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92"/>
  </p:notesMasterIdLst>
  <p:handoutMasterIdLst>
    <p:handoutMasterId r:id="rId93"/>
  </p:handoutMasterIdLst>
  <p:sldIdLst>
    <p:sldId id="436" r:id="rId5"/>
    <p:sldId id="449" r:id="rId6"/>
    <p:sldId id="437" r:id="rId7"/>
    <p:sldId id="438" r:id="rId8"/>
    <p:sldId id="439" r:id="rId9"/>
    <p:sldId id="440" r:id="rId10"/>
    <p:sldId id="451" r:id="rId11"/>
    <p:sldId id="452" r:id="rId12"/>
    <p:sldId id="454" r:id="rId13"/>
    <p:sldId id="455" r:id="rId14"/>
    <p:sldId id="456" r:id="rId15"/>
    <p:sldId id="457" r:id="rId16"/>
    <p:sldId id="458" r:id="rId17"/>
    <p:sldId id="459" r:id="rId18"/>
    <p:sldId id="460" r:id="rId19"/>
    <p:sldId id="461" r:id="rId20"/>
    <p:sldId id="462" r:id="rId21"/>
    <p:sldId id="453" r:id="rId22"/>
    <p:sldId id="448" r:id="rId23"/>
    <p:sldId id="442" r:id="rId24"/>
    <p:sldId id="443" r:id="rId25"/>
    <p:sldId id="463" r:id="rId26"/>
    <p:sldId id="445" r:id="rId27"/>
    <p:sldId id="464" r:id="rId28"/>
    <p:sldId id="468" r:id="rId29"/>
    <p:sldId id="470" r:id="rId30"/>
    <p:sldId id="469" r:id="rId31"/>
    <p:sldId id="471" r:id="rId32"/>
    <p:sldId id="465" r:id="rId33"/>
    <p:sldId id="466" r:id="rId34"/>
    <p:sldId id="472" r:id="rId35"/>
    <p:sldId id="473" r:id="rId36"/>
    <p:sldId id="474" r:id="rId37"/>
    <p:sldId id="482" r:id="rId38"/>
    <p:sldId id="475" r:id="rId39"/>
    <p:sldId id="476" r:id="rId40"/>
    <p:sldId id="477" r:id="rId41"/>
    <p:sldId id="478" r:id="rId42"/>
    <p:sldId id="479" r:id="rId43"/>
    <p:sldId id="480" r:id="rId44"/>
    <p:sldId id="481" r:id="rId45"/>
    <p:sldId id="467" r:id="rId46"/>
    <p:sldId id="483" r:id="rId47"/>
    <p:sldId id="435" r:id="rId48"/>
    <p:sldId id="484" r:id="rId49"/>
    <p:sldId id="485" r:id="rId50"/>
    <p:sldId id="486" r:id="rId51"/>
    <p:sldId id="487" r:id="rId52"/>
    <p:sldId id="488" r:id="rId53"/>
    <p:sldId id="489" r:id="rId54"/>
    <p:sldId id="490" r:id="rId55"/>
    <p:sldId id="491" r:id="rId56"/>
    <p:sldId id="492" r:id="rId57"/>
    <p:sldId id="517" r:id="rId58"/>
    <p:sldId id="494" r:id="rId59"/>
    <p:sldId id="493" r:id="rId60"/>
    <p:sldId id="495" r:id="rId61"/>
    <p:sldId id="519" r:id="rId62"/>
    <p:sldId id="496" r:id="rId63"/>
    <p:sldId id="497" r:id="rId64"/>
    <p:sldId id="506" r:id="rId65"/>
    <p:sldId id="525" r:id="rId66"/>
    <p:sldId id="507" r:id="rId67"/>
    <p:sldId id="522" r:id="rId68"/>
    <p:sldId id="523" r:id="rId69"/>
    <p:sldId id="524" r:id="rId70"/>
    <p:sldId id="518" r:id="rId71"/>
    <p:sldId id="520" r:id="rId72"/>
    <p:sldId id="498" r:id="rId73"/>
    <p:sldId id="499" r:id="rId74"/>
    <p:sldId id="521" r:id="rId75"/>
    <p:sldId id="500" r:id="rId76"/>
    <p:sldId id="501" r:id="rId77"/>
    <p:sldId id="502" r:id="rId78"/>
    <p:sldId id="503" r:id="rId79"/>
    <p:sldId id="504" r:id="rId80"/>
    <p:sldId id="505" r:id="rId81"/>
    <p:sldId id="526" r:id="rId82"/>
    <p:sldId id="509" r:id="rId83"/>
    <p:sldId id="510" r:id="rId84"/>
    <p:sldId id="511" r:id="rId85"/>
    <p:sldId id="527" r:id="rId86"/>
    <p:sldId id="512" r:id="rId87"/>
    <p:sldId id="513" r:id="rId88"/>
    <p:sldId id="514" r:id="rId89"/>
    <p:sldId id="515" r:id="rId90"/>
    <p:sldId id="516"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0000"/>
    <a:srgbClr val="BF7F00"/>
    <a:srgbClr val="559C00"/>
    <a:srgbClr val="9D5C00"/>
    <a:srgbClr val="004791"/>
    <a:srgbClr val="707000"/>
    <a:srgbClr val="FFCE3C"/>
    <a:srgbClr val="006800"/>
    <a:srgbClr val="420000"/>
    <a:srgbClr val="8F8F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94" autoAdjust="0"/>
  </p:normalViewPr>
  <p:slideViewPr>
    <p:cSldViewPr snapToGrid="0">
      <p:cViewPr varScale="1">
        <p:scale>
          <a:sx n="82" d="100"/>
          <a:sy n="82" d="100"/>
        </p:scale>
        <p:origin x="720" y="48"/>
      </p:cViewPr>
      <p:guideLst/>
    </p:cSldViewPr>
  </p:slideViewPr>
  <p:outlineViewPr>
    <p:cViewPr>
      <p:scale>
        <a:sx n="33" d="100"/>
        <a:sy n="33" d="100"/>
      </p:scale>
      <p:origin x="0" y="-17146"/>
    </p:cViewPr>
  </p:outlineViewPr>
  <p:notesTextViewPr>
    <p:cViewPr>
      <p:scale>
        <a:sx n="1" d="1"/>
        <a:sy n="1" d="1"/>
      </p:scale>
      <p:origin x="0" y="0"/>
    </p:cViewPr>
  </p:notesTextViewPr>
  <p:sorterViewPr>
    <p:cViewPr varScale="1">
      <p:scale>
        <a:sx n="1" d="1"/>
        <a:sy n="1" d="1"/>
      </p:scale>
      <p:origin x="0" y="-8717"/>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D554CD-EFC2-426E-88F2-CAC76F91B971}" type="doc">
      <dgm:prSet loTypeId="urn:microsoft.com/office/officeart/2005/8/layout/venn1" loCatId="relationship" qsTypeId="urn:microsoft.com/office/officeart/2005/8/quickstyle/simple1" qsCatId="simple" csTypeId="urn:microsoft.com/office/officeart/2005/8/colors/accent1_5" csCatId="accent1" phldr="1"/>
      <dgm:spPr/>
      <dgm:t>
        <a:bodyPr/>
        <a:lstStyle/>
        <a:p>
          <a:endParaRPr lang="en-IN"/>
        </a:p>
      </dgm:t>
    </dgm:pt>
    <dgm:pt modelId="{C6D0A8BB-0E4E-4283-A971-399781CCF4B8}">
      <dgm:prSet custT="1">
        <dgm:style>
          <a:lnRef idx="3">
            <a:schemeClr val="lt1"/>
          </a:lnRef>
          <a:fillRef idx="1">
            <a:schemeClr val="accent4"/>
          </a:fillRef>
          <a:effectRef idx="1">
            <a:schemeClr val="accent4"/>
          </a:effectRef>
          <a:fontRef idx="minor">
            <a:schemeClr val="lt1"/>
          </a:fontRef>
        </dgm:style>
      </dgm:prSet>
      <dgm:spPr/>
      <dgm:t>
        <a:bodyPr/>
        <a:lstStyle/>
        <a:p>
          <a:pPr>
            <a:lnSpc>
              <a:spcPct val="150000"/>
            </a:lnSpc>
          </a:pPr>
          <a:r>
            <a:rPr lang="en-US" sz="4800" b="1" dirty="0">
              <a:latin typeface="Arial" panose="020B0604020202020204" pitchFamily="34" charset="0"/>
              <a:cs typeface="Arial" panose="020B0604020202020204" pitchFamily="34" charset="0"/>
            </a:rPr>
            <a:t>Influence of Systemic Conditions on </a:t>
          </a:r>
          <a:br>
            <a:rPr lang="en-US" sz="4800" b="1" dirty="0">
              <a:latin typeface="Arial" panose="020B0604020202020204" pitchFamily="34" charset="0"/>
              <a:cs typeface="Arial" panose="020B0604020202020204" pitchFamily="34" charset="0"/>
            </a:rPr>
          </a:br>
          <a:r>
            <a:rPr lang="en-US" sz="4800" b="1" dirty="0">
              <a:latin typeface="Arial" panose="020B0604020202020204" pitchFamily="34" charset="0"/>
              <a:cs typeface="Arial" panose="020B0604020202020204" pitchFamily="34" charset="0"/>
            </a:rPr>
            <a:t>periodontium</a:t>
          </a:r>
          <a:endParaRPr lang="en-IN" sz="4800" b="1" dirty="0">
            <a:latin typeface="Arial" panose="020B0604020202020204" pitchFamily="34" charset="0"/>
            <a:cs typeface="Arial" panose="020B0604020202020204" pitchFamily="34" charset="0"/>
          </a:endParaRPr>
        </a:p>
      </dgm:t>
    </dgm:pt>
    <dgm:pt modelId="{EBA6DB52-D394-41EB-8E63-CE1A5F168055}" type="parTrans" cxnId="{42A9A356-19DF-4815-A9BC-2FC017B8DF25}">
      <dgm:prSet/>
      <dgm:spPr/>
      <dgm:t>
        <a:bodyPr/>
        <a:lstStyle/>
        <a:p>
          <a:endParaRPr lang="en-IN"/>
        </a:p>
      </dgm:t>
    </dgm:pt>
    <dgm:pt modelId="{B459B6DE-1B3B-4C96-AE17-303F8589B669}" type="sibTrans" cxnId="{42A9A356-19DF-4815-A9BC-2FC017B8DF25}">
      <dgm:prSet/>
      <dgm:spPr/>
      <dgm:t>
        <a:bodyPr/>
        <a:lstStyle/>
        <a:p>
          <a:endParaRPr lang="en-IN"/>
        </a:p>
      </dgm:t>
    </dgm:pt>
    <dgm:pt modelId="{C297FBDC-B36F-4C27-9EC5-9AA84A868AE8}" type="pres">
      <dgm:prSet presAssocID="{83D554CD-EFC2-426E-88F2-CAC76F91B971}" presName="compositeShape" presStyleCnt="0">
        <dgm:presLayoutVars>
          <dgm:chMax val="7"/>
          <dgm:dir/>
          <dgm:resizeHandles val="exact"/>
        </dgm:presLayoutVars>
      </dgm:prSet>
      <dgm:spPr/>
    </dgm:pt>
    <dgm:pt modelId="{A0B1BF8F-68B6-4983-863C-55F477288FED}" type="pres">
      <dgm:prSet presAssocID="{C6D0A8BB-0E4E-4283-A971-399781CCF4B8}" presName="circ1TxSh" presStyleLbl="vennNode1" presStyleIdx="0" presStyleCnt="1" custScaleX="104762"/>
      <dgm:spPr/>
    </dgm:pt>
  </dgm:ptLst>
  <dgm:cxnLst>
    <dgm:cxn modelId="{D14B2C74-E67F-45FE-AF54-5F116407C40D}" type="presOf" srcId="{C6D0A8BB-0E4E-4283-A971-399781CCF4B8}" destId="{A0B1BF8F-68B6-4983-863C-55F477288FED}" srcOrd="0" destOrd="0" presId="urn:microsoft.com/office/officeart/2005/8/layout/venn1"/>
    <dgm:cxn modelId="{42A9A356-19DF-4815-A9BC-2FC017B8DF25}" srcId="{83D554CD-EFC2-426E-88F2-CAC76F91B971}" destId="{C6D0A8BB-0E4E-4283-A971-399781CCF4B8}" srcOrd="0" destOrd="0" parTransId="{EBA6DB52-D394-41EB-8E63-CE1A5F168055}" sibTransId="{B459B6DE-1B3B-4C96-AE17-303F8589B669}"/>
    <dgm:cxn modelId="{0104089A-0E01-4037-AB3B-C3819F6B67F7}" type="presOf" srcId="{83D554CD-EFC2-426E-88F2-CAC76F91B971}" destId="{C297FBDC-B36F-4C27-9EC5-9AA84A868AE8}" srcOrd="0" destOrd="0" presId="urn:microsoft.com/office/officeart/2005/8/layout/venn1"/>
    <dgm:cxn modelId="{F6C40AE2-27BC-450C-A211-306EB769B9EE}" type="presParOf" srcId="{C297FBDC-B36F-4C27-9EC5-9AA84A868AE8}" destId="{A0B1BF8F-68B6-4983-863C-55F477288FED}"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67DC82-0DB7-418B-A66F-B9BF3AC7FA63}" type="doc">
      <dgm:prSet loTypeId="urn:microsoft.com/office/officeart/2005/8/layout/cycle7" loCatId="cycle" qsTypeId="urn:microsoft.com/office/officeart/2005/8/quickstyle/3d2" qsCatId="3D" csTypeId="urn:microsoft.com/office/officeart/2005/8/colors/colorful5" csCatId="colorful" phldr="1"/>
      <dgm:spPr/>
      <dgm:t>
        <a:bodyPr/>
        <a:lstStyle/>
        <a:p>
          <a:endParaRPr lang="en-IN"/>
        </a:p>
      </dgm:t>
    </dgm:pt>
    <dgm:pt modelId="{CE3BE4D7-F6F3-4928-9AA8-9A7607EF5B67}">
      <dgm:prSet custT="1"/>
      <dgm:spPr/>
      <dgm:t>
        <a:bodyPr/>
        <a:lstStyle/>
        <a:p>
          <a:r>
            <a:rPr lang="en-GB" sz="1600" b="0" i="0" baseline="0" dirty="0">
              <a:solidFill>
                <a:schemeClr val="bg1">
                  <a:lumMod val="10000"/>
                </a:schemeClr>
              </a:solidFill>
            </a:rPr>
            <a:t>Altered cellular response to local factors </a:t>
          </a:r>
          <a:endParaRPr lang="en-IN" sz="1600" dirty="0">
            <a:solidFill>
              <a:schemeClr val="bg1">
                <a:lumMod val="10000"/>
              </a:schemeClr>
            </a:solidFill>
          </a:endParaRPr>
        </a:p>
      </dgm:t>
    </dgm:pt>
    <dgm:pt modelId="{7AEB7C44-9DB5-41DC-945E-21E5175D8687}" type="parTrans" cxnId="{0C086482-DE6B-4220-875E-68C471A1B00D}">
      <dgm:prSet/>
      <dgm:spPr/>
      <dgm:t>
        <a:bodyPr/>
        <a:lstStyle/>
        <a:p>
          <a:endParaRPr lang="en-IN"/>
        </a:p>
      </dgm:t>
    </dgm:pt>
    <dgm:pt modelId="{BE7430D0-D777-479E-95D4-E364624B8DB8}" type="sibTrans" cxnId="{0C086482-DE6B-4220-875E-68C471A1B00D}">
      <dgm:prSet/>
      <dgm:spPr/>
      <dgm:t>
        <a:bodyPr/>
        <a:lstStyle/>
        <a:p>
          <a:endParaRPr lang="en-IN"/>
        </a:p>
      </dgm:t>
    </dgm:pt>
    <dgm:pt modelId="{D60A0623-1883-4BD8-9C6D-5274CE4BB2A6}">
      <dgm:prSet custT="1"/>
      <dgm:spPr/>
      <dgm:t>
        <a:bodyPr/>
        <a:lstStyle/>
        <a:p>
          <a:r>
            <a:rPr lang="en-IN" sz="1600" b="0" i="0" baseline="0" dirty="0">
              <a:solidFill>
                <a:schemeClr val="bg1">
                  <a:lumMod val="10000"/>
                </a:schemeClr>
              </a:solidFill>
            </a:rPr>
            <a:t>Altered collagen metabolism</a:t>
          </a:r>
          <a:endParaRPr lang="en-IN" sz="1600" dirty="0">
            <a:solidFill>
              <a:schemeClr val="bg1">
                <a:lumMod val="10000"/>
              </a:schemeClr>
            </a:solidFill>
          </a:endParaRPr>
        </a:p>
      </dgm:t>
    </dgm:pt>
    <dgm:pt modelId="{722AFDE6-9A3F-4904-8155-18150BB84142}" type="parTrans" cxnId="{EC077376-0BD4-4747-B87E-525E89B060E7}">
      <dgm:prSet/>
      <dgm:spPr/>
      <dgm:t>
        <a:bodyPr/>
        <a:lstStyle/>
        <a:p>
          <a:endParaRPr lang="en-IN"/>
        </a:p>
      </dgm:t>
    </dgm:pt>
    <dgm:pt modelId="{96D2DD31-0F79-48CB-9EC4-56B5CF434F96}" type="sibTrans" cxnId="{EC077376-0BD4-4747-B87E-525E89B060E7}">
      <dgm:prSet/>
      <dgm:spPr/>
      <dgm:t>
        <a:bodyPr/>
        <a:lstStyle/>
        <a:p>
          <a:endParaRPr lang="en-IN"/>
        </a:p>
      </dgm:t>
    </dgm:pt>
    <dgm:pt modelId="{FCE24160-F900-4651-881C-C90E7803C37E}">
      <dgm:prSet custT="1"/>
      <dgm:spPr/>
      <dgm:t>
        <a:bodyPr/>
        <a:lstStyle/>
        <a:p>
          <a:r>
            <a:rPr lang="en-GB" sz="1600" b="0" i="0" baseline="0" dirty="0">
              <a:solidFill>
                <a:schemeClr val="bg1">
                  <a:lumMod val="10000"/>
                </a:schemeClr>
              </a:solidFill>
            </a:rPr>
            <a:t>Impaired tissue integrity,</a:t>
          </a:r>
          <a:endParaRPr lang="en-IN" sz="1600" dirty="0">
            <a:solidFill>
              <a:schemeClr val="bg1">
                <a:lumMod val="10000"/>
              </a:schemeClr>
            </a:solidFill>
          </a:endParaRPr>
        </a:p>
      </dgm:t>
    </dgm:pt>
    <dgm:pt modelId="{42411572-86CC-4ABB-B9A3-F3EB38B53CB0}" type="parTrans" cxnId="{F8F1CEDF-A24A-40BE-A346-43D89625A05C}">
      <dgm:prSet/>
      <dgm:spPr/>
      <dgm:t>
        <a:bodyPr/>
        <a:lstStyle/>
        <a:p>
          <a:endParaRPr lang="en-IN"/>
        </a:p>
      </dgm:t>
    </dgm:pt>
    <dgm:pt modelId="{66FDD713-4DF7-4E82-B121-1A972C75C306}" type="sibTrans" cxnId="{F8F1CEDF-A24A-40BE-A346-43D89625A05C}">
      <dgm:prSet/>
      <dgm:spPr/>
      <dgm:t>
        <a:bodyPr/>
        <a:lstStyle/>
        <a:p>
          <a:endParaRPr lang="en-IN"/>
        </a:p>
      </dgm:t>
    </dgm:pt>
    <dgm:pt modelId="{6DB41422-AEE4-449D-9A82-27BC4F407C08}" type="pres">
      <dgm:prSet presAssocID="{3F67DC82-0DB7-418B-A66F-B9BF3AC7FA63}" presName="Name0" presStyleCnt="0">
        <dgm:presLayoutVars>
          <dgm:dir/>
          <dgm:resizeHandles val="exact"/>
        </dgm:presLayoutVars>
      </dgm:prSet>
      <dgm:spPr/>
    </dgm:pt>
    <dgm:pt modelId="{EEF1EFE7-674C-420F-ADAB-740CF3A12582}" type="pres">
      <dgm:prSet presAssocID="{CE3BE4D7-F6F3-4928-9AA8-9A7607EF5B67}" presName="node" presStyleLbl="node1" presStyleIdx="0" presStyleCnt="3" custScaleX="134035" custScaleY="166530">
        <dgm:presLayoutVars>
          <dgm:bulletEnabled val="1"/>
        </dgm:presLayoutVars>
      </dgm:prSet>
      <dgm:spPr/>
    </dgm:pt>
    <dgm:pt modelId="{8845D487-8266-4806-8825-E0EA059AFF7E}" type="pres">
      <dgm:prSet presAssocID="{BE7430D0-D777-479E-95D4-E364624B8DB8}" presName="sibTrans" presStyleLbl="sibTrans2D1" presStyleIdx="0" presStyleCnt="3"/>
      <dgm:spPr/>
    </dgm:pt>
    <dgm:pt modelId="{956F13DD-9E59-4EB6-A8F5-4BE93A881873}" type="pres">
      <dgm:prSet presAssocID="{BE7430D0-D777-479E-95D4-E364624B8DB8}" presName="connectorText" presStyleLbl="sibTrans2D1" presStyleIdx="0" presStyleCnt="3"/>
      <dgm:spPr/>
    </dgm:pt>
    <dgm:pt modelId="{750B7C5E-B71C-49F0-8406-DDF68C0D8AEF}" type="pres">
      <dgm:prSet presAssocID="{D60A0623-1883-4BD8-9C6D-5274CE4BB2A6}" presName="node" presStyleLbl="node1" presStyleIdx="1" presStyleCnt="3" custScaleX="136680">
        <dgm:presLayoutVars>
          <dgm:bulletEnabled val="1"/>
        </dgm:presLayoutVars>
      </dgm:prSet>
      <dgm:spPr/>
    </dgm:pt>
    <dgm:pt modelId="{D7D1696B-5D81-4555-83E9-E6C7A2ACBE34}" type="pres">
      <dgm:prSet presAssocID="{96D2DD31-0F79-48CB-9EC4-56B5CF434F96}" presName="sibTrans" presStyleLbl="sibTrans2D1" presStyleIdx="1" presStyleCnt="3"/>
      <dgm:spPr/>
    </dgm:pt>
    <dgm:pt modelId="{F40D0B65-973F-4F07-AA04-F28EF33FDF31}" type="pres">
      <dgm:prSet presAssocID="{96D2DD31-0F79-48CB-9EC4-56B5CF434F96}" presName="connectorText" presStyleLbl="sibTrans2D1" presStyleIdx="1" presStyleCnt="3"/>
      <dgm:spPr/>
    </dgm:pt>
    <dgm:pt modelId="{7EE16130-1D77-481C-82D4-492021796058}" type="pres">
      <dgm:prSet presAssocID="{FCE24160-F900-4651-881C-C90E7803C37E}" presName="node" presStyleLbl="node1" presStyleIdx="2" presStyleCnt="3" custScaleX="127604">
        <dgm:presLayoutVars>
          <dgm:bulletEnabled val="1"/>
        </dgm:presLayoutVars>
      </dgm:prSet>
      <dgm:spPr/>
    </dgm:pt>
    <dgm:pt modelId="{399275C1-B6F5-4B2F-B54A-69A2C11CA646}" type="pres">
      <dgm:prSet presAssocID="{66FDD713-4DF7-4E82-B121-1A972C75C306}" presName="sibTrans" presStyleLbl="sibTrans2D1" presStyleIdx="2" presStyleCnt="3"/>
      <dgm:spPr/>
    </dgm:pt>
    <dgm:pt modelId="{B54E0B68-3961-4479-8744-79E24EC551A7}" type="pres">
      <dgm:prSet presAssocID="{66FDD713-4DF7-4E82-B121-1A972C75C306}" presName="connectorText" presStyleLbl="sibTrans2D1" presStyleIdx="2" presStyleCnt="3"/>
      <dgm:spPr/>
    </dgm:pt>
  </dgm:ptLst>
  <dgm:cxnLst>
    <dgm:cxn modelId="{DE035001-F6C1-46B1-BF45-1D4B00DEC7A9}" type="presOf" srcId="{66FDD713-4DF7-4E82-B121-1A972C75C306}" destId="{B54E0B68-3961-4479-8744-79E24EC551A7}" srcOrd="1" destOrd="0" presId="urn:microsoft.com/office/officeart/2005/8/layout/cycle7"/>
    <dgm:cxn modelId="{51564C19-C79C-4B38-AB95-5DC92000A1E3}" type="presOf" srcId="{BE7430D0-D777-479E-95D4-E364624B8DB8}" destId="{8845D487-8266-4806-8825-E0EA059AFF7E}" srcOrd="0" destOrd="0" presId="urn:microsoft.com/office/officeart/2005/8/layout/cycle7"/>
    <dgm:cxn modelId="{A184D12A-A9BB-4683-B8C1-A31B35AC6ABD}" type="presOf" srcId="{96D2DD31-0F79-48CB-9EC4-56B5CF434F96}" destId="{D7D1696B-5D81-4555-83E9-E6C7A2ACBE34}" srcOrd="0" destOrd="0" presId="urn:microsoft.com/office/officeart/2005/8/layout/cycle7"/>
    <dgm:cxn modelId="{7E3C6671-EBE9-4FA2-B9A6-649C18337D2D}" type="presOf" srcId="{BE7430D0-D777-479E-95D4-E364624B8DB8}" destId="{956F13DD-9E59-4EB6-A8F5-4BE93A881873}" srcOrd="1" destOrd="0" presId="urn:microsoft.com/office/officeart/2005/8/layout/cycle7"/>
    <dgm:cxn modelId="{EC077376-0BD4-4747-B87E-525E89B060E7}" srcId="{3F67DC82-0DB7-418B-A66F-B9BF3AC7FA63}" destId="{D60A0623-1883-4BD8-9C6D-5274CE4BB2A6}" srcOrd="1" destOrd="0" parTransId="{722AFDE6-9A3F-4904-8155-18150BB84142}" sibTransId="{96D2DD31-0F79-48CB-9EC4-56B5CF434F96}"/>
    <dgm:cxn modelId="{0C086482-DE6B-4220-875E-68C471A1B00D}" srcId="{3F67DC82-0DB7-418B-A66F-B9BF3AC7FA63}" destId="{CE3BE4D7-F6F3-4928-9AA8-9A7607EF5B67}" srcOrd="0" destOrd="0" parTransId="{7AEB7C44-9DB5-41DC-945E-21E5175D8687}" sibTransId="{BE7430D0-D777-479E-95D4-E364624B8DB8}"/>
    <dgm:cxn modelId="{FCC9C085-E419-402C-9E8F-C776EA21B8DC}" type="presOf" srcId="{CE3BE4D7-F6F3-4928-9AA8-9A7607EF5B67}" destId="{EEF1EFE7-674C-420F-ADAB-740CF3A12582}" srcOrd="0" destOrd="0" presId="urn:microsoft.com/office/officeart/2005/8/layout/cycle7"/>
    <dgm:cxn modelId="{812041A0-CA41-49A0-9A14-172CD859EB6A}" type="presOf" srcId="{FCE24160-F900-4651-881C-C90E7803C37E}" destId="{7EE16130-1D77-481C-82D4-492021796058}" srcOrd="0" destOrd="0" presId="urn:microsoft.com/office/officeart/2005/8/layout/cycle7"/>
    <dgm:cxn modelId="{DC4050A8-6DBE-4A47-BE8D-270A99B01FF2}" type="presOf" srcId="{3F67DC82-0DB7-418B-A66F-B9BF3AC7FA63}" destId="{6DB41422-AEE4-449D-9A82-27BC4F407C08}" srcOrd="0" destOrd="0" presId="urn:microsoft.com/office/officeart/2005/8/layout/cycle7"/>
    <dgm:cxn modelId="{107B47AB-4DDB-4229-BF37-F53D192A729E}" type="presOf" srcId="{96D2DD31-0F79-48CB-9EC4-56B5CF434F96}" destId="{F40D0B65-973F-4F07-AA04-F28EF33FDF31}" srcOrd="1" destOrd="0" presId="urn:microsoft.com/office/officeart/2005/8/layout/cycle7"/>
    <dgm:cxn modelId="{4A73C9B0-31AB-4B00-AB5C-50507210C5E1}" type="presOf" srcId="{66FDD713-4DF7-4E82-B121-1A972C75C306}" destId="{399275C1-B6F5-4B2F-B54A-69A2C11CA646}" srcOrd="0" destOrd="0" presId="urn:microsoft.com/office/officeart/2005/8/layout/cycle7"/>
    <dgm:cxn modelId="{F84E44B9-807B-4F37-B66B-76CF59300CBE}" type="presOf" srcId="{D60A0623-1883-4BD8-9C6D-5274CE4BB2A6}" destId="{750B7C5E-B71C-49F0-8406-DDF68C0D8AEF}" srcOrd="0" destOrd="0" presId="urn:microsoft.com/office/officeart/2005/8/layout/cycle7"/>
    <dgm:cxn modelId="{F8F1CEDF-A24A-40BE-A346-43D89625A05C}" srcId="{3F67DC82-0DB7-418B-A66F-B9BF3AC7FA63}" destId="{FCE24160-F900-4651-881C-C90E7803C37E}" srcOrd="2" destOrd="0" parTransId="{42411572-86CC-4ABB-B9A3-F3EB38B53CB0}" sibTransId="{66FDD713-4DF7-4E82-B121-1A972C75C306}"/>
    <dgm:cxn modelId="{AA5118BF-8A85-48C3-896A-749E6F67A059}" type="presParOf" srcId="{6DB41422-AEE4-449D-9A82-27BC4F407C08}" destId="{EEF1EFE7-674C-420F-ADAB-740CF3A12582}" srcOrd="0" destOrd="0" presId="urn:microsoft.com/office/officeart/2005/8/layout/cycle7"/>
    <dgm:cxn modelId="{A08F92BA-8D16-4151-9386-E46DB584523E}" type="presParOf" srcId="{6DB41422-AEE4-449D-9A82-27BC4F407C08}" destId="{8845D487-8266-4806-8825-E0EA059AFF7E}" srcOrd="1" destOrd="0" presId="urn:microsoft.com/office/officeart/2005/8/layout/cycle7"/>
    <dgm:cxn modelId="{87C4C595-B86B-4988-A338-E97B0D2096B5}" type="presParOf" srcId="{8845D487-8266-4806-8825-E0EA059AFF7E}" destId="{956F13DD-9E59-4EB6-A8F5-4BE93A881873}" srcOrd="0" destOrd="0" presId="urn:microsoft.com/office/officeart/2005/8/layout/cycle7"/>
    <dgm:cxn modelId="{23850485-AAA5-4BCF-B24B-38D2A8B46AEE}" type="presParOf" srcId="{6DB41422-AEE4-449D-9A82-27BC4F407C08}" destId="{750B7C5E-B71C-49F0-8406-DDF68C0D8AEF}" srcOrd="2" destOrd="0" presId="urn:microsoft.com/office/officeart/2005/8/layout/cycle7"/>
    <dgm:cxn modelId="{66F66F4F-9591-47C6-A6CF-F1B8F89456B8}" type="presParOf" srcId="{6DB41422-AEE4-449D-9A82-27BC4F407C08}" destId="{D7D1696B-5D81-4555-83E9-E6C7A2ACBE34}" srcOrd="3" destOrd="0" presId="urn:microsoft.com/office/officeart/2005/8/layout/cycle7"/>
    <dgm:cxn modelId="{2B230692-631F-4D97-A11C-EE64BA009F34}" type="presParOf" srcId="{D7D1696B-5D81-4555-83E9-E6C7A2ACBE34}" destId="{F40D0B65-973F-4F07-AA04-F28EF33FDF31}" srcOrd="0" destOrd="0" presId="urn:microsoft.com/office/officeart/2005/8/layout/cycle7"/>
    <dgm:cxn modelId="{36241F72-5F7D-4BB1-91F6-66F8CF4D5144}" type="presParOf" srcId="{6DB41422-AEE4-449D-9A82-27BC4F407C08}" destId="{7EE16130-1D77-481C-82D4-492021796058}" srcOrd="4" destOrd="0" presId="urn:microsoft.com/office/officeart/2005/8/layout/cycle7"/>
    <dgm:cxn modelId="{D214255D-4986-45D7-B6E1-C4F8A6797449}" type="presParOf" srcId="{6DB41422-AEE4-449D-9A82-27BC4F407C08}" destId="{399275C1-B6F5-4B2F-B54A-69A2C11CA646}" srcOrd="5" destOrd="0" presId="urn:microsoft.com/office/officeart/2005/8/layout/cycle7"/>
    <dgm:cxn modelId="{41520829-7E18-4AD4-88B0-6FAA9A70D218}" type="presParOf" srcId="{399275C1-B6F5-4B2F-B54A-69A2C11CA646}" destId="{B54E0B68-3961-4479-8744-79E24EC551A7}"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072931-3E6B-45AC-8EA6-310000993D8D}" type="doc">
      <dgm:prSet loTypeId="urn:microsoft.com/office/officeart/2005/8/layout/venn1" loCatId="relationship" qsTypeId="urn:microsoft.com/office/officeart/2005/8/quickstyle/3d5" qsCatId="3D" csTypeId="urn:microsoft.com/office/officeart/2005/8/colors/colorful4" csCatId="colorful" phldr="1"/>
      <dgm:spPr/>
      <dgm:t>
        <a:bodyPr/>
        <a:lstStyle/>
        <a:p>
          <a:endParaRPr lang="en-IN"/>
        </a:p>
      </dgm:t>
    </dgm:pt>
    <dgm:pt modelId="{66A401AB-3CB5-4FAB-9620-47799E17C513}">
      <dgm:prSet custT="1">
        <dgm:style>
          <a:lnRef idx="1">
            <a:schemeClr val="accent6"/>
          </a:lnRef>
          <a:fillRef idx="2">
            <a:schemeClr val="accent6"/>
          </a:fillRef>
          <a:effectRef idx="1">
            <a:schemeClr val="accent6"/>
          </a:effectRef>
          <a:fontRef idx="minor">
            <a:schemeClr val="dk1"/>
          </a:fontRef>
        </dgm:style>
      </dgm:prSet>
      <dgm:spPr/>
      <dgm:t>
        <a:bodyPr/>
        <a:lstStyle/>
        <a:p>
          <a:r>
            <a:rPr lang="en-IN" sz="4800" b="1" dirty="0">
              <a:latin typeface="Arial" panose="020B0604020202020204" pitchFamily="34" charset="0"/>
              <a:cs typeface="Arial" panose="020B0604020202020204" pitchFamily="34" charset="0"/>
            </a:rPr>
            <a:t>Female Sex Hormones</a:t>
          </a:r>
        </a:p>
      </dgm:t>
    </dgm:pt>
    <dgm:pt modelId="{FD395983-ED5D-42D0-BF3F-49074050EBBA}" type="parTrans" cxnId="{3963A8D1-2600-4772-922E-356C2B3C1C2F}">
      <dgm:prSet/>
      <dgm:spPr/>
      <dgm:t>
        <a:bodyPr/>
        <a:lstStyle/>
        <a:p>
          <a:endParaRPr lang="en-IN"/>
        </a:p>
      </dgm:t>
    </dgm:pt>
    <dgm:pt modelId="{A54E29CD-0FD0-4B01-8C53-7C6367BBB29A}" type="sibTrans" cxnId="{3963A8D1-2600-4772-922E-356C2B3C1C2F}">
      <dgm:prSet/>
      <dgm:spPr/>
      <dgm:t>
        <a:bodyPr/>
        <a:lstStyle/>
        <a:p>
          <a:endParaRPr lang="en-IN"/>
        </a:p>
      </dgm:t>
    </dgm:pt>
    <dgm:pt modelId="{D7C0FF4D-D991-42B6-9CD3-E1F4F868AD16}" type="pres">
      <dgm:prSet presAssocID="{9F072931-3E6B-45AC-8EA6-310000993D8D}" presName="compositeShape" presStyleCnt="0">
        <dgm:presLayoutVars>
          <dgm:chMax val="7"/>
          <dgm:dir/>
          <dgm:resizeHandles val="exact"/>
        </dgm:presLayoutVars>
      </dgm:prSet>
      <dgm:spPr/>
    </dgm:pt>
    <dgm:pt modelId="{7B9F2718-04D0-4074-A311-45780E127F1E}" type="pres">
      <dgm:prSet presAssocID="{66A401AB-3CB5-4FAB-9620-47799E17C513}" presName="circ1TxSh" presStyleLbl="vennNode1" presStyleIdx="0" presStyleCnt="1"/>
      <dgm:spPr/>
    </dgm:pt>
  </dgm:ptLst>
  <dgm:cxnLst>
    <dgm:cxn modelId="{2B30E80F-F4C7-4FDA-9480-071EA418D4AB}" type="presOf" srcId="{9F072931-3E6B-45AC-8EA6-310000993D8D}" destId="{D7C0FF4D-D991-42B6-9CD3-E1F4F868AD16}" srcOrd="0" destOrd="0" presId="urn:microsoft.com/office/officeart/2005/8/layout/venn1"/>
    <dgm:cxn modelId="{A07A30A5-979F-40F3-9177-B2FE755FE6E6}" type="presOf" srcId="{66A401AB-3CB5-4FAB-9620-47799E17C513}" destId="{7B9F2718-04D0-4074-A311-45780E127F1E}" srcOrd="0" destOrd="0" presId="urn:microsoft.com/office/officeart/2005/8/layout/venn1"/>
    <dgm:cxn modelId="{3963A8D1-2600-4772-922E-356C2B3C1C2F}" srcId="{9F072931-3E6B-45AC-8EA6-310000993D8D}" destId="{66A401AB-3CB5-4FAB-9620-47799E17C513}" srcOrd="0" destOrd="0" parTransId="{FD395983-ED5D-42D0-BF3F-49074050EBBA}" sibTransId="{A54E29CD-0FD0-4B01-8C53-7C6367BBB29A}"/>
    <dgm:cxn modelId="{6C4F964E-EBD1-414D-B74E-E31CD4595047}" type="presParOf" srcId="{D7C0FF4D-D991-42B6-9CD3-E1F4F868AD16}" destId="{7B9F2718-04D0-4074-A311-45780E127F1E}"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ED81CE-D7BF-4D23-8C5D-5070D5CDCEA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IN"/>
        </a:p>
      </dgm:t>
    </dgm:pt>
    <dgm:pt modelId="{CF7A78A7-6982-4061-8F11-6CD97C5C8777}">
      <dgm:prSet/>
      <dgm:spPr/>
      <dgm:t>
        <a:bodyPr/>
        <a:lstStyle/>
        <a:p>
          <a:r>
            <a:rPr lang="en-GB" b="0" i="0" baseline="0" dirty="0">
              <a:latin typeface="Times New Roman" panose="02020603050405020304" pitchFamily="18" charset="0"/>
              <a:cs typeface="Times New Roman" panose="02020603050405020304" pitchFamily="18" charset="0"/>
            </a:rPr>
            <a:t>Microscopically, gingival disease during pregnancy appears as nonspecific, vascularizing, and proliferative inflammation1.</a:t>
          </a:r>
          <a:endParaRPr lang="en-IN" dirty="0">
            <a:latin typeface="Times New Roman" panose="02020603050405020304" pitchFamily="18" charset="0"/>
            <a:cs typeface="Times New Roman" panose="02020603050405020304" pitchFamily="18" charset="0"/>
          </a:endParaRPr>
        </a:p>
      </dgm:t>
    </dgm:pt>
    <dgm:pt modelId="{23D188B0-090D-4342-B425-92B54E7E7F3D}" type="parTrans" cxnId="{165B1380-1A7F-41BC-900C-5455EA8085A2}">
      <dgm:prSet/>
      <dgm:spPr/>
      <dgm:t>
        <a:bodyPr/>
        <a:lstStyle/>
        <a:p>
          <a:endParaRPr lang="en-IN"/>
        </a:p>
      </dgm:t>
    </dgm:pt>
    <dgm:pt modelId="{1DE5CFA1-90EA-448D-A222-EA3984C07C52}" type="sibTrans" cxnId="{165B1380-1A7F-41BC-900C-5455EA8085A2}">
      <dgm:prSet/>
      <dgm:spPr/>
      <dgm:t>
        <a:bodyPr/>
        <a:lstStyle/>
        <a:p>
          <a:endParaRPr lang="en-IN"/>
        </a:p>
      </dgm:t>
    </dgm:pt>
    <dgm:pt modelId="{E9D72E38-E363-461F-8F05-2337FFC62C42}">
      <dgm:prSet/>
      <dgm:spPr/>
      <dgm:t>
        <a:bodyPr/>
        <a:lstStyle/>
        <a:p>
          <a:r>
            <a:rPr lang="en-GB" b="0" i="0" baseline="0">
              <a:latin typeface="Times New Roman" panose="02020603050405020304" pitchFamily="18" charset="0"/>
              <a:cs typeface="Times New Roman" panose="02020603050405020304" pitchFamily="18" charset="0"/>
            </a:rPr>
            <a:t>Marked</a:t>
          </a:r>
          <a:r>
            <a:rPr lang="en-GB">
              <a:latin typeface="Times New Roman" panose="02020603050405020304" pitchFamily="18" charset="0"/>
              <a:cs typeface="Times New Roman" panose="02020603050405020304" pitchFamily="18" charset="0"/>
            </a:rPr>
            <a:t> </a:t>
          </a:r>
          <a:r>
            <a:rPr lang="en-GB" b="0" i="0" baseline="0">
              <a:latin typeface="Times New Roman" panose="02020603050405020304" pitchFamily="18" charset="0"/>
              <a:cs typeface="Times New Roman" panose="02020603050405020304" pitchFamily="18" charset="0"/>
            </a:rPr>
            <a:t>inflammatory cellular infiltration occurs, with edema and degeneration of the gingival epithelium and connective tissue. </a:t>
          </a:r>
          <a:endParaRPr lang="en-IN">
            <a:latin typeface="Times New Roman" panose="02020603050405020304" pitchFamily="18" charset="0"/>
            <a:cs typeface="Times New Roman" panose="02020603050405020304" pitchFamily="18" charset="0"/>
          </a:endParaRPr>
        </a:p>
      </dgm:t>
    </dgm:pt>
    <dgm:pt modelId="{890FB2AE-C74C-4A03-ADAF-87A3BE9CE436}" type="parTrans" cxnId="{BDE949B5-0AEB-4D40-8AC6-A3D5A7447D13}">
      <dgm:prSet/>
      <dgm:spPr/>
      <dgm:t>
        <a:bodyPr/>
        <a:lstStyle/>
        <a:p>
          <a:endParaRPr lang="en-IN"/>
        </a:p>
      </dgm:t>
    </dgm:pt>
    <dgm:pt modelId="{3B7969F5-2F4D-4A54-A431-99F7410924EB}" type="sibTrans" cxnId="{BDE949B5-0AEB-4D40-8AC6-A3D5A7447D13}">
      <dgm:prSet/>
      <dgm:spPr/>
      <dgm:t>
        <a:bodyPr/>
        <a:lstStyle/>
        <a:p>
          <a:endParaRPr lang="en-IN"/>
        </a:p>
      </dgm:t>
    </dgm:pt>
    <dgm:pt modelId="{2C51FB5B-5629-496C-A53D-6F1F7055EBC9}">
      <dgm:prSet/>
      <dgm:spPr/>
      <dgm:t>
        <a:bodyPr/>
        <a:lstStyle/>
        <a:p>
          <a:r>
            <a:rPr lang="en-GB" b="0" i="0" baseline="0" dirty="0">
              <a:latin typeface="Times New Roman" panose="02020603050405020304" pitchFamily="18" charset="0"/>
              <a:cs typeface="Times New Roman" panose="02020603050405020304" pitchFamily="18" charset="0"/>
            </a:rPr>
            <a:t>The epithelium is hyperplastic, with accentuated rete pegs, reduced surface keratinization, and various degrees of intracellular and extracellular </a:t>
          </a:r>
          <a:r>
            <a:rPr lang="en-GB" b="0" i="0" baseline="0" dirty="0" err="1">
              <a:latin typeface="Times New Roman" panose="02020603050405020304" pitchFamily="18" charset="0"/>
              <a:cs typeface="Times New Roman" panose="02020603050405020304" pitchFamily="18" charset="0"/>
            </a:rPr>
            <a:t>edema</a:t>
          </a:r>
          <a:r>
            <a:rPr lang="en-GB" dirty="0">
              <a:latin typeface="Times New Roman" panose="02020603050405020304" pitchFamily="18" charset="0"/>
              <a:cs typeface="Times New Roman" panose="02020603050405020304" pitchFamily="18" charset="0"/>
            </a:rPr>
            <a:t> </a:t>
          </a:r>
          <a:r>
            <a:rPr lang="en-GB" b="0" i="0" baseline="0" dirty="0">
              <a:latin typeface="Times New Roman" panose="02020603050405020304" pitchFamily="18" charset="0"/>
              <a:cs typeface="Times New Roman" panose="02020603050405020304" pitchFamily="18" charset="0"/>
            </a:rPr>
            <a:t>and infiltration by leukocytes</a:t>
          </a:r>
          <a:r>
            <a:rPr lang="en-GB"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dgm:t>
    </dgm:pt>
    <dgm:pt modelId="{D138023D-7E75-4CE4-BDAD-1AD71B49F736}" type="parTrans" cxnId="{03CD2CFE-F08F-4119-97D4-A4EE334A7B8C}">
      <dgm:prSet/>
      <dgm:spPr/>
      <dgm:t>
        <a:bodyPr/>
        <a:lstStyle/>
        <a:p>
          <a:endParaRPr lang="en-IN"/>
        </a:p>
      </dgm:t>
    </dgm:pt>
    <dgm:pt modelId="{E975F0D9-FED4-459B-B1C4-8EEA178FEA59}" type="sibTrans" cxnId="{03CD2CFE-F08F-4119-97D4-A4EE334A7B8C}">
      <dgm:prSet/>
      <dgm:spPr/>
      <dgm:t>
        <a:bodyPr/>
        <a:lstStyle/>
        <a:p>
          <a:endParaRPr lang="en-IN"/>
        </a:p>
      </dgm:t>
    </dgm:pt>
    <dgm:pt modelId="{AFFF8917-9E7C-448A-BEF1-4BE3C647F139}">
      <dgm:prSet/>
      <dgm:spPr/>
      <dgm:t>
        <a:bodyPr/>
        <a:lstStyle/>
        <a:p>
          <a:r>
            <a:rPr lang="en-GB" b="0" i="0" baseline="0">
              <a:latin typeface="Times New Roman" panose="02020603050405020304" pitchFamily="18" charset="0"/>
              <a:cs typeface="Times New Roman" panose="02020603050405020304" pitchFamily="18" charset="0"/>
            </a:rPr>
            <a:t>Newly formed, engorged capillaries </a:t>
          </a:r>
          <a:r>
            <a:rPr lang="en-IN" b="0" i="0" baseline="0">
              <a:latin typeface="Times New Roman" panose="02020603050405020304" pitchFamily="18" charset="0"/>
              <a:cs typeface="Times New Roman" panose="02020603050405020304" pitchFamily="18" charset="0"/>
            </a:rPr>
            <a:t>are present in abundance</a:t>
          </a:r>
          <a:endParaRPr lang="en-IN">
            <a:latin typeface="Times New Roman" panose="02020603050405020304" pitchFamily="18" charset="0"/>
            <a:cs typeface="Times New Roman" panose="02020603050405020304" pitchFamily="18" charset="0"/>
          </a:endParaRPr>
        </a:p>
      </dgm:t>
    </dgm:pt>
    <dgm:pt modelId="{04C483D8-2CA8-4E1F-8A11-5869C69B7B16}" type="parTrans" cxnId="{64E21220-1514-4ED7-B4A3-D4B4E1BBA7C0}">
      <dgm:prSet/>
      <dgm:spPr/>
      <dgm:t>
        <a:bodyPr/>
        <a:lstStyle/>
        <a:p>
          <a:endParaRPr lang="en-IN"/>
        </a:p>
      </dgm:t>
    </dgm:pt>
    <dgm:pt modelId="{2026E16C-B3F8-4420-A1F8-D1895E8DC132}" type="sibTrans" cxnId="{64E21220-1514-4ED7-B4A3-D4B4E1BBA7C0}">
      <dgm:prSet/>
      <dgm:spPr/>
      <dgm:t>
        <a:bodyPr/>
        <a:lstStyle/>
        <a:p>
          <a:endParaRPr lang="en-IN"/>
        </a:p>
      </dgm:t>
    </dgm:pt>
    <dgm:pt modelId="{4F24D989-ABF1-4646-AC08-A19EC9FEBED3}" type="pres">
      <dgm:prSet presAssocID="{5FED81CE-D7BF-4D23-8C5D-5070D5CDCEA9}" presName="linear" presStyleCnt="0">
        <dgm:presLayoutVars>
          <dgm:animLvl val="lvl"/>
          <dgm:resizeHandles val="exact"/>
        </dgm:presLayoutVars>
      </dgm:prSet>
      <dgm:spPr/>
    </dgm:pt>
    <dgm:pt modelId="{0E261B12-1061-4985-9DB9-88E9DCF6BDD7}" type="pres">
      <dgm:prSet presAssocID="{CF7A78A7-6982-4061-8F11-6CD97C5C8777}" presName="parentText" presStyleLbl="node1" presStyleIdx="0" presStyleCnt="4" custLinFactY="-430495" custLinFactNeighborX="14384" custLinFactNeighborY="-500000">
        <dgm:presLayoutVars>
          <dgm:chMax val="0"/>
          <dgm:bulletEnabled val="1"/>
        </dgm:presLayoutVars>
      </dgm:prSet>
      <dgm:spPr/>
    </dgm:pt>
    <dgm:pt modelId="{1EA6E789-6DC3-4061-89A0-AF73938AA8CA}" type="pres">
      <dgm:prSet presAssocID="{1DE5CFA1-90EA-448D-A222-EA3984C07C52}" presName="spacer" presStyleCnt="0"/>
      <dgm:spPr/>
    </dgm:pt>
    <dgm:pt modelId="{D0D789C9-235C-418E-8789-71B3C3C9D656}" type="pres">
      <dgm:prSet presAssocID="{E9D72E38-E363-461F-8F05-2337FFC62C42}" presName="parentText" presStyleLbl="node1" presStyleIdx="1" presStyleCnt="4">
        <dgm:presLayoutVars>
          <dgm:chMax val="0"/>
          <dgm:bulletEnabled val="1"/>
        </dgm:presLayoutVars>
      </dgm:prSet>
      <dgm:spPr/>
    </dgm:pt>
    <dgm:pt modelId="{581428EE-F675-4DA5-8F5D-233D3D4EDEDE}" type="pres">
      <dgm:prSet presAssocID="{3B7969F5-2F4D-4A54-A431-99F7410924EB}" presName="spacer" presStyleCnt="0"/>
      <dgm:spPr/>
    </dgm:pt>
    <dgm:pt modelId="{8BD8FA20-1597-4EDF-A1E9-6698F3008A14}" type="pres">
      <dgm:prSet presAssocID="{2C51FB5B-5629-496C-A53D-6F1F7055EBC9}" presName="parentText" presStyleLbl="node1" presStyleIdx="2" presStyleCnt="4">
        <dgm:presLayoutVars>
          <dgm:chMax val="0"/>
          <dgm:bulletEnabled val="1"/>
        </dgm:presLayoutVars>
      </dgm:prSet>
      <dgm:spPr/>
    </dgm:pt>
    <dgm:pt modelId="{6E1450C3-D1C8-447F-BA0E-C61156C32617}" type="pres">
      <dgm:prSet presAssocID="{E975F0D9-FED4-459B-B1C4-8EEA178FEA59}" presName="spacer" presStyleCnt="0"/>
      <dgm:spPr/>
    </dgm:pt>
    <dgm:pt modelId="{16CEFC13-55D3-49BE-81FF-35B71EB7686D}" type="pres">
      <dgm:prSet presAssocID="{AFFF8917-9E7C-448A-BEF1-4BE3C647F139}" presName="parentText" presStyleLbl="node1" presStyleIdx="3" presStyleCnt="4">
        <dgm:presLayoutVars>
          <dgm:chMax val="0"/>
          <dgm:bulletEnabled val="1"/>
        </dgm:presLayoutVars>
      </dgm:prSet>
      <dgm:spPr/>
    </dgm:pt>
  </dgm:ptLst>
  <dgm:cxnLst>
    <dgm:cxn modelId="{18A97403-5DCE-4A9F-A6DE-1A5F1D6AC9C6}" type="presOf" srcId="{AFFF8917-9E7C-448A-BEF1-4BE3C647F139}" destId="{16CEFC13-55D3-49BE-81FF-35B71EB7686D}" srcOrd="0" destOrd="0" presId="urn:microsoft.com/office/officeart/2005/8/layout/vList2"/>
    <dgm:cxn modelId="{64E21220-1514-4ED7-B4A3-D4B4E1BBA7C0}" srcId="{5FED81CE-D7BF-4D23-8C5D-5070D5CDCEA9}" destId="{AFFF8917-9E7C-448A-BEF1-4BE3C647F139}" srcOrd="3" destOrd="0" parTransId="{04C483D8-2CA8-4E1F-8A11-5869C69B7B16}" sibTransId="{2026E16C-B3F8-4420-A1F8-D1895E8DC132}"/>
    <dgm:cxn modelId="{1F79EA6A-D502-4181-B630-9F2E940F51B9}" type="presOf" srcId="{5FED81CE-D7BF-4D23-8C5D-5070D5CDCEA9}" destId="{4F24D989-ABF1-4646-AC08-A19EC9FEBED3}" srcOrd="0" destOrd="0" presId="urn:microsoft.com/office/officeart/2005/8/layout/vList2"/>
    <dgm:cxn modelId="{C3D0414B-22D6-4073-9C96-66924A5D3746}" type="presOf" srcId="{2C51FB5B-5629-496C-A53D-6F1F7055EBC9}" destId="{8BD8FA20-1597-4EDF-A1E9-6698F3008A14}" srcOrd="0" destOrd="0" presId="urn:microsoft.com/office/officeart/2005/8/layout/vList2"/>
    <dgm:cxn modelId="{165B1380-1A7F-41BC-900C-5455EA8085A2}" srcId="{5FED81CE-D7BF-4D23-8C5D-5070D5CDCEA9}" destId="{CF7A78A7-6982-4061-8F11-6CD97C5C8777}" srcOrd="0" destOrd="0" parTransId="{23D188B0-090D-4342-B425-92B54E7E7F3D}" sibTransId="{1DE5CFA1-90EA-448D-A222-EA3984C07C52}"/>
    <dgm:cxn modelId="{F13A8491-A5A6-4DF6-ACA6-8E36EA5EA19B}" type="presOf" srcId="{CF7A78A7-6982-4061-8F11-6CD97C5C8777}" destId="{0E261B12-1061-4985-9DB9-88E9DCF6BDD7}" srcOrd="0" destOrd="0" presId="urn:microsoft.com/office/officeart/2005/8/layout/vList2"/>
    <dgm:cxn modelId="{239775AD-C941-41E4-BC48-6010126CC257}" type="presOf" srcId="{E9D72E38-E363-461F-8F05-2337FFC62C42}" destId="{D0D789C9-235C-418E-8789-71B3C3C9D656}" srcOrd="0" destOrd="0" presId="urn:microsoft.com/office/officeart/2005/8/layout/vList2"/>
    <dgm:cxn modelId="{BDE949B5-0AEB-4D40-8AC6-A3D5A7447D13}" srcId="{5FED81CE-D7BF-4D23-8C5D-5070D5CDCEA9}" destId="{E9D72E38-E363-461F-8F05-2337FFC62C42}" srcOrd="1" destOrd="0" parTransId="{890FB2AE-C74C-4A03-ADAF-87A3BE9CE436}" sibTransId="{3B7969F5-2F4D-4A54-A431-99F7410924EB}"/>
    <dgm:cxn modelId="{03CD2CFE-F08F-4119-97D4-A4EE334A7B8C}" srcId="{5FED81CE-D7BF-4D23-8C5D-5070D5CDCEA9}" destId="{2C51FB5B-5629-496C-A53D-6F1F7055EBC9}" srcOrd="2" destOrd="0" parTransId="{D138023D-7E75-4CE4-BDAD-1AD71B49F736}" sibTransId="{E975F0D9-FED4-459B-B1C4-8EEA178FEA59}"/>
    <dgm:cxn modelId="{1CE39536-95A9-42B1-BB9F-E493E8681381}" type="presParOf" srcId="{4F24D989-ABF1-4646-AC08-A19EC9FEBED3}" destId="{0E261B12-1061-4985-9DB9-88E9DCF6BDD7}" srcOrd="0" destOrd="0" presId="urn:microsoft.com/office/officeart/2005/8/layout/vList2"/>
    <dgm:cxn modelId="{89BE5B26-132B-4295-BF7C-3906370E540F}" type="presParOf" srcId="{4F24D989-ABF1-4646-AC08-A19EC9FEBED3}" destId="{1EA6E789-6DC3-4061-89A0-AF73938AA8CA}" srcOrd="1" destOrd="0" presId="urn:microsoft.com/office/officeart/2005/8/layout/vList2"/>
    <dgm:cxn modelId="{B6032D61-761F-445A-9E7B-ADD282A5A57F}" type="presParOf" srcId="{4F24D989-ABF1-4646-AC08-A19EC9FEBED3}" destId="{D0D789C9-235C-418E-8789-71B3C3C9D656}" srcOrd="2" destOrd="0" presId="urn:microsoft.com/office/officeart/2005/8/layout/vList2"/>
    <dgm:cxn modelId="{4EE9DFCE-EE29-4593-B701-2D2B84DA4D58}" type="presParOf" srcId="{4F24D989-ABF1-4646-AC08-A19EC9FEBED3}" destId="{581428EE-F675-4DA5-8F5D-233D3D4EDEDE}" srcOrd="3" destOrd="0" presId="urn:microsoft.com/office/officeart/2005/8/layout/vList2"/>
    <dgm:cxn modelId="{E691EDC6-2DD8-4B14-837C-03FA15E9696F}" type="presParOf" srcId="{4F24D989-ABF1-4646-AC08-A19EC9FEBED3}" destId="{8BD8FA20-1597-4EDF-A1E9-6698F3008A14}" srcOrd="4" destOrd="0" presId="urn:microsoft.com/office/officeart/2005/8/layout/vList2"/>
    <dgm:cxn modelId="{4B35873E-3BEE-4ECB-A2A2-F0B70CF69E13}" type="presParOf" srcId="{4F24D989-ABF1-4646-AC08-A19EC9FEBED3}" destId="{6E1450C3-D1C8-447F-BA0E-C61156C32617}" srcOrd="5" destOrd="0" presId="urn:microsoft.com/office/officeart/2005/8/layout/vList2"/>
    <dgm:cxn modelId="{20D7A372-AC4B-42FB-90F5-C33754CF0C18}" type="presParOf" srcId="{4F24D989-ABF1-4646-AC08-A19EC9FEBED3}" destId="{16CEFC13-55D3-49BE-81FF-35B71EB7686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D6AC85-138E-4651-962E-EDD7E24F0326}" type="doc">
      <dgm:prSet loTypeId="urn:microsoft.com/office/officeart/2009/3/layout/CircleRelationship" loCatId="relationship" qsTypeId="urn:microsoft.com/office/officeart/2005/8/quickstyle/simple5" qsCatId="simple" csTypeId="urn:microsoft.com/office/officeart/2005/8/colors/colorful5" csCatId="colorful" phldr="1"/>
      <dgm:spPr/>
      <dgm:t>
        <a:bodyPr/>
        <a:lstStyle/>
        <a:p>
          <a:endParaRPr lang="en-IN"/>
        </a:p>
      </dgm:t>
    </dgm:pt>
    <dgm:pt modelId="{CD65E974-19AB-4C12-932E-21DF8EA7C1F2}">
      <dgm:prSet/>
      <dgm:spPr/>
      <dgm:t>
        <a:bodyPr/>
        <a:lstStyle/>
        <a:p>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Hematologic Disorders </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and</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Immune Deficiencies</a:t>
          </a:r>
          <a:br>
            <a:rPr lang="en-IN" dirty="0"/>
          </a:br>
          <a:endParaRPr lang="en-IN" dirty="0"/>
        </a:p>
      </dgm:t>
    </dgm:pt>
    <dgm:pt modelId="{8462A410-527F-4B3C-A922-823457F2959A}" type="parTrans" cxnId="{87B4BDD2-581D-4BF7-8E0F-0E82B3AF737B}">
      <dgm:prSet/>
      <dgm:spPr/>
      <dgm:t>
        <a:bodyPr/>
        <a:lstStyle/>
        <a:p>
          <a:endParaRPr lang="en-IN"/>
        </a:p>
      </dgm:t>
    </dgm:pt>
    <dgm:pt modelId="{FC35B6B2-2847-48BD-AAB9-5D6A088F9473}" type="sibTrans" cxnId="{87B4BDD2-581D-4BF7-8E0F-0E82B3AF737B}">
      <dgm:prSet/>
      <dgm:spPr/>
      <dgm:t>
        <a:bodyPr/>
        <a:lstStyle/>
        <a:p>
          <a:endParaRPr lang="en-IN"/>
        </a:p>
      </dgm:t>
    </dgm:pt>
    <dgm:pt modelId="{B24419D1-C451-403B-96B1-3CD9D9E83394}" type="pres">
      <dgm:prSet presAssocID="{C2D6AC85-138E-4651-962E-EDD7E24F0326}" presName="Name0" presStyleCnt="0">
        <dgm:presLayoutVars>
          <dgm:chMax val="1"/>
          <dgm:chPref val="1"/>
        </dgm:presLayoutVars>
      </dgm:prSet>
      <dgm:spPr/>
    </dgm:pt>
    <dgm:pt modelId="{DE565874-DF48-413B-9560-6351CB08E386}" type="pres">
      <dgm:prSet presAssocID="{CD65E974-19AB-4C12-932E-21DF8EA7C1F2}" presName="Parent" presStyleLbl="node0" presStyleIdx="0" presStyleCnt="1" custLinFactNeighborX="1284" custLinFactNeighborY="3720">
        <dgm:presLayoutVars>
          <dgm:chMax val="5"/>
          <dgm:chPref val="5"/>
        </dgm:presLayoutVars>
      </dgm:prSet>
      <dgm:spPr/>
    </dgm:pt>
    <dgm:pt modelId="{64824594-A60E-4496-BCFA-BD70B7F36E2A}" type="pres">
      <dgm:prSet presAssocID="{CD65E974-19AB-4C12-932E-21DF8EA7C1F2}" presName="Accent1" presStyleLbl="node1" presStyleIdx="0" presStyleCnt="6"/>
      <dgm:spPr/>
    </dgm:pt>
    <dgm:pt modelId="{71DF35CC-776B-4AB3-8618-5E9980F9703E}" type="pres">
      <dgm:prSet presAssocID="{CD65E974-19AB-4C12-932E-21DF8EA7C1F2}" presName="Accent2" presStyleLbl="node1" presStyleIdx="1" presStyleCnt="6"/>
      <dgm:spPr/>
    </dgm:pt>
    <dgm:pt modelId="{05F381B1-E1FF-4F2C-88BD-C79B4502264B}" type="pres">
      <dgm:prSet presAssocID="{CD65E974-19AB-4C12-932E-21DF8EA7C1F2}" presName="Accent3" presStyleLbl="node1" presStyleIdx="2" presStyleCnt="6"/>
      <dgm:spPr/>
    </dgm:pt>
    <dgm:pt modelId="{25EEE04B-DFE5-4C84-A0C5-06A5C7C74B9F}" type="pres">
      <dgm:prSet presAssocID="{CD65E974-19AB-4C12-932E-21DF8EA7C1F2}" presName="Accent4" presStyleLbl="node1" presStyleIdx="3" presStyleCnt="6"/>
      <dgm:spPr/>
    </dgm:pt>
    <dgm:pt modelId="{9561D231-1E87-471F-A51D-0C066CD4947D}" type="pres">
      <dgm:prSet presAssocID="{CD65E974-19AB-4C12-932E-21DF8EA7C1F2}" presName="Accent5" presStyleLbl="node1" presStyleIdx="4" presStyleCnt="6"/>
      <dgm:spPr/>
    </dgm:pt>
    <dgm:pt modelId="{FE96483F-AC83-443A-9A46-759319EDD990}" type="pres">
      <dgm:prSet presAssocID="{CD65E974-19AB-4C12-932E-21DF8EA7C1F2}" presName="Accent6" presStyleLbl="node1" presStyleIdx="5" presStyleCnt="6"/>
      <dgm:spPr/>
    </dgm:pt>
  </dgm:ptLst>
  <dgm:cxnLst>
    <dgm:cxn modelId="{4DB0E171-AACA-42FD-AA6F-BEC702013E4A}" type="presOf" srcId="{C2D6AC85-138E-4651-962E-EDD7E24F0326}" destId="{B24419D1-C451-403B-96B1-3CD9D9E83394}" srcOrd="0" destOrd="0" presId="urn:microsoft.com/office/officeart/2009/3/layout/CircleRelationship"/>
    <dgm:cxn modelId="{8F7D33AE-C671-4A89-8319-1E8D1ECEC502}" type="presOf" srcId="{CD65E974-19AB-4C12-932E-21DF8EA7C1F2}" destId="{DE565874-DF48-413B-9560-6351CB08E386}" srcOrd="0" destOrd="0" presId="urn:microsoft.com/office/officeart/2009/3/layout/CircleRelationship"/>
    <dgm:cxn modelId="{87B4BDD2-581D-4BF7-8E0F-0E82B3AF737B}" srcId="{C2D6AC85-138E-4651-962E-EDD7E24F0326}" destId="{CD65E974-19AB-4C12-932E-21DF8EA7C1F2}" srcOrd="0" destOrd="0" parTransId="{8462A410-527F-4B3C-A922-823457F2959A}" sibTransId="{FC35B6B2-2847-48BD-AAB9-5D6A088F9473}"/>
    <dgm:cxn modelId="{182EAE74-DEB6-40A0-AC4B-9D9CB72D4187}" type="presParOf" srcId="{B24419D1-C451-403B-96B1-3CD9D9E83394}" destId="{DE565874-DF48-413B-9560-6351CB08E386}" srcOrd="0" destOrd="0" presId="urn:microsoft.com/office/officeart/2009/3/layout/CircleRelationship"/>
    <dgm:cxn modelId="{24DFA67F-CC34-4CF7-A914-050C92E85FF5}" type="presParOf" srcId="{B24419D1-C451-403B-96B1-3CD9D9E83394}" destId="{64824594-A60E-4496-BCFA-BD70B7F36E2A}" srcOrd="1" destOrd="0" presId="urn:microsoft.com/office/officeart/2009/3/layout/CircleRelationship"/>
    <dgm:cxn modelId="{CFF2E2C7-A938-4F95-AB6E-2FCA317CC179}" type="presParOf" srcId="{B24419D1-C451-403B-96B1-3CD9D9E83394}" destId="{71DF35CC-776B-4AB3-8618-5E9980F9703E}" srcOrd="2" destOrd="0" presId="urn:microsoft.com/office/officeart/2009/3/layout/CircleRelationship"/>
    <dgm:cxn modelId="{88A4E042-D32B-4D83-B278-CECDA3FD3F9B}" type="presParOf" srcId="{B24419D1-C451-403B-96B1-3CD9D9E83394}" destId="{05F381B1-E1FF-4F2C-88BD-C79B4502264B}" srcOrd="3" destOrd="0" presId="urn:microsoft.com/office/officeart/2009/3/layout/CircleRelationship"/>
    <dgm:cxn modelId="{F78FF36D-848C-4B92-97AB-DD9228A19AAE}" type="presParOf" srcId="{B24419D1-C451-403B-96B1-3CD9D9E83394}" destId="{25EEE04B-DFE5-4C84-A0C5-06A5C7C74B9F}" srcOrd="4" destOrd="0" presId="urn:microsoft.com/office/officeart/2009/3/layout/CircleRelationship"/>
    <dgm:cxn modelId="{0A9F4F1E-C341-4577-8BDB-BCB2D0B46CAC}" type="presParOf" srcId="{B24419D1-C451-403B-96B1-3CD9D9E83394}" destId="{9561D231-1E87-471F-A51D-0C066CD4947D}" srcOrd="5" destOrd="0" presId="urn:microsoft.com/office/officeart/2009/3/layout/CircleRelationship"/>
    <dgm:cxn modelId="{F7DAEF93-6A76-4DD5-82FD-A3EBC2B6FB4C}" type="presParOf" srcId="{B24419D1-C451-403B-96B1-3CD9D9E83394}" destId="{FE96483F-AC83-443A-9A46-759319EDD990}" srcOrd="6"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1B9F81-76A3-4AD1-A737-6D15AC679712}" type="doc">
      <dgm:prSet loTypeId="urn:microsoft.com/office/officeart/2005/8/layout/matrix2" loCatId="matrix" qsTypeId="urn:microsoft.com/office/officeart/2005/8/quickstyle/simple1" qsCatId="simple" csTypeId="urn:microsoft.com/office/officeart/2005/8/colors/colorful3" csCatId="colorful" phldr="1"/>
      <dgm:spPr/>
      <dgm:t>
        <a:bodyPr/>
        <a:lstStyle/>
        <a:p>
          <a:endParaRPr lang="en-IN"/>
        </a:p>
      </dgm:t>
    </dgm:pt>
    <dgm:pt modelId="{D6F566D9-2B84-4AB2-B2B2-61D15F98BFC8}">
      <dgm:prSet/>
      <dgm:spPr/>
      <dgm:t>
        <a:bodyPr/>
        <a:lstStyle/>
        <a:p>
          <a:r>
            <a:rPr lang="en-GB" b="0" i="0" baseline="0" dirty="0">
              <a:latin typeface="Comic Sans MS" panose="030F0702030302020204" pitchFamily="66" charset="0"/>
            </a:rPr>
            <a:t>Microscopically, the gingiva exhibits a dense, diffuse infiltration</a:t>
          </a:r>
          <a:r>
            <a:rPr lang="en-GB" dirty="0">
              <a:latin typeface="Comic Sans MS" panose="030F0702030302020204" pitchFamily="66" charset="0"/>
            </a:rPr>
            <a:t> </a:t>
          </a:r>
          <a:r>
            <a:rPr lang="en-GB" b="0" i="0" baseline="0" dirty="0">
              <a:latin typeface="Comic Sans MS" panose="030F0702030302020204" pitchFamily="66" charset="0"/>
            </a:rPr>
            <a:t>of predominantly immature leukocytes in the attached and marginal gingiva. </a:t>
          </a:r>
          <a:endParaRPr lang="en-IN" dirty="0">
            <a:latin typeface="Comic Sans MS" panose="030F0702030302020204" pitchFamily="66" charset="0"/>
          </a:endParaRPr>
        </a:p>
      </dgm:t>
    </dgm:pt>
    <dgm:pt modelId="{AA82A314-6DBE-4994-A7EF-AE8E3C69A114}" type="parTrans" cxnId="{047E71BE-FA63-44EB-A837-A7A2244615C9}">
      <dgm:prSet/>
      <dgm:spPr/>
      <dgm:t>
        <a:bodyPr/>
        <a:lstStyle/>
        <a:p>
          <a:endParaRPr lang="en-IN"/>
        </a:p>
      </dgm:t>
    </dgm:pt>
    <dgm:pt modelId="{FF53F7E5-D370-479F-A274-771A6BAE72CA}" type="sibTrans" cxnId="{047E71BE-FA63-44EB-A837-A7A2244615C9}">
      <dgm:prSet/>
      <dgm:spPr/>
      <dgm:t>
        <a:bodyPr/>
        <a:lstStyle/>
        <a:p>
          <a:endParaRPr lang="en-IN"/>
        </a:p>
      </dgm:t>
    </dgm:pt>
    <dgm:pt modelId="{000B8553-1AEE-46A8-9B09-70F022A69CAB}">
      <dgm:prSet/>
      <dgm:spPr>
        <a:solidFill>
          <a:srgbClr val="707000"/>
        </a:solidFill>
      </dgm:spPr>
      <dgm:t>
        <a:bodyPr/>
        <a:lstStyle/>
        <a:p>
          <a:r>
            <a:rPr lang="en-GB" b="0" i="0" baseline="0" dirty="0">
              <a:latin typeface="Comic Sans MS" panose="030F0702030302020204" pitchFamily="66" charset="0"/>
            </a:rPr>
            <a:t>The normal connective tissue components of the gingiva are displaced by the leukemic cells. .</a:t>
          </a:r>
          <a:endParaRPr lang="en-IN" dirty="0">
            <a:latin typeface="Comic Sans MS" panose="030F0702030302020204" pitchFamily="66" charset="0"/>
          </a:endParaRPr>
        </a:p>
      </dgm:t>
    </dgm:pt>
    <dgm:pt modelId="{EC163FF0-4987-4732-80B3-08D1D22FF0EF}" type="parTrans" cxnId="{D62646FD-84A5-4A85-B654-46D512A3F52D}">
      <dgm:prSet/>
      <dgm:spPr/>
      <dgm:t>
        <a:bodyPr/>
        <a:lstStyle/>
        <a:p>
          <a:endParaRPr lang="en-IN"/>
        </a:p>
      </dgm:t>
    </dgm:pt>
    <dgm:pt modelId="{FB09C409-BB08-4B3E-A0BD-B7CEC2A46384}" type="sibTrans" cxnId="{D62646FD-84A5-4A85-B654-46D512A3F52D}">
      <dgm:prSet/>
      <dgm:spPr/>
      <dgm:t>
        <a:bodyPr/>
        <a:lstStyle/>
        <a:p>
          <a:endParaRPr lang="en-IN"/>
        </a:p>
      </dgm:t>
    </dgm:pt>
    <dgm:pt modelId="{7D33C694-0416-4E4E-B7B7-27A5AD70EE1C}">
      <dgm:prSet/>
      <dgm:spPr>
        <a:solidFill>
          <a:schemeClr val="accent6">
            <a:lumMod val="40000"/>
            <a:lumOff val="60000"/>
          </a:schemeClr>
        </a:solidFill>
      </dgm:spPr>
      <dgm:t>
        <a:bodyPr/>
        <a:lstStyle/>
        <a:p>
          <a:r>
            <a:rPr lang="en-GB" b="0" i="0" baseline="0" dirty="0">
              <a:solidFill>
                <a:srgbClr val="00B050"/>
              </a:solidFill>
              <a:latin typeface="Comic Sans MS" panose="030F0702030302020204" pitchFamily="66" charset="0"/>
            </a:rPr>
            <a:t>The cellular accumulation is denser in the entire reticular connective tissue layer</a:t>
          </a:r>
          <a:r>
            <a:rPr lang="en-GB" b="0" i="0" baseline="0" dirty="0"/>
            <a:t>.</a:t>
          </a:r>
          <a:endParaRPr lang="en-IN" dirty="0"/>
        </a:p>
      </dgm:t>
    </dgm:pt>
    <dgm:pt modelId="{C9781C0A-1A68-4EC5-8246-D96DA676847F}" type="parTrans" cxnId="{3A0F821A-5C3E-4EDE-B211-DD12C77ACCF5}">
      <dgm:prSet/>
      <dgm:spPr/>
      <dgm:t>
        <a:bodyPr/>
        <a:lstStyle/>
        <a:p>
          <a:endParaRPr lang="en-IN"/>
        </a:p>
      </dgm:t>
    </dgm:pt>
    <dgm:pt modelId="{E257588D-C929-448B-9FF1-1903451D8000}" type="sibTrans" cxnId="{3A0F821A-5C3E-4EDE-B211-DD12C77ACCF5}">
      <dgm:prSet/>
      <dgm:spPr/>
      <dgm:t>
        <a:bodyPr/>
        <a:lstStyle/>
        <a:p>
          <a:endParaRPr lang="en-IN"/>
        </a:p>
      </dgm:t>
    </dgm:pt>
    <dgm:pt modelId="{705FBD62-8DBB-468D-BB67-8E812E1A37E6}">
      <dgm:prSet/>
      <dgm:spPr/>
      <dgm:t>
        <a:bodyPr/>
        <a:lstStyle/>
        <a:p>
          <a:r>
            <a:rPr lang="en-GB" b="0" i="0" baseline="0" dirty="0">
              <a:latin typeface="Comic Sans MS" panose="030F0702030302020204" pitchFamily="66" charset="0"/>
            </a:rPr>
            <a:t>In almost all cases, the papillary layer contains comparatively few leukocytes. </a:t>
          </a:r>
          <a:endParaRPr lang="en-IN" dirty="0">
            <a:latin typeface="Comic Sans MS" panose="030F0702030302020204" pitchFamily="66" charset="0"/>
          </a:endParaRPr>
        </a:p>
      </dgm:t>
    </dgm:pt>
    <dgm:pt modelId="{D275D5E8-F6E5-4C9A-8357-FEDF9DC4BA36}" type="parTrans" cxnId="{B732DBFB-5EEA-4DF7-984D-623610458DAE}">
      <dgm:prSet/>
      <dgm:spPr/>
      <dgm:t>
        <a:bodyPr/>
        <a:lstStyle/>
        <a:p>
          <a:endParaRPr lang="en-IN"/>
        </a:p>
      </dgm:t>
    </dgm:pt>
    <dgm:pt modelId="{1687B026-D44F-49BA-9926-942EEE322378}" type="sibTrans" cxnId="{B732DBFB-5EEA-4DF7-984D-623610458DAE}">
      <dgm:prSet/>
      <dgm:spPr/>
      <dgm:t>
        <a:bodyPr/>
        <a:lstStyle/>
        <a:p>
          <a:endParaRPr lang="en-IN"/>
        </a:p>
      </dgm:t>
    </dgm:pt>
    <dgm:pt modelId="{83EC1BF3-4D66-444C-80EC-B1D87CF74C6A}">
      <dgm:prSet/>
      <dgm:spPr/>
      <dgm:t>
        <a:bodyPr/>
        <a:lstStyle/>
        <a:p>
          <a:endParaRPr lang="en-IN"/>
        </a:p>
      </dgm:t>
    </dgm:pt>
    <dgm:pt modelId="{76607270-B307-43F5-8135-A9F92B251C95}" type="parTrans" cxnId="{1FE80393-F222-4B7D-9FC7-9C03DDF142BF}">
      <dgm:prSet/>
      <dgm:spPr/>
      <dgm:t>
        <a:bodyPr/>
        <a:lstStyle/>
        <a:p>
          <a:endParaRPr lang="en-IN"/>
        </a:p>
      </dgm:t>
    </dgm:pt>
    <dgm:pt modelId="{A8E2F2B7-4D75-4F93-8486-9AC32B153374}" type="sibTrans" cxnId="{1FE80393-F222-4B7D-9FC7-9C03DDF142BF}">
      <dgm:prSet/>
      <dgm:spPr/>
      <dgm:t>
        <a:bodyPr/>
        <a:lstStyle/>
        <a:p>
          <a:endParaRPr lang="en-IN"/>
        </a:p>
      </dgm:t>
    </dgm:pt>
    <dgm:pt modelId="{822687E3-7FD7-46C4-8EB7-3315523C8BC5}">
      <dgm:prSet/>
      <dgm:spPr/>
      <dgm:t>
        <a:bodyPr/>
        <a:lstStyle/>
        <a:p>
          <a:endParaRPr lang="en-IN"/>
        </a:p>
      </dgm:t>
    </dgm:pt>
    <dgm:pt modelId="{BA457E09-8B73-4E37-B02F-F05F0D76F176}" type="parTrans" cxnId="{A7359349-D8EF-47A1-87C8-295969A5298A}">
      <dgm:prSet/>
      <dgm:spPr/>
      <dgm:t>
        <a:bodyPr/>
        <a:lstStyle/>
        <a:p>
          <a:endParaRPr lang="en-IN"/>
        </a:p>
      </dgm:t>
    </dgm:pt>
    <dgm:pt modelId="{E25D6B05-EC7F-4E2F-A946-A050DBD9F4C3}" type="sibTrans" cxnId="{A7359349-D8EF-47A1-87C8-295969A5298A}">
      <dgm:prSet/>
      <dgm:spPr/>
      <dgm:t>
        <a:bodyPr/>
        <a:lstStyle/>
        <a:p>
          <a:endParaRPr lang="en-IN"/>
        </a:p>
      </dgm:t>
    </dgm:pt>
    <dgm:pt modelId="{CAAA9B5D-C123-4170-8198-7DBFDD209DCC}">
      <dgm:prSet/>
      <dgm:spPr/>
      <dgm:t>
        <a:bodyPr/>
        <a:lstStyle/>
        <a:p>
          <a:endParaRPr lang="en-IN"/>
        </a:p>
      </dgm:t>
    </dgm:pt>
    <dgm:pt modelId="{7AD7347D-A56A-4005-BA3F-EDD3BB4CE7AE}" type="parTrans" cxnId="{A288058F-99E2-4A52-8B61-E70CAF2931A2}">
      <dgm:prSet/>
      <dgm:spPr/>
      <dgm:t>
        <a:bodyPr/>
        <a:lstStyle/>
        <a:p>
          <a:endParaRPr lang="en-IN"/>
        </a:p>
      </dgm:t>
    </dgm:pt>
    <dgm:pt modelId="{94BAE094-7A6C-4B39-9772-E07729B2A70F}" type="sibTrans" cxnId="{A288058F-99E2-4A52-8B61-E70CAF2931A2}">
      <dgm:prSet/>
      <dgm:spPr/>
      <dgm:t>
        <a:bodyPr/>
        <a:lstStyle/>
        <a:p>
          <a:endParaRPr lang="en-IN"/>
        </a:p>
      </dgm:t>
    </dgm:pt>
    <dgm:pt modelId="{B0EF3413-A6E7-44C8-AD01-E542601062AF}" type="pres">
      <dgm:prSet presAssocID="{951B9F81-76A3-4AD1-A737-6D15AC679712}" presName="matrix" presStyleCnt="0">
        <dgm:presLayoutVars>
          <dgm:chMax val="1"/>
          <dgm:dir/>
          <dgm:resizeHandles val="exact"/>
        </dgm:presLayoutVars>
      </dgm:prSet>
      <dgm:spPr/>
    </dgm:pt>
    <dgm:pt modelId="{BC4E193A-4A9B-4299-8A91-DC976677D2D0}" type="pres">
      <dgm:prSet presAssocID="{951B9F81-76A3-4AD1-A737-6D15AC679712}" presName="axisShape" presStyleLbl="bgShp" presStyleIdx="0" presStyleCnt="1"/>
      <dgm:spPr/>
    </dgm:pt>
    <dgm:pt modelId="{2844258C-0B42-42C3-B9D1-68385A15C090}" type="pres">
      <dgm:prSet presAssocID="{951B9F81-76A3-4AD1-A737-6D15AC679712}" presName="rect1" presStyleLbl="node1" presStyleIdx="0" presStyleCnt="4">
        <dgm:presLayoutVars>
          <dgm:chMax val="0"/>
          <dgm:chPref val="0"/>
          <dgm:bulletEnabled val="1"/>
        </dgm:presLayoutVars>
      </dgm:prSet>
      <dgm:spPr/>
    </dgm:pt>
    <dgm:pt modelId="{D6FA5D7D-56EE-4534-9C4E-38F32C3A6BC5}" type="pres">
      <dgm:prSet presAssocID="{951B9F81-76A3-4AD1-A737-6D15AC679712}" presName="rect2" presStyleLbl="node1" presStyleIdx="1" presStyleCnt="4">
        <dgm:presLayoutVars>
          <dgm:chMax val="0"/>
          <dgm:chPref val="0"/>
          <dgm:bulletEnabled val="1"/>
        </dgm:presLayoutVars>
      </dgm:prSet>
      <dgm:spPr/>
    </dgm:pt>
    <dgm:pt modelId="{66E29F94-E055-4A22-92CE-980020742C77}" type="pres">
      <dgm:prSet presAssocID="{951B9F81-76A3-4AD1-A737-6D15AC679712}" presName="rect3" presStyleLbl="node1" presStyleIdx="2" presStyleCnt="4">
        <dgm:presLayoutVars>
          <dgm:chMax val="0"/>
          <dgm:chPref val="0"/>
          <dgm:bulletEnabled val="1"/>
        </dgm:presLayoutVars>
      </dgm:prSet>
      <dgm:spPr/>
    </dgm:pt>
    <dgm:pt modelId="{5468CC24-9E5C-4E34-818C-7588B417C950}" type="pres">
      <dgm:prSet presAssocID="{951B9F81-76A3-4AD1-A737-6D15AC679712}" presName="rect4" presStyleLbl="node1" presStyleIdx="3" presStyleCnt="4">
        <dgm:presLayoutVars>
          <dgm:chMax val="0"/>
          <dgm:chPref val="0"/>
          <dgm:bulletEnabled val="1"/>
        </dgm:presLayoutVars>
      </dgm:prSet>
      <dgm:spPr/>
    </dgm:pt>
  </dgm:ptLst>
  <dgm:cxnLst>
    <dgm:cxn modelId="{3A0F821A-5C3E-4EDE-B211-DD12C77ACCF5}" srcId="{951B9F81-76A3-4AD1-A737-6D15AC679712}" destId="{7D33C694-0416-4E4E-B7B7-27A5AD70EE1C}" srcOrd="2" destOrd="0" parTransId="{C9781C0A-1A68-4EC5-8246-D96DA676847F}" sibTransId="{E257588D-C929-448B-9FF1-1903451D8000}"/>
    <dgm:cxn modelId="{A7359349-D8EF-47A1-87C8-295969A5298A}" srcId="{951B9F81-76A3-4AD1-A737-6D15AC679712}" destId="{822687E3-7FD7-46C4-8EB7-3315523C8BC5}" srcOrd="5" destOrd="0" parTransId="{BA457E09-8B73-4E37-B02F-F05F0D76F176}" sibTransId="{E25D6B05-EC7F-4E2F-A946-A050DBD9F4C3}"/>
    <dgm:cxn modelId="{27E4086A-9474-4C8D-A01B-3010367FAF58}" type="presOf" srcId="{000B8553-1AEE-46A8-9B09-70F022A69CAB}" destId="{D6FA5D7D-56EE-4534-9C4E-38F32C3A6BC5}" srcOrd="0" destOrd="0" presId="urn:microsoft.com/office/officeart/2005/8/layout/matrix2"/>
    <dgm:cxn modelId="{B8A60973-70FF-4861-B217-5674B8FFBC84}" type="presOf" srcId="{951B9F81-76A3-4AD1-A737-6D15AC679712}" destId="{B0EF3413-A6E7-44C8-AD01-E542601062AF}" srcOrd="0" destOrd="0" presId="urn:microsoft.com/office/officeart/2005/8/layout/matrix2"/>
    <dgm:cxn modelId="{6F0D9E8D-27BB-4343-B082-B06D7D78F21D}" type="presOf" srcId="{705FBD62-8DBB-468D-BB67-8E812E1A37E6}" destId="{5468CC24-9E5C-4E34-818C-7588B417C950}" srcOrd="0" destOrd="0" presId="urn:microsoft.com/office/officeart/2005/8/layout/matrix2"/>
    <dgm:cxn modelId="{A288058F-99E2-4A52-8B61-E70CAF2931A2}" srcId="{951B9F81-76A3-4AD1-A737-6D15AC679712}" destId="{CAAA9B5D-C123-4170-8198-7DBFDD209DCC}" srcOrd="6" destOrd="0" parTransId="{7AD7347D-A56A-4005-BA3F-EDD3BB4CE7AE}" sibTransId="{94BAE094-7A6C-4B39-9772-E07729B2A70F}"/>
    <dgm:cxn modelId="{1FE80393-F222-4B7D-9FC7-9C03DDF142BF}" srcId="{951B9F81-76A3-4AD1-A737-6D15AC679712}" destId="{83EC1BF3-4D66-444C-80EC-B1D87CF74C6A}" srcOrd="4" destOrd="0" parTransId="{76607270-B307-43F5-8135-A9F92B251C95}" sibTransId="{A8E2F2B7-4D75-4F93-8486-9AC32B153374}"/>
    <dgm:cxn modelId="{047E71BE-FA63-44EB-A837-A7A2244615C9}" srcId="{951B9F81-76A3-4AD1-A737-6D15AC679712}" destId="{D6F566D9-2B84-4AB2-B2B2-61D15F98BFC8}" srcOrd="0" destOrd="0" parTransId="{AA82A314-6DBE-4994-A7EF-AE8E3C69A114}" sibTransId="{FF53F7E5-D370-479F-A274-771A6BAE72CA}"/>
    <dgm:cxn modelId="{C821F2E1-D30D-4DD5-AF4A-5EB73F72E77F}" type="presOf" srcId="{7D33C694-0416-4E4E-B7B7-27A5AD70EE1C}" destId="{66E29F94-E055-4A22-92CE-980020742C77}" srcOrd="0" destOrd="0" presId="urn:microsoft.com/office/officeart/2005/8/layout/matrix2"/>
    <dgm:cxn modelId="{10B69AED-B9E6-4A40-840D-4F2EFA456CF5}" type="presOf" srcId="{D6F566D9-2B84-4AB2-B2B2-61D15F98BFC8}" destId="{2844258C-0B42-42C3-B9D1-68385A15C090}" srcOrd="0" destOrd="0" presId="urn:microsoft.com/office/officeart/2005/8/layout/matrix2"/>
    <dgm:cxn modelId="{B732DBFB-5EEA-4DF7-984D-623610458DAE}" srcId="{951B9F81-76A3-4AD1-A737-6D15AC679712}" destId="{705FBD62-8DBB-468D-BB67-8E812E1A37E6}" srcOrd="3" destOrd="0" parTransId="{D275D5E8-F6E5-4C9A-8357-FEDF9DC4BA36}" sibTransId="{1687B026-D44F-49BA-9926-942EEE322378}"/>
    <dgm:cxn modelId="{D62646FD-84A5-4A85-B654-46D512A3F52D}" srcId="{951B9F81-76A3-4AD1-A737-6D15AC679712}" destId="{000B8553-1AEE-46A8-9B09-70F022A69CAB}" srcOrd="1" destOrd="0" parTransId="{EC163FF0-4987-4732-80B3-08D1D22FF0EF}" sibTransId="{FB09C409-BB08-4B3E-A0BD-B7CEC2A46384}"/>
    <dgm:cxn modelId="{F46A3058-3473-4FA7-80D4-CBEAA90A943B}" type="presParOf" srcId="{B0EF3413-A6E7-44C8-AD01-E542601062AF}" destId="{BC4E193A-4A9B-4299-8A91-DC976677D2D0}" srcOrd="0" destOrd="0" presId="urn:microsoft.com/office/officeart/2005/8/layout/matrix2"/>
    <dgm:cxn modelId="{70F91408-0FE9-4FD6-AA47-A3CAC1A0264E}" type="presParOf" srcId="{B0EF3413-A6E7-44C8-AD01-E542601062AF}" destId="{2844258C-0B42-42C3-B9D1-68385A15C090}" srcOrd="1" destOrd="0" presId="urn:microsoft.com/office/officeart/2005/8/layout/matrix2"/>
    <dgm:cxn modelId="{4FD717FF-4179-42D1-A1E4-1DCF7AF4E436}" type="presParOf" srcId="{B0EF3413-A6E7-44C8-AD01-E542601062AF}" destId="{D6FA5D7D-56EE-4534-9C4E-38F32C3A6BC5}" srcOrd="2" destOrd="0" presId="urn:microsoft.com/office/officeart/2005/8/layout/matrix2"/>
    <dgm:cxn modelId="{EFEFE006-7D70-4318-B058-442290F5ACE0}" type="presParOf" srcId="{B0EF3413-A6E7-44C8-AD01-E542601062AF}" destId="{66E29F94-E055-4A22-92CE-980020742C77}" srcOrd="3" destOrd="0" presId="urn:microsoft.com/office/officeart/2005/8/layout/matrix2"/>
    <dgm:cxn modelId="{EE4B5DAC-AB5A-4CD1-9CD7-E1B5814191D1}" type="presParOf" srcId="{B0EF3413-A6E7-44C8-AD01-E542601062AF}" destId="{5468CC24-9E5C-4E34-818C-7588B417C950}"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DDB1C83-CA86-4B53-B0E0-D84E02834CEE}" type="doc">
      <dgm:prSet loTypeId="urn:microsoft.com/office/officeart/2005/8/layout/pyramid3" loCatId="pyramid" qsTypeId="urn:microsoft.com/office/officeart/2005/8/quickstyle/simple4" qsCatId="simple" csTypeId="urn:microsoft.com/office/officeart/2005/8/colors/colorful5" csCatId="colorful" phldr="1"/>
      <dgm:spPr/>
      <dgm:t>
        <a:bodyPr/>
        <a:lstStyle/>
        <a:p>
          <a:endParaRPr lang="en-IN"/>
        </a:p>
      </dgm:t>
    </dgm:pt>
    <dgm:pt modelId="{0D0BB3E7-94B2-4A00-AA83-A0596DB8EF1B}">
      <dgm:prSet/>
      <dgm:spPr/>
      <dgm:t>
        <a:bodyPr/>
        <a:lstStyle/>
        <a:p>
          <a:r>
            <a:rPr lang="en-GB" b="0" i="0" baseline="0" dirty="0">
              <a:latin typeface="Times New Roman" panose="02020603050405020304" pitchFamily="18" charset="0"/>
              <a:cs typeface="Times New Roman" panose="02020603050405020304" pitchFamily="18" charset="0"/>
            </a:rPr>
            <a:t>Bisphosphonates have a high affinity for hydroxyapatite. They are rapidly absorbed in bone, especially in areas of high activity, which may help to explain why bisphosphonate-induced osteonecrosis is found only in the jaws.</a:t>
          </a:r>
          <a:endParaRPr lang="en-IN" dirty="0">
            <a:latin typeface="Times New Roman" panose="02020603050405020304" pitchFamily="18" charset="0"/>
            <a:cs typeface="Times New Roman" panose="02020603050405020304" pitchFamily="18" charset="0"/>
          </a:endParaRPr>
        </a:p>
      </dgm:t>
    </dgm:pt>
    <dgm:pt modelId="{C382FDFE-F9F0-4C91-9743-816FA6F08A88}" type="parTrans" cxnId="{84BAF854-0F11-4D60-A89B-9A45A1EE0BB6}">
      <dgm:prSet/>
      <dgm:spPr/>
      <dgm:t>
        <a:bodyPr/>
        <a:lstStyle/>
        <a:p>
          <a:endParaRPr lang="en-IN"/>
        </a:p>
      </dgm:t>
    </dgm:pt>
    <dgm:pt modelId="{715B2C13-E357-40C3-8321-33C8B640ABDD}" type="sibTrans" cxnId="{84BAF854-0F11-4D60-A89B-9A45A1EE0BB6}">
      <dgm:prSet/>
      <dgm:spPr/>
      <dgm:t>
        <a:bodyPr/>
        <a:lstStyle/>
        <a:p>
          <a:endParaRPr lang="en-IN"/>
        </a:p>
      </dgm:t>
    </dgm:pt>
    <dgm:pt modelId="{D101ABBC-1910-47EE-9019-A7C881BF599F}">
      <dgm:prSet/>
      <dgm:spPr>
        <a:solidFill>
          <a:schemeClr val="accent4">
            <a:lumMod val="40000"/>
            <a:lumOff val="60000"/>
          </a:schemeClr>
        </a:solidFill>
      </dgm:spPr>
      <dgm:t>
        <a:bodyPr/>
        <a:lstStyle/>
        <a:p>
          <a:r>
            <a:rPr lang="en-GB" b="0" i="0" baseline="0">
              <a:latin typeface="Times New Roman" panose="02020603050405020304" pitchFamily="18" charset="0"/>
              <a:cs typeface="Times New Roman" panose="02020603050405020304" pitchFamily="18" charset="0"/>
            </a:rPr>
            <a:t>The bisphosphonate molecule gets incorporated into bone without being metabolized or modified. </a:t>
          </a:r>
          <a:endParaRPr lang="en-IN">
            <a:latin typeface="Times New Roman" panose="02020603050405020304" pitchFamily="18" charset="0"/>
            <a:cs typeface="Times New Roman" panose="02020603050405020304" pitchFamily="18" charset="0"/>
          </a:endParaRPr>
        </a:p>
      </dgm:t>
    </dgm:pt>
    <dgm:pt modelId="{3EAB28A8-DD8A-49D0-9802-0BBCD2B9F029}" type="parTrans" cxnId="{4083D1AB-DAA3-45D1-A9FA-5C363D2B8E42}">
      <dgm:prSet/>
      <dgm:spPr/>
      <dgm:t>
        <a:bodyPr/>
        <a:lstStyle/>
        <a:p>
          <a:endParaRPr lang="en-IN"/>
        </a:p>
      </dgm:t>
    </dgm:pt>
    <dgm:pt modelId="{D712D397-E13C-45A2-A8C6-1D3FE9262350}" type="sibTrans" cxnId="{4083D1AB-DAA3-45D1-A9FA-5C363D2B8E42}">
      <dgm:prSet/>
      <dgm:spPr/>
      <dgm:t>
        <a:bodyPr/>
        <a:lstStyle/>
        <a:p>
          <a:endParaRPr lang="en-IN"/>
        </a:p>
      </dgm:t>
    </dgm:pt>
    <dgm:pt modelId="{CB8350A2-DA11-41E3-A009-349535A1AF4E}">
      <dgm:prSet/>
      <dgm:spPr/>
      <dgm:t>
        <a:bodyPr/>
        <a:lstStyle/>
        <a:p>
          <a:r>
            <a:rPr lang="en-GB" b="0" i="0" baseline="0" dirty="0">
              <a:latin typeface="Times New Roman" panose="02020603050405020304" pitchFamily="18" charset="0"/>
              <a:cs typeface="Times New Roman" panose="02020603050405020304" pitchFamily="18" charset="0"/>
            </a:rPr>
            <a:t>During</a:t>
          </a:r>
          <a:r>
            <a:rPr lang="en-GB" dirty="0">
              <a:latin typeface="Times New Roman" panose="02020603050405020304" pitchFamily="18" charset="0"/>
              <a:cs typeface="Times New Roman" panose="02020603050405020304" pitchFamily="18" charset="0"/>
            </a:rPr>
            <a:t> </a:t>
          </a:r>
          <a:r>
            <a:rPr lang="en-GB" b="0" i="0" baseline="0" dirty="0">
              <a:latin typeface="Times New Roman" panose="02020603050405020304" pitchFamily="18" charset="0"/>
              <a:cs typeface="Times New Roman" panose="02020603050405020304" pitchFamily="18" charset="0"/>
            </a:rPr>
            <a:t>the osteoclastic resorption of bone, the trapped bisphosphonate is released and able to affect osteoclasts again. </a:t>
          </a:r>
          <a:endParaRPr lang="en-IN" dirty="0">
            <a:latin typeface="Times New Roman" panose="02020603050405020304" pitchFamily="18" charset="0"/>
            <a:cs typeface="Times New Roman" panose="02020603050405020304" pitchFamily="18" charset="0"/>
          </a:endParaRPr>
        </a:p>
      </dgm:t>
    </dgm:pt>
    <dgm:pt modelId="{2305FD53-B3B3-4CC6-BA73-A0C3E6CDFB31}" type="parTrans" cxnId="{0ECDC093-D74E-4176-9084-FF928D808738}">
      <dgm:prSet/>
      <dgm:spPr/>
      <dgm:t>
        <a:bodyPr/>
        <a:lstStyle/>
        <a:p>
          <a:endParaRPr lang="en-IN"/>
        </a:p>
      </dgm:t>
    </dgm:pt>
    <dgm:pt modelId="{C10735B1-E5CC-4F0A-BC75-97DC9E8C0F93}" type="sibTrans" cxnId="{0ECDC093-D74E-4176-9084-FF928D808738}">
      <dgm:prSet/>
      <dgm:spPr/>
      <dgm:t>
        <a:bodyPr/>
        <a:lstStyle/>
        <a:p>
          <a:endParaRPr lang="en-IN"/>
        </a:p>
      </dgm:t>
    </dgm:pt>
    <dgm:pt modelId="{FFEE014D-0EF2-4A91-98E6-F57E67DEA5BB}">
      <dgm:prSet/>
      <dgm:spPr>
        <a:solidFill>
          <a:srgbClr val="FFCE3C"/>
        </a:solidFill>
      </dgm:spPr>
      <dgm:t>
        <a:bodyPr/>
        <a:lstStyle/>
        <a:p>
          <a:pPr algn="ctr"/>
          <a:r>
            <a:rPr lang="en-GB" b="0" i="0" baseline="0" dirty="0">
              <a:latin typeface="Times New Roman" panose="02020603050405020304" pitchFamily="18" charset="0"/>
              <a:cs typeface="Times New Roman" panose="02020603050405020304" pitchFamily="18" charset="0"/>
            </a:rPr>
            <a:t>As a result, the half-life of bisphosphonates in the bone is estimated to be 10 years or longer.</a:t>
          </a:r>
          <a:endParaRPr lang="en-IN" dirty="0">
            <a:latin typeface="Times New Roman" panose="02020603050405020304" pitchFamily="18" charset="0"/>
            <a:cs typeface="Times New Roman" panose="02020603050405020304" pitchFamily="18" charset="0"/>
          </a:endParaRPr>
        </a:p>
      </dgm:t>
    </dgm:pt>
    <dgm:pt modelId="{F9097862-FC40-4D26-AF00-4FC4F89FA85B}" type="parTrans" cxnId="{584CD068-3FDE-49B9-AA1A-64CFA3F8EF49}">
      <dgm:prSet/>
      <dgm:spPr/>
      <dgm:t>
        <a:bodyPr/>
        <a:lstStyle/>
        <a:p>
          <a:endParaRPr lang="en-IN"/>
        </a:p>
      </dgm:t>
    </dgm:pt>
    <dgm:pt modelId="{312B0921-7DE9-46BD-AAC8-9480978AEAFB}" type="sibTrans" cxnId="{584CD068-3FDE-49B9-AA1A-64CFA3F8EF49}">
      <dgm:prSet/>
      <dgm:spPr/>
      <dgm:t>
        <a:bodyPr/>
        <a:lstStyle/>
        <a:p>
          <a:endParaRPr lang="en-IN"/>
        </a:p>
      </dgm:t>
    </dgm:pt>
    <dgm:pt modelId="{7E127696-8F05-4B38-BDFF-80D10AC240FA}" type="pres">
      <dgm:prSet presAssocID="{1DDB1C83-CA86-4B53-B0E0-D84E02834CEE}" presName="Name0" presStyleCnt="0">
        <dgm:presLayoutVars>
          <dgm:dir/>
          <dgm:animLvl val="lvl"/>
          <dgm:resizeHandles val="exact"/>
        </dgm:presLayoutVars>
      </dgm:prSet>
      <dgm:spPr/>
    </dgm:pt>
    <dgm:pt modelId="{F23DD84E-8F86-4D65-8A7F-C026B08FC7D0}" type="pres">
      <dgm:prSet presAssocID="{0D0BB3E7-94B2-4A00-AA83-A0596DB8EF1B}" presName="Name8" presStyleCnt="0"/>
      <dgm:spPr/>
    </dgm:pt>
    <dgm:pt modelId="{2FBCB841-2BAC-4DD5-B874-AC5819A0F1F5}" type="pres">
      <dgm:prSet presAssocID="{0D0BB3E7-94B2-4A00-AA83-A0596DB8EF1B}" presName="level" presStyleLbl="node1" presStyleIdx="0" presStyleCnt="4" custLinFactNeighborY="-4724">
        <dgm:presLayoutVars>
          <dgm:chMax val="1"/>
          <dgm:bulletEnabled val="1"/>
        </dgm:presLayoutVars>
      </dgm:prSet>
      <dgm:spPr/>
    </dgm:pt>
    <dgm:pt modelId="{AF0CBE27-77A8-4A4F-83A9-6AE4C05A2217}" type="pres">
      <dgm:prSet presAssocID="{0D0BB3E7-94B2-4A00-AA83-A0596DB8EF1B}" presName="levelTx" presStyleLbl="revTx" presStyleIdx="0" presStyleCnt="0">
        <dgm:presLayoutVars>
          <dgm:chMax val="1"/>
          <dgm:bulletEnabled val="1"/>
        </dgm:presLayoutVars>
      </dgm:prSet>
      <dgm:spPr/>
    </dgm:pt>
    <dgm:pt modelId="{E2865960-5ECD-472F-85C1-10B72E9E39DA}" type="pres">
      <dgm:prSet presAssocID="{D101ABBC-1910-47EE-9019-A7C881BF599F}" presName="Name8" presStyleCnt="0"/>
      <dgm:spPr/>
    </dgm:pt>
    <dgm:pt modelId="{24EB695D-F04F-40AE-A6EA-68C77D58E1C0}" type="pres">
      <dgm:prSet presAssocID="{D101ABBC-1910-47EE-9019-A7C881BF599F}" presName="level" presStyleLbl="node1" presStyleIdx="1" presStyleCnt="4">
        <dgm:presLayoutVars>
          <dgm:chMax val="1"/>
          <dgm:bulletEnabled val="1"/>
        </dgm:presLayoutVars>
      </dgm:prSet>
      <dgm:spPr/>
    </dgm:pt>
    <dgm:pt modelId="{DDF20861-4FD2-4E1D-832E-A6EB4111F82D}" type="pres">
      <dgm:prSet presAssocID="{D101ABBC-1910-47EE-9019-A7C881BF599F}" presName="levelTx" presStyleLbl="revTx" presStyleIdx="0" presStyleCnt="0">
        <dgm:presLayoutVars>
          <dgm:chMax val="1"/>
          <dgm:bulletEnabled val="1"/>
        </dgm:presLayoutVars>
      </dgm:prSet>
      <dgm:spPr/>
    </dgm:pt>
    <dgm:pt modelId="{C872A468-03C4-497D-B270-EEE8DD545484}" type="pres">
      <dgm:prSet presAssocID="{CB8350A2-DA11-41E3-A009-349535A1AF4E}" presName="Name8" presStyleCnt="0"/>
      <dgm:spPr/>
    </dgm:pt>
    <dgm:pt modelId="{3CA37C12-C6B4-4A3D-9F66-E1D81127F3F8}" type="pres">
      <dgm:prSet presAssocID="{CB8350A2-DA11-41E3-A009-349535A1AF4E}" presName="level" presStyleLbl="node1" presStyleIdx="2" presStyleCnt="4" custScaleX="108643">
        <dgm:presLayoutVars>
          <dgm:chMax val="1"/>
          <dgm:bulletEnabled val="1"/>
        </dgm:presLayoutVars>
      </dgm:prSet>
      <dgm:spPr/>
    </dgm:pt>
    <dgm:pt modelId="{728591CD-1A93-49E1-85E7-EE40A6B7E1BF}" type="pres">
      <dgm:prSet presAssocID="{CB8350A2-DA11-41E3-A009-349535A1AF4E}" presName="levelTx" presStyleLbl="revTx" presStyleIdx="0" presStyleCnt="0">
        <dgm:presLayoutVars>
          <dgm:chMax val="1"/>
          <dgm:bulletEnabled val="1"/>
        </dgm:presLayoutVars>
      </dgm:prSet>
      <dgm:spPr/>
    </dgm:pt>
    <dgm:pt modelId="{D02C3F92-5367-4057-AC49-4F1AB5528C92}" type="pres">
      <dgm:prSet presAssocID="{FFEE014D-0EF2-4A91-98E6-F57E67DEA5BB}" presName="Name8" presStyleCnt="0"/>
      <dgm:spPr/>
    </dgm:pt>
    <dgm:pt modelId="{D006D360-8C16-4CC7-8E2A-4B77507444D9}" type="pres">
      <dgm:prSet presAssocID="{FFEE014D-0EF2-4A91-98E6-F57E67DEA5BB}" presName="level" presStyleLbl="node1" presStyleIdx="3" presStyleCnt="4" custScaleX="176749">
        <dgm:presLayoutVars>
          <dgm:chMax val="1"/>
          <dgm:bulletEnabled val="1"/>
        </dgm:presLayoutVars>
      </dgm:prSet>
      <dgm:spPr/>
    </dgm:pt>
    <dgm:pt modelId="{07D63F85-478C-4529-9674-34F45FF18947}" type="pres">
      <dgm:prSet presAssocID="{FFEE014D-0EF2-4A91-98E6-F57E67DEA5BB}" presName="levelTx" presStyleLbl="revTx" presStyleIdx="0" presStyleCnt="0">
        <dgm:presLayoutVars>
          <dgm:chMax val="1"/>
          <dgm:bulletEnabled val="1"/>
        </dgm:presLayoutVars>
      </dgm:prSet>
      <dgm:spPr/>
    </dgm:pt>
  </dgm:ptLst>
  <dgm:cxnLst>
    <dgm:cxn modelId="{951ED805-D1EF-4402-9CDE-09B1C1EE6F58}" type="presOf" srcId="{D101ABBC-1910-47EE-9019-A7C881BF599F}" destId="{DDF20861-4FD2-4E1D-832E-A6EB4111F82D}" srcOrd="1" destOrd="0" presId="urn:microsoft.com/office/officeart/2005/8/layout/pyramid3"/>
    <dgm:cxn modelId="{351A1E08-142F-48CE-819A-25C87C8BC491}" type="presOf" srcId="{D101ABBC-1910-47EE-9019-A7C881BF599F}" destId="{24EB695D-F04F-40AE-A6EA-68C77D58E1C0}" srcOrd="0" destOrd="0" presId="urn:microsoft.com/office/officeart/2005/8/layout/pyramid3"/>
    <dgm:cxn modelId="{CF448A15-8E12-4BCC-B75F-6FD34D572DD4}" type="presOf" srcId="{FFEE014D-0EF2-4A91-98E6-F57E67DEA5BB}" destId="{D006D360-8C16-4CC7-8E2A-4B77507444D9}" srcOrd="0" destOrd="0" presId="urn:microsoft.com/office/officeart/2005/8/layout/pyramid3"/>
    <dgm:cxn modelId="{7BF43321-0BBA-46B2-9F23-BE7BD51D5CC4}" type="presOf" srcId="{0D0BB3E7-94B2-4A00-AA83-A0596DB8EF1B}" destId="{2FBCB841-2BAC-4DD5-B874-AC5819A0F1F5}" srcOrd="0" destOrd="0" presId="urn:microsoft.com/office/officeart/2005/8/layout/pyramid3"/>
    <dgm:cxn modelId="{E4985047-BBDF-4793-BFD0-EF5123450DAB}" type="presOf" srcId="{CB8350A2-DA11-41E3-A009-349535A1AF4E}" destId="{3CA37C12-C6B4-4A3D-9F66-E1D81127F3F8}" srcOrd="0" destOrd="0" presId="urn:microsoft.com/office/officeart/2005/8/layout/pyramid3"/>
    <dgm:cxn modelId="{584CD068-3FDE-49B9-AA1A-64CFA3F8EF49}" srcId="{1DDB1C83-CA86-4B53-B0E0-D84E02834CEE}" destId="{FFEE014D-0EF2-4A91-98E6-F57E67DEA5BB}" srcOrd="3" destOrd="0" parTransId="{F9097862-FC40-4D26-AF00-4FC4F89FA85B}" sibTransId="{312B0921-7DE9-46BD-AAC8-9480978AEAFB}"/>
    <dgm:cxn modelId="{84BAF854-0F11-4D60-A89B-9A45A1EE0BB6}" srcId="{1DDB1C83-CA86-4B53-B0E0-D84E02834CEE}" destId="{0D0BB3E7-94B2-4A00-AA83-A0596DB8EF1B}" srcOrd="0" destOrd="0" parTransId="{C382FDFE-F9F0-4C91-9743-816FA6F08A88}" sibTransId="{715B2C13-E357-40C3-8321-33C8B640ABDD}"/>
    <dgm:cxn modelId="{0C775959-C02A-4A00-80A0-317389311CCF}" type="presOf" srcId="{FFEE014D-0EF2-4A91-98E6-F57E67DEA5BB}" destId="{07D63F85-478C-4529-9674-34F45FF18947}" srcOrd="1" destOrd="0" presId="urn:microsoft.com/office/officeart/2005/8/layout/pyramid3"/>
    <dgm:cxn modelId="{0ECDC093-D74E-4176-9084-FF928D808738}" srcId="{1DDB1C83-CA86-4B53-B0E0-D84E02834CEE}" destId="{CB8350A2-DA11-41E3-A009-349535A1AF4E}" srcOrd="2" destOrd="0" parTransId="{2305FD53-B3B3-4CC6-BA73-A0C3E6CDFB31}" sibTransId="{C10735B1-E5CC-4F0A-BC75-97DC9E8C0F93}"/>
    <dgm:cxn modelId="{4083D1AB-DAA3-45D1-A9FA-5C363D2B8E42}" srcId="{1DDB1C83-CA86-4B53-B0E0-D84E02834CEE}" destId="{D101ABBC-1910-47EE-9019-A7C881BF599F}" srcOrd="1" destOrd="0" parTransId="{3EAB28A8-DD8A-49D0-9802-0BBCD2B9F029}" sibTransId="{D712D397-E13C-45A2-A8C6-1D3FE9262350}"/>
    <dgm:cxn modelId="{B8C270C6-6606-49C9-8C03-D5A448354F7B}" type="presOf" srcId="{CB8350A2-DA11-41E3-A009-349535A1AF4E}" destId="{728591CD-1A93-49E1-85E7-EE40A6B7E1BF}" srcOrd="1" destOrd="0" presId="urn:microsoft.com/office/officeart/2005/8/layout/pyramid3"/>
    <dgm:cxn modelId="{24833DCC-B7A0-41D8-BC5E-041949CD2545}" type="presOf" srcId="{1DDB1C83-CA86-4B53-B0E0-D84E02834CEE}" destId="{7E127696-8F05-4B38-BDFF-80D10AC240FA}" srcOrd="0" destOrd="0" presId="urn:microsoft.com/office/officeart/2005/8/layout/pyramid3"/>
    <dgm:cxn modelId="{89F83DD2-0247-4B72-9F9B-48ADABE542BE}" type="presOf" srcId="{0D0BB3E7-94B2-4A00-AA83-A0596DB8EF1B}" destId="{AF0CBE27-77A8-4A4F-83A9-6AE4C05A2217}" srcOrd="1" destOrd="0" presId="urn:microsoft.com/office/officeart/2005/8/layout/pyramid3"/>
    <dgm:cxn modelId="{4A86724C-6742-4249-BC2E-AB2CA3C3E07F}" type="presParOf" srcId="{7E127696-8F05-4B38-BDFF-80D10AC240FA}" destId="{F23DD84E-8F86-4D65-8A7F-C026B08FC7D0}" srcOrd="0" destOrd="0" presId="urn:microsoft.com/office/officeart/2005/8/layout/pyramid3"/>
    <dgm:cxn modelId="{FF5C27D2-4F76-46DC-891E-CB3060F05753}" type="presParOf" srcId="{F23DD84E-8F86-4D65-8A7F-C026B08FC7D0}" destId="{2FBCB841-2BAC-4DD5-B874-AC5819A0F1F5}" srcOrd="0" destOrd="0" presId="urn:microsoft.com/office/officeart/2005/8/layout/pyramid3"/>
    <dgm:cxn modelId="{D372E084-2304-4F6B-844D-74CA3819B91A}" type="presParOf" srcId="{F23DD84E-8F86-4D65-8A7F-C026B08FC7D0}" destId="{AF0CBE27-77A8-4A4F-83A9-6AE4C05A2217}" srcOrd="1" destOrd="0" presId="urn:microsoft.com/office/officeart/2005/8/layout/pyramid3"/>
    <dgm:cxn modelId="{76632AFB-28E2-4E97-93DD-56231E7EB0C1}" type="presParOf" srcId="{7E127696-8F05-4B38-BDFF-80D10AC240FA}" destId="{E2865960-5ECD-472F-85C1-10B72E9E39DA}" srcOrd="1" destOrd="0" presId="urn:microsoft.com/office/officeart/2005/8/layout/pyramid3"/>
    <dgm:cxn modelId="{4234A383-1AD6-450D-B133-3EB1C0B6A48F}" type="presParOf" srcId="{E2865960-5ECD-472F-85C1-10B72E9E39DA}" destId="{24EB695D-F04F-40AE-A6EA-68C77D58E1C0}" srcOrd="0" destOrd="0" presId="urn:microsoft.com/office/officeart/2005/8/layout/pyramid3"/>
    <dgm:cxn modelId="{020B34B4-8B98-45F3-A5E9-2FB19AE85A28}" type="presParOf" srcId="{E2865960-5ECD-472F-85C1-10B72E9E39DA}" destId="{DDF20861-4FD2-4E1D-832E-A6EB4111F82D}" srcOrd="1" destOrd="0" presId="urn:microsoft.com/office/officeart/2005/8/layout/pyramid3"/>
    <dgm:cxn modelId="{1DCE51F5-E15C-4A79-AB3F-A8A60979DD9D}" type="presParOf" srcId="{7E127696-8F05-4B38-BDFF-80D10AC240FA}" destId="{C872A468-03C4-497D-B270-EEE8DD545484}" srcOrd="2" destOrd="0" presId="urn:microsoft.com/office/officeart/2005/8/layout/pyramid3"/>
    <dgm:cxn modelId="{00E0A624-A389-4410-91D0-6785A84F7ECD}" type="presParOf" srcId="{C872A468-03C4-497D-B270-EEE8DD545484}" destId="{3CA37C12-C6B4-4A3D-9F66-E1D81127F3F8}" srcOrd="0" destOrd="0" presId="urn:microsoft.com/office/officeart/2005/8/layout/pyramid3"/>
    <dgm:cxn modelId="{3F138DDD-CB07-4E33-84D9-CB011ACFA1B4}" type="presParOf" srcId="{C872A468-03C4-497D-B270-EEE8DD545484}" destId="{728591CD-1A93-49E1-85E7-EE40A6B7E1BF}" srcOrd="1" destOrd="0" presId="urn:microsoft.com/office/officeart/2005/8/layout/pyramid3"/>
    <dgm:cxn modelId="{C638D5CA-6346-4FF1-A5C0-1ADD05075196}" type="presParOf" srcId="{7E127696-8F05-4B38-BDFF-80D10AC240FA}" destId="{D02C3F92-5367-4057-AC49-4F1AB5528C92}" srcOrd="3" destOrd="0" presId="urn:microsoft.com/office/officeart/2005/8/layout/pyramid3"/>
    <dgm:cxn modelId="{AF326485-EFCB-43F4-B8F5-0CEC32558880}" type="presParOf" srcId="{D02C3F92-5367-4057-AC49-4F1AB5528C92}" destId="{D006D360-8C16-4CC7-8E2A-4B77507444D9}" srcOrd="0" destOrd="0" presId="urn:microsoft.com/office/officeart/2005/8/layout/pyramid3"/>
    <dgm:cxn modelId="{E776B82D-4FB6-4842-9C92-8B447BDD875F}" type="presParOf" srcId="{D02C3F92-5367-4057-AC49-4F1AB5528C92}" destId="{07D63F85-478C-4529-9674-34F45FF18947}"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F9A70C-7C91-4927-88B2-5B1EE01EADB6}" type="doc">
      <dgm:prSet loTypeId="urn:microsoft.com/office/officeart/2005/8/layout/hList6" loCatId="list" qsTypeId="urn:microsoft.com/office/officeart/2005/8/quickstyle/3d1" qsCatId="3D" csTypeId="urn:microsoft.com/office/officeart/2005/8/colors/colorful5" csCatId="colorful" phldr="1"/>
      <dgm:spPr/>
      <dgm:t>
        <a:bodyPr/>
        <a:lstStyle/>
        <a:p>
          <a:endParaRPr lang="en-IN"/>
        </a:p>
      </dgm:t>
    </dgm:pt>
    <dgm:pt modelId="{7EC2718D-0CE3-4DA0-9572-10BC93A5F017}">
      <dgm:prSet custT="1"/>
      <dgm:spPr/>
      <dgm:t>
        <a:bodyPr/>
        <a:lstStyle/>
        <a:p>
          <a:r>
            <a:rPr lang="en-GB" sz="1800" b="0" i="1" baseline="0" dirty="0">
              <a:solidFill>
                <a:schemeClr val="tx1">
                  <a:lumMod val="95000"/>
                  <a:lumOff val="5000"/>
                </a:schemeClr>
              </a:solidFill>
              <a:latin typeface="Times New Roman" panose="02020603050405020304" pitchFamily="18" charset="0"/>
              <a:cs typeface="Times New Roman" panose="02020603050405020304" pitchFamily="18" charset="0"/>
            </a:rPr>
            <a:t>Avascular </a:t>
          </a:r>
          <a:r>
            <a:rPr lang="en-IN" sz="1800" b="0" i="1" baseline="0" dirty="0">
              <a:solidFill>
                <a:schemeClr val="tx1">
                  <a:lumMod val="95000"/>
                  <a:lumOff val="5000"/>
                </a:schemeClr>
              </a:solidFill>
              <a:latin typeface="Times New Roman" panose="02020603050405020304" pitchFamily="18" charset="0"/>
              <a:cs typeface="Times New Roman" panose="02020603050405020304" pitchFamily="18" charset="0"/>
            </a:rPr>
            <a:t>necrosis, bisphosphonate-associated ONJ</a:t>
          </a:r>
          <a:endParaRPr lang="en-IN" sz="18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8D1C3CEF-1954-4897-989D-DDF49612DC99}" type="parTrans" cxnId="{0CFF4089-5638-4C59-B24C-15D19797B81F}">
      <dgm:prSet/>
      <dgm:spPr/>
      <dgm:t>
        <a:bodyPr/>
        <a:lstStyle/>
        <a:p>
          <a:endParaRPr lang="en-IN"/>
        </a:p>
      </dgm:t>
    </dgm:pt>
    <dgm:pt modelId="{86832321-AE36-437D-8D95-4CE8B8808AB7}" type="sibTrans" cxnId="{0CFF4089-5638-4C59-B24C-15D19797B81F}">
      <dgm:prSet/>
      <dgm:spPr/>
      <dgm:t>
        <a:bodyPr/>
        <a:lstStyle/>
        <a:p>
          <a:endParaRPr lang="en-IN"/>
        </a:p>
      </dgm:t>
    </dgm:pt>
    <dgm:pt modelId="{8E5C151F-21B9-4507-A659-933474784028}">
      <dgm:prSet custT="1"/>
      <dgm:spPr/>
      <dgm:t>
        <a:bodyPr/>
        <a:lstStyle/>
        <a:p>
          <a:r>
            <a:rPr lang="en-IN" sz="1400" b="0" i="1" baseline="0" dirty="0">
              <a:solidFill>
                <a:schemeClr val="tx1">
                  <a:lumMod val="95000"/>
                  <a:lumOff val="5000"/>
                </a:schemeClr>
              </a:solidFill>
            </a:rPr>
            <a:t> </a:t>
          </a:r>
          <a:r>
            <a:rPr lang="en-IN" sz="1800" b="0" i="1" baseline="0" dirty="0">
              <a:solidFill>
                <a:schemeClr val="tx1">
                  <a:lumMod val="95000"/>
                  <a:lumOff val="5000"/>
                </a:schemeClr>
              </a:solidFill>
              <a:latin typeface="Times New Roman" panose="02020603050405020304" pitchFamily="18" charset="0"/>
              <a:cs typeface="Times New Roman" panose="02020603050405020304" pitchFamily="18" charset="0"/>
            </a:rPr>
            <a:t>bisphosphonate-induced </a:t>
          </a:r>
          <a:r>
            <a:rPr lang="en-GB" sz="1800" b="0" i="1" baseline="0" dirty="0">
              <a:solidFill>
                <a:schemeClr val="tx1">
                  <a:lumMod val="95000"/>
                  <a:lumOff val="5000"/>
                </a:schemeClr>
              </a:solidFill>
              <a:latin typeface="Times New Roman" panose="02020603050405020304" pitchFamily="18" charset="0"/>
              <a:cs typeface="Times New Roman" panose="02020603050405020304" pitchFamily="18" charset="0"/>
            </a:rPr>
            <a:t>ONJ</a:t>
          </a:r>
          <a:r>
            <a:rPr lang="en-GB" sz="1400" b="0" i="1" baseline="0" dirty="0"/>
            <a:t>,</a:t>
          </a:r>
          <a:endParaRPr lang="en-IN" sz="1400" dirty="0"/>
        </a:p>
      </dgm:t>
    </dgm:pt>
    <dgm:pt modelId="{D86FF7F0-083E-4922-B892-DAA97F981F31}" type="parTrans" cxnId="{576BB09A-BEFC-4BFC-B40D-A5A131C1ED55}">
      <dgm:prSet/>
      <dgm:spPr/>
      <dgm:t>
        <a:bodyPr/>
        <a:lstStyle/>
        <a:p>
          <a:endParaRPr lang="en-IN"/>
        </a:p>
      </dgm:t>
    </dgm:pt>
    <dgm:pt modelId="{C1810422-6980-45C8-9E17-0871FB3A3B6D}" type="sibTrans" cxnId="{576BB09A-BEFC-4BFC-B40D-A5A131C1ED55}">
      <dgm:prSet/>
      <dgm:spPr/>
      <dgm:t>
        <a:bodyPr/>
        <a:lstStyle/>
        <a:p>
          <a:endParaRPr lang="en-IN"/>
        </a:p>
      </dgm:t>
    </dgm:pt>
    <dgm:pt modelId="{81433835-CA46-4590-A687-6476F0F6AEFE}">
      <dgm:prSet custT="1"/>
      <dgm:spPr/>
      <dgm:t>
        <a:bodyPr/>
        <a:lstStyle/>
        <a:p>
          <a:r>
            <a:rPr lang="en-GB" sz="1800" b="0" i="1" baseline="0" dirty="0">
              <a:solidFill>
                <a:schemeClr val="tx1">
                  <a:lumMod val="95000"/>
                  <a:lumOff val="5000"/>
                </a:schemeClr>
              </a:solidFill>
              <a:latin typeface="Times New Roman" panose="02020603050405020304" pitchFamily="18" charset="0"/>
              <a:cs typeface="Times New Roman" panose="02020603050405020304" pitchFamily="18" charset="0"/>
            </a:rPr>
            <a:t>and bisphosphonate-related ONJ (BRONJ)</a:t>
          </a:r>
          <a:endParaRPr lang="en-IN" sz="1800" i="1"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B1903AB9-FE1A-4F47-A3CC-D465CA59D216}" type="parTrans" cxnId="{C963C46F-E4E0-43C4-8C78-38D670A5FBD5}">
      <dgm:prSet/>
      <dgm:spPr/>
      <dgm:t>
        <a:bodyPr/>
        <a:lstStyle/>
        <a:p>
          <a:endParaRPr lang="en-IN"/>
        </a:p>
      </dgm:t>
    </dgm:pt>
    <dgm:pt modelId="{C313B6CE-C12E-4DA0-8ED0-F783365ED93C}" type="sibTrans" cxnId="{C963C46F-E4E0-43C4-8C78-38D670A5FBD5}">
      <dgm:prSet/>
      <dgm:spPr/>
      <dgm:t>
        <a:bodyPr/>
        <a:lstStyle/>
        <a:p>
          <a:endParaRPr lang="en-IN"/>
        </a:p>
      </dgm:t>
    </dgm:pt>
    <dgm:pt modelId="{9206B925-5C6C-4976-B0A8-0C43B1CC5AAB}" type="pres">
      <dgm:prSet presAssocID="{58F9A70C-7C91-4927-88B2-5B1EE01EADB6}" presName="Name0" presStyleCnt="0">
        <dgm:presLayoutVars>
          <dgm:dir/>
          <dgm:resizeHandles val="exact"/>
        </dgm:presLayoutVars>
      </dgm:prSet>
      <dgm:spPr/>
    </dgm:pt>
    <dgm:pt modelId="{3DD21F62-1E98-4458-B306-BD3267C2C1A4}" type="pres">
      <dgm:prSet presAssocID="{7EC2718D-0CE3-4DA0-9572-10BC93A5F017}" presName="node" presStyleLbl="node1" presStyleIdx="0" presStyleCnt="3">
        <dgm:presLayoutVars>
          <dgm:bulletEnabled val="1"/>
        </dgm:presLayoutVars>
      </dgm:prSet>
      <dgm:spPr/>
    </dgm:pt>
    <dgm:pt modelId="{3FAE3638-0944-44EE-934E-4F426C693D3E}" type="pres">
      <dgm:prSet presAssocID="{86832321-AE36-437D-8D95-4CE8B8808AB7}" presName="sibTrans" presStyleCnt="0"/>
      <dgm:spPr/>
    </dgm:pt>
    <dgm:pt modelId="{3EDA088B-7928-4648-A1D2-D849ED90DB9C}" type="pres">
      <dgm:prSet presAssocID="{8E5C151F-21B9-4507-A659-933474784028}" presName="node" presStyleLbl="node1" presStyleIdx="1" presStyleCnt="3">
        <dgm:presLayoutVars>
          <dgm:bulletEnabled val="1"/>
        </dgm:presLayoutVars>
      </dgm:prSet>
      <dgm:spPr/>
    </dgm:pt>
    <dgm:pt modelId="{1BEFD182-E4D3-4E76-A577-B05763FD215F}" type="pres">
      <dgm:prSet presAssocID="{C1810422-6980-45C8-9E17-0871FB3A3B6D}" presName="sibTrans" presStyleCnt="0"/>
      <dgm:spPr/>
    </dgm:pt>
    <dgm:pt modelId="{8BD25FEE-AEEE-4936-9A7B-DDB7BAA138ED}" type="pres">
      <dgm:prSet presAssocID="{81433835-CA46-4590-A687-6476F0F6AEFE}" presName="node" presStyleLbl="node1" presStyleIdx="2" presStyleCnt="3">
        <dgm:presLayoutVars>
          <dgm:bulletEnabled val="1"/>
        </dgm:presLayoutVars>
      </dgm:prSet>
      <dgm:spPr/>
    </dgm:pt>
  </dgm:ptLst>
  <dgm:cxnLst>
    <dgm:cxn modelId="{CE0ACF66-293A-4D09-A213-0FB934FC5683}" type="presOf" srcId="{8E5C151F-21B9-4507-A659-933474784028}" destId="{3EDA088B-7928-4648-A1D2-D849ED90DB9C}" srcOrd="0" destOrd="0" presId="urn:microsoft.com/office/officeart/2005/8/layout/hList6"/>
    <dgm:cxn modelId="{C963C46F-E4E0-43C4-8C78-38D670A5FBD5}" srcId="{58F9A70C-7C91-4927-88B2-5B1EE01EADB6}" destId="{81433835-CA46-4590-A687-6476F0F6AEFE}" srcOrd="2" destOrd="0" parTransId="{B1903AB9-FE1A-4F47-A3CC-D465CA59D216}" sibTransId="{C313B6CE-C12E-4DA0-8ED0-F783365ED93C}"/>
    <dgm:cxn modelId="{0CFF4089-5638-4C59-B24C-15D19797B81F}" srcId="{58F9A70C-7C91-4927-88B2-5B1EE01EADB6}" destId="{7EC2718D-0CE3-4DA0-9572-10BC93A5F017}" srcOrd="0" destOrd="0" parTransId="{8D1C3CEF-1954-4897-989D-DDF49612DC99}" sibTransId="{86832321-AE36-437D-8D95-4CE8B8808AB7}"/>
    <dgm:cxn modelId="{E69ACA8E-BE73-422D-B70A-D797AA05B699}" type="presOf" srcId="{58F9A70C-7C91-4927-88B2-5B1EE01EADB6}" destId="{9206B925-5C6C-4976-B0A8-0C43B1CC5AAB}" srcOrd="0" destOrd="0" presId="urn:microsoft.com/office/officeart/2005/8/layout/hList6"/>
    <dgm:cxn modelId="{576BB09A-BEFC-4BFC-B40D-A5A131C1ED55}" srcId="{58F9A70C-7C91-4927-88B2-5B1EE01EADB6}" destId="{8E5C151F-21B9-4507-A659-933474784028}" srcOrd="1" destOrd="0" parTransId="{D86FF7F0-083E-4922-B892-DAA97F981F31}" sibTransId="{C1810422-6980-45C8-9E17-0871FB3A3B6D}"/>
    <dgm:cxn modelId="{0801CFAA-E883-46A5-8CBC-889B2D0EF375}" type="presOf" srcId="{81433835-CA46-4590-A687-6476F0F6AEFE}" destId="{8BD25FEE-AEEE-4936-9A7B-DDB7BAA138ED}" srcOrd="0" destOrd="0" presId="urn:microsoft.com/office/officeart/2005/8/layout/hList6"/>
    <dgm:cxn modelId="{DDBF3ADC-85F1-4437-A8A8-AA13E748444A}" type="presOf" srcId="{7EC2718D-0CE3-4DA0-9572-10BC93A5F017}" destId="{3DD21F62-1E98-4458-B306-BD3267C2C1A4}" srcOrd="0" destOrd="0" presId="urn:microsoft.com/office/officeart/2005/8/layout/hList6"/>
    <dgm:cxn modelId="{99B53D23-E896-4A9B-B0AE-1FC1D70125A5}" type="presParOf" srcId="{9206B925-5C6C-4976-B0A8-0C43B1CC5AAB}" destId="{3DD21F62-1E98-4458-B306-BD3267C2C1A4}" srcOrd="0" destOrd="0" presId="urn:microsoft.com/office/officeart/2005/8/layout/hList6"/>
    <dgm:cxn modelId="{D24347C5-79D4-466E-AE41-69B016C77056}" type="presParOf" srcId="{9206B925-5C6C-4976-B0A8-0C43B1CC5AAB}" destId="{3FAE3638-0944-44EE-934E-4F426C693D3E}" srcOrd="1" destOrd="0" presId="urn:microsoft.com/office/officeart/2005/8/layout/hList6"/>
    <dgm:cxn modelId="{6B4BDC57-D909-4E43-A165-DD439AF48447}" type="presParOf" srcId="{9206B925-5C6C-4976-B0A8-0C43B1CC5AAB}" destId="{3EDA088B-7928-4648-A1D2-D849ED90DB9C}" srcOrd="2" destOrd="0" presId="urn:microsoft.com/office/officeart/2005/8/layout/hList6"/>
    <dgm:cxn modelId="{B9D7AD6B-5C79-46C9-8DBF-2062CCF666FB}" type="presParOf" srcId="{9206B925-5C6C-4976-B0A8-0C43B1CC5AAB}" destId="{1BEFD182-E4D3-4E76-A577-B05763FD215F}" srcOrd="3" destOrd="0" presId="urn:microsoft.com/office/officeart/2005/8/layout/hList6"/>
    <dgm:cxn modelId="{82A59535-2A8B-4FA0-8A06-690076D1BB43}" type="presParOf" srcId="{9206B925-5C6C-4976-B0A8-0C43B1CC5AAB}" destId="{8BD25FEE-AEEE-4936-9A7B-DDB7BAA138ED}"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849B2A-09F1-40F7-B2FC-D4706E525C50}"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en-IN"/>
        </a:p>
      </dgm:t>
    </dgm:pt>
    <dgm:pt modelId="{32546BC8-BCB5-49BE-8856-7D432F14562C}">
      <dgm:prSet custT="1"/>
      <dgm:spPr/>
      <dgm:t>
        <a:bodyPr/>
        <a:lstStyle/>
        <a:p>
          <a:r>
            <a:rPr lang="en-GB" sz="1600" b="0" i="0" baseline="0" dirty="0">
              <a:latin typeface="Times New Roman" panose="02020603050405020304" pitchFamily="18" charset="0"/>
              <a:cs typeface="Times New Roman" panose="02020603050405020304" pitchFamily="18" charset="0"/>
            </a:rPr>
            <a:t>The condition of BRONJ has been </a:t>
          </a:r>
          <a:r>
            <a:rPr lang="en-GB" sz="1600" b="0" i="0" baseline="0" dirty="0" err="1">
              <a:latin typeface="Times New Roman" panose="02020603050405020304" pitchFamily="18" charset="0"/>
              <a:cs typeface="Times New Roman" panose="02020603050405020304" pitchFamily="18" charset="0"/>
            </a:rPr>
            <a:t>deined</a:t>
          </a:r>
          <a:r>
            <a:rPr lang="en-GB" sz="1600" b="0" i="0" baseline="0" dirty="0">
              <a:latin typeface="Times New Roman" panose="02020603050405020304" pitchFamily="18" charset="0"/>
              <a:cs typeface="Times New Roman" panose="02020603050405020304" pitchFamily="18" charset="0"/>
            </a:rPr>
            <a:t> as the exposure and</a:t>
          </a:r>
          <a:endParaRPr lang="en-IN" sz="1600" dirty="0">
            <a:latin typeface="Times New Roman" panose="02020603050405020304" pitchFamily="18" charset="0"/>
            <a:cs typeface="Times New Roman" panose="02020603050405020304" pitchFamily="18" charset="0"/>
          </a:endParaRPr>
        </a:p>
      </dgm:t>
    </dgm:pt>
    <dgm:pt modelId="{9C432BA1-CBE6-45DC-AC64-9DBA6B2F20BA}" type="parTrans" cxnId="{8E7A513A-9617-48AD-AF37-A7B6C2457675}">
      <dgm:prSet/>
      <dgm:spPr/>
      <dgm:t>
        <a:bodyPr/>
        <a:lstStyle/>
        <a:p>
          <a:endParaRPr lang="en-IN"/>
        </a:p>
      </dgm:t>
    </dgm:pt>
    <dgm:pt modelId="{773A1C46-79F6-4644-A3D8-6A06BDAF0F9E}" type="sibTrans" cxnId="{8E7A513A-9617-48AD-AF37-A7B6C2457675}">
      <dgm:prSet/>
      <dgm:spPr/>
      <dgm:t>
        <a:bodyPr/>
        <a:lstStyle/>
        <a:p>
          <a:endParaRPr lang="en-IN"/>
        </a:p>
      </dgm:t>
    </dgm:pt>
    <dgm:pt modelId="{AF087018-080A-4C74-AB9D-ABFED3EAB443}">
      <dgm:prSet custT="1">
        <dgm:style>
          <a:lnRef idx="2">
            <a:schemeClr val="accent5">
              <a:shade val="15000"/>
            </a:schemeClr>
          </a:lnRef>
          <a:fillRef idx="1">
            <a:schemeClr val="accent5"/>
          </a:fillRef>
          <a:effectRef idx="0">
            <a:schemeClr val="accent5"/>
          </a:effectRef>
          <a:fontRef idx="minor">
            <a:schemeClr val="lt1"/>
          </a:fontRef>
        </dgm:style>
      </dgm:prSet>
      <dgm:spPr>
        <a:solidFill>
          <a:srgbClr val="707000"/>
        </a:solidFill>
      </dgm:spPr>
      <dgm:t>
        <a:bodyPr/>
        <a:lstStyle/>
        <a:p>
          <a:r>
            <a:rPr lang="en-GB" sz="1600" b="0" i="0" baseline="0" dirty="0">
              <a:latin typeface="Times New Roman" panose="02020603050405020304" pitchFamily="18" charset="0"/>
              <a:cs typeface="Times New Roman" panose="02020603050405020304" pitchFamily="18" charset="0"/>
            </a:rPr>
            <a:t>necrosis of portions of the jaw bone in patients who have been</a:t>
          </a:r>
          <a:endParaRPr lang="en-IN" sz="1600" dirty="0">
            <a:latin typeface="Times New Roman" panose="02020603050405020304" pitchFamily="18" charset="0"/>
            <a:cs typeface="Times New Roman" panose="02020603050405020304" pitchFamily="18" charset="0"/>
          </a:endParaRPr>
        </a:p>
      </dgm:t>
    </dgm:pt>
    <dgm:pt modelId="{0BD581A9-3B27-4D11-A142-41C7DA4CD97A}" type="parTrans" cxnId="{8130E5BF-EBB3-4E2E-867A-4F2747922630}">
      <dgm:prSet/>
      <dgm:spPr/>
      <dgm:t>
        <a:bodyPr/>
        <a:lstStyle/>
        <a:p>
          <a:endParaRPr lang="en-IN"/>
        </a:p>
      </dgm:t>
    </dgm:pt>
    <dgm:pt modelId="{6AB82577-8499-401A-9BAC-07C98FC4CFA3}" type="sibTrans" cxnId="{8130E5BF-EBB3-4E2E-867A-4F2747922630}">
      <dgm:prSet/>
      <dgm:spPr/>
      <dgm:t>
        <a:bodyPr/>
        <a:lstStyle/>
        <a:p>
          <a:endParaRPr lang="en-IN"/>
        </a:p>
      </dgm:t>
    </dgm:pt>
    <dgm:pt modelId="{E7CF3CEB-5A77-4B31-8490-EED787922B85}">
      <dgm:prSet custT="1">
        <dgm:style>
          <a:lnRef idx="2">
            <a:schemeClr val="accent3">
              <a:shade val="15000"/>
            </a:schemeClr>
          </a:lnRef>
          <a:fillRef idx="1">
            <a:schemeClr val="accent3"/>
          </a:fillRef>
          <a:effectRef idx="0">
            <a:schemeClr val="accent3"/>
          </a:effectRef>
          <a:fontRef idx="minor">
            <a:schemeClr val="lt1"/>
          </a:fontRef>
        </dgm:style>
      </dgm:prSet>
      <dgm:spPr/>
      <dgm:t>
        <a:bodyPr/>
        <a:lstStyle/>
        <a:p>
          <a:r>
            <a:rPr lang="en-GB" sz="1600" b="0" i="0" baseline="0" dirty="0">
              <a:latin typeface="Times New Roman" panose="02020603050405020304" pitchFamily="18" charset="0"/>
              <a:cs typeface="Times New Roman" panose="02020603050405020304" pitchFamily="18" charset="0"/>
            </a:rPr>
            <a:t>exposed to bisphosphonates that has persisted for longer than</a:t>
          </a:r>
          <a:endParaRPr lang="en-IN" sz="1600" dirty="0">
            <a:latin typeface="Times New Roman" panose="02020603050405020304" pitchFamily="18" charset="0"/>
            <a:cs typeface="Times New Roman" panose="02020603050405020304" pitchFamily="18" charset="0"/>
          </a:endParaRPr>
        </a:p>
      </dgm:t>
    </dgm:pt>
    <dgm:pt modelId="{2A1F488E-DBF4-42E3-A437-7C51F61CEDDC}" type="parTrans" cxnId="{90369CD6-2566-4533-86BD-1A3D8915B440}">
      <dgm:prSet/>
      <dgm:spPr/>
      <dgm:t>
        <a:bodyPr/>
        <a:lstStyle/>
        <a:p>
          <a:endParaRPr lang="en-IN"/>
        </a:p>
      </dgm:t>
    </dgm:pt>
    <dgm:pt modelId="{9A856F96-9F1A-48B7-B4A3-A7C62DDE65C8}" type="sibTrans" cxnId="{90369CD6-2566-4533-86BD-1A3D8915B440}">
      <dgm:prSet/>
      <dgm:spPr/>
      <dgm:t>
        <a:bodyPr/>
        <a:lstStyle/>
        <a:p>
          <a:endParaRPr lang="en-IN"/>
        </a:p>
      </dgm:t>
    </dgm:pt>
    <dgm:pt modelId="{F7CEE9D4-AC8B-4A31-9CB6-A31F3F0C8DD7}">
      <dgm:prSet custT="1">
        <dgm:style>
          <a:lnRef idx="3">
            <a:schemeClr val="lt1"/>
          </a:lnRef>
          <a:fillRef idx="1">
            <a:schemeClr val="accent6"/>
          </a:fillRef>
          <a:effectRef idx="1">
            <a:schemeClr val="accent6"/>
          </a:effectRef>
          <a:fontRef idx="minor">
            <a:schemeClr val="lt1"/>
          </a:fontRef>
        </dgm:style>
      </dgm:prSet>
      <dgm:spPr/>
      <dgm:t>
        <a:bodyPr/>
        <a:lstStyle/>
        <a:p>
          <a:r>
            <a:rPr lang="en-GB" sz="1600" b="0" i="0" baseline="0" dirty="0">
              <a:latin typeface="Times New Roman" panose="02020603050405020304" pitchFamily="18" charset="0"/>
              <a:cs typeface="Times New Roman" panose="02020603050405020304" pitchFamily="18" charset="0"/>
            </a:rPr>
            <a:t>8weeks with no history of radiation therapy to the jaws.</a:t>
          </a:r>
          <a:endParaRPr lang="en-IN" sz="1600" dirty="0">
            <a:latin typeface="Times New Roman" panose="02020603050405020304" pitchFamily="18" charset="0"/>
            <a:cs typeface="Times New Roman" panose="02020603050405020304" pitchFamily="18" charset="0"/>
          </a:endParaRPr>
        </a:p>
      </dgm:t>
    </dgm:pt>
    <dgm:pt modelId="{38631483-DD89-4F81-80AB-3D2EB79C2C93}" type="parTrans" cxnId="{57BA35E7-2BA7-4BAB-939D-6CEBCD886ABD}">
      <dgm:prSet/>
      <dgm:spPr/>
      <dgm:t>
        <a:bodyPr/>
        <a:lstStyle/>
        <a:p>
          <a:endParaRPr lang="en-IN"/>
        </a:p>
      </dgm:t>
    </dgm:pt>
    <dgm:pt modelId="{CBD4D0EE-BC26-4C4F-A931-6F2B3F203ADF}" type="sibTrans" cxnId="{57BA35E7-2BA7-4BAB-939D-6CEBCD886ABD}">
      <dgm:prSet/>
      <dgm:spPr/>
      <dgm:t>
        <a:bodyPr/>
        <a:lstStyle/>
        <a:p>
          <a:endParaRPr lang="en-IN"/>
        </a:p>
      </dgm:t>
    </dgm:pt>
    <dgm:pt modelId="{6D3BEAAD-1B52-4C93-961E-C0BF248C2B39}" type="pres">
      <dgm:prSet presAssocID="{FC849B2A-09F1-40F7-B2FC-D4706E525C50}" presName="Name0" presStyleCnt="0">
        <dgm:presLayoutVars>
          <dgm:dir/>
          <dgm:resizeHandles val="exact"/>
        </dgm:presLayoutVars>
      </dgm:prSet>
      <dgm:spPr/>
    </dgm:pt>
    <dgm:pt modelId="{90970AC4-F816-42DA-90EB-4303D0AFE488}" type="pres">
      <dgm:prSet presAssocID="{32546BC8-BCB5-49BE-8856-7D432F14562C}" presName="parTxOnly" presStyleLbl="node1" presStyleIdx="0" presStyleCnt="4">
        <dgm:presLayoutVars>
          <dgm:bulletEnabled val="1"/>
        </dgm:presLayoutVars>
      </dgm:prSet>
      <dgm:spPr/>
    </dgm:pt>
    <dgm:pt modelId="{0AFD2D7C-E51B-4BBD-8126-CE56495EFD87}" type="pres">
      <dgm:prSet presAssocID="{773A1C46-79F6-4644-A3D8-6A06BDAF0F9E}" presName="parSpace" presStyleCnt="0"/>
      <dgm:spPr/>
    </dgm:pt>
    <dgm:pt modelId="{C68410A6-54CB-4283-8CAD-662D85DEC008}" type="pres">
      <dgm:prSet presAssocID="{AF087018-080A-4C74-AB9D-ABFED3EAB443}" presName="parTxOnly" presStyleLbl="node1" presStyleIdx="1" presStyleCnt="4" custScaleY="100872">
        <dgm:presLayoutVars>
          <dgm:bulletEnabled val="1"/>
        </dgm:presLayoutVars>
      </dgm:prSet>
      <dgm:spPr/>
    </dgm:pt>
    <dgm:pt modelId="{141A6D2D-1B68-4D6E-B1FC-70AC25D5BE2E}" type="pres">
      <dgm:prSet presAssocID="{6AB82577-8499-401A-9BAC-07C98FC4CFA3}" presName="parSpace" presStyleCnt="0"/>
      <dgm:spPr/>
    </dgm:pt>
    <dgm:pt modelId="{13C946EB-6513-47C5-B95B-A30129A350B2}" type="pres">
      <dgm:prSet presAssocID="{E7CF3CEB-5A77-4B31-8490-EED787922B85}" presName="parTxOnly" presStyleLbl="node1" presStyleIdx="2" presStyleCnt="4">
        <dgm:presLayoutVars>
          <dgm:bulletEnabled val="1"/>
        </dgm:presLayoutVars>
      </dgm:prSet>
      <dgm:spPr/>
    </dgm:pt>
    <dgm:pt modelId="{30F8F5B8-374D-45CA-ACCA-2F3D47FB025B}" type="pres">
      <dgm:prSet presAssocID="{9A856F96-9F1A-48B7-B4A3-A7C62DDE65C8}" presName="parSpace" presStyleCnt="0"/>
      <dgm:spPr/>
    </dgm:pt>
    <dgm:pt modelId="{26813B29-BDB5-4B82-99B9-A4268FA1FFFF}" type="pres">
      <dgm:prSet presAssocID="{F7CEE9D4-AC8B-4A31-9CB6-A31F3F0C8DD7}" presName="parTxOnly" presStyleLbl="node1" presStyleIdx="3" presStyleCnt="4">
        <dgm:presLayoutVars>
          <dgm:bulletEnabled val="1"/>
        </dgm:presLayoutVars>
      </dgm:prSet>
      <dgm:spPr/>
    </dgm:pt>
  </dgm:ptLst>
  <dgm:cxnLst>
    <dgm:cxn modelId="{30493E02-BA89-4549-99CD-009E4784FC85}" type="presOf" srcId="{F7CEE9D4-AC8B-4A31-9CB6-A31F3F0C8DD7}" destId="{26813B29-BDB5-4B82-99B9-A4268FA1FFFF}" srcOrd="0" destOrd="0" presId="urn:microsoft.com/office/officeart/2005/8/layout/hChevron3"/>
    <dgm:cxn modelId="{3EC86F37-8C2E-4D90-88BD-3848DD7309F9}" type="presOf" srcId="{FC849B2A-09F1-40F7-B2FC-D4706E525C50}" destId="{6D3BEAAD-1B52-4C93-961E-C0BF248C2B39}" srcOrd="0" destOrd="0" presId="urn:microsoft.com/office/officeart/2005/8/layout/hChevron3"/>
    <dgm:cxn modelId="{E1E8B938-8793-4473-AA01-C45EEAFC32B2}" type="presOf" srcId="{32546BC8-BCB5-49BE-8856-7D432F14562C}" destId="{90970AC4-F816-42DA-90EB-4303D0AFE488}" srcOrd="0" destOrd="0" presId="urn:microsoft.com/office/officeart/2005/8/layout/hChevron3"/>
    <dgm:cxn modelId="{8E7A513A-9617-48AD-AF37-A7B6C2457675}" srcId="{FC849B2A-09F1-40F7-B2FC-D4706E525C50}" destId="{32546BC8-BCB5-49BE-8856-7D432F14562C}" srcOrd="0" destOrd="0" parTransId="{9C432BA1-CBE6-45DC-AC64-9DBA6B2F20BA}" sibTransId="{773A1C46-79F6-4644-A3D8-6A06BDAF0F9E}"/>
    <dgm:cxn modelId="{49163756-A069-47A6-A7F7-E125D7FDE0CF}" type="presOf" srcId="{AF087018-080A-4C74-AB9D-ABFED3EAB443}" destId="{C68410A6-54CB-4283-8CAD-662D85DEC008}" srcOrd="0" destOrd="0" presId="urn:microsoft.com/office/officeart/2005/8/layout/hChevron3"/>
    <dgm:cxn modelId="{8130E5BF-EBB3-4E2E-867A-4F2747922630}" srcId="{FC849B2A-09F1-40F7-B2FC-D4706E525C50}" destId="{AF087018-080A-4C74-AB9D-ABFED3EAB443}" srcOrd="1" destOrd="0" parTransId="{0BD581A9-3B27-4D11-A142-41C7DA4CD97A}" sibTransId="{6AB82577-8499-401A-9BAC-07C98FC4CFA3}"/>
    <dgm:cxn modelId="{90369CD6-2566-4533-86BD-1A3D8915B440}" srcId="{FC849B2A-09F1-40F7-B2FC-D4706E525C50}" destId="{E7CF3CEB-5A77-4B31-8490-EED787922B85}" srcOrd="2" destOrd="0" parTransId="{2A1F488E-DBF4-42E3-A437-7C51F61CEDDC}" sibTransId="{9A856F96-9F1A-48B7-B4A3-A7C62DDE65C8}"/>
    <dgm:cxn modelId="{CA6327E3-DE11-46A2-88E0-FA2E50B30CB8}" type="presOf" srcId="{E7CF3CEB-5A77-4B31-8490-EED787922B85}" destId="{13C946EB-6513-47C5-B95B-A30129A350B2}" srcOrd="0" destOrd="0" presId="urn:microsoft.com/office/officeart/2005/8/layout/hChevron3"/>
    <dgm:cxn modelId="{57BA35E7-2BA7-4BAB-939D-6CEBCD886ABD}" srcId="{FC849B2A-09F1-40F7-B2FC-D4706E525C50}" destId="{F7CEE9D4-AC8B-4A31-9CB6-A31F3F0C8DD7}" srcOrd="3" destOrd="0" parTransId="{38631483-DD89-4F81-80AB-3D2EB79C2C93}" sibTransId="{CBD4D0EE-BC26-4C4F-A931-6F2B3F203ADF}"/>
    <dgm:cxn modelId="{0A1E4A56-26F9-4FA3-B43D-0D4F6232E258}" type="presParOf" srcId="{6D3BEAAD-1B52-4C93-961E-C0BF248C2B39}" destId="{90970AC4-F816-42DA-90EB-4303D0AFE488}" srcOrd="0" destOrd="0" presId="urn:microsoft.com/office/officeart/2005/8/layout/hChevron3"/>
    <dgm:cxn modelId="{3D3FA41C-10D8-4352-B6C7-810E1253E88A}" type="presParOf" srcId="{6D3BEAAD-1B52-4C93-961E-C0BF248C2B39}" destId="{0AFD2D7C-E51B-4BBD-8126-CE56495EFD87}" srcOrd="1" destOrd="0" presId="urn:microsoft.com/office/officeart/2005/8/layout/hChevron3"/>
    <dgm:cxn modelId="{D0AECBD3-C68B-442A-B9E3-7862BB0E1A82}" type="presParOf" srcId="{6D3BEAAD-1B52-4C93-961E-C0BF248C2B39}" destId="{C68410A6-54CB-4283-8CAD-662D85DEC008}" srcOrd="2" destOrd="0" presId="urn:microsoft.com/office/officeart/2005/8/layout/hChevron3"/>
    <dgm:cxn modelId="{C07000E0-3FB1-48D4-81E8-8F2DD08427B7}" type="presParOf" srcId="{6D3BEAAD-1B52-4C93-961E-C0BF248C2B39}" destId="{141A6D2D-1B68-4D6E-B1FC-70AC25D5BE2E}" srcOrd="3" destOrd="0" presId="urn:microsoft.com/office/officeart/2005/8/layout/hChevron3"/>
    <dgm:cxn modelId="{44A34789-EF58-408F-BB4E-E24B47CBF90A}" type="presParOf" srcId="{6D3BEAAD-1B52-4C93-961E-C0BF248C2B39}" destId="{13C946EB-6513-47C5-B95B-A30129A350B2}" srcOrd="4" destOrd="0" presId="urn:microsoft.com/office/officeart/2005/8/layout/hChevron3"/>
    <dgm:cxn modelId="{6B31E039-E6A6-4B11-A542-86F8781B15A7}" type="presParOf" srcId="{6D3BEAAD-1B52-4C93-961E-C0BF248C2B39}" destId="{30F8F5B8-374D-45CA-ACCA-2F3D47FB025B}" srcOrd="5" destOrd="0" presId="urn:microsoft.com/office/officeart/2005/8/layout/hChevron3"/>
    <dgm:cxn modelId="{E0FBC14F-B134-482E-922E-633FDAC3A90E}" type="presParOf" srcId="{6D3BEAAD-1B52-4C93-961E-C0BF248C2B39}" destId="{26813B29-BDB5-4B82-99B9-A4268FA1FFFF}" srcOrd="6"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0C9BF17-6755-4BCC-8A57-C0B1E067D37F}" type="doc">
      <dgm:prSet loTypeId="urn:microsoft.com/office/officeart/2005/8/layout/vList2" loCatId="list" qsTypeId="urn:microsoft.com/office/officeart/2005/8/quickstyle/simple1" qsCatId="simple" csTypeId="urn:microsoft.com/office/officeart/2005/8/colors/accent3_5" csCatId="accent3" phldr="1"/>
      <dgm:spPr/>
      <dgm:t>
        <a:bodyPr/>
        <a:lstStyle/>
        <a:p>
          <a:endParaRPr lang="en-IN"/>
        </a:p>
      </dgm:t>
    </dgm:pt>
    <dgm:pt modelId="{5848FEFD-8BA7-4AD0-B098-DA4BE63E41F5}">
      <dgm:prSet/>
      <dgm:spPr>
        <a:solidFill>
          <a:schemeClr val="accent2">
            <a:lumMod val="75000"/>
            <a:alpha val="90000"/>
          </a:schemeClr>
        </a:solidFill>
      </dgm:spPr>
      <dgm:t>
        <a:bodyPr/>
        <a:lstStyle/>
        <a:p>
          <a:r>
            <a:rPr lang="en-GB" b="0" i="0" baseline="0" dirty="0">
              <a:latin typeface="Times New Roman" panose="02020603050405020304" pitchFamily="18" charset="0"/>
              <a:cs typeface="Times New Roman" panose="02020603050405020304" pitchFamily="18" charset="0"/>
            </a:rPr>
            <a:t>Stage 0 patients are patients at risk who have been treated with IV or oral bisphosphonates but who have no apparent exposed or necrotic bone. </a:t>
          </a:r>
          <a:endParaRPr lang="en-IN" dirty="0">
            <a:latin typeface="Times New Roman" panose="02020603050405020304" pitchFamily="18" charset="0"/>
            <a:cs typeface="Times New Roman" panose="02020603050405020304" pitchFamily="18" charset="0"/>
          </a:endParaRPr>
        </a:p>
      </dgm:t>
    </dgm:pt>
    <dgm:pt modelId="{57F46FB2-0E8E-461C-B08B-AC4AD4F3EAC2}" type="parTrans" cxnId="{E8F7B089-8AE2-4090-B874-76783B04B4DC}">
      <dgm:prSet/>
      <dgm:spPr/>
      <dgm:t>
        <a:bodyPr/>
        <a:lstStyle/>
        <a:p>
          <a:endParaRPr lang="en-IN"/>
        </a:p>
      </dgm:t>
    </dgm:pt>
    <dgm:pt modelId="{206C4D6C-B426-4EF0-B43C-9727C9ECA9FA}" type="sibTrans" cxnId="{E8F7B089-8AE2-4090-B874-76783B04B4DC}">
      <dgm:prSet/>
      <dgm:spPr/>
      <dgm:t>
        <a:bodyPr/>
        <a:lstStyle/>
        <a:p>
          <a:endParaRPr lang="en-IN"/>
        </a:p>
      </dgm:t>
    </dgm:pt>
    <dgm:pt modelId="{D754BCF8-3BF2-44F5-8034-1F4332A43D9F}">
      <dgm:prSet/>
      <dgm:spPr>
        <a:solidFill>
          <a:schemeClr val="accent5">
            <a:lumMod val="75000"/>
            <a:alpha val="76667"/>
          </a:schemeClr>
        </a:solidFill>
      </dgm:spPr>
      <dgm:t>
        <a:bodyPr/>
        <a:lstStyle/>
        <a:p>
          <a:r>
            <a:rPr lang="en-GB" b="0" i="0" baseline="0" dirty="0">
              <a:latin typeface="Times New Roman" panose="02020603050405020304" pitchFamily="18" charset="0"/>
              <a:cs typeface="Times New Roman" panose="02020603050405020304" pitchFamily="18" charset="0"/>
            </a:rPr>
            <a:t>Stage 1 involves exposed or necrotic bone in patients who are asymptomatic with no infection. </a:t>
          </a:r>
          <a:endParaRPr lang="en-IN" dirty="0">
            <a:latin typeface="Times New Roman" panose="02020603050405020304" pitchFamily="18" charset="0"/>
            <a:cs typeface="Times New Roman" panose="02020603050405020304" pitchFamily="18" charset="0"/>
          </a:endParaRPr>
        </a:p>
      </dgm:t>
    </dgm:pt>
    <dgm:pt modelId="{96CFB45C-06C1-4A62-8D7D-B2B66C1AEEBB}" type="parTrans" cxnId="{CB620159-F447-4B46-9C43-6887F311C73D}">
      <dgm:prSet/>
      <dgm:spPr/>
      <dgm:t>
        <a:bodyPr/>
        <a:lstStyle/>
        <a:p>
          <a:endParaRPr lang="en-IN"/>
        </a:p>
      </dgm:t>
    </dgm:pt>
    <dgm:pt modelId="{F612EB83-28CF-4339-9DB9-C1DCF41F3678}" type="sibTrans" cxnId="{CB620159-F447-4B46-9C43-6887F311C73D}">
      <dgm:prSet/>
      <dgm:spPr/>
      <dgm:t>
        <a:bodyPr/>
        <a:lstStyle/>
        <a:p>
          <a:endParaRPr lang="en-IN"/>
        </a:p>
      </dgm:t>
    </dgm:pt>
    <dgm:pt modelId="{9C97C707-CDE9-4473-9CB1-00FF96221DCB}">
      <dgm:prSet/>
      <dgm:spPr>
        <a:solidFill>
          <a:srgbClr val="BF7F00">
            <a:alpha val="63333"/>
          </a:srgbClr>
        </a:solidFill>
      </dgm:spPr>
      <dgm:t>
        <a:bodyPr/>
        <a:lstStyle/>
        <a:p>
          <a:r>
            <a:rPr lang="en-GB" b="0" i="0" baseline="0" dirty="0">
              <a:latin typeface="Times New Roman" panose="02020603050405020304" pitchFamily="18" charset="0"/>
              <a:cs typeface="Times New Roman" panose="02020603050405020304" pitchFamily="18" charset="0"/>
            </a:rPr>
            <a:t>Stage 2 involves exposed or necrotic bone in patients with pain and clinical evidence of infection. </a:t>
          </a:r>
          <a:endParaRPr lang="en-IN" dirty="0">
            <a:latin typeface="Times New Roman" panose="02020603050405020304" pitchFamily="18" charset="0"/>
            <a:cs typeface="Times New Roman" panose="02020603050405020304" pitchFamily="18" charset="0"/>
          </a:endParaRPr>
        </a:p>
      </dgm:t>
    </dgm:pt>
    <dgm:pt modelId="{59FEBC36-E54E-48E9-9C11-C14D3F956E67}" type="parTrans" cxnId="{8154EC7B-392E-46CA-B396-20C971E26155}">
      <dgm:prSet/>
      <dgm:spPr/>
      <dgm:t>
        <a:bodyPr/>
        <a:lstStyle/>
        <a:p>
          <a:endParaRPr lang="en-IN"/>
        </a:p>
      </dgm:t>
    </dgm:pt>
    <dgm:pt modelId="{C6C137E8-ABBD-4A87-901A-322B54F3268A}" type="sibTrans" cxnId="{8154EC7B-392E-46CA-B396-20C971E26155}">
      <dgm:prSet/>
      <dgm:spPr/>
      <dgm:t>
        <a:bodyPr/>
        <a:lstStyle/>
        <a:p>
          <a:endParaRPr lang="en-IN"/>
        </a:p>
      </dgm:t>
    </dgm:pt>
    <dgm:pt modelId="{D328B30C-471A-4AAA-9693-85120358B4B6}">
      <dgm:prSet/>
      <dgm:spPr>
        <a:solidFill>
          <a:srgbClr val="950000">
            <a:alpha val="50000"/>
          </a:srgbClr>
        </a:solidFill>
      </dgm:spPr>
      <dgm:t>
        <a:bodyPr/>
        <a:lstStyle/>
        <a:p>
          <a:r>
            <a:rPr lang="en-GB" b="0" i="0" baseline="0" dirty="0">
              <a:latin typeface="Times New Roman" panose="02020603050405020304" pitchFamily="18" charset="0"/>
              <a:cs typeface="Times New Roman" panose="02020603050405020304" pitchFamily="18" charset="0"/>
            </a:rPr>
            <a:t>Stage 3 involves exposed or necrotic bone in patients with pain, infection, and one or more of the following: pathologic fracture, extraoral fistula, or osteolysis that extends to the inferior </a:t>
          </a:r>
          <a:r>
            <a:rPr lang="en-IN" b="0" i="0" baseline="0" dirty="0">
              <a:latin typeface="Times New Roman" panose="02020603050405020304" pitchFamily="18" charset="0"/>
              <a:cs typeface="Times New Roman" panose="02020603050405020304" pitchFamily="18" charset="0"/>
            </a:rPr>
            <a:t>border</a:t>
          </a:r>
          <a:endParaRPr lang="en-IN" dirty="0">
            <a:latin typeface="Times New Roman" panose="02020603050405020304" pitchFamily="18" charset="0"/>
            <a:cs typeface="Times New Roman" panose="02020603050405020304" pitchFamily="18" charset="0"/>
          </a:endParaRPr>
        </a:p>
      </dgm:t>
    </dgm:pt>
    <dgm:pt modelId="{29DB6268-D906-4039-8008-216DC54585DD}" type="parTrans" cxnId="{0F4391AA-7636-4EE6-A91F-8EC2668226BE}">
      <dgm:prSet/>
      <dgm:spPr/>
      <dgm:t>
        <a:bodyPr/>
        <a:lstStyle/>
        <a:p>
          <a:endParaRPr lang="en-IN"/>
        </a:p>
      </dgm:t>
    </dgm:pt>
    <dgm:pt modelId="{A6D35EB6-9C2B-48EF-8518-55367113ED2E}" type="sibTrans" cxnId="{0F4391AA-7636-4EE6-A91F-8EC2668226BE}">
      <dgm:prSet/>
      <dgm:spPr/>
      <dgm:t>
        <a:bodyPr/>
        <a:lstStyle/>
        <a:p>
          <a:endParaRPr lang="en-IN"/>
        </a:p>
      </dgm:t>
    </dgm:pt>
    <dgm:pt modelId="{A9129A4B-30CB-4D5F-9662-5663141D2210}" type="pres">
      <dgm:prSet presAssocID="{90C9BF17-6755-4BCC-8A57-C0B1E067D37F}" presName="linear" presStyleCnt="0">
        <dgm:presLayoutVars>
          <dgm:animLvl val="lvl"/>
          <dgm:resizeHandles val="exact"/>
        </dgm:presLayoutVars>
      </dgm:prSet>
      <dgm:spPr/>
    </dgm:pt>
    <dgm:pt modelId="{2F727E4B-393E-4A41-A5A9-2E718B1C31C4}" type="pres">
      <dgm:prSet presAssocID="{5848FEFD-8BA7-4AD0-B098-DA4BE63E41F5}" presName="parentText" presStyleLbl="node1" presStyleIdx="0" presStyleCnt="4">
        <dgm:presLayoutVars>
          <dgm:chMax val="0"/>
          <dgm:bulletEnabled val="1"/>
        </dgm:presLayoutVars>
      </dgm:prSet>
      <dgm:spPr/>
    </dgm:pt>
    <dgm:pt modelId="{5AF9CFCA-D536-4DF6-8E74-5404E15E08CC}" type="pres">
      <dgm:prSet presAssocID="{206C4D6C-B426-4EF0-B43C-9727C9ECA9FA}" presName="spacer" presStyleCnt="0"/>
      <dgm:spPr/>
    </dgm:pt>
    <dgm:pt modelId="{1C37424E-1D35-4B5E-BE19-B1719CD793C8}" type="pres">
      <dgm:prSet presAssocID="{D754BCF8-3BF2-44F5-8034-1F4332A43D9F}" presName="parentText" presStyleLbl="node1" presStyleIdx="1" presStyleCnt="4">
        <dgm:presLayoutVars>
          <dgm:chMax val="0"/>
          <dgm:bulletEnabled val="1"/>
        </dgm:presLayoutVars>
      </dgm:prSet>
      <dgm:spPr/>
    </dgm:pt>
    <dgm:pt modelId="{5FAB87B8-7028-4250-BE6C-CADA483160D3}" type="pres">
      <dgm:prSet presAssocID="{F612EB83-28CF-4339-9DB9-C1DCF41F3678}" presName="spacer" presStyleCnt="0"/>
      <dgm:spPr/>
    </dgm:pt>
    <dgm:pt modelId="{583069C8-61A7-475E-9E7D-593B29DBDB86}" type="pres">
      <dgm:prSet presAssocID="{9C97C707-CDE9-4473-9CB1-00FF96221DCB}" presName="parentText" presStyleLbl="node1" presStyleIdx="2" presStyleCnt="4">
        <dgm:presLayoutVars>
          <dgm:chMax val="0"/>
          <dgm:bulletEnabled val="1"/>
        </dgm:presLayoutVars>
      </dgm:prSet>
      <dgm:spPr/>
    </dgm:pt>
    <dgm:pt modelId="{C4623790-9DF8-4A3C-814D-69A63CF98936}" type="pres">
      <dgm:prSet presAssocID="{C6C137E8-ABBD-4A87-901A-322B54F3268A}" presName="spacer" presStyleCnt="0"/>
      <dgm:spPr/>
    </dgm:pt>
    <dgm:pt modelId="{E0B27062-121C-4D20-88A3-522A1187A96F}" type="pres">
      <dgm:prSet presAssocID="{D328B30C-471A-4AAA-9693-85120358B4B6}" presName="parentText" presStyleLbl="node1" presStyleIdx="3" presStyleCnt="4">
        <dgm:presLayoutVars>
          <dgm:chMax val="0"/>
          <dgm:bulletEnabled val="1"/>
        </dgm:presLayoutVars>
      </dgm:prSet>
      <dgm:spPr/>
    </dgm:pt>
  </dgm:ptLst>
  <dgm:cxnLst>
    <dgm:cxn modelId="{C8D4E70B-02EB-4F39-8306-0E6EB63D115A}" type="presOf" srcId="{D328B30C-471A-4AAA-9693-85120358B4B6}" destId="{E0B27062-121C-4D20-88A3-522A1187A96F}" srcOrd="0" destOrd="0" presId="urn:microsoft.com/office/officeart/2005/8/layout/vList2"/>
    <dgm:cxn modelId="{2E4E3829-485C-415B-B405-03724170DE69}" type="presOf" srcId="{9C97C707-CDE9-4473-9CB1-00FF96221DCB}" destId="{583069C8-61A7-475E-9E7D-593B29DBDB86}" srcOrd="0" destOrd="0" presId="urn:microsoft.com/office/officeart/2005/8/layout/vList2"/>
    <dgm:cxn modelId="{C7DAFF67-A78A-413C-B0BF-AEA169DD224B}" type="presOf" srcId="{D754BCF8-3BF2-44F5-8034-1F4332A43D9F}" destId="{1C37424E-1D35-4B5E-BE19-B1719CD793C8}" srcOrd="0" destOrd="0" presId="urn:microsoft.com/office/officeart/2005/8/layout/vList2"/>
    <dgm:cxn modelId="{CB620159-F447-4B46-9C43-6887F311C73D}" srcId="{90C9BF17-6755-4BCC-8A57-C0B1E067D37F}" destId="{D754BCF8-3BF2-44F5-8034-1F4332A43D9F}" srcOrd="1" destOrd="0" parTransId="{96CFB45C-06C1-4A62-8D7D-B2B66C1AEEBB}" sibTransId="{F612EB83-28CF-4339-9DB9-C1DCF41F3678}"/>
    <dgm:cxn modelId="{8154EC7B-392E-46CA-B396-20C971E26155}" srcId="{90C9BF17-6755-4BCC-8A57-C0B1E067D37F}" destId="{9C97C707-CDE9-4473-9CB1-00FF96221DCB}" srcOrd="2" destOrd="0" parTransId="{59FEBC36-E54E-48E9-9C11-C14D3F956E67}" sibTransId="{C6C137E8-ABBD-4A87-901A-322B54F3268A}"/>
    <dgm:cxn modelId="{E8F7B089-8AE2-4090-B874-76783B04B4DC}" srcId="{90C9BF17-6755-4BCC-8A57-C0B1E067D37F}" destId="{5848FEFD-8BA7-4AD0-B098-DA4BE63E41F5}" srcOrd="0" destOrd="0" parTransId="{57F46FB2-0E8E-461C-B08B-AC4AD4F3EAC2}" sibTransId="{206C4D6C-B426-4EF0-B43C-9727C9ECA9FA}"/>
    <dgm:cxn modelId="{0F4391AA-7636-4EE6-A91F-8EC2668226BE}" srcId="{90C9BF17-6755-4BCC-8A57-C0B1E067D37F}" destId="{D328B30C-471A-4AAA-9693-85120358B4B6}" srcOrd="3" destOrd="0" parTransId="{29DB6268-D906-4039-8008-216DC54585DD}" sibTransId="{A6D35EB6-9C2B-48EF-8518-55367113ED2E}"/>
    <dgm:cxn modelId="{823DCDCE-F646-4EDE-9AD9-01BFF5841EE5}" type="presOf" srcId="{90C9BF17-6755-4BCC-8A57-C0B1E067D37F}" destId="{A9129A4B-30CB-4D5F-9662-5663141D2210}" srcOrd="0" destOrd="0" presId="urn:microsoft.com/office/officeart/2005/8/layout/vList2"/>
    <dgm:cxn modelId="{A796B1DA-DEE2-45BA-8106-9861AE6F8D95}" type="presOf" srcId="{5848FEFD-8BA7-4AD0-B098-DA4BE63E41F5}" destId="{2F727E4B-393E-4A41-A5A9-2E718B1C31C4}" srcOrd="0" destOrd="0" presId="urn:microsoft.com/office/officeart/2005/8/layout/vList2"/>
    <dgm:cxn modelId="{F14F7361-C6D2-467A-938A-DFD3FF5DB3FB}" type="presParOf" srcId="{A9129A4B-30CB-4D5F-9662-5663141D2210}" destId="{2F727E4B-393E-4A41-A5A9-2E718B1C31C4}" srcOrd="0" destOrd="0" presId="urn:microsoft.com/office/officeart/2005/8/layout/vList2"/>
    <dgm:cxn modelId="{8D934747-1049-448E-86D4-DBD1A62EC71C}" type="presParOf" srcId="{A9129A4B-30CB-4D5F-9662-5663141D2210}" destId="{5AF9CFCA-D536-4DF6-8E74-5404E15E08CC}" srcOrd="1" destOrd="0" presId="urn:microsoft.com/office/officeart/2005/8/layout/vList2"/>
    <dgm:cxn modelId="{CB2878BC-E944-41CF-8333-B26F38B01F37}" type="presParOf" srcId="{A9129A4B-30CB-4D5F-9662-5663141D2210}" destId="{1C37424E-1D35-4B5E-BE19-B1719CD793C8}" srcOrd="2" destOrd="0" presId="urn:microsoft.com/office/officeart/2005/8/layout/vList2"/>
    <dgm:cxn modelId="{F0FB7C94-A92B-44D2-B90F-9B34A62D36CE}" type="presParOf" srcId="{A9129A4B-30CB-4D5F-9662-5663141D2210}" destId="{5FAB87B8-7028-4250-BE6C-CADA483160D3}" srcOrd="3" destOrd="0" presId="urn:microsoft.com/office/officeart/2005/8/layout/vList2"/>
    <dgm:cxn modelId="{004BBD82-23F3-4066-BB9E-81764A8EAA4B}" type="presParOf" srcId="{A9129A4B-30CB-4D5F-9662-5663141D2210}" destId="{583069C8-61A7-475E-9E7D-593B29DBDB86}" srcOrd="4" destOrd="0" presId="urn:microsoft.com/office/officeart/2005/8/layout/vList2"/>
    <dgm:cxn modelId="{B356CC7A-937D-436F-BCBC-37D49BE84CAB}" type="presParOf" srcId="{A9129A4B-30CB-4D5F-9662-5663141D2210}" destId="{C4623790-9DF8-4A3C-814D-69A63CF98936}" srcOrd="5" destOrd="0" presId="urn:microsoft.com/office/officeart/2005/8/layout/vList2"/>
    <dgm:cxn modelId="{905EFC4C-A9A1-4AF6-9F95-09AE00A4E431}" type="presParOf" srcId="{A9129A4B-30CB-4D5F-9662-5663141D2210}" destId="{E0B27062-121C-4D20-88A3-522A1187A96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0177314-A456-405C-87A5-0FAC8399FD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IN"/>
        </a:p>
      </dgm:t>
    </dgm:pt>
    <dgm:pt modelId="{0AB8AEC7-CBFA-417C-A997-2C0AD6C0989A}">
      <dgm:prSet/>
      <dgm:spPr/>
      <dgm:t>
        <a:bodyPr/>
        <a:lstStyle/>
        <a:p>
          <a:r>
            <a:rPr lang="en-IN" b="1" i="1" dirty="0"/>
            <a:t>BRONJ classification</a:t>
          </a:r>
          <a:endParaRPr lang="en-IN" b="1" dirty="0"/>
        </a:p>
      </dgm:t>
    </dgm:pt>
    <dgm:pt modelId="{BED9CCD6-2A89-44DE-9973-4F3A876787F6}" type="parTrans" cxnId="{0F10E69E-E707-4466-81A4-CFC4876FE342}">
      <dgm:prSet/>
      <dgm:spPr/>
      <dgm:t>
        <a:bodyPr/>
        <a:lstStyle/>
        <a:p>
          <a:endParaRPr lang="en-IN"/>
        </a:p>
      </dgm:t>
    </dgm:pt>
    <dgm:pt modelId="{F0134C70-D4FC-4B0D-ABC2-9A8164508F27}" type="sibTrans" cxnId="{0F10E69E-E707-4466-81A4-CFC4876FE342}">
      <dgm:prSet/>
      <dgm:spPr/>
      <dgm:t>
        <a:bodyPr/>
        <a:lstStyle/>
        <a:p>
          <a:endParaRPr lang="en-IN"/>
        </a:p>
      </dgm:t>
    </dgm:pt>
    <dgm:pt modelId="{D83EBD5B-D34B-4095-A53B-90086E27A5D4}" type="pres">
      <dgm:prSet presAssocID="{B0177314-A456-405C-87A5-0FAC8399FD85}" presName="linear" presStyleCnt="0">
        <dgm:presLayoutVars>
          <dgm:animLvl val="lvl"/>
          <dgm:resizeHandles val="exact"/>
        </dgm:presLayoutVars>
      </dgm:prSet>
      <dgm:spPr/>
    </dgm:pt>
    <dgm:pt modelId="{7BC49987-CAD3-4377-BEBB-4D1DE0DDCBDA}" type="pres">
      <dgm:prSet presAssocID="{0AB8AEC7-CBFA-417C-A997-2C0AD6C0989A}" presName="parentText" presStyleLbl="node1" presStyleIdx="0" presStyleCnt="1" custLinFactX="116184" custLinFactY="-239477" custLinFactNeighborX="200000" custLinFactNeighborY="-300000">
        <dgm:presLayoutVars>
          <dgm:chMax val="0"/>
          <dgm:bulletEnabled val="1"/>
        </dgm:presLayoutVars>
      </dgm:prSet>
      <dgm:spPr/>
    </dgm:pt>
  </dgm:ptLst>
  <dgm:cxnLst>
    <dgm:cxn modelId="{69E0BB7E-CC71-435E-A2AE-1656CDBE0597}" type="presOf" srcId="{B0177314-A456-405C-87A5-0FAC8399FD85}" destId="{D83EBD5B-D34B-4095-A53B-90086E27A5D4}" srcOrd="0" destOrd="0" presId="urn:microsoft.com/office/officeart/2005/8/layout/vList2"/>
    <dgm:cxn modelId="{0F10E69E-E707-4466-81A4-CFC4876FE342}" srcId="{B0177314-A456-405C-87A5-0FAC8399FD85}" destId="{0AB8AEC7-CBFA-417C-A997-2C0AD6C0989A}" srcOrd="0" destOrd="0" parTransId="{BED9CCD6-2A89-44DE-9973-4F3A876787F6}" sibTransId="{F0134C70-D4FC-4B0D-ABC2-9A8164508F27}"/>
    <dgm:cxn modelId="{13EC1FE9-BADE-41E4-BB42-82712CE4C0B2}" type="presOf" srcId="{0AB8AEC7-CBFA-417C-A997-2C0AD6C0989A}" destId="{7BC49987-CAD3-4377-BEBB-4D1DE0DDCBDA}" srcOrd="0" destOrd="0" presId="urn:microsoft.com/office/officeart/2005/8/layout/vList2"/>
    <dgm:cxn modelId="{BFE7487E-DDE8-4D8C-8332-3B89E1AB7C67}" type="presParOf" srcId="{D83EBD5B-D34B-4095-A53B-90086E27A5D4}" destId="{7BC49987-CAD3-4377-BEBB-4D1DE0DDCBD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A508B3F-92F0-4CFF-BF32-60BB420F541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2A292F68-71F2-4A07-8838-ECC6882222F2}">
      <dgm:prSet/>
      <dgm:spPr>
        <a:solidFill>
          <a:srgbClr val="7030A0"/>
        </a:solidFill>
      </dgm:spPr>
      <dgm:t>
        <a:bodyPr/>
        <a:lstStyle/>
        <a:p>
          <a:r>
            <a:rPr lang="en-GB" b="0" i="0" baseline="0" dirty="0">
              <a:latin typeface="Times New Roman" panose="02020603050405020304" pitchFamily="18" charset="0"/>
              <a:cs typeface="Times New Roman" panose="02020603050405020304" pitchFamily="18" charset="0"/>
            </a:rPr>
            <a:t>Clinically, BRONJ manifests as exposed alveolar bone that occurs spontaneously or after a traumatic event such as a dental procedure. </a:t>
          </a:r>
          <a:endParaRPr lang="en-IN" dirty="0">
            <a:latin typeface="Times New Roman" panose="02020603050405020304" pitchFamily="18" charset="0"/>
            <a:cs typeface="Times New Roman" panose="02020603050405020304" pitchFamily="18" charset="0"/>
          </a:endParaRPr>
        </a:p>
      </dgm:t>
    </dgm:pt>
    <dgm:pt modelId="{B32AF773-46C6-4FE7-B26E-24209ABEF895}" type="parTrans" cxnId="{B9C972FF-4629-4000-8087-CADB6B66293D}">
      <dgm:prSet/>
      <dgm:spPr/>
      <dgm:t>
        <a:bodyPr/>
        <a:lstStyle/>
        <a:p>
          <a:endParaRPr lang="en-IN"/>
        </a:p>
      </dgm:t>
    </dgm:pt>
    <dgm:pt modelId="{3BE53F25-8C70-48AC-9EDA-5707F507D656}" type="sibTrans" cxnId="{B9C972FF-4629-4000-8087-CADB6B66293D}">
      <dgm:prSet/>
      <dgm:spPr/>
      <dgm:t>
        <a:bodyPr/>
        <a:lstStyle/>
        <a:p>
          <a:endParaRPr lang="en-IN"/>
        </a:p>
      </dgm:t>
    </dgm:pt>
    <dgm:pt modelId="{77507DB1-0078-4A44-88B6-76230275C7C8}">
      <dgm:prSet/>
      <dgm:spPr>
        <a:solidFill>
          <a:srgbClr val="8F8F00"/>
        </a:solidFill>
      </dgm:spPr>
      <dgm:t>
        <a:bodyPr/>
        <a:lstStyle/>
        <a:p>
          <a:r>
            <a:rPr lang="en-GB" b="0" i="0" baseline="0" dirty="0">
              <a:latin typeface="Times New Roman" panose="02020603050405020304" pitchFamily="18" charset="0"/>
              <a:cs typeface="Times New Roman" panose="02020603050405020304" pitchFamily="18" charset="0"/>
            </a:rPr>
            <a:t>The sites may be painful, with surrounding soft tissue induration and inflammation. </a:t>
          </a:r>
          <a:endParaRPr lang="en-IN" dirty="0">
            <a:latin typeface="Times New Roman" panose="02020603050405020304" pitchFamily="18" charset="0"/>
            <a:cs typeface="Times New Roman" panose="02020603050405020304" pitchFamily="18" charset="0"/>
          </a:endParaRPr>
        </a:p>
      </dgm:t>
    </dgm:pt>
    <dgm:pt modelId="{0477596F-675E-4C66-A350-61421F5DE545}" type="parTrans" cxnId="{38A509CD-7509-4148-8359-4B89714322B7}">
      <dgm:prSet/>
      <dgm:spPr/>
      <dgm:t>
        <a:bodyPr/>
        <a:lstStyle/>
        <a:p>
          <a:endParaRPr lang="en-IN"/>
        </a:p>
      </dgm:t>
    </dgm:pt>
    <dgm:pt modelId="{9EE33BBE-E656-4D87-8B25-4F76B7E5E459}" type="sibTrans" cxnId="{38A509CD-7509-4148-8359-4B89714322B7}">
      <dgm:prSet/>
      <dgm:spPr/>
      <dgm:t>
        <a:bodyPr/>
        <a:lstStyle/>
        <a:p>
          <a:endParaRPr lang="en-IN"/>
        </a:p>
      </dgm:t>
    </dgm:pt>
    <dgm:pt modelId="{2CF8DACD-B663-4D1E-B6BA-E1189D221ECB}">
      <dgm:prSet/>
      <dgm:spPr>
        <a:solidFill>
          <a:srgbClr val="004791"/>
        </a:solidFill>
      </dgm:spPr>
      <dgm:t>
        <a:bodyPr/>
        <a:lstStyle/>
        <a:p>
          <a:r>
            <a:rPr lang="en-GB" b="0" i="0" baseline="0">
              <a:latin typeface="Times New Roman" panose="02020603050405020304" pitchFamily="18" charset="0"/>
              <a:cs typeface="Times New Roman" panose="02020603050405020304" pitchFamily="18" charset="0"/>
            </a:rPr>
            <a:t>Infection with drainage may be present. </a:t>
          </a:r>
          <a:endParaRPr lang="en-IN">
            <a:latin typeface="Times New Roman" panose="02020603050405020304" pitchFamily="18" charset="0"/>
            <a:cs typeface="Times New Roman" panose="02020603050405020304" pitchFamily="18" charset="0"/>
          </a:endParaRPr>
        </a:p>
      </dgm:t>
    </dgm:pt>
    <dgm:pt modelId="{EF834F5C-B5A2-4B92-AC06-45B8C407FFE7}" type="parTrans" cxnId="{AA9C1AE9-60BB-45E6-B552-C20759F083A6}">
      <dgm:prSet/>
      <dgm:spPr/>
      <dgm:t>
        <a:bodyPr/>
        <a:lstStyle/>
        <a:p>
          <a:endParaRPr lang="en-IN"/>
        </a:p>
      </dgm:t>
    </dgm:pt>
    <dgm:pt modelId="{67751A5A-78E2-4D19-BF40-0C1E68377C34}" type="sibTrans" cxnId="{AA9C1AE9-60BB-45E6-B552-C20759F083A6}">
      <dgm:prSet/>
      <dgm:spPr/>
      <dgm:t>
        <a:bodyPr/>
        <a:lstStyle/>
        <a:p>
          <a:endParaRPr lang="en-IN"/>
        </a:p>
      </dgm:t>
    </dgm:pt>
    <dgm:pt modelId="{E0DF114B-C4EC-4C6B-8A05-A16C08EA2871}" type="pres">
      <dgm:prSet presAssocID="{FA508B3F-92F0-4CFF-BF32-60BB420F541D}" presName="linear" presStyleCnt="0">
        <dgm:presLayoutVars>
          <dgm:animLvl val="lvl"/>
          <dgm:resizeHandles val="exact"/>
        </dgm:presLayoutVars>
      </dgm:prSet>
      <dgm:spPr/>
    </dgm:pt>
    <dgm:pt modelId="{98F1272D-9B49-44DF-8FDE-CFE5158EE5B0}" type="pres">
      <dgm:prSet presAssocID="{2A292F68-71F2-4A07-8838-ECC6882222F2}" presName="parentText" presStyleLbl="node1" presStyleIdx="0" presStyleCnt="3">
        <dgm:presLayoutVars>
          <dgm:chMax val="0"/>
          <dgm:bulletEnabled val="1"/>
        </dgm:presLayoutVars>
      </dgm:prSet>
      <dgm:spPr/>
    </dgm:pt>
    <dgm:pt modelId="{33E99FBF-573D-4F2D-A260-5DBCDFB4A8D3}" type="pres">
      <dgm:prSet presAssocID="{3BE53F25-8C70-48AC-9EDA-5707F507D656}" presName="spacer" presStyleCnt="0"/>
      <dgm:spPr/>
    </dgm:pt>
    <dgm:pt modelId="{F500F6C4-9E73-4EBA-88C8-E3440A817B61}" type="pres">
      <dgm:prSet presAssocID="{77507DB1-0078-4A44-88B6-76230275C7C8}" presName="parentText" presStyleLbl="node1" presStyleIdx="1" presStyleCnt="3">
        <dgm:presLayoutVars>
          <dgm:chMax val="0"/>
          <dgm:bulletEnabled val="1"/>
        </dgm:presLayoutVars>
      </dgm:prSet>
      <dgm:spPr/>
    </dgm:pt>
    <dgm:pt modelId="{10BA3382-F860-4F4D-BC03-D5D69990C25B}" type="pres">
      <dgm:prSet presAssocID="{9EE33BBE-E656-4D87-8B25-4F76B7E5E459}" presName="spacer" presStyleCnt="0"/>
      <dgm:spPr/>
    </dgm:pt>
    <dgm:pt modelId="{2B7672ED-EC7D-4E63-89AB-9850CE9A2137}" type="pres">
      <dgm:prSet presAssocID="{2CF8DACD-B663-4D1E-B6BA-E1189D221ECB}" presName="parentText" presStyleLbl="node1" presStyleIdx="2" presStyleCnt="3">
        <dgm:presLayoutVars>
          <dgm:chMax val="0"/>
          <dgm:bulletEnabled val="1"/>
        </dgm:presLayoutVars>
      </dgm:prSet>
      <dgm:spPr/>
    </dgm:pt>
  </dgm:ptLst>
  <dgm:cxnLst>
    <dgm:cxn modelId="{1E1BB525-C29F-4527-A4BC-17663694A2BB}" type="presOf" srcId="{77507DB1-0078-4A44-88B6-76230275C7C8}" destId="{F500F6C4-9E73-4EBA-88C8-E3440A817B61}" srcOrd="0" destOrd="0" presId="urn:microsoft.com/office/officeart/2005/8/layout/vList2"/>
    <dgm:cxn modelId="{5977F778-749F-4A74-9152-D84B783B5801}" type="presOf" srcId="{2CF8DACD-B663-4D1E-B6BA-E1189D221ECB}" destId="{2B7672ED-EC7D-4E63-89AB-9850CE9A2137}" srcOrd="0" destOrd="0" presId="urn:microsoft.com/office/officeart/2005/8/layout/vList2"/>
    <dgm:cxn modelId="{38A509CD-7509-4148-8359-4B89714322B7}" srcId="{FA508B3F-92F0-4CFF-BF32-60BB420F541D}" destId="{77507DB1-0078-4A44-88B6-76230275C7C8}" srcOrd="1" destOrd="0" parTransId="{0477596F-675E-4C66-A350-61421F5DE545}" sibTransId="{9EE33BBE-E656-4D87-8B25-4F76B7E5E459}"/>
    <dgm:cxn modelId="{AE53E7E8-F31C-4E6B-93C9-AD7B814D5453}" type="presOf" srcId="{FA508B3F-92F0-4CFF-BF32-60BB420F541D}" destId="{E0DF114B-C4EC-4C6B-8A05-A16C08EA2871}" srcOrd="0" destOrd="0" presId="urn:microsoft.com/office/officeart/2005/8/layout/vList2"/>
    <dgm:cxn modelId="{AA9C1AE9-60BB-45E6-B552-C20759F083A6}" srcId="{FA508B3F-92F0-4CFF-BF32-60BB420F541D}" destId="{2CF8DACD-B663-4D1E-B6BA-E1189D221ECB}" srcOrd="2" destOrd="0" parTransId="{EF834F5C-B5A2-4B92-AC06-45B8C407FFE7}" sibTransId="{67751A5A-78E2-4D19-BF40-0C1E68377C34}"/>
    <dgm:cxn modelId="{CEC5F9FB-B0C7-489A-8B70-B9CAE116DC55}" type="presOf" srcId="{2A292F68-71F2-4A07-8838-ECC6882222F2}" destId="{98F1272D-9B49-44DF-8FDE-CFE5158EE5B0}" srcOrd="0" destOrd="0" presId="urn:microsoft.com/office/officeart/2005/8/layout/vList2"/>
    <dgm:cxn modelId="{B9C972FF-4629-4000-8087-CADB6B66293D}" srcId="{FA508B3F-92F0-4CFF-BF32-60BB420F541D}" destId="{2A292F68-71F2-4A07-8838-ECC6882222F2}" srcOrd="0" destOrd="0" parTransId="{B32AF773-46C6-4FE7-B26E-24209ABEF895}" sibTransId="{3BE53F25-8C70-48AC-9EDA-5707F507D656}"/>
    <dgm:cxn modelId="{F17B58A7-E58B-42B4-A972-9B676EA0D6B4}" type="presParOf" srcId="{E0DF114B-C4EC-4C6B-8A05-A16C08EA2871}" destId="{98F1272D-9B49-44DF-8FDE-CFE5158EE5B0}" srcOrd="0" destOrd="0" presId="urn:microsoft.com/office/officeart/2005/8/layout/vList2"/>
    <dgm:cxn modelId="{6D300CFD-8AD1-4DEA-AF4A-A7A47B660B66}" type="presParOf" srcId="{E0DF114B-C4EC-4C6B-8A05-A16C08EA2871}" destId="{33E99FBF-573D-4F2D-A260-5DBCDFB4A8D3}" srcOrd="1" destOrd="0" presId="urn:microsoft.com/office/officeart/2005/8/layout/vList2"/>
    <dgm:cxn modelId="{FFD56A1F-0134-414B-9B7B-75EB907AC6AC}" type="presParOf" srcId="{E0DF114B-C4EC-4C6B-8A05-A16C08EA2871}" destId="{F500F6C4-9E73-4EBA-88C8-E3440A817B61}" srcOrd="2" destOrd="0" presId="urn:microsoft.com/office/officeart/2005/8/layout/vList2"/>
    <dgm:cxn modelId="{A428BC62-18B8-4132-8DD7-82ED3AAB506A}" type="presParOf" srcId="{E0DF114B-C4EC-4C6B-8A05-A16C08EA2871}" destId="{10BA3382-F860-4F4D-BC03-D5D69990C25B}" srcOrd="3" destOrd="0" presId="urn:microsoft.com/office/officeart/2005/8/layout/vList2"/>
    <dgm:cxn modelId="{E07FFDCF-0F94-4686-8233-3BCD71E1ED53}" type="presParOf" srcId="{E0DF114B-C4EC-4C6B-8A05-A16C08EA2871}" destId="{2B7672ED-EC7D-4E63-89AB-9850CE9A213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3496846-A38C-4ED9-97B6-7A4976DC4D26}" type="doc">
      <dgm:prSet loTypeId="urn:microsoft.com/office/officeart/2005/8/layout/matrix3" loCatId="matrix" qsTypeId="urn:microsoft.com/office/officeart/2005/8/quickstyle/simple5" qsCatId="simple" csTypeId="urn:microsoft.com/office/officeart/2005/8/colors/accent1_2" csCatId="accent1" phldr="1"/>
      <dgm:spPr/>
      <dgm:t>
        <a:bodyPr/>
        <a:lstStyle/>
        <a:p>
          <a:endParaRPr lang="en-IN"/>
        </a:p>
      </dgm:t>
    </dgm:pt>
    <dgm:pt modelId="{35848C46-F920-484B-9641-4622454E0169}">
      <dgm:prSet custT="1"/>
      <dgm:spPr>
        <a:solidFill>
          <a:schemeClr val="tx1">
            <a:lumMod val="65000"/>
            <a:lumOff val="35000"/>
          </a:schemeClr>
        </a:solidFill>
      </dgm:spPr>
      <dgm:t>
        <a:bodyPr/>
        <a:lstStyle/>
        <a:p>
          <a:r>
            <a:rPr lang="en-GB" sz="1600" b="0" i="0" baseline="0" dirty="0">
              <a:latin typeface="Times New Roman" panose="02020603050405020304" pitchFamily="18" charset="0"/>
              <a:cs typeface="Times New Roman" panose="02020603050405020304" pitchFamily="18" charset="0"/>
            </a:rPr>
            <a:t>Ascorbic acid may play a role in periodontal disease through one or more of the following suggested mechanisms</a:t>
          </a:r>
          <a:endParaRPr lang="en-IN" sz="1600" dirty="0">
            <a:latin typeface="Times New Roman" panose="02020603050405020304" pitchFamily="18" charset="0"/>
            <a:cs typeface="Times New Roman" panose="02020603050405020304" pitchFamily="18" charset="0"/>
          </a:endParaRPr>
        </a:p>
      </dgm:t>
    </dgm:pt>
    <dgm:pt modelId="{677840C8-BE17-4DA2-83FB-B57D87915AA8}" type="parTrans" cxnId="{BB027AAF-0FBA-41B0-B8F7-7EA5B8532A9A}">
      <dgm:prSet/>
      <dgm:spPr/>
      <dgm:t>
        <a:bodyPr/>
        <a:lstStyle/>
        <a:p>
          <a:endParaRPr lang="en-IN"/>
        </a:p>
      </dgm:t>
    </dgm:pt>
    <dgm:pt modelId="{FE30AE15-A669-4E25-B40A-873EEDDC8DB6}" type="sibTrans" cxnId="{BB027AAF-0FBA-41B0-B8F7-7EA5B8532A9A}">
      <dgm:prSet/>
      <dgm:spPr/>
      <dgm:t>
        <a:bodyPr/>
        <a:lstStyle/>
        <a:p>
          <a:endParaRPr lang="en-IN"/>
        </a:p>
      </dgm:t>
    </dgm:pt>
    <dgm:pt modelId="{AE4659CB-831F-430A-B2EC-9CD068AAD335}">
      <dgm:prSet custT="1"/>
      <dgm:spPr>
        <a:solidFill>
          <a:schemeClr val="accent6">
            <a:lumMod val="75000"/>
          </a:schemeClr>
        </a:solidFill>
      </dgm:spPr>
      <dgm:t>
        <a:bodyPr/>
        <a:lstStyle/>
        <a:p>
          <a:r>
            <a:rPr lang="en-GB" sz="1200" b="0" i="0" kern="1200" baseline="0" dirty="0">
              <a:latin typeface="Times New Roman" panose="02020603050405020304" pitchFamily="18" charset="0"/>
              <a:cs typeface="Times New Roman" panose="02020603050405020304" pitchFamily="18" charset="0"/>
            </a:rPr>
            <a:t>1. </a:t>
          </a:r>
          <a:r>
            <a:rPr lang="en-GB" sz="1600" b="0" i="0" kern="1200" baseline="0" dirty="0">
              <a:latin typeface="Times New Roman" panose="02020603050405020304" pitchFamily="18" charset="0"/>
              <a:cs typeface="Times New Roman" panose="02020603050405020304" pitchFamily="18" charset="0"/>
            </a:rPr>
            <a:t>Low levels of </a:t>
          </a:r>
          <a:r>
            <a:rPr lang="en-GB" sz="1600" b="0" i="0" kern="1200" baseline="0" dirty="0">
              <a:solidFill>
                <a:srgbClr val="F4F2EC"/>
              </a:solidFill>
              <a:latin typeface="Times New Roman" panose="02020603050405020304" pitchFamily="18" charset="0"/>
              <a:ea typeface="+mn-ea"/>
              <a:cs typeface="Times New Roman" panose="02020603050405020304" pitchFamily="18" charset="0"/>
            </a:rPr>
            <a:t>ascorbic</a:t>
          </a:r>
          <a:r>
            <a:rPr lang="en-GB" sz="1600" b="0" i="0" kern="1200" baseline="0" dirty="0">
              <a:latin typeface="Times New Roman" panose="02020603050405020304" pitchFamily="18" charset="0"/>
              <a:cs typeface="Times New Roman" panose="02020603050405020304" pitchFamily="18" charset="0"/>
            </a:rPr>
            <a:t> acid influence the metabolism of collagen within the periodontium, thereby affecting the ability of the tissue to regenerate and repair itself. </a:t>
          </a:r>
          <a:endParaRPr lang="en-IN" sz="1200" kern="1200" dirty="0">
            <a:latin typeface="Times New Roman" panose="02020603050405020304" pitchFamily="18" charset="0"/>
            <a:cs typeface="Times New Roman" panose="02020603050405020304" pitchFamily="18" charset="0"/>
          </a:endParaRPr>
        </a:p>
      </dgm:t>
    </dgm:pt>
    <dgm:pt modelId="{C5106B6E-A6F2-415C-97AB-23B5BD935CFB}" type="parTrans" cxnId="{8DEF4BF4-44D8-43E4-82CA-F1CA65AF02B3}">
      <dgm:prSet/>
      <dgm:spPr/>
      <dgm:t>
        <a:bodyPr/>
        <a:lstStyle/>
        <a:p>
          <a:endParaRPr lang="en-IN"/>
        </a:p>
      </dgm:t>
    </dgm:pt>
    <dgm:pt modelId="{76306093-C56A-432B-B328-C6465D52A1D4}" type="sibTrans" cxnId="{8DEF4BF4-44D8-43E4-82CA-F1CA65AF02B3}">
      <dgm:prSet/>
      <dgm:spPr/>
      <dgm:t>
        <a:bodyPr/>
        <a:lstStyle/>
        <a:p>
          <a:endParaRPr lang="en-IN"/>
        </a:p>
      </dgm:t>
    </dgm:pt>
    <dgm:pt modelId="{C920CB8D-6D07-4240-A36D-1393C64378B8}">
      <dgm:prSet custT="1"/>
      <dgm:spPr>
        <a:solidFill>
          <a:srgbClr val="420000"/>
        </a:solidFill>
      </dgm:spPr>
      <dgm:t>
        <a:bodyPr/>
        <a:lstStyle/>
        <a:p>
          <a:r>
            <a:rPr lang="en-GB" sz="1600" b="0" i="0" baseline="0" dirty="0">
              <a:latin typeface="Times New Roman" panose="02020603050405020304" pitchFamily="18" charset="0"/>
              <a:cs typeface="Times New Roman" panose="02020603050405020304" pitchFamily="18" charset="0"/>
            </a:rPr>
            <a:t>2. Ascorbic acid deficiency interferes with bone formation and leads to the loss of periodontal bone. </a:t>
          </a:r>
          <a:endParaRPr lang="en-IN" sz="1600" dirty="0">
            <a:latin typeface="Times New Roman" panose="02020603050405020304" pitchFamily="18" charset="0"/>
            <a:cs typeface="Times New Roman" panose="02020603050405020304" pitchFamily="18" charset="0"/>
          </a:endParaRPr>
        </a:p>
      </dgm:t>
    </dgm:pt>
    <dgm:pt modelId="{5E4D82D0-7843-44EF-90FF-2FFB5A2A2146}" type="parTrans" cxnId="{1387D4B1-1A96-45BB-A8AA-39EBD1991599}">
      <dgm:prSet/>
      <dgm:spPr/>
      <dgm:t>
        <a:bodyPr/>
        <a:lstStyle/>
        <a:p>
          <a:endParaRPr lang="en-IN"/>
        </a:p>
      </dgm:t>
    </dgm:pt>
    <dgm:pt modelId="{7526655B-2C4F-42F7-8A92-A413AB6E2EE3}" type="sibTrans" cxnId="{1387D4B1-1A96-45BB-A8AA-39EBD1991599}">
      <dgm:prSet/>
      <dgm:spPr/>
      <dgm:t>
        <a:bodyPr/>
        <a:lstStyle/>
        <a:p>
          <a:endParaRPr lang="en-IN"/>
        </a:p>
      </dgm:t>
    </dgm:pt>
    <dgm:pt modelId="{C5C5CE05-D429-4836-9593-B712E2E0D12A}">
      <dgm:prSet custT="1"/>
      <dgm:spPr>
        <a:solidFill>
          <a:srgbClr val="006800"/>
        </a:solidFill>
      </dgm:spPr>
      <dgm:t>
        <a:bodyPr/>
        <a:lstStyle/>
        <a:p>
          <a:r>
            <a:rPr lang="en-GB" sz="1600" b="0" i="0" baseline="0" dirty="0">
              <a:latin typeface="Times New Roman" panose="02020603050405020304" pitchFamily="18" charset="0"/>
              <a:cs typeface="Times New Roman" panose="02020603050405020304" pitchFamily="18" charset="0"/>
            </a:rPr>
            <a:t>Changes that do occur in alveolar bone and other bones as a result of failure of the osteoblasts to form osteoid take place very late in the deficiency state</a:t>
          </a:r>
          <a:r>
            <a:rPr lang="en-GB"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dgm:t>
    </dgm:pt>
    <dgm:pt modelId="{F51ED14E-0737-4D74-86EC-1578D5BBE8DD}" type="parTrans" cxnId="{5FA1FDCF-B7A6-439B-8066-CEBB1696B7D0}">
      <dgm:prSet/>
      <dgm:spPr/>
      <dgm:t>
        <a:bodyPr/>
        <a:lstStyle/>
        <a:p>
          <a:endParaRPr lang="en-IN"/>
        </a:p>
      </dgm:t>
    </dgm:pt>
    <dgm:pt modelId="{DB98E093-6BA3-4D40-9D6B-675D2DBAE3A7}" type="sibTrans" cxnId="{5FA1FDCF-B7A6-439B-8066-CEBB1696B7D0}">
      <dgm:prSet/>
      <dgm:spPr/>
      <dgm:t>
        <a:bodyPr/>
        <a:lstStyle/>
        <a:p>
          <a:endParaRPr lang="en-IN"/>
        </a:p>
      </dgm:t>
    </dgm:pt>
    <dgm:pt modelId="{09601F33-6EF2-4D4E-805D-67FA6DB97C8E}" type="pres">
      <dgm:prSet presAssocID="{A3496846-A38C-4ED9-97B6-7A4976DC4D26}" presName="matrix" presStyleCnt="0">
        <dgm:presLayoutVars>
          <dgm:chMax val="1"/>
          <dgm:dir/>
          <dgm:resizeHandles val="exact"/>
        </dgm:presLayoutVars>
      </dgm:prSet>
      <dgm:spPr/>
    </dgm:pt>
    <dgm:pt modelId="{6D7F96A8-EC3A-4F03-9922-4D8D14492E11}" type="pres">
      <dgm:prSet presAssocID="{A3496846-A38C-4ED9-97B6-7A4976DC4D26}" presName="diamond" presStyleLbl="bgShp" presStyleIdx="0" presStyleCnt="1"/>
      <dgm:spPr/>
    </dgm:pt>
    <dgm:pt modelId="{4F3BEC94-358F-46C7-BD82-B6B85AE32412}" type="pres">
      <dgm:prSet presAssocID="{A3496846-A38C-4ED9-97B6-7A4976DC4D26}" presName="quad1" presStyleLbl="node1" presStyleIdx="0" presStyleCnt="4" custScaleX="115583">
        <dgm:presLayoutVars>
          <dgm:chMax val="0"/>
          <dgm:chPref val="0"/>
          <dgm:bulletEnabled val="1"/>
        </dgm:presLayoutVars>
      </dgm:prSet>
      <dgm:spPr/>
    </dgm:pt>
    <dgm:pt modelId="{3B095D85-5090-40FF-A7C5-6FAA0B935C42}" type="pres">
      <dgm:prSet presAssocID="{A3496846-A38C-4ED9-97B6-7A4976DC4D26}" presName="quad2" presStyleLbl="node1" presStyleIdx="1" presStyleCnt="4" custScaleX="128158" custLinFactNeighborX="17842" custLinFactNeighborY="3135">
        <dgm:presLayoutVars>
          <dgm:chMax val="0"/>
          <dgm:chPref val="0"/>
          <dgm:bulletEnabled val="1"/>
        </dgm:presLayoutVars>
      </dgm:prSet>
      <dgm:spPr/>
    </dgm:pt>
    <dgm:pt modelId="{A8DD8E96-7709-4BD1-9AC0-2B245D5190C4}" type="pres">
      <dgm:prSet presAssocID="{A3496846-A38C-4ED9-97B6-7A4976DC4D26}" presName="quad3" presStyleLbl="node1" presStyleIdx="2" presStyleCnt="4" custScaleX="112525">
        <dgm:presLayoutVars>
          <dgm:chMax val="0"/>
          <dgm:chPref val="0"/>
          <dgm:bulletEnabled val="1"/>
        </dgm:presLayoutVars>
      </dgm:prSet>
      <dgm:spPr/>
    </dgm:pt>
    <dgm:pt modelId="{E46D4CE9-6F40-427C-9528-25A991E434F1}" type="pres">
      <dgm:prSet presAssocID="{A3496846-A38C-4ED9-97B6-7A4976DC4D26}" presName="quad4" presStyleLbl="node1" presStyleIdx="3" presStyleCnt="4" custScaleX="120091" custScaleY="95882" custLinFactNeighborX="20299" custLinFactNeighborY="7408">
        <dgm:presLayoutVars>
          <dgm:chMax val="0"/>
          <dgm:chPref val="0"/>
          <dgm:bulletEnabled val="1"/>
        </dgm:presLayoutVars>
      </dgm:prSet>
      <dgm:spPr/>
    </dgm:pt>
  </dgm:ptLst>
  <dgm:cxnLst>
    <dgm:cxn modelId="{A9E00D2F-F2CF-402D-8C8B-F2058BCD7919}" type="presOf" srcId="{AE4659CB-831F-430A-B2EC-9CD068AAD335}" destId="{3B095D85-5090-40FF-A7C5-6FAA0B935C42}" srcOrd="0" destOrd="0" presId="urn:microsoft.com/office/officeart/2005/8/layout/matrix3"/>
    <dgm:cxn modelId="{0B8B2B7E-B5E7-498B-B10D-6FF76FB35CEA}" type="presOf" srcId="{C5C5CE05-D429-4836-9593-B712E2E0D12A}" destId="{E46D4CE9-6F40-427C-9528-25A991E434F1}" srcOrd="0" destOrd="0" presId="urn:microsoft.com/office/officeart/2005/8/layout/matrix3"/>
    <dgm:cxn modelId="{BB027AAF-0FBA-41B0-B8F7-7EA5B8532A9A}" srcId="{A3496846-A38C-4ED9-97B6-7A4976DC4D26}" destId="{35848C46-F920-484B-9641-4622454E0169}" srcOrd="0" destOrd="0" parTransId="{677840C8-BE17-4DA2-83FB-B57D87915AA8}" sibTransId="{FE30AE15-A669-4E25-B40A-873EEDDC8DB6}"/>
    <dgm:cxn modelId="{1387D4B1-1A96-45BB-A8AA-39EBD1991599}" srcId="{A3496846-A38C-4ED9-97B6-7A4976DC4D26}" destId="{C920CB8D-6D07-4240-A36D-1393C64378B8}" srcOrd="2" destOrd="0" parTransId="{5E4D82D0-7843-44EF-90FF-2FFB5A2A2146}" sibTransId="{7526655B-2C4F-42F7-8A92-A413AB6E2EE3}"/>
    <dgm:cxn modelId="{5FA1FDCF-B7A6-439B-8066-CEBB1696B7D0}" srcId="{A3496846-A38C-4ED9-97B6-7A4976DC4D26}" destId="{C5C5CE05-D429-4836-9593-B712E2E0D12A}" srcOrd="3" destOrd="0" parTransId="{F51ED14E-0737-4D74-86EC-1578D5BBE8DD}" sibTransId="{DB98E093-6BA3-4D40-9D6B-675D2DBAE3A7}"/>
    <dgm:cxn modelId="{1EC1CBD2-0380-4EF0-9472-610AF8A1F238}" type="presOf" srcId="{C920CB8D-6D07-4240-A36D-1393C64378B8}" destId="{A8DD8E96-7709-4BD1-9AC0-2B245D5190C4}" srcOrd="0" destOrd="0" presId="urn:microsoft.com/office/officeart/2005/8/layout/matrix3"/>
    <dgm:cxn modelId="{1F7FC9DB-FAC5-4F61-8A97-7AC87E242709}" type="presOf" srcId="{A3496846-A38C-4ED9-97B6-7A4976DC4D26}" destId="{09601F33-6EF2-4D4E-805D-67FA6DB97C8E}" srcOrd="0" destOrd="0" presId="urn:microsoft.com/office/officeart/2005/8/layout/matrix3"/>
    <dgm:cxn modelId="{1A37ADEE-7C37-40F5-AB26-DA26F417C20E}" type="presOf" srcId="{35848C46-F920-484B-9641-4622454E0169}" destId="{4F3BEC94-358F-46C7-BD82-B6B85AE32412}" srcOrd="0" destOrd="0" presId="urn:microsoft.com/office/officeart/2005/8/layout/matrix3"/>
    <dgm:cxn modelId="{8DEF4BF4-44D8-43E4-82CA-F1CA65AF02B3}" srcId="{A3496846-A38C-4ED9-97B6-7A4976DC4D26}" destId="{AE4659CB-831F-430A-B2EC-9CD068AAD335}" srcOrd="1" destOrd="0" parTransId="{C5106B6E-A6F2-415C-97AB-23B5BD935CFB}" sibTransId="{76306093-C56A-432B-B328-C6465D52A1D4}"/>
    <dgm:cxn modelId="{FAE6E0C9-A2AB-4D01-8189-09A109EC4FEB}" type="presParOf" srcId="{09601F33-6EF2-4D4E-805D-67FA6DB97C8E}" destId="{6D7F96A8-EC3A-4F03-9922-4D8D14492E11}" srcOrd="0" destOrd="0" presId="urn:microsoft.com/office/officeart/2005/8/layout/matrix3"/>
    <dgm:cxn modelId="{4BAAA83E-8286-4642-B8A8-E3A7C2C4E993}" type="presParOf" srcId="{09601F33-6EF2-4D4E-805D-67FA6DB97C8E}" destId="{4F3BEC94-358F-46C7-BD82-B6B85AE32412}" srcOrd="1" destOrd="0" presId="urn:microsoft.com/office/officeart/2005/8/layout/matrix3"/>
    <dgm:cxn modelId="{E5BD9C1F-0D0E-43BA-942B-96F4C05AC2A3}" type="presParOf" srcId="{09601F33-6EF2-4D4E-805D-67FA6DB97C8E}" destId="{3B095D85-5090-40FF-A7C5-6FAA0B935C42}" srcOrd="2" destOrd="0" presId="urn:microsoft.com/office/officeart/2005/8/layout/matrix3"/>
    <dgm:cxn modelId="{9B91524A-3177-4501-ABDE-42B76EA9D367}" type="presParOf" srcId="{09601F33-6EF2-4D4E-805D-67FA6DB97C8E}" destId="{A8DD8E96-7709-4BD1-9AC0-2B245D5190C4}" srcOrd="3" destOrd="0" presId="urn:microsoft.com/office/officeart/2005/8/layout/matrix3"/>
    <dgm:cxn modelId="{2AECCE0E-F51D-4022-8731-E57FEDF0A835}" type="presParOf" srcId="{09601F33-6EF2-4D4E-805D-67FA6DB97C8E}" destId="{E46D4CE9-6F40-427C-9528-25A991E434F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51D403B-A96A-4D62-AC24-D786F6DB91B9}"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IN"/>
        </a:p>
      </dgm:t>
    </dgm:pt>
    <dgm:pt modelId="{B2077484-540C-426A-A97F-E0A1CC88D478}">
      <dgm:prSet custT="1"/>
      <dgm:spPr/>
      <dgm:t>
        <a:bodyPr/>
        <a:lstStyle/>
        <a:p>
          <a:r>
            <a:rPr lang="en-GB" sz="1800" b="0" i="0" baseline="0" dirty="0">
              <a:latin typeface="Times New Roman" panose="02020603050405020304" pitchFamily="18" charset="0"/>
              <a:cs typeface="Times New Roman" panose="02020603050405020304" pitchFamily="18" charset="0"/>
            </a:rPr>
            <a:t>3. Ascorbic acid deficiency increases the permeability of the oral mucosa to tritiated endotoxin and tritiated inulin and of normal human crevicular epithelium to tritiated dextran. </a:t>
          </a:r>
          <a:endParaRPr lang="en-IN" sz="1800" dirty="0">
            <a:latin typeface="Times New Roman" panose="02020603050405020304" pitchFamily="18" charset="0"/>
            <a:cs typeface="Times New Roman" panose="02020603050405020304" pitchFamily="18" charset="0"/>
          </a:endParaRPr>
        </a:p>
      </dgm:t>
    </dgm:pt>
    <dgm:pt modelId="{13D848A6-CEB9-4AAA-92C3-BD6A8F75E18F}" type="parTrans" cxnId="{36C169EC-64BC-4FAB-834E-38CB12286DA7}">
      <dgm:prSet/>
      <dgm:spPr/>
      <dgm:t>
        <a:bodyPr/>
        <a:lstStyle/>
        <a:p>
          <a:endParaRPr lang="en-IN"/>
        </a:p>
      </dgm:t>
    </dgm:pt>
    <dgm:pt modelId="{67A2EBE8-E783-46A8-82D9-CFC79F788483}" type="sibTrans" cxnId="{36C169EC-64BC-4FAB-834E-38CB12286DA7}">
      <dgm:prSet/>
      <dgm:spPr/>
      <dgm:t>
        <a:bodyPr/>
        <a:lstStyle/>
        <a:p>
          <a:endParaRPr lang="en-IN"/>
        </a:p>
      </dgm:t>
    </dgm:pt>
    <dgm:pt modelId="{02D905B5-790E-4C17-95D0-D1CA14AD02BF}">
      <dgm:prSet custT="1"/>
      <dgm:spPr/>
      <dgm:t>
        <a:bodyPr/>
        <a:lstStyle/>
        <a:p>
          <a:r>
            <a:rPr lang="en-GB" sz="1800" b="0" i="0" baseline="0">
              <a:latin typeface="Times New Roman" panose="02020603050405020304" pitchFamily="18" charset="0"/>
              <a:cs typeface="Times New Roman" panose="02020603050405020304" pitchFamily="18" charset="0"/>
            </a:rPr>
            <a:t>4. Increasing levels of ascorbic acid enhance the chemotactic and migratory actions of leukocytes without influencing their phagocytic activity. </a:t>
          </a:r>
          <a:endParaRPr lang="en-IN" sz="1800">
            <a:latin typeface="Times New Roman" panose="02020603050405020304" pitchFamily="18" charset="0"/>
            <a:cs typeface="Times New Roman" panose="02020603050405020304" pitchFamily="18" charset="0"/>
          </a:endParaRPr>
        </a:p>
      </dgm:t>
    </dgm:pt>
    <dgm:pt modelId="{5141F26A-020A-4A13-ACA5-421ED40802FD}" type="parTrans" cxnId="{4C8FCFFD-A6B3-45D3-A678-AE94DE779B8A}">
      <dgm:prSet/>
      <dgm:spPr/>
      <dgm:t>
        <a:bodyPr/>
        <a:lstStyle/>
        <a:p>
          <a:endParaRPr lang="en-IN"/>
        </a:p>
      </dgm:t>
    </dgm:pt>
    <dgm:pt modelId="{1672533D-59A1-45AA-BE4D-5835AC966D6B}" type="sibTrans" cxnId="{4C8FCFFD-A6B3-45D3-A678-AE94DE779B8A}">
      <dgm:prSet/>
      <dgm:spPr/>
      <dgm:t>
        <a:bodyPr/>
        <a:lstStyle/>
        <a:p>
          <a:endParaRPr lang="en-IN"/>
        </a:p>
      </dgm:t>
    </dgm:pt>
    <dgm:pt modelId="{326399F8-AF57-4D7F-9181-1F6FF10D2477}">
      <dgm:prSet custT="1"/>
      <dgm:spPr>
        <a:solidFill>
          <a:srgbClr val="707000"/>
        </a:solidFill>
      </dgm:spPr>
      <dgm:t>
        <a:bodyPr/>
        <a:lstStyle/>
        <a:p>
          <a:r>
            <a:rPr lang="en-GB" sz="1800" b="0" i="0" baseline="0" dirty="0">
              <a:latin typeface="Times New Roman" panose="02020603050405020304" pitchFamily="18" charset="0"/>
              <a:cs typeface="Times New Roman" panose="02020603050405020304" pitchFamily="18" charset="0"/>
            </a:rPr>
            <a:t>5. An optimal level of ascorbic acid is apparently required to maintain the integrity of the periodontal microvasculature as well as the vascular response to bacterial plaque and wound healing.</a:t>
          </a:r>
          <a:endParaRPr lang="en-IN" sz="1800" dirty="0">
            <a:latin typeface="Times New Roman" panose="02020603050405020304" pitchFamily="18" charset="0"/>
            <a:cs typeface="Times New Roman" panose="02020603050405020304" pitchFamily="18" charset="0"/>
          </a:endParaRPr>
        </a:p>
      </dgm:t>
    </dgm:pt>
    <dgm:pt modelId="{BF23E662-F411-43B4-8C9E-724F05C759A2}" type="parTrans" cxnId="{DF831DD5-399D-4218-A7AA-FF390B077B18}">
      <dgm:prSet/>
      <dgm:spPr/>
      <dgm:t>
        <a:bodyPr/>
        <a:lstStyle/>
        <a:p>
          <a:endParaRPr lang="en-IN"/>
        </a:p>
      </dgm:t>
    </dgm:pt>
    <dgm:pt modelId="{37EE20FB-50A2-44C7-9B94-BFA5BA317A77}" type="sibTrans" cxnId="{DF831DD5-399D-4218-A7AA-FF390B077B18}">
      <dgm:prSet/>
      <dgm:spPr/>
      <dgm:t>
        <a:bodyPr/>
        <a:lstStyle/>
        <a:p>
          <a:endParaRPr lang="en-IN"/>
        </a:p>
      </dgm:t>
    </dgm:pt>
    <dgm:pt modelId="{3BD68EA6-424C-44D0-9E17-A88F54A35AC7}">
      <dgm:prSet custT="1"/>
      <dgm:spPr/>
      <dgm:t>
        <a:bodyPr/>
        <a:lstStyle/>
        <a:p>
          <a:r>
            <a:rPr lang="en-GB" sz="1800" b="0" i="0" baseline="0">
              <a:latin typeface="Times New Roman" panose="02020603050405020304" pitchFamily="18" charset="0"/>
              <a:cs typeface="Times New Roman" panose="02020603050405020304" pitchFamily="18" charset="0"/>
            </a:rPr>
            <a:t>6. Depletion of vitamin C may interfere with the ecologic equilibrium of bacteria in plaque and thus increase its pathogenicity</a:t>
          </a:r>
          <a:endParaRPr lang="en-IN" sz="1800">
            <a:latin typeface="Times New Roman" panose="02020603050405020304" pitchFamily="18" charset="0"/>
            <a:cs typeface="Times New Roman" panose="02020603050405020304" pitchFamily="18" charset="0"/>
          </a:endParaRPr>
        </a:p>
      </dgm:t>
    </dgm:pt>
    <dgm:pt modelId="{7DCBC719-E295-44E8-A9D1-07E967AAF453}" type="parTrans" cxnId="{96B4D4AB-16C4-411F-84E3-AB15772CF8AA}">
      <dgm:prSet/>
      <dgm:spPr/>
      <dgm:t>
        <a:bodyPr/>
        <a:lstStyle/>
        <a:p>
          <a:endParaRPr lang="en-IN"/>
        </a:p>
      </dgm:t>
    </dgm:pt>
    <dgm:pt modelId="{C23081DE-EDE8-4716-9DEC-769F305D8D28}" type="sibTrans" cxnId="{96B4D4AB-16C4-411F-84E3-AB15772CF8AA}">
      <dgm:prSet/>
      <dgm:spPr/>
      <dgm:t>
        <a:bodyPr/>
        <a:lstStyle/>
        <a:p>
          <a:endParaRPr lang="en-IN"/>
        </a:p>
      </dgm:t>
    </dgm:pt>
    <dgm:pt modelId="{AF4B6BA7-51CE-4FD8-9722-D392A26A1D27}" type="pres">
      <dgm:prSet presAssocID="{B51D403B-A96A-4D62-AC24-D786F6DB91B9}" presName="linear" presStyleCnt="0">
        <dgm:presLayoutVars>
          <dgm:animLvl val="lvl"/>
          <dgm:resizeHandles val="exact"/>
        </dgm:presLayoutVars>
      </dgm:prSet>
      <dgm:spPr/>
    </dgm:pt>
    <dgm:pt modelId="{47B8FA60-6F5E-4321-996C-032F4CD77FC0}" type="pres">
      <dgm:prSet presAssocID="{B2077484-540C-426A-A97F-E0A1CC88D478}" presName="parentText" presStyleLbl="node1" presStyleIdx="0" presStyleCnt="4">
        <dgm:presLayoutVars>
          <dgm:chMax val="0"/>
          <dgm:bulletEnabled val="1"/>
        </dgm:presLayoutVars>
      </dgm:prSet>
      <dgm:spPr/>
    </dgm:pt>
    <dgm:pt modelId="{BA43DD9B-0C64-46FB-A9A8-E0EF4043E3BC}" type="pres">
      <dgm:prSet presAssocID="{67A2EBE8-E783-46A8-82D9-CFC79F788483}" presName="spacer" presStyleCnt="0"/>
      <dgm:spPr/>
    </dgm:pt>
    <dgm:pt modelId="{D6500CA6-F4BA-4BFD-BD85-A25C8F35FAA3}" type="pres">
      <dgm:prSet presAssocID="{02D905B5-790E-4C17-95D0-D1CA14AD02BF}" presName="parentText" presStyleLbl="node1" presStyleIdx="1" presStyleCnt="4">
        <dgm:presLayoutVars>
          <dgm:chMax val="0"/>
          <dgm:bulletEnabled val="1"/>
        </dgm:presLayoutVars>
      </dgm:prSet>
      <dgm:spPr/>
    </dgm:pt>
    <dgm:pt modelId="{7C9F09D9-B466-435E-B7CB-B2D137D6EDA1}" type="pres">
      <dgm:prSet presAssocID="{1672533D-59A1-45AA-BE4D-5835AC966D6B}" presName="spacer" presStyleCnt="0"/>
      <dgm:spPr/>
    </dgm:pt>
    <dgm:pt modelId="{A387AD8E-BFFA-47AA-B070-A34200D4EAE1}" type="pres">
      <dgm:prSet presAssocID="{326399F8-AF57-4D7F-9181-1F6FF10D2477}" presName="parentText" presStyleLbl="node1" presStyleIdx="2" presStyleCnt="4">
        <dgm:presLayoutVars>
          <dgm:chMax val="0"/>
          <dgm:bulletEnabled val="1"/>
        </dgm:presLayoutVars>
      </dgm:prSet>
      <dgm:spPr/>
    </dgm:pt>
    <dgm:pt modelId="{20505625-FBB9-4788-B84A-37B837B66686}" type="pres">
      <dgm:prSet presAssocID="{37EE20FB-50A2-44C7-9B94-BFA5BA317A77}" presName="spacer" presStyleCnt="0"/>
      <dgm:spPr/>
    </dgm:pt>
    <dgm:pt modelId="{7414B37C-8BCF-471B-926E-A85C24673B7D}" type="pres">
      <dgm:prSet presAssocID="{3BD68EA6-424C-44D0-9E17-A88F54A35AC7}" presName="parentText" presStyleLbl="node1" presStyleIdx="3" presStyleCnt="4">
        <dgm:presLayoutVars>
          <dgm:chMax val="0"/>
          <dgm:bulletEnabled val="1"/>
        </dgm:presLayoutVars>
      </dgm:prSet>
      <dgm:spPr/>
    </dgm:pt>
  </dgm:ptLst>
  <dgm:cxnLst>
    <dgm:cxn modelId="{C948D902-51AC-4525-9B3C-8FA36321C6A0}" type="presOf" srcId="{B2077484-540C-426A-A97F-E0A1CC88D478}" destId="{47B8FA60-6F5E-4321-996C-032F4CD77FC0}" srcOrd="0" destOrd="0" presId="urn:microsoft.com/office/officeart/2005/8/layout/vList2"/>
    <dgm:cxn modelId="{AEA10203-18CD-45E9-AAF7-C046F7DF3D70}" type="presOf" srcId="{326399F8-AF57-4D7F-9181-1F6FF10D2477}" destId="{A387AD8E-BFFA-47AA-B070-A34200D4EAE1}" srcOrd="0" destOrd="0" presId="urn:microsoft.com/office/officeart/2005/8/layout/vList2"/>
    <dgm:cxn modelId="{0DCA8117-381E-4082-8755-633D3E55B8FF}" type="presOf" srcId="{02D905B5-790E-4C17-95D0-D1CA14AD02BF}" destId="{D6500CA6-F4BA-4BFD-BD85-A25C8F35FAA3}" srcOrd="0" destOrd="0" presId="urn:microsoft.com/office/officeart/2005/8/layout/vList2"/>
    <dgm:cxn modelId="{FA39BD52-A53E-47B1-A73A-59C0562BFAE6}" type="presOf" srcId="{B51D403B-A96A-4D62-AC24-D786F6DB91B9}" destId="{AF4B6BA7-51CE-4FD8-9722-D392A26A1D27}" srcOrd="0" destOrd="0" presId="urn:microsoft.com/office/officeart/2005/8/layout/vList2"/>
    <dgm:cxn modelId="{6B6FA287-51D1-44FA-9C23-76EAB0BA2F78}" type="presOf" srcId="{3BD68EA6-424C-44D0-9E17-A88F54A35AC7}" destId="{7414B37C-8BCF-471B-926E-A85C24673B7D}" srcOrd="0" destOrd="0" presId="urn:microsoft.com/office/officeart/2005/8/layout/vList2"/>
    <dgm:cxn modelId="{96B4D4AB-16C4-411F-84E3-AB15772CF8AA}" srcId="{B51D403B-A96A-4D62-AC24-D786F6DB91B9}" destId="{3BD68EA6-424C-44D0-9E17-A88F54A35AC7}" srcOrd="3" destOrd="0" parTransId="{7DCBC719-E295-44E8-A9D1-07E967AAF453}" sibTransId="{C23081DE-EDE8-4716-9DEC-769F305D8D28}"/>
    <dgm:cxn modelId="{DF831DD5-399D-4218-A7AA-FF390B077B18}" srcId="{B51D403B-A96A-4D62-AC24-D786F6DB91B9}" destId="{326399F8-AF57-4D7F-9181-1F6FF10D2477}" srcOrd="2" destOrd="0" parTransId="{BF23E662-F411-43B4-8C9E-724F05C759A2}" sibTransId="{37EE20FB-50A2-44C7-9B94-BFA5BA317A77}"/>
    <dgm:cxn modelId="{36C169EC-64BC-4FAB-834E-38CB12286DA7}" srcId="{B51D403B-A96A-4D62-AC24-D786F6DB91B9}" destId="{B2077484-540C-426A-A97F-E0A1CC88D478}" srcOrd="0" destOrd="0" parTransId="{13D848A6-CEB9-4AAA-92C3-BD6A8F75E18F}" sibTransId="{67A2EBE8-E783-46A8-82D9-CFC79F788483}"/>
    <dgm:cxn modelId="{4C8FCFFD-A6B3-45D3-A678-AE94DE779B8A}" srcId="{B51D403B-A96A-4D62-AC24-D786F6DB91B9}" destId="{02D905B5-790E-4C17-95D0-D1CA14AD02BF}" srcOrd="1" destOrd="0" parTransId="{5141F26A-020A-4A13-ACA5-421ED40802FD}" sibTransId="{1672533D-59A1-45AA-BE4D-5835AC966D6B}"/>
    <dgm:cxn modelId="{5E17F561-DC80-4F40-8A46-D9B69A33A6F7}" type="presParOf" srcId="{AF4B6BA7-51CE-4FD8-9722-D392A26A1D27}" destId="{47B8FA60-6F5E-4321-996C-032F4CD77FC0}" srcOrd="0" destOrd="0" presId="urn:microsoft.com/office/officeart/2005/8/layout/vList2"/>
    <dgm:cxn modelId="{53FA8A62-3D4B-4B52-9678-B4166F08DDCD}" type="presParOf" srcId="{AF4B6BA7-51CE-4FD8-9722-D392A26A1D27}" destId="{BA43DD9B-0C64-46FB-A9A8-E0EF4043E3BC}" srcOrd="1" destOrd="0" presId="urn:microsoft.com/office/officeart/2005/8/layout/vList2"/>
    <dgm:cxn modelId="{DCED814D-FE25-4CFD-9B76-739761F31426}" type="presParOf" srcId="{AF4B6BA7-51CE-4FD8-9722-D392A26A1D27}" destId="{D6500CA6-F4BA-4BFD-BD85-A25C8F35FAA3}" srcOrd="2" destOrd="0" presId="urn:microsoft.com/office/officeart/2005/8/layout/vList2"/>
    <dgm:cxn modelId="{C99CDB95-0ED8-4287-9669-1B90A5D578A5}" type="presParOf" srcId="{AF4B6BA7-51CE-4FD8-9722-D392A26A1D27}" destId="{7C9F09D9-B466-435E-B7CB-B2D137D6EDA1}" srcOrd="3" destOrd="0" presId="urn:microsoft.com/office/officeart/2005/8/layout/vList2"/>
    <dgm:cxn modelId="{EFBE55E6-7103-4DC7-AF0E-B6C915332264}" type="presParOf" srcId="{AF4B6BA7-51CE-4FD8-9722-D392A26A1D27}" destId="{A387AD8E-BFFA-47AA-B070-A34200D4EAE1}" srcOrd="4" destOrd="0" presId="urn:microsoft.com/office/officeart/2005/8/layout/vList2"/>
    <dgm:cxn modelId="{54CD7D03-AF18-4CB6-B25E-6037F553A9DE}" type="presParOf" srcId="{AF4B6BA7-51CE-4FD8-9722-D392A26A1D27}" destId="{20505625-FBB9-4788-B84A-37B837B66686}" srcOrd="5" destOrd="0" presId="urn:microsoft.com/office/officeart/2005/8/layout/vList2"/>
    <dgm:cxn modelId="{3020FC46-F7D0-43CD-BF9A-DD43FCC40DC8}" type="presParOf" srcId="{AF4B6BA7-51CE-4FD8-9722-D392A26A1D27}" destId="{7414B37C-8BCF-471B-926E-A85C24673B7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1BF8F-68B6-4983-863C-55F477288FED}">
      <dsp:nvSpPr>
        <dsp:cNvPr id="0" name=""/>
        <dsp:cNvSpPr/>
      </dsp:nvSpPr>
      <dsp:spPr>
        <a:xfrm>
          <a:off x="2056231" y="0"/>
          <a:ext cx="6089784" cy="5812971"/>
        </a:xfrm>
        <a:prstGeom prst="ellipse">
          <a:avLst/>
        </a:prstGeom>
        <a:solidFill>
          <a:schemeClr val="accent4"/>
        </a:solidFill>
        <a:ln w="19050" cap="flat" cmpd="sng" algn="ctr">
          <a:solidFill>
            <a:schemeClr val="lt1"/>
          </a:solidFill>
          <a:prstDash val="solid"/>
          <a:miter lim="800000"/>
        </a:ln>
        <a:effectLst/>
      </dsp:spPr>
      <dsp:style>
        <a:lnRef idx="3">
          <a:schemeClr val="lt1"/>
        </a:lnRef>
        <a:fillRef idx="1">
          <a:schemeClr val="accent4"/>
        </a:fillRef>
        <a:effectRef idx="1">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2133600">
            <a:lnSpc>
              <a:spcPct val="150000"/>
            </a:lnSpc>
            <a:spcBef>
              <a:spcPct val="0"/>
            </a:spcBef>
            <a:spcAft>
              <a:spcPct val="35000"/>
            </a:spcAft>
            <a:buNone/>
          </a:pPr>
          <a:r>
            <a:rPr lang="en-US" sz="4800" b="1" kern="1200" dirty="0">
              <a:latin typeface="Arial" panose="020B0604020202020204" pitchFamily="34" charset="0"/>
              <a:cs typeface="Arial" panose="020B0604020202020204" pitchFamily="34" charset="0"/>
            </a:rPr>
            <a:t>Influence of Systemic Conditions on </a:t>
          </a:r>
          <a:br>
            <a:rPr lang="en-US" sz="4800" b="1" kern="1200" dirty="0">
              <a:latin typeface="Arial" panose="020B0604020202020204" pitchFamily="34" charset="0"/>
              <a:cs typeface="Arial" panose="020B0604020202020204" pitchFamily="34" charset="0"/>
            </a:rPr>
          </a:br>
          <a:r>
            <a:rPr lang="en-US" sz="4800" b="1" kern="1200" dirty="0">
              <a:latin typeface="Arial" panose="020B0604020202020204" pitchFamily="34" charset="0"/>
              <a:cs typeface="Arial" panose="020B0604020202020204" pitchFamily="34" charset="0"/>
            </a:rPr>
            <a:t>periodontium</a:t>
          </a:r>
          <a:endParaRPr lang="en-IN" sz="4800" b="1" kern="1200" dirty="0">
            <a:latin typeface="Arial" panose="020B0604020202020204" pitchFamily="34" charset="0"/>
            <a:cs typeface="Arial" panose="020B0604020202020204" pitchFamily="34" charset="0"/>
          </a:endParaRPr>
        </a:p>
      </dsp:txBody>
      <dsp:txXfrm>
        <a:off x="2948059" y="851290"/>
        <a:ext cx="4306128" cy="4110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1EFE7-674C-420F-ADAB-740CF3A12582}">
      <dsp:nvSpPr>
        <dsp:cNvPr id="0" name=""/>
        <dsp:cNvSpPr/>
      </dsp:nvSpPr>
      <dsp:spPr>
        <a:xfrm>
          <a:off x="1355393" y="-142109"/>
          <a:ext cx="2308671" cy="1434188"/>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solidFill>
                <a:schemeClr val="bg1">
                  <a:lumMod val="10000"/>
                </a:schemeClr>
              </a:solidFill>
            </a:rPr>
            <a:t>Altered cellular response to local factors </a:t>
          </a:r>
          <a:endParaRPr lang="en-IN" sz="1600" kern="1200" dirty="0">
            <a:solidFill>
              <a:schemeClr val="bg1">
                <a:lumMod val="10000"/>
              </a:schemeClr>
            </a:solidFill>
          </a:endParaRPr>
        </a:p>
      </dsp:txBody>
      <dsp:txXfrm>
        <a:off x="1397399" y="-100103"/>
        <a:ext cx="2224659" cy="1350176"/>
      </dsp:txXfrm>
    </dsp:sp>
    <dsp:sp modelId="{8845D487-8266-4806-8825-E0EA059AFF7E}">
      <dsp:nvSpPr>
        <dsp:cNvPr id="0" name=""/>
        <dsp:cNvSpPr/>
      </dsp:nvSpPr>
      <dsp:spPr>
        <a:xfrm rot="3600000">
          <a:off x="3076039" y="1799626"/>
          <a:ext cx="455502" cy="301426"/>
        </a:xfrm>
        <a:prstGeom prst="lef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a:off x="3166467" y="1859911"/>
        <a:ext cx="274646" cy="180856"/>
      </dsp:txXfrm>
    </dsp:sp>
    <dsp:sp modelId="{750B7C5E-B71C-49F0-8406-DDF68C0D8AEF}">
      <dsp:nvSpPr>
        <dsp:cNvPr id="0" name=""/>
        <dsp:cNvSpPr/>
      </dsp:nvSpPr>
      <dsp:spPr>
        <a:xfrm>
          <a:off x="2755336" y="2608601"/>
          <a:ext cx="2354229" cy="861219"/>
        </a:xfrm>
        <a:prstGeom prst="roundRect">
          <a:avLst>
            <a:gd name="adj" fmla="val 10000"/>
          </a:avLst>
        </a:prstGeom>
        <a:gradFill rotWithShape="0">
          <a:gsLst>
            <a:gs pos="0">
              <a:schemeClr val="accent5">
                <a:hueOff val="969813"/>
                <a:satOff val="-1418"/>
                <a:lumOff val="-12550"/>
                <a:alphaOff val="0"/>
                <a:satMod val="103000"/>
                <a:lumMod val="102000"/>
                <a:tint val="94000"/>
              </a:schemeClr>
            </a:gs>
            <a:gs pos="50000">
              <a:schemeClr val="accent5">
                <a:hueOff val="969813"/>
                <a:satOff val="-1418"/>
                <a:lumOff val="-12550"/>
                <a:alphaOff val="0"/>
                <a:satMod val="110000"/>
                <a:lumMod val="100000"/>
                <a:shade val="100000"/>
              </a:schemeClr>
            </a:gs>
            <a:gs pos="100000">
              <a:schemeClr val="accent5">
                <a:hueOff val="969813"/>
                <a:satOff val="-1418"/>
                <a:lumOff val="-1255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0" i="0" kern="1200" baseline="0" dirty="0">
              <a:solidFill>
                <a:schemeClr val="bg1">
                  <a:lumMod val="10000"/>
                </a:schemeClr>
              </a:solidFill>
            </a:rPr>
            <a:t>Altered collagen metabolism</a:t>
          </a:r>
          <a:endParaRPr lang="en-IN" sz="1600" kern="1200" dirty="0">
            <a:solidFill>
              <a:schemeClr val="bg1">
                <a:lumMod val="10000"/>
              </a:schemeClr>
            </a:solidFill>
          </a:endParaRPr>
        </a:p>
      </dsp:txBody>
      <dsp:txXfrm>
        <a:off x="2780560" y="2633825"/>
        <a:ext cx="2303781" cy="810771"/>
      </dsp:txXfrm>
    </dsp:sp>
    <dsp:sp modelId="{D7D1696B-5D81-4555-83E9-E6C7A2ACBE34}">
      <dsp:nvSpPr>
        <dsp:cNvPr id="0" name=""/>
        <dsp:cNvSpPr/>
      </dsp:nvSpPr>
      <dsp:spPr>
        <a:xfrm rot="10800000">
          <a:off x="2242895" y="2888497"/>
          <a:ext cx="455502" cy="301426"/>
        </a:xfrm>
        <a:prstGeom prst="leftRightArrow">
          <a:avLst>
            <a:gd name="adj1" fmla="val 60000"/>
            <a:gd name="adj2" fmla="val 50000"/>
          </a:avLst>
        </a:prstGeom>
        <a:solidFill>
          <a:schemeClr val="accent5">
            <a:hueOff val="969813"/>
            <a:satOff val="-1418"/>
            <a:lumOff val="-1255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rot="10800000">
        <a:off x="2333323" y="2948782"/>
        <a:ext cx="274646" cy="180856"/>
      </dsp:txXfrm>
    </dsp:sp>
    <dsp:sp modelId="{7EE16130-1D77-481C-82D4-492021796058}">
      <dsp:nvSpPr>
        <dsp:cNvPr id="0" name=""/>
        <dsp:cNvSpPr/>
      </dsp:nvSpPr>
      <dsp:spPr>
        <a:xfrm>
          <a:off x="-11943" y="2608601"/>
          <a:ext cx="2197901" cy="861219"/>
        </a:xfrm>
        <a:prstGeom prst="roundRect">
          <a:avLst>
            <a:gd name="adj" fmla="val 10000"/>
          </a:avLst>
        </a:prstGeom>
        <a:gradFill rotWithShape="0">
          <a:gsLst>
            <a:gs pos="0">
              <a:schemeClr val="accent5">
                <a:hueOff val="1939626"/>
                <a:satOff val="-2836"/>
                <a:lumOff val="-25099"/>
                <a:alphaOff val="0"/>
                <a:satMod val="103000"/>
                <a:lumMod val="102000"/>
                <a:tint val="94000"/>
              </a:schemeClr>
            </a:gs>
            <a:gs pos="50000">
              <a:schemeClr val="accent5">
                <a:hueOff val="1939626"/>
                <a:satOff val="-2836"/>
                <a:lumOff val="-25099"/>
                <a:alphaOff val="0"/>
                <a:satMod val="110000"/>
                <a:lumMod val="100000"/>
                <a:shade val="100000"/>
              </a:schemeClr>
            </a:gs>
            <a:gs pos="100000">
              <a:schemeClr val="accent5">
                <a:hueOff val="1939626"/>
                <a:satOff val="-2836"/>
                <a:lumOff val="-2509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solidFill>
                <a:schemeClr val="bg1">
                  <a:lumMod val="10000"/>
                </a:schemeClr>
              </a:solidFill>
            </a:rPr>
            <a:t>Impaired tissue integrity,</a:t>
          </a:r>
          <a:endParaRPr lang="en-IN" sz="1600" kern="1200" dirty="0">
            <a:solidFill>
              <a:schemeClr val="bg1">
                <a:lumMod val="10000"/>
              </a:schemeClr>
            </a:solidFill>
          </a:endParaRPr>
        </a:p>
      </dsp:txBody>
      <dsp:txXfrm>
        <a:off x="13281" y="2633825"/>
        <a:ext cx="2147453" cy="810771"/>
      </dsp:txXfrm>
    </dsp:sp>
    <dsp:sp modelId="{399275C1-B6F5-4B2F-B54A-69A2C11CA646}">
      <dsp:nvSpPr>
        <dsp:cNvPr id="0" name=""/>
        <dsp:cNvSpPr/>
      </dsp:nvSpPr>
      <dsp:spPr>
        <a:xfrm rot="18000000">
          <a:off x="1487915" y="1799626"/>
          <a:ext cx="455502" cy="301426"/>
        </a:xfrm>
        <a:prstGeom prst="leftRightArrow">
          <a:avLst>
            <a:gd name="adj1" fmla="val 60000"/>
            <a:gd name="adj2" fmla="val 50000"/>
          </a:avLst>
        </a:prstGeom>
        <a:solidFill>
          <a:schemeClr val="accent5">
            <a:hueOff val="1939626"/>
            <a:satOff val="-2836"/>
            <a:lumOff val="-25099"/>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a:off x="1578343" y="1859911"/>
        <a:ext cx="274646" cy="1808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F2718-04D0-4074-A311-45780E127F1E}">
      <dsp:nvSpPr>
        <dsp:cNvPr id="0" name=""/>
        <dsp:cNvSpPr/>
      </dsp:nvSpPr>
      <dsp:spPr>
        <a:xfrm>
          <a:off x="2553875" y="0"/>
          <a:ext cx="5094496" cy="5094496"/>
        </a:xfrm>
        <a:prstGeom prst="ellipse">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a:sp3d extrusionH="381000"/>
      </dsp:spPr>
      <dsp:style>
        <a:lnRef idx="1">
          <a:schemeClr val="accent6"/>
        </a:lnRef>
        <a:fillRef idx="2">
          <a:schemeClr val="accent6"/>
        </a:fillRef>
        <a:effectRef idx="1">
          <a:schemeClr val="accent6"/>
        </a:effectRef>
        <a:fontRef idx="minor">
          <a:schemeClr val="dk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en-IN" sz="4800" b="1" kern="1200" dirty="0">
              <a:latin typeface="Arial" panose="020B0604020202020204" pitchFamily="34" charset="0"/>
              <a:cs typeface="Arial" panose="020B0604020202020204" pitchFamily="34" charset="0"/>
            </a:rPr>
            <a:t>Female Sex Hormones</a:t>
          </a:r>
        </a:p>
      </dsp:txBody>
      <dsp:txXfrm>
        <a:off x="3299947" y="746072"/>
        <a:ext cx="3602352" cy="3602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1B12-1061-4985-9DB9-88E9DCF6BDD7}">
      <dsp:nvSpPr>
        <dsp:cNvPr id="0" name=""/>
        <dsp:cNvSpPr/>
      </dsp:nvSpPr>
      <dsp:spPr>
        <a:xfrm>
          <a:off x="0" y="0"/>
          <a:ext cx="10226351" cy="7335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latin typeface="Times New Roman" panose="02020603050405020304" pitchFamily="18" charset="0"/>
              <a:cs typeface="Times New Roman" panose="02020603050405020304" pitchFamily="18" charset="0"/>
            </a:rPr>
            <a:t>Microscopically, gingival disease during pregnancy appears as nonspecific, vascularizing, and proliferative inflammation1.</a:t>
          </a:r>
          <a:endParaRPr lang="en-IN" sz="1900" kern="1200" dirty="0">
            <a:latin typeface="Times New Roman" panose="02020603050405020304" pitchFamily="18" charset="0"/>
            <a:cs typeface="Times New Roman" panose="02020603050405020304" pitchFamily="18" charset="0"/>
          </a:endParaRPr>
        </a:p>
      </dsp:txBody>
      <dsp:txXfrm>
        <a:off x="35811" y="35811"/>
        <a:ext cx="10154729" cy="661968"/>
      </dsp:txXfrm>
    </dsp:sp>
    <dsp:sp modelId="{D0D789C9-235C-418E-8789-71B3C3C9D656}">
      <dsp:nvSpPr>
        <dsp:cNvPr id="0" name=""/>
        <dsp:cNvSpPr/>
      </dsp:nvSpPr>
      <dsp:spPr>
        <a:xfrm>
          <a:off x="0" y="803988"/>
          <a:ext cx="10226351" cy="73359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a:latin typeface="Times New Roman" panose="02020603050405020304" pitchFamily="18" charset="0"/>
              <a:cs typeface="Times New Roman" panose="02020603050405020304" pitchFamily="18" charset="0"/>
            </a:rPr>
            <a:t>Marked</a:t>
          </a:r>
          <a:r>
            <a:rPr lang="en-GB" sz="1900" kern="1200">
              <a:latin typeface="Times New Roman" panose="02020603050405020304" pitchFamily="18" charset="0"/>
              <a:cs typeface="Times New Roman" panose="02020603050405020304" pitchFamily="18" charset="0"/>
            </a:rPr>
            <a:t> </a:t>
          </a:r>
          <a:r>
            <a:rPr lang="en-GB" sz="1900" b="0" i="0" kern="1200" baseline="0">
              <a:latin typeface="Times New Roman" panose="02020603050405020304" pitchFamily="18" charset="0"/>
              <a:cs typeface="Times New Roman" panose="02020603050405020304" pitchFamily="18" charset="0"/>
            </a:rPr>
            <a:t>inflammatory cellular infiltration occurs, with edema and degeneration of the gingival epithelium and connective tissue. </a:t>
          </a:r>
          <a:endParaRPr lang="en-IN" sz="1900" kern="1200">
            <a:latin typeface="Times New Roman" panose="02020603050405020304" pitchFamily="18" charset="0"/>
            <a:cs typeface="Times New Roman" panose="02020603050405020304" pitchFamily="18" charset="0"/>
          </a:endParaRPr>
        </a:p>
      </dsp:txBody>
      <dsp:txXfrm>
        <a:off x="35811" y="839799"/>
        <a:ext cx="10154729" cy="661968"/>
      </dsp:txXfrm>
    </dsp:sp>
    <dsp:sp modelId="{8BD8FA20-1597-4EDF-A1E9-6698F3008A14}">
      <dsp:nvSpPr>
        <dsp:cNvPr id="0" name=""/>
        <dsp:cNvSpPr/>
      </dsp:nvSpPr>
      <dsp:spPr>
        <a:xfrm>
          <a:off x="0" y="1592298"/>
          <a:ext cx="10226351" cy="73359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latin typeface="Times New Roman" panose="02020603050405020304" pitchFamily="18" charset="0"/>
              <a:cs typeface="Times New Roman" panose="02020603050405020304" pitchFamily="18" charset="0"/>
            </a:rPr>
            <a:t>The epithelium is hyperplastic, with accentuated rete pegs, reduced surface keratinization, and various degrees of intracellular and extracellular </a:t>
          </a:r>
          <a:r>
            <a:rPr lang="en-GB" sz="1900" b="0" i="0" kern="1200" baseline="0" dirty="0" err="1">
              <a:latin typeface="Times New Roman" panose="02020603050405020304" pitchFamily="18" charset="0"/>
              <a:cs typeface="Times New Roman" panose="02020603050405020304" pitchFamily="18" charset="0"/>
            </a:rPr>
            <a:t>edema</a:t>
          </a:r>
          <a:r>
            <a:rPr lang="en-GB" sz="1900" kern="1200" dirty="0">
              <a:latin typeface="Times New Roman" panose="02020603050405020304" pitchFamily="18" charset="0"/>
              <a:cs typeface="Times New Roman" panose="02020603050405020304" pitchFamily="18" charset="0"/>
            </a:rPr>
            <a:t> </a:t>
          </a:r>
          <a:r>
            <a:rPr lang="en-GB" sz="1900" b="0" i="0" kern="1200" baseline="0" dirty="0">
              <a:latin typeface="Times New Roman" panose="02020603050405020304" pitchFamily="18" charset="0"/>
              <a:cs typeface="Times New Roman" panose="02020603050405020304" pitchFamily="18" charset="0"/>
            </a:rPr>
            <a:t>and infiltration by leukocytes</a:t>
          </a:r>
          <a:r>
            <a:rPr lang="en-GB" sz="1900" kern="1200" dirty="0">
              <a:latin typeface="Times New Roman" panose="02020603050405020304" pitchFamily="18" charset="0"/>
              <a:cs typeface="Times New Roman" panose="02020603050405020304" pitchFamily="18" charset="0"/>
            </a:rPr>
            <a:t>.</a:t>
          </a:r>
          <a:endParaRPr lang="en-IN" sz="1900" kern="1200" dirty="0">
            <a:latin typeface="Times New Roman" panose="02020603050405020304" pitchFamily="18" charset="0"/>
            <a:cs typeface="Times New Roman" panose="02020603050405020304" pitchFamily="18" charset="0"/>
          </a:endParaRPr>
        </a:p>
      </dsp:txBody>
      <dsp:txXfrm>
        <a:off x="35811" y="1628109"/>
        <a:ext cx="10154729" cy="661968"/>
      </dsp:txXfrm>
    </dsp:sp>
    <dsp:sp modelId="{16CEFC13-55D3-49BE-81FF-35B71EB7686D}">
      <dsp:nvSpPr>
        <dsp:cNvPr id="0" name=""/>
        <dsp:cNvSpPr/>
      </dsp:nvSpPr>
      <dsp:spPr>
        <a:xfrm>
          <a:off x="0" y="2380608"/>
          <a:ext cx="10226351" cy="7335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a:latin typeface="Times New Roman" panose="02020603050405020304" pitchFamily="18" charset="0"/>
              <a:cs typeface="Times New Roman" panose="02020603050405020304" pitchFamily="18" charset="0"/>
            </a:rPr>
            <a:t>Newly formed, engorged capillaries </a:t>
          </a:r>
          <a:r>
            <a:rPr lang="en-IN" sz="1900" b="0" i="0" kern="1200" baseline="0">
              <a:latin typeface="Times New Roman" panose="02020603050405020304" pitchFamily="18" charset="0"/>
              <a:cs typeface="Times New Roman" panose="02020603050405020304" pitchFamily="18" charset="0"/>
            </a:rPr>
            <a:t>are present in abundance</a:t>
          </a:r>
          <a:endParaRPr lang="en-IN" sz="1900" kern="1200">
            <a:latin typeface="Times New Roman" panose="02020603050405020304" pitchFamily="18" charset="0"/>
            <a:cs typeface="Times New Roman" panose="02020603050405020304" pitchFamily="18" charset="0"/>
          </a:endParaRPr>
        </a:p>
      </dsp:txBody>
      <dsp:txXfrm>
        <a:off x="35811" y="2416419"/>
        <a:ext cx="10154729" cy="6619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65874-DF48-413B-9560-6351CB08E386}">
      <dsp:nvSpPr>
        <dsp:cNvPr id="0" name=""/>
        <dsp:cNvSpPr/>
      </dsp:nvSpPr>
      <dsp:spPr>
        <a:xfrm>
          <a:off x="2660810" y="360910"/>
          <a:ext cx="4360542" cy="4360888"/>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endParaRPr lang="en-GB" sz="2900" b="1" kern="1200" dirty="0">
            <a:latin typeface="Arial" panose="020B0604020202020204" pitchFamily="34" charset="0"/>
            <a:cs typeface="Arial" panose="020B0604020202020204" pitchFamily="34" charset="0"/>
          </a:endParaRPr>
        </a:p>
        <a:p>
          <a:pPr marL="0" lvl="0" indent="0" algn="ctr" defTabSz="1289050">
            <a:lnSpc>
              <a:spcPct val="90000"/>
            </a:lnSpc>
            <a:spcBef>
              <a:spcPct val="0"/>
            </a:spcBef>
            <a:spcAft>
              <a:spcPct val="35000"/>
            </a:spcAft>
            <a:buNone/>
          </a:pPr>
          <a:r>
            <a:rPr lang="en-GB" sz="2900" b="1" kern="1200" dirty="0">
              <a:latin typeface="Arial" panose="020B0604020202020204" pitchFamily="34" charset="0"/>
              <a:cs typeface="Arial" panose="020B0604020202020204" pitchFamily="34" charset="0"/>
            </a:rPr>
            <a:t>Hematologic Disorders </a:t>
          </a:r>
          <a:br>
            <a:rPr lang="en-GB" sz="2900" b="1" kern="1200" dirty="0">
              <a:latin typeface="Arial" panose="020B0604020202020204" pitchFamily="34" charset="0"/>
              <a:cs typeface="Arial" panose="020B0604020202020204" pitchFamily="34" charset="0"/>
            </a:rPr>
          </a:br>
          <a:r>
            <a:rPr lang="en-GB" sz="2900" b="1" kern="1200" dirty="0">
              <a:latin typeface="Arial" panose="020B0604020202020204" pitchFamily="34" charset="0"/>
              <a:cs typeface="Arial" panose="020B0604020202020204" pitchFamily="34" charset="0"/>
            </a:rPr>
            <a:t>and</a:t>
          </a:r>
          <a:br>
            <a:rPr lang="en-GB" sz="2900" b="1" kern="1200" dirty="0">
              <a:latin typeface="Arial" panose="020B0604020202020204" pitchFamily="34" charset="0"/>
              <a:cs typeface="Arial" panose="020B0604020202020204" pitchFamily="34" charset="0"/>
            </a:rPr>
          </a:br>
          <a:r>
            <a:rPr lang="en-GB" sz="2900" b="1" kern="1200" dirty="0">
              <a:latin typeface="Arial" panose="020B0604020202020204" pitchFamily="34" charset="0"/>
              <a:cs typeface="Arial" panose="020B0604020202020204" pitchFamily="34" charset="0"/>
            </a:rPr>
            <a:t>Immune Deficiencies</a:t>
          </a:r>
          <a:br>
            <a:rPr lang="en-IN" sz="2900" kern="1200" dirty="0"/>
          </a:br>
          <a:endParaRPr lang="en-IN" sz="2900" kern="1200" dirty="0"/>
        </a:p>
      </dsp:txBody>
      <dsp:txXfrm>
        <a:off x="3299397" y="999547"/>
        <a:ext cx="3083368" cy="3083614"/>
      </dsp:txXfrm>
    </dsp:sp>
    <dsp:sp modelId="{64824594-A60E-4496-BCFA-BD70B7F36E2A}">
      <dsp:nvSpPr>
        <dsp:cNvPr id="0" name=""/>
        <dsp:cNvSpPr/>
      </dsp:nvSpPr>
      <dsp:spPr>
        <a:xfrm>
          <a:off x="5093135" y="0"/>
          <a:ext cx="485281" cy="48499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1DF35CC-776B-4AB3-8618-5E9980F9703E}">
      <dsp:nvSpPr>
        <dsp:cNvPr id="0" name=""/>
        <dsp:cNvSpPr/>
      </dsp:nvSpPr>
      <dsp:spPr>
        <a:xfrm>
          <a:off x="3944836" y="4235563"/>
          <a:ext cx="351479" cy="351520"/>
        </a:xfrm>
        <a:prstGeom prst="ellipse">
          <a:avLst/>
        </a:prstGeom>
        <a:gradFill rotWithShape="0">
          <a:gsLst>
            <a:gs pos="0">
              <a:schemeClr val="accent5">
                <a:hueOff val="387925"/>
                <a:satOff val="-567"/>
                <a:lumOff val="-5020"/>
                <a:alphaOff val="0"/>
                <a:satMod val="103000"/>
                <a:lumMod val="102000"/>
                <a:tint val="94000"/>
              </a:schemeClr>
            </a:gs>
            <a:gs pos="50000">
              <a:schemeClr val="accent5">
                <a:hueOff val="387925"/>
                <a:satOff val="-567"/>
                <a:lumOff val="-5020"/>
                <a:alphaOff val="0"/>
                <a:satMod val="110000"/>
                <a:lumMod val="100000"/>
                <a:shade val="100000"/>
              </a:schemeClr>
            </a:gs>
            <a:gs pos="100000">
              <a:schemeClr val="accent5">
                <a:hueOff val="387925"/>
                <a:satOff val="-567"/>
                <a:lumOff val="-5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5F381B1-E1FF-4F2C-88BD-C79B4502264B}">
      <dsp:nvSpPr>
        <dsp:cNvPr id="0" name=""/>
        <dsp:cNvSpPr/>
      </dsp:nvSpPr>
      <dsp:spPr>
        <a:xfrm>
          <a:off x="7245947" y="1968513"/>
          <a:ext cx="351479" cy="351520"/>
        </a:xfrm>
        <a:prstGeom prst="ellipse">
          <a:avLst/>
        </a:prstGeom>
        <a:gradFill rotWithShape="0">
          <a:gsLst>
            <a:gs pos="0">
              <a:schemeClr val="accent5">
                <a:hueOff val="775850"/>
                <a:satOff val="-1134"/>
                <a:lumOff val="-10040"/>
                <a:alphaOff val="0"/>
                <a:satMod val="103000"/>
                <a:lumMod val="102000"/>
                <a:tint val="94000"/>
              </a:schemeClr>
            </a:gs>
            <a:gs pos="50000">
              <a:schemeClr val="accent5">
                <a:hueOff val="775850"/>
                <a:satOff val="-1134"/>
                <a:lumOff val="-10040"/>
                <a:alphaOff val="0"/>
                <a:satMod val="110000"/>
                <a:lumMod val="100000"/>
                <a:shade val="100000"/>
              </a:schemeClr>
            </a:gs>
            <a:gs pos="100000">
              <a:schemeClr val="accent5">
                <a:hueOff val="775850"/>
                <a:satOff val="-1134"/>
                <a:lumOff val="-10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5EEE04B-DFE5-4C84-A0C5-06A5C7C74B9F}">
      <dsp:nvSpPr>
        <dsp:cNvPr id="0" name=""/>
        <dsp:cNvSpPr/>
      </dsp:nvSpPr>
      <dsp:spPr>
        <a:xfrm>
          <a:off x="5565935" y="4609499"/>
          <a:ext cx="485281" cy="484996"/>
        </a:xfrm>
        <a:prstGeom prst="ellipse">
          <a:avLst/>
        </a:prstGeom>
        <a:gradFill rotWithShape="0">
          <a:gsLst>
            <a:gs pos="0">
              <a:schemeClr val="accent5">
                <a:hueOff val="1163776"/>
                <a:satOff val="-1702"/>
                <a:lumOff val="-15059"/>
                <a:alphaOff val="0"/>
                <a:satMod val="103000"/>
                <a:lumMod val="102000"/>
                <a:tint val="94000"/>
              </a:schemeClr>
            </a:gs>
            <a:gs pos="50000">
              <a:schemeClr val="accent5">
                <a:hueOff val="1163776"/>
                <a:satOff val="-1702"/>
                <a:lumOff val="-15059"/>
                <a:alphaOff val="0"/>
                <a:satMod val="110000"/>
                <a:lumMod val="100000"/>
                <a:shade val="100000"/>
              </a:schemeClr>
            </a:gs>
            <a:gs pos="100000">
              <a:schemeClr val="accent5">
                <a:hueOff val="1163776"/>
                <a:satOff val="-1702"/>
                <a:lumOff val="-150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561D231-1E87-471F-A51D-0C066CD4947D}">
      <dsp:nvSpPr>
        <dsp:cNvPr id="0" name=""/>
        <dsp:cNvSpPr/>
      </dsp:nvSpPr>
      <dsp:spPr>
        <a:xfrm>
          <a:off x="4044189" y="689285"/>
          <a:ext cx="351479" cy="351520"/>
        </a:xfrm>
        <a:prstGeom prst="ellipse">
          <a:avLst/>
        </a:prstGeom>
        <a:gradFill rotWithShape="0">
          <a:gsLst>
            <a:gs pos="0">
              <a:schemeClr val="accent5">
                <a:hueOff val="1551701"/>
                <a:satOff val="-2269"/>
                <a:lumOff val="-20079"/>
                <a:alphaOff val="0"/>
                <a:satMod val="103000"/>
                <a:lumMod val="102000"/>
                <a:tint val="94000"/>
              </a:schemeClr>
            </a:gs>
            <a:gs pos="50000">
              <a:schemeClr val="accent5">
                <a:hueOff val="1551701"/>
                <a:satOff val="-2269"/>
                <a:lumOff val="-20079"/>
                <a:alphaOff val="0"/>
                <a:satMod val="110000"/>
                <a:lumMod val="100000"/>
                <a:shade val="100000"/>
              </a:schemeClr>
            </a:gs>
            <a:gs pos="100000">
              <a:schemeClr val="accent5">
                <a:hueOff val="1551701"/>
                <a:satOff val="-2269"/>
                <a:lumOff val="-2007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E96483F-AC83-443A-9A46-759319EDD990}">
      <dsp:nvSpPr>
        <dsp:cNvPr id="0" name=""/>
        <dsp:cNvSpPr/>
      </dsp:nvSpPr>
      <dsp:spPr>
        <a:xfrm>
          <a:off x="2937328" y="2700082"/>
          <a:ext cx="351479" cy="351520"/>
        </a:xfrm>
        <a:prstGeom prst="ellipse">
          <a:avLst/>
        </a:prstGeom>
        <a:gradFill rotWithShape="0">
          <a:gsLst>
            <a:gs pos="0">
              <a:schemeClr val="accent5">
                <a:hueOff val="1939626"/>
                <a:satOff val="-2836"/>
                <a:lumOff val="-25099"/>
                <a:alphaOff val="0"/>
                <a:satMod val="103000"/>
                <a:lumMod val="102000"/>
                <a:tint val="94000"/>
              </a:schemeClr>
            </a:gs>
            <a:gs pos="50000">
              <a:schemeClr val="accent5">
                <a:hueOff val="1939626"/>
                <a:satOff val="-2836"/>
                <a:lumOff val="-25099"/>
                <a:alphaOff val="0"/>
                <a:satMod val="110000"/>
                <a:lumMod val="100000"/>
                <a:shade val="100000"/>
              </a:schemeClr>
            </a:gs>
            <a:gs pos="100000">
              <a:schemeClr val="accent5">
                <a:hueOff val="1939626"/>
                <a:satOff val="-2836"/>
                <a:lumOff val="-2509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E193A-4A9B-4299-8A91-DC976677D2D0}">
      <dsp:nvSpPr>
        <dsp:cNvPr id="0" name=""/>
        <dsp:cNvSpPr/>
      </dsp:nvSpPr>
      <dsp:spPr>
        <a:xfrm>
          <a:off x="0" y="247244"/>
          <a:ext cx="5320781" cy="5320781"/>
        </a:xfrm>
        <a:prstGeom prst="quadArrow">
          <a:avLst>
            <a:gd name="adj1" fmla="val 2000"/>
            <a:gd name="adj2" fmla="val 4000"/>
            <a:gd name="adj3" fmla="val 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44258C-0B42-42C3-B9D1-68385A15C090}">
      <dsp:nvSpPr>
        <dsp:cNvPr id="0" name=""/>
        <dsp:cNvSpPr/>
      </dsp:nvSpPr>
      <dsp:spPr>
        <a:xfrm>
          <a:off x="345850" y="593095"/>
          <a:ext cx="2128312" cy="212831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Comic Sans MS" panose="030F0702030302020204" pitchFamily="66" charset="0"/>
            </a:rPr>
            <a:t>Microscopically, the gingiva exhibits a dense, diffuse infiltration</a:t>
          </a:r>
          <a:r>
            <a:rPr lang="en-GB" sz="1400" kern="1200" dirty="0">
              <a:latin typeface="Comic Sans MS" panose="030F0702030302020204" pitchFamily="66" charset="0"/>
            </a:rPr>
            <a:t> </a:t>
          </a:r>
          <a:r>
            <a:rPr lang="en-GB" sz="1400" b="0" i="0" kern="1200" baseline="0" dirty="0">
              <a:latin typeface="Comic Sans MS" panose="030F0702030302020204" pitchFamily="66" charset="0"/>
            </a:rPr>
            <a:t>of predominantly immature leukocytes in the attached and marginal gingiva. </a:t>
          </a:r>
          <a:endParaRPr lang="en-IN" sz="1400" kern="1200" dirty="0">
            <a:latin typeface="Comic Sans MS" panose="030F0702030302020204" pitchFamily="66" charset="0"/>
          </a:endParaRPr>
        </a:p>
      </dsp:txBody>
      <dsp:txXfrm>
        <a:off x="449746" y="696991"/>
        <a:ext cx="1920520" cy="1920520"/>
      </dsp:txXfrm>
    </dsp:sp>
    <dsp:sp modelId="{D6FA5D7D-56EE-4534-9C4E-38F32C3A6BC5}">
      <dsp:nvSpPr>
        <dsp:cNvPr id="0" name=""/>
        <dsp:cNvSpPr/>
      </dsp:nvSpPr>
      <dsp:spPr>
        <a:xfrm>
          <a:off x="2846617" y="593095"/>
          <a:ext cx="2128312" cy="2128312"/>
        </a:xfrm>
        <a:prstGeom prst="roundRect">
          <a:avLst/>
        </a:prstGeom>
        <a:solidFill>
          <a:srgbClr val="707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Comic Sans MS" panose="030F0702030302020204" pitchFamily="66" charset="0"/>
            </a:rPr>
            <a:t>The normal connective tissue components of the gingiva are displaced by the leukemic cells. .</a:t>
          </a:r>
          <a:endParaRPr lang="en-IN" sz="1400" kern="1200" dirty="0">
            <a:latin typeface="Comic Sans MS" panose="030F0702030302020204" pitchFamily="66" charset="0"/>
          </a:endParaRPr>
        </a:p>
      </dsp:txBody>
      <dsp:txXfrm>
        <a:off x="2950513" y="696991"/>
        <a:ext cx="1920520" cy="1920520"/>
      </dsp:txXfrm>
    </dsp:sp>
    <dsp:sp modelId="{66E29F94-E055-4A22-92CE-980020742C77}">
      <dsp:nvSpPr>
        <dsp:cNvPr id="0" name=""/>
        <dsp:cNvSpPr/>
      </dsp:nvSpPr>
      <dsp:spPr>
        <a:xfrm>
          <a:off x="345850" y="3093862"/>
          <a:ext cx="2128312" cy="2128312"/>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solidFill>
                <a:srgbClr val="00B050"/>
              </a:solidFill>
              <a:latin typeface="Comic Sans MS" panose="030F0702030302020204" pitchFamily="66" charset="0"/>
            </a:rPr>
            <a:t>The cellular accumulation is denser in the entire reticular connective tissue layer</a:t>
          </a:r>
          <a:r>
            <a:rPr lang="en-GB" sz="1400" b="0" i="0" kern="1200" baseline="0" dirty="0"/>
            <a:t>.</a:t>
          </a:r>
          <a:endParaRPr lang="en-IN" sz="1400" kern="1200" dirty="0"/>
        </a:p>
      </dsp:txBody>
      <dsp:txXfrm>
        <a:off x="449746" y="3197758"/>
        <a:ext cx="1920520" cy="1920520"/>
      </dsp:txXfrm>
    </dsp:sp>
    <dsp:sp modelId="{5468CC24-9E5C-4E34-818C-7588B417C950}">
      <dsp:nvSpPr>
        <dsp:cNvPr id="0" name=""/>
        <dsp:cNvSpPr/>
      </dsp:nvSpPr>
      <dsp:spPr>
        <a:xfrm>
          <a:off x="2846617" y="3093862"/>
          <a:ext cx="2128312" cy="2128312"/>
        </a:xfrm>
        <a:prstGeom prst="roundRect">
          <a:avLst/>
        </a:prstGeom>
        <a:solidFill>
          <a:schemeClr val="accent3">
            <a:hueOff val="-20307755"/>
            <a:satOff val="4049"/>
            <a:lumOff val="392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Comic Sans MS" panose="030F0702030302020204" pitchFamily="66" charset="0"/>
            </a:rPr>
            <a:t>In almost all cases, the papillary layer contains comparatively few leukocytes. </a:t>
          </a:r>
          <a:endParaRPr lang="en-IN" sz="1400" kern="1200" dirty="0">
            <a:latin typeface="Comic Sans MS" panose="030F0702030302020204" pitchFamily="66" charset="0"/>
          </a:endParaRPr>
        </a:p>
      </dsp:txBody>
      <dsp:txXfrm>
        <a:off x="2950513" y="3197758"/>
        <a:ext cx="1920520" cy="19205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CB841-2BAC-4DD5-B874-AC5819A0F1F5}">
      <dsp:nvSpPr>
        <dsp:cNvPr id="0" name=""/>
        <dsp:cNvSpPr/>
      </dsp:nvSpPr>
      <dsp:spPr>
        <a:xfrm rot="10800000">
          <a:off x="0" y="0"/>
          <a:ext cx="6671385" cy="1605852"/>
        </a:xfrm>
        <a:prstGeom prst="trapezoid">
          <a:avLst>
            <a:gd name="adj" fmla="val 5193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baseline="0" dirty="0">
              <a:latin typeface="Times New Roman" panose="02020603050405020304" pitchFamily="18" charset="0"/>
              <a:cs typeface="Times New Roman" panose="02020603050405020304" pitchFamily="18" charset="0"/>
            </a:rPr>
            <a:t>Bisphosphonates have a high affinity for hydroxyapatite. They are rapidly absorbed in bone, especially in areas of high activity, which may help to explain why bisphosphonate-induced osteonecrosis is found only in the jaws.</a:t>
          </a:r>
          <a:endParaRPr lang="en-IN" sz="1700" kern="1200" dirty="0">
            <a:latin typeface="Times New Roman" panose="02020603050405020304" pitchFamily="18" charset="0"/>
            <a:cs typeface="Times New Roman" panose="02020603050405020304" pitchFamily="18" charset="0"/>
          </a:endParaRPr>
        </a:p>
      </dsp:txBody>
      <dsp:txXfrm rot="-10800000">
        <a:off x="1167492" y="0"/>
        <a:ext cx="4336400" cy="1605852"/>
      </dsp:txXfrm>
    </dsp:sp>
    <dsp:sp modelId="{24EB695D-F04F-40AE-A6EA-68C77D58E1C0}">
      <dsp:nvSpPr>
        <dsp:cNvPr id="0" name=""/>
        <dsp:cNvSpPr/>
      </dsp:nvSpPr>
      <dsp:spPr>
        <a:xfrm rot="10800000">
          <a:off x="833923" y="1605852"/>
          <a:ext cx="5003539" cy="1605852"/>
        </a:xfrm>
        <a:prstGeom prst="trapezoid">
          <a:avLst>
            <a:gd name="adj" fmla="val 51930"/>
          </a:avLst>
        </a:prstGeom>
        <a:solidFill>
          <a:schemeClr val="accent4">
            <a:lumMod val="40000"/>
            <a:lumOff val="6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baseline="0">
              <a:latin typeface="Times New Roman" panose="02020603050405020304" pitchFamily="18" charset="0"/>
              <a:cs typeface="Times New Roman" panose="02020603050405020304" pitchFamily="18" charset="0"/>
            </a:rPr>
            <a:t>The bisphosphonate molecule gets incorporated into bone without being metabolized or modified. </a:t>
          </a:r>
          <a:endParaRPr lang="en-IN" sz="1700" kern="1200">
            <a:latin typeface="Times New Roman" panose="02020603050405020304" pitchFamily="18" charset="0"/>
            <a:cs typeface="Times New Roman" panose="02020603050405020304" pitchFamily="18" charset="0"/>
          </a:endParaRPr>
        </a:p>
      </dsp:txBody>
      <dsp:txXfrm rot="-10800000">
        <a:off x="1709542" y="1605852"/>
        <a:ext cx="3252300" cy="1605852"/>
      </dsp:txXfrm>
    </dsp:sp>
    <dsp:sp modelId="{3CA37C12-C6B4-4A3D-9F66-E1D81127F3F8}">
      <dsp:nvSpPr>
        <dsp:cNvPr id="0" name=""/>
        <dsp:cNvSpPr/>
      </dsp:nvSpPr>
      <dsp:spPr>
        <a:xfrm rot="10800000">
          <a:off x="1523694" y="3211704"/>
          <a:ext cx="3623996" cy="1605852"/>
        </a:xfrm>
        <a:prstGeom prst="trapezoid">
          <a:avLst>
            <a:gd name="adj" fmla="val 51930"/>
          </a:avLst>
        </a:prstGeom>
        <a:gradFill rotWithShape="0">
          <a:gsLst>
            <a:gs pos="0">
              <a:schemeClr val="accent5">
                <a:hueOff val="1293084"/>
                <a:satOff val="-1891"/>
                <a:lumOff val="-16733"/>
                <a:alphaOff val="0"/>
                <a:satMod val="103000"/>
                <a:lumMod val="102000"/>
                <a:tint val="94000"/>
              </a:schemeClr>
            </a:gs>
            <a:gs pos="50000">
              <a:schemeClr val="accent5">
                <a:hueOff val="1293084"/>
                <a:satOff val="-1891"/>
                <a:lumOff val="-16733"/>
                <a:alphaOff val="0"/>
                <a:satMod val="110000"/>
                <a:lumMod val="100000"/>
                <a:shade val="100000"/>
              </a:schemeClr>
            </a:gs>
            <a:gs pos="100000">
              <a:schemeClr val="accent5">
                <a:hueOff val="1293084"/>
                <a:satOff val="-1891"/>
                <a:lumOff val="-1673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baseline="0" dirty="0">
              <a:latin typeface="Times New Roman" panose="02020603050405020304" pitchFamily="18" charset="0"/>
              <a:cs typeface="Times New Roman" panose="02020603050405020304" pitchFamily="18" charset="0"/>
            </a:rPr>
            <a:t>During</a:t>
          </a:r>
          <a:r>
            <a:rPr lang="en-GB" sz="1700" kern="1200" dirty="0">
              <a:latin typeface="Times New Roman" panose="02020603050405020304" pitchFamily="18" charset="0"/>
              <a:cs typeface="Times New Roman" panose="02020603050405020304" pitchFamily="18" charset="0"/>
            </a:rPr>
            <a:t> </a:t>
          </a:r>
          <a:r>
            <a:rPr lang="en-GB" sz="1700" b="0" i="0" kern="1200" baseline="0" dirty="0">
              <a:latin typeface="Times New Roman" panose="02020603050405020304" pitchFamily="18" charset="0"/>
              <a:cs typeface="Times New Roman" panose="02020603050405020304" pitchFamily="18" charset="0"/>
            </a:rPr>
            <a:t>the osteoclastic resorption of bone, the trapped bisphosphonate is released and able to affect osteoclasts again. </a:t>
          </a:r>
          <a:endParaRPr lang="en-IN" sz="1700" kern="1200" dirty="0">
            <a:latin typeface="Times New Roman" panose="02020603050405020304" pitchFamily="18" charset="0"/>
            <a:cs typeface="Times New Roman" panose="02020603050405020304" pitchFamily="18" charset="0"/>
          </a:endParaRPr>
        </a:p>
      </dsp:txBody>
      <dsp:txXfrm rot="-10800000">
        <a:off x="2157893" y="3211704"/>
        <a:ext cx="2355598" cy="1605852"/>
      </dsp:txXfrm>
    </dsp:sp>
    <dsp:sp modelId="{D006D360-8C16-4CC7-8E2A-4B77507444D9}">
      <dsp:nvSpPr>
        <dsp:cNvPr id="0" name=""/>
        <dsp:cNvSpPr/>
      </dsp:nvSpPr>
      <dsp:spPr>
        <a:xfrm rot="10800000">
          <a:off x="1861741" y="4817557"/>
          <a:ext cx="2947902" cy="1605852"/>
        </a:xfrm>
        <a:prstGeom prst="trapezoid">
          <a:avLst>
            <a:gd name="adj" fmla="val 51930"/>
          </a:avLst>
        </a:prstGeom>
        <a:solidFill>
          <a:srgbClr val="FFCE3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baseline="0" dirty="0">
              <a:latin typeface="Times New Roman" panose="02020603050405020304" pitchFamily="18" charset="0"/>
              <a:cs typeface="Times New Roman" panose="02020603050405020304" pitchFamily="18" charset="0"/>
            </a:rPr>
            <a:t>As a result, the half-life of bisphosphonates in the bone is estimated to be 10 years or longer.</a:t>
          </a:r>
          <a:endParaRPr lang="en-IN" sz="1700" kern="1200" dirty="0">
            <a:latin typeface="Times New Roman" panose="02020603050405020304" pitchFamily="18" charset="0"/>
            <a:cs typeface="Times New Roman" panose="02020603050405020304" pitchFamily="18" charset="0"/>
          </a:endParaRPr>
        </a:p>
      </dsp:txBody>
      <dsp:txXfrm rot="-10800000">
        <a:off x="1861741" y="4817557"/>
        <a:ext cx="2947902" cy="16058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21F62-1E98-4458-B306-BD3267C2C1A4}">
      <dsp:nvSpPr>
        <dsp:cNvPr id="0" name=""/>
        <dsp:cNvSpPr/>
      </dsp:nvSpPr>
      <dsp:spPr>
        <a:xfrm rot="16200000">
          <a:off x="-859897" y="860711"/>
          <a:ext cx="3839548" cy="2118124"/>
        </a:xfrm>
        <a:prstGeom prst="flowChartManualOperati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1" kern="1200" baseline="0" dirty="0">
              <a:solidFill>
                <a:schemeClr val="tx1">
                  <a:lumMod val="95000"/>
                  <a:lumOff val="5000"/>
                </a:schemeClr>
              </a:solidFill>
              <a:latin typeface="Times New Roman" panose="02020603050405020304" pitchFamily="18" charset="0"/>
              <a:cs typeface="Times New Roman" panose="02020603050405020304" pitchFamily="18" charset="0"/>
            </a:rPr>
            <a:t>Avascular </a:t>
          </a:r>
          <a:r>
            <a:rPr lang="en-IN" sz="1800" b="0" i="1" kern="1200" baseline="0" dirty="0">
              <a:solidFill>
                <a:schemeClr val="tx1">
                  <a:lumMod val="95000"/>
                  <a:lumOff val="5000"/>
                </a:schemeClr>
              </a:solidFill>
              <a:latin typeface="Times New Roman" panose="02020603050405020304" pitchFamily="18" charset="0"/>
              <a:cs typeface="Times New Roman" panose="02020603050405020304" pitchFamily="18" charset="0"/>
            </a:rPr>
            <a:t>necrosis, bisphosphonate-associated ONJ</a:t>
          </a:r>
          <a:endParaRPr lang="en-IN" sz="18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rot="5400000">
        <a:off x="815" y="767909"/>
        <a:ext cx="2118124" cy="2303728"/>
      </dsp:txXfrm>
    </dsp:sp>
    <dsp:sp modelId="{3EDA088B-7928-4648-A1D2-D849ED90DB9C}">
      <dsp:nvSpPr>
        <dsp:cNvPr id="0" name=""/>
        <dsp:cNvSpPr/>
      </dsp:nvSpPr>
      <dsp:spPr>
        <a:xfrm rot="16200000">
          <a:off x="1417086" y="860711"/>
          <a:ext cx="3839548" cy="2118124"/>
        </a:xfrm>
        <a:prstGeom prst="flowChartManualOperation">
          <a:avLst/>
        </a:prstGeom>
        <a:gradFill rotWithShape="0">
          <a:gsLst>
            <a:gs pos="0">
              <a:schemeClr val="accent5">
                <a:hueOff val="969813"/>
                <a:satOff val="-1418"/>
                <a:lumOff val="-12550"/>
                <a:alphaOff val="0"/>
                <a:satMod val="103000"/>
                <a:lumMod val="102000"/>
                <a:tint val="94000"/>
              </a:schemeClr>
            </a:gs>
            <a:gs pos="50000">
              <a:schemeClr val="accent5">
                <a:hueOff val="969813"/>
                <a:satOff val="-1418"/>
                <a:lumOff val="-12550"/>
                <a:alphaOff val="0"/>
                <a:satMod val="110000"/>
                <a:lumMod val="100000"/>
                <a:shade val="100000"/>
              </a:schemeClr>
            </a:gs>
            <a:gs pos="100000">
              <a:schemeClr val="accent5">
                <a:hueOff val="969813"/>
                <a:satOff val="-1418"/>
                <a:lumOff val="-1255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n-IN" sz="1400" b="0" i="1" kern="1200" baseline="0" dirty="0">
              <a:solidFill>
                <a:schemeClr val="tx1">
                  <a:lumMod val="95000"/>
                  <a:lumOff val="5000"/>
                </a:schemeClr>
              </a:solidFill>
            </a:rPr>
            <a:t> </a:t>
          </a:r>
          <a:r>
            <a:rPr lang="en-IN" sz="1800" b="0" i="1" kern="1200" baseline="0" dirty="0">
              <a:solidFill>
                <a:schemeClr val="tx1">
                  <a:lumMod val="95000"/>
                  <a:lumOff val="5000"/>
                </a:schemeClr>
              </a:solidFill>
              <a:latin typeface="Times New Roman" panose="02020603050405020304" pitchFamily="18" charset="0"/>
              <a:cs typeface="Times New Roman" panose="02020603050405020304" pitchFamily="18" charset="0"/>
            </a:rPr>
            <a:t>bisphosphonate-induced </a:t>
          </a:r>
          <a:r>
            <a:rPr lang="en-GB" sz="1800" b="0" i="1" kern="1200" baseline="0" dirty="0">
              <a:solidFill>
                <a:schemeClr val="tx1">
                  <a:lumMod val="95000"/>
                  <a:lumOff val="5000"/>
                </a:schemeClr>
              </a:solidFill>
              <a:latin typeface="Times New Roman" panose="02020603050405020304" pitchFamily="18" charset="0"/>
              <a:cs typeface="Times New Roman" panose="02020603050405020304" pitchFamily="18" charset="0"/>
            </a:rPr>
            <a:t>ONJ</a:t>
          </a:r>
          <a:r>
            <a:rPr lang="en-GB" sz="1400" b="0" i="1" kern="1200" baseline="0" dirty="0"/>
            <a:t>,</a:t>
          </a:r>
          <a:endParaRPr lang="en-IN" sz="1400" kern="1200" dirty="0"/>
        </a:p>
      </dsp:txBody>
      <dsp:txXfrm rot="5400000">
        <a:off x="2277798" y="767909"/>
        <a:ext cx="2118124" cy="2303728"/>
      </dsp:txXfrm>
    </dsp:sp>
    <dsp:sp modelId="{8BD25FEE-AEEE-4936-9A7B-DDB7BAA138ED}">
      <dsp:nvSpPr>
        <dsp:cNvPr id="0" name=""/>
        <dsp:cNvSpPr/>
      </dsp:nvSpPr>
      <dsp:spPr>
        <a:xfrm rot="16200000">
          <a:off x="3694070" y="860711"/>
          <a:ext cx="3839548" cy="2118124"/>
        </a:xfrm>
        <a:prstGeom prst="flowChartManualOperation">
          <a:avLst/>
        </a:prstGeom>
        <a:gradFill rotWithShape="0">
          <a:gsLst>
            <a:gs pos="0">
              <a:schemeClr val="accent5">
                <a:hueOff val="1939626"/>
                <a:satOff val="-2836"/>
                <a:lumOff val="-25099"/>
                <a:alphaOff val="0"/>
                <a:satMod val="103000"/>
                <a:lumMod val="102000"/>
                <a:tint val="94000"/>
              </a:schemeClr>
            </a:gs>
            <a:gs pos="50000">
              <a:schemeClr val="accent5">
                <a:hueOff val="1939626"/>
                <a:satOff val="-2836"/>
                <a:lumOff val="-25099"/>
                <a:alphaOff val="0"/>
                <a:satMod val="110000"/>
                <a:lumMod val="100000"/>
                <a:shade val="100000"/>
              </a:schemeClr>
            </a:gs>
            <a:gs pos="100000">
              <a:schemeClr val="accent5">
                <a:hueOff val="1939626"/>
                <a:satOff val="-2836"/>
                <a:lumOff val="-2509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1" kern="1200" baseline="0" dirty="0">
              <a:solidFill>
                <a:schemeClr val="tx1">
                  <a:lumMod val="95000"/>
                  <a:lumOff val="5000"/>
                </a:schemeClr>
              </a:solidFill>
              <a:latin typeface="Times New Roman" panose="02020603050405020304" pitchFamily="18" charset="0"/>
              <a:cs typeface="Times New Roman" panose="02020603050405020304" pitchFamily="18" charset="0"/>
            </a:rPr>
            <a:t>and bisphosphonate-related ONJ (BRONJ)</a:t>
          </a:r>
          <a:endParaRPr lang="en-IN" sz="1800" i="1"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rot="5400000">
        <a:off x="4554782" y="767909"/>
        <a:ext cx="2118124" cy="23037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70AC4-F816-42DA-90EB-4303D0AFE488}">
      <dsp:nvSpPr>
        <dsp:cNvPr id="0" name=""/>
        <dsp:cNvSpPr/>
      </dsp:nvSpPr>
      <dsp:spPr>
        <a:xfrm>
          <a:off x="2572" y="480362"/>
          <a:ext cx="2581556" cy="1032622"/>
        </a:xfrm>
        <a:prstGeom prst="homePlat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condition of BRONJ has been </a:t>
          </a:r>
          <a:r>
            <a:rPr lang="en-GB" sz="1600" b="0" i="0" kern="1200" baseline="0" dirty="0" err="1">
              <a:latin typeface="Times New Roman" panose="02020603050405020304" pitchFamily="18" charset="0"/>
              <a:cs typeface="Times New Roman" panose="02020603050405020304" pitchFamily="18" charset="0"/>
            </a:rPr>
            <a:t>deined</a:t>
          </a:r>
          <a:r>
            <a:rPr lang="en-GB" sz="1600" b="0" i="0" kern="1200" baseline="0" dirty="0">
              <a:latin typeface="Times New Roman" panose="02020603050405020304" pitchFamily="18" charset="0"/>
              <a:cs typeface="Times New Roman" panose="02020603050405020304" pitchFamily="18" charset="0"/>
            </a:rPr>
            <a:t> as the exposure and</a:t>
          </a:r>
          <a:endParaRPr lang="en-IN" sz="1600" kern="1200" dirty="0">
            <a:latin typeface="Times New Roman" panose="02020603050405020304" pitchFamily="18" charset="0"/>
            <a:cs typeface="Times New Roman" panose="02020603050405020304" pitchFamily="18" charset="0"/>
          </a:endParaRPr>
        </a:p>
      </dsp:txBody>
      <dsp:txXfrm>
        <a:off x="2572" y="480362"/>
        <a:ext cx="2323401" cy="1032622"/>
      </dsp:txXfrm>
    </dsp:sp>
    <dsp:sp modelId="{C68410A6-54CB-4283-8CAD-662D85DEC008}">
      <dsp:nvSpPr>
        <dsp:cNvPr id="0" name=""/>
        <dsp:cNvSpPr/>
      </dsp:nvSpPr>
      <dsp:spPr>
        <a:xfrm>
          <a:off x="2067818" y="475860"/>
          <a:ext cx="2581556" cy="1041627"/>
        </a:xfrm>
        <a:prstGeom prst="chevron">
          <a:avLst/>
        </a:prstGeom>
        <a:solidFill>
          <a:srgbClr val="707000"/>
        </a:solidFill>
        <a:ln w="12700" cap="flat" cmpd="sng" algn="ctr">
          <a:solidFill>
            <a:schemeClr val="accent5">
              <a:shade val="15000"/>
            </a:schemeClr>
          </a:solidFill>
          <a:prstDash val="solid"/>
          <a:miter lim="800000"/>
        </a:ln>
        <a:effectLst/>
        <a:scene3d>
          <a:camera prst="orthographicFront"/>
          <a:lightRig rig="threePt" dir="t">
            <a:rot lat="0" lon="0" rev="7500000"/>
          </a:lightRig>
        </a:scene3d>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necrosis of portions of the jaw bone in patients who have been</a:t>
          </a:r>
          <a:endParaRPr lang="en-IN" sz="1600" kern="1200" dirty="0">
            <a:latin typeface="Times New Roman" panose="02020603050405020304" pitchFamily="18" charset="0"/>
            <a:cs typeface="Times New Roman" panose="02020603050405020304" pitchFamily="18" charset="0"/>
          </a:endParaRPr>
        </a:p>
      </dsp:txBody>
      <dsp:txXfrm>
        <a:off x="2588632" y="475860"/>
        <a:ext cx="1539929" cy="1041627"/>
      </dsp:txXfrm>
    </dsp:sp>
    <dsp:sp modelId="{13C946EB-6513-47C5-B95B-A30129A350B2}">
      <dsp:nvSpPr>
        <dsp:cNvPr id="0" name=""/>
        <dsp:cNvSpPr/>
      </dsp:nvSpPr>
      <dsp:spPr>
        <a:xfrm>
          <a:off x="4133063" y="480362"/>
          <a:ext cx="2581556" cy="1032622"/>
        </a:xfrm>
        <a:prstGeom prst="chevron">
          <a:avLst/>
        </a:prstGeom>
        <a:solidFill>
          <a:schemeClr val="accent3"/>
        </a:solidFill>
        <a:ln w="12700" cap="flat" cmpd="sng" algn="ctr">
          <a:solidFill>
            <a:schemeClr val="accent3">
              <a:shade val="15000"/>
            </a:schemeClr>
          </a:solidFill>
          <a:prstDash val="solid"/>
          <a:miter lim="800000"/>
        </a:ln>
        <a:effectLst/>
        <a:scene3d>
          <a:camera prst="orthographicFront"/>
          <a:lightRig rig="threePt" dir="t">
            <a:rot lat="0" lon="0" rev="7500000"/>
          </a:lightRig>
        </a:scene3d>
      </dsp:spPr>
      <dsp:style>
        <a:lnRef idx="2">
          <a:schemeClr val="accent3">
            <a:shade val="15000"/>
          </a:schemeClr>
        </a:lnRef>
        <a:fillRef idx="1">
          <a:schemeClr val="accent3"/>
        </a:fillRef>
        <a:effectRef idx="0">
          <a:schemeClr val="accent3"/>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exposed to bisphosphonates that has persisted for longer than</a:t>
          </a:r>
          <a:endParaRPr lang="en-IN" sz="1600" kern="1200" dirty="0">
            <a:latin typeface="Times New Roman" panose="02020603050405020304" pitchFamily="18" charset="0"/>
            <a:cs typeface="Times New Roman" panose="02020603050405020304" pitchFamily="18" charset="0"/>
          </a:endParaRPr>
        </a:p>
      </dsp:txBody>
      <dsp:txXfrm>
        <a:off x="4649374" y="480362"/>
        <a:ext cx="1548934" cy="1032622"/>
      </dsp:txXfrm>
    </dsp:sp>
    <dsp:sp modelId="{26813B29-BDB5-4B82-99B9-A4268FA1FFFF}">
      <dsp:nvSpPr>
        <dsp:cNvPr id="0" name=""/>
        <dsp:cNvSpPr/>
      </dsp:nvSpPr>
      <dsp:spPr>
        <a:xfrm>
          <a:off x="6198308" y="480362"/>
          <a:ext cx="2581556" cy="1032622"/>
        </a:xfrm>
        <a:prstGeom prst="chevron">
          <a:avLst/>
        </a:prstGeom>
        <a:solidFill>
          <a:schemeClr val="accent6"/>
        </a:solidFill>
        <a:ln w="19050" cap="flat" cmpd="sng" algn="ctr">
          <a:solidFill>
            <a:schemeClr val="lt1"/>
          </a:solidFill>
          <a:prstDash val="solid"/>
          <a:miter lim="800000"/>
        </a:ln>
        <a:effectLst/>
        <a:scene3d>
          <a:camera prst="orthographicFront"/>
          <a:lightRig rig="threePt" dir="t">
            <a:rot lat="0" lon="0" rev="7500000"/>
          </a:lightRig>
        </a:scene3d>
      </dsp:spPr>
      <dsp:style>
        <a:lnRef idx="3">
          <a:schemeClr val="lt1"/>
        </a:lnRef>
        <a:fillRef idx="1">
          <a:schemeClr val="accent6"/>
        </a:fillRef>
        <a:effectRef idx="1">
          <a:schemeClr val="accent6"/>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8weeks with no history of radiation therapy to the jaws.</a:t>
          </a:r>
          <a:endParaRPr lang="en-IN" sz="1600" kern="1200" dirty="0">
            <a:latin typeface="Times New Roman" panose="02020603050405020304" pitchFamily="18" charset="0"/>
            <a:cs typeface="Times New Roman" panose="02020603050405020304" pitchFamily="18" charset="0"/>
          </a:endParaRPr>
        </a:p>
      </dsp:txBody>
      <dsp:txXfrm>
        <a:off x="6714619" y="480362"/>
        <a:ext cx="1548934" cy="10326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727E4B-393E-4A41-A5A9-2E718B1C31C4}">
      <dsp:nvSpPr>
        <dsp:cNvPr id="0" name=""/>
        <dsp:cNvSpPr/>
      </dsp:nvSpPr>
      <dsp:spPr>
        <a:xfrm>
          <a:off x="0" y="223556"/>
          <a:ext cx="6624735" cy="1000350"/>
        </a:xfrm>
        <a:prstGeom prst="roundRect">
          <a:avLst/>
        </a:prstGeom>
        <a:solidFill>
          <a:schemeClr val="accent2">
            <a:lumMod val="75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latin typeface="Times New Roman" panose="02020603050405020304" pitchFamily="18" charset="0"/>
              <a:cs typeface="Times New Roman" panose="02020603050405020304" pitchFamily="18" charset="0"/>
            </a:rPr>
            <a:t>Stage 0 patients are patients at risk who have been treated with IV or oral bisphosphonates but who have no apparent exposed or necrotic bone. </a:t>
          </a:r>
          <a:endParaRPr lang="en-IN" sz="1900" kern="1200" dirty="0">
            <a:latin typeface="Times New Roman" panose="02020603050405020304" pitchFamily="18" charset="0"/>
            <a:cs typeface="Times New Roman" panose="02020603050405020304" pitchFamily="18" charset="0"/>
          </a:endParaRPr>
        </a:p>
      </dsp:txBody>
      <dsp:txXfrm>
        <a:off x="48833" y="272389"/>
        <a:ext cx="6527069" cy="902684"/>
      </dsp:txXfrm>
    </dsp:sp>
    <dsp:sp modelId="{1C37424E-1D35-4B5E-BE19-B1719CD793C8}">
      <dsp:nvSpPr>
        <dsp:cNvPr id="0" name=""/>
        <dsp:cNvSpPr/>
      </dsp:nvSpPr>
      <dsp:spPr>
        <a:xfrm>
          <a:off x="0" y="1278626"/>
          <a:ext cx="6624735" cy="1000350"/>
        </a:xfrm>
        <a:prstGeom prst="roundRect">
          <a:avLst/>
        </a:prstGeom>
        <a:solidFill>
          <a:schemeClr val="accent5">
            <a:lumMod val="75000"/>
            <a:alpha val="7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latin typeface="Times New Roman" panose="02020603050405020304" pitchFamily="18" charset="0"/>
              <a:cs typeface="Times New Roman" panose="02020603050405020304" pitchFamily="18" charset="0"/>
            </a:rPr>
            <a:t>Stage 1 involves exposed or necrotic bone in patients who are asymptomatic with no infection. </a:t>
          </a:r>
          <a:endParaRPr lang="en-IN" sz="1900" kern="1200" dirty="0">
            <a:latin typeface="Times New Roman" panose="02020603050405020304" pitchFamily="18" charset="0"/>
            <a:cs typeface="Times New Roman" panose="02020603050405020304" pitchFamily="18" charset="0"/>
          </a:endParaRPr>
        </a:p>
      </dsp:txBody>
      <dsp:txXfrm>
        <a:off x="48833" y="1327459"/>
        <a:ext cx="6527069" cy="902684"/>
      </dsp:txXfrm>
    </dsp:sp>
    <dsp:sp modelId="{583069C8-61A7-475E-9E7D-593B29DBDB86}">
      <dsp:nvSpPr>
        <dsp:cNvPr id="0" name=""/>
        <dsp:cNvSpPr/>
      </dsp:nvSpPr>
      <dsp:spPr>
        <a:xfrm>
          <a:off x="0" y="2333696"/>
          <a:ext cx="6624735" cy="1000350"/>
        </a:xfrm>
        <a:prstGeom prst="roundRect">
          <a:avLst/>
        </a:prstGeom>
        <a:solidFill>
          <a:srgbClr val="BF7F00">
            <a:alpha val="63333"/>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latin typeface="Times New Roman" panose="02020603050405020304" pitchFamily="18" charset="0"/>
              <a:cs typeface="Times New Roman" panose="02020603050405020304" pitchFamily="18" charset="0"/>
            </a:rPr>
            <a:t>Stage 2 involves exposed or necrotic bone in patients with pain and clinical evidence of infection. </a:t>
          </a:r>
          <a:endParaRPr lang="en-IN" sz="1900" kern="1200" dirty="0">
            <a:latin typeface="Times New Roman" panose="02020603050405020304" pitchFamily="18" charset="0"/>
            <a:cs typeface="Times New Roman" panose="02020603050405020304" pitchFamily="18" charset="0"/>
          </a:endParaRPr>
        </a:p>
      </dsp:txBody>
      <dsp:txXfrm>
        <a:off x="48833" y="2382529"/>
        <a:ext cx="6527069" cy="902684"/>
      </dsp:txXfrm>
    </dsp:sp>
    <dsp:sp modelId="{E0B27062-121C-4D20-88A3-522A1187A96F}">
      <dsp:nvSpPr>
        <dsp:cNvPr id="0" name=""/>
        <dsp:cNvSpPr/>
      </dsp:nvSpPr>
      <dsp:spPr>
        <a:xfrm>
          <a:off x="0" y="3388766"/>
          <a:ext cx="6624735" cy="1000350"/>
        </a:xfrm>
        <a:prstGeom prst="roundRect">
          <a:avLst/>
        </a:prstGeom>
        <a:solidFill>
          <a:srgbClr val="95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latin typeface="Times New Roman" panose="02020603050405020304" pitchFamily="18" charset="0"/>
              <a:cs typeface="Times New Roman" panose="02020603050405020304" pitchFamily="18" charset="0"/>
            </a:rPr>
            <a:t>Stage 3 involves exposed or necrotic bone in patients with pain, infection, and one or more of the following: pathologic fracture, extraoral fistula, or osteolysis that extends to the inferior </a:t>
          </a:r>
          <a:r>
            <a:rPr lang="en-IN" sz="1900" b="0" i="0" kern="1200" baseline="0" dirty="0">
              <a:latin typeface="Times New Roman" panose="02020603050405020304" pitchFamily="18" charset="0"/>
              <a:cs typeface="Times New Roman" panose="02020603050405020304" pitchFamily="18" charset="0"/>
            </a:rPr>
            <a:t>border</a:t>
          </a:r>
          <a:endParaRPr lang="en-IN" sz="1900" kern="1200" dirty="0">
            <a:latin typeface="Times New Roman" panose="02020603050405020304" pitchFamily="18" charset="0"/>
            <a:cs typeface="Times New Roman" panose="02020603050405020304" pitchFamily="18" charset="0"/>
          </a:endParaRPr>
        </a:p>
      </dsp:txBody>
      <dsp:txXfrm>
        <a:off x="48833" y="3437599"/>
        <a:ext cx="6527069" cy="9026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49987-CAD3-4377-BEBB-4D1DE0DDCBDA}">
      <dsp:nvSpPr>
        <dsp:cNvPr id="0" name=""/>
        <dsp:cNvSpPr/>
      </dsp:nvSpPr>
      <dsp:spPr>
        <a:xfrm>
          <a:off x="0" y="0"/>
          <a:ext cx="3405674"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IN" sz="2700" b="1" i="1" kern="1200" dirty="0"/>
            <a:t>BRONJ classification</a:t>
          </a:r>
          <a:endParaRPr lang="en-IN" sz="2700" b="1" kern="1200" dirty="0"/>
        </a:p>
      </dsp:txBody>
      <dsp:txXfrm>
        <a:off x="31613" y="31613"/>
        <a:ext cx="3342448" cy="5843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1272D-9B49-44DF-8FDE-CFE5158EE5B0}">
      <dsp:nvSpPr>
        <dsp:cNvPr id="0" name=""/>
        <dsp:cNvSpPr/>
      </dsp:nvSpPr>
      <dsp:spPr>
        <a:xfrm>
          <a:off x="0" y="1950"/>
          <a:ext cx="6097554" cy="947699"/>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Clinically, BRONJ manifests as exposed alveolar bone that occurs spontaneously or after a traumatic event such as a dental procedure. </a:t>
          </a:r>
          <a:endParaRPr lang="en-IN" sz="1800" kern="1200" dirty="0">
            <a:latin typeface="Times New Roman" panose="02020603050405020304" pitchFamily="18" charset="0"/>
            <a:cs typeface="Times New Roman" panose="02020603050405020304" pitchFamily="18" charset="0"/>
          </a:endParaRPr>
        </a:p>
      </dsp:txBody>
      <dsp:txXfrm>
        <a:off x="46263" y="48213"/>
        <a:ext cx="6005028" cy="855173"/>
      </dsp:txXfrm>
    </dsp:sp>
    <dsp:sp modelId="{F500F6C4-9E73-4EBA-88C8-E3440A817B61}">
      <dsp:nvSpPr>
        <dsp:cNvPr id="0" name=""/>
        <dsp:cNvSpPr/>
      </dsp:nvSpPr>
      <dsp:spPr>
        <a:xfrm>
          <a:off x="0" y="1001490"/>
          <a:ext cx="6097554" cy="947699"/>
        </a:xfrm>
        <a:prstGeom prst="roundRect">
          <a:avLst/>
        </a:prstGeom>
        <a:solidFill>
          <a:srgbClr val="8F8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sites may be painful, with surrounding soft tissue induration and inflammation. </a:t>
          </a:r>
          <a:endParaRPr lang="en-IN" sz="1800" kern="1200" dirty="0">
            <a:latin typeface="Times New Roman" panose="02020603050405020304" pitchFamily="18" charset="0"/>
            <a:cs typeface="Times New Roman" panose="02020603050405020304" pitchFamily="18" charset="0"/>
          </a:endParaRPr>
        </a:p>
      </dsp:txBody>
      <dsp:txXfrm>
        <a:off x="46263" y="1047753"/>
        <a:ext cx="6005028" cy="855173"/>
      </dsp:txXfrm>
    </dsp:sp>
    <dsp:sp modelId="{2B7672ED-EC7D-4E63-89AB-9850CE9A2137}">
      <dsp:nvSpPr>
        <dsp:cNvPr id="0" name=""/>
        <dsp:cNvSpPr/>
      </dsp:nvSpPr>
      <dsp:spPr>
        <a:xfrm>
          <a:off x="0" y="2001029"/>
          <a:ext cx="6097554" cy="947699"/>
        </a:xfrm>
        <a:prstGeom prst="roundRect">
          <a:avLst/>
        </a:prstGeom>
        <a:solidFill>
          <a:srgbClr val="00479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latin typeface="Times New Roman" panose="02020603050405020304" pitchFamily="18" charset="0"/>
              <a:cs typeface="Times New Roman" panose="02020603050405020304" pitchFamily="18" charset="0"/>
            </a:rPr>
            <a:t>Infection with drainage may be present. </a:t>
          </a:r>
          <a:endParaRPr lang="en-IN" sz="1800" kern="1200">
            <a:latin typeface="Times New Roman" panose="02020603050405020304" pitchFamily="18" charset="0"/>
            <a:cs typeface="Times New Roman" panose="02020603050405020304" pitchFamily="18" charset="0"/>
          </a:endParaRPr>
        </a:p>
      </dsp:txBody>
      <dsp:txXfrm>
        <a:off x="46263" y="2047292"/>
        <a:ext cx="6005028" cy="85517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F96A8-EC3A-4F03-9922-4D8D14492E11}">
      <dsp:nvSpPr>
        <dsp:cNvPr id="0" name=""/>
        <dsp:cNvSpPr/>
      </dsp:nvSpPr>
      <dsp:spPr>
        <a:xfrm>
          <a:off x="1642188" y="0"/>
          <a:ext cx="5178489" cy="5178489"/>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F3BEC94-358F-46C7-BD82-B6B85AE32412}">
      <dsp:nvSpPr>
        <dsp:cNvPr id="0" name=""/>
        <dsp:cNvSpPr/>
      </dsp:nvSpPr>
      <dsp:spPr>
        <a:xfrm>
          <a:off x="1976786" y="491956"/>
          <a:ext cx="2334326" cy="2019610"/>
        </a:xfrm>
        <a:prstGeom prst="roundRect">
          <a:avLst/>
        </a:prstGeom>
        <a:solidFill>
          <a:schemeClr val="tx1">
            <a:lumMod val="65000"/>
            <a:lumOff val="3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Ascorbic acid may play a role in periodontal disease through one or more of the following suggested mechanisms</a:t>
          </a:r>
          <a:endParaRPr lang="en-IN" sz="1600" kern="1200" dirty="0">
            <a:latin typeface="Times New Roman" panose="02020603050405020304" pitchFamily="18" charset="0"/>
            <a:cs typeface="Times New Roman" panose="02020603050405020304" pitchFamily="18" charset="0"/>
          </a:endParaRPr>
        </a:p>
      </dsp:txBody>
      <dsp:txXfrm>
        <a:off x="2075375" y="590545"/>
        <a:ext cx="2137148" cy="1822432"/>
      </dsp:txXfrm>
    </dsp:sp>
    <dsp:sp modelId="{3B095D85-5090-40FF-A7C5-6FAA0B935C42}">
      <dsp:nvSpPr>
        <dsp:cNvPr id="0" name=""/>
        <dsp:cNvSpPr/>
      </dsp:nvSpPr>
      <dsp:spPr>
        <a:xfrm>
          <a:off x="4385108" y="555271"/>
          <a:ext cx="2588292" cy="2019610"/>
        </a:xfrm>
        <a:prstGeom prst="roundRect">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0" i="0" kern="1200" baseline="0" dirty="0">
              <a:latin typeface="Times New Roman" panose="02020603050405020304" pitchFamily="18" charset="0"/>
              <a:cs typeface="Times New Roman" panose="02020603050405020304" pitchFamily="18" charset="0"/>
            </a:rPr>
            <a:t>1. </a:t>
          </a:r>
          <a:r>
            <a:rPr lang="en-GB" sz="1600" b="0" i="0" kern="1200" baseline="0" dirty="0">
              <a:latin typeface="Times New Roman" panose="02020603050405020304" pitchFamily="18" charset="0"/>
              <a:cs typeface="Times New Roman" panose="02020603050405020304" pitchFamily="18" charset="0"/>
            </a:rPr>
            <a:t>Low levels of </a:t>
          </a:r>
          <a:r>
            <a:rPr lang="en-GB" sz="1600" b="0" i="0" kern="1200" baseline="0" dirty="0">
              <a:solidFill>
                <a:srgbClr val="F4F2EC"/>
              </a:solidFill>
              <a:latin typeface="Times New Roman" panose="02020603050405020304" pitchFamily="18" charset="0"/>
              <a:ea typeface="+mn-ea"/>
              <a:cs typeface="Times New Roman" panose="02020603050405020304" pitchFamily="18" charset="0"/>
            </a:rPr>
            <a:t>ascorbic</a:t>
          </a:r>
          <a:r>
            <a:rPr lang="en-GB" sz="1600" b="0" i="0" kern="1200" baseline="0" dirty="0">
              <a:latin typeface="Times New Roman" panose="02020603050405020304" pitchFamily="18" charset="0"/>
              <a:cs typeface="Times New Roman" panose="02020603050405020304" pitchFamily="18" charset="0"/>
            </a:rPr>
            <a:t> acid influence the metabolism of collagen within the periodontium, thereby affecting the ability of the tissue to regenerate and repair itself. </a:t>
          </a:r>
          <a:endParaRPr lang="en-IN" sz="1200" kern="1200" dirty="0">
            <a:latin typeface="Times New Roman" panose="02020603050405020304" pitchFamily="18" charset="0"/>
            <a:cs typeface="Times New Roman" panose="02020603050405020304" pitchFamily="18" charset="0"/>
          </a:endParaRPr>
        </a:p>
      </dsp:txBody>
      <dsp:txXfrm>
        <a:off x="4483697" y="653860"/>
        <a:ext cx="2391114" cy="1822432"/>
      </dsp:txXfrm>
    </dsp:sp>
    <dsp:sp modelId="{A8DD8E96-7709-4BD1-9AC0-2B245D5190C4}">
      <dsp:nvSpPr>
        <dsp:cNvPr id="0" name=""/>
        <dsp:cNvSpPr/>
      </dsp:nvSpPr>
      <dsp:spPr>
        <a:xfrm>
          <a:off x="2007666" y="2666921"/>
          <a:ext cx="2272566" cy="2019610"/>
        </a:xfrm>
        <a:prstGeom prst="roundRect">
          <a:avLst/>
        </a:prstGeom>
        <a:solidFill>
          <a:srgbClr val="420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2. Ascorbic acid deficiency interferes with bone formation and leads to the loss of periodontal bone. </a:t>
          </a:r>
          <a:endParaRPr lang="en-IN" sz="1600" kern="1200" dirty="0">
            <a:latin typeface="Times New Roman" panose="02020603050405020304" pitchFamily="18" charset="0"/>
            <a:cs typeface="Times New Roman" panose="02020603050405020304" pitchFamily="18" charset="0"/>
          </a:endParaRPr>
        </a:p>
      </dsp:txBody>
      <dsp:txXfrm>
        <a:off x="2106255" y="2765510"/>
        <a:ext cx="2075388" cy="1822432"/>
      </dsp:txXfrm>
    </dsp:sp>
    <dsp:sp modelId="{E46D4CE9-6F40-427C-9528-25A991E434F1}">
      <dsp:nvSpPr>
        <dsp:cNvPr id="0" name=""/>
        <dsp:cNvSpPr/>
      </dsp:nvSpPr>
      <dsp:spPr>
        <a:xfrm>
          <a:off x="4516191" y="2816534"/>
          <a:ext cx="2425370" cy="1936443"/>
        </a:xfrm>
        <a:prstGeom prst="roundRect">
          <a:avLst/>
        </a:prstGeom>
        <a:solidFill>
          <a:srgbClr val="0068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Changes that do occur in alveolar bone and other bones as a result of failure of the osteoblasts to form osteoid take place very late in the deficiency state</a:t>
          </a:r>
          <a:r>
            <a:rPr lang="en-GB" sz="1600" kern="1200" dirty="0">
              <a:latin typeface="Times New Roman" panose="02020603050405020304" pitchFamily="18" charset="0"/>
              <a:cs typeface="Times New Roman" panose="02020603050405020304" pitchFamily="18" charset="0"/>
            </a:rPr>
            <a:t>.</a:t>
          </a:r>
          <a:endParaRPr lang="en-IN" sz="1600" kern="1200" dirty="0">
            <a:latin typeface="Times New Roman" panose="02020603050405020304" pitchFamily="18" charset="0"/>
            <a:cs typeface="Times New Roman" panose="02020603050405020304" pitchFamily="18" charset="0"/>
          </a:endParaRPr>
        </a:p>
      </dsp:txBody>
      <dsp:txXfrm>
        <a:off x="4610720" y="2911063"/>
        <a:ext cx="2236312" cy="174738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8FA60-6F5E-4321-996C-032F4CD77FC0}">
      <dsp:nvSpPr>
        <dsp:cNvPr id="0" name=""/>
        <dsp:cNvSpPr/>
      </dsp:nvSpPr>
      <dsp:spPr>
        <a:xfrm>
          <a:off x="0" y="23275"/>
          <a:ext cx="11625944" cy="101088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3. Ascorbic acid deficiency increases the permeability of the oral mucosa to tritiated endotoxin and tritiated inulin and of normal human crevicular epithelium to tritiated dextran. </a:t>
          </a:r>
          <a:endParaRPr lang="en-IN" sz="1800" kern="1200" dirty="0">
            <a:latin typeface="Times New Roman" panose="02020603050405020304" pitchFamily="18" charset="0"/>
            <a:cs typeface="Times New Roman" panose="02020603050405020304" pitchFamily="18" charset="0"/>
          </a:endParaRPr>
        </a:p>
      </dsp:txBody>
      <dsp:txXfrm>
        <a:off x="49347" y="72622"/>
        <a:ext cx="11527250" cy="912186"/>
      </dsp:txXfrm>
    </dsp:sp>
    <dsp:sp modelId="{D6500CA6-F4BA-4BFD-BD85-A25C8F35FAA3}">
      <dsp:nvSpPr>
        <dsp:cNvPr id="0" name=""/>
        <dsp:cNvSpPr/>
      </dsp:nvSpPr>
      <dsp:spPr>
        <a:xfrm>
          <a:off x="0" y="1189676"/>
          <a:ext cx="11625944" cy="1010880"/>
        </a:xfrm>
        <a:prstGeom prst="roundRect">
          <a:avLst/>
        </a:prstGeom>
        <a:gradFill rotWithShape="0">
          <a:gsLst>
            <a:gs pos="0">
              <a:schemeClr val="accent3">
                <a:hueOff val="-6769252"/>
                <a:satOff val="1350"/>
                <a:lumOff val="13071"/>
                <a:alphaOff val="0"/>
                <a:satMod val="103000"/>
                <a:lumMod val="102000"/>
                <a:tint val="94000"/>
              </a:schemeClr>
            </a:gs>
            <a:gs pos="50000">
              <a:schemeClr val="accent3">
                <a:hueOff val="-6769252"/>
                <a:satOff val="1350"/>
                <a:lumOff val="13071"/>
                <a:alphaOff val="0"/>
                <a:satMod val="110000"/>
                <a:lumMod val="100000"/>
                <a:shade val="100000"/>
              </a:schemeClr>
            </a:gs>
            <a:gs pos="100000">
              <a:schemeClr val="accent3">
                <a:hueOff val="-6769252"/>
                <a:satOff val="1350"/>
                <a:lumOff val="130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latin typeface="Times New Roman" panose="02020603050405020304" pitchFamily="18" charset="0"/>
              <a:cs typeface="Times New Roman" panose="02020603050405020304" pitchFamily="18" charset="0"/>
            </a:rPr>
            <a:t>4. Increasing levels of ascorbic acid enhance the chemotactic and migratory actions of leukocytes without influencing their phagocytic activity. </a:t>
          </a:r>
          <a:endParaRPr lang="en-IN" sz="1800" kern="1200">
            <a:latin typeface="Times New Roman" panose="02020603050405020304" pitchFamily="18" charset="0"/>
            <a:cs typeface="Times New Roman" panose="02020603050405020304" pitchFamily="18" charset="0"/>
          </a:endParaRPr>
        </a:p>
      </dsp:txBody>
      <dsp:txXfrm>
        <a:off x="49347" y="1239023"/>
        <a:ext cx="11527250" cy="912186"/>
      </dsp:txXfrm>
    </dsp:sp>
    <dsp:sp modelId="{A387AD8E-BFFA-47AA-B070-A34200D4EAE1}">
      <dsp:nvSpPr>
        <dsp:cNvPr id="0" name=""/>
        <dsp:cNvSpPr/>
      </dsp:nvSpPr>
      <dsp:spPr>
        <a:xfrm>
          <a:off x="0" y="2356076"/>
          <a:ext cx="11625944" cy="1010880"/>
        </a:xfrm>
        <a:prstGeom prst="roundRect">
          <a:avLst/>
        </a:prstGeom>
        <a:solidFill>
          <a:srgbClr val="707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5. An optimal level of ascorbic acid is apparently required to maintain the integrity of the periodontal microvasculature as well as the vascular response to bacterial plaque and wound healing.</a:t>
          </a:r>
          <a:endParaRPr lang="en-IN" sz="1800" kern="1200" dirty="0">
            <a:latin typeface="Times New Roman" panose="02020603050405020304" pitchFamily="18" charset="0"/>
            <a:cs typeface="Times New Roman" panose="02020603050405020304" pitchFamily="18" charset="0"/>
          </a:endParaRPr>
        </a:p>
      </dsp:txBody>
      <dsp:txXfrm>
        <a:off x="49347" y="2405423"/>
        <a:ext cx="11527250" cy="912186"/>
      </dsp:txXfrm>
    </dsp:sp>
    <dsp:sp modelId="{7414B37C-8BCF-471B-926E-A85C24673B7D}">
      <dsp:nvSpPr>
        <dsp:cNvPr id="0" name=""/>
        <dsp:cNvSpPr/>
      </dsp:nvSpPr>
      <dsp:spPr>
        <a:xfrm>
          <a:off x="0" y="3522476"/>
          <a:ext cx="11625944" cy="1010880"/>
        </a:xfrm>
        <a:prstGeom prst="roundRect">
          <a:avLst/>
        </a:prstGeom>
        <a:gradFill rotWithShape="0">
          <a:gsLst>
            <a:gs pos="0">
              <a:schemeClr val="accent3">
                <a:hueOff val="-20307755"/>
                <a:satOff val="4049"/>
                <a:lumOff val="39212"/>
                <a:alphaOff val="0"/>
                <a:satMod val="103000"/>
                <a:lumMod val="102000"/>
                <a:tint val="94000"/>
              </a:schemeClr>
            </a:gs>
            <a:gs pos="50000">
              <a:schemeClr val="accent3">
                <a:hueOff val="-20307755"/>
                <a:satOff val="4049"/>
                <a:lumOff val="39212"/>
                <a:alphaOff val="0"/>
                <a:satMod val="110000"/>
                <a:lumMod val="100000"/>
                <a:shade val="100000"/>
              </a:schemeClr>
            </a:gs>
            <a:gs pos="100000">
              <a:schemeClr val="accent3">
                <a:hueOff val="-20307755"/>
                <a:satOff val="4049"/>
                <a:lumOff val="3921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latin typeface="Times New Roman" panose="02020603050405020304" pitchFamily="18" charset="0"/>
              <a:cs typeface="Times New Roman" panose="02020603050405020304" pitchFamily="18" charset="0"/>
            </a:rPr>
            <a:t>6. Depletion of vitamin C may interfere with the ecologic equilibrium of bacteria in plaque and thus increase its pathogenicity</a:t>
          </a:r>
          <a:endParaRPr lang="en-IN" sz="1800" kern="1200">
            <a:latin typeface="Times New Roman" panose="02020603050405020304" pitchFamily="18" charset="0"/>
            <a:cs typeface="Times New Roman" panose="02020603050405020304" pitchFamily="18" charset="0"/>
          </a:endParaRPr>
        </a:p>
      </dsp:txBody>
      <dsp:txXfrm>
        <a:off x="49347" y="3571823"/>
        <a:ext cx="11527250"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4D2272-D660-A337-AEF3-BE066BD5453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1FE5A70-71C2-F335-270C-B94537340C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C5A369-CA0E-4FC6-90EE-5FA969A08EF8}" type="datetimeFigureOut">
              <a:rPr lang="en-US" smtClean="0"/>
              <a:t>2/17/2025</a:t>
            </a:fld>
            <a:endParaRPr lang="en-US" dirty="0"/>
          </a:p>
        </p:txBody>
      </p:sp>
      <p:sp>
        <p:nvSpPr>
          <p:cNvPr id="4" name="Footer Placeholder 3">
            <a:extLst>
              <a:ext uri="{FF2B5EF4-FFF2-40B4-BE49-F238E27FC236}">
                <a16:creationId xmlns:a16="http://schemas.microsoft.com/office/drawing/2014/main" id="{D91E1B03-0F86-16E7-11BE-81F9F4CD66B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4524B8-3914-99B2-2620-0F2A88D335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9210F9-8331-407C-A034-F95DCB303EBC}" type="slidenum">
              <a:rPr lang="en-US" smtClean="0"/>
              <a:t>‹#›</a:t>
            </a:fld>
            <a:endParaRPr lang="en-US" dirty="0"/>
          </a:p>
        </p:txBody>
      </p:sp>
    </p:spTree>
    <p:extLst>
      <p:ext uri="{BB962C8B-B14F-4D97-AF65-F5344CB8AC3E}">
        <p14:creationId xmlns:p14="http://schemas.microsoft.com/office/powerpoint/2010/main" val="931005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AB06A-EEDC-421C-B5A0-5E9E5241A8E5}" type="datetimeFigureOut">
              <a:rPr lang="en-US" smtClean="0"/>
              <a:t>2/17/2025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BF9438-3EEF-4192-9815-F6F44770AEF7}" type="slidenum">
              <a:rPr lang="en-US" smtClean="0"/>
              <a:t>‹#›</a:t>
            </a:fld>
            <a:endParaRPr lang="en-US" dirty="0"/>
          </a:p>
        </p:txBody>
      </p:sp>
    </p:spTree>
    <p:extLst>
      <p:ext uri="{BB962C8B-B14F-4D97-AF65-F5344CB8AC3E}">
        <p14:creationId xmlns:p14="http://schemas.microsoft.com/office/powerpoint/2010/main" val="2652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1</a:t>
            </a:fld>
            <a:endParaRPr lang="en-US" dirty="0"/>
          </a:p>
        </p:txBody>
      </p:sp>
    </p:spTree>
    <p:extLst>
      <p:ext uri="{BB962C8B-B14F-4D97-AF65-F5344CB8AC3E}">
        <p14:creationId xmlns:p14="http://schemas.microsoft.com/office/powerpoint/2010/main" val="2369047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3</a:t>
            </a:fld>
            <a:endParaRPr lang="en-US" dirty="0"/>
          </a:p>
        </p:txBody>
      </p:sp>
    </p:spTree>
    <p:extLst>
      <p:ext uri="{BB962C8B-B14F-4D97-AF65-F5344CB8AC3E}">
        <p14:creationId xmlns:p14="http://schemas.microsoft.com/office/powerpoint/2010/main" val="1244630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4</a:t>
            </a:fld>
            <a:endParaRPr lang="en-US" dirty="0"/>
          </a:p>
        </p:txBody>
      </p:sp>
    </p:spTree>
    <p:extLst>
      <p:ext uri="{BB962C8B-B14F-4D97-AF65-F5344CB8AC3E}">
        <p14:creationId xmlns:p14="http://schemas.microsoft.com/office/powerpoint/2010/main" val="1601957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5</a:t>
            </a:fld>
            <a:endParaRPr lang="en-US" dirty="0"/>
          </a:p>
        </p:txBody>
      </p:sp>
    </p:spTree>
    <p:extLst>
      <p:ext uri="{BB962C8B-B14F-4D97-AF65-F5344CB8AC3E}">
        <p14:creationId xmlns:p14="http://schemas.microsoft.com/office/powerpoint/2010/main" val="6209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6</a:t>
            </a:fld>
            <a:endParaRPr lang="en-US" dirty="0"/>
          </a:p>
        </p:txBody>
      </p:sp>
    </p:spTree>
    <p:extLst>
      <p:ext uri="{BB962C8B-B14F-4D97-AF65-F5344CB8AC3E}">
        <p14:creationId xmlns:p14="http://schemas.microsoft.com/office/powerpoint/2010/main" val="199377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solidFill>
                  <a:srgbClr val="000000"/>
                </a:solidFill>
                <a:latin typeface="TimesNewRomanPSMT"/>
              </a:rPr>
              <a:t>Decreased</a:t>
            </a:r>
            <a:r>
              <a:rPr lang="en-GB" dirty="0">
                <a:solidFill>
                  <a:srgbClr val="000000"/>
                </a:solidFill>
                <a:latin typeface="TimesNewRomanPSMT"/>
              </a:rPr>
              <a:t> </a:t>
            </a:r>
            <a:r>
              <a:rPr lang="en-GB" sz="1200" b="0" i="0" u="none" strike="noStrike" baseline="0" dirty="0">
                <a:solidFill>
                  <a:srgbClr val="000000"/>
                </a:solidFill>
                <a:latin typeface="TimesNewRomanPSMT"/>
              </a:rPr>
              <a:t>collagen synthesis, osteoporosis, and a reduction in alveolar bone height have been demonstrated in diabetic animals.</a:t>
            </a:r>
            <a:endParaRPr lang="en-GB" sz="500" b="0" i="0" u="none" strike="noStrike" baseline="0" dirty="0">
              <a:solidFill>
                <a:srgbClr val="0081AD"/>
              </a:solidFill>
              <a:latin typeface="TimesNewRomanPSMT"/>
            </a:endParaRPr>
          </a:p>
          <a:p>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14</a:t>
            </a:fld>
            <a:endParaRPr lang="en-US" dirty="0"/>
          </a:p>
        </p:txBody>
      </p:sp>
    </p:spTree>
    <p:extLst>
      <p:ext uri="{BB962C8B-B14F-4D97-AF65-F5344CB8AC3E}">
        <p14:creationId xmlns:p14="http://schemas.microsoft.com/office/powerpoint/2010/main" val="3265958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20</a:t>
            </a:fld>
            <a:endParaRPr lang="en-US" dirty="0"/>
          </a:p>
        </p:txBody>
      </p:sp>
    </p:spTree>
    <p:extLst>
      <p:ext uri="{BB962C8B-B14F-4D97-AF65-F5344CB8AC3E}">
        <p14:creationId xmlns:p14="http://schemas.microsoft.com/office/powerpoint/2010/main" val="1375002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21</a:t>
            </a:fld>
            <a:endParaRPr lang="en-US" dirty="0"/>
          </a:p>
        </p:txBody>
      </p:sp>
    </p:spTree>
    <p:extLst>
      <p:ext uri="{BB962C8B-B14F-4D97-AF65-F5344CB8AC3E}">
        <p14:creationId xmlns:p14="http://schemas.microsoft.com/office/powerpoint/2010/main" val="3689266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23</a:t>
            </a:fld>
            <a:endParaRPr lang="en-US" dirty="0"/>
          </a:p>
        </p:txBody>
      </p:sp>
    </p:spTree>
    <p:extLst>
      <p:ext uri="{BB962C8B-B14F-4D97-AF65-F5344CB8AC3E}">
        <p14:creationId xmlns:p14="http://schemas.microsoft.com/office/powerpoint/2010/main" val="259548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24</a:t>
            </a:fld>
            <a:endParaRPr lang="en-US" dirty="0"/>
          </a:p>
        </p:txBody>
      </p:sp>
    </p:spTree>
    <p:extLst>
      <p:ext uri="{BB962C8B-B14F-4D97-AF65-F5344CB8AC3E}">
        <p14:creationId xmlns:p14="http://schemas.microsoft.com/office/powerpoint/2010/main" val="971239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TimesNewRomanPSMT"/>
              </a:rPr>
              <a:t>All </a:t>
            </a:r>
            <a:r>
              <a:rPr lang="en-GB" sz="1800" b="0" i="0" u="none" strike="noStrike" baseline="0" dirty="0" err="1">
                <a:latin typeface="TimesNewRomanPSMT"/>
              </a:rPr>
              <a:t>leukemias</a:t>
            </a:r>
            <a:r>
              <a:rPr lang="en-GB" sz="1800" b="0" i="0" u="none" strike="noStrike" baseline="0" dirty="0">
                <a:latin typeface="TimesNewRomanPSMT"/>
              </a:rPr>
              <a:t> tend to displace normal components of the bone</a:t>
            </a:r>
          </a:p>
          <a:p>
            <a:pPr algn="l"/>
            <a:r>
              <a:rPr lang="en-GB" sz="1800" b="0" i="0" u="none" strike="noStrike" baseline="0" dirty="0">
                <a:latin typeface="TimesNewRomanPSMT"/>
              </a:rPr>
              <a:t>marrow elements with leukemic cells, thereby resulting in the reduced</a:t>
            </a:r>
          </a:p>
          <a:p>
            <a:pPr algn="l"/>
            <a:r>
              <a:rPr lang="en-GB" sz="1800" b="0" i="0" u="none" strike="noStrike" baseline="0" dirty="0">
                <a:latin typeface="TimesNewRomanPSMT"/>
              </a:rPr>
              <a:t>production of normal RBCs, WBCs, and platelets, which leads to</a:t>
            </a:r>
          </a:p>
          <a:p>
            <a:pPr algn="l"/>
            <a:r>
              <a:rPr lang="en-GB" sz="1800" b="0" i="0" u="none" strike="noStrike" baseline="0" dirty="0" err="1">
                <a:latin typeface="TimesNewRomanPSMT"/>
              </a:rPr>
              <a:t>anemia</a:t>
            </a:r>
            <a:r>
              <a:rPr lang="en-GB" sz="1800" b="0" i="0" u="none" strike="noStrike" baseline="0" dirty="0">
                <a:latin typeface="TimesNewRomanPSMT"/>
              </a:rPr>
              <a:t>, </a:t>
            </a:r>
            <a:r>
              <a:rPr lang="en-GB" sz="1800" b="0" i="1" u="none" strike="noStrike" baseline="0" dirty="0">
                <a:latin typeface="TimesNewRomanPS-ItalicMT"/>
              </a:rPr>
              <a:t>leukopenia </a:t>
            </a:r>
            <a:r>
              <a:rPr lang="en-GB" sz="1800" b="0" i="0" u="none" strike="noStrike" baseline="0" dirty="0">
                <a:latin typeface="TimesNewRomanPSMT"/>
              </a:rPr>
              <a:t>(a reduction in the number of </a:t>
            </a:r>
            <a:r>
              <a:rPr lang="en-GB" sz="1800" b="0" i="1" u="none" strike="noStrike" baseline="0" dirty="0" err="1">
                <a:latin typeface="TimesNewRomanPS-ItalicMT"/>
              </a:rPr>
              <a:t>nonmalignant</a:t>
            </a:r>
            <a:endParaRPr lang="en-GB" sz="1800" b="0" i="1" u="none" strike="noStrike" baseline="0" dirty="0">
              <a:latin typeface="TimesNewRomanPS-ItalicMT"/>
            </a:endParaRPr>
          </a:p>
          <a:p>
            <a:pPr algn="l"/>
            <a:r>
              <a:rPr lang="en-IN" sz="1800" b="0" i="0" u="none" strike="noStrike" baseline="0" dirty="0">
                <a:latin typeface="TimesNewRomanPSMT"/>
              </a:rPr>
              <a:t>WBCs), and thrombocytopenia</a:t>
            </a:r>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33</a:t>
            </a:fld>
            <a:endParaRPr lang="en-US" dirty="0"/>
          </a:p>
        </p:txBody>
      </p:sp>
    </p:spTree>
    <p:extLst>
      <p:ext uri="{BB962C8B-B14F-4D97-AF65-F5344CB8AC3E}">
        <p14:creationId xmlns:p14="http://schemas.microsoft.com/office/powerpoint/2010/main" val="2515529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BF9438-3EEF-4192-9815-F6F44770AEF7}" type="slidenum">
              <a:rPr lang="en-US" smtClean="0"/>
              <a:t>44</a:t>
            </a:fld>
            <a:endParaRPr lang="en-US" dirty="0"/>
          </a:p>
        </p:txBody>
      </p:sp>
    </p:spTree>
    <p:extLst>
      <p:ext uri="{BB962C8B-B14F-4D97-AF65-F5344CB8AC3E}">
        <p14:creationId xmlns:p14="http://schemas.microsoft.com/office/powerpoint/2010/main" val="3284469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lnSpc>
                <a:spcPct val="150000"/>
              </a:lnSpc>
              <a:buFontTx/>
              <a:buChar char="ﻬ"/>
            </a:pPr>
            <a:r>
              <a:rPr lang="en-GB" sz="1200" b="0" i="0" u="none" strike="noStrike" baseline="0" dirty="0">
                <a:solidFill>
                  <a:srgbClr val="000000"/>
                </a:solidFill>
                <a:latin typeface="TimesNewRomanPSMT"/>
              </a:rPr>
              <a:t>Potency is influenced by the chemical properties as well as by the binding and</a:t>
            </a:r>
          </a:p>
          <a:p>
            <a:pPr marL="285750" indent="-285750" algn="l">
              <a:lnSpc>
                <a:spcPct val="150000"/>
              </a:lnSpc>
              <a:buFontTx/>
              <a:buChar char="ﻬ"/>
            </a:pPr>
            <a:r>
              <a:rPr lang="en-GB" sz="1200" b="0" i="0" u="none" strike="noStrike" baseline="0" dirty="0">
                <a:solidFill>
                  <a:srgbClr val="000000"/>
                </a:solidFill>
                <a:latin typeface="TimesNewRomanPSMT"/>
              </a:rPr>
              <a:t>release pharmacokinetic properties of these agents as they apply to</a:t>
            </a:r>
          </a:p>
          <a:p>
            <a:pPr algn="l"/>
            <a:r>
              <a:rPr lang="en-GB" sz="1200" b="0" i="0" u="none" strike="noStrike" baseline="0" dirty="0">
                <a:solidFill>
                  <a:srgbClr val="000000"/>
                </a:solidFill>
                <a:latin typeface="TimesNewRomanPSMT"/>
              </a:rPr>
              <a:t>bone. </a:t>
            </a:r>
            <a:r>
              <a:rPr lang="en-GB" sz="1800" b="0" i="0" u="none" strike="noStrike" baseline="0" dirty="0">
                <a:latin typeface="TimesNewRomanPSMT"/>
              </a:rPr>
              <a:t>The US Food and Drug Administration</a:t>
            </a:r>
          </a:p>
          <a:p>
            <a:pPr algn="l"/>
            <a:r>
              <a:rPr lang="en-GB" sz="1800" b="0" i="0" u="none" strike="noStrike" baseline="0" dirty="0">
                <a:latin typeface="TimesNewRomanPSMT"/>
              </a:rPr>
              <a:t>approved the use of alendronate for osteoporosis in 1995.</a:t>
            </a:r>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59</a:t>
            </a:fld>
            <a:endParaRPr lang="en-US" dirty="0"/>
          </a:p>
        </p:txBody>
      </p:sp>
    </p:spTree>
    <p:extLst>
      <p:ext uri="{BB962C8B-B14F-4D97-AF65-F5344CB8AC3E}">
        <p14:creationId xmlns:p14="http://schemas.microsoft.com/office/powerpoint/2010/main" val="3311592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TimesNewRomanPSMT"/>
              </a:rPr>
              <a:t>An in vitro study by Kim and colleagues suggested</a:t>
            </a:r>
          </a:p>
          <a:p>
            <a:pPr algn="l"/>
            <a:r>
              <a:rPr lang="en-GB" sz="1800" b="0" i="0" u="none" strike="noStrike" baseline="0" dirty="0">
                <a:latin typeface="TimesNewRomanPSMT"/>
              </a:rPr>
              <a:t>that bisphosphonates may act on oral keratinocytes to impair wound</a:t>
            </a:r>
          </a:p>
          <a:p>
            <a:pPr algn="l"/>
            <a:r>
              <a:rPr lang="en-GB" sz="1800" b="0" i="0" u="none" strike="noStrike" baseline="0" dirty="0">
                <a:latin typeface="TimesNewRomanPSMT"/>
              </a:rPr>
              <a:t>healing by inhibiting epithelial migration and wound closure</a:t>
            </a:r>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60</a:t>
            </a:fld>
            <a:endParaRPr lang="en-US" dirty="0"/>
          </a:p>
        </p:txBody>
      </p:sp>
    </p:spTree>
    <p:extLst>
      <p:ext uri="{BB962C8B-B14F-4D97-AF65-F5344CB8AC3E}">
        <p14:creationId xmlns:p14="http://schemas.microsoft.com/office/powerpoint/2010/main" val="3071519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61</a:t>
            </a:fld>
            <a:endParaRPr lang="en-US" dirty="0"/>
          </a:p>
        </p:txBody>
      </p:sp>
    </p:spTree>
    <p:extLst>
      <p:ext uri="{BB962C8B-B14F-4D97-AF65-F5344CB8AC3E}">
        <p14:creationId xmlns:p14="http://schemas.microsoft.com/office/powerpoint/2010/main" val="4267361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solidFill>
                  <a:srgbClr val="000000"/>
                </a:solidFill>
                <a:latin typeface="TimesNewRomanPSMT"/>
              </a:rPr>
              <a:t>has been observed that BRONJ lesions occur most often in</a:t>
            </a:r>
          </a:p>
          <a:p>
            <a:pPr algn="l"/>
            <a:r>
              <a:rPr lang="en-GB" sz="1800" b="0" i="0" u="none" strike="noStrike" baseline="0" dirty="0">
                <a:solidFill>
                  <a:srgbClr val="000000"/>
                </a:solidFill>
                <a:latin typeface="TimesNewRomanPSMT"/>
              </a:rPr>
              <a:t>areas with dense bone and thin overlying mucosa, such as tori, bony</a:t>
            </a:r>
          </a:p>
          <a:p>
            <a:pPr algn="l"/>
            <a:r>
              <a:rPr lang="en-GB" sz="1800" b="0" i="0" u="none" strike="noStrike" baseline="0" dirty="0">
                <a:solidFill>
                  <a:srgbClr val="000000"/>
                </a:solidFill>
                <a:latin typeface="TimesNewRomanPSMT"/>
              </a:rPr>
              <a:t>exostoses, and the mylohyoid ridge.</a:t>
            </a:r>
            <a:r>
              <a:rPr lang="en-GB" sz="1800" b="0" i="0" u="none" strike="noStrike" baseline="0" dirty="0">
                <a:solidFill>
                  <a:srgbClr val="0081AD"/>
                </a:solidFill>
                <a:latin typeface="TimesNewRomanPSMT"/>
              </a:rPr>
              <a:t>165,213,214 </a:t>
            </a:r>
            <a:r>
              <a:rPr lang="en-GB" sz="1800" b="0" i="0" u="none" strike="noStrike" baseline="0" dirty="0">
                <a:solidFill>
                  <a:srgbClr val="000000"/>
                </a:solidFill>
                <a:latin typeface="TimesNewRomanPSMT"/>
              </a:rPr>
              <a:t>Lesions are found more</a:t>
            </a:r>
          </a:p>
          <a:p>
            <a:pPr algn="l"/>
            <a:r>
              <a:rPr lang="en-GB" sz="1800" b="0" i="0" u="none" strike="noStrike" baseline="0" dirty="0">
                <a:solidFill>
                  <a:srgbClr val="000000"/>
                </a:solidFill>
                <a:latin typeface="TimesNewRomanPSMT"/>
              </a:rPr>
              <a:t>commonly in the mandible than in the maxilla at a 2 : 1 ratio</a:t>
            </a:r>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66</a:t>
            </a:fld>
            <a:endParaRPr lang="en-US" dirty="0"/>
          </a:p>
        </p:txBody>
      </p:sp>
    </p:spTree>
    <p:extLst>
      <p:ext uri="{BB962C8B-B14F-4D97-AF65-F5344CB8AC3E}">
        <p14:creationId xmlns:p14="http://schemas.microsoft.com/office/powerpoint/2010/main" val="1715850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lnSpc>
                <a:spcPct val="150000"/>
              </a:lnSpc>
              <a:buFont typeface="Arial" panose="020B0604020202020204" pitchFamily="34" charset="0"/>
              <a:buChar char="•"/>
            </a:pPr>
            <a:r>
              <a:rPr lang="en-GB" sz="1200" b="0" i="0" u="none" strike="noStrike" baseline="0" dirty="0">
                <a:solidFill>
                  <a:srgbClr val="000000"/>
                </a:solidFill>
                <a:latin typeface="TimesNewRomanPSMT"/>
              </a:rPr>
              <a:t>In </a:t>
            </a:r>
            <a:r>
              <a:rPr lang="en-GB" sz="1200" b="0" i="0" u="none" strike="noStrike" baseline="0" dirty="0" err="1">
                <a:solidFill>
                  <a:srgbClr val="000000"/>
                </a:solidFill>
                <a:latin typeface="TimesNewRomanPSMT"/>
              </a:rPr>
              <a:t>osteomalacic</a:t>
            </a:r>
            <a:r>
              <a:rPr lang="en-GB" sz="1200" b="0" i="0" u="none" strike="noStrike" baseline="0" dirty="0">
                <a:solidFill>
                  <a:srgbClr val="000000"/>
                </a:solidFill>
                <a:latin typeface="TimesNewRomanPSMT"/>
              </a:rPr>
              <a:t> animals, there is rapid, generalized, severe</a:t>
            </a:r>
          </a:p>
          <a:p>
            <a:pPr marL="285750" indent="-285750" algn="l">
              <a:lnSpc>
                <a:spcPct val="150000"/>
              </a:lnSpc>
              <a:buFont typeface="Arial" panose="020B0604020202020204" pitchFamily="34" charset="0"/>
              <a:buChar char="•"/>
            </a:pPr>
            <a:r>
              <a:rPr lang="en-GB" sz="1200" b="0" i="0" u="none" strike="noStrike" baseline="0" dirty="0">
                <a:solidFill>
                  <a:srgbClr val="000000"/>
                </a:solidFill>
                <a:latin typeface="TimesNewRomanPSMT"/>
              </a:rPr>
              <a:t>osteoclastic resorption of alveolar bone, proliferation of fibroblasts</a:t>
            </a:r>
          </a:p>
          <a:p>
            <a:pPr marL="285750" indent="-285750" algn="l">
              <a:lnSpc>
                <a:spcPct val="150000"/>
              </a:lnSpc>
              <a:buFont typeface="Arial" panose="020B0604020202020204" pitchFamily="34" charset="0"/>
              <a:buChar char="•"/>
            </a:pPr>
            <a:r>
              <a:rPr lang="en-GB" sz="1200" b="0" i="0" u="none" strike="noStrike" baseline="0" dirty="0">
                <a:solidFill>
                  <a:srgbClr val="000000"/>
                </a:solidFill>
                <a:latin typeface="TimesNewRomanPSMT"/>
              </a:rPr>
              <a:t>that replace bone and marrow, and new bone formation around the</a:t>
            </a:r>
          </a:p>
          <a:p>
            <a:pPr marL="285750" indent="-285750" algn="l">
              <a:lnSpc>
                <a:spcPct val="150000"/>
              </a:lnSpc>
              <a:buFont typeface="Arial" panose="020B0604020202020204" pitchFamily="34" charset="0"/>
              <a:buChar char="•"/>
            </a:pPr>
            <a:r>
              <a:rPr lang="en-GB" sz="1200" b="0" i="0" u="none" strike="noStrike" baseline="0" dirty="0">
                <a:solidFill>
                  <a:srgbClr val="000000"/>
                </a:solidFill>
                <a:latin typeface="TimesNewRomanPSMT"/>
              </a:rPr>
              <a:t>remnants of </a:t>
            </a:r>
            <a:r>
              <a:rPr lang="en-GB" sz="1200" b="0" i="0" u="none" strike="noStrike" baseline="0" dirty="0" err="1">
                <a:solidFill>
                  <a:srgbClr val="000000"/>
                </a:solidFill>
                <a:latin typeface="TimesNewRomanPSMT"/>
              </a:rPr>
              <a:t>unresorbed</a:t>
            </a:r>
            <a:r>
              <a:rPr lang="en-GB" sz="1200" b="0" i="0" u="none" strike="noStrike" baseline="0" dirty="0">
                <a:solidFill>
                  <a:srgbClr val="000000"/>
                </a:solidFill>
                <a:latin typeface="TimesNewRomanPSMT"/>
              </a:rPr>
              <a:t> bony trabeculae</a:t>
            </a:r>
            <a:endParaRPr lang="en-IN" dirty="0"/>
          </a:p>
        </p:txBody>
      </p:sp>
      <p:sp>
        <p:nvSpPr>
          <p:cNvPr id="4" name="Slide Number Placeholder 3"/>
          <p:cNvSpPr>
            <a:spLocks noGrp="1"/>
          </p:cNvSpPr>
          <p:nvPr>
            <p:ph type="sldNum" sz="quarter" idx="5"/>
          </p:nvPr>
        </p:nvSpPr>
        <p:spPr/>
        <p:txBody>
          <a:bodyPr/>
          <a:lstStyle/>
          <a:p>
            <a:fld id="{32BF9438-3EEF-4192-9815-F6F44770AEF7}" type="slidenum">
              <a:rPr lang="en-US" smtClean="0"/>
              <a:t>70</a:t>
            </a:fld>
            <a:endParaRPr lang="en-US" dirty="0"/>
          </a:p>
        </p:txBody>
      </p:sp>
    </p:spTree>
    <p:extLst>
      <p:ext uri="{BB962C8B-B14F-4D97-AF65-F5344CB8AC3E}">
        <p14:creationId xmlns:p14="http://schemas.microsoft.com/office/powerpoint/2010/main" val="311471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sz="1800" b="0" i="0" u="none" strike="noStrike" baseline="0" dirty="0">
                <a:latin typeface="TimesNewRomanPSMT"/>
              </a:rPr>
              <a:t>Gingivitis with enlarged,</a:t>
            </a:r>
          </a:p>
          <a:p>
            <a:pPr algn="l"/>
            <a:r>
              <a:rPr lang="en-GB" sz="1800" b="0" i="0" u="none" strike="noStrike" baseline="0" dirty="0" err="1">
                <a:latin typeface="TimesNewRomanPSMT"/>
              </a:rPr>
              <a:t>hemorrhagic</a:t>
            </a:r>
            <a:r>
              <a:rPr lang="en-GB" sz="1800" b="0" i="0" u="none" strike="noStrike" baseline="0" dirty="0">
                <a:latin typeface="TimesNewRomanPSMT"/>
              </a:rPr>
              <a:t>, bluish-red gingiva is described as one of the classic</a:t>
            </a:r>
          </a:p>
          <a:p>
            <a:pPr algn="l"/>
            <a:r>
              <a:rPr lang="en-GB" sz="1800" b="0" i="0" u="none" strike="noStrike" baseline="0" dirty="0">
                <a:latin typeface="TimesNewRomanPSMT"/>
              </a:rPr>
              <a:t>signs of vitamin C </a:t>
            </a:r>
            <a:r>
              <a:rPr lang="en-GB" sz="1800" b="0" i="0" u="none" strike="noStrike" baseline="0" dirty="0" err="1">
                <a:latin typeface="TimesNewRomanPSMT"/>
              </a:rPr>
              <a:t>deiciency</a:t>
            </a:r>
            <a:r>
              <a:rPr lang="en-GB" sz="1800" b="0" i="0" u="none" strike="noStrike" baseline="0" dirty="0">
                <a:latin typeface="TimesNewRomanPSMT"/>
              </a:rPr>
              <a:t>, but </a:t>
            </a:r>
            <a:r>
              <a:rPr lang="en-GB" sz="1800" b="0" i="1" u="none" strike="noStrike" baseline="0" dirty="0">
                <a:latin typeface="TimesNewRomanPS-ItalicMT"/>
              </a:rPr>
              <a:t>gingivitis is not caused by vitamin</a:t>
            </a:r>
          </a:p>
          <a:p>
            <a:pPr algn="l"/>
            <a:r>
              <a:rPr lang="en-IN" sz="1800" b="0" i="1" u="none" strike="noStrike" baseline="0" dirty="0">
                <a:latin typeface="TimesNewRomanPS-ItalicMT"/>
              </a:rPr>
              <a:t>C </a:t>
            </a:r>
            <a:r>
              <a:rPr lang="en-IN" sz="1800" b="0" i="1" u="none" strike="noStrike" baseline="0" dirty="0" err="1">
                <a:latin typeface="TimesNewRomanPS-ItalicMT"/>
              </a:rPr>
              <a:t>deiciency</a:t>
            </a:r>
            <a:r>
              <a:rPr lang="en-IN" sz="1800" b="0" i="1" u="none" strike="noStrike" baseline="0">
                <a:latin typeface="TimesNewRomanPS-ItalicMT"/>
              </a:rPr>
              <a:t>.</a:t>
            </a:r>
            <a:endParaRPr lang="en-IN"/>
          </a:p>
        </p:txBody>
      </p:sp>
      <p:sp>
        <p:nvSpPr>
          <p:cNvPr id="4" name="Slide Number Placeholder 3"/>
          <p:cNvSpPr>
            <a:spLocks noGrp="1"/>
          </p:cNvSpPr>
          <p:nvPr>
            <p:ph type="sldNum" sz="quarter" idx="5"/>
          </p:nvPr>
        </p:nvSpPr>
        <p:spPr/>
        <p:txBody>
          <a:bodyPr/>
          <a:lstStyle/>
          <a:p>
            <a:fld id="{32BF9438-3EEF-4192-9815-F6F44770AEF7}" type="slidenum">
              <a:rPr lang="en-US" smtClean="0"/>
              <a:t>77</a:t>
            </a:fld>
            <a:endParaRPr lang="en-US" dirty="0"/>
          </a:p>
        </p:txBody>
      </p:sp>
    </p:spTree>
    <p:extLst>
      <p:ext uri="{BB962C8B-B14F-4D97-AF65-F5344CB8AC3E}">
        <p14:creationId xmlns:p14="http://schemas.microsoft.com/office/powerpoint/2010/main" val="4167857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9960-406F-4187-A0E6-BD19C684039A}"/>
              </a:ext>
            </a:extLst>
          </p:cNvPr>
          <p:cNvSpPr>
            <a:spLocks noGrp="1"/>
          </p:cNvSpPr>
          <p:nvPr>
            <p:ph type="ctrTitle"/>
          </p:nvPr>
        </p:nvSpPr>
        <p:spPr>
          <a:xfrm>
            <a:off x="1249326" y="919716"/>
            <a:ext cx="8504275" cy="3551275"/>
          </a:xfrm>
        </p:spPr>
        <p:txBody>
          <a:bodyPr anchor="b">
            <a:normAutofit/>
          </a:bodyPr>
          <a:lstStyle>
            <a:lvl1pPr algn="l">
              <a:lnSpc>
                <a:spcPct val="100000"/>
              </a:lnSpc>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27E7FE-647D-4B2F-BA13-AB3ED4C5CF5A}"/>
              </a:ext>
            </a:extLst>
          </p:cNvPr>
          <p:cNvSpPr>
            <a:spLocks noGrp="1"/>
          </p:cNvSpPr>
          <p:nvPr>
            <p:ph type="subTitle" idx="1"/>
          </p:nvPr>
        </p:nvSpPr>
        <p:spPr>
          <a:xfrm>
            <a:off x="1249326" y="4795284"/>
            <a:ext cx="8504275" cy="1084522"/>
          </a:xfrm>
        </p:spPr>
        <p:txBody>
          <a:bodyPr>
            <a:normAutofit/>
          </a:bodyPr>
          <a:lstStyle>
            <a:lvl1pPr marL="0" indent="0" algn="l">
              <a:lnSpc>
                <a:spcPct val="120000"/>
              </a:lnSpc>
              <a:buNone/>
              <a:defRPr sz="16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A5EF785-E0A7-4496-A5BA-49B0156F2628}"/>
              </a:ext>
            </a:extLst>
          </p:cNvPr>
          <p:cNvSpPr>
            <a:spLocks noGrp="1"/>
          </p:cNvSpPr>
          <p:nvPr>
            <p:ph type="dt" sz="half" idx="10"/>
          </p:nvPr>
        </p:nvSpPr>
        <p:spPr>
          <a:xfrm>
            <a:off x="8964706" y="6433202"/>
            <a:ext cx="2426446" cy="367841"/>
          </a:xfrm>
        </p:spPr>
        <p:txBody>
          <a:bodyPr/>
          <a:lstStyle/>
          <a:p>
            <a:endParaRPr lang="en-US" dirty="0"/>
          </a:p>
        </p:txBody>
      </p:sp>
      <p:sp>
        <p:nvSpPr>
          <p:cNvPr id="5" name="Footer Placeholder 4">
            <a:extLst>
              <a:ext uri="{FF2B5EF4-FFF2-40B4-BE49-F238E27FC236}">
                <a16:creationId xmlns:a16="http://schemas.microsoft.com/office/drawing/2014/main" id="{4742C627-38A1-4A14-8822-D8D33751CA30}"/>
              </a:ext>
            </a:extLst>
          </p:cNvPr>
          <p:cNvSpPr>
            <a:spLocks noGrp="1"/>
          </p:cNvSpPr>
          <p:nvPr>
            <p:ph type="ftr" sz="quarter" idx="11"/>
          </p:nvPr>
        </p:nvSpPr>
        <p:spPr/>
        <p:txBody>
          <a:bodyPr/>
          <a:lstStyle/>
          <a:p>
            <a:endParaRPr lang="en-US" sz="1000" dirty="0"/>
          </a:p>
        </p:txBody>
      </p:sp>
      <p:sp>
        <p:nvSpPr>
          <p:cNvPr id="6" name="Slide Number Placeholder 5">
            <a:extLst>
              <a:ext uri="{FF2B5EF4-FFF2-40B4-BE49-F238E27FC236}">
                <a16:creationId xmlns:a16="http://schemas.microsoft.com/office/drawing/2014/main" id="{2EEBE346-5F34-48CD-8928-DA8567AEDD15}"/>
              </a:ext>
            </a:extLst>
          </p:cNvPr>
          <p:cNvSpPr>
            <a:spLocks noGrp="1"/>
          </p:cNvSpPr>
          <p:nvPr>
            <p:ph type="sldNum" sz="quarter" idx="12"/>
          </p:nvPr>
        </p:nvSpPr>
        <p:spPr>
          <a:xfrm>
            <a:off x="11391152" y="6433203"/>
            <a:ext cx="702781" cy="367842"/>
          </a:xfrm>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202236382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839C-7D7A-49F1-8BFE-85C6C7D78BE7}"/>
              </a:ext>
            </a:extLst>
          </p:cNvPr>
          <p:cNvSpPr>
            <a:spLocks noGrp="1"/>
          </p:cNvSpPr>
          <p:nvPr>
            <p:ph type="title"/>
          </p:nvPr>
        </p:nvSpPr>
        <p:spPr>
          <a:xfrm>
            <a:off x="905256" y="590668"/>
            <a:ext cx="9914859" cy="1329004"/>
          </a:xfrm>
        </p:spPr>
        <p:txBody>
          <a:bodyPr>
            <a:normAutofit/>
          </a:bodyPr>
          <a:lstStyle>
            <a:lvl1pPr>
              <a:lnSpc>
                <a:spcPct val="100000"/>
              </a:lnSpc>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7E748DC-EBB9-44C6-8566-38F87FF7FD53}"/>
              </a:ext>
            </a:extLst>
          </p:cNvPr>
          <p:cNvSpPr>
            <a:spLocks noGrp="1"/>
          </p:cNvSpPr>
          <p:nvPr>
            <p:ph idx="1"/>
          </p:nvPr>
        </p:nvSpPr>
        <p:spPr>
          <a:xfrm>
            <a:off x="914400" y="1919673"/>
            <a:ext cx="9914860" cy="412331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7342198-F50F-4C8A-9BD9-4CC3950F8FA8}"/>
              </a:ext>
            </a:extLst>
          </p:cNvPr>
          <p:cNvSpPr>
            <a:spLocks noGrp="1"/>
          </p:cNvSpPr>
          <p:nvPr>
            <p:ph type="dt" sz="half" idx="10"/>
          </p:nvPr>
        </p:nvSpPr>
        <p:spPr>
          <a:xfrm>
            <a:off x="9323285" y="6434524"/>
            <a:ext cx="2067867" cy="365125"/>
          </a:xfrm>
        </p:spPr>
        <p:txBody>
          <a:bodyPr/>
          <a:lstStyle>
            <a:lvl1pPr algn="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BFA2F5AB-D8C6-4AE1-8FAE-CD0499CB6D03}"/>
              </a:ext>
            </a:extLst>
          </p:cNvPr>
          <p:cNvSpPr>
            <a:spLocks noGrp="1"/>
          </p:cNvSpPr>
          <p:nvPr>
            <p:ph type="ftr" sz="quarter" idx="11"/>
          </p:nvPr>
        </p:nvSpPr>
        <p:spPr>
          <a:xfrm>
            <a:off x="173736" y="6437376"/>
            <a:ext cx="3775914" cy="365125"/>
          </a:xfrm>
        </p:spPr>
        <p:txBody>
          <a:bodyPr/>
          <a:lstStyle>
            <a:lvl1pPr algn="l">
              <a:defRPr>
                <a:solidFill>
                  <a:schemeClr val="accent2"/>
                </a:solidFill>
              </a:defRPr>
            </a:lvl1pPr>
          </a:lstStyle>
          <a:p>
            <a:endParaRPr lang="en-US" sz="1000" dirty="0"/>
          </a:p>
        </p:txBody>
      </p:sp>
      <p:sp>
        <p:nvSpPr>
          <p:cNvPr id="6" name="Slide Number Placeholder 5">
            <a:extLst>
              <a:ext uri="{FF2B5EF4-FFF2-40B4-BE49-F238E27FC236}">
                <a16:creationId xmlns:a16="http://schemas.microsoft.com/office/drawing/2014/main" id="{175C58D8-B582-4DB3-A94D-056240199750}"/>
              </a:ext>
            </a:extLst>
          </p:cNvPr>
          <p:cNvSpPr>
            <a:spLocks noGrp="1"/>
          </p:cNvSpPr>
          <p:nvPr>
            <p:ph type="sldNum" sz="quarter" idx="12"/>
          </p:nvPr>
        </p:nvSpPr>
        <p:spPr>
          <a:xfrm>
            <a:off x="11391152" y="6434524"/>
            <a:ext cx="693261" cy="365125"/>
          </a:xfrm>
        </p:spPr>
        <p:txBody>
          <a:bodyPr/>
          <a:lstStyle>
            <a:lvl1pPr>
              <a:defRPr>
                <a:solidFill>
                  <a:schemeClr val="bg1"/>
                </a:solidFill>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282093947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A94B-011C-4B13-8C12-E91BF7A40087}"/>
              </a:ext>
            </a:extLst>
          </p:cNvPr>
          <p:cNvSpPr>
            <a:spLocks noGrp="1"/>
          </p:cNvSpPr>
          <p:nvPr>
            <p:ph type="title"/>
          </p:nvPr>
        </p:nvSpPr>
        <p:spPr>
          <a:xfrm>
            <a:off x="1524000" y="1320800"/>
            <a:ext cx="9144000" cy="3095813"/>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716D5F3-887C-4A8F-842A-0294A9FB0818}"/>
              </a:ext>
            </a:extLst>
          </p:cNvPr>
          <p:cNvSpPr>
            <a:spLocks noGrp="1"/>
          </p:cNvSpPr>
          <p:nvPr>
            <p:ph type="body" idx="1"/>
          </p:nvPr>
        </p:nvSpPr>
        <p:spPr>
          <a:xfrm>
            <a:off x="1523999" y="4589463"/>
            <a:ext cx="914400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94588B-131A-42F3-B76C-62BD65E480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111AB28-20BD-4CD8-9840-985C3EDBA16F}"/>
              </a:ext>
            </a:extLst>
          </p:cNvPr>
          <p:cNvSpPr>
            <a:spLocks noGrp="1"/>
          </p:cNvSpPr>
          <p:nvPr>
            <p:ph type="ftr" sz="quarter" idx="11"/>
          </p:nvPr>
        </p:nvSpPr>
        <p:spPr/>
        <p:txBody>
          <a:bodyPr/>
          <a:lstStyle/>
          <a:p>
            <a:endParaRPr lang="en-US" sz="1000" dirty="0"/>
          </a:p>
        </p:txBody>
      </p:sp>
      <p:sp>
        <p:nvSpPr>
          <p:cNvPr id="6" name="Slide Number Placeholder 5">
            <a:extLst>
              <a:ext uri="{FF2B5EF4-FFF2-40B4-BE49-F238E27FC236}">
                <a16:creationId xmlns:a16="http://schemas.microsoft.com/office/drawing/2014/main" id="{E753C85C-3801-46F0-A100-616F5F2F82E9}"/>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314218702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CB06-0454-4BF1-8011-F8B1A9595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920A70-D33B-4461-B74C-3F59ADB16141}"/>
              </a:ext>
            </a:extLst>
          </p:cNvPr>
          <p:cNvSpPr>
            <a:spLocks noGrp="1"/>
          </p:cNvSpPr>
          <p:nvPr>
            <p:ph sz="half" idx="1"/>
          </p:nvPr>
        </p:nvSpPr>
        <p:spPr>
          <a:xfrm>
            <a:off x="1408813" y="2163725"/>
            <a:ext cx="4610986" cy="4013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881BDF9-836E-431C-8EFA-417A9BEE9F4B}"/>
              </a:ext>
            </a:extLst>
          </p:cNvPr>
          <p:cNvSpPr>
            <a:spLocks noGrp="1"/>
          </p:cNvSpPr>
          <p:nvPr>
            <p:ph sz="half" idx="2"/>
          </p:nvPr>
        </p:nvSpPr>
        <p:spPr>
          <a:xfrm>
            <a:off x="6257260" y="2163725"/>
            <a:ext cx="4853763" cy="4013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CBD9F59-B591-4E2F-899E-3CA78CE82D4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46CFD12-B3EC-432C-B264-8AB571CAAFD5}"/>
              </a:ext>
            </a:extLst>
          </p:cNvPr>
          <p:cNvSpPr>
            <a:spLocks noGrp="1"/>
          </p:cNvSpPr>
          <p:nvPr>
            <p:ph type="ftr" sz="quarter" idx="11"/>
          </p:nvPr>
        </p:nvSpPr>
        <p:spPr/>
        <p:txBody>
          <a:bodyPr/>
          <a:lstStyle/>
          <a:p>
            <a:endParaRPr lang="en-US" sz="1000" dirty="0"/>
          </a:p>
        </p:txBody>
      </p:sp>
      <p:sp>
        <p:nvSpPr>
          <p:cNvPr id="7" name="Slide Number Placeholder 6">
            <a:extLst>
              <a:ext uri="{FF2B5EF4-FFF2-40B4-BE49-F238E27FC236}">
                <a16:creationId xmlns:a16="http://schemas.microsoft.com/office/drawing/2014/main" id="{48F3CBBA-71B3-4857-80E7-525E89FD903F}"/>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26229050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1886-4F39-4E3E-948D-DBC73F267AED}"/>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B2C7B2A-B6BE-46FD-9278-A5246BF7EEB8}"/>
              </a:ext>
            </a:extLst>
          </p:cNvPr>
          <p:cNvSpPr>
            <a:spLocks noGrp="1"/>
          </p:cNvSpPr>
          <p:nvPr>
            <p:ph type="body" idx="1"/>
          </p:nvPr>
        </p:nvSpPr>
        <p:spPr>
          <a:xfrm>
            <a:off x="839788" y="1681163"/>
            <a:ext cx="5157787"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E85295-E4B5-4D75-954F-B07A2F4CABF8}"/>
              </a:ext>
            </a:extLst>
          </p:cNvPr>
          <p:cNvSpPr>
            <a:spLocks noGrp="1"/>
          </p:cNvSpPr>
          <p:nvPr>
            <p:ph sz="half" idx="2"/>
          </p:nvPr>
        </p:nvSpPr>
        <p:spPr>
          <a:xfrm>
            <a:off x="839788" y="2635623"/>
            <a:ext cx="5157787" cy="3554039"/>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687ABF0-C78D-4589-8FA5-0D6238B4B084}"/>
              </a:ext>
            </a:extLst>
          </p:cNvPr>
          <p:cNvSpPr>
            <a:spLocks noGrp="1"/>
          </p:cNvSpPr>
          <p:nvPr>
            <p:ph type="body" sz="quarter" idx="3"/>
          </p:nvPr>
        </p:nvSpPr>
        <p:spPr>
          <a:xfrm>
            <a:off x="6172200" y="1681163"/>
            <a:ext cx="5183188"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6A4064-2E0A-4FC3-837B-14EC0EF3A652}"/>
              </a:ext>
            </a:extLst>
          </p:cNvPr>
          <p:cNvSpPr>
            <a:spLocks noGrp="1"/>
          </p:cNvSpPr>
          <p:nvPr>
            <p:ph sz="quarter" idx="4"/>
          </p:nvPr>
        </p:nvSpPr>
        <p:spPr>
          <a:xfrm>
            <a:off x="6172200" y="2635623"/>
            <a:ext cx="5183188" cy="355404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8E3C169-8D29-4CC4-9581-748178F3C00A}"/>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F14EC709-AAD9-475C-AC6A-943A8E872A97}"/>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020C0E3E-587D-46EB-AAF5-011C137B0309}"/>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134210973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E062-B7F5-4D30-B416-1BBB4A7D0F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BDFF7A-EBD3-4FEB-8451-5D7355069117}"/>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08F54A2D-2C4B-4E1D-AC16-E3B1F1DDB562}"/>
              </a:ext>
            </a:extLst>
          </p:cNvPr>
          <p:cNvSpPr>
            <a:spLocks noGrp="1"/>
          </p:cNvSpPr>
          <p:nvPr>
            <p:ph type="ftr" sz="quarter" idx="11"/>
          </p:nvPr>
        </p:nvSpPr>
        <p:spPr/>
        <p:txBody>
          <a:bodyPr/>
          <a:lstStyle/>
          <a:p>
            <a:endParaRPr lang="en-US" sz="1000" dirty="0"/>
          </a:p>
        </p:txBody>
      </p:sp>
      <p:sp>
        <p:nvSpPr>
          <p:cNvPr id="5" name="Slide Number Placeholder 4">
            <a:extLst>
              <a:ext uri="{FF2B5EF4-FFF2-40B4-BE49-F238E27FC236}">
                <a16:creationId xmlns:a16="http://schemas.microsoft.com/office/drawing/2014/main" id="{2C11F373-DB96-4AEA-8E3E-7EDEA213DEEC}"/>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290897710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p>
            <a:endParaRPr lang="en-US" sz="1000" dirty="0"/>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153942744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09F8C-8071-4BE5-AD6F-C98F481D1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4135B3-14BA-4A88-B6B3-88B77B1C63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7C3A4D-5B69-44B4-B17F-770E83F00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F1C41D-2A59-4512-8034-6DB705787D78}"/>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D85C494-778C-4EE6-9402-242E1CDD9A69}"/>
              </a:ext>
            </a:extLst>
          </p:cNvPr>
          <p:cNvSpPr>
            <a:spLocks noGrp="1"/>
          </p:cNvSpPr>
          <p:nvPr>
            <p:ph type="ftr" sz="quarter" idx="11"/>
          </p:nvPr>
        </p:nvSpPr>
        <p:spPr/>
        <p:txBody>
          <a:bodyPr/>
          <a:lstStyle/>
          <a:p>
            <a:endParaRPr lang="en-US" sz="1000" dirty="0"/>
          </a:p>
        </p:txBody>
      </p:sp>
      <p:sp>
        <p:nvSpPr>
          <p:cNvPr id="7" name="Slide Number Placeholder 6">
            <a:extLst>
              <a:ext uri="{FF2B5EF4-FFF2-40B4-BE49-F238E27FC236}">
                <a16:creationId xmlns:a16="http://schemas.microsoft.com/office/drawing/2014/main" id="{6F5677B9-C338-4033-9AFE-B8B81C5D8139}"/>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4147392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B77DE-4C2E-476F-A419-57470FB66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9FD1A0-93AE-469A-ADDF-2453B64CAA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DC119C9C-EF97-4910-9419-6D7202609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A87172-A64E-4C38-82ED-2A7050B0FB68}"/>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C0C3E24-28E2-4512-BEA0-DAEC5E8465CB}"/>
              </a:ext>
            </a:extLst>
          </p:cNvPr>
          <p:cNvSpPr>
            <a:spLocks noGrp="1"/>
          </p:cNvSpPr>
          <p:nvPr>
            <p:ph type="ftr" sz="quarter" idx="11"/>
          </p:nvPr>
        </p:nvSpPr>
        <p:spPr/>
        <p:txBody>
          <a:bodyPr/>
          <a:lstStyle/>
          <a:p>
            <a:endParaRPr lang="en-US" sz="1000" dirty="0"/>
          </a:p>
        </p:txBody>
      </p:sp>
      <p:sp>
        <p:nvSpPr>
          <p:cNvPr id="7" name="Slide Number Placeholder 6">
            <a:extLst>
              <a:ext uri="{FF2B5EF4-FFF2-40B4-BE49-F238E27FC236}">
                <a16:creationId xmlns:a16="http://schemas.microsoft.com/office/drawing/2014/main" id="{01F04F0D-DA84-434D-B136-BEE9FD80AB95}"/>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60365268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B05F0-2B44-47BC-86B3-58E2C70806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A5B5DA-7628-4AC1-8EAE-5010C2A981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4E7C3-7830-49F3-9F45-4B2F2B4CAC9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845E328-AD12-449C-BE6E-76DF005E8686}"/>
              </a:ext>
            </a:extLst>
          </p:cNvPr>
          <p:cNvSpPr>
            <a:spLocks noGrp="1"/>
          </p:cNvSpPr>
          <p:nvPr>
            <p:ph type="ftr" sz="quarter" idx="11"/>
          </p:nvPr>
        </p:nvSpPr>
        <p:spPr/>
        <p:txBody>
          <a:bodyPr/>
          <a:lstStyle/>
          <a:p>
            <a:endParaRPr lang="en-US" sz="1000" dirty="0"/>
          </a:p>
        </p:txBody>
      </p:sp>
      <p:sp>
        <p:nvSpPr>
          <p:cNvPr id="6" name="Slide Number Placeholder 5">
            <a:extLst>
              <a:ext uri="{FF2B5EF4-FFF2-40B4-BE49-F238E27FC236}">
                <a16:creationId xmlns:a16="http://schemas.microsoft.com/office/drawing/2014/main" id="{7F0F374F-390D-49D8-A7C8-5BEFA3532345}"/>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374985615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50F530-2925-4F98-89EC-95C2EC4769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A79366-3281-483D-8731-0D01B2B24A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ED8B2-BE7F-4417-8A8A-A95C8BB7082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01A0D96-671F-4A85-89C6-946624CB1E0B}"/>
              </a:ext>
            </a:extLst>
          </p:cNvPr>
          <p:cNvSpPr>
            <a:spLocks noGrp="1"/>
          </p:cNvSpPr>
          <p:nvPr>
            <p:ph type="ftr" sz="quarter" idx="11"/>
          </p:nvPr>
        </p:nvSpPr>
        <p:spPr/>
        <p:txBody>
          <a:bodyPr/>
          <a:lstStyle/>
          <a:p>
            <a:endParaRPr lang="en-US" sz="1000" dirty="0"/>
          </a:p>
        </p:txBody>
      </p:sp>
      <p:sp>
        <p:nvSpPr>
          <p:cNvPr id="6" name="Slide Number Placeholder 5">
            <a:extLst>
              <a:ext uri="{FF2B5EF4-FFF2-40B4-BE49-F238E27FC236}">
                <a16:creationId xmlns:a16="http://schemas.microsoft.com/office/drawing/2014/main" id="{585BA434-2E32-4719-B45C-0490D685265D}"/>
              </a:ext>
            </a:extLst>
          </p:cNvPr>
          <p:cNvSpPr>
            <a:spLocks noGrp="1"/>
          </p:cNvSpPr>
          <p:nvPr>
            <p:ph type="sldNum" sz="quarter" idx="12"/>
          </p:nvPr>
        </p:nvSpPr>
        <p:spPr/>
        <p:txBody>
          <a:body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203611012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1">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5040DA2-B75D-1B49-51F9-967501F7F67B}"/>
              </a:ext>
            </a:extLst>
          </p:cNvPr>
          <p:cNvSpPr>
            <a:spLocks noGrp="1"/>
          </p:cNvSpPr>
          <p:nvPr>
            <p:ph type="title" hasCustomPrompt="1"/>
          </p:nvPr>
        </p:nvSpPr>
        <p:spPr>
          <a:xfrm>
            <a:off x="994876" y="887638"/>
            <a:ext cx="10202248" cy="5094496"/>
          </a:xfrm>
        </p:spPr>
        <p:txBody>
          <a:bodyPr/>
          <a:lstStyle>
            <a:lvl1pPr algn="ctr">
              <a:defRPr sz="4800">
                <a:solidFill>
                  <a:schemeClr val="bg1"/>
                </a:solidFill>
              </a:defRPr>
            </a:lvl1pPr>
          </a:lstStyle>
          <a:p>
            <a:r>
              <a:rPr lang="en-US" dirty="0"/>
              <a:t>Click to add title</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
        <p:nvSpPr>
          <p:cNvPr id="2" name="Rectangle 1">
            <a:extLst>
              <a:ext uri="{FF2B5EF4-FFF2-40B4-BE49-F238E27FC236}">
                <a16:creationId xmlns:a16="http://schemas.microsoft.com/office/drawing/2014/main" id="{8E93BDAB-CB06-403B-00FD-9D1C2812A298}"/>
              </a:ext>
              <a:ext uri="{C183D7F6-B498-43B3-948B-1728B52AA6E4}">
                <adec:decorative xmlns:adec="http://schemas.microsoft.com/office/drawing/2017/decorative" val="1"/>
              </a:ext>
            </a:extLst>
          </p:cNvPr>
          <p:cNvSpPr/>
          <p:nvPr userDrawn="1"/>
        </p:nvSpPr>
        <p:spPr>
          <a:xfrm rot="5400000">
            <a:off x="-2990939" y="2990938"/>
            <a:ext cx="6855801"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6FB1FDB-9C8A-890A-5051-8D49E105FD49}"/>
              </a:ext>
              <a:ext uri="{C183D7F6-B498-43B3-948B-1728B52AA6E4}">
                <adec:decorative xmlns:adec="http://schemas.microsoft.com/office/drawing/2017/decorative" val="1"/>
              </a:ext>
            </a:extLst>
          </p:cNvPr>
          <p:cNvSpPr/>
          <p:nvPr userDrawn="1"/>
        </p:nvSpPr>
        <p:spPr>
          <a:xfrm>
            <a:off x="1" y="5983104"/>
            <a:ext cx="12192000" cy="87392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21">
            <a:extLst>
              <a:ext uri="{FF2B5EF4-FFF2-40B4-BE49-F238E27FC236}">
                <a16:creationId xmlns:a16="http://schemas.microsoft.com/office/drawing/2014/main" id="{46056E81-9CB5-42E9-6689-B711F575C8F2}"/>
              </a:ext>
              <a:ext uri="{C183D7F6-B498-43B3-948B-1728B52AA6E4}">
                <adec:decorative xmlns:adec="http://schemas.microsoft.com/office/drawing/2017/decorative" val="1"/>
              </a:ext>
            </a:extLst>
          </p:cNvPr>
          <p:cNvSpPr/>
          <p:nvPr userDrawn="1"/>
        </p:nvSpPr>
        <p:spPr>
          <a:xfrm flipV="1">
            <a:off x="8981493" y="0"/>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22">
            <a:extLst>
              <a:ext uri="{FF2B5EF4-FFF2-40B4-BE49-F238E27FC236}">
                <a16:creationId xmlns:a16="http://schemas.microsoft.com/office/drawing/2014/main" id="{3D075254-6FC4-6738-BBBE-1BACB99E424A}"/>
              </a:ext>
              <a:ext uri="{C183D7F6-B498-43B3-948B-1728B52AA6E4}">
                <adec:decorative xmlns:adec="http://schemas.microsoft.com/office/drawing/2017/decorative" val="1"/>
              </a:ext>
            </a:extLst>
          </p:cNvPr>
          <p:cNvSpPr>
            <a:spLocks noChangeAspect="1"/>
          </p:cNvSpPr>
          <p:nvPr userDrawn="1"/>
        </p:nvSpPr>
        <p:spPr>
          <a:xfrm flipH="1" flipV="1">
            <a:off x="0" y="-8"/>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056202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About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BA2562-20F9-9DC8-81EB-6ED26B24D7E3}"/>
              </a:ext>
              <a:ext uri="{C183D7F6-B498-43B3-948B-1728B52AA6E4}">
                <adec:decorative xmlns:adec="http://schemas.microsoft.com/office/drawing/2017/decorative" val="1"/>
              </a:ext>
            </a:extLst>
          </p:cNvPr>
          <p:cNvSpPr/>
          <p:nvPr userDrawn="1"/>
        </p:nvSpPr>
        <p:spPr>
          <a:xfrm>
            <a:off x="1" y="5983099"/>
            <a:ext cx="12192000" cy="8739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25">
            <a:extLst>
              <a:ext uri="{FF2B5EF4-FFF2-40B4-BE49-F238E27FC236}">
                <a16:creationId xmlns:a16="http://schemas.microsoft.com/office/drawing/2014/main" id="{369E878B-C75C-98DC-B694-2C40507C4945}"/>
              </a:ext>
              <a:ext uri="{C183D7F6-B498-43B3-948B-1728B52AA6E4}">
                <adec:decorative xmlns:adec="http://schemas.microsoft.com/office/drawing/2017/decorative" val="1"/>
              </a:ext>
            </a:extLst>
          </p:cNvPr>
          <p:cNvSpPr/>
          <p:nvPr userDrawn="1"/>
        </p:nvSpPr>
        <p:spPr>
          <a:xfrm>
            <a:off x="8991644" y="3657675"/>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27">
            <a:extLst>
              <a:ext uri="{FF2B5EF4-FFF2-40B4-BE49-F238E27FC236}">
                <a16:creationId xmlns:a16="http://schemas.microsoft.com/office/drawing/2014/main" id="{DC03A063-67E0-718E-206C-6C807C20026A}"/>
              </a:ext>
              <a:ext uri="{C183D7F6-B498-43B3-948B-1728B52AA6E4}">
                <adec:decorative xmlns:adec="http://schemas.microsoft.com/office/drawing/2017/decorative" val="1"/>
              </a:ext>
            </a:extLst>
          </p:cNvPr>
          <p:cNvSpPr>
            <a:spLocks noChangeAspect="1"/>
          </p:cNvSpPr>
          <p:nvPr userDrawn="1"/>
        </p:nvSpPr>
        <p:spPr>
          <a:xfrm flipH="1" flipV="1">
            <a:off x="0" y="-5"/>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30">
            <a:extLst>
              <a:ext uri="{FF2B5EF4-FFF2-40B4-BE49-F238E27FC236}">
                <a16:creationId xmlns:a16="http://schemas.microsoft.com/office/drawing/2014/main" id="{6D86FEEF-2721-A616-B636-7C6F8B1B5D56}"/>
              </a:ext>
              <a:ext uri="{C183D7F6-B498-43B3-948B-1728B52AA6E4}">
                <adec:decorative xmlns:adec="http://schemas.microsoft.com/office/drawing/2017/decorative" val="1"/>
              </a:ext>
            </a:extLst>
          </p:cNvPr>
          <p:cNvSpPr>
            <a:spLocks noChangeAspect="1"/>
          </p:cNvSpPr>
          <p:nvPr userDrawn="1"/>
        </p:nvSpPr>
        <p:spPr>
          <a:xfrm rot="16200000" flipH="1" flipV="1">
            <a:off x="-433923" y="554625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itle 17">
            <a:extLst>
              <a:ext uri="{FF2B5EF4-FFF2-40B4-BE49-F238E27FC236}">
                <a16:creationId xmlns:a16="http://schemas.microsoft.com/office/drawing/2014/main" id="{4AC20A76-77DC-62F7-C0E5-66C03853B31E}"/>
              </a:ext>
            </a:extLst>
          </p:cNvPr>
          <p:cNvSpPr>
            <a:spLocks noGrp="1"/>
          </p:cNvSpPr>
          <p:nvPr>
            <p:ph type="title" hasCustomPrompt="1"/>
          </p:nvPr>
        </p:nvSpPr>
        <p:spPr>
          <a:xfrm>
            <a:off x="1371599" y="1478396"/>
            <a:ext cx="3710355" cy="3445297"/>
          </a:xfrm>
        </p:spPr>
        <p:txBody>
          <a:bodyPr>
            <a:normAutofit/>
          </a:bodyPr>
          <a:lstStyle>
            <a:lvl1pPr>
              <a:defRPr sz="3600">
                <a:solidFill>
                  <a:schemeClr val="accent2">
                    <a:lumMod val="75000"/>
                  </a:schemeClr>
                </a:solidFill>
              </a:defRPr>
            </a:lvl1pPr>
          </a:lstStyle>
          <a:p>
            <a:r>
              <a:rPr lang="en-US" dirty="0"/>
              <a:t>Click to add title</a:t>
            </a:r>
          </a:p>
        </p:txBody>
      </p:sp>
      <p:sp>
        <p:nvSpPr>
          <p:cNvPr id="20" name="Content Placeholder 19">
            <a:extLst>
              <a:ext uri="{FF2B5EF4-FFF2-40B4-BE49-F238E27FC236}">
                <a16:creationId xmlns:a16="http://schemas.microsoft.com/office/drawing/2014/main" id="{CF99A149-DEF4-9E0F-D0DE-E859DB6CA539}"/>
              </a:ext>
            </a:extLst>
          </p:cNvPr>
          <p:cNvSpPr>
            <a:spLocks noGrp="1"/>
          </p:cNvSpPr>
          <p:nvPr>
            <p:ph sz="quarter" idx="10" hasCustomPrompt="1"/>
          </p:nvPr>
        </p:nvSpPr>
        <p:spPr>
          <a:xfrm>
            <a:off x="5360465" y="1477963"/>
            <a:ext cx="5536135" cy="3446462"/>
          </a:xfrm>
        </p:spPr>
        <p:txBody>
          <a:bodyPr anchor="ct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bg1"/>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1046245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Section Title">
    <p:bg>
      <p:bgPr>
        <a:solidFill>
          <a:schemeClr val="accent2"/>
        </a:solidFill>
        <a:effectLst/>
      </p:bgPr>
    </p:bg>
    <p:spTree>
      <p:nvGrpSpPr>
        <p:cNvPr id="1" name=""/>
        <p:cNvGrpSpPr/>
        <p:nvPr/>
      </p:nvGrpSpPr>
      <p:grpSpPr>
        <a:xfrm>
          <a:off x="0" y="0"/>
          <a:ext cx="0" cy="0"/>
          <a:chOff x="0" y="0"/>
          <a:chExt cx="0" cy="0"/>
        </a:xfrm>
      </p:grpSpPr>
      <p:sp>
        <p:nvSpPr>
          <p:cNvPr id="2" name="Freeform: Shape 9">
            <a:extLst>
              <a:ext uri="{FF2B5EF4-FFF2-40B4-BE49-F238E27FC236}">
                <a16:creationId xmlns:a16="http://schemas.microsoft.com/office/drawing/2014/main" id="{A18D9F31-445F-F144-A393-66C1BDE8083D}"/>
              </a:ext>
              <a:ext uri="{C183D7F6-B498-43B3-948B-1728B52AA6E4}">
                <adec:decorative xmlns:adec="http://schemas.microsoft.com/office/drawing/2017/decorative" val="1"/>
              </a:ext>
            </a:extLst>
          </p:cNvPr>
          <p:cNvSpPr/>
          <p:nvPr userDrawn="1"/>
        </p:nvSpPr>
        <p:spPr>
          <a:xfrm flipV="1">
            <a:off x="4570022" y="3390898"/>
            <a:ext cx="3354778" cy="3467100"/>
          </a:xfrm>
          <a:custGeom>
            <a:avLst/>
            <a:gdLst>
              <a:gd name="connsiteX0" fmla="*/ 0 w 2353172"/>
              <a:gd name="connsiteY0" fmla="*/ 0 h 2431959"/>
              <a:gd name="connsiteX1" fmla="*/ 2353172 w 2353172"/>
              <a:gd name="connsiteY1" fmla="*/ 0 h 2431959"/>
              <a:gd name="connsiteX2" fmla="*/ 2353172 w 2353172"/>
              <a:gd name="connsiteY2" fmla="*/ 2431959 h 2431959"/>
              <a:gd name="connsiteX3" fmla="*/ 2352312 w 2353172"/>
              <a:gd name="connsiteY3" fmla="*/ 2431959 h 2431959"/>
              <a:gd name="connsiteX4" fmla="*/ 2340504 w 2353172"/>
              <a:gd name="connsiteY4" fmla="*/ 2198113 h 2431959"/>
              <a:gd name="connsiteX5" fmla="*/ 134816 w 2353172"/>
              <a:gd name="connsiteY5" fmla="*/ 6383 h 24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3172" h="2431959">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14">
            <a:extLst>
              <a:ext uri="{FF2B5EF4-FFF2-40B4-BE49-F238E27FC236}">
                <a16:creationId xmlns:a16="http://schemas.microsoft.com/office/drawing/2014/main" id="{24F2F994-08EA-D901-82B7-02E175B2FF92}"/>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itle 7">
            <a:extLst>
              <a:ext uri="{FF2B5EF4-FFF2-40B4-BE49-F238E27FC236}">
                <a16:creationId xmlns:a16="http://schemas.microsoft.com/office/drawing/2014/main" id="{863EE949-1BE5-CFA7-69CC-5235FFE07F0F}"/>
              </a:ext>
            </a:extLst>
          </p:cNvPr>
          <p:cNvSpPr>
            <a:spLocks noGrp="1"/>
          </p:cNvSpPr>
          <p:nvPr>
            <p:ph type="title" hasCustomPrompt="1"/>
          </p:nvPr>
        </p:nvSpPr>
        <p:spPr>
          <a:xfrm>
            <a:off x="1371598" y="1415562"/>
            <a:ext cx="5750171" cy="4009292"/>
          </a:xfrm>
        </p:spPr>
        <p:txBody>
          <a:bodyPr>
            <a:normAutofit/>
          </a:bodyPr>
          <a:lstStyle>
            <a:lvl1pPr>
              <a:defRPr sz="3600">
                <a:solidFill>
                  <a:schemeClr val="bg2"/>
                </a:solidFill>
              </a:defRPr>
            </a:lvl1pPr>
          </a:lstStyle>
          <a:p>
            <a:r>
              <a:rPr lang="en-US" dirty="0"/>
              <a:t>Click to add title</a:t>
            </a:r>
          </a:p>
        </p:txBody>
      </p:sp>
      <p:sp>
        <p:nvSpPr>
          <p:cNvPr id="4" name="Picture Placeholder 18">
            <a:extLst>
              <a:ext uri="{FF2B5EF4-FFF2-40B4-BE49-F238E27FC236}">
                <a16:creationId xmlns:a16="http://schemas.microsoft.com/office/drawing/2014/main" id="{A2B2C17F-12DD-A683-5602-F16A1C9647FB}"/>
              </a:ext>
            </a:extLst>
          </p:cNvPr>
          <p:cNvSpPr>
            <a:spLocks noGrp="1"/>
          </p:cNvSpPr>
          <p:nvPr>
            <p:ph type="pic" sz="quarter" idx="13"/>
          </p:nvPr>
        </p:nvSpPr>
        <p:spPr>
          <a:xfrm>
            <a:off x="7877908" y="1"/>
            <a:ext cx="4314092" cy="6858000"/>
          </a:xfrm>
          <a:custGeom>
            <a:avLst/>
            <a:gdLst>
              <a:gd name="connsiteX0" fmla="*/ 3466352 w 4267200"/>
              <a:gd name="connsiteY0" fmla="*/ 0 h 6858000"/>
              <a:gd name="connsiteX1" fmla="*/ 4267200 w 4267200"/>
              <a:gd name="connsiteY1" fmla="*/ 0 h 6858000"/>
              <a:gd name="connsiteX2" fmla="*/ 4267200 w 4267200"/>
              <a:gd name="connsiteY2" fmla="*/ 6858000 h 6858000"/>
              <a:gd name="connsiteX3" fmla="*/ 0 w 4267200"/>
              <a:gd name="connsiteY3" fmla="*/ 6858000 h 6858000"/>
              <a:gd name="connsiteX4" fmla="*/ 0 w 4267200"/>
              <a:gd name="connsiteY4" fmla="*/ 3338980 h 6858000"/>
              <a:gd name="connsiteX5" fmla="*/ 8352 w 4267200"/>
              <a:gd name="connsiteY5" fmla="*/ 3162578 h 6858000"/>
              <a:gd name="connsiteX6" fmla="*/ 3132972 w 4267200"/>
              <a:gd name="connsiteY6" fmla="*/ 18059 h 6858000"/>
              <a:gd name="connsiteX7" fmla="*/ 3466352 w 4267200"/>
              <a:gd name="connsiteY7" fmla="*/ 12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67200" h="6858000">
                <a:moveTo>
                  <a:pt x="3466352" y="0"/>
                </a:moveTo>
                <a:lnTo>
                  <a:pt x="4267200" y="0"/>
                </a:lnTo>
                <a:lnTo>
                  <a:pt x="4267200" y="6858000"/>
                </a:lnTo>
                <a:lnTo>
                  <a:pt x="0" y="6858000"/>
                </a:lnTo>
                <a:lnTo>
                  <a:pt x="0" y="3338980"/>
                </a:lnTo>
                <a:lnTo>
                  <a:pt x="8352" y="3162578"/>
                </a:lnTo>
                <a:cubicBezTo>
                  <a:pt x="166042" y="1505839"/>
                  <a:pt x="1479242" y="186005"/>
                  <a:pt x="3132972" y="18059"/>
                </a:cubicBezTo>
                <a:lnTo>
                  <a:pt x="3466352" y="1225"/>
                </a:lnTo>
                <a:close/>
              </a:path>
            </a:pathLst>
          </a:custGeom>
          <a:solidFill>
            <a:schemeClr val="accent2">
              <a:lumMod val="75000"/>
            </a:schemeClr>
          </a:solidFill>
        </p:spPr>
        <p:txBody>
          <a:bodyPr wrap="square" lIns="1463040" tIns="822960" rIns="1463040" anchor="t" anchorCtr="0">
            <a:noAutofit/>
          </a:bodyPr>
          <a:lstStyle>
            <a:lvl1pPr marL="0" indent="0" algn="ctr">
              <a:buNone/>
              <a:defRPr sz="1600">
                <a:solidFill>
                  <a:schemeClr val="bg2"/>
                </a:solidFill>
              </a:defRPr>
            </a:lvl1pPr>
          </a:lstStyle>
          <a:p>
            <a:r>
              <a:rPr lang="en-US" dirty="0"/>
              <a:t>Click icon to add picture</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1190446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Content and Image">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179D789-F69C-8306-0C19-DF73E69167C4}"/>
              </a:ext>
            </a:extLst>
          </p:cNvPr>
          <p:cNvSpPr>
            <a:spLocks noGrp="1"/>
          </p:cNvSpPr>
          <p:nvPr>
            <p:ph type="title" hasCustomPrompt="1"/>
          </p:nvPr>
        </p:nvSpPr>
        <p:spPr>
          <a:xfrm>
            <a:off x="5676415" y="360485"/>
            <a:ext cx="5032725" cy="3284203"/>
          </a:xfrm>
        </p:spPr>
        <p:txBody>
          <a:bodyPr anchor="b">
            <a:normAutofit/>
          </a:bodyPr>
          <a:lstStyle>
            <a:lvl1pPr>
              <a:defRPr sz="3600">
                <a:solidFill>
                  <a:schemeClr val="bg2"/>
                </a:solidFill>
              </a:defRPr>
            </a:lvl1pPr>
          </a:lstStyle>
          <a:p>
            <a:r>
              <a:rPr lang="en-US" dirty="0"/>
              <a:t>Click to add title</a:t>
            </a:r>
          </a:p>
        </p:txBody>
      </p:sp>
      <p:sp>
        <p:nvSpPr>
          <p:cNvPr id="2" name="Picture Placeholder 1">
            <a:extLst>
              <a:ext uri="{FF2B5EF4-FFF2-40B4-BE49-F238E27FC236}">
                <a16:creationId xmlns:a16="http://schemas.microsoft.com/office/drawing/2014/main" id="{A2003524-9DE3-1117-2E91-80A1CB96DE3E}"/>
              </a:ext>
            </a:extLst>
          </p:cNvPr>
          <p:cNvSpPr>
            <a:spLocks noGrp="1"/>
          </p:cNvSpPr>
          <p:nvPr>
            <p:ph type="pic" sz="quarter" idx="11"/>
          </p:nvPr>
        </p:nvSpPr>
        <p:spPr>
          <a:xfrm>
            <a:off x="0" y="0"/>
            <a:ext cx="4308475" cy="6858000"/>
          </a:xfrm>
          <a:custGeom>
            <a:avLst/>
            <a:gdLst>
              <a:gd name="connsiteX0" fmla="*/ 0 w 4308475"/>
              <a:gd name="connsiteY0" fmla="*/ 0 h 6858000"/>
              <a:gd name="connsiteX1" fmla="*/ 4308475 w 4308475"/>
              <a:gd name="connsiteY1" fmla="*/ 0 h 6858000"/>
              <a:gd name="connsiteX2" fmla="*/ 4308475 w 4308475"/>
              <a:gd name="connsiteY2" fmla="*/ 3390898 h 6858000"/>
              <a:gd name="connsiteX3" fmla="*/ 4307536 w 4308475"/>
              <a:gd name="connsiteY3" fmla="*/ 3390898 h 6858000"/>
              <a:gd name="connsiteX4" fmla="*/ 4290702 w 4308475"/>
              <a:gd name="connsiteY4" fmla="*/ 3724279 h 6858000"/>
              <a:gd name="connsiteX5" fmla="*/ 1146183 w 4308475"/>
              <a:gd name="connsiteY5" fmla="*/ 6848898 h 6858000"/>
              <a:gd name="connsiteX6" fmla="*/ 953984 w 4308475"/>
              <a:gd name="connsiteY6" fmla="*/ 6857998 h 6858000"/>
              <a:gd name="connsiteX7" fmla="*/ 4308475 w 4308475"/>
              <a:gd name="connsiteY7" fmla="*/ 6857998 h 6858000"/>
              <a:gd name="connsiteX8" fmla="*/ 4308475 w 4308475"/>
              <a:gd name="connsiteY8" fmla="*/ 6858000 h 6858000"/>
              <a:gd name="connsiteX9" fmla="*/ 0 w 430847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08475" h="6858000">
                <a:moveTo>
                  <a:pt x="0" y="0"/>
                </a:moveTo>
                <a:lnTo>
                  <a:pt x="4308475" y="0"/>
                </a:lnTo>
                <a:lnTo>
                  <a:pt x="4308475" y="3390898"/>
                </a:lnTo>
                <a:lnTo>
                  <a:pt x="4307536" y="3390898"/>
                </a:lnTo>
                <a:lnTo>
                  <a:pt x="4290702" y="3724279"/>
                </a:lnTo>
                <a:cubicBezTo>
                  <a:pt x="4122756" y="5378008"/>
                  <a:pt x="2802922" y="6691208"/>
                  <a:pt x="1146183" y="6848898"/>
                </a:cubicBezTo>
                <a:lnTo>
                  <a:pt x="953984" y="6857998"/>
                </a:lnTo>
                <a:lnTo>
                  <a:pt x="4308475" y="6857998"/>
                </a:lnTo>
                <a:lnTo>
                  <a:pt x="4308475" y="6858000"/>
                </a:lnTo>
                <a:lnTo>
                  <a:pt x="0" y="6858000"/>
                </a:lnTo>
                <a:close/>
              </a:path>
            </a:pathLst>
          </a:custGeom>
        </p:spPr>
        <p:txBody>
          <a:bodyPr wrap="square">
            <a:noAutofit/>
          </a:bodyPr>
          <a:lstStyle>
            <a:lvl1pPr marL="0" indent="0" algn="ctr">
              <a:buNone/>
              <a:defRPr>
                <a:solidFill>
                  <a:schemeClr val="bg2"/>
                </a:solidFill>
              </a:defRPr>
            </a:lvl1pPr>
          </a:lstStyle>
          <a:p>
            <a:r>
              <a:rPr lang="en-US" dirty="0"/>
              <a:t>Click icon to add picture</a:t>
            </a:r>
          </a:p>
        </p:txBody>
      </p:sp>
      <p:sp>
        <p:nvSpPr>
          <p:cNvPr id="10" name="Content Placeholder 9">
            <a:extLst>
              <a:ext uri="{FF2B5EF4-FFF2-40B4-BE49-F238E27FC236}">
                <a16:creationId xmlns:a16="http://schemas.microsoft.com/office/drawing/2014/main" id="{FE5C55B8-DD4C-A859-38F5-CC8FE0920B85}"/>
              </a:ext>
            </a:extLst>
          </p:cNvPr>
          <p:cNvSpPr>
            <a:spLocks noGrp="1"/>
          </p:cNvSpPr>
          <p:nvPr>
            <p:ph sz="quarter" idx="10" hasCustomPrompt="1"/>
          </p:nvPr>
        </p:nvSpPr>
        <p:spPr>
          <a:xfrm>
            <a:off x="5676306" y="3846391"/>
            <a:ext cx="5032725" cy="2136710"/>
          </a:xfrm>
        </p:spPr>
        <p:txBody>
          <a:bodyPr>
            <a:normAutofit/>
          </a:bodyPr>
          <a:lstStyle>
            <a:lvl1pPr marL="0" indent="0">
              <a:buNone/>
              <a:defRPr sz="1800">
                <a:solidFill>
                  <a:schemeClr val="bg2"/>
                </a:solidFill>
              </a:defRPr>
            </a:lvl1pPr>
            <a:lvl2pPr marL="457200" indent="0">
              <a:buNone/>
              <a:defRPr sz="1600">
                <a:solidFill>
                  <a:schemeClr val="bg2"/>
                </a:solidFill>
              </a:defRPr>
            </a:lvl2pPr>
            <a:lvl3pPr marL="914400" indent="0">
              <a:buNone/>
              <a:defRPr sz="1400">
                <a:solidFill>
                  <a:schemeClr val="bg2"/>
                </a:solidFill>
              </a:defRPr>
            </a:lvl3pPr>
            <a:lvl4pPr marL="1371600" indent="0">
              <a:buNone/>
              <a:defRPr sz="1200">
                <a:solidFill>
                  <a:schemeClr val="bg2"/>
                </a:solidFill>
              </a:defRPr>
            </a:lvl4pPr>
            <a:lvl5pPr marL="1828800" indent="0">
              <a:buNone/>
              <a:defRPr sz="1200">
                <a:solidFill>
                  <a:schemeClr val="bg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
        <p:nvSpPr>
          <p:cNvPr id="7" name="Freeform: Shape 9">
            <a:extLst>
              <a:ext uri="{FF2B5EF4-FFF2-40B4-BE49-F238E27FC236}">
                <a16:creationId xmlns:a16="http://schemas.microsoft.com/office/drawing/2014/main" id="{6DC123BA-30A1-50DE-FC24-33C67A8FA78E}"/>
              </a:ext>
              <a:ext uri="{C183D7F6-B498-43B3-948B-1728B52AA6E4}">
                <adec:decorative xmlns:adec="http://schemas.microsoft.com/office/drawing/2017/decorative" val="1"/>
              </a:ext>
            </a:extLst>
          </p:cNvPr>
          <p:cNvSpPr/>
          <p:nvPr userDrawn="1"/>
        </p:nvSpPr>
        <p:spPr>
          <a:xfrm flipH="1" flipV="1">
            <a:off x="4308762" y="3390898"/>
            <a:ext cx="3354778" cy="3467100"/>
          </a:xfrm>
          <a:custGeom>
            <a:avLst/>
            <a:gdLst>
              <a:gd name="connsiteX0" fmla="*/ 0 w 2353172"/>
              <a:gd name="connsiteY0" fmla="*/ 0 h 2431959"/>
              <a:gd name="connsiteX1" fmla="*/ 2353172 w 2353172"/>
              <a:gd name="connsiteY1" fmla="*/ 0 h 2431959"/>
              <a:gd name="connsiteX2" fmla="*/ 2353172 w 2353172"/>
              <a:gd name="connsiteY2" fmla="*/ 2431959 h 2431959"/>
              <a:gd name="connsiteX3" fmla="*/ 2352312 w 2353172"/>
              <a:gd name="connsiteY3" fmla="*/ 2431959 h 2431959"/>
              <a:gd name="connsiteX4" fmla="*/ 2340504 w 2353172"/>
              <a:gd name="connsiteY4" fmla="*/ 2198113 h 2431959"/>
              <a:gd name="connsiteX5" fmla="*/ 134816 w 2353172"/>
              <a:gd name="connsiteY5" fmla="*/ 6383 h 24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3172" h="2431959">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03818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610C35C-5361-BD30-EB79-01BD72158B57}"/>
              </a:ext>
              <a:ext uri="{C183D7F6-B498-43B3-948B-1728B52AA6E4}">
                <adec:decorative xmlns:adec="http://schemas.microsoft.com/office/drawing/2017/decorative" val="1"/>
              </a:ext>
            </a:extLst>
          </p:cNvPr>
          <p:cNvSpPr/>
          <p:nvPr userDrawn="1"/>
        </p:nvSpPr>
        <p:spPr>
          <a:xfrm rot="5400000">
            <a:off x="-2992038" y="2992045"/>
            <a:ext cx="6858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26">
            <a:extLst>
              <a:ext uri="{FF2B5EF4-FFF2-40B4-BE49-F238E27FC236}">
                <a16:creationId xmlns:a16="http://schemas.microsoft.com/office/drawing/2014/main" id="{948A7171-32A3-1CAC-DDFD-7C44DDAF06EA}"/>
              </a:ext>
              <a:ext uri="{C183D7F6-B498-43B3-948B-1728B52AA6E4}">
                <adec:decorative xmlns:adec="http://schemas.microsoft.com/office/drawing/2017/decorative" val="1"/>
              </a:ext>
            </a:extLst>
          </p:cNvPr>
          <p:cNvSpPr>
            <a:spLocks noChangeAspect="1"/>
          </p:cNvSpPr>
          <p:nvPr userDrawn="1"/>
        </p:nvSpPr>
        <p:spPr>
          <a:xfrm flipH="1" flipV="1">
            <a:off x="1" y="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47">
            <a:extLst>
              <a:ext uri="{FF2B5EF4-FFF2-40B4-BE49-F238E27FC236}">
                <a16:creationId xmlns:a16="http://schemas.microsoft.com/office/drawing/2014/main" id="{06FD5EAC-FAC4-CDB4-6AB8-809E940F0780}"/>
              </a:ext>
              <a:ext uri="{C183D7F6-B498-43B3-948B-1728B52AA6E4}">
                <adec:decorative xmlns:adec="http://schemas.microsoft.com/office/drawing/2017/decorative" val="1"/>
              </a:ext>
            </a:extLst>
          </p:cNvPr>
          <p:cNvSpPr/>
          <p:nvPr userDrawn="1"/>
        </p:nvSpPr>
        <p:spPr>
          <a:xfrm>
            <a:off x="8991644" y="3657688"/>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9">
            <a:extLst>
              <a:ext uri="{FF2B5EF4-FFF2-40B4-BE49-F238E27FC236}">
                <a16:creationId xmlns:a16="http://schemas.microsoft.com/office/drawing/2014/main" id="{6DA13352-25BC-FD28-A34C-DD204D5BF178}"/>
              </a:ext>
            </a:extLst>
          </p:cNvPr>
          <p:cNvSpPr>
            <a:spLocks noGrp="1"/>
          </p:cNvSpPr>
          <p:nvPr>
            <p:ph type="title" hasCustomPrompt="1"/>
          </p:nvPr>
        </p:nvSpPr>
        <p:spPr>
          <a:xfrm>
            <a:off x="1381748" y="246183"/>
            <a:ext cx="9525000" cy="1919521"/>
          </a:xfrm>
        </p:spPr>
        <p:txBody>
          <a:bodyPr>
            <a:normAutofit/>
          </a:bodyPr>
          <a:lstStyle>
            <a:lvl1pPr>
              <a:defRPr sz="3600">
                <a:solidFill>
                  <a:schemeClr val="accent2">
                    <a:lumMod val="75000"/>
                  </a:schemeClr>
                </a:solidFill>
              </a:defRPr>
            </a:lvl1pPr>
          </a:lstStyle>
          <a:p>
            <a:r>
              <a:rPr lang="en-US" dirty="0"/>
              <a:t>Click to add title</a:t>
            </a:r>
          </a:p>
        </p:txBody>
      </p:sp>
      <p:sp>
        <p:nvSpPr>
          <p:cNvPr id="12" name="Content Placeholder 11">
            <a:extLst>
              <a:ext uri="{FF2B5EF4-FFF2-40B4-BE49-F238E27FC236}">
                <a16:creationId xmlns:a16="http://schemas.microsoft.com/office/drawing/2014/main" id="{034108AC-4ED2-99E6-0212-0AC0802C553A}"/>
              </a:ext>
            </a:extLst>
          </p:cNvPr>
          <p:cNvSpPr>
            <a:spLocks noGrp="1"/>
          </p:cNvSpPr>
          <p:nvPr>
            <p:ph sz="quarter" idx="10" hasCustomPrompt="1"/>
          </p:nvPr>
        </p:nvSpPr>
        <p:spPr>
          <a:xfrm>
            <a:off x="1371600" y="2274033"/>
            <a:ext cx="9525000" cy="3317875"/>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1222593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and 2 Colum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3FFEEC7-A0A7-27CB-3F2D-796281DCDC94}"/>
              </a:ext>
              <a:ext uri="{C183D7F6-B498-43B3-948B-1728B52AA6E4}">
                <adec:decorative xmlns:adec="http://schemas.microsoft.com/office/drawing/2017/decorative" val="1"/>
              </a:ext>
            </a:extLst>
          </p:cNvPr>
          <p:cNvSpPr/>
          <p:nvPr userDrawn="1"/>
        </p:nvSpPr>
        <p:spPr>
          <a:xfrm>
            <a:off x="1" y="5983104"/>
            <a:ext cx="12192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20">
            <a:extLst>
              <a:ext uri="{FF2B5EF4-FFF2-40B4-BE49-F238E27FC236}">
                <a16:creationId xmlns:a16="http://schemas.microsoft.com/office/drawing/2014/main" id="{2DCCFF86-2471-421E-E5FF-E38943252F15}"/>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21">
            <a:extLst>
              <a:ext uri="{FF2B5EF4-FFF2-40B4-BE49-F238E27FC236}">
                <a16:creationId xmlns:a16="http://schemas.microsoft.com/office/drawing/2014/main" id="{8300B484-623C-071D-E849-138F761417EE}"/>
              </a:ext>
              <a:ext uri="{C183D7F6-B498-43B3-948B-1728B52AA6E4}">
                <adec:decorative xmlns:adec="http://schemas.microsoft.com/office/drawing/2017/decorative" val="1"/>
              </a:ext>
            </a:extLst>
          </p:cNvPr>
          <p:cNvSpPr>
            <a:spLocks noChangeAspect="1"/>
          </p:cNvSpPr>
          <p:nvPr userDrawn="1"/>
        </p:nvSpPr>
        <p:spPr>
          <a:xfrm rot="16200000" flipH="1" flipV="1">
            <a:off x="-433923" y="5546255"/>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Title 18">
            <a:extLst>
              <a:ext uri="{FF2B5EF4-FFF2-40B4-BE49-F238E27FC236}">
                <a16:creationId xmlns:a16="http://schemas.microsoft.com/office/drawing/2014/main" id="{99A6249F-0E28-0ABF-FE63-7ECC0E106258}"/>
              </a:ext>
            </a:extLst>
          </p:cNvPr>
          <p:cNvSpPr>
            <a:spLocks noGrp="1"/>
          </p:cNvSpPr>
          <p:nvPr>
            <p:ph type="title" hasCustomPrompt="1"/>
          </p:nvPr>
        </p:nvSpPr>
        <p:spPr>
          <a:xfrm>
            <a:off x="1362805" y="344399"/>
            <a:ext cx="9599008" cy="1729547"/>
          </a:xfrm>
        </p:spPr>
        <p:txBody>
          <a:bodyPr>
            <a:normAutofit/>
          </a:bodyPr>
          <a:lstStyle>
            <a:lvl1pPr>
              <a:defRPr sz="3600">
                <a:solidFill>
                  <a:schemeClr val="accent2">
                    <a:lumMod val="75000"/>
                  </a:schemeClr>
                </a:solidFill>
              </a:defRPr>
            </a:lvl1pPr>
          </a:lstStyle>
          <a:p>
            <a:r>
              <a:rPr lang="en-US" dirty="0"/>
              <a:t>Click to add title</a:t>
            </a:r>
          </a:p>
        </p:txBody>
      </p:sp>
      <p:sp>
        <p:nvSpPr>
          <p:cNvPr id="21" name="Content Placeholder 20">
            <a:extLst>
              <a:ext uri="{FF2B5EF4-FFF2-40B4-BE49-F238E27FC236}">
                <a16:creationId xmlns:a16="http://schemas.microsoft.com/office/drawing/2014/main" id="{CCC29225-33B5-6D19-F0BA-DE3F864F640A}"/>
              </a:ext>
            </a:extLst>
          </p:cNvPr>
          <p:cNvSpPr>
            <a:spLocks noGrp="1"/>
          </p:cNvSpPr>
          <p:nvPr>
            <p:ph sz="quarter" idx="10" hasCustomPrompt="1"/>
          </p:nvPr>
        </p:nvSpPr>
        <p:spPr>
          <a:xfrm>
            <a:off x="1370867" y="2274034"/>
            <a:ext cx="4643438" cy="3298630"/>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0">
            <a:extLst>
              <a:ext uri="{FF2B5EF4-FFF2-40B4-BE49-F238E27FC236}">
                <a16:creationId xmlns:a16="http://schemas.microsoft.com/office/drawing/2014/main" id="{FB67020D-DF60-17C1-8DEC-EDECF653540F}"/>
              </a:ext>
            </a:extLst>
          </p:cNvPr>
          <p:cNvSpPr>
            <a:spLocks noGrp="1"/>
          </p:cNvSpPr>
          <p:nvPr>
            <p:ph sz="quarter" idx="11" hasCustomPrompt="1"/>
          </p:nvPr>
        </p:nvSpPr>
        <p:spPr>
          <a:xfrm>
            <a:off x="6318375" y="2274034"/>
            <a:ext cx="4643438" cy="3298630"/>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75812651-A64E-FA0C-7D84-B20BA7C67313}"/>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95710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itle and 2 Column 2">
    <p:spTree>
      <p:nvGrpSpPr>
        <p:cNvPr id="1" name=""/>
        <p:cNvGrpSpPr/>
        <p:nvPr/>
      </p:nvGrpSpPr>
      <p:grpSpPr>
        <a:xfrm>
          <a:off x="0" y="0"/>
          <a:ext cx="0" cy="0"/>
          <a:chOff x="0" y="0"/>
          <a:chExt cx="0" cy="0"/>
        </a:xfrm>
      </p:grpSpPr>
      <p:sp>
        <p:nvSpPr>
          <p:cNvPr id="2" name="Freeform 36">
            <a:extLst>
              <a:ext uri="{FF2B5EF4-FFF2-40B4-BE49-F238E27FC236}">
                <a16:creationId xmlns:a16="http://schemas.microsoft.com/office/drawing/2014/main" id="{F8F589DA-127F-E2E7-6ADA-1D3C04799932}"/>
              </a:ext>
              <a:ext uri="{C183D7F6-B498-43B3-948B-1728B52AA6E4}">
                <adec:decorative xmlns:adec="http://schemas.microsoft.com/office/drawing/2017/decorative" val="1"/>
              </a:ext>
            </a:extLst>
          </p:cNvPr>
          <p:cNvSpPr/>
          <p:nvPr userDrawn="1"/>
        </p:nvSpPr>
        <p:spPr>
          <a:xfrm>
            <a:off x="8991645" y="3657688"/>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Rectangle 7">
            <a:extLst>
              <a:ext uri="{FF2B5EF4-FFF2-40B4-BE49-F238E27FC236}">
                <a16:creationId xmlns:a16="http://schemas.microsoft.com/office/drawing/2014/main" id="{8700FBF0-749D-0FF0-74B6-3565174CA001}"/>
              </a:ext>
              <a:ext uri="{C183D7F6-B498-43B3-948B-1728B52AA6E4}">
                <adec:decorative xmlns:adec="http://schemas.microsoft.com/office/drawing/2017/decorative" val="1"/>
              </a:ext>
            </a:extLst>
          </p:cNvPr>
          <p:cNvSpPr/>
          <p:nvPr userDrawn="1"/>
        </p:nvSpPr>
        <p:spPr>
          <a:xfrm rot="5400000">
            <a:off x="-2992038" y="2992045"/>
            <a:ext cx="6858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0">
            <a:extLst>
              <a:ext uri="{FF2B5EF4-FFF2-40B4-BE49-F238E27FC236}">
                <a16:creationId xmlns:a16="http://schemas.microsoft.com/office/drawing/2014/main" id="{0DDA3FAB-74FF-4772-2BA4-B242E12ABEC7}"/>
              </a:ext>
              <a:ext uri="{C183D7F6-B498-43B3-948B-1728B52AA6E4}">
                <adec:decorative xmlns:adec="http://schemas.microsoft.com/office/drawing/2017/decorative" val="1"/>
              </a:ext>
            </a:extLst>
          </p:cNvPr>
          <p:cNvSpPr>
            <a:spLocks noChangeAspect="1"/>
          </p:cNvSpPr>
          <p:nvPr userDrawn="1"/>
        </p:nvSpPr>
        <p:spPr>
          <a:xfrm flipH="1" flipV="1">
            <a:off x="1" y="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1">
            <a:extLst>
              <a:ext uri="{FF2B5EF4-FFF2-40B4-BE49-F238E27FC236}">
                <a16:creationId xmlns:a16="http://schemas.microsoft.com/office/drawing/2014/main" id="{FBE95B3E-84B8-3910-65C9-87914802BEA1}"/>
              </a:ext>
            </a:extLst>
          </p:cNvPr>
          <p:cNvSpPr>
            <a:spLocks noGrp="1"/>
          </p:cNvSpPr>
          <p:nvPr>
            <p:ph type="title" hasCustomPrompt="1"/>
          </p:nvPr>
        </p:nvSpPr>
        <p:spPr>
          <a:xfrm>
            <a:off x="1371598" y="369277"/>
            <a:ext cx="9590215" cy="1708514"/>
          </a:xfrm>
        </p:spPr>
        <p:txBody>
          <a:bodyPr>
            <a:normAutofit/>
          </a:bodyPr>
          <a:lstStyle>
            <a:lvl1pPr>
              <a:defRPr sz="3600">
                <a:solidFill>
                  <a:schemeClr val="accent2">
                    <a:lumMod val="75000"/>
                  </a:schemeClr>
                </a:solidFill>
              </a:defRPr>
            </a:lvl1pPr>
          </a:lstStyle>
          <a:p>
            <a:r>
              <a:rPr lang="en-US" dirty="0"/>
              <a:t>Click to add title</a:t>
            </a:r>
          </a:p>
        </p:txBody>
      </p:sp>
      <p:sp>
        <p:nvSpPr>
          <p:cNvPr id="13" name="Content Placeholder 20">
            <a:extLst>
              <a:ext uri="{FF2B5EF4-FFF2-40B4-BE49-F238E27FC236}">
                <a16:creationId xmlns:a16="http://schemas.microsoft.com/office/drawing/2014/main" id="{90BA2746-C141-C524-CDDE-DD672A80A2C8}"/>
              </a:ext>
            </a:extLst>
          </p:cNvPr>
          <p:cNvSpPr>
            <a:spLocks noGrp="1"/>
          </p:cNvSpPr>
          <p:nvPr>
            <p:ph sz="quarter" idx="10" hasCustomPrompt="1"/>
          </p:nvPr>
        </p:nvSpPr>
        <p:spPr>
          <a:xfrm>
            <a:off x="1370867" y="2274033"/>
            <a:ext cx="3347782" cy="3436653"/>
          </a:xfrm>
        </p:spPr>
        <p:txBody>
          <a:bodyPr>
            <a:normAutofit/>
          </a:bodyPr>
          <a:lstStyle>
            <a:lvl1pPr>
              <a:spcBef>
                <a:spcPts val="0"/>
              </a:spcBef>
              <a:spcAft>
                <a:spcPts val="600"/>
              </a:spcAft>
              <a:buClr>
                <a:schemeClr val="tx1"/>
              </a:buClr>
              <a:defRPr sz="1800" b="1"/>
            </a:lvl1pPr>
            <a:lvl2pPr>
              <a:spcBef>
                <a:spcPts val="0"/>
              </a:spcBef>
              <a:spcAft>
                <a:spcPts val="600"/>
              </a:spcAft>
              <a:buClr>
                <a:schemeClr val="tx1"/>
              </a:buClr>
              <a:defRPr sz="1600" b="1"/>
            </a:lvl2pPr>
            <a:lvl3pPr>
              <a:spcBef>
                <a:spcPts val="0"/>
              </a:spcBef>
              <a:spcAft>
                <a:spcPts val="600"/>
              </a:spcAft>
              <a:buClr>
                <a:schemeClr val="tx1"/>
              </a:buClr>
              <a:defRPr sz="1400" b="1"/>
            </a:lvl3pPr>
            <a:lvl4pPr>
              <a:spcBef>
                <a:spcPts val="0"/>
              </a:spcBef>
              <a:spcAft>
                <a:spcPts val="600"/>
              </a:spcAft>
              <a:buClr>
                <a:schemeClr val="tx1"/>
              </a:buClr>
              <a:defRPr sz="1200" b="1"/>
            </a:lvl4pPr>
            <a:lvl5pPr>
              <a:spcBef>
                <a:spcPts val="0"/>
              </a:spcBef>
              <a:spcAft>
                <a:spcPts val="600"/>
              </a:spcAft>
              <a:buClr>
                <a:schemeClr val="tx1"/>
              </a:buClr>
              <a:defRPr sz="1200" b="1"/>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0">
            <a:extLst>
              <a:ext uri="{FF2B5EF4-FFF2-40B4-BE49-F238E27FC236}">
                <a16:creationId xmlns:a16="http://schemas.microsoft.com/office/drawing/2014/main" id="{53421E6F-1A11-40B7-DB53-FC96CE9D787B}"/>
              </a:ext>
            </a:extLst>
          </p:cNvPr>
          <p:cNvSpPr>
            <a:spLocks noGrp="1"/>
          </p:cNvSpPr>
          <p:nvPr>
            <p:ph sz="quarter" idx="11" hasCustomPrompt="1"/>
          </p:nvPr>
        </p:nvSpPr>
        <p:spPr>
          <a:xfrm>
            <a:off x="4925269" y="2274033"/>
            <a:ext cx="6036544" cy="3436653"/>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078CC75E-2849-6C28-42BF-61EBFD22CDE7}"/>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312796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Title Content and Table">
    <p:spTree>
      <p:nvGrpSpPr>
        <p:cNvPr id="1" name=""/>
        <p:cNvGrpSpPr/>
        <p:nvPr/>
      </p:nvGrpSpPr>
      <p:grpSpPr>
        <a:xfrm>
          <a:off x="0" y="0"/>
          <a:ext cx="0" cy="0"/>
          <a:chOff x="0" y="0"/>
          <a:chExt cx="0" cy="0"/>
        </a:xfrm>
      </p:grpSpPr>
      <p:sp>
        <p:nvSpPr>
          <p:cNvPr id="5" name="Freeform 19">
            <a:extLst>
              <a:ext uri="{FF2B5EF4-FFF2-40B4-BE49-F238E27FC236}">
                <a16:creationId xmlns:a16="http://schemas.microsoft.com/office/drawing/2014/main" id="{37D82C4C-B372-8DAD-C78B-5A7079992701}"/>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Title 8">
            <a:extLst>
              <a:ext uri="{FF2B5EF4-FFF2-40B4-BE49-F238E27FC236}">
                <a16:creationId xmlns:a16="http://schemas.microsoft.com/office/drawing/2014/main" id="{CE543C86-04BB-A7E0-26E4-1A793E98CB9A}"/>
              </a:ext>
            </a:extLst>
          </p:cNvPr>
          <p:cNvSpPr>
            <a:spLocks noGrp="1"/>
          </p:cNvSpPr>
          <p:nvPr>
            <p:ph type="title" hasCustomPrompt="1"/>
          </p:nvPr>
        </p:nvSpPr>
        <p:spPr>
          <a:xfrm>
            <a:off x="1342052" y="345441"/>
            <a:ext cx="10202248" cy="1766918"/>
          </a:xfrm>
        </p:spPr>
        <p:txBody>
          <a:bodyPr>
            <a:normAutofit/>
          </a:bodyPr>
          <a:lstStyle>
            <a:lvl1pPr>
              <a:defRPr sz="3600">
                <a:solidFill>
                  <a:schemeClr val="accent2">
                    <a:lumMod val="75000"/>
                  </a:schemeClr>
                </a:solidFill>
              </a:defRPr>
            </a:lvl1pPr>
          </a:lstStyle>
          <a:p>
            <a:r>
              <a:rPr lang="en-US" dirty="0"/>
              <a:t>Click to add title</a:t>
            </a:r>
          </a:p>
        </p:txBody>
      </p:sp>
      <p:sp>
        <p:nvSpPr>
          <p:cNvPr id="10" name="Content Placeholder 20">
            <a:extLst>
              <a:ext uri="{FF2B5EF4-FFF2-40B4-BE49-F238E27FC236}">
                <a16:creationId xmlns:a16="http://schemas.microsoft.com/office/drawing/2014/main" id="{D1D15020-88F7-93D5-282B-0C23CB757886}"/>
              </a:ext>
            </a:extLst>
          </p:cNvPr>
          <p:cNvSpPr>
            <a:spLocks noGrp="1"/>
          </p:cNvSpPr>
          <p:nvPr>
            <p:ph sz="quarter" idx="11" hasCustomPrompt="1"/>
          </p:nvPr>
        </p:nvSpPr>
        <p:spPr>
          <a:xfrm>
            <a:off x="1371205" y="2282826"/>
            <a:ext cx="3180475" cy="3651250"/>
          </a:xfrm>
        </p:spPr>
        <p:txBody>
          <a:bodyPr>
            <a:normAutofit/>
          </a:bodyPr>
          <a:lstStyle>
            <a:lvl1pPr>
              <a:spcBef>
                <a:spcPts val="0"/>
              </a:spcBef>
              <a:spcAft>
                <a:spcPts val="600"/>
              </a:spcAft>
              <a:buClr>
                <a:schemeClr val="tx1"/>
              </a:buClr>
              <a:defRPr sz="1800" b="1"/>
            </a:lvl1pPr>
            <a:lvl2pPr>
              <a:spcBef>
                <a:spcPts val="0"/>
              </a:spcBef>
              <a:spcAft>
                <a:spcPts val="600"/>
              </a:spcAft>
              <a:buClr>
                <a:schemeClr val="tx1"/>
              </a:buClr>
              <a:defRPr sz="1600" b="1"/>
            </a:lvl2pPr>
            <a:lvl3pPr>
              <a:spcBef>
                <a:spcPts val="0"/>
              </a:spcBef>
              <a:spcAft>
                <a:spcPts val="600"/>
              </a:spcAft>
              <a:buClr>
                <a:schemeClr val="tx1"/>
              </a:buClr>
              <a:defRPr sz="1400" b="1"/>
            </a:lvl3pPr>
            <a:lvl4pPr>
              <a:spcBef>
                <a:spcPts val="0"/>
              </a:spcBef>
              <a:spcAft>
                <a:spcPts val="600"/>
              </a:spcAft>
              <a:buClr>
                <a:schemeClr val="tx1"/>
              </a:buClr>
              <a:defRPr sz="1200" b="1"/>
            </a:lvl4pPr>
            <a:lvl5pPr>
              <a:spcBef>
                <a:spcPts val="0"/>
              </a:spcBef>
              <a:spcAft>
                <a:spcPts val="600"/>
              </a:spcAft>
              <a:buClr>
                <a:schemeClr val="tx1"/>
              </a:buClr>
              <a:defRPr sz="1200" b="1"/>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able Placeholder 11">
            <a:extLst>
              <a:ext uri="{FF2B5EF4-FFF2-40B4-BE49-F238E27FC236}">
                <a16:creationId xmlns:a16="http://schemas.microsoft.com/office/drawing/2014/main" id="{675AC522-525C-4C6F-8F28-3B2FC909B3FF}"/>
              </a:ext>
            </a:extLst>
          </p:cNvPr>
          <p:cNvSpPr>
            <a:spLocks noGrp="1"/>
          </p:cNvSpPr>
          <p:nvPr>
            <p:ph type="tbl" sz="quarter" idx="12"/>
          </p:nvPr>
        </p:nvSpPr>
        <p:spPr>
          <a:xfrm>
            <a:off x="4940300" y="2282825"/>
            <a:ext cx="5880100" cy="3651250"/>
          </a:xfrm>
        </p:spPr>
        <p:txBody>
          <a:bodyPr/>
          <a:lstStyle>
            <a:lvl1pPr marL="0" indent="0">
              <a:buNone/>
              <a:defRPr/>
            </a:lvl1pPr>
          </a:lstStyle>
          <a:p>
            <a:r>
              <a:rPr lang="en-US" dirty="0"/>
              <a:t>Click icon to add table</a:t>
            </a:r>
          </a:p>
        </p:txBody>
      </p:sp>
      <p:sp>
        <p:nvSpPr>
          <p:cNvPr id="8" name="Slide Number Placeholder 5">
            <a:extLst>
              <a:ext uri="{FF2B5EF4-FFF2-40B4-BE49-F238E27FC236}">
                <a16:creationId xmlns:a16="http://schemas.microsoft.com/office/drawing/2014/main" id="{B00D9D4E-52D5-4BAF-8096-D301073D3569}"/>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accent2">
                    <a:lumMod val="75000"/>
                  </a:schemeClr>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2351615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Title and Table">
    <p:spTree>
      <p:nvGrpSpPr>
        <p:cNvPr id="1" name=""/>
        <p:cNvGrpSpPr/>
        <p:nvPr/>
      </p:nvGrpSpPr>
      <p:grpSpPr>
        <a:xfrm>
          <a:off x="0" y="0"/>
          <a:ext cx="0" cy="0"/>
          <a:chOff x="0" y="0"/>
          <a:chExt cx="0" cy="0"/>
        </a:xfrm>
      </p:grpSpPr>
      <p:sp>
        <p:nvSpPr>
          <p:cNvPr id="5" name="Freeform 9">
            <a:extLst>
              <a:ext uri="{FF2B5EF4-FFF2-40B4-BE49-F238E27FC236}">
                <a16:creationId xmlns:a16="http://schemas.microsoft.com/office/drawing/2014/main" id="{BE9B1BD7-8F62-244D-062B-D0A716D16D23}"/>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itle 7">
            <a:extLst>
              <a:ext uri="{FF2B5EF4-FFF2-40B4-BE49-F238E27FC236}">
                <a16:creationId xmlns:a16="http://schemas.microsoft.com/office/drawing/2014/main" id="{54BAE39C-758E-B299-0906-86DA058BCD4A}"/>
              </a:ext>
            </a:extLst>
          </p:cNvPr>
          <p:cNvSpPr>
            <a:spLocks noGrp="1"/>
          </p:cNvSpPr>
          <p:nvPr>
            <p:ph type="title"/>
          </p:nvPr>
        </p:nvSpPr>
        <p:spPr>
          <a:xfrm>
            <a:off x="1365975" y="345440"/>
            <a:ext cx="9448803" cy="1743542"/>
          </a:xfrm>
        </p:spPr>
        <p:txBody>
          <a:bodyPr>
            <a:normAutofit/>
          </a:bodyPr>
          <a:lstStyle>
            <a:lvl1pPr>
              <a:defRPr sz="3600">
                <a:solidFill>
                  <a:schemeClr val="accent2">
                    <a:lumMod val="75000"/>
                  </a:schemeClr>
                </a:solidFill>
              </a:defRPr>
            </a:lvl1pPr>
          </a:lstStyle>
          <a:p>
            <a:r>
              <a:rPr lang="en-US"/>
              <a:t>Click to edit Master title style</a:t>
            </a:r>
          </a:p>
        </p:txBody>
      </p:sp>
      <p:sp>
        <p:nvSpPr>
          <p:cNvPr id="10" name="Table Placeholder 9">
            <a:extLst>
              <a:ext uri="{FF2B5EF4-FFF2-40B4-BE49-F238E27FC236}">
                <a16:creationId xmlns:a16="http://schemas.microsoft.com/office/drawing/2014/main" id="{ED21C7D0-0E84-DFA8-FC77-93D7B17FA7EF}"/>
              </a:ext>
            </a:extLst>
          </p:cNvPr>
          <p:cNvSpPr>
            <a:spLocks noGrp="1"/>
          </p:cNvSpPr>
          <p:nvPr>
            <p:ph type="tbl" sz="quarter" idx="10"/>
          </p:nvPr>
        </p:nvSpPr>
        <p:spPr>
          <a:xfrm>
            <a:off x="1365250" y="2295525"/>
            <a:ext cx="9448800" cy="3652838"/>
          </a:xfrm>
        </p:spPr>
        <p:txBody>
          <a:bodyPr/>
          <a:lstStyle>
            <a:lvl1pPr marL="0" indent="0">
              <a:buNone/>
              <a:defRPr/>
            </a:lvl1pPr>
          </a:lstStyle>
          <a:p>
            <a:r>
              <a:rPr lang="en-US" dirty="0"/>
              <a:t>Click icon to add table</a:t>
            </a:r>
          </a:p>
        </p:txBody>
      </p:sp>
      <p:sp>
        <p:nvSpPr>
          <p:cNvPr id="7" name="Slide Number Placeholder 5">
            <a:extLst>
              <a:ext uri="{FF2B5EF4-FFF2-40B4-BE49-F238E27FC236}">
                <a16:creationId xmlns:a16="http://schemas.microsoft.com/office/drawing/2014/main" id="{844F72DC-A10E-0921-2E94-08CAC9D50351}"/>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accent2">
                    <a:lumMod val="75000"/>
                  </a:schemeClr>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416435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Closing 1">
    <p:bg>
      <p:bgPr>
        <a:solidFill>
          <a:schemeClr val="accent2"/>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181407F-D7F6-56CB-135C-01868BC1917D}"/>
              </a:ext>
            </a:extLst>
          </p:cNvPr>
          <p:cNvSpPr>
            <a:spLocks noGrp="1"/>
          </p:cNvSpPr>
          <p:nvPr>
            <p:ph type="title" hasCustomPrompt="1"/>
          </p:nvPr>
        </p:nvSpPr>
        <p:spPr>
          <a:xfrm>
            <a:off x="1371597" y="1088211"/>
            <a:ext cx="4602483" cy="4896019"/>
          </a:xfrm>
        </p:spPr>
        <p:txBody>
          <a:bodyPr>
            <a:normAutofit/>
          </a:bodyPr>
          <a:lstStyle>
            <a:lvl1pPr>
              <a:defRPr sz="4800">
                <a:solidFill>
                  <a:schemeClr val="bg2"/>
                </a:solidFill>
              </a:defRPr>
            </a:lvl1pPr>
          </a:lstStyle>
          <a:p>
            <a:r>
              <a:rPr lang="en-US" dirty="0"/>
              <a:t>Click to add title</a:t>
            </a:r>
          </a:p>
        </p:txBody>
      </p:sp>
      <p:sp>
        <p:nvSpPr>
          <p:cNvPr id="2" name="Rectangle 1">
            <a:extLst>
              <a:ext uri="{FF2B5EF4-FFF2-40B4-BE49-F238E27FC236}">
                <a16:creationId xmlns:a16="http://schemas.microsoft.com/office/drawing/2014/main" id="{7E517585-E867-BB06-B195-272DA0FD4799}"/>
              </a:ext>
              <a:ext uri="{C183D7F6-B498-43B3-948B-1728B52AA6E4}">
                <adec:decorative xmlns:adec="http://schemas.microsoft.com/office/drawing/2017/decorative" val="1"/>
              </a:ext>
            </a:extLst>
          </p:cNvPr>
          <p:cNvSpPr/>
          <p:nvPr userDrawn="1"/>
        </p:nvSpPr>
        <p:spPr>
          <a:xfrm>
            <a:off x="1" y="-8"/>
            <a:ext cx="12192000" cy="87392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92D9EBD-88FB-A2C3-7EC2-46DD7B53267E}"/>
              </a:ext>
              <a:ext uri="{C183D7F6-B498-43B3-948B-1728B52AA6E4}">
                <adec:decorative xmlns:adec="http://schemas.microsoft.com/office/drawing/2017/decorative" val="1"/>
              </a:ext>
            </a:extLst>
          </p:cNvPr>
          <p:cNvSpPr/>
          <p:nvPr userDrawn="1"/>
        </p:nvSpPr>
        <p:spPr>
          <a:xfrm rot="5400000">
            <a:off x="-2990939" y="2990938"/>
            <a:ext cx="6855801"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22">
            <a:extLst>
              <a:ext uri="{FF2B5EF4-FFF2-40B4-BE49-F238E27FC236}">
                <a16:creationId xmlns:a16="http://schemas.microsoft.com/office/drawing/2014/main" id="{CB417425-9078-B6E8-97F7-BAA1536BA069}"/>
              </a:ext>
              <a:ext uri="{C183D7F6-B498-43B3-948B-1728B52AA6E4}">
                <adec:decorative xmlns:adec="http://schemas.microsoft.com/office/drawing/2017/decorative" val="1"/>
              </a:ext>
            </a:extLst>
          </p:cNvPr>
          <p:cNvSpPr>
            <a:spLocks noChangeAspect="1"/>
          </p:cNvSpPr>
          <p:nvPr userDrawn="1"/>
        </p:nvSpPr>
        <p:spPr>
          <a:xfrm flipH="1" flipV="1">
            <a:off x="0" y="-8"/>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4">
            <a:extLst>
              <a:ext uri="{FF2B5EF4-FFF2-40B4-BE49-F238E27FC236}">
                <a16:creationId xmlns:a16="http://schemas.microsoft.com/office/drawing/2014/main" id="{D7F56B38-71B8-A745-8D9C-BBEA278F3FC5}"/>
              </a:ext>
              <a:ext uri="{C183D7F6-B498-43B3-948B-1728B52AA6E4}">
                <adec:decorative xmlns:adec="http://schemas.microsoft.com/office/drawing/2017/decorative" val="1"/>
              </a:ext>
            </a:extLst>
          </p:cNvPr>
          <p:cNvSpPr>
            <a:spLocks noChangeAspect="1"/>
          </p:cNvSpPr>
          <p:nvPr userDrawn="1"/>
        </p:nvSpPr>
        <p:spPr>
          <a:xfrm>
            <a:off x="9905999" y="4572027"/>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Content Placeholder 10">
            <a:extLst>
              <a:ext uri="{FF2B5EF4-FFF2-40B4-BE49-F238E27FC236}">
                <a16:creationId xmlns:a16="http://schemas.microsoft.com/office/drawing/2014/main" id="{45E5C644-63C0-D8A4-7EF1-1681AFB1F4D9}"/>
              </a:ext>
            </a:extLst>
          </p:cNvPr>
          <p:cNvSpPr>
            <a:spLocks noGrp="1"/>
          </p:cNvSpPr>
          <p:nvPr>
            <p:ph sz="quarter" idx="10" hasCustomPrompt="1"/>
          </p:nvPr>
        </p:nvSpPr>
        <p:spPr>
          <a:xfrm>
            <a:off x="6324599" y="1088210"/>
            <a:ext cx="4373564" cy="4894894"/>
          </a:xfrm>
        </p:spPr>
        <p:txBody>
          <a:bodyPr anchor="ctr">
            <a:normAutofit/>
          </a:bodyPr>
          <a:lstStyle>
            <a:lvl1pPr marL="0" indent="0">
              <a:spcBef>
                <a:spcPts val="0"/>
              </a:spcBef>
              <a:spcAft>
                <a:spcPts val="600"/>
              </a:spcAft>
              <a:buNone/>
              <a:defRPr sz="1800" b="1">
                <a:solidFill>
                  <a:schemeClr val="bg2"/>
                </a:solidFill>
              </a:defRPr>
            </a:lvl1pPr>
            <a:lvl2pPr marL="457200" indent="0">
              <a:spcBef>
                <a:spcPts val="0"/>
              </a:spcBef>
              <a:spcAft>
                <a:spcPts val="600"/>
              </a:spcAft>
              <a:buNone/>
              <a:defRPr sz="1600" b="1">
                <a:solidFill>
                  <a:schemeClr val="bg2"/>
                </a:solidFill>
              </a:defRPr>
            </a:lvl2pPr>
            <a:lvl3pPr marL="914400" indent="0">
              <a:spcBef>
                <a:spcPts val="0"/>
              </a:spcBef>
              <a:spcAft>
                <a:spcPts val="600"/>
              </a:spcAft>
              <a:buNone/>
              <a:defRPr sz="1400" b="1">
                <a:solidFill>
                  <a:schemeClr val="bg2"/>
                </a:solidFill>
              </a:defRPr>
            </a:lvl3pPr>
            <a:lvl4pPr marL="1371600" indent="0">
              <a:spcBef>
                <a:spcPts val="0"/>
              </a:spcBef>
              <a:spcAft>
                <a:spcPts val="600"/>
              </a:spcAft>
              <a:buNone/>
              <a:defRPr sz="1200" b="1">
                <a:solidFill>
                  <a:schemeClr val="bg2"/>
                </a:solidFill>
              </a:defRPr>
            </a:lvl4pPr>
            <a:lvl5pPr marL="1828800" indent="0">
              <a:spcBef>
                <a:spcPts val="0"/>
              </a:spcBef>
              <a:spcAft>
                <a:spcPts val="600"/>
              </a:spcAft>
              <a:buNone/>
              <a:defRPr sz="1200" b="1">
                <a:solidFill>
                  <a:schemeClr val="bg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1019828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7A08E557-10DB-421A-876E-1AE58F8E07C4}"/>
              </a:ext>
            </a:extLst>
          </p:cNvPr>
          <p:cNvSpPr/>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ooter Placeholder 4">
            <a:extLst>
              <a:ext uri="{FF2B5EF4-FFF2-40B4-BE49-F238E27FC236}">
                <a16:creationId xmlns:a16="http://schemas.microsoft.com/office/drawing/2014/main" id="{EC2EBCA0-8609-4F35-8CA7-7AD35FDACD73}"/>
              </a:ext>
            </a:extLst>
          </p:cNvPr>
          <p:cNvSpPr>
            <a:spLocks noGrp="1"/>
          </p:cNvSpPr>
          <p:nvPr>
            <p:ph type="ftr" sz="quarter" idx="3"/>
          </p:nvPr>
        </p:nvSpPr>
        <p:spPr>
          <a:xfrm>
            <a:off x="175613" y="6434560"/>
            <a:ext cx="3428012" cy="365125"/>
          </a:xfrm>
          <a:prstGeom prst="rect">
            <a:avLst/>
          </a:prstGeom>
        </p:spPr>
        <p:txBody>
          <a:bodyPr vert="horz" lIns="91440" tIns="45720" rIns="91440" bIns="45720" rtlCol="0" anchor="ctr"/>
          <a:lstStyle>
            <a:lvl1pPr algn="l">
              <a:defRPr sz="1050" spc="50" baseline="0">
                <a:solidFill>
                  <a:schemeClr val="accent2"/>
                </a:solidFill>
                <a:latin typeface="+mn-lt"/>
              </a:defRPr>
            </a:lvl1pPr>
          </a:lstStyle>
          <a:p>
            <a:endParaRPr lang="en-US" sz="1000" dirty="0"/>
          </a:p>
        </p:txBody>
      </p:sp>
      <p:sp>
        <p:nvSpPr>
          <p:cNvPr id="2" name="Title Placeholder 1">
            <a:extLst>
              <a:ext uri="{FF2B5EF4-FFF2-40B4-BE49-F238E27FC236}">
                <a16:creationId xmlns:a16="http://schemas.microsoft.com/office/drawing/2014/main" id="{BFDA9639-38D2-4CD4-A861-F6B4C6CB99BD}"/>
              </a:ext>
            </a:extLst>
          </p:cNvPr>
          <p:cNvSpPr>
            <a:spLocks noGrp="1"/>
          </p:cNvSpPr>
          <p:nvPr>
            <p:ph type="title"/>
          </p:nvPr>
        </p:nvSpPr>
        <p:spPr>
          <a:xfrm>
            <a:off x="908775" y="590372"/>
            <a:ext cx="10202248" cy="13258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AF00B1-16C1-47B3-A7A0-B71468312896}"/>
              </a:ext>
            </a:extLst>
          </p:cNvPr>
          <p:cNvSpPr>
            <a:spLocks noGrp="1"/>
          </p:cNvSpPr>
          <p:nvPr>
            <p:ph type="body" idx="1"/>
          </p:nvPr>
        </p:nvSpPr>
        <p:spPr>
          <a:xfrm>
            <a:off x="918825" y="1916262"/>
            <a:ext cx="10192198" cy="4133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BCF9501-5B6B-4DAF-B59D-3C129ED805AC}"/>
              </a:ext>
            </a:extLst>
          </p:cNvPr>
          <p:cNvSpPr>
            <a:spLocks noGrp="1"/>
          </p:cNvSpPr>
          <p:nvPr>
            <p:ph type="dt" sz="half" idx="2"/>
          </p:nvPr>
        </p:nvSpPr>
        <p:spPr>
          <a:xfrm>
            <a:off x="9017000" y="6433202"/>
            <a:ext cx="2374150" cy="367841"/>
          </a:xfrm>
          <a:prstGeom prst="rect">
            <a:avLst/>
          </a:prstGeom>
        </p:spPr>
        <p:txBody>
          <a:bodyPr vert="horz" lIns="91440" tIns="45720" rIns="91440" bIns="45720" rtlCol="0" anchor="ctr"/>
          <a:lstStyle>
            <a:lvl1pPr algn="r">
              <a:defRPr sz="1050" spc="50" baseline="0">
                <a:solidFill>
                  <a:srgbClr val="FFFFFF"/>
                </a:solidFill>
                <a:latin typeface="+mn-lt"/>
              </a:defRPr>
            </a:lvl1pPr>
          </a:lstStyle>
          <a:p>
            <a:endParaRPr lang="en-US" dirty="0"/>
          </a:p>
        </p:txBody>
      </p:sp>
      <p:sp>
        <p:nvSpPr>
          <p:cNvPr id="6" name="Slide Number Placeholder 5">
            <a:extLst>
              <a:ext uri="{FF2B5EF4-FFF2-40B4-BE49-F238E27FC236}">
                <a16:creationId xmlns:a16="http://schemas.microsoft.com/office/drawing/2014/main" id="{37685DBD-B7AE-41D8-8CF1-B21CD58E1B45}"/>
              </a:ext>
            </a:extLst>
          </p:cNvPr>
          <p:cNvSpPr>
            <a:spLocks noGrp="1"/>
          </p:cNvSpPr>
          <p:nvPr>
            <p:ph type="sldNum" sz="quarter" idx="4"/>
          </p:nvPr>
        </p:nvSpPr>
        <p:spPr>
          <a:xfrm>
            <a:off x="11391150" y="6433203"/>
            <a:ext cx="693263" cy="367842"/>
          </a:xfrm>
          <a:prstGeom prst="rect">
            <a:avLst/>
          </a:prstGeom>
        </p:spPr>
        <p:txBody>
          <a:bodyPr vert="horz" lIns="91440" tIns="45720" rIns="91440" bIns="45720" rtlCol="0" anchor="ctr"/>
          <a:lstStyle>
            <a:lvl1pPr algn="r">
              <a:defRPr sz="2000">
                <a:solidFill>
                  <a:srgbClr val="FFFFFF"/>
                </a:solidFill>
                <a:latin typeface="+mj-lt"/>
              </a:defRPr>
            </a:lvl1pPr>
          </a:lstStyle>
          <a:p>
            <a:fld id="{08AB70BE-1769-45B8-85A6-0C837432C7E6}" type="slidenum">
              <a:rPr lang="en-US" smtClean="0"/>
              <a:pPr/>
              <a:t>‹#›</a:t>
            </a:fld>
            <a:endParaRPr lang="en-US" dirty="0"/>
          </a:p>
        </p:txBody>
      </p:sp>
    </p:spTree>
    <p:extLst>
      <p:ext uri="{BB962C8B-B14F-4D97-AF65-F5344CB8AC3E}">
        <p14:creationId xmlns:p14="http://schemas.microsoft.com/office/powerpoint/2010/main" val="313053643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30" r:id="rId17"/>
    <p:sldLayoutId id="2147483731" r:id="rId18"/>
    <p:sldLayoutId id="2147483733" r:id="rId19"/>
    <p:sldLayoutId id="2147483735" r:id="rId20"/>
    <p:sldLayoutId id="2147483736" r:id="rId21"/>
  </p:sldLayoutIdLst>
  <p:hf hdr="0" ftr="0" dt="0"/>
  <p:txStyles>
    <p:titleStyle>
      <a:lvl1pPr algn="l" defTabSz="914400" rtl="0" eaLnBrk="1" latinLnBrk="0" hangingPunct="1">
        <a:lnSpc>
          <a:spcPct val="90000"/>
        </a:lnSpc>
        <a:spcBef>
          <a:spcPct val="0"/>
        </a:spcBef>
        <a:buNone/>
        <a:defRPr sz="4000" kern="1200">
          <a:solidFill>
            <a:schemeClr val="accent2"/>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5"/>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736">
          <p15:clr>
            <a:srgbClr val="F26B43"/>
          </p15:clr>
        </p15:guide>
        <p15:guide id="4" orient="horz" pos="3312">
          <p15:clr>
            <a:srgbClr val="F26B43"/>
          </p15:clr>
        </p15:guide>
        <p15:guide id="5" orient="horz" pos="432">
          <p15:clr>
            <a:srgbClr val="F26B43"/>
          </p15:clr>
        </p15:guide>
        <p15:guide id="7" pos="4416">
          <p15:clr>
            <a:srgbClr val="F26B43"/>
          </p15:clr>
        </p15:guide>
        <p15:guide id="8" pos="5568">
          <p15:clr>
            <a:srgbClr val="F26B43"/>
          </p15:clr>
        </p15:guide>
        <p15:guide id="9" pos="7296">
          <p15:clr>
            <a:srgbClr val="F26B43"/>
          </p15:clr>
        </p15:guide>
        <p15:guide id="10" pos="2688">
          <p15:clr>
            <a:srgbClr val="F26B43"/>
          </p15:clr>
        </p15:guide>
        <p15:guide id="11" pos="1536">
          <p15:clr>
            <a:srgbClr val="F26B43"/>
          </p15:clr>
        </p15:guide>
        <p15:guide id="12" pos="384">
          <p15:clr>
            <a:srgbClr val="F26B43"/>
          </p15:clr>
        </p15:guide>
        <p15:guide id="13" pos="2112">
          <p15:clr>
            <a:srgbClr val="F26B43"/>
          </p15:clr>
        </p15:guide>
        <p15:guide id="14" pos="4992">
          <p15:clr>
            <a:srgbClr val="F26B43"/>
          </p15:clr>
        </p15:guide>
        <p15:guide id="15" pos="6720">
          <p15:clr>
            <a:srgbClr val="F26B43"/>
          </p15:clr>
        </p15:guide>
        <p15:guide id="16" pos="960">
          <p15:clr>
            <a:srgbClr val="F26B43"/>
          </p15:clr>
        </p15:guide>
        <p15:guide id="17" pos="3264">
          <p15:clr>
            <a:srgbClr val="F26B43"/>
          </p15:clr>
        </p15:guide>
        <p15:guide id="18" orient="horz" pos="1008">
          <p15:clr>
            <a:srgbClr val="F26B43"/>
          </p15:clr>
        </p15:guide>
        <p15:guide id="19" orient="horz" pos="3888">
          <p15:clr>
            <a:srgbClr val="F26B43"/>
          </p15:clr>
        </p15:guide>
        <p15:guide id="20" pos="6144">
          <p15:clr>
            <a:srgbClr val="F26B43"/>
          </p15:clr>
        </p15:guide>
        <p15:guide id="21" orient="horz" pos="1584">
          <p15:clr>
            <a:srgbClr val="F26B43"/>
          </p15:clr>
        </p15:guide>
        <p15:guide id="22" pos="576">
          <p15:clr>
            <a:srgbClr val="F26B43"/>
          </p15:clr>
        </p15:guide>
        <p15:guide id="23" pos="7104">
          <p15:clr>
            <a:srgbClr val="F26B43"/>
          </p15:clr>
        </p15:guide>
        <p15:guide id="24" pos="768">
          <p15:clr>
            <a:srgbClr val="F26B43"/>
          </p15:clr>
        </p15:guide>
        <p15:guide id="25" pos="69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diagramLayout" Target="../diagrams/layout2.xml"/><Relationship Id="rId7" Type="http://schemas.openxmlformats.org/officeDocument/2006/relationships/image" Target="../media/image14.emf"/><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tmp"/><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5.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56.pn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65.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66.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67.gif"/><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78.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image" Target="../media/image68.tmp"/><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3.gi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4.gif"/><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F32F6F-4B2A-1293-FC92-33AFFEE86FC9}"/>
              </a:ext>
            </a:extLst>
          </p:cNvPr>
          <p:cNvGraphicFramePr/>
          <p:nvPr>
            <p:extLst>
              <p:ext uri="{D42A27DB-BD31-4B8C-83A1-F6EECF244321}">
                <p14:modId xmlns:p14="http://schemas.microsoft.com/office/powerpoint/2010/main" val="1797858023"/>
              </p:ext>
            </p:extLst>
          </p:nvPr>
        </p:nvGraphicFramePr>
        <p:xfrm>
          <a:off x="994876" y="653143"/>
          <a:ext cx="10202248" cy="5812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5D9882FA-049D-25F3-3F24-590E9D0F184A}"/>
              </a:ext>
            </a:extLst>
          </p:cNvPr>
          <p:cNvSpPr>
            <a:spLocks noGrp="1"/>
          </p:cNvSpPr>
          <p:nvPr>
            <p:ph type="sldNum" sz="quarter" idx="4"/>
          </p:nvPr>
        </p:nvSpPr>
        <p:spPr/>
        <p:txBody>
          <a:bodyPr/>
          <a:lstStyle/>
          <a:p>
            <a:fld id="{08AB70BE-1769-45B8-85A6-0C837432C7E6}" type="slidenum">
              <a:rPr lang="en-US" smtClean="0"/>
              <a:pPr/>
              <a:t>1</a:t>
            </a:fld>
            <a:endParaRPr lang="en-US" dirty="0"/>
          </a:p>
        </p:txBody>
      </p:sp>
    </p:spTree>
    <p:extLst>
      <p:ext uri="{BB962C8B-B14F-4D97-AF65-F5344CB8AC3E}">
        <p14:creationId xmlns:p14="http://schemas.microsoft.com/office/powerpoint/2010/main" val="3441048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ABA00E-2666-5A20-8D0F-822D9C0B2B84}"/>
              </a:ext>
            </a:extLst>
          </p:cNvPr>
          <p:cNvSpPr>
            <a:spLocks noGrp="1"/>
          </p:cNvSpPr>
          <p:nvPr>
            <p:ph type="sldNum" sz="quarter" idx="12"/>
          </p:nvPr>
        </p:nvSpPr>
        <p:spPr/>
        <p:txBody>
          <a:bodyPr/>
          <a:lstStyle/>
          <a:p>
            <a:fld id="{08AB70BE-1769-45B8-85A6-0C837432C7E6}" type="slidenum">
              <a:rPr lang="en-US" smtClean="0"/>
              <a:pPr/>
              <a:t>2</a:t>
            </a:fld>
            <a:endParaRPr lang="en-US" dirty="0"/>
          </a:p>
        </p:txBody>
      </p:sp>
      <p:sp>
        <p:nvSpPr>
          <p:cNvPr id="3" name="TextBox 2">
            <a:extLst>
              <a:ext uri="{FF2B5EF4-FFF2-40B4-BE49-F238E27FC236}">
                <a16:creationId xmlns:a16="http://schemas.microsoft.com/office/drawing/2014/main" id="{015B92B1-08B7-A6F9-58AC-E7FFBCE1A165}"/>
              </a:ext>
            </a:extLst>
          </p:cNvPr>
          <p:cNvSpPr txBox="1"/>
          <p:nvPr/>
        </p:nvSpPr>
        <p:spPr>
          <a:xfrm>
            <a:off x="4627984" y="503854"/>
            <a:ext cx="1757212" cy="584775"/>
          </a:xfrm>
          <a:prstGeom prst="rect">
            <a:avLst/>
          </a:prstGeom>
          <a:noFill/>
        </p:spPr>
        <p:txBody>
          <a:bodyPr wrap="none" rtlCol="0">
            <a:spAutoFit/>
          </a:bodyPr>
          <a:lstStyle/>
          <a:p>
            <a:r>
              <a:rPr lang="en-IN" sz="3200" b="1" dirty="0">
                <a:latin typeface="Times New Roman" panose="02020603050405020304" pitchFamily="18" charset="0"/>
                <a:cs typeface="Times New Roman" panose="02020603050405020304" pitchFamily="18" charset="0"/>
              </a:rPr>
              <a:t>Contents</a:t>
            </a:r>
          </a:p>
        </p:txBody>
      </p:sp>
      <p:sp>
        <p:nvSpPr>
          <p:cNvPr id="5" name="TextBox 4">
            <a:extLst>
              <a:ext uri="{FF2B5EF4-FFF2-40B4-BE49-F238E27FC236}">
                <a16:creationId xmlns:a16="http://schemas.microsoft.com/office/drawing/2014/main" id="{032B3F6E-6F72-05C9-ABAD-6BCFF75CEBD8}"/>
              </a:ext>
            </a:extLst>
          </p:cNvPr>
          <p:cNvSpPr txBox="1"/>
          <p:nvPr/>
        </p:nvSpPr>
        <p:spPr>
          <a:xfrm>
            <a:off x="585494" y="1265911"/>
            <a:ext cx="6617737" cy="5011949"/>
          </a:xfrm>
          <a:prstGeom prst="rect">
            <a:avLst/>
          </a:prstGeom>
          <a:noFill/>
        </p:spPr>
        <p:txBody>
          <a:bodyPr wrap="square">
            <a:spAutoFit/>
          </a:bodyPr>
          <a:lstStyle/>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Endocrine Disorders and Hormonal Changes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Hematologic Disorders and Immune Deficiencies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Genetic Disorders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Stress and Psychosomatic Disorders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Nutritional Influences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Medications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Other Systemic Conditions</a:t>
            </a:r>
          </a:p>
          <a:p>
            <a:pPr marL="342900" indent="-342900" algn="l">
              <a:lnSpc>
                <a:spcPct val="150000"/>
              </a:lnSpc>
              <a:buFont typeface="Wingdings" panose="05000000000000000000" pitchFamily="2" charset="2"/>
              <a:buChar char="Ø"/>
            </a:pPr>
            <a:r>
              <a:rPr lang="en-IN" sz="2400" b="1" i="0" u="none" strike="noStrike" baseline="0" dirty="0">
                <a:solidFill>
                  <a:schemeClr val="accent5">
                    <a:lumMod val="75000"/>
                  </a:schemeClr>
                </a:solidFill>
                <a:latin typeface="Times New Roman" panose="02020603050405020304" pitchFamily="18" charset="0"/>
                <a:cs typeface="Times New Roman" panose="02020603050405020304" pitchFamily="18" charset="0"/>
              </a:rPr>
              <a:t>Conclusion</a:t>
            </a:r>
            <a:endParaRPr lang="en-IN" sz="24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7894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504103-6319-C1BA-994F-97D3A9F1AA56}"/>
              </a:ext>
            </a:extLst>
          </p:cNvPr>
          <p:cNvSpPr>
            <a:spLocks noGrp="1"/>
          </p:cNvSpPr>
          <p:nvPr>
            <p:ph type="title"/>
          </p:nvPr>
        </p:nvSpPr>
        <p:spPr>
          <a:xfrm>
            <a:off x="270587" y="1706351"/>
            <a:ext cx="2715209" cy="3445297"/>
          </a:xfrm>
        </p:spPr>
        <p:txBody>
          <a:bodyPr/>
          <a:lstStyle/>
          <a:p>
            <a:r>
              <a:rPr lang="en-US" dirty="0"/>
              <a:t>About us</a:t>
            </a:r>
          </a:p>
        </p:txBody>
      </p:sp>
      <p:sp>
        <p:nvSpPr>
          <p:cNvPr id="4" name="Content Placeholder 3">
            <a:extLst>
              <a:ext uri="{FF2B5EF4-FFF2-40B4-BE49-F238E27FC236}">
                <a16:creationId xmlns:a16="http://schemas.microsoft.com/office/drawing/2014/main" id="{3D7927D6-AFA7-348E-8C32-400C1E6F321D}"/>
              </a:ext>
            </a:extLst>
          </p:cNvPr>
          <p:cNvSpPr>
            <a:spLocks noGrp="1"/>
          </p:cNvSpPr>
          <p:nvPr>
            <p:ph sz="quarter" idx="10"/>
          </p:nvPr>
        </p:nvSpPr>
        <p:spPr>
          <a:xfrm>
            <a:off x="2894822" y="914399"/>
            <a:ext cx="8861749" cy="4752083"/>
          </a:xfrm>
        </p:spPr>
        <p:txBody>
          <a:bodyPr>
            <a:noAutofit/>
          </a:bodyPr>
          <a:lstStyle/>
          <a:p>
            <a:r>
              <a:rPr lang="en-GB" b="1" dirty="0">
                <a:solidFill>
                  <a:schemeClr val="accent5">
                    <a:lumMod val="75000"/>
                  </a:schemeClr>
                </a:solidFill>
                <a:latin typeface="Times New Roman" panose="02020603050405020304" pitchFamily="18" charset="0"/>
                <a:cs typeface="Times New Roman" panose="02020603050405020304" pitchFamily="18" charset="0"/>
              </a:rPr>
              <a:t>Many systemic diseases, disorders, and conditions have been implicated as risk indicators or risk factors in periodontal disease</a:t>
            </a:r>
            <a:r>
              <a:rPr lang="en-GB" dirty="0">
                <a:latin typeface="Times New Roman" panose="02020603050405020304" pitchFamily="18" charset="0"/>
                <a:cs typeface="Times New Roman" panose="02020603050405020304" pitchFamily="18" charset="0"/>
              </a:rPr>
              <a:t>.</a:t>
            </a:r>
          </a:p>
          <a:p>
            <a:r>
              <a:rPr lang="en-GB" dirty="0">
                <a:latin typeface="Times New Roman" panose="02020603050405020304" pitchFamily="18" charset="0"/>
                <a:cs typeface="Times New Roman" panose="02020603050405020304" pitchFamily="18" charset="0"/>
              </a:rPr>
              <a:t>The relationships between periodontal infections and host </a:t>
            </a:r>
            <a:r>
              <a:rPr lang="en-GB" dirty="0" err="1">
                <a:latin typeface="Times New Roman" panose="02020603050405020304" pitchFamily="18" charset="0"/>
                <a:cs typeface="Times New Roman" panose="02020603050405020304" pitchFamily="18" charset="0"/>
              </a:rPr>
              <a:t>defense</a:t>
            </a:r>
            <a:r>
              <a:rPr lang="en-GB" dirty="0">
                <a:latin typeface="Times New Roman" panose="02020603050405020304" pitchFamily="18" charset="0"/>
                <a:cs typeface="Times New Roman" panose="02020603050405020304" pitchFamily="18" charset="0"/>
              </a:rPr>
              <a:t> are complex. </a:t>
            </a:r>
          </a:p>
          <a:p>
            <a:r>
              <a:rPr lang="en-GB" dirty="0">
                <a:latin typeface="Times New Roman" panose="02020603050405020304" pitchFamily="18" charset="0"/>
                <a:cs typeface="Times New Roman" panose="02020603050405020304" pitchFamily="18" charset="0"/>
              </a:rPr>
              <a:t>A number of environmental, physical, and psychosocial factors have the potential to alter periodontal tissues and the host immune response, thereby resulting in more severe periodontal disease expression.</a:t>
            </a:r>
          </a:p>
          <a:p>
            <a:r>
              <a:rPr lang="en-GB" dirty="0">
                <a:latin typeface="Times New Roman" panose="02020603050405020304" pitchFamily="18" charset="0"/>
                <a:cs typeface="Times New Roman" panose="02020603050405020304" pitchFamily="18" charset="0"/>
              </a:rPr>
              <a:t> It is important to recognize that the systemic diseases, disorders, or conditions themselves do not cause periodontitis; rather, they may predispose, accelerate, or otherwise increase the disease’s progression.</a:t>
            </a:r>
          </a:p>
          <a:p>
            <a:r>
              <a:rPr lang="en-GB" dirty="0">
                <a:latin typeface="Times New Roman" panose="02020603050405020304" pitchFamily="18" charset="0"/>
                <a:cs typeface="Times New Roman" panose="02020603050405020304" pitchFamily="18" charset="0"/>
              </a:rPr>
              <a:t> This chapter discusses important systemic diseases, disorders, and conditions that have the potential to influence periodontal health.</a:t>
            </a:r>
            <a:endParaRPr lang="en-US"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991DBFA3-4929-EF34-6EC0-62D2B6817892}"/>
              </a:ext>
            </a:extLst>
          </p:cNvPr>
          <p:cNvSpPr>
            <a:spLocks noGrp="1"/>
          </p:cNvSpPr>
          <p:nvPr>
            <p:ph type="sldNum" sz="quarter" idx="4"/>
          </p:nvPr>
        </p:nvSpPr>
        <p:spPr/>
        <p:txBody>
          <a:bodyPr/>
          <a:lstStyle/>
          <a:p>
            <a:fld id="{08AB70BE-1769-45B8-85A6-0C837432C7E6}" type="slidenum">
              <a:rPr lang="en-US" smtClean="0"/>
              <a:pPr/>
              <a:t>3</a:t>
            </a:fld>
            <a:endParaRPr lang="en-US" dirty="0"/>
          </a:p>
        </p:txBody>
      </p:sp>
    </p:spTree>
    <p:extLst>
      <p:ext uri="{BB962C8B-B14F-4D97-AF65-F5344CB8AC3E}">
        <p14:creationId xmlns:p14="http://schemas.microsoft.com/office/powerpoint/2010/main" val="2567017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B282789-4F8B-D647-09EB-50D8FF6877D0}"/>
              </a:ext>
            </a:extLst>
          </p:cNvPr>
          <p:cNvSpPr>
            <a:spLocks noGrp="1"/>
          </p:cNvSpPr>
          <p:nvPr>
            <p:ph type="title"/>
          </p:nvPr>
        </p:nvSpPr>
        <p:spPr>
          <a:xfrm>
            <a:off x="376930" y="893047"/>
            <a:ext cx="6322449" cy="4640006"/>
          </a:xfrm>
        </p:spPr>
        <p:txBody>
          <a:bodyPr>
            <a:noAutofit/>
          </a:bodyPr>
          <a:lstStyle/>
          <a:p>
            <a:pPr>
              <a:lnSpc>
                <a:spcPct val="150000"/>
              </a:lnSpc>
            </a:pPr>
            <a:r>
              <a:rPr lang="en-GB" sz="1800" b="0" i="0" u="none" strike="noStrike" baseline="0" dirty="0">
                <a:latin typeface="TimesNewRomanPSMT"/>
              </a:rPr>
              <a:t>Endocrine diseases such as diabetes and hormonal fluctuations that</a:t>
            </a:r>
            <a:br>
              <a:rPr lang="en-GB" sz="1800" b="0" i="0" u="none" strike="noStrike" baseline="0" dirty="0">
                <a:latin typeface="TimesNewRomanPSMT"/>
              </a:rPr>
            </a:br>
            <a:r>
              <a:rPr lang="en-GB" sz="1800" b="0" i="0" u="none" strike="noStrike" baseline="0" dirty="0">
                <a:latin typeface="TimesNewRomanPSMT"/>
              </a:rPr>
              <a:t>are associated with puberty and pregnancy are well-known examples of systemic conditions that adversely affect the condition of the periodontium.</a:t>
            </a:r>
            <a:br>
              <a:rPr lang="en-GB" sz="1800" b="0" i="0" u="none" strike="noStrike" baseline="0" dirty="0">
                <a:latin typeface="TimesNewRomanPSMT"/>
              </a:rPr>
            </a:br>
            <a:br>
              <a:rPr lang="en-GB" sz="1800" b="0" i="0" u="none" strike="noStrike" baseline="0" dirty="0">
                <a:latin typeface="TimesNewRomanPSMT"/>
              </a:rPr>
            </a:br>
            <a:r>
              <a:rPr lang="en-GB" sz="1800" b="0" i="0" u="none" strike="noStrike" baseline="0" dirty="0">
                <a:latin typeface="TimesNewRomanPSMT"/>
              </a:rPr>
              <a:t> Endocrine disturbances and hormone fluctuations affect</a:t>
            </a:r>
            <a:br>
              <a:rPr lang="en-GB" sz="1800" b="0" i="0" u="none" strike="noStrike" baseline="0" dirty="0">
                <a:latin typeface="TimesNewRomanPSMT"/>
              </a:rPr>
            </a:br>
            <a:r>
              <a:rPr lang="en-GB" sz="1800" b="0" i="0" u="none" strike="noStrike" baseline="0" dirty="0">
                <a:latin typeface="TimesNewRomanPSMT"/>
              </a:rPr>
              <a:t>the periodontal tissues directly, modify the tissue response to local</a:t>
            </a:r>
            <a:br>
              <a:rPr lang="en-GB" sz="1800" b="0" i="0" u="none" strike="noStrike" baseline="0" dirty="0">
                <a:latin typeface="TimesNewRomanPSMT"/>
              </a:rPr>
            </a:br>
            <a:r>
              <a:rPr lang="en-GB" sz="1800" b="0" i="0" u="none" strike="noStrike" baseline="0" dirty="0">
                <a:latin typeface="TimesNewRomanPSMT"/>
              </a:rPr>
              <a:t>factors, and produce anatomic changes in the gingiva that may favour</a:t>
            </a:r>
            <a:r>
              <a:rPr lang="en-GB" sz="1800" dirty="0">
                <a:latin typeface="TimesNewRomanPSMT"/>
              </a:rPr>
              <a:t> </a:t>
            </a:r>
            <a:r>
              <a:rPr lang="en-IN" sz="1800" b="0" i="0" u="none" strike="noStrike" baseline="0" dirty="0">
                <a:latin typeface="TimesNewRomanPSMT"/>
              </a:rPr>
              <a:t>plaque accumulation and disease progression. </a:t>
            </a:r>
            <a:endParaRPr lang="en-US" sz="1800" dirty="0"/>
          </a:p>
        </p:txBody>
      </p:sp>
      <p:pic>
        <p:nvPicPr>
          <p:cNvPr id="6" name="Picture Placeholder 4" descr="Green lights in the sky">
            <a:extLst>
              <a:ext uri="{FF2B5EF4-FFF2-40B4-BE49-F238E27FC236}">
                <a16:creationId xmlns:a16="http://schemas.microsoft.com/office/drawing/2014/main" id="{2EBC5878-1007-0F8E-3940-DE9D1D088BC7}"/>
              </a:ext>
            </a:extLst>
          </p:cNvPr>
          <p:cNvPicPr>
            <a:picLocks noGrp="1" noChangeAspect="1"/>
          </p:cNvPicPr>
          <p:nvPr>
            <p:ph type="pic" sz="quarter" idx="13"/>
          </p:nvPr>
        </p:nvPicPr>
        <p:blipFill>
          <a:blip r:embed="rId3"/>
          <a:srcRect l="28995" r="28995"/>
          <a:stretch/>
        </p:blipFill>
        <p:spPr>
          <a:xfrm>
            <a:off x="7877908" y="0"/>
            <a:ext cx="4314092" cy="6858000"/>
          </a:xfrm>
        </p:spPr>
      </p:pic>
      <p:sp>
        <p:nvSpPr>
          <p:cNvPr id="4" name="Slide Number Placeholder 3">
            <a:extLst>
              <a:ext uri="{FF2B5EF4-FFF2-40B4-BE49-F238E27FC236}">
                <a16:creationId xmlns:a16="http://schemas.microsoft.com/office/drawing/2014/main" id="{258ECD88-7563-0E2D-38D6-262477CFE5A5}"/>
              </a:ext>
            </a:extLst>
          </p:cNvPr>
          <p:cNvSpPr>
            <a:spLocks noGrp="1"/>
          </p:cNvSpPr>
          <p:nvPr>
            <p:ph type="sldNum" sz="quarter" idx="4"/>
          </p:nvPr>
        </p:nvSpPr>
        <p:spPr/>
        <p:txBody>
          <a:bodyPr/>
          <a:lstStyle/>
          <a:p>
            <a:fld id="{08AB70BE-1769-45B8-85A6-0C837432C7E6}" type="slidenum">
              <a:rPr lang="en-US" smtClean="0"/>
              <a:pPr/>
              <a:t>4</a:t>
            </a:fld>
            <a:endParaRPr lang="en-US" dirty="0"/>
          </a:p>
        </p:txBody>
      </p:sp>
      <p:sp>
        <p:nvSpPr>
          <p:cNvPr id="3" name="TextBox 2">
            <a:extLst>
              <a:ext uri="{FF2B5EF4-FFF2-40B4-BE49-F238E27FC236}">
                <a16:creationId xmlns:a16="http://schemas.microsoft.com/office/drawing/2014/main" id="{F9BC9E54-E9A5-974E-CE27-8A099FA0F7D5}"/>
              </a:ext>
            </a:extLst>
          </p:cNvPr>
          <p:cNvSpPr txBox="1"/>
          <p:nvPr/>
        </p:nvSpPr>
        <p:spPr>
          <a:xfrm>
            <a:off x="8479194" y="3244334"/>
            <a:ext cx="3557295" cy="2554545"/>
          </a:xfrm>
          <a:prstGeom prst="rect">
            <a:avLst/>
          </a:prstGeom>
          <a:noFill/>
        </p:spPr>
        <p:txBody>
          <a:bodyPr wrap="square">
            <a:spAutoFit/>
          </a:bodyPr>
          <a:lstStyle/>
          <a:p>
            <a:r>
              <a:rPr lang="en-GB" sz="3200" b="1" i="0" u="none" strike="noStrike" baseline="0" dirty="0">
                <a:solidFill>
                  <a:schemeClr val="accent3">
                    <a:lumMod val="40000"/>
                    <a:lumOff val="60000"/>
                  </a:schemeClr>
                </a:solidFill>
                <a:latin typeface="Comic Sans MS" panose="030F0702030302020204" pitchFamily="66" charset="0"/>
              </a:rPr>
              <a:t>Endocrine Disorders </a:t>
            </a:r>
          </a:p>
          <a:p>
            <a:r>
              <a:rPr lang="en-GB" sz="3200" b="1" i="0" u="none" strike="noStrike" baseline="0" dirty="0">
                <a:solidFill>
                  <a:schemeClr val="accent3">
                    <a:lumMod val="40000"/>
                    <a:lumOff val="60000"/>
                  </a:schemeClr>
                </a:solidFill>
                <a:latin typeface="Comic Sans MS" panose="030F0702030302020204" pitchFamily="66" charset="0"/>
              </a:rPr>
              <a:t>And</a:t>
            </a:r>
            <a:endParaRPr lang="en-GB" sz="3200" b="1" dirty="0">
              <a:solidFill>
                <a:schemeClr val="accent3">
                  <a:lumMod val="40000"/>
                  <a:lumOff val="60000"/>
                </a:schemeClr>
              </a:solidFill>
              <a:latin typeface="Comic Sans MS" panose="030F0702030302020204" pitchFamily="66" charset="0"/>
            </a:endParaRPr>
          </a:p>
          <a:p>
            <a:r>
              <a:rPr lang="en-GB" sz="3200" b="1" i="0" u="none" strike="noStrike" baseline="0" dirty="0">
                <a:solidFill>
                  <a:schemeClr val="accent3">
                    <a:lumMod val="40000"/>
                    <a:lumOff val="60000"/>
                  </a:schemeClr>
                </a:solidFill>
                <a:latin typeface="Comic Sans MS" panose="030F0702030302020204" pitchFamily="66" charset="0"/>
              </a:rPr>
              <a:t> Hormonal Changes</a:t>
            </a:r>
            <a:endParaRPr lang="en-IN" sz="3200" dirty="0">
              <a:solidFill>
                <a:schemeClr val="accent3">
                  <a:lumMod val="40000"/>
                  <a:lumOff val="60000"/>
                </a:schemeClr>
              </a:solidFill>
              <a:latin typeface="Comic Sans MS" panose="030F0702030302020204" pitchFamily="66" charset="0"/>
            </a:endParaRPr>
          </a:p>
        </p:txBody>
      </p:sp>
    </p:spTree>
    <p:extLst>
      <p:ext uri="{BB962C8B-B14F-4D97-AF65-F5344CB8AC3E}">
        <p14:creationId xmlns:p14="http://schemas.microsoft.com/office/powerpoint/2010/main" val="3124175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descr="Green lights in the sky">
            <a:extLst>
              <a:ext uri="{FF2B5EF4-FFF2-40B4-BE49-F238E27FC236}">
                <a16:creationId xmlns:a16="http://schemas.microsoft.com/office/drawing/2014/main" id="{61357E36-869D-B6D4-3E6E-ED43A227E59C}"/>
              </a:ext>
            </a:extLst>
          </p:cNvPr>
          <p:cNvPicPr>
            <a:picLocks noGrp="1" noChangeAspect="1"/>
          </p:cNvPicPr>
          <p:nvPr>
            <p:ph type="pic" sz="quarter" idx="11"/>
          </p:nvPr>
        </p:nvPicPr>
        <p:blipFill>
          <a:blip r:embed="rId3"/>
          <a:srcRect t="37" b="37"/>
          <a:stretch/>
        </p:blipFill>
        <p:spPr/>
      </p:pic>
      <p:sp>
        <p:nvSpPr>
          <p:cNvPr id="16" name="Content Placeholder 15">
            <a:extLst>
              <a:ext uri="{FF2B5EF4-FFF2-40B4-BE49-F238E27FC236}">
                <a16:creationId xmlns:a16="http://schemas.microsoft.com/office/drawing/2014/main" id="{43E47AC3-3E43-6A30-A709-127578992F3E}"/>
              </a:ext>
            </a:extLst>
          </p:cNvPr>
          <p:cNvSpPr>
            <a:spLocks noGrp="1"/>
          </p:cNvSpPr>
          <p:nvPr>
            <p:ph sz="quarter" idx="10"/>
          </p:nvPr>
        </p:nvSpPr>
        <p:spPr>
          <a:xfrm>
            <a:off x="4922087" y="687056"/>
            <a:ext cx="6887461" cy="2136710"/>
          </a:xfrm>
        </p:spPr>
        <p:txBody>
          <a:bodyPr>
            <a:normAutofit fontScale="25000" lnSpcReduction="20000"/>
          </a:bodyPr>
          <a:lstStyle/>
          <a:p>
            <a:pPr marL="857250" indent="-857250" algn="l">
              <a:lnSpc>
                <a:spcPct val="170000"/>
              </a:lnSpc>
              <a:buFont typeface="Arial" panose="020B0604020202020204" pitchFamily="34" charset="0"/>
              <a:buChar char="•"/>
            </a:pPr>
            <a:r>
              <a:rPr lang="en-GB" sz="6400" b="0" i="0" u="none" strike="noStrike" baseline="0" dirty="0">
                <a:solidFill>
                  <a:schemeClr val="accent6">
                    <a:lumMod val="20000"/>
                    <a:lumOff val="80000"/>
                  </a:schemeClr>
                </a:solidFill>
                <a:latin typeface="TimesNewRomanPSMT"/>
              </a:rPr>
              <a:t>It is a complex metabolic disorder characterized by chronic </a:t>
            </a:r>
            <a:r>
              <a:rPr lang="en-GB" sz="6400" b="0" i="0" u="none" strike="noStrike" baseline="0" dirty="0" err="1">
                <a:solidFill>
                  <a:schemeClr val="accent6">
                    <a:lumMod val="20000"/>
                    <a:lumOff val="80000"/>
                  </a:schemeClr>
                </a:solidFill>
                <a:latin typeface="TimesNewRomanPSMT"/>
              </a:rPr>
              <a:t>hyperglycemia</a:t>
            </a:r>
            <a:r>
              <a:rPr lang="en-GB" sz="6400" b="0" i="0" u="none" strike="noStrike" baseline="0" dirty="0">
                <a:solidFill>
                  <a:schemeClr val="accent6">
                    <a:lumMod val="20000"/>
                    <a:lumOff val="80000"/>
                  </a:schemeClr>
                </a:solidFill>
                <a:latin typeface="TimesNewRomanPSMT"/>
              </a:rPr>
              <a:t>. Diminished insulin production, impaired insulin action, or a combination of both result in the inability of glucose to be transported from the bloodstream into the tissues, which in turn results in high blood glucose levels and the excretion of sugar in the urine.</a:t>
            </a:r>
          </a:p>
          <a:p>
            <a:pPr marL="857250" indent="-857250" algn="l">
              <a:lnSpc>
                <a:spcPct val="170000"/>
              </a:lnSpc>
              <a:buFont typeface="Arial" panose="020B0604020202020204" pitchFamily="34" charset="0"/>
              <a:buChar char="•"/>
            </a:pPr>
            <a:r>
              <a:rPr lang="en-GB" sz="6400" b="0" i="0" u="none" strike="noStrike" baseline="0" dirty="0">
                <a:solidFill>
                  <a:schemeClr val="accent6">
                    <a:lumMod val="20000"/>
                    <a:lumOff val="80000"/>
                  </a:schemeClr>
                </a:solidFill>
                <a:latin typeface="TimesNewRomanPSMT"/>
              </a:rPr>
              <a:t> Lipid and protein metabolism are altered in diabetes as well. Uncontrolled diabetes (chronic </a:t>
            </a:r>
            <a:r>
              <a:rPr lang="en-GB" sz="6400" b="0" i="0" u="none" strike="noStrike" baseline="0" dirty="0" err="1">
                <a:solidFill>
                  <a:schemeClr val="accent6">
                    <a:lumMod val="20000"/>
                    <a:lumOff val="80000"/>
                  </a:schemeClr>
                </a:solidFill>
                <a:latin typeface="TimesNewRomanPSMT"/>
              </a:rPr>
              <a:t>hyperglycemia</a:t>
            </a:r>
            <a:r>
              <a:rPr lang="en-GB" sz="6400" b="0" i="0" u="none" strike="noStrike" baseline="0" dirty="0">
                <a:solidFill>
                  <a:schemeClr val="accent6">
                    <a:lumMod val="20000"/>
                    <a:lumOff val="80000"/>
                  </a:schemeClr>
                </a:solidFill>
                <a:latin typeface="TimesNewRomanPSMT"/>
              </a:rPr>
              <a:t>) is associated</a:t>
            </a:r>
            <a:r>
              <a:rPr lang="en-GB" sz="6400" b="0" i="0" u="none" strike="noStrike" dirty="0">
                <a:solidFill>
                  <a:schemeClr val="accent6">
                    <a:lumMod val="20000"/>
                    <a:lumOff val="80000"/>
                  </a:schemeClr>
                </a:solidFill>
                <a:latin typeface="TimesNewRomanPSMT"/>
              </a:rPr>
              <a:t> </a:t>
            </a:r>
            <a:r>
              <a:rPr lang="en-GB" sz="6400" b="0" i="0" u="none" strike="noStrike" baseline="0" dirty="0">
                <a:solidFill>
                  <a:schemeClr val="accent6">
                    <a:lumMod val="20000"/>
                    <a:lumOff val="80000"/>
                  </a:schemeClr>
                </a:solidFill>
                <a:latin typeface="TimesNewRomanPSMT"/>
              </a:rPr>
              <a:t>with several long-term complications, including </a:t>
            </a:r>
          </a:p>
          <a:p>
            <a:pPr marL="857250" indent="-857250" algn="l">
              <a:lnSpc>
                <a:spcPct val="170000"/>
              </a:lnSpc>
              <a:buFont typeface="Arial" panose="020B0604020202020204" pitchFamily="34" charset="0"/>
              <a:buChar char="•"/>
            </a:pPr>
            <a:r>
              <a:rPr lang="en-GB" sz="7200" b="1" i="0" u="none" strike="noStrike" baseline="0" dirty="0">
                <a:solidFill>
                  <a:schemeClr val="accent5">
                    <a:lumMod val="60000"/>
                    <a:lumOff val="40000"/>
                  </a:schemeClr>
                </a:solidFill>
                <a:latin typeface="TimesNewRomanPSMT"/>
              </a:rPr>
              <a:t>microvascular diseases(retinopathy, nephropathy, or neuropathy), macrovascular diseases (cardiovascular and cerebrovascular conditions), increased susceptibility to infections, and poor wound healing</a:t>
            </a:r>
            <a:r>
              <a:rPr lang="en-GB" sz="7200" b="0" i="0" u="none" strike="noStrike" baseline="0" dirty="0">
                <a:solidFill>
                  <a:schemeClr val="accent5">
                    <a:lumMod val="60000"/>
                    <a:lumOff val="40000"/>
                  </a:schemeClr>
                </a:solidFill>
                <a:latin typeface="TimesNewRomanPSMT"/>
              </a:rPr>
              <a:t>. </a:t>
            </a:r>
            <a:endParaRPr lang="en-US" sz="7200" dirty="0">
              <a:solidFill>
                <a:schemeClr val="accent5">
                  <a:lumMod val="60000"/>
                  <a:lumOff val="40000"/>
                </a:schemeClr>
              </a:solidFill>
            </a:endParaRPr>
          </a:p>
        </p:txBody>
      </p:sp>
      <p:sp>
        <p:nvSpPr>
          <p:cNvPr id="2" name="Slide Number Placeholder 1">
            <a:extLst>
              <a:ext uri="{FF2B5EF4-FFF2-40B4-BE49-F238E27FC236}">
                <a16:creationId xmlns:a16="http://schemas.microsoft.com/office/drawing/2014/main" id="{06BE44FC-E43E-3153-168E-0A84BD9E6516}"/>
              </a:ext>
            </a:extLst>
          </p:cNvPr>
          <p:cNvSpPr>
            <a:spLocks noGrp="1"/>
          </p:cNvSpPr>
          <p:nvPr>
            <p:ph type="sldNum" sz="quarter" idx="4"/>
          </p:nvPr>
        </p:nvSpPr>
        <p:spPr/>
        <p:txBody>
          <a:bodyPr/>
          <a:lstStyle/>
          <a:p>
            <a:fld id="{08AB70BE-1769-45B8-85A6-0C837432C7E6}" type="slidenum">
              <a:rPr lang="en-US" smtClean="0"/>
              <a:pPr/>
              <a:t>5</a:t>
            </a:fld>
            <a:endParaRPr lang="en-US" dirty="0"/>
          </a:p>
        </p:txBody>
      </p:sp>
      <p:pic>
        <p:nvPicPr>
          <p:cNvPr id="6" name="Picture 5">
            <a:extLst>
              <a:ext uri="{FF2B5EF4-FFF2-40B4-BE49-F238E27FC236}">
                <a16:creationId xmlns:a16="http://schemas.microsoft.com/office/drawing/2014/main" id="{5B8CA2D5-934C-0A1C-CA12-BBCF32D6D067}"/>
              </a:ext>
            </a:extLst>
          </p:cNvPr>
          <p:cNvPicPr>
            <a:picLocks noChangeAspect="1"/>
          </p:cNvPicPr>
          <p:nvPr/>
        </p:nvPicPr>
        <p:blipFill>
          <a:blip r:embed="rId4"/>
          <a:stretch>
            <a:fillRect/>
          </a:stretch>
        </p:blipFill>
        <p:spPr>
          <a:xfrm>
            <a:off x="0" y="1"/>
            <a:ext cx="4739951" cy="6857998"/>
          </a:xfrm>
          <a:prstGeom prst="rect">
            <a:avLst/>
          </a:prstGeom>
        </p:spPr>
      </p:pic>
    </p:spTree>
    <p:extLst>
      <p:ext uri="{BB962C8B-B14F-4D97-AF65-F5344CB8AC3E}">
        <p14:creationId xmlns:p14="http://schemas.microsoft.com/office/powerpoint/2010/main" val="270171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000"/>
                                        <p:tgtEl>
                                          <p:spTgt spid="16">
                                            <p:txEl>
                                              <p:pRg st="0" end="0"/>
                                            </p:txEl>
                                          </p:spTgt>
                                        </p:tgtEl>
                                      </p:cBhvr>
                                    </p:animEffect>
                                    <p:anim calcmode="lin" valueType="num">
                                      <p:cBhvr>
                                        <p:cTn id="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animEffect transition="in" filter="barn(inVertical)">
                                      <p:cBhvr>
                                        <p:cTn id="14" dur="500"/>
                                        <p:tgtEl>
                                          <p:spTgt spid="16">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6">
                                            <p:txEl>
                                              <p:pRg st="2" end="2"/>
                                            </p:txEl>
                                          </p:spTgt>
                                        </p:tgtEl>
                                        <p:attrNameLst>
                                          <p:attrName>style.visibility</p:attrName>
                                        </p:attrNameLst>
                                      </p:cBhvr>
                                      <p:to>
                                        <p:strVal val="visible"/>
                                      </p:to>
                                    </p:set>
                                    <p:animEffect transition="in" filter="barn(inVertical)">
                                      <p:cBhvr>
                                        <p:cTn id="19"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25569D-4B51-26CD-C967-65D3F4059DB9}"/>
              </a:ext>
            </a:extLst>
          </p:cNvPr>
          <p:cNvSpPr>
            <a:spLocks noGrp="1"/>
          </p:cNvSpPr>
          <p:nvPr>
            <p:ph sz="quarter" idx="10"/>
          </p:nvPr>
        </p:nvSpPr>
        <p:spPr>
          <a:xfrm>
            <a:off x="755781" y="111125"/>
            <a:ext cx="6755364" cy="3317875"/>
          </a:xfrm>
        </p:spPr>
        <p:txBody>
          <a:bodyPr>
            <a:noAutofit/>
          </a:bodyPr>
          <a:lstStyle/>
          <a:p>
            <a:pPr algn="l">
              <a:lnSpc>
                <a:spcPct val="150000"/>
              </a:lnSpc>
            </a:pPr>
            <a:r>
              <a:rPr lang="en-GB" b="0" i="0" u="none" strike="noStrike" baseline="0" dirty="0">
                <a:latin typeface="TimesNewRomanPSMT"/>
              </a:rPr>
              <a:t>There are two major types of diabetes, type 1 and type 2, with several less common secondary types. </a:t>
            </a:r>
          </a:p>
          <a:p>
            <a:pPr algn="l">
              <a:lnSpc>
                <a:spcPct val="150000"/>
              </a:lnSpc>
            </a:pPr>
            <a:r>
              <a:rPr lang="en-GB" b="0" i="1" u="none" strike="noStrike" baseline="0" dirty="0">
                <a:latin typeface="TimesNewRomanPS-ItalicMT"/>
              </a:rPr>
              <a:t>Type 1 diabetes mellitus, </a:t>
            </a:r>
            <a:r>
              <a:rPr lang="en-GB" b="0" i="0" u="none" strike="noStrike" baseline="0" dirty="0">
                <a:latin typeface="TimesNewRomanPSMT"/>
              </a:rPr>
              <a:t>which was formerly known as </a:t>
            </a:r>
            <a:r>
              <a:rPr lang="en-GB" b="0" i="1" u="none" strike="noStrike" baseline="0" dirty="0">
                <a:latin typeface="TimesNewRomanPS-ItalicMT"/>
              </a:rPr>
              <a:t>insulin-dependent diabetes mellitus, </a:t>
            </a:r>
            <a:r>
              <a:rPr lang="en-GB" b="0" i="0" u="none" strike="noStrike" baseline="0" dirty="0">
                <a:latin typeface="TimesNewRomanPSMT"/>
              </a:rPr>
              <a:t>is caused by a cell-mediated autoimmune destruction of the insulin-producing beta cells of the islets of Langerhans in the pancreas, which results in insulin deficiency. </a:t>
            </a:r>
          </a:p>
          <a:p>
            <a:pPr algn="l">
              <a:lnSpc>
                <a:spcPct val="150000"/>
              </a:lnSpc>
            </a:pPr>
            <a:r>
              <a:rPr lang="en-GB" b="0" i="0" u="none" strike="noStrike" baseline="0" dirty="0">
                <a:latin typeface="TimesNewRomanPSMT"/>
              </a:rPr>
              <a:t>Type 1 diabetes accounts for 5% to 10% of all cases of diabetes and most often occurs in children and young adults.</a:t>
            </a:r>
          </a:p>
          <a:p>
            <a:pPr algn="l">
              <a:lnSpc>
                <a:spcPct val="150000"/>
              </a:lnSpc>
            </a:pPr>
            <a:r>
              <a:rPr lang="en-GB" b="0" i="0" u="none" strike="noStrike" baseline="0" dirty="0">
                <a:latin typeface="TimesNewRomanPSMT"/>
              </a:rPr>
              <a:t>This type of diabetes results from a lack of insulin production, and it is very unstable and difficult to control. </a:t>
            </a:r>
          </a:p>
          <a:p>
            <a:pPr algn="l">
              <a:lnSpc>
                <a:spcPct val="150000"/>
              </a:lnSpc>
            </a:pPr>
            <a:endParaRPr lang="en-GB" b="0" i="0" u="none" strike="noStrike" baseline="0" dirty="0">
              <a:latin typeface="TimesNewRomanPSMT"/>
            </a:endParaRPr>
          </a:p>
          <a:p>
            <a:pPr algn="l"/>
            <a:r>
              <a:rPr lang="en-GB" b="0" i="0" u="none" strike="noStrike" baseline="0" dirty="0">
                <a:latin typeface="TimesNewRomanPSMT"/>
              </a:rPr>
              <a:t>It has a marked tendency toward ketosis and coma, it is not preceded by obesity, and it requires the injection of insulin to be controlled. </a:t>
            </a:r>
          </a:p>
          <a:p>
            <a:pPr algn="l"/>
            <a:r>
              <a:rPr lang="en-GB" b="0" i="0" u="none" strike="noStrike" baseline="0" dirty="0">
                <a:latin typeface="TimesNewRomanPSMT"/>
              </a:rPr>
              <a:t>Patients with type 1 diabetes mellitus present with the symptoms that are traditionally associated with diabetes, including polyphagia, polydipsia, polyuria, and predisposition </a:t>
            </a:r>
            <a:r>
              <a:rPr lang="en-IN" b="0" i="0" u="none" strike="noStrike" baseline="0" dirty="0">
                <a:latin typeface="TimesNewRomanPSMT"/>
              </a:rPr>
              <a:t>to infections.</a:t>
            </a:r>
          </a:p>
        </p:txBody>
      </p:sp>
      <p:sp>
        <p:nvSpPr>
          <p:cNvPr id="2" name="Slide Number Placeholder 1">
            <a:extLst>
              <a:ext uri="{FF2B5EF4-FFF2-40B4-BE49-F238E27FC236}">
                <a16:creationId xmlns:a16="http://schemas.microsoft.com/office/drawing/2014/main" id="{616BFA23-AB5B-BA88-E233-DE14DED5A297}"/>
              </a:ext>
            </a:extLst>
          </p:cNvPr>
          <p:cNvSpPr>
            <a:spLocks noGrp="1"/>
          </p:cNvSpPr>
          <p:nvPr>
            <p:ph type="sldNum" sz="quarter" idx="4"/>
          </p:nvPr>
        </p:nvSpPr>
        <p:spPr/>
        <p:txBody>
          <a:bodyPr/>
          <a:lstStyle/>
          <a:p>
            <a:fld id="{08AB70BE-1769-45B8-85A6-0C837432C7E6}" type="slidenum">
              <a:rPr lang="en-US" smtClean="0"/>
              <a:pPr/>
              <a:t>6</a:t>
            </a:fld>
            <a:endParaRPr lang="en-US" dirty="0"/>
          </a:p>
        </p:txBody>
      </p:sp>
      <p:pic>
        <p:nvPicPr>
          <p:cNvPr id="5" name="Picture 4">
            <a:extLst>
              <a:ext uri="{FF2B5EF4-FFF2-40B4-BE49-F238E27FC236}">
                <a16:creationId xmlns:a16="http://schemas.microsoft.com/office/drawing/2014/main" id="{22209DC9-ED7B-2D0C-05FE-29572F123DDC}"/>
              </a:ext>
            </a:extLst>
          </p:cNvPr>
          <p:cNvPicPr>
            <a:picLocks noChangeAspect="1"/>
          </p:cNvPicPr>
          <p:nvPr/>
        </p:nvPicPr>
        <p:blipFill>
          <a:blip r:embed="rId3"/>
          <a:stretch>
            <a:fillRect/>
          </a:stretch>
        </p:blipFill>
        <p:spPr>
          <a:xfrm>
            <a:off x="7511145" y="1362268"/>
            <a:ext cx="4562667" cy="3909528"/>
          </a:xfrm>
          <a:prstGeom prst="rect">
            <a:avLst/>
          </a:prstGeom>
        </p:spPr>
      </p:pic>
    </p:spTree>
    <p:extLst>
      <p:ext uri="{BB962C8B-B14F-4D97-AF65-F5344CB8AC3E}">
        <p14:creationId xmlns:p14="http://schemas.microsoft.com/office/powerpoint/2010/main" val="3457628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99684C-3602-E4CA-3962-596EEC746561}"/>
              </a:ext>
            </a:extLst>
          </p:cNvPr>
          <p:cNvSpPr>
            <a:spLocks noGrp="1"/>
          </p:cNvSpPr>
          <p:nvPr>
            <p:ph type="sldNum" sz="quarter" idx="12"/>
          </p:nvPr>
        </p:nvSpPr>
        <p:spPr/>
        <p:txBody>
          <a:bodyPr/>
          <a:lstStyle/>
          <a:p>
            <a:fld id="{08AB70BE-1769-45B8-85A6-0C837432C7E6}" type="slidenum">
              <a:rPr lang="en-US" smtClean="0"/>
              <a:pPr/>
              <a:t>7</a:t>
            </a:fld>
            <a:endParaRPr lang="en-US" dirty="0"/>
          </a:p>
        </p:txBody>
      </p:sp>
      <p:sp>
        <p:nvSpPr>
          <p:cNvPr id="4" name="TextBox 3">
            <a:extLst>
              <a:ext uri="{FF2B5EF4-FFF2-40B4-BE49-F238E27FC236}">
                <a16:creationId xmlns:a16="http://schemas.microsoft.com/office/drawing/2014/main" id="{9A0335A7-A9E4-A33D-177D-4066CA4950FC}"/>
              </a:ext>
            </a:extLst>
          </p:cNvPr>
          <p:cNvSpPr txBox="1"/>
          <p:nvPr/>
        </p:nvSpPr>
        <p:spPr>
          <a:xfrm>
            <a:off x="102638" y="706973"/>
            <a:ext cx="7259215" cy="544405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1" u="none" strike="noStrike" baseline="0" dirty="0">
                <a:latin typeface="TimesNewRomanPS-ItalicMT"/>
              </a:rPr>
              <a:t>Type 2 diabetes mellitus, </a:t>
            </a:r>
            <a:r>
              <a:rPr lang="en-GB" sz="1800" b="0" i="0" u="none" strike="noStrike" baseline="0" dirty="0">
                <a:latin typeface="TimesNewRomanPSMT"/>
              </a:rPr>
              <a:t>which was formerly known as </a:t>
            </a:r>
            <a:r>
              <a:rPr lang="en-GB" sz="1800" b="0" i="1" u="none" strike="noStrike" baseline="0" dirty="0">
                <a:latin typeface="TimesNewRomanPS-ItalicMT"/>
              </a:rPr>
              <a:t>non–insulin-dependent diabetes mellitus, </a:t>
            </a:r>
            <a:r>
              <a:rPr lang="en-GB" sz="1800" b="0" i="0" u="none" strike="noStrike" baseline="0" dirty="0">
                <a:latin typeface="TimesNewRomanPSMT"/>
              </a:rPr>
              <a:t>is caused by peripheral resistance to insulin action, impaired insulin secretion, and increased glucose production in the liver.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insulin-producing beta cells in the pancreas are not destroyed by cell-mediated autoimmune reaction.</a:t>
            </a:r>
          </a:p>
          <a:p>
            <a:pPr marL="285750" indent="-285750" algn="l">
              <a:lnSpc>
                <a:spcPct val="150000"/>
              </a:lnSpc>
              <a:buFont typeface="Arial" panose="020B0604020202020204" pitchFamily="34" charset="0"/>
              <a:buChar char="•"/>
            </a:pPr>
            <a:r>
              <a:rPr lang="en-GB" sz="1800" b="0" i="0" u="none" strike="noStrike" baseline="0" dirty="0">
                <a:latin typeface="TimesNewRomanPSMT"/>
              </a:rPr>
              <a:t>It typically begins as insulin resistance, which leads to the reduced pancreas production of insulin as the demand increases. </a:t>
            </a:r>
          </a:p>
          <a:p>
            <a:pPr marL="285750" indent="-285750" algn="l">
              <a:lnSpc>
                <a:spcPct val="150000"/>
              </a:lnSpc>
              <a:buFont typeface="Arial" panose="020B0604020202020204" pitchFamily="34" charset="0"/>
              <a:buChar char="•"/>
            </a:pPr>
            <a:r>
              <a:rPr lang="en-GB" sz="1800" b="0" i="0" u="none" strike="noStrike" baseline="0" dirty="0">
                <a:latin typeface="TimesNewRomanPSMT"/>
              </a:rPr>
              <a:t>Individuals are often not aware they have the disease until severe symptoms or complications occur. </a:t>
            </a:r>
          </a:p>
          <a:p>
            <a:pPr marL="285750" indent="-285750" algn="l">
              <a:lnSpc>
                <a:spcPct val="150000"/>
              </a:lnSpc>
              <a:buFont typeface="Arial" panose="020B0604020202020204" pitchFamily="34" charset="0"/>
              <a:buChar char="•"/>
            </a:pPr>
            <a:r>
              <a:rPr lang="en-GB" sz="1800" b="0" i="0" u="none" strike="noStrike" baseline="0" dirty="0">
                <a:latin typeface="TimesNewRomanPSMT"/>
              </a:rPr>
              <a:t>Type 2 diabetes generally occurs in obese individuals, and it can often be controlled by diet and oral </a:t>
            </a:r>
            <a:r>
              <a:rPr lang="en-GB" sz="1800" b="0" i="0" u="none" strike="noStrike" baseline="0" dirty="0" err="1">
                <a:latin typeface="TimesNewRomanPSMT"/>
              </a:rPr>
              <a:t>hypoglycemic</a:t>
            </a:r>
            <a:r>
              <a:rPr lang="en-GB" sz="1800" b="0" i="0" u="none" strike="noStrike" baseline="0" dirty="0">
                <a:latin typeface="TimesNewRomanPSMT"/>
              </a:rPr>
              <a:t> agents.</a:t>
            </a:r>
          </a:p>
          <a:p>
            <a:pPr marL="285750" indent="-285750" algn="l">
              <a:lnSpc>
                <a:spcPct val="150000"/>
              </a:lnSpc>
              <a:buFont typeface="Arial" panose="020B0604020202020204" pitchFamily="34" charset="0"/>
              <a:buChar char="•"/>
            </a:pPr>
            <a:r>
              <a:rPr lang="en-GB" sz="1800" b="0" i="0" u="none" strike="noStrike" baseline="0" dirty="0">
                <a:latin typeface="TimesNewRomanPSMT"/>
              </a:rPr>
              <a:t>Ketosis and coma are uncommon. </a:t>
            </a:r>
          </a:p>
        </p:txBody>
      </p:sp>
      <p:pic>
        <p:nvPicPr>
          <p:cNvPr id="5" name="Picture 4">
            <a:extLst>
              <a:ext uri="{FF2B5EF4-FFF2-40B4-BE49-F238E27FC236}">
                <a16:creationId xmlns:a16="http://schemas.microsoft.com/office/drawing/2014/main" id="{DA0AD93F-C8BE-FD2E-C479-C190DB9745BF}"/>
              </a:ext>
            </a:extLst>
          </p:cNvPr>
          <p:cNvPicPr>
            <a:picLocks noChangeAspect="1"/>
          </p:cNvPicPr>
          <p:nvPr/>
        </p:nvPicPr>
        <p:blipFill>
          <a:blip r:embed="rId2"/>
          <a:stretch>
            <a:fillRect/>
          </a:stretch>
        </p:blipFill>
        <p:spPr>
          <a:xfrm>
            <a:off x="7765272" y="1296952"/>
            <a:ext cx="3888533" cy="3888533"/>
          </a:xfrm>
          <a:prstGeom prst="rect">
            <a:avLst/>
          </a:prstGeom>
        </p:spPr>
      </p:pic>
    </p:spTree>
    <p:extLst>
      <p:ext uri="{BB962C8B-B14F-4D97-AF65-F5344CB8AC3E}">
        <p14:creationId xmlns:p14="http://schemas.microsoft.com/office/powerpoint/2010/main" val="2105875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319092-7946-E56C-68BF-3E65F845C34D}"/>
              </a:ext>
            </a:extLst>
          </p:cNvPr>
          <p:cNvSpPr>
            <a:spLocks noGrp="1"/>
          </p:cNvSpPr>
          <p:nvPr>
            <p:ph type="sldNum" sz="quarter" idx="12"/>
          </p:nvPr>
        </p:nvSpPr>
        <p:spPr/>
        <p:txBody>
          <a:bodyPr/>
          <a:lstStyle/>
          <a:p>
            <a:fld id="{08AB70BE-1769-45B8-85A6-0C837432C7E6}" type="slidenum">
              <a:rPr lang="en-US" smtClean="0"/>
              <a:pPr/>
              <a:t>8</a:t>
            </a:fld>
            <a:endParaRPr lang="en-US" dirty="0"/>
          </a:p>
        </p:txBody>
      </p:sp>
      <p:sp>
        <p:nvSpPr>
          <p:cNvPr id="4" name="TextBox 3">
            <a:extLst>
              <a:ext uri="{FF2B5EF4-FFF2-40B4-BE49-F238E27FC236}">
                <a16:creationId xmlns:a16="http://schemas.microsoft.com/office/drawing/2014/main" id="{196CE443-7C72-391E-2C2C-ACF63E936D14}"/>
              </a:ext>
            </a:extLst>
          </p:cNvPr>
          <p:cNvSpPr txBox="1"/>
          <p:nvPr/>
        </p:nvSpPr>
        <p:spPr>
          <a:xfrm>
            <a:off x="529513" y="499223"/>
            <a:ext cx="6097554" cy="5859553"/>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An additional category of diabetes is </a:t>
            </a:r>
            <a:r>
              <a:rPr lang="en-GB" sz="1800" b="0" i="1" u="none" strike="noStrike" baseline="0" dirty="0" err="1">
                <a:latin typeface="TimesNewRomanPS-ItalicMT"/>
              </a:rPr>
              <a:t>hyperglycemia</a:t>
            </a:r>
            <a:r>
              <a:rPr lang="en-GB" sz="1800" b="0" i="1" u="none" strike="noStrike" baseline="0" dirty="0">
                <a:latin typeface="TimesNewRomanPS-ItalicMT"/>
              </a:rPr>
              <a:t> </a:t>
            </a:r>
            <a:r>
              <a:rPr lang="en-GB" sz="1800" b="0" i="0" u="none" strike="noStrike" baseline="0" dirty="0">
                <a:latin typeface="TimesNewRomanPSMT"/>
              </a:rPr>
              <a:t>secondary to other diseases or conditions. </a:t>
            </a:r>
          </a:p>
          <a:p>
            <a:pPr marL="285750" indent="-285750" algn="l">
              <a:lnSpc>
                <a:spcPct val="150000"/>
              </a:lnSpc>
              <a:buFont typeface="Arial" panose="020B0604020202020204" pitchFamily="34" charset="0"/>
              <a:buChar char="•"/>
            </a:pPr>
            <a:r>
              <a:rPr lang="en-GB" sz="1800" b="0" i="0" u="none" strike="noStrike" baseline="0" dirty="0">
                <a:latin typeface="TimesNewRomanPSMT"/>
              </a:rPr>
              <a:t>A prime example of this type of </a:t>
            </a:r>
            <a:r>
              <a:rPr lang="en-GB" sz="1800" b="0" i="0" u="none" strike="noStrike" baseline="0" dirty="0" err="1">
                <a:latin typeface="TimesNewRomanPSMT"/>
              </a:rPr>
              <a:t>hyperglycemia</a:t>
            </a:r>
            <a:r>
              <a:rPr lang="en-GB" sz="1800" b="0" i="0" u="none" strike="noStrike" baseline="0" dirty="0">
                <a:latin typeface="TimesNewRomanPSMT"/>
              </a:rPr>
              <a:t> is gestational diabetes associated with pregnancy.</a:t>
            </a:r>
          </a:p>
          <a:p>
            <a:pPr marL="285750" indent="-285750" algn="l">
              <a:lnSpc>
                <a:spcPct val="150000"/>
              </a:lnSpc>
              <a:buFont typeface="Arial" panose="020B0604020202020204" pitchFamily="34" charset="0"/>
              <a:buChar char="•"/>
            </a:pPr>
            <a:r>
              <a:rPr lang="en-GB" sz="1800" b="0" i="1" u="none" strike="noStrike" baseline="0" dirty="0">
                <a:latin typeface="TimesNewRomanPS-ItalicMT"/>
              </a:rPr>
              <a:t>Gestational diabetes </a:t>
            </a:r>
            <a:r>
              <a:rPr lang="en-GB" sz="1800" b="0" i="0" u="none" strike="noStrike" baseline="0" dirty="0">
                <a:latin typeface="TimesNewRomanPSMT"/>
              </a:rPr>
              <a:t>develops in 2% to 10% of all pregnancies but disappears after delivery. </a:t>
            </a:r>
          </a:p>
          <a:p>
            <a:pPr marL="285750" indent="-285750" algn="l">
              <a:lnSpc>
                <a:spcPct val="150000"/>
              </a:lnSpc>
              <a:buFont typeface="Arial" panose="020B0604020202020204" pitchFamily="34" charset="0"/>
              <a:buChar char="•"/>
            </a:pPr>
            <a:r>
              <a:rPr lang="en-GB" sz="1800" b="0" i="0" u="none" strike="noStrike" baseline="0" dirty="0">
                <a:latin typeface="TimesNewRomanPSMT"/>
              </a:rPr>
              <a:t>Women who have had gestational diabetes are at increased risk of developing type 2 diabetes. </a:t>
            </a:r>
          </a:p>
          <a:p>
            <a:pPr marL="285750" indent="-285750" algn="l">
              <a:lnSpc>
                <a:spcPct val="150000"/>
              </a:lnSpc>
              <a:buFont typeface="Arial" panose="020B0604020202020204" pitchFamily="34" charset="0"/>
              <a:buChar char="•"/>
            </a:pPr>
            <a:r>
              <a:rPr lang="en-GB" sz="1800" b="0" i="0" u="none" strike="noStrike" baseline="0" dirty="0">
                <a:latin typeface="TimesNewRomanPSMT"/>
              </a:rPr>
              <a:t>Other secondary types of diabetes are those associated with diseases that involve the pancreas and the destruction of the insulin-producing cells. </a:t>
            </a:r>
          </a:p>
          <a:p>
            <a:pPr marL="285750" indent="-285750" algn="l">
              <a:lnSpc>
                <a:spcPct val="150000"/>
              </a:lnSpc>
              <a:buFont typeface="Arial" panose="020B0604020202020204" pitchFamily="34" charset="0"/>
              <a:buChar char="•"/>
            </a:pPr>
            <a:r>
              <a:rPr lang="en-GB" sz="1800" b="0" i="0" u="none" strike="noStrike" baseline="0" dirty="0">
                <a:latin typeface="TimesNewRomanPSMT"/>
              </a:rPr>
              <a:t>Endocrine</a:t>
            </a:r>
            <a:r>
              <a:rPr lang="en-GB" dirty="0">
                <a:latin typeface="TimesNewRomanPSMT"/>
              </a:rPr>
              <a:t> </a:t>
            </a:r>
            <a:r>
              <a:rPr lang="en-GB" sz="1800" b="0" i="0" u="none" strike="noStrike" baseline="0" dirty="0">
                <a:latin typeface="TimesNewRomanPSMT"/>
              </a:rPr>
              <a:t>diseases (e.g., acromegaly, Cushing syndrome), </a:t>
            </a:r>
            <a:r>
              <a:rPr lang="en-GB" sz="1800" b="0" i="0" u="none" strike="noStrike" baseline="0" dirty="0" err="1">
                <a:latin typeface="TimesNewRomanPSMT"/>
              </a:rPr>
              <a:t>tumors</a:t>
            </a:r>
            <a:r>
              <a:rPr lang="en-GB" sz="1800" b="0" i="0" u="none" strike="noStrike" baseline="0" dirty="0">
                <a:latin typeface="TimesNewRomanPSMT"/>
              </a:rPr>
              <a:t>, pancreatectomy, and drugs or chemicals that cause altered insulin levels are included in this group. </a:t>
            </a:r>
          </a:p>
        </p:txBody>
      </p:sp>
      <p:pic>
        <p:nvPicPr>
          <p:cNvPr id="3" name="Picture 2">
            <a:extLst>
              <a:ext uri="{FF2B5EF4-FFF2-40B4-BE49-F238E27FC236}">
                <a16:creationId xmlns:a16="http://schemas.microsoft.com/office/drawing/2014/main" id="{80185028-0FBE-3C5C-BD55-42F449E70777}"/>
              </a:ext>
            </a:extLst>
          </p:cNvPr>
          <p:cNvPicPr>
            <a:picLocks noChangeAspect="1"/>
          </p:cNvPicPr>
          <p:nvPr/>
        </p:nvPicPr>
        <p:blipFill>
          <a:blip r:embed="rId2"/>
          <a:srcRect l="19700" t="10224" r="15953" b="1740"/>
          <a:stretch/>
        </p:blipFill>
        <p:spPr>
          <a:xfrm>
            <a:off x="7640244" y="573868"/>
            <a:ext cx="3750906" cy="5131838"/>
          </a:xfrm>
          <a:prstGeom prst="rect">
            <a:avLst/>
          </a:prstGeom>
        </p:spPr>
      </p:pic>
    </p:spTree>
    <p:extLst>
      <p:ext uri="{BB962C8B-B14F-4D97-AF65-F5344CB8AC3E}">
        <p14:creationId xmlns:p14="http://schemas.microsoft.com/office/powerpoint/2010/main" val="599034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5894-1436-393D-88E2-E42FC11997B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33BDCB-38DB-BA89-7D88-AEA5ECC10AAD}"/>
              </a:ext>
            </a:extLst>
          </p:cNvPr>
          <p:cNvSpPr>
            <a:spLocks noGrp="1"/>
          </p:cNvSpPr>
          <p:nvPr>
            <p:ph type="sldNum" sz="quarter" idx="12"/>
          </p:nvPr>
        </p:nvSpPr>
        <p:spPr/>
        <p:txBody>
          <a:bodyPr/>
          <a:lstStyle/>
          <a:p>
            <a:fld id="{08AB70BE-1769-45B8-85A6-0C837432C7E6}" type="slidenum">
              <a:rPr lang="en-US" smtClean="0"/>
              <a:pPr/>
              <a:t>9</a:t>
            </a:fld>
            <a:endParaRPr lang="en-US" dirty="0"/>
          </a:p>
        </p:txBody>
      </p:sp>
      <p:sp>
        <p:nvSpPr>
          <p:cNvPr id="4" name="TextBox 3">
            <a:extLst>
              <a:ext uri="{FF2B5EF4-FFF2-40B4-BE49-F238E27FC236}">
                <a16:creationId xmlns:a16="http://schemas.microsoft.com/office/drawing/2014/main" id="{C1DD0C44-343E-AD65-2125-FBCA56084CF7}"/>
              </a:ext>
            </a:extLst>
          </p:cNvPr>
          <p:cNvSpPr txBox="1"/>
          <p:nvPr/>
        </p:nvSpPr>
        <p:spPr>
          <a:xfrm>
            <a:off x="4519905" y="290433"/>
            <a:ext cx="7672095" cy="707886"/>
          </a:xfrm>
          <a:prstGeom prst="rect">
            <a:avLst/>
          </a:prstGeom>
          <a:noFill/>
        </p:spPr>
        <p:txBody>
          <a:bodyPr wrap="square">
            <a:spAutoFit/>
          </a:bodyPr>
          <a:lstStyle/>
          <a:p>
            <a:pPr algn="l"/>
            <a:r>
              <a:rPr lang="en-IN" sz="2000" b="1" u="none" strike="noStrike" baseline="0" dirty="0">
                <a:solidFill>
                  <a:srgbClr val="006700"/>
                </a:solidFill>
                <a:latin typeface="Comic Sans MS" panose="030F0702030302020204" pitchFamily="66" charset="0"/>
              </a:rPr>
              <a:t>Oral Manifestations</a:t>
            </a:r>
          </a:p>
          <a:p>
            <a:pPr algn="l"/>
            <a:endParaRPr lang="en-IN" sz="2000" b="1" u="none" strike="noStrike" baseline="0" dirty="0">
              <a:solidFill>
                <a:srgbClr val="006700"/>
              </a:solidFill>
              <a:latin typeface="Comic Sans MS" panose="030F0702030302020204" pitchFamily="66" charset="0"/>
            </a:endParaRPr>
          </a:p>
        </p:txBody>
      </p:sp>
      <p:sp>
        <p:nvSpPr>
          <p:cNvPr id="6" name="TextBox 5">
            <a:extLst>
              <a:ext uri="{FF2B5EF4-FFF2-40B4-BE49-F238E27FC236}">
                <a16:creationId xmlns:a16="http://schemas.microsoft.com/office/drawing/2014/main" id="{7D6B7B6D-D346-3F31-4E6A-74C9E348163B}"/>
              </a:ext>
            </a:extLst>
          </p:cNvPr>
          <p:cNvSpPr txBox="1"/>
          <p:nvPr/>
        </p:nvSpPr>
        <p:spPr>
          <a:xfrm>
            <a:off x="172901" y="998319"/>
            <a:ext cx="7074936" cy="5028556"/>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Numerous oral changes have been described in patients with diabetes,</a:t>
            </a:r>
          </a:p>
          <a:p>
            <a:pPr algn="l">
              <a:lnSpc>
                <a:spcPct val="150000"/>
              </a:lnSpc>
            </a:pPr>
            <a:r>
              <a:rPr lang="en-GB" sz="1800" b="0" i="0" u="none" strike="noStrike" baseline="0" dirty="0">
                <a:solidFill>
                  <a:srgbClr val="000000"/>
                </a:solidFill>
                <a:latin typeface="TimesNewRomanPSMT"/>
              </a:rPr>
              <a:t>     including cheilosis, mucosal drying and cracking, burning mouth and   tongue, diminished salivary low, and alterations in the flora of the oral cavity, with greater predominance of </a:t>
            </a:r>
            <a:r>
              <a:rPr lang="en-GB" sz="1800" b="0" i="1" u="none" strike="noStrike" baseline="0" dirty="0">
                <a:solidFill>
                  <a:srgbClr val="000000"/>
                </a:solidFill>
                <a:latin typeface="TimesNewRomanPS-ItalicMT"/>
              </a:rPr>
              <a:t>Candida albicans,</a:t>
            </a:r>
            <a:r>
              <a:rPr lang="en-GB" sz="1800" b="0" i="0" u="none" strike="noStrike" baseline="0" dirty="0">
                <a:solidFill>
                  <a:srgbClr val="000000"/>
                </a:solidFill>
                <a:latin typeface="TimesNewRomanPSMT"/>
              </a:rPr>
              <a:t> </a:t>
            </a:r>
            <a:r>
              <a:rPr lang="en-GB" sz="1800" b="0" i="0" u="none" strike="noStrike" baseline="0" dirty="0" err="1">
                <a:solidFill>
                  <a:srgbClr val="000000"/>
                </a:solidFill>
                <a:latin typeface="TimesNewRomanPSMT"/>
              </a:rPr>
              <a:t>hemolytic</a:t>
            </a:r>
            <a:r>
              <a:rPr lang="en-GB" sz="1800" b="0" i="0" u="none" strike="noStrike" baseline="0" dirty="0">
                <a:solidFill>
                  <a:srgbClr val="000000"/>
                </a:solidFill>
                <a:latin typeface="TimesNewRomanPSMT"/>
              </a:rPr>
              <a:t> streptococci, and staphylococci.</a:t>
            </a:r>
            <a:r>
              <a:rPr lang="en-GB" sz="800" b="0" i="0" u="none" strike="noStrike" baseline="0" dirty="0">
                <a:solidFill>
                  <a:srgbClr val="0081AD"/>
                </a:solidFill>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An increased rate of dental caries has also been observed in patients with poorly controlled diabetes.</a:t>
            </a:r>
            <a:endParaRPr lang="en-GB" sz="800" dirty="0">
              <a:solidFill>
                <a:srgbClr val="0081AD"/>
              </a:solidFill>
              <a:latin typeface="TimesNewRomanPSMT"/>
            </a:endParaRPr>
          </a:p>
          <a:p>
            <a:pPr marL="171450" indent="-1714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It is important to note that these changes are not always present, that they are not specific, and that they are not pathognomonic for diabetes.</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Individuals with controlled diabetes have a normal tissue response, a normally developed dentition, a normal </a:t>
            </a:r>
            <a:r>
              <a:rPr lang="en-GB" sz="1800" b="0" i="0" u="none" strike="noStrike" baseline="0" dirty="0" err="1">
                <a:solidFill>
                  <a:srgbClr val="000000"/>
                </a:solidFill>
                <a:latin typeface="TimesNewRomanPSMT"/>
              </a:rPr>
              <a:t>defense</a:t>
            </a:r>
            <a:r>
              <a:rPr lang="en-GB" sz="1800" b="0" i="0" u="none" strike="noStrike" baseline="0" dirty="0">
                <a:solidFill>
                  <a:srgbClr val="000000"/>
                </a:solidFill>
                <a:latin typeface="TimesNewRomanPSMT"/>
              </a:rPr>
              <a:t> against infections,</a:t>
            </a:r>
          </a:p>
          <a:p>
            <a:pPr algn="l">
              <a:lnSpc>
                <a:spcPct val="150000"/>
              </a:lnSpc>
            </a:pPr>
            <a:r>
              <a:rPr lang="en-GB" sz="1800" b="0" i="0" u="none" strike="noStrike" baseline="0" dirty="0">
                <a:solidFill>
                  <a:srgbClr val="000000"/>
                </a:solidFill>
                <a:latin typeface="TimesNewRomanPSMT"/>
              </a:rPr>
              <a:t>    and no increase in the incidence of caries.</a:t>
            </a:r>
          </a:p>
        </p:txBody>
      </p:sp>
      <p:pic>
        <p:nvPicPr>
          <p:cNvPr id="8" name="Picture 7">
            <a:extLst>
              <a:ext uri="{FF2B5EF4-FFF2-40B4-BE49-F238E27FC236}">
                <a16:creationId xmlns:a16="http://schemas.microsoft.com/office/drawing/2014/main" id="{53F1E576-CCFB-C1B0-637E-049AC75EDF6F}"/>
              </a:ext>
            </a:extLst>
          </p:cNvPr>
          <p:cNvPicPr>
            <a:picLocks noChangeAspect="1"/>
          </p:cNvPicPr>
          <p:nvPr/>
        </p:nvPicPr>
        <p:blipFill>
          <a:blip r:embed="rId2"/>
          <a:stretch>
            <a:fillRect/>
          </a:stretch>
        </p:blipFill>
        <p:spPr>
          <a:xfrm>
            <a:off x="7247837" y="1897312"/>
            <a:ext cx="4582970" cy="3230569"/>
          </a:xfrm>
          <a:prstGeom prst="rect">
            <a:avLst/>
          </a:prstGeom>
        </p:spPr>
      </p:pic>
    </p:spTree>
    <p:extLst>
      <p:ext uri="{BB962C8B-B14F-4D97-AF65-F5344CB8AC3E}">
        <p14:creationId xmlns:p14="http://schemas.microsoft.com/office/powerpoint/2010/main" val="4149496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00284-6E3C-48A4-CBCA-509E035DDC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9A8F33-86FF-A5C3-C081-3AA3C5F3E1CD}"/>
              </a:ext>
            </a:extLst>
          </p:cNvPr>
          <p:cNvSpPr>
            <a:spLocks noGrp="1"/>
          </p:cNvSpPr>
          <p:nvPr>
            <p:ph type="sldNum" sz="quarter" idx="12"/>
          </p:nvPr>
        </p:nvSpPr>
        <p:spPr/>
        <p:txBody>
          <a:bodyPr/>
          <a:lstStyle/>
          <a:p>
            <a:fld id="{08AB70BE-1769-45B8-85A6-0C837432C7E6}" type="slidenum">
              <a:rPr lang="en-US" smtClean="0"/>
              <a:pPr/>
              <a:t>10</a:t>
            </a:fld>
            <a:endParaRPr lang="en-US" dirty="0"/>
          </a:p>
        </p:txBody>
      </p:sp>
      <p:sp>
        <p:nvSpPr>
          <p:cNvPr id="4" name="TextBox 3">
            <a:extLst>
              <a:ext uri="{FF2B5EF4-FFF2-40B4-BE49-F238E27FC236}">
                <a16:creationId xmlns:a16="http://schemas.microsoft.com/office/drawing/2014/main" id="{6B7EA599-C8C7-3F66-0AE6-B2AA97854E84}"/>
              </a:ext>
            </a:extLst>
          </p:cNvPr>
          <p:cNvSpPr txBox="1"/>
          <p:nvPr/>
        </p:nvSpPr>
        <p:spPr>
          <a:xfrm>
            <a:off x="314907" y="706973"/>
            <a:ext cx="6281835" cy="544405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influence of diabetes on the periodontium a variety of changes have been described, including a tendency toward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enlarged gingiva,</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sessile or pedunculated gingival polyps,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Polypoid</a:t>
            </a:r>
            <a:r>
              <a:rPr lang="en-GB" dirty="0">
                <a:solidFill>
                  <a:srgbClr val="000000"/>
                </a:solidFill>
                <a:latin typeface="TimesNewRomanPSMT"/>
              </a:rPr>
              <a:t> </a:t>
            </a:r>
            <a:r>
              <a:rPr lang="en-GB" sz="1800" b="0" i="0" u="none" strike="noStrike" baseline="0" dirty="0">
                <a:solidFill>
                  <a:srgbClr val="000000"/>
                </a:solidFill>
                <a:latin typeface="TimesNewRomanPSMT"/>
              </a:rPr>
              <a:t>gingival proliferations,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abscess formation,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periodontitis, and loosened teeth.</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most striking changes in patients with uncontrolled diabetes are the reductions in the </a:t>
            </a:r>
            <a:r>
              <a:rPr lang="en-GB" sz="1800" b="0" i="0" u="none" strike="noStrike" baseline="0" dirty="0" err="1">
                <a:solidFill>
                  <a:srgbClr val="000000"/>
                </a:solidFill>
                <a:latin typeface="TimesNewRomanPSMT"/>
              </a:rPr>
              <a:t>defense</a:t>
            </a:r>
            <a:r>
              <a:rPr lang="en-GB" sz="1800" b="0" i="0" u="none" strike="noStrike" baseline="0" dirty="0">
                <a:solidFill>
                  <a:srgbClr val="000000"/>
                </a:solidFill>
                <a:latin typeface="TimesNewRomanPSMT"/>
              </a:rPr>
              <a:t> mechanisms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and the increased susceptibility to infections, which lead to destructive periodontal disease.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fact, periodontal disease is considered to be the sixth complication of diabetes</a:t>
            </a:r>
          </a:p>
        </p:txBody>
      </p:sp>
      <p:sp>
        <p:nvSpPr>
          <p:cNvPr id="6" name="TextBox 5">
            <a:extLst>
              <a:ext uri="{FF2B5EF4-FFF2-40B4-BE49-F238E27FC236}">
                <a16:creationId xmlns:a16="http://schemas.microsoft.com/office/drawing/2014/main" id="{9DA2C702-F247-24EC-7D77-4E976D573C90}"/>
              </a:ext>
            </a:extLst>
          </p:cNvPr>
          <p:cNvSpPr txBox="1"/>
          <p:nvPr/>
        </p:nvSpPr>
        <p:spPr>
          <a:xfrm>
            <a:off x="2031740" y="6352633"/>
            <a:ext cx="7952015" cy="36933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gn="l"/>
            <a:r>
              <a:rPr lang="en-GB" sz="1800" b="0" i="1" u="none" strike="noStrike" baseline="0" dirty="0">
                <a:latin typeface="TimesNewRomanPS-ItalicMT"/>
              </a:rPr>
              <a:t>periodontal disease in patients with diabetes follows no consistent or distinct pattern</a:t>
            </a:r>
            <a:endParaRPr lang="en-IN" dirty="0"/>
          </a:p>
        </p:txBody>
      </p:sp>
      <p:pic>
        <p:nvPicPr>
          <p:cNvPr id="8" name="Picture 7">
            <a:extLst>
              <a:ext uri="{FF2B5EF4-FFF2-40B4-BE49-F238E27FC236}">
                <a16:creationId xmlns:a16="http://schemas.microsoft.com/office/drawing/2014/main" id="{0961F2C4-C09C-85F9-A9E1-CAB2287F232A}"/>
              </a:ext>
            </a:extLst>
          </p:cNvPr>
          <p:cNvPicPr>
            <a:picLocks noChangeAspect="1"/>
          </p:cNvPicPr>
          <p:nvPr/>
        </p:nvPicPr>
        <p:blipFill>
          <a:blip r:embed="rId2"/>
          <a:stretch>
            <a:fillRect/>
          </a:stretch>
        </p:blipFill>
        <p:spPr>
          <a:xfrm>
            <a:off x="6298163" y="1613497"/>
            <a:ext cx="5663901" cy="3910225"/>
          </a:xfrm>
          <a:prstGeom prst="rect">
            <a:avLst/>
          </a:prstGeom>
        </p:spPr>
      </p:pic>
    </p:spTree>
    <p:extLst>
      <p:ext uri="{BB962C8B-B14F-4D97-AF65-F5344CB8AC3E}">
        <p14:creationId xmlns:p14="http://schemas.microsoft.com/office/powerpoint/2010/main" val="2653839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D2186-542B-5D27-6548-B6D5DEE8C6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5FB650-613C-8421-A81A-58E7375B3FFB}"/>
              </a:ext>
            </a:extLst>
          </p:cNvPr>
          <p:cNvSpPr>
            <a:spLocks noGrp="1"/>
          </p:cNvSpPr>
          <p:nvPr>
            <p:ph type="sldNum" sz="quarter" idx="12"/>
          </p:nvPr>
        </p:nvSpPr>
        <p:spPr/>
        <p:txBody>
          <a:bodyPr/>
          <a:lstStyle/>
          <a:p>
            <a:fld id="{08AB70BE-1769-45B8-85A6-0C837432C7E6}" type="slidenum">
              <a:rPr lang="en-US" smtClean="0"/>
              <a:pPr/>
              <a:t>11</a:t>
            </a:fld>
            <a:endParaRPr lang="en-US" dirty="0"/>
          </a:p>
        </p:txBody>
      </p:sp>
      <p:sp>
        <p:nvSpPr>
          <p:cNvPr id="4" name="TextBox 3">
            <a:extLst>
              <a:ext uri="{FF2B5EF4-FFF2-40B4-BE49-F238E27FC236}">
                <a16:creationId xmlns:a16="http://schemas.microsoft.com/office/drawing/2014/main" id="{2B4E6D59-C567-ED4D-F16E-76E99B6FB79A}"/>
              </a:ext>
            </a:extLst>
          </p:cNvPr>
          <p:cNvSpPr txBox="1"/>
          <p:nvPr/>
        </p:nvSpPr>
        <p:spPr>
          <a:xfrm>
            <a:off x="436207" y="1428672"/>
            <a:ext cx="6097554" cy="3366178"/>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IN" sz="1800" b="0" i="0" u="none" strike="noStrike" baseline="0" dirty="0">
                <a:solidFill>
                  <a:srgbClr val="000000"/>
                </a:solidFill>
                <a:latin typeface="TimesNewRomanPSMT"/>
              </a:rPr>
              <a:t>Severe gingival inflammation,</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deep periodontal pockets,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rapid bone loss, and</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 frequent periodontal abscesses often occur in patients with poorly controlled diabetes and poor oral hygiene.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Children with type 1 diabetes tend to have more destruction around the first molars and incisors, but this destruction becomes more generalized at older ages</a:t>
            </a:r>
            <a:endParaRPr lang="en-IN" dirty="0"/>
          </a:p>
        </p:txBody>
      </p:sp>
      <p:sp>
        <p:nvSpPr>
          <p:cNvPr id="6" name="TextBox 5">
            <a:extLst>
              <a:ext uri="{FF2B5EF4-FFF2-40B4-BE49-F238E27FC236}">
                <a16:creationId xmlns:a16="http://schemas.microsoft.com/office/drawing/2014/main" id="{49E3398E-331C-44F0-0AE3-1449753A41DF}"/>
              </a:ext>
            </a:extLst>
          </p:cNvPr>
          <p:cNvSpPr txBox="1"/>
          <p:nvPr/>
        </p:nvSpPr>
        <p:spPr>
          <a:xfrm>
            <a:off x="332157" y="5842599"/>
            <a:ext cx="1152768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a:r>
              <a:rPr lang="en-GB" sz="1800" b="0" i="0" u="none" strike="noStrike" baseline="0" dirty="0">
                <a:solidFill>
                  <a:srgbClr val="000000"/>
                </a:solidFill>
                <a:latin typeface="TimesNewRomanPSMT"/>
              </a:rPr>
              <a:t>Adults who are 45 years of age or older with poorly controlled diabetes (i.e., with a glycated </a:t>
            </a:r>
            <a:r>
              <a:rPr lang="en-GB" sz="1800" b="0" i="0" u="none" strike="noStrike" baseline="0" dirty="0" err="1">
                <a:solidFill>
                  <a:srgbClr val="000000"/>
                </a:solidFill>
                <a:latin typeface="TimesNewRomanPSMT"/>
              </a:rPr>
              <a:t>hemoglobin</a:t>
            </a:r>
            <a:r>
              <a:rPr lang="en-GB" sz="1800" b="0" i="0" u="none" strike="noStrike" baseline="0" dirty="0">
                <a:solidFill>
                  <a:srgbClr val="000000"/>
                </a:solidFill>
                <a:latin typeface="TimesNewRomanPSMT"/>
              </a:rPr>
              <a:t> level </a:t>
            </a:r>
            <a:r>
              <a:rPr lang="en-GB" sz="1800" b="0" i="0" u="none" strike="noStrike" baseline="0" dirty="0">
                <a:solidFill>
                  <a:srgbClr val="000000"/>
                </a:solidFill>
                <a:latin typeface="SymbolNew-Medium"/>
              </a:rPr>
              <a:t>&gt;</a:t>
            </a:r>
            <a:r>
              <a:rPr lang="en-GB" sz="1800" b="0" i="0" u="none" strike="noStrike" baseline="0" dirty="0">
                <a:solidFill>
                  <a:srgbClr val="000000"/>
                </a:solidFill>
                <a:latin typeface="TimesNewRomanPSMT"/>
              </a:rPr>
              <a:t>9%) were 2.9 times more likely to have severe periodontitis than those without diabetes. </a:t>
            </a:r>
          </a:p>
          <a:p>
            <a:pPr algn="l"/>
            <a:r>
              <a:rPr lang="en-GB" sz="1800" b="0" i="0" u="none" strike="noStrike" baseline="0" dirty="0">
                <a:solidFill>
                  <a:srgbClr val="000000"/>
                </a:solidFill>
                <a:latin typeface="TimesNewRomanPSMT"/>
              </a:rPr>
              <a:t>The likelihood was even greater (4.6 times) among smokers with poorly </a:t>
            </a:r>
            <a:r>
              <a:rPr lang="en-IN" sz="1800" b="0" i="0" u="none" strike="noStrike" baseline="0" dirty="0">
                <a:solidFill>
                  <a:srgbClr val="000000"/>
                </a:solidFill>
                <a:latin typeface="TimesNewRomanPSMT"/>
              </a:rPr>
              <a:t>controlled diabetes</a:t>
            </a:r>
            <a:endParaRPr lang="en-IN" dirty="0"/>
          </a:p>
        </p:txBody>
      </p:sp>
      <p:pic>
        <p:nvPicPr>
          <p:cNvPr id="8" name="Picture 7">
            <a:extLst>
              <a:ext uri="{FF2B5EF4-FFF2-40B4-BE49-F238E27FC236}">
                <a16:creationId xmlns:a16="http://schemas.microsoft.com/office/drawing/2014/main" id="{3658085E-AD70-754F-ACFA-3A8FD3B87DB5}"/>
              </a:ext>
            </a:extLst>
          </p:cNvPr>
          <p:cNvPicPr>
            <a:picLocks noChangeAspect="1"/>
          </p:cNvPicPr>
          <p:nvPr/>
        </p:nvPicPr>
        <p:blipFill>
          <a:blip r:embed="rId2"/>
          <a:stretch>
            <a:fillRect/>
          </a:stretch>
        </p:blipFill>
        <p:spPr>
          <a:xfrm>
            <a:off x="6920996" y="260051"/>
            <a:ext cx="4193941" cy="2981131"/>
          </a:xfrm>
          <a:prstGeom prst="rect">
            <a:avLst/>
          </a:prstGeom>
        </p:spPr>
      </p:pic>
      <p:pic>
        <p:nvPicPr>
          <p:cNvPr id="10" name="Picture 9">
            <a:extLst>
              <a:ext uri="{FF2B5EF4-FFF2-40B4-BE49-F238E27FC236}">
                <a16:creationId xmlns:a16="http://schemas.microsoft.com/office/drawing/2014/main" id="{6E73D0B7-14C4-AA13-6D3D-04C4741F8314}"/>
              </a:ext>
            </a:extLst>
          </p:cNvPr>
          <p:cNvPicPr>
            <a:picLocks noChangeAspect="1"/>
          </p:cNvPicPr>
          <p:nvPr/>
        </p:nvPicPr>
        <p:blipFill>
          <a:blip r:embed="rId3"/>
          <a:stretch>
            <a:fillRect/>
          </a:stretch>
        </p:blipFill>
        <p:spPr>
          <a:xfrm>
            <a:off x="6920996" y="3383778"/>
            <a:ext cx="4193941" cy="2423705"/>
          </a:xfrm>
          <a:prstGeom prst="rect">
            <a:avLst/>
          </a:prstGeom>
        </p:spPr>
      </p:pic>
    </p:spTree>
    <p:extLst>
      <p:ext uri="{BB962C8B-B14F-4D97-AF65-F5344CB8AC3E}">
        <p14:creationId xmlns:p14="http://schemas.microsoft.com/office/powerpoint/2010/main" val="1037941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B1545-5199-F226-A4D7-A8334716BE4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7B4EA0-F5D1-4316-2155-7A2C0BF73C28}"/>
              </a:ext>
            </a:extLst>
          </p:cNvPr>
          <p:cNvSpPr>
            <a:spLocks noGrp="1"/>
          </p:cNvSpPr>
          <p:nvPr>
            <p:ph type="sldNum" sz="quarter" idx="12"/>
          </p:nvPr>
        </p:nvSpPr>
        <p:spPr/>
        <p:txBody>
          <a:bodyPr/>
          <a:lstStyle/>
          <a:p>
            <a:fld id="{08AB70BE-1769-45B8-85A6-0C837432C7E6}" type="slidenum">
              <a:rPr lang="en-US" smtClean="0"/>
              <a:pPr/>
              <a:t>12</a:t>
            </a:fld>
            <a:endParaRPr lang="en-US" dirty="0"/>
          </a:p>
        </p:txBody>
      </p:sp>
      <p:sp>
        <p:nvSpPr>
          <p:cNvPr id="4" name="TextBox 3">
            <a:extLst>
              <a:ext uri="{FF2B5EF4-FFF2-40B4-BE49-F238E27FC236}">
                <a16:creationId xmlns:a16="http://schemas.microsoft.com/office/drawing/2014/main" id="{C6CDC2A8-9064-2706-BF4D-51BD80108A62}"/>
              </a:ext>
            </a:extLst>
          </p:cNvPr>
          <p:cNvSpPr txBox="1"/>
          <p:nvPr/>
        </p:nvSpPr>
        <p:spPr>
          <a:xfrm>
            <a:off x="3701920" y="408972"/>
            <a:ext cx="6097554" cy="523220"/>
          </a:xfrm>
          <a:prstGeom prst="rect">
            <a:avLst/>
          </a:prstGeom>
          <a:noFill/>
        </p:spPr>
        <p:txBody>
          <a:bodyPr wrap="square">
            <a:spAutoFit/>
          </a:bodyPr>
          <a:lstStyle/>
          <a:p>
            <a:r>
              <a:rPr lang="en-IN" sz="2800" b="1" u="none" strike="noStrike" baseline="0" dirty="0">
                <a:solidFill>
                  <a:schemeClr val="accent3">
                    <a:lumMod val="60000"/>
                    <a:lumOff val="40000"/>
                  </a:schemeClr>
                </a:solidFill>
                <a:latin typeface="Times New Roman" panose="02020603050405020304" pitchFamily="18" charset="0"/>
                <a:cs typeface="Times New Roman" panose="02020603050405020304" pitchFamily="18" charset="0"/>
              </a:rPr>
              <a:t>Bacterial Pathogens</a:t>
            </a:r>
            <a:endParaRPr lang="en-IN" sz="2800"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1520DF1-C06C-EA5D-038B-5FAFF8EC5E88}"/>
              </a:ext>
            </a:extLst>
          </p:cNvPr>
          <p:cNvSpPr txBox="1"/>
          <p:nvPr/>
        </p:nvSpPr>
        <p:spPr>
          <a:xfrm>
            <a:off x="268255" y="1479104"/>
            <a:ext cx="6729704" cy="4197175"/>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Patients with type 1 diabetes mellitus and periodontitis have been reported to have a subgingival flora that is composed mainly of</a:t>
            </a:r>
          </a:p>
          <a:p>
            <a:pPr marL="285750" indent="-285750" algn="l">
              <a:lnSpc>
                <a:spcPct val="150000"/>
              </a:lnSpc>
              <a:buFont typeface="Arial" panose="020B0604020202020204" pitchFamily="34" charset="0"/>
              <a:buChar char="•"/>
            </a:pPr>
            <a:r>
              <a:rPr lang="en-IN" sz="1800" b="0" i="1" u="none" strike="noStrike" baseline="0" dirty="0">
                <a:solidFill>
                  <a:srgbClr val="000000"/>
                </a:solidFill>
                <a:latin typeface="TimesNewRomanPS-ItalicMT"/>
              </a:rPr>
              <a:t>Capnocytophaga</a:t>
            </a:r>
            <a:r>
              <a:rPr lang="en-IN" sz="1800" b="0" i="0" u="none" strike="noStrike" baseline="0" dirty="0">
                <a:solidFill>
                  <a:srgbClr val="000000"/>
                </a:solidFill>
                <a:latin typeface="TimesNewRomanPSMT"/>
              </a:rPr>
              <a:t>, anaerobic </a:t>
            </a:r>
            <a:r>
              <a:rPr lang="en-IN" sz="1800" b="0" i="0" u="none" strike="noStrike" baseline="0" dirty="0" err="1">
                <a:solidFill>
                  <a:srgbClr val="000000"/>
                </a:solidFill>
                <a:latin typeface="TimesNewRomanPSMT"/>
              </a:rPr>
              <a:t>vibrios</a:t>
            </a:r>
            <a:r>
              <a:rPr lang="en-IN" sz="1800" b="0" i="0" u="none" strike="noStrike" baseline="0" dirty="0">
                <a:solidFill>
                  <a:srgbClr val="000000"/>
                </a:solidFill>
                <a:latin typeface="TimesNewRomanPSMT"/>
              </a:rPr>
              <a:t>, and </a:t>
            </a:r>
            <a:r>
              <a:rPr lang="en-IN" sz="1800" b="0" i="1" u="none" strike="noStrike" baseline="0" dirty="0">
                <a:solidFill>
                  <a:srgbClr val="000000"/>
                </a:solidFill>
                <a:latin typeface="TimesNewRomanPS-ItalicMT"/>
              </a:rPr>
              <a:t>Actinomyces </a:t>
            </a:r>
            <a:r>
              <a:rPr lang="en-IN" sz="1800" b="0" i="0" u="none" strike="noStrike" baseline="0" dirty="0">
                <a:solidFill>
                  <a:srgbClr val="000000"/>
                </a:solidFill>
                <a:latin typeface="TimesNewRomanPSMT"/>
              </a:rPr>
              <a:t>species.</a:t>
            </a:r>
          </a:p>
          <a:p>
            <a:pPr marL="285750" indent="-285750" algn="l">
              <a:lnSpc>
                <a:spcPct val="150000"/>
              </a:lnSpc>
              <a:buFont typeface="Arial" panose="020B0604020202020204" pitchFamily="34" charset="0"/>
              <a:buChar char="•"/>
            </a:pPr>
            <a:r>
              <a:rPr lang="en-IN" sz="1800" b="0" i="1" u="none" strike="noStrike" baseline="0" dirty="0">
                <a:solidFill>
                  <a:srgbClr val="000000"/>
                </a:solidFill>
                <a:latin typeface="TimesNewRomanPS-ItalicMT"/>
              </a:rPr>
              <a:t>Porphyromonas </a:t>
            </a:r>
            <a:r>
              <a:rPr lang="en-IN" sz="1800" b="0" i="1" u="none" strike="noStrike" baseline="0" dirty="0" err="1">
                <a:solidFill>
                  <a:srgbClr val="000000"/>
                </a:solidFill>
                <a:latin typeface="TimesNewRomanPS-ItalicMT"/>
              </a:rPr>
              <a:t>gingivalis</a:t>
            </a:r>
            <a:r>
              <a:rPr lang="en-IN" sz="1800" b="0" i="1" u="none" strike="noStrike" baseline="0" dirty="0">
                <a:solidFill>
                  <a:srgbClr val="000000"/>
                </a:solidFill>
                <a:latin typeface="TimesNewRomanPS-ItalicMT"/>
              </a:rPr>
              <a:t>, </a:t>
            </a:r>
            <a:r>
              <a:rPr lang="en-IN" sz="1800" b="0" i="1" u="none" strike="noStrike" baseline="0" dirty="0" err="1">
                <a:solidFill>
                  <a:srgbClr val="000000"/>
                </a:solidFill>
                <a:latin typeface="TimesNewRomanPS-ItalicMT"/>
              </a:rPr>
              <a:t>Prevotella</a:t>
            </a:r>
            <a:r>
              <a:rPr lang="en-IN" sz="1800" b="0" i="1" u="none" strike="noStrike" baseline="0" dirty="0">
                <a:solidFill>
                  <a:srgbClr val="000000"/>
                </a:solidFill>
                <a:latin typeface="TimesNewRomanPS-ItalicMT"/>
              </a:rPr>
              <a:t> intermedia, </a:t>
            </a:r>
            <a:r>
              <a:rPr lang="en-IN" sz="1800" b="0" i="0" u="none" strike="noStrike" baseline="0" dirty="0">
                <a:solidFill>
                  <a:srgbClr val="000000"/>
                </a:solidFill>
                <a:latin typeface="TimesNewRomanPSMT"/>
              </a:rPr>
              <a:t>and </a:t>
            </a:r>
            <a:r>
              <a:rPr lang="en-IN" sz="1800" b="0" i="1" u="none" strike="noStrike" baseline="0" dirty="0">
                <a:solidFill>
                  <a:srgbClr val="000000"/>
                </a:solidFill>
                <a:latin typeface="TimesNewRomanPS-ItalicMT"/>
              </a:rPr>
              <a:t>Aggregatibacter</a:t>
            </a:r>
            <a:r>
              <a:rPr lang="en-GB" sz="1800" b="0" i="1" u="none" strike="noStrike" baseline="0" dirty="0" err="1">
                <a:solidFill>
                  <a:srgbClr val="000000"/>
                </a:solidFill>
                <a:latin typeface="TimesNewRomanPS-ItalicMT"/>
              </a:rPr>
              <a:t>actinomycetemcomitans</a:t>
            </a:r>
            <a:r>
              <a:rPr lang="en-GB" sz="1800" b="0" i="0" u="none" strike="noStrike" baseline="0" dirty="0">
                <a:solidFill>
                  <a:srgbClr val="000000"/>
                </a:solidFill>
                <a:latin typeface="TimesNewRomanPSMT"/>
              </a:rPr>
              <a:t>, which are common in periodontal lesions of individuals without diabetes, are present in low numbers in those with the disease.</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Black-pigmented</a:t>
            </a:r>
            <a:r>
              <a:rPr lang="en-GB" dirty="0">
                <a:solidFill>
                  <a:srgbClr val="000000"/>
                </a:solidFill>
                <a:latin typeface="TimesNewRomanPSMT"/>
              </a:rPr>
              <a:t> </a:t>
            </a:r>
            <a:r>
              <a:rPr lang="en-GB" sz="1800" b="0" i="0" u="none" strike="noStrike" baseline="0" dirty="0">
                <a:solidFill>
                  <a:srgbClr val="000000"/>
                </a:solidFill>
                <a:latin typeface="TimesNewRomanPSMT"/>
              </a:rPr>
              <a:t>species—especially </a:t>
            </a:r>
            <a:r>
              <a:rPr lang="en-GB" sz="1800" b="0" i="1" u="none" strike="noStrike" baseline="0" dirty="0">
                <a:solidFill>
                  <a:srgbClr val="000000"/>
                </a:solidFill>
                <a:latin typeface="TimesNewRomanPS-ItalicMT"/>
              </a:rPr>
              <a:t>P. </a:t>
            </a:r>
            <a:r>
              <a:rPr lang="en-GB" sz="1800" b="0" i="1" u="none" strike="noStrike" baseline="0" dirty="0" err="1">
                <a:solidFill>
                  <a:srgbClr val="000000"/>
                </a:solidFill>
                <a:latin typeface="TimesNewRomanPS-ItalicMT"/>
              </a:rPr>
              <a:t>gingivalis</a:t>
            </a:r>
            <a:r>
              <a:rPr lang="en-GB" sz="1800" b="0" i="1" u="none" strike="noStrike" baseline="0" dirty="0">
                <a:solidFill>
                  <a:srgbClr val="000000"/>
                </a:solidFill>
                <a:latin typeface="TimesNewRomanPS-ItalicMT"/>
              </a:rPr>
              <a:t>, P. intermedia, </a:t>
            </a:r>
            <a:r>
              <a:rPr lang="en-GB" sz="1800" b="0" i="0" u="none" strike="noStrike" baseline="0" dirty="0">
                <a:solidFill>
                  <a:srgbClr val="000000"/>
                </a:solidFill>
                <a:latin typeface="TimesNewRomanPSMT"/>
              </a:rPr>
              <a:t>and </a:t>
            </a:r>
            <a:r>
              <a:rPr lang="en-GB" sz="1800" b="0" i="1" u="none" strike="noStrike" baseline="0" dirty="0">
                <a:solidFill>
                  <a:srgbClr val="000000"/>
                </a:solidFill>
                <a:latin typeface="TimesNewRomanPS-ItalicMT"/>
              </a:rPr>
              <a:t>C. rectus</a:t>
            </a:r>
            <a:r>
              <a:rPr lang="en-GB" sz="1800" b="0" i="0" u="none" strike="noStrike" baseline="0" dirty="0">
                <a:solidFill>
                  <a:srgbClr val="000000"/>
                </a:solidFill>
                <a:latin typeface="TimesNewRomanPSMT"/>
              </a:rPr>
              <a:t>—are prominent in severe periodontal lesions of Pima Indians with type</a:t>
            </a:r>
            <a:r>
              <a:rPr lang="en-GB" dirty="0">
                <a:solidFill>
                  <a:srgbClr val="000000"/>
                </a:solidFill>
                <a:latin typeface="TimesNewRomanPSMT"/>
              </a:rPr>
              <a:t>2 </a:t>
            </a:r>
            <a:r>
              <a:rPr lang="en-IN" sz="1800" b="0" i="0" u="none" strike="noStrike" baseline="0" dirty="0">
                <a:solidFill>
                  <a:srgbClr val="000000"/>
                </a:solidFill>
                <a:latin typeface="TimesNewRomanPSMT"/>
              </a:rPr>
              <a:t>diabetes</a:t>
            </a:r>
            <a:endParaRPr lang="en-IN" dirty="0"/>
          </a:p>
        </p:txBody>
      </p:sp>
      <p:pic>
        <p:nvPicPr>
          <p:cNvPr id="5" name="Picture 4">
            <a:extLst>
              <a:ext uri="{FF2B5EF4-FFF2-40B4-BE49-F238E27FC236}">
                <a16:creationId xmlns:a16="http://schemas.microsoft.com/office/drawing/2014/main" id="{017F8CF5-3B9D-1507-53C3-6EB85C542D00}"/>
              </a:ext>
            </a:extLst>
          </p:cNvPr>
          <p:cNvPicPr>
            <a:picLocks noChangeAspect="1"/>
          </p:cNvPicPr>
          <p:nvPr/>
        </p:nvPicPr>
        <p:blipFill>
          <a:blip r:embed="rId2"/>
          <a:stretch>
            <a:fillRect/>
          </a:stretch>
        </p:blipFill>
        <p:spPr>
          <a:xfrm>
            <a:off x="7742074" y="1479104"/>
            <a:ext cx="4114800" cy="4114800"/>
          </a:xfrm>
          <a:prstGeom prst="rect">
            <a:avLst/>
          </a:prstGeom>
        </p:spPr>
      </p:pic>
    </p:spTree>
    <p:extLst>
      <p:ext uri="{BB962C8B-B14F-4D97-AF65-F5344CB8AC3E}">
        <p14:creationId xmlns:p14="http://schemas.microsoft.com/office/powerpoint/2010/main" val="2367265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22AAB-CFC9-A8A3-3E02-0C090483964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1700CD-2C04-5B47-5557-86ECF02E38B9}"/>
              </a:ext>
            </a:extLst>
          </p:cNvPr>
          <p:cNvSpPr>
            <a:spLocks noGrp="1"/>
          </p:cNvSpPr>
          <p:nvPr>
            <p:ph type="sldNum" sz="quarter" idx="12"/>
          </p:nvPr>
        </p:nvSpPr>
        <p:spPr/>
        <p:txBody>
          <a:bodyPr/>
          <a:lstStyle/>
          <a:p>
            <a:fld id="{08AB70BE-1769-45B8-85A6-0C837432C7E6}" type="slidenum">
              <a:rPr lang="en-US" smtClean="0"/>
              <a:pPr/>
              <a:t>13</a:t>
            </a:fld>
            <a:endParaRPr lang="en-US" dirty="0"/>
          </a:p>
        </p:txBody>
      </p:sp>
      <p:sp>
        <p:nvSpPr>
          <p:cNvPr id="4" name="TextBox 3">
            <a:extLst>
              <a:ext uri="{FF2B5EF4-FFF2-40B4-BE49-F238E27FC236}">
                <a16:creationId xmlns:a16="http://schemas.microsoft.com/office/drawing/2014/main" id="{1B0CE862-1E42-4D60-2D45-3ECB4DDE2A2A}"/>
              </a:ext>
            </a:extLst>
          </p:cNvPr>
          <p:cNvSpPr txBox="1"/>
          <p:nvPr/>
        </p:nvSpPr>
        <p:spPr>
          <a:xfrm>
            <a:off x="305578" y="1739282"/>
            <a:ext cx="6097554" cy="4197175"/>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increased susceptibility of patients with diabetes to infection has been hypothesized as being caused by polymorphonuclear leukocyte (PMN) deficiencies that result in impaired chemotaxis, defective phagocytosis, or impaired adherence.</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patients with poorly controlled diabetes, the functions of PMNs, monocytes, and macrophages are impaired.</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As a result, the primary </a:t>
            </a:r>
            <a:r>
              <a:rPr lang="en-GB" sz="1800" b="0" i="0" u="none" strike="noStrike" baseline="0" dirty="0" err="1">
                <a:solidFill>
                  <a:srgbClr val="000000"/>
                </a:solidFill>
                <a:latin typeface="TimesNewRomanPSMT"/>
              </a:rPr>
              <a:t>defense</a:t>
            </a:r>
            <a:r>
              <a:rPr lang="en-GB" sz="1800" b="0" i="0" u="none" strike="noStrike" baseline="0" dirty="0">
                <a:solidFill>
                  <a:srgbClr val="000000"/>
                </a:solidFill>
                <a:latin typeface="TimesNewRomanPSMT"/>
              </a:rPr>
              <a:t> mounted by PMNs against periodontal pathogens is diminished, and bacterial</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proliferation is more likely. </a:t>
            </a:r>
            <a:endParaRPr lang="en-IN" dirty="0"/>
          </a:p>
        </p:txBody>
      </p:sp>
      <p:sp>
        <p:nvSpPr>
          <p:cNvPr id="6" name="TextBox 5">
            <a:extLst>
              <a:ext uri="{FF2B5EF4-FFF2-40B4-BE49-F238E27FC236}">
                <a16:creationId xmlns:a16="http://schemas.microsoft.com/office/drawing/2014/main" id="{CFB80ED0-39E6-6318-09BC-829A39C2E4FC}"/>
              </a:ext>
            </a:extLst>
          </p:cNvPr>
          <p:cNvSpPr txBox="1"/>
          <p:nvPr/>
        </p:nvSpPr>
        <p:spPr>
          <a:xfrm>
            <a:off x="585497" y="725068"/>
            <a:ext cx="6097554" cy="400110"/>
          </a:xfrm>
          <a:prstGeom prst="rect">
            <a:avLst/>
          </a:prstGeom>
          <a:noFill/>
        </p:spPr>
        <p:txBody>
          <a:bodyPr wrap="square">
            <a:spAutoFit/>
          </a:bodyPr>
          <a:lstStyle/>
          <a:p>
            <a:pPr algn="l"/>
            <a:r>
              <a:rPr lang="en-IN" sz="2000" b="1" u="none" strike="noStrike" baseline="0" dirty="0">
                <a:solidFill>
                  <a:srgbClr val="006700"/>
                </a:solidFill>
                <a:latin typeface="Comic Sans MS" panose="030F0702030302020204" pitchFamily="66" charset="0"/>
              </a:rPr>
              <a:t>Polymorphonuclear Leukocyte Function</a:t>
            </a:r>
          </a:p>
        </p:txBody>
      </p:sp>
      <p:pic>
        <p:nvPicPr>
          <p:cNvPr id="5" name="Picture 4">
            <a:extLst>
              <a:ext uri="{FF2B5EF4-FFF2-40B4-BE49-F238E27FC236}">
                <a16:creationId xmlns:a16="http://schemas.microsoft.com/office/drawing/2014/main" id="{EAD898E4-C5E5-D6E6-4E84-B1CE3FF39982}"/>
              </a:ext>
            </a:extLst>
          </p:cNvPr>
          <p:cNvPicPr>
            <a:picLocks noChangeAspect="1"/>
          </p:cNvPicPr>
          <p:nvPr/>
        </p:nvPicPr>
        <p:blipFill>
          <a:blip r:embed="rId2"/>
          <a:stretch>
            <a:fillRect/>
          </a:stretch>
        </p:blipFill>
        <p:spPr>
          <a:xfrm>
            <a:off x="7031966" y="1555297"/>
            <a:ext cx="4359183" cy="3912442"/>
          </a:xfrm>
          <a:prstGeom prst="rect">
            <a:avLst/>
          </a:prstGeom>
        </p:spPr>
      </p:pic>
    </p:spTree>
    <p:extLst>
      <p:ext uri="{BB962C8B-B14F-4D97-AF65-F5344CB8AC3E}">
        <p14:creationId xmlns:p14="http://schemas.microsoft.com/office/powerpoint/2010/main" val="933150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B8C067-A1DD-8007-0FE8-968FC610C639}"/>
              </a:ext>
            </a:extLst>
          </p:cNvPr>
          <p:cNvSpPr>
            <a:spLocks noGrp="1"/>
          </p:cNvSpPr>
          <p:nvPr>
            <p:ph type="sldNum" sz="quarter" idx="12"/>
          </p:nvPr>
        </p:nvSpPr>
        <p:spPr/>
        <p:txBody>
          <a:bodyPr/>
          <a:lstStyle/>
          <a:p>
            <a:fld id="{08AB70BE-1769-45B8-85A6-0C837432C7E6}" type="slidenum">
              <a:rPr lang="en-US" smtClean="0"/>
              <a:pPr/>
              <a:t>14</a:t>
            </a:fld>
            <a:endParaRPr lang="en-US" dirty="0"/>
          </a:p>
        </p:txBody>
      </p:sp>
      <p:sp>
        <p:nvSpPr>
          <p:cNvPr id="4" name="TextBox 3">
            <a:extLst>
              <a:ext uri="{FF2B5EF4-FFF2-40B4-BE49-F238E27FC236}">
                <a16:creationId xmlns:a16="http://schemas.microsoft.com/office/drawing/2014/main" id="{7EB2FBA5-FD24-85D4-5326-AF775A51027B}"/>
              </a:ext>
            </a:extLst>
          </p:cNvPr>
          <p:cNvSpPr txBox="1"/>
          <p:nvPr/>
        </p:nvSpPr>
        <p:spPr>
          <a:xfrm>
            <a:off x="233394" y="690465"/>
            <a:ext cx="7119257" cy="5859168"/>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Chronic </a:t>
            </a:r>
            <a:r>
              <a:rPr lang="en-GB" sz="1800" b="0" i="0" u="none" strike="noStrike" baseline="0" dirty="0" err="1">
                <a:solidFill>
                  <a:srgbClr val="000000"/>
                </a:solidFill>
                <a:latin typeface="TimesNewRomanPSMT"/>
              </a:rPr>
              <a:t>hyperglycemia</a:t>
            </a:r>
            <a:r>
              <a:rPr lang="en-GB" sz="1800" b="0" i="0" u="none" strike="noStrike" baseline="0" dirty="0">
                <a:solidFill>
                  <a:srgbClr val="000000"/>
                </a:solidFill>
                <a:latin typeface="TimesNewRomanPSMT"/>
              </a:rPr>
              <a:t> impairs collagen structure and function, which may directly impact the integrity of the periodontium.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Chronic</a:t>
            </a:r>
            <a:r>
              <a:rPr lang="en-GB" dirty="0">
                <a:solidFill>
                  <a:srgbClr val="000000"/>
                </a:solidFill>
                <a:latin typeface="TimesNewRomanPSMT"/>
              </a:rPr>
              <a:t> </a:t>
            </a:r>
            <a:r>
              <a:rPr lang="en-GB" sz="1800" b="0" i="0" u="none" strike="noStrike" baseline="0" dirty="0" err="1">
                <a:solidFill>
                  <a:srgbClr val="000000"/>
                </a:solidFill>
                <a:latin typeface="TimesNewRomanPSMT"/>
              </a:rPr>
              <a:t>hyperglycemia</a:t>
            </a:r>
            <a:r>
              <a:rPr lang="en-GB" sz="1800" b="0" i="0" u="none" strike="noStrike" baseline="0" dirty="0">
                <a:solidFill>
                  <a:srgbClr val="000000"/>
                </a:solidFill>
                <a:latin typeface="TimesNewRomanPSMT"/>
              </a:rPr>
              <a:t> adversely affects the synthesis, maturation, and maintenance of collagen and extracellular matrix.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the </a:t>
            </a:r>
            <a:r>
              <a:rPr lang="en-GB" sz="1800" b="0" i="0" u="none" strike="noStrike" baseline="0" dirty="0" err="1">
                <a:solidFill>
                  <a:srgbClr val="000000"/>
                </a:solidFill>
                <a:latin typeface="TimesNewRomanPSMT"/>
              </a:rPr>
              <a:t>hyperglycemic</a:t>
            </a:r>
            <a:r>
              <a:rPr lang="en-GB" dirty="0">
                <a:solidFill>
                  <a:srgbClr val="000000"/>
                </a:solidFill>
                <a:latin typeface="TimesNewRomanPSMT"/>
              </a:rPr>
              <a:t> </a:t>
            </a:r>
            <a:r>
              <a:rPr lang="en-GB" sz="1800" b="0" i="0" u="none" strike="noStrike" baseline="0" dirty="0">
                <a:solidFill>
                  <a:srgbClr val="000000"/>
                </a:solidFill>
                <a:latin typeface="TimesNewRomanPSMT"/>
              </a:rPr>
              <a:t>state, numerous proteins and matrix molecules undergo a nonenzymatic  glycosylation, thereby resulting in </a:t>
            </a:r>
            <a:r>
              <a:rPr lang="en-GB" sz="1800" b="1" i="1" u="none" strike="noStrike" baseline="0" dirty="0">
                <a:solidFill>
                  <a:srgbClr val="002060"/>
                </a:solidFill>
                <a:latin typeface="TimesNewRomanPS-ItalicMT"/>
              </a:rPr>
              <a:t>accumulated glycation end-products </a:t>
            </a:r>
            <a:r>
              <a:rPr lang="en-GB" sz="1800" b="1" i="0" u="none" strike="noStrike" baseline="0" dirty="0">
                <a:solidFill>
                  <a:srgbClr val="002060"/>
                </a:solidFill>
                <a:latin typeface="TimesNewRomanPSMT"/>
              </a:rPr>
              <a:t>(AGEs).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formation of AGEs occurs at normal glucose levels as well; however, in </a:t>
            </a:r>
            <a:r>
              <a:rPr lang="en-GB" sz="1800" b="0" i="0" u="none" strike="noStrike" baseline="0" dirty="0" err="1">
                <a:solidFill>
                  <a:srgbClr val="000000"/>
                </a:solidFill>
                <a:latin typeface="TimesNewRomanPSMT"/>
              </a:rPr>
              <a:t>hyperglycemic</a:t>
            </a:r>
            <a:r>
              <a:rPr lang="en-GB" sz="1800" b="0" i="0" u="none" strike="noStrike" baseline="0" dirty="0">
                <a:solidFill>
                  <a:srgbClr val="000000"/>
                </a:solidFill>
                <a:latin typeface="TimesNewRomanPSMT"/>
              </a:rPr>
              <a:t> environments, AGE formation is excessive.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Collagen is cross-linked by AGE formation, which makes the collagen less soluble and less likely to be normally repaired or replaced.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As a result, collagen in the tissues of patients with poorly controlled diabetes is older and more susceptible to pathogenic breakdown (i.e., less resistant to destruction by periodontal infections).</a:t>
            </a:r>
            <a:endParaRPr lang="en-IN" dirty="0"/>
          </a:p>
        </p:txBody>
      </p:sp>
      <p:sp>
        <p:nvSpPr>
          <p:cNvPr id="6" name="TextBox 5">
            <a:extLst>
              <a:ext uri="{FF2B5EF4-FFF2-40B4-BE49-F238E27FC236}">
                <a16:creationId xmlns:a16="http://schemas.microsoft.com/office/drawing/2014/main" id="{D233EA3B-4615-EE96-146C-503340AF5322}"/>
              </a:ext>
            </a:extLst>
          </p:cNvPr>
          <p:cNvSpPr txBox="1"/>
          <p:nvPr/>
        </p:nvSpPr>
        <p:spPr>
          <a:xfrm>
            <a:off x="3664597" y="308367"/>
            <a:ext cx="6097554" cy="461665"/>
          </a:xfrm>
          <a:prstGeom prst="rect">
            <a:avLst/>
          </a:prstGeom>
          <a:noFill/>
        </p:spPr>
        <p:txBody>
          <a:bodyPr wrap="square">
            <a:spAutoFit/>
          </a:bodyPr>
          <a:lstStyle/>
          <a:p>
            <a:pPr algn="l"/>
            <a:r>
              <a:rPr lang="en-IN" sz="2400" b="1" u="none" strike="noStrike" baseline="0" dirty="0">
                <a:solidFill>
                  <a:srgbClr val="006700"/>
                </a:solidFill>
                <a:latin typeface="Comic Sans MS" panose="030F0702030302020204" pitchFamily="66" charset="0"/>
              </a:rPr>
              <a:t>Altered Collagen Metabolism</a:t>
            </a:r>
          </a:p>
        </p:txBody>
      </p:sp>
      <p:pic>
        <p:nvPicPr>
          <p:cNvPr id="5" name="Picture 4">
            <a:extLst>
              <a:ext uri="{FF2B5EF4-FFF2-40B4-BE49-F238E27FC236}">
                <a16:creationId xmlns:a16="http://schemas.microsoft.com/office/drawing/2014/main" id="{BD05CDB0-A3F1-5346-1F2B-E22CB1BE2F98}"/>
              </a:ext>
            </a:extLst>
          </p:cNvPr>
          <p:cNvPicPr>
            <a:picLocks noChangeAspect="1"/>
          </p:cNvPicPr>
          <p:nvPr/>
        </p:nvPicPr>
        <p:blipFill>
          <a:blip r:embed="rId3"/>
          <a:stretch>
            <a:fillRect/>
          </a:stretch>
        </p:blipFill>
        <p:spPr>
          <a:xfrm>
            <a:off x="7494877" y="1413587"/>
            <a:ext cx="4534549" cy="4030825"/>
          </a:xfrm>
          <a:prstGeom prst="rect">
            <a:avLst/>
          </a:prstGeom>
        </p:spPr>
      </p:pic>
    </p:spTree>
    <p:extLst>
      <p:ext uri="{BB962C8B-B14F-4D97-AF65-F5344CB8AC3E}">
        <p14:creationId xmlns:p14="http://schemas.microsoft.com/office/powerpoint/2010/main" val="1972018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DB06F8-7C79-162B-64F1-35127AC57058}"/>
              </a:ext>
            </a:extLst>
          </p:cNvPr>
          <p:cNvSpPr>
            <a:spLocks noGrp="1"/>
          </p:cNvSpPr>
          <p:nvPr>
            <p:ph type="sldNum" sz="quarter" idx="12"/>
          </p:nvPr>
        </p:nvSpPr>
        <p:spPr/>
        <p:txBody>
          <a:bodyPr/>
          <a:lstStyle/>
          <a:p>
            <a:fld id="{08AB70BE-1769-45B8-85A6-0C837432C7E6}" type="slidenum">
              <a:rPr lang="en-US" smtClean="0"/>
              <a:pPr/>
              <a:t>15</a:t>
            </a:fld>
            <a:endParaRPr lang="en-US" dirty="0"/>
          </a:p>
        </p:txBody>
      </p:sp>
      <p:graphicFrame>
        <p:nvGraphicFramePr>
          <p:cNvPr id="9" name="Diagram 8">
            <a:extLst>
              <a:ext uri="{FF2B5EF4-FFF2-40B4-BE49-F238E27FC236}">
                <a16:creationId xmlns:a16="http://schemas.microsoft.com/office/drawing/2014/main" id="{1B7EA6BA-8E47-7449-1824-680AB9690FB9}"/>
              </a:ext>
            </a:extLst>
          </p:cNvPr>
          <p:cNvGraphicFramePr/>
          <p:nvPr>
            <p:extLst>
              <p:ext uri="{D42A27DB-BD31-4B8C-83A1-F6EECF244321}">
                <p14:modId xmlns:p14="http://schemas.microsoft.com/office/powerpoint/2010/main" val="1426584355"/>
              </p:ext>
            </p:extLst>
          </p:nvPr>
        </p:nvGraphicFramePr>
        <p:xfrm>
          <a:off x="6255322" y="1576873"/>
          <a:ext cx="5097623" cy="3327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3BB501B5-9295-24C6-7DBC-3B31E6EB72F1}"/>
              </a:ext>
            </a:extLst>
          </p:cNvPr>
          <p:cNvPicPr>
            <a:picLocks noChangeAspect="1"/>
          </p:cNvPicPr>
          <p:nvPr/>
        </p:nvPicPr>
        <p:blipFill>
          <a:blip r:embed="rId7"/>
          <a:stretch>
            <a:fillRect/>
          </a:stretch>
        </p:blipFill>
        <p:spPr>
          <a:xfrm>
            <a:off x="707899" y="426842"/>
            <a:ext cx="4685195" cy="2689581"/>
          </a:xfrm>
          <a:prstGeom prst="rect">
            <a:avLst/>
          </a:prstGeom>
        </p:spPr>
      </p:pic>
      <p:pic>
        <p:nvPicPr>
          <p:cNvPr id="6" name="Picture 5">
            <a:extLst>
              <a:ext uri="{FF2B5EF4-FFF2-40B4-BE49-F238E27FC236}">
                <a16:creationId xmlns:a16="http://schemas.microsoft.com/office/drawing/2014/main" id="{DFFDC561-D514-94AC-A742-BA8F9A2BDF5D}"/>
              </a:ext>
            </a:extLst>
          </p:cNvPr>
          <p:cNvPicPr>
            <a:picLocks noChangeAspect="1"/>
          </p:cNvPicPr>
          <p:nvPr/>
        </p:nvPicPr>
        <p:blipFill>
          <a:blip r:embed="rId8"/>
          <a:stretch>
            <a:fillRect/>
          </a:stretch>
        </p:blipFill>
        <p:spPr>
          <a:xfrm>
            <a:off x="839054" y="3666931"/>
            <a:ext cx="4488725" cy="2475306"/>
          </a:xfrm>
          <a:prstGeom prst="rect">
            <a:avLst/>
          </a:prstGeom>
        </p:spPr>
      </p:pic>
    </p:spTree>
    <p:extLst>
      <p:ext uri="{BB962C8B-B14F-4D97-AF65-F5344CB8AC3E}">
        <p14:creationId xmlns:p14="http://schemas.microsoft.com/office/powerpoint/2010/main" val="795774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40CD0-B6CF-9186-6AFA-2A6165BF4D2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71291C-6200-664C-DC61-4F654601D060}"/>
              </a:ext>
            </a:extLst>
          </p:cNvPr>
          <p:cNvSpPr>
            <a:spLocks noGrp="1"/>
          </p:cNvSpPr>
          <p:nvPr>
            <p:ph type="sldNum" sz="quarter" idx="12"/>
          </p:nvPr>
        </p:nvSpPr>
        <p:spPr/>
        <p:txBody>
          <a:bodyPr/>
          <a:lstStyle/>
          <a:p>
            <a:fld id="{08AB70BE-1769-45B8-85A6-0C837432C7E6}" type="slidenum">
              <a:rPr lang="en-US" smtClean="0"/>
              <a:pPr/>
              <a:t>16</a:t>
            </a:fld>
            <a:endParaRPr lang="en-US" dirty="0"/>
          </a:p>
        </p:txBody>
      </p:sp>
      <p:sp>
        <p:nvSpPr>
          <p:cNvPr id="4" name="TextBox 3">
            <a:extLst>
              <a:ext uri="{FF2B5EF4-FFF2-40B4-BE49-F238E27FC236}">
                <a16:creationId xmlns:a16="http://schemas.microsoft.com/office/drawing/2014/main" id="{FD618123-DEFD-7BB0-E20F-4A07BB6A880B}"/>
              </a:ext>
            </a:extLst>
          </p:cNvPr>
          <p:cNvSpPr txBox="1"/>
          <p:nvPr/>
        </p:nvSpPr>
        <p:spPr>
          <a:xfrm>
            <a:off x="4018773" y="436048"/>
            <a:ext cx="3874536" cy="461665"/>
          </a:xfrm>
          <a:prstGeom prst="rect">
            <a:avLst/>
          </a:prstGeom>
          <a:noFill/>
        </p:spPr>
        <p:txBody>
          <a:bodyPr wrap="square">
            <a:spAutoFit/>
          </a:bodyPr>
          <a:lstStyle/>
          <a:p>
            <a:r>
              <a:rPr lang="en-IN" sz="2400" b="1" i="0" u="none" strike="noStrike" baseline="0" dirty="0">
                <a:solidFill>
                  <a:srgbClr val="0000B3"/>
                </a:solidFill>
                <a:latin typeface="Comic Sans MS" panose="030F0702030302020204" pitchFamily="66" charset="0"/>
              </a:rPr>
              <a:t>Metabolic Syndrome</a:t>
            </a:r>
            <a:endParaRPr lang="en-IN" sz="2400" dirty="0">
              <a:latin typeface="Comic Sans MS" panose="030F0702030302020204" pitchFamily="66" charset="0"/>
            </a:endParaRPr>
          </a:p>
        </p:txBody>
      </p:sp>
      <p:sp>
        <p:nvSpPr>
          <p:cNvPr id="6" name="TextBox 5">
            <a:extLst>
              <a:ext uri="{FF2B5EF4-FFF2-40B4-BE49-F238E27FC236}">
                <a16:creationId xmlns:a16="http://schemas.microsoft.com/office/drawing/2014/main" id="{2468FDDB-6DDF-5759-F263-410ADA6374CB}"/>
              </a:ext>
            </a:extLst>
          </p:cNvPr>
          <p:cNvSpPr txBox="1"/>
          <p:nvPr/>
        </p:nvSpPr>
        <p:spPr>
          <a:xfrm>
            <a:off x="258925" y="1347614"/>
            <a:ext cx="6097554" cy="4612673"/>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It is believed that the condition of excess adipose tissue contributes to an increased systemic proinflammatory response in these individuals.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Metabolic syndrome is a term used to describe a condition of abdominal obesity combined with two or more of the following metabolic disturbances: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hypertension,</a:t>
            </a:r>
          </a:p>
          <a:p>
            <a:pPr marL="285750" indent="-285750" algn="l">
              <a:lnSpc>
                <a:spcPct val="150000"/>
              </a:lnSpc>
              <a:buFont typeface="Arial" panose="020B0604020202020204" pitchFamily="34" charset="0"/>
              <a:buChar char="•"/>
            </a:pPr>
            <a:r>
              <a:rPr lang="en-IN" sz="1800" b="0" i="0" u="none" strike="noStrike" baseline="0" dirty="0" err="1">
                <a:solidFill>
                  <a:srgbClr val="000000"/>
                </a:solidFill>
                <a:latin typeface="TimesNewRomanPSMT"/>
              </a:rPr>
              <a:t>dyslipidemia</a:t>
            </a:r>
            <a:r>
              <a:rPr lang="en-IN" sz="1800" b="0" i="0" u="none" strike="noStrike" baseline="0" dirty="0">
                <a:solidFill>
                  <a:srgbClr val="000000"/>
                </a:solidFill>
                <a:latin typeface="TimesNewRomanPSMT"/>
              </a:rPr>
              <a:t>, and </a:t>
            </a:r>
            <a:r>
              <a:rPr lang="en-IN" sz="1800" b="0" i="0" u="none" strike="noStrike" baseline="0" dirty="0" err="1">
                <a:solidFill>
                  <a:srgbClr val="000000"/>
                </a:solidFill>
                <a:latin typeface="TimesNewRomanPSMT"/>
              </a:rPr>
              <a:t>hyperglycemia</a:t>
            </a:r>
            <a:r>
              <a:rPr lang="en-IN" sz="1800" b="0" i="0" u="none" strike="noStrike" baseline="0" dirty="0">
                <a:solidFill>
                  <a:srgbClr val="000000"/>
                </a:solidFill>
                <a:latin typeface="TimesNewRomanPSMT"/>
              </a:rPr>
              <a:t>. </a:t>
            </a:r>
          </a:p>
          <a:p>
            <a:pPr marL="285750" indent="-285750" algn="l">
              <a:lnSpc>
                <a:spcPct val="150000"/>
              </a:lnSpc>
              <a:buFont typeface="Arial" panose="020B0604020202020204" pitchFamily="34" charset="0"/>
              <a:buChar char="•"/>
            </a:pPr>
            <a:r>
              <a:rPr lang="en-IN" sz="1800" b="0" i="0" u="none" strike="noStrike" baseline="0" dirty="0">
                <a:solidFill>
                  <a:srgbClr val="000000"/>
                </a:solidFill>
                <a:latin typeface="TimesNewRomanPSMT"/>
              </a:rPr>
              <a:t>Individuals diagnosed with </a:t>
            </a:r>
            <a:r>
              <a:rPr lang="en-GB" sz="1800" b="0" i="0" u="none" strike="noStrike" baseline="0" dirty="0">
                <a:solidFill>
                  <a:srgbClr val="000000"/>
                </a:solidFill>
                <a:latin typeface="TimesNewRomanPSMT"/>
              </a:rPr>
              <a:t>metabolic syndrome are at increased risk for developing type 2 </a:t>
            </a:r>
            <a:r>
              <a:rPr lang="en-IN" sz="1800" b="0" i="0" u="none" strike="noStrike" baseline="0" dirty="0">
                <a:solidFill>
                  <a:srgbClr val="000000"/>
                </a:solidFill>
                <a:latin typeface="TimesNewRomanPSMT"/>
              </a:rPr>
              <a:t>diabetes mellitus</a:t>
            </a:r>
            <a:r>
              <a:rPr lang="en-IN" sz="800" dirty="0">
                <a:solidFill>
                  <a:srgbClr val="0081AD"/>
                </a:solidFill>
                <a:latin typeface="TimesNewRomanPSMT"/>
              </a:rPr>
              <a:t> </a:t>
            </a:r>
            <a:r>
              <a:rPr lang="en-IN" sz="1800" b="0" i="0" u="none" strike="noStrike" baseline="0" dirty="0">
                <a:solidFill>
                  <a:srgbClr val="000000"/>
                </a:solidFill>
                <a:latin typeface="TimesNewRomanPSMT"/>
              </a:rPr>
              <a:t>and cardiovascular disease.</a:t>
            </a:r>
            <a:endParaRPr lang="en-IN" dirty="0"/>
          </a:p>
        </p:txBody>
      </p:sp>
      <p:pic>
        <p:nvPicPr>
          <p:cNvPr id="3" name="Picture 2">
            <a:extLst>
              <a:ext uri="{FF2B5EF4-FFF2-40B4-BE49-F238E27FC236}">
                <a16:creationId xmlns:a16="http://schemas.microsoft.com/office/drawing/2014/main" id="{80E1C2F3-6046-9793-DEDB-5825DC8469D2}"/>
              </a:ext>
            </a:extLst>
          </p:cNvPr>
          <p:cNvPicPr>
            <a:picLocks noChangeAspect="1"/>
          </p:cNvPicPr>
          <p:nvPr/>
        </p:nvPicPr>
        <p:blipFill>
          <a:blip r:embed="rId2"/>
          <a:srcRect l="9885" t="4804" r="9854"/>
          <a:stretch/>
        </p:blipFill>
        <p:spPr>
          <a:xfrm>
            <a:off x="6904653" y="1525555"/>
            <a:ext cx="4907902" cy="406814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483375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6BCA-9D43-0380-402D-26E1BE440A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C12B5-0758-148A-DE34-054E774C8F44}"/>
              </a:ext>
            </a:extLst>
          </p:cNvPr>
          <p:cNvSpPr>
            <a:spLocks noGrp="1"/>
          </p:cNvSpPr>
          <p:nvPr>
            <p:ph type="sldNum" sz="quarter" idx="12"/>
          </p:nvPr>
        </p:nvSpPr>
        <p:spPr/>
        <p:txBody>
          <a:bodyPr/>
          <a:lstStyle/>
          <a:p>
            <a:fld id="{08AB70BE-1769-45B8-85A6-0C837432C7E6}" type="slidenum">
              <a:rPr lang="en-US" smtClean="0"/>
              <a:pPr/>
              <a:t>17</a:t>
            </a:fld>
            <a:endParaRPr lang="en-US" dirty="0"/>
          </a:p>
        </p:txBody>
      </p:sp>
      <p:sp>
        <p:nvSpPr>
          <p:cNvPr id="4" name="TextBox 3">
            <a:extLst>
              <a:ext uri="{FF2B5EF4-FFF2-40B4-BE49-F238E27FC236}">
                <a16:creationId xmlns:a16="http://schemas.microsoft.com/office/drawing/2014/main" id="{E65C80BD-5354-6060-5C77-479F5E2A9222}"/>
              </a:ext>
            </a:extLst>
          </p:cNvPr>
          <p:cNvSpPr txBox="1"/>
          <p:nvPr/>
        </p:nvSpPr>
        <p:spPr>
          <a:xfrm>
            <a:off x="470419" y="1212980"/>
            <a:ext cx="6097554" cy="4197175"/>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association between periodontitis and metabolic syndrome is thought to be the result of systemic oxidative stress and an increased inflammatory response.</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Obesity is associated with increased cytokine production as well as T-cell and monocyte/macrophage dysfunction, factors known to contribute to periodontitis.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proinflammatory</a:t>
            </a:r>
            <a:r>
              <a:rPr lang="en-GB" dirty="0">
                <a:solidFill>
                  <a:srgbClr val="000000"/>
                </a:solidFill>
                <a:latin typeface="TimesNewRomanPSMT"/>
              </a:rPr>
              <a:t> </a:t>
            </a:r>
            <a:r>
              <a:rPr lang="en-GB" sz="1800" b="0" i="0" u="none" strike="noStrike" baseline="0" dirty="0">
                <a:solidFill>
                  <a:srgbClr val="000000"/>
                </a:solidFill>
                <a:latin typeface="TimesNewRomanPSMT"/>
              </a:rPr>
              <a:t>cytokines interleukin-6 (IL-6) and </a:t>
            </a:r>
            <a:r>
              <a:rPr lang="en-GB" sz="1800" b="0" i="0" u="none" strike="noStrike" baseline="0" dirty="0" err="1">
                <a:solidFill>
                  <a:srgbClr val="000000"/>
                </a:solidFill>
                <a:latin typeface="TimesNewRomanPSMT"/>
              </a:rPr>
              <a:t>tumor</a:t>
            </a:r>
            <a:r>
              <a:rPr lang="en-GB" sz="1800" b="0" i="0" u="none" strike="noStrike" baseline="0" dirty="0">
                <a:solidFill>
                  <a:srgbClr val="000000"/>
                </a:solidFill>
                <a:latin typeface="TimesNewRomanPSMT"/>
              </a:rPr>
              <a:t> necrosis factor alpha (TNF-</a:t>
            </a:r>
            <a:r>
              <a:rPr lang="en-GB" sz="1800" b="0" i="0" u="none" strike="noStrike" baseline="0" dirty="0">
                <a:solidFill>
                  <a:srgbClr val="000000"/>
                </a:solidFill>
                <a:latin typeface="SymbolNew-Medium"/>
              </a:rPr>
              <a:t>α</a:t>
            </a:r>
            <a:r>
              <a:rPr lang="en-GB" sz="1800" b="0" i="0" u="none" strike="noStrike" baseline="0" dirty="0">
                <a:solidFill>
                  <a:srgbClr val="000000"/>
                </a:solidFill>
                <a:latin typeface="TimesNewRomanPSMT"/>
              </a:rPr>
              <a:t>), which are elevated in obese individuals, are thought to be produced by activated macrophages that have infiltrated adipose tissue</a:t>
            </a:r>
            <a:endParaRPr lang="en-IN" dirty="0"/>
          </a:p>
        </p:txBody>
      </p:sp>
      <p:pic>
        <p:nvPicPr>
          <p:cNvPr id="5" name="Picture 4">
            <a:extLst>
              <a:ext uri="{FF2B5EF4-FFF2-40B4-BE49-F238E27FC236}">
                <a16:creationId xmlns:a16="http://schemas.microsoft.com/office/drawing/2014/main" id="{52AB4535-115A-418C-0AF4-C2082D45BE75}"/>
              </a:ext>
            </a:extLst>
          </p:cNvPr>
          <p:cNvPicPr>
            <a:picLocks noChangeAspect="1"/>
          </p:cNvPicPr>
          <p:nvPr/>
        </p:nvPicPr>
        <p:blipFill>
          <a:blip r:embed="rId2"/>
          <a:srcRect l="5211" t="6940" r="5973" b="5967"/>
          <a:stretch/>
        </p:blipFill>
        <p:spPr>
          <a:xfrm>
            <a:off x="6903875" y="634481"/>
            <a:ext cx="5075853" cy="5010539"/>
          </a:xfrm>
          <a:prstGeom prst="ellipse">
            <a:avLst/>
          </a:prstGeom>
          <a:ln>
            <a:noFill/>
          </a:ln>
          <a:effectLst>
            <a:softEdge rad="112500"/>
          </a:effectLst>
        </p:spPr>
      </p:pic>
    </p:spTree>
    <p:extLst>
      <p:ext uri="{BB962C8B-B14F-4D97-AF65-F5344CB8AC3E}">
        <p14:creationId xmlns:p14="http://schemas.microsoft.com/office/powerpoint/2010/main" val="1861330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9DCB6C3-FC0B-7388-AF86-5EDFA4F46B77}"/>
              </a:ext>
            </a:extLst>
          </p:cNvPr>
          <p:cNvGraphicFramePr/>
          <p:nvPr>
            <p:extLst>
              <p:ext uri="{D42A27DB-BD31-4B8C-83A1-F6EECF244321}">
                <p14:modId xmlns:p14="http://schemas.microsoft.com/office/powerpoint/2010/main" val="1376068466"/>
              </p:ext>
            </p:extLst>
          </p:nvPr>
        </p:nvGraphicFramePr>
        <p:xfrm>
          <a:off x="994876" y="887638"/>
          <a:ext cx="10202248" cy="509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9FA5CCC2-EA0E-42F9-E313-4FEEF083F601}"/>
              </a:ext>
            </a:extLst>
          </p:cNvPr>
          <p:cNvSpPr>
            <a:spLocks noGrp="1"/>
          </p:cNvSpPr>
          <p:nvPr>
            <p:ph type="sldNum" sz="quarter" idx="4"/>
          </p:nvPr>
        </p:nvSpPr>
        <p:spPr/>
        <p:txBody>
          <a:bodyPr/>
          <a:lstStyle/>
          <a:p>
            <a:fld id="{08AB70BE-1769-45B8-85A6-0C837432C7E6}" type="slidenum">
              <a:rPr lang="en-US" smtClean="0"/>
              <a:pPr/>
              <a:t>18</a:t>
            </a:fld>
            <a:endParaRPr lang="en-US" dirty="0"/>
          </a:p>
        </p:txBody>
      </p:sp>
    </p:spTree>
    <p:extLst>
      <p:ext uri="{BB962C8B-B14F-4D97-AF65-F5344CB8AC3E}">
        <p14:creationId xmlns:p14="http://schemas.microsoft.com/office/powerpoint/2010/main" val="307380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24B1F-685A-06C7-6CEC-30EA12BE857A}"/>
              </a:ext>
            </a:extLst>
          </p:cNvPr>
          <p:cNvSpPr>
            <a:spLocks noGrp="1"/>
          </p:cNvSpPr>
          <p:nvPr>
            <p:ph type="title"/>
          </p:nvPr>
        </p:nvSpPr>
        <p:spPr>
          <a:xfrm>
            <a:off x="5943600" y="2155372"/>
            <a:ext cx="5690117" cy="3327447"/>
          </a:xfrm>
        </p:spPr>
        <p:txBody>
          <a:bodyPr>
            <a:normAutofit fontScale="90000"/>
          </a:bodyPr>
          <a:lstStyle/>
          <a:p>
            <a:pPr>
              <a:lnSpc>
                <a:spcPct val="150000"/>
              </a:lnSpc>
            </a:pPr>
            <a:r>
              <a:rPr lang="en-GB" sz="1800" b="0" i="0" u="none" strike="noStrike" baseline="0" dirty="0">
                <a:latin typeface="TimesNewRomanPSMT"/>
              </a:rPr>
              <a:t>During puberty and </a:t>
            </a:r>
            <a:r>
              <a:rPr lang="en-GB" sz="2000" b="0" i="0" u="none" strike="noStrike" baseline="0" dirty="0">
                <a:latin typeface="TimesNewRomanPSMT"/>
              </a:rPr>
              <a:t>pregnancy, these changes are characterized by</a:t>
            </a:r>
            <a:br>
              <a:rPr lang="en-GB" sz="2000" b="0" i="0" u="none" strike="noStrike" baseline="0" dirty="0">
                <a:latin typeface="TimesNewRomanPSMT"/>
              </a:rPr>
            </a:br>
            <a:r>
              <a:rPr lang="en-GB" sz="2000" b="0" i="0" u="none" strike="noStrike" baseline="0" dirty="0">
                <a:latin typeface="TimesNewRomanPSMT"/>
              </a:rPr>
              <a:t>non-specific inflammatory reactions with a </a:t>
            </a:r>
            <a:br>
              <a:rPr lang="en-GB" sz="2000" b="0" i="0" u="none" strike="noStrike" baseline="0" dirty="0">
                <a:latin typeface="TimesNewRomanPSMT"/>
              </a:rPr>
            </a:br>
            <a:r>
              <a:rPr lang="en-GB" sz="2000" b="0" i="0" u="none" strike="noStrike" baseline="0" dirty="0">
                <a:latin typeface="TimesNewRomanPSMT"/>
              </a:rPr>
              <a:t>predominant vascular component, </a:t>
            </a:r>
            <a:br>
              <a:rPr lang="en-GB" sz="2000" b="0" i="0" u="none" strike="noStrike" baseline="0" dirty="0">
                <a:latin typeface="TimesNewRomanPSMT"/>
              </a:rPr>
            </a:br>
            <a:r>
              <a:rPr lang="en-GB" sz="2000" b="0" i="0" u="none" strike="noStrike" baseline="0" dirty="0">
                <a:latin typeface="TimesNewRomanPSMT"/>
              </a:rPr>
              <a:t>which leads clinically to a marked </a:t>
            </a:r>
            <a:r>
              <a:rPr lang="en-GB" sz="2000" b="0" i="0" u="none" strike="noStrike" baseline="0" dirty="0" err="1">
                <a:latin typeface="TimesNewRomanPSMT"/>
              </a:rPr>
              <a:t>hemorrhagic</a:t>
            </a:r>
            <a:r>
              <a:rPr lang="en-GB" sz="2000" dirty="0">
                <a:latin typeface="TimesNewRomanPSMT"/>
              </a:rPr>
              <a:t> </a:t>
            </a:r>
            <a:r>
              <a:rPr lang="en-GB" sz="2000" b="0" i="0" u="none" strike="noStrike" baseline="0" dirty="0">
                <a:latin typeface="TimesNewRomanPSMT"/>
              </a:rPr>
              <a:t>tendency.</a:t>
            </a:r>
            <a:br>
              <a:rPr lang="en-GB" sz="2000" b="0" i="0" u="none" strike="noStrike" baseline="0" dirty="0">
                <a:latin typeface="TimesNewRomanPSMT"/>
              </a:rPr>
            </a:br>
            <a:r>
              <a:rPr lang="en-GB" sz="2000" b="0" i="0" u="none" strike="noStrike" baseline="0" dirty="0">
                <a:latin typeface="TimesNewRomanPSMT"/>
              </a:rPr>
              <a:t>Oral changes during menopause may include </a:t>
            </a:r>
            <a:br>
              <a:rPr lang="en-GB" sz="2000" b="0" i="0" u="none" strike="noStrike" baseline="0" dirty="0">
                <a:latin typeface="TimesNewRomanPSMT"/>
              </a:rPr>
            </a:br>
            <a:r>
              <a:rPr lang="en-GB" sz="2000" b="0" i="0" u="none" strike="noStrike" baseline="0" dirty="0">
                <a:latin typeface="TimesNewRomanPSMT"/>
              </a:rPr>
              <a:t>thinning of the oral mucosa, gingival recession, xerostomia, altered taste, and burning </a:t>
            </a:r>
            <a:r>
              <a:rPr lang="en-IN" sz="2000" b="0" i="0" u="none" strike="noStrike" baseline="0" dirty="0">
                <a:latin typeface="TimesNewRomanPSMT"/>
              </a:rPr>
              <a:t>mouth.</a:t>
            </a:r>
            <a:endParaRPr lang="en-IN" dirty="0"/>
          </a:p>
        </p:txBody>
      </p:sp>
      <p:sp>
        <p:nvSpPr>
          <p:cNvPr id="5" name="Slide Number Placeholder 4">
            <a:extLst>
              <a:ext uri="{FF2B5EF4-FFF2-40B4-BE49-F238E27FC236}">
                <a16:creationId xmlns:a16="http://schemas.microsoft.com/office/drawing/2014/main" id="{35C8D318-6CAD-A1FD-9538-FA8F15F2572F}"/>
              </a:ext>
            </a:extLst>
          </p:cNvPr>
          <p:cNvSpPr>
            <a:spLocks noGrp="1"/>
          </p:cNvSpPr>
          <p:nvPr>
            <p:ph type="sldNum" sz="quarter" idx="4"/>
          </p:nvPr>
        </p:nvSpPr>
        <p:spPr/>
        <p:txBody>
          <a:bodyPr/>
          <a:lstStyle/>
          <a:p>
            <a:fld id="{08AB70BE-1769-45B8-85A6-0C837432C7E6}" type="slidenum">
              <a:rPr lang="en-US" smtClean="0"/>
              <a:pPr/>
              <a:t>19</a:t>
            </a:fld>
            <a:endParaRPr lang="en-US" dirty="0"/>
          </a:p>
        </p:txBody>
      </p:sp>
      <p:pic>
        <p:nvPicPr>
          <p:cNvPr id="9" name="Picture Placeholder 8">
            <a:extLst>
              <a:ext uri="{FF2B5EF4-FFF2-40B4-BE49-F238E27FC236}">
                <a16:creationId xmlns:a16="http://schemas.microsoft.com/office/drawing/2014/main" id="{334E3849-E4FA-BA40-8E57-166B55AD0584}"/>
              </a:ext>
            </a:extLst>
          </p:cNvPr>
          <p:cNvPicPr>
            <a:picLocks noGrp="1" noChangeAspect="1"/>
          </p:cNvPicPr>
          <p:nvPr>
            <p:ph type="pic" sz="quarter" idx="11"/>
          </p:nvPr>
        </p:nvPicPr>
        <p:blipFill>
          <a:blip r:embed="rId2"/>
          <a:srcRect l="26029" t="11957" r="25934" b="29899"/>
          <a:stretch/>
        </p:blipFill>
        <p:spPr>
          <a:xfrm>
            <a:off x="-1" y="0"/>
            <a:ext cx="5114925" cy="6858000"/>
          </a:xfrm>
          <a:prstGeom prst="rect">
            <a:avLst/>
          </a:prstGeom>
        </p:spPr>
      </p:pic>
    </p:spTree>
    <p:extLst>
      <p:ext uri="{BB962C8B-B14F-4D97-AF65-F5344CB8AC3E}">
        <p14:creationId xmlns:p14="http://schemas.microsoft.com/office/powerpoint/2010/main" val="119789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07CC286-7253-B31F-DFE6-802920A9FC68}"/>
              </a:ext>
            </a:extLst>
          </p:cNvPr>
          <p:cNvSpPr>
            <a:spLocks noGrp="1"/>
          </p:cNvSpPr>
          <p:nvPr>
            <p:ph sz="quarter" idx="10"/>
          </p:nvPr>
        </p:nvSpPr>
        <p:spPr>
          <a:xfrm>
            <a:off x="512450" y="898288"/>
            <a:ext cx="5507350" cy="4336187"/>
          </a:xfrm>
        </p:spPr>
        <p:style>
          <a:lnRef idx="3">
            <a:schemeClr val="lt1"/>
          </a:lnRef>
          <a:fillRef idx="1">
            <a:schemeClr val="accent5"/>
          </a:fillRef>
          <a:effectRef idx="1">
            <a:schemeClr val="accent5"/>
          </a:effectRef>
          <a:fontRef idx="minor">
            <a:schemeClr val="lt1"/>
          </a:fontRef>
        </p:style>
        <p:txBody>
          <a:bodyPr>
            <a:normAutofit/>
          </a:bodyPr>
          <a:lstStyle/>
          <a:p>
            <a:pPr marL="0" indent="0" algn="ctr">
              <a:buNone/>
            </a:pPr>
            <a:r>
              <a:rPr lang="en-IN" sz="1900" b="1" u="none" strike="noStrike" baseline="0" dirty="0">
                <a:solidFill>
                  <a:srgbClr val="006700"/>
                </a:solidFill>
                <a:latin typeface="Univers-BoldOblique"/>
              </a:rPr>
              <a:t>Puberty</a:t>
            </a:r>
          </a:p>
          <a:p>
            <a:pPr algn="l">
              <a:lnSpc>
                <a:spcPct val="160000"/>
              </a:lnSpc>
            </a:pPr>
            <a:r>
              <a:rPr lang="en-GB" sz="1800" b="0" i="0" u="none" strike="noStrike" baseline="0" dirty="0">
                <a:solidFill>
                  <a:srgbClr val="000000"/>
                </a:solidFill>
                <a:latin typeface="TimesNewRomanPSMT"/>
              </a:rPr>
              <a:t>Puberty is often accompanied by an exaggerated response of the gingiva to plaque.</a:t>
            </a:r>
          </a:p>
          <a:p>
            <a:pPr algn="l">
              <a:lnSpc>
                <a:spcPct val="160000"/>
              </a:lnSpc>
            </a:pP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Pronounced inflammation, </a:t>
            </a:r>
            <a:r>
              <a:rPr lang="en-GB" sz="1800" b="0" i="0" u="none" strike="noStrike" baseline="0" dirty="0" err="1">
                <a:solidFill>
                  <a:srgbClr val="000000"/>
                </a:solidFill>
                <a:latin typeface="TimesNewRomanPSMT"/>
              </a:rPr>
              <a:t>edema</a:t>
            </a:r>
            <a:r>
              <a:rPr lang="en-GB" sz="1800" b="0" i="0" u="none" strike="noStrike" baseline="0" dirty="0">
                <a:solidFill>
                  <a:srgbClr val="000000"/>
                </a:solidFill>
                <a:latin typeface="TimesNewRomanPSMT"/>
              </a:rPr>
              <a:t>, and gingival</a:t>
            </a:r>
          </a:p>
          <a:p>
            <a:pPr algn="l">
              <a:lnSpc>
                <a:spcPct val="160000"/>
              </a:lnSpc>
            </a:pPr>
            <a:r>
              <a:rPr lang="en-GB" sz="1800" b="0" i="0" u="none" strike="noStrike" baseline="0" dirty="0">
                <a:solidFill>
                  <a:srgbClr val="000000"/>
                </a:solidFill>
                <a:latin typeface="TimesNewRomanPSMT"/>
              </a:rPr>
              <a:t>enlargement result from local factors that might ordinarily elicit a comparatively mild gingival response. </a:t>
            </a:r>
          </a:p>
          <a:p>
            <a:pPr algn="l">
              <a:lnSpc>
                <a:spcPct val="160000"/>
              </a:lnSpc>
            </a:pPr>
            <a:r>
              <a:rPr lang="en-GB" sz="1800" b="0" i="0" u="none" strike="noStrike" baseline="0" dirty="0">
                <a:solidFill>
                  <a:srgbClr val="000000"/>
                </a:solidFill>
                <a:latin typeface="TimesNewRomanPSMT"/>
              </a:rPr>
              <a:t>As adulthood approaches, the severity of the gingival reaction diminishes, even </a:t>
            </a:r>
            <a:r>
              <a:rPr lang="en-IN" sz="1800" b="0" i="0" u="none" strike="noStrike" baseline="0" dirty="0">
                <a:solidFill>
                  <a:srgbClr val="000000"/>
                </a:solidFill>
                <a:latin typeface="TimesNewRomanPSMT"/>
              </a:rPr>
              <a:t>when local factors persist</a:t>
            </a:r>
            <a:endParaRPr lang="en-US" noProof="1"/>
          </a:p>
        </p:txBody>
      </p:sp>
      <p:sp>
        <p:nvSpPr>
          <p:cNvPr id="5" name="Content Placeholder 4">
            <a:extLst>
              <a:ext uri="{FF2B5EF4-FFF2-40B4-BE49-F238E27FC236}">
                <a16:creationId xmlns:a16="http://schemas.microsoft.com/office/drawing/2014/main" id="{A6D75BC5-46CC-A36D-B72E-AE0A832FACB9}"/>
              </a:ext>
            </a:extLst>
          </p:cNvPr>
          <p:cNvSpPr>
            <a:spLocks noGrp="1"/>
          </p:cNvSpPr>
          <p:nvPr>
            <p:ph sz="quarter" idx="11"/>
          </p:nvPr>
        </p:nvSpPr>
        <p:spPr>
          <a:xfrm>
            <a:off x="6096000" y="832974"/>
            <a:ext cx="5839356" cy="4336187"/>
          </a:xfr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pPr marL="0" indent="0" algn="ctr">
              <a:buNone/>
            </a:pPr>
            <a:r>
              <a:rPr lang="en-IN" sz="2300" b="1" u="none" strike="noStrike" baseline="0" dirty="0">
                <a:solidFill>
                  <a:srgbClr val="006700"/>
                </a:solidFill>
                <a:latin typeface="Trebuchet MS" panose="020B0603020202020204" pitchFamily="34" charset="0"/>
              </a:rPr>
              <a:t>Pregnancy</a:t>
            </a:r>
          </a:p>
          <a:p>
            <a:pPr algn="l"/>
            <a:r>
              <a:rPr lang="en-GB" sz="1900" b="0" i="0" u="none" strike="noStrike" baseline="0" dirty="0">
                <a:solidFill>
                  <a:srgbClr val="000000"/>
                </a:solidFill>
                <a:latin typeface="TimesNewRomanPSMT"/>
              </a:rPr>
              <a:t>As with other systemic conditions, </a:t>
            </a:r>
            <a:r>
              <a:rPr lang="en-GB" sz="1900" b="0" i="1" u="none" strike="noStrike" baseline="0" dirty="0">
                <a:solidFill>
                  <a:srgbClr val="000000"/>
                </a:solidFill>
                <a:latin typeface="TimesNewRomanPS-ItalicMT"/>
              </a:rPr>
              <a:t>pregnancy itself does not cause gingivitis</a:t>
            </a:r>
            <a:r>
              <a:rPr lang="en-GB" sz="1900" b="0" i="0" u="none" strike="noStrike" baseline="0" dirty="0">
                <a:solidFill>
                  <a:srgbClr val="000000"/>
                </a:solidFill>
                <a:latin typeface="TimesNewRomanPSMT"/>
              </a:rPr>
              <a:t>. </a:t>
            </a:r>
          </a:p>
          <a:p>
            <a:pPr algn="l"/>
            <a:r>
              <a:rPr lang="en-GB" sz="1900" b="0" i="0" u="none" strike="noStrike" baseline="0" dirty="0">
                <a:solidFill>
                  <a:srgbClr val="000000"/>
                </a:solidFill>
                <a:latin typeface="TimesNewRomanPSMT"/>
              </a:rPr>
              <a:t>Gingivitis during pregnancy is caused by bacterial plaque, just as it is in nonpregnant women.</a:t>
            </a:r>
          </a:p>
          <a:p>
            <a:pPr algn="l"/>
            <a:r>
              <a:rPr lang="en-GB" sz="1900" b="0" i="0" u="none" strike="noStrike" baseline="0" dirty="0">
                <a:solidFill>
                  <a:srgbClr val="000000"/>
                </a:solidFill>
                <a:latin typeface="TimesNewRomanPSMT"/>
              </a:rPr>
              <a:t>The hormonal changes of pregnancy accentuate the gingival response to plaque and modify the resultant clinical picture. </a:t>
            </a:r>
          </a:p>
          <a:p>
            <a:pPr algn="l"/>
            <a:r>
              <a:rPr lang="en-IN" sz="1900" b="0" i="0" u="none" strike="noStrike" baseline="0" dirty="0">
                <a:solidFill>
                  <a:srgbClr val="002060"/>
                </a:solidFill>
                <a:latin typeface="TimesNewRomanPSMT"/>
              </a:rPr>
              <a:t>Pregnancy affects </a:t>
            </a:r>
            <a:r>
              <a:rPr lang="en-GB" sz="1900" b="0" i="0" u="none" strike="noStrike" baseline="0" dirty="0">
                <a:solidFill>
                  <a:srgbClr val="002060"/>
                </a:solidFill>
                <a:latin typeface="TimesNewRomanPSMT"/>
              </a:rPr>
              <a:t>the severity of previously inflamed areas, but it does not alter healthy </a:t>
            </a:r>
            <a:r>
              <a:rPr lang="en-IN" sz="1900" b="0" i="0" u="none" strike="noStrike" baseline="0" dirty="0">
                <a:solidFill>
                  <a:srgbClr val="002060"/>
                </a:solidFill>
                <a:latin typeface="TimesNewRomanPSMT"/>
              </a:rPr>
              <a:t>gingiva.</a:t>
            </a:r>
          </a:p>
          <a:p>
            <a:pPr algn="l"/>
            <a:r>
              <a:rPr lang="en-IN" sz="1900" b="0" i="0" u="none" strike="noStrike" baseline="0" dirty="0">
                <a:solidFill>
                  <a:srgbClr val="002060"/>
                </a:solidFill>
                <a:latin typeface="TimesNewRomanPSMT"/>
              </a:rPr>
              <a:t>Tooth mobility, </a:t>
            </a:r>
            <a:r>
              <a:rPr lang="en-GB" sz="1900" b="0" i="0" u="none" strike="noStrike" baseline="0" dirty="0">
                <a:solidFill>
                  <a:srgbClr val="002060"/>
                </a:solidFill>
                <a:latin typeface="TimesNewRomanPSMT"/>
              </a:rPr>
              <a:t>pocket depth, and gingival fluid are also increased during pregnancy.</a:t>
            </a:r>
          </a:p>
          <a:p>
            <a:pPr algn="l"/>
            <a:r>
              <a:rPr lang="en-GB" sz="1900" b="0" i="0" u="none" strike="noStrike" baseline="0" dirty="0">
                <a:solidFill>
                  <a:srgbClr val="000000"/>
                </a:solidFill>
                <a:latin typeface="TimesNewRomanPSMT"/>
              </a:rPr>
              <a:t>The correlation between gingivitis and the quantity of plaque is greater after parturition than during pregnancy, which suggests that pregnancy introduces other factors that aggravate the gingival response to local </a:t>
            </a:r>
            <a:r>
              <a:rPr lang="en-IN" sz="1900" b="0" i="0" u="none" strike="noStrike" baseline="0" dirty="0">
                <a:solidFill>
                  <a:srgbClr val="000000"/>
                </a:solidFill>
                <a:latin typeface="TimesNewRomanPSMT"/>
              </a:rPr>
              <a:t>factors.</a:t>
            </a:r>
            <a:endParaRPr lang="en-IN" sz="1900" b="0" i="1" u="none" strike="noStrike" baseline="0" dirty="0">
              <a:solidFill>
                <a:srgbClr val="000000"/>
              </a:solidFill>
              <a:latin typeface="TimesNewRomanPS-ItalicMT"/>
            </a:endParaRPr>
          </a:p>
        </p:txBody>
      </p:sp>
      <p:sp>
        <p:nvSpPr>
          <p:cNvPr id="2" name="Slide Number Placeholder 1">
            <a:extLst>
              <a:ext uri="{FF2B5EF4-FFF2-40B4-BE49-F238E27FC236}">
                <a16:creationId xmlns:a16="http://schemas.microsoft.com/office/drawing/2014/main" id="{DFEF2AD9-EC94-1F3D-3B79-64938E47AD43}"/>
              </a:ext>
            </a:extLst>
          </p:cNvPr>
          <p:cNvSpPr>
            <a:spLocks noGrp="1"/>
          </p:cNvSpPr>
          <p:nvPr>
            <p:ph type="sldNum" sz="quarter" idx="4"/>
          </p:nvPr>
        </p:nvSpPr>
        <p:spPr/>
        <p:txBody>
          <a:bodyPr/>
          <a:lstStyle/>
          <a:p>
            <a:fld id="{08AB70BE-1769-45B8-85A6-0C837432C7E6}" type="slidenum">
              <a:rPr lang="en-US" smtClean="0"/>
              <a:pPr/>
              <a:t>20</a:t>
            </a:fld>
            <a:endParaRPr lang="en-US" dirty="0"/>
          </a:p>
        </p:txBody>
      </p:sp>
    </p:spTree>
    <p:extLst>
      <p:ext uri="{BB962C8B-B14F-4D97-AF65-F5344CB8AC3E}">
        <p14:creationId xmlns:p14="http://schemas.microsoft.com/office/powerpoint/2010/main" val="3421864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AB0A58C-9FD1-F243-81D4-4A3D6C7108F6}"/>
              </a:ext>
            </a:extLst>
          </p:cNvPr>
          <p:cNvPicPr>
            <a:picLocks noGrp="1" noChangeAspect="1"/>
          </p:cNvPicPr>
          <p:nvPr>
            <p:ph sz="quarter" idx="10"/>
          </p:nvPr>
        </p:nvPicPr>
        <p:blipFill>
          <a:blip r:embed="rId3"/>
          <a:stretch>
            <a:fillRect/>
          </a:stretch>
        </p:blipFill>
        <p:spPr>
          <a:xfrm>
            <a:off x="800979" y="1932503"/>
            <a:ext cx="4246882" cy="3199333"/>
          </a:xfrm>
          <a:prstGeom prst="rect">
            <a:avLst/>
          </a:prstGeom>
        </p:spPr>
      </p:pic>
      <p:sp>
        <p:nvSpPr>
          <p:cNvPr id="5" name="Content Placeholder 4">
            <a:extLst>
              <a:ext uri="{FF2B5EF4-FFF2-40B4-BE49-F238E27FC236}">
                <a16:creationId xmlns:a16="http://schemas.microsoft.com/office/drawing/2014/main" id="{24041F6D-09FB-DE91-905B-ACA52F64E5B8}"/>
              </a:ext>
            </a:extLst>
          </p:cNvPr>
          <p:cNvSpPr>
            <a:spLocks noGrp="1"/>
          </p:cNvSpPr>
          <p:nvPr>
            <p:ph sz="quarter" idx="11"/>
          </p:nvPr>
        </p:nvSpPr>
        <p:spPr>
          <a:xfrm>
            <a:off x="5354477" y="892751"/>
            <a:ext cx="6036544" cy="3436653"/>
          </a:xfrm>
        </p:spPr>
        <p:txBody>
          <a:bodyPr>
            <a:noAutofit/>
          </a:bodyPr>
          <a:lstStyle/>
          <a:p>
            <a:r>
              <a:rPr lang="en-GB" dirty="0">
                <a:latin typeface="Times New Roman" panose="02020603050405020304" pitchFamily="18" charset="0"/>
                <a:cs typeface="Times New Roman" panose="02020603050405020304" pitchFamily="18" charset="0"/>
              </a:rPr>
              <a:t>Pronounced ease of bleeding is the most striking clinical feature.</a:t>
            </a:r>
          </a:p>
          <a:p>
            <a:r>
              <a:rPr lang="en-GB" dirty="0">
                <a:latin typeface="Times New Roman" panose="02020603050405020304" pitchFamily="18" charset="0"/>
                <a:cs typeface="Times New Roman" panose="02020603050405020304" pitchFamily="18" charset="0"/>
              </a:rPr>
              <a:t>The gingiva is inflamed and varies in </a:t>
            </a:r>
            <a:r>
              <a:rPr lang="en-GB" dirty="0" err="1">
                <a:latin typeface="Times New Roman" panose="02020603050405020304" pitchFamily="18" charset="0"/>
                <a:cs typeface="Times New Roman" panose="02020603050405020304" pitchFamily="18" charset="0"/>
              </a:rPr>
              <a:t>color</a:t>
            </a:r>
            <a:r>
              <a:rPr lang="en-GB" dirty="0">
                <a:latin typeface="Times New Roman" panose="02020603050405020304" pitchFamily="18" charset="0"/>
                <a:cs typeface="Times New Roman" panose="02020603050405020304" pitchFamily="18" charset="0"/>
              </a:rPr>
              <a:t> from bright red to bluish red.</a:t>
            </a:r>
          </a:p>
          <a:p>
            <a:r>
              <a:rPr lang="en-GB" dirty="0">
                <a:latin typeface="Times New Roman" panose="02020603050405020304" pitchFamily="18" charset="0"/>
                <a:cs typeface="Times New Roman" panose="02020603050405020304" pitchFamily="18" charset="0"/>
              </a:rPr>
              <a:t> The marginal and interdental gingivae are </a:t>
            </a:r>
            <a:r>
              <a:rPr lang="en-GB" dirty="0" err="1">
                <a:latin typeface="Times New Roman" panose="02020603050405020304" pitchFamily="18" charset="0"/>
                <a:cs typeface="Times New Roman" panose="02020603050405020304" pitchFamily="18" charset="0"/>
              </a:rPr>
              <a:t>edematous</a:t>
            </a:r>
            <a:r>
              <a:rPr lang="en-GB" dirty="0">
                <a:latin typeface="Times New Roman" panose="02020603050405020304" pitchFamily="18" charset="0"/>
                <a:cs typeface="Times New Roman" panose="02020603050405020304" pitchFamily="18" charset="0"/>
              </a:rPr>
              <a:t>; they pit on pressure, appear smooth and shiny, are soft and pliable, and sometimes have a raspberry-like appearance.</a:t>
            </a:r>
          </a:p>
          <a:p>
            <a:r>
              <a:rPr lang="en-GB" dirty="0">
                <a:latin typeface="Times New Roman" panose="02020603050405020304" pitchFamily="18" charset="0"/>
                <a:cs typeface="Times New Roman" panose="02020603050405020304" pitchFamily="18" charset="0"/>
              </a:rPr>
              <a:t> The extreme redness results from marked vascularity, and there is an increased tendency to bleed. </a:t>
            </a:r>
          </a:p>
          <a:p>
            <a:r>
              <a:rPr lang="en-GB" dirty="0">
                <a:latin typeface="Times New Roman" panose="02020603050405020304" pitchFamily="18" charset="0"/>
                <a:cs typeface="Times New Roman" panose="02020603050405020304" pitchFamily="18" charset="0"/>
              </a:rPr>
              <a:t>The gingival changes are usually painless unless they are complicated by acute infection. </a:t>
            </a:r>
          </a:p>
          <a:p>
            <a:r>
              <a:rPr lang="en-GB" dirty="0">
                <a:latin typeface="Times New Roman" panose="02020603050405020304" pitchFamily="18" charset="0"/>
                <a:cs typeface="Times New Roman" panose="02020603050405020304" pitchFamily="18" charset="0"/>
              </a:rPr>
              <a:t>In some cases, the inflamed gingiva forms discrete </a:t>
            </a:r>
            <a:r>
              <a:rPr lang="en-GB" dirty="0" err="1">
                <a:latin typeface="Times New Roman" panose="02020603050405020304" pitchFamily="18" charset="0"/>
                <a:cs typeface="Times New Roman" panose="02020603050405020304" pitchFamily="18" charset="0"/>
              </a:rPr>
              <a:t>tumor</a:t>
            </a:r>
            <a:r>
              <a:rPr lang="en-GB" dirty="0">
                <a:latin typeface="Times New Roman" panose="02020603050405020304" pitchFamily="18" charset="0"/>
                <a:cs typeface="Times New Roman" panose="02020603050405020304" pitchFamily="18" charset="0"/>
              </a:rPr>
              <a:t>-like masses, which are referred to as pregnancy </a:t>
            </a:r>
            <a:r>
              <a:rPr lang="en-GB" dirty="0" err="1">
                <a:latin typeface="Times New Roman" panose="02020603050405020304" pitchFamily="18" charset="0"/>
                <a:cs typeface="Times New Roman" panose="02020603050405020304" pitchFamily="18" charset="0"/>
              </a:rPr>
              <a:t>tumors</a:t>
            </a:r>
            <a:endParaRPr lang="en-US"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71E04509-99F0-B7A3-5C7A-C5A63504613A}"/>
              </a:ext>
            </a:extLst>
          </p:cNvPr>
          <p:cNvSpPr>
            <a:spLocks noGrp="1"/>
          </p:cNvSpPr>
          <p:nvPr>
            <p:ph type="sldNum" sz="quarter" idx="4"/>
          </p:nvPr>
        </p:nvSpPr>
        <p:spPr/>
        <p:txBody>
          <a:bodyPr/>
          <a:lstStyle/>
          <a:p>
            <a:fld id="{08AB70BE-1769-45B8-85A6-0C837432C7E6}" type="slidenum">
              <a:rPr lang="en-US" smtClean="0"/>
              <a:pPr/>
              <a:t>21</a:t>
            </a:fld>
            <a:endParaRPr lang="en-US" dirty="0"/>
          </a:p>
        </p:txBody>
      </p:sp>
    </p:spTree>
    <p:extLst>
      <p:ext uri="{BB962C8B-B14F-4D97-AF65-F5344CB8AC3E}">
        <p14:creationId xmlns:p14="http://schemas.microsoft.com/office/powerpoint/2010/main" val="4154249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85BA0D-CAC3-8917-2012-B1B7F96A4DCE}"/>
              </a:ext>
            </a:extLst>
          </p:cNvPr>
          <p:cNvSpPr>
            <a:spLocks noGrp="1"/>
          </p:cNvSpPr>
          <p:nvPr>
            <p:ph type="sldNum" sz="quarter" idx="12"/>
          </p:nvPr>
        </p:nvSpPr>
        <p:spPr/>
        <p:txBody>
          <a:bodyPr/>
          <a:lstStyle/>
          <a:p>
            <a:fld id="{08AB70BE-1769-45B8-85A6-0C837432C7E6}" type="slidenum">
              <a:rPr lang="en-US" smtClean="0"/>
              <a:pPr/>
              <a:t>22</a:t>
            </a:fld>
            <a:endParaRPr lang="en-US" dirty="0"/>
          </a:p>
        </p:txBody>
      </p:sp>
      <p:sp>
        <p:nvSpPr>
          <p:cNvPr id="4" name="TextBox 3">
            <a:extLst>
              <a:ext uri="{FF2B5EF4-FFF2-40B4-BE49-F238E27FC236}">
                <a16:creationId xmlns:a16="http://schemas.microsoft.com/office/drawing/2014/main" id="{F506F241-DD04-475C-B3B6-FDA5117A7253}"/>
              </a:ext>
            </a:extLst>
          </p:cNvPr>
          <p:cNvSpPr txBox="1"/>
          <p:nvPr/>
        </p:nvSpPr>
        <p:spPr>
          <a:xfrm>
            <a:off x="370892" y="4729019"/>
            <a:ext cx="10928479" cy="170418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The aggravation of gingivitis during pregnancy has been attributed principally to the increased level of progesterone, which produces  dilation and tortuosity of the gingival microvasculature, circulatory stasis, and increased susceptibility to mechanical irritation, all of which </a:t>
            </a:r>
            <a:r>
              <a:rPr lang="en-GB" sz="1800" b="0" i="0" u="none" strike="noStrike" baseline="0" dirty="0" err="1">
                <a:latin typeface="TimesNewRomanPSMT"/>
              </a:rPr>
              <a:t>favor</a:t>
            </a:r>
            <a:r>
              <a:rPr lang="en-GB" sz="1800" b="0" i="0" u="none" strike="noStrike" baseline="0" dirty="0">
                <a:latin typeface="TimesNewRomanPSMT"/>
              </a:rPr>
              <a:t> the leakage of fluid into the perivascular tissues</a:t>
            </a:r>
            <a:endParaRPr lang="en-IN" dirty="0"/>
          </a:p>
        </p:txBody>
      </p:sp>
      <p:graphicFrame>
        <p:nvGraphicFramePr>
          <p:cNvPr id="3" name="Diagram 2">
            <a:extLst>
              <a:ext uri="{FF2B5EF4-FFF2-40B4-BE49-F238E27FC236}">
                <a16:creationId xmlns:a16="http://schemas.microsoft.com/office/drawing/2014/main" id="{C21C17F9-2A35-F966-9674-F122E665B6A6}"/>
              </a:ext>
            </a:extLst>
          </p:cNvPr>
          <p:cNvGraphicFramePr/>
          <p:nvPr>
            <p:extLst>
              <p:ext uri="{D42A27DB-BD31-4B8C-83A1-F6EECF244321}">
                <p14:modId xmlns:p14="http://schemas.microsoft.com/office/powerpoint/2010/main" val="3665372966"/>
              </p:ext>
            </p:extLst>
          </p:nvPr>
        </p:nvGraphicFramePr>
        <p:xfrm>
          <a:off x="914400" y="537053"/>
          <a:ext cx="10226351" cy="31298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738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B8613F-2883-10AE-89EE-754728CFC72D}"/>
              </a:ext>
            </a:extLst>
          </p:cNvPr>
          <p:cNvSpPr>
            <a:spLocks noGrp="1"/>
          </p:cNvSpPr>
          <p:nvPr>
            <p:ph type="title"/>
          </p:nvPr>
        </p:nvSpPr>
        <p:spPr/>
        <p:txBody>
          <a:bodyPr/>
          <a:lstStyle/>
          <a:p>
            <a:r>
              <a:rPr lang="en-US" dirty="0"/>
              <a:t>Menopause</a:t>
            </a:r>
          </a:p>
        </p:txBody>
      </p:sp>
      <p:sp>
        <p:nvSpPr>
          <p:cNvPr id="5" name="Content Placeholder 4">
            <a:extLst>
              <a:ext uri="{FF2B5EF4-FFF2-40B4-BE49-F238E27FC236}">
                <a16:creationId xmlns:a16="http://schemas.microsoft.com/office/drawing/2014/main" id="{7705B3C4-FE12-5928-4EAA-8598EFD0C581}"/>
              </a:ext>
            </a:extLst>
          </p:cNvPr>
          <p:cNvSpPr>
            <a:spLocks noGrp="1"/>
          </p:cNvSpPr>
          <p:nvPr>
            <p:ph sz="quarter" idx="11"/>
          </p:nvPr>
        </p:nvSpPr>
        <p:spPr>
          <a:xfrm>
            <a:off x="811368" y="1603375"/>
            <a:ext cx="9741553" cy="3651250"/>
          </a:xfrm>
        </p:spPr>
        <p:txBody>
          <a:bodyPr>
            <a:noAutofit/>
          </a:bodyPr>
          <a:lstStyle/>
          <a:p>
            <a:pPr algn="l"/>
            <a:r>
              <a:rPr lang="en-GB" sz="1600" b="0" i="0" u="none" strike="noStrike" baseline="0" dirty="0">
                <a:solidFill>
                  <a:srgbClr val="000000"/>
                </a:solidFill>
                <a:latin typeface="TimesNewRomanPSMT"/>
              </a:rPr>
              <a:t>During menopause, the usual rhythmic hormonal fluctuations of the female cycle are ended as </a:t>
            </a:r>
            <a:r>
              <a:rPr lang="en-GB" sz="1600" b="0" i="0" u="none" strike="noStrike" baseline="0" dirty="0" err="1">
                <a:solidFill>
                  <a:srgbClr val="000000"/>
                </a:solidFill>
                <a:latin typeface="TimesNewRomanPSMT"/>
              </a:rPr>
              <a:t>estradiol</a:t>
            </a:r>
            <a:r>
              <a:rPr lang="en-GB" sz="1600" b="0" i="0" u="none" strike="noStrike" baseline="0" dirty="0">
                <a:solidFill>
                  <a:srgbClr val="000000"/>
                </a:solidFill>
                <a:latin typeface="TimesNewRomanPSMT"/>
              </a:rPr>
              <a:t> ceases to be the major circulating </a:t>
            </a:r>
            <a:r>
              <a:rPr lang="en-GB" sz="1600" b="0" i="0" u="none" strike="noStrike" baseline="0" dirty="0" err="1">
                <a:solidFill>
                  <a:srgbClr val="000000"/>
                </a:solidFill>
                <a:latin typeface="TimesNewRomanPSMT"/>
              </a:rPr>
              <a:t>estrogen</a:t>
            </a:r>
            <a:r>
              <a:rPr lang="en-GB" sz="1600" b="0" i="0" u="none" strike="noStrike" baseline="0" dirty="0">
                <a:solidFill>
                  <a:srgbClr val="000000"/>
                </a:solidFill>
                <a:latin typeface="TimesNewRomanPSMT"/>
              </a:rPr>
              <a:t>.</a:t>
            </a:r>
            <a:endParaRPr lang="en-GB" sz="1600" b="0" dirty="0">
              <a:solidFill>
                <a:srgbClr val="0081AD"/>
              </a:solidFill>
              <a:latin typeface="TimesNewRomanPSMT"/>
            </a:endParaRPr>
          </a:p>
          <a:p>
            <a:pPr algn="l"/>
            <a:r>
              <a:rPr lang="en-GB" sz="1600" b="0" i="0" u="none" strike="noStrike" baseline="0" dirty="0">
                <a:solidFill>
                  <a:srgbClr val="0081AD"/>
                </a:solidFill>
                <a:latin typeface="TimesNewRomanPSMT"/>
              </a:rPr>
              <a:t> </a:t>
            </a:r>
            <a:r>
              <a:rPr lang="en-GB" sz="1600" b="0" i="0" u="none" strike="noStrike" baseline="0" dirty="0">
                <a:solidFill>
                  <a:srgbClr val="000000"/>
                </a:solidFill>
                <a:latin typeface="TimesNewRomanPSMT"/>
              </a:rPr>
              <a:t>As a result, women can develop a gingivostomatitis.</a:t>
            </a:r>
          </a:p>
          <a:p>
            <a:pPr algn="l"/>
            <a:r>
              <a:rPr lang="en-GB" sz="1600" b="0" i="0" u="none" strike="noStrike" baseline="0" dirty="0">
                <a:solidFill>
                  <a:srgbClr val="000000"/>
                </a:solidFill>
                <a:latin typeface="TimesNewRomanPSMT"/>
              </a:rPr>
              <a:t>This condition occurs during menopause or during the postmenopausal </a:t>
            </a:r>
            <a:r>
              <a:rPr lang="en-IN" sz="1600" b="0" i="0" u="none" strike="noStrike" baseline="0" dirty="0">
                <a:solidFill>
                  <a:srgbClr val="000000"/>
                </a:solidFill>
                <a:latin typeface="TimesNewRomanPSMT"/>
              </a:rPr>
              <a:t>Period.</a:t>
            </a:r>
          </a:p>
          <a:p>
            <a:pPr algn="l"/>
            <a:r>
              <a:rPr lang="en-GB" sz="1600" b="0" i="0" u="none" strike="noStrike" baseline="0" dirty="0">
                <a:solidFill>
                  <a:srgbClr val="000000"/>
                </a:solidFill>
                <a:latin typeface="TimesNewRomanPSMT"/>
              </a:rPr>
              <a:t>The gingiva and the remaining oral mucosa are dry and shiny, they vary in </a:t>
            </a:r>
            <a:r>
              <a:rPr lang="en-GB" sz="1600" b="0" i="0" u="none" strike="noStrike" baseline="0" dirty="0" err="1">
                <a:solidFill>
                  <a:srgbClr val="000000"/>
                </a:solidFill>
                <a:latin typeface="TimesNewRomanPSMT"/>
              </a:rPr>
              <a:t>color</a:t>
            </a:r>
            <a:r>
              <a:rPr lang="en-GB" sz="1600" b="0" i="0" u="none" strike="noStrike" baseline="0" dirty="0">
                <a:solidFill>
                  <a:srgbClr val="000000"/>
                </a:solidFill>
                <a:latin typeface="TimesNewRomanPSMT"/>
              </a:rPr>
              <a:t> from abnormal paleness to redness, and they bleed easily. </a:t>
            </a:r>
          </a:p>
          <a:p>
            <a:pPr algn="l"/>
            <a:r>
              <a:rPr lang="en-GB" sz="1600" b="0" i="0" u="none" strike="noStrike" baseline="0" dirty="0">
                <a:solidFill>
                  <a:srgbClr val="000000"/>
                </a:solidFill>
                <a:latin typeface="TimesNewRomanPSMT"/>
              </a:rPr>
              <a:t>Fissuring occurs in the </a:t>
            </a:r>
            <a:r>
              <a:rPr lang="en-GB" sz="1600" b="0" i="0" u="none" strike="noStrike" baseline="0" dirty="0" err="1">
                <a:solidFill>
                  <a:srgbClr val="000000"/>
                </a:solidFill>
                <a:latin typeface="TimesNewRomanPSMT"/>
              </a:rPr>
              <a:t>mucobuccal</a:t>
            </a:r>
            <a:r>
              <a:rPr lang="en-GB" sz="1600" b="0" i="0" u="none" strike="noStrike" baseline="0" dirty="0">
                <a:solidFill>
                  <a:srgbClr val="000000"/>
                </a:solidFill>
                <a:latin typeface="TimesNewRomanPSMT"/>
              </a:rPr>
              <a:t> fold in some women, and comparable changes may occur in the vaginal mucosa.</a:t>
            </a:r>
            <a:endParaRPr lang="en-GB" sz="1600" b="0" dirty="0">
              <a:solidFill>
                <a:srgbClr val="0081AD"/>
              </a:solidFill>
              <a:latin typeface="TimesNewRomanPSMT"/>
            </a:endParaRPr>
          </a:p>
          <a:p>
            <a:pPr algn="l"/>
            <a:r>
              <a:rPr lang="en-GB" sz="1600" b="0" i="0" u="none" strike="noStrike" baseline="0" dirty="0">
                <a:solidFill>
                  <a:srgbClr val="0081AD"/>
                </a:solidFill>
                <a:latin typeface="TimesNewRomanPSMT"/>
              </a:rPr>
              <a:t> </a:t>
            </a:r>
            <a:r>
              <a:rPr lang="en-GB" sz="1600" b="0" i="0" u="none" strike="noStrike" baseline="0" dirty="0">
                <a:solidFill>
                  <a:srgbClr val="000000"/>
                </a:solidFill>
                <a:latin typeface="TimesNewRomanPSMT"/>
              </a:rPr>
              <a:t>Microscopically, the gingiva exhibits atrophy of the germinal and prickle cell layers of the epithelium and, in some patients, areas of ulceration.</a:t>
            </a:r>
          </a:p>
          <a:p>
            <a:pPr algn="l"/>
            <a:r>
              <a:rPr lang="en-GB" sz="1600" b="0" i="0" u="none" strike="noStrike" baseline="0" dirty="0">
                <a:solidFill>
                  <a:srgbClr val="000000"/>
                </a:solidFill>
                <a:latin typeface="TimesNewRomanPSMT"/>
              </a:rPr>
              <a:t>The patient complains of a dry, burning sensation throughout the oral cavity that is associated with extreme sensitivity to thermal changes; abnormal taste sensations described as “salty,” “peppery,” or “sour”; and difficulty with removable partial prostheses.</a:t>
            </a:r>
            <a:endParaRPr lang="en-US" sz="1600" noProof="1"/>
          </a:p>
        </p:txBody>
      </p:sp>
      <p:sp>
        <p:nvSpPr>
          <p:cNvPr id="3" name="Slide Number Placeholder 2">
            <a:extLst>
              <a:ext uri="{FF2B5EF4-FFF2-40B4-BE49-F238E27FC236}">
                <a16:creationId xmlns:a16="http://schemas.microsoft.com/office/drawing/2014/main" id="{79E97A5F-8A74-2493-9B0C-E5376396F1B7}"/>
              </a:ext>
            </a:extLst>
          </p:cNvPr>
          <p:cNvSpPr>
            <a:spLocks noGrp="1"/>
          </p:cNvSpPr>
          <p:nvPr>
            <p:ph type="sldNum" sz="quarter" idx="4"/>
          </p:nvPr>
        </p:nvSpPr>
        <p:spPr/>
        <p:txBody>
          <a:bodyPr/>
          <a:lstStyle/>
          <a:p>
            <a:fld id="{08AB70BE-1769-45B8-85A6-0C837432C7E6}" type="slidenum">
              <a:rPr lang="en-US" smtClean="0"/>
              <a:pPr/>
              <a:t>23</a:t>
            </a:fld>
            <a:endParaRPr lang="en-US" dirty="0"/>
          </a:p>
        </p:txBody>
      </p:sp>
    </p:spTree>
    <p:extLst>
      <p:ext uri="{BB962C8B-B14F-4D97-AF65-F5344CB8AC3E}">
        <p14:creationId xmlns:p14="http://schemas.microsoft.com/office/powerpoint/2010/main" val="1748824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2D4BA0-163B-B84D-09FA-D28D738281A7}"/>
              </a:ext>
            </a:extLst>
          </p:cNvPr>
          <p:cNvSpPr>
            <a:spLocks noGrp="1"/>
          </p:cNvSpPr>
          <p:nvPr>
            <p:ph type="sldNum" sz="quarter" idx="4"/>
          </p:nvPr>
        </p:nvSpPr>
        <p:spPr/>
        <p:txBody>
          <a:bodyPr/>
          <a:lstStyle/>
          <a:p>
            <a:fld id="{08AB70BE-1769-45B8-85A6-0C837432C7E6}" type="slidenum">
              <a:rPr lang="en-US" smtClean="0"/>
              <a:pPr/>
              <a:t>24</a:t>
            </a:fld>
            <a:endParaRPr lang="en-US" dirty="0"/>
          </a:p>
        </p:txBody>
      </p:sp>
      <p:sp>
        <p:nvSpPr>
          <p:cNvPr id="6" name="TextBox 5">
            <a:extLst>
              <a:ext uri="{FF2B5EF4-FFF2-40B4-BE49-F238E27FC236}">
                <a16:creationId xmlns:a16="http://schemas.microsoft.com/office/drawing/2014/main" id="{FE1FC942-A1E8-2BE0-A59C-E3C7F4EEE199}"/>
              </a:ext>
            </a:extLst>
          </p:cNvPr>
          <p:cNvSpPr txBox="1"/>
          <p:nvPr/>
        </p:nvSpPr>
        <p:spPr>
          <a:xfrm>
            <a:off x="4467031" y="295861"/>
            <a:ext cx="4620986" cy="523220"/>
          </a:xfrm>
          <a:prstGeom prst="rect">
            <a:avLst/>
          </a:prstGeom>
          <a:noFill/>
        </p:spPr>
        <p:txBody>
          <a:bodyPr wrap="square">
            <a:spAutoFit/>
          </a:bodyPr>
          <a:lstStyle/>
          <a:p>
            <a:r>
              <a:rPr lang="en-IN" sz="2800" b="1" i="0" u="none" strike="noStrike" baseline="0" dirty="0">
                <a:solidFill>
                  <a:srgbClr val="0000B3"/>
                </a:solidFill>
                <a:latin typeface="Comic Sans MS" panose="030F0702030302020204" pitchFamily="66" charset="0"/>
              </a:rPr>
              <a:t>Hyperparathyroidism</a:t>
            </a:r>
            <a:endParaRPr lang="en-IN" sz="2800" dirty="0">
              <a:latin typeface="Comic Sans MS" panose="030F0702030302020204" pitchFamily="66" charset="0"/>
            </a:endParaRPr>
          </a:p>
        </p:txBody>
      </p:sp>
      <p:sp>
        <p:nvSpPr>
          <p:cNvPr id="8" name="TextBox 7">
            <a:extLst>
              <a:ext uri="{FF2B5EF4-FFF2-40B4-BE49-F238E27FC236}">
                <a16:creationId xmlns:a16="http://schemas.microsoft.com/office/drawing/2014/main" id="{8796D823-05D6-F2A5-F425-48F99F2DBFD5}"/>
              </a:ext>
            </a:extLst>
          </p:cNvPr>
          <p:cNvSpPr txBox="1"/>
          <p:nvPr/>
        </p:nvSpPr>
        <p:spPr>
          <a:xfrm>
            <a:off x="234432" y="1556199"/>
            <a:ext cx="6866163" cy="4197559"/>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Parathyroid hypersecretion produces generalized demineralization of the skeleton, increased osteoclasis with proliferation of the connective tissue in the enlarged marrow spaces, and the formation of bone cysts and giant cell </a:t>
            </a:r>
            <a:r>
              <a:rPr lang="en-GB" sz="1800" b="0" i="0" u="none" strike="noStrike" baseline="0" dirty="0" err="1">
                <a:solidFill>
                  <a:srgbClr val="000000"/>
                </a:solidFill>
                <a:latin typeface="TimesNewRomanPSMT"/>
              </a:rPr>
              <a:t>tumors</a:t>
            </a:r>
            <a:r>
              <a:rPr lang="en-GB" sz="1800" b="0" i="0" u="none" strike="noStrike" baseline="0" dirty="0">
                <a:solidFill>
                  <a:srgbClr val="000000"/>
                </a:solidFill>
                <a:latin typeface="TimesNewRomanPSMT"/>
              </a:rPr>
              <a:t>.</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disease is called </a:t>
            </a:r>
            <a:r>
              <a:rPr lang="en-GB" sz="1800" b="0" i="1" u="none" strike="noStrike" baseline="0" dirty="0">
                <a:solidFill>
                  <a:srgbClr val="000000"/>
                </a:solidFill>
                <a:latin typeface="TimesNewRomanPS-ItalicMT"/>
              </a:rPr>
              <a:t>osteitis fibrosa cystica </a:t>
            </a:r>
            <a:r>
              <a:rPr lang="en-GB" sz="1800" b="0" i="0" u="none" strike="noStrike" baseline="0" dirty="0">
                <a:solidFill>
                  <a:srgbClr val="000000"/>
                </a:solidFill>
                <a:latin typeface="TimesNewRomanPSMT"/>
              </a:rPr>
              <a:t>or </a:t>
            </a:r>
            <a:r>
              <a:rPr lang="en-GB" sz="1800" b="0" i="1" u="none" strike="noStrike" baseline="0" dirty="0">
                <a:solidFill>
                  <a:srgbClr val="000000"/>
                </a:solidFill>
                <a:latin typeface="TimesNewRomanPS-ItalicMT"/>
              </a:rPr>
              <a:t>von Recklinghausen bone disease.</a:t>
            </a:r>
          </a:p>
          <a:p>
            <a:pPr marL="285750" indent="-285750" algn="l">
              <a:lnSpc>
                <a:spcPct val="150000"/>
              </a:lnSpc>
              <a:buFont typeface="Arial" panose="020B0604020202020204" pitchFamily="34" charset="0"/>
              <a:buChar char="•"/>
            </a:pP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Loss of the lamina dura and giant cell </a:t>
            </a:r>
            <a:r>
              <a:rPr lang="en-GB" sz="1800" b="0" i="0" u="none" strike="noStrike" baseline="0" dirty="0" err="1">
                <a:solidFill>
                  <a:srgbClr val="000000"/>
                </a:solidFill>
                <a:latin typeface="TimesNewRomanPSMT"/>
              </a:rPr>
              <a:t>tumors</a:t>
            </a:r>
            <a:r>
              <a:rPr lang="en-GB" sz="1800" b="0" i="0" u="none" strike="noStrike" baseline="0" dirty="0">
                <a:solidFill>
                  <a:srgbClr val="000000"/>
                </a:solidFill>
                <a:latin typeface="TimesNewRomanPSMT"/>
              </a:rPr>
              <a:t> in the jaws are late signs of </a:t>
            </a:r>
            <a:r>
              <a:rPr lang="en-GB" sz="1800" b="0" i="0" u="none" strike="noStrike" baseline="0" dirty="0" err="1">
                <a:solidFill>
                  <a:srgbClr val="000000"/>
                </a:solidFill>
                <a:latin typeface="TimesNewRomanPSMT"/>
              </a:rPr>
              <a:t>hyperparathyroid</a:t>
            </a:r>
            <a:r>
              <a:rPr lang="en-GB" sz="1800" b="0" i="0" u="none" strike="noStrike" baseline="0" dirty="0">
                <a:solidFill>
                  <a:srgbClr val="000000"/>
                </a:solidFill>
                <a:latin typeface="TimesNewRomanPSMT"/>
              </a:rPr>
              <a:t> bone disease, which in itself is uncommon.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loss of lamina dura may also occur with Paget disease, fibrous dysplasia, and </a:t>
            </a:r>
            <a:r>
              <a:rPr lang="en-IN" sz="1800" b="0" i="0" u="none" strike="noStrike" baseline="0" dirty="0" err="1">
                <a:solidFill>
                  <a:srgbClr val="000000"/>
                </a:solidFill>
                <a:latin typeface="TimesNewRomanPSMT"/>
              </a:rPr>
              <a:t>osteomalacia</a:t>
            </a:r>
            <a:r>
              <a:rPr lang="en-IN" sz="1800" b="0" i="0" u="none" strike="noStrike" baseline="0" dirty="0">
                <a:solidFill>
                  <a:srgbClr val="000000"/>
                </a:solidFill>
                <a:latin typeface="TimesNewRomanPSMT"/>
              </a:rPr>
              <a:t>.</a:t>
            </a:r>
          </a:p>
        </p:txBody>
      </p:sp>
      <p:pic>
        <p:nvPicPr>
          <p:cNvPr id="10" name="Picture 9">
            <a:extLst>
              <a:ext uri="{FF2B5EF4-FFF2-40B4-BE49-F238E27FC236}">
                <a16:creationId xmlns:a16="http://schemas.microsoft.com/office/drawing/2014/main" id="{773B990A-F227-317E-FB2E-1528AC77028C}"/>
              </a:ext>
            </a:extLst>
          </p:cNvPr>
          <p:cNvPicPr>
            <a:picLocks noChangeAspect="1"/>
          </p:cNvPicPr>
          <p:nvPr/>
        </p:nvPicPr>
        <p:blipFill>
          <a:blip r:embed="rId3"/>
          <a:stretch>
            <a:fillRect/>
          </a:stretch>
        </p:blipFill>
        <p:spPr>
          <a:xfrm>
            <a:off x="7175241" y="1919484"/>
            <a:ext cx="4940949" cy="36196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61557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8F7C0-DF83-D4DC-1BCA-20BD2458500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A4F1FB-BBC7-935F-76BB-AAC7E166782E}"/>
              </a:ext>
            </a:extLst>
          </p:cNvPr>
          <p:cNvSpPr>
            <a:spLocks noGrp="1"/>
          </p:cNvSpPr>
          <p:nvPr>
            <p:ph type="sldNum" sz="quarter" idx="4"/>
          </p:nvPr>
        </p:nvSpPr>
        <p:spPr/>
        <p:txBody>
          <a:bodyPr/>
          <a:lstStyle/>
          <a:p>
            <a:fld id="{08AB70BE-1769-45B8-85A6-0C837432C7E6}" type="slidenum">
              <a:rPr lang="en-US" smtClean="0"/>
              <a:pPr/>
              <a:t>25</a:t>
            </a:fld>
            <a:endParaRPr lang="en-US" dirty="0"/>
          </a:p>
        </p:txBody>
      </p:sp>
      <p:sp>
        <p:nvSpPr>
          <p:cNvPr id="3" name="TextBox 2">
            <a:extLst>
              <a:ext uri="{FF2B5EF4-FFF2-40B4-BE49-F238E27FC236}">
                <a16:creationId xmlns:a16="http://schemas.microsoft.com/office/drawing/2014/main" id="{0C72C065-7345-866B-B3C9-62D0B5915862}"/>
              </a:ext>
            </a:extLst>
          </p:cNvPr>
          <p:cNvSpPr txBox="1"/>
          <p:nvPr/>
        </p:nvSpPr>
        <p:spPr>
          <a:xfrm>
            <a:off x="361562" y="1465993"/>
            <a:ext cx="6097554" cy="5028171"/>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Reports have suggested that 25% to 50% of patients with hyperparathyroidism have associated oral changes.</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These changes include malocclusion and tooth mobility, radiographic evidence of alveolar osteoporosis with closely meshed trabeculae, widening of the periodontal ligament space, absence of the lamina dura, and radiolucent cyst like spaces. </a:t>
            </a:r>
          </a:p>
          <a:p>
            <a:pPr marL="285750" indent="-285750">
              <a:lnSpc>
                <a:spcPct val="150000"/>
              </a:lnSpc>
              <a:buFont typeface="Arial" panose="020B0604020202020204" pitchFamily="34" charset="0"/>
              <a:buChar char="•"/>
            </a:pPr>
            <a:r>
              <a:rPr lang="en-GB" sz="1800" b="0" i="0" u="none" strike="noStrike" baseline="0" dirty="0">
                <a:solidFill>
                  <a:srgbClr val="000000"/>
                </a:solidFill>
                <a:latin typeface="TimesNewRomanPSMT"/>
              </a:rPr>
              <a:t>Bone cysts become</a:t>
            </a:r>
            <a:r>
              <a:rPr lang="en-IN" sz="1800" b="0" i="0" u="none" strike="noStrike" baseline="0" dirty="0">
                <a:solidFill>
                  <a:srgbClr val="000000"/>
                </a:solidFill>
                <a:latin typeface="TimesNewRomanPSMT"/>
              </a:rPr>
              <a:t> f</a:t>
            </a:r>
            <a:r>
              <a:rPr lang="en-GB" sz="1800" b="0" i="0" u="none" strike="noStrike" baseline="0" dirty="0" err="1">
                <a:solidFill>
                  <a:srgbClr val="000000"/>
                </a:solidFill>
                <a:latin typeface="TimesNewRomanPSMT"/>
              </a:rPr>
              <a:t>illed</a:t>
            </a:r>
            <a:r>
              <a:rPr lang="en-GB" sz="1800" b="0" i="0" u="none" strike="noStrike" baseline="0" dirty="0">
                <a:solidFill>
                  <a:srgbClr val="000000"/>
                </a:solidFill>
                <a:latin typeface="TimesNewRomanPSMT"/>
              </a:rPr>
              <a:t> with fibrous tissue with abundant hemosiderin-laden macrophages and giant cells. </a:t>
            </a:r>
          </a:p>
          <a:p>
            <a:pPr marL="285750" indent="-285750">
              <a:lnSpc>
                <a:spcPct val="150000"/>
              </a:lnSpc>
              <a:buFont typeface="Arial" panose="020B0604020202020204" pitchFamily="34" charset="0"/>
              <a:buChar char="•"/>
            </a:pPr>
            <a:r>
              <a:rPr lang="en-GB" sz="1800" b="0" i="0" u="none" strike="noStrike" baseline="0" dirty="0">
                <a:solidFill>
                  <a:srgbClr val="000000"/>
                </a:solidFill>
                <a:latin typeface="TimesNewRomanPSMT"/>
              </a:rPr>
              <a:t>These cysts have been called brown </a:t>
            </a:r>
            <a:r>
              <a:rPr lang="en-GB" sz="1800" b="0" i="0" u="none" strike="noStrike" baseline="0" dirty="0" err="1">
                <a:solidFill>
                  <a:srgbClr val="000000"/>
                </a:solidFill>
                <a:latin typeface="TimesNewRomanPSMT"/>
              </a:rPr>
              <a:t>tumors</a:t>
            </a:r>
            <a:r>
              <a:rPr lang="en-GB" sz="1800" b="0" i="0" u="none" strike="noStrike" baseline="0" dirty="0">
                <a:solidFill>
                  <a:srgbClr val="000000"/>
                </a:solidFill>
                <a:latin typeface="TimesNewRomanPSMT"/>
              </a:rPr>
              <a:t>, but they are not </a:t>
            </a:r>
            <a:r>
              <a:rPr lang="en-GB" sz="1800" b="0" i="0" u="none" strike="noStrike" baseline="0" dirty="0" err="1">
                <a:solidFill>
                  <a:srgbClr val="000000"/>
                </a:solidFill>
                <a:latin typeface="TimesNewRomanPSMT"/>
              </a:rPr>
              <a:t>tumors</a:t>
            </a:r>
            <a:r>
              <a:rPr lang="en-GB" sz="1800" b="0" i="0" u="none" strike="noStrike" baseline="0" dirty="0">
                <a:solidFill>
                  <a:srgbClr val="000000"/>
                </a:solidFill>
                <a:latin typeface="TimesNewRomanPSMT"/>
              </a:rPr>
              <a:t>. More accurately, they are reparative giant cell granulomas.</a:t>
            </a:r>
            <a:endParaRPr lang="en-IN" dirty="0"/>
          </a:p>
        </p:txBody>
      </p:sp>
      <p:pic>
        <p:nvPicPr>
          <p:cNvPr id="2" name="Picture 1">
            <a:extLst>
              <a:ext uri="{FF2B5EF4-FFF2-40B4-BE49-F238E27FC236}">
                <a16:creationId xmlns:a16="http://schemas.microsoft.com/office/drawing/2014/main" id="{A6389523-2072-F1A7-D5E6-1021FB197E3E}"/>
              </a:ext>
            </a:extLst>
          </p:cNvPr>
          <p:cNvPicPr>
            <a:picLocks noChangeAspect="1"/>
          </p:cNvPicPr>
          <p:nvPr/>
        </p:nvPicPr>
        <p:blipFill>
          <a:blip r:embed="rId2"/>
          <a:stretch>
            <a:fillRect/>
          </a:stretch>
        </p:blipFill>
        <p:spPr>
          <a:xfrm>
            <a:off x="6927979" y="2006082"/>
            <a:ext cx="4762500" cy="3582955"/>
          </a:xfrm>
          <a:prstGeom prst="ellipse">
            <a:avLst/>
          </a:prstGeom>
          <a:ln>
            <a:noFill/>
          </a:ln>
          <a:effectLst>
            <a:softEdge rad="112500"/>
          </a:effectLst>
        </p:spPr>
      </p:pic>
    </p:spTree>
    <p:extLst>
      <p:ext uri="{BB962C8B-B14F-4D97-AF65-F5344CB8AC3E}">
        <p14:creationId xmlns:p14="http://schemas.microsoft.com/office/powerpoint/2010/main" val="2723104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4634C26-B78F-3783-708D-4F17499F6901}"/>
              </a:ext>
            </a:extLst>
          </p:cNvPr>
          <p:cNvGraphicFramePr/>
          <p:nvPr>
            <p:extLst>
              <p:ext uri="{D42A27DB-BD31-4B8C-83A1-F6EECF244321}">
                <p14:modId xmlns:p14="http://schemas.microsoft.com/office/powerpoint/2010/main" val="2405132050"/>
              </p:ext>
            </p:extLst>
          </p:nvPr>
        </p:nvGraphicFramePr>
        <p:xfrm>
          <a:off x="994876" y="887638"/>
          <a:ext cx="10202248" cy="509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AA10766C-0AE4-DE3F-55CD-FADF995C3509}"/>
              </a:ext>
            </a:extLst>
          </p:cNvPr>
          <p:cNvSpPr>
            <a:spLocks noGrp="1"/>
          </p:cNvSpPr>
          <p:nvPr>
            <p:ph type="sldNum" sz="quarter" idx="4"/>
          </p:nvPr>
        </p:nvSpPr>
        <p:spPr/>
        <p:txBody>
          <a:bodyPr/>
          <a:lstStyle/>
          <a:p>
            <a:fld id="{08AB70BE-1769-45B8-85A6-0C837432C7E6}" type="slidenum">
              <a:rPr lang="en-US" smtClean="0"/>
              <a:pPr/>
              <a:t>26</a:t>
            </a:fld>
            <a:endParaRPr lang="en-US" dirty="0"/>
          </a:p>
        </p:txBody>
      </p:sp>
    </p:spTree>
    <p:extLst>
      <p:ext uri="{BB962C8B-B14F-4D97-AF65-F5344CB8AC3E}">
        <p14:creationId xmlns:p14="http://schemas.microsoft.com/office/powerpoint/2010/main" val="2989279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06C68-E588-DED4-F461-2AC70BBEB55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E43E93-ED19-344C-D769-6BB10EF68E06}"/>
              </a:ext>
            </a:extLst>
          </p:cNvPr>
          <p:cNvSpPr>
            <a:spLocks noGrp="1"/>
          </p:cNvSpPr>
          <p:nvPr>
            <p:ph type="sldNum" sz="quarter" idx="4"/>
          </p:nvPr>
        </p:nvSpPr>
        <p:spPr/>
        <p:txBody>
          <a:bodyPr/>
          <a:lstStyle/>
          <a:p>
            <a:fld id="{08AB70BE-1769-45B8-85A6-0C837432C7E6}" type="slidenum">
              <a:rPr lang="en-US" smtClean="0"/>
              <a:pPr/>
              <a:t>27</a:t>
            </a:fld>
            <a:endParaRPr lang="en-US" dirty="0"/>
          </a:p>
        </p:txBody>
      </p:sp>
      <p:sp>
        <p:nvSpPr>
          <p:cNvPr id="6" name="TextBox 5">
            <a:extLst>
              <a:ext uri="{FF2B5EF4-FFF2-40B4-BE49-F238E27FC236}">
                <a16:creationId xmlns:a16="http://schemas.microsoft.com/office/drawing/2014/main" id="{32430E6A-8C52-D172-B3DE-9B85F5CB8849}"/>
              </a:ext>
            </a:extLst>
          </p:cNvPr>
          <p:cNvSpPr txBox="1"/>
          <p:nvPr/>
        </p:nvSpPr>
        <p:spPr>
          <a:xfrm>
            <a:off x="436207" y="598706"/>
            <a:ext cx="6468446" cy="5859168"/>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err="1">
                <a:solidFill>
                  <a:srgbClr val="000000"/>
                </a:solidFill>
                <a:latin typeface="TimesNewRomanPSMT"/>
              </a:rPr>
              <a:t>Hemorrhagic</a:t>
            </a:r>
            <a:r>
              <a:rPr lang="en-GB" sz="1800" b="0" i="0" u="none" strike="noStrike" baseline="0" dirty="0">
                <a:solidFill>
                  <a:srgbClr val="000000"/>
                </a:solidFill>
                <a:latin typeface="TimesNewRomanPSMT"/>
              </a:rPr>
              <a:t> tendencies occur when the normal </a:t>
            </a:r>
            <a:r>
              <a:rPr lang="en-GB" sz="1800" b="0" i="0" u="none" strike="noStrike" baseline="0" dirty="0" err="1">
                <a:solidFill>
                  <a:srgbClr val="000000"/>
                </a:solidFill>
                <a:latin typeface="TimesNewRomanPSMT"/>
              </a:rPr>
              <a:t>hemostatic</a:t>
            </a:r>
            <a:r>
              <a:rPr lang="en-GB" sz="1800" b="0" i="0" u="none" strike="noStrike" baseline="0" dirty="0">
                <a:solidFill>
                  <a:srgbClr val="000000"/>
                </a:solidFill>
                <a:latin typeface="TimesNewRomanPSMT"/>
              </a:rPr>
              <a:t> mechanisms are disturbed.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Abnormal bleeding from the gingiva or other areas of the oral mucosa that is difficult</a:t>
            </a:r>
            <a:r>
              <a:rPr lang="en-GB" dirty="0">
                <a:solidFill>
                  <a:srgbClr val="000000"/>
                </a:solidFill>
                <a:latin typeface="TimesNewRomanPSMT"/>
              </a:rPr>
              <a:t> </a:t>
            </a:r>
            <a:r>
              <a:rPr lang="en-GB" sz="1800" b="0" i="0" u="none" strike="noStrike" baseline="0" dirty="0">
                <a:solidFill>
                  <a:srgbClr val="000000"/>
                </a:solidFill>
                <a:latin typeface="TimesNewRomanPSMT"/>
              </a:rPr>
              <a:t>to control is an important clinical sign that suggests a hematologic disorder.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Petechiae  and ecchymosis , observed </a:t>
            </a:r>
            <a:r>
              <a:rPr lang="en-GB" sz="1800" b="0" i="0" u="none" strike="noStrike" baseline="0" dirty="0">
                <a:latin typeface="TimesNewRomanPSMT"/>
              </a:rPr>
              <a:t>most often in the soft palate area, are signs of an underlying bleeding disorder. </a:t>
            </a:r>
          </a:p>
          <a:p>
            <a:pPr marL="285750" indent="-285750" algn="l">
              <a:lnSpc>
                <a:spcPct val="150000"/>
              </a:lnSpc>
              <a:buFont typeface="Arial" panose="020B0604020202020204" pitchFamily="34" charset="0"/>
              <a:buChar char="•"/>
            </a:pPr>
            <a:r>
              <a:rPr lang="en-GB" sz="1800" b="0" i="0" u="none" strike="noStrike" baseline="0" dirty="0">
                <a:latin typeface="TimesNewRomanPSMT"/>
              </a:rPr>
              <a:t>Deficiencies in the host immune response may lead to severely destructive periodontal lesions.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These deficiencies may be primary (inherited) or secondary (acquired) and may be caused by either immunosuppressive drug therapy or the pathologic destruction of </a:t>
            </a:r>
            <a:r>
              <a:rPr lang="en-IN" sz="1800" b="0" i="0" u="none" strike="noStrike" baseline="0" dirty="0">
                <a:latin typeface="TimesNewRomanPSMT"/>
              </a:rPr>
              <a:t>the lymphoid system.</a:t>
            </a:r>
          </a:p>
          <a:p>
            <a:pPr marL="285750" indent="-285750" algn="l">
              <a:lnSpc>
                <a:spcPct val="150000"/>
              </a:lnSpc>
              <a:buFont typeface="Arial" panose="020B0604020202020204" pitchFamily="34" charset="0"/>
              <a:buChar char="•"/>
            </a:pPr>
            <a:r>
              <a:rPr lang="en-IN" sz="1800" b="0" i="0" u="none" strike="noStrike" baseline="0" dirty="0">
                <a:latin typeface="TimesNewRomanPSMT"/>
              </a:rPr>
              <a:t> </a:t>
            </a:r>
            <a:r>
              <a:rPr lang="en-IN" sz="1800" b="0" i="0" u="none" strike="noStrike" baseline="0" dirty="0" err="1">
                <a:latin typeface="TimesNewRomanPSMT"/>
              </a:rPr>
              <a:t>Leukemia</a:t>
            </a:r>
            <a:r>
              <a:rPr lang="en-IN" sz="1800" b="0" i="0" u="none" strike="noStrike" baseline="0" dirty="0">
                <a:latin typeface="TimesNewRomanPSMT"/>
              </a:rPr>
              <a:t>, Hodgkin disease, lymphomas, and </a:t>
            </a:r>
            <a:r>
              <a:rPr lang="en-GB" sz="1800" b="0" i="0" u="none" strike="noStrike" baseline="0" dirty="0">
                <a:latin typeface="TimesNewRomanPSMT"/>
              </a:rPr>
              <a:t>multiple myeloma may result in secondary immune deficiency disorders.</a:t>
            </a:r>
            <a:endParaRPr lang="en-IN" dirty="0"/>
          </a:p>
        </p:txBody>
      </p:sp>
      <p:pic>
        <p:nvPicPr>
          <p:cNvPr id="8" name="Picture 7">
            <a:extLst>
              <a:ext uri="{FF2B5EF4-FFF2-40B4-BE49-F238E27FC236}">
                <a16:creationId xmlns:a16="http://schemas.microsoft.com/office/drawing/2014/main" id="{993C8EF2-7187-001C-0EBF-02E7DEDC2468}"/>
              </a:ext>
            </a:extLst>
          </p:cNvPr>
          <p:cNvPicPr>
            <a:picLocks noChangeAspect="1"/>
          </p:cNvPicPr>
          <p:nvPr/>
        </p:nvPicPr>
        <p:blipFill>
          <a:blip r:embed="rId2"/>
          <a:stretch>
            <a:fillRect/>
          </a:stretch>
        </p:blipFill>
        <p:spPr>
          <a:xfrm>
            <a:off x="7473821" y="159408"/>
            <a:ext cx="4360627" cy="3269592"/>
          </a:xfrm>
          <a:prstGeom prst="rect">
            <a:avLst/>
          </a:prstGeom>
        </p:spPr>
      </p:pic>
      <p:pic>
        <p:nvPicPr>
          <p:cNvPr id="10" name="Picture 9">
            <a:extLst>
              <a:ext uri="{FF2B5EF4-FFF2-40B4-BE49-F238E27FC236}">
                <a16:creationId xmlns:a16="http://schemas.microsoft.com/office/drawing/2014/main" id="{99865CE5-CFBB-1A82-3166-0D54FFB35603}"/>
              </a:ext>
            </a:extLst>
          </p:cNvPr>
          <p:cNvPicPr>
            <a:picLocks noChangeAspect="1"/>
          </p:cNvPicPr>
          <p:nvPr/>
        </p:nvPicPr>
        <p:blipFill>
          <a:blip r:embed="rId3"/>
          <a:stretch>
            <a:fillRect/>
          </a:stretch>
        </p:blipFill>
        <p:spPr>
          <a:xfrm>
            <a:off x="7435720" y="3984171"/>
            <a:ext cx="4320073" cy="2560465"/>
          </a:xfrm>
          <a:prstGeom prst="rect">
            <a:avLst/>
          </a:prstGeom>
        </p:spPr>
      </p:pic>
    </p:spTree>
    <p:extLst>
      <p:ext uri="{BB962C8B-B14F-4D97-AF65-F5344CB8AC3E}">
        <p14:creationId xmlns:p14="http://schemas.microsoft.com/office/powerpoint/2010/main" val="3957946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72B2-8D51-CE6E-1D24-CA129CB84F4A}"/>
              </a:ext>
            </a:extLst>
          </p:cNvPr>
          <p:cNvSpPr>
            <a:spLocks noGrp="1"/>
          </p:cNvSpPr>
          <p:nvPr>
            <p:ph type="title"/>
          </p:nvPr>
        </p:nvSpPr>
        <p:spPr>
          <a:xfrm>
            <a:off x="690463" y="1592305"/>
            <a:ext cx="6596745" cy="4009292"/>
          </a:xfrm>
        </p:spPr>
        <p:txBody>
          <a:bodyPr>
            <a:normAutofit fontScale="90000"/>
          </a:bodyPr>
          <a:lstStyle/>
          <a:p>
            <a:pPr>
              <a:lnSpc>
                <a:spcPct val="150000"/>
              </a:lnSpc>
            </a:pPr>
            <a:r>
              <a:rPr lang="en-IN" sz="4800" b="1" i="0" u="none" strike="noStrike" baseline="0" dirty="0">
                <a:solidFill>
                  <a:schemeClr val="bg2">
                    <a:lumMod val="95000"/>
                  </a:schemeClr>
                </a:solidFill>
                <a:latin typeface="Comic Sans MS" panose="030F0702030302020204" pitchFamily="66" charset="0"/>
              </a:rPr>
              <a:t>Leukocyte (Neutrophil) Disorders</a:t>
            </a:r>
            <a:br>
              <a:rPr lang="en-IN" sz="4800" b="1" i="0" u="none" strike="noStrike" baseline="0" dirty="0">
                <a:solidFill>
                  <a:srgbClr val="0000B3"/>
                </a:solidFill>
                <a:latin typeface="Comic Sans MS" panose="030F0702030302020204" pitchFamily="66" charset="0"/>
              </a:rPr>
            </a:br>
            <a:endParaRPr lang="en-IN" sz="8000" b="1" dirty="0">
              <a:latin typeface="Comic Sans MS" panose="030F0702030302020204" pitchFamily="66" charset="0"/>
            </a:endParaRPr>
          </a:p>
        </p:txBody>
      </p:sp>
      <p:pic>
        <p:nvPicPr>
          <p:cNvPr id="6" name="Picture Placeholder 5">
            <a:extLst>
              <a:ext uri="{FF2B5EF4-FFF2-40B4-BE49-F238E27FC236}">
                <a16:creationId xmlns:a16="http://schemas.microsoft.com/office/drawing/2014/main" id="{EC7B82AA-6BFA-CD89-65DA-0097D8CAD168}"/>
              </a:ext>
            </a:extLst>
          </p:cNvPr>
          <p:cNvPicPr>
            <a:picLocks noGrp="1" noChangeAspect="1"/>
          </p:cNvPicPr>
          <p:nvPr>
            <p:ph type="pic" sz="quarter" idx="13"/>
          </p:nvPr>
        </p:nvPicPr>
        <p:blipFill>
          <a:blip r:embed="rId2"/>
          <a:srcRect l="18017" r="18017"/>
          <a:stretch>
            <a:fillRect/>
          </a:stretch>
        </p:blipFill>
        <p:spPr/>
      </p:pic>
      <p:sp>
        <p:nvSpPr>
          <p:cNvPr id="4" name="Slide Number Placeholder 3">
            <a:extLst>
              <a:ext uri="{FF2B5EF4-FFF2-40B4-BE49-F238E27FC236}">
                <a16:creationId xmlns:a16="http://schemas.microsoft.com/office/drawing/2014/main" id="{E49B599A-9A60-3F1F-B62C-872D25EEF5B3}"/>
              </a:ext>
            </a:extLst>
          </p:cNvPr>
          <p:cNvSpPr>
            <a:spLocks noGrp="1"/>
          </p:cNvSpPr>
          <p:nvPr>
            <p:ph type="sldNum" sz="quarter" idx="4"/>
          </p:nvPr>
        </p:nvSpPr>
        <p:spPr/>
        <p:txBody>
          <a:bodyPr/>
          <a:lstStyle/>
          <a:p>
            <a:fld id="{08AB70BE-1769-45B8-85A6-0C837432C7E6}" type="slidenum">
              <a:rPr lang="en-US" smtClean="0"/>
              <a:pPr/>
              <a:t>28</a:t>
            </a:fld>
            <a:endParaRPr lang="en-US" dirty="0"/>
          </a:p>
        </p:txBody>
      </p:sp>
    </p:spTree>
    <p:extLst>
      <p:ext uri="{BB962C8B-B14F-4D97-AF65-F5344CB8AC3E}">
        <p14:creationId xmlns:p14="http://schemas.microsoft.com/office/powerpoint/2010/main" val="58760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A3DC0-90D2-A768-C9A0-CED59ABB2D2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7B0FFE-75C2-88D9-4CE0-422D59627CF6}"/>
              </a:ext>
            </a:extLst>
          </p:cNvPr>
          <p:cNvSpPr>
            <a:spLocks noGrp="1"/>
          </p:cNvSpPr>
          <p:nvPr>
            <p:ph type="sldNum" sz="quarter" idx="4"/>
          </p:nvPr>
        </p:nvSpPr>
        <p:spPr/>
        <p:txBody>
          <a:bodyPr/>
          <a:lstStyle/>
          <a:p>
            <a:fld id="{08AB70BE-1769-45B8-85A6-0C837432C7E6}" type="slidenum">
              <a:rPr lang="en-US" smtClean="0"/>
              <a:pPr/>
              <a:t>29</a:t>
            </a:fld>
            <a:endParaRPr lang="en-US" dirty="0"/>
          </a:p>
        </p:txBody>
      </p:sp>
      <p:sp>
        <p:nvSpPr>
          <p:cNvPr id="3" name="TextBox 2">
            <a:extLst>
              <a:ext uri="{FF2B5EF4-FFF2-40B4-BE49-F238E27FC236}">
                <a16:creationId xmlns:a16="http://schemas.microsoft.com/office/drawing/2014/main" id="{F5740D5A-39D8-6F44-CA17-BFB2DADF2DFF}"/>
              </a:ext>
            </a:extLst>
          </p:cNvPr>
          <p:cNvSpPr txBox="1"/>
          <p:nvPr/>
        </p:nvSpPr>
        <p:spPr>
          <a:xfrm>
            <a:off x="781440" y="1683517"/>
            <a:ext cx="6097554" cy="378167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1800" b="0" i="0" u="none" strike="noStrike" baseline="0" dirty="0">
                <a:solidFill>
                  <a:srgbClr val="000000"/>
                </a:solidFill>
                <a:latin typeface="TimesNewRomanPSMT"/>
              </a:rPr>
              <a:t>Disorders that affect the production or function of leukocytes may result in severe periodontal destruction.</a:t>
            </a:r>
          </a:p>
          <a:p>
            <a:pPr marL="285750" indent="-285750">
              <a:lnSpc>
                <a:spcPct val="150000"/>
              </a:lnSpc>
              <a:buFont typeface="Arial" panose="020B0604020202020204" pitchFamily="34" charset="0"/>
              <a:buChar char="•"/>
            </a:pPr>
            <a:r>
              <a:rPr lang="en-GB" sz="1800" b="0" i="0" u="none" strike="noStrike" baseline="0" dirty="0">
                <a:solidFill>
                  <a:srgbClr val="000000"/>
                </a:solidFill>
                <a:latin typeface="TimesNewRomanPSMT"/>
              </a:rPr>
              <a:t> PMNs (i.e., neutrophils) in particular play a critical role in bacterial infections, because PMNs are the first line of </a:t>
            </a:r>
            <a:r>
              <a:rPr lang="en-GB" sz="1800" b="0" i="0" u="none" strike="noStrike" baseline="0" dirty="0" err="1">
                <a:solidFill>
                  <a:srgbClr val="000000"/>
                </a:solidFill>
                <a:latin typeface="TimesNewRomanPSMT"/>
              </a:rPr>
              <a:t>defense</a:t>
            </a:r>
            <a:r>
              <a:rPr lang="en-GB" sz="1800" b="0" i="0" u="none" strike="noStrike" baseline="0" dirty="0">
                <a:solidFill>
                  <a:srgbClr val="000000"/>
                </a:solidFill>
                <a:latin typeface="TimesNewRomanPSMT"/>
              </a:rPr>
              <a:t>. </a:t>
            </a:r>
          </a:p>
          <a:p>
            <a:pPr marL="285750" indent="-285750">
              <a:lnSpc>
                <a:spcPct val="150000"/>
              </a:lnSpc>
              <a:buFont typeface="Arial" panose="020B0604020202020204" pitchFamily="34" charset="0"/>
              <a:buChar char="•"/>
            </a:pPr>
            <a:r>
              <a:rPr lang="en-GB" sz="1800" b="0" i="0" u="none" strike="noStrike" baseline="0" dirty="0">
                <a:solidFill>
                  <a:srgbClr val="000000"/>
                </a:solidFill>
                <a:latin typeface="TimesNewRomanPSMT"/>
              </a:rPr>
              <a:t>A quantitative deficiency</a:t>
            </a:r>
            <a:r>
              <a:rPr lang="en-GB" dirty="0">
                <a:solidFill>
                  <a:srgbClr val="000000"/>
                </a:solidFill>
                <a:latin typeface="TimesNewRomanPSMT"/>
              </a:rPr>
              <a:t> </a:t>
            </a:r>
            <a:r>
              <a:rPr lang="en-GB" sz="1800" b="0" i="0" u="none" strike="noStrike" baseline="0" dirty="0">
                <a:solidFill>
                  <a:srgbClr val="000000"/>
                </a:solidFill>
                <a:latin typeface="TimesNewRomanPSMT"/>
              </a:rPr>
              <a:t>of leukocytes (e.g., neutropenia, agranulocytosis) is typically associated with a more generalized periodontal destruction that affects all</a:t>
            </a:r>
            <a:br>
              <a:rPr lang="en-GB" sz="1800" b="0" i="0" u="none" strike="noStrike" baseline="0" dirty="0">
                <a:solidFill>
                  <a:srgbClr val="000000"/>
                </a:solidFill>
                <a:latin typeface="TimesNewRomanPSMT"/>
              </a:rPr>
            </a:br>
            <a:r>
              <a:rPr lang="en-IN" sz="1800" b="0" i="0" u="none" strike="noStrike" baseline="0" dirty="0">
                <a:solidFill>
                  <a:srgbClr val="000000"/>
                </a:solidFill>
                <a:latin typeface="TimesNewRomanPSMT"/>
              </a:rPr>
              <a:t>teeth.</a:t>
            </a:r>
            <a:endParaRPr lang="en-IN" dirty="0"/>
          </a:p>
        </p:txBody>
      </p:sp>
      <p:pic>
        <p:nvPicPr>
          <p:cNvPr id="2" name="Picture 1">
            <a:extLst>
              <a:ext uri="{FF2B5EF4-FFF2-40B4-BE49-F238E27FC236}">
                <a16:creationId xmlns:a16="http://schemas.microsoft.com/office/drawing/2014/main" id="{3A99E45A-652F-F8A7-042E-182753A3D409}"/>
              </a:ext>
            </a:extLst>
          </p:cNvPr>
          <p:cNvPicPr>
            <a:picLocks noChangeAspect="1"/>
          </p:cNvPicPr>
          <p:nvPr/>
        </p:nvPicPr>
        <p:blipFill>
          <a:blip r:embed="rId2"/>
          <a:stretch>
            <a:fillRect/>
          </a:stretch>
        </p:blipFill>
        <p:spPr>
          <a:xfrm>
            <a:off x="7250567" y="1427488"/>
            <a:ext cx="4293733" cy="4293733"/>
          </a:xfrm>
          <a:prstGeom prst="rect">
            <a:avLst/>
          </a:prstGeom>
        </p:spPr>
      </p:pic>
    </p:spTree>
    <p:extLst>
      <p:ext uri="{BB962C8B-B14F-4D97-AF65-F5344CB8AC3E}">
        <p14:creationId xmlns:p14="http://schemas.microsoft.com/office/powerpoint/2010/main" val="4001415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0271B-C0CE-4690-43F5-FCEF20713F3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23E703-E001-A5D3-FC88-5837FA513FDE}"/>
              </a:ext>
            </a:extLst>
          </p:cNvPr>
          <p:cNvSpPr>
            <a:spLocks noGrp="1"/>
          </p:cNvSpPr>
          <p:nvPr>
            <p:ph type="sldNum" sz="quarter" idx="4"/>
          </p:nvPr>
        </p:nvSpPr>
        <p:spPr/>
        <p:txBody>
          <a:bodyPr/>
          <a:lstStyle/>
          <a:p>
            <a:fld id="{08AB70BE-1769-45B8-85A6-0C837432C7E6}" type="slidenum">
              <a:rPr lang="en-US" smtClean="0"/>
              <a:pPr/>
              <a:t>30</a:t>
            </a:fld>
            <a:endParaRPr lang="en-US" dirty="0"/>
          </a:p>
        </p:txBody>
      </p:sp>
      <p:sp>
        <p:nvSpPr>
          <p:cNvPr id="3" name="TextBox 2">
            <a:extLst>
              <a:ext uri="{FF2B5EF4-FFF2-40B4-BE49-F238E27FC236}">
                <a16:creationId xmlns:a16="http://schemas.microsoft.com/office/drawing/2014/main" id="{A298739C-A38A-09D1-11E2-E8AFAFA4E9F6}"/>
              </a:ext>
            </a:extLst>
          </p:cNvPr>
          <p:cNvSpPr txBox="1"/>
          <p:nvPr/>
        </p:nvSpPr>
        <p:spPr>
          <a:xfrm>
            <a:off x="278363" y="1364724"/>
            <a:ext cx="6822233" cy="5033879"/>
          </a:xfrm>
          <a:prstGeom prst="rect">
            <a:avLst/>
          </a:prstGeom>
          <a:noFill/>
        </p:spPr>
        <p:txBody>
          <a:bodyPr wrap="square">
            <a:spAutoFit/>
          </a:bodyPr>
          <a:lstStyle/>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Neutropenia is a blood disorder that results in low levels of circulating neutrophils.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It is a serious condition that may be caused by </a:t>
            </a:r>
            <a:r>
              <a:rPr lang="en-IN" sz="1800" b="0" i="0" u="none" strike="noStrike" baseline="0" dirty="0">
                <a:solidFill>
                  <a:srgbClr val="000000"/>
                </a:solidFill>
                <a:latin typeface="TimesNewRomanPSMT"/>
              </a:rPr>
              <a:t>diseases, medications, chemicals, infections, idiopathic conditions, or </a:t>
            </a:r>
            <a:r>
              <a:rPr lang="en-GB" sz="1800" b="0" i="0" u="none" strike="noStrike" baseline="0" dirty="0">
                <a:solidFill>
                  <a:srgbClr val="000000"/>
                </a:solidFill>
                <a:latin typeface="TimesNewRomanPSMT"/>
              </a:rPr>
              <a:t>hereditary disorders.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It may be chronic or cyclic and severe or benign.</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It affects as many as one in three patients who are receiving chemotherapy for cancer.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An absolute neutrophil count (ANC) of 1000 to 1500 cells/</a:t>
            </a:r>
            <a:r>
              <a:rPr lang="en-GB" sz="1800" b="0" i="0" u="none" strike="noStrike" baseline="0" dirty="0" err="1">
                <a:solidFill>
                  <a:srgbClr val="000000"/>
                </a:solidFill>
                <a:latin typeface="SymbolNew-Medium"/>
              </a:rPr>
              <a:t>μ</a:t>
            </a:r>
            <a:r>
              <a:rPr lang="en-GB" sz="1800" b="0" i="0" u="none" strike="noStrike" baseline="0" dirty="0" err="1">
                <a:solidFill>
                  <a:srgbClr val="000000"/>
                </a:solidFill>
                <a:latin typeface="TimesNewRomanPSMT"/>
              </a:rPr>
              <a:t>L</a:t>
            </a:r>
            <a:r>
              <a:rPr lang="en-GB" sz="1800" b="0" i="0" u="none" strike="noStrike" baseline="0" dirty="0">
                <a:solidFill>
                  <a:srgbClr val="000000"/>
                </a:solidFill>
                <a:latin typeface="TimesNewRomanPSMT"/>
              </a:rPr>
              <a:t> is diagnostic for mild neutropenia.</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 An ANC of 500 to1000 cells/</a:t>
            </a:r>
            <a:r>
              <a:rPr lang="en-GB" sz="1800" b="0" i="0" u="none" strike="noStrike" baseline="0" dirty="0" err="1">
                <a:solidFill>
                  <a:srgbClr val="000000"/>
                </a:solidFill>
                <a:latin typeface="SymbolNew-Medium"/>
              </a:rPr>
              <a:t>μ</a:t>
            </a:r>
            <a:r>
              <a:rPr lang="en-GB" sz="1800" b="0" i="0" u="none" strike="noStrike" baseline="0" dirty="0" err="1">
                <a:solidFill>
                  <a:srgbClr val="000000"/>
                </a:solidFill>
                <a:latin typeface="TimesNewRomanPSMT"/>
              </a:rPr>
              <a:t>L</a:t>
            </a:r>
            <a:r>
              <a:rPr lang="en-GB" sz="1800" b="0" i="0" u="none" strike="noStrike" baseline="0" dirty="0">
                <a:solidFill>
                  <a:srgbClr val="000000"/>
                </a:solidFill>
                <a:latin typeface="TimesNewRomanPSMT"/>
              </a:rPr>
              <a:t> is considered moderate neutropenia, and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an ANC of </a:t>
            </a:r>
            <a:r>
              <a:rPr lang="en-GB" sz="1800" b="0" i="0" u="none" strike="noStrike" baseline="0" dirty="0">
                <a:solidFill>
                  <a:srgbClr val="000000"/>
                </a:solidFill>
                <a:latin typeface="SymbolNew-Medium"/>
              </a:rPr>
              <a:t>&lt;</a:t>
            </a:r>
            <a:r>
              <a:rPr lang="en-GB" sz="1800" b="0" i="0" u="none" strike="noStrike" baseline="0" dirty="0">
                <a:solidFill>
                  <a:srgbClr val="000000"/>
                </a:solidFill>
                <a:latin typeface="TimesNewRomanPSMT"/>
              </a:rPr>
              <a:t>500 cells/</a:t>
            </a:r>
            <a:r>
              <a:rPr lang="en-GB" sz="1800" b="0" i="0" u="none" strike="noStrike" baseline="0" dirty="0" err="1">
                <a:solidFill>
                  <a:srgbClr val="000000"/>
                </a:solidFill>
                <a:latin typeface="SymbolNew-Medium"/>
              </a:rPr>
              <a:t>μ</a:t>
            </a:r>
            <a:r>
              <a:rPr lang="en-GB" sz="1800" b="0" i="0" u="none" strike="noStrike" baseline="0" dirty="0" err="1">
                <a:solidFill>
                  <a:srgbClr val="000000"/>
                </a:solidFill>
                <a:latin typeface="TimesNewRomanPSMT"/>
              </a:rPr>
              <a:t>L</a:t>
            </a:r>
            <a:r>
              <a:rPr lang="en-GB" sz="1800" b="0" i="0" u="none" strike="noStrike" baseline="0" dirty="0">
                <a:solidFill>
                  <a:srgbClr val="000000"/>
                </a:solidFill>
                <a:latin typeface="TimesNewRomanPSMT"/>
              </a:rPr>
              <a:t> indicates a severe neutropenia. </a:t>
            </a:r>
          </a:p>
        </p:txBody>
      </p:sp>
      <p:sp>
        <p:nvSpPr>
          <p:cNvPr id="6" name="TextBox 5">
            <a:extLst>
              <a:ext uri="{FF2B5EF4-FFF2-40B4-BE49-F238E27FC236}">
                <a16:creationId xmlns:a16="http://schemas.microsoft.com/office/drawing/2014/main" id="{B8C630F7-A931-5DEE-FAB7-B3281796B74C}"/>
              </a:ext>
            </a:extLst>
          </p:cNvPr>
          <p:cNvSpPr txBox="1"/>
          <p:nvPr/>
        </p:nvSpPr>
        <p:spPr>
          <a:xfrm>
            <a:off x="4173895" y="290121"/>
            <a:ext cx="6097554" cy="769441"/>
          </a:xfrm>
          <a:prstGeom prst="rect">
            <a:avLst/>
          </a:prstGeom>
          <a:noFill/>
        </p:spPr>
        <p:txBody>
          <a:bodyPr wrap="square">
            <a:spAutoFit/>
          </a:bodyPr>
          <a:lstStyle/>
          <a:p>
            <a:pPr algn="l"/>
            <a:r>
              <a:rPr lang="en-IN" sz="4400" b="1" u="none" strike="noStrike" spc="300" baseline="0" dirty="0">
                <a:solidFill>
                  <a:srgbClr val="006700"/>
                </a:solidFill>
                <a:latin typeface="Script MT Bold" panose="03040602040607080904" pitchFamily="66" charset="0"/>
              </a:rPr>
              <a:t>Neutropenia</a:t>
            </a:r>
          </a:p>
        </p:txBody>
      </p:sp>
      <p:pic>
        <p:nvPicPr>
          <p:cNvPr id="7" name="Picture 6">
            <a:extLst>
              <a:ext uri="{FF2B5EF4-FFF2-40B4-BE49-F238E27FC236}">
                <a16:creationId xmlns:a16="http://schemas.microsoft.com/office/drawing/2014/main" id="{4E9E64E9-66FC-7B8F-3337-5EA289191CB1}"/>
              </a:ext>
            </a:extLst>
          </p:cNvPr>
          <p:cNvPicPr>
            <a:picLocks noChangeAspect="1"/>
          </p:cNvPicPr>
          <p:nvPr/>
        </p:nvPicPr>
        <p:blipFill>
          <a:blip r:embed="rId2"/>
          <a:stretch>
            <a:fillRect/>
          </a:stretch>
        </p:blipFill>
        <p:spPr>
          <a:xfrm>
            <a:off x="7436498" y="2070423"/>
            <a:ext cx="4627984" cy="3627675"/>
          </a:xfrm>
          <a:prstGeom prst="rect">
            <a:avLst/>
          </a:prstGeom>
        </p:spPr>
      </p:pic>
    </p:spTree>
    <p:extLst>
      <p:ext uri="{BB962C8B-B14F-4D97-AF65-F5344CB8AC3E}">
        <p14:creationId xmlns:p14="http://schemas.microsoft.com/office/powerpoint/2010/main" val="638376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4FACE-92B9-E8F7-7BBE-397CEE653EA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3D40C2-A564-BB63-2E64-EB1D16436870}"/>
              </a:ext>
            </a:extLst>
          </p:cNvPr>
          <p:cNvSpPr>
            <a:spLocks noGrp="1"/>
          </p:cNvSpPr>
          <p:nvPr>
            <p:ph type="sldNum" sz="quarter" idx="4"/>
          </p:nvPr>
        </p:nvSpPr>
        <p:spPr/>
        <p:txBody>
          <a:bodyPr/>
          <a:lstStyle/>
          <a:p>
            <a:fld id="{08AB70BE-1769-45B8-85A6-0C837432C7E6}" type="slidenum">
              <a:rPr lang="en-US" smtClean="0"/>
              <a:pPr/>
              <a:t>31</a:t>
            </a:fld>
            <a:endParaRPr lang="en-US" dirty="0"/>
          </a:p>
        </p:txBody>
      </p:sp>
      <p:sp>
        <p:nvSpPr>
          <p:cNvPr id="3" name="TextBox 2">
            <a:extLst>
              <a:ext uri="{FF2B5EF4-FFF2-40B4-BE49-F238E27FC236}">
                <a16:creationId xmlns:a16="http://schemas.microsoft.com/office/drawing/2014/main" id="{CBD489CA-9D7E-E5A2-DF84-60A3E4A2EB8A}"/>
              </a:ext>
            </a:extLst>
          </p:cNvPr>
          <p:cNvSpPr txBox="1"/>
          <p:nvPr/>
        </p:nvSpPr>
        <p:spPr>
          <a:xfrm>
            <a:off x="4516016" y="249207"/>
            <a:ext cx="3610947" cy="707886"/>
          </a:xfrm>
          <a:prstGeom prst="rect">
            <a:avLst/>
          </a:prstGeom>
          <a:noFill/>
        </p:spPr>
        <p:txBody>
          <a:bodyPr wrap="square">
            <a:spAutoFit/>
          </a:bodyPr>
          <a:lstStyle/>
          <a:p>
            <a:r>
              <a:rPr lang="en-IN" sz="4000" b="1" u="none" strike="noStrike" spc="300" baseline="0" dirty="0">
                <a:solidFill>
                  <a:srgbClr val="006700"/>
                </a:solidFill>
                <a:latin typeface="Brush Script MT" panose="03060802040406070304" pitchFamily="66" charset="0"/>
              </a:rPr>
              <a:t>Agranulocytosis</a:t>
            </a:r>
            <a:endParaRPr lang="en-IN" sz="4000" spc="300" dirty="0">
              <a:latin typeface="Brush Script MT" panose="03060802040406070304" pitchFamily="66" charset="0"/>
            </a:endParaRPr>
          </a:p>
        </p:txBody>
      </p:sp>
      <p:sp>
        <p:nvSpPr>
          <p:cNvPr id="6" name="TextBox 5">
            <a:extLst>
              <a:ext uri="{FF2B5EF4-FFF2-40B4-BE49-F238E27FC236}">
                <a16:creationId xmlns:a16="http://schemas.microsoft.com/office/drawing/2014/main" id="{1E3A2B73-E45D-9780-2998-F7BA834DAC31}"/>
              </a:ext>
            </a:extLst>
          </p:cNvPr>
          <p:cNvSpPr txBox="1"/>
          <p:nvPr/>
        </p:nvSpPr>
        <p:spPr>
          <a:xfrm>
            <a:off x="566834" y="1273434"/>
            <a:ext cx="6097554" cy="378206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Agranulocytosis is a more severe neutropenia that involves not only neutrophils but also basophils and eosinophils.</a:t>
            </a:r>
          </a:p>
          <a:p>
            <a:pPr marL="285750" indent="-285750">
              <a:lnSpc>
                <a:spcPct val="150000"/>
              </a:lnSpc>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 It is </a:t>
            </a:r>
            <a:r>
              <a:rPr lang="en-GB" dirty="0" err="1">
                <a:latin typeface="Times New Roman" panose="02020603050405020304" pitchFamily="18" charset="0"/>
                <a:cs typeface="Times New Roman" panose="02020603050405020304" pitchFamily="18" charset="0"/>
              </a:rPr>
              <a:t>deined</a:t>
            </a:r>
            <a:r>
              <a:rPr lang="en-GB" dirty="0">
                <a:latin typeface="Times New Roman" panose="02020603050405020304" pitchFamily="18" charset="0"/>
                <a:cs typeface="Times New Roman" panose="02020603050405020304" pitchFamily="18" charset="0"/>
              </a:rPr>
              <a:t> as an ANC of &lt;100 cells/</a:t>
            </a:r>
            <a:r>
              <a:rPr lang="en-GB" dirty="0" err="1">
                <a:latin typeface="Times New Roman" panose="02020603050405020304" pitchFamily="18" charset="0"/>
                <a:cs typeface="Times New Roman" panose="02020603050405020304" pitchFamily="18" charset="0"/>
              </a:rPr>
              <a:t>μL</a:t>
            </a:r>
            <a:r>
              <a:rPr lang="en-GB" dirty="0">
                <a:latin typeface="Times New Roman" panose="02020603050405020304" pitchFamily="18" charset="0"/>
                <a:cs typeface="Times New Roman" panose="02020603050405020304" pitchFamily="18" charset="0"/>
              </a:rPr>
              <a:t>. </a:t>
            </a:r>
          </a:p>
          <a:p>
            <a:pPr marL="285750" indent="-285750">
              <a:lnSpc>
                <a:spcPct val="150000"/>
              </a:lnSpc>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It is characterized by a reduction in the number of circulating granulocytes, and it results in severe infections, including ulcerative necrotizing lesions of the oral mucosa, the skin, and the gastrointestinal and genitourinary tracts.</a:t>
            </a:r>
          </a:p>
          <a:p>
            <a:pPr marL="285750" indent="-285750">
              <a:lnSpc>
                <a:spcPct val="150000"/>
              </a:lnSpc>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 Less severe forms of the disease are called neutropenia or granulocytopenia</a:t>
            </a:r>
            <a:endParaRPr lang="en-IN"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C0257F2-2AD0-E3BF-A7CB-2E7B5FAD61F7}"/>
              </a:ext>
            </a:extLst>
          </p:cNvPr>
          <p:cNvSpPr txBox="1"/>
          <p:nvPr/>
        </p:nvSpPr>
        <p:spPr>
          <a:xfrm>
            <a:off x="325114" y="5735605"/>
            <a:ext cx="11541772" cy="87318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a:lnSpc>
                <a:spcPct val="150000"/>
              </a:lnSpc>
            </a:pPr>
            <a:r>
              <a:rPr lang="en-IN" sz="1800" b="0" i="0" u="none" strike="noStrike" baseline="0" dirty="0">
                <a:latin typeface="TimesNewRomanPSMT"/>
              </a:rPr>
              <a:t>Agranulocytosis </a:t>
            </a:r>
            <a:r>
              <a:rPr lang="en-GB" sz="1800" b="0" i="0" u="none" strike="noStrike" baseline="0" dirty="0">
                <a:latin typeface="TimesNewRomanPSMT"/>
              </a:rPr>
              <a:t>has been reported after the administration of drugs such as aminopyrine, </a:t>
            </a:r>
            <a:r>
              <a:rPr lang="en-IN" sz="1800" b="0" i="0" u="none" strike="noStrike" baseline="0" dirty="0">
                <a:latin typeface="TimesNewRomanPSMT"/>
              </a:rPr>
              <a:t>barbiturates and their derivatives, benzene ring derivatives, </a:t>
            </a:r>
            <a:r>
              <a:rPr lang="en-GB" sz="1800" b="0" i="0" u="none" strike="noStrike" baseline="0" dirty="0" err="1">
                <a:latin typeface="TimesNewRomanPSMT"/>
              </a:rPr>
              <a:t>sulfonamides</a:t>
            </a:r>
            <a:r>
              <a:rPr lang="en-GB" sz="1800" b="0" i="0" u="none" strike="noStrike" baseline="0" dirty="0">
                <a:latin typeface="TimesNewRomanPSMT"/>
              </a:rPr>
              <a:t>, gold salts, and arsenical agents.</a:t>
            </a:r>
            <a:endParaRPr lang="en-IN" dirty="0"/>
          </a:p>
        </p:txBody>
      </p:sp>
      <p:pic>
        <p:nvPicPr>
          <p:cNvPr id="5" name="Picture 4">
            <a:extLst>
              <a:ext uri="{FF2B5EF4-FFF2-40B4-BE49-F238E27FC236}">
                <a16:creationId xmlns:a16="http://schemas.microsoft.com/office/drawing/2014/main" id="{763FF79D-C8AC-54A8-E1B8-DD37AFAECA34}"/>
              </a:ext>
            </a:extLst>
          </p:cNvPr>
          <p:cNvPicPr>
            <a:picLocks noChangeAspect="1"/>
          </p:cNvPicPr>
          <p:nvPr/>
        </p:nvPicPr>
        <p:blipFill>
          <a:blip r:embed="rId2"/>
          <a:stretch>
            <a:fillRect/>
          </a:stretch>
        </p:blipFill>
        <p:spPr>
          <a:xfrm>
            <a:off x="6817640" y="1273434"/>
            <a:ext cx="5049246" cy="3782061"/>
          </a:xfrm>
          <a:prstGeom prst="rect">
            <a:avLst/>
          </a:prstGeom>
        </p:spPr>
      </p:pic>
    </p:spTree>
    <p:extLst>
      <p:ext uri="{BB962C8B-B14F-4D97-AF65-F5344CB8AC3E}">
        <p14:creationId xmlns:p14="http://schemas.microsoft.com/office/powerpoint/2010/main" val="249671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3807F-D901-69B5-8B66-98C1E2B4A27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0F671A-778F-5670-1041-899024BA8FFE}"/>
              </a:ext>
            </a:extLst>
          </p:cNvPr>
          <p:cNvSpPr>
            <a:spLocks noGrp="1"/>
          </p:cNvSpPr>
          <p:nvPr>
            <p:ph type="sldNum" sz="quarter" idx="4"/>
          </p:nvPr>
        </p:nvSpPr>
        <p:spPr/>
        <p:txBody>
          <a:bodyPr/>
          <a:lstStyle/>
          <a:p>
            <a:fld id="{08AB70BE-1769-45B8-85A6-0C837432C7E6}" type="slidenum">
              <a:rPr lang="en-US" smtClean="0"/>
              <a:pPr/>
              <a:t>32</a:t>
            </a:fld>
            <a:endParaRPr lang="en-US" dirty="0"/>
          </a:p>
        </p:txBody>
      </p:sp>
      <p:sp>
        <p:nvSpPr>
          <p:cNvPr id="3" name="TextBox 2">
            <a:extLst>
              <a:ext uri="{FF2B5EF4-FFF2-40B4-BE49-F238E27FC236}">
                <a16:creationId xmlns:a16="http://schemas.microsoft.com/office/drawing/2014/main" id="{87E87A01-EAD7-D79D-6ED6-1456019B0C67}"/>
              </a:ext>
            </a:extLst>
          </p:cNvPr>
          <p:cNvSpPr txBox="1"/>
          <p:nvPr/>
        </p:nvSpPr>
        <p:spPr>
          <a:xfrm>
            <a:off x="529511" y="583333"/>
            <a:ext cx="6097554" cy="544405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onset of disease is accompanied by fever, malaise, general weakness, and sore throat. </a:t>
            </a:r>
          </a:p>
          <a:p>
            <a:pPr marL="285750" indent="-285750" algn="l">
              <a:lnSpc>
                <a:spcPct val="150000"/>
              </a:lnSpc>
              <a:buFont typeface="Arial" panose="020B0604020202020204" pitchFamily="34" charset="0"/>
              <a:buChar char="•"/>
            </a:pPr>
            <a:r>
              <a:rPr lang="en-GB" sz="1800" b="0" i="0" u="none" strike="noStrike" baseline="0" dirty="0">
                <a:solidFill>
                  <a:srgbClr val="00B050"/>
                </a:solidFill>
                <a:latin typeface="TimesNewRomanPSMT"/>
              </a:rPr>
              <a:t>Ulceration in the oral cavity, the oropharynx, and the throat is characteristic.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mucosa exhibits isolated necrotic patches that are black and </a:t>
            </a:r>
            <a:r>
              <a:rPr lang="en-GB" sz="1800" b="0" i="0" u="none" strike="noStrike" baseline="0" dirty="0" err="1">
                <a:solidFill>
                  <a:srgbClr val="000000"/>
                </a:solidFill>
                <a:latin typeface="TimesNewRomanPSMT"/>
              </a:rPr>
              <a:t>gray</a:t>
            </a:r>
            <a:r>
              <a:rPr lang="en-GB" sz="1800" b="0" i="0" u="none" strike="noStrike" baseline="0" dirty="0">
                <a:solidFill>
                  <a:srgbClr val="000000"/>
                </a:solidFill>
                <a:latin typeface="TimesNewRomanPSMT"/>
              </a:rPr>
              <a:t> and that are sharply demarcated from the adjacent uninvolved areas</a:t>
            </a:r>
            <a:r>
              <a:rPr lang="en-GB" dirty="0">
                <a:solidFill>
                  <a:srgbClr val="000000"/>
                </a:solidFill>
                <a:latin typeface="TimesNewRomanPSMT"/>
              </a:rPr>
              <a:t>.</a:t>
            </a:r>
          </a:p>
          <a:p>
            <a:pPr marL="285750" indent="-285750" algn="l">
              <a:lnSpc>
                <a:spcPct val="150000"/>
              </a:lnSpc>
              <a:buFont typeface="Arial" panose="020B0604020202020204" pitchFamily="34" charset="0"/>
              <a:buChar char="•"/>
            </a:pPr>
            <a:r>
              <a:rPr lang="en-GB" sz="1800" b="0" i="0" u="none" strike="noStrike" baseline="0" dirty="0">
                <a:solidFill>
                  <a:srgbClr val="00B050"/>
                </a:solidFill>
                <a:latin typeface="TimesNewRomanPSMT"/>
              </a:rPr>
              <a:t>The absence of a notable inflammatory reaction caused by a lack of granulocytes is a striking feature.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Gingival </a:t>
            </a:r>
            <a:r>
              <a:rPr lang="en-GB" sz="1800" b="0" i="0" u="none" strike="noStrike" baseline="0" dirty="0" err="1">
                <a:solidFill>
                  <a:srgbClr val="000000"/>
                </a:solidFill>
                <a:latin typeface="TimesNewRomanPSMT"/>
              </a:rPr>
              <a:t>hemorrhage</a:t>
            </a:r>
            <a:r>
              <a:rPr lang="en-GB" sz="1800" b="0" i="0" u="none" strike="noStrike" baseline="0" dirty="0">
                <a:solidFill>
                  <a:srgbClr val="000000"/>
                </a:solidFill>
                <a:latin typeface="TimesNewRomanPSMT"/>
              </a:rPr>
              <a:t>, necrosis, increased salivation, and fetid </a:t>
            </a:r>
            <a:r>
              <a:rPr lang="en-GB" sz="1800" b="0" i="0" u="none" strike="noStrike" baseline="0" dirty="0" err="1">
                <a:solidFill>
                  <a:srgbClr val="000000"/>
                </a:solidFill>
                <a:latin typeface="TimesNewRomanPSMT"/>
              </a:rPr>
              <a:t>odor</a:t>
            </a:r>
            <a:r>
              <a:rPr lang="en-GB" dirty="0">
                <a:solidFill>
                  <a:srgbClr val="000000"/>
                </a:solidFill>
                <a:latin typeface="TimesNewRomanPSMT"/>
              </a:rPr>
              <a:t> </a:t>
            </a:r>
            <a:r>
              <a:rPr lang="en-GB" sz="1800" b="0" i="0" u="none" strike="noStrike" baseline="0" dirty="0">
                <a:solidFill>
                  <a:srgbClr val="000000"/>
                </a:solidFill>
                <a:latin typeface="TimesNewRomanPSMT"/>
              </a:rPr>
              <a:t>are accompanying clinical features.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With cyclic neutropenia, the gingival changes recur with recurrent exacerbation of the disease.</a:t>
            </a:r>
            <a:endParaRPr lang="en-GB" sz="800" b="0" i="0" u="none" strike="noStrike" baseline="0" dirty="0">
              <a:solidFill>
                <a:srgbClr val="0081AD"/>
              </a:solidFill>
              <a:latin typeface="TimesNewRomanPSMT"/>
            </a:endParaRPr>
          </a:p>
        </p:txBody>
      </p:sp>
      <p:sp>
        <p:nvSpPr>
          <p:cNvPr id="6" name="TextBox 5">
            <a:extLst>
              <a:ext uri="{FF2B5EF4-FFF2-40B4-BE49-F238E27FC236}">
                <a16:creationId xmlns:a16="http://schemas.microsoft.com/office/drawing/2014/main" id="{D39B73AE-5C1F-D556-FA16-49809FBB324B}"/>
              </a:ext>
            </a:extLst>
          </p:cNvPr>
          <p:cNvSpPr txBox="1"/>
          <p:nvPr/>
        </p:nvSpPr>
        <p:spPr>
          <a:xfrm>
            <a:off x="681133" y="6274667"/>
            <a:ext cx="10674221" cy="457689"/>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l">
              <a:lnSpc>
                <a:spcPct val="150000"/>
              </a:lnSpc>
            </a:pPr>
            <a:r>
              <a:rPr lang="en-GB" sz="1800" b="0" i="0" u="none" strike="noStrike" baseline="0" dirty="0">
                <a:solidFill>
                  <a:srgbClr val="000000"/>
                </a:solidFill>
                <a:latin typeface="TimesNewRomanPSMT"/>
              </a:rPr>
              <a:t>The occurrence of generalized aggressive periodontitis has been described in patients with cyclic neutropenia</a:t>
            </a:r>
            <a:endParaRPr lang="en-IN" dirty="0"/>
          </a:p>
        </p:txBody>
      </p:sp>
      <p:sp>
        <p:nvSpPr>
          <p:cNvPr id="7" name="TextBox 6">
            <a:extLst>
              <a:ext uri="{FF2B5EF4-FFF2-40B4-BE49-F238E27FC236}">
                <a16:creationId xmlns:a16="http://schemas.microsoft.com/office/drawing/2014/main" id="{D8F33096-26EB-D48B-B16E-D1CB62FB1A93}"/>
              </a:ext>
            </a:extLst>
          </p:cNvPr>
          <p:cNvSpPr txBox="1"/>
          <p:nvPr/>
        </p:nvSpPr>
        <p:spPr>
          <a:xfrm>
            <a:off x="4622263" y="206719"/>
            <a:ext cx="2947474" cy="461665"/>
          </a:xfrm>
          <a:prstGeom prst="rect">
            <a:avLst/>
          </a:prstGeom>
          <a:noFill/>
        </p:spPr>
        <p:txBody>
          <a:bodyPr wrap="none" rtlCol="0">
            <a:spAutoFit/>
          </a:bodyPr>
          <a:lstStyle/>
          <a:p>
            <a:r>
              <a:rPr lang="en-IN" sz="2400" dirty="0">
                <a:latin typeface="Arial Black" panose="020B0A04020102020204" pitchFamily="34" charset="0"/>
              </a:rPr>
              <a:t>Clinical features</a:t>
            </a:r>
          </a:p>
        </p:txBody>
      </p:sp>
      <p:pic>
        <p:nvPicPr>
          <p:cNvPr id="2" name="Picture 1">
            <a:extLst>
              <a:ext uri="{FF2B5EF4-FFF2-40B4-BE49-F238E27FC236}">
                <a16:creationId xmlns:a16="http://schemas.microsoft.com/office/drawing/2014/main" id="{5B31F2E9-842E-4ABF-FF25-22899C27DAE1}"/>
              </a:ext>
            </a:extLst>
          </p:cNvPr>
          <p:cNvPicPr>
            <a:picLocks noChangeAspect="1"/>
          </p:cNvPicPr>
          <p:nvPr/>
        </p:nvPicPr>
        <p:blipFill>
          <a:blip r:embed="rId2"/>
          <a:srcRect l="23210" t="16801" r="18873" b="18135"/>
          <a:stretch/>
        </p:blipFill>
        <p:spPr>
          <a:xfrm>
            <a:off x="7299612" y="1547677"/>
            <a:ext cx="4362877" cy="3762646"/>
          </a:xfrm>
          <a:prstGeom prst="rect">
            <a:avLst/>
          </a:prstGeom>
        </p:spPr>
      </p:pic>
    </p:spTree>
    <p:extLst>
      <p:ext uri="{BB962C8B-B14F-4D97-AF65-F5344CB8AC3E}">
        <p14:creationId xmlns:p14="http://schemas.microsoft.com/office/powerpoint/2010/main" val="353031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BD1A-AFEC-AB0A-09B0-864955FE7E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EEF33A-F731-7270-34E7-786C75F5554D}"/>
              </a:ext>
            </a:extLst>
          </p:cNvPr>
          <p:cNvSpPr>
            <a:spLocks noGrp="1"/>
          </p:cNvSpPr>
          <p:nvPr>
            <p:ph type="sldNum" sz="quarter" idx="4"/>
          </p:nvPr>
        </p:nvSpPr>
        <p:spPr/>
        <p:txBody>
          <a:bodyPr/>
          <a:lstStyle/>
          <a:p>
            <a:fld id="{08AB70BE-1769-45B8-85A6-0C837432C7E6}" type="slidenum">
              <a:rPr lang="en-US" smtClean="0"/>
              <a:pPr/>
              <a:t>33</a:t>
            </a:fld>
            <a:endParaRPr lang="en-US" dirty="0"/>
          </a:p>
        </p:txBody>
      </p:sp>
      <p:sp>
        <p:nvSpPr>
          <p:cNvPr id="3" name="TextBox 2">
            <a:extLst>
              <a:ext uri="{FF2B5EF4-FFF2-40B4-BE49-F238E27FC236}">
                <a16:creationId xmlns:a16="http://schemas.microsoft.com/office/drawing/2014/main" id="{75E63001-7622-CD91-D9A2-560283685A9D}"/>
              </a:ext>
            </a:extLst>
          </p:cNvPr>
          <p:cNvSpPr txBox="1"/>
          <p:nvPr/>
        </p:nvSpPr>
        <p:spPr>
          <a:xfrm>
            <a:off x="8943392" y="998219"/>
            <a:ext cx="2260340" cy="769441"/>
          </a:xfrm>
          <a:prstGeom prst="rect">
            <a:avLst/>
          </a:prstGeom>
          <a:noFill/>
        </p:spPr>
        <p:txBody>
          <a:bodyPr wrap="square">
            <a:spAutoFit/>
          </a:bodyPr>
          <a:lstStyle/>
          <a:p>
            <a:pPr algn="l"/>
            <a:r>
              <a:rPr lang="en-IN" sz="4400" b="1" i="0" u="none" strike="noStrike" spc="300" baseline="0" dirty="0" err="1">
                <a:solidFill>
                  <a:srgbClr val="7030A0"/>
                </a:solidFill>
                <a:latin typeface="Brush Script MT" panose="03060802040406070304" pitchFamily="66" charset="0"/>
                <a:cs typeface="Times New Roman" panose="02020603050405020304" pitchFamily="18" charset="0"/>
              </a:rPr>
              <a:t>Leukemia</a:t>
            </a:r>
            <a:endParaRPr lang="en-IN" sz="4400" b="1" i="0" u="none" strike="noStrike" spc="300" baseline="0" dirty="0">
              <a:solidFill>
                <a:srgbClr val="7030A0"/>
              </a:solidFill>
              <a:latin typeface="Brush Script MT" panose="03060802040406070304" pitchFamily="66" charset="0"/>
              <a:cs typeface="Times New Roman" panose="02020603050405020304" pitchFamily="18" charset="0"/>
            </a:endParaRPr>
          </a:p>
        </p:txBody>
      </p:sp>
      <p:sp>
        <p:nvSpPr>
          <p:cNvPr id="8" name="TextBox 7">
            <a:extLst>
              <a:ext uri="{FF2B5EF4-FFF2-40B4-BE49-F238E27FC236}">
                <a16:creationId xmlns:a16="http://schemas.microsoft.com/office/drawing/2014/main" id="{AE6D5FF9-2C56-CFBB-77DE-34B83E200F2D}"/>
              </a:ext>
            </a:extLst>
          </p:cNvPr>
          <p:cNvSpPr txBox="1"/>
          <p:nvPr/>
        </p:nvSpPr>
        <p:spPr>
          <a:xfrm>
            <a:off x="479749" y="582948"/>
            <a:ext cx="7497924" cy="627505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The </a:t>
            </a:r>
            <a:r>
              <a:rPr lang="en-GB" b="1" i="1" dirty="0" err="1">
                <a:solidFill>
                  <a:srgbClr val="002060"/>
                </a:solidFill>
                <a:latin typeface="Times New Roman" panose="02020603050405020304" pitchFamily="18" charset="0"/>
                <a:cs typeface="Times New Roman" panose="02020603050405020304" pitchFamily="18" charset="0"/>
              </a:rPr>
              <a:t>leukemias</a:t>
            </a:r>
            <a:r>
              <a:rPr lang="en-GB" b="1" i="1" dirty="0">
                <a:solidFill>
                  <a:srgbClr val="002060"/>
                </a:solidFill>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are malignant </a:t>
            </a:r>
            <a:r>
              <a:rPr lang="en-GB" b="1" i="1" dirty="0" err="1">
                <a:solidFill>
                  <a:srgbClr val="FF0000"/>
                </a:solidFill>
                <a:latin typeface="Times New Roman" panose="02020603050405020304" pitchFamily="18" charset="0"/>
                <a:cs typeface="Times New Roman" panose="02020603050405020304" pitchFamily="18" charset="0"/>
              </a:rPr>
              <a:t>neoplasias</a:t>
            </a:r>
            <a:r>
              <a:rPr lang="en-GB" b="1" i="1" dirty="0">
                <a:solidFill>
                  <a:srgbClr val="FF0000"/>
                </a:solidFill>
                <a:latin typeface="Times New Roman" panose="02020603050405020304" pitchFamily="18" charset="0"/>
                <a:cs typeface="Times New Roman" panose="02020603050405020304" pitchFamily="18" charset="0"/>
              </a:rPr>
              <a:t> of WBC precursors</a:t>
            </a:r>
            <a:r>
              <a:rPr lang="en-GB" dirty="0">
                <a:latin typeface="Times New Roman" panose="02020603050405020304" pitchFamily="18" charset="0"/>
                <a:cs typeface="Times New Roman" panose="02020603050405020304" pitchFamily="18" charset="0"/>
              </a:rPr>
              <a:t> that are characterized by the following: </a:t>
            </a:r>
          </a:p>
          <a:p>
            <a:pPr>
              <a:lnSpc>
                <a:spcPct val="150000"/>
              </a:lnSpc>
            </a:pPr>
            <a:r>
              <a:rPr lang="en-GB" dirty="0">
                <a:latin typeface="Times New Roman" panose="02020603050405020304" pitchFamily="18" charset="0"/>
                <a:cs typeface="Times New Roman" panose="02020603050405020304" pitchFamily="18" charset="0"/>
              </a:rPr>
              <a:t>(1) diffuse replacement of the bone marrow with proliferating leukemic cells;</a:t>
            </a:r>
          </a:p>
          <a:p>
            <a:pPr>
              <a:lnSpc>
                <a:spcPct val="150000"/>
              </a:lnSpc>
            </a:pPr>
            <a:r>
              <a:rPr lang="en-GB" dirty="0">
                <a:latin typeface="Times New Roman" panose="02020603050405020304" pitchFamily="18" charset="0"/>
                <a:cs typeface="Times New Roman" panose="02020603050405020304" pitchFamily="18" charset="0"/>
              </a:rPr>
              <a:t> (2) abnormal numbers and forms of immature WBCs in the circulating blood; and</a:t>
            </a:r>
          </a:p>
          <a:p>
            <a:pPr>
              <a:lnSpc>
                <a:spcPct val="150000"/>
              </a:lnSpc>
            </a:pPr>
            <a:r>
              <a:rPr lang="en-GB" dirty="0">
                <a:latin typeface="Times New Roman" panose="02020603050405020304" pitchFamily="18" charset="0"/>
                <a:cs typeface="Times New Roman" panose="02020603050405020304" pitchFamily="18" charset="0"/>
              </a:rPr>
              <a:t> (3) widespread infiltrates in the liver, spleen, lymph nodes, and other body sites.</a:t>
            </a:r>
          </a:p>
          <a:p>
            <a:pPr marL="285750" indent="-285750">
              <a:lnSpc>
                <a:spcPct val="150000"/>
              </a:lnSpc>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According to the cell type involved, </a:t>
            </a:r>
            <a:r>
              <a:rPr lang="en-GB" dirty="0" err="1">
                <a:latin typeface="Times New Roman" panose="02020603050405020304" pitchFamily="18" charset="0"/>
                <a:cs typeface="Times New Roman" panose="02020603050405020304" pitchFamily="18" charset="0"/>
              </a:rPr>
              <a:t>leukemias</a:t>
            </a:r>
            <a:r>
              <a:rPr lang="en-GB" dirty="0">
                <a:latin typeface="Times New Roman" panose="02020603050405020304" pitchFamily="18" charset="0"/>
                <a:cs typeface="Times New Roman" panose="02020603050405020304" pitchFamily="18" charset="0"/>
              </a:rPr>
              <a:t> are classified as lymphocytic or myelogenous.</a:t>
            </a:r>
          </a:p>
          <a:p>
            <a:pPr algn="l">
              <a:lnSpc>
                <a:spcPct val="150000"/>
              </a:lnSpc>
            </a:pPr>
            <a:r>
              <a:rPr lang="en-GB" dirty="0">
                <a:latin typeface="Times New Roman" panose="02020603050405020304" pitchFamily="18" charset="0"/>
                <a:cs typeface="Times New Roman" panose="02020603050405020304" pitchFamily="18" charset="0"/>
              </a:rPr>
              <a:t> A subgroup of the myelogenous </a:t>
            </a:r>
            <a:r>
              <a:rPr lang="en-GB" sz="1800" b="0" i="0" u="none" strike="noStrike" baseline="0" dirty="0" err="1">
                <a:latin typeface="TimesNewRomanPSMT"/>
              </a:rPr>
              <a:t>leukemias</a:t>
            </a:r>
            <a:r>
              <a:rPr lang="en-GB" sz="1800" b="0" i="0" u="none" strike="noStrike" baseline="0" dirty="0">
                <a:latin typeface="TimesNewRomanPSMT"/>
              </a:rPr>
              <a:t> are the </a:t>
            </a:r>
            <a:r>
              <a:rPr lang="en-GB" sz="1800" b="0" i="1" u="none" strike="noStrike" baseline="0" dirty="0">
                <a:latin typeface="TimesNewRomanPS-ItalicMT"/>
              </a:rPr>
              <a:t>monocytic </a:t>
            </a:r>
            <a:r>
              <a:rPr lang="en-GB" sz="1800" b="0" i="0" u="none" strike="noStrike" baseline="0" dirty="0" err="1">
                <a:latin typeface="TimesNewRomanPSMT"/>
              </a:rPr>
              <a:t>leukemias</a:t>
            </a:r>
            <a:r>
              <a:rPr lang="en-GB" sz="1800" b="0" i="0" u="none" strike="noStrike" baseline="0" dirty="0">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term </a:t>
            </a:r>
            <a:r>
              <a:rPr lang="en-GB" sz="1800" b="1" i="1" u="none" strike="noStrike" baseline="0" dirty="0">
                <a:solidFill>
                  <a:srgbClr val="002060"/>
                </a:solidFill>
                <a:latin typeface="TimesNewRomanPS-ItalicMT"/>
              </a:rPr>
              <a:t>lymphocytic</a:t>
            </a:r>
            <a:r>
              <a:rPr lang="en-GB" sz="1800" b="0" i="1" u="none" strike="noStrike" baseline="0" dirty="0">
                <a:latin typeface="TimesNewRomanPS-ItalicMT"/>
              </a:rPr>
              <a:t> </a:t>
            </a:r>
            <a:r>
              <a:rPr lang="en-GB" sz="1800" b="0" i="0" u="none" strike="noStrike" baseline="0" dirty="0">
                <a:latin typeface="TimesNewRomanPSMT"/>
              </a:rPr>
              <a:t>indicates that the malignant change occurs in cells that normally form lymphocytes.</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term </a:t>
            </a:r>
            <a:r>
              <a:rPr lang="en-GB" sz="1800" b="1" i="1" u="none" strike="noStrike" baseline="0" dirty="0">
                <a:solidFill>
                  <a:srgbClr val="002060"/>
                </a:solidFill>
                <a:latin typeface="TimesNewRomanPS-ItalicMT"/>
              </a:rPr>
              <a:t>myelogenous</a:t>
            </a:r>
            <a:r>
              <a:rPr lang="en-GB" sz="1800" b="0" i="1" u="none" strike="noStrike" baseline="0" dirty="0">
                <a:latin typeface="TimesNewRomanPS-ItalicMT"/>
              </a:rPr>
              <a:t> </a:t>
            </a:r>
            <a:r>
              <a:rPr lang="en-GB" sz="1800" b="0" i="0" u="none" strike="noStrike" baseline="0" dirty="0">
                <a:latin typeface="TimesNewRomanPSMT"/>
              </a:rPr>
              <a:t>indicates that the malignant change occurs in cells that normally form red blood cells (RBCs), some types of WBCs, and platelets.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992F9FF-1AD0-104C-026A-BBD4344ACE0D}"/>
              </a:ext>
            </a:extLst>
          </p:cNvPr>
          <p:cNvPicPr>
            <a:picLocks noChangeAspect="1"/>
          </p:cNvPicPr>
          <p:nvPr/>
        </p:nvPicPr>
        <p:blipFill>
          <a:blip r:embed="rId3"/>
          <a:stretch>
            <a:fillRect/>
          </a:stretch>
        </p:blipFill>
        <p:spPr>
          <a:xfrm>
            <a:off x="8052318" y="1819626"/>
            <a:ext cx="4042488" cy="4040155"/>
          </a:xfrm>
          <a:prstGeom prst="rect">
            <a:avLst/>
          </a:prstGeom>
        </p:spPr>
      </p:pic>
    </p:spTree>
    <p:extLst>
      <p:ext uri="{BB962C8B-B14F-4D97-AF65-F5344CB8AC3E}">
        <p14:creationId xmlns:p14="http://schemas.microsoft.com/office/powerpoint/2010/main" val="4168357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69C9-44A9-4AC5-F79D-C2E3E783A545}"/>
              </a:ext>
            </a:extLst>
          </p:cNvPr>
          <p:cNvSpPr>
            <a:spLocks noGrp="1"/>
          </p:cNvSpPr>
          <p:nvPr>
            <p:ph type="title"/>
          </p:nvPr>
        </p:nvSpPr>
        <p:spPr>
          <a:xfrm>
            <a:off x="1371598" y="2901820"/>
            <a:ext cx="4590663" cy="1875453"/>
          </a:xfrm>
          <a:solidFill>
            <a:schemeClr val="accent6">
              <a:lumMod val="60000"/>
              <a:lumOff val="40000"/>
            </a:schemeClr>
          </a:solidFill>
        </p:spPr>
        <p:txBody>
          <a:bodyPr>
            <a:normAutofit/>
          </a:bodyPr>
          <a:lstStyle/>
          <a:p>
            <a:pPr>
              <a:lnSpc>
                <a:spcPct val="150000"/>
              </a:lnSpc>
            </a:pPr>
            <a:r>
              <a:rPr lang="en-GB" b="1" u="none" strike="noStrike" baseline="0" dirty="0">
                <a:solidFill>
                  <a:srgbClr val="006700"/>
                </a:solidFill>
                <a:latin typeface="Comic Sans MS" panose="030F0702030302020204" pitchFamily="66" charset="0"/>
              </a:rPr>
              <a:t>The Periodontium in Leukemic Patients</a:t>
            </a:r>
            <a:endParaRPr lang="en-IN" sz="6000" dirty="0">
              <a:latin typeface="Comic Sans MS" panose="030F0702030302020204" pitchFamily="66" charset="0"/>
            </a:endParaRPr>
          </a:p>
        </p:txBody>
      </p:sp>
      <p:pic>
        <p:nvPicPr>
          <p:cNvPr id="8" name="Picture Placeholder 7">
            <a:extLst>
              <a:ext uri="{FF2B5EF4-FFF2-40B4-BE49-F238E27FC236}">
                <a16:creationId xmlns:a16="http://schemas.microsoft.com/office/drawing/2014/main" id="{F6AB2260-8569-0339-7AE5-C544E6D32B7B}"/>
              </a:ext>
            </a:extLst>
          </p:cNvPr>
          <p:cNvPicPr>
            <a:picLocks noGrp="1" noChangeAspect="1"/>
          </p:cNvPicPr>
          <p:nvPr>
            <p:ph type="pic" sz="quarter" idx="13"/>
          </p:nvPr>
        </p:nvPicPr>
        <p:blipFill>
          <a:blip r:embed="rId2"/>
          <a:srcRect l="31400" t="-507" r="16950" b="507"/>
          <a:stretch/>
        </p:blipFill>
        <p:spPr>
          <a:xfrm>
            <a:off x="7867651" y="1"/>
            <a:ext cx="4324350" cy="6858000"/>
          </a:xfrm>
        </p:spPr>
      </p:pic>
      <p:sp>
        <p:nvSpPr>
          <p:cNvPr id="4" name="Slide Number Placeholder 3">
            <a:extLst>
              <a:ext uri="{FF2B5EF4-FFF2-40B4-BE49-F238E27FC236}">
                <a16:creationId xmlns:a16="http://schemas.microsoft.com/office/drawing/2014/main" id="{0A3D3B36-25E7-D0EF-9F8B-5DC265D38864}"/>
              </a:ext>
            </a:extLst>
          </p:cNvPr>
          <p:cNvSpPr>
            <a:spLocks noGrp="1"/>
          </p:cNvSpPr>
          <p:nvPr>
            <p:ph type="sldNum" sz="quarter" idx="4"/>
          </p:nvPr>
        </p:nvSpPr>
        <p:spPr/>
        <p:txBody>
          <a:bodyPr/>
          <a:lstStyle/>
          <a:p>
            <a:fld id="{08AB70BE-1769-45B8-85A6-0C837432C7E6}" type="slidenum">
              <a:rPr lang="en-US" smtClean="0"/>
              <a:pPr/>
              <a:t>34</a:t>
            </a:fld>
            <a:endParaRPr lang="en-US" dirty="0"/>
          </a:p>
        </p:txBody>
      </p:sp>
      <p:sp>
        <p:nvSpPr>
          <p:cNvPr id="5" name="TextBox 4">
            <a:extLst>
              <a:ext uri="{FF2B5EF4-FFF2-40B4-BE49-F238E27FC236}">
                <a16:creationId xmlns:a16="http://schemas.microsoft.com/office/drawing/2014/main" id="{34670C6A-8878-0611-61D9-C535CBD57B21}"/>
              </a:ext>
            </a:extLst>
          </p:cNvPr>
          <p:cNvSpPr txBox="1"/>
          <p:nvPr/>
        </p:nvSpPr>
        <p:spPr>
          <a:xfrm>
            <a:off x="71534" y="5983104"/>
            <a:ext cx="7654214"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l"/>
            <a:r>
              <a:rPr lang="en-GB" sz="1800" b="0" i="0" u="none" strike="noStrike" baseline="0" dirty="0">
                <a:latin typeface="TimesNewRomanPSMT"/>
              </a:rPr>
              <a:t>Oral and periodontal manifestations of </a:t>
            </a:r>
            <a:r>
              <a:rPr lang="en-GB" sz="1800" b="0" i="0" u="none" strike="noStrike" baseline="0" dirty="0" err="1">
                <a:latin typeface="TimesNewRomanPSMT"/>
              </a:rPr>
              <a:t>leukemia</a:t>
            </a:r>
            <a:r>
              <a:rPr lang="en-GB" sz="1800" b="0" i="0" u="none" strike="noStrike" baseline="0" dirty="0">
                <a:latin typeface="TimesNewRomanPSMT"/>
              </a:rPr>
              <a:t> may include leukemic infiltration, bleeding, oral ulcerations, and infections.</a:t>
            </a:r>
            <a:endParaRPr lang="en-IN" dirty="0"/>
          </a:p>
        </p:txBody>
      </p:sp>
    </p:spTree>
    <p:extLst>
      <p:ext uri="{BB962C8B-B14F-4D97-AF65-F5344CB8AC3E}">
        <p14:creationId xmlns:p14="http://schemas.microsoft.com/office/powerpoint/2010/main" val="572502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80A3E-728F-8786-E7FE-21F6E533A41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09AB81-0B75-44CA-F5BA-248B235DE032}"/>
              </a:ext>
            </a:extLst>
          </p:cNvPr>
          <p:cNvSpPr>
            <a:spLocks noGrp="1"/>
          </p:cNvSpPr>
          <p:nvPr>
            <p:ph type="sldNum" sz="quarter" idx="4"/>
          </p:nvPr>
        </p:nvSpPr>
        <p:spPr/>
        <p:txBody>
          <a:bodyPr/>
          <a:lstStyle/>
          <a:p>
            <a:fld id="{08AB70BE-1769-45B8-85A6-0C837432C7E6}" type="slidenum">
              <a:rPr lang="en-US" smtClean="0"/>
              <a:pPr/>
              <a:t>35</a:t>
            </a:fld>
            <a:endParaRPr lang="en-US" dirty="0"/>
          </a:p>
        </p:txBody>
      </p:sp>
      <p:sp>
        <p:nvSpPr>
          <p:cNvPr id="6" name="TextBox 5">
            <a:extLst>
              <a:ext uri="{FF2B5EF4-FFF2-40B4-BE49-F238E27FC236}">
                <a16:creationId xmlns:a16="http://schemas.microsoft.com/office/drawing/2014/main" id="{B4473E9F-08B2-75A6-7211-F77B5CAA6018}"/>
              </a:ext>
            </a:extLst>
          </p:cNvPr>
          <p:cNvSpPr txBox="1"/>
          <p:nvPr/>
        </p:nvSpPr>
        <p:spPr>
          <a:xfrm>
            <a:off x="3981839" y="353692"/>
            <a:ext cx="4782681" cy="523220"/>
          </a:xfrm>
          <a:prstGeom prst="rect">
            <a:avLst/>
          </a:prstGeom>
          <a:noFill/>
        </p:spPr>
        <p:txBody>
          <a:bodyPr wrap="square">
            <a:spAutoFit/>
          </a:bodyPr>
          <a:lstStyle/>
          <a:p>
            <a:r>
              <a:rPr lang="en-IN" sz="2800" dirty="0">
                <a:latin typeface="Comic Sans MS" panose="030F0702030302020204" pitchFamily="66" charset="0"/>
              </a:rPr>
              <a:t>Leukemic Infiltration</a:t>
            </a:r>
          </a:p>
        </p:txBody>
      </p:sp>
      <p:sp>
        <p:nvSpPr>
          <p:cNvPr id="8" name="TextBox 7">
            <a:extLst>
              <a:ext uri="{FF2B5EF4-FFF2-40B4-BE49-F238E27FC236}">
                <a16:creationId xmlns:a16="http://schemas.microsoft.com/office/drawing/2014/main" id="{8264470B-BEF5-B906-7C17-36840323CA6F}"/>
              </a:ext>
            </a:extLst>
          </p:cNvPr>
          <p:cNvSpPr txBox="1"/>
          <p:nvPr/>
        </p:nvSpPr>
        <p:spPr>
          <a:xfrm>
            <a:off x="411714" y="1060254"/>
            <a:ext cx="6744865" cy="544405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Leukemic cells can infiltrate the gingiva and, less frequently, the alveolar bone. Gingival infiltration often results in </a:t>
            </a:r>
            <a:r>
              <a:rPr lang="en-GB" sz="1800" b="0" i="1" u="none" strike="noStrike" baseline="0" dirty="0">
                <a:latin typeface="TimesNewRomanPS-ItalicMT"/>
              </a:rPr>
              <a:t>leukemic gingival </a:t>
            </a:r>
            <a:r>
              <a:rPr lang="en-IN" sz="1800" b="0" i="1" u="none" strike="noStrike" baseline="0" dirty="0">
                <a:latin typeface="TimesNewRomanPS-ItalicMT"/>
              </a:rPr>
              <a:t>enlargement.</a:t>
            </a:r>
          </a:p>
          <a:p>
            <a:pPr algn="l">
              <a:lnSpc>
                <a:spcPct val="150000"/>
              </a:lnSpc>
            </a:pPr>
            <a:endParaRPr lang="en-IN" sz="1800" b="0" i="1" u="none" strike="noStrike" baseline="0" dirty="0">
              <a:latin typeface="TimesNewRomanPS-Italic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Leukemic gingival enlargement consists of a basic infiltration of the</a:t>
            </a:r>
            <a:r>
              <a:rPr lang="en-GB" dirty="0">
                <a:solidFill>
                  <a:srgbClr val="000000"/>
                </a:solidFill>
                <a:latin typeface="TimesNewRomanPSMT"/>
              </a:rPr>
              <a:t> </a:t>
            </a:r>
            <a:r>
              <a:rPr lang="en-GB" sz="1800" b="0" i="0" u="none" strike="noStrike" baseline="0" dirty="0">
                <a:solidFill>
                  <a:srgbClr val="000000"/>
                </a:solidFill>
                <a:latin typeface="TimesNewRomanPSMT"/>
              </a:rPr>
              <a:t>gingival corium by leukemic cells that increases the gingival thickness and creates gingival pockets in which bacterial plaque accumulates, thereby initiating a secondary inflammatory lesion that contributes to the enlargement of the gingiva. </a:t>
            </a:r>
          </a:p>
          <a:p>
            <a:pPr algn="l">
              <a:lnSpc>
                <a:spcPct val="150000"/>
              </a:lnSpc>
            </a:pPr>
            <a:endParaRPr lang="en-GB" sz="1800" b="0" i="0" u="none" strike="noStrike" baseline="0" dirty="0">
              <a:solidFill>
                <a:srgbClr val="00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It may be localized to the interdental papilla area , or it may expand to include the marginal gingiva and partially cover the crowns of the teeth</a:t>
            </a:r>
            <a:endParaRPr lang="en-IN" i="1" dirty="0">
              <a:latin typeface="TimesNewRomanPS-ItalicMT"/>
            </a:endParaRPr>
          </a:p>
        </p:txBody>
      </p:sp>
      <p:pic>
        <p:nvPicPr>
          <p:cNvPr id="3" name="Picture 2">
            <a:extLst>
              <a:ext uri="{FF2B5EF4-FFF2-40B4-BE49-F238E27FC236}">
                <a16:creationId xmlns:a16="http://schemas.microsoft.com/office/drawing/2014/main" id="{031E38E3-60FA-A21A-A1CA-6228E8A416D2}"/>
              </a:ext>
            </a:extLst>
          </p:cNvPr>
          <p:cNvPicPr>
            <a:picLocks noChangeAspect="1"/>
          </p:cNvPicPr>
          <p:nvPr/>
        </p:nvPicPr>
        <p:blipFill>
          <a:blip r:embed="rId2"/>
          <a:stretch>
            <a:fillRect/>
          </a:stretch>
        </p:blipFill>
        <p:spPr>
          <a:xfrm>
            <a:off x="7259216" y="1716832"/>
            <a:ext cx="4782681" cy="4124131"/>
          </a:xfrm>
          <a:prstGeom prst="rect">
            <a:avLst/>
          </a:prstGeom>
        </p:spPr>
      </p:pic>
    </p:spTree>
    <p:extLst>
      <p:ext uri="{BB962C8B-B14F-4D97-AF65-F5344CB8AC3E}">
        <p14:creationId xmlns:p14="http://schemas.microsoft.com/office/powerpoint/2010/main" val="4266479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440C1-23B5-346E-9053-6D58144BDD2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775E1F-D4E7-AD97-DCFF-542D0FAF5C41}"/>
              </a:ext>
            </a:extLst>
          </p:cNvPr>
          <p:cNvSpPr>
            <a:spLocks noGrp="1"/>
          </p:cNvSpPr>
          <p:nvPr>
            <p:ph type="sldNum" sz="quarter" idx="4"/>
          </p:nvPr>
        </p:nvSpPr>
        <p:spPr/>
        <p:txBody>
          <a:bodyPr/>
          <a:lstStyle/>
          <a:p>
            <a:fld id="{08AB70BE-1769-45B8-85A6-0C837432C7E6}" type="slidenum">
              <a:rPr lang="en-US" smtClean="0"/>
              <a:pPr/>
              <a:t>36</a:t>
            </a:fld>
            <a:endParaRPr lang="en-US" dirty="0"/>
          </a:p>
        </p:txBody>
      </p:sp>
      <p:sp>
        <p:nvSpPr>
          <p:cNvPr id="3" name="TextBox 2">
            <a:extLst>
              <a:ext uri="{FF2B5EF4-FFF2-40B4-BE49-F238E27FC236}">
                <a16:creationId xmlns:a16="http://schemas.microsoft.com/office/drawing/2014/main" id="{93B8D1E1-FD67-C8B5-199D-020239E4825E}"/>
              </a:ext>
            </a:extLst>
          </p:cNvPr>
          <p:cNvSpPr txBox="1"/>
          <p:nvPr/>
        </p:nvSpPr>
        <p:spPr>
          <a:xfrm>
            <a:off x="522514" y="1520634"/>
            <a:ext cx="4077477" cy="3782061"/>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Clinically, the gingiva appears bluish red and cyanotic, with a rounding and tenseness of the gingival margin. </a:t>
            </a:r>
          </a:p>
          <a:p>
            <a:pPr algn="l">
              <a:lnSpc>
                <a:spcPct val="150000"/>
              </a:lnSpc>
            </a:pPr>
            <a:endParaRPr lang="en-GB" sz="1800" b="0" i="0" u="none" strike="noStrike" baseline="0" dirty="0">
              <a:solidFill>
                <a:srgbClr val="00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abnormal accumulation of leukemic cells in the dermal and subcutaneous connective tissue is called </a:t>
            </a:r>
            <a:r>
              <a:rPr lang="en-GB" sz="1800" b="0" i="1" u="none" strike="noStrike" baseline="0" dirty="0" err="1">
                <a:solidFill>
                  <a:srgbClr val="000000"/>
                </a:solidFill>
                <a:latin typeface="TimesNewRomanPS-ItalicMT"/>
              </a:rPr>
              <a:t>leukemia</a:t>
            </a:r>
            <a:r>
              <a:rPr lang="en-GB" sz="1800" b="0" i="1" u="none" strike="noStrike" baseline="0" dirty="0">
                <a:solidFill>
                  <a:srgbClr val="000000"/>
                </a:solidFill>
                <a:latin typeface="TimesNewRomanPS-ItalicMT"/>
              </a:rPr>
              <a:t> cutis, </a:t>
            </a:r>
            <a:r>
              <a:rPr lang="en-GB" sz="1800" b="0" i="0" u="none" strike="noStrike" baseline="0" dirty="0">
                <a:solidFill>
                  <a:srgbClr val="000000"/>
                </a:solidFill>
                <a:latin typeface="TimesNewRomanPSMT"/>
              </a:rPr>
              <a:t>and it forms elevated and flat macules and papules.</a:t>
            </a:r>
          </a:p>
        </p:txBody>
      </p:sp>
      <p:graphicFrame>
        <p:nvGraphicFramePr>
          <p:cNvPr id="7" name="Diagram 6">
            <a:extLst>
              <a:ext uri="{FF2B5EF4-FFF2-40B4-BE49-F238E27FC236}">
                <a16:creationId xmlns:a16="http://schemas.microsoft.com/office/drawing/2014/main" id="{F528C62A-5E9B-EBA4-B675-10C4C5BE93F3}"/>
              </a:ext>
            </a:extLst>
          </p:cNvPr>
          <p:cNvGraphicFramePr/>
          <p:nvPr>
            <p:extLst>
              <p:ext uri="{D42A27DB-BD31-4B8C-83A1-F6EECF244321}">
                <p14:modId xmlns:p14="http://schemas.microsoft.com/office/powerpoint/2010/main" val="914808802"/>
              </p:ext>
            </p:extLst>
          </p:nvPr>
        </p:nvGraphicFramePr>
        <p:xfrm>
          <a:off x="5577764" y="296281"/>
          <a:ext cx="5320781" cy="58152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8859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3FC6B-2B06-50FD-80A5-D7FEDC40F5F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464B6A-10D1-CDBA-72B6-4107D3C2108F}"/>
              </a:ext>
            </a:extLst>
          </p:cNvPr>
          <p:cNvSpPr>
            <a:spLocks noGrp="1"/>
          </p:cNvSpPr>
          <p:nvPr>
            <p:ph type="sldNum" sz="quarter" idx="4"/>
          </p:nvPr>
        </p:nvSpPr>
        <p:spPr/>
        <p:txBody>
          <a:bodyPr/>
          <a:lstStyle/>
          <a:p>
            <a:fld id="{08AB70BE-1769-45B8-85A6-0C837432C7E6}" type="slidenum">
              <a:rPr lang="en-US" smtClean="0"/>
              <a:pPr/>
              <a:t>37</a:t>
            </a:fld>
            <a:endParaRPr lang="en-US" dirty="0"/>
          </a:p>
        </p:txBody>
      </p:sp>
      <p:sp>
        <p:nvSpPr>
          <p:cNvPr id="3" name="TextBox 2">
            <a:extLst>
              <a:ext uri="{FF2B5EF4-FFF2-40B4-BE49-F238E27FC236}">
                <a16:creationId xmlns:a16="http://schemas.microsoft.com/office/drawing/2014/main" id="{B0ADFDA2-E1A2-1618-BE32-5AD64AABC8D9}"/>
              </a:ext>
            </a:extLst>
          </p:cNvPr>
          <p:cNvSpPr txBox="1"/>
          <p:nvPr/>
        </p:nvSpPr>
        <p:spPr>
          <a:xfrm>
            <a:off x="4313854" y="305191"/>
            <a:ext cx="3243942" cy="707886"/>
          </a:xfrm>
          <a:prstGeom prst="rect">
            <a:avLst/>
          </a:prstGeom>
          <a:noFill/>
        </p:spPr>
        <p:txBody>
          <a:bodyPr wrap="square">
            <a:spAutoFit/>
          </a:bodyPr>
          <a:lstStyle/>
          <a:p>
            <a:pPr lvl="1"/>
            <a:r>
              <a:rPr lang="en-IN" sz="4000" b="1" i="0" u="none" strike="noStrike" spc="300" baseline="0" dirty="0">
                <a:solidFill>
                  <a:srgbClr val="80804D"/>
                </a:solidFill>
                <a:latin typeface="Edwardian Script ITC" panose="030303020407070D0804" pitchFamily="66" charset="0"/>
              </a:rPr>
              <a:t>Bleeding</a:t>
            </a:r>
            <a:endParaRPr lang="en-IN" sz="4000" b="1" spc="300" dirty="0">
              <a:latin typeface="Edwardian Script ITC" panose="030303020407070D0804" pitchFamily="66" charset="0"/>
            </a:endParaRPr>
          </a:p>
        </p:txBody>
      </p:sp>
      <p:sp>
        <p:nvSpPr>
          <p:cNvPr id="6" name="TextBox 5">
            <a:extLst>
              <a:ext uri="{FF2B5EF4-FFF2-40B4-BE49-F238E27FC236}">
                <a16:creationId xmlns:a16="http://schemas.microsoft.com/office/drawing/2014/main" id="{696B72E6-836B-3B88-5B39-104CAD4F5EA7}"/>
              </a:ext>
            </a:extLst>
          </p:cNvPr>
          <p:cNvSpPr txBox="1"/>
          <p:nvPr/>
        </p:nvSpPr>
        <p:spPr>
          <a:xfrm>
            <a:off x="398884" y="976881"/>
            <a:ext cx="6757695" cy="5443670"/>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dirty="0">
                <a:solidFill>
                  <a:srgbClr val="000000"/>
                </a:solidFill>
                <a:latin typeface="TimesNewRomanPSMT"/>
              </a:rPr>
              <a:t>G</a:t>
            </a:r>
            <a:r>
              <a:rPr lang="en-GB" sz="1800" b="0" i="0" u="none" strike="noStrike" baseline="0" dirty="0">
                <a:solidFill>
                  <a:srgbClr val="000000"/>
                </a:solidFill>
                <a:latin typeface="TimesNewRomanPSMT"/>
              </a:rPr>
              <a:t>ingival </a:t>
            </a:r>
            <a:r>
              <a:rPr lang="en-GB" sz="1800" b="0" i="0" u="none" strike="noStrike" baseline="0" dirty="0" err="1">
                <a:solidFill>
                  <a:srgbClr val="000000"/>
                </a:solidFill>
                <a:latin typeface="TimesNewRomanPSMT"/>
              </a:rPr>
              <a:t>hemorrhage</a:t>
            </a:r>
            <a:r>
              <a:rPr lang="en-GB" sz="1800" b="0" i="0" u="none" strike="noStrike" baseline="0" dirty="0">
                <a:solidFill>
                  <a:srgbClr val="000000"/>
                </a:solidFill>
                <a:latin typeface="TimesNewRomanPSMT"/>
              </a:rPr>
              <a:t> is a common finding in leukemic patients, even in the absence of clinically detectable gingivitis.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Bleeding gingiva can be an early sign of </a:t>
            </a:r>
            <a:r>
              <a:rPr lang="en-GB" sz="1800" b="0" i="0" u="none" strike="noStrike" baseline="0" dirty="0" err="1">
                <a:solidFill>
                  <a:srgbClr val="000000"/>
                </a:solidFill>
                <a:latin typeface="TimesNewRomanPSMT"/>
              </a:rPr>
              <a:t>leukemia</a:t>
            </a:r>
            <a:r>
              <a:rPr lang="en-GB" sz="1800" b="0" i="0" u="none" strike="noStrike" baseline="0" dirty="0">
                <a:solidFill>
                  <a:srgbClr val="000000"/>
                </a:solidFill>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It is caused by the thrombocytopenia that results from the replacement of bone marrow cells with leukemic cells and from the inhibition of normal stem cell function by leukemic cells or their products.</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This bleeding tendency can also manifest in the skin and throughout the oral mucosa, where petechiae are often found, with or without leukemic infiltrates.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 more diffuse submucosal bleeding manifests as ecchymosis.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Bleeding may also be a side effect of the chemotherapeutic agents used to treat </a:t>
            </a:r>
            <a:r>
              <a:rPr lang="en-GB" sz="1800" b="0" i="0" u="none" strike="noStrike" baseline="0" dirty="0" err="1">
                <a:solidFill>
                  <a:srgbClr val="000000"/>
                </a:solidFill>
                <a:latin typeface="TimesNewRomanPSMT"/>
              </a:rPr>
              <a:t>leukemia</a:t>
            </a:r>
            <a:r>
              <a:rPr lang="en-GB" sz="1800" b="0" i="0" u="none" strike="noStrike" baseline="0" dirty="0">
                <a:solidFill>
                  <a:srgbClr val="000000"/>
                </a:solidFill>
                <a:latin typeface="TimesNewRomanPSMT"/>
              </a:rPr>
              <a:t>.</a:t>
            </a:r>
            <a:endParaRPr lang="en-IN" dirty="0"/>
          </a:p>
        </p:txBody>
      </p:sp>
      <p:pic>
        <p:nvPicPr>
          <p:cNvPr id="8" name="Picture 7">
            <a:extLst>
              <a:ext uri="{FF2B5EF4-FFF2-40B4-BE49-F238E27FC236}">
                <a16:creationId xmlns:a16="http://schemas.microsoft.com/office/drawing/2014/main" id="{25ABA2D8-CCF6-4566-8374-119A5B98F126}"/>
              </a:ext>
            </a:extLst>
          </p:cNvPr>
          <p:cNvPicPr>
            <a:picLocks noChangeAspect="1"/>
          </p:cNvPicPr>
          <p:nvPr/>
        </p:nvPicPr>
        <p:blipFill>
          <a:blip r:embed="rId2"/>
          <a:stretch>
            <a:fillRect/>
          </a:stretch>
        </p:blipFill>
        <p:spPr>
          <a:xfrm>
            <a:off x="7156579" y="1718481"/>
            <a:ext cx="4837686" cy="39604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23074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0572E-8C92-9A10-418E-AC931B0E70C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E77C703-1A22-864F-DF65-9A713C53803F}"/>
              </a:ext>
            </a:extLst>
          </p:cNvPr>
          <p:cNvSpPr>
            <a:spLocks noGrp="1"/>
          </p:cNvSpPr>
          <p:nvPr>
            <p:ph type="sldNum" sz="quarter" idx="4"/>
          </p:nvPr>
        </p:nvSpPr>
        <p:spPr/>
        <p:txBody>
          <a:bodyPr/>
          <a:lstStyle/>
          <a:p>
            <a:fld id="{08AB70BE-1769-45B8-85A6-0C837432C7E6}" type="slidenum">
              <a:rPr lang="en-US" smtClean="0"/>
              <a:pPr/>
              <a:t>38</a:t>
            </a:fld>
            <a:endParaRPr lang="en-US" dirty="0"/>
          </a:p>
        </p:txBody>
      </p:sp>
      <p:sp>
        <p:nvSpPr>
          <p:cNvPr id="3" name="TextBox 2">
            <a:extLst>
              <a:ext uri="{FF2B5EF4-FFF2-40B4-BE49-F238E27FC236}">
                <a16:creationId xmlns:a16="http://schemas.microsoft.com/office/drawing/2014/main" id="{55070B0B-C7DA-80E5-337A-008AF703FE2D}"/>
              </a:ext>
            </a:extLst>
          </p:cNvPr>
          <p:cNvSpPr txBox="1"/>
          <p:nvPr/>
        </p:nvSpPr>
        <p:spPr>
          <a:xfrm>
            <a:off x="407826" y="1566598"/>
            <a:ext cx="11376348" cy="41971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 patients with </a:t>
            </a:r>
            <a:r>
              <a:rPr lang="en-GB" sz="1800" b="0" i="0" u="none" strike="noStrike" baseline="0" dirty="0" err="1">
                <a:solidFill>
                  <a:srgbClr val="000000"/>
                </a:solidFill>
                <a:latin typeface="TimesNewRomanPSMT"/>
              </a:rPr>
              <a:t>leukemia</a:t>
            </a:r>
            <a:r>
              <a:rPr lang="en-GB" sz="1800" b="0" i="0" u="none" strike="noStrike" baseline="0" dirty="0">
                <a:solidFill>
                  <a:srgbClr val="000000"/>
                </a:solidFill>
                <a:latin typeface="TimesNewRomanPSMT"/>
              </a:rPr>
              <a:t>, the response to bacterial plaque or other local irritation is altered.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cellular component of the inflammatory</a:t>
            </a:r>
            <a:r>
              <a:rPr lang="en-GB" dirty="0">
                <a:solidFill>
                  <a:srgbClr val="000000"/>
                </a:solidFill>
                <a:latin typeface="TimesNewRomanPSMT"/>
              </a:rPr>
              <a:t> </a:t>
            </a:r>
            <a:r>
              <a:rPr lang="en-GB" sz="1800" b="0" i="0" u="none" strike="noStrike" baseline="0" dirty="0">
                <a:solidFill>
                  <a:srgbClr val="000000"/>
                </a:solidFill>
                <a:latin typeface="TimesNewRomanPSMT"/>
              </a:rPr>
              <a:t>exudate differs both quantitatively and qualitatively from that found in nonleukemic individuals in that there is a pronounced in</a:t>
            </a:r>
            <a:r>
              <a:rPr lang="en-GB" dirty="0">
                <a:solidFill>
                  <a:srgbClr val="000000"/>
                </a:solidFill>
                <a:latin typeface="TimesNewRomanPSMT"/>
              </a:rPr>
              <a:t>f</a:t>
            </a:r>
            <a:r>
              <a:rPr lang="en-GB" sz="1800" b="0" i="0" u="none" strike="noStrike" baseline="0" dirty="0">
                <a:solidFill>
                  <a:srgbClr val="000000"/>
                </a:solidFill>
                <a:latin typeface="TimesNewRomanPSMT"/>
              </a:rPr>
              <a:t>iltration of immature leukemic cells in addition to the usual inflammatory</a:t>
            </a:r>
            <a:r>
              <a:rPr lang="en-GB" dirty="0">
                <a:solidFill>
                  <a:srgbClr val="000000"/>
                </a:solidFill>
                <a:latin typeface="TimesNewRomanPSMT"/>
              </a:rPr>
              <a:t> </a:t>
            </a:r>
            <a:r>
              <a:rPr lang="en-GB" sz="1800" b="0" i="0" u="none" strike="noStrike" baseline="0" dirty="0">
                <a:solidFill>
                  <a:srgbClr val="000000"/>
                </a:solidFill>
                <a:latin typeface="TimesNewRomanPSMT"/>
              </a:rPr>
              <a:t>cells.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As a result, the normal inflammatory response may be </a:t>
            </a:r>
            <a:r>
              <a:rPr lang="en-IN" sz="1800" b="0" i="0" u="none" strike="noStrike" baseline="0" dirty="0">
                <a:solidFill>
                  <a:srgbClr val="000000"/>
                </a:solidFill>
                <a:latin typeface="TimesNewRomanPSMT"/>
              </a:rPr>
              <a:t>diminished.</a:t>
            </a:r>
          </a:p>
          <a:p>
            <a:pPr marL="285750" indent="-285750" algn="l">
              <a:lnSpc>
                <a:spcPct val="150000"/>
              </a:lnSpc>
              <a:buFont typeface="Arial" panose="020B0604020202020204" pitchFamily="34" charset="0"/>
              <a:buChar char="•"/>
            </a:pPr>
            <a:r>
              <a:rPr lang="en-GB" sz="1800" b="0" i="1" u="none" strike="noStrike" baseline="0" dirty="0">
                <a:solidFill>
                  <a:srgbClr val="000000"/>
                </a:solidFill>
                <a:latin typeface="TimesNewRomanPS-ItalicMT"/>
              </a:rPr>
              <a:t>Granulocytopenia </a:t>
            </a:r>
            <a:r>
              <a:rPr lang="en-GB" sz="1800" b="0" i="0" u="none" strike="noStrike" baseline="0" dirty="0">
                <a:solidFill>
                  <a:srgbClr val="000000"/>
                </a:solidFill>
                <a:latin typeface="TimesNewRomanPSMT"/>
              </a:rPr>
              <a:t>(diminished WBC count) results from the displacement of normal bone marrow cells by leukemic cells, which increases the host susceptibility to opportunistic microorganism and leads to ulcerations and infections.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Discrete, punched-out ulcers that penetrate deeply into the submucosa and are covered by a firmly</a:t>
            </a:r>
            <a:r>
              <a:rPr lang="en-GB" dirty="0">
                <a:solidFill>
                  <a:srgbClr val="000000"/>
                </a:solidFill>
                <a:latin typeface="TimesNewRomanPSMT"/>
              </a:rPr>
              <a:t> </a:t>
            </a:r>
            <a:r>
              <a:rPr lang="en-GB" sz="1800" b="0" i="0" u="none" strike="noStrike" baseline="0" dirty="0">
                <a:solidFill>
                  <a:srgbClr val="000000"/>
                </a:solidFill>
                <a:latin typeface="TimesNewRomanPSMT"/>
              </a:rPr>
              <a:t>attached white slough can be found on the oral mucosa.</a:t>
            </a:r>
            <a:r>
              <a:rPr lang="en-GB" sz="1800" b="0" i="0" u="none" strike="noStrike" baseline="0" dirty="0">
                <a:solidFill>
                  <a:srgbClr val="0081AD"/>
                </a:solidFill>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These</a:t>
            </a:r>
            <a:r>
              <a:rPr lang="en-GB" dirty="0">
                <a:solidFill>
                  <a:srgbClr val="000000"/>
                </a:solidFill>
                <a:latin typeface="TimesNewRomanPSMT"/>
              </a:rPr>
              <a:t> </a:t>
            </a:r>
            <a:r>
              <a:rPr lang="en-GB" sz="1800" b="0" i="0" u="none" strike="noStrike" baseline="0" dirty="0">
                <a:solidFill>
                  <a:srgbClr val="000000"/>
                </a:solidFill>
                <a:latin typeface="TimesNewRomanPSMT"/>
              </a:rPr>
              <a:t>lesions occur in sites of trauma (e.g., the buccal mucosa) in relation to the line of occlusion or on the palate.</a:t>
            </a:r>
            <a:endParaRPr lang="en-IN" dirty="0"/>
          </a:p>
        </p:txBody>
      </p:sp>
      <p:sp>
        <p:nvSpPr>
          <p:cNvPr id="6" name="TextBox 5">
            <a:extLst>
              <a:ext uri="{FF2B5EF4-FFF2-40B4-BE49-F238E27FC236}">
                <a16:creationId xmlns:a16="http://schemas.microsoft.com/office/drawing/2014/main" id="{6CF1288B-7BA8-E672-D2E8-DEA2730DCB5F}"/>
              </a:ext>
            </a:extLst>
          </p:cNvPr>
          <p:cNvSpPr txBox="1"/>
          <p:nvPr/>
        </p:nvSpPr>
        <p:spPr>
          <a:xfrm>
            <a:off x="3729913" y="724895"/>
            <a:ext cx="6097554" cy="523220"/>
          </a:xfrm>
          <a:prstGeom prst="rect">
            <a:avLst/>
          </a:prstGeom>
          <a:noFill/>
        </p:spPr>
        <p:txBody>
          <a:bodyPr wrap="square">
            <a:spAutoFit/>
          </a:bodyPr>
          <a:lstStyle/>
          <a:p>
            <a:pPr algn="l"/>
            <a:r>
              <a:rPr lang="en-IN" sz="2800" b="1" i="0" u="none" strike="noStrike" baseline="0" dirty="0">
                <a:solidFill>
                  <a:srgbClr val="80804D"/>
                </a:solidFill>
                <a:latin typeface="Univers-Bold"/>
              </a:rPr>
              <a:t>Oral Ulceration and Infection</a:t>
            </a:r>
          </a:p>
        </p:txBody>
      </p:sp>
    </p:spTree>
    <p:extLst>
      <p:ext uri="{BB962C8B-B14F-4D97-AF65-F5344CB8AC3E}">
        <p14:creationId xmlns:p14="http://schemas.microsoft.com/office/powerpoint/2010/main" val="12870172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47524-47DC-A10C-D14C-A5F892F54BC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6C2966-7DBE-140C-B73A-A2BABB09EEE8}"/>
              </a:ext>
            </a:extLst>
          </p:cNvPr>
          <p:cNvSpPr>
            <a:spLocks noGrp="1"/>
          </p:cNvSpPr>
          <p:nvPr>
            <p:ph type="sldNum" sz="quarter" idx="4"/>
          </p:nvPr>
        </p:nvSpPr>
        <p:spPr/>
        <p:txBody>
          <a:bodyPr/>
          <a:lstStyle/>
          <a:p>
            <a:fld id="{08AB70BE-1769-45B8-85A6-0C837432C7E6}" type="slidenum">
              <a:rPr lang="en-US" smtClean="0"/>
              <a:pPr/>
              <a:t>39</a:t>
            </a:fld>
            <a:endParaRPr lang="en-US" dirty="0"/>
          </a:p>
        </p:txBody>
      </p:sp>
      <p:sp>
        <p:nvSpPr>
          <p:cNvPr id="3" name="TextBox 2">
            <a:extLst>
              <a:ext uri="{FF2B5EF4-FFF2-40B4-BE49-F238E27FC236}">
                <a16:creationId xmlns:a16="http://schemas.microsoft.com/office/drawing/2014/main" id="{CA87369C-3E86-6297-179B-5EB26A4607D9}"/>
              </a:ext>
            </a:extLst>
          </p:cNvPr>
          <p:cNvSpPr txBox="1"/>
          <p:nvPr/>
        </p:nvSpPr>
        <p:spPr>
          <a:xfrm>
            <a:off x="790769" y="1318736"/>
            <a:ext cx="6515100" cy="4058675"/>
          </a:xfrm>
          <a:prstGeom prst="rect">
            <a:avLst/>
          </a:prstGeom>
          <a:noFill/>
        </p:spPr>
        <p:txBody>
          <a:bodyPr wrap="square">
            <a:spAutoFit/>
          </a:bodyPr>
          <a:lstStyle/>
          <a:p>
            <a:pPr marL="285750" indent="-285750" algn="l">
              <a:lnSpc>
                <a:spcPct val="200000"/>
              </a:lnSpc>
              <a:buFont typeface="Arial" panose="020B0604020202020204" pitchFamily="34" charset="0"/>
              <a:buChar char="•"/>
            </a:pPr>
            <a:r>
              <a:rPr lang="en-GB" sz="1800" b="0" i="0" u="none" strike="noStrike" baseline="0" dirty="0">
                <a:latin typeface="TimesNewRomanPSMT"/>
              </a:rPr>
              <a:t>The inflamed gingiva in patients with </a:t>
            </a:r>
            <a:r>
              <a:rPr lang="en-GB" sz="1800" b="0" i="0" u="none" strike="noStrike" baseline="0" dirty="0" err="1">
                <a:latin typeface="TimesNewRomanPSMT"/>
              </a:rPr>
              <a:t>leukemia</a:t>
            </a:r>
            <a:r>
              <a:rPr lang="en-GB" dirty="0">
                <a:latin typeface="TimesNewRomanPSMT"/>
              </a:rPr>
              <a:t> </a:t>
            </a:r>
            <a:r>
              <a:rPr lang="en-GB" sz="1800" b="0" i="0" u="none" strike="noStrike" baseline="0" dirty="0">
                <a:latin typeface="TimesNewRomanPSMT"/>
              </a:rPr>
              <a:t>differs clinically from that found in nonleukemic individuals.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gingiva is a peculiar bluish red, it is spongelike and friable, and it </a:t>
            </a:r>
            <a:r>
              <a:rPr lang="en-GB" sz="1800" b="0" i="0" u="none" strike="noStrike" baseline="0" dirty="0">
                <a:solidFill>
                  <a:srgbClr val="000000"/>
                </a:solidFill>
                <a:latin typeface="TimesNewRomanPSMT"/>
              </a:rPr>
              <a:t>bleeds persistently on the slightest provocation or even spontaneously in leukemic patients.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This greatly altered and degenerated tissue is extremely susceptible to bacterial infection, which can be so severe as to cause acute gingival necrosis with </a:t>
            </a:r>
            <a:r>
              <a:rPr lang="en-GB" sz="1800" b="0" i="0" u="none" strike="noStrike" baseline="0" dirty="0" err="1">
                <a:solidFill>
                  <a:srgbClr val="000000"/>
                </a:solidFill>
                <a:latin typeface="TimesNewRomanPSMT"/>
              </a:rPr>
              <a:t>pseudomembrane</a:t>
            </a:r>
            <a:r>
              <a:rPr lang="en-GB" sz="1800" b="0" i="0" u="none" strike="noStrike" baseline="0" dirty="0">
                <a:solidFill>
                  <a:srgbClr val="000000"/>
                </a:solidFill>
                <a:latin typeface="TimesNewRomanPSMT"/>
              </a:rPr>
              <a:t> formation</a:t>
            </a:r>
          </a:p>
          <a:p>
            <a:pPr algn="l">
              <a:lnSpc>
                <a:spcPct val="150000"/>
              </a:lnSpc>
            </a:pPr>
            <a:r>
              <a:rPr lang="en-IN" sz="1800" b="0" i="0" u="none" strike="noStrike" baseline="0" dirty="0">
                <a:solidFill>
                  <a:srgbClr val="000000"/>
                </a:solidFill>
                <a:latin typeface="TimesNewRomanPSMT"/>
              </a:rPr>
              <a:t>      or bone exposure</a:t>
            </a:r>
            <a:endParaRPr lang="en-IN" dirty="0"/>
          </a:p>
        </p:txBody>
      </p:sp>
      <p:pic>
        <p:nvPicPr>
          <p:cNvPr id="6" name="Picture 5">
            <a:extLst>
              <a:ext uri="{FF2B5EF4-FFF2-40B4-BE49-F238E27FC236}">
                <a16:creationId xmlns:a16="http://schemas.microsoft.com/office/drawing/2014/main" id="{DA04B710-7C24-1B86-5BFF-D0436476AB0B}"/>
              </a:ext>
            </a:extLst>
          </p:cNvPr>
          <p:cNvPicPr>
            <a:picLocks noChangeAspect="1"/>
          </p:cNvPicPr>
          <p:nvPr/>
        </p:nvPicPr>
        <p:blipFill>
          <a:blip r:embed="rId2"/>
          <a:stretch>
            <a:fillRect/>
          </a:stretch>
        </p:blipFill>
        <p:spPr>
          <a:xfrm>
            <a:off x="7436735" y="1544084"/>
            <a:ext cx="3964496" cy="3130553"/>
          </a:xfrm>
          <a:prstGeom prst="rect">
            <a:avLst/>
          </a:prstGeom>
        </p:spPr>
      </p:pic>
    </p:spTree>
    <p:extLst>
      <p:ext uri="{BB962C8B-B14F-4D97-AF65-F5344CB8AC3E}">
        <p14:creationId xmlns:p14="http://schemas.microsoft.com/office/powerpoint/2010/main" val="3263749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C7B05-0EB5-C30D-0F87-CBC75666C6F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2E6C78-3B45-C906-AA45-F37D6DD45643}"/>
              </a:ext>
            </a:extLst>
          </p:cNvPr>
          <p:cNvSpPr>
            <a:spLocks noGrp="1"/>
          </p:cNvSpPr>
          <p:nvPr>
            <p:ph type="sldNum" sz="quarter" idx="4"/>
          </p:nvPr>
        </p:nvSpPr>
        <p:spPr/>
        <p:txBody>
          <a:bodyPr/>
          <a:lstStyle/>
          <a:p>
            <a:fld id="{08AB70BE-1769-45B8-85A6-0C837432C7E6}" type="slidenum">
              <a:rPr lang="en-US" smtClean="0"/>
              <a:pPr/>
              <a:t>40</a:t>
            </a:fld>
            <a:endParaRPr lang="en-US" dirty="0"/>
          </a:p>
        </p:txBody>
      </p:sp>
      <p:sp>
        <p:nvSpPr>
          <p:cNvPr id="3" name="TextBox 2">
            <a:extLst>
              <a:ext uri="{FF2B5EF4-FFF2-40B4-BE49-F238E27FC236}">
                <a16:creationId xmlns:a16="http://schemas.microsoft.com/office/drawing/2014/main" id="{78CE79C2-7BBD-1C36-582E-E6D86BB86A56}"/>
              </a:ext>
            </a:extLst>
          </p:cNvPr>
          <p:cNvSpPr txBox="1"/>
          <p:nvPr/>
        </p:nvSpPr>
        <p:spPr>
          <a:xfrm>
            <a:off x="563531" y="586550"/>
            <a:ext cx="6875494" cy="6182718"/>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Anaemia is a deficiency in the quantity or quality of the blood as manifested by a reduction in the number of erythrocytes and in the amount of </a:t>
            </a:r>
            <a:r>
              <a:rPr lang="en-GB" sz="1800" b="0" i="0" u="none" strike="noStrike" baseline="0" dirty="0" err="1">
                <a:solidFill>
                  <a:srgbClr val="000000"/>
                </a:solidFill>
                <a:latin typeface="TimesNewRomanPSMT"/>
              </a:rPr>
              <a:t>hemoglobin</a:t>
            </a:r>
            <a:r>
              <a:rPr lang="en-GB" sz="1800" b="0" i="0" u="none" strike="noStrike" baseline="0" dirty="0">
                <a:solidFill>
                  <a:srgbClr val="000000"/>
                </a:solidFill>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Anaemia may be the result of blood loss, defective blood formation, or increased RBC destruction.</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Anaemias</a:t>
            </a:r>
            <a:r>
              <a:rPr lang="en-GB" dirty="0">
                <a:solidFill>
                  <a:srgbClr val="000000"/>
                </a:solidFill>
                <a:latin typeface="TimesNewRomanPSMT"/>
              </a:rPr>
              <a:t> </a:t>
            </a:r>
            <a:r>
              <a:rPr lang="en-GB" sz="1800" b="0" i="0" u="none" strike="noStrike" baseline="0" dirty="0">
                <a:solidFill>
                  <a:srgbClr val="000000"/>
                </a:solidFill>
                <a:latin typeface="TimesNewRomanPSMT"/>
              </a:rPr>
              <a:t>are classified according to cellular morphology and </a:t>
            </a:r>
            <a:r>
              <a:rPr lang="en-GB" sz="1800" b="0" i="0" u="none" strike="noStrike" baseline="0" dirty="0" err="1">
                <a:solidFill>
                  <a:srgbClr val="000000"/>
                </a:solidFill>
                <a:latin typeface="TimesNewRomanPSMT"/>
              </a:rPr>
              <a:t>hemoglobin</a:t>
            </a:r>
            <a:r>
              <a:rPr lang="en-GB" dirty="0">
                <a:solidFill>
                  <a:srgbClr val="000000"/>
                </a:solidFill>
                <a:latin typeface="TimesNewRomanPSMT"/>
              </a:rPr>
              <a:t> </a:t>
            </a:r>
            <a:r>
              <a:rPr lang="en-GB" sz="1800" b="0" i="0" u="none" strike="noStrike" baseline="0" dirty="0">
                <a:solidFill>
                  <a:srgbClr val="000000"/>
                </a:solidFill>
                <a:latin typeface="TimesNewRomanPSMT"/>
              </a:rPr>
              <a:t>content as follows: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t>
            </a:r>
            <a:r>
              <a:rPr lang="en-GB" sz="1800" b="0" i="1" u="none" strike="noStrike" baseline="0" dirty="0">
                <a:solidFill>
                  <a:srgbClr val="7030A0"/>
                </a:solidFill>
                <a:latin typeface="TimesNewRomanPSMT"/>
              </a:rPr>
              <a:t>1)</a:t>
            </a:r>
            <a:r>
              <a:rPr lang="en-GB" sz="1800" b="0" i="0" u="none" strike="noStrike" baseline="0" dirty="0">
                <a:solidFill>
                  <a:srgbClr val="000000"/>
                </a:solidFill>
                <a:latin typeface="TimesNewRomanPSMT"/>
              </a:rPr>
              <a:t> </a:t>
            </a:r>
            <a:r>
              <a:rPr lang="en-GB" sz="1600" b="1" i="1" u="none" strike="noStrike" baseline="0" dirty="0">
                <a:solidFill>
                  <a:srgbClr val="7030A0"/>
                </a:solidFill>
                <a:latin typeface="TimesNewRomanPSMT"/>
              </a:rPr>
              <a:t>macrocytic hyperchromic </a:t>
            </a:r>
            <a:r>
              <a:rPr lang="en-GB" sz="1600" b="1" i="1" u="none" strike="noStrike" baseline="0" dirty="0" err="1">
                <a:solidFill>
                  <a:srgbClr val="7030A0"/>
                </a:solidFill>
                <a:latin typeface="TimesNewRomanPSMT"/>
              </a:rPr>
              <a:t>anemia</a:t>
            </a:r>
            <a:r>
              <a:rPr lang="en-GB" sz="1600" b="1" i="1" u="none" strike="noStrike" baseline="0" dirty="0">
                <a:solidFill>
                  <a:srgbClr val="7030A0"/>
                </a:solidFill>
                <a:latin typeface="TimesNewRomanPSMT"/>
              </a:rPr>
              <a:t> (pernicious </a:t>
            </a:r>
            <a:r>
              <a:rPr lang="en-IN" sz="1600" b="1" i="1" u="none" strike="noStrike" baseline="0" dirty="0" err="1">
                <a:solidFill>
                  <a:srgbClr val="7030A0"/>
                </a:solidFill>
                <a:latin typeface="TimesNewRomanPSMT"/>
              </a:rPr>
              <a:t>anemia</a:t>
            </a:r>
            <a:r>
              <a:rPr lang="en-IN" sz="1600" b="1" i="1" u="none" strike="noStrike" baseline="0" dirty="0">
                <a:solidFill>
                  <a:srgbClr val="7030A0"/>
                </a:solidFill>
                <a:latin typeface="TimesNewRomanPSMT"/>
              </a:rPr>
              <a:t>); </a:t>
            </a:r>
          </a:p>
          <a:p>
            <a:pPr marL="285750" indent="-285750" algn="l">
              <a:lnSpc>
                <a:spcPct val="150000"/>
              </a:lnSpc>
              <a:buFont typeface="Arial" panose="020B0604020202020204" pitchFamily="34" charset="0"/>
              <a:buChar char="•"/>
            </a:pPr>
            <a:r>
              <a:rPr lang="en-IN" sz="1600" b="1" i="1" u="none" strike="noStrike" baseline="0" dirty="0">
                <a:solidFill>
                  <a:srgbClr val="7030A0"/>
                </a:solidFill>
                <a:latin typeface="TimesNewRomanPSMT"/>
              </a:rPr>
              <a:t>(2) microcytic hypochromic </a:t>
            </a:r>
            <a:r>
              <a:rPr lang="en-IN" sz="1600" b="1" i="1" u="none" strike="noStrike" baseline="0" dirty="0" err="1">
                <a:solidFill>
                  <a:srgbClr val="7030A0"/>
                </a:solidFill>
                <a:latin typeface="TimesNewRomanPSMT"/>
              </a:rPr>
              <a:t>anemia</a:t>
            </a:r>
            <a:r>
              <a:rPr lang="en-IN" sz="1600" b="1" i="1" u="none" strike="noStrike" baseline="0" dirty="0">
                <a:solidFill>
                  <a:srgbClr val="7030A0"/>
                </a:solidFill>
                <a:latin typeface="TimesNewRomanPSMT"/>
              </a:rPr>
              <a:t> (iron deficiency </a:t>
            </a:r>
            <a:r>
              <a:rPr lang="en-IN" sz="1600" b="1" i="1" u="none" strike="noStrike" baseline="0" dirty="0" err="1">
                <a:solidFill>
                  <a:srgbClr val="7030A0"/>
                </a:solidFill>
                <a:latin typeface="TimesNewRomanPSMT"/>
              </a:rPr>
              <a:t>anemia</a:t>
            </a:r>
            <a:r>
              <a:rPr lang="en-IN" sz="1600" b="1" i="1" u="none" strike="noStrike" baseline="0" dirty="0">
                <a:solidFill>
                  <a:srgbClr val="7030A0"/>
                </a:solidFill>
                <a:latin typeface="TimesNewRomanPSMT"/>
              </a:rPr>
              <a:t>)</a:t>
            </a:r>
          </a:p>
          <a:p>
            <a:pPr algn="l">
              <a:lnSpc>
                <a:spcPct val="150000"/>
              </a:lnSpc>
            </a:pPr>
            <a:r>
              <a:rPr lang="en-IN" sz="1600" b="1" i="1" u="none" strike="noStrike" baseline="0" dirty="0">
                <a:solidFill>
                  <a:srgbClr val="7030A0"/>
                </a:solidFill>
                <a:latin typeface="TimesNewRomanPSMT"/>
              </a:rPr>
              <a:t>    (3) sickle cell </a:t>
            </a:r>
            <a:r>
              <a:rPr lang="en-IN" sz="1600" b="1" i="1" u="none" strike="noStrike" baseline="0" dirty="0" err="1">
                <a:solidFill>
                  <a:srgbClr val="7030A0"/>
                </a:solidFill>
                <a:latin typeface="TimesNewRomanPSMT"/>
              </a:rPr>
              <a:t>anemia</a:t>
            </a:r>
            <a:r>
              <a:rPr lang="en-IN" sz="1600" b="1" i="1" u="none" strike="noStrike" baseline="0" dirty="0">
                <a:solidFill>
                  <a:srgbClr val="7030A0"/>
                </a:solidFill>
                <a:latin typeface="TimesNewRomanPSMT"/>
              </a:rPr>
              <a:t>; and </a:t>
            </a:r>
          </a:p>
          <a:p>
            <a:pPr algn="l">
              <a:lnSpc>
                <a:spcPct val="150000"/>
              </a:lnSpc>
            </a:pPr>
            <a:r>
              <a:rPr lang="en-IN" sz="1600" b="1" i="1" dirty="0">
                <a:solidFill>
                  <a:srgbClr val="7030A0"/>
                </a:solidFill>
                <a:latin typeface="TimesNewRomanPSMT"/>
              </a:rPr>
              <a:t>    </a:t>
            </a:r>
            <a:r>
              <a:rPr lang="en-IN" sz="1600" b="1" i="1" u="none" strike="noStrike" baseline="0" dirty="0">
                <a:solidFill>
                  <a:srgbClr val="7030A0"/>
                </a:solidFill>
                <a:latin typeface="TimesNewRomanPSMT"/>
              </a:rPr>
              <a:t>(4) normocytic–normochromic </a:t>
            </a:r>
            <a:r>
              <a:rPr lang="en-IN" sz="1600" b="1" i="1" u="none" strike="noStrike" baseline="0" dirty="0" err="1">
                <a:solidFill>
                  <a:srgbClr val="7030A0"/>
                </a:solidFill>
                <a:latin typeface="TimesNewRomanPSMT"/>
              </a:rPr>
              <a:t>anemia</a:t>
            </a:r>
            <a:r>
              <a:rPr lang="en-IN" sz="1600" b="1" i="1" dirty="0">
                <a:solidFill>
                  <a:srgbClr val="7030A0"/>
                </a:solidFill>
                <a:latin typeface="TimesNewRomanPSMT"/>
              </a:rPr>
              <a:t> </a:t>
            </a:r>
            <a:r>
              <a:rPr lang="en-IN" sz="1600" b="1" i="1" u="none" strike="noStrike" baseline="0" dirty="0">
                <a:solidFill>
                  <a:srgbClr val="7030A0"/>
                </a:solidFill>
                <a:latin typeface="TimesNewRomanPSMT"/>
              </a:rPr>
              <a:t>(</a:t>
            </a:r>
            <a:r>
              <a:rPr lang="en-IN" sz="1600" b="1" i="1" u="none" strike="noStrike" baseline="0" dirty="0" err="1">
                <a:solidFill>
                  <a:srgbClr val="7030A0"/>
                </a:solidFill>
                <a:latin typeface="TimesNewRomanPSMT"/>
              </a:rPr>
              <a:t>hemolytic</a:t>
            </a:r>
            <a:r>
              <a:rPr lang="en-IN" sz="1600" b="1" i="1" u="none" strike="noStrike" baseline="0" dirty="0">
                <a:solidFill>
                  <a:srgbClr val="7030A0"/>
                </a:solidFill>
                <a:latin typeface="TimesNewRomanPSMT"/>
              </a:rPr>
              <a:t> or aplastic </a:t>
            </a:r>
            <a:r>
              <a:rPr lang="en-IN" sz="1600" b="1" i="1" u="none" strike="noStrike" baseline="0" dirty="0" err="1">
                <a:solidFill>
                  <a:srgbClr val="7030A0"/>
                </a:solidFill>
                <a:latin typeface="TimesNewRomanPSMT"/>
              </a:rPr>
              <a:t>anemia</a:t>
            </a:r>
            <a:r>
              <a:rPr lang="en-IN" sz="1600" b="1" i="1" u="none" strike="noStrike" baseline="0" dirty="0">
                <a:solidFill>
                  <a:srgbClr val="7030A0"/>
                </a:solidFill>
                <a:latin typeface="TimesNewRomanPSMT"/>
              </a:rPr>
              <a:t>).</a:t>
            </a:r>
          </a:p>
          <a:p>
            <a:pPr marL="285750" indent="-285750" algn="l">
              <a:lnSpc>
                <a:spcPct val="150000"/>
              </a:lnSpc>
              <a:buFont typeface="Arial" panose="020B0604020202020204" pitchFamily="34" charset="0"/>
              <a:buChar char="•"/>
            </a:pPr>
            <a:r>
              <a:rPr lang="en-GB" sz="1800" b="0" i="1" u="none" strike="noStrike" baseline="0" dirty="0">
                <a:solidFill>
                  <a:srgbClr val="000000"/>
                </a:solidFill>
                <a:latin typeface="TimesNewRomanPS-ItalicMT"/>
              </a:rPr>
              <a:t>Pernicious </a:t>
            </a:r>
            <a:r>
              <a:rPr lang="en-GB" sz="1800" b="0" i="1" u="none" strike="noStrike" baseline="0" dirty="0" err="1">
                <a:solidFill>
                  <a:srgbClr val="000000"/>
                </a:solidFill>
                <a:latin typeface="TimesNewRomanPS-ItalicMT"/>
              </a:rPr>
              <a:t>anemia</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results in tongue changes in 75% of patients.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tongue appears red, smooth, and shiny as a result of atrophy of the papillae.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There is also marked pallor of the gingiva.</a:t>
            </a:r>
          </a:p>
        </p:txBody>
      </p:sp>
      <p:sp>
        <p:nvSpPr>
          <p:cNvPr id="6" name="TextBox 5">
            <a:extLst>
              <a:ext uri="{FF2B5EF4-FFF2-40B4-BE49-F238E27FC236}">
                <a16:creationId xmlns:a16="http://schemas.microsoft.com/office/drawing/2014/main" id="{A2D5F965-0390-C803-8D4B-FDDD285ADEED}"/>
              </a:ext>
            </a:extLst>
          </p:cNvPr>
          <p:cNvSpPr txBox="1"/>
          <p:nvPr/>
        </p:nvSpPr>
        <p:spPr>
          <a:xfrm>
            <a:off x="8948155" y="1086535"/>
            <a:ext cx="1887115" cy="646331"/>
          </a:xfrm>
          <a:prstGeom prst="rect">
            <a:avLst/>
          </a:prstGeom>
          <a:solidFill>
            <a:schemeClr val="accent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300" normalizeH="0" baseline="0" noProof="0" dirty="0">
                <a:ln>
                  <a:noFill/>
                </a:ln>
                <a:solidFill>
                  <a:srgbClr val="002060"/>
                </a:solidFill>
                <a:effectLst/>
                <a:uLnTx/>
                <a:uFillTx/>
                <a:latin typeface="Edwardian Script ITC" panose="030303020407070D0804" pitchFamily="66" charset="0"/>
              </a:rPr>
              <a:t>Anemia</a:t>
            </a:r>
          </a:p>
        </p:txBody>
      </p:sp>
      <p:pic>
        <p:nvPicPr>
          <p:cNvPr id="7" name="Picture 6">
            <a:extLst>
              <a:ext uri="{FF2B5EF4-FFF2-40B4-BE49-F238E27FC236}">
                <a16:creationId xmlns:a16="http://schemas.microsoft.com/office/drawing/2014/main" id="{5BFD42B8-41AE-95A4-B358-EF6408F1FFF6}"/>
              </a:ext>
            </a:extLst>
          </p:cNvPr>
          <p:cNvPicPr>
            <a:picLocks noChangeAspect="1"/>
          </p:cNvPicPr>
          <p:nvPr/>
        </p:nvPicPr>
        <p:blipFill>
          <a:blip r:embed="rId2"/>
          <a:stretch>
            <a:fillRect/>
          </a:stretch>
        </p:blipFill>
        <p:spPr>
          <a:xfrm>
            <a:off x="7772400" y="2076450"/>
            <a:ext cx="4238626" cy="4114800"/>
          </a:xfrm>
          <a:prstGeom prst="rect">
            <a:avLst/>
          </a:prstGeom>
        </p:spPr>
      </p:pic>
    </p:spTree>
    <p:extLst>
      <p:ext uri="{BB962C8B-B14F-4D97-AF65-F5344CB8AC3E}">
        <p14:creationId xmlns:p14="http://schemas.microsoft.com/office/powerpoint/2010/main" val="1759521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A7956-AC4F-42A1-9967-CDEA6D51957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16F755-893C-9034-BB22-BC34A89D5025}"/>
              </a:ext>
            </a:extLst>
          </p:cNvPr>
          <p:cNvSpPr>
            <a:spLocks noGrp="1"/>
          </p:cNvSpPr>
          <p:nvPr>
            <p:ph type="sldNum" sz="quarter" idx="4"/>
          </p:nvPr>
        </p:nvSpPr>
        <p:spPr/>
        <p:txBody>
          <a:bodyPr/>
          <a:lstStyle/>
          <a:p>
            <a:fld id="{08AB70BE-1769-45B8-85A6-0C837432C7E6}" type="slidenum">
              <a:rPr lang="en-US" smtClean="0"/>
              <a:pPr/>
              <a:t>41</a:t>
            </a:fld>
            <a:endParaRPr lang="en-US" dirty="0"/>
          </a:p>
        </p:txBody>
      </p:sp>
      <p:sp>
        <p:nvSpPr>
          <p:cNvPr id="3" name="TextBox 2">
            <a:extLst>
              <a:ext uri="{FF2B5EF4-FFF2-40B4-BE49-F238E27FC236}">
                <a16:creationId xmlns:a16="http://schemas.microsoft.com/office/drawing/2014/main" id="{E5EDBE90-3213-6602-E180-E32E382BCAF3}"/>
              </a:ext>
            </a:extLst>
          </p:cNvPr>
          <p:cNvSpPr txBox="1"/>
          <p:nvPr/>
        </p:nvSpPr>
        <p:spPr>
          <a:xfrm>
            <a:off x="289247" y="3158412"/>
            <a:ext cx="7235890" cy="3366563"/>
          </a:xfrm>
          <a:prstGeom prst="rect">
            <a:avLst/>
          </a:prstGeom>
          <a:solidFill>
            <a:schemeClr val="accent6">
              <a:lumMod val="40000"/>
              <a:lumOff val="60000"/>
            </a:schemeClr>
          </a:solidFill>
        </p:spPr>
        <p:txBody>
          <a:bodyPr wrap="square">
            <a:spAutoFit/>
          </a:bodyPr>
          <a:lstStyle/>
          <a:p>
            <a:pPr algn="l">
              <a:lnSpc>
                <a:spcPct val="150000"/>
              </a:lnSpc>
            </a:pPr>
            <a:endParaRPr lang="en-GB" sz="1800" b="0" i="0" u="none" strike="noStrike" baseline="0" dirty="0">
              <a:solidFill>
                <a:srgbClr val="000000"/>
              </a:solidFill>
              <a:latin typeface="TimesNewRomanPSMT"/>
            </a:endParaRPr>
          </a:p>
          <a:p>
            <a:pPr marL="285750" indent="-285750" algn="l">
              <a:lnSpc>
                <a:spcPct val="150000"/>
              </a:lnSpc>
              <a:buFont typeface="Arial" panose="020B0604020202020204" pitchFamily="34" charset="0"/>
              <a:buChar char="•"/>
            </a:pPr>
            <a:r>
              <a:rPr lang="en-GB" sz="1800" b="0" i="1" u="none" strike="noStrike" baseline="0" dirty="0">
                <a:solidFill>
                  <a:srgbClr val="000000"/>
                </a:solidFill>
                <a:latin typeface="TimesNewRomanPS-ItalicMT"/>
              </a:rPr>
              <a:t>Sickle cell </a:t>
            </a:r>
            <a:r>
              <a:rPr lang="en-GB" sz="1800" b="0" i="1" u="none" strike="noStrike" baseline="0" dirty="0" err="1">
                <a:solidFill>
                  <a:srgbClr val="000000"/>
                </a:solidFill>
                <a:latin typeface="TimesNewRomanPS-ItalicMT"/>
              </a:rPr>
              <a:t>anemia</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is a hereditary form of chronic </a:t>
            </a:r>
            <a:r>
              <a:rPr lang="en-GB" sz="1800" b="0" i="0" u="none" strike="noStrike" baseline="0" dirty="0" err="1">
                <a:solidFill>
                  <a:srgbClr val="000000"/>
                </a:solidFill>
                <a:latin typeface="TimesNewRomanPSMT"/>
              </a:rPr>
              <a:t>hemolytic</a:t>
            </a:r>
            <a:r>
              <a:rPr lang="en-GB" sz="1800" b="0" i="0" u="none" strike="noStrike" baseline="0" dirty="0">
                <a:solidFill>
                  <a:srgbClr val="000000"/>
                </a:solidFill>
                <a:latin typeface="TimesNewRomanPSMT"/>
              </a:rPr>
              <a:t> </a:t>
            </a:r>
            <a:r>
              <a:rPr lang="en-GB" sz="1800" b="0" i="0" u="none" strike="noStrike" baseline="0" dirty="0" err="1">
                <a:solidFill>
                  <a:srgbClr val="000000"/>
                </a:solidFill>
                <a:latin typeface="TimesNewRomanPSMT"/>
              </a:rPr>
              <a:t>anemia</a:t>
            </a:r>
            <a:r>
              <a:rPr lang="en-GB" sz="1800" b="0" i="0" u="none" strike="noStrike" baseline="0" dirty="0">
                <a:solidFill>
                  <a:srgbClr val="000000"/>
                </a:solidFill>
                <a:latin typeface="TimesNewRomanPSMT"/>
              </a:rPr>
              <a:t> that occurs almost exclusively in blacks.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It is characterized by pallor, jaundice, weakness, rheumatoid manifestations, and leg ulcers.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Oral changes include generalized osteoporosis of the jaws, with a peculiar stepladder alignment of the trabeculae of the interdental septa, along with pallor and yellowish discoloration of the oral mucosa. </a:t>
            </a:r>
          </a:p>
        </p:txBody>
      </p:sp>
      <p:sp>
        <p:nvSpPr>
          <p:cNvPr id="6" name="TextBox 5">
            <a:extLst>
              <a:ext uri="{FF2B5EF4-FFF2-40B4-BE49-F238E27FC236}">
                <a16:creationId xmlns:a16="http://schemas.microsoft.com/office/drawing/2014/main" id="{72923B72-1710-700D-C019-072ACB565F07}"/>
              </a:ext>
            </a:extLst>
          </p:cNvPr>
          <p:cNvSpPr txBox="1"/>
          <p:nvPr/>
        </p:nvSpPr>
        <p:spPr>
          <a:xfrm>
            <a:off x="387221" y="976230"/>
            <a:ext cx="7049276" cy="1704569"/>
          </a:xfrm>
          <a:prstGeom prst="rect">
            <a:avLst/>
          </a:prstGeom>
          <a:solidFill>
            <a:schemeClr val="accent5">
              <a:lumMod val="20000"/>
              <a:lumOff val="80000"/>
            </a:schemeClr>
          </a:solidFill>
        </p:spPr>
        <p:txBody>
          <a:bodyPr wrap="square">
            <a:spAutoFit/>
          </a:bodyPr>
          <a:lstStyle/>
          <a:p>
            <a:pPr marL="285750" indent="-285750" algn="l">
              <a:lnSpc>
                <a:spcPct val="150000"/>
              </a:lnSpc>
              <a:buFont typeface="Arial" panose="020B0604020202020204" pitchFamily="34" charset="0"/>
              <a:buChar char="•"/>
            </a:pPr>
            <a:r>
              <a:rPr lang="en-IN" sz="1800" b="0" i="1" u="none" strike="noStrike" baseline="0" dirty="0">
                <a:solidFill>
                  <a:srgbClr val="000000"/>
                </a:solidFill>
                <a:latin typeface="TimesNewRomanPS-ItalicMT"/>
              </a:rPr>
              <a:t>Iron deficiency </a:t>
            </a:r>
            <a:r>
              <a:rPr lang="en-IN" sz="1800" b="0" i="1" u="none" strike="noStrike" baseline="0" dirty="0" err="1">
                <a:solidFill>
                  <a:srgbClr val="000000"/>
                </a:solidFill>
                <a:latin typeface="TimesNewRomanPS-ItalicMT"/>
              </a:rPr>
              <a:t>anemia</a:t>
            </a:r>
            <a:r>
              <a:rPr lang="en-IN" sz="1800" b="0" i="1" u="none" strike="noStrike" baseline="0" dirty="0">
                <a:solidFill>
                  <a:srgbClr val="000000"/>
                </a:solidFill>
                <a:latin typeface="TimesNewRomanPS-ItalicMT"/>
              </a:rPr>
              <a:t> </a:t>
            </a:r>
            <a:r>
              <a:rPr lang="en-IN" sz="1800" b="0" i="0" u="none" strike="noStrike" baseline="0" dirty="0">
                <a:solidFill>
                  <a:srgbClr val="000000"/>
                </a:solidFill>
                <a:latin typeface="TimesNewRomanPSMT"/>
              </a:rPr>
              <a:t>induces similar tongue and </a:t>
            </a:r>
            <a:r>
              <a:rPr lang="en-GB" sz="1800" b="0" i="0" u="none" strike="noStrike" baseline="0" dirty="0">
                <a:solidFill>
                  <a:srgbClr val="000000"/>
                </a:solidFill>
                <a:latin typeface="TimesNewRomanPSMT"/>
              </a:rPr>
              <a:t>gingival changes.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 syndrome that consists of glossitis and ulceration of the oral mucosa and oropharynx and that induces dysphagia (Plummer–Vinson syndrome) has been described in patients with iron deficiency </a:t>
            </a:r>
            <a:r>
              <a:rPr lang="en-GB" sz="1800" b="0" i="0" u="none" strike="noStrike" baseline="0" dirty="0" err="1">
                <a:solidFill>
                  <a:srgbClr val="000000"/>
                </a:solidFill>
                <a:latin typeface="TimesNewRomanPSMT"/>
              </a:rPr>
              <a:t>anemia</a:t>
            </a:r>
            <a:r>
              <a:rPr lang="en-GB" sz="1800" b="0" i="0" u="none" strike="noStrike" baseline="0" dirty="0">
                <a:solidFill>
                  <a:srgbClr val="000000"/>
                </a:solidFill>
                <a:latin typeface="TimesNewRomanPSMT"/>
              </a:rPr>
              <a:t>. </a:t>
            </a:r>
          </a:p>
        </p:txBody>
      </p:sp>
      <p:pic>
        <p:nvPicPr>
          <p:cNvPr id="8" name="Picture 7">
            <a:extLst>
              <a:ext uri="{FF2B5EF4-FFF2-40B4-BE49-F238E27FC236}">
                <a16:creationId xmlns:a16="http://schemas.microsoft.com/office/drawing/2014/main" id="{D15FBA20-72BD-D13D-B621-83B9BEF1E246}"/>
              </a:ext>
            </a:extLst>
          </p:cNvPr>
          <p:cNvPicPr>
            <a:picLocks noChangeAspect="1"/>
          </p:cNvPicPr>
          <p:nvPr/>
        </p:nvPicPr>
        <p:blipFill>
          <a:blip r:embed="rId2"/>
          <a:stretch>
            <a:fillRect/>
          </a:stretch>
        </p:blipFill>
        <p:spPr>
          <a:xfrm>
            <a:off x="7633994" y="1828514"/>
            <a:ext cx="4558006" cy="3667217"/>
          </a:xfrm>
          <a:prstGeom prst="rect">
            <a:avLst/>
          </a:prstGeom>
        </p:spPr>
      </p:pic>
    </p:spTree>
    <p:extLst>
      <p:ext uri="{BB962C8B-B14F-4D97-AF65-F5344CB8AC3E}">
        <p14:creationId xmlns:p14="http://schemas.microsoft.com/office/powerpoint/2010/main" val="34109306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9ADC7-63A3-B931-91F5-34E86E92C55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E1C232-12AA-CD3C-E8C2-6E1A660D76E1}"/>
              </a:ext>
            </a:extLst>
          </p:cNvPr>
          <p:cNvSpPr>
            <a:spLocks noGrp="1"/>
          </p:cNvSpPr>
          <p:nvPr>
            <p:ph type="sldNum" sz="quarter" idx="4"/>
          </p:nvPr>
        </p:nvSpPr>
        <p:spPr/>
        <p:txBody>
          <a:bodyPr/>
          <a:lstStyle/>
          <a:p>
            <a:fld id="{08AB70BE-1769-45B8-85A6-0C837432C7E6}" type="slidenum">
              <a:rPr lang="en-US" smtClean="0"/>
              <a:pPr/>
              <a:t>42</a:t>
            </a:fld>
            <a:endParaRPr lang="en-US" dirty="0"/>
          </a:p>
        </p:txBody>
      </p:sp>
      <p:sp>
        <p:nvSpPr>
          <p:cNvPr id="3" name="TextBox 2">
            <a:extLst>
              <a:ext uri="{FF2B5EF4-FFF2-40B4-BE49-F238E27FC236}">
                <a16:creationId xmlns:a16="http://schemas.microsoft.com/office/drawing/2014/main" id="{86E93A87-0054-949D-BCE1-A5429E4496EF}"/>
              </a:ext>
            </a:extLst>
          </p:cNvPr>
          <p:cNvSpPr txBox="1"/>
          <p:nvPr/>
        </p:nvSpPr>
        <p:spPr>
          <a:xfrm>
            <a:off x="644591" y="1744454"/>
            <a:ext cx="5451409" cy="3366178"/>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1" u="none" strike="noStrike" baseline="0" dirty="0">
                <a:solidFill>
                  <a:srgbClr val="000000"/>
                </a:solidFill>
                <a:latin typeface="TimesNewRomanPS-ItalicMT"/>
              </a:rPr>
              <a:t>Aplastic </a:t>
            </a:r>
            <a:r>
              <a:rPr lang="en-GB" sz="1800" b="0" i="1" u="none" strike="noStrike" baseline="0" dirty="0" err="1">
                <a:solidFill>
                  <a:srgbClr val="000000"/>
                </a:solidFill>
                <a:latin typeface="TimesNewRomanPS-ItalicMT"/>
              </a:rPr>
              <a:t>anemia</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results from a failure of the bone marrow to produce erythrocytes.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a:t>
            </a:r>
            <a:r>
              <a:rPr lang="en-GB" sz="1800" b="0" i="0" u="none" strike="noStrike" baseline="0" dirty="0" err="1">
                <a:solidFill>
                  <a:srgbClr val="000000"/>
                </a:solidFill>
                <a:latin typeface="TimesNewRomanPSMT"/>
              </a:rPr>
              <a:t>etiology</a:t>
            </a:r>
            <a:r>
              <a:rPr lang="en-GB" sz="1800" b="0" i="0" u="none" strike="noStrike" baseline="0" dirty="0">
                <a:solidFill>
                  <a:srgbClr val="000000"/>
                </a:solidFill>
                <a:latin typeface="TimesNewRomanPSMT"/>
              </a:rPr>
              <a:t> is usually the effect of toxic drugs on the marrow or the displacement of RBCs by leukemic </a:t>
            </a:r>
            <a:r>
              <a:rPr lang="en-GB" sz="1800" b="0" i="0" u="none" strike="noStrike" baseline="0" dirty="0">
                <a:latin typeface="TimesNewRomanPSMT"/>
              </a:rPr>
              <a:t>cells.</a:t>
            </a:r>
          </a:p>
          <a:p>
            <a:pPr marL="285750" indent="-285750" algn="l">
              <a:lnSpc>
                <a:spcPct val="150000"/>
              </a:lnSpc>
              <a:buFont typeface="Arial" panose="020B0604020202020204" pitchFamily="34" charset="0"/>
              <a:buChar char="•"/>
            </a:pPr>
            <a:r>
              <a:rPr lang="en-GB" sz="1800" b="0" i="0" u="none" strike="noStrike" baseline="0" dirty="0">
                <a:latin typeface="TimesNewRomanPSMT"/>
              </a:rPr>
              <a:t> Oral changes include pale discoloration of the oral mucosa and increased susceptibility to infection because of  concomitant</a:t>
            </a:r>
            <a:r>
              <a:rPr lang="en-GB" dirty="0">
                <a:latin typeface="TimesNewRomanPSMT"/>
              </a:rPr>
              <a:t> </a:t>
            </a:r>
            <a:r>
              <a:rPr lang="en-IN" sz="1800" b="0" i="0" u="none" strike="noStrike" baseline="0" dirty="0">
                <a:latin typeface="TimesNewRomanPSMT"/>
              </a:rPr>
              <a:t>neutropenia.</a:t>
            </a:r>
            <a:endParaRPr lang="en-IN" dirty="0"/>
          </a:p>
        </p:txBody>
      </p:sp>
      <p:pic>
        <p:nvPicPr>
          <p:cNvPr id="6" name="Picture 5">
            <a:extLst>
              <a:ext uri="{FF2B5EF4-FFF2-40B4-BE49-F238E27FC236}">
                <a16:creationId xmlns:a16="http://schemas.microsoft.com/office/drawing/2014/main" id="{C88E599A-B099-42D2-773F-C0B9B226C02C}"/>
              </a:ext>
            </a:extLst>
          </p:cNvPr>
          <p:cNvPicPr>
            <a:picLocks noChangeAspect="1"/>
          </p:cNvPicPr>
          <p:nvPr/>
        </p:nvPicPr>
        <p:blipFill>
          <a:blip r:embed="rId2"/>
          <a:stretch>
            <a:fillRect/>
          </a:stretch>
        </p:blipFill>
        <p:spPr>
          <a:xfrm>
            <a:off x="6522097" y="1904999"/>
            <a:ext cx="5451409" cy="3049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315447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6837C-473F-BAA8-58D8-CE5D087BE0EE}"/>
              </a:ext>
            </a:extLst>
          </p:cNvPr>
          <p:cNvSpPr>
            <a:spLocks noGrp="1"/>
          </p:cNvSpPr>
          <p:nvPr>
            <p:ph type="title"/>
          </p:nvPr>
        </p:nvSpPr>
        <p:spPr>
          <a:xfrm>
            <a:off x="557787" y="676469"/>
            <a:ext cx="4174866" cy="667139"/>
          </a:xfrm>
        </p:spPr>
        <p:txBody>
          <a:bodyPr/>
          <a:lstStyle/>
          <a:p>
            <a:r>
              <a:rPr lang="en-IN" b="1" dirty="0">
                <a:solidFill>
                  <a:schemeClr val="accent5">
                    <a:lumMod val="75000"/>
                  </a:schemeClr>
                </a:solidFill>
                <a:latin typeface="Comic Sans MS" panose="030F0702030302020204" pitchFamily="66" charset="0"/>
              </a:rPr>
              <a:t>Thrombocytopenia</a:t>
            </a:r>
            <a:r>
              <a:rPr lang="en-IN" dirty="0"/>
              <a:t> </a:t>
            </a:r>
          </a:p>
        </p:txBody>
      </p:sp>
      <p:sp>
        <p:nvSpPr>
          <p:cNvPr id="3" name="Content Placeholder 2">
            <a:extLst>
              <a:ext uri="{FF2B5EF4-FFF2-40B4-BE49-F238E27FC236}">
                <a16:creationId xmlns:a16="http://schemas.microsoft.com/office/drawing/2014/main" id="{F5B8C960-47AE-7F5A-2E08-BF070230E492}"/>
              </a:ext>
            </a:extLst>
          </p:cNvPr>
          <p:cNvSpPr>
            <a:spLocks noGrp="1"/>
          </p:cNvSpPr>
          <p:nvPr>
            <p:ph idx="1"/>
          </p:nvPr>
        </p:nvSpPr>
        <p:spPr>
          <a:xfrm>
            <a:off x="5015107" y="429248"/>
            <a:ext cx="6806649" cy="5445778"/>
          </a:xfrm>
        </p:spPr>
        <p:txBody>
          <a:bodyPr>
            <a:normAutofit fontScale="25000" lnSpcReduction="20000"/>
          </a:bodyPr>
          <a:lstStyle/>
          <a:p>
            <a:pPr marL="0" indent="0">
              <a:buNone/>
            </a:pPr>
            <a:endParaRPr lang="en-GB" sz="7200" b="0" i="0" u="none" strike="noStrike" baseline="0" dirty="0">
              <a:latin typeface="TimesNewRomanPSMT"/>
            </a:endParaRPr>
          </a:p>
          <a:p>
            <a:pPr>
              <a:lnSpc>
                <a:spcPct val="170000"/>
              </a:lnSpc>
            </a:pPr>
            <a:r>
              <a:rPr lang="en-GB" sz="7200" b="0" i="0" u="none" strike="noStrike" baseline="0" dirty="0">
                <a:latin typeface="TimesNewRomanPSMT"/>
              </a:rPr>
              <a:t>Such etiologic factors include aplasia of the marrow, displacement of the megakaryocytes in the marrow (as with </a:t>
            </a:r>
            <a:r>
              <a:rPr lang="en-GB" sz="7200" b="0" i="0" u="none" strike="noStrike" baseline="0" dirty="0" err="1">
                <a:latin typeface="TimesNewRomanPSMT"/>
              </a:rPr>
              <a:t>leukemia</a:t>
            </a:r>
            <a:r>
              <a:rPr lang="en-GB" sz="7200" b="0" i="0" u="none" strike="noStrike" baseline="0" dirty="0">
                <a:latin typeface="TimesNewRomanPSMT"/>
              </a:rPr>
              <a:t>), replacement of the marrow by </a:t>
            </a:r>
            <a:r>
              <a:rPr lang="en-GB" sz="7200" b="0" i="0" u="none" strike="noStrike" baseline="0" dirty="0" err="1">
                <a:latin typeface="TimesNewRomanPSMT"/>
              </a:rPr>
              <a:t>tumor</a:t>
            </a:r>
            <a:r>
              <a:rPr lang="en-GB" sz="7200" b="0" i="0" u="none" strike="noStrike" baseline="0" dirty="0">
                <a:latin typeface="TimesNewRomanPSMT"/>
              </a:rPr>
              <a:t>, and destruction of the marrow by irradiation or radium or by drugs such as benzene, aminopyrine, or arsenical </a:t>
            </a:r>
            <a:r>
              <a:rPr lang="en-IN" sz="7200" b="0" i="0" u="none" strike="noStrike" baseline="0" dirty="0">
                <a:latin typeface="TimesNewRomanPSMT"/>
              </a:rPr>
              <a:t>agents.</a:t>
            </a:r>
            <a:endParaRPr lang="en-GB" sz="7200" b="0" i="0" u="none" strike="noStrike" baseline="0" dirty="0">
              <a:latin typeface="TimesNewRomanPSMT"/>
            </a:endParaRPr>
          </a:p>
          <a:p>
            <a:pPr algn="l">
              <a:lnSpc>
                <a:spcPct val="170000"/>
              </a:lnSpc>
            </a:pPr>
            <a:r>
              <a:rPr lang="en-GB" sz="7200" b="0" i="0" u="none" strike="noStrike" baseline="0" dirty="0">
                <a:latin typeface="TimesNewRomanPSMT"/>
              </a:rPr>
              <a:t>There is spontaneous bleeding into the skin or from the mucous membranes. </a:t>
            </a:r>
          </a:p>
          <a:p>
            <a:pPr algn="l">
              <a:lnSpc>
                <a:spcPct val="170000"/>
              </a:lnSpc>
            </a:pPr>
            <a:r>
              <a:rPr lang="en-GB" sz="7200" b="0" i="0" u="none" strike="noStrike" baseline="0" dirty="0">
                <a:solidFill>
                  <a:srgbClr val="00B050"/>
                </a:solidFill>
                <a:latin typeface="TimesNewRomanPSMT"/>
              </a:rPr>
              <a:t>Petechiae and </a:t>
            </a:r>
            <a:r>
              <a:rPr lang="en-GB" sz="7200" b="0" i="0" u="none" strike="noStrike" baseline="0" dirty="0" err="1">
                <a:solidFill>
                  <a:srgbClr val="00B050"/>
                </a:solidFill>
                <a:latin typeface="TimesNewRomanPSMT"/>
              </a:rPr>
              <a:t>hemorrhagic</a:t>
            </a:r>
            <a:r>
              <a:rPr lang="en-GB" sz="7200" dirty="0">
                <a:solidFill>
                  <a:srgbClr val="00B050"/>
                </a:solidFill>
                <a:latin typeface="TimesNewRomanPSMT"/>
              </a:rPr>
              <a:t> </a:t>
            </a:r>
            <a:r>
              <a:rPr lang="en-GB" sz="7200" b="0" i="0" u="none" strike="noStrike" baseline="0" dirty="0">
                <a:solidFill>
                  <a:srgbClr val="00B050"/>
                </a:solidFill>
                <a:latin typeface="TimesNewRomanPSMT"/>
              </a:rPr>
              <a:t>vesicles occur in the oral cavity, particularly in the palate, the tonsillar pillars, and the buccal mucosa</a:t>
            </a:r>
            <a:r>
              <a:rPr lang="en-GB" sz="7200" b="0" i="0" u="none" strike="noStrike" baseline="0" dirty="0">
                <a:latin typeface="TimesNewRomanPSMT"/>
              </a:rPr>
              <a:t>.</a:t>
            </a:r>
          </a:p>
          <a:p>
            <a:pPr algn="l">
              <a:lnSpc>
                <a:spcPct val="170000"/>
              </a:lnSpc>
            </a:pPr>
            <a:r>
              <a:rPr lang="en-GB" sz="7200" b="0" i="0" u="none" strike="noStrike" baseline="0" dirty="0">
                <a:latin typeface="TimesNewRomanPSMT"/>
              </a:rPr>
              <a:t> </a:t>
            </a:r>
            <a:r>
              <a:rPr lang="en-GB" sz="7200" b="0" i="0" u="none" strike="noStrike" baseline="0" dirty="0">
                <a:solidFill>
                  <a:schemeClr val="accent5">
                    <a:lumMod val="75000"/>
                  </a:schemeClr>
                </a:solidFill>
                <a:latin typeface="TimesNewRomanPSMT"/>
              </a:rPr>
              <a:t>The gingivae are swollen, soft, and friable. Bleeding occurs spontaneously or with the slightest provocation, and it is difficult to control. </a:t>
            </a:r>
          </a:p>
        </p:txBody>
      </p:sp>
      <p:sp>
        <p:nvSpPr>
          <p:cNvPr id="4" name="Text Placeholder 3">
            <a:extLst>
              <a:ext uri="{FF2B5EF4-FFF2-40B4-BE49-F238E27FC236}">
                <a16:creationId xmlns:a16="http://schemas.microsoft.com/office/drawing/2014/main" id="{09903BCA-C640-CDE1-4E6B-64D9056084DE}"/>
              </a:ext>
            </a:extLst>
          </p:cNvPr>
          <p:cNvSpPr>
            <a:spLocks noGrp="1"/>
          </p:cNvSpPr>
          <p:nvPr>
            <p:ph type="body" sz="half" idx="2"/>
          </p:nvPr>
        </p:nvSpPr>
        <p:spPr>
          <a:xfrm>
            <a:off x="152883" y="1842796"/>
            <a:ext cx="4625067" cy="1600200"/>
          </a:xfrm>
        </p:spPr>
        <p:style>
          <a:lnRef idx="2">
            <a:schemeClr val="accent3">
              <a:shade val="15000"/>
            </a:schemeClr>
          </a:lnRef>
          <a:fillRef idx="1">
            <a:schemeClr val="accent3"/>
          </a:fillRef>
          <a:effectRef idx="0">
            <a:schemeClr val="accent3"/>
          </a:effectRef>
          <a:fontRef idx="minor">
            <a:schemeClr val="lt1"/>
          </a:fontRef>
        </p:style>
        <p:txBody>
          <a:bodyPr/>
          <a:lstStyle/>
          <a:p>
            <a:pPr>
              <a:lnSpc>
                <a:spcPct val="150000"/>
              </a:lnSpc>
            </a:pPr>
            <a:r>
              <a:rPr lang="en-GB" sz="1600" b="0" i="1" u="none" strike="noStrike" baseline="0" dirty="0">
                <a:latin typeface="TimesNewRomanPS-ItalicMT"/>
              </a:rPr>
              <a:t>Thrombocytopenia </a:t>
            </a:r>
            <a:r>
              <a:rPr lang="en-GB" sz="1600" b="0" i="0" u="none" strike="noStrike" baseline="0" dirty="0">
                <a:latin typeface="TimesNewRomanPSMT"/>
              </a:rPr>
              <a:t>is a term that is used to </a:t>
            </a:r>
            <a:r>
              <a:rPr lang="en-GB" sz="1600" dirty="0">
                <a:latin typeface="TimesNewRomanPSMT"/>
              </a:rPr>
              <a:t>describe a reduced platelet count </a:t>
            </a:r>
            <a:r>
              <a:rPr lang="en-GB" sz="1600" b="0" i="0" u="none" strike="noStrike" baseline="0" dirty="0">
                <a:latin typeface="TimesNewRomanPSMT"/>
              </a:rPr>
              <a:t>condition that results from either a lack of platelet production or an increased loss of platelets</a:t>
            </a:r>
            <a:endParaRPr lang="en-IN" dirty="0"/>
          </a:p>
        </p:txBody>
      </p:sp>
      <p:sp>
        <p:nvSpPr>
          <p:cNvPr id="5" name="Slide Number Placeholder 4">
            <a:extLst>
              <a:ext uri="{FF2B5EF4-FFF2-40B4-BE49-F238E27FC236}">
                <a16:creationId xmlns:a16="http://schemas.microsoft.com/office/drawing/2014/main" id="{06F7FA6C-046C-1C1B-BC29-4773D352D402}"/>
              </a:ext>
            </a:extLst>
          </p:cNvPr>
          <p:cNvSpPr>
            <a:spLocks noGrp="1"/>
          </p:cNvSpPr>
          <p:nvPr>
            <p:ph type="sldNum" sz="quarter" idx="12"/>
          </p:nvPr>
        </p:nvSpPr>
        <p:spPr/>
        <p:txBody>
          <a:bodyPr/>
          <a:lstStyle/>
          <a:p>
            <a:fld id="{08AB70BE-1769-45B8-85A6-0C837432C7E6}" type="slidenum">
              <a:rPr lang="en-US" smtClean="0"/>
              <a:pPr/>
              <a:t>43</a:t>
            </a:fld>
            <a:endParaRPr lang="en-US" dirty="0"/>
          </a:p>
        </p:txBody>
      </p:sp>
      <p:sp>
        <p:nvSpPr>
          <p:cNvPr id="7" name="TextBox 6">
            <a:extLst>
              <a:ext uri="{FF2B5EF4-FFF2-40B4-BE49-F238E27FC236}">
                <a16:creationId xmlns:a16="http://schemas.microsoft.com/office/drawing/2014/main" id="{30801A9B-C78C-3D0D-9BCB-86524D742938}"/>
              </a:ext>
            </a:extLst>
          </p:cNvPr>
          <p:cNvSpPr txBox="1"/>
          <p:nvPr/>
        </p:nvSpPr>
        <p:spPr>
          <a:xfrm>
            <a:off x="136717" y="3802225"/>
            <a:ext cx="4641233" cy="92333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en-GB" sz="1800" b="0" i="1" u="none" strike="noStrike" baseline="0" dirty="0">
                <a:latin typeface="TimesNewRomanPS-ItalicMT"/>
              </a:rPr>
              <a:t>Purpura </a:t>
            </a:r>
            <a:r>
              <a:rPr lang="en-GB" sz="1800" b="0" i="0" u="none" strike="noStrike" baseline="0" dirty="0">
                <a:latin typeface="TimesNewRomanPSMT"/>
              </a:rPr>
              <a:t>refers to the purplish appearance of the skin or mucous membranes where bleeding has occurred as a result of decreased platelets.</a:t>
            </a:r>
          </a:p>
        </p:txBody>
      </p:sp>
      <p:sp>
        <p:nvSpPr>
          <p:cNvPr id="9" name="TextBox 8">
            <a:extLst>
              <a:ext uri="{FF2B5EF4-FFF2-40B4-BE49-F238E27FC236}">
                <a16:creationId xmlns:a16="http://schemas.microsoft.com/office/drawing/2014/main" id="{E2C23F3B-81DD-8427-E64A-31E4AC5AE668}"/>
              </a:ext>
            </a:extLst>
          </p:cNvPr>
          <p:cNvSpPr txBox="1"/>
          <p:nvPr/>
        </p:nvSpPr>
        <p:spPr>
          <a:xfrm>
            <a:off x="144800" y="5232874"/>
            <a:ext cx="4625066"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800" b="0" i="0" u="none" strike="noStrike" baseline="0" dirty="0">
                <a:latin typeface="TimesNewRomanPSMT"/>
              </a:rPr>
              <a:t>Thrombocytopenic purpura is characterized by a low platelet count, a prolonged clot retraction and bleeding time, and a normal or slightly prolonged clotting time</a:t>
            </a:r>
            <a:endParaRPr lang="en-IN" dirty="0"/>
          </a:p>
        </p:txBody>
      </p:sp>
    </p:spTree>
    <p:extLst>
      <p:ext uri="{BB962C8B-B14F-4D97-AF65-F5344CB8AC3E}">
        <p14:creationId xmlns:p14="http://schemas.microsoft.com/office/powerpoint/2010/main" val="3663561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71D8FC-E122-CABE-6FCE-615B2C341934}"/>
              </a:ext>
            </a:extLst>
          </p:cNvPr>
          <p:cNvSpPr>
            <a:spLocks noGrp="1"/>
          </p:cNvSpPr>
          <p:nvPr>
            <p:ph type="title"/>
          </p:nvPr>
        </p:nvSpPr>
        <p:spPr/>
        <p:txBody>
          <a:bodyPr/>
          <a:lstStyle/>
          <a:p>
            <a:r>
              <a:rPr lang="en-US" dirty="0"/>
              <a:t>Let’s meet soon!!!</a:t>
            </a:r>
          </a:p>
        </p:txBody>
      </p:sp>
      <p:pic>
        <p:nvPicPr>
          <p:cNvPr id="3" name="Content Placeholder 2">
            <a:extLst>
              <a:ext uri="{FF2B5EF4-FFF2-40B4-BE49-F238E27FC236}">
                <a16:creationId xmlns:a16="http://schemas.microsoft.com/office/drawing/2014/main" id="{227A3B42-9685-3CA8-1FC0-103FCE8482CB}"/>
              </a:ext>
            </a:extLst>
          </p:cNvPr>
          <p:cNvPicPr>
            <a:picLocks noGrp="1" noChangeAspect="1"/>
          </p:cNvPicPr>
          <p:nvPr>
            <p:ph sz="quarter" idx="10"/>
          </p:nvPr>
        </p:nvPicPr>
        <p:blipFill>
          <a:blip r:embed="rId3"/>
          <a:stretch>
            <a:fillRect/>
          </a:stretch>
        </p:blipFill>
        <p:spPr>
          <a:xfrm>
            <a:off x="6324600" y="1644708"/>
            <a:ext cx="5226698" cy="4494835"/>
          </a:xfrm>
        </p:spPr>
      </p:pic>
    </p:spTree>
    <p:extLst>
      <p:ext uri="{BB962C8B-B14F-4D97-AF65-F5344CB8AC3E}">
        <p14:creationId xmlns:p14="http://schemas.microsoft.com/office/powerpoint/2010/main" val="2280806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0BC55-4DA9-A3C2-BEB9-D7314EB1F361}"/>
              </a:ext>
            </a:extLst>
          </p:cNvPr>
          <p:cNvSpPr>
            <a:spLocks noGrp="1"/>
          </p:cNvSpPr>
          <p:nvPr>
            <p:ph type="title"/>
          </p:nvPr>
        </p:nvSpPr>
        <p:spPr/>
        <p:txBody>
          <a:bodyPr>
            <a:normAutofit/>
          </a:bodyPr>
          <a:lstStyle/>
          <a:p>
            <a:r>
              <a:rPr lang="en-IN" sz="4000" spc="300" dirty="0">
                <a:solidFill>
                  <a:schemeClr val="accent6">
                    <a:lumMod val="40000"/>
                    <a:lumOff val="60000"/>
                  </a:schemeClr>
                </a:solidFill>
              </a:rPr>
              <a:t>Genetic disorders affecting periodontium</a:t>
            </a:r>
          </a:p>
        </p:txBody>
      </p:sp>
      <p:pic>
        <p:nvPicPr>
          <p:cNvPr id="6" name="Picture Placeholder 5">
            <a:extLst>
              <a:ext uri="{FF2B5EF4-FFF2-40B4-BE49-F238E27FC236}">
                <a16:creationId xmlns:a16="http://schemas.microsoft.com/office/drawing/2014/main" id="{ACBF7E3E-7A8F-1F27-7DD8-CBF4A8D38DE9}"/>
              </a:ext>
            </a:extLst>
          </p:cNvPr>
          <p:cNvPicPr>
            <a:picLocks noGrp="1" noChangeAspect="1"/>
          </p:cNvPicPr>
          <p:nvPr>
            <p:ph type="pic" sz="quarter" idx="13"/>
          </p:nvPr>
        </p:nvPicPr>
        <p:blipFill>
          <a:blip r:embed="rId2"/>
          <a:srcRect l="32383" r="32383"/>
          <a:stretch>
            <a:fillRect/>
          </a:stretch>
        </p:blipFill>
        <p:spPr/>
      </p:pic>
      <p:sp>
        <p:nvSpPr>
          <p:cNvPr id="4" name="Slide Number Placeholder 3">
            <a:extLst>
              <a:ext uri="{FF2B5EF4-FFF2-40B4-BE49-F238E27FC236}">
                <a16:creationId xmlns:a16="http://schemas.microsoft.com/office/drawing/2014/main" id="{DD37CBD3-6E66-A8D1-00A3-C7A58FF66739}"/>
              </a:ext>
            </a:extLst>
          </p:cNvPr>
          <p:cNvSpPr>
            <a:spLocks noGrp="1"/>
          </p:cNvSpPr>
          <p:nvPr>
            <p:ph type="sldNum" sz="quarter" idx="4"/>
          </p:nvPr>
        </p:nvSpPr>
        <p:spPr/>
        <p:txBody>
          <a:bodyPr/>
          <a:lstStyle/>
          <a:p>
            <a:fld id="{08AB70BE-1769-45B8-85A6-0C837432C7E6}" type="slidenum">
              <a:rPr lang="en-US" smtClean="0"/>
              <a:pPr/>
              <a:t>45</a:t>
            </a:fld>
            <a:endParaRPr lang="en-US" dirty="0"/>
          </a:p>
        </p:txBody>
      </p:sp>
    </p:spTree>
    <p:extLst>
      <p:ext uri="{BB962C8B-B14F-4D97-AF65-F5344CB8AC3E}">
        <p14:creationId xmlns:p14="http://schemas.microsoft.com/office/powerpoint/2010/main" val="3397088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0B1BCA-8212-9052-302A-8932FAED7D52}"/>
              </a:ext>
            </a:extLst>
          </p:cNvPr>
          <p:cNvSpPr>
            <a:spLocks noGrp="1"/>
          </p:cNvSpPr>
          <p:nvPr>
            <p:ph type="sldNum" sz="quarter" idx="12"/>
          </p:nvPr>
        </p:nvSpPr>
        <p:spPr/>
        <p:txBody>
          <a:bodyPr/>
          <a:lstStyle/>
          <a:p>
            <a:fld id="{08AB70BE-1769-45B8-85A6-0C837432C7E6}" type="slidenum">
              <a:rPr lang="en-US" smtClean="0"/>
              <a:pPr/>
              <a:t>46</a:t>
            </a:fld>
            <a:endParaRPr lang="en-US" dirty="0"/>
          </a:p>
        </p:txBody>
      </p:sp>
      <p:sp>
        <p:nvSpPr>
          <p:cNvPr id="4" name="TextBox 3">
            <a:extLst>
              <a:ext uri="{FF2B5EF4-FFF2-40B4-BE49-F238E27FC236}">
                <a16:creationId xmlns:a16="http://schemas.microsoft.com/office/drawing/2014/main" id="{C379F62C-2CB6-031D-4FB2-7C467C255736}"/>
              </a:ext>
            </a:extLst>
          </p:cNvPr>
          <p:cNvSpPr txBox="1"/>
          <p:nvPr/>
        </p:nvSpPr>
        <p:spPr>
          <a:xfrm>
            <a:off x="167951" y="1298044"/>
            <a:ext cx="7548465" cy="4612673"/>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 Chédiak–Higashi syndrome is a rare disease that affects the production of organelles found in almost every cell.</a:t>
            </a:r>
          </a:p>
          <a:p>
            <a:pPr marL="285750" indent="-285750" algn="l">
              <a:lnSpc>
                <a:spcPct val="150000"/>
              </a:lnSpc>
              <a:buFont typeface="Arial" panose="020B0604020202020204" pitchFamily="34" charset="0"/>
              <a:buChar char="•"/>
            </a:pPr>
            <a:r>
              <a:rPr lang="en-GB" sz="1800" b="0" i="0" u="none" strike="noStrike" baseline="0" dirty="0">
                <a:latin typeface="TimesNewRomanPSMT"/>
              </a:rPr>
              <a:t> It affects mostly the melanocytes, platelets, and phagocytes.</a:t>
            </a:r>
          </a:p>
          <a:p>
            <a:pPr marL="285750" indent="-285750" algn="l">
              <a:lnSpc>
                <a:spcPct val="150000"/>
              </a:lnSpc>
              <a:buFont typeface="Arial" panose="020B0604020202020204" pitchFamily="34" charset="0"/>
              <a:buChar char="•"/>
            </a:pPr>
            <a:r>
              <a:rPr lang="en-GB" sz="1800" b="0" i="0" u="none" strike="noStrike" baseline="0" dirty="0">
                <a:latin typeface="TimesNewRomanPSMT"/>
              </a:rPr>
              <a:t> It causes partial albinism, mild bleeding disorders, and recurrent bacterial infections. </a:t>
            </a:r>
          </a:p>
          <a:p>
            <a:pPr marL="285750" indent="-285750" algn="l">
              <a:lnSpc>
                <a:spcPct val="150000"/>
              </a:lnSpc>
              <a:buFont typeface="Arial" panose="020B0604020202020204" pitchFamily="34" charset="0"/>
              <a:buChar char="•"/>
            </a:pPr>
            <a:r>
              <a:rPr lang="en-GB" sz="1800" b="1" i="1" u="none" strike="noStrike" baseline="0" dirty="0">
                <a:solidFill>
                  <a:srgbClr val="FF0000"/>
                </a:solidFill>
                <a:latin typeface="TimesNewRomanPSMT"/>
              </a:rPr>
              <a:t>Neutrophils</a:t>
            </a:r>
            <a:r>
              <a:rPr lang="en-GB" b="1" i="1" dirty="0">
                <a:solidFill>
                  <a:srgbClr val="FF0000"/>
                </a:solidFill>
                <a:latin typeface="TimesNewRomanPSMT"/>
              </a:rPr>
              <a:t> </a:t>
            </a:r>
            <a:r>
              <a:rPr lang="en-GB" sz="1800" b="1" i="1" u="none" strike="noStrike" baseline="0" dirty="0">
                <a:solidFill>
                  <a:srgbClr val="FF0000"/>
                </a:solidFill>
                <a:latin typeface="TimesNewRomanPSMT"/>
              </a:rPr>
              <a:t>contain abnormal, giant lysosomes that can fuse with the phagosome, but their ability to release their contents is impaired.</a:t>
            </a:r>
            <a:r>
              <a:rPr lang="en-GB" sz="1800" b="0" i="0" u="none" strike="noStrike" baseline="0" dirty="0">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latin typeface="TimesNewRomanPSMT"/>
              </a:rPr>
              <a:t>As a result, the killing of ingested microorganisms is delayed. </a:t>
            </a:r>
          </a:p>
          <a:p>
            <a:pPr marL="285750" indent="-285750" algn="l">
              <a:lnSpc>
                <a:spcPct val="150000"/>
              </a:lnSpc>
              <a:buFont typeface="Arial" panose="020B0604020202020204" pitchFamily="34" charset="0"/>
              <a:buChar char="•"/>
            </a:pPr>
            <a:r>
              <a:rPr lang="en-GB" sz="1800" b="0" i="0" u="none" strike="noStrike" baseline="0" dirty="0">
                <a:latin typeface="TimesNewRomanPSMT"/>
              </a:rPr>
              <a:t>Patients with Chédiak–Higashi syndrome are susceptible to repeated infections that can be serious and life-threatening. </a:t>
            </a:r>
          </a:p>
          <a:p>
            <a:pPr marL="285750" indent="-285750" algn="l">
              <a:lnSpc>
                <a:spcPct val="150000"/>
              </a:lnSpc>
              <a:buFont typeface="Arial" panose="020B0604020202020204" pitchFamily="34" charset="0"/>
              <a:buChar char="•"/>
            </a:pPr>
            <a:r>
              <a:rPr lang="en-GB" sz="1800" b="0" i="0" u="none" strike="noStrike" baseline="0" dirty="0">
                <a:latin typeface="TimesNewRomanPSMT"/>
              </a:rPr>
              <a:t>Aggressive periodontitis has been </a:t>
            </a:r>
            <a:r>
              <a:rPr lang="en-IN" sz="1800" b="0" i="0" u="none" strike="noStrike" baseline="0" dirty="0">
                <a:latin typeface="TimesNewRomanPSMT"/>
              </a:rPr>
              <a:t>described in these patients</a:t>
            </a:r>
            <a:endParaRPr lang="en-IN" dirty="0"/>
          </a:p>
        </p:txBody>
      </p:sp>
      <p:sp>
        <p:nvSpPr>
          <p:cNvPr id="6" name="TextBox 5">
            <a:extLst>
              <a:ext uri="{FF2B5EF4-FFF2-40B4-BE49-F238E27FC236}">
                <a16:creationId xmlns:a16="http://schemas.microsoft.com/office/drawing/2014/main" id="{D7F9B813-377C-CAAC-61DC-CE951CCD99E4}"/>
              </a:ext>
            </a:extLst>
          </p:cNvPr>
          <p:cNvSpPr txBox="1"/>
          <p:nvPr/>
        </p:nvSpPr>
        <p:spPr>
          <a:xfrm>
            <a:off x="2871497" y="484645"/>
            <a:ext cx="4630315" cy="646331"/>
          </a:xfrm>
          <a:prstGeom prst="rect">
            <a:avLst/>
          </a:prstGeom>
          <a:noFill/>
        </p:spPr>
        <p:txBody>
          <a:bodyPr wrap="square">
            <a:spAutoFit/>
          </a:bodyPr>
          <a:lstStyle/>
          <a:p>
            <a:r>
              <a:rPr lang="en-GB" sz="3600" b="1" i="0" u="none" strike="noStrike" baseline="0" dirty="0">
                <a:solidFill>
                  <a:schemeClr val="accent4">
                    <a:lumMod val="50000"/>
                  </a:schemeClr>
                </a:solidFill>
                <a:latin typeface="Monotype Corsiva" panose="03010101010201010101" pitchFamily="66" charset="0"/>
              </a:rPr>
              <a:t>Chédiak–Higashi syndrome</a:t>
            </a:r>
            <a:endParaRPr lang="en-IN" sz="3600" b="1" dirty="0">
              <a:solidFill>
                <a:schemeClr val="accent4">
                  <a:lumMod val="50000"/>
                </a:schemeClr>
              </a:solidFill>
              <a:latin typeface="Monotype Corsiva" panose="03010101010201010101" pitchFamily="66" charset="0"/>
            </a:endParaRPr>
          </a:p>
        </p:txBody>
      </p:sp>
      <p:pic>
        <p:nvPicPr>
          <p:cNvPr id="3" name="Picture 2">
            <a:extLst>
              <a:ext uri="{FF2B5EF4-FFF2-40B4-BE49-F238E27FC236}">
                <a16:creationId xmlns:a16="http://schemas.microsoft.com/office/drawing/2014/main" id="{EC49DC10-D022-B262-A7C2-297243FE3E67}"/>
              </a:ext>
            </a:extLst>
          </p:cNvPr>
          <p:cNvPicPr>
            <a:picLocks noChangeAspect="1"/>
          </p:cNvPicPr>
          <p:nvPr/>
        </p:nvPicPr>
        <p:blipFill>
          <a:blip r:embed="rId2"/>
          <a:srcRect l="2993" t="1803" r="2741" b="3367"/>
          <a:stretch/>
        </p:blipFill>
        <p:spPr>
          <a:xfrm>
            <a:off x="7638661" y="1780245"/>
            <a:ext cx="4385388" cy="38878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69778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3293C-E2D6-62E3-FDAF-D3233CD598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965EF-A52D-93CA-719A-1B7FA9D01E61}"/>
              </a:ext>
            </a:extLst>
          </p:cNvPr>
          <p:cNvSpPr>
            <a:spLocks noGrp="1"/>
          </p:cNvSpPr>
          <p:nvPr>
            <p:ph type="sldNum" sz="quarter" idx="12"/>
          </p:nvPr>
        </p:nvSpPr>
        <p:spPr/>
        <p:txBody>
          <a:bodyPr/>
          <a:lstStyle/>
          <a:p>
            <a:fld id="{08AB70BE-1769-45B8-85A6-0C837432C7E6}" type="slidenum">
              <a:rPr lang="en-US" smtClean="0"/>
              <a:pPr/>
              <a:t>47</a:t>
            </a:fld>
            <a:endParaRPr lang="en-US" dirty="0"/>
          </a:p>
        </p:txBody>
      </p:sp>
      <p:sp>
        <p:nvSpPr>
          <p:cNvPr id="4" name="TextBox 3">
            <a:extLst>
              <a:ext uri="{FF2B5EF4-FFF2-40B4-BE49-F238E27FC236}">
                <a16:creationId xmlns:a16="http://schemas.microsoft.com/office/drawing/2014/main" id="{49F64ABE-498B-E159-3022-751C6F66C623}"/>
              </a:ext>
            </a:extLst>
          </p:cNvPr>
          <p:cNvSpPr txBox="1"/>
          <p:nvPr/>
        </p:nvSpPr>
        <p:spPr>
          <a:xfrm>
            <a:off x="121298" y="2141070"/>
            <a:ext cx="6064898" cy="313534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Lazy leukocyte syndrome is characterized by susceptibility to severe </a:t>
            </a:r>
            <a:r>
              <a:rPr lang="en-IN" sz="1800" b="0" i="0" u="none" strike="noStrike" baseline="0" dirty="0">
                <a:solidFill>
                  <a:srgbClr val="000000"/>
                </a:solidFill>
                <a:latin typeface="TimesNewRomanPSMT"/>
              </a:rPr>
              <a:t>microbial infections, neutropenia, defective chemotactic response </a:t>
            </a:r>
            <a:r>
              <a:rPr lang="en-GB" sz="1800" b="0" i="0" u="none" strike="noStrike" baseline="0" dirty="0">
                <a:solidFill>
                  <a:srgbClr val="000000"/>
                </a:solidFill>
                <a:latin typeface="TimesNewRomanPSMT"/>
              </a:rPr>
              <a:t>by neutrophils, and an abnormal inflammatory response.</a:t>
            </a:r>
          </a:p>
          <a:p>
            <a:pPr marL="285750" indent="-285750" algn="l">
              <a:lnSpc>
                <a:spcPct val="150000"/>
              </a:lnSpc>
              <a:buFont typeface="Courier New" panose="02070309020205020404" pitchFamily="49" charset="0"/>
              <a:buChar char="o"/>
            </a:pPr>
            <a:endParaRPr lang="en-GB" sz="800" dirty="0">
              <a:solidFill>
                <a:srgbClr val="0081AD"/>
              </a:solidFill>
              <a:latin typeface="TimesNewRomanPSMT"/>
            </a:endParaRP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Those</a:t>
            </a:r>
            <a:r>
              <a:rPr lang="en-GB" dirty="0">
                <a:solidFill>
                  <a:srgbClr val="000000"/>
                </a:solidFill>
                <a:latin typeface="TimesNewRomanPSMT"/>
              </a:rPr>
              <a:t> </a:t>
            </a:r>
            <a:r>
              <a:rPr lang="en-GB" sz="1800" b="0" i="0" u="none" strike="noStrike" baseline="0" dirty="0">
                <a:solidFill>
                  <a:srgbClr val="000000"/>
                </a:solidFill>
                <a:latin typeface="TimesNewRomanPSMT"/>
              </a:rPr>
              <a:t>who are diagnosed with lazy leukocyte syndrome are susceptible to aggressive periodontitis with destruction of bone and early tooth loss.</a:t>
            </a:r>
            <a:endParaRPr lang="en-IN" dirty="0"/>
          </a:p>
        </p:txBody>
      </p:sp>
      <p:sp>
        <p:nvSpPr>
          <p:cNvPr id="6" name="TextBox 5">
            <a:extLst>
              <a:ext uri="{FF2B5EF4-FFF2-40B4-BE49-F238E27FC236}">
                <a16:creationId xmlns:a16="http://schemas.microsoft.com/office/drawing/2014/main" id="{C46BBF92-D2DE-F28C-DA98-4CC50383A752}"/>
              </a:ext>
            </a:extLst>
          </p:cNvPr>
          <p:cNvSpPr txBox="1"/>
          <p:nvPr/>
        </p:nvSpPr>
        <p:spPr>
          <a:xfrm>
            <a:off x="608820" y="883689"/>
            <a:ext cx="4672307" cy="646331"/>
          </a:xfrm>
          <a:prstGeom prst="rect">
            <a:avLst/>
          </a:prstGeom>
          <a:noFill/>
        </p:spPr>
        <p:txBody>
          <a:bodyPr wrap="square">
            <a:spAutoFit/>
          </a:bodyPr>
          <a:lstStyle/>
          <a:p>
            <a:pPr algn="l"/>
            <a:r>
              <a:rPr lang="en-IN" sz="3600" b="1" i="0" u="none" strike="noStrike" baseline="0" dirty="0">
                <a:solidFill>
                  <a:schemeClr val="accent4">
                    <a:lumMod val="50000"/>
                  </a:schemeClr>
                </a:solidFill>
                <a:latin typeface="Monotype Corsiva" panose="03010101010201010101" pitchFamily="66" charset="0"/>
              </a:rPr>
              <a:t>Lazy Leukocyte Syndrome</a:t>
            </a:r>
          </a:p>
        </p:txBody>
      </p:sp>
      <p:pic>
        <p:nvPicPr>
          <p:cNvPr id="5" name="Picture 4">
            <a:extLst>
              <a:ext uri="{FF2B5EF4-FFF2-40B4-BE49-F238E27FC236}">
                <a16:creationId xmlns:a16="http://schemas.microsoft.com/office/drawing/2014/main" id="{B23B6EE2-32D2-49A4-DD07-D4D8503BF767}"/>
              </a:ext>
            </a:extLst>
          </p:cNvPr>
          <p:cNvPicPr>
            <a:picLocks noChangeAspect="1"/>
          </p:cNvPicPr>
          <p:nvPr/>
        </p:nvPicPr>
        <p:blipFill>
          <a:blip r:embed="rId2"/>
          <a:stretch>
            <a:fillRect/>
          </a:stretch>
        </p:blipFill>
        <p:spPr>
          <a:xfrm>
            <a:off x="6457590" y="1856500"/>
            <a:ext cx="5499229" cy="4124422"/>
          </a:xfrm>
          <a:prstGeom prst="rect">
            <a:avLst/>
          </a:prstGeom>
        </p:spPr>
      </p:pic>
    </p:spTree>
    <p:extLst>
      <p:ext uri="{BB962C8B-B14F-4D97-AF65-F5344CB8AC3E}">
        <p14:creationId xmlns:p14="http://schemas.microsoft.com/office/powerpoint/2010/main" val="2035899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06A0-B43C-EF5A-317B-C01FE2B4C71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36ED9F-CE56-1CFE-2534-5B0748D155AC}"/>
              </a:ext>
            </a:extLst>
          </p:cNvPr>
          <p:cNvSpPr>
            <a:spLocks noGrp="1"/>
          </p:cNvSpPr>
          <p:nvPr>
            <p:ph type="sldNum" sz="quarter" idx="12"/>
          </p:nvPr>
        </p:nvSpPr>
        <p:spPr/>
        <p:txBody>
          <a:bodyPr/>
          <a:lstStyle/>
          <a:p>
            <a:fld id="{08AB70BE-1769-45B8-85A6-0C837432C7E6}" type="slidenum">
              <a:rPr lang="en-US" smtClean="0"/>
              <a:pPr/>
              <a:t>48</a:t>
            </a:fld>
            <a:endParaRPr lang="en-US" dirty="0"/>
          </a:p>
        </p:txBody>
      </p:sp>
      <p:sp>
        <p:nvSpPr>
          <p:cNvPr id="4" name="TextBox 3">
            <a:extLst>
              <a:ext uri="{FF2B5EF4-FFF2-40B4-BE49-F238E27FC236}">
                <a16:creationId xmlns:a16="http://schemas.microsoft.com/office/drawing/2014/main" id="{138FD355-D309-B6E5-C42D-A4F2208EF559}"/>
              </a:ext>
            </a:extLst>
          </p:cNvPr>
          <p:cNvSpPr txBox="1"/>
          <p:nvPr/>
        </p:nvSpPr>
        <p:spPr>
          <a:xfrm>
            <a:off x="445537" y="1493389"/>
            <a:ext cx="4837432" cy="4939814"/>
          </a:xfrm>
          <a:prstGeom prst="rect">
            <a:avLst/>
          </a:prstGeom>
          <a:noFill/>
        </p:spPr>
        <p:txBody>
          <a:bodyPr wrap="square">
            <a:spAutoFit/>
          </a:bodyPr>
          <a:lstStyle/>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Leukocyte adhesion deficiency (LAD) is a very rare genetic disorder. </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Because LAD is an inherited disease, it is categorized as a primary immunodeficiency</a:t>
            </a:r>
            <a:r>
              <a:rPr lang="en-GB" dirty="0">
                <a:solidFill>
                  <a:srgbClr val="000000"/>
                </a:solidFill>
                <a:latin typeface="TimesNewRomanPSMT"/>
              </a:rPr>
              <a:t> </a:t>
            </a:r>
            <a:r>
              <a:rPr lang="en-GB" sz="1800" b="0" i="0" u="none" strike="noStrike" baseline="0" dirty="0">
                <a:solidFill>
                  <a:srgbClr val="000000"/>
                </a:solidFill>
                <a:latin typeface="TimesNewRomanPSMT"/>
              </a:rPr>
              <a:t>that is most often diagnosed at birth. </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Many children with LAD do </a:t>
            </a:r>
            <a:r>
              <a:rPr lang="en-IN" sz="1800" b="0" i="0" u="none" strike="noStrike" baseline="0" dirty="0">
                <a:solidFill>
                  <a:srgbClr val="000000"/>
                </a:solidFill>
                <a:latin typeface="TimesNewRomanPSMT"/>
              </a:rPr>
              <a:t>not survive.</a:t>
            </a:r>
          </a:p>
          <a:p>
            <a:pPr marL="285750" indent="-285750" algn="l">
              <a:lnSpc>
                <a:spcPct val="150000"/>
              </a:lnSpc>
              <a:buFont typeface="Wingdings" panose="05000000000000000000" pitchFamily="2" charset="2"/>
              <a:buChar char="Ø"/>
            </a:pPr>
            <a:r>
              <a:rPr lang="en-GB" sz="1800" b="1" i="1" u="none" strike="noStrike" baseline="0" dirty="0">
                <a:solidFill>
                  <a:srgbClr val="9D5C00"/>
                </a:solidFill>
                <a:latin typeface="TimesNewRomanPSMT"/>
              </a:rPr>
              <a:t>LAD results from an inability to produce or a failure to normally express an important cell surface integrin (CD18), which is necessary</a:t>
            </a:r>
          </a:p>
          <a:p>
            <a:pPr algn="l">
              <a:lnSpc>
                <a:spcPct val="150000"/>
              </a:lnSpc>
            </a:pPr>
            <a:r>
              <a:rPr lang="en-GB" sz="1800" b="1" i="1" u="none" strike="noStrike" baseline="0" dirty="0">
                <a:solidFill>
                  <a:srgbClr val="9D5C00"/>
                </a:solidFill>
                <a:latin typeface="TimesNewRomanPSMT"/>
              </a:rPr>
              <a:t>for leukocytes to adhere to the vessel wall at the site of infection.</a:t>
            </a:r>
          </a:p>
          <a:p>
            <a:pPr algn="l"/>
            <a:endParaRPr lang="en-IN" dirty="0"/>
          </a:p>
        </p:txBody>
      </p:sp>
      <p:sp>
        <p:nvSpPr>
          <p:cNvPr id="6" name="TextBox 5">
            <a:extLst>
              <a:ext uri="{FF2B5EF4-FFF2-40B4-BE49-F238E27FC236}">
                <a16:creationId xmlns:a16="http://schemas.microsoft.com/office/drawing/2014/main" id="{850DEC97-06AC-1BE6-6CDC-64ADE830BE46}"/>
              </a:ext>
            </a:extLst>
          </p:cNvPr>
          <p:cNvSpPr txBox="1"/>
          <p:nvPr/>
        </p:nvSpPr>
        <p:spPr>
          <a:xfrm>
            <a:off x="744117" y="669085"/>
            <a:ext cx="6097554" cy="646331"/>
          </a:xfrm>
          <a:prstGeom prst="rect">
            <a:avLst/>
          </a:prstGeom>
          <a:noFill/>
        </p:spPr>
        <p:txBody>
          <a:bodyPr wrap="square">
            <a:spAutoFit/>
          </a:bodyPr>
          <a:lstStyle/>
          <a:p>
            <a:pPr algn="l"/>
            <a:r>
              <a:rPr lang="en-IN" sz="3600" b="1" i="0" u="none" strike="noStrike" baseline="0" dirty="0">
                <a:solidFill>
                  <a:schemeClr val="accent4">
                    <a:lumMod val="50000"/>
                  </a:schemeClr>
                </a:solidFill>
                <a:latin typeface="Monotype Corsiva" panose="03010101010201010101" pitchFamily="66" charset="0"/>
              </a:rPr>
              <a:t>Leukocyte Adhesion Deficiency</a:t>
            </a:r>
          </a:p>
        </p:txBody>
      </p:sp>
      <p:pic>
        <p:nvPicPr>
          <p:cNvPr id="5" name="Picture 4">
            <a:extLst>
              <a:ext uri="{FF2B5EF4-FFF2-40B4-BE49-F238E27FC236}">
                <a16:creationId xmlns:a16="http://schemas.microsoft.com/office/drawing/2014/main" id="{4E250F36-2F3C-440E-E773-8B6F6B88CCD8}"/>
              </a:ext>
            </a:extLst>
          </p:cNvPr>
          <p:cNvPicPr>
            <a:picLocks noChangeAspect="1"/>
          </p:cNvPicPr>
          <p:nvPr/>
        </p:nvPicPr>
        <p:blipFill>
          <a:blip r:embed="rId2"/>
          <a:stretch>
            <a:fillRect/>
          </a:stretch>
        </p:blipFill>
        <p:spPr>
          <a:xfrm>
            <a:off x="5687526" y="1584454"/>
            <a:ext cx="6240108" cy="4293832"/>
          </a:xfrm>
          <a:prstGeom prst="rect">
            <a:avLst/>
          </a:prstGeom>
        </p:spPr>
      </p:pic>
    </p:spTree>
    <p:extLst>
      <p:ext uri="{BB962C8B-B14F-4D97-AF65-F5344CB8AC3E}">
        <p14:creationId xmlns:p14="http://schemas.microsoft.com/office/powerpoint/2010/main" val="1663584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4A3B-34F9-2FFE-1D30-E1C816F17A6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C7A2BF-0B37-2AF7-99C4-422D7073337C}"/>
              </a:ext>
            </a:extLst>
          </p:cNvPr>
          <p:cNvSpPr>
            <a:spLocks noGrp="1"/>
          </p:cNvSpPr>
          <p:nvPr>
            <p:ph type="sldNum" sz="quarter" idx="12"/>
          </p:nvPr>
        </p:nvSpPr>
        <p:spPr/>
        <p:txBody>
          <a:bodyPr/>
          <a:lstStyle/>
          <a:p>
            <a:fld id="{08AB70BE-1769-45B8-85A6-0C837432C7E6}" type="slidenum">
              <a:rPr lang="en-US" smtClean="0"/>
              <a:pPr/>
              <a:t>49</a:t>
            </a:fld>
            <a:endParaRPr lang="en-US" dirty="0"/>
          </a:p>
        </p:txBody>
      </p:sp>
      <p:sp>
        <p:nvSpPr>
          <p:cNvPr id="4" name="TextBox 3">
            <a:extLst>
              <a:ext uri="{FF2B5EF4-FFF2-40B4-BE49-F238E27FC236}">
                <a16:creationId xmlns:a16="http://schemas.microsoft.com/office/drawing/2014/main" id="{4448B2F8-AA80-0E02-8E25-21A766321695}"/>
              </a:ext>
            </a:extLst>
          </p:cNvPr>
          <p:cNvSpPr txBox="1"/>
          <p:nvPr/>
        </p:nvSpPr>
        <p:spPr>
          <a:xfrm>
            <a:off x="98257" y="972403"/>
            <a:ext cx="6657107" cy="530517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When leukocytes cannot effectively adhere to the vessel wall near the site of infection, they cannot migrate to the infection. </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As a result, bacterial infections are able to continue to destroy host tissues unimpeded by the normal host immune response.</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They begin during or immediately after the eruption of the primary</a:t>
            </a:r>
          </a:p>
          <a:p>
            <a:pPr algn="l"/>
            <a:r>
              <a:rPr lang="en-GB" sz="1800" b="0" i="0" u="none" strike="noStrike" baseline="0" dirty="0">
                <a:solidFill>
                  <a:srgbClr val="000000"/>
                </a:solidFill>
                <a:latin typeface="TimesNewRomanPSMT"/>
              </a:rPr>
              <a:t>       teeth. </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Extremely acute inflammation and proliferation of the gingival tissues with rapid destruction of the bone are found. </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Profound defects in peripheral blood neutrophils and monocytes and an absence of neutrophils in the gingival tissues have been noted in patients with LAD.</a:t>
            </a:r>
          </a:p>
          <a:p>
            <a:pPr marL="285750" indent="-285750" algn="l">
              <a:lnSpc>
                <a:spcPct val="150000"/>
              </a:lnSpc>
              <a:buFont typeface="Wingdings" panose="05000000000000000000" pitchFamily="2" charset="2"/>
              <a:buChar char="Ø"/>
            </a:pPr>
            <a:r>
              <a:rPr lang="en-GB" sz="1800" b="0" i="0" u="none" strike="noStrike" baseline="0" dirty="0">
                <a:solidFill>
                  <a:srgbClr val="000000"/>
                </a:solidFill>
                <a:latin typeface="TimesNewRomanPSMT"/>
              </a:rPr>
              <a:t>Both the primary and the permanent teeth are affected, often resulting in early tooth loss.</a:t>
            </a:r>
            <a:endParaRPr lang="en-IN" dirty="0"/>
          </a:p>
        </p:txBody>
      </p:sp>
      <p:pic>
        <p:nvPicPr>
          <p:cNvPr id="6" name="Picture 5">
            <a:extLst>
              <a:ext uri="{FF2B5EF4-FFF2-40B4-BE49-F238E27FC236}">
                <a16:creationId xmlns:a16="http://schemas.microsoft.com/office/drawing/2014/main" id="{62409234-BA16-D5EF-4054-157AC553A06E}"/>
              </a:ext>
            </a:extLst>
          </p:cNvPr>
          <p:cNvPicPr>
            <a:picLocks noChangeAspect="1"/>
          </p:cNvPicPr>
          <p:nvPr/>
        </p:nvPicPr>
        <p:blipFill>
          <a:blip r:embed="rId2"/>
          <a:stretch>
            <a:fillRect/>
          </a:stretch>
        </p:blipFill>
        <p:spPr>
          <a:xfrm>
            <a:off x="7044613" y="1714500"/>
            <a:ext cx="4800600" cy="3429000"/>
          </a:xfrm>
          <a:prstGeom prst="rect">
            <a:avLst/>
          </a:prstGeom>
        </p:spPr>
      </p:pic>
    </p:spTree>
    <p:extLst>
      <p:ext uri="{BB962C8B-B14F-4D97-AF65-F5344CB8AC3E}">
        <p14:creationId xmlns:p14="http://schemas.microsoft.com/office/powerpoint/2010/main" val="446748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3D118-AA7B-C0B5-1C86-663250B12A3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4E6829-F83B-7680-9F36-46177045018A}"/>
              </a:ext>
            </a:extLst>
          </p:cNvPr>
          <p:cNvSpPr>
            <a:spLocks noGrp="1"/>
          </p:cNvSpPr>
          <p:nvPr>
            <p:ph type="sldNum" sz="quarter" idx="12"/>
          </p:nvPr>
        </p:nvSpPr>
        <p:spPr/>
        <p:txBody>
          <a:bodyPr/>
          <a:lstStyle/>
          <a:p>
            <a:fld id="{08AB70BE-1769-45B8-85A6-0C837432C7E6}" type="slidenum">
              <a:rPr lang="en-US" smtClean="0"/>
              <a:pPr/>
              <a:t>50</a:t>
            </a:fld>
            <a:endParaRPr lang="en-US" dirty="0"/>
          </a:p>
        </p:txBody>
      </p:sp>
      <p:sp>
        <p:nvSpPr>
          <p:cNvPr id="4" name="TextBox 3">
            <a:extLst>
              <a:ext uri="{FF2B5EF4-FFF2-40B4-BE49-F238E27FC236}">
                <a16:creationId xmlns:a16="http://schemas.microsoft.com/office/drawing/2014/main" id="{FCFDBBD4-86A3-6449-EA64-62A6DA540CE1}"/>
              </a:ext>
            </a:extLst>
          </p:cNvPr>
          <p:cNvSpPr txBox="1"/>
          <p:nvPr/>
        </p:nvSpPr>
        <p:spPr>
          <a:xfrm>
            <a:off x="181197" y="923529"/>
            <a:ext cx="6216521" cy="5443670"/>
          </a:xfrm>
          <a:prstGeom prst="rect">
            <a:avLst/>
          </a:prstGeom>
          <a:noFill/>
        </p:spPr>
        <p:txBody>
          <a:bodyPr wrap="square">
            <a:spAutoFit/>
          </a:bodyPr>
          <a:lstStyle/>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Papillon–Lefèvre syndrome, which was first described by French physicians Papillon and Lefèvre in 1924, is a very rare inherited condition that appears to follow an autosomal-recessive pattern</a:t>
            </a:r>
            <a:r>
              <a:rPr lang="en-GB" dirty="0">
                <a:solidFill>
                  <a:srgbClr val="000000"/>
                </a:solidFill>
                <a:latin typeface="TimesNewRomanPSMT"/>
              </a:rPr>
              <a:t> </a:t>
            </a:r>
            <a:r>
              <a:rPr lang="en-GB" sz="1800" b="0" i="0" u="none" strike="noStrike" baseline="0" dirty="0">
                <a:solidFill>
                  <a:srgbClr val="000000"/>
                </a:solidFill>
                <a:latin typeface="TimesNewRomanPSMT"/>
              </a:rPr>
              <a:t>and it has no gender predilection.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The estimated frequency is 1 to 4 cases per 1 million individuals.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syndrome is characterized by hyperkeratotic skin lesions, severe destruction of the periodontium, and, in some cases, calcification of the dura.</a:t>
            </a:r>
            <a:endParaRPr lang="en-GB"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The cutaneous and periodontal changes usually appear together when the patient is between the ages of 2 and 4 years. </a:t>
            </a:r>
          </a:p>
          <a:p>
            <a:pPr marL="285750" indent="-285750" algn="l">
              <a:lnSpc>
                <a:spcPct val="150000"/>
              </a:lnSpc>
              <a:buFont typeface="Arial" panose="020B0604020202020204" pitchFamily="34" charset="0"/>
              <a:buChar char="•"/>
            </a:pPr>
            <a:r>
              <a:rPr lang="en-GB" sz="1800" b="1" i="1" u="none" strike="noStrike" baseline="0" dirty="0">
                <a:solidFill>
                  <a:srgbClr val="9D5C00"/>
                </a:solidFill>
                <a:latin typeface="TimesNewRomanPSMT"/>
              </a:rPr>
              <a:t>The skin lesions consist of hyperkeratosis and ichthyosis of localized areas on the palms, soles, knees, and elbow</a:t>
            </a:r>
            <a:endParaRPr lang="en-IN" b="1" i="1" dirty="0">
              <a:solidFill>
                <a:srgbClr val="9D5C00"/>
              </a:solidFill>
            </a:endParaRPr>
          </a:p>
        </p:txBody>
      </p:sp>
      <p:sp>
        <p:nvSpPr>
          <p:cNvPr id="6" name="TextBox 5">
            <a:extLst>
              <a:ext uri="{FF2B5EF4-FFF2-40B4-BE49-F238E27FC236}">
                <a16:creationId xmlns:a16="http://schemas.microsoft.com/office/drawing/2014/main" id="{8E790EDE-1D6E-63BE-D5C2-1551EB047DCF}"/>
              </a:ext>
            </a:extLst>
          </p:cNvPr>
          <p:cNvSpPr txBox="1"/>
          <p:nvPr/>
        </p:nvSpPr>
        <p:spPr>
          <a:xfrm>
            <a:off x="6846337" y="277198"/>
            <a:ext cx="4993432" cy="646331"/>
          </a:xfrm>
          <a:prstGeom prst="rect">
            <a:avLst/>
          </a:prstGeom>
          <a:noFill/>
        </p:spPr>
        <p:txBody>
          <a:bodyPr wrap="square">
            <a:spAutoFit/>
          </a:bodyPr>
          <a:lstStyle/>
          <a:p>
            <a:pPr algn="l"/>
            <a:r>
              <a:rPr lang="en-IN" sz="3600" b="1" i="1" u="none" strike="noStrike" baseline="0" dirty="0">
                <a:solidFill>
                  <a:schemeClr val="accent4">
                    <a:lumMod val="50000"/>
                  </a:schemeClr>
                </a:solidFill>
                <a:latin typeface="Monotype Corsiva" panose="03010101010201010101" pitchFamily="66" charset="0"/>
              </a:rPr>
              <a:t>Papillon–Lefèvre Syndrome</a:t>
            </a:r>
          </a:p>
        </p:txBody>
      </p:sp>
      <p:pic>
        <p:nvPicPr>
          <p:cNvPr id="8" name="Picture 7">
            <a:extLst>
              <a:ext uri="{FF2B5EF4-FFF2-40B4-BE49-F238E27FC236}">
                <a16:creationId xmlns:a16="http://schemas.microsoft.com/office/drawing/2014/main" id="{ED238CEF-AB48-2DEB-9C8F-04EEC6AEFBFD}"/>
              </a:ext>
            </a:extLst>
          </p:cNvPr>
          <p:cNvPicPr>
            <a:picLocks noChangeAspect="1"/>
          </p:cNvPicPr>
          <p:nvPr/>
        </p:nvPicPr>
        <p:blipFill>
          <a:blip r:embed="rId2"/>
          <a:stretch>
            <a:fillRect/>
          </a:stretch>
        </p:blipFill>
        <p:spPr>
          <a:xfrm>
            <a:off x="7056082" y="4189445"/>
            <a:ext cx="4439232" cy="25182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EC918C49-25DF-2194-0B20-7A085A58321C}"/>
              </a:ext>
            </a:extLst>
          </p:cNvPr>
          <p:cNvPicPr>
            <a:picLocks noChangeAspect="1"/>
          </p:cNvPicPr>
          <p:nvPr/>
        </p:nvPicPr>
        <p:blipFill>
          <a:blip r:embed="rId3"/>
          <a:stretch>
            <a:fillRect/>
          </a:stretch>
        </p:blipFill>
        <p:spPr>
          <a:xfrm>
            <a:off x="7056082" y="923529"/>
            <a:ext cx="4335068" cy="30706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3781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C6994-78FF-1AF0-7AFB-6F91B8EA495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D751B0-3D8F-1159-C902-37440F005D19}"/>
              </a:ext>
            </a:extLst>
          </p:cNvPr>
          <p:cNvSpPr>
            <a:spLocks noGrp="1"/>
          </p:cNvSpPr>
          <p:nvPr>
            <p:ph type="sldNum" sz="quarter" idx="12"/>
          </p:nvPr>
        </p:nvSpPr>
        <p:spPr/>
        <p:txBody>
          <a:bodyPr/>
          <a:lstStyle/>
          <a:p>
            <a:fld id="{08AB70BE-1769-45B8-85A6-0C837432C7E6}" type="slidenum">
              <a:rPr lang="en-US" smtClean="0"/>
              <a:pPr/>
              <a:t>51</a:t>
            </a:fld>
            <a:endParaRPr lang="en-US" dirty="0"/>
          </a:p>
        </p:txBody>
      </p:sp>
      <p:sp>
        <p:nvSpPr>
          <p:cNvPr id="4" name="TextBox 3">
            <a:extLst>
              <a:ext uri="{FF2B5EF4-FFF2-40B4-BE49-F238E27FC236}">
                <a16:creationId xmlns:a16="http://schemas.microsoft.com/office/drawing/2014/main" id="{01121529-1F9F-D155-377C-4E8BCC8CF656}"/>
              </a:ext>
            </a:extLst>
          </p:cNvPr>
          <p:cNvSpPr txBox="1"/>
          <p:nvPr/>
        </p:nvSpPr>
        <p:spPr>
          <a:xfrm>
            <a:off x="129410" y="1184904"/>
            <a:ext cx="6097554" cy="3782061"/>
          </a:xfrm>
          <a:prstGeom prst="rect">
            <a:avLst/>
          </a:prstGeom>
          <a:noFill/>
        </p:spPr>
        <p:txBody>
          <a:bodyPr wrap="square">
            <a:spAutoFit/>
          </a:bodyPr>
          <a:lstStyle/>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Periodontal involvement consists of early inflammatory changes that lead to bone loss and exfoliation of teeth.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The primary teeth are lost by 5 or 6 years of age.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The permanent dentition then erupts normally, but within a few years the permanent teeth are also lost as a result of destructive periodontal disease .</a:t>
            </a:r>
          </a:p>
          <a:p>
            <a:pPr marL="285750" indent="-285750" algn="l">
              <a:lnSpc>
                <a:spcPct val="150000"/>
              </a:lnSpc>
              <a:buFont typeface="Wingdings" panose="05000000000000000000" pitchFamily="2" charset="2"/>
              <a:buChar char="§"/>
            </a:pPr>
            <a:r>
              <a:rPr lang="en-GB" sz="1800" b="0" i="0" u="none" strike="noStrike" baseline="0" dirty="0">
                <a:solidFill>
                  <a:srgbClr val="000000"/>
                </a:solidFill>
                <a:latin typeface="TimesNewRomanPSMT"/>
              </a:rPr>
              <a:t> At a very early age (usually 15 to 20 years), patients are often edentulous except for the third molars. </a:t>
            </a:r>
          </a:p>
          <a:p>
            <a:pPr marL="285750" indent="-285750" algn="l">
              <a:lnSpc>
                <a:spcPct val="150000"/>
              </a:lnSpc>
              <a:buFont typeface="Wingdings" panose="05000000000000000000" pitchFamily="2" charset="2"/>
              <a:buChar char="§"/>
            </a:pPr>
            <a:endParaRPr lang="en-GB" sz="1800" b="0" i="0" u="none" strike="noStrike" baseline="0" dirty="0">
              <a:solidFill>
                <a:srgbClr val="000000"/>
              </a:solidFill>
              <a:latin typeface="TimesNewRomanPSMT"/>
            </a:endParaRPr>
          </a:p>
        </p:txBody>
      </p:sp>
      <p:sp>
        <p:nvSpPr>
          <p:cNvPr id="6" name="TextBox 5">
            <a:extLst>
              <a:ext uri="{FF2B5EF4-FFF2-40B4-BE49-F238E27FC236}">
                <a16:creationId xmlns:a16="http://schemas.microsoft.com/office/drawing/2014/main" id="{6D8E9D44-AF39-FFB3-E19C-819289E8F5BC}"/>
              </a:ext>
            </a:extLst>
          </p:cNvPr>
          <p:cNvSpPr txBox="1"/>
          <p:nvPr/>
        </p:nvSpPr>
        <p:spPr>
          <a:xfrm>
            <a:off x="222716" y="5511974"/>
            <a:ext cx="11746567" cy="128907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gn="l">
              <a:lnSpc>
                <a:spcPct val="150000"/>
              </a:lnSpc>
            </a:pPr>
            <a:r>
              <a:rPr lang="en-GB" sz="1800" b="0" i="0" u="none" strike="noStrike" baseline="0" dirty="0">
                <a:solidFill>
                  <a:srgbClr val="000000"/>
                </a:solidFill>
                <a:latin typeface="TimesNewRomanPSMT"/>
              </a:rPr>
              <a:t>The microscopic changes reported include marked chronic inflammation</a:t>
            </a:r>
            <a:r>
              <a:rPr lang="en-GB" dirty="0">
                <a:solidFill>
                  <a:srgbClr val="000000"/>
                </a:solidFill>
                <a:latin typeface="TimesNewRomanPSMT"/>
              </a:rPr>
              <a:t> </a:t>
            </a:r>
            <a:r>
              <a:rPr lang="en-GB" sz="1800" b="0" i="0" u="none" strike="noStrike" baseline="0" dirty="0">
                <a:solidFill>
                  <a:srgbClr val="000000"/>
                </a:solidFill>
                <a:latin typeface="TimesNewRomanPSMT"/>
              </a:rPr>
              <a:t>of the lateral wall of the pocket with a predominantly plasma cell infiltrate, considerable osteoclastic activity with an apparent lack of osteoblastic activity, and an extremely thin cementum.</a:t>
            </a:r>
            <a:endParaRPr lang="en-GB" sz="800" b="0" i="0" u="none" strike="noStrike" baseline="0" dirty="0">
              <a:solidFill>
                <a:srgbClr val="0081AD"/>
              </a:solidFill>
              <a:latin typeface="TimesNewRomanPSMT"/>
            </a:endParaRPr>
          </a:p>
        </p:txBody>
      </p:sp>
      <p:pic>
        <p:nvPicPr>
          <p:cNvPr id="8" name="Picture 7">
            <a:extLst>
              <a:ext uri="{FF2B5EF4-FFF2-40B4-BE49-F238E27FC236}">
                <a16:creationId xmlns:a16="http://schemas.microsoft.com/office/drawing/2014/main" id="{5A3F0187-8080-E49B-5C31-8D91F273EDD0}"/>
              </a:ext>
            </a:extLst>
          </p:cNvPr>
          <p:cNvPicPr>
            <a:picLocks noChangeAspect="1"/>
          </p:cNvPicPr>
          <p:nvPr/>
        </p:nvPicPr>
        <p:blipFill>
          <a:blip r:embed="rId2"/>
          <a:stretch>
            <a:fillRect/>
          </a:stretch>
        </p:blipFill>
        <p:spPr>
          <a:xfrm>
            <a:off x="6469560" y="811763"/>
            <a:ext cx="5380317" cy="3962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2509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EAEA1-EF9C-36DE-9DA0-AB6C15C954B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C17CDD-3693-18AB-A3A4-33E1C0187443}"/>
              </a:ext>
            </a:extLst>
          </p:cNvPr>
          <p:cNvSpPr>
            <a:spLocks noGrp="1"/>
          </p:cNvSpPr>
          <p:nvPr>
            <p:ph type="sldNum" sz="quarter" idx="12"/>
          </p:nvPr>
        </p:nvSpPr>
        <p:spPr/>
        <p:txBody>
          <a:bodyPr/>
          <a:lstStyle/>
          <a:p>
            <a:fld id="{08AB70BE-1769-45B8-85A6-0C837432C7E6}" type="slidenum">
              <a:rPr lang="en-US" smtClean="0"/>
              <a:pPr/>
              <a:t>52</a:t>
            </a:fld>
            <a:endParaRPr lang="en-US" dirty="0"/>
          </a:p>
        </p:txBody>
      </p:sp>
      <p:sp>
        <p:nvSpPr>
          <p:cNvPr id="4" name="TextBox 3">
            <a:extLst>
              <a:ext uri="{FF2B5EF4-FFF2-40B4-BE49-F238E27FC236}">
                <a16:creationId xmlns:a16="http://schemas.microsoft.com/office/drawing/2014/main" id="{5D390918-965D-DD75-BD91-547F008F7307}"/>
              </a:ext>
            </a:extLst>
          </p:cNvPr>
          <p:cNvSpPr txBox="1"/>
          <p:nvPr/>
        </p:nvSpPr>
        <p:spPr>
          <a:xfrm>
            <a:off x="268254" y="277610"/>
            <a:ext cx="6272505" cy="6275051"/>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Down syndrome (mongolism, trisomy 21) is a congenital disease caused by a chromosomal abnormality and is characterized by   mental</a:t>
            </a:r>
            <a:r>
              <a:rPr lang="en-GB" dirty="0">
                <a:solidFill>
                  <a:srgbClr val="000000"/>
                </a:solidFill>
                <a:latin typeface="TimesNewRomanPSMT"/>
              </a:rPr>
              <a:t> </a:t>
            </a:r>
            <a:r>
              <a:rPr lang="en-GB" sz="1800" b="0" i="0" u="none" strike="noStrike" baseline="0" dirty="0">
                <a:solidFill>
                  <a:srgbClr val="000000"/>
                </a:solidFill>
                <a:latin typeface="TimesNewRomanPSMT"/>
              </a:rPr>
              <a:t>deficiency and growth retardation.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prevalence of periodontal disease in patients with Down syndrome is high, occurring in almost 100% of patients who are younger than 30 years of age.</a:t>
            </a:r>
            <a:endParaRPr lang="en-GB" sz="800" dirty="0">
              <a:solidFill>
                <a:srgbClr val="0081AD"/>
              </a:solidFill>
              <a:latin typeface="TimesNewRomanPSMT"/>
            </a:endParaRPr>
          </a:p>
          <a:p>
            <a:pPr marL="285750" indent="-285750" algn="l">
              <a:lnSpc>
                <a:spcPct val="150000"/>
              </a:lnSpc>
              <a:buFont typeface="Courier New" panose="02070309020205020404" pitchFamily="49" charset="0"/>
              <a:buChar char="o"/>
            </a:pPr>
            <a:r>
              <a:rPr lang="en-GB" sz="1800" b="0" i="1" u="none" strike="noStrike" baseline="0" dirty="0">
                <a:solidFill>
                  <a:schemeClr val="tx2">
                    <a:lumMod val="75000"/>
                    <a:lumOff val="25000"/>
                  </a:schemeClr>
                </a:solidFill>
                <a:latin typeface="TimesNewRomanPSMT"/>
              </a:rPr>
              <a:t>Although</a:t>
            </a:r>
            <a:r>
              <a:rPr lang="en-GB" i="1" dirty="0">
                <a:solidFill>
                  <a:schemeClr val="tx2">
                    <a:lumMod val="75000"/>
                    <a:lumOff val="25000"/>
                  </a:schemeClr>
                </a:solidFill>
                <a:latin typeface="TimesNewRomanPSMT"/>
              </a:rPr>
              <a:t> </a:t>
            </a:r>
            <a:r>
              <a:rPr lang="en-GB" sz="1800" b="0" i="1" u="none" strike="noStrike" baseline="0" dirty="0">
                <a:solidFill>
                  <a:schemeClr val="tx2">
                    <a:lumMod val="75000"/>
                    <a:lumOff val="25000"/>
                  </a:schemeClr>
                </a:solidFill>
                <a:latin typeface="TimesNewRomanPSMT"/>
              </a:rPr>
              <a:t>plaque, calculus, and local irritants (e.g., diastemata, crowding of teeth, high frenum attachments, malocclusion) are present and oral hygiene is poor, the severity of periodontal destruction exceeds that explainable by local factors alone</a:t>
            </a:r>
            <a:r>
              <a:rPr lang="en-GB" sz="1800" b="0" i="0" u="none" strike="noStrike" baseline="0" dirty="0">
                <a:solidFill>
                  <a:srgbClr val="000000"/>
                </a:solidFill>
                <a:latin typeface="TimesNewRomanPSMT"/>
              </a:rPr>
              <a:t>.</a:t>
            </a:r>
            <a:endParaRPr lang="en-GB" sz="800" b="0" i="0" u="none" strike="noStrike" baseline="0" dirty="0">
              <a:solidFill>
                <a:srgbClr val="0081AD"/>
              </a:solidFill>
              <a:latin typeface="TimesNewRomanPSMT"/>
            </a:endParaRP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Periodontal disease in those with Down syndrome is characterized by the formation of deep periodontal pockets associated with substantial plaque accumulation and moderate gingivitis.</a:t>
            </a:r>
          </a:p>
        </p:txBody>
      </p:sp>
      <p:sp>
        <p:nvSpPr>
          <p:cNvPr id="6" name="TextBox 5">
            <a:extLst>
              <a:ext uri="{FF2B5EF4-FFF2-40B4-BE49-F238E27FC236}">
                <a16:creationId xmlns:a16="http://schemas.microsoft.com/office/drawing/2014/main" id="{7414D925-084F-2881-3FBA-4CE0473EDC70}"/>
              </a:ext>
            </a:extLst>
          </p:cNvPr>
          <p:cNvSpPr txBox="1"/>
          <p:nvPr/>
        </p:nvSpPr>
        <p:spPr>
          <a:xfrm>
            <a:off x="7704754" y="510463"/>
            <a:ext cx="3137418" cy="646331"/>
          </a:xfrm>
          <a:prstGeom prst="rect">
            <a:avLst/>
          </a:prstGeom>
          <a:noFill/>
        </p:spPr>
        <p:txBody>
          <a:bodyPr wrap="square">
            <a:spAutoFit/>
          </a:bodyPr>
          <a:lstStyle/>
          <a:p>
            <a:pPr algn="l"/>
            <a:r>
              <a:rPr lang="en-IN" sz="3600" b="1" i="0" u="none" strike="noStrike" baseline="0" dirty="0">
                <a:solidFill>
                  <a:srgbClr val="0000B3"/>
                </a:solidFill>
                <a:latin typeface="Monotype Corsiva" panose="03010101010201010101" pitchFamily="66" charset="0"/>
              </a:rPr>
              <a:t>Down Syndrome</a:t>
            </a:r>
          </a:p>
        </p:txBody>
      </p:sp>
      <p:pic>
        <p:nvPicPr>
          <p:cNvPr id="3" name="Picture 2">
            <a:extLst>
              <a:ext uri="{FF2B5EF4-FFF2-40B4-BE49-F238E27FC236}">
                <a16:creationId xmlns:a16="http://schemas.microsoft.com/office/drawing/2014/main" id="{65691087-2109-B1BA-A41F-31F239022A24}"/>
              </a:ext>
            </a:extLst>
          </p:cNvPr>
          <p:cNvPicPr>
            <a:picLocks noChangeAspect="1"/>
          </p:cNvPicPr>
          <p:nvPr/>
        </p:nvPicPr>
        <p:blipFill>
          <a:blip r:embed="rId2">
            <a:biLevel thresh="75000"/>
          </a:blip>
          <a:stretch>
            <a:fillRect/>
          </a:stretch>
        </p:blipFill>
        <p:spPr>
          <a:xfrm>
            <a:off x="7222304" y="1323453"/>
            <a:ext cx="4328994" cy="5229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02650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F8851-5770-08FB-068E-D83E7E14BC8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0A0B6D-D3E7-F06F-99E9-ECCEA5920C60}"/>
              </a:ext>
            </a:extLst>
          </p:cNvPr>
          <p:cNvSpPr>
            <a:spLocks noGrp="1"/>
          </p:cNvSpPr>
          <p:nvPr>
            <p:ph type="sldNum" sz="quarter" idx="12"/>
          </p:nvPr>
        </p:nvSpPr>
        <p:spPr/>
        <p:txBody>
          <a:bodyPr/>
          <a:lstStyle/>
          <a:p>
            <a:fld id="{08AB70BE-1769-45B8-85A6-0C837432C7E6}" type="slidenum">
              <a:rPr lang="en-US" smtClean="0"/>
              <a:pPr/>
              <a:t>53</a:t>
            </a:fld>
            <a:endParaRPr lang="en-US" dirty="0"/>
          </a:p>
        </p:txBody>
      </p:sp>
      <p:sp>
        <p:nvSpPr>
          <p:cNvPr id="4" name="TextBox 3">
            <a:extLst>
              <a:ext uri="{FF2B5EF4-FFF2-40B4-BE49-F238E27FC236}">
                <a16:creationId xmlns:a16="http://schemas.microsoft.com/office/drawing/2014/main" id="{97C20C8E-C46F-79A8-EAB1-9B5C4933C8B5}"/>
              </a:ext>
            </a:extLst>
          </p:cNvPr>
          <p:cNvSpPr txBox="1"/>
          <p:nvPr/>
        </p:nvSpPr>
        <p:spPr>
          <a:xfrm>
            <a:off x="212272" y="1311751"/>
            <a:ext cx="5460740" cy="3781676"/>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These findings are usually generalized, although they tend to be more severe in the lower anterior region.</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 Moderate recession is sometimes seen in this region as well.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disease progresses rapidly.</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high prevalence and increased severity of periodontal destruction associated with Down syndrome is most likely explained by poor </a:t>
            </a:r>
            <a:r>
              <a:rPr lang="en-IN" sz="1800" b="0" i="0" u="none" strike="noStrike" baseline="0" dirty="0">
                <a:solidFill>
                  <a:srgbClr val="000000"/>
                </a:solidFill>
                <a:latin typeface="TimesNewRomanPSMT"/>
              </a:rPr>
              <a:t>PMN chemotaxis, phagocytosis, and intracellular killing</a:t>
            </a:r>
            <a:endParaRPr lang="en-IN" dirty="0"/>
          </a:p>
        </p:txBody>
      </p:sp>
      <p:pic>
        <p:nvPicPr>
          <p:cNvPr id="6" name="Picture 5">
            <a:extLst>
              <a:ext uri="{FF2B5EF4-FFF2-40B4-BE49-F238E27FC236}">
                <a16:creationId xmlns:a16="http://schemas.microsoft.com/office/drawing/2014/main" id="{1CE50E99-D0C4-F0DB-3EF9-55F81BA3BD32}"/>
              </a:ext>
            </a:extLst>
          </p:cNvPr>
          <p:cNvPicPr>
            <a:picLocks noChangeAspect="1"/>
          </p:cNvPicPr>
          <p:nvPr/>
        </p:nvPicPr>
        <p:blipFill>
          <a:blip r:embed="rId2"/>
          <a:stretch>
            <a:fillRect/>
          </a:stretch>
        </p:blipFill>
        <p:spPr>
          <a:xfrm>
            <a:off x="5853404" y="1465103"/>
            <a:ext cx="5786066" cy="3441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3178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DDD5-1505-CF5F-FD80-C95D82D0CFC0}"/>
              </a:ext>
            </a:extLst>
          </p:cNvPr>
          <p:cNvSpPr>
            <a:spLocks noGrp="1"/>
          </p:cNvSpPr>
          <p:nvPr>
            <p:ph type="title"/>
          </p:nvPr>
        </p:nvSpPr>
        <p:spPr>
          <a:xfrm>
            <a:off x="5695076" y="1517480"/>
            <a:ext cx="5333707" cy="3284203"/>
          </a:xfrm>
        </p:spPr>
        <p:txBody>
          <a:bodyPr/>
          <a:lstStyle/>
          <a:p>
            <a:r>
              <a:rPr lang="en-IN" sz="4000" b="1" i="0" u="none" strike="noStrike" baseline="0" dirty="0">
                <a:solidFill>
                  <a:schemeClr val="accent6">
                    <a:lumMod val="60000"/>
                    <a:lumOff val="40000"/>
                  </a:schemeClr>
                </a:solidFill>
                <a:latin typeface="Comic Sans MS" panose="030F0702030302020204" pitchFamily="66" charset="0"/>
              </a:rPr>
              <a:t>Stress-Induced Immunosuppression</a:t>
            </a:r>
            <a:br>
              <a:rPr lang="en-IN" sz="3600" b="1" i="0" u="none" strike="noStrike" baseline="0" dirty="0">
                <a:solidFill>
                  <a:srgbClr val="0000B3"/>
                </a:solidFill>
                <a:latin typeface="Univers-Bold"/>
              </a:rPr>
            </a:br>
            <a:endParaRPr lang="en-IN" dirty="0"/>
          </a:p>
        </p:txBody>
      </p:sp>
      <p:pic>
        <p:nvPicPr>
          <p:cNvPr id="4" name="Picture Placeholder 3">
            <a:extLst>
              <a:ext uri="{FF2B5EF4-FFF2-40B4-BE49-F238E27FC236}">
                <a16:creationId xmlns:a16="http://schemas.microsoft.com/office/drawing/2014/main" id="{7EE55B3A-8235-9452-0D79-57DE9A818180}"/>
              </a:ext>
            </a:extLst>
          </p:cNvPr>
          <p:cNvPicPr>
            <a:picLocks noGrp="1" noChangeAspect="1"/>
          </p:cNvPicPr>
          <p:nvPr>
            <p:ph type="pic" sz="quarter" idx="11"/>
          </p:nvPr>
        </p:nvPicPr>
        <p:blipFill>
          <a:blip r:embed="rId2"/>
          <a:srcRect l="21744" r="29059"/>
          <a:stretch/>
        </p:blipFill>
        <p:spPr>
          <a:xfrm>
            <a:off x="-752474" y="0"/>
            <a:ext cx="5060950" cy="6858000"/>
          </a:xfrm>
          <a:prstGeom prst="rect">
            <a:avLst/>
          </a:prstGeom>
        </p:spPr>
      </p:pic>
      <p:sp>
        <p:nvSpPr>
          <p:cNvPr id="5" name="Slide Number Placeholder 4">
            <a:extLst>
              <a:ext uri="{FF2B5EF4-FFF2-40B4-BE49-F238E27FC236}">
                <a16:creationId xmlns:a16="http://schemas.microsoft.com/office/drawing/2014/main" id="{91F03BEE-246A-48CC-5FA2-D85F3EF306D5}"/>
              </a:ext>
            </a:extLst>
          </p:cNvPr>
          <p:cNvSpPr>
            <a:spLocks noGrp="1"/>
          </p:cNvSpPr>
          <p:nvPr>
            <p:ph type="sldNum" sz="quarter" idx="4"/>
          </p:nvPr>
        </p:nvSpPr>
        <p:spPr/>
        <p:txBody>
          <a:bodyPr/>
          <a:lstStyle/>
          <a:p>
            <a:fld id="{08AB70BE-1769-45B8-85A6-0C837432C7E6}" type="slidenum">
              <a:rPr lang="en-US" smtClean="0"/>
              <a:pPr/>
              <a:t>54</a:t>
            </a:fld>
            <a:endParaRPr lang="en-US" dirty="0"/>
          </a:p>
        </p:txBody>
      </p:sp>
    </p:spTree>
    <p:extLst>
      <p:ext uri="{BB962C8B-B14F-4D97-AF65-F5344CB8AC3E}">
        <p14:creationId xmlns:p14="http://schemas.microsoft.com/office/powerpoint/2010/main" val="9870771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1BA16-F6C8-B3A9-2C52-F403D58554F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C3CD87-ABED-9220-1DF7-422AD3861558}"/>
              </a:ext>
            </a:extLst>
          </p:cNvPr>
          <p:cNvSpPr>
            <a:spLocks noGrp="1"/>
          </p:cNvSpPr>
          <p:nvPr>
            <p:ph type="sldNum" sz="quarter" idx="12"/>
          </p:nvPr>
        </p:nvSpPr>
        <p:spPr/>
        <p:txBody>
          <a:bodyPr/>
          <a:lstStyle/>
          <a:p>
            <a:fld id="{08AB70BE-1769-45B8-85A6-0C837432C7E6}" type="slidenum">
              <a:rPr lang="en-US" smtClean="0"/>
              <a:pPr/>
              <a:t>55</a:t>
            </a:fld>
            <a:endParaRPr lang="en-US" dirty="0"/>
          </a:p>
        </p:txBody>
      </p:sp>
      <p:sp>
        <p:nvSpPr>
          <p:cNvPr id="4" name="TextBox 3">
            <a:extLst>
              <a:ext uri="{FF2B5EF4-FFF2-40B4-BE49-F238E27FC236}">
                <a16:creationId xmlns:a16="http://schemas.microsoft.com/office/drawing/2014/main" id="{64E12CE8-C7FB-F596-45BB-FFC26AE7D706}"/>
              </a:ext>
            </a:extLst>
          </p:cNvPr>
          <p:cNvSpPr txBox="1"/>
          <p:nvPr/>
        </p:nvSpPr>
        <p:spPr>
          <a:xfrm>
            <a:off x="202942" y="573650"/>
            <a:ext cx="6097554" cy="5859553"/>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Stress and psychosomatic disorders most likely impact periodontal health via changes in the individual’s behaviour and through complex interactions among the nervous, endocrine, and immune systems.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Individuals under stress may have poorer oral hygiene; they may start or increase the clenching and grinding of their teeth; and they may smoke more frequently.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All of these behavioural changes increase their susceptibility to periodontal disease destruction. </a:t>
            </a:r>
          </a:p>
          <a:p>
            <a:pPr marL="285750" indent="-285750" algn="l">
              <a:lnSpc>
                <a:spcPct val="150000"/>
              </a:lnSpc>
              <a:buFont typeface="Arial" panose="020B0604020202020204" pitchFamily="34" charset="0"/>
              <a:buChar char="•"/>
            </a:pPr>
            <a:r>
              <a:rPr lang="en-IN" sz="1800" b="0" i="0" u="none" strike="noStrike" baseline="0" dirty="0">
                <a:solidFill>
                  <a:srgbClr val="000000"/>
                </a:solidFill>
                <a:latin typeface="TimesNewRomanPSMT"/>
              </a:rPr>
              <a:t>Stress-related immune system </a:t>
            </a:r>
            <a:r>
              <a:rPr lang="en-GB" sz="1800" b="0" i="0" u="none" strike="noStrike" baseline="0" dirty="0">
                <a:solidFill>
                  <a:srgbClr val="000000"/>
                </a:solidFill>
                <a:latin typeface="TimesNewRomanPSMT"/>
              </a:rPr>
              <a:t>changes clearly have the potential to affect the pathogenesis of periodontal disease as well.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One possible mechanism involves the </a:t>
            </a:r>
            <a:r>
              <a:rPr lang="en-GB" b="1" i="1" u="none" strike="noStrike" baseline="0" dirty="0">
                <a:solidFill>
                  <a:schemeClr val="accent5">
                    <a:lumMod val="50000"/>
                  </a:schemeClr>
                </a:solidFill>
                <a:latin typeface="TimesNewRomanPSMT"/>
              </a:rPr>
              <a:t>production of cortisol</a:t>
            </a:r>
            <a:endParaRPr lang="en-GB" sz="1800" b="1" i="1" u="none" strike="noStrike" baseline="0" dirty="0">
              <a:solidFill>
                <a:schemeClr val="accent5">
                  <a:lumMod val="50000"/>
                </a:schemeClr>
              </a:solidFill>
              <a:latin typeface="TimesNewRomanPSMT"/>
            </a:endParaRPr>
          </a:p>
          <a:p>
            <a:pPr marL="285750" indent="-285750" algn="l">
              <a:lnSpc>
                <a:spcPct val="150000"/>
              </a:lnSpc>
              <a:buFont typeface="Arial" panose="020B0604020202020204" pitchFamily="34" charset="0"/>
              <a:buChar char="•"/>
            </a:pPr>
            <a:endParaRPr lang="en-GB" sz="1800" b="0" i="0" u="none" strike="noStrike" baseline="0" dirty="0">
              <a:solidFill>
                <a:srgbClr val="000000"/>
              </a:solidFill>
              <a:latin typeface="TimesNewRomanPSMT"/>
            </a:endParaRPr>
          </a:p>
        </p:txBody>
      </p:sp>
      <p:pic>
        <p:nvPicPr>
          <p:cNvPr id="3" name="Picture 2">
            <a:extLst>
              <a:ext uri="{FF2B5EF4-FFF2-40B4-BE49-F238E27FC236}">
                <a16:creationId xmlns:a16="http://schemas.microsoft.com/office/drawing/2014/main" id="{5C34FF2E-713F-1928-40BB-3FE99DD5C7D5}"/>
              </a:ext>
            </a:extLst>
          </p:cNvPr>
          <p:cNvPicPr>
            <a:picLocks noChangeAspect="1"/>
          </p:cNvPicPr>
          <p:nvPr/>
        </p:nvPicPr>
        <p:blipFill>
          <a:blip r:embed="rId2"/>
          <a:srcRect l="3414" b="2500"/>
          <a:stretch/>
        </p:blipFill>
        <p:spPr>
          <a:xfrm>
            <a:off x="6834831" y="56955"/>
            <a:ext cx="5154227" cy="6686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9902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nodeType="clickEffect">
                                  <p:stCondLst>
                                    <p:cond delay="0"/>
                                  </p:stCondLst>
                                  <p:childTnLst>
                                    <p:animClr clrSpc="hsl" dir="cw">
                                      <p:cBhvr override="childStyle">
                                        <p:cTn id="6" dur="500" fill="hold"/>
                                        <p:tgtEl>
                                          <p:spTgt spid="4">
                                            <p:txEl>
                                              <p:pRg st="4" end="4"/>
                                            </p:txEl>
                                          </p:spTgt>
                                        </p:tgtEl>
                                        <p:attrNameLst>
                                          <p:attrName>style.color</p:attrName>
                                        </p:attrNameLst>
                                      </p:cBhvr>
                                      <p:by>
                                        <p:hsl h="7200000" s="0" l="0"/>
                                      </p:by>
                                    </p:animClr>
                                    <p:animClr clrSpc="hsl" dir="cw">
                                      <p:cBhvr>
                                        <p:cTn id="7" dur="500" fill="hold"/>
                                        <p:tgtEl>
                                          <p:spTgt spid="4">
                                            <p:txEl>
                                              <p:pRg st="4" end="4"/>
                                            </p:txEl>
                                          </p:spTgt>
                                        </p:tgtEl>
                                        <p:attrNameLst>
                                          <p:attrName>fillcolor</p:attrName>
                                        </p:attrNameLst>
                                      </p:cBhvr>
                                      <p:by>
                                        <p:hsl h="7200000" s="0" l="0"/>
                                      </p:by>
                                    </p:animClr>
                                    <p:animClr clrSpc="hsl" dir="cw">
                                      <p:cBhvr>
                                        <p:cTn id="8" dur="500" fill="hold"/>
                                        <p:tgtEl>
                                          <p:spTgt spid="4">
                                            <p:txEl>
                                              <p:pRg st="4" end="4"/>
                                            </p:txEl>
                                          </p:spTgt>
                                        </p:tgtEl>
                                        <p:attrNameLst>
                                          <p:attrName>stroke.color</p:attrName>
                                        </p:attrNameLst>
                                      </p:cBhvr>
                                      <p:by>
                                        <p:hsl h="7200000" s="0" l="0"/>
                                      </p:by>
                                    </p:animClr>
                                    <p:set>
                                      <p:cBhvr>
                                        <p:cTn id="9" dur="500" fill="hold"/>
                                        <p:tgtEl>
                                          <p:spTgt spid="4">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9C0CF-607D-A131-8B8D-90BB589245B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9E2BF3-C87E-0A6C-F6E5-A3F2AF605160}"/>
              </a:ext>
            </a:extLst>
          </p:cNvPr>
          <p:cNvSpPr>
            <a:spLocks noGrp="1"/>
          </p:cNvSpPr>
          <p:nvPr>
            <p:ph type="sldNum" sz="quarter" idx="12"/>
          </p:nvPr>
        </p:nvSpPr>
        <p:spPr/>
        <p:txBody>
          <a:bodyPr/>
          <a:lstStyle/>
          <a:p>
            <a:fld id="{08AB70BE-1769-45B8-85A6-0C837432C7E6}" type="slidenum">
              <a:rPr lang="en-US" smtClean="0"/>
              <a:pPr/>
              <a:t>56</a:t>
            </a:fld>
            <a:endParaRPr lang="en-US" dirty="0"/>
          </a:p>
        </p:txBody>
      </p:sp>
      <p:sp>
        <p:nvSpPr>
          <p:cNvPr id="4" name="TextBox 3">
            <a:extLst>
              <a:ext uri="{FF2B5EF4-FFF2-40B4-BE49-F238E27FC236}">
                <a16:creationId xmlns:a16="http://schemas.microsoft.com/office/drawing/2014/main" id="{52096CB3-8817-D2E2-A293-FDD0DD75CB3D}"/>
              </a:ext>
            </a:extLst>
          </p:cNvPr>
          <p:cNvSpPr txBox="1"/>
          <p:nvPr/>
        </p:nvSpPr>
        <p:spPr>
          <a:xfrm>
            <a:off x="143071" y="429467"/>
            <a:ext cx="5775648" cy="5444054"/>
          </a:xfrm>
          <a:prstGeom prst="rect">
            <a:avLst/>
          </a:prstGeom>
          <a:noFill/>
        </p:spPr>
        <p:txBody>
          <a:bodyPr wrap="square">
            <a:spAutoFit/>
          </a:bodyPr>
          <a:lstStyle/>
          <a:p>
            <a:pPr algn="l">
              <a:lnSpc>
                <a:spcPct val="150000"/>
              </a:lnSpc>
            </a:pPr>
            <a:endParaRPr lang="en-GB" sz="1800" b="0" i="0" u="none" strike="noStrike" baseline="0" dirty="0">
              <a:solidFill>
                <a:srgbClr val="00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Stress increases cortisol production from the adrenal cortex by stimulating an increase in the release of adrenocorticotropic hormone from the pituitary gland.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Increased cortisol suppresses the immune response </a:t>
            </a:r>
            <a:r>
              <a:rPr lang="en-GB" sz="1800" b="1" i="1" u="none" strike="noStrike" baseline="0" dirty="0">
                <a:solidFill>
                  <a:srgbClr val="7030A0"/>
                </a:solidFill>
                <a:latin typeface="TimesNewRomanPSMT"/>
              </a:rPr>
              <a:t>directly through the suppression of neutrophil activity, immunoglobulin G production, and salivary IgA secretion</a:t>
            </a:r>
            <a:r>
              <a:rPr lang="en-GB" sz="1800" b="0" i="0" u="none" strike="noStrike" baseline="0" dirty="0">
                <a:solidFill>
                  <a:srgbClr val="000000"/>
                </a:solidFill>
                <a:latin typeface="TimesNewRomanPSMT"/>
              </a:rPr>
              <a:t>.</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 All of these immune responses are critical for the </a:t>
            </a:r>
            <a:r>
              <a:rPr lang="en-IN" sz="1800" b="0" i="0" u="none" strike="noStrike" baseline="0" dirty="0">
                <a:solidFill>
                  <a:srgbClr val="000000"/>
                </a:solidFill>
                <a:latin typeface="TimesNewRomanPSMT"/>
              </a:rPr>
              <a:t>normal immunoinflammatory response to periodontal pathogens.</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resulting stress-induced immunosuppression increases the potential for destruction by periodontal pathogens. </a:t>
            </a:r>
          </a:p>
        </p:txBody>
      </p:sp>
      <p:pic>
        <p:nvPicPr>
          <p:cNvPr id="3" name="Picture 2">
            <a:extLst>
              <a:ext uri="{FF2B5EF4-FFF2-40B4-BE49-F238E27FC236}">
                <a16:creationId xmlns:a16="http://schemas.microsoft.com/office/drawing/2014/main" id="{40B44012-8A14-3319-FF61-6D3641A5EE6B}"/>
              </a:ext>
            </a:extLst>
          </p:cNvPr>
          <p:cNvPicPr>
            <a:picLocks noChangeAspect="1"/>
          </p:cNvPicPr>
          <p:nvPr/>
        </p:nvPicPr>
        <p:blipFill>
          <a:blip r:embed="rId2"/>
          <a:stretch>
            <a:fillRect/>
          </a:stretch>
        </p:blipFill>
        <p:spPr>
          <a:xfrm>
            <a:off x="6743700" y="1552575"/>
            <a:ext cx="5162550" cy="40542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12730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7A338-8136-3FC7-5AA8-62AE7159FA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7F2868-6EA7-3D65-BC6C-D73275CE0AF9}"/>
              </a:ext>
            </a:extLst>
          </p:cNvPr>
          <p:cNvSpPr>
            <a:spLocks noGrp="1"/>
          </p:cNvSpPr>
          <p:nvPr>
            <p:ph type="sldNum" sz="quarter" idx="12"/>
          </p:nvPr>
        </p:nvSpPr>
        <p:spPr/>
        <p:txBody>
          <a:bodyPr/>
          <a:lstStyle/>
          <a:p>
            <a:fld id="{08AB70BE-1769-45B8-85A6-0C837432C7E6}" type="slidenum">
              <a:rPr lang="en-US" smtClean="0"/>
              <a:pPr/>
              <a:t>57</a:t>
            </a:fld>
            <a:endParaRPr lang="en-US" dirty="0"/>
          </a:p>
        </p:txBody>
      </p:sp>
      <p:sp>
        <p:nvSpPr>
          <p:cNvPr id="4" name="TextBox 3">
            <a:extLst>
              <a:ext uri="{FF2B5EF4-FFF2-40B4-BE49-F238E27FC236}">
                <a16:creationId xmlns:a16="http://schemas.microsoft.com/office/drawing/2014/main" id="{A03CBBE7-781A-5A3F-4794-849E29B34834}"/>
              </a:ext>
            </a:extLst>
          </p:cNvPr>
          <p:cNvSpPr txBox="1"/>
          <p:nvPr/>
        </p:nvSpPr>
        <p:spPr>
          <a:xfrm>
            <a:off x="288842" y="949074"/>
            <a:ext cx="6097554" cy="4612673"/>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Stress may also affect the cellular immune response directly through an increased release of neurotransmitters, including epinephrine, norepinephrine, neurokinin, and substance P, which interact directly with lymphocytes, neutrophils, monocytes, and macrophages via receptors that cause an increase in their tissue-destructive function. </a:t>
            </a:r>
          </a:p>
          <a:p>
            <a:pPr marL="285750" indent="-285750" algn="l">
              <a:lnSpc>
                <a:spcPct val="150000"/>
              </a:lnSpc>
              <a:buFont typeface="Arial" panose="020B0604020202020204" pitchFamily="34" charset="0"/>
              <a:buChar char="•"/>
            </a:pPr>
            <a:endParaRPr lang="en-GB" dirty="0">
              <a:solidFill>
                <a:srgbClr val="00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Thus, in a manner similar to cortisol production, the stress-induced release of these neurotransmitters results in an upregulated immune response that increases the potential for destruction by the cellular response to </a:t>
            </a:r>
            <a:r>
              <a:rPr lang="en-IN" sz="1800" b="0" i="0" u="none" strike="noStrike" baseline="0" dirty="0">
                <a:solidFill>
                  <a:srgbClr val="000000"/>
                </a:solidFill>
                <a:latin typeface="TimesNewRomanPSMT"/>
              </a:rPr>
              <a:t>periodontal pathogens</a:t>
            </a:r>
            <a:endParaRPr lang="en-IN" dirty="0"/>
          </a:p>
        </p:txBody>
      </p:sp>
      <p:sp>
        <p:nvSpPr>
          <p:cNvPr id="6" name="TextBox 5">
            <a:extLst>
              <a:ext uri="{FF2B5EF4-FFF2-40B4-BE49-F238E27FC236}">
                <a16:creationId xmlns:a16="http://schemas.microsoft.com/office/drawing/2014/main" id="{92E57D03-4CEB-1F9B-5E52-27FD495F8F95}"/>
              </a:ext>
            </a:extLst>
          </p:cNvPr>
          <p:cNvSpPr txBox="1"/>
          <p:nvPr/>
        </p:nvSpPr>
        <p:spPr>
          <a:xfrm>
            <a:off x="519792" y="6248537"/>
            <a:ext cx="10667223" cy="369332"/>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a:spAutoFit/>
          </a:bodyPr>
          <a:lstStyle/>
          <a:p>
            <a:pPr algn="l"/>
            <a:r>
              <a:rPr lang="en-GB" sz="1800" b="1" i="1" u="none" strike="noStrike" baseline="0" dirty="0">
                <a:solidFill>
                  <a:srgbClr val="7030A0"/>
                </a:solidFill>
                <a:latin typeface="TimesNewRomanPSMT"/>
              </a:rPr>
              <a:t>In other words, stress alone does not cause or lead to periodontitis in the absence of periodontal pathogens</a:t>
            </a:r>
            <a:endParaRPr lang="en-IN" b="1" i="1" dirty="0">
              <a:solidFill>
                <a:srgbClr val="7030A0"/>
              </a:solidFill>
            </a:endParaRPr>
          </a:p>
        </p:txBody>
      </p:sp>
      <p:pic>
        <p:nvPicPr>
          <p:cNvPr id="7" name="Picture 6">
            <a:extLst>
              <a:ext uri="{FF2B5EF4-FFF2-40B4-BE49-F238E27FC236}">
                <a16:creationId xmlns:a16="http://schemas.microsoft.com/office/drawing/2014/main" id="{DBF73ED8-0C3D-B79B-77E7-C3AAC83815CF}"/>
              </a:ext>
            </a:extLst>
          </p:cNvPr>
          <p:cNvPicPr>
            <a:picLocks noChangeAspect="1"/>
          </p:cNvPicPr>
          <p:nvPr/>
        </p:nvPicPr>
        <p:blipFill>
          <a:blip r:embed="rId2"/>
          <a:srcRect b="16041"/>
          <a:stretch/>
        </p:blipFill>
        <p:spPr>
          <a:xfrm>
            <a:off x="6857611" y="1052512"/>
            <a:ext cx="4572000" cy="4752975"/>
          </a:xfrm>
          <a:prstGeom prst="rect">
            <a:avLst/>
          </a:prstGeom>
        </p:spPr>
      </p:pic>
    </p:spTree>
    <p:extLst>
      <p:ext uri="{BB962C8B-B14F-4D97-AF65-F5344CB8AC3E}">
        <p14:creationId xmlns:p14="http://schemas.microsoft.com/office/powerpoint/2010/main" val="18783955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0D52C-DFF7-AC6F-56B4-148A8A850C51}"/>
              </a:ext>
            </a:extLst>
          </p:cNvPr>
          <p:cNvSpPr>
            <a:spLocks noGrp="1"/>
          </p:cNvSpPr>
          <p:nvPr>
            <p:ph type="title"/>
          </p:nvPr>
        </p:nvSpPr>
        <p:spPr>
          <a:xfrm>
            <a:off x="1371598" y="1415562"/>
            <a:ext cx="5038533" cy="4009292"/>
          </a:xfrm>
        </p:spPr>
        <p:txBody>
          <a:bodyPr>
            <a:normAutofit/>
          </a:bodyPr>
          <a:lstStyle/>
          <a:p>
            <a:r>
              <a:rPr lang="en-IN" sz="8000" b="1" i="0" u="none" strike="noStrike" baseline="0" dirty="0">
                <a:solidFill>
                  <a:schemeClr val="accent5">
                    <a:lumMod val="60000"/>
                    <a:lumOff val="40000"/>
                  </a:schemeClr>
                </a:solidFill>
                <a:latin typeface="Monotype Corsiva" panose="03010101010201010101" pitchFamily="66" charset="0"/>
              </a:rPr>
              <a:t>Medications</a:t>
            </a:r>
            <a:endParaRPr lang="en-IN" sz="8000" dirty="0">
              <a:solidFill>
                <a:schemeClr val="accent5">
                  <a:lumMod val="60000"/>
                  <a:lumOff val="40000"/>
                </a:schemeClr>
              </a:solidFill>
              <a:latin typeface="Monotype Corsiva" panose="03010101010201010101" pitchFamily="66" charset="0"/>
            </a:endParaRPr>
          </a:p>
        </p:txBody>
      </p:sp>
      <p:pic>
        <p:nvPicPr>
          <p:cNvPr id="5" name="Picture Placeholder 4">
            <a:extLst>
              <a:ext uri="{FF2B5EF4-FFF2-40B4-BE49-F238E27FC236}">
                <a16:creationId xmlns:a16="http://schemas.microsoft.com/office/drawing/2014/main" id="{09C07550-E762-DEED-20B8-967FD4D769FF}"/>
              </a:ext>
            </a:extLst>
          </p:cNvPr>
          <p:cNvPicPr>
            <a:picLocks noGrp="1" noChangeAspect="1"/>
          </p:cNvPicPr>
          <p:nvPr>
            <p:ph type="pic" sz="quarter" idx="13"/>
          </p:nvPr>
        </p:nvPicPr>
        <p:blipFill>
          <a:blip r:embed="rId2"/>
          <a:srcRect l="29028" r="29028"/>
          <a:stretch>
            <a:fillRect/>
          </a:stretch>
        </p:blipFill>
        <p:spPr>
          <a:prstGeom prst="rect">
            <a:avLst/>
          </a:prstGeom>
        </p:spPr>
      </p:pic>
      <p:sp>
        <p:nvSpPr>
          <p:cNvPr id="4" name="Slide Number Placeholder 3">
            <a:extLst>
              <a:ext uri="{FF2B5EF4-FFF2-40B4-BE49-F238E27FC236}">
                <a16:creationId xmlns:a16="http://schemas.microsoft.com/office/drawing/2014/main" id="{89C6155C-58F3-24DB-B5E7-89718F1763D6}"/>
              </a:ext>
            </a:extLst>
          </p:cNvPr>
          <p:cNvSpPr>
            <a:spLocks noGrp="1"/>
          </p:cNvSpPr>
          <p:nvPr>
            <p:ph type="sldNum" sz="quarter" idx="4"/>
          </p:nvPr>
        </p:nvSpPr>
        <p:spPr/>
        <p:txBody>
          <a:bodyPr/>
          <a:lstStyle/>
          <a:p>
            <a:fld id="{08AB70BE-1769-45B8-85A6-0C837432C7E6}" type="slidenum">
              <a:rPr lang="en-US" smtClean="0"/>
              <a:pPr/>
              <a:t>58</a:t>
            </a:fld>
            <a:endParaRPr lang="en-US" dirty="0"/>
          </a:p>
        </p:txBody>
      </p:sp>
    </p:spTree>
    <p:extLst>
      <p:ext uri="{BB962C8B-B14F-4D97-AF65-F5344CB8AC3E}">
        <p14:creationId xmlns:p14="http://schemas.microsoft.com/office/powerpoint/2010/main" val="10881654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AA5DB-CB0F-CBA4-CF22-45DBE99440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2B7423-F6A1-4979-3E4A-8E4C7E6975FD}"/>
              </a:ext>
            </a:extLst>
          </p:cNvPr>
          <p:cNvSpPr>
            <a:spLocks noGrp="1"/>
          </p:cNvSpPr>
          <p:nvPr>
            <p:ph type="sldNum" sz="quarter" idx="12"/>
          </p:nvPr>
        </p:nvSpPr>
        <p:spPr/>
        <p:txBody>
          <a:bodyPr/>
          <a:lstStyle/>
          <a:p>
            <a:fld id="{08AB70BE-1769-45B8-85A6-0C837432C7E6}" type="slidenum">
              <a:rPr lang="en-US" smtClean="0"/>
              <a:pPr/>
              <a:t>59</a:t>
            </a:fld>
            <a:endParaRPr lang="en-US" dirty="0"/>
          </a:p>
        </p:txBody>
      </p:sp>
      <p:sp>
        <p:nvSpPr>
          <p:cNvPr id="4" name="TextBox 3">
            <a:extLst>
              <a:ext uri="{FF2B5EF4-FFF2-40B4-BE49-F238E27FC236}">
                <a16:creationId xmlns:a16="http://schemas.microsoft.com/office/drawing/2014/main" id="{0A7F3002-68C8-A985-6A75-A51CF33C0C5A}"/>
              </a:ext>
            </a:extLst>
          </p:cNvPr>
          <p:cNvSpPr txBox="1"/>
          <p:nvPr/>
        </p:nvSpPr>
        <p:spPr>
          <a:xfrm>
            <a:off x="107587" y="333107"/>
            <a:ext cx="7380514" cy="6274666"/>
          </a:xfrm>
          <a:prstGeom prst="rect">
            <a:avLst/>
          </a:prstGeom>
          <a:noFill/>
        </p:spPr>
        <p:txBody>
          <a:bodyPr wrap="square">
            <a:spAutoFit/>
          </a:bodyPr>
          <a:lstStyle/>
          <a:p>
            <a:pPr marL="285750" indent="-285750" algn="l">
              <a:lnSpc>
                <a:spcPct val="150000"/>
              </a:lnSpc>
              <a:buFontTx/>
              <a:buChar char="ﻬ"/>
            </a:pPr>
            <a:r>
              <a:rPr lang="en-GB" sz="1800" b="0" i="0" u="none" strike="noStrike" baseline="0" dirty="0">
                <a:solidFill>
                  <a:srgbClr val="000000"/>
                </a:solidFill>
                <a:latin typeface="TimesNewRomanPSMT"/>
              </a:rPr>
              <a:t>Bisphosphonate medications are primarily used to treat cancer </a:t>
            </a:r>
            <a:r>
              <a:rPr lang="en-IN" sz="1800" b="0" i="0" u="none" strike="noStrike" baseline="0" dirty="0">
                <a:solidFill>
                  <a:srgbClr val="000000"/>
                </a:solidFill>
                <a:latin typeface="TimesNewRomanPSMT"/>
              </a:rPr>
              <a:t>(via intravenous [IV] administration) and osteoporosis (via oral </a:t>
            </a:r>
            <a:r>
              <a:rPr lang="en-GB" sz="1800" b="0" i="0" u="none" strike="noStrike" baseline="0" dirty="0">
                <a:solidFill>
                  <a:srgbClr val="000000"/>
                </a:solidFill>
                <a:latin typeface="TimesNewRomanPSMT"/>
              </a:rPr>
              <a:t>administration). </a:t>
            </a:r>
          </a:p>
          <a:p>
            <a:pPr marL="285750" indent="-285750" algn="l">
              <a:lnSpc>
                <a:spcPct val="150000"/>
              </a:lnSpc>
              <a:buFontTx/>
              <a:buChar char="ﻬ"/>
            </a:pPr>
            <a:r>
              <a:rPr lang="en-GB" sz="1800" b="0" i="0" u="none" strike="noStrike" baseline="0" dirty="0">
                <a:solidFill>
                  <a:srgbClr val="000000"/>
                </a:solidFill>
                <a:latin typeface="TimesNewRomanPSMT"/>
              </a:rPr>
              <a:t>They act by inhibiting osteoclastic activity, which leads to less bone resorption, less bone remodelling, and less bone turnover.</a:t>
            </a:r>
          </a:p>
          <a:p>
            <a:pPr algn="l">
              <a:lnSpc>
                <a:spcPct val="150000"/>
              </a:lnSpc>
            </a:pPr>
            <a:endParaRPr lang="en-GB" sz="1800" b="0" i="0" u="none" strike="noStrike" baseline="0" dirty="0">
              <a:solidFill>
                <a:srgbClr val="000000"/>
              </a:solidFill>
              <a:latin typeface="TimesNewRomanPSMT"/>
            </a:endParaRPr>
          </a:p>
          <a:p>
            <a:pPr marL="285750" indent="-285750" algn="l">
              <a:lnSpc>
                <a:spcPct val="150000"/>
              </a:lnSpc>
              <a:buFontTx/>
              <a:buChar char="ﻬ"/>
            </a:pPr>
            <a:r>
              <a:rPr lang="en-GB" sz="1800" b="0" i="1" u="none" strike="noStrike" baseline="0" dirty="0">
                <a:solidFill>
                  <a:schemeClr val="accent5">
                    <a:lumMod val="75000"/>
                  </a:schemeClr>
                </a:solidFill>
                <a:latin typeface="TimesNewRomanPSMT"/>
              </a:rPr>
              <a:t>During the treatment of osteoporosis, the goal is simply to harness osteoclastic activity to minimize or prevent bone loss and, in many cases, to increase bone mass by creating an advantage for osteoblastic activity</a:t>
            </a:r>
            <a:r>
              <a:rPr lang="en-GB" sz="1800" b="0" i="1" u="none" strike="noStrike" baseline="0" dirty="0">
                <a:solidFill>
                  <a:srgbClr val="92D050"/>
                </a:solidFill>
                <a:latin typeface="TimesNewRomanPSMT"/>
              </a:rPr>
              <a:t>. </a:t>
            </a:r>
          </a:p>
          <a:p>
            <a:pPr marL="285750" indent="-285750" algn="l">
              <a:lnSpc>
                <a:spcPct val="150000"/>
              </a:lnSpc>
              <a:buFontTx/>
              <a:buChar char="ﻬ"/>
            </a:pPr>
            <a:endParaRPr lang="en-GB" sz="1800" b="0" i="1" u="none" strike="noStrike" baseline="0" dirty="0">
              <a:solidFill>
                <a:srgbClr val="92D050"/>
              </a:solidFill>
              <a:latin typeface="TimesNewRomanPSMT"/>
            </a:endParaRPr>
          </a:p>
          <a:p>
            <a:pPr marL="285750" indent="-285750" algn="l">
              <a:lnSpc>
                <a:spcPct val="150000"/>
              </a:lnSpc>
              <a:buFontTx/>
              <a:buChar char="ﻬ"/>
            </a:pPr>
            <a:r>
              <a:rPr lang="en-GB" sz="1800" b="1" i="1" u="none" strike="noStrike" baseline="0" dirty="0">
                <a:solidFill>
                  <a:srgbClr val="559C00"/>
                </a:solidFill>
                <a:latin typeface="TimesNewRomanPSMT"/>
              </a:rPr>
              <a:t>The major differences in the use of bisphosphonates for cancer versus osteoporosis are the potency and route of administration of the specific bisphosphonate medication used</a:t>
            </a:r>
            <a:r>
              <a:rPr lang="en-GB" sz="1800" b="0" i="1" u="none" strike="noStrike" baseline="0" dirty="0">
                <a:solidFill>
                  <a:srgbClr val="00B0F0"/>
                </a:solidFill>
                <a:latin typeface="TimesNewRomanPSMT"/>
              </a:rPr>
              <a:t>. </a:t>
            </a:r>
          </a:p>
          <a:p>
            <a:pPr marL="285750" indent="-285750" algn="l">
              <a:lnSpc>
                <a:spcPct val="150000"/>
              </a:lnSpc>
              <a:buFontTx/>
              <a:buChar char="ﻬ"/>
            </a:pPr>
            <a:endParaRPr lang="en-GB" sz="1800" b="0" i="1" u="none" strike="noStrike" baseline="0" dirty="0">
              <a:solidFill>
                <a:srgbClr val="00B0F0"/>
              </a:solidFill>
              <a:latin typeface="TimesNewRomanPSMT"/>
            </a:endParaRPr>
          </a:p>
          <a:p>
            <a:pPr marL="285750" indent="-285750" algn="l">
              <a:lnSpc>
                <a:spcPct val="150000"/>
              </a:lnSpc>
              <a:buFontTx/>
              <a:buChar char="ﻬ"/>
            </a:pPr>
            <a:r>
              <a:rPr lang="en-GB" sz="1800" b="0" i="0" u="none" strike="noStrike" baseline="0" dirty="0">
                <a:solidFill>
                  <a:srgbClr val="000000"/>
                </a:solidFill>
                <a:latin typeface="TimesNewRomanPSMT"/>
              </a:rPr>
              <a:t>Specifically, the strength of binding and the ease of release of bisphosphonates with hydroxyapatite make these drugs more or </a:t>
            </a:r>
            <a:r>
              <a:rPr lang="en-IN" sz="1800" b="0" i="0" u="none" strike="noStrike" baseline="0" dirty="0">
                <a:solidFill>
                  <a:srgbClr val="000000"/>
                </a:solidFill>
                <a:latin typeface="TimesNewRomanPSMT"/>
              </a:rPr>
              <a:t>less potent</a:t>
            </a:r>
            <a:r>
              <a:rPr lang="en-IN" dirty="0">
                <a:solidFill>
                  <a:srgbClr val="000000"/>
                </a:solidFill>
                <a:latin typeface="TimesNewRomanPSMT"/>
              </a:rPr>
              <a:t>.</a:t>
            </a:r>
            <a:endParaRPr lang="en-IN" dirty="0"/>
          </a:p>
        </p:txBody>
      </p:sp>
      <p:sp>
        <p:nvSpPr>
          <p:cNvPr id="6" name="TextBox 5">
            <a:extLst>
              <a:ext uri="{FF2B5EF4-FFF2-40B4-BE49-F238E27FC236}">
                <a16:creationId xmlns:a16="http://schemas.microsoft.com/office/drawing/2014/main" id="{C6AA68A5-4B71-CD08-57E2-CFE5F60924EA}"/>
              </a:ext>
            </a:extLst>
          </p:cNvPr>
          <p:cNvSpPr txBox="1"/>
          <p:nvPr/>
        </p:nvSpPr>
        <p:spPr>
          <a:xfrm>
            <a:off x="8003333" y="333107"/>
            <a:ext cx="3100096" cy="584775"/>
          </a:xfrm>
          <a:prstGeom prst="rect">
            <a:avLst/>
          </a:prstGeom>
          <a:noFill/>
        </p:spPr>
        <p:txBody>
          <a:bodyPr wrap="square">
            <a:spAutoFit/>
          </a:bodyPr>
          <a:lstStyle/>
          <a:p>
            <a:pPr algn="l"/>
            <a:r>
              <a:rPr lang="en-IN" sz="3200" b="1" i="0" u="none" strike="noStrike" baseline="0" dirty="0">
                <a:solidFill>
                  <a:srgbClr val="0000B3"/>
                </a:solidFill>
                <a:latin typeface="Monotype Corsiva" panose="03010101010201010101" pitchFamily="66" charset="0"/>
              </a:rPr>
              <a:t>Bisphosphonates</a:t>
            </a:r>
          </a:p>
        </p:txBody>
      </p:sp>
      <p:pic>
        <p:nvPicPr>
          <p:cNvPr id="3" name="Picture 2">
            <a:extLst>
              <a:ext uri="{FF2B5EF4-FFF2-40B4-BE49-F238E27FC236}">
                <a16:creationId xmlns:a16="http://schemas.microsoft.com/office/drawing/2014/main" id="{25691387-F15D-20F3-D277-239A91060A5C}"/>
              </a:ext>
            </a:extLst>
          </p:cNvPr>
          <p:cNvPicPr>
            <a:picLocks noChangeAspect="1"/>
          </p:cNvPicPr>
          <p:nvPr/>
        </p:nvPicPr>
        <p:blipFill>
          <a:blip r:embed="rId3"/>
          <a:stretch>
            <a:fillRect/>
          </a:stretch>
        </p:blipFill>
        <p:spPr>
          <a:xfrm>
            <a:off x="7247824" y="1489426"/>
            <a:ext cx="4836589" cy="42827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151745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F000-A8DA-828C-6323-125A2D9BF8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E23115-A5D7-7198-A71B-9E8E4AE88EE8}"/>
              </a:ext>
            </a:extLst>
          </p:cNvPr>
          <p:cNvSpPr>
            <a:spLocks noGrp="1"/>
          </p:cNvSpPr>
          <p:nvPr>
            <p:ph type="sldNum" sz="quarter" idx="12"/>
          </p:nvPr>
        </p:nvSpPr>
        <p:spPr/>
        <p:txBody>
          <a:bodyPr/>
          <a:lstStyle/>
          <a:p>
            <a:fld id="{08AB70BE-1769-45B8-85A6-0C837432C7E6}" type="slidenum">
              <a:rPr lang="en-US" smtClean="0"/>
              <a:pPr/>
              <a:t>60</a:t>
            </a:fld>
            <a:endParaRPr lang="en-US" dirty="0"/>
          </a:p>
        </p:txBody>
      </p:sp>
      <p:sp>
        <p:nvSpPr>
          <p:cNvPr id="4" name="TextBox 3">
            <a:extLst>
              <a:ext uri="{FF2B5EF4-FFF2-40B4-BE49-F238E27FC236}">
                <a16:creationId xmlns:a16="http://schemas.microsoft.com/office/drawing/2014/main" id="{27C94807-BADD-0308-E527-990EA6690641}"/>
              </a:ext>
            </a:extLst>
          </p:cNvPr>
          <p:cNvSpPr txBox="1"/>
          <p:nvPr/>
        </p:nvSpPr>
        <p:spPr>
          <a:xfrm>
            <a:off x="286915" y="291667"/>
            <a:ext cx="6097554" cy="6274666"/>
          </a:xfrm>
          <a:prstGeom prst="rect">
            <a:avLst/>
          </a:prstGeom>
          <a:noFill/>
        </p:spPr>
        <p:txBody>
          <a:bodyPr wrap="square">
            <a:spAutoFit/>
          </a:bodyPr>
          <a:lstStyle/>
          <a:p>
            <a:pPr marL="285750" indent="-285750" algn="l">
              <a:lnSpc>
                <a:spcPct val="150000"/>
              </a:lnSpc>
              <a:buFontTx/>
              <a:buChar char="ﻬ"/>
            </a:pPr>
            <a:r>
              <a:rPr lang="en-IN" sz="1800" b="0" i="0" u="none" strike="noStrike" baseline="0" dirty="0">
                <a:solidFill>
                  <a:srgbClr val="000000"/>
                </a:solidFill>
                <a:latin typeface="TimesNewRomanPSMT"/>
              </a:rPr>
              <a:t>Bisphosphonates </a:t>
            </a:r>
            <a:r>
              <a:rPr lang="en-GB" sz="1800" b="0" i="0" u="none" strike="noStrike" baseline="0" dirty="0">
                <a:solidFill>
                  <a:srgbClr val="000000"/>
                </a:solidFill>
                <a:latin typeface="TimesNewRomanPSMT"/>
              </a:rPr>
              <a:t>inhibit osteoclasts by two mechanisms that depend on whether the </a:t>
            </a:r>
            <a:r>
              <a:rPr lang="en-IN" sz="1800" b="0" i="0" u="none" strike="noStrike" baseline="0" dirty="0">
                <a:solidFill>
                  <a:srgbClr val="000000"/>
                </a:solidFill>
                <a:latin typeface="TimesNewRomanPSMT"/>
              </a:rPr>
              <a:t>R2 side chain contains nitrogen.</a:t>
            </a:r>
          </a:p>
          <a:p>
            <a:pPr marL="285750" indent="-285750" algn="l">
              <a:lnSpc>
                <a:spcPct val="150000"/>
              </a:lnSpc>
              <a:buFontTx/>
              <a:buChar char="ﻬ"/>
            </a:pPr>
            <a:r>
              <a:rPr lang="en-IN" sz="1800" b="1" i="1" u="none" strike="noStrike" baseline="0" dirty="0">
                <a:solidFill>
                  <a:schemeClr val="accent3">
                    <a:lumMod val="60000"/>
                    <a:lumOff val="40000"/>
                  </a:schemeClr>
                </a:solidFill>
                <a:latin typeface="TimesNewRomanPSMT"/>
              </a:rPr>
              <a:t>Non-</a:t>
            </a:r>
            <a:r>
              <a:rPr lang="en-IN" sz="1800" b="1" i="1" u="none" strike="noStrike" baseline="0" dirty="0" err="1">
                <a:solidFill>
                  <a:schemeClr val="accent3">
                    <a:lumMod val="60000"/>
                    <a:lumOff val="40000"/>
                  </a:schemeClr>
                </a:solidFill>
                <a:latin typeface="TimesNewRomanPSMT"/>
              </a:rPr>
              <a:t>aminobisphosphonates</a:t>
            </a:r>
            <a:r>
              <a:rPr lang="en-IN" sz="1800" b="1" i="1" u="none" strike="noStrike" baseline="0" dirty="0">
                <a:solidFill>
                  <a:schemeClr val="accent3">
                    <a:lumMod val="60000"/>
                    <a:lumOff val="40000"/>
                  </a:schemeClr>
                </a:solidFill>
                <a:latin typeface="TimesNewRomanPSMT"/>
              </a:rPr>
              <a:t> are </a:t>
            </a:r>
            <a:r>
              <a:rPr lang="en-GB" sz="1800" b="1" i="1" u="none" strike="noStrike" baseline="0" dirty="0">
                <a:solidFill>
                  <a:schemeClr val="accent3">
                    <a:lumMod val="60000"/>
                    <a:lumOff val="40000"/>
                  </a:schemeClr>
                </a:solidFill>
                <a:latin typeface="TimesNewRomanPSMT"/>
              </a:rPr>
              <a:t>metabolized by osteoclasts to form an adenosine triphosphate </a:t>
            </a:r>
            <a:r>
              <a:rPr lang="en-GB" sz="1800" b="1" i="1" u="none" strike="noStrike" baseline="0" dirty="0" err="1">
                <a:solidFill>
                  <a:schemeClr val="accent3">
                    <a:lumMod val="60000"/>
                    <a:lumOff val="40000"/>
                  </a:schemeClr>
                </a:solidFill>
                <a:latin typeface="TimesNewRomanPSMT"/>
              </a:rPr>
              <a:t>analog</a:t>
            </a:r>
            <a:r>
              <a:rPr lang="en-GB" b="1" i="1" dirty="0">
                <a:solidFill>
                  <a:schemeClr val="accent3">
                    <a:lumMod val="60000"/>
                    <a:lumOff val="40000"/>
                  </a:schemeClr>
                </a:solidFill>
                <a:latin typeface="TimesNewRomanPSMT"/>
              </a:rPr>
              <a:t> </a:t>
            </a:r>
            <a:r>
              <a:rPr lang="en-GB" sz="1800" b="1" i="1" u="none" strike="noStrike" baseline="0" dirty="0">
                <a:solidFill>
                  <a:schemeClr val="accent3">
                    <a:lumMod val="60000"/>
                    <a:lumOff val="40000"/>
                  </a:schemeClr>
                </a:solidFill>
                <a:latin typeface="TimesNewRomanPSMT"/>
              </a:rPr>
              <a:t>that interferes with energy production and causes osteoclast apoptosis</a:t>
            </a:r>
            <a:r>
              <a:rPr lang="en-GB" sz="1800" b="0" i="0" u="none" strike="noStrike" baseline="0" dirty="0">
                <a:solidFill>
                  <a:srgbClr val="000000"/>
                </a:solidFill>
                <a:latin typeface="TimesNewRomanPSMT"/>
              </a:rPr>
              <a:t>.</a:t>
            </a:r>
          </a:p>
          <a:p>
            <a:pPr marL="285750" indent="-285750" algn="l">
              <a:lnSpc>
                <a:spcPct val="150000"/>
              </a:lnSpc>
              <a:buFontTx/>
              <a:buChar char="ﻬ"/>
            </a:pPr>
            <a:r>
              <a:rPr lang="en-IN" sz="1800" b="0" i="0" u="none" strike="noStrike" baseline="0" dirty="0" err="1">
                <a:solidFill>
                  <a:srgbClr val="000000"/>
                </a:solidFill>
                <a:latin typeface="TimesNewRomanPSMT"/>
              </a:rPr>
              <a:t>Aminobisphosphonates</a:t>
            </a:r>
            <a:r>
              <a:rPr lang="en-IN" sz="1800" b="0" i="0" u="none" strike="noStrike" baseline="0" dirty="0">
                <a:solidFill>
                  <a:srgbClr val="000000"/>
                </a:solidFill>
                <a:latin typeface="TimesNewRomanPSMT"/>
              </a:rPr>
              <a:t> (i.e., risedronate, zoledronate, ibandronate, </a:t>
            </a:r>
            <a:r>
              <a:rPr lang="en-GB" sz="1800" b="0" i="0" u="none" strike="noStrike" baseline="0" dirty="0">
                <a:solidFill>
                  <a:srgbClr val="000000"/>
                </a:solidFill>
                <a:latin typeface="TimesNewRomanPSMT"/>
              </a:rPr>
              <a:t>and alendronate) are more potent and have multiple effects on osteoclasts, including the following:</a:t>
            </a:r>
          </a:p>
          <a:p>
            <a:pPr algn="l">
              <a:lnSpc>
                <a:spcPct val="150000"/>
              </a:lnSpc>
            </a:pPr>
            <a:r>
              <a:rPr lang="en-GB" sz="1800" b="0" i="0" u="none" strike="noStrike" baseline="0" dirty="0">
                <a:solidFill>
                  <a:srgbClr val="000000"/>
                </a:solidFill>
                <a:latin typeface="TimesNewRomanPSMT"/>
              </a:rPr>
              <a:t> (1) </a:t>
            </a:r>
            <a:r>
              <a:rPr lang="en-GB" sz="1800" b="1" i="1" u="none" strike="noStrike" baseline="0" dirty="0">
                <a:solidFill>
                  <a:srgbClr val="559C00"/>
                </a:solidFill>
                <a:latin typeface="TimesNewRomanPSMT"/>
              </a:rPr>
              <a:t>inactivation of adenosine </a:t>
            </a:r>
            <a:r>
              <a:rPr lang="en-IN" sz="1800" b="1" i="1" u="none" strike="noStrike" baseline="0" dirty="0">
                <a:solidFill>
                  <a:srgbClr val="559C00"/>
                </a:solidFill>
                <a:latin typeface="TimesNewRomanPSMT"/>
              </a:rPr>
              <a:t>triphosphate;</a:t>
            </a:r>
          </a:p>
          <a:p>
            <a:pPr algn="l">
              <a:lnSpc>
                <a:spcPct val="150000"/>
              </a:lnSpc>
            </a:pPr>
            <a:r>
              <a:rPr lang="en-IN" sz="1800" b="1" i="1" u="none" strike="noStrike" baseline="0" dirty="0">
                <a:solidFill>
                  <a:srgbClr val="559C00"/>
                </a:solidFill>
                <a:latin typeface="TimesNewRomanPSMT"/>
              </a:rPr>
              <a:t> (2) osteoclast cytoskeletal disruption; </a:t>
            </a:r>
            <a:endParaRPr lang="en-IN" b="1" i="1" dirty="0">
              <a:solidFill>
                <a:srgbClr val="559C00"/>
              </a:solidFill>
              <a:latin typeface="TimesNewRomanPSMT"/>
            </a:endParaRPr>
          </a:p>
          <a:p>
            <a:pPr algn="l">
              <a:lnSpc>
                <a:spcPct val="150000"/>
              </a:lnSpc>
            </a:pPr>
            <a:r>
              <a:rPr lang="en-IN" sz="1800" b="1" i="1" u="none" strike="noStrike" baseline="0" dirty="0">
                <a:solidFill>
                  <a:srgbClr val="559C00"/>
                </a:solidFill>
                <a:latin typeface="TimesNewRomanPSMT"/>
              </a:rPr>
              <a:t>(3) Impairment </a:t>
            </a:r>
            <a:r>
              <a:rPr lang="en-GB" sz="1800" b="1" i="1" u="none" strike="noStrike" baseline="0" dirty="0">
                <a:solidFill>
                  <a:srgbClr val="559C00"/>
                </a:solidFill>
                <a:latin typeface="TimesNewRomanPSMT"/>
              </a:rPr>
              <a:t>of osteoclast recruitment; and </a:t>
            </a:r>
          </a:p>
          <a:p>
            <a:pPr algn="l">
              <a:lnSpc>
                <a:spcPct val="150000"/>
              </a:lnSpc>
            </a:pPr>
            <a:r>
              <a:rPr lang="en-GB" sz="1800" b="1" i="1" u="none" strike="noStrike" baseline="0" dirty="0">
                <a:solidFill>
                  <a:srgbClr val="559C00"/>
                </a:solidFill>
                <a:latin typeface="TimesNewRomanPSMT"/>
              </a:rPr>
              <a:t>(4) induction of osteoblasts to produce osteoclast-inhibiting factor.</a:t>
            </a:r>
            <a:endParaRPr lang="en-GB" sz="800" b="1" i="1" dirty="0">
              <a:solidFill>
                <a:srgbClr val="559C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Bisphosphonates also inhibit bone </a:t>
            </a:r>
            <a:r>
              <a:rPr lang="en-IN" sz="1800" b="0" i="0" u="none" strike="noStrike" baseline="0" dirty="0">
                <a:solidFill>
                  <a:srgbClr val="000000"/>
                </a:solidFill>
                <a:latin typeface="TimesNewRomanPSMT"/>
              </a:rPr>
              <a:t>metabolism via antiangiogenic activity</a:t>
            </a:r>
            <a:endParaRPr lang="en-IN" dirty="0"/>
          </a:p>
        </p:txBody>
      </p:sp>
      <p:sp>
        <p:nvSpPr>
          <p:cNvPr id="6" name="TextBox 5">
            <a:extLst>
              <a:ext uri="{FF2B5EF4-FFF2-40B4-BE49-F238E27FC236}">
                <a16:creationId xmlns:a16="http://schemas.microsoft.com/office/drawing/2014/main" id="{4BE76AEB-62AA-BD27-5205-8231AFED3249}"/>
              </a:ext>
            </a:extLst>
          </p:cNvPr>
          <p:cNvSpPr txBox="1"/>
          <p:nvPr/>
        </p:nvSpPr>
        <p:spPr>
          <a:xfrm>
            <a:off x="6508101" y="4506314"/>
            <a:ext cx="5683899" cy="120032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pPr algn="l"/>
            <a:r>
              <a:rPr lang="en-GB" sz="1800" b="0" i="0" u="none" strike="noStrike" baseline="0" dirty="0">
                <a:solidFill>
                  <a:srgbClr val="006800"/>
                </a:solidFill>
                <a:latin typeface="TimesNewRomanPSMT"/>
              </a:rPr>
              <a:t>They have recently been implicated in osteonecrosis of the jaw (ONJ), a serious condition that is characterized</a:t>
            </a:r>
          </a:p>
          <a:p>
            <a:pPr algn="l"/>
            <a:r>
              <a:rPr lang="en-GB" sz="1800" b="0" i="0" u="none" strike="noStrike" baseline="0" dirty="0">
                <a:solidFill>
                  <a:srgbClr val="006800"/>
                </a:solidFill>
                <a:latin typeface="TimesNewRomanPSMT"/>
              </a:rPr>
              <a:t>by non-healing and often painful exposure of nonvital and often sequestrating bone in the jaws</a:t>
            </a:r>
            <a:r>
              <a:rPr lang="en-GB" sz="1800" b="0" i="0" u="none" strike="noStrike" baseline="0" dirty="0">
                <a:latin typeface="TimesNewRomanPSMT"/>
              </a:rPr>
              <a:t>.</a:t>
            </a:r>
            <a:endParaRPr lang="en-IN" dirty="0"/>
          </a:p>
        </p:txBody>
      </p:sp>
      <p:pic>
        <p:nvPicPr>
          <p:cNvPr id="3" name="Picture 2">
            <a:extLst>
              <a:ext uri="{FF2B5EF4-FFF2-40B4-BE49-F238E27FC236}">
                <a16:creationId xmlns:a16="http://schemas.microsoft.com/office/drawing/2014/main" id="{901A3869-125A-536D-DE6D-6AFE08628748}"/>
              </a:ext>
            </a:extLst>
          </p:cNvPr>
          <p:cNvPicPr>
            <a:picLocks noChangeAspect="1"/>
          </p:cNvPicPr>
          <p:nvPr/>
        </p:nvPicPr>
        <p:blipFill>
          <a:blip r:embed="rId3"/>
          <a:srcRect l="9447" r="7908"/>
          <a:stretch/>
        </p:blipFill>
        <p:spPr>
          <a:xfrm>
            <a:off x="6830008" y="720418"/>
            <a:ext cx="4889241" cy="3226431"/>
          </a:xfrm>
          <a:prstGeom prst="rect">
            <a:avLst/>
          </a:prstGeom>
        </p:spPr>
      </p:pic>
    </p:spTree>
    <p:extLst>
      <p:ext uri="{BB962C8B-B14F-4D97-AF65-F5344CB8AC3E}">
        <p14:creationId xmlns:p14="http://schemas.microsoft.com/office/powerpoint/2010/main" val="119882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6"/>
                                        </p:tgtEl>
                                      </p:cBhvr>
                                    </p:animEffect>
                                    <p:anim calcmode="lin" valueType="num">
                                      <p:cBhvr>
                                        <p:cTn id="7"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6"/>
                                        </p:tgtEl>
                                        <p:attrNameLst>
                                          <p:attrName>ppt_h</p:attrName>
                                        </p:attrNameLst>
                                      </p:cBhvr>
                                      <p:tavLst>
                                        <p:tav tm="0">
                                          <p:val>
                                            <p:strVal val="ppt_h"/>
                                          </p:val>
                                        </p:tav>
                                        <p:tav tm="100000">
                                          <p:val>
                                            <p:strVal val="ppt_h"/>
                                          </p:val>
                                        </p:tav>
                                      </p:tavLst>
                                    </p:anim>
                                    <p:set>
                                      <p:cBhvr>
                                        <p:cTn id="9"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B2AE4-17AD-DA20-47BC-898A1ACD6DE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CC5567-12DF-5B9D-4E5E-8A2FE664ABEF}"/>
              </a:ext>
            </a:extLst>
          </p:cNvPr>
          <p:cNvSpPr>
            <a:spLocks noGrp="1"/>
          </p:cNvSpPr>
          <p:nvPr>
            <p:ph type="sldNum" sz="quarter" idx="12"/>
          </p:nvPr>
        </p:nvSpPr>
        <p:spPr/>
        <p:txBody>
          <a:bodyPr/>
          <a:lstStyle/>
          <a:p>
            <a:fld id="{08AB70BE-1769-45B8-85A6-0C837432C7E6}" type="slidenum">
              <a:rPr lang="en-US" smtClean="0"/>
              <a:pPr/>
              <a:t>61</a:t>
            </a:fld>
            <a:endParaRPr lang="en-US" dirty="0"/>
          </a:p>
        </p:txBody>
      </p:sp>
      <p:sp>
        <p:nvSpPr>
          <p:cNvPr id="4" name="TextBox 3">
            <a:extLst>
              <a:ext uri="{FF2B5EF4-FFF2-40B4-BE49-F238E27FC236}">
                <a16:creationId xmlns:a16="http://schemas.microsoft.com/office/drawing/2014/main" id="{8FB12A99-A672-032D-7B2D-2EAA702D7414}"/>
              </a:ext>
            </a:extLst>
          </p:cNvPr>
          <p:cNvSpPr txBox="1"/>
          <p:nvPr/>
        </p:nvSpPr>
        <p:spPr>
          <a:xfrm>
            <a:off x="184282" y="180539"/>
            <a:ext cx="11656265" cy="128868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latin typeface="TimesNewRomanPSMT"/>
              </a:rPr>
              <a:t>the effects of bisphosphonates on oral mucosal cells and bone cells share the common mechanism of interference with products of the mevalonate pathway, which may be more significant </a:t>
            </a:r>
            <a:r>
              <a:rPr lang="en-GB" dirty="0">
                <a:latin typeface="TimesNewRomanPSMT"/>
              </a:rPr>
              <a:t> </a:t>
            </a:r>
            <a:r>
              <a:rPr lang="en-GB" sz="1800" b="0" i="0" u="none" strike="noStrike" baseline="0" dirty="0">
                <a:latin typeface="TimesNewRomanPSMT"/>
              </a:rPr>
              <a:t>to the overall problem than the reported apoptosis effects on osteoclasts</a:t>
            </a:r>
            <a:endParaRPr lang="en-IN" dirty="0"/>
          </a:p>
        </p:txBody>
      </p:sp>
      <p:sp>
        <p:nvSpPr>
          <p:cNvPr id="6" name="TextBox 5">
            <a:extLst>
              <a:ext uri="{FF2B5EF4-FFF2-40B4-BE49-F238E27FC236}">
                <a16:creationId xmlns:a16="http://schemas.microsoft.com/office/drawing/2014/main" id="{C84AD997-9A25-76AD-B527-6FE5D0D8CBF6}"/>
              </a:ext>
            </a:extLst>
          </p:cNvPr>
          <p:cNvSpPr txBox="1"/>
          <p:nvPr/>
        </p:nvSpPr>
        <p:spPr>
          <a:xfrm>
            <a:off x="184282" y="2236028"/>
            <a:ext cx="5253135" cy="41971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342900" indent="-342900" algn="l">
              <a:lnSpc>
                <a:spcPct val="150000"/>
              </a:lnSpc>
              <a:buFont typeface="+mj-lt"/>
              <a:buAutoNum type="arabicPeriod"/>
            </a:pPr>
            <a:r>
              <a:rPr lang="en-GB" sz="1800" b="0" i="0" u="none" strike="noStrike" baseline="0" dirty="0">
                <a:solidFill>
                  <a:srgbClr val="000000"/>
                </a:solidFill>
                <a:latin typeface="TimesNewRomanPSMT"/>
              </a:rPr>
              <a:t>The inhibition of farnesyl pyrophosphate synthase leads to inhibition of the mevalonate pathway end product, geranylgeranyl Pyrophosphate.</a:t>
            </a:r>
          </a:p>
          <a:p>
            <a:pPr marL="342900" indent="-342900" algn="l">
              <a:lnSpc>
                <a:spcPct val="150000"/>
              </a:lnSpc>
              <a:buFont typeface="+mj-lt"/>
              <a:buAutoNum type="arabicPeriod"/>
            </a:pPr>
            <a:r>
              <a:rPr lang="en-GB" sz="1800" b="0" i="0" u="none" strike="noStrike" baseline="0" dirty="0">
                <a:solidFill>
                  <a:srgbClr val="000000"/>
                </a:solidFill>
                <a:latin typeface="TimesNewRomanPSMT"/>
              </a:rPr>
              <a:t>This bisphosphonate-inhibited pathway is required for many essential cellular functions in a variety of tissues.</a:t>
            </a:r>
          </a:p>
          <a:p>
            <a:pPr marL="342900" indent="-342900" algn="l">
              <a:lnSpc>
                <a:spcPct val="150000"/>
              </a:lnSpc>
              <a:buFont typeface="+mj-lt"/>
              <a:buAutoNum type="arabicPeriod"/>
            </a:pPr>
            <a:r>
              <a:rPr lang="en-GB" sz="1800" b="0" i="0" u="none" strike="noStrike" baseline="0" dirty="0">
                <a:solidFill>
                  <a:srgbClr val="000000"/>
                </a:solidFill>
                <a:latin typeface="TimesNewRomanPSMT"/>
              </a:rPr>
              <a:t>In the case of soft tissues, the bisphosphonate-induced senescence of human oral keratinocytes was found to be mediated, at least in part, by inhibition of the mevalonate pathway</a:t>
            </a:r>
            <a:endParaRPr lang="en-IN" dirty="0"/>
          </a:p>
        </p:txBody>
      </p:sp>
      <p:pic>
        <p:nvPicPr>
          <p:cNvPr id="5" name="Picture 4">
            <a:extLst>
              <a:ext uri="{FF2B5EF4-FFF2-40B4-BE49-F238E27FC236}">
                <a16:creationId xmlns:a16="http://schemas.microsoft.com/office/drawing/2014/main" id="{5311FED0-A43E-BEE4-8BB6-0DE6D8F14DA6}"/>
              </a:ext>
            </a:extLst>
          </p:cNvPr>
          <p:cNvPicPr>
            <a:picLocks noChangeAspect="1"/>
          </p:cNvPicPr>
          <p:nvPr/>
        </p:nvPicPr>
        <p:blipFill>
          <a:blip r:embed="rId3"/>
          <a:stretch>
            <a:fillRect/>
          </a:stretch>
        </p:blipFill>
        <p:spPr>
          <a:xfrm>
            <a:off x="5753405" y="2236028"/>
            <a:ext cx="6087142" cy="4197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840155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FD878-29BC-454B-46E6-E0BDA84A6E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8F9DD2-BD54-E03D-3BAE-ADCA9E8FDE9E}"/>
              </a:ext>
            </a:extLst>
          </p:cNvPr>
          <p:cNvSpPr>
            <a:spLocks noGrp="1"/>
          </p:cNvSpPr>
          <p:nvPr>
            <p:ph type="sldNum" sz="quarter" idx="12"/>
          </p:nvPr>
        </p:nvSpPr>
        <p:spPr/>
        <p:txBody>
          <a:bodyPr/>
          <a:lstStyle/>
          <a:p>
            <a:fld id="{08AB70BE-1769-45B8-85A6-0C837432C7E6}" type="slidenum">
              <a:rPr lang="en-US" smtClean="0"/>
              <a:pPr/>
              <a:t>62</a:t>
            </a:fld>
            <a:endParaRPr lang="en-US" dirty="0"/>
          </a:p>
        </p:txBody>
      </p:sp>
      <p:pic>
        <p:nvPicPr>
          <p:cNvPr id="4" name="Picture 3">
            <a:extLst>
              <a:ext uri="{FF2B5EF4-FFF2-40B4-BE49-F238E27FC236}">
                <a16:creationId xmlns:a16="http://schemas.microsoft.com/office/drawing/2014/main" id="{7BE6307E-62B9-F9D4-467E-77CC96E82405}"/>
              </a:ext>
            </a:extLst>
          </p:cNvPr>
          <p:cNvPicPr>
            <a:picLocks noChangeAspect="1"/>
          </p:cNvPicPr>
          <p:nvPr/>
        </p:nvPicPr>
        <p:blipFill>
          <a:blip r:embed="rId2"/>
          <a:srcRect l="21133" t="19542" r="51134"/>
          <a:stretch/>
        </p:blipFill>
        <p:spPr>
          <a:xfrm>
            <a:off x="2472613" y="335902"/>
            <a:ext cx="6158204" cy="6362506"/>
          </a:xfrm>
          <a:prstGeom prst="rect">
            <a:avLst/>
          </a:prstGeom>
        </p:spPr>
      </p:pic>
    </p:spTree>
    <p:extLst>
      <p:ext uri="{BB962C8B-B14F-4D97-AF65-F5344CB8AC3E}">
        <p14:creationId xmlns:p14="http://schemas.microsoft.com/office/powerpoint/2010/main" val="7047959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CBBAD-B106-E793-F84B-465EE15B972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81D5AE-E9AC-EEC5-5B0E-288CEDB9FBBD}"/>
              </a:ext>
            </a:extLst>
          </p:cNvPr>
          <p:cNvSpPr>
            <a:spLocks noGrp="1"/>
          </p:cNvSpPr>
          <p:nvPr>
            <p:ph type="sldNum" sz="quarter" idx="12"/>
          </p:nvPr>
        </p:nvSpPr>
        <p:spPr/>
        <p:txBody>
          <a:bodyPr/>
          <a:lstStyle/>
          <a:p>
            <a:fld id="{08AB70BE-1769-45B8-85A6-0C837432C7E6}" type="slidenum">
              <a:rPr lang="en-US" smtClean="0"/>
              <a:pPr/>
              <a:t>63</a:t>
            </a:fld>
            <a:endParaRPr lang="en-US" dirty="0"/>
          </a:p>
        </p:txBody>
      </p:sp>
      <p:graphicFrame>
        <p:nvGraphicFramePr>
          <p:cNvPr id="5" name="Diagram 4">
            <a:extLst>
              <a:ext uri="{FF2B5EF4-FFF2-40B4-BE49-F238E27FC236}">
                <a16:creationId xmlns:a16="http://schemas.microsoft.com/office/drawing/2014/main" id="{E7A9D4B7-9286-7EE2-2A34-99BA501E3963}"/>
              </a:ext>
            </a:extLst>
          </p:cNvPr>
          <p:cNvGraphicFramePr/>
          <p:nvPr>
            <p:extLst>
              <p:ext uri="{D42A27DB-BD31-4B8C-83A1-F6EECF244321}">
                <p14:modId xmlns:p14="http://schemas.microsoft.com/office/powerpoint/2010/main" val="3760790163"/>
              </p:ext>
            </p:extLst>
          </p:nvPr>
        </p:nvGraphicFramePr>
        <p:xfrm>
          <a:off x="107587" y="377635"/>
          <a:ext cx="6671386" cy="6423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84DB0C35-378D-D61B-A1F1-263F80A54955}"/>
              </a:ext>
            </a:extLst>
          </p:cNvPr>
          <p:cNvPicPr>
            <a:picLocks noChangeAspect="1"/>
          </p:cNvPicPr>
          <p:nvPr/>
        </p:nvPicPr>
        <p:blipFill>
          <a:blip r:embed="rId7"/>
          <a:srcRect l="3403" t="2925" r="3594" b="2831"/>
          <a:stretch/>
        </p:blipFill>
        <p:spPr>
          <a:xfrm>
            <a:off x="6869378" y="1012371"/>
            <a:ext cx="5215035" cy="48332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857380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E4C16-02CE-3077-D229-A04235E5049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6E5966-0281-5CCD-6633-371DD110864E}"/>
              </a:ext>
            </a:extLst>
          </p:cNvPr>
          <p:cNvSpPr>
            <a:spLocks noGrp="1"/>
          </p:cNvSpPr>
          <p:nvPr>
            <p:ph type="sldNum" sz="quarter" idx="12"/>
          </p:nvPr>
        </p:nvSpPr>
        <p:spPr/>
        <p:txBody>
          <a:bodyPr/>
          <a:lstStyle/>
          <a:p>
            <a:fld id="{08AB70BE-1769-45B8-85A6-0C837432C7E6}" type="slidenum">
              <a:rPr lang="en-US" sz="2400" smtClean="0">
                <a:latin typeface="Times New Roman" panose="02020603050405020304" pitchFamily="18" charset="0"/>
                <a:cs typeface="Times New Roman" panose="02020603050405020304" pitchFamily="18" charset="0"/>
              </a:rPr>
              <a:pPr/>
              <a:t>64</a:t>
            </a:fld>
            <a:endParaRPr lang="en-US" sz="2400" dirty="0">
              <a:latin typeface="Times New Roman" panose="02020603050405020304" pitchFamily="18" charset="0"/>
              <a:cs typeface="Times New Roman" panose="02020603050405020304" pitchFamily="18" charset="0"/>
            </a:endParaRPr>
          </a:p>
        </p:txBody>
      </p:sp>
      <p:graphicFrame>
        <p:nvGraphicFramePr>
          <p:cNvPr id="5" name="Diagram 4">
            <a:extLst>
              <a:ext uri="{FF2B5EF4-FFF2-40B4-BE49-F238E27FC236}">
                <a16:creationId xmlns:a16="http://schemas.microsoft.com/office/drawing/2014/main" id="{6E64DAA6-7356-1B63-C16E-34B5A40D5453}"/>
              </a:ext>
            </a:extLst>
          </p:cNvPr>
          <p:cNvGraphicFramePr/>
          <p:nvPr/>
        </p:nvGraphicFramePr>
        <p:xfrm>
          <a:off x="212270" y="1093727"/>
          <a:ext cx="6673721" cy="38395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9801884-1624-7918-0680-FCE6784D78A6}"/>
              </a:ext>
            </a:extLst>
          </p:cNvPr>
          <p:cNvSpPr txBox="1"/>
          <p:nvPr/>
        </p:nvSpPr>
        <p:spPr>
          <a:xfrm>
            <a:off x="212270" y="329976"/>
            <a:ext cx="8941058" cy="369332"/>
          </a:xfrm>
          <a:prstGeom prst="rect">
            <a:avLst/>
          </a:prstGeom>
          <a:noFill/>
        </p:spPr>
        <p:txBody>
          <a:bodyPr wrap="square">
            <a:spAutoFit/>
          </a:bodyPr>
          <a:lstStyle/>
          <a:p>
            <a:pPr lvl="0"/>
            <a:r>
              <a:rPr lang="en-IN" sz="1800" b="0" i="0" baseline="0" dirty="0">
                <a:solidFill>
                  <a:schemeClr val="tx1">
                    <a:lumMod val="95000"/>
                    <a:lumOff val="5000"/>
                  </a:schemeClr>
                </a:solidFill>
                <a:latin typeface="Times New Roman" panose="02020603050405020304" pitchFamily="18" charset="0"/>
                <a:cs typeface="Times New Roman" panose="02020603050405020304" pitchFamily="18" charset="0"/>
              </a:rPr>
              <a:t>Various </a:t>
            </a:r>
            <a:r>
              <a:rPr lang="en-GB" sz="1800" b="0" i="0" baseline="0" dirty="0">
                <a:solidFill>
                  <a:schemeClr val="tx1">
                    <a:lumMod val="95000"/>
                    <a:lumOff val="5000"/>
                  </a:schemeClr>
                </a:solidFill>
                <a:latin typeface="Times New Roman" panose="02020603050405020304" pitchFamily="18" charset="0"/>
                <a:cs typeface="Times New Roman" panose="02020603050405020304" pitchFamily="18" charset="0"/>
              </a:rPr>
              <a:t>terms have been used to describe this type of ONJ, including</a:t>
            </a:r>
            <a:endParaRPr lang="en-IN" sz="1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10" name="Diagram 9">
            <a:extLst>
              <a:ext uri="{FF2B5EF4-FFF2-40B4-BE49-F238E27FC236}">
                <a16:creationId xmlns:a16="http://schemas.microsoft.com/office/drawing/2014/main" id="{5031C08E-6218-D973-FA45-AC841F130CEB}"/>
              </a:ext>
            </a:extLst>
          </p:cNvPr>
          <p:cNvGraphicFramePr/>
          <p:nvPr>
            <p:extLst>
              <p:ext uri="{D42A27DB-BD31-4B8C-83A1-F6EECF244321}">
                <p14:modId xmlns:p14="http://schemas.microsoft.com/office/powerpoint/2010/main" val="800692815"/>
              </p:ext>
            </p:extLst>
          </p:nvPr>
        </p:nvGraphicFramePr>
        <p:xfrm>
          <a:off x="587826" y="5095401"/>
          <a:ext cx="8782438" cy="19933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Picture 2">
            <a:extLst>
              <a:ext uri="{FF2B5EF4-FFF2-40B4-BE49-F238E27FC236}">
                <a16:creationId xmlns:a16="http://schemas.microsoft.com/office/drawing/2014/main" id="{822DC634-C733-520A-9DC2-514BDB44DD78}"/>
              </a:ext>
            </a:extLst>
          </p:cNvPr>
          <p:cNvPicPr>
            <a:picLocks noChangeAspect="1"/>
          </p:cNvPicPr>
          <p:nvPr/>
        </p:nvPicPr>
        <p:blipFill>
          <a:blip r:embed="rId12"/>
          <a:srcRect b="54641"/>
          <a:stretch/>
        </p:blipFill>
        <p:spPr>
          <a:xfrm>
            <a:off x="7559422" y="1781260"/>
            <a:ext cx="4197149" cy="26955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9598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C3C5D-1363-D6FA-6EB4-2D030D1B0DB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5ECA74-5D8B-8551-588B-B77EC5C61B17}"/>
              </a:ext>
            </a:extLst>
          </p:cNvPr>
          <p:cNvSpPr>
            <a:spLocks noGrp="1"/>
          </p:cNvSpPr>
          <p:nvPr>
            <p:ph type="sldNum" sz="quarter" idx="12"/>
          </p:nvPr>
        </p:nvSpPr>
        <p:spPr/>
        <p:txBody>
          <a:bodyPr/>
          <a:lstStyle/>
          <a:p>
            <a:fld id="{08AB70BE-1769-45B8-85A6-0C837432C7E6}" type="slidenum">
              <a:rPr lang="en-US" smtClean="0"/>
              <a:pPr/>
              <a:t>65</a:t>
            </a:fld>
            <a:endParaRPr lang="en-US" dirty="0"/>
          </a:p>
        </p:txBody>
      </p:sp>
      <p:graphicFrame>
        <p:nvGraphicFramePr>
          <p:cNvPr id="5" name="Diagram 4">
            <a:extLst>
              <a:ext uri="{FF2B5EF4-FFF2-40B4-BE49-F238E27FC236}">
                <a16:creationId xmlns:a16="http://schemas.microsoft.com/office/drawing/2014/main" id="{91B2AF6D-DE13-BF47-1629-0403791E2007}"/>
              </a:ext>
            </a:extLst>
          </p:cNvPr>
          <p:cNvGraphicFramePr/>
          <p:nvPr>
            <p:extLst>
              <p:ext uri="{D42A27DB-BD31-4B8C-83A1-F6EECF244321}">
                <p14:modId xmlns:p14="http://schemas.microsoft.com/office/powerpoint/2010/main" val="3123522830"/>
              </p:ext>
            </p:extLst>
          </p:nvPr>
        </p:nvGraphicFramePr>
        <p:xfrm>
          <a:off x="2383971" y="1685489"/>
          <a:ext cx="6624735" cy="4612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a:extLst>
              <a:ext uri="{FF2B5EF4-FFF2-40B4-BE49-F238E27FC236}">
                <a16:creationId xmlns:a16="http://schemas.microsoft.com/office/drawing/2014/main" id="{F883003B-6790-A726-9EE4-9514995C3A6B}"/>
              </a:ext>
            </a:extLst>
          </p:cNvPr>
          <p:cNvGraphicFramePr/>
          <p:nvPr>
            <p:extLst>
              <p:ext uri="{D42A27DB-BD31-4B8C-83A1-F6EECF244321}">
                <p14:modId xmlns:p14="http://schemas.microsoft.com/office/powerpoint/2010/main" val="633489875"/>
              </p:ext>
            </p:extLst>
          </p:nvPr>
        </p:nvGraphicFramePr>
        <p:xfrm>
          <a:off x="3993501" y="643814"/>
          <a:ext cx="3405674" cy="8304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149126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41D56-A666-33F5-CBAC-23AECE22888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E70B63-DCE3-EE31-9C73-E1520F58D73C}"/>
              </a:ext>
            </a:extLst>
          </p:cNvPr>
          <p:cNvSpPr>
            <a:spLocks noGrp="1"/>
          </p:cNvSpPr>
          <p:nvPr>
            <p:ph type="sldNum" sz="quarter" idx="12"/>
          </p:nvPr>
        </p:nvSpPr>
        <p:spPr/>
        <p:txBody>
          <a:bodyPr/>
          <a:lstStyle/>
          <a:p>
            <a:fld id="{08AB70BE-1769-45B8-85A6-0C837432C7E6}" type="slidenum">
              <a:rPr lang="en-US" smtClean="0"/>
              <a:pPr/>
              <a:t>66</a:t>
            </a:fld>
            <a:endParaRPr lang="en-US" dirty="0"/>
          </a:p>
        </p:txBody>
      </p:sp>
      <p:graphicFrame>
        <p:nvGraphicFramePr>
          <p:cNvPr id="9" name="Diagram 8">
            <a:extLst>
              <a:ext uri="{FF2B5EF4-FFF2-40B4-BE49-F238E27FC236}">
                <a16:creationId xmlns:a16="http://schemas.microsoft.com/office/drawing/2014/main" id="{3F5A92D8-2F5D-FA50-3EB0-C19DF1745F6C}"/>
              </a:ext>
            </a:extLst>
          </p:cNvPr>
          <p:cNvGraphicFramePr/>
          <p:nvPr>
            <p:extLst>
              <p:ext uri="{D42A27DB-BD31-4B8C-83A1-F6EECF244321}">
                <p14:modId xmlns:p14="http://schemas.microsoft.com/office/powerpoint/2010/main" val="1518869299"/>
              </p:ext>
            </p:extLst>
          </p:nvPr>
        </p:nvGraphicFramePr>
        <p:xfrm>
          <a:off x="221603" y="588424"/>
          <a:ext cx="6097554" cy="295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B9DCA324-5BA1-0873-06AC-2CE4C4D66823}"/>
              </a:ext>
            </a:extLst>
          </p:cNvPr>
          <p:cNvSpPr txBox="1"/>
          <p:nvPr/>
        </p:nvSpPr>
        <p:spPr>
          <a:xfrm>
            <a:off x="221603" y="4018645"/>
            <a:ext cx="6097554" cy="1288686"/>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GB" sz="1800" b="0" i="0" u="none" strike="noStrike" baseline="0" dirty="0">
                <a:solidFill>
                  <a:srgbClr val="000000"/>
                </a:solidFill>
                <a:latin typeface="TimesNewRomanPSMT"/>
              </a:rPr>
              <a:t>Radiographically, lesions appear radiolucent, with sclerosis</a:t>
            </a:r>
          </a:p>
          <a:p>
            <a:pPr algn="l">
              <a:lnSpc>
                <a:spcPct val="150000"/>
              </a:lnSpc>
            </a:pPr>
            <a:r>
              <a:rPr lang="en-GB" sz="1800" b="0" i="0" u="none" strike="noStrike" baseline="0" dirty="0">
                <a:solidFill>
                  <a:srgbClr val="000000"/>
                </a:solidFill>
                <a:latin typeface="TimesNewRomanPSMT"/>
              </a:rPr>
              <a:t>of the lamina dura, a loss of the lamina dura, or a widening of the periodontal ligament in areas where teeth are present. </a:t>
            </a:r>
            <a:endParaRPr lang="en-IN" dirty="0"/>
          </a:p>
        </p:txBody>
      </p:sp>
      <p:sp>
        <p:nvSpPr>
          <p:cNvPr id="8" name="TextBox 7">
            <a:extLst>
              <a:ext uri="{FF2B5EF4-FFF2-40B4-BE49-F238E27FC236}">
                <a16:creationId xmlns:a16="http://schemas.microsoft.com/office/drawing/2014/main" id="{B8F6955D-8CE3-C0C1-BB39-9B0D2927CEFA}"/>
              </a:ext>
            </a:extLst>
          </p:cNvPr>
          <p:cNvSpPr txBox="1"/>
          <p:nvPr/>
        </p:nvSpPr>
        <p:spPr>
          <a:xfrm>
            <a:off x="221603" y="5786872"/>
            <a:ext cx="6097554" cy="646331"/>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a:spAutoFit/>
          </a:bodyPr>
          <a:lstStyle/>
          <a:p>
            <a:r>
              <a:rPr lang="en-GB" sz="1800" b="0" i="0" u="none" strike="noStrike" baseline="0" dirty="0">
                <a:solidFill>
                  <a:srgbClr val="000000"/>
                </a:solidFill>
                <a:latin typeface="TimesNewRomanPSMT"/>
              </a:rPr>
              <a:t>Histologically, bone appears necrotic, with empty lacunae demonstrating a lack of living osteocytes</a:t>
            </a:r>
            <a:endParaRPr lang="en-IN" dirty="0"/>
          </a:p>
        </p:txBody>
      </p:sp>
      <p:pic>
        <p:nvPicPr>
          <p:cNvPr id="11" name="Picture 10">
            <a:extLst>
              <a:ext uri="{FF2B5EF4-FFF2-40B4-BE49-F238E27FC236}">
                <a16:creationId xmlns:a16="http://schemas.microsoft.com/office/drawing/2014/main" id="{FE321642-62AF-6644-3924-6E479070C59C}"/>
              </a:ext>
            </a:extLst>
          </p:cNvPr>
          <p:cNvPicPr>
            <a:picLocks noChangeAspect="1"/>
          </p:cNvPicPr>
          <p:nvPr/>
        </p:nvPicPr>
        <p:blipFill>
          <a:blip r:embed="rId8"/>
          <a:stretch>
            <a:fillRect/>
          </a:stretch>
        </p:blipFill>
        <p:spPr>
          <a:xfrm>
            <a:off x="7174240" y="424797"/>
            <a:ext cx="4031825" cy="53614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1869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204A-C50D-E68C-77D8-6CAE31C02B3D}"/>
              </a:ext>
            </a:extLst>
          </p:cNvPr>
          <p:cNvSpPr>
            <a:spLocks noGrp="1"/>
          </p:cNvSpPr>
          <p:nvPr>
            <p:ph type="title"/>
          </p:nvPr>
        </p:nvSpPr>
        <p:spPr>
          <a:xfrm>
            <a:off x="373224" y="1862892"/>
            <a:ext cx="6746033" cy="4009292"/>
          </a:xfrm>
        </p:spPr>
        <p:txBody>
          <a:bodyPr>
            <a:normAutofit/>
          </a:bodyPr>
          <a:lstStyle/>
          <a:p>
            <a:r>
              <a:rPr lang="en-IN" sz="6000" b="1" i="0" u="none" strike="noStrike" baseline="0" dirty="0">
                <a:solidFill>
                  <a:schemeClr val="accent6">
                    <a:lumMod val="60000"/>
                    <a:lumOff val="40000"/>
                  </a:schemeClr>
                </a:solidFill>
                <a:latin typeface="Monotype Corsiva" panose="03010101010201010101" pitchFamily="66" charset="0"/>
              </a:rPr>
              <a:t>Nutritional Influences</a:t>
            </a:r>
            <a:endParaRPr lang="en-IN" sz="9600" dirty="0">
              <a:solidFill>
                <a:schemeClr val="accent6">
                  <a:lumMod val="60000"/>
                  <a:lumOff val="40000"/>
                </a:schemeClr>
              </a:solidFill>
              <a:latin typeface="Monotype Corsiva" panose="03010101010201010101" pitchFamily="66" charset="0"/>
            </a:endParaRPr>
          </a:p>
        </p:txBody>
      </p:sp>
      <p:sp>
        <p:nvSpPr>
          <p:cNvPr id="4" name="Slide Number Placeholder 3">
            <a:extLst>
              <a:ext uri="{FF2B5EF4-FFF2-40B4-BE49-F238E27FC236}">
                <a16:creationId xmlns:a16="http://schemas.microsoft.com/office/drawing/2014/main" id="{FB10CEB3-4C20-3BCD-6582-FA26353D2EF0}"/>
              </a:ext>
            </a:extLst>
          </p:cNvPr>
          <p:cNvSpPr>
            <a:spLocks noGrp="1"/>
          </p:cNvSpPr>
          <p:nvPr>
            <p:ph type="sldNum" sz="quarter" idx="4"/>
          </p:nvPr>
        </p:nvSpPr>
        <p:spPr/>
        <p:txBody>
          <a:bodyPr/>
          <a:lstStyle/>
          <a:p>
            <a:fld id="{08AB70BE-1769-45B8-85A6-0C837432C7E6}" type="slidenum">
              <a:rPr lang="en-US" smtClean="0"/>
              <a:pPr/>
              <a:t>67</a:t>
            </a:fld>
            <a:endParaRPr lang="en-US" dirty="0"/>
          </a:p>
        </p:txBody>
      </p:sp>
      <p:pic>
        <p:nvPicPr>
          <p:cNvPr id="8" name="Picture Placeholder 7">
            <a:extLst>
              <a:ext uri="{FF2B5EF4-FFF2-40B4-BE49-F238E27FC236}">
                <a16:creationId xmlns:a16="http://schemas.microsoft.com/office/drawing/2014/main" id="{0AFE61A9-9AD1-2F92-7FC1-1C287DCAD8A2}"/>
              </a:ext>
            </a:extLst>
          </p:cNvPr>
          <p:cNvPicPr>
            <a:picLocks noGrp="1" noChangeAspect="1"/>
          </p:cNvPicPr>
          <p:nvPr>
            <p:ph type="pic" sz="quarter" idx="13"/>
          </p:nvPr>
        </p:nvPicPr>
        <p:blipFill>
          <a:blip r:embed="rId2"/>
          <a:srcRect l="3259" r="18542" b="15511"/>
          <a:stretch/>
        </p:blipFill>
        <p:spPr>
          <a:xfrm>
            <a:off x="7875036" y="0"/>
            <a:ext cx="4316963" cy="6857999"/>
          </a:xfrm>
          <a:prstGeom prst="rect">
            <a:avLst/>
          </a:prstGeom>
        </p:spPr>
      </p:pic>
    </p:spTree>
    <p:extLst>
      <p:ext uri="{BB962C8B-B14F-4D97-AF65-F5344CB8AC3E}">
        <p14:creationId xmlns:p14="http://schemas.microsoft.com/office/powerpoint/2010/main" val="4041531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216C-2259-DD13-C134-A581ABE98DE3}"/>
              </a:ext>
            </a:extLst>
          </p:cNvPr>
          <p:cNvSpPr>
            <a:spLocks noGrp="1"/>
          </p:cNvSpPr>
          <p:nvPr>
            <p:ph type="title"/>
          </p:nvPr>
        </p:nvSpPr>
        <p:spPr>
          <a:xfrm>
            <a:off x="1371598" y="1415562"/>
            <a:ext cx="5346443" cy="4009292"/>
          </a:xfrm>
        </p:spPr>
        <p:txBody>
          <a:bodyPr>
            <a:normAutofit/>
          </a:bodyPr>
          <a:lstStyle/>
          <a:p>
            <a:pPr algn="ctr"/>
            <a:r>
              <a:rPr lang="en-IN" sz="4800" b="1" i="0" u="none" strike="noStrike" baseline="0" dirty="0">
                <a:solidFill>
                  <a:schemeClr val="accent6">
                    <a:lumMod val="60000"/>
                    <a:lumOff val="40000"/>
                  </a:schemeClr>
                </a:solidFill>
                <a:latin typeface="Monotype Corsiva" panose="03010101010201010101" pitchFamily="66" charset="0"/>
              </a:rPr>
              <a:t>Fat-Soluble Vitamin Deficiency</a:t>
            </a:r>
            <a:endParaRPr lang="en-IN" sz="8000" dirty="0">
              <a:solidFill>
                <a:schemeClr val="accent6">
                  <a:lumMod val="60000"/>
                  <a:lumOff val="40000"/>
                </a:schemeClr>
              </a:solidFill>
              <a:latin typeface="Monotype Corsiva" panose="03010101010201010101" pitchFamily="66" charset="0"/>
            </a:endParaRPr>
          </a:p>
        </p:txBody>
      </p:sp>
      <p:pic>
        <p:nvPicPr>
          <p:cNvPr id="5" name="Picture Placeholder 4">
            <a:extLst>
              <a:ext uri="{FF2B5EF4-FFF2-40B4-BE49-F238E27FC236}">
                <a16:creationId xmlns:a16="http://schemas.microsoft.com/office/drawing/2014/main" id="{6A82265B-6FE6-9E74-5F51-81FE128E9E99}"/>
              </a:ext>
            </a:extLst>
          </p:cNvPr>
          <p:cNvPicPr>
            <a:picLocks noGrp="1" noChangeAspect="1"/>
          </p:cNvPicPr>
          <p:nvPr>
            <p:ph type="pic" sz="quarter" idx="13"/>
          </p:nvPr>
        </p:nvPicPr>
        <p:blipFill>
          <a:blip r:embed="rId2"/>
          <a:srcRect l="18542" r="18542"/>
          <a:stretch>
            <a:fillRect/>
          </a:stretch>
        </p:blipFill>
        <p:spPr>
          <a:prstGeom prst="rect">
            <a:avLst/>
          </a:prstGeom>
        </p:spPr>
      </p:pic>
      <p:sp>
        <p:nvSpPr>
          <p:cNvPr id="4" name="Slide Number Placeholder 3">
            <a:extLst>
              <a:ext uri="{FF2B5EF4-FFF2-40B4-BE49-F238E27FC236}">
                <a16:creationId xmlns:a16="http://schemas.microsoft.com/office/drawing/2014/main" id="{9872BDB3-E028-3917-8D4F-06B080A367A8}"/>
              </a:ext>
            </a:extLst>
          </p:cNvPr>
          <p:cNvSpPr>
            <a:spLocks noGrp="1"/>
          </p:cNvSpPr>
          <p:nvPr>
            <p:ph type="sldNum" sz="quarter" idx="4"/>
          </p:nvPr>
        </p:nvSpPr>
        <p:spPr/>
        <p:txBody>
          <a:bodyPr/>
          <a:lstStyle/>
          <a:p>
            <a:fld id="{08AB70BE-1769-45B8-85A6-0C837432C7E6}" type="slidenum">
              <a:rPr lang="en-US" smtClean="0"/>
              <a:pPr/>
              <a:t>68</a:t>
            </a:fld>
            <a:endParaRPr lang="en-US" dirty="0"/>
          </a:p>
        </p:txBody>
      </p:sp>
    </p:spTree>
    <p:extLst>
      <p:ext uri="{BB962C8B-B14F-4D97-AF65-F5344CB8AC3E}">
        <p14:creationId xmlns:p14="http://schemas.microsoft.com/office/powerpoint/2010/main" val="14690193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1B5AA-9576-5223-9CAE-74FF2943C8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D1AFB4-3432-C220-313D-E65094F87525}"/>
              </a:ext>
            </a:extLst>
          </p:cNvPr>
          <p:cNvSpPr>
            <a:spLocks noGrp="1"/>
          </p:cNvSpPr>
          <p:nvPr>
            <p:ph type="sldNum" sz="quarter" idx="12"/>
          </p:nvPr>
        </p:nvSpPr>
        <p:spPr/>
        <p:txBody>
          <a:bodyPr/>
          <a:lstStyle/>
          <a:p>
            <a:fld id="{08AB70BE-1769-45B8-85A6-0C837432C7E6}" type="slidenum">
              <a:rPr lang="en-US" smtClean="0"/>
              <a:pPr/>
              <a:t>69</a:t>
            </a:fld>
            <a:endParaRPr lang="en-US" dirty="0"/>
          </a:p>
        </p:txBody>
      </p:sp>
      <p:sp>
        <p:nvSpPr>
          <p:cNvPr id="4" name="TextBox 3">
            <a:extLst>
              <a:ext uri="{FF2B5EF4-FFF2-40B4-BE49-F238E27FC236}">
                <a16:creationId xmlns:a16="http://schemas.microsoft.com/office/drawing/2014/main" id="{745894C0-E6DE-D66A-BABA-11BEEAD02191}"/>
              </a:ext>
            </a:extLst>
          </p:cNvPr>
          <p:cNvSpPr txBox="1"/>
          <p:nvPr/>
        </p:nvSpPr>
        <p:spPr>
          <a:xfrm>
            <a:off x="107587" y="291667"/>
            <a:ext cx="7338242" cy="6274666"/>
          </a:xfrm>
          <a:prstGeom prst="rect">
            <a:avLst/>
          </a:prstGeom>
          <a:noFill/>
        </p:spPr>
        <p:txBody>
          <a:bodyPr wrap="square">
            <a:spAutoFit/>
          </a:bodyPr>
          <a:lstStyle/>
          <a:p>
            <a:pPr marL="285750" indent="-285750" algn="l">
              <a:lnSpc>
                <a:spcPct val="150000"/>
              </a:lnSpc>
              <a:buFont typeface="Wingdings" panose="05000000000000000000" pitchFamily="2" charset="2"/>
              <a:buChar char="ü"/>
            </a:pPr>
            <a:r>
              <a:rPr lang="en-GB" sz="1800" b="0" i="0" u="none" strike="noStrike" baseline="0" dirty="0">
                <a:solidFill>
                  <a:srgbClr val="000000"/>
                </a:solidFill>
                <a:latin typeface="TimesNewRomanPSMT"/>
              </a:rPr>
              <a:t>A major function of vitamin A is to maintain the health of the epithelial cells of the skin and mucous membranes.</a:t>
            </a:r>
          </a:p>
          <a:p>
            <a:pPr marL="285750" indent="-285750" algn="l">
              <a:lnSpc>
                <a:spcPct val="150000"/>
              </a:lnSpc>
              <a:buFont typeface="Wingdings" panose="05000000000000000000" pitchFamily="2" charset="2"/>
              <a:buChar char="ü"/>
            </a:pPr>
            <a:r>
              <a:rPr lang="en-GB" sz="1800" b="0" i="0" u="none" strike="noStrike" baseline="0" dirty="0">
                <a:solidFill>
                  <a:srgbClr val="000000"/>
                </a:solidFill>
                <a:latin typeface="TimesNewRomanPSMT"/>
              </a:rPr>
              <a:t>deficiency of vitamin A results in dermatologic, mucosal, and ocular manifestations. </a:t>
            </a:r>
            <a:r>
              <a:rPr lang="en-GB" dirty="0">
                <a:solidFill>
                  <a:srgbClr val="000000"/>
                </a:solidFill>
                <a:latin typeface="TimesNewRomanPSMT"/>
              </a:rPr>
              <a:t> </a:t>
            </a:r>
          </a:p>
          <a:p>
            <a:pPr marL="285750" indent="-285750" algn="l">
              <a:lnSpc>
                <a:spcPct val="150000"/>
              </a:lnSpc>
              <a:buFont typeface="Wingdings" panose="05000000000000000000" pitchFamily="2" charset="2"/>
              <a:buChar char="ü"/>
            </a:pPr>
            <a:r>
              <a:rPr lang="en-GB" sz="1800" b="0" i="0" u="none" strike="noStrike" baseline="0" dirty="0">
                <a:solidFill>
                  <a:srgbClr val="000000"/>
                </a:solidFill>
                <a:latin typeface="TimesNewRomanPSMT"/>
              </a:rPr>
              <a:t>In</a:t>
            </a:r>
            <a:r>
              <a:rPr lang="en-GB" dirty="0">
                <a:solidFill>
                  <a:srgbClr val="000000"/>
                </a:solidFill>
                <a:latin typeface="TimesNewRomanPSMT"/>
              </a:rPr>
              <a:t> </a:t>
            </a:r>
            <a:r>
              <a:rPr lang="en-GB" sz="1800" b="0" i="0" u="none" strike="noStrike" baseline="0" dirty="0">
                <a:solidFill>
                  <a:srgbClr val="000000"/>
                </a:solidFill>
                <a:latin typeface="TimesNewRomanPSMT"/>
              </a:rPr>
              <a:t>the absence of vitamin A, degenerative changes occur in epithelial tissues, thereby resulting in a keratinizing metaplasia. </a:t>
            </a:r>
          </a:p>
          <a:p>
            <a:pPr marL="285750" indent="-285750" algn="l">
              <a:lnSpc>
                <a:spcPct val="150000"/>
              </a:lnSpc>
              <a:buFont typeface="Wingdings" panose="05000000000000000000" pitchFamily="2" charset="2"/>
              <a:buChar char="ü"/>
            </a:pPr>
            <a:r>
              <a:rPr lang="en-GB" sz="1800" b="0" i="0" u="none" strike="noStrike" baseline="0" dirty="0">
                <a:solidFill>
                  <a:srgbClr val="000000"/>
                </a:solidFill>
                <a:latin typeface="TimesNewRomanPSMT"/>
              </a:rPr>
              <a:t>Because</a:t>
            </a:r>
            <a:r>
              <a:rPr lang="en-GB" dirty="0">
                <a:solidFill>
                  <a:srgbClr val="000000"/>
                </a:solidFill>
                <a:latin typeface="TimesNewRomanPSMT"/>
              </a:rPr>
              <a:t> </a:t>
            </a:r>
            <a:r>
              <a:rPr lang="en-GB" sz="1800" b="0" i="0" u="none" strike="noStrike" baseline="0" dirty="0">
                <a:solidFill>
                  <a:srgbClr val="000000"/>
                </a:solidFill>
                <a:latin typeface="TimesNewRomanPSMT"/>
              </a:rPr>
              <a:t>epithelial tissues provide a primary barrier function to protect against invading microorganisms, vitamin A may play an important role in protecting against microbial invasion by maintaining epithelial </a:t>
            </a:r>
            <a:r>
              <a:rPr lang="en-IN" sz="1800" b="0" i="0" u="none" strike="noStrike" baseline="0" dirty="0">
                <a:solidFill>
                  <a:srgbClr val="000000"/>
                </a:solidFill>
                <a:latin typeface="TimesNewRomanPSMT"/>
              </a:rPr>
              <a:t>integrity. </a:t>
            </a:r>
          </a:p>
          <a:p>
            <a:pPr algn="l">
              <a:lnSpc>
                <a:spcPct val="150000"/>
              </a:lnSpc>
            </a:pPr>
            <a:endParaRPr lang="en-IN" sz="1800" b="0" i="0" u="none" strike="noStrike" baseline="0" dirty="0">
              <a:solidFill>
                <a:srgbClr val="000000"/>
              </a:solidFill>
              <a:latin typeface="TimesNewRomanPSMT"/>
            </a:endParaRPr>
          </a:p>
          <a:p>
            <a:pPr marL="285750" indent="-285750" algn="l">
              <a:lnSpc>
                <a:spcPct val="150000"/>
              </a:lnSpc>
              <a:buFont typeface="Wingdings" panose="05000000000000000000" pitchFamily="2" charset="2"/>
              <a:buChar char="ü"/>
            </a:pPr>
            <a:r>
              <a:rPr lang="en-GB" sz="1800" b="0" i="0" u="none" strike="noStrike" baseline="0" dirty="0">
                <a:solidFill>
                  <a:srgbClr val="000000"/>
                </a:solidFill>
                <a:latin typeface="TimesNewRomanPSMT"/>
              </a:rPr>
              <a:t>The following periodontal changes have been reported in vitamin A–deficient rats: </a:t>
            </a:r>
          </a:p>
          <a:p>
            <a:pPr marL="285750" indent="-285750" algn="l">
              <a:lnSpc>
                <a:spcPct val="150000"/>
              </a:lnSpc>
              <a:buFont typeface="Wingdings" panose="05000000000000000000" pitchFamily="2" charset="2"/>
              <a:buChar char="ü"/>
            </a:pPr>
            <a:r>
              <a:rPr lang="en-GB" sz="1800" b="0" i="1" u="none" strike="noStrike" baseline="0" dirty="0">
                <a:solidFill>
                  <a:srgbClr val="006800"/>
                </a:solidFill>
                <a:latin typeface="TimesNewRomanPSMT"/>
              </a:rPr>
              <a:t>hyperplasia and </a:t>
            </a:r>
            <a:r>
              <a:rPr lang="en-GB" sz="1800" b="0" i="1" u="none" strike="noStrike" baseline="0" dirty="0" err="1">
                <a:solidFill>
                  <a:srgbClr val="006800"/>
                </a:solidFill>
                <a:latin typeface="TimesNewRomanPSMT"/>
              </a:rPr>
              <a:t>hyperkeratinization</a:t>
            </a:r>
            <a:r>
              <a:rPr lang="en-GB" sz="1800" b="0" i="1" u="none" strike="noStrike" baseline="0" dirty="0">
                <a:solidFill>
                  <a:srgbClr val="006800"/>
                </a:solidFill>
                <a:latin typeface="TimesNewRomanPSMT"/>
              </a:rPr>
              <a:t> of the gingival epithelium,</a:t>
            </a:r>
          </a:p>
          <a:p>
            <a:pPr marL="285750" indent="-285750" algn="l">
              <a:lnSpc>
                <a:spcPct val="150000"/>
              </a:lnSpc>
              <a:buFont typeface="Wingdings" panose="05000000000000000000" pitchFamily="2" charset="2"/>
              <a:buChar char="ü"/>
            </a:pPr>
            <a:r>
              <a:rPr lang="en-GB" sz="1800" b="0" i="1" u="none" strike="noStrike" baseline="0" dirty="0">
                <a:solidFill>
                  <a:srgbClr val="006800"/>
                </a:solidFill>
                <a:latin typeface="TimesNewRomanPSMT"/>
              </a:rPr>
              <a:t> with proliferation of the junctional epithelium, and retardation of gingival wound healing</a:t>
            </a:r>
            <a:r>
              <a:rPr lang="en-GB" sz="1800" b="0" i="0" u="none" strike="noStrike" baseline="0" dirty="0">
                <a:solidFill>
                  <a:srgbClr val="000000"/>
                </a:solidFill>
                <a:latin typeface="TimesNewRomanPSMT"/>
              </a:rPr>
              <a:t>.</a:t>
            </a:r>
            <a:endParaRPr lang="en-IN" dirty="0"/>
          </a:p>
        </p:txBody>
      </p:sp>
      <p:pic>
        <p:nvPicPr>
          <p:cNvPr id="3" name="Picture 2">
            <a:extLst>
              <a:ext uri="{FF2B5EF4-FFF2-40B4-BE49-F238E27FC236}">
                <a16:creationId xmlns:a16="http://schemas.microsoft.com/office/drawing/2014/main" id="{DFD236F0-F2A1-3950-2777-3B943C8411AC}"/>
              </a:ext>
            </a:extLst>
          </p:cNvPr>
          <p:cNvPicPr>
            <a:picLocks noChangeAspect="1"/>
          </p:cNvPicPr>
          <p:nvPr/>
        </p:nvPicPr>
        <p:blipFill>
          <a:blip r:embed="rId2"/>
          <a:stretch>
            <a:fillRect/>
          </a:stretch>
        </p:blipFill>
        <p:spPr>
          <a:xfrm>
            <a:off x="8420131" y="610040"/>
            <a:ext cx="2834886" cy="536494"/>
          </a:xfrm>
          <a:prstGeom prst="rect">
            <a:avLst/>
          </a:prstGeom>
        </p:spPr>
      </p:pic>
      <p:pic>
        <p:nvPicPr>
          <p:cNvPr id="5" name="Picture 4">
            <a:extLst>
              <a:ext uri="{FF2B5EF4-FFF2-40B4-BE49-F238E27FC236}">
                <a16:creationId xmlns:a16="http://schemas.microsoft.com/office/drawing/2014/main" id="{6DC63EE3-6818-A6A3-823C-69616F001A6D}"/>
              </a:ext>
            </a:extLst>
          </p:cNvPr>
          <p:cNvPicPr>
            <a:picLocks noChangeAspect="1"/>
          </p:cNvPicPr>
          <p:nvPr/>
        </p:nvPicPr>
        <p:blipFill>
          <a:blip r:embed="rId3"/>
          <a:stretch>
            <a:fillRect/>
          </a:stretch>
        </p:blipFill>
        <p:spPr>
          <a:xfrm>
            <a:off x="7445829" y="1464906"/>
            <a:ext cx="4638584" cy="4823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065798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A38F4-822A-4409-9742-F03FE8824F1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C64CBF-D5A7-74ED-A3E4-3B9536725356}"/>
              </a:ext>
            </a:extLst>
          </p:cNvPr>
          <p:cNvSpPr>
            <a:spLocks noGrp="1"/>
          </p:cNvSpPr>
          <p:nvPr>
            <p:ph type="sldNum" sz="quarter" idx="12"/>
          </p:nvPr>
        </p:nvSpPr>
        <p:spPr/>
        <p:txBody>
          <a:bodyPr/>
          <a:lstStyle/>
          <a:p>
            <a:fld id="{08AB70BE-1769-45B8-85A6-0C837432C7E6}" type="slidenum">
              <a:rPr lang="en-US" smtClean="0"/>
              <a:pPr/>
              <a:t>70</a:t>
            </a:fld>
            <a:endParaRPr lang="en-US" dirty="0"/>
          </a:p>
        </p:txBody>
      </p:sp>
      <p:sp>
        <p:nvSpPr>
          <p:cNvPr id="4" name="TextBox 3">
            <a:extLst>
              <a:ext uri="{FF2B5EF4-FFF2-40B4-BE49-F238E27FC236}">
                <a16:creationId xmlns:a16="http://schemas.microsoft.com/office/drawing/2014/main" id="{2DDA73B8-CEF3-66C5-4D67-F1F7B17504E3}"/>
              </a:ext>
            </a:extLst>
          </p:cNvPr>
          <p:cNvSpPr txBox="1"/>
          <p:nvPr/>
        </p:nvSpPr>
        <p:spPr>
          <a:xfrm>
            <a:off x="205273" y="329425"/>
            <a:ext cx="7669762" cy="295106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Vitamin D or calciferol is essential for the absorption of calciu</a:t>
            </a:r>
            <a:r>
              <a:rPr lang="en-GB" dirty="0">
                <a:solidFill>
                  <a:srgbClr val="000000"/>
                </a:solidFill>
                <a:latin typeface="TimesNewRomanPSMT"/>
              </a:rPr>
              <a:t>m </a:t>
            </a:r>
            <a:r>
              <a:rPr lang="en-GB" sz="1800" b="0" i="0" u="none" strike="noStrike" baseline="0" dirty="0">
                <a:solidFill>
                  <a:srgbClr val="000000"/>
                </a:solidFill>
                <a:latin typeface="TimesNewRomanPSMT"/>
              </a:rPr>
              <a:t>from the gastrointestinal tract and for the maintenance of the calcium–phosphorus balance.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 deficiency of vitamin D and an imbalance in calcium–phosphorus intake result in rickets in young children and </a:t>
            </a:r>
            <a:r>
              <a:rPr lang="en-GB" sz="1800" b="0" i="0" u="none" strike="noStrike" baseline="0" dirty="0" err="1">
                <a:solidFill>
                  <a:srgbClr val="000000"/>
                </a:solidFill>
                <a:latin typeface="TimesNewRomanPSMT"/>
              </a:rPr>
              <a:t>osteomalacia</a:t>
            </a:r>
            <a:r>
              <a:rPr lang="en-GB" sz="1800" b="0" i="0" u="none" strike="noStrike" baseline="0" dirty="0">
                <a:solidFill>
                  <a:srgbClr val="000000"/>
                </a:solidFill>
                <a:latin typeface="TimesNewRomanPSMT"/>
              </a:rPr>
              <a:t> in adults. </a:t>
            </a: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Osteoid forms at a normal rate but remains uncalcified and fails to resorb, which leads to excessive accumulation. </a:t>
            </a:r>
          </a:p>
        </p:txBody>
      </p:sp>
      <p:sp>
        <p:nvSpPr>
          <p:cNvPr id="6" name="TextBox 5">
            <a:extLst>
              <a:ext uri="{FF2B5EF4-FFF2-40B4-BE49-F238E27FC236}">
                <a16:creationId xmlns:a16="http://schemas.microsoft.com/office/drawing/2014/main" id="{56D1F685-66A9-F9CA-5EA7-B4035AB52065}"/>
              </a:ext>
            </a:extLst>
          </p:cNvPr>
          <p:cNvSpPr txBox="1"/>
          <p:nvPr/>
        </p:nvSpPr>
        <p:spPr>
          <a:xfrm>
            <a:off x="8003332" y="510464"/>
            <a:ext cx="3706585" cy="523220"/>
          </a:xfrm>
          <a:prstGeom prst="rect">
            <a:avLst/>
          </a:prstGeom>
          <a:noFill/>
        </p:spPr>
        <p:txBody>
          <a:bodyPr wrap="square">
            <a:spAutoFit/>
          </a:bodyPr>
          <a:lstStyle/>
          <a:p>
            <a:pPr algn="l"/>
            <a:r>
              <a:rPr lang="en-IN" sz="2800" b="1" i="1" u="none" strike="noStrike" baseline="0" dirty="0">
                <a:solidFill>
                  <a:srgbClr val="006700"/>
                </a:solidFill>
                <a:latin typeface="Monotype Corsiva" panose="03010101010201010101" pitchFamily="66" charset="0"/>
              </a:rPr>
              <a:t>Vitamin D Deficiency</a:t>
            </a:r>
          </a:p>
        </p:txBody>
      </p:sp>
      <p:pic>
        <p:nvPicPr>
          <p:cNvPr id="5" name="Picture 4">
            <a:extLst>
              <a:ext uri="{FF2B5EF4-FFF2-40B4-BE49-F238E27FC236}">
                <a16:creationId xmlns:a16="http://schemas.microsoft.com/office/drawing/2014/main" id="{2C037D78-290F-1388-0EBD-6BE376912C4F}"/>
              </a:ext>
            </a:extLst>
          </p:cNvPr>
          <p:cNvPicPr>
            <a:picLocks noChangeAspect="1"/>
          </p:cNvPicPr>
          <p:nvPr/>
        </p:nvPicPr>
        <p:blipFill>
          <a:blip r:embed="rId3"/>
          <a:stretch>
            <a:fillRect/>
          </a:stretch>
        </p:blipFill>
        <p:spPr>
          <a:xfrm>
            <a:off x="7379486" y="1372975"/>
            <a:ext cx="4812514" cy="4112049"/>
          </a:xfrm>
          <a:prstGeom prst="rect">
            <a:avLst/>
          </a:prstGeom>
        </p:spPr>
      </p:pic>
      <p:sp>
        <p:nvSpPr>
          <p:cNvPr id="10" name="TextBox 9">
            <a:extLst>
              <a:ext uri="{FF2B5EF4-FFF2-40B4-BE49-F238E27FC236}">
                <a16:creationId xmlns:a16="http://schemas.microsoft.com/office/drawing/2014/main" id="{66DF485D-1396-91E6-FA35-6BF4814856F0}"/>
              </a:ext>
            </a:extLst>
          </p:cNvPr>
          <p:cNvSpPr txBox="1"/>
          <p:nvPr/>
        </p:nvSpPr>
        <p:spPr>
          <a:xfrm>
            <a:off x="107587" y="3666444"/>
            <a:ext cx="7018952" cy="29506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A reduction in the width of the periodontal ligament space results from a normal rate of cementum formation coupled with defective calcification and distortion of the growth pattern of alveolar bone</a:t>
            </a:r>
            <a:r>
              <a:rPr lang="en-GB" dirty="0">
                <a:solidFill>
                  <a:srgbClr val="000000"/>
                </a:solidFill>
                <a:latin typeface="TimesNewRomanPSMT"/>
              </a:rPr>
              <a:t>.</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Radiographically, there is generalized partial to complete disappearance of the lamina dura and reduced density of the supporting bone, a loss of trabeculae, increased radiolucency of the trabecular interstices, and increased prominence of the remaining trabeculae</a:t>
            </a:r>
            <a:endParaRPr lang="en-IN" dirty="0"/>
          </a:p>
        </p:txBody>
      </p:sp>
    </p:spTree>
    <p:extLst>
      <p:ext uri="{BB962C8B-B14F-4D97-AF65-F5344CB8AC3E}">
        <p14:creationId xmlns:p14="http://schemas.microsoft.com/office/powerpoint/2010/main" val="42677159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0B20D-F9D4-EC6A-C1C9-8DE1B89E9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6AF7F7-818D-E48F-0518-0FD9A0726A00}"/>
              </a:ext>
            </a:extLst>
          </p:cNvPr>
          <p:cNvSpPr>
            <a:spLocks noGrp="1"/>
          </p:cNvSpPr>
          <p:nvPr>
            <p:ph type="title"/>
          </p:nvPr>
        </p:nvSpPr>
        <p:spPr>
          <a:xfrm>
            <a:off x="442426" y="1734163"/>
            <a:ext cx="5120174" cy="4009292"/>
          </a:xfrm>
        </p:spPr>
        <p:txBody>
          <a:bodyPr>
            <a:normAutofit/>
          </a:bodyPr>
          <a:lstStyle/>
          <a:p>
            <a:pPr algn="ctr"/>
            <a:r>
              <a:rPr lang="en-IN" sz="4800" b="1" dirty="0">
                <a:solidFill>
                  <a:schemeClr val="accent6">
                    <a:lumMod val="60000"/>
                    <a:lumOff val="40000"/>
                  </a:schemeClr>
                </a:solidFill>
                <a:latin typeface="Monotype Corsiva" panose="03010101010201010101" pitchFamily="66" charset="0"/>
              </a:rPr>
              <a:t>Water</a:t>
            </a:r>
            <a:r>
              <a:rPr lang="en-IN" sz="4800" b="1" i="0" u="none" strike="noStrike" baseline="0" dirty="0">
                <a:solidFill>
                  <a:schemeClr val="accent6">
                    <a:lumMod val="60000"/>
                    <a:lumOff val="40000"/>
                  </a:schemeClr>
                </a:solidFill>
                <a:latin typeface="Monotype Corsiva" panose="03010101010201010101" pitchFamily="66" charset="0"/>
              </a:rPr>
              <a:t>-Soluble Vitamins Deficiency</a:t>
            </a:r>
            <a:endParaRPr lang="en-IN" sz="8000" dirty="0">
              <a:solidFill>
                <a:schemeClr val="accent6">
                  <a:lumMod val="60000"/>
                  <a:lumOff val="40000"/>
                </a:schemeClr>
              </a:solidFill>
              <a:latin typeface="Monotype Corsiva" panose="03010101010201010101" pitchFamily="66" charset="0"/>
            </a:endParaRPr>
          </a:p>
        </p:txBody>
      </p:sp>
      <p:pic>
        <p:nvPicPr>
          <p:cNvPr id="5" name="Picture Placeholder 4">
            <a:extLst>
              <a:ext uri="{FF2B5EF4-FFF2-40B4-BE49-F238E27FC236}">
                <a16:creationId xmlns:a16="http://schemas.microsoft.com/office/drawing/2014/main" id="{92E6BC42-2C43-757F-FC75-F3E30F5568E8}"/>
              </a:ext>
            </a:extLst>
          </p:cNvPr>
          <p:cNvPicPr>
            <a:picLocks noGrp="1" noChangeAspect="1"/>
          </p:cNvPicPr>
          <p:nvPr>
            <p:ph type="pic" sz="quarter" idx="13"/>
          </p:nvPr>
        </p:nvPicPr>
        <p:blipFill>
          <a:blip r:embed="rId2"/>
          <a:srcRect l="-374" r="2509"/>
          <a:stretch/>
        </p:blipFill>
        <p:spPr>
          <a:xfrm>
            <a:off x="6819900" y="0"/>
            <a:ext cx="5372100" cy="6857999"/>
          </a:xfrm>
          <a:prstGeom prst="rect">
            <a:avLst/>
          </a:prstGeom>
        </p:spPr>
      </p:pic>
      <p:sp>
        <p:nvSpPr>
          <p:cNvPr id="4" name="Slide Number Placeholder 3">
            <a:extLst>
              <a:ext uri="{FF2B5EF4-FFF2-40B4-BE49-F238E27FC236}">
                <a16:creationId xmlns:a16="http://schemas.microsoft.com/office/drawing/2014/main" id="{B1527FBF-8057-79A1-7F76-09CC57FBFB22}"/>
              </a:ext>
            </a:extLst>
          </p:cNvPr>
          <p:cNvSpPr>
            <a:spLocks noGrp="1"/>
          </p:cNvSpPr>
          <p:nvPr>
            <p:ph type="sldNum" sz="quarter" idx="4"/>
          </p:nvPr>
        </p:nvSpPr>
        <p:spPr/>
        <p:txBody>
          <a:bodyPr/>
          <a:lstStyle/>
          <a:p>
            <a:fld id="{08AB70BE-1769-45B8-85A6-0C837432C7E6}" type="slidenum">
              <a:rPr lang="en-US" smtClean="0"/>
              <a:pPr/>
              <a:t>71</a:t>
            </a:fld>
            <a:endParaRPr lang="en-US" dirty="0"/>
          </a:p>
        </p:txBody>
      </p:sp>
    </p:spTree>
    <p:extLst>
      <p:ext uri="{BB962C8B-B14F-4D97-AF65-F5344CB8AC3E}">
        <p14:creationId xmlns:p14="http://schemas.microsoft.com/office/powerpoint/2010/main" val="31633992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88220-869B-0FBD-4F4D-6EBD674156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8B1612-7537-B16A-F6D5-A2BF9DC70990}"/>
              </a:ext>
            </a:extLst>
          </p:cNvPr>
          <p:cNvSpPr>
            <a:spLocks noGrp="1"/>
          </p:cNvSpPr>
          <p:nvPr>
            <p:ph type="sldNum" sz="quarter" idx="12"/>
          </p:nvPr>
        </p:nvSpPr>
        <p:spPr/>
        <p:txBody>
          <a:bodyPr/>
          <a:lstStyle/>
          <a:p>
            <a:fld id="{08AB70BE-1769-45B8-85A6-0C837432C7E6}" type="slidenum">
              <a:rPr lang="en-US" smtClean="0"/>
              <a:pPr/>
              <a:t>72</a:t>
            </a:fld>
            <a:endParaRPr lang="en-US" dirty="0"/>
          </a:p>
        </p:txBody>
      </p:sp>
      <p:sp>
        <p:nvSpPr>
          <p:cNvPr id="4" name="TextBox 3">
            <a:extLst>
              <a:ext uri="{FF2B5EF4-FFF2-40B4-BE49-F238E27FC236}">
                <a16:creationId xmlns:a16="http://schemas.microsoft.com/office/drawing/2014/main" id="{F9E1FE30-6981-7454-8FF0-8898A42337D7}"/>
              </a:ext>
            </a:extLst>
          </p:cNvPr>
          <p:cNvSpPr txBox="1"/>
          <p:nvPr/>
        </p:nvSpPr>
        <p:spPr>
          <a:xfrm>
            <a:off x="378695" y="601651"/>
            <a:ext cx="11152414" cy="954107"/>
          </a:xfrm>
          <a:prstGeom prst="rect">
            <a:avLst/>
          </a:prstGeom>
          <a:noFill/>
        </p:spPr>
        <p:txBody>
          <a:bodyPr wrap="square">
            <a:spAutoFit/>
          </a:bodyPr>
          <a:lstStyle/>
          <a:p>
            <a:pPr algn="l"/>
            <a:r>
              <a:rPr lang="en-IN" sz="2800" b="0" i="0" u="none" strike="noStrike" baseline="0" dirty="0">
                <a:solidFill>
                  <a:srgbClr val="559C00"/>
                </a:solidFill>
                <a:latin typeface="TimesNewRomanPSMT"/>
              </a:rPr>
              <a:t>The vitamin B complex includes </a:t>
            </a:r>
            <a:r>
              <a:rPr lang="en-IN" sz="2800" b="0" i="0" u="none" strike="noStrike" baseline="0" dirty="0" err="1">
                <a:solidFill>
                  <a:srgbClr val="559C00"/>
                </a:solidFill>
                <a:latin typeface="TimesNewRomanPSMT"/>
              </a:rPr>
              <a:t>thiamin</a:t>
            </a:r>
            <a:r>
              <a:rPr lang="en-IN" sz="2800" b="0" i="0" u="none" strike="noStrike" baseline="0" dirty="0">
                <a:solidFill>
                  <a:srgbClr val="559C00"/>
                </a:solidFill>
                <a:latin typeface="TimesNewRomanPSMT"/>
              </a:rPr>
              <a:t>, riboflavin, niacin, pyridoxine </a:t>
            </a:r>
            <a:r>
              <a:rPr lang="en-GB" sz="2800" b="0" i="0" u="none" strike="noStrike" baseline="0" dirty="0">
                <a:solidFill>
                  <a:srgbClr val="559C00"/>
                </a:solidFill>
                <a:latin typeface="TimesNewRomanPSMT"/>
              </a:rPr>
              <a:t>(B</a:t>
            </a:r>
            <a:r>
              <a:rPr lang="en-GB" sz="1050" b="0" i="0" u="none" strike="noStrike" baseline="0" dirty="0">
                <a:solidFill>
                  <a:srgbClr val="559C00"/>
                </a:solidFill>
                <a:latin typeface="TimesNewRomanPSMT"/>
              </a:rPr>
              <a:t>6</a:t>
            </a:r>
            <a:r>
              <a:rPr lang="en-GB" sz="2800" b="0" i="0" u="none" strike="noStrike" baseline="0" dirty="0">
                <a:solidFill>
                  <a:srgbClr val="559C00"/>
                </a:solidFill>
                <a:latin typeface="TimesNewRomanPSMT"/>
              </a:rPr>
              <a:t>), biotin, folic acid, and cobalamin (B</a:t>
            </a:r>
            <a:r>
              <a:rPr lang="en-GB" sz="1050" b="0" i="0" u="none" strike="noStrike" baseline="0" dirty="0">
                <a:solidFill>
                  <a:srgbClr val="559C00"/>
                </a:solidFill>
                <a:latin typeface="TimesNewRomanPSMT"/>
              </a:rPr>
              <a:t>12</a:t>
            </a:r>
            <a:r>
              <a:rPr lang="en-GB" sz="2800" b="0" i="0" u="none" strike="noStrike" baseline="0" dirty="0">
                <a:solidFill>
                  <a:srgbClr val="559C00"/>
                </a:solidFill>
                <a:latin typeface="TimesNewRomanPSMT"/>
              </a:rPr>
              <a:t>)</a:t>
            </a:r>
            <a:endParaRPr lang="en-IN" sz="2800" dirty="0">
              <a:solidFill>
                <a:srgbClr val="559C00"/>
              </a:solidFill>
            </a:endParaRPr>
          </a:p>
        </p:txBody>
      </p:sp>
      <p:sp>
        <p:nvSpPr>
          <p:cNvPr id="6" name="TextBox 5">
            <a:extLst>
              <a:ext uri="{FF2B5EF4-FFF2-40B4-BE49-F238E27FC236}">
                <a16:creationId xmlns:a16="http://schemas.microsoft.com/office/drawing/2014/main" id="{4A6D90CC-31E9-228C-ADA2-6DE4CE6F0F41}"/>
              </a:ext>
            </a:extLst>
          </p:cNvPr>
          <p:cNvSpPr txBox="1"/>
          <p:nvPr/>
        </p:nvSpPr>
        <p:spPr>
          <a:xfrm>
            <a:off x="266728" y="1887621"/>
            <a:ext cx="5434276" cy="4197175"/>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latin typeface="TimesNewRomanPSMT"/>
              </a:rPr>
              <a:t>The human manifestations of </a:t>
            </a:r>
            <a:r>
              <a:rPr lang="en-GB" sz="1800" b="1" i="0" u="none" strike="noStrike" baseline="0" dirty="0" err="1">
                <a:latin typeface="TimesNewRomanPS-BoldMT"/>
              </a:rPr>
              <a:t>thiamin</a:t>
            </a:r>
            <a:r>
              <a:rPr lang="en-GB" sz="1800" b="1" i="0" u="none" strike="noStrike" baseline="0" dirty="0">
                <a:latin typeface="TimesNewRomanPS-BoldMT"/>
              </a:rPr>
              <a:t> deficiency, </a:t>
            </a:r>
            <a:r>
              <a:rPr lang="en-GB" sz="1800" b="0" i="0" u="none" strike="noStrike" baseline="0" dirty="0">
                <a:latin typeface="TimesNewRomanPSMT"/>
              </a:rPr>
              <a:t>called </a:t>
            </a:r>
            <a:r>
              <a:rPr lang="en-GB" sz="1800" b="0" i="1" u="none" strike="noStrike" baseline="0" dirty="0">
                <a:latin typeface="TimesNewRomanPS-ItalicMT"/>
              </a:rPr>
              <a:t>beriberi, </a:t>
            </a:r>
            <a:r>
              <a:rPr lang="en-GB" sz="1800" b="0" i="0" u="none" strike="noStrike" baseline="0" dirty="0">
                <a:latin typeface="TimesNewRomanPSMT"/>
              </a:rPr>
              <a:t>are characterized by paralysis; cardiovascular symptoms, including </a:t>
            </a:r>
            <a:r>
              <a:rPr lang="en-GB" sz="1800" b="0" i="0" u="none" strike="noStrike" baseline="0" dirty="0" err="1">
                <a:latin typeface="TimesNewRomanPSMT"/>
              </a:rPr>
              <a:t>edema</a:t>
            </a:r>
            <a:r>
              <a:rPr lang="en-GB" sz="1800" b="0" i="0" u="none" strike="noStrike" baseline="0" dirty="0">
                <a:latin typeface="TimesNewRomanPSMT"/>
              </a:rPr>
              <a:t>; and loss of appetite.</a:t>
            </a:r>
          </a:p>
          <a:p>
            <a:pPr algn="l">
              <a:lnSpc>
                <a:spcPct val="150000"/>
              </a:lnSpc>
            </a:pPr>
            <a:endParaRPr lang="en-GB" sz="1800" b="0" i="0" u="none" strike="noStrike" baseline="0" dirty="0">
              <a:latin typeface="TimesNewRomanPSMT"/>
            </a:endParaRPr>
          </a:p>
          <a:p>
            <a:pPr marL="285750" indent="-285750" algn="l">
              <a:lnSpc>
                <a:spcPct val="150000"/>
              </a:lnSpc>
              <a:buFont typeface="Courier New" panose="02070309020205020404" pitchFamily="49" charset="0"/>
              <a:buChar char="o"/>
            </a:pPr>
            <a:r>
              <a:rPr lang="en-GB" sz="1800" b="0" i="0" u="none" strike="noStrike" baseline="0" dirty="0">
                <a:latin typeface="TimesNewRomanPSMT"/>
              </a:rPr>
              <a:t> Oral disturbances that have been attributed to </a:t>
            </a:r>
            <a:r>
              <a:rPr lang="en-GB" sz="1800" b="0" i="0" u="none" strike="noStrike" baseline="0" dirty="0" err="1">
                <a:latin typeface="TimesNewRomanPSMT"/>
              </a:rPr>
              <a:t>thiamin</a:t>
            </a:r>
            <a:r>
              <a:rPr lang="en-GB" sz="1800" b="0" i="0" u="none" strike="noStrike" baseline="0" dirty="0">
                <a:latin typeface="TimesNewRomanPSMT"/>
              </a:rPr>
              <a:t> </a:t>
            </a:r>
            <a:r>
              <a:rPr lang="en-GB" dirty="0">
                <a:latin typeface="TimesNewRomanPSMT"/>
              </a:rPr>
              <a:t>d</a:t>
            </a:r>
            <a:r>
              <a:rPr lang="en-GB" sz="1800" b="0" i="0" u="none" strike="noStrike" baseline="0" dirty="0">
                <a:latin typeface="TimesNewRomanPSMT"/>
              </a:rPr>
              <a:t>eficiency include hypersensitivity of the oral mucosa; minute vesicles (simulating herpes) on the buccal mucosa, under the tongue, or on the palate; and erosion of the oral mucosa</a:t>
            </a:r>
            <a:endParaRPr lang="en-IN" dirty="0"/>
          </a:p>
        </p:txBody>
      </p:sp>
      <p:pic>
        <p:nvPicPr>
          <p:cNvPr id="3" name="Picture 2">
            <a:extLst>
              <a:ext uri="{FF2B5EF4-FFF2-40B4-BE49-F238E27FC236}">
                <a16:creationId xmlns:a16="http://schemas.microsoft.com/office/drawing/2014/main" id="{67292A94-1021-96AA-F2A2-2E0807500FD4}"/>
              </a:ext>
            </a:extLst>
          </p:cNvPr>
          <p:cNvPicPr>
            <a:picLocks noChangeAspect="1"/>
          </p:cNvPicPr>
          <p:nvPr/>
        </p:nvPicPr>
        <p:blipFill>
          <a:blip r:embed="rId2"/>
          <a:stretch>
            <a:fillRect/>
          </a:stretch>
        </p:blipFill>
        <p:spPr>
          <a:xfrm>
            <a:off x="6096000" y="1887621"/>
            <a:ext cx="5740320" cy="45455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458170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49C0F-4821-FF3A-C728-12E1E901A43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B8E20E-0606-F8D1-B295-85C742AF1419}"/>
              </a:ext>
            </a:extLst>
          </p:cNvPr>
          <p:cNvSpPr>
            <a:spLocks noGrp="1"/>
          </p:cNvSpPr>
          <p:nvPr>
            <p:ph type="sldNum" sz="quarter" idx="12"/>
          </p:nvPr>
        </p:nvSpPr>
        <p:spPr/>
        <p:txBody>
          <a:bodyPr/>
          <a:lstStyle/>
          <a:p>
            <a:fld id="{08AB70BE-1769-45B8-85A6-0C837432C7E6}" type="slidenum">
              <a:rPr lang="en-US" smtClean="0"/>
              <a:pPr/>
              <a:t>73</a:t>
            </a:fld>
            <a:endParaRPr lang="en-US" dirty="0"/>
          </a:p>
        </p:txBody>
      </p:sp>
      <p:sp>
        <p:nvSpPr>
          <p:cNvPr id="4" name="TextBox 3">
            <a:extLst>
              <a:ext uri="{FF2B5EF4-FFF2-40B4-BE49-F238E27FC236}">
                <a16:creationId xmlns:a16="http://schemas.microsoft.com/office/drawing/2014/main" id="{207879DD-82F7-61D8-EDCD-FA554D83126B}"/>
              </a:ext>
            </a:extLst>
          </p:cNvPr>
          <p:cNvSpPr txBox="1"/>
          <p:nvPr/>
        </p:nvSpPr>
        <p:spPr>
          <a:xfrm>
            <a:off x="268255" y="1745718"/>
            <a:ext cx="5281127" cy="336656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symptoms of </a:t>
            </a:r>
            <a:r>
              <a:rPr lang="en-GB" sz="1800" b="1" i="0" u="none" strike="noStrike" baseline="0" dirty="0">
                <a:solidFill>
                  <a:srgbClr val="000000"/>
                </a:solidFill>
                <a:latin typeface="TimesNewRomanPS-BoldMT"/>
              </a:rPr>
              <a:t>riboflavin deficiency </a:t>
            </a:r>
            <a:r>
              <a:rPr lang="en-GB" sz="1800" b="0" i="1" u="none" strike="noStrike" baseline="0" dirty="0">
                <a:solidFill>
                  <a:srgbClr val="000000"/>
                </a:solidFill>
                <a:latin typeface="TimesNewRomanPS-ItalicMT"/>
              </a:rPr>
              <a:t>(</a:t>
            </a:r>
            <a:r>
              <a:rPr lang="en-GB" sz="1800" b="0" i="1" u="none" strike="noStrike" baseline="0" dirty="0" err="1">
                <a:solidFill>
                  <a:srgbClr val="000000"/>
                </a:solidFill>
                <a:latin typeface="TimesNewRomanPS-ItalicMT"/>
              </a:rPr>
              <a:t>aribolavinosis</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include</a:t>
            </a:r>
          </a:p>
          <a:p>
            <a:pPr marL="285750" indent="-285750" algn="l">
              <a:lnSpc>
                <a:spcPct val="150000"/>
              </a:lnSpc>
              <a:buFont typeface="Courier New" panose="02070309020205020404" pitchFamily="49" charset="0"/>
              <a:buChar char="o"/>
            </a:pPr>
            <a:r>
              <a:rPr lang="en-IN" sz="1800" b="0" i="0" u="none" strike="noStrike" baseline="0" dirty="0">
                <a:solidFill>
                  <a:srgbClr val="000000"/>
                </a:solidFill>
                <a:latin typeface="TimesNewRomanPSMT"/>
              </a:rPr>
              <a:t>glossitis, angular cheilitis, seborrheic dermatitis, and a superficial</a:t>
            </a:r>
            <a:r>
              <a:rPr lang="en-IN" dirty="0">
                <a:solidFill>
                  <a:srgbClr val="000000"/>
                </a:solidFill>
                <a:latin typeface="TimesNewRomanPSMT"/>
              </a:rPr>
              <a:t> </a:t>
            </a:r>
            <a:r>
              <a:rPr lang="en-GB" sz="1800" b="0" i="0" u="none" strike="noStrike" baseline="0" dirty="0">
                <a:solidFill>
                  <a:srgbClr val="000000"/>
                </a:solidFill>
                <a:latin typeface="TimesNewRomanPSMT"/>
              </a:rPr>
              <a:t>vascularizing keratitis.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glossitis is characterized by a magenta discoloration and atrophy of the papillae.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With severe deficiency, the entire dorsum is flat, with a dry and often fissured surface. </a:t>
            </a:r>
          </a:p>
        </p:txBody>
      </p:sp>
      <p:pic>
        <p:nvPicPr>
          <p:cNvPr id="3" name="Picture 2">
            <a:extLst>
              <a:ext uri="{FF2B5EF4-FFF2-40B4-BE49-F238E27FC236}">
                <a16:creationId xmlns:a16="http://schemas.microsoft.com/office/drawing/2014/main" id="{155F6DF5-1DB7-BE6C-F361-C31BFBBE30B5}"/>
              </a:ext>
            </a:extLst>
          </p:cNvPr>
          <p:cNvPicPr>
            <a:picLocks noChangeAspect="1"/>
          </p:cNvPicPr>
          <p:nvPr/>
        </p:nvPicPr>
        <p:blipFill>
          <a:blip r:embed="rId2"/>
          <a:srcRect l="14043" t="-697" r="4000" b="-3897"/>
          <a:stretch/>
        </p:blipFill>
        <p:spPr>
          <a:xfrm>
            <a:off x="5971592" y="989044"/>
            <a:ext cx="5850293" cy="48799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826787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74C8F-FDB2-931D-6FC5-2C949BEDE74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D98B18-82B3-6B9A-BF1E-49494D9EB0CC}"/>
              </a:ext>
            </a:extLst>
          </p:cNvPr>
          <p:cNvSpPr>
            <a:spLocks noGrp="1"/>
          </p:cNvSpPr>
          <p:nvPr>
            <p:ph type="sldNum" sz="quarter" idx="12"/>
          </p:nvPr>
        </p:nvSpPr>
        <p:spPr/>
        <p:txBody>
          <a:bodyPr/>
          <a:lstStyle/>
          <a:p>
            <a:fld id="{08AB70BE-1769-45B8-85A6-0C837432C7E6}" type="slidenum">
              <a:rPr lang="en-US" smtClean="0"/>
              <a:pPr/>
              <a:t>74</a:t>
            </a:fld>
            <a:endParaRPr lang="en-US" dirty="0"/>
          </a:p>
        </p:txBody>
      </p:sp>
      <p:sp>
        <p:nvSpPr>
          <p:cNvPr id="4" name="TextBox 3">
            <a:extLst>
              <a:ext uri="{FF2B5EF4-FFF2-40B4-BE49-F238E27FC236}">
                <a16:creationId xmlns:a16="http://schemas.microsoft.com/office/drawing/2014/main" id="{4F3992B6-049F-3F2E-2B37-C6DE90CF71C5}"/>
              </a:ext>
            </a:extLst>
          </p:cNvPr>
          <p:cNvSpPr txBox="1"/>
          <p:nvPr/>
        </p:nvSpPr>
        <p:spPr>
          <a:xfrm>
            <a:off x="363767" y="1090492"/>
            <a:ext cx="11374014" cy="216584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l">
              <a:lnSpc>
                <a:spcPct val="150000"/>
              </a:lnSpc>
              <a:buFont typeface="Courier New" panose="02070309020205020404" pitchFamily="49" charset="0"/>
              <a:buChar char="o"/>
            </a:pPr>
            <a:r>
              <a:rPr lang="en-GB" sz="1800" b="1" i="0" u="none" strike="noStrike" baseline="0" dirty="0">
                <a:solidFill>
                  <a:srgbClr val="000000"/>
                </a:solidFill>
                <a:latin typeface="TimesNewRomanPS-BoldMT"/>
              </a:rPr>
              <a:t>Niacin deficiency </a:t>
            </a:r>
            <a:r>
              <a:rPr lang="en-GB" sz="1800" b="0" i="0" u="none" strike="noStrike" baseline="0" dirty="0">
                <a:solidFill>
                  <a:srgbClr val="000000"/>
                </a:solidFill>
                <a:latin typeface="TimesNewRomanPSMT"/>
              </a:rPr>
              <a:t>results in </a:t>
            </a:r>
            <a:r>
              <a:rPr lang="en-GB" sz="1800" b="0" i="1" u="none" strike="noStrike" baseline="0" dirty="0">
                <a:solidFill>
                  <a:srgbClr val="000000"/>
                </a:solidFill>
                <a:latin typeface="TimesNewRomanPS-ItalicMT"/>
              </a:rPr>
              <a:t>pellagra, </a:t>
            </a:r>
            <a:r>
              <a:rPr lang="en-GB" sz="1800" b="0" i="0" u="none" strike="noStrike" baseline="0" dirty="0">
                <a:solidFill>
                  <a:srgbClr val="000000"/>
                </a:solidFill>
                <a:latin typeface="TimesNewRomanPSMT"/>
              </a:rPr>
              <a:t>which is characterized by </a:t>
            </a:r>
            <a:r>
              <a:rPr lang="en-IN" sz="1800" b="0" i="0" u="none" strike="noStrike" baseline="0" dirty="0">
                <a:solidFill>
                  <a:srgbClr val="000000"/>
                </a:solidFill>
                <a:latin typeface="TimesNewRomanPSMT"/>
              </a:rPr>
              <a:t>symptoms of dermatitis, gastrointestinal disturbances, neurologic and mental disturbances (dermatitis, </a:t>
            </a:r>
            <a:r>
              <a:rPr lang="en-IN" sz="1800" b="0" i="0" u="none" strike="noStrike" baseline="0" dirty="0" err="1">
                <a:solidFill>
                  <a:srgbClr val="000000"/>
                </a:solidFill>
                <a:latin typeface="TimesNewRomanPSMT"/>
              </a:rPr>
              <a:t>diarrhea</a:t>
            </a:r>
            <a:r>
              <a:rPr lang="en-IN" sz="1800" b="0" i="0" u="none" strike="noStrike" baseline="0" dirty="0">
                <a:solidFill>
                  <a:srgbClr val="000000"/>
                </a:solidFill>
                <a:latin typeface="TimesNewRomanPSMT"/>
              </a:rPr>
              <a:t>, or dementia), glossitis, </a:t>
            </a:r>
            <a:r>
              <a:rPr lang="en-GB" sz="1800" b="0" i="0" u="none" strike="noStrike" baseline="0" dirty="0">
                <a:solidFill>
                  <a:srgbClr val="000000"/>
                </a:solidFill>
                <a:latin typeface="TimesNewRomanPSMT"/>
              </a:rPr>
              <a:t>gingivitis, and generalized stomatitis.</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 </a:t>
            </a:r>
            <a:r>
              <a:rPr lang="en-GB" sz="2000" b="1" i="1" u="none" strike="noStrike" baseline="0" dirty="0">
                <a:solidFill>
                  <a:srgbClr val="559C00"/>
                </a:solidFill>
                <a:latin typeface="TimesNewRomanPSMT"/>
              </a:rPr>
              <a:t>Glossitis and stomatitis may be the earliest clinical signs of niacin deficiency.</a:t>
            </a:r>
            <a:endParaRPr lang="en-GB" sz="900" b="1" i="1" u="none" strike="noStrike" baseline="0" dirty="0">
              <a:solidFill>
                <a:srgbClr val="559C00"/>
              </a:solidFill>
              <a:latin typeface="TimesNewRomanPSMT"/>
            </a:endParaRP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gingiva may be involved in </a:t>
            </a:r>
            <a:r>
              <a:rPr lang="en-GB" sz="1800" b="0" i="1" u="none" strike="noStrike" baseline="0" dirty="0" err="1">
                <a:solidFill>
                  <a:srgbClr val="000000"/>
                </a:solidFill>
                <a:latin typeface="TimesNewRomanPS-ItalicMT"/>
              </a:rPr>
              <a:t>aniacinosis</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with or without tongue changes.</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most common finding is necrotizing ulcerative gingivitis, </a:t>
            </a:r>
            <a:endParaRPr lang="en-IN" dirty="0"/>
          </a:p>
        </p:txBody>
      </p:sp>
      <p:sp>
        <p:nvSpPr>
          <p:cNvPr id="6" name="TextBox 5">
            <a:extLst>
              <a:ext uri="{FF2B5EF4-FFF2-40B4-BE49-F238E27FC236}">
                <a16:creationId xmlns:a16="http://schemas.microsoft.com/office/drawing/2014/main" id="{22ECFF35-B130-2B31-DBE0-C1B642E50C6E}"/>
              </a:ext>
            </a:extLst>
          </p:cNvPr>
          <p:cNvSpPr txBox="1"/>
          <p:nvPr/>
        </p:nvSpPr>
        <p:spPr>
          <a:xfrm>
            <a:off x="473718" y="4313520"/>
            <a:ext cx="11154111" cy="211968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lgn="l">
              <a:lnSpc>
                <a:spcPct val="150000"/>
              </a:lnSpc>
              <a:buFont typeface="Arial" panose="020B0604020202020204" pitchFamily="34" charset="0"/>
              <a:buChar char="•"/>
            </a:pPr>
            <a:r>
              <a:rPr lang="en-GB" sz="1800" b="1" i="0" u="none" strike="noStrike" baseline="0" dirty="0">
                <a:solidFill>
                  <a:srgbClr val="000000"/>
                </a:solidFill>
                <a:latin typeface="TimesNewRomanPS-BoldMT"/>
              </a:rPr>
              <a:t>Folic acid deficiency </a:t>
            </a:r>
            <a:r>
              <a:rPr lang="en-GB" sz="1800" b="0" i="0" u="none" strike="noStrike" baseline="0" dirty="0">
                <a:solidFill>
                  <a:srgbClr val="000000"/>
                </a:solidFill>
                <a:latin typeface="TimesNewRomanPSMT"/>
              </a:rPr>
              <a:t>results in macrocytic </a:t>
            </a:r>
            <a:r>
              <a:rPr lang="en-GB" sz="1800" b="0" i="0" u="none" strike="noStrike" baseline="0" dirty="0" err="1">
                <a:solidFill>
                  <a:srgbClr val="000000"/>
                </a:solidFill>
                <a:latin typeface="TimesNewRomanPSMT"/>
              </a:rPr>
              <a:t>anemia</a:t>
            </a:r>
            <a:r>
              <a:rPr lang="en-GB" sz="1800" b="0" i="0" u="none" strike="noStrike" baseline="0" dirty="0">
                <a:solidFill>
                  <a:srgbClr val="000000"/>
                </a:solidFill>
                <a:latin typeface="TimesNewRomanPSMT"/>
              </a:rPr>
              <a:t> with megaloblastic erythropoiesis accompanied by oral changes, gastrointestinal </a:t>
            </a:r>
            <a:r>
              <a:rPr lang="en-IN" sz="1800" b="0" i="0" u="none" strike="noStrike" baseline="0" dirty="0">
                <a:solidFill>
                  <a:srgbClr val="000000"/>
                </a:solidFill>
                <a:latin typeface="TimesNewRomanPSMT"/>
              </a:rPr>
              <a:t>lesions, diarrhoea, and intestinal malabsorption.</a:t>
            </a:r>
            <a:endParaRPr lang="en-IN" sz="800" dirty="0">
              <a:solidFill>
                <a:srgbClr val="0081AD"/>
              </a:solidFill>
              <a:latin typeface="TimesNewRomanPSMT"/>
            </a:endParaRPr>
          </a:p>
          <a:p>
            <a:pPr marL="285750" indent="-285750" algn="l">
              <a:lnSpc>
                <a:spcPct val="150000"/>
              </a:lnSpc>
              <a:buFont typeface="Arial" panose="020B0604020202020204" pitchFamily="34" charset="0"/>
              <a:buChar char="•"/>
            </a:pPr>
            <a:r>
              <a:rPr lang="en-IN" sz="1800" b="0" i="0" u="none" strike="noStrike" baseline="0" dirty="0">
                <a:solidFill>
                  <a:srgbClr val="000000"/>
                </a:solidFill>
                <a:latin typeface="TimesNewRomanPSMT"/>
              </a:rPr>
              <a:t>Folic acid–deficient</a:t>
            </a:r>
            <a:r>
              <a:rPr lang="en-IN" dirty="0">
                <a:solidFill>
                  <a:srgbClr val="000000"/>
                </a:solidFill>
                <a:latin typeface="TimesNewRomanPSMT"/>
              </a:rPr>
              <a:t> </a:t>
            </a:r>
            <a:r>
              <a:rPr lang="en-GB" sz="1800" b="0" i="0" u="none" strike="noStrike" baseline="0" dirty="0">
                <a:solidFill>
                  <a:srgbClr val="000000"/>
                </a:solidFill>
                <a:latin typeface="TimesNewRomanPSMT"/>
              </a:rPr>
              <a:t>animals demonstrate necrosis of the gingiva, the periodontal ligament, and the alveolar bone without inflammation.</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The absence of inflammation is the result of deficiency-induced granulocytopenia.</a:t>
            </a:r>
            <a:endParaRPr lang="en-IN" dirty="0"/>
          </a:p>
        </p:txBody>
      </p:sp>
    </p:spTree>
    <p:extLst>
      <p:ext uri="{BB962C8B-B14F-4D97-AF65-F5344CB8AC3E}">
        <p14:creationId xmlns:p14="http://schemas.microsoft.com/office/powerpoint/2010/main" val="1878394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D924E-5344-4BC4-7C1C-667373A90E3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688848-CFF7-2FF5-EAF2-C2F89CDFE8B0}"/>
              </a:ext>
            </a:extLst>
          </p:cNvPr>
          <p:cNvSpPr>
            <a:spLocks noGrp="1"/>
          </p:cNvSpPr>
          <p:nvPr>
            <p:ph type="sldNum" sz="quarter" idx="12"/>
          </p:nvPr>
        </p:nvSpPr>
        <p:spPr/>
        <p:txBody>
          <a:bodyPr/>
          <a:lstStyle/>
          <a:p>
            <a:fld id="{08AB70BE-1769-45B8-85A6-0C837432C7E6}" type="slidenum">
              <a:rPr lang="en-US" smtClean="0"/>
              <a:pPr/>
              <a:t>75</a:t>
            </a:fld>
            <a:endParaRPr lang="en-US" dirty="0"/>
          </a:p>
        </p:txBody>
      </p:sp>
      <p:sp>
        <p:nvSpPr>
          <p:cNvPr id="4" name="TextBox 3">
            <a:extLst>
              <a:ext uri="{FF2B5EF4-FFF2-40B4-BE49-F238E27FC236}">
                <a16:creationId xmlns:a16="http://schemas.microsoft.com/office/drawing/2014/main" id="{AF2C5EB7-3F72-CDA4-66E0-FB55AC38B9B6}"/>
              </a:ext>
            </a:extLst>
          </p:cNvPr>
          <p:cNvSpPr txBox="1"/>
          <p:nvPr/>
        </p:nvSpPr>
        <p:spPr>
          <a:xfrm>
            <a:off x="3767236" y="275018"/>
            <a:ext cx="4350397" cy="646331"/>
          </a:xfrm>
          <a:prstGeom prst="rect">
            <a:avLst/>
          </a:prstGeom>
          <a:noFill/>
        </p:spPr>
        <p:txBody>
          <a:bodyPr wrap="square">
            <a:spAutoFit/>
          </a:bodyPr>
          <a:lstStyle/>
          <a:p>
            <a:r>
              <a:rPr lang="en-IN" sz="3600" b="1" i="1" u="none" strike="noStrike" baseline="0" dirty="0">
                <a:solidFill>
                  <a:srgbClr val="006700"/>
                </a:solidFill>
                <a:latin typeface="Monotype Corsiva" panose="03010101010201010101" pitchFamily="66" charset="0"/>
              </a:rPr>
              <a:t>Vitamin C Deficiency</a:t>
            </a:r>
            <a:endParaRPr lang="en-IN" sz="3600" b="1" dirty="0">
              <a:latin typeface="Monotype Corsiva" panose="03010101010201010101" pitchFamily="66" charset="0"/>
            </a:endParaRPr>
          </a:p>
        </p:txBody>
      </p:sp>
      <p:sp>
        <p:nvSpPr>
          <p:cNvPr id="6" name="TextBox 5">
            <a:extLst>
              <a:ext uri="{FF2B5EF4-FFF2-40B4-BE49-F238E27FC236}">
                <a16:creationId xmlns:a16="http://schemas.microsoft.com/office/drawing/2014/main" id="{819136B3-C960-3A74-395C-079B030FFDCB}"/>
              </a:ext>
            </a:extLst>
          </p:cNvPr>
          <p:cNvSpPr txBox="1"/>
          <p:nvPr/>
        </p:nvSpPr>
        <p:spPr>
          <a:xfrm>
            <a:off x="342901" y="1399375"/>
            <a:ext cx="6097554" cy="461267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Scurvy results in the defective formation and maintenance of</a:t>
            </a:r>
          </a:p>
          <a:p>
            <a:pPr algn="l">
              <a:lnSpc>
                <a:spcPct val="150000"/>
              </a:lnSpc>
            </a:pPr>
            <a:r>
              <a:rPr lang="en-GB" sz="1800" b="0" i="0" u="none" strike="noStrike" baseline="0" dirty="0">
                <a:solidFill>
                  <a:srgbClr val="000000"/>
                </a:solidFill>
                <a:latin typeface="TimesNewRomanPSMT"/>
              </a:rPr>
              <a:t>  collagen, the impairment or cessation of osteoid formation, and</a:t>
            </a:r>
          </a:p>
          <a:p>
            <a:pPr algn="l">
              <a:lnSpc>
                <a:spcPct val="150000"/>
              </a:lnSpc>
            </a:pPr>
            <a:r>
              <a:rPr lang="en-GB" sz="1800" b="0" i="0" u="none" strike="noStrike" baseline="0" dirty="0">
                <a:solidFill>
                  <a:srgbClr val="000000"/>
                </a:solidFill>
                <a:latin typeface="TimesNewRomanPSMT"/>
              </a:rPr>
              <a:t>      impaired osteoblastic function.</a:t>
            </a:r>
            <a:endParaRPr lang="en-GB" sz="80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Vitamin C deficiency is also characterized by increased capillary permeability, susceptibility to traumatic </a:t>
            </a:r>
            <a:r>
              <a:rPr lang="en-GB" sz="1800" b="0" i="0" u="none" strike="noStrike" baseline="0" dirty="0" err="1">
                <a:solidFill>
                  <a:srgbClr val="000000"/>
                </a:solidFill>
                <a:latin typeface="TimesNewRomanPSMT"/>
              </a:rPr>
              <a:t>hemorrhages</a:t>
            </a:r>
            <a:r>
              <a:rPr lang="en-GB" sz="1800" b="0" i="0" u="none" strike="noStrike" baseline="0" dirty="0">
                <a:solidFill>
                  <a:srgbClr val="000000"/>
                </a:solidFill>
                <a:latin typeface="TimesNewRomanPSMT"/>
              </a:rPr>
              <a:t>, and sluggishness of blood flow.</a:t>
            </a:r>
            <a:endParaRPr lang="en-GB" sz="800" b="0" i="0" u="none" strike="noStrike" baseline="0" dirty="0">
              <a:solidFill>
                <a:srgbClr val="0081AD"/>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solidFill>
                  <a:srgbClr val="000000"/>
                </a:solidFill>
                <a:latin typeface="TimesNewRomanPSMT"/>
              </a:rPr>
              <a:t>Clinical manifestations of scurvy include petechial </a:t>
            </a:r>
            <a:r>
              <a:rPr lang="en-GB" sz="1800" b="0" i="0" u="none" strike="noStrike" baseline="0" dirty="0" err="1">
                <a:solidFill>
                  <a:srgbClr val="000000"/>
                </a:solidFill>
                <a:latin typeface="TimesNewRomanPSMT"/>
              </a:rPr>
              <a:t>hemorrhages</a:t>
            </a:r>
            <a:r>
              <a:rPr lang="en-GB" sz="1800" b="0" i="0" u="none" strike="noStrike" baseline="0" dirty="0">
                <a:solidFill>
                  <a:srgbClr val="000000"/>
                </a:solidFill>
                <a:latin typeface="TimesNewRomanPSMT"/>
              </a:rPr>
              <a:t>, often around the hair follicles; increased susceptibility to infections; and impaired wound healing.</a:t>
            </a:r>
          </a:p>
          <a:p>
            <a:pPr marL="285750" indent="-285750" algn="l">
              <a:lnSpc>
                <a:spcPct val="150000"/>
              </a:lnSpc>
              <a:buFont typeface="Arial" panose="020B0604020202020204" pitchFamily="34" charset="0"/>
              <a:buChar char="•"/>
            </a:pPr>
            <a:r>
              <a:rPr lang="en-GB" sz="1800" b="1" i="1" u="none" strike="noStrike" baseline="0" dirty="0">
                <a:solidFill>
                  <a:schemeClr val="accent3">
                    <a:lumMod val="60000"/>
                    <a:lumOff val="40000"/>
                  </a:schemeClr>
                </a:solidFill>
                <a:latin typeface="TimesNewRomanPSMT"/>
              </a:rPr>
              <a:t>Bleeding, swollen gingiva, and loosened teeth are common features of scurvy</a:t>
            </a:r>
            <a:endParaRPr lang="en-IN" b="1" i="1" dirty="0">
              <a:solidFill>
                <a:schemeClr val="accent3">
                  <a:lumMod val="60000"/>
                  <a:lumOff val="40000"/>
                </a:schemeClr>
              </a:solidFill>
            </a:endParaRPr>
          </a:p>
        </p:txBody>
      </p:sp>
      <p:pic>
        <p:nvPicPr>
          <p:cNvPr id="5" name="Picture 4">
            <a:extLst>
              <a:ext uri="{FF2B5EF4-FFF2-40B4-BE49-F238E27FC236}">
                <a16:creationId xmlns:a16="http://schemas.microsoft.com/office/drawing/2014/main" id="{D30254DC-C1A2-2D19-2E54-4303BE9C9F11}"/>
              </a:ext>
            </a:extLst>
          </p:cNvPr>
          <p:cNvPicPr>
            <a:picLocks noChangeAspect="1"/>
          </p:cNvPicPr>
          <p:nvPr/>
        </p:nvPicPr>
        <p:blipFill>
          <a:blip r:embed="rId2"/>
          <a:stretch>
            <a:fillRect/>
          </a:stretch>
        </p:blipFill>
        <p:spPr>
          <a:xfrm>
            <a:off x="6867331" y="1950098"/>
            <a:ext cx="4981768" cy="3844212"/>
          </a:xfrm>
          <a:prstGeom prst="rect">
            <a:avLst/>
          </a:prstGeom>
        </p:spPr>
      </p:pic>
    </p:spTree>
    <p:extLst>
      <p:ext uri="{BB962C8B-B14F-4D97-AF65-F5344CB8AC3E}">
        <p14:creationId xmlns:p14="http://schemas.microsoft.com/office/powerpoint/2010/main" val="21669953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9AF29-38C6-5C68-1C37-2FD60458F0F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09DFBC-A7D1-4495-E19C-B91855D8C3EE}"/>
              </a:ext>
            </a:extLst>
          </p:cNvPr>
          <p:cNvSpPr>
            <a:spLocks noGrp="1"/>
          </p:cNvSpPr>
          <p:nvPr>
            <p:ph type="sldNum" sz="quarter" idx="12"/>
          </p:nvPr>
        </p:nvSpPr>
        <p:spPr/>
        <p:txBody>
          <a:bodyPr/>
          <a:lstStyle/>
          <a:p>
            <a:fld id="{08AB70BE-1769-45B8-85A6-0C837432C7E6}" type="slidenum">
              <a:rPr lang="en-US" smtClean="0"/>
              <a:pPr/>
              <a:t>76</a:t>
            </a:fld>
            <a:endParaRPr lang="en-US" dirty="0"/>
          </a:p>
        </p:txBody>
      </p:sp>
      <p:graphicFrame>
        <p:nvGraphicFramePr>
          <p:cNvPr id="6" name="Diagram 5">
            <a:extLst>
              <a:ext uri="{FF2B5EF4-FFF2-40B4-BE49-F238E27FC236}">
                <a16:creationId xmlns:a16="http://schemas.microsoft.com/office/drawing/2014/main" id="{23595CF3-189E-A184-3A60-79C3D5A541BA}"/>
              </a:ext>
            </a:extLst>
          </p:cNvPr>
          <p:cNvGraphicFramePr/>
          <p:nvPr>
            <p:extLst>
              <p:ext uri="{D42A27DB-BD31-4B8C-83A1-F6EECF244321}">
                <p14:modId xmlns:p14="http://schemas.microsoft.com/office/powerpoint/2010/main" val="3983950179"/>
              </p:ext>
            </p:extLst>
          </p:nvPr>
        </p:nvGraphicFramePr>
        <p:xfrm>
          <a:off x="0" y="1181293"/>
          <a:ext cx="8462866" cy="51784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7A413320-5851-8523-8706-BD59B200DD39}"/>
              </a:ext>
            </a:extLst>
          </p:cNvPr>
          <p:cNvPicPr>
            <a:picLocks noChangeAspect="1"/>
          </p:cNvPicPr>
          <p:nvPr/>
        </p:nvPicPr>
        <p:blipFill>
          <a:blip r:embed="rId7"/>
          <a:stretch>
            <a:fillRect/>
          </a:stretch>
        </p:blipFill>
        <p:spPr>
          <a:xfrm>
            <a:off x="8791251" y="2164702"/>
            <a:ext cx="3163075" cy="3163075"/>
          </a:xfrm>
          <a:prstGeom prst="rect">
            <a:avLst/>
          </a:prstGeom>
        </p:spPr>
      </p:pic>
    </p:spTree>
    <p:extLst>
      <p:ext uri="{BB962C8B-B14F-4D97-AF65-F5344CB8AC3E}">
        <p14:creationId xmlns:p14="http://schemas.microsoft.com/office/powerpoint/2010/main" val="41975521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5F97C-F55A-E122-D354-50F1D0F105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46B2B6-9460-780B-403D-4C2FE5733AC8}"/>
              </a:ext>
            </a:extLst>
          </p:cNvPr>
          <p:cNvSpPr>
            <a:spLocks noGrp="1"/>
          </p:cNvSpPr>
          <p:nvPr>
            <p:ph type="sldNum" sz="quarter" idx="12"/>
          </p:nvPr>
        </p:nvSpPr>
        <p:spPr/>
        <p:txBody>
          <a:bodyPr/>
          <a:lstStyle/>
          <a:p>
            <a:fld id="{08AB70BE-1769-45B8-85A6-0C837432C7E6}" type="slidenum">
              <a:rPr lang="en-US" smtClean="0"/>
              <a:pPr/>
              <a:t>77</a:t>
            </a:fld>
            <a:endParaRPr lang="en-US" dirty="0"/>
          </a:p>
        </p:txBody>
      </p:sp>
      <p:graphicFrame>
        <p:nvGraphicFramePr>
          <p:cNvPr id="6" name="Diagram 5">
            <a:extLst>
              <a:ext uri="{FF2B5EF4-FFF2-40B4-BE49-F238E27FC236}">
                <a16:creationId xmlns:a16="http://schemas.microsoft.com/office/drawing/2014/main" id="{2DDD0803-188E-AC30-A12A-D71526660156}"/>
              </a:ext>
            </a:extLst>
          </p:cNvPr>
          <p:cNvGraphicFramePr/>
          <p:nvPr>
            <p:extLst>
              <p:ext uri="{D42A27DB-BD31-4B8C-83A1-F6EECF244321}">
                <p14:modId xmlns:p14="http://schemas.microsoft.com/office/powerpoint/2010/main" val="1689542720"/>
              </p:ext>
            </p:extLst>
          </p:nvPr>
        </p:nvGraphicFramePr>
        <p:xfrm>
          <a:off x="111837" y="998376"/>
          <a:ext cx="11625944" cy="4556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0CC3A06B-1402-3F31-A46A-5AE61080D76E}"/>
              </a:ext>
            </a:extLst>
          </p:cNvPr>
          <p:cNvSpPr txBox="1"/>
          <p:nvPr/>
        </p:nvSpPr>
        <p:spPr>
          <a:xfrm>
            <a:off x="774441" y="5971538"/>
            <a:ext cx="10907486" cy="646331"/>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r>
              <a:rPr lang="en-IN" sz="1800" b="0" i="0" u="none" strike="noStrike" baseline="0" dirty="0">
                <a:latin typeface="TimesNewRomanPSMT"/>
              </a:rPr>
              <a:t>Patients with acut</a:t>
            </a:r>
            <a:r>
              <a:rPr lang="en-IN" dirty="0">
                <a:latin typeface="TimesNewRomanPSMT"/>
              </a:rPr>
              <a:t>e </a:t>
            </a:r>
            <a:r>
              <a:rPr lang="en-IN" sz="1800" b="0" i="0" u="none" strike="noStrike" baseline="0" dirty="0">
                <a:latin typeface="TimesNewRomanPSMT"/>
              </a:rPr>
              <a:t>or chronic vitamin C–deficient states and no plaque accumulation </a:t>
            </a:r>
            <a:r>
              <a:rPr lang="en-GB" sz="1800" b="0" i="0" u="none" strike="noStrike" baseline="0" dirty="0">
                <a:latin typeface="TimesNewRomanPSMT"/>
              </a:rPr>
              <a:t>demonstrate minimal (if any) changes in their gingival health status</a:t>
            </a:r>
            <a:endParaRPr lang="en-IN" dirty="0"/>
          </a:p>
        </p:txBody>
      </p:sp>
    </p:spTree>
    <p:extLst>
      <p:ext uri="{BB962C8B-B14F-4D97-AF65-F5344CB8AC3E}">
        <p14:creationId xmlns:p14="http://schemas.microsoft.com/office/powerpoint/2010/main" val="337267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graphicEl>
                                              <a:dgm id="{47B8FA60-6F5E-4321-996C-032F4CD77FC0}"/>
                                            </p:graphicEl>
                                          </p:spTgt>
                                        </p:tgtEl>
                                        <p:attrNameLst>
                                          <p:attrName>style.visibility</p:attrName>
                                        </p:attrNameLst>
                                      </p:cBhvr>
                                      <p:to>
                                        <p:strVal val="visible"/>
                                      </p:to>
                                    </p:set>
                                    <p:animEffect transition="in" filter="circle(in)">
                                      <p:cBhvr>
                                        <p:cTn id="7" dur="2000"/>
                                        <p:tgtEl>
                                          <p:spTgt spid="6">
                                            <p:graphicEl>
                                              <a:dgm id="{47B8FA60-6F5E-4321-996C-032F4CD77FC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graphicEl>
                                              <a:dgm id="{D6500CA6-F4BA-4BFD-BD85-A25C8F35FAA3}"/>
                                            </p:graphicEl>
                                          </p:spTgt>
                                        </p:tgtEl>
                                        <p:attrNameLst>
                                          <p:attrName>style.visibility</p:attrName>
                                        </p:attrNameLst>
                                      </p:cBhvr>
                                      <p:to>
                                        <p:strVal val="visible"/>
                                      </p:to>
                                    </p:set>
                                    <p:animEffect transition="in" filter="circle(in)">
                                      <p:cBhvr>
                                        <p:cTn id="12" dur="2000"/>
                                        <p:tgtEl>
                                          <p:spTgt spid="6">
                                            <p:graphicEl>
                                              <a:dgm id="{D6500CA6-F4BA-4BFD-BD85-A25C8F35FAA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graphicEl>
                                              <a:dgm id="{A387AD8E-BFFA-47AA-B070-A34200D4EAE1}"/>
                                            </p:graphicEl>
                                          </p:spTgt>
                                        </p:tgtEl>
                                        <p:attrNameLst>
                                          <p:attrName>style.visibility</p:attrName>
                                        </p:attrNameLst>
                                      </p:cBhvr>
                                      <p:to>
                                        <p:strVal val="visible"/>
                                      </p:to>
                                    </p:set>
                                    <p:animEffect transition="in" filter="circle(in)">
                                      <p:cBhvr>
                                        <p:cTn id="17" dur="2000"/>
                                        <p:tgtEl>
                                          <p:spTgt spid="6">
                                            <p:graphicEl>
                                              <a:dgm id="{A387AD8E-BFFA-47AA-B070-A34200D4EAE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graphicEl>
                                              <a:dgm id="{7414B37C-8BCF-471B-926E-A85C24673B7D}"/>
                                            </p:graphicEl>
                                          </p:spTgt>
                                        </p:tgtEl>
                                        <p:attrNameLst>
                                          <p:attrName>style.visibility</p:attrName>
                                        </p:attrNameLst>
                                      </p:cBhvr>
                                      <p:to>
                                        <p:strVal val="visible"/>
                                      </p:to>
                                    </p:set>
                                    <p:animEffect transition="in" filter="circle(in)">
                                      <p:cBhvr>
                                        <p:cTn id="22" dur="2000"/>
                                        <p:tgtEl>
                                          <p:spTgt spid="6">
                                            <p:graphicEl>
                                              <a:dgm id="{7414B37C-8BCF-471B-926E-A85C24673B7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73D1C-D95C-B31C-DCA7-207FCBBF115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C1ACF1-E5E3-A433-6F5A-9E1EC70E50FD}"/>
              </a:ext>
            </a:extLst>
          </p:cNvPr>
          <p:cNvSpPr>
            <a:spLocks noGrp="1"/>
          </p:cNvSpPr>
          <p:nvPr>
            <p:ph type="sldNum" sz="quarter" idx="12"/>
          </p:nvPr>
        </p:nvSpPr>
        <p:spPr/>
        <p:txBody>
          <a:bodyPr/>
          <a:lstStyle/>
          <a:p>
            <a:fld id="{08AB70BE-1769-45B8-85A6-0C837432C7E6}" type="slidenum">
              <a:rPr lang="en-US" smtClean="0"/>
              <a:pPr/>
              <a:t>78</a:t>
            </a:fld>
            <a:endParaRPr lang="en-US" dirty="0"/>
          </a:p>
        </p:txBody>
      </p:sp>
      <p:sp>
        <p:nvSpPr>
          <p:cNvPr id="4" name="TextBox 3">
            <a:extLst>
              <a:ext uri="{FF2B5EF4-FFF2-40B4-BE49-F238E27FC236}">
                <a16:creationId xmlns:a16="http://schemas.microsoft.com/office/drawing/2014/main" id="{CE82F22A-1DAE-5586-3E50-01C6DD4C28F5}"/>
              </a:ext>
            </a:extLst>
          </p:cNvPr>
          <p:cNvSpPr txBox="1"/>
          <p:nvPr/>
        </p:nvSpPr>
        <p:spPr>
          <a:xfrm>
            <a:off x="8544508" y="1501985"/>
            <a:ext cx="2101720" cy="523220"/>
          </a:xfrm>
          <a:prstGeom prst="rect">
            <a:avLst/>
          </a:prstGeom>
          <a:noFill/>
        </p:spPr>
        <p:txBody>
          <a:bodyPr wrap="square">
            <a:spAutoFit/>
          </a:bodyPr>
          <a:lstStyle/>
          <a:p>
            <a:r>
              <a:rPr lang="en-IN" sz="2800" b="1" i="1" u="none" strike="noStrike" baseline="0" dirty="0">
                <a:solidFill>
                  <a:schemeClr val="accent4">
                    <a:lumMod val="50000"/>
                  </a:schemeClr>
                </a:solidFill>
                <a:latin typeface="Times New Roman" panose="02020603050405020304" pitchFamily="18" charset="0"/>
                <a:cs typeface="Times New Roman" panose="02020603050405020304" pitchFamily="18" charset="0"/>
              </a:rPr>
              <a:t>Osteoporosis</a:t>
            </a:r>
            <a:endParaRPr lang="en-IN" sz="2800" i="1"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087C0CE-6A6F-2539-2AF1-CFC610F5B187}"/>
              </a:ext>
            </a:extLst>
          </p:cNvPr>
          <p:cNvSpPr txBox="1"/>
          <p:nvPr/>
        </p:nvSpPr>
        <p:spPr>
          <a:xfrm>
            <a:off x="137627" y="619637"/>
            <a:ext cx="6831563" cy="923330"/>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l"/>
            <a:r>
              <a:rPr lang="en-GB" sz="1800" b="0" i="0" u="none" strike="noStrike" baseline="0" dirty="0">
                <a:latin typeface="TimesNewRomanPSMT"/>
              </a:rPr>
              <a:t>Osteoporosis is a disease that is characterized by low bone mass</a:t>
            </a:r>
          </a:p>
          <a:p>
            <a:pPr algn="l"/>
            <a:r>
              <a:rPr lang="en-GB" sz="1800" b="0" i="0" u="none" strike="noStrike" baseline="0" dirty="0">
                <a:latin typeface="TimesNewRomanPSMT"/>
              </a:rPr>
              <a:t>and structural deterioration leading to an increased risk of bone </a:t>
            </a:r>
            <a:r>
              <a:rPr lang="en-IN" dirty="0">
                <a:latin typeface="TimesNewRomanPSMT"/>
              </a:rPr>
              <a:t>f</a:t>
            </a:r>
            <a:r>
              <a:rPr lang="en-IN" sz="1800" b="0" i="0" u="none" strike="noStrike" baseline="0" dirty="0">
                <a:latin typeface="TimesNewRomanPSMT"/>
              </a:rPr>
              <a:t>racture.</a:t>
            </a:r>
            <a:endParaRPr lang="en-IN" dirty="0">
              <a:latin typeface="TimesNewRomanPSMT"/>
            </a:endParaRPr>
          </a:p>
          <a:p>
            <a:pPr algn="l"/>
            <a:endParaRPr lang="en-IN" dirty="0"/>
          </a:p>
        </p:txBody>
      </p:sp>
      <p:sp>
        <p:nvSpPr>
          <p:cNvPr id="8" name="TextBox 7">
            <a:extLst>
              <a:ext uri="{FF2B5EF4-FFF2-40B4-BE49-F238E27FC236}">
                <a16:creationId xmlns:a16="http://schemas.microsoft.com/office/drawing/2014/main" id="{B9CCFD71-430B-48CD-C419-5BDABC0D4117}"/>
              </a:ext>
            </a:extLst>
          </p:cNvPr>
          <p:cNvSpPr txBox="1"/>
          <p:nvPr/>
        </p:nvSpPr>
        <p:spPr>
          <a:xfrm>
            <a:off x="137627" y="2217126"/>
            <a:ext cx="6477777" cy="2119683"/>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pPr algn="l">
              <a:lnSpc>
                <a:spcPct val="150000"/>
              </a:lnSpc>
            </a:pPr>
            <a:r>
              <a:rPr lang="en-GB" sz="1800" b="0" i="0" u="none" strike="noStrike" baseline="0" dirty="0">
                <a:latin typeface="TimesNewRomanPSMT"/>
              </a:rPr>
              <a:t>The loss of bone mass and the incidence of osteoporosis</a:t>
            </a:r>
          </a:p>
          <a:p>
            <a:pPr algn="l">
              <a:lnSpc>
                <a:spcPct val="150000"/>
              </a:lnSpc>
            </a:pPr>
            <a:r>
              <a:rPr lang="en-GB" sz="1800" b="0" i="0" u="none" strike="noStrike" baseline="0" dirty="0">
                <a:latin typeface="TimesNewRomanPSMT"/>
              </a:rPr>
              <a:t>increases with age for both men and women, with women being</a:t>
            </a:r>
          </a:p>
          <a:p>
            <a:pPr algn="l">
              <a:lnSpc>
                <a:spcPct val="150000"/>
              </a:lnSpc>
            </a:pPr>
            <a:r>
              <a:rPr lang="en-GB" sz="1800" b="0" i="0" u="none" strike="noStrike" baseline="0" dirty="0">
                <a:latin typeface="TimesNewRomanPSMT"/>
              </a:rPr>
              <a:t>affected earlier than men. </a:t>
            </a:r>
          </a:p>
          <a:p>
            <a:pPr algn="l">
              <a:lnSpc>
                <a:spcPct val="150000"/>
              </a:lnSpc>
            </a:pPr>
            <a:r>
              <a:rPr lang="en-GB" sz="1800" b="0" i="0" u="none" strike="noStrike" baseline="0" dirty="0">
                <a:latin typeface="TimesNewRomanPSMT"/>
              </a:rPr>
              <a:t>The rate of bone loss is greatest for women</a:t>
            </a:r>
          </a:p>
          <a:p>
            <a:pPr algn="l">
              <a:lnSpc>
                <a:spcPct val="150000"/>
              </a:lnSpc>
            </a:pPr>
            <a:r>
              <a:rPr lang="en-GB" sz="1800" b="0" i="0" u="none" strike="noStrike" baseline="0" dirty="0">
                <a:latin typeface="TimesNewRomanPSMT"/>
              </a:rPr>
              <a:t>during the perimenopausal years, when </a:t>
            </a:r>
            <a:r>
              <a:rPr lang="en-GB" sz="1800" b="0" i="0" u="none" strike="noStrike" baseline="0" dirty="0" err="1">
                <a:latin typeface="TimesNewRomanPSMT"/>
              </a:rPr>
              <a:t>estrogen</a:t>
            </a:r>
            <a:r>
              <a:rPr lang="en-GB" sz="1800" b="0" i="0" u="none" strike="noStrike" baseline="0" dirty="0">
                <a:latin typeface="TimesNewRomanPSMT"/>
              </a:rPr>
              <a:t> levels decrease.</a:t>
            </a:r>
            <a:endParaRPr lang="en-IN" dirty="0"/>
          </a:p>
        </p:txBody>
      </p:sp>
      <p:pic>
        <p:nvPicPr>
          <p:cNvPr id="10" name="Picture 9">
            <a:extLst>
              <a:ext uri="{FF2B5EF4-FFF2-40B4-BE49-F238E27FC236}">
                <a16:creationId xmlns:a16="http://schemas.microsoft.com/office/drawing/2014/main" id="{499C639A-8E47-CEBB-B976-BFE58939A289}"/>
              </a:ext>
            </a:extLst>
          </p:cNvPr>
          <p:cNvPicPr>
            <a:picLocks noChangeAspect="1"/>
          </p:cNvPicPr>
          <p:nvPr/>
        </p:nvPicPr>
        <p:blipFill>
          <a:blip r:embed="rId2"/>
          <a:srcRect l="9874" t="35700" r="64265" b="52645"/>
          <a:stretch/>
        </p:blipFill>
        <p:spPr>
          <a:xfrm>
            <a:off x="703295" y="5019869"/>
            <a:ext cx="4966218" cy="166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985F0712-AD2D-43FB-BC0B-A2894821420C}"/>
              </a:ext>
            </a:extLst>
          </p:cNvPr>
          <p:cNvPicPr>
            <a:picLocks noChangeAspect="1"/>
          </p:cNvPicPr>
          <p:nvPr/>
        </p:nvPicPr>
        <p:blipFill>
          <a:blip r:embed="rId3"/>
          <a:stretch>
            <a:fillRect/>
          </a:stretch>
        </p:blipFill>
        <p:spPr>
          <a:xfrm>
            <a:off x="7120243" y="2217126"/>
            <a:ext cx="4711959" cy="3138889"/>
          </a:xfrm>
          <a:prstGeom prst="rect">
            <a:avLst/>
          </a:prstGeom>
        </p:spPr>
      </p:pic>
    </p:spTree>
    <p:extLst>
      <p:ext uri="{BB962C8B-B14F-4D97-AF65-F5344CB8AC3E}">
        <p14:creationId xmlns:p14="http://schemas.microsoft.com/office/powerpoint/2010/main" val="25709455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CD698-3766-E9E0-DF52-3F4DE2A575E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F21CBF-FE85-CB82-B36B-FCA33F29C306}"/>
              </a:ext>
            </a:extLst>
          </p:cNvPr>
          <p:cNvSpPr>
            <a:spLocks noGrp="1"/>
          </p:cNvSpPr>
          <p:nvPr>
            <p:ph type="sldNum" sz="quarter" idx="12"/>
          </p:nvPr>
        </p:nvSpPr>
        <p:spPr/>
        <p:txBody>
          <a:bodyPr/>
          <a:lstStyle/>
          <a:p>
            <a:fld id="{08AB70BE-1769-45B8-85A6-0C837432C7E6}" type="slidenum">
              <a:rPr lang="en-US" smtClean="0"/>
              <a:pPr/>
              <a:t>79</a:t>
            </a:fld>
            <a:endParaRPr lang="en-US" dirty="0"/>
          </a:p>
        </p:txBody>
      </p:sp>
      <p:sp>
        <p:nvSpPr>
          <p:cNvPr id="4" name="TextBox 3">
            <a:extLst>
              <a:ext uri="{FF2B5EF4-FFF2-40B4-BE49-F238E27FC236}">
                <a16:creationId xmlns:a16="http://schemas.microsoft.com/office/drawing/2014/main" id="{DC3D254D-C3E2-9C84-E4B9-E88AA2F3695E}"/>
              </a:ext>
            </a:extLst>
          </p:cNvPr>
          <p:cNvSpPr txBox="1"/>
          <p:nvPr/>
        </p:nvSpPr>
        <p:spPr>
          <a:xfrm>
            <a:off x="445537" y="491803"/>
            <a:ext cx="6097554" cy="523220"/>
          </a:xfrm>
          <a:prstGeom prst="rect">
            <a:avLst/>
          </a:prstGeom>
          <a:noFill/>
        </p:spPr>
        <p:txBody>
          <a:bodyPr wrap="square">
            <a:spAutoFit/>
          </a:bodyPr>
          <a:lstStyle/>
          <a:p>
            <a:r>
              <a:rPr lang="en-IN" sz="2800" b="1" i="1" u="none" strike="noStrike" baseline="0" dirty="0">
                <a:solidFill>
                  <a:schemeClr val="accent4">
                    <a:lumMod val="50000"/>
                  </a:schemeClr>
                </a:solidFill>
                <a:latin typeface="Times New Roman" panose="02020603050405020304" pitchFamily="18" charset="0"/>
                <a:cs typeface="Times New Roman" panose="02020603050405020304" pitchFamily="18" charset="0"/>
              </a:rPr>
              <a:t>Congenital Heart Disease</a:t>
            </a:r>
            <a:endParaRPr lang="en-IN" sz="2800" i="1"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EA1F2DA-9B5F-E8F4-04FE-77BEE44B5EEB}"/>
              </a:ext>
            </a:extLst>
          </p:cNvPr>
          <p:cNvSpPr txBox="1"/>
          <p:nvPr/>
        </p:nvSpPr>
        <p:spPr>
          <a:xfrm>
            <a:off x="314909" y="1508120"/>
            <a:ext cx="6097554" cy="1704184"/>
          </a:xfrm>
          <a:prstGeom prst="rect">
            <a:avLst/>
          </a:prstGeom>
          <a:noFill/>
        </p:spPr>
        <p:txBody>
          <a:bodyPr wrap="square">
            <a:spAutoFit/>
          </a:bodyPr>
          <a:lstStyle/>
          <a:p>
            <a:pPr algn="l">
              <a:lnSpc>
                <a:spcPct val="150000"/>
              </a:lnSpc>
            </a:pPr>
            <a:r>
              <a:rPr lang="en-IN" sz="1800" b="0" i="0" u="none" strike="noStrike" baseline="0" dirty="0">
                <a:latin typeface="TimesNewRomanPSMT"/>
              </a:rPr>
              <a:t>The most striking </a:t>
            </a:r>
            <a:r>
              <a:rPr lang="en-GB" sz="1800" b="0" i="0" u="none" strike="noStrike" baseline="0" dirty="0">
                <a:latin typeface="TimesNewRomanPSMT"/>
              </a:rPr>
              <a:t>feature of congenital heart disease is cyanosis caused by the shunting of deoxygenated blood from the right to the left, which results in the return of poorly oxygenated blood to the systemic circulation</a:t>
            </a:r>
            <a:endParaRPr lang="en-IN" dirty="0"/>
          </a:p>
        </p:txBody>
      </p:sp>
      <p:sp>
        <p:nvSpPr>
          <p:cNvPr id="8" name="TextBox 7">
            <a:extLst>
              <a:ext uri="{FF2B5EF4-FFF2-40B4-BE49-F238E27FC236}">
                <a16:creationId xmlns:a16="http://schemas.microsoft.com/office/drawing/2014/main" id="{37864478-5EF2-E846-9E4C-F6DB05BCCD73}"/>
              </a:ext>
            </a:extLst>
          </p:cNvPr>
          <p:cNvSpPr txBox="1"/>
          <p:nvPr/>
        </p:nvSpPr>
        <p:spPr>
          <a:xfrm>
            <a:off x="239203" y="4017773"/>
            <a:ext cx="6097554" cy="873188"/>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l">
              <a:lnSpc>
                <a:spcPct val="150000"/>
              </a:lnSpc>
            </a:pPr>
            <a:r>
              <a:rPr lang="en-IN" sz="1800" b="0" i="0" u="none" strike="noStrike" baseline="0" dirty="0">
                <a:latin typeface="TimesNewRomanPSMT"/>
              </a:rPr>
              <a:t>The need </a:t>
            </a:r>
            <a:r>
              <a:rPr lang="en-GB" sz="1800" b="0" i="0" u="none" strike="noStrike" baseline="0" dirty="0">
                <a:latin typeface="TimesNewRomanPSMT"/>
              </a:rPr>
              <a:t>for prophylactic antibiotics should be evaluated before dental therapy</a:t>
            </a:r>
            <a:endParaRPr lang="en-IN" dirty="0"/>
          </a:p>
        </p:txBody>
      </p:sp>
      <p:pic>
        <p:nvPicPr>
          <p:cNvPr id="10" name="Picture 9">
            <a:extLst>
              <a:ext uri="{FF2B5EF4-FFF2-40B4-BE49-F238E27FC236}">
                <a16:creationId xmlns:a16="http://schemas.microsoft.com/office/drawing/2014/main" id="{FFFF9D36-051C-B12D-EDCC-1E4EB43DD5A2}"/>
              </a:ext>
            </a:extLst>
          </p:cNvPr>
          <p:cNvPicPr>
            <a:picLocks noChangeAspect="1"/>
          </p:cNvPicPr>
          <p:nvPr/>
        </p:nvPicPr>
        <p:blipFill>
          <a:blip r:embed="rId2"/>
          <a:stretch>
            <a:fillRect/>
          </a:stretch>
        </p:blipFill>
        <p:spPr>
          <a:xfrm>
            <a:off x="8904021" y="1538126"/>
            <a:ext cx="2619375"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12965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85D89-CA0F-A837-86F6-B1573F1839E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D73CBD-39C5-862A-B5EB-FAB908CCF6B0}"/>
              </a:ext>
            </a:extLst>
          </p:cNvPr>
          <p:cNvSpPr>
            <a:spLocks noGrp="1"/>
          </p:cNvSpPr>
          <p:nvPr>
            <p:ph type="sldNum" sz="quarter" idx="12"/>
          </p:nvPr>
        </p:nvSpPr>
        <p:spPr/>
        <p:txBody>
          <a:bodyPr/>
          <a:lstStyle/>
          <a:p>
            <a:fld id="{08AB70BE-1769-45B8-85A6-0C837432C7E6}" type="slidenum">
              <a:rPr lang="en-US" smtClean="0"/>
              <a:pPr/>
              <a:t>80</a:t>
            </a:fld>
            <a:endParaRPr lang="en-US" dirty="0"/>
          </a:p>
        </p:txBody>
      </p:sp>
      <p:sp>
        <p:nvSpPr>
          <p:cNvPr id="4" name="TextBox 3">
            <a:extLst>
              <a:ext uri="{FF2B5EF4-FFF2-40B4-BE49-F238E27FC236}">
                <a16:creationId xmlns:a16="http://schemas.microsoft.com/office/drawing/2014/main" id="{C84E2D32-1296-5BE8-6FB1-2B15742EB4CF}"/>
              </a:ext>
            </a:extLst>
          </p:cNvPr>
          <p:cNvSpPr txBox="1"/>
          <p:nvPr/>
        </p:nvSpPr>
        <p:spPr>
          <a:xfrm>
            <a:off x="296248" y="1237108"/>
            <a:ext cx="6097554" cy="4197175"/>
          </a:xfrm>
          <a:prstGeom prst="rect">
            <a:avLst/>
          </a:prstGeom>
          <a:noFill/>
        </p:spPr>
        <p:txBody>
          <a:bodyPr wrap="square">
            <a:spAutoFit/>
          </a:bodyPr>
          <a:lstStyle/>
          <a:p>
            <a:pPr algn="l">
              <a:lnSpc>
                <a:spcPct val="150000"/>
              </a:lnSpc>
            </a:pPr>
            <a:r>
              <a:rPr lang="en-GB" sz="1800" b="0" i="0" u="none" strike="noStrike" baseline="0" dirty="0">
                <a:latin typeface="TimesNewRomanPSMT"/>
              </a:rPr>
              <a:t>In addition to the obvious cyanosis of the lips and the oral mucosa,</a:t>
            </a:r>
          </a:p>
          <a:p>
            <a:pPr algn="l">
              <a:lnSpc>
                <a:spcPct val="150000"/>
              </a:lnSpc>
            </a:pPr>
            <a:r>
              <a:rPr lang="en-GB" sz="1800" b="0" i="0" u="none" strike="noStrike" baseline="0" dirty="0">
                <a:latin typeface="TimesNewRomanPSMT"/>
              </a:rPr>
              <a:t>oral abnormalities associated with cyanotic congenital heart disease include </a:t>
            </a:r>
          </a:p>
          <a:p>
            <a:pPr algn="l">
              <a:lnSpc>
                <a:spcPct val="150000"/>
              </a:lnSpc>
            </a:pPr>
            <a:r>
              <a:rPr lang="en-GB" sz="1800" b="0" i="0" u="none" strike="noStrike" baseline="0" dirty="0">
                <a:latin typeface="TimesNewRomanPSMT"/>
              </a:rPr>
              <a:t>delayed eruption of both primary and permanent dentitions,</a:t>
            </a:r>
          </a:p>
          <a:p>
            <a:pPr algn="l">
              <a:lnSpc>
                <a:spcPct val="150000"/>
              </a:lnSpc>
            </a:pPr>
            <a:r>
              <a:rPr lang="en-GB" sz="1800" b="0" i="0" u="none" strike="noStrike" baseline="0" dirty="0">
                <a:latin typeface="TimesNewRomanPSMT"/>
              </a:rPr>
              <a:t>increased positional abnormalities, and enamel hypoplasia. </a:t>
            </a:r>
          </a:p>
          <a:p>
            <a:pPr algn="l">
              <a:lnSpc>
                <a:spcPct val="150000"/>
              </a:lnSpc>
            </a:pPr>
            <a:r>
              <a:rPr lang="en-GB" sz="1800" b="0" i="0" u="none" strike="noStrike" baseline="0" dirty="0">
                <a:latin typeface="TimesNewRomanPSMT"/>
              </a:rPr>
              <a:t>The teeth often have a bluish-white appearance with an increased pulp vascular volume. </a:t>
            </a:r>
          </a:p>
          <a:p>
            <a:pPr algn="l">
              <a:lnSpc>
                <a:spcPct val="150000"/>
              </a:lnSpc>
            </a:pPr>
            <a:r>
              <a:rPr lang="en-GB" sz="1800" b="0" i="0" u="none" strike="noStrike" baseline="0" dirty="0">
                <a:latin typeface="TimesNewRomanPSMT"/>
              </a:rPr>
              <a:t>Gingival disease and other oral symptoms have been reported</a:t>
            </a:r>
          </a:p>
          <a:p>
            <a:pPr algn="l">
              <a:lnSpc>
                <a:spcPct val="150000"/>
              </a:lnSpc>
            </a:pPr>
            <a:r>
              <a:rPr lang="en-GB" sz="1800" b="0" i="0" u="none" strike="noStrike" baseline="0" dirty="0">
                <a:latin typeface="TimesNewRomanPSMT"/>
              </a:rPr>
              <a:t>in children with congenital heart disease</a:t>
            </a:r>
            <a:endParaRPr lang="en-IN" dirty="0"/>
          </a:p>
        </p:txBody>
      </p:sp>
      <p:pic>
        <p:nvPicPr>
          <p:cNvPr id="7" name="Picture 6">
            <a:extLst>
              <a:ext uri="{FF2B5EF4-FFF2-40B4-BE49-F238E27FC236}">
                <a16:creationId xmlns:a16="http://schemas.microsoft.com/office/drawing/2014/main" id="{56F53C89-7DDB-1AF8-93D8-3A7D9FD266F1}"/>
              </a:ext>
            </a:extLst>
          </p:cNvPr>
          <p:cNvPicPr>
            <a:picLocks noChangeAspect="1"/>
          </p:cNvPicPr>
          <p:nvPr/>
        </p:nvPicPr>
        <p:blipFill>
          <a:blip r:embed="rId2"/>
          <a:srcRect l="2937" r="51355"/>
          <a:stretch/>
        </p:blipFill>
        <p:spPr>
          <a:xfrm>
            <a:off x="7949681" y="355365"/>
            <a:ext cx="3582956" cy="3176272"/>
          </a:xfrm>
          <a:prstGeom prst="rect">
            <a:avLst/>
          </a:prstGeom>
        </p:spPr>
      </p:pic>
      <p:pic>
        <p:nvPicPr>
          <p:cNvPr id="8" name="Picture 7">
            <a:extLst>
              <a:ext uri="{FF2B5EF4-FFF2-40B4-BE49-F238E27FC236}">
                <a16:creationId xmlns:a16="http://schemas.microsoft.com/office/drawing/2014/main" id="{B4E03E4C-4BF3-3A53-7A95-726FD09EAFB1}"/>
              </a:ext>
            </a:extLst>
          </p:cNvPr>
          <p:cNvPicPr>
            <a:picLocks noChangeAspect="1"/>
          </p:cNvPicPr>
          <p:nvPr/>
        </p:nvPicPr>
        <p:blipFill>
          <a:blip r:embed="rId3"/>
          <a:srcRect l="51830"/>
          <a:stretch/>
        </p:blipFill>
        <p:spPr>
          <a:xfrm>
            <a:off x="8091168" y="3624754"/>
            <a:ext cx="3441469" cy="3176291"/>
          </a:xfrm>
          <a:prstGeom prst="rect">
            <a:avLst/>
          </a:prstGeom>
        </p:spPr>
      </p:pic>
    </p:spTree>
    <p:extLst>
      <p:ext uri="{BB962C8B-B14F-4D97-AF65-F5344CB8AC3E}">
        <p14:creationId xmlns:p14="http://schemas.microsoft.com/office/powerpoint/2010/main" val="1535867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9DB69-D28D-9104-9060-BE2A3DCFF1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7FE04B-50DE-7568-E87C-D445682BD544}"/>
              </a:ext>
            </a:extLst>
          </p:cNvPr>
          <p:cNvSpPr>
            <a:spLocks noGrp="1"/>
          </p:cNvSpPr>
          <p:nvPr>
            <p:ph type="sldNum" sz="quarter" idx="12"/>
          </p:nvPr>
        </p:nvSpPr>
        <p:spPr/>
        <p:txBody>
          <a:bodyPr/>
          <a:lstStyle/>
          <a:p>
            <a:fld id="{08AB70BE-1769-45B8-85A6-0C837432C7E6}" type="slidenum">
              <a:rPr lang="en-US" smtClean="0"/>
              <a:pPr/>
              <a:t>81</a:t>
            </a:fld>
            <a:endParaRPr lang="en-US" dirty="0"/>
          </a:p>
        </p:txBody>
      </p:sp>
      <p:sp>
        <p:nvSpPr>
          <p:cNvPr id="4" name="TextBox 3">
            <a:extLst>
              <a:ext uri="{FF2B5EF4-FFF2-40B4-BE49-F238E27FC236}">
                <a16:creationId xmlns:a16="http://schemas.microsoft.com/office/drawing/2014/main" id="{C6CA41E3-FF60-4751-2909-5A351174D5F8}"/>
              </a:ext>
            </a:extLst>
          </p:cNvPr>
          <p:cNvSpPr txBox="1"/>
          <p:nvPr/>
        </p:nvSpPr>
        <p:spPr>
          <a:xfrm>
            <a:off x="200893" y="184515"/>
            <a:ext cx="7076984" cy="6274666"/>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As its name implies, tetralogy of Fallot is characterized by four</a:t>
            </a:r>
            <a:r>
              <a:rPr lang="en-GB" dirty="0">
                <a:solidFill>
                  <a:srgbClr val="000000"/>
                </a:solidFill>
                <a:latin typeface="TimesNewRomanPSMT"/>
              </a:rPr>
              <a:t> </a:t>
            </a:r>
            <a:r>
              <a:rPr lang="en-IN" sz="1800" b="0" i="0" u="none" strike="noStrike" baseline="0" dirty="0">
                <a:solidFill>
                  <a:srgbClr val="000000"/>
                </a:solidFill>
                <a:latin typeface="TimesNewRomanPSMT"/>
              </a:rPr>
              <a:t>cardiac defects: </a:t>
            </a:r>
          </a:p>
          <a:p>
            <a:pPr marL="285750" indent="-285750" algn="l">
              <a:lnSpc>
                <a:spcPct val="150000"/>
              </a:lnSpc>
              <a:buFont typeface="Courier New" panose="02070309020205020404" pitchFamily="49" charset="0"/>
              <a:buChar char="o"/>
            </a:pPr>
            <a:r>
              <a:rPr lang="en-IN" sz="1800" b="0" i="0" u="none" strike="noStrike" baseline="0" dirty="0">
                <a:solidFill>
                  <a:schemeClr val="accent3">
                    <a:lumMod val="60000"/>
                    <a:lumOff val="40000"/>
                  </a:schemeClr>
                </a:solidFill>
                <a:latin typeface="TimesNewRomanPSMT"/>
              </a:rPr>
              <a:t>(1) </a:t>
            </a:r>
            <a:r>
              <a:rPr lang="en-IN" sz="1800" b="1" i="1" u="none" strike="noStrike" baseline="0" dirty="0">
                <a:solidFill>
                  <a:schemeClr val="accent3">
                    <a:lumMod val="60000"/>
                    <a:lumOff val="40000"/>
                  </a:schemeClr>
                </a:solidFill>
                <a:latin typeface="TimesNewRomanPSMT"/>
              </a:rPr>
              <a:t>ventricular septal defect, (2) pulmonary stenosis,</a:t>
            </a:r>
          </a:p>
          <a:p>
            <a:pPr marL="285750" indent="-285750" algn="l">
              <a:lnSpc>
                <a:spcPct val="150000"/>
              </a:lnSpc>
              <a:buFont typeface="Courier New" panose="02070309020205020404" pitchFamily="49" charset="0"/>
              <a:buChar char="o"/>
            </a:pPr>
            <a:r>
              <a:rPr lang="en-GB" sz="1800" b="1" i="1" u="none" strike="noStrike" baseline="0" dirty="0">
                <a:solidFill>
                  <a:schemeClr val="accent3">
                    <a:lumMod val="60000"/>
                    <a:lumOff val="40000"/>
                  </a:schemeClr>
                </a:solidFill>
                <a:latin typeface="TimesNewRomanPSMT"/>
              </a:rPr>
              <a:t>(3) malposition of the aorta to the right, and (4) compensatory right</a:t>
            </a:r>
            <a:r>
              <a:rPr lang="en-GB" b="1" i="1" dirty="0">
                <a:solidFill>
                  <a:schemeClr val="accent3">
                    <a:lumMod val="60000"/>
                    <a:lumOff val="40000"/>
                  </a:schemeClr>
                </a:solidFill>
                <a:latin typeface="TimesNewRomanPSMT"/>
              </a:rPr>
              <a:t> </a:t>
            </a:r>
            <a:r>
              <a:rPr lang="en-IN" sz="1800" b="1" i="1" u="none" strike="noStrike" baseline="0" dirty="0">
                <a:solidFill>
                  <a:schemeClr val="accent3">
                    <a:lumMod val="60000"/>
                    <a:lumOff val="40000"/>
                  </a:schemeClr>
                </a:solidFill>
                <a:latin typeface="TimesNewRomanPSMT"/>
              </a:rPr>
              <a:t>ventricular enlargement. </a:t>
            </a:r>
          </a:p>
          <a:p>
            <a:pPr marL="285750" indent="-285750" algn="l">
              <a:lnSpc>
                <a:spcPct val="150000"/>
              </a:lnSpc>
              <a:buFont typeface="Courier New" panose="02070309020205020404" pitchFamily="49" charset="0"/>
              <a:buChar char="o"/>
            </a:pPr>
            <a:r>
              <a:rPr lang="en-IN" sz="1800" b="0" i="0" u="none" strike="noStrike" baseline="0" dirty="0">
                <a:solidFill>
                  <a:srgbClr val="000000"/>
                </a:solidFill>
                <a:latin typeface="TimesNewRomanPSMT"/>
              </a:rPr>
              <a:t>Clinical features include severe cyanosis, audible</a:t>
            </a:r>
            <a:r>
              <a:rPr lang="en-GB" sz="1800" b="0" i="0" u="none" strike="noStrike" baseline="0" dirty="0">
                <a:solidFill>
                  <a:srgbClr val="000000"/>
                </a:solidFill>
                <a:latin typeface="TimesNewRomanPSMT"/>
              </a:rPr>
              <a:t> heart murmurs, and breathlessness.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Oral changes include a purplish-red discoloration of the lips and the gingiva.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Severe marginal gingivitis and periodontal destruction have been reported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discoloration of the lips and the gingiva corresponds to the general degree of cyanosis and returns to normal after corrective heart surgery. </a:t>
            </a:r>
          </a:p>
          <a:p>
            <a:pPr marL="285750" indent="-285750" algn="l">
              <a:lnSpc>
                <a:spcPct val="150000"/>
              </a:lnSpc>
              <a:buFont typeface="Courier New" panose="02070309020205020404" pitchFamily="49" charset="0"/>
              <a:buChar char="o"/>
            </a:pPr>
            <a:r>
              <a:rPr lang="en-GB" sz="1800" b="0" i="0" u="none" strike="noStrike" baseline="0" dirty="0">
                <a:solidFill>
                  <a:srgbClr val="000000"/>
                </a:solidFill>
                <a:latin typeface="TimesNewRomanPSMT"/>
              </a:rPr>
              <a:t>The tongue appears coated, fissured, and </a:t>
            </a:r>
            <a:r>
              <a:rPr lang="en-GB" sz="1800" b="0" i="0" u="none" strike="noStrike" baseline="0" dirty="0" err="1">
                <a:solidFill>
                  <a:srgbClr val="000000"/>
                </a:solidFill>
                <a:latin typeface="TimesNewRomanPSMT"/>
              </a:rPr>
              <a:t>edematous</a:t>
            </a:r>
            <a:r>
              <a:rPr lang="en-GB" sz="1800" b="0" i="0" u="none" strike="noStrike" baseline="0" dirty="0">
                <a:solidFill>
                  <a:srgbClr val="000000"/>
                </a:solidFill>
                <a:latin typeface="TimesNewRomanPSMT"/>
              </a:rPr>
              <a:t>, and there is extreme reddening of the fungiform and filiform papillae</a:t>
            </a:r>
            <a:endParaRPr lang="en-IN" dirty="0"/>
          </a:p>
        </p:txBody>
      </p:sp>
      <p:sp>
        <p:nvSpPr>
          <p:cNvPr id="6" name="TextBox 5">
            <a:extLst>
              <a:ext uri="{FF2B5EF4-FFF2-40B4-BE49-F238E27FC236}">
                <a16:creationId xmlns:a16="http://schemas.microsoft.com/office/drawing/2014/main" id="{303964B2-CB16-3547-0B48-0A843CA6FA29}"/>
              </a:ext>
            </a:extLst>
          </p:cNvPr>
          <p:cNvSpPr txBox="1"/>
          <p:nvPr/>
        </p:nvSpPr>
        <p:spPr>
          <a:xfrm>
            <a:off x="7820893" y="941229"/>
            <a:ext cx="4371107" cy="523220"/>
          </a:xfrm>
          <a:prstGeom prst="rect">
            <a:avLst/>
          </a:prstGeom>
          <a:noFill/>
        </p:spPr>
        <p:txBody>
          <a:bodyPr wrap="square">
            <a:spAutoFit/>
          </a:bodyPr>
          <a:lstStyle/>
          <a:p>
            <a:pPr algn="l"/>
            <a:r>
              <a:rPr lang="en-IN" sz="2800" b="1" i="1" u="none" strike="noStrike" baseline="0" dirty="0">
                <a:solidFill>
                  <a:schemeClr val="accent4">
                    <a:lumMod val="50000"/>
                  </a:schemeClr>
                </a:solidFill>
                <a:latin typeface="Times New Roman" panose="02020603050405020304" pitchFamily="18" charset="0"/>
                <a:cs typeface="Times New Roman" panose="02020603050405020304" pitchFamily="18" charset="0"/>
              </a:rPr>
              <a:t>Tetralogy of Fallot</a:t>
            </a:r>
          </a:p>
        </p:txBody>
      </p:sp>
      <p:pic>
        <p:nvPicPr>
          <p:cNvPr id="8" name="Picture 7">
            <a:extLst>
              <a:ext uri="{FF2B5EF4-FFF2-40B4-BE49-F238E27FC236}">
                <a16:creationId xmlns:a16="http://schemas.microsoft.com/office/drawing/2014/main" id="{301D3790-2237-2AC6-0515-BCA47B2670AD}"/>
              </a:ext>
            </a:extLst>
          </p:cNvPr>
          <p:cNvPicPr>
            <a:picLocks noChangeAspect="1"/>
          </p:cNvPicPr>
          <p:nvPr/>
        </p:nvPicPr>
        <p:blipFill>
          <a:blip r:embed="rId2"/>
          <a:srcRect b="12169"/>
          <a:stretch/>
        </p:blipFill>
        <p:spPr>
          <a:xfrm>
            <a:off x="7620000" y="1751238"/>
            <a:ext cx="4251648" cy="4108386"/>
          </a:xfrm>
          <a:prstGeom prst="rect">
            <a:avLst/>
          </a:prstGeom>
        </p:spPr>
      </p:pic>
    </p:spTree>
    <p:extLst>
      <p:ext uri="{BB962C8B-B14F-4D97-AF65-F5344CB8AC3E}">
        <p14:creationId xmlns:p14="http://schemas.microsoft.com/office/powerpoint/2010/main" val="10059744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D0D6-B190-C68F-8E6D-0B99CC39ACEA}"/>
              </a:ext>
            </a:extLst>
          </p:cNvPr>
          <p:cNvSpPr>
            <a:spLocks noGrp="1"/>
          </p:cNvSpPr>
          <p:nvPr>
            <p:ph type="title"/>
          </p:nvPr>
        </p:nvSpPr>
        <p:spPr>
          <a:xfrm>
            <a:off x="994877" y="1259633"/>
            <a:ext cx="5359270" cy="4469363"/>
          </a:xfrm>
        </p:spPr>
        <p:txBody>
          <a:bodyPr/>
          <a:lstStyle/>
          <a:p>
            <a:r>
              <a:rPr lang="en-IN" sz="6000" b="1" i="1" u="none" strike="noStrike" baseline="0" dirty="0">
                <a:solidFill>
                  <a:schemeClr val="accent6">
                    <a:lumMod val="60000"/>
                    <a:lumOff val="40000"/>
                  </a:schemeClr>
                </a:solidFill>
                <a:latin typeface="Times New Roman" panose="02020603050405020304" pitchFamily="18" charset="0"/>
                <a:cs typeface="Times New Roman" panose="02020603050405020304" pitchFamily="18" charset="0"/>
              </a:rPr>
              <a:t>Metal Intoxication</a:t>
            </a:r>
            <a:br>
              <a:rPr lang="en-IN" sz="4800" b="1" i="0" u="none" strike="noStrike" baseline="0" dirty="0">
                <a:solidFill>
                  <a:srgbClr val="0000B3"/>
                </a:solidFill>
                <a:latin typeface="Univers-Bold"/>
              </a:rPr>
            </a:br>
            <a:endParaRPr lang="en-IN" dirty="0"/>
          </a:p>
        </p:txBody>
      </p:sp>
      <p:sp>
        <p:nvSpPr>
          <p:cNvPr id="3" name="Slide Number Placeholder 2">
            <a:extLst>
              <a:ext uri="{FF2B5EF4-FFF2-40B4-BE49-F238E27FC236}">
                <a16:creationId xmlns:a16="http://schemas.microsoft.com/office/drawing/2014/main" id="{40C39C81-98A0-83DF-B93D-C9C7B3809837}"/>
              </a:ext>
            </a:extLst>
          </p:cNvPr>
          <p:cNvSpPr>
            <a:spLocks noGrp="1"/>
          </p:cNvSpPr>
          <p:nvPr>
            <p:ph type="sldNum" sz="quarter" idx="4"/>
          </p:nvPr>
        </p:nvSpPr>
        <p:spPr/>
        <p:txBody>
          <a:bodyPr/>
          <a:lstStyle/>
          <a:p>
            <a:fld id="{08AB70BE-1769-45B8-85A6-0C837432C7E6}" type="slidenum">
              <a:rPr lang="en-US" smtClean="0"/>
              <a:pPr/>
              <a:t>82</a:t>
            </a:fld>
            <a:endParaRPr lang="en-US" dirty="0"/>
          </a:p>
        </p:txBody>
      </p:sp>
      <p:pic>
        <p:nvPicPr>
          <p:cNvPr id="5" name="Picture 4">
            <a:extLst>
              <a:ext uri="{FF2B5EF4-FFF2-40B4-BE49-F238E27FC236}">
                <a16:creationId xmlns:a16="http://schemas.microsoft.com/office/drawing/2014/main" id="{66C76AEA-3374-3176-9B68-C072D2A5AE50}"/>
              </a:ext>
            </a:extLst>
          </p:cNvPr>
          <p:cNvPicPr>
            <a:picLocks noChangeAspect="1"/>
          </p:cNvPicPr>
          <p:nvPr/>
        </p:nvPicPr>
        <p:blipFill>
          <a:blip r:embed="rId2"/>
          <a:stretch>
            <a:fillRect/>
          </a:stretch>
        </p:blipFill>
        <p:spPr>
          <a:xfrm>
            <a:off x="6922537" y="1259633"/>
            <a:ext cx="4572000" cy="4572000"/>
          </a:xfrm>
          <a:prstGeom prst="rect">
            <a:avLst/>
          </a:prstGeom>
        </p:spPr>
      </p:pic>
    </p:spTree>
    <p:extLst>
      <p:ext uri="{BB962C8B-B14F-4D97-AF65-F5344CB8AC3E}">
        <p14:creationId xmlns:p14="http://schemas.microsoft.com/office/powerpoint/2010/main" val="11373780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4FE6E-7292-EB05-7A73-FA02F7B576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10E965-CE50-05A0-66F7-125B595A323E}"/>
              </a:ext>
            </a:extLst>
          </p:cNvPr>
          <p:cNvSpPr>
            <a:spLocks noGrp="1"/>
          </p:cNvSpPr>
          <p:nvPr>
            <p:ph type="sldNum" sz="quarter" idx="12"/>
          </p:nvPr>
        </p:nvSpPr>
        <p:spPr/>
        <p:txBody>
          <a:bodyPr/>
          <a:lstStyle/>
          <a:p>
            <a:fld id="{08AB70BE-1769-45B8-85A6-0C837432C7E6}" type="slidenum">
              <a:rPr lang="en-US" smtClean="0"/>
              <a:pPr/>
              <a:t>83</a:t>
            </a:fld>
            <a:endParaRPr lang="en-US" dirty="0"/>
          </a:p>
        </p:txBody>
      </p:sp>
      <p:sp>
        <p:nvSpPr>
          <p:cNvPr id="4" name="TextBox 3">
            <a:extLst>
              <a:ext uri="{FF2B5EF4-FFF2-40B4-BE49-F238E27FC236}">
                <a16:creationId xmlns:a16="http://schemas.microsoft.com/office/drawing/2014/main" id="{1AE01777-78A3-693B-A762-4774552C229D}"/>
              </a:ext>
            </a:extLst>
          </p:cNvPr>
          <p:cNvSpPr txBox="1"/>
          <p:nvPr/>
        </p:nvSpPr>
        <p:spPr>
          <a:xfrm>
            <a:off x="867747" y="2285982"/>
            <a:ext cx="4469365" cy="216020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a:lnSpc>
                <a:spcPct val="150000"/>
              </a:lnSpc>
            </a:pPr>
            <a:r>
              <a:rPr lang="en-GB" sz="1800" b="0" i="0" u="none" strike="noStrike" baseline="0" dirty="0">
                <a:solidFill>
                  <a:srgbClr val="000000"/>
                </a:solidFill>
                <a:latin typeface="TimesNewRomanPSMT"/>
              </a:rPr>
              <a:t>The ingestion of metals such as mercury, lead, and bismuth in medicinal compounds and through industrial contact may result in oral manifestations caused by either intoxication or absorption </a:t>
            </a:r>
            <a:r>
              <a:rPr lang="en-GB" sz="2000" b="0" i="1" u="none" strike="noStrike" baseline="0" dirty="0">
                <a:solidFill>
                  <a:srgbClr val="FFFF00"/>
                </a:solidFill>
                <a:latin typeface="TimesNewRomanPSMT"/>
              </a:rPr>
              <a:t>without </a:t>
            </a:r>
            <a:r>
              <a:rPr lang="en-IN" sz="2000" b="0" i="1" u="none" strike="noStrike" baseline="0" dirty="0">
                <a:solidFill>
                  <a:srgbClr val="FFFF00"/>
                </a:solidFill>
                <a:latin typeface="TimesNewRomanPSMT"/>
              </a:rPr>
              <a:t>evidence of toxicity.</a:t>
            </a:r>
            <a:endParaRPr lang="en-IN" i="1" dirty="0">
              <a:solidFill>
                <a:srgbClr val="FFFF00"/>
              </a:solidFill>
            </a:endParaRPr>
          </a:p>
        </p:txBody>
      </p:sp>
      <p:pic>
        <p:nvPicPr>
          <p:cNvPr id="8" name="Picture 7">
            <a:extLst>
              <a:ext uri="{FF2B5EF4-FFF2-40B4-BE49-F238E27FC236}">
                <a16:creationId xmlns:a16="http://schemas.microsoft.com/office/drawing/2014/main" id="{C3E24F54-9AD8-4610-5674-0FEA9E91F585}"/>
              </a:ext>
            </a:extLst>
          </p:cNvPr>
          <p:cNvPicPr>
            <a:picLocks noChangeAspect="1"/>
          </p:cNvPicPr>
          <p:nvPr/>
        </p:nvPicPr>
        <p:blipFill>
          <a:blip r:embed="rId2"/>
          <a:stretch>
            <a:fillRect/>
          </a:stretch>
        </p:blipFill>
        <p:spPr>
          <a:xfrm>
            <a:off x="5903167" y="1903427"/>
            <a:ext cx="5156683" cy="3415022"/>
          </a:xfrm>
          <a:prstGeom prst="rect">
            <a:avLst/>
          </a:prstGeom>
        </p:spPr>
      </p:pic>
    </p:spTree>
    <p:extLst>
      <p:ext uri="{BB962C8B-B14F-4D97-AF65-F5344CB8AC3E}">
        <p14:creationId xmlns:p14="http://schemas.microsoft.com/office/powerpoint/2010/main" val="10365202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7982A-9E25-7756-88E3-4BA2F2D8F08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385137-02AC-0C06-0362-C2FC22B20CDA}"/>
              </a:ext>
            </a:extLst>
          </p:cNvPr>
          <p:cNvSpPr>
            <a:spLocks noGrp="1"/>
          </p:cNvSpPr>
          <p:nvPr>
            <p:ph type="sldNum" sz="quarter" idx="12"/>
          </p:nvPr>
        </p:nvSpPr>
        <p:spPr/>
        <p:txBody>
          <a:bodyPr/>
          <a:lstStyle/>
          <a:p>
            <a:fld id="{08AB70BE-1769-45B8-85A6-0C837432C7E6}" type="slidenum">
              <a:rPr lang="en-US" smtClean="0"/>
              <a:pPr/>
              <a:t>84</a:t>
            </a:fld>
            <a:endParaRPr lang="en-US" dirty="0"/>
          </a:p>
        </p:txBody>
      </p:sp>
      <p:sp>
        <p:nvSpPr>
          <p:cNvPr id="6" name="TextBox 5">
            <a:extLst>
              <a:ext uri="{FF2B5EF4-FFF2-40B4-BE49-F238E27FC236}">
                <a16:creationId xmlns:a16="http://schemas.microsoft.com/office/drawing/2014/main" id="{B050F504-99E3-5DDA-5489-B66213A0734A}"/>
              </a:ext>
            </a:extLst>
          </p:cNvPr>
          <p:cNvSpPr txBox="1"/>
          <p:nvPr/>
        </p:nvSpPr>
        <p:spPr>
          <a:xfrm>
            <a:off x="208773" y="707165"/>
            <a:ext cx="6533760" cy="544367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l">
              <a:lnSpc>
                <a:spcPct val="150000"/>
              </a:lnSpc>
            </a:pPr>
            <a:r>
              <a:rPr lang="en-GB" sz="1800" b="0" i="0" u="none" strike="noStrike" baseline="0" dirty="0">
                <a:solidFill>
                  <a:srgbClr val="000000"/>
                </a:solidFill>
                <a:latin typeface="TimesNewRomanPSMT"/>
              </a:rPr>
              <a:t>Chronic bismuth intoxication is characterized by gastrointestinal</a:t>
            </a:r>
          </a:p>
          <a:p>
            <a:pPr algn="l">
              <a:lnSpc>
                <a:spcPct val="150000"/>
              </a:lnSpc>
            </a:pPr>
            <a:r>
              <a:rPr lang="en-GB" sz="1800" b="0" i="0" u="none" strike="noStrike" baseline="0" dirty="0">
                <a:solidFill>
                  <a:srgbClr val="000000"/>
                </a:solidFill>
                <a:latin typeface="TimesNewRomanPSMT"/>
              </a:rPr>
              <a:t>disturbances, nausea, vomiting, and jaundice as well as by an ulcerative gingivostomatitis, generally with pigmentation and accompanied by</a:t>
            </a:r>
          </a:p>
          <a:p>
            <a:pPr algn="l">
              <a:lnSpc>
                <a:spcPct val="150000"/>
              </a:lnSpc>
            </a:pPr>
            <a:r>
              <a:rPr lang="en-GB" sz="1800" b="0" i="0" u="none" strike="noStrike" baseline="0" dirty="0">
                <a:solidFill>
                  <a:srgbClr val="000000"/>
                </a:solidFill>
                <a:latin typeface="TimesNewRomanPSMT"/>
              </a:rPr>
              <a:t>a metallic taste and burning sensation of the oral mucosa. </a:t>
            </a:r>
          </a:p>
          <a:p>
            <a:pPr algn="l">
              <a:lnSpc>
                <a:spcPct val="150000"/>
              </a:lnSpc>
            </a:pPr>
            <a:r>
              <a:rPr lang="en-GB" sz="1800" b="0" i="0" u="none" strike="noStrike" baseline="0" dirty="0">
                <a:solidFill>
                  <a:srgbClr val="000000"/>
                </a:solidFill>
                <a:latin typeface="TimesNewRomanPSMT"/>
              </a:rPr>
              <a:t>The tongue may be sore and inflamed. </a:t>
            </a:r>
          </a:p>
          <a:p>
            <a:pPr algn="l">
              <a:lnSpc>
                <a:spcPct val="150000"/>
              </a:lnSpc>
            </a:pPr>
            <a:r>
              <a:rPr lang="en-GB" sz="1800" b="0" i="0" u="none" strike="noStrike" baseline="0" dirty="0">
                <a:solidFill>
                  <a:srgbClr val="000000"/>
                </a:solidFill>
                <a:latin typeface="TimesNewRomanPSMT"/>
              </a:rPr>
              <a:t>Acute</a:t>
            </a:r>
            <a:r>
              <a:rPr lang="en-GB" dirty="0">
                <a:solidFill>
                  <a:srgbClr val="000000"/>
                </a:solidFill>
                <a:latin typeface="TimesNewRomanPSMT"/>
              </a:rPr>
              <a:t> </a:t>
            </a:r>
            <a:r>
              <a:rPr lang="en-GB" sz="1800" b="0" i="0" u="none" strike="noStrike" baseline="0" dirty="0">
                <a:solidFill>
                  <a:srgbClr val="000000"/>
                </a:solidFill>
                <a:latin typeface="TimesNewRomanPSMT"/>
              </a:rPr>
              <a:t>bismuth intoxication, which is seen less frequently, is accompanied by </a:t>
            </a:r>
            <a:r>
              <a:rPr lang="en-GB" sz="1800" b="0" i="0" u="none" strike="noStrike" baseline="0" dirty="0" err="1">
                <a:solidFill>
                  <a:srgbClr val="000000"/>
                </a:solidFill>
                <a:latin typeface="TimesNewRomanPSMT"/>
              </a:rPr>
              <a:t>methemoglobin</a:t>
            </a:r>
            <a:r>
              <a:rPr lang="en-GB" sz="1800" b="0" i="0" u="none" strike="noStrike" baseline="0" dirty="0">
                <a:solidFill>
                  <a:srgbClr val="000000"/>
                </a:solidFill>
                <a:latin typeface="TimesNewRomanPSMT"/>
              </a:rPr>
              <a:t> formation, cyanosis, and </a:t>
            </a:r>
            <a:r>
              <a:rPr lang="en-GB" sz="1800" b="0" i="0" u="none" strike="noStrike" baseline="0" dirty="0" err="1">
                <a:solidFill>
                  <a:srgbClr val="000000"/>
                </a:solidFill>
                <a:latin typeface="TimesNewRomanPSMT"/>
              </a:rPr>
              <a:t>dyspnea</a:t>
            </a:r>
            <a:r>
              <a:rPr lang="en-GB" sz="1800" b="0" i="0" u="none" strike="noStrike" baseline="0" dirty="0">
                <a:solidFill>
                  <a:srgbClr val="000000"/>
                </a:solidFill>
                <a:latin typeface="TimesNewRomanPSMT"/>
              </a:rPr>
              <a:t>.</a:t>
            </a:r>
            <a:endParaRPr lang="en-GB" sz="800" b="0" i="0" u="none" strike="noStrike" baseline="0" dirty="0">
              <a:solidFill>
                <a:srgbClr val="0081AD"/>
              </a:solidFill>
              <a:latin typeface="TimesNewRomanPSMT"/>
            </a:endParaRPr>
          </a:p>
          <a:p>
            <a:pPr algn="l">
              <a:lnSpc>
                <a:spcPct val="150000"/>
              </a:lnSpc>
            </a:pPr>
            <a:r>
              <a:rPr lang="en-GB" sz="1800" b="0" i="0" u="none" strike="noStrike" baseline="0" dirty="0">
                <a:solidFill>
                  <a:srgbClr val="004791"/>
                </a:solidFill>
                <a:latin typeface="TimesNewRomanPSMT"/>
              </a:rPr>
              <a:t>Bismuth pigmentation in the oral cavity usually appears as a</a:t>
            </a:r>
          </a:p>
          <a:p>
            <a:pPr algn="l">
              <a:lnSpc>
                <a:spcPct val="150000"/>
              </a:lnSpc>
            </a:pPr>
            <a:r>
              <a:rPr lang="en-GB" sz="1800" b="0" i="0" u="none" strike="noStrike" baseline="0" dirty="0">
                <a:solidFill>
                  <a:srgbClr val="004791"/>
                </a:solidFill>
                <a:latin typeface="TimesNewRomanPSMT"/>
              </a:rPr>
              <a:t>narrow, bluish-black discoloration of the gingival margin in areas</a:t>
            </a:r>
          </a:p>
          <a:p>
            <a:pPr algn="l">
              <a:lnSpc>
                <a:spcPct val="150000"/>
              </a:lnSpc>
            </a:pPr>
            <a:r>
              <a:rPr lang="en-GB" sz="1800" b="0" i="0" u="none" strike="noStrike" baseline="0" dirty="0">
                <a:solidFill>
                  <a:srgbClr val="004791"/>
                </a:solidFill>
                <a:latin typeface="TimesNewRomanPSMT"/>
              </a:rPr>
              <a:t>of pre existing gingival inflammation . </a:t>
            </a:r>
          </a:p>
          <a:p>
            <a:pPr algn="l">
              <a:lnSpc>
                <a:spcPct val="150000"/>
              </a:lnSpc>
            </a:pPr>
            <a:r>
              <a:rPr lang="en-GB" sz="1800" b="0" i="0" u="none" strike="noStrike" baseline="0" dirty="0">
                <a:solidFill>
                  <a:srgbClr val="000000"/>
                </a:solidFill>
                <a:latin typeface="TimesNewRomanPSMT"/>
              </a:rPr>
              <a:t>Such pigmentation results from the precipitation of particles of bismuth sulfide associated with vascular changes in inflammation; </a:t>
            </a:r>
            <a:endParaRPr lang="en-IN" dirty="0"/>
          </a:p>
        </p:txBody>
      </p:sp>
      <p:sp>
        <p:nvSpPr>
          <p:cNvPr id="4" name="TextBox 3">
            <a:extLst>
              <a:ext uri="{FF2B5EF4-FFF2-40B4-BE49-F238E27FC236}">
                <a16:creationId xmlns:a16="http://schemas.microsoft.com/office/drawing/2014/main" id="{DEEC4FE5-9BB6-1FFE-87E0-15078BE4266A}"/>
              </a:ext>
            </a:extLst>
          </p:cNvPr>
          <p:cNvSpPr txBox="1"/>
          <p:nvPr/>
        </p:nvSpPr>
        <p:spPr>
          <a:xfrm>
            <a:off x="7427167" y="1352011"/>
            <a:ext cx="4966218" cy="523220"/>
          </a:xfrm>
          <a:prstGeom prst="rect">
            <a:avLst/>
          </a:prstGeom>
          <a:noFill/>
        </p:spPr>
        <p:txBody>
          <a:bodyPr wrap="square">
            <a:spAutoFit/>
          </a:bodyPr>
          <a:lstStyle/>
          <a:p>
            <a:pPr algn="l"/>
            <a:r>
              <a:rPr lang="en-IN" sz="2800" b="1" i="1" u="none" strike="noStrike" baseline="0" dirty="0">
                <a:solidFill>
                  <a:schemeClr val="accent6">
                    <a:lumMod val="50000"/>
                  </a:schemeClr>
                </a:solidFill>
                <a:latin typeface="Times New Roman" panose="02020603050405020304" pitchFamily="18" charset="0"/>
                <a:cs typeface="Times New Roman" panose="02020603050405020304" pitchFamily="18" charset="0"/>
              </a:rPr>
              <a:t>Bismuth Intoxication</a:t>
            </a:r>
          </a:p>
        </p:txBody>
      </p:sp>
      <p:pic>
        <p:nvPicPr>
          <p:cNvPr id="5" name="Picture 4">
            <a:extLst>
              <a:ext uri="{FF2B5EF4-FFF2-40B4-BE49-F238E27FC236}">
                <a16:creationId xmlns:a16="http://schemas.microsoft.com/office/drawing/2014/main" id="{A01047EF-BDAF-AE28-7A8A-9158D04C991B}"/>
              </a:ext>
            </a:extLst>
          </p:cNvPr>
          <p:cNvPicPr>
            <a:picLocks noChangeAspect="1"/>
          </p:cNvPicPr>
          <p:nvPr/>
        </p:nvPicPr>
        <p:blipFill>
          <a:blip r:embed="rId2"/>
          <a:stretch>
            <a:fillRect/>
          </a:stretch>
        </p:blipFill>
        <p:spPr>
          <a:xfrm>
            <a:off x="7274459" y="2230493"/>
            <a:ext cx="4372477" cy="30138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23131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2C178-974D-5508-269E-DB4522BDCD5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85F6B9-2937-E944-2AD0-6235B5ECF5F0}"/>
              </a:ext>
            </a:extLst>
          </p:cNvPr>
          <p:cNvSpPr>
            <a:spLocks noGrp="1"/>
          </p:cNvSpPr>
          <p:nvPr>
            <p:ph type="sldNum" sz="quarter" idx="12"/>
          </p:nvPr>
        </p:nvSpPr>
        <p:spPr/>
        <p:txBody>
          <a:bodyPr/>
          <a:lstStyle/>
          <a:p>
            <a:fld id="{08AB70BE-1769-45B8-85A6-0C837432C7E6}" type="slidenum">
              <a:rPr lang="en-US" smtClean="0"/>
              <a:pPr/>
              <a:t>85</a:t>
            </a:fld>
            <a:endParaRPr lang="en-US" dirty="0"/>
          </a:p>
        </p:txBody>
      </p:sp>
      <p:sp>
        <p:nvSpPr>
          <p:cNvPr id="4" name="TextBox 3">
            <a:extLst>
              <a:ext uri="{FF2B5EF4-FFF2-40B4-BE49-F238E27FC236}">
                <a16:creationId xmlns:a16="http://schemas.microsoft.com/office/drawing/2014/main" id="{83EFF1F8-9F4D-A0D5-10D6-3CD1F07BB5C3}"/>
              </a:ext>
            </a:extLst>
          </p:cNvPr>
          <p:cNvSpPr txBox="1"/>
          <p:nvPr/>
        </p:nvSpPr>
        <p:spPr>
          <a:xfrm>
            <a:off x="184280" y="1582340"/>
            <a:ext cx="6097554" cy="461267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l">
              <a:lnSpc>
                <a:spcPct val="150000"/>
              </a:lnSpc>
            </a:pPr>
            <a:r>
              <a:rPr lang="en-GB" sz="1800" b="0" i="0" u="none" strike="noStrike" baseline="0" dirty="0">
                <a:solidFill>
                  <a:srgbClr val="000000"/>
                </a:solidFill>
                <a:latin typeface="TimesNewRomanPSMT"/>
              </a:rPr>
              <a:t>Lead is slowly absorbed, and toxic symptoms are not particularly definitive when they do occur.</a:t>
            </a:r>
            <a:endParaRPr lang="en-GB" sz="800" dirty="0">
              <a:solidFill>
                <a:srgbClr val="0081AD"/>
              </a:solidFill>
              <a:latin typeface="TimesNewRomanPSMT"/>
            </a:endParaRPr>
          </a:p>
          <a:p>
            <a:pPr algn="l">
              <a:lnSpc>
                <a:spcPct val="150000"/>
              </a:lnSpc>
            </a:pPr>
            <a:r>
              <a:rPr lang="en-GB" sz="1800" b="0" i="0" u="none" strike="noStrike" baseline="0" dirty="0">
                <a:solidFill>
                  <a:srgbClr val="000000"/>
                </a:solidFill>
                <a:latin typeface="TimesNewRomanPSMT"/>
              </a:rPr>
              <a:t>There is a pallor of the face and lips and gastrointestinal symptoms that consist of nausea, vomiting, loss of appetite, and abdominal colic. </a:t>
            </a:r>
          </a:p>
          <a:p>
            <a:pPr algn="l">
              <a:lnSpc>
                <a:spcPct val="150000"/>
              </a:lnSpc>
            </a:pPr>
            <a:r>
              <a:rPr lang="en-GB" sz="1800" b="0" i="0" u="none" strike="noStrike" baseline="0" dirty="0">
                <a:solidFill>
                  <a:srgbClr val="000000"/>
                </a:solidFill>
                <a:latin typeface="TimesNewRomanPSMT"/>
              </a:rPr>
              <a:t>Peripheral neuritis, psychologic disorders, and encephalitis have been reported.</a:t>
            </a:r>
          </a:p>
          <a:p>
            <a:pPr algn="l">
              <a:lnSpc>
                <a:spcPct val="150000"/>
              </a:lnSpc>
            </a:pPr>
            <a:r>
              <a:rPr lang="en-GB" sz="1800" b="0" i="0" u="none" strike="noStrike" baseline="0" dirty="0">
                <a:solidFill>
                  <a:srgbClr val="000000"/>
                </a:solidFill>
                <a:latin typeface="TimesNewRomanPSMT"/>
              </a:rPr>
              <a:t> Oral signs include salivation, coated tongue, a peculiar sweetish taste, gingival pigmentation, and ulceration. </a:t>
            </a:r>
          </a:p>
          <a:p>
            <a:pPr algn="l">
              <a:lnSpc>
                <a:spcPct val="150000"/>
              </a:lnSpc>
            </a:pPr>
            <a:r>
              <a:rPr lang="en-GB" sz="1800" b="0" i="0" u="none" strike="noStrike" baseline="0" dirty="0">
                <a:solidFill>
                  <a:srgbClr val="000000"/>
                </a:solidFill>
                <a:latin typeface="TimesNewRomanPSMT"/>
              </a:rPr>
              <a:t>Gingival pigmentation is linear (Burtonian line), steel </a:t>
            </a:r>
            <a:r>
              <a:rPr lang="en-GB" sz="1800" b="0" i="0" u="none" strike="noStrike" baseline="0" dirty="0" err="1">
                <a:solidFill>
                  <a:srgbClr val="000000"/>
                </a:solidFill>
                <a:latin typeface="TimesNewRomanPSMT"/>
              </a:rPr>
              <a:t>gray</a:t>
            </a:r>
            <a:r>
              <a:rPr lang="en-GB" sz="1800" b="0" i="0" u="none" strike="noStrike" baseline="0" dirty="0">
                <a:solidFill>
                  <a:srgbClr val="000000"/>
                </a:solidFill>
                <a:latin typeface="TimesNewRomanPSMT"/>
              </a:rPr>
              <a:t>, and associated with local inflammation.</a:t>
            </a:r>
            <a:endParaRPr lang="en-IN" dirty="0"/>
          </a:p>
        </p:txBody>
      </p:sp>
      <p:sp>
        <p:nvSpPr>
          <p:cNvPr id="6" name="TextBox 5">
            <a:extLst>
              <a:ext uri="{FF2B5EF4-FFF2-40B4-BE49-F238E27FC236}">
                <a16:creationId xmlns:a16="http://schemas.microsoft.com/office/drawing/2014/main" id="{C0A862A7-55FD-C1EC-3021-058F17C2D844}"/>
              </a:ext>
            </a:extLst>
          </p:cNvPr>
          <p:cNvSpPr txBox="1"/>
          <p:nvPr/>
        </p:nvSpPr>
        <p:spPr>
          <a:xfrm>
            <a:off x="1219979" y="941078"/>
            <a:ext cx="3687923" cy="523220"/>
          </a:xfrm>
          <a:prstGeom prst="rect">
            <a:avLst/>
          </a:prstGeom>
          <a:noFill/>
        </p:spPr>
        <p:txBody>
          <a:bodyPr wrap="square">
            <a:spAutoFit/>
          </a:bodyPr>
          <a:lstStyle/>
          <a:p>
            <a:pPr algn="l"/>
            <a:r>
              <a:rPr lang="en-IN" sz="2800" b="1" i="1" u="none" strike="noStrike" baseline="0" dirty="0">
                <a:solidFill>
                  <a:schemeClr val="accent6">
                    <a:lumMod val="50000"/>
                  </a:schemeClr>
                </a:solidFill>
                <a:latin typeface="Times New Roman" panose="02020603050405020304" pitchFamily="18" charset="0"/>
                <a:cs typeface="Times New Roman" panose="02020603050405020304" pitchFamily="18" charset="0"/>
              </a:rPr>
              <a:t>Lead Intoxication</a:t>
            </a:r>
          </a:p>
        </p:txBody>
      </p:sp>
      <p:pic>
        <p:nvPicPr>
          <p:cNvPr id="7" name="Picture 6">
            <a:extLst>
              <a:ext uri="{FF2B5EF4-FFF2-40B4-BE49-F238E27FC236}">
                <a16:creationId xmlns:a16="http://schemas.microsoft.com/office/drawing/2014/main" id="{E3631C7E-9337-2259-4D28-C1EE019FEA0F}"/>
              </a:ext>
            </a:extLst>
          </p:cNvPr>
          <p:cNvPicPr>
            <a:picLocks noChangeAspect="1"/>
          </p:cNvPicPr>
          <p:nvPr/>
        </p:nvPicPr>
        <p:blipFill>
          <a:blip r:embed="rId2"/>
          <a:srcRect l="23020" t="28725" r="18733" b="4870"/>
          <a:stretch/>
        </p:blipFill>
        <p:spPr>
          <a:xfrm>
            <a:off x="7672097" y="4288825"/>
            <a:ext cx="3310034" cy="25122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1F016BCE-E659-F148-5ABF-ABD41FD1F400}"/>
              </a:ext>
            </a:extLst>
          </p:cNvPr>
          <p:cNvPicPr>
            <a:picLocks noChangeAspect="1"/>
          </p:cNvPicPr>
          <p:nvPr/>
        </p:nvPicPr>
        <p:blipFill>
          <a:blip r:embed="rId3"/>
          <a:stretch>
            <a:fillRect/>
          </a:stretch>
        </p:blipFill>
        <p:spPr>
          <a:xfrm>
            <a:off x="6882102" y="471450"/>
            <a:ext cx="4667257" cy="36060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358473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FC81-CA4F-3641-4180-D6F0DCBABA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7EAD8A-DA03-C364-97C0-1A2026EAB5B7}"/>
              </a:ext>
            </a:extLst>
          </p:cNvPr>
          <p:cNvSpPr>
            <a:spLocks noGrp="1"/>
          </p:cNvSpPr>
          <p:nvPr>
            <p:ph type="sldNum" sz="quarter" idx="12"/>
          </p:nvPr>
        </p:nvSpPr>
        <p:spPr/>
        <p:txBody>
          <a:bodyPr/>
          <a:lstStyle/>
          <a:p>
            <a:fld id="{08AB70BE-1769-45B8-85A6-0C837432C7E6}" type="slidenum">
              <a:rPr lang="en-US" smtClean="0"/>
              <a:pPr/>
              <a:t>86</a:t>
            </a:fld>
            <a:endParaRPr lang="en-US" dirty="0"/>
          </a:p>
        </p:txBody>
      </p:sp>
      <p:sp>
        <p:nvSpPr>
          <p:cNvPr id="4" name="TextBox 3">
            <a:extLst>
              <a:ext uri="{FF2B5EF4-FFF2-40B4-BE49-F238E27FC236}">
                <a16:creationId xmlns:a16="http://schemas.microsoft.com/office/drawing/2014/main" id="{7DA0191A-5BA0-CDF1-E80C-689594B733E7}"/>
              </a:ext>
            </a:extLst>
          </p:cNvPr>
          <p:cNvSpPr txBox="1"/>
          <p:nvPr/>
        </p:nvSpPr>
        <p:spPr>
          <a:xfrm>
            <a:off x="277510" y="2369158"/>
            <a:ext cx="5087517" cy="2119683"/>
          </a:xfrm>
          <a:prstGeom prst="rect">
            <a:avLst/>
          </a:prstGeom>
          <a:noFill/>
        </p:spPr>
        <p:txBody>
          <a:bodyPr wrap="square">
            <a:spAutoFit/>
          </a:bodyPr>
          <a:lstStyle/>
          <a:p>
            <a:pPr algn="l">
              <a:lnSpc>
                <a:spcPct val="150000"/>
              </a:lnSpc>
            </a:pPr>
            <a:r>
              <a:rPr lang="en-GB" sz="1800" b="0" i="0" u="none" strike="noStrike" baseline="0" dirty="0">
                <a:solidFill>
                  <a:srgbClr val="000000"/>
                </a:solidFill>
                <a:latin typeface="TimesNewRomanPSMT"/>
              </a:rPr>
              <a:t>Mercury intoxication is characterized by headache, insomnia, cardiovascular symptoms, pronounced salivation (ptyalism), and a metallic taste.</a:t>
            </a:r>
            <a:endParaRPr lang="en-GB" sz="800" dirty="0">
              <a:solidFill>
                <a:srgbClr val="0081AD"/>
              </a:solidFill>
              <a:latin typeface="TimesNewRomanPSMT"/>
            </a:endParaRPr>
          </a:p>
          <a:p>
            <a:pPr algn="l">
              <a:lnSpc>
                <a:spcPct val="150000"/>
              </a:lnSpc>
            </a:pPr>
            <a:r>
              <a:rPr lang="en-GB" sz="1800" b="0" i="0" u="none" strike="noStrike" baseline="0" dirty="0">
                <a:solidFill>
                  <a:srgbClr val="000000"/>
                </a:solidFill>
                <a:latin typeface="TimesNewRomanPSMT"/>
              </a:rPr>
              <a:t>Gingival pigmentation in linear form results from</a:t>
            </a:r>
          </a:p>
          <a:p>
            <a:pPr algn="l">
              <a:lnSpc>
                <a:spcPct val="150000"/>
              </a:lnSpc>
            </a:pPr>
            <a:r>
              <a:rPr lang="en-GB" sz="1800" b="0" i="0" u="none" strike="noStrike" baseline="0" dirty="0">
                <a:solidFill>
                  <a:srgbClr val="000000"/>
                </a:solidFill>
                <a:latin typeface="TimesNewRomanPSMT"/>
              </a:rPr>
              <a:t>the deposition of mercuric sulfide.</a:t>
            </a:r>
            <a:endParaRPr lang="en-IN" dirty="0"/>
          </a:p>
        </p:txBody>
      </p:sp>
      <p:sp>
        <p:nvSpPr>
          <p:cNvPr id="6" name="TextBox 5">
            <a:extLst>
              <a:ext uri="{FF2B5EF4-FFF2-40B4-BE49-F238E27FC236}">
                <a16:creationId xmlns:a16="http://schemas.microsoft.com/office/drawing/2014/main" id="{09BBDD6A-DA93-7BA1-DB0D-134C38B6C64B}"/>
              </a:ext>
            </a:extLst>
          </p:cNvPr>
          <p:cNvSpPr txBox="1"/>
          <p:nvPr/>
        </p:nvSpPr>
        <p:spPr>
          <a:xfrm>
            <a:off x="510851" y="865028"/>
            <a:ext cx="6097554" cy="523220"/>
          </a:xfrm>
          <a:prstGeom prst="rect">
            <a:avLst/>
          </a:prstGeom>
          <a:noFill/>
        </p:spPr>
        <p:txBody>
          <a:bodyPr wrap="square">
            <a:spAutoFit/>
          </a:bodyPr>
          <a:lstStyle/>
          <a:p>
            <a:pPr algn="l"/>
            <a:r>
              <a:rPr lang="en-IN" sz="2800" b="1" i="1" u="none" strike="noStrike" baseline="0" dirty="0">
                <a:solidFill>
                  <a:srgbClr val="006700"/>
                </a:solidFill>
                <a:latin typeface="Times New Roman" panose="02020603050405020304" pitchFamily="18" charset="0"/>
                <a:cs typeface="Times New Roman" panose="02020603050405020304" pitchFamily="18" charset="0"/>
              </a:rPr>
              <a:t>Mercury Intoxication</a:t>
            </a:r>
          </a:p>
        </p:txBody>
      </p:sp>
      <p:pic>
        <p:nvPicPr>
          <p:cNvPr id="1026" name="Picture 2">
            <a:extLst>
              <a:ext uri="{FF2B5EF4-FFF2-40B4-BE49-F238E27FC236}">
                <a16:creationId xmlns:a16="http://schemas.microsoft.com/office/drawing/2014/main" id="{A41023ED-BF8D-C00D-B836-C6F993CB2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344" y="1353679"/>
            <a:ext cx="5972146" cy="44725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002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69DA8-E2B7-5D93-C204-4D48D232504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288350-CF23-CEF5-1458-0C457DC2D976}"/>
              </a:ext>
            </a:extLst>
          </p:cNvPr>
          <p:cNvSpPr>
            <a:spLocks noGrp="1"/>
          </p:cNvSpPr>
          <p:nvPr>
            <p:ph type="sldNum" sz="quarter" idx="12"/>
          </p:nvPr>
        </p:nvSpPr>
        <p:spPr/>
        <p:txBody>
          <a:bodyPr/>
          <a:lstStyle/>
          <a:p>
            <a:fld id="{08AB70BE-1769-45B8-85A6-0C837432C7E6}" type="slidenum">
              <a:rPr lang="en-US" smtClean="0"/>
              <a:pPr/>
              <a:t>87</a:t>
            </a:fld>
            <a:endParaRPr lang="en-US" dirty="0"/>
          </a:p>
        </p:txBody>
      </p:sp>
      <p:pic>
        <p:nvPicPr>
          <p:cNvPr id="3" name="Picture 2">
            <a:extLst>
              <a:ext uri="{FF2B5EF4-FFF2-40B4-BE49-F238E27FC236}">
                <a16:creationId xmlns:a16="http://schemas.microsoft.com/office/drawing/2014/main" id="{CEB98290-DC73-B83A-ACB0-16D605DDDE08}"/>
              </a:ext>
            </a:extLst>
          </p:cNvPr>
          <p:cNvPicPr>
            <a:picLocks noChangeAspect="1"/>
          </p:cNvPicPr>
          <p:nvPr/>
        </p:nvPicPr>
        <p:blipFill>
          <a:blip r:embed="rId2"/>
          <a:stretch>
            <a:fillRect/>
          </a:stretch>
        </p:blipFill>
        <p:spPr>
          <a:xfrm>
            <a:off x="2816290" y="772107"/>
            <a:ext cx="6559420" cy="55491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97189989"/>
      </p:ext>
    </p:extLst>
  </p:cSld>
  <p:clrMapOvr>
    <a:masterClrMapping/>
  </p:clrMapOvr>
</p:sld>
</file>

<file path=ppt/theme/theme1.xml><?xml version="1.0" encoding="utf-8"?>
<a:theme xmlns:a="http://schemas.openxmlformats.org/drawingml/2006/main" name="ModOverlayVTI">
  <a:themeElements>
    <a:clrScheme name="Custom 50">
      <a:dk1>
        <a:sysClr val="windowText" lastClr="000000"/>
      </a:dk1>
      <a:lt1>
        <a:srgbClr val="F4F2EC"/>
      </a:lt1>
      <a:dk2>
        <a:srgbClr val="09283F"/>
      </a:dk2>
      <a:lt2>
        <a:srgbClr val="FFFFFF"/>
      </a:lt2>
      <a:accent1>
        <a:srgbClr val="3C9A8F"/>
      </a:accent1>
      <a:accent2>
        <a:srgbClr val="18818C"/>
      </a:accent2>
      <a:accent3>
        <a:srgbClr val="800A2F"/>
      </a:accent3>
      <a:accent4>
        <a:srgbClr val="F6635C"/>
      </a:accent4>
      <a:accent5>
        <a:srgbClr val="F48E7C"/>
      </a:accent5>
      <a:accent6>
        <a:srgbClr val="DA9D16"/>
      </a:accent6>
      <a:hlink>
        <a:srgbClr val="ED621D"/>
      </a:hlink>
      <a:folHlink>
        <a:srgbClr val="A18A6D"/>
      </a:folHlink>
    </a:clrScheme>
    <a:fontScheme name="Elephant Arial Nova Light">
      <a:majorFont>
        <a:latin typeface="Elephan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OverlayVTI" id="{85202D65-63D3-4793-A090-FA8DF18DC0BE}" vid="{91924FCD-E846-48AE-B233-F25A78D18B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D7C3E5-1734-4636-9EC5-AEB06BF1FB20}">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5453AF4-4FB0-4B39-9296-55DED383E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5C2001-E626-4890-B405-22B5BD1CB05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Mod overlay design</Template>
  <TotalTime>1029</TotalTime>
  <Words>7823</Words>
  <Application>Microsoft Office PowerPoint</Application>
  <PresentationFormat>Widescreen</PresentationFormat>
  <Paragraphs>577</Paragraphs>
  <Slides>87</Slides>
  <Notes>18</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87</vt:i4>
      </vt:variant>
    </vt:vector>
  </HeadingPairs>
  <TitlesOfParts>
    <vt:vector size="108" baseType="lpstr">
      <vt:lpstr>Arial</vt:lpstr>
      <vt:lpstr>Arial Black</vt:lpstr>
      <vt:lpstr>Arial Nova Light</vt:lpstr>
      <vt:lpstr>Brush Script MT</vt:lpstr>
      <vt:lpstr>Calibri</vt:lpstr>
      <vt:lpstr>Comic Sans MS</vt:lpstr>
      <vt:lpstr>Courier New</vt:lpstr>
      <vt:lpstr>Edwardian Script ITC</vt:lpstr>
      <vt:lpstr>Elephant</vt:lpstr>
      <vt:lpstr>Monotype Corsiva</vt:lpstr>
      <vt:lpstr>Script MT Bold</vt:lpstr>
      <vt:lpstr>SymbolNew-Medium</vt:lpstr>
      <vt:lpstr>Times New Roman</vt:lpstr>
      <vt:lpstr>TimesNewRomanPS-BoldMT</vt:lpstr>
      <vt:lpstr>TimesNewRomanPS-ItalicMT</vt:lpstr>
      <vt:lpstr>TimesNewRomanPSMT</vt:lpstr>
      <vt:lpstr>Trebuchet MS</vt:lpstr>
      <vt:lpstr>Univers-Bold</vt:lpstr>
      <vt:lpstr>Univers-BoldOblique</vt:lpstr>
      <vt:lpstr>Wingdings</vt:lpstr>
      <vt:lpstr>ModOverlayVTI</vt:lpstr>
      <vt:lpstr>PowerPoint Presentation</vt:lpstr>
      <vt:lpstr>PowerPoint Presentation</vt:lpstr>
      <vt:lpstr>About us</vt:lpstr>
      <vt:lpstr>Endocrine diseases such as diabetes and hormonal fluctuations that are associated with puberty and pregnancy are well-known examples of systemic conditions that adversely affect the condition of the periodontium.   Endocrine disturbances and hormone fluctuations affect the periodontal tissues directly, modify the tissue response to local factors, and produce anatomic changes in the gingiva that may favour plaque accumulation and disease progression.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During puberty and pregnancy, these changes are characterized by non-specific inflammatory reactions with a  predominant vascular component,  which leads clinically to a marked hemorrhagic tendency. Oral changes during menopause may include  thinning of the oral mucosa, gingival recession, xerostomia, altered taste, and burning mouth.</vt:lpstr>
      <vt:lpstr>PowerPoint Presentation</vt:lpstr>
      <vt:lpstr>PowerPoint Presentation</vt:lpstr>
      <vt:lpstr>PowerPoint Presentation</vt:lpstr>
      <vt:lpstr>Menopause</vt:lpstr>
      <vt:lpstr>PowerPoint Presentation</vt:lpstr>
      <vt:lpstr>PowerPoint Presentation</vt:lpstr>
      <vt:lpstr>PowerPoint Presentation</vt:lpstr>
      <vt:lpstr>PowerPoint Presentation</vt:lpstr>
      <vt:lpstr>Leukocyte (Neutrophil) Disorders </vt:lpstr>
      <vt:lpstr>PowerPoint Presentation</vt:lpstr>
      <vt:lpstr>PowerPoint Presentation</vt:lpstr>
      <vt:lpstr>PowerPoint Presentation</vt:lpstr>
      <vt:lpstr>PowerPoint Presentation</vt:lpstr>
      <vt:lpstr>PowerPoint Presentation</vt:lpstr>
      <vt:lpstr>The Periodontium in Leukemic Patients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Thrombocytopenia </vt:lpstr>
      <vt:lpstr>Let’s meet soon!!!</vt:lpstr>
      <vt:lpstr>Genetic disorders affecting periodontium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Stress-Induced Immunosuppression </vt:lpstr>
      <vt:lpstr>PowerPoint Presentation</vt:lpstr>
      <vt:lpstr>PowerPoint Presentation</vt:lpstr>
      <vt:lpstr>PowerPoint Presentation</vt:lpstr>
      <vt:lpstr>Medications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Nutritional Influences</vt:lpstr>
      <vt:lpstr>Fat-Soluble Vitamin Deficiency</vt:lpstr>
      <vt:lpstr>PowerPoint Presentation</vt:lpstr>
      <vt:lpstr>PowerPoint Presentation</vt:lpstr>
      <vt:lpstr>Water-Soluble Vitamins Deficiency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Metal Intoxication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haneesha patcha</dc:creator>
  <cp:lastModifiedBy>haneesha patcha</cp:lastModifiedBy>
  <cp:revision>18</cp:revision>
  <dcterms:created xsi:type="dcterms:W3CDTF">2024-12-19T06:50:36Z</dcterms:created>
  <dcterms:modified xsi:type="dcterms:W3CDTF">2025-02-17T10:31:13Z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