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ommentAuthors.xml" ContentType="application/vnd.openxmlformats-officedocument.presentationml.comme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256" r:id="rId2"/>
    <p:sldId id="257" r:id="rId3"/>
    <p:sldId id="259" r:id="rId4"/>
    <p:sldId id="260" r:id="rId5"/>
    <p:sldId id="261" r:id="rId6"/>
    <p:sldId id="262" r:id="rId7"/>
    <p:sldId id="263" r:id="rId8"/>
    <p:sldId id="523" r:id="rId9"/>
    <p:sldId id="264" r:id="rId10"/>
    <p:sldId id="265" r:id="rId11"/>
    <p:sldId id="522" r:id="rId12"/>
    <p:sldId id="266" r:id="rId13"/>
    <p:sldId id="267" r:id="rId14"/>
    <p:sldId id="268" r:id="rId15"/>
    <p:sldId id="269" r:id="rId16"/>
    <p:sldId id="270" r:id="rId17"/>
    <p:sldId id="271" r:id="rId18"/>
    <p:sldId id="273" r:id="rId19"/>
    <p:sldId id="274" r:id="rId20"/>
    <p:sldId id="275" r:id="rId21"/>
    <p:sldId id="276" r:id="rId22"/>
    <p:sldId id="277" r:id="rId23"/>
    <p:sldId id="278" r:id="rId24"/>
    <p:sldId id="279" r:id="rId25"/>
    <p:sldId id="283" r:id="rId26"/>
    <p:sldId id="284" r:id="rId27"/>
    <p:sldId id="280" r:id="rId28"/>
    <p:sldId id="281" r:id="rId29"/>
    <p:sldId id="285" r:id="rId30"/>
    <p:sldId id="286" r:id="rId31"/>
    <p:sldId id="287" r:id="rId32"/>
    <p:sldId id="288" r:id="rId33"/>
    <p:sldId id="289" r:id="rId34"/>
    <p:sldId id="290" r:id="rId35"/>
    <p:sldId id="291" r:id="rId36"/>
    <p:sldId id="292" r:id="rId37"/>
    <p:sldId id="293" r:id="rId38"/>
    <p:sldId id="296" r:id="rId39"/>
    <p:sldId id="297" r:id="rId40"/>
    <p:sldId id="298" r:id="rId41"/>
    <p:sldId id="299" r:id="rId42"/>
    <p:sldId id="300" r:id="rId43"/>
    <p:sldId id="521" r:id="rId44"/>
    <p:sldId id="301" r:id="rId45"/>
    <p:sldId id="302" r:id="rId46"/>
    <p:sldId id="308" r:id="rId47"/>
    <p:sldId id="304" r:id="rId48"/>
    <p:sldId id="305" r:id="rId49"/>
    <p:sldId id="306" r:id="rId50"/>
    <p:sldId id="307" r:id="rId51"/>
    <p:sldId id="309" r:id="rId52"/>
    <p:sldId id="310" r:id="rId53"/>
    <p:sldId id="311" r:id="rId54"/>
    <p:sldId id="366" r:id="rId55"/>
    <p:sldId id="367" r:id="rId56"/>
    <p:sldId id="368" r:id="rId57"/>
    <p:sldId id="369" r:id="rId58"/>
    <p:sldId id="370" r:id="rId59"/>
    <p:sldId id="371" r:id="rId60"/>
    <p:sldId id="372" r:id="rId61"/>
    <p:sldId id="373" r:id="rId62"/>
    <p:sldId id="374" r:id="rId63"/>
    <p:sldId id="376" r:id="rId64"/>
    <p:sldId id="377" r:id="rId65"/>
    <p:sldId id="379" r:id="rId66"/>
    <p:sldId id="380" r:id="rId67"/>
    <p:sldId id="381" r:id="rId68"/>
    <p:sldId id="382" r:id="rId69"/>
    <p:sldId id="384" r:id="rId70"/>
    <p:sldId id="385" r:id="rId71"/>
    <p:sldId id="386" r:id="rId72"/>
    <p:sldId id="387" r:id="rId73"/>
    <p:sldId id="388" r:id="rId74"/>
    <p:sldId id="390" r:id="rId75"/>
    <p:sldId id="391" r:id="rId76"/>
    <p:sldId id="392" r:id="rId77"/>
    <p:sldId id="393" r:id="rId78"/>
    <p:sldId id="394" r:id="rId79"/>
    <p:sldId id="395" r:id="rId80"/>
    <p:sldId id="525" r:id="rId81"/>
    <p:sldId id="526" r:id="rId82"/>
    <p:sldId id="527" r:id="rId83"/>
    <p:sldId id="528" r:id="rId84"/>
    <p:sldId id="529" r:id="rId85"/>
    <p:sldId id="530" r:id="rId86"/>
    <p:sldId id="396" r:id="rId87"/>
    <p:sldId id="397" r:id="rId88"/>
    <p:sldId id="398" r:id="rId89"/>
    <p:sldId id="399" r:id="rId90"/>
    <p:sldId id="400" r:id="rId91"/>
    <p:sldId id="403" r:id="rId92"/>
    <p:sldId id="411" r:id="rId93"/>
    <p:sldId id="412" r:id="rId94"/>
    <p:sldId id="413" r:id="rId95"/>
    <p:sldId id="414" r:id="rId96"/>
    <p:sldId id="415" r:id="rId97"/>
    <p:sldId id="428" r:id="rId98"/>
    <p:sldId id="429" r:id="rId99"/>
    <p:sldId id="430" r:id="rId100"/>
    <p:sldId id="431" r:id="rId101"/>
    <p:sldId id="520"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a"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5B9C41-B1DE-48E1-BAAE-B37D26195FCE}" type="datetimeFigureOut">
              <a:rPr lang="en-US" smtClean="0"/>
              <a:pPr/>
              <a:t>1/27/2017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6FA8C5-4A79-4583-A824-02A2A23ABD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6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438400" y="2133600"/>
            <a:ext cx="4493538" cy="1107996"/>
          </a:xfrm>
          <a:prstGeom prst="rect">
            <a:avLst/>
          </a:prstGeom>
          <a:noFill/>
        </p:spPr>
        <p:txBody>
          <a:bodyPr wrap="none" rtlCol="0">
            <a:spAutoFit/>
          </a:bodyPr>
          <a:lstStyle/>
          <a:p>
            <a:r>
              <a:rPr lang="en-US" sz="6600" dirty="0" smtClean="0">
                <a:solidFill>
                  <a:srgbClr val="FF0000"/>
                </a:solidFill>
                <a:latin typeface="Times New Roman" pitchFamily="18" charset="0"/>
                <a:cs typeface="Times New Roman" pitchFamily="18" charset="0"/>
              </a:rPr>
              <a:t>IMPLANTS</a:t>
            </a:r>
            <a:endParaRPr lang="en-US" sz="66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0" y="457200"/>
            <a:ext cx="2667000" cy="762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endParaRPr kumimoji="0" lang="en-US" sz="24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endParaRPr kumimoji="0" lang="en-US" sz="24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en-US" sz="24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                      DEFINITION</a:t>
            </a:r>
          </a:p>
        </p:txBody>
      </p:sp>
      <p:sp>
        <p:nvSpPr>
          <p:cNvPr id="3" name="Rectangle 4"/>
          <p:cNvSpPr>
            <a:spLocks noChangeArrowheads="1"/>
          </p:cNvSpPr>
          <p:nvPr/>
        </p:nvSpPr>
        <p:spPr bwMode="auto">
          <a:xfrm>
            <a:off x="1066800" y="1524000"/>
            <a:ext cx="7162800" cy="4598182"/>
          </a:xfrm>
          <a:prstGeom prst="rect">
            <a:avLst/>
          </a:prstGeom>
          <a:noFill/>
          <a:ln w="12700" cap="sq">
            <a:noFill/>
            <a:miter lim="800000"/>
            <a:headEnd type="none" w="sm" len="sm"/>
            <a:tailEnd type="none" w="sm" len="sm"/>
          </a:ln>
          <a:effectLst/>
        </p:spPr>
        <p:txBody>
          <a:bodyPr>
            <a:spAutoFit/>
          </a:bodyPr>
          <a:lstStyle/>
          <a:p>
            <a:pPr eaLnBrk="1" hangingPunct="1">
              <a:lnSpc>
                <a:spcPct val="140000"/>
              </a:lnSpc>
              <a:spcBef>
                <a:spcPct val="50000"/>
              </a:spcBef>
              <a:buClr>
                <a:schemeClr val="hlink"/>
              </a:buClr>
              <a:buSzPct val="80000"/>
              <a:buFont typeface="Arial" charset="0"/>
              <a:buNone/>
              <a:defRPr/>
            </a:pPr>
            <a:endParaRPr lang="en-US" sz="2400" dirty="0">
              <a:latin typeface="Times New Roman" pitchFamily="18" charset="0"/>
              <a:cs typeface="Times New Roman" pitchFamily="18" charset="0"/>
            </a:endParaRPr>
          </a:p>
          <a:p>
            <a:pPr eaLnBrk="1" hangingPunct="1">
              <a:lnSpc>
                <a:spcPct val="140000"/>
              </a:lnSpc>
              <a:spcBef>
                <a:spcPct val="50000"/>
              </a:spcBef>
              <a:buClr>
                <a:schemeClr val="hlink"/>
              </a:buClr>
              <a:buSzPct val="80000"/>
              <a:buFont typeface="Arial" charset="0"/>
              <a:buNone/>
              <a:defRPr/>
            </a:pPr>
            <a:r>
              <a:rPr lang="en-US" sz="2400" dirty="0">
                <a:latin typeface="Times New Roman" pitchFamily="18" charset="0"/>
                <a:cs typeface="Times New Roman" pitchFamily="18" charset="0"/>
              </a:rPr>
              <a:t>The Glossary of Prosthodontic Terms defines an implant as </a:t>
            </a:r>
            <a:r>
              <a:rPr lang="en-US" sz="2400" dirty="0">
                <a:solidFill>
                  <a:srgbClr val="FFFF00"/>
                </a:solidFill>
                <a:latin typeface="Times New Roman" pitchFamily="18" charset="0"/>
                <a:cs typeface="Times New Roman" pitchFamily="18" charset="0"/>
              </a:rPr>
              <a:t>“a prosthetic device or </a:t>
            </a:r>
            <a:r>
              <a:rPr lang="en-US" sz="2400" dirty="0" err="1">
                <a:solidFill>
                  <a:srgbClr val="FFFF00"/>
                </a:solidFill>
                <a:latin typeface="Times New Roman" pitchFamily="18" charset="0"/>
                <a:cs typeface="Times New Roman" pitchFamily="18" charset="0"/>
              </a:rPr>
              <a:t>alloplastic</a:t>
            </a:r>
            <a:r>
              <a:rPr lang="en-US" sz="2400" dirty="0">
                <a:solidFill>
                  <a:srgbClr val="FFFF00"/>
                </a:solidFill>
                <a:latin typeface="Times New Roman" pitchFamily="18" charset="0"/>
                <a:cs typeface="Times New Roman" pitchFamily="18" charset="0"/>
              </a:rPr>
              <a:t> material implanted into the oral tissues beneath the mucosal or/and </a:t>
            </a:r>
            <a:r>
              <a:rPr lang="en-US" sz="2400" dirty="0" err="1">
                <a:solidFill>
                  <a:srgbClr val="FFFF00"/>
                </a:solidFill>
                <a:latin typeface="Times New Roman" pitchFamily="18" charset="0"/>
                <a:cs typeface="Times New Roman" pitchFamily="18" charset="0"/>
              </a:rPr>
              <a:t>periosteal</a:t>
            </a:r>
            <a:r>
              <a:rPr lang="en-US" sz="2400" dirty="0">
                <a:solidFill>
                  <a:srgbClr val="FFFF00"/>
                </a:solidFill>
                <a:latin typeface="Times New Roman" pitchFamily="18" charset="0"/>
                <a:cs typeface="Times New Roman" pitchFamily="18" charset="0"/>
              </a:rPr>
              <a:t> layer, and /or within the bone to provide retention and support for a fixed or removable prosthesis.”</a:t>
            </a:r>
          </a:p>
          <a:p>
            <a:pPr eaLnBrk="1" hangingPunct="1">
              <a:lnSpc>
                <a:spcPct val="140000"/>
              </a:lnSpc>
              <a:spcBef>
                <a:spcPct val="50000"/>
              </a:spcBef>
              <a:buClr>
                <a:schemeClr val="hlink"/>
              </a:buClr>
              <a:buSzPct val="80000"/>
              <a:buFont typeface="Arial" charset="0"/>
              <a:buNone/>
              <a:defRPr/>
            </a:pPr>
            <a:endParaRPr lang="en-US" sz="2400" dirty="0">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143000" y="304800"/>
            <a:ext cx="6096000" cy="8382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r>
              <a:rPr kumimoji="0" lang="en-US" sz="32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CLASSIFICATIO</a:t>
            </a:r>
            <a:r>
              <a:rPr lang="en-US" sz="3200" dirty="0" smtClean="0">
                <a:solidFill>
                  <a:srgbClr val="FF0000"/>
                </a:solidFill>
                <a:latin typeface="Times New Roman" pitchFamily="18" charset="0"/>
                <a:ea typeface="+mj-ea"/>
                <a:cs typeface="Times New Roman" pitchFamily="18" charset="0"/>
              </a:rPr>
              <a:t>N OF IMPLANTS</a:t>
            </a:r>
            <a:endParaRPr kumimoji="0" lang="en-US" sz="44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Rot="1" noChangeArrowheads="1"/>
          </p:cNvSpPr>
          <p:nvPr/>
        </p:nvSpPr>
        <p:spPr>
          <a:xfrm>
            <a:off x="228600" y="1447800"/>
            <a:ext cx="8540750" cy="4498975"/>
          </a:xfrm>
          <a:prstGeom prst="rect">
            <a:avLst/>
          </a:prstGeom>
        </p:spPr>
        <p:txBody>
          <a:bodyPr>
            <a:noAutofit/>
          </a:bodyPr>
          <a:lstStyle/>
          <a:p>
            <a:pPr marL="274320" marR="0" lvl="0" indent="-274320" algn="l" defTabSz="914400" rtl="0" eaLnBrk="1" fontAlgn="auto" latinLnBrk="0" hangingPunct="1">
              <a:lnSpc>
                <a:spcPct val="80000"/>
              </a:lnSpc>
              <a:spcBef>
                <a:spcPts val="58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BASED ON RELATION TO BONE FORM</a:t>
            </a:r>
            <a:endParaRPr kumimoji="0" lang="en-US" sz="2400" b="0" i="0" u="sng" strike="noStrike" kern="1200" cap="none" spc="0" normalizeH="0" baseline="0" noProof="0" dirty="0" smtClean="0">
              <a:ln>
                <a:noFill/>
              </a:ln>
              <a:solidFill>
                <a:schemeClr val="tx2"/>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ENDOSTEAL  </a:t>
            </a: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SUBPERIOSTEAL</a:t>
            </a: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TRANSOSSEOUS</a:t>
            </a:r>
            <a:endParaRPr kumimoji="0" lang="en-US" sz="2400" b="0" i="0"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BASED ON SHAPE</a:t>
            </a:r>
            <a:endParaRPr kumimoji="0" lang="en-US" sz="2400" b="0" i="0" u="sng" strike="noStrike" kern="1200" cap="none" spc="0" normalizeH="0" baseline="0" noProof="0" dirty="0" smtClean="0">
              <a:ln>
                <a:noFill/>
              </a:ln>
              <a:solidFill>
                <a:schemeClr val="tx2"/>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BLADE FORM</a:t>
            </a: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ROOT FORM</a:t>
            </a:r>
            <a:endParaRPr kumimoji="0" lang="en-US" sz="2400" b="0" i="0"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BASED ON MATERIAL USED  </a:t>
            </a:r>
            <a:endParaRPr kumimoji="0" lang="en-US" sz="2400" b="0" i="0" u="sng" strike="noStrike" kern="1200" cap="none" spc="0" normalizeH="0" baseline="0" noProof="0" dirty="0" smtClean="0">
              <a:ln>
                <a:noFill/>
              </a:ln>
              <a:solidFill>
                <a:schemeClr val="tx2"/>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METALLIC</a:t>
            </a:r>
          </a:p>
          <a:p>
            <a:pPr marL="274320" marR="0" lvl="0" indent="-274320" algn="l" defTabSz="914400" rtl="0" eaLnBrk="1" fontAlgn="auto" latinLnBrk="0" hangingPunct="1">
              <a:lnSpc>
                <a:spcPct val="120000"/>
              </a:lnSpc>
              <a:spcBef>
                <a:spcPts val="58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CERAMIC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685800" y="838200"/>
            <a:ext cx="68580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tab pos="6515100" algn="l"/>
              </a:tabLst>
              <a:defRPr/>
            </a:pPr>
            <a:r>
              <a:rPr kumimoji="0" lang="en-US"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TYPES OF DENTAL</a:t>
            </a:r>
            <a:r>
              <a:rPr kumimoji="0" lang="en-US" sz="3200" b="1" i="1"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r>
              <a:rPr kumimoji="0" lang="en-US"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IMPLANTS</a:t>
            </a:r>
            <a:r>
              <a:rPr kumimoji="0" lang="en-US" sz="2800" b="0" i="0" u="none" strike="noStrike" kern="1200" cap="none" spc="0" normalizeH="0" baseline="0" noProof="0" dirty="0" smtClean="0">
                <a:ln>
                  <a:noFill/>
                </a:ln>
                <a:solidFill>
                  <a:schemeClr val="accent1"/>
                </a:solidFill>
                <a:effectLst/>
                <a:uLnTx/>
                <a:uFillTx/>
                <a:latin typeface="Times New Roman" pitchFamily="18" charset="0"/>
                <a:ea typeface="+mj-ea"/>
                <a:cs typeface="Times New Roman" pitchFamily="18" charset="0"/>
              </a:rPr>
              <a:t/>
            </a:r>
            <a:br>
              <a:rPr kumimoji="0" lang="en-US" sz="2800" b="0" i="0" u="none" strike="noStrike" kern="1200" cap="none" spc="0" normalizeH="0" baseline="0" noProof="0" dirty="0" smtClean="0">
                <a:ln>
                  <a:noFill/>
                </a:ln>
                <a:solidFill>
                  <a:schemeClr val="accent1"/>
                </a:solidFill>
                <a:effectLst/>
                <a:uLnTx/>
                <a:uFillTx/>
                <a:latin typeface="Times New Roman" pitchFamily="18" charset="0"/>
                <a:ea typeface="+mj-ea"/>
                <a:cs typeface="Times New Roman" pitchFamily="18" charset="0"/>
              </a:rPr>
            </a:br>
            <a:endParaRPr kumimoji="0" lang="en-US" sz="2800" b="0" i="0" u="none" strike="noStrike" kern="1200" cap="none" spc="0" normalizeH="0" baseline="0" noProof="0" dirty="0" smtClean="0">
              <a:ln>
                <a:noFill/>
              </a:ln>
              <a:solidFill>
                <a:schemeClr val="accent1"/>
              </a:solidFill>
              <a:effectLst/>
              <a:uLnTx/>
              <a:uFillTx/>
              <a:latin typeface="Times New Roman" pitchFamily="18" charset="0"/>
              <a:ea typeface="+mj-ea"/>
              <a:cs typeface="Times New Roman" pitchFamily="18" charset="0"/>
            </a:endParaRPr>
          </a:p>
        </p:txBody>
      </p:sp>
      <p:sp>
        <p:nvSpPr>
          <p:cNvPr id="3" name="Rectangle 4"/>
          <p:cNvSpPr>
            <a:spLocks noChangeArrowheads="1"/>
          </p:cNvSpPr>
          <p:nvPr/>
        </p:nvSpPr>
        <p:spPr bwMode="auto">
          <a:xfrm>
            <a:off x="0" y="3471863"/>
            <a:ext cx="9144000" cy="457200"/>
          </a:xfrm>
          <a:prstGeom prst="rect">
            <a:avLst/>
          </a:prstGeom>
          <a:noFill/>
          <a:ln w="12700" cap="sq">
            <a:noFill/>
            <a:miter lim="800000"/>
            <a:headEnd type="none" w="sm" len="sm"/>
            <a:tailEnd type="none" w="sm" len="sm"/>
          </a:ln>
        </p:spPr>
        <p:txBody>
          <a:bodyPr>
            <a:spAutoFit/>
          </a:bodyPr>
          <a:lstStyle/>
          <a:p>
            <a:pPr marL="342900" indent="-342900" eaLnBrk="1" hangingPunct="1">
              <a:spcBef>
                <a:spcPct val="50000"/>
              </a:spcBef>
            </a:pPr>
            <a:endParaRPr lang="en-US" sz="2400">
              <a:latin typeface="Times New Roman" pitchFamily="18" charset="0"/>
              <a:cs typeface="Times New Roman" pitchFamily="18" charset="0"/>
            </a:endParaRPr>
          </a:p>
        </p:txBody>
      </p:sp>
      <p:sp>
        <p:nvSpPr>
          <p:cNvPr id="4" name="Rectangle 5"/>
          <p:cNvSpPr>
            <a:spLocks noChangeArrowheads="1"/>
          </p:cNvSpPr>
          <p:nvPr/>
        </p:nvSpPr>
        <p:spPr bwMode="auto">
          <a:xfrm>
            <a:off x="0" y="1676400"/>
            <a:ext cx="9144000" cy="3416320"/>
          </a:xfrm>
          <a:prstGeom prst="rect">
            <a:avLst/>
          </a:prstGeom>
          <a:noFill/>
          <a:ln w="12700" cap="sq">
            <a:noFill/>
            <a:miter lim="800000"/>
            <a:headEnd type="none" w="sm" len="sm"/>
            <a:tailEnd type="none" w="sm" len="sm"/>
          </a:ln>
        </p:spPr>
        <p:txBody>
          <a:bodyPr>
            <a:spAutoFit/>
          </a:bodyPr>
          <a:lstStyle/>
          <a:p>
            <a:pPr lvl="1">
              <a:buFont typeface="Arial" pitchFamily="34" charset="0"/>
              <a:buChar char="•"/>
            </a:pPr>
            <a:r>
              <a:rPr lang="en-US" sz="2400" dirty="0">
                <a:latin typeface="Times New Roman" pitchFamily="18" charset="0"/>
                <a:cs typeface="Times New Roman" pitchFamily="18" charset="0"/>
              </a:rPr>
              <a:t>Several types of implants have been used throughout history.</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They </a:t>
            </a:r>
            <a:r>
              <a:rPr lang="en-US" sz="2400" dirty="0">
                <a:latin typeface="Times New Roman" pitchFamily="18" charset="0"/>
                <a:cs typeface="Times New Roman" pitchFamily="18" charset="0"/>
              </a:rPr>
              <a:t>include</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 </a:t>
            </a:r>
            <a:r>
              <a:rPr lang="en-US" sz="2400" b="1" u="sng" dirty="0" err="1">
                <a:solidFill>
                  <a:srgbClr val="FFC000"/>
                </a:solidFill>
                <a:latin typeface="Times New Roman" pitchFamily="18" charset="0"/>
                <a:cs typeface="Times New Roman" pitchFamily="18" charset="0"/>
              </a:rPr>
              <a:t>Endosteal</a:t>
            </a:r>
            <a:r>
              <a:rPr lang="en-US" sz="2400" b="1" dirty="0">
                <a:solidFill>
                  <a:srgbClr val="FFC000"/>
                </a:solidFill>
                <a:latin typeface="Times New Roman" pitchFamily="18" charset="0"/>
                <a:cs typeface="Times New Roman" pitchFamily="18" charset="0"/>
              </a:rPr>
              <a:t> </a:t>
            </a:r>
            <a:r>
              <a:rPr lang="en-US" sz="2400" dirty="0">
                <a:latin typeface="Times New Roman" pitchFamily="18" charset="0"/>
                <a:cs typeface="Times New Roman" pitchFamily="18" charset="0"/>
              </a:rPr>
              <a:t>implants that are placed into the bone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b="1" u="sng" dirty="0" err="1">
                <a:solidFill>
                  <a:srgbClr val="FFC000"/>
                </a:solidFill>
                <a:latin typeface="Times New Roman" pitchFamily="18" charset="0"/>
                <a:cs typeface="Times New Roman" pitchFamily="18" charset="0"/>
              </a:rPr>
              <a:t>Subperiosteal</a:t>
            </a:r>
            <a:r>
              <a:rPr lang="en-US" sz="2400" dirty="0">
                <a:latin typeface="Times New Roman" pitchFamily="18" charset="0"/>
                <a:cs typeface="Times New Roman" pitchFamily="18" charset="0"/>
              </a:rPr>
              <a:t> implants that are placed on or upon the bone</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b="1" u="sng" dirty="0" err="1">
                <a:solidFill>
                  <a:srgbClr val="FFC000"/>
                </a:solidFill>
                <a:latin typeface="Times New Roman" pitchFamily="18" charset="0"/>
                <a:cs typeface="Times New Roman" pitchFamily="18" charset="0"/>
              </a:rPr>
              <a:t>Transosteal</a:t>
            </a:r>
            <a:r>
              <a:rPr lang="en-US" sz="2400" b="1" dirty="0">
                <a:solidFill>
                  <a:schemeClr val="accent1"/>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implants </a:t>
            </a:r>
            <a:r>
              <a:rPr lang="en-US" sz="2400" dirty="0">
                <a:latin typeface="Times New Roman" pitchFamily="18" charset="0"/>
                <a:cs typeface="Times New Roman" pitchFamily="18" charset="0"/>
              </a:rPr>
              <a:t>that are placed through the bone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l="12346"/>
          <a:stretch>
            <a:fillRect/>
          </a:stretch>
        </p:blipFill>
        <p:spPr>
          <a:xfrm>
            <a:off x="4876800" y="533400"/>
            <a:ext cx="4038600" cy="3997325"/>
          </a:xfrm>
          <a:prstGeom prst="rect">
            <a:avLst/>
          </a:prstGeom>
          <a:noFill/>
        </p:spPr>
      </p:pic>
      <p:sp>
        <p:nvSpPr>
          <p:cNvPr id="3" name="Text Box 5"/>
          <p:cNvSpPr txBox="1">
            <a:spLocks noChangeArrowheads="1"/>
          </p:cNvSpPr>
          <p:nvPr/>
        </p:nvSpPr>
        <p:spPr bwMode="auto">
          <a:xfrm>
            <a:off x="228600" y="1295400"/>
            <a:ext cx="4648200" cy="3194721"/>
          </a:xfrm>
          <a:prstGeom prst="rect">
            <a:avLst/>
          </a:prstGeom>
          <a:noFill/>
          <a:ln w="12700" cap="sq">
            <a:noFill/>
            <a:miter lim="800000"/>
            <a:headEnd type="none" w="sm" len="sm"/>
            <a:tailEnd type="none" w="sm" len="sm"/>
          </a:ln>
        </p:spPr>
        <p:txBody>
          <a:bodyPr wrap="square">
            <a:spAutoFit/>
          </a:bodyPr>
          <a:lstStyle/>
          <a:p>
            <a:pPr>
              <a:lnSpc>
                <a:spcPct val="140000"/>
              </a:lnSpc>
              <a:buFont typeface="Arial" pitchFamily="34" charset="0"/>
              <a:buChar char="•"/>
            </a:pPr>
            <a:r>
              <a:rPr lang="en-US" sz="2400" dirty="0">
                <a:latin typeface="Times New Roman" pitchFamily="18" charset="0"/>
                <a:cs typeface="Times New Roman" pitchFamily="18" charset="0"/>
              </a:rPr>
              <a:t>The </a:t>
            </a:r>
            <a:r>
              <a:rPr lang="en-US" sz="2400" dirty="0" err="1">
                <a:solidFill>
                  <a:srgbClr val="FFC000"/>
                </a:solidFill>
                <a:latin typeface="Times New Roman" pitchFamily="18" charset="0"/>
                <a:cs typeface="Times New Roman" pitchFamily="18" charset="0"/>
              </a:rPr>
              <a:t>subperiosteal</a:t>
            </a:r>
            <a:r>
              <a:rPr lang="en-US" sz="2400" dirty="0">
                <a:solidFill>
                  <a:srgbClr val="FFC000"/>
                </a:solidFill>
                <a:latin typeface="Times New Roman" pitchFamily="18" charset="0"/>
                <a:cs typeface="Times New Roman" pitchFamily="18" charset="0"/>
              </a:rPr>
              <a:t> implant </a:t>
            </a:r>
            <a:r>
              <a:rPr lang="en-US" sz="2400" dirty="0">
                <a:latin typeface="Times New Roman" pitchFamily="18" charset="0"/>
                <a:cs typeface="Times New Roman" pitchFamily="18" charset="0"/>
              </a:rPr>
              <a:t>is retained by </a:t>
            </a:r>
            <a:r>
              <a:rPr lang="en-US" sz="2400" dirty="0" err="1">
                <a:latin typeface="Times New Roman" pitchFamily="18" charset="0"/>
                <a:cs typeface="Times New Roman" pitchFamily="18" charset="0"/>
              </a:rPr>
              <a:t>periosteal</a:t>
            </a:r>
            <a:r>
              <a:rPr lang="en-US" sz="2400" dirty="0">
                <a:latin typeface="Times New Roman" pitchFamily="18" charset="0"/>
                <a:cs typeface="Times New Roman" pitchFamily="18" charset="0"/>
              </a:rPr>
              <a:t> integration In which the outer layer of </a:t>
            </a:r>
            <a:r>
              <a:rPr lang="en-US" sz="2400" dirty="0" err="1">
                <a:latin typeface="Times New Roman" pitchFamily="18" charset="0"/>
                <a:cs typeface="Times New Roman" pitchFamily="18" charset="0"/>
              </a:rPr>
              <a:t>periosteum</a:t>
            </a:r>
            <a:r>
              <a:rPr lang="en-US" sz="2400" dirty="0">
                <a:latin typeface="Times New Roman" pitchFamily="18" charset="0"/>
                <a:cs typeface="Times New Roman" pitchFamily="18" charset="0"/>
              </a:rPr>
              <a:t> provides dense fibrous envelope &amp; anchors the implant  to bone through </a:t>
            </a:r>
            <a:r>
              <a:rPr lang="en-US" sz="2400" dirty="0" err="1">
                <a:latin typeface="Times New Roman" pitchFamily="18" charset="0"/>
                <a:cs typeface="Times New Roman" pitchFamily="18" charset="0"/>
              </a:rPr>
              <a:t>sharpeys</a:t>
            </a:r>
            <a:r>
              <a:rPr lang="en-US" sz="2400" dirty="0">
                <a:latin typeface="Times New Roman" pitchFamily="18" charset="0"/>
                <a:cs typeface="Times New Roman" pitchFamily="18" charset="0"/>
              </a:rPr>
              <a:t>` fibers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28600" y="1219200"/>
            <a:ext cx="4191000" cy="3048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Used only in the anterior mandible </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Indication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In the very atrophic mandible</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lvl="0" indent="-342900">
              <a:spcBef>
                <a:spcPct val="20000"/>
              </a:spcBef>
              <a:buFont typeface="Arial" pitchFamily="34" charset="0"/>
              <a:buChar char="•"/>
              <a:defRPr/>
            </a:pPr>
            <a:r>
              <a:rPr lang="en-US" sz="2400" dirty="0" smtClean="0">
                <a:latin typeface="Times New Roman" pitchFamily="18" charset="0"/>
                <a:cs typeface="Times New Roman" pitchFamily="18" charset="0"/>
              </a:rPr>
              <a:t>Due to the complex nature of the surgical approach this implant is not used frequently</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3" name="Rectangle 4"/>
          <p:cNvSpPr>
            <a:spLocks noChangeArrowheads="1"/>
          </p:cNvSpPr>
          <p:nvPr/>
        </p:nvSpPr>
        <p:spPr bwMode="auto">
          <a:xfrm>
            <a:off x="228600" y="3733800"/>
            <a:ext cx="3962400" cy="461665"/>
          </a:xfrm>
          <a:prstGeom prst="rect">
            <a:avLst/>
          </a:prstGeom>
          <a:noFill/>
          <a:ln w="12700" cap="sq">
            <a:noFill/>
            <a:miter lim="800000"/>
            <a:headEnd type="none" w="sm" len="sm"/>
            <a:tailEnd type="none" w="sm" len="sm"/>
          </a:ln>
        </p:spPr>
        <p:txBody>
          <a:bodyPr wrap="square">
            <a:spAutoFit/>
          </a:bodyPr>
          <a:lstStyle/>
          <a:p>
            <a:pPr eaLnBrk="1" hangingPunct="1">
              <a:spcBef>
                <a:spcPct val="20000"/>
              </a:spcBef>
              <a:buClr>
                <a:schemeClr val="tx1"/>
              </a:buClr>
              <a:buSzPct val="80000"/>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pic>
        <p:nvPicPr>
          <p:cNvPr id="4" name="Picture 5" descr="transosseus implants"/>
          <p:cNvPicPr>
            <a:picLocks noChangeAspect="1" noChangeArrowheads="1"/>
          </p:cNvPicPr>
          <p:nvPr/>
        </p:nvPicPr>
        <p:blipFill>
          <a:blip r:embed="rId2" cstate="print"/>
          <a:srcRect/>
          <a:stretch>
            <a:fillRect/>
          </a:stretch>
        </p:blipFill>
        <p:spPr bwMode="auto">
          <a:xfrm>
            <a:off x="4343400" y="1981200"/>
            <a:ext cx="4572000" cy="2667000"/>
          </a:xfrm>
          <a:prstGeom prst="rect">
            <a:avLst/>
          </a:prstGeom>
          <a:noFill/>
          <a:ln w="9525">
            <a:noFill/>
            <a:miter lim="800000"/>
            <a:headEnd/>
            <a:tailEnd/>
          </a:ln>
        </p:spPr>
      </p:pic>
      <p:sp>
        <p:nvSpPr>
          <p:cNvPr id="5" name="TextBox 4"/>
          <p:cNvSpPr txBox="1">
            <a:spLocks noChangeArrowheads="1"/>
          </p:cNvSpPr>
          <p:nvPr/>
        </p:nvSpPr>
        <p:spPr bwMode="auto">
          <a:xfrm>
            <a:off x="381000" y="533400"/>
            <a:ext cx="3810000" cy="523220"/>
          </a:xfrm>
          <a:prstGeom prst="rect">
            <a:avLst/>
          </a:prstGeom>
          <a:noFill/>
          <a:ln w="9525">
            <a:noFill/>
            <a:miter lim="800000"/>
            <a:headEnd/>
            <a:tailEnd/>
          </a:ln>
        </p:spPr>
        <p:txBody>
          <a:bodyPr wrap="square">
            <a:spAutoFit/>
          </a:bodyPr>
          <a:lstStyle/>
          <a:p>
            <a:r>
              <a:rPr lang="en-US" sz="2800" u="sng" dirty="0" err="1">
                <a:solidFill>
                  <a:srgbClr val="FF0000"/>
                </a:solidFill>
                <a:latin typeface="Times New Roman" pitchFamily="18" charset="0"/>
                <a:cs typeface="Times New Roman" pitchFamily="18" charset="0"/>
              </a:rPr>
              <a:t>Transosteal</a:t>
            </a:r>
            <a:r>
              <a:rPr lang="en-US" sz="2800" u="sng" dirty="0">
                <a:solidFill>
                  <a:srgbClr val="FF0000"/>
                </a:solidFill>
                <a:latin typeface="Times New Roman" pitchFamily="18" charset="0"/>
                <a:cs typeface="Times New Roman" pitchFamily="18" charset="0"/>
              </a:rPr>
              <a:t> implants</a:t>
            </a:r>
            <a:r>
              <a:rPr lang="en-US" sz="2800" dirty="0">
                <a:solidFill>
                  <a:srgbClr val="FF000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52400" y="381000"/>
            <a:ext cx="3276600" cy="762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sng" strike="noStrike" kern="1200" cap="none" spc="0" normalizeH="0" baseline="0" noProof="0" dirty="0" err="1" smtClean="0">
                <a:ln>
                  <a:noFill/>
                </a:ln>
                <a:solidFill>
                  <a:srgbClr val="FF0000"/>
                </a:solidFill>
                <a:effectLst/>
                <a:uLnTx/>
                <a:uFillTx/>
                <a:latin typeface="Times New Roman" pitchFamily="18" charset="0"/>
                <a:ea typeface="+mj-ea"/>
                <a:cs typeface="Times New Roman" pitchFamily="18" charset="0"/>
              </a:rPr>
              <a:t>Endosteal</a:t>
            </a:r>
            <a:r>
              <a:rPr kumimoji="0" lang="en-US" sz="2800" b="0" i="0" u="sng"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implants:</a:t>
            </a:r>
          </a:p>
        </p:txBody>
      </p:sp>
      <p:sp>
        <p:nvSpPr>
          <p:cNvPr id="3" name="Rectangle 5"/>
          <p:cNvSpPr txBox="1">
            <a:spLocks noRot="1" noChangeArrowheads="1"/>
          </p:cNvSpPr>
          <p:nvPr/>
        </p:nvSpPr>
        <p:spPr>
          <a:xfrm>
            <a:off x="603250" y="1143000"/>
            <a:ext cx="8540750" cy="449897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They are surgically placed within alveolar and basal bone</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subdivided into</a:t>
            </a:r>
          </a:p>
        </p:txBody>
      </p:sp>
      <p:sp>
        <p:nvSpPr>
          <p:cNvPr id="4" name="Rectangle 7"/>
          <p:cNvSpPr>
            <a:spLocks noChangeArrowheads="1"/>
          </p:cNvSpPr>
          <p:nvPr/>
        </p:nvSpPr>
        <p:spPr bwMode="auto">
          <a:xfrm>
            <a:off x="609600" y="2743200"/>
            <a:ext cx="8305800" cy="3785652"/>
          </a:xfrm>
          <a:prstGeom prst="rect">
            <a:avLst/>
          </a:prstGeom>
          <a:noFill/>
          <a:ln w="12700" cap="sq">
            <a:noFill/>
            <a:miter lim="800000"/>
            <a:headEnd type="none" w="sm" len="sm"/>
            <a:tailEnd type="none" w="sm" len="sm"/>
          </a:ln>
        </p:spPr>
        <p:txBody>
          <a:bodyPr wrap="square">
            <a:spAutoFit/>
          </a:bodyPr>
          <a:lstStyle/>
          <a:p>
            <a:pPr marL="176213" indent="-176213"/>
            <a:r>
              <a:rPr lang="en-US" sz="2400" dirty="0">
                <a:solidFill>
                  <a:srgbClr val="FF3300"/>
                </a:solidFill>
                <a:latin typeface="Times New Roman" pitchFamily="18" charset="0"/>
                <a:cs typeface="Times New Roman" pitchFamily="18" charset="0"/>
              </a:rPr>
              <a:t>Root form</a:t>
            </a:r>
          </a:p>
          <a:p>
            <a:pPr marL="633413" lvl="1" indent="-176213">
              <a:buFont typeface="Arial" pitchFamily="34" charset="0"/>
              <a:buChar char="•"/>
            </a:pPr>
            <a:r>
              <a:rPr lang="en-US" sz="2400" dirty="0" smtClean="0">
                <a:latin typeface="Times New Roman" pitchFamily="18" charset="0"/>
                <a:cs typeface="Times New Roman" pitchFamily="18" charset="0"/>
              </a:rPr>
              <a:t> Implants </a:t>
            </a:r>
            <a:r>
              <a:rPr lang="en-US" sz="2400" dirty="0">
                <a:latin typeface="Times New Roman" pitchFamily="18" charset="0"/>
                <a:cs typeface="Times New Roman" pitchFamily="18" charset="0"/>
              </a:rPr>
              <a:t>include those that approximate the shape and  dimensions of tooth </a:t>
            </a:r>
            <a:r>
              <a:rPr lang="en-US" sz="2400" dirty="0" smtClean="0">
                <a:latin typeface="Times New Roman" pitchFamily="18" charset="0"/>
                <a:cs typeface="Times New Roman" pitchFamily="18" charset="0"/>
              </a:rPr>
              <a:t>roots.</a:t>
            </a:r>
            <a:endParaRPr lang="en-US" sz="2400" dirty="0">
              <a:latin typeface="Times New Roman" pitchFamily="18" charset="0"/>
              <a:cs typeface="Times New Roman" pitchFamily="18" charset="0"/>
            </a:endParaRPr>
          </a:p>
          <a:p>
            <a:pPr marL="176213" indent="-176213"/>
            <a:endParaRPr lang="en-US" sz="2400" dirty="0">
              <a:latin typeface="Times New Roman" pitchFamily="18" charset="0"/>
              <a:cs typeface="Times New Roman" pitchFamily="18" charset="0"/>
            </a:endParaRPr>
          </a:p>
          <a:p>
            <a:pPr marL="176213" indent="-176213"/>
            <a:r>
              <a:rPr lang="en-US" sz="2400" dirty="0">
                <a:solidFill>
                  <a:srgbClr val="FF3300"/>
                </a:solidFill>
                <a:latin typeface="Times New Roman" pitchFamily="18" charset="0"/>
                <a:cs typeface="Times New Roman" pitchFamily="18" charset="0"/>
              </a:rPr>
              <a:t>Blade form</a:t>
            </a:r>
          </a:p>
          <a:p>
            <a:pPr marL="633413" lvl="1" indent="-176213">
              <a:buFont typeface="Arial" pitchFamily="34" charset="0"/>
              <a:buChar char="•"/>
            </a:pPr>
            <a:r>
              <a:rPr lang="en-US" sz="2400" dirty="0" smtClean="0">
                <a:latin typeface="Times New Roman" pitchFamily="18" charset="0"/>
                <a:cs typeface="Times New Roman" pitchFamily="18" charset="0"/>
              </a:rPr>
              <a:t>Those </a:t>
            </a:r>
            <a:r>
              <a:rPr lang="en-US" sz="2400" dirty="0">
                <a:latin typeface="Times New Roman" pitchFamily="18" charset="0"/>
                <a:cs typeface="Times New Roman" pitchFamily="18" charset="0"/>
              </a:rPr>
              <a:t>that are plates of </a:t>
            </a:r>
            <a:r>
              <a:rPr lang="en-US" sz="2400" dirty="0" smtClean="0">
                <a:latin typeface="Times New Roman" pitchFamily="18" charset="0"/>
                <a:cs typeface="Times New Roman" pitchFamily="18" charset="0"/>
              </a:rPr>
              <a:t>metal.</a:t>
            </a:r>
            <a:endParaRPr lang="en-US" sz="2400" dirty="0">
              <a:latin typeface="Times New Roman" pitchFamily="18" charset="0"/>
              <a:cs typeface="Times New Roman" pitchFamily="18" charset="0"/>
            </a:endParaRPr>
          </a:p>
          <a:p>
            <a:pPr marL="176213" indent="-176213"/>
            <a:endParaRPr lang="en-US" sz="2400" dirty="0">
              <a:latin typeface="Times New Roman" pitchFamily="18" charset="0"/>
              <a:cs typeface="Times New Roman" pitchFamily="18" charset="0"/>
            </a:endParaRPr>
          </a:p>
          <a:p>
            <a:pPr marL="176213" indent="-176213"/>
            <a:r>
              <a:rPr lang="en-US" sz="2400" dirty="0" err="1">
                <a:solidFill>
                  <a:srgbClr val="FF3300"/>
                </a:solidFill>
                <a:latin typeface="Times New Roman" pitchFamily="18" charset="0"/>
                <a:cs typeface="Times New Roman" pitchFamily="18" charset="0"/>
              </a:rPr>
              <a:t>Ramus</a:t>
            </a:r>
            <a:r>
              <a:rPr lang="en-US" sz="2400" dirty="0">
                <a:solidFill>
                  <a:srgbClr val="FF3300"/>
                </a:solidFill>
                <a:latin typeface="Times New Roman" pitchFamily="18" charset="0"/>
                <a:cs typeface="Times New Roman" pitchFamily="18" charset="0"/>
              </a:rPr>
              <a:t> form</a:t>
            </a:r>
          </a:p>
          <a:p>
            <a:pPr marL="633413" lvl="1" indent="-176213">
              <a:buFont typeface="Arial" pitchFamily="34" charset="0"/>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Those </a:t>
            </a:r>
            <a:r>
              <a:rPr lang="en-US" sz="2400" dirty="0">
                <a:latin typeface="Times New Roman" pitchFamily="18" charset="0"/>
                <a:cs typeface="Times New Roman" pitchFamily="18" charset="0"/>
              </a:rPr>
              <a:t>that are metal frameworks where only a portion of the metal is implanted </a:t>
            </a:r>
            <a:r>
              <a:rPr lang="en-US" sz="2400" dirty="0" smtClean="0">
                <a:latin typeface="Times New Roman" pitchFamily="18" charset="0"/>
                <a:cs typeface="Times New Roman" pitchFamily="18" charset="0"/>
              </a:rPr>
              <a:t>into bone.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990600"/>
            <a:ext cx="3733800" cy="1815882"/>
          </a:xfrm>
          <a:prstGeom prst="rect">
            <a:avLst/>
          </a:prstGeom>
          <a:noFill/>
        </p:spPr>
        <p:txBody>
          <a:bodyPr wrap="square" rtlCol="0">
            <a:spAutoFit/>
          </a:bodyPr>
          <a:lstStyle/>
          <a:p>
            <a:r>
              <a:rPr lang="en-US" sz="2800" dirty="0" smtClean="0">
                <a:solidFill>
                  <a:srgbClr val="FF0000"/>
                </a:solidFill>
                <a:latin typeface="Times New Roman" pitchFamily="18" charset="0"/>
                <a:cs typeface="Times New Roman" pitchFamily="18" charset="0"/>
              </a:rPr>
              <a:t>ROOT FORM</a:t>
            </a:r>
          </a:p>
          <a:p>
            <a:pPr lvl="1">
              <a:buFont typeface="Arial" pitchFamily="34" charset="0"/>
              <a:buChar char="•"/>
            </a:pPr>
            <a:r>
              <a:rPr lang="en-US" sz="2800" dirty="0" smtClean="0">
                <a:solidFill>
                  <a:srgbClr val="FFFF00"/>
                </a:solidFill>
                <a:latin typeface="Times New Roman" pitchFamily="18" charset="0"/>
                <a:cs typeface="Times New Roman" pitchFamily="18" charset="0"/>
              </a:rPr>
              <a:t>Cylindrical</a:t>
            </a:r>
          </a:p>
          <a:p>
            <a:pPr lvl="1">
              <a:buFont typeface="Arial" pitchFamily="34" charset="0"/>
              <a:buChar char="•"/>
            </a:pPr>
            <a:r>
              <a:rPr lang="en-US" sz="2800" dirty="0" smtClean="0">
                <a:solidFill>
                  <a:srgbClr val="FFFF00"/>
                </a:solidFill>
                <a:latin typeface="Times New Roman" pitchFamily="18" charset="0"/>
                <a:cs typeface="Times New Roman" pitchFamily="18" charset="0"/>
              </a:rPr>
              <a:t>Screw type</a:t>
            </a:r>
          </a:p>
          <a:p>
            <a:pPr lvl="1">
              <a:buFont typeface="Arial" pitchFamily="34" charset="0"/>
              <a:buChar char="•"/>
            </a:pPr>
            <a:r>
              <a:rPr lang="en-US" sz="2800" dirty="0" smtClean="0">
                <a:solidFill>
                  <a:srgbClr val="FFFF00"/>
                </a:solidFill>
                <a:latin typeface="Times New Roman" pitchFamily="18" charset="0"/>
                <a:cs typeface="Times New Roman" pitchFamily="18" charset="0"/>
              </a:rPr>
              <a:t>combination</a:t>
            </a:r>
            <a:endParaRPr lang="en-US" sz="2800" dirty="0">
              <a:solidFill>
                <a:srgbClr val="FFFF00"/>
              </a:solidFill>
              <a:latin typeface="Times New Roman" pitchFamily="18" charset="0"/>
              <a:cs typeface="Times New Roman" pitchFamily="18" charset="0"/>
            </a:endParaRPr>
          </a:p>
        </p:txBody>
      </p:sp>
      <p:pic>
        <p:nvPicPr>
          <p:cNvPr id="212994" name="Picture 2" descr="C:\Users\Manohar\Desktop\New folder\DSCN6069.JPG"/>
          <p:cNvPicPr>
            <a:picLocks noChangeAspect="1" noChangeArrowheads="1"/>
          </p:cNvPicPr>
          <p:nvPr/>
        </p:nvPicPr>
        <p:blipFill>
          <a:blip r:embed="rId2" cstate="print"/>
          <a:srcRect/>
          <a:stretch>
            <a:fillRect/>
          </a:stretch>
        </p:blipFill>
        <p:spPr bwMode="auto">
          <a:xfrm>
            <a:off x="1066800" y="3048000"/>
            <a:ext cx="6477000" cy="3352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28600" y="685800"/>
            <a:ext cx="4800600" cy="4498975"/>
          </a:xfrm>
          <a:prstGeom prst="rect">
            <a:avLst/>
          </a:prstGeom>
        </p:spPr>
        <p:txBody>
          <a:bodyPr/>
          <a:lstStyle/>
          <a:p>
            <a:pPr marL="119063" indent="-119063">
              <a:spcBef>
                <a:spcPct val="20000"/>
              </a:spcBef>
              <a:defRPr/>
            </a:pPr>
            <a:r>
              <a:rPr lang="en-US" sz="2800" dirty="0" smtClean="0">
                <a:solidFill>
                  <a:srgbClr val="FF0000"/>
                </a:solidFill>
                <a:effectLst>
                  <a:outerShdw blurRad="38100" dist="38100" dir="2700000" algn="tl">
                    <a:srgbClr val="000000"/>
                  </a:outerShdw>
                </a:effectLst>
                <a:latin typeface="Times New Roman" pitchFamily="18" charset="0"/>
                <a:cs typeface="Times New Roman" pitchFamily="18" charset="0"/>
              </a:rPr>
              <a:t>BLADE</a:t>
            </a:r>
            <a:r>
              <a:rPr lang="en-US" sz="2400" dirty="0" smtClean="0">
                <a:solidFill>
                  <a:srgbClr val="FF0000"/>
                </a:solidFill>
                <a:effectLst>
                  <a:outerShdw blurRad="38100" dist="38100" dir="2700000" algn="tl">
                    <a:srgbClr val="000000"/>
                  </a:outerShdw>
                </a:effectLst>
                <a:latin typeface="Times New Roman" pitchFamily="18" charset="0"/>
                <a:cs typeface="Times New Roman" pitchFamily="18" charset="0"/>
              </a:rPr>
              <a:t> </a:t>
            </a:r>
            <a:r>
              <a:rPr lang="en-US" sz="2800" dirty="0" smtClean="0">
                <a:solidFill>
                  <a:srgbClr val="FF0000"/>
                </a:solidFill>
                <a:effectLst>
                  <a:outerShdw blurRad="38100" dist="38100" dir="2700000" algn="tl">
                    <a:srgbClr val="000000"/>
                  </a:outerShdw>
                </a:effectLst>
                <a:latin typeface="Times New Roman" pitchFamily="18" charset="0"/>
                <a:cs typeface="Times New Roman" pitchFamily="18" charset="0"/>
              </a:rPr>
              <a:t>FORM</a:t>
            </a:r>
            <a:endParaRPr lang="en-US" sz="2400" dirty="0" smtClean="0">
              <a:solidFill>
                <a:srgbClr val="FF0000"/>
              </a:solidFill>
              <a:effectLst>
                <a:outerShdw blurRad="38100" dist="38100" dir="2700000" algn="tl">
                  <a:srgbClr val="000000"/>
                </a:outerShdw>
              </a:effectLst>
              <a:latin typeface="Times New Roman" pitchFamily="18" charset="0"/>
              <a:cs typeface="Times New Roman" pitchFamily="18" charset="0"/>
            </a:endParaRPr>
          </a:p>
          <a:p>
            <a:pPr marL="119063" marR="0" lvl="0" indent="-119063" algn="l" defTabSz="914400" rtl="0" eaLnBrk="1" fontAlgn="auto" latinLnBrk="0" hangingPunct="1">
              <a:lnSpc>
                <a:spcPct val="100000"/>
              </a:lnSpc>
              <a:spcBef>
                <a:spcPct val="20000"/>
              </a:spcBef>
              <a:spcAft>
                <a:spcPts val="0"/>
              </a:spcAft>
              <a:buClrTx/>
              <a:buSzTx/>
              <a:buFont typeface="Arial" charset="0"/>
              <a:buNone/>
              <a:tabLst/>
              <a:defRPr/>
            </a:pPr>
            <a:endParaRPr lang="en-US" sz="2400" dirty="0" smtClean="0">
              <a:latin typeface="Times New Roman" pitchFamily="18" charset="0"/>
              <a:cs typeface="Times New Roman" pitchFamily="18" charset="0"/>
            </a:endParaRPr>
          </a:p>
          <a:p>
            <a:pPr marL="119063" marR="0" lvl="0" indent="-119063"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Endosteal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Blade implant was introduced  in 1967 by </a:t>
            </a:r>
            <a:r>
              <a:rPr kumimoji="0" lang="en-US" sz="2400" b="0" i="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Leonard </a:t>
            </a:r>
            <a:r>
              <a:rPr kumimoji="0" lang="en-US" sz="2400" b="0" i="1"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Linkow</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also by </a:t>
            </a:r>
            <a:r>
              <a:rPr kumimoji="0" lang="en-US" sz="2400" b="0" i="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Ralph and Harold Roberts</a:t>
            </a:r>
          </a:p>
          <a:p>
            <a:pPr marL="119063" marR="0" lvl="0" indent="-119063"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1"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119063" marR="0" lvl="0" indent="-119063"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Shape: </a:t>
            </a:r>
          </a:p>
          <a:p>
            <a:pPr marL="119063" marR="0" lvl="0" indent="-119063"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as the name suggests a metal /      blade in cross-section</a:t>
            </a:r>
          </a:p>
          <a:p>
            <a:pPr marL="119063" marR="0" lvl="0" indent="-119063"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119063" marR="0" lvl="0" indent="-119063"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Available  in 1 stage / 2 stage forms</a:t>
            </a:r>
          </a:p>
        </p:txBody>
      </p:sp>
      <p:pic>
        <p:nvPicPr>
          <p:cNvPr id="4" name="Picture 7"/>
          <p:cNvPicPr>
            <a:picLocks noChangeAspect="1" noChangeArrowheads="1"/>
          </p:cNvPicPr>
          <p:nvPr/>
        </p:nvPicPr>
        <p:blipFill>
          <a:blip r:embed="rId2" cstate="print"/>
          <a:srcRect l="9723" r="20833"/>
          <a:stretch>
            <a:fillRect/>
          </a:stretch>
        </p:blipFill>
        <p:spPr bwMode="auto">
          <a:xfrm>
            <a:off x="5181600" y="838200"/>
            <a:ext cx="3810000" cy="2997200"/>
          </a:xfrm>
          <a:prstGeom prst="rect">
            <a:avLst/>
          </a:prstGeom>
          <a:noFill/>
          <a:ln w="9525">
            <a:noFill/>
            <a:miter lim="800000"/>
            <a:headEnd/>
            <a:tailEnd/>
          </a:ln>
        </p:spPr>
      </p:pic>
      <p:sp>
        <p:nvSpPr>
          <p:cNvPr id="5" name="Rectangle 9"/>
          <p:cNvSpPr>
            <a:spLocks noChangeArrowheads="1"/>
          </p:cNvSpPr>
          <p:nvPr/>
        </p:nvSpPr>
        <p:spPr bwMode="auto">
          <a:xfrm>
            <a:off x="5410200" y="3962400"/>
            <a:ext cx="3733800" cy="1138773"/>
          </a:xfrm>
          <a:prstGeom prst="rect">
            <a:avLst/>
          </a:prstGeom>
          <a:noFill/>
          <a:ln w="12700" cap="sq">
            <a:noFill/>
            <a:miter lim="800000"/>
            <a:headEnd type="none" w="sm" len="sm"/>
            <a:tailEnd type="none" w="sm" len="sm"/>
          </a:ln>
        </p:spPr>
        <p:txBody>
          <a:bodyPr>
            <a:spAutoFit/>
          </a:bodyPr>
          <a:lstStyle/>
          <a:p>
            <a:r>
              <a:rPr lang="en-US" sz="2800" i="1" dirty="0">
                <a:latin typeface="Times New Roman" pitchFamily="18" charset="0"/>
                <a:cs typeface="Times New Roman" pitchFamily="18" charset="0"/>
              </a:rPr>
              <a:t>           </a:t>
            </a:r>
            <a:r>
              <a:rPr lang="en-US" sz="2000" b="1" i="1" dirty="0">
                <a:latin typeface="Times New Roman" pitchFamily="18" charset="0"/>
                <a:cs typeface="Times New Roman" pitchFamily="18" charset="0"/>
              </a:rPr>
              <a:t>2.5mm in width</a:t>
            </a:r>
          </a:p>
          <a:p>
            <a:r>
              <a:rPr lang="en-US" sz="2000" b="1" i="1" dirty="0">
                <a:latin typeface="Times New Roman" pitchFamily="18" charset="0"/>
                <a:cs typeface="Times New Roman" pitchFamily="18" charset="0"/>
              </a:rPr>
              <a:t>              8 to 15mm in depth</a:t>
            </a:r>
          </a:p>
          <a:p>
            <a:r>
              <a:rPr lang="en-US" sz="2000" b="1" i="1" dirty="0">
                <a:latin typeface="Times New Roman" pitchFamily="18" charset="0"/>
                <a:cs typeface="Times New Roman" pitchFamily="18" charset="0"/>
              </a:rPr>
              <a:t>             15 to 30mm in length</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0" y="990600"/>
            <a:ext cx="4857750" cy="4346575"/>
          </a:xfrm>
          <a:prstGeom prst="rect">
            <a:avLst/>
          </a:prstGeom>
        </p:spPr>
        <p:txBody>
          <a:bodyPr/>
          <a:lstStyle/>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They are technique- sensitive</a:t>
            </a: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They have an external attachment bar that runs from ascending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ramus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to ascending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ramus</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Posteriorly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on each side they have</a:t>
            </a:r>
          </a:p>
          <a:p>
            <a:pPr marL="0" marR="0" lvl="0" indent="0" algn="l" defTabSz="914400" rtl="0" eaLnBrk="1" fontAlgn="auto" latinLnBrk="0" hangingPunct="1">
              <a:lnSpc>
                <a:spcPct val="8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endosteal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extensions, inserts into available bone within ascending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ramus</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Anteriorly it has plate / blade extension ,is inserted into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symphysis</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pic>
        <p:nvPicPr>
          <p:cNvPr id="3" name="Picture 4" descr="RamusFramepost"/>
          <p:cNvPicPr>
            <a:picLocks noChangeAspect="1" noChangeArrowheads="1"/>
          </p:cNvPicPr>
          <p:nvPr/>
        </p:nvPicPr>
        <p:blipFill>
          <a:blip r:embed="rId2" cstate="print"/>
          <a:srcRect/>
          <a:stretch>
            <a:fillRect/>
          </a:stretch>
        </p:blipFill>
        <p:spPr bwMode="auto">
          <a:xfrm>
            <a:off x="4648199" y="2286000"/>
            <a:ext cx="4371975" cy="2209800"/>
          </a:xfrm>
          <a:prstGeom prst="rect">
            <a:avLst/>
          </a:prstGeom>
          <a:noFill/>
          <a:ln w="9525">
            <a:noFill/>
            <a:miter lim="800000"/>
            <a:headEnd/>
            <a:tailEnd/>
          </a:ln>
        </p:spPr>
      </p:pic>
      <p:pic>
        <p:nvPicPr>
          <p:cNvPr id="4" name="Picture 5" descr="RamusFrame"/>
          <p:cNvPicPr>
            <a:picLocks noChangeAspect="1" noChangeArrowheads="1"/>
          </p:cNvPicPr>
          <p:nvPr/>
        </p:nvPicPr>
        <p:blipFill>
          <a:blip r:embed="rId3" cstate="print"/>
          <a:srcRect/>
          <a:stretch>
            <a:fillRect/>
          </a:stretch>
        </p:blipFill>
        <p:spPr bwMode="auto">
          <a:xfrm>
            <a:off x="4648200" y="152400"/>
            <a:ext cx="4452938" cy="2030413"/>
          </a:xfrm>
          <a:prstGeom prst="rect">
            <a:avLst/>
          </a:prstGeom>
          <a:noFill/>
          <a:ln w="9525">
            <a:noFill/>
            <a:miter lim="800000"/>
            <a:headEnd/>
            <a:tailEnd/>
          </a:ln>
        </p:spPr>
      </p:pic>
      <p:pic>
        <p:nvPicPr>
          <p:cNvPr id="5" name="Picture 6" descr="RamusFrame"/>
          <p:cNvPicPr>
            <a:picLocks noChangeAspect="1" noChangeArrowheads="1"/>
          </p:cNvPicPr>
          <p:nvPr/>
        </p:nvPicPr>
        <p:blipFill>
          <a:blip r:embed="rId4" cstate="print"/>
          <a:srcRect/>
          <a:stretch>
            <a:fillRect/>
          </a:stretch>
        </p:blipFill>
        <p:spPr bwMode="auto">
          <a:xfrm>
            <a:off x="4724400" y="4681538"/>
            <a:ext cx="4452938" cy="2176462"/>
          </a:xfrm>
          <a:prstGeom prst="rect">
            <a:avLst/>
          </a:prstGeom>
          <a:noFill/>
          <a:ln w="9525">
            <a:noFill/>
            <a:miter lim="800000"/>
            <a:headEnd/>
            <a:tailEnd/>
          </a:ln>
        </p:spPr>
      </p:pic>
      <p:sp>
        <p:nvSpPr>
          <p:cNvPr id="6" name="TextBox 5"/>
          <p:cNvSpPr txBox="1">
            <a:spLocks noChangeArrowheads="1"/>
          </p:cNvSpPr>
          <p:nvPr/>
        </p:nvSpPr>
        <p:spPr bwMode="auto">
          <a:xfrm>
            <a:off x="533400" y="304800"/>
            <a:ext cx="2590800" cy="523220"/>
          </a:xfrm>
          <a:prstGeom prst="rect">
            <a:avLst/>
          </a:prstGeom>
          <a:noFill/>
          <a:ln w="9525">
            <a:noFill/>
            <a:miter lim="800000"/>
            <a:headEnd/>
            <a:tailEnd/>
          </a:ln>
        </p:spPr>
        <p:txBody>
          <a:bodyPr wrap="square">
            <a:spAutoFit/>
          </a:bodyPr>
          <a:lstStyle/>
          <a:p>
            <a:r>
              <a:rPr lang="en-US" sz="2800" dirty="0">
                <a:solidFill>
                  <a:srgbClr val="FF0000"/>
                </a:solidFill>
                <a:latin typeface="Times New Roman" pitchFamily="18" charset="0"/>
                <a:cs typeface="Times New Roman" pitchFamily="18" charset="0"/>
              </a:rPr>
              <a:t>RAMUS FORM</a:t>
            </a:r>
            <a:endParaRPr lang="en-US"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228600"/>
            <a:ext cx="8553450" cy="11239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PARTS OF AN IMPLANT</a:t>
            </a:r>
          </a:p>
        </p:txBody>
      </p:sp>
      <p:pic>
        <p:nvPicPr>
          <p:cNvPr id="3" name="Picture 2"/>
          <p:cNvPicPr>
            <a:picLocks noChangeAspect="1" noChangeArrowheads="1"/>
          </p:cNvPicPr>
          <p:nvPr/>
        </p:nvPicPr>
        <p:blipFill>
          <a:blip r:embed="rId2" cstate="print"/>
          <a:srcRect/>
          <a:stretch>
            <a:fillRect/>
          </a:stretch>
        </p:blipFill>
        <p:spPr>
          <a:xfrm>
            <a:off x="1104900" y="1905000"/>
            <a:ext cx="3810000" cy="4038600"/>
          </a:xfrm>
          <a:prstGeom prst="rect">
            <a:avLst/>
          </a:prstGeom>
          <a:noFill/>
        </p:spPr>
      </p:pic>
      <p:sp>
        <p:nvSpPr>
          <p:cNvPr id="4" name="Content Placeholder 5"/>
          <p:cNvSpPr txBox="1">
            <a:spLocks/>
          </p:cNvSpPr>
          <p:nvPr/>
        </p:nvSpPr>
        <p:spPr>
          <a:xfrm>
            <a:off x="5219700" y="1981200"/>
            <a:ext cx="3810000" cy="4114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rgbClr val="FF0000"/>
                </a:solidFill>
                <a:effectLst/>
                <a:uLnTx/>
                <a:uFillTx/>
                <a:latin typeface="Times New Roman" pitchFamily="18" charset="0"/>
                <a:cs typeface="Times New Roman" pitchFamily="18" charset="0"/>
              </a:rPr>
              <a:t>BASIC PARTS</a:t>
            </a:r>
            <a:endParaRPr kumimoji="0" lang="en-US" sz="24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828800" y="2057400"/>
            <a:ext cx="6400800" cy="2438400"/>
          </a:xfrm>
          <a:prstGeom prst="rect">
            <a:avLst/>
          </a:prstGeom>
        </p:spPr>
        <p:txBody>
          <a:bodyPr>
            <a:normAutofit/>
          </a:bodyPr>
          <a:lstStyle/>
          <a:p>
            <a:pPr marL="342900" marR="0" lvl="0" indent="-342900" algn="l" defTabSz="914400" rtl="0" eaLnBrk="1" fontAlgn="auto" latinLnBrk="0" hangingPunct="1">
              <a:lnSpc>
                <a:spcPct val="100000"/>
              </a:lnSpc>
              <a:spcBef>
                <a:spcPts val="580"/>
              </a:spcBef>
              <a:spcAft>
                <a:spcPts val="0"/>
              </a:spcAft>
              <a:buClrTx/>
              <a:buSzTx/>
              <a:buFont typeface="Wingdings 2"/>
              <a:buNone/>
              <a:tabLst/>
              <a:defRPr/>
            </a:pPr>
            <a:r>
              <a:rPr kumimoji="0" lang="en-US" sz="4000" b="0" i="0" u="sng" strike="noStrike" kern="1200" cap="none" spc="0" normalizeH="0" baseline="0" noProof="0" smtClean="0">
                <a:ln>
                  <a:noFill/>
                </a:ln>
                <a:solidFill>
                  <a:schemeClr val="bg1"/>
                </a:solidFill>
                <a:effectLst/>
                <a:uLnTx/>
                <a:uFillTx/>
                <a:latin typeface="Times New Roman" pitchFamily="18" charset="0"/>
                <a:cs typeface="Times New Roman" pitchFamily="18" charset="0"/>
              </a:rPr>
              <a:t>IMPLANT COMPONENTS</a:t>
            </a:r>
            <a:endParaRPr kumimoji="0" lang="en-US" sz="3600" b="1" i="1" u="none" strike="noStrike" kern="1200" cap="none" spc="0" normalizeH="0" baseline="0" noProof="0" dirty="0" smtClean="0">
              <a:ln>
                <a:noFill/>
              </a:ln>
              <a:solidFill>
                <a:schemeClr val="bg1"/>
              </a:solidFill>
              <a:effectLst>
                <a:outerShdw blurRad="38100" dist="38100" dir="2700000" algn="tl">
                  <a:srgbClr val="FFFFFF"/>
                </a:outerShdw>
              </a:effectLst>
              <a:uLnTx/>
              <a:uFillTx/>
              <a:latin typeface="Times New Roman" pitchFamily="18" charset="0"/>
              <a:cs typeface="Times New Roman" pitchFamily="18" charset="0"/>
            </a:endParaRPr>
          </a:p>
        </p:txBody>
      </p:sp>
      <p:sp>
        <p:nvSpPr>
          <p:cNvPr id="3" name="Rectangle 2"/>
          <p:cNvSpPr/>
          <p:nvPr/>
        </p:nvSpPr>
        <p:spPr>
          <a:xfrm>
            <a:off x="228600" y="304800"/>
            <a:ext cx="4270656" cy="523220"/>
          </a:xfrm>
          <a:prstGeom prst="rect">
            <a:avLst/>
          </a:prstGeom>
        </p:spPr>
        <p:txBody>
          <a:bodyPr wrap="none">
            <a:spAutoFit/>
          </a:bodyPr>
          <a:lstStyle/>
          <a:p>
            <a:pPr>
              <a:spcBef>
                <a:spcPts val="580"/>
              </a:spcBef>
              <a:defRPr/>
            </a:pPr>
            <a:r>
              <a:rPr lang="en-US" sz="2800" u="sng" dirty="0" smtClean="0">
                <a:solidFill>
                  <a:srgbClr val="FF0000"/>
                </a:solidFill>
                <a:latin typeface="Times New Roman" pitchFamily="18" charset="0"/>
                <a:cs typeface="Times New Roman" pitchFamily="18" charset="0"/>
              </a:rPr>
              <a:t>IMPLANT COMPONENTS</a:t>
            </a:r>
            <a:endParaRPr lang="en-US" sz="2800" b="1" i="1" dirty="0" smtClean="0">
              <a:solidFill>
                <a:srgbClr val="FF0000"/>
              </a:solidFill>
              <a:effectLst>
                <a:outerShdw blurRad="38100" dist="38100" dir="2700000" algn="tl">
                  <a:srgbClr val="FFFFFF"/>
                </a:outerShdw>
              </a:effectLst>
              <a:latin typeface="Times New Roman" pitchFamily="18" charset="0"/>
              <a:cs typeface="Times New Roman" pitchFamily="18" charset="0"/>
            </a:endParaRPr>
          </a:p>
        </p:txBody>
      </p:sp>
      <p:sp>
        <p:nvSpPr>
          <p:cNvPr id="4" name="Rectangle 3"/>
          <p:cNvSpPr txBox="1">
            <a:spLocks noRot="1" noChangeArrowheads="1"/>
          </p:cNvSpPr>
          <p:nvPr/>
        </p:nvSpPr>
        <p:spPr>
          <a:xfrm>
            <a:off x="304800" y="1066800"/>
            <a:ext cx="4267200" cy="4498975"/>
          </a:xfrm>
          <a:prstGeom prst="rect">
            <a:avLst/>
          </a:prstGeom>
        </p:spPr>
        <p:txBody>
          <a:bodyPr>
            <a:noAutofit/>
          </a:bodyPr>
          <a:lstStyle/>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Implant body</a:t>
            </a: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Sealing screw</a:t>
            </a: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Healing cap</a:t>
            </a: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Abutement</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Impression post</a:t>
            </a: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Laboratory analogues</a:t>
            </a: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Waxing sleeves</a:t>
            </a: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80000"/>
              </a:lnSpc>
              <a:spcBef>
                <a:spcPts val="58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Prosthesis retaining screw</a:t>
            </a:r>
          </a:p>
        </p:txBody>
      </p:sp>
      <p:pic>
        <p:nvPicPr>
          <p:cNvPr id="5" name="Picture 4"/>
          <p:cNvPicPr>
            <a:picLocks noChangeAspect="1" noChangeArrowheads="1"/>
          </p:cNvPicPr>
          <p:nvPr/>
        </p:nvPicPr>
        <p:blipFill>
          <a:blip r:embed="rId2" cstate="print"/>
          <a:srcRect t="1282" r="1558" b="1282"/>
          <a:stretch>
            <a:fillRect/>
          </a:stretch>
        </p:blipFill>
        <p:spPr bwMode="auto">
          <a:xfrm>
            <a:off x="4724400" y="533400"/>
            <a:ext cx="4114800" cy="57912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0" y="0"/>
            <a:ext cx="5715000" cy="3281280"/>
          </a:xfrm>
          <a:prstGeom prst="rect">
            <a:avLst/>
          </a:prstGeom>
        </p:spPr>
        <p:txBody>
          <a:bodyPr/>
          <a:lstStyle/>
          <a:p>
            <a:pPr marL="53975" marR="0" lvl="0" indent="-53975" algn="l" defTabSz="914400" rtl="0" eaLnBrk="1" fontAlgn="auto" latinLnBrk="0" hangingPunct="1">
              <a:lnSpc>
                <a:spcPct val="140000"/>
              </a:lnSpc>
              <a:spcBef>
                <a:spcPct val="20000"/>
              </a:spcBef>
              <a:spcAft>
                <a:spcPts val="0"/>
              </a:spcAft>
              <a:buClr>
                <a:schemeClr val="tx1"/>
              </a:buClr>
              <a:buSzTx/>
              <a:buFont typeface="Arial" charset="0"/>
              <a:buNone/>
              <a:tabLst/>
              <a:defRPr/>
            </a:pPr>
            <a:r>
              <a:rPr kumimoji="0" lang="en-US" sz="2800" b="0" i="0"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1.Implant body: </a:t>
            </a:r>
            <a:endParaRPr kumimoji="0" lang="en-US" sz="2400" b="0" i="0"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511175" lvl="1" indent="-53975">
              <a:lnSpc>
                <a:spcPct val="140000"/>
              </a:lnSpc>
              <a:spcBef>
                <a:spcPct val="20000"/>
              </a:spcBef>
              <a:buFont typeface="Arial" pitchFamily="34" charset="0"/>
              <a:buChar char="•"/>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Implant body is the </a:t>
            </a:r>
            <a:r>
              <a:rPr kumimoji="0" lang="en-US" sz="22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endosteal</a:t>
            </a:r>
            <a:r>
              <a:rPr kumimoji="0" lang="en-US"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dental implant that is placed within the bone  during first stage surgery.</a:t>
            </a:r>
          </a:p>
          <a:p>
            <a:pPr marL="511175" lvl="1" indent="-53975">
              <a:lnSpc>
                <a:spcPct val="140000"/>
              </a:lnSpc>
              <a:spcBef>
                <a:spcPct val="20000"/>
              </a:spcBef>
              <a:buFont typeface="Arial" pitchFamily="34" charset="0"/>
              <a:buChar char="•"/>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It may be either a threaded or non threaded cylinder.</a:t>
            </a:r>
          </a:p>
          <a:p>
            <a:pPr marL="511175" lvl="1" indent="-53975">
              <a:lnSpc>
                <a:spcPct val="140000"/>
              </a:lnSpc>
              <a:spcBef>
                <a:spcPct val="20000"/>
              </a:spcBef>
              <a:buFont typeface="Arial" pitchFamily="34" charset="0"/>
              <a:buChar char="•"/>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It is either titanium alloy with or without  </a:t>
            </a:r>
            <a:r>
              <a:rPr kumimoji="0" lang="en-US" sz="22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hydroxyapatite</a:t>
            </a:r>
            <a:r>
              <a:rPr kumimoji="0" lang="en-US"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coating.</a:t>
            </a:r>
          </a:p>
          <a:p>
            <a:pPr marL="53975" marR="0" lvl="0" indent="-53975" algn="l" defTabSz="914400" rtl="0" eaLnBrk="1" fontAlgn="auto" latinLnBrk="0" hangingPunct="1">
              <a:lnSpc>
                <a:spcPct val="80000"/>
              </a:lnSpc>
              <a:spcBef>
                <a:spcPct val="20000"/>
              </a:spcBef>
              <a:spcAft>
                <a:spcPts val="0"/>
              </a:spcAft>
              <a:buClrTx/>
              <a:buSzTx/>
              <a:buFont typeface="Arial" charset="0"/>
              <a:buNone/>
              <a:tabLst/>
              <a:defRPr/>
            </a:pPr>
            <a:endParaRPr kumimoji="0" lang="en-US"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3" name="Rectangle 4"/>
          <p:cNvSpPr>
            <a:spLocks noChangeArrowheads="1"/>
          </p:cNvSpPr>
          <p:nvPr/>
        </p:nvSpPr>
        <p:spPr bwMode="auto">
          <a:xfrm>
            <a:off x="0" y="4118789"/>
            <a:ext cx="5791200" cy="2862322"/>
          </a:xfrm>
          <a:prstGeom prst="rect">
            <a:avLst/>
          </a:prstGeom>
          <a:noFill/>
          <a:ln w="12700" cap="sq">
            <a:noFill/>
            <a:miter lim="800000"/>
            <a:headEnd type="none" w="sm" len="sm"/>
            <a:tailEnd type="none" w="sm" len="sm"/>
          </a:ln>
        </p:spPr>
        <p:txBody>
          <a:bodyPr wrap="square">
            <a:spAutoFit/>
          </a:bodyPr>
          <a:lstStyle/>
          <a:p>
            <a:r>
              <a:rPr lang="en-US" sz="2800" dirty="0">
                <a:solidFill>
                  <a:srgbClr val="FF0000"/>
                </a:solidFill>
                <a:latin typeface="Times New Roman" pitchFamily="18" charset="0"/>
                <a:cs typeface="Times New Roman" pitchFamily="18" charset="0"/>
              </a:rPr>
              <a:t>2.Sealing screw : </a:t>
            </a:r>
            <a:endParaRPr lang="en-US" sz="2400" dirty="0">
              <a:solidFill>
                <a:srgbClr val="FF0000"/>
              </a:solidFill>
              <a:latin typeface="Times New Roman" pitchFamily="18" charset="0"/>
              <a:cs typeface="Times New Roman" pitchFamily="18" charset="0"/>
            </a:endParaRPr>
          </a:p>
          <a:p>
            <a:pPr lvl="1">
              <a:buFont typeface="Arial" pitchFamily="34" charset="0"/>
              <a:buChar char="•"/>
            </a:pPr>
            <a:r>
              <a:rPr lang="en-US" sz="2200" dirty="0" smtClean="0">
                <a:latin typeface="Times New Roman" pitchFamily="18" charset="0"/>
                <a:cs typeface="Times New Roman" pitchFamily="18" charset="0"/>
              </a:rPr>
              <a:t>A </a:t>
            </a:r>
            <a:r>
              <a:rPr lang="en-US" sz="2200" dirty="0">
                <a:latin typeface="Times New Roman" pitchFamily="18" charset="0"/>
                <a:cs typeface="Times New Roman" pitchFamily="18" charset="0"/>
              </a:rPr>
              <a:t>screw is placed in the implant during the healing phase following stage –one surgery.</a:t>
            </a:r>
          </a:p>
          <a:p>
            <a:pPr lvl="1"/>
            <a:endParaRPr lang="en-US" sz="2200" dirty="0">
              <a:latin typeface="Times New Roman" pitchFamily="18" charset="0"/>
              <a:cs typeface="Times New Roman" pitchFamily="18" charset="0"/>
            </a:endParaRPr>
          </a:p>
          <a:p>
            <a:pPr lvl="1">
              <a:buFont typeface="Arial" pitchFamily="34" charset="0"/>
              <a:buChar char="•"/>
            </a:pPr>
            <a:r>
              <a:rPr lang="en-US" sz="2200" dirty="0">
                <a:latin typeface="Times New Roman" pitchFamily="18" charset="0"/>
                <a:cs typeface="Times New Roman" pitchFamily="18" charset="0"/>
              </a:rPr>
              <a:t>Prevents the growth of the tissue over the edge of the implant.</a:t>
            </a:r>
          </a:p>
          <a:p>
            <a:endParaRPr lang="en-US" sz="20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pic>
        <p:nvPicPr>
          <p:cNvPr id="4" name="Picture 5" descr="DSCN4775"/>
          <p:cNvPicPr>
            <a:picLocks noChangeAspect="1" noChangeArrowheads="1"/>
          </p:cNvPicPr>
          <p:nvPr/>
        </p:nvPicPr>
        <p:blipFill>
          <a:blip r:embed="rId2" cstate="print"/>
          <a:srcRect r="57143"/>
          <a:stretch>
            <a:fillRect/>
          </a:stretch>
        </p:blipFill>
        <p:spPr bwMode="auto">
          <a:xfrm>
            <a:off x="6096000" y="457200"/>
            <a:ext cx="2590800" cy="2573552"/>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6096000" y="3733800"/>
            <a:ext cx="2724150" cy="2290327"/>
          </a:xfrm>
          <a:prstGeom prst="rect">
            <a:avLst/>
          </a:prstGeom>
          <a:noFill/>
          <a:ln w="12700" cap="sq">
            <a:noFill/>
            <a:miter lim="800000"/>
            <a:headEnd type="none" w="sm" len="sm"/>
            <a:tailEnd type="none" w="sm" len="sm"/>
          </a:ln>
        </p:spPr>
      </p:pic>
      <p:sp>
        <p:nvSpPr>
          <p:cNvPr id="6" name="Rectangle 7"/>
          <p:cNvSpPr>
            <a:spLocks noChangeArrowheads="1"/>
          </p:cNvSpPr>
          <p:nvPr/>
        </p:nvSpPr>
        <p:spPr bwMode="auto">
          <a:xfrm>
            <a:off x="6553200" y="6172200"/>
            <a:ext cx="1606550" cy="369332"/>
          </a:xfrm>
          <a:prstGeom prst="rect">
            <a:avLst/>
          </a:prstGeom>
          <a:noFill/>
          <a:ln w="12700" cap="sq">
            <a:noFill/>
            <a:miter lim="800000"/>
            <a:headEnd type="none" w="sm" len="sm"/>
            <a:tailEnd type="none" w="sm" len="sm"/>
          </a:ln>
          <a:effectLst/>
        </p:spPr>
        <p:txBody>
          <a:bodyPr wrap="square">
            <a:spAutoFit/>
          </a:bodyPr>
          <a:lstStyle/>
          <a:p>
            <a:pPr>
              <a:defRPr/>
            </a:pPr>
            <a:r>
              <a:rPr lang="en-US" sz="1800" u="sng" dirty="0">
                <a:solidFill>
                  <a:schemeClr val="tx2"/>
                </a:solidFill>
                <a:effectLst>
                  <a:outerShdw blurRad="38100" dist="38100" dir="2700000" algn="tl">
                    <a:srgbClr val="000000"/>
                  </a:outerShdw>
                </a:effectLst>
                <a:latin typeface="Times New Roman" pitchFamily="18" charset="0"/>
                <a:cs typeface="Times New Roman" pitchFamily="18" charset="0"/>
              </a:rPr>
              <a:t>Sealing screw</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4800" y="0"/>
            <a:ext cx="5181600" cy="4498975"/>
          </a:xfrm>
          <a:prstGeom prst="rect">
            <a:avLst/>
          </a:prstGeom>
        </p:spPr>
        <p:txBody>
          <a:bodyPr/>
          <a:lstStyle/>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i="0"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3.Healing cap </a:t>
            </a: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Healing cap is dome –shaped screw .</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They may range in length from 2 to 10mm and projects through the soft tissue  into the oral cavity.</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Made up of resin such as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polyoxymethyline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or the titanium metals</a:t>
            </a:r>
          </a:p>
        </p:txBody>
      </p:sp>
      <p:pic>
        <p:nvPicPr>
          <p:cNvPr id="3" name="Picture 4"/>
          <p:cNvPicPr>
            <a:picLocks noChangeAspect="1" noChangeArrowheads="1"/>
          </p:cNvPicPr>
          <p:nvPr/>
        </p:nvPicPr>
        <p:blipFill>
          <a:blip r:embed="rId2" cstate="print"/>
          <a:srcRect/>
          <a:stretch>
            <a:fillRect/>
          </a:stretch>
        </p:blipFill>
        <p:spPr bwMode="auto">
          <a:xfrm>
            <a:off x="5791200" y="457200"/>
            <a:ext cx="2501900" cy="2895600"/>
          </a:xfrm>
          <a:prstGeom prst="rect">
            <a:avLst/>
          </a:prstGeom>
          <a:noFill/>
          <a:ln w="12700" cap="sq">
            <a:noFill/>
            <a:miter lim="800000"/>
            <a:headEnd type="none" w="sm" len="sm"/>
            <a:tailEnd type="none" w="sm" len="sm"/>
          </a:ln>
        </p:spPr>
      </p:pic>
      <p:sp>
        <p:nvSpPr>
          <p:cNvPr id="4" name="Rectangle 5"/>
          <p:cNvSpPr>
            <a:spLocks noChangeArrowheads="1"/>
          </p:cNvSpPr>
          <p:nvPr/>
        </p:nvSpPr>
        <p:spPr bwMode="auto">
          <a:xfrm>
            <a:off x="228600" y="4114800"/>
            <a:ext cx="4953000" cy="2739211"/>
          </a:xfrm>
          <a:prstGeom prst="rect">
            <a:avLst/>
          </a:prstGeom>
          <a:noFill/>
          <a:ln w="12700" cap="sq">
            <a:noFill/>
            <a:miter lim="800000"/>
            <a:headEnd type="none" w="sm" len="sm"/>
            <a:tailEnd type="none" w="sm" len="sm"/>
          </a:ln>
        </p:spPr>
        <p:txBody>
          <a:bodyPr>
            <a:spAutoFit/>
          </a:bodyPr>
          <a:lstStyle/>
          <a:p>
            <a:r>
              <a:rPr lang="en-US" sz="2800" dirty="0">
                <a:solidFill>
                  <a:srgbClr val="FF0000"/>
                </a:solidFill>
                <a:latin typeface="Times New Roman" pitchFamily="18" charset="0"/>
                <a:cs typeface="Times New Roman" pitchFamily="18" charset="0"/>
              </a:rPr>
              <a:t>4.Abutment</a:t>
            </a:r>
            <a:r>
              <a:rPr lang="en-US" sz="2800" dirty="0" smtClean="0">
                <a:solidFill>
                  <a:srgbClr val="FF0000"/>
                </a:solidFill>
                <a:latin typeface="Times New Roman" pitchFamily="18" charset="0"/>
                <a:cs typeface="Times New Roman" pitchFamily="18" charset="0"/>
              </a:rPr>
              <a:t>:</a:t>
            </a:r>
          </a:p>
          <a:p>
            <a:pPr>
              <a:buFont typeface="Arial" pitchFamily="34" charset="0"/>
              <a:buChar char="•"/>
            </a:pPr>
            <a:r>
              <a:rPr lang="en-US" sz="2400" dirty="0" smtClean="0">
                <a:latin typeface="Times New Roman" pitchFamily="18" charset="0"/>
                <a:cs typeface="Times New Roman" pitchFamily="18" charset="0"/>
              </a:rPr>
              <a:t>Primary component which provides retention to the prosthesis.</a:t>
            </a:r>
          </a:p>
          <a:p>
            <a:pPr>
              <a:buFont typeface="Arial" pitchFamily="34" charset="0"/>
              <a:buChar char="•"/>
            </a:pPr>
            <a:endParaRPr lang="en-US" sz="2400" dirty="0" smtClean="0">
              <a:latin typeface="Times New Roman" pitchFamily="18" charset="0"/>
              <a:cs typeface="Times New Roman" pitchFamily="18" charset="0"/>
            </a:endParaRPr>
          </a:p>
          <a:p>
            <a:pPr>
              <a:buFont typeface="Arial" pitchFamily="34" charset="0"/>
              <a:buChar char="•"/>
            </a:pPr>
            <a:r>
              <a:rPr lang="en-US" sz="2400" dirty="0" smtClean="0">
                <a:latin typeface="Times New Roman" pitchFamily="18" charset="0"/>
                <a:cs typeface="Times New Roman" pitchFamily="18" charset="0"/>
              </a:rPr>
              <a:t>Screws </a:t>
            </a:r>
            <a:r>
              <a:rPr lang="en-US" sz="2400" dirty="0">
                <a:latin typeface="Times New Roman" pitchFamily="18" charset="0"/>
                <a:cs typeface="Times New Roman" pitchFamily="18" charset="0"/>
              </a:rPr>
              <a:t>directly into implant support prosthesis.</a:t>
            </a:r>
          </a:p>
          <a:p>
            <a:endParaRPr lang="en-US" sz="2400" dirty="0">
              <a:latin typeface="Times New Roman" pitchFamily="18" charset="0"/>
              <a:cs typeface="Times New Roman" pitchFamily="18" charset="0"/>
            </a:endParaRPr>
          </a:p>
        </p:txBody>
      </p:sp>
      <p:pic>
        <p:nvPicPr>
          <p:cNvPr id="5" name="Picture 6" descr="1760"/>
          <p:cNvPicPr>
            <a:picLocks noChangeAspect="1" noChangeArrowheads="1"/>
          </p:cNvPicPr>
          <p:nvPr/>
        </p:nvPicPr>
        <p:blipFill>
          <a:blip r:embed="rId3" cstate="print"/>
          <a:srcRect/>
          <a:stretch>
            <a:fillRect/>
          </a:stretch>
        </p:blipFill>
        <p:spPr bwMode="auto">
          <a:xfrm>
            <a:off x="5181600" y="4267200"/>
            <a:ext cx="3535363" cy="2352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81000" y="228600"/>
            <a:ext cx="8915400" cy="1524000"/>
          </a:xfrm>
          <a:prstGeom prst="rect">
            <a:avLst/>
          </a:prstGeom>
        </p:spPr>
        <p:txBody>
          <a:bodyPr/>
          <a:lstStyle/>
          <a:p>
            <a:pPr marL="53975" marR="0" lvl="0" indent="-53975" algn="l" defTabSz="914400" rtl="0" eaLnBrk="1" fontAlgn="auto" latinLnBrk="0" hangingPunct="1">
              <a:lnSpc>
                <a:spcPct val="80000"/>
              </a:lnSpc>
              <a:spcBef>
                <a:spcPct val="20000"/>
              </a:spcBef>
              <a:spcAft>
                <a:spcPts val="0"/>
              </a:spcAft>
              <a:buClrTx/>
              <a:buSzTx/>
              <a:buFont typeface="Arial" charset="0"/>
              <a:buNone/>
              <a:tabLst/>
              <a:defRPr/>
            </a:pPr>
            <a:r>
              <a:rPr kumimoji="0" lang="en-US" sz="2800" b="0" i="0" u="sng"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5.Impression post</a:t>
            </a:r>
            <a:r>
              <a:rPr kumimoji="0" lang="en-US" sz="28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a:t>
            </a:r>
          </a:p>
          <a:p>
            <a:pPr marL="53975" marR="0" lvl="0" indent="-53975"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Facilitates transfer of intra oral location of abutment to similar position in laboratory cast.</a:t>
            </a:r>
          </a:p>
          <a:p>
            <a:pPr marL="53975" marR="0" lvl="0" indent="-53975"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It screws directly into fixture / into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abutment.once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impression post is in place ,an impression is made.</a:t>
            </a:r>
          </a:p>
          <a:p>
            <a:pPr marL="53975" marR="0" lvl="0" indent="-53975" algn="l" defTabSz="914400" rtl="0" eaLnBrk="1" fontAlgn="auto" latinLnBrk="0" hangingPunct="1">
              <a:lnSpc>
                <a:spcPct val="8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pic>
        <p:nvPicPr>
          <p:cNvPr id="3" name="Picture 6" descr="1160"/>
          <p:cNvPicPr>
            <a:picLocks noChangeAspect="1" noChangeArrowheads="1"/>
          </p:cNvPicPr>
          <p:nvPr/>
        </p:nvPicPr>
        <p:blipFill>
          <a:blip r:embed="rId2" cstate="print"/>
          <a:srcRect/>
          <a:stretch>
            <a:fillRect/>
          </a:stretch>
        </p:blipFill>
        <p:spPr bwMode="auto">
          <a:xfrm>
            <a:off x="533400" y="2514600"/>
            <a:ext cx="3581400" cy="2155825"/>
          </a:xfrm>
          <a:prstGeom prst="rect">
            <a:avLst/>
          </a:prstGeom>
          <a:noFill/>
          <a:ln w="9525">
            <a:noFill/>
            <a:miter lim="800000"/>
            <a:headEnd/>
            <a:tailEnd/>
          </a:ln>
        </p:spPr>
      </p:pic>
      <p:pic>
        <p:nvPicPr>
          <p:cNvPr id="4" name="Picture 7" descr="1162"/>
          <p:cNvPicPr>
            <a:picLocks noChangeAspect="1" noChangeArrowheads="1"/>
          </p:cNvPicPr>
          <p:nvPr/>
        </p:nvPicPr>
        <p:blipFill>
          <a:blip r:embed="rId3" cstate="print"/>
          <a:srcRect/>
          <a:stretch>
            <a:fillRect/>
          </a:stretch>
        </p:blipFill>
        <p:spPr bwMode="auto">
          <a:xfrm>
            <a:off x="5029200" y="2514600"/>
            <a:ext cx="3687763" cy="2133600"/>
          </a:xfrm>
          <a:prstGeom prst="rect">
            <a:avLst/>
          </a:prstGeom>
          <a:noFill/>
          <a:ln w="9525">
            <a:noFill/>
            <a:miter lim="800000"/>
            <a:headEnd/>
            <a:tailEnd/>
          </a:ln>
        </p:spPr>
      </p:pic>
      <p:pic>
        <p:nvPicPr>
          <p:cNvPr id="5" name="Picture 8"/>
          <p:cNvPicPr>
            <a:picLocks noChangeAspect="1" noChangeArrowheads="1"/>
          </p:cNvPicPr>
          <p:nvPr/>
        </p:nvPicPr>
        <p:blipFill>
          <a:blip r:embed="rId4" cstate="print"/>
          <a:srcRect/>
          <a:stretch>
            <a:fillRect/>
          </a:stretch>
        </p:blipFill>
        <p:spPr bwMode="auto">
          <a:xfrm>
            <a:off x="2743200" y="4800600"/>
            <a:ext cx="34290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28600" y="304800"/>
            <a:ext cx="8915400" cy="4498975"/>
          </a:xfrm>
          <a:prstGeom prst="rect">
            <a:avLst/>
          </a:prstGeom>
        </p:spPr>
        <p:txBody>
          <a:bodyPr/>
          <a:lstStyle/>
          <a:p>
            <a:pPr marL="53975" marR="0" lvl="0" indent="-53975"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0" i="0" u="sng"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6.Laboratory analog</a:t>
            </a:r>
            <a:r>
              <a:rPr kumimoji="0" lang="en-US" sz="28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a:t>
            </a:r>
          </a:p>
          <a:p>
            <a:pPr marL="53975" marR="0" lvl="0" indent="-5397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Component to represent either implant or abutment in laboratory cast.</a:t>
            </a:r>
          </a:p>
          <a:p>
            <a:pPr marL="53975" marR="0" lvl="0" indent="-5397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It screws onto the impression post after it has been removed from mouth &amp; placed back into impression before pouring  </a:t>
            </a:r>
          </a:p>
          <a:p>
            <a:pPr marL="53975" marR="0" lvl="0" indent="-53975" algn="l" defTabSz="914400" rtl="0" eaLnBrk="1" fontAlgn="auto" latinLnBrk="0" hangingPunct="1">
              <a:lnSpc>
                <a:spcPct val="100000"/>
              </a:lnSpc>
              <a:spcBef>
                <a:spcPct val="20000"/>
              </a:spcBef>
              <a:spcAft>
                <a:spcPts val="0"/>
              </a:spcAft>
              <a:buClrTx/>
              <a:buSzTx/>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3" name="Rectangle 4"/>
          <p:cNvSpPr>
            <a:spLocks noChangeArrowheads="1"/>
          </p:cNvSpPr>
          <p:nvPr/>
        </p:nvSpPr>
        <p:spPr bwMode="auto">
          <a:xfrm>
            <a:off x="228600" y="2362200"/>
            <a:ext cx="6858000" cy="2923877"/>
          </a:xfrm>
          <a:prstGeom prst="rect">
            <a:avLst/>
          </a:prstGeom>
          <a:noFill/>
          <a:ln w="12700" cap="sq">
            <a:noFill/>
            <a:miter lim="800000"/>
            <a:headEnd type="none" w="sm" len="sm"/>
            <a:tailEnd type="none" w="sm" len="sm"/>
          </a:ln>
        </p:spPr>
        <p:txBody>
          <a:bodyPr>
            <a:spAutoFit/>
          </a:bodyPr>
          <a:lstStyle/>
          <a:p>
            <a:r>
              <a:rPr lang="en-US" sz="2800" dirty="0" smtClean="0">
                <a:solidFill>
                  <a:srgbClr val="FF0000"/>
                </a:solidFill>
                <a:latin typeface="Times New Roman" pitchFamily="18" charset="0"/>
                <a:cs typeface="Times New Roman" pitchFamily="18" charset="0"/>
              </a:rPr>
              <a:t>7. </a:t>
            </a:r>
            <a:r>
              <a:rPr lang="en-US" sz="2800" u="sng" dirty="0" smtClean="0">
                <a:solidFill>
                  <a:srgbClr val="FF0000"/>
                </a:solidFill>
                <a:latin typeface="Times New Roman" pitchFamily="18" charset="0"/>
                <a:cs typeface="Times New Roman" pitchFamily="18" charset="0"/>
              </a:rPr>
              <a:t>Waxing sleeve</a:t>
            </a:r>
            <a:r>
              <a:rPr lang="en-US" sz="2800" dirty="0" smtClean="0">
                <a:solidFill>
                  <a:srgbClr val="FF0000"/>
                </a:solidFill>
                <a:latin typeface="Times New Roman" pitchFamily="18" charset="0"/>
                <a:cs typeface="Times New Roman" pitchFamily="18" charset="0"/>
              </a:rPr>
              <a:t> :</a:t>
            </a:r>
            <a:endParaRPr lang="en-US" sz="2800" dirty="0">
              <a:latin typeface="Times New Roman" pitchFamily="18" charset="0"/>
              <a:cs typeface="Times New Roman" pitchFamily="18" charset="0"/>
            </a:endParaRPr>
          </a:p>
          <a:p>
            <a:pPr>
              <a:buFont typeface="Arial" pitchFamily="34" charset="0"/>
              <a:buChar char="•"/>
            </a:pPr>
            <a:r>
              <a:rPr lang="en-US" sz="1800" dirty="0">
                <a:latin typeface="Times New Roman" pitchFamily="18" charset="0"/>
                <a:cs typeface="Times New Roman" pitchFamily="18" charset="0"/>
              </a:rPr>
              <a:t> </a:t>
            </a:r>
            <a:r>
              <a:rPr lang="en-US" sz="2400" dirty="0">
                <a:latin typeface="Times New Roman" pitchFamily="18" charset="0"/>
                <a:cs typeface="Times New Roman" pitchFamily="18" charset="0"/>
              </a:rPr>
              <a:t>Is attached to the abutment by the prosthesis retaining screw on a laboratory model.</a:t>
            </a:r>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r>
              <a:rPr lang="en-US" sz="2800" dirty="0">
                <a:solidFill>
                  <a:srgbClr val="FF0000"/>
                </a:solidFill>
                <a:latin typeface="Times New Roman" pitchFamily="18" charset="0"/>
                <a:cs typeface="Times New Roman" pitchFamily="18" charset="0"/>
              </a:rPr>
              <a:t>8. </a:t>
            </a:r>
            <a:r>
              <a:rPr lang="en-US" sz="2800" u="sng" dirty="0">
                <a:solidFill>
                  <a:srgbClr val="FF0000"/>
                </a:solidFill>
                <a:latin typeface="Times New Roman" pitchFamily="18" charset="0"/>
                <a:cs typeface="Times New Roman" pitchFamily="18" charset="0"/>
              </a:rPr>
              <a:t>Prosthesis retaining screw</a:t>
            </a:r>
            <a:r>
              <a:rPr lang="en-US" sz="2800" dirty="0">
                <a:solidFill>
                  <a:srgbClr val="FF0000"/>
                </a:solidFill>
                <a:latin typeface="Times New Roman" pitchFamily="18" charset="0"/>
                <a:cs typeface="Times New Roman" pitchFamily="18" charset="0"/>
              </a:rPr>
              <a:t> :</a:t>
            </a:r>
          </a:p>
          <a:p>
            <a:pPr>
              <a:buFont typeface="Arial" pitchFamily="34" charset="0"/>
              <a:buChar char="•"/>
            </a:pPr>
            <a:r>
              <a:rPr lang="en-US" sz="2400" dirty="0" smtClean="0">
                <a:latin typeface="Times New Roman" pitchFamily="18" charset="0"/>
                <a:cs typeface="Times New Roman" pitchFamily="18" charset="0"/>
              </a:rPr>
              <a:t>Penetrates </a:t>
            </a:r>
            <a:r>
              <a:rPr lang="en-US" sz="2400" dirty="0">
                <a:latin typeface="Times New Roman" pitchFamily="18" charset="0"/>
                <a:cs typeface="Times New Roman" pitchFamily="18" charset="0"/>
              </a:rPr>
              <a:t>the fixed restoration and secures to the abutment</a:t>
            </a:r>
          </a:p>
        </p:txBody>
      </p:sp>
      <p:pic>
        <p:nvPicPr>
          <p:cNvPr id="4" name="Picture 5"/>
          <p:cNvPicPr>
            <a:picLocks noChangeAspect="1" noChangeArrowheads="1"/>
          </p:cNvPicPr>
          <p:nvPr/>
        </p:nvPicPr>
        <p:blipFill>
          <a:blip r:embed="rId2" cstate="print"/>
          <a:srcRect/>
          <a:stretch>
            <a:fillRect/>
          </a:stretch>
        </p:blipFill>
        <p:spPr bwMode="auto">
          <a:xfrm>
            <a:off x="7162800" y="3276600"/>
            <a:ext cx="1011238" cy="2971800"/>
          </a:xfrm>
          <a:prstGeom prst="rect">
            <a:avLst/>
          </a:prstGeom>
          <a:noFill/>
          <a:ln w="12700" cap="sq">
            <a:noFill/>
            <a:miter lim="800000"/>
            <a:headEnd type="none" w="sm" len="sm"/>
            <a:tailEnd type="none" w="sm" len="sm"/>
          </a:ln>
        </p:spPr>
      </p:pic>
      <p:sp>
        <p:nvSpPr>
          <p:cNvPr id="5" name="Rectangle 6"/>
          <p:cNvSpPr>
            <a:spLocks noChangeArrowheads="1"/>
          </p:cNvSpPr>
          <p:nvPr/>
        </p:nvSpPr>
        <p:spPr bwMode="auto">
          <a:xfrm>
            <a:off x="6019800" y="6324600"/>
            <a:ext cx="2851150" cy="366713"/>
          </a:xfrm>
          <a:prstGeom prst="rect">
            <a:avLst/>
          </a:prstGeom>
          <a:noFill/>
          <a:ln w="12700" cap="sq">
            <a:noFill/>
            <a:miter lim="800000"/>
            <a:headEnd type="none" w="sm" len="sm"/>
            <a:tailEnd type="none" w="sm" len="sm"/>
          </a:ln>
          <a:effectLst/>
        </p:spPr>
        <p:txBody>
          <a:bodyPr>
            <a:spAutoFit/>
          </a:bodyPr>
          <a:lstStyle/>
          <a:p>
            <a:pPr>
              <a:defRPr/>
            </a:pPr>
            <a:r>
              <a:rPr lang="en-US" sz="1800" u="sng">
                <a:solidFill>
                  <a:schemeClr val="tx2"/>
                </a:solidFill>
                <a:effectLst>
                  <a:outerShdw blurRad="38100" dist="38100" dir="2700000" algn="tl">
                    <a:srgbClr val="000000"/>
                  </a:outerShdw>
                </a:effectLst>
                <a:latin typeface="Times New Roman" pitchFamily="18" charset="0"/>
                <a:cs typeface="Times New Roman" pitchFamily="18" charset="0"/>
              </a:rPr>
              <a:t>Prosthesis retaining screw</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4800" y="685800"/>
            <a:ext cx="8540750" cy="449897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Anchorage component: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that is embedded in bone (the implant).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3" name="Rectangle 4"/>
          <p:cNvSpPr>
            <a:spLocks noChangeArrowheads="1"/>
          </p:cNvSpPr>
          <p:nvPr/>
        </p:nvSpPr>
        <p:spPr bwMode="auto">
          <a:xfrm>
            <a:off x="304800" y="2133600"/>
            <a:ext cx="2948756" cy="461665"/>
          </a:xfrm>
          <a:prstGeom prst="rect">
            <a:avLst/>
          </a:prstGeom>
          <a:noFill/>
          <a:ln w="12700" cap="sq">
            <a:noFill/>
            <a:miter lim="800000"/>
            <a:headEnd type="none" w="sm" len="sm"/>
            <a:tailEnd type="none" w="sm" len="sm"/>
          </a:ln>
        </p:spPr>
        <p:txBody>
          <a:bodyPr wrap="none">
            <a:spAutoFit/>
          </a:bodyPr>
          <a:lstStyle/>
          <a:p>
            <a:r>
              <a:rPr lang="en-US" sz="2400" dirty="0">
                <a:solidFill>
                  <a:srgbClr val="FF0000"/>
                </a:solidFill>
                <a:latin typeface="Times New Roman" pitchFamily="18" charset="0"/>
                <a:cs typeface="Times New Roman" pitchFamily="18" charset="0"/>
              </a:rPr>
              <a:t>Prosthetic</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component</a:t>
            </a:r>
          </a:p>
        </p:txBody>
      </p:sp>
      <p:sp>
        <p:nvSpPr>
          <p:cNvPr id="4" name="Rectangle 5"/>
          <p:cNvSpPr>
            <a:spLocks noChangeArrowheads="1"/>
          </p:cNvSpPr>
          <p:nvPr/>
        </p:nvSpPr>
        <p:spPr bwMode="auto">
          <a:xfrm>
            <a:off x="762000" y="2743200"/>
            <a:ext cx="3493264" cy="461665"/>
          </a:xfrm>
          <a:prstGeom prst="rect">
            <a:avLst/>
          </a:prstGeom>
          <a:noFill/>
          <a:ln w="12700" cap="sq">
            <a:noFill/>
            <a:miter lim="800000"/>
            <a:headEnd type="none" w="sm" len="sm"/>
            <a:tailEnd type="none" w="sm" len="sm"/>
          </a:ln>
        </p:spPr>
        <p:txBody>
          <a:bodyPr wrap="none">
            <a:spAutoFit/>
          </a:bodyPr>
          <a:lstStyle/>
          <a:p>
            <a:r>
              <a:rPr lang="en-US" sz="2400" dirty="0">
                <a:latin typeface="Times New Roman" pitchFamily="18" charset="0"/>
                <a:cs typeface="Times New Roman" pitchFamily="18" charset="0"/>
              </a:rPr>
              <a:t>that attaches to the implant</a:t>
            </a:r>
          </a:p>
        </p:txBody>
      </p:sp>
      <p:sp>
        <p:nvSpPr>
          <p:cNvPr id="5" name="AutoShape 7"/>
          <p:cNvSpPr>
            <a:spLocks/>
          </p:cNvSpPr>
          <p:nvPr/>
        </p:nvSpPr>
        <p:spPr bwMode="auto">
          <a:xfrm>
            <a:off x="4419600" y="1981200"/>
            <a:ext cx="304800" cy="1524000"/>
          </a:xfrm>
          <a:prstGeom prst="rightBrace">
            <a:avLst>
              <a:gd name="adj1" fmla="val 41667"/>
              <a:gd name="adj2" fmla="val 50000"/>
            </a:avLst>
          </a:prstGeom>
          <a:noFill/>
          <a:ln w="25400" cap="sq">
            <a:solidFill>
              <a:schemeClr val="tx1"/>
            </a:solidFill>
            <a:round/>
            <a:headEnd type="none" w="sm" len="sm"/>
            <a:tailEnd type="none" w="sm" len="sm"/>
          </a:ln>
        </p:spPr>
        <p:txBody>
          <a:bodyPr wrap="none" anchor="ctr"/>
          <a:lstStyle/>
          <a:p>
            <a:endParaRPr lang="en-US">
              <a:latin typeface="Times New Roman" pitchFamily="18" charset="0"/>
              <a:cs typeface="Times New Roman" pitchFamily="18" charset="0"/>
            </a:endParaRPr>
          </a:p>
        </p:txBody>
      </p:sp>
      <p:sp>
        <p:nvSpPr>
          <p:cNvPr id="6" name="Line 12"/>
          <p:cNvSpPr>
            <a:spLocks noChangeShapeType="1"/>
          </p:cNvSpPr>
          <p:nvPr/>
        </p:nvSpPr>
        <p:spPr bwMode="auto">
          <a:xfrm flipV="1">
            <a:off x="4648200" y="2057400"/>
            <a:ext cx="990600" cy="685800"/>
          </a:xfrm>
          <a:prstGeom prst="line">
            <a:avLst/>
          </a:prstGeom>
          <a:noFill/>
          <a:ln w="25400" cap="sq">
            <a:solidFill>
              <a:schemeClr val="tx1"/>
            </a:solidFill>
            <a:round/>
            <a:headEnd type="none" w="sm" len="sm"/>
            <a:tailEnd type="triangle" w="sm" len="sm"/>
          </a:ln>
        </p:spPr>
        <p:txBody>
          <a:bodyPr/>
          <a:lstStyle/>
          <a:p>
            <a:endParaRPr lang="en-US">
              <a:latin typeface="Times New Roman" pitchFamily="18" charset="0"/>
              <a:cs typeface="Times New Roman" pitchFamily="18" charset="0"/>
            </a:endParaRPr>
          </a:p>
        </p:txBody>
      </p:sp>
      <p:sp>
        <p:nvSpPr>
          <p:cNvPr id="7" name="Line 14"/>
          <p:cNvSpPr>
            <a:spLocks noChangeShapeType="1"/>
          </p:cNvSpPr>
          <p:nvPr/>
        </p:nvSpPr>
        <p:spPr bwMode="auto">
          <a:xfrm>
            <a:off x="4724400" y="2743200"/>
            <a:ext cx="1066800" cy="762000"/>
          </a:xfrm>
          <a:prstGeom prst="line">
            <a:avLst/>
          </a:prstGeom>
          <a:noFill/>
          <a:ln w="25400" cap="sq">
            <a:solidFill>
              <a:schemeClr val="tx1"/>
            </a:solidFill>
            <a:round/>
            <a:headEnd type="none" w="sm" len="sm"/>
            <a:tailEnd type="triangle" w="sm" len="sm"/>
          </a:ln>
        </p:spPr>
        <p:txBody>
          <a:bodyPr/>
          <a:lstStyle/>
          <a:p>
            <a:endParaRPr lang="en-US">
              <a:latin typeface="Times New Roman" pitchFamily="18" charset="0"/>
              <a:cs typeface="Times New Roman" pitchFamily="18" charset="0"/>
            </a:endParaRPr>
          </a:p>
        </p:txBody>
      </p:sp>
      <p:sp>
        <p:nvSpPr>
          <p:cNvPr id="8" name="Rectangle 15"/>
          <p:cNvSpPr>
            <a:spLocks noChangeArrowheads="1"/>
          </p:cNvSpPr>
          <p:nvPr/>
        </p:nvSpPr>
        <p:spPr bwMode="auto">
          <a:xfrm>
            <a:off x="5638800" y="1828800"/>
            <a:ext cx="1172116" cy="369332"/>
          </a:xfrm>
          <a:prstGeom prst="rect">
            <a:avLst/>
          </a:prstGeom>
          <a:noFill/>
          <a:ln w="12700" cap="sq">
            <a:noFill/>
            <a:miter lim="800000"/>
            <a:headEnd type="none" w="sm" len="sm"/>
            <a:tailEnd type="none" w="sm" len="sm"/>
          </a:ln>
        </p:spPr>
        <p:txBody>
          <a:bodyPr wrap="none">
            <a:spAutoFit/>
          </a:bodyPr>
          <a:lstStyle/>
          <a:p>
            <a:r>
              <a:rPr lang="en-US" sz="1800" dirty="0">
                <a:latin typeface="Times New Roman" pitchFamily="18" charset="0"/>
                <a:cs typeface="Times New Roman" pitchFamily="18" charset="0"/>
              </a:rPr>
              <a:t>segmented</a:t>
            </a:r>
          </a:p>
        </p:txBody>
      </p:sp>
      <p:sp>
        <p:nvSpPr>
          <p:cNvPr id="9" name="Rectangle 16"/>
          <p:cNvSpPr>
            <a:spLocks noChangeArrowheads="1"/>
          </p:cNvSpPr>
          <p:nvPr/>
        </p:nvSpPr>
        <p:spPr bwMode="auto">
          <a:xfrm>
            <a:off x="5867400" y="3429000"/>
            <a:ext cx="1924050" cy="366713"/>
          </a:xfrm>
          <a:prstGeom prst="rect">
            <a:avLst/>
          </a:prstGeom>
          <a:noFill/>
          <a:ln w="12700" cap="sq">
            <a:noFill/>
            <a:miter lim="800000"/>
            <a:headEnd type="none" w="sm" len="sm"/>
            <a:tailEnd type="none" w="sm" len="sm"/>
          </a:ln>
        </p:spPr>
        <p:txBody>
          <a:bodyPr>
            <a:spAutoFit/>
          </a:bodyPr>
          <a:lstStyle/>
          <a:p>
            <a:r>
              <a:rPr lang="en-US" sz="1800">
                <a:latin typeface="Times New Roman" pitchFamily="18" charset="0"/>
                <a:cs typeface="Times New Roman" pitchFamily="18" charset="0"/>
              </a:rPr>
              <a:t>non-segmented</a:t>
            </a:r>
          </a:p>
        </p:txBody>
      </p:sp>
      <p:sp>
        <p:nvSpPr>
          <p:cNvPr id="10" name="Text Box 17"/>
          <p:cNvSpPr txBox="1">
            <a:spLocks noChangeArrowheads="1"/>
          </p:cNvSpPr>
          <p:nvPr/>
        </p:nvSpPr>
        <p:spPr bwMode="auto">
          <a:xfrm>
            <a:off x="5638800" y="2209800"/>
            <a:ext cx="3587521" cy="646331"/>
          </a:xfrm>
          <a:prstGeom prst="rect">
            <a:avLst/>
          </a:prstGeom>
          <a:noFill/>
          <a:ln w="25400" cap="sq">
            <a:solidFill>
              <a:srgbClr val="FF0000"/>
            </a:solidFill>
            <a:miter lim="800000"/>
            <a:headEnd type="none" w="sm" len="sm"/>
            <a:tailEnd type="none" w="sm" len="sm"/>
          </a:ln>
        </p:spPr>
        <p:txBody>
          <a:bodyPr wrap="none">
            <a:spAutoFit/>
          </a:bodyPr>
          <a:lstStyle/>
          <a:p>
            <a:r>
              <a:rPr lang="en-US" dirty="0">
                <a:latin typeface="Times New Roman" pitchFamily="18" charset="0"/>
                <a:cs typeface="Times New Roman" pitchFamily="18" charset="0"/>
              </a:rPr>
              <a:t>MULTIPLE PIECES CONNECTED</a:t>
            </a:r>
          </a:p>
          <a:p>
            <a:r>
              <a:rPr lang="en-US" dirty="0">
                <a:latin typeface="Times New Roman" pitchFamily="18" charset="0"/>
                <a:cs typeface="Times New Roman" pitchFamily="18" charset="0"/>
              </a:rPr>
              <a:t>TOGETHER</a:t>
            </a:r>
          </a:p>
        </p:txBody>
      </p:sp>
      <p:sp>
        <p:nvSpPr>
          <p:cNvPr id="11" name="Text Box 18"/>
          <p:cNvSpPr txBox="1">
            <a:spLocks noChangeArrowheads="1"/>
          </p:cNvSpPr>
          <p:nvPr/>
        </p:nvSpPr>
        <p:spPr bwMode="auto">
          <a:xfrm>
            <a:off x="6080125" y="3794125"/>
            <a:ext cx="1358064" cy="369332"/>
          </a:xfrm>
          <a:prstGeom prst="rect">
            <a:avLst/>
          </a:prstGeom>
          <a:noFill/>
          <a:ln w="25400" cap="sq">
            <a:solidFill>
              <a:srgbClr val="FF0000"/>
            </a:solidFill>
            <a:miter lim="800000"/>
            <a:headEnd type="none" w="sm" len="sm"/>
            <a:tailEnd type="none" w="sm" len="sm"/>
          </a:ln>
        </p:spPr>
        <p:txBody>
          <a:bodyPr wrap="none">
            <a:spAutoFit/>
          </a:bodyPr>
          <a:lstStyle/>
          <a:p>
            <a:r>
              <a:rPr lang="en-US">
                <a:latin typeface="Times New Roman" pitchFamily="18" charset="0"/>
                <a:cs typeface="Times New Roman" pitchFamily="18" charset="0"/>
              </a:rPr>
              <a:t>ONE PIECE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533400" y="762000"/>
            <a:ext cx="8229600" cy="5029200"/>
          </a:xfrm>
          <a:prstGeom prst="rect">
            <a:avLst/>
          </a:prstGeom>
        </p:spPr>
        <p:txBody>
          <a:bodyPr/>
          <a:lstStyle/>
          <a:p>
            <a:pPr marL="342900" marR="0" lvl="0" indent="-342900" algn="l" defTabSz="914400" rtl="0" eaLnBrk="1" fontAlgn="auto" latinLnBrk="0" hangingPunct="1">
              <a:lnSpc>
                <a:spcPct val="130000"/>
              </a:lnSpc>
              <a:spcBef>
                <a:spcPct val="20000"/>
              </a:spcBef>
              <a:spcAft>
                <a:spcPts val="0"/>
              </a:spcAft>
              <a:buClrTx/>
              <a:buSzTx/>
              <a:buFont typeface="Arial" charset="0"/>
              <a:buNone/>
              <a:tabLst>
                <a:tab pos="5087938" algn="l"/>
              </a:tabLst>
              <a:defRPr/>
            </a:pPr>
            <a:r>
              <a:rPr kumimoji="0" lang="en-US" sz="2800" b="0" i="0"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Bone to implant interface</a:t>
            </a:r>
          </a:p>
          <a:p>
            <a:pPr marL="342900" marR="0" lvl="0" indent="-342900" algn="l" defTabSz="914400" rtl="0" eaLnBrk="1" fontAlgn="auto" latinLnBrk="0" hangingPunct="1">
              <a:lnSpc>
                <a:spcPct val="130000"/>
              </a:lnSpc>
              <a:spcBef>
                <a:spcPct val="20000"/>
              </a:spcBef>
              <a:spcAft>
                <a:spcPts val="0"/>
              </a:spcAft>
              <a:buClrTx/>
              <a:buSzTx/>
              <a:buFont typeface="Arial" charset="0"/>
              <a:buNone/>
              <a:tabLst>
                <a:tab pos="5087938" algn="l"/>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30000"/>
              </a:lnSpc>
              <a:spcBef>
                <a:spcPct val="20000"/>
              </a:spcBef>
              <a:spcAft>
                <a:spcPts val="0"/>
              </a:spcAft>
              <a:buClrTx/>
              <a:buSzTx/>
              <a:buFont typeface="Arial" charset="0"/>
              <a:buNone/>
              <a:tabLst>
                <a:tab pos="5087938" algn="l"/>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Two basic theories</a:t>
            </a:r>
          </a:p>
          <a:p>
            <a:pPr marL="742950" marR="0" lvl="1" indent="-285750" algn="l" defTabSz="914400" rtl="0" eaLnBrk="1" fontAlgn="auto" latinLnBrk="0" hangingPunct="1">
              <a:lnSpc>
                <a:spcPct val="130000"/>
              </a:lnSpc>
              <a:spcBef>
                <a:spcPct val="20000"/>
              </a:spcBef>
              <a:spcAft>
                <a:spcPts val="0"/>
              </a:spcAft>
              <a:buClrTx/>
              <a:buSzTx/>
              <a:buFont typeface="Wingdings" pitchFamily="2" charset="2"/>
              <a:buNone/>
              <a:tabLst>
                <a:tab pos="5087938" algn="l"/>
              </a:tabLst>
              <a:defRPr/>
            </a:pPr>
            <a:r>
              <a:rPr kumimoji="0" lang="en-US" sz="24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1.Fibro-osseous integration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by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Linkow</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James &amp; Weis</a:t>
            </a:r>
          </a:p>
          <a:p>
            <a:pPr marL="742950" marR="0" lvl="1" indent="-285750" algn="l" defTabSz="914400" rtl="0" eaLnBrk="1" fontAlgn="auto" latinLnBrk="0" hangingPunct="1">
              <a:lnSpc>
                <a:spcPct val="130000"/>
              </a:lnSpc>
              <a:spcBef>
                <a:spcPct val="20000"/>
              </a:spcBef>
              <a:spcAft>
                <a:spcPts val="0"/>
              </a:spcAft>
              <a:buClrTx/>
              <a:buSzTx/>
              <a:buFont typeface="Wingdings" pitchFamily="2" charset="2"/>
              <a:buNone/>
              <a:tabLst>
                <a:tab pos="5087938" algn="l"/>
              </a:tabLst>
              <a:defRPr/>
            </a:pPr>
            <a:r>
              <a:rPr kumimoji="0" lang="en-US" sz="24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2 </a:t>
            </a:r>
            <a:r>
              <a:rPr kumimoji="0" lang="en-US" sz="2400" b="0" i="0" u="none" strike="noStrike" kern="1200" cap="none" spc="0" normalizeH="0" baseline="0" noProof="0" dirty="0" err="1" smtClean="0">
                <a:ln>
                  <a:noFill/>
                </a:ln>
                <a:solidFill>
                  <a:srgbClr val="FF3300"/>
                </a:solidFill>
                <a:effectLst/>
                <a:uLnTx/>
                <a:uFillTx/>
                <a:latin typeface="Times New Roman" pitchFamily="18" charset="0"/>
                <a:cs typeface="Times New Roman" pitchFamily="18" charset="0"/>
              </a:rPr>
              <a:t>Osseointegration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by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Branemark</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42950" marR="0" lvl="1" indent="-285750" algn="l" defTabSz="914400" rtl="0" eaLnBrk="1" fontAlgn="auto" latinLnBrk="0" hangingPunct="1">
              <a:lnSpc>
                <a:spcPct val="130000"/>
              </a:lnSpc>
              <a:spcBef>
                <a:spcPct val="20000"/>
              </a:spcBef>
              <a:spcAft>
                <a:spcPts val="0"/>
              </a:spcAft>
              <a:buClrTx/>
              <a:buSzTx/>
              <a:buFont typeface="Arial" pitchFamily="34" charset="0"/>
              <a:buChar char="–"/>
              <a:tabLst>
                <a:tab pos="5087938" algn="l"/>
              </a:tabLst>
              <a:defRPr/>
            </a:pPr>
            <a:endParaRPr kumimoji="0" lang="en-US" sz="24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066800"/>
            <a:ext cx="7924800" cy="4893647"/>
          </a:xfrm>
          <a:prstGeom prst="rect">
            <a:avLst/>
          </a:prstGeom>
        </p:spPr>
        <p:txBody>
          <a:bodyPr wrap="square">
            <a:spAutoFit/>
          </a:bodyPr>
          <a:lstStyle/>
          <a:p>
            <a:r>
              <a:rPr lang="en-GB" sz="2800" b="1" u="sng" dirty="0" smtClean="0">
                <a:solidFill>
                  <a:srgbClr val="FF0000"/>
                </a:solidFill>
                <a:latin typeface="Times New Roman" pitchFamily="18" charset="0"/>
                <a:cs typeface="Times New Roman" pitchFamily="18" charset="0"/>
              </a:rPr>
              <a:t>Fibro osseous integration </a:t>
            </a:r>
          </a:p>
          <a:p>
            <a:endParaRPr lang="en-US" sz="2000" b="1" u="sng" dirty="0" smtClean="0">
              <a:latin typeface="Times New Roman" pitchFamily="18" charset="0"/>
              <a:cs typeface="Times New Roman" pitchFamily="18" charset="0"/>
            </a:endParaRPr>
          </a:p>
          <a:p>
            <a:pPr>
              <a:buFont typeface="Arial" pitchFamily="34" charset="0"/>
              <a:buChar char="•"/>
            </a:pPr>
            <a:r>
              <a:rPr lang="en-GB" sz="2400" i="1" dirty="0" err="1" smtClean="0">
                <a:solidFill>
                  <a:srgbClr val="FFC000"/>
                </a:solidFill>
                <a:latin typeface="Times New Roman" pitchFamily="18" charset="0"/>
                <a:cs typeface="Times New Roman" pitchFamily="18" charset="0"/>
              </a:rPr>
              <a:t>Fibroosseous</a:t>
            </a:r>
            <a:r>
              <a:rPr lang="en-GB" sz="2400" i="1" dirty="0" smtClean="0">
                <a:solidFill>
                  <a:srgbClr val="FFC000"/>
                </a:solidFill>
                <a:latin typeface="Times New Roman" pitchFamily="18" charset="0"/>
                <a:cs typeface="Times New Roman" pitchFamily="18" charset="0"/>
              </a:rPr>
              <a:t> integration </a:t>
            </a:r>
            <a:r>
              <a:rPr lang="en-GB" sz="2400" dirty="0" smtClean="0">
                <a:latin typeface="Times New Roman" pitchFamily="18" charset="0"/>
                <a:cs typeface="Times New Roman" pitchFamily="18" charset="0"/>
              </a:rPr>
              <a:t>is described as ‘tissue to implant’ contact with healthy dense </a:t>
            </a:r>
            <a:r>
              <a:rPr lang="en-GB" sz="2400" dirty="0" err="1" smtClean="0">
                <a:latin typeface="Times New Roman" pitchFamily="18" charset="0"/>
                <a:cs typeface="Times New Roman" pitchFamily="18" charset="0"/>
              </a:rPr>
              <a:t>collagenous</a:t>
            </a:r>
            <a:r>
              <a:rPr lang="en-GB" sz="2400" dirty="0" smtClean="0">
                <a:latin typeface="Times New Roman" pitchFamily="18" charset="0"/>
                <a:cs typeface="Times New Roman" pitchFamily="18" charset="0"/>
              </a:rPr>
              <a:t> tissue between the implant and the bone. </a:t>
            </a:r>
          </a:p>
          <a:p>
            <a:pPr>
              <a:buFont typeface="Arial" pitchFamily="34" charset="0"/>
              <a:buChar char="•"/>
            </a:pPr>
            <a:endParaRPr lang="en-GB" sz="2400" dirty="0" smtClean="0">
              <a:latin typeface="Times New Roman" pitchFamily="18" charset="0"/>
              <a:cs typeface="Times New Roman" pitchFamily="18" charset="0"/>
            </a:endParaRPr>
          </a:p>
          <a:p>
            <a:pPr>
              <a:buFont typeface="Arial" pitchFamily="34" charset="0"/>
              <a:buChar char="•"/>
            </a:pPr>
            <a:endParaRPr lang="en-GB" sz="2400" dirty="0" smtClean="0">
              <a:latin typeface="Times New Roman" pitchFamily="18" charset="0"/>
              <a:cs typeface="Times New Roman" pitchFamily="18" charset="0"/>
            </a:endParaRPr>
          </a:p>
          <a:p>
            <a:pPr>
              <a:buFont typeface="Arial" pitchFamily="34" charset="0"/>
              <a:buChar char="•"/>
            </a:pPr>
            <a:r>
              <a:rPr lang="en-GB" sz="2400" dirty="0" smtClean="0">
                <a:latin typeface="Times New Roman" pitchFamily="18" charset="0"/>
                <a:cs typeface="Times New Roman" pitchFamily="18" charset="0"/>
              </a:rPr>
              <a:t>Collagen </a:t>
            </a:r>
            <a:r>
              <a:rPr lang="en-GB" sz="2400" dirty="0" err="1" smtClean="0">
                <a:latin typeface="Times New Roman" pitchFamily="18" charset="0"/>
                <a:cs typeface="Times New Roman" pitchFamily="18" charset="0"/>
              </a:rPr>
              <a:t>fibers</a:t>
            </a:r>
            <a:r>
              <a:rPr lang="en-GB" sz="2400" dirty="0" smtClean="0">
                <a:latin typeface="Times New Roman" pitchFamily="18" charset="0"/>
                <a:cs typeface="Times New Roman" pitchFamily="18" charset="0"/>
              </a:rPr>
              <a:t> function similar to the periodontal </a:t>
            </a:r>
            <a:r>
              <a:rPr lang="en-GB" sz="2400" dirty="0" err="1" smtClean="0">
                <a:latin typeface="Times New Roman" pitchFamily="18" charset="0"/>
                <a:cs typeface="Times New Roman" pitchFamily="18" charset="0"/>
              </a:rPr>
              <a:t>fibers</a:t>
            </a:r>
            <a:r>
              <a:rPr lang="en-GB" sz="2400" dirty="0" smtClean="0">
                <a:latin typeface="Times New Roman" pitchFamily="18" charset="0"/>
                <a:cs typeface="Times New Roman" pitchFamily="18" charset="0"/>
              </a:rPr>
              <a:t> but are oriented in different direction i.e. parallel to implant surface. </a:t>
            </a:r>
          </a:p>
          <a:p>
            <a:pPr>
              <a:buFont typeface="Arial" pitchFamily="34" charset="0"/>
              <a:buChar char="•"/>
            </a:pPr>
            <a:endParaRPr lang="en-GB" sz="2400" dirty="0" smtClean="0">
              <a:latin typeface="Times New Roman" pitchFamily="18" charset="0"/>
              <a:cs typeface="Times New Roman" pitchFamily="18" charset="0"/>
            </a:endParaRPr>
          </a:p>
          <a:p>
            <a:pPr>
              <a:buFont typeface="Arial" pitchFamily="34" charset="0"/>
              <a:buChar char="•"/>
            </a:pPr>
            <a:r>
              <a:rPr lang="en-GB" sz="2400" dirty="0" smtClean="0">
                <a:latin typeface="Times New Roman" pitchFamily="18" charset="0"/>
                <a:cs typeface="Times New Roman" pitchFamily="18" charset="0"/>
              </a:rPr>
              <a:t>Fibro osseous integration is associated with good initial success rates but drops off rapidly in the long term.</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52600" y="6096000"/>
            <a:ext cx="5867400" cy="304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 name="Text Box 3"/>
          <p:cNvSpPr txBox="1">
            <a:spLocks noChangeArrowheads="1"/>
          </p:cNvSpPr>
          <p:nvPr/>
        </p:nvSpPr>
        <p:spPr bwMode="auto">
          <a:xfrm>
            <a:off x="457200" y="20638"/>
            <a:ext cx="8153400" cy="1004887"/>
          </a:xfrm>
          <a:prstGeom prst="rect">
            <a:avLst/>
          </a:prstGeom>
          <a:noFill/>
          <a:ln w="9525">
            <a:noFill/>
            <a:miter lim="800000"/>
            <a:headEnd/>
            <a:tailEnd/>
          </a:ln>
          <a:effectLst/>
        </p:spPr>
        <p:txBody>
          <a:bodyPr>
            <a:spAutoFit/>
          </a:bodyPr>
          <a:lstStyle/>
          <a:p>
            <a:pPr algn="ctr" eaLnBrk="1" hangingPunct="1">
              <a:spcBef>
                <a:spcPct val="50000"/>
              </a:spcBef>
            </a:pPr>
            <a:r>
              <a:rPr lang="en-US" sz="2400" u="none">
                <a:solidFill>
                  <a:srgbClr val="FFFF99"/>
                </a:solidFill>
                <a:latin typeface="Times New Roman" pitchFamily="18" charset="0"/>
              </a:rPr>
              <a:t>“CONCEPT OF OSSEOINTEGRATION”  </a:t>
            </a:r>
          </a:p>
          <a:p>
            <a:pPr algn="ctr" eaLnBrk="1" hangingPunct="1">
              <a:spcBef>
                <a:spcPct val="50000"/>
              </a:spcBef>
            </a:pPr>
            <a:endParaRPr lang="en-US" sz="2400" b="0" u="none">
              <a:solidFill>
                <a:srgbClr val="FFFF99"/>
              </a:solidFill>
              <a:latin typeface="Times New Roman" pitchFamily="18" charset="0"/>
            </a:endParaRPr>
          </a:p>
        </p:txBody>
      </p:sp>
      <p:sp>
        <p:nvSpPr>
          <p:cNvPr id="4" name="Text Box 4"/>
          <p:cNvSpPr txBox="1">
            <a:spLocks noChangeArrowheads="1"/>
          </p:cNvSpPr>
          <p:nvPr/>
        </p:nvSpPr>
        <p:spPr bwMode="auto">
          <a:xfrm>
            <a:off x="609600" y="5291138"/>
            <a:ext cx="8153400" cy="1109662"/>
          </a:xfrm>
          <a:prstGeom prst="rect">
            <a:avLst/>
          </a:prstGeom>
          <a:noFill/>
          <a:ln w="9525">
            <a:noFill/>
            <a:miter lim="800000"/>
            <a:headEnd/>
            <a:tailEnd/>
          </a:ln>
          <a:effectLst/>
        </p:spPr>
        <p:txBody>
          <a:bodyPr>
            <a:spAutoFit/>
          </a:bodyPr>
          <a:lstStyle/>
          <a:p>
            <a:pPr algn="ctr" eaLnBrk="1" hangingPunct="1">
              <a:lnSpc>
                <a:spcPct val="60000"/>
              </a:lnSpc>
              <a:spcBef>
                <a:spcPct val="50000"/>
              </a:spcBef>
            </a:pPr>
            <a:r>
              <a:rPr lang="en-US" sz="1600" u="none">
                <a:latin typeface="Times New Roman" pitchFamily="18" charset="0"/>
              </a:rPr>
              <a:t>Dr. Per-Ingvar Branemark </a:t>
            </a:r>
          </a:p>
          <a:p>
            <a:pPr algn="ctr" eaLnBrk="1" hangingPunct="1">
              <a:lnSpc>
                <a:spcPct val="60000"/>
              </a:lnSpc>
              <a:spcBef>
                <a:spcPct val="50000"/>
              </a:spcBef>
            </a:pPr>
            <a:r>
              <a:rPr lang="en-US" sz="1600" u="none">
                <a:latin typeface="Times New Roman" pitchFamily="18" charset="0"/>
              </a:rPr>
              <a:t>Orthopaedic surgeon </a:t>
            </a:r>
          </a:p>
          <a:p>
            <a:pPr algn="ctr" eaLnBrk="1" hangingPunct="1">
              <a:lnSpc>
                <a:spcPct val="60000"/>
              </a:lnSpc>
              <a:spcBef>
                <a:spcPct val="50000"/>
              </a:spcBef>
            </a:pPr>
            <a:r>
              <a:rPr lang="en-US" sz="1600" u="none">
                <a:latin typeface="Times New Roman" pitchFamily="18" charset="0"/>
              </a:rPr>
              <a:t>Professor University of Goteburg, Sweden</a:t>
            </a:r>
            <a:r>
              <a:rPr lang="en-US" sz="1600" b="0" u="none">
                <a:latin typeface="Times New Roman" pitchFamily="18" charset="0"/>
              </a:rPr>
              <a:t>. </a:t>
            </a:r>
          </a:p>
          <a:p>
            <a:pPr algn="ctr" eaLnBrk="1" hangingPunct="1">
              <a:lnSpc>
                <a:spcPct val="60000"/>
              </a:lnSpc>
              <a:spcBef>
                <a:spcPct val="50000"/>
              </a:spcBef>
            </a:pPr>
            <a:r>
              <a:rPr lang="en-US" sz="2000" u="none">
                <a:latin typeface="Times New Roman" pitchFamily="18" charset="0"/>
              </a:rPr>
              <a:t>Threaded implant design made up of  pure titanium.</a:t>
            </a:r>
          </a:p>
        </p:txBody>
      </p:sp>
      <p:pic>
        <p:nvPicPr>
          <p:cNvPr id="5" name="Picture 5"/>
          <p:cNvPicPr>
            <a:picLocks noChangeAspect="1" noChangeArrowheads="1"/>
          </p:cNvPicPr>
          <p:nvPr/>
        </p:nvPicPr>
        <p:blipFill>
          <a:blip r:embed="rId2" cstate="print"/>
          <a:srcRect/>
          <a:stretch>
            <a:fillRect/>
          </a:stretch>
        </p:blipFill>
        <p:spPr bwMode="auto">
          <a:xfrm>
            <a:off x="1676400" y="512763"/>
            <a:ext cx="5857875" cy="4667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610600" cy="4893647"/>
          </a:xfrm>
          <a:prstGeom prst="rect">
            <a:avLst/>
          </a:prstGeom>
        </p:spPr>
        <p:txBody>
          <a:bodyPr wrap="square">
            <a:spAutoFit/>
          </a:bodyPr>
          <a:lstStyle/>
          <a:p>
            <a:r>
              <a:rPr lang="en-GB" sz="2400" b="1" u="sng" dirty="0" smtClean="0">
                <a:solidFill>
                  <a:srgbClr val="FF0000"/>
                </a:solidFill>
                <a:latin typeface="Times New Roman" pitchFamily="18" charset="0"/>
                <a:cs typeface="Times New Roman" pitchFamily="18" charset="0"/>
              </a:rPr>
              <a:t>Osseo integration</a:t>
            </a:r>
          </a:p>
          <a:p>
            <a:endParaRPr lang="en-US" sz="2400" b="1" u="sng" dirty="0" smtClean="0">
              <a:latin typeface="Times New Roman" pitchFamily="18" charset="0"/>
              <a:cs typeface="Times New Roman" pitchFamily="18" charset="0"/>
            </a:endParaRPr>
          </a:p>
          <a:p>
            <a:pPr>
              <a:buFont typeface="Arial" pitchFamily="34" charset="0"/>
              <a:buChar char="•"/>
            </a:pPr>
            <a:r>
              <a:rPr lang="en-GB" sz="2400" dirty="0" err="1" smtClean="0">
                <a:latin typeface="Times New Roman" pitchFamily="18" charset="0"/>
                <a:cs typeface="Times New Roman" pitchFamily="18" charset="0"/>
              </a:rPr>
              <a:t>Osseointegration</a:t>
            </a:r>
            <a:r>
              <a:rPr lang="en-GB" sz="2400" dirty="0" smtClean="0">
                <a:latin typeface="Times New Roman" pitchFamily="18" charset="0"/>
                <a:cs typeface="Times New Roman" pitchFamily="18" charset="0"/>
              </a:rPr>
              <a:t> is the process of formation of direct connection between the implant surface and bone, without an intervening </a:t>
            </a:r>
            <a:r>
              <a:rPr lang="en-GB" sz="2400" dirty="0" err="1" smtClean="0">
                <a:latin typeface="Times New Roman" pitchFamily="18" charset="0"/>
                <a:cs typeface="Times New Roman" pitchFamily="18" charset="0"/>
              </a:rPr>
              <a:t>fibrovascular</a:t>
            </a:r>
            <a:r>
              <a:rPr lang="en-GB" sz="2400" dirty="0" smtClean="0">
                <a:latin typeface="Times New Roman" pitchFamily="18" charset="0"/>
                <a:cs typeface="Times New Roman" pitchFamily="18" charset="0"/>
              </a:rPr>
              <a:t> tissue.</a:t>
            </a:r>
          </a:p>
          <a:p>
            <a:pPr>
              <a:buFont typeface="Arial" pitchFamily="34" charset="0"/>
              <a:buChar char="•"/>
            </a:pPr>
            <a:endParaRPr lang="en-GB" sz="2400" dirty="0" smtClean="0">
              <a:latin typeface="Times New Roman" pitchFamily="18" charset="0"/>
              <a:cs typeface="Times New Roman" pitchFamily="18" charset="0"/>
            </a:endParaRPr>
          </a:p>
          <a:p>
            <a:pPr>
              <a:buFont typeface="Arial" pitchFamily="34" charset="0"/>
              <a:buChar char="•"/>
            </a:pPr>
            <a:endParaRPr lang="en-GB" sz="2400" dirty="0" smtClean="0">
              <a:latin typeface="Times New Roman" pitchFamily="18" charset="0"/>
              <a:cs typeface="Times New Roman" pitchFamily="18" charset="0"/>
            </a:endParaRPr>
          </a:p>
          <a:p>
            <a:pPr>
              <a:buFont typeface="Arial" pitchFamily="34" charset="0"/>
              <a:buChar char="•"/>
            </a:pPr>
            <a:endParaRPr lang="en-GB" sz="2400" dirty="0" smtClean="0">
              <a:latin typeface="Times New Roman" pitchFamily="18" charset="0"/>
              <a:cs typeface="Times New Roman" pitchFamily="18" charset="0"/>
            </a:endParaRPr>
          </a:p>
          <a:p>
            <a:pPr>
              <a:buFont typeface="Arial" pitchFamily="34" charset="0"/>
              <a:buChar char="•"/>
            </a:pPr>
            <a:r>
              <a:rPr lang="en-GB" sz="2400" dirty="0" smtClean="0">
                <a:latin typeface="Times New Roman" pitchFamily="18" charset="0"/>
                <a:cs typeface="Times New Roman" pitchFamily="18" charset="0"/>
              </a:rPr>
              <a:t> </a:t>
            </a:r>
            <a:r>
              <a:rPr lang="en-GB" sz="2400" i="1" dirty="0" err="1" smtClean="0">
                <a:solidFill>
                  <a:srgbClr val="FFC000"/>
                </a:solidFill>
                <a:latin typeface="Times New Roman" pitchFamily="18" charset="0"/>
                <a:cs typeface="Times New Roman" pitchFamily="18" charset="0"/>
              </a:rPr>
              <a:t>Branemark</a:t>
            </a:r>
            <a:r>
              <a:rPr lang="en-GB" sz="2400" dirty="0" smtClean="0">
                <a:latin typeface="Times New Roman" pitchFamily="18" charset="0"/>
                <a:cs typeface="Times New Roman" pitchFamily="18" charset="0"/>
              </a:rPr>
              <a:t> in 1985, defined it as </a:t>
            </a:r>
            <a:r>
              <a:rPr lang="en-GB" sz="2400" dirty="0" smtClean="0">
                <a:solidFill>
                  <a:srgbClr val="FFC000"/>
                </a:solidFill>
                <a:latin typeface="Times New Roman" pitchFamily="18" charset="0"/>
                <a:cs typeface="Times New Roman" pitchFamily="18" charset="0"/>
              </a:rPr>
              <a:t>“ A structural and functional connection between ordered, living bone and the surface of load bearing implant”.</a:t>
            </a:r>
          </a:p>
          <a:p>
            <a:endParaRPr lang="en-GB" sz="2400" dirty="0" smtClean="0"/>
          </a:p>
          <a:p>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81000" y="0"/>
            <a:ext cx="7924800" cy="1077218"/>
          </a:xfrm>
          <a:prstGeom prst="rect">
            <a:avLst/>
          </a:prstGeom>
          <a:noFill/>
          <a:ln w="9525">
            <a:noFill/>
            <a:miter lim="800000"/>
            <a:headEnd/>
            <a:tailEnd/>
          </a:ln>
          <a:effectLst/>
        </p:spPr>
        <p:txBody>
          <a:bodyPr>
            <a:spAutoFit/>
          </a:bodyPr>
          <a:lstStyle/>
          <a:p>
            <a:pPr algn="ctr" eaLnBrk="1" hangingPunct="1">
              <a:spcBef>
                <a:spcPct val="50000"/>
              </a:spcBef>
            </a:pPr>
            <a:r>
              <a:rPr lang="en-US" sz="2800" b="1" u="none" dirty="0">
                <a:solidFill>
                  <a:srgbClr val="FF0000"/>
                </a:solidFill>
                <a:latin typeface="Times New Roman" pitchFamily="18" charset="0"/>
                <a:cs typeface="Times New Roman" pitchFamily="18" charset="0"/>
              </a:rPr>
              <a:t>Mechanism of </a:t>
            </a:r>
            <a:r>
              <a:rPr lang="en-US" sz="2800" b="1" u="none" dirty="0" err="1">
                <a:solidFill>
                  <a:srgbClr val="FF0000"/>
                </a:solidFill>
                <a:latin typeface="Times New Roman" pitchFamily="18" charset="0"/>
                <a:cs typeface="Times New Roman" pitchFamily="18" charset="0"/>
              </a:rPr>
              <a:t>osseointegration</a:t>
            </a:r>
            <a:r>
              <a:rPr lang="en-US" sz="2400" u="none" dirty="0">
                <a:solidFill>
                  <a:srgbClr val="99FF33"/>
                </a:solidFill>
                <a:latin typeface="Times New Roman" pitchFamily="18" charset="0"/>
                <a:cs typeface="Times New Roman" pitchFamily="18" charset="0"/>
              </a:rPr>
              <a:t> </a:t>
            </a:r>
          </a:p>
          <a:p>
            <a:pPr eaLnBrk="1" hangingPunct="1">
              <a:spcBef>
                <a:spcPct val="50000"/>
              </a:spcBef>
            </a:pPr>
            <a:endParaRPr lang="en-US" sz="2400" u="none" dirty="0">
              <a:solidFill>
                <a:srgbClr val="99FF33"/>
              </a:solidFill>
              <a:latin typeface="Times New Roman" pitchFamily="18" charset="0"/>
              <a:cs typeface="Times New Roman" pitchFamily="18" charset="0"/>
            </a:endParaRPr>
          </a:p>
        </p:txBody>
      </p:sp>
      <p:graphicFrame>
        <p:nvGraphicFramePr>
          <p:cNvPr id="3" name="Group 3"/>
          <p:cNvGraphicFramePr>
            <a:graphicFrameLocks noGrp="1"/>
          </p:cNvGraphicFramePr>
          <p:nvPr/>
        </p:nvGraphicFramePr>
        <p:xfrm>
          <a:off x="533400" y="762000"/>
          <a:ext cx="8153400" cy="6091238"/>
        </p:xfrm>
        <a:graphic>
          <a:graphicData uri="http://schemas.openxmlformats.org/drawingml/2006/table">
            <a:tbl>
              <a:tblPr/>
              <a:tblGrid>
                <a:gridCol w="2209800"/>
                <a:gridCol w="1143000"/>
                <a:gridCol w="4800600"/>
              </a:tblGrid>
              <a:tr h="368300">
                <a:tc>
                  <a:txBody>
                    <a:bodyPr/>
                    <a:lstStyle/>
                    <a:p>
                      <a:pPr marL="0" marR="0" lvl="0" indent="0" algn="ctr"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rgbClr val="FF0000"/>
                          </a:solidFill>
                          <a:effectLst>
                            <a:outerShdw blurRad="38100" dist="38100" dir="2700000" algn="tl">
                              <a:srgbClr val="000000"/>
                            </a:outerShdw>
                          </a:effectLst>
                          <a:latin typeface="Times New Roman" pitchFamily="18" charset="0"/>
                          <a:cs typeface="Times New Roman" pitchFamily="18" charset="0"/>
                        </a:rPr>
                        <a:t>Phase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rgbClr val="FF0000"/>
                          </a:solidFill>
                          <a:effectLst>
                            <a:outerShdw blurRad="38100" dist="38100" dir="2700000" algn="tl">
                              <a:srgbClr val="000000"/>
                            </a:outerShdw>
                          </a:effectLst>
                          <a:latin typeface="Times New Roman" pitchFamily="18" charset="0"/>
                          <a:cs typeface="Times New Roman" pitchFamily="18" charset="0"/>
                        </a:rPr>
                        <a:t>Timing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rgbClr val="FF0000"/>
                          </a:solidFill>
                          <a:effectLst>
                            <a:outerShdw blurRad="38100" dist="38100" dir="2700000" algn="tl">
                              <a:srgbClr val="000000"/>
                            </a:outerShdw>
                          </a:effectLst>
                          <a:latin typeface="Times New Roman" pitchFamily="18" charset="0"/>
                          <a:cs typeface="Times New Roman" pitchFamily="18" charset="0"/>
                        </a:rPr>
                        <a:t>Specific occurrence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2497138">
                <a:tc>
                  <a:txBody>
                    <a:bodyPr/>
                    <a:lstStyle/>
                    <a:p>
                      <a:pPr marL="227013" marR="0" lvl="0" indent="-227013" algn="l"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1. Inflammatory        phase/Injury phase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Day1-10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20000"/>
                        </a:spcBef>
                        <a:spcAft>
                          <a:spcPct val="0"/>
                        </a:spcAft>
                        <a:buClr>
                          <a:schemeClr val="hlink"/>
                        </a:buClr>
                        <a:buSzPct val="80000"/>
                        <a:buFont typeface="Arial" pitchFamily="34" charset="0"/>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Adsorption of plasma proteins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Platelet aggregation and activation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Clotting cascade activation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Cytokine release </a:t>
                      </a:r>
                    </a:p>
                    <a:p>
                      <a:pPr marL="0" marR="0" lvl="0" indent="0" algn="l"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Nonspecific cellular inflammatory response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Specific cellular </a:t>
                      </a:r>
                      <a:r>
                        <a:rPr kumimoji="0" lang="en-US" sz="2000" b="0" i="0" u="none" strike="noStrike" cap="none" normalizeH="0" baseline="0" dirty="0" err="1"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inflmmatory</a:t>
                      </a: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 response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C000"/>
                          </a:solidFill>
                          <a:effectLst>
                            <a:outerShdw blurRad="38100" dist="38100" dir="2700000" algn="tl">
                              <a:srgbClr val="000000"/>
                            </a:outerShdw>
                          </a:effectLst>
                          <a:latin typeface="Times New Roman" pitchFamily="18" charset="0"/>
                          <a:cs typeface="Times New Roman" pitchFamily="18" charset="0"/>
                        </a:rPr>
                        <a:t>Macrophage mediated inflammation.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485900">
                <a:tc>
                  <a:txBody>
                    <a:bodyPr/>
                    <a:lstStyle/>
                    <a:p>
                      <a:pPr marL="227013" marR="0" lvl="0" indent="-227013" algn="l"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FF00"/>
                          </a:solidFill>
                          <a:effectLst>
                            <a:outerShdw blurRad="38100" dist="38100" dir="2700000" algn="tl">
                              <a:srgbClr val="000000"/>
                            </a:outerShdw>
                          </a:effectLst>
                          <a:latin typeface="Times New Roman" pitchFamily="18" charset="0"/>
                          <a:cs typeface="Times New Roman" pitchFamily="18" charset="0"/>
                        </a:rPr>
                        <a:t>2. Proliferative phase /Granulation phase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FF00"/>
                          </a:solidFill>
                          <a:effectLst>
                            <a:outerShdw blurRad="38100" dist="38100" dir="2700000" algn="tl">
                              <a:srgbClr val="000000"/>
                            </a:outerShdw>
                          </a:effectLst>
                          <a:latin typeface="Times New Roman" pitchFamily="18" charset="0"/>
                          <a:cs typeface="Times New Roman" pitchFamily="18" charset="0"/>
                        </a:rPr>
                        <a:t>2-3 weeks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err="1" smtClean="0">
                          <a:ln>
                            <a:noFill/>
                          </a:ln>
                          <a:solidFill>
                            <a:srgbClr val="FFFF00"/>
                          </a:solidFill>
                          <a:effectLst>
                            <a:outerShdw blurRad="38100" dist="38100" dir="2700000" algn="tl">
                              <a:srgbClr val="000000"/>
                            </a:outerShdw>
                          </a:effectLst>
                          <a:latin typeface="Times New Roman" pitchFamily="18" charset="0"/>
                          <a:cs typeface="Times New Roman" pitchFamily="18" charset="0"/>
                        </a:rPr>
                        <a:t>Neovascularization</a:t>
                      </a:r>
                      <a:r>
                        <a:rPr kumimoji="0" lang="en-US" sz="2000" b="0" i="0" u="none" strike="noStrike" cap="none" normalizeH="0" baseline="0" dirty="0" smtClean="0">
                          <a:ln>
                            <a:noFill/>
                          </a:ln>
                          <a:solidFill>
                            <a:srgbClr val="FFFF00"/>
                          </a:solidFill>
                          <a:effectLst>
                            <a:outerShdw blurRad="38100" dist="38100" dir="2700000" algn="tl">
                              <a:srgbClr val="000000"/>
                            </a:outerShdw>
                          </a:effectLst>
                          <a:latin typeface="Times New Roman" pitchFamily="18" charset="0"/>
                          <a:cs typeface="Times New Roman" pitchFamily="18" charset="0"/>
                        </a:rPr>
                        <a:t> </a:t>
                      </a:r>
                    </a:p>
                    <a:p>
                      <a:pPr marL="0" marR="0" lvl="0" indent="0" algn="l"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FF00"/>
                          </a:solidFill>
                          <a:effectLst>
                            <a:outerShdw blurRad="38100" dist="38100" dir="2700000" algn="tl">
                              <a:srgbClr val="000000"/>
                            </a:outerShdw>
                          </a:effectLst>
                          <a:latin typeface="Times New Roman" pitchFamily="18" charset="0"/>
                          <a:cs typeface="Times New Roman" pitchFamily="18" charset="0"/>
                        </a:rPr>
                        <a:t>Differentiation, Proliferation and activation of cells. </a:t>
                      </a:r>
                    </a:p>
                    <a:p>
                      <a:pPr marL="0" marR="0" lvl="0" indent="0" algn="l"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FF00"/>
                          </a:solidFill>
                          <a:effectLst>
                            <a:outerShdw blurRad="38100" dist="38100" dir="2700000" algn="tl">
                              <a:srgbClr val="000000"/>
                            </a:outerShdw>
                          </a:effectLst>
                          <a:latin typeface="Times New Roman" pitchFamily="18" charset="0"/>
                          <a:cs typeface="Times New Roman" pitchFamily="18" charset="0"/>
                        </a:rPr>
                        <a:t>Production of immature connective tissue matrix.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739900">
                <a:tc>
                  <a:txBody>
                    <a:bodyPr/>
                    <a:lstStyle/>
                    <a:p>
                      <a:pPr marL="457200" marR="0" lvl="0" indent="-457200" algn="just" defTabSz="914400" rtl="0" eaLnBrk="1" fontAlgn="base" latinLnBrk="0" hangingPunct="1">
                        <a:lnSpc>
                          <a:spcPct val="80000"/>
                        </a:lnSpc>
                        <a:spcBef>
                          <a:spcPct val="20000"/>
                        </a:spcBef>
                        <a:spcAft>
                          <a:spcPct val="0"/>
                        </a:spcAft>
                        <a:buClr>
                          <a:schemeClr val="hlink"/>
                        </a:buClr>
                        <a:buSzPct val="80000"/>
                        <a:buFont typeface="+mj-lt"/>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3.Maturation</a:t>
                      </a:r>
                    </a:p>
                    <a:p>
                      <a:pPr marL="457200" marR="0" lvl="0" indent="-457200" algn="just" defTabSz="914400" rtl="0" eaLnBrk="1" fontAlgn="base" latinLnBrk="0" hangingPunct="1">
                        <a:lnSpc>
                          <a:spcPct val="80000"/>
                        </a:lnSpc>
                        <a:spcBef>
                          <a:spcPct val="20000"/>
                        </a:spcBef>
                        <a:spcAft>
                          <a:spcPct val="0"/>
                        </a:spcAft>
                        <a:buClr>
                          <a:schemeClr val="hlink"/>
                        </a:buClr>
                        <a:buSzPct val="80000"/>
                        <a:buFont typeface="+mj-lt"/>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   phase/callus</a:t>
                      </a:r>
                    </a:p>
                    <a:p>
                      <a:pPr marL="457200" marR="0" lvl="0" indent="-457200" algn="just" defTabSz="914400" rtl="0" eaLnBrk="1" fontAlgn="base" latinLnBrk="0" hangingPunct="1">
                        <a:lnSpc>
                          <a:spcPct val="80000"/>
                        </a:lnSpc>
                        <a:spcBef>
                          <a:spcPct val="20000"/>
                        </a:spcBef>
                        <a:spcAft>
                          <a:spcPct val="0"/>
                        </a:spcAft>
                        <a:buClr>
                          <a:schemeClr val="hlink"/>
                        </a:buClr>
                        <a:buSzPct val="80000"/>
                        <a:buFont typeface="+mj-lt"/>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   phase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4-16 weeks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Remodeling of the immature bone matrix with coupled </a:t>
                      </a:r>
                      <a:r>
                        <a:rPr kumimoji="0" lang="en-US" sz="2000" b="0" i="0" u="none" strike="noStrike" cap="none" normalizeH="0" baseline="0" dirty="0" err="1"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resorption</a:t>
                      </a: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 and deposition of bone.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Bone remodeling in response to implant loading </a:t>
                      </a:r>
                    </a:p>
                    <a:p>
                      <a:pPr marL="0" marR="0" lvl="0" indent="0" algn="just" defTabSz="914400" rtl="0" eaLnBrk="1" fontAlgn="base" latinLnBrk="0" hangingPunct="1">
                        <a:lnSpc>
                          <a:spcPct val="8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66FFFF"/>
                          </a:solidFill>
                          <a:effectLst>
                            <a:outerShdw blurRad="38100" dist="38100" dir="2700000" algn="tl">
                              <a:srgbClr val="000000"/>
                            </a:outerShdw>
                          </a:effectLst>
                          <a:latin typeface="Times New Roman" pitchFamily="18" charset="0"/>
                          <a:cs typeface="Times New Roman" pitchFamily="18" charset="0"/>
                        </a:rPr>
                        <a:t>Physiological bone recession.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0" y="381000"/>
            <a:ext cx="7620000" cy="6096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solidFill>
                  <a:srgbClr val="FFC000"/>
                </a:solidFill>
                <a:effectLst/>
                <a:uLnTx/>
                <a:uFillTx/>
                <a:latin typeface="Times New Roman" pitchFamily="18" charset="0"/>
                <a:ea typeface="+mj-ea"/>
                <a:cs typeface="Times New Roman" pitchFamily="18" charset="0"/>
              </a:rPr>
              <a:t>EVENTS AFTER IMPLANT PLACEMENT</a:t>
            </a:r>
          </a:p>
        </p:txBody>
      </p:sp>
      <p:sp>
        <p:nvSpPr>
          <p:cNvPr id="3" name="Rectangle 3"/>
          <p:cNvSpPr txBox="1">
            <a:spLocks noRot="1" noChangeArrowheads="1"/>
          </p:cNvSpPr>
          <p:nvPr/>
        </p:nvSpPr>
        <p:spPr>
          <a:xfrm>
            <a:off x="152400" y="1295400"/>
            <a:ext cx="8540750" cy="4498975"/>
          </a:xfrm>
          <a:prstGeom prst="rect">
            <a:avLst/>
          </a:prstGeom>
        </p:spPr>
        <p:txBody>
          <a:bodyPr/>
          <a:lstStyle/>
          <a:p>
            <a:pPr marL="398463" marR="0" lvl="0" indent="-227013" algn="l" defTabSz="914400" rtl="0" eaLnBrk="1" fontAlgn="auto" latinLnBrk="0" hangingPunct="1">
              <a:lnSpc>
                <a:spcPct val="100000"/>
              </a:lnSpc>
              <a:spcBef>
                <a:spcPct val="20000"/>
              </a:spcBef>
              <a:spcAft>
                <a:spcPts val="0"/>
              </a:spcAft>
              <a:buClr>
                <a:schemeClr val="tx2"/>
              </a:buClr>
              <a:buSzTx/>
              <a:buFontTx/>
              <a:buNone/>
              <a:tabLst/>
              <a:defRPr/>
            </a:pPr>
            <a:r>
              <a:rPr kumimoji="0" lang="en-US" sz="2400" b="1"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Bone Necrosis</a:t>
            </a:r>
          </a:p>
          <a:p>
            <a:pPr marL="398463" marR="0" lvl="0" indent="-227013" algn="l" defTabSz="914400" rtl="0" eaLnBrk="1" fontAlgn="auto" latinLnBrk="0" hangingPunct="1">
              <a:lnSpc>
                <a:spcPct val="100000"/>
              </a:lnSpc>
              <a:spcBef>
                <a:spcPct val="20000"/>
              </a:spcBef>
              <a:spcAft>
                <a:spcPts val="0"/>
              </a:spcAft>
              <a:buClr>
                <a:schemeClr val="tx1"/>
              </a:buClr>
              <a:buSzTx/>
              <a:buFontTx/>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About 1 millimeter of cortical bone adjacent to the osseous wound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osteotomy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site) undergoes post surgical necrosis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inspite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of careful surgical technique.</a:t>
            </a:r>
          </a:p>
          <a:p>
            <a:pPr marL="398463" marR="0" lvl="0" indent="-227013" algn="l" defTabSz="914400" rtl="0" eaLnBrk="1" fontAlgn="auto" latinLnBrk="0" hangingPunct="1">
              <a:lnSpc>
                <a:spcPct val="100000"/>
              </a:lnSpc>
              <a:spcBef>
                <a:spcPct val="20000"/>
              </a:spcBef>
              <a:spcAft>
                <a:spcPts val="0"/>
              </a:spcAft>
              <a:buClr>
                <a:schemeClr val="tx1"/>
              </a:buClr>
              <a:buSzTx/>
              <a:buFontTx/>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98463" marR="0" lvl="0" indent="-227013" algn="l" defTabSz="914400" rtl="0" eaLnBrk="1" fontAlgn="auto" latinLnBrk="0" hangingPunct="1">
              <a:lnSpc>
                <a:spcPct val="100000"/>
              </a:lnSpc>
              <a:spcBef>
                <a:spcPct val="20000"/>
              </a:spcBef>
              <a:spcAft>
                <a:spcPts val="0"/>
              </a:spcAft>
              <a:buClr>
                <a:schemeClr val="tx1"/>
              </a:buClr>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Three phases have been described in the development of the bone-implant interface  -</a:t>
            </a:r>
          </a:p>
        </p:txBody>
      </p:sp>
      <p:sp>
        <p:nvSpPr>
          <p:cNvPr id="4" name="Rectangle 5"/>
          <p:cNvSpPr>
            <a:spLocks noChangeArrowheads="1"/>
          </p:cNvSpPr>
          <p:nvPr/>
        </p:nvSpPr>
        <p:spPr bwMode="auto">
          <a:xfrm>
            <a:off x="228600" y="4267200"/>
            <a:ext cx="3276600" cy="461665"/>
          </a:xfrm>
          <a:prstGeom prst="rect">
            <a:avLst/>
          </a:prstGeom>
          <a:noFill/>
          <a:ln w="12700" cap="sq">
            <a:noFill/>
            <a:miter lim="800000"/>
            <a:headEnd type="none" w="sm" len="sm"/>
            <a:tailEnd type="none" w="sm" len="sm"/>
          </a:ln>
        </p:spPr>
        <p:txBody>
          <a:bodyPr>
            <a:spAutoFit/>
          </a:bodyPr>
          <a:lstStyle/>
          <a:p>
            <a:r>
              <a:rPr lang="en-US" sz="2400" dirty="0">
                <a:solidFill>
                  <a:srgbClr val="FF3300"/>
                </a:solidFill>
                <a:latin typeface="Times New Roman" pitchFamily="18" charset="0"/>
                <a:cs typeface="Times New Roman" pitchFamily="18" charset="0"/>
              </a:rPr>
              <a:t>1.stabilization phase</a:t>
            </a:r>
          </a:p>
        </p:txBody>
      </p:sp>
      <p:sp>
        <p:nvSpPr>
          <p:cNvPr id="5" name="Rectangle 6"/>
          <p:cNvSpPr>
            <a:spLocks noChangeArrowheads="1"/>
          </p:cNvSpPr>
          <p:nvPr/>
        </p:nvSpPr>
        <p:spPr bwMode="auto">
          <a:xfrm>
            <a:off x="685800" y="4800600"/>
            <a:ext cx="7467600" cy="1200329"/>
          </a:xfrm>
          <a:prstGeom prst="rect">
            <a:avLst/>
          </a:prstGeom>
          <a:noFill/>
          <a:ln w="12700" cap="sq">
            <a:noFill/>
            <a:miter lim="800000"/>
            <a:headEnd type="none" w="sm" len="sm"/>
            <a:tailEnd type="none" w="sm" len="sm"/>
          </a:ln>
        </p:spPr>
        <p:txBody>
          <a:bodyPr>
            <a:spAutoFit/>
          </a:bodyPr>
          <a:lstStyle/>
          <a:p>
            <a:pPr>
              <a:buFont typeface="Arial" pitchFamily="34" charset="0"/>
              <a:buChar char="•"/>
            </a:pPr>
            <a:r>
              <a:rPr lang="en-US" sz="2400" dirty="0" err="1">
                <a:latin typeface="Times New Roman" pitchFamily="18" charset="0"/>
                <a:cs typeface="Times New Roman" pitchFamily="18" charset="0"/>
              </a:rPr>
              <a:t>subendosteal</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subperiosteal</a:t>
            </a:r>
            <a:r>
              <a:rPr lang="en-US" sz="2400" dirty="0">
                <a:latin typeface="Times New Roman" pitchFamily="18" charset="0"/>
                <a:cs typeface="Times New Roman" pitchFamily="18" charset="0"/>
              </a:rPr>
              <a:t> calluses form and adhere to the implant surface.</a:t>
            </a:r>
          </a:p>
          <a:p>
            <a:pPr>
              <a:buFont typeface="Arial" pitchFamily="34" charset="0"/>
              <a:buChar char="•"/>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28600" y="457200"/>
            <a:ext cx="8540750" cy="449897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2.THE STERENGTH PHASE</a:t>
            </a:r>
          </a:p>
        </p:txBody>
      </p:sp>
      <p:sp>
        <p:nvSpPr>
          <p:cNvPr id="3" name="Rectangle 4"/>
          <p:cNvSpPr>
            <a:spLocks noChangeArrowheads="1"/>
          </p:cNvSpPr>
          <p:nvPr/>
        </p:nvSpPr>
        <p:spPr bwMode="auto">
          <a:xfrm>
            <a:off x="609600" y="838200"/>
            <a:ext cx="8305800" cy="2805063"/>
          </a:xfrm>
          <a:prstGeom prst="rect">
            <a:avLst/>
          </a:prstGeom>
          <a:noFill/>
          <a:ln w="12700" cap="sq">
            <a:noFill/>
            <a:miter lim="800000"/>
            <a:headEnd type="none" w="sm" len="sm"/>
            <a:tailEnd type="none" w="sm" len="sm"/>
          </a:ln>
        </p:spPr>
        <p:txBody>
          <a:bodyPr>
            <a:spAutoFit/>
          </a:bodyPr>
          <a:lstStyle/>
          <a:p>
            <a:pPr>
              <a:lnSpc>
                <a:spcPct val="150000"/>
              </a:lnSpc>
              <a:buFont typeface="Arial" pitchFamily="34" charset="0"/>
              <a:buChar char="•"/>
            </a:pPr>
            <a:r>
              <a:rPr lang="en-US" sz="2400" dirty="0">
                <a:latin typeface="Times New Roman" pitchFamily="18" charset="0"/>
                <a:cs typeface="Times New Roman" pitchFamily="18" charset="0"/>
              </a:rPr>
              <a:t>The implant is </a:t>
            </a:r>
            <a:r>
              <a:rPr lang="en-US" sz="2400" dirty="0" smtClean="0">
                <a:latin typeface="Times New Roman" pitchFamily="18" charset="0"/>
                <a:cs typeface="Times New Roman" pitchFamily="18" charset="0"/>
              </a:rPr>
              <a:t>stabilized</a:t>
            </a:r>
            <a:endParaRPr lang="en-US" sz="2400" dirty="0">
              <a:latin typeface="Times New Roman" pitchFamily="18" charset="0"/>
              <a:cs typeface="Times New Roman" pitchFamily="18" charset="0"/>
            </a:endParaRPr>
          </a:p>
          <a:p>
            <a:pPr>
              <a:lnSpc>
                <a:spcPct val="150000"/>
              </a:lnSpc>
              <a:buFont typeface="Arial" pitchFamily="34" charset="0"/>
              <a:buChar char="•"/>
            </a:pPr>
            <a:r>
              <a:rPr lang="en-US" sz="2400" dirty="0">
                <a:latin typeface="Times New Roman" pitchFamily="18" charset="0"/>
                <a:cs typeface="Times New Roman" pitchFamily="18" charset="0"/>
              </a:rPr>
              <a:t> The process of </a:t>
            </a:r>
            <a:r>
              <a:rPr lang="en-US" sz="2400" dirty="0" err="1">
                <a:latin typeface="Times New Roman" pitchFamily="18" charset="0"/>
                <a:cs typeface="Times New Roman" pitchFamily="18" charset="0"/>
              </a:rPr>
              <a:t>resorption</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begins</a:t>
            </a:r>
            <a:endParaRPr lang="en-US" sz="2400" dirty="0">
              <a:latin typeface="Times New Roman" pitchFamily="18" charset="0"/>
              <a:cs typeface="Times New Roman" pitchFamily="18" charset="0"/>
            </a:endParaRPr>
          </a:p>
          <a:p>
            <a:pPr>
              <a:lnSpc>
                <a:spcPct val="150000"/>
              </a:lnSpc>
              <a:buFont typeface="Arial" pitchFamily="34" charset="0"/>
              <a:buChar char="•"/>
            </a:pPr>
            <a:r>
              <a:rPr lang="en-US" sz="2400" dirty="0">
                <a:latin typeface="Times New Roman" pitchFamily="18" charset="0"/>
                <a:cs typeface="Times New Roman" pitchFamily="18" charset="0"/>
              </a:rPr>
              <a:t>Stronger, weight bearing bone is formed (lamellar bone</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nSpc>
                <a:spcPct val="150000"/>
              </a:lnSpc>
              <a:buFont typeface="Arial" pitchFamily="34" charset="0"/>
              <a:buChar char="•"/>
            </a:pPr>
            <a:r>
              <a:rPr lang="en-US" sz="2400" dirty="0" err="1">
                <a:latin typeface="Times New Roman" pitchFamily="18" charset="0"/>
                <a:cs typeface="Times New Roman" pitchFamily="18" charset="0"/>
              </a:rPr>
              <a:t>Osteoclasts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resorb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nonvital</a:t>
            </a:r>
            <a:r>
              <a:rPr lang="en-US" sz="2400" dirty="0">
                <a:latin typeface="Times New Roman" pitchFamily="18" charset="0"/>
                <a:cs typeface="Times New Roman" pitchFamily="18" charset="0"/>
              </a:rPr>
              <a:t> bone and restore it with new </a:t>
            </a:r>
            <a:r>
              <a:rPr lang="en-US" sz="2400" dirty="0" smtClean="0">
                <a:latin typeface="Times New Roman" pitchFamily="18" charset="0"/>
                <a:cs typeface="Times New Roman" pitchFamily="18" charset="0"/>
              </a:rPr>
              <a:t>  </a:t>
            </a:r>
          </a:p>
          <a:p>
            <a:pPr>
              <a:lnSpc>
                <a:spcPct val="150000"/>
              </a:lnSpc>
            </a:pPr>
            <a:r>
              <a:rPr lang="en-US" sz="2400" dirty="0" smtClean="0">
                <a:latin typeface="Times New Roman" pitchFamily="18" charset="0"/>
                <a:cs typeface="Times New Roman" pitchFamily="18" charset="0"/>
              </a:rPr>
              <a:t>  lamellar </a:t>
            </a:r>
            <a:r>
              <a:rPr lang="en-US" sz="2400" dirty="0">
                <a:latin typeface="Times New Roman" pitchFamily="18" charset="0"/>
                <a:cs typeface="Times New Roman" pitchFamily="18" charset="0"/>
              </a:rPr>
              <a:t>bone</a:t>
            </a:r>
            <a:endParaRPr lang="en-US" sz="2400" b="1" dirty="0">
              <a:latin typeface="Times New Roman" pitchFamily="18" charset="0"/>
              <a:cs typeface="Times New Roman" pitchFamily="18" charset="0"/>
            </a:endParaRPr>
          </a:p>
        </p:txBody>
      </p:sp>
      <p:sp>
        <p:nvSpPr>
          <p:cNvPr id="4" name="Text Box 5"/>
          <p:cNvSpPr txBox="1">
            <a:spLocks noChangeArrowheads="1"/>
          </p:cNvSpPr>
          <p:nvPr/>
        </p:nvSpPr>
        <p:spPr bwMode="auto">
          <a:xfrm>
            <a:off x="288925" y="3657601"/>
            <a:ext cx="4968875" cy="830997"/>
          </a:xfrm>
          <a:prstGeom prst="rect">
            <a:avLst/>
          </a:prstGeom>
          <a:noFill/>
          <a:ln w="12700" cap="sq">
            <a:noFill/>
            <a:miter lim="800000"/>
            <a:headEnd type="none" w="sm" len="sm"/>
            <a:tailEnd type="none" w="sm" len="sm"/>
          </a:ln>
        </p:spPr>
        <p:txBody>
          <a:bodyPr wrap="square">
            <a:spAutoFit/>
          </a:bodyPr>
          <a:lstStyle/>
          <a:p>
            <a:r>
              <a:rPr lang="en-US" sz="2400" dirty="0">
                <a:solidFill>
                  <a:srgbClr val="FF3300"/>
                </a:solidFill>
                <a:latin typeface="Times New Roman" pitchFamily="18" charset="0"/>
                <a:cs typeface="Times New Roman" pitchFamily="18" charset="0"/>
              </a:rPr>
              <a:t>3. THE DURABILITY PHASE</a:t>
            </a:r>
            <a:r>
              <a:rPr lang="en-US" sz="2400" dirty="0">
                <a:latin typeface="Times New Roman" pitchFamily="18" charset="0"/>
                <a:cs typeface="Times New Roman" pitchFamily="18" charset="0"/>
              </a:rPr>
              <a:t> </a:t>
            </a:r>
          </a:p>
          <a:p>
            <a:endParaRPr lang="en-US" sz="2400" dirty="0">
              <a:latin typeface="Times New Roman" pitchFamily="18" charset="0"/>
              <a:cs typeface="Times New Roman" pitchFamily="18" charset="0"/>
            </a:endParaRPr>
          </a:p>
        </p:txBody>
      </p:sp>
      <p:sp>
        <p:nvSpPr>
          <p:cNvPr id="5" name="Rectangle 6"/>
          <p:cNvSpPr>
            <a:spLocks noChangeArrowheads="1"/>
          </p:cNvSpPr>
          <p:nvPr/>
        </p:nvSpPr>
        <p:spPr bwMode="auto">
          <a:xfrm>
            <a:off x="533400" y="4343400"/>
            <a:ext cx="8610600" cy="1569660"/>
          </a:xfrm>
          <a:prstGeom prst="rect">
            <a:avLst/>
          </a:prstGeom>
          <a:noFill/>
          <a:ln w="12700" cap="sq">
            <a:noFill/>
            <a:miter lim="800000"/>
            <a:headEnd type="none" w="sm" len="sm"/>
            <a:tailEnd type="none" w="sm" len="sm"/>
          </a:ln>
          <a:effectLst/>
        </p:spPr>
        <p:txBody>
          <a:bodyPr wrap="square">
            <a:spAutoFit/>
          </a:bodyPr>
          <a:lstStyle/>
          <a:p>
            <a:pPr>
              <a:buFont typeface="Arial" pitchFamily="34" charset="0"/>
              <a:buChar char="•"/>
              <a:defRPr/>
            </a:pPr>
            <a:r>
              <a:rPr lang="en-US" sz="2400" dirty="0">
                <a:latin typeface="Times New Roman" pitchFamily="18" charset="0"/>
                <a:cs typeface="Times New Roman" pitchFamily="18" charset="0"/>
              </a:rPr>
              <a:t>E</a:t>
            </a:r>
            <a:r>
              <a:rPr lang="en-US" sz="2400" dirty="0" smtClean="0">
                <a:latin typeface="Times New Roman" pitchFamily="18" charset="0"/>
                <a:cs typeface="Times New Roman" pitchFamily="18" charset="0"/>
              </a:rPr>
              <a:t>xtensive </a:t>
            </a:r>
            <a:r>
              <a:rPr lang="en-US" sz="2400" dirty="0">
                <a:latin typeface="Times New Roman" pitchFamily="18" charset="0"/>
                <a:cs typeface="Times New Roman" pitchFamily="18" charset="0"/>
              </a:rPr>
              <a:t>remodeling  occur and additional strength is developed.</a:t>
            </a:r>
          </a:p>
          <a:p>
            <a:pPr>
              <a:defRPr/>
            </a:pPr>
            <a:endParaRPr lang="en-US" sz="2400" dirty="0">
              <a:latin typeface="Times New Roman" pitchFamily="18" charset="0"/>
              <a:cs typeface="Times New Roman" pitchFamily="18" charset="0"/>
            </a:endParaRPr>
          </a:p>
          <a:p>
            <a:pPr>
              <a:buFont typeface="Arial" pitchFamily="34" charset="0"/>
              <a:buChar char="•"/>
              <a:defRPr/>
            </a:pPr>
            <a:r>
              <a:rPr lang="en-US" sz="2400" dirty="0">
                <a:latin typeface="Times New Roman" pitchFamily="18" charset="0"/>
                <a:cs typeface="Times New Roman" pitchFamily="18" charset="0"/>
              </a:rPr>
              <a:t> With remodeling and proper prosthodontic function, the interface bone will tend to show very mature </a:t>
            </a:r>
            <a:r>
              <a:rPr lang="en-US" sz="2400" dirty="0" err="1">
                <a:latin typeface="Times New Roman" pitchFamily="18" charset="0"/>
                <a:cs typeface="Times New Roman" pitchFamily="18" charset="0"/>
              </a:rPr>
              <a:t>osteonal</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lamellated</a:t>
            </a:r>
            <a:r>
              <a:rPr lang="en-US" sz="2400" dirty="0">
                <a:latin typeface="Times New Roman" pitchFamily="18" charset="0"/>
                <a:cs typeface="Times New Roman" pitchFamily="18" charset="0"/>
              </a:rPr>
              <a:t> bone</a:t>
            </a:r>
            <a:endParaRPr lang="en-US" sz="2400" dirty="0">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381000" y="228600"/>
            <a:ext cx="8229600" cy="1552575"/>
          </a:xfrm>
          <a:prstGeom prst="rect">
            <a:avLst/>
          </a:prstGeom>
          <a:noFill/>
          <a:ln w="9525">
            <a:noFill/>
            <a:miter lim="800000"/>
            <a:headEnd/>
            <a:tailEnd/>
          </a:ln>
          <a:effectLst/>
        </p:spPr>
        <p:txBody>
          <a:bodyPr>
            <a:spAutoFit/>
          </a:bodyPr>
          <a:lstStyle/>
          <a:p>
            <a:pPr eaLnBrk="1" hangingPunct="1">
              <a:spcBef>
                <a:spcPct val="50000"/>
              </a:spcBef>
            </a:pPr>
            <a:r>
              <a:rPr lang="en-US" sz="2400" u="none">
                <a:solidFill>
                  <a:srgbClr val="99FF33"/>
                </a:solidFill>
                <a:latin typeface="Times New Roman" pitchFamily="18" charset="0"/>
              </a:rPr>
              <a:t>Contact osteogenesis vs distant osteogenesis : </a:t>
            </a:r>
          </a:p>
          <a:p>
            <a:pPr eaLnBrk="1" hangingPunct="1">
              <a:spcBef>
                <a:spcPct val="50000"/>
              </a:spcBef>
            </a:pPr>
            <a:r>
              <a:rPr lang="en-US" sz="2400" b="0" u="none">
                <a:solidFill>
                  <a:srgbClr val="00FFFF"/>
                </a:solidFill>
                <a:latin typeface="Times New Roman" pitchFamily="18" charset="0"/>
              </a:rPr>
              <a:t>Osborn and Newesley (1980) : Proposed 2 different phenomena  </a:t>
            </a:r>
          </a:p>
          <a:p>
            <a:pPr eaLnBrk="1" hangingPunct="1">
              <a:spcBef>
                <a:spcPct val="50000"/>
              </a:spcBef>
            </a:pPr>
            <a:endParaRPr lang="en-US" sz="2400" b="0" u="none">
              <a:solidFill>
                <a:srgbClr val="00FFFF"/>
              </a:solidFill>
              <a:latin typeface="Times New Roman" pitchFamily="18" charset="0"/>
            </a:endParaRPr>
          </a:p>
        </p:txBody>
      </p:sp>
      <p:pic>
        <p:nvPicPr>
          <p:cNvPr id="6" name="Picture 3"/>
          <p:cNvPicPr>
            <a:picLocks noChangeAspect="1" noChangeArrowheads="1"/>
          </p:cNvPicPr>
          <p:nvPr/>
        </p:nvPicPr>
        <p:blipFill>
          <a:blip r:embed="rId2" cstate="print"/>
          <a:srcRect b="51917"/>
          <a:stretch>
            <a:fillRect/>
          </a:stretch>
        </p:blipFill>
        <p:spPr bwMode="auto">
          <a:xfrm>
            <a:off x="2362200" y="1727200"/>
            <a:ext cx="4267200" cy="2087563"/>
          </a:xfrm>
          <a:prstGeom prst="rect">
            <a:avLst/>
          </a:prstGeom>
          <a:noFill/>
          <a:ln w="38100">
            <a:solidFill>
              <a:srgbClr val="99FF33"/>
            </a:solidFill>
            <a:miter lim="800000"/>
            <a:headEnd/>
            <a:tailEnd/>
          </a:ln>
          <a:effectLst/>
        </p:spPr>
      </p:pic>
      <p:sp>
        <p:nvSpPr>
          <p:cNvPr id="7" name="Text Box 4"/>
          <p:cNvSpPr txBox="1">
            <a:spLocks noChangeArrowheads="1"/>
          </p:cNvSpPr>
          <p:nvPr/>
        </p:nvSpPr>
        <p:spPr bwMode="auto">
          <a:xfrm>
            <a:off x="3048000" y="1219200"/>
            <a:ext cx="2819400" cy="457200"/>
          </a:xfrm>
          <a:prstGeom prst="rect">
            <a:avLst/>
          </a:prstGeom>
          <a:noFill/>
          <a:ln w="9525">
            <a:noFill/>
            <a:miter lim="800000"/>
            <a:headEnd/>
            <a:tailEnd/>
          </a:ln>
          <a:effectLst/>
        </p:spPr>
        <p:txBody>
          <a:bodyPr>
            <a:spAutoFit/>
          </a:bodyPr>
          <a:lstStyle/>
          <a:p>
            <a:pPr eaLnBrk="1" hangingPunct="1">
              <a:spcBef>
                <a:spcPct val="50000"/>
              </a:spcBef>
            </a:pPr>
            <a:r>
              <a:rPr lang="en-US" sz="2400" b="0" u="none">
                <a:solidFill>
                  <a:srgbClr val="FFFF66"/>
                </a:solidFill>
                <a:latin typeface="Times New Roman" pitchFamily="18" charset="0"/>
              </a:rPr>
              <a:t>Distant osteogenesis </a:t>
            </a:r>
          </a:p>
        </p:txBody>
      </p:sp>
      <p:sp>
        <p:nvSpPr>
          <p:cNvPr id="8" name="Text Box 5"/>
          <p:cNvSpPr txBox="1">
            <a:spLocks noChangeArrowheads="1"/>
          </p:cNvSpPr>
          <p:nvPr/>
        </p:nvSpPr>
        <p:spPr bwMode="auto">
          <a:xfrm>
            <a:off x="2895600" y="3948113"/>
            <a:ext cx="3048000" cy="1004887"/>
          </a:xfrm>
          <a:prstGeom prst="rect">
            <a:avLst/>
          </a:prstGeom>
          <a:noFill/>
          <a:ln w="9525">
            <a:noFill/>
            <a:miter lim="800000"/>
            <a:headEnd/>
            <a:tailEnd/>
          </a:ln>
          <a:effectLst/>
        </p:spPr>
        <p:txBody>
          <a:bodyPr>
            <a:spAutoFit/>
          </a:bodyPr>
          <a:lstStyle/>
          <a:p>
            <a:pPr algn="ctr" eaLnBrk="1" hangingPunct="1">
              <a:spcBef>
                <a:spcPct val="50000"/>
              </a:spcBef>
            </a:pPr>
            <a:r>
              <a:rPr lang="en-US" sz="2400" b="0" u="none">
                <a:solidFill>
                  <a:srgbClr val="FFFF66"/>
                </a:solidFill>
                <a:latin typeface="Times New Roman" pitchFamily="18" charset="0"/>
              </a:rPr>
              <a:t>Contact osteogenesis </a:t>
            </a:r>
          </a:p>
          <a:p>
            <a:pPr algn="ctr" eaLnBrk="1" hangingPunct="1">
              <a:spcBef>
                <a:spcPct val="50000"/>
              </a:spcBef>
            </a:pPr>
            <a:endParaRPr lang="en-US" sz="2400" b="0" u="none">
              <a:solidFill>
                <a:srgbClr val="FFFF66"/>
              </a:solidFill>
              <a:latin typeface="Times New Roman" pitchFamily="18" charset="0"/>
            </a:endParaRPr>
          </a:p>
        </p:txBody>
      </p:sp>
      <p:pic>
        <p:nvPicPr>
          <p:cNvPr id="9" name="Picture 6"/>
          <p:cNvPicPr>
            <a:picLocks noChangeAspect="1" noChangeArrowheads="1"/>
          </p:cNvPicPr>
          <p:nvPr/>
        </p:nvPicPr>
        <p:blipFill>
          <a:blip r:embed="rId2" cstate="print"/>
          <a:srcRect t="51494" b="1042"/>
          <a:stretch>
            <a:fillRect/>
          </a:stretch>
        </p:blipFill>
        <p:spPr bwMode="auto">
          <a:xfrm>
            <a:off x="2438400" y="4495800"/>
            <a:ext cx="4343400" cy="2097088"/>
          </a:xfrm>
          <a:prstGeom prst="rect">
            <a:avLst/>
          </a:prstGeom>
          <a:noFill/>
          <a:ln w="38100">
            <a:solidFill>
              <a:srgbClr val="99FF33"/>
            </a:solid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90563" y="914400"/>
            <a:ext cx="2824162" cy="466725"/>
          </a:xfrm>
          <a:prstGeom prst="rect">
            <a:avLst/>
          </a:prstGeom>
          <a:noFill/>
          <a:ln w="9525">
            <a:solidFill>
              <a:srgbClr val="FF3300"/>
            </a:solidFill>
            <a:miter lim="800000"/>
            <a:headEnd/>
            <a:tailEnd/>
          </a:ln>
          <a:effectLst/>
        </p:spPr>
        <p:txBody>
          <a:bodyPr wrap="none">
            <a:spAutoFit/>
          </a:bodyPr>
          <a:lstStyle/>
          <a:p>
            <a:pPr eaLnBrk="1" hangingPunct="1"/>
            <a:r>
              <a:rPr lang="en-US" sz="2400" b="0" u="none">
                <a:solidFill>
                  <a:srgbClr val="FFFF66"/>
                </a:solidFill>
                <a:latin typeface="Times New Roman" pitchFamily="18" charset="0"/>
              </a:rPr>
              <a:t>Contact Osteogenesis</a:t>
            </a:r>
          </a:p>
        </p:txBody>
      </p:sp>
      <p:sp>
        <p:nvSpPr>
          <p:cNvPr id="3" name="Text Box 3"/>
          <p:cNvSpPr txBox="1">
            <a:spLocks noChangeArrowheads="1"/>
          </p:cNvSpPr>
          <p:nvPr/>
        </p:nvSpPr>
        <p:spPr bwMode="auto">
          <a:xfrm>
            <a:off x="4495800" y="609600"/>
            <a:ext cx="4191000" cy="1187450"/>
          </a:xfrm>
          <a:prstGeom prst="rect">
            <a:avLst/>
          </a:prstGeom>
          <a:noFill/>
          <a:ln w="9525">
            <a:noFill/>
            <a:miter lim="800000"/>
            <a:headEnd/>
            <a:tailEnd/>
          </a:ln>
          <a:effectLst/>
        </p:spPr>
        <p:txBody>
          <a:bodyPr>
            <a:spAutoFit/>
          </a:bodyPr>
          <a:lstStyle/>
          <a:p>
            <a:pPr algn="ctr" eaLnBrk="1" hangingPunct="1"/>
            <a:r>
              <a:rPr lang="en-US" sz="2400" b="0" u="none">
                <a:solidFill>
                  <a:srgbClr val="FFFF66"/>
                </a:solidFill>
                <a:latin typeface="Times New Roman" pitchFamily="18" charset="0"/>
              </a:rPr>
              <a:t>Relies on Migration of Differentiating Osteogenic cell to Implant surface</a:t>
            </a:r>
          </a:p>
        </p:txBody>
      </p:sp>
      <p:sp>
        <p:nvSpPr>
          <p:cNvPr id="4" name="Text Box 4"/>
          <p:cNvSpPr txBox="1">
            <a:spLocks noChangeArrowheads="1"/>
          </p:cNvSpPr>
          <p:nvPr/>
        </p:nvSpPr>
        <p:spPr bwMode="auto">
          <a:xfrm>
            <a:off x="381000" y="1920875"/>
            <a:ext cx="3733800" cy="822325"/>
          </a:xfrm>
          <a:prstGeom prst="rect">
            <a:avLst/>
          </a:prstGeom>
          <a:noFill/>
          <a:ln w="9525">
            <a:noFill/>
            <a:miter lim="800000"/>
            <a:headEnd/>
            <a:tailEnd/>
          </a:ln>
          <a:effectLst/>
        </p:spPr>
        <p:txBody>
          <a:bodyPr>
            <a:spAutoFit/>
          </a:bodyPr>
          <a:lstStyle/>
          <a:p>
            <a:pPr algn="ctr" eaLnBrk="1" hangingPunct="1"/>
            <a:r>
              <a:rPr lang="en-US" sz="2400" b="0" u="none">
                <a:solidFill>
                  <a:srgbClr val="FFFF66"/>
                </a:solidFill>
                <a:latin typeface="Times New Roman" pitchFamily="18" charset="0"/>
              </a:rPr>
              <a:t>Undifferentiated Perivascular connective cells </a:t>
            </a:r>
          </a:p>
        </p:txBody>
      </p:sp>
      <p:sp>
        <p:nvSpPr>
          <p:cNvPr id="5" name="Text Box 5"/>
          <p:cNvSpPr txBox="1">
            <a:spLocks noChangeArrowheads="1"/>
          </p:cNvSpPr>
          <p:nvPr/>
        </p:nvSpPr>
        <p:spPr bwMode="auto">
          <a:xfrm>
            <a:off x="4784725" y="2038350"/>
            <a:ext cx="4081463" cy="466725"/>
          </a:xfrm>
          <a:prstGeom prst="rect">
            <a:avLst/>
          </a:prstGeom>
          <a:noFill/>
          <a:ln w="9525">
            <a:solidFill>
              <a:srgbClr val="FF3300"/>
            </a:solidFill>
            <a:miter lim="800000"/>
            <a:headEnd/>
            <a:tailEnd/>
          </a:ln>
          <a:effectLst/>
        </p:spPr>
        <p:txBody>
          <a:bodyPr wrap="none">
            <a:spAutoFit/>
          </a:bodyPr>
          <a:lstStyle/>
          <a:p>
            <a:pPr eaLnBrk="1" hangingPunct="1"/>
            <a:r>
              <a:rPr lang="en-US" sz="2400" b="0" u="none">
                <a:solidFill>
                  <a:srgbClr val="FFFF66"/>
                </a:solidFill>
                <a:latin typeface="Times New Roman" pitchFamily="18" charset="0"/>
              </a:rPr>
              <a:t>Differentiating Osteogenic cells</a:t>
            </a:r>
          </a:p>
        </p:txBody>
      </p:sp>
      <p:sp>
        <p:nvSpPr>
          <p:cNvPr id="6" name="AutoShape 6"/>
          <p:cNvSpPr>
            <a:spLocks noChangeArrowheads="1"/>
          </p:cNvSpPr>
          <p:nvPr/>
        </p:nvSpPr>
        <p:spPr bwMode="auto">
          <a:xfrm>
            <a:off x="3886200" y="990600"/>
            <a:ext cx="457200" cy="304800"/>
          </a:xfrm>
          <a:prstGeom prst="rightArrow">
            <a:avLst>
              <a:gd name="adj1" fmla="val 50000"/>
              <a:gd name="adj2" fmla="val 37500"/>
            </a:avLst>
          </a:prstGeom>
          <a:solidFill>
            <a:schemeClr val="accent1"/>
          </a:solidFill>
          <a:ln w="9525">
            <a:solidFill>
              <a:schemeClr val="tx1"/>
            </a:solidFill>
            <a:miter lim="800000"/>
            <a:headEnd/>
            <a:tailEnd/>
          </a:ln>
          <a:effectLst/>
        </p:spPr>
        <p:txBody>
          <a:bodyPr wrap="none" anchor="ctr"/>
          <a:lstStyle/>
          <a:p>
            <a:endParaRPr lang="en-US"/>
          </a:p>
        </p:txBody>
      </p:sp>
      <p:sp>
        <p:nvSpPr>
          <p:cNvPr id="7" name="AutoShape 7"/>
          <p:cNvSpPr>
            <a:spLocks noChangeArrowheads="1"/>
          </p:cNvSpPr>
          <p:nvPr/>
        </p:nvSpPr>
        <p:spPr bwMode="auto">
          <a:xfrm>
            <a:off x="4191000" y="2149475"/>
            <a:ext cx="457200" cy="304800"/>
          </a:xfrm>
          <a:prstGeom prst="rightArrow">
            <a:avLst>
              <a:gd name="adj1" fmla="val 50000"/>
              <a:gd name="adj2" fmla="val 37500"/>
            </a:avLst>
          </a:prstGeom>
          <a:solidFill>
            <a:schemeClr val="accent1"/>
          </a:solidFill>
          <a:ln w="9525">
            <a:solidFill>
              <a:schemeClr val="tx1"/>
            </a:solidFill>
            <a:miter lim="800000"/>
            <a:headEnd/>
            <a:tailEnd/>
          </a:ln>
          <a:effectLst/>
        </p:spPr>
        <p:txBody>
          <a:bodyPr wrap="none" anchor="ctr"/>
          <a:lstStyle/>
          <a:p>
            <a:endParaRPr lang="en-US"/>
          </a:p>
        </p:txBody>
      </p:sp>
      <p:sp>
        <p:nvSpPr>
          <p:cNvPr id="8" name="Text Box 8"/>
          <p:cNvSpPr txBox="1">
            <a:spLocks noChangeArrowheads="1"/>
          </p:cNvSpPr>
          <p:nvPr/>
        </p:nvSpPr>
        <p:spPr bwMode="auto">
          <a:xfrm>
            <a:off x="304800" y="3124200"/>
            <a:ext cx="6553200" cy="1754326"/>
          </a:xfrm>
          <a:prstGeom prst="rect">
            <a:avLst/>
          </a:prstGeom>
          <a:noFill/>
          <a:ln w="9525">
            <a:noFill/>
            <a:miter lim="800000"/>
            <a:headEnd/>
            <a:tailEnd/>
          </a:ln>
          <a:effectLst/>
        </p:spPr>
        <p:txBody>
          <a:bodyPr wrap="square">
            <a:spAutoFit/>
          </a:bodyPr>
          <a:lstStyle/>
          <a:p>
            <a:pPr algn="just" eaLnBrk="1" hangingPunct="1">
              <a:spcBef>
                <a:spcPct val="50000"/>
              </a:spcBef>
            </a:pPr>
            <a:r>
              <a:rPr lang="en-US" sz="2400" u="none" dirty="0" err="1">
                <a:solidFill>
                  <a:srgbClr val="99FF33"/>
                </a:solidFill>
                <a:latin typeface="Times New Roman" pitchFamily="18" charset="0"/>
              </a:rPr>
              <a:t>Osteoconduction</a:t>
            </a:r>
            <a:r>
              <a:rPr lang="en-US" sz="2400" u="none" dirty="0">
                <a:solidFill>
                  <a:srgbClr val="99FF33"/>
                </a:solidFill>
                <a:latin typeface="Times New Roman" pitchFamily="18" charset="0"/>
              </a:rPr>
              <a:t> : </a:t>
            </a:r>
          </a:p>
          <a:p>
            <a:pPr algn="just" eaLnBrk="1" hangingPunct="1">
              <a:spcBef>
                <a:spcPct val="50000"/>
              </a:spcBef>
              <a:buFont typeface="Arial" pitchFamily="34" charset="0"/>
              <a:buChar char="•"/>
            </a:pPr>
            <a:r>
              <a:rPr lang="en-US" sz="2400" b="0" u="none" dirty="0">
                <a:solidFill>
                  <a:srgbClr val="00FFFF"/>
                </a:solidFill>
                <a:latin typeface="Times New Roman" pitchFamily="18" charset="0"/>
              </a:rPr>
              <a:t>Migration of differentiating </a:t>
            </a:r>
            <a:r>
              <a:rPr lang="en-US" sz="2400" b="0" u="none" dirty="0" err="1">
                <a:solidFill>
                  <a:srgbClr val="00FFFF"/>
                </a:solidFill>
                <a:latin typeface="Times New Roman" pitchFamily="18" charset="0"/>
              </a:rPr>
              <a:t>osteogenic</a:t>
            </a:r>
            <a:r>
              <a:rPr lang="en-US" sz="2400" b="0" u="none" dirty="0">
                <a:solidFill>
                  <a:srgbClr val="00FFFF"/>
                </a:solidFill>
                <a:latin typeface="Times New Roman" pitchFamily="18" charset="0"/>
              </a:rPr>
              <a:t> cells from the recipient host bed to implant surface where they attach and proliferate. </a:t>
            </a:r>
          </a:p>
        </p:txBody>
      </p:sp>
      <p:pic>
        <p:nvPicPr>
          <p:cNvPr id="9" name="Picture 9" descr="scan0001"/>
          <p:cNvPicPr>
            <a:picLocks noChangeAspect="1" noChangeArrowheads="1"/>
          </p:cNvPicPr>
          <p:nvPr/>
        </p:nvPicPr>
        <p:blipFill>
          <a:blip r:embed="rId2" cstate="print"/>
          <a:srcRect l="60344" t="16179" b="17836"/>
          <a:stretch>
            <a:fillRect/>
          </a:stretch>
        </p:blipFill>
        <p:spPr bwMode="auto">
          <a:xfrm>
            <a:off x="7315200" y="2819400"/>
            <a:ext cx="1677987" cy="2133600"/>
          </a:xfrm>
          <a:prstGeom prst="rect">
            <a:avLst/>
          </a:prstGeom>
          <a:noFill/>
          <a:ln w="38100">
            <a:solidFill>
              <a:srgbClr val="FFFF66"/>
            </a:solidFill>
            <a:miter lim="800000"/>
            <a:headEnd/>
            <a:tailEnd/>
          </a:ln>
        </p:spPr>
      </p:pic>
      <p:sp>
        <p:nvSpPr>
          <p:cNvPr id="12" name="Text Box 12"/>
          <p:cNvSpPr txBox="1">
            <a:spLocks noChangeArrowheads="1"/>
          </p:cNvSpPr>
          <p:nvPr/>
        </p:nvSpPr>
        <p:spPr bwMode="auto">
          <a:xfrm>
            <a:off x="7680325" y="4918075"/>
            <a:ext cx="928688" cy="457200"/>
          </a:xfrm>
          <a:prstGeom prst="rect">
            <a:avLst/>
          </a:prstGeom>
          <a:noFill/>
          <a:ln w="9525">
            <a:noFill/>
            <a:miter lim="800000"/>
            <a:headEnd/>
            <a:tailEnd/>
          </a:ln>
          <a:effectLst/>
        </p:spPr>
        <p:txBody>
          <a:bodyPr wrap="none">
            <a:spAutoFit/>
          </a:bodyPr>
          <a:lstStyle/>
          <a:p>
            <a:pPr eaLnBrk="1" hangingPunct="1"/>
            <a:r>
              <a:rPr lang="en-US" sz="2400" b="0" u="none">
                <a:solidFill>
                  <a:srgbClr val="FFFF66"/>
                </a:solidFill>
                <a:latin typeface="Times New Roman" pitchFamily="18" charset="0"/>
              </a:rPr>
              <a:t>Fibrin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04800" y="381000"/>
            <a:ext cx="5029200" cy="762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FFC000"/>
                </a:solidFill>
                <a:effectLst/>
                <a:uLnTx/>
                <a:uFillTx/>
                <a:latin typeface="Times New Roman" pitchFamily="18" charset="0"/>
                <a:ea typeface="+mj-ea"/>
                <a:cs typeface="Times New Roman" pitchFamily="18" charset="0"/>
              </a:rPr>
              <a:t>Destruction of </a:t>
            </a:r>
            <a:r>
              <a:rPr kumimoji="0" lang="en-US" sz="2400" b="1" i="0" u="none" strike="noStrike" kern="1200" cap="none" spc="0" normalizeH="0" baseline="0" noProof="0" dirty="0" err="1" smtClean="0">
                <a:ln>
                  <a:noFill/>
                </a:ln>
                <a:solidFill>
                  <a:srgbClr val="FFC000"/>
                </a:solidFill>
                <a:effectLst/>
                <a:uLnTx/>
                <a:uFillTx/>
                <a:latin typeface="Times New Roman" pitchFamily="18" charset="0"/>
                <a:ea typeface="+mj-ea"/>
                <a:cs typeface="Times New Roman" pitchFamily="18" charset="0"/>
              </a:rPr>
              <a:t>Osseointegration</a:t>
            </a:r>
            <a:endParaRPr kumimoji="0" lang="en-US" sz="2400" b="1" i="0" u="none" strike="noStrike" kern="1200" cap="none" spc="0" normalizeH="0" baseline="0" noProof="0" dirty="0" smtClean="0">
              <a:ln>
                <a:noFill/>
              </a:ln>
              <a:solidFill>
                <a:srgbClr val="FFC000"/>
              </a:solidFill>
              <a:effectLst/>
              <a:uLnTx/>
              <a:uFillTx/>
              <a:latin typeface="Times New Roman" pitchFamily="18" charset="0"/>
              <a:ea typeface="+mj-ea"/>
              <a:cs typeface="Times New Roman" pitchFamily="18" charset="0"/>
            </a:endParaRPr>
          </a:p>
        </p:txBody>
      </p:sp>
      <p:sp>
        <p:nvSpPr>
          <p:cNvPr id="3" name="Rectangle 3"/>
          <p:cNvSpPr txBox="1">
            <a:spLocks noRot="1" noChangeArrowheads="1"/>
          </p:cNvSpPr>
          <p:nvPr/>
        </p:nvSpPr>
        <p:spPr>
          <a:xfrm>
            <a:off x="838200" y="1066800"/>
            <a:ext cx="8305800" cy="5943600"/>
          </a:xfrm>
          <a:prstGeom prst="rect">
            <a:avLst/>
          </a:prstGeom>
        </p:spPr>
        <p:txBody>
          <a:bodyPr/>
          <a:lstStyle/>
          <a:p>
            <a:pPr marL="0" marR="0" lvl="0" indent="0" algn="l" defTabSz="914400" rtl="0" eaLnBrk="1" fontAlgn="auto" latinLnBrk="0" hangingPunct="1">
              <a:lnSpc>
                <a:spcPct val="13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main contributing factor to bone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resorption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are </a:t>
            </a:r>
          </a:p>
          <a:p>
            <a:pPr marL="0" marR="0" lvl="0" indent="0" algn="l" defTabSz="914400" rtl="0" eaLnBrk="1" fontAlgn="auto" latinLnBrk="0" hangingPunct="1">
              <a:lnSpc>
                <a:spcPct val="130000"/>
              </a:lnSpc>
              <a:spcBef>
                <a:spcPct val="2000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1. local inflammation from plaque</a:t>
            </a:r>
          </a:p>
          <a:p>
            <a:pPr marL="0" marR="0" lvl="0" indent="0" algn="l" defTabSz="914400" rtl="0" eaLnBrk="1" fontAlgn="auto" latinLnBrk="0" hangingPunct="1">
              <a:lnSpc>
                <a:spcPct val="13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Direct action of plaque products induces formation of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osteoclasts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destroys bone through a non cellular mechanism</a:t>
            </a:r>
          </a:p>
          <a:p>
            <a:pPr marL="0" marR="0" lvl="0" indent="0" algn="l" defTabSz="914400" rtl="0" eaLnBrk="1" fontAlgn="auto" latinLnBrk="0" hangingPunct="1">
              <a:lnSpc>
                <a:spcPct val="130000"/>
              </a:lnSpc>
              <a:spcBef>
                <a:spcPct val="2000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2.Trauma from occlusion</a:t>
            </a:r>
          </a:p>
          <a:p>
            <a:pPr marL="0" marR="0" lvl="0" indent="0" algn="l" defTabSz="914400" rtl="0" eaLnBrk="1" fontAlgn="auto" latinLnBrk="0" hangingPunct="1">
              <a:lnSpc>
                <a:spcPct val="13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Stimulate gingival cells, which release mediators for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osteoclast</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formation.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01625" y="228600"/>
            <a:ext cx="5489575" cy="8382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sng" strike="noStrike" kern="1200" cap="none" spc="0" normalizeH="0" baseline="0" noProof="0" dirty="0" smtClean="0">
                <a:ln>
                  <a:noFill/>
                </a:ln>
                <a:solidFill>
                  <a:srgbClr val="FFC000"/>
                </a:solidFill>
                <a:effectLst/>
                <a:uLnTx/>
                <a:uFillTx/>
                <a:latin typeface="Times New Roman" pitchFamily="18" charset="0"/>
                <a:ea typeface="+mj-ea"/>
                <a:cs typeface="Times New Roman" pitchFamily="18" charset="0"/>
              </a:rPr>
              <a:t>Factors influencing </a:t>
            </a:r>
            <a:r>
              <a:rPr kumimoji="0" lang="en-US" sz="2800" b="0" i="0" u="sng" strike="noStrike" kern="1200" cap="none" spc="0" normalizeH="0" baseline="0" noProof="0" dirty="0" err="1" smtClean="0">
                <a:ln>
                  <a:noFill/>
                </a:ln>
                <a:solidFill>
                  <a:srgbClr val="FFC000"/>
                </a:solidFill>
                <a:effectLst/>
                <a:uLnTx/>
                <a:uFillTx/>
                <a:latin typeface="Times New Roman" pitchFamily="18" charset="0"/>
                <a:ea typeface="+mj-ea"/>
                <a:cs typeface="Times New Roman" pitchFamily="18" charset="0"/>
              </a:rPr>
              <a:t>Osseointegration</a:t>
            </a:r>
            <a:endParaRPr kumimoji="0" lang="en-US" sz="2800" b="0" i="0" u="sng" strike="noStrike" kern="1200" cap="none" spc="0" normalizeH="0" baseline="0" noProof="0" dirty="0" smtClean="0">
              <a:ln>
                <a:noFill/>
              </a:ln>
              <a:solidFill>
                <a:srgbClr val="FFC000"/>
              </a:solidFill>
              <a:effectLst/>
              <a:uLnTx/>
              <a:uFillTx/>
              <a:latin typeface="Times New Roman" pitchFamily="18" charset="0"/>
              <a:ea typeface="+mj-ea"/>
              <a:cs typeface="Times New Roman" pitchFamily="18" charset="0"/>
            </a:endParaRPr>
          </a:p>
        </p:txBody>
      </p:sp>
      <p:sp>
        <p:nvSpPr>
          <p:cNvPr id="3" name="Rectangle 3"/>
          <p:cNvSpPr txBox="1">
            <a:spLocks noRot="1" noChangeArrowheads="1"/>
          </p:cNvSpPr>
          <p:nvPr/>
        </p:nvSpPr>
        <p:spPr>
          <a:xfrm>
            <a:off x="304800" y="609600"/>
            <a:ext cx="8540750" cy="4498975"/>
          </a:xfrm>
          <a:prstGeom prst="rect">
            <a:avLst/>
          </a:prstGeom>
        </p:spPr>
        <p:txBody>
          <a:bodyPr/>
          <a:lstStyle/>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Biomaterial for dental implant</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Surface composition and structure</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Implant design</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Heat</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Contamination </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Primary stability or initial stability</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Bone quality</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Epithelial down growth</a:t>
            </a:r>
          </a:p>
          <a:p>
            <a:pPr marL="742950" marR="0" lvl="1" indent="-285750" algn="l"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Loading </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4" name="Rectangle 4"/>
          <p:cNvSpPr>
            <a:spLocks noChangeArrowheads="1"/>
          </p:cNvSpPr>
          <p:nvPr/>
        </p:nvSpPr>
        <p:spPr bwMode="auto">
          <a:xfrm>
            <a:off x="533400" y="5867400"/>
            <a:ext cx="7626350" cy="830997"/>
          </a:xfrm>
          <a:prstGeom prst="rect">
            <a:avLst/>
          </a:prstGeom>
          <a:noFill/>
          <a:ln w="12700" cap="sq">
            <a:noFill/>
            <a:miter lim="800000"/>
            <a:headEnd type="none" w="sm" len="sm"/>
            <a:tailEnd type="none" w="sm" len="sm"/>
          </a:ln>
          <a:effectLst/>
        </p:spPr>
        <p:txBody>
          <a:bodyPr>
            <a:spAutoFit/>
          </a:bodyPr>
          <a:lstStyle/>
          <a:p>
            <a:pPr>
              <a:buFont typeface="Arial" pitchFamily="34" charset="0"/>
              <a:buChar char="•"/>
              <a:defRPr/>
            </a:pPr>
            <a:r>
              <a:rPr lang="en-US" sz="2400" dirty="0">
                <a:effectLst>
                  <a:outerShdw blurRad="38100" dist="38100" dir="2700000" algn="tl">
                    <a:srgbClr val="000000"/>
                  </a:outerShdw>
                </a:effectLst>
                <a:latin typeface="Times New Roman" pitchFamily="18" charset="0"/>
                <a:cs typeface="Times New Roman" pitchFamily="18" charset="0"/>
              </a:rPr>
              <a:t>A minimum of </a:t>
            </a:r>
            <a:r>
              <a:rPr lang="en-US" sz="2400" dirty="0">
                <a:solidFill>
                  <a:srgbClr val="FF3300"/>
                </a:solidFill>
                <a:effectLst>
                  <a:outerShdw blurRad="38100" dist="38100" dir="2700000" algn="tl">
                    <a:srgbClr val="000000"/>
                  </a:outerShdw>
                </a:effectLst>
                <a:latin typeface="Times New Roman" pitchFamily="18" charset="0"/>
                <a:cs typeface="Times New Roman" pitchFamily="18" charset="0"/>
              </a:rPr>
              <a:t>3 month</a:t>
            </a:r>
            <a:r>
              <a:rPr lang="en-US" sz="2400" dirty="0">
                <a:effectLst>
                  <a:outerShdw blurRad="38100" dist="38100" dir="2700000" algn="tl">
                    <a:srgbClr val="000000"/>
                  </a:outerShdw>
                </a:effectLst>
                <a:latin typeface="Times New Roman" pitchFamily="18" charset="0"/>
                <a:cs typeface="Times New Roman" pitchFamily="18" charset="0"/>
              </a:rPr>
              <a:t> healing in mandible and </a:t>
            </a:r>
            <a:r>
              <a:rPr lang="en-US" sz="2400" dirty="0">
                <a:solidFill>
                  <a:srgbClr val="FF3300"/>
                </a:solidFill>
                <a:effectLst>
                  <a:outerShdw blurRad="38100" dist="38100" dir="2700000" algn="tl">
                    <a:srgbClr val="000000"/>
                  </a:outerShdw>
                </a:effectLst>
                <a:latin typeface="Times New Roman" pitchFamily="18" charset="0"/>
                <a:cs typeface="Times New Roman" pitchFamily="18" charset="0"/>
              </a:rPr>
              <a:t>6 months</a:t>
            </a:r>
            <a:r>
              <a:rPr lang="en-US" sz="2400" dirty="0">
                <a:effectLst>
                  <a:outerShdw blurRad="38100" dist="38100" dir="2700000" algn="tl">
                    <a:srgbClr val="000000"/>
                  </a:outerShdw>
                </a:effectLst>
                <a:latin typeface="Times New Roman" pitchFamily="18" charset="0"/>
                <a:cs typeface="Times New Roman" pitchFamily="18" charset="0"/>
              </a:rPr>
              <a:t> in maxilla is necessary before load is applied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52400" y="381000"/>
            <a:ext cx="8558213" cy="6413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Ideal properties of implants</a:t>
            </a:r>
            <a:endParaRPr kumimoji="0" lang="en-US" sz="2800" b="0" i="0"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533400" y="1219200"/>
            <a:ext cx="8229600" cy="5257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Accordind</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to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Branemark</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1969 &amp;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Brunski</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1988 :</a:t>
            </a:r>
          </a:p>
          <a:p>
            <a:pPr marL="800100" lvl="1" indent="-342900">
              <a:spcBef>
                <a:spcPct val="20000"/>
              </a:spcBef>
              <a:buFontTx/>
              <a:buAutoNum type="arabicPeriod"/>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Sterile</a:t>
            </a:r>
          </a:p>
          <a:p>
            <a:pPr marL="800100" lvl="1" indent="-342900">
              <a:spcBef>
                <a:spcPct val="20000"/>
              </a:spcBef>
              <a:buFontTx/>
              <a:buAutoNum type="arabicPeriod"/>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Made of highly biocompatible material such as titanium</a:t>
            </a:r>
          </a:p>
          <a:p>
            <a:pPr marL="800100" lvl="1" indent="-342900">
              <a:spcBef>
                <a:spcPct val="20000"/>
              </a:spcBef>
              <a:buFontTx/>
              <a:buAutoNum type="arabicPeriod"/>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Inserted with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atraumatic</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surgical technique</a:t>
            </a:r>
          </a:p>
          <a:p>
            <a:pPr marL="800100" lvl="1" indent="-342900">
              <a:spcBef>
                <a:spcPct val="20000"/>
              </a:spcBef>
              <a:buFontTx/>
              <a:buAutoNum type="arabicPeriod"/>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Placed with initial stability</a:t>
            </a:r>
          </a:p>
          <a:p>
            <a:pPr marL="800100" lvl="1" indent="-342900">
              <a:spcBef>
                <a:spcPct val="20000"/>
              </a:spcBef>
              <a:buFontTx/>
              <a:buAutoNum type="arabicPeriod"/>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Not functionally loaded during the healing period of 4 to 6 months.</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990600" y="609600"/>
            <a:ext cx="6781800" cy="962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Indications</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3" name="Rectangle 5"/>
          <p:cNvSpPr txBox="1">
            <a:spLocks noChangeArrowheads="1"/>
          </p:cNvSpPr>
          <p:nvPr/>
        </p:nvSpPr>
        <p:spPr>
          <a:xfrm>
            <a:off x="609600" y="1752600"/>
            <a:ext cx="7769225" cy="4113212"/>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Patients with partially and fully edentulous arches as well as patients with maxillofacial deformities.</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Patients who are unable to wear removable dentures and have adequate bone for replacement of dental implants.</a:t>
            </a:r>
            <a:endParaRPr kumimoji="0" lang="en-US" sz="28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533400"/>
            <a:ext cx="8478838" cy="7016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sng"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General Medical Contraindications </a:t>
            </a:r>
            <a:endParaRPr kumimoji="0" lang="en-US" sz="2800" b="0" i="0" u="sng"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457200" y="1219200"/>
            <a:ext cx="8305800" cy="5257800"/>
          </a:xfrm>
          <a:prstGeom prst="rect">
            <a:avLst/>
          </a:prstGeom>
        </p:spPr>
        <p:txBody>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1"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Absolute Contraindications</a:t>
            </a:r>
            <a:r>
              <a:rPr kumimoji="0" lang="en-US" sz="28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Systemic diseases such as developing cancer and Aids.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Cardiac diseases – patients with heart valve replacements and  recent infarcts.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Deficient </a:t>
            </a:r>
            <a:r>
              <a:rPr kumimoji="0" lang="en-US" sz="28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hemostasis</a:t>
            </a: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blood </a:t>
            </a:r>
            <a:r>
              <a:rPr kumimoji="0" lang="en-US" sz="28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dyscrasias</a:t>
            </a: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Disorders involving erythrocytes – Anemia.</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838200"/>
            <a:ext cx="8305800" cy="5334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Anticoagulant medication or any medication leading to impaired hemostasis.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Psychological diseases may carry potential risks.</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Uncontrolled infections such as of the respiratory tract may negatively influence the surgical procedure or may effect the treatment result.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09600" y="120650"/>
            <a:ext cx="8001000" cy="519113"/>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Relative Contraindications</a:t>
            </a:r>
            <a:endParaRPr kumimoji="0" lang="en-US" sz="3200" b="0" i="0" u="sng"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457200" y="914400"/>
            <a:ext cx="8229600" cy="5486400"/>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Diabetes.</a:t>
            </a:r>
          </a:p>
          <a:p>
            <a:pPr marL="609600" marR="0" lvl="0" indent="-6096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80000"/>
              </a:lnSpc>
              <a:spcBef>
                <a:spcPct val="20000"/>
              </a:spcBef>
              <a:spcAft>
                <a:spcPts val="0"/>
              </a:spcAft>
              <a:buClrTx/>
              <a:buSzTx/>
              <a:buFontTx/>
              <a:buAutoNum type="arabicPeriod" startAt="2"/>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Irradiation of the Jaws. -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Specifically if the jaw has been exposed to irradiation over the level of 50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Gy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Sennerby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&amp;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Rasmusson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2001)</a:t>
            </a:r>
          </a:p>
          <a:p>
            <a:pPr marL="609600" marR="0" lvl="0" indent="-609600" algn="l" defTabSz="914400" rtl="0" eaLnBrk="1" fontAlgn="auto" latinLnBrk="0" hangingPunct="1">
              <a:lnSpc>
                <a:spcPct val="8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Hyperbaric oxygen treatment preceding implant therapy, the failure rate can be reduced from  60% to about 5% </a:t>
            </a:r>
          </a:p>
          <a:p>
            <a:pPr marL="609600" marR="0" lvl="0" indent="-609600" algn="l" defTabSz="914400" rtl="0" eaLnBrk="1" fontAlgn="auto" latinLnBrk="0" hangingPunct="1">
              <a:lnSpc>
                <a:spcPct val="8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Granstrom</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1992)</a:t>
            </a:r>
          </a:p>
          <a:p>
            <a:pPr marL="609600" marR="0" lvl="0" indent="-609600" algn="l" defTabSz="914400" rtl="0" eaLnBrk="1" fontAlgn="auto" latinLnBrk="0" hangingPunct="1">
              <a:lnSpc>
                <a:spcPct val="8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Reports have indicated a lower risk for failures if the pre-operative irradiation has been less than 40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Gy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carried out two years or more prior to the implant placement.</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381000"/>
            <a:ext cx="8382000" cy="5943600"/>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buFontTx/>
              <a:buAutoNum type="arabicPeriod" startAt="3"/>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Chemotherapy.</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If the implants are placed during medication or if the chemotherapy is given in combination with irradiation higher failure rates have been indicated.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Wolfhardt</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et al 1996)</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AutoNum type="arabicPeriod" startAt="4"/>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Smoking.</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If the patient stops smoking during the healing period, implants survival rate may improve. (Bain 1996)</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AutoNum type="arabicPeriod" startAt="5"/>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Misuse of alcohol and drugs</a:t>
            </a:r>
          </a:p>
          <a:p>
            <a:pPr marL="609600" marR="0" lvl="0" indent="-609600" algn="l" defTabSz="914400" rtl="0" eaLnBrk="1" fontAlgn="auto" latinLnBrk="0" hangingPunct="1">
              <a:lnSpc>
                <a:spcPct val="100000"/>
              </a:lnSpc>
              <a:spcBef>
                <a:spcPct val="20000"/>
              </a:spcBef>
              <a:spcAft>
                <a:spcPts val="0"/>
              </a:spcAft>
              <a:buClrTx/>
              <a:buSzTx/>
              <a:buFontTx/>
              <a:buAutoNum type="arabicPeriod" startAt="5"/>
              <a:tabLst/>
              <a:defRPr/>
            </a:pPr>
            <a:endPar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AutoNum type="arabicPeriod" startAt="5"/>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Long standing steroid medication</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patients suffering from severe osteoporosis have been treated with implants without developing any negative results in the long term.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Friberg</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et al 2001,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Sennerby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&amp;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Rasmusson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2001)</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09600" y="381000"/>
            <a:ext cx="7629525" cy="8699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Intraoral Contraindications</a:t>
            </a:r>
            <a:endParaRPr kumimoji="0" lang="en-US" sz="2800" b="0" i="0"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457200" y="990600"/>
            <a:ext cx="8229600" cy="5257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No Pathologic conditions should be present.</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All Oral lesions, including periodontal inflammation should be treated.</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Unfavorable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intermaxillary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relationships.</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Problematic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occlusal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functional relationships</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Pathologic conditions in alveolar bone.</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457200"/>
            <a:ext cx="8382000" cy="58674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Pathologic alterations of Oral mucosa.</a:t>
            </a:r>
          </a:p>
          <a:p>
            <a:pPr marL="800100" lvl="1" indent="-342900">
              <a:spcBef>
                <a:spcPct val="20000"/>
              </a:spcBef>
              <a:buFont typeface="Arial" pitchFamily="34" charset="0"/>
              <a:buChar char="•"/>
            </a:pPr>
            <a:r>
              <a:rPr lang="en-US" sz="2400" dirty="0" smtClean="0">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cutaneous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lichen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planus</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00100" lvl="1" indent="-342900">
              <a:spcBef>
                <a:spcPct val="20000"/>
              </a:spcBef>
              <a:buFont typeface="Arial" pitchFamily="34" charset="0"/>
              <a:buChar cha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Leukoplakia</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800100" lvl="1" indent="-342900">
              <a:spcBef>
                <a:spcPct val="20000"/>
              </a:spcBef>
              <a:buFont typeface="Arial" pitchFamily="34" charset="0"/>
              <a:buChar cha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Conditions such as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pemphigus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lupus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erythematosus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aphthous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stomatitis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erythema</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multiforme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herpes zoster and herpes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labialis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should be handled with caution.</a:t>
            </a:r>
          </a:p>
          <a:p>
            <a:pPr marL="800100" lvl="1" indent="-342900">
              <a:spcBef>
                <a:spcPct val="20000"/>
              </a:spcBef>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Xerostomia</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reduced salivary flow rate is a relative contraindication for oral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implantology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Matukas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1998)</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Macroglossia</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Unrestored</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teeth and poor oral  hygiene.</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0" y="381000"/>
            <a:ext cx="7412037" cy="8699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Diagnostic methods</a:t>
            </a:r>
            <a:endParaRPr kumimoji="0" lang="en-US" sz="2800"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457200" y="1066800"/>
            <a:ext cx="8229600" cy="5486400"/>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 primary determinant for the long term success of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endosteal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implants is the best possible anchorage in the bone.</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Before attempting any treatment, 3 important diagnostic procedures must be performed.</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Analysis of appropriate and adequate radiographs.</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Measurement of mucosal thickness.</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Analysis of mounted study models.</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66800" y="558800"/>
            <a:ext cx="5486400" cy="6413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Anatomic prerequisites</a:t>
            </a:r>
            <a:endParaRPr kumimoji="0" lang="en-US" sz="2800" b="0" i="0"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457200" y="1371600"/>
            <a:ext cx="8356522" cy="4830763"/>
          </a:xfrm>
          <a:prstGeom prst="rect">
            <a:avLst/>
          </a:prstGeom>
        </p:spPr>
        <p:txBody>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Amount of available bone – </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00100" lvl="1" indent="-342900">
              <a:lnSpc>
                <a:spcPct val="90000"/>
              </a:lnSpc>
              <a:spcBef>
                <a:spcPct val="20000"/>
              </a:spcBef>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Height</a:t>
            </a:r>
          </a:p>
          <a:p>
            <a:pPr marL="800100" lvl="1" indent="-342900">
              <a:lnSpc>
                <a:spcPct val="90000"/>
              </a:lnSpc>
              <a:spcBef>
                <a:spcPct val="20000"/>
              </a:spcBef>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00100" lvl="1" indent="-342900">
              <a:lnSpc>
                <a:spcPct val="90000"/>
              </a:lnSpc>
              <a:spcBef>
                <a:spcPct val="20000"/>
              </a:spcBef>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Width</a:t>
            </a:r>
          </a:p>
          <a:p>
            <a:pPr marL="800100" lvl="1" indent="-342900">
              <a:lnSpc>
                <a:spcPct val="90000"/>
              </a:lnSpc>
              <a:spcBef>
                <a:spcPct val="20000"/>
              </a:spcBef>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800100" lvl="1" indent="-342900">
              <a:lnSpc>
                <a:spcPct val="90000"/>
              </a:lnSpc>
              <a:spcBef>
                <a:spcPct val="20000"/>
              </a:spcBef>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Length</a:t>
            </a:r>
          </a:p>
          <a:p>
            <a:pPr marL="800100" lvl="1" indent="-342900">
              <a:lnSpc>
                <a:spcPct val="90000"/>
              </a:lnSpc>
              <a:spcBef>
                <a:spcPct val="20000"/>
              </a:spcBef>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800100" lvl="1" indent="-342900">
              <a:lnSpc>
                <a:spcPct val="90000"/>
              </a:lnSpc>
              <a:spcBef>
                <a:spcPct val="20000"/>
              </a:spcBef>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shape</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WINDOWS.000\Desktop\implantdia.snaps\POTENTIAL HEIGHT1.jpg"/>
          <p:cNvPicPr>
            <a:picLocks noChangeAspect="1" noChangeArrowheads="1"/>
          </p:cNvPicPr>
          <p:nvPr/>
        </p:nvPicPr>
        <p:blipFill>
          <a:blip r:embed="rId2" cstate="print"/>
          <a:srcRect/>
          <a:stretch>
            <a:fillRect/>
          </a:stretch>
        </p:blipFill>
        <p:spPr bwMode="auto">
          <a:xfrm>
            <a:off x="762000" y="381000"/>
            <a:ext cx="7927975" cy="59436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7"/>
          <p:cNvSpPr txBox="1">
            <a:spLocks noChangeArrowheads="1"/>
          </p:cNvSpPr>
          <p:nvPr/>
        </p:nvSpPr>
        <p:spPr>
          <a:xfrm>
            <a:off x="457200" y="609600"/>
            <a:ext cx="8305800" cy="58674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Minimum bone volume needed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bone height is 9-10 mm and where the width is at least 5 mm.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Less height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drills extend about 2mm deeper than the length of the implant, damaging the nerve.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Heights of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7-9mm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may be accepted only when working between the mental foramina or when working in the maxilla.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WINDOWS.000\Desktop\implantdia.snaps\IDEAL WIDTH1.jpg"/>
          <p:cNvPicPr>
            <a:picLocks noChangeAspect="1" noChangeArrowheads="1"/>
          </p:cNvPicPr>
          <p:nvPr/>
        </p:nvPicPr>
        <p:blipFill>
          <a:blip r:embed="rId2" cstate="print"/>
          <a:srcRect/>
          <a:stretch>
            <a:fillRect/>
          </a:stretch>
        </p:blipFill>
        <p:spPr bwMode="auto">
          <a:xfrm>
            <a:off x="609600" y="381000"/>
            <a:ext cx="7848600" cy="59436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990600"/>
            <a:ext cx="8229600" cy="5592763"/>
          </a:xfrm>
          <a:prstGeom prst="rect">
            <a:avLst/>
          </a:prstGeom>
        </p:spPr>
        <p:txBody>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length of the bone or the minimum distance required from axis to axis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between two implants is 7 mm</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Depending on the implant diameter this corresponds to a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minimum of 3-4mm distance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between the Implants.</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minimum  distance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between an implant and a natural tooth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should be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1.5mm</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Ohrnell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1992)</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descr="C:\Users\Manohar\Desktop\New folder\DSCN6067.JPG"/>
          <p:cNvPicPr>
            <a:picLocks noChangeAspect="1" noChangeArrowheads="1"/>
          </p:cNvPicPr>
          <p:nvPr/>
        </p:nvPicPr>
        <p:blipFill>
          <a:blip r:embed="rId2" cstate="print"/>
          <a:srcRect/>
          <a:stretch>
            <a:fillRect/>
          </a:stretch>
        </p:blipFill>
        <p:spPr bwMode="auto">
          <a:xfrm>
            <a:off x="152400" y="0"/>
            <a:ext cx="8610600" cy="66294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381000"/>
            <a:ext cx="8382000" cy="57451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Maxillary sinuses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As a general rule, the implants should be placed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no closer than 1-2mm from the base of the maxillary sinus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Implant crown relationship</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The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crown to root implant ratio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should be ideally </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less than 1 or  close to 1:1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as possible.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sng"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381000"/>
            <a:ext cx="8382000" cy="57451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Shape of the jaws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Tooth extraction leads to a remodeling of the alveolar bone.</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Mandible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resorption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occurs </a:t>
            </a:r>
            <a:r>
              <a:rPr kumimoji="0" lang="en-US" sz="2400" b="0" i="1" u="none" strike="noStrike" kern="1200" cap="none" spc="0" normalizeH="0" baseline="0" noProof="0" dirty="0" err="1" smtClean="0">
                <a:ln>
                  <a:noFill/>
                </a:ln>
                <a:solidFill>
                  <a:srgbClr val="FFC000"/>
                </a:solidFill>
                <a:effectLst/>
                <a:uLnTx/>
                <a:uFillTx/>
                <a:latin typeface="Times New Roman" pitchFamily="18" charset="0"/>
                <a:cs typeface="Times New Roman" pitchFamily="18" charset="0"/>
              </a:rPr>
              <a:t>lingually</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in premolar areas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and </a:t>
            </a:r>
            <a:r>
              <a:rPr kumimoji="0" lang="en-US" sz="2400" b="0" i="1" u="none" strike="noStrike" kern="1200" cap="none" spc="0" normalizeH="0" baseline="0" noProof="0" dirty="0" err="1" smtClean="0">
                <a:ln>
                  <a:noFill/>
                </a:ln>
                <a:solidFill>
                  <a:srgbClr val="FFC000"/>
                </a:solidFill>
                <a:effectLst/>
                <a:uLnTx/>
                <a:uFillTx/>
                <a:latin typeface="Times New Roman" pitchFamily="18" charset="0"/>
                <a:cs typeface="Times New Roman" pitchFamily="18" charset="0"/>
              </a:rPr>
              <a:t>bucally</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in molar areas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Maxilla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resorption</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occurs mainly on the </a:t>
            </a:r>
            <a:r>
              <a:rPr kumimoji="0" lang="en-US" sz="2400" b="0" i="1" u="none" strike="noStrike" kern="1200" cap="none" spc="0" normalizeH="0" baseline="0" noProof="0" dirty="0" err="1" smtClean="0">
                <a:ln>
                  <a:noFill/>
                </a:ln>
                <a:solidFill>
                  <a:srgbClr val="FFC000"/>
                </a:solidFill>
                <a:effectLst/>
                <a:uLnTx/>
                <a:uFillTx/>
                <a:latin typeface="Times New Roman" pitchFamily="18" charset="0"/>
                <a:cs typeface="Times New Roman" pitchFamily="18" charset="0"/>
              </a:rPr>
              <a:t>buccal</a:t>
            </a:r>
            <a:r>
              <a:rPr kumimoji="0" lang="en-US" sz="2400" b="0" i="1" u="none"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aspect</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This leads to changes in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intermaxillary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relationships.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Because of the atrophy of the alveolar ridge, characteristic shapes result from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resorptive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process.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0" y="152400"/>
            <a:ext cx="5334000" cy="608013"/>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1" u="none" strike="noStrike" kern="1200" cap="none" spc="0" normalizeH="0" baseline="0" noProof="0" smtClean="0">
                <a:ln>
                  <a:noFill/>
                </a:ln>
                <a:solidFill>
                  <a:schemeClr val="tx1"/>
                </a:solidFill>
                <a:effectLst/>
                <a:uLnTx/>
                <a:uFillTx/>
                <a:latin typeface="Times New Roman" pitchFamily="18" charset="0"/>
                <a:ea typeface="+mj-ea"/>
                <a:cs typeface="Times New Roman" pitchFamily="18" charset="0"/>
              </a:rPr>
              <a:t>Bone density classification (Misch)</a:t>
            </a:r>
            <a:r>
              <a:rPr kumimoji="0" lang="en-US" sz="2800" b="1" i="0" u="none" strike="noStrike" kern="1200" cap="none" spc="0" normalizeH="0" baseline="0" noProof="0" smtClean="0">
                <a:ln>
                  <a:noFill/>
                </a:ln>
                <a:solidFill>
                  <a:schemeClr val="tx1"/>
                </a:solidFill>
                <a:effectLst/>
                <a:uLnTx/>
                <a:uFillTx/>
                <a:latin typeface="Times New Roman" pitchFamily="18" charset="0"/>
                <a:ea typeface="+mj-ea"/>
                <a:cs typeface="Times New Roman" pitchFamily="18" charset="0"/>
              </a:rPr>
              <a:t> </a:t>
            </a:r>
          </a:p>
        </p:txBody>
      </p:sp>
      <p:sp>
        <p:nvSpPr>
          <p:cNvPr id="3" name="Rectangle 3"/>
          <p:cNvSpPr>
            <a:spLocks noChangeArrowheads="1"/>
          </p:cNvSpPr>
          <p:nvPr/>
        </p:nvSpPr>
        <p:spPr bwMode="auto">
          <a:xfrm>
            <a:off x="0" y="1109990"/>
            <a:ext cx="184731" cy="523220"/>
          </a:xfrm>
          <a:prstGeom prst="rect">
            <a:avLst/>
          </a:prstGeom>
          <a:noFill/>
          <a:ln w="12700" cap="sq">
            <a:noFill/>
            <a:miter lim="800000"/>
            <a:headEnd type="none" w="sm" len="sm"/>
            <a:tailEnd type="none" w="sm" len="sm"/>
          </a:ln>
        </p:spPr>
        <p:txBody>
          <a:bodyPr wrap="none" anchor="ctr">
            <a:spAutoFit/>
          </a:bodyPr>
          <a:lstStyle/>
          <a:p>
            <a:endParaRPr lang="en-US" sz="2800">
              <a:latin typeface="Times New Roman" pitchFamily="18" charset="0"/>
              <a:cs typeface="Times New Roman" pitchFamily="18" charset="0"/>
            </a:endParaRPr>
          </a:p>
        </p:txBody>
      </p:sp>
      <p:graphicFrame>
        <p:nvGraphicFramePr>
          <p:cNvPr id="4" name="Object 4"/>
          <p:cNvGraphicFramePr>
            <a:graphicFrameLocks noChangeAspect="1"/>
          </p:cNvGraphicFramePr>
          <p:nvPr/>
        </p:nvGraphicFramePr>
        <p:xfrm>
          <a:off x="457200" y="985838"/>
          <a:ext cx="8229600" cy="5872162"/>
        </p:xfrm>
        <a:graphic>
          <a:graphicData uri="http://schemas.openxmlformats.org/presentationml/2006/ole">
            <p:oleObj spid="_x0000_s43010" name="Photo Editor Photo" r:id="rId3" imgW="12028571" imgH="9019048" progId="">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381000"/>
            <a:ext cx="8229600" cy="57451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1" u="sng"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Classification of bone density (</a:t>
            </a:r>
            <a:r>
              <a:rPr kumimoji="0" lang="en-US" sz="2400" b="1" i="1" u="sng" strike="noStrike" kern="1200" cap="none" spc="0" normalizeH="0" baseline="0" noProof="0" dirty="0" err="1" smtClean="0">
                <a:ln>
                  <a:noFill/>
                </a:ln>
                <a:solidFill>
                  <a:srgbClr val="FF0000"/>
                </a:solidFill>
                <a:effectLst/>
                <a:uLnTx/>
                <a:uFillTx/>
                <a:latin typeface="Times New Roman" pitchFamily="18" charset="0"/>
                <a:cs typeface="Times New Roman" pitchFamily="18" charset="0"/>
              </a:rPr>
              <a:t>Misch</a:t>
            </a:r>
            <a:r>
              <a:rPr kumimoji="0" lang="en-US" sz="2400" b="1" i="1" u="sng"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1990)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i="1"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D1 -  Thick, dense compact bone</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None/>
              <a:tabLst/>
              <a:defRPr/>
            </a:pPr>
            <a:endParaRPr kumimoji="0" lang="en-US" sz="2400" b="0"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Site: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Anterior segment of the atrophic edentulous 		   mandible</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Thick lateral aspects of anterior mandible</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Advantages:</a:t>
            </a:r>
          </a:p>
          <a:p>
            <a:pPr marL="742950" marR="0" lvl="1" indent="-28575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Provides good primary stability.</a:t>
            </a:r>
          </a:p>
          <a:p>
            <a:pPr marL="742950" marR="0" lvl="1" indent="-28575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More implant bone interface approximately 80%. </a:t>
            </a:r>
          </a:p>
          <a:p>
            <a:pPr marL="742950" marR="0" lvl="1" indent="-28575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Highly mineralized and able to withstand greater loads.</a:t>
            </a:r>
          </a:p>
          <a:p>
            <a:pPr marL="742950" lvl="1" indent="-285750">
              <a:spcBef>
                <a:spcPct val="20000"/>
              </a:spcBef>
              <a:buFontTx/>
              <a:buAutoNum type="arabicPeriod"/>
              <a:defRPr/>
            </a:pPr>
            <a:r>
              <a:rPr lang="en-US" sz="2400" dirty="0" smtClean="0">
                <a:latin typeface="Times New Roman" pitchFamily="18" charset="0"/>
                <a:cs typeface="Times New Roman" pitchFamily="18" charset="0"/>
              </a:rPr>
              <a:t> success rate - 94%. </a:t>
            </a:r>
          </a:p>
          <a:p>
            <a:pPr marL="742950" marR="0" lvl="1" indent="-285750" algn="l" defTabSz="914400" rtl="0" eaLnBrk="1" fontAlgn="auto" latinLnBrk="0" hangingPunct="1">
              <a:lnSpc>
                <a:spcPct val="100000"/>
              </a:lnSpc>
              <a:spcBef>
                <a:spcPct val="20000"/>
              </a:spcBef>
              <a:spcAft>
                <a:spcPts val="0"/>
              </a:spcAft>
              <a:buClrTx/>
              <a:buSzTx/>
              <a:buFontTx/>
              <a:buAutoNum type="arabicPeriod"/>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381000"/>
            <a:ext cx="8305800" cy="5867400"/>
          </a:xfrm>
          <a:prstGeom prst="rect">
            <a:avLst/>
          </a:prstGeom>
        </p:spPr>
        <p:txBody>
          <a:bodyPr/>
          <a:lstStyle/>
          <a:p>
            <a:pPr marL="990600" marR="0" lvl="1" indent="-5334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Disadvantages:</a:t>
            </a:r>
          </a:p>
          <a:p>
            <a:pPr marL="990600" marR="0" lvl="1" indent="-5334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Low Vascular supply compared with other bone categories and healing phase is longer.</a:t>
            </a:r>
          </a:p>
          <a:p>
            <a:pPr marL="990600" marR="0" lvl="1" indent="-5334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990600" marR="0" lvl="1" indent="-533400" algn="l" defTabSz="914400" rtl="0" eaLnBrk="1" fontAlgn="auto" latinLnBrk="0" hangingPunct="1">
              <a:lnSpc>
                <a:spcPct val="100000"/>
              </a:lnSpc>
              <a:spcBef>
                <a:spcPct val="20000"/>
              </a:spcBef>
              <a:spcAft>
                <a:spcPts val="0"/>
              </a:spcAft>
              <a:buClrTx/>
              <a:buSzTx/>
              <a:buFont typeface="Wingdings" pitchFamily="2" charset="2"/>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990600" marR="0" lvl="1"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Healing time is 5 months and immediate loading can be done</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457200"/>
            <a:ext cx="8458200" cy="6096000"/>
          </a:xfrm>
          <a:prstGeom prst="rect">
            <a:avLst/>
          </a:prstGeom>
        </p:spPr>
        <p:txBody>
          <a:bodyPr/>
          <a:lstStyle/>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r>
              <a:rPr kumimoji="0" lang="en-US" sz="2400" b="1"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D2 Bone:</a:t>
            </a:r>
            <a:r>
              <a:rPr kumimoji="0" lang="en-US" sz="2400" b="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Thick porous compact bone with coarse</a:t>
            </a:r>
          </a:p>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r>
              <a:rPr kumimoji="0" lang="en-US" sz="2400" b="0" i="0" u="sng" strike="noStrike" kern="1200" cap="none" spc="0" normalizeH="0" baseline="0" noProof="0" dirty="0" err="1" smtClean="0">
                <a:ln>
                  <a:noFill/>
                </a:ln>
                <a:solidFill>
                  <a:srgbClr val="FFC000"/>
                </a:solidFill>
                <a:effectLst/>
                <a:uLnTx/>
                <a:uFillTx/>
                <a:latin typeface="Times New Roman" pitchFamily="18" charset="0"/>
                <a:cs typeface="Times New Roman" pitchFamily="18" charset="0"/>
              </a:rPr>
              <a:t>trabecular</a:t>
            </a:r>
            <a:r>
              <a:rPr kumimoji="0" lang="en-US" sz="2400" b="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core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Site: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Anterior and posterior segment of the mandible.</a:t>
            </a:r>
          </a:p>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Anterior maxillary segment ( palatal aspect).</a:t>
            </a:r>
          </a:p>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Advantages:</a:t>
            </a:r>
          </a:p>
          <a:p>
            <a:pPr marL="990600" marR="0" lvl="1" indent="-533400" algn="l" defTabSz="914400" rtl="0" eaLnBrk="1" fontAlgn="auto" latinLnBrk="0" hangingPunct="1">
              <a:lnSpc>
                <a:spcPct val="9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Provides immediate stability and long term survival.</a:t>
            </a:r>
          </a:p>
          <a:p>
            <a:pPr marL="990600" marR="0" lvl="1" indent="-533400" algn="l" defTabSz="914400" rtl="0" eaLnBrk="1" fontAlgn="auto" latinLnBrk="0" hangingPunct="1">
              <a:lnSpc>
                <a:spcPct val="90000"/>
              </a:lnSpc>
              <a:spcBef>
                <a:spcPct val="20000"/>
              </a:spcBef>
              <a:spcAft>
                <a:spcPts val="0"/>
              </a:spcAft>
              <a:buClrTx/>
              <a:buSzTx/>
              <a:buFontTx/>
              <a:buAutoNum type="arabicPeriod"/>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990600" marR="0" lvl="1" indent="-533400" algn="l" defTabSz="914400" rtl="0" eaLnBrk="1" fontAlgn="auto" latinLnBrk="0" hangingPunct="1">
              <a:lnSpc>
                <a:spcPct val="9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intrabony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bleeding helps control over heating during preparation.</a:t>
            </a:r>
          </a:p>
          <a:p>
            <a:pPr marL="990600" marR="0" lvl="1" indent="-533400" algn="l" defTabSz="914400" rtl="0" eaLnBrk="1" fontAlgn="auto" latinLnBrk="0" hangingPunct="1">
              <a:lnSpc>
                <a:spcPct val="9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percentage of bone at bone implant interface is 70%.</a:t>
            </a:r>
          </a:p>
          <a:p>
            <a:pPr marL="990600" marR="0" lvl="1" indent="-533400" algn="l" defTabSz="914400" rtl="0" eaLnBrk="1" fontAlgn="auto" latinLnBrk="0" hangingPunct="1">
              <a:lnSpc>
                <a:spcPct val="9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excellent blood supply and rigid initial fixation permit adequate bone healing within 4 months.</a:t>
            </a:r>
          </a:p>
          <a:p>
            <a:pPr marL="990600" marR="0" lvl="1" indent="-533400" algn="l" defTabSz="914400"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990600" marR="0" lvl="1" indent="-5334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Progressive loading is important.</a:t>
            </a:r>
          </a:p>
          <a:p>
            <a:pPr marL="990600" marR="0" lvl="1" indent="-533400" algn="l" defTabSz="914400" rtl="0" eaLnBrk="1" fontAlgn="auto" latinLnBrk="0" hangingPunct="1">
              <a:lnSpc>
                <a:spcPct val="90000"/>
              </a:lnSpc>
              <a:spcBef>
                <a:spcPct val="20000"/>
              </a:spcBef>
              <a:spcAft>
                <a:spcPts val="0"/>
              </a:spcAft>
              <a:buClrTx/>
              <a:buSzTx/>
              <a:buFont typeface="Wingdings" pitchFamily="2" charset="2"/>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990600" marR="0" lvl="1" indent="-5334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457200"/>
            <a:ext cx="8305800" cy="5867400"/>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D3 Bone: Thin porous compact bone with coarse </a:t>
            </a:r>
            <a:r>
              <a:rPr kumimoji="0" lang="en-US" sz="2800" i="0" u="sng" strike="noStrike" kern="1200" cap="none" spc="0" normalizeH="0" baseline="0" noProof="0" dirty="0" err="1" smtClean="0">
                <a:ln>
                  <a:noFill/>
                </a:ln>
                <a:solidFill>
                  <a:srgbClr val="FFC000"/>
                </a:solidFill>
                <a:effectLst/>
                <a:uLnTx/>
                <a:uFillTx/>
                <a:latin typeface="Times New Roman" pitchFamily="18" charset="0"/>
                <a:cs typeface="Times New Roman" pitchFamily="18" charset="0"/>
              </a:rPr>
              <a:t>trabecular</a:t>
            </a:r>
            <a:r>
              <a:rPr kumimoji="0" lang="en-US" sz="280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core. </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Site: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Anterior (Facial aspect) and posterior segments of the maxilla, posterior segments of the mandible</a:t>
            </a:r>
            <a:r>
              <a:rPr lang="en-US" sz="2400" dirty="0" smtClean="0">
                <a:latin typeface="Times New Roman" pitchFamily="18" charset="0"/>
                <a:cs typeface="Times New Roman" pitchFamily="18" charset="0"/>
              </a:rPr>
              <a:t>.</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1524000" lvl="2" indent="-609600">
              <a:spcBef>
                <a:spcPct val="20000"/>
              </a:spcBef>
              <a:buFont typeface="Arial" pitchFamily="34" charset="0"/>
              <a:buChar char="•"/>
              <a:defRPr/>
            </a:pPr>
            <a:r>
              <a:rPr lang="en-US" sz="2400" dirty="0" smtClean="0">
                <a:latin typeface="Times New Roman" pitchFamily="18" charset="0"/>
                <a:cs typeface="Times New Roman" pitchFamily="18" charset="0"/>
              </a:rPr>
              <a: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Condition following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osteoplasty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of D2 bone. </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Advantages:</a:t>
            </a:r>
          </a:p>
          <a:p>
            <a:pPr marL="609600" marR="0" lvl="0" indent="-609600" algn="l"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Good blood supply.</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Disadvantages</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Difficult implant bed preparation (widening). The surgeon must be extremely careful to avoid  lateral perforations of the cortical bone especially on the labial portion of the maxilla.</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533400"/>
            <a:ext cx="8305800" cy="5791200"/>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None/>
              <a:tabLst/>
              <a:defRPr/>
            </a:pPr>
            <a:r>
              <a:rPr lang="en-US" sz="2400" dirty="0" smtClean="0">
                <a:latin typeface="Times New Roman" pitchFamily="18" charset="0"/>
                <a:cs typeface="Times New Roman" pitchFamily="18" charset="0"/>
              </a:rPr>
              <a:t>2.</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Because of reduced implant bone interface, more number of implants may be necessary.</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Time period of healing -  6 months.</a:t>
            </a: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Extended gradual loading should be done.</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304800"/>
            <a:ext cx="8229600" cy="5821363"/>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tabLst/>
              <a:defRPr/>
            </a:pPr>
            <a:r>
              <a:rPr kumimoji="0" lang="en-US" sz="280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D4 Bone:  Fine </a:t>
            </a:r>
            <a:r>
              <a:rPr kumimoji="0" lang="en-US" sz="2800" i="0" u="sng" strike="noStrike" kern="1200" cap="none" spc="0" normalizeH="0" baseline="0" noProof="0" dirty="0" err="1" smtClean="0">
                <a:ln>
                  <a:noFill/>
                </a:ln>
                <a:solidFill>
                  <a:srgbClr val="FFC000"/>
                </a:solidFill>
                <a:effectLst/>
                <a:uLnTx/>
                <a:uFillTx/>
                <a:latin typeface="Times New Roman" pitchFamily="18" charset="0"/>
                <a:cs typeface="Times New Roman" pitchFamily="18" charset="0"/>
              </a:rPr>
              <a:t>trabecular</a:t>
            </a:r>
            <a:r>
              <a:rPr kumimoji="0" lang="en-US" sz="2800" i="0" u="sng" strike="noStrike" kern="1200" cap="none" spc="0" normalizeH="0" baseline="0" noProof="0" dirty="0" smtClean="0">
                <a:ln>
                  <a:noFill/>
                </a:ln>
                <a:solidFill>
                  <a:srgbClr val="FFC000"/>
                </a:solidFill>
                <a:effectLst/>
                <a:uLnTx/>
                <a:uFillTx/>
                <a:latin typeface="Times New Roman" pitchFamily="18" charset="0"/>
                <a:cs typeface="Times New Roman" pitchFamily="18" charset="0"/>
              </a:rPr>
              <a:t> bone </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i="1"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Site: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Maxillary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tuberosity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609600" marR="0" lvl="0" indent="-609600" algn="l"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condition following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osteoplasty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of D3 Bone.</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Advantages:</a:t>
            </a:r>
          </a:p>
          <a:p>
            <a:pPr marL="609600" marR="0" lvl="0" indent="-609600" algn="l"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None.</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i="1" u="none" strike="noStrike" kern="1200" cap="none" spc="0" normalizeH="0" baseline="0" noProof="0" dirty="0" smtClean="0">
                <a:ln>
                  <a:noFill/>
                </a:ln>
                <a:solidFill>
                  <a:srgbClr val="92D050"/>
                </a:solidFill>
                <a:effectLst/>
                <a:uLnTx/>
                <a:uFillTx/>
                <a:latin typeface="Times New Roman" pitchFamily="18" charset="0"/>
                <a:cs typeface="Times New Roman" pitchFamily="18" charset="0"/>
              </a:rPr>
              <a:t>Disadvantages:</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Has very little bone density and little or no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crestal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cortical bone.</a:t>
            </a: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Difficult implant bed preparation. The bone site is easily distorted resulting in reduced initial stability of the implant.</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AutoNum type="arabicPeriod"/>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609600"/>
            <a:ext cx="8229600" cy="5516563"/>
          </a:xfrm>
          <a:prstGeom prst="rect">
            <a:avLst/>
          </a:prstGeom>
        </p:spPr>
        <p:txBody>
          <a:bodyPr/>
          <a:lstStyle/>
          <a:p>
            <a:pPr marL="609600" marR="0" lvl="0" indent="-609600" algn="l" defTabSz="914400" rtl="0" eaLnBrk="1" fontAlgn="auto" latinLnBrk="0" hangingPunct="1">
              <a:lnSpc>
                <a:spcPct val="100000"/>
              </a:lnSpc>
              <a:spcBef>
                <a:spcPct val="20000"/>
              </a:spcBef>
              <a:spcAft>
                <a:spcPts val="0"/>
              </a:spcAft>
              <a:buClrTx/>
              <a:buSzTx/>
              <a:buFontTx/>
              <a:buAutoNum type="arabicPeriod" startAt="3"/>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Reduced implant bone interface, so optimum usage of available bone is necessary. </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AutoNum type="arabicPeriod" startAt="4"/>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Number of implants to be placed is increased.</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Tx/>
              <a:buAutoNum type="arabicPeriod" startAt="4"/>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Up to 8 months of undisturbed healing is suggested.</a:t>
            </a:r>
          </a:p>
          <a:p>
            <a:pPr marL="609600" marR="0" lvl="0" indent="-6096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609600" marR="0" lvl="0" indent="-609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667000" y="381000"/>
            <a:ext cx="3276600" cy="762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Surgical guides</a:t>
            </a:r>
            <a:r>
              <a:rPr kumimoji="0" lang="en-US" sz="44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endParaRPr kumimoji="0" lang="en-US" sz="4400" b="0"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3" name="Rectangle 3"/>
          <p:cNvSpPr txBox="1">
            <a:spLocks noChangeArrowheads="1"/>
          </p:cNvSpPr>
          <p:nvPr/>
        </p:nvSpPr>
        <p:spPr>
          <a:xfrm>
            <a:off x="457200" y="1219200"/>
            <a:ext cx="8305800" cy="4830763"/>
          </a:xfrm>
          <a:prstGeom prst="rect">
            <a:avLst/>
          </a:prstGeom>
        </p:spPr>
        <p:txBody>
          <a:bodyPr/>
          <a:lstStyle/>
          <a:p>
            <a:pPr marL="342900" marR="0" lvl="0" indent="-342900" algn="l" defTabSz="914400" rtl="0" eaLnBrk="1" fontAlgn="auto" latinLnBrk="0" hangingPunct="1">
              <a:spcBef>
                <a:spcPct val="20000"/>
              </a:spcBef>
              <a:spcAft>
                <a:spcPts val="0"/>
              </a:spcAft>
              <a:buClrTx/>
              <a:buSzTx/>
              <a:tabLst/>
              <a:defRPr/>
            </a:pPr>
            <a:r>
              <a:rPr kumimoji="0" lang="en-US" sz="2400" i="0" strike="noStrike" kern="1200" cap="none" spc="0" normalizeH="0" baseline="0" noProof="0" dirty="0" smtClean="0">
                <a:ln>
                  <a:noFill/>
                </a:ln>
                <a:solidFill>
                  <a:srgbClr val="FFFF00"/>
                </a:solidFill>
                <a:effectLst/>
                <a:uLnTx/>
                <a:uFillTx/>
                <a:latin typeface="Times New Roman" pitchFamily="18" charset="0"/>
                <a:cs typeface="Times New Roman" pitchFamily="18" charset="0"/>
              </a:rPr>
              <a:t>Partially edentulous patients:</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1"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Helps the dentist to position the implants appropriately from the prosthetic point of view. </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 patients with some remaining teeth, these stents can be fabricated in the form of clasp retained partial dentures or modified bridge constructions.</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Holes are drilled into the acrylic at appropriate locations with proper axis orientation.</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762000"/>
            <a:ext cx="8229600" cy="5364163"/>
          </a:xfrm>
          <a:prstGeom prst="rect">
            <a:avLst/>
          </a:prstGeom>
        </p:spPr>
        <p:txBody>
          <a:bodyPr/>
          <a:lstStyle/>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Surgical guides that cover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incisal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or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occlusal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surfaces of the remaining teeth have the advantage that they remain secure, as the pilot hole is drilled during surgery.</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ideal implant position and axis orientation are determined during analysis of the study models.</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holes in the acrylic that guide the pilot drills are ideally located in the center of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occlusal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surface of the artificial acrylic teeth.</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685800"/>
            <a:ext cx="8229600" cy="5486400"/>
          </a:xfrm>
          <a:prstGeom prst="rect">
            <a:avLst/>
          </a:prstGeom>
        </p:spPr>
        <p:txBody>
          <a:bodyPr/>
          <a:lstStyle/>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acrylic stent can be hollowed out from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buccal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or lingual side – a good overview of the surgical field is insured.</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When implants are inserted without guidance (free hand) the danger exists that the final restoration will be less than optimal in one or more of the categories such as function, occlusion, esthetics and hygiene.</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WINDOWS.000\Desktop\implantdia.snaps\SURGICAL GUIDE EDENT 3.jpg"/>
          <p:cNvPicPr>
            <a:picLocks noChangeAspect="1" noChangeArrowheads="1"/>
          </p:cNvPicPr>
          <p:nvPr/>
        </p:nvPicPr>
        <p:blipFill>
          <a:blip r:embed="rId2" cstate="print"/>
          <a:srcRect/>
          <a:stretch>
            <a:fillRect/>
          </a:stretch>
        </p:blipFill>
        <p:spPr bwMode="auto">
          <a:xfrm>
            <a:off x="1524000" y="304800"/>
            <a:ext cx="5486400" cy="2559050"/>
          </a:xfrm>
          <a:prstGeom prst="rect">
            <a:avLst/>
          </a:prstGeom>
          <a:noFill/>
        </p:spPr>
      </p:pic>
      <p:pic>
        <p:nvPicPr>
          <p:cNvPr id="3" name="Picture 5" descr="C:\WINDOWS.000\Desktop\implantdia.snaps\SURGICAL GUIDE EDENT2.jpg"/>
          <p:cNvPicPr>
            <a:picLocks noChangeAspect="1" noChangeArrowheads="1"/>
          </p:cNvPicPr>
          <p:nvPr/>
        </p:nvPicPr>
        <p:blipFill>
          <a:blip r:embed="rId3" cstate="print"/>
          <a:srcRect/>
          <a:stretch>
            <a:fillRect/>
          </a:stretch>
        </p:blipFill>
        <p:spPr bwMode="auto">
          <a:xfrm>
            <a:off x="1371600" y="2971800"/>
            <a:ext cx="5943600" cy="2627313"/>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350837"/>
            <a:ext cx="8229600" cy="57451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800" i="0" strike="noStrike" kern="1200" cap="none" spc="0" normalizeH="0" baseline="0" noProof="0" dirty="0" smtClean="0">
                <a:ln>
                  <a:noFill/>
                </a:ln>
                <a:solidFill>
                  <a:srgbClr val="FFFF00"/>
                </a:solidFill>
                <a:effectLst/>
                <a:uLnTx/>
                <a:uFillTx/>
                <a:latin typeface="Times New Roman" pitchFamily="18" charset="0"/>
                <a:cs typeface="Times New Roman" pitchFamily="18" charset="0"/>
              </a:rPr>
              <a:t>Edentulous patients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Surgical guide is not necessary if the treatment plan involves a complete denture retained by 2-4 implants in the anterior segment of the edentulous maxilla or mandible.</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But if the therapy involves rigid screw fixation prosthesis then the use of a surgical guide is required to achieve the best possible treatment result.</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guide is prepared from clear acrylic. It could even be the patient’s own complete denture.</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685800"/>
            <a:ext cx="8382000" cy="5334000"/>
          </a:xfrm>
          <a:prstGeom prst="rect">
            <a:avLst/>
          </a:prstGeom>
        </p:spPr>
        <p:txBody>
          <a:bodyPr/>
          <a:lstStyle/>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 the jaw segments, where the implants are to be placed the guide must be either completely relieved or have holes drilled in it at the proper locations.</a:t>
            </a:r>
          </a:p>
          <a:p>
            <a:pPr marL="342900" marR="0" lvl="0" indent="-342900" algn="l" defTabSz="914400" rtl="0" eaLnBrk="1" fontAlgn="auto" latinLnBrk="0" hangingPunct="1">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Maxillary guides relieved from the palatal aspect and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mandibular</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guides relieved from the lingual aspects offer practical advantages with corresponding incisions.</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609600"/>
            <a:ext cx="8305800" cy="57912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 this way the surgeon would be able to visualize the course of the dental arch and can also appreciate the inclination of the implant axes, which should be parallel to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buccal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surfaces of the anterior and posterior teeth as much as possible.</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occlusal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surfaces of the molars should be retained to permit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intraoperative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checks of the guide position in centric occlusion.</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Guides must be disinfected in appropriate solutions before clinical use.</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WINDOWS.000\Desktop\implantdia.snaps\SURGICAL GUIDE EDENT1.jpg"/>
          <p:cNvPicPr>
            <a:picLocks noChangeAspect="1" noChangeArrowheads="1"/>
          </p:cNvPicPr>
          <p:nvPr/>
        </p:nvPicPr>
        <p:blipFill>
          <a:blip r:embed="rId2" cstate="print"/>
          <a:srcRect/>
          <a:stretch>
            <a:fillRect/>
          </a:stretch>
        </p:blipFill>
        <p:spPr bwMode="auto">
          <a:xfrm>
            <a:off x="5029200" y="2667000"/>
            <a:ext cx="3581400" cy="2425700"/>
          </a:xfrm>
          <a:prstGeom prst="rect">
            <a:avLst/>
          </a:prstGeom>
          <a:noFill/>
        </p:spPr>
      </p:pic>
      <p:pic>
        <p:nvPicPr>
          <p:cNvPr id="3" name="Picture 5" descr="C:\WINDOWS.000\Desktop\implantdia.snaps\SURGICAL GUIDE EDENTUL 2.jpg"/>
          <p:cNvPicPr>
            <a:picLocks noChangeAspect="1" noChangeArrowheads="1"/>
          </p:cNvPicPr>
          <p:nvPr/>
        </p:nvPicPr>
        <p:blipFill>
          <a:blip r:embed="rId3" cstate="print"/>
          <a:srcRect/>
          <a:stretch>
            <a:fillRect/>
          </a:stretch>
        </p:blipFill>
        <p:spPr bwMode="auto">
          <a:xfrm>
            <a:off x="914400" y="838200"/>
            <a:ext cx="3622675" cy="49657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1506538"/>
            <a:ext cx="82296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rgbClr val="FF0000"/>
                </a:solidFill>
                <a:effectLst/>
                <a:uLnTx/>
                <a:uFillTx/>
                <a:latin typeface="Times New Roman" pitchFamily="18" charset="0"/>
                <a:ea typeface="+mj-ea"/>
                <a:cs typeface="Times New Roman" pitchFamily="18" charset="0"/>
              </a:rPr>
              <a:t>SURGICAL ASPECTS OF </a:t>
            </a:r>
            <a:br>
              <a:rPr kumimoji="0" lang="en-US" sz="4400" b="0" i="0" u="none" strike="noStrike" kern="1200" cap="none" spc="0" normalizeH="0" baseline="0" noProof="0" smtClean="0">
                <a:ln>
                  <a:noFill/>
                </a:ln>
                <a:solidFill>
                  <a:srgbClr val="FF0000"/>
                </a:solidFill>
                <a:effectLst/>
                <a:uLnTx/>
                <a:uFillTx/>
                <a:latin typeface="Times New Roman" pitchFamily="18" charset="0"/>
                <a:ea typeface="+mj-ea"/>
                <a:cs typeface="Times New Roman" pitchFamily="18" charset="0"/>
              </a:rPr>
            </a:br>
            <a:r>
              <a:rPr kumimoji="0" lang="en-US" sz="4400" b="0" i="0" u="none" strike="noStrike" kern="1200" cap="none" spc="0" normalizeH="0" baseline="0" noProof="0" smtClean="0">
                <a:ln>
                  <a:noFill/>
                </a:ln>
                <a:solidFill>
                  <a:srgbClr val="FF0000"/>
                </a:solidFill>
                <a:effectLst/>
                <a:uLnTx/>
                <a:uFillTx/>
                <a:latin typeface="Times New Roman" pitchFamily="18" charset="0"/>
                <a:ea typeface="+mj-ea"/>
                <a:cs typeface="Times New Roman" pitchFamily="18" charset="0"/>
              </a:rPr>
              <a:t>DENTAL IMPLANTS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33400" y="762000"/>
            <a:ext cx="8229600" cy="3048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smtClean="0">
                <a:ln>
                  <a:noFill/>
                </a:ln>
                <a:solidFill>
                  <a:srgbClr val="C00000"/>
                </a:solidFill>
                <a:effectLst/>
                <a:uLnTx/>
                <a:uFillTx/>
                <a:latin typeface="Times New Roman" pitchFamily="18" charset="0"/>
                <a:cs typeface="Times New Roman" pitchFamily="18" charset="0"/>
              </a:rPr>
              <a:t>Implant position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with regard to the anatomic situation, the implant should preferably be placed in tooth position , both in a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mesiodistal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and in a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buccolingual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direction.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cstate="print"/>
          <a:srcRect/>
          <a:stretch>
            <a:fillRect/>
          </a:stretch>
        </p:blipFill>
        <p:spPr bwMode="auto">
          <a:xfrm>
            <a:off x="2667000" y="3429000"/>
            <a:ext cx="3481388" cy="238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762000" y="1066800"/>
            <a:ext cx="7772400" cy="4572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Implants should never be placed in the midline of the maxilla or the mandible, as in these positions they may either expand the suture, as between the two  maxillae, and/or may compromise the esthetics.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the implants should not be placed into important structures such as nerves, tooth roots and jaw cavities either, as no damage of surrounding tissues can be accepted just because of the wish to insert implants for prosthetic anchorage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274638"/>
            <a:ext cx="8915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Instrument tray for implant placement</a:t>
            </a:r>
          </a:p>
        </p:txBody>
      </p:sp>
      <p:pic>
        <p:nvPicPr>
          <p:cNvPr id="3" name="Picture 2"/>
          <p:cNvPicPr>
            <a:picLocks noChangeAspect="1" noChangeArrowheads="1"/>
          </p:cNvPicPr>
          <p:nvPr/>
        </p:nvPicPr>
        <p:blipFill>
          <a:blip r:embed="rId2" cstate="print"/>
          <a:srcRect/>
          <a:stretch>
            <a:fillRect/>
          </a:stretch>
        </p:blipFill>
        <p:spPr>
          <a:xfrm>
            <a:off x="1524000" y="1752600"/>
            <a:ext cx="2886075" cy="1876425"/>
          </a:xfrm>
          <a:prstGeom prst="rect">
            <a:avLst/>
          </a:prstGeom>
          <a:noFill/>
        </p:spPr>
      </p:pic>
      <p:pic>
        <p:nvPicPr>
          <p:cNvPr id="4" name="Picture 3"/>
          <p:cNvPicPr>
            <a:picLocks noChangeAspect="1" noChangeArrowheads="1"/>
          </p:cNvPicPr>
          <p:nvPr/>
        </p:nvPicPr>
        <p:blipFill>
          <a:blip r:embed="rId3" cstate="print"/>
          <a:srcRect/>
          <a:stretch>
            <a:fillRect/>
          </a:stretch>
        </p:blipFill>
        <p:spPr bwMode="auto">
          <a:xfrm>
            <a:off x="5638800" y="1752600"/>
            <a:ext cx="2838450" cy="1828800"/>
          </a:xfrm>
          <a:prstGeom prst="rect">
            <a:avLst/>
          </a:prstGeom>
          <a:noFill/>
          <a:ln w="12700" cap="sq">
            <a:noFill/>
            <a:miter lim="800000"/>
            <a:headEnd type="none" w="sm" len="sm"/>
            <a:tailEnd type="none" w="sm" len="sm"/>
          </a:ln>
        </p:spPr>
      </p:pic>
      <p:pic>
        <p:nvPicPr>
          <p:cNvPr id="5" name="Picture 4"/>
          <p:cNvPicPr>
            <a:picLocks noChangeAspect="1" noChangeArrowheads="1"/>
          </p:cNvPicPr>
          <p:nvPr/>
        </p:nvPicPr>
        <p:blipFill>
          <a:blip r:embed="rId4" cstate="print"/>
          <a:srcRect/>
          <a:stretch>
            <a:fillRect/>
          </a:stretch>
        </p:blipFill>
        <p:spPr bwMode="auto">
          <a:xfrm>
            <a:off x="3200400" y="4038600"/>
            <a:ext cx="2914650" cy="1866900"/>
          </a:xfrm>
          <a:prstGeom prst="rect">
            <a:avLst/>
          </a:prstGeom>
          <a:noFill/>
          <a:ln w="12700" cap="sq">
            <a:noFill/>
            <a:miter lim="800000"/>
            <a:headEnd type="none" w="sm" len="sm"/>
            <a:tailEnd type="none" w="sm" len="sm"/>
          </a:ln>
        </p:spPr>
      </p:pic>
      <p:sp>
        <p:nvSpPr>
          <p:cNvPr id="6" name="TextBox 6"/>
          <p:cNvSpPr txBox="1">
            <a:spLocks noChangeArrowheads="1"/>
          </p:cNvSpPr>
          <p:nvPr/>
        </p:nvSpPr>
        <p:spPr bwMode="auto">
          <a:xfrm>
            <a:off x="5105400" y="3505200"/>
            <a:ext cx="4343400" cy="369332"/>
          </a:xfrm>
          <a:prstGeom prst="rect">
            <a:avLst/>
          </a:prstGeom>
          <a:noFill/>
          <a:ln w="9525">
            <a:noFill/>
            <a:miter lim="800000"/>
            <a:headEnd/>
            <a:tailEnd/>
          </a:ln>
        </p:spPr>
        <p:txBody>
          <a:bodyPr wrap="square">
            <a:spAutoFit/>
          </a:bodyPr>
          <a:lstStyle/>
          <a:p>
            <a:r>
              <a:rPr lang="en-US" dirty="0">
                <a:latin typeface="Times New Roman" pitchFamily="18" charset="0"/>
                <a:cs typeface="Times New Roman" pitchFamily="18" charset="0"/>
              </a:rPr>
              <a:t>Tray for uncovering,, abutment adaptation</a:t>
            </a:r>
          </a:p>
        </p:txBody>
      </p:sp>
      <p:sp>
        <p:nvSpPr>
          <p:cNvPr id="7" name="TextBox 7"/>
          <p:cNvSpPr txBox="1">
            <a:spLocks noChangeArrowheads="1"/>
          </p:cNvSpPr>
          <p:nvPr/>
        </p:nvSpPr>
        <p:spPr bwMode="auto">
          <a:xfrm>
            <a:off x="3200400" y="6172200"/>
            <a:ext cx="3505200" cy="369332"/>
          </a:xfrm>
          <a:prstGeom prst="rect">
            <a:avLst/>
          </a:prstGeom>
          <a:noFill/>
          <a:ln w="9525">
            <a:noFill/>
            <a:miter lim="800000"/>
            <a:headEnd/>
            <a:tailEnd/>
          </a:ln>
        </p:spPr>
        <p:txBody>
          <a:bodyPr>
            <a:spAutoFit/>
          </a:bodyPr>
          <a:lstStyle/>
          <a:p>
            <a:r>
              <a:rPr lang="en-US" dirty="0">
                <a:latin typeface="Times New Roman" pitchFamily="18" charset="0"/>
                <a:cs typeface="Times New Roman" pitchFamily="18" charset="0"/>
              </a:rPr>
              <a:t>Controller set, drill equipment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2400" y="152400"/>
            <a:ext cx="8540750" cy="67056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0" i="0" u="sng"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Single stage implant: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This technique involves only single surgical procedure.</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The implant fixture is inserted with a prosthetic post,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immediately in the post-operative period.</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The implant may be loaded in the post-operative  period.</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p:txBody>
      </p:sp>
      <p:pic>
        <p:nvPicPr>
          <p:cNvPr id="3" name="Picture 4"/>
          <p:cNvPicPr>
            <a:picLocks noChangeAspect="1" noChangeArrowheads="1"/>
          </p:cNvPicPr>
          <p:nvPr/>
        </p:nvPicPr>
        <p:blipFill>
          <a:blip r:embed="rId2" cstate="print"/>
          <a:srcRect/>
          <a:stretch>
            <a:fillRect/>
          </a:stretch>
        </p:blipFill>
        <p:spPr bwMode="auto">
          <a:xfrm>
            <a:off x="990600" y="3429000"/>
            <a:ext cx="3581400" cy="2562225"/>
          </a:xfrm>
          <a:prstGeom prst="rect">
            <a:avLst/>
          </a:prstGeom>
          <a:noFill/>
          <a:ln w="12700" cap="sq">
            <a:noFill/>
            <a:miter lim="800000"/>
            <a:headEnd type="none" w="sm" len="sm"/>
            <a:tailEnd type="none" w="sm" len="sm"/>
          </a:ln>
        </p:spPr>
      </p:pic>
      <p:pic>
        <p:nvPicPr>
          <p:cNvPr id="4" name="Picture 5"/>
          <p:cNvPicPr>
            <a:picLocks noChangeAspect="1" noChangeArrowheads="1"/>
          </p:cNvPicPr>
          <p:nvPr/>
        </p:nvPicPr>
        <p:blipFill>
          <a:blip r:embed="rId3" cstate="print"/>
          <a:srcRect/>
          <a:stretch>
            <a:fillRect/>
          </a:stretch>
        </p:blipFill>
        <p:spPr bwMode="auto">
          <a:xfrm>
            <a:off x="4953000" y="3505200"/>
            <a:ext cx="3790950" cy="249555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81000" y="228600"/>
            <a:ext cx="8540750" cy="541337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en-US" sz="28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Two stage implant</a:t>
            </a:r>
            <a:r>
              <a:rPr kumimoji="0" lang="en-US" sz="2000" b="0" i="0" u="none"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This requires two surgical procedures.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 the first surgery, the implant body is seated into  bone and completely covered by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mucoperiosteal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flaps and  allowed for healing.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 the second surgery, implants are uncovered to receive the prosthetic component.  </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Advantage : Allows  osseous healing of the implant  without any loading force</a:t>
            </a:r>
          </a:p>
        </p:txBody>
      </p:sp>
      <p:pic>
        <p:nvPicPr>
          <p:cNvPr id="3" name="Picture 3"/>
          <p:cNvPicPr>
            <a:picLocks noChangeAspect="1" noChangeArrowheads="1"/>
          </p:cNvPicPr>
          <p:nvPr/>
        </p:nvPicPr>
        <p:blipFill>
          <a:blip r:embed="rId2" cstate="print"/>
          <a:srcRect/>
          <a:stretch>
            <a:fillRect/>
          </a:stretch>
        </p:blipFill>
        <p:spPr bwMode="auto">
          <a:xfrm>
            <a:off x="381000" y="3962400"/>
            <a:ext cx="3200400" cy="2209800"/>
          </a:xfrm>
          <a:prstGeom prst="rect">
            <a:avLst/>
          </a:prstGeom>
          <a:noFill/>
          <a:ln w="12700" cap="sq">
            <a:noFill/>
            <a:miter lim="800000"/>
            <a:headEnd type="none" w="sm" len="sm"/>
            <a:tailEnd type="none" w="sm" len="sm"/>
          </a:ln>
        </p:spPr>
      </p:pic>
      <p:pic>
        <p:nvPicPr>
          <p:cNvPr id="4" name="Picture 2"/>
          <p:cNvPicPr>
            <a:picLocks noChangeAspect="1" noChangeArrowheads="1"/>
          </p:cNvPicPr>
          <p:nvPr/>
        </p:nvPicPr>
        <p:blipFill>
          <a:blip r:embed="rId3" cstate="print"/>
          <a:srcRect/>
          <a:stretch>
            <a:fillRect/>
          </a:stretch>
        </p:blipFill>
        <p:spPr bwMode="auto">
          <a:xfrm>
            <a:off x="3962400" y="3886200"/>
            <a:ext cx="3886200" cy="240982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28600" y="457200"/>
            <a:ext cx="5489575"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rgbClr val="FF3300"/>
                </a:solidFill>
                <a:effectLst/>
                <a:uLnTx/>
                <a:uFillTx/>
                <a:latin typeface="Times New Roman" pitchFamily="18" charset="0"/>
                <a:ea typeface="+mj-ea"/>
                <a:cs typeface="Times New Roman" pitchFamily="18" charset="0"/>
              </a:rPr>
              <a:t>STEPS IN PLACEMENT OF IMPLANT</a:t>
            </a:r>
          </a:p>
        </p:txBody>
      </p:sp>
      <p:sp>
        <p:nvSpPr>
          <p:cNvPr id="3" name="Rectangle 3"/>
          <p:cNvSpPr txBox="1">
            <a:spLocks noRot="1" noChangeArrowheads="1"/>
          </p:cNvSpPr>
          <p:nvPr/>
        </p:nvSpPr>
        <p:spPr>
          <a:xfrm>
            <a:off x="603250" y="1143000"/>
            <a:ext cx="8540750" cy="495617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1.Incision</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2.Reflection of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mucoperiosteal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flap</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3.Preperation of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osteotomy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&amp; insertion of implant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4.Uncovering of implant after healing phase</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5.Prosthetic component placement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6.loading of implant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2400" y="533400"/>
            <a:ext cx="8540750" cy="23622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C00000"/>
                </a:solidFill>
                <a:effectLst/>
                <a:uLnTx/>
                <a:uFillTx/>
                <a:latin typeface="Times New Roman" pitchFamily="18" charset="0"/>
                <a:cs typeface="Times New Roman" pitchFamily="18" charset="0"/>
              </a:rPr>
              <a:t>VESTIBULAR INCISION</a:t>
            </a:r>
            <a:r>
              <a:rPr kumimoji="0" lang="en-US" sz="3200" b="0"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If the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mentalis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is located adjacent to alveolar crest     Incision is placed 5-10mm from junction of attached &amp; unattached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gingiva</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pic>
        <p:nvPicPr>
          <p:cNvPr id="3" name="Picture 4"/>
          <p:cNvPicPr>
            <a:picLocks noChangeAspect="1" noChangeArrowheads="1"/>
          </p:cNvPicPr>
          <p:nvPr/>
        </p:nvPicPr>
        <p:blipFill>
          <a:blip r:embed="rId2" cstate="print"/>
          <a:srcRect/>
          <a:stretch>
            <a:fillRect/>
          </a:stretch>
        </p:blipFill>
        <p:spPr bwMode="auto">
          <a:xfrm>
            <a:off x="685800" y="2362200"/>
            <a:ext cx="3581400" cy="2133600"/>
          </a:xfrm>
          <a:prstGeom prst="rect">
            <a:avLst/>
          </a:prstGeom>
          <a:noFill/>
          <a:ln w="12700" cap="sq">
            <a:noFill/>
            <a:miter lim="800000"/>
            <a:headEnd type="none" w="sm" len="sm"/>
            <a:tailEnd type="none" w="sm" len="sm"/>
          </a:ln>
        </p:spPr>
      </p:pic>
      <p:pic>
        <p:nvPicPr>
          <p:cNvPr id="4" name="Picture 5"/>
          <p:cNvPicPr>
            <a:picLocks noChangeAspect="1" noChangeArrowheads="1"/>
          </p:cNvPicPr>
          <p:nvPr/>
        </p:nvPicPr>
        <p:blipFill>
          <a:blip r:embed="rId3" cstate="print"/>
          <a:srcRect/>
          <a:stretch>
            <a:fillRect/>
          </a:stretch>
        </p:blipFill>
        <p:spPr bwMode="auto">
          <a:xfrm>
            <a:off x="3429000" y="4724400"/>
            <a:ext cx="4800600" cy="2133600"/>
          </a:xfrm>
          <a:prstGeom prst="rect">
            <a:avLst/>
          </a:prstGeom>
          <a:noFill/>
          <a:ln w="12700" cap="sq">
            <a:noFill/>
            <a:miter lim="800000"/>
            <a:headEnd type="none" w="sm" len="sm"/>
            <a:tailEnd type="none" w="sm" len="sm"/>
          </a:ln>
        </p:spPr>
      </p:pic>
      <p:sp>
        <p:nvSpPr>
          <p:cNvPr id="5" name="TextBox 5"/>
          <p:cNvSpPr txBox="1">
            <a:spLocks noChangeArrowheads="1"/>
          </p:cNvSpPr>
          <p:nvPr/>
        </p:nvSpPr>
        <p:spPr bwMode="auto">
          <a:xfrm>
            <a:off x="4953000" y="3962400"/>
            <a:ext cx="3352800" cy="707886"/>
          </a:xfrm>
          <a:prstGeom prst="rect">
            <a:avLst/>
          </a:prstGeom>
          <a:noFill/>
          <a:ln w="9525">
            <a:noFill/>
            <a:miter lim="800000"/>
            <a:headEnd/>
            <a:tailEnd/>
          </a:ln>
        </p:spPr>
        <p:txBody>
          <a:bodyPr>
            <a:spAutoFit/>
          </a:bodyPr>
          <a:lstStyle/>
          <a:p>
            <a:r>
              <a:rPr lang="en-US" sz="2000" dirty="0">
                <a:latin typeface="Times New Roman" pitchFamily="18" charset="0"/>
                <a:cs typeface="Times New Roman" pitchFamily="18" charset="0"/>
              </a:rPr>
              <a:t>Vestibular incision with lingual reflection</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457200"/>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Determination of implant location</a:t>
            </a:r>
          </a:p>
        </p:txBody>
      </p:sp>
      <p:pic>
        <p:nvPicPr>
          <p:cNvPr id="3" name="Picture 2"/>
          <p:cNvPicPr>
            <a:picLocks noChangeAspect="1" noChangeArrowheads="1"/>
          </p:cNvPicPr>
          <p:nvPr/>
        </p:nvPicPr>
        <p:blipFill>
          <a:blip r:embed="rId2" cstate="print"/>
          <a:srcRect/>
          <a:stretch>
            <a:fillRect/>
          </a:stretch>
        </p:blipFill>
        <p:spPr>
          <a:xfrm>
            <a:off x="1676400" y="1447800"/>
            <a:ext cx="5859462" cy="3124200"/>
          </a:xfrm>
          <a:prstGeom prst="rect">
            <a:avLst/>
          </a:prstGeom>
          <a:noFill/>
        </p:spPr>
      </p:pic>
      <p:sp>
        <p:nvSpPr>
          <p:cNvPr id="4" name="TextBox 4"/>
          <p:cNvSpPr txBox="1">
            <a:spLocks noChangeArrowheads="1"/>
          </p:cNvSpPr>
          <p:nvPr/>
        </p:nvSpPr>
        <p:spPr bwMode="auto">
          <a:xfrm>
            <a:off x="609600" y="5181600"/>
            <a:ext cx="8001000" cy="830997"/>
          </a:xfrm>
          <a:prstGeom prst="rect">
            <a:avLst/>
          </a:prstGeom>
          <a:noFill/>
          <a:ln w="9525">
            <a:noFill/>
            <a:miter lim="800000"/>
            <a:headEnd/>
            <a:tailEnd/>
          </a:ln>
        </p:spPr>
        <p:txBody>
          <a:bodyPr wrap="square">
            <a:spAutoFit/>
          </a:bodyPr>
          <a:lstStyle/>
          <a:p>
            <a:pPr>
              <a:buFont typeface="Arial" pitchFamily="34" charset="0"/>
              <a:buChar char="•"/>
            </a:pPr>
            <a:r>
              <a:rPr lang="en-US" sz="2400" dirty="0">
                <a:latin typeface="Times New Roman" pitchFamily="18" charset="0"/>
                <a:cs typeface="Times New Roman" pitchFamily="18" charset="0"/>
              </a:rPr>
              <a:t>With help of Surgical guide (the transparent acrylic </a:t>
            </a:r>
            <a:r>
              <a:rPr lang="en-US" sz="2400" dirty="0" err="1">
                <a:latin typeface="Times New Roman" pitchFamily="18" charset="0"/>
                <a:cs typeface="Times New Roman" pitchFamily="18" charset="0"/>
              </a:rPr>
              <a:t>mandibular</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CD</a:t>
            </a:r>
            <a:r>
              <a:rPr lang="en-US" sz="2400" dirty="0">
                <a:latin typeface="Times New Roman" pitchFamily="18" charset="0"/>
                <a:cs typeface="Times New Roman" pitchFamily="18" charset="0"/>
              </a:rPr>
              <a:t>) making implant  location</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533400"/>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Good spatial harmony of implant placement</a:t>
            </a:r>
          </a:p>
        </p:txBody>
      </p:sp>
      <p:pic>
        <p:nvPicPr>
          <p:cNvPr id="3" name="Picture 2"/>
          <p:cNvPicPr>
            <a:picLocks noChangeAspect="1" noChangeArrowheads="1"/>
          </p:cNvPicPr>
          <p:nvPr/>
        </p:nvPicPr>
        <p:blipFill>
          <a:blip r:embed="rId2" cstate="print"/>
          <a:srcRect/>
          <a:stretch>
            <a:fillRect/>
          </a:stretch>
        </p:blipFill>
        <p:spPr>
          <a:xfrm>
            <a:off x="1828800" y="1447800"/>
            <a:ext cx="5715000" cy="3962400"/>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274638"/>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Parallelism of abutments</a:t>
            </a:r>
          </a:p>
        </p:txBody>
      </p:sp>
      <p:pic>
        <p:nvPicPr>
          <p:cNvPr id="3" name="Picture 2"/>
          <p:cNvPicPr>
            <a:picLocks noChangeAspect="1" noChangeArrowheads="1"/>
          </p:cNvPicPr>
          <p:nvPr/>
        </p:nvPicPr>
        <p:blipFill>
          <a:blip r:embed="rId2" cstate="print"/>
          <a:srcRect/>
          <a:stretch>
            <a:fillRect/>
          </a:stretch>
        </p:blipFill>
        <p:spPr>
          <a:xfrm>
            <a:off x="1447800" y="1927225"/>
            <a:ext cx="5581650" cy="2949575"/>
          </a:xfrm>
          <a:prstGeom prst="rect">
            <a:avLst/>
          </a:prstGeom>
          <a:noFill/>
        </p:spPr>
      </p:pic>
      <p:sp>
        <p:nvSpPr>
          <p:cNvPr id="4" name="TextBox 4"/>
          <p:cNvSpPr txBox="1">
            <a:spLocks noChangeArrowheads="1"/>
          </p:cNvSpPr>
          <p:nvPr/>
        </p:nvSpPr>
        <p:spPr bwMode="auto">
          <a:xfrm>
            <a:off x="914400" y="5257800"/>
            <a:ext cx="7620000" cy="461665"/>
          </a:xfrm>
          <a:prstGeom prst="rect">
            <a:avLst/>
          </a:prstGeom>
          <a:noFill/>
          <a:ln w="9525">
            <a:noFill/>
            <a:miter lim="800000"/>
            <a:headEnd/>
            <a:tailEnd/>
          </a:ln>
        </p:spPr>
        <p:txBody>
          <a:bodyPr wrap="square">
            <a:spAutoFit/>
          </a:bodyPr>
          <a:lstStyle/>
          <a:p>
            <a:pPr>
              <a:buFont typeface="Arial" pitchFamily="34" charset="0"/>
              <a:buChar char="•"/>
            </a:pPr>
            <a:r>
              <a:rPr lang="en-US" sz="2400" dirty="0">
                <a:latin typeface="Times New Roman" pitchFamily="18" charset="0"/>
                <a:cs typeface="Times New Roman" pitchFamily="18" charset="0"/>
              </a:rPr>
              <a:t>Guide pins, twist drill</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a:xfrm>
            <a:off x="3581400" y="201613"/>
            <a:ext cx="4572000" cy="5970587"/>
          </a:xfrm>
          <a:prstGeom prst="rect">
            <a:avLst/>
          </a:prstGeom>
          <a:noFill/>
        </p:spPr>
      </p:pic>
      <p:sp>
        <p:nvSpPr>
          <p:cNvPr id="3" name="TextBox 4"/>
          <p:cNvSpPr txBox="1">
            <a:spLocks noChangeArrowheads="1"/>
          </p:cNvSpPr>
          <p:nvPr/>
        </p:nvSpPr>
        <p:spPr bwMode="auto">
          <a:xfrm>
            <a:off x="457200" y="609600"/>
            <a:ext cx="3124200" cy="830997"/>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Coronal enlargement of the implant bed</a:t>
            </a:r>
          </a:p>
        </p:txBody>
      </p:sp>
      <p:sp>
        <p:nvSpPr>
          <p:cNvPr id="4" name="TextBox 5"/>
          <p:cNvSpPr txBox="1">
            <a:spLocks noChangeArrowheads="1"/>
          </p:cNvSpPr>
          <p:nvPr/>
        </p:nvSpPr>
        <p:spPr bwMode="auto">
          <a:xfrm>
            <a:off x="533400" y="2514600"/>
            <a:ext cx="3124200" cy="830997"/>
          </a:xfrm>
          <a:prstGeom prst="rect">
            <a:avLst/>
          </a:prstGeom>
          <a:noFill/>
          <a:ln w="9525">
            <a:noFill/>
            <a:miter lim="800000"/>
            <a:headEnd/>
            <a:tailEnd/>
          </a:ln>
        </p:spPr>
        <p:txBody>
          <a:bodyPr wrap="square">
            <a:spAutoFit/>
          </a:bodyPr>
          <a:lstStyle/>
          <a:p>
            <a:r>
              <a:rPr lang="en-US" sz="2400" dirty="0">
                <a:latin typeface="Times New Roman" pitchFamily="18" charset="0"/>
                <a:cs typeface="Times New Roman" pitchFamily="18" charset="0"/>
              </a:rPr>
              <a:t>Final enlargement &amp; depth measurement</a:t>
            </a:r>
          </a:p>
        </p:txBody>
      </p:sp>
      <p:sp>
        <p:nvSpPr>
          <p:cNvPr id="5" name="TextBox 6"/>
          <p:cNvSpPr txBox="1">
            <a:spLocks noChangeArrowheads="1"/>
          </p:cNvSpPr>
          <p:nvPr/>
        </p:nvSpPr>
        <p:spPr bwMode="auto">
          <a:xfrm>
            <a:off x="914400" y="4953000"/>
            <a:ext cx="2209800" cy="461665"/>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Depth gauge </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a:xfrm>
            <a:off x="3429000" y="304800"/>
            <a:ext cx="3105150" cy="4276725"/>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3429000" y="4572000"/>
            <a:ext cx="3124200" cy="2286000"/>
          </a:xfrm>
          <a:prstGeom prst="rect">
            <a:avLst/>
          </a:prstGeom>
          <a:noFill/>
          <a:ln w="12700" cap="sq">
            <a:noFill/>
            <a:miter lim="800000"/>
            <a:headEnd type="none" w="sm" len="sm"/>
            <a:tailEnd type="none" w="sm" len="sm"/>
          </a:ln>
        </p:spPr>
      </p:pic>
      <p:sp>
        <p:nvSpPr>
          <p:cNvPr id="4" name="TextBox 5"/>
          <p:cNvSpPr txBox="1">
            <a:spLocks noChangeArrowheads="1"/>
          </p:cNvSpPr>
          <p:nvPr/>
        </p:nvSpPr>
        <p:spPr bwMode="auto">
          <a:xfrm>
            <a:off x="685800" y="838200"/>
            <a:ext cx="2286000" cy="830997"/>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Tightening with cylinder wrench</a:t>
            </a:r>
          </a:p>
        </p:txBody>
      </p:sp>
      <p:sp>
        <p:nvSpPr>
          <p:cNvPr id="5" name="TextBox 6"/>
          <p:cNvSpPr txBox="1">
            <a:spLocks noChangeArrowheads="1"/>
          </p:cNvSpPr>
          <p:nvPr/>
        </p:nvSpPr>
        <p:spPr bwMode="auto">
          <a:xfrm>
            <a:off x="533400" y="2133600"/>
            <a:ext cx="2362200" cy="830997"/>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Removing the seating posts</a:t>
            </a:r>
          </a:p>
        </p:txBody>
      </p:sp>
      <p:sp>
        <p:nvSpPr>
          <p:cNvPr id="6" name="TextBox 7"/>
          <p:cNvSpPr txBox="1">
            <a:spLocks noChangeArrowheads="1"/>
          </p:cNvSpPr>
          <p:nvPr/>
        </p:nvSpPr>
        <p:spPr bwMode="auto">
          <a:xfrm>
            <a:off x="533400" y="3505200"/>
            <a:ext cx="2667000" cy="830997"/>
          </a:xfrm>
          <a:prstGeom prst="rect">
            <a:avLst/>
          </a:prstGeom>
          <a:noFill/>
          <a:ln w="9525">
            <a:noFill/>
            <a:miter lim="800000"/>
            <a:headEnd/>
            <a:tailEnd/>
          </a:ln>
        </p:spPr>
        <p:txBody>
          <a:bodyPr wrap="square">
            <a:spAutoFit/>
          </a:bodyPr>
          <a:lstStyle/>
          <a:p>
            <a:r>
              <a:rPr lang="en-US" sz="2400" dirty="0">
                <a:latin typeface="Times New Roman" pitchFamily="18" charset="0"/>
                <a:cs typeface="Times New Roman" pitchFamily="18" charset="0"/>
              </a:rPr>
              <a:t>Placement of  cover screws</a:t>
            </a:r>
          </a:p>
        </p:txBody>
      </p:sp>
      <p:sp>
        <p:nvSpPr>
          <p:cNvPr id="7" name="TextBox 8"/>
          <p:cNvSpPr txBox="1">
            <a:spLocks noChangeArrowheads="1"/>
          </p:cNvSpPr>
          <p:nvPr/>
        </p:nvSpPr>
        <p:spPr bwMode="auto">
          <a:xfrm>
            <a:off x="685800" y="5257800"/>
            <a:ext cx="2057400" cy="461665"/>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Suture closure</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2400" y="457200"/>
            <a:ext cx="8540750" cy="449897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endParaRPr>
          </a:p>
        </p:txBody>
      </p:sp>
      <p:sp>
        <p:nvSpPr>
          <p:cNvPr id="3" name="Rectangle 4"/>
          <p:cNvSpPr>
            <a:spLocks noChangeArrowheads="1"/>
          </p:cNvSpPr>
          <p:nvPr/>
        </p:nvSpPr>
        <p:spPr bwMode="auto">
          <a:xfrm>
            <a:off x="0" y="457200"/>
            <a:ext cx="8686800" cy="1631216"/>
          </a:xfrm>
          <a:prstGeom prst="rect">
            <a:avLst/>
          </a:prstGeom>
          <a:noFill/>
          <a:ln w="12700" cap="sq">
            <a:noFill/>
            <a:miter lim="800000"/>
            <a:headEnd type="none" w="sm" len="sm"/>
            <a:tailEnd type="none" w="sm" len="sm"/>
          </a:ln>
        </p:spPr>
        <p:txBody>
          <a:bodyPr>
            <a:spAutoFit/>
          </a:bodyPr>
          <a:lstStyle/>
          <a:p>
            <a:r>
              <a:rPr lang="en-US" sz="2400" dirty="0" smtClean="0">
                <a:solidFill>
                  <a:srgbClr val="FF3300"/>
                </a:solidFill>
                <a:latin typeface="Times New Roman" pitchFamily="18" charset="0"/>
                <a:cs typeface="Times New Roman" pitchFamily="18" charset="0"/>
              </a:rPr>
              <a:t> </a:t>
            </a:r>
            <a:r>
              <a:rPr lang="en-US" sz="2800" dirty="0">
                <a:solidFill>
                  <a:srgbClr val="FF3300"/>
                </a:solidFill>
                <a:latin typeface="Times New Roman" pitchFamily="18" charset="0"/>
                <a:cs typeface="Times New Roman" pitchFamily="18" charset="0"/>
              </a:rPr>
              <a:t>post operative radiographic evaluation</a:t>
            </a:r>
            <a:endParaRPr lang="en-US" sz="2400" dirty="0">
              <a:solidFill>
                <a:srgbClr val="FF3300"/>
              </a:solidFill>
              <a:latin typeface="Times New Roman" pitchFamily="18" charset="0"/>
              <a:cs typeface="Times New Roman" pitchFamily="18" charset="0"/>
            </a:endParaRPr>
          </a:p>
          <a:p>
            <a:r>
              <a:rPr lang="en-US" sz="2400" dirty="0">
                <a:latin typeface="Times New Roman" pitchFamily="18" charset="0"/>
                <a:cs typeface="Times New Roman" pitchFamily="18" charset="0"/>
              </a:rPr>
              <a:t> </a:t>
            </a:r>
          </a:p>
          <a:p>
            <a:pPr lvl="1">
              <a:buFont typeface="Arial" pitchFamily="34" charset="0"/>
              <a:buChar char="•"/>
            </a:pPr>
            <a:r>
              <a:rPr lang="en-US" sz="2400" dirty="0">
                <a:latin typeface="Times New Roman" pitchFamily="18" charset="0"/>
                <a:cs typeface="Times New Roman" pitchFamily="18" charset="0"/>
              </a:rPr>
              <a:t>should be taken at this time to confirm implant placement and proper seating of the healing screw.</a:t>
            </a:r>
          </a:p>
        </p:txBody>
      </p:sp>
      <p:pic>
        <p:nvPicPr>
          <p:cNvPr id="4" name="Picture 7" descr="akkineni annapurnamma"/>
          <p:cNvPicPr>
            <a:picLocks noChangeAspect="1" noChangeArrowheads="1"/>
          </p:cNvPicPr>
          <p:nvPr/>
        </p:nvPicPr>
        <p:blipFill>
          <a:blip r:embed="rId2" cstate="print"/>
          <a:srcRect/>
          <a:stretch>
            <a:fillRect/>
          </a:stretch>
        </p:blipFill>
        <p:spPr bwMode="auto">
          <a:xfrm>
            <a:off x="152400" y="2438400"/>
            <a:ext cx="4267200" cy="2201863"/>
          </a:xfrm>
          <a:prstGeom prst="rect">
            <a:avLst/>
          </a:prstGeom>
          <a:noFill/>
          <a:ln w="9525">
            <a:noFill/>
            <a:miter lim="800000"/>
            <a:headEnd/>
            <a:tailEnd/>
          </a:ln>
        </p:spPr>
      </p:pic>
      <p:pic>
        <p:nvPicPr>
          <p:cNvPr id="5" name="Picture 8" descr="3067"/>
          <p:cNvPicPr>
            <a:picLocks noChangeAspect="1" noChangeArrowheads="1"/>
          </p:cNvPicPr>
          <p:nvPr/>
        </p:nvPicPr>
        <p:blipFill>
          <a:blip r:embed="rId3" cstate="print"/>
          <a:srcRect/>
          <a:stretch>
            <a:fillRect/>
          </a:stretch>
        </p:blipFill>
        <p:spPr bwMode="auto">
          <a:xfrm>
            <a:off x="4572000" y="4495800"/>
            <a:ext cx="4448175" cy="219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0" y="228600"/>
            <a:ext cx="8915400" cy="6629400"/>
          </a:xfrm>
          <a:prstGeom prst="rect">
            <a:avLst/>
          </a:prstGeom>
        </p:spPr>
        <p:txBody>
          <a:bodyPr/>
          <a:lstStyle/>
          <a:p>
            <a:pPr marL="342900" marR="0" lvl="0" indent="-342900" algn="l" defTabSz="914400" rtl="0" eaLnBrk="1" fontAlgn="auto" latinLnBrk="0" hangingPunct="1">
              <a:lnSpc>
                <a:spcPct val="80000"/>
              </a:lnSpc>
              <a:spcBef>
                <a:spcPct val="20000"/>
              </a:spcBef>
              <a:spcAft>
                <a:spcPts val="0"/>
              </a:spcAft>
              <a:buClrTx/>
              <a:buSzTx/>
              <a:buFont typeface="Arial" charset="0"/>
              <a:buNone/>
              <a:tabLst/>
              <a:defRPr/>
            </a:pPr>
            <a:r>
              <a:rPr kumimoji="0" lang="en-US" sz="240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Healing Time</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post-operative bone healing time depends on several factors </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1.Quantity and quality of bone</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2.Implant stability </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3.Health of the patient </a:t>
            </a:r>
          </a:p>
          <a:p>
            <a:pPr marL="342900" marR="0" lvl="0" indent="-342900" algn="l" defTabSz="914400" rtl="0" eaLnBrk="1" fontAlgn="auto" latinLnBrk="0" hangingPunct="1">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4.Clinical judgment and experience of the  </a:t>
            </a:r>
          </a:p>
          <a:p>
            <a:pPr marL="342900" marR="0" lvl="0" indent="-342900" algn="l" defTabSz="914400" rtl="0" eaLnBrk="1" fontAlgn="auto" latinLnBrk="0" hangingPunct="1">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surgeon.</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 general guide for healing time is:</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Type I bone (3 to 4 months)</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Type II bone (4 to 5 months)</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Type III bone (5 to 6 months)</a:t>
            </a:r>
          </a:p>
          <a:p>
            <a:pPr marL="342900" marR="0" lvl="0" indent="-342900" algn="l" defTabSz="914400" rtl="0" eaLnBrk="1" fontAlgn="auto" latinLnBrk="0" hangingPunct="1">
              <a:lnSpc>
                <a:spcPct val="14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Type IV bone (6 to 8 months)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0" y="0"/>
            <a:ext cx="8991600" cy="6858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sng" strike="noStrike" kern="1200" cap="none" spc="0" normalizeH="0" baseline="0" noProof="0" dirty="0" smtClean="0">
              <a:ln>
                <a:noFill/>
              </a:ln>
              <a:solidFill>
                <a:srgbClr val="FF3300"/>
              </a:solidFill>
              <a:effectLst/>
              <a:uLnTx/>
              <a:uFillTx/>
              <a:latin typeface="Arial"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sng" strike="noStrike" kern="1200" cap="none" spc="0" normalizeH="0" baseline="0" noProof="0" dirty="0" smtClean="0">
                <a:ln>
                  <a:noFill/>
                </a:ln>
                <a:solidFill>
                  <a:srgbClr val="FF3300"/>
                </a:solidFill>
                <a:effectLst/>
                <a:uLnTx/>
                <a:uFillTx/>
                <a:latin typeface="Times New Roman" pitchFamily="18" charset="0"/>
                <a:cs typeface="Times New Roman" pitchFamily="18" charset="0"/>
              </a:rPr>
              <a:t>UNCOVERING OF IMPLANT</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US" sz="2400" b="0" i="0"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In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two stage implant the 2</a:t>
            </a:r>
            <a:r>
              <a:rPr kumimoji="0" lang="en-US" sz="2400" b="0" i="0" u="none" strike="noStrike" kern="1200" cap="none" spc="0" normalizeH="0" baseline="30000" noProof="0" dirty="0" smtClean="0">
                <a:ln>
                  <a:noFill/>
                </a:ln>
                <a:solidFill>
                  <a:schemeClr val="tx1"/>
                </a:solidFill>
                <a:effectLst/>
                <a:uLnTx/>
                <a:uFillTx/>
                <a:latin typeface="Times New Roman" pitchFamily="18" charset="0"/>
                <a:cs typeface="Times New Roman" pitchFamily="18" charset="0"/>
              </a:rPr>
              <a:t>nd</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surgical procedure is to uncover the implant after healing phase</a:t>
            </a:r>
          </a:p>
          <a:p>
            <a:pPr marL="342900" marR="0" lvl="0" indent="-342900" algn="l" defTabSz="914400" rtl="0" eaLnBrk="1" fontAlgn="auto" latinLnBrk="0" hangingPunct="1">
              <a:lnSpc>
                <a:spcPct val="100000"/>
              </a:lnSpc>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Usually done after--3 months in mandible </a:t>
            </a:r>
          </a:p>
          <a:p>
            <a:pPr marL="342900" marR="0" lvl="0" indent="-342900" algn="l" defTabSz="914400" rtl="0" eaLnBrk="1" fontAlgn="auto" latinLnBrk="0" hangingPunct="1">
              <a:lnSpc>
                <a:spcPct val="100000"/>
              </a:lnSpc>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6 months in maxilla</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lvl="0" indent="-342900">
              <a:spcBef>
                <a:spcPct val="20000"/>
              </a:spcBef>
              <a:defRPr/>
            </a:pPr>
            <a:r>
              <a:rPr kumimoji="0" lang="en-US" sz="24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VARIOUS </a:t>
            </a:r>
            <a:r>
              <a:rPr lang="en-US" sz="2400" dirty="0" smtClean="0">
                <a:solidFill>
                  <a:srgbClr val="FF0000"/>
                </a:solidFill>
                <a:latin typeface="Times New Roman" pitchFamily="18" charset="0"/>
                <a:cs typeface="Times New Roman" pitchFamily="18" charset="0"/>
              </a:rPr>
              <a:t>TECHNIQUES USED ARE  </a:t>
            </a:r>
            <a:endParaRPr kumimoji="0" lang="en-US" sz="24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Crestal</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incision</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Tissue punch / Soft tissue punch</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Electro surgical uncovering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Once the implant is uncovered</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Osseous union of implant is checked</a:t>
            </a:r>
          </a:p>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0" i="0"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Peri</a:t>
            </a:r>
            <a:r>
              <a:rPr kumimoji="0" lang="en-US" sz="2400" b="0" i="0"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-implant soft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tissue is checked</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274638"/>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Uncovering of implant</a:t>
            </a:r>
          </a:p>
        </p:txBody>
      </p:sp>
      <p:pic>
        <p:nvPicPr>
          <p:cNvPr id="3" name="Content Placeholder 3"/>
          <p:cNvPicPr>
            <a:picLocks noChangeAspect="1" noChangeArrowheads="1"/>
          </p:cNvPicPr>
          <p:nvPr/>
        </p:nvPicPr>
        <p:blipFill>
          <a:blip r:embed="rId2" cstate="print"/>
          <a:srcRect/>
          <a:stretch>
            <a:fillRect/>
          </a:stretch>
        </p:blipFill>
        <p:spPr>
          <a:xfrm>
            <a:off x="2438400" y="1447800"/>
            <a:ext cx="4068763" cy="4953000"/>
          </a:xfrm>
          <a:prstGeom prst="rect">
            <a:avLst/>
          </a:prstGeom>
          <a:noFill/>
        </p:spPr>
      </p:pic>
      <p:sp>
        <p:nvSpPr>
          <p:cNvPr id="4" name="TextBox 4"/>
          <p:cNvSpPr txBox="1">
            <a:spLocks noChangeArrowheads="1"/>
          </p:cNvSpPr>
          <p:nvPr/>
        </p:nvSpPr>
        <p:spPr bwMode="auto">
          <a:xfrm>
            <a:off x="685800" y="2514600"/>
            <a:ext cx="1981200" cy="830997"/>
          </a:xfrm>
          <a:prstGeom prst="rect">
            <a:avLst/>
          </a:prstGeom>
          <a:noFill/>
          <a:ln w="9525">
            <a:noFill/>
            <a:miter lim="800000"/>
            <a:headEnd/>
            <a:tailEnd/>
          </a:ln>
        </p:spPr>
        <p:txBody>
          <a:bodyPr wrap="square">
            <a:spAutoFit/>
          </a:bodyPr>
          <a:lstStyle/>
          <a:p>
            <a:r>
              <a:rPr lang="en-US" sz="2400" dirty="0">
                <a:latin typeface="Times New Roman" pitchFamily="18" charset="0"/>
                <a:cs typeface="Times New Roman" pitchFamily="18" charset="0"/>
              </a:rPr>
              <a:t>Removal of cover screws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274638"/>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smtClean="0">
                <a:ln>
                  <a:noFill/>
                </a:ln>
                <a:solidFill>
                  <a:srgbClr val="FF0000"/>
                </a:solidFill>
                <a:effectLst/>
                <a:uLnTx/>
                <a:uFillTx/>
                <a:latin typeface="Times New Roman" pitchFamily="18" charset="0"/>
                <a:ea typeface="+mj-ea"/>
                <a:cs typeface="Times New Roman" pitchFamily="18" charset="0"/>
              </a:rPr>
              <a:t>Seating of prosthesis</a:t>
            </a:r>
          </a:p>
        </p:txBody>
      </p:sp>
      <p:pic>
        <p:nvPicPr>
          <p:cNvPr id="3" name="Picture 2"/>
          <p:cNvPicPr>
            <a:picLocks noChangeAspect="1" noChangeArrowheads="1"/>
          </p:cNvPicPr>
          <p:nvPr/>
        </p:nvPicPr>
        <p:blipFill>
          <a:blip r:embed="rId2" cstate="print"/>
          <a:srcRect/>
          <a:stretch>
            <a:fillRect/>
          </a:stretch>
        </p:blipFill>
        <p:spPr>
          <a:xfrm>
            <a:off x="4724400" y="1447800"/>
            <a:ext cx="3733800" cy="4572000"/>
          </a:xfrm>
          <a:prstGeom prst="rect">
            <a:avLst/>
          </a:prstGeom>
          <a:noFill/>
        </p:spPr>
      </p:pic>
      <p:pic>
        <p:nvPicPr>
          <p:cNvPr id="4" name="Picture 5" descr="1162"/>
          <p:cNvPicPr>
            <a:picLocks noChangeAspect="1" noChangeArrowheads="1"/>
          </p:cNvPicPr>
          <p:nvPr/>
        </p:nvPicPr>
        <p:blipFill>
          <a:blip r:embed="rId3" cstate="print"/>
          <a:srcRect/>
          <a:stretch>
            <a:fillRect/>
          </a:stretch>
        </p:blipFill>
        <p:spPr bwMode="auto">
          <a:xfrm>
            <a:off x="533400" y="1676400"/>
            <a:ext cx="36576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62000"/>
            <a:ext cx="6295313" cy="4031873"/>
          </a:xfrm>
          <a:prstGeom prst="rect">
            <a:avLst/>
          </a:prstGeom>
          <a:noFill/>
        </p:spPr>
        <p:txBody>
          <a:bodyPr wrap="none" rtlCol="0">
            <a:spAutoFit/>
          </a:bodyPr>
          <a:lstStyle/>
          <a:p>
            <a:r>
              <a:rPr lang="en-US" sz="3200" b="1" i="1" dirty="0" smtClean="0">
                <a:solidFill>
                  <a:srgbClr val="FF0000"/>
                </a:solidFill>
                <a:latin typeface="Times New Roman" pitchFamily="18" charset="0"/>
                <a:cs typeface="Times New Roman" pitchFamily="18" charset="0"/>
              </a:rPr>
              <a:t>Guidelines for key implants position</a:t>
            </a:r>
            <a:endParaRPr lang="en-US" sz="2800" b="1" i="1" dirty="0" smtClean="0">
              <a:solidFill>
                <a:srgbClr val="FF0000"/>
              </a:solidFill>
              <a:latin typeface="Times New Roman" pitchFamily="18" charset="0"/>
              <a:cs typeface="Times New Roman" pitchFamily="18" charset="0"/>
            </a:endParaRPr>
          </a:p>
          <a:p>
            <a:endParaRPr lang="en-US" sz="2800" dirty="0" smtClean="0">
              <a:solidFill>
                <a:srgbClr val="FF0000"/>
              </a:solidFill>
              <a:latin typeface="Times New Roman" pitchFamily="18" charset="0"/>
              <a:cs typeface="Times New Roman" pitchFamily="18" charset="0"/>
            </a:endParaRPr>
          </a:p>
          <a:p>
            <a:pPr lvl="1">
              <a:buFont typeface="Arial" pitchFamily="34" charset="0"/>
              <a:buChar char="•"/>
            </a:pPr>
            <a:r>
              <a:rPr lang="en-US" sz="2800" dirty="0" smtClean="0">
                <a:latin typeface="Times New Roman" pitchFamily="18" charset="0"/>
                <a:cs typeface="Times New Roman" pitchFamily="18" charset="0"/>
              </a:rPr>
              <a:t>No cantilevers.</a:t>
            </a:r>
          </a:p>
          <a:p>
            <a:pPr lvl="1">
              <a:buFont typeface="Arial" pitchFamily="34" charset="0"/>
              <a:buChar char="•"/>
            </a:pPr>
            <a:endParaRPr lang="en-US" sz="2800" dirty="0" smtClean="0">
              <a:latin typeface="Times New Roman" pitchFamily="18" charset="0"/>
              <a:cs typeface="Times New Roman" pitchFamily="18" charset="0"/>
            </a:endParaRPr>
          </a:p>
          <a:p>
            <a:pPr lvl="1">
              <a:buFont typeface="Arial" pitchFamily="34" charset="0"/>
              <a:buChar char="•"/>
            </a:pPr>
            <a:r>
              <a:rPr lang="en-US" sz="2800" dirty="0" smtClean="0">
                <a:latin typeface="Times New Roman" pitchFamily="18" charset="0"/>
                <a:cs typeface="Times New Roman" pitchFamily="18" charset="0"/>
              </a:rPr>
              <a:t>No three adjacent </a:t>
            </a:r>
            <a:r>
              <a:rPr lang="en-US" sz="2800" dirty="0" err="1" smtClean="0">
                <a:latin typeface="Times New Roman" pitchFamily="18" charset="0"/>
                <a:cs typeface="Times New Roman" pitchFamily="18" charset="0"/>
              </a:rPr>
              <a:t>pontics</a:t>
            </a:r>
            <a:r>
              <a:rPr lang="en-US" sz="2800" dirty="0" smtClean="0">
                <a:latin typeface="Times New Roman" pitchFamily="18" charset="0"/>
                <a:cs typeface="Times New Roman" pitchFamily="18" charset="0"/>
              </a:rPr>
              <a:t>.</a:t>
            </a:r>
          </a:p>
          <a:p>
            <a:pPr lvl="1">
              <a:buFont typeface="Arial" pitchFamily="34" charset="0"/>
              <a:buChar char="•"/>
            </a:pPr>
            <a:endParaRPr lang="en-US" sz="2800" dirty="0" smtClean="0">
              <a:latin typeface="Times New Roman" pitchFamily="18" charset="0"/>
              <a:cs typeface="Times New Roman" pitchFamily="18" charset="0"/>
            </a:endParaRPr>
          </a:p>
          <a:p>
            <a:pPr lvl="1">
              <a:buFont typeface="Arial" pitchFamily="34" charset="0"/>
              <a:buChar char="•"/>
            </a:pPr>
            <a:r>
              <a:rPr lang="en-US" sz="2800" dirty="0" smtClean="0">
                <a:latin typeface="Times New Roman" pitchFamily="18" charset="0"/>
                <a:cs typeface="Times New Roman" pitchFamily="18" charset="0"/>
              </a:rPr>
              <a:t>Canine – molar rule.</a:t>
            </a:r>
          </a:p>
          <a:p>
            <a:pPr lvl="1">
              <a:buFont typeface="Arial" pitchFamily="34" charset="0"/>
              <a:buChar char="•"/>
            </a:pPr>
            <a:endParaRPr lang="en-US" sz="2800" dirty="0" smtClean="0">
              <a:latin typeface="Times New Roman" pitchFamily="18" charset="0"/>
              <a:cs typeface="Times New Roman" pitchFamily="18" charset="0"/>
            </a:endParaRPr>
          </a:p>
          <a:p>
            <a:pPr lvl="1">
              <a:buFont typeface="Arial" pitchFamily="34" charset="0"/>
              <a:buChar char="•"/>
            </a:pPr>
            <a:r>
              <a:rPr lang="en-US" sz="2800" dirty="0" smtClean="0">
                <a:latin typeface="Times New Roman" pitchFamily="18" charset="0"/>
                <a:cs typeface="Times New Roman" pitchFamily="18" charset="0"/>
              </a:rPr>
              <a:t>Arch dynamics.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09600"/>
            <a:ext cx="8382000" cy="5663089"/>
          </a:xfrm>
          <a:prstGeom prst="rect">
            <a:avLst/>
          </a:prstGeom>
          <a:noFill/>
        </p:spPr>
        <p:txBody>
          <a:bodyPr wrap="square" rtlCol="0">
            <a:spAutoFit/>
          </a:bodyPr>
          <a:lstStyle/>
          <a:p>
            <a:r>
              <a:rPr lang="en-US" sz="2800" dirty="0" smtClean="0">
                <a:solidFill>
                  <a:srgbClr val="FF0000"/>
                </a:solidFill>
                <a:latin typeface="Times New Roman" pitchFamily="18" charset="0"/>
                <a:cs typeface="Times New Roman" pitchFamily="18" charset="0"/>
              </a:rPr>
              <a:t>Key implant positions</a:t>
            </a:r>
          </a:p>
          <a:p>
            <a:endParaRPr lang="en-US" sz="2800" dirty="0" smtClean="0">
              <a:solidFill>
                <a:srgbClr val="FF0000"/>
              </a:solidFill>
              <a:latin typeface="Times New Roman" pitchFamily="18" charset="0"/>
              <a:cs typeface="Times New Roman" pitchFamily="18" charset="0"/>
            </a:endParaRPr>
          </a:p>
          <a:p>
            <a:pPr>
              <a:buFont typeface="Arial" pitchFamily="34" charset="0"/>
              <a:buChar char="•"/>
            </a:pPr>
            <a:r>
              <a:rPr lang="en-US" sz="2400" dirty="0" smtClean="0">
                <a:latin typeface="Times New Roman" pitchFamily="18" charset="0"/>
                <a:cs typeface="Times New Roman" pitchFamily="18" charset="0"/>
              </a:rPr>
              <a:t>There are four guidelines to determine key implant positions</a:t>
            </a:r>
          </a:p>
          <a:p>
            <a:pPr>
              <a:buFont typeface="Arial" pitchFamily="34" charset="0"/>
              <a:buChar char="•"/>
            </a:pPr>
            <a:endParaRPr lang="en-US" sz="2400" dirty="0" smtClean="0">
              <a:latin typeface="Times New Roman" pitchFamily="18" charset="0"/>
              <a:cs typeface="Times New Roman" pitchFamily="18" charset="0"/>
            </a:endParaRPr>
          </a:p>
          <a:p>
            <a:pPr marL="457200" indent="-457200">
              <a:buFont typeface="+mj-lt"/>
              <a:buAutoNum type="arabicPeriod"/>
            </a:pPr>
            <a:r>
              <a:rPr lang="en-US" sz="2400" dirty="0" smtClean="0">
                <a:latin typeface="Times New Roman" pitchFamily="18" charset="0"/>
                <a:cs typeface="Times New Roman" pitchFamily="18" charset="0"/>
              </a:rPr>
              <a:t>Cantilevers  on the prosthesis should be reduced and preferably eliminated, there fore terminal abutments in the prosthesis are key implant positions.</a:t>
            </a:r>
          </a:p>
          <a:p>
            <a:pPr marL="457200" indent="-457200">
              <a:buFont typeface="+mj-lt"/>
              <a:buAutoNum type="arabicPeriod"/>
            </a:pPr>
            <a:r>
              <a:rPr lang="en-US" sz="2400" dirty="0" smtClean="0">
                <a:latin typeface="Times New Roman" pitchFamily="18" charset="0"/>
                <a:cs typeface="Times New Roman" pitchFamily="18" charset="0"/>
              </a:rPr>
              <a:t>Three adjacent </a:t>
            </a:r>
            <a:r>
              <a:rPr lang="en-US" sz="2400" dirty="0" err="1" smtClean="0">
                <a:latin typeface="Times New Roman" pitchFamily="18" charset="0"/>
                <a:cs typeface="Times New Roman" pitchFamily="18" charset="0"/>
              </a:rPr>
              <a:t>pontics</a:t>
            </a:r>
            <a:r>
              <a:rPr lang="en-US" sz="2400" dirty="0" smtClean="0">
                <a:latin typeface="Times New Roman" pitchFamily="18" charset="0"/>
                <a:cs typeface="Times New Roman" pitchFamily="18" charset="0"/>
              </a:rPr>
              <a:t> should not be designed in the prosthesis.</a:t>
            </a:r>
          </a:p>
          <a:p>
            <a:pPr marL="457200" indent="-457200">
              <a:buFont typeface="+mj-lt"/>
              <a:buAutoNum type="arabicPeriod"/>
            </a:pPr>
            <a:r>
              <a:rPr lang="en-US" sz="2400" dirty="0" smtClean="0">
                <a:latin typeface="Times New Roman" pitchFamily="18" charset="0"/>
                <a:cs typeface="Times New Roman" pitchFamily="18" charset="0"/>
              </a:rPr>
              <a:t>Canine and the first molar sites  are key positions, especially when adjacent teeth are missing.</a:t>
            </a:r>
          </a:p>
          <a:p>
            <a:pPr marL="457200" indent="-457200">
              <a:buFont typeface="+mj-lt"/>
              <a:buAutoNum type="arabicPeriod"/>
            </a:pPr>
            <a:r>
              <a:rPr lang="en-US" sz="2400" dirty="0" smtClean="0">
                <a:latin typeface="Times New Roman" pitchFamily="18" charset="0"/>
                <a:cs typeface="Times New Roman" pitchFamily="18" charset="0"/>
              </a:rPr>
              <a:t>An arch is divided into five segments. when more than one segment of an arch is being relaced,a key implant position is   at least one implant in each segment.</a:t>
            </a:r>
          </a:p>
          <a:p>
            <a:pPr marL="342900" indent="-342900">
              <a:buFont typeface="+mj-lt"/>
              <a:buAutoNum type="arabicPeriod"/>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descr="D:\implant smnr photos\DSC0096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D:\implant smnr photos\DSC0096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D:\implant smnr photos\DSC0096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D:\implant smnr photos\DSC00966.JPG"/>
          <p:cNvPicPr>
            <a:picLocks noChangeAspect="1" noChangeArrowheads="1"/>
          </p:cNvPicPr>
          <p:nvPr/>
        </p:nvPicPr>
        <p:blipFill>
          <a:blip r:embed="rId2" cstate="print"/>
          <a:srcRect/>
          <a:stretch>
            <a:fillRect/>
          </a:stretch>
        </p:blipFill>
        <p:spPr bwMode="auto">
          <a:xfrm rot="5400000">
            <a:off x="1028700" y="-38100"/>
            <a:ext cx="6781800" cy="6858000"/>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19200" y="2133600"/>
            <a:ext cx="7086600" cy="1384995"/>
          </a:xfrm>
          <a:prstGeom prst="rect">
            <a:avLst/>
          </a:prstGeom>
          <a:noFill/>
        </p:spPr>
        <p:txBody>
          <a:bodyPr wrap="square" rtlCol="0">
            <a:spAutoFit/>
          </a:bodyPr>
          <a:lstStyle/>
          <a:p>
            <a:pPr lvl="0" algn="ctr"/>
            <a:r>
              <a:rPr lang="en-US" sz="2800" i="1" dirty="0" smtClean="0">
                <a:solidFill>
                  <a:srgbClr val="FF0000"/>
                </a:solidFill>
                <a:latin typeface="Times New Roman" pitchFamily="18" charset="0"/>
                <a:cs typeface="Times New Roman" pitchFamily="18" charset="0"/>
              </a:rPr>
              <a:t>COMPLICATIONS ASSOCIATED WITH   	             IMPLANTS</a:t>
            </a:r>
          </a:p>
          <a:p>
            <a:endParaRPr lang="en-US" sz="28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228600" y="304800"/>
            <a:ext cx="4124784" cy="430887"/>
          </a:xfrm>
          <a:prstGeom prst="rect">
            <a:avLst/>
          </a:prstGeom>
          <a:noFill/>
          <a:ln w="12700" cap="sq">
            <a:noFill/>
            <a:miter lim="800000"/>
            <a:headEnd type="none" w="sm" len="sm"/>
            <a:tailEnd type="none" w="sm" len="sm"/>
          </a:ln>
        </p:spPr>
        <p:txBody>
          <a:bodyPr wrap="none">
            <a:spAutoFit/>
          </a:bodyPr>
          <a:lstStyle/>
          <a:p>
            <a:r>
              <a:rPr lang="en-US" sz="2200" dirty="0" smtClean="0">
                <a:solidFill>
                  <a:srgbClr val="FF0000"/>
                </a:solidFill>
                <a:latin typeface="Times New Roman" pitchFamily="18" charset="0"/>
                <a:cs typeface="Times New Roman" pitchFamily="18" charset="0"/>
              </a:rPr>
              <a:t>1.SURGICAL </a:t>
            </a:r>
            <a:r>
              <a:rPr lang="en-US" sz="2200" dirty="0">
                <a:solidFill>
                  <a:srgbClr val="FF0000"/>
                </a:solidFill>
                <a:latin typeface="Times New Roman" pitchFamily="18" charset="0"/>
                <a:cs typeface="Times New Roman" pitchFamily="18" charset="0"/>
              </a:rPr>
              <a:t>COMPLICATIONS</a:t>
            </a:r>
          </a:p>
        </p:txBody>
      </p:sp>
      <p:sp>
        <p:nvSpPr>
          <p:cNvPr id="3" name="Rectangle 7"/>
          <p:cNvSpPr>
            <a:spLocks noChangeArrowheads="1"/>
          </p:cNvSpPr>
          <p:nvPr/>
        </p:nvSpPr>
        <p:spPr bwMode="auto">
          <a:xfrm>
            <a:off x="457200" y="865188"/>
            <a:ext cx="4953000" cy="1446550"/>
          </a:xfrm>
          <a:prstGeom prst="rect">
            <a:avLst/>
          </a:prstGeom>
          <a:noFill/>
          <a:ln w="12700" cap="sq">
            <a:noFill/>
            <a:miter lim="800000"/>
            <a:headEnd type="none" w="sm" len="sm"/>
            <a:tailEnd type="none" w="sm" len="sm"/>
          </a:ln>
        </p:spPr>
        <p:txBody>
          <a:bodyPr wrap="square">
            <a:spAutoFit/>
          </a:bodyPr>
          <a:lstStyle/>
          <a:p>
            <a:r>
              <a:rPr lang="en-US" sz="2200" dirty="0" smtClean="0">
                <a:latin typeface="Times New Roman" pitchFamily="18" charset="0"/>
                <a:cs typeface="Times New Roman" pitchFamily="18" charset="0"/>
              </a:rPr>
              <a:t>1.Hematomas/Edema/</a:t>
            </a:r>
            <a:r>
              <a:rPr lang="en-US" sz="2200" dirty="0" err="1" smtClean="0">
                <a:latin typeface="Times New Roman" pitchFamily="18" charset="0"/>
                <a:cs typeface="Times New Roman" pitchFamily="18" charset="0"/>
              </a:rPr>
              <a:t>Ecchymosis</a:t>
            </a:r>
            <a:endParaRPr lang="en-US" sz="2200" dirty="0" smtClean="0">
              <a:latin typeface="Times New Roman" pitchFamily="18" charset="0"/>
              <a:cs typeface="Times New Roman" pitchFamily="18" charset="0"/>
            </a:endParaRP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2. Nerve damage</a:t>
            </a:r>
          </a:p>
          <a:p>
            <a:endParaRPr lang="en-US" sz="2200" dirty="0">
              <a:latin typeface="Times New Roman" pitchFamily="18" charset="0"/>
              <a:cs typeface="Times New Roman" pitchFamily="18" charset="0"/>
            </a:endParaRPr>
          </a:p>
        </p:txBody>
      </p:sp>
      <p:sp>
        <p:nvSpPr>
          <p:cNvPr id="4" name="Rectangle 8"/>
          <p:cNvSpPr>
            <a:spLocks noChangeArrowheads="1"/>
          </p:cNvSpPr>
          <p:nvPr/>
        </p:nvSpPr>
        <p:spPr bwMode="auto">
          <a:xfrm>
            <a:off x="2819400" y="1295400"/>
            <a:ext cx="3276600" cy="2800767"/>
          </a:xfrm>
          <a:prstGeom prst="rect">
            <a:avLst/>
          </a:prstGeom>
          <a:noFill/>
          <a:ln w="12700" cap="sq">
            <a:noFill/>
            <a:miter lim="800000"/>
            <a:headEnd type="none" w="sm" len="sm"/>
            <a:tailEnd type="none" w="sm" len="sm"/>
          </a:ln>
        </p:spPr>
        <p:txBody>
          <a:bodyPr>
            <a:spAutoFit/>
          </a:bodyPr>
          <a:lstStyle/>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a:p>
            <a:endParaRPr lang="en-US" sz="2200">
              <a:latin typeface="Times New Roman" pitchFamily="18" charset="0"/>
              <a:cs typeface="Times New Roman" pitchFamily="18" charset="0"/>
            </a:endParaRPr>
          </a:p>
        </p:txBody>
      </p:sp>
      <p:sp>
        <p:nvSpPr>
          <p:cNvPr id="5" name="Rectangle 9"/>
          <p:cNvSpPr>
            <a:spLocks noChangeArrowheads="1"/>
          </p:cNvSpPr>
          <p:nvPr/>
        </p:nvSpPr>
        <p:spPr bwMode="auto">
          <a:xfrm>
            <a:off x="381000" y="1905000"/>
            <a:ext cx="4648200" cy="430887"/>
          </a:xfrm>
          <a:prstGeom prst="rect">
            <a:avLst/>
          </a:prstGeom>
          <a:noFill/>
          <a:ln w="12700" cap="sq">
            <a:noFill/>
            <a:miter lim="800000"/>
            <a:headEnd type="none" w="sm" len="sm"/>
            <a:tailEnd type="none" w="sm" len="sm"/>
          </a:ln>
        </p:spPr>
        <p:txBody>
          <a:bodyPr>
            <a:spAutoFit/>
          </a:bodyPr>
          <a:lstStyle/>
          <a:p>
            <a:r>
              <a:rPr lang="en-US" sz="2200" dirty="0" smtClean="0">
                <a:latin typeface="Times New Roman" pitchFamily="18" charset="0"/>
                <a:cs typeface="Times New Roman" pitchFamily="18" charset="0"/>
              </a:rPr>
              <a:t> 3.Mandibular Fracture</a:t>
            </a:r>
            <a:endParaRPr lang="en-US" sz="2200" dirty="0">
              <a:latin typeface="Times New Roman" pitchFamily="18" charset="0"/>
              <a:cs typeface="Times New Roman" pitchFamily="18" charset="0"/>
            </a:endParaRPr>
          </a:p>
        </p:txBody>
      </p:sp>
      <p:sp>
        <p:nvSpPr>
          <p:cNvPr id="6" name="Rectangle 10"/>
          <p:cNvSpPr>
            <a:spLocks noChangeArrowheads="1"/>
          </p:cNvSpPr>
          <p:nvPr/>
        </p:nvSpPr>
        <p:spPr bwMode="auto">
          <a:xfrm>
            <a:off x="457200" y="2286000"/>
            <a:ext cx="5514975" cy="430887"/>
          </a:xfrm>
          <a:prstGeom prst="rect">
            <a:avLst/>
          </a:prstGeom>
          <a:noFill/>
          <a:ln w="12700" cap="sq">
            <a:noFill/>
            <a:miter lim="800000"/>
            <a:headEnd type="none" w="sm" len="sm"/>
            <a:tailEnd type="none" w="sm" len="sm"/>
          </a:ln>
        </p:spPr>
        <p:txBody>
          <a:bodyPr>
            <a:spAutoFit/>
          </a:bodyPr>
          <a:lstStyle/>
          <a:p>
            <a:r>
              <a:rPr lang="en-US" sz="2200" dirty="0">
                <a:latin typeface="Times New Roman" pitchFamily="18" charset="0"/>
                <a:cs typeface="Times New Roman" pitchFamily="18" charset="0"/>
              </a:rPr>
              <a:t>4.Adjacent Tooth </a:t>
            </a:r>
            <a:r>
              <a:rPr lang="en-US" sz="2200" dirty="0" err="1">
                <a:latin typeface="Times New Roman" pitchFamily="18" charset="0"/>
                <a:cs typeface="Times New Roman" pitchFamily="18" charset="0"/>
              </a:rPr>
              <a:t>Devitalization</a:t>
            </a:r>
            <a:endParaRPr lang="en-US" sz="2200" dirty="0">
              <a:latin typeface="Times New Roman" pitchFamily="18" charset="0"/>
              <a:cs typeface="Times New Roman" pitchFamily="18" charset="0"/>
            </a:endParaRPr>
          </a:p>
        </p:txBody>
      </p:sp>
      <p:sp>
        <p:nvSpPr>
          <p:cNvPr id="7" name="Rectangle 11"/>
          <p:cNvSpPr>
            <a:spLocks noChangeArrowheads="1"/>
          </p:cNvSpPr>
          <p:nvPr/>
        </p:nvSpPr>
        <p:spPr bwMode="auto">
          <a:xfrm>
            <a:off x="457200" y="2743200"/>
            <a:ext cx="5478463" cy="430887"/>
          </a:xfrm>
          <a:prstGeom prst="rect">
            <a:avLst/>
          </a:prstGeom>
          <a:noFill/>
          <a:ln w="12700" cap="sq">
            <a:noFill/>
            <a:miter lim="800000"/>
            <a:headEnd type="none" w="sm" len="sm"/>
            <a:tailEnd type="none" w="sm" len="sm"/>
          </a:ln>
        </p:spPr>
        <p:txBody>
          <a:bodyPr>
            <a:spAutoFit/>
          </a:bodyPr>
          <a:lstStyle/>
          <a:p>
            <a:r>
              <a:rPr lang="en-US" sz="2200" dirty="0">
                <a:latin typeface="Times New Roman" pitchFamily="18" charset="0"/>
                <a:cs typeface="Times New Roman" pitchFamily="18" charset="0"/>
              </a:rPr>
              <a:t>5.Life-Threatening Hemorrhage</a:t>
            </a:r>
          </a:p>
        </p:txBody>
      </p:sp>
      <p:sp>
        <p:nvSpPr>
          <p:cNvPr id="8" name="Rectangle 12"/>
          <p:cNvSpPr>
            <a:spLocks noChangeArrowheads="1"/>
          </p:cNvSpPr>
          <p:nvPr/>
        </p:nvSpPr>
        <p:spPr bwMode="auto">
          <a:xfrm>
            <a:off x="457200" y="3200400"/>
            <a:ext cx="3382963" cy="430887"/>
          </a:xfrm>
          <a:prstGeom prst="rect">
            <a:avLst/>
          </a:prstGeom>
          <a:noFill/>
          <a:ln w="12700" cap="sq">
            <a:noFill/>
            <a:miter lim="800000"/>
            <a:headEnd type="none" w="sm" len="sm"/>
            <a:tailEnd type="none" w="sm" len="sm"/>
          </a:ln>
        </p:spPr>
        <p:txBody>
          <a:bodyPr>
            <a:spAutoFit/>
          </a:bodyPr>
          <a:lstStyle/>
          <a:p>
            <a:r>
              <a:rPr lang="en-US" sz="2200" dirty="0">
                <a:latin typeface="Times New Roman" pitchFamily="18" charset="0"/>
                <a:cs typeface="Times New Roman" pitchFamily="18" charset="0"/>
              </a:rPr>
              <a:t>6.Air Emboli</a:t>
            </a:r>
          </a:p>
        </p:txBody>
      </p:sp>
      <p:sp>
        <p:nvSpPr>
          <p:cNvPr id="9" name="Rectangle 14"/>
          <p:cNvSpPr>
            <a:spLocks noChangeArrowheads="1"/>
          </p:cNvSpPr>
          <p:nvPr/>
        </p:nvSpPr>
        <p:spPr bwMode="auto">
          <a:xfrm>
            <a:off x="228600" y="3810000"/>
            <a:ext cx="4648200" cy="430887"/>
          </a:xfrm>
          <a:prstGeom prst="rect">
            <a:avLst/>
          </a:prstGeom>
          <a:noFill/>
          <a:ln w="12700" cap="sq">
            <a:noFill/>
            <a:miter lim="800000"/>
            <a:headEnd type="none" w="sm" len="sm"/>
            <a:tailEnd type="none" w="sm" len="sm"/>
          </a:ln>
        </p:spPr>
        <p:txBody>
          <a:bodyPr wrap="square">
            <a:spAutoFit/>
          </a:bodyPr>
          <a:lstStyle/>
          <a:p>
            <a:r>
              <a:rPr lang="en-US" sz="2200" dirty="0" smtClean="0">
                <a:solidFill>
                  <a:srgbClr val="FF0000"/>
                </a:solidFill>
                <a:latin typeface="Times New Roman" pitchFamily="18" charset="0"/>
                <a:cs typeface="Times New Roman" pitchFamily="18" charset="0"/>
              </a:rPr>
              <a:t> </a:t>
            </a:r>
            <a:r>
              <a:rPr lang="en-US" sz="2200" dirty="0">
                <a:solidFill>
                  <a:srgbClr val="FF0000"/>
                </a:solidFill>
                <a:latin typeface="Times New Roman" pitchFamily="18" charset="0"/>
                <a:cs typeface="Times New Roman" pitchFamily="18" charset="0"/>
              </a:rPr>
              <a:t>2.EFFECT OF IMPLANT LENGTH</a:t>
            </a:r>
          </a:p>
        </p:txBody>
      </p:sp>
      <p:sp>
        <p:nvSpPr>
          <p:cNvPr id="10" name="Rectangle 15"/>
          <p:cNvSpPr>
            <a:spLocks noChangeArrowheads="1"/>
          </p:cNvSpPr>
          <p:nvPr/>
        </p:nvSpPr>
        <p:spPr bwMode="auto">
          <a:xfrm>
            <a:off x="304800" y="4191000"/>
            <a:ext cx="8610600" cy="430887"/>
          </a:xfrm>
          <a:prstGeom prst="rect">
            <a:avLst/>
          </a:prstGeom>
          <a:noFill/>
          <a:ln w="12700" cap="sq">
            <a:noFill/>
            <a:miter lim="800000"/>
            <a:headEnd type="none" w="sm" len="sm"/>
            <a:tailEnd type="none" w="sm" len="sm"/>
          </a:ln>
        </p:spPr>
        <p:txBody>
          <a:bodyPr>
            <a:spAutoFit/>
          </a:bodyPr>
          <a:lstStyle/>
          <a:p>
            <a:pPr>
              <a:buFont typeface="Arial" pitchFamily="34" charset="0"/>
              <a:buChar char="•"/>
            </a:pP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Failure </a:t>
            </a:r>
            <a:r>
              <a:rPr lang="en-US" sz="2200" dirty="0">
                <a:latin typeface="Times New Roman" pitchFamily="18" charset="0"/>
                <a:cs typeface="Times New Roman" pitchFamily="18" charset="0"/>
              </a:rPr>
              <a:t>occurs when the implants are short (7 &amp; 10 millimeters long).</a:t>
            </a:r>
          </a:p>
        </p:txBody>
      </p:sp>
      <p:sp>
        <p:nvSpPr>
          <p:cNvPr id="11" name="Rectangle 16"/>
          <p:cNvSpPr>
            <a:spLocks noChangeArrowheads="1"/>
          </p:cNvSpPr>
          <p:nvPr/>
        </p:nvSpPr>
        <p:spPr bwMode="auto">
          <a:xfrm>
            <a:off x="304800" y="4876800"/>
            <a:ext cx="7391400" cy="430887"/>
          </a:xfrm>
          <a:prstGeom prst="rect">
            <a:avLst/>
          </a:prstGeom>
          <a:noFill/>
          <a:ln w="12700" cap="sq">
            <a:noFill/>
            <a:miter lim="800000"/>
            <a:headEnd type="none" w="sm" len="sm"/>
            <a:tailEnd type="none" w="sm" len="sm"/>
          </a:ln>
        </p:spPr>
        <p:txBody>
          <a:bodyPr wrap="square">
            <a:spAutoFit/>
          </a:bodyPr>
          <a:lstStyle/>
          <a:p>
            <a:r>
              <a:rPr lang="en-US" sz="2200" dirty="0" smtClean="0">
                <a:solidFill>
                  <a:srgbClr val="FF0000"/>
                </a:solidFill>
                <a:latin typeface="Times New Roman" pitchFamily="18" charset="0"/>
                <a:cs typeface="Times New Roman" pitchFamily="18" charset="0"/>
              </a:rPr>
              <a:t>3.EFFECT </a:t>
            </a:r>
            <a:r>
              <a:rPr lang="en-US" sz="2200" dirty="0">
                <a:solidFill>
                  <a:srgbClr val="FF0000"/>
                </a:solidFill>
                <a:latin typeface="Times New Roman" pitchFamily="18" charset="0"/>
                <a:cs typeface="Times New Roman" pitchFamily="18" charset="0"/>
              </a:rPr>
              <a:t>OF IMPLANT PLACEMENT IN TYPE IV BONE</a:t>
            </a:r>
          </a:p>
        </p:txBody>
      </p:sp>
      <p:sp>
        <p:nvSpPr>
          <p:cNvPr id="12" name="Rectangle 17"/>
          <p:cNvSpPr>
            <a:spLocks noChangeArrowheads="1"/>
          </p:cNvSpPr>
          <p:nvPr/>
        </p:nvSpPr>
        <p:spPr bwMode="auto">
          <a:xfrm>
            <a:off x="685800" y="5334000"/>
            <a:ext cx="3124200" cy="430887"/>
          </a:xfrm>
          <a:prstGeom prst="rect">
            <a:avLst/>
          </a:prstGeom>
          <a:noFill/>
          <a:ln w="12700" cap="sq">
            <a:noFill/>
            <a:miter lim="800000"/>
            <a:headEnd type="none" w="sm" len="sm"/>
            <a:tailEnd type="none" w="sm" len="sm"/>
          </a:ln>
        </p:spPr>
        <p:txBody>
          <a:bodyPr wrap="square">
            <a:spAutoFit/>
          </a:bodyPr>
          <a:lstStyle/>
          <a:p>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Higher failure rates</a:t>
            </a:r>
          </a:p>
        </p:txBody>
      </p:sp>
      <p:pic>
        <p:nvPicPr>
          <p:cNvPr id="13" name="Picture 13"/>
          <p:cNvPicPr>
            <a:picLocks noChangeAspect="1" noChangeArrowheads="1"/>
          </p:cNvPicPr>
          <p:nvPr/>
        </p:nvPicPr>
        <p:blipFill>
          <a:blip r:embed="rId2" cstate="print"/>
          <a:srcRect/>
          <a:stretch>
            <a:fillRect/>
          </a:stretch>
        </p:blipFill>
        <p:spPr bwMode="auto">
          <a:xfrm>
            <a:off x="5334000" y="1219200"/>
            <a:ext cx="3481388" cy="2252663"/>
          </a:xfrm>
          <a:prstGeom prst="rect">
            <a:avLst/>
          </a:prstGeom>
          <a:noFill/>
          <a:ln w="12700" cap="sq">
            <a:noFill/>
            <a:miter lim="800000"/>
            <a:headEnd type="none" w="sm" len="sm"/>
            <a:tailEnd type="none" w="sm" len="sm"/>
          </a:ln>
        </p:spPr>
      </p:pic>
      <p:sp>
        <p:nvSpPr>
          <p:cNvPr id="14" name="TextBox 13"/>
          <p:cNvSpPr txBox="1">
            <a:spLocks noChangeArrowheads="1"/>
          </p:cNvSpPr>
          <p:nvPr/>
        </p:nvSpPr>
        <p:spPr bwMode="auto">
          <a:xfrm>
            <a:off x="6019800" y="838200"/>
            <a:ext cx="1600200" cy="430887"/>
          </a:xfrm>
          <a:prstGeom prst="rect">
            <a:avLst/>
          </a:prstGeom>
          <a:noFill/>
          <a:ln w="9525">
            <a:noFill/>
            <a:miter lim="800000"/>
            <a:headEnd/>
            <a:tailEnd/>
          </a:ln>
        </p:spPr>
        <p:txBody>
          <a:bodyPr wrap="square">
            <a:spAutoFit/>
          </a:bodyPr>
          <a:lstStyle/>
          <a:p>
            <a:r>
              <a:rPr lang="en-US" sz="2200" dirty="0">
                <a:latin typeface="Times New Roman" pitchFamily="18" charset="0"/>
                <a:cs typeface="Times New Roman" pitchFamily="18" charset="0"/>
              </a:rPr>
              <a:t>Hematoma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274638"/>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Nerve damage</a:t>
            </a:r>
            <a:r>
              <a:rPr kumimoji="0" lang="en-US" sz="2800" b="0" i="0" u="none" strike="noStrike" kern="1200" cap="none" spc="0" normalizeH="0" baseline="0" noProof="0" dirty="0" smtClean="0">
                <a:ln>
                  <a:noFill/>
                </a:ln>
                <a:effectLst/>
                <a:uLnTx/>
                <a:uFillTx/>
                <a:latin typeface="Times New Roman" pitchFamily="18" charset="0"/>
                <a:ea typeface="+mj-ea"/>
                <a:cs typeface="Times New Roman" pitchFamily="18" charset="0"/>
              </a:rPr>
              <a:t>(</a:t>
            </a:r>
            <a:r>
              <a:rPr kumimoji="0" lang="en-US" sz="28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r>
              <a:rPr kumimoji="0" lang="en-US" sz="2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injury to inferior alveolar nerve)</a:t>
            </a:r>
          </a:p>
        </p:txBody>
      </p:sp>
      <p:pic>
        <p:nvPicPr>
          <p:cNvPr id="3" name="Picture 2"/>
          <p:cNvPicPr>
            <a:picLocks noChangeAspect="1" noChangeArrowheads="1"/>
          </p:cNvPicPr>
          <p:nvPr/>
        </p:nvPicPr>
        <p:blipFill>
          <a:blip r:embed="rId2" cstate="print"/>
          <a:srcRect/>
          <a:stretch>
            <a:fillRect/>
          </a:stretch>
        </p:blipFill>
        <p:spPr>
          <a:xfrm>
            <a:off x="2409825" y="2209800"/>
            <a:ext cx="4229100" cy="2695575"/>
          </a:xfrm>
          <a:prstGeom prst="rect">
            <a:avLst/>
          </a:prstGeom>
          <a:noFill/>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600" y="533400"/>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Opening the nasal or maxillary sinuses</a:t>
            </a:r>
          </a:p>
        </p:txBody>
      </p:sp>
      <p:pic>
        <p:nvPicPr>
          <p:cNvPr id="3" name="Picture 2"/>
          <p:cNvPicPr>
            <a:picLocks noChangeAspect="1" noChangeArrowheads="1"/>
          </p:cNvPicPr>
          <p:nvPr/>
        </p:nvPicPr>
        <p:blipFill>
          <a:blip r:embed="rId2" cstate="print"/>
          <a:srcRect/>
          <a:stretch>
            <a:fillRect/>
          </a:stretch>
        </p:blipFill>
        <p:spPr>
          <a:xfrm>
            <a:off x="2209800" y="1828800"/>
            <a:ext cx="4443413" cy="3024188"/>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a:xfrm>
            <a:off x="304800" y="304800"/>
            <a:ext cx="8540750" cy="457200"/>
          </a:xfrm>
          <a:prstGeom prst="rect">
            <a:avLst/>
          </a:prstGeom>
          <a:noFill/>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0" i="0" u="sng"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4.PROSTHETIC RELATED</a:t>
            </a:r>
          </a:p>
        </p:txBody>
      </p:sp>
      <p:pic>
        <p:nvPicPr>
          <p:cNvPr id="3" name="Picture 10"/>
          <p:cNvPicPr>
            <a:picLocks noChangeAspect="1" noChangeArrowheads="1"/>
          </p:cNvPicPr>
          <p:nvPr/>
        </p:nvPicPr>
        <p:blipFill>
          <a:blip r:embed="rId2" cstate="print"/>
          <a:srcRect/>
          <a:stretch>
            <a:fillRect/>
          </a:stretch>
        </p:blipFill>
        <p:spPr>
          <a:xfrm>
            <a:off x="5181600" y="1295400"/>
            <a:ext cx="3402013" cy="4498975"/>
          </a:xfrm>
          <a:prstGeom prst="rect">
            <a:avLst/>
          </a:prstGeom>
          <a:noFill/>
        </p:spPr>
      </p:pic>
      <p:sp>
        <p:nvSpPr>
          <p:cNvPr id="4" name="Rectangle 5"/>
          <p:cNvSpPr>
            <a:spLocks noChangeArrowheads="1"/>
          </p:cNvSpPr>
          <p:nvPr/>
        </p:nvSpPr>
        <p:spPr bwMode="auto">
          <a:xfrm>
            <a:off x="381000" y="1066800"/>
            <a:ext cx="4039888" cy="461665"/>
          </a:xfrm>
          <a:prstGeom prst="rect">
            <a:avLst/>
          </a:prstGeom>
          <a:noFill/>
          <a:ln w="12700" cap="sq">
            <a:noFill/>
            <a:miter lim="800000"/>
            <a:headEnd type="none" w="sm" len="sm"/>
            <a:tailEnd type="none" w="sm" len="sm"/>
          </a:ln>
        </p:spPr>
        <p:txBody>
          <a:bodyPr wrap="none">
            <a:spAutoFit/>
          </a:bodyPr>
          <a:lstStyle/>
          <a:p>
            <a:r>
              <a:rPr lang="en-US" sz="2400" dirty="0" smtClean="0">
                <a:latin typeface="Times New Roman" pitchFamily="18" charset="0"/>
                <a:cs typeface="Times New Roman" pitchFamily="18" charset="0"/>
              </a:rPr>
              <a:t>1.Opposing </a:t>
            </a:r>
            <a:r>
              <a:rPr lang="en-US" sz="2400" dirty="0">
                <a:latin typeface="Times New Roman" pitchFamily="18" charset="0"/>
                <a:cs typeface="Times New Roman" pitchFamily="18" charset="0"/>
              </a:rPr>
              <a:t>Prosthesis Fracture</a:t>
            </a:r>
          </a:p>
        </p:txBody>
      </p:sp>
      <p:sp>
        <p:nvSpPr>
          <p:cNvPr id="5" name="Rectangle 6"/>
          <p:cNvSpPr>
            <a:spLocks noChangeArrowheads="1"/>
          </p:cNvSpPr>
          <p:nvPr/>
        </p:nvSpPr>
        <p:spPr bwMode="auto">
          <a:xfrm>
            <a:off x="228600" y="1524000"/>
            <a:ext cx="4193777" cy="461665"/>
          </a:xfrm>
          <a:prstGeom prst="rect">
            <a:avLst/>
          </a:prstGeom>
          <a:noFill/>
          <a:ln w="12700" cap="sq">
            <a:noFill/>
            <a:miter lim="800000"/>
            <a:headEnd type="none" w="sm" len="sm"/>
            <a:tailEnd type="none" w="sm" len="sm"/>
          </a:ln>
        </p:spPr>
        <p:txBody>
          <a:bodyPr wrap="none">
            <a:spAutoFit/>
          </a:bodyPr>
          <a:lstStyle/>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2.Prosthesis </a:t>
            </a:r>
            <a:r>
              <a:rPr lang="en-US" sz="2400" dirty="0">
                <a:latin typeface="Times New Roman" pitchFamily="18" charset="0"/>
                <a:cs typeface="Times New Roman" pitchFamily="18" charset="0"/>
              </a:rPr>
              <a:t>Screw Loosening </a:t>
            </a:r>
          </a:p>
        </p:txBody>
      </p:sp>
      <p:sp>
        <p:nvSpPr>
          <p:cNvPr id="6" name="Rectangle 7"/>
          <p:cNvSpPr>
            <a:spLocks noChangeArrowheads="1"/>
          </p:cNvSpPr>
          <p:nvPr/>
        </p:nvSpPr>
        <p:spPr bwMode="auto">
          <a:xfrm>
            <a:off x="381000" y="1981200"/>
            <a:ext cx="3943708" cy="461665"/>
          </a:xfrm>
          <a:prstGeom prst="rect">
            <a:avLst/>
          </a:prstGeom>
          <a:noFill/>
          <a:ln w="12700" cap="sq">
            <a:noFill/>
            <a:miter lim="800000"/>
            <a:headEnd type="none" w="sm" len="sm"/>
            <a:tailEnd type="none" w="sm" len="sm"/>
          </a:ln>
        </p:spPr>
        <p:txBody>
          <a:bodyPr wrap="none">
            <a:spAutoFit/>
          </a:bodyPr>
          <a:lstStyle/>
          <a:p>
            <a:r>
              <a:rPr lang="en-US" sz="2400" dirty="0" smtClean="0">
                <a:latin typeface="Times New Roman" pitchFamily="18" charset="0"/>
                <a:cs typeface="Times New Roman" pitchFamily="18" charset="0"/>
              </a:rPr>
              <a:t>3.Abutment </a:t>
            </a:r>
            <a:r>
              <a:rPr lang="en-US" sz="2400" dirty="0">
                <a:latin typeface="Times New Roman" pitchFamily="18" charset="0"/>
                <a:cs typeface="Times New Roman" pitchFamily="18" charset="0"/>
              </a:rPr>
              <a:t>Screw Loosening</a:t>
            </a:r>
          </a:p>
        </p:txBody>
      </p:sp>
      <p:sp>
        <p:nvSpPr>
          <p:cNvPr id="7" name="Rectangle 8"/>
          <p:cNvSpPr>
            <a:spLocks noChangeArrowheads="1"/>
          </p:cNvSpPr>
          <p:nvPr/>
        </p:nvSpPr>
        <p:spPr bwMode="auto">
          <a:xfrm>
            <a:off x="152400" y="2438400"/>
            <a:ext cx="3959738" cy="461665"/>
          </a:xfrm>
          <a:prstGeom prst="rect">
            <a:avLst/>
          </a:prstGeom>
          <a:noFill/>
          <a:ln w="12700" cap="sq">
            <a:noFill/>
            <a:miter lim="800000"/>
            <a:headEnd type="none" w="sm" len="sm"/>
            <a:tailEnd type="none" w="sm" len="sm"/>
          </a:ln>
        </p:spPr>
        <p:txBody>
          <a:bodyPr wrap="none">
            <a:spAutoFit/>
          </a:bodyPr>
          <a:lstStyle/>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4.Metal </a:t>
            </a:r>
            <a:r>
              <a:rPr lang="en-US" sz="2400" dirty="0">
                <a:latin typeface="Times New Roman" pitchFamily="18" charset="0"/>
                <a:cs typeface="Times New Roman" pitchFamily="18" charset="0"/>
              </a:rPr>
              <a:t>Framework Fracture</a:t>
            </a:r>
          </a:p>
        </p:txBody>
      </p:sp>
      <p:sp>
        <p:nvSpPr>
          <p:cNvPr id="8" name="Rectangle 9"/>
          <p:cNvSpPr>
            <a:spLocks noChangeArrowheads="1"/>
          </p:cNvSpPr>
          <p:nvPr/>
        </p:nvSpPr>
        <p:spPr bwMode="auto">
          <a:xfrm>
            <a:off x="-762000" y="2895600"/>
            <a:ext cx="4038600" cy="461665"/>
          </a:xfrm>
          <a:prstGeom prst="rect">
            <a:avLst/>
          </a:prstGeom>
          <a:noFill/>
          <a:ln w="12700" cap="sq">
            <a:noFill/>
            <a:miter lim="800000"/>
            <a:headEnd type="none" w="sm" len="sm"/>
            <a:tailEnd type="none" w="sm" len="sm"/>
          </a:ln>
        </p:spPr>
        <p:txBody>
          <a:bodyPr wrap="square">
            <a:spAutoFit/>
          </a:bodyPr>
          <a:lstStyle/>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5.Implant </a:t>
            </a:r>
            <a:r>
              <a:rPr lang="en-US" sz="2400" dirty="0">
                <a:latin typeface="Times New Roman" pitchFamily="18" charset="0"/>
                <a:cs typeface="Times New Roman" pitchFamily="18" charset="0"/>
              </a:rPr>
              <a:t>Fracture</a:t>
            </a:r>
          </a:p>
        </p:txBody>
      </p:sp>
      <p:sp>
        <p:nvSpPr>
          <p:cNvPr id="9" name="Rectangle 10"/>
          <p:cNvSpPr>
            <a:spLocks noChangeArrowheads="1"/>
          </p:cNvSpPr>
          <p:nvPr/>
        </p:nvSpPr>
        <p:spPr bwMode="auto">
          <a:xfrm>
            <a:off x="304800" y="3429000"/>
            <a:ext cx="7924800" cy="3046988"/>
          </a:xfrm>
          <a:prstGeom prst="rect">
            <a:avLst/>
          </a:prstGeom>
          <a:noFill/>
          <a:ln w="12700" cap="sq">
            <a:noFill/>
            <a:miter lim="800000"/>
            <a:headEnd type="none" w="sm" len="sm"/>
            <a:tailEnd type="none" w="sm" len="sm"/>
          </a:ln>
        </p:spPr>
        <p:txBody>
          <a:bodyPr>
            <a:spAutoFit/>
          </a:bodyPr>
          <a:lstStyle/>
          <a:p>
            <a:r>
              <a:rPr lang="en-US" sz="2400" u="sng" dirty="0">
                <a:solidFill>
                  <a:srgbClr val="FF0000"/>
                </a:solidFill>
                <a:latin typeface="Times New Roman" pitchFamily="18" charset="0"/>
                <a:cs typeface="Times New Roman" pitchFamily="18" charset="0"/>
              </a:rPr>
              <a:t>5.PERI-IMPLANT SOFT TISSUE</a:t>
            </a:r>
          </a:p>
          <a:p>
            <a:r>
              <a:rPr lang="en-US" sz="2400" u="sng" dirty="0">
                <a:solidFill>
                  <a:srgbClr val="FF0000"/>
                </a:solidFill>
                <a:latin typeface="Times New Roman" pitchFamily="18" charset="0"/>
                <a:cs typeface="Times New Roman" pitchFamily="18" charset="0"/>
              </a:rPr>
              <a:t> COMPLICATIONS</a:t>
            </a:r>
          </a:p>
          <a:p>
            <a:endParaRPr lang="en-US" sz="2400" u="sng" dirty="0">
              <a:latin typeface="Times New Roman" pitchFamily="18" charset="0"/>
              <a:cs typeface="Times New Roman" pitchFamily="18" charset="0"/>
            </a:endParaRPr>
          </a:p>
          <a:p>
            <a:r>
              <a:rPr lang="en-US" sz="2400" dirty="0">
                <a:latin typeface="Times New Roman" pitchFamily="18" charset="0"/>
                <a:cs typeface="Times New Roman" pitchFamily="18" charset="0"/>
              </a:rPr>
              <a:t>1.Implant Fenestration/Dehiscence</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2.Gingival Inflammation/Proliferation</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3.Fistulas</a:t>
            </a:r>
          </a:p>
        </p:txBody>
      </p:sp>
      <p:sp>
        <p:nvSpPr>
          <p:cNvPr id="10" name="TextBox 10"/>
          <p:cNvSpPr txBox="1">
            <a:spLocks noChangeArrowheads="1"/>
          </p:cNvSpPr>
          <p:nvPr/>
        </p:nvSpPr>
        <p:spPr bwMode="auto">
          <a:xfrm>
            <a:off x="5791200" y="838200"/>
            <a:ext cx="1676400" cy="461665"/>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Dehiscence</a:t>
            </a:r>
          </a:p>
        </p:txBody>
      </p:sp>
      <p:sp>
        <p:nvSpPr>
          <p:cNvPr id="11" name="TextBox 12"/>
          <p:cNvSpPr txBox="1">
            <a:spLocks noChangeArrowheads="1"/>
          </p:cNvSpPr>
          <p:nvPr/>
        </p:nvSpPr>
        <p:spPr bwMode="auto">
          <a:xfrm>
            <a:off x="5791200" y="5791200"/>
            <a:ext cx="1905000" cy="830997"/>
          </a:xfrm>
          <a:prstGeom prst="rect">
            <a:avLst/>
          </a:prstGeom>
          <a:noFill/>
          <a:ln w="9525">
            <a:noFill/>
            <a:miter lim="800000"/>
            <a:headEnd/>
            <a:tailEnd/>
          </a:ln>
        </p:spPr>
        <p:txBody>
          <a:bodyPr wrap="square">
            <a:spAutoFit/>
          </a:bodyPr>
          <a:lstStyle/>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Implant </a:t>
            </a:r>
            <a:r>
              <a:rPr lang="en-US" sz="2400" dirty="0">
                <a:latin typeface="Times New Roman" pitchFamily="18" charset="0"/>
                <a:cs typeface="Times New Roman" pitchFamily="18" charset="0"/>
              </a:rPr>
              <a:t>Fenestration</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358775"/>
            <a:ext cx="8839200" cy="1911579"/>
          </a:xfrm>
          <a:prstGeom prst="rect">
            <a:avLst/>
          </a:prstGeom>
          <a:noFill/>
          <a:ln w="9525">
            <a:noFill/>
            <a:miter lim="800000"/>
            <a:headEnd/>
            <a:tailEnd/>
          </a:ln>
        </p:spPr>
        <p:txBody>
          <a:bodyPr lIns="64291" tIns="32146" rIns="64291" bIns="32146">
            <a:spAutoFit/>
          </a:bodyPr>
          <a:lstStyle/>
          <a:p>
            <a:pPr algn="just" defTabSz="642938" eaLnBrk="1" hangingPunct="1"/>
            <a:r>
              <a:rPr lang="en-US" sz="2400" dirty="0">
                <a:solidFill>
                  <a:srgbClr val="FFC000"/>
                </a:solidFill>
                <a:latin typeface="Times New Roman" pitchFamily="18" charset="0"/>
                <a:cs typeface="Times New Roman" pitchFamily="18" charset="0"/>
              </a:rPr>
              <a:t>Failing implants </a:t>
            </a:r>
            <a:r>
              <a:rPr lang="en-US" sz="2400" dirty="0">
                <a:latin typeface="Times New Roman" pitchFamily="18" charset="0"/>
                <a:cs typeface="Times New Roman" pitchFamily="18" charset="0"/>
              </a:rPr>
              <a:t>are clinically characterized by</a:t>
            </a:r>
          </a:p>
          <a:p>
            <a:pPr algn="just" defTabSz="642938" eaLnBrk="1" hangingPunct="1"/>
            <a:r>
              <a:rPr lang="en-US" sz="2400" dirty="0">
                <a:latin typeface="Times New Roman" pitchFamily="18" charset="0"/>
                <a:cs typeface="Times New Roman" pitchFamily="18" charset="0"/>
              </a:rPr>
              <a:t>    1.Gigival inflammation</a:t>
            </a:r>
          </a:p>
          <a:p>
            <a:pPr algn="just" defTabSz="642938" eaLnBrk="1" hangingPunct="1"/>
            <a:r>
              <a:rPr lang="en-US" sz="2400" dirty="0">
                <a:latin typeface="Times New Roman" pitchFamily="18" charset="0"/>
                <a:cs typeface="Times New Roman" pitchFamily="18" charset="0"/>
              </a:rPr>
              <a:t>    2. increased mobility </a:t>
            </a:r>
          </a:p>
          <a:p>
            <a:pPr algn="just" defTabSz="642938" eaLnBrk="1" hangingPunct="1"/>
            <a:r>
              <a:rPr lang="en-US" sz="2400" dirty="0">
                <a:latin typeface="Times New Roman" pitchFamily="18" charset="0"/>
                <a:cs typeface="Times New Roman" pitchFamily="18" charset="0"/>
              </a:rPr>
              <a:t>    3.periimplant </a:t>
            </a:r>
            <a:r>
              <a:rPr lang="en-US" sz="2400" dirty="0" err="1">
                <a:latin typeface="Times New Roman" pitchFamily="18" charset="0"/>
                <a:cs typeface="Times New Roman" pitchFamily="18" charset="0"/>
              </a:rPr>
              <a:t>radiolucency</a:t>
            </a:r>
            <a:r>
              <a:rPr lang="en-US" sz="2400" dirty="0">
                <a:latin typeface="Times New Roman" pitchFamily="18" charset="0"/>
                <a:cs typeface="Times New Roman" pitchFamily="18" charset="0"/>
              </a:rPr>
              <a:t> </a:t>
            </a:r>
          </a:p>
          <a:p>
            <a:pPr algn="just" defTabSz="642938" eaLnBrk="1" hangingPunct="1"/>
            <a:r>
              <a:rPr lang="en-US" sz="2400" dirty="0">
                <a:latin typeface="Times New Roman" pitchFamily="18" charset="0"/>
                <a:cs typeface="Times New Roman" pitchFamily="18" charset="0"/>
              </a:rPr>
              <a:t>    4..probing depths greater than 6mm</a:t>
            </a:r>
          </a:p>
        </p:txBody>
      </p:sp>
      <p:sp>
        <p:nvSpPr>
          <p:cNvPr id="3" name="Rectangle 3"/>
          <p:cNvSpPr>
            <a:spLocks noChangeArrowheads="1"/>
          </p:cNvSpPr>
          <p:nvPr/>
        </p:nvSpPr>
        <p:spPr bwMode="auto">
          <a:xfrm>
            <a:off x="304800" y="2362200"/>
            <a:ext cx="8991600" cy="1200329"/>
          </a:xfrm>
          <a:prstGeom prst="rect">
            <a:avLst/>
          </a:prstGeom>
          <a:noFill/>
          <a:ln w="12700" cap="sq">
            <a:noFill/>
            <a:miter lim="800000"/>
            <a:headEnd type="none" w="sm" len="sm"/>
            <a:tailEnd type="none" w="sm" len="sm"/>
          </a:ln>
        </p:spPr>
        <p:txBody>
          <a:bodyPr>
            <a:spAutoFit/>
          </a:bodyPr>
          <a:lstStyle/>
          <a:p>
            <a:pPr>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Implants in partially edentulous cases  appear to be at greater risk for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periimplantitis</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than implants in completely or fully edentulous cases/ patients</a:t>
            </a:r>
          </a:p>
        </p:txBody>
      </p:sp>
      <p:pic>
        <p:nvPicPr>
          <p:cNvPr id="4" name="Picture 3"/>
          <p:cNvPicPr>
            <a:picLocks noChangeAspect="1" noChangeArrowheads="1"/>
          </p:cNvPicPr>
          <p:nvPr/>
        </p:nvPicPr>
        <p:blipFill>
          <a:blip r:embed="rId2" cstate="print"/>
          <a:srcRect/>
          <a:stretch>
            <a:fillRect/>
          </a:stretch>
        </p:blipFill>
        <p:spPr bwMode="auto">
          <a:xfrm>
            <a:off x="609600" y="3657600"/>
            <a:ext cx="4651375" cy="2592388"/>
          </a:xfrm>
          <a:prstGeom prst="rect">
            <a:avLst/>
          </a:prstGeom>
          <a:noFill/>
          <a:ln w="12700" cap="sq">
            <a:noFill/>
            <a:miter lim="800000"/>
            <a:headEnd type="none" w="sm" len="sm"/>
            <a:tailEnd type="none" w="sm" len="sm"/>
          </a:ln>
        </p:spPr>
      </p:pic>
      <p:sp>
        <p:nvSpPr>
          <p:cNvPr id="5" name="TextBox 4"/>
          <p:cNvSpPr txBox="1">
            <a:spLocks noChangeArrowheads="1"/>
          </p:cNvSpPr>
          <p:nvPr/>
        </p:nvSpPr>
        <p:spPr bwMode="auto">
          <a:xfrm>
            <a:off x="533400" y="6248400"/>
            <a:ext cx="2286000" cy="369332"/>
          </a:xfrm>
          <a:prstGeom prst="rect">
            <a:avLst/>
          </a:prstGeom>
          <a:noFill/>
          <a:ln w="9525">
            <a:noFill/>
            <a:miter lim="800000"/>
            <a:headEnd/>
            <a:tailEnd/>
          </a:ln>
        </p:spPr>
        <p:txBody>
          <a:bodyPr>
            <a:spAutoFit/>
          </a:bodyPr>
          <a:lstStyle/>
          <a:p>
            <a:r>
              <a:rPr lang="en-US">
                <a:latin typeface="Times New Roman" pitchFamily="18" charset="0"/>
                <a:cs typeface="Times New Roman" pitchFamily="18" charset="0"/>
              </a:rPr>
              <a:t>Healthy implant  bed</a:t>
            </a:r>
          </a:p>
        </p:txBody>
      </p:sp>
      <p:sp>
        <p:nvSpPr>
          <p:cNvPr id="6" name="TextBox 5"/>
          <p:cNvSpPr txBox="1">
            <a:spLocks noChangeArrowheads="1"/>
          </p:cNvSpPr>
          <p:nvPr/>
        </p:nvSpPr>
        <p:spPr bwMode="auto">
          <a:xfrm>
            <a:off x="3276600" y="6248400"/>
            <a:ext cx="3124200" cy="369332"/>
          </a:xfrm>
          <a:prstGeom prst="rect">
            <a:avLst/>
          </a:prstGeom>
          <a:noFill/>
          <a:ln w="9525">
            <a:noFill/>
            <a:miter lim="800000"/>
            <a:headEnd/>
            <a:tailEnd/>
          </a:ln>
        </p:spPr>
        <p:txBody>
          <a:bodyPr>
            <a:spAutoFit/>
          </a:bodyPr>
          <a:lstStyle/>
          <a:p>
            <a:r>
              <a:rPr lang="en-US">
                <a:latin typeface="Times New Roman" pitchFamily="18" charset="0"/>
                <a:cs typeface="Times New Roman" pitchFamily="18" charset="0"/>
              </a:rPr>
              <a:t>Diseased implant bed</a:t>
            </a:r>
          </a:p>
        </p:txBody>
      </p:sp>
      <p:pic>
        <p:nvPicPr>
          <p:cNvPr id="7" name="Picture 4"/>
          <p:cNvPicPr>
            <a:picLocks noChangeAspect="1" noChangeArrowheads="1"/>
          </p:cNvPicPr>
          <p:nvPr/>
        </p:nvPicPr>
        <p:blipFill>
          <a:blip r:embed="rId3" cstate="print"/>
          <a:srcRect/>
          <a:stretch>
            <a:fillRect/>
          </a:stretch>
        </p:blipFill>
        <p:spPr bwMode="auto">
          <a:xfrm>
            <a:off x="5976938" y="3657600"/>
            <a:ext cx="2328862" cy="24384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2510624" cy="830997"/>
          </a:xfrm>
          <a:prstGeom prst="rect">
            <a:avLst/>
          </a:prstGeom>
        </p:spPr>
        <p:txBody>
          <a:bodyPr wrap="none">
            <a:spAutoFit/>
          </a:bodyPr>
          <a:lstStyle/>
          <a:p>
            <a:r>
              <a:rPr lang="en-US" sz="2400" b="1" dirty="0" smtClean="0">
                <a:solidFill>
                  <a:srgbClr val="FF0000"/>
                </a:solidFill>
                <a:latin typeface="Times New Roman" pitchFamily="18" charset="0"/>
                <a:cs typeface="Times New Roman" pitchFamily="18" charset="0"/>
              </a:rPr>
              <a:t>MANAGEMENT</a:t>
            </a:r>
          </a:p>
          <a:p>
            <a:endParaRPr lang="en-US" sz="2400" dirty="0">
              <a:solidFill>
                <a:schemeClr val="accent1"/>
              </a:solidFill>
              <a:latin typeface="Times New Roman" pitchFamily="18" charset="0"/>
              <a:cs typeface="Times New Roman" pitchFamily="18" charset="0"/>
            </a:endParaRPr>
          </a:p>
        </p:txBody>
      </p:sp>
      <p:sp>
        <p:nvSpPr>
          <p:cNvPr id="3" name="Rectangle 4"/>
          <p:cNvSpPr>
            <a:spLocks noChangeArrowheads="1"/>
          </p:cNvSpPr>
          <p:nvPr/>
        </p:nvSpPr>
        <p:spPr bwMode="auto">
          <a:xfrm>
            <a:off x="152400" y="914400"/>
            <a:ext cx="8991600" cy="5041380"/>
          </a:xfrm>
          <a:prstGeom prst="rect">
            <a:avLst/>
          </a:prstGeom>
          <a:noFill/>
          <a:ln w="12700" cap="sq">
            <a:noFill/>
            <a:miter lim="800000"/>
            <a:headEnd type="none" w="sm" len="sm"/>
            <a:tailEnd type="none" w="sm" len="sm"/>
          </a:ln>
          <a:effectLst/>
        </p:spPr>
        <p:txBody>
          <a:bodyPr>
            <a:spAutoFit/>
          </a:bodyPr>
          <a:lstStyle/>
          <a:p>
            <a:pPr marL="574675" indent="-411163">
              <a:defRPr/>
            </a:pPr>
            <a:r>
              <a:rPr lang="en-US" sz="2400" dirty="0">
                <a:latin typeface="Times New Roman" pitchFamily="18" charset="0"/>
                <a:cs typeface="Times New Roman" pitchFamily="18" charset="0"/>
              </a:rPr>
              <a:t>  </a:t>
            </a:r>
          </a:p>
          <a:p>
            <a:pPr marL="574675" indent="-411163">
              <a:defRPr/>
            </a:pPr>
            <a:r>
              <a:rPr lang="en-US" sz="2400" dirty="0">
                <a:latin typeface="Times New Roman" pitchFamily="18" charset="0"/>
                <a:cs typeface="Times New Roman" pitchFamily="18" charset="0"/>
              </a:rPr>
              <a:t>The treatment involves ANTI-INFECTIVE THERAPY</a:t>
            </a:r>
          </a:p>
          <a:p>
            <a:pPr marL="574675" indent="-411163">
              <a:defRPr/>
            </a:pPr>
            <a:r>
              <a:rPr lang="en-US" sz="2400" dirty="0">
                <a:latin typeface="Times New Roman" pitchFamily="18" charset="0"/>
                <a:cs typeface="Times New Roman" pitchFamily="18" charset="0"/>
              </a:rPr>
              <a:t>	</a:t>
            </a:r>
          </a:p>
          <a:p>
            <a:pPr marL="574675" indent="-411163">
              <a:defRPr/>
            </a:pPr>
            <a:r>
              <a:rPr lang="en-US" sz="2400" dirty="0">
                <a:latin typeface="Times New Roman" pitchFamily="18" charset="0"/>
                <a:cs typeface="Times New Roman" pitchFamily="18" charset="0"/>
              </a:rPr>
              <a:t>    1. The local removal of plaque deposits with plastic instruments</a:t>
            </a:r>
          </a:p>
          <a:p>
            <a:pPr marL="574675" indent="-411163">
              <a:defRPr/>
            </a:pPr>
            <a:endParaRPr lang="en-US" sz="2400" dirty="0">
              <a:latin typeface="Times New Roman" pitchFamily="18" charset="0"/>
              <a:cs typeface="Times New Roman" pitchFamily="18" charset="0"/>
            </a:endParaRPr>
          </a:p>
          <a:p>
            <a:pPr marL="574675" indent="-411163">
              <a:defRPr/>
            </a:pPr>
            <a:r>
              <a:rPr lang="en-US" sz="2400" dirty="0">
                <a:latin typeface="Times New Roman" pitchFamily="18" charset="0"/>
                <a:cs typeface="Times New Roman" pitchFamily="18" charset="0"/>
              </a:rPr>
              <a:t>    2. Polishing of all accessible surfaces with pumice</a:t>
            </a:r>
          </a:p>
          <a:p>
            <a:pPr marL="574675" indent="-411163">
              <a:defRPr/>
            </a:pPr>
            <a:endParaRPr lang="en-US" sz="2400" dirty="0">
              <a:latin typeface="Times New Roman" pitchFamily="18" charset="0"/>
              <a:cs typeface="Times New Roman" pitchFamily="18" charset="0"/>
            </a:endParaRPr>
          </a:p>
          <a:p>
            <a:pPr marL="574675" indent="-411163">
              <a:defRPr/>
            </a:pPr>
            <a:r>
              <a:rPr lang="en-US" sz="2400" dirty="0">
                <a:latin typeface="Times New Roman" pitchFamily="18" charset="0"/>
                <a:cs typeface="Times New Roman" pitchFamily="18" charset="0"/>
              </a:rPr>
              <a:t>    3. </a:t>
            </a:r>
            <a:r>
              <a:rPr lang="en-US" sz="2400" dirty="0" err="1">
                <a:latin typeface="Times New Roman" pitchFamily="18" charset="0"/>
                <a:cs typeface="Times New Roman" pitchFamily="18" charset="0"/>
              </a:rPr>
              <a:t>Subgingival</a:t>
            </a:r>
            <a:r>
              <a:rPr lang="en-US" sz="2400" dirty="0">
                <a:latin typeface="Times New Roman" pitchFamily="18" charset="0"/>
                <a:cs typeface="Times New Roman" pitchFamily="18" charset="0"/>
              </a:rPr>
              <a:t> irrigation of all </a:t>
            </a:r>
            <a:r>
              <a:rPr lang="en-US" sz="2400" dirty="0" err="1">
                <a:latin typeface="Times New Roman" pitchFamily="18" charset="0"/>
                <a:cs typeface="Times New Roman" pitchFamily="18" charset="0"/>
              </a:rPr>
              <a:t>peri­implant</a:t>
            </a:r>
            <a:r>
              <a:rPr lang="en-US" sz="2400" dirty="0">
                <a:latin typeface="Times New Roman" pitchFamily="18" charset="0"/>
                <a:cs typeface="Times New Roman" pitchFamily="18" charset="0"/>
              </a:rPr>
              <a:t> pockets with 0.12% </a:t>
            </a:r>
            <a:r>
              <a:rPr lang="en-US" sz="2400" dirty="0" err="1">
                <a:latin typeface="Times New Roman" pitchFamily="18" charset="0"/>
                <a:cs typeface="Times New Roman" pitchFamily="18" charset="0"/>
              </a:rPr>
              <a:t>chlorhexidine</a:t>
            </a:r>
            <a:endParaRPr lang="en-US" sz="2400" dirty="0">
              <a:latin typeface="Times New Roman" pitchFamily="18" charset="0"/>
              <a:cs typeface="Times New Roman" pitchFamily="18" charset="0"/>
            </a:endParaRPr>
          </a:p>
          <a:p>
            <a:pPr marL="574675" indent="-411163">
              <a:defRPr/>
            </a:pPr>
            <a:endParaRPr lang="en-US" sz="2400" dirty="0">
              <a:latin typeface="Times New Roman" pitchFamily="18" charset="0"/>
              <a:cs typeface="Times New Roman" pitchFamily="18" charset="0"/>
            </a:endParaRPr>
          </a:p>
          <a:p>
            <a:pPr marL="574675" indent="-411163">
              <a:defRPr/>
            </a:pPr>
            <a:r>
              <a:rPr lang="en-US" sz="2400" dirty="0">
                <a:latin typeface="Times New Roman" pitchFamily="18" charset="0"/>
                <a:cs typeface="Times New Roman" pitchFamily="18" charset="0"/>
              </a:rPr>
              <a:t>    4. Systemic antimicrobial therapy for 10 consecutive days</a:t>
            </a:r>
            <a:endParaRPr lang="en-US" sz="2400" dirty="0">
              <a:effectLst>
                <a:outerShdw blurRad="38100" dist="38100" dir="2700000" algn="tl">
                  <a:srgbClr val="000000"/>
                </a:outerShdw>
              </a:effectLst>
              <a:latin typeface="Times New Roman" pitchFamily="18" charset="0"/>
              <a:cs typeface="Times New Roman" pitchFamily="18" charset="0"/>
            </a:endParaRPr>
          </a:p>
          <a:p>
            <a:pPr marL="574675" indent="-411163" eaLnBrk="1" hangingPunct="1">
              <a:lnSpc>
                <a:spcPct val="120000"/>
              </a:lnSpc>
              <a:spcBef>
                <a:spcPct val="20000"/>
              </a:spcBef>
              <a:buClr>
                <a:schemeClr val="hlink"/>
              </a:buClr>
              <a:buSzPct val="80000"/>
              <a:buFont typeface="Arial" charset="0"/>
              <a:buNone/>
              <a:defRPr/>
            </a:pPr>
            <a:endParaRPr lang="en-US" sz="2400" dirty="0">
              <a:latin typeface="Times New Roman" pitchFamily="18" charset="0"/>
              <a:cs typeface="Times New Roman" pitchFamily="18" charset="0"/>
            </a:endParaRPr>
          </a:p>
          <a:p>
            <a:pPr marL="574675" indent="-411163">
              <a:defRPr/>
            </a:pPr>
            <a:r>
              <a:rPr lang="en-US" sz="2400" dirty="0">
                <a:latin typeface="Times New Roman" pitchFamily="18" charset="0"/>
                <a:cs typeface="Times New Roman" pitchFamily="18" charset="0"/>
              </a:rPr>
              <a:t>The second phase involves the surgical procedure.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81000" y="1066800"/>
            <a:ext cx="8763000" cy="3051122"/>
          </a:xfrm>
          <a:prstGeom prst="rect">
            <a:avLst/>
          </a:prstGeom>
          <a:noFill/>
          <a:ln w="9525">
            <a:noFill/>
            <a:miter lim="800000"/>
            <a:headEnd/>
            <a:tailEnd/>
          </a:ln>
        </p:spPr>
        <p:txBody>
          <a:bodyPr lIns="64291" tIns="32146" rIns="64291" bIns="32146">
            <a:spAutoFit/>
          </a:bodyPr>
          <a:lstStyle/>
          <a:p>
            <a:pPr algn="just" defTabSz="642938" eaLnBrk="1" hangingPunct="1">
              <a:lnSpc>
                <a:spcPct val="150000"/>
              </a:lnSpc>
              <a:buFont typeface="Arial" pitchFamily="34" charset="0"/>
              <a:buChar char="•"/>
            </a:pPr>
            <a:r>
              <a:rPr lang="en-US" sz="2200" dirty="0">
                <a:latin typeface="Times New Roman" pitchFamily="18" charset="0"/>
                <a:cs typeface="Times New Roman" pitchFamily="18" charset="0"/>
              </a:rPr>
              <a:t>Access may be gained via full thickness or split-thickness periodontal flap reflection. The </a:t>
            </a:r>
            <a:r>
              <a:rPr lang="en-US" sz="2200" dirty="0" err="1">
                <a:latin typeface="Times New Roman" pitchFamily="18" charset="0"/>
                <a:cs typeface="Times New Roman" pitchFamily="18" charset="0"/>
              </a:rPr>
              <a:t>peri</a:t>
            </a:r>
            <a:r>
              <a:rPr lang="en-US" sz="2200" dirty="0">
                <a:latin typeface="Times New Roman" pitchFamily="18" charset="0"/>
                <a:cs typeface="Times New Roman" pitchFamily="18" charset="0"/>
              </a:rPr>
              <a:t>-implant pocket epithelium and any granulation tissue are removed using conventional  curettes.</a:t>
            </a:r>
          </a:p>
          <a:p>
            <a:pPr algn="just" defTabSz="642938" eaLnBrk="1" hangingPunct="1">
              <a:lnSpc>
                <a:spcPct val="150000"/>
              </a:lnSpc>
              <a:buFont typeface="Arial" pitchFamily="34" charset="0"/>
              <a:buChar char="•"/>
            </a:pPr>
            <a:r>
              <a:rPr lang="en-US" sz="2200" dirty="0">
                <a:latin typeface="Times New Roman" pitchFamily="18" charset="0"/>
                <a:cs typeface="Times New Roman" pitchFamily="18" charset="0"/>
              </a:rPr>
              <a:t> Care must be taken to avoid damaging or contaminating implant surface. </a:t>
            </a:r>
          </a:p>
          <a:p>
            <a:pPr algn="just" defTabSz="642938" eaLnBrk="1" hangingPunct="1">
              <a:lnSpc>
                <a:spcPct val="150000"/>
              </a:lnSpc>
              <a:buFont typeface="Arial" pitchFamily="34" charset="0"/>
              <a:buChar char="•"/>
            </a:pPr>
            <a:r>
              <a:rPr lang="en-US" sz="2200" dirty="0">
                <a:latin typeface="Times New Roman" pitchFamily="18" charset="0"/>
                <a:cs typeface="Times New Roman" pitchFamily="18" charset="0"/>
              </a:rPr>
              <a:t>plastic curettes are used to remove plaque and calculus as thoroughly as possible from the surface of the implant</a:t>
            </a:r>
            <a:r>
              <a:rPr lang="en-US" sz="2200" dirty="0" smtClean="0">
                <a:latin typeface="Times New Roman" pitchFamily="18" charset="0"/>
                <a:cs typeface="Times New Roman" pitchFamily="18" charset="0"/>
              </a:rPr>
              <a:t>.</a:t>
            </a:r>
            <a:r>
              <a:rPr lang="en-US" sz="22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		</a:t>
            </a:r>
          </a:p>
        </p:txBody>
      </p:sp>
      <p:pic>
        <p:nvPicPr>
          <p:cNvPr id="3" name="Picture 3" descr="image4-1"/>
          <p:cNvPicPr>
            <a:picLocks noChangeAspect="1" noChangeArrowheads="1"/>
          </p:cNvPicPr>
          <p:nvPr/>
        </p:nvPicPr>
        <p:blipFill>
          <a:blip r:embed="rId2" cstate="print"/>
          <a:srcRect/>
          <a:stretch>
            <a:fillRect/>
          </a:stretch>
        </p:blipFill>
        <p:spPr bwMode="auto">
          <a:xfrm>
            <a:off x="5042715" y="3886200"/>
            <a:ext cx="4101285" cy="2971800"/>
          </a:xfrm>
          <a:prstGeom prst="rect">
            <a:avLst/>
          </a:prstGeom>
          <a:noFill/>
          <a:ln w="57150">
            <a:solidFill>
              <a:srgbClr val="000000"/>
            </a:solidFill>
            <a:miter lim="800000"/>
            <a:headEnd/>
            <a:tailEnd/>
          </a:ln>
        </p:spPr>
      </p:pic>
      <p:sp>
        <p:nvSpPr>
          <p:cNvPr id="4" name="Text Box 4"/>
          <p:cNvSpPr txBox="1">
            <a:spLocks noChangeArrowheads="1"/>
          </p:cNvSpPr>
          <p:nvPr/>
        </p:nvSpPr>
        <p:spPr bwMode="auto">
          <a:xfrm>
            <a:off x="2209800" y="4800600"/>
            <a:ext cx="2438400" cy="326530"/>
          </a:xfrm>
          <a:prstGeom prst="rect">
            <a:avLst/>
          </a:prstGeom>
          <a:noFill/>
          <a:ln w="9525">
            <a:noFill/>
            <a:miter lim="800000"/>
            <a:headEnd/>
            <a:tailEnd/>
          </a:ln>
        </p:spPr>
        <p:txBody>
          <a:bodyPr lIns="64291" tIns="32146" rIns="64291" bIns="32146">
            <a:spAutoFit/>
          </a:bodyPr>
          <a:lstStyle/>
          <a:p>
            <a:pPr defTabSz="642938" eaLnBrk="1" hangingPunct="1">
              <a:spcBef>
                <a:spcPct val="50000"/>
              </a:spcBef>
            </a:pPr>
            <a:r>
              <a:rPr lang="en-US" sz="1700" b="1" dirty="0">
                <a:latin typeface="Times New Roman" pitchFamily="18" charset="0"/>
                <a:cs typeface="Times New Roman" pitchFamily="18" charset="0"/>
              </a:rPr>
              <a:t>PLASTIC CURETTE</a:t>
            </a:r>
          </a:p>
        </p:txBody>
      </p:sp>
      <p:sp>
        <p:nvSpPr>
          <p:cNvPr id="5" name="TextBox 4"/>
          <p:cNvSpPr txBox="1">
            <a:spLocks noChangeArrowheads="1"/>
          </p:cNvSpPr>
          <p:nvPr/>
        </p:nvSpPr>
        <p:spPr bwMode="auto">
          <a:xfrm>
            <a:off x="228600" y="457200"/>
            <a:ext cx="6629400" cy="523220"/>
          </a:xfrm>
          <a:prstGeom prst="rect">
            <a:avLst/>
          </a:prstGeom>
          <a:noFill/>
          <a:ln w="9525">
            <a:noFill/>
            <a:miter lim="800000"/>
            <a:headEnd/>
            <a:tailEnd/>
          </a:ln>
        </p:spPr>
        <p:txBody>
          <a:bodyPr>
            <a:spAutoFit/>
          </a:bodyPr>
          <a:lstStyle/>
          <a:p>
            <a:r>
              <a:rPr lang="en-US" sz="2800" dirty="0">
                <a:solidFill>
                  <a:srgbClr val="FF0000"/>
                </a:solidFill>
                <a:latin typeface="Times New Roman" pitchFamily="18" charset="0"/>
                <a:cs typeface="Times New Roman" pitchFamily="18" charset="0"/>
              </a:rPr>
              <a:t>Treatment of implant surface</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8200"/>
            <a:ext cx="8763000" cy="2768545"/>
          </a:xfrm>
          <a:prstGeom prst="rect">
            <a:avLst/>
          </a:prstGeom>
          <a:noFill/>
          <a:ln w="9525">
            <a:noFill/>
            <a:miter lim="800000"/>
            <a:headEnd/>
            <a:tailEnd/>
          </a:ln>
        </p:spPr>
        <p:txBody>
          <a:bodyPr lIns="64291" tIns="32146" rIns="64291" bIns="32146">
            <a:spAutoFit/>
          </a:bodyPr>
          <a:lstStyle/>
          <a:p>
            <a:pPr algn="just" defTabSz="642938" eaLnBrk="1" hangingPunct="1">
              <a:lnSpc>
                <a:spcPct val="150000"/>
              </a:lnSpc>
              <a:spcBef>
                <a:spcPct val="50000"/>
              </a:spcBef>
            </a:pPr>
            <a:r>
              <a:rPr lang="en-US" sz="2400">
                <a:latin typeface="Times New Roman" pitchFamily="18" charset="0"/>
                <a:cs typeface="Times New Roman" pitchFamily="18" charset="0"/>
              </a:rPr>
              <a:t>Prophy-Jet Device (30-60 seconds application) are used to </a:t>
            </a:r>
            <a:r>
              <a:rPr lang="en-US" sz="2400">
                <a:solidFill>
                  <a:schemeClr val="accent1"/>
                </a:solidFill>
                <a:latin typeface="Times New Roman" pitchFamily="18" charset="0"/>
                <a:cs typeface="Times New Roman" pitchFamily="18" charset="0"/>
              </a:rPr>
              <a:t>clean </a:t>
            </a:r>
            <a:r>
              <a:rPr lang="en-US" sz="2400">
                <a:latin typeface="Times New Roman" pitchFamily="18" charset="0"/>
                <a:cs typeface="Times New Roman" pitchFamily="18" charset="0"/>
              </a:rPr>
              <a:t>the implant surface. The Device uses sodium hydrocarbonate with sterile water are indicated (Bass et al. 1992). The high pressure air powder abrasive, removes microbial deposits completely from titanium implant surfaces. </a:t>
            </a:r>
          </a:p>
        </p:txBody>
      </p:sp>
      <p:sp>
        <p:nvSpPr>
          <p:cNvPr id="3" name="Text Box 3"/>
          <p:cNvSpPr txBox="1">
            <a:spLocks noChangeArrowheads="1"/>
          </p:cNvSpPr>
          <p:nvPr/>
        </p:nvSpPr>
        <p:spPr bwMode="auto">
          <a:xfrm>
            <a:off x="1295400" y="5029200"/>
            <a:ext cx="3505200" cy="434252"/>
          </a:xfrm>
          <a:prstGeom prst="rect">
            <a:avLst/>
          </a:prstGeom>
          <a:noFill/>
          <a:ln w="9525">
            <a:noFill/>
            <a:miter lim="800000"/>
            <a:headEnd/>
            <a:tailEnd/>
          </a:ln>
        </p:spPr>
        <p:txBody>
          <a:bodyPr lIns="64291" tIns="32146" rIns="64291" bIns="32146">
            <a:spAutoFit/>
          </a:bodyPr>
          <a:lstStyle/>
          <a:p>
            <a:pPr defTabSz="642938" eaLnBrk="1" hangingPunct="1">
              <a:spcBef>
                <a:spcPct val="50000"/>
              </a:spcBef>
            </a:pPr>
            <a:r>
              <a:rPr lang="en-US" sz="2400" b="1">
                <a:latin typeface="Times New Roman" pitchFamily="18" charset="0"/>
                <a:cs typeface="Times New Roman" pitchFamily="18" charset="0"/>
              </a:rPr>
              <a:t>Prophy - Jet Device</a:t>
            </a:r>
          </a:p>
        </p:txBody>
      </p:sp>
      <p:pic>
        <p:nvPicPr>
          <p:cNvPr id="4" name="Picture 4"/>
          <p:cNvPicPr>
            <a:picLocks noChangeAspect="1" noChangeArrowheads="1"/>
          </p:cNvPicPr>
          <p:nvPr/>
        </p:nvPicPr>
        <p:blipFill>
          <a:blip r:embed="rId2" cstate="print"/>
          <a:srcRect/>
          <a:stretch>
            <a:fillRect/>
          </a:stretch>
        </p:blipFill>
        <p:spPr bwMode="auto">
          <a:xfrm>
            <a:off x="4114800" y="3200400"/>
            <a:ext cx="4052888" cy="294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228600"/>
            <a:ext cx="8915400" cy="3137877"/>
          </a:xfrm>
          <a:prstGeom prst="rect">
            <a:avLst/>
          </a:prstGeom>
          <a:noFill/>
          <a:ln w="9525">
            <a:noFill/>
            <a:miter lim="800000"/>
            <a:headEnd/>
            <a:tailEnd/>
          </a:ln>
        </p:spPr>
        <p:txBody>
          <a:bodyPr lIns="64291" tIns="32146" rIns="64291" bIns="32146">
            <a:spAutoFit/>
          </a:bodyPr>
          <a:lstStyle/>
          <a:p>
            <a:pPr algn="just" defTabSz="642938" eaLnBrk="1" hangingPunct="1">
              <a:lnSpc>
                <a:spcPct val="150000"/>
              </a:lnSpc>
              <a:spcBef>
                <a:spcPct val="50000"/>
              </a:spcBef>
            </a:pPr>
            <a:r>
              <a:rPr lang="en-US" sz="2400">
                <a:latin typeface="Times New Roman" pitchFamily="18" charset="0"/>
                <a:cs typeface="Times New Roman" pitchFamily="18" charset="0"/>
              </a:rPr>
              <a:t>Consideration should be given to the potential for air-emphysema when using high-pressure air spray instrumentation in the surgical site. </a:t>
            </a:r>
          </a:p>
          <a:p>
            <a:pPr algn="just" defTabSz="642938" eaLnBrk="1" hangingPunct="1">
              <a:lnSpc>
                <a:spcPct val="150000"/>
              </a:lnSpc>
              <a:spcBef>
                <a:spcPct val="50000"/>
              </a:spcBef>
            </a:pPr>
            <a:r>
              <a:rPr lang="en-US" sz="2400">
                <a:latin typeface="Times New Roman" pitchFamily="18" charset="0"/>
                <a:cs typeface="Times New Roman" pitchFamily="18" charset="0"/>
              </a:rPr>
              <a:t>The spray should never be directed parallel to the implant surface into the surface, but rather at an angle of atleast 45</a:t>
            </a:r>
            <a:r>
              <a:rPr lang="en-US" sz="2400" baseline="30000">
                <a:latin typeface="Times New Roman" pitchFamily="18" charset="0"/>
                <a:cs typeface="Times New Roman" pitchFamily="18" charset="0"/>
              </a:rPr>
              <a:t>0</a:t>
            </a:r>
            <a:r>
              <a:rPr lang="en-US" sz="2400">
                <a:latin typeface="Times New Roman" pitchFamily="18" charset="0"/>
                <a:cs typeface="Times New Roman" pitchFamily="18" charset="0"/>
              </a:rPr>
              <a:t> .(Brown et al 1992)</a:t>
            </a:r>
          </a:p>
          <a:p>
            <a:pPr algn="just" defTabSz="642938" eaLnBrk="1" hangingPunct="1">
              <a:lnSpc>
                <a:spcPct val="150000"/>
              </a:lnSpc>
              <a:spcBef>
                <a:spcPct val="50000"/>
              </a:spcBef>
            </a:pPr>
            <a:endParaRPr lang="en-US" sz="2400">
              <a:latin typeface="Times New Roman" pitchFamily="18" charset="0"/>
              <a:cs typeface="Times New Roman" pitchFamily="18" charset="0"/>
            </a:endParaRPr>
          </a:p>
        </p:txBody>
      </p:sp>
      <p:sp>
        <p:nvSpPr>
          <p:cNvPr id="3" name="Text Box 3"/>
          <p:cNvSpPr txBox="1">
            <a:spLocks noChangeArrowheads="1"/>
          </p:cNvSpPr>
          <p:nvPr/>
        </p:nvSpPr>
        <p:spPr bwMode="auto">
          <a:xfrm>
            <a:off x="2133600" y="4419600"/>
            <a:ext cx="2209800" cy="434252"/>
          </a:xfrm>
          <a:prstGeom prst="rect">
            <a:avLst/>
          </a:prstGeom>
          <a:noFill/>
          <a:ln w="9525">
            <a:noFill/>
            <a:miter lim="800000"/>
            <a:headEnd/>
            <a:tailEnd/>
          </a:ln>
        </p:spPr>
        <p:txBody>
          <a:bodyPr lIns="64291" tIns="32146" rIns="64291" bIns="32146">
            <a:spAutoFit/>
          </a:bodyPr>
          <a:lstStyle/>
          <a:p>
            <a:pPr defTabSz="642938" eaLnBrk="1" hangingPunct="1">
              <a:spcBef>
                <a:spcPct val="50000"/>
              </a:spcBef>
            </a:pPr>
            <a:r>
              <a:rPr lang="en-US" sz="2400" b="1">
                <a:latin typeface="Times New Roman" pitchFamily="18" charset="0"/>
                <a:cs typeface="Times New Roman" pitchFamily="18" charset="0"/>
              </a:rPr>
              <a:t>PROPHY-JET</a:t>
            </a:r>
          </a:p>
        </p:txBody>
      </p:sp>
      <p:pic>
        <p:nvPicPr>
          <p:cNvPr id="4" name="Picture 4"/>
          <p:cNvPicPr>
            <a:picLocks noChangeAspect="1" noChangeArrowheads="1"/>
          </p:cNvPicPr>
          <p:nvPr/>
        </p:nvPicPr>
        <p:blipFill>
          <a:blip r:embed="rId2" cstate="print"/>
          <a:srcRect/>
          <a:stretch>
            <a:fillRect/>
          </a:stretch>
        </p:blipFill>
        <p:spPr bwMode="auto">
          <a:xfrm>
            <a:off x="4465638" y="3000375"/>
            <a:ext cx="4373562" cy="347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53975"/>
            <a:ext cx="8763000" cy="4799870"/>
          </a:xfrm>
          <a:prstGeom prst="rect">
            <a:avLst/>
          </a:prstGeom>
          <a:noFill/>
          <a:ln w="9525">
            <a:noFill/>
            <a:miter lim="800000"/>
            <a:headEnd/>
            <a:tailEnd/>
          </a:ln>
        </p:spPr>
        <p:txBody>
          <a:bodyPr lIns="64291" tIns="32146" rIns="64291" bIns="32146">
            <a:spAutoFit/>
          </a:bodyPr>
          <a:lstStyle/>
          <a:p>
            <a:pPr algn="just" defTabSz="642938" eaLnBrk="1" hangingPunct="1">
              <a:lnSpc>
                <a:spcPct val="150000"/>
              </a:lnSpc>
              <a:spcBef>
                <a:spcPct val="50000"/>
              </a:spcBef>
            </a:pPr>
            <a:r>
              <a:rPr lang="en-US" sz="2400">
                <a:latin typeface="Times New Roman" pitchFamily="18" charset="0"/>
                <a:cs typeface="Times New Roman" pitchFamily="18" charset="0"/>
              </a:rPr>
              <a:t>The final Step in cleaning the surface of the implant consists of </a:t>
            </a:r>
            <a:r>
              <a:rPr lang="en-US" sz="2400">
                <a:solidFill>
                  <a:srgbClr val="FF3300"/>
                </a:solidFill>
                <a:latin typeface="Times New Roman" pitchFamily="18" charset="0"/>
                <a:cs typeface="Times New Roman" pitchFamily="18" charset="0"/>
              </a:rPr>
              <a:t>detoxification using citric acid (pH 1-3) 30 – 60 seconds</a:t>
            </a:r>
            <a:r>
              <a:rPr lang="en-US" sz="2400">
                <a:latin typeface="Times New Roman" pitchFamily="18" charset="0"/>
                <a:cs typeface="Times New Roman" pitchFamily="18" charset="0"/>
              </a:rPr>
              <a:t> on a soaked gauze strip around the implant surface. </a:t>
            </a:r>
          </a:p>
          <a:p>
            <a:pPr algn="just" defTabSz="642938" eaLnBrk="1" hangingPunct="1">
              <a:lnSpc>
                <a:spcPct val="150000"/>
              </a:lnSpc>
              <a:spcBef>
                <a:spcPct val="50000"/>
              </a:spcBef>
            </a:pPr>
            <a:r>
              <a:rPr lang="en-US" sz="2400">
                <a:latin typeface="Times New Roman" pitchFamily="18" charset="0"/>
                <a:cs typeface="Times New Roman" pitchFamily="18" charset="0"/>
              </a:rPr>
              <a:t>The use of citric acid provides the greatest potential to remove bacteria and endo toxins from the implant surface, in comparison with other chemical agents. (Zablowsky et al. 1992).</a:t>
            </a:r>
          </a:p>
          <a:p>
            <a:pPr algn="just" defTabSz="642938" eaLnBrk="1" hangingPunct="1">
              <a:lnSpc>
                <a:spcPct val="150000"/>
              </a:lnSpc>
              <a:spcBef>
                <a:spcPct val="50000"/>
              </a:spcBef>
            </a:pPr>
            <a:r>
              <a:rPr lang="en-US" sz="2400">
                <a:latin typeface="Times New Roman" pitchFamily="18" charset="0"/>
                <a:cs typeface="Times New Roman" pitchFamily="18" charset="0"/>
              </a:rPr>
              <a:t> Before closing the flap, the entire area is rinsed again using sterile saline solution. </a:t>
            </a:r>
          </a:p>
        </p:txBody>
      </p:sp>
      <p:pic>
        <p:nvPicPr>
          <p:cNvPr id="3" name="Picture 3" descr="BRIJESH"/>
          <p:cNvPicPr>
            <a:picLocks noChangeAspect="1" noChangeArrowheads="1"/>
          </p:cNvPicPr>
          <p:nvPr/>
        </p:nvPicPr>
        <p:blipFill>
          <a:blip r:embed="rId2" cstate="print"/>
          <a:srcRect/>
          <a:stretch>
            <a:fillRect/>
          </a:stretch>
        </p:blipFill>
        <p:spPr bwMode="auto">
          <a:xfrm>
            <a:off x="3581400" y="4071937"/>
            <a:ext cx="5105400" cy="2786063"/>
          </a:xfrm>
          <a:prstGeom prst="rect">
            <a:avLst/>
          </a:prstGeom>
          <a:noFill/>
          <a:ln w="57150">
            <a:noFill/>
            <a:miter lim="800000"/>
            <a:headEnd/>
            <a:tailEnd/>
          </a:ln>
        </p:spPr>
      </p:pic>
      <p:sp>
        <p:nvSpPr>
          <p:cNvPr id="4" name="Text Box 4"/>
          <p:cNvSpPr txBox="1">
            <a:spLocks noChangeArrowheads="1"/>
          </p:cNvSpPr>
          <p:nvPr/>
        </p:nvSpPr>
        <p:spPr bwMode="auto">
          <a:xfrm>
            <a:off x="609600" y="4876800"/>
            <a:ext cx="2971800" cy="988250"/>
          </a:xfrm>
          <a:prstGeom prst="rect">
            <a:avLst/>
          </a:prstGeom>
          <a:noFill/>
          <a:ln w="9525">
            <a:noFill/>
            <a:miter lim="800000"/>
            <a:headEnd/>
            <a:tailEnd/>
          </a:ln>
        </p:spPr>
        <p:txBody>
          <a:bodyPr lIns="64291" tIns="32146" rIns="64291" bIns="32146">
            <a:spAutoFit/>
          </a:bodyPr>
          <a:lstStyle/>
          <a:p>
            <a:pPr defTabSz="642938" eaLnBrk="1" hangingPunct="1">
              <a:spcBef>
                <a:spcPct val="50000"/>
              </a:spcBef>
            </a:pPr>
            <a:r>
              <a:rPr lang="en-US" sz="2400" b="1" dirty="0">
                <a:solidFill>
                  <a:srgbClr val="FFFF00"/>
                </a:solidFill>
                <a:latin typeface="Times New Roman" pitchFamily="18" charset="0"/>
                <a:cs typeface="Times New Roman" pitchFamily="18" charset="0"/>
              </a:rPr>
              <a:t>De-</a:t>
            </a:r>
            <a:r>
              <a:rPr lang="en-US" sz="2400" b="1" dirty="0" err="1">
                <a:solidFill>
                  <a:srgbClr val="FFFF00"/>
                </a:solidFill>
                <a:latin typeface="Times New Roman" pitchFamily="18" charset="0"/>
                <a:cs typeface="Times New Roman" pitchFamily="18" charset="0"/>
              </a:rPr>
              <a:t>toxification</a:t>
            </a:r>
            <a:r>
              <a:rPr lang="en-US" sz="2400" b="1" dirty="0">
                <a:solidFill>
                  <a:srgbClr val="FFFF00"/>
                </a:solidFill>
                <a:latin typeface="Times New Roman" pitchFamily="18" charset="0"/>
                <a:cs typeface="Times New Roman" pitchFamily="18" charset="0"/>
              </a:rPr>
              <a:t> with  </a:t>
            </a:r>
          </a:p>
          <a:p>
            <a:pPr defTabSz="642938" eaLnBrk="1" hangingPunct="1">
              <a:spcBef>
                <a:spcPct val="50000"/>
              </a:spcBef>
            </a:pPr>
            <a:r>
              <a:rPr lang="en-US" sz="2400" b="1" dirty="0">
                <a:solidFill>
                  <a:srgbClr val="FFFF00"/>
                </a:solidFill>
                <a:latin typeface="Times New Roman" pitchFamily="18" charset="0"/>
                <a:cs typeface="Times New Roman" pitchFamily="18" charset="0"/>
              </a:rPr>
              <a:t>Citric Acid</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457200"/>
            <a:ext cx="8991600" cy="5604898"/>
          </a:xfrm>
          <a:prstGeom prst="rect">
            <a:avLst/>
          </a:prstGeom>
          <a:noFill/>
          <a:ln w="9525">
            <a:noFill/>
            <a:miter lim="800000"/>
            <a:headEnd/>
            <a:tailEnd/>
          </a:ln>
        </p:spPr>
        <p:txBody>
          <a:bodyPr lIns="64291" tIns="32146" rIns="64291" bIns="32146">
            <a:spAutoFit/>
          </a:bodyPr>
          <a:lstStyle/>
          <a:p>
            <a:pPr algn="ctr" defTabSz="642938" eaLnBrk="1" hangingPunct="1"/>
            <a:r>
              <a:rPr lang="en-US" sz="2400" u="sng" dirty="0">
                <a:solidFill>
                  <a:srgbClr val="FF0000"/>
                </a:solidFill>
                <a:latin typeface="Times New Roman" pitchFamily="18" charset="0"/>
                <a:cs typeface="Times New Roman" pitchFamily="18" charset="0"/>
              </a:rPr>
              <a:t>ROLES IN IMPLANT MAINTENANCE </a:t>
            </a:r>
          </a:p>
          <a:p>
            <a:pPr algn="ctr" defTabSz="642938" eaLnBrk="1" hangingPunct="1"/>
            <a:r>
              <a:rPr lang="en-US" sz="2400" dirty="0">
                <a:latin typeface="Times New Roman" pitchFamily="18" charset="0"/>
                <a:cs typeface="Times New Roman" pitchFamily="18" charset="0"/>
              </a:rPr>
              <a:t>`</a:t>
            </a:r>
          </a:p>
          <a:p>
            <a:pPr defTabSz="642938" eaLnBrk="1" hangingPunct="1"/>
            <a:r>
              <a:rPr lang="en-US" sz="2400" dirty="0">
                <a:latin typeface="Times New Roman" pitchFamily="18" charset="0"/>
                <a:cs typeface="Times New Roman" pitchFamily="18" charset="0"/>
              </a:rPr>
              <a:t>PATIENTS `ROLE</a:t>
            </a:r>
          </a:p>
          <a:p>
            <a:pPr defTabSz="642938" eaLnBrk="1" hangingPunct="1">
              <a:lnSpc>
                <a:spcPct val="150000"/>
              </a:lnSpc>
            </a:pPr>
            <a:r>
              <a:rPr lang="en-US" sz="2400" dirty="0">
                <a:latin typeface="Times New Roman" pitchFamily="18" charset="0"/>
                <a:cs typeface="Times New Roman" pitchFamily="18" charset="0"/>
              </a:rPr>
              <a:t>1. Plaque control of 85%.</a:t>
            </a:r>
          </a:p>
          <a:p>
            <a:pPr defTabSz="642938" eaLnBrk="1" hangingPunct="1">
              <a:lnSpc>
                <a:spcPct val="150000"/>
              </a:lnSpc>
            </a:pPr>
            <a:r>
              <a:rPr lang="en-US" sz="2400" dirty="0">
                <a:latin typeface="Times New Roman" pitchFamily="18" charset="0"/>
                <a:cs typeface="Times New Roman" pitchFamily="18" charset="0"/>
              </a:rPr>
              <a:t>2. Use of </a:t>
            </a:r>
            <a:r>
              <a:rPr lang="en-US" sz="2400" dirty="0" err="1">
                <a:latin typeface="Times New Roman" pitchFamily="18" charset="0"/>
                <a:cs typeface="Times New Roman" pitchFamily="18" charset="0"/>
              </a:rPr>
              <a:t>interdental</a:t>
            </a:r>
            <a:r>
              <a:rPr lang="en-US" sz="2400" dirty="0">
                <a:latin typeface="Times New Roman" pitchFamily="18" charset="0"/>
                <a:cs typeface="Times New Roman" pitchFamily="18" charset="0"/>
              </a:rPr>
              <a:t> (ID) </a:t>
            </a:r>
            <a:r>
              <a:rPr lang="en-US" sz="2400" dirty="0" err="1">
                <a:latin typeface="Times New Roman" pitchFamily="18" charset="0"/>
                <a:cs typeface="Times New Roman" pitchFamily="18" charset="0"/>
              </a:rPr>
              <a:t>brushes,hand</a:t>
            </a:r>
            <a:r>
              <a:rPr lang="en-US" sz="2400" dirty="0">
                <a:latin typeface="Times New Roman" pitchFamily="18" charset="0"/>
                <a:cs typeface="Times New Roman" pitchFamily="18" charset="0"/>
              </a:rPr>
              <a:t> and  </a:t>
            </a:r>
          </a:p>
          <a:p>
            <a:pPr defTabSz="642938" eaLnBrk="1" hangingPunct="1">
              <a:lnSpc>
                <a:spcPct val="150000"/>
              </a:lnSpc>
            </a:pPr>
            <a:r>
              <a:rPr lang="en-US" sz="2400" dirty="0">
                <a:latin typeface="Times New Roman" pitchFamily="18" charset="0"/>
                <a:cs typeface="Times New Roman" pitchFamily="18" charset="0"/>
              </a:rPr>
              <a:t>    motorized.(</a:t>
            </a:r>
            <a:r>
              <a:rPr lang="en-US" sz="2400" dirty="0" err="1">
                <a:latin typeface="Times New Roman" pitchFamily="18" charset="0"/>
                <a:cs typeface="Times New Roman" pitchFamily="18" charset="0"/>
              </a:rPr>
              <a:t>Proxa</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Brush,Oral</a:t>
            </a:r>
            <a:r>
              <a:rPr lang="en-US" sz="2400" dirty="0">
                <a:latin typeface="Times New Roman" pitchFamily="18" charset="0"/>
                <a:cs typeface="Times New Roman" pitchFamily="18" charset="0"/>
              </a:rPr>
              <a:t>-B </a:t>
            </a:r>
            <a:r>
              <a:rPr lang="en-US" sz="2400" dirty="0" err="1">
                <a:latin typeface="Times New Roman" pitchFamily="18" charset="0"/>
                <a:cs typeface="Times New Roman" pitchFamily="18" charset="0"/>
              </a:rPr>
              <a:t>Brush,Rota-Dent,Sonic</a:t>
            </a:r>
            <a:r>
              <a:rPr lang="en-US" sz="2400" dirty="0">
                <a:latin typeface="Times New Roman" pitchFamily="18" charset="0"/>
                <a:cs typeface="Times New Roman" pitchFamily="18" charset="0"/>
              </a:rPr>
              <a:t>).</a:t>
            </a:r>
          </a:p>
          <a:p>
            <a:pPr defTabSz="642938" eaLnBrk="1" hangingPunct="1">
              <a:lnSpc>
                <a:spcPct val="150000"/>
              </a:lnSpc>
            </a:pPr>
            <a:r>
              <a:rPr lang="en-US" sz="2400" dirty="0">
                <a:latin typeface="Times New Roman" pitchFamily="18" charset="0"/>
                <a:cs typeface="Times New Roman" pitchFamily="18" charset="0"/>
              </a:rPr>
              <a:t>3. Dip brushes in chlorhexidine,0.12% (</a:t>
            </a:r>
            <a:r>
              <a:rPr lang="en-US" sz="2400" dirty="0" err="1">
                <a:latin typeface="Times New Roman" pitchFamily="18" charset="0"/>
                <a:cs typeface="Times New Roman" pitchFamily="18" charset="0"/>
              </a:rPr>
              <a:t>Peridex,Periogard</a:t>
            </a:r>
            <a:r>
              <a:rPr lang="en-US" sz="2400" dirty="0">
                <a:latin typeface="Times New Roman" pitchFamily="18" charset="0"/>
                <a:cs typeface="Times New Roman" pitchFamily="18" charset="0"/>
              </a:rPr>
              <a:t>).</a:t>
            </a:r>
          </a:p>
          <a:p>
            <a:pPr defTabSz="642938" eaLnBrk="1" hangingPunct="1">
              <a:lnSpc>
                <a:spcPct val="150000"/>
              </a:lnSpc>
            </a:pPr>
            <a:r>
              <a:rPr lang="en-US" sz="2400" dirty="0">
                <a:latin typeface="Times New Roman" pitchFamily="18" charset="0"/>
                <a:cs typeface="Times New Roman" pitchFamily="18" charset="0"/>
              </a:rPr>
              <a:t>4. Use of </a:t>
            </a:r>
            <a:r>
              <a:rPr lang="en-US" sz="2400" dirty="0" err="1">
                <a:latin typeface="Times New Roman" pitchFamily="18" charset="0"/>
                <a:cs typeface="Times New Roman" pitchFamily="18" charset="0"/>
              </a:rPr>
              <a:t>flosses,,tapes,dipped</a:t>
            </a:r>
            <a:r>
              <a:rPr lang="en-US" sz="2400" dirty="0">
                <a:latin typeface="Times New Roman" pitchFamily="18" charset="0"/>
                <a:cs typeface="Times New Roman" pitchFamily="18" charset="0"/>
              </a:rPr>
              <a:t> in </a:t>
            </a:r>
            <a:r>
              <a:rPr lang="en-US" sz="2400" dirty="0" err="1">
                <a:latin typeface="Times New Roman" pitchFamily="18" charset="0"/>
                <a:cs typeface="Times New Roman" pitchFamily="18" charset="0"/>
              </a:rPr>
              <a:t>chlorhexidine</a:t>
            </a:r>
            <a:r>
              <a:rPr lang="en-US" sz="2400" dirty="0">
                <a:latin typeface="Times New Roman" pitchFamily="18" charset="0"/>
                <a:cs typeface="Times New Roman" pitchFamily="18" charset="0"/>
              </a:rPr>
              <a:t> (Super-</a:t>
            </a:r>
          </a:p>
          <a:p>
            <a:pPr defTabSz="642938" eaLnBrk="1" hangingPunct="1">
              <a:lnSpc>
                <a:spcPct val="150000"/>
              </a:lnSpc>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Floss,Perio</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Floss,G</a:t>
            </a:r>
            <a:r>
              <a:rPr lang="en-US" sz="2400" dirty="0">
                <a:latin typeface="Times New Roman" pitchFamily="18" charset="0"/>
                <a:cs typeface="Times New Roman" pitchFamily="18" charset="0"/>
              </a:rPr>
              <a:t>-Floss) </a:t>
            </a:r>
          </a:p>
          <a:p>
            <a:pPr defTabSz="642938" eaLnBrk="1" hangingPunct="1">
              <a:lnSpc>
                <a:spcPct val="150000"/>
              </a:lnSpc>
            </a:pPr>
            <a:r>
              <a:rPr lang="en-US" sz="2400" dirty="0">
                <a:latin typeface="Times New Roman" pitchFamily="18" charset="0"/>
                <a:cs typeface="Times New Roman" pitchFamily="18" charset="0"/>
              </a:rPr>
              <a:t>5. If patient has tooth-colored </a:t>
            </a:r>
            <a:r>
              <a:rPr lang="en-US" sz="2400" dirty="0" err="1" smtClean="0">
                <a:latin typeface="Times New Roman" pitchFamily="18" charset="0"/>
                <a:cs typeface="Times New Roman" pitchFamily="18" charset="0"/>
              </a:rPr>
              <a:t>materials,composites</a:t>
            </a:r>
            <a:r>
              <a:rPr lang="en-US" sz="2400" dirty="0" smtClean="0">
                <a:latin typeface="Times New Roman" pitchFamily="18" charset="0"/>
                <a:cs typeface="Times New Roman" pitchFamily="18" charset="0"/>
              </a:rPr>
              <a:t> and </a:t>
            </a:r>
            <a:r>
              <a:rPr lang="en-US" sz="2400" dirty="0">
                <a:latin typeface="Times New Roman" pitchFamily="18" charset="0"/>
                <a:cs typeface="Times New Roman" pitchFamily="18" charset="0"/>
              </a:rPr>
              <a:t>so  </a:t>
            </a:r>
          </a:p>
          <a:p>
            <a:pPr defTabSz="642938" eaLnBrk="1" hangingPunct="1">
              <a:lnSpc>
                <a:spcPct val="150000"/>
              </a:lnSpc>
            </a:pPr>
            <a:r>
              <a:rPr lang="en-US" sz="2400" dirty="0">
                <a:latin typeface="Times New Roman" pitchFamily="18" charset="0"/>
                <a:cs typeface="Times New Roman" pitchFamily="18" charset="0"/>
              </a:rPr>
              <a:t>    on, use a cotton swab dipped in </a:t>
            </a:r>
            <a:r>
              <a:rPr lang="en-US" sz="2400" dirty="0" err="1">
                <a:latin typeface="Times New Roman" pitchFamily="18" charset="0"/>
                <a:cs typeface="Times New Roman" pitchFamily="18" charset="0"/>
              </a:rPr>
              <a:t>chlorhexidine</a:t>
            </a:r>
            <a:r>
              <a:rPr lang="en-US" sz="2400"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228600"/>
            <a:ext cx="8915400" cy="4430539"/>
          </a:xfrm>
          <a:prstGeom prst="rect">
            <a:avLst/>
          </a:prstGeom>
          <a:noFill/>
          <a:ln w="9525">
            <a:noFill/>
            <a:miter lim="800000"/>
            <a:headEnd/>
            <a:tailEnd/>
          </a:ln>
        </p:spPr>
        <p:txBody>
          <a:bodyPr lIns="64291" tIns="32146" rIns="64291" bIns="32146">
            <a:spAutoFit/>
          </a:bodyPr>
          <a:lstStyle/>
          <a:p>
            <a:pPr defTabSz="642938" eaLnBrk="1" hangingPunct="1">
              <a:lnSpc>
                <a:spcPct val="150000"/>
              </a:lnSpc>
            </a:pPr>
            <a:r>
              <a:rPr lang="en-US" sz="2400" dirty="0">
                <a:solidFill>
                  <a:srgbClr val="FF0000"/>
                </a:solidFill>
                <a:latin typeface="Times New Roman" pitchFamily="18" charset="0"/>
                <a:cs typeface="Times New Roman" pitchFamily="18" charset="0"/>
              </a:rPr>
              <a:t>HYGIENIST ROLE</a:t>
            </a:r>
          </a:p>
          <a:p>
            <a:pPr defTabSz="642938" eaLnBrk="1" hangingPunct="1">
              <a:lnSpc>
                <a:spcPct val="150000"/>
              </a:lnSpc>
            </a:pPr>
            <a:r>
              <a:rPr lang="en-US" sz="2400" dirty="0">
                <a:latin typeface="Times New Roman" pitchFamily="18" charset="0"/>
                <a:cs typeface="Times New Roman" pitchFamily="18" charset="0"/>
              </a:rPr>
              <a:t>1. Check plaque control effectiveness (85%).</a:t>
            </a:r>
          </a:p>
          <a:p>
            <a:pPr defTabSz="642938" eaLnBrk="1" hangingPunct="1">
              <a:lnSpc>
                <a:spcPct val="150000"/>
              </a:lnSpc>
            </a:pPr>
            <a:r>
              <a:rPr lang="en-US" sz="2400" dirty="0">
                <a:latin typeface="Times New Roman" pitchFamily="18" charset="0"/>
                <a:cs typeface="Times New Roman" pitchFamily="18" charset="0"/>
              </a:rPr>
              <a:t>2. Check for inflammatory changes</a:t>
            </a:r>
          </a:p>
          <a:p>
            <a:pPr defTabSz="642938" eaLnBrk="1" hangingPunct="1">
              <a:lnSpc>
                <a:spcPct val="150000"/>
              </a:lnSpc>
            </a:pPr>
            <a:r>
              <a:rPr lang="en-US" sz="2400" dirty="0">
                <a:latin typeface="Times New Roman" pitchFamily="18" charset="0"/>
                <a:cs typeface="Times New Roman" pitchFamily="18" charset="0"/>
              </a:rPr>
              <a:t>3. IF pathology is </a:t>
            </a:r>
            <a:r>
              <a:rPr lang="en-US" sz="2400" dirty="0" err="1">
                <a:latin typeface="Times New Roman" pitchFamily="18" charset="0"/>
                <a:cs typeface="Times New Roman" pitchFamily="18" charset="0"/>
              </a:rPr>
              <a:t>present,probe</a:t>
            </a:r>
            <a:r>
              <a:rPr lang="en-US" sz="2400" dirty="0">
                <a:latin typeface="Times New Roman" pitchFamily="18" charset="0"/>
                <a:cs typeface="Times New Roman" pitchFamily="18" charset="0"/>
              </a:rPr>
              <a:t> gently with plastic probe </a:t>
            </a:r>
          </a:p>
          <a:p>
            <a:pPr defTabSz="642938" eaLnBrk="1" hangingPunct="1">
              <a:lnSpc>
                <a:spcPct val="150000"/>
              </a:lnSpc>
            </a:pPr>
            <a:r>
              <a:rPr lang="en-US" sz="2400" dirty="0">
                <a:latin typeface="Times New Roman" pitchFamily="18" charset="0"/>
                <a:cs typeface="Times New Roman" pitchFamily="18" charset="0"/>
              </a:rPr>
              <a:t>    (sensor).</a:t>
            </a:r>
          </a:p>
          <a:p>
            <a:pPr defTabSz="642938" eaLnBrk="1" hangingPunct="1">
              <a:lnSpc>
                <a:spcPct val="150000"/>
              </a:lnSpc>
            </a:pPr>
            <a:r>
              <a:rPr lang="en-US" sz="2400" dirty="0">
                <a:latin typeface="Times New Roman" pitchFamily="18" charset="0"/>
                <a:cs typeface="Times New Roman" pitchFamily="18" charset="0"/>
              </a:rPr>
              <a:t>4. Scale  </a:t>
            </a:r>
            <a:r>
              <a:rPr lang="en-US" sz="2400" dirty="0" err="1">
                <a:latin typeface="Times New Roman" pitchFamily="18" charset="0"/>
                <a:cs typeface="Times New Roman" pitchFamily="18" charset="0"/>
              </a:rPr>
              <a:t>supragingivally</a:t>
            </a:r>
            <a:r>
              <a:rPr lang="en-US" sz="2400" dirty="0">
                <a:latin typeface="Times New Roman" pitchFamily="18" charset="0"/>
                <a:cs typeface="Times New Roman" pitchFamily="18" charset="0"/>
              </a:rPr>
              <a:t> only (or slightly </a:t>
            </a:r>
            <a:r>
              <a:rPr lang="en-US" sz="2400" dirty="0" err="1">
                <a:latin typeface="Times New Roman" pitchFamily="18" charset="0"/>
                <a:cs typeface="Times New Roman" pitchFamily="18" charset="0"/>
              </a:rPr>
              <a:t>subgingivally</a:t>
            </a:r>
            <a:r>
              <a:rPr lang="en-US" sz="2400" dirty="0">
                <a:latin typeface="Times New Roman" pitchFamily="18" charset="0"/>
                <a:cs typeface="Times New Roman" pitchFamily="18" charset="0"/>
              </a:rPr>
              <a:t>).</a:t>
            </a:r>
          </a:p>
          <a:p>
            <a:pPr defTabSz="642938" eaLnBrk="1" hangingPunct="1">
              <a:lnSpc>
                <a:spcPct val="150000"/>
              </a:lnSpc>
            </a:pPr>
            <a:r>
              <a:rPr lang="en-US" sz="2400" dirty="0">
                <a:latin typeface="Times New Roman" pitchFamily="18" charset="0"/>
                <a:cs typeface="Times New Roman" pitchFamily="18" charset="0"/>
              </a:rPr>
              <a:t>5. Check for problems such as loose </a:t>
            </a:r>
            <a:r>
              <a:rPr lang="en-US" sz="2400" dirty="0" err="1">
                <a:latin typeface="Times New Roman" pitchFamily="18" charset="0"/>
                <a:cs typeface="Times New Roman" pitchFamily="18" charset="0"/>
              </a:rPr>
              <a:t>suprastructure</a:t>
            </a:r>
            <a:r>
              <a:rPr lang="en-US" sz="2400" dirty="0">
                <a:latin typeface="Times New Roman" pitchFamily="18" charset="0"/>
                <a:cs typeface="Times New Roman" pitchFamily="18" charset="0"/>
              </a:rPr>
              <a:t>.</a:t>
            </a:r>
          </a:p>
          <a:p>
            <a:pPr defTabSz="642938" eaLnBrk="1" hangingPunct="1">
              <a:lnSpc>
                <a:spcPct val="150000"/>
              </a:lnSpc>
            </a:pPr>
            <a:r>
              <a:rPr lang="en-US" sz="2400" dirty="0">
                <a:latin typeface="Times New Roman" pitchFamily="18" charset="0"/>
                <a:cs typeface="Times New Roman" pitchFamily="18" charset="0"/>
              </a:rPr>
              <a:t>6. No need to probe if no pathology is present. </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304800"/>
            <a:ext cx="8915400" cy="5050900"/>
          </a:xfrm>
          <a:prstGeom prst="rect">
            <a:avLst/>
          </a:prstGeom>
          <a:noFill/>
          <a:ln w="9525">
            <a:noFill/>
            <a:miter lim="800000"/>
            <a:headEnd/>
            <a:tailEnd/>
          </a:ln>
        </p:spPr>
        <p:txBody>
          <a:bodyPr lIns="64291" tIns="32146" rIns="64291" bIns="32146">
            <a:spAutoFit/>
          </a:bodyPr>
          <a:lstStyle/>
          <a:p>
            <a:pPr marL="241300" indent="-241300" defTabSz="642938" eaLnBrk="1" hangingPunct="1"/>
            <a:r>
              <a:rPr lang="en-US" sz="2400" dirty="0">
                <a:solidFill>
                  <a:srgbClr val="FF0000"/>
                </a:solidFill>
                <a:latin typeface="Times New Roman" pitchFamily="18" charset="0"/>
                <a:cs typeface="Times New Roman" pitchFamily="18" charset="0"/>
              </a:rPr>
              <a:t>CLINICAL ROLE</a:t>
            </a:r>
          </a:p>
          <a:p>
            <a:pPr marL="241300" indent="-241300" defTabSz="642938" eaLnBrk="1" hangingPunct="1"/>
            <a:endParaRPr lang="en-US" sz="2400" dirty="0">
              <a:latin typeface="Times New Roman" pitchFamily="18" charset="0"/>
              <a:cs typeface="Times New Roman" pitchFamily="18" charset="0"/>
            </a:endParaRPr>
          </a:p>
          <a:p>
            <a:pPr marL="241300" indent="-241300" defTabSz="642938" eaLnBrk="1" hangingPunct="1">
              <a:buFontTx/>
              <a:buAutoNum type="arabicPeriod"/>
            </a:pPr>
            <a:r>
              <a:rPr lang="en-US" sz="2400" dirty="0">
                <a:latin typeface="Times New Roman" pitchFamily="18" charset="0"/>
                <a:cs typeface="Times New Roman" pitchFamily="18" charset="0"/>
              </a:rPr>
              <a:t>Check every 3 or 4 months </a:t>
            </a:r>
          </a:p>
          <a:p>
            <a:pPr marL="241300" indent="-241300" defTabSz="642938" eaLnBrk="1" hangingPunct="1">
              <a:spcBef>
                <a:spcPct val="50000"/>
              </a:spcBef>
              <a:buFontTx/>
              <a:buAutoNum type="arabicPeriod"/>
            </a:pPr>
            <a:r>
              <a:rPr lang="en-US" sz="2400" dirty="0">
                <a:latin typeface="Times New Roman" pitchFamily="18" charset="0"/>
                <a:cs typeface="Times New Roman" pitchFamily="18" charset="0"/>
              </a:rPr>
              <a:t>Check for 85% plaque control effectiveness.</a:t>
            </a:r>
          </a:p>
          <a:p>
            <a:pPr marL="241300" indent="-241300" defTabSz="642938" eaLnBrk="1" hangingPunct="1">
              <a:lnSpc>
                <a:spcPct val="150000"/>
              </a:lnSpc>
            </a:pPr>
            <a:r>
              <a:rPr lang="en-US" sz="2400" dirty="0">
                <a:latin typeface="Times New Roman" pitchFamily="18" charset="0"/>
                <a:cs typeface="Times New Roman" pitchFamily="18" charset="0"/>
              </a:rPr>
              <a:t>3. Expose  radiographs every 12 to 18 months if no pathology is </a:t>
            </a:r>
            <a:r>
              <a:rPr lang="en-US" sz="2400" dirty="0" smtClean="0">
                <a:latin typeface="Times New Roman" pitchFamily="18" charset="0"/>
                <a:cs typeface="Times New Roman" pitchFamily="18" charset="0"/>
              </a:rPr>
              <a:t>present.</a:t>
            </a:r>
            <a:endParaRPr lang="en-US" sz="2400" dirty="0">
              <a:latin typeface="Times New Roman" pitchFamily="18" charset="0"/>
              <a:cs typeface="Times New Roman" pitchFamily="18" charset="0"/>
            </a:endParaRPr>
          </a:p>
          <a:p>
            <a:pPr marL="241300" indent="-241300" defTabSz="642938" eaLnBrk="1" hangingPunct="1">
              <a:lnSpc>
                <a:spcPct val="150000"/>
              </a:lnSpc>
            </a:pPr>
            <a:r>
              <a:rPr lang="en-US" sz="2400" dirty="0">
                <a:latin typeface="Times New Roman" pitchFamily="18" charset="0"/>
                <a:cs typeface="Times New Roman" pitchFamily="18" charset="0"/>
              </a:rPr>
              <a:t>4. </a:t>
            </a:r>
            <a:r>
              <a:rPr lang="en-US" sz="2400" dirty="0" smtClean="0">
                <a:latin typeface="Times New Roman" pitchFamily="18" charset="0"/>
                <a:cs typeface="Times New Roman" pitchFamily="18" charset="0"/>
              </a:rPr>
              <a:t>If </a:t>
            </a:r>
            <a:r>
              <a:rPr lang="en-US" sz="2400" dirty="0" err="1">
                <a:latin typeface="Times New Roman" pitchFamily="18" charset="0"/>
                <a:cs typeface="Times New Roman" pitchFamily="18" charset="0"/>
              </a:rPr>
              <a:t>suprastructure</a:t>
            </a:r>
            <a:r>
              <a:rPr lang="en-US" sz="2400" dirty="0">
                <a:latin typeface="Times New Roman" pitchFamily="18" charset="0"/>
                <a:cs typeface="Times New Roman" pitchFamily="18" charset="0"/>
              </a:rPr>
              <a:t> is retrievable, remove and clean </a:t>
            </a:r>
            <a:r>
              <a:rPr lang="en-US" sz="2400" dirty="0" smtClean="0">
                <a:latin typeface="Times New Roman" pitchFamily="18" charset="0"/>
                <a:cs typeface="Times New Roman" pitchFamily="18" charset="0"/>
              </a:rPr>
              <a:t>with the </a:t>
            </a:r>
            <a:endParaRPr lang="en-US" sz="2400" dirty="0">
              <a:latin typeface="Times New Roman" pitchFamily="18" charset="0"/>
              <a:cs typeface="Times New Roman" pitchFamily="18" charset="0"/>
            </a:endParaRPr>
          </a:p>
          <a:p>
            <a:pPr marL="241300" indent="-241300" defTabSz="642938" eaLnBrk="1" hangingPunct="1">
              <a:lnSpc>
                <a:spcPct val="150000"/>
              </a:lnSpc>
            </a:pPr>
            <a:r>
              <a:rPr lang="en-US" sz="2400" dirty="0">
                <a:latin typeface="Times New Roman" pitchFamily="18" charset="0"/>
                <a:cs typeface="Times New Roman" pitchFamily="18" charset="0"/>
              </a:rPr>
              <a:t>    ultrasonic every 10 to 24 months.</a:t>
            </a:r>
          </a:p>
          <a:p>
            <a:pPr marL="241300" indent="-241300" defTabSz="642938" eaLnBrk="1" hangingPunct="1">
              <a:lnSpc>
                <a:spcPct val="150000"/>
              </a:lnSpc>
            </a:pPr>
            <a:r>
              <a:rPr lang="en-US" sz="2400" dirty="0">
                <a:latin typeface="Times New Roman" pitchFamily="18" charset="0"/>
                <a:cs typeface="Times New Roman" pitchFamily="18" charset="0"/>
              </a:rPr>
              <a:t>5. If implant needs it repair, </a:t>
            </a:r>
            <a:r>
              <a:rPr lang="en-US" sz="2400" dirty="0" err="1">
                <a:latin typeface="Times New Roman" pitchFamily="18" charset="0"/>
                <a:cs typeface="Times New Roman" pitchFamily="18" charset="0"/>
              </a:rPr>
              <a:t>degranulate</a:t>
            </a:r>
            <a:r>
              <a:rPr lang="en-US" sz="2400" dirty="0">
                <a:latin typeface="Times New Roman" pitchFamily="18" charset="0"/>
                <a:cs typeface="Times New Roman" pitchFamily="18" charset="0"/>
              </a:rPr>
              <a:t>, detoxify and graft with guided bone regeneration (GBR) if necessary.</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ChangeArrowheads="1"/>
          </p:cNvSpPr>
          <p:nvPr/>
        </p:nvSpPr>
        <p:spPr bwMode="auto">
          <a:xfrm>
            <a:off x="-685800" y="533400"/>
            <a:ext cx="3962400" cy="523220"/>
          </a:xfrm>
          <a:prstGeom prst="rect">
            <a:avLst/>
          </a:prstGeom>
          <a:noFill/>
          <a:ln w="9525">
            <a:noFill/>
            <a:miter lim="800000"/>
            <a:headEnd/>
            <a:tailEnd/>
          </a:ln>
        </p:spPr>
        <p:txBody>
          <a:bodyPr wrap="square">
            <a:spAutoFit/>
          </a:bodyPr>
          <a:lstStyle/>
          <a:p>
            <a:r>
              <a:rPr lang="en-US" sz="2800" i="1" dirty="0">
                <a:solidFill>
                  <a:srgbClr val="FF0000"/>
                </a:solidFill>
                <a:latin typeface="Times New Roman" pitchFamily="18" charset="0"/>
                <a:cs typeface="Times New Roman" pitchFamily="18" charset="0"/>
              </a:rPr>
              <a:t>        REFERENCES</a:t>
            </a:r>
          </a:p>
        </p:txBody>
      </p:sp>
      <p:sp>
        <p:nvSpPr>
          <p:cNvPr id="4" name="TextBox 4"/>
          <p:cNvSpPr txBox="1">
            <a:spLocks noChangeArrowheads="1"/>
          </p:cNvSpPr>
          <p:nvPr/>
        </p:nvSpPr>
        <p:spPr bwMode="auto">
          <a:xfrm>
            <a:off x="228600" y="1219200"/>
            <a:ext cx="8915400" cy="4087273"/>
          </a:xfrm>
          <a:prstGeom prst="rect">
            <a:avLst/>
          </a:prstGeom>
          <a:noFill/>
          <a:ln w="9525">
            <a:noFill/>
            <a:miter lim="800000"/>
            <a:headEnd/>
            <a:tailEnd/>
          </a:ln>
        </p:spPr>
        <p:txBody>
          <a:bodyPr wrap="square">
            <a:spAutoFit/>
          </a:bodyPr>
          <a:lstStyle/>
          <a:p>
            <a:pPr>
              <a:lnSpc>
                <a:spcPct val="90000"/>
              </a:lnSpc>
            </a:pPr>
            <a:r>
              <a:rPr lang="en-US" sz="2200" dirty="0" smtClean="0">
                <a:latin typeface="Times New Roman" pitchFamily="18" charset="0"/>
                <a:cs typeface="Times New Roman" pitchFamily="18" charset="0"/>
              </a:rPr>
              <a:t>1. CONTEMPORARY IMPLANT DENTISTRY.</a:t>
            </a:r>
          </a:p>
          <a:p>
            <a:pPr>
              <a:lnSpc>
                <a:spcPct val="90000"/>
              </a:lnSpc>
              <a:buFontTx/>
              <a:buNone/>
            </a:pPr>
            <a:r>
              <a:rPr lang="en-US" sz="2200" dirty="0" smtClean="0">
                <a:latin typeface="Times New Roman" pitchFamily="18" charset="0"/>
                <a:cs typeface="Times New Roman" pitchFamily="18" charset="0"/>
              </a:rPr>
              <a:t>			CARL E. MISCH; 2</a:t>
            </a:r>
            <a:r>
              <a:rPr lang="en-US" sz="2200" baseline="30000" dirty="0" smtClean="0">
                <a:latin typeface="Times New Roman" pitchFamily="18" charset="0"/>
                <a:cs typeface="Times New Roman" pitchFamily="18" charset="0"/>
              </a:rPr>
              <a:t>ND</a:t>
            </a:r>
            <a:r>
              <a:rPr lang="en-US" sz="2200" dirty="0" smtClean="0">
                <a:latin typeface="Times New Roman" pitchFamily="18" charset="0"/>
                <a:cs typeface="Times New Roman" pitchFamily="18" charset="0"/>
              </a:rPr>
              <a:t> EDITION.</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2.CLINICAL </a:t>
            </a:r>
            <a:r>
              <a:rPr lang="en-US" sz="2200" dirty="0">
                <a:latin typeface="Times New Roman" pitchFamily="18" charset="0"/>
                <a:cs typeface="Times New Roman" pitchFamily="18" charset="0"/>
              </a:rPr>
              <a:t>PERIODONTOLOGY 10</a:t>
            </a:r>
            <a:r>
              <a:rPr lang="en-US" sz="2200" baseline="30000" dirty="0">
                <a:latin typeface="Times New Roman" pitchFamily="18" charset="0"/>
                <a:cs typeface="Times New Roman" pitchFamily="18" charset="0"/>
              </a:rPr>
              <a:t>TH</a:t>
            </a:r>
            <a:r>
              <a:rPr lang="en-US" sz="2200" dirty="0">
                <a:latin typeface="Times New Roman" pitchFamily="18" charset="0"/>
                <a:cs typeface="Times New Roman" pitchFamily="18" charset="0"/>
              </a:rPr>
              <a:t> EDITION –CARRANZA</a:t>
            </a:r>
          </a:p>
          <a:p>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3</a:t>
            </a:r>
            <a:r>
              <a:rPr lang="en-US" sz="2200" dirty="0" smtClean="0">
                <a:latin typeface="Times New Roman" pitchFamily="18" charset="0"/>
                <a:cs typeface="Times New Roman" pitchFamily="18" charset="0"/>
              </a:rPr>
              <a:t>.CLINICAL </a:t>
            </a:r>
            <a:r>
              <a:rPr lang="en-US" sz="2200" dirty="0">
                <a:latin typeface="Times New Roman" pitchFamily="18" charset="0"/>
                <a:cs typeface="Times New Roman" pitchFamily="18" charset="0"/>
              </a:rPr>
              <a:t>PERIODONTOLOGY AND IMPLANTOGY 5</a:t>
            </a:r>
            <a:r>
              <a:rPr lang="en-US" sz="2200" baseline="30000" dirty="0">
                <a:latin typeface="Times New Roman" pitchFamily="18" charset="0"/>
                <a:cs typeface="Times New Roman" pitchFamily="18" charset="0"/>
              </a:rPr>
              <a:t>TH</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EDITION-JAN </a:t>
            </a:r>
            <a:r>
              <a:rPr lang="en-US" sz="2200" dirty="0">
                <a:latin typeface="Times New Roman" pitchFamily="18" charset="0"/>
                <a:cs typeface="Times New Roman" pitchFamily="18" charset="0"/>
              </a:rPr>
              <a:t>LINDHE</a:t>
            </a:r>
          </a:p>
          <a:p>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4</a:t>
            </a:r>
            <a:r>
              <a:rPr lang="en-US" sz="2200" dirty="0" smtClean="0">
                <a:latin typeface="Times New Roman" pitchFamily="18" charset="0"/>
                <a:cs typeface="Times New Roman" pitchFamily="18" charset="0"/>
              </a:rPr>
              <a:t>.GOOGLE </a:t>
            </a:r>
            <a:r>
              <a:rPr lang="en-US" sz="2200" dirty="0">
                <a:latin typeface="Times New Roman" pitchFamily="18" charset="0"/>
                <a:cs typeface="Times New Roman" pitchFamily="18" charset="0"/>
              </a:rPr>
              <a:t>NET </a:t>
            </a:r>
            <a:r>
              <a:rPr lang="en-US" sz="2200" dirty="0" smtClean="0">
                <a:latin typeface="Times New Roman" pitchFamily="18" charset="0"/>
                <a:cs typeface="Times New Roman" pitchFamily="18" charset="0"/>
              </a:rPr>
              <a:t>SEARCH</a:t>
            </a:r>
          </a:p>
          <a:p>
            <a:endParaRPr lang="en-US" sz="2200" dirty="0">
              <a:latin typeface="Times New Roman" pitchFamily="18" charset="0"/>
              <a:cs typeface="Times New Roman" pitchFamily="18" charset="0"/>
            </a:endParaRPr>
          </a:p>
          <a:p>
            <a:endParaRPr lang="en-US" sz="2200" dirty="0">
              <a:latin typeface="Times New Roman" pitchFamily="18" charset="0"/>
              <a:cs typeface="Times New Roman" pitchFamily="18" charset="0"/>
            </a:endParaRPr>
          </a:p>
          <a:p>
            <a:endParaRPr lang="en-US"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4"/>
          <p:cNvPicPr>
            <a:picLocks noGrp="1" noChangeAspect="1" noChangeArrowheads="1"/>
          </p:cNvPicPr>
          <p:nvPr>
            <p:ph type="body" idx="4294967295"/>
          </p:nvPr>
        </p:nvPicPr>
        <p:blipFill>
          <a:blip r:embed="rId2" cstate="print">
            <a:lum bright="-12000" contrast="6000"/>
          </a:blip>
          <a:srcRect/>
          <a:stretch>
            <a:fillRect/>
          </a:stretch>
        </p:blipFill>
        <p:spPr>
          <a:xfrm>
            <a:off x="0" y="0"/>
            <a:ext cx="9144000" cy="6858000"/>
          </a:xfrm>
        </p:spPr>
      </p:pic>
      <p:sp>
        <p:nvSpPr>
          <p:cNvPr id="87045" name="WordArt 5"/>
          <p:cNvSpPr>
            <a:spLocks noChangeArrowheads="1" noChangeShapeType="1" noTextEdit="1"/>
          </p:cNvSpPr>
          <p:nvPr/>
        </p:nvSpPr>
        <p:spPr bwMode="auto">
          <a:xfrm>
            <a:off x="3276600" y="4876800"/>
            <a:ext cx="4943475" cy="11430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pt-BR" sz="4000" b="1" kern="10">
                <a:ln w="9525">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Bookman Old Style"/>
              </a:rPr>
              <a:t>T H A N K   Y O U</a:t>
            </a:r>
            <a:endParaRPr lang="en-US" sz="4000" b="1" kern="10">
              <a:ln w="9525">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Bookman Old Style"/>
            </a:endParaRPr>
          </a:p>
        </p:txBody>
      </p:sp>
      <p:pic>
        <p:nvPicPr>
          <p:cNvPr id="87046" name="Picture 6" descr="bd13656_"/>
          <p:cNvPicPr>
            <a:picLocks noChangeAspect="1" noChangeArrowheads="1" noCrop="1"/>
          </p:cNvPicPr>
          <p:nvPr/>
        </p:nvPicPr>
        <p:blipFill>
          <a:blip r:embed="rId3" cstate="print"/>
          <a:srcRect/>
          <a:stretch>
            <a:fillRect/>
          </a:stretch>
        </p:blipFill>
        <p:spPr bwMode="auto">
          <a:xfrm>
            <a:off x="6400800" y="1447800"/>
            <a:ext cx="1447800" cy="1600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7045"/>
                                        </p:tgtEl>
                                        <p:attrNameLst>
                                          <p:attrName>style.visibility</p:attrName>
                                        </p:attrNameLst>
                                      </p:cBhvr>
                                      <p:to>
                                        <p:strVal val="visible"/>
                                      </p:to>
                                    </p:set>
                                    <p:animEffect transition="in" filter="dissolve">
                                      <p:cBhvr>
                                        <p:cTn id="7" dur="500"/>
                                        <p:tgtEl>
                                          <p:spTgt spid="87045"/>
                                        </p:tgtEl>
                                      </p:cBhvr>
                                    </p:animEffect>
                                  </p:childTnLst>
                                </p:cTn>
                              </p:par>
                            </p:childTnLst>
                          </p:cTn>
                        </p:par>
                        <p:par>
                          <p:cTn id="8" fill="hold">
                            <p:stCondLst>
                              <p:cond delay="500"/>
                            </p:stCondLst>
                            <p:childTnLst>
                              <p:par>
                                <p:cTn id="9" presetID="7" presetClass="entr" presetSubtype="8" fill="hold" nodeType="afterEffect">
                                  <p:stCondLst>
                                    <p:cond delay="0"/>
                                  </p:stCondLst>
                                  <p:childTnLst>
                                    <p:set>
                                      <p:cBhvr>
                                        <p:cTn id="10" dur="1" fill="hold">
                                          <p:stCondLst>
                                            <p:cond delay="0"/>
                                          </p:stCondLst>
                                        </p:cTn>
                                        <p:tgtEl>
                                          <p:spTgt spid="87046"/>
                                        </p:tgtEl>
                                        <p:attrNameLst>
                                          <p:attrName>style.visibility</p:attrName>
                                        </p:attrNameLst>
                                      </p:cBhvr>
                                      <p:to>
                                        <p:strVal val="visible"/>
                                      </p:to>
                                    </p:set>
                                    <p:anim calcmode="lin" valueType="num">
                                      <p:cBhvr additive="base">
                                        <p:cTn id="11" dur="5000" fill="hold"/>
                                        <p:tgtEl>
                                          <p:spTgt spid="87046"/>
                                        </p:tgtEl>
                                        <p:attrNameLst>
                                          <p:attrName>ppt_x</p:attrName>
                                        </p:attrNameLst>
                                      </p:cBhvr>
                                      <p:tavLst>
                                        <p:tav tm="0">
                                          <p:val>
                                            <p:strVal val="0-#ppt_w/2"/>
                                          </p:val>
                                        </p:tav>
                                        <p:tav tm="100000">
                                          <p:val>
                                            <p:strVal val="#ppt_x"/>
                                          </p:val>
                                        </p:tav>
                                      </p:tavLst>
                                    </p:anim>
                                    <p:anim calcmode="lin" valueType="num">
                                      <p:cBhvr additive="base">
                                        <p:cTn id="12" dur="5000" fill="hold"/>
                                        <p:tgtEl>
                                          <p:spTgt spid="870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p:bld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1269</TotalTime>
  <Words>3742</Words>
  <Application>Microsoft Office PowerPoint</Application>
  <PresentationFormat>On-screen Show (4:3)</PresentationFormat>
  <Paragraphs>639</Paragraphs>
  <Slides>101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101</vt:i4>
      </vt:variant>
    </vt:vector>
  </HeadingPairs>
  <TitlesOfParts>
    <vt:vector size="103" baseType="lpstr">
      <vt:lpstr>Office Theme</vt:lpstr>
      <vt:lpstr>Photo Editor Photo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Manohar</dc:creator>
  <cp:lastModifiedBy>admin</cp:lastModifiedBy>
  <cp:revision>111</cp:revision>
  <dcterms:created xsi:type="dcterms:W3CDTF">2006-08-16T00:00:00Z</dcterms:created>
  <dcterms:modified xsi:type="dcterms:W3CDTF">2017-01-27T16:49:38Z</dcterms:modified>
</cp:coreProperties>
</file>