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5"/>
  </p:notesMasterIdLst>
  <p:sldIdLst>
    <p:sldId id="256" r:id="rId2"/>
    <p:sldId id="259" r:id="rId3"/>
    <p:sldId id="260" r:id="rId4"/>
    <p:sldId id="262" r:id="rId5"/>
    <p:sldId id="263" r:id="rId6"/>
    <p:sldId id="264" r:id="rId7"/>
    <p:sldId id="33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92" r:id="rId17"/>
    <p:sldId id="276" r:id="rId18"/>
    <p:sldId id="332" r:id="rId19"/>
    <p:sldId id="333" r:id="rId20"/>
    <p:sldId id="334" r:id="rId21"/>
    <p:sldId id="277" r:id="rId22"/>
    <p:sldId id="279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3" r:id="rId31"/>
    <p:sldId id="294" r:id="rId32"/>
    <p:sldId id="295" r:id="rId33"/>
    <p:sldId id="319" r:id="rId34"/>
    <p:sldId id="296" r:id="rId35"/>
    <p:sldId id="297" r:id="rId36"/>
    <p:sldId id="298" r:id="rId37"/>
    <p:sldId id="299" r:id="rId38"/>
    <p:sldId id="337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10" r:id="rId48"/>
    <p:sldId id="311" r:id="rId49"/>
    <p:sldId id="313" r:id="rId50"/>
    <p:sldId id="314" r:id="rId51"/>
    <p:sldId id="315" r:id="rId52"/>
    <p:sldId id="316" r:id="rId53"/>
    <p:sldId id="338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5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6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66C09-C7FB-4654-BD9A-73D5629EF3F8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8FD6-37A1-4E61-A77B-99AF8AB77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F8FD6-37A1-4E61-A77B-99AF8AB7732F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93FDEE0-3799-43C9-AA4D-96D68D0304D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38B9ED5-B8EF-412A-AA5C-C1EB2E5041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40.jpe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57.jpeg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72.pn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18" Type="http://schemas.openxmlformats.org/officeDocument/2006/relationships/image" Target="../media/image147.png"/><Relationship Id="rId3" Type="http://schemas.openxmlformats.org/officeDocument/2006/relationships/image" Target="../media/image132.png"/><Relationship Id="rId21" Type="http://schemas.openxmlformats.org/officeDocument/2006/relationships/image" Target="../media/image150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5.png"/><Relationship Id="rId20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19" Type="http://schemas.openxmlformats.org/officeDocument/2006/relationships/image" Target="../media/image148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Relationship Id="rId22" Type="http://schemas.openxmlformats.org/officeDocument/2006/relationships/image" Target="../media/image1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wmf"/><Relationship Id="rId2" Type="http://schemas.openxmlformats.org/officeDocument/2006/relationships/image" Target="../media/image154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2" descr="C:\Users\User\Pictures\12173-Clay-Sculpture-Of-A-Middle-Aged-Woman-With-Toothache-Wearing-A-Scarf-And-Holding-Her-Face-Clipart-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200400"/>
            <a:ext cx="2133600" cy="3352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257800" y="5029200"/>
            <a:ext cx="365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pperplate Gothic Bold" pitchFamily="34" charset="0"/>
              </a:rPr>
              <a:t>BY </a:t>
            </a:r>
          </a:p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pperplate Gothic Bold" pitchFamily="34" charset="0"/>
              </a:rPr>
              <a:t>T.SUBBA RAJU</a:t>
            </a:r>
          </a:p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pperplate Gothic Bold" pitchFamily="34" charset="0"/>
              </a:rPr>
              <a:t>IIND YEAR</a:t>
            </a:r>
          </a:p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pperplate Gothic Bold" pitchFamily="34" charset="0"/>
              </a:rPr>
              <a:t>POST GRADUATE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opperplate Gothic Bol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276600" y="228600"/>
            <a:ext cx="3124200" cy="110799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Gloucester MT Extra Condensed" pitchFamily="18" charset="0"/>
              </a:rPr>
              <a:t>IMPACTION</a:t>
            </a:r>
            <a:endParaRPr lang="en-US" sz="6600" dirty="0">
              <a:latin typeface="Gloucester MT Extra Condensed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118 -0.15719  0.132 -0.15719  0.011 0  C 0.132 -0.15719  0.132 0.17584  0.011 0.01465  C 0.132 0.17584  -0.118 0.17584  0 0.01465  C -0.118 0.17584  -0.118 -0.15719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DEFINITION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Impaction is any tooth that is prevented from reaching its normal position in mouth by tissue or bone or another tooth.		          </a:t>
            </a:r>
          </a:p>
          <a:p>
            <a:pPr>
              <a:buNone/>
            </a:pPr>
            <a:r>
              <a:rPr lang="en-US" dirty="0" smtClean="0"/>
              <a:t>                                                 - WHO</a:t>
            </a:r>
            <a:endParaRPr lang="en-US" i="1" dirty="0" smtClean="0"/>
          </a:p>
          <a:p>
            <a:endParaRPr lang="en-US" i="1" dirty="0" smtClean="0"/>
          </a:p>
          <a:p>
            <a:r>
              <a:rPr lang="en-US" dirty="0" smtClean="0"/>
              <a:t>	 A tooth that is completely or partially </a:t>
            </a:r>
            <a:r>
              <a:rPr lang="en-US" dirty="0" err="1" smtClean="0"/>
              <a:t>unerupted</a:t>
            </a:r>
            <a:r>
              <a:rPr lang="en-US" dirty="0" smtClean="0"/>
              <a:t> and is positioned against another tooth / bone / soft tissue, so that its further eruption is unlikely, described according to its anatomical position.	</a:t>
            </a:r>
          </a:p>
          <a:p>
            <a:pPr>
              <a:buNone/>
            </a:pPr>
            <a:r>
              <a:rPr lang="en-US" dirty="0" smtClean="0"/>
              <a:t>                                         - </a:t>
            </a:r>
            <a:r>
              <a:rPr lang="en-US" i="1" dirty="0" smtClean="0">
                <a:latin typeface="Arial" charset="0"/>
              </a:rPr>
              <a:t>ARCHER’s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User\Pictures\12173-Clay-Sculpture-Of-A-Middle-Aged-Woman-With-Toothache-Wearing-A-Scarf-And-Holding-Her-Face-Clipart-Pi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48200"/>
            <a:ext cx="1679448" cy="2209800"/>
          </a:xfrm>
          <a:prstGeom prst="rect">
            <a:avLst/>
          </a:prstGeom>
          <a:noFill/>
        </p:spPr>
      </p:pic>
      <p:pic>
        <p:nvPicPr>
          <p:cNvPr id="5" name="Picture 6" descr="g04263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9187" y="0"/>
            <a:ext cx="1674813" cy="1573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457200"/>
            <a:ext cx="7498080" cy="6858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THEORIES OF IMPACTION</a:t>
            </a:r>
            <a:r>
              <a:rPr lang="en-US" sz="4400" b="1" dirty="0" smtClean="0">
                <a:solidFill>
                  <a:schemeClr val="bg1"/>
                </a:solidFill>
              </a:rPr>
              <a:t/>
            </a:r>
            <a:br>
              <a:rPr lang="en-US" sz="4400" b="1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Nature &amp; Nurture theory – John Hunter 1771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err="1" smtClean="0"/>
              <a:t>Mendelian</a:t>
            </a:r>
            <a:r>
              <a:rPr lang="en-US" dirty="0" smtClean="0"/>
              <a:t> theory. 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 Anthropological theory. – </a:t>
            </a:r>
            <a:r>
              <a:rPr lang="en-US" dirty="0" err="1" smtClean="0"/>
              <a:t>Begg</a:t>
            </a:r>
            <a:r>
              <a:rPr lang="en-US" dirty="0" smtClean="0"/>
              <a:t> &amp; </a:t>
            </a:r>
            <a:r>
              <a:rPr lang="en-US" dirty="0" err="1" smtClean="0"/>
              <a:t>Kesling</a:t>
            </a:r>
            <a:r>
              <a:rPr lang="en-US" dirty="0" smtClean="0"/>
              <a:t> 1971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 Endocrine theory.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Orthodontic theory.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 Growth studies. – </a:t>
            </a:r>
            <a:r>
              <a:rPr lang="en-US" dirty="0" err="1" smtClean="0"/>
              <a:t>Bjork</a:t>
            </a:r>
            <a:r>
              <a:rPr lang="en-US" dirty="0" smtClean="0"/>
              <a:t>, Richardson &amp; Broadbent.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ETIOLOGY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spcBef>
                <a:spcPct val="50000"/>
              </a:spcBef>
              <a:buNone/>
            </a:pPr>
            <a:r>
              <a:rPr lang="en-US" b="1" dirty="0" smtClean="0">
                <a:solidFill>
                  <a:schemeClr val="accent5"/>
                </a:solidFill>
              </a:rPr>
              <a:t>BERGER’S CLASSIFICATION</a:t>
            </a:r>
          </a:p>
          <a:p>
            <a:pPr marL="457200" indent="-457200">
              <a:spcBef>
                <a:spcPct val="50000"/>
              </a:spcBef>
              <a:buFontTx/>
              <a:buAutoNum type="romanUcPeriod"/>
            </a:pPr>
            <a:r>
              <a:rPr lang="en-US" u="sng" dirty="0" smtClean="0"/>
              <a:t>Systemic causes:</a:t>
            </a:r>
          </a:p>
          <a:p>
            <a:pPr marL="457200" indent="-457200">
              <a:spcBef>
                <a:spcPct val="50000"/>
              </a:spcBef>
              <a:buNone/>
            </a:pPr>
            <a:r>
              <a:rPr lang="en-US" dirty="0" smtClean="0"/>
              <a:t>	a) Prenatal.</a:t>
            </a:r>
          </a:p>
          <a:p>
            <a:pPr marL="457200" indent="-457200">
              <a:spcBef>
                <a:spcPct val="50000"/>
              </a:spcBef>
              <a:buNone/>
            </a:pPr>
            <a:r>
              <a:rPr lang="en-US" dirty="0" smtClean="0"/>
              <a:t>	b) Postnatal.</a:t>
            </a:r>
          </a:p>
          <a:p>
            <a:pPr marL="457200" indent="-457200">
              <a:spcBef>
                <a:spcPct val="50000"/>
              </a:spcBef>
              <a:buNone/>
            </a:pPr>
            <a:r>
              <a:rPr lang="en-US" dirty="0" smtClean="0"/>
              <a:t>	c) Skeletal disturbances.</a:t>
            </a:r>
          </a:p>
          <a:p>
            <a:pPr marL="457200" indent="-457200">
              <a:spcBef>
                <a:spcPct val="50000"/>
              </a:spcBef>
            </a:pPr>
            <a:endParaRPr lang="en-US" dirty="0" smtClean="0"/>
          </a:p>
          <a:p>
            <a:pPr marL="457200" indent="-457200">
              <a:spcBef>
                <a:spcPct val="50000"/>
              </a:spcBef>
              <a:buNone/>
            </a:pPr>
            <a:r>
              <a:rPr lang="en-US" dirty="0" smtClean="0"/>
              <a:t>II. </a:t>
            </a:r>
            <a:r>
              <a:rPr lang="en-US" u="sng" dirty="0" smtClean="0"/>
              <a:t>Local causes:</a:t>
            </a:r>
          </a:p>
          <a:p>
            <a:pPr marL="457200" indent="-457200">
              <a:spcBef>
                <a:spcPct val="50000"/>
              </a:spcBef>
              <a:buNone/>
            </a:pPr>
            <a:r>
              <a:rPr lang="en-US" dirty="0" smtClean="0"/>
              <a:t>	a) Irregularity in position.</a:t>
            </a:r>
          </a:p>
          <a:p>
            <a:pPr marL="457200" indent="-457200">
              <a:spcBef>
                <a:spcPct val="50000"/>
              </a:spcBef>
              <a:buNone/>
            </a:pPr>
            <a:r>
              <a:rPr lang="en-US" dirty="0" smtClean="0"/>
              <a:t>	b) Increased density of bone.</a:t>
            </a:r>
          </a:p>
          <a:p>
            <a:pPr marL="457200" indent="-457200">
              <a:spcBef>
                <a:spcPct val="50000"/>
              </a:spcBef>
              <a:buNone/>
            </a:pPr>
            <a:r>
              <a:rPr lang="en-US" dirty="0" smtClean="0"/>
              <a:t>	c) Increased density of mucosa.</a:t>
            </a:r>
          </a:p>
          <a:p>
            <a:pPr marL="457200" indent="-457200">
              <a:spcBef>
                <a:spcPct val="50000"/>
              </a:spcBef>
              <a:buNone/>
            </a:pPr>
            <a:r>
              <a:rPr lang="en-US" dirty="0" smtClean="0"/>
              <a:t>	d) Jaw size discrepancy.</a:t>
            </a:r>
          </a:p>
          <a:p>
            <a:endParaRPr lang="en-US" dirty="0"/>
          </a:p>
        </p:txBody>
      </p:sp>
      <p:pic>
        <p:nvPicPr>
          <p:cNvPr id="4" name="Picture 8" descr="baby_mont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2362200"/>
            <a:ext cx="2590800" cy="1998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sz="2400" dirty="0" smtClean="0"/>
              <a:t>e) Premature loss of retained deciduous teeth.</a:t>
            </a:r>
          </a:p>
          <a:p>
            <a:pPr>
              <a:spcBef>
                <a:spcPct val="50000"/>
              </a:spcBef>
              <a:buNone/>
            </a:pPr>
            <a:r>
              <a:rPr lang="en-US" sz="2400" dirty="0" smtClean="0"/>
              <a:t>f) Infection in bone or systemic causes.</a:t>
            </a:r>
          </a:p>
          <a:p>
            <a:pPr>
              <a:spcBef>
                <a:spcPct val="50000"/>
              </a:spcBef>
              <a:buNone/>
            </a:pPr>
            <a:r>
              <a:rPr lang="en-US" sz="2400" dirty="0" smtClean="0"/>
              <a:t>III. OTHER CAUSES</a:t>
            </a:r>
          </a:p>
          <a:p>
            <a:pPr marL="539496" indent="-457200">
              <a:spcBef>
                <a:spcPct val="50000"/>
              </a:spcBef>
              <a:buAutoNum type="alphaLcParenR"/>
            </a:pPr>
            <a:r>
              <a:rPr lang="en-US" sz="2400" dirty="0" err="1" smtClean="0"/>
              <a:t>Dilaceration</a:t>
            </a:r>
            <a:endParaRPr lang="en-US" sz="2400" dirty="0" smtClean="0"/>
          </a:p>
          <a:p>
            <a:pPr marL="539496" indent="-457200">
              <a:spcBef>
                <a:spcPct val="50000"/>
              </a:spcBef>
              <a:buAutoNum type="alphaLcParenR"/>
            </a:pPr>
            <a:r>
              <a:rPr lang="en-US" sz="2400" dirty="0" smtClean="0"/>
              <a:t>Any obstruction- retained, </a:t>
            </a:r>
            <a:r>
              <a:rPr lang="en-US" sz="2400" dirty="0" err="1" smtClean="0"/>
              <a:t>odontome</a:t>
            </a:r>
            <a:r>
              <a:rPr lang="en-US" sz="2400" dirty="0" smtClean="0"/>
              <a:t>, cyst ,tumor</a:t>
            </a:r>
          </a:p>
          <a:p>
            <a:pPr marL="539496" indent="-457200">
              <a:spcBef>
                <a:spcPct val="50000"/>
              </a:spcBef>
              <a:buAutoNum type="alphaLcParenR"/>
            </a:pPr>
            <a:endParaRPr lang="en-US" sz="2400" dirty="0" smtClean="0"/>
          </a:p>
          <a:p>
            <a:pPr>
              <a:spcBef>
                <a:spcPct val="50000"/>
              </a:spcBef>
              <a:buNone/>
            </a:pPr>
            <a:endParaRPr lang="en-US" sz="2400" dirty="0" smtClean="0"/>
          </a:p>
          <a:p>
            <a:pPr>
              <a:spcBef>
                <a:spcPct val="50000"/>
              </a:spcBef>
              <a:buNone/>
            </a:pPr>
            <a:endParaRPr lang="en-US" sz="2400" dirty="0" smtClean="0"/>
          </a:p>
          <a:p>
            <a:pPr>
              <a:spcBef>
                <a:spcPct val="50000"/>
              </a:spcBef>
              <a:buNone/>
            </a:pPr>
            <a:endParaRPr lang="en-US" sz="2400" dirty="0" smtClean="0"/>
          </a:p>
          <a:p>
            <a:pPr>
              <a:spcBef>
                <a:spcPct val="50000"/>
              </a:spcBef>
              <a:buNone/>
            </a:pPr>
            <a:endParaRPr lang="en-US" sz="2400" dirty="0" smtClean="0"/>
          </a:p>
          <a:p>
            <a:pPr>
              <a:spcBef>
                <a:spcPct val="50000"/>
              </a:spcBef>
              <a:buNone/>
            </a:pPr>
            <a:endParaRPr lang="en-US" sz="2400" dirty="0" smtClean="0"/>
          </a:p>
          <a:p>
            <a:pPr>
              <a:spcBef>
                <a:spcPct val="50000"/>
              </a:spcBef>
              <a:buNone/>
            </a:pPr>
            <a:endParaRPr lang="en-US" sz="2400" dirty="0" smtClean="0"/>
          </a:p>
          <a:p>
            <a:pPr>
              <a:spcBef>
                <a:spcPct val="50000"/>
              </a:spcBef>
              <a:buNone/>
            </a:pPr>
            <a:endParaRPr lang="en-US" sz="2400" dirty="0" smtClean="0"/>
          </a:p>
          <a:p>
            <a:pPr>
              <a:spcBef>
                <a:spcPct val="50000"/>
              </a:spcBef>
              <a:buNone/>
            </a:pPr>
            <a:endParaRPr lang="en-US" sz="2400" dirty="0"/>
          </a:p>
        </p:txBody>
      </p:sp>
      <p:pic>
        <p:nvPicPr>
          <p:cNvPr id="5" name="Picture 4" descr="wisdom_teeth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4413250"/>
            <a:ext cx="3467100" cy="2444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 l="4255" t="6350" r="4255" b="17461"/>
          <a:stretch>
            <a:fillRect/>
          </a:stretch>
        </p:blipFill>
        <p:spPr bwMode="auto">
          <a:xfrm>
            <a:off x="5257800" y="4724400"/>
            <a:ext cx="3276600" cy="182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 rot="16200000">
            <a:off x="-749468" y="2844343"/>
            <a:ext cx="2718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ETIOLOGY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533400"/>
            <a:ext cx="7498080" cy="884238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ORDER OF FREQUENCY : </a:t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                                         Archer  </a:t>
            </a:r>
            <a:r>
              <a:rPr lang="en-US" sz="4400" b="1" dirty="0" smtClean="0">
                <a:solidFill>
                  <a:schemeClr val="bg1"/>
                </a:solidFill>
              </a:rPr>
              <a:t/>
            </a:r>
            <a:br>
              <a:rPr lang="en-US" sz="4400" b="1" dirty="0" smtClean="0">
                <a:solidFill>
                  <a:schemeClr val="bg1"/>
                </a:solidFill>
              </a:rPr>
            </a:br>
            <a:r>
              <a:rPr lang="en-US" sz="4400" b="1" dirty="0" smtClean="0">
                <a:solidFill>
                  <a:schemeClr val="bg1"/>
                </a:solidFill>
              </a:rPr>
              <a:t>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err="1" smtClean="0"/>
              <a:t>Mandibular</a:t>
            </a:r>
            <a:r>
              <a:rPr lang="en-US" dirty="0" smtClean="0"/>
              <a:t> third molars</a:t>
            </a:r>
          </a:p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smtClean="0"/>
              <a:t>Maxillary third molars</a:t>
            </a:r>
          </a:p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smtClean="0"/>
              <a:t>Maxillary canines</a:t>
            </a:r>
          </a:p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err="1" smtClean="0"/>
              <a:t>Mandibular</a:t>
            </a:r>
            <a:r>
              <a:rPr lang="en-US" dirty="0" smtClean="0"/>
              <a:t> premolar </a:t>
            </a:r>
          </a:p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err="1" smtClean="0"/>
              <a:t>Mandibular</a:t>
            </a:r>
            <a:r>
              <a:rPr lang="en-US" dirty="0" smtClean="0"/>
              <a:t> canines</a:t>
            </a:r>
          </a:p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smtClean="0"/>
              <a:t>Maxillary premolar </a:t>
            </a:r>
          </a:p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smtClean="0"/>
              <a:t>Maxillary central incisors</a:t>
            </a:r>
          </a:p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smtClean="0"/>
              <a:t>Maxillary lateral incisors</a:t>
            </a:r>
          </a:p>
          <a:p>
            <a:pPr>
              <a:buFont typeface="Wingdings" pitchFamily="2" charset="2"/>
              <a:buChar char="ü"/>
              <a:tabLst>
                <a:tab pos="685800" algn="l"/>
              </a:tabLst>
            </a:pPr>
            <a:r>
              <a:rPr lang="en-US" dirty="0" smtClean="0"/>
              <a:t>Supernumerary teeth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ooth-extraction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5906"/>
            <a:ext cx="9144000" cy="68220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828800" y="5334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     MANDIBULAR 3</a:t>
            </a:r>
            <a:r>
              <a:rPr lang="en-US" sz="2800" baseline="30000" dirty="0" smtClean="0">
                <a:solidFill>
                  <a:srgbClr val="FF0000"/>
                </a:solidFill>
              </a:rPr>
              <a:t>RD</a:t>
            </a:r>
            <a:r>
              <a:rPr lang="en-US" sz="2800" dirty="0" smtClean="0">
                <a:solidFill>
                  <a:srgbClr val="FF0000"/>
                </a:solidFill>
              </a:rPr>
              <a:t> MOLAR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0688" cy="2773362"/>
          </a:xfrm>
        </p:spPr>
        <p:txBody>
          <a:bodyPr>
            <a:normAutofit fontScale="90000"/>
          </a:bodyPr>
          <a:lstStyle/>
          <a:p>
            <a:r>
              <a:rPr lang="en-US" sz="2200" b="1" dirty="0" smtClean="0">
                <a:solidFill>
                  <a:schemeClr val="tx1"/>
                </a:solidFill>
              </a:rPr>
              <a:t>CLASSIFICATION OF IMPACTED MANDIBULAR 3rd MOLAR </a:t>
            </a:r>
            <a:r>
              <a:rPr lang="en-US" sz="2200" dirty="0" smtClean="0">
                <a:solidFill>
                  <a:schemeClr val="tx1"/>
                </a:solidFill>
              </a:rPr>
              <a:t/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b="1" u="sng" dirty="0" smtClean="0">
                <a:solidFill>
                  <a:schemeClr val="tx1"/>
                </a:solidFill>
              </a:rPr>
              <a:t/>
            </a:r>
            <a:br>
              <a:rPr lang="en-US" sz="2200" b="1" u="sng" dirty="0" smtClean="0">
                <a:solidFill>
                  <a:schemeClr val="tx1"/>
                </a:solidFill>
              </a:rPr>
            </a:br>
            <a:r>
              <a:rPr lang="en-US" sz="2200" b="1" u="sng" dirty="0" smtClean="0">
                <a:solidFill>
                  <a:schemeClr val="tx1"/>
                </a:solidFill>
              </a:rPr>
              <a:t> </a:t>
            </a:r>
            <a:r>
              <a:rPr lang="en-US" sz="2200" b="1" i="1" u="sng" dirty="0" smtClean="0">
                <a:solidFill>
                  <a:schemeClr val="tx1"/>
                </a:solidFill>
              </a:rPr>
              <a:t>GEORGE</a:t>
            </a:r>
            <a:r>
              <a:rPr lang="en-US" sz="2200" b="1" u="sng" dirty="0" smtClean="0">
                <a:solidFill>
                  <a:schemeClr val="tx1"/>
                </a:solidFill>
              </a:rPr>
              <a:t> </a:t>
            </a:r>
            <a:r>
              <a:rPr lang="en-US" sz="2200" b="1" i="1" u="sng" dirty="0" smtClean="0">
                <a:solidFill>
                  <a:schemeClr val="tx1"/>
                </a:solidFill>
              </a:rPr>
              <a:t>WINTER’S CLASSIFICATION </a:t>
            </a:r>
            <a:br>
              <a:rPr lang="en-US" sz="2200" b="1" i="1" u="sng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1.MESIOANGULAR      11.DISTOANGULAR    111. VERTICAL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1V. HORIZONTAL         V.  BUCCOVERSION     VI. LINGUOVERSION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VIII. INVERTED</a:t>
            </a:r>
            <a:r>
              <a:rPr lang="en-US" sz="2200" b="1" i="1" u="sng" dirty="0" smtClean="0">
                <a:solidFill>
                  <a:schemeClr val="tx1"/>
                </a:solidFill>
              </a:rPr>
              <a:t/>
            </a:r>
            <a:br>
              <a:rPr lang="en-US" sz="2200" b="1" i="1" u="sng" dirty="0" smtClean="0">
                <a:solidFill>
                  <a:schemeClr val="tx1"/>
                </a:solidFill>
              </a:rPr>
            </a:br>
            <a:r>
              <a:rPr lang="en-US" sz="2200" b="1" i="1" u="sng" dirty="0" smtClean="0">
                <a:solidFill>
                  <a:schemeClr val="tx1"/>
                </a:solidFill>
              </a:rPr>
              <a:t/>
            </a:r>
            <a:br>
              <a:rPr lang="en-US" sz="2200" b="1" i="1" u="sng" dirty="0" smtClean="0">
                <a:solidFill>
                  <a:schemeClr val="tx1"/>
                </a:solidFill>
              </a:rPr>
            </a:br>
            <a:r>
              <a:rPr lang="en-US" sz="4400" b="1" i="1" u="sng" dirty="0" smtClean="0">
                <a:solidFill>
                  <a:schemeClr val="tx1"/>
                </a:solidFill>
              </a:rPr>
              <a:t/>
            </a:r>
            <a:br>
              <a:rPr lang="en-US" sz="4400" b="1" i="1" u="sng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905000"/>
            <a:ext cx="79248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66888" cy="2011362"/>
          </a:xfrm>
        </p:spPr>
        <p:txBody>
          <a:bodyPr>
            <a:normAutofit/>
          </a:bodyPr>
          <a:lstStyle/>
          <a:p>
            <a:r>
              <a:rPr lang="en-US" sz="2200" b="1" u="sng" dirty="0" smtClean="0">
                <a:solidFill>
                  <a:srgbClr val="FF0000"/>
                </a:solidFill>
                <a:cs typeface="Times New Roman" pitchFamily="18" charset="0"/>
              </a:rPr>
              <a:t>WINTER’S SUB-CLASSES :-</a:t>
            </a:r>
            <a:r>
              <a:rPr lang="en-US" sz="22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</a:rPr>
              <a:t/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  <a:cs typeface="Times New Roman" pitchFamily="18" charset="0"/>
              </a:rPr>
              <a:t>Angle between the longitudinal axis of 3</a:t>
            </a:r>
            <a:r>
              <a:rPr lang="en-US" sz="2200" baseline="30000" dirty="0" smtClean="0">
                <a:solidFill>
                  <a:schemeClr val="tx1"/>
                </a:solidFill>
                <a:cs typeface="Times New Roman" pitchFamily="18" charset="0"/>
              </a:rPr>
              <a:t>rd</a:t>
            </a:r>
            <a:r>
              <a:rPr lang="en-US" sz="2200" dirty="0" smtClean="0">
                <a:solidFill>
                  <a:schemeClr val="tx1"/>
                </a:solidFill>
                <a:cs typeface="Times New Roman" pitchFamily="18" charset="0"/>
              </a:rPr>
              <a:t> molar and </a:t>
            </a:r>
            <a:r>
              <a:rPr lang="en-US" sz="2200" dirty="0" err="1" smtClean="0">
                <a:solidFill>
                  <a:schemeClr val="tx1"/>
                </a:solidFill>
                <a:cs typeface="Times New Roman" pitchFamily="18" charset="0"/>
              </a:rPr>
              <a:t>occlusal</a:t>
            </a:r>
            <a:r>
              <a:rPr lang="en-US" sz="2200" dirty="0" smtClean="0">
                <a:solidFill>
                  <a:schemeClr val="tx1"/>
                </a:solidFill>
                <a:cs typeface="Times New Roman" pitchFamily="18" charset="0"/>
              </a:rPr>
              <a:t> plane</a:t>
            </a:r>
            <a:r>
              <a:rPr lang="en-US" sz="22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.</a:t>
            </a:r>
            <a:r>
              <a:rPr lang="en-US" sz="4800" dirty="0" smtClean="0">
                <a:latin typeface="Arial" charset="0"/>
              </a:rPr>
              <a:t/>
            </a:r>
            <a:br>
              <a:rPr lang="en-US" sz="4800" dirty="0" smtClean="0">
                <a:latin typeface="Arial" charset="0"/>
              </a:rPr>
            </a:br>
            <a:endParaRPr lang="en-US" dirty="0"/>
          </a:p>
        </p:txBody>
      </p:sp>
      <p:pic>
        <p:nvPicPr>
          <p:cNvPr id="4" name="Picture 8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3200400"/>
            <a:ext cx="4038599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2743199"/>
          <a:ext cx="4495799" cy="3708403"/>
        </p:xfrm>
        <a:graphic>
          <a:graphicData uri="http://schemas.openxmlformats.org/drawingml/2006/table">
            <a:tbl>
              <a:tblPr/>
              <a:tblGrid>
                <a:gridCol w="2059639"/>
                <a:gridCol w="2436160"/>
              </a:tblGrid>
              <a:tr h="633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ANGLE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TOOTH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- ve or 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Inverted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to 30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Horizontal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to 60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Mesio-angular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6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61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to 90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Vertical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&gt;90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Disto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-angular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5715000" y="4953000"/>
            <a:ext cx="2133600" cy="228600"/>
          </a:xfrm>
          <a:prstGeom prst="line">
            <a:avLst/>
          </a:prstGeom>
          <a:ln w="38100" cmpd="sng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791200" y="5105400"/>
            <a:ext cx="2286000" cy="304800"/>
          </a:xfrm>
          <a:prstGeom prst="line">
            <a:avLst/>
          </a:prstGeom>
          <a:ln w="38100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6438900" y="3848100"/>
            <a:ext cx="1676400" cy="16002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58962"/>
          </a:xfrm>
        </p:spPr>
        <p:txBody>
          <a:bodyPr>
            <a:normAutofit fontScale="90000"/>
          </a:bodyPr>
          <a:lstStyle/>
          <a:p>
            <a:pPr indent="38100"/>
            <a:r>
              <a:rPr lang="en-US" sz="2700" b="1" u="sng" dirty="0" smtClean="0">
                <a:solidFill>
                  <a:schemeClr val="tx1"/>
                </a:solidFill>
                <a:latin typeface="Arial" charset="0"/>
              </a:rPr>
              <a:t>PELL AND GREGORY’S CLASSIFICATION (1933)</a:t>
            </a:r>
            <a:br>
              <a:rPr lang="en-US" sz="2700" b="1" u="sng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700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sz="2700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200" dirty="0" smtClean="0">
                <a:solidFill>
                  <a:schemeClr val="tx1"/>
                </a:solidFill>
                <a:latin typeface="Arial" charset="0"/>
              </a:rPr>
              <a:t>I) Skeletal anatomic space between posterior aspect of 2nd   </a:t>
            </a:r>
            <a:br>
              <a:rPr lang="en-US" sz="2200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200" dirty="0" smtClean="0">
                <a:solidFill>
                  <a:schemeClr val="tx1"/>
                </a:solidFill>
                <a:latin typeface="Arial" charset="0"/>
              </a:rPr>
              <a:t>   molar and anterior border of </a:t>
            </a:r>
            <a:r>
              <a:rPr lang="en-US" sz="2200" dirty="0" err="1" smtClean="0">
                <a:solidFill>
                  <a:schemeClr val="tx1"/>
                </a:solidFill>
                <a:latin typeface="Arial" charset="0"/>
              </a:rPr>
              <a:t>ramus</a:t>
            </a:r>
            <a:r>
              <a:rPr lang="en-US" sz="2200" dirty="0" smtClean="0">
                <a:solidFill>
                  <a:schemeClr val="tx1"/>
                </a:solidFill>
                <a:latin typeface="Arial" charset="0"/>
              </a:rPr>
              <a:t> of mandible </a:t>
            </a:r>
            <a:r>
              <a:rPr lang="en-US" sz="4400" i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sz="4400" i="1" dirty="0" smtClean="0">
                <a:solidFill>
                  <a:schemeClr val="tx1"/>
                </a:solidFill>
                <a:latin typeface="Arial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3" descr="DSC_378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752600"/>
            <a:ext cx="2895600" cy="2133600"/>
          </a:xfrm>
          <a:prstGeom prst="rect">
            <a:avLst/>
          </a:prstGeom>
          <a:noFill/>
          <a:ln w="38100">
            <a:solidFill>
              <a:srgbClr val="000514"/>
            </a:solidFill>
            <a:miter lim="800000"/>
            <a:headEnd/>
            <a:tailEnd/>
          </a:ln>
        </p:spPr>
      </p:pic>
      <p:pic>
        <p:nvPicPr>
          <p:cNvPr id="7" name="Picture 4" descr="DSC_37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752600"/>
            <a:ext cx="3097161" cy="2133600"/>
          </a:xfrm>
          <a:prstGeom prst="rect">
            <a:avLst/>
          </a:prstGeom>
          <a:noFill/>
          <a:ln w="38100">
            <a:solidFill>
              <a:srgbClr val="000514"/>
            </a:solidFill>
            <a:miter lim="800000"/>
            <a:headEnd/>
            <a:tailEnd/>
          </a:ln>
        </p:spPr>
      </p:pic>
      <p:pic>
        <p:nvPicPr>
          <p:cNvPr id="8" name="Picture 5" descr="DSC_378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4495800"/>
            <a:ext cx="3341206" cy="2209800"/>
          </a:xfrm>
          <a:prstGeom prst="rect">
            <a:avLst/>
          </a:prstGeom>
          <a:noFill/>
          <a:ln w="38100">
            <a:solidFill>
              <a:srgbClr val="000514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33600" y="3962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CLASS I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39624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 II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39000" y="59436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 III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>
                <a:solidFill>
                  <a:schemeClr val="tx1"/>
                </a:solidFill>
              </a:rPr>
              <a:t>II) Relative depth of 3rd molar in bone –</a:t>
            </a: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pic>
        <p:nvPicPr>
          <p:cNvPr id="4" name="Content Placeholder 3" descr="DSC_378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19200"/>
            <a:ext cx="2758440" cy="2066544"/>
          </a:xfrm>
          <a:prstGeom prst="rect">
            <a:avLst/>
          </a:prstGeom>
          <a:noFill/>
          <a:ln w="38100">
            <a:solidFill>
              <a:srgbClr val="000514"/>
            </a:solidFill>
            <a:miter lim="800000"/>
            <a:headEnd/>
            <a:tailEnd/>
          </a:ln>
        </p:spPr>
      </p:pic>
      <p:pic>
        <p:nvPicPr>
          <p:cNvPr id="5" name="Picture 4" descr="DSC_37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219199"/>
            <a:ext cx="3048000" cy="2057401"/>
          </a:xfrm>
          <a:prstGeom prst="rect">
            <a:avLst/>
          </a:prstGeom>
          <a:noFill/>
          <a:ln w="38100">
            <a:solidFill>
              <a:srgbClr val="000514"/>
            </a:solidFill>
            <a:miter lim="800000"/>
            <a:headEnd/>
            <a:tailEnd/>
          </a:ln>
        </p:spPr>
      </p:pic>
      <p:pic>
        <p:nvPicPr>
          <p:cNvPr id="6" name="Picture 5" descr="DSC_37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962400"/>
            <a:ext cx="2971800" cy="2389187"/>
          </a:xfrm>
          <a:prstGeom prst="rect">
            <a:avLst/>
          </a:prstGeom>
          <a:noFill/>
          <a:ln w="38100">
            <a:solidFill>
              <a:srgbClr val="000514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828800" y="34290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POSITION - 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15000" y="34290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POSITION - 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05200" y="6400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POSITION -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114300" algn="l"/>
              </a:tabLst>
            </a:pPr>
            <a:r>
              <a:rPr lang="en-US" sz="2000" b="1" dirty="0" smtClean="0">
                <a:solidFill>
                  <a:schemeClr val="tx1"/>
                </a:solidFill>
              </a:rPr>
              <a:t/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/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/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/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/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COMBINED ADA AND AAOMS CLASSIFICATION : - </a:t>
            </a:r>
            <a:r>
              <a:rPr lang="en-US" sz="2000" b="1" dirty="0" err="1" smtClean="0">
                <a:solidFill>
                  <a:schemeClr val="tx1"/>
                </a:solidFill>
              </a:rPr>
              <a:t>Alling</a:t>
            </a:r>
            <a:r>
              <a:rPr lang="en-US" sz="2000" b="1" dirty="0" smtClean="0">
                <a:solidFill>
                  <a:schemeClr val="tx1"/>
                </a:solidFill>
              </a:rPr>
              <a:t/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Based on the operation performed to remove impacted teeth.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 I)   D7220 – (Soft tissue impaction)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II)   D7230 -  (Partially bony impaction)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III)  D7240 – (Complete bony impaction)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IV)  D7241 – (Complete bony impaction with surgical difficulties )</a:t>
            </a:r>
            <a:br>
              <a:rPr lang="en-US" sz="2000" dirty="0" smtClean="0">
                <a:solidFill>
                  <a:schemeClr val="tx1"/>
                </a:solidFill>
              </a:rPr>
            </a:b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bony impaction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895600"/>
            <a:ext cx="360997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wisdom_teeth_1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971800"/>
            <a:ext cx="36576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48200" y="62484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OMFSCNA FEB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8153400" cy="5334000"/>
          </a:xfrm>
        </p:spPr>
        <p:txBody>
          <a:bodyPr>
            <a:normAutofit/>
          </a:bodyPr>
          <a:lstStyle/>
          <a:p>
            <a:pPr marL="371475" indent="-371475">
              <a:buNone/>
              <a:tabLst>
                <a:tab pos="685800" algn="l"/>
              </a:tabLst>
            </a:pPr>
            <a:r>
              <a:rPr lang="en-US" sz="2200" b="1" dirty="0" smtClean="0">
                <a:solidFill>
                  <a:srgbClr val="FF0000"/>
                </a:solidFill>
              </a:rPr>
              <a:t>PETER TETSCH &amp; WILFRIED WAGNER’S CLASSIFICATION</a:t>
            </a:r>
            <a:endParaRPr lang="en-US" sz="2200" dirty="0" smtClean="0">
              <a:solidFill>
                <a:srgbClr val="FF0000"/>
              </a:solidFill>
            </a:endParaRPr>
          </a:p>
          <a:p>
            <a:pPr marL="371475" indent="-371475">
              <a:buNone/>
              <a:tabLst>
                <a:tab pos="685800" algn="l"/>
              </a:tabLst>
            </a:pPr>
            <a:r>
              <a:rPr lang="en-US" sz="2400" dirty="0" err="1" smtClean="0"/>
              <a:t>i</a:t>
            </a:r>
            <a:r>
              <a:rPr lang="en-US" sz="2400" dirty="0" smtClean="0"/>
              <a:t>) Vertical retention</a:t>
            </a:r>
          </a:p>
          <a:p>
            <a:pPr marL="371475" indent="-371475">
              <a:buNone/>
              <a:tabLst>
                <a:tab pos="685800" algn="l"/>
              </a:tabLst>
            </a:pPr>
            <a:r>
              <a:rPr lang="en-US" sz="2400" dirty="0" smtClean="0"/>
              <a:t>ii) Horizontal retention </a:t>
            </a:r>
          </a:p>
          <a:p>
            <a:pPr marL="828675" lvl="1" indent="-371475">
              <a:tabLst>
                <a:tab pos="685800" algn="l"/>
              </a:tabLst>
            </a:pPr>
            <a:r>
              <a:rPr lang="en-US" sz="2400" dirty="0" smtClean="0"/>
              <a:t>	a) </a:t>
            </a:r>
            <a:r>
              <a:rPr lang="en-US" sz="2400" dirty="0" err="1" smtClean="0"/>
              <a:t>Sagittal</a:t>
            </a:r>
            <a:r>
              <a:rPr lang="en-US" sz="2400" dirty="0" smtClean="0"/>
              <a:t> – </a:t>
            </a:r>
            <a:r>
              <a:rPr lang="en-US" sz="2400" dirty="0" err="1" smtClean="0"/>
              <a:t>Mesio</a:t>
            </a:r>
            <a:r>
              <a:rPr lang="en-US" sz="2400" dirty="0" smtClean="0"/>
              <a:t>-angular, </a:t>
            </a:r>
            <a:r>
              <a:rPr lang="en-US" sz="2400" dirty="0" err="1" smtClean="0"/>
              <a:t>Disto</a:t>
            </a:r>
            <a:r>
              <a:rPr lang="en-US" sz="2400" dirty="0" smtClean="0"/>
              <a:t>-angular</a:t>
            </a:r>
          </a:p>
          <a:p>
            <a:pPr marL="828675" lvl="1" indent="-371475">
              <a:tabLst>
                <a:tab pos="685800" algn="l"/>
              </a:tabLst>
            </a:pPr>
            <a:r>
              <a:rPr lang="en-US" sz="2400" dirty="0" smtClean="0"/>
              <a:t>	b) Transverse – </a:t>
            </a:r>
            <a:r>
              <a:rPr lang="en-US" sz="2400" dirty="0" err="1" smtClean="0"/>
              <a:t>Buccoversion</a:t>
            </a:r>
            <a:r>
              <a:rPr lang="en-US" sz="2400" dirty="0" smtClean="0"/>
              <a:t>, </a:t>
            </a:r>
            <a:r>
              <a:rPr lang="en-US" sz="2400" dirty="0" err="1" smtClean="0"/>
              <a:t>Linguoversion</a:t>
            </a:r>
            <a:r>
              <a:rPr lang="en-US" sz="2400" dirty="0" smtClean="0"/>
              <a:t>.</a:t>
            </a:r>
          </a:p>
          <a:p>
            <a:pPr marL="371475" indent="-371475">
              <a:buNone/>
              <a:tabLst>
                <a:tab pos="685800" algn="l"/>
              </a:tabLst>
            </a:pPr>
            <a:r>
              <a:rPr lang="en-US" sz="2400" dirty="0" smtClean="0"/>
              <a:t>iii) Inclined retention</a:t>
            </a:r>
          </a:p>
          <a:p>
            <a:endParaRPr lang="en-US" dirty="0"/>
          </a:p>
        </p:txBody>
      </p:sp>
      <p:pic>
        <p:nvPicPr>
          <p:cNvPr id="5" name="Picture 3" descr="Pictur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962401"/>
            <a:ext cx="4038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381000"/>
            <a:ext cx="7802880" cy="5867400"/>
          </a:xfrm>
        </p:spPr>
        <p:txBody>
          <a:bodyPr>
            <a:normAutofit/>
          </a:bodyPr>
          <a:lstStyle/>
          <a:p>
            <a:pPr indent="457200">
              <a:buNone/>
            </a:pPr>
            <a:r>
              <a:rPr lang="en-US" sz="2400" b="1" u="sng" dirty="0" smtClean="0">
                <a:solidFill>
                  <a:srgbClr val="FF0000"/>
                </a:solidFill>
              </a:rPr>
              <a:t>THIRD MOLAR CLASSIFICATION ON OPG:-</a:t>
            </a:r>
          </a:p>
          <a:p>
            <a:pPr indent="457200"/>
            <a:endParaRPr lang="en-US" sz="2000" dirty="0" smtClean="0"/>
          </a:p>
          <a:p>
            <a:pPr indent="457200">
              <a:buNone/>
            </a:pPr>
            <a:r>
              <a:rPr lang="en-US" sz="2000" dirty="0" smtClean="0">
                <a:solidFill>
                  <a:srgbClr val="92D050"/>
                </a:solidFill>
              </a:rPr>
              <a:t>LINE –I </a:t>
            </a:r>
            <a:r>
              <a:rPr lang="en-US" sz="2000" dirty="0" smtClean="0"/>
              <a:t>: Line of the </a:t>
            </a:r>
            <a:r>
              <a:rPr lang="en-US" sz="2000" dirty="0" err="1" smtClean="0"/>
              <a:t>Occlusal</a:t>
            </a:r>
            <a:r>
              <a:rPr lang="en-US" sz="2000" dirty="0" smtClean="0"/>
              <a:t> plane </a:t>
            </a:r>
          </a:p>
          <a:p>
            <a:pPr indent="457200">
              <a:buNone/>
            </a:pPr>
            <a:r>
              <a:rPr lang="en-US" sz="2000" dirty="0" smtClean="0">
                <a:solidFill>
                  <a:schemeClr val="accent2"/>
                </a:solidFill>
              </a:rPr>
              <a:t>LINE-II</a:t>
            </a:r>
            <a:r>
              <a:rPr lang="en-US" sz="2000" dirty="0" smtClean="0"/>
              <a:t> : Class A,B,C as per the PELL &amp; GREGORY classification</a:t>
            </a:r>
          </a:p>
          <a:p>
            <a:pPr indent="45720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LINE-III</a:t>
            </a:r>
            <a:r>
              <a:rPr lang="en-US" sz="2000" dirty="0" smtClean="0"/>
              <a:t> : Class- I, II, III as per the </a:t>
            </a:r>
            <a:r>
              <a:rPr lang="en-US" sz="2000" dirty="0" smtClean="0">
                <a:latin typeface="Arial" charset="0"/>
              </a:rPr>
              <a:t>PELL &amp; GREGORY classification</a:t>
            </a:r>
            <a:endParaRPr lang="en-US" sz="2000" dirty="0" smtClean="0"/>
          </a:p>
          <a:p>
            <a:pPr indent="457200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LINE-IV</a:t>
            </a:r>
            <a:r>
              <a:rPr lang="en-US" sz="2000" dirty="0" smtClean="0"/>
              <a:t>:   Winter’s classification sub - classes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352800"/>
            <a:ext cx="5181600" cy="3168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Arc 9"/>
          <p:cNvSpPr>
            <a:spLocks/>
          </p:cNvSpPr>
          <p:nvPr/>
        </p:nvSpPr>
        <p:spPr bwMode="auto">
          <a:xfrm rot="16620212" flipH="1" flipV="1">
            <a:off x="4742572" y="4443198"/>
            <a:ext cx="1155700" cy="905486"/>
          </a:xfrm>
          <a:custGeom>
            <a:avLst/>
            <a:gdLst>
              <a:gd name="T0" fmla="*/ 0 w 24693"/>
              <a:gd name="T1" fmla="*/ 15714464 h 21600"/>
              <a:gd name="T2" fmla="*/ 2147483647 w 24693"/>
              <a:gd name="T3" fmla="*/ 1522096921 h 21600"/>
              <a:gd name="T4" fmla="*/ 317098463 w 24693"/>
              <a:gd name="T5" fmla="*/ 1522096921 h 21600"/>
              <a:gd name="T6" fmla="*/ 0 60000 65536"/>
              <a:gd name="T7" fmla="*/ 0 60000 65536"/>
              <a:gd name="T8" fmla="*/ 0 60000 65536"/>
              <a:gd name="T9" fmla="*/ 0 w 24693"/>
              <a:gd name="T10" fmla="*/ 0 h 21600"/>
              <a:gd name="T11" fmla="*/ 24693 w 2469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693" h="21600" fill="none" extrusionOk="0">
                <a:moveTo>
                  <a:pt x="-1" y="222"/>
                </a:moveTo>
                <a:cubicBezTo>
                  <a:pt x="1024" y="74"/>
                  <a:pt x="2057" y="-1"/>
                  <a:pt x="3093" y="0"/>
                </a:cubicBezTo>
                <a:cubicBezTo>
                  <a:pt x="15022" y="0"/>
                  <a:pt x="24693" y="9670"/>
                  <a:pt x="24693" y="21600"/>
                </a:cubicBezTo>
              </a:path>
              <a:path w="24693" h="21600" stroke="0" extrusionOk="0">
                <a:moveTo>
                  <a:pt x="-1" y="222"/>
                </a:moveTo>
                <a:cubicBezTo>
                  <a:pt x="1024" y="74"/>
                  <a:pt x="2057" y="-1"/>
                  <a:pt x="3093" y="0"/>
                </a:cubicBezTo>
                <a:cubicBezTo>
                  <a:pt x="15022" y="0"/>
                  <a:pt x="24693" y="9670"/>
                  <a:pt x="24693" y="21600"/>
                </a:cubicBezTo>
                <a:lnTo>
                  <a:pt x="3093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3657600" y="5105398"/>
            <a:ext cx="2514600" cy="152401"/>
          </a:xfrm>
          <a:prstGeom prst="line">
            <a:avLst/>
          </a:prstGeom>
          <a:noFill/>
          <a:ln w="38100">
            <a:solidFill>
              <a:srgbClr val="00FF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V="1">
            <a:off x="3429000" y="5334000"/>
            <a:ext cx="3581400" cy="1524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4419600" y="5410200"/>
            <a:ext cx="2438400" cy="0"/>
          </a:xfrm>
          <a:prstGeom prst="line">
            <a:avLst/>
          </a:prstGeom>
          <a:noFill/>
          <a:ln w="38100">
            <a:solidFill>
              <a:srgbClr val="FFFF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644930" y="3100404"/>
            <a:ext cx="4509064" cy="457197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Arial" charset="0"/>
              </a:rPr>
              <a:t>PRE-OPERATIVE ASSESSMENT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3581400"/>
          </a:xfrm>
        </p:spPr>
        <p:txBody>
          <a:bodyPr/>
          <a:lstStyle/>
          <a:p>
            <a:pPr marL="342900" indent="-342900">
              <a:spcBef>
                <a:spcPct val="50000"/>
              </a:spcBef>
              <a:buNone/>
            </a:pPr>
            <a:r>
              <a:rPr lang="en-US" sz="2800" b="1" dirty="0" smtClean="0"/>
              <a:t>RADIOGRAPHS NEEDED: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err="1" smtClean="0"/>
              <a:t>Orthopantomographs</a:t>
            </a:r>
            <a:endParaRPr lang="en-US" sz="24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Intra oral </a:t>
            </a:r>
            <a:r>
              <a:rPr lang="en-US" sz="2400" dirty="0" err="1" smtClean="0"/>
              <a:t>periapical</a:t>
            </a:r>
            <a:r>
              <a:rPr lang="en-US" sz="2400" dirty="0" smtClean="0"/>
              <a:t> view.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err="1" smtClean="0"/>
              <a:t>Occlusal</a:t>
            </a:r>
            <a:r>
              <a:rPr lang="en-US" sz="2400" dirty="0" smtClean="0"/>
              <a:t> view.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Special technique.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Cone shift or tube shift.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4" descr="250px-Impacted_wisdom_teeth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267200"/>
            <a:ext cx="4572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267200"/>
            <a:ext cx="31242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10" descr="MesioAngularImpactedWisdomtooth_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752600"/>
            <a:ext cx="29718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15000"/>
          </a:xfrm>
        </p:spPr>
        <p:txBody>
          <a:bodyPr>
            <a:normAutofit/>
          </a:bodyPr>
          <a:lstStyle/>
          <a:p>
            <a:pPr marL="457200" indent="-457200">
              <a:spcBef>
                <a:spcPct val="50000"/>
              </a:spcBef>
            </a:pPr>
            <a:endParaRPr lang="en-US" b="1" dirty="0" smtClean="0"/>
          </a:p>
          <a:p>
            <a:pPr marL="457200" indent="-457200">
              <a:spcBef>
                <a:spcPct val="50000"/>
              </a:spcBef>
              <a:buNone/>
            </a:pPr>
            <a:r>
              <a:rPr lang="en-US" b="1" dirty="0" smtClean="0"/>
              <a:t>WINTER’S LINES </a:t>
            </a:r>
            <a:r>
              <a:rPr lang="en-US" b="1" dirty="0" smtClean="0">
                <a:sym typeface="Wingdings" pitchFamily="2" charset="2"/>
              </a:rPr>
              <a:t>(WAR lines)</a:t>
            </a:r>
            <a:endParaRPr lang="en-US" dirty="0" smtClean="0"/>
          </a:p>
          <a:p>
            <a:pPr marL="457200" indent="-457200">
              <a:spcBef>
                <a:spcPct val="50000"/>
              </a:spcBef>
              <a:buNone/>
            </a:pPr>
            <a:endParaRPr lang="en-US" dirty="0" smtClean="0"/>
          </a:p>
          <a:p>
            <a:pPr marL="457200" indent="-457200">
              <a:spcBef>
                <a:spcPct val="50000"/>
              </a:spcBef>
              <a:buNone/>
            </a:pPr>
            <a:endParaRPr lang="en-US" dirty="0" smtClean="0"/>
          </a:p>
          <a:p>
            <a:pPr marL="457200" indent="-457200">
              <a:spcBef>
                <a:spcPct val="50000"/>
              </a:spcBef>
              <a:buFontTx/>
              <a:buAutoNum type="romanUcPeriod"/>
            </a:pPr>
            <a:r>
              <a:rPr lang="en-US" dirty="0" smtClean="0"/>
              <a:t>White line.</a:t>
            </a:r>
          </a:p>
          <a:p>
            <a:pPr marL="457200" indent="-457200">
              <a:spcBef>
                <a:spcPct val="50000"/>
              </a:spcBef>
              <a:buFontTx/>
              <a:buAutoNum type="romanUcPeriod"/>
            </a:pPr>
            <a:r>
              <a:rPr lang="en-US" dirty="0" smtClean="0"/>
              <a:t>Amber line.</a:t>
            </a:r>
          </a:p>
          <a:p>
            <a:pPr marL="457200" indent="-457200">
              <a:spcBef>
                <a:spcPct val="50000"/>
              </a:spcBef>
              <a:buFontTx/>
              <a:buAutoNum type="romanUcPeriod"/>
            </a:pPr>
            <a:r>
              <a:rPr lang="en-US" dirty="0" smtClean="0"/>
              <a:t> Red line</a:t>
            </a:r>
          </a:p>
          <a:p>
            <a:endParaRPr lang="en-US" dirty="0"/>
          </a:p>
        </p:txBody>
      </p:sp>
      <p:pic>
        <p:nvPicPr>
          <p:cNvPr id="4" name="Picture 6" descr="untitled1"/>
          <p:cNvPicPr>
            <a:picLocks noChangeAspect="1" noChangeArrowheads="1"/>
          </p:cNvPicPr>
          <p:nvPr/>
        </p:nvPicPr>
        <p:blipFill>
          <a:blip r:embed="rId2"/>
          <a:srcRect t="57466"/>
          <a:stretch>
            <a:fillRect/>
          </a:stretch>
        </p:blipFill>
        <p:spPr bwMode="auto">
          <a:xfrm>
            <a:off x="4343400" y="3429000"/>
            <a:ext cx="4248150" cy="3062288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3657600" y="5181600"/>
            <a:ext cx="1905000" cy="76200"/>
          </a:xfrm>
          <a:prstGeom prst="straightConnector1">
            <a:avLst/>
          </a:prstGeom>
          <a:ln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886200" y="4495800"/>
            <a:ext cx="1524000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810000" y="3733800"/>
            <a:ext cx="2514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-2171699" y="3472934"/>
            <a:ext cx="5334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RADIOLOGICAL  ASSESMENT IOPA &amp; OPG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WINTER’S LINES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4" descr="OPGShowingImpactedWisdomTeeth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00200"/>
            <a:ext cx="7715250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 flipH="1" flipV="1">
            <a:off x="1981200" y="4114800"/>
            <a:ext cx="2209800" cy="7620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2819400" y="4191000"/>
            <a:ext cx="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Arc 8"/>
          <p:cNvSpPr>
            <a:spLocks/>
          </p:cNvSpPr>
          <p:nvPr/>
        </p:nvSpPr>
        <p:spPr bwMode="auto">
          <a:xfrm rot="11557931">
            <a:off x="2504838" y="3725862"/>
            <a:ext cx="1398818" cy="701675"/>
          </a:xfrm>
          <a:custGeom>
            <a:avLst/>
            <a:gdLst>
              <a:gd name="T0" fmla="*/ 2147483647 w 21600"/>
              <a:gd name="T1" fmla="*/ 0 h 22513"/>
              <a:gd name="T2" fmla="*/ 2147483647 w 21600"/>
              <a:gd name="T3" fmla="*/ 627595134 h 22513"/>
              <a:gd name="T4" fmla="*/ 0 w 21600"/>
              <a:gd name="T5" fmla="*/ 599355518 h 22513"/>
              <a:gd name="T6" fmla="*/ 0 60000 65536"/>
              <a:gd name="T7" fmla="*/ 0 60000 65536"/>
              <a:gd name="T8" fmla="*/ 0 60000 65536"/>
              <a:gd name="T9" fmla="*/ 0 w 21600"/>
              <a:gd name="T10" fmla="*/ 0 h 22513"/>
              <a:gd name="T11" fmla="*/ 21600 w 21600"/>
              <a:gd name="T12" fmla="*/ 22513 h 225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513" fill="none" extrusionOk="0">
                <a:moveTo>
                  <a:pt x="2076" y="0"/>
                </a:moveTo>
                <a:cubicBezTo>
                  <a:pt x="13150" y="1069"/>
                  <a:pt x="21600" y="10375"/>
                  <a:pt x="21600" y="21500"/>
                </a:cubicBezTo>
                <a:cubicBezTo>
                  <a:pt x="21600" y="21837"/>
                  <a:pt x="21592" y="22175"/>
                  <a:pt x="21576" y="22513"/>
                </a:cubicBezTo>
              </a:path>
              <a:path w="21600" h="22513" stroke="0" extrusionOk="0">
                <a:moveTo>
                  <a:pt x="2076" y="0"/>
                </a:moveTo>
                <a:cubicBezTo>
                  <a:pt x="13150" y="1069"/>
                  <a:pt x="21600" y="10375"/>
                  <a:pt x="21600" y="21500"/>
                </a:cubicBezTo>
                <a:cubicBezTo>
                  <a:pt x="21600" y="21837"/>
                  <a:pt x="21592" y="22175"/>
                  <a:pt x="21576" y="22513"/>
                </a:cubicBezTo>
                <a:lnTo>
                  <a:pt x="0" y="21500"/>
                </a:lnTo>
                <a:close/>
              </a:path>
            </a:pathLst>
          </a:custGeom>
          <a:noFill/>
          <a:ln w="38100">
            <a:solidFill>
              <a:srgbClr val="99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-2324101" y="3244335"/>
            <a:ext cx="5791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RADIOLOGICAL  ASSESMENT IOPA &amp; OPG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rgbClr val="FF0000"/>
                </a:solidFill>
                <a:cs typeface="Times New Roman" pitchFamily="18" charset="0"/>
              </a:rPr>
              <a:t>   ANDERSON’S DIFFICULTY SCORE INDEX :-</a:t>
            </a:r>
            <a:r>
              <a:rPr lang="en-US" sz="4800" dirty="0" smtClean="0">
                <a:solidFill>
                  <a:schemeClr val="bg1"/>
                </a:solidFill>
              </a:rPr>
              <a:t/>
            </a:r>
            <a:br>
              <a:rPr lang="en-US" sz="4800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33400"/>
            <a:ext cx="8019288" cy="6096000"/>
          </a:xfrm>
        </p:spPr>
        <p:txBody>
          <a:bodyPr>
            <a:normAutofit fontScale="40000" lnSpcReduction="20000"/>
          </a:bodyPr>
          <a:lstStyle/>
          <a:p>
            <a:pPr fontAlgn="base">
              <a:buNone/>
            </a:pPr>
            <a:r>
              <a:rPr lang="en-US" sz="4200" b="1" dirty="0" smtClean="0"/>
              <a:t>                                                        CRITERIA                    SCORE</a:t>
            </a:r>
            <a:endParaRPr lang="en-US" sz="4200" dirty="0" smtClean="0"/>
          </a:p>
          <a:p>
            <a:pPr fontAlgn="base"/>
            <a:r>
              <a:rPr lang="en-US" sz="4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PELL &amp; GREGORY    </a:t>
            </a:r>
          </a:p>
          <a:p>
            <a:pPr fontAlgn="base">
              <a:buNone/>
            </a:pPr>
            <a:r>
              <a:rPr lang="en-US" sz="4200" b="1" dirty="0" smtClean="0"/>
              <a:t>                                                            </a:t>
            </a:r>
            <a:r>
              <a:rPr lang="en-US" sz="4200" dirty="0" smtClean="0"/>
              <a:t>Class I                            1</a:t>
            </a:r>
          </a:p>
          <a:p>
            <a:pPr fontAlgn="base">
              <a:buNone/>
            </a:pPr>
            <a:r>
              <a:rPr lang="en-US" sz="4200" dirty="0" smtClean="0"/>
              <a:t>                                                            Class II                           2</a:t>
            </a:r>
          </a:p>
          <a:p>
            <a:pPr fontAlgn="base">
              <a:buNone/>
            </a:pPr>
            <a:r>
              <a:rPr lang="en-US" sz="4200" dirty="0" smtClean="0"/>
              <a:t>                                                            Class III                          3</a:t>
            </a:r>
          </a:p>
          <a:p>
            <a:pPr fontAlgn="base">
              <a:buNone/>
            </a:pPr>
            <a:r>
              <a:rPr lang="en-US" sz="4200" dirty="0" smtClean="0"/>
              <a:t>                                                            Position A                       1</a:t>
            </a:r>
          </a:p>
          <a:p>
            <a:pPr fontAlgn="base">
              <a:buNone/>
            </a:pPr>
            <a:r>
              <a:rPr lang="en-US" sz="4200" dirty="0" smtClean="0"/>
              <a:t>                                                            Position B                       2</a:t>
            </a:r>
          </a:p>
          <a:p>
            <a:pPr fontAlgn="base">
              <a:buNone/>
            </a:pPr>
            <a:r>
              <a:rPr lang="en-US" sz="4200" dirty="0" smtClean="0"/>
              <a:t>                                                            Position C                      3</a:t>
            </a:r>
          </a:p>
          <a:p>
            <a:pPr fontAlgn="base"/>
            <a:r>
              <a:rPr lang="en-US" sz="4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WINTER    </a:t>
            </a:r>
            <a:r>
              <a:rPr lang="en-US" sz="4200" b="1" dirty="0" smtClean="0"/>
              <a:t>                       </a:t>
            </a:r>
          </a:p>
          <a:p>
            <a:pPr fontAlgn="base">
              <a:buNone/>
            </a:pPr>
            <a:r>
              <a:rPr lang="en-US" sz="4200" b="1" dirty="0" smtClean="0"/>
              <a:t>                                                            </a:t>
            </a:r>
            <a:r>
              <a:rPr lang="en-US" sz="4200" dirty="0" err="1" smtClean="0"/>
              <a:t>Mesio</a:t>
            </a:r>
            <a:r>
              <a:rPr lang="en-US" sz="4200" dirty="0" smtClean="0"/>
              <a:t>-angular                 1</a:t>
            </a:r>
          </a:p>
          <a:p>
            <a:pPr fontAlgn="base">
              <a:buNone/>
            </a:pPr>
            <a:r>
              <a:rPr lang="en-US" sz="4200" dirty="0" smtClean="0"/>
              <a:t>                                                            Horizontal                      2</a:t>
            </a:r>
          </a:p>
          <a:p>
            <a:pPr fontAlgn="base">
              <a:buNone/>
            </a:pPr>
            <a:r>
              <a:rPr lang="en-US" sz="4200" dirty="0" smtClean="0"/>
              <a:t>                                                             Vertical                          3</a:t>
            </a:r>
          </a:p>
          <a:p>
            <a:pPr fontAlgn="base">
              <a:buNone/>
            </a:pPr>
            <a:r>
              <a:rPr lang="en-US" sz="4200" dirty="0" smtClean="0"/>
              <a:t>                                                            </a:t>
            </a:r>
            <a:r>
              <a:rPr lang="en-US" sz="4200" dirty="0" err="1" smtClean="0"/>
              <a:t>Disto</a:t>
            </a:r>
            <a:r>
              <a:rPr lang="en-US" sz="4200" dirty="0" smtClean="0"/>
              <a:t>-angular                  4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7030A0"/>
                </a:solidFill>
              </a:rPr>
              <a:t>INTERPRETATION :</a:t>
            </a:r>
            <a:endParaRPr lang="en-US" sz="4000" dirty="0" smtClean="0">
              <a:solidFill>
                <a:srgbClr val="7030A0"/>
              </a:solidFill>
            </a:endParaRPr>
          </a:p>
          <a:p>
            <a:endParaRPr lang="en-US" sz="4000" dirty="0" smtClean="0"/>
          </a:p>
          <a:p>
            <a:r>
              <a:rPr lang="en-US" sz="4000" dirty="0" smtClean="0"/>
              <a:t>Relatively Easy – 3 to 5</a:t>
            </a:r>
          </a:p>
          <a:p>
            <a:endParaRPr lang="en-US" sz="4000" dirty="0" smtClean="0"/>
          </a:p>
          <a:p>
            <a:r>
              <a:rPr lang="en-US" sz="4000" dirty="0" smtClean="0"/>
              <a:t>Moderate – 6 to 8</a:t>
            </a:r>
          </a:p>
          <a:p>
            <a:endParaRPr lang="en-US" sz="4000" dirty="0" smtClean="0"/>
          </a:p>
          <a:p>
            <a:r>
              <a:rPr lang="en-US" sz="4000" dirty="0" smtClean="0"/>
              <a:t>Difficult – 8 to 10.</a:t>
            </a:r>
          </a:p>
          <a:p>
            <a:endParaRPr lang="en-US" dirty="0"/>
          </a:p>
        </p:txBody>
      </p:sp>
      <p:pic>
        <p:nvPicPr>
          <p:cNvPr id="4" name="Picture 225" descr="soft-tissue-impaction-wisdom-too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4800600"/>
            <a:ext cx="35814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WHARFE’S ASSESSMENT </a:t>
            </a:r>
            <a:r>
              <a:rPr lang="en-US" sz="4400" b="1" dirty="0" smtClean="0">
                <a:solidFill>
                  <a:schemeClr val="bg1"/>
                </a:solidFill>
              </a:rPr>
              <a:t/>
            </a:r>
            <a:br>
              <a:rPr lang="en-US" sz="4400" b="1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fontAlgn="base"/>
            <a:endParaRPr lang="en-US" dirty="0" smtClean="0"/>
          </a:p>
          <a:p>
            <a:pPr fontAlgn="base">
              <a:buNone/>
            </a:pPr>
            <a:r>
              <a:rPr lang="en-US" sz="4800" dirty="0" smtClean="0"/>
              <a:t>                                                                                           </a:t>
            </a:r>
            <a:r>
              <a:rPr lang="en-US" sz="6400" dirty="0" smtClean="0">
                <a:solidFill>
                  <a:schemeClr val="accent5"/>
                </a:solidFill>
              </a:rPr>
              <a:t>CATEGORY</a:t>
            </a:r>
            <a:r>
              <a:rPr lang="en-US" sz="4800" dirty="0" smtClean="0"/>
              <a:t>                      </a:t>
            </a:r>
            <a:r>
              <a:rPr lang="en-US" sz="6400" dirty="0" smtClean="0">
                <a:solidFill>
                  <a:schemeClr val="accent5"/>
                </a:solidFill>
              </a:rPr>
              <a:t> SCORE</a:t>
            </a:r>
            <a:endParaRPr lang="en-US" sz="4800" dirty="0" smtClean="0">
              <a:solidFill>
                <a:schemeClr val="accent5"/>
              </a:solidFill>
            </a:endParaRPr>
          </a:p>
          <a:p>
            <a:pPr marL="596646" indent="-514350" fontAlgn="base">
              <a:buAutoNum type="arabicPeriod"/>
            </a:pPr>
            <a:r>
              <a:rPr lang="en-US" sz="6400" b="1" dirty="0" smtClean="0"/>
              <a:t>Winter’s      classification</a:t>
            </a:r>
          </a:p>
          <a:p>
            <a:pPr marL="596646" indent="-514350" fontAlgn="base">
              <a:buNone/>
            </a:pPr>
            <a:r>
              <a:rPr lang="en-US" sz="4800" b="1" dirty="0" smtClean="0"/>
              <a:t>                                                                                          </a:t>
            </a:r>
            <a:r>
              <a:rPr lang="en-US" sz="5600" b="1" dirty="0" smtClean="0"/>
              <a:t>Horizontal                              2</a:t>
            </a:r>
          </a:p>
          <a:p>
            <a:pPr eaLnBrk="0" fontAlgn="base" hangingPunct="0">
              <a:buNone/>
            </a:pPr>
            <a:r>
              <a:rPr lang="en-US" sz="5600" b="1" dirty="0" smtClean="0"/>
              <a:t>                                                                              </a:t>
            </a:r>
            <a:r>
              <a:rPr lang="en-US" sz="5600" b="1" dirty="0" err="1" smtClean="0"/>
              <a:t>Disto</a:t>
            </a:r>
            <a:r>
              <a:rPr lang="en-US" sz="5600" b="1" dirty="0" smtClean="0"/>
              <a:t>-angular                          2</a:t>
            </a:r>
          </a:p>
          <a:p>
            <a:pPr eaLnBrk="0" fontAlgn="base" hangingPunct="0">
              <a:buNone/>
            </a:pPr>
            <a:r>
              <a:rPr lang="en-US" sz="5600" b="1" dirty="0" smtClean="0"/>
              <a:t>                                                                              </a:t>
            </a:r>
            <a:r>
              <a:rPr lang="en-US" sz="5600" b="1" dirty="0" err="1" smtClean="0"/>
              <a:t>Mesio</a:t>
            </a:r>
            <a:r>
              <a:rPr lang="en-US" sz="5600" b="1" dirty="0" smtClean="0"/>
              <a:t>-angular                         1</a:t>
            </a:r>
          </a:p>
          <a:p>
            <a:pPr eaLnBrk="0" fontAlgn="base" hangingPunct="0">
              <a:buNone/>
            </a:pPr>
            <a:r>
              <a:rPr lang="en-US" sz="5600" b="1" dirty="0" smtClean="0"/>
              <a:t>                                                                               Vertical                                   0</a:t>
            </a:r>
          </a:p>
          <a:p>
            <a:pPr fontAlgn="base">
              <a:buNone/>
            </a:pPr>
            <a:r>
              <a:rPr lang="en-US" sz="4800" dirty="0" smtClean="0"/>
              <a:t>2.         </a:t>
            </a:r>
            <a:r>
              <a:rPr lang="en-US" sz="6400" b="1" dirty="0" smtClean="0"/>
              <a:t>Height of mandible</a:t>
            </a:r>
            <a:endParaRPr lang="en-US" sz="4800" b="1" dirty="0" smtClean="0"/>
          </a:p>
          <a:p>
            <a:pPr fontAlgn="base">
              <a:buNone/>
            </a:pPr>
            <a:r>
              <a:rPr lang="en-US" sz="5600" b="1" dirty="0" smtClean="0"/>
              <a:t>                                                                                 1 – 30mm                             0</a:t>
            </a:r>
          </a:p>
          <a:p>
            <a:pPr fontAlgn="base">
              <a:buNone/>
            </a:pPr>
            <a:r>
              <a:rPr lang="en-US" sz="5600" b="1" dirty="0" smtClean="0"/>
              <a:t>                                                                                31 – 34mm                            1</a:t>
            </a:r>
          </a:p>
          <a:p>
            <a:pPr fontAlgn="base">
              <a:buNone/>
            </a:pPr>
            <a:r>
              <a:rPr lang="en-US" sz="5600" b="1" dirty="0" smtClean="0"/>
              <a:t>                                                                                35 – 39mm                            2</a:t>
            </a:r>
          </a:p>
          <a:p>
            <a:pPr fontAlgn="base">
              <a:buNone/>
            </a:pPr>
            <a:r>
              <a:rPr lang="en-US" sz="4800" dirty="0" smtClean="0"/>
              <a:t>3.          </a:t>
            </a:r>
            <a:r>
              <a:rPr lang="en-US" sz="6400" b="1" dirty="0" err="1" smtClean="0"/>
              <a:t>Angulation</a:t>
            </a:r>
            <a:r>
              <a:rPr lang="en-US" sz="6400" b="1" dirty="0" smtClean="0"/>
              <a:t> of 3</a:t>
            </a:r>
            <a:r>
              <a:rPr lang="en-US" sz="6400" b="1" baseline="30000" dirty="0" smtClean="0"/>
              <a:t>rd</a:t>
            </a:r>
            <a:r>
              <a:rPr lang="en-US" sz="6400" b="1" dirty="0" smtClean="0"/>
              <a:t>    molar.</a:t>
            </a:r>
            <a:endParaRPr lang="en-US" sz="4800" b="1" dirty="0" smtClean="0"/>
          </a:p>
          <a:p>
            <a:pPr fontAlgn="base">
              <a:buNone/>
            </a:pPr>
            <a:r>
              <a:rPr lang="en-US" sz="4800" dirty="0" smtClean="0"/>
              <a:t>                                                                                         </a:t>
            </a:r>
            <a:r>
              <a:rPr lang="en-US" sz="5600" b="1" dirty="0" smtClean="0"/>
              <a:t>      1</a:t>
            </a:r>
            <a:r>
              <a:rPr lang="en-US" sz="5600" b="1" baseline="30000" dirty="0" smtClean="0"/>
              <a:t>o </a:t>
            </a:r>
            <a:r>
              <a:rPr lang="en-US" sz="5600" b="1" dirty="0" smtClean="0"/>
              <a:t>to 50</a:t>
            </a:r>
            <a:r>
              <a:rPr lang="en-US" sz="5600" b="1" baseline="30000" dirty="0" smtClean="0"/>
              <a:t>o               </a:t>
            </a:r>
            <a:r>
              <a:rPr lang="en-US" sz="5600" b="1" dirty="0" smtClean="0"/>
              <a:t>  </a:t>
            </a:r>
            <a:r>
              <a:rPr lang="en-US" sz="5600" b="1" baseline="30000" dirty="0" smtClean="0"/>
              <a:t>                       </a:t>
            </a:r>
            <a:r>
              <a:rPr lang="en-US" sz="5600" b="1" dirty="0" smtClean="0"/>
              <a:t> 0</a:t>
            </a:r>
          </a:p>
          <a:p>
            <a:pPr eaLnBrk="0" fontAlgn="base" hangingPunct="0">
              <a:buNone/>
            </a:pPr>
            <a:r>
              <a:rPr lang="en-US" sz="5600" b="1" dirty="0" smtClean="0"/>
              <a:t>                                                                                    60</a:t>
            </a:r>
            <a:r>
              <a:rPr lang="en-US" sz="5600" b="1" baseline="30000" dirty="0" smtClean="0"/>
              <a:t>o </a:t>
            </a:r>
            <a:r>
              <a:rPr lang="en-US" sz="5600" b="1" dirty="0" smtClean="0"/>
              <a:t> to</a:t>
            </a:r>
            <a:r>
              <a:rPr lang="en-US" sz="5600" b="1" baseline="30000" dirty="0" smtClean="0"/>
              <a:t> </a:t>
            </a:r>
            <a:r>
              <a:rPr lang="en-US" sz="5600" b="1" dirty="0" smtClean="0"/>
              <a:t>69</a:t>
            </a:r>
            <a:r>
              <a:rPr lang="en-US" sz="5600" b="1" baseline="30000" dirty="0" smtClean="0"/>
              <a:t>o          </a:t>
            </a:r>
            <a:r>
              <a:rPr lang="en-US" sz="5600" b="1" dirty="0" smtClean="0"/>
              <a:t>                   1</a:t>
            </a:r>
          </a:p>
          <a:p>
            <a:pPr eaLnBrk="0" fontAlgn="base" hangingPunct="0">
              <a:buNone/>
            </a:pPr>
            <a:r>
              <a:rPr lang="en-US" sz="5600" b="1" dirty="0" smtClean="0"/>
              <a:t>                                                                                    70</a:t>
            </a:r>
            <a:r>
              <a:rPr lang="en-US" sz="5600" b="1" baseline="30000" dirty="0" smtClean="0"/>
              <a:t>o </a:t>
            </a:r>
            <a:r>
              <a:rPr lang="en-US" sz="5600" b="1" dirty="0" smtClean="0"/>
              <a:t>to 79</a:t>
            </a:r>
            <a:r>
              <a:rPr lang="en-US" sz="5600" b="1" baseline="30000" dirty="0" smtClean="0"/>
              <a:t>o                                    </a:t>
            </a:r>
            <a:r>
              <a:rPr lang="en-US" sz="5600" b="1" dirty="0" smtClean="0"/>
              <a:t>  2</a:t>
            </a:r>
          </a:p>
          <a:p>
            <a:pPr eaLnBrk="0" fontAlgn="base" hangingPunct="0">
              <a:buNone/>
            </a:pPr>
            <a:r>
              <a:rPr lang="en-US" sz="5600" b="1" dirty="0" smtClean="0"/>
              <a:t>                                                                                     80</a:t>
            </a:r>
            <a:r>
              <a:rPr lang="en-US" sz="5600" b="1" baseline="30000" dirty="0" smtClean="0"/>
              <a:t>o </a:t>
            </a:r>
            <a:r>
              <a:rPr lang="en-US" sz="5600" b="1" dirty="0" smtClean="0"/>
              <a:t> to</a:t>
            </a:r>
            <a:r>
              <a:rPr lang="en-US" sz="5600" b="1" baseline="30000" dirty="0" smtClean="0"/>
              <a:t> </a:t>
            </a:r>
            <a:r>
              <a:rPr lang="en-US" sz="5600" b="1" dirty="0" smtClean="0"/>
              <a:t>89</a:t>
            </a:r>
            <a:r>
              <a:rPr lang="en-US" sz="5600" b="1" baseline="30000" dirty="0" smtClean="0"/>
              <a:t>o</a:t>
            </a:r>
            <a:r>
              <a:rPr lang="en-US" sz="5600" b="1" dirty="0" smtClean="0"/>
              <a:t>                         3</a:t>
            </a:r>
          </a:p>
          <a:p>
            <a:pPr eaLnBrk="0" fontAlgn="base" hangingPunct="0">
              <a:buNone/>
            </a:pPr>
            <a:r>
              <a:rPr lang="en-US" sz="5600" b="1" dirty="0" smtClean="0"/>
              <a:t>                                                                                     90</a:t>
            </a:r>
            <a:r>
              <a:rPr lang="en-US" sz="5600" b="1" baseline="30000" dirty="0" smtClean="0"/>
              <a:t>o </a:t>
            </a:r>
            <a:r>
              <a:rPr lang="en-US" sz="5600" b="1" dirty="0" smtClean="0"/>
              <a:t>+                               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400300" y="3238500"/>
            <a:ext cx="60960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WHARFE’S ASSESSMENT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>
            <a:normAutofit fontScale="25000" lnSpcReduction="20000"/>
          </a:bodyPr>
          <a:lstStyle/>
          <a:p>
            <a:pPr fontAlgn="base">
              <a:buNone/>
            </a:pPr>
            <a:r>
              <a:rPr lang="en-US" sz="6400" b="1" dirty="0" smtClean="0"/>
              <a:t>              4. Root shape</a:t>
            </a:r>
          </a:p>
          <a:p>
            <a:pPr fontAlgn="base">
              <a:buNone/>
            </a:pPr>
            <a:r>
              <a:rPr lang="en-US" sz="6400" b="1" dirty="0" smtClean="0"/>
              <a:t>                                    a) &lt; 1/3</a:t>
            </a:r>
            <a:r>
              <a:rPr lang="en-US" sz="6400" b="1" baseline="30000" dirty="0" smtClean="0"/>
              <a:t>rd</a:t>
            </a:r>
            <a:r>
              <a:rPr lang="en-US" sz="6400" b="1" dirty="0" smtClean="0"/>
              <a:t> complete                                       2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b) 1/3</a:t>
            </a:r>
            <a:r>
              <a:rPr lang="en-US" sz="6400" b="1" baseline="30000" dirty="0" smtClean="0"/>
              <a:t>rd</a:t>
            </a:r>
            <a:r>
              <a:rPr lang="en-US" sz="6400" b="1" dirty="0" smtClean="0"/>
              <a:t> to 2/3</a:t>
            </a:r>
            <a:r>
              <a:rPr lang="en-US" sz="6400" b="1" baseline="30000" dirty="0" smtClean="0"/>
              <a:t>rd</a:t>
            </a:r>
            <a:r>
              <a:rPr lang="en-US" sz="6400" b="1" dirty="0" smtClean="0"/>
              <a:t> complete                             1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c) &gt; 2/3</a:t>
            </a:r>
            <a:r>
              <a:rPr lang="en-US" sz="6400" b="1" baseline="30000" dirty="0" smtClean="0"/>
              <a:t>rd</a:t>
            </a:r>
            <a:r>
              <a:rPr lang="en-US" sz="6400" b="1" dirty="0" smtClean="0"/>
              <a:t> complete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</a:t>
            </a:r>
            <a:r>
              <a:rPr lang="en-US" sz="6400" b="1" dirty="0" err="1" smtClean="0"/>
              <a:t>i</a:t>
            </a:r>
            <a:r>
              <a:rPr lang="en-US" sz="6400" b="1" dirty="0" smtClean="0"/>
              <a:t>) Complex                                      3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ii) </a:t>
            </a:r>
            <a:r>
              <a:rPr lang="en-US" sz="6400" b="1" dirty="0" err="1" smtClean="0"/>
              <a:t>UnFavourable</a:t>
            </a:r>
            <a:r>
              <a:rPr lang="en-US" sz="6400" b="1" dirty="0" smtClean="0"/>
              <a:t> curvature            2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iii) </a:t>
            </a:r>
            <a:r>
              <a:rPr lang="en-US" sz="6400" b="1" dirty="0" err="1" smtClean="0"/>
              <a:t>Favourable</a:t>
            </a:r>
            <a:r>
              <a:rPr lang="en-US" sz="6400" b="1" dirty="0" smtClean="0"/>
              <a:t> curvature                1</a:t>
            </a:r>
          </a:p>
          <a:p>
            <a:pPr fontAlgn="base">
              <a:buNone/>
            </a:pPr>
            <a:r>
              <a:rPr lang="en-US" sz="6400" b="1" dirty="0" smtClean="0"/>
              <a:t>              5. Follicles </a:t>
            </a:r>
          </a:p>
          <a:p>
            <a:pPr fontAlgn="base">
              <a:buNone/>
            </a:pPr>
            <a:r>
              <a:rPr lang="en-US" sz="6400" b="1" dirty="0" smtClean="0"/>
              <a:t>                                                          Normal                                    0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        Possibly enlarged                   -1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        Enlarged                                -2                                                                        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        Impaction relieved                -3</a:t>
            </a:r>
          </a:p>
          <a:p>
            <a:pPr eaLnBrk="0" fontAlgn="base" hangingPunct="0">
              <a:buNone/>
            </a:pPr>
            <a:endParaRPr lang="en-US" sz="6400" b="1" dirty="0" smtClean="0"/>
          </a:p>
          <a:p>
            <a:pPr fontAlgn="base">
              <a:buNone/>
            </a:pPr>
            <a:r>
              <a:rPr lang="en-US" sz="6400" b="1" dirty="0" smtClean="0"/>
              <a:t>              6. Path of exit </a:t>
            </a:r>
          </a:p>
          <a:p>
            <a:pPr fontAlgn="base">
              <a:buNone/>
            </a:pPr>
            <a:r>
              <a:rPr lang="en-US" sz="6400" b="1" dirty="0" smtClean="0"/>
              <a:t>                                                          Space available                       0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        Distal cusps                            1                                                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        </a:t>
            </a:r>
            <a:r>
              <a:rPr lang="en-US" sz="6400" b="1" dirty="0" err="1" smtClean="0"/>
              <a:t>Mesial</a:t>
            </a:r>
            <a:r>
              <a:rPr lang="en-US" sz="6400" b="1" dirty="0" smtClean="0"/>
              <a:t> cusps covered             2</a:t>
            </a:r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        Both the covered                   3</a:t>
            </a:r>
          </a:p>
          <a:p>
            <a:pPr eaLnBrk="0" fontAlgn="base" hangingPunct="0">
              <a:buNone/>
            </a:pPr>
            <a:endParaRPr lang="en-US" sz="6400" b="1" dirty="0" smtClean="0"/>
          </a:p>
          <a:p>
            <a:pPr eaLnBrk="0" fontAlgn="base" hangingPunct="0">
              <a:buNone/>
            </a:pPr>
            <a:r>
              <a:rPr lang="en-US" sz="6400" b="1" dirty="0" smtClean="0"/>
              <a:t>                                                                                 Total              </a:t>
            </a:r>
            <a:r>
              <a:rPr lang="en-US" sz="6400" b="1" dirty="0" smtClean="0">
                <a:solidFill>
                  <a:srgbClr val="7030A0"/>
                </a:solidFill>
              </a:rPr>
              <a:t>33</a:t>
            </a:r>
          </a:p>
          <a:p>
            <a:pPr eaLnBrk="0" fontAlgn="base" hangingPunct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ROOT PATTERN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57200"/>
            <a:ext cx="7866888" cy="3962400"/>
          </a:xfrm>
        </p:spPr>
        <p:txBody>
          <a:bodyPr/>
          <a:lstStyle/>
          <a:p>
            <a:pPr lvl="1">
              <a:buNone/>
              <a:tabLst>
                <a:tab pos="914400" algn="l"/>
              </a:tabLst>
            </a:pPr>
            <a:endParaRPr lang="en-US" sz="2000" dirty="0" smtClean="0"/>
          </a:p>
          <a:p>
            <a:pPr lvl="1"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 sz="2000" dirty="0" smtClean="0"/>
              <a:t> Converging roots – easy to remove.</a:t>
            </a:r>
          </a:p>
          <a:p>
            <a:pPr lvl="1"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 sz="2000" dirty="0" smtClean="0"/>
              <a:t> Divergent roots – difficult to remove.</a:t>
            </a:r>
          </a:p>
          <a:p>
            <a:pPr lvl="1"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 sz="2000" dirty="0" smtClean="0"/>
              <a:t> Bulkier roots or dilacerated roots – difficult to remove.</a:t>
            </a:r>
          </a:p>
          <a:p>
            <a:pPr lvl="1"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 sz="2000" dirty="0" smtClean="0"/>
              <a:t> Tooth 1/3rd to 2/3rd development – easier to remove than  </a:t>
            </a:r>
          </a:p>
          <a:p>
            <a:pPr lvl="1">
              <a:buFont typeface="Wingdings" pitchFamily="2" charset="2"/>
              <a:buNone/>
              <a:tabLst>
                <a:tab pos="914400" algn="l"/>
              </a:tabLst>
            </a:pPr>
            <a:r>
              <a:rPr lang="en-US" sz="2000" dirty="0" smtClean="0"/>
              <a:t>   fully formed root.</a:t>
            </a:r>
          </a:p>
          <a:p>
            <a:pPr lvl="1"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 sz="2000" dirty="0" smtClean="0"/>
              <a:t> Limited root formation – difficult to remove as the follicle </a:t>
            </a:r>
          </a:p>
          <a:p>
            <a:pPr lvl="1">
              <a:buFont typeface="Wingdings" pitchFamily="2" charset="2"/>
              <a:buNone/>
              <a:tabLst>
                <a:tab pos="914400" algn="l"/>
              </a:tabLst>
            </a:pPr>
            <a:r>
              <a:rPr lang="en-US" sz="2000" dirty="0" smtClean="0"/>
              <a:t>    keeps rolling. </a:t>
            </a:r>
          </a:p>
          <a:p>
            <a:pPr lvl="1"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 sz="2000" dirty="0" smtClean="0"/>
              <a:t> Roots with </a:t>
            </a:r>
            <a:r>
              <a:rPr lang="en-US" sz="2000" dirty="0" err="1" smtClean="0"/>
              <a:t>mesio</a:t>
            </a:r>
            <a:r>
              <a:rPr lang="en-US" sz="2000" dirty="0" smtClean="0"/>
              <a:t>-distal diameter that is greater than at </a:t>
            </a:r>
          </a:p>
          <a:p>
            <a:pPr lvl="1">
              <a:buFont typeface="Wingdings" pitchFamily="2" charset="2"/>
              <a:buNone/>
              <a:tabLst>
                <a:tab pos="914400" algn="l"/>
              </a:tabLst>
            </a:pPr>
            <a:r>
              <a:rPr lang="en-US" sz="2000" dirty="0" smtClean="0"/>
              <a:t>   the cervical line must be sectioned longitudinally</a:t>
            </a:r>
            <a:endParaRPr lang="en-US" dirty="0"/>
          </a:p>
        </p:txBody>
      </p:sp>
      <p:pic>
        <p:nvPicPr>
          <p:cNvPr id="5" name="Picture 4" descr="impacted-wisdom-tooth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4267200"/>
            <a:ext cx="3124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wisdom-tooth-extractio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4267200"/>
            <a:ext cx="3048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 rot="16200000">
            <a:off x="-2209799" y="3358634"/>
            <a:ext cx="556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      RADIOLOGICAL ASSESMENT IOPA&amp; OPG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rgbClr val="FF0000"/>
                </a:solidFill>
              </a:rPr>
              <a:t>TEXTURE OF INVESTING BONE :</a:t>
            </a:r>
            <a:r>
              <a:rPr lang="en-US" sz="4400" b="1" dirty="0" smtClean="0">
                <a:solidFill>
                  <a:schemeClr val="bg1"/>
                </a:solidFill>
              </a:rPr>
              <a:t/>
            </a:r>
            <a:br>
              <a:rPr lang="en-US" sz="4400" b="1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320040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en-US" sz="7200" dirty="0" smtClean="0"/>
          </a:p>
          <a:p>
            <a:r>
              <a:rPr lang="en-US" sz="7200" dirty="0" smtClean="0"/>
              <a:t> Bone tends to become sclerosis and less elastic as age  advances.</a:t>
            </a:r>
          </a:p>
          <a:p>
            <a:r>
              <a:rPr lang="en-US" sz="7200" dirty="0" smtClean="0"/>
              <a:t> Bone is elastic and </a:t>
            </a:r>
            <a:r>
              <a:rPr lang="en-US" sz="7200" dirty="0" err="1" smtClean="0"/>
              <a:t>cancellous</a:t>
            </a:r>
            <a:r>
              <a:rPr lang="en-US" sz="7200" dirty="0" smtClean="0"/>
              <a:t> in younger.</a:t>
            </a:r>
          </a:p>
          <a:p>
            <a:r>
              <a:rPr lang="en-US" sz="7200" dirty="0" smtClean="0"/>
              <a:t> Dense and </a:t>
            </a:r>
            <a:r>
              <a:rPr lang="en-US" sz="7200" dirty="0" err="1" smtClean="0"/>
              <a:t>sclerosed</a:t>
            </a:r>
            <a:r>
              <a:rPr lang="en-US" sz="7200" dirty="0" smtClean="0"/>
              <a:t> in aged.</a:t>
            </a:r>
          </a:p>
          <a:p>
            <a:r>
              <a:rPr lang="en-US" sz="7200" dirty="0" smtClean="0"/>
              <a:t> If the </a:t>
            </a:r>
            <a:r>
              <a:rPr lang="en-US" sz="7200" dirty="0" err="1" smtClean="0"/>
              <a:t>trabecular</a:t>
            </a:r>
            <a:r>
              <a:rPr lang="en-US" sz="7200" dirty="0" smtClean="0"/>
              <a:t> spaces of bone are large and bone structure is fine, then it seem to be elastic.</a:t>
            </a:r>
          </a:p>
          <a:p>
            <a:r>
              <a:rPr lang="en-US" sz="7200" dirty="0" smtClean="0"/>
              <a:t> If the </a:t>
            </a:r>
            <a:r>
              <a:rPr lang="en-US" sz="7200" dirty="0" err="1" smtClean="0"/>
              <a:t>trabecular</a:t>
            </a:r>
            <a:r>
              <a:rPr lang="en-US" sz="7200" dirty="0" smtClean="0"/>
              <a:t> spaces are small and the bone shadow is dense, then the bone is sclerotic and  brittle.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4" descr="200px-Impactedcanine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810000"/>
            <a:ext cx="2154238" cy="2734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MesioAngularImpactedWisdomtooth_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810000"/>
            <a:ext cx="3352800" cy="2628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66888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              INDICATIONS FOR          IMPACTED  TOOTH REMOVAL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  <a:tabLst>
                <a:tab pos="457200" algn="l"/>
              </a:tabLst>
            </a:pPr>
            <a:endParaRPr lang="en-US" b="1" dirty="0" smtClean="0"/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Recurrent </a:t>
            </a:r>
            <a:r>
              <a:rPr lang="en-US" dirty="0" err="1" smtClean="0"/>
              <a:t>Pericoronitis</a:t>
            </a:r>
            <a:r>
              <a:rPr lang="en-US" dirty="0" smtClean="0"/>
              <a:t> – most commonest indication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Dental caries 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Food impaction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TMJ disorders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Preventive dentistry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Nonspecific pain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Foci of infection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Trauma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Orthodontic consideration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Prior to </a:t>
            </a:r>
            <a:r>
              <a:rPr lang="en-US" dirty="0" err="1" smtClean="0"/>
              <a:t>Orthognathic</a:t>
            </a:r>
            <a:r>
              <a:rPr lang="en-US" dirty="0" smtClean="0"/>
              <a:t> surgeries.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Prosthetic consideration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Pathology.</a:t>
            </a:r>
          </a:p>
          <a:p>
            <a:pPr>
              <a:buFont typeface="Wingdings" pitchFamily="2" charset="2"/>
              <a:buChar char="ü"/>
              <a:tabLst>
                <a:tab pos="457200" algn="l"/>
              </a:tabLst>
            </a:pPr>
            <a:r>
              <a:rPr lang="en-US" dirty="0" smtClean="0"/>
              <a:t> Prophylactic removal.</a:t>
            </a:r>
          </a:p>
          <a:p>
            <a:endParaRPr lang="en-US" dirty="0"/>
          </a:p>
        </p:txBody>
      </p:sp>
      <p:pic>
        <p:nvPicPr>
          <p:cNvPr id="4" name="Picture 3" descr="partially_erupted_an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2667000"/>
            <a:ext cx="3124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630362"/>
          </a:xfrm>
        </p:spPr>
        <p:txBody>
          <a:bodyPr>
            <a:normAutofit fontScale="90000"/>
          </a:bodyPr>
          <a:lstStyle/>
          <a:p>
            <a:r>
              <a:rPr lang="en-US" sz="2000" b="1" u="sng" dirty="0" smtClean="0">
                <a:solidFill>
                  <a:schemeClr val="tx1"/>
                </a:solidFill>
              </a:rPr>
              <a:t>CONTRAINDICATIONS FOR TOOTH REMOVAL</a:t>
            </a:r>
            <a:br>
              <a:rPr lang="en-US" sz="2000" b="1" u="sng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/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 Extremes of age.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 Compromised medical status.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 Probable extensive damage to adjacent structures</a:t>
            </a:r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1800" b="1" dirty="0" smtClean="0"/>
          </a:p>
          <a:p>
            <a:endParaRPr lang="en-US" sz="1800" b="1" dirty="0" smtClean="0"/>
          </a:p>
          <a:p>
            <a:pPr>
              <a:buNone/>
            </a:pPr>
            <a:r>
              <a:rPr lang="en-US" sz="1800" b="1" dirty="0" smtClean="0"/>
              <a:t>SURGICAL STEPS</a:t>
            </a:r>
          </a:p>
          <a:p>
            <a:pPr>
              <a:buNone/>
            </a:pPr>
            <a:r>
              <a:rPr lang="en-US" sz="1800" b="1" u="sng" dirty="0" smtClean="0"/>
              <a:t>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    1. Aseptic environment </a:t>
            </a:r>
          </a:p>
          <a:p>
            <a:pPr>
              <a:buNone/>
            </a:pPr>
            <a:r>
              <a:rPr lang="en-US" sz="1800" dirty="0" smtClean="0"/>
              <a:t>    2. Regional anesthesia </a:t>
            </a:r>
          </a:p>
          <a:p>
            <a:pPr>
              <a:buNone/>
            </a:pPr>
            <a:r>
              <a:rPr lang="en-US" sz="1800" dirty="0" smtClean="0"/>
              <a:t>    3. Access.</a:t>
            </a:r>
          </a:p>
          <a:p>
            <a:pPr>
              <a:buNone/>
            </a:pPr>
            <a:r>
              <a:rPr lang="en-US" sz="1800" dirty="0" smtClean="0"/>
              <a:t>    4. Incisions </a:t>
            </a:r>
          </a:p>
          <a:p>
            <a:pPr>
              <a:buNone/>
            </a:pPr>
            <a:r>
              <a:rPr lang="en-US" sz="1800" dirty="0" smtClean="0"/>
              <a:t>    5. Elevation of soft tissue </a:t>
            </a:r>
          </a:p>
          <a:p>
            <a:pPr>
              <a:buNone/>
            </a:pPr>
            <a:r>
              <a:rPr lang="en-US" sz="1800" dirty="0" smtClean="0"/>
              <a:t>    6. Retraction of soft tissue </a:t>
            </a:r>
          </a:p>
          <a:p>
            <a:pPr>
              <a:buNone/>
            </a:pPr>
            <a:r>
              <a:rPr lang="en-US" sz="1800" dirty="0" smtClean="0"/>
              <a:t>    7. Operations on osseous tissue </a:t>
            </a:r>
          </a:p>
          <a:p>
            <a:pPr>
              <a:buNone/>
            </a:pPr>
            <a:r>
              <a:rPr lang="en-US" sz="1800" dirty="0" smtClean="0"/>
              <a:t>    8. Sectioning </a:t>
            </a:r>
          </a:p>
          <a:p>
            <a:pPr>
              <a:buNone/>
            </a:pPr>
            <a:r>
              <a:rPr lang="en-US" sz="1800" dirty="0" smtClean="0"/>
              <a:t>    9. Removal of tooth </a:t>
            </a:r>
          </a:p>
          <a:p>
            <a:pPr>
              <a:buNone/>
            </a:pPr>
            <a:r>
              <a:rPr lang="en-US" sz="1800" dirty="0" smtClean="0"/>
              <a:t>   10. Surgical closure </a:t>
            </a:r>
          </a:p>
          <a:p>
            <a:endParaRPr lang="en-US" dirty="0"/>
          </a:p>
        </p:txBody>
      </p:sp>
      <p:pic>
        <p:nvPicPr>
          <p:cNvPr id="4" name="Picture 5" descr="surge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1828800"/>
            <a:ext cx="356839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METHOD OF REMOVAL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3886200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i="1" u="sng" dirty="0" smtClean="0"/>
              <a:t>I. Conventional method –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a) Forceps technique – Wedge, lever and fulcrum, wheel and axle.</a:t>
            </a:r>
          </a:p>
          <a:p>
            <a:pPr>
              <a:buNone/>
            </a:pPr>
            <a:r>
              <a:rPr lang="en-US" dirty="0" smtClean="0"/>
              <a:t>          b) Elevator technique </a:t>
            </a:r>
          </a:p>
          <a:p>
            <a:pPr>
              <a:buNone/>
            </a:pPr>
            <a:r>
              <a:rPr lang="en-US" dirty="0" smtClean="0"/>
              <a:t>    	c) Combination of both.</a:t>
            </a:r>
          </a:p>
          <a:p>
            <a:pPr>
              <a:buNone/>
            </a:pPr>
            <a:r>
              <a:rPr lang="en-US" i="1" u="sng" dirty="0" smtClean="0"/>
              <a:t>II. Open method / </a:t>
            </a:r>
            <a:r>
              <a:rPr lang="en-US" i="1" u="sng" dirty="0" err="1" smtClean="0"/>
              <a:t>Transalveolar</a:t>
            </a:r>
            <a:r>
              <a:rPr lang="en-US" i="1" u="sng" dirty="0" smtClean="0"/>
              <a:t> extraction –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a) </a:t>
            </a:r>
            <a:r>
              <a:rPr lang="en-US" dirty="0" err="1" smtClean="0"/>
              <a:t>Odontectomy</a:t>
            </a:r>
            <a:r>
              <a:rPr lang="en-US" dirty="0" smtClean="0"/>
              <a:t> – by removal of bone</a:t>
            </a:r>
          </a:p>
          <a:p>
            <a:pPr>
              <a:buNone/>
            </a:pPr>
            <a:r>
              <a:rPr lang="en-US" dirty="0" smtClean="0"/>
              <a:t>		b) </a:t>
            </a:r>
            <a:r>
              <a:rPr lang="en-US" dirty="0" err="1" smtClean="0"/>
              <a:t>Odontotomy</a:t>
            </a:r>
            <a:r>
              <a:rPr lang="en-US" dirty="0" smtClean="0"/>
              <a:t>.- by division of tooth.</a:t>
            </a:r>
          </a:p>
          <a:p>
            <a:endParaRPr lang="en-US" dirty="0"/>
          </a:p>
        </p:txBody>
      </p:sp>
      <p:pic>
        <p:nvPicPr>
          <p:cNvPr id="4" name="Picture 3" descr="extraction-tooth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682289"/>
            <a:ext cx="2362200" cy="21757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treatments_wisdomteeth-remova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4724400"/>
            <a:ext cx="27432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>
                <a:solidFill>
                  <a:srgbClr val="FF0000"/>
                </a:solidFill>
              </a:rPr>
              <a:t>PRINCIPLES OF INCISIONS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indent="-342900" algn="ctr">
              <a:tabLst>
                <a:tab pos="457200" algn="l"/>
              </a:tabLst>
            </a:pPr>
            <a:endParaRPr lang="en-US" b="1" u="sng" dirty="0" smtClean="0"/>
          </a:p>
          <a:p>
            <a:pPr marL="342900" indent="-342900" algn="ctr">
              <a:tabLst>
                <a:tab pos="457200" algn="l"/>
              </a:tabLst>
            </a:pPr>
            <a:endParaRPr lang="en-US" b="1" dirty="0" smtClean="0"/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Incision is made with sharp blade .B.P blade No.15, handle No.3 or No. 4 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Continuous in one stroke  &amp; deep to bone 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Incision is made at right angle to the epithelial surface 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Care for vital structures 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Full thickness </a:t>
            </a:r>
            <a:r>
              <a:rPr lang="en-US" dirty="0" err="1" smtClean="0"/>
              <a:t>mucoperiosteal</a:t>
            </a:r>
            <a:r>
              <a:rPr lang="en-US" dirty="0" smtClean="0"/>
              <a:t> flap 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Base flap must be broad 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Length of flap should not exceed base 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Line of closure should rest on sound bone &amp; not on deep surface.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Either include or exclude the papilla</a:t>
            </a:r>
          </a:p>
          <a:p>
            <a:pPr marL="342900" indent="-342900">
              <a:buFontTx/>
              <a:buAutoNum type="arabicPeriod"/>
              <a:tabLst>
                <a:tab pos="457200" algn="l"/>
              </a:tabLst>
            </a:pPr>
            <a:r>
              <a:rPr lang="en-US" dirty="0" smtClean="0"/>
              <a:t> Avoid sharp corners in the flap.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8077200" cy="1905000"/>
          </a:xfrm>
        </p:spPr>
        <p:txBody>
          <a:bodyPr>
            <a:normAutofit fontScale="90000"/>
          </a:bodyPr>
          <a:lstStyle/>
          <a:p>
            <a:r>
              <a:rPr lang="en-US" sz="3100" b="1" u="sng" dirty="0" smtClean="0">
                <a:solidFill>
                  <a:srgbClr val="FF0000"/>
                </a:solidFill>
              </a:rPr>
              <a:t>L – SHAPED FLAP OR 2ND MOLAR PARA-MARGINAL FLAP WITH VESTIBULAR EXTENSION</a:t>
            </a:r>
            <a:r>
              <a:rPr lang="en-US" sz="4400" b="1" u="sng" dirty="0" smtClean="0">
                <a:solidFill>
                  <a:schemeClr val="bg1"/>
                </a:solidFill>
              </a:rPr>
              <a:t/>
            </a:r>
            <a:br>
              <a:rPr lang="en-US" sz="4400" b="1" u="sng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657600"/>
            <a:ext cx="7498080" cy="2590800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1600" b="1" dirty="0" smtClean="0"/>
              <a:t>Advantage :</a:t>
            </a:r>
            <a:r>
              <a:rPr lang="en-US" sz="1600" dirty="0" smtClean="0"/>
              <a:t> prevent the formation of periodontal pocket.</a:t>
            </a:r>
          </a:p>
          <a:p>
            <a:pPr marL="342900" indent="-342900"/>
            <a:r>
              <a:rPr lang="en-US" sz="1600" b="1" i="1" dirty="0" smtClean="0"/>
              <a:t>Modifications –</a:t>
            </a:r>
            <a:endParaRPr lang="en-US" sz="1600" b="1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en-US" sz="1600" dirty="0" smtClean="0"/>
              <a:t>Shift the distal incision away from the </a:t>
            </a:r>
            <a:r>
              <a:rPr lang="en-US" sz="1600" dirty="0" err="1" smtClean="0"/>
              <a:t>distobuccal</a:t>
            </a:r>
            <a:r>
              <a:rPr lang="en-US" sz="1600" dirty="0" smtClean="0"/>
              <a:t> aspect of   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US" sz="1600" dirty="0" smtClean="0"/>
              <a:t>    2nd molar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1600" dirty="0" smtClean="0"/>
              <a:t>Shifting the junction of both limbs from the </a:t>
            </a:r>
            <a:r>
              <a:rPr lang="en-US" sz="1600" dirty="0" err="1" smtClean="0"/>
              <a:t>distobuccal</a:t>
            </a:r>
            <a:r>
              <a:rPr lang="en-US" sz="1600" dirty="0" smtClean="0"/>
              <a:t> region of 2nd molar to midpoint of distal region or even to shift </a:t>
            </a:r>
            <a:r>
              <a:rPr lang="en-US" sz="1600" dirty="0" err="1" smtClean="0"/>
              <a:t>lingually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4" name="Picture 4" descr="100_36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524000"/>
            <a:ext cx="2743200" cy="2073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 descr="100_36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752600"/>
            <a:ext cx="2344615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 rot="16200000">
            <a:off x="-2247900" y="3198167"/>
            <a:ext cx="533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INCISION AND FLAP ELEVATION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u="sng" dirty="0" smtClean="0">
                <a:solidFill>
                  <a:srgbClr val="FF0000"/>
                </a:solidFill>
              </a:rPr>
              <a:t>BAYONET – SHAPED FLAP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4" descr="100_365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581400"/>
            <a:ext cx="3224242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371600" y="1524000"/>
            <a:ext cx="73914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ADVANTAGE :</a:t>
            </a:r>
            <a:r>
              <a:rPr lang="en-US" sz="2000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en-US" sz="2400" dirty="0" smtClean="0"/>
              <a:t>- Good blood supply to the flap due to broad base.</a:t>
            </a:r>
          </a:p>
          <a:p>
            <a:pPr>
              <a:spcBef>
                <a:spcPct val="50000"/>
              </a:spcBef>
            </a:pPr>
            <a:r>
              <a:rPr lang="en-US" sz="2400" dirty="0" smtClean="0"/>
              <a:t>- It can be comfortably used for partially erupted tooth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1524000" y="3053835"/>
            <a:ext cx="4343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INCISION AND FLAP ELEVATION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</a:rPr>
              <a:t>ENVELOPE FLAP</a:t>
            </a:r>
            <a:r>
              <a:rPr lang="en-US" sz="4400" b="1" dirty="0" smtClean="0">
                <a:solidFill>
                  <a:schemeClr val="tx1"/>
                </a:solidFill>
              </a:rPr>
              <a:t/>
            </a:r>
            <a:br>
              <a:rPr lang="en-US" sz="4400" b="1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100_365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124200"/>
            <a:ext cx="2773680" cy="18714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295400" y="57150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err="1" smtClean="0"/>
              <a:t>Schow</a:t>
            </a:r>
            <a:r>
              <a:rPr lang="en-US" sz="2400" i="1" dirty="0" smtClean="0"/>
              <a:t> (</a:t>
            </a:r>
            <a:r>
              <a:rPr lang="en-US" sz="2400" dirty="0" smtClean="0"/>
              <a:t>1970) – identified that any incision or flap extended beyond the external oblique ridge will have high chances of dry socket formation.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295400" y="1143000"/>
            <a:ext cx="754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INDICATIONS: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400" dirty="0" smtClean="0"/>
              <a:t>For </a:t>
            </a:r>
            <a:r>
              <a:rPr lang="en-US" sz="2400" dirty="0" err="1" smtClean="0"/>
              <a:t>mesioangular</a:t>
            </a:r>
            <a:r>
              <a:rPr lang="en-US" sz="2400" dirty="0" smtClean="0"/>
              <a:t> impacted teeth, superficial impactions.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400" dirty="0" smtClean="0"/>
              <a:t>For </a:t>
            </a:r>
            <a:r>
              <a:rPr lang="en-US" sz="2400" dirty="0" err="1" smtClean="0"/>
              <a:t>distoangular</a:t>
            </a:r>
            <a:r>
              <a:rPr lang="en-US" sz="2400" dirty="0" smtClean="0"/>
              <a:t> teeth, length of the incision is 3/4</a:t>
            </a:r>
            <a:r>
              <a:rPr lang="en-US" sz="2400" baseline="30000" dirty="0" smtClean="0"/>
              <a:t>th </a:t>
            </a:r>
            <a:r>
              <a:rPr lang="en-US" sz="2400" dirty="0" smtClean="0"/>
              <a:t> inch.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1371599" y="3663433"/>
            <a:ext cx="403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     INCISION AND FLAP ELEVATION 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5372100" y="2324099"/>
            <a:ext cx="2057402" cy="335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5562600"/>
          </a:xfrm>
        </p:spPr>
        <p:txBody>
          <a:bodyPr>
            <a:normAutofit fontScale="55000" lnSpcReduction="20000"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US" sz="5100" b="1" dirty="0" smtClean="0"/>
              <a:t> </a:t>
            </a:r>
            <a:r>
              <a:rPr lang="en-US" sz="5100" b="1" dirty="0" smtClean="0">
                <a:solidFill>
                  <a:srgbClr val="FF0000"/>
                </a:solidFill>
              </a:rPr>
              <a:t>MODIFIED ENVELOPE FLAP:</a:t>
            </a:r>
            <a:r>
              <a:rPr lang="en-US" sz="5100" b="1" dirty="0" smtClean="0"/>
              <a:t> </a:t>
            </a:r>
          </a:p>
          <a:p>
            <a:pPr algn="ctr">
              <a:spcBef>
                <a:spcPct val="50000"/>
              </a:spcBef>
            </a:pPr>
            <a:endParaRPr lang="en-US" sz="1800" b="1" dirty="0" smtClean="0"/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3600" dirty="0" smtClean="0"/>
              <a:t>The deeper the tooth, the more </a:t>
            </a:r>
            <a:r>
              <a:rPr lang="en-US" sz="3600" dirty="0" err="1" smtClean="0"/>
              <a:t>anteriorly</a:t>
            </a:r>
            <a:r>
              <a:rPr lang="en-US" sz="3600" dirty="0" smtClean="0"/>
              <a:t> the </a:t>
            </a:r>
            <a:r>
              <a:rPr lang="en-US" sz="3600" dirty="0" err="1" smtClean="0"/>
              <a:t>sulcular</a:t>
            </a:r>
            <a:r>
              <a:rPr lang="en-US" sz="3600" dirty="0" smtClean="0"/>
              <a:t> incision given.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3600" dirty="0" smtClean="0"/>
              <a:t>Indicated for better visibility and </a:t>
            </a:r>
            <a:r>
              <a:rPr lang="en-US" sz="3600" dirty="0" err="1" smtClean="0"/>
              <a:t>lingually</a:t>
            </a:r>
            <a:r>
              <a:rPr lang="en-US" sz="3600" dirty="0" smtClean="0"/>
              <a:t> inclined 3rd molar</a:t>
            </a:r>
          </a:p>
          <a:p>
            <a:pPr>
              <a:spcBef>
                <a:spcPct val="50000"/>
              </a:spcBef>
              <a:buNone/>
            </a:pPr>
            <a:r>
              <a:rPr lang="en-US" sz="3600" b="1" dirty="0" smtClean="0"/>
              <a:t>            </a:t>
            </a:r>
            <a:r>
              <a:rPr lang="en-US" sz="4400" b="1" dirty="0" smtClean="0"/>
              <a:t> </a:t>
            </a:r>
            <a:r>
              <a:rPr lang="en-US" sz="5100" b="1" dirty="0" smtClean="0">
                <a:solidFill>
                  <a:srgbClr val="FF0000"/>
                </a:solidFill>
              </a:rPr>
              <a:t>LINGUAL FLAP :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endParaRPr lang="en-US" sz="4400" dirty="0" smtClean="0"/>
          </a:p>
          <a:p>
            <a:pPr>
              <a:buFontTx/>
              <a:buChar char="-"/>
            </a:pPr>
            <a:r>
              <a:rPr lang="en-US" sz="3600" dirty="0" smtClean="0"/>
              <a:t>Used with the lingual approach. </a:t>
            </a:r>
          </a:p>
          <a:p>
            <a:pPr>
              <a:buFontTx/>
              <a:buChar char="-"/>
            </a:pPr>
            <a:r>
              <a:rPr lang="en-US" sz="3600" dirty="0" smtClean="0"/>
              <a:t>The incision starts on ascending </a:t>
            </a:r>
            <a:r>
              <a:rPr lang="en-US" sz="3600" dirty="0" err="1" smtClean="0"/>
              <a:t>ramus</a:t>
            </a:r>
            <a:r>
              <a:rPr lang="en-US" sz="3600" dirty="0" smtClean="0"/>
              <a:t> aiming at the </a:t>
            </a:r>
            <a:r>
              <a:rPr lang="en-US" sz="3600" dirty="0" err="1" smtClean="0"/>
              <a:t>disto-buccal</a:t>
            </a:r>
            <a:r>
              <a:rPr lang="en-US" sz="3600" dirty="0" smtClean="0"/>
              <a:t> corner   of 2nd molar follows the distal surface of 2nd molar as a </a:t>
            </a:r>
            <a:r>
              <a:rPr lang="en-US" sz="3600" dirty="0" err="1" smtClean="0"/>
              <a:t>sulcular</a:t>
            </a:r>
            <a:r>
              <a:rPr lang="en-US" sz="3600" dirty="0" smtClean="0"/>
              <a:t> incision and then continues </a:t>
            </a:r>
            <a:r>
              <a:rPr lang="en-US" sz="3600" dirty="0" err="1" smtClean="0"/>
              <a:t>lingually</a:t>
            </a:r>
            <a:r>
              <a:rPr lang="en-US" sz="3600" dirty="0" smtClean="0"/>
              <a:t> to the first molar. </a:t>
            </a:r>
          </a:p>
          <a:p>
            <a:pPr>
              <a:buNone/>
            </a:pPr>
            <a:endParaRPr lang="en-US" sz="3600" dirty="0" smtClean="0"/>
          </a:p>
          <a:p>
            <a:pPr>
              <a:buFontTx/>
              <a:buChar char="-"/>
            </a:pPr>
            <a:r>
              <a:rPr lang="en-US" sz="3600" dirty="0" smtClean="0"/>
              <a:t>A </a:t>
            </a:r>
            <a:r>
              <a:rPr lang="en-US" sz="3600" dirty="0" err="1" smtClean="0"/>
              <a:t>sulcular</a:t>
            </a:r>
            <a:r>
              <a:rPr lang="en-US" sz="3600" dirty="0" smtClean="0"/>
              <a:t> incision is also made along the </a:t>
            </a:r>
            <a:r>
              <a:rPr lang="en-US" sz="3600" dirty="0" err="1" smtClean="0"/>
              <a:t>buccal</a:t>
            </a:r>
            <a:r>
              <a:rPr lang="en-US" sz="3600" dirty="0" smtClean="0"/>
              <a:t> aspect of 2nd molar.</a:t>
            </a:r>
          </a:p>
          <a:p>
            <a:pPr>
              <a:buNone/>
            </a:pPr>
            <a:endParaRPr lang="en-US" sz="3600" dirty="0" smtClean="0"/>
          </a:p>
          <a:p>
            <a:pPr>
              <a:buFontTx/>
              <a:buChar char="-"/>
            </a:pPr>
            <a:r>
              <a:rPr lang="en-US" sz="3600" dirty="0" smtClean="0"/>
              <a:t>Disadvantage:- Lingual nerve injury.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1293145" y="3747016"/>
            <a:ext cx="3871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      INCISION AND FLAP ELEVATION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TERENCE WARD’S INCISION :-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6248400"/>
          </a:xfrm>
        </p:spPr>
        <p:txBody>
          <a:bodyPr>
            <a:normAutofit fontScale="62500" lnSpcReduction="20000"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sz="5100" dirty="0" smtClean="0"/>
              <a:t>Used for superficial impactions.</a:t>
            </a:r>
          </a:p>
          <a:p>
            <a:pPr>
              <a:buFontTx/>
              <a:buChar char="-"/>
            </a:pPr>
            <a:r>
              <a:rPr lang="en-US" sz="5100" dirty="0" smtClean="0"/>
              <a:t> The vertical anterior releasing incision is placed at the gingival related to the </a:t>
            </a:r>
            <a:r>
              <a:rPr lang="en-US" sz="5100" dirty="0" err="1" smtClean="0"/>
              <a:t>disto-buccal</a:t>
            </a:r>
            <a:r>
              <a:rPr lang="en-US" sz="5100" dirty="0" smtClean="0"/>
              <a:t> line angle of   2</a:t>
            </a:r>
            <a:r>
              <a:rPr lang="en-US" sz="5100" baseline="30000" dirty="0" smtClean="0"/>
              <a:t>nd</a:t>
            </a:r>
            <a:r>
              <a:rPr lang="en-US" sz="5100" dirty="0" smtClean="0"/>
              <a:t> molar 1/3rd the way into papilla.</a:t>
            </a:r>
          </a:p>
          <a:p>
            <a:pPr>
              <a:buFontTx/>
              <a:buChar char="-"/>
            </a:pPr>
            <a:r>
              <a:rPr lang="en-US" sz="5100" dirty="0" smtClean="0"/>
              <a:t>  Followed by gingival </a:t>
            </a:r>
            <a:r>
              <a:rPr lang="en-US" sz="5100" dirty="0" err="1" smtClean="0"/>
              <a:t>crevicular</a:t>
            </a:r>
            <a:r>
              <a:rPr lang="en-US" sz="5100" dirty="0" smtClean="0"/>
              <a:t> incision.</a:t>
            </a:r>
          </a:p>
          <a:p>
            <a:pPr>
              <a:buFontTx/>
              <a:buChar char="-"/>
            </a:pPr>
            <a:r>
              <a:rPr lang="en-US" sz="5100" dirty="0" smtClean="0"/>
              <a:t>  Followed by the posterior distal incision of 3/4th inch or 2cms, angulated from the middle of the distal surface of 2nd molar laterally towards the external oblique ridge.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1881574" y="3511034"/>
            <a:ext cx="4953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            INCISION AND FLAP ELEVATION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 smtClean="0"/>
              <a:t/>
            </a:r>
            <a:br>
              <a:rPr lang="en-US" sz="6000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04800"/>
            <a:ext cx="7943088" cy="5943600"/>
          </a:xfrm>
        </p:spPr>
        <p:txBody>
          <a:bodyPr>
            <a:normAutofit fontScale="62500" lnSpcReduction="20000"/>
          </a:bodyPr>
          <a:lstStyle/>
          <a:p>
            <a:pPr indent="45720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MODIFIED TERENCE WARD’S INCISION :-</a:t>
            </a:r>
          </a:p>
          <a:p>
            <a:pPr indent="457200">
              <a:buNone/>
            </a:pPr>
            <a:r>
              <a:rPr lang="en-US" sz="3600" b="1" dirty="0" smtClean="0"/>
              <a:t>Indications:</a:t>
            </a:r>
            <a:endParaRPr lang="en-US" sz="3600" dirty="0" smtClean="0"/>
          </a:p>
          <a:p>
            <a:pPr indent="457200">
              <a:buNone/>
            </a:pPr>
            <a:r>
              <a:rPr lang="en-US" b="1" dirty="0" smtClean="0"/>
              <a:t>- </a:t>
            </a:r>
            <a:r>
              <a:rPr lang="en-US" dirty="0" smtClean="0"/>
              <a:t>Used for deep impactions.</a:t>
            </a:r>
          </a:p>
          <a:p>
            <a:pPr indent="457200">
              <a:buNone/>
            </a:pPr>
            <a:r>
              <a:rPr lang="en-US" dirty="0" smtClean="0"/>
              <a:t>-  The vertical releasing incision starts at the </a:t>
            </a:r>
            <a:r>
              <a:rPr lang="en-US" dirty="0" err="1" smtClean="0"/>
              <a:t>mesio-buccal</a:t>
            </a:r>
            <a:r>
              <a:rPr lang="en-US" dirty="0" smtClean="0"/>
              <a:t> line   </a:t>
            </a:r>
          </a:p>
          <a:p>
            <a:pPr indent="457200">
              <a:buNone/>
            </a:pPr>
            <a:r>
              <a:rPr lang="en-US" dirty="0" smtClean="0"/>
              <a:t>   angle about 1/3rd the way into papilla of 2nd molar .</a:t>
            </a:r>
          </a:p>
          <a:p>
            <a:pPr indent="457200">
              <a:buNone/>
            </a:pPr>
            <a:r>
              <a:rPr lang="en-US" dirty="0" smtClean="0"/>
              <a:t>-  Followed by gingival </a:t>
            </a:r>
            <a:r>
              <a:rPr lang="en-US" dirty="0" err="1" smtClean="0"/>
              <a:t>crevicular</a:t>
            </a:r>
            <a:r>
              <a:rPr lang="en-US" dirty="0" smtClean="0"/>
              <a:t> incision.</a:t>
            </a:r>
          </a:p>
          <a:p>
            <a:pPr indent="457200"/>
            <a:endParaRPr lang="en-US" dirty="0" smtClean="0"/>
          </a:p>
          <a:p>
            <a:pPr indent="457200">
              <a:buNone/>
            </a:pPr>
            <a:r>
              <a:rPr lang="en-US" sz="3600" b="1" dirty="0" smtClean="0"/>
              <a:t>Caution:</a:t>
            </a:r>
          </a:p>
          <a:p>
            <a:pPr indent="457200">
              <a:buNone/>
            </a:pPr>
            <a:r>
              <a:rPr lang="en-US" dirty="0" smtClean="0"/>
              <a:t>- Followed by distal limb of 3/4th inch extending laterally towards the external oblique ridge to:</a:t>
            </a:r>
          </a:p>
          <a:p>
            <a:pPr indent="457200">
              <a:buNone/>
            </a:pPr>
            <a:r>
              <a:rPr lang="en-US" dirty="0" smtClean="0"/>
              <a:t>	a) To avoid injury to the Lingual nerve.</a:t>
            </a:r>
          </a:p>
          <a:p>
            <a:pPr indent="457200">
              <a:buNone/>
            </a:pPr>
            <a:r>
              <a:rPr lang="en-US" dirty="0" smtClean="0"/>
              <a:t>	b) To avoid injury to the nutrient vessels.</a:t>
            </a:r>
          </a:p>
          <a:p>
            <a:pPr indent="457200">
              <a:buNone/>
            </a:pPr>
            <a:r>
              <a:rPr lang="en-US" dirty="0" smtClean="0"/>
              <a:t>  c) To avoid the damage to </a:t>
            </a:r>
            <a:r>
              <a:rPr lang="en-US" dirty="0" err="1" smtClean="0"/>
              <a:t>temporalis</a:t>
            </a:r>
            <a:r>
              <a:rPr lang="en-US" dirty="0" smtClean="0"/>
              <a:t> muscle thereby  prevention of </a:t>
            </a:r>
            <a:r>
              <a:rPr lang="en-US" dirty="0" err="1" smtClean="0"/>
              <a:t>trismus</a:t>
            </a:r>
            <a:endParaRPr lang="en-US" dirty="0" smtClean="0"/>
          </a:p>
          <a:p>
            <a:pPr indent="457200">
              <a:buNone/>
            </a:pPr>
            <a:r>
              <a:rPr lang="en-US" dirty="0" smtClean="0"/>
              <a:t>  d) To avoid the </a:t>
            </a:r>
            <a:r>
              <a:rPr lang="en-US" dirty="0" err="1" smtClean="0"/>
              <a:t>buccal</a:t>
            </a:r>
            <a:r>
              <a:rPr lang="en-US" dirty="0" smtClean="0"/>
              <a:t> pad fat to be encountered</a:t>
            </a:r>
          </a:p>
          <a:p>
            <a:pPr indent="457200">
              <a:buNone/>
            </a:pPr>
            <a:r>
              <a:rPr lang="en-US" dirty="0" smtClean="0"/>
              <a:t>  e) Distal incision should not be extended too </a:t>
            </a:r>
            <a:r>
              <a:rPr lang="en-US" dirty="0" err="1" smtClean="0"/>
              <a:t>posteriorly</a:t>
            </a:r>
            <a:r>
              <a:rPr lang="en-US" dirty="0" smtClean="0"/>
              <a:t>  </a:t>
            </a:r>
          </a:p>
          <a:p>
            <a:pPr indent="457200">
              <a:buNone/>
            </a:pPr>
            <a:r>
              <a:rPr lang="en-US" dirty="0" smtClean="0"/>
              <a:t>          so as to prevent the damage to lingual and facial artery.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1471270" y="3130034"/>
            <a:ext cx="4191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INCISION AND FLAP ELEVATION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paction 07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9475" b="22993"/>
          <a:stretch>
            <a:fillRect/>
          </a:stretch>
        </p:blipFill>
        <p:spPr bwMode="auto">
          <a:xfrm>
            <a:off x="1295400" y="1524000"/>
            <a:ext cx="7499350" cy="2651389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371600" y="4398496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TERENCE WARD’S INCISION &amp; MODIFIED WARD’S INCISION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1219199" y="3168132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INCISION AND FLAP ELEVATION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285997" y="2895599"/>
            <a:ext cx="5867400" cy="381001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BONE AND TOOTH REMOVAL</a:t>
            </a:r>
            <a:r>
              <a:rPr lang="en-US" sz="3100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/>
          <a:lstStyle/>
          <a:p>
            <a:pPr>
              <a:buNone/>
              <a:tabLst>
                <a:tab pos="457200" algn="l"/>
              </a:tabLst>
            </a:pPr>
            <a:r>
              <a:rPr lang="en-US" sz="2800" dirty="0" smtClean="0"/>
              <a:t>Depends on:</a:t>
            </a:r>
          </a:p>
          <a:p>
            <a:pPr>
              <a:tabLst>
                <a:tab pos="457200" algn="l"/>
              </a:tabLst>
            </a:pPr>
            <a:endParaRPr lang="en-US" sz="28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sz="2800" dirty="0" smtClean="0"/>
              <a:t>Shape of the tooth.</a:t>
            </a:r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sz="2800" dirty="0" smtClean="0"/>
              <a:t>Position of tooth.</a:t>
            </a:r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sz="2800" dirty="0" smtClean="0"/>
              <a:t>Shape of surrounding bone.</a:t>
            </a:r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sz="2800" dirty="0" smtClean="0"/>
              <a:t>Age of the patient</a:t>
            </a:r>
            <a:r>
              <a:rPr lang="en-US" sz="1600" dirty="0" smtClean="0"/>
              <a:t>.</a:t>
            </a:r>
          </a:p>
          <a:p>
            <a:pPr>
              <a:buNone/>
            </a:pPr>
            <a:r>
              <a:rPr lang="en-US" i="1" dirty="0" smtClean="0"/>
              <a:t>A) MOORE AND GILBE COLLAR TECHNIQUE </a:t>
            </a:r>
          </a:p>
          <a:p>
            <a:pPr>
              <a:buNone/>
            </a:pPr>
            <a:r>
              <a:rPr lang="en-US" i="1" dirty="0" smtClean="0"/>
              <a:t>B) CHISEL TECHNIQUE</a:t>
            </a:r>
            <a:r>
              <a:rPr lang="en-US" i="1" u="sng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04800"/>
            <a:ext cx="7866888" cy="6248400"/>
          </a:xfrm>
        </p:spPr>
        <p:txBody>
          <a:bodyPr>
            <a:noAutofit/>
          </a:bodyPr>
          <a:lstStyle/>
          <a:p>
            <a:pPr fontAlgn="base"/>
            <a:endParaRPr lang="en-US" sz="1600" dirty="0" smtClean="0"/>
          </a:p>
          <a:p>
            <a:pPr fontAlgn="base">
              <a:buNone/>
            </a:pPr>
            <a:r>
              <a:rPr lang="en-US" sz="1600" b="1" dirty="0" smtClean="0"/>
              <a:t>       </a:t>
            </a:r>
            <a:r>
              <a:rPr lang="en-US" sz="1600" b="1" dirty="0" smtClean="0">
                <a:solidFill>
                  <a:srgbClr val="0070C0"/>
                </a:solidFill>
              </a:rPr>
              <a:t>CRITERIA  </a:t>
            </a:r>
            <a:r>
              <a:rPr lang="en-US" sz="1600" b="1" dirty="0" smtClean="0"/>
              <a:t>                  </a:t>
            </a:r>
            <a:r>
              <a:rPr lang="en-US" sz="1600" b="1" dirty="0" smtClean="0">
                <a:solidFill>
                  <a:srgbClr val="0070C0"/>
                </a:solidFill>
              </a:rPr>
              <a:t>CHISEL AND MALLET                BUR</a:t>
            </a:r>
            <a:endParaRPr lang="en-US" sz="1600" dirty="0" smtClean="0">
              <a:solidFill>
                <a:srgbClr val="0070C0"/>
              </a:solidFill>
            </a:endParaRPr>
          </a:p>
          <a:p>
            <a:pPr fontAlgn="base">
              <a:buNone/>
            </a:pPr>
            <a:r>
              <a:rPr lang="en-US" sz="1600" dirty="0" smtClean="0"/>
              <a:t>1.     Technique                                    Difficult                                Easy </a:t>
            </a:r>
          </a:p>
          <a:p>
            <a:pPr marL="425196" indent="-342900" fontAlgn="base">
              <a:buAutoNum type="arabicPeriod" startAt="2"/>
            </a:pPr>
            <a:r>
              <a:rPr lang="en-US" sz="1600" dirty="0" smtClean="0"/>
              <a:t> Patient’s acceptance              Not well tolerated                  </a:t>
            </a:r>
            <a:r>
              <a:rPr lang="en-US" sz="1600" dirty="0" err="1" smtClean="0"/>
              <a:t>Tolerated</a:t>
            </a:r>
            <a:r>
              <a:rPr lang="en-US" sz="1600" dirty="0" smtClean="0"/>
              <a:t> well</a:t>
            </a:r>
          </a:p>
          <a:p>
            <a:pPr marL="425196" indent="-342900" fontAlgn="base">
              <a:buNone/>
            </a:pPr>
            <a:r>
              <a:rPr lang="en-US" sz="1600" dirty="0" smtClean="0"/>
              <a:t>                                                 under local anesthesia.          Under local anesthesia</a:t>
            </a:r>
          </a:p>
          <a:p>
            <a:pPr fontAlgn="base">
              <a:buNone/>
            </a:pPr>
            <a:r>
              <a:rPr lang="en-US" sz="1600" dirty="0" smtClean="0"/>
              <a:t>3.    Chance of fracture of bone        Relatively high                    Less possibility.</a:t>
            </a:r>
          </a:p>
          <a:p>
            <a:pPr marL="425196" indent="-342900" fontAlgn="base">
              <a:buAutoNum type="arabicPeriod" startAt="4"/>
            </a:pPr>
            <a:r>
              <a:rPr lang="en-US" sz="1600" dirty="0" smtClean="0"/>
              <a:t>Healing of bone                                Good                  Delayed due to over heating</a:t>
            </a:r>
          </a:p>
          <a:p>
            <a:pPr marL="425196" indent="-342900" fontAlgn="base">
              <a:buNone/>
            </a:pPr>
            <a:r>
              <a:rPr lang="en-US" sz="1600" dirty="0" smtClean="0"/>
              <a:t>                                                                                          and inefficient cooling</a:t>
            </a:r>
          </a:p>
          <a:p>
            <a:pPr fontAlgn="base">
              <a:buNone/>
            </a:pPr>
            <a:r>
              <a:rPr lang="en-US" sz="1600" dirty="0" smtClean="0"/>
              <a:t>5.    Postoperative edema                         Less                                  More</a:t>
            </a:r>
          </a:p>
          <a:p>
            <a:pPr fontAlgn="base">
              <a:buNone/>
            </a:pPr>
            <a:r>
              <a:rPr lang="en-US" sz="1600" dirty="0" smtClean="0"/>
              <a:t>6.     Dry socket                              Incidence is less                        Very high</a:t>
            </a:r>
          </a:p>
          <a:p>
            <a:pPr fontAlgn="base">
              <a:buNone/>
            </a:pPr>
            <a:r>
              <a:rPr lang="en-US" sz="1600" dirty="0" smtClean="0"/>
              <a:t>7.     Postoperative infection                     Less                                   More</a:t>
            </a:r>
          </a:p>
          <a:p>
            <a:pPr marL="425196" indent="-342900" fontAlgn="base">
              <a:buAutoNum type="arabicPeriod" startAt="8"/>
            </a:pPr>
            <a:r>
              <a:rPr lang="en-US" sz="1600" dirty="0" smtClean="0"/>
              <a:t>Advantage/ Disadvantage               Difficult to remove       Relatively easy to remove </a:t>
            </a:r>
          </a:p>
          <a:p>
            <a:pPr marL="425196" indent="-342900" fontAlgn="base">
              <a:buNone/>
            </a:pPr>
            <a:r>
              <a:rPr lang="en-US" sz="1600" dirty="0" smtClean="0"/>
              <a:t>                                                    deeply buried impactions;    deeply buried impactions; </a:t>
            </a:r>
          </a:p>
          <a:p>
            <a:pPr marL="425196" indent="-342900" fontAlgn="base">
              <a:buNone/>
            </a:pPr>
            <a:r>
              <a:rPr lang="en-US" sz="1600" dirty="0" smtClean="0"/>
              <a:t>                                                    impacted in edentulous         impactions in edentulous </a:t>
            </a:r>
          </a:p>
          <a:p>
            <a:pPr marL="425196" indent="-342900" fontAlgn="base">
              <a:buNone/>
            </a:pPr>
            <a:r>
              <a:rPr lang="en-US" sz="1600" dirty="0" smtClean="0"/>
              <a:t>                                                 jaws and in elderly patients.     jaws and in elderly patients.</a:t>
            </a:r>
          </a:p>
          <a:p>
            <a:endParaRPr lang="en-US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80772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REMOVAL OF HORIZONTAL IMPACTION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066800"/>
            <a:ext cx="6584950" cy="4024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76400"/>
            <a:ext cx="1954176" cy="175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9000"/>
            <a:ext cx="191974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181600"/>
            <a:ext cx="1905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05000" y="5181601"/>
            <a:ext cx="2362200" cy="167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19600" y="5302057"/>
            <a:ext cx="1981200" cy="1555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00800" y="5210175"/>
            <a:ext cx="2220227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81200" y="1066800"/>
            <a:ext cx="5105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9800" y="1066800"/>
            <a:ext cx="5105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38400" y="1066800"/>
            <a:ext cx="512064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90800" y="1066800"/>
            <a:ext cx="513256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19400" y="1066800"/>
            <a:ext cx="5105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48000" y="1066800"/>
            <a:ext cx="513256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200400" y="1066800"/>
            <a:ext cx="5105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429000" y="1066800"/>
            <a:ext cx="4953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657600" y="1066800"/>
            <a:ext cx="481832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733800" y="1066800"/>
            <a:ext cx="4876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943088" cy="11430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/>
              <a:t>            </a:t>
            </a:r>
            <a:r>
              <a:rPr lang="en-US" sz="4400" b="1" dirty="0" smtClean="0">
                <a:solidFill>
                  <a:srgbClr val="FF0000"/>
                </a:solidFill>
              </a:rPr>
              <a:t>REMOVAL OF DISTOANGULAR IMPACTION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7" descr="100_368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47800"/>
            <a:ext cx="74676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447800"/>
            <a:ext cx="579120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1447800"/>
            <a:ext cx="5562600" cy="4046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00200" y="1447800"/>
            <a:ext cx="5715000" cy="4082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1200" y="1447800"/>
            <a:ext cx="5715000" cy="4082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09800" y="1447800"/>
            <a:ext cx="5791200" cy="408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0" y="1447800"/>
            <a:ext cx="5943600" cy="410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43200" y="1447800"/>
            <a:ext cx="5867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43200" y="1447800"/>
            <a:ext cx="6019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71800" y="1447800"/>
            <a:ext cx="5867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/>
          <a:srcRect l="5275" t="4923" r="17363"/>
          <a:stretch>
            <a:fillRect/>
          </a:stretch>
        </p:blipFill>
        <p:spPr bwMode="auto">
          <a:xfrm>
            <a:off x="0" y="1905000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 l="2527" t="8154" r="14835"/>
          <a:stretch>
            <a:fillRect/>
          </a:stretch>
        </p:blipFill>
        <p:spPr bwMode="auto">
          <a:xfrm>
            <a:off x="0" y="37338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3"/>
          <a:srcRect l="2527" t="5692" r="16593" b="769"/>
          <a:stretch>
            <a:fillRect/>
          </a:stretch>
        </p:blipFill>
        <p:spPr bwMode="auto">
          <a:xfrm>
            <a:off x="0" y="5638800"/>
            <a:ext cx="128336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981200" y="5715000"/>
            <a:ext cx="138500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038600" y="5726891"/>
            <a:ext cx="1676400" cy="1131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477000" y="5624063"/>
            <a:ext cx="1828800" cy="123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          REMOVAL OF </a:t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MESIOANGULAR IMPACTION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447800"/>
            <a:ext cx="5867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24000" cy="16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1447800"/>
            <a:ext cx="5791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600200"/>
            <a:ext cx="1447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971800"/>
            <a:ext cx="152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419600"/>
            <a:ext cx="1447800" cy="131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9200" y="5559084"/>
            <a:ext cx="1904999" cy="129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52800" y="5638800"/>
            <a:ext cx="1752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57800" y="5638800"/>
            <a:ext cx="160637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62800" y="5682192"/>
            <a:ext cx="1466850" cy="1175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09800" y="1447800"/>
            <a:ext cx="5867400" cy="411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14600" y="1447800"/>
            <a:ext cx="5867400" cy="411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743200" y="1447800"/>
            <a:ext cx="5867400" cy="411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895600" y="1447800"/>
            <a:ext cx="5867400" cy="411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048000" y="1447800"/>
            <a:ext cx="5867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124200" y="1447800"/>
            <a:ext cx="6019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335846"/>
            <a:ext cx="7467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en-US" sz="2000" b="1" i="1" dirty="0" smtClean="0">
                <a:solidFill>
                  <a:srgbClr val="FF0000"/>
                </a:solidFill>
              </a:rPr>
              <a:t>ADVANTAGES OF THE TOOTH- DIVISION TECHNIQUE –</a:t>
            </a:r>
            <a:r>
              <a:rPr lang="en-US" sz="2000" i="1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tabLst>
                <a:tab pos="457200" algn="l"/>
              </a:tabLst>
            </a:pPr>
            <a:endParaRPr lang="en-US" sz="2000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000" dirty="0" smtClean="0"/>
              <a:t>Decrease damage to adjacent teeth. </a:t>
            </a:r>
          </a:p>
          <a:p>
            <a:pPr>
              <a:tabLst>
                <a:tab pos="457200" algn="l"/>
              </a:tabLst>
            </a:pPr>
            <a:endParaRPr lang="en-US" sz="2000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000" dirty="0" smtClean="0"/>
              <a:t>Decrease bone removal results in decrease postoperative </a:t>
            </a:r>
          </a:p>
          <a:p>
            <a:pPr>
              <a:buFont typeface="Wingdings" pitchFamily="2" charset="2"/>
              <a:buNone/>
              <a:tabLst>
                <a:tab pos="457200" algn="l"/>
              </a:tabLst>
            </a:pPr>
            <a:r>
              <a:rPr lang="en-US" sz="2000" dirty="0" smtClean="0"/>
              <a:t>   swelling and pain</a:t>
            </a:r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endParaRPr lang="en-US" sz="2000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000" dirty="0" smtClean="0"/>
              <a:t>Decreased fracture of mandible.</a:t>
            </a:r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endParaRPr lang="en-US" sz="2000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000" dirty="0" smtClean="0"/>
              <a:t>Danger of lingual nerve injury and inferior alveolar nerve       </a:t>
            </a:r>
          </a:p>
          <a:p>
            <a:pPr>
              <a:buFont typeface="Wingdings" pitchFamily="2" charset="2"/>
              <a:buNone/>
              <a:tabLst>
                <a:tab pos="457200" algn="l"/>
              </a:tabLst>
            </a:pPr>
            <a:r>
              <a:rPr lang="en-US" sz="2000" dirty="0" smtClean="0"/>
              <a:t>   injury is decreased because of leverage forcing apex of </a:t>
            </a:r>
          </a:p>
          <a:p>
            <a:pPr>
              <a:buFont typeface="Wingdings" pitchFamily="2" charset="2"/>
              <a:buNone/>
              <a:tabLst>
                <a:tab pos="457200" algn="l"/>
              </a:tabLst>
            </a:pPr>
            <a:r>
              <a:rPr lang="en-US" sz="2000" dirty="0" smtClean="0"/>
              <a:t>   the tooth down into the canal.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28600"/>
            <a:ext cx="7499350" cy="3044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066800" y="3733800"/>
            <a:ext cx="8077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  <a:tabLst>
                <a:tab pos="457200" algn="l"/>
              </a:tabLst>
            </a:pPr>
            <a:r>
              <a:rPr lang="en-US" sz="2000" dirty="0" smtClean="0"/>
              <a:t>Indicated </a:t>
            </a:r>
            <a:r>
              <a:rPr lang="en-US" sz="2000" dirty="0" err="1" smtClean="0"/>
              <a:t>unerupted</a:t>
            </a:r>
            <a:r>
              <a:rPr lang="en-US" sz="2000" dirty="0" smtClean="0"/>
              <a:t> 3rd molar in the age group 9 to 16 years. </a:t>
            </a:r>
          </a:p>
          <a:p>
            <a:pPr>
              <a:buFontTx/>
              <a:buChar char="-"/>
              <a:tabLst>
                <a:tab pos="457200" algn="l"/>
              </a:tabLst>
            </a:pPr>
            <a:r>
              <a:rPr lang="en-US" sz="2000" dirty="0" smtClean="0"/>
              <a:t> Modified S- shaped incision is made from </a:t>
            </a:r>
            <a:r>
              <a:rPr lang="en-US" sz="2000" dirty="0" err="1" smtClean="0"/>
              <a:t>retromolar</a:t>
            </a:r>
            <a:r>
              <a:rPr lang="en-US" sz="2000" dirty="0" smtClean="0"/>
              <a:t> </a:t>
            </a:r>
            <a:r>
              <a:rPr lang="en-US" sz="2000" dirty="0" err="1" smtClean="0"/>
              <a:t>fossa</a:t>
            </a:r>
            <a:r>
              <a:rPr lang="en-US" sz="2000" dirty="0" smtClean="0"/>
              <a:t> across the       external oblique ridge. It then curves down along the reflection of   the mucous membrane above the vestibule, extending </a:t>
            </a:r>
            <a:r>
              <a:rPr lang="en-US" sz="2000" dirty="0" err="1" smtClean="0"/>
              <a:t>upto</a:t>
            </a:r>
            <a:r>
              <a:rPr lang="en-US" sz="2000" dirty="0" smtClean="0"/>
              <a:t> the 1st molar </a:t>
            </a:r>
            <a:r>
              <a:rPr lang="en-US" sz="2000" dirty="0" err="1" smtClean="0"/>
              <a:t>anteriorly</a:t>
            </a:r>
            <a:r>
              <a:rPr lang="en-US" sz="2000" dirty="0" smtClean="0"/>
              <a:t>.</a:t>
            </a:r>
          </a:p>
          <a:p>
            <a:pPr>
              <a:buFontTx/>
              <a:buChar char="-"/>
              <a:tabLst>
                <a:tab pos="457200" algn="l"/>
              </a:tabLst>
            </a:pPr>
            <a:r>
              <a:rPr lang="en-US" sz="2000" dirty="0" smtClean="0"/>
              <a:t> Such an incision leaves behind 5mm cuff of attached mucosa at the </a:t>
            </a:r>
            <a:r>
              <a:rPr lang="en-US" sz="2000" dirty="0" err="1" smtClean="0"/>
              <a:t>distobuccal</a:t>
            </a:r>
            <a:r>
              <a:rPr lang="en-US" sz="2000" dirty="0" smtClean="0"/>
              <a:t> region of 2nd molar.</a:t>
            </a:r>
          </a:p>
          <a:p>
            <a:pPr>
              <a:tabLst>
                <a:tab pos="457200" algn="l"/>
              </a:tabLst>
            </a:pPr>
            <a:r>
              <a:rPr lang="en-US" sz="2000" dirty="0" smtClean="0"/>
              <a:t>- The </a:t>
            </a:r>
            <a:r>
              <a:rPr lang="en-US" sz="2000" dirty="0" err="1" smtClean="0"/>
              <a:t>buccal</a:t>
            </a:r>
            <a:r>
              <a:rPr lang="en-US" sz="2000" dirty="0" smtClean="0"/>
              <a:t> cortical plate is </a:t>
            </a:r>
            <a:r>
              <a:rPr lang="en-US" sz="2000" dirty="0" err="1" smtClean="0"/>
              <a:t>trephined</a:t>
            </a:r>
            <a:r>
              <a:rPr lang="en-US" sz="2000" dirty="0" smtClean="0"/>
              <a:t> over the 3rd molar crypt.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1189038"/>
          </a:xfrm>
        </p:spPr>
        <p:txBody>
          <a:bodyPr>
            <a:normAutofit fontScale="90000"/>
          </a:bodyPr>
          <a:lstStyle/>
          <a:p>
            <a:r>
              <a:rPr lang="en-US" sz="3600" b="1" u="sng" dirty="0" smtClean="0">
                <a:solidFill>
                  <a:schemeClr val="tx1"/>
                </a:solidFill>
              </a:rPr>
              <a:t/>
            </a:r>
            <a:br>
              <a:rPr lang="en-US" sz="3600" b="1" u="sng" dirty="0" smtClean="0">
                <a:solidFill>
                  <a:schemeClr val="tx1"/>
                </a:solidFill>
              </a:rPr>
            </a:br>
            <a:r>
              <a:rPr lang="en-US" sz="36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LINGUAL SPLIT BONE TECHNIQUE         </a:t>
            </a:r>
            <a:r>
              <a:rPr lang="en-US" sz="2700" b="1" u="sng" dirty="0" smtClean="0">
                <a:solidFill>
                  <a:schemeClr val="tx1"/>
                </a:solidFill>
              </a:rPr>
              <a:t>  </a:t>
            </a:r>
            <a:r>
              <a:rPr lang="en-US" sz="2700" b="1" dirty="0" smtClean="0">
                <a:solidFill>
                  <a:schemeClr val="tx1"/>
                </a:solidFill>
              </a:rPr>
              <a:t> </a:t>
            </a:r>
            <a:br>
              <a:rPr lang="en-US" sz="2700" b="1" dirty="0" smtClean="0">
                <a:solidFill>
                  <a:schemeClr val="tx1"/>
                </a:solidFill>
              </a:rPr>
            </a:br>
            <a:r>
              <a:rPr lang="en-US" sz="2700" b="1" dirty="0" smtClean="0">
                <a:solidFill>
                  <a:schemeClr val="tx1"/>
                </a:solidFill>
              </a:rPr>
              <a:t/>
            </a:r>
            <a:br>
              <a:rPr lang="en-US" sz="2700" b="1" dirty="0" smtClean="0">
                <a:solidFill>
                  <a:schemeClr val="tx1"/>
                </a:solidFill>
              </a:rPr>
            </a:br>
            <a:r>
              <a:rPr lang="en-US" sz="2700" b="1" dirty="0" smtClean="0">
                <a:solidFill>
                  <a:schemeClr val="tx1"/>
                </a:solidFill>
              </a:rPr>
              <a:t>                                   Sir William Kelsey Fry 1933</a:t>
            </a:r>
            <a:r>
              <a:rPr lang="en-US" sz="4400" b="1" u="sng" dirty="0" smtClean="0">
                <a:solidFill>
                  <a:schemeClr val="bg1"/>
                </a:solidFill>
              </a:rPr>
              <a:t/>
            </a:r>
            <a:br>
              <a:rPr lang="en-US" sz="4400" b="1" u="sng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pic>
        <p:nvPicPr>
          <p:cNvPr id="4" name="Picture 2" descr="Impaction 07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672" t="4938" r="5672"/>
          <a:stretch>
            <a:fillRect/>
          </a:stretch>
        </p:blipFill>
        <p:spPr bwMode="auto">
          <a:xfrm>
            <a:off x="1905000" y="1981200"/>
            <a:ext cx="6477000" cy="3130315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143000" y="5562600"/>
            <a:ext cx="762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2000" dirty="0" smtClean="0"/>
              <a:t>-Introduced by Kelsey Fry and popularized by Terence Ward.</a:t>
            </a:r>
          </a:p>
          <a:p>
            <a:pPr>
              <a:tabLst>
                <a:tab pos="457200" algn="l"/>
              </a:tabLst>
            </a:pPr>
            <a:r>
              <a:rPr lang="en-US" sz="2000" dirty="0" smtClean="0"/>
              <a:t>- Indicated in the removal of impacted molars that are placed </a:t>
            </a:r>
            <a:r>
              <a:rPr lang="en-US" sz="2000" dirty="0" err="1" smtClean="0"/>
              <a:t>lingually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924800" cy="4191000"/>
          </a:xfrm>
        </p:spPr>
        <p:txBody>
          <a:bodyPr>
            <a:noAutofit/>
          </a:bodyPr>
          <a:lstStyle/>
          <a:p>
            <a:pPr>
              <a:buNone/>
              <a:tabLst>
                <a:tab pos="457200" algn="l"/>
              </a:tabLst>
            </a:pPr>
            <a:r>
              <a:rPr lang="en-US" sz="2000" b="1" dirty="0" smtClean="0"/>
              <a:t>Advantages :-</a:t>
            </a:r>
          </a:p>
          <a:p>
            <a:pPr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2000" dirty="0" smtClean="0"/>
              <a:t>Faster tooth removal</a:t>
            </a:r>
          </a:p>
          <a:p>
            <a:pPr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2000" dirty="0" smtClean="0"/>
              <a:t>Less risk of inferior alveolar nerve damage.</a:t>
            </a:r>
          </a:p>
          <a:p>
            <a:pPr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2000" dirty="0" smtClean="0"/>
              <a:t>Lessened risk of damage to the </a:t>
            </a:r>
            <a:r>
              <a:rPr lang="en-US" sz="2000" dirty="0" err="1" smtClean="0"/>
              <a:t>periodontium</a:t>
            </a:r>
            <a:r>
              <a:rPr lang="en-US" sz="2000" dirty="0" smtClean="0"/>
              <a:t> of the 2nd molar.</a:t>
            </a:r>
          </a:p>
          <a:p>
            <a:pPr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2000" dirty="0" smtClean="0"/>
              <a:t>Lessened risk of socket healing problems.</a:t>
            </a:r>
          </a:p>
          <a:p>
            <a:pPr>
              <a:buNone/>
              <a:tabLst>
                <a:tab pos="457200" algn="l"/>
              </a:tabLst>
            </a:pPr>
            <a:r>
              <a:rPr lang="en-US" sz="2000" b="1" dirty="0" smtClean="0"/>
              <a:t>Disadvantages :-</a:t>
            </a:r>
          </a:p>
          <a:p>
            <a:pPr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2000" dirty="0" smtClean="0"/>
              <a:t>Risk of damage to lingual nerve.</a:t>
            </a:r>
          </a:p>
          <a:p>
            <a:pPr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2000" dirty="0" smtClean="0"/>
              <a:t>Increased risk of post-operative infection and greater danger of spread.</a:t>
            </a:r>
          </a:p>
          <a:p>
            <a:pPr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2000" dirty="0" smtClean="0"/>
              <a:t>Patient’s discomfort due to use of chisel and mallet for lingual bone </a:t>
            </a:r>
          </a:p>
          <a:p>
            <a:pPr>
              <a:buFont typeface="Wingdings" pitchFamily="2" charset="2"/>
              <a:buNone/>
              <a:tabLst>
                <a:tab pos="457200" algn="l"/>
              </a:tabLst>
            </a:pPr>
            <a:r>
              <a:rPr lang="en-US" sz="2000" dirty="0" smtClean="0"/>
              <a:t>   removal or fracture of the jaw.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IMPACTED MAXILLARY 3RD MOLAR</a:t>
            </a:r>
            <a:r>
              <a:rPr lang="en-US" sz="4400" b="1" dirty="0" smtClean="0">
                <a:solidFill>
                  <a:schemeClr val="bg1"/>
                </a:solidFill>
              </a:rPr>
              <a:t/>
            </a:r>
            <a:br>
              <a:rPr lang="en-US" sz="4400" b="1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pic>
        <p:nvPicPr>
          <p:cNvPr id="4" name="Picture 2" descr="wisedom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371600"/>
            <a:ext cx="6705599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8077200" cy="80803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CLASSIFICATION OF IMPACTED MAXILLARY 3RD MOLAR – by Archer (1975)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pic>
        <p:nvPicPr>
          <p:cNvPr id="4" name="Content Placeholder 3" descr="Impaction 06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8087" b="38426"/>
          <a:stretch>
            <a:fillRect/>
          </a:stretch>
        </p:blipFill>
        <p:spPr bwMode="auto">
          <a:xfrm>
            <a:off x="1219200" y="1524000"/>
            <a:ext cx="7499350" cy="1999914"/>
          </a:xfrm>
          <a:prstGeom prst="rect">
            <a:avLst/>
          </a:prstGeom>
          <a:solidFill>
            <a:srgbClr val="000000"/>
          </a:solidFill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9600" y="2967335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VERTICAL                 DISTOANGULAR                MESIOANGULAR</a:t>
            </a:r>
            <a:endParaRPr lang="en-US" sz="2800" dirty="0"/>
          </a:p>
        </p:txBody>
      </p:sp>
      <p:pic>
        <p:nvPicPr>
          <p:cNvPr id="6" name="Picture 5" descr="Impaction 064"/>
          <p:cNvPicPr>
            <a:picLocks noChangeAspect="1" noChangeArrowheads="1"/>
          </p:cNvPicPr>
          <p:nvPr/>
        </p:nvPicPr>
        <p:blipFill>
          <a:blip r:embed="rId3" cstate="print"/>
          <a:srcRect t="29475" b="37192"/>
          <a:stretch>
            <a:fillRect/>
          </a:stretch>
        </p:blipFill>
        <p:spPr bwMode="auto">
          <a:xfrm>
            <a:off x="1295400" y="4191000"/>
            <a:ext cx="7434943" cy="2057400"/>
          </a:xfrm>
          <a:prstGeom prst="rect">
            <a:avLst/>
          </a:prstGeom>
          <a:solidFill>
            <a:srgbClr val="000000"/>
          </a:solidFill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219200" y="63246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CLASS – A		     CLASS – B 		CLASS - C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38200"/>
            <a:ext cx="7790688" cy="5410200"/>
          </a:xfrm>
        </p:spPr>
        <p:txBody>
          <a:bodyPr>
            <a:normAutofit/>
          </a:bodyPr>
          <a:lstStyle/>
          <a:p>
            <a:pPr marL="342900" indent="-342900">
              <a:buNone/>
            </a:pPr>
            <a:r>
              <a:rPr lang="en-US" b="1" dirty="0" smtClean="0"/>
              <a:t>Relationship of the impacted maxillary 3rd molar to the maxillary sinus :-</a:t>
            </a:r>
          </a:p>
          <a:p>
            <a:pPr marL="342900" indent="-342900">
              <a:buFontTx/>
              <a:buAutoNum type="alphaLcParenR"/>
            </a:pPr>
            <a:r>
              <a:rPr lang="en-US" i="1" dirty="0" smtClean="0"/>
              <a:t>Sinus approximation</a:t>
            </a:r>
            <a:r>
              <a:rPr lang="en-US" dirty="0" smtClean="0"/>
              <a:t> (SA) - No bone or thin partition of bone between  the impacted 3rd molar and the maxillary sinus. </a:t>
            </a:r>
          </a:p>
          <a:p>
            <a:pPr marL="342900" indent="-342900">
              <a:buFontTx/>
              <a:buAutoNum type="alphaLcParenR"/>
            </a:pPr>
            <a:r>
              <a:rPr lang="en-US" dirty="0" smtClean="0"/>
              <a:t> </a:t>
            </a:r>
            <a:r>
              <a:rPr lang="en-US" i="1" dirty="0" smtClean="0"/>
              <a:t>No Sinus approximation</a:t>
            </a:r>
            <a:r>
              <a:rPr lang="en-US" dirty="0" smtClean="0"/>
              <a:t> (NSA) - 2mm or more of bone between maxillary 3rd molar and the maxillary sinus.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INCISION &amp; FLAP ELEVATION</a:t>
            </a:r>
            <a:r>
              <a:rPr lang="en-US" sz="4400" b="1" dirty="0" smtClean="0">
                <a:solidFill>
                  <a:schemeClr val="bg1"/>
                </a:solidFill>
              </a:rPr>
              <a:t/>
            </a:r>
            <a:br>
              <a:rPr lang="en-US" sz="4400" b="1" dirty="0" smtClean="0">
                <a:solidFill>
                  <a:schemeClr val="bg1"/>
                </a:solidFill>
              </a:rPr>
            </a:br>
            <a:endParaRPr lang="en-US" dirty="0"/>
          </a:p>
        </p:txBody>
      </p:sp>
      <p:pic>
        <p:nvPicPr>
          <p:cNvPr id="4" name="Picture 4" descr="Impaction 06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172" t="7562" r="6598" b="11420"/>
          <a:stretch>
            <a:fillRect/>
          </a:stretch>
        </p:blipFill>
        <p:spPr bwMode="auto">
          <a:xfrm>
            <a:off x="2514600" y="1295400"/>
            <a:ext cx="6065845" cy="4800600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057400"/>
            <a:ext cx="401237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057399"/>
            <a:ext cx="4038600" cy="299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32935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1" y="2057400"/>
            <a:ext cx="3886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0"/>
            <a:ext cx="3200400" cy="184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0" y="2057400"/>
            <a:ext cx="401237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53200" y="5181600"/>
            <a:ext cx="2590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05200" y="2057400"/>
            <a:ext cx="401237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52800" y="5257801"/>
            <a:ext cx="297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62400" y="2057400"/>
            <a:ext cx="401237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5181600"/>
            <a:ext cx="3124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67199" y="2057400"/>
            <a:ext cx="388620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66888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IMPACTED MAXILLARY CANINE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tabLst>
                <a:tab pos="1143000" algn="l"/>
              </a:tabLst>
            </a:pPr>
            <a:r>
              <a:rPr lang="en-US" sz="2800" b="1" dirty="0" smtClean="0"/>
              <a:t>Etiology :-</a:t>
            </a:r>
          </a:p>
          <a:p>
            <a:pPr>
              <a:tabLst>
                <a:tab pos="1143000" algn="l"/>
              </a:tabLst>
            </a:pPr>
            <a:endParaRPr lang="en-US" sz="2800" b="1" dirty="0" smtClean="0"/>
          </a:p>
          <a:p>
            <a:pPr lvl="1">
              <a:buFont typeface="Wingdings" pitchFamily="2" charset="2"/>
              <a:buChar char="v"/>
              <a:tabLst>
                <a:tab pos="1143000" algn="l"/>
              </a:tabLst>
            </a:pPr>
            <a:r>
              <a:rPr lang="en-US" dirty="0" smtClean="0"/>
              <a:t>Space loss.</a:t>
            </a:r>
          </a:p>
          <a:p>
            <a:pPr lvl="1">
              <a:buFont typeface="Wingdings" pitchFamily="2" charset="2"/>
              <a:buChar char="v"/>
              <a:tabLst>
                <a:tab pos="1143000" algn="l"/>
              </a:tabLst>
            </a:pPr>
            <a:r>
              <a:rPr lang="en-US" dirty="0" smtClean="0"/>
              <a:t>Ectopic eruption of the tooth germ.</a:t>
            </a:r>
          </a:p>
          <a:p>
            <a:pPr lvl="1">
              <a:buFont typeface="Wingdings" pitchFamily="2" charset="2"/>
              <a:buChar char="v"/>
              <a:tabLst>
                <a:tab pos="1143000" algn="l"/>
              </a:tabLst>
            </a:pPr>
            <a:r>
              <a:rPr lang="en-US" dirty="0" smtClean="0"/>
              <a:t>Delayed </a:t>
            </a:r>
            <a:r>
              <a:rPr lang="en-US" dirty="0" err="1" smtClean="0"/>
              <a:t>resorption</a:t>
            </a:r>
            <a:r>
              <a:rPr lang="en-US" dirty="0" smtClean="0"/>
              <a:t> of primary canine.</a:t>
            </a:r>
          </a:p>
          <a:p>
            <a:pPr lvl="1">
              <a:buFont typeface="Wingdings" pitchFamily="2" charset="2"/>
              <a:buChar char="v"/>
              <a:tabLst>
                <a:tab pos="1143000" algn="l"/>
              </a:tabLst>
            </a:pPr>
            <a:r>
              <a:rPr lang="en-US" dirty="0" smtClean="0"/>
              <a:t>Hereditary cause.</a:t>
            </a:r>
          </a:p>
          <a:p>
            <a:pPr lvl="1">
              <a:buFont typeface="Wingdings" pitchFamily="2" charset="2"/>
              <a:buChar char="v"/>
              <a:tabLst>
                <a:tab pos="1143000" algn="l"/>
              </a:tabLst>
            </a:pPr>
            <a:r>
              <a:rPr lang="en-US" sz="3200" dirty="0" smtClean="0"/>
              <a:t> </a:t>
            </a:r>
            <a:r>
              <a:rPr lang="en-US" dirty="0" smtClean="0"/>
              <a:t>Cleft lip and cleft palate deformity</a:t>
            </a:r>
            <a:endParaRPr lang="en-US" sz="36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4" descr="200px-Impactedcanine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1143000"/>
            <a:ext cx="1524000" cy="1935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8600"/>
            <a:ext cx="7866888" cy="6019800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None/>
            </a:pPr>
            <a:r>
              <a:rPr lang="en-US" sz="8000" b="1" dirty="0" smtClean="0"/>
              <a:t>CLASSIFICATION OF IMPACTED CANINE – by Field    </a:t>
            </a:r>
          </a:p>
          <a:p>
            <a:pPr marL="457200" indent="-457200">
              <a:buNone/>
            </a:pPr>
            <a:r>
              <a:rPr lang="en-US" sz="8000" b="1" dirty="0" smtClean="0"/>
              <a:t>                                                                             &amp; Ackerman (1935) </a:t>
            </a:r>
          </a:p>
          <a:p>
            <a:pPr marL="457200" indent="-457200"/>
            <a:endParaRPr lang="en-US" sz="8000" dirty="0" smtClean="0"/>
          </a:p>
          <a:p>
            <a:pPr marL="457200" indent="-457200">
              <a:buFontTx/>
              <a:buAutoNum type="romanUcPeriod"/>
            </a:pPr>
            <a:r>
              <a:rPr lang="en-US" sz="8000" dirty="0" smtClean="0"/>
              <a:t>Maxillary canines :</a:t>
            </a:r>
          </a:p>
          <a:p>
            <a:pPr marL="457200" indent="-457200">
              <a:buNone/>
            </a:pPr>
            <a:r>
              <a:rPr lang="en-US" sz="8000" dirty="0" smtClean="0"/>
              <a:t>   1. Labial position :</a:t>
            </a:r>
          </a:p>
          <a:p>
            <a:pPr marL="457200" indent="-457200">
              <a:buNone/>
            </a:pPr>
            <a:r>
              <a:rPr lang="en-US" sz="8000" dirty="0" smtClean="0"/>
              <a:t>     a. Crown in intimate relationship with the incisors</a:t>
            </a:r>
          </a:p>
          <a:p>
            <a:pPr marL="457200" indent="-457200">
              <a:buNone/>
            </a:pPr>
            <a:r>
              <a:rPr lang="en-US" sz="8000" dirty="0" smtClean="0"/>
              <a:t>     b. Crown well above the apices of incisors</a:t>
            </a:r>
          </a:p>
          <a:p>
            <a:pPr marL="457200" indent="-457200"/>
            <a:endParaRPr lang="en-US" sz="8000" dirty="0" smtClean="0"/>
          </a:p>
          <a:p>
            <a:pPr marL="457200" indent="-457200">
              <a:buNone/>
            </a:pPr>
            <a:r>
              <a:rPr lang="en-US" sz="8000" dirty="0" smtClean="0"/>
              <a:t>   2. Palatal position : </a:t>
            </a:r>
          </a:p>
          <a:p>
            <a:pPr marL="457200" indent="-457200">
              <a:buNone/>
            </a:pPr>
            <a:r>
              <a:rPr lang="en-US" sz="8000" dirty="0" smtClean="0"/>
              <a:t>       a. Crown in intimate relationship with the incisors</a:t>
            </a:r>
          </a:p>
          <a:p>
            <a:pPr marL="457200" indent="-457200">
              <a:buNone/>
            </a:pPr>
            <a:r>
              <a:rPr lang="en-US" sz="8000" dirty="0" smtClean="0"/>
              <a:t>       b. Crown deeply </a:t>
            </a:r>
            <a:r>
              <a:rPr lang="en-US" sz="8000" dirty="0" err="1" smtClean="0"/>
              <a:t>embeded</a:t>
            </a:r>
            <a:r>
              <a:rPr lang="en-US" sz="8000" dirty="0" smtClean="0"/>
              <a:t> above the apices of  incisors</a:t>
            </a:r>
          </a:p>
          <a:p>
            <a:pPr marL="457200" indent="-457200"/>
            <a:endParaRPr lang="en-US" sz="8000" dirty="0" smtClean="0"/>
          </a:p>
          <a:p>
            <a:pPr marL="457200" indent="-457200">
              <a:buNone/>
            </a:pPr>
            <a:r>
              <a:rPr lang="en-US" sz="8000" dirty="0" smtClean="0"/>
              <a:t>   3. Intermediate position :</a:t>
            </a:r>
          </a:p>
          <a:p>
            <a:pPr marL="457200" indent="-457200">
              <a:buNone/>
            </a:pPr>
            <a:r>
              <a:rPr lang="en-US" sz="8000" dirty="0" smtClean="0"/>
              <a:t>      a. crown between lateral incisor and first premolar roots</a:t>
            </a:r>
          </a:p>
          <a:p>
            <a:pPr marL="457200" indent="-457200">
              <a:buNone/>
            </a:pPr>
            <a:r>
              <a:rPr lang="en-US" sz="8000" dirty="0" smtClean="0"/>
              <a:t>      b. crown above these teeth with crown </a:t>
            </a:r>
            <a:r>
              <a:rPr lang="en-US" sz="8000" dirty="0" err="1" smtClean="0"/>
              <a:t>labially</a:t>
            </a:r>
            <a:r>
              <a:rPr lang="en-US" sz="8000" dirty="0" smtClean="0"/>
              <a:t> placed and root               </a:t>
            </a:r>
            <a:r>
              <a:rPr lang="en-US" sz="8000" dirty="0" err="1" smtClean="0"/>
              <a:t>palatally</a:t>
            </a:r>
            <a:r>
              <a:rPr lang="en-US" sz="8000" dirty="0" smtClean="0"/>
              <a:t> placed or vice versa</a:t>
            </a:r>
          </a:p>
          <a:p>
            <a:pPr marL="457200" indent="-457200"/>
            <a:endParaRPr lang="en-US" sz="8000" dirty="0" smtClean="0"/>
          </a:p>
          <a:p>
            <a:pPr marL="457200" indent="-457200">
              <a:buNone/>
            </a:pPr>
            <a:r>
              <a:rPr lang="en-US" sz="8000" dirty="0" smtClean="0"/>
              <a:t>   4. Unusual position :</a:t>
            </a:r>
          </a:p>
          <a:p>
            <a:pPr marL="457200" indent="-457200">
              <a:buNone/>
            </a:pPr>
            <a:r>
              <a:rPr lang="en-US" sz="8000" dirty="0" smtClean="0"/>
              <a:t>       a. In nasal or </a:t>
            </a:r>
            <a:r>
              <a:rPr lang="en-US" sz="8000" dirty="0" err="1" smtClean="0"/>
              <a:t>antral</a:t>
            </a:r>
            <a:r>
              <a:rPr lang="en-US" sz="8000" dirty="0" smtClean="0"/>
              <a:t> wall</a:t>
            </a:r>
          </a:p>
          <a:p>
            <a:pPr marL="457200" indent="-457200">
              <a:buNone/>
            </a:pPr>
            <a:r>
              <a:rPr lang="en-US" sz="8000" dirty="0" smtClean="0"/>
              <a:t>       b. In infra-orbital rim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2231766" y="3236265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IMPACTED MANDIBULAR CANINE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II. </a:t>
            </a:r>
            <a:r>
              <a:rPr lang="en-US" dirty="0" err="1" smtClean="0"/>
              <a:t>Mandibular</a:t>
            </a:r>
            <a:r>
              <a:rPr lang="en-US" dirty="0" smtClean="0"/>
              <a:t> canines :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1. Labial position :   a. Vertical</a:t>
            </a:r>
          </a:p>
          <a:p>
            <a:pPr>
              <a:buNone/>
            </a:pPr>
            <a:r>
              <a:rPr lang="en-US" dirty="0" smtClean="0"/>
              <a:t>                             b. Oblique</a:t>
            </a:r>
          </a:p>
          <a:p>
            <a:pPr>
              <a:buNone/>
            </a:pPr>
            <a:r>
              <a:rPr lang="en-US" dirty="0" smtClean="0"/>
              <a:t>                             c. Horizontal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2. Unusual position : </a:t>
            </a:r>
          </a:p>
          <a:p>
            <a:pPr>
              <a:buNone/>
            </a:pPr>
            <a:r>
              <a:rPr lang="en-US" dirty="0" smtClean="0"/>
              <a:t>		           a. At inferior border      			           b. In mental </a:t>
            </a:r>
            <a:r>
              <a:rPr lang="en-US" dirty="0" err="1" smtClean="0"/>
              <a:t>protruberance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</a:t>
            </a:r>
            <a:r>
              <a:rPr lang="en-US" dirty="0" smtClean="0">
                <a:solidFill>
                  <a:schemeClr val="bg1"/>
                </a:solidFill>
              </a:rPr>
              <a:t>			 c. Migrated to opposite side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6200000">
            <a:off x="-2362200" y="3048000"/>
            <a:ext cx="5943600" cy="609600"/>
          </a:xfrm>
          <a:prstGeom prst="rect">
            <a:avLst/>
          </a:prstGeom>
        </p:spPr>
        <p:txBody>
          <a:bodyPr anchor="ctr">
            <a:normAutofit fontScale="3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IMPACTED MANDIBULAR CANINE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5638800"/>
          </a:xfrm>
        </p:spPr>
        <p:txBody>
          <a:bodyPr>
            <a:normAutofit fontScale="47500" lnSpcReduction="20000"/>
          </a:bodyPr>
          <a:lstStyle/>
          <a:p>
            <a:pPr>
              <a:buNone/>
              <a:tabLst>
                <a:tab pos="457200" algn="l"/>
              </a:tabLst>
            </a:pPr>
            <a:r>
              <a:rPr lang="en-US" sz="4200" b="1" u="sng" dirty="0" smtClean="0"/>
              <a:t>CLASSIFICATION BY PELL &amp; GREGORY :-</a:t>
            </a:r>
          </a:p>
          <a:p>
            <a:pPr>
              <a:tabLst>
                <a:tab pos="457200" algn="l"/>
              </a:tabLst>
            </a:pPr>
            <a:endParaRPr lang="en-US" sz="4200" dirty="0" smtClean="0"/>
          </a:p>
          <a:p>
            <a:pPr>
              <a:buNone/>
              <a:tabLst>
                <a:tab pos="457200" algn="l"/>
              </a:tabLst>
            </a:pPr>
            <a:r>
              <a:rPr lang="en-US" sz="4200" b="1" dirty="0" smtClean="0"/>
              <a:t>CLASS –I :</a:t>
            </a:r>
            <a:r>
              <a:rPr lang="en-US" sz="4200" dirty="0" smtClean="0"/>
              <a:t> Impacted </a:t>
            </a:r>
            <a:r>
              <a:rPr lang="en-US" sz="4200" dirty="0" err="1" smtClean="0"/>
              <a:t>cuspids</a:t>
            </a:r>
            <a:r>
              <a:rPr lang="en-US" sz="4200" dirty="0" smtClean="0"/>
              <a:t> located in palate</a:t>
            </a:r>
          </a:p>
          <a:p>
            <a:pPr lvl="3">
              <a:buNone/>
              <a:tabLst>
                <a:tab pos="457200" algn="l"/>
              </a:tabLst>
            </a:pPr>
            <a:r>
              <a:rPr lang="en-US" sz="4200" dirty="0" smtClean="0"/>
              <a:t>a) Horizontal.	</a:t>
            </a:r>
          </a:p>
          <a:p>
            <a:pPr lvl="3">
              <a:buNone/>
              <a:tabLst>
                <a:tab pos="457200" algn="l"/>
              </a:tabLst>
            </a:pPr>
            <a:r>
              <a:rPr lang="en-US" sz="4200" dirty="0" smtClean="0"/>
              <a:t>b) Vertical.</a:t>
            </a:r>
          </a:p>
          <a:p>
            <a:pPr lvl="3">
              <a:buNone/>
              <a:tabLst>
                <a:tab pos="457200" algn="l"/>
              </a:tabLst>
            </a:pPr>
            <a:r>
              <a:rPr lang="en-US" sz="4200" dirty="0" smtClean="0"/>
              <a:t>c) Semi-vertical.</a:t>
            </a:r>
          </a:p>
          <a:p>
            <a:pPr lvl="3">
              <a:tabLst>
                <a:tab pos="457200" algn="l"/>
              </a:tabLst>
            </a:pPr>
            <a:endParaRPr lang="en-US" sz="4200" dirty="0" smtClean="0"/>
          </a:p>
          <a:p>
            <a:pPr>
              <a:buNone/>
              <a:tabLst>
                <a:tab pos="457200" algn="l"/>
              </a:tabLst>
            </a:pPr>
            <a:r>
              <a:rPr lang="en-US" sz="4200" b="1" dirty="0" smtClean="0"/>
              <a:t>CLASS-II:-</a:t>
            </a:r>
            <a:r>
              <a:rPr lang="en-US" sz="4200" dirty="0" smtClean="0"/>
              <a:t>  Impacted </a:t>
            </a:r>
            <a:r>
              <a:rPr lang="en-US" sz="4200" dirty="0" err="1" smtClean="0"/>
              <a:t>cuspids</a:t>
            </a:r>
            <a:r>
              <a:rPr lang="en-US" sz="4200" dirty="0" smtClean="0"/>
              <a:t> located in labial or </a:t>
            </a:r>
            <a:r>
              <a:rPr lang="en-US" sz="4200" dirty="0" err="1" smtClean="0"/>
              <a:t>buccal</a:t>
            </a:r>
            <a:r>
              <a:rPr lang="en-US" sz="4200" dirty="0" smtClean="0"/>
              <a:t> </a:t>
            </a:r>
            <a:r>
              <a:rPr lang="en-US" sz="4200" dirty="0" err="1" smtClean="0"/>
              <a:t>suface</a:t>
            </a:r>
            <a:r>
              <a:rPr lang="en-US" sz="4200" dirty="0" smtClean="0"/>
              <a:t> of maxilla.</a:t>
            </a:r>
          </a:p>
          <a:p>
            <a:pPr>
              <a:buNone/>
              <a:tabLst>
                <a:tab pos="457200" algn="l"/>
              </a:tabLst>
            </a:pPr>
            <a:r>
              <a:rPr lang="en-US" sz="4200" dirty="0" smtClean="0"/>
              <a:t>			a) Horizontal.</a:t>
            </a:r>
          </a:p>
          <a:p>
            <a:pPr>
              <a:buNone/>
              <a:tabLst>
                <a:tab pos="457200" algn="l"/>
              </a:tabLst>
            </a:pPr>
            <a:r>
              <a:rPr lang="en-US" sz="4200" dirty="0" smtClean="0"/>
              <a:t>			b) Vertical.</a:t>
            </a:r>
          </a:p>
          <a:p>
            <a:pPr>
              <a:buNone/>
              <a:tabLst>
                <a:tab pos="457200" algn="l"/>
              </a:tabLst>
            </a:pPr>
            <a:r>
              <a:rPr lang="en-US" sz="4200" dirty="0" smtClean="0"/>
              <a:t>			c) Semi-vertical.</a:t>
            </a:r>
          </a:p>
          <a:p>
            <a:pPr>
              <a:tabLst>
                <a:tab pos="457200" algn="l"/>
              </a:tabLst>
            </a:pPr>
            <a:endParaRPr lang="en-US" sz="4200" dirty="0" smtClean="0"/>
          </a:p>
          <a:p>
            <a:pPr>
              <a:buNone/>
              <a:tabLst>
                <a:tab pos="457200" algn="l"/>
              </a:tabLst>
            </a:pPr>
            <a:r>
              <a:rPr lang="en-US" sz="4200" b="1" dirty="0" smtClean="0"/>
              <a:t>CLASS-III:-</a:t>
            </a:r>
            <a:r>
              <a:rPr lang="en-US" sz="4200" dirty="0" smtClean="0"/>
              <a:t>  Impacted </a:t>
            </a:r>
            <a:r>
              <a:rPr lang="en-US" sz="4200" dirty="0" err="1" smtClean="0"/>
              <a:t>cuspids</a:t>
            </a:r>
            <a:r>
              <a:rPr lang="en-US" sz="4200" dirty="0" smtClean="0"/>
              <a:t> located in both the palate and </a:t>
            </a:r>
            <a:r>
              <a:rPr lang="en-US" sz="4200" dirty="0" err="1" smtClean="0"/>
              <a:t>buccal</a:t>
            </a:r>
            <a:r>
              <a:rPr lang="en-US" sz="4200" dirty="0" smtClean="0"/>
              <a:t> side.</a:t>
            </a:r>
          </a:p>
          <a:p>
            <a:pPr>
              <a:buNone/>
              <a:tabLst>
                <a:tab pos="457200" algn="l"/>
              </a:tabLst>
            </a:pPr>
            <a:r>
              <a:rPr lang="en-US" sz="4200" dirty="0" smtClean="0"/>
              <a:t>			a) Crown in palate and root in </a:t>
            </a:r>
            <a:r>
              <a:rPr lang="en-US" sz="4200" dirty="0" err="1" smtClean="0"/>
              <a:t>buccal</a:t>
            </a:r>
            <a:r>
              <a:rPr lang="en-US" sz="4200" dirty="0" smtClean="0"/>
              <a:t> side.</a:t>
            </a:r>
          </a:p>
          <a:p>
            <a:pPr>
              <a:buNone/>
              <a:tabLst>
                <a:tab pos="457200" algn="l"/>
              </a:tabLst>
            </a:pPr>
            <a:r>
              <a:rPr lang="en-US" sz="4200" dirty="0" smtClean="0"/>
              <a:t>     		b) Crown in </a:t>
            </a:r>
            <a:r>
              <a:rPr lang="en-US" sz="4200" dirty="0" err="1" smtClean="0"/>
              <a:t>buccal</a:t>
            </a:r>
            <a:r>
              <a:rPr lang="en-US" sz="4200" dirty="0" smtClean="0"/>
              <a:t> and root in palate.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2596634" y="3236269"/>
            <a:ext cx="6172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IMPACTED CANINE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CLASS-IV:-</a:t>
            </a:r>
            <a:r>
              <a:rPr lang="en-US" sz="2000" dirty="0" smtClean="0"/>
              <a:t>  Impacted </a:t>
            </a:r>
            <a:r>
              <a:rPr lang="en-US" sz="2000" dirty="0" err="1" smtClean="0"/>
              <a:t>cuspids</a:t>
            </a:r>
            <a:r>
              <a:rPr lang="en-US" sz="2000" dirty="0" smtClean="0"/>
              <a:t> located in alveolar process usually vertically between the  incisors and 1st bicuspids.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CLASS- V:-</a:t>
            </a:r>
            <a:r>
              <a:rPr lang="en-US" sz="2000" dirty="0" smtClean="0"/>
              <a:t> Impacted </a:t>
            </a:r>
            <a:r>
              <a:rPr lang="en-US" sz="2000" dirty="0" err="1" smtClean="0"/>
              <a:t>cuspids</a:t>
            </a:r>
            <a:r>
              <a:rPr lang="en-US" sz="2000" dirty="0" smtClean="0"/>
              <a:t> located in  an edentulous maxilla.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CLASS- VI:-</a:t>
            </a:r>
            <a:r>
              <a:rPr lang="en-US" sz="2000" dirty="0" smtClean="0"/>
              <a:t> When the impacted canines are positioned abnormally like maxillary </a:t>
            </a:r>
            <a:r>
              <a:rPr lang="en-US" sz="2000" dirty="0" err="1" smtClean="0"/>
              <a:t>antral</a:t>
            </a:r>
            <a:r>
              <a:rPr lang="en-US" sz="2000" dirty="0" smtClean="0"/>
              <a:t> wall or </a:t>
            </a:r>
            <a:r>
              <a:rPr lang="en-US" sz="2000" dirty="0" err="1" smtClean="0"/>
              <a:t>infraorbital</a:t>
            </a:r>
            <a:r>
              <a:rPr lang="en-US" sz="2000" dirty="0" smtClean="0"/>
              <a:t> position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IMPACTED MAXILLARYCANINE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6776091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76400"/>
            <a:ext cx="6629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1676400"/>
            <a:ext cx="6477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7800" y="1676400"/>
            <a:ext cx="6324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52600" y="1676400"/>
            <a:ext cx="6248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1200" y="1676400"/>
            <a:ext cx="6172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09800" y="1676400"/>
            <a:ext cx="6096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38400" y="1676400"/>
            <a:ext cx="6096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7000" y="1676400"/>
            <a:ext cx="6096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19400" y="1676400"/>
            <a:ext cx="6019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895600" y="1676400"/>
            <a:ext cx="6019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200400" y="1676400"/>
            <a:ext cx="5943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457200"/>
            <a:ext cx="8077200" cy="1447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IMPACTED MANDIBULAR CANINE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4" name="Picture 2" descr="100_36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09600"/>
            <a:ext cx="6324600" cy="4477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609600"/>
            <a:ext cx="5943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838200"/>
            <a:ext cx="1447799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048000"/>
            <a:ext cx="1447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181600"/>
            <a:ext cx="2667000" cy="16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19400" y="5334000"/>
            <a:ext cx="2971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5000" y="5257800"/>
            <a:ext cx="2895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52600" y="609600"/>
            <a:ext cx="5943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81200" y="609600"/>
            <a:ext cx="5867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09800" y="609600"/>
            <a:ext cx="5867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438400" y="609600"/>
            <a:ext cx="5867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667000" y="609600"/>
            <a:ext cx="5867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819400" y="609600"/>
            <a:ext cx="6019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124200" y="609600"/>
            <a:ext cx="6019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81534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IMPACTED MANDIBULAR PREMOLAR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143000"/>
            <a:ext cx="5486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828800" y="1143000"/>
            <a:ext cx="5334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600" y="1143000"/>
            <a:ext cx="5257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38400" y="1143000"/>
            <a:ext cx="5105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7000" y="1143000"/>
            <a:ext cx="5029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95600" y="1143000"/>
            <a:ext cx="5029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24200" y="1143000"/>
            <a:ext cx="487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76600" y="1143000"/>
            <a:ext cx="487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05200" y="1143000"/>
            <a:ext cx="5029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33800" y="1143000"/>
            <a:ext cx="5029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962400" y="1143000"/>
            <a:ext cx="4953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67200" y="1143000"/>
            <a:ext cx="487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5"/>
          <a:srcRect l="6576"/>
          <a:stretch>
            <a:fillRect/>
          </a:stretch>
        </p:blipFill>
        <p:spPr bwMode="auto">
          <a:xfrm flipH="1">
            <a:off x="0" y="1447800"/>
            <a:ext cx="1371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2667001"/>
            <a:ext cx="129539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" y="4114800"/>
            <a:ext cx="137159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" y="5612004"/>
            <a:ext cx="1828799" cy="1245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828800" y="5663921"/>
            <a:ext cx="1752600" cy="119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581400" y="5715837"/>
            <a:ext cx="1676400" cy="114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5257800" y="5663921"/>
            <a:ext cx="1752600" cy="119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7242687" y="5562600"/>
            <a:ext cx="19013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04800"/>
            <a:ext cx="6247015" cy="2818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429000"/>
            <a:ext cx="62484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val 6"/>
          <p:cNvSpPr/>
          <p:nvPr/>
        </p:nvSpPr>
        <p:spPr>
          <a:xfrm>
            <a:off x="3505200" y="1981200"/>
            <a:ext cx="9144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800600" y="1981200"/>
            <a:ext cx="9906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24200" y="5410200"/>
            <a:ext cx="8382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48400" y="5562600"/>
            <a:ext cx="8382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8153400" cy="960438"/>
          </a:xfrm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COMPLICATIONS DURING SURGERY</a:t>
            </a:r>
            <a:r>
              <a:rPr lang="en-GB" sz="3600" u="sng" dirty="0" smtClean="0"/>
              <a:t/>
            </a:r>
            <a:br>
              <a:rPr lang="en-GB" sz="3600" u="sng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457200" algn="l"/>
              </a:tabLst>
            </a:pPr>
            <a:endParaRPr lang="en-US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GB" dirty="0" smtClean="0"/>
              <a:t>Dental complications.</a:t>
            </a:r>
            <a:endParaRPr lang="en-US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GB" dirty="0" smtClean="0"/>
              <a:t>Soft tissue complications.</a:t>
            </a:r>
            <a:endParaRPr lang="en-US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GB" dirty="0" smtClean="0"/>
              <a:t>Bone complications.</a:t>
            </a:r>
            <a:endParaRPr lang="en-US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GB" dirty="0" smtClean="0"/>
              <a:t>Nerve complications.</a:t>
            </a:r>
            <a:endParaRPr lang="en-US" dirty="0" smtClean="0"/>
          </a:p>
          <a:p>
            <a:pPr>
              <a:buFont typeface="Wingdings" pitchFamily="2" charset="2"/>
              <a:buChar char="q"/>
              <a:tabLst>
                <a:tab pos="457200" algn="l"/>
              </a:tabLst>
            </a:pPr>
            <a:r>
              <a:rPr lang="en-GB" dirty="0" smtClean="0"/>
              <a:t>Instrument breakage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Picture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191000"/>
            <a:ext cx="1922462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Picture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1143000"/>
            <a:ext cx="1755775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DENTAL COMPLICATIONS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19200"/>
            <a:ext cx="7714488" cy="5486400"/>
          </a:xfrm>
        </p:spPr>
        <p:txBody>
          <a:bodyPr>
            <a:normAutofit fontScale="47500" lnSpcReduction="20000"/>
          </a:bodyPr>
          <a:lstStyle/>
          <a:p>
            <a:pPr marL="371475" indent="-371475">
              <a:buNone/>
              <a:tabLst>
                <a:tab pos="914400" algn="l"/>
              </a:tabLst>
            </a:pPr>
            <a:r>
              <a:rPr lang="en-GB" sz="5000" dirty="0" err="1" smtClean="0"/>
              <a:t>i</a:t>
            </a:r>
            <a:r>
              <a:rPr lang="en-GB" sz="5000" dirty="0" smtClean="0"/>
              <a:t>)Extraction of wrong  tooth.</a:t>
            </a:r>
            <a:endParaRPr lang="en-US" sz="5000" dirty="0" smtClean="0"/>
          </a:p>
          <a:p>
            <a:pPr marL="371475" indent="-371475">
              <a:buNone/>
              <a:tabLst>
                <a:tab pos="914400" algn="l"/>
              </a:tabLst>
            </a:pPr>
            <a:r>
              <a:rPr lang="en-GB" sz="5000" dirty="0" smtClean="0"/>
              <a:t>ii) Fracture of crown of teeth</a:t>
            </a:r>
            <a:endParaRPr lang="en-US" sz="5000" dirty="0" smtClean="0"/>
          </a:p>
          <a:p>
            <a:pPr marL="828675" lvl="1" indent="-371475">
              <a:buNone/>
              <a:tabLst>
                <a:tab pos="914400" algn="l"/>
              </a:tabLst>
            </a:pPr>
            <a:r>
              <a:rPr lang="en-GB" sz="5000" dirty="0" smtClean="0"/>
              <a:t>	- Gross caries.</a:t>
            </a:r>
            <a:endParaRPr lang="en-US" sz="5000" dirty="0" smtClean="0"/>
          </a:p>
          <a:p>
            <a:pPr marL="828675" lvl="1" indent="-371475">
              <a:buNone/>
              <a:tabLst>
                <a:tab pos="914400" algn="l"/>
              </a:tabLst>
            </a:pPr>
            <a:r>
              <a:rPr lang="en-GB" sz="5000" dirty="0" smtClean="0"/>
              <a:t>	- Excessive force.</a:t>
            </a:r>
            <a:endParaRPr lang="en-US" sz="5000" dirty="0" smtClean="0"/>
          </a:p>
          <a:p>
            <a:pPr marL="828675" lvl="1" indent="-371475">
              <a:buNone/>
              <a:tabLst>
                <a:tab pos="914400" algn="l"/>
              </a:tabLst>
            </a:pPr>
            <a:r>
              <a:rPr lang="en-GB" sz="5000" dirty="0" smtClean="0"/>
              <a:t>	- </a:t>
            </a:r>
            <a:r>
              <a:rPr lang="en-GB" sz="5000" dirty="0" err="1" smtClean="0"/>
              <a:t>Endodontically</a:t>
            </a:r>
            <a:r>
              <a:rPr lang="en-GB" sz="5000" dirty="0" smtClean="0"/>
              <a:t> treated teeth.</a:t>
            </a:r>
            <a:endParaRPr lang="en-US" sz="5000" dirty="0" smtClean="0"/>
          </a:p>
          <a:p>
            <a:pPr marL="371475" indent="-371475">
              <a:buNone/>
              <a:tabLst>
                <a:tab pos="914400" algn="l"/>
              </a:tabLst>
            </a:pPr>
            <a:r>
              <a:rPr lang="en-GB" sz="5000" dirty="0" smtClean="0"/>
              <a:t>iii) Damage to the root of teeth</a:t>
            </a:r>
            <a:endParaRPr lang="en-US" sz="5000" dirty="0" smtClean="0"/>
          </a:p>
          <a:p>
            <a:pPr marL="371475" indent="-371475">
              <a:buNone/>
              <a:tabLst>
                <a:tab pos="914400" algn="l"/>
              </a:tabLst>
            </a:pPr>
            <a:r>
              <a:rPr lang="en-GB" sz="5000" dirty="0" smtClean="0"/>
              <a:t>	           - Abnormal root morphology.</a:t>
            </a:r>
            <a:endParaRPr lang="en-US" sz="5000" dirty="0" smtClean="0"/>
          </a:p>
          <a:p>
            <a:pPr marL="371475" indent="-371475">
              <a:buNone/>
              <a:tabLst>
                <a:tab pos="914400" algn="l"/>
              </a:tabLst>
            </a:pPr>
            <a:r>
              <a:rPr lang="en-GB" sz="5000" dirty="0" smtClean="0"/>
              <a:t>                - Unmonitored bone removal.</a:t>
            </a:r>
            <a:endParaRPr lang="en-US" sz="5000" dirty="0" smtClean="0"/>
          </a:p>
          <a:p>
            <a:pPr marL="371475" indent="-371475">
              <a:buNone/>
              <a:tabLst>
                <a:tab pos="914400" algn="l"/>
              </a:tabLst>
            </a:pPr>
            <a:r>
              <a:rPr lang="en-GB" sz="5000" dirty="0" smtClean="0"/>
              <a:t>iv) Displacement of tooth or tooth fragment</a:t>
            </a:r>
            <a:endParaRPr lang="en-US" sz="5000" dirty="0" smtClean="0"/>
          </a:p>
          <a:p>
            <a:pPr marL="828675" lvl="1" indent="-371475">
              <a:buNone/>
              <a:tabLst>
                <a:tab pos="914400" algn="l"/>
              </a:tabLst>
            </a:pPr>
            <a:r>
              <a:rPr lang="en-GB" sz="5000" dirty="0" smtClean="0"/>
              <a:t>       -	</a:t>
            </a:r>
            <a:r>
              <a:rPr lang="en-GB" sz="5000" dirty="0" err="1" smtClean="0"/>
              <a:t>Lingually</a:t>
            </a:r>
            <a:r>
              <a:rPr lang="en-GB" sz="5000" dirty="0" smtClean="0"/>
              <a:t> – sublingual or </a:t>
            </a:r>
            <a:r>
              <a:rPr lang="en-GB" sz="5000" dirty="0" err="1" smtClean="0"/>
              <a:t>submandibular</a:t>
            </a:r>
            <a:r>
              <a:rPr lang="en-GB" sz="5000" dirty="0" smtClean="0"/>
              <a:t> space.</a:t>
            </a:r>
            <a:endParaRPr lang="en-US" sz="5000" dirty="0" smtClean="0"/>
          </a:p>
          <a:p>
            <a:pPr marL="828675" lvl="1" indent="-371475">
              <a:buNone/>
              <a:tabLst>
                <a:tab pos="914400" algn="l"/>
              </a:tabLst>
            </a:pPr>
            <a:r>
              <a:rPr lang="en-GB" sz="5000" dirty="0" smtClean="0"/>
              <a:t>       -	</a:t>
            </a:r>
            <a:r>
              <a:rPr lang="en-GB" sz="5000" dirty="0" err="1" smtClean="0"/>
              <a:t>Posteriorly</a:t>
            </a:r>
            <a:r>
              <a:rPr lang="en-GB" sz="5000" dirty="0" smtClean="0"/>
              <a:t> – Lateral pharyngeal space.</a:t>
            </a:r>
            <a:endParaRPr lang="en-US" sz="5000" dirty="0" smtClean="0"/>
          </a:p>
          <a:p>
            <a:pPr marL="828675" lvl="1" indent="-371475">
              <a:buNone/>
              <a:tabLst>
                <a:tab pos="914400" algn="l"/>
              </a:tabLst>
            </a:pPr>
            <a:r>
              <a:rPr lang="en-GB" sz="5000" dirty="0" smtClean="0"/>
              <a:t>       -	Inferiorly – Inferior alveolar canal.</a:t>
            </a:r>
          </a:p>
          <a:p>
            <a:pPr marL="828675" lvl="1" indent="-371475">
              <a:buNone/>
              <a:tabLst>
                <a:tab pos="914400" algn="l"/>
              </a:tabLst>
            </a:pPr>
            <a:r>
              <a:rPr lang="en-GB" sz="5000" dirty="0" smtClean="0"/>
              <a:t>        -	Into maxillary sinus.</a:t>
            </a:r>
            <a:endParaRPr lang="en-US" sz="5000" dirty="0" smtClean="0"/>
          </a:p>
          <a:p>
            <a:pPr marL="371475" indent="-371475">
              <a:buNone/>
              <a:tabLst>
                <a:tab pos="914400" algn="l"/>
              </a:tabLst>
            </a:pPr>
            <a:r>
              <a:rPr lang="en-GB" sz="5000" dirty="0" smtClean="0"/>
              <a:t>v) Swallowing or aspiration of teeth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SOFT TISSUE COMPLICATIONS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447800"/>
            <a:ext cx="7498080" cy="4800600"/>
          </a:xfrm>
        </p:spPr>
        <p:txBody>
          <a:bodyPr>
            <a:normAutofit fontScale="92500" lnSpcReduction="20000"/>
          </a:bodyPr>
          <a:lstStyle/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Trauma or flap tear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Hemorrhage:</a:t>
            </a:r>
          </a:p>
          <a:p>
            <a:pPr marL="371475" indent="-371475">
              <a:spcBef>
                <a:spcPct val="50000"/>
              </a:spcBef>
              <a:buNone/>
            </a:pPr>
            <a:r>
              <a:rPr lang="en-US" dirty="0" smtClean="0"/>
              <a:t>			a) Primary</a:t>
            </a:r>
          </a:p>
          <a:p>
            <a:pPr marL="371475" indent="-371475">
              <a:spcBef>
                <a:spcPct val="50000"/>
              </a:spcBef>
              <a:buNone/>
            </a:pPr>
            <a:r>
              <a:rPr lang="en-US" dirty="0" smtClean="0"/>
              <a:t>    		b) Secondary</a:t>
            </a:r>
          </a:p>
          <a:p>
            <a:pPr marL="371475" indent="-371475">
              <a:spcBef>
                <a:spcPct val="50000"/>
              </a:spcBef>
              <a:buNone/>
            </a:pPr>
            <a:r>
              <a:rPr lang="en-US" dirty="0" smtClean="0"/>
              <a:t>			c) </a:t>
            </a:r>
            <a:r>
              <a:rPr lang="en-US" dirty="0" err="1" smtClean="0"/>
              <a:t>Teritiary</a:t>
            </a:r>
            <a:endParaRPr lang="en-US" dirty="0" smtClean="0"/>
          </a:p>
          <a:p>
            <a:pPr marL="371475" indent="-371475">
              <a:spcBef>
                <a:spcPct val="50000"/>
              </a:spcBef>
              <a:buNone/>
            </a:pPr>
            <a:r>
              <a:rPr lang="en-US" dirty="0" smtClean="0"/>
              <a:t>iii) </a:t>
            </a:r>
            <a:r>
              <a:rPr lang="en-US" dirty="0" err="1" smtClean="0"/>
              <a:t>Prolapse</a:t>
            </a:r>
            <a:r>
              <a:rPr lang="en-US" dirty="0" smtClean="0"/>
              <a:t> of </a:t>
            </a:r>
            <a:r>
              <a:rPr lang="en-US" dirty="0" err="1" smtClean="0"/>
              <a:t>buccal</a:t>
            </a:r>
            <a:r>
              <a:rPr lang="en-US" dirty="0" smtClean="0"/>
              <a:t> pad of fat.</a:t>
            </a:r>
          </a:p>
          <a:p>
            <a:pPr marL="371475" indent="-371475">
              <a:spcBef>
                <a:spcPct val="50000"/>
              </a:spcBef>
              <a:buNone/>
            </a:pPr>
            <a:r>
              <a:rPr lang="en-US" dirty="0" smtClean="0"/>
              <a:t>iv) Surgical emphysema.</a:t>
            </a:r>
          </a:p>
          <a:p>
            <a:pPr marL="371475" indent="-371475">
              <a:spcBef>
                <a:spcPct val="50000"/>
              </a:spcBef>
              <a:buNone/>
            </a:pPr>
            <a:r>
              <a:rPr lang="en-US" dirty="0" smtClean="0"/>
              <a:t>v) </a:t>
            </a:r>
            <a:r>
              <a:rPr lang="en-US" dirty="0" err="1" smtClean="0"/>
              <a:t>Trismus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25" y="838200"/>
            <a:ext cx="43338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BONE COMPLICATIONS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Hemorrhage.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Fracture of alveolar process mandible or maxilla.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 TMJ dislocation.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 Oro </a:t>
            </a:r>
            <a:r>
              <a:rPr lang="en-US" dirty="0" err="1" smtClean="0"/>
              <a:t>antral</a:t>
            </a:r>
            <a:r>
              <a:rPr lang="en-US" dirty="0" smtClean="0"/>
              <a:t> fistula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Post operative infections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Alveolar </a:t>
            </a:r>
            <a:r>
              <a:rPr lang="en-US" dirty="0" err="1" smtClean="0"/>
              <a:t>osteitis</a:t>
            </a:r>
            <a:endParaRPr lang="en-US" dirty="0" smtClean="0"/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 Bone necrosis.</a:t>
            </a:r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3505200" cy="250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3429000"/>
            <a:ext cx="3505200" cy="2403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1" y="1066800"/>
            <a:ext cx="3505199" cy="237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4505325"/>
            <a:ext cx="35814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80772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NERVE AND VESSEL COMPLICATIONS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Inferior alveolar nerve damage.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Lingual nerve damage.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err="1" smtClean="0"/>
              <a:t>Mylohyoid</a:t>
            </a:r>
            <a:r>
              <a:rPr lang="en-US" dirty="0" smtClean="0"/>
              <a:t> nerve damage.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Facial artery.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Internal maxillary artery.</a:t>
            </a:r>
          </a:p>
          <a:p>
            <a:pPr marL="371475" indent="-371475">
              <a:spcBef>
                <a:spcPct val="50000"/>
              </a:spcBef>
              <a:buFontTx/>
              <a:buAutoNum type="romanLcParenR"/>
            </a:pPr>
            <a:r>
              <a:rPr lang="en-US" dirty="0" smtClean="0"/>
              <a:t>Greater palatine artery.</a:t>
            </a:r>
          </a:p>
          <a:p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4614203"/>
            <a:ext cx="3200400" cy="2243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1" y="2057400"/>
            <a:ext cx="32004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REFERENCES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371600" y="1219200"/>
            <a:ext cx="7498080" cy="541020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None/>
              <a:tabLst>
                <a:tab pos="457200" algn="l"/>
              </a:tabLst>
            </a:pPr>
            <a:r>
              <a:rPr lang="en-GB" sz="5600" b="1" u="sng" dirty="0" smtClean="0"/>
              <a:t>TEXT BOOKS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</a:t>
            </a:r>
            <a:r>
              <a:rPr lang="en-GB" sz="5600" i="1" dirty="0" smtClean="0"/>
              <a:t>KILLEY &amp; KAY’S</a:t>
            </a:r>
            <a:r>
              <a:rPr lang="en-GB" sz="5600" dirty="0" smtClean="0"/>
              <a:t> OUTLINE OF ORAL SURGERY – VOLUME I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TEXTBOOK OF ORAL &amp; MAXILLOFACIAL SURGERY – </a:t>
            </a:r>
            <a:r>
              <a:rPr lang="en-GB" sz="5600" i="1" dirty="0" smtClean="0"/>
              <a:t>DANIEL LASKIN VOLUME II</a:t>
            </a:r>
            <a:r>
              <a:rPr lang="en-GB" sz="5600" dirty="0" smtClean="0"/>
              <a:t>.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ORAL  &amp; MAXILLOFACIAL SURGERY- VOLUME 1 –W.HARRY ARCHER</a:t>
            </a:r>
            <a:endParaRPr lang="en-US" sz="5600" i="1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COMPLICATIONS OF ORAL &amp; MAXILLOFACIAL SURGERY – </a:t>
            </a:r>
            <a:r>
              <a:rPr lang="en-GB" sz="5600" i="1" dirty="0" smtClean="0"/>
              <a:t>KABAN &amp; PERROTT</a:t>
            </a:r>
            <a:r>
              <a:rPr lang="en-GB" sz="5600" dirty="0" smtClean="0"/>
              <a:t>.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SURGERY FOR IMPACTED TEETH – </a:t>
            </a:r>
            <a:r>
              <a:rPr lang="en-GB" sz="5600" i="1" dirty="0" smtClean="0"/>
              <a:t>ALLING &amp; ALLING</a:t>
            </a:r>
            <a:endParaRPr lang="en-US" sz="5600" i="1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MINOR ORAL SURGERY – </a:t>
            </a:r>
            <a:r>
              <a:rPr lang="en-GB" sz="5600" i="1" dirty="0" smtClean="0"/>
              <a:t>GEOFFREY L. HOWE</a:t>
            </a:r>
            <a:endParaRPr lang="en-US" sz="5600" i="1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IMPACTED TEETH – </a:t>
            </a:r>
            <a:r>
              <a:rPr lang="en-GB" sz="5600" i="1" dirty="0" smtClean="0"/>
              <a:t>KILLEY &amp; KAY.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PRINCIPLES OF OMFS – VOLUME – I – </a:t>
            </a:r>
            <a:r>
              <a:rPr lang="en-GB" sz="5600" i="1" dirty="0" smtClean="0"/>
              <a:t>PETERSON</a:t>
            </a:r>
            <a:endParaRPr lang="en-US" sz="5600" i="1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sz="5600" dirty="0" smtClean="0"/>
              <a:t> CONTEMPORARY ORAL AND MAXILLOFACIAL SURGERY – </a:t>
            </a:r>
            <a:r>
              <a:rPr lang="en-US" sz="5600" i="1" dirty="0" smtClean="0"/>
              <a:t>LARRY.J.PETERSON.</a:t>
            </a:r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TEXT BOOK OF OMFS – </a:t>
            </a:r>
            <a:r>
              <a:rPr lang="en-GB" sz="5600" i="1" dirty="0" smtClean="0"/>
              <a:t>B.SRINIVASAN.</a:t>
            </a:r>
            <a:endParaRPr lang="en-US" sz="5600" i="1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sz="5600" dirty="0" smtClean="0"/>
              <a:t> TEXT BOOK OF OMFS – </a:t>
            </a:r>
            <a:r>
              <a:rPr lang="en-US" sz="5600" i="1" dirty="0" smtClean="0"/>
              <a:t>S.M.BALAJI</a:t>
            </a:r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sz="5600" dirty="0" smtClean="0"/>
              <a:t> TEXT BOOK OF OMFS – </a:t>
            </a:r>
            <a:r>
              <a:rPr lang="en-US" sz="5600" i="1" dirty="0" smtClean="0"/>
              <a:t>NEELIMA. ANIL. MALIK.</a:t>
            </a:r>
            <a:endParaRPr lang="en-GB" sz="5600" b="1" i="1" u="sng" dirty="0" smtClean="0"/>
          </a:p>
          <a:p>
            <a:pPr>
              <a:buFont typeface="Wingdings" pitchFamily="2" charset="2"/>
              <a:buNone/>
              <a:tabLst>
                <a:tab pos="457200" algn="l"/>
              </a:tabLst>
            </a:pPr>
            <a:r>
              <a:rPr lang="en-GB" sz="5600" b="1" u="sng" dirty="0" smtClean="0"/>
              <a:t>JOURNALS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BRITISH JOURNAL OF ORAL &amp; MAXILLOFACIAL SURGERY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INTERNATIONAL JOURNAL OR ORAL &amp; MAXILLOFACIAL SURGEONS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ORAL &amp; MAXILLOFACIAL SURGERY CLINICS OF NORTH AMERICA, MAY 2003.</a:t>
            </a:r>
            <a:endParaRPr lang="en-US" sz="5600" dirty="0" smtClean="0"/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ORAL &amp; MAXILLOFACIAL SURGERY CLINICS OF NORTH AMERICA, FEB 2007.N</a:t>
            </a:r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 ORAL SURGERY, ORAL MEDICINE, ORAL PATHOLOGY, ENDODONTOLOGY</a:t>
            </a:r>
          </a:p>
          <a:p>
            <a:pPr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5600" dirty="0" smtClean="0"/>
              <a:t>JOURNAL OF ORAL  &amp; MAXILLOFACIAL SURGERY </a:t>
            </a:r>
            <a:endParaRPr lang="en-US" sz="5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Pictures\New 7 wonders\new3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rot="19782648">
            <a:off x="777894" y="1000987"/>
            <a:ext cx="46814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1106</TotalTime>
  <Words>2346</Words>
  <Application>Microsoft Office PowerPoint</Application>
  <PresentationFormat>On-screen Show (4:3)</PresentationFormat>
  <Paragraphs>496</Paragraphs>
  <Slides>63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Solstice</vt:lpstr>
      <vt:lpstr>Slide 1</vt:lpstr>
      <vt:lpstr>DEFINITION</vt:lpstr>
      <vt:lpstr>THEORIES OF IMPACTION </vt:lpstr>
      <vt:lpstr>ETIOLOGY</vt:lpstr>
      <vt:lpstr>Slide 5</vt:lpstr>
      <vt:lpstr>ORDER OF FREQUENCY :                                           Archer       </vt:lpstr>
      <vt:lpstr>Slide 7</vt:lpstr>
      <vt:lpstr>CLASSIFICATION OF IMPACTED MANDIBULAR 3rd MOLAR    GEORGE WINTER’S CLASSIFICATION  1.MESIOANGULAR      11.DISTOANGULAR    111. VERTICAL 1V. HORIZONTAL         V.  BUCCOVERSION     VI. LINGUOVERSION VIII. INVERTED   </vt:lpstr>
      <vt:lpstr>WINTER’S SUB-CLASSES :-   Angle between the longitudinal axis of 3rd molar and occlusal plane. </vt:lpstr>
      <vt:lpstr>PELL AND GREGORY’S CLASSIFICATION (1933)  I) Skeletal anatomic space between posterior aspect of 2nd       molar and anterior border of ramus of mandible  </vt:lpstr>
      <vt:lpstr>II) Relative depth of 3rd molar in bone – </vt:lpstr>
      <vt:lpstr>     COMBINED ADA AND AAOMS CLASSIFICATION : - Alling  Based on the operation performed to remove impacted teeth.   I)   D7220 – (Soft tissue impaction)  II)   D7230 -  (Partially bony impaction)  III)  D7240 – (Complete bony impaction) IV)  D7241 – (Complete bony impaction with surgical difficulties ) </vt:lpstr>
      <vt:lpstr>Slide 13</vt:lpstr>
      <vt:lpstr>Slide 14</vt:lpstr>
      <vt:lpstr>PRE-OPERATIVE ASSESSMENT</vt:lpstr>
      <vt:lpstr>Slide 16</vt:lpstr>
      <vt:lpstr>WINTER’S LINES</vt:lpstr>
      <vt:lpstr>   ANDERSON’S DIFFICULTY SCORE INDEX :- </vt:lpstr>
      <vt:lpstr>WHARFE’S ASSESSMENT  </vt:lpstr>
      <vt:lpstr>WHARFE’S ASSESSMENT</vt:lpstr>
      <vt:lpstr>ROOT PATTERN</vt:lpstr>
      <vt:lpstr>TEXTURE OF INVESTING BONE : </vt:lpstr>
      <vt:lpstr>              INDICATIONS FOR          IMPACTED  TOOTH REMOVAL</vt:lpstr>
      <vt:lpstr>CONTRAINDICATIONS FOR TOOTH REMOVAL   Extremes of age.  Compromised medical status.  Probable extensive damage to adjacent structures </vt:lpstr>
      <vt:lpstr>METHOD OF REMOVAL</vt:lpstr>
      <vt:lpstr> PRINCIPLES OF INCISIONS </vt:lpstr>
      <vt:lpstr>L – SHAPED FLAP OR 2ND MOLAR PARA-MARGINAL FLAP WITH VESTIBULAR EXTENSION </vt:lpstr>
      <vt:lpstr>BAYONET – SHAPED FLAP</vt:lpstr>
      <vt:lpstr> ENVELOPE FLAP </vt:lpstr>
      <vt:lpstr>Slide 30</vt:lpstr>
      <vt:lpstr> TERENCE WARD’S INCISION :- </vt:lpstr>
      <vt:lpstr> </vt:lpstr>
      <vt:lpstr>Slide 33</vt:lpstr>
      <vt:lpstr>BONE AND TOOTH REMOVAL  </vt:lpstr>
      <vt:lpstr>Slide 35</vt:lpstr>
      <vt:lpstr>REMOVAL OF HORIZONTAL IMPACTION</vt:lpstr>
      <vt:lpstr>            REMOVAL OF DISTOANGULAR IMPACTION</vt:lpstr>
      <vt:lpstr>            REMOVAL OF  MESIOANGULAR IMPACTION</vt:lpstr>
      <vt:lpstr>Slide 39</vt:lpstr>
      <vt:lpstr>Slide 40</vt:lpstr>
      <vt:lpstr> LINGUAL SPLIT BONE TECHNIQUE                                                 Sir William Kelsey Fry 1933 </vt:lpstr>
      <vt:lpstr>Slide 42</vt:lpstr>
      <vt:lpstr>IMPACTED MAXILLARY 3RD MOLAR </vt:lpstr>
      <vt:lpstr>CLASSIFICATION OF IMPACTED MAXILLARY 3RD MOLAR – by Archer (1975) </vt:lpstr>
      <vt:lpstr>Slide 45</vt:lpstr>
      <vt:lpstr>INCISION &amp; FLAP ELEVATION </vt:lpstr>
      <vt:lpstr>Slide 47</vt:lpstr>
      <vt:lpstr>IMPACTED MAXILLARY CANINE</vt:lpstr>
      <vt:lpstr>Slide 49</vt:lpstr>
      <vt:lpstr>Slide 50</vt:lpstr>
      <vt:lpstr>Slide 51</vt:lpstr>
      <vt:lpstr>Slide 52</vt:lpstr>
      <vt:lpstr>IMPACTED MAXILLARYCANINE</vt:lpstr>
      <vt:lpstr>IMPACTED MANDIBULAR CANINE</vt:lpstr>
      <vt:lpstr>IMPACTED MANDIBULAR PREMOLAR</vt:lpstr>
      <vt:lpstr>Slide 56</vt:lpstr>
      <vt:lpstr>COMPLICATIONS DURING SURGERY </vt:lpstr>
      <vt:lpstr>DENTAL COMPLICATIONS</vt:lpstr>
      <vt:lpstr>SOFT TISSUE COMPLICATIONS</vt:lpstr>
      <vt:lpstr>BONE COMPLICATIONS</vt:lpstr>
      <vt:lpstr>NERVE AND VESSEL COMPLICATIONS</vt:lpstr>
      <vt:lpstr>REFERENCES</vt:lpstr>
      <vt:lpstr>Slide 63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admin</cp:lastModifiedBy>
  <cp:revision>110</cp:revision>
  <dcterms:created xsi:type="dcterms:W3CDTF">2010-05-17T16:32:09Z</dcterms:created>
  <dcterms:modified xsi:type="dcterms:W3CDTF">2016-12-03T03:49:41Z</dcterms:modified>
</cp:coreProperties>
</file>