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92"/>
  </p:handoutMasterIdLst>
  <p:sldIdLst>
    <p:sldId id="581" r:id="rId3"/>
    <p:sldId id="582" r:id="rId5"/>
    <p:sldId id="583" r:id="rId6"/>
    <p:sldId id="584" r:id="rId7"/>
    <p:sldId id="585" r:id="rId8"/>
    <p:sldId id="586" r:id="rId9"/>
    <p:sldId id="588" r:id="rId10"/>
    <p:sldId id="589" r:id="rId11"/>
    <p:sldId id="590" r:id="rId12"/>
    <p:sldId id="591" r:id="rId13"/>
    <p:sldId id="625" r:id="rId14"/>
    <p:sldId id="592" r:id="rId15"/>
    <p:sldId id="593" r:id="rId16"/>
    <p:sldId id="595" r:id="rId17"/>
    <p:sldId id="597" r:id="rId18"/>
    <p:sldId id="599" r:id="rId19"/>
    <p:sldId id="600" r:id="rId20"/>
    <p:sldId id="601" r:id="rId21"/>
    <p:sldId id="602" r:id="rId22"/>
    <p:sldId id="603" r:id="rId23"/>
    <p:sldId id="604" r:id="rId24"/>
    <p:sldId id="605" r:id="rId25"/>
    <p:sldId id="543" r:id="rId26"/>
    <p:sldId id="533" r:id="rId27"/>
    <p:sldId id="334" r:id="rId28"/>
    <p:sldId id="335" r:id="rId29"/>
    <p:sldId id="336" r:id="rId30"/>
    <p:sldId id="351" r:id="rId31"/>
    <p:sldId id="338" r:id="rId32"/>
    <p:sldId id="339" r:id="rId33"/>
    <p:sldId id="340" r:id="rId34"/>
    <p:sldId id="544" r:id="rId35"/>
    <p:sldId id="545" r:id="rId36"/>
    <p:sldId id="546" r:id="rId37"/>
    <p:sldId id="341" r:id="rId38"/>
    <p:sldId id="343" r:id="rId39"/>
    <p:sldId id="551" r:id="rId40"/>
    <p:sldId id="552" r:id="rId41"/>
    <p:sldId id="553" r:id="rId42"/>
    <p:sldId id="554" r:id="rId43"/>
    <p:sldId id="344" r:id="rId44"/>
    <p:sldId id="345" r:id="rId45"/>
    <p:sldId id="346" r:id="rId46"/>
    <p:sldId id="528" r:id="rId47"/>
    <p:sldId id="348" r:id="rId48"/>
    <p:sldId id="349" r:id="rId49"/>
    <p:sldId id="262" r:id="rId50"/>
    <p:sldId id="270" r:id="rId51"/>
    <p:sldId id="265" r:id="rId52"/>
    <p:sldId id="541" r:id="rId53"/>
    <p:sldId id="542" r:id="rId54"/>
    <p:sldId id="267" r:id="rId55"/>
    <p:sldId id="268" r:id="rId56"/>
    <p:sldId id="354" r:id="rId57"/>
    <p:sldId id="368" r:id="rId58"/>
    <p:sldId id="524" r:id="rId59"/>
    <p:sldId id="377" r:id="rId60"/>
    <p:sldId id="378" r:id="rId61"/>
    <p:sldId id="379" r:id="rId62"/>
    <p:sldId id="562" r:id="rId63"/>
    <p:sldId id="381" r:id="rId64"/>
    <p:sldId id="567" r:id="rId65"/>
    <p:sldId id="565" r:id="rId66"/>
    <p:sldId id="566" r:id="rId67"/>
    <p:sldId id="529" r:id="rId68"/>
    <p:sldId id="383" r:id="rId69"/>
    <p:sldId id="386" r:id="rId70"/>
    <p:sldId id="569" r:id="rId71"/>
    <p:sldId id="389" r:id="rId72"/>
    <p:sldId id="393" r:id="rId73"/>
    <p:sldId id="573" r:id="rId74"/>
    <p:sldId id="575" r:id="rId75"/>
    <p:sldId id="394" r:id="rId76"/>
    <p:sldId id="421" r:id="rId77"/>
    <p:sldId id="423" r:id="rId78"/>
    <p:sldId id="424" r:id="rId79"/>
    <p:sldId id="426" r:id="rId80"/>
    <p:sldId id="577" r:id="rId81"/>
    <p:sldId id="578" r:id="rId82"/>
    <p:sldId id="579" r:id="rId83"/>
    <p:sldId id="580" r:id="rId84"/>
    <p:sldId id="432" r:id="rId85"/>
    <p:sldId id="766" r:id="rId86"/>
    <p:sldId id="767" r:id="rId87"/>
    <p:sldId id="768" r:id="rId88"/>
    <p:sldId id="620" r:id="rId89"/>
    <p:sldId id="621" r:id="rId90"/>
    <p:sldId id="622" r:id="rId91"/>
  </p:sldIdLst>
  <p:sldSz cx="9144000" cy="6858000" type="screen4x3"/>
  <p:notesSz cx="7045325" cy="9345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6600"/>
    <a:srgbClr val="3333FF"/>
    <a:srgbClr val="0033CC"/>
    <a:srgbClr val="00CC00"/>
    <a:srgbClr val="FFFF66"/>
    <a:srgbClr val="CCECFF"/>
    <a:srgbClr val="FF99FF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32" autoAdjust="0"/>
    <p:restoredTop sz="86679" autoAdjust="0"/>
  </p:normalViewPr>
  <p:slideViewPr>
    <p:cSldViewPr>
      <p:cViewPr varScale="1">
        <p:scale>
          <a:sx n="60" d="100"/>
          <a:sy n="60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5" Type="http://schemas.openxmlformats.org/officeDocument/2006/relationships/tableStyles" Target="tableStyles.xml"/><Relationship Id="rId94" Type="http://schemas.openxmlformats.org/officeDocument/2006/relationships/viewProps" Target="viewProps.xml"/><Relationship Id="rId93" Type="http://schemas.openxmlformats.org/officeDocument/2006/relationships/presProps" Target="presProps.xml"/><Relationship Id="rId92" Type="http://schemas.openxmlformats.org/officeDocument/2006/relationships/handoutMaster" Target="handoutMasters/handoutMaster1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>
              <a:defRPr sz="1200"/>
            </a:lvl1pPr>
          </a:lstStyle>
          <a:p>
            <a:fld id="{645D287B-D852-496A-94AD-469DCB7E9F7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r">
              <a:defRPr sz="1200"/>
            </a:lvl1pPr>
          </a:lstStyle>
          <a:p>
            <a:fld id="{27E9561B-A30A-4D2C-B095-ED4B8D1725A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>
              <a:defRPr sz="1200"/>
            </a:lvl1pPr>
          </a:lstStyle>
          <a:p>
            <a:fld id="{42320E03-AA3E-4F1F-9056-B2057BA65EDA}" type="datetimeFigureOut">
              <a:rPr lang="en-IN" smtClean="0"/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62" tIns="46831" rIns="93662" bIns="46831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6"/>
            <a:ext cx="5636260" cy="4205526"/>
          </a:xfrm>
          <a:prstGeom prst="rect">
            <a:avLst/>
          </a:prstGeom>
        </p:spPr>
        <p:txBody>
          <a:bodyPr vert="horz" lIns="93662" tIns="46831" rIns="93662" bIns="46831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r">
              <a:defRPr sz="1200"/>
            </a:lvl1pPr>
          </a:lstStyle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I ask any body over here….that r u healthy?</a:t>
            </a:r>
            <a:r>
              <a:rPr lang="en-US" baseline="0" dirty="0" smtClean="0"/>
              <a:t> And how do u define that you are healthy?</a:t>
            </a:r>
            <a:endParaRPr lang="en-US" baseline="0" dirty="0" smtClean="0"/>
          </a:p>
          <a:p>
            <a:r>
              <a:rPr lang="en-US" baseline="0" dirty="0" smtClean="0"/>
              <a:t>It is very difficult to give a convincing answer……right?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Health is perceived in different ways………gave rise to various concepts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Discovered that most infectious diseases are caused by germ……… he is also the person who  introduced the concept of virus</a:t>
            </a:r>
            <a:endParaRPr lang="en-US" dirty="0" smtClean="0"/>
          </a:p>
          <a:p>
            <a:r>
              <a:rPr lang="en-US" dirty="0" smtClean="0"/>
              <a:t>One who is free from disease is called as healthy….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ECOLOGIST VIEWED</a:t>
            </a:r>
            <a:r>
              <a:rPr lang="en-US" baseline="0" dirty="0" smtClean="0"/>
              <a:t> …..environmental scientist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MAL ADJUSTMENT OF THE HUMAN ORGANISM</a:t>
            </a:r>
            <a:r>
              <a:rPr lang="en-US" baseline="0" dirty="0" smtClean="0"/>
              <a:t> TO ENVIRONMENT ------- LEADS TO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ADVANCES IN THE SOCIAL</a:t>
            </a:r>
            <a:r>
              <a:rPr lang="en-US" baseline="0" dirty="0" smtClean="0"/>
              <a:t> SCIENCE……..or social scientist……..SHOWED THAT HEALTH IS NOT ONLY A BIOMEDICAL PHENOMENON BUT ………..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person</a:t>
            </a:r>
            <a:r>
              <a:rPr lang="en-US" baseline="0" dirty="0" smtClean="0"/>
              <a:t> needs to be or wants to be healthy …….he or she should be having healthy habits such as taking regular exercise and adequate rest , high level of personal hygiene eating nutritional diet and taking care of mental well being and developing social skills to interact in a positive manner within society.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VIEWED HEALTH AS BEING OF TWO ORDERS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other biological factors which also helps in diagnosing</a:t>
            </a:r>
            <a:r>
              <a:rPr lang="en-US" sz="1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physical health of an</a:t>
            </a:r>
            <a:r>
              <a:rPr lang="en-US" sz="1000" baseline="0" dirty="0" smtClean="0"/>
              <a:t> individual.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Meaniningfulrelationship</a:t>
            </a:r>
            <a:r>
              <a:rPr lang="en-US" dirty="0" smtClean="0"/>
              <a:t>……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</a:t>
            </a:r>
            <a:r>
              <a:rPr lang="en-US" baseline="0" dirty="0" smtClean="0"/>
              <a:t> reflects the emotional aspect of a person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may be a better influence or worse influence…….. Or it may be positive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negetive</a:t>
            </a:r>
            <a:r>
              <a:rPr lang="en-US" baseline="0" dirty="0" smtClean="0"/>
              <a:t> influence </a:t>
            </a:r>
            <a:endParaRPr lang="en-US" baseline="0" dirty="0" smtClean="0"/>
          </a:p>
          <a:p>
            <a:r>
              <a:rPr lang="en-US" baseline="0" dirty="0" smtClean="0"/>
              <a:t>External like environmental factors, adverse habits adopted by a person</a:t>
            </a:r>
            <a:endParaRPr lang="en-US" baseline="0" dirty="0" smtClean="0"/>
          </a:p>
          <a:p>
            <a:r>
              <a:rPr lang="en-US" baseline="0" dirty="0" smtClean="0"/>
              <a:t>Internal like </a:t>
            </a:r>
            <a:r>
              <a:rPr lang="en-US" baseline="0" dirty="0" err="1" smtClean="0"/>
              <a:t>body’simmune</a:t>
            </a:r>
            <a:r>
              <a:rPr lang="en-US" baseline="0" dirty="0" smtClean="0"/>
              <a:t> system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2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Mortality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…. </a:t>
            </a:r>
            <a:r>
              <a:rPr lang="en-US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means “death” or describes death and 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                     </a:t>
            </a:r>
            <a:r>
              <a:rPr lang="en-US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related issues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pPr algn="l">
              <a:lnSpc>
                <a:spcPct val="150000"/>
              </a:lnSpc>
            </a:pPr>
            <a:r>
              <a:rPr lang="en-I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Average of three indicators are taken to interpret the PQLI and placed on a scale of 0 to 100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which is the Best performance and  0 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Worst performance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92673E2-47FF-4565-B961-018FBC1AFF63}" type="slidenum">
              <a:rPr lang="en-US"/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B7DD81-AB6D-4041-854C-8215ECEB5F6D}" type="slidenum">
              <a:rPr lang="en-US"/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5448380A-008B-4922-8404-03207C449510}" type="slidenum">
              <a:rPr lang="en-US"/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FF0214C-A62B-40CE-AAEA-6E553BD89253}" type="slidenum">
              <a:rPr lang="en-US"/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4FCDB94F-2E6D-4811-9817-94390E1BFD29}" type="slidenum">
              <a:rPr lang="en-US"/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F94A1BF-B3F3-4DA6-935E-520C93A39F97}" type="slidenum">
              <a:rPr lang="en-US"/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F0D1DF4-5F87-4C0E-BFEC-3FFABA685701}" type="slidenum">
              <a:rPr lang="en-US"/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1F1AE52-897C-47EC-9F0C-21D19D01C04D}" type="slidenum">
              <a:rPr lang="en-US"/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5DDE7F0-3A11-4EC4-A6DE-E8D292883162}" type="slidenum">
              <a:rPr lang="en-US"/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C41339A7-C28E-4FD0-A7CD-E144BD6D712A}" type="slidenum">
              <a:rPr lang="en-US"/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36CA-C6D4-4B9B-90C9-85AE14584F5A}" type="slidenum">
              <a:rPr lang="en-IN" smtClean="0"/>
            </a:fld>
            <a:endParaRPr lang="en-IN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pPr algn="just">
              <a:buFont typeface="Wingdings" panose="05000000000000000000" pitchFamily="2" charset="2"/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Floating tip 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sym typeface="+mn-ea"/>
              </a:rPr>
              <a:t>of iceberg represents what the physician sees in the community – Clinical cases</a:t>
            </a:r>
            <a:endParaRPr lang="en-US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None/>
            </a:pPr>
            <a:endParaRPr lang="en-US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Submerged portion 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sym typeface="+mn-ea"/>
              </a:rPr>
              <a:t>of the iceberg represents the hidden mass of disease- Latent, inapparent, Presymptomatic and undiagnosed cases and carriers in the community. </a:t>
            </a:r>
            <a:endParaRPr lang="en-US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None/>
            </a:pPr>
            <a:endParaRPr lang="en-US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Waterline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sym typeface="+mn-ea"/>
              </a:rPr>
              <a:t> represents the demarcation between apparent and inapparent disease. 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2FC2591-1ABF-42F6-9B27-2359C4A37723}" type="slidenum">
              <a:rPr lang="en-US"/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 panose="05040102010807070707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 panose="05040102010807070707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 panose="05040102010807070707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 panose="05000000000000000000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 panose="05000000000000000000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 panose="05040102010807070707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 panose="05040102010807070707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hyperlink" Target="http://www.google.co.in/imgres?imgurl=http://www.emergingrnleader.com/wp-content/uploads/2012/03/WorkLifeBalance.jpg&amp;imgrefurl=http://www.emergingrnleader.com/self-carefornurseleaders/&amp;usg=__PLF6Z5XktiOtVCAT2cvTaXrR8DQ=&amp;h=282&amp;w=425&amp;sz=14&amp;hl=en&amp;start=18&amp;zoom=1&amp;tbnid=yT5NpKzaTqFn4M:&amp;tbnh=84&amp;tbnw=126&amp;ei=mgJVUfaNIYKYrge2xoDIBA&amp;prev=/search?q=balance+between+health+and+environment&amp;hl=en&amp;gbv=2&amp;tbm=isch&amp;itbs=1&amp;sa=X&amp;ved=0CE0QrQMwEQ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jpeg"/></Relationships>
</file>

<file path=ppt/slides/_rels/slide8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6.png"/><Relationship Id="rId2" Type="http://schemas.openxmlformats.org/officeDocument/2006/relationships/image" Target="file:///C:\Users\Prasanth\AppData\Local\Temp\wps\INetCache\12662bfa6becd90342a0ad15cf5b87a7" TargetMode="External"/><Relationship Id="rId1" Type="http://schemas.openxmlformats.org/officeDocument/2006/relationships/image" Target="../media/image55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634" y="1637488"/>
            <a:ext cx="4811565" cy="4971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1371600"/>
            <a:ext cx="488942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Good </a:t>
            </a:r>
            <a:r>
              <a:rPr lang="en-IN" altLang="en-US" sz="40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Morning</a:t>
            </a:r>
            <a:endParaRPr lang="en-IN" altLang="en-US" sz="4000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8952" y="2895600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br>
              <a:rPr lang="en-US" sz="6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4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HEALTH AND DISEASE</a:t>
            </a:r>
            <a:endParaRPr lang="en-IN" sz="4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AKX2ZS5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1" y="2285999"/>
            <a:ext cx="2231518" cy="2292655"/>
          </a:xfrm>
          <a:prstGeom prst="rect">
            <a:avLst/>
          </a:prstGeom>
        </p:spPr>
      </p:pic>
      <p:pic>
        <p:nvPicPr>
          <p:cNvPr id="11" name="Picture 10" descr="CAWPQR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665483"/>
            <a:ext cx="2133600" cy="2354317"/>
          </a:xfrm>
          <a:prstGeom prst="rect">
            <a:avLst/>
          </a:prstGeom>
        </p:spPr>
      </p:pic>
      <p:pic>
        <p:nvPicPr>
          <p:cNvPr id="12" name="Picture 11" descr="healthy-life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739" y="4110037"/>
            <a:ext cx="3123661" cy="2214563"/>
          </a:xfrm>
          <a:prstGeom prst="rect">
            <a:avLst/>
          </a:prstGeom>
        </p:spPr>
      </p:pic>
      <p:pic>
        <p:nvPicPr>
          <p:cNvPr id="13" name="Picture 12" descr="hpsu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3056331" cy="2514600"/>
          </a:xfrm>
          <a:prstGeom prst="rect">
            <a:avLst/>
          </a:prstGeom>
        </p:spPr>
      </p:pic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4953000"/>
            <a:ext cx="1285875" cy="1104900"/>
          </a:xfrm>
          <a:prstGeom prst="rect">
            <a:avLst/>
          </a:prstGeom>
        </p:spPr>
      </p:pic>
      <p:pic>
        <p:nvPicPr>
          <p:cNvPr id="15" name="Picture 14" descr="one-health-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304800"/>
            <a:ext cx="3447295" cy="259080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CONCEPT OF HEALTH</a:t>
            </a:r>
            <a:endParaRPr lang="en-IN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8686800" cy="5562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is difficult term to define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is not perceived the same way by all members of a community including various professional groups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Various concepts have emerged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None/>
            </a:pPr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based on different  thoughts</a:t>
            </a:r>
            <a:endParaRPr lang="en-US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buNone/>
            </a:pPr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define health</a:t>
            </a:r>
            <a:endParaRPr lang="en-IN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U-Turn Arrow 3"/>
          <p:cNvSpPr/>
          <p:nvPr/>
        </p:nvSpPr>
        <p:spPr>
          <a:xfrm rot="5400000">
            <a:off x="5600700" y="3848100"/>
            <a:ext cx="1219200" cy="2209800"/>
          </a:xfrm>
          <a:prstGeom prst="uturnArrow">
            <a:avLst>
              <a:gd name="adj1" fmla="val 25000"/>
              <a:gd name="adj2" fmla="val 16737"/>
              <a:gd name="adj3" fmla="val 27542"/>
              <a:gd name="adj4" fmla="val 43750"/>
              <a:gd name="adj5" fmla="val 2898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CONCEPT OF HEALTH</a:t>
            </a:r>
            <a:endParaRPr lang="en-IN" sz="40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49377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D60093"/>
              </a:buClr>
              <a:buFont typeface="Wingdings" panose="05000000000000000000" pitchFamily="2" charset="2"/>
              <a:buChar char="Æ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Biomedical concept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D60093"/>
              </a:buClr>
              <a:buFont typeface="Wingdings" panose="05000000000000000000" pitchFamily="2" charset="2"/>
              <a:buChar char="Æ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Ecological concept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D60093"/>
              </a:buClr>
              <a:buFont typeface="Wingdings" panose="05000000000000000000" pitchFamily="2" charset="2"/>
              <a:buChar char="Æ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Psychosocial concept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D60093"/>
              </a:buClr>
              <a:buFont typeface="Wingdings" panose="05000000000000000000" pitchFamily="2" charset="2"/>
              <a:buChar char="Æ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Holistic concept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D60093"/>
              </a:buClr>
              <a:buFont typeface="Wingdings" panose="05000000000000000000" pitchFamily="2" charset="2"/>
              <a:buChar char="Æ"/>
            </a:pP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685800"/>
            <a:ext cx="8534400" cy="5943600"/>
          </a:xfrm>
        </p:spPr>
        <p:txBody>
          <a:bodyPr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1.BIOMEDICAL CONCEPT :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absence of disease”-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en-US" sz="4000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erm theory of disease.  </a:t>
            </a:r>
            <a:endParaRPr lang="en-US" sz="2800" i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louisPasteur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99" y="1981200"/>
            <a:ext cx="3232355" cy="4356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untitle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971800"/>
            <a:ext cx="3352800" cy="347209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52666" y="6337852"/>
            <a:ext cx="1867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Louis Pasteur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57200"/>
            <a:ext cx="8686800" cy="6400800"/>
          </a:xfrm>
        </p:spPr>
        <p:txBody>
          <a:bodyPr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 smtClean="0"/>
              <a:t> 2.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ECOLOGICAL CONCEPT: 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90000"/>
              </a:lnSpc>
              <a:buNone/>
            </a:pP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 Equilibrium between Man and his Environment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418" name="Picture 2" descr="http://t1.gstatic.com/images?q=tbn:ANd9GcQ3xgcgoWHlO7F_kS13b5fYKXe0yNc-C48S_H9R_eitWP7YFQfjZecMkuM">
            <a:hlinkClick r:id="rId1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743200"/>
            <a:ext cx="3200400" cy="21336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57200"/>
            <a:ext cx="8077200" cy="7162800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 smtClean="0"/>
              <a:t> 2.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ECOLOGICAL CONCEPT: 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90000"/>
              </a:lnSpc>
              <a:buNone/>
            </a:pP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Man to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endParaRPr lang="en-US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 leads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endParaRPr lang="en-US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health and longer life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expectancy</a:t>
            </a:r>
            <a:endParaRPr lang="en-US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in </a:t>
            </a:r>
            <a:r>
              <a:rPr lang="en-US" sz="35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absence of Modern health services. </a:t>
            </a:r>
            <a:endParaRPr lang="en-US" sz="35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038600" y="2514600"/>
            <a:ext cx="152400" cy="533400"/>
          </a:xfrm>
          <a:prstGeom prst="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4114800" y="3810000"/>
            <a:ext cx="152400" cy="533400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114800" y="5257800"/>
            <a:ext cx="152400" cy="533400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0"/>
            <a:ext cx="8229600" cy="5410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PSYCHOSOCIAL CONCEPT: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is both a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and social phenomenon 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 it is influenced by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Psychological, Social, Cultural , Economic, Political factors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304800"/>
            <a:ext cx="4495800" cy="5867400"/>
          </a:xfrm>
        </p:spPr>
        <p:txBody>
          <a:bodyPr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4.HOLISTIC CONCEPT: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of all the above concepts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the sectors of society have an effect on health.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D:\Desktop\Dr. Yunus KSDC RENEWAL TIL DEC 2013 001.jpg"/>
          <p:cNvPicPr>
            <a:picLocks noChangeAspect="1" noChangeArrowheads="1"/>
          </p:cNvPicPr>
          <p:nvPr/>
        </p:nvPicPr>
        <p:blipFill>
          <a:blip r:embed="rId1">
            <a:lum/>
          </a:blip>
          <a:srcRect l="9091" t="5644" r="4040" b="28198"/>
          <a:stretch>
            <a:fillRect/>
          </a:stretch>
        </p:blipFill>
        <p:spPr bwMode="auto">
          <a:xfrm>
            <a:off x="4724400" y="685800"/>
            <a:ext cx="4082415" cy="528574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304800"/>
            <a:ext cx="8915400" cy="5867400"/>
          </a:xfrm>
        </p:spPr>
        <p:txBody>
          <a:bodyPr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4.HOLISTIC CONCEPT: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Sectors of society are…….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8455" indent="-79375"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sector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8455" indent="-79375"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sector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8455" indent="-79375"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sector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8455" indent="-79375"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Religious sector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8455" indent="-79375"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sector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CONCEPT OF HEALTH-- </a:t>
            </a:r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endParaRPr lang="en-IN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3891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defined as a state of complete physical, social and mental well being and not merely the absence of disease or infirmity.</a:t>
            </a:r>
            <a:endParaRPr lang="en-US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health organization [1948]</a:t>
            </a:r>
            <a:endParaRPr lang="en-US" sz="28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Later expanded to include the ability to lead a “socially and economically productive life”</a:t>
            </a:r>
            <a:endParaRPr lang="en-US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health organization[1978]</a:t>
            </a:r>
            <a:endParaRPr lang="en-IN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srgbClr val="0033CC"/>
                </a:solidFill>
              </a:rPr>
              <a:t>WHO STUDY GROUP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5638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OPERATIONAL DEFINITION OF HEALTH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 SENSE</a:t>
            </a:r>
            <a:endParaRPr lang="en-US" sz="2800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 condition or </a:t>
            </a: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of the human organism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expressing the adequate functioning of the organism in given conditions , genetics or environment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NARROW SENSE</a:t>
            </a:r>
            <a:endParaRPr lang="en-US" sz="2800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There is </a:t>
            </a: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evidence of disease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that a person is functioning normally and several organs of the body are functioning adequately themselves and in relation to one another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0"/>
            <a:ext cx="8229600" cy="14478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DIMENSIONS OF HEALTH</a:t>
            </a:r>
            <a:endParaRPr lang="en-IN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DIMENSIONS OF HEALTH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050" name="Picture 2" descr="D:\Desktop\Dr. Yunus KSDC RENEWAL TIL DEC 201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 l="5051" t="3176" r="9332" b="6245"/>
          <a:stretch>
            <a:fillRect/>
          </a:stretch>
        </p:blipFill>
        <p:spPr bwMode="auto">
          <a:xfrm>
            <a:off x="1371600" y="1371600"/>
            <a:ext cx="5836920" cy="477078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9906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 of physical health : </a:t>
            </a:r>
            <a:b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49377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good complexion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Clean skin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bright eyes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lustrous hairs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body with firm flush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too fat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Sweet breath …… Sign of physical health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62600" y="685800"/>
            <a:ext cx="3024187" cy="43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76400"/>
            <a:ext cx="9078832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interact with other individuals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create and maintain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relationship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in the family, working places and in surrounding society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4419600" cy="9906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DIMENSION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24700" y="0"/>
            <a:ext cx="2019300" cy="167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4572000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2362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9530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DIMENSION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process information and act properly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of balance between the individual and the surrounding world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044656" y="0"/>
            <a:ext cx="2099344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20505" r="14905"/>
          <a:stretch>
            <a:fillRect/>
          </a:stretch>
        </p:blipFill>
        <p:spPr bwMode="auto">
          <a:xfrm>
            <a:off x="6477000" y="4293577"/>
            <a:ext cx="2667000" cy="256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5316936"/>
            <a:ext cx="2057400" cy="154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5486400" cy="762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DIMENSION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629400" y="0"/>
            <a:ext cx="2514600" cy="3130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886200"/>
            <a:ext cx="2133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14478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/>
          <p:nvPr>
            <p:ph sz="quarter" idx="1"/>
          </p:nvPr>
        </p:nvSpPr>
        <p:spPr>
          <a:xfrm>
            <a:off x="457200" y="3276600"/>
            <a:ext cx="8229600" cy="4036695"/>
          </a:xfrm>
        </p:spPr>
        <p:txBody>
          <a:bodyPr/>
          <a:p>
            <a:r>
              <a:rPr lang="en-US"/>
              <a:t> Mental health can be seen as "knowing" or "cognition" while emotional health relates to "feeling". 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SPECTRUM OF HEALTH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:\Desktop\Dr. Yunus KSDC RENEWAL TIL DEC 201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 l="13436" t="7076" r="4457" b="5651"/>
          <a:stretch>
            <a:fillRect/>
          </a:stretch>
        </p:blipFill>
        <p:spPr bwMode="auto">
          <a:xfrm>
            <a:off x="0" y="1128507"/>
            <a:ext cx="5410200" cy="4738893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257800" y="1615440"/>
            <a:ext cx="3886200" cy="4937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of an individual is a </a:t>
            </a:r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phenomenon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is a process of </a:t>
            </a:r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 change</a:t>
            </a:r>
            <a:endParaRPr lang="en-US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optimum health to ill health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gradual pattern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Documents and Settings\admin\Desktop\colour-spectru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0"/>
            <a:ext cx="2514600" cy="1533592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DETERMINANTS OF HEALTH</a:t>
            </a:r>
            <a:endParaRPr lang="en-IN" sz="36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which influence the Health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may be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factors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may be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factors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- identifies 12 determinants of Health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ChangeAspect="1"/>
          </p:cNvPicPr>
          <p:nvPr>
            <p:ph sz="quarter" idx="1"/>
          </p:nvPr>
        </p:nvPicPr>
        <p:blipFill>
          <a:blip r:embed="rId1"/>
          <a:stretch>
            <a:fillRect/>
          </a:stretch>
        </p:blipFill>
        <p:spPr>
          <a:xfrm>
            <a:off x="1447800" y="1219200"/>
            <a:ext cx="7043420" cy="55753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0"/>
            <a:ext cx="5105400" cy="4937760"/>
          </a:xfrm>
        </p:spPr>
        <p:txBody>
          <a:bodyPr>
            <a:normAutofit/>
          </a:bodyPr>
          <a:lstStyle/>
          <a:p>
            <a:pPr marL="274320" lvl="1" algn="ctr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None/>
            </a:pP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  HOW HEALTHY IS A GIVEN COMMUNITY?</a:t>
            </a:r>
            <a:endParaRPr lang="en-US" sz="4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181600" y="1447800"/>
            <a:ext cx="3962400" cy="451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8229600" cy="49377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INDICATORS OF HEALTH</a:t>
            </a:r>
            <a:endParaRPr lang="en-US" sz="40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096000" y="3733800"/>
            <a:ext cx="2601346" cy="258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INDICATORS OF HEALTH</a:t>
            </a:r>
            <a:endParaRPr lang="en-US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defined indicators as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variables or an index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help to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changes in the health status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directly or indirectly.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 OF HEALTH INDICATORS </a:t>
            </a:r>
            <a:endParaRPr lang="en-US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05800" cy="53340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measure the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status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a community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 the health status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one country with that of another.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assess the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care needs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community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 and evaluate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services, activities and programs.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the extent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which the objectives and targets of a program are being attained.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INDICATORS ARE……</a:t>
            </a:r>
            <a:endParaRPr lang="en-US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93776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 indicators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Morbidity indicators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 rates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Nutritional status indicators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delivery indicators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Utilization rates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 of social and mental health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indicators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Socio-economic indicators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policy indicators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MORTALITY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305800" cy="4724400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  <a:r>
              <a:rPr lang="en-US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CRUDE DEATH RATE</a:t>
            </a:r>
            <a:endParaRPr lang="en-US" sz="2400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defined as the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deaths per 1000 population per year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given community.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Crude death rate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_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deaths (all causes)_</a:t>
            </a:r>
            <a:r>
              <a:rPr lang="en-IN" alt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1000</a:t>
            </a:r>
            <a:endParaRPr lang="en-US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   Estimated midyear population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-22860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MORTALITY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696200" cy="53340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	</a:t>
            </a: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EXPECTANCY</a:t>
            </a:r>
            <a:endParaRPr lang="en-US" sz="2800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“The average number of years that will be lived by those born alive into a population”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Clr>
                <a:srgbClr val="C00000"/>
              </a:buClr>
              <a:buSzPct val="94000"/>
              <a:buFont typeface="Wingdings" panose="05000000000000000000" pitchFamily="2" charset="2"/>
              <a:buChar char="Æ"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Clr>
                <a:srgbClr val="C00000"/>
              </a:buClr>
              <a:buSzPct val="94000"/>
              <a:buFont typeface="Wingdings" panose="05000000000000000000" pitchFamily="2" charset="2"/>
              <a:buChar char="Æ"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</a:rPr>
              <a:t>MORTALITY INDICATORS</a:t>
            </a:r>
            <a:endParaRPr lang="en-US" b="0" dirty="0" smtClean="0">
              <a:solidFill>
                <a:srgbClr val="0033CC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382000" cy="47244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INFANT MORTALITY RATE</a:t>
            </a:r>
            <a:endParaRPr lang="en-US" sz="2800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</a:t>
            </a:r>
            <a:r>
              <a:rPr lang="en-US" sz="2800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 of </a:t>
            </a:r>
            <a:endParaRPr lang="en-US" sz="2800" i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50000"/>
              </a:lnSpc>
              <a:buNone/>
              <a:defRPr/>
            </a:pPr>
            <a:r>
              <a:rPr lang="en-US" sz="2800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deaths under 1 year of age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given year </a:t>
            </a:r>
            <a:r>
              <a:rPr lang="en-I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X 1000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50000"/>
              </a:lnSpc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number of live births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same year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50000"/>
              </a:lnSpc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50000"/>
              </a:lnSpc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one of the most 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universally accepted indicators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600200" y="3657600"/>
            <a:ext cx="6400800" cy="0"/>
          </a:xfrm>
          <a:prstGeom prst="line">
            <a:avLst/>
          </a:prstGeom>
          <a:ln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MORTALITY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305800" cy="4572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20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 MORTALITY RATE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200000"/>
              </a:lnSpc>
              <a:buNone/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deaths at ages 1-4 years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given year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200000"/>
              </a:lnSpc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1000 children in that age group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0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200" y="3352800"/>
            <a:ext cx="7467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MORTALITY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2296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200000"/>
              </a:lnSpc>
              <a:buFont typeface="Wingdings" panose="05000000000000000000" pitchFamily="2" charset="2"/>
              <a:buNone/>
              <a:defRPr/>
            </a:pP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UNDER 5 PROPORTIONATE MORTALITY RATE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00000"/>
              </a:lnSpc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total deaths occurring in the under 5 age group</a:t>
            </a:r>
            <a:endParaRPr lang="en-US" sz="28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0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MORTALITY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696200" cy="4572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20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MATERNAL MORTALITY RATE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00000"/>
              </a:lnSpc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deaths among women of reproductive age </a:t>
            </a:r>
            <a:endParaRPr lang="en-US" sz="28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0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MORTALITY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305800" cy="4572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20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 SPECIFIC MORTALITY RATE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0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 rate computed for specific disease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00000"/>
              </a:lnSpc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Eg: cancer, cardiovascular diseases , accidents etc…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087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2.MORBIDITY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924800" cy="54864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Reveal the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burden of ill health in a community.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following morbidity rates 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for assessing ill health in the community: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 and Prevalence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Attendance rates at out-patient departments, health centers, etc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Admission, Readmission and Discharge rates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hospital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3.DISABILITY RATES</a:t>
            </a:r>
            <a:endParaRPr lang="en-US" sz="4000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162800" cy="4800600"/>
          </a:xfrm>
        </p:spPr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 rates related to illness and injury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200000"/>
              </a:lnSpc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276600" y="3505200"/>
            <a:ext cx="22383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53225" y="0"/>
            <a:ext cx="23907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DISABILITY RATES</a:t>
            </a:r>
            <a:endParaRPr lang="en-US" sz="4000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9296400" cy="48006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INDICES ARE USE………….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SULIVAN’S INDEX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ADJUSTED LIFE EXPECTANCY [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 ADJUSTED LIFE EXPECTANCY [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DISABILITY RATES</a:t>
            </a:r>
            <a:endParaRPr lang="en-US" sz="4000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105400"/>
          </a:xfrm>
        </p:spPr>
        <p:txBody>
          <a:bodyPr>
            <a:noAutofit/>
          </a:bodyPr>
          <a:lstStyle/>
          <a:p>
            <a:pPr eaLnBrk="1" hangingPunct="1">
              <a:lnSpc>
                <a:spcPct val="200000"/>
              </a:lnSpc>
              <a:buClr>
                <a:srgbClr val="0033CC"/>
              </a:buClr>
              <a:buSzPct val="125000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SULIVAN’S INDEX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Index is calculated by subtracting from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expectancy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probable duration of bed disability and inability to perform major activities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0033CC"/>
              </a:buClr>
              <a:buSzPct val="125000"/>
              <a:buNone/>
              <a:defRPr/>
            </a:pP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   life expectancy </a:t>
            </a:r>
            <a:r>
              <a:rPr lang="en-US" sz="4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probable duration of bed disability </a:t>
            </a:r>
            <a:endParaRPr lang="en-US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0033CC"/>
              </a:buClr>
              <a:buSzPct val="125000"/>
              <a:buNone/>
              <a:defRPr/>
            </a:pP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and </a:t>
            </a:r>
            <a:endParaRPr lang="en-US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0033CC"/>
              </a:buClr>
              <a:buSzPct val="125000"/>
              <a:buNone/>
              <a:defRPr/>
            </a:pP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inability to perform major activities</a:t>
            </a:r>
            <a:endParaRPr lang="en-US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DISABILITY RATES</a:t>
            </a:r>
            <a:endParaRPr lang="en-US" sz="4000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10600" cy="4800600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Clr>
                <a:srgbClr val="0033CC"/>
              </a:buClr>
              <a:buSzPct val="125000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ADJUSTED LIFE EXPECTANCY [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buClr>
                <a:srgbClr val="0033CC"/>
              </a:buClr>
              <a:buSzPct val="125000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expectancy at birth including an    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Clr>
                <a:srgbClr val="0033CC"/>
              </a:buClr>
              <a:buSzPct val="125000"/>
              <a:buNone/>
              <a:defRPr/>
            </a:pPr>
            <a:r>
              <a:rPr lang="en-US" sz="4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+     </a:t>
            </a:r>
            <a:r>
              <a:rPr lang="en-US" sz="4400" b="1" i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Clr>
                <a:srgbClr val="0033CC"/>
              </a:buClr>
              <a:buSzPct val="125000"/>
              <a:buNone/>
              <a:defRPr/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adjustment of  time spent in poor health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DISABILITY RATES</a:t>
            </a:r>
            <a:endParaRPr lang="en-US" sz="4000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800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 ADJUSTED LIFE EXPECTANCY [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121000"/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measure of burden of disease in a defined population and the effectiveness of the intervention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SzPct val="121000"/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measures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97050" eaLnBrk="1" hangingPunct="1">
              <a:lnSpc>
                <a:spcPct val="150000"/>
              </a:lnSpc>
              <a:buClr>
                <a:srgbClr val="C00000"/>
              </a:buClr>
              <a:buSzPct val="121000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years of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lost to premature death </a:t>
            </a:r>
            <a:endParaRPr lang="en-US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97050" eaLnBrk="1" hangingPunct="1">
              <a:lnSpc>
                <a:spcPct val="150000"/>
              </a:lnSpc>
              <a:buClr>
                <a:srgbClr val="C00000"/>
              </a:buClr>
              <a:buSzPct val="121000"/>
              <a:buNone/>
              <a:defRPr/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and 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97050" eaLnBrk="1" hangingPunct="1">
              <a:lnSpc>
                <a:spcPct val="150000"/>
              </a:lnSpc>
              <a:buClr>
                <a:srgbClr val="C00000"/>
              </a:buClr>
              <a:buSzPct val="121000"/>
              <a:buNone/>
              <a:defRPr/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years lived with disability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543800" cy="106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NUTRITIONAL STATUS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1534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Anthropometric measurements of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………. 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None/>
              <a:defRPr/>
            </a:pP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[</a:t>
            </a:r>
            <a:r>
              <a:rPr lang="en-US" sz="2800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weight, height, mid- arm circumference]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F"/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preschool children</a:t>
            </a:r>
            <a:endParaRPr lang="en-US" sz="28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F"/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 at school entry</a:t>
            </a:r>
            <a:endParaRPr lang="en-US" sz="28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F"/>
              <a:defRPr/>
            </a:pP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low birth weight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(less than 2.5 kg)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648450" y="2819400"/>
            <a:ext cx="2495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69878"/>
            <a:ext cx="2085975" cy="138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CARE DELIVERY INDICATORS    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382000" cy="5410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200000"/>
              </a:lnSpc>
              <a:buNone/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frequently used indicators are………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200000"/>
              </a:lnSpc>
              <a:buClr>
                <a:srgbClr val="0033CC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Doctor-population ratio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200000"/>
              </a:lnSpc>
              <a:buClr>
                <a:srgbClr val="0033CC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Doctor-nurse ratio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200000"/>
              </a:lnSpc>
              <a:buClr>
                <a:srgbClr val="0033CC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Population-bed ratio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200000"/>
              </a:lnSpc>
              <a:buClr>
                <a:srgbClr val="0033CC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per health center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200000"/>
              </a:lnSpc>
              <a:buClr>
                <a:srgbClr val="0033CC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per traditional birth attendant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buFont typeface="Wingdings" panose="05000000000000000000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191000" y="2819400"/>
            <a:ext cx="46561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6200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UTILIZATION RATES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9436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  <a:defRPr/>
            </a:pPr>
            <a:r>
              <a:rPr lang="en-US" sz="2800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care utilization </a:t>
            </a:r>
            <a:r>
              <a:rPr lang="en-US" sz="30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expressed as…….</a:t>
            </a:r>
            <a:endParaRPr lang="en-US" sz="30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None/>
              <a:defRPr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people in need of a service, who actually receive it in given period.</a:t>
            </a:r>
            <a:endParaRPr lang="en-US" sz="30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None/>
              <a:defRPr/>
            </a:pPr>
            <a:r>
              <a:rPr lang="en-US" sz="3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Eg: Immunization, antenatal care , utilization of inpatient facilities etc……. 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638801" y="5638800"/>
            <a:ext cx="175382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INDICATORS</a:t>
            </a:r>
            <a:endParaRPr lang="en-US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686800" cy="5105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measures the disease causing environmental factors like…………….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 pollution,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 pollution,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 pollution,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pollution,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ailments caused by miss management of solid waste etc…..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78431" y="2286000"/>
            <a:ext cx="313696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543800" cy="8032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SOCIO-ECONOMIC INDICATORS</a:t>
            </a:r>
            <a:endParaRPr lang="en-US" b="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077200" cy="5181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 of population increase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capita GNP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unemployment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dependency ratio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literacy rates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size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housing: the number of persons per room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543800" cy="12033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b="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POLICY INDICATORS</a:t>
            </a:r>
            <a:endParaRPr lang="en-US" sz="40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81000"/>
            <a:ext cx="8305800" cy="6477000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220000"/>
              </a:lnSpc>
              <a:buFont typeface="Wingdings" panose="05000000000000000000" pitchFamily="2" charset="2"/>
              <a:buNone/>
              <a:defRPr/>
            </a:pP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20000"/>
              </a:lnSpc>
              <a:buNone/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MEASURES THE ALLOCATION RESOURCES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20000"/>
              </a:lnSpc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GNP spent on  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[GROSS NATIONAL PRODUCT]</a:t>
            </a:r>
            <a:endParaRPr lang="en-US" sz="28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20000"/>
              </a:lnSpc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services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20000"/>
              </a:lnSpc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Health-related activities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220000"/>
              </a:lnSpc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primary health care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324600" y="5114925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3810000"/>
            <a:ext cx="2400939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9087" y="2967335"/>
            <a:ext cx="75917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Concept of well being</a:t>
            </a:r>
            <a:endParaRPr lang="en-US" sz="4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228600" y="762000"/>
            <a:ext cx="9372600" cy="6096000"/>
          </a:xfrm>
        </p:spPr>
        <p:txBody>
          <a:bodyPr>
            <a:normAutofit/>
          </a:bodyPr>
          <a:lstStyle/>
          <a:p>
            <a:pPr marL="393065" lvl="1" indent="0" algn="ctr">
              <a:lnSpc>
                <a:spcPct val="200000"/>
              </a:lnSpc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definition of Health introduces the </a:t>
            </a:r>
            <a:r>
              <a:rPr lang="en-US" sz="3600" dirty="0" smtClean="0"/>
              <a:t>“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Concept of well-being</a:t>
            </a:r>
            <a:r>
              <a:rPr lang="en-US" sz="3600" dirty="0" smtClean="0"/>
              <a:t>”.</a:t>
            </a:r>
            <a:endParaRPr lang="en-US" sz="3600" dirty="0" smtClean="0"/>
          </a:p>
          <a:p>
            <a:pPr marL="393065" lvl="1" indent="0">
              <a:lnSpc>
                <a:spcPct val="200000"/>
              </a:lnSpc>
              <a:buNone/>
            </a:pPr>
            <a:r>
              <a:rPr lang="en-US" sz="3200" dirty="0" smtClean="0"/>
              <a:t>  </a:t>
            </a:r>
            <a:r>
              <a:rPr lang="en-US" sz="3200" dirty="0" smtClean="0">
                <a:solidFill>
                  <a:srgbClr val="0033CC"/>
                </a:solidFill>
              </a:rPr>
              <a:t>Objective component</a:t>
            </a:r>
            <a:r>
              <a:rPr lang="en-US" sz="3200" dirty="0" smtClean="0"/>
              <a:t>   </a:t>
            </a:r>
            <a:r>
              <a:rPr lang="en-US" sz="3200" dirty="0" smtClean="0">
                <a:solidFill>
                  <a:srgbClr val="C00000"/>
                </a:solidFill>
              </a:rPr>
              <a:t>Subjective component</a:t>
            </a:r>
            <a:endParaRPr lang="en-US" sz="3200" dirty="0" smtClean="0">
              <a:solidFill>
                <a:srgbClr val="C00000"/>
              </a:solidFill>
            </a:endParaRPr>
          </a:p>
          <a:p>
            <a:pPr marL="393065" lvl="1" indent="0">
              <a:lnSpc>
                <a:spcPct val="110000"/>
              </a:lnSpc>
              <a:buNone/>
            </a:pPr>
            <a:r>
              <a:rPr lang="en-US" sz="3200" dirty="0" smtClean="0"/>
              <a:t>     </a:t>
            </a:r>
            <a:endParaRPr lang="en-US" sz="3200" dirty="0" smtClean="0"/>
          </a:p>
          <a:p>
            <a:pPr marL="393065" lvl="1" indent="0">
              <a:lnSpc>
                <a:spcPct val="110000"/>
              </a:lnSpc>
              <a:buNone/>
            </a:pPr>
            <a:r>
              <a:rPr lang="en-US" sz="3200" dirty="0">
                <a:solidFill>
                  <a:srgbClr val="0033CC"/>
                </a:solidFill>
              </a:rPr>
              <a:t> </a:t>
            </a:r>
            <a:r>
              <a:rPr lang="en-US" sz="3200" dirty="0" smtClean="0">
                <a:solidFill>
                  <a:srgbClr val="0033CC"/>
                </a:solidFill>
              </a:rPr>
              <a:t>    Standard of living </a:t>
            </a:r>
            <a:r>
              <a:rPr lang="en-US" sz="3200" dirty="0" smtClean="0"/>
              <a:t>               </a:t>
            </a:r>
            <a:r>
              <a:rPr lang="en-US" sz="3200" dirty="0" smtClean="0">
                <a:solidFill>
                  <a:srgbClr val="C00000"/>
                </a:solidFill>
              </a:rPr>
              <a:t>Quality of life</a:t>
            </a:r>
            <a:endParaRPr lang="en-US" sz="3200" dirty="0" smtClean="0">
              <a:solidFill>
                <a:srgbClr val="C00000"/>
              </a:solidFill>
            </a:endParaRPr>
          </a:p>
          <a:p>
            <a:pPr marL="393065" lvl="1" indent="0">
              <a:lnSpc>
                <a:spcPct val="110000"/>
              </a:lnSpc>
              <a:buNone/>
            </a:pPr>
            <a:r>
              <a:rPr lang="en-US" sz="3200" dirty="0" smtClean="0"/>
              <a:t>              OR </a:t>
            </a:r>
            <a:endParaRPr lang="en-US" sz="3200" dirty="0" smtClean="0"/>
          </a:p>
          <a:p>
            <a:pPr marL="393065" lvl="1" indent="0">
              <a:lnSpc>
                <a:spcPct val="110000"/>
              </a:lnSpc>
              <a:buNone/>
            </a:pPr>
            <a:r>
              <a:rPr lang="en-US" sz="3200" dirty="0" smtClean="0"/>
              <a:t>       </a:t>
            </a:r>
            <a:r>
              <a:rPr lang="en-US" sz="3200" dirty="0" smtClean="0">
                <a:solidFill>
                  <a:srgbClr val="0033CC"/>
                </a:solidFill>
              </a:rPr>
              <a:t>Level of living</a:t>
            </a:r>
            <a:endParaRPr lang="en-US" sz="3200" dirty="0">
              <a:solidFill>
                <a:srgbClr val="0033CC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048000" y="2895600"/>
            <a:ext cx="838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886200" y="28956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057400" y="3886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172200" y="3886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228600"/>
            <a:ext cx="8229600" cy="1066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6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en-US" sz="36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6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Living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219200"/>
            <a:ext cx="76962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WHO…….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Housing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Sanitation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Educational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Recreational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services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3276600" y="1828800"/>
            <a:ext cx="1066800" cy="4419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43400" y="3581400"/>
            <a:ext cx="2993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SOCIOECONOMIC STATUS</a:t>
            </a:r>
            <a:endParaRPr lang="en-US" sz="2400" dirty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7315200" y="3810000"/>
            <a:ext cx="1600200" cy="2057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1000" y="5029200"/>
            <a:ext cx="3283271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of Living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25175" y="1752600"/>
            <a:ext cx="23188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0"/>
            <a:ext cx="3048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OF LIFE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382000" cy="49377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rgbClr val="C00000"/>
              </a:buClr>
              <a:buSzPct val="125000"/>
              <a:buFont typeface="Wingdings" panose="05000000000000000000" pitchFamily="2" charset="2"/>
              <a:buNone/>
            </a:pP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25000"/>
              <a:buFont typeface="Wingdings" panose="05000000000000000000" pitchFamily="2" charset="2"/>
              <a:buChar char="Æ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 of life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from the 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 of the effects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range of factors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 as those determining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, happiness , education , social and intellectual attainments , freedom of action , justice and freedom of expression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429375" y="304800"/>
            <a:ext cx="24098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INDICES FOR MEASURING THE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OF LIFE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20240"/>
            <a:ext cx="8229600" cy="4937760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FF0000"/>
              </a:buClr>
              <a:buSzPct val="127000"/>
              <a:buFont typeface="Wingdings" panose="05000000000000000000" pitchFamily="2" charset="2"/>
              <a:buChar char="Æ"/>
            </a:pPr>
            <a:r>
              <a:rPr lang="en-US" sz="24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QUALITY OF LIFE INDEX [PQLI]</a:t>
            </a:r>
            <a:endParaRPr lang="en-US" sz="24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SzPct val="127000"/>
              <a:buFont typeface="Wingdings" panose="05000000000000000000" pitchFamily="2" charset="2"/>
              <a:buChar char="Æ"/>
            </a:pPr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DEVELOPMENT INDEX[HDI]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971800" y="3749253"/>
            <a:ext cx="3584727" cy="310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33CC"/>
                </a:solidFill>
              </a:rPr>
              <a:t>PHYSICAL QUALITY OF LIFE INDEX</a:t>
            </a:r>
            <a:br>
              <a:rPr lang="en-US" sz="2800" dirty="0" smtClean="0">
                <a:solidFill>
                  <a:srgbClr val="0033CC"/>
                </a:solidFill>
              </a:rPr>
            </a:br>
            <a:r>
              <a:rPr lang="en-US" sz="2800" dirty="0" smtClean="0">
                <a:solidFill>
                  <a:srgbClr val="0033CC"/>
                </a:solidFill>
              </a:rPr>
              <a:t>PQLI</a:t>
            </a:r>
            <a:endParaRPr lang="en-US" sz="2800" dirty="0">
              <a:solidFill>
                <a:srgbClr val="0033CC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066800"/>
            <a:ext cx="8382000" cy="493776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COMPOSITE INDEX: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indicators are used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1-Infant Mortality Rate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[IMR]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2-Life Expectancy at age ONE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3-Literacy rate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DEVELOPMENT INDEX</a:t>
            </a:r>
            <a:b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HDI</a:t>
            </a:r>
            <a:endParaRPr lang="en-US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COMPOSITE INDEX: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indicators are used :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1-Life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Expectancy at age Birth-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25    Maximum 85 years)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2-Adult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Literacy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( Real Gross Domestic Product GDP per capita 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</p:spPr>
        <p:txBody>
          <a:bodyPr/>
          <a:lstStyle/>
          <a:p>
            <a:fld id="{A97F9120-1B2E-4A2B-9B44-C959B09A4171}" type="slidenum">
              <a:rPr lang="en-US"/>
            </a:fld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905000"/>
            <a:ext cx="7772400" cy="14478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rgbClr val="0033CC"/>
                </a:solidFill>
                <a:latin typeface="Times New Roman" panose="02020603050405020304" pitchFamily="18" charset="0"/>
              </a:rPr>
              <a:t>CONCEPTS OF DISEASE</a:t>
            </a:r>
            <a:endParaRPr lang="en-US" sz="4800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526C-B172-4BD4-841D-D83968695557}" type="slidenum">
              <a:rPr lang="en-US"/>
            </a:fld>
            <a:endParaRPr lang="en-US"/>
          </a:p>
        </p:txBody>
      </p:sp>
      <p:pic>
        <p:nvPicPr>
          <p:cNvPr id="152580" name="Picture 4" descr="question_mark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4419600" y="2057400"/>
            <a:ext cx="1428750" cy="2371725"/>
          </a:xfrm>
          <a:noFill/>
        </p:spPr>
      </p:pic>
      <p:sp>
        <p:nvSpPr>
          <p:cNvPr id="152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52581" name="Text Box 5"/>
          <p:cNvSpPr txBox="1">
            <a:spLocks noChangeArrowheads="1"/>
          </p:cNvSpPr>
          <p:nvPr/>
        </p:nvSpPr>
        <p:spPr bwMode="auto">
          <a:xfrm>
            <a:off x="1447800" y="2576513"/>
            <a:ext cx="3679825" cy="8239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sz="4800">
                <a:solidFill>
                  <a:srgbClr val="FF0000"/>
                </a:solidFill>
                <a:latin typeface="Comic Sans MS" panose="030F0702030302020204" pitchFamily="66" charset="0"/>
              </a:rPr>
              <a:t>DISEASE</a:t>
            </a:r>
            <a:endParaRPr lang="en-US" sz="48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D76D-2757-4AB6-95E9-E3636C9362C3}" type="slidenum">
              <a:rPr lang="en-US"/>
            </a:fld>
            <a:endParaRPr lang="en-US"/>
          </a:p>
        </p:txBody>
      </p:sp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33CC"/>
                </a:solidFill>
                <a:latin typeface="Times New Roman" panose="02020603050405020304" pitchFamily="18" charset="0"/>
              </a:rPr>
              <a:t>DEFINITION OF DISEASE</a:t>
            </a:r>
            <a:endParaRPr lang="en-US" sz="3600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493776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ACCORDING TO WEBSTER:</a:t>
            </a:r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A 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condition in which body health is impaired, a departure from a state of health, an alteration of the human body interrupting the performance of vital functions. </a:t>
            </a:r>
            <a:endParaRPr lang="en-US" i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2286000"/>
            <a:ext cx="8229600" cy="990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33CC"/>
                </a:solidFill>
                <a:latin typeface="Times New Roman" panose="02020603050405020304" pitchFamily="18" charset="0"/>
              </a:rPr>
              <a:t>CONCEPT OF CAUSATION</a:t>
            </a:r>
            <a:endParaRPr lang="en-US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714E7-DC22-4964-AF21-B1D53BDA96E0}" type="slidenum">
              <a:rPr lang="en-US"/>
            </a:fld>
            <a:endParaRPr lang="en-US"/>
          </a:p>
        </p:txBody>
      </p:sp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>
                <a:solidFill>
                  <a:srgbClr val="0000CC"/>
                </a:solidFill>
                <a:latin typeface="Times New Roman" panose="02020603050405020304" pitchFamily="18" charset="0"/>
              </a:rPr>
              <a:t>THEORIES OF DISEASE CAUSATION</a:t>
            </a:r>
            <a:endParaRPr lang="en-US" sz="360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371600"/>
            <a:ext cx="8229600" cy="4937760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C00000"/>
              </a:buClr>
              <a:buSzPct val="141000"/>
              <a:buFont typeface="Wingdings" panose="05000000000000000000" pitchFamily="2" charset="2"/>
              <a:buChar char=""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Germ theory of disease.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  <a:buSzPct val="141000"/>
              <a:buFont typeface="Wingdings" panose="05000000000000000000" pitchFamily="2" charset="2"/>
              <a:buChar char=""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Epidemiological triad.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  <a:buSzPct val="141000"/>
              <a:buFont typeface="Wingdings" panose="05000000000000000000" pitchFamily="2" charset="2"/>
              <a:buChar char=""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Multifactorial causation.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  <a:buSzPct val="141000"/>
              <a:buFont typeface="Wingdings" panose="05000000000000000000" pitchFamily="2" charset="2"/>
              <a:buChar char=""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Web of Causation.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  <a:buSzPct val="141000"/>
              <a:buFont typeface="Wingdings" panose="05000000000000000000" pitchFamily="2" charset="2"/>
              <a:buChar char=""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Natural History of Disease.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233-2EA7-48A1-99F6-AA11319BF5AB}" type="slidenum">
              <a:rPr lang="en-US"/>
            </a:fld>
            <a:endParaRPr lang="en-US" dirty="0"/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</a:rPr>
              <a:t>GERM THEORY OF DISEASE</a:t>
            </a:r>
            <a:endParaRPr lang="en-US" sz="32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19</a:t>
            </a:r>
            <a:r>
              <a:rPr lang="en-US" baseline="30000" dirty="0">
                <a:solidFill>
                  <a:srgbClr val="663300"/>
                </a:solidFill>
                <a:latin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century [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1861 Louis Pasteur published ‘germ theory’]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Microbes as the sole cause of the 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disease.</a:t>
            </a:r>
            <a:endParaRPr lang="en-US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to one relationship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causative agent and disease. 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bacteria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73875" y="4587875"/>
            <a:ext cx="2270125" cy="2270125"/>
          </a:xfrm>
          <a:prstGeom prst="rect">
            <a:avLst/>
          </a:prstGeom>
          <a:noFill/>
        </p:spPr>
      </p:pic>
      <p:pic>
        <p:nvPicPr>
          <p:cNvPr id="9" name="Picture 5" descr="ger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24398"/>
            <a:ext cx="2133600" cy="1733602"/>
          </a:xfrm>
          <a:prstGeom prst="rect">
            <a:avLst/>
          </a:prstGeom>
          <a:noFill/>
        </p:spPr>
      </p:pic>
      <p:pic>
        <p:nvPicPr>
          <p:cNvPr id="10" name="Picture 4" descr="pasteu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27507" y="1371600"/>
            <a:ext cx="1316493" cy="17526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 agent        Man          Disease</a:t>
            </a:r>
            <a:b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33400" y="1981200"/>
            <a:ext cx="27432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638800" y="1752600"/>
            <a:ext cx="2743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886200" y="2438400"/>
            <a:ext cx="978408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0" y="3810000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DIPTHERIA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3886200"/>
            <a:ext cx="46666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CORNEBACTERIUMDIPTHERIA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10000" y="9144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257800" y="9144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66845-C4E9-4B28-B307-2A5C6D38A000}" type="slidenum">
              <a:rPr lang="en-US"/>
            </a:fld>
            <a:endParaRPr lang="en-US"/>
          </a:p>
        </p:txBody>
      </p:sp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ln>
            <a:solidFill>
              <a:srgbClr val="663300"/>
            </a:solidFill>
          </a:ln>
        </p:spPr>
        <p:txBody>
          <a:bodyPr/>
          <a:lstStyle/>
          <a:p>
            <a:pPr algn="ctr"/>
            <a:r>
              <a:rPr lang="en-US" sz="3600">
                <a:solidFill>
                  <a:srgbClr val="0000CC"/>
                </a:solidFill>
                <a:latin typeface="Times New Roman" panose="02020603050405020304" pitchFamily="18" charset="0"/>
              </a:rPr>
              <a:t>EPIDEMIOLOGICAL TRIAD</a:t>
            </a:r>
            <a:endParaRPr lang="en-US" sz="360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dirty="0">
                <a:latin typeface="Times New Roman" panose="02020603050405020304" pitchFamily="18" charset="0"/>
              </a:rPr>
              <a:t>			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					 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8"/>
          <p:cNvGrpSpPr/>
          <p:nvPr/>
        </p:nvGrpSpPr>
        <p:grpSpPr bwMode="auto">
          <a:xfrm>
            <a:off x="1066800" y="1905000"/>
            <a:ext cx="6858000" cy="4267200"/>
            <a:chOff x="1008" y="1059"/>
            <a:chExt cx="3768" cy="2733"/>
          </a:xfrm>
        </p:grpSpPr>
        <p:sp>
          <p:nvSpPr>
            <p:cNvPr id="58377" name="AutoShape 9"/>
            <p:cNvSpPr>
              <a:spLocks noChangeAspect="1" noChangeArrowheads="1"/>
            </p:cNvSpPr>
            <p:nvPr/>
          </p:nvSpPr>
          <p:spPr bwMode="auto">
            <a:xfrm>
              <a:off x="1915" y="1617"/>
              <a:ext cx="1942" cy="1675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8" name="Oval 10"/>
            <p:cNvSpPr>
              <a:spLocks noChangeArrowheads="1"/>
            </p:cNvSpPr>
            <p:nvPr/>
          </p:nvSpPr>
          <p:spPr bwMode="auto">
            <a:xfrm>
              <a:off x="1008" y="3234"/>
              <a:ext cx="1116" cy="558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9" name="Oval 11"/>
            <p:cNvSpPr>
              <a:spLocks noChangeArrowheads="1"/>
            </p:cNvSpPr>
            <p:nvPr/>
          </p:nvSpPr>
          <p:spPr bwMode="auto">
            <a:xfrm>
              <a:off x="2334" y="1059"/>
              <a:ext cx="1116" cy="558"/>
            </a:xfrm>
            <a:prstGeom prst="ellipse">
              <a:avLst/>
            </a:prstGeom>
            <a:solidFill>
              <a:srgbClr val="FFBE7D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0" name="Oval 12"/>
            <p:cNvSpPr>
              <a:spLocks noChangeArrowheads="1"/>
            </p:cNvSpPr>
            <p:nvPr/>
          </p:nvSpPr>
          <p:spPr bwMode="auto">
            <a:xfrm>
              <a:off x="3660" y="3234"/>
              <a:ext cx="1116" cy="558"/>
            </a:xfrm>
            <a:prstGeom prst="ellipse">
              <a:avLst/>
            </a:prstGeom>
            <a:solidFill>
              <a:srgbClr val="D8EBB3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3505200" y="2147887"/>
            <a:ext cx="22098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663300"/>
                </a:solidFill>
              </a:rPr>
              <a:t>ENVIRONMENT</a:t>
            </a:r>
            <a:endParaRPr lang="en-US" b="1">
              <a:solidFill>
                <a:srgbClr val="663300"/>
              </a:solidFill>
            </a:endParaRPr>
          </a:p>
        </p:txBody>
      </p:sp>
      <p:sp>
        <p:nvSpPr>
          <p:cNvPr id="58383" name="Text Box 15"/>
          <p:cNvSpPr txBox="1">
            <a:spLocks noChangeArrowheads="1"/>
          </p:cNvSpPr>
          <p:nvPr/>
        </p:nvSpPr>
        <p:spPr bwMode="auto">
          <a:xfrm>
            <a:off x="1593850" y="5576887"/>
            <a:ext cx="9969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3300"/>
                </a:solidFill>
              </a:rPr>
              <a:t>AGENT</a:t>
            </a:r>
            <a:endParaRPr lang="en-US" b="1" dirty="0">
              <a:solidFill>
                <a:srgbClr val="663300"/>
              </a:solidFill>
            </a:endParaRPr>
          </a:p>
        </p:txBody>
      </p:sp>
      <p:sp>
        <p:nvSpPr>
          <p:cNvPr id="58384" name="Text Box 16"/>
          <p:cNvSpPr txBox="1">
            <a:spLocks noChangeArrowheads="1"/>
          </p:cNvSpPr>
          <p:nvPr/>
        </p:nvSpPr>
        <p:spPr bwMode="auto">
          <a:xfrm>
            <a:off x="6477000" y="5576887"/>
            <a:ext cx="11430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663300"/>
                </a:solidFill>
              </a:rPr>
              <a:t>HOST</a:t>
            </a:r>
            <a:endParaRPr lang="en-US" b="1" dirty="0">
              <a:solidFill>
                <a:srgbClr val="6633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1371600"/>
            <a:ext cx="3130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 interaction </a:t>
            </a:r>
            <a:endParaRPr lang="en-US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6"/>
          <p:cNvSpPr txBox="1">
            <a:spLocks noRot="1" noChangeArrowheads="1"/>
          </p:cNvSpPr>
          <p:nvPr/>
        </p:nvSpPr>
        <p:spPr>
          <a:xfrm>
            <a:off x="4632198" y="1216152"/>
            <a:ext cx="4041648" cy="493776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 panose="05040102010807070707"/>
              <a:buChar char=""/>
              <a:defRPr/>
            </a:pPr>
            <a:endParaRPr kumimoji="0" lang="en-US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 panose="05040102010807070707"/>
              <a:buChar char=""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943600" y="2438400"/>
            <a:ext cx="2514600" cy="2133600"/>
            <a:chOff x="5257800" y="3505200"/>
            <a:chExt cx="2514600" cy="2133600"/>
          </a:xfrm>
        </p:grpSpPr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5867400" y="4267200"/>
              <a:ext cx="1371600" cy="13716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6400800" y="3505200"/>
              <a:ext cx="1371600" cy="13716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5257800" y="3505200"/>
              <a:ext cx="1371600" cy="13716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6248400" y="2895600"/>
            <a:ext cx="7429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dirty="0"/>
              <a:t>Agent</a:t>
            </a:r>
            <a:endParaRPr lang="en-US" dirty="0"/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7543800" y="2895600"/>
            <a:ext cx="6159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Host</a:t>
            </a:r>
            <a:endParaRPr lang="en-US" dirty="0"/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6553200" y="3810000"/>
            <a:ext cx="20574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Environment</a:t>
            </a:r>
            <a:endParaRPr lang="en-US" dirty="0"/>
          </a:p>
        </p:txBody>
      </p:sp>
      <p:sp>
        <p:nvSpPr>
          <p:cNvPr id="27" name="Isosceles Triangle 26"/>
          <p:cNvSpPr/>
          <p:nvPr/>
        </p:nvSpPr>
        <p:spPr>
          <a:xfrm flipV="1">
            <a:off x="7010400" y="3200400"/>
            <a:ext cx="381000" cy="38100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rot="5400000" flipH="1" flipV="1">
            <a:off x="6742906" y="27051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Explosion 1 31"/>
          <p:cNvSpPr/>
          <p:nvPr/>
        </p:nvSpPr>
        <p:spPr>
          <a:xfrm>
            <a:off x="6019800" y="1143000"/>
            <a:ext cx="2590800" cy="9906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C:\Documents and Settings\admin\Desktop\New Folder\slide-12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 l="13542" t="30063" r="28589" b="6013"/>
          <a:stretch>
            <a:fillRect/>
          </a:stretch>
        </p:blipFill>
        <p:spPr bwMode="auto">
          <a:xfrm>
            <a:off x="1447800" y="1231752"/>
            <a:ext cx="6324600" cy="52452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7" descr="C:\Documents and Settings\admin\Desktop\New Folder\slide-13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 l="12038" t="14029" r="9028" b="6013"/>
          <a:stretch>
            <a:fillRect/>
          </a:stretch>
        </p:blipFill>
        <p:spPr bwMode="auto">
          <a:xfrm>
            <a:off x="1371600" y="1163767"/>
            <a:ext cx="6553200" cy="49838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C:\Documents and Settings\admin\Desktop\New Folder\slide-14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 l="4514" t="20042" r="21066" b="8017"/>
          <a:stretch>
            <a:fillRect/>
          </a:stretch>
        </p:blipFill>
        <p:spPr bwMode="auto">
          <a:xfrm>
            <a:off x="1295400" y="1371600"/>
            <a:ext cx="6553200" cy="47561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MULTIFACORIAL CAUSATION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D:\Desktop\Dr. Yunus KSDC RENEWAL TIL DEC 2013 00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 l="7562" t="2247" r="5633" b="6362"/>
          <a:stretch>
            <a:fillRect/>
          </a:stretch>
        </p:blipFill>
        <p:spPr bwMode="auto">
          <a:xfrm>
            <a:off x="1125793" y="1447800"/>
            <a:ext cx="7300452" cy="50292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AFA4-3D7F-424A-B1EC-C2D4E3F7B7D6}" type="slidenum">
              <a:rPr lang="en-US"/>
            </a:fld>
            <a:endParaRPr lang="en-US"/>
          </a:p>
        </p:txBody>
      </p:sp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229600" cy="9906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MULTIFACTORIAL CAUSATION</a:t>
            </a:r>
            <a:endParaRPr lang="en-US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Explosion 1 10"/>
          <p:cNvSpPr/>
          <p:nvPr/>
        </p:nvSpPr>
        <p:spPr>
          <a:xfrm>
            <a:off x="2667000" y="2743200"/>
            <a:ext cx="3733800" cy="2590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Tuberculosis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43000" y="1752600"/>
            <a:ext cx="25146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Tubercle bacilli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0" y="3581400"/>
            <a:ext cx="2438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 to health care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4400" y="5486400"/>
            <a:ext cx="26670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overcrowding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800600" y="5410200"/>
            <a:ext cx="19812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poverty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400800" y="3733800"/>
            <a:ext cx="27432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nourishment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791200" y="1752600"/>
            <a:ext cx="29718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Susceptible host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WEB OF CAUSATION</a:t>
            </a:r>
            <a:endParaRPr lang="en-US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52400" y="990600"/>
            <a:ext cx="8991600" cy="5562600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Suggested by </a:t>
            </a:r>
            <a:r>
              <a:rPr lang="en-US" sz="28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MacMohan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 and </a:t>
            </a:r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Pugh</a:t>
            </a:r>
            <a:endParaRPr lang="en-US" sz="2800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Ideally suited in the study of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Chronic disease </a:t>
            </a:r>
            <a:endParaRPr lang="en-US" sz="2800" i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[</a:t>
            </a:r>
            <a:r>
              <a:rPr lang="en-US" sz="2800" i="1" dirty="0" smtClean="0">
                <a:solidFill>
                  <a:srgbClr val="00CC00"/>
                </a:solidFill>
                <a:latin typeface="Times New Roman" panose="02020603050405020304" pitchFamily="18" charset="0"/>
              </a:rPr>
              <a:t>myocardial infarction]</a:t>
            </a:r>
            <a:endParaRPr lang="en-US" sz="2800" i="1" dirty="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		Where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disease agent is not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known</a:t>
            </a:r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endParaRPr lang="en-US" sz="2800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considers all the </a:t>
            </a:r>
            <a:r>
              <a:rPr lang="en-US" sz="2800" u="sng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predisposing factors of any type and their complex interrelationship with each other</a:t>
            </a:r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      </a:t>
            </a:r>
            <a:endParaRPr lang="en-US" sz="2800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DISEASE OUTCOME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6781800" y="5334000"/>
            <a:ext cx="838200" cy="1066800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58000" y="0"/>
            <a:ext cx="2286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OF CAUSATION FOR LUNG CANCER</a:t>
            </a:r>
            <a:br>
              <a:rPr 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0" y="2362200"/>
            <a:ext cx="8662512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70E7-97C6-43C1-98A0-9A5B048927DA}" type="slidenum">
              <a:rPr lang="en-US"/>
            </a:fld>
            <a:endParaRPr lang="en-US"/>
          </a:p>
        </p:txBody>
      </p:sp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NATURAL </a:t>
            </a: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HISTORY OF DISEASE</a:t>
            </a:r>
            <a:endParaRPr lang="en-US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143000"/>
            <a:ext cx="8540750" cy="5562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</a:rPr>
              <a:t>Natural history of disease causation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</a:rPr>
              <a:t> How the disease evolves over time from the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earliest stage to its termination stage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3276600"/>
            <a:ext cx="9144000" cy="2895600"/>
            <a:chOff x="-452718" y="71846"/>
            <a:chExt cx="10219765" cy="4881154"/>
          </a:xfrm>
        </p:grpSpPr>
        <p:sp>
          <p:nvSpPr>
            <p:cNvPr id="9" name="AutoShape 24"/>
            <p:cNvSpPr>
              <a:spLocks noChangeArrowheads="1"/>
            </p:cNvSpPr>
            <p:nvPr/>
          </p:nvSpPr>
          <p:spPr bwMode="auto">
            <a:xfrm>
              <a:off x="5715000" y="3505201"/>
              <a:ext cx="1837765" cy="1447799"/>
            </a:xfrm>
            <a:prstGeom prst="flowChartPreparat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folHlink"/>
                  </a:solidFill>
                </a:rPr>
                <a:t>DEATH</a:t>
              </a:r>
              <a:endParaRPr lang="en-US">
                <a:solidFill>
                  <a:schemeClr val="folHlink"/>
                </a:solidFill>
              </a:endParaRPr>
            </a:p>
          </p:txBody>
        </p:sp>
        <p:sp>
          <p:nvSpPr>
            <p:cNvPr id="10" name="AutoShape 23"/>
            <p:cNvSpPr>
              <a:spLocks noChangeArrowheads="1"/>
            </p:cNvSpPr>
            <p:nvPr/>
          </p:nvSpPr>
          <p:spPr bwMode="auto">
            <a:xfrm>
              <a:off x="3352799" y="3505201"/>
              <a:ext cx="1730188" cy="1447799"/>
            </a:xfrm>
            <a:prstGeom prst="flowChartPreparat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folHlink"/>
                  </a:solidFill>
                </a:rPr>
                <a:t>DISABILITY</a:t>
              </a:r>
              <a:endParaRPr lang="en-US">
                <a:solidFill>
                  <a:schemeClr val="folHlink"/>
                </a:solidFill>
              </a:endParaRPr>
            </a:p>
          </p:txBody>
        </p:sp>
        <p:sp>
          <p:nvSpPr>
            <p:cNvPr id="11" name="Oval 22"/>
            <p:cNvSpPr>
              <a:spLocks noChangeArrowheads="1"/>
            </p:cNvSpPr>
            <p:nvPr/>
          </p:nvSpPr>
          <p:spPr bwMode="auto">
            <a:xfrm>
              <a:off x="5943600" y="457202"/>
              <a:ext cx="3823447" cy="2743200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auto">
            <a:xfrm>
              <a:off x="2819400" y="71846"/>
              <a:ext cx="3200400" cy="1528355"/>
            </a:xfrm>
            <a:prstGeom prst="flowChartPreparation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dirty="0"/>
                <a:t>DISEASE</a:t>
              </a:r>
              <a:endParaRPr lang="en-US" sz="2400" dirty="0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-452718" y="533399"/>
              <a:ext cx="2967317" cy="1143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Prepathogenesis Phase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V="1">
              <a:off x="2286000" y="1143000"/>
              <a:ext cx="762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>
              <a:off x="654423" y="3505201"/>
              <a:ext cx="1936376" cy="1447799"/>
            </a:xfrm>
            <a:prstGeom prst="flowChartPreparat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folHlink"/>
                  </a:solidFill>
                </a:rPr>
                <a:t>RECOVERY</a:t>
              </a:r>
              <a:endParaRPr lang="en-US" dirty="0">
                <a:solidFill>
                  <a:schemeClr val="folHlink"/>
                </a:solidFill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H="1">
              <a:off x="2057400" y="1676400"/>
              <a:ext cx="121920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>
              <a:off x="4114800" y="1676400"/>
              <a:ext cx="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4724400" y="1600200"/>
              <a:ext cx="13716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6360459" y="1099457"/>
              <a:ext cx="2863850" cy="118744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folHlink"/>
                  </a:solidFill>
                </a:rPr>
                <a:t>Absence of treatment </a:t>
              </a:r>
              <a:endParaRPr lang="en-US" sz="2400" dirty="0">
                <a:solidFill>
                  <a:schemeClr val="folHlink"/>
                </a:solidFill>
              </a:endParaRPr>
            </a:p>
            <a:p>
              <a:pPr algn="ctr"/>
              <a:r>
                <a:rPr lang="en-US" sz="2400" dirty="0">
                  <a:solidFill>
                    <a:schemeClr val="folHlink"/>
                  </a:solidFill>
                </a:rPr>
                <a:t>or </a:t>
              </a:r>
              <a:endParaRPr lang="en-US" sz="2400" dirty="0">
                <a:solidFill>
                  <a:schemeClr val="folHlink"/>
                </a:solidFill>
              </a:endParaRPr>
            </a:p>
            <a:p>
              <a:pPr algn="ctr"/>
              <a:r>
                <a:rPr lang="en-US" sz="2400" dirty="0">
                  <a:solidFill>
                    <a:schemeClr val="folHlink"/>
                  </a:solidFill>
                </a:rPr>
                <a:t>Prevention</a:t>
              </a:r>
              <a:endParaRPr lang="en-US" sz="2400" dirty="0">
                <a:solidFill>
                  <a:schemeClr val="folHlink"/>
                </a:solidFill>
              </a:endParaRP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5410200" y="2362200"/>
              <a:ext cx="609600" cy="762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860-19B1-443D-9D2C-FB609A32B3C5}" type="slidenum">
              <a:rPr lang="en-US"/>
            </a:fld>
            <a:endParaRPr lang="en-US"/>
          </a:p>
        </p:txBody>
      </p:sp>
      <p:sp>
        <p:nvSpPr>
          <p:cNvPr id="166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66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0033CC"/>
                </a:solidFill>
                <a:latin typeface="Times New Roman" panose="02020603050405020304" pitchFamily="18" charset="0"/>
              </a:rPr>
              <a:t>It consists of 2 phases:-</a:t>
            </a:r>
            <a:endParaRPr lang="en-US" dirty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			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Prepathogenesis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			</a:t>
            </a:r>
            <a:endParaRPr lang="en-US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                    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Pathogenesis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6916" name="Line 4"/>
          <p:cNvSpPr>
            <a:spLocks noChangeShapeType="1"/>
          </p:cNvSpPr>
          <p:nvPr/>
        </p:nvSpPr>
        <p:spPr bwMode="auto">
          <a:xfrm flipV="1">
            <a:off x="1066800" y="2438400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917" name="Line 5"/>
          <p:cNvSpPr>
            <a:spLocks noChangeShapeType="1"/>
          </p:cNvSpPr>
          <p:nvPr/>
        </p:nvSpPr>
        <p:spPr bwMode="auto">
          <a:xfrm>
            <a:off x="1066800" y="3048000"/>
            <a:ext cx="1219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918" name="Text Box 6"/>
          <p:cNvSpPr txBox="1">
            <a:spLocks noChangeArrowheads="1"/>
          </p:cNvSpPr>
          <p:nvPr/>
        </p:nvSpPr>
        <p:spPr bwMode="auto">
          <a:xfrm>
            <a:off x="4800600" y="2209800"/>
            <a:ext cx="4034246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0000CC"/>
                </a:solidFill>
              </a:rPr>
              <a:t>[Process </a:t>
            </a:r>
            <a:r>
              <a:rPr lang="en-US" sz="2400" b="1" i="1" dirty="0">
                <a:solidFill>
                  <a:srgbClr val="0000CC"/>
                </a:solidFill>
              </a:rPr>
              <a:t>in the </a:t>
            </a:r>
            <a:r>
              <a:rPr lang="en-US" sz="2400" b="1" i="1" dirty="0" smtClean="0">
                <a:solidFill>
                  <a:srgbClr val="0000CC"/>
                </a:solidFill>
              </a:rPr>
              <a:t>environment]</a:t>
            </a:r>
            <a:endParaRPr lang="en-US" sz="2400" b="1" i="1" dirty="0">
              <a:solidFill>
                <a:srgbClr val="0000CC"/>
              </a:solidFill>
            </a:endParaRPr>
          </a:p>
        </p:txBody>
      </p:sp>
      <p:sp>
        <p:nvSpPr>
          <p:cNvPr id="166919" name="Text Box 7"/>
          <p:cNvSpPr txBox="1">
            <a:spLocks noChangeArrowheads="1"/>
          </p:cNvSpPr>
          <p:nvPr/>
        </p:nvSpPr>
        <p:spPr bwMode="auto">
          <a:xfrm>
            <a:off x="4800600" y="3581400"/>
            <a:ext cx="2419509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0000CC"/>
                </a:solidFill>
              </a:rPr>
              <a:t>[Process </a:t>
            </a:r>
            <a:r>
              <a:rPr lang="en-US" sz="2400" b="1" i="1" dirty="0">
                <a:solidFill>
                  <a:srgbClr val="0000CC"/>
                </a:solidFill>
              </a:rPr>
              <a:t>in </a:t>
            </a:r>
            <a:r>
              <a:rPr lang="en-US" sz="2400" b="1" i="1" dirty="0" smtClean="0">
                <a:solidFill>
                  <a:srgbClr val="0000CC"/>
                </a:solidFill>
              </a:rPr>
              <a:t>man]</a:t>
            </a:r>
            <a:endParaRPr lang="en-US" sz="2400" b="1" i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8" grpId="0"/>
      <p:bldP spid="16691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CF702-9F8B-4CBA-800D-548A35E2CC0D}" type="slidenum">
              <a:rPr lang="en-US"/>
            </a:fld>
            <a:endParaRPr lang="en-US"/>
          </a:p>
        </p:txBody>
      </p:sp>
      <p:sp>
        <p:nvSpPr>
          <p:cNvPr id="169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PRE- PATHOGENESIS PHASE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9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981200"/>
            <a:ext cx="8388350" cy="4648200"/>
          </a:xfrm>
        </p:spPr>
        <p:txBody>
          <a:bodyPr/>
          <a:lstStyle/>
          <a:p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Man 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is in the </a:t>
            </a:r>
            <a:r>
              <a:rPr lang="en-US" sz="2800" dirty="0">
                <a:solidFill>
                  <a:schemeClr val="folHlink"/>
                </a:solidFill>
                <a:latin typeface="Times New Roman" panose="02020603050405020304" pitchFamily="18" charset="0"/>
              </a:rPr>
              <a:t>‘</a:t>
            </a:r>
            <a:r>
              <a:rPr lang="en-US" sz="2800" i="1" dirty="0">
                <a:solidFill>
                  <a:srgbClr val="C00000"/>
                </a:solidFill>
                <a:latin typeface="Times New Roman" panose="02020603050405020304" pitchFamily="18" charset="0"/>
              </a:rPr>
              <a:t>Midst of the disease</a:t>
            </a:r>
            <a:r>
              <a:rPr lang="en-US" sz="2800" i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’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 or </a:t>
            </a:r>
            <a:r>
              <a:rPr lang="en-US" sz="2800" i="1" dirty="0">
                <a:solidFill>
                  <a:srgbClr val="C00000"/>
                </a:solidFill>
                <a:latin typeface="Times New Roman" panose="02020603050405020304" pitchFamily="18" charset="0"/>
              </a:rPr>
              <a:t>Man exposed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to the risk of disease.</a:t>
            </a:r>
            <a:endParaRPr lang="en-US" sz="2800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800" i="1" dirty="0">
                <a:solidFill>
                  <a:srgbClr val="0033CC"/>
                </a:solidFill>
                <a:latin typeface="Times New Roman" panose="02020603050405020304" pitchFamily="18" charset="0"/>
              </a:rPr>
              <a:t>Potentially we are all in the </a:t>
            </a:r>
            <a:r>
              <a:rPr lang="en-US" sz="2800" i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prepathogenesis</a:t>
            </a:r>
            <a:r>
              <a:rPr lang="en-US" sz="2800" i="1" dirty="0">
                <a:solidFill>
                  <a:srgbClr val="0033CC"/>
                </a:solidFill>
                <a:latin typeface="Times New Roman" panose="02020603050405020304" pitchFamily="18" charset="0"/>
              </a:rPr>
              <a:t> phase of many diseases, both communicable and </a:t>
            </a:r>
            <a:r>
              <a:rPr lang="en-US" sz="2800" i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noncommunicable</a:t>
            </a:r>
            <a:r>
              <a:rPr lang="en-US" sz="2800" i="1" dirty="0">
                <a:solidFill>
                  <a:srgbClr val="0033CC"/>
                </a:solidFill>
                <a:latin typeface="Times New Roman" panose="02020603050405020304" pitchFamily="18" charset="0"/>
              </a:rPr>
              <a:t>.</a:t>
            </a:r>
            <a:endParaRPr lang="en-US" sz="2800" i="1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CD1-5140-4BF3-95BE-B4A772266A06}" type="slidenum">
              <a:rPr lang="en-US"/>
            </a:fld>
            <a:endParaRPr lang="en-US"/>
          </a:p>
        </p:txBody>
      </p:sp>
      <p:sp>
        <p:nvSpPr>
          <p:cNvPr id="174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PATHOGENESIS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PHASE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0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Disease Agent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Susceptible 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human host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084" name="Line 4"/>
          <p:cNvSpPr>
            <a:spLocks noChangeShapeType="1"/>
          </p:cNvSpPr>
          <p:nvPr/>
        </p:nvSpPr>
        <p:spPr bwMode="auto">
          <a:xfrm>
            <a:off x="1905000" y="1676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2209800" y="1676400"/>
            <a:ext cx="20574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ENTRY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086" name="Line 6"/>
          <p:cNvSpPr>
            <a:spLocks noChangeShapeType="1"/>
          </p:cNvSpPr>
          <p:nvPr/>
        </p:nvSpPr>
        <p:spPr bwMode="auto">
          <a:xfrm>
            <a:off x="1905000" y="2667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1030287" y="3429000"/>
            <a:ext cx="8113713" cy="20928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Æ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 agent multiplies.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Æ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Induces tissue and physiological changes.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Æ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 progresses through a period of incubation and later through early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pathogenesis stage.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pSp>
        <p:nvGrpSpPr>
          <p:cNvPr id="2" name="Group 17"/>
          <p:cNvGrpSpPr/>
          <p:nvPr/>
        </p:nvGrpSpPr>
        <p:grpSpPr>
          <a:xfrm>
            <a:off x="1676399" y="5334000"/>
            <a:ext cx="4343400" cy="1143000"/>
            <a:chOff x="1383026" y="5905500"/>
            <a:chExt cx="3646591" cy="1052513"/>
          </a:xfrm>
        </p:grpSpPr>
        <p:sp>
          <p:nvSpPr>
            <p:cNvPr id="174089" name="Text Box 9"/>
            <p:cNvSpPr txBox="1">
              <a:spLocks noChangeArrowheads="1"/>
            </p:cNvSpPr>
            <p:nvPr/>
          </p:nvSpPr>
          <p:spPr bwMode="auto">
            <a:xfrm>
              <a:off x="1383026" y="6256338"/>
              <a:ext cx="1818544" cy="34009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FINAL OUTCOME</a:t>
              </a:r>
              <a:endPara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090" name="Line 10"/>
            <p:cNvSpPr>
              <a:spLocks noChangeShapeType="1"/>
            </p:cNvSpPr>
            <p:nvPr/>
          </p:nvSpPr>
          <p:spPr bwMode="auto">
            <a:xfrm flipV="1">
              <a:off x="3352800" y="6019800"/>
              <a:ext cx="5334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4091" name="Line 11"/>
            <p:cNvSpPr>
              <a:spLocks noChangeShapeType="1"/>
            </p:cNvSpPr>
            <p:nvPr/>
          </p:nvSpPr>
          <p:spPr bwMode="auto">
            <a:xfrm>
              <a:off x="3352800" y="64770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4092" name="Line 12"/>
            <p:cNvSpPr>
              <a:spLocks noChangeShapeType="1"/>
            </p:cNvSpPr>
            <p:nvPr/>
          </p:nvSpPr>
          <p:spPr bwMode="auto">
            <a:xfrm>
              <a:off x="3352800" y="6477000"/>
              <a:ext cx="5334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4093" name="Text Box 13"/>
            <p:cNvSpPr txBox="1">
              <a:spLocks noChangeArrowheads="1"/>
            </p:cNvSpPr>
            <p:nvPr/>
          </p:nvSpPr>
          <p:spPr bwMode="auto">
            <a:xfrm>
              <a:off x="3870325" y="5905500"/>
              <a:ext cx="1060450" cy="36671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Recovery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094" name="Text Box 14"/>
            <p:cNvSpPr txBox="1">
              <a:spLocks noChangeArrowheads="1"/>
            </p:cNvSpPr>
            <p:nvPr/>
          </p:nvSpPr>
          <p:spPr bwMode="auto">
            <a:xfrm>
              <a:off x="3870325" y="6286500"/>
              <a:ext cx="1159292" cy="36933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Disability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095" name="Text Box 15"/>
            <p:cNvSpPr txBox="1">
              <a:spLocks noChangeArrowheads="1"/>
            </p:cNvSpPr>
            <p:nvPr/>
          </p:nvSpPr>
          <p:spPr bwMode="auto">
            <a:xfrm>
              <a:off x="3870325" y="6591300"/>
              <a:ext cx="730250" cy="36671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Death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BAF8-383D-44C1-81A9-6C5E41928AB0}" type="slidenum">
              <a:rPr lang="en-US"/>
            </a:fld>
            <a:endParaRPr lang="en-US"/>
          </a:p>
        </p:txBody>
      </p:sp>
      <p:sp>
        <p:nvSpPr>
          <p:cNvPr id="16794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67941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0"/>
            <a:ext cx="4765675" cy="6858000"/>
          </a:xfrm>
        </p:spPr>
        <p:txBody>
          <a:bodyPr/>
          <a:lstStyle/>
          <a:p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PERIOD OF 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PRE-PATHOGENESIS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sz="2000" dirty="0">
                <a:solidFill>
                  <a:srgbClr val="663300"/>
                </a:solidFill>
                <a:latin typeface="Times New Roman" panose="02020603050405020304" pitchFamily="18" charset="0"/>
              </a:rPr>
              <a:t>				     </a:t>
            </a:r>
            <a:endParaRPr lang="en-US" sz="20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7942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724400" y="0"/>
            <a:ext cx="4419600" cy="6858000"/>
          </a:xfrm>
        </p:spPr>
        <p:txBody>
          <a:bodyPr/>
          <a:lstStyle/>
          <a:p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PERIOD OF PATHOGENESIS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7943" name="Line 7"/>
          <p:cNvSpPr>
            <a:spLocks noChangeShapeType="1"/>
          </p:cNvSpPr>
          <p:nvPr/>
        </p:nvSpPr>
        <p:spPr bwMode="auto">
          <a:xfrm>
            <a:off x="2438400" y="1219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44" name="AutoShape 8"/>
          <p:cNvSpPr>
            <a:spLocks noChangeArrowheads="1"/>
          </p:cNvSpPr>
          <p:nvPr/>
        </p:nvSpPr>
        <p:spPr bwMode="auto">
          <a:xfrm>
            <a:off x="2819400" y="2667000"/>
            <a:ext cx="1143000" cy="1066800"/>
          </a:xfrm>
          <a:prstGeom prst="flowChartMerge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67945" name="Text Box 9"/>
          <p:cNvSpPr txBox="1">
            <a:spLocks noChangeArrowheads="1"/>
          </p:cNvSpPr>
          <p:nvPr/>
        </p:nvSpPr>
        <p:spPr bwMode="auto">
          <a:xfrm>
            <a:off x="2346325" y="2324100"/>
            <a:ext cx="7429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Agent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67947" name="Text Box 11"/>
          <p:cNvSpPr txBox="1">
            <a:spLocks noChangeArrowheads="1"/>
          </p:cNvSpPr>
          <p:nvPr/>
        </p:nvSpPr>
        <p:spPr bwMode="auto">
          <a:xfrm>
            <a:off x="3717925" y="2324100"/>
            <a:ext cx="6731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Host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67948" name="Text Box 12"/>
          <p:cNvSpPr txBox="1">
            <a:spLocks noChangeArrowheads="1"/>
          </p:cNvSpPr>
          <p:nvPr/>
        </p:nvSpPr>
        <p:spPr bwMode="auto">
          <a:xfrm>
            <a:off x="2743200" y="3695700"/>
            <a:ext cx="159067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Environment factors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67950" name="Text Box 14"/>
          <p:cNvSpPr txBox="1">
            <a:spLocks noChangeArrowheads="1"/>
          </p:cNvSpPr>
          <p:nvPr/>
        </p:nvSpPr>
        <p:spPr bwMode="auto">
          <a:xfrm>
            <a:off x="2133600" y="4305300"/>
            <a:ext cx="2057400" cy="14652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(Bring the agent </a:t>
            </a:r>
            <a:endParaRPr lang="en-US">
              <a:solidFill>
                <a:srgbClr val="000000"/>
              </a:solidFill>
            </a:endParaRPr>
          </a:p>
          <a:p>
            <a:pPr algn="ctr"/>
            <a:r>
              <a:rPr lang="en-US">
                <a:solidFill>
                  <a:srgbClr val="000000"/>
                </a:solidFill>
              </a:rPr>
              <a:t>And host together</a:t>
            </a:r>
            <a:endParaRPr lang="en-US">
              <a:solidFill>
                <a:srgbClr val="000000"/>
              </a:solidFill>
            </a:endParaRPr>
          </a:p>
          <a:p>
            <a:pPr algn="ctr"/>
            <a:r>
              <a:rPr lang="en-US">
                <a:solidFill>
                  <a:srgbClr val="000000"/>
                </a:solidFill>
              </a:rPr>
              <a:t>Or produce a disease</a:t>
            </a:r>
            <a:endParaRPr lang="en-US">
              <a:solidFill>
                <a:srgbClr val="000000"/>
              </a:solidFill>
            </a:endParaRPr>
          </a:p>
          <a:p>
            <a:pPr algn="ctr"/>
            <a:r>
              <a:rPr lang="en-US">
                <a:solidFill>
                  <a:srgbClr val="000000"/>
                </a:solidFill>
              </a:rPr>
              <a:t>Provoking stimulus)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67951" name="Line 15"/>
          <p:cNvSpPr>
            <a:spLocks noChangeShapeType="1"/>
          </p:cNvSpPr>
          <p:nvPr/>
        </p:nvSpPr>
        <p:spPr bwMode="auto">
          <a:xfrm>
            <a:off x="2133600" y="1143000"/>
            <a:ext cx="0" cy="571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52" name="Line 16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53" name="Line 17"/>
          <p:cNvSpPr>
            <a:spLocks noChangeShapeType="1"/>
          </p:cNvSpPr>
          <p:nvPr/>
        </p:nvSpPr>
        <p:spPr bwMode="auto">
          <a:xfrm>
            <a:off x="4648200" y="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54" name="Line 18"/>
          <p:cNvSpPr>
            <a:spLocks noChangeShapeType="1"/>
          </p:cNvSpPr>
          <p:nvPr/>
        </p:nvSpPr>
        <p:spPr bwMode="auto">
          <a:xfrm>
            <a:off x="0" y="5715000"/>
            <a:ext cx="464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55" name="Line 19"/>
          <p:cNvSpPr>
            <a:spLocks noChangeShapeType="1"/>
          </p:cNvSpPr>
          <p:nvPr/>
        </p:nvSpPr>
        <p:spPr bwMode="auto">
          <a:xfrm>
            <a:off x="0" y="6324600"/>
            <a:ext cx="464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56" name="Text Box 20"/>
          <p:cNvSpPr txBox="1">
            <a:spLocks noChangeArrowheads="1"/>
          </p:cNvSpPr>
          <p:nvPr/>
        </p:nvSpPr>
        <p:spPr bwMode="auto">
          <a:xfrm>
            <a:off x="-92075" y="5715000"/>
            <a:ext cx="2301875" cy="5810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LEVELS OF PREVENTION</a:t>
            </a:r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167957" name="Text Box 21"/>
          <p:cNvSpPr txBox="1">
            <a:spLocks noChangeArrowheads="1"/>
          </p:cNvSpPr>
          <p:nvPr/>
        </p:nvSpPr>
        <p:spPr bwMode="auto">
          <a:xfrm>
            <a:off x="2438400" y="5715000"/>
            <a:ext cx="2149475" cy="5810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PRIMARY PREVENTION</a:t>
            </a:r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167958" name="Text Box 22"/>
          <p:cNvSpPr txBox="1">
            <a:spLocks noChangeArrowheads="1"/>
          </p:cNvSpPr>
          <p:nvPr/>
        </p:nvSpPr>
        <p:spPr bwMode="auto">
          <a:xfrm>
            <a:off x="-92075" y="6411913"/>
            <a:ext cx="2454275" cy="5175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</a:rPr>
              <a:t>MODES OF INTERVENTION</a:t>
            </a:r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167959" name="Text Box 23"/>
          <p:cNvSpPr txBox="1">
            <a:spLocks noChangeArrowheads="1"/>
          </p:cNvSpPr>
          <p:nvPr/>
        </p:nvSpPr>
        <p:spPr bwMode="auto">
          <a:xfrm>
            <a:off x="2346325" y="6361113"/>
            <a:ext cx="1158875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HEALTH</a:t>
            </a:r>
            <a:endParaRPr lang="en-US" sz="1200" b="1">
              <a:solidFill>
                <a:srgbClr val="000000"/>
              </a:solidFill>
            </a:endParaRP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PROMOTION</a:t>
            </a: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167960" name="Text Box 24"/>
          <p:cNvSpPr txBox="1">
            <a:spLocks noChangeArrowheads="1"/>
          </p:cNvSpPr>
          <p:nvPr/>
        </p:nvSpPr>
        <p:spPr bwMode="auto">
          <a:xfrm>
            <a:off x="3413125" y="6324600"/>
            <a:ext cx="1235075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SPECIFIC </a:t>
            </a:r>
            <a:endParaRPr lang="en-US" sz="1200" b="1">
              <a:solidFill>
                <a:srgbClr val="000000"/>
              </a:solidFill>
            </a:endParaRP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PROTECTION</a:t>
            </a: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167961" name="Line 25"/>
          <p:cNvSpPr>
            <a:spLocks noChangeShapeType="1"/>
          </p:cNvSpPr>
          <p:nvPr/>
        </p:nvSpPr>
        <p:spPr bwMode="auto">
          <a:xfrm>
            <a:off x="0" y="63246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2" name="Line 26"/>
          <p:cNvSpPr>
            <a:spLocks noChangeShapeType="1"/>
          </p:cNvSpPr>
          <p:nvPr/>
        </p:nvSpPr>
        <p:spPr bwMode="auto">
          <a:xfrm>
            <a:off x="3276600" y="6324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3" name="Line 27"/>
          <p:cNvSpPr>
            <a:spLocks noChangeShapeType="1"/>
          </p:cNvSpPr>
          <p:nvPr/>
        </p:nvSpPr>
        <p:spPr bwMode="auto">
          <a:xfrm>
            <a:off x="2438400" y="5715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4" name="Line 28"/>
          <p:cNvSpPr>
            <a:spLocks noChangeShapeType="1"/>
          </p:cNvSpPr>
          <p:nvPr/>
        </p:nvSpPr>
        <p:spPr bwMode="auto">
          <a:xfrm>
            <a:off x="3505200" y="571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5" name="Line 29"/>
          <p:cNvSpPr>
            <a:spLocks noChangeShapeType="1"/>
          </p:cNvSpPr>
          <p:nvPr/>
        </p:nvSpPr>
        <p:spPr bwMode="auto">
          <a:xfrm>
            <a:off x="4648200" y="57150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6" name="Line 30"/>
          <p:cNvSpPr>
            <a:spLocks noChangeShapeType="1"/>
          </p:cNvSpPr>
          <p:nvPr/>
        </p:nvSpPr>
        <p:spPr bwMode="auto">
          <a:xfrm>
            <a:off x="7162800" y="57150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7" name="Line 31"/>
          <p:cNvSpPr>
            <a:spLocks noChangeShapeType="1"/>
          </p:cNvSpPr>
          <p:nvPr/>
        </p:nvSpPr>
        <p:spPr bwMode="auto">
          <a:xfrm>
            <a:off x="4648200" y="6324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8" name="Line 32"/>
          <p:cNvSpPr>
            <a:spLocks noChangeShapeType="1"/>
          </p:cNvSpPr>
          <p:nvPr/>
        </p:nvSpPr>
        <p:spPr bwMode="auto">
          <a:xfrm>
            <a:off x="5791200" y="63246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69" name="Line 33"/>
          <p:cNvSpPr>
            <a:spLocks noChangeShapeType="1"/>
          </p:cNvSpPr>
          <p:nvPr/>
        </p:nvSpPr>
        <p:spPr bwMode="auto">
          <a:xfrm>
            <a:off x="7620000" y="63246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70" name="Line 34"/>
          <p:cNvSpPr>
            <a:spLocks noChangeShapeType="1"/>
          </p:cNvSpPr>
          <p:nvPr/>
        </p:nvSpPr>
        <p:spPr bwMode="auto">
          <a:xfrm>
            <a:off x="6400800" y="5715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71" name="Line 35"/>
          <p:cNvSpPr>
            <a:spLocks noChangeShapeType="1"/>
          </p:cNvSpPr>
          <p:nvPr/>
        </p:nvSpPr>
        <p:spPr bwMode="auto">
          <a:xfrm>
            <a:off x="7620000" y="6324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73" name="Text Box 37"/>
          <p:cNvSpPr txBox="1">
            <a:spLocks noChangeArrowheads="1"/>
          </p:cNvSpPr>
          <p:nvPr/>
        </p:nvSpPr>
        <p:spPr bwMode="auto">
          <a:xfrm>
            <a:off x="4708525" y="5700713"/>
            <a:ext cx="1535113" cy="5810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0000"/>
                </a:solidFill>
              </a:rPr>
              <a:t>SECONDARY </a:t>
            </a:r>
            <a:endParaRPr lang="en-US" sz="1600" b="1">
              <a:solidFill>
                <a:srgbClr val="000000"/>
              </a:solidFill>
            </a:endParaRPr>
          </a:p>
          <a:p>
            <a:r>
              <a:rPr lang="en-US" sz="1600" b="1">
                <a:solidFill>
                  <a:srgbClr val="000000"/>
                </a:solidFill>
              </a:rPr>
              <a:t>PREVENTION</a:t>
            </a:r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167974" name="Text Box 38"/>
          <p:cNvSpPr txBox="1">
            <a:spLocks noChangeArrowheads="1"/>
          </p:cNvSpPr>
          <p:nvPr/>
        </p:nvSpPr>
        <p:spPr bwMode="auto">
          <a:xfrm>
            <a:off x="6400800" y="5867400"/>
            <a:ext cx="2971800" cy="3365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000000"/>
                </a:solidFill>
              </a:rPr>
              <a:t>TERTIARY PREVENTION</a:t>
            </a:r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167975" name="Text Box 39"/>
          <p:cNvSpPr txBox="1">
            <a:spLocks noChangeArrowheads="1"/>
          </p:cNvSpPr>
          <p:nvPr/>
        </p:nvSpPr>
        <p:spPr bwMode="auto">
          <a:xfrm>
            <a:off x="4632325" y="6361113"/>
            <a:ext cx="160655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EARLY DIAGNOSIS</a:t>
            </a:r>
            <a:endParaRPr lang="en-US" sz="1200" b="1">
              <a:solidFill>
                <a:srgbClr val="000000"/>
              </a:solidFill>
            </a:endParaRP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AND TREATMENT</a:t>
            </a: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167976" name="Text Box 40"/>
          <p:cNvSpPr txBox="1">
            <a:spLocks noChangeArrowheads="1"/>
          </p:cNvSpPr>
          <p:nvPr/>
        </p:nvSpPr>
        <p:spPr bwMode="auto">
          <a:xfrm>
            <a:off x="6477000" y="6361113"/>
            <a:ext cx="12192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DISABILITY</a:t>
            </a:r>
            <a:endParaRPr lang="en-US" sz="1200" b="1">
              <a:solidFill>
                <a:srgbClr val="000000"/>
              </a:solidFill>
            </a:endParaRP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LIMITATION</a:t>
            </a: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167977" name="Text Box 41"/>
          <p:cNvSpPr txBox="1">
            <a:spLocks noChangeArrowheads="1"/>
          </p:cNvSpPr>
          <p:nvPr/>
        </p:nvSpPr>
        <p:spPr bwMode="auto">
          <a:xfrm>
            <a:off x="7620000" y="6324600"/>
            <a:ext cx="192563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endParaRPr lang="en-US" sz="1200" b="1">
              <a:solidFill>
                <a:srgbClr val="000000"/>
              </a:solidFill>
            </a:endParaRPr>
          </a:p>
          <a:p>
            <a:r>
              <a:rPr lang="en-US" sz="1200" b="1">
                <a:solidFill>
                  <a:srgbClr val="000000"/>
                </a:solidFill>
              </a:rPr>
              <a:t>REHABILITATION</a:t>
            </a: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167978" name="Line 42"/>
          <p:cNvSpPr>
            <a:spLocks noChangeShapeType="1"/>
          </p:cNvSpPr>
          <p:nvPr/>
        </p:nvSpPr>
        <p:spPr bwMode="auto">
          <a:xfrm>
            <a:off x="4648200" y="29718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0" name="Text Box 44"/>
          <p:cNvSpPr txBox="1">
            <a:spLocks noChangeArrowheads="1"/>
          </p:cNvSpPr>
          <p:nvPr/>
        </p:nvSpPr>
        <p:spPr bwMode="auto">
          <a:xfrm>
            <a:off x="4937125" y="1066800"/>
            <a:ext cx="17780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663300"/>
                </a:solidFill>
              </a:rPr>
              <a:t>Course in man</a:t>
            </a:r>
            <a:endParaRPr lang="en-US" sz="2000" b="1">
              <a:solidFill>
                <a:srgbClr val="663300"/>
              </a:solidFill>
            </a:endParaRPr>
          </a:p>
        </p:txBody>
      </p:sp>
      <p:sp>
        <p:nvSpPr>
          <p:cNvPr id="167981" name="Line 45"/>
          <p:cNvSpPr>
            <a:spLocks noChangeShapeType="1"/>
          </p:cNvSpPr>
          <p:nvPr/>
        </p:nvSpPr>
        <p:spPr bwMode="auto">
          <a:xfrm>
            <a:off x="4724400" y="129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2" name="Line 46"/>
          <p:cNvSpPr>
            <a:spLocks noChangeShapeType="1"/>
          </p:cNvSpPr>
          <p:nvPr/>
        </p:nvSpPr>
        <p:spPr bwMode="auto">
          <a:xfrm>
            <a:off x="6858000" y="129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3" name="Line 47"/>
          <p:cNvSpPr>
            <a:spLocks noChangeShapeType="1"/>
          </p:cNvSpPr>
          <p:nvPr/>
        </p:nvSpPr>
        <p:spPr bwMode="auto">
          <a:xfrm>
            <a:off x="7696200" y="1143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4" name="Line 48"/>
          <p:cNvSpPr>
            <a:spLocks noChangeShapeType="1"/>
          </p:cNvSpPr>
          <p:nvPr/>
        </p:nvSpPr>
        <p:spPr bwMode="auto">
          <a:xfrm>
            <a:off x="7696200" y="1143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5" name="Line 49"/>
          <p:cNvSpPr>
            <a:spLocks noChangeShapeType="1"/>
          </p:cNvSpPr>
          <p:nvPr/>
        </p:nvSpPr>
        <p:spPr bwMode="auto">
          <a:xfrm>
            <a:off x="7696200" y="1524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6" name="Text Box 50"/>
          <p:cNvSpPr txBox="1">
            <a:spLocks noChangeArrowheads="1"/>
          </p:cNvSpPr>
          <p:nvPr/>
        </p:nvSpPr>
        <p:spPr bwMode="auto">
          <a:xfrm>
            <a:off x="7620000" y="1143000"/>
            <a:ext cx="12255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663300"/>
                </a:solidFill>
              </a:rPr>
              <a:t>    DEATH</a:t>
            </a:r>
            <a:endParaRPr lang="en-US" b="1">
              <a:solidFill>
                <a:srgbClr val="663300"/>
              </a:solidFill>
            </a:endParaRPr>
          </a:p>
        </p:txBody>
      </p:sp>
      <p:sp>
        <p:nvSpPr>
          <p:cNvPr id="167987" name="Line 51"/>
          <p:cNvSpPr>
            <a:spLocks noChangeShapeType="1"/>
          </p:cNvSpPr>
          <p:nvPr/>
        </p:nvSpPr>
        <p:spPr bwMode="auto">
          <a:xfrm>
            <a:off x="8458200" y="1143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8" name="Line 52"/>
          <p:cNvSpPr>
            <a:spLocks noChangeShapeType="1"/>
          </p:cNvSpPr>
          <p:nvPr/>
        </p:nvSpPr>
        <p:spPr bwMode="auto">
          <a:xfrm>
            <a:off x="8458200" y="1524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9" name="Text Box 53"/>
          <p:cNvSpPr txBox="1">
            <a:spLocks noChangeArrowheads="1"/>
          </p:cNvSpPr>
          <p:nvPr/>
        </p:nvSpPr>
        <p:spPr bwMode="auto">
          <a:xfrm>
            <a:off x="6553200" y="2667000"/>
            <a:ext cx="20764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Signs and symptoms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67990" name="Text Box 54"/>
          <p:cNvSpPr txBox="1">
            <a:spLocks noChangeArrowheads="1"/>
          </p:cNvSpPr>
          <p:nvPr/>
        </p:nvSpPr>
        <p:spPr bwMode="auto">
          <a:xfrm>
            <a:off x="6308725" y="2324100"/>
            <a:ext cx="9525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/>
              <a:t>   </a:t>
            </a:r>
            <a:r>
              <a:rPr lang="en-US">
                <a:solidFill>
                  <a:srgbClr val="0000CC"/>
                </a:solidFill>
              </a:rPr>
              <a:t>Illness</a:t>
            </a:r>
            <a:endParaRPr lang="en-US">
              <a:solidFill>
                <a:srgbClr val="0000CC"/>
              </a:solidFill>
            </a:endParaRPr>
          </a:p>
        </p:txBody>
      </p:sp>
      <p:sp>
        <p:nvSpPr>
          <p:cNvPr id="167991" name="Text Box 55"/>
          <p:cNvSpPr txBox="1">
            <a:spLocks noChangeArrowheads="1"/>
          </p:cNvSpPr>
          <p:nvPr/>
        </p:nvSpPr>
        <p:spPr bwMode="auto">
          <a:xfrm>
            <a:off x="6613525" y="2019300"/>
            <a:ext cx="11430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/>
              <a:t> </a:t>
            </a:r>
            <a:r>
              <a:rPr lang="en-US">
                <a:solidFill>
                  <a:srgbClr val="0000CC"/>
                </a:solidFill>
              </a:rPr>
              <a:t>Disability</a:t>
            </a:r>
            <a:endParaRPr lang="en-US">
              <a:solidFill>
                <a:srgbClr val="0000CC"/>
              </a:solidFill>
            </a:endParaRPr>
          </a:p>
        </p:txBody>
      </p:sp>
      <p:sp>
        <p:nvSpPr>
          <p:cNvPr id="167992" name="Text Box 56"/>
          <p:cNvSpPr txBox="1">
            <a:spLocks noChangeArrowheads="1"/>
          </p:cNvSpPr>
          <p:nvPr/>
        </p:nvSpPr>
        <p:spPr bwMode="auto">
          <a:xfrm>
            <a:off x="6934200" y="1752600"/>
            <a:ext cx="7937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Defect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67993" name="Text Box 57"/>
          <p:cNvSpPr txBox="1">
            <a:spLocks noChangeArrowheads="1"/>
          </p:cNvSpPr>
          <p:nvPr/>
        </p:nvSpPr>
        <p:spPr bwMode="auto">
          <a:xfrm>
            <a:off x="7146924" y="1524000"/>
            <a:ext cx="1997075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Chronic State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67994" name="Line 58"/>
          <p:cNvSpPr>
            <a:spLocks noChangeShapeType="1"/>
          </p:cNvSpPr>
          <p:nvPr/>
        </p:nvSpPr>
        <p:spPr bwMode="auto">
          <a:xfrm>
            <a:off x="6248400" y="2667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95" name="Line 59"/>
          <p:cNvSpPr>
            <a:spLocks noChangeShapeType="1"/>
          </p:cNvSpPr>
          <p:nvPr/>
        </p:nvSpPr>
        <p:spPr bwMode="auto">
          <a:xfrm>
            <a:off x="6248400" y="2667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96" name="Line 60"/>
          <p:cNvSpPr>
            <a:spLocks noChangeShapeType="1"/>
          </p:cNvSpPr>
          <p:nvPr/>
        </p:nvSpPr>
        <p:spPr bwMode="auto">
          <a:xfrm flipV="1">
            <a:off x="6477000" y="2362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97" name="Line 61"/>
          <p:cNvSpPr>
            <a:spLocks noChangeShapeType="1"/>
          </p:cNvSpPr>
          <p:nvPr/>
        </p:nvSpPr>
        <p:spPr bwMode="auto">
          <a:xfrm>
            <a:off x="64770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98" name="Line 62"/>
          <p:cNvSpPr>
            <a:spLocks noChangeShapeType="1"/>
          </p:cNvSpPr>
          <p:nvPr/>
        </p:nvSpPr>
        <p:spPr bwMode="auto">
          <a:xfrm flipV="1">
            <a:off x="6705600" y="2057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99" name="Line 63"/>
          <p:cNvSpPr>
            <a:spLocks noChangeShapeType="1"/>
          </p:cNvSpPr>
          <p:nvPr/>
        </p:nvSpPr>
        <p:spPr bwMode="auto">
          <a:xfrm>
            <a:off x="6705600" y="205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00" name="Line 64"/>
          <p:cNvSpPr>
            <a:spLocks noChangeShapeType="1"/>
          </p:cNvSpPr>
          <p:nvPr/>
        </p:nvSpPr>
        <p:spPr bwMode="auto">
          <a:xfrm flipV="1">
            <a:off x="6934200" y="175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01" name="Line 65"/>
          <p:cNvSpPr>
            <a:spLocks noChangeShapeType="1"/>
          </p:cNvSpPr>
          <p:nvPr/>
        </p:nvSpPr>
        <p:spPr bwMode="auto">
          <a:xfrm>
            <a:off x="6934200" y="1752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02" name="Line 66"/>
          <p:cNvSpPr>
            <a:spLocks noChangeShapeType="1"/>
          </p:cNvSpPr>
          <p:nvPr/>
        </p:nvSpPr>
        <p:spPr bwMode="auto">
          <a:xfrm flipV="1">
            <a:off x="7162800" y="1524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03" name="Line 67"/>
          <p:cNvSpPr>
            <a:spLocks noChangeShapeType="1"/>
          </p:cNvSpPr>
          <p:nvPr/>
        </p:nvSpPr>
        <p:spPr bwMode="auto">
          <a:xfrm>
            <a:off x="7162800" y="16002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04" name="Text Box 68"/>
          <p:cNvSpPr txBox="1">
            <a:spLocks noChangeArrowheads="1"/>
          </p:cNvSpPr>
          <p:nvPr/>
        </p:nvSpPr>
        <p:spPr bwMode="auto">
          <a:xfrm>
            <a:off x="4572000" y="2628900"/>
            <a:ext cx="19812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Clinical Horizon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68005" name="Text Box 69"/>
          <p:cNvSpPr txBox="1">
            <a:spLocks noChangeArrowheads="1"/>
          </p:cNvSpPr>
          <p:nvPr/>
        </p:nvSpPr>
        <p:spPr bwMode="auto">
          <a:xfrm>
            <a:off x="-92075" y="1028700"/>
            <a:ext cx="23304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/>
              <a:t> </a:t>
            </a:r>
            <a:r>
              <a:rPr lang="en-US" b="1">
                <a:solidFill>
                  <a:srgbClr val="000000"/>
                </a:solidFill>
              </a:rPr>
              <a:t>DISEASE PROCESS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68006" name="Text Box 70"/>
          <p:cNvSpPr txBox="1">
            <a:spLocks noChangeArrowheads="1"/>
          </p:cNvSpPr>
          <p:nvPr/>
        </p:nvSpPr>
        <p:spPr bwMode="auto">
          <a:xfrm>
            <a:off x="2743200" y="1066800"/>
            <a:ext cx="158432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663300"/>
                </a:solidFill>
              </a:rPr>
              <a:t>Before man is </a:t>
            </a:r>
            <a:endParaRPr lang="en-US" b="1">
              <a:solidFill>
                <a:srgbClr val="663300"/>
              </a:solidFill>
            </a:endParaRPr>
          </a:p>
          <a:p>
            <a:pPr algn="ctr"/>
            <a:r>
              <a:rPr lang="en-US" b="1">
                <a:solidFill>
                  <a:srgbClr val="663300"/>
                </a:solidFill>
              </a:rPr>
              <a:t>involved</a:t>
            </a:r>
            <a:endParaRPr lang="en-US" b="1">
              <a:solidFill>
                <a:srgbClr val="663300"/>
              </a:solidFill>
            </a:endParaRPr>
          </a:p>
        </p:txBody>
      </p:sp>
      <p:sp>
        <p:nvSpPr>
          <p:cNvPr id="168008" name="Line 72"/>
          <p:cNvSpPr>
            <a:spLocks noChangeShapeType="1"/>
          </p:cNvSpPr>
          <p:nvPr/>
        </p:nvSpPr>
        <p:spPr bwMode="auto">
          <a:xfrm>
            <a:off x="8382000" y="2514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09" name="Line 73"/>
          <p:cNvSpPr>
            <a:spLocks noChangeShapeType="1"/>
          </p:cNvSpPr>
          <p:nvPr/>
        </p:nvSpPr>
        <p:spPr bwMode="auto">
          <a:xfrm>
            <a:off x="7315200" y="2514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10" name="Line 74"/>
          <p:cNvSpPr>
            <a:spLocks noChangeShapeType="1"/>
          </p:cNvSpPr>
          <p:nvPr/>
        </p:nvSpPr>
        <p:spPr bwMode="auto">
          <a:xfrm>
            <a:off x="7772400" y="36576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11" name="Line 75"/>
          <p:cNvSpPr>
            <a:spLocks noChangeShapeType="1"/>
          </p:cNvSpPr>
          <p:nvPr/>
        </p:nvSpPr>
        <p:spPr bwMode="auto">
          <a:xfrm>
            <a:off x="7772400" y="4114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12" name="Line 76"/>
          <p:cNvSpPr>
            <a:spLocks noChangeShapeType="1"/>
          </p:cNvSpPr>
          <p:nvPr/>
        </p:nvSpPr>
        <p:spPr bwMode="auto">
          <a:xfrm>
            <a:off x="7772400" y="3657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14" name="Text Box 78"/>
          <p:cNvSpPr txBox="1">
            <a:spLocks noChangeArrowheads="1"/>
          </p:cNvSpPr>
          <p:nvPr/>
        </p:nvSpPr>
        <p:spPr bwMode="auto">
          <a:xfrm>
            <a:off x="7832725" y="3695700"/>
            <a:ext cx="141605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RECOVERY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68015" name="Line 79"/>
          <p:cNvSpPr>
            <a:spLocks noChangeShapeType="1"/>
          </p:cNvSpPr>
          <p:nvPr/>
        </p:nvSpPr>
        <p:spPr bwMode="auto">
          <a:xfrm>
            <a:off x="4114800" y="4572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16" name="Line 80"/>
          <p:cNvSpPr>
            <a:spLocks noChangeShapeType="1"/>
          </p:cNvSpPr>
          <p:nvPr/>
        </p:nvSpPr>
        <p:spPr bwMode="auto">
          <a:xfrm>
            <a:off x="4114800" y="4572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17" name="Line 81"/>
          <p:cNvSpPr>
            <a:spLocks noChangeShapeType="1"/>
          </p:cNvSpPr>
          <p:nvPr/>
        </p:nvSpPr>
        <p:spPr bwMode="auto">
          <a:xfrm>
            <a:off x="4114800" y="5486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18" name="Line 82"/>
          <p:cNvSpPr>
            <a:spLocks noChangeShapeType="1"/>
          </p:cNvSpPr>
          <p:nvPr/>
        </p:nvSpPr>
        <p:spPr bwMode="auto">
          <a:xfrm>
            <a:off x="4648200" y="5486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20" name="Text Box 84"/>
          <p:cNvSpPr txBox="1">
            <a:spLocks noChangeArrowheads="1"/>
          </p:cNvSpPr>
          <p:nvPr/>
        </p:nvSpPr>
        <p:spPr bwMode="auto">
          <a:xfrm>
            <a:off x="4098925" y="4610100"/>
            <a:ext cx="857250" cy="9159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In the </a:t>
            </a:r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Human</a:t>
            </a:r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Host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68021" name="Line 85"/>
          <p:cNvSpPr>
            <a:spLocks noChangeShapeType="1"/>
          </p:cNvSpPr>
          <p:nvPr/>
        </p:nvSpPr>
        <p:spPr bwMode="auto">
          <a:xfrm>
            <a:off x="62484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22" name="Line 86"/>
          <p:cNvSpPr>
            <a:spLocks noChangeShapeType="1"/>
          </p:cNvSpPr>
          <p:nvPr/>
        </p:nvSpPr>
        <p:spPr bwMode="auto">
          <a:xfrm>
            <a:off x="5486400" y="3200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23" name="Line 87"/>
          <p:cNvSpPr>
            <a:spLocks noChangeShapeType="1"/>
          </p:cNvSpPr>
          <p:nvPr/>
        </p:nvSpPr>
        <p:spPr bwMode="auto">
          <a:xfrm>
            <a:off x="5486400" y="3200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24" name="Line 88"/>
          <p:cNvSpPr>
            <a:spLocks noChangeShapeType="1"/>
          </p:cNvSpPr>
          <p:nvPr/>
        </p:nvSpPr>
        <p:spPr bwMode="auto">
          <a:xfrm>
            <a:off x="4648200" y="3581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25" name="Text Box 89"/>
          <p:cNvSpPr txBox="1">
            <a:spLocks noChangeArrowheads="1"/>
          </p:cNvSpPr>
          <p:nvPr/>
        </p:nvSpPr>
        <p:spPr bwMode="auto">
          <a:xfrm>
            <a:off x="5470525" y="3162300"/>
            <a:ext cx="23050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Tissue &amp; physiological</a:t>
            </a:r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changes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68026" name="Text Box 90"/>
          <p:cNvSpPr txBox="1">
            <a:spLocks noChangeArrowheads="1"/>
          </p:cNvSpPr>
          <p:nvPr/>
        </p:nvSpPr>
        <p:spPr bwMode="auto">
          <a:xfrm>
            <a:off x="4841875" y="3643313"/>
            <a:ext cx="2386013" cy="8255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Stimulus or agent becomes</a:t>
            </a:r>
            <a:endParaRPr lang="en-US" sz="1600">
              <a:solidFill>
                <a:srgbClr val="000000"/>
              </a:solidFill>
            </a:endParaRPr>
          </a:p>
          <a:p>
            <a:pPr algn="ctr"/>
            <a:r>
              <a:rPr lang="en-US" sz="1600">
                <a:solidFill>
                  <a:srgbClr val="000000"/>
                </a:solidFill>
              </a:rPr>
              <a:t>established and increases</a:t>
            </a:r>
            <a:endParaRPr lang="en-US" sz="1600">
              <a:solidFill>
                <a:srgbClr val="000000"/>
              </a:solidFill>
            </a:endParaRPr>
          </a:p>
          <a:p>
            <a:pPr algn="ctr"/>
            <a:r>
              <a:rPr lang="en-US" sz="1600">
                <a:solidFill>
                  <a:srgbClr val="000000"/>
                </a:solidFill>
              </a:rPr>
              <a:t>by multiplication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68027" name="Text Box 91"/>
          <p:cNvSpPr txBox="1">
            <a:spLocks noChangeArrowheads="1"/>
          </p:cNvSpPr>
          <p:nvPr/>
        </p:nvSpPr>
        <p:spPr bwMode="auto">
          <a:xfrm>
            <a:off x="5089525" y="4495800"/>
            <a:ext cx="18605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Interaction of host</a:t>
            </a:r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And stimulus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68028" name="Line 92"/>
          <p:cNvSpPr>
            <a:spLocks noChangeShapeType="1"/>
          </p:cNvSpPr>
          <p:nvPr/>
        </p:nvSpPr>
        <p:spPr bwMode="auto">
          <a:xfrm>
            <a:off x="6934200" y="4953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29" name="Text Box 93"/>
          <p:cNvSpPr txBox="1">
            <a:spLocks noChangeArrowheads="1"/>
          </p:cNvSpPr>
          <p:nvPr/>
        </p:nvSpPr>
        <p:spPr bwMode="auto">
          <a:xfrm>
            <a:off x="7451725" y="4686300"/>
            <a:ext cx="1485900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Host Reaction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68030" name="Line 94"/>
          <p:cNvSpPr>
            <a:spLocks noChangeShapeType="1"/>
          </p:cNvSpPr>
          <p:nvPr/>
        </p:nvSpPr>
        <p:spPr bwMode="auto">
          <a:xfrm>
            <a:off x="8915400" y="487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31" name="Text Box 95"/>
          <p:cNvSpPr txBox="1">
            <a:spLocks noChangeArrowheads="1"/>
          </p:cNvSpPr>
          <p:nvPr/>
        </p:nvSpPr>
        <p:spPr bwMode="auto">
          <a:xfrm>
            <a:off x="4632325" y="5257800"/>
            <a:ext cx="1387475" cy="5175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</a:rPr>
              <a:t>Early </a:t>
            </a:r>
            <a:endParaRPr lang="en-US" sz="1400" b="1">
              <a:solidFill>
                <a:srgbClr val="000000"/>
              </a:solidFill>
            </a:endParaRPr>
          </a:p>
          <a:p>
            <a:pPr algn="ctr"/>
            <a:r>
              <a:rPr lang="en-US" sz="1400" b="1">
                <a:solidFill>
                  <a:srgbClr val="000000"/>
                </a:solidFill>
              </a:rPr>
              <a:t>Pathogenesis</a:t>
            </a:r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168032" name="Line 96"/>
          <p:cNvSpPr>
            <a:spLocks noChangeShapeType="1"/>
          </p:cNvSpPr>
          <p:nvPr/>
        </p:nvSpPr>
        <p:spPr bwMode="auto">
          <a:xfrm>
            <a:off x="5638800" y="5410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33" name="Text Box 97"/>
          <p:cNvSpPr txBox="1">
            <a:spLocks noChangeArrowheads="1"/>
          </p:cNvSpPr>
          <p:nvPr/>
        </p:nvSpPr>
        <p:spPr bwMode="auto">
          <a:xfrm>
            <a:off x="5943600" y="5181600"/>
            <a:ext cx="1219200" cy="5175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0000"/>
                </a:solidFill>
              </a:rPr>
              <a:t>Discernible</a:t>
            </a:r>
            <a:endParaRPr lang="en-US" sz="1400" b="1">
              <a:solidFill>
                <a:srgbClr val="000000"/>
              </a:solidFill>
            </a:endParaRPr>
          </a:p>
          <a:p>
            <a:r>
              <a:rPr lang="en-US" sz="1400" b="1">
                <a:solidFill>
                  <a:srgbClr val="000000"/>
                </a:solidFill>
              </a:rPr>
              <a:t>Early lesion</a:t>
            </a:r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168034" name="Line 98"/>
          <p:cNvSpPr>
            <a:spLocks noChangeShapeType="1"/>
          </p:cNvSpPr>
          <p:nvPr/>
        </p:nvSpPr>
        <p:spPr bwMode="auto">
          <a:xfrm>
            <a:off x="6858000" y="548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35" name="Text Box 99"/>
          <p:cNvSpPr txBox="1">
            <a:spLocks noChangeArrowheads="1"/>
          </p:cNvSpPr>
          <p:nvPr/>
        </p:nvSpPr>
        <p:spPr bwMode="auto">
          <a:xfrm>
            <a:off x="6934200" y="5181600"/>
            <a:ext cx="990600" cy="5175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</a:rPr>
              <a:t>Advanced </a:t>
            </a:r>
            <a:endParaRPr lang="en-US" sz="1400" b="1">
              <a:solidFill>
                <a:srgbClr val="000000"/>
              </a:solidFill>
            </a:endParaRPr>
          </a:p>
          <a:p>
            <a:pPr algn="ctr"/>
            <a:r>
              <a:rPr lang="en-US" sz="1400" b="1">
                <a:solidFill>
                  <a:srgbClr val="000000"/>
                </a:solidFill>
              </a:rPr>
              <a:t>disease</a:t>
            </a:r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168036" name="Line 100"/>
          <p:cNvSpPr>
            <a:spLocks noChangeShapeType="1"/>
          </p:cNvSpPr>
          <p:nvPr/>
        </p:nvSpPr>
        <p:spPr bwMode="auto">
          <a:xfrm>
            <a:off x="7924800" y="548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037" name="Text Box 101"/>
          <p:cNvSpPr txBox="1">
            <a:spLocks noChangeArrowheads="1"/>
          </p:cNvSpPr>
          <p:nvPr/>
        </p:nvSpPr>
        <p:spPr bwMode="auto">
          <a:xfrm>
            <a:off x="7848600" y="5257800"/>
            <a:ext cx="12954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0000"/>
                </a:solidFill>
              </a:rPr>
              <a:t>Convalescence</a:t>
            </a:r>
            <a:endParaRPr lang="en-US" sz="14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2CD-9906-4791-A420-CFC00EF2F9F3}" type="slidenum">
              <a:rPr lang="en-US"/>
            </a:fld>
            <a:endParaRPr lang="en-US"/>
          </a:p>
        </p:txBody>
      </p:sp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RISK FACTORS OF THE DISEASE</a:t>
            </a:r>
            <a:endParaRPr lang="en-US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An </a:t>
            </a:r>
            <a:r>
              <a:rPr lang="en-US" sz="2800" i="1" dirty="0">
                <a:solidFill>
                  <a:srgbClr val="C00000"/>
                </a:solidFill>
                <a:latin typeface="Times New Roman" panose="02020603050405020304" pitchFamily="18" charset="0"/>
              </a:rPr>
              <a:t>attribute or exposure 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that is significantly associated with the development of a disease.</a:t>
            </a:r>
            <a:endParaRPr lang="en-US" sz="2800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A </a:t>
            </a:r>
            <a:r>
              <a:rPr lang="en-US" sz="2800" i="1" dirty="0">
                <a:solidFill>
                  <a:srgbClr val="C00000"/>
                </a:solidFill>
                <a:latin typeface="Times New Roman" panose="02020603050405020304" pitchFamily="18" charset="0"/>
              </a:rPr>
              <a:t>determinant 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that can be modified by intervention, thereby reducing the </a:t>
            </a:r>
            <a:r>
              <a:rPr lang="en-US" sz="28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possiblity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 of occurrence of disease or other specified outcomes.</a:t>
            </a:r>
            <a:endParaRPr lang="en-US" sz="28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D24-8CF6-40D1-8E10-CCDDFF023003}" type="slidenum">
              <a:rPr lang="en-US"/>
            </a:fld>
            <a:endParaRPr lang="en-US"/>
          </a:p>
        </p:txBody>
      </p:sp>
      <p:sp>
        <p:nvSpPr>
          <p:cNvPr id="2396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2396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Risk factor 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may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Be </a:t>
            </a: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</a:rPr>
              <a:t>causative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 – E.g. smoking for lung cancer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Be </a:t>
            </a: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</a:rPr>
              <a:t>merely contributory to undesired outcome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e.g. lack of physical exercise- coronary heart disease.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Be </a:t>
            </a: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</a:rPr>
              <a:t>predictive only in a statistical sense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	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                          e.g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.: illiteracy for </a:t>
            </a: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prenatal 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mortality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4AF6-4D21-415A-A7E4-CB8A180AB167}" type="slidenum">
              <a:rPr lang="en-US"/>
            </a:fld>
            <a:endParaRPr lang="en-US"/>
          </a:p>
        </p:txBody>
      </p:sp>
      <p:sp>
        <p:nvSpPr>
          <p:cNvPr id="240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2406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5800" y="1295400"/>
            <a:ext cx="8159750" cy="48006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Risk factors 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can be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SzPct val="127000"/>
              <a:buFont typeface="Wingdings" panose="05000000000000000000" pitchFamily="2" charset="2"/>
              <a:buChar char="F"/>
            </a:pPr>
            <a: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Modified: </a:t>
            </a:r>
            <a:endParaRPr lang="en-US" u="sng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buClr>
                <a:srgbClr val="FF0000"/>
              </a:buClr>
              <a:buSzPct val="127000"/>
              <a:buNone/>
            </a:pP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e.g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. smoking, hypertension, elevated serum cholesterol, obesity etc.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SzPct val="127000"/>
              <a:buFont typeface="Wingdings" panose="05000000000000000000" pitchFamily="2" charset="2"/>
              <a:buChar char="F"/>
            </a:pPr>
            <a: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Unmodifiable </a:t>
            </a:r>
            <a:endParaRPr lang="en-US" u="sng" dirty="0">
              <a:solidFill>
                <a:schemeClr val="folHlink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buClr>
                <a:srgbClr val="FF0000"/>
              </a:buClr>
              <a:buSzPct val="127000"/>
              <a:buNone/>
            </a:pPr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e.g</a:t>
            </a: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. age, sex, race, family history, obesity</a:t>
            </a:r>
            <a:r>
              <a:rPr lang="en-US" dirty="0">
                <a:solidFill>
                  <a:srgbClr val="663300"/>
                </a:solidFill>
              </a:rPr>
              <a:t> </a:t>
            </a:r>
            <a:endParaRPr lang="en-US" dirty="0">
              <a:solidFill>
                <a:srgbClr val="663300"/>
              </a:solidFill>
            </a:endParaRPr>
          </a:p>
          <a:p>
            <a:endParaRPr lang="en-US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3A7D-AF0B-4184-8D4E-C591254F49C3}" type="slidenum">
              <a:rPr lang="en-US"/>
            </a:fld>
            <a:endParaRPr lang="en-US"/>
          </a:p>
        </p:txBody>
      </p:sp>
      <p:sp>
        <p:nvSpPr>
          <p:cNvPr id="242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>
                <a:solidFill>
                  <a:srgbClr val="0000CC"/>
                </a:solidFill>
                <a:latin typeface="Times New Roman" panose="02020603050405020304" pitchFamily="18" charset="0"/>
              </a:rPr>
              <a:t>RISK GROUPS</a:t>
            </a:r>
            <a:endParaRPr lang="en-US" sz="360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26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05000"/>
            <a:ext cx="8464550" cy="4191000"/>
          </a:xfrm>
        </p:spPr>
        <p:txBody>
          <a:bodyPr/>
          <a:lstStyle/>
          <a:p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WHO developed this approach to identify the </a:t>
            </a:r>
            <a:r>
              <a:rPr lang="en-US" sz="2800" i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“Risk groups” or “target groups”</a:t>
            </a:r>
            <a:r>
              <a:rPr lang="en-US" sz="2800" dirty="0">
                <a:solidFill>
                  <a:srgbClr val="663300"/>
                </a:solidFill>
                <a:latin typeface="Times New Roman" panose="02020603050405020304" pitchFamily="18" charset="0"/>
              </a:rPr>
              <a:t> by certain defined criteria and direct appropriate action- </a:t>
            </a:r>
            <a:r>
              <a:rPr lang="en-US" sz="2800" i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Risk Approach</a:t>
            </a:r>
            <a:endParaRPr lang="en-US" sz="2800" i="1" dirty="0">
              <a:solidFill>
                <a:schemeClr val="folHlink"/>
              </a:solidFill>
              <a:latin typeface="Times New Roman" panose="02020603050405020304" pitchFamily="18" charset="0"/>
            </a:endParaRPr>
          </a:p>
          <a:p>
            <a:endParaRPr lang="en-US" sz="2800" i="1" dirty="0">
              <a:solidFill>
                <a:schemeClr val="folHlink"/>
              </a:solidFill>
              <a:latin typeface="Times New Roman" panose="02020603050405020304" pitchFamily="18" charset="0"/>
            </a:endParaRPr>
          </a:p>
          <a:p>
            <a:r>
              <a:rPr lang="en-US" sz="2800" i="1" dirty="0">
                <a:solidFill>
                  <a:srgbClr val="663300"/>
                </a:solidFill>
                <a:latin typeface="Times New Roman" panose="02020603050405020304" pitchFamily="18" charset="0"/>
              </a:rPr>
              <a:t>The risk approach is a managerial device for increasing the efficiency of health care services within the limits existing resources.</a:t>
            </a:r>
            <a:endParaRPr lang="en-US" sz="2800" i="1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Arrow Connector 20"/>
          <p:cNvCxnSpPr>
            <a:endCxn id="19" idx="5"/>
          </p:cNvCxnSpPr>
          <p:nvPr/>
        </p:nvCxnSpPr>
        <p:spPr>
          <a:xfrm flipV="1">
            <a:off x="533400" y="3238500"/>
            <a:ext cx="16002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8" name="Picture 4" descr="spectrum"/>
          <p:cNvPicPr>
            <a:picLocks noChangeAspect="1" noChangeArrowheads="1"/>
          </p:cNvPicPr>
          <p:nvPr/>
        </p:nvPicPr>
        <p:blipFill>
          <a:blip r:embed="rId1"/>
          <a:srcRect l="7262" t="24721" r="7262" b="24721"/>
          <a:stretch>
            <a:fillRect/>
          </a:stretch>
        </p:blipFill>
        <p:spPr bwMode="auto">
          <a:xfrm>
            <a:off x="1143000" y="228600"/>
            <a:ext cx="7315200" cy="8921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5200" y="1676400"/>
            <a:ext cx="35052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Subclinical infection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4572000"/>
            <a:ext cx="35052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Fatal illness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2667000"/>
            <a:ext cx="35052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Mild infection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3657600"/>
            <a:ext cx="35052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Severe infection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endCxn id="5" idx="1"/>
          </p:cNvCxnSpPr>
          <p:nvPr/>
        </p:nvCxnSpPr>
        <p:spPr>
          <a:xfrm flipV="1">
            <a:off x="2057400" y="1938010"/>
            <a:ext cx="1447800" cy="12623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7" idx="1"/>
          </p:cNvCxnSpPr>
          <p:nvPr/>
        </p:nvCxnSpPr>
        <p:spPr>
          <a:xfrm flipV="1">
            <a:off x="2057400" y="2928610"/>
            <a:ext cx="1524000" cy="3479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8" idx="1"/>
          </p:cNvCxnSpPr>
          <p:nvPr/>
        </p:nvCxnSpPr>
        <p:spPr>
          <a:xfrm>
            <a:off x="2057400" y="3352800"/>
            <a:ext cx="1524000" cy="566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6" idx="1"/>
          </p:cNvCxnSpPr>
          <p:nvPr/>
        </p:nvCxnSpPr>
        <p:spPr>
          <a:xfrm>
            <a:off x="2057400" y="3352800"/>
            <a:ext cx="1524000" cy="14808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>
            <a:off x="762000" y="2362200"/>
            <a:ext cx="1828800" cy="1752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09600" y="5257800"/>
            <a:ext cx="8534400" cy="1307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Sequence of events can be interrupted by </a:t>
            </a:r>
            <a:r>
              <a:rPr lang="en-US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early diagnosis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and </a:t>
            </a:r>
            <a:r>
              <a:rPr lang="en-US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treatment </a:t>
            </a:r>
            <a:r>
              <a:rPr lang="en-US" sz="2800" i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or by </a:t>
            </a:r>
            <a:r>
              <a:rPr lang="en-US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preventive measures. </a:t>
            </a:r>
            <a:endParaRPr lang="en-US" sz="2800" i="1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090160"/>
          </a:xfrm>
        </p:spPr>
        <p:txBody>
          <a:bodyPr/>
          <a:lstStyle/>
          <a:p>
            <a:r>
              <a:rPr lang="en-US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variations in the </a:t>
            </a:r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manifestations of disease.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</a:rPr>
              <a:t>SPECTRUM OF DISEASE</a:t>
            </a:r>
            <a:endParaRPr lang="en-US" sz="36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934200" cy="762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ICEBERG OF DISEASE</a:t>
            </a:r>
            <a:endParaRPr lang="en-US" sz="2800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808177"/>
            <a:ext cx="4800600" cy="4175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648200" y="1524000"/>
            <a:ext cx="4267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Disease in community may be compared with an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iceberg.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934200" cy="762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ICEBERG OF DISEASE</a:t>
            </a:r>
            <a:endParaRPr lang="en-US" sz="2800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:\Desktop\Dr. Yunus KSDC RENEWAL TIL DEC 201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 l="6174" t="12827" r="6174" b="8606"/>
          <a:stretch>
            <a:fillRect/>
          </a:stretch>
        </p:blipFill>
        <p:spPr bwMode="auto">
          <a:xfrm>
            <a:off x="1677035" y="537210"/>
            <a:ext cx="5876290" cy="578358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ICEBERG OF DISEASE</a:t>
            </a:r>
            <a:endParaRPr lang="en-US" sz="2800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1524000"/>
            <a:ext cx="4267200" cy="822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6400" y="1981200"/>
            <a:ext cx="3429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undiagnosed reservoir of infection or disease in the community</a:t>
            </a:r>
            <a:endParaRPr lang="en-US" sz="2800" dirty="0"/>
          </a:p>
        </p:txBody>
      </p:sp>
      <p:sp>
        <p:nvSpPr>
          <p:cNvPr id="6" name="Right Brace 5"/>
          <p:cNvSpPr/>
          <p:nvPr/>
        </p:nvSpPr>
        <p:spPr>
          <a:xfrm>
            <a:off x="4800600" y="2209800"/>
            <a:ext cx="609600" cy="2667000"/>
          </a:xfrm>
          <a:prstGeom prst="rightBrace">
            <a:avLst>
              <a:gd name="adj1" fmla="val 11852"/>
              <a:gd name="adj2" fmla="val 50538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53340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Hypertension, diabetics, malnutrition, mental illness 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submerged portion will be very vast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0" name="Content Placeholder 99"/>
          <p:cNvPicPr/>
          <p:nvPr>
            <p:ph sz="quarter" idx="1"/>
          </p:nvPr>
        </p:nvPicPr>
        <p:blipFill>
          <a:blip r:embed="rId1" r:link="rId2"/>
          <a:stretch>
            <a:fillRect/>
          </a:stretch>
        </p:blipFill>
        <p:spPr>
          <a:xfrm>
            <a:off x="685800" y="1752600"/>
            <a:ext cx="4041775" cy="49377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Content Placeholder 100"/>
          <p:cNvPicPr/>
          <p:nvPr>
            <p:ph sz="quarter" idx="2"/>
          </p:nvPr>
        </p:nvPicPr>
        <p:blipFill>
          <a:blip r:embed="rId1" r:link="rId2"/>
          <a:stretch>
            <a:fillRect/>
          </a:stretch>
        </p:blipFill>
        <p:spPr>
          <a:xfrm>
            <a:off x="4632325" y="1216025"/>
            <a:ext cx="4041775" cy="49377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Picture 101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4572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Picture 102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4572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Picture 103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4572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 descr="Schematic-representation-of-an-iceberg-for-NCDs-Adapted-from-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781050"/>
            <a:ext cx="8391525" cy="554545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7F03-F591-4425-BC12-E2D46491693F}" type="slidenum">
              <a:rPr lang="en-US"/>
            </a:fld>
            <a:endParaRPr lang="en-US"/>
          </a:p>
        </p:txBody>
      </p:sp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034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609600"/>
            <a:ext cx="8458200" cy="5791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</a:pP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Thus hidden part of the iceberg 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      constitutes an important, undiagnosed reservoir of infection or disease in the community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      Its detection and control is a challenge to modern techniques in preventive medicine.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Major deterrents in the study of chronic diseases of unknown etiology is the absence of methods to detect the sub clinical state</a:t>
            </a:r>
            <a:endParaRPr 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Questions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386840"/>
            <a:ext cx="7848600" cy="49377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 health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Concepts of health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Dimensions of health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Determinants of health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 of health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 and Morbidity indicators of health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Sullivan’s index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02000"/>
              <a:buFont typeface="Wingdings" panose="05000000000000000000" pitchFamily="2" charset="2"/>
              <a:buChar char="Æ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ransition spd="slow">
    <p:split orient="vert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ransition spd="slow">
    <p:split orient="vert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95400"/>
            <a:ext cx="8382000" cy="50292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</a:t>
            </a:r>
            <a:r>
              <a:rPr lang="en-US" sz="36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Living : </a:t>
            </a:r>
            <a:endParaRPr lang="en-US" sz="36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en-US" sz="3600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Parallel term to </a:t>
            </a:r>
            <a:r>
              <a:rPr lang="en-US" sz="3600" b="1" i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of living</a:t>
            </a:r>
            <a:endParaRPr lang="en-US" sz="3600" b="1" i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52400"/>
            <a:ext cx="8382000" cy="67056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80000"/>
              </a:lnSpc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Consists of nine components</a:t>
            </a:r>
            <a:endParaRPr lang="en-US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 and working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Clothing,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Recreation 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Leisure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Impairment in these component</a:t>
            </a:r>
            <a:endParaRPr lang="en-US" sz="3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of living</a:t>
            </a:r>
            <a:endParaRPr lang="en-IN" sz="4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urved Left Arrow 3"/>
          <p:cNvSpPr/>
          <p:nvPr/>
        </p:nvSpPr>
        <p:spPr>
          <a:xfrm>
            <a:off x="6705600" y="1600200"/>
            <a:ext cx="1600200" cy="1981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0</TotalTime>
  <Words>13403</Words>
  <Application>WPS Presentation</Application>
  <PresentationFormat>On-screen Show (4:3)</PresentationFormat>
  <Paragraphs>745</Paragraphs>
  <Slides>88</Slides>
  <Notes>71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88</vt:i4>
      </vt:variant>
    </vt:vector>
  </HeadingPairs>
  <TitlesOfParts>
    <vt:vector size="101" baseType="lpstr">
      <vt:lpstr>Arial</vt:lpstr>
      <vt:lpstr>SimSun</vt:lpstr>
      <vt:lpstr>Wingdings</vt:lpstr>
      <vt:lpstr>Wingdings 3</vt:lpstr>
      <vt:lpstr>Wingdings</vt:lpstr>
      <vt:lpstr>Comic Sans MS</vt:lpstr>
      <vt:lpstr>Times New Roman</vt:lpstr>
      <vt:lpstr>Gill Sans MT</vt:lpstr>
      <vt:lpstr>Microsoft YaHei</vt:lpstr>
      <vt:lpstr>Arial Unicode MS</vt:lpstr>
      <vt:lpstr>Calibri</vt:lpstr>
      <vt:lpstr>Bookman Old Style</vt:lpstr>
      <vt:lpstr>Origin</vt:lpstr>
      <vt:lpstr>PowerPoint 演示文稿</vt:lpstr>
      <vt:lpstr>  HEALTH AND DISEASE</vt:lpstr>
      <vt:lpstr>PowerPoint 演示文稿</vt:lpstr>
      <vt:lpstr>CHANGING CONCEPT OF HEALTH</vt:lpstr>
      <vt:lpstr>CHANGING CONCEPT OF HEALTH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DYNAMIC CONCEPT OF HEALTH-- WHO</vt:lpstr>
      <vt:lpstr>WHO STUDY GROUP</vt:lpstr>
      <vt:lpstr>DIMENSIONS OF HEALTH</vt:lpstr>
      <vt:lpstr>DIMENSIONS OF HEALTH</vt:lpstr>
      <vt:lpstr>Sign of physical health :  </vt:lpstr>
      <vt:lpstr>SOCIAL DIMENSION</vt:lpstr>
      <vt:lpstr>MENTAL DIMENSION</vt:lpstr>
      <vt:lpstr>EMOTIONAL DIMENSION</vt:lpstr>
      <vt:lpstr>SPECTRUM OF HEALTH</vt:lpstr>
      <vt:lpstr>DETERMINANTS OF HEALTH</vt:lpstr>
      <vt:lpstr>WHO - identifies 12 determinants of Health</vt:lpstr>
      <vt:lpstr>PowerPoint 演示文稿</vt:lpstr>
      <vt:lpstr>PowerPoint 演示文稿</vt:lpstr>
      <vt:lpstr>INDICATORS OF HEALTH</vt:lpstr>
      <vt:lpstr>USES OF HEALTH INDICATORS </vt:lpstr>
      <vt:lpstr>HEALTH INDICATORS ARE……</vt:lpstr>
      <vt:lpstr>MORTALITY INDICATORS</vt:lpstr>
      <vt:lpstr>MORTALITY INDICATORS</vt:lpstr>
      <vt:lpstr>MORTALITY INDICATORS</vt:lpstr>
      <vt:lpstr>MORTALITY INDICATORS</vt:lpstr>
      <vt:lpstr>MORTALITY INDICATORS</vt:lpstr>
      <vt:lpstr>MORTALITY INDICATORS</vt:lpstr>
      <vt:lpstr>MORTALITY INDICATORS</vt:lpstr>
      <vt:lpstr>2.MORBIDITY INDICATORS</vt:lpstr>
      <vt:lpstr>3.DISABILITY RATES</vt:lpstr>
      <vt:lpstr>DISABILITY RATES</vt:lpstr>
      <vt:lpstr>DISABILITY RATES</vt:lpstr>
      <vt:lpstr>DISABILITY RATES</vt:lpstr>
      <vt:lpstr>DISABILITY RATES</vt:lpstr>
      <vt:lpstr>NUTRITIONAL STATUS INDICATORS</vt:lpstr>
      <vt:lpstr>HEALTH CARE DELIVERY INDICATORS    </vt:lpstr>
      <vt:lpstr>UTILIZATION RATES</vt:lpstr>
      <vt:lpstr>ENVIRONMENTAL INDICATORS</vt:lpstr>
      <vt:lpstr>SOCIO-ECONOMIC INDICATORS</vt:lpstr>
      <vt:lpstr>HEALTH POLICY INDICATORS</vt:lpstr>
      <vt:lpstr>PowerPoint 演示文稿</vt:lpstr>
      <vt:lpstr>PowerPoint 演示文稿</vt:lpstr>
      <vt:lpstr>PowerPoint 演示文稿</vt:lpstr>
      <vt:lpstr>QUALITY OF LIFE</vt:lpstr>
      <vt:lpstr>INDICES FOR MEASURING THE QUALITY OF LIFE</vt:lpstr>
      <vt:lpstr>PHYSICAL QUALITY OF LIFE INDEX PQLI</vt:lpstr>
      <vt:lpstr>HUMAN DEVELOPMENT INDEX HDI</vt:lpstr>
      <vt:lpstr>CONCEPTS OF DISEASE</vt:lpstr>
      <vt:lpstr> </vt:lpstr>
      <vt:lpstr>DEFINITION OF DISEASE</vt:lpstr>
      <vt:lpstr>CONCEPT OF CAUSATION</vt:lpstr>
      <vt:lpstr>THEORIES OF DISEASE CAUSATION</vt:lpstr>
      <vt:lpstr>GERM THEORY OF DISEASE</vt:lpstr>
      <vt:lpstr>Disease agent        Man          Disease </vt:lpstr>
      <vt:lpstr>EPIDEMIOLOGICAL TRIAD</vt:lpstr>
      <vt:lpstr>PowerPoint 演示文稿</vt:lpstr>
      <vt:lpstr>PowerPoint 演示文稿</vt:lpstr>
      <vt:lpstr>PowerPoint 演示文稿</vt:lpstr>
      <vt:lpstr>MULTIFACORIAL CAUSATION</vt:lpstr>
      <vt:lpstr>MULTIFACTORIAL CAUSATION</vt:lpstr>
      <vt:lpstr>WEB OF CAUSATION</vt:lpstr>
      <vt:lpstr>WEB OF CAUSATION FOR LUNG CANCER </vt:lpstr>
      <vt:lpstr>NATURAL HISTORY OF DISEASE</vt:lpstr>
      <vt:lpstr> </vt:lpstr>
      <vt:lpstr>PRE- PATHOGENESIS PHASE</vt:lpstr>
      <vt:lpstr>PATHOGENESIS PHASE</vt:lpstr>
      <vt:lpstr> </vt:lpstr>
      <vt:lpstr>RISK FACTORS OF THE DISEASE</vt:lpstr>
      <vt:lpstr> </vt:lpstr>
      <vt:lpstr> </vt:lpstr>
      <vt:lpstr>RISK GROUPS</vt:lpstr>
      <vt:lpstr>SPECTRUM OF DISEASE</vt:lpstr>
      <vt:lpstr>ICEBERG OF DISEASE</vt:lpstr>
      <vt:lpstr>ICEBERG OF DISEASE</vt:lpstr>
      <vt:lpstr>ICEBERG OF DISEASE</vt:lpstr>
      <vt:lpstr> </vt:lpstr>
      <vt:lpstr>Questions 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OF HEALTH AND DISEASE</dc:title>
  <dc:creator>sujith</dc:creator>
  <cp:lastModifiedBy>Prasanth</cp:lastModifiedBy>
  <cp:revision>539</cp:revision>
  <dcterms:created xsi:type="dcterms:W3CDTF">2006-08-16T00:00:00Z</dcterms:created>
  <dcterms:modified xsi:type="dcterms:W3CDTF">2023-05-09T10:38:10Z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DE1ABC8505FF476A8466BA638030D950</vt:lpwstr>
  </property>
  <property fmtid="{D5CDD505-2E9C-101B-9397-08002B2CF9AE}" pid="3" name="KSOProductBuildVer">
    <vt:lpwstr>1033-11.2.0.11219</vt:lpwstr>
  </property>
</Properties>
</file>