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6" r:id="rId3"/>
    <p:sldId id="307" r:id="rId4"/>
    <p:sldId id="263" r:id="rId5"/>
    <p:sldId id="337" r:id="rId6"/>
    <p:sldId id="338" r:id="rId7"/>
    <p:sldId id="264" r:id="rId8"/>
    <p:sldId id="281" r:id="rId9"/>
    <p:sldId id="265" r:id="rId10"/>
    <p:sldId id="301" r:id="rId11"/>
    <p:sldId id="314" r:id="rId12"/>
    <p:sldId id="313" r:id="rId13"/>
    <p:sldId id="312" r:id="rId14"/>
    <p:sldId id="311" r:id="rId15"/>
    <p:sldId id="266" r:id="rId16"/>
    <p:sldId id="282" r:id="rId17"/>
    <p:sldId id="284" r:id="rId18"/>
    <p:sldId id="283" r:id="rId19"/>
    <p:sldId id="267" r:id="rId20"/>
    <p:sldId id="277" r:id="rId21"/>
    <p:sldId id="268" r:id="rId22"/>
    <p:sldId id="315" r:id="rId23"/>
    <p:sldId id="285" r:id="rId24"/>
    <p:sldId id="279" r:id="rId25"/>
    <p:sldId id="280" r:id="rId26"/>
    <p:sldId id="287" r:id="rId27"/>
    <p:sldId id="286" r:id="rId28"/>
    <p:sldId id="269" r:id="rId29"/>
    <p:sldId id="270" r:id="rId30"/>
    <p:sldId id="271" r:id="rId31"/>
    <p:sldId id="272" r:id="rId32"/>
    <p:sldId id="273" r:id="rId33"/>
    <p:sldId id="275" r:id="rId34"/>
    <p:sldId id="288" r:id="rId35"/>
    <p:sldId id="331" r:id="rId36"/>
    <p:sldId id="332" r:id="rId37"/>
    <p:sldId id="278" r:id="rId38"/>
    <p:sldId id="289" r:id="rId39"/>
    <p:sldId id="328" r:id="rId40"/>
    <p:sldId id="329" r:id="rId41"/>
    <p:sldId id="292" r:id="rId42"/>
    <p:sldId id="293" r:id="rId43"/>
    <p:sldId id="294" r:id="rId44"/>
    <p:sldId id="330" r:id="rId45"/>
    <p:sldId id="295" r:id="rId46"/>
    <p:sldId id="298" r:id="rId47"/>
    <p:sldId id="297" r:id="rId48"/>
    <p:sldId id="296" r:id="rId49"/>
    <p:sldId id="299" r:id="rId50"/>
    <p:sldId id="300" r:id="rId51"/>
    <p:sldId id="257" r:id="rId52"/>
    <p:sldId id="310" r:id="rId53"/>
    <p:sldId id="316" r:id="rId54"/>
    <p:sldId id="303" r:id="rId55"/>
    <p:sldId id="304" r:id="rId56"/>
    <p:sldId id="305" r:id="rId57"/>
    <p:sldId id="309" r:id="rId58"/>
    <p:sldId id="317" r:id="rId59"/>
    <p:sldId id="333" r:id="rId60"/>
    <p:sldId id="324" r:id="rId61"/>
    <p:sldId id="308" r:id="rId62"/>
    <p:sldId id="302" r:id="rId63"/>
    <p:sldId id="326" r:id="rId64"/>
    <p:sldId id="318" r:id="rId65"/>
    <p:sldId id="319" r:id="rId66"/>
    <p:sldId id="321" r:id="rId67"/>
    <p:sldId id="320" r:id="rId68"/>
    <p:sldId id="322" r:id="rId69"/>
    <p:sldId id="334" r:id="rId70"/>
    <p:sldId id="335" r:id="rId71"/>
    <p:sldId id="323" r:id="rId72"/>
    <p:sldId id="325" r:id="rId73"/>
    <p:sldId id="327" r:id="rId74"/>
    <p:sldId id="336"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1A17ACB-6B6D-47C5-866A-C1E8FB8B4879}" type="datetimeFigureOut">
              <a:rPr lang="en-US" smtClean="0"/>
              <a:pPr/>
              <a:t>5/25/2019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1A17ACB-6B6D-47C5-866A-C1E8FB8B4879}" type="datetimeFigureOut">
              <a:rPr lang="en-US" smtClean="0"/>
              <a:pPr/>
              <a:t>5/25/2019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A17ACB-6B6D-47C5-866A-C1E8FB8B4879}" type="datetimeFigureOut">
              <a:rPr lang="en-US" smtClean="0"/>
              <a:pPr/>
              <a:t>5/25/2019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1A17ACB-6B6D-47C5-866A-C1E8FB8B4879}" type="datetimeFigureOut">
              <a:rPr lang="en-US" smtClean="0"/>
              <a:pPr/>
              <a:t>5/25/2019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1A17ACB-6B6D-47C5-866A-C1E8FB8B4879}" type="datetimeFigureOut">
              <a:rPr lang="en-US" smtClean="0"/>
              <a:pPr/>
              <a:t>5/25/2019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1A17ACB-6B6D-47C5-866A-C1E8FB8B4879}" type="datetimeFigureOut">
              <a:rPr lang="en-US" smtClean="0"/>
              <a:pPr/>
              <a:t>5/25/2019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A17ACB-6B6D-47C5-866A-C1E8FB8B4879}" type="datetimeFigureOut">
              <a:rPr lang="en-US" smtClean="0"/>
              <a:pPr/>
              <a:t>5/25/2019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A17ACB-6B6D-47C5-866A-C1E8FB8B4879}" type="datetimeFigureOut">
              <a:rPr lang="en-US" smtClean="0"/>
              <a:pPr/>
              <a:t>5/25/2019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A17ACB-6B6D-47C5-866A-C1E8FB8B4879}" type="datetimeFigureOut">
              <a:rPr lang="en-US" smtClean="0"/>
              <a:pPr/>
              <a:t>5/25/2019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1A17ACB-6B6D-47C5-866A-C1E8FB8B4879}" type="datetimeFigureOut">
              <a:rPr lang="en-US" smtClean="0"/>
              <a:pPr/>
              <a:t>5/25/2019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1A17ACB-6B6D-47C5-866A-C1E8FB8B4879}" type="datetimeFigureOut">
              <a:rPr lang="en-US" smtClean="0"/>
              <a:pPr/>
              <a:t>5/25/2019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82B2F2-81E0-4BFE-B971-C118D00120D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17ACB-6B6D-47C5-866A-C1E8FB8B4879}" type="datetimeFigureOut">
              <a:rPr lang="en-US" smtClean="0"/>
              <a:pPr/>
              <a:t>5/25/2019</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82B2F2-81E0-4BFE-B971-C118D00120D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ajnr.org/content/ajnr/35/1/10/F1.large.jpg?width=800&amp;height=600&amp;carousel=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ajnr.org/content/ajnr/35/1/10/F4.large.jpg?width=800&amp;height=600&amp;carousel=1"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4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6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7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8600"/>
            <a:ext cx="7772400" cy="1470025"/>
          </a:xfrm>
        </p:spPr>
        <p:txBody>
          <a:bodyPr/>
          <a:lstStyle/>
          <a:p>
            <a:r>
              <a:rPr lang="en-US" dirty="0" smtClean="0"/>
              <a:t>Growth and development of maxilla</a:t>
            </a:r>
            <a:endParaRPr lang="en-IN" dirty="0"/>
          </a:p>
        </p:txBody>
      </p:sp>
      <p:sp>
        <p:nvSpPr>
          <p:cNvPr id="3" name="Subtitle 2"/>
          <p:cNvSpPr>
            <a:spLocks noGrp="1"/>
          </p:cNvSpPr>
          <p:nvPr>
            <p:ph type="subTitle" idx="1"/>
          </p:nvPr>
        </p:nvSpPr>
        <p:spPr/>
        <p:txBody>
          <a:bodyPr/>
          <a:lstStyle/>
          <a:p>
            <a:endParaRPr lang="en-IN"/>
          </a:p>
        </p:txBody>
      </p:sp>
      <p:pic>
        <p:nvPicPr>
          <p:cNvPr id="12290" name="Picture 2" descr="https://o.quizlet.com/MwJuPZ9.PWAS6UYVhViD4A.png"/>
          <p:cNvPicPr>
            <a:picLocks noChangeAspect="1" noChangeArrowheads="1"/>
          </p:cNvPicPr>
          <p:nvPr/>
        </p:nvPicPr>
        <p:blipFill>
          <a:blip r:embed="rId2"/>
          <a:srcRect/>
          <a:stretch>
            <a:fillRect/>
          </a:stretch>
        </p:blipFill>
        <p:spPr bwMode="auto">
          <a:xfrm>
            <a:off x="2057400" y="5238749"/>
            <a:ext cx="4762500" cy="1466851"/>
          </a:xfrm>
          <a:prstGeom prst="rect">
            <a:avLst/>
          </a:prstGeom>
          <a:noFill/>
        </p:spPr>
      </p:pic>
      <p:pic>
        <p:nvPicPr>
          <p:cNvPr id="5" name="Content Placeholder 3" descr="Face_animation.gif"/>
          <p:cNvPicPr>
            <a:picLocks noChangeAspect="1"/>
          </p:cNvPicPr>
          <p:nvPr/>
        </p:nvPicPr>
        <p:blipFill>
          <a:blip r:embed="rId3"/>
          <a:stretch>
            <a:fillRect/>
          </a:stretch>
        </p:blipFill>
        <p:spPr>
          <a:xfrm>
            <a:off x="1905000" y="1524000"/>
            <a:ext cx="4777740" cy="34747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IN" dirty="0"/>
          </a:p>
        </p:txBody>
      </p:sp>
      <p:sp>
        <p:nvSpPr>
          <p:cNvPr id="3" name="Content Placeholder 2"/>
          <p:cNvSpPr>
            <a:spLocks noGrp="1"/>
          </p:cNvSpPr>
          <p:nvPr>
            <p:ph idx="1"/>
          </p:nvPr>
        </p:nvSpPr>
        <p:spPr/>
        <p:txBody>
          <a:bodyPr>
            <a:normAutofit/>
          </a:bodyPr>
          <a:lstStyle/>
          <a:p>
            <a:r>
              <a:rPr lang="en-US" sz="2400" dirty="0" smtClean="0"/>
              <a:t>Introduction</a:t>
            </a:r>
          </a:p>
          <a:p>
            <a:r>
              <a:rPr lang="en-US" sz="2400" dirty="0" smtClean="0"/>
              <a:t>Embryogenesis</a:t>
            </a:r>
          </a:p>
          <a:p>
            <a:r>
              <a:rPr lang="en-US" sz="2400" dirty="0" smtClean="0"/>
              <a:t>Formation of Neural </a:t>
            </a:r>
            <a:r>
              <a:rPr lang="en-US" sz="2400" dirty="0" err="1" smtClean="0"/>
              <a:t>crestcells</a:t>
            </a:r>
            <a:r>
              <a:rPr lang="en-US" sz="2400" dirty="0" smtClean="0"/>
              <a:t> </a:t>
            </a:r>
          </a:p>
          <a:p>
            <a:r>
              <a:rPr lang="en-US" sz="2400" dirty="0" smtClean="0"/>
              <a:t>Formation of </a:t>
            </a:r>
            <a:r>
              <a:rPr lang="en-US" sz="2400" dirty="0" err="1" smtClean="0"/>
              <a:t>frontonasal</a:t>
            </a:r>
            <a:r>
              <a:rPr lang="en-US" sz="2400" dirty="0" smtClean="0"/>
              <a:t> process</a:t>
            </a:r>
          </a:p>
          <a:p>
            <a:r>
              <a:rPr lang="en-US" sz="2400" dirty="0" smtClean="0"/>
              <a:t>Formation and disintegration of </a:t>
            </a:r>
            <a:r>
              <a:rPr lang="en-US" sz="2400" dirty="0" err="1" smtClean="0"/>
              <a:t>oropharyngeal</a:t>
            </a:r>
            <a:r>
              <a:rPr lang="en-US" sz="2400" dirty="0" smtClean="0"/>
              <a:t> membrane</a:t>
            </a:r>
          </a:p>
          <a:p>
            <a:r>
              <a:rPr lang="en-US" sz="2400" dirty="0" smtClean="0"/>
              <a:t>Formation of median nasal and lateral nasal process</a:t>
            </a:r>
          </a:p>
          <a:p>
            <a:r>
              <a:rPr lang="en-US" sz="2400" dirty="0" smtClean="0"/>
              <a:t>Formation of maxillary and </a:t>
            </a:r>
            <a:r>
              <a:rPr lang="en-US" sz="2400" dirty="0" err="1" smtClean="0"/>
              <a:t>mandibular</a:t>
            </a:r>
            <a:r>
              <a:rPr lang="en-US" sz="2400" dirty="0" smtClean="0"/>
              <a:t> process</a:t>
            </a:r>
          </a:p>
          <a:p>
            <a:endParaRPr lang="en-US" sz="2400" dirty="0" smtClean="0"/>
          </a:p>
          <a:p>
            <a:endParaRPr lang="en-US" sz="2400" dirty="0" smtClean="0"/>
          </a:p>
          <a:p>
            <a:endParaRPr lang="en-US" sz="2400" dirty="0" smtClean="0"/>
          </a:p>
          <a:p>
            <a:endParaRPr lang="en-US" sz="2400" dirty="0" smtClean="0"/>
          </a:p>
          <a:p>
            <a:endParaRPr lang="en-IN"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Development of palate </a:t>
            </a:r>
          </a:p>
          <a:p>
            <a:r>
              <a:rPr lang="en-US" sz="2400" dirty="0" smtClean="0">
                <a:latin typeface="Times New Roman" pitchFamily="18" charset="0"/>
                <a:cs typeface="Times New Roman" pitchFamily="18" charset="0"/>
              </a:rPr>
              <a:t>Development of </a:t>
            </a:r>
            <a:r>
              <a:rPr lang="en-US" sz="2400" dirty="0" err="1" smtClean="0">
                <a:latin typeface="Times New Roman" pitchFamily="18" charset="0"/>
                <a:cs typeface="Times New Roman" pitchFamily="18" charset="0"/>
              </a:rPr>
              <a:t>gingiva,lip,teeth</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Postnatal growth of maxilla</a:t>
            </a:r>
          </a:p>
          <a:p>
            <a:r>
              <a:rPr lang="en-US" sz="2400" dirty="0" smtClean="0">
                <a:latin typeface="Times New Roman" pitchFamily="18" charset="0"/>
                <a:cs typeface="Times New Roman" pitchFamily="18" charset="0"/>
              </a:rPr>
              <a:t>Developmental </a:t>
            </a:r>
            <a:r>
              <a:rPr lang="en-US" sz="2400" dirty="0" err="1" smtClean="0">
                <a:latin typeface="Times New Roman" pitchFamily="18" charset="0"/>
                <a:cs typeface="Times New Roman" pitchFamily="18" charset="0"/>
              </a:rPr>
              <a:t>distrubence</a:t>
            </a:r>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Orthodontic considerations,</a:t>
            </a:r>
          </a:p>
          <a:p>
            <a:r>
              <a:rPr lang="en-US" sz="2400" dirty="0" smtClean="0">
                <a:latin typeface="Times New Roman" pitchFamily="18" charset="0"/>
                <a:cs typeface="Times New Roman" pitchFamily="18" charset="0"/>
              </a:rPr>
              <a:t>Conclusion</a:t>
            </a:r>
          </a:p>
          <a:p>
            <a:r>
              <a:rPr lang="en-US" sz="2400" dirty="0" smtClean="0">
                <a:latin typeface="Times New Roman" pitchFamily="18" charset="0"/>
                <a:cs typeface="Times New Roman" pitchFamily="18" charset="0"/>
              </a:rPr>
              <a:t>Reference</a:t>
            </a:r>
          </a:p>
          <a:p>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a:t>
            </a:r>
            <a:br>
              <a:rPr lang="en-US" dirty="0" smtClean="0"/>
            </a:br>
            <a:endParaRPr lang="en-IN" dirty="0"/>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Knowledge of the embryology of the facial region not only allows one insight into how normal variations in facial structure arise but also provides an understanding of how congenital deformities occur when normal facial development goes awry.</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sz="2800" b="1" dirty="0" smtClean="0">
                <a:latin typeface="Times New Roman" pitchFamily="18" charset="0"/>
                <a:cs typeface="Times New Roman" pitchFamily="18" charset="0"/>
              </a:rPr>
              <a:t>Growth</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J.S.Huxley</a:t>
            </a:r>
            <a:r>
              <a:rPr lang="en-US" sz="2400" dirty="0" smtClean="0">
                <a:latin typeface="Times New Roman" pitchFamily="18" charset="0"/>
                <a:cs typeface="Times New Roman" pitchFamily="18" charset="0"/>
              </a:rPr>
              <a:t>-”The self multiplication of living substance”</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Todd-”Increase in size”</a:t>
            </a:r>
          </a:p>
          <a:p>
            <a:pPr>
              <a:buNone/>
            </a:pPr>
            <a:endParaRPr lang="en-US" sz="2400" dirty="0" smtClean="0">
              <a:latin typeface="Times New Roman" pitchFamily="18" charset="0"/>
              <a:cs typeface="Times New Roman" pitchFamily="18" charset="0"/>
            </a:endParaRPr>
          </a:p>
          <a:p>
            <a:pPr>
              <a:buNone/>
            </a:pPr>
            <a:r>
              <a:rPr lang="en-US" sz="2400" dirty="0" err="1" smtClean="0">
                <a:latin typeface="Times New Roman" pitchFamily="18" charset="0"/>
                <a:cs typeface="Times New Roman" pitchFamily="18" charset="0"/>
              </a:rPr>
              <a:t>Krogman</a:t>
            </a:r>
            <a:r>
              <a:rPr lang="en-US" sz="2400" dirty="0" smtClean="0">
                <a:latin typeface="Times New Roman" pitchFamily="18" charset="0"/>
                <a:cs typeface="Times New Roman" pitchFamily="18" charset="0"/>
              </a:rPr>
              <a:t>-” Increase in size change in </a:t>
            </a:r>
            <a:r>
              <a:rPr lang="en-US" sz="2400" dirty="0" err="1" smtClean="0">
                <a:latin typeface="Times New Roman" pitchFamily="18" charset="0"/>
                <a:cs typeface="Times New Roman" pitchFamily="18" charset="0"/>
              </a:rPr>
              <a:t>proportion&amp;progressive</a:t>
            </a: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                   complexity”</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sz="2400" b="1" dirty="0" smtClean="0"/>
              <a:t>Development</a:t>
            </a:r>
          </a:p>
          <a:p>
            <a:pPr>
              <a:buNone/>
            </a:pPr>
            <a:endParaRPr lang="en-US" sz="2400" b="1" dirty="0" smtClean="0"/>
          </a:p>
          <a:p>
            <a:pPr>
              <a:buNone/>
            </a:pPr>
            <a:r>
              <a:rPr lang="en-US" sz="2400" dirty="0" smtClean="0">
                <a:latin typeface="Times New Roman" pitchFamily="18" charset="0"/>
                <a:cs typeface="Times New Roman" pitchFamily="18" charset="0"/>
              </a:rPr>
              <a:t>Todd -“Development is progress towards maturity</a:t>
            </a:r>
            <a:r>
              <a:rPr lang="en-US" sz="2400" dirty="0" smtClean="0"/>
              <a:t>”</a:t>
            </a:r>
          </a:p>
          <a:p>
            <a:pPr>
              <a:buNone/>
            </a:pPr>
            <a:endParaRPr lang="en-US" sz="2400" dirty="0" smtClean="0"/>
          </a:p>
          <a:p>
            <a:pPr>
              <a:buNone/>
            </a:pPr>
            <a:r>
              <a:rPr lang="en-US" sz="2400" dirty="0" smtClean="0"/>
              <a:t>Moyer –”</a:t>
            </a:r>
            <a:r>
              <a:rPr lang="en-US" sz="2400" dirty="0" smtClean="0">
                <a:latin typeface="Times New Roman" pitchFamily="18" charset="0"/>
                <a:cs typeface="Times New Roman" pitchFamily="18" charset="0"/>
              </a:rPr>
              <a:t>All naturally </a:t>
            </a:r>
            <a:r>
              <a:rPr lang="en-US" sz="2400" dirty="0" err="1" smtClean="0">
                <a:latin typeface="Times New Roman" pitchFamily="18" charset="0"/>
                <a:cs typeface="Times New Roman" pitchFamily="18" charset="0"/>
              </a:rPr>
              <a:t>occurining</a:t>
            </a:r>
            <a:r>
              <a:rPr lang="en-US" sz="2400" dirty="0" smtClean="0">
                <a:latin typeface="Times New Roman" pitchFamily="18" charset="0"/>
                <a:cs typeface="Times New Roman" pitchFamily="18" charset="0"/>
              </a:rPr>
              <a:t> unidirectional changes in life the life of an individual from its </a:t>
            </a:r>
            <a:r>
              <a:rPr lang="en-US" sz="2400" dirty="0" err="1" smtClean="0">
                <a:latin typeface="Times New Roman" pitchFamily="18" charset="0"/>
                <a:cs typeface="Times New Roman" pitchFamily="18" charset="0"/>
              </a:rPr>
              <a:t>existance</a:t>
            </a:r>
            <a:r>
              <a:rPr lang="en-US" sz="2400" dirty="0" smtClean="0">
                <a:latin typeface="Times New Roman" pitchFamily="18" charset="0"/>
                <a:cs typeface="Times New Roman" pitchFamily="18" charset="0"/>
              </a:rPr>
              <a:t> as single cell to is </a:t>
            </a:r>
            <a:r>
              <a:rPr lang="en-US" sz="2400" dirty="0" err="1" smtClean="0">
                <a:latin typeface="Times New Roman" pitchFamily="18" charset="0"/>
                <a:cs typeface="Times New Roman" pitchFamily="18" charset="0"/>
              </a:rPr>
              <a:t>elobaration</a:t>
            </a:r>
            <a:r>
              <a:rPr lang="en-US" sz="2400" dirty="0" smtClean="0">
                <a:latin typeface="Times New Roman" pitchFamily="18" charset="0"/>
                <a:cs typeface="Times New Roman" pitchFamily="18" charset="0"/>
              </a:rPr>
              <a:t> as multifunctional unit”</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dirty="0"/>
          </a:p>
        </p:txBody>
      </p:sp>
      <p:pic>
        <p:nvPicPr>
          <p:cNvPr id="24580" name="Picture 4" descr="https://biologydictionary.net/wp-content/uploads/2018/03/embryogenesis-in-humans.jpg"/>
          <p:cNvPicPr>
            <a:picLocks noChangeAspect="1" noChangeArrowheads="1"/>
          </p:cNvPicPr>
          <p:nvPr/>
        </p:nvPicPr>
        <p:blipFill>
          <a:blip r:embed="rId2"/>
          <a:srcRect/>
          <a:stretch>
            <a:fillRect/>
          </a:stretch>
        </p:blipFill>
        <p:spPr bwMode="auto">
          <a:xfrm>
            <a:off x="762000" y="838200"/>
            <a:ext cx="7600509" cy="5943600"/>
          </a:xfrm>
          <a:prstGeom prst="rect">
            <a:avLst/>
          </a:prstGeom>
          <a:noFill/>
        </p:spPr>
      </p:pic>
      <p:sp>
        <p:nvSpPr>
          <p:cNvPr id="11" name="Title 1"/>
          <p:cNvSpPr>
            <a:spLocks noGrp="1"/>
          </p:cNvSpPr>
          <p:nvPr>
            <p:ph type="title"/>
          </p:nvPr>
        </p:nvSpPr>
        <p:spPr>
          <a:xfrm>
            <a:off x="381000" y="152400"/>
            <a:ext cx="8229600" cy="1143000"/>
          </a:xfrm>
        </p:spPr>
        <p:txBody>
          <a:bodyPr>
            <a:normAutofit fontScale="90000"/>
          </a:bodyPr>
          <a:lstStyle/>
          <a:p>
            <a:r>
              <a:rPr lang="en-US" dirty="0" smtClean="0">
                <a:solidFill>
                  <a:srgbClr val="FF0000"/>
                </a:solidFill>
              </a:rPr>
              <a:t>Embryogenesis</a:t>
            </a:r>
            <a:br>
              <a:rPr lang="en-US" dirty="0" smtClean="0">
                <a:solidFill>
                  <a:srgbClr val="FF0000"/>
                </a:solidFill>
              </a:rPr>
            </a:br>
            <a:endParaRPr lang="en-IN"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026" name="Picture 2" descr="Neural tube formation by primary neurulation"/>
          <p:cNvPicPr>
            <a:picLocks noChangeAspect="1" noChangeArrowheads="1"/>
          </p:cNvPicPr>
          <p:nvPr/>
        </p:nvPicPr>
        <p:blipFill>
          <a:blip r:embed="rId2"/>
          <a:srcRect t="46943" b="5438"/>
          <a:stretch>
            <a:fillRect/>
          </a:stretch>
        </p:blipFill>
        <p:spPr bwMode="auto">
          <a:xfrm>
            <a:off x="4662541" y="2941320"/>
            <a:ext cx="4176659" cy="3840480"/>
          </a:xfrm>
          <a:prstGeom prst="rect">
            <a:avLst/>
          </a:prstGeom>
          <a:noFill/>
        </p:spPr>
      </p:pic>
      <p:pic>
        <p:nvPicPr>
          <p:cNvPr id="5" name="Picture 2" descr="Neural tube formation by primary neurulation"/>
          <p:cNvPicPr>
            <a:picLocks noChangeAspect="1" noChangeArrowheads="1"/>
          </p:cNvPicPr>
          <p:nvPr/>
        </p:nvPicPr>
        <p:blipFill>
          <a:blip r:embed="rId2"/>
          <a:srcRect t="3841" b="52865"/>
          <a:stretch>
            <a:fillRect/>
          </a:stretch>
        </p:blipFill>
        <p:spPr bwMode="auto">
          <a:xfrm>
            <a:off x="54361" y="2941320"/>
            <a:ext cx="4593839" cy="3840480"/>
          </a:xfrm>
          <a:prstGeom prst="rect">
            <a:avLst/>
          </a:prstGeom>
          <a:noFill/>
        </p:spPr>
      </p:pic>
      <p:pic>
        <p:nvPicPr>
          <p:cNvPr id="6" name="Picture 6" descr="https://sonoworld.com/images/FetusItemImages/Images%202014/Treacher%20Collins%20syndrome%20Grochal%202014/Drawing-02.jpg"/>
          <p:cNvPicPr>
            <a:picLocks noChangeAspect="1" noChangeArrowheads="1"/>
          </p:cNvPicPr>
          <p:nvPr/>
        </p:nvPicPr>
        <p:blipFill>
          <a:blip r:embed="rId3"/>
          <a:srcRect/>
          <a:stretch>
            <a:fillRect/>
          </a:stretch>
        </p:blipFill>
        <p:spPr bwMode="auto">
          <a:xfrm>
            <a:off x="4554255" y="152400"/>
            <a:ext cx="4208745" cy="2743200"/>
          </a:xfrm>
          <a:prstGeom prst="rect">
            <a:avLst/>
          </a:prstGeom>
          <a:noFill/>
        </p:spPr>
      </p:pic>
      <p:pic>
        <p:nvPicPr>
          <p:cNvPr id="7" name="Picture 4" descr="https://sonoworld.com/images/FetusItemImages/Images%202014/Treacher%20Collins%20syndrome%20Grochal%202014/Drawing-01.jpg"/>
          <p:cNvPicPr>
            <a:picLocks noChangeAspect="1" noChangeArrowheads="1"/>
          </p:cNvPicPr>
          <p:nvPr/>
        </p:nvPicPr>
        <p:blipFill>
          <a:blip r:embed="rId4"/>
          <a:srcRect/>
          <a:stretch>
            <a:fillRect/>
          </a:stretch>
        </p:blipFill>
        <p:spPr bwMode="auto">
          <a:xfrm>
            <a:off x="210855" y="152400"/>
            <a:ext cx="4208745" cy="2743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686800" cy="4525963"/>
          </a:xfrm>
        </p:spPr>
        <p:txBody>
          <a:bodyPr>
            <a:noAutofit/>
          </a:bodyPr>
          <a:lstStyle/>
          <a:p>
            <a:pPr algn="just">
              <a:buNone/>
            </a:pPr>
            <a:r>
              <a:rPr lang="en-US" sz="2400" dirty="0" smtClean="0">
                <a:latin typeface="Times New Roman" pitchFamily="18" charset="0"/>
                <a:cs typeface="Times New Roman" pitchFamily="18" charset="0"/>
              </a:rPr>
              <a:t>The major development of the facial region occurs between the</a:t>
            </a:r>
          </a:p>
          <a:p>
            <a:pPr algn="just">
              <a:buNone/>
            </a:pPr>
            <a:r>
              <a:rPr lang="en-US" sz="2400" dirty="0" smtClean="0">
                <a:latin typeface="Times New Roman" pitchFamily="18" charset="0"/>
                <a:cs typeface="Times New Roman" pitchFamily="18" charset="0"/>
              </a:rPr>
              <a:t>fourth and eighth embryonic weeks via a series of highly coordinated</a:t>
            </a:r>
          </a:p>
          <a:p>
            <a:pPr algn="just">
              <a:buNone/>
            </a:pPr>
            <a:r>
              <a:rPr lang="en-US" sz="2400" dirty="0" smtClean="0">
                <a:latin typeface="Times New Roman" pitchFamily="18" charset="0"/>
                <a:cs typeface="Times New Roman" pitchFamily="18" charset="0"/>
              </a:rPr>
              <a:t>and preprogrammed events.</a:t>
            </a: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This process includes contributions from the head ectoderm, which</a:t>
            </a:r>
          </a:p>
          <a:p>
            <a:pPr algn="just">
              <a:buNone/>
            </a:pPr>
            <a:r>
              <a:rPr lang="en-US" sz="2400" dirty="0" smtClean="0">
                <a:latin typeface="Times New Roman" pitchFamily="18" charset="0"/>
                <a:cs typeface="Times New Roman" pitchFamily="18" charset="0"/>
              </a:rPr>
              <a:t>will help form the face and oral cavity, and the neural crest</a:t>
            </a:r>
          </a:p>
          <a:p>
            <a:pPr algn="just">
              <a:buNone/>
            </a:pPr>
            <a:r>
              <a:rPr lang="en-US" sz="2400" dirty="0" smtClean="0">
                <a:latin typeface="Times New Roman" pitchFamily="18" charset="0"/>
                <a:cs typeface="Times New Roman" pitchFamily="18" charset="0"/>
              </a:rPr>
              <a:t>mesenchyme, which contributes to the first </a:t>
            </a:r>
            <a:r>
              <a:rPr lang="en-US" sz="2400" dirty="0" err="1" smtClean="0">
                <a:latin typeface="Times New Roman" pitchFamily="18" charset="0"/>
                <a:cs typeface="Times New Roman" pitchFamily="18" charset="0"/>
              </a:rPr>
              <a:t>branchial</a:t>
            </a:r>
            <a:r>
              <a:rPr lang="en-US" sz="2400" dirty="0" smtClean="0">
                <a:latin typeface="Times New Roman" pitchFamily="18" charset="0"/>
                <a:cs typeface="Times New Roman" pitchFamily="18" charset="0"/>
              </a:rPr>
              <a:t> arch and its</a:t>
            </a:r>
          </a:p>
          <a:p>
            <a:pPr algn="just">
              <a:buNone/>
            </a:pPr>
            <a:r>
              <a:rPr lang="en-US" sz="2400" dirty="0" smtClean="0">
                <a:latin typeface="Times New Roman" pitchFamily="18" charset="0"/>
                <a:cs typeface="Times New Roman" pitchFamily="18" charset="0"/>
              </a:rPr>
              <a:t>derivatives. </a:t>
            </a:r>
          </a:p>
          <a:p>
            <a:pPr algn="just">
              <a:buNone/>
            </a:pP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Neural crest derivatives</a:t>
            </a:r>
            <a:br>
              <a:rPr lang="en-US" dirty="0" smtClean="0"/>
            </a:br>
            <a:endParaRPr lang="en-IN" dirty="0"/>
          </a:p>
        </p:txBody>
      </p:sp>
      <p:pic>
        <p:nvPicPr>
          <p:cNvPr id="60418" name="Picture 2" descr="Fig. 1."/>
          <p:cNvPicPr>
            <a:picLocks noChangeAspect="1" noChangeArrowheads="1"/>
          </p:cNvPicPr>
          <p:nvPr/>
        </p:nvPicPr>
        <p:blipFill>
          <a:blip r:embed="rId2"/>
          <a:srcRect/>
          <a:stretch>
            <a:fillRect/>
          </a:stretch>
        </p:blipFill>
        <p:spPr bwMode="auto">
          <a:xfrm>
            <a:off x="2057400" y="1600200"/>
            <a:ext cx="5689599" cy="512064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Derivatives of pharyngeal arches</a:t>
            </a:r>
            <a:endParaRPr lang="en-IN" dirty="0"/>
          </a:p>
        </p:txBody>
      </p:sp>
      <p:sp>
        <p:nvSpPr>
          <p:cNvPr id="3" name="Content Placeholder 2"/>
          <p:cNvSpPr>
            <a:spLocks noGrp="1"/>
          </p:cNvSpPr>
          <p:nvPr>
            <p:ph idx="1"/>
          </p:nvPr>
        </p:nvSpPr>
        <p:spPr/>
        <p:txBody>
          <a:bodyPr/>
          <a:lstStyle/>
          <a:p>
            <a:endParaRPr lang="en-IN"/>
          </a:p>
        </p:txBody>
      </p:sp>
      <p:pic>
        <p:nvPicPr>
          <p:cNvPr id="72706" name="Picture 2" descr="Image result for BRANCHIAL ARCHES AND DERIVATIVES"/>
          <p:cNvPicPr>
            <a:picLocks noChangeAspect="1" noChangeArrowheads="1"/>
          </p:cNvPicPr>
          <p:nvPr/>
        </p:nvPicPr>
        <p:blipFill>
          <a:blip r:embed="rId2"/>
          <a:srcRect l="2508" t="18372" r="2194"/>
          <a:stretch>
            <a:fillRect/>
          </a:stretch>
        </p:blipFill>
        <p:spPr bwMode="auto">
          <a:xfrm>
            <a:off x="533400" y="1447800"/>
            <a:ext cx="7962528" cy="512064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3200"/>
            <a:ext cx="8229600" cy="4525963"/>
          </a:xfrm>
        </p:spPr>
        <p:txBody>
          <a:bodyPr>
            <a:normAutofit/>
          </a:bodyPr>
          <a:lstStyle/>
          <a:p>
            <a:r>
              <a:rPr lang="en-US" sz="3600" dirty="0" smtClean="0"/>
              <a:t>MOLECULAR REGULATION OF FACIAL DEVELOPMENT</a:t>
            </a:r>
            <a:endParaRPr lang="en-IN"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Image result for rhombomeres"/>
          <p:cNvPicPr>
            <a:picLocks noChangeAspect="1" noChangeArrowheads="1"/>
          </p:cNvPicPr>
          <p:nvPr/>
        </p:nvPicPr>
        <p:blipFill>
          <a:blip r:embed="rId2"/>
          <a:srcRect/>
          <a:stretch>
            <a:fillRect/>
          </a:stretch>
        </p:blipFill>
        <p:spPr bwMode="auto">
          <a:xfrm>
            <a:off x="2234053" y="2667000"/>
            <a:ext cx="6681347" cy="3931920"/>
          </a:xfrm>
          <a:prstGeom prst="rect">
            <a:avLst/>
          </a:prstGeom>
          <a:noFill/>
        </p:spPr>
      </p:pic>
      <p:pic>
        <p:nvPicPr>
          <p:cNvPr id="70660" name="Picture 4" descr="Image result for rhombomeres"/>
          <p:cNvPicPr>
            <a:picLocks noChangeAspect="1" noChangeArrowheads="1"/>
          </p:cNvPicPr>
          <p:nvPr/>
        </p:nvPicPr>
        <p:blipFill>
          <a:blip r:embed="rId3"/>
          <a:srcRect l="25000" r="26000" b="52000"/>
          <a:stretch>
            <a:fillRect/>
          </a:stretch>
        </p:blipFill>
        <p:spPr bwMode="auto">
          <a:xfrm>
            <a:off x="2667000" y="0"/>
            <a:ext cx="3733800" cy="2743200"/>
          </a:xfrm>
          <a:prstGeom prst="rect">
            <a:avLst/>
          </a:prstGeom>
          <a:noFill/>
        </p:spPr>
      </p:pic>
      <p:sp>
        <p:nvSpPr>
          <p:cNvPr id="6" name="Left Arrow 5"/>
          <p:cNvSpPr/>
          <p:nvPr/>
        </p:nvSpPr>
        <p:spPr>
          <a:xfrm>
            <a:off x="6019800" y="609600"/>
            <a:ext cx="2819400" cy="1143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Retinoic acid receptor elements for </a:t>
            </a:r>
            <a:r>
              <a:rPr lang="en-US" dirty="0" err="1" smtClean="0"/>
              <a:t>retinoids</a:t>
            </a:r>
            <a:endParaRPr lang="en-IN" dirty="0"/>
          </a:p>
        </p:txBody>
      </p:sp>
      <p:cxnSp>
        <p:nvCxnSpPr>
          <p:cNvPr id="8" name="Curved Connector 7"/>
          <p:cNvCxnSpPr/>
          <p:nvPr/>
        </p:nvCxnSpPr>
        <p:spPr>
          <a:xfrm rot="5400000">
            <a:off x="1028700" y="2628900"/>
            <a:ext cx="4724400" cy="838200"/>
          </a:xfrm>
          <a:prstGeom prst="curvedConnector3">
            <a:avLst>
              <a:gd name="adj1" fmla="val 32830"/>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11" name="TextBox 10"/>
          <p:cNvSpPr txBox="1"/>
          <p:nvPr/>
        </p:nvSpPr>
        <p:spPr>
          <a:xfrm>
            <a:off x="1905000" y="1905000"/>
            <a:ext cx="976678" cy="523220"/>
          </a:xfrm>
          <a:prstGeom prst="rect">
            <a:avLst/>
          </a:prstGeom>
          <a:noFill/>
        </p:spPr>
        <p:txBody>
          <a:bodyPr wrap="none" rtlCol="0">
            <a:spAutoFit/>
          </a:bodyPr>
          <a:lstStyle/>
          <a:p>
            <a:r>
              <a:rPr lang="en-US" sz="2800" b="1" dirty="0" smtClean="0"/>
              <a:t>OTX2</a:t>
            </a:r>
            <a:endParaRPr lang="en-IN" sz="2800" b="1" dirty="0"/>
          </a:p>
        </p:txBody>
      </p:sp>
      <p:pic>
        <p:nvPicPr>
          <p:cNvPr id="70662" name="Picture 6" descr="Image result for BRANCHIAL ARCHES AND DERIVATIVES"/>
          <p:cNvPicPr>
            <a:picLocks noChangeAspect="1" noChangeArrowheads="1"/>
          </p:cNvPicPr>
          <p:nvPr/>
        </p:nvPicPr>
        <p:blipFill>
          <a:blip r:embed="rId4"/>
          <a:srcRect/>
          <a:stretch>
            <a:fillRect/>
          </a:stretch>
        </p:blipFill>
        <p:spPr bwMode="auto">
          <a:xfrm>
            <a:off x="225707" y="3886200"/>
            <a:ext cx="1907893" cy="237744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Dursey&amp;His</a:t>
            </a:r>
            <a:endParaRPr lang="en-IN" dirty="0"/>
          </a:p>
        </p:txBody>
      </p:sp>
      <p:pic>
        <p:nvPicPr>
          <p:cNvPr id="4" name="Content Placeholder 3" descr="development-of-face-12-638.jpg"/>
          <p:cNvPicPr>
            <a:picLocks noGrp="1" noChangeAspect="1"/>
          </p:cNvPicPr>
          <p:nvPr>
            <p:ph idx="1"/>
          </p:nvPr>
        </p:nvPicPr>
        <p:blipFill>
          <a:blip r:embed="rId2"/>
          <a:srcRect l="46208" t="20203" b="29288"/>
          <a:stretch>
            <a:fillRect/>
          </a:stretch>
        </p:blipFill>
        <p:spPr>
          <a:xfrm>
            <a:off x="3081841" y="2362200"/>
            <a:ext cx="3242759" cy="22860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Formation of </a:t>
            </a:r>
            <a:r>
              <a:rPr lang="en-US" sz="3200" dirty="0" err="1" smtClean="0"/>
              <a:t>Frontonasal</a:t>
            </a:r>
            <a:r>
              <a:rPr lang="en-US" sz="3200" dirty="0" smtClean="0"/>
              <a:t> process</a:t>
            </a:r>
            <a:endParaRPr lang="en-IN" sz="3200" dirty="0"/>
          </a:p>
        </p:txBody>
      </p:sp>
      <p:sp>
        <p:nvSpPr>
          <p:cNvPr id="3" name="Content Placeholder 2"/>
          <p:cNvSpPr>
            <a:spLocks noGrp="1"/>
          </p:cNvSpPr>
          <p:nvPr>
            <p:ph idx="1"/>
          </p:nvPr>
        </p:nvSpPr>
        <p:spPr>
          <a:xfrm>
            <a:off x="457200" y="1600200"/>
            <a:ext cx="7848600" cy="4525963"/>
          </a:xfrm>
        </p:spPr>
        <p:txBody>
          <a:bodyPr>
            <a:normAutofit/>
          </a:bodyPr>
          <a:lstStyle/>
          <a:p>
            <a:pPr algn="just">
              <a:buNone/>
            </a:pPr>
            <a:r>
              <a:rPr lang="en-US" sz="2400" dirty="0" smtClean="0">
                <a:latin typeface="Times New Roman" pitchFamily="18" charset="0"/>
                <a:cs typeface="Times New Roman" pitchFamily="18" charset="0"/>
              </a:rPr>
              <a:t>Shortly after the anterior </a:t>
            </a:r>
            <a:r>
              <a:rPr lang="en-US" sz="2400" dirty="0" err="1" smtClean="0">
                <a:latin typeface="Times New Roman" pitchFamily="18" charset="0"/>
                <a:cs typeface="Times New Roman" pitchFamily="18" charset="0"/>
              </a:rPr>
              <a:t>neuropore</a:t>
            </a:r>
            <a:r>
              <a:rPr lang="en-US" sz="2400" dirty="0" smtClean="0">
                <a:latin typeface="Times New Roman" pitchFamily="18" charset="0"/>
                <a:cs typeface="Times New Roman" pitchFamily="18" charset="0"/>
              </a:rPr>
              <a:t> closes in the late third to </a:t>
            </a:r>
          </a:p>
          <a:p>
            <a:pPr algn="just">
              <a:buNone/>
            </a:pPr>
            <a:r>
              <a:rPr lang="en-US" sz="2400" dirty="0" smtClean="0">
                <a:latin typeface="Times New Roman" pitchFamily="18" charset="0"/>
                <a:cs typeface="Times New Roman" pitchFamily="18" charset="0"/>
              </a:rPr>
              <a:t>early fourth week, the forebrain enlarges and pushes the </a:t>
            </a:r>
          </a:p>
          <a:p>
            <a:pPr algn="just">
              <a:buNone/>
            </a:pPr>
            <a:r>
              <a:rPr lang="en-US" sz="2400" dirty="0" smtClean="0">
                <a:latin typeface="Times New Roman" pitchFamily="18" charset="0"/>
                <a:cs typeface="Times New Roman" pitchFamily="18" charset="0"/>
              </a:rPr>
              <a:t>overlying ectoderm forward and laterally, creating the </a:t>
            </a:r>
          </a:p>
          <a:p>
            <a:pPr algn="just">
              <a:buNone/>
            </a:pPr>
            <a:r>
              <a:rPr lang="en-US" sz="2400" dirty="0" err="1" smtClean="0">
                <a:latin typeface="Times New Roman" pitchFamily="18" charset="0"/>
                <a:cs typeface="Times New Roman" pitchFamily="18" charset="0"/>
              </a:rPr>
              <a:t>frontonasal</a:t>
            </a:r>
            <a:r>
              <a:rPr lang="en-US" sz="2400" dirty="0" smtClean="0">
                <a:latin typeface="Times New Roman" pitchFamily="18" charset="0"/>
                <a:cs typeface="Times New Roman" pitchFamily="18" charset="0"/>
              </a:rPr>
              <a:t> process. </a:t>
            </a:r>
          </a:p>
        </p:txBody>
      </p:sp>
      <p:pic>
        <p:nvPicPr>
          <p:cNvPr id="9" name="Picture 8" descr="F3.large.jpg"/>
          <p:cNvPicPr>
            <a:picLocks noChangeAspect="1"/>
          </p:cNvPicPr>
          <p:nvPr/>
        </p:nvPicPr>
        <p:blipFill>
          <a:blip r:embed="rId2"/>
          <a:stretch>
            <a:fillRect/>
          </a:stretch>
        </p:blipFill>
        <p:spPr>
          <a:xfrm>
            <a:off x="2209800" y="3581400"/>
            <a:ext cx="5475707" cy="292608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Formation &amp; disintegration of </a:t>
            </a:r>
            <a:r>
              <a:rPr lang="en-US" dirty="0" err="1" smtClean="0"/>
              <a:t>oropharyngeal</a:t>
            </a:r>
            <a:r>
              <a:rPr lang="en-US" dirty="0" smtClean="0"/>
              <a:t> membrane</a:t>
            </a:r>
            <a:endParaRPr lang="en-IN" dirty="0"/>
          </a:p>
        </p:txBody>
      </p:sp>
      <p:sp>
        <p:nvSpPr>
          <p:cNvPr id="3" name="Content Placeholder 2"/>
          <p:cNvSpPr>
            <a:spLocks noGrp="1"/>
          </p:cNvSpPr>
          <p:nvPr>
            <p:ph idx="1"/>
          </p:nvPr>
        </p:nvSpPr>
        <p:spPr>
          <a:xfrm>
            <a:off x="457200" y="1600200"/>
            <a:ext cx="7924800" cy="5029200"/>
          </a:xfrm>
        </p:spPr>
        <p:txBody>
          <a:bodyPr>
            <a:normAutofit/>
          </a:bodyPr>
          <a:lstStyle/>
          <a:p>
            <a:pPr algn="just">
              <a:buFont typeface="Wingdings" pitchFamily="2" charset="2"/>
              <a:buChar char="§"/>
            </a:pPr>
            <a:r>
              <a:rPr lang="en-US" sz="2400" dirty="0" smtClean="0">
                <a:latin typeface="Times New Roman" pitchFamily="18" charset="0"/>
                <a:cs typeface="Times New Roman" pitchFamily="18" charset="0"/>
              </a:rPr>
              <a:t>The enlarging brain and </a:t>
            </a:r>
            <a:r>
              <a:rPr lang="en-US" sz="2400" dirty="0" err="1" smtClean="0">
                <a:latin typeface="Times New Roman" pitchFamily="18" charset="0"/>
                <a:cs typeface="Times New Roman" pitchFamily="18" charset="0"/>
              </a:rPr>
              <a:t>frontonasal</a:t>
            </a:r>
            <a:r>
              <a:rPr lang="en-US" sz="2400" dirty="0" smtClean="0">
                <a:latin typeface="Times New Roman" pitchFamily="18" charset="0"/>
                <a:cs typeface="Times New Roman" pitchFamily="18" charset="0"/>
              </a:rPr>
              <a:t> process contribute to</a:t>
            </a:r>
          </a:p>
          <a:p>
            <a:pPr algn="just">
              <a:buNone/>
            </a:pPr>
            <a:r>
              <a:rPr lang="en-US" sz="2400" dirty="0" smtClean="0">
                <a:latin typeface="Times New Roman" pitchFamily="18" charset="0"/>
                <a:cs typeface="Times New Roman" pitchFamily="18" charset="0"/>
              </a:rPr>
              <a:t>    an </a:t>
            </a:r>
            <a:r>
              <a:rPr lang="en-US" sz="2400" dirty="0" err="1" smtClean="0">
                <a:latin typeface="Times New Roman" pitchFamily="18" charset="0"/>
                <a:cs typeface="Times New Roman" pitchFamily="18" charset="0"/>
              </a:rPr>
              <a:t>ectodermally</a:t>
            </a:r>
            <a:r>
              <a:rPr lang="en-US" sz="2400" dirty="0" smtClean="0">
                <a:latin typeface="Times New Roman" pitchFamily="18" charset="0"/>
                <a:cs typeface="Times New Roman" pitchFamily="18" charset="0"/>
              </a:rPr>
              <a:t> covered </a:t>
            </a:r>
            <a:r>
              <a:rPr lang="en-US" sz="2400" dirty="0" err="1" smtClean="0">
                <a:latin typeface="Times New Roman" pitchFamily="18" charset="0"/>
                <a:cs typeface="Times New Roman" pitchFamily="18" charset="0"/>
              </a:rPr>
              <a:t>invagination</a:t>
            </a:r>
            <a:r>
              <a:rPr lang="en-US" sz="2400" dirty="0" smtClean="0">
                <a:latin typeface="Times New Roman" pitchFamily="18" charset="0"/>
                <a:cs typeface="Times New Roman" pitchFamily="18" charset="0"/>
              </a:rPr>
              <a:t>, the </a:t>
            </a:r>
            <a:r>
              <a:rPr lang="en-US" sz="2400" dirty="0" err="1" smtClean="0">
                <a:latin typeface="Times New Roman" pitchFamily="18" charset="0"/>
                <a:cs typeface="Times New Roman" pitchFamily="18" charset="0"/>
              </a:rPr>
              <a:t>stomodeum</a:t>
            </a:r>
            <a:r>
              <a:rPr lang="en-US" sz="2400" dirty="0" smtClean="0">
                <a:latin typeface="Times New Roman" pitchFamily="18" charset="0"/>
                <a:cs typeface="Times New Roman" pitchFamily="18" charset="0"/>
              </a:rPr>
              <a:t>, which develops below them in the early fourth week. </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The ectoderm over the </a:t>
            </a:r>
            <a:r>
              <a:rPr lang="en-US" sz="2400" dirty="0" err="1" smtClean="0">
                <a:latin typeface="Times New Roman" pitchFamily="18" charset="0"/>
                <a:cs typeface="Times New Roman" pitchFamily="18" charset="0"/>
              </a:rPr>
              <a:t>stomodeum</a:t>
            </a:r>
            <a:r>
              <a:rPr lang="en-US" sz="2400" dirty="0" smtClean="0">
                <a:latin typeface="Times New Roman" pitchFamily="18" charset="0"/>
                <a:cs typeface="Times New Roman" pitchFamily="18" charset="0"/>
              </a:rPr>
              <a:t> comes to abut the endoderm of the developing  foregut to form the </a:t>
            </a:r>
            <a:r>
              <a:rPr lang="en-US" sz="2400" dirty="0" err="1" smtClean="0">
                <a:latin typeface="Times New Roman" pitchFamily="18" charset="0"/>
                <a:cs typeface="Times New Roman" pitchFamily="18" charset="0"/>
              </a:rPr>
              <a:t>oropharyngeal</a:t>
            </a:r>
            <a:r>
              <a:rPr lang="en-US" sz="2400" dirty="0" smtClean="0">
                <a:latin typeface="Times New Roman" pitchFamily="18" charset="0"/>
                <a:cs typeface="Times New Roman" pitchFamily="18" charset="0"/>
              </a:rPr>
              <a:t> membrane. </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In the fifth week, the </a:t>
            </a:r>
            <a:r>
              <a:rPr lang="en-US" sz="2400" dirty="0" err="1" smtClean="0">
                <a:latin typeface="Times New Roman" pitchFamily="18" charset="0"/>
                <a:cs typeface="Times New Roman" pitchFamily="18" charset="0"/>
              </a:rPr>
              <a:t>oropharyngeal</a:t>
            </a:r>
            <a:r>
              <a:rPr lang="en-US" sz="2400" dirty="0" smtClean="0">
                <a:latin typeface="Times New Roman" pitchFamily="18" charset="0"/>
                <a:cs typeface="Times New Roman" pitchFamily="18" charset="0"/>
              </a:rPr>
              <a:t> membrane disintegrates, creating communication between the foregut and the outside . </a:t>
            </a:r>
          </a:p>
          <a:p>
            <a:endParaRPr lang="en-IN" sz="2400" dirty="0"/>
          </a:p>
        </p:txBody>
      </p:sp>
      <p:pic>
        <p:nvPicPr>
          <p:cNvPr id="10" name="Picture 9" descr="Screenshot (756).png"/>
          <p:cNvPicPr>
            <a:picLocks noChangeAspect="1"/>
          </p:cNvPicPr>
          <p:nvPr/>
        </p:nvPicPr>
        <p:blipFill>
          <a:blip r:embed="rId2"/>
          <a:srcRect l="17500" r="19167" b="44071"/>
          <a:stretch>
            <a:fillRect/>
          </a:stretch>
        </p:blipFill>
        <p:spPr>
          <a:xfrm>
            <a:off x="1694736" y="2743200"/>
            <a:ext cx="6077664" cy="301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0"/>
                                        </p:tgtEl>
                                        <p:attrNameLst>
                                          <p:attrName>ppt_x</p:attrName>
                                        </p:attrNameLst>
                                      </p:cBhvr>
                                      <p:tavLst>
                                        <p:tav tm="0">
                                          <p:val>
                                            <p:strVal val="ppt_x"/>
                                          </p:val>
                                        </p:tav>
                                        <p:tav tm="100000">
                                          <p:val>
                                            <p:strVal val="ppt_x"/>
                                          </p:val>
                                        </p:tav>
                                      </p:tavLst>
                                    </p:anim>
                                    <p:anim calcmode="lin" valueType="num">
                                      <p:cBhvr additive="base">
                                        <p:cTn id="13" dur="500"/>
                                        <p:tgtEl>
                                          <p:spTgt spid="10"/>
                                        </p:tgtEl>
                                        <p:attrNameLst>
                                          <p:attrName>ppt_y</p:attrName>
                                        </p:attrNameLst>
                                      </p:cBhvr>
                                      <p:tavLst>
                                        <p:tav tm="0">
                                          <p:val>
                                            <p:strVal val="ppt_y"/>
                                          </p:val>
                                        </p:tav>
                                        <p:tav tm="100000">
                                          <p:val>
                                            <p:strVal val="1+ppt_h/2"/>
                                          </p:val>
                                        </p:tav>
                                      </p:tavLst>
                                    </p:anim>
                                    <p:set>
                                      <p:cBhvr>
                                        <p:cTn id="1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Formation of median nasal and lateral nasal process</a:t>
            </a:r>
            <a:endParaRPr lang="en-IN" dirty="0"/>
          </a:p>
        </p:txBody>
      </p:sp>
      <p:pic>
        <p:nvPicPr>
          <p:cNvPr id="4" name="Content Placeholder 3" descr="F1.large.jpg"/>
          <p:cNvPicPr>
            <a:picLocks noGrp="1" noChangeAspect="1"/>
          </p:cNvPicPr>
          <p:nvPr>
            <p:ph idx="1"/>
          </p:nvPr>
        </p:nvPicPr>
        <p:blipFill>
          <a:blip r:embed="rId2"/>
          <a:stretch>
            <a:fillRect/>
          </a:stretch>
        </p:blipFill>
        <p:spPr>
          <a:xfrm>
            <a:off x="1970177" y="3261360"/>
            <a:ext cx="5268823" cy="256032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algn="just">
              <a:buFont typeface="Wingdings" pitchFamily="2" charset="2"/>
              <a:buChar char="§"/>
            </a:pPr>
            <a:r>
              <a:rPr lang="en-US" sz="2400" dirty="0" smtClean="0">
                <a:latin typeface="Times New Roman" pitchFamily="18" charset="0"/>
                <a:cs typeface="Times New Roman" pitchFamily="18" charset="0"/>
              </a:rPr>
              <a:t> At the same time, mesenchymal growth in the first </a:t>
            </a:r>
            <a:r>
              <a:rPr lang="en-US" sz="2400" dirty="0" err="1" smtClean="0">
                <a:latin typeface="Times New Roman" pitchFamily="18" charset="0"/>
                <a:cs typeface="Times New Roman" pitchFamily="18" charset="0"/>
              </a:rPr>
              <a:t>branchial</a:t>
            </a:r>
            <a:r>
              <a:rPr lang="en-US" sz="2400" dirty="0" smtClean="0">
                <a:latin typeface="Times New Roman" pitchFamily="18" charset="0"/>
                <a:cs typeface="Times New Roman" pitchFamily="18" charset="0"/>
              </a:rPr>
              <a:t> arch produces first the maxillary process and then the faster growing </a:t>
            </a:r>
            <a:r>
              <a:rPr lang="en-US" sz="2400" dirty="0" err="1" smtClean="0">
                <a:latin typeface="Times New Roman" pitchFamily="18" charset="0"/>
                <a:cs typeface="Times New Roman" pitchFamily="18" charset="0"/>
              </a:rPr>
              <a:t>mandibular</a:t>
            </a:r>
            <a:r>
              <a:rPr lang="en-US" sz="2400" dirty="0" smtClean="0">
                <a:latin typeface="Times New Roman" pitchFamily="18" charset="0"/>
                <a:cs typeface="Times New Roman" pitchFamily="18" charset="0"/>
              </a:rPr>
              <a:t> process on each side of the future face. </a:t>
            </a:r>
          </a:p>
          <a:p>
            <a:pPr algn="just">
              <a:buFont typeface="Wingdings" pitchFamily="2" charset="2"/>
              <a:buChar char="§"/>
            </a:pPr>
            <a:r>
              <a:rPr lang="en-US" sz="2400" dirty="0" smtClean="0">
                <a:latin typeface="Times New Roman" pitchFamily="18" charset="0"/>
                <a:cs typeface="Times New Roman" pitchFamily="18" charset="0"/>
              </a:rPr>
              <a:t>The </a:t>
            </a:r>
            <a:r>
              <a:rPr lang="en-US" sz="2400" dirty="0" err="1" smtClean="0">
                <a:latin typeface="Times New Roman" pitchFamily="18" charset="0"/>
                <a:cs typeface="Times New Roman" pitchFamily="18" charset="0"/>
              </a:rPr>
              <a:t>mandibular</a:t>
            </a:r>
            <a:r>
              <a:rPr lang="en-US" sz="2400" dirty="0" smtClean="0">
                <a:latin typeface="Times New Roman" pitchFamily="18" charset="0"/>
                <a:cs typeface="Times New Roman" pitchFamily="18" charset="0"/>
              </a:rPr>
              <a:t> processes rapidly extend to the facial midline</a:t>
            </a:r>
          </a:p>
          <a:p>
            <a:pPr algn="just">
              <a:buNone/>
            </a:pPr>
            <a:r>
              <a:rPr lang="en-US" sz="2400" dirty="0" smtClean="0">
                <a:latin typeface="Times New Roman" pitchFamily="18" charset="0"/>
                <a:cs typeface="Times New Roman" pitchFamily="18" charset="0"/>
              </a:rPr>
              <a:t>     and merge.</a:t>
            </a:r>
            <a:endParaRPr lang="en-IN" sz="2400" dirty="0" smtClean="0">
              <a:latin typeface="Times New Roman" pitchFamily="18" charset="0"/>
              <a:cs typeface="Times New Roman" pitchFamily="18" charset="0"/>
            </a:endParaRPr>
          </a:p>
          <a:p>
            <a:pPr algn="just">
              <a:buNone/>
            </a:pPr>
            <a:endParaRPr lang="en-IN" sz="2400" dirty="0"/>
          </a:p>
        </p:txBody>
      </p:sp>
      <p:pic>
        <p:nvPicPr>
          <p:cNvPr id="40962" name="Picture 2" descr="Image result for maxillary process formation"/>
          <p:cNvPicPr>
            <a:picLocks noChangeAspect="1" noChangeArrowheads="1"/>
          </p:cNvPicPr>
          <p:nvPr/>
        </p:nvPicPr>
        <p:blipFill>
          <a:blip r:embed="rId2"/>
          <a:srcRect r="24599"/>
          <a:stretch>
            <a:fillRect/>
          </a:stretch>
        </p:blipFill>
        <p:spPr bwMode="auto">
          <a:xfrm>
            <a:off x="2324777" y="4191000"/>
            <a:ext cx="4152223" cy="1828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smtClean="0">
                <a:latin typeface="Times New Roman" pitchFamily="18" charset="0"/>
                <a:cs typeface="Times New Roman" pitchFamily="18" charset="0"/>
              </a:rPr>
              <a:t>The </a:t>
            </a:r>
            <a:r>
              <a:rPr lang="en-IN" sz="2400" dirty="0" err="1" smtClean="0">
                <a:latin typeface="Times New Roman" pitchFamily="18" charset="0"/>
                <a:cs typeface="Times New Roman" pitchFamily="18" charset="0"/>
              </a:rPr>
              <a:t>stomodeum</a:t>
            </a:r>
            <a:r>
              <a:rPr lang="en-IN" sz="2400" dirty="0" smtClean="0">
                <a:latin typeface="Times New Roman" pitchFamily="18" charset="0"/>
                <a:cs typeface="Times New Roman" pitchFamily="18" charset="0"/>
              </a:rPr>
              <a:t> is </a:t>
            </a:r>
            <a:r>
              <a:rPr lang="en-US" sz="2400" dirty="0" smtClean="0">
                <a:latin typeface="Times New Roman" pitchFamily="18" charset="0"/>
                <a:cs typeface="Times New Roman" pitchFamily="18" charset="0"/>
              </a:rPr>
              <a:t>now surrounded by the </a:t>
            </a:r>
            <a:r>
              <a:rPr lang="en-US" sz="2400" dirty="0" err="1" smtClean="0">
                <a:latin typeface="Times New Roman" pitchFamily="18" charset="0"/>
                <a:cs typeface="Times New Roman" pitchFamily="18" charset="0"/>
              </a:rPr>
              <a:t>frontonasal</a:t>
            </a:r>
            <a:r>
              <a:rPr lang="en-US" sz="2400" dirty="0" smtClean="0">
                <a:latin typeface="Times New Roman" pitchFamily="18" charset="0"/>
                <a:cs typeface="Times New Roman" pitchFamily="18" charset="0"/>
              </a:rPr>
              <a:t> process above, the paired maxillary processes on either side, and the paired </a:t>
            </a:r>
            <a:r>
              <a:rPr lang="en-US" sz="2400" dirty="0" err="1" smtClean="0">
                <a:latin typeface="Times New Roman" pitchFamily="18" charset="0"/>
                <a:cs typeface="Times New Roman" pitchFamily="18" charset="0"/>
              </a:rPr>
              <a:t>mandibular</a:t>
            </a:r>
            <a:r>
              <a:rPr lang="en-US" sz="2400" dirty="0" smtClean="0">
                <a:latin typeface="Times New Roman" pitchFamily="18" charset="0"/>
                <a:cs typeface="Times New Roman" pitchFamily="18" charset="0"/>
              </a:rPr>
              <a:t> processes below (future lower jaw)</a:t>
            </a:r>
            <a:endParaRPr lang="en-IN" sz="2400" dirty="0">
              <a:latin typeface="Times New Roman" pitchFamily="18" charset="0"/>
              <a:cs typeface="Times New Roman" pitchFamily="18" charset="0"/>
            </a:endParaRPr>
          </a:p>
        </p:txBody>
      </p:sp>
      <p:pic>
        <p:nvPicPr>
          <p:cNvPr id="4" name="Picture 3" descr="F5.large.jpg"/>
          <p:cNvPicPr>
            <a:picLocks noChangeAspect="1"/>
          </p:cNvPicPr>
          <p:nvPr/>
        </p:nvPicPr>
        <p:blipFill>
          <a:blip r:embed="rId2"/>
          <a:srcRect r="70703"/>
          <a:stretch>
            <a:fillRect/>
          </a:stretch>
        </p:blipFill>
        <p:spPr>
          <a:xfrm>
            <a:off x="3048000" y="3048000"/>
            <a:ext cx="2006332" cy="3017520"/>
          </a:xfrm>
          <a:prstGeom prst="rect">
            <a:avLst/>
          </a:prstGeom>
        </p:spPr>
      </p:pic>
      <p:pic>
        <p:nvPicPr>
          <p:cNvPr id="5" name="Picture 4" descr="F5.large.jpg"/>
          <p:cNvPicPr>
            <a:picLocks noChangeAspect="1"/>
          </p:cNvPicPr>
          <p:nvPr/>
        </p:nvPicPr>
        <p:blipFill>
          <a:blip r:embed="rId2"/>
          <a:stretch>
            <a:fillRect/>
          </a:stretch>
        </p:blipFill>
        <p:spPr>
          <a:xfrm>
            <a:off x="5029200" y="4757928"/>
            <a:ext cx="3901440" cy="171907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33794" name="Picture 2" descr="https://s3.amazonaws.com/teachmeseries/tmanatomy/wp-content/uploads/20180401154922/Development-of-the-Nose-and-Face.jpg"/>
          <p:cNvPicPr>
            <a:picLocks noChangeAspect="1" noChangeArrowheads="1"/>
          </p:cNvPicPr>
          <p:nvPr/>
        </p:nvPicPr>
        <p:blipFill>
          <a:blip r:embed="rId2"/>
          <a:srcRect/>
          <a:stretch>
            <a:fillRect/>
          </a:stretch>
        </p:blipFill>
        <p:spPr bwMode="auto">
          <a:xfrm>
            <a:off x="1295400" y="0"/>
            <a:ext cx="6191250" cy="6867526"/>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atin typeface="Times New Roman" pitchFamily="18" charset="0"/>
                <a:cs typeface="Times New Roman" pitchFamily="18" charset="0"/>
              </a:rPr>
              <a:t>Formation of the Palate</a:t>
            </a:r>
            <a:br>
              <a:rPr lang="en-US" sz="2800" b="1" dirty="0" smtClean="0">
                <a:latin typeface="Times New Roman" pitchFamily="18" charset="0"/>
                <a:cs typeface="Times New Roman" pitchFamily="18" charset="0"/>
              </a:rPr>
            </a:br>
            <a:endParaRPr lang="en-IN" sz="2800" dirty="0"/>
          </a:p>
        </p:txBody>
      </p:sp>
      <p:sp>
        <p:nvSpPr>
          <p:cNvPr id="5" name="Content Placeholder 4"/>
          <p:cNvSpPr>
            <a:spLocks noGrp="1"/>
          </p:cNvSpPr>
          <p:nvPr>
            <p:ph idx="1"/>
          </p:nvPr>
        </p:nvSpPr>
        <p:spPr/>
        <p:txBody>
          <a:bodyPr>
            <a:noAutofit/>
          </a:bodyPr>
          <a:lstStyle/>
          <a:p>
            <a:pPr fontAlgn="base"/>
            <a:r>
              <a:rPr lang="en-US" sz="2400" dirty="0" smtClean="0">
                <a:latin typeface="Times New Roman" pitchFamily="18" charset="0"/>
                <a:cs typeface="Times New Roman" pitchFamily="18" charset="0"/>
              </a:rPr>
              <a:t>Between the sixth and 12th weeks, the palate is formed from 3 </a:t>
            </a:r>
            <a:r>
              <a:rPr lang="en-US" sz="2400" dirty="0" err="1" smtClean="0">
                <a:latin typeface="Times New Roman" pitchFamily="18" charset="0"/>
                <a:cs typeface="Times New Roman" pitchFamily="18" charset="0"/>
              </a:rPr>
              <a:t>primordia</a:t>
            </a:r>
            <a:r>
              <a:rPr lang="en-US" sz="2400" dirty="0" smtClean="0">
                <a:latin typeface="Times New Roman" pitchFamily="18" charset="0"/>
                <a:cs typeface="Times New Roman" pitchFamily="18" charset="0"/>
              </a:rPr>
              <a:t>: a midline median palatine process and paired lateral palatine processes .</a:t>
            </a:r>
          </a:p>
          <a:p>
            <a:pPr fontAlgn="base">
              <a:buNone/>
            </a:pPr>
            <a:r>
              <a:rPr lang="en-US" sz="2400" dirty="0" smtClean="0">
                <a:latin typeface="Times New Roman" pitchFamily="18" charset="0"/>
                <a:cs typeface="Times New Roman" pitchFamily="18" charset="0"/>
              </a:rPr>
              <a:t> </a:t>
            </a:r>
          </a:p>
          <a:p>
            <a:pPr fontAlgn="base"/>
            <a:r>
              <a:rPr lang="en-US" sz="2400" dirty="0" smtClean="0">
                <a:latin typeface="Times New Roman" pitchFamily="18" charset="0"/>
                <a:cs typeface="Times New Roman" pitchFamily="18" charset="0"/>
              </a:rPr>
              <a:t>In the beginning of the sixth week, merging of the paired medial nasal processes forms the </a:t>
            </a:r>
            <a:r>
              <a:rPr lang="en-US" sz="2400" dirty="0" err="1" smtClean="0">
                <a:latin typeface="Times New Roman" pitchFamily="18" charset="0"/>
                <a:cs typeface="Times New Roman" pitchFamily="18" charset="0"/>
              </a:rPr>
              <a:t>intermaxillary</a:t>
            </a:r>
            <a:r>
              <a:rPr lang="en-US" sz="2400" dirty="0" smtClean="0">
                <a:latin typeface="Times New Roman" pitchFamily="18" charset="0"/>
                <a:cs typeface="Times New Roman" pitchFamily="18" charset="0"/>
              </a:rPr>
              <a:t> process. </a:t>
            </a:r>
          </a:p>
          <a:p>
            <a:pPr fontAlgn="base">
              <a:buNone/>
            </a:pPr>
            <a:endParaRPr lang="en-US" sz="2400" dirty="0" smtClean="0">
              <a:latin typeface="Times New Roman" pitchFamily="18" charset="0"/>
              <a:cs typeface="Times New Roman" pitchFamily="18" charset="0"/>
            </a:endParaRPr>
          </a:p>
          <a:p>
            <a:pPr fontAlgn="base"/>
            <a:r>
              <a:rPr lang="en-US" sz="2400" dirty="0" smtClean="0">
                <a:latin typeface="Times New Roman" pitchFamily="18" charset="0"/>
                <a:cs typeface="Times New Roman" pitchFamily="18" charset="0"/>
              </a:rPr>
              <a:t>From this, a wedge-shaped primary anterior mesenchymal mass extends </a:t>
            </a:r>
            <a:r>
              <a:rPr lang="en-US" sz="2400" dirty="0" err="1" smtClean="0">
                <a:latin typeface="Times New Roman" pitchFamily="18" charset="0"/>
                <a:cs typeface="Times New Roman" pitchFamily="18" charset="0"/>
              </a:rPr>
              <a:t>posteriorly</a:t>
            </a:r>
            <a:r>
              <a:rPr lang="en-US" sz="2400" dirty="0" smtClean="0">
                <a:latin typeface="Times New Roman" pitchFamily="18" charset="0"/>
                <a:cs typeface="Times New Roman" pitchFamily="18" charset="0"/>
              </a:rPr>
              <a:t>, between the internal surfaces of the developing maxillae, to form the primary palate .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Intermaxillary</a:t>
            </a:r>
            <a:r>
              <a:rPr lang="en-US" dirty="0" smtClean="0"/>
              <a:t> segment</a:t>
            </a:r>
            <a:endParaRPr lang="en-IN"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Formed from maxillary </a:t>
            </a:r>
            <a:r>
              <a:rPr lang="en-US" sz="2400" dirty="0" err="1" smtClean="0">
                <a:latin typeface="Times New Roman" pitchFamily="18" charset="0"/>
                <a:cs typeface="Times New Roman" pitchFamily="18" charset="0"/>
              </a:rPr>
              <a:t>prominance</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twomedial</a:t>
            </a:r>
            <a:r>
              <a:rPr lang="en-US" sz="2400" dirty="0" smtClean="0">
                <a:latin typeface="Times New Roman" pitchFamily="18" charset="0"/>
                <a:cs typeface="Times New Roman" pitchFamily="18" charset="0"/>
              </a:rPr>
              <a:t> nasal prominence</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Labial component(</a:t>
            </a:r>
            <a:r>
              <a:rPr lang="en-US" sz="2400" dirty="0" err="1" smtClean="0">
                <a:latin typeface="Times New Roman" pitchFamily="18" charset="0"/>
                <a:cs typeface="Times New Roman" pitchFamily="18" charset="0"/>
              </a:rPr>
              <a:t>philtrum</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Upper jaw component(4 incisors)</a:t>
            </a:r>
          </a:p>
          <a:p>
            <a:r>
              <a:rPr lang="en-US" sz="2400" dirty="0" smtClean="0">
                <a:latin typeface="Times New Roman" pitchFamily="18" charset="0"/>
                <a:cs typeface="Times New Roman" pitchFamily="18" charset="0"/>
              </a:rPr>
              <a:t>Palatal component(primary palate)</a:t>
            </a:r>
            <a:endParaRPr lang="en-IN" sz="2400" dirty="0">
              <a:latin typeface="Times New Roman" pitchFamily="18" charset="0"/>
              <a:cs typeface="Times New Roman" pitchFamily="18" charset="0"/>
            </a:endParaRPr>
          </a:p>
        </p:txBody>
      </p:sp>
      <p:pic>
        <p:nvPicPr>
          <p:cNvPr id="5" name="Picture 2" descr="Image result for maxillary process formation"/>
          <p:cNvPicPr>
            <a:picLocks noChangeAspect="1" noChangeArrowheads="1"/>
          </p:cNvPicPr>
          <p:nvPr/>
        </p:nvPicPr>
        <p:blipFill>
          <a:blip r:embed="rId2"/>
          <a:srcRect/>
          <a:stretch>
            <a:fillRect/>
          </a:stretch>
        </p:blipFill>
        <p:spPr bwMode="auto">
          <a:xfrm>
            <a:off x="937998" y="4267200"/>
            <a:ext cx="6758202" cy="256032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3.amazonaws.com/teachmeseries/tmanatomy/wp-content/uploads/20180401161658/Development-of-the-Palate.png"/>
          <p:cNvPicPr>
            <a:picLocks noGrp="1" noChangeAspect="1" noChangeArrowheads="1"/>
          </p:cNvPicPr>
          <p:nvPr>
            <p:ph idx="1"/>
          </p:nvPr>
        </p:nvPicPr>
        <p:blipFill>
          <a:blip r:embed="rId2"/>
          <a:srcRect/>
          <a:stretch>
            <a:fillRect/>
          </a:stretch>
        </p:blipFill>
        <p:spPr bwMode="auto">
          <a:xfrm>
            <a:off x="609600" y="884237"/>
            <a:ext cx="8139717" cy="452596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229600" cy="4525963"/>
          </a:xfrm>
        </p:spPr>
        <p:txBody>
          <a:bodyPr>
            <a:noAutofit/>
          </a:bodyPr>
          <a:lstStyle/>
          <a:p>
            <a:pPr fontAlgn="base"/>
            <a:r>
              <a:rPr lang="en-US" sz="2400" dirty="0" smtClean="0">
                <a:latin typeface="Times New Roman" pitchFamily="18" charset="0"/>
                <a:cs typeface="Times New Roman" pitchFamily="18" charset="0"/>
              </a:rPr>
              <a:t>The secondary palate is the </a:t>
            </a:r>
            <a:r>
              <a:rPr lang="en-US" sz="2400" dirty="0" err="1" smtClean="0">
                <a:latin typeface="Times New Roman" pitchFamily="18" charset="0"/>
                <a:cs typeface="Times New Roman" pitchFamily="18" charset="0"/>
              </a:rPr>
              <a:t>primordium</a:t>
            </a:r>
            <a:r>
              <a:rPr lang="en-US" sz="2400" dirty="0" smtClean="0">
                <a:latin typeface="Times New Roman" pitchFamily="18" charset="0"/>
                <a:cs typeface="Times New Roman" pitchFamily="18" charset="0"/>
              </a:rPr>
              <a:t> of the remaining hard and the soft palates.</a:t>
            </a:r>
          </a:p>
          <a:p>
            <a:pPr fontAlgn="base"/>
            <a:r>
              <a:rPr lang="en-US" sz="2400" dirty="0" smtClean="0">
                <a:latin typeface="Times New Roman" pitchFamily="18" charset="0"/>
                <a:cs typeface="Times New Roman" pitchFamily="18" charset="0"/>
              </a:rPr>
              <a:t>Later in the sixth week, paired lateral palatine processes arise as medial mesenchymal projections from each maxillary process .</a:t>
            </a:r>
          </a:p>
          <a:p>
            <a:pPr fontAlgn="base"/>
            <a:r>
              <a:rPr lang="en-US" sz="2400" dirty="0" smtClean="0">
                <a:latin typeface="Times New Roman" pitchFamily="18" charset="0"/>
                <a:cs typeface="Times New Roman" pitchFamily="18" charset="0"/>
              </a:rPr>
              <a:t> Initially these grow inferiorly, between the developing tongue and the developing alveolus (see the sections on the mandible and teeth). </a:t>
            </a:r>
          </a:p>
          <a:p>
            <a:pPr fontAlgn="base">
              <a:buNone/>
            </a:pPr>
            <a:endParaRPr lang="en-US" sz="2400" dirty="0" smtClean="0">
              <a:latin typeface="Times New Roman" pitchFamily="18" charset="0"/>
              <a:cs typeface="Times New Roman" pitchFamily="18" charset="0"/>
            </a:endParaRPr>
          </a:p>
          <a:p>
            <a:pPr fontAlgn="base"/>
            <a:r>
              <a:rPr lang="en-US" sz="2400" dirty="0" smtClean="0">
                <a:latin typeface="Times New Roman" pitchFamily="18" charset="0"/>
                <a:cs typeface="Times New Roman" pitchFamily="18" charset="0"/>
              </a:rPr>
              <a:t>However, as the maxilla and mandible elongate, the tongue is pulled downward away from the lateral palatal processes. </a:t>
            </a:r>
          </a:p>
          <a:p>
            <a:pPr fontAlgn="base">
              <a:buNone/>
            </a:pPr>
            <a:endParaRPr lang="en-US" sz="2400" dirty="0" smtClean="0">
              <a:latin typeface="Times New Roman" pitchFamily="18" charset="0"/>
              <a:cs typeface="Times New Roman" pitchFamily="18" charset="0"/>
            </a:endParaRPr>
          </a:p>
          <a:p>
            <a:pPr fontAlgn="base"/>
            <a:r>
              <a:rPr lang="en-US" sz="2400" dirty="0" smtClean="0">
                <a:latin typeface="Times New Roman" pitchFamily="18" charset="0"/>
                <a:cs typeface="Times New Roman" pitchFamily="18" charset="0"/>
              </a:rPr>
              <a:t>During the seventh and eighth weeks , the palatal shelves elevate into a horizontal position above the tongue . </a:t>
            </a:r>
          </a:p>
          <a:p>
            <a:pPr fontAlgn="base">
              <a:buNone/>
            </a:pPr>
            <a:endParaRPr lang="en-US" sz="2400" dirty="0" smtClean="0">
              <a:latin typeface="Times New Roman" pitchFamily="18" charset="0"/>
              <a:cs typeface="Times New Roman" pitchFamily="18" charset="0"/>
            </a:endParaRPr>
          </a:p>
          <a:p>
            <a:pPr fontAlgn="base">
              <a:buNone/>
            </a:pPr>
            <a:r>
              <a:rPr lang="en-US" sz="2400" dirty="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 name="Content Placeholder 4" descr="F2.large.jpg"/>
          <p:cNvPicPr>
            <a:picLocks noGrp="1" noChangeAspect="1"/>
          </p:cNvPicPr>
          <p:nvPr>
            <p:ph idx="1"/>
          </p:nvPr>
        </p:nvPicPr>
        <p:blipFill>
          <a:blip r:embed="rId2"/>
          <a:stretch>
            <a:fillRect/>
          </a:stretch>
        </p:blipFill>
        <p:spPr>
          <a:xfrm>
            <a:off x="838200" y="1828800"/>
            <a:ext cx="7522053" cy="45720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 ??</a:t>
            </a:r>
            <a:endParaRPr lang="en-IN"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This change in orientation is facilitated by the release of hyaluronic acid by the mesenchyme of each palatal process. </a:t>
            </a:r>
          </a:p>
          <a:p>
            <a:r>
              <a:rPr lang="en-US" sz="2400" dirty="0" smtClean="0">
                <a:latin typeface="Times New Roman" pitchFamily="18" charset="0"/>
                <a:cs typeface="Times New Roman" pitchFamily="18" charset="0"/>
              </a:rPr>
              <a:t>Alternation in vasculature and blood supply to palatal shelves.</a:t>
            </a:r>
          </a:p>
          <a:p>
            <a:r>
              <a:rPr lang="en-US" sz="2400" dirty="0" smtClean="0">
                <a:latin typeface="Times New Roman" pitchFamily="18" charset="0"/>
                <a:cs typeface="Times New Roman" pitchFamily="18" charset="0"/>
              </a:rPr>
              <a:t>Appearance of an intrinsic shelf force.</a:t>
            </a:r>
          </a:p>
          <a:p>
            <a:r>
              <a:rPr lang="en-US" sz="2400" dirty="0" smtClean="0">
                <a:latin typeface="Times New Roman" pitchFamily="18" charset="0"/>
                <a:cs typeface="Times New Roman" pitchFamily="18" charset="0"/>
              </a:rPr>
              <a:t>Rapid differential mitotic activity.</a:t>
            </a:r>
          </a:p>
          <a:p>
            <a:r>
              <a:rPr lang="en-US" sz="2400" dirty="0" smtClean="0">
                <a:latin typeface="Times New Roman" pitchFamily="18" charset="0"/>
                <a:cs typeface="Times New Roman" pitchFamily="18" charset="0"/>
              </a:rPr>
              <a:t>Muscular movements .</a:t>
            </a:r>
          </a:p>
          <a:p>
            <a:r>
              <a:rPr lang="en-US" sz="2400" dirty="0" smtClean="0">
                <a:latin typeface="Times New Roman" pitchFamily="18" charset="0"/>
                <a:cs typeface="Times New Roman" pitchFamily="18" charset="0"/>
              </a:rPr>
              <a:t>Withdrawal of embryonic face  from heart prominence, slight jaw opening</a:t>
            </a:r>
          </a:p>
          <a:p>
            <a:endParaRPr lang="en-US" sz="2400" dirty="0" smtClean="0">
              <a:latin typeface="Times New Roman" pitchFamily="18" charset="0"/>
              <a:cs typeface="Times New Roman" pitchFamily="18" charset="0"/>
            </a:endParaRPr>
          </a:p>
          <a:p>
            <a:endParaRPr lang="en-IN"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4525963"/>
          </a:xfrm>
        </p:spPr>
        <p:txBody>
          <a:bodyPr>
            <a:noAutofit/>
          </a:bodyPr>
          <a:lstStyle/>
          <a:p>
            <a:pPr algn="just" fontAlgn="base"/>
            <a:r>
              <a:rPr lang="en-US" sz="2400" dirty="0" smtClean="0">
                <a:latin typeface="Times New Roman" pitchFamily="18" charset="0"/>
                <a:cs typeface="Times New Roman" pitchFamily="18" charset="0"/>
              </a:rPr>
              <a:t>When the palatal shelves first make contact, each is completely covered by a homogeneous epithelium. </a:t>
            </a:r>
          </a:p>
          <a:p>
            <a:pPr algn="just" fontAlgn="base">
              <a:buNone/>
            </a:pPr>
            <a:endParaRPr lang="en-US" sz="2400" dirty="0" smtClean="0">
              <a:latin typeface="Times New Roman" pitchFamily="18" charset="0"/>
              <a:cs typeface="Times New Roman" pitchFamily="18" charset="0"/>
            </a:endParaRPr>
          </a:p>
          <a:p>
            <a:pPr algn="just" fontAlgn="base"/>
            <a:r>
              <a:rPr lang="en-US" sz="2400" dirty="0" smtClean="0">
                <a:latin typeface="Times New Roman" pitchFamily="18" charset="0"/>
                <a:cs typeface="Times New Roman" pitchFamily="18" charset="0"/>
              </a:rPr>
              <a:t>A special epithelium arises at the edge of each palatal shelf, facilitating the eventual fusion of these shelves. </a:t>
            </a:r>
          </a:p>
          <a:p>
            <a:pPr algn="just" fontAlgn="base">
              <a:buNone/>
            </a:pPr>
            <a:endParaRPr lang="en-US" sz="2400" dirty="0" smtClean="0">
              <a:latin typeface="Times New Roman" pitchFamily="18" charset="0"/>
              <a:cs typeface="Times New Roman" pitchFamily="18" charset="0"/>
            </a:endParaRPr>
          </a:p>
          <a:p>
            <a:pPr algn="just" fontAlgn="base">
              <a:buNone/>
            </a:pPr>
            <a:endParaRPr lang="en-US" sz="2400"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hlinkClick r:id="rId2" tooltip="Drawings from below show the development of the palate from 6 to 7 weeks (A), 7 to 8 weeks (B), and 8 to 10 weeks (C). The lateral palatine processes grow medially and eventually merge in the midline and with the intermaxillary segment (primitive palate). The incisive canal marks the junction of the primitive and secondary palates. (Modified with permission from Levine HL, Clemente MP, eds. Chapter 1, Surgical Anatomy of the Paranasal Sinus. China: 2005. Sinus Surgery Endoscopic and Microscopic Approaches. Figures 1–3. Thieme Medical Publishers Inc., Georg Thieme Verlag Stuttgart)."/>
              </a:rPr>
              <a:t/>
            </a:r>
            <a:br>
              <a:rPr lang="en-US" sz="2400" dirty="0" smtClean="0">
                <a:latin typeface="Times New Roman" pitchFamily="18" charset="0"/>
                <a:cs typeface="Times New Roman" pitchFamily="18" charset="0"/>
                <a:hlinkClick r:id="rId2" tooltip="Drawings from below show the development of the palate from 6 to 7 weeks (A), 7 to 8 weeks (B), and 8 to 10 weeks (C). The lateral palatine processes grow medially and eventually merge in the midline and with the intermaxillary segment (primitive palate). The incisive canal marks the junction of the primitive and secondary palates. (Modified with permission from Levine HL, Clemente MP, eds. Chapter 1, Surgical Anatomy of the Paranasal Sinus. China: 2005. Sinus Surgery Endoscopic and Microscopic Approaches. Figures 1–3. Thieme Medical Publishers Inc., Georg Thieme Verlag Stuttgart)."/>
              </a:rPr>
            </a:br>
            <a:endParaRPr lang="en-IN" sz="2400" dirty="0" smtClean="0">
              <a:latin typeface="Times New Roman" pitchFamily="18" charset="0"/>
              <a:cs typeface="Times New Roman" pitchFamily="18" charset="0"/>
            </a:endParaRPr>
          </a:p>
          <a:p>
            <a:pPr algn="just"/>
            <a:endParaRPr lang="en-IN" sz="2400" dirty="0" smtClean="0"/>
          </a:p>
          <a:p>
            <a:pPr algn="just"/>
            <a:endParaRPr lang="en-IN"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400" dirty="0" smtClean="0">
                <a:latin typeface="Times New Roman" pitchFamily="18" charset="0"/>
                <a:cs typeface="Times New Roman" pitchFamily="18" charset="0"/>
              </a:rPr>
              <a:t>The 2 palatal shelves also fuse with the triangular primary palate </a:t>
            </a:r>
            <a:r>
              <a:rPr lang="en-US" sz="2400" dirty="0" err="1" smtClean="0">
                <a:latin typeface="Times New Roman" pitchFamily="18" charset="0"/>
                <a:cs typeface="Times New Roman" pitchFamily="18" charset="0"/>
              </a:rPr>
              <a:t>anteromedially</a:t>
            </a:r>
            <a:r>
              <a:rPr lang="en-US" sz="2400" dirty="0" smtClean="0">
                <a:latin typeface="Times New Roman" pitchFamily="18" charset="0"/>
                <a:cs typeface="Times New Roman" pitchFamily="18" charset="0"/>
              </a:rPr>
              <a:t> to form a y-shaped fusion line. </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point of fusion of the secondary palatal shelves with the primary palate is marked in the adult by the incisive foramen. </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Ossification gradually occurs in the primary palate and then extends into the palatal processes to form the hard palate.</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The posterior portions of the palatal processes do not ossify. rather they extend </a:t>
            </a:r>
            <a:r>
              <a:rPr lang="en-US" sz="2400" dirty="0" err="1" smtClean="0">
                <a:latin typeface="Times New Roman" pitchFamily="18" charset="0"/>
                <a:cs typeface="Times New Roman" pitchFamily="18" charset="0"/>
              </a:rPr>
              <a:t>posteriorly</a:t>
            </a:r>
            <a:r>
              <a:rPr lang="en-US" sz="2400" dirty="0" smtClean="0">
                <a:latin typeface="Times New Roman" pitchFamily="18" charset="0"/>
                <a:cs typeface="Times New Roman" pitchFamily="18" charset="0"/>
              </a:rPr>
              <a:t> to the nasal septum and fuse to form the soft palate .</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hot (764).png"/>
          <p:cNvPicPr>
            <a:picLocks noChangeAspect="1"/>
          </p:cNvPicPr>
          <p:nvPr/>
        </p:nvPicPr>
        <p:blipFill>
          <a:blip r:embed="rId2"/>
          <a:srcRect l="9167" t="51482" r="12500" b="7016"/>
          <a:stretch>
            <a:fillRect/>
          </a:stretch>
        </p:blipFill>
        <p:spPr>
          <a:xfrm>
            <a:off x="1066800" y="1524000"/>
            <a:ext cx="7162800" cy="21336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err="1" smtClean="0">
                <a:latin typeface="Times New Roman" pitchFamily="18" charset="0"/>
                <a:cs typeface="Times New Roman" pitchFamily="18" charset="0"/>
              </a:rPr>
              <a:t>Gingiva</a:t>
            </a:r>
            <a:r>
              <a:rPr lang="en-US" sz="2800" b="1" dirty="0" smtClean="0">
                <a:latin typeface="Times New Roman" pitchFamily="18" charset="0"/>
                <a:cs typeface="Times New Roman" pitchFamily="18" charset="0"/>
              </a:rPr>
              <a:t>, Lips, and Teeth</a:t>
            </a:r>
            <a:br>
              <a:rPr lang="en-US" sz="2800" b="1" dirty="0" smtClean="0">
                <a:latin typeface="Times New Roman" pitchFamily="18" charset="0"/>
                <a:cs typeface="Times New Roman" pitchFamily="18" charset="0"/>
              </a:rPr>
            </a:br>
            <a:endParaRPr lang="en-IN" sz="2800" dirty="0"/>
          </a:p>
        </p:txBody>
      </p:sp>
      <p:sp>
        <p:nvSpPr>
          <p:cNvPr id="3" name="Content Placeholder 2"/>
          <p:cNvSpPr>
            <a:spLocks noGrp="1"/>
          </p:cNvSpPr>
          <p:nvPr>
            <p:ph idx="1"/>
          </p:nvPr>
        </p:nvSpPr>
        <p:spPr/>
        <p:txBody>
          <a:bodyPr>
            <a:normAutofit/>
          </a:bodyPr>
          <a:lstStyle/>
          <a:p>
            <a:pPr fontAlgn="base"/>
            <a:r>
              <a:rPr lang="en-US" sz="2400" dirty="0" smtClean="0">
                <a:latin typeface="Times New Roman" pitchFamily="18" charset="0"/>
                <a:cs typeface="Times New Roman" pitchFamily="18" charset="0"/>
              </a:rPr>
              <a:t>Until the end of the sixth week, the primordial jaws comprise only masses of mesenchymal tissue with no differentiation of the lips and gingivae. </a:t>
            </a:r>
          </a:p>
          <a:p>
            <a:pPr fontAlgn="base"/>
            <a:r>
              <a:rPr lang="en-US" sz="2400" dirty="0" smtClean="0">
                <a:latin typeface="Times New Roman" pitchFamily="18" charset="0"/>
                <a:cs typeface="Times New Roman" pitchFamily="18" charset="0"/>
              </a:rPr>
              <a:t>At the end of the sixth week, a curvilinear thickening of ectoderm, the labiogingival lamina, grows into the underlying mesenchyme.</a:t>
            </a:r>
          </a:p>
          <a:p>
            <a:pPr fontAlgn="base"/>
            <a:r>
              <a:rPr lang="en-US" sz="2400" dirty="0" smtClean="0">
                <a:latin typeface="Times New Roman" pitchFamily="18" charset="0"/>
                <a:cs typeface="Times New Roman" pitchFamily="18" charset="0"/>
              </a:rPr>
              <a:t> Most of this lamina degenerates, creating a labiogingival groove or sulcus between the lips and gingivae . </a:t>
            </a:r>
          </a:p>
          <a:p>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ajnr.org/content/ajnr/35/1/10/F3.large.jpg?width=800&amp;height=600&amp;carousel=1"/>
          <p:cNvPicPr>
            <a:picLocks noChangeAspect="1" noChangeArrowheads="1"/>
          </p:cNvPicPr>
          <p:nvPr/>
        </p:nvPicPr>
        <p:blipFill>
          <a:blip r:embed="rId2"/>
          <a:srcRect/>
          <a:stretch>
            <a:fillRect/>
          </a:stretch>
        </p:blipFill>
        <p:spPr bwMode="auto">
          <a:xfrm>
            <a:off x="457200" y="1295400"/>
            <a:ext cx="5195383" cy="4846320"/>
          </a:xfrm>
          <a:prstGeom prst="rect">
            <a:avLst/>
          </a:prstGeom>
          <a:noFill/>
        </p:spPr>
      </p:pic>
      <p:sp>
        <p:nvSpPr>
          <p:cNvPr id="5" name="Rectangle 4"/>
          <p:cNvSpPr/>
          <p:nvPr/>
        </p:nvSpPr>
        <p:spPr>
          <a:xfrm>
            <a:off x="4572000" y="4953000"/>
            <a:ext cx="4572000" cy="1015663"/>
          </a:xfrm>
          <a:prstGeom prst="rect">
            <a:avLst/>
          </a:prstGeom>
        </p:spPr>
        <p:txBody>
          <a:bodyPr>
            <a:spAutoFit/>
          </a:bodyPr>
          <a:lstStyle/>
          <a:p>
            <a:pPr fontAlgn="base"/>
            <a:r>
              <a:rPr lang="en-US" sz="2000" dirty="0" smtClean="0">
                <a:latin typeface="Times New Roman" pitchFamily="18" charset="0"/>
                <a:cs typeface="Times New Roman" pitchFamily="18" charset="0"/>
              </a:rPr>
              <a:t>A small midline remnant of the labiogingival lamina persists as the frenulum of the upper lip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fontAlgn="base"/>
            <a:r>
              <a:rPr lang="en-US" sz="2400" dirty="0" smtClean="0">
                <a:latin typeface="Times New Roman" pitchFamily="18" charset="0"/>
                <a:cs typeface="Times New Roman" pitchFamily="18" charset="0"/>
              </a:rPr>
              <a:t>Shortly after in the sixth week, a second lamina, the dental lamina, arises in the more </a:t>
            </a:r>
            <a:r>
              <a:rPr lang="en-US" sz="2400" dirty="0" err="1" smtClean="0">
                <a:latin typeface="Times New Roman" pitchFamily="18" charset="0"/>
                <a:cs typeface="Times New Roman" pitchFamily="18" charset="0"/>
              </a:rPr>
              <a:t>buccal</a:t>
            </a:r>
            <a:r>
              <a:rPr lang="en-US" sz="2400" dirty="0" smtClean="0">
                <a:latin typeface="Times New Roman" pitchFamily="18" charset="0"/>
                <a:cs typeface="Times New Roman" pitchFamily="18" charset="0"/>
              </a:rPr>
              <a:t> margin of the developing </a:t>
            </a:r>
            <a:r>
              <a:rPr lang="en-US" sz="2400" dirty="0" err="1" smtClean="0">
                <a:latin typeface="Times New Roman" pitchFamily="18" charset="0"/>
                <a:cs typeface="Times New Roman" pitchFamily="18" charset="0"/>
              </a:rPr>
              <a:t>gingiva</a:t>
            </a:r>
            <a:r>
              <a:rPr lang="en-US" sz="2400" dirty="0" smtClean="0">
                <a:latin typeface="Times New Roman" pitchFamily="18" charset="0"/>
                <a:cs typeface="Times New Roman" pitchFamily="18" charset="0"/>
              </a:rPr>
              <a:t> of both jaws.</a:t>
            </a:r>
          </a:p>
          <a:p>
            <a:pPr fontAlgn="base"/>
            <a:r>
              <a:rPr lang="en-US" sz="2400" dirty="0" smtClean="0">
                <a:latin typeface="Times New Roman" pitchFamily="18" charset="0"/>
                <a:cs typeface="Times New Roman" pitchFamily="18" charset="0"/>
              </a:rPr>
              <a:t> The dental lamina eventually will give rise to 10 spherical tooth buds that penetrate the mesenchyme of both jaws.</a:t>
            </a:r>
          </a:p>
          <a:p>
            <a:pPr fontAlgn="base"/>
            <a:r>
              <a:rPr lang="en-US" sz="2400" dirty="0" smtClean="0">
                <a:latin typeface="Times New Roman" pitchFamily="18" charset="0"/>
                <a:cs typeface="Times New Roman" pitchFamily="18" charset="0"/>
              </a:rPr>
              <a:t> The tooth buds first appear in the anterior mandible followed by the anterior maxilla.</a:t>
            </a:r>
          </a:p>
          <a:p>
            <a:pPr fontAlgn="base"/>
            <a:r>
              <a:rPr lang="en-US" sz="2400" dirty="0" smtClean="0">
                <a:latin typeface="Times New Roman" pitchFamily="18" charset="0"/>
                <a:cs typeface="Times New Roman" pitchFamily="18" charset="0"/>
              </a:rPr>
              <a:t> Budding then continues progressively </a:t>
            </a:r>
            <a:r>
              <a:rPr lang="en-US" sz="2400" dirty="0" err="1" smtClean="0">
                <a:latin typeface="Times New Roman" pitchFamily="18" charset="0"/>
                <a:cs typeface="Times New Roman" pitchFamily="18" charset="0"/>
              </a:rPr>
              <a:t>posteriorly</a:t>
            </a:r>
            <a:r>
              <a:rPr lang="en-US" sz="2400" dirty="0" smtClean="0">
                <a:latin typeface="Times New Roman" pitchFamily="18" charset="0"/>
                <a:cs typeface="Times New Roman" pitchFamily="18" charset="0"/>
              </a:rPr>
              <a:t> to form 10 deciduous teeth  in the maxilla.</a:t>
            </a:r>
          </a:p>
          <a:p>
            <a:pPr>
              <a:buNone/>
            </a:pPr>
            <a:r>
              <a:rPr lang="en-US" sz="2400" dirty="0" smtClean="0">
                <a:latin typeface="Times New Roman" pitchFamily="18" charset="0"/>
                <a:cs typeface="Times New Roman" pitchFamily="18" charset="0"/>
                <a:hlinkClick r:id="rId2" tooltip="Lateral drawing of the developing teeth. Note that the permanent teeth (blue) develop medial to the deciduous teeth. (Modified with permission from Frank H. Netter, Atlas of Human Anatomy, 5th Edition, Saunders Elsevier, Philadelphia, 2011, Figure 56. Netter Illustrations from www.netterimages.com, ©Elsevier Inc, All rights reserved)."/>
              </a:rPr>
              <a:t/>
            </a:r>
            <a:br>
              <a:rPr lang="en-US" sz="2400" dirty="0" smtClean="0">
                <a:latin typeface="Times New Roman" pitchFamily="18" charset="0"/>
                <a:cs typeface="Times New Roman" pitchFamily="18" charset="0"/>
                <a:hlinkClick r:id="rId2" tooltip="Lateral drawing of the developing teeth. Note that the permanent teeth (blue) develop medial to the deciduous teeth. (Modified with permission from Frank H. Netter, Atlas of Human Anatomy, 5th Edition, Saunders Elsevier, Philadelphia, 2011, Figure 56. Netter Illustrations from www.netterimages.com, ©Elsevier Inc, All rights reserved)."/>
              </a:rPr>
            </a:b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ajnr.org/content/ajnr/35/1/10/F5.large.jpg?width=800&amp;height=600&amp;carousel=1"/>
          <p:cNvPicPr>
            <a:picLocks noChangeAspect="1" noChangeArrowheads="1"/>
          </p:cNvPicPr>
          <p:nvPr/>
        </p:nvPicPr>
        <p:blipFill>
          <a:blip r:embed="rId2"/>
          <a:srcRect b="36012"/>
          <a:stretch>
            <a:fillRect/>
          </a:stretch>
        </p:blipFill>
        <p:spPr bwMode="auto">
          <a:xfrm>
            <a:off x="1793365" y="0"/>
            <a:ext cx="5064635" cy="3276600"/>
          </a:xfrm>
          <a:prstGeom prst="rect">
            <a:avLst/>
          </a:prstGeom>
          <a:noFill/>
        </p:spPr>
      </p:pic>
      <p:pic>
        <p:nvPicPr>
          <p:cNvPr id="11266" name="Picture 2" descr="Image result for physiological stages of tooth development"/>
          <p:cNvPicPr>
            <a:picLocks noChangeAspect="1" noChangeArrowheads="1"/>
          </p:cNvPicPr>
          <p:nvPr/>
        </p:nvPicPr>
        <p:blipFill>
          <a:blip r:embed="rId3"/>
          <a:srcRect t="26374" b="31135"/>
          <a:stretch>
            <a:fillRect/>
          </a:stretch>
        </p:blipFill>
        <p:spPr bwMode="auto">
          <a:xfrm>
            <a:off x="990600" y="4038600"/>
            <a:ext cx="6934200" cy="22098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46082" name="Picture 2" descr="Image result for development of teeth"/>
          <p:cNvPicPr>
            <a:picLocks noChangeAspect="1" noChangeArrowheads="1"/>
          </p:cNvPicPr>
          <p:nvPr/>
        </p:nvPicPr>
        <p:blipFill>
          <a:blip r:embed="rId2"/>
          <a:srcRect/>
          <a:stretch>
            <a:fillRect/>
          </a:stretch>
        </p:blipFill>
        <p:spPr bwMode="auto">
          <a:xfrm>
            <a:off x="1836401" y="76200"/>
            <a:ext cx="5631199" cy="3840480"/>
          </a:xfrm>
          <a:prstGeom prst="rect">
            <a:avLst/>
          </a:prstGeom>
          <a:noFill/>
        </p:spPr>
      </p:pic>
      <p:pic>
        <p:nvPicPr>
          <p:cNvPr id="46084" name="Picture 4" descr="Image result for histology of bell stage"/>
          <p:cNvPicPr>
            <a:picLocks noChangeAspect="1" noChangeArrowheads="1"/>
          </p:cNvPicPr>
          <p:nvPr/>
        </p:nvPicPr>
        <p:blipFill>
          <a:blip r:embed="rId3"/>
          <a:srcRect/>
          <a:stretch>
            <a:fillRect/>
          </a:stretch>
        </p:blipFill>
        <p:spPr bwMode="auto">
          <a:xfrm>
            <a:off x="457201" y="3914775"/>
            <a:ext cx="3994952" cy="2743200"/>
          </a:xfrm>
          <a:prstGeom prst="rect">
            <a:avLst/>
          </a:prstGeom>
          <a:noFill/>
        </p:spPr>
      </p:pic>
      <p:pic>
        <p:nvPicPr>
          <p:cNvPr id="46086" name="Picture 6" descr="Image result for histology of bell stage"/>
          <p:cNvPicPr>
            <a:picLocks noChangeAspect="1" noChangeArrowheads="1"/>
          </p:cNvPicPr>
          <p:nvPr/>
        </p:nvPicPr>
        <p:blipFill>
          <a:blip r:embed="rId4"/>
          <a:srcRect t="19833"/>
          <a:stretch>
            <a:fillRect/>
          </a:stretch>
        </p:blipFill>
        <p:spPr bwMode="auto">
          <a:xfrm>
            <a:off x="4584862" y="4069080"/>
            <a:ext cx="4253862" cy="256032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Eruption and shedding time</a:t>
            </a:r>
            <a:endParaRPr lang="en-IN" dirty="0"/>
          </a:p>
        </p:txBody>
      </p:sp>
      <p:pic>
        <p:nvPicPr>
          <p:cNvPr id="82946" name="Picture 2" descr="Image result for eruption sequence of primary teeth"/>
          <p:cNvPicPr>
            <a:picLocks noChangeAspect="1" noChangeArrowheads="1"/>
          </p:cNvPicPr>
          <p:nvPr/>
        </p:nvPicPr>
        <p:blipFill>
          <a:blip r:embed="rId2"/>
          <a:srcRect/>
          <a:stretch>
            <a:fillRect/>
          </a:stretch>
        </p:blipFill>
        <p:spPr bwMode="auto">
          <a:xfrm>
            <a:off x="1981200" y="1905000"/>
            <a:ext cx="5715000" cy="4076701"/>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Eruption sequence</a:t>
            </a:r>
            <a:endParaRPr lang="en-IN" dirty="0"/>
          </a:p>
        </p:txBody>
      </p:sp>
      <p:sp>
        <p:nvSpPr>
          <p:cNvPr id="3" name="Content Placeholder 2"/>
          <p:cNvSpPr>
            <a:spLocks noGrp="1"/>
          </p:cNvSpPr>
          <p:nvPr>
            <p:ph idx="1"/>
          </p:nvPr>
        </p:nvSpPr>
        <p:spPr/>
        <p:txBody>
          <a:bodyPr/>
          <a:lstStyle/>
          <a:p>
            <a:endParaRPr lang="en-IN"/>
          </a:p>
        </p:txBody>
      </p:sp>
      <p:pic>
        <p:nvPicPr>
          <p:cNvPr id="83970" name="Picture 2" descr="Image result for eruption sequence of permanent teeth"/>
          <p:cNvPicPr>
            <a:picLocks noChangeAspect="1" noChangeArrowheads="1"/>
          </p:cNvPicPr>
          <p:nvPr/>
        </p:nvPicPr>
        <p:blipFill>
          <a:blip r:embed="rId2"/>
          <a:srcRect/>
          <a:stretch>
            <a:fillRect/>
          </a:stretch>
        </p:blipFill>
        <p:spPr bwMode="auto">
          <a:xfrm>
            <a:off x="1325881" y="1661160"/>
            <a:ext cx="6217919" cy="466344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304800"/>
          <a:ext cx="8229600" cy="603504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just" fontAlgn="t"/>
                      <a:r>
                        <a:rPr lang="en-IN" sz="2400" b="1" dirty="0">
                          <a:solidFill>
                            <a:srgbClr val="222222"/>
                          </a:solidFill>
                          <a:latin typeface="Times New Roman" pitchFamily="18" charset="0"/>
                          <a:cs typeface="Times New Roman" pitchFamily="18" charset="0"/>
                        </a:rPr>
                        <a:t>Prominence</a:t>
                      </a:r>
                      <a:endParaRPr lang="en-IN" sz="2400" b="0" dirty="0">
                        <a:solidFill>
                          <a:srgbClr val="222222"/>
                        </a:solidFill>
                        <a:latin typeface="Times New Roman" pitchFamily="18" charset="0"/>
                        <a:cs typeface="Times New Roman" pitchFamily="18" charset="0"/>
                      </a:endParaRPr>
                    </a:p>
                  </a:txBody>
                  <a:tcPr marL="76200" marR="76200" marT="76200" marB="76200"/>
                </a:tc>
                <a:tc>
                  <a:txBody>
                    <a:bodyPr/>
                    <a:lstStyle/>
                    <a:p>
                      <a:pPr algn="just" fontAlgn="t"/>
                      <a:r>
                        <a:rPr lang="en-IN" sz="2400" b="1">
                          <a:solidFill>
                            <a:srgbClr val="222222"/>
                          </a:solidFill>
                          <a:latin typeface="Times New Roman" pitchFamily="18" charset="0"/>
                          <a:cs typeface="Times New Roman" pitchFamily="18" charset="0"/>
                        </a:rPr>
                        <a:t>Derivatives</a:t>
                      </a:r>
                      <a:endParaRPr lang="en-IN" sz="2400" b="0">
                        <a:solidFill>
                          <a:srgbClr val="222222"/>
                        </a:solidFill>
                        <a:latin typeface="Times New Roman" pitchFamily="18" charset="0"/>
                        <a:cs typeface="Times New Roman" pitchFamily="18" charset="0"/>
                      </a:endParaRPr>
                    </a:p>
                  </a:txBody>
                  <a:tcPr marL="76200" marR="76200" marT="76200" marB="76200"/>
                </a:tc>
              </a:tr>
              <a:tr h="370840">
                <a:tc>
                  <a:txBody>
                    <a:bodyPr/>
                    <a:lstStyle/>
                    <a:p>
                      <a:pPr algn="just" fontAlgn="t"/>
                      <a:r>
                        <a:rPr lang="en-IN" sz="2400" b="0" dirty="0" err="1">
                          <a:solidFill>
                            <a:srgbClr val="222222"/>
                          </a:solidFill>
                          <a:latin typeface="Times New Roman" pitchFamily="18" charset="0"/>
                          <a:cs typeface="Times New Roman" pitchFamily="18" charset="0"/>
                        </a:rPr>
                        <a:t>Frontonasal</a:t>
                      </a:r>
                      <a:endParaRPr lang="en-IN" sz="2400" b="0" dirty="0">
                        <a:solidFill>
                          <a:srgbClr val="222222"/>
                        </a:solidFill>
                        <a:latin typeface="Times New Roman" pitchFamily="18" charset="0"/>
                        <a:cs typeface="Times New Roman" pitchFamily="18" charset="0"/>
                      </a:endParaRPr>
                    </a:p>
                  </a:txBody>
                  <a:tcPr marL="76200" marR="76200" marT="76200" marB="76200"/>
                </a:tc>
                <a:tc>
                  <a:txBody>
                    <a:bodyPr/>
                    <a:lstStyle/>
                    <a:p>
                      <a:pPr algn="just" fontAlgn="t"/>
                      <a:r>
                        <a:rPr lang="en-US" sz="2400" b="0" dirty="0" err="1" smtClean="0">
                          <a:solidFill>
                            <a:srgbClr val="222222"/>
                          </a:solidFill>
                          <a:latin typeface="Times New Roman" pitchFamily="18" charset="0"/>
                          <a:cs typeface="Times New Roman" pitchFamily="18" charset="0"/>
                        </a:rPr>
                        <a:t>Forehead,bridge</a:t>
                      </a:r>
                      <a:r>
                        <a:rPr lang="en-US" sz="2400" b="0" dirty="0" smtClean="0">
                          <a:solidFill>
                            <a:srgbClr val="222222"/>
                          </a:solidFill>
                          <a:latin typeface="Times New Roman" pitchFamily="18" charset="0"/>
                          <a:cs typeface="Times New Roman" pitchFamily="18" charset="0"/>
                        </a:rPr>
                        <a:t> </a:t>
                      </a:r>
                      <a:r>
                        <a:rPr lang="en-US" sz="2400" b="0" dirty="0">
                          <a:solidFill>
                            <a:srgbClr val="222222"/>
                          </a:solidFill>
                          <a:latin typeface="Times New Roman" pitchFamily="18" charset="0"/>
                          <a:cs typeface="Times New Roman" pitchFamily="18" charset="0"/>
                        </a:rPr>
                        <a:t>of nose, </a:t>
                      </a:r>
                      <a:endParaRPr lang="en-US" sz="2400" b="0" dirty="0" smtClean="0">
                        <a:solidFill>
                          <a:srgbClr val="222222"/>
                        </a:solidFill>
                        <a:latin typeface="Times New Roman" pitchFamily="18" charset="0"/>
                        <a:cs typeface="Times New Roman" pitchFamily="18" charset="0"/>
                      </a:endParaRPr>
                    </a:p>
                    <a:p>
                      <a:pPr algn="just" fontAlgn="t"/>
                      <a:r>
                        <a:rPr lang="en-US" sz="2400" b="0" dirty="0" smtClean="0">
                          <a:solidFill>
                            <a:srgbClr val="222222"/>
                          </a:solidFill>
                          <a:latin typeface="Times New Roman" pitchFamily="18" charset="0"/>
                          <a:cs typeface="Times New Roman" pitchFamily="18" charset="0"/>
                        </a:rPr>
                        <a:t>medial and lateral</a:t>
                      </a:r>
                    </a:p>
                    <a:p>
                      <a:pPr algn="just" fontAlgn="t"/>
                      <a:r>
                        <a:rPr lang="en-US" sz="2400" b="0" dirty="0" smtClean="0">
                          <a:solidFill>
                            <a:srgbClr val="222222"/>
                          </a:solidFill>
                          <a:latin typeface="Times New Roman" pitchFamily="18" charset="0"/>
                          <a:cs typeface="Times New Roman" pitchFamily="18" charset="0"/>
                        </a:rPr>
                        <a:t> nasal </a:t>
                      </a:r>
                      <a:r>
                        <a:rPr lang="en-US" sz="2400" b="0" dirty="0">
                          <a:solidFill>
                            <a:srgbClr val="222222"/>
                          </a:solidFill>
                          <a:latin typeface="Times New Roman" pitchFamily="18" charset="0"/>
                          <a:cs typeface="Times New Roman" pitchFamily="18" charset="0"/>
                        </a:rPr>
                        <a:t>prominences</a:t>
                      </a:r>
                    </a:p>
                  </a:txBody>
                  <a:tcPr marL="76200" marR="76200" marT="76200" marB="76200"/>
                </a:tc>
              </a:tr>
              <a:tr h="370840">
                <a:tc>
                  <a:txBody>
                    <a:bodyPr/>
                    <a:lstStyle/>
                    <a:p>
                      <a:pPr algn="just" fontAlgn="t"/>
                      <a:r>
                        <a:rPr lang="en-IN" sz="2400" b="0" dirty="0">
                          <a:solidFill>
                            <a:srgbClr val="222222"/>
                          </a:solidFill>
                          <a:latin typeface="Times New Roman" pitchFamily="18" charset="0"/>
                          <a:cs typeface="Times New Roman" pitchFamily="18" charset="0"/>
                        </a:rPr>
                        <a:t>Medial nasal</a:t>
                      </a:r>
                    </a:p>
                  </a:txBody>
                  <a:tcPr marL="76200" marR="76200" marT="76200" marB="76200"/>
                </a:tc>
                <a:tc>
                  <a:txBody>
                    <a:bodyPr/>
                    <a:lstStyle/>
                    <a:p>
                      <a:pPr algn="just" fontAlgn="t"/>
                      <a:r>
                        <a:rPr lang="en-US" sz="2400" b="0" dirty="0" err="1">
                          <a:solidFill>
                            <a:srgbClr val="222222"/>
                          </a:solidFill>
                          <a:latin typeface="Times New Roman" pitchFamily="18" charset="0"/>
                          <a:cs typeface="Times New Roman" pitchFamily="18" charset="0"/>
                        </a:rPr>
                        <a:t>Philtrum</a:t>
                      </a:r>
                      <a:r>
                        <a:rPr lang="en-US" sz="2400" b="0" dirty="0">
                          <a:solidFill>
                            <a:srgbClr val="222222"/>
                          </a:solidFill>
                          <a:latin typeface="Times New Roman" pitchFamily="18" charset="0"/>
                          <a:cs typeface="Times New Roman" pitchFamily="18" charset="0"/>
                        </a:rPr>
                        <a:t>, primary palate, </a:t>
                      </a:r>
                      <a:endParaRPr lang="en-US" sz="2400" b="0" dirty="0" smtClean="0">
                        <a:solidFill>
                          <a:srgbClr val="222222"/>
                        </a:solidFill>
                        <a:latin typeface="Times New Roman" pitchFamily="18" charset="0"/>
                        <a:cs typeface="Times New Roman" pitchFamily="18" charset="0"/>
                      </a:endParaRPr>
                    </a:p>
                    <a:p>
                      <a:pPr algn="just" fontAlgn="t"/>
                      <a:r>
                        <a:rPr lang="en-US" sz="2400" b="0" dirty="0" smtClean="0">
                          <a:solidFill>
                            <a:srgbClr val="222222"/>
                          </a:solidFill>
                          <a:latin typeface="Times New Roman" pitchFamily="18" charset="0"/>
                          <a:cs typeface="Times New Roman" pitchFamily="18" charset="0"/>
                        </a:rPr>
                        <a:t>upper </a:t>
                      </a:r>
                      <a:r>
                        <a:rPr lang="en-US" sz="2400" b="0" dirty="0">
                          <a:solidFill>
                            <a:srgbClr val="222222"/>
                          </a:solidFill>
                          <a:latin typeface="Times New Roman" pitchFamily="18" charset="0"/>
                          <a:cs typeface="Times New Roman" pitchFamily="18" charset="0"/>
                        </a:rPr>
                        <a:t>4 incisors and </a:t>
                      </a:r>
                      <a:endParaRPr lang="en-US" sz="2400" b="0" dirty="0" smtClean="0">
                        <a:solidFill>
                          <a:srgbClr val="222222"/>
                        </a:solidFill>
                        <a:latin typeface="Times New Roman" pitchFamily="18" charset="0"/>
                        <a:cs typeface="Times New Roman" pitchFamily="18" charset="0"/>
                      </a:endParaRPr>
                    </a:p>
                    <a:p>
                      <a:pPr algn="just" fontAlgn="t"/>
                      <a:r>
                        <a:rPr lang="en-US" sz="2400" b="0" dirty="0" smtClean="0">
                          <a:solidFill>
                            <a:srgbClr val="222222"/>
                          </a:solidFill>
                          <a:latin typeface="Times New Roman" pitchFamily="18" charset="0"/>
                          <a:cs typeface="Times New Roman" pitchFamily="18" charset="0"/>
                        </a:rPr>
                        <a:t>associated </a:t>
                      </a:r>
                      <a:r>
                        <a:rPr lang="en-US" sz="2400" b="0" dirty="0">
                          <a:solidFill>
                            <a:srgbClr val="222222"/>
                          </a:solidFill>
                          <a:latin typeface="Times New Roman" pitchFamily="18" charset="0"/>
                          <a:cs typeface="Times New Roman" pitchFamily="18" charset="0"/>
                        </a:rPr>
                        <a:t>jaw</a:t>
                      </a:r>
                    </a:p>
                  </a:txBody>
                  <a:tcPr marL="76200" marR="76200" marT="76200" marB="76200"/>
                </a:tc>
              </a:tr>
              <a:tr h="370840">
                <a:tc>
                  <a:txBody>
                    <a:bodyPr/>
                    <a:lstStyle/>
                    <a:p>
                      <a:pPr algn="just" fontAlgn="t"/>
                      <a:r>
                        <a:rPr lang="en-IN" sz="2400" b="0">
                          <a:solidFill>
                            <a:srgbClr val="222222"/>
                          </a:solidFill>
                          <a:latin typeface="Times New Roman" pitchFamily="18" charset="0"/>
                          <a:cs typeface="Times New Roman" pitchFamily="18" charset="0"/>
                        </a:rPr>
                        <a:t>Lateral nasal</a:t>
                      </a:r>
                    </a:p>
                  </a:txBody>
                  <a:tcPr marL="76200" marR="76200" marT="76200" marB="76200"/>
                </a:tc>
                <a:tc>
                  <a:txBody>
                    <a:bodyPr/>
                    <a:lstStyle/>
                    <a:p>
                      <a:pPr algn="just" fontAlgn="t"/>
                      <a:r>
                        <a:rPr lang="en-IN" sz="2400" b="0">
                          <a:solidFill>
                            <a:srgbClr val="222222"/>
                          </a:solidFill>
                          <a:latin typeface="Times New Roman" pitchFamily="18" charset="0"/>
                          <a:cs typeface="Times New Roman" pitchFamily="18" charset="0"/>
                        </a:rPr>
                        <a:t>Sides of the nose</a:t>
                      </a:r>
                    </a:p>
                  </a:txBody>
                  <a:tcPr marL="76200" marR="76200" marT="76200" marB="76200"/>
                </a:tc>
              </a:tr>
              <a:tr h="370840">
                <a:tc>
                  <a:txBody>
                    <a:bodyPr/>
                    <a:lstStyle/>
                    <a:p>
                      <a:pPr algn="just" fontAlgn="t"/>
                      <a:r>
                        <a:rPr lang="en-IN" sz="2400" b="0">
                          <a:solidFill>
                            <a:srgbClr val="222222"/>
                          </a:solidFill>
                          <a:latin typeface="Times New Roman" pitchFamily="18" charset="0"/>
                          <a:cs typeface="Times New Roman" pitchFamily="18" charset="0"/>
                        </a:rPr>
                        <a:t>Maxillary (1st pharyngeal arch)</a:t>
                      </a:r>
                    </a:p>
                  </a:txBody>
                  <a:tcPr marL="76200" marR="76200" marT="76200" marB="76200"/>
                </a:tc>
                <a:tc>
                  <a:txBody>
                    <a:bodyPr/>
                    <a:lstStyle/>
                    <a:p>
                      <a:pPr algn="just" fontAlgn="t"/>
                      <a:r>
                        <a:rPr lang="en-IN" sz="2400" b="0" dirty="0" smtClean="0">
                          <a:solidFill>
                            <a:srgbClr val="222222"/>
                          </a:solidFill>
                          <a:latin typeface="Times New Roman" pitchFamily="18" charset="0"/>
                          <a:cs typeface="Times New Roman" pitchFamily="18" charset="0"/>
                        </a:rPr>
                        <a:t>Cheeks,</a:t>
                      </a:r>
                    </a:p>
                    <a:p>
                      <a:pPr algn="just" fontAlgn="t"/>
                      <a:r>
                        <a:rPr lang="en-IN" sz="2400" b="0" dirty="0" err="1" smtClean="0">
                          <a:solidFill>
                            <a:srgbClr val="222222"/>
                          </a:solidFill>
                          <a:latin typeface="Times New Roman" pitchFamily="18" charset="0"/>
                          <a:cs typeface="Times New Roman" pitchFamily="18" charset="0"/>
                        </a:rPr>
                        <a:t>lateralupperlip</a:t>
                      </a:r>
                      <a:r>
                        <a:rPr lang="en-IN" sz="2400" b="0" dirty="0">
                          <a:solidFill>
                            <a:srgbClr val="222222"/>
                          </a:solidFill>
                          <a:latin typeface="Times New Roman" pitchFamily="18" charset="0"/>
                          <a:cs typeface="Times New Roman" pitchFamily="18" charset="0"/>
                        </a:rPr>
                        <a:t>, </a:t>
                      </a:r>
                      <a:endParaRPr lang="en-IN" sz="2400" b="0" dirty="0" smtClean="0">
                        <a:solidFill>
                          <a:srgbClr val="222222"/>
                        </a:solidFill>
                        <a:latin typeface="Times New Roman" pitchFamily="18" charset="0"/>
                        <a:cs typeface="Times New Roman" pitchFamily="18" charset="0"/>
                      </a:endParaRPr>
                    </a:p>
                    <a:p>
                      <a:pPr algn="just" fontAlgn="t"/>
                      <a:r>
                        <a:rPr lang="en-IN" sz="2400" b="0" dirty="0" smtClean="0">
                          <a:solidFill>
                            <a:srgbClr val="222222"/>
                          </a:solidFill>
                          <a:latin typeface="Times New Roman" pitchFamily="18" charset="0"/>
                          <a:cs typeface="Times New Roman" pitchFamily="18" charset="0"/>
                        </a:rPr>
                        <a:t>secondary </a:t>
                      </a:r>
                      <a:r>
                        <a:rPr lang="en-IN" sz="2400" b="0" dirty="0">
                          <a:solidFill>
                            <a:srgbClr val="222222"/>
                          </a:solidFill>
                          <a:latin typeface="Times New Roman" pitchFamily="18" charset="0"/>
                          <a:cs typeface="Times New Roman" pitchFamily="18" charset="0"/>
                        </a:rPr>
                        <a:t>palate</a:t>
                      </a:r>
                      <a:r>
                        <a:rPr lang="en-IN" sz="2400" b="0" dirty="0" smtClean="0">
                          <a:solidFill>
                            <a:srgbClr val="222222"/>
                          </a:solidFill>
                          <a:latin typeface="Times New Roman" pitchFamily="18" charset="0"/>
                          <a:cs typeface="Times New Roman" pitchFamily="18" charset="0"/>
                        </a:rPr>
                        <a:t>,</a:t>
                      </a:r>
                    </a:p>
                    <a:p>
                      <a:pPr algn="just" fontAlgn="t"/>
                      <a:r>
                        <a:rPr lang="en-IN" sz="2400" b="0" dirty="0" smtClean="0">
                          <a:solidFill>
                            <a:srgbClr val="222222"/>
                          </a:solidFill>
                          <a:latin typeface="Times New Roman" pitchFamily="18" charset="0"/>
                          <a:cs typeface="Times New Roman" pitchFamily="18" charset="0"/>
                        </a:rPr>
                        <a:t> </a:t>
                      </a:r>
                      <a:r>
                        <a:rPr lang="en-IN" sz="2400" b="0" dirty="0">
                          <a:solidFill>
                            <a:srgbClr val="222222"/>
                          </a:solidFill>
                          <a:latin typeface="Times New Roman" pitchFamily="18" charset="0"/>
                          <a:cs typeface="Times New Roman" pitchFamily="18" charset="0"/>
                        </a:rPr>
                        <a:t>lateral upper jaw</a:t>
                      </a:r>
                    </a:p>
                  </a:txBody>
                  <a:tcPr marL="76200" marR="76200" marT="76200" marB="76200"/>
                </a:tc>
              </a:tr>
              <a:tr h="370840">
                <a:tc>
                  <a:txBody>
                    <a:bodyPr/>
                    <a:lstStyle/>
                    <a:p>
                      <a:pPr algn="just" fontAlgn="t"/>
                      <a:r>
                        <a:rPr lang="en-IN" sz="2400" b="0">
                          <a:solidFill>
                            <a:srgbClr val="222222"/>
                          </a:solidFill>
                          <a:latin typeface="Times New Roman" pitchFamily="18" charset="0"/>
                          <a:cs typeface="Times New Roman" pitchFamily="18" charset="0"/>
                        </a:rPr>
                        <a:t>Mandibular (1st pharyngeal arch)</a:t>
                      </a:r>
                    </a:p>
                  </a:txBody>
                  <a:tcPr marL="76200" marR="76200" marT="76200" marB="76200"/>
                </a:tc>
                <a:tc>
                  <a:txBody>
                    <a:bodyPr/>
                    <a:lstStyle/>
                    <a:p>
                      <a:pPr algn="just" fontAlgn="t"/>
                      <a:r>
                        <a:rPr lang="en-IN" sz="2400" b="0" dirty="0">
                          <a:solidFill>
                            <a:srgbClr val="222222"/>
                          </a:solidFill>
                          <a:latin typeface="Times New Roman" pitchFamily="18" charset="0"/>
                          <a:cs typeface="Times New Roman" pitchFamily="18" charset="0"/>
                        </a:rPr>
                        <a:t>Lower lip and jaw</a:t>
                      </a:r>
                    </a:p>
                  </a:txBody>
                  <a:tcPr marL="76200" marR="76200" marT="76200" marB="76200"/>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Postnatal growth of maxilla</a:t>
            </a:r>
            <a:endParaRPr lang="en-IN" dirty="0"/>
          </a:p>
        </p:txBody>
      </p:sp>
      <p:pic>
        <p:nvPicPr>
          <p:cNvPr id="48130" name="Picture 2" descr="Image result for maxilla and its parts gif"/>
          <p:cNvPicPr>
            <a:picLocks noChangeAspect="1" noChangeArrowheads="1" noCrop="1"/>
          </p:cNvPicPr>
          <p:nvPr/>
        </p:nvPicPr>
        <p:blipFill>
          <a:blip r:embed="rId2"/>
          <a:srcRect/>
          <a:stretch>
            <a:fillRect/>
          </a:stretch>
        </p:blipFill>
        <p:spPr bwMode="auto">
          <a:xfrm>
            <a:off x="5638800" y="2209800"/>
            <a:ext cx="3048000" cy="3048001"/>
          </a:xfrm>
          <a:prstGeom prst="rect">
            <a:avLst/>
          </a:prstGeom>
          <a:noFill/>
        </p:spPr>
      </p:pic>
      <p:pic>
        <p:nvPicPr>
          <p:cNvPr id="48132" name="Picture 4" descr="Image result for maxilla and its parts gif"/>
          <p:cNvPicPr>
            <a:picLocks noChangeAspect="1" noChangeArrowheads="1" noCrop="1"/>
          </p:cNvPicPr>
          <p:nvPr/>
        </p:nvPicPr>
        <p:blipFill>
          <a:blip r:embed="rId3"/>
          <a:srcRect/>
          <a:stretch>
            <a:fillRect/>
          </a:stretch>
        </p:blipFill>
        <p:spPr bwMode="auto">
          <a:xfrm>
            <a:off x="914400" y="2362200"/>
            <a:ext cx="3048000" cy="3048001"/>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Medial aspect</a:t>
            </a:r>
            <a:endParaRPr lang="en-IN" dirty="0"/>
          </a:p>
        </p:txBody>
      </p:sp>
      <p:sp>
        <p:nvSpPr>
          <p:cNvPr id="3" name="Content Placeholder 2"/>
          <p:cNvSpPr>
            <a:spLocks noGrp="1"/>
          </p:cNvSpPr>
          <p:nvPr>
            <p:ph idx="1"/>
          </p:nvPr>
        </p:nvSpPr>
        <p:spPr/>
        <p:txBody>
          <a:bodyPr/>
          <a:lstStyle/>
          <a:p>
            <a:endParaRPr lang="en-IN"/>
          </a:p>
        </p:txBody>
      </p:sp>
      <p:pic>
        <p:nvPicPr>
          <p:cNvPr id="2050" name="Picture 2" descr="http://cdn.yourarticlelibrary.com/wp-content/uploads/2013/09/clip_image00452.jpg"/>
          <p:cNvPicPr>
            <a:picLocks noChangeAspect="1" noChangeArrowheads="1"/>
          </p:cNvPicPr>
          <p:nvPr/>
        </p:nvPicPr>
        <p:blipFill>
          <a:blip r:embed="rId2"/>
          <a:srcRect/>
          <a:stretch>
            <a:fillRect/>
          </a:stretch>
        </p:blipFill>
        <p:spPr bwMode="auto">
          <a:xfrm>
            <a:off x="1905000" y="2362200"/>
            <a:ext cx="5524500" cy="3095625"/>
          </a:xfrm>
          <a:prstGeom prst="rect">
            <a:avLst/>
          </a:prstGeom>
          <a:noFill/>
        </p:spPr>
      </p:pic>
      <p:pic>
        <p:nvPicPr>
          <p:cNvPr id="5" name="Picture 2" descr="Related image"/>
          <p:cNvPicPr>
            <a:picLocks noChangeAspect="1" noChangeArrowheads="1" noCrop="1"/>
          </p:cNvPicPr>
          <p:nvPr/>
        </p:nvPicPr>
        <p:blipFill>
          <a:blip r:embed="rId3" cstate="print"/>
          <a:srcRect/>
          <a:stretch>
            <a:fillRect/>
          </a:stretch>
        </p:blipFill>
        <p:spPr bwMode="auto">
          <a:xfrm>
            <a:off x="6248400" y="457200"/>
            <a:ext cx="1828800" cy="1828800"/>
          </a:xfrm>
          <a:prstGeom prst="rect">
            <a:avLst/>
          </a:prstGeom>
          <a:noFill/>
        </p:spPr>
      </p:pic>
      <p:pic>
        <p:nvPicPr>
          <p:cNvPr id="6" name="Picture 4" descr="Image result for maxilla and its parts gif"/>
          <p:cNvPicPr>
            <a:picLocks noChangeAspect="1" noChangeArrowheads="1" noCrop="1"/>
          </p:cNvPicPr>
          <p:nvPr/>
        </p:nvPicPr>
        <p:blipFill>
          <a:blip r:embed="rId4" cstate="print"/>
          <a:srcRect/>
          <a:stretch>
            <a:fillRect/>
          </a:stretch>
        </p:blipFill>
        <p:spPr bwMode="auto">
          <a:xfrm>
            <a:off x="762000" y="457200"/>
            <a:ext cx="1828800" cy="18288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Lateral aspect</a:t>
            </a:r>
            <a:endParaRPr lang="en-IN" dirty="0"/>
          </a:p>
        </p:txBody>
      </p:sp>
      <p:sp>
        <p:nvSpPr>
          <p:cNvPr id="3" name="Content Placeholder 2"/>
          <p:cNvSpPr>
            <a:spLocks noGrp="1"/>
          </p:cNvSpPr>
          <p:nvPr>
            <p:ph idx="1"/>
          </p:nvPr>
        </p:nvSpPr>
        <p:spPr/>
        <p:txBody>
          <a:bodyPr/>
          <a:lstStyle/>
          <a:p>
            <a:endParaRPr lang="en-IN"/>
          </a:p>
        </p:txBody>
      </p:sp>
      <p:pic>
        <p:nvPicPr>
          <p:cNvPr id="1026" name="Picture 2" descr="Image result for medial surface of  maxilla"/>
          <p:cNvPicPr>
            <a:picLocks noChangeAspect="1" noChangeArrowheads="1"/>
          </p:cNvPicPr>
          <p:nvPr/>
        </p:nvPicPr>
        <p:blipFill>
          <a:blip r:embed="rId2"/>
          <a:srcRect/>
          <a:stretch>
            <a:fillRect/>
          </a:stretch>
        </p:blipFill>
        <p:spPr bwMode="auto">
          <a:xfrm>
            <a:off x="1828800" y="2314575"/>
            <a:ext cx="5619750" cy="3552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descr="Related image"/>
          <p:cNvPicPr>
            <a:picLocks noChangeAspect="1" noChangeArrowheads="1" noCrop="1"/>
          </p:cNvPicPr>
          <p:nvPr/>
        </p:nvPicPr>
        <p:blipFill>
          <a:blip r:embed="rId3" cstate="print"/>
          <a:srcRect/>
          <a:stretch>
            <a:fillRect/>
          </a:stretch>
        </p:blipFill>
        <p:spPr bwMode="auto">
          <a:xfrm>
            <a:off x="6248400" y="457200"/>
            <a:ext cx="1828800" cy="1828800"/>
          </a:xfrm>
          <a:prstGeom prst="rect">
            <a:avLst/>
          </a:prstGeom>
          <a:noFill/>
        </p:spPr>
      </p:pic>
      <p:pic>
        <p:nvPicPr>
          <p:cNvPr id="6" name="Picture 4" descr="Image result for maxilla and its parts gif"/>
          <p:cNvPicPr>
            <a:picLocks noChangeAspect="1" noChangeArrowheads="1" noCrop="1"/>
          </p:cNvPicPr>
          <p:nvPr/>
        </p:nvPicPr>
        <p:blipFill>
          <a:blip r:embed="rId4" cstate="print"/>
          <a:srcRect/>
          <a:stretch>
            <a:fillRect/>
          </a:stretch>
        </p:blipFill>
        <p:spPr bwMode="auto">
          <a:xfrm>
            <a:off x="762000" y="457200"/>
            <a:ext cx="1828800" cy="18288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Primary ossification center</a:t>
            </a:r>
          </a:p>
          <a:p>
            <a:pPr>
              <a:buNone/>
            </a:pPr>
            <a:r>
              <a:rPr lang="en-US"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the termination of </a:t>
            </a:r>
            <a:r>
              <a:rPr lang="en-US" sz="2400" dirty="0" err="1" smtClean="0">
                <a:latin typeface="Times New Roman" pitchFamily="18" charset="0"/>
                <a:cs typeface="Times New Roman" pitchFamily="18" charset="0"/>
              </a:rPr>
              <a:t>infraorbital</a:t>
            </a:r>
            <a:r>
              <a:rPr lang="en-US" sz="2400" dirty="0" smtClean="0">
                <a:latin typeface="Times New Roman" pitchFamily="18" charset="0"/>
                <a:cs typeface="Times New Roman" pitchFamily="18" charset="0"/>
              </a:rPr>
              <a:t> nerve</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Secondary ossification center</a:t>
            </a:r>
          </a:p>
          <a:p>
            <a:pPr>
              <a:buFont typeface="Wingdings" pitchFamily="2" charset="2"/>
              <a:buChar char="ü"/>
            </a:pPr>
            <a:r>
              <a:rPr lang="en-US" sz="2400" dirty="0" err="1" smtClean="0">
                <a:latin typeface="Times New Roman" pitchFamily="18" charset="0"/>
                <a:cs typeface="Times New Roman" pitchFamily="18" charset="0"/>
              </a:rPr>
              <a:t>Zygomatic</a:t>
            </a:r>
            <a:endParaRPr lang="en-US" sz="2400" dirty="0" smtClean="0">
              <a:latin typeface="Times New Roman" pitchFamily="18" charset="0"/>
              <a:cs typeface="Times New Roman" pitchFamily="18" charset="0"/>
            </a:endParaRPr>
          </a:p>
          <a:p>
            <a:pPr>
              <a:buFont typeface="Wingdings" pitchFamily="2" charset="2"/>
              <a:buChar char="ü"/>
            </a:pPr>
            <a:r>
              <a:rPr lang="en-US" sz="2400" dirty="0" err="1" smtClean="0">
                <a:latin typeface="Times New Roman" pitchFamily="18" charset="0"/>
                <a:cs typeface="Times New Roman" pitchFamily="18" charset="0"/>
              </a:rPr>
              <a:t>Orbitonasal</a:t>
            </a:r>
            <a:r>
              <a:rPr lang="en-US" sz="2400" dirty="0" smtClean="0">
                <a:latin typeface="Times New Roman" pitchFamily="18" charset="0"/>
                <a:cs typeface="Times New Roman" pitchFamily="18" charset="0"/>
              </a:rPr>
              <a:t>,</a:t>
            </a:r>
          </a:p>
          <a:p>
            <a:pPr>
              <a:buFont typeface="Wingdings" pitchFamily="2" charset="2"/>
              <a:buChar char="ü"/>
            </a:pPr>
            <a:r>
              <a:rPr lang="en-US" sz="2400" dirty="0" err="1" smtClean="0">
                <a:latin typeface="Times New Roman" pitchFamily="18" charset="0"/>
                <a:cs typeface="Times New Roman" pitchFamily="18" charset="0"/>
              </a:rPr>
              <a:t>Nasopalatine</a:t>
            </a:r>
            <a:r>
              <a:rPr lang="en-US" sz="2400" dirty="0" smtClean="0">
                <a:latin typeface="Times New Roman" pitchFamily="18" charset="0"/>
                <a:cs typeface="Times New Roman" pitchFamily="18" charset="0"/>
              </a:rPr>
              <a:t>,</a:t>
            </a:r>
          </a:p>
          <a:p>
            <a:pPr>
              <a:buFont typeface="Wingdings" pitchFamily="2" charset="2"/>
              <a:buChar char="ü"/>
            </a:pPr>
            <a:r>
              <a:rPr lang="en-US" sz="2400" dirty="0" err="1" smtClean="0">
                <a:latin typeface="Times New Roman" pitchFamily="18" charset="0"/>
                <a:cs typeface="Times New Roman" pitchFamily="18" charset="0"/>
              </a:rPr>
              <a:t>intermaxllary</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Times New Roman" pitchFamily="18" charset="0"/>
                <a:cs typeface="Times New Roman" pitchFamily="18" charset="0"/>
              </a:rPr>
              <a:t>PREMAXILLA  two centers of ossification</a:t>
            </a:r>
            <a:br>
              <a:rPr lang="en-US" sz="3200" dirty="0" smtClean="0">
                <a:latin typeface="Times New Roman" pitchFamily="18" charset="0"/>
                <a:cs typeface="Times New Roman" pitchFamily="18" charset="0"/>
              </a:rPr>
            </a:br>
            <a:endParaRPr lang="en-IN" sz="3200" dirty="0"/>
          </a:p>
        </p:txBody>
      </p:sp>
      <p:sp>
        <p:nvSpPr>
          <p:cNvPr id="3" name="Content Placeholder 2"/>
          <p:cNvSpPr>
            <a:spLocks noGrp="1"/>
          </p:cNvSpPr>
          <p:nvPr>
            <p:ph idx="1"/>
          </p:nvPr>
        </p:nvSpPr>
        <p:spPr/>
        <p:txBody>
          <a:bodyPr>
            <a:noAutofit/>
          </a:bodyPr>
          <a:lstStyle/>
          <a:p>
            <a:pPr>
              <a:buNone/>
            </a:pPr>
            <a:r>
              <a:rPr lang="en-US" sz="2400" dirty="0" smtClean="0">
                <a:latin typeface="Times New Roman" pitchFamily="18" charset="0"/>
                <a:cs typeface="Times New Roman" pitchFamily="18" charset="0"/>
              </a:rPr>
              <a:t>• The </a:t>
            </a:r>
            <a:r>
              <a:rPr lang="en-US" sz="2400" b="1" dirty="0" err="1" smtClean="0">
                <a:latin typeface="Times New Roman" pitchFamily="18" charset="0"/>
                <a:cs typeface="Times New Roman" pitchFamily="18" charset="0"/>
              </a:rPr>
              <a:t>palato</a:t>
            </a:r>
            <a:r>
              <a:rPr lang="en-US" sz="2400" b="1" dirty="0" smtClean="0">
                <a:latin typeface="Times New Roman" pitchFamily="18" charset="0"/>
                <a:cs typeface="Times New Roman" pitchFamily="18" charset="0"/>
              </a:rPr>
              <a:t>-facial center: Appear at the end of 6 W IU.</a:t>
            </a:r>
          </a:p>
          <a:p>
            <a:pPr>
              <a:buNone/>
            </a:pPr>
            <a:r>
              <a:rPr lang="en-US" sz="2400" dirty="0" smtClean="0">
                <a:latin typeface="Times New Roman" pitchFamily="18" charset="0"/>
                <a:cs typeface="Times New Roman" pitchFamily="18" charset="0"/>
              </a:rPr>
              <a:t> It starts close to the external surface of the nasal capsule, in front </a:t>
            </a:r>
          </a:p>
          <a:p>
            <a:pPr>
              <a:buNone/>
            </a:pPr>
            <a:r>
              <a:rPr lang="en-US" sz="2400" dirty="0" smtClean="0">
                <a:latin typeface="Times New Roman" pitchFamily="18" charset="0"/>
                <a:cs typeface="Times New Roman" pitchFamily="18" charset="0"/>
              </a:rPr>
              <a:t>of  the anterior superior dental nerve and above the germ of the</a:t>
            </a:r>
          </a:p>
          <a:p>
            <a:pPr>
              <a:buNone/>
            </a:pPr>
            <a:r>
              <a:rPr lang="en-US" sz="2400" b="1" dirty="0" smtClean="0">
                <a:latin typeface="Times New Roman" pitchFamily="18" charset="0"/>
                <a:cs typeface="Times New Roman" pitchFamily="18" charset="0"/>
              </a:rPr>
              <a:t>lateral deciduous incisor.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From this center </a:t>
            </a:r>
            <a:r>
              <a:rPr lang="en-IN" sz="2400" dirty="0" smtClean="0">
                <a:latin typeface="Times New Roman" pitchFamily="18" charset="0"/>
                <a:cs typeface="Times New Roman" pitchFamily="18" charset="0"/>
              </a:rPr>
              <a:t>bone formation spreads:</a:t>
            </a:r>
          </a:p>
          <a:p>
            <a:pPr>
              <a:buNone/>
            </a:pPr>
            <a:r>
              <a:rPr lang="en-US" sz="2400" dirty="0" smtClean="0">
                <a:latin typeface="Times New Roman" pitchFamily="18" charset="0"/>
                <a:cs typeface="Times New Roman" pitchFamily="18" charset="0"/>
              </a:rPr>
              <a:t>• Above the teeth germ of the incisors.</a:t>
            </a:r>
          </a:p>
          <a:p>
            <a:pPr>
              <a:buNone/>
            </a:pPr>
            <a:r>
              <a:rPr lang="en-US" sz="2400" dirty="0" smtClean="0">
                <a:latin typeface="Times New Roman" pitchFamily="18" charset="0"/>
                <a:cs typeface="Times New Roman" pitchFamily="18" charset="0"/>
              </a:rPr>
              <a:t>• Then downward behind them, to form the inner wall of their </a:t>
            </a:r>
          </a:p>
          <a:p>
            <a:pPr>
              <a:buNone/>
            </a:pPr>
            <a:r>
              <a:rPr lang="en-US" sz="2400" dirty="0" smtClean="0">
                <a:latin typeface="Times New Roman" pitchFamily="18" charset="0"/>
                <a:cs typeface="Times New Roman" pitchFamily="18" charset="0"/>
              </a:rPr>
              <a:t>  alveoli&amp; palatal</a:t>
            </a:r>
            <a:r>
              <a:rPr lang="en-IN" sz="2400" dirty="0" smtClean="0">
                <a:latin typeface="Times New Roman" pitchFamily="18" charset="0"/>
                <a:cs typeface="Times New Roman" pitchFamily="18" charset="0"/>
              </a:rPr>
              <a:t>part of the </a:t>
            </a:r>
            <a:r>
              <a:rPr lang="en-IN" sz="2400" dirty="0" err="1" smtClean="0">
                <a:latin typeface="Times New Roman" pitchFamily="18" charset="0"/>
                <a:cs typeface="Times New Roman" pitchFamily="18" charset="0"/>
              </a:rPr>
              <a:t>premaxilla</a:t>
            </a:r>
            <a:r>
              <a:rPr lang="en-IN" sz="2400" dirty="0" smtClean="0">
                <a:latin typeface="Times New Roman" pitchFamily="18" charset="0"/>
                <a:cs typeface="Times New Roman" pitchFamily="18" charset="0"/>
              </a:rPr>
              <a:t>.</a:t>
            </a:r>
          </a:p>
          <a:p>
            <a:pPr>
              <a:buNone/>
            </a:pPr>
            <a:endParaRPr lang="en-IN" sz="2400" dirty="0" smtClean="0">
              <a:latin typeface="Times New Roman" pitchFamily="18" charset="0"/>
              <a:cs typeface="Times New Roman" pitchFamily="18" charset="0"/>
            </a:endParaRPr>
          </a:p>
          <a:p>
            <a:pPr>
              <a:buNone/>
            </a:pP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The </a:t>
            </a:r>
            <a:r>
              <a:rPr lang="en-US" sz="2400" b="1" dirty="0" smtClean="0">
                <a:latin typeface="Times New Roman" pitchFamily="18" charset="0"/>
                <a:cs typeface="Times New Roman" pitchFamily="18" charset="0"/>
              </a:rPr>
              <a:t>pre </a:t>
            </a:r>
            <a:r>
              <a:rPr lang="en-US" sz="2400" b="1" dirty="0" err="1" smtClean="0">
                <a:latin typeface="Times New Roman" pitchFamily="18" charset="0"/>
                <a:cs typeface="Times New Roman" pitchFamily="18" charset="0"/>
              </a:rPr>
              <a:t>vomerine</a:t>
            </a:r>
            <a:r>
              <a:rPr lang="en-US" sz="2400" b="1" dirty="0" smtClean="0">
                <a:latin typeface="Times New Roman" pitchFamily="18" charset="0"/>
                <a:cs typeface="Times New Roman" pitchFamily="18" charset="0"/>
              </a:rPr>
              <a:t> center ( </a:t>
            </a:r>
            <a:r>
              <a:rPr lang="en-US" sz="2400" b="1" dirty="0" err="1" smtClean="0">
                <a:latin typeface="Times New Roman" pitchFamily="18" charset="0"/>
                <a:cs typeface="Times New Roman" pitchFamily="18" charset="0"/>
              </a:rPr>
              <a:t>paraseptal</a:t>
            </a:r>
            <a:r>
              <a:rPr lang="en-US" sz="2400" b="1" dirty="0" smtClean="0">
                <a:latin typeface="Times New Roman" pitchFamily="18" charset="0"/>
                <a:cs typeface="Times New Roman" pitchFamily="18" charset="0"/>
              </a:rPr>
              <a:t> center ): </a:t>
            </a:r>
          </a:p>
          <a:p>
            <a:pPr>
              <a:buNone/>
            </a:pPr>
            <a:r>
              <a:rPr lang="en-US" sz="2400" b="1" dirty="0" smtClean="0">
                <a:latin typeface="Times New Roman" pitchFamily="18" charset="0"/>
                <a:cs typeface="Times New Roman" pitchFamily="18" charset="0"/>
              </a:rPr>
              <a:t>It begins at about 8-9 W IU</a:t>
            </a:r>
          </a:p>
          <a:p>
            <a:pPr>
              <a:buNone/>
            </a:pPr>
            <a:endParaRPr lang="en-US" sz="2400" b="1"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Spread along the outer alveolar wall. It is situated beneath the </a:t>
            </a:r>
          </a:p>
          <a:p>
            <a:pPr>
              <a:buNone/>
            </a:pPr>
            <a:r>
              <a:rPr lang="en-US" sz="2400" dirty="0" smtClean="0">
                <a:latin typeface="Times New Roman" pitchFamily="18" charset="0"/>
                <a:cs typeface="Times New Roman" pitchFamily="18" charset="0"/>
              </a:rPr>
              <a:t>anterior part of the </a:t>
            </a:r>
            <a:r>
              <a:rPr lang="en-IN" sz="2400" dirty="0" err="1" smtClean="0">
                <a:latin typeface="Times New Roman" pitchFamily="18" charset="0"/>
                <a:cs typeface="Times New Roman" pitchFamily="18" charset="0"/>
              </a:rPr>
              <a:t>vomer</a:t>
            </a:r>
            <a:r>
              <a:rPr lang="en-IN" sz="2400" dirty="0" smtClean="0">
                <a:latin typeface="Times New Roman" pitchFamily="18" charset="0"/>
                <a:cs typeface="Times New Roman" pitchFamily="18" charset="0"/>
              </a:rPr>
              <a:t> bone.</a:t>
            </a:r>
          </a:p>
          <a:p>
            <a:endParaRPr lang="en-IN" sz="2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Parts of palate</a:t>
            </a:r>
            <a:endParaRPr lang="en-IN" dirty="0"/>
          </a:p>
        </p:txBody>
      </p:sp>
      <p:sp>
        <p:nvSpPr>
          <p:cNvPr id="3" name="Content Placeholder 2"/>
          <p:cNvSpPr>
            <a:spLocks noGrp="1"/>
          </p:cNvSpPr>
          <p:nvPr>
            <p:ph idx="1"/>
          </p:nvPr>
        </p:nvSpPr>
        <p:spPr/>
        <p:txBody>
          <a:bodyPr/>
          <a:lstStyle/>
          <a:p>
            <a:endParaRPr lang="en-IN" dirty="0"/>
          </a:p>
        </p:txBody>
      </p:sp>
      <p:pic>
        <p:nvPicPr>
          <p:cNvPr id="81922" name="Picture 2" descr="Image result for parts of hard palate"/>
          <p:cNvPicPr>
            <a:picLocks noChangeAspect="1" noChangeArrowheads="1"/>
          </p:cNvPicPr>
          <p:nvPr/>
        </p:nvPicPr>
        <p:blipFill>
          <a:blip r:embed="rId2"/>
          <a:srcRect/>
          <a:stretch>
            <a:fillRect/>
          </a:stretch>
        </p:blipFill>
        <p:spPr bwMode="auto">
          <a:xfrm>
            <a:off x="1524000" y="2057400"/>
            <a:ext cx="5715000" cy="3914776"/>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natal growth </a:t>
            </a:r>
            <a:endParaRPr lang="en-IN" dirty="0"/>
          </a:p>
        </p:txBody>
      </p:sp>
      <p:sp>
        <p:nvSpPr>
          <p:cNvPr id="3" name="Content Placeholder 2"/>
          <p:cNvSpPr>
            <a:spLocks noGrp="1"/>
          </p:cNvSpPr>
          <p:nvPr>
            <p:ph idx="1"/>
          </p:nvPr>
        </p:nvSpPr>
        <p:spPr/>
        <p:txBody>
          <a:bodyPr>
            <a:normAutofit/>
          </a:bodyPr>
          <a:lstStyle/>
          <a:p>
            <a:pPr>
              <a:buNone/>
            </a:pPr>
            <a:r>
              <a:rPr lang="en-US" sz="2400" dirty="0" smtClean="0"/>
              <a:t>Postnatal growth of maxilla is a </a:t>
            </a:r>
            <a:r>
              <a:rPr lang="en-US" sz="2400" dirty="0" err="1" smtClean="0"/>
              <a:t>multifactorial</a:t>
            </a:r>
            <a:r>
              <a:rPr lang="en-US" sz="2400" dirty="0" smtClean="0"/>
              <a:t>  process</a:t>
            </a:r>
          </a:p>
          <a:p>
            <a:pPr>
              <a:buNone/>
            </a:pPr>
            <a:endParaRPr lang="en-US" sz="2400" dirty="0" smtClean="0"/>
          </a:p>
          <a:p>
            <a:pPr>
              <a:buNone/>
            </a:pPr>
            <a:r>
              <a:rPr lang="en-IN" sz="2400" dirty="0" smtClean="0"/>
              <a:t>According to Moss-</a:t>
            </a:r>
          </a:p>
          <a:p>
            <a:pPr>
              <a:buNone/>
            </a:pPr>
            <a:r>
              <a:rPr lang="en-IN" sz="2400" dirty="0" smtClean="0"/>
              <a:t> Translation (displacement)</a:t>
            </a:r>
          </a:p>
          <a:p>
            <a:pPr>
              <a:buNone/>
            </a:pPr>
            <a:r>
              <a:rPr lang="en-IN" sz="2400" dirty="0" smtClean="0"/>
              <a:t> Transposition (surface </a:t>
            </a:r>
            <a:r>
              <a:rPr lang="en-IN" sz="2400" dirty="0" err="1" smtClean="0"/>
              <a:t>remodeling</a:t>
            </a:r>
            <a:r>
              <a:rPr lang="en-IN" sz="2400" dirty="0" smtClean="0"/>
              <a:t>)</a:t>
            </a:r>
          </a:p>
          <a:p>
            <a:pPr>
              <a:buNone/>
            </a:pPr>
            <a:endParaRPr lang="en-IN"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a:t>
            </a:r>
            <a:endParaRPr lang="en-IN" dirty="0"/>
          </a:p>
        </p:txBody>
      </p:sp>
      <p:pic>
        <p:nvPicPr>
          <p:cNvPr id="4" name="Picture 2" descr="Image result for primary displacement of maxilla"/>
          <p:cNvPicPr>
            <a:picLocks noChangeAspect="1" noChangeArrowheads="1"/>
          </p:cNvPicPr>
          <p:nvPr/>
        </p:nvPicPr>
        <p:blipFill>
          <a:blip r:embed="rId2"/>
          <a:srcRect/>
          <a:stretch>
            <a:fillRect/>
          </a:stretch>
        </p:blipFill>
        <p:spPr bwMode="auto">
          <a:xfrm>
            <a:off x="2819400" y="2362200"/>
            <a:ext cx="3474720" cy="347472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displacement </a:t>
            </a:r>
            <a:endParaRPr lang="en-IN" dirty="0"/>
          </a:p>
        </p:txBody>
      </p:sp>
      <p:pic>
        <p:nvPicPr>
          <p:cNvPr id="6" name="Picture 2"/>
          <p:cNvPicPr>
            <a:picLocks noChangeAspect="1" noChangeArrowheads="1"/>
          </p:cNvPicPr>
          <p:nvPr/>
        </p:nvPicPr>
        <p:blipFill>
          <a:blip r:embed="rId2" cstate="print"/>
          <a:srcRect l="26453" t="9048" r="11825" b="62500"/>
          <a:stretch>
            <a:fillRect/>
          </a:stretch>
        </p:blipFill>
        <p:spPr bwMode="auto">
          <a:xfrm>
            <a:off x="2438400" y="1828800"/>
            <a:ext cx="4663440" cy="30327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displacement</a:t>
            </a:r>
            <a:endParaRPr lang="en-IN" dirty="0"/>
          </a:p>
        </p:txBody>
      </p:sp>
      <p:sp>
        <p:nvSpPr>
          <p:cNvPr id="3" name="Content Placeholder 2"/>
          <p:cNvSpPr>
            <a:spLocks noGrp="1"/>
          </p:cNvSpPr>
          <p:nvPr>
            <p:ph idx="1"/>
          </p:nvPr>
        </p:nvSpPr>
        <p:spPr/>
        <p:txBody>
          <a:bodyPr/>
          <a:lstStyle/>
          <a:p>
            <a:endParaRPr lang="en-IN" dirty="0"/>
          </a:p>
        </p:txBody>
      </p:sp>
      <p:pic>
        <p:nvPicPr>
          <p:cNvPr id="52226" name="Picture 2" descr="Image result for primary displacement of maxilla"/>
          <p:cNvPicPr>
            <a:picLocks noChangeAspect="1" noChangeArrowheads="1"/>
          </p:cNvPicPr>
          <p:nvPr/>
        </p:nvPicPr>
        <p:blipFill>
          <a:blip r:embed="rId2"/>
          <a:srcRect/>
          <a:stretch>
            <a:fillRect/>
          </a:stretch>
        </p:blipFill>
        <p:spPr bwMode="auto">
          <a:xfrm>
            <a:off x="3048000" y="2057400"/>
            <a:ext cx="3228975" cy="3533776"/>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p:cNvPicPr>
            <a:picLocks noChangeAspect="1" noChangeArrowheads="1"/>
          </p:cNvPicPr>
          <p:nvPr/>
        </p:nvPicPr>
        <p:blipFill>
          <a:blip r:embed="rId2" cstate="print"/>
          <a:srcRect l="20567" t="9097" r="5978" b="68750"/>
          <a:stretch>
            <a:fillRect/>
          </a:stretch>
        </p:blipFill>
        <p:spPr bwMode="auto">
          <a:xfrm>
            <a:off x="1814948" y="457200"/>
            <a:ext cx="5195452" cy="2209800"/>
          </a:xfrm>
          <a:prstGeom prst="rect">
            <a:avLst/>
          </a:prstGeom>
          <a:noFill/>
          <a:ln w="9525">
            <a:noFill/>
            <a:miter lim="800000"/>
            <a:headEnd/>
            <a:tailEnd/>
          </a:ln>
          <a:effectLst/>
        </p:spPr>
      </p:pic>
      <p:pic>
        <p:nvPicPr>
          <p:cNvPr id="6" name="Picture 5" descr="Screenshot (768).png"/>
          <p:cNvPicPr>
            <a:picLocks noChangeAspect="1"/>
          </p:cNvPicPr>
          <p:nvPr/>
        </p:nvPicPr>
        <p:blipFill>
          <a:blip r:embed="rId3"/>
          <a:stretch>
            <a:fillRect/>
          </a:stretch>
        </p:blipFill>
        <p:spPr>
          <a:xfrm>
            <a:off x="910824" y="2667000"/>
            <a:ext cx="7318776" cy="41148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t="10234" b="6433"/>
          <a:stretch>
            <a:fillRect/>
          </a:stretch>
        </p:blipFill>
        <p:spPr bwMode="auto">
          <a:xfrm>
            <a:off x="2057400" y="335280"/>
            <a:ext cx="4983151" cy="58521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Sicher</a:t>
            </a:r>
            <a:r>
              <a:rPr lang="en-US" dirty="0" smtClean="0"/>
              <a:t> </a:t>
            </a:r>
            <a:r>
              <a:rPr lang="en-US" dirty="0" err="1" smtClean="0"/>
              <a:t>sutural</a:t>
            </a:r>
            <a:r>
              <a:rPr lang="en-US" dirty="0" smtClean="0"/>
              <a:t> theory</a:t>
            </a:r>
            <a:endParaRPr lang="en-IN" dirty="0"/>
          </a:p>
        </p:txBody>
      </p:sp>
      <p:sp>
        <p:nvSpPr>
          <p:cNvPr id="5" name="Content Placeholder 4"/>
          <p:cNvSpPr>
            <a:spLocks noGrp="1"/>
          </p:cNvSpPr>
          <p:nvPr>
            <p:ph idx="1"/>
          </p:nvPr>
        </p:nvSpPr>
        <p:spPr/>
        <p:txBody>
          <a:bodyPr>
            <a:normAutofit/>
          </a:bodyPr>
          <a:lstStyle/>
          <a:p>
            <a:pPr>
              <a:buNone/>
            </a:pPr>
            <a:r>
              <a:rPr lang="en-US" sz="2800" dirty="0" smtClean="0">
                <a:latin typeface="Times New Roman" pitchFamily="18" charset="0"/>
                <a:cs typeface="Times New Roman" pitchFamily="18" charset="0"/>
              </a:rPr>
              <a:t>Growth at sutures</a:t>
            </a:r>
          </a:p>
          <a:p>
            <a:r>
              <a:rPr lang="en-US" sz="2400" dirty="0" err="1" smtClean="0">
                <a:latin typeface="Times New Roman" pitchFamily="18" charset="0"/>
                <a:cs typeface="Times New Roman" pitchFamily="18" charset="0"/>
              </a:rPr>
              <a:t>Frontonasal</a:t>
            </a:r>
            <a:r>
              <a:rPr lang="en-US" sz="2400" dirty="0" smtClean="0">
                <a:latin typeface="Times New Roman" pitchFamily="18" charset="0"/>
                <a:cs typeface="Times New Roman" pitchFamily="18" charset="0"/>
              </a:rPr>
              <a:t> suture,</a:t>
            </a:r>
          </a:p>
          <a:p>
            <a:r>
              <a:rPr lang="en-US" sz="2400" dirty="0" err="1" smtClean="0">
                <a:latin typeface="Times New Roman" pitchFamily="18" charset="0"/>
                <a:cs typeface="Times New Roman" pitchFamily="18" charset="0"/>
              </a:rPr>
              <a:t>Frontomaxillary</a:t>
            </a:r>
            <a:r>
              <a:rPr lang="en-US" sz="2400" dirty="0" smtClean="0">
                <a:latin typeface="Times New Roman" pitchFamily="18" charset="0"/>
                <a:cs typeface="Times New Roman" pitchFamily="18" charset="0"/>
              </a:rPr>
              <a:t> suture</a:t>
            </a:r>
          </a:p>
          <a:p>
            <a:r>
              <a:rPr lang="en-US" sz="2400" dirty="0" err="1" smtClean="0">
                <a:latin typeface="Times New Roman" pitchFamily="18" charset="0"/>
                <a:cs typeface="Times New Roman" pitchFamily="18" charset="0"/>
              </a:rPr>
              <a:t>Zygomatico</a:t>
            </a:r>
            <a:r>
              <a:rPr lang="en-US" sz="2400" dirty="0" smtClean="0">
                <a:latin typeface="Times New Roman" pitchFamily="18" charset="0"/>
                <a:cs typeface="Times New Roman" pitchFamily="18" charset="0"/>
              </a:rPr>
              <a:t> temporal suture,</a:t>
            </a:r>
          </a:p>
          <a:p>
            <a:r>
              <a:rPr lang="en-US" sz="2400" dirty="0" err="1" smtClean="0">
                <a:latin typeface="Times New Roman" pitchFamily="18" charset="0"/>
                <a:cs typeface="Times New Roman" pitchFamily="18" charset="0"/>
              </a:rPr>
              <a:t>zygomatico</a:t>
            </a:r>
            <a:r>
              <a:rPr lang="en-US" sz="2400" dirty="0" smtClean="0">
                <a:latin typeface="Times New Roman" pitchFamily="18" charset="0"/>
                <a:cs typeface="Times New Roman" pitchFamily="18" charset="0"/>
              </a:rPr>
              <a:t> maxillary suture,</a:t>
            </a:r>
          </a:p>
          <a:p>
            <a:r>
              <a:rPr lang="en-US" sz="2400" dirty="0" err="1" smtClean="0">
                <a:latin typeface="Times New Roman" pitchFamily="18" charset="0"/>
                <a:cs typeface="Times New Roman" pitchFamily="18" charset="0"/>
              </a:rPr>
              <a:t>Pterygo</a:t>
            </a:r>
            <a:r>
              <a:rPr lang="en-US" sz="2400" dirty="0" smtClean="0">
                <a:latin typeface="Times New Roman" pitchFamily="18" charset="0"/>
                <a:cs typeface="Times New Roman" pitchFamily="18" charset="0"/>
              </a:rPr>
              <a:t>-palatine suture.</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Scotts </a:t>
            </a:r>
            <a:r>
              <a:rPr lang="en-US" dirty="0" err="1" smtClean="0"/>
              <a:t>cartilagenous</a:t>
            </a:r>
            <a:r>
              <a:rPr lang="en-US" dirty="0" smtClean="0"/>
              <a:t> theory</a:t>
            </a:r>
            <a:endParaRPr lang="en-IN" dirty="0"/>
          </a:p>
        </p:txBody>
      </p:sp>
      <p:pic>
        <p:nvPicPr>
          <p:cNvPr id="69634" name="Picture 2" descr="Related image"/>
          <p:cNvPicPr>
            <a:picLocks noChangeAspect="1" noChangeArrowheads="1"/>
          </p:cNvPicPr>
          <p:nvPr/>
        </p:nvPicPr>
        <p:blipFill>
          <a:blip r:embed="rId2"/>
          <a:srcRect/>
          <a:stretch>
            <a:fillRect/>
          </a:stretch>
        </p:blipFill>
        <p:spPr bwMode="auto">
          <a:xfrm>
            <a:off x="1828800" y="1857374"/>
            <a:ext cx="5162550" cy="4314826"/>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4400" dirty="0" err="1" smtClean="0"/>
              <a:t>Develomental</a:t>
            </a:r>
            <a:r>
              <a:rPr lang="en-US" sz="4400" dirty="0" smtClean="0"/>
              <a:t> </a:t>
            </a:r>
            <a:r>
              <a:rPr lang="en-US" sz="4400" dirty="0" err="1" smtClean="0"/>
              <a:t>disturbences</a:t>
            </a:r>
            <a:endParaRPr lang="en-US" sz="4400" dirty="0" smtClean="0"/>
          </a:p>
          <a:p>
            <a:pPr>
              <a:buNone/>
            </a:pPr>
            <a:endParaRPr lang="en-IN" sz="4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Cleft lip and palate</a:t>
            </a:r>
            <a:endParaRPr lang="en-IN" dirty="0"/>
          </a:p>
        </p:txBody>
      </p:sp>
      <p:pic>
        <p:nvPicPr>
          <p:cNvPr id="64514" name="Picture 2" descr="Image result for cleft lip and palate"/>
          <p:cNvPicPr>
            <a:picLocks noChangeAspect="1" noChangeArrowheads="1"/>
          </p:cNvPicPr>
          <p:nvPr/>
        </p:nvPicPr>
        <p:blipFill>
          <a:blip r:embed="rId2"/>
          <a:srcRect b="3774"/>
          <a:stretch>
            <a:fillRect/>
          </a:stretch>
        </p:blipFill>
        <p:spPr bwMode="auto">
          <a:xfrm>
            <a:off x="2667000" y="1295400"/>
            <a:ext cx="3810000" cy="3886200"/>
          </a:xfrm>
          <a:prstGeom prst="rect">
            <a:avLst/>
          </a:prstGeom>
          <a:noFill/>
        </p:spPr>
      </p:pic>
      <p:pic>
        <p:nvPicPr>
          <p:cNvPr id="19458" name="Picture 2" descr="Image result for parts of hard palate"/>
          <p:cNvPicPr>
            <a:picLocks noChangeAspect="1" noChangeArrowheads="1"/>
          </p:cNvPicPr>
          <p:nvPr/>
        </p:nvPicPr>
        <p:blipFill>
          <a:blip r:embed="rId3"/>
          <a:srcRect/>
          <a:stretch>
            <a:fillRect/>
          </a:stretch>
        </p:blipFill>
        <p:spPr bwMode="auto">
          <a:xfrm>
            <a:off x="1981200" y="5105400"/>
            <a:ext cx="6000750" cy="1733551"/>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Crouzon syndrome</a:t>
            </a:r>
            <a:endParaRPr lang="en-IN" dirty="0"/>
          </a:p>
        </p:txBody>
      </p:sp>
      <p:pic>
        <p:nvPicPr>
          <p:cNvPr id="63490" name="Picture 2" descr="Image result for crouzon and apert syndromes"/>
          <p:cNvPicPr>
            <a:picLocks noChangeAspect="1" noChangeArrowheads="1"/>
          </p:cNvPicPr>
          <p:nvPr/>
        </p:nvPicPr>
        <p:blipFill>
          <a:blip r:embed="rId2"/>
          <a:srcRect/>
          <a:stretch>
            <a:fillRect/>
          </a:stretch>
        </p:blipFill>
        <p:spPr bwMode="auto">
          <a:xfrm>
            <a:off x="3048000" y="2895600"/>
            <a:ext cx="3048000" cy="17145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Apert</a:t>
            </a:r>
            <a:r>
              <a:rPr lang="en-US" dirty="0" smtClean="0"/>
              <a:t> syndrome</a:t>
            </a:r>
            <a:endParaRPr lang="en-IN" dirty="0"/>
          </a:p>
        </p:txBody>
      </p:sp>
      <p:pic>
        <p:nvPicPr>
          <p:cNvPr id="62466" name="Picture 2" descr="Image result for apert syndrome"/>
          <p:cNvPicPr>
            <a:picLocks noChangeAspect="1" noChangeArrowheads="1"/>
          </p:cNvPicPr>
          <p:nvPr/>
        </p:nvPicPr>
        <p:blipFill>
          <a:blip r:embed="rId2"/>
          <a:srcRect/>
          <a:stretch>
            <a:fillRect/>
          </a:stretch>
        </p:blipFill>
        <p:spPr bwMode="auto">
          <a:xfrm>
            <a:off x="1295400" y="1828800"/>
            <a:ext cx="2276475" cy="3429001"/>
          </a:xfrm>
          <a:prstGeom prst="rect">
            <a:avLst/>
          </a:prstGeom>
          <a:noFill/>
        </p:spPr>
      </p:pic>
      <p:pic>
        <p:nvPicPr>
          <p:cNvPr id="17409" name="Picture 1"/>
          <p:cNvPicPr>
            <a:picLocks noChangeAspect="1" noChangeArrowheads="1"/>
          </p:cNvPicPr>
          <p:nvPr/>
        </p:nvPicPr>
        <p:blipFill>
          <a:blip r:embed="rId3"/>
          <a:srcRect l="12133" t="19792" r="19180" b="6250"/>
          <a:stretch>
            <a:fillRect/>
          </a:stretch>
        </p:blipFill>
        <p:spPr bwMode="auto">
          <a:xfrm>
            <a:off x="4724400" y="2895600"/>
            <a:ext cx="3474076" cy="21031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65538" name="Picture 2" descr="Image result for posterior cross bite"/>
          <p:cNvPicPr>
            <a:picLocks noChangeAspect="1" noChangeArrowheads="1"/>
          </p:cNvPicPr>
          <p:nvPr/>
        </p:nvPicPr>
        <p:blipFill>
          <a:blip r:embed="rId2"/>
          <a:srcRect b="12000"/>
          <a:stretch>
            <a:fillRect/>
          </a:stretch>
        </p:blipFill>
        <p:spPr bwMode="auto">
          <a:xfrm>
            <a:off x="0" y="228600"/>
            <a:ext cx="3927765" cy="1828800"/>
          </a:xfrm>
          <a:prstGeom prst="rect">
            <a:avLst/>
          </a:prstGeom>
          <a:noFill/>
        </p:spPr>
      </p:pic>
      <p:pic>
        <p:nvPicPr>
          <p:cNvPr id="65540" name="Picture 4" descr="Image result for posterior cross bite"/>
          <p:cNvPicPr>
            <a:picLocks noChangeAspect="1" noChangeArrowheads="1"/>
          </p:cNvPicPr>
          <p:nvPr/>
        </p:nvPicPr>
        <p:blipFill>
          <a:blip r:embed="rId3"/>
          <a:srcRect b="23077"/>
          <a:stretch>
            <a:fillRect/>
          </a:stretch>
        </p:blipFill>
        <p:spPr bwMode="auto">
          <a:xfrm>
            <a:off x="4648200" y="228600"/>
            <a:ext cx="3949192" cy="1828800"/>
          </a:xfrm>
          <a:prstGeom prst="rect">
            <a:avLst/>
          </a:prstGeom>
          <a:noFill/>
        </p:spPr>
      </p:pic>
      <p:pic>
        <p:nvPicPr>
          <p:cNvPr id="65542" name="Picture 6" descr="Image result for skeletal class 3 with hypomaxilla"/>
          <p:cNvPicPr>
            <a:picLocks noChangeAspect="1" noChangeArrowheads="1"/>
          </p:cNvPicPr>
          <p:nvPr/>
        </p:nvPicPr>
        <p:blipFill>
          <a:blip r:embed="rId4"/>
          <a:srcRect/>
          <a:stretch>
            <a:fillRect/>
          </a:stretch>
        </p:blipFill>
        <p:spPr bwMode="auto">
          <a:xfrm>
            <a:off x="3124200" y="2286000"/>
            <a:ext cx="2057400" cy="2743200"/>
          </a:xfrm>
          <a:prstGeom prst="rect">
            <a:avLst/>
          </a:prstGeom>
          <a:noFill/>
        </p:spPr>
      </p:pic>
      <p:pic>
        <p:nvPicPr>
          <p:cNvPr id="65544" name="Picture 8" descr="Image result for constricted arch maxillary"/>
          <p:cNvPicPr>
            <a:picLocks noChangeAspect="1" noChangeArrowheads="1"/>
          </p:cNvPicPr>
          <p:nvPr/>
        </p:nvPicPr>
        <p:blipFill>
          <a:blip r:embed="rId5"/>
          <a:srcRect r="51198"/>
          <a:stretch>
            <a:fillRect/>
          </a:stretch>
        </p:blipFill>
        <p:spPr bwMode="auto">
          <a:xfrm>
            <a:off x="76200" y="2468880"/>
            <a:ext cx="2867560" cy="2560320"/>
          </a:xfrm>
          <a:prstGeom prst="rect">
            <a:avLst/>
          </a:prstGeom>
          <a:noFill/>
        </p:spPr>
      </p:pic>
      <p:pic>
        <p:nvPicPr>
          <p:cNvPr id="65546" name="Picture 10" descr="Image result for constricted arch maxillary"/>
          <p:cNvPicPr>
            <a:picLocks noChangeAspect="1" noChangeArrowheads="1"/>
          </p:cNvPicPr>
          <p:nvPr/>
        </p:nvPicPr>
        <p:blipFill>
          <a:blip r:embed="rId6" cstate="print"/>
          <a:srcRect/>
          <a:stretch>
            <a:fillRect/>
          </a:stretch>
        </p:blipFill>
        <p:spPr bwMode="auto">
          <a:xfrm>
            <a:off x="5355845" y="2667000"/>
            <a:ext cx="3330955" cy="219456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3200"/>
          </a:xfrm>
        </p:spPr>
        <p:txBody>
          <a:bodyPr/>
          <a:lstStyle/>
          <a:p>
            <a:endParaRPr lang="en-IN"/>
          </a:p>
        </p:txBody>
      </p:sp>
      <p:pic>
        <p:nvPicPr>
          <p:cNvPr id="4" name="Content Placeholder 3" descr="Screenshot (772).png"/>
          <p:cNvPicPr>
            <a:picLocks noGrp="1" noChangeAspect="1"/>
          </p:cNvPicPr>
          <p:nvPr>
            <p:ph idx="1"/>
          </p:nvPr>
        </p:nvPicPr>
        <p:blipFill>
          <a:blip r:embed="rId2"/>
          <a:srcRect l="12494" r="12543"/>
          <a:stretch>
            <a:fillRect/>
          </a:stretch>
        </p:blipFill>
        <p:spPr>
          <a:xfrm>
            <a:off x="4495800" y="3581400"/>
            <a:ext cx="3657600" cy="2743200"/>
          </a:xfrm>
        </p:spPr>
      </p:pic>
      <p:pic>
        <p:nvPicPr>
          <p:cNvPr id="5" name="Picture 4" descr="Screenshot (771).png"/>
          <p:cNvPicPr>
            <a:picLocks noChangeAspect="1"/>
          </p:cNvPicPr>
          <p:nvPr/>
        </p:nvPicPr>
        <p:blipFill>
          <a:blip r:embed="rId3"/>
          <a:srcRect l="12494" r="14104"/>
          <a:stretch>
            <a:fillRect/>
          </a:stretch>
        </p:blipFill>
        <p:spPr>
          <a:xfrm>
            <a:off x="381000" y="3581400"/>
            <a:ext cx="3581400" cy="2743200"/>
          </a:xfrm>
          <a:prstGeom prst="rect">
            <a:avLst/>
          </a:prstGeom>
        </p:spPr>
      </p:pic>
      <p:pic>
        <p:nvPicPr>
          <p:cNvPr id="6" name="Picture 5" descr="Screenshot (770).png"/>
          <p:cNvPicPr>
            <a:picLocks noChangeAspect="1"/>
          </p:cNvPicPr>
          <p:nvPr/>
        </p:nvPicPr>
        <p:blipFill>
          <a:blip r:embed="rId4"/>
          <a:srcRect l="12494" r="12543"/>
          <a:stretch>
            <a:fillRect/>
          </a:stretch>
        </p:blipFill>
        <p:spPr>
          <a:xfrm>
            <a:off x="4419600" y="228600"/>
            <a:ext cx="3657600" cy="2743200"/>
          </a:xfrm>
          <a:prstGeom prst="rect">
            <a:avLst/>
          </a:prstGeom>
        </p:spPr>
      </p:pic>
      <p:pic>
        <p:nvPicPr>
          <p:cNvPr id="7" name="Picture 6" descr="Screenshot (769).png"/>
          <p:cNvPicPr>
            <a:picLocks noChangeAspect="1"/>
          </p:cNvPicPr>
          <p:nvPr/>
        </p:nvPicPr>
        <p:blipFill>
          <a:blip r:embed="rId5"/>
          <a:srcRect l="12494" r="12543"/>
          <a:stretch>
            <a:fillRect/>
          </a:stretch>
        </p:blipFill>
        <p:spPr>
          <a:xfrm>
            <a:off x="304800" y="228600"/>
            <a:ext cx="3657600" cy="274320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84994" name="Picture 2" descr="Image result for delayed eruption of of primary teeth"/>
          <p:cNvPicPr>
            <a:picLocks noChangeAspect="1" noChangeArrowheads="1"/>
          </p:cNvPicPr>
          <p:nvPr/>
        </p:nvPicPr>
        <p:blipFill>
          <a:blip r:embed="rId2"/>
          <a:srcRect/>
          <a:stretch>
            <a:fillRect/>
          </a:stretch>
        </p:blipFill>
        <p:spPr bwMode="auto">
          <a:xfrm>
            <a:off x="76200" y="152400"/>
            <a:ext cx="9001125" cy="6391276"/>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endParaRPr lang="en-IN" sz="4400" dirty="0"/>
          </a:p>
          <a:p>
            <a:r>
              <a:rPr lang="en-US" sz="4400" dirty="0" smtClean="0"/>
              <a:t>Orthodontic considerations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a:t>
            </a:r>
            <a:endParaRPr lang="en-IN" dirty="0"/>
          </a:p>
        </p:txBody>
      </p:sp>
      <p:sp>
        <p:nvSpPr>
          <p:cNvPr id="3" name="Content Placeholder 2"/>
          <p:cNvSpPr>
            <a:spLocks noGrp="1"/>
          </p:cNvSpPr>
          <p:nvPr>
            <p:ph idx="1"/>
          </p:nvPr>
        </p:nvSpPr>
        <p:spPr/>
        <p:txBody>
          <a:bodyPr/>
          <a:lstStyle/>
          <a:p>
            <a:endParaRPr lang="en-IN"/>
          </a:p>
        </p:txBody>
      </p:sp>
      <p:pic>
        <p:nvPicPr>
          <p:cNvPr id="66562" name="Picture 2" descr="Image result for coffin spring"/>
          <p:cNvPicPr>
            <a:picLocks noChangeAspect="1" noChangeArrowheads="1"/>
          </p:cNvPicPr>
          <p:nvPr/>
        </p:nvPicPr>
        <p:blipFill>
          <a:blip r:embed="rId2"/>
          <a:srcRect/>
          <a:stretch>
            <a:fillRect/>
          </a:stretch>
        </p:blipFill>
        <p:spPr bwMode="auto">
          <a:xfrm>
            <a:off x="152400" y="1600200"/>
            <a:ext cx="1981200" cy="1666875"/>
          </a:xfrm>
          <a:prstGeom prst="rect">
            <a:avLst/>
          </a:prstGeom>
          <a:noFill/>
        </p:spPr>
      </p:pic>
      <p:pic>
        <p:nvPicPr>
          <p:cNvPr id="66564" name="Picture 4" descr="Related image"/>
          <p:cNvPicPr>
            <a:picLocks noChangeAspect="1" noChangeArrowheads="1"/>
          </p:cNvPicPr>
          <p:nvPr/>
        </p:nvPicPr>
        <p:blipFill>
          <a:blip r:embed="rId3"/>
          <a:srcRect/>
          <a:stretch>
            <a:fillRect/>
          </a:stretch>
        </p:blipFill>
        <p:spPr bwMode="auto">
          <a:xfrm>
            <a:off x="2209800" y="1600200"/>
            <a:ext cx="1933575" cy="1704976"/>
          </a:xfrm>
          <a:prstGeom prst="rect">
            <a:avLst/>
          </a:prstGeom>
          <a:noFill/>
        </p:spPr>
      </p:pic>
      <p:pic>
        <p:nvPicPr>
          <p:cNvPr id="66566" name="Picture 6" descr="Image result for quad helix"/>
          <p:cNvPicPr>
            <a:picLocks noChangeAspect="1" noChangeArrowheads="1"/>
          </p:cNvPicPr>
          <p:nvPr/>
        </p:nvPicPr>
        <p:blipFill>
          <a:blip r:embed="rId4" cstate="print"/>
          <a:srcRect/>
          <a:stretch>
            <a:fillRect/>
          </a:stretch>
        </p:blipFill>
        <p:spPr bwMode="auto">
          <a:xfrm>
            <a:off x="4221480" y="1402080"/>
            <a:ext cx="2103120" cy="2103120"/>
          </a:xfrm>
          <a:prstGeom prst="rect">
            <a:avLst/>
          </a:prstGeom>
          <a:noFill/>
        </p:spPr>
      </p:pic>
      <p:sp>
        <p:nvSpPr>
          <p:cNvPr id="66568" name="AutoShape 8" descr="Image result for derichsweiler typ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66570" name="AutoShape 10" descr="Image result for derichsweiler typ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66572" name="AutoShape 12" descr="Image result for derichsweiler typ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66574" name="Picture 14" descr="Image result for derichsweiler type"/>
          <p:cNvPicPr>
            <a:picLocks noChangeAspect="1" noChangeArrowheads="1"/>
          </p:cNvPicPr>
          <p:nvPr/>
        </p:nvPicPr>
        <p:blipFill>
          <a:blip r:embed="rId5"/>
          <a:srcRect t="41754" b="3132"/>
          <a:stretch>
            <a:fillRect/>
          </a:stretch>
        </p:blipFill>
        <p:spPr bwMode="auto">
          <a:xfrm>
            <a:off x="381000" y="3505200"/>
            <a:ext cx="6076950" cy="2514600"/>
          </a:xfrm>
          <a:prstGeom prst="rect">
            <a:avLst/>
          </a:prstGeom>
          <a:noFill/>
        </p:spPr>
      </p:pic>
      <p:pic>
        <p:nvPicPr>
          <p:cNvPr id="66576" name="Picture 16" descr="Image result for hyrax type type"/>
          <p:cNvPicPr>
            <a:picLocks noChangeAspect="1" noChangeArrowheads="1"/>
          </p:cNvPicPr>
          <p:nvPr/>
        </p:nvPicPr>
        <p:blipFill>
          <a:blip r:embed="rId6"/>
          <a:srcRect l="53846"/>
          <a:stretch>
            <a:fillRect/>
          </a:stretch>
        </p:blipFill>
        <p:spPr bwMode="auto">
          <a:xfrm>
            <a:off x="6400800" y="3657600"/>
            <a:ext cx="2563557" cy="201168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6578" name="Picture 18" descr="Image result for isaacson type expander"/>
          <p:cNvPicPr>
            <a:picLocks noChangeAspect="1" noChangeArrowheads="1"/>
          </p:cNvPicPr>
          <p:nvPr/>
        </p:nvPicPr>
        <p:blipFill>
          <a:blip r:embed="rId7"/>
          <a:srcRect/>
          <a:stretch>
            <a:fillRect/>
          </a:stretch>
        </p:blipFill>
        <p:spPr bwMode="auto">
          <a:xfrm>
            <a:off x="6248400" y="1447800"/>
            <a:ext cx="2457450" cy="2047876"/>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Facemask  </a:t>
            </a:r>
            <a:endParaRPr lang="en-IN" dirty="0"/>
          </a:p>
        </p:txBody>
      </p:sp>
      <p:pic>
        <p:nvPicPr>
          <p:cNvPr id="61442" name="Picture 2" descr="Related image"/>
          <p:cNvPicPr>
            <a:picLocks noChangeAspect="1" noChangeArrowheads="1"/>
          </p:cNvPicPr>
          <p:nvPr/>
        </p:nvPicPr>
        <p:blipFill>
          <a:blip r:embed="rId2"/>
          <a:srcRect/>
          <a:stretch>
            <a:fillRect/>
          </a:stretch>
        </p:blipFill>
        <p:spPr bwMode="auto">
          <a:xfrm>
            <a:off x="1041401" y="2286000"/>
            <a:ext cx="6502399" cy="36576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a:t>
            </a:r>
            <a:endParaRPr lang="en-IN" dirty="0"/>
          </a:p>
        </p:txBody>
      </p:sp>
      <p:sp>
        <p:nvSpPr>
          <p:cNvPr id="3" name="Content Placeholder 2"/>
          <p:cNvSpPr>
            <a:spLocks noGrp="1"/>
          </p:cNvSpPr>
          <p:nvPr>
            <p:ph idx="1"/>
          </p:nvPr>
        </p:nvSpPr>
        <p:spPr/>
        <p:txBody>
          <a:bodyPr/>
          <a:lstStyle/>
          <a:p>
            <a:endParaRPr lang="en-IN"/>
          </a:p>
        </p:txBody>
      </p:sp>
      <p:pic>
        <p:nvPicPr>
          <p:cNvPr id="78850" name="Picture 2"/>
          <p:cNvPicPr>
            <a:picLocks noChangeAspect="1" noChangeArrowheads="1"/>
          </p:cNvPicPr>
          <p:nvPr/>
        </p:nvPicPr>
        <p:blipFill>
          <a:blip r:embed="rId2"/>
          <a:srcRect/>
          <a:stretch>
            <a:fillRect/>
          </a:stretch>
        </p:blipFill>
        <p:spPr bwMode="auto">
          <a:xfrm>
            <a:off x="710143" y="2301240"/>
            <a:ext cx="7519457" cy="35661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686800" cy="6248400"/>
          </a:xfrm>
        </p:spPr>
        <p:txBody>
          <a:bodyPr>
            <a:normAutofit/>
          </a:bodyPr>
          <a:lstStyle/>
          <a:p>
            <a:pPr>
              <a:buNone/>
            </a:pPr>
            <a:r>
              <a:rPr lang="en-US" sz="2400" dirty="0" smtClean="0">
                <a:latin typeface="Times New Roman" pitchFamily="18" charset="0"/>
                <a:cs typeface="Times New Roman" pitchFamily="18" charset="0"/>
              </a:rPr>
              <a:t>  Orthodontic and </a:t>
            </a:r>
            <a:r>
              <a:rPr lang="en-US" sz="2400" dirty="0" err="1" smtClean="0">
                <a:latin typeface="Times New Roman" pitchFamily="18" charset="0"/>
                <a:cs typeface="Times New Roman" pitchFamily="18" charset="0"/>
              </a:rPr>
              <a:t>Dentofacial</a:t>
            </a:r>
            <a:r>
              <a:rPr lang="en-US" sz="2400" dirty="0" smtClean="0">
                <a:latin typeface="Times New Roman" pitchFamily="18" charset="0"/>
                <a:cs typeface="Times New Roman" pitchFamily="18" charset="0"/>
              </a:rPr>
              <a:t> Orthopedic </a:t>
            </a:r>
            <a:r>
              <a:rPr lang="en-IN" sz="2400" dirty="0" smtClean="0">
                <a:latin typeface="Times New Roman" pitchFamily="18" charset="0"/>
                <a:cs typeface="Times New Roman" pitchFamily="18" charset="0"/>
              </a:rPr>
              <a:t>Considerations in </a:t>
            </a:r>
          </a:p>
          <a:p>
            <a:pPr>
              <a:buNone/>
            </a:pP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Apert’s</a:t>
            </a:r>
            <a:r>
              <a:rPr lang="en-IN" sz="2400" dirty="0" smtClean="0">
                <a:latin typeface="Times New Roman" pitchFamily="18" charset="0"/>
                <a:cs typeface="Times New Roman" pitchFamily="18" charset="0"/>
              </a:rPr>
              <a:t> Syndrome-</a:t>
            </a:r>
          </a:p>
          <a:p>
            <a:pPr>
              <a:buNone/>
            </a:pPr>
            <a:r>
              <a:rPr lang="en-I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R. David </a:t>
            </a:r>
            <a:r>
              <a:rPr lang="en-US" sz="2400" dirty="0" err="1" smtClean="0">
                <a:latin typeface="Times New Roman" pitchFamily="18" charset="0"/>
                <a:cs typeface="Times New Roman" pitchFamily="18" charset="0"/>
              </a:rPr>
              <a:t>Rynearson</a:t>
            </a:r>
            <a:r>
              <a:rPr lang="en-US" sz="2400" dirty="0" smtClean="0">
                <a:latin typeface="Times New Roman" pitchFamily="18" charset="0"/>
                <a:cs typeface="Times New Roman" pitchFamily="18" charset="0"/>
              </a:rPr>
              <a:t>, </a:t>
            </a:r>
            <a:r>
              <a:rPr lang="en-IN" sz="1800" dirty="0" smtClean="0"/>
              <a:t>(</a:t>
            </a:r>
            <a:r>
              <a:rPr lang="en-IN" sz="1800" i="1" dirty="0" smtClean="0"/>
              <a:t>Angle </a:t>
            </a:r>
            <a:r>
              <a:rPr lang="en-IN" sz="1800" i="1" dirty="0" err="1" smtClean="0"/>
              <a:t>Orthod</a:t>
            </a:r>
            <a:r>
              <a:rPr lang="en-IN" sz="1800" i="1" dirty="0" smtClean="0"/>
              <a:t> 2000;70:247–252.)</a:t>
            </a:r>
          </a:p>
          <a:p>
            <a:pPr>
              <a:buNone/>
            </a:pPr>
            <a:endParaRPr lang="en-IN" sz="1800" i="1" dirty="0" smtClean="0"/>
          </a:p>
          <a:p>
            <a:pPr>
              <a:buNone/>
            </a:pPr>
            <a:endParaRPr lang="en-US" sz="2000" dirty="0" smtClean="0"/>
          </a:p>
        </p:txBody>
      </p:sp>
      <p:pic>
        <p:nvPicPr>
          <p:cNvPr id="5" name="Picture 2"/>
          <p:cNvPicPr>
            <a:picLocks noChangeAspect="1" noChangeArrowheads="1"/>
          </p:cNvPicPr>
          <p:nvPr/>
        </p:nvPicPr>
        <p:blipFill>
          <a:blip r:embed="rId2"/>
          <a:srcRect/>
          <a:stretch>
            <a:fillRect/>
          </a:stretch>
        </p:blipFill>
        <p:spPr bwMode="auto">
          <a:xfrm>
            <a:off x="1828800" y="2667000"/>
            <a:ext cx="5787750" cy="26517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76802" name="Picture 2"/>
          <p:cNvPicPr>
            <a:picLocks noChangeAspect="1" noChangeArrowheads="1"/>
          </p:cNvPicPr>
          <p:nvPr/>
        </p:nvPicPr>
        <p:blipFill>
          <a:blip r:embed="rId2"/>
          <a:srcRect/>
          <a:stretch>
            <a:fillRect/>
          </a:stretch>
        </p:blipFill>
        <p:spPr bwMode="auto">
          <a:xfrm>
            <a:off x="2286001" y="2590800"/>
            <a:ext cx="4193751" cy="42062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None/>
            </a:pPr>
            <a:r>
              <a:rPr lang="en-IN" sz="2400" b="1" dirty="0" smtClean="0">
                <a:latin typeface="Times New Roman" pitchFamily="18" charset="0"/>
                <a:cs typeface="Times New Roman" pitchFamily="18" charset="0"/>
              </a:rPr>
              <a:t>Treatment Plan</a:t>
            </a:r>
          </a:p>
          <a:p>
            <a:pPr>
              <a:buNone/>
            </a:pPr>
            <a:r>
              <a:rPr lang="en-US" sz="2000" dirty="0" smtClean="0">
                <a:latin typeface="Times New Roman" pitchFamily="18" charset="0"/>
                <a:cs typeface="Times New Roman" pitchFamily="18" charset="0"/>
              </a:rPr>
              <a:t>1. Pre-orthodontic restorative and periodontal therapy to </a:t>
            </a:r>
            <a:r>
              <a:rPr lang="en-IN" sz="2000" dirty="0" smtClean="0">
                <a:latin typeface="Times New Roman" pitchFamily="18" charset="0"/>
                <a:cs typeface="Times New Roman" pitchFamily="18" charset="0"/>
              </a:rPr>
              <a:t>enhance her oral health.</a:t>
            </a:r>
          </a:p>
          <a:p>
            <a:pPr>
              <a:buNone/>
            </a:pPr>
            <a:r>
              <a:rPr lang="en-US" sz="2000" dirty="0" smtClean="0">
                <a:latin typeface="Times New Roman" pitchFamily="18" charset="0"/>
                <a:cs typeface="Times New Roman" pitchFamily="18" charset="0"/>
              </a:rPr>
              <a:t>2. An </a:t>
            </a:r>
            <a:r>
              <a:rPr lang="en-US" sz="2000" dirty="0" err="1" smtClean="0">
                <a:latin typeface="Times New Roman" pitchFamily="18" charset="0"/>
                <a:cs typeface="Times New Roman" pitchFamily="18" charset="0"/>
              </a:rPr>
              <a:t>orthognathic</a:t>
            </a:r>
            <a:r>
              <a:rPr lang="en-US" sz="2000" dirty="0" smtClean="0">
                <a:latin typeface="Times New Roman" pitchFamily="18" charset="0"/>
                <a:cs typeface="Times New Roman" pitchFamily="18" charset="0"/>
              </a:rPr>
              <a:t> surgical consult due to her severe </a:t>
            </a:r>
            <a:r>
              <a:rPr lang="en-US" sz="2000" dirty="0" err="1" smtClean="0">
                <a:latin typeface="Times New Roman" pitchFamily="18" charset="0"/>
                <a:cs typeface="Times New Roman" pitchFamily="18" charset="0"/>
              </a:rPr>
              <a:t>dentoskeletal</a:t>
            </a:r>
            <a:r>
              <a:rPr lang="en-US"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discrepancies.</a:t>
            </a:r>
          </a:p>
          <a:p>
            <a:pPr>
              <a:buNone/>
            </a:pPr>
            <a:r>
              <a:rPr lang="en-US" sz="2000" dirty="0" smtClean="0">
                <a:latin typeface="Times New Roman" pitchFamily="18" charset="0"/>
                <a:cs typeface="Times New Roman" pitchFamily="18" charset="0"/>
              </a:rPr>
              <a:t>3. Extract maxillary second molars and </a:t>
            </a:r>
            <a:r>
              <a:rPr lang="en-US" sz="2000" dirty="0" err="1" smtClean="0">
                <a:latin typeface="Times New Roman" pitchFamily="18" charset="0"/>
                <a:cs typeface="Times New Roman" pitchFamily="18" charset="0"/>
              </a:rPr>
              <a:t>mandibular</a:t>
            </a:r>
            <a:r>
              <a:rPr lang="en-US" sz="2000" dirty="0" smtClean="0">
                <a:latin typeface="Times New Roman" pitchFamily="18" charset="0"/>
                <a:cs typeface="Times New Roman" pitchFamily="18" charset="0"/>
              </a:rPr>
              <a:t> left first molar due to </a:t>
            </a:r>
            <a:r>
              <a:rPr lang="en-US" sz="2000" dirty="0" err="1" smtClean="0">
                <a:latin typeface="Times New Roman" pitchFamily="18" charset="0"/>
                <a:cs typeface="Times New Roman" pitchFamily="18" charset="0"/>
              </a:rPr>
              <a:t>nonrestorable</a:t>
            </a:r>
            <a:r>
              <a:rPr lang="en-US" sz="2000" dirty="0" smtClean="0">
                <a:latin typeface="Times New Roman" pitchFamily="18" charset="0"/>
                <a:cs typeface="Times New Roman" pitchFamily="18" charset="0"/>
              </a:rPr>
              <a:t> caries;</a:t>
            </a:r>
          </a:p>
          <a:p>
            <a:pPr>
              <a:buNone/>
            </a:pPr>
            <a:r>
              <a:rPr lang="en-US" sz="2000" dirty="0" smtClean="0">
                <a:latin typeface="Times New Roman" pitchFamily="18" charset="0"/>
                <a:cs typeface="Times New Roman" pitchFamily="18" charset="0"/>
              </a:rPr>
              <a:t>     extract the lower right first premolar due to arch length deficiency; </a:t>
            </a:r>
          </a:p>
          <a:p>
            <a:pPr>
              <a:buNone/>
            </a:pPr>
            <a:r>
              <a:rPr lang="en-US" sz="2000" dirty="0" smtClean="0">
                <a:latin typeface="Times New Roman" pitchFamily="18" charset="0"/>
                <a:cs typeface="Times New Roman" pitchFamily="18" charset="0"/>
              </a:rPr>
              <a:t>     Extract the lower third molars due to horizontal bony impaction.</a:t>
            </a:r>
            <a:endParaRPr lang="en-IN"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None/>
            </a:pPr>
            <a:r>
              <a:rPr lang="en-US" sz="2000" dirty="0" smtClean="0"/>
              <a:t>4.   Band and bond both arches using .0180  .0250 edgewise appliances; </a:t>
            </a:r>
            <a:r>
              <a:rPr lang="en-US" sz="2000" dirty="0" err="1" smtClean="0"/>
              <a:t>distalizing</a:t>
            </a:r>
            <a:r>
              <a:rPr lang="en-US" sz="2000" dirty="0" smtClean="0"/>
              <a:t> the maxillary first molars to create space for the second premolars; create space for </a:t>
            </a:r>
            <a:r>
              <a:rPr lang="en-US" sz="2000" dirty="0" err="1" smtClean="0"/>
              <a:t>mandibular</a:t>
            </a:r>
            <a:r>
              <a:rPr lang="en-US" sz="2000" dirty="0" smtClean="0"/>
              <a:t> canines and maxillary incisors; level and </a:t>
            </a:r>
            <a:r>
              <a:rPr lang="en-IN" sz="2000" dirty="0" smtClean="0"/>
              <a:t>align both arches.</a:t>
            </a:r>
          </a:p>
          <a:p>
            <a:pPr>
              <a:buNone/>
            </a:pPr>
            <a:endParaRPr lang="en-IN" sz="2000" dirty="0" smtClean="0"/>
          </a:p>
          <a:p>
            <a:pPr>
              <a:buNone/>
            </a:pPr>
            <a:r>
              <a:rPr lang="en-US" sz="2000" dirty="0" smtClean="0"/>
              <a:t>5.   After leveling and aligning, a </a:t>
            </a:r>
            <a:r>
              <a:rPr lang="en-US" sz="2000" dirty="0" err="1" smtClean="0"/>
              <a:t>multisegmental</a:t>
            </a:r>
            <a:r>
              <a:rPr lang="en-US" sz="2000" dirty="0" smtClean="0"/>
              <a:t> </a:t>
            </a:r>
            <a:r>
              <a:rPr lang="en-US" sz="2000" dirty="0" err="1" smtClean="0"/>
              <a:t>LeFort</a:t>
            </a:r>
            <a:r>
              <a:rPr lang="en-US" sz="2000" dirty="0" smtClean="0"/>
              <a:t> I maxillary </a:t>
            </a:r>
            <a:r>
              <a:rPr lang="en-US" sz="2000" dirty="0" err="1" smtClean="0"/>
              <a:t>osteotomy</a:t>
            </a:r>
            <a:r>
              <a:rPr lang="en-US" sz="2000" dirty="0" smtClean="0"/>
              <a:t> to address the transverse, </a:t>
            </a:r>
            <a:r>
              <a:rPr lang="en-US" sz="2000" dirty="0" err="1" smtClean="0"/>
              <a:t>sagittal</a:t>
            </a:r>
            <a:r>
              <a:rPr lang="en-US" sz="2000" dirty="0" smtClean="0"/>
              <a:t> </a:t>
            </a:r>
            <a:r>
              <a:rPr lang="en-IN" sz="2000" dirty="0" smtClean="0"/>
              <a:t>and coronal skeletal discrepancies.</a:t>
            </a:r>
          </a:p>
          <a:p>
            <a:pPr>
              <a:buNone/>
            </a:pPr>
            <a:endParaRPr lang="en-IN" sz="2000" dirty="0" smtClean="0"/>
          </a:p>
          <a:p>
            <a:pPr>
              <a:buNone/>
            </a:pPr>
            <a:r>
              <a:rPr lang="en-US" sz="2000" dirty="0" smtClean="0"/>
              <a:t>6.   Following </a:t>
            </a:r>
            <a:r>
              <a:rPr lang="en-US" sz="2000" dirty="0" err="1" smtClean="0"/>
              <a:t>orthognathic</a:t>
            </a:r>
            <a:r>
              <a:rPr lang="en-US" sz="2000" dirty="0" smtClean="0"/>
              <a:t> surgery; continued orthodontics </a:t>
            </a:r>
            <a:r>
              <a:rPr lang="en-IN" sz="2000" dirty="0" smtClean="0"/>
              <a:t>to harmonize the occlusion.</a:t>
            </a:r>
          </a:p>
          <a:p>
            <a:pPr>
              <a:buNone/>
            </a:pPr>
            <a:endParaRPr lang="en-IN" sz="2000" dirty="0" smtClean="0"/>
          </a:p>
          <a:p>
            <a:pPr>
              <a:buNone/>
            </a:pPr>
            <a:r>
              <a:rPr lang="en-US" sz="2000" dirty="0" smtClean="0"/>
              <a:t>7. Retain using maxillary and </a:t>
            </a:r>
            <a:r>
              <a:rPr lang="en-US" sz="2000" dirty="0" err="1" smtClean="0"/>
              <a:t>mandibular</a:t>
            </a:r>
            <a:r>
              <a:rPr lang="en-US" sz="2000" dirty="0" smtClean="0"/>
              <a:t> Hawley-type retainers.</a:t>
            </a:r>
            <a:endParaRPr lang="en-IN" sz="2000" dirty="0" smtClean="0">
              <a:latin typeface="Times New Roman" pitchFamily="18" charset="0"/>
              <a:cs typeface="Times New Roman" pitchFamily="18" charset="0"/>
            </a:endParaRPr>
          </a:p>
          <a:p>
            <a:endParaRPr lang="en-IN" sz="20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77826" name="Picture 2"/>
          <p:cNvPicPr>
            <a:picLocks noChangeAspect="1" noChangeArrowheads="1"/>
          </p:cNvPicPr>
          <p:nvPr/>
        </p:nvPicPr>
        <p:blipFill>
          <a:blip r:embed="rId2"/>
          <a:srcRect/>
          <a:stretch>
            <a:fillRect/>
          </a:stretch>
        </p:blipFill>
        <p:spPr bwMode="auto">
          <a:xfrm>
            <a:off x="1233167" y="76200"/>
            <a:ext cx="6158233" cy="2926080"/>
          </a:xfrm>
          <a:prstGeom prst="rect">
            <a:avLst/>
          </a:prstGeom>
          <a:noFill/>
          <a:ln w="9525">
            <a:noFill/>
            <a:miter lim="800000"/>
            <a:headEnd/>
            <a:tailEnd/>
          </a:ln>
          <a:effectLst/>
        </p:spPr>
      </p:pic>
      <p:pic>
        <p:nvPicPr>
          <p:cNvPr id="77827" name="Picture 3"/>
          <p:cNvPicPr>
            <a:picLocks noChangeAspect="1" noChangeArrowheads="1"/>
          </p:cNvPicPr>
          <p:nvPr/>
        </p:nvPicPr>
        <p:blipFill>
          <a:blip r:embed="rId3"/>
          <a:srcRect/>
          <a:stretch>
            <a:fillRect/>
          </a:stretch>
        </p:blipFill>
        <p:spPr bwMode="auto">
          <a:xfrm>
            <a:off x="2590800" y="3124200"/>
            <a:ext cx="3781395"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Autofit/>
          </a:bodyPr>
          <a:lstStyle/>
          <a:p>
            <a:pPr algn="l"/>
            <a:r>
              <a:rPr lang="en-US" sz="2000" dirty="0" smtClean="0">
                <a:latin typeface="Times New Roman" pitchFamily="18" charset="0"/>
                <a:cs typeface="Times New Roman" pitchFamily="18" charset="0"/>
              </a:rPr>
              <a:t>Orthodontic treatment of the transposition of a maxillary canine and a first premolar: a case report</a:t>
            </a:r>
            <a:br>
              <a:rPr lang="en-US" sz="2000" dirty="0" smtClean="0">
                <a:latin typeface="Times New Roman" pitchFamily="18" charset="0"/>
                <a:cs typeface="Times New Roman" pitchFamily="18" charset="0"/>
              </a:rPr>
            </a:br>
            <a:r>
              <a:rPr lang="it-IT" sz="2000" dirty="0" smtClean="0">
                <a:latin typeface="Times New Roman" pitchFamily="18" charset="0"/>
                <a:cs typeface="Times New Roman" pitchFamily="18" charset="0"/>
              </a:rPr>
              <a:t>Dinoi Maria Teresa, Mummolo Stefano, Monaco Annalisa, Marchetti Enrico, Campanella Vincenzo</a:t>
            </a:r>
            <a:r>
              <a:rPr lang="en-IN" sz="2000" dirty="0" smtClean="0">
                <a:latin typeface="Times New Roman" pitchFamily="18" charset="0"/>
                <a:cs typeface="Times New Roman" pitchFamily="18" charset="0"/>
              </a:rPr>
              <a:t>and </a:t>
            </a:r>
            <a:r>
              <a:rPr lang="en-IN" sz="2000" dirty="0" err="1" smtClean="0">
                <a:latin typeface="Times New Roman" pitchFamily="18" charset="0"/>
                <a:cs typeface="Times New Roman" pitchFamily="18" charset="0"/>
              </a:rPr>
              <a:t>Marzo</a:t>
            </a:r>
            <a:r>
              <a:rPr lang="en-IN" sz="2000" dirty="0" smtClean="0">
                <a:latin typeface="Times New Roman" pitchFamily="18" charset="0"/>
                <a:cs typeface="Times New Roman" pitchFamily="18" charset="0"/>
              </a:rPr>
              <a:t> Giuseppe</a:t>
            </a:r>
            <a:endParaRPr lang="en-IN" sz="2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209800"/>
            <a:ext cx="8229600" cy="2286000"/>
          </a:xfrm>
        </p:spPr>
        <p:txBody>
          <a:bodyPr/>
          <a:lstStyle/>
          <a:p>
            <a:endParaRPr lang="en-IN"/>
          </a:p>
        </p:txBody>
      </p:sp>
      <p:pic>
        <p:nvPicPr>
          <p:cNvPr id="86018" name="Picture 2"/>
          <p:cNvPicPr>
            <a:picLocks noChangeAspect="1" noChangeArrowheads="1"/>
          </p:cNvPicPr>
          <p:nvPr/>
        </p:nvPicPr>
        <p:blipFill>
          <a:blip r:embed="rId2"/>
          <a:srcRect/>
          <a:stretch>
            <a:fillRect/>
          </a:stretch>
        </p:blipFill>
        <p:spPr bwMode="auto">
          <a:xfrm>
            <a:off x="427307" y="1981200"/>
            <a:ext cx="3763693" cy="2286000"/>
          </a:xfrm>
          <a:prstGeom prst="rect">
            <a:avLst/>
          </a:prstGeom>
          <a:noFill/>
          <a:ln w="9525">
            <a:noFill/>
            <a:miter lim="800000"/>
            <a:headEnd/>
            <a:tailEnd/>
          </a:ln>
          <a:effectLst/>
        </p:spPr>
      </p:pic>
      <p:pic>
        <p:nvPicPr>
          <p:cNvPr id="86019" name="Picture 3"/>
          <p:cNvPicPr>
            <a:picLocks noChangeAspect="1" noChangeArrowheads="1"/>
          </p:cNvPicPr>
          <p:nvPr/>
        </p:nvPicPr>
        <p:blipFill>
          <a:blip r:embed="rId3"/>
          <a:srcRect/>
          <a:stretch>
            <a:fillRect/>
          </a:stretch>
        </p:blipFill>
        <p:spPr bwMode="auto">
          <a:xfrm>
            <a:off x="4572000" y="1981200"/>
            <a:ext cx="3423257" cy="2286000"/>
          </a:xfrm>
          <a:prstGeom prst="rect">
            <a:avLst/>
          </a:prstGeom>
          <a:noFill/>
          <a:ln w="9525">
            <a:noFill/>
            <a:miter lim="800000"/>
            <a:headEnd/>
            <a:tailEnd/>
          </a:ln>
          <a:effectLst/>
        </p:spPr>
      </p:pic>
      <p:pic>
        <p:nvPicPr>
          <p:cNvPr id="86020" name="Picture 4"/>
          <p:cNvPicPr>
            <a:picLocks noChangeAspect="1" noChangeArrowheads="1"/>
          </p:cNvPicPr>
          <p:nvPr/>
        </p:nvPicPr>
        <p:blipFill>
          <a:blip r:embed="rId4"/>
          <a:srcRect/>
          <a:stretch>
            <a:fillRect/>
          </a:stretch>
        </p:blipFill>
        <p:spPr bwMode="auto">
          <a:xfrm>
            <a:off x="691543" y="4495800"/>
            <a:ext cx="3423257" cy="2286000"/>
          </a:xfrm>
          <a:prstGeom prst="rect">
            <a:avLst/>
          </a:prstGeom>
          <a:noFill/>
          <a:ln w="9525">
            <a:noFill/>
            <a:miter lim="800000"/>
            <a:headEnd/>
            <a:tailEnd/>
          </a:ln>
          <a:effectLst/>
        </p:spPr>
      </p:pic>
      <p:pic>
        <p:nvPicPr>
          <p:cNvPr id="86021" name="Picture 5"/>
          <p:cNvPicPr>
            <a:picLocks noChangeAspect="1" noChangeArrowheads="1"/>
          </p:cNvPicPr>
          <p:nvPr/>
        </p:nvPicPr>
        <p:blipFill>
          <a:blip r:embed="rId5"/>
          <a:srcRect/>
          <a:stretch>
            <a:fillRect/>
          </a:stretch>
        </p:blipFill>
        <p:spPr bwMode="auto">
          <a:xfrm>
            <a:off x="4653943" y="4495800"/>
            <a:ext cx="3423257" cy="228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8"/>
          <p:cNvPicPr>
            <a:picLocks noChangeAspect="1" noChangeArrowheads="1"/>
          </p:cNvPicPr>
          <p:nvPr/>
        </p:nvPicPr>
        <p:blipFill>
          <a:blip r:embed="rId2" cstate="print"/>
          <a:srcRect/>
          <a:stretch>
            <a:fillRect/>
          </a:stretch>
        </p:blipFill>
        <p:spPr bwMode="auto">
          <a:xfrm>
            <a:off x="5942303" y="228600"/>
            <a:ext cx="2287297" cy="6400800"/>
          </a:xfrm>
          <a:prstGeom prst="rect">
            <a:avLst/>
          </a:prstGeom>
          <a:noFill/>
          <a:ln w="9525">
            <a:noFill/>
            <a:miter lim="800000"/>
            <a:headEnd/>
            <a:tailEnd/>
          </a:ln>
          <a:effectLst/>
        </p:spPr>
      </p:pic>
      <p:pic>
        <p:nvPicPr>
          <p:cNvPr id="5" name="Picture 7"/>
          <p:cNvPicPr>
            <a:picLocks noChangeAspect="1" noChangeArrowheads="1"/>
          </p:cNvPicPr>
          <p:nvPr/>
        </p:nvPicPr>
        <p:blipFill>
          <a:blip r:embed="rId3"/>
          <a:srcRect/>
          <a:stretch>
            <a:fillRect/>
          </a:stretch>
        </p:blipFill>
        <p:spPr bwMode="auto">
          <a:xfrm>
            <a:off x="1219200" y="3581400"/>
            <a:ext cx="4107908" cy="2743200"/>
          </a:xfrm>
          <a:prstGeom prst="rect">
            <a:avLst/>
          </a:prstGeom>
          <a:noFill/>
          <a:ln w="9525">
            <a:noFill/>
            <a:miter lim="800000"/>
            <a:headEnd/>
            <a:tailEnd/>
          </a:ln>
          <a:effectLst/>
        </p:spPr>
      </p:pic>
      <p:pic>
        <p:nvPicPr>
          <p:cNvPr id="6" name="Picture 6"/>
          <p:cNvPicPr>
            <a:picLocks noChangeAspect="1" noChangeArrowheads="1"/>
          </p:cNvPicPr>
          <p:nvPr/>
        </p:nvPicPr>
        <p:blipFill>
          <a:blip r:embed="rId4"/>
          <a:srcRect/>
          <a:stretch>
            <a:fillRect/>
          </a:stretch>
        </p:blipFill>
        <p:spPr bwMode="auto">
          <a:xfrm>
            <a:off x="1200708" y="885825"/>
            <a:ext cx="4133292" cy="24688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IN" dirty="0"/>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It is important for the clinician to know the normal and the abnormal ranges of growth for proper diagnosis, treatment planning and selecting appropriate clinical</a:t>
            </a:r>
            <a:r>
              <a:rPr lang="en-IN" sz="2400" dirty="0" smtClean="0">
                <a:latin typeface="Times New Roman" pitchFamily="18" charset="0"/>
                <a:cs typeface="Times New Roman" pitchFamily="18" charset="0"/>
              </a:rPr>
              <a:t>procedures.</a:t>
            </a:r>
          </a:p>
          <a:p>
            <a:pPr algn="just">
              <a:buNone/>
            </a:pPr>
            <a:endParaRPr lang="en-IN"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Orthodontic treatment irrespective of appliance depends to a great extent on adaptive capacity of alveolar process, growth and </a:t>
            </a:r>
            <a:r>
              <a:rPr lang="en-US" sz="2400" dirty="0" err="1" smtClean="0">
                <a:latin typeface="Times New Roman" pitchFamily="18" charset="0"/>
                <a:cs typeface="Times New Roman" pitchFamily="18" charset="0"/>
              </a:rPr>
              <a:t>remodelling</a:t>
            </a:r>
            <a:r>
              <a:rPr lang="en-US" sz="2400" dirty="0" smtClean="0">
                <a:latin typeface="Times New Roman" pitchFamily="18" charset="0"/>
                <a:cs typeface="Times New Roman" pitchFamily="18" charset="0"/>
              </a:rPr>
              <a:t>.</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a:t>
            </a:r>
            <a:br>
              <a:rPr lang="en-US" dirty="0" smtClean="0"/>
            </a:br>
            <a:endParaRPr lang="en-IN" dirty="0"/>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1.Enlow’s; Essentials of Facial Growth, 4th Edition.</a:t>
            </a:r>
          </a:p>
          <a:p>
            <a:pPr>
              <a:buNone/>
            </a:pPr>
            <a:r>
              <a:rPr lang="en-US" sz="2400" dirty="0" smtClean="0">
                <a:latin typeface="Times New Roman" pitchFamily="18" charset="0"/>
                <a:cs typeface="Times New Roman" pitchFamily="18" charset="0"/>
              </a:rPr>
              <a:t>2. </a:t>
            </a:r>
            <a:r>
              <a:rPr lang="en-US" sz="2400" dirty="0" err="1" smtClean="0">
                <a:latin typeface="Times New Roman" pitchFamily="18" charset="0"/>
                <a:cs typeface="Times New Roman" pitchFamily="18" charset="0"/>
              </a:rPr>
              <a:t>Inderbeer</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singh</a:t>
            </a:r>
            <a:r>
              <a:rPr lang="en-US" sz="2400" dirty="0" smtClean="0">
                <a:latin typeface="Times New Roman" pitchFamily="18" charset="0"/>
                <a:cs typeface="Times New Roman" pitchFamily="18" charset="0"/>
              </a:rPr>
              <a:t>; human embryology, seventh edition</a:t>
            </a:r>
          </a:p>
          <a:p>
            <a:pPr>
              <a:buNone/>
            </a:pPr>
            <a:r>
              <a:rPr lang="en-US" sz="2400" dirty="0" smtClean="0">
                <a:latin typeface="Times New Roman" pitchFamily="18" charset="0"/>
                <a:cs typeface="Times New Roman" pitchFamily="18" charset="0"/>
              </a:rPr>
              <a:t>3.Langmans medical embryology</a:t>
            </a:r>
          </a:p>
          <a:p>
            <a:pPr>
              <a:buNone/>
            </a:pPr>
            <a:r>
              <a:rPr lang="en-US" sz="2400" dirty="0" smtClean="0">
                <a:latin typeface="Times New Roman" pitchFamily="18" charset="0"/>
                <a:cs typeface="Times New Roman" pitchFamily="18" charset="0"/>
              </a:rPr>
              <a:t>4.Orbans oral histology and embryology</a:t>
            </a:r>
          </a:p>
          <a:p>
            <a:pPr>
              <a:buNone/>
            </a:pPr>
            <a:r>
              <a:rPr lang="en-US" sz="2400" dirty="0" smtClean="0">
                <a:latin typeface="Times New Roman" pitchFamily="18" charset="0"/>
                <a:cs typeface="Times New Roman" pitchFamily="18" charset="0"/>
              </a:rPr>
              <a:t>5.Oral and maxillofacial pathology Neville-3 edition</a:t>
            </a:r>
          </a:p>
          <a:p>
            <a:pPr>
              <a:buNone/>
            </a:pPr>
            <a:r>
              <a:rPr lang="en-US" sz="2400" dirty="0" smtClean="0">
                <a:latin typeface="Times New Roman" pitchFamily="18" charset="0"/>
                <a:cs typeface="Times New Roman" pitchFamily="18" charset="0"/>
              </a:rPr>
              <a:t>6.Craniofacial development  -</a:t>
            </a:r>
            <a:r>
              <a:rPr lang="en-US" sz="2400" dirty="0" err="1" smtClean="0">
                <a:latin typeface="Times New Roman" pitchFamily="18" charset="0"/>
                <a:cs typeface="Times New Roman" pitchFamily="18" charset="0"/>
              </a:rPr>
              <a:t>Sperber</a:t>
            </a: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7.</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Illustrated Review of the Embryology and Development of </a:t>
            </a:r>
            <a:r>
              <a:rPr lang="en-US" sz="2400" dirty="0" err="1" smtClean="0">
                <a:latin typeface="Times New Roman" pitchFamily="18" charset="0"/>
                <a:cs typeface="Times New Roman" pitchFamily="18" charset="0"/>
              </a:rPr>
              <a:t>theFacial</a:t>
            </a:r>
            <a:r>
              <a:rPr lang="en-US" sz="2400" dirty="0" smtClean="0">
                <a:latin typeface="Times New Roman" pitchFamily="18" charset="0"/>
                <a:cs typeface="Times New Roman" pitchFamily="18" charset="0"/>
              </a:rPr>
              <a:t> Region, Part 2: Late Development of the Fetal Face </a:t>
            </a:r>
            <a:r>
              <a:rPr lang="en-US" sz="2400" dirty="0" err="1" smtClean="0">
                <a:latin typeface="Times New Roman" pitchFamily="18" charset="0"/>
                <a:cs typeface="Times New Roman" pitchFamily="18" charset="0"/>
              </a:rPr>
              <a:t>andChanges</a:t>
            </a:r>
            <a:r>
              <a:rPr lang="en-US" sz="2400" dirty="0" smtClean="0">
                <a:latin typeface="Times New Roman" pitchFamily="18" charset="0"/>
                <a:cs typeface="Times New Roman" pitchFamily="18" charset="0"/>
              </a:rPr>
              <a:t> in the Face from the Newborn to Adulthood</a:t>
            </a:r>
          </a:p>
          <a:p>
            <a:pPr>
              <a:buNone/>
            </a:pPr>
            <a:r>
              <a:rPr lang="en-US" sz="2400" dirty="0" smtClean="0">
                <a:latin typeface="Times New Roman" pitchFamily="18" charset="0"/>
                <a:cs typeface="Times New Roman" pitchFamily="18" charset="0"/>
              </a:rPr>
              <a:t>                                                            P.M. </a:t>
            </a:r>
            <a:r>
              <a:rPr lang="en-US" sz="2400" dirty="0" err="1" smtClean="0">
                <a:latin typeface="Times New Roman" pitchFamily="18" charset="0"/>
                <a:cs typeface="Times New Roman" pitchFamily="18" charset="0"/>
              </a:rPr>
              <a:t>Som</a:t>
            </a:r>
            <a:r>
              <a:rPr lang="en-US" sz="2400" dirty="0" smtClean="0">
                <a:latin typeface="Times New Roman" pitchFamily="18" charset="0"/>
                <a:cs typeface="Times New Roman" pitchFamily="18" charset="0"/>
              </a:rPr>
              <a:t> and T.P. </a:t>
            </a:r>
            <a:r>
              <a:rPr lang="en-US" sz="2400" dirty="0" err="1" smtClean="0">
                <a:latin typeface="Times New Roman" pitchFamily="18" charset="0"/>
                <a:cs typeface="Times New Roman" pitchFamily="18" charset="0"/>
              </a:rPr>
              <a:t>Naidich</a:t>
            </a:r>
            <a:endParaRPr lang="en-US" sz="2400" dirty="0" smtClean="0">
              <a:latin typeface="Times New Roman" pitchFamily="18" charset="0"/>
              <a:cs typeface="Times New Roman" pitchFamily="18" charset="0"/>
            </a:endParaRPr>
          </a:p>
          <a:p>
            <a:pPr>
              <a:buNone/>
            </a:pPr>
            <a:endParaRPr lang="en-IN"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8.Case Report: Orthodontic and </a:t>
            </a:r>
            <a:r>
              <a:rPr lang="en-US" sz="2400" dirty="0" err="1" smtClean="0">
                <a:latin typeface="Times New Roman" pitchFamily="18" charset="0"/>
                <a:cs typeface="Times New Roman" pitchFamily="18" charset="0"/>
              </a:rPr>
              <a:t>Dentofacial</a:t>
            </a:r>
            <a:r>
              <a:rPr lang="en-US" sz="2400" dirty="0" smtClean="0">
                <a:latin typeface="Times New Roman" pitchFamily="18" charset="0"/>
                <a:cs typeface="Times New Roman" pitchFamily="18" charset="0"/>
              </a:rPr>
              <a:t> Orthopedic  </a:t>
            </a:r>
          </a:p>
          <a:p>
            <a:pPr>
              <a:buNone/>
            </a:pPr>
            <a:r>
              <a:rPr lang="en-IN" sz="2400" dirty="0" smtClean="0">
                <a:latin typeface="Times New Roman" pitchFamily="18" charset="0"/>
                <a:cs typeface="Times New Roman" pitchFamily="18" charset="0"/>
              </a:rPr>
              <a:t>    Considerations in </a:t>
            </a:r>
            <a:r>
              <a:rPr lang="en-IN" sz="2400" dirty="0" err="1" smtClean="0">
                <a:latin typeface="Times New Roman" pitchFamily="18" charset="0"/>
                <a:cs typeface="Times New Roman" pitchFamily="18" charset="0"/>
              </a:rPr>
              <a:t>Apert’s</a:t>
            </a:r>
            <a:r>
              <a:rPr lang="en-IN" sz="2400" dirty="0" smtClean="0">
                <a:latin typeface="Times New Roman" pitchFamily="18" charset="0"/>
                <a:cs typeface="Times New Roman" pitchFamily="18" charset="0"/>
              </a:rPr>
              <a:t> Syndrome -R. David </a:t>
            </a:r>
            <a:r>
              <a:rPr lang="en-IN" sz="2400" dirty="0" err="1" smtClean="0">
                <a:latin typeface="Times New Roman" pitchFamily="18" charset="0"/>
                <a:cs typeface="Times New Roman" pitchFamily="18" charset="0"/>
              </a:rPr>
              <a:t>Rynearson</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endParaRPr lang="en-IN"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1.Development of palate</a:t>
            </a:r>
          </a:p>
          <a:p>
            <a:pPr>
              <a:buNone/>
            </a:pPr>
            <a:r>
              <a:rPr lang="en-US" dirty="0" smtClean="0"/>
              <a:t>2.Prenatal &amp;post natal growth of maxilla</a:t>
            </a:r>
          </a:p>
          <a:p>
            <a:pPr>
              <a:buNone/>
            </a:pPr>
            <a:r>
              <a:rPr lang="en-US" dirty="0" smtClean="0"/>
              <a:t>3.Cranifacial anomalies and its treatment</a:t>
            </a:r>
          </a:p>
          <a:p>
            <a:pPr>
              <a:buNone/>
            </a:pPr>
            <a:r>
              <a:rPr lang="en-US" dirty="0" smtClean="0"/>
              <a:t>4.Developmental disturbance of palate</a:t>
            </a:r>
          </a:p>
          <a:p>
            <a:pPr>
              <a:buNone/>
            </a:pPr>
            <a:r>
              <a:rPr lang="en-US" dirty="0" smtClean="0"/>
              <a:t>5.Developmental disturbance of </a:t>
            </a:r>
            <a:r>
              <a:rPr lang="en-US" dirty="0" err="1" smtClean="0"/>
              <a:t>upperlip</a:t>
            </a:r>
            <a:endParaRPr lang="en-US" dirty="0" smtClean="0"/>
          </a:p>
          <a:p>
            <a:pPr>
              <a:buNone/>
            </a:pPr>
            <a:r>
              <a:rPr lang="en-US" dirty="0" smtClean="0"/>
              <a:t>6.Transposition </a:t>
            </a:r>
          </a:p>
          <a:p>
            <a:pPr>
              <a:buNone/>
            </a:pPr>
            <a:r>
              <a:rPr lang="en-US" dirty="0" smtClean="0"/>
              <a:t>7.Intrinsic and extrinsic factors influencing growth of jaws</a:t>
            </a:r>
          </a:p>
          <a:p>
            <a:pPr>
              <a:buNone/>
            </a:pPr>
            <a:r>
              <a:rPr lang="en-US" dirty="0" smtClean="0"/>
              <a:t>8.Derivatives of brachial arches</a:t>
            </a:r>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2511</TotalTime>
  <Words>1654</Words>
  <Application>Microsoft Office PowerPoint</Application>
  <PresentationFormat>On-screen Show (4:3)</PresentationFormat>
  <Paragraphs>232</Paragraphs>
  <Slides>74</Slides>
  <Notes>0</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Office Theme</vt:lpstr>
      <vt:lpstr>Growth and development of maxilla</vt:lpstr>
      <vt:lpstr>contents</vt:lpstr>
      <vt:lpstr>Slide 3</vt:lpstr>
      <vt:lpstr>Introduction </vt:lpstr>
      <vt:lpstr>Slide 5</vt:lpstr>
      <vt:lpstr>Slide 6</vt:lpstr>
      <vt:lpstr>Embryogenesis </vt:lpstr>
      <vt:lpstr>Slide 8</vt:lpstr>
      <vt:lpstr>Slide 9</vt:lpstr>
      <vt:lpstr>Neural crest derivatives </vt:lpstr>
      <vt:lpstr>Derivatives of pharyngeal arches</vt:lpstr>
      <vt:lpstr>Slide 12</vt:lpstr>
      <vt:lpstr>Slide 13</vt:lpstr>
      <vt:lpstr>Dursey&amp;His</vt:lpstr>
      <vt:lpstr>Formation of Frontonasal process</vt:lpstr>
      <vt:lpstr>Formation &amp; disintegration of oropharyngeal membrane</vt:lpstr>
      <vt:lpstr>Formation of median nasal and lateral nasal process</vt:lpstr>
      <vt:lpstr>Slide 18</vt:lpstr>
      <vt:lpstr>Slide 19</vt:lpstr>
      <vt:lpstr>Slide 20</vt:lpstr>
      <vt:lpstr>Formation of the Palate </vt:lpstr>
      <vt:lpstr>Intermaxillary segment</vt:lpstr>
      <vt:lpstr>Slide 23</vt:lpstr>
      <vt:lpstr>Slide 24</vt:lpstr>
      <vt:lpstr>Slide 25</vt:lpstr>
      <vt:lpstr>Transformation ??</vt:lpstr>
      <vt:lpstr>Slide 27</vt:lpstr>
      <vt:lpstr>Slide 28</vt:lpstr>
      <vt:lpstr>Slide 29</vt:lpstr>
      <vt:lpstr>Gingiva, Lips, and Teeth </vt:lpstr>
      <vt:lpstr>Slide 31</vt:lpstr>
      <vt:lpstr>Slide 32</vt:lpstr>
      <vt:lpstr>Slide 33</vt:lpstr>
      <vt:lpstr>Slide 34</vt:lpstr>
      <vt:lpstr>Eruption and shedding time</vt:lpstr>
      <vt:lpstr>Eruption sequence</vt:lpstr>
      <vt:lpstr>Slide 37</vt:lpstr>
      <vt:lpstr>Postnatal growth of maxilla</vt:lpstr>
      <vt:lpstr>Medial aspect</vt:lpstr>
      <vt:lpstr>Lateral aspect</vt:lpstr>
      <vt:lpstr>Slide 41</vt:lpstr>
      <vt:lpstr>PREMAXILLA  two centers of ossification </vt:lpstr>
      <vt:lpstr>Slide 43</vt:lpstr>
      <vt:lpstr>Parts of palate</vt:lpstr>
      <vt:lpstr>Post natal growth </vt:lpstr>
      <vt:lpstr>Translation </vt:lpstr>
      <vt:lpstr>Primary displacement </vt:lpstr>
      <vt:lpstr>Secondary displacement</vt:lpstr>
      <vt:lpstr>Slide 49</vt:lpstr>
      <vt:lpstr>Slide 50</vt:lpstr>
      <vt:lpstr>Sicher sutural theory</vt:lpstr>
      <vt:lpstr>Scotts cartilagenous theory</vt:lpstr>
      <vt:lpstr>Slide 53</vt:lpstr>
      <vt:lpstr>Cleft lip and palate</vt:lpstr>
      <vt:lpstr>Crouzon syndrome</vt:lpstr>
      <vt:lpstr>Apert syndrome</vt:lpstr>
      <vt:lpstr>Slide 57</vt:lpstr>
      <vt:lpstr>Slide 58</vt:lpstr>
      <vt:lpstr>Slide 59</vt:lpstr>
      <vt:lpstr>Slide 60</vt:lpstr>
      <vt:lpstr>Expansion </vt:lpstr>
      <vt:lpstr>Facemask  </vt:lpstr>
      <vt:lpstr>NAM</vt:lpstr>
      <vt:lpstr>Slide 64</vt:lpstr>
      <vt:lpstr>Slide 65</vt:lpstr>
      <vt:lpstr>Slide 66</vt:lpstr>
      <vt:lpstr>Slide 67</vt:lpstr>
      <vt:lpstr>Slide 68</vt:lpstr>
      <vt:lpstr>Orthodontic treatment of the transposition of a maxillary canine and a first premolar: a case report Dinoi Maria Teresa, Mummolo Stefano, Monaco Annalisa, Marchetti Enrico, Campanella Vincenzoand Marzo Giuseppe</vt:lpstr>
      <vt:lpstr>Slide 70</vt:lpstr>
      <vt:lpstr>Conclusion </vt:lpstr>
      <vt:lpstr>Reference </vt:lpstr>
      <vt:lpstr>Slide 73</vt:lpstr>
      <vt:lpstr>Questions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madhu</dc:creator>
  <cp:lastModifiedBy>madhu</cp:lastModifiedBy>
  <cp:revision>9</cp:revision>
  <dcterms:created xsi:type="dcterms:W3CDTF">2019-02-15T10:51:58Z</dcterms:created>
  <dcterms:modified xsi:type="dcterms:W3CDTF">2019-05-25T06:17:04Z</dcterms:modified>
</cp:coreProperties>
</file>