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40" r:id="rId5"/>
    <p:sldId id="356" r:id="rId6"/>
    <p:sldId id="357" r:id="rId7"/>
    <p:sldId id="358" r:id="rId8"/>
    <p:sldId id="359" r:id="rId9"/>
    <p:sldId id="385" r:id="rId10"/>
    <p:sldId id="386" r:id="rId11"/>
    <p:sldId id="387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55" r:id="rId26"/>
    <p:sldId id="373" r:id="rId27"/>
    <p:sldId id="37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E571"/>
    <a:srgbClr val="002465"/>
    <a:srgbClr val="C88800"/>
    <a:srgbClr val="7F3F00"/>
    <a:srgbClr val="F9E0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E171933-4619-4E11-9A3F-F7608DF75F80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3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634" y="48"/>
      </p:cViewPr>
      <p:guideLst/>
    </p:cSldViewPr>
  </p:slideViewPr>
  <p:outlineViewPr>
    <p:cViewPr>
      <p:scale>
        <a:sx n="33" d="100"/>
        <a:sy n="33" d="100"/>
      </p:scale>
      <p:origin x="0" y="-113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264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46195B-E4EB-4A4B-8C5F-94F68E4DACEF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6F419E2F-7C68-4F9C-8F02-E479ADCB0669}">
      <dgm:prSet/>
      <dgm:spPr/>
      <dgm:t>
        <a:bodyPr/>
        <a:lstStyle/>
        <a:p>
          <a:r>
            <a:rPr lang="en-GB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timing of primary incisor eruption (i.e., 5 to 12 months of age) coincides with the diminution of the passive humoral immunity conferred by the transfer of maternal antibodies through the placenta and establishment of the child’s own immunity</a:t>
          </a:r>
          <a:r>
            <a:rPr lang="en-GB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dirty="0"/>
        </a:p>
      </dgm:t>
    </dgm:pt>
    <dgm:pt modelId="{8747939B-C99A-462B-9BFC-D6BC8A8E0D52}" type="parTrans" cxnId="{A6A59D0F-4CA6-4800-AD1C-1702C4F3D5A7}">
      <dgm:prSet/>
      <dgm:spPr/>
      <dgm:t>
        <a:bodyPr/>
        <a:lstStyle/>
        <a:p>
          <a:endParaRPr lang="en-IN"/>
        </a:p>
      </dgm:t>
    </dgm:pt>
    <dgm:pt modelId="{EE08BF73-AAC5-44D4-A73C-151638E4177B}" type="sibTrans" cxnId="{A6A59D0F-4CA6-4800-AD1C-1702C4F3D5A7}">
      <dgm:prSet/>
      <dgm:spPr/>
      <dgm:t>
        <a:bodyPr/>
        <a:lstStyle/>
        <a:p>
          <a:endParaRPr lang="en-IN"/>
        </a:p>
      </dgm:t>
    </dgm:pt>
    <dgm:pt modelId="{689CCE5F-EEA7-4AB8-8FA7-55B4BC6F208C}">
      <dgm:prSet/>
      <dgm:spPr/>
      <dgm:t>
        <a:bodyPr/>
        <a:lstStyle/>
        <a:p>
          <a:r>
            <a:rPr lang="en-GB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Pain is a common feature of teething as reported by parents and some health care providers.</a:t>
          </a:r>
          <a:endParaRPr lang="en-IN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530E0B-7AC7-4C3C-8354-EADA399B57A4}" type="parTrans" cxnId="{4CCDA9A6-CF0F-4BC5-9CD4-A8B0D4D79D72}">
      <dgm:prSet/>
      <dgm:spPr/>
      <dgm:t>
        <a:bodyPr/>
        <a:lstStyle/>
        <a:p>
          <a:endParaRPr lang="en-IN"/>
        </a:p>
      </dgm:t>
    </dgm:pt>
    <dgm:pt modelId="{5D086E9D-2C8E-45D5-AE61-AD49270DD007}" type="sibTrans" cxnId="{4CCDA9A6-CF0F-4BC5-9CD4-A8B0D4D79D72}">
      <dgm:prSet/>
      <dgm:spPr/>
      <dgm:t>
        <a:bodyPr/>
        <a:lstStyle/>
        <a:p>
          <a:endParaRPr lang="en-IN"/>
        </a:p>
      </dgm:t>
    </dgm:pt>
    <dgm:pt modelId="{16DCD85B-6E36-46FC-8C40-FDFBFBB6E2F4}" type="pres">
      <dgm:prSet presAssocID="{9846195B-E4EB-4A4B-8C5F-94F68E4DACEF}" presName="Name0" presStyleCnt="0">
        <dgm:presLayoutVars>
          <dgm:dir/>
          <dgm:resizeHandles val="exact"/>
        </dgm:presLayoutVars>
      </dgm:prSet>
      <dgm:spPr/>
    </dgm:pt>
    <dgm:pt modelId="{8C364420-C467-4C8B-A2D7-63051E70B4F7}" type="pres">
      <dgm:prSet presAssocID="{6F419E2F-7C68-4F9C-8F02-E479ADCB0669}" presName="node" presStyleLbl="node1" presStyleIdx="0" presStyleCnt="2" custScaleX="99795" custScaleY="97712">
        <dgm:presLayoutVars>
          <dgm:bulletEnabled val="1"/>
        </dgm:presLayoutVars>
      </dgm:prSet>
      <dgm:spPr/>
    </dgm:pt>
    <dgm:pt modelId="{4B5FFFBD-3290-42BA-8AE5-417F03C02FE0}" type="pres">
      <dgm:prSet presAssocID="{EE08BF73-AAC5-44D4-A73C-151638E4177B}" presName="sibTrans" presStyleLbl="sibTrans2D1" presStyleIdx="0" presStyleCnt="1"/>
      <dgm:spPr/>
    </dgm:pt>
    <dgm:pt modelId="{C0A131D2-0A47-43B9-9C53-6F2647BD7EF3}" type="pres">
      <dgm:prSet presAssocID="{EE08BF73-AAC5-44D4-A73C-151638E4177B}" presName="connectorText" presStyleLbl="sibTrans2D1" presStyleIdx="0" presStyleCnt="1"/>
      <dgm:spPr/>
    </dgm:pt>
    <dgm:pt modelId="{B98FBD68-C126-4641-9E9F-4244A64ABACD}" type="pres">
      <dgm:prSet presAssocID="{689CCE5F-EEA7-4AB8-8FA7-55B4BC6F208C}" presName="node" presStyleLbl="node1" presStyleIdx="1" presStyleCnt="2" custLinFactNeighborX="22" custLinFactNeighborY="2636">
        <dgm:presLayoutVars>
          <dgm:bulletEnabled val="1"/>
        </dgm:presLayoutVars>
      </dgm:prSet>
      <dgm:spPr/>
    </dgm:pt>
  </dgm:ptLst>
  <dgm:cxnLst>
    <dgm:cxn modelId="{A6A59D0F-4CA6-4800-AD1C-1702C4F3D5A7}" srcId="{9846195B-E4EB-4A4B-8C5F-94F68E4DACEF}" destId="{6F419E2F-7C68-4F9C-8F02-E479ADCB0669}" srcOrd="0" destOrd="0" parTransId="{8747939B-C99A-462B-9BFC-D6BC8A8E0D52}" sibTransId="{EE08BF73-AAC5-44D4-A73C-151638E4177B}"/>
    <dgm:cxn modelId="{94655521-CA9F-4610-B73E-DA9F2B49DE86}" type="presOf" srcId="{EE08BF73-AAC5-44D4-A73C-151638E4177B}" destId="{C0A131D2-0A47-43B9-9C53-6F2647BD7EF3}" srcOrd="1" destOrd="0" presId="urn:microsoft.com/office/officeart/2005/8/layout/process1"/>
    <dgm:cxn modelId="{AC56964D-C82D-41B9-9726-D082FD1B5554}" type="presOf" srcId="{6F419E2F-7C68-4F9C-8F02-E479ADCB0669}" destId="{8C364420-C467-4C8B-A2D7-63051E70B4F7}" srcOrd="0" destOrd="0" presId="urn:microsoft.com/office/officeart/2005/8/layout/process1"/>
    <dgm:cxn modelId="{4CCDA9A6-CF0F-4BC5-9CD4-A8B0D4D79D72}" srcId="{9846195B-E4EB-4A4B-8C5F-94F68E4DACEF}" destId="{689CCE5F-EEA7-4AB8-8FA7-55B4BC6F208C}" srcOrd="1" destOrd="0" parTransId="{49530E0B-7AC7-4C3C-8354-EADA399B57A4}" sibTransId="{5D086E9D-2C8E-45D5-AE61-AD49270DD007}"/>
    <dgm:cxn modelId="{8416E1AB-6E1E-414F-85C9-8031A4155CFE}" type="presOf" srcId="{EE08BF73-AAC5-44D4-A73C-151638E4177B}" destId="{4B5FFFBD-3290-42BA-8AE5-417F03C02FE0}" srcOrd="0" destOrd="0" presId="urn:microsoft.com/office/officeart/2005/8/layout/process1"/>
    <dgm:cxn modelId="{C215D3B4-A51D-4CB5-B7DE-32CE015BC958}" type="presOf" srcId="{689CCE5F-EEA7-4AB8-8FA7-55B4BC6F208C}" destId="{B98FBD68-C126-4641-9E9F-4244A64ABACD}" srcOrd="0" destOrd="0" presId="urn:microsoft.com/office/officeart/2005/8/layout/process1"/>
    <dgm:cxn modelId="{E415D2DA-EF80-428C-8F9D-4E04D894F769}" type="presOf" srcId="{9846195B-E4EB-4A4B-8C5F-94F68E4DACEF}" destId="{16DCD85B-6E36-46FC-8C40-FDFBFBB6E2F4}" srcOrd="0" destOrd="0" presId="urn:microsoft.com/office/officeart/2005/8/layout/process1"/>
    <dgm:cxn modelId="{38565F13-E41C-4F86-8E49-5377089B702B}" type="presParOf" srcId="{16DCD85B-6E36-46FC-8C40-FDFBFBB6E2F4}" destId="{8C364420-C467-4C8B-A2D7-63051E70B4F7}" srcOrd="0" destOrd="0" presId="urn:microsoft.com/office/officeart/2005/8/layout/process1"/>
    <dgm:cxn modelId="{D800D72F-BB5D-48BE-8FD6-13CFCDBA4A98}" type="presParOf" srcId="{16DCD85B-6E36-46FC-8C40-FDFBFBB6E2F4}" destId="{4B5FFFBD-3290-42BA-8AE5-417F03C02FE0}" srcOrd="1" destOrd="0" presId="urn:microsoft.com/office/officeart/2005/8/layout/process1"/>
    <dgm:cxn modelId="{B2470CDA-8762-4D6E-A729-52BC8A2847CE}" type="presParOf" srcId="{4B5FFFBD-3290-42BA-8AE5-417F03C02FE0}" destId="{C0A131D2-0A47-43B9-9C53-6F2647BD7EF3}" srcOrd="0" destOrd="0" presId="urn:microsoft.com/office/officeart/2005/8/layout/process1"/>
    <dgm:cxn modelId="{1585979F-1E0D-412F-AEB7-E6451B8ACD7D}" type="presParOf" srcId="{16DCD85B-6E36-46FC-8C40-FDFBFBB6E2F4}" destId="{B98FBD68-C126-4641-9E9F-4244A64ABAC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272885-791F-4F5F-AD63-54361A39C335}" type="doc">
      <dgm:prSet loTypeId="urn:microsoft.com/office/officeart/2005/8/layout/hProcess9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DE6E31C4-80A9-4F3B-9FA8-6819441E0278}">
      <dgm:prSet custT="1"/>
      <dgm:spPr/>
      <dgm:t>
        <a:bodyPr/>
        <a:lstStyle/>
        <a:p>
          <a:r>
            <a:rPr lang="en-GB" sz="1600" b="0" i="0" baseline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 with tooth eruption, the process of tooth exfoliation involves changes in the periodontium. </a:t>
          </a:r>
          <a:endParaRPr lang="en-IN" sz="160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EBB4D0-8723-4E36-9C7A-62170452226B}" type="parTrans" cxnId="{3AD6D8C5-A2B4-4EA1-8A16-4C4521CC94AC}">
      <dgm:prSet/>
      <dgm:spPr/>
      <dgm:t>
        <a:bodyPr/>
        <a:lstStyle/>
        <a:p>
          <a:endParaRPr lang="en-IN"/>
        </a:p>
      </dgm:t>
    </dgm:pt>
    <dgm:pt modelId="{26748721-8541-4E22-8F5F-CAAFC44698FF}" type="sibTrans" cxnId="{3AD6D8C5-A2B4-4EA1-8A16-4C4521CC94AC}">
      <dgm:prSet/>
      <dgm:spPr/>
      <dgm:t>
        <a:bodyPr/>
        <a:lstStyle/>
        <a:p>
          <a:endParaRPr lang="en-IN"/>
        </a:p>
      </dgm:t>
    </dgm:pt>
    <dgm:pt modelId="{6D0C8BA7-ECF1-4927-ABB3-871BF259AC3E}">
      <dgm:prSet custT="1"/>
      <dgm:spPr/>
      <dgm:t>
        <a:bodyPr/>
        <a:lstStyle/>
        <a:p>
          <a:r>
            <a:rPr lang="en-GB" sz="1600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depth of the gingival sulcus increases as the junctional epithelium migrates down the resorbing root of an exfoliating tooth.</a:t>
          </a:r>
          <a:endParaRPr lang="en-IN" sz="16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98B28D-D91B-4D5E-BC32-C7AA91304EAD}" type="parTrans" cxnId="{9DEA3B20-24B5-49A4-8337-2AB60101933C}">
      <dgm:prSet/>
      <dgm:spPr/>
      <dgm:t>
        <a:bodyPr/>
        <a:lstStyle/>
        <a:p>
          <a:endParaRPr lang="en-IN"/>
        </a:p>
      </dgm:t>
    </dgm:pt>
    <dgm:pt modelId="{70321D8E-1E25-4001-B16D-0413ADB6ACE5}" type="sibTrans" cxnId="{9DEA3B20-24B5-49A4-8337-2AB60101933C}">
      <dgm:prSet/>
      <dgm:spPr/>
      <dgm:t>
        <a:bodyPr/>
        <a:lstStyle/>
        <a:p>
          <a:endParaRPr lang="en-IN"/>
        </a:p>
      </dgm:t>
    </dgm:pt>
    <dgm:pt modelId="{BBD802FB-D452-43CE-B79E-4129E4039067}">
      <dgm:prSet custT="1"/>
      <dgm:spPr/>
      <dgm:t>
        <a:bodyPr/>
        <a:lstStyle/>
        <a:p>
          <a:r>
            <a:rPr lang="en-GB" sz="1600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Changes in the permeability and integrity of the junctional epithelium can make the exfoliating tooth more susceptible </a:t>
          </a:r>
          <a:r>
            <a:rPr lang="en-IN" sz="1600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 inflammation</a:t>
          </a:r>
          <a:r>
            <a:rPr lang="en-IN" sz="16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6785EE03-E062-4A7F-A6F2-011A0299F4FC}" type="parTrans" cxnId="{E8D23CF8-F078-4076-AEF7-C4B562FC7F46}">
      <dgm:prSet/>
      <dgm:spPr/>
      <dgm:t>
        <a:bodyPr/>
        <a:lstStyle/>
        <a:p>
          <a:endParaRPr lang="en-IN"/>
        </a:p>
      </dgm:t>
    </dgm:pt>
    <dgm:pt modelId="{4505790E-A19C-4389-B3C0-9BCFA5C72F69}" type="sibTrans" cxnId="{E8D23CF8-F078-4076-AEF7-C4B562FC7F46}">
      <dgm:prSet/>
      <dgm:spPr/>
      <dgm:t>
        <a:bodyPr/>
        <a:lstStyle/>
        <a:p>
          <a:endParaRPr lang="en-IN"/>
        </a:p>
      </dgm:t>
    </dgm:pt>
    <dgm:pt modelId="{42615A4A-47EF-478F-98EC-C9E33C1745A9}">
      <dgm:prSet custT="1"/>
      <dgm:spPr/>
      <dgm:t>
        <a:bodyPr/>
        <a:lstStyle/>
        <a:p>
          <a:r>
            <a:rPr lang="en-GB" sz="1600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During the process of exfoliation, teeth can change position, leading to changes in occlusion. </a:t>
          </a:r>
          <a:endParaRPr lang="en-IN" sz="16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E16141-ED5B-411A-B041-8783346B999F}" type="parTrans" cxnId="{ADA66D00-74B6-4D42-B29A-76F2E2E73599}">
      <dgm:prSet/>
      <dgm:spPr/>
      <dgm:t>
        <a:bodyPr/>
        <a:lstStyle/>
        <a:p>
          <a:endParaRPr lang="en-IN"/>
        </a:p>
      </dgm:t>
    </dgm:pt>
    <dgm:pt modelId="{53C49AAA-A9CE-4C31-8B89-ACD8E6817CF1}" type="sibTrans" cxnId="{ADA66D00-74B6-4D42-B29A-76F2E2E73599}">
      <dgm:prSet/>
      <dgm:spPr/>
      <dgm:t>
        <a:bodyPr/>
        <a:lstStyle/>
        <a:p>
          <a:endParaRPr lang="en-IN"/>
        </a:p>
      </dgm:t>
    </dgm:pt>
    <dgm:pt modelId="{06A2DE43-97B6-44AB-A9AB-361CE9C0330A}">
      <dgm:prSet custT="1"/>
      <dgm:spPr/>
      <dgm:t>
        <a:bodyPr/>
        <a:lstStyle/>
        <a:p>
          <a:r>
            <a:rPr lang="en-GB" sz="1600" b="0" i="0" baseline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Malalignment caused by spacing and changes in skeletal relationships related to erupting teeth can contribute to significant trauma of the periodontal structures.</a:t>
          </a:r>
          <a:endParaRPr lang="en-IN" sz="160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681EE0-910A-44D6-85AE-7CB21611CB96}" type="parTrans" cxnId="{7ADC262F-ED72-4E51-B35B-6FEE48DDD381}">
      <dgm:prSet/>
      <dgm:spPr/>
      <dgm:t>
        <a:bodyPr/>
        <a:lstStyle/>
        <a:p>
          <a:endParaRPr lang="en-IN"/>
        </a:p>
      </dgm:t>
    </dgm:pt>
    <dgm:pt modelId="{996C50E3-7A65-404C-8EDA-5145ECA94778}" type="sibTrans" cxnId="{7ADC262F-ED72-4E51-B35B-6FEE48DDD381}">
      <dgm:prSet/>
      <dgm:spPr/>
      <dgm:t>
        <a:bodyPr/>
        <a:lstStyle/>
        <a:p>
          <a:endParaRPr lang="en-IN"/>
        </a:p>
      </dgm:t>
    </dgm:pt>
    <dgm:pt modelId="{C2A28526-15BD-4567-A413-4D072C96918B}">
      <dgm:prSet custT="1"/>
      <dgm:spPr/>
      <dgm:t>
        <a:bodyPr/>
        <a:lstStyle/>
        <a:p>
          <a:r>
            <a:rPr lang="en-GB" sz="1600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most patients, these injuries spontaneously resolve as the teeth exfoliate, erupt, and align through the normal growth and </a:t>
          </a:r>
          <a:r>
            <a:rPr lang="en-IN" sz="1600" b="0" i="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 processes.</a:t>
          </a:r>
          <a:endParaRPr lang="en-IN" sz="16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80F281-A70D-4F2A-B08B-BFAD4EF273CC}" type="parTrans" cxnId="{F094C8E7-6208-4548-AFFA-B90456AA9497}">
      <dgm:prSet/>
      <dgm:spPr/>
      <dgm:t>
        <a:bodyPr/>
        <a:lstStyle/>
        <a:p>
          <a:endParaRPr lang="en-IN"/>
        </a:p>
      </dgm:t>
    </dgm:pt>
    <dgm:pt modelId="{EE4610F4-E54F-4E84-A7DC-E06305C56EF1}" type="sibTrans" cxnId="{F094C8E7-6208-4548-AFFA-B90456AA9497}">
      <dgm:prSet/>
      <dgm:spPr/>
      <dgm:t>
        <a:bodyPr/>
        <a:lstStyle/>
        <a:p>
          <a:endParaRPr lang="en-IN"/>
        </a:p>
      </dgm:t>
    </dgm:pt>
    <dgm:pt modelId="{73702B61-2214-46B6-9EA4-2CC44D41F1CC}" type="pres">
      <dgm:prSet presAssocID="{06272885-791F-4F5F-AD63-54361A39C335}" presName="CompostProcess" presStyleCnt="0">
        <dgm:presLayoutVars>
          <dgm:dir/>
          <dgm:resizeHandles val="exact"/>
        </dgm:presLayoutVars>
      </dgm:prSet>
      <dgm:spPr/>
    </dgm:pt>
    <dgm:pt modelId="{E0381A84-598A-4543-9305-06F5163CE133}" type="pres">
      <dgm:prSet presAssocID="{06272885-791F-4F5F-AD63-54361A39C335}" presName="arrow" presStyleLbl="bgShp" presStyleIdx="0" presStyleCnt="1" custScaleX="117647" custLinFactNeighborX="-3317" custLinFactNeighborY="-2224"/>
      <dgm:spPr/>
    </dgm:pt>
    <dgm:pt modelId="{A93721CC-8816-4F67-82C4-C15C71EF7B3E}" type="pres">
      <dgm:prSet presAssocID="{06272885-791F-4F5F-AD63-54361A39C335}" presName="linearProcess" presStyleCnt="0"/>
      <dgm:spPr/>
    </dgm:pt>
    <dgm:pt modelId="{1509D6C9-B4A5-484B-B6B2-E4D30B4BCE05}" type="pres">
      <dgm:prSet presAssocID="{DE6E31C4-80A9-4F3B-9FA8-6819441E0278}" presName="textNode" presStyleLbl="node1" presStyleIdx="0" presStyleCnt="6">
        <dgm:presLayoutVars>
          <dgm:bulletEnabled val="1"/>
        </dgm:presLayoutVars>
      </dgm:prSet>
      <dgm:spPr/>
    </dgm:pt>
    <dgm:pt modelId="{F36D1EE7-9A39-4372-ABD6-5429072C4F67}" type="pres">
      <dgm:prSet presAssocID="{26748721-8541-4E22-8F5F-CAAFC44698FF}" presName="sibTrans" presStyleCnt="0"/>
      <dgm:spPr/>
    </dgm:pt>
    <dgm:pt modelId="{1949F1CD-E175-4D2A-9E64-F83A13BAE8E2}" type="pres">
      <dgm:prSet presAssocID="{6D0C8BA7-ECF1-4927-ABB3-871BF259AC3E}" presName="textNode" presStyleLbl="node1" presStyleIdx="1" presStyleCnt="6" custScaleX="114511" custScaleY="108030">
        <dgm:presLayoutVars>
          <dgm:bulletEnabled val="1"/>
        </dgm:presLayoutVars>
      </dgm:prSet>
      <dgm:spPr/>
    </dgm:pt>
    <dgm:pt modelId="{D2688EA3-6A0D-4D62-AD23-C1966F89DBB3}" type="pres">
      <dgm:prSet presAssocID="{70321D8E-1E25-4001-B16D-0413ADB6ACE5}" presName="sibTrans" presStyleCnt="0"/>
      <dgm:spPr/>
    </dgm:pt>
    <dgm:pt modelId="{9C978B7D-1D83-4317-A6F3-2E63ADF848F4}" type="pres">
      <dgm:prSet presAssocID="{BBD802FB-D452-43CE-B79E-4129E4039067}" presName="textNode" presStyleLbl="node1" presStyleIdx="2" presStyleCnt="6" custScaleX="113683" custScaleY="109740">
        <dgm:presLayoutVars>
          <dgm:bulletEnabled val="1"/>
        </dgm:presLayoutVars>
      </dgm:prSet>
      <dgm:spPr/>
    </dgm:pt>
    <dgm:pt modelId="{9F964D21-BB25-4B4C-8876-CCFB2DB77646}" type="pres">
      <dgm:prSet presAssocID="{4505790E-A19C-4389-B3C0-9BCFA5C72F69}" presName="sibTrans" presStyleCnt="0"/>
      <dgm:spPr/>
    </dgm:pt>
    <dgm:pt modelId="{DC425279-B649-404F-8777-E065F2A2FB63}" type="pres">
      <dgm:prSet presAssocID="{42615A4A-47EF-478F-98EC-C9E33C1745A9}" presName="textNode" presStyleLbl="node1" presStyleIdx="3" presStyleCnt="6" custScaleX="111819">
        <dgm:presLayoutVars>
          <dgm:bulletEnabled val="1"/>
        </dgm:presLayoutVars>
      </dgm:prSet>
      <dgm:spPr/>
    </dgm:pt>
    <dgm:pt modelId="{07A196E5-1DD2-42D8-87EA-68964E1FA8C4}" type="pres">
      <dgm:prSet presAssocID="{53C49AAA-A9CE-4C31-8B89-ACD8E6817CF1}" presName="sibTrans" presStyleCnt="0"/>
      <dgm:spPr/>
    </dgm:pt>
    <dgm:pt modelId="{DEA5AC67-D172-471C-9D44-B20C370873E1}" type="pres">
      <dgm:prSet presAssocID="{06A2DE43-97B6-44AB-A9AB-361CE9C0330A}" presName="textNode" presStyleLbl="node1" presStyleIdx="4" presStyleCnt="6" custScaleX="136403" custScaleY="137425">
        <dgm:presLayoutVars>
          <dgm:bulletEnabled val="1"/>
        </dgm:presLayoutVars>
      </dgm:prSet>
      <dgm:spPr/>
    </dgm:pt>
    <dgm:pt modelId="{707A45CD-D2BD-42AA-92B5-DF2D1456E7A6}" type="pres">
      <dgm:prSet presAssocID="{996C50E3-7A65-404C-8EDA-5145ECA94778}" presName="sibTrans" presStyleCnt="0"/>
      <dgm:spPr/>
    </dgm:pt>
    <dgm:pt modelId="{C096871C-46CF-4513-AD0A-6BE0F436F461}" type="pres">
      <dgm:prSet presAssocID="{C2A28526-15BD-4567-A413-4D072C96918B}" presName="textNode" presStyleLbl="node1" presStyleIdx="5" presStyleCnt="6" custScaleX="109018" custScaleY="128556">
        <dgm:presLayoutVars>
          <dgm:bulletEnabled val="1"/>
        </dgm:presLayoutVars>
      </dgm:prSet>
      <dgm:spPr/>
    </dgm:pt>
  </dgm:ptLst>
  <dgm:cxnLst>
    <dgm:cxn modelId="{ADA66D00-74B6-4D42-B29A-76F2E2E73599}" srcId="{06272885-791F-4F5F-AD63-54361A39C335}" destId="{42615A4A-47EF-478F-98EC-C9E33C1745A9}" srcOrd="3" destOrd="0" parTransId="{6AE16141-ED5B-411A-B041-8783346B999F}" sibTransId="{53C49AAA-A9CE-4C31-8B89-ACD8E6817CF1}"/>
    <dgm:cxn modelId="{72753908-CFFE-4AAF-AAB1-7C072BE5247A}" type="presOf" srcId="{6D0C8BA7-ECF1-4927-ABB3-871BF259AC3E}" destId="{1949F1CD-E175-4D2A-9E64-F83A13BAE8E2}" srcOrd="0" destOrd="0" presId="urn:microsoft.com/office/officeart/2005/8/layout/hProcess9"/>
    <dgm:cxn modelId="{9DEA3B20-24B5-49A4-8337-2AB60101933C}" srcId="{06272885-791F-4F5F-AD63-54361A39C335}" destId="{6D0C8BA7-ECF1-4927-ABB3-871BF259AC3E}" srcOrd="1" destOrd="0" parTransId="{D298B28D-D91B-4D5E-BC32-C7AA91304EAD}" sibTransId="{70321D8E-1E25-4001-B16D-0413ADB6ACE5}"/>
    <dgm:cxn modelId="{7ADC262F-ED72-4E51-B35B-6FEE48DDD381}" srcId="{06272885-791F-4F5F-AD63-54361A39C335}" destId="{06A2DE43-97B6-44AB-A9AB-361CE9C0330A}" srcOrd="4" destOrd="0" parTransId="{FF681EE0-910A-44D6-85AE-7CB21611CB96}" sibTransId="{996C50E3-7A65-404C-8EDA-5145ECA94778}"/>
    <dgm:cxn modelId="{FC08E940-36E2-4BD3-8993-886E8A308407}" type="presOf" srcId="{DE6E31C4-80A9-4F3B-9FA8-6819441E0278}" destId="{1509D6C9-B4A5-484B-B6B2-E4D30B4BCE05}" srcOrd="0" destOrd="0" presId="urn:microsoft.com/office/officeart/2005/8/layout/hProcess9"/>
    <dgm:cxn modelId="{D606AC43-D4D2-4FEC-822B-0BB83B8074DA}" type="presOf" srcId="{42615A4A-47EF-478F-98EC-C9E33C1745A9}" destId="{DC425279-B649-404F-8777-E065F2A2FB63}" srcOrd="0" destOrd="0" presId="urn:microsoft.com/office/officeart/2005/8/layout/hProcess9"/>
    <dgm:cxn modelId="{4EA3B075-6468-40F5-8FD8-86D3224EECE9}" type="presOf" srcId="{C2A28526-15BD-4567-A413-4D072C96918B}" destId="{C096871C-46CF-4513-AD0A-6BE0F436F461}" srcOrd="0" destOrd="0" presId="urn:microsoft.com/office/officeart/2005/8/layout/hProcess9"/>
    <dgm:cxn modelId="{155CB956-E880-4E85-AE0B-6B02B2110443}" type="presOf" srcId="{06A2DE43-97B6-44AB-A9AB-361CE9C0330A}" destId="{DEA5AC67-D172-471C-9D44-B20C370873E1}" srcOrd="0" destOrd="0" presId="urn:microsoft.com/office/officeart/2005/8/layout/hProcess9"/>
    <dgm:cxn modelId="{3AD6D8C5-A2B4-4EA1-8A16-4C4521CC94AC}" srcId="{06272885-791F-4F5F-AD63-54361A39C335}" destId="{DE6E31C4-80A9-4F3B-9FA8-6819441E0278}" srcOrd="0" destOrd="0" parTransId="{5AEBB4D0-8723-4E36-9C7A-62170452226B}" sibTransId="{26748721-8541-4E22-8F5F-CAAFC44698FF}"/>
    <dgm:cxn modelId="{3C38B8D1-032B-46FC-93BA-A394B7EB86BA}" type="presOf" srcId="{BBD802FB-D452-43CE-B79E-4129E4039067}" destId="{9C978B7D-1D83-4317-A6F3-2E63ADF848F4}" srcOrd="0" destOrd="0" presId="urn:microsoft.com/office/officeart/2005/8/layout/hProcess9"/>
    <dgm:cxn modelId="{F094C8E7-6208-4548-AFFA-B90456AA9497}" srcId="{06272885-791F-4F5F-AD63-54361A39C335}" destId="{C2A28526-15BD-4567-A413-4D072C96918B}" srcOrd="5" destOrd="0" parTransId="{7280F281-A70D-4F2A-B08B-BFAD4EF273CC}" sibTransId="{EE4610F4-E54F-4E84-A7DC-E06305C56EF1}"/>
    <dgm:cxn modelId="{E71907F4-E378-4C13-82D0-F45B498CD017}" type="presOf" srcId="{06272885-791F-4F5F-AD63-54361A39C335}" destId="{73702B61-2214-46B6-9EA4-2CC44D41F1CC}" srcOrd="0" destOrd="0" presId="urn:microsoft.com/office/officeart/2005/8/layout/hProcess9"/>
    <dgm:cxn modelId="{E8D23CF8-F078-4076-AEF7-C4B562FC7F46}" srcId="{06272885-791F-4F5F-AD63-54361A39C335}" destId="{BBD802FB-D452-43CE-B79E-4129E4039067}" srcOrd="2" destOrd="0" parTransId="{6785EE03-E062-4A7F-A6F2-011A0299F4FC}" sibTransId="{4505790E-A19C-4389-B3C0-9BCFA5C72F69}"/>
    <dgm:cxn modelId="{C9D03CF7-B491-4045-813D-A3CA2F00BCF0}" type="presParOf" srcId="{73702B61-2214-46B6-9EA4-2CC44D41F1CC}" destId="{E0381A84-598A-4543-9305-06F5163CE133}" srcOrd="0" destOrd="0" presId="urn:microsoft.com/office/officeart/2005/8/layout/hProcess9"/>
    <dgm:cxn modelId="{2440127C-3F10-4491-8AE7-501C58A11816}" type="presParOf" srcId="{73702B61-2214-46B6-9EA4-2CC44D41F1CC}" destId="{A93721CC-8816-4F67-82C4-C15C71EF7B3E}" srcOrd="1" destOrd="0" presId="urn:microsoft.com/office/officeart/2005/8/layout/hProcess9"/>
    <dgm:cxn modelId="{74FCD6BF-1B82-48C5-B96E-41F2928D5D24}" type="presParOf" srcId="{A93721CC-8816-4F67-82C4-C15C71EF7B3E}" destId="{1509D6C9-B4A5-484B-B6B2-E4D30B4BCE05}" srcOrd="0" destOrd="0" presId="urn:microsoft.com/office/officeart/2005/8/layout/hProcess9"/>
    <dgm:cxn modelId="{BF6CEC99-5879-4166-9F0D-E1352AB99D56}" type="presParOf" srcId="{A93721CC-8816-4F67-82C4-C15C71EF7B3E}" destId="{F36D1EE7-9A39-4372-ABD6-5429072C4F67}" srcOrd="1" destOrd="0" presId="urn:microsoft.com/office/officeart/2005/8/layout/hProcess9"/>
    <dgm:cxn modelId="{FB61FAC2-83B7-424B-BA98-7699EBECE13F}" type="presParOf" srcId="{A93721CC-8816-4F67-82C4-C15C71EF7B3E}" destId="{1949F1CD-E175-4D2A-9E64-F83A13BAE8E2}" srcOrd="2" destOrd="0" presId="urn:microsoft.com/office/officeart/2005/8/layout/hProcess9"/>
    <dgm:cxn modelId="{D1CDB02B-16EF-4295-B7BA-F3E0526DB374}" type="presParOf" srcId="{A93721CC-8816-4F67-82C4-C15C71EF7B3E}" destId="{D2688EA3-6A0D-4D62-AD23-C1966F89DBB3}" srcOrd="3" destOrd="0" presId="urn:microsoft.com/office/officeart/2005/8/layout/hProcess9"/>
    <dgm:cxn modelId="{16A9E05D-5C1C-4D17-B151-8E30E728CFC9}" type="presParOf" srcId="{A93721CC-8816-4F67-82C4-C15C71EF7B3E}" destId="{9C978B7D-1D83-4317-A6F3-2E63ADF848F4}" srcOrd="4" destOrd="0" presId="urn:microsoft.com/office/officeart/2005/8/layout/hProcess9"/>
    <dgm:cxn modelId="{FA752614-F0F3-4DF8-98DA-4ADCA08266DB}" type="presParOf" srcId="{A93721CC-8816-4F67-82C4-C15C71EF7B3E}" destId="{9F964D21-BB25-4B4C-8876-CCFB2DB77646}" srcOrd="5" destOrd="0" presId="urn:microsoft.com/office/officeart/2005/8/layout/hProcess9"/>
    <dgm:cxn modelId="{C79ADA69-55B1-475E-9455-DB6E2CDDE7F7}" type="presParOf" srcId="{A93721CC-8816-4F67-82C4-C15C71EF7B3E}" destId="{DC425279-B649-404F-8777-E065F2A2FB63}" srcOrd="6" destOrd="0" presId="urn:microsoft.com/office/officeart/2005/8/layout/hProcess9"/>
    <dgm:cxn modelId="{823F9C3A-851D-43A2-A2D1-FFE29BEA44E7}" type="presParOf" srcId="{A93721CC-8816-4F67-82C4-C15C71EF7B3E}" destId="{07A196E5-1DD2-42D8-87EA-68964E1FA8C4}" srcOrd="7" destOrd="0" presId="urn:microsoft.com/office/officeart/2005/8/layout/hProcess9"/>
    <dgm:cxn modelId="{195B525E-876D-4D56-B386-D5786AA04E06}" type="presParOf" srcId="{A93721CC-8816-4F67-82C4-C15C71EF7B3E}" destId="{DEA5AC67-D172-471C-9D44-B20C370873E1}" srcOrd="8" destOrd="0" presId="urn:microsoft.com/office/officeart/2005/8/layout/hProcess9"/>
    <dgm:cxn modelId="{F29C0A78-48B3-4CE6-A229-BB6324F76E37}" type="presParOf" srcId="{A93721CC-8816-4F67-82C4-C15C71EF7B3E}" destId="{707A45CD-D2BD-42AA-92B5-DF2D1456E7A6}" srcOrd="9" destOrd="0" presId="urn:microsoft.com/office/officeart/2005/8/layout/hProcess9"/>
    <dgm:cxn modelId="{39D8F55C-1FD2-455B-9667-64CA7981C1BC}" type="presParOf" srcId="{A93721CC-8816-4F67-82C4-C15C71EF7B3E}" destId="{C096871C-46CF-4513-AD0A-6BE0F436F461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9FEE2F-3C2E-4DF6-B988-657AA1DEA7CF}" type="doc">
      <dgm:prSet loTypeId="urn:microsoft.com/office/officeart/2005/8/layout/chevron1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4461AD1F-E7A7-4D51-ACB8-80E57BFC3807}">
      <dgm:prSet custT="1"/>
      <dgm:spPr>
        <a:solidFill>
          <a:srgbClr val="AAE571"/>
        </a:solidFill>
      </dgm:spPr>
      <dgm:t>
        <a:bodyPr/>
        <a:lstStyle/>
        <a:p>
          <a:r>
            <a:rPr lang="en-GB" sz="12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During the mixed dentition, recession is most often found on the facial aspect of mandibular permanent incisors due to rotations or labial positioning related to space problems.</a:t>
          </a:r>
          <a:endParaRPr lang="en-IN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3D77EA-62B6-4BAD-B597-CF7FE3DCAA77}" type="parTrans" cxnId="{2883E98C-484E-4732-8CC1-2D9E6AB6561C}">
      <dgm:prSet/>
      <dgm:spPr/>
      <dgm:t>
        <a:bodyPr/>
        <a:lstStyle/>
        <a:p>
          <a:endParaRPr lang="en-IN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DE86AE-3139-4520-A7C4-D08DECEE3D21}" type="sibTrans" cxnId="{2883E98C-484E-4732-8CC1-2D9E6AB6561C}">
      <dgm:prSet/>
      <dgm:spPr/>
      <dgm:t>
        <a:bodyPr/>
        <a:lstStyle/>
        <a:p>
          <a:endParaRPr lang="en-IN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9FB999-8082-41CB-9617-906DFEFD7E2C}">
      <dgm:prSet custT="1"/>
      <dgm:spPr/>
      <dgm:t>
        <a:bodyPr/>
        <a:lstStyle/>
        <a:p>
          <a:r>
            <a:rPr lang="en-GB" sz="14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maxillary canine region is prone to localized gingival recession</a:t>
          </a:r>
          <a:r>
            <a:rPr lang="en-GB" sz="12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967340-898D-40F0-9B28-BAA220E78DF3}" type="parTrans" cxnId="{85D11F4F-36F3-4437-AE09-8EA44ADC762E}">
      <dgm:prSet/>
      <dgm:spPr/>
      <dgm:t>
        <a:bodyPr/>
        <a:lstStyle/>
        <a:p>
          <a:endParaRPr lang="en-IN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49A7D7-9331-4692-9FAD-2A3CAE32CD6E}" type="sibTrans" cxnId="{85D11F4F-36F3-4437-AE09-8EA44ADC762E}">
      <dgm:prSet/>
      <dgm:spPr/>
      <dgm:t>
        <a:bodyPr/>
        <a:lstStyle/>
        <a:p>
          <a:endParaRPr lang="en-IN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D53FCC-B099-4AE9-83E3-6BBE554E452A}">
      <dgm:prSet custT="1"/>
      <dgm:spPr/>
      <dgm:t>
        <a:bodyPr/>
        <a:lstStyle/>
        <a:p>
          <a:r>
            <a:rPr lang="en-GB" sz="12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Recession also can be associated with an anterior open bite as a result of the labial inclination of the teeth</a:t>
          </a:r>
          <a:endParaRPr lang="en-IN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C2A1A2-DDE2-4197-A96B-4A2683F83899}" type="parTrans" cxnId="{7D6A2D0F-452E-4D73-B943-66FF69422216}">
      <dgm:prSet/>
      <dgm:spPr/>
      <dgm:t>
        <a:bodyPr/>
        <a:lstStyle/>
        <a:p>
          <a:endParaRPr lang="en-IN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275716-E8F8-49BA-83CC-956A1E9C0AEA}" type="sibTrans" cxnId="{7D6A2D0F-452E-4D73-B943-66FF69422216}">
      <dgm:prSet/>
      <dgm:spPr/>
      <dgm:t>
        <a:bodyPr/>
        <a:lstStyle/>
        <a:p>
          <a:endParaRPr lang="en-IN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5B0CDC-6BD3-4FBF-902B-BE13577035F0}" type="pres">
      <dgm:prSet presAssocID="{E19FEE2F-3C2E-4DF6-B988-657AA1DEA7CF}" presName="Name0" presStyleCnt="0">
        <dgm:presLayoutVars>
          <dgm:dir/>
          <dgm:animLvl val="lvl"/>
          <dgm:resizeHandles val="exact"/>
        </dgm:presLayoutVars>
      </dgm:prSet>
      <dgm:spPr/>
    </dgm:pt>
    <dgm:pt modelId="{7CEA5B70-EE96-489D-8B12-E3EFD9F6C35D}" type="pres">
      <dgm:prSet presAssocID="{4461AD1F-E7A7-4D51-ACB8-80E57BFC3807}" presName="parTxOnly" presStyleLbl="node1" presStyleIdx="0" presStyleCnt="3" custScaleX="141951" custScaleY="140155">
        <dgm:presLayoutVars>
          <dgm:chMax val="0"/>
          <dgm:chPref val="0"/>
          <dgm:bulletEnabled val="1"/>
        </dgm:presLayoutVars>
      </dgm:prSet>
      <dgm:spPr/>
    </dgm:pt>
    <dgm:pt modelId="{B8C112A6-681A-414F-85A9-26AFEEF8B400}" type="pres">
      <dgm:prSet presAssocID="{ABDE86AE-3139-4520-A7C4-D08DECEE3D21}" presName="parTxOnlySpace" presStyleCnt="0"/>
      <dgm:spPr/>
    </dgm:pt>
    <dgm:pt modelId="{2CD9FB7B-787B-4251-B68C-AB6470C3CB1C}" type="pres">
      <dgm:prSet presAssocID="{AA9FB999-8082-41CB-9617-906DFEFD7E2C}" presName="parTxOnly" presStyleLbl="node1" presStyleIdx="1" presStyleCnt="3" custScaleX="127192" custScaleY="110413">
        <dgm:presLayoutVars>
          <dgm:chMax val="0"/>
          <dgm:chPref val="0"/>
          <dgm:bulletEnabled val="1"/>
        </dgm:presLayoutVars>
      </dgm:prSet>
      <dgm:spPr/>
    </dgm:pt>
    <dgm:pt modelId="{01E3A878-916C-45EC-A4F2-BC5F3DB2E133}" type="pres">
      <dgm:prSet presAssocID="{6E49A7D7-9331-4692-9FAD-2A3CAE32CD6E}" presName="parTxOnlySpace" presStyleCnt="0"/>
      <dgm:spPr/>
    </dgm:pt>
    <dgm:pt modelId="{CD7167FF-5A70-4E4A-8B06-53AA682FAF01}" type="pres">
      <dgm:prSet presAssocID="{68D53FCC-B099-4AE9-83E3-6BBE554E452A}" presName="parTxOnly" presStyleLbl="node1" presStyleIdx="2" presStyleCnt="3" custScaleX="115123" custScaleY="123042">
        <dgm:presLayoutVars>
          <dgm:chMax val="0"/>
          <dgm:chPref val="0"/>
          <dgm:bulletEnabled val="1"/>
        </dgm:presLayoutVars>
      </dgm:prSet>
      <dgm:spPr/>
    </dgm:pt>
  </dgm:ptLst>
  <dgm:cxnLst>
    <dgm:cxn modelId="{7D6A2D0F-452E-4D73-B943-66FF69422216}" srcId="{E19FEE2F-3C2E-4DF6-B988-657AA1DEA7CF}" destId="{68D53FCC-B099-4AE9-83E3-6BBE554E452A}" srcOrd="2" destOrd="0" parTransId="{A0C2A1A2-DDE2-4197-A96B-4A2683F83899}" sibTransId="{BC275716-E8F8-49BA-83CC-956A1E9C0AEA}"/>
    <dgm:cxn modelId="{DFC32B20-2481-4D1F-9605-26E2B186A463}" type="presOf" srcId="{4461AD1F-E7A7-4D51-ACB8-80E57BFC3807}" destId="{7CEA5B70-EE96-489D-8B12-E3EFD9F6C35D}" srcOrd="0" destOrd="0" presId="urn:microsoft.com/office/officeart/2005/8/layout/chevron1"/>
    <dgm:cxn modelId="{85D11F4F-36F3-4437-AE09-8EA44ADC762E}" srcId="{E19FEE2F-3C2E-4DF6-B988-657AA1DEA7CF}" destId="{AA9FB999-8082-41CB-9617-906DFEFD7E2C}" srcOrd="1" destOrd="0" parTransId="{61967340-898D-40F0-9B28-BAA220E78DF3}" sibTransId="{6E49A7D7-9331-4692-9FAD-2A3CAE32CD6E}"/>
    <dgm:cxn modelId="{2883E98C-484E-4732-8CC1-2D9E6AB6561C}" srcId="{E19FEE2F-3C2E-4DF6-B988-657AA1DEA7CF}" destId="{4461AD1F-E7A7-4D51-ACB8-80E57BFC3807}" srcOrd="0" destOrd="0" parTransId="{313D77EA-62B6-4BAD-B597-CF7FE3DCAA77}" sibTransId="{ABDE86AE-3139-4520-A7C4-D08DECEE3D21}"/>
    <dgm:cxn modelId="{3FC25FA4-77A7-4E2A-8ACB-EE9EE1D8CA21}" type="presOf" srcId="{E19FEE2F-3C2E-4DF6-B988-657AA1DEA7CF}" destId="{255B0CDC-6BD3-4FBF-902B-BE13577035F0}" srcOrd="0" destOrd="0" presId="urn:microsoft.com/office/officeart/2005/8/layout/chevron1"/>
    <dgm:cxn modelId="{7D2605B2-99AC-4DD3-A8AA-F71F9BF31CE9}" type="presOf" srcId="{68D53FCC-B099-4AE9-83E3-6BBE554E452A}" destId="{CD7167FF-5A70-4E4A-8B06-53AA682FAF01}" srcOrd="0" destOrd="0" presId="urn:microsoft.com/office/officeart/2005/8/layout/chevron1"/>
    <dgm:cxn modelId="{F96957D0-0A76-4E94-B404-6410F9ADDE45}" type="presOf" srcId="{AA9FB999-8082-41CB-9617-906DFEFD7E2C}" destId="{2CD9FB7B-787B-4251-B68C-AB6470C3CB1C}" srcOrd="0" destOrd="0" presId="urn:microsoft.com/office/officeart/2005/8/layout/chevron1"/>
    <dgm:cxn modelId="{5994B9C4-2884-4B13-B94D-FC5EB22BE479}" type="presParOf" srcId="{255B0CDC-6BD3-4FBF-902B-BE13577035F0}" destId="{7CEA5B70-EE96-489D-8B12-E3EFD9F6C35D}" srcOrd="0" destOrd="0" presId="urn:microsoft.com/office/officeart/2005/8/layout/chevron1"/>
    <dgm:cxn modelId="{ECA9AD5D-B5BE-482D-B912-BDAD03FAC965}" type="presParOf" srcId="{255B0CDC-6BD3-4FBF-902B-BE13577035F0}" destId="{B8C112A6-681A-414F-85A9-26AFEEF8B400}" srcOrd="1" destOrd="0" presId="urn:microsoft.com/office/officeart/2005/8/layout/chevron1"/>
    <dgm:cxn modelId="{6AC7D8A5-57CE-4A58-B627-7D50B5436D2D}" type="presParOf" srcId="{255B0CDC-6BD3-4FBF-902B-BE13577035F0}" destId="{2CD9FB7B-787B-4251-B68C-AB6470C3CB1C}" srcOrd="2" destOrd="0" presId="urn:microsoft.com/office/officeart/2005/8/layout/chevron1"/>
    <dgm:cxn modelId="{4EBD0217-DE71-4E98-96A1-34E2B24524B6}" type="presParOf" srcId="{255B0CDC-6BD3-4FBF-902B-BE13577035F0}" destId="{01E3A878-916C-45EC-A4F2-BC5F3DB2E133}" srcOrd="3" destOrd="0" presId="urn:microsoft.com/office/officeart/2005/8/layout/chevron1"/>
    <dgm:cxn modelId="{7EF40835-EAB0-4F3E-BF08-90AD454F7009}" type="presParOf" srcId="{255B0CDC-6BD3-4FBF-902B-BE13577035F0}" destId="{CD7167FF-5A70-4E4A-8B06-53AA682FAF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6C9ECE-0C2D-4689-A675-F619EB80F10C}" type="doc">
      <dgm:prSet loTypeId="urn:microsoft.com/office/officeart/2005/8/layout/hProcess9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CE5698D8-BF2D-4650-9DAB-279F06A1A183}">
      <dgm:prSet custT="1"/>
      <dgm:spPr/>
      <dgm:t>
        <a:bodyPr/>
        <a:lstStyle/>
        <a:p>
          <a:r>
            <a:rPr lang="en-GB" sz="16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most frequent manifestation of puberty gingivitis is bleeding </a:t>
          </a:r>
          <a:endParaRPr lang="en-IN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485BEC-B8D4-47AC-9B0D-A15A52223F4C}" type="parTrans" cxnId="{A651CA07-C04F-4C06-8F74-1BCEFD886BA4}">
      <dgm:prSet/>
      <dgm:spPr/>
      <dgm:t>
        <a:bodyPr/>
        <a:lstStyle/>
        <a:p>
          <a:endParaRPr lang="en-IN"/>
        </a:p>
      </dgm:t>
    </dgm:pt>
    <dgm:pt modelId="{E9048C2F-8E4B-490E-86D7-B09ACCA6295A}" type="sibTrans" cxnId="{A651CA07-C04F-4C06-8F74-1BCEFD886BA4}">
      <dgm:prSet/>
      <dgm:spPr/>
      <dgm:t>
        <a:bodyPr/>
        <a:lstStyle/>
        <a:p>
          <a:endParaRPr lang="en-IN"/>
        </a:p>
      </dgm:t>
    </dgm:pt>
    <dgm:pt modelId="{E2DB71D9-2465-4837-8A01-0B10AAB8F958}">
      <dgm:prSet custT="1"/>
      <dgm:spPr/>
      <dgm:t>
        <a:bodyPr/>
        <a:lstStyle/>
        <a:p>
          <a:r>
            <a:rPr lang="en-IN" sz="14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Inflammatory gingival </a:t>
          </a:r>
          <a:r>
            <a:rPr lang="en-GB" sz="14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enlargement may also occur in males and females, but it typically subsides after puberty</a:t>
          </a:r>
          <a:r>
            <a:rPr lang="en-GB" sz="12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A5B91-7E9C-46D4-BD19-2A6A142F2B10}" type="parTrans" cxnId="{D9EAD879-56DE-40E8-93FD-01635BCE43B5}">
      <dgm:prSet/>
      <dgm:spPr/>
      <dgm:t>
        <a:bodyPr/>
        <a:lstStyle/>
        <a:p>
          <a:endParaRPr lang="en-IN"/>
        </a:p>
      </dgm:t>
    </dgm:pt>
    <dgm:pt modelId="{5882BBDA-9C07-4AA6-A64D-28A29EA31715}" type="sibTrans" cxnId="{D9EAD879-56DE-40E8-93FD-01635BCE43B5}">
      <dgm:prSet/>
      <dgm:spPr/>
      <dgm:t>
        <a:bodyPr/>
        <a:lstStyle/>
        <a:p>
          <a:endParaRPr lang="en-IN"/>
        </a:p>
      </dgm:t>
    </dgm:pt>
    <dgm:pt modelId="{24948077-3F69-4D9F-A023-8AA40C34F479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IN" b="0" i="0" baseline="0">
              <a:latin typeface="Times New Roman" panose="02020603050405020304" pitchFamily="18" charset="0"/>
              <a:cs typeface="Times New Roman" panose="02020603050405020304" pitchFamily="18" charset="0"/>
            </a:rPr>
            <a:t>and inflammation in interproximal areas. 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2D787C-8AF2-47F2-973C-A23BC7158475}" type="parTrans" cxnId="{E29E9D66-E4F3-4A56-98F2-9FE418B0F848}">
      <dgm:prSet/>
      <dgm:spPr/>
      <dgm:t>
        <a:bodyPr/>
        <a:lstStyle/>
        <a:p>
          <a:endParaRPr lang="en-IN"/>
        </a:p>
      </dgm:t>
    </dgm:pt>
    <dgm:pt modelId="{B70BEE81-502C-433F-BA9C-B28505ED5407}" type="sibTrans" cxnId="{E29E9D66-E4F3-4A56-98F2-9FE418B0F848}">
      <dgm:prSet/>
      <dgm:spPr/>
      <dgm:t>
        <a:bodyPr/>
        <a:lstStyle/>
        <a:p>
          <a:endParaRPr lang="en-IN"/>
        </a:p>
      </dgm:t>
    </dgm:pt>
    <dgm:pt modelId="{17ECD6A2-1438-441F-962E-F365701695F4}" type="pres">
      <dgm:prSet presAssocID="{E76C9ECE-0C2D-4689-A675-F619EB80F10C}" presName="CompostProcess" presStyleCnt="0">
        <dgm:presLayoutVars>
          <dgm:dir/>
          <dgm:resizeHandles val="exact"/>
        </dgm:presLayoutVars>
      </dgm:prSet>
      <dgm:spPr/>
    </dgm:pt>
    <dgm:pt modelId="{3091DE14-1C58-46D1-B7C6-65B807D67BC2}" type="pres">
      <dgm:prSet presAssocID="{E76C9ECE-0C2D-4689-A675-F619EB80F10C}" presName="arrow" presStyleLbl="bgShp" presStyleIdx="0" presStyleCnt="1"/>
      <dgm:spPr/>
    </dgm:pt>
    <dgm:pt modelId="{D9A205B6-716E-4683-B20E-FE9AD1D5B332}" type="pres">
      <dgm:prSet presAssocID="{E76C9ECE-0C2D-4689-A675-F619EB80F10C}" presName="linearProcess" presStyleCnt="0"/>
      <dgm:spPr/>
    </dgm:pt>
    <dgm:pt modelId="{C162E864-EA04-4BE1-93A0-18A637D3E707}" type="pres">
      <dgm:prSet presAssocID="{CE5698D8-BF2D-4650-9DAB-279F06A1A183}" presName="textNode" presStyleLbl="node1" presStyleIdx="0" presStyleCnt="3">
        <dgm:presLayoutVars>
          <dgm:bulletEnabled val="1"/>
        </dgm:presLayoutVars>
      </dgm:prSet>
      <dgm:spPr/>
    </dgm:pt>
    <dgm:pt modelId="{D73DA432-0EFF-4451-99B2-B1F45E7E7BEB}" type="pres">
      <dgm:prSet presAssocID="{E9048C2F-8E4B-490E-86D7-B09ACCA6295A}" presName="sibTrans" presStyleCnt="0"/>
      <dgm:spPr/>
    </dgm:pt>
    <dgm:pt modelId="{B9B6E29A-55FB-43F2-9206-ACAE5AD9C87D}" type="pres">
      <dgm:prSet presAssocID="{24948077-3F69-4D9F-A023-8AA40C34F479}" presName="textNode" presStyleLbl="node1" presStyleIdx="1" presStyleCnt="3">
        <dgm:presLayoutVars>
          <dgm:bulletEnabled val="1"/>
        </dgm:presLayoutVars>
      </dgm:prSet>
      <dgm:spPr/>
    </dgm:pt>
    <dgm:pt modelId="{FED29FB3-3304-4AC4-859F-C4FF62F50174}" type="pres">
      <dgm:prSet presAssocID="{B70BEE81-502C-433F-BA9C-B28505ED5407}" presName="sibTrans" presStyleCnt="0"/>
      <dgm:spPr/>
    </dgm:pt>
    <dgm:pt modelId="{112FD466-9BAC-4A62-8BBF-BF3334EEDA56}" type="pres">
      <dgm:prSet presAssocID="{E2DB71D9-2465-4837-8A01-0B10AAB8F958}" presName="textNode" presStyleLbl="node1" presStyleIdx="2" presStyleCnt="3" custScaleX="102217" custScaleY="125667" custLinFactNeighborX="57918" custLinFactNeighborY="-2060">
        <dgm:presLayoutVars>
          <dgm:bulletEnabled val="1"/>
        </dgm:presLayoutVars>
      </dgm:prSet>
      <dgm:spPr/>
    </dgm:pt>
  </dgm:ptLst>
  <dgm:cxnLst>
    <dgm:cxn modelId="{6CE00903-6C84-4AF9-9A8A-C85739E41B8C}" type="presOf" srcId="{CE5698D8-BF2D-4650-9DAB-279F06A1A183}" destId="{C162E864-EA04-4BE1-93A0-18A637D3E707}" srcOrd="0" destOrd="0" presId="urn:microsoft.com/office/officeart/2005/8/layout/hProcess9"/>
    <dgm:cxn modelId="{A651CA07-C04F-4C06-8F74-1BCEFD886BA4}" srcId="{E76C9ECE-0C2D-4689-A675-F619EB80F10C}" destId="{CE5698D8-BF2D-4650-9DAB-279F06A1A183}" srcOrd="0" destOrd="0" parTransId="{93485BEC-B8D4-47AC-9B0D-A15A52223F4C}" sibTransId="{E9048C2F-8E4B-490E-86D7-B09ACCA6295A}"/>
    <dgm:cxn modelId="{89001409-063C-45CC-B1EB-8CCC1C34D3E4}" type="presOf" srcId="{E76C9ECE-0C2D-4689-A675-F619EB80F10C}" destId="{17ECD6A2-1438-441F-962E-F365701695F4}" srcOrd="0" destOrd="0" presId="urn:microsoft.com/office/officeart/2005/8/layout/hProcess9"/>
    <dgm:cxn modelId="{E29E9D66-E4F3-4A56-98F2-9FE418B0F848}" srcId="{E76C9ECE-0C2D-4689-A675-F619EB80F10C}" destId="{24948077-3F69-4D9F-A023-8AA40C34F479}" srcOrd="1" destOrd="0" parTransId="{BA2D787C-8AF2-47F2-973C-A23BC7158475}" sibTransId="{B70BEE81-502C-433F-BA9C-B28505ED5407}"/>
    <dgm:cxn modelId="{D9EAD879-56DE-40E8-93FD-01635BCE43B5}" srcId="{E76C9ECE-0C2D-4689-A675-F619EB80F10C}" destId="{E2DB71D9-2465-4837-8A01-0B10AAB8F958}" srcOrd="2" destOrd="0" parTransId="{FAFA5B91-7E9C-46D4-BD19-2A6A142F2B10}" sibTransId="{5882BBDA-9C07-4AA6-A64D-28A29EA31715}"/>
    <dgm:cxn modelId="{1C389F8D-3508-49C1-8E2E-A41FC2A8C5A0}" type="presOf" srcId="{E2DB71D9-2465-4837-8A01-0B10AAB8F958}" destId="{112FD466-9BAC-4A62-8BBF-BF3334EEDA56}" srcOrd="0" destOrd="0" presId="urn:microsoft.com/office/officeart/2005/8/layout/hProcess9"/>
    <dgm:cxn modelId="{60162BD8-929E-4DA4-AE1C-C58E8DA9F10B}" type="presOf" srcId="{24948077-3F69-4D9F-A023-8AA40C34F479}" destId="{B9B6E29A-55FB-43F2-9206-ACAE5AD9C87D}" srcOrd="0" destOrd="0" presId="urn:microsoft.com/office/officeart/2005/8/layout/hProcess9"/>
    <dgm:cxn modelId="{61CBEE71-3052-46EA-85D6-90DDF8B7504E}" type="presParOf" srcId="{17ECD6A2-1438-441F-962E-F365701695F4}" destId="{3091DE14-1C58-46D1-B7C6-65B807D67BC2}" srcOrd="0" destOrd="0" presId="urn:microsoft.com/office/officeart/2005/8/layout/hProcess9"/>
    <dgm:cxn modelId="{7D9C3BE8-2607-49E4-8590-C34EC21E1280}" type="presParOf" srcId="{17ECD6A2-1438-441F-962E-F365701695F4}" destId="{D9A205B6-716E-4683-B20E-FE9AD1D5B332}" srcOrd="1" destOrd="0" presId="urn:microsoft.com/office/officeart/2005/8/layout/hProcess9"/>
    <dgm:cxn modelId="{DA61013C-4EDE-48FD-9A11-4A08128E6D8A}" type="presParOf" srcId="{D9A205B6-716E-4683-B20E-FE9AD1D5B332}" destId="{C162E864-EA04-4BE1-93A0-18A637D3E707}" srcOrd="0" destOrd="0" presId="urn:microsoft.com/office/officeart/2005/8/layout/hProcess9"/>
    <dgm:cxn modelId="{5AE784A3-69AE-4897-BC52-8479B2065CF0}" type="presParOf" srcId="{D9A205B6-716E-4683-B20E-FE9AD1D5B332}" destId="{D73DA432-0EFF-4451-99B2-B1F45E7E7BEB}" srcOrd="1" destOrd="0" presId="urn:microsoft.com/office/officeart/2005/8/layout/hProcess9"/>
    <dgm:cxn modelId="{DC0A7AD7-FE55-498F-8734-7EC07C820722}" type="presParOf" srcId="{D9A205B6-716E-4683-B20E-FE9AD1D5B332}" destId="{B9B6E29A-55FB-43F2-9206-ACAE5AD9C87D}" srcOrd="2" destOrd="0" presId="urn:microsoft.com/office/officeart/2005/8/layout/hProcess9"/>
    <dgm:cxn modelId="{4DDD9579-0BB0-45CC-93A4-FC63B680EA14}" type="presParOf" srcId="{D9A205B6-716E-4683-B20E-FE9AD1D5B332}" destId="{FED29FB3-3304-4AC4-859F-C4FF62F50174}" srcOrd="3" destOrd="0" presId="urn:microsoft.com/office/officeart/2005/8/layout/hProcess9"/>
    <dgm:cxn modelId="{3209C8F7-06D7-4774-B5C9-A99D0163623B}" type="presParOf" srcId="{D9A205B6-716E-4683-B20E-FE9AD1D5B332}" destId="{112FD466-9BAC-4A62-8BBF-BF3334EEDA5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42325E-36D7-4E50-B761-2BDAACE07F5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2914084-899F-4304-94B7-3967477865B4}">
      <dgm:prSet/>
      <dgm:spPr>
        <a:solidFill>
          <a:srgbClr val="7F3F00"/>
        </a:solidFill>
      </dgm:spPr>
      <dgm:t>
        <a:bodyPr/>
        <a:lstStyle/>
        <a:p>
          <a:r>
            <a:rPr lang="en-IN" b="1" i="1" baseline="0"/>
            <a:t>Mouth Breathing</a:t>
          </a:r>
          <a:endParaRPr lang="en-IN"/>
        </a:p>
      </dgm:t>
    </dgm:pt>
    <dgm:pt modelId="{8C8F4341-9884-4B3C-B5C0-FA331C61E71F}" type="parTrans" cxnId="{04D6DF9B-5731-428F-91E9-F70002C8CB9E}">
      <dgm:prSet/>
      <dgm:spPr/>
      <dgm:t>
        <a:bodyPr/>
        <a:lstStyle/>
        <a:p>
          <a:endParaRPr lang="en-IN"/>
        </a:p>
      </dgm:t>
    </dgm:pt>
    <dgm:pt modelId="{05980C81-E773-4280-B955-BBA7158538E9}" type="sibTrans" cxnId="{04D6DF9B-5731-428F-91E9-F70002C8CB9E}">
      <dgm:prSet/>
      <dgm:spPr/>
      <dgm:t>
        <a:bodyPr/>
        <a:lstStyle/>
        <a:p>
          <a:endParaRPr lang="en-IN"/>
        </a:p>
      </dgm:t>
    </dgm:pt>
    <dgm:pt modelId="{85B116DB-A96D-4D51-A728-BE23E1BF24D2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Mouth breathing and lip incompetence, which are together referred to as an </a:t>
          </a:r>
          <a:r>
            <a:rPr lang="en-GB" sz="1800" b="0" i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open mouth posture, </a:t>
          </a:r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are often associated with increased plaque and gingival inflammation.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AB366A-B13E-4349-9DDD-716EEBD6236F}" type="parTrans" cxnId="{B93A02A2-DE1F-417A-817C-9FD3F9D50889}">
      <dgm:prSet/>
      <dgm:spPr/>
      <dgm:t>
        <a:bodyPr/>
        <a:lstStyle/>
        <a:p>
          <a:endParaRPr lang="en-IN"/>
        </a:p>
      </dgm:t>
    </dgm:pt>
    <dgm:pt modelId="{A6BA533E-E1CB-44E8-83A3-7CAC89910D80}" type="sibTrans" cxnId="{B93A02A2-DE1F-417A-817C-9FD3F9D50889}">
      <dgm:prSet/>
      <dgm:spPr/>
      <dgm:t>
        <a:bodyPr/>
        <a:lstStyle/>
        <a:p>
          <a:endParaRPr lang="en-IN"/>
        </a:p>
      </dgm:t>
    </dgm:pt>
    <dgm:pt modelId="{A9D6F153-4398-4237-9A3B-19F7FC0F1D08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area of inflammation is often limited to the gingiva of the maxillary incisors.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43C5FF-06B4-45C3-BD45-2B18435431C9}" type="parTrans" cxnId="{EB8ABB3A-EE7D-4806-BDF0-F93326893804}">
      <dgm:prSet/>
      <dgm:spPr/>
      <dgm:t>
        <a:bodyPr/>
        <a:lstStyle/>
        <a:p>
          <a:endParaRPr lang="en-IN"/>
        </a:p>
      </dgm:t>
    </dgm:pt>
    <dgm:pt modelId="{656CF5D1-05B4-4078-923F-1D57C791F466}" type="sibTrans" cxnId="{EB8ABB3A-EE7D-4806-BDF0-F93326893804}">
      <dgm:prSet/>
      <dgm:spPr/>
      <dgm:t>
        <a:bodyPr/>
        <a:lstStyle/>
        <a:p>
          <a:endParaRPr lang="en-IN"/>
        </a:p>
      </dgm:t>
    </dgm:pt>
    <dgm:pt modelId="{92D5FE5C-358C-48EE-B695-57D3BB68779E}">
      <dgm:prSet custT="1"/>
      <dgm:spPr/>
      <dgm:t>
        <a:bodyPr/>
        <a:lstStyle/>
        <a:p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457AB-0A44-4100-9A13-D1C0A7DBEAF1}" type="parTrans" cxnId="{7AAB758A-4AD0-43E7-9D0F-CF1951A5567B}">
      <dgm:prSet/>
      <dgm:spPr/>
      <dgm:t>
        <a:bodyPr/>
        <a:lstStyle/>
        <a:p>
          <a:endParaRPr lang="en-IN"/>
        </a:p>
      </dgm:t>
    </dgm:pt>
    <dgm:pt modelId="{21ADF32C-F289-4DB8-92CC-46584AAC396A}" type="sibTrans" cxnId="{7AAB758A-4AD0-43E7-9D0F-CF1951A5567B}">
      <dgm:prSet/>
      <dgm:spPr/>
      <dgm:t>
        <a:bodyPr/>
        <a:lstStyle/>
        <a:p>
          <a:endParaRPr lang="en-IN"/>
        </a:p>
      </dgm:t>
    </dgm:pt>
    <dgm:pt modelId="{1B21158D-9D75-44DA-B35F-279F60E80DC6}" type="pres">
      <dgm:prSet presAssocID="{B042325E-36D7-4E50-B761-2BDAACE07F52}" presName="linearFlow" presStyleCnt="0">
        <dgm:presLayoutVars>
          <dgm:dir/>
          <dgm:animLvl val="lvl"/>
          <dgm:resizeHandles val="exact"/>
        </dgm:presLayoutVars>
      </dgm:prSet>
      <dgm:spPr/>
    </dgm:pt>
    <dgm:pt modelId="{1DD2D2AD-BCBF-4705-9286-9CAF1BB11B96}" type="pres">
      <dgm:prSet presAssocID="{52914084-899F-4304-94B7-3967477865B4}" presName="composite" presStyleCnt="0"/>
      <dgm:spPr/>
    </dgm:pt>
    <dgm:pt modelId="{90AD7E15-6BD1-4338-9183-1B024BD1AB10}" type="pres">
      <dgm:prSet presAssocID="{52914084-899F-4304-94B7-3967477865B4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F77FAB3E-5FE9-42DF-AE6A-2BA7FC3D8B9F}" type="pres">
      <dgm:prSet presAssocID="{52914084-899F-4304-94B7-3967477865B4}" presName="descendantText" presStyleLbl="alignAcc1" presStyleIdx="0" presStyleCnt="1" custLinFactNeighborX="211" custLinFactNeighborY="-651">
        <dgm:presLayoutVars>
          <dgm:bulletEnabled val="1"/>
        </dgm:presLayoutVars>
      </dgm:prSet>
      <dgm:spPr/>
    </dgm:pt>
  </dgm:ptLst>
  <dgm:cxnLst>
    <dgm:cxn modelId="{A54FA710-63E7-45E6-8A34-6BD1F7DB1522}" type="presOf" srcId="{A9D6F153-4398-4237-9A3B-19F7FC0F1D08}" destId="{F77FAB3E-5FE9-42DF-AE6A-2BA7FC3D8B9F}" srcOrd="0" destOrd="2" presId="urn:microsoft.com/office/officeart/2005/8/layout/chevron2"/>
    <dgm:cxn modelId="{CFB67D1E-7F25-4F74-A2C5-03FB75DE048F}" type="presOf" srcId="{92D5FE5C-358C-48EE-B695-57D3BB68779E}" destId="{F77FAB3E-5FE9-42DF-AE6A-2BA7FC3D8B9F}" srcOrd="0" destOrd="1" presId="urn:microsoft.com/office/officeart/2005/8/layout/chevron2"/>
    <dgm:cxn modelId="{3D5DCF27-9E78-4DC4-AED7-E510A3E2BDC9}" type="presOf" srcId="{B042325E-36D7-4E50-B761-2BDAACE07F52}" destId="{1B21158D-9D75-44DA-B35F-279F60E80DC6}" srcOrd="0" destOrd="0" presId="urn:microsoft.com/office/officeart/2005/8/layout/chevron2"/>
    <dgm:cxn modelId="{EB8ABB3A-EE7D-4806-BDF0-F93326893804}" srcId="{52914084-899F-4304-94B7-3967477865B4}" destId="{A9D6F153-4398-4237-9A3B-19F7FC0F1D08}" srcOrd="2" destOrd="0" parTransId="{B243C5FF-06B4-45C3-BD45-2B18435431C9}" sibTransId="{656CF5D1-05B4-4078-923F-1D57C791F466}"/>
    <dgm:cxn modelId="{7AAB758A-4AD0-43E7-9D0F-CF1951A5567B}" srcId="{52914084-899F-4304-94B7-3967477865B4}" destId="{92D5FE5C-358C-48EE-B695-57D3BB68779E}" srcOrd="1" destOrd="0" parTransId="{AAA457AB-0A44-4100-9A13-D1C0A7DBEAF1}" sibTransId="{21ADF32C-F289-4DB8-92CC-46584AAC396A}"/>
    <dgm:cxn modelId="{04D6DF9B-5731-428F-91E9-F70002C8CB9E}" srcId="{B042325E-36D7-4E50-B761-2BDAACE07F52}" destId="{52914084-899F-4304-94B7-3967477865B4}" srcOrd="0" destOrd="0" parTransId="{8C8F4341-9884-4B3C-B5C0-FA331C61E71F}" sibTransId="{05980C81-E773-4280-B955-BBA7158538E9}"/>
    <dgm:cxn modelId="{B93A02A2-DE1F-417A-817C-9FD3F9D50889}" srcId="{52914084-899F-4304-94B7-3967477865B4}" destId="{85B116DB-A96D-4D51-A728-BE23E1BF24D2}" srcOrd="0" destOrd="0" parTransId="{D2AB366A-B13E-4349-9DDD-716EEBD6236F}" sibTransId="{A6BA533E-E1CB-44E8-83A3-7CAC89910D80}"/>
    <dgm:cxn modelId="{17551BC0-BDCB-4D6A-96CF-8BC657B1960F}" type="presOf" srcId="{52914084-899F-4304-94B7-3967477865B4}" destId="{90AD7E15-6BD1-4338-9183-1B024BD1AB10}" srcOrd="0" destOrd="0" presId="urn:microsoft.com/office/officeart/2005/8/layout/chevron2"/>
    <dgm:cxn modelId="{3DB977EF-2344-4824-9E28-C235347A2BE6}" type="presOf" srcId="{85B116DB-A96D-4D51-A728-BE23E1BF24D2}" destId="{F77FAB3E-5FE9-42DF-AE6A-2BA7FC3D8B9F}" srcOrd="0" destOrd="0" presId="urn:microsoft.com/office/officeart/2005/8/layout/chevron2"/>
    <dgm:cxn modelId="{603C3EE7-351D-4A0E-9460-AA24CFEFAE4D}" type="presParOf" srcId="{1B21158D-9D75-44DA-B35F-279F60E80DC6}" destId="{1DD2D2AD-BCBF-4705-9286-9CAF1BB11B96}" srcOrd="0" destOrd="0" presId="urn:microsoft.com/office/officeart/2005/8/layout/chevron2"/>
    <dgm:cxn modelId="{560AFE4F-D88C-4D74-B5C1-FBB26D0DD4AE}" type="presParOf" srcId="{1DD2D2AD-BCBF-4705-9286-9CAF1BB11B96}" destId="{90AD7E15-6BD1-4338-9183-1B024BD1AB10}" srcOrd="0" destOrd="0" presId="urn:microsoft.com/office/officeart/2005/8/layout/chevron2"/>
    <dgm:cxn modelId="{0F3B0720-74F4-408E-BA05-2184A5862E8D}" type="presParOf" srcId="{1DD2D2AD-BCBF-4705-9286-9CAF1BB11B96}" destId="{F77FAB3E-5FE9-42DF-AE6A-2BA7FC3D8B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0C3D93-4315-4740-9DB8-2378984FC442}" type="doc">
      <dgm:prSet loTypeId="urn:microsoft.com/office/officeart/2005/8/layout/radial4" loCatId="relationship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AB83D70E-A65F-4A3C-A836-C8223D9760F5}">
      <dgm:prSet/>
      <dgm:spPr>
        <a:solidFill>
          <a:srgbClr val="C88800"/>
        </a:solidFill>
      </dgm:spPr>
      <dgm:t>
        <a:bodyPr/>
        <a:lstStyle/>
        <a:p>
          <a:r>
            <a:rPr lang="en-GB" b="0" i="0" baseline="0" dirty="0"/>
            <a:t>The six most common </a:t>
          </a:r>
          <a:r>
            <a:rPr lang="en-GB" b="0" i="0" baseline="0" dirty="0" err="1"/>
            <a:t>pediatric</a:t>
          </a:r>
          <a:r>
            <a:rPr lang="en-GB" b="0" i="0" baseline="0" dirty="0"/>
            <a:t> intraoral lesions are primary herpetic gingivostomatitis, </a:t>
          </a:r>
          <a:r>
            <a:rPr lang="en-IN" b="0" i="0" baseline="0" dirty="0"/>
            <a:t>recurrent herpes simplex, recurrent aphthous stomatitis, </a:t>
          </a:r>
          <a:r>
            <a:rPr lang="en-GB" b="0" i="0" baseline="0" dirty="0"/>
            <a:t>candidiasis, angular cheilitis, and geographic tongue</a:t>
          </a:r>
          <a:r>
            <a:rPr lang="en-GB" dirty="0"/>
            <a:t>.</a:t>
          </a:r>
          <a:endParaRPr lang="en-IN" dirty="0"/>
        </a:p>
      </dgm:t>
    </dgm:pt>
    <dgm:pt modelId="{ABBCF858-9069-4B90-AAC4-FF6E8B7A113E}" type="parTrans" cxnId="{F4DF39A1-ED47-4475-8EA0-66B458DAC4D8}">
      <dgm:prSet/>
      <dgm:spPr/>
      <dgm:t>
        <a:bodyPr/>
        <a:lstStyle/>
        <a:p>
          <a:endParaRPr lang="en-IN"/>
        </a:p>
      </dgm:t>
    </dgm:pt>
    <dgm:pt modelId="{117758F9-FA74-4156-8EE2-A1A6A550C942}" type="sibTrans" cxnId="{F4DF39A1-ED47-4475-8EA0-66B458DAC4D8}">
      <dgm:prSet/>
      <dgm:spPr/>
      <dgm:t>
        <a:bodyPr/>
        <a:lstStyle/>
        <a:p>
          <a:endParaRPr lang="en-IN"/>
        </a:p>
      </dgm:t>
    </dgm:pt>
    <dgm:pt modelId="{29F5910E-D0AD-49F8-BC57-0C3788FBB686}">
      <dgm:prSet custLinFactNeighborX="-2649" custLinFactNeighborY="-491"/>
      <dgm:spPr/>
      <dgm:t>
        <a:bodyPr/>
        <a:lstStyle/>
        <a:p>
          <a:endParaRPr lang="en-IN"/>
        </a:p>
      </dgm:t>
    </dgm:pt>
    <dgm:pt modelId="{EBB7DEAF-EAC8-42F9-A81C-DF122F9AB070}" type="parTrans" cxnId="{B8B98548-EB92-45F2-8890-4F2FC3C6CF39}">
      <dgm:prSet/>
      <dgm:spPr/>
      <dgm:t>
        <a:bodyPr/>
        <a:lstStyle/>
        <a:p>
          <a:endParaRPr lang="en-IN"/>
        </a:p>
      </dgm:t>
    </dgm:pt>
    <dgm:pt modelId="{2D3C5121-0B09-42BE-991A-FC7CB86A9C5F}" type="sibTrans" cxnId="{B8B98548-EB92-45F2-8890-4F2FC3C6CF39}">
      <dgm:prSet/>
      <dgm:spPr/>
      <dgm:t>
        <a:bodyPr/>
        <a:lstStyle/>
        <a:p>
          <a:endParaRPr lang="en-IN"/>
        </a:p>
      </dgm:t>
    </dgm:pt>
    <dgm:pt modelId="{34E1019A-3AE0-4D9D-8CEA-29FEF8CE9867}">
      <dgm:prSet custLinFactNeighborX="-2649" custLinFactNeighborY="-491"/>
      <dgm:spPr/>
      <dgm:t>
        <a:bodyPr/>
        <a:lstStyle/>
        <a:p>
          <a:endParaRPr lang="en-IN"/>
        </a:p>
      </dgm:t>
    </dgm:pt>
    <dgm:pt modelId="{C88A59E6-E656-431E-BD17-E903203C54AC}" type="parTrans" cxnId="{E0382B5B-B0E7-4BE1-8297-8FB1A0DDEFD4}">
      <dgm:prSet/>
      <dgm:spPr/>
      <dgm:t>
        <a:bodyPr/>
        <a:lstStyle/>
        <a:p>
          <a:endParaRPr lang="en-IN"/>
        </a:p>
      </dgm:t>
    </dgm:pt>
    <dgm:pt modelId="{CC6EA90D-93EA-46BC-88D5-D744CAA6CA5A}" type="sibTrans" cxnId="{E0382B5B-B0E7-4BE1-8297-8FB1A0DDEFD4}">
      <dgm:prSet/>
      <dgm:spPr/>
      <dgm:t>
        <a:bodyPr/>
        <a:lstStyle/>
        <a:p>
          <a:endParaRPr lang="en-IN"/>
        </a:p>
      </dgm:t>
    </dgm:pt>
    <dgm:pt modelId="{6C3676A8-90B4-4D0B-AADE-0D10B75983D0}" type="pres">
      <dgm:prSet presAssocID="{E20C3D93-4315-4740-9DB8-2378984FC44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1267B48-1BC2-4B36-9FAC-40447D7F770A}" type="pres">
      <dgm:prSet presAssocID="{AB83D70E-A65F-4A3C-A836-C8223D9760F5}" presName="centerShape" presStyleLbl="node0" presStyleIdx="0" presStyleCnt="1" custScaleX="137102" custScaleY="100054" custLinFactNeighborX="-2649" custLinFactNeighborY="-491"/>
      <dgm:spPr/>
    </dgm:pt>
  </dgm:ptLst>
  <dgm:cxnLst>
    <dgm:cxn modelId="{E0382B5B-B0E7-4BE1-8297-8FB1A0DDEFD4}" srcId="{E20C3D93-4315-4740-9DB8-2378984FC442}" destId="{34E1019A-3AE0-4D9D-8CEA-29FEF8CE9867}" srcOrd="2" destOrd="0" parTransId="{C88A59E6-E656-431E-BD17-E903203C54AC}" sibTransId="{CC6EA90D-93EA-46BC-88D5-D744CAA6CA5A}"/>
    <dgm:cxn modelId="{B8B98548-EB92-45F2-8890-4F2FC3C6CF39}" srcId="{E20C3D93-4315-4740-9DB8-2378984FC442}" destId="{29F5910E-D0AD-49F8-BC57-0C3788FBB686}" srcOrd="1" destOrd="0" parTransId="{EBB7DEAF-EAC8-42F9-A81C-DF122F9AB070}" sibTransId="{2D3C5121-0B09-42BE-991A-FC7CB86A9C5F}"/>
    <dgm:cxn modelId="{19CDC170-177C-41C0-B6FE-98A882689889}" type="presOf" srcId="{AB83D70E-A65F-4A3C-A836-C8223D9760F5}" destId="{01267B48-1BC2-4B36-9FAC-40447D7F770A}" srcOrd="0" destOrd="0" presId="urn:microsoft.com/office/officeart/2005/8/layout/radial4"/>
    <dgm:cxn modelId="{F4DF39A1-ED47-4475-8EA0-66B458DAC4D8}" srcId="{E20C3D93-4315-4740-9DB8-2378984FC442}" destId="{AB83D70E-A65F-4A3C-A836-C8223D9760F5}" srcOrd="0" destOrd="0" parTransId="{ABBCF858-9069-4B90-AAC4-FF6E8B7A113E}" sibTransId="{117758F9-FA74-4156-8EE2-A1A6A550C942}"/>
    <dgm:cxn modelId="{70DC3FAC-CB66-446E-BB6F-2508546BCEA8}" type="presOf" srcId="{E20C3D93-4315-4740-9DB8-2378984FC442}" destId="{6C3676A8-90B4-4D0B-AADE-0D10B75983D0}" srcOrd="0" destOrd="0" presId="urn:microsoft.com/office/officeart/2005/8/layout/radial4"/>
    <dgm:cxn modelId="{12A8D668-09F9-4E95-BDF0-CC46749D5392}" type="presParOf" srcId="{6C3676A8-90B4-4D0B-AADE-0D10B75983D0}" destId="{01267B48-1BC2-4B36-9FAC-40447D7F770A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6E1AC1-BF60-4028-A3A6-9CED024241C8}" type="doc">
      <dgm:prSet loTypeId="urn:microsoft.com/office/officeart/2005/8/layout/hProcess9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E86C18C1-C936-4214-A896-B8F46C967C2B}">
      <dgm:prSet custT="1"/>
      <dgm:spPr/>
      <dgm:t>
        <a:bodyPr/>
        <a:lstStyle/>
        <a:p>
          <a:r>
            <a:rPr lang="en-GB" sz="16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lesions are localized patches on the attached gingiva that manifest as bright red, raised overgrowths; </a:t>
          </a:r>
          <a:endParaRPr lang="en-IN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373CB4-F563-49A5-A0F2-FDA230FB15B9}" type="parTrans" cxnId="{5FFC3500-4614-4B49-9867-819E575A9570}">
      <dgm:prSet/>
      <dgm:spPr/>
      <dgm:t>
        <a:bodyPr/>
        <a:lstStyle/>
        <a:p>
          <a:endParaRPr lang="en-IN"/>
        </a:p>
      </dgm:t>
    </dgm:pt>
    <dgm:pt modelId="{99C010E0-880B-42F8-AAE2-6632B6175E76}" type="sibTrans" cxnId="{5FFC3500-4614-4B49-9867-819E575A9570}">
      <dgm:prSet/>
      <dgm:spPr/>
      <dgm:t>
        <a:bodyPr/>
        <a:lstStyle/>
        <a:p>
          <a:endParaRPr lang="en-IN"/>
        </a:p>
      </dgm:t>
    </dgm:pt>
    <dgm:pt modelId="{05D5769D-70F2-4C52-87EB-B43C8BA3CB54}">
      <dgm:prSet custT="1"/>
      <dgm:spPr>
        <a:solidFill>
          <a:srgbClr val="002465"/>
        </a:solidFill>
      </dgm:spPr>
      <dgm:t>
        <a:bodyPr/>
        <a:lstStyle/>
        <a:p>
          <a:r>
            <a:rPr lang="en-GB" sz="16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they are usually painless and associated with easy bleeding. </a:t>
          </a:r>
          <a:endParaRPr lang="en-IN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6AF7DE-BFF2-4CDA-8A3B-730E045AE1A3}" type="parTrans" cxnId="{028AE89F-3DF6-41D4-8CCC-EA57D4F8AA69}">
      <dgm:prSet/>
      <dgm:spPr/>
      <dgm:t>
        <a:bodyPr/>
        <a:lstStyle/>
        <a:p>
          <a:endParaRPr lang="en-IN"/>
        </a:p>
      </dgm:t>
    </dgm:pt>
    <dgm:pt modelId="{E23A0476-E10A-4E10-96D2-6B72FFB25F57}" type="sibTrans" cxnId="{028AE89F-3DF6-41D4-8CCC-EA57D4F8AA69}">
      <dgm:prSet/>
      <dgm:spPr/>
      <dgm:t>
        <a:bodyPr/>
        <a:lstStyle/>
        <a:p>
          <a:endParaRPr lang="en-IN"/>
        </a:p>
      </dgm:t>
    </dgm:pt>
    <dgm:pt modelId="{79C89F71-3DD3-4934-A94C-C44E5B2ED35B}">
      <dgm:prSet custT="1"/>
      <dgm:spPr/>
      <dgm:t>
        <a:bodyPr/>
        <a:lstStyle/>
        <a:p>
          <a:r>
            <a:rPr lang="en-GB" sz="16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These lesions are most commonly seen on the anterior labial maxillary and mandibular gingiva.</a:t>
          </a:r>
          <a:endParaRPr lang="en-IN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3E34C-5E0D-41F8-BDF3-BE74482B0F2A}" type="parTrans" cxnId="{32CFBB94-D170-4A05-A748-79F0C2A111CA}">
      <dgm:prSet/>
      <dgm:spPr/>
      <dgm:t>
        <a:bodyPr/>
        <a:lstStyle/>
        <a:p>
          <a:endParaRPr lang="en-IN"/>
        </a:p>
      </dgm:t>
    </dgm:pt>
    <dgm:pt modelId="{613931B6-F4AE-4DF9-A04F-823CE6625CAA}" type="sibTrans" cxnId="{32CFBB94-D170-4A05-A748-79F0C2A111CA}">
      <dgm:prSet/>
      <dgm:spPr/>
      <dgm:t>
        <a:bodyPr/>
        <a:lstStyle/>
        <a:p>
          <a:endParaRPr lang="en-IN"/>
        </a:p>
      </dgm:t>
    </dgm:pt>
    <dgm:pt modelId="{394FFCED-A4A7-4DD2-8B4E-8D1239733744}" type="pres">
      <dgm:prSet presAssocID="{596E1AC1-BF60-4028-A3A6-9CED024241C8}" presName="CompostProcess" presStyleCnt="0">
        <dgm:presLayoutVars>
          <dgm:dir/>
          <dgm:resizeHandles val="exact"/>
        </dgm:presLayoutVars>
      </dgm:prSet>
      <dgm:spPr/>
    </dgm:pt>
    <dgm:pt modelId="{EF9274A2-14F9-450D-AA06-64EEEBABB0C8}" type="pres">
      <dgm:prSet presAssocID="{596E1AC1-BF60-4028-A3A6-9CED024241C8}" presName="arrow" presStyleLbl="bgShp" presStyleIdx="0" presStyleCnt="1"/>
      <dgm:spPr/>
    </dgm:pt>
    <dgm:pt modelId="{CA5EB31F-AF0F-4BB4-9243-928EF280787D}" type="pres">
      <dgm:prSet presAssocID="{596E1AC1-BF60-4028-A3A6-9CED024241C8}" presName="linearProcess" presStyleCnt="0"/>
      <dgm:spPr/>
    </dgm:pt>
    <dgm:pt modelId="{3AF03671-4B0F-4BFC-8A21-558DFE4FF832}" type="pres">
      <dgm:prSet presAssocID="{E86C18C1-C936-4214-A896-B8F46C967C2B}" presName="textNode" presStyleLbl="node1" presStyleIdx="0" presStyleCnt="3" custScaleY="135970">
        <dgm:presLayoutVars>
          <dgm:bulletEnabled val="1"/>
        </dgm:presLayoutVars>
      </dgm:prSet>
      <dgm:spPr/>
    </dgm:pt>
    <dgm:pt modelId="{9D095196-3F9D-4B90-B83A-0B80C4C6496B}" type="pres">
      <dgm:prSet presAssocID="{99C010E0-880B-42F8-AAE2-6632B6175E76}" presName="sibTrans" presStyleCnt="0"/>
      <dgm:spPr/>
    </dgm:pt>
    <dgm:pt modelId="{005737ED-96B8-4C4A-A991-D0488416074E}" type="pres">
      <dgm:prSet presAssocID="{05D5769D-70F2-4C52-87EB-B43C8BA3CB54}" presName="textNode" presStyleLbl="node1" presStyleIdx="1" presStyleCnt="3" custScaleY="122528">
        <dgm:presLayoutVars>
          <dgm:bulletEnabled val="1"/>
        </dgm:presLayoutVars>
      </dgm:prSet>
      <dgm:spPr/>
    </dgm:pt>
    <dgm:pt modelId="{9D71FF2C-9FAE-4FED-8324-7B956671F331}" type="pres">
      <dgm:prSet presAssocID="{E23A0476-E10A-4E10-96D2-6B72FFB25F57}" presName="sibTrans" presStyleCnt="0"/>
      <dgm:spPr/>
    </dgm:pt>
    <dgm:pt modelId="{5AC4AEAF-A36F-40F8-BF2A-F0D334CEB4E3}" type="pres">
      <dgm:prSet presAssocID="{79C89F71-3DD3-4934-A94C-C44E5B2ED35B}" presName="textNode" presStyleLbl="node1" presStyleIdx="2" presStyleCnt="3" custScaleY="116768">
        <dgm:presLayoutVars>
          <dgm:bulletEnabled val="1"/>
        </dgm:presLayoutVars>
      </dgm:prSet>
      <dgm:spPr/>
    </dgm:pt>
  </dgm:ptLst>
  <dgm:cxnLst>
    <dgm:cxn modelId="{5FFC3500-4614-4B49-9867-819E575A9570}" srcId="{596E1AC1-BF60-4028-A3A6-9CED024241C8}" destId="{E86C18C1-C936-4214-A896-B8F46C967C2B}" srcOrd="0" destOrd="0" parTransId="{9D373CB4-F563-49A5-A0F2-FDA230FB15B9}" sibTransId="{99C010E0-880B-42F8-AAE2-6632B6175E76}"/>
    <dgm:cxn modelId="{FB2CCF12-71F1-48B4-9132-D3B15C4E04A7}" type="presOf" srcId="{E86C18C1-C936-4214-A896-B8F46C967C2B}" destId="{3AF03671-4B0F-4BFC-8A21-558DFE4FF832}" srcOrd="0" destOrd="0" presId="urn:microsoft.com/office/officeart/2005/8/layout/hProcess9"/>
    <dgm:cxn modelId="{9A96AE72-8EC4-47F9-8543-37B30C67E4B0}" type="presOf" srcId="{79C89F71-3DD3-4934-A94C-C44E5B2ED35B}" destId="{5AC4AEAF-A36F-40F8-BF2A-F0D334CEB4E3}" srcOrd="0" destOrd="0" presId="urn:microsoft.com/office/officeart/2005/8/layout/hProcess9"/>
    <dgm:cxn modelId="{32CFBB94-D170-4A05-A748-79F0C2A111CA}" srcId="{596E1AC1-BF60-4028-A3A6-9CED024241C8}" destId="{79C89F71-3DD3-4934-A94C-C44E5B2ED35B}" srcOrd="2" destOrd="0" parTransId="{22F3E34C-5E0D-41F8-BDF3-BE74482B0F2A}" sibTransId="{613931B6-F4AE-4DF9-A04F-823CE6625CAA}"/>
    <dgm:cxn modelId="{028AE89F-3DF6-41D4-8CCC-EA57D4F8AA69}" srcId="{596E1AC1-BF60-4028-A3A6-9CED024241C8}" destId="{05D5769D-70F2-4C52-87EB-B43C8BA3CB54}" srcOrd="1" destOrd="0" parTransId="{7F6AF7DE-BFF2-4CDA-8A3B-730E045AE1A3}" sibTransId="{E23A0476-E10A-4E10-96D2-6B72FFB25F57}"/>
    <dgm:cxn modelId="{AD81EDC1-A799-411D-87EF-A227630D96F7}" type="presOf" srcId="{05D5769D-70F2-4C52-87EB-B43C8BA3CB54}" destId="{005737ED-96B8-4C4A-A991-D0488416074E}" srcOrd="0" destOrd="0" presId="urn:microsoft.com/office/officeart/2005/8/layout/hProcess9"/>
    <dgm:cxn modelId="{FFA19FC2-807F-4F94-B97E-55697142E919}" type="presOf" srcId="{596E1AC1-BF60-4028-A3A6-9CED024241C8}" destId="{394FFCED-A4A7-4DD2-8B4E-8D1239733744}" srcOrd="0" destOrd="0" presId="urn:microsoft.com/office/officeart/2005/8/layout/hProcess9"/>
    <dgm:cxn modelId="{2C347FF6-C8E1-4983-8825-8DB0B5ED4AAB}" type="presParOf" srcId="{394FFCED-A4A7-4DD2-8B4E-8D1239733744}" destId="{EF9274A2-14F9-450D-AA06-64EEEBABB0C8}" srcOrd="0" destOrd="0" presId="urn:microsoft.com/office/officeart/2005/8/layout/hProcess9"/>
    <dgm:cxn modelId="{E2E6E338-48F9-42D2-8D4C-AFA30BCA06DC}" type="presParOf" srcId="{394FFCED-A4A7-4DD2-8B4E-8D1239733744}" destId="{CA5EB31F-AF0F-4BB4-9243-928EF280787D}" srcOrd="1" destOrd="0" presId="urn:microsoft.com/office/officeart/2005/8/layout/hProcess9"/>
    <dgm:cxn modelId="{6B7CE542-E87B-4503-A55D-958760939DBB}" type="presParOf" srcId="{CA5EB31F-AF0F-4BB4-9243-928EF280787D}" destId="{3AF03671-4B0F-4BFC-8A21-558DFE4FF832}" srcOrd="0" destOrd="0" presId="urn:microsoft.com/office/officeart/2005/8/layout/hProcess9"/>
    <dgm:cxn modelId="{B02EC968-6A0D-4F99-8C75-406FE402C4E8}" type="presParOf" srcId="{CA5EB31F-AF0F-4BB4-9243-928EF280787D}" destId="{9D095196-3F9D-4B90-B83A-0B80C4C6496B}" srcOrd="1" destOrd="0" presId="urn:microsoft.com/office/officeart/2005/8/layout/hProcess9"/>
    <dgm:cxn modelId="{93783CB4-D12E-47DD-A289-A31EABF07B91}" type="presParOf" srcId="{CA5EB31F-AF0F-4BB4-9243-928EF280787D}" destId="{005737ED-96B8-4C4A-A991-D0488416074E}" srcOrd="2" destOrd="0" presId="urn:microsoft.com/office/officeart/2005/8/layout/hProcess9"/>
    <dgm:cxn modelId="{EFB62BC3-6C1A-49B1-A74A-13CC6400E0F3}" type="presParOf" srcId="{CA5EB31F-AF0F-4BB4-9243-928EF280787D}" destId="{9D71FF2C-9FAE-4FED-8324-7B956671F331}" srcOrd="3" destOrd="0" presId="urn:microsoft.com/office/officeart/2005/8/layout/hProcess9"/>
    <dgm:cxn modelId="{008508E2-8B2B-4DA5-A228-421FDF71F863}" type="presParOf" srcId="{CA5EB31F-AF0F-4BB4-9243-928EF280787D}" destId="{5AC4AEAF-A36F-40F8-BF2A-F0D334CEB4E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8499F6-ABBB-450A-9291-A12436DC5E3A}" type="doc">
      <dgm:prSet loTypeId="urn:microsoft.com/office/officeart/2005/8/layout/hProcess9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02E9399F-B6CF-4225-9EB0-16A239CF5F28}">
      <dgm:prSet custT="1"/>
      <dgm:spPr/>
      <dgm:t>
        <a:bodyPr/>
        <a:lstStyle/>
        <a:p>
          <a:r>
            <a:rPr lang="en-IN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Type 1 or insulin-dependent diabetes mellitus occurs more frequently </a:t>
          </a:r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in children and young adults than type 2 or non–insulin-dependent diabetes mellitus.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631EBA-5BF1-4BE6-B682-879AEA3427A2}" type="parTrans" cxnId="{D622AE03-20D7-47FE-B4A2-54C2CBBEA477}">
      <dgm:prSet/>
      <dgm:spPr/>
      <dgm:t>
        <a:bodyPr/>
        <a:lstStyle/>
        <a:p>
          <a:endParaRPr lang="en-IN"/>
        </a:p>
      </dgm:t>
    </dgm:pt>
    <dgm:pt modelId="{47CFAD05-16A9-40AD-AC3F-8954E90D167E}" type="sibTrans" cxnId="{D622AE03-20D7-47FE-B4A2-54C2CBBEA477}">
      <dgm:prSet/>
      <dgm:spPr/>
      <dgm:t>
        <a:bodyPr/>
        <a:lstStyle/>
        <a:p>
          <a:endParaRPr lang="en-IN"/>
        </a:p>
      </dgm:t>
    </dgm:pt>
    <dgm:pt modelId="{429CD17C-698C-465B-A8F5-FAE38854912C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As with diabetic adults, gingival inflammation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and periodontitis are more prevalent in affected children than in  unaffected individuals.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CC08EA-2C31-4B61-9879-0F43EC81C3B4}" type="parTrans" cxnId="{7847EF68-193E-4452-BBE6-36FBEB75C870}">
      <dgm:prSet/>
      <dgm:spPr/>
      <dgm:t>
        <a:bodyPr/>
        <a:lstStyle/>
        <a:p>
          <a:endParaRPr lang="en-IN"/>
        </a:p>
      </dgm:t>
    </dgm:pt>
    <dgm:pt modelId="{C66D4EC8-5251-4D6A-9829-5CD513C42553}" type="sibTrans" cxnId="{7847EF68-193E-4452-BBE6-36FBEB75C870}">
      <dgm:prSet/>
      <dgm:spPr/>
      <dgm:t>
        <a:bodyPr/>
        <a:lstStyle/>
        <a:p>
          <a:endParaRPr lang="en-IN"/>
        </a:p>
      </dgm:t>
    </dgm:pt>
    <dgm:pt modelId="{B9E5963D-008A-4978-AB38-FFC1F17264BD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Clinical consequences include premature tooth loss and impaired immune response to the oral flora.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FE8A25-269B-46EB-8FB0-35ACC6C731D5}" type="parTrans" cxnId="{79F8D50A-C620-4077-8C61-E92AC3B2F789}">
      <dgm:prSet/>
      <dgm:spPr/>
      <dgm:t>
        <a:bodyPr/>
        <a:lstStyle/>
        <a:p>
          <a:endParaRPr lang="en-IN"/>
        </a:p>
      </dgm:t>
    </dgm:pt>
    <dgm:pt modelId="{9BAE3AE8-CBEE-4DC7-9FB9-985672BDD623}" type="sibTrans" cxnId="{79F8D50A-C620-4077-8C61-E92AC3B2F789}">
      <dgm:prSet/>
      <dgm:spPr/>
      <dgm:t>
        <a:bodyPr/>
        <a:lstStyle/>
        <a:p>
          <a:endParaRPr lang="en-IN"/>
        </a:p>
      </dgm:t>
    </dgm:pt>
    <dgm:pt modelId="{9BAE84C4-B57A-4056-963B-60CDAFA6542B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severity of periodontal disease is worse in children with poor metabolic </a:t>
          </a:r>
          <a:r>
            <a:rPr lang="en-IN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control.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5878F8-2DC1-408A-A0F6-DA9FEF50632C}" type="parTrans" cxnId="{2258DB33-00E1-4C18-B811-530E9182D3F1}">
      <dgm:prSet/>
      <dgm:spPr/>
      <dgm:t>
        <a:bodyPr/>
        <a:lstStyle/>
        <a:p>
          <a:endParaRPr lang="en-IN"/>
        </a:p>
      </dgm:t>
    </dgm:pt>
    <dgm:pt modelId="{4F1D2AC6-FCEA-495C-9112-DE8E0B89549A}" type="sibTrans" cxnId="{2258DB33-00E1-4C18-B811-530E9182D3F1}">
      <dgm:prSet/>
      <dgm:spPr/>
      <dgm:t>
        <a:bodyPr/>
        <a:lstStyle/>
        <a:p>
          <a:endParaRPr lang="en-IN"/>
        </a:p>
      </dgm:t>
    </dgm:pt>
    <dgm:pt modelId="{0D28D74D-26D4-428F-8B9A-C437669EA5DE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Disease prevention and fastidious oral hygiene measures should be highly promoted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8C36EE-2236-4995-81AF-8F81DFD8309C}" type="parTrans" cxnId="{D930B0FB-5973-44FD-9DE7-63AE85E0A7CE}">
      <dgm:prSet/>
      <dgm:spPr/>
      <dgm:t>
        <a:bodyPr/>
        <a:lstStyle/>
        <a:p>
          <a:endParaRPr lang="en-IN"/>
        </a:p>
      </dgm:t>
    </dgm:pt>
    <dgm:pt modelId="{BD36625F-E86F-4A1A-A1FD-01AB0DDCE920}" type="sibTrans" cxnId="{D930B0FB-5973-44FD-9DE7-63AE85E0A7CE}">
      <dgm:prSet/>
      <dgm:spPr/>
      <dgm:t>
        <a:bodyPr/>
        <a:lstStyle/>
        <a:p>
          <a:endParaRPr lang="en-IN"/>
        </a:p>
      </dgm:t>
    </dgm:pt>
    <dgm:pt modelId="{B24FF18E-A4F8-428D-B050-B0CB96FE7072}" type="pres">
      <dgm:prSet presAssocID="{068499F6-ABBB-450A-9291-A12436DC5E3A}" presName="CompostProcess" presStyleCnt="0">
        <dgm:presLayoutVars>
          <dgm:dir/>
          <dgm:resizeHandles val="exact"/>
        </dgm:presLayoutVars>
      </dgm:prSet>
      <dgm:spPr/>
    </dgm:pt>
    <dgm:pt modelId="{76C6E6A1-2825-4F28-B80C-B1DAAE5A66D5}" type="pres">
      <dgm:prSet presAssocID="{068499F6-ABBB-450A-9291-A12436DC5E3A}" presName="arrow" presStyleLbl="bgShp" presStyleIdx="0" presStyleCnt="1" custScaleX="117647" custLinFactNeighborX="3063"/>
      <dgm:spPr/>
    </dgm:pt>
    <dgm:pt modelId="{4B0DA437-876C-40EE-A80A-BE59EB992AD0}" type="pres">
      <dgm:prSet presAssocID="{068499F6-ABBB-450A-9291-A12436DC5E3A}" presName="linearProcess" presStyleCnt="0"/>
      <dgm:spPr/>
    </dgm:pt>
    <dgm:pt modelId="{B13FF64A-929B-45EA-9578-95A7CB76D96A}" type="pres">
      <dgm:prSet presAssocID="{02E9399F-B6CF-4225-9EB0-16A239CF5F28}" presName="textNode" presStyleLbl="node1" presStyleIdx="0" presStyleCnt="5" custScaleX="150932" custScaleY="129502">
        <dgm:presLayoutVars>
          <dgm:bulletEnabled val="1"/>
        </dgm:presLayoutVars>
      </dgm:prSet>
      <dgm:spPr/>
    </dgm:pt>
    <dgm:pt modelId="{03C8AAF0-5B9B-46C2-8006-643D1D7F9960}" type="pres">
      <dgm:prSet presAssocID="{47CFAD05-16A9-40AD-AC3F-8954E90D167E}" presName="sibTrans" presStyleCnt="0"/>
      <dgm:spPr/>
    </dgm:pt>
    <dgm:pt modelId="{FDD0D0B6-FDC3-4A39-BDF9-041957D4BEC9}" type="pres">
      <dgm:prSet presAssocID="{429CD17C-698C-465B-A8F5-FAE38854912C}" presName="textNode" presStyleLbl="node1" presStyleIdx="1" presStyleCnt="5" custScaleX="128786" custScaleY="125218">
        <dgm:presLayoutVars>
          <dgm:bulletEnabled val="1"/>
        </dgm:presLayoutVars>
      </dgm:prSet>
      <dgm:spPr/>
    </dgm:pt>
    <dgm:pt modelId="{122BBECC-FDCC-41EF-A280-E48D1E112F12}" type="pres">
      <dgm:prSet presAssocID="{C66D4EC8-5251-4D6A-9829-5CD513C42553}" presName="sibTrans" presStyleCnt="0"/>
      <dgm:spPr/>
    </dgm:pt>
    <dgm:pt modelId="{C1ECEA4A-156C-41B6-944B-9F2B859D1F5F}" type="pres">
      <dgm:prSet presAssocID="{B9E5963D-008A-4978-AB38-FFC1F17264BD}" presName="textNode" presStyleLbl="node1" presStyleIdx="2" presStyleCnt="5" custScaleX="130427" custScaleY="119031">
        <dgm:presLayoutVars>
          <dgm:bulletEnabled val="1"/>
        </dgm:presLayoutVars>
      </dgm:prSet>
      <dgm:spPr/>
    </dgm:pt>
    <dgm:pt modelId="{4817E5B5-5CDC-4571-B142-77E848E5A1D2}" type="pres">
      <dgm:prSet presAssocID="{9BAE3AE8-CBEE-4DC7-9FB9-985672BDD623}" presName="sibTrans" presStyleCnt="0"/>
      <dgm:spPr/>
    </dgm:pt>
    <dgm:pt modelId="{AA63ED1F-11CA-4F0B-92AD-302BBB02A90B}" type="pres">
      <dgm:prSet presAssocID="{9BAE84C4-B57A-4056-963B-60CDAFA6542B}" presName="textNode" presStyleLbl="node1" presStyleIdx="3" presStyleCnt="5" custScaleX="117281" custScaleY="106656">
        <dgm:presLayoutVars>
          <dgm:bulletEnabled val="1"/>
        </dgm:presLayoutVars>
      </dgm:prSet>
      <dgm:spPr/>
    </dgm:pt>
    <dgm:pt modelId="{37B0778A-91D8-4621-A2B0-DB294097AAC1}" type="pres">
      <dgm:prSet presAssocID="{4F1D2AC6-FCEA-495C-9112-DE8E0B89549A}" presName="sibTrans" presStyleCnt="0"/>
      <dgm:spPr/>
    </dgm:pt>
    <dgm:pt modelId="{09FB44CE-27AA-40FC-A4D1-1F0F1DE10273}" type="pres">
      <dgm:prSet presAssocID="{0D28D74D-26D4-428F-8B9A-C437669EA5DE}" presName="textNode" presStyleLbl="node1" presStyleIdx="4" presStyleCnt="5" custScaleX="114402" custScaleY="113875">
        <dgm:presLayoutVars>
          <dgm:bulletEnabled val="1"/>
        </dgm:presLayoutVars>
      </dgm:prSet>
      <dgm:spPr/>
    </dgm:pt>
  </dgm:ptLst>
  <dgm:cxnLst>
    <dgm:cxn modelId="{D622AE03-20D7-47FE-B4A2-54C2CBBEA477}" srcId="{068499F6-ABBB-450A-9291-A12436DC5E3A}" destId="{02E9399F-B6CF-4225-9EB0-16A239CF5F28}" srcOrd="0" destOrd="0" parTransId="{2B631EBA-5BF1-4BE6-B682-879AEA3427A2}" sibTransId="{47CFAD05-16A9-40AD-AC3F-8954E90D167E}"/>
    <dgm:cxn modelId="{79F8D50A-C620-4077-8C61-E92AC3B2F789}" srcId="{068499F6-ABBB-450A-9291-A12436DC5E3A}" destId="{B9E5963D-008A-4978-AB38-FFC1F17264BD}" srcOrd="2" destOrd="0" parTransId="{5CFE8A25-269B-46EB-8FB0-35ACC6C731D5}" sibTransId="{9BAE3AE8-CBEE-4DC7-9FB9-985672BDD623}"/>
    <dgm:cxn modelId="{2258DB33-00E1-4C18-B811-530E9182D3F1}" srcId="{068499F6-ABBB-450A-9291-A12436DC5E3A}" destId="{9BAE84C4-B57A-4056-963B-60CDAFA6542B}" srcOrd="3" destOrd="0" parTransId="{5B5878F8-2DC1-408A-A0F6-DA9FEF50632C}" sibTransId="{4F1D2AC6-FCEA-495C-9112-DE8E0B89549A}"/>
    <dgm:cxn modelId="{C0974934-94AC-4E17-A1F8-D5E2BE99B55E}" type="presOf" srcId="{02E9399F-B6CF-4225-9EB0-16A239CF5F28}" destId="{B13FF64A-929B-45EA-9578-95A7CB76D96A}" srcOrd="0" destOrd="0" presId="urn:microsoft.com/office/officeart/2005/8/layout/hProcess9"/>
    <dgm:cxn modelId="{2418A146-A0A2-43FA-8F37-96E2031877C0}" type="presOf" srcId="{068499F6-ABBB-450A-9291-A12436DC5E3A}" destId="{B24FF18E-A4F8-428D-B050-B0CB96FE7072}" srcOrd="0" destOrd="0" presId="urn:microsoft.com/office/officeart/2005/8/layout/hProcess9"/>
    <dgm:cxn modelId="{7847EF68-193E-4452-BBE6-36FBEB75C870}" srcId="{068499F6-ABBB-450A-9291-A12436DC5E3A}" destId="{429CD17C-698C-465B-A8F5-FAE38854912C}" srcOrd="1" destOrd="0" parTransId="{11CC08EA-2C31-4B61-9879-0F43EC81C3B4}" sibTransId="{C66D4EC8-5251-4D6A-9829-5CD513C42553}"/>
    <dgm:cxn modelId="{E7979484-C718-40D8-8645-80628BC503A0}" type="presOf" srcId="{9BAE84C4-B57A-4056-963B-60CDAFA6542B}" destId="{AA63ED1F-11CA-4F0B-92AD-302BBB02A90B}" srcOrd="0" destOrd="0" presId="urn:microsoft.com/office/officeart/2005/8/layout/hProcess9"/>
    <dgm:cxn modelId="{9339F59D-A689-49E3-BAC1-32396509DF7F}" type="presOf" srcId="{429CD17C-698C-465B-A8F5-FAE38854912C}" destId="{FDD0D0B6-FDC3-4A39-BDF9-041957D4BEC9}" srcOrd="0" destOrd="0" presId="urn:microsoft.com/office/officeart/2005/8/layout/hProcess9"/>
    <dgm:cxn modelId="{5B6CDDA8-9296-49E1-BC27-5E6A2F9B8CCA}" type="presOf" srcId="{B9E5963D-008A-4978-AB38-FFC1F17264BD}" destId="{C1ECEA4A-156C-41B6-944B-9F2B859D1F5F}" srcOrd="0" destOrd="0" presId="urn:microsoft.com/office/officeart/2005/8/layout/hProcess9"/>
    <dgm:cxn modelId="{6AE996AB-CBC4-481E-B1FB-6FC72470CC82}" type="presOf" srcId="{0D28D74D-26D4-428F-8B9A-C437669EA5DE}" destId="{09FB44CE-27AA-40FC-A4D1-1F0F1DE10273}" srcOrd="0" destOrd="0" presId="urn:microsoft.com/office/officeart/2005/8/layout/hProcess9"/>
    <dgm:cxn modelId="{D930B0FB-5973-44FD-9DE7-63AE85E0A7CE}" srcId="{068499F6-ABBB-450A-9291-A12436DC5E3A}" destId="{0D28D74D-26D4-428F-8B9A-C437669EA5DE}" srcOrd="4" destOrd="0" parTransId="{7F8C36EE-2236-4995-81AF-8F81DFD8309C}" sibTransId="{BD36625F-E86F-4A1A-A1FD-01AB0DDCE920}"/>
    <dgm:cxn modelId="{6B0BFC7D-BDB6-4ACB-967F-06EEC78E9781}" type="presParOf" srcId="{B24FF18E-A4F8-428D-B050-B0CB96FE7072}" destId="{76C6E6A1-2825-4F28-B80C-B1DAAE5A66D5}" srcOrd="0" destOrd="0" presId="urn:microsoft.com/office/officeart/2005/8/layout/hProcess9"/>
    <dgm:cxn modelId="{3AD40FC3-2BEC-44F4-B91F-B0BD3F40FEB6}" type="presParOf" srcId="{B24FF18E-A4F8-428D-B050-B0CB96FE7072}" destId="{4B0DA437-876C-40EE-A80A-BE59EB992AD0}" srcOrd="1" destOrd="0" presId="urn:microsoft.com/office/officeart/2005/8/layout/hProcess9"/>
    <dgm:cxn modelId="{8755ACEF-7C3E-4896-B11B-8CB4EBC16CD4}" type="presParOf" srcId="{4B0DA437-876C-40EE-A80A-BE59EB992AD0}" destId="{B13FF64A-929B-45EA-9578-95A7CB76D96A}" srcOrd="0" destOrd="0" presId="urn:microsoft.com/office/officeart/2005/8/layout/hProcess9"/>
    <dgm:cxn modelId="{B6AA380B-FF91-4682-B62C-91BBB5EA0BEC}" type="presParOf" srcId="{4B0DA437-876C-40EE-A80A-BE59EB992AD0}" destId="{03C8AAF0-5B9B-46C2-8006-643D1D7F9960}" srcOrd="1" destOrd="0" presId="urn:microsoft.com/office/officeart/2005/8/layout/hProcess9"/>
    <dgm:cxn modelId="{74AEB8F7-3A8E-4425-87D7-C045F40FB24B}" type="presParOf" srcId="{4B0DA437-876C-40EE-A80A-BE59EB992AD0}" destId="{FDD0D0B6-FDC3-4A39-BDF9-041957D4BEC9}" srcOrd="2" destOrd="0" presId="urn:microsoft.com/office/officeart/2005/8/layout/hProcess9"/>
    <dgm:cxn modelId="{15529390-8EF1-4601-8205-D0C557F3DD42}" type="presParOf" srcId="{4B0DA437-876C-40EE-A80A-BE59EB992AD0}" destId="{122BBECC-FDCC-41EF-A280-E48D1E112F12}" srcOrd="3" destOrd="0" presId="urn:microsoft.com/office/officeart/2005/8/layout/hProcess9"/>
    <dgm:cxn modelId="{827DA57F-CB78-4D84-B876-756FB9EA7133}" type="presParOf" srcId="{4B0DA437-876C-40EE-A80A-BE59EB992AD0}" destId="{C1ECEA4A-156C-41B6-944B-9F2B859D1F5F}" srcOrd="4" destOrd="0" presId="urn:microsoft.com/office/officeart/2005/8/layout/hProcess9"/>
    <dgm:cxn modelId="{EAD71689-6DAD-4300-A52E-CDE59C6BFB71}" type="presParOf" srcId="{4B0DA437-876C-40EE-A80A-BE59EB992AD0}" destId="{4817E5B5-5CDC-4571-B142-77E848E5A1D2}" srcOrd="5" destOrd="0" presId="urn:microsoft.com/office/officeart/2005/8/layout/hProcess9"/>
    <dgm:cxn modelId="{E94FBD4B-8F82-4DB5-839C-48B406DB96C5}" type="presParOf" srcId="{4B0DA437-876C-40EE-A80A-BE59EB992AD0}" destId="{AA63ED1F-11CA-4F0B-92AD-302BBB02A90B}" srcOrd="6" destOrd="0" presId="urn:microsoft.com/office/officeart/2005/8/layout/hProcess9"/>
    <dgm:cxn modelId="{ADD0DC20-7268-45CE-888F-E980D02E9D4A}" type="presParOf" srcId="{4B0DA437-876C-40EE-A80A-BE59EB992AD0}" destId="{37B0778A-91D8-4621-A2B0-DB294097AAC1}" srcOrd="7" destOrd="0" presId="urn:microsoft.com/office/officeart/2005/8/layout/hProcess9"/>
    <dgm:cxn modelId="{E8CF265C-9650-4126-B341-113C0546DDB9}" type="presParOf" srcId="{4B0DA437-876C-40EE-A80A-BE59EB992AD0}" destId="{09FB44CE-27AA-40FC-A4D1-1F0F1DE1027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74F1F9-3811-4B81-8BB0-3DF9CB1FE9C6}" type="doc">
      <dgm:prSet loTypeId="urn:microsoft.com/office/officeart/2005/8/layout/vList2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D1E52B3B-A34A-4D3B-A833-A5EE071AD08B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Leukemia is the most common type of cancer in children.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006C7F-EE38-439D-A4C5-50EA7D4D6C1D}" type="parTrans" cxnId="{723C0090-2373-42A0-AB46-C1DD94F52ED5}">
      <dgm:prSet/>
      <dgm:spPr/>
      <dgm:t>
        <a:bodyPr/>
        <a:lstStyle/>
        <a:p>
          <a:endParaRPr lang="en-IN"/>
        </a:p>
      </dgm:t>
    </dgm:pt>
    <dgm:pt modelId="{743B1D1D-DF44-4069-80A6-DB31E4C29D98}" type="sibTrans" cxnId="{723C0090-2373-42A0-AB46-C1DD94F52ED5}">
      <dgm:prSet/>
      <dgm:spPr/>
      <dgm:t>
        <a:bodyPr/>
        <a:lstStyle/>
        <a:p>
          <a:endParaRPr lang="en-IN"/>
        </a:p>
      </dgm:t>
    </dgm:pt>
    <dgm:pt modelId="{A05F4584-6B44-4D2D-800A-A40268BC96FF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Acute lymphocytic </a:t>
          </a:r>
          <a:r>
            <a:rPr lang="en-GB" sz="1800" b="0" i="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leukemia</a:t>
          </a:r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accounts for most cases among children who are younger than 7 years of age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D42103-55AA-41F4-9748-F0C9A200304C}" type="parTrans" cxnId="{DE842941-4506-4115-B8D2-66287BAB5F1D}">
      <dgm:prSet/>
      <dgm:spPr/>
      <dgm:t>
        <a:bodyPr/>
        <a:lstStyle/>
        <a:p>
          <a:endParaRPr lang="en-IN"/>
        </a:p>
      </dgm:t>
    </dgm:pt>
    <dgm:pt modelId="{B9E39D46-7428-4ACE-A627-EE60D3514DD4}" type="sibTrans" cxnId="{DE842941-4506-4115-B8D2-66287BAB5F1D}">
      <dgm:prSet/>
      <dgm:spPr/>
      <dgm:t>
        <a:bodyPr/>
        <a:lstStyle/>
        <a:p>
          <a:endParaRPr lang="en-IN"/>
        </a:p>
      </dgm:t>
    </dgm:pt>
    <dgm:pt modelId="{C9E84CFB-0C6F-4752-B3DB-F061E1E02239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Leukemia must be considered as part of the differential diagnosis for children who present with the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9BE687-B3D9-41D1-83F6-CFE6E3C180F8}" type="parTrans" cxnId="{D0A020F5-2506-4E68-8C89-590C5D56368E}">
      <dgm:prSet/>
      <dgm:spPr/>
      <dgm:t>
        <a:bodyPr/>
        <a:lstStyle/>
        <a:p>
          <a:endParaRPr lang="en-IN"/>
        </a:p>
      </dgm:t>
    </dgm:pt>
    <dgm:pt modelId="{90F41485-0057-49C0-97B3-06BDC823B1D4}" type="sibTrans" cxnId="{D0A020F5-2506-4E68-8C89-590C5D56368E}">
      <dgm:prSet/>
      <dgm:spPr/>
      <dgm:t>
        <a:bodyPr/>
        <a:lstStyle/>
        <a:p>
          <a:endParaRPr lang="en-IN"/>
        </a:p>
      </dgm:t>
    </dgm:pt>
    <dgm:pt modelId="{BECCED3F-A919-4EF8-BEA4-E0AAF37325EF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hallmark features of acute gingival enlargement, ulceration, bleeding,</a:t>
          </a:r>
          <a:r>
            <a:rPr lang="en-IN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and infection</a:t>
          </a:r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FF23AF-24BF-4112-8E82-2AB7F1E41D94}" type="parTrans" cxnId="{CA129284-9357-48D3-9877-CFB3115CF42C}">
      <dgm:prSet/>
      <dgm:spPr/>
      <dgm:t>
        <a:bodyPr/>
        <a:lstStyle/>
        <a:p>
          <a:endParaRPr lang="en-IN"/>
        </a:p>
      </dgm:t>
    </dgm:pt>
    <dgm:pt modelId="{B01E8153-B58E-4637-B8EC-93E18670CD72}" type="sibTrans" cxnId="{CA129284-9357-48D3-9877-CFB3115CF42C}">
      <dgm:prSet/>
      <dgm:spPr/>
      <dgm:t>
        <a:bodyPr/>
        <a:lstStyle/>
        <a:p>
          <a:endParaRPr lang="en-IN"/>
        </a:p>
      </dgm:t>
    </dgm:pt>
    <dgm:pt modelId="{5265B32D-8645-4200-A539-F04040AA9026}" type="pres">
      <dgm:prSet presAssocID="{1A74F1F9-3811-4B81-8BB0-3DF9CB1FE9C6}" presName="linear" presStyleCnt="0">
        <dgm:presLayoutVars>
          <dgm:animLvl val="lvl"/>
          <dgm:resizeHandles val="exact"/>
        </dgm:presLayoutVars>
      </dgm:prSet>
      <dgm:spPr/>
    </dgm:pt>
    <dgm:pt modelId="{C3067B94-1EAB-470B-A95E-62B41259782D}" type="pres">
      <dgm:prSet presAssocID="{D1E52B3B-A34A-4D3B-A833-A5EE071AD08B}" presName="parentText" presStyleLbl="node1" presStyleIdx="0" presStyleCnt="4" custLinFactY="4318" custLinFactNeighborX="-4250" custLinFactNeighborY="100000">
        <dgm:presLayoutVars>
          <dgm:chMax val="0"/>
          <dgm:bulletEnabled val="1"/>
        </dgm:presLayoutVars>
      </dgm:prSet>
      <dgm:spPr/>
    </dgm:pt>
    <dgm:pt modelId="{4E55AB6C-B87A-4CDA-B9D0-ACC924D4E061}" type="pres">
      <dgm:prSet presAssocID="{743B1D1D-DF44-4069-80A6-DB31E4C29D98}" presName="spacer" presStyleCnt="0"/>
      <dgm:spPr/>
    </dgm:pt>
    <dgm:pt modelId="{63B4A30A-D51E-4298-B92E-D4674E427FF2}" type="pres">
      <dgm:prSet presAssocID="{A05F4584-6B44-4D2D-800A-A40268BC96FF}" presName="parentText" presStyleLbl="node1" presStyleIdx="1" presStyleCnt="4" custLinFactY="4318" custLinFactNeighborX="-4250" custLinFactNeighborY="100000">
        <dgm:presLayoutVars>
          <dgm:chMax val="0"/>
          <dgm:bulletEnabled val="1"/>
        </dgm:presLayoutVars>
      </dgm:prSet>
      <dgm:spPr/>
    </dgm:pt>
    <dgm:pt modelId="{72A64116-7F66-41F8-895F-BF52A69138A2}" type="pres">
      <dgm:prSet presAssocID="{B9E39D46-7428-4ACE-A627-EE60D3514DD4}" presName="spacer" presStyleCnt="0"/>
      <dgm:spPr/>
    </dgm:pt>
    <dgm:pt modelId="{86DEAC34-5B97-4F58-A24B-73BD18565288}" type="pres">
      <dgm:prSet presAssocID="{C9E84CFB-0C6F-4752-B3DB-F061E1E02239}" presName="parentText" presStyleLbl="node1" presStyleIdx="2" presStyleCnt="4" custLinFactY="4318" custLinFactNeighborX="-4250" custLinFactNeighborY="100000">
        <dgm:presLayoutVars>
          <dgm:chMax val="0"/>
          <dgm:bulletEnabled val="1"/>
        </dgm:presLayoutVars>
      </dgm:prSet>
      <dgm:spPr/>
    </dgm:pt>
    <dgm:pt modelId="{98B317CD-A769-476D-8086-19F7F76AF1C9}" type="pres">
      <dgm:prSet presAssocID="{90F41485-0057-49C0-97B3-06BDC823B1D4}" presName="spacer" presStyleCnt="0"/>
      <dgm:spPr/>
    </dgm:pt>
    <dgm:pt modelId="{73A3DE46-9B8E-48B5-95A5-91D3B0333F20}" type="pres">
      <dgm:prSet presAssocID="{BECCED3F-A919-4EF8-BEA4-E0AAF37325EF}" presName="parentText" presStyleLbl="node1" presStyleIdx="3" presStyleCnt="4" custLinFactNeighborX="-5021" custLinFactNeighborY="30375">
        <dgm:presLayoutVars>
          <dgm:chMax val="0"/>
          <dgm:bulletEnabled val="1"/>
        </dgm:presLayoutVars>
      </dgm:prSet>
      <dgm:spPr/>
    </dgm:pt>
  </dgm:ptLst>
  <dgm:cxnLst>
    <dgm:cxn modelId="{DE842941-4506-4115-B8D2-66287BAB5F1D}" srcId="{1A74F1F9-3811-4B81-8BB0-3DF9CB1FE9C6}" destId="{A05F4584-6B44-4D2D-800A-A40268BC96FF}" srcOrd="1" destOrd="0" parTransId="{BBD42103-55AA-41F4-9748-F0C9A200304C}" sibTransId="{B9E39D46-7428-4ACE-A627-EE60D3514DD4}"/>
    <dgm:cxn modelId="{60A1B744-29B4-4716-A150-B3A8A093B012}" type="presOf" srcId="{BECCED3F-A919-4EF8-BEA4-E0AAF37325EF}" destId="{73A3DE46-9B8E-48B5-95A5-91D3B0333F20}" srcOrd="0" destOrd="0" presId="urn:microsoft.com/office/officeart/2005/8/layout/vList2"/>
    <dgm:cxn modelId="{CA129284-9357-48D3-9877-CFB3115CF42C}" srcId="{1A74F1F9-3811-4B81-8BB0-3DF9CB1FE9C6}" destId="{BECCED3F-A919-4EF8-BEA4-E0AAF37325EF}" srcOrd="3" destOrd="0" parTransId="{EAFF23AF-24BF-4112-8E82-2AB7F1E41D94}" sibTransId="{B01E8153-B58E-4637-B8EC-93E18670CD72}"/>
    <dgm:cxn modelId="{723C0090-2373-42A0-AB46-C1DD94F52ED5}" srcId="{1A74F1F9-3811-4B81-8BB0-3DF9CB1FE9C6}" destId="{D1E52B3B-A34A-4D3B-A833-A5EE071AD08B}" srcOrd="0" destOrd="0" parTransId="{23006C7F-EE38-439D-A4C5-50EA7D4D6C1D}" sibTransId="{743B1D1D-DF44-4069-80A6-DB31E4C29D98}"/>
    <dgm:cxn modelId="{BC8134BB-75EB-4053-BB1A-6FF5A08709A9}" type="presOf" srcId="{A05F4584-6B44-4D2D-800A-A40268BC96FF}" destId="{63B4A30A-D51E-4298-B92E-D4674E427FF2}" srcOrd="0" destOrd="0" presId="urn:microsoft.com/office/officeart/2005/8/layout/vList2"/>
    <dgm:cxn modelId="{CB7E3ACC-4FFE-4B4A-9062-D9283040B320}" type="presOf" srcId="{C9E84CFB-0C6F-4752-B3DB-F061E1E02239}" destId="{86DEAC34-5B97-4F58-A24B-73BD18565288}" srcOrd="0" destOrd="0" presId="urn:microsoft.com/office/officeart/2005/8/layout/vList2"/>
    <dgm:cxn modelId="{EF467AEF-1793-4262-89D4-443F3D5538F5}" type="presOf" srcId="{1A74F1F9-3811-4B81-8BB0-3DF9CB1FE9C6}" destId="{5265B32D-8645-4200-A539-F04040AA9026}" srcOrd="0" destOrd="0" presId="urn:microsoft.com/office/officeart/2005/8/layout/vList2"/>
    <dgm:cxn modelId="{D0A020F5-2506-4E68-8C89-590C5D56368E}" srcId="{1A74F1F9-3811-4B81-8BB0-3DF9CB1FE9C6}" destId="{C9E84CFB-0C6F-4752-B3DB-F061E1E02239}" srcOrd="2" destOrd="0" parTransId="{1D9BE687-B3D9-41D1-83F6-CFE6E3C180F8}" sibTransId="{90F41485-0057-49C0-97B3-06BDC823B1D4}"/>
    <dgm:cxn modelId="{F457B4FC-8AA0-46B7-921B-26AFC8A2D4F9}" type="presOf" srcId="{D1E52B3B-A34A-4D3B-A833-A5EE071AD08B}" destId="{C3067B94-1EAB-470B-A95E-62B41259782D}" srcOrd="0" destOrd="0" presId="urn:microsoft.com/office/officeart/2005/8/layout/vList2"/>
    <dgm:cxn modelId="{125E1594-75D3-499C-9B86-8EF571B0B573}" type="presParOf" srcId="{5265B32D-8645-4200-A539-F04040AA9026}" destId="{C3067B94-1EAB-470B-A95E-62B41259782D}" srcOrd="0" destOrd="0" presId="urn:microsoft.com/office/officeart/2005/8/layout/vList2"/>
    <dgm:cxn modelId="{F581CCE3-D32A-4701-BAF3-BC7C3C93158B}" type="presParOf" srcId="{5265B32D-8645-4200-A539-F04040AA9026}" destId="{4E55AB6C-B87A-4CDA-B9D0-ACC924D4E061}" srcOrd="1" destOrd="0" presId="urn:microsoft.com/office/officeart/2005/8/layout/vList2"/>
    <dgm:cxn modelId="{19AA9F10-9ACD-41EA-A02D-091DBB901D65}" type="presParOf" srcId="{5265B32D-8645-4200-A539-F04040AA9026}" destId="{63B4A30A-D51E-4298-B92E-D4674E427FF2}" srcOrd="2" destOrd="0" presId="urn:microsoft.com/office/officeart/2005/8/layout/vList2"/>
    <dgm:cxn modelId="{12F029EE-3535-4A94-B337-D57CC7EA7E99}" type="presParOf" srcId="{5265B32D-8645-4200-A539-F04040AA9026}" destId="{72A64116-7F66-41F8-895F-BF52A69138A2}" srcOrd="3" destOrd="0" presId="urn:microsoft.com/office/officeart/2005/8/layout/vList2"/>
    <dgm:cxn modelId="{D4C3C8CA-9494-462A-BCBD-56B86481ED13}" type="presParOf" srcId="{5265B32D-8645-4200-A539-F04040AA9026}" destId="{86DEAC34-5B97-4F58-A24B-73BD18565288}" srcOrd="4" destOrd="0" presId="urn:microsoft.com/office/officeart/2005/8/layout/vList2"/>
    <dgm:cxn modelId="{857AA71A-1D2B-4CF1-B289-8F33041C6946}" type="presParOf" srcId="{5265B32D-8645-4200-A539-F04040AA9026}" destId="{98B317CD-A769-476D-8086-19F7F76AF1C9}" srcOrd="5" destOrd="0" presId="urn:microsoft.com/office/officeart/2005/8/layout/vList2"/>
    <dgm:cxn modelId="{230ABD3E-64E0-45A9-B097-0ACA9BF88007}" type="presParOf" srcId="{5265B32D-8645-4200-A539-F04040AA9026}" destId="{73A3DE46-9B8E-48B5-95A5-91D3B0333F2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5EB1C29-3626-4B14-A5AA-1F359D20C2BB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21986DD9-3799-4568-A435-F4679690E8B8}">
      <dgm:prSet custT="1"/>
      <dgm:spPr/>
      <dgm:t>
        <a:bodyPr/>
        <a:lstStyle/>
        <a:p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Many neutrophil disorders are genetic, including some forms of neutropenia, such as familial and cyclic neutropenia, </a:t>
          </a:r>
          <a:r>
            <a:rPr lang="en-IN" sz="1800" b="0" i="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Chédiak</a:t>
          </a:r>
          <a:r>
            <a:rPr lang="en-IN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–Higashi syndrome, leukocyte adhesion </a:t>
          </a:r>
          <a:r>
            <a:rPr lang="en-IN" sz="1800" b="0" i="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deiciency</a:t>
          </a:r>
          <a:r>
            <a:rPr lang="en-IN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, Papillon– </a:t>
          </a:r>
          <a:r>
            <a:rPr lang="en-GB" sz="1800" b="0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Lefèvre syndrome, and Cohen syndrome.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EF9A1E-8F59-4B0C-8EA1-6059BF56B26D}" type="parTrans" cxnId="{C0408FF2-8B18-444B-8B6F-DB4908197091}">
      <dgm:prSet/>
      <dgm:spPr/>
      <dgm:t>
        <a:bodyPr/>
        <a:lstStyle/>
        <a:p>
          <a:endParaRPr lang="en-IN"/>
        </a:p>
      </dgm:t>
    </dgm:pt>
    <dgm:pt modelId="{D0634939-D5B8-4B80-846E-C4D26E17AC8D}" type="sibTrans" cxnId="{C0408FF2-8B18-444B-8B6F-DB4908197091}">
      <dgm:prSet/>
      <dgm:spPr/>
      <dgm:t>
        <a:bodyPr/>
        <a:lstStyle/>
        <a:p>
          <a:endParaRPr lang="en-IN"/>
        </a:p>
      </dgm:t>
    </dgm:pt>
    <dgm:pt modelId="{FF623B21-E233-4B68-A62F-6828B0AB3B21}" type="pres">
      <dgm:prSet presAssocID="{15EB1C29-3626-4B14-A5AA-1F359D20C2BB}" presName="Name0" presStyleCnt="0">
        <dgm:presLayoutVars>
          <dgm:chMax val="7"/>
          <dgm:chPref val="7"/>
          <dgm:dir/>
        </dgm:presLayoutVars>
      </dgm:prSet>
      <dgm:spPr/>
    </dgm:pt>
    <dgm:pt modelId="{9A90F2C9-8FE1-4892-9CFF-CCFC735F3A0E}" type="pres">
      <dgm:prSet presAssocID="{15EB1C29-3626-4B14-A5AA-1F359D20C2BB}" presName="Name1" presStyleCnt="0"/>
      <dgm:spPr/>
    </dgm:pt>
    <dgm:pt modelId="{96B57022-98CE-447C-872D-E299AAE22521}" type="pres">
      <dgm:prSet presAssocID="{15EB1C29-3626-4B14-A5AA-1F359D20C2BB}" presName="cycle" presStyleCnt="0"/>
      <dgm:spPr/>
    </dgm:pt>
    <dgm:pt modelId="{23812028-0B09-49C1-9C36-9CBC021B03B9}" type="pres">
      <dgm:prSet presAssocID="{15EB1C29-3626-4B14-A5AA-1F359D20C2BB}" presName="srcNode" presStyleLbl="node1" presStyleIdx="0" presStyleCnt="1"/>
      <dgm:spPr/>
    </dgm:pt>
    <dgm:pt modelId="{876E8669-3407-4538-9C60-8DE89D17F0BF}" type="pres">
      <dgm:prSet presAssocID="{15EB1C29-3626-4B14-A5AA-1F359D20C2BB}" presName="conn" presStyleLbl="parChTrans1D2" presStyleIdx="0" presStyleCnt="1"/>
      <dgm:spPr/>
    </dgm:pt>
    <dgm:pt modelId="{C9EFCF3B-47C1-4219-B7CB-4500E47E53BA}" type="pres">
      <dgm:prSet presAssocID="{15EB1C29-3626-4B14-A5AA-1F359D20C2BB}" presName="extraNode" presStyleLbl="node1" presStyleIdx="0" presStyleCnt="1"/>
      <dgm:spPr/>
    </dgm:pt>
    <dgm:pt modelId="{DF63E9CD-0266-4AAD-9920-E1475E2F61B3}" type="pres">
      <dgm:prSet presAssocID="{15EB1C29-3626-4B14-A5AA-1F359D20C2BB}" presName="dstNode" presStyleLbl="node1" presStyleIdx="0" presStyleCnt="1"/>
      <dgm:spPr/>
    </dgm:pt>
    <dgm:pt modelId="{D17AC591-39F8-41D4-A770-C187E83B4ED5}" type="pres">
      <dgm:prSet presAssocID="{21986DD9-3799-4568-A435-F4679690E8B8}" presName="text_1" presStyleLbl="node1" presStyleIdx="0" presStyleCnt="1" custScaleX="94809" custScaleY="125398" custLinFactNeighborX="4997" custLinFactNeighborY="0">
        <dgm:presLayoutVars>
          <dgm:bulletEnabled val="1"/>
        </dgm:presLayoutVars>
      </dgm:prSet>
      <dgm:spPr/>
    </dgm:pt>
    <dgm:pt modelId="{273065A8-0647-4AE7-ABA1-7BFF394907B8}" type="pres">
      <dgm:prSet presAssocID="{21986DD9-3799-4568-A435-F4679690E8B8}" presName="accent_1" presStyleCnt="0"/>
      <dgm:spPr/>
    </dgm:pt>
    <dgm:pt modelId="{4EBD7385-57EA-4E7C-AA82-7CC52D63170B}" type="pres">
      <dgm:prSet presAssocID="{21986DD9-3799-4568-A435-F4679690E8B8}" presName="accentRepeatNode" presStyleLbl="solidFgAcc1" presStyleIdx="0" presStyleCnt="1" custScaleX="171854" custScaleY="159238" custLinFactNeighborX="-11250" custLinFactNeighborY="0"/>
      <dgm:spPr>
        <a:blipFill rotWithShape="0">
          <a:blip xmlns:r="http://schemas.openxmlformats.org/officeDocument/2006/relationships" r:embed="rId1"/>
          <a:srcRect/>
          <a:stretch>
            <a:fillRect t="-1000" b="-1000"/>
          </a:stretch>
        </a:blipFill>
      </dgm:spPr>
    </dgm:pt>
  </dgm:ptLst>
  <dgm:cxnLst>
    <dgm:cxn modelId="{28E50112-489D-40FE-B261-C73750197091}" type="presOf" srcId="{21986DD9-3799-4568-A435-F4679690E8B8}" destId="{D17AC591-39F8-41D4-A770-C187E83B4ED5}" srcOrd="0" destOrd="0" presId="urn:microsoft.com/office/officeart/2008/layout/VerticalCurvedList"/>
    <dgm:cxn modelId="{E8437767-AA53-4F18-8210-6D20AA32025D}" type="presOf" srcId="{15EB1C29-3626-4B14-A5AA-1F359D20C2BB}" destId="{FF623B21-E233-4B68-A62F-6828B0AB3B21}" srcOrd="0" destOrd="0" presId="urn:microsoft.com/office/officeart/2008/layout/VerticalCurvedList"/>
    <dgm:cxn modelId="{F7A8CAD6-FBBB-452F-8236-0BBE3FCA7DAE}" type="presOf" srcId="{D0634939-D5B8-4B80-846E-C4D26E17AC8D}" destId="{876E8669-3407-4538-9C60-8DE89D17F0BF}" srcOrd="0" destOrd="0" presId="urn:microsoft.com/office/officeart/2008/layout/VerticalCurvedList"/>
    <dgm:cxn modelId="{C0408FF2-8B18-444B-8B6F-DB4908197091}" srcId="{15EB1C29-3626-4B14-A5AA-1F359D20C2BB}" destId="{21986DD9-3799-4568-A435-F4679690E8B8}" srcOrd="0" destOrd="0" parTransId="{09EF9A1E-8F59-4B0C-8EA1-6059BF56B26D}" sibTransId="{D0634939-D5B8-4B80-846E-C4D26E17AC8D}"/>
    <dgm:cxn modelId="{90A07506-F756-4E0D-ADDC-04D0BE501F89}" type="presParOf" srcId="{FF623B21-E233-4B68-A62F-6828B0AB3B21}" destId="{9A90F2C9-8FE1-4892-9CFF-CCFC735F3A0E}" srcOrd="0" destOrd="0" presId="urn:microsoft.com/office/officeart/2008/layout/VerticalCurvedList"/>
    <dgm:cxn modelId="{B852FCC6-B100-497E-9242-6647E19A8239}" type="presParOf" srcId="{9A90F2C9-8FE1-4892-9CFF-CCFC735F3A0E}" destId="{96B57022-98CE-447C-872D-E299AAE22521}" srcOrd="0" destOrd="0" presId="urn:microsoft.com/office/officeart/2008/layout/VerticalCurvedList"/>
    <dgm:cxn modelId="{6EBCAA66-F65B-4895-BEFA-7D7FCAD44E75}" type="presParOf" srcId="{96B57022-98CE-447C-872D-E299AAE22521}" destId="{23812028-0B09-49C1-9C36-9CBC021B03B9}" srcOrd="0" destOrd="0" presId="urn:microsoft.com/office/officeart/2008/layout/VerticalCurvedList"/>
    <dgm:cxn modelId="{47340672-6EF8-4941-AFD5-2A4FC2EBA2DD}" type="presParOf" srcId="{96B57022-98CE-447C-872D-E299AAE22521}" destId="{876E8669-3407-4538-9C60-8DE89D17F0BF}" srcOrd="1" destOrd="0" presId="urn:microsoft.com/office/officeart/2008/layout/VerticalCurvedList"/>
    <dgm:cxn modelId="{F7BF071F-20D5-4858-9553-8DBBF2B0AEBC}" type="presParOf" srcId="{96B57022-98CE-447C-872D-E299AAE22521}" destId="{C9EFCF3B-47C1-4219-B7CB-4500E47E53BA}" srcOrd="2" destOrd="0" presId="urn:microsoft.com/office/officeart/2008/layout/VerticalCurvedList"/>
    <dgm:cxn modelId="{5F212CFB-2BAC-4322-87E7-C2F9134A4E36}" type="presParOf" srcId="{96B57022-98CE-447C-872D-E299AAE22521}" destId="{DF63E9CD-0266-4AAD-9920-E1475E2F61B3}" srcOrd="3" destOrd="0" presId="urn:microsoft.com/office/officeart/2008/layout/VerticalCurvedList"/>
    <dgm:cxn modelId="{BA83C2D5-0DDC-4FAC-B3B6-1F91C0E17A5F}" type="presParOf" srcId="{9A90F2C9-8FE1-4892-9CFF-CCFC735F3A0E}" destId="{D17AC591-39F8-41D4-A770-C187E83B4ED5}" srcOrd="1" destOrd="0" presId="urn:microsoft.com/office/officeart/2008/layout/VerticalCurvedList"/>
    <dgm:cxn modelId="{7B48F1DC-B849-40EB-AB3D-9F198CBCFF58}" type="presParOf" srcId="{9A90F2C9-8FE1-4892-9CFF-CCFC735F3A0E}" destId="{273065A8-0647-4AE7-ABA1-7BFF394907B8}" srcOrd="2" destOrd="0" presId="urn:microsoft.com/office/officeart/2008/layout/VerticalCurvedList"/>
    <dgm:cxn modelId="{FCABCCCC-DCBC-4F62-BDBD-358BA25AB63A}" type="presParOf" srcId="{273065A8-0647-4AE7-ABA1-7BFF394907B8}" destId="{4EBD7385-57EA-4E7C-AA82-7CC52D63170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5037501-BC1E-43B9-9904-E14683F75199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C4E87277-DFF2-4924-B4CB-E408848A6E73}">
      <dgm:prSet custT="1"/>
      <dgm:spPr/>
      <dgm:t>
        <a:bodyPr/>
        <a:lstStyle/>
        <a:p>
          <a:r>
            <a:rPr lang="en-GB" sz="2000" b="0" i="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Down syndrome is another congenital condition that is diagnosed before the expression of periodontal disease   </a:t>
          </a:r>
          <a:endParaRPr lang="en-IN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F05CB2-9AAD-471A-8526-A57C351E2BD6}" type="parTrans" cxnId="{CE397A48-B6A5-4A46-9111-FA74312F14D2}">
      <dgm:prSet/>
      <dgm:spPr/>
      <dgm:t>
        <a:bodyPr/>
        <a:lstStyle/>
        <a:p>
          <a:endParaRPr lang="en-IN"/>
        </a:p>
      </dgm:t>
    </dgm:pt>
    <dgm:pt modelId="{025671C3-83EA-402B-AA13-3967E844685D}" type="sibTrans" cxnId="{CE397A48-B6A5-4A46-9111-FA74312F14D2}">
      <dgm:prSet/>
      <dgm:spPr/>
      <dgm:t>
        <a:bodyPr/>
        <a:lstStyle/>
        <a:p>
          <a:endParaRPr lang="en-IN"/>
        </a:p>
      </dgm:t>
    </dgm:pt>
    <dgm:pt modelId="{17AD4B1C-013F-45FD-A5AE-DCB2E43F4376}">
      <dgm:prSet custT="1"/>
      <dgm:spPr/>
      <dgm:t>
        <a:bodyPr/>
        <a:lstStyle/>
        <a:p>
          <a:r>
            <a:rPr lang="en-GB" sz="2000" b="0" i="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People with Down syndome experience a high prevalence of severe aggressive periodontitis during early adulthood   </a:t>
          </a:r>
          <a:endParaRPr lang="en-IN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6AB7D6-D708-46E6-A7BE-F0221348F137}" type="parTrans" cxnId="{009DC5BE-6FA0-4C44-A265-8A207B6F25D3}">
      <dgm:prSet/>
      <dgm:spPr/>
      <dgm:t>
        <a:bodyPr/>
        <a:lstStyle/>
        <a:p>
          <a:endParaRPr lang="en-IN"/>
        </a:p>
      </dgm:t>
    </dgm:pt>
    <dgm:pt modelId="{D170DB30-BFC3-4C87-89E4-2046B7835244}" type="sibTrans" cxnId="{009DC5BE-6FA0-4C44-A265-8A207B6F25D3}">
      <dgm:prSet/>
      <dgm:spPr/>
      <dgm:t>
        <a:bodyPr/>
        <a:lstStyle/>
        <a:p>
          <a:endParaRPr lang="en-IN"/>
        </a:p>
      </dgm:t>
    </dgm:pt>
    <dgm:pt modelId="{D33973DA-8D35-4A32-B9C7-F85C4363B957}">
      <dgm:prSet custT="1"/>
      <dgm:spPr/>
      <dgm:t>
        <a:bodyPr/>
        <a:lstStyle/>
        <a:p>
          <a:r>
            <a:rPr lang="en-GB" sz="2000" b="0" i="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disease process likely reflects a host susceptibility that results in an exaggerated immune and  </a:t>
          </a:r>
          <a:endParaRPr lang="en-IN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CA5B57-C5AD-4AA6-9FB5-1FD7E83C9D7E}" type="parTrans" cxnId="{C2B01627-4900-41D0-BED7-F35B04B01498}">
      <dgm:prSet/>
      <dgm:spPr/>
      <dgm:t>
        <a:bodyPr/>
        <a:lstStyle/>
        <a:p>
          <a:endParaRPr lang="en-IN"/>
        </a:p>
      </dgm:t>
    </dgm:pt>
    <dgm:pt modelId="{F918407D-9681-4445-B889-1ABDE991978D}" type="sibTrans" cxnId="{C2B01627-4900-41D0-BED7-F35B04B01498}">
      <dgm:prSet/>
      <dgm:spPr/>
      <dgm:t>
        <a:bodyPr/>
        <a:lstStyle/>
        <a:p>
          <a:endParaRPr lang="en-IN"/>
        </a:p>
      </dgm:t>
    </dgm:pt>
    <dgm:pt modelId="{3B55456F-6EA4-4B04-A144-871E34F7B045}">
      <dgm:prSet custT="1"/>
      <dgm:spPr/>
      <dgm:t>
        <a:bodyPr/>
        <a:lstStyle/>
        <a:p>
          <a:r>
            <a:rPr lang="en-GB" sz="2000" b="0" i="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inflammatory response rather than a reaction to a specific causative microbe. </a:t>
          </a:r>
          <a:endParaRPr lang="en-IN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D285B6-742B-4B2A-9BB3-C0E6D435034F}" type="parTrans" cxnId="{F1166743-4474-4A35-84FF-8EF74F7D3897}">
      <dgm:prSet/>
      <dgm:spPr/>
      <dgm:t>
        <a:bodyPr/>
        <a:lstStyle/>
        <a:p>
          <a:endParaRPr lang="en-IN"/>
        </a:p>
      </dgm:t>
    </dgm:pt>
    <dgm:pt modelId="{A5EAC28E-4FCD-42BF-A135-FD14A750FACD}" type="sibTrans" cxnId="{F1166743-4474-4A35-84FF-8EF74F7D3897}">
      <dgm:prSet/>
      <dgm:spPr/>
      <dgm:t>
        <a:bodyPr/>
        <a:lstStyle/>
        <a:p>
          <a:endParaRPr lang="en-IN"/>
        </a:p>
      </dgm:t>
    </dgm:pt>
    <dgm:pt modelId="{408E2DD5-EB75-43EF-936A-15B9D40E2CA9}">
      <dgm:prSet custT="1"/>
      <dgm:spPr/>
      <dgm:t>
        <a:bodyPr/>
        <a:lstStyle/>
        <a:p>
          <a:r>
            <a:rPr lang="en-GB" sz="2000" b="0" i="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Studies of people with Down syndrome uncovered defective neutrophil chemotaxis, which can lead to significant tissue loss and the progression of periodontitis.  </a:t>
          </a:r>
          <a:endParaRPr lang="en-IN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4AE305-EBD0-4003-BA1B-EEF7924B75E6}" type="parTrans" cxnId="{F9E03CEE-D74F-45E1-A493-369C89127395}">
      <dgm:prSet/>
      <dgm:spPr/>
      <dgm:t>
        <a:bodyPr/>
        <a:lstStyle/>
        <a:p>
          <a:endParaRPr lang="en-IN"/>
        </a:p>
      </dgm:t>
    </dgm:pt>
    <dgm:pt modelId="{FD599DCE-0663-464B-830A-D1BCF050D654}" type="sibTrans" cxnId="{F9E03CEE-D74F-45E1-A493-369C89127395}">
      <dgm:prSet/>
      <dgm:spPr/>
      <dgm:t>
        <a:bodyPr/>
        <a:lstStyle/>
        <a:p>
          <a:endParaRPr lang="en-IN"/>
        </a:p>
      </dgm:t>
    </dgm:pt>
    <dgm:pt modelId="{50F3CB8D-7211-4366-8644-AF2AB49AF636}" type="pres">
      <dgm:prSet presAssocID="{A5037501-BC1E-43B9-9904-E14683F75199}" presName="linear" presStyleCnt="0">
        <dgm:presLayoutVars>
          <dgm:dir/>
          <dgm:animLvl val="lvl"/>
          <dgm:resizeHandles val="exact"/>
        </dgm:presLayoutVars>
      </dgm:prSet>
      <dgm:spPr/>
    </dgm:pt>
    <dgm:pt modelId="{5884508A-4B5B-49D0-A3A5-51ADC02E9B29}" type="pres">
      <dgm:prSet presAssocID="{C4E87277-DFF2-4924-B4CB-E408848A6E73}" presName="parentLin" presStyleCnt="0"/>
      <dgm:spPr/>
    </dgm:pt>
    <dgm:pt modelId="{6200B01A-CD9B-4CF8-A790-A1C3F99FB8FB}" type="pres">
      <dgm:prSet presAssocID="{C4E87277-DFF2-4924-B4CB-E408848A6E73}" presName="parentLeftMargin" presStyleLbl="node1" presStyleIdx="0" presStyleCnt="5"/>
      <dgm:spPr/>
    </dgm:pt>
    <dgm:pt modelId="{53B10F23-061B-4717-8B6D-BCC4BC036295}" type="pres">
      <dgm:prSet presAssocID="{C4E87277-DFF2-4924-B4CB-E408848A6E73}" presName="parentText" presStyleLbl="node1" presStyleIdx="0" presStyleCnt="5" custScaleX="142641" custScaleY="122563">
        <dgm:presLayoutVars>
          <dgm:chMax val="0"/>
          <dgm:bulletEnabled val="1"/>
        </dgm:presLayoutVars>
      </dgm:prSet>
      <dgm:spPr/>
    </dgm:pt>
    <dgm:pt modelId="{D762AA4D-D78A-4B09-B551-A2825BECEF71}" type="pres">
      <dgm:prSet presAssocID="{C4E87277-DFF2-4924-B4CB-E408848A6E73}" presName="negativeSpace" presStyleCnt="0"/>
      <dgm:spPr/>
    </dgm:pt>
    <dgm:pt modelId="{D3CE4141-C680-45EC-B5A2-CB081C9587F1}" type="pres">
      <dgm:prSet presAssocID="{C4E87277-DFF2-4924-B4CB-E408848A6E73}" presName="childText" presStyleLbl="conFgAcc1" presStyleIdx="0" presStyleCnt="5">
        <dgm:presLayoutVars>
          <dgm:bulletEnabled val="1"/>
        </dgm:presLayoutVars>
      </dgm:prSet>
      <dgm:spPr/>
    </dgm:pt>
    <dgm:pt modelId="{022460DD-4CE3-4C74-970D-3DAD5A0B6503}" type="pres">
      <dgm:prSet presAssocID="{025671C3-83EA-402B-AA13-3967E844685D}" presName="spaceBetweenRectangles" presStyleCnt="0"/>
      <dgm:spPr/>
    </dgm:pt>
    <dgm:pt modelId="{5ACFAEC2-68FE-4C85-B47A-F80CF3AD371C}" type="pres">
      <dgm:prSet presAssocID="{17AD4B1C-013F-45FD-A5AE-DCB2E43F4376}" presName="parentLin" presStyleCnt="0"/>
      <dgm:spPr/>
    </dgm:pt>
    <dgm:pt modelId="{ED661EA1-35F2-4C03-A7FA-540BEB477CA4}" type="pres">
      <dgm:prSet presAssocID="{17AD4B1C-013F-45FD-A5AE-DCB2E43F4376}" presName="parentLeftMargin" presStyleLbl="node1" presStyleIdx="0" presStyleCnt="5"/>
      <dgm:spPr/>
    </dgm:pt>
    <dgm:pt modelId="{60D844B8-5993-4397-8916-C1279CADB847}" type="pres">
      <dgm:prSet presAssocID="{17AD4B1C-013F-45FD-A5AE-DCB2E43F4376}" presName="parentText" presStyleLbl="node1" presStyleIdx="1" presStyleCnt="5" custScaleX="157136" custScaleY="176249">
        <dgm:presLayoutVars>
          <dgm:chMax val="0"/>
          <dgm:bulletEnabled val="1"/>
        </dgm:presLayoutVars>
      </dgm:prSet>
      <dgm:spPr/>
    </dgm:pt>
    <dgm:pt modelId="{7488A352-5946-4EEB-A1D0-653B663D87E0}" type="pres">
      <dgm:prSet presAssocID="{17AD4B1C-013F-45FD-A5AE-DCB2E43F4376}" presName="negativeSpace" presStyleCnt="0"/>
      <dgm:spPr/>
    </dgm:pt>
    <dgm:pt modelId="{D5A93291-2C63-4507-B959-FFDD26970A8E}" type="pres">
      <dgm:prSet presAssocID="{17AD4B1C-013F-45FD-A5AE-DCB2E43F4376}" presName="childText" presStyleLbl="conFgAcc1" presStyleIdx="1" presStyleCnt="5" custScaleY="144382" custLinFactY="-24882" custLinFactNeighborX="-146" custLinFactNeighborY="-100000">
        <dgm:presLayoutVars>
          <dgm:bulletEnabled val="1"/>
        </dgm:presLayoutVars>
      </dgm:prSet>
      <dgm:spPr/>
    </dgm:pt>
    <dgm:pt modelId="{8F6BFDD6-A625-4D5F-948F-FA085DB32E94}" type="pres">
      <dgm:prSet presAssocID="{D170DB30-BFC3-4C87-89E4-2046B7835244}" presName="spaceBetweenRectangles" presStyleCnt="0"/>
      <dgm:spPr/>
    </dgm:pt>
    <dgm:pt modelId="{4FFD7D96-2A2E-4DBF-A003-6E52EEEAB6A5}" type="pres">
      <dgm:prSet presAssocID="{D33973DA-8D35-4A32-B9C7-F85C4363B957}" presName="parentLin" presStyleCnt="0"/>
      <dgm:spPr/>
    </dgm:pt>
    <dgm:pt modelId="{F145577B-5A41-4469-8809-5387674A3236}" type="pres">
      <dgm:prSet presAssocID="{D33973DA-8D35-4A32-B9C7-F85C4363B957}" presName="parentLeftMargin" presStyleLbl="node1" presStyleIdx="1" presStyleCnt="5"/>
      <dgm:spPr/>
    </dgm:pt>
    <dgm:pt modelId="{69E88391-06C4-4B66-8F6C-DD3059AE6532}" type="pres">
      <dgm:prSet presAssocID="{D33973DA-8D35-4A32-B9C7-F85C4363B957}" presName="parentText" presStyleLbl="node1" presStyleIdx="2" presStyleCnt="5" custScaleX="136360" custScaleY="138896" custLinFactNeighborX="-19043" custLinFactNeighborY="-4651">
        <dgm:presLayoutVars>
          <dgm:chMax val="0"/>
          <dgm:bulletEnabled val="1"/>
        </dgm:presLayoutVars>
      </dgm:prSet>
      <dgm:spPr/>
    </dgm:pt>
    <dgm:pt modelId="{189F8946-71D1-4D1E-8353-29BB137C5779}" type="pres">
      <dgm:prSet presAssocID="{D33973DA-8D35-4A32-B9C7-F85C4363B957}" presName="negativeSpace" presStyleCnt="0"/>
      <dgm:spPr/>
    </dgm:pt>
    <dgm:pt modelId="{126D5D43-6CC0-4FAC-946D-D655C9B8A2DF}" type="pres">
      <dgm:prSet presAssocID="{D33973DA-8D35-4A32-B9C7-F85C4363B957}" presName="childText" presStyleLbl="conFgAcc1" presStyleIdx="2" presStyleCnt="5">
        <dgm:presLayoutVars>
          <dgm:bulletEnabled val="1"/>
        </dgm:presLayoutVars>
      </dgm:prSet>
      <dgm:spPr/>
    </dgm:pt>
    <dgm:pt modelId="{76F57112-87C7-4347-9DEF-988EB07C4868}" type="pres">
      <dgm:prSet presAssocID="{F918407D-9681-4445-B889-1ABDE991978D}" presName="spaceBetweenRectangles" presStyleCnt="0"/>
      <dgm:spPr/>
    </dgm:pt>
    <dgm:pt modelId="{C0B4E979-AC05-47FD-8E38-7294E8C37897}" type="pres">
      <dgm:prSet presAssocID="{3B55456F-6EA4-4B04-A144-871E34F7B045}" presName="parentLin" presStyleCnt="0"/>
      <dgm:spPr/>
    </dgm:pt>
    <dgm:pt modelId="{FF1EECE2-CB48-4D1A-A5BC-E1EBFE278ABA}" type="pres">
      <dgm:prSet presAssocID="{3B55456F-6EA4-4B04-A144-871E34F7B045}" presName="parentLeftMargin" presStyleLbl="node1" presStyleIdx="2" presStyleCnt="5"/>
      <dgm:spPr/>
    </dgm:pt>
    <dgm:pt modelId="{660DB599-578B-4771-A3C3-A53C9CCD1D65}" type="pres">
      <dgm:prSet presAssocID="{3B55456F-6EA4-4B04-A144-871E34F7B045}" presName="parentText" presStyleLbl="node1" presStyleIdx="3" presStyleCnt="5" custScaleX="142857" custScaleY="105734">
        <dgm:presLayoutVars>
          <dgm:chMax val="0"/>
          <dgm:bulletEnabled val="1"/>
        </dgm:presLayoutVars>
      </dgm:prSet>
      <dgm:spPr/>
    </dgm:pt>
    <dgm:pt modelId="{4A2CC858-7A41-45E9-A151-2C10D6F3C055}" type="pres">
      <dgm:prSet presAssocID="{3B55456F-6EA4-4B04-A144-871E34F7B045}" presName="negativeSpace" presStyleCnt="0"/>
      <dgm:spPr/>
    </dgm:pt>
    <dgm:pt modelId="{27741F84-7919-412B-8712-97A7B0B6BE30}" type="pres">
      <dgm:prSet presAssocID="{3B55456F-6EA4-4B04-A144-871E34F7B045}" presName="childText" presStyleLbl="conFgAcc1" presStyleIdx="3" presStyleCnt="5">
        <dgm:presLayoutVars>
          <dgm:bulletEnabled val="1"/>
        </dgm:presLayoutVars>
      </dgm:prSet>
      <dgm:spPr/>
    </dgm:pt>
    <dgm:pt modelId="{303D3767-9B08-4DD1-A8A1-3BEC3DC2105D}" type="pres">
      <dgm:prSet presAssocID="{A5EAC28E-4FCD-42BF-A135-FD14A750FACD}" presName="spaceBetweenRectangles" presStyleCnt="0"/>
      <dgm:spPr/>
    </dgm:pt>
    <dgm:pt modelId="{AD5C59E8-C6EE-4B28-9565-1EC9044EA816}" type="pres">
      <dgm:prSet presAssocID="{408E2DD5-EB75-43EF-936A-15B9D40E2CA9}" presName="parentLin" presStyleCnt="0"/>
      <dgm:spPr/>
    </dgm:pt>
    <dgm:pt modelId="{522CFE29-9812-4566-917B-F72EA9BA32FA}" type="pres">
      <dgm:prSet presAssocID="{408E2DD5-EB75-43EF-936A-15B9D40E2CA9}" presName="parentLeftMargin" presStyleLbl="node1" presStyleIdx="3" presStyleCnt="5"/>
      <dgm:spPr/>
    </dgm:pt>
    <dgm:pt modelId="{8CAD9373-66D3-4CC8-81DB-82F20687F27C}" type="pres">
      <dgm:prSet presAssocID="{408E2DD5-EB75-43EF-936A-15B9D40E2CA9}" presName="parentText" presStyleLbl="node1" presStyleIdx="4" presStyleCnt="5" custScaleX="138026" custScaleY="158658" custLinFactNeighborX="-45952" custLinFactNeighborY="-1993">
        <dgm:presLayoutVars>
          <dgm:chMax val="0"/>
          <dgm:bulletEnabled val="1"/>
        </dgm:presLayoutVars>
      </dgm:prSet>
      <dgm:spPr/>
    </dgm:pt>
    <dgm:pt modelId="{3886AA56-2CDB-438C-99F5-3E813A7BBCE7}" type="pres">
      <dgm:prSet presAssocID="{408E2DD5-EB75-43EF-936A-15B9D40E2CA9}" presName="negativeSpace" presStyleCnt="0"/>
      <dgm:spPr/>
    </dgm:pt>
    <dgm:pt modelId="{4D34EB45-05F6-40AD-9039-5BE13333B9B5}" type="pres">
      <dgm:prSet presAssocID="{408E2DD5-EB75-43EF-936A-15B9D40E2CA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2B01627-4900-41D0-BED7-F35B04B01498}" srcId="{A5037501-BC1E-43B9-9904-E14683F75199}" destId="{D33973DA-8D35-4A32-B9C7-F85C4363B957}" srcOrd="2" destOrd="0" parTransId="{66CA5B57-C5AD-4AA6-9FB5-1FD7E83C9D7E}" sibTransId="{F918407D-9681-4445-B889-1ABDE991978D}"/>
    <dgm:cxn modelId="{3DD6ED5C-9F71-44EE-A1A1-B67420DCA8A9}" type="presOf" srcId="{A5037501-BC1E-43B9-9904-E14683F75199}" destId="{50F3CB8D-7211-4366-8644-AF2AB49AF636}" srcOrd="0" destOrd="0" presId="urn:microsoft.com/office/officeart/2005/8/layout/list1"/>
    <dgm:cxn modelId="{FB855C43-E567-4E31-B790-E524B871555A}" type="presOf" srcId="{3B55456F-6EA4-4B04-A144-871E34F7B045}" destId="{660DB599-578B-4771-A3C3-A53C9CCD1D65}" srcOrd="1" destOrd="0" presId="urn:microsoft.com/office/officeart/2005/8/layout/list1"/>
    <dgm:cxn modelId="{F1166743-4474-4A35-84FF-8EF74F7D3897}" srcId="{A5037501-BC1E-43B9-9904-E14683F75199}" destId="{3B55456F-6EA4-4B04-A144-871E34F7B045}" srcOrd="3" destOrd="0" parTransId="{99D285B6-742B-4B2A-9BB3-C0E6D435034F}" sibTransId="{A5EAC28E-4FCD-42BF-A135-FD14A750FACD}"/>
    <dgm:cxn modelId="{4D1D5443-AE43-4747-BBDB-42C17F12915B}" type="presOf" srcId="{C4E87277-DFF2-4924-B4CB-E408848A6E73}" destId="{6200B01A-CD9B-4CF8-A790-A1C3F99FB8FB}" srcOrd="0" destOrd="0" presId="urn:microsoft.com/office/officeart/2005/8/layout/list1"/>
    <dgm:cxn modelId="{BAC30B68-0476-442B-BC30-5EA6EB92A9C4}" type="presOf" srcId="{17AD4B1C-013F-45FD-A5AE-DCB2E43F4376}" destId="{ED661EA1-35F2-4C03-A7FA-540BEB477CA4}" srcOrd="0" destOrd="0" presId="urn:microsoft.com/office/officeart/2005/8/layout/list1"/>
    <dgm:cxn modelId="{CE397A48-B6A5-4A46-9111-FA74312F14D2}" srcId="{A5037501-BC1E-43B9-9904-E14683F75199}" destId="{C4E87277-DFF2-4924-B4CB-E408848A6E73}" srcOrd="0" destOrd="0" parTransId="{38F05CB2-9AAD-471A-8526-A57C351E2BD6}" sibTransId="{025671C3-83EA-402B-AA13-3967E844685D}"/>
    <dgm:cxn modelId="{D2B5994C-F399-4A5A-BF9E-3DA8305E31D6}" type="presOf" srcId="{D33973DA-8D35-4A32-B9C7-F85C4363B957}" destId="{F145577B-5A41-4469-8809-5387674A3236}" srcOrd="0" destOrd="0" presId="urn:microsoft.com/office/officeart/2005/8/layout/list1"/>
    <dgm:cxn modelId="{CAD9256D-5092-4610-AF18-DD773AA67FD9}" type="presOf" srcId="{3B55456F-6EA4-4B04-A144-871E34F7B045}" destId="{FF1EECE2-CB48-4D1A-A5BC-E1EBFE278ABA}" srcOrd="0" destOrd="0" presId="urn:microsoft.com/office/officeart/2005/8/layout/list1"/>
    <dgm:cxn modelId="{AB5A4359-4238-41DC-BDEF-06559834F4AB}" type="presOf" srcId="{D33973DA-8D35-4A32-B9C7-F85C4363B957}" destId="{69E88391-06C4-4B66-8F6C-DD3059AE6532}" srcOrd="1" destOrd="0" presId="urn:microsoft.com/office/officeart/2005/8/layout/list1"/>
    <dgm:cxn modelId="{1B91208A-684D-4224-B28C-8C06335741DB}" type="presOf" srcId="{408E2DD5-EB75-43EF-936A-15B9D40E2CA9}" destId="{8CAD9373-66D3-4CC8-81DB-82F20687F27C}" srcOrd="1" destOrd="0" presId="urn:microsoft.com/office/officeart/2005/8/layout/list1"/>
    <dgm:cxn modelId="{009DC5BE-6FA0-4C44-A265-8A207B6F25D3}" srcId="{A5037501-BC1E-43B9-9904-E14683F75199}" destId="{17AD4B1C-013F-45FD-A5AE-DCB2E43F4376}" srcOrd="1" destOrd="0" parTransId="{F56AB7D6-D708-46E6-A7BE-F0221348F137}" sibTransId="{D170DB30-BFC3-4C87-89E4-2046B7835244}"/>
    <dgm:cxn modelId="{2ADA73C2-5A76-489A-8A64-C73EA992C266}" type="presOf" srcId="{408E2DD5-EB75-43EF-936A-15B9D40E2CA9}" destId="{522CFE29-9812-4566-917B-F72EA9BA32FA}" srcOrd="0" destOrd="0" presId="urn:microsoft.com/office/officeart/2005/8/layout/list1"/>
    <dgm:cxn modelId="{0BF785DB-F1BE-4BDA-861E-934F714FA640}" type="presOf" srcId="{C4E87277-DFF2-4924-B4CB-E408848A6E73}" destId="{53B10F23-061B-4717-8B6D-BCC4BC036295}" srcOrd="1" destOrd="0" presId="urn:microsoft.com/office/officeart/2005/8/layout/list1"/>
    <dgm:cxn modelId="{F3CB65EC-6CEA-470F-9CD3-4B41A1A0ABC3}" type="presOf" srcId="{17AD4B1C-013F-45FD-A5AE-DCB2E43F4376}" destId="{60D844B8-5993-4397-8916-C1279CADB847}" srcOrd="1" destOrd="0" presId="urn:microsoft.com/office/officeart/2005/8/layout/list1"/>
    <dgm:cxn modelId="{F9E03CEE-D74F-45E1-A493-369C89127395}" srcId="{A5037501-BC1E-43B9-9904-E14683F75199}" destId="{408E2DD5-EB75-43EF-936A-15B9D40E2CA9}" srcOrd="4" destOrd="0" parTransId="{524AE305-EBD0-4003-BA1B-EEF7924B75E6}" sibTransId="{FD599DCE-0663-464B-830A-D1BCF050D654}"/>
    <dgm:cxn modelId="{69632EA2-1621-4CB4-A42E-6B1C7AD54B8F}" type="presParOf" srcId="{50F3CB8D-7211-4366-8644-AF2AB49AF636}" destId="{5884508A-4B5B-49D0-A3A5-51ADC02E9B29}" srcOrd="0" destOrd="0" presId="urn:microsoft.com/office/officeart/2005/8/layout/list1"/>
    <dgm:cxn modelId="{A31F38D6-7237-4D28-B342-A612C7007A89}" type="presParOf" srcId="{5884508A-4B5B-49D0-A3A5-51ADC02E9B29}" destId="{6200B01A-CD9B-4CF8-A790-A1C3F99FB8FB}" srcOrd="0" destOrd="0" presId="urn:microsoft.com/office/officeart/2005/8/layout/list1"/>
    <dgm:cxn modelId="{EB02D0A0-4A5E-403B-BDED-3E5355D74B91}" type="presParOf" srcId="{5884508A-4B5B-49D0-A3A5-51ADC02E9B29}" destId="{53B10F23-061B-4717-8B6D-BCC4BC036295}" srcOrd="1" destOrd="0" presId="urn:microsoft.com/office/officeart/2005/8/layout/list1"/>
    <dgm:cxn modelId="{47A6718E-0977-4F88-97E5-4DB9051FB053}" type="presParOf" srcId="{50F3CB8D-7211-4366-8644-AF2AB49AF636}" destId="{D762AA4D-D78A-4B09-B551-A2825BECEF71}" srcOrd="1" destOrd="0" presId="urn:microsoft.com/office/officeart/2005/8/layout/list1"/>
    <dgm:cxn modelId="{A05B79D1-AD52-4045-86E2-B9A8ECF681EE}" type="presParOf" srcId="{50F3CB8D-7211-4366-8644-AF2AB49AF636}" destId="{D3CE4141-C680-45EC-B5A2-CB081C9587F1}" srcOrd="2" destOrd="0" presId="urn:microsoft.com/office/officeart/2005/8/layout/list1"/>
    <dgm:cxn modelId="{5E583B1C-62DD-453C-8CBA-BC97B185D377}" type="presParOf" srcId="{50F3CB8D-7211-4366-8644-AF2AB49AF636}" destId="{022460DD-4CE3-4C74-970D-3DAD5A0B6503}" srcOrd="3" destOrd="0" presId="urn:microsoft.com/office/officeart/2005/8/layout/list1"/>
    <dgm:cxn modelId="{B8093C15-2DF9-4A22-93FE-A1FB242E673F}" type="presParOf" srcId="{50F3CB8D-7211-4366-8644-AF2AB49AF636}" destId="{5ACFAEC2-68FE-4C85-B47A-F80CF3AD371C}" srcOrd="4" destOrd="0" presId="urn:microsoft.com/office/officeart/2005/8/layout/list1"/>
    <dgm:cxn modelId="{DE8587AC-3CED-4AC9-9856-0764352696C9}" type="presParOf" srcId="{5ACFAEC2-68FE-4C85-B47A-F80CF3AD371C}" destId="{ED661EA1-35F2-4C03-A7FA-540BEB477CA4}" srcOrd="0" destOrd="0" presId="urn:microsoft.com/office/officeart/2005/8/layout/list1"/>
    <dgm:cxn modelId="{16F8F59E-60E5-477E-A509-93A31781AE7C}" type="presParOf" srcId="{5ACFAEC2-68FE-4C85-B47A-F80CF3AD371C}" destId="{60D844B8-5993-4397-8916-C1279CADB847}" srcOrd="1" destOrd="0" presId="urn:microsoft.com/office/officeart/2005/8/layout/list1"/>
    <dgm:cxn modelId="{BDD0B6FD-6A00-4D0F-B31D-F5973BD3CAA3}" type="presParOf" srcId="{50F3CB8D-7211-4366-8644-AF2AB49AF636}" destId="{7488A352-5946-4EEB-A1D0-653B663D87E0}" srcOrd="5" destOrd="0" presId="urn:microsoft.com/office/officeart/2005/8/layout/list1"/>
    <dgm:cxn modelId="{64D28017-096B-4BED-8DD0-BF3EBD433598}" type="presParOf" srcId="{50F3CB8D-7211-4366-8644-AF2AB49AF636}" destId="{D5A93291-2C63-4507-B959-FFDD26970A8E}" srcOrd="6" destOrd="0" presId="urn:microsoft.com/office/officeart/2005/8/layout/list1"/>
    <dgm:cxn modelId="{F688E341-36E5-4464-B569-D13B0EC3CDFA}" type="presParOf" srcId="{50F3CB8D-7211-4366-8644-AF2AB49AF636}" destId="{8F6BFDD6-A625-4D5F-948F-FA085DB32E94}" srcOrd="7" destOrd="0" presId="urn:microsoft.com/office/officeart/2005/8/layout/list1"/>
    <dgm:cxn modelId="{99BD205D-3AB4-4CCC-8102-327ABFDA5537}" type="presParOf" srcId="{50F3CB8D-7211-4366-8644-AF2AB49AF636}" destId="{4FFD7D96-2A2E-4DBF-A003-6E52EEEAB6A5}" srcOrd="8" destOrd="0" presId="urn:microsoft.com/office/officeart/2005/8/layout/list1"/>
    <dgm:cxn modelId="{36BC2AFE-E682-41A1-B3A6-3F845F0A9ECF}" type="presParOf" srcId="{4FFD7D96-2A2E-4DBF-A003-6E52EEEAB6A5}" destId="{F145577B-5A41-4469-8809-5387674A3236}" srcOrd="0" destOrd="0" presId="urn:microsoft.com/office/officeart/2005/8/layout/list1"/>
    <dgm:cxn modelId="{E06CE447-1293-4C4F-AF9C-B88C0A15DF3F}" type="presParOf" srcId="{4FFD7D96-2A2E-4DBF-A003-6E52EEEAB6A5}" destId="{69E88391-06C4-4B66-8F6C-DD3059AE6532}" srcOrd="1" destOrd="0" presId="urn:microsoft.com/office/officeart/2005/8/layout/list1"/>
    <dgm:cxn modelId="{C10B78CA-C388-4BBA-87C8-C40578D44897}" type="presParOf" srcId="{50F3CB8D-7211-4366-8644-AF2AB49AF636}" destId="{189F8946-71D1-4D1E-8353-29BB137C5779}" srcOrd="9" destOrd="0" presId="urn:microsoft.com/office/officeart/2005/8/layout/list1"/>
    <dgm:cxn modelId="{52B03925-C620-461B-92D9-F89E720CD026}" type="presParOf" srcId="{50F3CB8D-7211-4366-8644-AF2AB49AF636}" destId="{126D5D43-6CC0-4FAC-946D-D655C9B8A2DF}" srcOrd="10" destOrd="0" presId="urn:microsoft.com/office/officeart/2005/8/layout/list1"/>
    <dgm:cxn modelId="{1056E911-8DDD-4C1E-837D-BBEF6A9D0B67}" type="presParOf" srcId="{50F3CB8D-7211-4366-8644-AF2AB49AF636}" destId="{76F57112-87C7-4347-9DEF-988EB07C4868}" srcOrd="11" destOrd="0" presId="urn:microsoft.com/office/officeart/2005/8/layout/list1"/>
    <dgm:cxn modelId="{2AEDA104-2286-40F5-B5C6-18D89BA6C48D}" type="presParOf" srcId="{50F3CB8D-7211-4366-8644-AF2AB49AF636}" destId="{C0B4E979-AC05-47FD-8E38-7294E8C37897}" srcOrd="12" destOrd="0" presId="urn:microsoft.com/office/officeart/2005/8/layout/list1"/>
    <dgm:cxn modelId="{65DEBBA1-B873-43EF-9C74-DAA9FB421388}" type="presParOf" srcId="{C0B4E979-AC05-47FD-8E38-7294E8C37897}" destId="{FF1EECE2-CB48-4D1A-A5BC-E1EBFE278ABA}" srcOrd="0" destOrd="0" presId="urn:microsoft.com/office/officeart/2005/8/layout/list1"/>
    <dgm:cxn modelId="{A43A1DC7-7F1D-44BE-89E1-CBA8A1DADF44}" type="presParOf" srcId="{C0B4E979-AC05-47FD-8E38-7294E8C37897}" destId="{660DB599-578B-4771-A3C3-A53C9CCD1D65}" srcOrd="1" destOrd="0" presId="urn:microsoft.com/office/officeart/2005/8/layout/list1"/>
    <dgm:cxn modelId="{A4F6E2E1-0FBB-44BD-8F28-8B02412A2118}" type="presParOf" srcId="{50F3CB8D-7211-4366-8644-AF2AB49AF636}" destId="{4A2CC858-7A41-45E9-A151-2C10D6F3C055}" srcOrd="13" destOrd="0" presId="urn:microsoft.com/office/officeart/2005/8/layout/list1"/>
    <dgm:cxn modelId="{A7BC97F2-DFEB-4503-B4FD-FD4774616E56}" type="presParOf" srcId="{50F3CB8D-7211-4366-8644-AF2AB49AF636}" destId="{27741F84-7919-412B-8712-97A7B0B6BE30}" srcOrd="14" destOrd="0" presId="urn:microsoft.com/office/officeart/2005/8/layout/list1"/>
    <dgm:cxn modelId="{98C93848-F850-48A2-84B4-E9AD4A3F0F69}" type="presParOf" srcId="{50F3CB8D-7211-4366-8644-AF2AB49AF636}" destId="{303D3767-9B08-4DD1-A8A1-3BEC3DC2105D}" srcOrd="15" destOrd="0" presId="urn:microsoft.com/office/officeart/2005/8/layout/list1"/>
    <dgm:cxn modelId="{F298B326-3748-4811-890B-ED38D868A961}" type="presParOf" srcId="{50F3CB8D-7211-4366-8644-AF2AB49AF636}" destId="{AD5C59E8-C6EE-4B28-9565-1EC9044EA816}" srcOrd="16" destOrd="0" presId="urn:microsoft.com/office/officeart/2005/8/layout/list1"/>
    <dgm:cxn modelId="{B1D65BC5-7C7C-4A53-BB2F-7FB71C0ADA4C}" type="presParOf" srcId="{AD5C59E8-C6EE-4B28-9565-1EC9044EA816}" destId="{522CFE29-9812-4566-917B-F72EA9BA32FA}" srcOrd="0" destOrd="0" presId="urn:microsoft.com/office/officeart/2005/8/layout/list1"/>
    <dgm:cxn modelId="{CA0E48BA-19F4-4E0A-B897-AE136999DA94}" type="presParOf" srcId="{AD5C59E8-C6EE-4B28-9565-1EC9044EA816}" destId="{8CAD9373-66D3-4CC8-81DB-82F20687F27C}" srcOrd="1" destOrd="0" presId="urn:microsoft.com/office/officeart/2005/8/layout/list1"/>
    <dgm:cxn modelId="{A487BE51-FA42-47F2-85D8-00793A2BC359}" type="presParOf" srcId="{50F3CB8D-7211-4366-8644-AF2AB49AF636}" destId="{3886AA56-2CDB-438C-99F5-3E813A7BBCE7}" srcOrd="17" destOrd="0" presId="urn:microsoft.com/office/officeart/2005/8/layout/list1"/>
    <dgm:cxn modelId="{FC509955-0C32-47C4-8FF7-881B03B0FF7A}" type="presParOf" srcId="{50F3CB8D-7211-4366-8644-AF2AB49AF636}" destId="{4D34EB45-05F6-40AD-9039-5BE13333B9B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64420-C467-4C8B-A2D7-63051E70B4F7}">
      <dsp:nvSpPr>
        <dsp:cNvPr id="0" name=""/>
        <dsp:cNvSpPr/>
      </dsp:nvSpPr>
      <dsp:spPr>
        <a:xfrm>
          <a:off x="233" y="409318"/>
          <a:ext cx="2646471" cy="27207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timing of primary incisor eruption (i.e., 5 to 12 months of age) coincides with the diminution of the passive humoral immunity conferred by the transfer of maternal antibodies through the placenta and establishment of the child’s own immunity</a:t>
          </a:r>
          <a:r>
            <a:rPr lang="en-GB" sz="16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1600" kern="1200" dirty="0"/>
        </a:p>
      </dsp:txBody>
      <dsp:txXfrm>
        <a:off x="77745" y="486830"/>
        <a:ext cx="2491447" cy="2565769"/>
      </dsp:txXfrm>
    </dsp:sp>
    <dsp:sp modelId="{4B5FFFBD-3290-42BA-8AE5-417F03C02FE0}">
      <dsp:nvSpPr>
        <dsp:cNvPr id="0" name=""/>
        <dsp:cNvSpPr/>
      </dsp:nvSpPr>
      <dsp:spPr>
        <a:xfrm rot="68001">
          <a:off x="2911899" y="1477866"/>
          <a:ext cx="562438" cy="657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2911916" y="1607732"/>
        <a:ext cx="393707" cy="394603"/>
      </dsp:txXfrm>
    </dsp:sp>
    <dsp:sp modelId="{B98FBD68-C126-4641-9E9F-4244A64ABACD}">
      <dsp:nvSpPr>
        <dsp:cNvPr id="0" name=""/>
        <dsp:cNvSpPr/>
      </dsp:nvSpPr>
      <dsp:spPr>
        <a:xfrm>
          <a:off x="3707701" y="450862"/>
          <a:ext cx="2651907" cy="2784503"/>
        </a:xfrm>
        <a:prstGeom prst="roundRect">
          <a:avLst>
            <a:gd name="adj" fmla="val 10000"/>
          </a:avLst>
        </a:prstGeom>
        <a:solidFill>
          <a:schemeClr val="accent2">
            <a:hueOff val="-3878375"/>
            <a:satOff val="-8771"/>
            <a:lumOff val="-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Pain is a common feature of teething as reported by parents and some health care providers.</a:t>
          </a:r>
          <a:endParaRPr lang="en-IN" sz="1600" kern="12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5373" y="528534"/>
        <a:ext cx="2496563" cy="2629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81A84-598A-4543-9305-06F5163CE133}">
      <dsp:nvSpPr>
        <dsp:cNvPr id="0" name=""/>
        <dsp:cNvSpPr/>
      </dsp:nvSpPr>
      <dsp:spPr>
        <a:xfrm>
          <a:off x="0" y="0"/>
          <a:ext cx="11902538" cy="490444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9D6C9-B4A5-484B-B6B2-E4D30B4BCE05}">
      <dsp:nvSpPr>
        <dsp:cNvPr id="0" name=""/>
        <dsp:cNvSpPr/>
      </dsp:nvSpPr>
      <dsp:spPr>
        <a:xfrm>
          <a:off x="11" y="1471334"/>
          <a:ext cx="1548260" cy="19617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 with tooth eruption, the process of tooth exfoliation involves changes in the periodontium. </a:t>
          </a:r>
          <a:endParaRPr lang="en-IN" sz="1600" kern="120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591" y="1546914"/>
        <a:ext cx="1397100" cy="1810619"/>
      </dsp:txXfrm>
    </dsp:sp>
    <dsp:sp modelId="{1949F1CD-E175-4D2A-9E64-F83A13BAE8E2}">
      <dsp:nvSpPr>
        <dsp:cNvPr id="0" name=""/>
        <dsp:cNvSpPr/>
      </dsp:nvSpPr>
      <dsp:spPr>
        <a:xfrm>
          <a:off x="1806315" y="1392569"/>
          <a:ext cx="1772928" cy="211931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depth of the gingival sulcus increases as the junctional epithelium migrates down the resorbing root of an exfoliating tooth.</a:t>
          </a:r>
          <a:endParaRPr lang="en-IN" sz="1600" kern="12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2862" y="1479116"/>
        <a:ext cx="1599834" cy="1946216"/>
      </dsp:txXfrm>
    </dsp:sp>
    <dsp:sp modelId="{9C978B7D-1D83-4317-A6F3-2E63ADF848F4}">
      <dsp:nvSpPr>
        <dsp:cNvPr id="0" name=""/>
        <dsp:cNvSpPr/>
      </dsp:nvSpPr>
      <dsp:spPr>
        <a:xfrm>
          <a:off x="3837287" y="1375796"/>
          <a:ext cx="1760109" cy="21528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Changes in the permeability and integrity of the junctional epithelium can make the exfoliating tooth more susceptible </a:t>
          </a:r>
          <a:r>
            <a:rPr lang="en-IN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 inflammation</a:t>
          </a:r>
          <a:r>
            <a:rPr lang="en-IN" sz="160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3923208" y="1461717"/>
        <a:ext cx="1588267" cy="1981014"/>
      </dsp:txXfrm>
    </dsp:sp>
    <dsp:sp modelId="{DC425279-B649-404F-8777-E065F2A2FB63}">
      <dsp:nvSpPr>
        <dsp:cNvPr id="0" name=""/>
        <dsp:cNvSpPr/>
      </dsp:nvSpPr>
      <dsp:spPr>
        <a:xfrm>
          <a:off x="5855439" y="1471334"/>
          <a:ext cx="1731249" cy="19617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During the process of exfoliation, teeth can change position, leading to changes in occlusion. </a:t>
          </a:r>
          <a:endParaRPr lang="en-IN" sz="1600" kern="12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52" y="1555847"/>
        <a:ext cx="1562223" cy="1792753"/>
      </dsp:txXfrm>
    </dsp:sp>
    <dsp:sp modelId="{DEA5AC67-D172-471C-9D44-B20C370873E1}">
      <dsp:nvSpPr>
        <dsp:cNvPr id="0" name=""/>
        <dsp:cNvSpPr/>
      </dsp:nvSpPr>
      <dsp:spPr>
        <a:xfrm>
          <a:off x="7844732" y="1104236"/>
          <a:ext cx="2111873" cy="269597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Malalignment caused by spacing and changes in skeletal relationships related to erupting teeth can contribute to significant trauma of the periodontal structures.</a:t>
          </a:r>
          <a:endParaRPr lang="en-IN" sz="1600" kern="120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47825" y="1207329"/>
        <a:ext cx="1905687" cy="2489789"/>
      </dsp:txXfrm>
    </dsp:sp>
    <dsp:sp modelId="{C096871C-46CF-4513-AD0A-6BE0F436F461}">
      <dsp:nvSpPr>
        <dsp:cNvPr id="0" name=""/>
        <dsp:cNvSpPr/>
      </dsp:nvSpPr>
      <dsp:spPr>
        <a:xfrm>
          <a:off x="10214650" y="1191231"/>
          <a:ext cx="1687882" cy="25219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most patients, these injuries spontaneously resolve as the teeth exfoliate, erupt, and align through the normal growth and </a:t>
          </a:r>
          <a:r>
            <a:rPr lang="en-IN" sz="1600" b="0" i="0" kern="1200" baseline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 processes.</a:t>
          </a:r>
          <a:endParaRPr lang="en-IN" sz="1600" kern="12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97046" y="1273627"/>
        <a:ext cx="1523090" cy="23571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A5B70-EE96-489D-8B12-E3EFD9F6C35D}">
      <dsp:nvSpPr>
        <dsp:cNvPr id="0" name=""/>
        <dsp:cNvSpPr/>
      </dsp:nvSpPr>
      <dsp:spPr>
        <a:xfrm>
          <a:off x="1543" y="564736"/>
          <a:ext cx="2984895" cy="1178851"/>
        </a:xfrm>
        <a:prstGeom prst="chevron">
          <a:avLst/>
        </a:prstGeom>
        <a:solidFill>
          <a:srgbClr val="AAE571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During the mixed dentition, recession is most often found on the facial aspect of mandibular permanent incisors due to rotations or labial positioning related to space problems.</a:t>
          </a:r>
          <a:endParaRPr lang="en-IN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969" y="564736"/>
        <a:ext cx="1806044" cy="1178851"/>
      </dsp:txXfrm>
    </dsp:sp>
    <dsp:sp modelId="{2CD9FB7B-787B-4251-B68C-AB6470C3CB1C}">
      <dsp:nvSpPr>
        <dsp:cNvPr id="0" name=""/>
        <dsp:cNvSpPr/>
      </dsp:nvSpPr>
      <dsp:spPr>
        <a:xfrm>
          <a:off x="2776162" y="689816"/>
          <a:ext cx="2674548" cy="928690"/>
        </a:xfrm>
        <a:prstGeom prst="chevron">
          <a:avLst/>
        </a:prstGeom>
        <a:gradFill rotWithShape="0">
          <a:gsLst>
            <a:gs pos="0">
              <a:schemeClr val="accent5">
                <a:hueOff val="10398092"/>
                <a:satOff val="-284"/>
                <a:lumOff val="-1569"/>
                <a:alphaOff val="0"/>
                <a:tint val="80000"/>
                <a:lumMod val="105000"/>
              </a:schemeClr>
            </a:gs>
            <a:gs pos="100000">
              <a:schemeClr val="accent5">
                <a:hueOff val="10398092"/>
                <a:satOff val="-284"/>
                <a:lumOff val="-1569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maxillary canine region is prone to localized gingival recession</a:t>
          </a:r>
          <a:r>
            <a:rPr lang="en-GB" sz="12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0507" y="689816"/>
        <a:ext cx="1745858" cy="928690"/>
      </dsp:txXfrm>
    </dsp:sp>
    <dsp:sp modelId="{CD7167FF-5A70-4E4A-8B06-53AA682FAF01}">
      <dsp:nvSpPr>
        <dsp:cNvPr id="0" name=""/>
        <dsp:cNvSpPr/>
      </dsp:nvSpPr>
      <dsp:spPr>
        <a:xfrm>
          <a:off x="5240433" y="636705"/>
          <a:ext cx="2420765" cy="1034913"/>
        </a:xfrm>
        <a:prstGeom prst="chevron">
          <a:avLst/>
        </a:prstGeom>
        <a:gradFill rotWithShape="0">
          <a:gsLst>
            <a:gs pos="0">
              <a:schemeClr val="accent5">
                <a:hueOff val="20796183"/>
                <a:satOff val="-568"/>
                <a:lumOff val="-3138"/>
                <a:alphaOff val="0"/>
                <a:tint val="80000"/>
                <a:lumMod val="105000"/>
              </a:schemeClr>
            </a:gs>
            <a:gs pos="100000">
              <a:schemeClr val="accent5">
                <a:hueOff val="20796183"/>
                <a:satOff val="-568"/>
                <a:lumOff val="-3138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Recession also can be associated with an anterior open bite as a result of the labial inclination of the teeth</a:t>
          </a:r>
          <a:endParaRPr lang="en-IN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7890" y="636705"/>
        <a:ext cx="1385852" cy="10349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1DE14-1C58-46D1-B7C6-65B807D67BC2}">
      <dsp:nvSpPr>
        <dsp:cNvPr id="0" name=""/>
        <dsp:cNvSpPr/>
      </dsp:nvSpPr>
      <dsp:spPr>
        <a:xfrm>
          <a:off x="531958" y="0"/>
          <a:ext cx="6028863" cy="2005870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62E864-EA04-4BE1-93A0-18A637D3E707}">
      <dsp:nvSpPr>
        <dsp:cNvPr id="0" name=""/>
        <dsp:cNvSpPr/>
      </dsp:nvSpPr>
      <dsp:spPr>
        <a:xfrm>
          <a:off x="5157" y="601760"/>
          <a:ext cx="2268442" cy="80234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most frequent manifestation of puberty gingivitis is bleeding </a:t>
          </a:r>
          <a:endParaRPr lang="en-IN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324" y="640927"/>
        <a:ext cx="2190108" cy="724014"/>
      </dsp:txXfrm>
    </dsp:sp>
    <dsp:sp modelId="{B9B6E29A-55FB-43F2-9206-ACAE5AD9C87D}">
      <dsp:nvSpPr>
        <dsp:cNvPr id="0" name=""/>
        <dsp:cNvSpPr/>
      </dsp:nvSpPr>
      <dsp:spPr>
        <a:xfrm>
          <a:off x="2387022" y="601760"/>
          <a:ext cx="2268442" cy="802348"/>
        </a:xfrm>
        <a:prstGeom prst="roundRect">
          <a:avLst/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0" i="0" kern="1200" baseline="0">
              <a:latin typeface="Times New Roman" panose="02020603050405020304" pitchFamily="18" charset="0"/>
              <a:cs typeface="Times New Roman" panose="02020603050405020304" pitchFamily="18" charset="0"/>
            </a:rPr>
            <a:t>and inflammation in interproximal areas. </a:t>
          </a:r>
          <a:endParaRPr lang="en-IN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26189" y="640927"/>
        <a:ext cx="2190108" cy="724014"/>
      </dsp:txXfrm>
    </dsp:sp>
    <dsp:sp modelId="{112FD466-9BAC-4A62-8BBF-BF3334EEDA56}">
      <dsp:nvSpPr>
        <dsp:cNvPr id="0" name=""/>
        <dsp:cNvSpPr/>
      </dsp:nvSpPr>
      <dsp:spPr>
        <a:xfrm>
          <a:off x="4774045" y="482263"/>
          <a:ext cx="2318734" cy="1008286"/>
        </a:xfrm>
        <a:prstGeom prst="roundRect">
          <a:avLst/>
        </a:prstGeom>
        <a:solidFill>
          <a:schemeClr val="accent4">
            <a:hueOff val="-1660156"/>
            <a:satOff val="-1340"/>
            <a:lumOff val="274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Inflammatory gingival </a:t>
          </a:r>
          <a:r>
            <a:rPr lang="en-GB" sz="14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enlargement may also occur in males and females, but it typically subsides after puberty</a:t>
          </a:r>
          <a:r>
            <a:rPr lang="en-GB" sz="12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23265" y="531483"/>
        <a:ext cx="2220294" cy="9098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D7E15-6BD1-4338-9183-1B024BD1AB10}">
      <dsp:nvSpPr>
        <dsp:cNvPr id="0" name=""/>
        <dsp:cNvSpPr/>
      </dsp:nvSpPr>
      <dsp:spPr>
        <a:xfrm rot="5400000">
          <a:off x="-339625" y="339625"/>
          <a:ext cx="2264167" cy="1584916"/>
        </a:xfrm>
        <a:prstGeom prst="chevron">
          <a:avLst/>
        </a:prstGeom>
        <a:solidFill>
          <a:srgbClr val="7F3F00"/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i="1" kern="1200" baseline="0"/>
            <a:t>Mouth Breathing</a:t>
          </a:r>
          <a:endParaRPr lang="en-IN" sz="2300" kern="1200"/>
        </a:p>
      </dsp:txBody>
      <dsp:txXfrm rot="-5400000">
        <a:off x="1" y="792457"/>
        <a:ext cx="1584916" cy="679251"/>
      </dsp:txXfrm>
    </dsp:sp>
    <dsp:sp modelId="{F77FAB3E-5FE9-42DF-AE6A-2BA7FC3D8B9F}">
      <dsp:nvSpPr>
        <dsp:cNvPr id="0" name=""/>
        <dsp:cNvSpPr/>
      </dsp:nvSpPr>
      <dsp:spPr>
        <a:xfrm rot="5400000">
          <a:off x="4756291" y="-3171374"/>
          <a:ext cx="1471708" cy="78144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Mouth breathing and lip incompetence, which are together referred to as an </a:t>
          </a:r>
          <a:r>
            <a:rPr lang="en-GB" sz="1800" b="0" i="1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open mouth posture, </a:t>
          </a: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are often associated with increased plaque and gingival inflammation.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area of inflammation is often limited to the gingiva of the maxillary incisors.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84917" y="71843"/>
        <a:ext cx="7742614" cy="13280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67B48-1BC2-4B36-9FAC-40447D7F770A}">
      <dsp:nvSpPr>
        <dsp:cNvPr id="0" name=""/>
        <dsp:cNvSpPr/>
      </dsp:nvSpPr>
      <dsp:spPr>
        <a:xfrm>
          <a:off x="0" y="0"/>
          <a:ext cx="6203627" cy="4527269"/>
        </a:xfrm>
        <a:prstGeom prst="ellipse">
          <a:avLst/>
        </a:prstGeom>
        <a:solidFill>
          <a:srgbClr val="C888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 baseline="0" dirty="0"/>
            <a:t>The six most common </a:t>
          </a:r>
          <a:r>
            <a:rPr lang="en-GB" sz="2500" b="0" i="0" kern="1200" baseline="0" dirty="0" err="1"/>
            <a:t>pediatric</a:t>
          </a:r>
          <a:r>
            <a:rPr lang="en-GB" sz="2500" b="0" i="0" kern="1200" baseline="0" dirty="0"/>
            <a:t> intraoral lesions are primary herpetic gingivostomatitis, </a:t>
          </a:r>
          <a:r>
            <a:rPr lang="en-IN" sz="2500" b="0" i="0" kern="1200" baseline="0" dirty="0"/>
            <a:t>recurrent herpes simplex, recurrent aphthous stomatitis, </a:t>
          </a:r>
          <a:r>
            <a:rPr lang="en-GB" sz="2500" b="0" i="0" kern="1200" baseline="0" dirty="0"/>
            <a:t>candidiasis, angular cheilitis, and geographic tongue</a:t>
          </a:r>
          <a:r>
            <a:rPr lang="en-GB" sz="2500" kern="1200" dirty="0"/>
            <a:t>.</a:t>
          </a:r>
          <a:endParaRPr lang="en-IN" sz="2500" kern="1200" dirty="0"/>
        </a:p>
      </dsp:txBody>
      <dsp:txXfrm>
        <a:off x="908500" y="663003"/>
        <a:ext cx="4386627" cy="32012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274A2-14F9-450D-AA06-64EEEBABB0C8}">
      <dsp:nvSpPr>
        <dsp:cNvPr id="0" name=""/>
        <dsp:cNvSpPr/>
      </dsp:nvSpPr>
      <dsp:spPr>
        <a:xfrm>
          <a:off x="590035" y="0"/>
          <a:ext cx="6687064" cy="214499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03671-4B0F-4BFC-8A21-558DFE4FF832}">
      <dsp:nvSpPr>
        <dsp:cNvPr id="0" name=""/>
        <dsp:cNvSpPr/>
      </dsp:nvSpPr>
      <dsp:spPr>
        <a:xfrm>
          <a:off x="1627" y="489186"/>
          <a:ext cx="2421797" cy="116661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lesions are localized patches on the attached gingiva that manifest as bright red, raised overgrowths; </a:t>
          </a:r>
          <a:endParaRPr lang="en-IN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577" y="546136"/>
        <a:ext cx="2307897" cy="1052717"/>
      </dsp:txXfrm>
    </dsp:sp>
    <dsp:sp modelId="{005737ED-96B8-4C4A-A991-D0488416074E}">
      <dsp:nvSpPr>
        <dsp:cNvPr id="0" name=""/>
        <dsp:cNvSpPr/>
      </dsp:nvSpPr>
      <dsp:spPr>
        <a:xfrm>
          <a:off x="2722668" y="546852"/>
          <a:ext cx="2421797" cy="1051285"/>
        </a:xfrm>
        <a:prstGeom prst="roundRect">
          <a:avLst/>
        </a:prstGeom>
        <a:solidFill>
          <a:srgbClr val="002465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they are usually painless and associated with easy bleeding. </a:t>
          </a:r>
          <a:endParaRPr lang="en-IN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3988" y="598172"/>
        <a:ext cx="2319157" cy="948645"/>
      </dsp:txXfrm>
    </dsp:sp>
    <dsp:sp modelId="{5AC4AEAF-A36F-40F8-BF2A-F0D334CEB4E3}">
      <dsp:nvSpPr>
        <dsp:cNvPr id="0" name=""/>
        <dsp:cNvSpPr/>
      </dsp:nvSpPr>
      <dsp:spPr>
        <a:xfrm>
          <a:off x="5443709" y="571562"/>
          <a:ext cx="2421797" cy="1001864"/>
        </a:xfrm>
        <a:prstGeom prst="roundRect">
          <a:avLst/>
        </a:prstGeom>
        <a:solidFill>
          <a:schemeClr val="accent5">
            <a:hueOff val="20796183"/>
            <a:satOff val="-568"/>
            <a:lumOff val="-3138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These lesions are most commonly seen on the anterior labial maxillary and mandibular gingiva.</a:t>
          </a:r>
          <a:endParaRPr lang="en-IN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92616" y="620469"/>
        <a:ext cx="2323983" cy="9040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6E6A1-2825-4F28-B80C-B1DAAE5A66D5}">
      <dsp:nvSpPr>
        <dsp:cNvPr id="0" name=""/>
        <dsp:cNvSpPr/>
      </dsp:nvSpPr>
      <dsp:spPr>
        <a:xfrm>
          <a:off x="5" y="0"/>
          <a:ext cx="11467147" cy="399408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3FF64A-929B-45EA-9578-95A7CB76D96A}">
      <dsp:nvSpPr>
        <dsp:cNvPr id="0" name=""/>
        <dsp:cNvSpPr/>
      </dsp:nvSpPr>
      <dsp:spPr>
        <a:xfrm>
          <a:off x="3244" y="962558"/>
          <a:ext cx="2441487" cy="206896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Type 1 or insulin-dependent diabetes mellitus occurs more frequently </a:t>
          </a: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in children and young adults than type 2 or non–insulin-dependent diabetes mellitus.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243" y="1063557"/>
        <a:ext cx="2239489" cy="1866969"/>
      </dsp:txXfrm>
    </dsp:sp>
    <dsp:sp modelId="{FDD0D0B6-FDC3-4A39-BDF9-041957D4BEC9}">
      <dsp:nvSpPr>
        <dsp:cNvPr id="0" name=""/>
        <dsp:cNvSpPr/>
      </dsp:nvSpPr>
      <dsp:spPr>
        <a:xfrm>
          <a:off x="2714333" y="996779"/>
          <a:ext cx="2083252" cy="2000524"/>
        </a:xfrm>
        <a:prstGeom prst="roundRect">
          <a:avLst/>
        </a:prstGeom>
        <a:gradFill rotWithShape="0">
          <a:gsLst>
            <a:gs pos="0">
              <a:schemeClr val="accent5">
                <a:hueOff val="5199046"/>
                <a:satOff val="-142"/>
                <a:lumOff val="-785"/>
                <a:alphaOff val="0"/>
                <a:tint val="80000"/>
                <a:lumMod val="105000"/>
              </a:schemeClr>
            </a:gs>
            <a:gs pos="100000">
              <a:schemeClr val="accent5">
                <a:hueOff val="5199046"/>
                <a:satOff val="-142"/>
                <a:lumOff val="-785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As with diabetic adults, gingival inflammation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and periodontitis are more prevalent in affected children than in  unaffected individuals.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11991" y="1094437"/>
        <a:ext cx="1887936" cy="1805208"/>
      </dsp:txXfrm>
    </dsp:sp>
    <dsp:sp modelId="{C1ECEA4A-156C-41B6-944B-9F2B859D1F5F}">
      <dsp:nvSpPr>
        <dsp:cNvPr id="0" name=""/>
        <dsp:cNvSpPr/>
      </dsp:nvSpPr>
      <dsp:spPr>
        <a:xfrm>
          <a:off x="5067186" y="1046202"/>
          <a:ext cx="2109797" cy="1901679"/>
        </a:xfrm>
        <a:prstGeom prst="roundRect">
          <a:avLst/>
        </a:prstGeom>
        <a:gradFill rotWithShape="0">
          <a:gsLst>
            <a:gs pos="0">
              <a:schemeClr val="accent5">
                <a:hueOff val="10398092"/>
                <a:satOff val="-284"/>
                <a:lumOff val="-1569"/>
                <a:alphaOff val="0"/>
                <a:tint val="80000"/>
                <a:lumMod val="105000"/>
              </a:schemeClr>
            </a:gs>
            <a:gs pos="100000">
              <a:schemeClr val="accent5">
                <a:hueOff val="10398092"/>
                <a:satOff val="-284"/>
                <a:lumOff val="-1569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Clinical consequences include premature tooth loss and impaired immune response to the oral flora.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60018" y="1139034"/>
        <a:ext cx="1924133" cy="1716015"/>
      </dsp:txXfrm>
    </dsp:sp>
    <dsp:sp modelId="{AA63ED1F-11CA-4F0B-92AD-302BBB02A90B}">
      <dsp:nvSpPr>
        <dsp:cNvPr id="0" name=""/>
        <dsp:cNvSpPr/>
      </dsp:nvSpPr>
      <dsp:spPr>
        <a:xfrm>
          <a:off x="7446585" y="1145055"/>
          <a:ext cx="1897146" cy="1703972"/>
        </a:xfrm>
        <a:prstGeom prst="roundRect">
          <a:avLst/>
        </a:prstGeom>
        <a:gradFill rotWithShape="0">
          <a:gsLst>
            <a:gs pos="0">
              <a:schemeClr val="accent5">
                <a:hueOff val="15597138"/>
                <a:satOff val="-426"/>
                <a:lumOff val="-2354"/>
                <a:alphaOff val="0"/>
                <a:tint val="80000"/>
                <a:lumMod val="105000"/>
              </a:schemeClr>
            </a:gs>
            <a:gs pos="100000">
              <a:schemeClr val="accent5">
                <a:hueOff val="15597138"/>
                <a:satOff val="-426"/>
                <a:lumOff val="-2354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The severity of periodontal disease is worse in children with poor metabolic </a:t>
          </a:r>
          <a:r>
            <a:rPr lang="en-IN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control.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9766" y="1228236"/>
        <a:ext cx="1730784" cy="1537610"/>
      </dsp:txXfrm>
    </dsp:sp>
    <dsp:sp modelId="{09FB44CE-27AA-40FC-A4D1-1F0F1DE10273}">
      <dsp:nvSpPr>
        <dsp:cNvPr id="0" name=""/>
        <dsp:cNvSpPr/>
      </dsp:nvSpPr>
      <dsp:spPr>
        <a:xfrm>
          <a:off x="9613333" y="1087389"/>
          <a:ext cx="1850575" cy="1819305"/>
        </a:xfrm>
        <a:prstGeom prst="roundRect">
          <a:avLst/>
        </a:prstGeom>
        <a:gradFill rotWithShape="0">
          <a:gsLst>
            <a:gs pos="0">
              <a:schemeClr val="accent5">
                <a:hueOff val="20796183"/>
                <a:satOff val="-568"/>
                <a:lumOff val="-3138"/>
                <a:alphaOff val="0"/>
                <a:tint val="80000"/>
                <a:lumMod val="105000"/>
              </a:schemeClr>
            </a:gs>
            <a:gs pos="100000">
              <a:schemeClr val="accent5">
                <a:hueOff val="20796183"/>
                <a:satOff val="-568"/>
                <a:lumOff val="-3138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Disease prevention and fastidious oral hygiene measures should be highly promoted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02144" y="1176200"/>
        <a:ext cx="1672953" cy="16416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67B94-1EAB-470B-A95E-62B41259782D}">
      <dsp:nvSpPr>
        <dsp:cNvPr id="0" name=""/>
        <dsp:cNvSpPr/>
      </dsp:nvSpPr>
      <dsp:spPr>
        <a:xfrm>
          <a:off x="0" y="205137"/>
          <a:ext cx="8468497" cy="879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Leukemia is the most common type of cancer in children.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50" y="248087"/>
        <a:ext cx="8382597" cy="793940"/>
      </dsp:txXfrm>
    </dsp:sp>
    <dsp:sp modelId="{63B4A30A-D51E-4298-B92E-D4674E427FF2}">
      <dsp:nvSpPr>
        <dsp:cNvPr id="0" name=""/>
        <dsp:cNvSpPr/>
      </dsp:nvSpPr>
      <dsp:spPr>
        <a:xfrm>
          <a:off x="0" y="1220337"/>
          <a:ext cx="8468497" cy="879840"/>
        </a:xfrm>
        <a:prstGeom prst="roundRect">
          <a:avLst/>
        </a:prstGeom>
        <a:solidFill>
          <a:schemeClr val="accent4">
            <a:hueOff val="-553385"/>
            <a:satOff val="-447"/>
            <a:lumOff val="9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Acute lymphocytic </a:t>
          </a:r>
          <a:r>
            <a:rPr lang="en-GB" sz="1800" b="0" i="0" kern="12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leukemia</a:t>
          </a: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accounts for most cases among children who are younger than 7 years of age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50" y="1263287"/>
        <a:ext cx="8382597" cy="793940"/>
      </dsp:txXfrm>
    </dsp:sp>
    <dsp:sp modelId="{86DEAC34-5B97-4F58-A24B-73BD18565288}">
      <dsp:nvSpPr>
        <dsp:cNvPr id="0" name=""/>
        <dsp:cNvSpPr/>
      </dsp:nvSpPr>
      <dsp:spPr>
        <a:xfrm>
          <a:off x="0" y="2235537"/>
          <a:ext cx="8468497" cy="879840"/>
        </a:xfrm>
        <a:prstGeom prst="roundRect">
          <a:avLst/>
        </a:prstGeom>
        <a:solidFill>
          <a:schemeClr val="accent4">
            <a:hueOff val="-1106771"/>
            <a:satOff val="-893"/>
            <a:lumOff val="183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Leukemia must be considered as part of the differential diagnosis for children who present with the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50" y="2278487"/>
        <a:ext cx="8382597" cy="793940"/>
      </dsp:txXfrm>
    </dsp:sp>
    <dsp:sp modelId="{73A3DE46-9B8E-48B5-95A5-91D3B0333F20}">
      <dsp:nvSpPr>
        <dsp:cNvPr id="0" name=""/>
        <dsp:cNvSpPr/>
      </dsp:nvSpPr>
      <dsp:spPr>
        <a:xfrm>
          <a:off x="0" y="3109172"/>
          <a:ext cx="8468497" cy="879840"/>
        </a:xfrm>
        <a:prstGeom prst="roundRect">
          <a:avLst/>
        </a:prstGeom>
        <a:solidFill>
          <a:schemeClr val="accent4">
            <a:hueOff val="-1660156"/>
            <a:satOff val="-1340"/>
            <a:lumOff val="274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hallmark features of acute gingival enlargement, ulceration, bleeding,</a:t>
          </a:r>
          <a:r>
            <a:rPr lang="en-IN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and infection</a:t>
          </a: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50" y="3152122"/>
        <a:ext cx="8382597" cy="7939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6E8669-3407-4538-9C60-8DE89D17F0BF}">
      <dsp:nvSpPr>
        <dsp:cNvPr id="0" name=""/>
        <dsp:cNvSpPr/>
      </dsp:nvSpPr>
      <dsp:spPr>
        <a:xfrm>
          <a:off x="-1761670" y="-354203"/>
          <a:ext cx="2736335" cy="2736335"/>
        </a:xfrm>
        <a:prstGeom prst="blockArc">
          <a:avLst>
            <a:gd name="adj1" fmla="val 18900000"/>
            <a:gd name="adj2" fmla="val 2700000"/>
            <a:gd name="adj3" fmla="val 789"/>
          </a:avLst>
        </a:pr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7AC591-39F8-41D4-A770-C187E83B4ED5}">
      <dsp:nvSpPr>
        <dsp:cNvPr id="0" name=""/>
        <dsp:cNvSpPr/>
      </dsp:nvSpPr>
      <dsp:spPr>
        <a:xfrm>
          <a:off x="1187159" y="389960"/>
          <a:ext cx="8320201" cy="124800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483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Many neutrophil disorders are genetic, including some forms of neutropenia, such as familial and cyclic neutropenia, </a:t>
          </a:r>
          <a:r>
            <a:rPr lang="en-IN" sz="1800" b="0" i="0" kern="12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Chédiak</a:t>
          </a:r>
          <a:r>
            <a:rPr lang="en-IN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–Higashi syndrome, leukocyte adhesion </a:t>
          </a:r>
          <a:r>
            <a:rPr lang="en-IN" sz="1800" b="0" i="0" kern="12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deiciency</a:t>
          </a:r>
          <a:r>
            <a:rPr lang="en-IN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, Papillon– </a:t>
          </a:r>
          <a:r>
            <a:rPr lang="en-GB" sz="1800" b="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Lefèvre syndrome, and Cohen syndrome.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7159" y="389960"/>
        <a:ext cx="8320201" cy="1248007"/>
      </dsp:txXfrm>
    </dsp:sp>
    <dsp:sp modelId="{4EBD7385-57EA-4E7C-AA82-7CC52D63170B}">
      <dsp:nvSpPr>
        <dsp:cNvPr id="0" name=""/>
        <dsp:cNvSpPr/>
      </dsp:nvSpPr>
      <dsp:spPr>
        <a:xfrm>
          <a:off x="-109586" y="23466"/>
          <a:ext cx="2137943" cy="1980994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t="-1000" b="-1000"/>
          </a:stretch>
        </a:blip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E4141-C680-45EC-B5A2-CB081C9587F1}">
      <dsp:nvSpPr>
        <dsp:cNvPr id="0" name=""/>
        <dsp:cNvSpPr/>
      </dsp:nvSpPr>
      <dsp:spPr>
        <a:xfrm>
          <a:off x="0" y="527405"/>
          <a:ext cx="1130231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10F23-061B-4717-8B6D-BCC4BC036295}">
      <dsp:nvSpPr>
        <dsp:cNvPr id="0" name=""/>
        <dsp:cNvSpPr/>
      </dsp:nvSpPr>
      <dsp:spPr>
        <a:xfrm>
          <a:off x="538625" y="141834"/>
          <a:ext cx="10756218" cy="651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040" tIns="0" rIns="29904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Down syndrome is another congenital condition that is diagnosed before the expression of periodontal disease   </a:t>
          </a:r>
          <a:endParaRPr lang="en-IN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416" y="173625"/>
        <a:ext cx="10692636" cy="587668"/>
      </dsp:txXfrm>
    </dsp:sp>
    <dsp:sp modelId="{D5A93291-2C63-4507-B959-FFDD26970A8E}">
      <dsp:nvSpPr>
        <dsp:cNvPr id="0" name=""/>
        <dsp:cNvSpPr/>
      </dsp:nvSpPr>
      <dsp:spPr>
        <a:xfrm>
          <a:off x="0" y="1538977"/>
          <a:ext cx="11302313" cy="6549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844B8-5993-4397-8916-C1279CADB847}">
      <dsp:nvSpPr>
        <dsp:cNvPr id="0" name=""/>
        <dsp:cNvSpPr/>
      </dsp:nvSpPr>
      <dsp:spPr>
        <a:xfrm>
          <a:off x="491164" y="1078205"/>
          <a:ext cx="10805157" cy="9365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040" tIns="0" rIns="29904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People with Down syndome experience a high prevalence of severe aggressive periodontitis during early adulthood   </a:t>
          </a:r>
          <a:endParaRPr lang="en-IN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6881" y="1123922"/>
        <a:ext cx="10713723" cy="845082"/>
      </dsp:txXfrm>
    </dsp:sp>
    <dsp:sp modelId="{126D5D43-6CC0-4FAC-946D-D655C9B8A2DF}">
      <dsp:nvSpPr>
        <dsp:cNvPr id="0" name=""/>
        <dsp:cNvSpPr/>
      </dsp:nvSpPr>
      <dsp:spPr>
        <a:xfrm>
          <a:off x="0" y="2973516"/>
          <a:ext cx="1130231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88391-06C4-4B66-8F6C-DD3059AE6532}">
      <dsp:nvSpPr>
        <dsp:cNvPr id="0" name=""/>
        <dsp:cNvSpPr/>
      </dsp:nvSpPr>
      <dsp:spPr>
        <a:xfrm>
          <a:off x="455266" y="2476445"/>
          <a:ext cx="10735606" cy="73803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040" tIns="0" rIns="29904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disease process likely reflects a host susceptibility that results in an exaggerated immune and  </a:t>
          </a:r>
          <a:endParaRPr lang="en-IN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294" y="2512473"/>
        <a:ext cx="10663550" cy="665981"/>
      </dsp:txXfrm>
    </dsp:sp>
    <dsp:sp modelId="{27741F84-7919-412B-8712-97A7B0B6BE30}">
      <dsp:nvSpPr>
        <dsp:cNvPr id="0" name=""/>
        <dsp:cNvSpPr/>
      </dsp:nvSpPr>
      <dsp:spPr>
        <a:xfrm>
          <a:off x="0" y="3820465"/>
          <a:ext cx="1130231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0DB599-578B-4771-A3C3-A53C9CCD1D65}">
      <dsp:nvSpPr>
        <dsp:cNvPr id="0" name=""/>
        <dsp:cNvSpPr/>
      </dsp:nvSpPr>
      <dsp:spPr>
        <a:xfrm>
          <a:off x="538073" y="3524316"/>
          <a:ext cx="10761468" cy="5618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040" tIns="0" rIns="29904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inflammatory response rather than a reaction to a specific causative microbe. </a:t>
          </a:r>
          <a:endParaRPr lang="en-IN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5499" y="3551742"/>
        <a:ext cx="10706616" cy="506976"/>
      </dsp:txXfrm>
    </dsp:sp>
    <dsp:sp modelId="{4D34EB45-05F6-40AD-9039-5BE13333B9B5}">
      <dsp:nvSpPr>
        <dsp:cNvPr id="0" name=""/>
        <dsp:cNvSpPr/>
      </dsp:nvSpPr>
      <dsp:spPr>
        <a:xfrm>
          <a:off x="0" y="4948630"/>
          <a:ext cx="1130231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D9373-66D3-4CC8-81DB-82F20687F27C}">
      <dsp:nvSpPr>
        <dsp:cNvPr id="0" name=""/>
        <dsp:cNvSpPr/>
      </dsp:nvSpPr>
      <dsp:spPr>
        <a:xfrm>
          <a:off x="300363" y="4360675"/>
          <a:ext cx="10738800" cy="84304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040" tIns="0" rIns="29904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Studies of people with Down syndrome uncovered defective neutrophil chemotaxis, which can lead to significant tissue loss and the progression of periodontitis.  </a:t>
          </a:r>
          <a:endParaRPr lang="en-IN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517" y="4401829"/>
        <a:ext cx="10656492" cy="760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82B951-AFFF-3499-FDE3-02A7F0BD15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5896A-FCE2-110F-B202-A8E435372D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69F83-204D-4778-AAD0-A0F851A3AEEE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BFBA0-47AD-543A-6AE4-769D8F8658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8FC355-FEF6-ED8F-8D0E-F362E204A0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69D59-B021-49CB-887D-52B8FEE1CE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69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E3C21-C3CB-4B8D-9033-56C1B3CE75FA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2C3C-A191-48C2-A7E8-9C96AF841A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4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68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63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11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BECDFC6B-0742-962E-44A1-19C9C173B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848" y="425303"/>
            <a:ext cx="11305217" cy="6007394"/>
          </a:xfrm>
          <a:prstGeom prst="rect">
            <a:avLst/>
          </a:prstGeom>
          <a:effectLst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633046"/>
            <a:ext cx="10571998" cy="3366198"/>
          </a:xfrm>
          <a:ln>
            <a:noFill/>
          </a:ln>
          <a:effectLst/>
        </p:spPr>
        <p:txBody>
          <a:bodyPr/>
          <a:lstStyle>
            <a:lvl1pPr algn="ctr">
              <a:defRPr sz="7200" b="1" spc="-300" baseline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3698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ADBC817-DA57-A518-5544-0D3B819C7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4670"/>
            <a:ext cx="11320130" cy="60180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873FFF3-C7B6-C678-1B03-17FBD0D5A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174" y="425303"/>
            <a:ext cx="5379242" cy="598343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217" y="924167"/>
            <a:ext cx="4383156" cy="5009322"/>
          </a:xfrm>
          <a:solidFill>
            <a:schemeClr val="accent1">
              <a:lumMod val="50000"/>
            </a:schemeClr>
          </a:solidFill>
          <a:effectLst>
            <a:outerShdw blurRad="254000" dist="50800" dir="2700000" algn="ctr" rotWithShape="0">
              <a:prstClr val="black">
                <a:alpha val="25000"/>
              </a:prstClr>
            </a:outerShdw>
          </a:effectLst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0FE23B-34E3-BAAF-E01D-BE221B4A94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924512"/>
            <a:ext cx="4750904" cy="5008977"/>
          </a:xfrm>
        </p:spPr>
        <p:txBody>
          <a:bodyPr/>
          <a:lstStyle>
            <a:lvl1pPr marL="0" indent="0">
              <a:buNone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79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05E210-05B5-5EA1-C778-30BB3A494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9987"/>
            <a:ext cx="11320130" cy="60180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792193-1165-3487-6FB9-133CB518C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90924" y="-2235006"/>
            <a:ext cx="6010147" cy="1132013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1741064"/>
            <a:ext cx="10571998" cy="1928264"/>
          </a:xfrm>
          <a:ln>
            <a:noFill/>
          </a:ln>
          <a:effectLst/>
        </p:spPr>
        <p:txBody>
          <a:bodyPr/>
          <a:lstStyle>
            <a:lvl1pPr algn="ctr">
              <a:defRPr sz="3600" spc="0" baseline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000" y="3694102"/>
            <a:ext cx="10572000" cy="896468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8000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1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905615-9FD2-EBB3-89AB-555B373EB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3955" y="414670"/>
            <a:ext cx="7132110" cy="601802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B638DB-3E00-7F4B-D4B7-9D7F09056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459" y="420624"/>
            <a:ext cx="4183496" cy="601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EED07-CDD5-9244-28FA-5195E6795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35934" y="422551"/>
            <a:ext cx="4183495" cy="601014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717" y="924339"/>
            <a:ext cx="3990110" cy="5009322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B5AB4E8D-8B32-8B00-8152-856C592BAB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46793" y="924340"/>
            <a:ext cx="5684373" cy="5009322"/>
          </a:xfrm>
          <a:effectLst/>
        </p:spPr>
        <p:txBody>
          <a:bodyPr lIns="0" rIns="0"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1pPr>
            <a:lvl2pPr marL="4572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2pPr>
            <a:lvl3pPr marL="9144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3pPr>
            <a:lvl4pPr marL="13716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4pPr>
            <a:lvl5pPr marL="18288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769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4A700F-42CA-D7A9-D709-C0017521B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4670"/>
            <a:ext cx="11320130" cy="6018027"/>
          </a:xfrm>
          <a:prstGeom prst="rect">
            <a:avLst/>
          </a:prstGeom>
          <a:solidFill>
            <a:srgbClr val="F9E0B9"/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61DA139-D8FD-A752-758D-4F836DFB2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353" t="-388" r="-1" b="-254"/>
          <a:stretch/>
        </p:blipFill>
        <p:spPr>
          <a:xfrm rot="16200000" flipH="1">
            <a:off x="210940" y="1589892"/>
            <a:ext cx="5245922" cy="366758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5516" y="1433219"/>
            <a:ext cx="5695102" cy="2092049"/>
          </a:xfrm>
          <a:noFill/>
          <a:effectLst/>
        </p:spPr>
        <p:txBody>
          <a:bodyPr anchor="b"/>
          <a:lstStyle>
            <a:lvl1pPr algn="ctr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6F37D4-7152-EA75-8D7D-D8F7D6DD9C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50099" y="1974707"/>
            <a:ext cx="2907792" cy="2907792"/>
          </a:xfrm>
          <a:solidFill>
            <a:srgbClr val="F9E0B9"/>
          </a:solidFill>
          <a:effectLst/>
        </p:spPr>
        <p:txBody>
          <a:bodyPr anchor="t"/>
          <a:lstStyle>
            <a:lvl1pPr marL="0" indent="0" algn="ctr"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AFBE5B12-0D10-DA99-093A-2C4FB738B21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96789" y="3525268"/>
            <a:ext cx="5683829" cy="2595429"/>
          </a:xfrm>
          <a:effectLst/>
        </p:spPr>
        <p:txBody>
          <a:bodyPr anchor="t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  <a:lvl2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995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1D7C89-8451-1944-C2B3-53AADAC99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78" y="422551"/>
            <a:ext cx="4223822" cy="60101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6B15EB-5194-C74B-F881-D3DCBE854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5499" y="422551"/>
            <a:ext cx="7144823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935" y="633845"/>
            <a:ext cx="3990110" cy="2192482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5614EF-4CFA-2D69-0F78-9D7409E2337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47423" y="3174531"/>
            <a:ext cx="3772622" cy="3122360"/>
          </a:xfrm>
          <a:effectLst/>
        </p:spPr>
        <p:txBody>
          <a:bodyPr rIns="274320" anchor="t"/>
          <a:lstStyle>
            <a:lvl1pPr marL="283464" indent="-28346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7429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11430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6002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7D6637B-A7C5-34FF-5B51-32392DAEAB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7732" y="946205"/>
            <a:ext cx="5971020" cy="5161655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164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3E625C-F0A4-564D-CEE2-6B3595CEB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61889" y="0"/>
            <a:ext cx="6230111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445" y="157637"/>
            <a:ext cx="4851694" cy="2190705"/>
          </a:xfrm>
          <a:noFill/>
          <a:effectLst/>
        </p:spPr>
        <p:txBody>
          <a:bodyPr anchor="b"/>
          <a:lstStyle>
            <a:lvl1pPr algn="l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4D8C78-00C3-F3D7-17C3-F1667E463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422551"/>
            <a:ext cx="5124893" cy="60101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13E61FD-F54A-5F86-FCED-3BD4C8AA4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353" t="-388" r="-1" b="-254"/>
          <a:stretch/>
        </p:blipFill>
        <p:spPr>
          <a:xfrm flipH="1">
            <a:off x="659106" y="3429000"/>
            <a:ext cx="4589830" cy="27804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F0290F-2D31-F9FB-AD35-B76947AF1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6863" y="776532"/>
            <a:ext cx="3434316" cy="5018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47A5B6-0F99-C044-C209-F3190EEFA3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6663" y="776288"/>
            <a:ext cx="3433762" cy="501808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E96890F-0832-5087-193F-70CF33DEE0A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592615" y="2505979"/>
            <a:ext cx="4837385" cy="3926717"/>
          </a:xfrm>
          <a:effectLst/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742950" indent="-28575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11430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6002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6681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4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6DB3CB-355C-968A-7F5F-71E03504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1D7C89-8451-1944-C2B3-53AADAC99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78" y="422551"/>
            <a:ext cx="4223822" cy="60101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6B15EB-5194-C74B-F881-D3DCBE854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5499" y="422551"/>
            <a:ext cx="7144823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935" y="924339"/>
            <a:ext cx="3990110" cy="5009322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7D6637B-A7C5-34FF-5B51-32392DAEAB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53836" y="1371602"/>
            <a:ext cx="6177309" cy="1953489"/>
          </a:xfrm>
          <a:effectLst/>
        </p:spPr>
        <p:txBody>
          <a:bodyPr anchor="t"/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87279F-936E-0F41-B533-7990D668D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153836" y="3446156"/>
            <a:ext cx="6177309" cy="0"/>
          </a:xfrm>
          <a:prstGeom prst="line">
            <a:avLst/>
          </a:prstGeom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CDD03AA1-6D53-FEB1-9B22-57C1066DA33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53836" y="3745924"/>
            <a:ext cx="6177309" cy="2238918"/>
          </a:xfrm>
          <a:effectLst/>
        </p:spPr>
        <p:txBody>
          <a:bodyPr anchor="t"/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9371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9176A3-24B8-086B-739F-2B3DCE8BE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54300"/>
            <a:ext cx="6858000" cy="121666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96EFAA-0851-646A-8758-C20243901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0" y="422551"/>
            <a:ext cx="11424920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685800"/>
            <a:ext cx="10571998" cy="2983528"/>
          </a:xfrm>
          <a:effectLst/>
        </p:spPr>
        <p:txBody>
          <a:bodyPr/>
          <a:lstStyle>
            <a:lvl1pPr algn="ctr">
              <a:defRPr sz="3600" spc="0" baseline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2340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12B799F-04B8-4A62-EB7D-F17311231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56500" y="0"/>
            <a:ext cx="46355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F310BE-5861-E73D-5979-D11A97151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0270" y="487680"/>
            <a:ext cx="6482080" cy="59029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12F5E6-EC22-5E10-94FB-5E546A7B9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95630" y="477518"/>
            <a:ext cx="6482079" cy="591312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6952" y="477518"/>
            <a:ext cx="3829465" cy="2693887"/>
          </a:xfrm>
          <a:noFill/>
          <a:effectLst/>
        </p:spPr>
        <p:txBody>
          <a:bodyPr anchor="b"/>
          <a:lstStyle>
            <a:lvl1pPr algn="l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14BBA88A-FAA8-CE13-2A76-BF8B014AE34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952500" y="909638"/>
            <a:ext cx="5578475" cy="5038725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E96890F-0832-5087-193F-70CF33DEE0A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036953" y="3449781"/>
            <a:ext cx="3829465" cy="2940860"/>
          </a:xfrm>
          <a:effectLst/>
        </p:spPr>
        <p:txBody>
          <a:bodyPr anchor="t"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742950" indent="-28575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11430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6002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2818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9176A3-24B8-086B-739F-2B3DCE8BE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54300"/>
            <a:ext cx="6858000" cy="121666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96EFAA-0851-646A-8758-C20243901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0" y="422551"/>
            <a:ext cx="11424920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73" y="571501"/>
            <a:ext cx="11139054" cy="1028699"/>
          </a:xfrm>
          <a:effectLst/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E10735F5-6B7D-348D-AC70-8BC10CB5F70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1860550"/>
            <a:ext cx="10515600" cy="419893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634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DAFCA1-BDD9-1108-8F95-E3FC1A793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0" y="0"/>
            <a:ext cx="11532896" cy="6858000"/>
            <a:chOff x="659106" y="0"/>
            <a:chExt cx="11532896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4BFDB24-6BE4-2FC0-F772-DC1DE926E485}"/>
                </a:ext>
              </a:extLst>
            </p:cNvPr>
            <p:cNvSpPr/>
            <p:nvPr/>
          </p:nvSpPr>
          <p:spPr>
            <a:xfrm>
              <a:off x="5995086" y="0"/>
              <a:ext cx="6196916" cy="6858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254000" dist="508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131EABEA-AB8A-5E4C-A6DD-8F32B70E9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-1353" t="-388" r="-1" b="-254"/>
            <a:stretch/>
          </p:blipFill>
          <p:spPr>
            <a:xfrm flipH="1">
              <a:off x="659106" y="1956391"/>
              <a:ext cx="4878094" cy="278041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279AAC-0D81-D3CD-3F0F-E8CEE0F56D43}"/>
                </a:ext>
              </a:extLst>
            </p:cNvPr>
            <p:cNvSpPr/>
            <p:nvPr/>
          </p:nvSpPr>
          <p:spPr>
            <a:xfrm>
              <a:off x="1328303" y="776532"/>
              <a:ext cx="3434316" cy="501821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542" y="132080"/>
            <a:ext cx="4928894" cy="6507711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0720B2D-C199-57FA-9453-DBFB607BA9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29500" y="992188"/>
            <a:ext cx="3425825" cy="501808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58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11222B-29F6-BF2A-09DE-82F659638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54300"/>
            <a:ext cx="6858000" cy="121666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35F993-EADB-1C5A-7158-41E510B70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0" y="422551"/>
            <a:ext cx="11424920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12E34E-DBAF-BA5D-15D9-E69A05535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0" y="1889759"/>
            <a:ext cx="11424920" cy="45429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935" y="571499"/>
            <a:ext cx="11118274" cy="1154114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BF6A552-CE6A-3977-8507-74A1C4C4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41667" y="2461056"/>
            <a:ext cx="3626424" cy="3721535"/>
          </a:xfrm>
          <a:effectLst/>
        </p:spPr>
        <p:txBody>
          <a:bodyPr anchor="t">
            <a:normAutofit/>
          </a:bodyPr>
          <a:lstStyle>
            <a:lvl1pPr marL="285750" indent="-28575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chemeClr val="accent1">
                    <a:lumMod val="50000"/>
                  </a:schemeClr>
                </a:solidFill>
              </a:defRPr>
            </a:lvl2pPr>
            <a:lvl3pPr marL="1143000" indent="-228600">
              <a:lnSpc>
                <a:spcPct val="120000"/>
              </a:lnSpc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chemeClr val="accent1">
                    <a:lumMod val="50000"/>
                  </a:schemeClr>
                </a:solidFill>
              </a:defRPr>
            </a:lvl3pPr>
            <a:lvl4pPr marL="1600200" indent="-228600">
              <a:lnSpc>
                <a:spcPct val="120000"/>
              </a:lnSpc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lnSpc>
                <a:spcPct val="120000"/>
              </a:lnSpc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4C80689F-A123-F6D7-2AA8-9166317EF42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995282" y="2440275"/>
            <a:ext cx="5164553" cy="3721534"/>
          </a:xfrm>
          <a:effectLst/>
        </p:spPr>
        <p:txBody>
          <a:bodyPr anchor="t">
            <a:normAutofit/>
          </a:bodyPr>
          <a:lstStyle>
            <a:lvl1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347472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8202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F4DCF8-BA15-AB79-2D14-040F5A063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4670"/>
            <a:ext cx="11320130" cy="60180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D22DD7-291D-E347-8A4C-07E31E681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92299" y="-2231063"/>
            <a:ext cx="6007395" cy="1132012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660" y="1017858"/>
            <a:ext cx="10650681" cy="2719255"/>
          </a:xfrm>
          <a:noFill/>
          <a:effectLst/>
        </p:spPr>
        <p:txBody>
          <a:bodyPr anchor="b"/>
          <a:lstStyle>
            <a:lvl1pPr algn="ctr">
              <a:defRPr sz="7200" spc="-300" baseline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0FE23B-34E3-BAAF-E01D-BE221B4A94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0660" y="4042066"/>
            <a:ext cx="10650681" cy="2296843"/>
          </a:xfrm>
          <a:effectLst/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7250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7BD38-A805-4B2C-9BDF-D56E94387879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68" r:id="rId2"/>
    <p:sldLayoutId id="2147483669" r:id="rId3"/>
    <p:sldLayoutId id="2147483684" r:id="rId4"/>
    <p:sldLayoutId id="2147483672" r:id="rId5"/>
    <p:sldLayoutId id="2147483687" r:id="rId6"/>
    <p:sldLayoutId id="2147483671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85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 baseline="0">
          <a:ln>
            <a:noFill/>
          </a:ln>
          <a:solidFill>
            <a:srgbClr val="FEFEFE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0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3.e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62A4-2E4B-23FB-9F8B-D54C0F90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33046"/>
            <a:ext cx="10571998" cy="3366198"/>
          </a:xfrm>
        </p:spPr>
        <p:txBody>
          <a:bodyPr/>
          <a:lstStyle/>
          <a:p>
            <a:pPr lvl="0"/>
            <a:r>
              <a:rPr lang="en-IN" sz="7200" b="1" i="0" u="none" strike="noStrike" baseline="0" dirty="0">
                <a:latin typeface="Univers-CondensedBold"/>
              </a:rPr>
              <a:t>Gingival Disease in Childhood</a:t>
            </a:r>
            <a:endParaRPr lang="en-US" noProof="0" dirty="0"/>
          </a:p>
        </p:txBody>
      </p:sp>
      <p:pic>
        <p:nvPicPr>
          <p:cNvPr id="1026" name="Picture 2" descr="18: Gingival Disease in Childhood | Pocket Dentistry">
            <a:extLst>
              <a:ext uri="{FF2B5EF4-FFF2-40B4-BE49-F238E27FC236}">
                <a16:creationId xmlns:a16="http://schemas.microsoft.com/office/drawing/2014/main" id="{9574A0A0-0DAE-73D8-6409-2645FDB26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962" y="4038600"/>
            <a:ext cx="4762500" cy="281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835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C9DB72-5E02-1AF8-96BB-7E7529C3D064}"/>
              </a:ext>
            </a:extLst>
          </p:cNvPr>
          <p:cNvSpPr txBox="1"/>
          <p:nvPr/>
        </p:nvSpPr>
        <p:spPr>
          <a:xfrm>
            <a:off x="598253" y="1271400"/>
            <a:ext cx="6606746" cy="501675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Periodontium of the Primary Dentition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IN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Periodontal Changes Associated with Normal Development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IN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Gingival Diseases of Childhood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IN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Periodontal Diseases of Childhood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IN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Gingival Manifestation of Systemic Disease in Children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IN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GB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Mucosa in Childhood Diseases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GB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Therapeutic Considerations for </a:t>
            </a:r>
            <a:r>
              <a:rPr lang="en-IN" sz="2000" b="1" i="0" u="none" strike="noStrike" baseline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Pediatric</a:t>
            </a: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Patients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IN" sz="2000" b="1" i="0" u="none" strike="noStrike" baseline="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000" b="1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IN" sz="20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8E632-5AC7-1B5A-451A-A6D9E05B7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7" t="26449" r="-627" b="12490"/>
          <a:stretch/>
        </p:blipFill>
        <p:spPr>
          <a:xfrm>
            <a:off x="1026368" y="0"/>
            <a:ext cx="9377266" cy="167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17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35DE96-D4AD-6371-E5A7-E469B2BD5A68}"/>
              </a:ext>
            </a:extLst>
          </p:cNvPr>
          <p:cNvSpPr txBox="1"/>
          <p:nvPr/>
        </p:nvSpPr>
        <p:spPr>
          <a:xfrm>
            <a:off x="197708" y="331955"/>
            <a:ext cx="6367850" cy="630942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In the edentulous infant, the gingival tissues have thick gingival mucosa and segmentations that correspond with the primary buds.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 high labial frenum attachment is a normal finding in almost 85% of infants; it may diminish in size with normal development.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During the primary dentition stage, the normal gingiva continues to be somewhat different from that found in adults. </a:t>
            </a:r>
          </a:p>
          <a:p>
            <a:pPr algn="l"/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</a:t>
            </a:r>
            <a:r>
              <a:rPr lang="en-GB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tissues are pale pink, but they are pink to a lesser degree than the attached gingiva of adults because the thinness of the keratinized layer allows the underlying vessels in children to be more visible.</a:t>
            </a:r>
            <a:endParaRPr lang="en-GB" sz="80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en-GB" sz="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Stippling appears at about 3 years of age and has been reported for 56% of children between 3 and 10 years of age.</a:t>
            </a:r>
          </a:p>
          <a:p>
            <a:pPr algn="l"/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The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NewRomanPS-ItalicMT"/>
                <a:ea typeface="+mn-ea"/>
                <a:cs typeface="+mn-cs"/>
              </a:rPr>
              <a:t>interdental gingiva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is broad buccolingually and narrow mesiodistally, which is consistent with the morphology of the primary dentition.  Its structure and composition are similar to those of the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adult gingiva</a:t>
            </a:r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469271-C3C2-2861-EF67-23C093806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512" y="1599554"/>
            <a:ext cx="5423752" cy="4199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206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2B02D2-E7D7-493F-1573-9CBD4B460BCD}"/>
              </a:ext>
            </a:extLst>
          </p:cNvPr>
          <p:cNvSpPr txBox="1"/>
          <p:nvPr/>
        </p:nvSpPr>
        <p:spPr>
          <a:xfrm>
            <a:off x="271845" y="334127"/>
            <a:ext cx="6194857" cy="61555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endParaRPr lang="en-IN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-ItalicMT"/>
              </a:rPr>
              <a:t>Gingival sulcular depth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is shallower in the primary dentition than in the permanent dentition.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</a:t>
            </a:r>
            <a:r>
              <a:rPr lang="en-GB" sz="1800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-ItalicMT"/>
              </a:rPr>
              <a:t>attached gingiva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varies in width </a:t>
            </a:r>
            <a:r>
              <a:rPr lang="en-GB" sz="1800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antero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posteriorly, with a range of 3 to 6 mm.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lingual attached gingiva shows an inverse relationship, with an increase in width from anterior to posterior.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gingival width normally increases with age as children transition from the primary to the permanent dentition.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en-GB" sz="80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junctional epithelium is thicker in the primary dentition than in the permanent dentition,</a:t>
            </a:r>
            <a:r>
              <a:rPr lang="en-GB" sz="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which is thought to reduce the permeability of the tissues to bacterial toxins.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Radiographically, the lamina dura is prominent in the primary dentition, with a wider periodontal space than in the permanent dentition.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marrow spaces of the bone are larger, and the crests of the interdental bony septa are flat, with bony crests within 1 to 2 mm of the cementoenamel junction.</a:t>
            </a:r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9F8D2-73F0-1F49-70A6-F9D42C07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853" y="334127"/>
            <a:ext cx="4944738" cy="3784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626B82-4675-2AEE-4310-E0926CBCC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853" y="4318828"/>
            <a:ext cx="4715860" cy="23121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4306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E3135E-7603-0082-CAFC-90719F24EF05}"/>
              </a:ext>
            </a:extLst>
          </p:cNvPr>
          <p:cNvSpPr txBox="1"/>
          <p:nvPr/>
        </p:nvSpPr>
        <p:spPr>
          <a:xfrm>
            <a:off x="889685" y="0"/>
            <a:ext cx="9794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i="0" u="none" strike="noStrike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Periodontal Changes Associated With normal Development</a:t>
            </a:r>
            <a:endParaRPr lang="en-IN" sz="4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A1ADA3-B0D4-EFD7-FEBC-86F88D9DBA7A}"/>
              </a:ext>
            </a:extLst>
          </p:cNvPr>
          <p:cNvSpPr txBox="1"/>
          <p:nvPr/>
        </p:nvSpPr>
        <p:spPr>
          <a:xfrm>
            <a:off x="255373" y="832257"/>
            <a:ext cx="6409037" cy="563231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800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Univers-Bold"/>
              </a:rPr>
              <a:t>Tooth Eruption</a:t>
            </a:r>
          </a:p>
          <a:p>
            <a:pPr algn="l"/>
            <a:endParaRPr lang="en-IN" sz="2800" b="1" i="0" u="none" strike="noStrike" baseline="0" dirty="0">
              <a:solidFill>
                <a:schemeClr val="accent1">
                  <a:lumMod val="60000"/>
                  <a:lumOff val="40000"/>
                </a:schemeClr>
              </a:solidFill>
              <a:latin typeface="Univers-Bold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Before the eruption of a primary or permanent tooth, the gingiva reveals a bulge that is firm and pink or blanched as a result of the underlying tooth crown.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6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An </a:t>
            </a:r>
            <a:r>
              <a:rPr lang="en-GB" sz="1600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-ItalicMT"/>
              </a:rPr>
              <a:t>eruption cyst </a:t>
            </a:r>
            <a:r>
              <a:rPr lang="en-GB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occasionally is evident. This fluctuant mass can be filled with blood,  as a bluish or deep red enlargement of the gingiva over the erupting tooth 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6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most common sites of these cysts are the primary first molars and the permanent first molars. </a:t>
            </a:r>
          </a:p>
          <a:p>
            <a:pPr algn="l"/>
            <a:endParaRPr lang="en-GB" sz="16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During the period of active tooth eruption, it is normal for the marginal gingiva that surrounds partially erupted teeth to appear prominent; this is most evident in the maxillary anterior region. The prominence is caused by the height of the contour of the erupting tooth and mild inflammation from mastication.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6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Poor oral hygiene can contribute to the development of significant gingivitis in unprotected gingival </a:t>
            </a:r>
            <a:r>
              <a:rPr lang="en-IN" sz="16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areas</a:t>
            </a:r>
            <a:endParaRPr lang="en-IN" sz="16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1819E9-BF94-DE99-FB3B-917B05C5F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581" y="1376473"/>
            <a:ext cx="4936046" cy="41050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913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6B654AE-0F82-003C-6CF4-413FEB995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633512"/>
              </p:ext>
            </p:extLst>
          </p:nvPr>
        </p:nvGraphicFramePr>
        <p:xfrm>
          <a:off x="513911" y="1312009"/>
          <a:ext cx="6359610" cy="353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4A7EDB6-F767-390A-ABBD-5D2638E2AE01}"/>
              </a:ext>
            </a:extLst>
          </p:cNvPr>
          <p:cNvSpPr txBox="1"/>
          <p:nvPr/>
        </p:nvSpPr>
        <p:spPr>
          <a:xfrm>
            <a:off x="645716" y="41417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kumimoji="0" lang="en-IN" sz="2800" b="1" i="0" u="none" strike="noStrike" kern="1200" cap="none" spc="60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Teething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9EAF8E-DF97-3D0B-ABD7-54AF16C84BC1}"/>
              </a:ext>
            </a:extLst>
          </p:cNvPr>
          <p:cNvGrpSpPr/>
          <p:nvPr/>
        </p:nvGrpSpPr>
        <p:grpSpPr>
          <a:xfrm>
            <a:off x="7722913" y="1761175"/>
            <a:ext cx="3085714" cy="2474752"/>
            <a:chOff x="3710807" y="490114"/>
            <a:chExt cx="2648802" cy="285574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379F2E0-08BA-2CC4-6F5B-3BA868B8F626}"/>
                </a:ext>
              </a:extLst>
            </p:cNvPr>
            <p:cNvSpPr/>
            <p:nvPr/>
          </p:nvSpPr>
          <p:spPr>
            <a:xfrm>
              <a:off x="3710807" y="490114"/>
              <a:ext cx="2648802" cy="28557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9689D2B-E3AD-80A9-F721-DA1A771DE6A5}"/>
                </a:ext>
              </a:extLst>
            </p:cNvPr>
            <p:cNvSpPr txBox="1"/>
            <p:nvPr/>
          </p:nvSpPr>
          <p:spPr>
            <a:xfrm>
              <a:off x="3788388" y="567695"/>
              <a:ext cx="2493640" cy="2700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18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D7C52F9-6302-C07F-75A2-F968A98D8671}"/>
              </a:ext>
            </a:extLst>
          </p:cNvPr>
          <p:cNvSpPr txBox="1"/>
          <p:nvPr/>
        </p:nvSpPr>
        <p:spPr>
          <a:xfrm>
            <a:off x="7891437" y="2066061"/>
            <a:ext cx="28156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tooth does not cause the pain; rather, the follicle, which is a rich source of eicosanoids, cytokines, and growth factors, stimulate a localized inflammatory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F72B1E-5744-2BAB-9B5C-787500EA911F}"/>
              </a:ext>
            </a:extLst>
          </p:cNvPr>
          <p:cNvGrpSpPr/>
          <p:nvPr/>
        </p:nvGrpSpPr>
        <p:grpSpPr>
          <a:xfrm>
            <a:off x="7060324" y="3159272"/>
            <a:ext cx="562653" cy="656902"/>
            <a:chOff x="2915010" y="1516034"/>
            <a:chExt cx="562653" cy="656902"/>
          </a:xfrm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47972BCC-0090-3E1B-5780-0052E1EBA05C}"/>
                </a:ext>
              </a:extLst>
            </p:cNvPr>
            <p:cNvSpPr/>
            <p:nvPr/>
          </p:nvSpPr>
          <p:spPr>
            <a:xfrm rot="137332">
              <a:off x="2915010" y="1516034"/>
              <a:ext cx="562653" cy="6569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Arrow: Right 4">
              <a:extLst>
                <a:ext uri="{FF2B5EF4-FFF2-40B4-BE49-F238E27FC236}">
                  <a16:creationId xmlns:a16="http://schemas.microsoft.com/office/drawing/2014/main" id="{9D4FACF7-6F83-42BF-15A4-8E2FF7AC37C9}"/>
                </a:ext>
              </a:extLst>
            </p:cNvPr>
            <p:cNvSpPr txBox="1"/>
            <p:nvPr/>
          </p:nvSpPr>
          <p:spPr>
            <a:xfrm rot="137332">
              <a:off x="2915077" y="1644043"/>
              <a:ext cx="393857" cy="394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1400" kern="120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D118F6B-FC01-0701-3423-D56AAE9458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7329" y="4575143"/>
            <a:ext cx="3474671" cy="228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36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BC35331-3BA7-B522-0104-2FA8B944F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5933384"/>
              </p:ext>
            </p:extLst>
          </p:nvPr>
        </p:nvGraphicFramePr>
        <p:xfrm>
          <a:off x="152436" y="1471183"/>
          <a:ext cx="11902544" cy="4904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C8A1921-B50D-70BB-40CB-E2C3873893B4}"/>
              </a:ext>
            </a:extLst>
          </p:cNvPr>
          <p:cNvSpPr txBox="1"/>
          <p:nvPr/>
        </p:nvSpPr>
        <p:spPr>
          <a:xfrm>
            <a:off x="494271" y="65038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Primary Tooth Exfoliation</a:t>
            </a:r>
          </a:p>
        </p:txBody>
      </p:sp>
    </p:spTree>
    <p:extLst>
      <p:ext uri="{BB962C8B-B14F-4D97-AF65-F5344CB8AC3E}">
        <p14:creationId xmlns:p14="http://schemas.microsoft.com/office/powerpoint/2010/main" val="7871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381A84-598A-4543-9305-06F5163CE1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E0381A84-598A-4543-9305-06F5163CE1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09D6C9-B4A5-484B-B6B2-E4D30B4BCE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1509D6C9-B4A5-484B-B6B2-E4D30B4BCE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49F1CD-E175-4D2A-9E64-F83A13BAE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949F1CD-E175-4D2A-9E64-F83A13BAE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978B7D-1D83-4317-A6F3-2E63ADF84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9C978B7D-1D83-4317-A6F3-2E63ADF848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425279-B649-404F-8777-E065F2A2FB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DC425279-B649-404F-8777-E065F2A2FB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A5AC67-D172-471C-9D44-B20C37087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DEA5AC67-D172-471C-9D44-B20C370873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96871C-46CF-4513-AD0A-6BE0F436F4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096871C-46CF-4513-AD0A-6BE0F436F4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2B72EA-75C7-3ED7-601A-9C16DDE733A0}"/>
              </a:ext>
            </a:extLst>
          </p:cNvPr>
          <p:cNvSpPr txBox="1"/>
          <p:nvPr/>
        </p:nvSpPr>
        <p:spPr>
          <a:xfrm>
            <a:off x="568410" y="867818"/>
            <a:ext cx="60960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000" b="1" i="0" u="none" strike="noStrike" baseline="0" dirty="0">
                <a:solidFill>
                  <a:schemeClr val="tx1">
                    <a:lumMod val="95000"/>
                  </a:schemeClr>
                </a:solidFill>
                <a:latin typeface="Univers-Bold"/>
              </a:rPr>
              <a:t>Other Developmental Issues</a:t>
            </a:r>
          </a:p>
          <a:p>
            <a:pPr algn="l"/>
            <a:r>
              <a:rPr lang="en-GB" sz="2000" b="1" i="1" u="none" strike="noStrike" baseline="0" dirty="0">
                <a:solidFill>
                  <a:schemeClr val="tx1">
                    <a:lumMod val="95000"/>
                  </a:schemeClr>
                </a:solidFill>
                <a:latin typeface="Univers-BoldOblique"/>
              </a:rPr>
              <a:t>Relation of Periodontal Status to Malocclusion</a:t>
            </a:r>
          </a:p>
          <a:p>
            <a:pPr algn="l"/>
            <a:endParaRPr lang="en-GB" sz="2000" b="1" i="1" u="none" strike="noStrike" baseline="0" dirty="0">
              <a:solidFill>
                <a:schemeClr val="tx1">
                  <a:lumMod val="95000"/>
                </a:schemeClr>
              </a:solidFill>
              <a:latin typeface="Univers-BoldOblique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Data indicate an association between abnormal tooth position and gingivitis.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Crowding in the mixed dentition can often make plaque and food removal more difficult, increasing the likelihood of gingivitis.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Severe changes include gingival enlargement, discoloration, occasional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ulceration, and formation of deep pockets or pseudo pockets.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Gingival</a:t>
            </a:r>
            <a:r>
              <a:rPr lang="en-GB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health usually can be restored with orthodontic correction.</a:t>
            </a:r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E7470A-AE27-A51D-B7E6-E9FC40944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609" y="1328220"/>
            <a:ext cx="47625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8212B3-4C4A-8461-AD8D-6CDF3F8E7CD2}"/>
              </a:ext>
            </a:extLst>
          </p:cNvPr>
          <p:cNvSpPr txBox="1"/>
          <p:nvPr/>
        </p:nvSpPr>
        <p:spPr>
          <a:xfrm>
            <a:off x="255374" y="1165875"/>
            <a:ext cx="7092778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Evidence suggests that some mucogingival problems start during the primary dentition as a consequence of developmental aberrations in eruption and deficiencies in the thickness of the periodontium.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80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 high frenum attachment may also be a factor in the development of mucogingival problems if there is excess tension at the marginal tissues.</a:t>
            </a:r>
          </a:p>
          <a:p>
            <a:pPr algn="l"/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Orthodontic treatment and realignment may be necessary to protect the integrity of the </a:t>
            </a:r>
            <a:r>
              <a:rPr lang="en-IN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attached gingiva.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Because the width of the attached gingiva increases with age, any of these problems may resolve spontaneously.</a:t>
            </a:r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6985A1-FDF9-C26A-AB56-8D8161C1A1D5}"/>
              </a:ext>
            </a:extLst>
          </p:cNvPr>
          <p:cNvSpPr txBox="1"/>
          <p:nvPr/>
        </p:nvSpPr>
        <p:spPr>
          <a:xfrm>
            <a:off x="568411" y="5619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Mucogingival Problems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9AB7EE-9D2D-6255-CFEE-8E63AACB4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163" y="2072193"/>
            <a:ext cx="4764837" cy="34306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D09F3EE-5867-2D27-D565-B7BDA6323D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097308"/>
              </p:ext>
            </p:extLst>
          </p:nvPr>
        </p:nvGraphicFramePr>
        <p:xfrm>
          <a:off x="255374" y="4442021"/>
          <a:ext cx="7662743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7727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16455B-F471-A49E-63C7-763A1669416F}"/>
              </a:ext>
            </a:extLst>
          </p:cNvPr>
          <p:cNvSpPr txBox="1"/>
          <p:nvPr/>
        </p:nvSpPr>
        <p:spPr>
          <a:xfrm>
            <a:off x="313037" y="181288"/>
            <a:ext cx="67632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000" b="1" i="0" u="none" strike="noStrike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Gingival Diseases of Childhood</a:t>
            </a:r>
            <a:endParaRPr lang="en-IN" sz="20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000" b="1" i="0" u="none" strike="noStrike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Plaque-Induced Gingival Disease</a:t>
            </a:r>
            <a:endParaRPr lang="en-IN" sz="20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C5D83-440F-9E15-75AF-B5C40F512707}"/>
              </a:ext>
            </a:extLst>
          </p:cNvPr>
          <p:cNvSpPr txBox="1"/>
          <p:nvPr/>
        </p:nvSpPr>
        <p:spPr>
          <a:xfrm>
            <a:off x="172994" y="1077746"/>
            <a:ext cx="72410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u="none" strike="noStrike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vers-BoldOblique"/>
              </a:rPr>
              <a:t>Clinical Features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most prevalent type of gingival disease in childhood is </a:t>
            </a:r>
            <a:r>
              <a:rPr lang="en-GB" sz="1800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-ItalicMT"/>
              </a:rPr>
              <a:t>chronic marginal gingivitis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. </a:t>
            </a:r>
          </a:p>
          <a:p>
            <a:pPr algn="l"/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Red, linear inflammation is accompanied by underlying chronic changes, including swelling, increased vascularization, and hyperplasia.  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Bleeding and increased pocket depth are not found as often in children as in adults, but they may be observed if severe gingival hypertrophy or hyperplasia </a:t>
            </a:r>
            <a:r>
              <a:rPr lang="en-IN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occur.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endParaRPr lang="en-IN" sz="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Chronic gingivitis in children is characterized by a loss of collagen in the area around the junctional epithelium and an infiltrate that consists mostly of lymphocytes, with small numbers of polymorphonuclear</a:t>
            </a:r>
            <a:r>
              <a:rPr lang="en-GB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</a:t>
            </a:r>
            <a:r>
              <a:rPr lang="en-IN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leukocytes, plasma cells, monocytes, and mast cells.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endParaRPr lang="en-IN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Unlike the adult inflammatory response, gingivitis in children is dominated by T lymphocytes, </a:t>
            </a:r>
            <a:r>
              <a:rPr lang="en-GB" sz="1800" b="0" i="0" u="none" strike="noStrike" baseline="0" dirty="0">
                <a:latin typeface="TimesNewRomanPSMT"/>
              </a:rPr>
              <a:t>with few B lymphocytes and plasma cells in the infiltrate. This difference may explain why gingivitis in</a:t>
            </a:r>
          </a:p>
          <a:p>
            <a:pPr algn="l"/>
            <a:r>
              <a:rPr lang="en-GB" sz="1800" b="0" i="0" u="none" strike="noStrike" baseline="0" dirty="0">
                <a:latin typeface="TimesNewRomanPSMT"/>
              </a:rPr>
              <a:t>      children rarely progresses to periodontitis</a:t>
            </a:r>
            <a:r>
              <a:rPr lang="en-GB" sz="1800" b="0" i="0" u="none" strike="noStrike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NewRomanPSMT"/>
              </a:rPr>
              <a:t> </a:t>
            </a:r>
            <a:endParaRPr lang="en-IN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3189A2-0881-9A9A-7E0F-122B1F0EE4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51" b="15359"/>
          <a:stretch/>
        </p:blipFill>
        <p:spPr>
          <a:xfrm>
            <a:off x="7176324" y="436605"/>
            <a:ext cx="4842682" cy="28914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9402C0-55E2-251A-4E47-5C7302F0A3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60" t="1086" r="16827"/>
          <a:stretch/>
        </p:blipFill>
        <p:spPr>
          <a:xfrm>
            <a:off x="7644714" y="3741730"/>
            <a:ext cx="4374292" cy="2996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851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1E6848-6C43-34B7-66D0-C0F73C89FFEC}"/>
              </a:ext>
            </a:extLst>
          </p:cNvPr>
          <p:cNvSpPr txBox="1"/>
          <p:nvPr/>
        </p:nvSpPr>
        <p:spPr>
          <a:xfrm>
            <a:off x="197708" y="1126393"/>
            <a:ext cx="669736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The composition of the oral </a:t>
            </a:r>
            <a:r>
              <a:rPr lang="en-GB" sz="1800" b="0" i="0" u="none" strike="noStrike" baseline="0" dirty="0" err="1">
                <a:latin typeface="TimesNewRomanPSMT"/>
              </a:rPr>
              <a:t>microlora</a:t>
            </a:r>
            <a:r>
              <a:rPr lang="en-GB" sz="1800" b="0" i="0" u="none" strike="noStrike" baseline="0" dirty="0">
                <a:latin typeface="TimesNewRomanPSMT"/>
              </a:rPr>
              <a:t> changes as the child matures.</a:t>
            </a:r>
            <a:endParaRPr lang="en-GB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80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Sixty-eight percent were infected with </a:t>
            </a:r>
            <a:r>
              <a:rPr lang="en-GB" sz="1800" b="0" i="1" u="none" strike="noStrike" baseline="0" dirty="0">
                <a:latin typeface="TimesNewRomanPS-ItalicMT"/>
              </a:rPr>
              <a:t>Porphyromonas </a:t>
            </a:r>
            <a:r>
              <a:rPr lang="en-GB" sz="1800" b="0" i="1" u="none" strike="noStrike" baseline="0" dirty="0" err="1">
                <a:latin typeface="TimesNewRomanPS-ItalicMT"/>
              </a:rPr>
              <a:t>gingivalis</a:t>
            </a:r>
            <a:r>
              <a:rPr lang="en-GB" sz="1800" b="0" i="1" u="none" strike="noStrike" baseline="0" dirty="0">
                <a:latin typeface="TimesNewRomanPS-ItalicMT"/>
              </a:rPr>
              <a:t>, </a:t>
            </a:r>
            <a:r>
              <a:rPr lang="en-GB" sz="1800" b="0" i="0" u="none" strike="noStrike" baseline="0" dirty="0">
                <a:latin typeface="TimesNewRomanPSMT"/>
              </a:rPr>
              <a:t>and 20% had </a:t>
            </a:r>
            <a:r>
              <a:rPr lang="en-GB" sz="1800" b="0" i="1" u="none" strike="noStrike" baseline="0" dirty="0" err="1">
                <a:latin typeface="TimesNewRomanPS-ItalicMT"/>
              </a:rPr>
              <a:t>Tannerella</a:t>
            </a:r>
            <a:r>
              <a:rPr lang="en-GB" sz="1800" b="0" i="1" u="none" strike="noStrike" baseline="0" dirty="0">
                <a:latin typeface="TimesNewRomanPS-ItalicMT"/>
              </a:rPr>
              <a:t> forsythia </a:t>
            </a:r>
            <a:r>
              <a:rPr lang="en-GB" sz="1800" b="0" i="0" u="none" strike="noStrike" baseline="0" dirty="0">
                <a:latin typeface="TimesNewRomanPSMT"/>
              </a:rPr>
              <a:t>(previously called </a:t>
            </a:r>
            <a:r>
              <a:rPr lang="en-GB" sz="1800" b="0" i="1" u="none" strike="noStrike" baseline="0" dirty="0">
                <a:latin typeface="TimesNewRomanPS-ItalicMT"/>
              </a:rPr>
              <a:t>Bacteroides </a:t>
            </a:r>
            <a:r>
              <a:rPr lang="en-GB" sz="1800" b="0" i="1" u="none" strike="noStrike" baseline="0" dirty="0" err="1">
                <a:latin typeface="TimesNewRomanPS-ItalicMT"/>
              </a:rPr>
              <a:t>forsythus</a:t>
            </a:r>
            <a:r>
              <a:rPr lang="en-GB" sz="1800" b="0" i="0" u="none" strike="noStrike" baseline="0" dirty="0">
                <a:latin typeface="TimesNewRomanPSMT"/>
              </a:rPr>
              <a:t>).</a:t>
            </a:r>
          </a:p>
          <a:p>
            <a:pPr algn="l"/>
            <a:endParaRPr lang="en-GB" sz="80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In a similar study, 60% of children between the ages of 2 and 18 years had detectable levels of </a:t>
            </a:r>
            <a:r>
              <a:rPr lang="en-GB" sz="1800" b="0" i="1" u="none" strike="noStrike" baseline="0" dirty="0">
                <a:latin typeface="TimesNewRomanPS-ItalicMT"/>
              </a:rPr>
              <a:t>P. </a:t>
            </a:r>
            <a:r>
              <a:rPr lang="en-GB" sz="1800" b="0" i="1" u="none" strike="noStrike" baseline="0" dirty="0" err="1">
                <a:latin typeface="TimesNewRomanPS-ItalicMT"/>
              </a:rPr>
              <a:t>gingivalis</a:t>
            </a:r>
            <a:r>
              <a:rPr lang="en-GB" sz="1800" b="0" i="1" u="none" strike="noStrike" baseline="0" dirty="0">
                <a:latin typeface="TimesNewRomanPS-ItalicMT"/>
              </a:rPr>
              <a:t> </a:t>
            </a:r>
            <a:r>
              <a:rPr lang="en-GB" sz="1800" b="0" i="0" u="none" strike="noStrike" baseline="0" dirty="0">
                <a:latin typeface="TimesNewRomanPSMT"/>
              </a:rPr>
              <a:t>in their plaque, and 75% showed similar levels of </a:t>
            </a:r>
            <a:r>
              <a:rPr lang="en-GB" sz="1800" b="0" i="1" u="none" strike="noStrike" baseline="0" dirty="0">
                <a:latin typeface="TimesNewRomanPS-ItalicMT"/>
              </a:rPr>
              <a:t>Actinobacillus </a:t>
            </a:r>
            <a:r>
              <a:rPr lang="en-GB" sz="1800" b="0" i="1" u="none" strike="noStrike" baseline="0" dirty="0" err="1">
                <a:latin typeface="TimesNewRomanPS-ItalicMT"/>
              </a:rPr>
              <a:t>actinomycetemcomitans</a:t>
            </a:r>
            <a:r>
              <a:rPr lang="en-GB" sz="1800" b="0" i="0" u="none" strike="noStrike" baseline="0" dirty="0">
                <a:latin typeface="TimesNewRomanPSMT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TimesNewRomanPSMT"/>
            </a:endParaRPr>
          </a:p>
          <a:p>
            <a:pPr algn="l"/>
            <a:endParaRPr lang="en-GB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1" u="none" strike="noStrike" baseline="0" dirty="0">
                <a:latin typeface="TimesNewRomanPS-ItalicMT"/>
              </a:rPr>
              <a:t>P. </a:t>
            </a:r>
            <a:r>
              <a:rPr lang="en-GB" sz="1800" b="0" i="1" u="none" strike="noStrike" baseline="0" dirty="0" err="1">
                <a:latin typeface="TimesNewRomanPS-ItalicMT"/>
              </a:rPr>
              <a:t>gingivalis</a:t>
            </a:r>
            <a:r>
              <a:rPr lang="en-GB" sz="1800" b="0" i="1" u="none" strike="noStrike" baseline="0" dirty="0">
                <a:latin typeface="TimesNewRomanPS-ItalicMT"/>
              </a:rPr>
              <a:t> </a:t>
            </a:r>
            <a:r>
              <a:rPr lang="en-GB" sz="1800" b="0" i="0" u="none" strike="noStrike" baseline="0" dirty="0">
                <a:latin typeface="TimesNewRomanPSMT"/>
              </a:rPr>
              <a:t>was most strongly associated with the progression of gingivitis and the onset of periodontitis in otherwise healthy </a:t>
            </a:r>
            <a:r>
              <a:rPr lang="en-IN" sz="1800" b="0" i="0" u="none" strike="noStrike" baseline="0" dirty="0">
                <a:latin typeface="TimesNewRomanPSMT"/>
              </a:rPr>
              <a:t>children.</a:t>
            </a:r>
          </a:p>
          <a:p>
            <a:pPr algn="l"/>
            <a:endParaRPr lang="en-IN" sz="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 err="1">
                <a:latin typeface="TimesNewRomanPSMT"/>
              </a:rPr>
              <a:t>Pediatric</a:t>
            </a:r>
            <a:r>
              <a:rPr lang="en-GB" sz="1800" b="0" i="0" u="none" strike="noStrike" baseline="0" dirty="0">
                <a:latin typeface="TimesNewRomanPSMT"/>
              </a:rPr>
              <a:t> gingivitis models have demonstrated increased subgingival levels of </a:t>
            </a:r>
            <a:r>
              <a:rPr lang="en-GB" sz="1800" b="0" i="1" u="none" strike="noStrike" baseline="0" dirty="0">
                <a:latin typeface="TimesNewRomanPS-ItalicMT"/>
              </a:rPr>
              <a:t>Actinomyces, Capnocytophaga, </a:t>
            </a:r>
            <a:r>
              <a:rPr lang="en-GB" sz="1800" b="0" i="1" u="none" strike="noStrike" baseline="0" dirty="0" err="1">
                <a:latin typeface="TimesNewRomanPS-ItalicMT"/>
              </a:rPr>
              <a:t>Leptotrichia</a:t>
            </a:r>
            <a:r>
              <a:rPr lang="en-GB" sz="1800" b="0" i="1" u="none" strike="noStrike" baseline="0" dirty="0">
                <a:latin typeface="TimesNewRomanPS-ItalicMT"/>
              </a:rPr>
              <a:t>, </a:t>
            </a:r>
            <a:r>
              <a:rPr lang="en-GB" sz="1800" b="0" i="0" u="none" strike="noStrike" baseline="0" dirty="0">
                <a:latin typeface="TimesNewRomanPSMT"/>
              </a:rPr>
              <a:t>and </a:t>
            </a:r>
            <a:r>
              <a:rPr lang="en-GB" sz="1800" b="0" i="1" u="none" strike="noStrike" baseline="0" dirty="0" err="1">
                <a:latin typeface="TimesNewRomanPS-ItalicMT"/>
              </a:rPr>
              <a:t>Selenomonas</a:t>
            </a:r>
            <a:r>
              <a:rPr lang="en-GB" sz="1800" b="0" i="0" u="none" strike="noStrike" baseline="0" dirty="0">
                <a:latin typeface="TimesNewRomanPSMT"/>
              </a:rPr>
              <a:t>—pathogens usually not seen in adult gingivitis— thereby raising interest in their potential role in the cause of childhood </a:t>
            </a:r>
            <a:r>
              <a:rPr lang="en-IN" sz="1800" b="0" i="0" u="none" strike="noStrike" baseline="0" dirty="0">
                <a:latin typeface="TimesNewRomanPSMT"/>
              </a:rPr>
              <a:t>gingivitis.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93D63F-5349-2168-C124-8BD83A209FAF}"/>
              </a:ext>
            </a:extLst>
          </p:cNvPr>
          <p:cNvSpPr txBox="1"/>
          <p:nvPr/>
        </p:nvSpPr>
        <p:spPr>
          <a:xfrm>
            <a:off x="3822357" y="289678"/>
            <a:ext cx="4028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6FEBA0">
                    <a:lumMod val="60000"/>
                    <a:lumOff val="40000"/>
                  </a:srgbClr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Microbiology of Disease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809E35-608B-C68A-BFD3-56AE60C50B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6" b="8531"/>
          <a:stretch/>
        </p:blipFill>
        <p:spPr>
          <a:xfrm>
            <a:off x="7018638" y="2015851"/>
            <a:ext cx="5118803" cy="2826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106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BE76E9-66D8-1227-53CC-16CA134E5C96}"/>
              </a:ext>
            </a:extLst>
          </p:cNvPr>
          <p:cNvSpPr txBox="1"/>
          <p:nvPr/>
        </p:nvSpPr>
        <p:spPr>
          <a:xfrm>
            <a:off x="453081" y="909972"/>
            <a:ext cx="635137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Gingivitis associated with tooth eruption is so common that the term </a:t>
            </a:r>
            <a:r>
              <a:rPr lang="en-GB" sz="1800" b="0" i="1" u="none" strike="noStrike" baseline="0" dirty="0">
                <a:latin typeface="TimesNewRomanPS-ItalicMT"/>
              </a:rPr>
              <a:t>eruption gingivitis </a:t>
            </a:r>
            <a:r>
              <a:rPr lang="en-GB" sz="1800" b="0" i="0" u="none" strike="noStrike" baseline="0" dirty="0">
                <a:latin typeface="TimesNewRomanPSMT"/>
              </a:rPr>
              <a:t>has come into frequent use. </a:t>
            </a:r>
          </a:p>
          <a:p>
            <a:pPr algn="l"/>
            <a:endParaRPr lang="en-GB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Although tooth eruption does not directly cause gingivitis, inflammation associated with plaque accumulation around erupting teeth, perhaps due to discomfort caused by brushing these friable areas, may contribute to gingivitis.</a:t>
            </a:r>
          </a:p>
          <a:p>
            <a:pPr algn="l"/>
            <a:endParaRPr lang="en-GB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The</a:t>
            </a:r>
            <a:r>
              <a:rPr lang="en-GB" dirty="0">
                <a:latin typeface="TimesNewRomanPSMT"/>
              </a:rPr>
              <a:t> </a:t>
            </a:r>
            <a:r>
              <a:rPr lang="en-GB" sz="1800" b="0" i="0" u="none" strike="noStrike" baseline="0" dirty="0">
                <a:latin typeface="TimesNewRomanPSMT"/>
              </a:rPr>
              <a:t>gingiva around erupting teeth can appear reddened because gingival margins have not yet keratinized fully and sulcus development is </a:t>
            </a:r>
            <a:r>
              <a:rPr lang="en-IN" sz="1800" b="0" i="0" u="none" strike="noStrike" baseline="0" dirty="0">
                <a:latin typeface="TimesNewRomanPSMT"/>
              </a:rPr>
              <a:t>incomplete.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Exfoliating and severely carious primary teeth often contribute to gingivitis caused by plaque accumulation as a result of pain during brushing or food impaction in areas of cavitation. </a:t>
            </a:r>
          </a:p>
          <a:p>
            <a:pPr algn="l"/>
            <a:endParaRPr lang="en-GB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As a normal part of exfoliation, the junctional epithelium migrates under the resorbing tooth, thereby increasing pocket depth and potentially creating a niche for pathogenic bacteria.</a:t>
            </a:r>
            <a:r>
              <a:rPr lang="en-GB" sz="800" b="0" i="0" u="none" strike="noStrike" baseline="0" dirty="0">
                <a:latin typeface="TimesNewRomanPSMT"/>
              </a:rPr>
              <a:t>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09063F-790C-5D35-5ED4-83247B8CF0C2}"/>
              </a:ext>
            </a:extLst>
          </p:cNvPr>
          <p:cNvSpPr txBox="1"/>
          <p:nvPr/>
        </p:nvSpPr>
        <p:spPr>
          <a:xfrm>
            <a:off x="4530811" y="397188"/>
            <a:ext cx="3130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Eruption Gingivitis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9AEC1C-43D1-507C-893E-4794B9789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482" y="4085968"/>
            <a:ext cx="4646140" cy="2759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F07C2-040B-083B-C551-6BDB156626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29" t="8430" r="6847" b="28328"/>
          <a:stretch/>
        </p:blipFill>
        <p:spPr>
          <a:xfrm>
            <a:off x="7537620" y="685684"/>
            <a:ext cx="4489622" cy="3073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56065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08D459-2ECE-ED19-1B50-782EB3C7F242}"/>
              </a:ext>
            </a:extLst>
          </p:cNvPr>
          <p:cNvSpPr txBox="1"/>
          <p:nvPr/>
        </p:nvSpPr>
        <p:spPr>
          <a:xfrm>
            <a:off x="181231" y="1542753"/>
            <a:ext cx="721634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The incidence of marginal gingivitis increases as a child matures, peaking when he or she is 9 to 14 years old and then decreasing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slightly after puberty.</a:t>
            </a:r>
            <a:endParaRPr lang="en-GB" sz="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80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800" b="0" i="0" u="none" strike="noStrike" baseline="0" dirty="0">
                <a:latin typeface="TimesNewRomanPSMT"/>
              </a:rPr>
              <a:t> </a:t>
            </a:r>
            <a:r>
              <a:rPr lang="en-GB" sz="1800" b="0" i="0" u="none" strike="noStrike" baseline="0" dirty="0">
                <a:latin typeface="TimesNewRomanPSMT"/>
              </a:rPr>
              <a:t>Gingival disease that behaves in such a manner is often referred to as </a:t>
            </a:r>
            <a:r>
              <a:rPr lang="en-GB" sz="1800" b="0" i="1" u="none" strike="noStrike" baseline="0" dirty="0">
                <a:latin typeface="TimesNewRomanPS-ItalicMT"/>
              </a:rPr>
              <a:t>pubertal </a:t>
            </a:r>
            <a:r>
              <a:rPr lang="en-GB" sz="1800" b="0" i="0" u="none" strike="noStrike" baseline="0" dirty="0">
                <a:latin typeface="TimesNewRomanPSMT"/>
              </a:rPr>
              <a:t>(or </a:t>
            </a:r>
            <a:r>
              <a:rPr lang="en-GB" sz="1800" b="0" i="1" u="none" strike="noStrike" baseline="0" dirty="0">
                <a:latin typeface="TimesNewRomanPS-ItalicMT"/>
              </a:rPr>
              <a:t>puberty</a:t>
            </a:r>
            <a:r>
              <a:rPr lang="en-GB" sz="1800" b="0" i="0" u="none" strike="noStrike" baseline="0" dirty="0">
                <a:latin typeface="TimesNewRomanPSMT"/>
              </a:rPr>
              <a:t>) </a:t>
            </a:r>
            <a:r>
              <a:rPr lang="en-GB" sz="1800" b="0" i="1" u="none" strike="noStrike" baseline="0" dirty="0">
                <a:latin typeface="TimesNewRomanPS-ItalicMT"/>
              </a:rPr>
              <a:t>gingivitis.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i="1" dirty="0">
              <a:latin typeface="TimesNewRomanPS-Italic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800" b="0" i="0" u="none" strike="noStrike" baseline="0" dirty="0"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The altered gingival response during this developmental stage is thought to be the result of hormonal changes that magnify the vascular and inflammatory response to dental plaque</a:t>
            </a:r>
            <a:r>
              <a:rPr lang="en-GB" sz="800" b="0" i="0" u="none" strike="noStrike" baseline="0" dirty="0">
                <a:latin typeface="TimesNewRomanPSMT"/>
              </a:rPr>
              <a:t> </a:t>
            </a:r>
            <a:r>
              <a:rPr lang="en-GB" sz="1800" b="0" i="0" u="none" strike="noStrike" baseline="0" dirty="0">
                <a:latin typeface="TimesNewRomanPSMT"/>
              </a:rPr>
              <a:t>and that modify the reactions of dental plaque </a:t>
            </a:r>
            <a:r>
              <a:rPr lang="en-IN" sz="1800" b="0" i="0" u="none" strike="noStrike" baseline="0" dirty="0">
                <a:latin typeface="TimesNewRomanPSMT"/>
              </a:rPr>
              <a:t>microbes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37BE4-5C20-F86B-B96B-CC61C6C54D47}"/>
              </a:ext>
            </a:extLst>
          </p:cNvPr>
          <p:cNvSpPr txBox="1"/>
          <p:nvPr/>
        </p:nvSpPr>
        <p:spPr>
          <a:xfrm>
            <a:off x="593124" y="75141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Puberty Gingivitis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696C5A-7B07-C994-6EB9-C5CE271F4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29" t="8430" r="6847" b="28328"/>
          <a:stretch/>
        </p:blipFill>
        <p:spPr>
          <a:xfrm>
            <a:off x="7397577" y="355509"/>
            <a:ext cx="4489622" cy="3073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8F2F7-5759-E3B0-0129-5AB5A752A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577" y="3894824"/>
            <a:ext cx="4639977" cy="2607667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B5382F9-A543-1010-7DCB-5783165A13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9585135"/>
              </p:ext>
            </p:extLst>
          </p:nvPr>
        </p:nvGraphicFramePr>
        <p:xfrm>
          <a:off x="0" y="4835605"/>
          <a:ext cx="7092780" cy="2005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3128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712E84-949D-D494-33EC-A9333F248F53}"/>
              </a:ext>
            </a:extLst>
          </p:cNvPr>
          <p:cNvSpPr txBox="1"/>
          <p:nvPr/>
        </p:nvSpPr>
        <p:spPr>
          <a:xfrm>
            <a:off x="354226" y="1443841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Gingival enlargement can result from the use of certain drugs.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Cyclosporine, phenytoin, and calcium channel blockers,</a:t>
            </a:r>
          </a:p>
          <a:p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which are used to treat conditions that are encountered during   </a:t>
            </a:r>
            <a:r>
              <a:rPr lang="en-IN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childhood (e.g., organ transplantation, epilepsy, cardiac anomalies),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increase the prevalence of gingival enlargement 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</a:t>
            </a:r>
            <a:r>
              <a:rPr lang="en-GB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randomized clinical trial found an interesting and significant decrease in the incidence (21%) of phenytoin-induced gingival hyperplasia in children with epilepsy taking oral folic acid supplementation (0.5 mg/day) compared with the control group (88%).</a:t>
            </a:r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D2BCC2-6D0B-7910-BCE4-71260D92E45F}"/>
              </a:ext>
            </a:extLst>
          </p:cNvPr>
          <p:cNvSpPr txBox="1"/>
          <p:nvPr/>
        </p:nvSpPr>
        <p:spPr>
          <a:xfrm>
            <a:off x="535459" y="48780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Drug-Induced Gingival Enlargement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5289CD-F8FA-B3D3-CA4B-0B7215BC6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225" y="804902"/>
            <a:ext cx="4852087" cy="30915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697A66-5E38-8E2D-191E-7F8D77162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225" y="4283676"/>
            <a:ext cx="4852088" cy="2397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7055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5A7BAD-E036-8232-036A-70AE961B4C59}"/>
              </a:ext>
            </a:extLst>
          </p:cNvPr>
          <p:cNvSpPr txBox="1"/>
          <p:nvPr/>
        </p:nvSpPr>
        <p:spPr>
          <a:xfrm>
            <a:off x="288323" y="1218332"/>
            <a:ext cx="60960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75000"/>
                  </a:schemeClr>
                </a:solidFill>
                <a:latin typeface="TimesNewRomanPSMT"/>
              </a:rPr>
              <a:t>Gingival enlargement can be related to the presence of fixed orthodontic appliances, which complicate plaque removal.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solidFill>
                <a:schemeClr val="tx1">
                  <a:lumMod val="7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75000"/>
                  </a:schemeClr>
                </a:solidFill>
                <a:latin typeface="TimesNewRomanPSMT"/>
              </a:rPr>
              <a:t>Gingival changes can occur within 1 to 2 months of appliance placement. They usually are transient, and they only rarely produce long-term damage to periodontal tissues.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TimesNewRomanPSM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800" b="0" i="0" u="none" strike="noStrike" baseline="0" dirty="0">
              <a:solidFill>
                <a:schemeClr val="tx1">
                  <a:lumMod val="75000"/>
                </a:schemeClr>
              </a:solidFill>
              <a:latin typeface="TimesNewRomanPSM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chemeClr val="tx1">
                    <a:lumMod val="75000"/>
                  </a:schemeClr>
                </a:solidFill>
                <a:latin typeface="TimesNewRomanPSMT"/>
              </a:rPr>
              <a:t>The fact that most orthodontic treatment is provided to individuals during puberty, when they are subject to the inflammatory changes associated with puberty gingivitis, may exacerbate the observed effect.</a:t>
            </a:r>
            <a:endParaRPr lang="en-IN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3B6F03-78BA-E39D-81C0-909DFD3E6BC6}"/>
              </a:ext>
            </a:extLst>
          </p:cNvPr>
          <p:cNvSpPr txBox="1"/>
          <p:nvPr/>
        </p:nvSpPr>
        <p:spPr>
          <a:xfrm>
            <a:off x="354227" y="611830"/>
            <a:ext cx="73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1800" b="1" u="none" strike="noStrike" baseline="0" dirty="0">
                <a:solidFill>
                  <a:srgbClr val="FF0000"/>
                </a:solidFill>
                <a:latin typeface="Univers-BoldOblique"/>
              </a:rPr>
              <a:t>Gingival Changes Related to Orthodontic Appliances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429B5E5-1DFA-647A-3C6B-0AB0E8C04C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9009014"/>
              </p:ext>
            </p:extLst>
          </p:nvPr>
        </p:nvGraphicFramePr>
        <p:xfrm>
          <a:off x="288323" y="4593833"/>
          <a:ext cx="9399374" cy="2264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44E2362D-8BA8-9EC1-A377-3C4177DB1D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7169" y="611830"/>
            <a:ext cx="4470432" cy="34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43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BA53460D-1B77-4EE8-9437-184A1F433C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8553603"/>
              </p:ext>
            </p:extLst>
          </p:nvPr>
        </p:nvGraphicFramePr>
        <p:xfrm>
          <a:off x="6236043" y="1359401"/>
          <a:ext cx="6878596" cy="4570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1CEF4A-1925-9A5A-17A1-E11AF38E5952}"/>
              </a:ext>
            </a:extLst>
          </p:cNvPr>
          <p:cNvSpPr txBox="1"/>
          <p:nvPr/>
        </p:nvSpPr>
        <p:spPr>
          <a:xfrm>
            <a:off x="369493" y="27080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Non–Plaque-Induced Gingival Lesions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90ED5A-0757-F578-2116-02549297EEC9}"/>
              </a:ext>
            </a:extLst>
          </p:cNvPr>
          <p:cNvSpPr txBox="1"/>
          <p:nvPr/>
        </p:nvSpPr>
        <p:spPr>
          <a:xfrm>
            <a:off x="369493" y="6709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1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Herpetic Gingivostomatitis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2706AD-D850-3050-67BE-773EA8917D8C}"/>
              </a:ext>
            </a:extLst>
          </p:cNvPr>
          <p:cNvSpPr txBox="1"/>
          <p:nvPr/>
        </p:nvSpPr>
        <p:spPr>
          <a:xfrm>
            <a:off x="256846" y="1194911"/>
            <a:ext cx="645551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Primary herpetic gingivostomatitis is an acute-onset viral infection that occurs early during childhood, with a heightened incidence</a:t>
            </a:r>
            <a:r>
              <a:rPr lang="en-GB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between the ages of 1 and 3 years .</a:t>
            </a:r>
          </a:p>
          <a:p>
            <a:pPr algn="l"/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Among children with primary herpetic infections, 99% are symptom free or have symptoms that are attributed to teething. 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remaining 1% can develop significant gingival inflammation and ulceration of the attached gingiva, tongue, palate, and lips.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The most important therapeutic measure is to control the child’s</a:t>
            </a:r>
          </a:p>
          <a:p>
            <a:pPr algn="l"/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   hydration with bland, fluids. </a:t>
            </a:r>
          </a:p>
          <a:p>
            <a:pPr algn="l"/>
            <a:endParaRPr lang="en-GB" sz="1800" b="0" i="0" u="none" strike="noStrike" baseline="0" dirty="0">
              <a:solidFill>
                <a:schemeClr val="tx1">
                  <a:lumMod val="95000"/>
                </a:schemeClr>
              </a:solidFill>
              <a:latin typeface="TimesNewRomanPSMT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Candidiasis</a:t>
            </a:r>
          </a:p>
          <a:p>
            <a:pPr algn="l"/>
            <a:endParaRPr lang="en-IN" sz="1800" b="0" i="0" u="none" strike="noStrike" baseline="0" dirty="0">
              <a:solidFill>
                <a:srgbClr val="000000"/>
              </a:solidFill>
              <a:latin typeface="TimesNewRomanPSMT"/>
            </a:endParaRPr>
          </a:p>
          <a:p>
            <a:pPr algn="l"/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Candidiasis results from an overgrowth of </a:t>
            </a:r>
            <a:r>
              <a:rPr lang="en-GB" sz="1800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-ItalicMT"/>
              </a:rPr>
              <a:t>Candida albicans</a:t>
            </a:r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, usually after a course of antibiotics or as a result of congenital or acquired immunodeficiency.</a:t>
            </a:r>
          </a:p>
          <a:p>
            <a:pPr algn="l"/>
            <a:r>
              <a:rPr lang="en-GB" sz="1800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NewRomanPSMT"/>
              </a:rPr>
              <a:t> It is far less common in children than in adults, and it rarely occurs in a healthy child. </a:t>
            </a:r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501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4F84EA-F1A9-7ECD-F0E7-DDF077ED006B}"/>
              </a:ext>
            </a:extLst>
          </p:cNvPr>
          <p:cNvSpPr txBox="1"/>
          <p:nvPr/>
        </p:nvSpPr>
        <p:spPr>
          <a:xfrm>
            <a:off x="362465" y="1305341"/>
            <a:ext cx="6096000" cy="27084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NewRomanPSMT"/>
              </a:rPr>
              <a:t>Another condition that appears to be unrelated to plaque accumulation is localized juvenile spongiotic gingival hyperplasia.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GB" sz="1800" i="0" u="none" strike="noStrike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NewRomanPSMT"/>
              </a:rPr>
              <a:t>This condition was identified only recently, and its pathogenesis is not well defined.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GB" sz="1800" i="0" u="none" strike="noStrike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GB" sz="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NewRomanPSMT"/>
              </a:rPr>
              <a:t>Most</a:t>
            </a:r>
            <a:r>
              <a:rPr lang="en-GB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NewRomanPSMT"/>
              </a:rPr>
              <a:t> </a:t>
            </a:r>
            <a:r>
              <a:rPr lang="en-GB" sz="1800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NewRomanPSMT"/>
              </a:rPr>
              <a:t>of the patients with this condition are between 8 and 14 years of </a:t>
            </a:r>
            <a:r>
              <a:rPr lang="en-IN" sz="1800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NewRomanPSMT"/>
              </a:rPr>
              <a:t>age</a:t>
            </a:r>
            <a:endParaRPr lang="en-IN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CBDCB7-4641-BBFE-E3E4-45ACF5390292}"/>
              </a:ext>
            </a:extLst>
          </p:cNvPr>
          <p:cNvSpPr txBox="1"/>
          <p:nvPr/>
        </p:nvSpPr>
        <p:spPr>
          <a:xfrm>
            <a:off x="362464" y="506911"/>
            <a:ext cx="69280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Localized Juvenile Spongiotic Gingival Hyperplasia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164AAA8-181F-BD20-855E-3BCD8AFD54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6232232"/>
              </p:ext>
            </p:extLst>
          </p:nvPr>
        </p:nvGraphicFramePr>
        <p:xfrm>
          <a:off x="543697" y="4338188"/>
          <a:ext cx="7867135" cy="214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13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C99135-89A5-4C36-79E1-0B9CCAFF78E7}"/>
              </a:ext>
            </a:extLst>
          </p:cNvPr>
          <p:cNvSpPr txBox="1"/>
          <p:nvPr/>
        </p:nvSpPr>
        <p:spPr>
          <a:xfrm>
            <a:off x="2537254" y="105603"/>
            <a:ext cx="85426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i="0" u="none" strike="noStrike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Gingival Manifestation of Systemic Disease </a:t>
            </a:r>
            <a:r>
              <a:rPr lang="en-IN" sz="2400" b="1" i="0" u="none" strike="noStrike" baseline="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Children</a:t>
            </a:r>
            <a:endParaRPr lang="en-IN" sz="24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FDFB6-F2D4-FDCD-ED87-637E935A97FF}"/>
              </a:ext>
            </a:extLst>
          </p:cNvPr>
          <p:cNvSpPr txBox="1"/>
          <p:nvPr/>
        </p:nvSpPr>
        <p:spPr>
          <a:xfrm>
            <a:off x="411892" y="567268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u="none" strike="noStrike" baseline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Endocrine Disorders and Hormonal Changes</a:t>
            </a:r>
          </a:p>
          <a:p>
            <a:pPr algn="l"/>
            <a:endParaRPr lang="en-GB" sz="2000" b="1" u="none" strike="noStrike" baseline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000" b="1" u="none" strike="noStrike" baseline="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</a:t>
            </a:r>
            <a:endParaRPr lang="en-IN" sz="2000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ED29652-9362-12D7-0DC9-AE508E4A35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489196"/>
              </p:ext>
            </p:extLst>
          </p:nvPr>
        </p:nvGraphicFramePr>
        <p:xfrm>
          <a:off x="280087" y="1747689"/>
          <a:ext cx="11467153" cy="3994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936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6C6E6A1-2825-4F28-B80C-B1DAAE5A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graphicEl>
                                              <a:dgm id="{76C6E6A1-2825-4F28-B80C-B1DAAE5A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dgm id="{76C6E6A1-2825-4F28-B80C-B1DAAE5A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13FF64A-929B-45EA-9578-95A7CB76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graphicEl>
                                              <a:dgm id="{B13FF64A-929B-45EA-9578-95A7CB76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dgm id="{B13FF64A-929B-45EA-9578-95A7CB76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DD0D0B6-FDC3-4A39-BDF9-041957D4B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graphicEl>
                                              <a:dgm id="{FDD0D0B6-FDC3-4A39-BDF9-041957D4B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graphicEl>
                                              <a:dgm id="{FDD0D0B6-FDC3-4A39-BDF9-041957D4B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1ECEA4A-156C-41B6-944B-9F2B859D1F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graphicEl>
                                              <a:dgm id="{C1ECEA4A-156C-41B6-944B-9F2B859D1F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graphicEl>
                                              <a:dgm id="{C1ECEA4A-156C-41B6-944B-9F2B859D1F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A63ED1F-11CA-4F0B-92AD-302BBB02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graphicEl>
                                              <a:dgm id="{AA63ED1F-11CA-4F0B-92AD-302BBB02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graphicEl>
                                              <a:dgm id="{AA63ED1F-11CA-4F0B-92AD-302BBB02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9FB44CE-27AA-40FC-A4D1-1F0F1DE10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graphicEl>
                                              <a:dgm id="{09FB44CE-27AA-40FC-A4D1-1F0F1DE10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graphicEl>
                                              <a:dgm id="{09FB44CE-27AA-40FC-A4D1-1F0F1DE10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589825-6ED1-10EA-6CF4-9D73316EB4C9}"/>
              </a:ext>
            </a:extLst>
          </p:cNvPr>
          <p:cNvSpPr txBox="1"/>
          <p:nvPr/>
        </p:nvSpPr>
        <p:spPr>
          <a:xfrm>
            <a:off x="444842" y="588252"/>
            <a:ext cx="696366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u="none" strike="noStrike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Hematologic Disorders and Immune Deficiencies</a:t>
            </a:r>
          </a:p>
          <a:p>
            <a:pPr algn="l"/>
            <a:endParaRPr lang="en-GB" sz="2400" b="1" u="none" strike="noStrike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400" b="1" u="none" strike="noStrike" baseline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Leukemias</a:t>
            </a:r>
            <a:endParaRPr lang="en-IN" sz="2400" b="1" u="none" strike="noStrike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E5EA742-C9AF-2432-C4B4-DC8F673FB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5477454"/>
              </p:ext>
            </p:extLst>
          </p:nvPr>
        </p:nvGraphicFramePr>
        <p:xfrm>
          <a:off x="237972" y="2013093"/>
          <a:ext cx="8468497" cy="3989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D4805EF-17E0-25AF-4142-3C09710B7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032" y="2686146"/>
            <a:ext cx="3028941" cy="307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1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3067B94-1EAB-470B-A95E-62B4125978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C3067B94-1EAB-470B-A95E-62B4125978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B4A30A-D51E-4298-B92E-D4674E427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63B4A30A-D51E-4298-B92E-D4674E427F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DEAC34-5B97-4F58-A24B-73BD185652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86DEAC34-5B97-4F58-A24B-73BD185652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A3DE46-9B8E-48B5-95A5-91D3B0333F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73A3DE46-9B8E-48B5-95A5-91D3B0333F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5FA19-B770-0B3C-3AFE-15C1625275B5}"/>
              </a:ext>
            </a:extLst>
          </p:cNvPr>
          <p:cNvSpPr txBox="1"/>
          <p:nvPr/>
        </p:nvSpPr>
        <p:spPr>
          <a:xfrm>
            <a:off x="148280" y="1087091"/>
            <a:ext cx="663969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b="0" i="0" u="none" strike="noStrike" baseline="0" dirty="0">
                <a:latin typeface="TimesNewRomanPSMT"/>
              </a:rPr>
              <a:t>Neutrophil disorders impair defences against infections, making afflicted individuals susceptible to severe periodontal destruction.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GB" dirty="0"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b="0" i="0" u="none" strike="noStrike" baseline="0" dirty="0">
                <a:latin typeface="TimesNewRomanPSMT"/>
              </a:rPr>
              <a:t>The diagnosis of the systemic disorder usually occurs before any signs of periodontal </a:t>
            </a:r>
            <a:r>
              <a:rPr lang="en-IN" sz="1800" b="0" i="0" u="none" strike="noStrike" baseline="0" dirty="0">
                <a:latin typeface="TimesNewRomanPSMT"/>
              </a:rPr>
              <a:t>destruction appear.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IN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b="0" i="0" u="none" strike="noStrike" baseline="0" dirty="0">
                <a:latin typeface="TimesNewRomanPSMT"/>
              </a:rPr>
              <a:t>Because periodontal changes are </a:t>
            </a:r>
            <a:r>
              <a:rPr lang="en-GB" sz="1800" b="0" i="0" u="none" strike="noStrike" baseline="0" dirty="0" err="1">
                <a:latin typeface="TimesNewRomanPSMT"/>
              </a:rPr>
              <a:t>dificult</a:t>
            </a:r>
            <a:r>
              <a:rPr lang="en-GB" sz="1800" b="0" i="0" u="none" strike="noStrike" baseline="0" dirty="0">
                <a:latin typeface="TimesNewRomanPSMT"/>
              </a:rPr>
              <a:t> to reverse in children with neutrophil disorders, disease management includes oral hygiene measures, mechanical debridement, antimicrobial therapy, and supportive care for any resultant tissue destruction or tooth loss.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GB" sz="1800" b="0" i="0" u="none" strike="noStrike" baseline="0" dirty="0">
              <a:latin typeface="TimesNewRomanPSM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800" b="0" i="0" u="none" strike="noStrike" baseline="0" dirty="0">
                <a:latin typeface="TimesNewRomanPSMT"/>
              </a:rPr>
              <a:t>Treatment</a:t>
            </a:r>
            <a:r>
              <a:rPr lang="en-GB" dirty="0">
                <a:latin typeface="TimesNewRomanPSMT"/>
              </a:rPr>
              <a:t> </a:t>
            </a:r>
            <a:r>
              <a:rPr lang="en-GB" sz="1800" b="0" i="0" u="none" strike="noStrike" baseline="0" dirty="0">
                <a:latin typeface="TimesNewRomanPSMT"/>
              </a:rPr>
              <a:t>success is unpredictable because of the impact of systemic disease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DD067-5B7E-44E1-62F5-791ABD8A3C0A}"/>
              </a:ext>
            </a:extLst>
          </p:cNvPr>
          <p:cNvSpPr txBox="1"/>
          <p:nvPr/>
        </p:nvSpPr>
        <p:spPr>
          <a:xfrm>
            <a:off x="420129" y="46309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Neutrophil Disorders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C5618CF-EB29-1961-BFAA-8C56A3EE4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8874966"/>
              </p:ext>
            </p:extLst>
          </p:nvPr>
        </p:nvGraphicFramePr>
        <p:xfrm>
          <a:off x="2480094" y="4756945"/>
          <a:ext cx="9397774" cy="2027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8370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3BF4C5F-7434-0337-F45F-2C5D28996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0024350"/>
              </p:ext>
            </p:extLst>
          </p:nvPr>
        </p:nvGraphicFramePr>
        <p:xfrm>
          <a:off x="337749" y="1087395"/>
          <a:ext cx="11302313" cy="5544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6B89266-B6E9-37F3-975B-ED7503D48935}"/>
              </a:ext>
            </a:extLst>
          </p:cNvPr>
          <p:cNvSpPr txBox="1"/>
          <p:nvPr/>
        </p:nvSpPr>
        <p:spPr>
          <a:xfrm>
            <a:off x="733168" y="56194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nivers-BoldOblique"/>
                <a:ea typeface="+mn-ea"/>
                <a:cs typeface="+mn-cs"/>
              </a:rPr>
              <a:t>Congenital Anomalies</a:t>
            </a:r>
          </a:p>
        </p:txBody>
      </p:sp>
    </p:spTree>
    <p:extLst>
      <p:ext uri="{BB962C8B-B14F-4D97-AF65-F5344CB8AC3E}">
        <p14:creationId xmlns:p14="http://schemas.microsoft.com/office/powerpoint/2010/main" val="472004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E2DA-FE38-3DCD-31C3-7C183B98F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88" y="1020195"/>
            <a:ext cx="9060024" cy="517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57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4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3157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381587_Win32_SL_v6" id="{5005B820-A0B7-49EA-8569-DCF0CD2DBB9D}" vid="{2E48C80D-E25D-44C4-BCFD-F1465E9B61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ACCF44-01D5-4C40-9EAC-D3C3683409F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272B3831-C4F2-498C-8E5F-F8D6F90548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9F0C84-2C14-4FB8-88C2-9577181F2CC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Liquid void presentation</Template>
  <TotalTime>469</TotalTime>
  <Words>2365</Words>
  <Application>Microsoft Office PowerPoint</Application>
  <PresentationFormat>Widescreen</PresentationFormat>
  <Paragraphs>205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Aptos</vt:lpstr>
      <vt:lpstr>Arial</vt:lpstr>
      <vt:lpstr>Calibri</vt:lpstr>
      <vt:lpstr>Century Gothic</vt:lpstr>
      <vt:lpstr>Courier New</vt:lpstr>
      <vt:lpstr>Times New Roman</vt:lpstr>
      <vt:lpstr>TimesNewRomanPS-ItalicMT</vt:lpstr>
      <vt:lpstr>TimesNewRomanPSMT</vt:lpstr>
      <vt:lpstr>Univers-Bold</vt:lpstr>
      <vt:lpstr>Univers-BoldOblique</vt:lpstr>
      <vt:lpstr>Univers-CondensedBold</vt:lpstr>
      <vt:lpstr>Wingdings</vt:lpstr>
      <vt:lpstr>Wingdings 2</vt:lpstr>
      <vt:lpstr>Quotable</vt:lpstr>
      <vt:lpstr>Gingival Disease in Childhood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haneesha patcha</dc:creator>
  <cp:lastModifiedBy>haneesha patcha</cp:lastModifiedBy>
  <cp:revision>8</cp:revision>
  <dcterms:created xsi:type="dcterms:W3CDTF">2024-09-17T06:36:23Z</dcterms:created>
  <dcterms:modified xsi:type="dcterms:W3CDTF">2024-09-19T07:02:44Z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