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5" r:id="rId1"/>
  </p:sldMasterIdLst>
  <p:notesMasterIdLst>
    <p:notesMasterId r:id="rId183"/>
  </p:notesMasterIdLst>
  <p:handoutMasterIdLst>
    <p:handoutMasterId r:id="rId184"/>
  </p:handoutMasterIdLst>
  <p:sldIdLst>
    <p:sldId id="256" r:id="rId2"/>
    <p:sldId id="388" r:id="rId3"/>
    <p:sldId id="405" r:id="rId4"/>
    <p:sldId id="406" r:id="rId5"/>
    <p:sldId id="257" r:id="rId6"/>
    <p:sldId id="258" r:id="rId7"/>
    <p:sldId id="391" r:id="rId8"/>
    <p:sldId id="438" r:id="rId9"/>
    <p:sldId id="444" r:id="rId10"/>
    <p:sldId id="511" r:id="rId11"/>
    <p:sldId id="512" r:id="rId12"/>
    <p:sldId id="513" r:id="rId13"/>
    <p:sldId id="514" r:id="rId14"/>
    <p:sldId id="481" r:id="rId15"/>
    <p:sldId id="490" r:id="rId16"/>
    <p:sldId id="491" r:id="rId17"/>
    <p:sldId id="482" r:id="rId18"/>
    <p:sldId id="484" r:id="rId19"/>
    <p:sldId id="492" r:id="rId20"/>
    <p:sldId id="485" r:id="rId21"/>
    <p:sldId id="493" r:id="rId22"/>
    <p:sldId id="486" r:id="rId23"/>
    <p:sldId id="457" r:id="rId24"/>
    <p:sldId id="458" r:id="rId25"/>
    <p:sldId id="459" r:id="rId26"/>
    <p:sldId id="494" r:id="rId27"/>
    <p:sldId id="460" r:id="rId28"/>
    <p:sldId id="495" r:id="rId29"/>
    <p:sldId id="487" r:id="rId30"/>
    <p:sldId id="470" r:id="rId31"/>
    <p:sldId id="461" r:id="rId32"/>
    <p:sldId id="462" r:id="rId33"/>
    <p:sldId id="488" r:id="rId34"/>
    <p:sldId id="463" r:id="rId35"/>
    <p:sldId id="496" r:id="rId36"/>
    <p:sldId id="497" r:id="rId37"/>
    <p:sldId id="489" r:id="rId38"/>
    <p:sldId id="498" r:id="rId39"/>
    <p:sldId id="499" r:id="rId40"/>
    <p:sldId id="500" r:id="rId41"/>
    <p:sldId id="501" r:id="rId42"/>
    <p:sldId id="449" r:id="rId43"/>
    <p:sldId id="502" r:id="rId44"/>
    <p:sldId id="505" r:id="rId45"/>
    <p:sldId id="509" r:id="rId46"/>
    <p:sldId id="510" r:id="rId47"/>
    <p:sldId id="508" r:id="rId48"/>
    <p:sldId id="507" r:id="rId49"/>
    <p:sldId id="506" r:id="rId50"/>
    <p:sldId id="450" r:id="rId51"/>
    <p:sldId id="451" r:id="rId52"/>
    <p:sldId id="453" r:id="rId53"/>
    <p:sldId id="503" r:id="rId54"/>
    <p:sldId id="452" r:id="rId55"/>
    <p:sldId id="465" r:id="rId56"/>
    <p:sldId id="464" r:id="rId57"/>
    <p:sldId id="466" r:id="rId58"/>
    <p:sldId id="467" r:id="rId59"/>
    <p:sldId id="472" r:id="rId60"/>
    <p:sldId id="480" r:id="rId61"/>
    <p:sldId id="473" r:id="rId62"/>
    <p:sldId id="454" r:id="rId63"/>
    <p:sldId id="476" r:id="rId64"/>
    <p:sldId id="478" r:id="rId65"/>
    <p:sldId id="479" r:id="rId66"/>
    <p:sldId id="477" r:id="rId67"/>
    <p:sldId id="455" r:id="rId68"/>
    <p:sldId id="474" r:id="rId69"/>
    <p:sldId id="475" r:id="rId70"/>
    <p:sldId id="471" r:id="rId71"/>
    <p:sldId id="439" r:id="rId72"/>
    <p:sldId id="259" r:id="rId73"/>
    <p:sldId id="260" r:id="rId74"/>
    <p:sldId id="392" r:id="rId75"/>
    <p:sldId id="264" r:id="rId76"/>
    <p:sldId id="399" r:id="rId77"/>
    <p:sldId id="400" r:id="rId78"/>
    <p:sldId id="265" r:id="rId79"/>
    <p:sldId id="267" r:id="rId80"/>
    <p:sldId id="337" r:id="rId81"/>
    <p:sldId id="314" r:id="rId82"/>
    <p:sldId id="393" r:id="rId83"/>
    <p:sldId id="340" r:id="rId84"/>
    <p:sldId id="338" r:id="rId85"/>
    <p:sldId id="339" r:id="rId86"/>
    <p:sldId id="272" r:id="rId87"/>
    <p:sldId id="318" r:id="rId88"/>
    <p:sldId id="319" r:id="rId89"/>
    <p:sldId id="403" r:id="rId90"/>
    <p:sldId id="404" r:id="rId91"/>
    <p:sldId id="273" r:id="rId92"/>
    <p:sldId id="420" r:id="rId93"/>
    <p:sldId id="421" r:id="rId94"/>
    <p:sldId id="395" r:id="rId95"/>
    <p:sldId id="401" r:id="rId96"/>
    <p:sldId id="422" r:id="rId97"/>
    <p:sldId id="402" r:id="rId98"/>
    <p:sldId id="367" r:id="rId99"/>
    <p:sldId id="368" r:id="rId100"/>
    <p:sldId id="369" r:id="rId101"/>
    <p:sldId id="310" r:id="rId102"/>
    <p:sldId id="371" r:id="rId103"/>
    <p:sldId id="372" r:id="rId104"/>
    <p:sldId id="373" r:id="rId105"/>
    <p:sldId id="374" r:id="rId106"/>
    <p:sldId id="375" r:id="rId107"/>
    <p:sldId id="377" r:id="rId108"/>
    <p:sldId id="378" r:id="rId109"/>
    <p:sldId id="379" r:id="rId110"/>
    <p:sldId id="398" r:id="rId111"/>
    <p:sldId id="407" r:id="rId112"/>
    <p:sldId id="415" r:id="rId113"/>
    <p:sldId id="341" r:id="rId114"/>
    <p:sldId id="342" r:id="rId115"/>
    <p:sldId id="343" r:id="rId116"/>
    <p:sldId id="396" r:id="rId117"/>
    <p:sldId id="274" r:id="rId118"/>
    <p:sldId id="275" r:id="rId119"/>
    <p:sldId id="320" r:id="rId120"/>
    <p:sldId id="276" r:id="rId121"/>
    <p:sldId id="321" r:id="rId122"/>
    <p:sldId id="277" r:id="rId123"/>
    <p:sldId id="278" r:id="rId124"/>
    <p:sldId id="322" r:id="rId125"/>
    <p:sldId id="279" r:id="rId126"/>
    <p:sldId id="397" r:id="rId127"/>
    <p:sldId id="345" r:id="rId128"/>
    <p:sldId id="280" r:id="rId129"/>
    <p:sldId id="344" r:id="rId130"/>
    <p:sldId id="323" r:id="rId131"/>
    <p:sldId id="416" r:id="rId132"/>
    <p:sldId id="441" r:id="rId133"/>
    <p:sldId id="281" r:id="rId134"/>
    <p:sldId id="326" r:id="rId135"/>
    <p:sldId id="429" r:id="rId136"/>
    <p:sldId id="417" r:id="rId137"/>
    <p:sldId id="409" r:id="rId138"/>
    <p:sldId id="418" r:id="rId139"/>
    <p:sldId id="436" r:id="rId140"/>
    <p:sldId id="428" r:id="rId141"/>
    <p:sldId id="435" r:id="rId142"/>
    <p:sldId id="430" r:id="rId143"/>
    <p:sldId id="434" r:id="rId144"/>
    <p:sldId id="431" r:id="rId145"/>
    <p:sldId id="432" r:id="rId146"/>
    <p:sldId id="437" r:id="rId147"/>
    <p:sldId id="433" r:id="rId148"/>
    <p:sldId id="347" r:id="rId149"/>
    <p:sldId id="348" r:id="rId150"/>
    <p:sldId id="349" r:id="rId151"/>
    <p:sldId id="350" r:id="rId152"/>
    <p:sldId id="351" r:id="rId153"/>
    <p:sldId id="352" r:id="rId154"/>
    <p:sldId id="410" r:id="rId155"/>
    <p:sldId id="353" r:id="rId156"/>
    <p:sldId id="411" r:id="rId157"/>
    <p:sldId id="426" r:id="rId158"/>
    <p:sldId id="354" r:id="rId159"/>
    <p:sldId id="355" r:id="rId160"/>
    <p:sldId id="356" r:id="rId161"/>
    <p:sldId id="357" r:id="rId162"/>
    <p:sldId id="360" r:id="rId163"/>
    <p:sldId id="361" r:id="rId164"/>
    <p:sldId id="362" r:id="rId165"/>
    <p:sldId id="414" r:id="rId166"/>
    <p:sldId id="424" r:id="rId167"/>
    <p:sldId id="425" r:id="rId168"/>
    <p:sldId id="359" r:id="rId169"/>
    <p:sldId id="358" r:id="rId170"/>
    <p:sldId id="366" r:id="rId171"/>
    <p:sldId id="419" r:id="rId172"/>
    <p:sldId id="380" r:id="rId173"/>
    <p:sldId id="381" r:id="rId174"/>
    <p:sldId id="382" r:id="rId175"/>
    <p:sldId id="383" r:id="rId176"/>
    <p:sldId id="384" r:id="rId177"/>
    <p:sldId id="385" r:id="rId178"/>
    <p:sldId id="386" r:id="rId179"/>
    <p:sldId id="427" r:id="rId180"/>
    <p:sldId id="389" r:id="rId181"/>
    <p:sldId id="440" r:id="rId1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a:srgbClr val="D60093"/>
    <a:srgbClr val="FF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7" autoAdjust="0"/>
    <p:restoredTop sz="86479" autoAdjust="0"/>
  </p:normalViewPr>
  <p:slideViewPr>
    <p:cSldViewPr snapToGrid="0">
      <p:cViewPr varScale="1">
        <p:scale>
          <a:sx n="70" d="100"/>
          <a:sy n="70" d="100"/>
        </p:scale>
        <p:origin x="628"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120"/>
    </p:cViewPr>
  </p:sorterViewPr>
  <p:notesViewPr>
    <p:cSldViewPr snapToGrid="0">
      <p:cViewPr varScale="1">
        <p:scale>
          <a:sx n="51" d="100"/>
          <a:sy n="51" d="100"/>
        </p:scale>
        <p:origin x="2692" y="6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4E0FFD-E785-4A22-A198-B0143BBB3F6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B3BFE51-7EA9-40E6-943D-1C081F06E2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733572-9F71-4C16-AF6E-969BF275E6AA}" type="datetimeFigureOut">
              <a:rPr lang="en-US" smtClean="0"/>
              <a:pPr/>
              <a:t>3/26/2025</a:t>
            </a:fld>
            <a:endParaRPr lang="en-US"/>
          </a:p>
        </p:txBody>
      </p:sp>
      <p:sp>
        <p:nvSpPr>
          <p:cNvPr id="4" name="Footer Placeholder 3">
            <a:extLst>
              <a:ext uri="{FF2B5EF4-FFF2-40B4-BE49-F238E27FC236}">
                <a16:creationId xmlns:a16="http://schemas.microsoft.com/office/drawing/2014/main" id="{4D5FFDCA-A02C-49DE-9C03-91B1506D64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959AA3-CFC4-4F50-B970-464F1C600B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38E6C8-0CFD-49FE-94E9-A3FD2E1F945D}" type="slidenum">
              <a:rPr lang="en-US" smtClean="0"/>
              <a:pPr/>
              <a:t>‹#›</a:t>
            </a:fld>
            <a:endParaRPr lang="en-US"/>
          </a:p>
        </p:txBody>
      </p:sp>
    </p:spTree>
    <p:extLst>
      <p:ext uri="{BB962C8B-B14F-4D97-AF65-F5344CB8AC3E}">
        <p14:creationId xmlns:p14="http://schemas.microsoft.com/office/powerpoint/2010/main" val="4128412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86F23C-1217-4942-A8C8-61461DB4FBF5}" type="datetimeFigureOut">
              <a:rPr lang="en-US" smtClean="0"/>
              <a:pPr/>
              <a:t>3/26/2025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6B349-83FB-45F3-B15A-90A745669488}" type="slidenum">
              <a:rPr lang="en-US" smtClean="0"/>
              <a:pPr/>
              <a:t>‹#›</a:t>
            </a:fld>
            <a:endParaRPr lang="en-US"/>
          </a:p>
        </p:txBody>
      </p:sp>
    </p:spTree>
    <p:extLst>
      <p:ext uri="{BB962C8B-B14F-4D97-AF65-F5344CB8AC3E}">
        <p14:creationId xmlns:p14="http://schemas.microsoft.com/office/powerpoint/2010/main" val="3518483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en.wikipedia.org/wiki/Brain_tumors" TargetMode="External"/><Relationship Id="rId3" Type="http://schemas.openxmlformats.org/officeDocument/2006/relationships/hyperlink" Target="https://en.wikipedia.org/wiki/Cerebrospinal_fluid" TargetMode="External"/><Relationship Id="rId7" Type="http://schemas.openxmlformats.org/officeDocument/2006/relationships/hyperlink" Target="https://en.wikipedia.org/wiki/Meningitis" TargetMode="External"/><Relationship Id="rId2" Type="http://schemas.openxmlformats.org/officeDocument/2006/relationships/slide" Target="../slides/slide83.xml"/><Relationship Id="rId1" Type="http://schemas.openxmlformats.org/officeDocument/2006/relationships/notesMaster" Target="../notesMasters/notesMaster1.xml"/><Relationship Id="rId6" Type="http://schemas.openxmlformats.org/officeDocument/2006/relationships/hyperlink" Target="https://en.wikipedia.org/wiki/Infections" TargetMode="External"/><Relationship Id="rId11" Type="http://schemas.openxmlformats.org/officeDocument/2006/relationships/hyperlink" Target="https://en.wikipedia.org/wiki/Arnold-Chiari_malformation" TargetMode="External"/><Relationship Id="rId5" Type="http://schemas.openxmlformats.org/officeDocument/2006/relationships/hyperlink" Target="https://en.wikipedia.org/wiki/Intracranial_pressure" TargetMode="External"/><Relationship Id="rId10" Type="http://schemas.openxmlformats.org/officeDocument/2006/relationships/hyperlink" Target="https://en.wikipedia.org/wiki/Stroke" TargetMode="External"/><Relationship Id="rId4" Type="http://schemas.openxmlformats.org/officeDocument/2006/relationships/hyperlink" Target="https://en.wikipedia.org/wiki/Hydrocephalus" TargetMode="External"/><Relationship Id="rId9" Type="http://schemas.openxmlformats.org/officeDocument/2006/relationships/hyperlink" Target="https://en.wikipedia.org/wiki/Traumatic_brain_injury"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Hyaline_cartilage"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s://en.wikipedia.org/wiki/Sphenoid_bone" TargetMode="External"/><Relationship Id="rId5" Type="http://schemas.openxmlformats.org/officeDocument/2006/relationships/hyperlink" Target="https://en.wikipedia.org/wiki/Occipital_bone" TargetMode="External"/><Relationship Id="rId4" Type="http://schemas.openxmlformats.org/officeDocument/2006/relationships/hyperlink" Target="https://en.wikipedia.org/wiki/Cartilaginous_join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Gene" TargetMode="External"/><Relationship Id="rId2" Type="http://schemas.openxmlformats.org/officeDocument/2006/relationships/slide" Target="../slides/slide148.xml"/><Relationship Id="rId1" Type="http://schemas.openxmlformats.org/officeDocument/2006/relationships/notesMaster" Target="../notesMasters/notesMaster1.xml"/><Relationship Id="rId6" Type="http://schemas.openxmlformats.org/officeDocument/2006/relationships/hyperlink" Target="https://en.wikipedia.org/wiki/DNA" TargetMode="External"/><Relationship Id="rId5" Type="http://schemas.openxmlformats.org/officeDocument/2006/relationships/hyperlink" Target="https://en.wikipedia.org/wiki/Nucleic_acid_sequence" TargetMode="External"/><Relationship Id="rId4" Type="http://schemas.openxmlformats.org/officeDocument/2006/relationships/hyperlink" Target="https://en.wikipedia.org/wiki/Gene_expression"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err="1"/>
              <a:t>Cartilage-bone:endochondral</a:t>
            </a:r>
            <a:r>
              <a:rPr lang="en-US" dirty="0"/>
              <a:t> </a:t>
            </a:r>
            <a:r>
              <a:rPr lang="en-US" dirty="0" err="1"/>
              <a:t>oss</a:t>
            </a:r>
            <a:endParaRPr lang="en-US" dirty="0"/>
          </a:p>
          <a:p>
            <a:r>
              <a:rPr lang="en-US" dirty="0"/>
              <a:t>Bone is laid down directly in a fibrous membrane-intramembranous </a:t>
            </a:r>
            <a:r>
              <a:rPr lang="en-US" dirty="0" err="1"/>
              <a:t>oss</a:t>
            </a:r>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5</a:t>
            </a:fld>
            <a:endParaRPr lang="en-US"/>
          </a:p>
        </p:txBody>
      </p:sp>
    </p:spTree>
    <p:extLst>
      <p:ext uri="{BB962C8B-B14F-4D97-AF65-F5344CB8AC3E}">
        <p14:creationId xmlns:p14="http://schemas.microsoft.com/office/powerpoint/2010/main" val="1026565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It shows marked response to external influences-do not control the overall growth of bone-exaggerated growth occurs</a:t>
            </a:r>
          </a:p>
        </p:txBody>
      </p:sp>
      <p:sp>
        <p:nvSpPr>
          <p:cNvPr id="4" name="Slide Number Placeholder 3"/>
          <p:cNvSpPr>
            <a:spLocks noGrp="1"/>
          </p:cNvSpPr>
          <p:nvPr>
            <p:ph type="sldNum" sz="quarter" idx="10"/>
          </p:nvPr>
        </p:nvSpPr>
        <p:spPr/>
        <p:txBody>
          <a:bodyPr/>
          <a:lstStyle/>
          <a:p>
            <a:fld id="{03E6B349-83FB-45F3-B15A-90A745669488}" type="slidenum">
              <a:rPr lang="en-US" smtClean="0"/>
              <a:pPr/>
              <a:t>6</a:t>
            </a:fld>
            <a:endParaRPr lang="en-US"/>
          </a:p>
        </p:txBody>
      </p:sp>
    </p:spTree>
    <p:extLst>
      <p:ext uri="{BB962C8B-B14F-4D97-AF65-F5344CB8AC3E}">
        <p14:creationId xmlns:p14="http://schemas.microsoft.com/office/powerpoint/2010/main" val="1406557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Innate growth potential-little response to external influences</a:t>
            </a:r>
          </a:p>
        </p:txBody>
      </p:sp>
      <p:sp>
        <p:nvSpPr>
          <p:cNvPr id="4" name="Slide Number Placeholder 3"/>
          <p:cNvSpPr>
            <a:spLocks noGrp="1"/>
          </p:cNvSpPr>
          <p:nvPr>
            <p:ph type="sldNum" sz="quarter" idx="10"/>
          </p:nvPr>
        </p:nvSpPr>
        <p:spPr/>
        <p:txBody>
          <a:bodyPr/>
          <a:lstStyle/>
          <a:p>
            <a:fld id="{03E6B349-83FB-45F3-B15A-90A745669488}" type="slidenum">
              <a:rPr lang="en-US" smtClean="0"/>
              <a:pPr/>
              <a:t>7</a:t>
            </a:fld>
            <a:endParaRPr lang="en-US"/>
          </a:p>
        </p:txBody>
      </p:sp>
    </p:spTree>
    <p:extLst>
      <p:ext uri="{BB962C8B-B14F-4D97-AF65-F5344CB8AC3E}">
        <p14:creationId xmlns:p14="http://schemas.microsoft.com/office/powerpoint/2010/main" val="3249081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Microcephaly-small head-</a:t>
            </a:r>
            <a:r>
              <a:rPr lang="en-US" dirty="0" err="1"/>
              <a:t>downpatau</a:t>
            </a:r>
            <a:r>
              <a:rPr lang="en-US" dirty="0"/>
              <a:t> Edward</a:t>
            </a:r>
          </a:p>
          <a:p>
            <a:r>
              <a:rPr lang="en-IN" sz="1200" b="1" i="0" kern="1200" dirty="0">
                <a:solidFill>
                  <a:schemeClr val="tx1"/>
                </a:solidFill>
                <a:effectLst/>
                <a:latin typeface="+mn-lt"/>
                <a:ea typeface="+mn-ea"/>
                <a:cs typeface="+mn-cs"/>
              </a:rPr>
              <a:t>Hydrocephalus</a:t>
            </a:r>
            <a:r>
              <a:rPr lang="en-IN" sz="1200" b="0" i="0" kern="1200" dirty="0">
                <a:solidFill>
                  <a:schemeClr val="tx1"/>
                </a:solidFill>
                <a:effectLst/>
                <a:latin typeface="+mn-lt"/>
                <a:ea typeface="+mn-ea"/>
                <a:cs typeface="+mn-cs"/>
              </a:rPr>
              <a:t> is a condition in which there is an accumulation of </a:t>
            </a:r>
            <a:r>
              <a:rPr lang="en-IN" sz="1200" b="0" i="0" u="none" strike="noStrike" kern="1200" dirty="0">
                <a:solidFill>
                  <a:schemeClr val="tx1"/>
                </a:solidFill>
                <a:effectLst/>
                <a:latin typeface="+mn-lt"/>
                <a:ea typeface="+mn-ea"/>
                <a:cs typeface="+mn-cs"/>
                <a:hlinkClick r:id="rId3" tooltip="Cerebrospinal fluid"/>
              </a:rPr>
              <a:t>cerebrospinal fluid</a:t>
            </a:r>
            <a:r>
              <a:rPr lang="en-IN" sz="1200" b="0" i="0" kern="1200" dirty="0">
                <a:solidFill>
                  <a:schemeClr val="tx1"/>
                </a:solidFill>
                <a:effectLst/>
                <a:latin typeface="+mn-lt"/>
                <a:ea typeface="+mn-ea"/>
                <a:cs typeface="+mn-cs"/>
              </a:rPr>
              <a:t> (CSF) within the brain.</a:t>
            </a:r>
            <a:r>
              <a:rPr lang="en-IN" sz="1200" b="0" i="0" u="none" strike="noStrike" kern="1200" baseline="30000" dirty="0">
                <a:solidFill>
                  <a:schemeClr val="tx1"/>
                </a:solidFill>
                <a:effectLst/>
                <a:latin typeface="+mn-lt"/>
                <a:ea typeface="+mn-ea"/>
                <a:cs typeface="+mn-cs"/>
                <a:hlinkClick r:id="rId4"/>
              </a:rPr>
              <a:t>[1]</a:t>
            </a:r>
            <a:r>
              <a:rPr lang="en-IN" sz="1200" b="0" i="0" kern="1200" dirty="0">
                <a:solidFill>
                  <a:schemeClr val="tx1"/>
                </a:solidFill>
                <a:effectLst/>
                <a:latin typeface="+mn-lt"/>
                <a:ea typeface="+mn-ea"/>
                <a:cs typeface="+mn-cs"/>
              </a:rPr>
              <a:t>This typically causes increased </a:t>
            </a:r>
            <a:r>
              <a:rPr lang="en-IN" sz="1200" b="0" i="0" u="sng" kern="1200" dirty="0">
                <a:solidFill>
                  <a:schemeClr val="tx1"/>
                </a:solidFill>
                <a:effectLst/>
                <a:latin typeface="+mn-lt"/>
                <a:ea typeface="+mn-ea"/>
                <a:cs typeface="+mn-cs"/>
                <a:hlinkClick r:id="rId5" tooltip="Intracranial pressure"/>
              </a:rPr>
              <a:t>pressure inside the skull</a:t>
            </a:r>
            <a:r>
              <a:rPr lang="en-US" sz="1200" b="0" i="0" kern="1200" dirty="0">
                <a:solidFill>
                  <a:schemeClr val="tx1"/>
                </a:solidFill>
                <a:effectLst/>
                <a:latin typeface="+mn-lt"/>
                <a:ea typeface="+mn-ea"/>
                <a:cs typeface="+mn-cs"/>
              </a:rPr>
              <a:t>f CNS </a:t>
            </a:r>
            <a:r>
              <a:rPr lang="en-US" sz="1200" b="0" i="0" u="none" strike="noStrike" kern="1200" dirty="0">
                <a:solidFill>
                  <a:schemeClr val="tx1"/>
                </a:solidFill>
                <a:effectLst/>
                <a:latin typeface="+mn-lt"/>
                <a:ea typeface="+mn-ea"/>
                <a:cs typeface="+mn-cs"/>
                <a:hlinkClick r:id="rId6" tooltip="Infections"/>
              </a:rPr>
              <a:t>infections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7" tooltip="Meningitis"/>
              </a:rPr>
              <a:t>meningitis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8" tooltip="Brain tumors"/>
              </a:rPr>
              <a:t>brain tumors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9" tooltip="Traumatic brain injury"/>
              </a:rPr>
              <a:t>head trauma</a:t>
            </a:r>
            <a:r>
              <a:rPr lang="en-US" sz="1200" b="0" i="0" kern="1200" dirty="0">
                <a:solidFill>
                  <a:schemeClr val="tx1"/>
                </a:solidFill>
                <a:effectLst/>
                <a:latin typeface="+mn-lt"/>
                <a:ea typeface="+mn-ea"/>
                <a:cs typeface="+mn-cs"/>
              </a:rPr>
              <a:t>, toxoplasmosis, </a:t>
            </a:r>
            <a:r>
              <a:rPr lang="en-US" sz="1200" b="0" i="0" u="sng" kern="1200" dirty="0">
                <a:solidFill>
                  <a:schemeClr val="tx1"/>
                </a:solidFill>
                <a:effectLst/>
                <a:latin typeface="+mn-lt"/>
                <a:ea typeface="+mn-ea"/>
                <a:cs typeface="+mn-cs"/>
                <a:hlinkClick r:id="rId10" tooltip="Stroke"/>
              </a:rPr>
              <a:t>intracranial hemorrhage</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11" tooltip="Arnold-Chiari malformation"/>
              </a:rPr>
              <a:t>Arnold-Chiari malformation</a:t>
            </a:r>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83</a:t>
            </a:fld>
            <a:endParaRPr lang="en-US"/>
          </a:p>
        </p:txBody>
      </p:sp>
    </p:spTree>
    <p:extLst>
      <p:ext uri="{BB962C8B-B14F-4D97-AF65-F5344CB8AC3E}">
        <p14:creationId xmlns:p14="http://schemas.microsoft.com/office/powerpoint/2010/main" val="1079587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N" sz="1200" b="0" i="0" kern="1200" dirty="0">
                <a:solidFill>
                  <a:schemeClr val="tx1"/>
                </a:solidFill>
                <a:effectLst/>
                <a:latin typeface="+mn-lt"/>
                <a:ea typeface="+mn-ea"/>
                <a:cs typeface="+mn-cs"/>
              </a:rPr>
              <a:t>Where the connecting medium is </a:t>
            </a:r>
            <a:r>
              <a:rPr lang="en-IN" sz="1200" b="0" i="0" u="none" strike="noStrike" kern="1200" dirty="0">
                <a:solidFill>
                  <a:schemeClr val="tx1"/>
                </a:solidFill>
                <a:effectLst/>
                <a:latin typeface="+mn-lt"/>
                <a:ea typeface="+mn-ea"/>
                <a:cs typeface="+mn-cs"/>
                <a:hlinkClick r:id="rId3" tooltip="Hyaline cartilage"/>
              </a:rPr>
              <a:t>hyaline cartilage</a:t>
            </a:r>
            <a:r>
              <a:rPr lang="en-IN" sz="1200" b="0" i="0" kern="1200" dirty="0">
                <a:solidFill>
                  <a:schemeClr val="tx1"/>
                </a:solidFill>
                <a:effectLst/>
                <a:latin typeface="+mn-lt"/>
                <a:ea typeface="+mn-ea"/>
                <a:cs typeface="+mn-cs"/>
              </a:rPr>
              <a:t>, a </a:t>
            </a:r>
            <a:r>
              <a:rPr lang="en-IN" sz="1200" b="0" i="0" u="none" strike="noStrike" kern="1200" dirty="0">
                <a:solidFill>
                  <a:schemeClr val="tx1"/>
                </a:solidFill>
                <a:effectLst/>
                <a:latin typeface="+mn-lt"/>
                <a:ea typeface="+mn-ea"/>
                <a:cs typeface="+mn-cs"/>
                <a:hlinkClick r:id="rId4" tooltip="Cartilaginous joint"/>
              </a:rPr>
              <a:t>cartilaginous joint</a:t>
            </a:r>
            <a:r>
              <a:rPr lang="en-IN" sz="1200" b="0" i="0" kern="1200" dirty="0">
                <a:solidFill>
                  <a:schemeClr val="tx1"/>
                </a:solidFill>
                <a:effectLst/>
                <a:latin typeface="+mn-lt"/>
                <a:ea typeface="+mn-ea"/>
                <a:cs typeface="+mn-cs"/>
              </a:rPr>
              <a:t> is termed a </a:t>
            </a:r>
            <a:r>
              <a:rPr lang="en-IN" sz="1200" b="1" i="0" kern="1200" dirty="0" err="1">
                <a:solidFill>
                  <a:schemeClr val="tx1"/>
                </a:solidFill>
                <a:effectLst/>
                <a:latin typeface="+mn-lt"/>
                <a:ea typeface="+mn-ea"/>
                <a:cs typeface="+mn-cs"/>
              </a:rPr>
              <a:t>synchondrosis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tooltip="Occipital bone"/>
              </a:rPr>
              <a:t>occipital</a:t>
            </a:r>
            <a:r>
              <a:rPr lang="en-US" sz="1200" b="0" i="0" kern="1200" dirty="0">
                <a:solidFill>
                  <a:schemeClr val="tx1"/>
                </a:solidFill>
                <a:effectLst/>
                <a:latin typeface="+mn-lt"/>
                <a:ea typeface="+mn-ea"/>
                <a:cs typeface="+mn-cs"/>
              </a:rPr>
              <a:t> and the </a:t>
            </a:r>
            <a:r>
              <a:rPr lang="en-US" sz="1200" b="0" i="0" u="sng" kern="1200" dirty="0">
                <a:solidFill>
                  <a:schemeClr val="tx1"/>
                </a:solidFill>
                <a:effectLst/>
                <a:latin typeface="+mn-lt"/>
                <a:ea typeface="+mn-ea"/>
                <a:cs typeface="+mn-cs"/>
                <a:hlinkClick r:id="rId6" tooltip="Sphenoid bone"/>
              </a:rPr>
              <a:t>sphenoid</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85</a:t>
            </a:fld>
            <a:endParaRPr lang="en-US"/>
          </a:p>
        </p:txBody>
      </p:sp>
    </p:spTree>
    <p:extLst>
      <p:ext uri="{BB962C8B-B14F-4D97-AF65-F5344CB8AC3E}">
        <p14:creationId xmlns:p14="http://schemas.microsoft.com/office/powerpoint/2010/main" val="3772863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Growth at maxillary tuberosity-pushing maxilla against the cranial base-f and d</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111</a:t>
            </a:fld>
            <a:endParaRPr lang="en-US"/>
          </a:p>
        </p:txBody>
      </p:sp>
    </p:spTree>
    <p:extLst>
      <p:ext uri="{BB962C8B-B14F-4D97-AF65-F5344CB8AC3E}">
        <p14:creationId xmlns:p14="http://schemas.microsoft.com/office/powerpoint/2010/main" val="3488300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J of anatomy</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112</a:t>
            </a:fld>
            <a:endParaRPr lang="en-US"/>
          </a:p>
        </p:txBody>
      </p:sp>
    </p:spTree>
    <p:extLst>
      <p:ext uri="{BB962C8B-B14F-4D97-AF65-F5344CB8AC3E}">
        <p14:creationId xmlns:p14="http://schemas.microsoft.com/office/powerpoint/2010/main" val="620388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Translation-displacement-primary displacement-secondary </a:t>
            </a:r>
            <a:r>
              <a:rPr lang="en-US" dirty="0" err="1"/>
              <a:t>displacementmaxilla</a:t>
            </a:r>
            <a:r>
              <a:rPr lang="en-US" dirty="0"/>
              <a:t> </a:t>
            </a:r>
            <a:r>
              <a:rPr lang="en-US" dirty="0" err="1"/>
              <a:t>atthached</a:t>
            </a:r>
            <a:r>
              <a:rPr lang="en-US" dirty="0"/>
              <a:t> to </a:t>
            </a:r>
            <a:r>
              <a:rPr lang="en-US" dirty="0" err="1"/>
              <a:t>vranial</a:t>
            </a:r>
            <a:r>
              <a:rPr lang="en-US" dirty="0"/>
              <a:t> base</a:t>
            </a:r>
          </a:p>
          <a:p>
            <a:r>
              <a:rPr lang="en-US" dirty="0"/>
              <a:t>Cortical drift-deposition surface</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114</a:t>
            </a:fld>
            <a:endParaRPr lang="en-US"/>
          </a:p>
        </p:txBody>
      </p:sp>
    </p:spTree>
    <p:extLst>
      <p:ext uri="{BB962C8B-B14F-4D97-AF65-F5344CB8AC3E}">
        <p14:creationId xmlns:p14="http://schemas.microsoft.com/office/powerpoint/2010/main" val="23175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Temporal line of parietal bone</a:t>
            </a:r>
          </a:p>
          <a:p>
            <a:r>
              <a:rPr lang="en-US" dirty="0"/>
              <a:t>Neurocranium-case around the brain facial skeleton</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122</a:t>
            </a:fld>
            <a:endParaRPr lang="en-US"/>
          </a:p>
        </p:txBody>
      </p:sp>
    </p:spTree>
    <p:extLst>
      <p:ext uri="{BB962C8B-B14F-4D97-AF65-F5344CB8AC3E}">
        <p14:creationId xmlns:p14="http://schemas.microsoft.com/office/powerpoint/2010/main" val="373141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Epigenetic-casual interaction between the gene and their products which bring the phenotype into being.</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134</a:t>
            </a:fld>
            <a:endParaRPr lang="en-US"/>
          </a:p>
        </p:txBody>
      </p:sp>
    </p:spTree>
    <p:extLst>
      <p:ext uri="{BB962C8B-B14F-4D97-AF65-F5344CB8AC3E}">
        <p14:creationId xmlns:p14="http://schemas.microsoft.com/office/powerpoint/2010/main" val="355119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Afferent- sensory</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138</a:t>
            </a:fld>
            <a:endParaRPr lang="en-US"/>
          </a:p>
        </p:txBody>
      </p:sp>
    </p:spTree>
    <p:extLst>
      <p:ext uri="{BB962C8B-B14F-4D97-AF65-F5344CB8AC3E}">
        <p14:creationId xmlns:p14="http://schemas.microsoft.com/office/powerpoint/2010/main" val="1254342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Afferent - sensory</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139</a:t>
            </a:fld>
            <a:endParaRPr lang="en-US"/>
          </a:p>
        </p:txBody>
      </p:sp>
    </p:spTree>
    <p:extLst>
      <p:ext uri="{BB962C8B-B14F-4D97-AF65-F5344CB8AC3E}">
        <p14:creationId xmlns:p14="http://schemas.microsoft.com/office/powerpoint/2010/main" val="1544636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Permits </a:t>
            </a:r>
            <a:r>
              <a:rPr lang="en-US" dirty="0" err="1"/>
              <a:t>transpoet</a:t>
            </a:r>
            <a:r>
              <a:rPr lang="en-US" dirty="0"/>
              <a:t> of specific substances- </a:t>
            </a:r>
            <a:r>
              <a:rPr lang="en-US" dirty="0" err="1"/>
              <a:t>transmemebrane</a:t>
            </a:r>
            <a:endParaRPr lang="en-US" dirty="0"/>
          </a:p>
          <a:p>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142</a:t>
            </a:fld>
            <a:endParaRPr lang="en-US"/>
          </a:p>
        </p:txBody>
      </p:sp>
    </p:spTree>
    <p:extLst>
      <p:ext uri="{BB962C8B-B14F-4D97-AF65-F5344CB8AC3E}">
        <p14:creationId xmlns:p14="http://schemas.microsoft.com/office/powerpoint/2010/main" val="307805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Produce </a:t>
            </a:r>
            <a:r>
              <a:rPr lang="en-US" dirty="0" err="1"/>
              <a:t>electricalcharges</a:t>
            </a:r>
            <a:r>
              <a:rPr lang="en-US" dirty="0"/>
              <a:t> accord to mechanical stress-piezoelectric</a:t>
            </a:r>
          </a:p>
          <a:p>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143</a:t>
            </a:fld>
            <a:endParaRPr lang="en-US"/>
          </a:p>
        </p:txBody>
      </p:sp>
    </p:spTree>
    <p:extLst>
      <p:ext uri="{BB962C8B-B14F-4D97-AF65-F5344CB8AC3E}">
        <p14:creationId xmlns:p14="http://schemas.microsoft.com/office/powerpoint/2010/main" val="3567259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N" sz="1200" b="0" i="0" kern="1200" dirty="0">
                <a:solidFill>
                  <a:schemeClr val="tx1"/>
                </a:solidFill>
                <a:effectLst/>
                <a:latin typeface="+mn-lt"/>
                <a:ea typeface="+mn-ea"/>
                <a:cs typeface="+mn-cs"/>
              </a:rPr>
              <a:t>A </a:t>
            </a:r>
            <a:r>
              <a:rPr lang="en-IN" sz="1200" b="1" i="0" kern="1200" dirty="0">
                <a:solidFill>
                  <a:schemeClr val="tx1"/>
                </a:solidFill>
                <a:effectLst/>
                <a:latin typeface="+mn-lt"/>
                <a:ea typeface="+mn-ea"/>
                <a:cs typeface="+mn-cs"/>
              </a:rPr>
              <a:t>regulator gene</a:t>
            </a:r>
            <a:r>
              <a:rPr lang="en-IN" sz="1200" b="0" i="0" kern="1200" dirty="0">
                <a:solidFill>
                  <a:schemeClr val="tx1"/>
                </a:solidFill>
                <a:effectLst/>
                <a:latin typeface="+mn-lt"/>
                <a:ea typeface="+mn-ea"/>
                <a:cs typeface="+mn-cs"/>
              </a:rPr>
              <a:t>, </a:t>
            </a:r>
            <a:r>
              <a:rPr lang="en-IN" sz="1200" b="1" i="0" kern="1200" dirty="0">
                <a:solidFill>
                  <a:schemeClr val="tx1"/>
                </a:solidFill>
                <a:effectLst/>
                <a:latin typeface="+mn-lt"/>
                <a:ea typeface="+mn-ea"/>
                <a:cs typeface="+mn-cs"/>
              </a:rPr>
              <a:t>regulator</a:t>
            </a:r>
            <a:r>
              <a:rPr lang="en-IN" sz="1200" b="0" i="0" kern="1200" dirty="0">
                <a:solidFill>
                  <a:schemeClr val="tx1"/>
                </a:solidFill>
                <a:effectLst/>
                <a:latin typeface="+mn-lt"/>
                <a:ea typeface="+mn-ea"/>
                <a:cs typeface="+mn-cs"/>
              </a:rPr>
              <a:t>, or </a:t>
            </a:r>
            <a:r>
              <a:rPr lang="en-IN" sz="1200" b="1" i="0" kern="1200" dirty="0">
                <a:solidFill>
                  <a:schemeClr val="tx1"/>
                </a:solidFill>
                <a:effectLst/>
                <a:latin typeface="+mn-lt"/>
                <a:ea typeface="+mn-ea"/>
                <a:cs typeface="+mn-cs"/>
              </a:rPr>
              <a:t>regulatory gene</a:t>
            </a:r>
            <a:r>
              <a:rPr lang="en-IN" sz="1200" b="0" i="0" kern="1200" dirty="0">
                <a:solidFill>
                  <a:schemeClr val="tx1"/>
                </a:solidFill>
                <a:effectLst/>
                <a:latin typeface="+mn-lt"/>
                <a:ea typeface="+mn-ea"/>
                <a:cs typeface="+mn-cs"/>
              </a:rPr>
              <a:t> is a </a:t>
            </a:r>
            <a:r>
              <a:rPr lang="en-IN" sz="1200" b="0" i="0" u="none" strike="noStrike" kern="1200" dirty="0">
                <a:solidFill>
                  <a:schemeClr val="tx1"/>
                </a:solidFill>
                <a:effectLst/>
                <a:latin typeface="+mn-lt"/>
                <a:ea typeface="+mn-ea"/>
                <a:cs typeface="+mn-cs"/>
                <a:hlinkClick r:id="rId3" tooltip="Gene"/>
              </a:rPr>
              <a:t>gene</a:t>
            </a:r>
            <a:r>
              <a:rPr lang="en-IN" sz="1200" b="0" i="0" kern="1200" dirty="0">
                <a:solidFill>
                  <a:schemeClr val="tx1"/>
                </a:solidFill>
                <a:effectLst/>
                <a:latin typeface="+mn-lt"/>
                <a:ea typeface="+mn-ea"/>
                <a:cs typeface="+mn-cs"/>
              </a:rPr>
              <a:t> involved in controlling the </a:t>
            </a:r>
            <a:r>
              <a:rPr lang="en-IN" sz="1200" b="0" i="0" u="none" strike="noStrike" kern="1200" dirty="0">
                <a:solidFill>
                  <a:schemeClr val="tx1"/>
                </a:solidFill>
                <a:effectLst/>
                <a:latin typeface="+mn-lt"/>
                <a:ea typeface="+mn-ea"/>
                <a:cs typeface="+mn-cs"/>
                <a:hlinkClick r:id="rId4" tooltip="Gene expression"/>
              </a:rPr>
              <a:t>expression</a:t>
            </a:r>
            <a:r>
              <a:rPr lang="en-IN" sz="1200" b="0" i="0" kern="1200" dirty="0">
                <a:solidFill>
                  <a:schemeClr val="tx1"/>
                </a:solidFill>
                <a:effectLst/>
                <a:latin typeface="+mn-lt"/>
                <a:ea typeface="+mn-ea"/>
                <a:cs typeface="+mn-cs"/>
              </a:rPr>
              <a:t> of one or more other genes</a:t>
            </a:r>
          </a:p>
          <a:p>
            <a:r>
              <a:rPr lang="en-IN" sz="1200" b="0" i="0" kern="1200" dirty="0">
                <a:solidFill>
                  <a:schemeClr val="tx1"/>
                </a:solidFill>
                <a:effectLst/>
                <a:latin typeface="+mn-lt"/>
                <a:ea typeface="+mn-ea"/>
                <a:cs typeface="+mn-cs"/>
              </a:rPr>
              <a:t>a </a:t>
            </a:r>
            <a:r>
              <a:rPr lang="en-IN" sz="1200" b="1" i="0" kern="1200" dirty="0">
                <a:solidFill>
                  <a:schemeClr val="tx1"/>
                </a:solidFill>
                <a:effectLst/>
                <a:latin typeface="+mn-lt"/>
                <a:ea typeface="+mn-ea"/>
                <a:cs typeface="+mn-cs"/>
              </a:rPr>
              <a:t>marker gene</a:t>
            </a:r>
            <a:r>
              <a:rPr lang="en-IN" sz="1200" b="0" i="0" kern="1200" dirty="0">
                <a:solidFill>
                  <a:schemeClr val="tx1"/>
                </a:solidFill>
                <a:effectLst/>
                <a:latin typeface="+mn-lt"/>
                <a:ea typeface="+mn-ea"/>
                <a:cs typeface="+mn-cs"/>
              </a:rPr>
              <a:t> is a </a:t>
            </a:r>
            <a:r>
              <a:rPr lang="en-IN" sz="1200" b="0" i="0" u="none" strike="noStrike" kern="1200" dirty="0">
                <a:solidFill>
                  <a:schemeClr val="tx1"/>
                </a:solidFill>
                <a:effectLst/>
                <a:latin typeface="+mn-lt"/>
                <a:ea typeface="+mn-ea"/>
                <a:cs typeface="+mn-cs"/>
                <a:hlinkClick r:id="rId3" tooltip="Gene"/>
              </a:rPr>
              <a:t>gene</a:t>
            </a:r>
            <a:r>
              <a:rPr lang="en-IN" sz="1200" b="0" i="0" kern="1200" dirty="0">
                <a:solidFill>
                  <a:schemeClr val="tx1"/>
                </a:solidFill>
                <a:effectLst/>
                <a:latin typeface="+mn-lt"/>
                <a:ea typeface="+mn-ea"/>
                <a:cs typeface="+mn-cs"/>
              </a:rPr>
              <a:t> used to determine if a </a:t>
            </a:r>
            <a:r>
              <a:rPr lang="en-IN" sz="1200" b="0" i="0" u="none" strike="noStrike" kern="1200" dirty="0">
                <a:solidFill>
                  <a:schemeClr val="tx1"/>
                </a:solidFill>
                <a:effectLst/>
                <a:latin typeface="+mn-lt"/>
                <a:ea typeface="+mn-ea"/>
                <a:cs typeface="+mn-cs"/>
                <a:hlinkClick r:id="rId5" tooltip="Nucleic acid sequence"/>
              </a:rPr>
              <a:t>nucleic acid sequence</a:t>
            </a:r>
            <a:r>
              <a:rPr lang="en-IN" sz="1200" b="0" i="0" kern="1200" dirty="0">
                <a:solidFill>
                  <a:schemeClr val="tx1"/>
                </a:solidFill>
                <a:effectLst/>
                <a:latin typeface="+mn-lt"/>
                <a:ea typeface="+mn-ea"/>
                <a:cs typeface="+mn-cs"/>
              </a:rPr>
              <a:t> has been successfully inserted into an organism's </a:t>
            </a:r>
            <a:r>
              <a:rPr lang="en-IN" sz="1200" b="0" i="0" u="none" strike="noStrike" kern="1200" dirty="0">
                <a:solidFill>
                  <a:schemeClr val="tx1"/>
                </a:solidFill>
                <a:effectLst/>
                <a:latin typeface="+mn-lt"/>
                <a:ea typeface="+mn-ea"/>
                <a:cs typeface="+mn-cs"/>
                <a:hlinkClick r:id="rId6" tooltip="DNA"/>
              </a:rPr>
              <a:t>DNA</a:t>
            </a:r>
            <a:endParaRPr lang="en-US" dirty="0"/>
          </a:p>
        </p:txBody>
      </p:sp>
      <p:sp>
        <p:nvSpPr>
          <p:cNvPr id="4" name="Slide Number Placeholder 3"/>
          <p:cNvSpPr>
            <a:spLocks noGrp="1"/>
          </p:cNvSpPr>
          <p:nvPr>
            <p:ph type="sldNum" sz="quarter" idx="10"/>
          </p:nvPr>
        </p:nvSpPr>
        <p:spPr/>
        <p:txBody>
          <a:bodyPr/>
          <a:lstStyle/>
          <a:p>
            <a:fld id="{03E6B349-83FB-45F3-B15A-90A745669488}" type="slidenum">
              <a:rPr lang="en-US" smtClean="0"/>
              <a:pPr/>
              <a:t>148</a:t>
            </a:fld>
            <a:endParaRPr lang="en-US"/>
          </a:p>
        </p:txBody>
      </p:sp>
    </p:spTree>
    <p:extLst>
      <p:ext uri="{BB962C8B-B14F-4D97-AF65-F5344CB8AC3E}">
        <p14:creationId xmlns:p14="http://schemas.microsoft.com/office/powerpoint/2010/main" val="53765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Loading – </a:t>
            </a:r>
            <a:r>
              <a:rPr lang="en-US" dirty="0" err="1"/>
              <a:t>dymaic</a:t>
            </a:r>
            <a:r>
              <a:rPr lang="en-US" dirty="0"/>
              <a:t> – muscle contraction static - gravity</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157</a:t>
            </a:fld>
            <a:endParaRPr lang="en-US"/>
          </a:p>
        </p:txBody>
      </p:sp>
    </p:spTree>
    <p:extLst>
      <p:ext uri="{BB962C8B-B14F-4D97-AF65-F5344CB8AC3E}">
        <p14:creationId xmlns:p14="http://schemas.microsoft.com/office/powerpoint/2010/main" val="2632652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Centric relation- </a:t>
            </a:r>
            <a:r>
              <a:rPr lang="en-US" dirty="0" err="1"/>
              <a:t>mand</a:t>
            </a:r>
            <a:r>
              <a:rPr lang="en-US" dirty="0"/>
              <a:t> jaw position –head of condyle- ant and sup as it possibly can within the </a:t>
            </a:r>
            <a:r>
              <a:rPr lang="en-US" dirty="0" err="1"/>
              <a:t>mand</a:t>
            </a:r>
            <a:r>
              <a:rPr lang="en-US" dirty="0"/>
              <a:t> fossa</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164</a:t>
            </a:fld>
            <a:endParaRPr lang="en-US"/>
          </a:p>
        </p:txBody>
      </p:sp>
    </p:spTree>
    <p:extLst>
      <p:ext uri="{BB962C8B-B14F-4D97-AF65-F5344CB8AC3E}">
        <p14:creationId xmlns:p14="http://schemas.microsoft.com/office/powerpoint/2010/main" val="674311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Primary –</a:t>
            </a:r>
            <a:r>
              <a:rPr lang="en-US" dirty="0" err="1"/>
              <a:t>synchondrose</a:t>
            </a:r>
            <a:endParaRPr lang="en-US" dirty="0"/>
          </a:p>
          <a:p>
            <a:r>
              <a:rPr lang="en-US" dirty="0"/>
              <a:t>Symphysis- secondary – fibrocartilaginous joint-intervertebral</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166</a:t>
            </a:fld>
            <a:endParaRPr lang="en-US"/>
          </a:p>
        </p:txBody>
      </p:sp>
    </p:spTree>
    <p:extLst>
      <p:ext uri="{BB962C8B-B14F-4D97-AF65-F5344CB8AC3E}">
        <p14:creationId xmlns:p14="http://schemas.microsoft.com/office/powerpoint/2010/main" val="4232458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err="1"/>
              <a:t>Axoplasm</a:t>
            </a:r>
            <a:r>
              <a:rPr lang="en-US" dirty="0"/>
              <a:t>- cytoplasm of nerve axon </a:t>
            </a:r>
            <a:r>
              <a:rPr lang="en-US" dirty="0" err="1"/>
              <a:t>homeostatically</a:t>
            </a:r>
            <a:r>
              <a:rPr lang="en-US" dirty="0"/>
              <a:t>- maintain internal stability</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173</a:t>
            </a:fld>
            <a:endParaRPr lang="en-US"/>
          </a:p>
        </p:txBody>
      </p:sp>
    </p:spTree>
    <p:extLst>
      <p:ext uri="{BB962C8B-B14F-4D97-AF65-F5344CB8AC3E}">
        <p14:creationId xmlns:p14="http://schemas.microsoft.com/office/powerpoint/2010/main" val="4058629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Myoblast- myotubes</a:t>
            </a:r>
          </a:p>
        </p:txBody>
      </p:sp>
      <p:sp>
        <p:nvSpPr>
          <p:cNvPr id="4" name="Slide Number Placeholder 3"/>
          <p:cNvSpPr>
            <a:spLocks noGrp="1"/>
          </p:cNvSpPr>
          <p:nvPr>
            <p:ph type="sldNum" sz="quarter" idx="10"/>
          </p:nvPr>
        </p:nvSpPr>
        <p:spPr/>
        <p:txBody>
          <a:bodyPr/>
          <a:lstStyle/>
          <a:p>
            <a:fld id="{03E6B349-83FB-45F3-B15A-90A745669488}" type="slidenum">
              <a:rPr lang="en-US" smtClean="0"/>
              <a:pPr/>
              <a:t>177</a:t>
            </a:fld>
            <a:endParaRPr lang="en-US"/>
          </a:p>
        </p:txBody>
      </p:sp>
    </p:spTree>
    <p:extLst>
      <p:ext uri="{BB962C8B-B14F-4D97-AF65-F5344CB8AC3E}">
        <p14:creationId xmlns:p14="http://schemas.microsoft.com/office/powerpoint/2010/main" val="3424741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F27ADB50-E952-48EA-B3A9-05245FC66F2D}" type="datetimeFigureOut">
              <a:rPr lang="en-US" smtClean="0"/>
              <a:pPr/>
              <a:t>3/26/2025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321BD2-840E-4474-A897-2820A8E6FD8B}" type="slidenum">
              <a:rPr lang="en-US" smtClean="0"/>
              <a:pPr/>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7ADB50-E952-48EA-B3A9-05245FC66F2D}" type="datetimeFigureOut">
              <a:rPr lang="en-US" smtClean="0"/>
              <a:pPr/>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27ADB50-E952-48EA-B3A9-05245FC66F2D}" type="datetimeFigureOut">
              <a:rPr lang="en-US" smtClean="0"/>
              <a:pPr/>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21BD2-840E-4474-A897-2820A8E6FD8B}" type="slidenum">
              <a:rPr lang="en-US" smtClean="0"/>
              <a:pPr/>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p>
            <a:r>
              <a:rPr kumimoji="0" lang="en-US"/>
              <a:t>Click to edit Master title style</a:t>
            </a:r>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7ADB50-E952-48EA-B3A9-05245FC66F2D}" type="datetimeFigureOut">
              <a:rPr lang="en-US" smtClean="0"/>
              <a:pPr/>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27ADB50-E952-48EA-B3A9-05245FC66F2D}" type="datetimeFigureOut">
              <a:rPr lang="en-US" smtClean="0"/>
              <a:pPr/>
              <a:t>3/26/2025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321BD2-840E-4474-A897-2820A8E6FD8B}" type="slidenum">
              <a:rPr lang="en-US" smtClean="0"/>
              <a:pPr/>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F27ADB50-E952-48EA-B3A9-05245FC66F2D}" type="datetimeFigureOut">
              <a:rPr lang="en-US" smtClean="0"/>
              <a:pPr/>
              <a:t>3/26/2025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ADB50-E952-48EA-B3A9-05245FC66F2D}" type="datetimeFigureOut">
              <a:rPr lang="en-US" smtClean="0"/>
              <a:pPr/>
              <a:t>3/26/2025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7ADB50-E952-48EA-B3A9-05245FC66F2D}" type="datetimeFigureOut">
              <a:rPr lang="en-US" smtClean="0"/>
              <a:pPr/>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p>
            <a:fld id="{F27ADB50-E952-48EA-B3A9-05245FC66F2D}" type="datetimeFigureOut">
              <a:rPr lang="en-US" smtClean="0"/>
              <a:pPr/>
              <a:t>3/26/2025</a:t>
            </a:fld>
            <a:endParaRPr lang="en-US"/>
          </a:p>
        </p:txBody>
      </p:sp>
      <p:sp>
        <p:nvSpPr>
          <p:cNvPr id="6" name="Footer Placeholder 5"/>
          <p:cNvSpPr>
            <a:spLocks noGrp="1"/>
          </p:cNvSpPr>
          <p:nvPr>
            <p:ph type="ftr" sz="quarter" idx="11"/>
          </p:nvPr>
        </p:nvSpPr>
        <p:spPr>
          <a:xfrm>
            <a:off x="1219200" y="55499"/>
            <a:ext cx="7416800" cy="365125"/>
          </a:xfrm>
        </p:spPr>
        <p:txBody>
          <a:bodyPr/>
          <a:lstStyle/>
          <a:p>
            <a:endParaRPr lang="en-US" dirty="0"/>
          </a:p>
        </p:txBody>
      </p:sp>
      <p:sp>
        <p:nvSpPr>
          <p:cNvPr id="7" name="Slide Number Placeholder 6"/>
          <p:cNvSpPr>
            <a:spLocks noGrp="1"/>
          </p:cNvSpPr>
          <p:nvPr>
            <p:ph type="sldNum" sz="quarter" idx="12"/>
          </p:nvPr>
        </p:nvSpPr>
        <p:spPr>
          <a:xfrm>
            <a:off x="11480800" y="55499"/>
            <a:ext cx="609600" cy="365125"/>
          </a:xfrm>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7ADB50-E952-48EA-B3A9-05245FC66F2D}" type="datetimeFigureOut">
              <a:rPr lang="en-US" smtClean="0"/>
              <a:pPr/>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812800" y="274640"/>
            <a:ext cx="78232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7ADB50-E952-48EA-B3A9-05245FC66F2D}" type="datetimeFigureOut">
              <a:rPr lang="en-US" smtClean="0"/>
              <a:pPr/>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21BD2-840E-4474-A897-2820A8E6FD8B}" type="slidenum">
              <a:rPr lang="en-US" smtClean="0"/>
              <a:pPr/>
              <a:t>‹#›</a:t>
            </a:fld>
            <a:endParaRPr lang="en-US"/>
          </a:p>
        </p:txBody>
      </p:sp>
    </p:spTree>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F27ADB50-E952-48EA-B3A9-05245FC66F2D}" type="datetimeFigureOut">
              <a:rPr lang="en-US" smtClean="0"/>
              <a:pPr/>
              <a:t>3/26/2025</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8F321BD2-840E-4474-A897-2820A8E6FD8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406" r:id="rId1"/>
    <p:sldLayoutId id="2147484407" r:id="rId2"/>
    <p:sldLayoutId id="2147484408" r:id="rId3"/>
    <p:sldLayoutId id="2147484409" r:id="rId4"/>
    <p:sldLayoutId id="2147484410" r:id="rId5"/>
    <p:sldLayoutId id="2147484411" r:id="rId6"/>
    <p:sldLayoutId id="2147484412" r:id="rId7"/>
    <p:sldLayoutId id="2147484413" r:id="rId8"/>
    <p:sldLayoutId id="2147484414" r:id="rId9"/>
    <p:sldLayoutId id="2147484415" r:id="rId10"/>
    <p:sldLayoutId id="2147484416" r:id="rId11"/>
  </p:sldLayoutIdLst>
  <p:transition spd="slow" advClick="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gi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11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FB3-5590-4044-A718-AE4CD68B967F}"/>
              </a:ext>
            </a:extLst>
          </p:cNvPr>
          <p:cNvSpPr>
            <a:spLocks noGrp="1"/>
          </p:cNvSpPr>
          <p:nvPr>
            <p:ph type="ctrTitle"/>
          </p:nvPr>
        </p:nvSpPr>
        <p:spPr>
          <a:xfrm>
            <a:off x="579120" y="667181"/>
            <a:ext cx="10576560" cy="2387600"/>
          </a:xfrm>
        </p:spPr>
        <p:txBody>
          <a:bodyPr>
            <a:normAutofit/>
          </a:bodyPr>
          <a:lstStyle/>
          <a:p>
            <a:pPr algn="ctr"/>
            <a:r>
              <a:rPr lang="en-US" sz="4000" dirty="0">
                <a:latin typeface="Algerian" pitchFamily="82" charset="0"/>
                <a:cs typeface="Times New Roman" pitchFamily="18" charset="0"/>
              </a:rPr>
              <a:t>General principles and theories of growth and development</a:t>
            </a:r>
            <a:endParaRPr lang="en-US" sz="4000" dirty="0">
              <a:latin typeface="Algerian" pitchFamily="82" charset="0"/>
            </a:endParaRPr>
          </a:p>
        </p:txBody>
      </p:sp>
      <p:sp>
        <p:nvSpPr>
          <p:cNvPr id="3" name="Subtitle 2">
            <a:extLst>
              <a:ext uri="{FF2B5EF4-FFF2-40B4-BE49-F238E27FC236}">
                <a16:creationId xmlns:a16="http://schemas.microsoft.com/office/drawing/2014/main" id="{CB3ACE88-DDFD-4734-B20B-240A6B64FB4F}"/>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974811348"/>
      </p:ext>
    </p:extLst>
  </p:cSld>
  <p:clrMapOvr>
    <a:masterClrMapping/>
  </p:clrMapOvr>
  <p:transition spd="slow"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C8142F-2C1A-4887-B2FF-B94102D6C7C1}"/>
              </a:ext>
            </a:extLst>
          </p:cNvPr>
          <p:cNvSpPr txBox="1"/>
          <p:nvPr/>
        </p:nvSpPr>
        <p:spPr>
          <a:xfrm>
            <a:off x="0" y="125937"/>
            <a:ext cx="12192000" cy="830997"/>
          </a:xfrm>
          <a:prstGeom prst="rect">
            <a:avLst/>
          </a:prstGeom>
          <a:noFill/>
        </p:spPr>
        <p:txBody>
          <a:bodyPr wrap="square" rtlCol="0">
            <a:spAutoFit/>
          </a:bodyPr>
          <a:lstStyle/>
          <a:p>
            <a:pPr algn="ctr"/>
            <a:r>
              <a:rPr lang="en-US" sz="4000" dirty="0">
                <a:solidFill>
                  <a:srgbClr val="FFC000"/>
                </a:solidFill>
                <a:latin typeface="Jokerman" panose="04090605060D06020702" pitchFamily="82" charset="0"/>
              </a:rPr>
              <a:t>  </a:t>
            </a:r>
            <a:r>
              <a:rPr lang="en-US" sz="4800" u="sng" dirty="0">
                <a:solidFill>
                  <a:srgbClr val="FFC000"/>
                </a:solidFill>
                <a:latin typeface="Algerian" pitchFamily="82" charset="0"/>
              </a:rPr>
              <a:t>CONTENTS-</a:t>
            </a:r>
            <a:endParaRPr lang="en-US" sz="4000" u="sng" dirty="0">
              <a:solidFill>
                <a:srgbClr val="FFC000"/>
              </a:solidFill>
              <a:latin typeface="Algerian" pitchFamily="82" charset="0"/>
            </a:endParaRPr>
          </a:p>
        </p:txBody>
      </p:sp>
      <p:sp>
        <p:nvSpPr>
          <p:cNvPr id="3" name="TextBox 2">
            <a:extLst>
              <a:ext uri="{FF2B5EF4-FFF2-40B4-BE49-F238E27FC236}">
                <a16:creationId xmlns:a16="http://schemas.microsoft.com/office/drawing/2014/main" id="{41314FBC-C046-4CEF-8E6E-84DD30A43FD2}"/>
              </a:ext>
            </a:extLst>
          </p:cNvPr>
          <p:cNvSpPr txBox="1"/>
          <p:nvPr/>
        </p:nvSpPr>
        <p:spPr>
          <a:xfrm>
            <a:off x="680720" y="925263"/>
            <a:ext cx="11115040" cy="6432530"/>
          </a:xfrm>
          <a:prstGeom prst="rect">
            <a:avLst/>
          </a:prstGeom>
          <a:noFill/>
        </p:spPr>
        <p:txBody>
          <a:bodyPr wrap="square" rtlCol="0">
            <a:spAutoFit/>
          </a:bodyPr>
          <a:lstStyle/>
          <a:p>
            <a:pPr marL="457200" indent="-457200">
              <a:buFont typeface="Wingdings" panose="05000000000000000000" pitchFamily="2" charset="2"/>
              <a:buChar char="q"/>
            </a:pPr>
            <a:r>
              <a:rPr lang="en-US" sz="2400" dirty="0">
                <a:latin typeface="Tw Cen MT" panose="020B0602020104020603" pitchFamily="34" charset="0"/>
              </a:rPr>
              <a:t>INTRODUCTION</a:t>
            </a:r>
          </a:p>
          <a:p>
            <a:pPr marL="457200" indent="-457200">
              <a:buFont typeface="Wingdings" panose="05000000000000000000" pitchFamily="2" charset="2"/>
              <a:buChar char="q"/>
            </a:pPr>
            <a:r>
              <a:rPr lang="en-US" sz="2400" dirty="0">
                <a:latin typeface="Tw Cen MT" panose="020B0602020104020603" pitchFamily="34" charset="0"/>
              </a:rPr>
              <a:t>KEY CONCEPTS</a:t>
            </a:r>
          </a:p>
          <a:p>
            <a:pPr marL="457200" indent="-457200">
              <a:buFont typeface="Wingdings" panose="05000000000000000000" pitchFamily="2" charset="2"/>
              <a:buChar char="q"/>
            </a:pPr>
            <a:r>
              <a:rPr lang="en-US" sz="2400" dirty="0">
                <a:latin typeface="Tw Cen MT" panose="020B0602020104020603" pitchFamily="34" charset="0"/>
              </a:rPr>
              <a:t>DIFFERENT THEORIES OF GROWTH</a:t>
            </a:r>
          </a:p>
          <a:p>
            <a:pPr marL="457200" indent="-457200">
              <a:buFont typeface="Wingdings" panose="05000000000000000000" pitchFamily="2" charset="2"/>
              <a:buChar char="q"/>
            </a:pPr>
            <a:r>
              <a:rPr lang="en-US" sz="2400" dirty="0">
                <a:latin typeface="Tw Cen MT" panose="020B0602020104020603" pitchFamily="34" charset="0"/>
              </a:rPr>
              <a:t>BONE REMODELING THEORY</a:t>
            </a:r>
          </a:p>
          <a:p>
            <a:pPr marL="457200" indent="-457200">
              <a:buFont typeface="Wingdings" panose="05000000000000000000" pitchFamily="2" charset="2"/>
              <a:buChar char="q"/>
            </a:pPr>
            <a:r>
              <a:rPr lang="en-US" sz="2400" dirty="0">
                <a:latin typeface="Tw Cen MT" panose="020B0602020104020603" pitchFamily="34" charset="0"/>
              </a:rPr>
              <a:t>GENETIC THEORY</a:t>
            </a:r>
          </a:p>
          <a:p>
            <a:pPr marL="457200" indent="-457200">
              <a:buFont typeface="Wingdings" panose="05000000000000000000" pitchFamily="2" charset="2"/>
              <a:buChar char="q"/>
            </a:pPr>
            <a:r>
              <a:rPr lang="en-US" sz="2400" dirty="0">
                <a:latin typeface="Tw Cen MT" panose="020B0602020104020603" pitchFamily="34" charset="0"/>
              </a:rPr>
              <a:t>SUTURAL THEORY</a:t>
            </a:r>
          </a:p>
          <a:p>
            <a:pPr marL="457200" indent="-457200">
              <a:buFont typeface="Wingdings" panose="05000000000000000000" pitchFamily="2" charset="2"/>
              <a:buChar char="q"/>
            </a:pPr>
            <a:r>
              <a:rPr lang="en-US" sz="2400" dirty="0">
                <a:latin typeface="Tw Cen MT" panose="020B0602020104020603" pitchFamily="34" charset="0"/>
              </a:rPr>
              <a:t>CARTILAGINOUS THEORY</a:t>
            </a:r>
          </a:p>
          <a:p>
            <a:pPr marL="457200" indent="-457200">
              <a:buFont typeface="Wingdings" panose="05000000000000000000" pitchFamily="2" charset="2"/>
              <a:buChar char="q"/>
            </a:pPr>
            <a:r>
              <a:rPr lang="en-US" sz="2400" dirty="0">
                <a:latin typeface="Tw Cen MT" panose="020B0602020104020603" pitchFamily="34" charset="0"/>
              </a:rPr>
              <a:t>VAN LIMBORGH’S THEORY</a:t>
            </a:r>
          </a:p>
          <a:p>
            <a:pPr marL="457200" indent="-457200">
              <a:buFont typeface="Wingdings" panose="05000000000000000000" pitchFamily="2" charset="2"/>
              <a:buChar char="q"/>
            </a:pPr>
            <a:r>
              <a:rPr lang="en-US" sz="2400" dirty="0">
                <a:latin typeface="Tw Cen MT" panose="020B0602020104020603" pitchFamily="34" charset="0"/>
              </a:rPr>
              <a:t>ENLOW’S EXPANDING ‘V’ PRINCIPLE</a:t>
            </a:r>
          </a:p>
          <a:p>
            <a:pPr marL="457200" indent="-457200">
              <a:buFont typeface="Wingdings" panose="05000000000000000000" pitchFamily="2" charset="2"/>
              <a:buChar char="q"/>
            </a:pPr>
            <a:r>
              <a:rPr lang="en-US" sz="2400" dirty="0">
                <a:latin typeface="Tw Cen MT" panose="020B0602020104020603" pitchFamily="34" charset="0"/>
              </a:rPr>
              <a:t>ENLOW’S COUNTERPART PRINCIPLE</a:t>
            </a:r>
          </a:p>
          <a:p>
            <a:pPr marL="457200" indent="-457200">
              <a:buFont typeface="Wingdings" panose="05000000000000000000" pitchFamily="2" charset="2"/>
              <a:buChar char="q"/>
            </a:pPr>
            <a:r>
              <a:rPr lang="en-US" sz="2400" dirty="0">
                <a:latin typeface="Tw Cen MT" panose="020B0602020104020603" pitchFamily="34" charset="0"/>
              </a:rPr>
              <a:t>HUNTER-ENLOW GROWTH EQUIVALENT THEORY</a:t>
            </a:r>
          </a:p>
          <a:p>
            <a:pPr marL="457200" indent="-457200">
              <a:buFont typeface="Wingdings" panose="05000000000000000000" pitchFamily="2" charset="2"/>
              <a:buChar char="q"/>
            </a:pPr>
            <a:r>
              <a:rPr lang="en-US" sz="2400" dirty="0">
                <a:latin typeface="Tw Cen MT" panose="020B0602020104020603" pitchFamily="34" charset="0"/>
              </a:rPr>
              <a:t>FUNCTIONAL MATRIX THEORY</a:t>
            </a:r>
          </a:p>
          <a:p>
            <a:pPr marL="457200" indent="-457200">
              <a:buFont typeface="Wingdings" panose="05000000000000000000" pitchFamily="2" charset="2"/>
              <a:buChar char="q"/>
            </a:pPr>
            <a:r>
              <a:rPr lang="en-US" sz="2400" dirty="0">
                <a:latin typeface="Tw Cen MT" panose="020B0602020104020603" pitchFamily="34" charset="0"/>
              </a:rPr>
              <a:t>FUNCTIONAL MATRIX THEORY REVISITED</a:t>
            </a:r>
          </a:p>
          <a:p>
            <a:pPr marL="457200" indent="-457200">
              <a:buFont typeface="Wingdings" panose="05000000000000000000" pitchFamily="2" charset="2"/>
              <a:buChar char="q"/>
            </a:pPr>
            <a:r>
              <a:rPr lang="en-US" sz="2400" dirty="0">
                <a:latin typeface="Tw Cen MT" panose="020B0602020104020603" pitchFamily="34" charset="0"/>
              </a:rPr>
              <a:t>SERVOSYSTEM THEORY OF GROWTH</a:t>
            </a:r>
          </a:p>
          <a:p>
            <a:pPr marL="457200" indent="-457200">
              <a:buFont typeface="Wingdings" panose="05000000000000000000" pitchFamily="2" charset="2"/>
              <a:buChar char="q"/>
            </a:pPr>
            <a:r>
              <a:rPr lang="en-US" sz="2400" dirty="0">
                <a:latin typeface="Tw Cen MT" panose="020B0602020104020603" pitchFamily="34" charset="0"/>
              </a:rPr>
              <a:t>NEUROTROPISM IN OROFACIAL GROWTH</a:t>
            </a:r>
          </a:p>
          <a:p>
            <a:pPr marL="457200" indent="-457200">
              <a:buFont typeface="Wingdings" panose="05000000000000000000" pitchFamily="2" charset="2"/>
              <a:buChar char="q"/>
            </a:pPr>
            <a:endParaRPr lang="en-US" sz="2400" dirty="0">
              <a:solidFill>
                <a:srgbClr val="FFC000"/>
              </a:solidFill>
            </a:endParaRPr>
          </a:p>
          <a:p>
            <a:endParaRPr lang="en-US" sz="2800" dirty="0"/>
          </a:p>
        </p:txBody>
      </p:sp>
    </p:spTree>
    <p:extLst>
      <p:ext uri="{BB962C8B-B14F-4D97-AF65-F5344CB8AC3E}">
        <p14:creationId xmlns:p14="http://schemas.microsoft.com/office/powerpoint/2010/main" val="4014036974"/>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A6327B-ADD4-4819-AE32-0DDEF909106B}"/>
              </a:ext>
            </a:extLst>
          </p:cNvPr>
          <p:cNvSpPr txBox="1"/>
          <p:nvPr/>
        </p:nvSpPr>
        <p:spPr>
          <a:xfrm>
            <a:off x="3759200" y="243848"/>
            <a:ext cx="3352800" cy="646331"/>
          </a:xfrm>
          <a:prstGeom prst="rect">
            <a:avLst/>
          </a:prstGeom>
          <a:noFill/>
        </p:spPr>
        <p:txBody>
          <a:bodyPr wrap="square" rtlCol="0">
            <a:spAutoFit/>
          </a:bodyPr>
          <a:lstStyle/>
          <a:p>
            <a:pPr algn="ctr"/>
            <a:r>
              <a:rPr lang="en-US" sz="3600" u="sng" dirty="0">
                <a:solidFill>
                  <a:srgbClr val="FFC000"/>
                </a:solidFill>
                <a:latin typeface="Algerian" pitchFamily="82" charset="0"/>
                <a:cs typeface="Times New Roman" pitchFamily="18" charset="0"/>
              </a:rPr>
              <a:t>INTRODUCTION</a:t>
            </a:r>
          </a:p>
        </p:txBody>
      </p:sp>
      <p:sp>
        <p:nvSpPr>
          <p:cNvPr id="3" name="TextBox 2">
            <a:extLst>
              <a:ext uri="{FF2B5EF4-FFF2-40B4-BE49-F238E27FC236}">
                <a16:creationId xmlns:a16="http://schemas.microsoft.com/office/drawing/2014/main" id="{53864B4A-ADC8-40A2-A6F2-9593853C75CD}"/>
              </a:ext>
            </a:extLst>
          </p:cNvPr>
          <p:cNvSpPr txBox="1"/>
          <p:nvPr/>
        </p:nvSpPr>
        <p:spPr>
          <a:xfrm>
            <a:off x="325120" y="839371"/>
            <a:ext cx="11440160" cy="5509200"/>
          </a:xfrm>
          <a:prstGeom prst="rect">
            <a:avLst/>
          </a:prstGeom>
          <a:noFill/>
        </p:spPr>
        <p:txBody>
          <a:bodyPr wrap="square" rtlCol="0">
            <a:spAutoFit/>
          </a:bodyPr>
          <a:lstStyle/>
          <a:p>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ü"/>
            </a:pPr>
            <a:r>
              <a:rPr lang="en-US" sz="3600" dirty="0">
                <a:solidFill>
                  <a:srgbClr val="FF0000"/>
                </a:solidFill>
                <a:latin typeface="Tw Cen MT" panose="020B0602020104020603" pitchFamily="34" charset="0"/>
              </a:rPr>
              <a:t>The practice of orthodontics has two basic requirements.</a:t>
            </a:r>
          </a:p>
          <a:p>
            <a:pPr marL="342900" indent="-342900">
              <a:buFont typeface="Wingdings" panose="05000000000000000000" pitchFamily="2" charset="2"/>
              <a:buChar char="q"/>
            </a:pPr>
            <a:r>
              <a:rPr lang="en-US" sz="3600" dirty="0">
                <a:latin typeface="Tw Cen MT" panose="020B0602020104020603" pitchFamily="34" charset="0"/>
              </a:rPr>
              <a:t>  First- To possess an intimate knowledge of the anatomy and growth of the head.</a:t>
            </a:r>
          </a:p>
          <a:p>
            <a:pPr marL="342900" indent="-342900">
              <a:buFont typeface="Wingdings" panose="05000000000000000000" pitchFamily="2" charset="2"/>
              <a:buChar char="q"/>
            </a:pPr>
            <a:r>
              <a:rPr lang="en-US" sz="3600" dirty="0">
                <a:latin typeface="Tw Cen MT" panose="020B0602020104020603" pitchFamily="34" charset="0"/>
              </a:rPr>
              <a:t>  Second- To master the techniques for regulating tooth position.</a:t>
            </a:r>
          </a:p>
          <a:p>
            <a:pPr marL="342900" indent="-342900">
              <a:buFont typeface="Wingdings" panose="05000000000000000000" pitchFamily="2" charset="2"/>
              <a:buChar char="q"/>
            </a:pPr>
            <a:endParaRPr lang="en-US" sz="3600" dirty="0">
              <a:latin typeface="Tw Cen MT" panose="020B0602020104020603" pitchFamily="34" charset="0"/>
            </a:endParaRPr>
          </a:p>
          <a:p>
            <a:pPr marL="457200" indent="-457200">
              <a:buFont typeface="Wingdings" panose="05000000000000000000" pitchFamily="2" charset="2"/>
              <a:buChar char="ü"/>
            </a:pPr>
            <a:r>
              <a:rPr lang="en-US" sz="3600" dirty="0">
                <a:latin typeface="Tw Cen MT" panose="020B0602020104020603" pitchFamily="34" charset="0"/>
              </a:rPr>
              <a:t>The </a:t>
            </a:r>
            <a:r>
              <a:rPr lang="en-US" sz="3600" dirty="0">
                <a:solidFill>
                  <a:srgbClr val="FF0000"/>
                </a:solidFill>
                <a:latin typeface="Tw Cen MT" panose="020B0602020104020603" pitchFamily="34" charset="0"/>
              </a:rPr>
              <a:t>knowledge of the </a:t>
            </a:r>
            <a:r>
              <a:rPr lang="en-US" sz="3600" dirty="0" err="1">
                <a:solidFill>
                  <a:srgbClr val="FF0000"/>
                </a:solidFill>
                <a:latin typeface="Tw Cen MT" panose="020B0602020104020603" pitchFamily="34" charset="0"/>
              </a:rPr>
              <a:t>oro</a:t>
            </a:r>
            <a:r>
              <a:rPr lang="en-US" sz="3600" dirty="0">
                <a:solidFill>
                  <a:srgbClr val="FF0000"/>
                </a:solidFill>
                <a:latin typeface="Tw Cen MT" panose="020B0602020104020603" pitchFamily="34" charset="0"/>
              </a:rPr>
              <a:t>-facial region </a:t>
            </a:r>
            <a:r>
              <a:rPr lang="en-US" sz="3600" dirty="0">
                <a:latin typeface="Tw Cen MT" panose="020B0602020104020603" pitchFamily="34" charset="0"/>
              </a:rPr>
              <a:t>is vitally important in planning the treatment procedure as well as for the success of the orthodontic treatment</a:t>
            </a:r>
            <a:r>
              <a:rPr lang="en-US" sz="2800" dirty="0">
                <a:latin typeface="Tw Cen MT" panose="020B0602020104020603" pitchFamily="34" charset="0"/>
              </a:rPr>
              <a:t>.</a:t>
            </a:r>
          </a:p>
        </p:txBody>
      </p:sp>
    </p:spTree>
    <p:extLst>
      <p:ext uri="{BB962C8B-B14F-4D97-AF65-F5344CB8AC3E}">
        <p14:creationId xmlns:p14="http://schemas.microsoft.com/office/powerpoint/2010/main" val="4048158395"/>
      </p:ext>
    </p:extLst>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hominid, primate, mammal, animal&#10;&#10;Description generated with very high confidence">
            <a:extLst>
              <a:ext uri="{FF2B5EF4-FFF2-40B4-BE49-F238E27FC236}">
                <a16:creationId xmlns:a16="http://schemas.microsoft.com/office/drawing/2014/main" id="{6F6753E5-1C39-4770-9E70-E38EE355C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400" y="1698173"/>
            <a:ext cx="3851002" cy="3605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a:extLst>
              <a:ext uri="{FF2B5EF4-FFF2-40B4-BE49-F238E27FC236}">
                <a16:creationId xmlns:a16="http://schemas.microsoft.com/office/drawing/2014/main" id="{36F79E30-B47D-4787-AA76-3F6E8D2384B8}"/>
              </a:ext>
            </a:extLst>
          </p:cNvPr>
          <p:cNvSpPr txBox="1"/>
          <p:nvPr/>
        </p:nvSpPr>
        <p:spPr>
          <a:xfrm>
            <a:off x="623919" y="329398"/>
            <a:ext cx="4475892" cy="1188720"/>
          </a:xfrm>
          <a:prstGeom prst="rect">
            <a:avLst/>
          </a:prstGeom>
          <a:solidFill>
            <a:srgbClr val="FFFFFF"/>
          </a:solidFill>
          <a:ln>
            <a:solidFill>
              <a:srgbClr val="404040"/>
            </a:solidFill>
          </a:ln>
        </p:spPr>
        <p:txBody>
          <a:bodyPr vert="horz" lIns="182880" tIns="182880" rIns="182880" bIns="182880" rtlCol="0" anchor="ctr">
            <a:normAutofit/>
          </a:bodyPr>
          <a:lstStyle/>
          <a:p>
            <a:pPr algn="ctr" defTabSz="914400">
              <a:lnSpc>
                <a:spcPct val="90000"/>
              </a:lnSpc>
              <a:spcBef>
                <a:spcPct val="0"/>
              </a:spcBef>
              <a:spcAft>
                <a:spcPts val="600"/>
              </a:spcAft>
            </a:pPr>
            <a:r>
              <a:rPr lang="en-US" sz="2800" u="sng" cap="all" spc="200" dirty="0">
                <a:solidFill>
                  <a:schemeClr val="accent4">
                    <a:lumMod val="75000"/>
                  </a:schemeClr>
                </a:solidFill>
                <a:latin typeface="Tw Cen MT" panose="020B0602020104020603" pitchFamily="34" charset="0"/>
                <a:ea typeface="+mj-ea"/>
                <a:cs typeface="+mj-cs"/>
              </a:rPr>
              <a:t>DEFINITION OF GROWTH:-</a:t>
            </a:r>
          </a:p>
        </p:txBody>
      </p:sp>
      <p:sp>
        <p:nvSpPr>
          <p:cNvPr id="3" name="TextBox 2">
            <a:extLst>
              <a:ext uri="{FF2B5EF4-FFF2-40B4-BE49-F238E27FC236}">
                <a16:creationId xmlns:a16="http://schemas.microsoft.com/office/drawing/2014/main" id="{777DFA7F-4C94-420C-8C2A-16468807C273}"/>
              </a:ext>
            </a:extLst>
          </p:cNvPr>
          <p:cNvSpPr txBox="1"/>
          <p:nvPr/>
        </p:nvSpPr>
        <p:spPr>
          <a:xfrm>
            <a:off x="519614" y="1851948"/>
            <a:ext cx="5547357" cy="3677995"/>
          </a:xfrm>
          <a:prstGeom prst="rect">
            <a:avLst/>
          </a:prstGeom>
        </p:spPr>
        <p:txBody>
          <a:bodyPr vert="horz" lIns="91440" tIns="45720" rIns="91440" bIns="45720" rtlCol="0">
            <a:normAutofit/>
          </a:bodyPr>
          <a:lstStyle/>
          <a:p>
            <a:pPr indent="-228600" defTabSz="914400">
              <a:spcBef>
                <a:spcPts val="1000"/>
              </a:spcBef>
              <a:buClr>
                <a:schemeClr val="accent2"/>
              </a:buClr>
              <a:buFont typeface="Arial" panose="020B0604020202020204" pitchFamily="34" charset="0"/>
              <a:buChar char="•"/>
            </a:pPr>
            <a:endParaRPr lang="en-US" altLang="en-US" dirty="0">
              <a:solidFill>
                <a:srgbClr val="FFFFFF"/>
              </a:solidFill>
            </a:endParaRPr>
          </a:p>
          <a:p>
            <a:pPr marL="457200" indent="-342900" defTabSz="914400">
              <a:spcBef>
                <a:spcPts val="1000"/>
              </a:spcBef>
              <a:buClr>
                <a:schemeClr val="tx1"/>
              </a:buClr>
              <a:buFont typeface="Wingdings" panose="05000000000000000000" pitchFamily="2" charset="2"/>
              <a:buChar char="ü"/>
            </a:pPr>
            <a:r>
              <a:rPr lang="en-US" altLang="en-US" sz="2200" dirty="0">
                <a:solidFill>
                  <a:srgbClr val="FFFFFF"/>
                </a:solidFill>
              </a:rPr>
              <a:t>An increase in size </a:t>
            </a:r>
            <a:r>
              <a:rPr lang="en-US" altLang="en-US" sz="2200" dirty="0">
                <a:solidFill>
                  <a:schemeClr val="accent4">
                    <a:lumMod val="75000"/>
                  </a:schemeClr>
                </a:solidFill>
              </a:rPr>
              <a:t>– </a:t>
            </a:r>
            <a:r>
              <a:rPr lang="en-US" altLang="en-US" sz="2200" dirty="0">
                <a:solidFill>
                  <a:schemeClr val="accent4">
                    <a:lumMod val="60000"/>
                    <a:lumOff val="40000"/>
                  </a:schemeClr>
                </a:solidFill>
              </a:rPr>
              <a:t>TODD</a:t>
            </a:r>
          </a:p>
          <a:p>
            <a:pPr marL="457200" indent="-342900" defTabSz="914400">
              <a:spcBef>
                <a:spcPts val="1000"/>
              </a:spcBef>
              <a:buClr>
                <a:schemeClr val="tx1"/>
              </a:buClr>
              <a:buFont typeface="Wingdings" panose="05000000000000000000" pitchFamily="2" charset="2"/>
              <a:buChar char="ü"/>
            </a:pPr>
            <a:r>
              <a:rPr lang="en-US" altLang="en-US" sz="2200" dirty="0">
                <a:solidFill>
                  <a:srgbClr val="FFFFFF"/>
                </a:solidFill>
              </a:rPr>
              <a:t>An increase in size, change in  proportion and progressive complexity </a:t>
            </a:r>
            <a:r>
              <a:rPr lang="en-US" altLang="en-US" sz="2200" dirty="0">
                <a:solidFill>
                  <a:schemeClr val="accent4">
                    <a:lumMod val="75000"/>
                  </a:schemeClr>
                </a:solidFill>
              </a:rPr>
              <a:t>–</a:t>
            </a:r>
            <a:r>
              <a:rPr lang="en-US" altLang="en-US" sz="2200" dirty="0">
                <a:solidFill>
                  <a:schemeClr val="accent4">
                    <a:lumMod val="60000"/>
                    <a:lumOff val="40000"/>
                  </a:schemeClr>
                </a:solidFill>
              </a:rPr>
              <a:t> KROGMAN</a:t>
            </a:r>
          </a:p>
          <a:p>
            <a:pPr marL="457200" indent="-342900" defTabSz="914400">
              <a:spcBef>
                <a:spcPts val="1000"/>
              </a:spcBef>
              <a:buClr>
                <a:schemeClr val="tx1"/>
              </a:buClr>
              <a:buFont typeface="Wingdings" panose="05000000000000000000" pitchFamily="2" charset="2"/>
              <a:buChar char="ü"/>
            </a:pPr>
            <a:r>
              <a:rPr lang="en-US" altLang="en-US" sz="2200" dirty="0">
                <a:solidFill>
                  <a:srgbClr val="FFFFFF"/>
                </a:solidFill>
              </a:rPr>
              <a:t>Change in any morphological parameter, which is measurable – </a:t>
            </a:r>
            <a:r>
              <a:rPr lang="en-US" altLang="en-US" sz="2200" dirty="0">
                <a:solidFill>
                  <a:schemeClr val="accent4">
                    <a:lumMod val="60000"/>
                    <a:lumOff val="40000"/>
                  </a:schemeClr>
                </a:solidFill>
              </a:rPr>
              <a:t>MOSS</a:t>
            </a:r>
          </a:p>
          <a:p>
            <a:pPr marL="457200" indent="-342900" defTabSz="914400">
              <a:spcBef>
                <a:spcPts val="1000"/>
              </a:spcBef>
              <a:buClr>
                <a:schemeClr val="tx1"/>
              </a:buClr>
              <a:buFont typeface="Wingdings" panose="05000000000000000000" pitchFamily="2" charset="2"/>
              <a:buChar char="ü"/>
            </a:pPr>
            <a:r>
              <a:rPr lang="en-US" altLang="en-US" sz="2200" dirty="0">
                <a:solidFill>
                  <a:srgbClr val="FFFFFF"/>
                </a:solidFill>
              </a:rPr>
              <a:t>Quantitative aspect of biologic development per unit of time – </a:t>
            </a:r>
            <a:r>
              <a:rPr lang="en-US" altLang="en-US" sz="2200" dirty="0">
                <a:solidFill>
                  <a:schemeClr val="accent4">
                    <a:lumMod val="60000"/>
                    <a:lumOff val="40000"/>
                  </a:schemeClr>
                </a:solidFill>
              </a:rPr>
              <a:t>MOYERS</a:t>
            </a:r>
          </a:p>
        </p:txBody>
      </p:sp>
    </p:spTree>
    <p:extLst>
      <p:ext uri="{BB962C8B-B14F-4D97-AF65-F5344CB8AC3E}">
        <p14:creationId xmlns:p14="http://schemas.microsoft.com/office/powerpoint/2010/main" val="836180818"/>
      </p:ext>
    </p:extLst>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B64DC6-AEEA-4EBA-9E44-7CBA8CD48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9184" y="2191658"/>
            <a:ext cx="4463743" cy="32366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C1B3E42D-B49B-444A-B826-2A57AE21F76D}"/>
              </a:ext>
            </a:extLst>
          </p:cNvPr>
          <p:cNvSpPr txBox="1"/>
          <p:nvPr/>
        </p:nvSpPr>
        <p:spPr>
          <a:xfrm>
            <a:off x="308497" y="355305"/>
            <a:ext cx="5455920" cy="1188720"/>
          </a:xfrm>
          <a:prstGeom prst="rect">
            <a:avLst/>
          </a:prstGeom>
          <a:solidFill>
            <a:srgbClr val="FFFFFF"/>
          </a:solidFill>
          <a:ln>
            <a:solidFill>
              <a:srgbClr val="404040"/>
            </a:solidFill>
          </a:ln>
        </p:spPr>
        <p:txBody>
          <a:bodyPr vert="horz" lIns="182880" tIns="182880" rIns="182880" bIns="182880" rtlCol="0" anchor="ctr">
            <a:normAutofit/>
          </a:bodyPr>
          <a:lstStyle/>
          <a:p>
            <a:pPr algn="ctr" defTabSz="914400">
              <a:lnSpc>
                <a:spcPct val="90000"/>
              </a:lnSpc>
              <a:spcBef>
                <a:spcPct val="0"/>
              </a:spcBef>
              <a:spcAft>
                <a:spcPts val="600"/>
              </a:spcAft>
            </a:pPr>
            <a:r>
              <a:rPr lang="en-US" sz="4000" u="sng" cap="all" spc="200" dirty="0">
                <a:solidFill>
                  <a:schemeClr val="accent4">
                    <a:lumMod val="75000"/>
                  </a:schemeClr>
                </a:solidFill>
                <a:latin typeface="Algerian" pitchFamily="82" charset="0"/>
                <a:ea typeface="+mj-ea"/>
                <a:cs typeface="+mj-cs"/>
              </a:rPr>
              <a:t>Key  Concepts-</a:t>
            </a:r>
          </a:p>
        </p:txBody>
      </p:sp>
      <p:sp>
        <p:nvSpPr>
          <p:cNvPr id="4" name="TextBox 3">
            <a:extLst>
              <a:ext uri="{FF2B5EF4-FFF2-40B4-BE49-F238E27FC236}">
                <a16:creationId xmlns:a16="http://schemas.microsoft.com/office/drawing/2014/main" id="{7A8E5BA8-C1DE-4EED-B415-64BA79AF820B}"/>
              </a:ext>
            </a:extLst>
          </p:cNvPr>
          <p:cNvSpPr txBox="1"/>
          <p:nvPr/>
        </p:nvSpPr>
        <p:spPr>
          <a:xfrm>
            <a:off x="308502" y="1544033"/>
            <a:ext cx="5320143" cy="5151415"/>
          </a:xfrm>
          <a:prstGeom prst="rect">
            <a:avLst/>
          </a:prstGeom>
        </p:spPr>
        <p:txBody>
          <a:bodyPr vert="horz" lIns="91440" tIns="45720" rIns="91440" bIns="45720" rtlCol="0">
            <a:normAutofit lnSpcReduction="10000"/>
          </a:bodyPr>
          <a:lstStyle/>
          <a:p>
            <a:pPr marL="514350" indent="-285750" defTabSz="914400">
              <a:lnSpc>
                <a:spcPct val="90000"/>
              </a:lnSpc>
              <a:spcBef>
                <a:spcPts val="1000"/>
              </a:spcBef>
              <a:buClr>
                <a:schemeClr val="tx1"/>
              </a:buClr>
              <a:buFont typeface="Wingdings" panose="05000000000000000000" pitchFamily="2" charset="2"/>
              <a:buChar char="q"/>
            </a:pPr>
            <a:endParaRPr lang="en-US" sz="2800" b="1" dirty="0">
              <a:solidFill>
                <a:srgbClr val="FFFFFF"/>
              </a:solidFill>
            </a:endParaRPr>
          </a:p>
          <a:p>
            <a:pPr marL="514350" indent="-285750" defTabSz="914400">
              <a:lnSpc>
                <a:spcPct val="90000"/>
              </a:lnSpc>
              <a:spcBef>
                <a:spcPts val="1000"/>
              </a:spcBef>
              <a:buClr>
                <a:schemeClr val="tx1"/>
              </a:buClr>
              <a:buFont typeface="Wingdings" panose="05000000000000000000" pitchFamily="2" charset="2"/>
              <a:buChar char="q"/>
            </a:pPr>
            <a:r>
              <a:rPr lang="en-US" sz="2800" b="1" dirty="0">
                <a:solidFill>
                  <a:schemeClr val="accent4">
                    <a:lumMod val="60000"/>
                    <a:lumOff val="40000"/>
                  </a:schemeClr>
                </a:solidFill>
              </a:rPr>
              <a:t>Bone </a:t>
            </a:r>
            <a:r>
              <a:rPr lang="en-US" sz="2800" b="1" dirty="0" err="1">
                <a:solidFill>
                  <a:schemeClr val="accent4">
                    <a:lumMod val="60000"/>
                    <a:lumOff val="40000"/>
                  </a:schemeClr>
                </a:solidFill>
              </a:rPr>
              <a:t>Remodelling</a:t>
            </a:r>
            <a:r>
              <a:rPr lang="en-US" sz="2800" dirty="0">
                <a:solidFill>
                  <a:srgbClr val="FFFFFF"/>
                </a:solidFill>
              </a:rPr>
              <a:t> is characterized by deposition and resorption of bone at different sites of a bone in the body. This usually leads to change in size or shape of the body.</a:t>
            </a:r>
          </a:p>
          <a:p>
            <a:pPr marL="514350" indent="-285750" defTabSz="914400">
              <a:lnSpc>
                <a:spcPct val="90000"/>
              </a:lnSpc>
              <a:spcBef>
                <a:spcPts val="1000"/>
              </a:spcBef>
              <a:buClr>
                <a:schemeClr val="tx1"/>
              </a:buClr>
              <a:buFont typeface="Wingdings" panose="05000000000000000000" pitchFamily="2" charset="2"/>
              <a:buChar char="q"/>
            </a:pPr>
            <a:endParaRPr lang="en-US" sz="2800" b="1" dirty="0">
              <a:solidFill>
                <a:srgbClr val="FFFFFF"/>
              </a:solidFill>
            </a:endParaRPr>
          </a:p>
          <a:p>
            <a:pPr marL="514350" indent="-285750" defTabSz="914400">
              <a:lnSpc>
                <a:spcPct val="90000"/>
              </a:lnSpc>
              <a:spcBef>
                <a:spcPts val="1000"/>
              </a:spcBef>
              <a:buClr>
                <a:schemeClr val="tx1"/>
              </a:buClr>
              <a:buFont typeface="Wingdings" panose="05000000000000000000" pitchFamily="2" charset="2"/>
              <a:buChar char="q"/>
            </a:pPr>
            <a:r>
              <a:rPr lang="en-US" sz="2800" b="1" dirty="0">
                <a:solidFill>
                  <a:schemeClr val="accent4">
                    <a:lumMod val="60000"/>
                    <a:lumOff val="40000"/>
                  </a:schemeClr>
                </a:solidFill>
              </a:rPr>
              <a:t>Bone Modelling</a:t>
            </a:r>
            <a:r>
              <a:rPr lang="en-US" sz="2800" dirty="0">
                <a:solidFill>
                  <a:srgbClr val="FFFFFF"/>
                </a:solidFill>
              </a:rPr>
              <a:t> is known as formation of new bone from either cartilage or by direct deposition.</a:t>
            </a:r>
          </a:p>
          <a:p>
            <a:pPr indent="-228600" defTabSz="914400">
              <a:lnSpc>
                <a:spcPct val="90000"/>
              </a:lnSpc>
              <a:spcBef>
                <a:spcPts val="1000"/>
              </a:spcBef>
              <a:buClr>
                <a:schemeClr val="accent2"/>
              </a:buClr>
              <a:buFont typeface="Arial" panose="020B0604020202020204" pitchFamily="34" charset="0"/>
              <a:buChar char="•"/>
            </a:pPr>
            <a:endParaRPr lang="en-US" sz="2800" b="1" dirty="0">
              <a:solidFill>
                <a:srgbClr val="FFFFFF"/>
              </a:solidFill>
            </a:endParaRPr>
          </a:p>
          <a:p>
            <a:pPr marL="457200" indent="-228600" defTabSz="914400">
              <a:lnSpc>
                <a:spcPct val="90000"/>
              </a:lnSpc>
              <a:spcBef>
                <a:spcPts val="1000"/>
              </a:spcBef>
              <a:spcAft>
                <a:spcPts val="10800"/>
              </a:spcAft>
              <a:buClr>
                <a:schemeClr val="accent2"/>
              </a:buClr>
              <a:buFont typeface="Arial" panose="020B0604020202020204" pitchFamily="34" charset="0"/>
              <a:buChar char="•"/>
            </a:pPr>
            <a:endParaRPr lang="en-US" sz="1500" dirty="0">
              <a:solidFill>
                <a:srgbClr val="FFFFFF"/>
              </a:solidFill>
            </a:endParaRPr>
          </a:p>
        </p:txBody>
      </p:sp>
    </p:spTree>
    <p:extLst>
      <p:ext uri="{BB962C8B-B14F-4D97-AF65-F5344CB8AC3E}">
        <p14:creationId xmlns:p14="http://schemas.microsoft.com/office/powerpoint/2010/main" val="3772556397"/>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9141D25-74DD-42D5-A7B7-78F62924D5F4}"/>
              </a:ext>
            </a:extLst>
          </p:cNvPr>
          <p:cNvSpPr/>
          <p:nvPr/>
        </p:nvSpPr>
        <p:spPr>
          <a:xfrm>
            <a:off x="101600" y="461004"/>
            <a:ext cx="11562080" cy="3477875"/>
          </a:xfrm>
          <a:prstGeom prst="rect">
            <a:avLst/>
          </a:prstGeom>
        </p:spPr>
        <p:txBody>
          <a:bodyPr wrap="square">
            <a:spAutoFit/>
          </a:bodyPr>
          <a:lstStyle/>
          <a:p>
            <a:pPr marL="457200" indent="-457200">
              <a:buFont typeface="Wingdings" panose="05000000000000000000" pitchFamily="2" charset="2"/>
              <a:buChar char="q"/>
            </a:pPr>
            <a:r>
              <a:rPr lang="en-IN" sz="2400" b="1" dirty="0"/>
              <a:t>Growth Sites</a:t>
            </a:r>
            <a:r>
              <a:rPr lang="en-IN" sz="2400" dirty="0">
                <a:solidFill>
                  <a:srgbClr val="FFC000"/>
                </a:solidFill>
              </a:rPr>
              <a:t> is a term proposed by </a:t>
            </a:r>
            <a:r>
              <a:rPr lang="en-IN" sz="2400" dirty="0"/>
              <a:t>Baume.</a:t>
            </a:r>
            <a:r>
              <a:rPr lang="en-IN" sz="2400" dirty="0">
                <a:solidFill>
                  <a:srgbClr val="FFC000"/>
                </a:solidFill>
              </a:rPr>
              <a:t> </a:t>
            </a:r>
          </a:p>
          <a:p>
            <a:pPr marL="457200" indent="-457200">
              <a:buFont typeface="Wingdings" panose="05000000000000000000" pitchFamily="2" charset="2"/>
              <a:buChar char="q"/>
            </a:pPr>
            <a:r>
              <a:rPr lang="en-IN" sz="2400" dirty="0">
                <a:solidFill>
                  <a:srgbClr val="FFC000"/>
                </a:solidFill>
              </a:rPr>
              <a:t>Growth Sites serve as a location in the bone where the actual growth occurs. </a:t>
            </a:r>
          </a:p>
          <a:p>
            <a:pPr marL="457200" indent="-457200">
              <a:buFont typeface="Wingdings" panose="05000000000000000000" pitchFamily="2" charset="2"/>
              <a:buChar char="q"/>
            </a:pPr>
            <a:r>
              <a:rPr lang="en-IN" sz="2400" dirty="0">
                <a:solidFill>
                  <a:srgbClr val="FFC000"/>
                </a:solidFill>
              </a:rPr>
              <a:t>Fields that have some special significance/noteworthy role in the growth process.</a:t>
            </a:r>
          </a:p>
          <a:p>
            <a:pPr marL="457200" indent="-457200">
              <a:buFont typeface="Wingdings" panose="05000000000000000000" pitchFamily="2" charset="2"/>
              <a:buChar char="q"/>
            </a:pPr>
            <a:r>
              <a:rPr lang="en-IN" sz="2400" dirty="0">
                <a:solidFill>
                  <a:srgbClr val="FFC000"/>
                </a:solidFill>
              </a:rPr>
              <a:t>Show response to external influences.</a:t>
            </a:r>
          </a:p>
          <a:p>
            <a:pPr marL="457200" indent="-457200">
              <a:buFont typeface="Wingdings" panose="05000000000000000000" pitchFamily="2" charset="2"/>
              <a:buChar char="q"/>
            </a:pPr>
            <a:r>
              <a:rPr lang="en-IN" sz="2400" dirty="0"/>
              <a:t>Growth sites are dependent on the growth </a:t>
            </a:r>
            <a:r>
              <a:rPr lang="en-IN" sz="2400" dirty="0" err="1"/>
              <a:t>centers</a:t>
            </a:r>
            <a:r>
              <a:rPr lang="en-IN" sz="2400" dirty="0"/>
              <a:t> for growth.</a:t>
            </a:r>
          </a:p>
          <a:p>
            <a:pPr marL="457200" indent="-457200">
              <a:buFont typeface="Wingdings" panose="05000000000000000000" pitchFamily="2" charset="2"/>
              <a:buChar char="q"/>
            </a:pPr>
            <a:r>
              <a:rPr lang="en-IN" sz="2400" dirty="0">
                <a:solidFill>
                  <a:srgbClr val="FFC000"/>
                </a:solidFill>
              </a:rPr>
              <a:t> Some examples include sutures of cranial vault, lateral cranial base and maxillary tuberosity, lingual </a:t>
            </a:r>
            <a:r>
              <a:rPr lang="en-IN" sz="2400" dirty="0" err="1">
                <a:solidFill>
                  <a:srgbClr val="FFC000"/>
                </a:solidFill>
              </a:rPr>
              <a:t>tuberosity</a:t>
            </a:r>
            <a:r>
              <a:rPr lang="en-IN" sz="2400" dirty="0">
                <a:solidFill>
                  <a:srgbClr val="FFC000"/>
                </a:solidFill>
              </a:rPr>
              <a:t>., </a:t>
            </a:r>
            <a:r>
              <a:rPr lang="en-IN" sz="2400" dirty="0" err="1">
                <a:solidFill>
                  <a:srgbClr val="FF0000"/>
                </a:solidFill>
              </a:rPr>
              <a:t>mandibular</a:t>
            </a:r>
            <a:r>
              <a:rPr lang="en-IN" sz="2400" dirty="0">
                <a:solidFill>
                  <a:srgbClr val="FF0000"/>
                </a:solidFill>
              </a:rPr>
              <a:t> </a:t>
            </a:r>
            <a:r>
              <a:rPr lang="en-IN" sz="2400" dirty="0" err="1">
                <a:solidFill>
                  <a:srgbClr val="FF0000"/>
                </a:solidFill>
              </a:rPr>
              <a:t>condyle</a:t>
            </a:r>
            <a:r>
              <a:rPr lang="en-IN" sz="2400" dirty="0">
                <a:solidFill>
                  <a:srgbClr val="FFC000"/>
                </a:solidFill>
              </a:rPr>
              <a:t>., suture of face and cranium, </a:t>
            </a:r>
            <a:r>
              <a:rPr lang="en-IN" sz="2400" dirty="0" err="1">
                <a:solidFill>
                  <a:srgbClr val="FFC000"/>
                </a:solidFill>
              </a:rPr>
              <a:t>synchondroses</a:t>
            </a:r>
            <a:r>
              <a:rPr lang="en-IN" sz="2400" dirty="0">
                <a:solidFill>
                  <a:srgbClr val="FFC000"/>
                </a:solidFill>
              </a:rPr>
              <a:t> of all cranial base , alveolar bone housing teeth </a:t>
            </a:r>
          </a:p>
          <a:p>
            <a:endParaRPr lang="en-IN" sz="2800" b="1" dirty="0"/>
          </a:p>
        </p:txBody>
      </p:sp>
      <p:pic>
        <p:nvPicPr>
          <p:cNvPr id="4" name="Picture 3">
            <a:extLst>
              <a:ext uri="{FF2B5EF4-FFF2-40B4-BE49-F238E27FC236}">
                <a16:creationId xmlns:a16="http://schemas.microsoft.com/office/drawing/2014/main" id="{3CA88EED-7817-4CC3-9832-A446E0143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2957" y="3967089"/>
            <a:ext cx="2586809" cy="2428247"/>
          </a:xfrm>
          <a:prstGeom prst="rect">
            <a:avLst/>
          </a:prstGeom>
        </p:spPr>
      </p:pic>
      <p:pic>
        <p:nvPicPr>
          <p:cNvPr id="6" name="Picture 5" descr="A close up of a piece of paper&#10;&#10;Description generated with high confidence">
            <a:extLst>
              <a:ext uri="{FF2B5EF4-FFF2-40B4-BE49-F238E27FC236}">
                <a16:creationId xmlns:a16="http://schemas.microsoft.com/office/drawing/2014/main" id="{75B77724-9E7E-4D30-BFA1-DA6C34A5F1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821" y="3938954"/>
            <a:ext cx="3561080" cy="2526721"/>
          </a:xfrm>
          <a:prstGeom prst="rect">
            <a:avLst/>
          </a:prstGeom>
        </p:spPr>
      </p:pic>
    </p:spTree>
    <p:extLst>
      <p:ext uri="{BB962C8B-B14F-4D97-AF65-F5344CB8AC3E}">
        <p14:creationId xmlns:p14="http://schemas.microsoft.com/office/powerpoint/2010/main" val="2775341174"/>
      </p:ext>
    </p:extLst>
  </p:cSld>
  <p:clrMapOvr>
    <a:masterClrMapping/>
  </p:clrMapOvr>
  <p:transition spd="slow"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6D0FA2-97EC-4266-9FE2-C36426CA6F67}"/>
              </a:ext>
            </a:extLst>
          </p:cNvPr>
          <p:cNvSpPr/>
          <p:nvPr/>
        </p:nvSpPr>
        <p:spPr>
          <a:xfrm>
            <a:off x="103505" y="86699"/>
            <a:ext cx="11897360" cy="3046988"/>
          </a:xfrm>
          <a:prstGeom prst="rect">
            <a:avLst/>
          </a:prstGeom>
        </p:spPr>
        <p:txBody>
          <a:bodyPr wrap="square">
            <a:spAutoFit/>
          </a:bodyPr>
          <a:lstStyle/>
          <a:p>
            <a:pPr marL="457200" indent="-457200">
              <a:buFont typeface="Wingdings" panose="05000000000000000000" pitchFamily="2" charset="2"/>
              <a:buChar char="q"/>
            </a:pPr>
            <a:r>
              <a:rPr lang="en-IN" sz="2400" b="1" dirty="0"/>
              <a:t>Growth </a:t>
            </a:r>
            <a:r>
              <a:rPr lang="en-IN" sz="2400" b="1" dirty="0" err="1"/>
              <a:t>Center</a:t>
            </a:r>
            <a:r>
              <a:rPr lang="en-IN" sz="2400" dirty="0">
                <a:solidFill>
                  <a:srgbClr val="FFC000"/>
                </a:solidFill>
              </a:rPr>
              <a:t> is an area in the bone that controls the overall growth of the bone from its locations through different signalling mechanisms. </a:t>
            </a:r>
          </a:p>
          <a:p>
            <a:pPr marL="457200" indent="-457200">
              <a:buFont typeface="Wingdings" panose="05000000000000000000" pitchFamily="2" charset="2"/>
              <a:buChar char="q"/>
            </a:pPr>
            <a:r>
              <a:rPr lang="en-IN" sz="2400" dirty="0">
                <a:solidFill>
                  <a:srgbClr val="FFC000"/>
                </a:solidFill>
              </a:rPr>
              <a:t>A </a:t>
            </a:r>
            <a:r>
              <a:rPr lang="en-IN" sz="2400" dirty="0" err="1">
                <a:solidFill>
                  <a:srgbClr val="FFC000"/>
                </a:solidFill>
              </a:rPr>
              <a:t>center</a:t>
            </a:r>
            <a:r>
              <a:rPr lang="en-IN" sz="2400" dirty="0">
                <a:solidFill>
                  <a:srgbClr val="FFC000"/>
                </a:solidFill>
              </a:rPr>
              <a:t> with the ability to generate tissue separating forces.</a:t>
            </a:r>
          </a:p>
          <a:p>
            <a:pPr marL="457200" indent="-457200">
              <a:buFont typeface="Wingdings" panose="05000000000000000000" pitchFamily="2" charset="2"/>
              <a:buChar char="q"/>
            </a:pPr>
            <a:r>
              <a:rPr lang="en-IN" sz="2400" dirty="0">
                <a:solidFill>
                  <a:srgbClr val="FFC000"/>
                </a:solidFill>
              </a:rPr>
              <a:t>Not affected by external influences.</a:t>
            </a:r>
          </a:p>
          <a:p>
            <a:pPr marL="457200" indent="-457200"/>
            <a:endParaRPr lang="en-IN" sz="2400" dirty="0">
              <a:solidFill>
                <a:srgbClr val="FFC000"/>
              </a:solidFill>
            </a:endParaRPr>
          </a:p>
          <a:p>
            <a:pPr marL="457200" indent="-457200">
              <a:buFont typeface="Wingdings" panose="05000000000000000000" pitchFamily="2" charset="2"/>
              <a:buChar char="ü"/>
            </a:pPr>
            <a:r>
              <a:rPr lang="en-IN" sz="2400" dirty="0"/>
              <a:t> All growth centres can be growth sites but not all growth sites can be growth </a:t>
            </a:r>
            <a:r>
              <a:rPr lang="en-IN" sz="2400" dirty="0" err="1"/>
              <a:t>centers</a:t>
            </a:r>
            <a:r>
              <a:rPr lang="en-IN" sz="2400" dirty="0"/>
              <a:t>. </a:t>
            </a:r>
          </a:p>
          <a:p>
            <a:pPr marL="457200" indent="-457200">
              <a:buFont typeface="Wingdings" panose="05000000000000000000" pitchFamily="2" charset="2"/>
              <a:buChar char="ü"/>
            </a:pPr>
            <a:r>
              <a:rPr lang="en-IN" sz="2400" dirty="0">
                <a:solidFill>
                  <a:srgbClr val="FFC000"/>
                </a:solidFill>
              </a:rPr>
              <a:t>Some examples include membranous bones of cranium., </a:t>
            </a:r>
            <a:r>
              <a:rPr lang="en-IN" sz="2400" dirty="0">
                <a:solidFill>
                  <a:srgbClr val="FF0000"/>
                </a:solidFill>
              </a:rPr>
              <a:t>nasal </a:t>
            </a:r>
            <a:r>
              <a:rPr lang="en-IN" sz="2400" dirty="0" err="1">
                <a:solidFill>
                  <a:srgbClr val="FF0000"/>
                </a:solidFill>
              </a:rPr>
              <a:t>septal</a:t>
            </a:r>
            <a:r>
              <a:rPr lang="en-IN" sz="2400" dirty="0">
                <a:solidFill>
                  <a:srgbClr val="FF0000"/>
                </a:solidFill>
              </a:rPr>
              <a:t> cartilage, </a:t>
            </a:r>
            <a:r>
              <a:rPr lang="en-IN" sz="2400" dirty="0" err="1">
                <a:solidFill>
                  <a:srgbClr val="FFC000"/>
                </a:solidFill>
              </a:rPr>
              <a:t>Epiphyseal</a:t>
            </a:r>
            <a:r>
              <a:rPr lang="en-IN" sz="2400" dirty="0">
                <a:solidFill>
                  <a:srgbClr val="FFC000"/>
                </a:solidFill>
              </a:rPr>
              <a:t> plate.</a:t>
            </a:r>
          </a:p>
        </p:txBody>
      </p:sp>
      <p:pic>
        <p:nvPicPr>
          <p:cNvPr id="4" name="Picture 3" descr="A close up of a device&#10;&#10;Description generated with high confidence">
            <a:extLst>
              <a:ext uri="{FF2B5EF4-FFF2-40B4-BE49-F238E27FC236}">
                <a16:creationId xmlns:a16="http://schemas.microsoft.com/office/drawing/2014/main" id="{D1856D8E-D561-458B-A3CF-7C7C64E2D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34" y="3756074"/>
            <a:ext cx="5807711" cy="2962063"/>
          </a:xfrm>
          <a:prstGeom prst="rect">
            <a:avLst/>
          </a:prstGeom>
        </p:spPr>
      </p:pic>
      <p:pic>
        <p:nvPicPr>
          <p:cNvPr id="7" name="Picture 6" descr="A close up of a device&#10;&#10;Description generated with high confidence">
            <a:extLst>
              <a:ext uri="{FF2B5EF4-FFF2-40B4-BE49-F238E27FC236}">
                <a16:creationId xmlns:a16="http://schemas.microsoft.com/office/drawing/2014/main" id="{3D542935-DE19-4C8C-84E6-61108100F5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3520" y="3699803"/>
            <a:ext cx="3738880" cy="3018326"/>
          </a:xfrm>
          <a:prstGeom prst="rect">
            <a:avLst/>
          </a:prstGeom>
        </p:spPr>
      </p:pic>
    </p:spTree>
    <p:extLst>
      <p:ext uri="{BB962C8B-B14F-4D97-AF65-F5344CB8AC3E}">
        <p14:creationId xmlns:p14="http://schemas.microsoft.com/office/powerpoint/2010/main" val="48508792"/>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40" y="274320"/>
            <a:ext cx="8534400" cy="646331"/>
          </a:xfrm>
          <a:prstGeom prst="rect">
            <a:avLst/>
          </a:prstGeom>
          <a:noFill/>
        </p:spPr>
        <p:txBody>
          <a:bodyPr wrap="square" rtlCol="0">
            <a:spAutoFit/>
          </a:bodyPr>
          <a:lstStyle/>
          <a:p>
            <a:r>
              <a:rPr lang="en-US" sz="3600" dirty="0">
                <a:solidFill>
                  <a:schemeClr val="accent4">
                    <a:lumMod val="60000"/>
                    <a:lumOff val="40000"/>
                  </a:schemeClr>
                </a:solidFill>
                <a:latin typeface="Bauhaus 93" pitchFamily="82" charset="0"/>
              </a:rPr>
              <a:t>DEFINITION OF DEVELOPMENT:</a:t>
            </a:r>
          </a:p>
        </p:txBody>
      </p:sp>
      <p:sp>
        <p:nvSpPr>
          <p:cNvPr id="3" name="TextBox 2"/>
          <p:cNvSpPr txBox="1"/>
          <p:nvPr/>
        </p:nvSpPr>
        <p:spPr>
          <a:xfrm>
            <a:off x="701040" y="2468880"/>
            <a:ext cx="11003280" cy="3539430"/>
          </a:xfrm>
          <a:prstGeom prst="rect">
            <a:avLst/>
          </a:prstGeom>
          <a:noFill/>
        </p:spPr>
        <p:txBody>
          <a:bodyPr wrap="square" rtlCol="0">
            <a:spAutoFit/>
          </a:bodyPr>
          <a:lstStyle/>
          <a:p>
            <a:r>
              <a:rPr lang="en-US" sz="3200" dirty="0">
                <a:latin typeface="Times New Roman" pitchFamily="18" charset="0"/>
                <a:cs typeface="Times New Roman" pitchFamily="18" charset="0"/>
              </a:rPr>
              <a:t>“Progress towards maturity” </a:t>
            </a:r>
            <a:r>
              <a:rPr lang="en-US" sz="3200" dirty="0">
                <a:solidFill>
                  <a:srgbClr val="000099"/>
                </a:solidFill>
                <a:latin typeface="Times New Roman" pitchFamily="18" charset="0"/>
                <a:cs typeface="Times New Roman" pitchFamily="18" charset="0"/>
              </a:rPr>
              <a:t>  </a:t>
            </a:r>
            <a:r>
              <a:rPr lang="en-US" sz="3200" dirty="0">
                <a:latin typeface="Times New Roman" pitchFamily="18" charset="0"/>
                <a:cs typeface="Times New Roman" pitchFamily="18" charset="0"/>
              </a:rPr>
              <a:t>-</a:t>
            </a:r>
            <a:r>
              <a:rPr lang="en-US" sz="3200" dirty="0">
                <a:solidFill>
                  <a:srgbClr val="000099"/>
                </a:solidFill>
                <a:latin typeface="Times New Roman" pitchFamily="18" charset="0"/>
                <a:cs typeface="Times New Roman" pitchFamily="18" charset="0"/>
              </a:rPr>
              <a:t> </a:t>
            </a:r>
            <a:r>
              <a:rPr lang="en-US" sz="3200" dirty="0">
                <a:solidFill>
                  <a:schemeClr val="accent4">
                    <a:lumMod val="60000"/>
                    <a:lumOff val="40000"/>
                  </a:schemeClr>
                </a:solidFill>
                <a:latin typeface="Times New Roman" pitchFamily="18" charset="0"/>
                <a:cs typeface="Times New Roman" pitchFamily="18" charset="0"/>
              </a:rPr>
              <a:t>Todd</a:t>
            </a:r>
            <a:endParaRPr lang="en-US" sz="3200" b="1" i="1" u="sng" dirty="0">
              <a:solidFill>
                <a:schemeClr val="accent4">
                  <a:lumMod val="60000"/>
                  <a:lumOff val="40000"/>
                </a:schemeClr>
              </a:solidFill>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“All the naturally occurring unidirectional changes in the life of an individual from it’s existence as a single cell to it’s elaboration as a multifunctional unit terminating in death”                        -</a:t>
            </a:r>
            <a:r>
              <a:rPr lang="en-US" sz="3200" dirty="0">
                <a:solidFill>
                  <a:schemeClr val="accent4">
                    <a:lumMod val="60000"/>
                    <a:lumOff val="40000"/>
                  </a:schemeClr>
                </a:solidFill>
                <a:latin typeface="Times New Roman" pitchFamily="18" charset="0"/>
                <a:cs typeface="Times New Roman" pitchFamily="18" charset="0"/>
              </a:rPr>
              <a:t>Moyers</a:t>
            </a:r>
            <a:endParaRPr lang="en-US" sz="3200" b="1" i="1" u="sng" dirty="0">
              <a:solidFill>
                <a:schemeClr val="accent4">
                  <a:lumMod val="60000"/>
                  <a:lumOff val="40000"/>
                </a:schemeClr>
              </a:solidFill>
              <a:latin typeface="Times New Roman" pitchFamily="18" charset="0"/>
              <a:cs typeface="Times New Roman" pitchFamily="18" charset="0"/>
            </a:endParaRPr>
          </a:p>
          <a:p>
            <a:endParaRPr lang="en-US" sz="3200" dirty="0">
              <a:latin typeface="Times New Roman" pitchFamily="18" charset="0"/>
              <a:cs typeface="Times New Roman" pitchFamily="18" charset="0"/>
            </a:endParaRPr>
          </a:p>
        </p:txBody>
      </p:sp>
    </p:spTree>
  </p:cSld>
  <p:clrMapOvr>
    <a:masterClrMapping/>
  </p:clrMapOvr>
  <p:transition spd="slow"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78873" y="478971"/>
            <a:ext cx="10460181" cy="584775"/>
          </a:xfrm>
          <a:prstGeom prst="rect">
            <a:avLst/>
          </a:prstGeom>
          <a:noFill/>
        </p:spPr>
        <p:txBody>
          <a:bodyPr wrap="square" rtlCol="0">
            <a:spAutoFit/>
          </a:bodyPr>
          <a:lstStyle/>
          <a:p>
            <a:r>
              <a:rPr lang="en-US" sz="3200" dirty="0">
                <a:latin typeface="Algerian" pitchFamily="82" charset="0"/>
              </a:rPr>
              <a:t>Correlation between growth and development </a:t>
            </a:r>
          </a:p>
        </p:txBody>
      </p:sp>
      <p:sp>
        <p:nvSpPr>
          <p:cNvPr id="11" name="TextBox 10"/>
          <p:cNvSpPr txBox="1"/>
          <p:nvPr/>
        </p:nvSpPr>
        <p:spPr>
          <a:xfrm>
            <a:off x="729673" y="1901371"/>
            <a:ext cx="10116457" cy="3416320"/>
          </a:xfrm>
          <a:prstGeom prst="rect">
            <a:avLst/>
          </a:prstGeom>
          <a:noFill/>
        </p:spPr>
        <p:txBody>
          <a:bodyPr wrap="square" rtlCol="0">
            <a:spAutoFit/>
          </a:bodyPr>
          <a:lstStyle/>
          <a:p>
            <a:r>
              <a:rPr lang="en-US" sz="2400" dirty="0">
                <a:latin typeface="Times New Roman" pitchFamily="18" charset="0"/>
                <a:cs typeface="Times New Roman" pitchFamily="18" charset="0"/>
              </a:rPr>
              <a:t>According to PROFFIT ,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Growth is basically anatomic phenomenon and quantitative in nature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Development is basically physiologic phenomenon and qualitative in nature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29465" y="0"/>
            <a:ext cx="4149969" cy="523220"/>
          </a:xfrm>
          <a:prstGeom prst="rect">
            <a:avLst/>
          </a:prstGeom>
          <a:noFill/>
        </p:spPr>
        <p:txBody>
          <a:bodyPr wrap="square" rtlCol="0">
            <a:spAutoFit/>
          </a:bodyPr>
          <a:lstStyle/>
          <a:p>
            <a:r>
              <a:rPr lang="en-US" sz="2800" dirty="0">
                <a:solidFill>
                  <a:schemeClr val="accent3"/>
                </a:solidFill>
                <a:latin typeface="Algerian" pitchFamily="82" charset="0"/>
              </a:rPr>
              <a:t>GROWTH CHARTS</a:t>
            </a:r>
          </a:p>
        </p:txBody>
      </p:sp>
      <p:sp>
        <p:nvSpPr>
          <p:cNvPr id="3" name="TextBox 2"/>
          <p:cNvSpPr txBox="1"/>
          <p:nvPr/>
        </p:nvSpPr>
        <p:spPr>
          <a:xfrm>
            <a:off x="534572" y="618978"/>
            <a:ext cx="11296357" cy="3785652"/>
          </a:xfrm>
          <a:prstGeom prst="rect">
            <a:avLst/>
          </a:prstGeom>
          <a:noFill/>
        </p:spPr>
        <p:txBody>
          <a:bodyPr wrap="square" rtlCol="0">
            <a:spAutoFit/>
          </a:bodyPr>
          <a:lstStyle/>
          <a:p>
            <a:r>
              <a:rPr lang="en-US" sz="2400" dirty="0">
                <a:latin typeface="Times New Roman" pitchFamily="18" charset="0"/>
                <a:cs typeface="Times New Roman" pitchFamily="18" charset="0"/>
              </a:rPr>
              <a:t>growth charts are visible display of child’s physical growth and development .</a:t>
            </a:r>
          </a:p>
          <a:p>
            <a:r>
              <a:rPr lang="en-US" sz="2400" dirty="0">
                <a:latin typeface="Times New Roman" pitchFamily="18" charset="0"/>
                <a:cs typeface="Times New Roman" pitchFamily="18" charset="0"/>
              </a:rPr>
              <a:t>Aka road to health chart.</a:t>
            </a:r>
          </a:p>
          <a:p>
            <a:r>
              <a:rPr lang="en-US" sz="2400" dirty="0">
                <a:latin typeface="Times New Roman" pitchFamily="18" charset="0"/>
                <a:cs typeface="Times New Roman" pitchFamily="18" charset="0"/>
              </a:rPr>
              <a:t>It was first designed by David </a:t>
            </a:r>
            <a:r>
              <a:rPr lang="en-US" sz="2400" dirty="0" err="1">
                <a:latin typeface="Times New Roman" pitchFamily="18" charset="0"/>
                <a:cs typeface="Times New Roman" pitchFamily="18" charset="0"/>
              </a:rPr>
              <a:t>morley</a:t>
            </a:r>
            <a:r>
              <a:rPr lang="en-US" sz="2400" dirty="0">
                <a:latin typeface="Times New Roman" pitchFamily="18" charset="0"/>
                <a:cs typeface="Times New Roman" pitchFamily="18" charset="0"/>
              </a:rPr>
              <a:t> and was later modified by WHO.</a:t>
            </a:r>
          </a:p>
          <a:p>
            <a:r>
              <a:rPr lang="en-US" sz="2400" dirty="0">
                <a:latin typeface="Times New Roman" pitchFamily="18" charset="0"/>
                <a:cs typeface="Times New Roman" pitchFamily="18" charset="0"/>
              </a:rPr>
              <a:t>The chart is visible display of a graph , showing horizontal X axis and </a:t>
            </a:r>
            <a:r>
              <a:rPr lang="en-US" sz="2400" dirty="0" err="1">
                <a:latin typeface="Times New Roman" pitchFamily="18" charset="0"/>
                <a:cs typeface="Times New Roman" pitchFamily="18" charset="0"/>
              </a:rPr>
              <a:t>longitudnal</a:t>
            </a:r>
            <a:r>
              <a:rPr lang="en-US" sz="2400" dirty="0">
                <a:latin typeface="Times New Roman" pitchFamily="18" charset="0"/>
                <a:cs typeface="Times New Roman" pitchFamily="18" charset="0"/>
              </a:rPr>
              <a:t> Y axis.</a:t>
            </a:r>
          </a:p>
          <a:p>
            <a:r>
              <a:rPr lang="en-US" sz="2400" dirty="0">
                <a:latin typeface="Times New Roman" pitchFamily="18" charset="0"/>
                <a:cs typeface="Times New Roman" pitchFamily="18" charset="0"/>
              </a:rPr>
              <a:t>Baby clinics , PHC, utilize growth charts.</a:t>
            </a:r>
          </a:p>
          <a:p>
            <a:r>
              <a:rPr lang="en-US" sz="2400" dirty="0">
                <a:latin typeface="Times New Roman" pitchFamily="18" charset="0"/>
                <a:cs typeface="Times New Roman" pitchFamily="18" charset="0"/>
              </a:rPr>
              <a:t>The weight measurement of child over a period of time are plotted on the growth chart and any deviation from the normal pattern can be </a:t>
            </a:r>
            <a:r>
              <a:rPr lang="en-US" sz="2400" dirty="0" err="1">
                <a:latin typeface="Times New Roman" pitchFamily="18" charset="0"/>
                <a:cs typeface="Times New Roman" pitchFamily="18" charset="0"/>
              </a:rPr>
              <a:t>visualisedand</a:t>
            </a:r>
            <a:r>
              <a:rPr lang="en-US" sz="2400" dirty="0">
                <a:latin typeface="Times New Roman" pitchFamily="18" charset="0"/>
                <a:cs typeface="Times New Roman" pitchFamily="18" charset="0"/>
              </a:rPr>
              <a:t> interpreted.</a:t>
            </a:r>
          </a:p>
          <a:p>
            <a:r>
              <a:rPr lang="en-US" sz="2400" dirty="0">
                <a:latin typeface="Times New Roman" pitchFamily="18" charset="0"/>
                <a:cs typeface="Times New Roman" pitchFamily="18" charset="0"/>
              </a:rPr>
              <a:t>An upward curve in the road to health is ideal .</a:t>
            </a:r>
          </a:p>
          <a:p>
            <a:r>
              <a:rPr lang="en-US" sz="2400" dirty="0">
                <a:latin typeface="Times New Roman" pitchFamily="18" charset="0"/>
                <a:cs typeface="Times New Roman" pitchFamily="18" charset="0"/>
              </a:rPr>
              <a:t>A flat and downward curves are not desirable.</a:t>
            </a: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67174"/>
            <a:ext cx="11767930" cy="3046988"/>
          </a:xfrm>
          <a:prstGeom prst="rect">
            <a:avLst/>
          </a:prstGeom>
        </p:spPr>
        <p:txBody>
          <a:bodyPr wrap="square">
            <a:spAutoFit/>
          </a:bodyPr>
          <a:lstStyle/>
          <a:p>
            <a:r>
              <a:rPr lang="en-US" sz="2400" dirty="0">
                <a:latin typeface="Times New Roman" pitchFamily="18" charset="0"/>
                <a:cs typeface="Times New Roman" pitchFamily="18" charset="0"/>
              </a:rPr>
              <a:t>USES –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It is a diagnostic tool to identify high risk children .</a:t>
            </a:r>
          </a:p>
          <a:p>
            <a:r>
              <a:rPr lang="en-US" sz="2400" dirty="0">
                <a:latin typeface="Times New Roman" pitchFamily="18" charset="0"/>
                <a:cs typeface="Times New Roman" pitchFamily="18" charset="0"/>
              </a:rPr>
              <a:t>Planning and policy making </a:t>
            </a:r>
          </a:p>
          <a:p>
            <a:r>
              <a:rPr lang="en-US" sz="2400" dirty="0">
                <a:latin typeface="Times New Roman" pitchFamily="18" charset="0"/>
                <a:cs typeface="Times New Roman" pitchFamily="18" charset="0"/>
              </a:rPr>
              <a:t>Tool for educating mothers.</a:t>
            </a:r>
          </a:p>
          <a:p>
            <a:r>
              <a:rPr lang="en-US" sz="2400" dirty="0">
                <a:latin typeface="Times New Roman" pitchFamily="18" charset="0"/>
                <a:cs typeface="Times New Roman" pitchFamily="18" charset="0"/>
              </a:rPr>
              <a:t>Tools for action helps in type of intervention that is needed .</a:t>
            </a:r>
          </a:p>
          <a:p>
            <a:r>
              <a:rPr lang="en-US" sz="2400" dirty="0">
                <a:latin typeface="Times New Roman" pitchFamily="18" charset="0"/>
                <a:cs typeface="Times New Roman" pitchFamily="18" charset="0"/>
              </a:rPr>
              <a:t>Evaluation of </a:t>
            </a:r>
            <a:r>
              <a:rPr lang="en-US" sz="2400" dirty="0" err="1">
                <a:latin typeface="Times New Roman" pitchFamily="18" charset="0"/>
                <a:cs typeface="Times New Roman" pitchFamily="18" charset="0"/>
              </a:rPr>
              <a:t>effectivness</a:t>
            </a:r>
            <a:r>
              <a:rPr lang="en-US" sz="2400" dirty="0">
                <a:latin typeface="Times New Roman" pitchFamily="18" charset="0"/>
                <a:cs typeface="Times New Roman" pitchFamily="18" charset="0"/>
              </a:rPr>
              <a:t> of corrective measures and impact of a </a:t>
            </a:r>
            <a:r>
              <a:rPr lang="en-US" sz="2400" dirty="0" err="1">
                <a:latin typeface="Times New Roman" pitchFamily="18" charset="0"/>
                <a:cs typeface="Times New Roman" pitchFamily="18" charset="0"/>
              </a:rPr>
              <a:t>programmme</a:t>
            </a:r>
            <a:r>
              <a:rPr lang="en-US" sz="2400" dirty="0">
                <a:latin typeface="Times New Roman" pitchFamily="18" charset="0"/>
                <a:cs typeface="Times New Roman" pitchFamily="18" charset="0"/>
              </a:rPr>
              <a:t> of special interventions for improving </a:t>
            </a:r>
            <a:r>
              <a:rPr lang="en-US" sz="2400" dirty="0" err="1">
                <a:latin typeface="Times New Roman" pitchFamily="18" charset="0"/>
                <a:cs typeface="Times New Roman" pitchFamily="18" charset="0"/>
              </a:rPr>
              <a:t>childs</a:t>
            </a:r>
            <a:r>
              <a:rPr lang="en-US" sz="2400" dirty="0">
                <a:latin typeface="Times New Roman" pitchFamily="18" charset="0"/>
                <a:cs typeface="Times New Roman" pitchFamily="18" charset="0"/>
              </a:rPr>
              <a:t> growth and development .</a:t>
            </a:r>
          </a:p>
        </p:txBody>
      </p:sp>
    </p:spTree>
  </p:cSld>
  <p:clrMapOvr>
    <a:masterClrMapping/>
  </p:clrMapOvr>
  <p:transition spd="slow"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96748" y="278296"/>
            <a:ext cx="6420678" cy="461665"/>
          </a:xfrm>
          <a:prstGeom prst="rect">
            <a:avLst/>
          </a:prstGeom>
          <a:noFill/>
        </p:spPr>
        <p:txBody>
          <a:bodyPr wrap="square" rtlCol="0">
            <a:spAutoFit/>
          </a:bodyPr>
          <a:lstStyle/>
          <a:p>
            <a:r>
              <a:rPr lang="en-US" sz="2400" dirty="0"/>
              <a:t>WHO GROWTH CHARTS</a:t>
            </a:r>
          </a:p>
        </p:txBody>
      </p:sp>
      <p:sp>
        <p:nvSpPr>
          <p:cNvPr id="4" name="TextBox 3"/>
          <p:cNvSpPr txBox="1"/>
          <p:nvPr/>
        </p:nvSpPr>
        <p:spPr>
          <a:xfrm>
            <a:off x="675861" y="874643"/>
            <a:ext cx="10177669" cy="369332"/>
          </a:xfrm>
          <a:prstGeom prst="rect">
            <a:avLst/>
          </a:prstGeom>
          <a:noFill/>
        </p:spPr>
        <p:txBody>
          <a:bodyPr wrap="square" rtlCol="0">
            <a:spAutoFit/>
          </a:bodyPr>
          <a:lstStyle/>
          <a:p>
            <a:r>
              <a:rPr lang="en-US" dirty="0"/>
              <a:t>MULTICENTRIC GROWTH REFERENCE STUDY (MGRS)</a:t>
            </a:r>
          </a:p>
        </p:txBody>
      </p:sp>
      <p:sp>
        <p:nvSpPr>
          <p:cNvPr id="5" name="TextBox 4"/>
          <p:cNvSpPr txBox="1"/>
          <p:nvPr/>
        </p:nvSpPr>
        <p:spPr>
          <a:xfrm>
            <a:off x="576470" y="1391478"/>
            <a:ext cx="10714382" cy="3046988"/>
          </a:xfrm>
          <a:prstGeom prst="rect">
            <a:avLst/>
          </a:prstGeom>
          <a:noFill/>
        </p:spPr>
        <p:txBody>
          <a:bodyPr wrap="square" rtlCol="0">
            <a:spAutoFit/>
          </a:bodyPr>
          <a:lstStyle/>
          <a:p>
            <a:r>
              <a:rPr lang="en-US" sz="2400" dirty="0">
                <a:latin typeface="Times New Roman" pitchFamily="18" charset="0"/>
                <a:cs typeface="Times New Roman" pitchFamily="18" charset="0"/>
              </a:rPr>
              <a:t>Participating countries include brazil, </a:t>
            </a:r>
            <a:r>
              <a:rPr lang="en-US" sz="2400" dirty="0" err="1">
                <a:latin typeface="Times New Roman" pitchFamily="18" charset="0"/>
                <a:cs typeface="Times New Roman" pitchFamily="18" charset="0"/>
              </a:rPr>
              <a:t>ghana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india</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norway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oman</a:t>
            </a:r>
            <a:r>
              <a:rPr lang="en-US" sz="2400" dirty="0">
                <a:latin typeface="Times New Roman" pitchFamily="18" charset="0"/>
                <a:cs typeface="Times New Roman" pitchFamily="18" charset="0"/>
              </a:rPr>
              <a:t> , and USA .</a:t>
            </a:r>
          </a:p>
          <a:p>
            <a:r>
              <a:rPr lang="en-US" sz="2400" dirty="0">
                <a:latin typeface="Times New Roman" pitchFamily="18" charset="0"/>
                <a:cs typeface="Times New Roman" pitchFamily="18" charset="0"/>
              </a:rPr>
              <a:t>Data collected by trained staff using a common protocol</a:t>
            </a:r>
          </a:p>
          <a:p>
            <a:r>
              <a:rPr lang="en-US" sz="2400" dirty="0">
                <a:latin typeface="Times New Roman" pitchFamily="18" charset="0"/>
                <a:cs typeface="Times New Roman" pitchFamily="18" charset="0"/>
              </a:rPr>
              <a:t>Sample selected from communities where there were no </a:t>
            </a:r>
            <a:r>
              <a:rPr lang="en-US" sz="2400" dirty="0" err="1">
                <a:latin typeface="Times New Roman" pitchFamily="18" charset="0"/>
                <a:cs typeface="Times New Roman" pitchFamily="18" charset="0"/>
              </a:rPr>
              <a:t>enviornmental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constratints</a:t>
            </a:r>
            <a:r>
              <a:rPr lang="en-US" sz="2400" dirty="0">
                <a:latin typeface="Times New Roman" pitchFamily="18" charset="0"/>
                <a:cs typeface="Times New Roman" pitchFamily="18" charset="0"/>
              </a:rPr>
              <a:t> to growth .</a:t>
            </a:r>
          </a:p>
          <a:p>
            <a:r>
              <a:rPr lang="en-US" sz="2400" dirty="0">
                <a:latin typeface="Times New Roman" pitchFamily="18" charset="0"/>
                <a:cs typeface="Times New Roman" pitchFamily="18" charset="0"/>
              </a:rPr>
              <a:t>The new growth reference is based on breastfeeding as the biological norm .</a:t>
            </a:r>
          </a:p>
          <a:p>
            <a:r>
              <a:rPr lang="en-US" sz="2400" dirty="0">
                <a:latin typeface="Times New Roman" pitchFamily="18" charset="0"/>
                <a:cs typeface="Times New Roman" pitchFamily="18" charset="0"/>
              </a:rPr>
              <a:t>Measurements include weight/age , height/age and weight/height .</a:t>
            </a:r>
          </a:p>
          <a:p>
            <a:r>
              <a:rPr lang="en-US" sz="2400" dirty="0">
                <a:latin typeface="Times New Roman" pitchFamily="18" charset="0"/>
                <a:cs typeface="Times New Roman" pitchFamily="18" charset="0"/>
              </a:rPr>
              <a:t>Data on BMI was generated for children under 5 for the 1</a:t>
            </a:r>
            <a:r>
              <a:rPr lang="en-US" sz="2400" baseline="30000" dirty="0">
                <a:latin typeface="Times New Roman" pitchFamily="18" charset="0"/>
                <a:cs typeface="Times New Roman" pitchFamily="18" charset="0"/>
              </a:rPr>
              <a:t>st</a:t>
            </a:r>
            <a:r>
              <a:rPr lang="en-US" sz="2400" dirty="0">
                <a:latin typeface="Times New Roman" pitchFamily="18" charset="0"/>
                <a:cs typeface="Times New Roman" pitchFamily="18" charset="0"/>
              </a:rPr>
              <a:t> time.</a:t>
            </a: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4904" y="0"/>
            <a:ext cx="7255566" cy="707886"/>
          </a:xfrm>
          <a:prstGeom prst="rect">
            <a:avLst/>
          </a:prstGeom>
          <a:noFill/>
        </p:spPr>
        <p:txBody>
          <a:bodyPr wrap="square" rtlCol="0">
            <a:spAutoFit/>
          </a:bodyPr>
          <a:lstStyle/>
          <a:p>
            <a:r>
              <a:rPr lang="en-US" sz="4000" dirty="0">
                <a:solidFill>
                  <a:schemeClr val="accent3"/>
                </a:solidFill>
                <a:latin typeface="Algerian" pitchFamily="82" charset="0"/>
              </a:rPr>
              <a:t>BASICS OF GROWTH CHART</a:t>
            </a:r>
          </a:p>
        </p:txBody>
      </p:sp>
      <p:sp>
        <p:nvSpPr>
          <p:cNvPr id="3" name="TextBox 2"/>
          <p:cNvSpPr txBox="1"/>
          <p:nvPr/>
        </p:nvSpPr>
        <p:spPr>
          <a:xfrm>
            <a:off x="775252" y="954157"/>
            <a:ext cx="8249478" cy="2677656"/>
          </a:xfrm>
          <a:prstGeom prst="rect">
            <a:avLst/>
          </a:prstGeom>
          <a:noFill/>
        </p:spPr>
        <p:txBody>
          <a:bodyPr wrap="square" rtlCol="0">
            <a:spAutoFit/>
          </a:bodyPr>
          <a:lstStyle/>
          <a:p>
            <a:r>
              <a:rPr lang="en-US" sz="2400" dirty="0"/>
              <a:t>consists of X axis which is usually in years or months and y axis that changes according to the reference </a:t>
            </a:r>
            <a:r>
              <a:rPr lang="en-US" sz="2400" dirty="0" err="1"/>
              <a:t>eg</a:t>
            </a:r>
            <a:r>
              <a:rPr lang="en-US" sz="2400" dirty="0"/>
              <a:t> – cm ,inches , kg </a:t>
            </a:r>
          </a:p>
          <a:p>
            <a:endParaRPr lang="en-US" sz="2400" dirty="0"/>
          </a:p>
          <a:p>
            <a:r>
              <a:rPr lang="en-US" sz="2400" dirty="0"/>
              <a:t>The x axis usually divided into 12 equal parts (months ) for each year. Standard growth chart has a 7 percentile lines and includes 3,10,25,50,75,97 percentiles.</a:t>
            </a:r>
            <a:endParaRPr lang="en-US" sz="2400"/>
          </a:p>
          <a:p>
            <a:endParaRPr lang="en-US" sz="2400"/>
          </a:p>
        </p:txBody>
      </p:sp>
    </p:spTree>
  </p:cSld>
  <p:clrMapOvr>
    <a:masterClrMapping/>
  </p:clrMapOvr>
  <p:transition spd="slow"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1117" y="0"/>
            <a:ext cx="6385035" cy="584775"/>
          </a:xfrm>
          <a:prstGeom prst="rect">
            <a:avLst/>
          </a:prstGeom>
          <a:noFill/>
        </p:spPr>
        <p:txBody>
          <a:bodyPr wrap="square" rtlCol="0">
            <a:spAutoFit/>
          </a:bodyPr>
          <a:lstStyle/>
          <a:p>
            <a:r>
              <a:rPr lang="en-US" sz="3200" dirty="0">
                <a:latin typeface="Algerian" pitchFamily="82" charset="0"/>
              </a:rPr>
              <a:t>Method of studying growth </a:t>
            </a:r>
          </a:p>
        </p:txBody>
      </p:sp>
      <p:sp>
        <p:nvSpPr>
          <p:cNvPr id="3" name="TextBox 2"/>
          <p:cNvSpPr txBox="1"/>
          <p:nvPr/>
        </p:nvSpPr>
        <p:spPr>
          <a:xfrm>
            <a:off x="756745" y="804041"/>
            <a:ext cx="9869214" cy="4031873"/>
          </a:xfrm>
          <a:prstGeom prst="rect">
            <a:avLst/>
          </a:prstGeom>
          <a:noFill/>
        </p:spPr>
        <p:txBody>
          <a:bodyPr wrap="square" rtlCol="0">
            <a:spAutoFit/>
          </a:bodyPr>
          <a:lstStyle/>
          <a:p>
            <a:r>
              <a:rPr lang="en-US" sz="3200" dirty="0">
                <a:solidFill>
                  <a:schemeClr val="accent3"/>
                </a:solidFill>
                <a:latin typeface="Times New Roman" pitchFamily="18" charset="0"/>
                <a:cs typeface="Times New Roman" pitchFamily="18" charset="0"/>
              </a:rPr>
              <a:t>ACCORDING TO MOYERS –</a:t>
            </a:r>
          </a:p>
          <a:p>
            <a:endParaRPr lang="en-US" sz="3200" dirty="0">
              <a:solidFill>
                <a:schemeClr val="accent3"/>
              </a:solidFill>
              <a:latin typeface="Times New Roman" pitchFamily="18" charset="0"/>
              <a:cs typeface="Times New Roman" pitchFamily="18" charset="0"/>
            </a:endParaRPr>
          </a:p>
          <a:p>
            <a:r>
              <a:rPr lang="en-US" sz="3200" dirty="0"/>
              <a:t>1 . Types of growth data </a:t>
            </a:r>
          </a:p>
          <a:p>
            <a:endParaRPr lang="en-US" sz="3200" dirty="0"/>
          </a:p>
          <a:p>
            <a:r>
              <a:rPr lang="en-US" sz="3200" dirty="0"/>
              <a:t>2 methods of gathering growth data</a:t>
            </a:r>
          </a:p>
          <a:p>
            <a:endParaRPr lang="en-US" sz="3200" dirty="0"/>
          </a:p>
          <a:p>
            <a:r>
              <a:rPr lang="en-US" sz="3200" dirty="0"/>
              <a:t>3 evaluation of growth data</a:t>
            </a:r>
          </a:p>
          <a:p>
            <a:endParaRPr lang="en-US" sz="3200" dirty="0"/>
          </a:p>
        </p:txBody>
      </p:sp>
    </p:spTree>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224" y="889844"/>
            <a:ext cx="11364686" cy="5509200"/>
          </a:xfrm>
          <a:prstGeom prst="rect">
            <a:avLst/>
          </a:prstGeom>
        </p:spPr>
        <p:txBody>
          <a:bodyPr wrap="square">
            <a:spAutoFit/>
          </a:bodyPr>
          <a:lstStyle/>
          <a:p>
            <a:r>
              <a:rPr lang="en-US" sz="3200" dirty="0">
                <a:solidFill>
                  <a:schemeClr val="accent3"/>
                </a:solidFill>
                <a:latin typeface="Algerian" pitchFamily="82" charset="0"/>
                <a:cs typeface="Times New Roman" pitchFamily="18" charset="0"/>
              </a:rPr>
              <a:t>TYPES OF GROWTH DATA –</a:t>
            </a:r>
          </a:p>
          <a:p>
            <a:endParaRPr lang="en-US" sz="3200" dirty="0">
              <a:solidFill>
                <a:schemeClr val="accent3"/>
              </a:solidFill>
              <a:latin typeface="Algerian" pitchFamily="82" charset="0"/>
              <a:cs typeface="Times New Roman" pitchFamily="18" charset="0"/>
            </a:endParaRPr>
          </a:p>
          <a:p>
            <a:pPr marL="514350" indent="-514350">
              <a:buAutoNum type="arabicPeriod"/>
            </a:pPr>
            <a:r>
              <a:rPr lang="en-US" sz="2800" dirty="0">
                <a:solidFill>
                  <a:schemeClr val="accent3"/>
                </a:solidFill>
                <a:latin typeface="Times New Roman" pitchFamily="18" charset="0"/>
                <a:cs typeface="Times New Roman" pitchFamily="18" charset="0"/>
              </a:rPr>
              <a:t>OPINION </a:t>
            </a:r>
            <a:r>
              <a:rPr lang="en-US" sz="2800" dirty="0">
                <a:latin typeface="Times New Roman" pitchFamily="18" charset="0"/>
                <a:cs typeface="Times New Roman" pitchFamily="18" charset="0"/>
              </a:rPr>
              <a:t>– it is a clever guess based on experience .</a:t>
            </a:r>
          </a:p>
          <a:p>
            <a:pPr marL="514350" indent="-514350">
              <a:buAutoNum type="arabicPeriod"/>
            </a:pPr>
            <a:endParaRPr lang="en-US" sz="2800" dirty="0">
              <a:latin typeface="Times New Roman" pitchFamily="18" charset="0"/>
              <a:cs typeface="Times New Roman" pitchFamily="18" charset="0"/>
            </a:endParaRPr>
          </a:p>
          <a:p>
            <a:r>
              <a:rPr lang="en-US" sz="2800" dirty="0">
                <a:solidFill>
                  <a:schemeClr val="accent3"/>
                </a:solidFill>
                <a:latin typeface="Times New Roman" pitchFamily="18" charset="0"/>
                <a:cs typeface="Times New Roman" pitchFamily="18" charset="0"/>
              </a:rPr>
              <a:t>2 . OBSERVATION </a:t>
            </a:r>
            <a:r>
              <a:rPr lang="en-US" sz="2800" dirty="0">
                <a:latin typeface="Times New Roman" pitchFamily="18" charset="0"/>
                <a:cs typeface="Times New Roman" pitchFamily="18" charset="0"/>
              </a:rPr>
              <a:t>– limited use when more quantitative data are not possible .</a:t>
            </a:r>
          </a:p>
          <a:p>
            <a:endParaRPr lang="en-US" sz="2800" dirty="0">
              <a:latin typeface="Times New Roman" pitchFamily="18" charset="0"/>
              <a:cs typeface="Times New Roman" pitchFamily="18" charset="0"/>
            </a:endParaRPr>
          </a:p>
          <a:p>
            <a:r>
              <a:rPr lang="en-US" sz="2800" dirty="0">
                <a:solidFill>
                  <a:schemeClr val="accent3"/>
                </a:solidFill>
                <a:latin typeface="Times New Roman" pitchFamily="18" charset="0"/>
                <a:cs typeface="Times New Roman" pitchFamily="18" charset="0"/>
              </a:rPr>
              <a:t>3 . RATING AND RANKINGS </a:t>
            </a:r>
            <a:r>
              <a:rPr lang="en-US" sz="2800" dirty="0">
                <a:latin typeface="Times New Roman" pitchFamily="18" charset="0"/>
                <a:cs typeface="Times New Roman" pitchFamily="18" charset="0"/>
              </a:rPr>
              <a:t>– data are compared to conventional rating scales which may be based on </a:t>
            </a:r>
            <a:r>
              <a:rPr lang="en-US" sz="2800" dirty="0" err="1">
                <a:latin typeface="Times New Roman" pitchFamily="18" charset="0"/>
                <a:cs typeface="Times New Roman" pitchFamily="18" charset="0"/>
              </a:rPr>
              <a:t>developmemtsal</a:t>
            </a:r>
            <a:r>
              <a:rPr lang="en-US" sz="2800" dirty="0">
                <a:latin typeface="Times New Roman" pitchFamily="18" charset="0"/>
                <a:cs typeface="Times New Roman" pitchFamily="18" charset="0"/>
              </a:rPr>
              <a:t> stages on typical stages or </a:t>
            </a:r>
            <a:r>
              <a:rPr lang="en-US" sz="2800" dirty="0" err="1">
                <a:latin typeface="Times New Roman" pitchFamily="18" charset="0"/>
                <a:cs typeface="Times New Roman" pitchFamily="18" charset="0"/>
              </a:rPr>
              <a:t>pateerns</a:t>
            </a:r>
            <a:r>
              <a:rPr lang="en-US" sz="2800" dirty="0">
                <a:latin typeface="Times New Roman" pitchFamily="18" charset="0"/>
                <a:cs typeface="Times New Roman" pitchFamily="18" charset="0"/>
              </a:rPr>
              <a:t> or on standard </a:t>
            </a:r>
            <a:r>
              <a:rPr lang="en-US" sz="2800" dirty="0" err="1">
                <a:latin typeface="Times New Roman" pitchFamily="18" charset="0"/>
                <a:cs typeface="Times New Roman" pitchFamily="18" charset="0"/>
              </a:rPr>
              <a:t>coloured</a:t>
            </a:r>
            <a:r>
              <a:rPr lang="en-US" sz="2800" dirty="0">
                <a:latin typeface="Times New Roman" pitchFamily="18" charset="0"/>
                <a:cs typeface="Times New Roman" pitchFamily="18" charset="0"/>
              </a:rPr>
              <a:t> charts.</a:t>
            </a:r>
          </a:p>
          <a:p>
            <a:endParaRPr lang="en-US" sz="2400" dirty="0">
              <a:latin typeface="Times New Roman" pitchFamily="18" charset="0"/>
              <a:cs typeface="Times New Roman" pitchFamily="18" charset="0"/>
            </a:endParaRPr>
          </a:p>
          <a:p>
            <a:pPr marL="342900" indent="-342900">
              <a:buAutoNum type="alphaLcParenR"/>
            </a:pP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ransition spd="slow"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429209"/>
            <a:ext cx="11905861" cy="5262979"/>
          </a:xfrm>
          <a:prstGeom prst="rect">
            <a:avLst/>
          </a:prstGeom>
        </p:spPr>
        <p:txBody>
          <a:bodyPr wrap="square">
            <a:spAutoFit/>
          </a:bodyPr>
          <a:lstStyle/>
          <a:p>
            <a:r>
              <a:rPr lang="en-US" sz="2800" dirty="0">
                <a:solidFill>
                  <a:schemeClr val="accent3"/>
                </a:solidFill>
                <a:latin typeface="Times New Roman" pitchFamily="18" charset="0"/>
                <a:cs typeface="Times New Roman" pitchFamily="18" charset="0"/>
              </a:rPr>
              <a:t>4. QUANTITIVATIVE MEASUREMENTS-</a:t>
            </a:r>
          </a:p>
          <a:p>
            <a:r>
              <a:rPr lang="en-US" sz="2800" dirty="0">
                <a:solidFill>
                  <a:schemeClr val="accent3"/>
                </a:solidFill>
                <a:latin typeface="Times New Roman" pitchFamily="18" charset="0"/>
                <a:cs typeface="Times New Roman" pitchFamily="18" charset="0"/>
              </a:rPr>
              <a:t> </a:t>
            </a:r>
          </a:p>
          <a:p>
            <a:pPr marL="342900" indent="-342900">
              <a:buAutoNum type="alphaLcParenR"/>
            </a:pPr>
            <a:r>
              <a:rPr lang="en-US" sz="2800" dirty="0">
                <a:solidFill>
                  <a:schemeClr val="accent3"/>
                </a:solidFill>
                <a:latin typeface="Times New Roman" pitchFamily="18" charset="0"/>
                <a:cs typeface="Times New Roman" pitchFamily="18" charset="0"/>
              </a:rPr>
              <a:t>DIRECT DATA </a:t>
            </a:r>
            <a:r>
              <a:rPr lang="en-US" sz="2800" dirty="0">
                <a:latin typeface="Times New Roman" pitchFamily="18" charset="0"/>
                <a:cs typeface="Times New Roman" pitchFamily="18" charset="0"/>
              </a:rPr>
              <a:t>– measurement taken on living person / cadavers by calipers or scales </a:t>
            </a:r>
            <a:r>
              <a:rPr lang="en-US" sz="2800" dirty="0" err="1">
                <a:latin typeface="Times New Roman" pitchFamily="18" charset="0"/>
                <a:cs typeface="Times New Roman" pitchFamily="18" charset="0"/>
              </a:rPr>
              <a:t>eg</a:t>
            </a:r>
            <a:r>
              <a:rPr lang="en-US" sz="2800" dirty="0">
                <a:latin typeface="Times New Roman" pitchFamily="18" charset="0"/>
                <a:cs typeface="Times New Roman" pitchFamily="18" charset="0"/>
              </a:rPr>
              <a:t> – measuring size of teeth in the mouth </a:t>
            </a:r>
          </a:p>
          <a:p>
            <a:pPr marL="342900" indent="-342900">
              <a:buAutoNum type="alphaLcParenR"/>
            </a:pPr>
            <a:endParaRPr lang="en-US" sz="2800" dirty="0">
              <a:latin typeface="Times New Roman" pitchFamily="18" charset="0"/>
              <a:cs typeface="Times New Roman" pitchFamily="18" charset="0"/>
            </a:endParaRPr>
          </a:p>
          <a:p>
            <a:pPr marL="342900" indent="-342900">
              <a:buAutoNum type="alphaLcParenR"/>
            </a:pPr>
            <a:endParaRPr lang="en-US" sz="2800" dirty="0">
              <a:latin typeface="Times New Roman" pitchFamily="18" charset="0"/>
              <a:cs typeface="Times New Roman" pitchFamily="18" charset="0"/>
            </a:endParaRPr>
          </a:p>
          <a:p>
            <a:pPr marL="342900" indent="-342900">
              <a:buAutoNum type="alphaLcParenR"/>
            </a:pPr>
            <a:r>
              <a:rPr lang="en-US" sz="2800" dirty="0">
                <a:solidFill>
                  <a:schemeClr val="accent3"/>
                </a:solidFill>
                <a:latin typeface="Times New Roman" pitchFamily="18" charset="0"/>
                <a:cs typeface="Times New Roman" pitchFamily="18" charset="0"/>
              </a:rPr>
              <a:t>INDIRECT DATA </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measuremnts</a:t>
            </a:r>
            <a:r>
              <a:rPr lang="en-US" sz="2800" dirty="0">
                <a:latin typeface="Times New Roman" pitchFamily="18" charset="0"/>
                <a:cs typeface="Times New Roman" pitchFamily="18" charset="0"/>
              </a:rPr>
              <a:t> taken from images or reproduction of actual person </a:t>
            </a:r>
            <a:r>
              <a:rPr lang="en-US" sz="2800" dirty="0" err="1">
                <a:latin typeface="Times New Roman" pitchFamily="18" charset="0"/>
                <a:cs typeface="Times New Roman" pitchFamily="18" charset="0"/>
              </a:rPr>
              <a:t>eg</a:t>
            </a:r>
            <a:r>
              <a:rPr lang="en-US" sz="2800" dirty="0">
                <a:latin typeface="Times New Roman" pitchFamily="18" charset="0"/>
                <a:cs typeface="Times New Roman" pitchFamily="18" charset="0"/>
              </a:rPr>
              <a:t> – from photos casts </a:t>
            </a:r>
            <a:r>
              <a:rPr lang="en-US" sz="2800" dirty="0" err="1">
                <a:latin typeface="Times New Roman" pitchFamily="18" charset="0"/>
                <a:cs typeface="Times New Roman" pitchFamily="18" charset="0"/>
              </a:rPr>
              <a:t>cephalograms</a:t>
            </a:r>
            <a:endParaRPr lang="en-US" sz="2800" dirty="0">
              <a:latin typeface="Times New Roman" pitchFamily="18" charset="0"/>
              <a:cs typeface="Times New Roman" pitchFamily="18" charset="0"/>
            </a:endParaRPr>
          </a:p>
          <a:p>
            <a:pPr marL="342900" indent="-342900">
              <a:buAutoNum type="alphaLcParenR"/>
            </a:pPr>
            <a:endParaRPr lang="en-US" sz="2800" dirty="0">
              <a:latin typeface="Times New Roman" pitchFamily="18" charset="0"/>
              <a:cs typeface="Times New Roman" pitchFamily="18" charset="0"/>
            </a:endParaRPr>
          </a:p>
          <a:p>
            <a:pPr marL="342900" indent="-342900">
              <a:buAutoNum type="alphaLcParenR"/>
            </a:pPr>
            <a:endParaRPr lang="en-US" sz="2800" dirty="0">
              <a:latin typeface="Times New Roman" pitchFamily="18" charset="0"/>
              <a:cs typeface="Times New Roman" pitchFamily="18" charset="0"/>
            </a:endParaRPr>
          </a:p>
          <a:p>
            <a:pPr marL="342900" indent="-342900">
              <a:buAutoNum type="alphaLcParenR"/>
            </a:pPr>
            <a:r>
              <a:rPr lang="en-US" sz="2800" dirty="0">
                <a:solidFill>
                  <a:schemeClr val="accent3"/>
                </a:solidFill>
                <a:latin typeface="Times New Roman" pitchFamily="18" charset="0"/>
                <a:cs typeface="Times New Roman" pitchFamily="18" charset="0"/>
              </a:rPr>
              <a:t>DERIVED DATA </a:t>
            </a:r>
            <a:r>
              <a:rPr lang="en-US" sz="2800" dirty="0">
                <a:latin typeface="Times New Roman" pitchFamily="18" charset="0"/>
                <a:cs typeface="Times New Roman" pitchFamily="18" charset="0"/>
              </a:rPr>
              <a:t>– obtained by comparing two </a:t>
            </a:r>
            <a:r>
              <a:rPr lang="en-US" sz="2800" dirty="0" err="1">
                <a:latin typeface="Times New Roman" pitchFamily="18" charset="0"/>
                <a:cs typeface="Times New Roman" pitchFamily="18" charset="0"/>
              </a:rPr>
              <a:t>measurments</a:t>
            </a: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eg</a:t>
            </a:r>
            <a:r>
              <a:rPr lang="en-US" sz="2800" dirty="0">
                <a:latin typeface="Times New Roman" pitchFamily="18" charset="0"/>
                <a:cs typeface="Times New Roman" pitchFamily="18" charset="0"/>
              </a:rPr>
              <a:t> – between 7 and 8 years growth is 2 mm</a:t>
            </a:r>
          </a:p>
        </p:txBody>
      </p:sp>
    </p:spTree>
  </p:cSld>
  <p:clrMapOvr>
    <a:masterClrMapping/>
  </p:clrMapOvr>
  <p:transition spd="slow"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4155" y="0"/>
            <a:ext cx="8234426" cy="584775"/>
          </a:xfrm>
          <a:prstGeom prst="rect">
            <a:avLst/>
          </a:prstGeom>
          <a:noFill/>
        </p:spPr>
        <p:txBody>
          <a:bodyPr wrap="square" rtlCol="0">
            <a:spAutoFit/>
          </a:bodyPr>
          <a:lstStyle/>
          <a:p>
            <a:r>
              <a:rPr lang="en-US" sz="3200" dirty="0">
                <a:solidFill>
                  <a:schemeClr val="accent3"/>
                </a:solidFill>
                <a:latin typeface="Algerian" pitchFamily="82" charset="0"/>
              </a:rPr>
              <a:t>Methods of gathering growth data </a:t>
            </a:r>
          </a:p>
        </p:txBody>
      </p:sp>
      <p:sp>
        <p:nvSpPr>
          <p:cNvPr id="4" name="Rectangle 3"/>
          <p:cNvSpPr/>
          <p:nvPr/>
        </p:nvSpPr>
        <p:spPr>
          <a:xfrm>
            <a:off x="1002666" y="1775912"/>
            <a:ext cx="8738494" cy="2862322"/>
          </a:xfrm>
          <a:prstGeom prst="rect">
            <a:avLst/>
          </a:prstGeom>
        </p:spPr>
        <p:txBody>
          <a:bodyPr wrap="square">
            <a:spAutoFit/>
          </a:bodyPr>
          <a:lstStyle/>
          <a:p>
            <a:pPr marL="742950" indent="-742950">
              <a:buFont typeface="+mj-lt"/>
              <a:buAutoNum type="arabicPeriod"/>
            </a:pPr>
            <a:r>
              <a:rPr lang="en-US" sz="3600" b="1" dirty="0">
                <a:latin typeface="Times New Roman" pitchFamily="18" charset="0"/>
                <a:cs typeface="Times New Roman" pitchFamily="18" charset="0"/>
              </a:rPr>
              <a:t>Longitudinal studies</a:t>
            </a:r>
          </a:p>
          <a:p>
            <a:pPr marL="742950" indent="-742950">
              <a:buFont typeface="+mj-lt"/>
              <a:buAutoNum type="arabicPeriod"/>
            </a:pPr>
            <a:endParaRPr lang="en-US" sz="3600" b="1" dirty="0">
              <a:latin typeface="Times New Roman" pitchFamily="18" charset="0"/>
              <a:cs typeface="Times New Roman" pitchFamily="18" charset="0"/>
            </a:endParaRPr>
          </a:p>
          <a:p>
            <a:pPr marL="742950" indent="-742950">
              <a:buFont typeface="+mj-lt"/>
              <a:buAutoNum type="arabicPeriod"/>
            </a:pPr>
            <a:r>
              <a:rPr lang="en-US" sz="3600" b="1" dirty="0">
                <a:latin typeface="Times New Roman" pitchFamily="18" charset="0"/>
                <a:cs typeface="Times New Roman" pitchFamily="18" charset="0"/>
              </a:rPr>
              <a:t>Cross sectional study</a:t>
            </a:r>
          </a:p>
          <a:p>
            <a:pPr marL="742950" indent="-742950">
              <a:buFont typeface="+mj-lt"/>
              <a:buAutoNum type="arabicPeriod"/>
            </a:pPr>
            <a:endParaRPr lang="en-US" sz="3600" b="1" dirty="0">
              <a:latin typeface="Times New Roman" pitchFamily="18" charset="0"/>
              <a:cs typeface="Times New Roman" pitchFamily="18" charset="0"/>
            </a:endParaRPr>
          </a:p>
          <a:p>
            <a:pPr marL="742950" indent="-742950">
              <a:buFont typeface="+mj-lt"/>
              <a:buAutoNum type="arabicPeriod"/>
            </a:pPr>
            <a:r>
              <a:rPr lang="en-US" sz="3600" b="1" dirty="0">
                <a:latin typeface="Times New Roman" pitchFamily="18" charset="0"/>
                <a:cs typeface="Times New Roman" pitchFamily="18" charset="0"/>
              </a:rPr>
              <a:t>Overlapping / semi </a:t>
            </a:r>
            <a:r>
              <a:rPr lang="en-US" sz="3600" b="1" dirty="0" err="1">
                <a:latin typeface="Times New Roman" pitchFamily="18" charset="0"/>
                <a:cs typeface="Times New Roman" pitchFamily="18" charset="0"/>
              </a:rPr>
              <a:t>longitudnal</a:t>
            </a:r>
            <a:r>
              <a:rPr lang="en-US" sz="3600" b="1" dirty="0">
                <a:latin typeface="Times New Roman" pitchFamily="18" charset="0"/>
                <a:cs typeface="Times New Roman" pitchFamily="18" charset="0"/>
              </a:rPr>
              <a:t> </a:t>
            </a:r>
          </a:p>
        </p:txBody>
      </p:sp>
    </p:spTree>
  </p:cSld>
  <p:clrMapOvr>
    <a:masterClrMapping/>
  </p:clrMapOvr>
  <p:transition spd="slow"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1806" y="487025"/>
            <a:ext cx="10226350" cy="6370975"/>
          </a:xfrm>
          <a:prstGeom prst="rect">
            <a:avLst/>
          </a:prstGeom>
        </p:spPr>
        <p:txBody>
          <a:bodyPr wrap="square">
            <a:spAutoFit/>
          </a:bodyPr>
          <a:lstStyle/>
          <a:p>
            <a:endParaRPr lang="en-US" sz="3200" dirty="0">
              <a:latin typeface="Algerian" pitchFamily="82" charset="0"/>
            </a:endParaRPr>
          </a:p>
          <a:p>
            <a:pPr>
              <a:buFont typeface="Wingdings" pitchFamily="2" charset="2"/>
              <a:buChar char="ü"/>
            </a:pPr>
            <a:r>
              <a:rPr lang="en-US" sz="2400" dirty="0"/>
              <a:t>Involves examination of a group of children repeatedly over a long period during active growth .</a:t>
            </a:r>
          </a:p>
          <a:p>
            <a:pPr>
              <a:buFont typeface="Wingdings" pitchFamily="2" charset="2"/>
              <a:buChar char="ü"/>
            </a:pPr>
            <a:endParaRPr lang="en-US" sz="2400" dirty="0"/>
          </a:p>
          <a:p>
            <a:pPr>
              <a:buFont typeface="Wingdings" pitchFamily="2" charset="2"/>
              <a:buChar char="ü"/>
            </a:pPr>
            <a:r>
              <a:rPr lang="en-US" sz="2400" dirty="0"/>
              <a:t>Produces valuable data for study of growth rates and the variability of individual growth .  </a:t>
            </a:r>
          </a:p>
          <a:p>
            <a:pPr>
              <a:buFont typeface="Wingdings" pitchFamily="2" charset="2"/>
              <a:buChar char="ü"/>
            </a:pPr>
            <a:endParaRPr lang="en-US" sz="2400" dirty="0"/>
          </a:p>
          <a:p>
            <a:pPr>
              <a:buFont typeface="Wingdings" pitchFamily="2" charset="2"/>
              <a:buChar char="ü"/>
            </a:pPr>
            <a:r>
              <a:rPr lang="en-US" sz="2400" dirty="0"/>
              <a:t>Measurement made of the same person or group at regular intervals through time .</a:t>
            </a:r>
          </a:p>
          <a:p>
            <a:endParaRPr lang="en-US" sz="3200" dirty="0">
              <a:solidFill>
                <a:schemeClr val="accent3"/>
              </a:solidFill>
              <a:latin typeface="Algerian" pitchFamily="82" charset="0"/>
              <a:cs typeface="Times New Roman" pitchFamily="18" charset="0"/>
            </a:endParaRPr>
          </a:p>
          <a:p>
            <a:r>
              <a:rPr lang="en-US" sz="3200" dirty="0">
                <a:solidFill>
                  <a:schemeClr val="accent3"/>
                </a:solidFill>
                <a:latin typeface="Algerian" pitchFamily="82" charset="0"/>
                <a:cs typeface="Times New Roman" pitchFamily="18" charset="0"/>
              </a:rPr>
              <a:t>Advantages-</a:t>
            </a:r>
          </a:p>
          <a:p>
            <a:pPr marL="457200" indent="-457200">
              <a:buAutoNum type="arabicPeriod"/>
            </a:pPr>
            <a:r>
              <a:rPr lang="en-US" sz="2400" dirty="0"/>
              <a:t>As the same subjects are followed up over a long period , the specific developmental pattern of an individual can be studied and compared .</a:t>
            </a:r>
          </a:p>
          <a:p>
            <a:pPr marL="457200" indent="-457200">
              <a:buAutoNum type="arabicPeriod"/>
            </a:pPr>
            <a:r>
              <a:rPr lang="en-US" sz="2400" dirty="0"/>
              <a:t>Variation in development among individuals within sample can be studied.</a:t>
            </a:r>
          </a:p>
          <a:p>
            <a:pPr marL="457200" indent="-457200">
              <a:buAutoNum type="arabicPeriod"/>
            </a:pPr>
            <a:r>
              <a:rPr lang="en-US" sz="2400" dirty="0"/>
              <a:t>Problems in sampling are easily smoothened out since an unusual event in measuring is easily seen.</a:t>
            </a:r>
          </a:p>
        </p:txBody>
      </p:sp>
      <p:sp>
        <p:nvSpPr>
          <p:cNvPr id="3" name="TextBox 2"/>
          <p:cNvSpPr txBox="1"/>
          <p:nvPr/>
        </p:nvSpPr>
        <p:spPr>
          <a:xfrm>
            <a:off x="2929812" y="0"/>
            <a:ext cx="8136293" cy="584775"/>
          </a:xfrm>
          <a:prstGeom prst="rect">
            <a:avLst/>
          </a:prstGeom>
          <a:noFill/>
        </p:spPr>
        <p:txBody>
          <a:bodyPr wrap="square" rtlCol="0">
            <a:spAutoFit/>
          </a:bodyPr>
          <a:lstStyle/>
          <a:p>
            <a:r>
              <a:rPr lang="en-US" sz="3200" dirty="0">
                <a:solidFill>
                  <a:schemeClr val="accent3"/>
                </a:solidFill>
                <a:latin typeface="Algerian" pitchFamily="82" charset="0"/>
              </a:rPr>
              <a:t>Longitudinal studies </a:t>
            </a:r>
          </a:p>
        </p:txBody>
      </p:sp>
    </p:spTree>
  </p:cSld>
  <p:clrMapOvr>
    <a:masterClrMapping/>
  </p:clrMapOvr>
  <p:transition spd="slow"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0674220" cy="5509200"/>
          </a:xfrm>
          <a:prstGeom prst="rect">
            <a:avLst/>
          </a:prstGeom>
        </p:spPr>
        <p:txBody>
          <a:bodyPr wrap="square">
            <a:spAutoFit/>
          </a:bodyPr>
          <a:lstStyle/>
          <a:p>
            <a:endParaRPr lang="en-US" sz="3200" dirty="0">
              <a:solidFill>
                <a:schemeClr val="accent3"/>
              </a:solidFill>
              <a:latin typeface="Algerian" pitchFamily="82" charset="0"/>
            </a:endParaRPr>
          </a:p>
          <a:p>
            <a:r>
              <a:rPr lang="en-US" sz="3200" dirty="0">
                <a:solidFill>
                  <a:schemeClr val="accent3"/>
                </a:solidFill>
                <a:latin typeface="Algerian" pitchFamily="82" charset="0"/>
              </a:rPr>
              <a:t>Disadvantages – </a:t>
            </a:r>
          </a:p>
          <a:p>
            <a:endParaRPr lang="en-US" sz="2400" dirty="0">
              <a:solidFill>
                <a:schemeClr val="accent3"/>
              </a:solidFill>
              <a:latin typeface="Algerian" pitchFamily="82" charset="0"/>
            </a:endParaRPr>
          </a:p>
          <a:p>
            <a:endParaRPr lang="en-US" sz="2400" dirty="0">
              <a:solidFill>
                <a:schemeClr val="accent3"/>
              </a:solidFill>
              <a:latin typeface="Algerian" pitchFamily="82" charset="0"/>
            </a:endParaRPr>
          </a:p>
          <a:p>
            <a:endParaRPr lang="en-US" sz="2400" dirty="0">
              <a:solidFill>
                <a:schemeClr val="accent3"/>
              </a:solidFill>
              <a:latin typeface="Algerian" pitchFamily="82" charset="0"/>
            </a:endParaRPr>
          </a:p>
          <a:p>
            <a:pPr marL="457200" indent="-457200">
              <a:buAutoNum type="alphaLcParenR"/>
            </a:pPr>
            <a:r>
              <a:rPr lang="en-US" sz="2400" dirty="0">
                <a:solidFill>
                  <a:schemeClr val="accent3"/>
                </a:solidFill>
              </a:rPr>
              <a:t>TIME </a:t>
            </a:r>
            <a:r>
              <a:rPr lang="en-US" sz="2400" dirty="0"/>
              <a:t>– takes a lifetime to gather data .</a:t>
            </a:r>
          </a:p>
          <a:p>
            <a:pPr marL="457200" indent="-457200">
              <a:buAutoNum type="alphaLcParenR"/>
            </a:pPr>
            <a:endParaRPr lang="en-US" sz="2400" dirty="0"/>
          </a:p>
          <a:p>
            <a:pPr marL="457200" indent="-457200">
              <a:buAutoNum type="alphaLcParenR"/>
            </a:pPr>
            <a:r>
              <a:rPr lang="en-US" sz="2400" dirty="0">
                <a:solidFill>
                  <a:schemeClr val="accent3"/>
                </a:solidFill>
              </a:rPr>
              <a:t>EXPENSE</a:t>
            </a:r>
            <a:r>
              <a:rPr lang="en-US" sz="2400" dirty="0"/>
              <a:t> – necessitates maintenance of laboratories , research personnel and data storage for a long time .</a:t>
            </a:r>
          </a:p>
          <a:p>
            <a:pPr marL="457200" indent="-457200">
              <a:buAutoNum type="alphaLcParenR"/>
            </a:pPr>
            <a:endParaRPr lang="en-US" sz="2400" dirty="0"/>
          </a:p>
          <a:p>
            <a:pPr marL="457200" indent="-457200">
              <a:buAutoNum type="alphaLcParenR"/>
            </a:pPr>
            <a:r>
              <a:rPr lang="en-US" sz="2400" dirty="0">
                <a:solidFill>
                  <a:schemeClr val="accent3"/>
                </a:solidFill>
              </a:rPr>
              <a:t>ATTRITION – </a:t>
            </a:r>
            <a:r>
              <a:rPr lang="en-US" sz="2400" dirty="0"/>
              <a:t>sample size becomes smaller because of migration / death </a:t>
            </a:r>
            <a:r>
              <a:rPr lang="en-US" sz="2400" dirty="0" err="1"/>
              <a:t>eg</a:t>
            </a:r>
            <a:r>
              <a:rPr lang="en-US" sz="2400" dirty="0"/>
              <a:t>- attrition rate reaches 50% in 15 years .</a:t>
            </a:r>
          </a:p>
          <a:p>
            <a:endParaRPr lang="en-US" sz="2400" dirty="0"/>
          </a:p>
          <a:p>
            <a:r>
              <a:rPr lang="en-US" sz="2400" b="1" dirty="0">
                <a:solidFill>
                  <a:schemeClr val="accent3"/>
                </a:solidFill>
              </a:rPr>
              <a:t>Textbook of orthodontics – BISHARA </a:t>
            </a:r>
          </a:p>
        </p:txBody>
      </p:sp>
    </p:spTree>
  </p:cSld>
  <p:clrMapOvr>
    <a:masterClrMapping/>
  </p:clrMapOvr>
  <p:transition spd="slow"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02688"/>
            <a:ext cx="12192000" cy="4154984"/>
          </a:xfrm>
          <a:prstGeom prst="rect">
            <a:avLst/>
          </a:prstGeom>
        </p:spPr>
        <p:txBody>
          <a:bodyPr wrap="square">
            <a:spAutoFit/>
          </a:bodyPr>
          <a:lstStyle/>
          <a:p>
            <a:pPr>
              <a:buFont typeface="Arial" pitchFamily="34" charset="0"/>
              <a:buChar char="•"/>
            </a:pPr>
            <a:r>
              <a:rPr lang="en-US" sz="2400" dirty="0"/>
              <a:t>A large number of individuals of different ages are examined on one occasion to develop information on growth attained at particular age .</a:t>
            </a:r>
          </a:p>
          <a:p>
            <a:pPr>
              <a:buFont typeface="Arial" pitchFamily="34" charset="0"/>
              <a:buChar char="•"/>
            </a:pPr>
            <a:endParaRPr lang="en-US" sz="2400" dirty="0"/>
          </a:p>
          <a:p>
            <a:pPr>
              <a:buFont typeface="Arial" pitchFamily="34" charset="0"/>
              <a:buChar char="•"/>
            </a:pPr>
            <a:r>
              <a:rPr lang="en-US" sz="2400" dirty="0"/>
              <a:t>Carried out by observation and measurement made of different samples and studied at different period .</a:t>
            </a:r>
          </a:p>
          <a:p>
            <a:pPr>
              <a:buFont typeface="Arial" pitchFamily="34" charset="0"/>
              <a:buChar char="•"/>
            </a:pPr>
            <a:endParaRPr lang="en-US" sz="2400" dirty="0"/>
          </a:p>
          <a:p>
            <a:pPr>
              <a:buFont typeface="Arial" pitchFamily="34" charset="0"/>
              <a:buChar char="•"/>
            </a:pPr>
            <a:r>
              <a:rPr lang="en-US" sz="2400" dirty="0"/>
              <a:t>This study provides best data for establishing national standards .</a:t>
            </a:r>
          </a:p>
          <a:p>
            <a:pPr>
              <a:buFont typeface="Arial" pitchFamily="34" charset="0"/>
              <a:buChar char="•"/>
            </a:pPr>
            <a:r>
              <a:rPr lang="en-US" sz="2400" dirty="0" err="1"/>
              <a:t>Eg</a:t>
            </a:r>
            <a:r>
              <a:rPr lang="en-US" sz="2400" dirty="0"/>
              <a:t> – measure a group of 7 year old boys on the same day , 8 year old boys on the same day and same venue and the changes between 7 and 8 year groups are noted and assessed .</a:t>
            </a:r>
          </a:p>
          <a:p>
            <a:pPr>
              <a:buFont typeface="Arial" pitchFamily="34" charset="0"/>
              <a:buChar char="•"/>
            </a:pPr>
            <a:endParaRPr lang="en-US" sz="2400" dirty="0"/>
          </a:p>
          <a:p>
            <a:pPr>
              <a:buFont typeface="Arial" pitchFamily="34" charset="0"/>
              <a:buChar char="•"/>
            </a:pPr>
            <a:endParaRPr lang="en-US" sz="2400" dirty="0"/>
          </a:p>
        </p:txBody>
      </p:sp>
      <p:sp>
        <p:nvSpPr>
          <p:cNvPr id="3" name="TextBox 2"/>
          <p:cNvSpPr txBox="1"/>
          <p:nvPr/>
        </p:nvSpPr>
        <p:spPr>
          <a:xfrm>
            <a:off x="1604866" y="0"/>
            <a:ext cx="7781730" cy="523220"/>
          </a:xfrm>
          <a:prstGeom prst="rect">
            <a:avLst/>
          </a:prstGeom>
          <a:noFill/>
        </p:spPr>
        <p:txBody>
          <a:bodyPr wrap="square" rtlCol="0">
            <a:spAutoFit/>
          </a:bodyPr>
          <a:lstStyle/>
          <a:p>
            <a:r>
              <a:rPr lang="en-US" sz="2800" dirty="0">
                <a:solidFill>
                  <a:schemeClr val="accent3"/>
                </a:solidFill>
                <a:latin typeface="Algerian" pitchFamily="82" charset="0"/>
              </a:rPr>
              <a:t>Cross sectional studies </a:t>
            </a:r>
          </a:p>
        </p:txBody>
      </p:sp>
    </p:spTree>
  </p:cSld>
  <p:clrMapOvr>
    <a:masterClrMapping/>
  </p:clrMapOvr>
  <p:transition spd="slow"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547" y="899746"/>
            <a:ext cx="10692881" cy="4739759"/>
          </a:xfrm>
          <a:prstGeom prst="rect">
            <a:avLst/>
          </a:prstGeom>
        </p:spPr>
        <p:txBody>
          <a:bodyPr wrap="square">
            <a:spAutoFit/>
          </a:bodyPr>
          <a:lstStyle/>
          <a:p>
            <a:r>
              <a:rPr lang="en-US" sz="3200" dirty="0">
                <a:solidFill>
                  <a:schemeClr val="accent3"/>
                </a:solidFill>
              </a:rPr>
              <a:t>ADVANTAGE – </a:t>
            </a:r>
          </a:p>
          <a:p>
            <a:endParaRPr lang="en-US" dirty="0"/>
          </a:p>
          <a:p>
            <a:pPr>
              <a:buFont typeface="Wingdings" pitchFamily="2" charset="2"/>
              <a:buChar char="q"/>
            </a:pPr>
            <a:r>
              <a:rPr lang="en-US" sz="2400" dirty="0"/>
              <a:t>Short duration </a:t>
            </a:r>
          </a:p>
          <a:p>
            <a:pPr>
              <a:buFont typeface="Wingdings" pitchFamily="2" charset="2"/>
              <a:buChar char="q"/>
            </a:pPr>
            <a:r>
              <a:rPr lang="en-US" sz="2400" dirty="0"/>
              <a:t>Less expensive </a:t>
            </a:r>
          </a:p>
          <a:p>
            <a:pPr>
              <a:buFont typeface="Wingdings" pitchFamily="2" charset="2"/>
              <a:buChar char="q"/>
            </a:pPr>
            <a:r>
              <a:rPr lang="en-US" sz="2400" dirty="0"/>
              <a:t>Possible to get Large sample  as duration of study is short </a:t>
            </a:r>
          </a:p>
          <a:p>
            <a:pPr>
              <a:buFont typeface="Wingdings" pitchFamily="2" charset="2"/>
              <a:buChar char="q"/>
            </a:pPr>
            <a:r>
              <a:rPr lang="en-US" sz="2400" dirty="0"/>
              <a:t>Possible to repeat the study if any flaw is there.</a:t>
            </a:r>
          </a:p>
          <a:p>
            <a:pPr>
              <a:buFont typeface="Wingdings" pitchFamily="2" charset="2"/>
              <a:buChar char="q"/>
            </a:pPr>
            <a:r>
              <a:rPr lang="en-US" sz="2400" dirty="0"/>
              <a:t>Used for cadaver , skeleton and </a:t>
            </a:r>
            <a:r>
              <a:rPr lang="en-US" sz="2400" dirty="0" err="1"/>
              <a:t>archeologic</a:t>
            </a:r>
            <a:r>
              <a:rPr lang="en-US" sz="2400" dirty="0"/>
              <a:t> data</a:t>
            </a:r>
          </a:p>
          <a:p>
            <a:endParaRPr lang="en-US" sz="2800" dirty="0"/>
          </a:p>
          <a:p>
            <a:r>
              <a:rPr lang="en-US" sz="2800" dirty="0">
                <a:solidFill>
                  <a:schemeClr val="accent3"/>
                </a:solidFill>
              </a:rPr>
              <a:t>DISADVANTAGE-</a:t>
            </a:r>
          </a:p>
          <a:p>
            <a:endParaRPr lang="en-US" sz="2800" dirty="0">
              <a:solidFill>
                <a:schemeClr val="accent3"/>
              </a:solidFill>
            </a:endParaRPr>
          </a:p>
          <a:p>
            <a:r>
              <a:rPr lang="en-US" sz="2400" dirty="0"/>
              <a:t>In cross sectional study individual variations cant be noted completely. </a:t>
            </a:r>
            <a:r>
              <a:rPr lang="en-US" sz="2400" dirty="0" err="1"/>
              <a:t>Eg</a:t>
            </a:r>
            <a:r>
              <a:rPr lang="en-US" sz="2400" dirty="0"/>
              <a:t> – studies of timing of developmental events like onset of puberty or adolescent growth spurt </a:t>
            </a:r>
          </a:p>
        </p:txBody>
      </p:sp>
    </p:spTree>
  </p:cSld>
  <p:clrMapOvr>
    <a:masterClrMapping/>
  </p:clrMapOvr>
  <p:transition spd="slow"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974" y="1270757"/>
            <a:ext cx="10798630" cy="1200329"/>
          </a:xfrm>
          <a:prstGeom prst="rect">
            <a:avLst/>
          </a:prstGeom>
        </p:spPr>
        <p:txBody>
          <a:bodyPr wrap="square">
            <a:spAutoFit/>
          </a:bodyPr>
          <a:lstStyle/>
          <a:p>
            <a:pPr>
              <a:buFont typeface="Wingdings" pitchFamily="2" charset="2"/>
              <a:buChar char="q"/>
            </a:pPr>
            <a:r>
              <a:rPr lang="en-US" sz="2400" dirty="0">
                <a:latin typeface="Times New Roman" pitchFamily="18" charset="0"/>
                <a:cs typeface="Times New Roman" pitchFamily="18" charset="0"/>
              </a:rPr>
              <a:t>combination  of cross-sectional and </a:t>
            </a:r>
            <a:r>
              <a:rPr lang="en-US" sz="2400" dirty="0" err="1">
                <a:latin typeface="Times New Roman" pitchFamily="18" charset="0"/>
                <a:cs typeface="Times New Roman" pitchFamily="18" charset="0"/>
              </a:rPr>
              <a:t>longitudnal</a:t>
            </a:r>
            <a:r>
              <a:rPr lang="en-US" sz="2400" dirty="0">
                <a:latin typeface="Times New Roman" pitchFamily="18" charset="0"/>
                <a:cs typeface="Times New Roman" pitchFamily="18" charset="0"/>
              </a:rPr>
              <a:t> studies .</a:t>
            </a:r>
          </a:p>
          <a:p>
            <a:pPr>
              <a:buFont typeface="Wingdings" pitchFamily="2" charset="2"/>
              <a:buChar char="q"/>
            </a:pPr>
            <a:endParaRPr lang="en-US" sz="2400" dirty="0">
              <a:latin typeface="Times New Roman" pitchFamily="18" charset="0"/>
              <a:cs typeface="Times New Roman" pitchFamily="18" charset="0"/>
            </a:endParaRPr>
          </a:p>
          <a:p>
            <a:pPr>
              <a:buFont typeface="Wingdings" pitchFamily="2" charset="2"/>
              <a:buChar char="q"/>
            </a:pPr>
            <a:r>
              <a:rPr lang="en-US" sz="2400" dirty="0">
                <a:latin typeface="Times New Roman" pitchFamily="18" charset="0"/>
                <a:cs typeface="Times New Roman" pitchFamily="18" charset="0"/>
              </a:rPr>
              <a:t>Subjects at different age levels are seen </a:t>
            </a:r>
            <a:r>
              <a:rPr lang="en-US" sz="2400" dirty="0" err="1">
                <a:latin typeface="Times New Roman" pitchFamily="18" charset="0"/>
                <a:cs typeface="Times New Roman" pitchFamily="18" charset="0"/>
              </a:rPr>
              <a:t>longitudnally</a:t>
            </a:r>
            <a:r>
              <a:rPr lang="en-US" sz="2400" dirty="0">
                <a:latin typeface="Times New Roman" pitchFamily="18" charset="0"/>
                <a:cs typeface="Times New Roman" pitchFamily="18" charset="0"/>
              </a:rPr>
              <a:t> for shorter periods (6 years )</a:t>
            </a:r>
          </a:p>
        </p:txBody>
      </p:sp>
      <p:sp>
        <p:nvSpPr>
          <p:cNvPr id="3" name="TextBox 2"/>
          <p:cNvSpPr txBox="1"/>
          <p:nvPr/>
        </p:nvSpPr>
        <p:spPr>
          <a:xfrm>
            <a:off x="765110" y="3638938"/>
            <a:ext cx="7893698" cy="2308324"/>
          </a:xfrm>
          <a:prstGeom prst="rect">
            <a:avLst/>
          </a:prstGeom>
          <a:noFill/>
        </p:spPr>
        <p:txBody>
          <a:bodyPr wrap="square" rtlCol="0">
            <a:spAutoFit/>
          </a:bodyPr>
          <a:lstStyle/>
          <a:p>
            <a:r>
              <a:rPr lang="en-US" sz="2400" dirty="0">
                <a:solidFill>
                  <a:schemeClr val="accent3"/>
                </a:solidFill>
                <a:latin typeface="Algerian" pitchFamily="82" charset="0"/>
              </a:rPr>
              <a:t>3) Evaluation of growth data – </a:t>
            </a:r>
          </a:p>
          <a:p>
            <a:endParaRPr lang="en-US" sz="2400" dirty="0">
              <a:solidFill>
                <a:schemeClr val="accent3"/>
              </a:solidFill>
              <a:latin typeface="Algerian" pitchFamily="82" charset="0"/>
            </a:endParaRPr>
          </a:p>
          <a:p>
            <a:r>
              <a:rPr lang="en-US" sz="2400" dirty="0"/>
              <a:t>Done by using statistical method on data obtained .</a:t>
            </a:r>
          </a:p>
          <a:p>
            <a:endParaRPr lang="en-US" sz="2400" dirty="0"/>
          </a:p>
          <a:p>
            <a:r>
              <a:rPr lang="en-US" sz="2400" dirty="0" err="1"/>
              <a:t>Eg</a:t>
            </a:r>
            <a:r>
              <a:rPr lang="en-US" sz="2400" dirty="0"/>
              <a:t> – evaluation of growth data using </a:t>
            </a:r>
            <a:r>
              <a:rPr lang="en-US" sz="2400" dirty="0" err="1"/>
              <a:t>cephalometrics</a:t>
            </a:r>
            <a:r>
              <a:rPr lang="en-US" sz="2400" dirty="0"/>
              <a:t> for research and day to day practice .</a:t>
            </a:r>
          </a:p>
        </p:txBody>
      </p:sp>
      <p:sp>
        <p:nvSpPr>
          <p:cNvPr id="4" name="Rectangle 3"/>
          <p:cNvSpPr/>
          <p:nvPr/>
        </p:nvSpPr>
        <p:spPr>
          <a:xfrm>
            <a:off x="767644" y="0"/>
            <a:ext cx="11654152" cy="523220"/>
          </a:xfrm>
          <a:prstGeom prst="rect">
            <a:avLst/>
          </a:prstGeom>
        </p:spPr>
        <p:txBody>
          <a:bodyPr wrap="none">
            <a:spAutoFit/>
          </a:bodyPr>
          <a:lstStyle/>
          <a:p>
            <a:r>
              <a:rPr lang="en-US" sz="2800" dirty="0">
                <a:solidFill>
                  <a:schemeClr val="accent3"/>
                </a:solidFill>
                <a:latin typeface="Algerian" pitchFamily="82" charset="0"/>
              </a:rPr>
              <a:t>Mixed longitudinal study  / overlapping / semi </a:t>
            </a:r>
            <a:r>
              <a:rPr lang="en-US" sz="2800" dirty="0" err="1">
                <a:solidFill>
                  <a:schemeClr val="accent3"/>
                </a:solidFill>
                <a:latin typeface="Algerian" pitchFamily="82" charset="0"/>
              </a:rPr>
              <a:t>longitudnal</a:t>
            </a:r>
            <a:r>
              <a:rPr lang="en-US" sz="2800" dirty="0">
                <a:solidFill>
                  <a:schemeClr val="accent3"/>
                </a:solidFill>
                <a:latin typeface="Algerian" pitchFamily="82" charset="0"/>
              </a:rPr>
              <a:t>  : </a:t>
            </a:r>
          </a:p>
        </p:txBody>
      </p:sp>
    </p:spTree>
  </p:cSld>
  <p:clrMapOvr>
    <a:masterClrMapping/>
  </p:clrMapOvr>
  <p:transition spd="slow"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2589" y="0"/>
            <a:ext cx="9386046" cy="1077218"/>
          </a:xfrm>
          <a:prstGeom prst="rect">
            <a:avLst/>
          </a:prstGeom>
          <a:noFill/>
        </p:spPr>
        <p:txBody>
          <a:bodyPr wrap="square" rtlCol="0">
            <a:spAutoFit/>
          </a:bodyPr>
          <a:lstStyle/>
          <a:p>
            <a:r>
              <a:rPr lang="en-US" sz="3200" dirty="0">
                <a:latin typeface="Algerian" pitchFamily="82" charset="0"/>
              </a:rPr>
              <a:t>Method of studying physical growth (PROFFIT) </a:t>
            </a:r>
          </a:p>
        </p:txBody>
      </p:sp>
      <p:sp>
        <p:nvSpPr>
          <p:cNvPr id="3" name="TextBox 2"/>
          <p:cNvSpPr txBox="1"/>
          <p:nvPr/>
        </p:nvSpPr>
        <p:spPr>
          <a:xfrm>
            <a:off x="537882" y="1842247"/>
            <a:ext cx="11228295" cy="3046988"/>
          </a:xfrm>
          <a:prstGeom prst="rect">
            <a:avLst/>
          </a:prstGeom>
          <a:noFill/>
        </p:spPr>
        <p:txBody>
          <a:bodyPr wrap="square" rtlCol="0">
            <a:spAutoFit/>
          </a:bodyPr>
          <a:lstStyle/>
          <a:p>
            <a:r>
              <a:rPr lang="en-US" sz="2400" dirty="0">
                <a:latin typeface="Times New Roman" pitchFamily="18" charset="0"/>
                <a:cs typeface="Times New Roman" pitchFamily="18" charset="0"/>
              </a:rPr>
              <a:t>The data collection for evaluation of physical growth is done by –</a:t>
            </a:r>
          </a:p>
          <a:p>
            <a:endParaRPr lang="en-US" sz="2400" dirty="0">
              <a:latin typeface="Times New Roman" pitchFamily="18" charset="0"/>
              <a:cs typeface="Times New Roman" pitchFamily="18" charset="0"/>
            </a:endParaRPr>
          </a:p>
          <a:p>
            <a:pPr marL="342900" indent="-342900">
              <a:buAutoNum type="arabicPeriod"/>
            </a:pPr>
            <a:r>
              <a:rPr lang="en-US" sz="2400" dirty="0">
                <a:solidFill>
                  <a:srgbClr val="FFFF00"/>
                </a:solidFill>
                <a:latin typeface="Times New Roman" pitchFamily="18" charset="0"/>
                <a:cs typeface="Times New Roman" pitchFamily="18" charset="0"/>
              </a:rPr>
              <a:t>Measurement approach : </a:t>
            </a:r>
            <a:r>
              <a:rPr lang="en-US" sz="2400" dirty="0">
                <a:latin typeface="Times New Roman" pitchFamily="18" charset="0"/>
                <a:cs typeface="Times New Roman" pitchFamily="18" charset="0"/>
              </a:rPr>
              <a:t>based on technique for measuring living animals , animal is not harmed in this approach.</a:t>
            </a:r>
          </a:p>
          <a:p>
            <a:pPr marL="342900" indent="-342900">
              <a:buAutoNum type="arabicPeriod"/>
            </a:pPr>
            <a:endParaRPr lang="en-US" sz="2400" dirty="0">
              <a:latin typeface="Times New Roman" pitchFamily="18" charset="0"/>
              <a:cs typeface="Times New Roman" pitchFamily="18" charset="0"/>
            </a:endParaRPr>
          </a:p>
          <a:p>
            <a:pPr marL="342900" indent="-342900">
              <a:buAutoNum type="arabicPeriod"/>
            </a:pPr>
            <a:r>
              <a:rPr lang="en-US" sz="2400" dirty="0">
                <a:solidFill>
                  <a:srgbClr val="FFFF00"/>
                </a:solidFill>
                <a:latin typeface="Times New Roman" pitchFamily="18" charset="0"/>
                <a:cs typeface="Times New Roman" pitchFamily="18" charset="0"/>
              </a:rPr>
              <a:t>Experimental approach </a:t>
            </a:r>
            <a:r>
              <a:rPr lang="en-US" sz="2400" dirty="0">
                <a:latin typeface="Times New Roman" pitchFamily="18" charset="0"/>
                <a:cs typeface="Times New Roman" pitchFamily="18" charset="0"/>
              </a:rPr>
              <a:t>:includes experiment sin which growth is manipulated in some way. This implies that subject will be available for detailed study that may be destructive . So these are restricted for human species.</a:t>
            </a:r>
          </a:p>
        </p:txBody>
      </p:sp>
    </p:spTree>
  </p:cSld>
  <p:clrMapOvr>
    <a:masterClrMapping/>
  </p:clrMapOvr>
  <p:transition spd="slow"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7165" y="215153"/>
            <a:ext cx="7422776" cy="1200329"/>
          </a:xfrm>
          <a:prstGeom prst="rect">
            <a:avLst/>
          </a:prstGeom>
          <a:noFill/>
        </p:spPr>
        <p:txBody>
          <a:bodyPr wrap="square" rtlCol="0">
            <a:spAutoFit/>
          </a:bodyPr>
          <a:lstStyle/>
          <a:p>
            <a:r>
              <a:rPr lang="en-US" sz="3600" dirty="0">
                <a:solidFill>
                  <a:schemeClr val="accent3"/>
                </a:solidFill>
                <a:latin typeface="Algerian" pitchFamily="82" charset="0"/>
              </a:rPr>
              <a:t>Measurement approach :</a:t>
            </a:r>
          </a:p>
          <a:p>
            <a:endParaRPr lang="en-US" sz="3600" dirty="0">
              <a:solidFill>
                <a:schemeClr val="accent3"/>
              </a:solidFill>
              <a:latin typeface="Algerian" pitchFamily="82" charset="0"/>
            </a:endParaRPr>
          </a:p>
        </p:txBody>
      </p:sp>
      <p:sp>
        <p:nvSpPr>
          <p:cNvPr id="3" name="TextBox 2"/>
          <p:cNvSpPr txBox="1"/>
          <p:nvPr/>
        </p:nvSpPr>
        <p:spPr>
          <a:xfrm>
            <a:off x="806824" y="1653988"/>
            <a:ext cx="9399494" cy="3970318"/>
          </a:xfrm>
          <a:prstGeom prst="rect">
            <a:avLst/>
          </a:prstGeom>
          <a:noFill/>
        </p:spPr>
        <p:txBody>
          <a:bodyPr wrap="square" rtlCol="0">
            <a:spAutoFit/>
          </a:bodyPr>
          <a:lstStyle/>
          <a:p>
            <a:pPr marL="342900" indent="-342900">
              <a:buAutoNum type="arabicPeriod"/>
            </a:pPr>
            <a:r>
              <a:rPr lang="en-US" sz="3600" dirty="0" err="1"/>
              <a:t>Craniometry</a:t>
            </a:r>
            <a:r>
              <a:rPr lang="en-US" sz="3600" dirty="0"/>
              <a:t> </a:t>
            </a:r>
          </a:p>
          <a:p>
            <a:pPr marL="342900" indent="-342900">
              <a:buAutoNum type="arabicPeriod"/>
            </a:pPr>
            <a:endParaRPr lang="en-US" sz="3600" dirty="0"/>
          </a:p>
          <a:p>
            <a:pPr marL="342900" indent="-342900">
              <a:buAutoNum type="arabicPeriod"/>
            </a:pPr>
            <a:r>
              <a:rPr lang="en-US" sz="3600" dirty="0"/>
              <a:t>Anthropometry </a:t>
            </a:r>
          </a:p>
          <a:p>
            <a:pPr marL="342900" indent="-342900">
              <a:buAutoNum type="arabicPeriod"/>
            </a:pPr>
            <a:endParaRPr lang="en-US" sz="3600" dirty="0"/>
          </a:p>
          <a:p>
            <a:pPr marL="342900" indent="-342900">
              <a:buAutoNum type="arabicPeriod"/>
            </a:pPr>
            <a:r>
              <a:rPr lang="en-US" sz="3600" dirty="0" err="1"/>
              <a:t>Cephalometric</a:t>
            </a:r>
            <a:r>
              <a:rPr lang="en-US" sz="3600" dirty="0"/>
              <a:t> radiography</a:t>
            </a:r>
          </a:p>
          <a:p>
            <a:pPr marL="342900" indent="-342900"/>
            <a:r>
              <a:rPr lang="en-US" sz="3600" dirty="0"/>
              <a:t> </a:t>
            </a:r>
          </a:p>
          <a:p>
            <a:pPr marL="342900" indent="-342900"/>
            <a:r>
              <a:rPr lang="en-US" sz="3600" dirty="0"/>
              <a:t>4. Three dimensional imaging </a:t>
            </a:r>
          </a:p>
        </p:txBody>
      </p:sp>
    </p:spTree>
  </p:cSld>
  <p:clrMapOvr>
    <a:masterClrMapping/>
  </p:clrMapOvr>
  <p:transition spd="slow"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7882" y="363070"/>
            <a:ext cx="5123329" cy="707886"/>
          </a:xfrm>
          <a:prstGeom prst="rect">
            <a:avLst/>
          </a:prstGeom>
          <a:noFill/>
        </p:spPr>
        <p:txBody>
          <a:bodyPr wrap="square" rtlCol="0">
            <a:spAutoFit/>
          </a:bodyPr>
          <a:lstStyle/>
          <a:p>
            <a:r>
              <a:rPr lang="en-US" sz="4000" dirty="0" err="1">
                <a:latin typeface="Algerian" pitchFamily="82" charset="0"/>
              </a:rPr>
              <a:t>Craniometry</a:t>
            </a:r>
            <a:r>
              <a:rPr lang="en-US" sz="4000" dirty="0">
                <a:latin typeface="Algerian" pitchFamily="82" charset="0"/>
              </a:rPr>
              <a:t> </a:t>
            </a:r>
          </a:p>
        </p:txBody>
      </p:sp>
      <p:sp>
        <p:nvSpPr>
          <p:cNvPr id="3" name="TextBox 2"/>
          <p:cNvSpPr txBox="1"/>
          <p:nvPr/>
        </p:nvSpPr>
        <p:spPr>
          <a:xfrm>
            <a:off x="389965" y="1129553"/>
            <a:ext cx="6091517" cy="5262979"/>
          </a:xfrm>
          <a:prstGeom prst="rect">
            <a:avLst/>
          </a:prstGeom>
          <a:noFill/>
        </p:spPr>
        <p:txBody>
          <a:bodyPr wrap="square" rtlCol="0">
            <a:spAutoFit/>
          </a:bodyPr>
          <a:lstStyle/>
          <a:p>
            <a:r>
              <a:rPr lang="en-US" sz="2800" dirty="0">
                <a:latin typeface="Times New Roman" pitchFamily="18" charset="0"/>
                <a:cs typeface="Times New Roman" pitchFamily="18" charset="0"/>
              </a:rPr>
              <a:t>The first measurement approach of studying growth .</a:t>
            </a:r>
          </a:p>
          <a:p>
            <a:r>
              <a:rPr lang="en-US" sz="2800" dirty="0">
                <a:latin typeface="Times New Roman" pitchFamily="18" charset="0"/>
                <a:cs typeface="Times New Roman" pitchFamily="18" charset="0"/>
              </a:rPr>
              <a:t>Based on measurement of dry skulls found in human skeletal remains .</a:t>
            </a:r>
          </a:p>
          <a:p>
            <a:r>
              <a:rPr lang="en-US" sz="2800" dirty="0">
                <a:solidFill>
                  <a:srgbClr val="FFFF00"/>
                </a:solidFill>
                <a:latin typeface="Times New Roman" pitchFamily="18" charset="0"/>
                <a:cs typeface="Times New Roman" pitchFamily="18" charset="0"/>
              </a:rPr>
              <a:t>Advantage </a:t>
            </a:r>
            <a:r>
              <a:rPr lang="en-US" sz="2800" dirty="0">
                <a:latin typeface="Times New Roman" pitchFamily="18" charset="0"/>
                <a:cs typeface="Times New Roman" pitchFamily="18" charset="0"/>
              </a:rPr>
              <a:t>:precise measurement can be made on skull</a:t>
            </a:r>
          </a:p>
          <a:p>
            <a:r>
              <a:rPr lang="en-US" sz="2800" dirty="0">
                <a:solidFill>
                  <a:srgbClr val="FFFF00"/>
                </a:solidFill>
                <a:latin typeface="Times New Roman" pitchFamily="18" charset="0"/>
                <a:cs typeface="Times New Roman" pitchFamily="18" charset="0"/>
              </a:rPr>
              <a:t>Disadvantage</a:t>
            </a:r>
            <a:r>
              <a:rPr lang="en-US" sz="2800" dirty="0">
                <a:latin typeface="Times New Roman" pitchFamily="18" charset="0"/>
                <a:cs typeface="Times New Roman" pitchFamily="18" charset="0"/>
              </a:rPr>
              <a:t> : all growth data are cross sectional . </a:t>
            </a:r>
            <a:r>
              <a:rPr lang="en-US" sz="2800" dirty="0" err="1">
                <a:latin typeface="Times New Roman" pitchFamily="18" charset="0"/>
                <a:cs typeface="Times New Roman" pitchFamily="18" charset="0"/>
              </a:rPr>
              <a:t>i.e</a:t>
            </a:r>
            <a:r>
              <a:rPr lang="en-US" sz="2800" dirty="0">
                <a:latin typeface="Times New Roman" pitchFamily="18" charset="0"/>
                <a:cs typeface="Times New Roman" pitchFamily="18" charset="0"/>
              </a:rPr>
              <a:t> although different ages are represented in population, the same individual can be measured at only one point in time .</a:t>
            </a:r>
          </a:p>
          <a:p>
            <a:r>
              <a:rPr lang="en-US" sz="2800" dirty="0">
                <a:latin typeface="Times New Roman" pitchFamily="18" charset="0"/>
                <a:cs typeface="Times New Roman" pitchFamily="18" charset="0"/>
              </a:rPr>
              <a:t>No </a:t>
            </a:r>
            <a:r>
              <a:rPr lang="en-US" sz="2800" dirty="0" err="1">
                <a:latin typeface="Times New Roman" pitchFamily="18" charset="0"/>
                <a:cs typeface="Times New Roman" pitchFamily="18" charset="0"/>
              </a:rPr>
              <a:t>longitudnal</a:t>
            </a:r>
            <a:r>
              <a:rPr lang="en-US" sz="2800" dirty="0">
                <a:latin typeface="Times New Roman" pitchFamily="18" charset="0"/>
                <a:cs typeface="Times New Roman" pitchFamily="18" charset="0"/>
              </a:rPr>
              <a:t> studies can be done.</a:t>
            </a:r>
          </a:p>
        </p:txBody>
      </p:sp>
      <p:pic>
        <p:nvPicPr>
          <p:cNvPr id="5122" name="Picture 2" descr="Craniometry - Wikipedia"/>
          <p:cNvPicPr>
            <a:picLocks noChangeAspect="1" noChangeArrowheads="1"/>
          </p:cNvPicPr>
          <p:nvPr/>
        </p:nvPicPr>
        <p:blipFill>
          <a:blip r:embed="rId2"/>
          <a:srcRect/>
          <a:stretch>
            <a:fillRect/>
          </a:stretch>
        </p:blipFill>
        <p:spPr bwMode="auto">
          <a:xfrm>
            <a:off x="6862502" y="1317700"/>
            <a:ext cx="5079035" cy="4280667"/>
          </a:xfrm>
          <a:prstGeom prst="rect">
            <a:avLst/>
          </a:prstGeom>
          <a:noFill/>
        </p:spPr>
      </p:pic>
    </p:spTree>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4183" y="0"/>
            <a:ext cx="4110421" cy="646331"/>
          </a:xfrm>
          <a:prstGeom prst="rect">
            <a:avLst/>
          </a:prstGeom>
        </p:spPr>
        <p:txBody>
          <a:bodyPr wrap="none">
            <a:spAutoFit/>
          </a:bodyPr>
          <a:lstStyle/>
          <a:p>
            <a:r>
              <a:rPr lang="en-US" sz="3600" dirty="0">
                <a:solidFill>
                  <a:schemeClr val="accent3"/>
                </a:solidFill>
                <a:latin typeface="Algerian" pitchFamily="82" charset="0"/>
              </a:rPr>
              <a:t>Anthropometry </a:t>
            </a:r>
          </a:p>
        </p:txBody>
      </p:sp>
      <p:sp>
        <p:nvSpPr>
          <p:cNvPr id="3" name="Rectangle 2"/>
          <p:cNvSpPr/>
          <p:nvPr/>
        </p:nvSpPr>
        <p:spPr>
          <a:xfrm>
            <a:off x="0" y="867375"/>
            <a:ext cx="7837714" cy="5632311"/>
          </a:xfrm>
          <a:prstGeom prst="rect">
            <a:avLst/>
          </a:prstGeom>
        </p:spPr>
        <p:txBody>
          <a:bodyPr wrap="square">
            <a:spAutoFit/>
          </a:bodyPr>
          <a:lstStyle/>
          <a:p>
            <a:pPr>
              <a:buFont typeface="Wingdings" pitchFamily="2" charset="2"/>
              <a:buChar char="q"/>
            </a:pPr>
            <a:r>
              <a:rPr lang="en-US" sz="2400" dirty="0">
                <a:latin typeface="Times New Roman" pitchFamily="18" charset="0"/>
                <a:cs typeface="Times New Roman" pitchFamily="18" charset="0"/>
              </a:rPr>
              <a:t>Used to measure skeletal dimension on living individuals .</a:t>
            </a:r>
          </a:p>
          <a:p>
            <a:pPr>
              <a:buFont typeface="Wingdings" pitchFamily="2" charset="2"/>
              <a:buChar char="q"/>
            </a:pPr>
            <a:endParaRPr lang="en-US" sz="2400" dirty="0">
              <a:latin typeface="Times New Roman" pitchFamily="18" charset="0"/>
              <a:cs typeface="Times New Roman" pitchFamily="18" charset="0"/>
            </a:endParaRPr>
          </a:p>
          <a:p>
            <a:pPr>
              <a:buFont typeface="Wingdings" pitchFamily="2" charset="2"/>
              <a:buChar char="q"/>
            </a:pPr>
            <a:r>
              <a:rPr lang="en-US" sz="2400" dirty="0">
                <a:latin typeface="Times New Roman" pitchFamily="18" charset="0"/>
                <a:cs typeface="Times New Roman" pitchFamily="18" charset="0"/>
              </a:rPr>
              <a:t>Various landmarks measured using soft tissue points .</a:t>
            </a:r>
          </a:p>
          <a:p>
            <a:pPr>
              <a:buFont typeface="Wingdings" pitchFamily="2" charset="2"/>
              <a:buChar char="q"/>
            </a:pPr>
            <a:endParaRPr lang="en-US" sz="2400" dirty="0">
              <a:latin typeface="Times New Roman" pitchFamily="18" charset="0"/>
              <a:cs typeface="Times New Roman" pitchFamily="18" charset="0"/>
            </a:endParaRPr>
          </a:p>
          <a:p>
            <a:pPr>
              <a:buFont typeface="Wingdings" pitchFamily="2" charset="2"/>
              <a:buChar char="q"/>
            </a:pPr>
            <a:r>
              <a:rPr lang="en-US" sz="2400" dirty="0">
                <a:latin typeface="Times New Roman" pitchFamily="18" charset="0"/>
                <a:cs typeface="Times New Roman" pitchFamily="18" charset="0"/>
              </a:rPr>
              <a:t>Makes it possible to follow the growth of an individual directly , making same measurement repeatedly at different times.</a:t>
            </a:r>
          </a:p>
          <a:p>
            <a:pPr>
              <a:buFont typeface="Wingdings" pitchFamily="2" charset="2"/>
              <a:buChar char="q"/>
            </a:pPr>
            <a:endParaRPr lang="en-US" sz="2400" dirty="0">
              <a:latin typeface="Times New Roman" pitchFamily="18" charset="0"/>
              <a:cs typeface="Times New Roman" pitchFamily="18" charset="0"/>
            </a:endParaRPr>
          </a:p>
          <a:p>
            <a:pPr>
              <a:buFont typeface="Wingdings" pitchFamily="2" charset="2"/>
              <a:buChar char="q"/>
            </a:pPr>
            <a:r>
              <a:rPr lang="en-US" sz="2400" dirty="0">
                <a:latin typeface="Times New Roman" pitchFamily="18" charset="0"/>
                <a:cs typeface="Times New Roman" pitchFamily="18" charset="0"/>
              </a:rPr>
              <a:t>This produces longitudinal data – repeated measures of same individual .</a:t>
            </a:r>
          </a:p>
          <a:p>
            <a:pPr>
              <a:buFont typeface="Wingdings" pitchFamily="2" charset="2"/>
              <a:buChar char="q"/>
            </a:pPr>
            <a:endParaRPr lang="en-US" sz="2400" dirty="0">
              <a:latin typeface="Times New Roman" pitchFamily="18" charset="0"/>
              <a:cs typeface="Times New Roman" pitchFamily="18" charset="0"/>
            </a:endParaRPr>
          </a:p>
          <a:p>
            <a:pPr>
              <a:buFont typeface="Wingdings" pitchFamily="2" charset="2"/>
              <a:buChar char="q"/>
            </a:pPr>
            <a:r>
              <a:rPr lang="en-US" sz="2400" dirty="0">
                <a:latin typeface="Times New Roman" pitchFamily="18" charset="0"/>
                <a:cs typeface="Times New Roman" pitchFamily="18" charset="0"/>
              </a:rPr>
              <a:t>Important study done  by FURKAS have provided valuable new data for human facial proportions and their changes over time .</a:t>
            </a:r>
          </a:p>
          <a:p>
            <a:pPr>
              <a:buFont typeface="Wingdings" pitchFamily="2" charset="2"/>
              <a:buChar char="q"/>
            </a:pPr>
            <a:endParaRPr lang="en-US" sz="2400" dirty="0">
              <a:latin typeface="Times New Roman" pitchFamily="18" charset="0"/>
              <a:cs typeface="Times New Roman" pitchFamily="18" charset="0"/>
            </a:endParaRPr>
          </a:p>
        </p:txBody>
      </p:sp>
      <p:pic>
        <p:nvPicPr>
          <p:cNvPr id="4" name="Picture 4" descr="Anthropometric points | Download Scientific Diagram"/>
          <p:cNvPicPr>
            <a:picLocks noChangeAspect="1" noChangeArrowheads="1"/>
          </p:cNvPicPr>
          <p:nvPr/>
        </p:nvPicPr>
        <p:blipFill>
          <a:blip r:embed="rId2"/>
          <a:srcRect r="40000"/>
          <a:stretch>
            <a:fillRect/>
          </a:stretch>
        </p:blipFill>
        <p:spPr bwMode="auto">
          <a:xfrm>
            <a:off x="7707085" y="1287625"/>
            <a:ext cx="4204996" cy="4068146"/>
          </a:xfrm>
          <a:prstGeom prst="rect">
            <a:avLst/>
          </a:prstGeom>
          <a:noFill/>
        </p:spPr>
      </p:pic>
    </p:spTree>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4970" y="0"/>
            <a:ext cx="6736976" cy="584775"/>
          </a:xfrm>
          <a:prstGeom prst="rect">
            <a:avLst/>
          </a:prstGeom>
          <a:noFill/>
        </p:spPr>
        <p:txBody>
          <a:bodyPr wrap="square" rtlCol="0">
            <a:spAutoFit/>
          </a:bodyPr>
          <a:lstStyle/>
          <a:p>
            <a:r>
              <a:rPr lang="en-US" sz="3200" dirty="0" err="1">
                <a:solidFill>
                  <a:schemeClr val="accent3"/>
                </a:solidFill>
                <a:latin typeface="Algerian" pitchFamily="82" charset="0"/>
              </a:rPr>
              <a:t>Cephalometric</a:t>
            </a:r>
            <a:r>
              <a:rPr lang="en-US" sz="3200" dirty="0">
                <a:solidFill>
                  <a:schemeClr val="accent3"/>
                </a:solidFill>
                <a:latin typeface="Algerian" pitchFamily="82" charset="0"/>
              </a:rPr>
              <a:t> radiography </a:t>
            </a:r>
          </a:p>
        </p:txBody>
      </p:sp>
      <p:sp>
        <p:nvSpPr>
          <p:cNvPr id="3" name="TextBox 2"/>
          <p:cNvSpPr txBox="1"/>
          <p:nvPr/>
        </p:nvSpPr>
        <p:spPr>
          <a:xfrm>
            <a:off x="309282" y="833718"/>
            <a:ext cx="7315407" cy="5632311"/>
          </a:xfrm>
          <a:prstGeom prst="rect">
            <a:avLst/>
          </a:prstGeom>
          <a:noFill/>
        </p:spPr>
        <p:txBody>
          <a:bodyPr wrap="square" rtlCol="0">
            <a:spAutoFit/>
          </a:bodyPr>
          <a:lstStyle/>
          <a:p>
            <a:pPr>
              <a:buFont typeface="Arial" pitchFamily="34" charset="0"/>
              <a:buChar char="•"/>
            </a:pPr>
            <a:r>
              <a:rPr lang="en-US" sz="2400" dirty="0">
                <a:latin typeface="Times New Roman" pitchFamily="18" charset="0"/>
                <a:cs typeface="Times New Roman" pitchFamily="18" charset="0"/>
              </a:rPr>
              <a:t>Technique depends on precisely orienting the head before taking radiographs , with equally precise control of magnification .</a:t>
            </a:r>
          </a:p>
          <a:p>
            <a:pPr>
              <a:buFont typeface="Arial" pitchFamily="34" charset="0"/>
              <a:buChar char="•"/>
            </a:pPr>
            <a:r>
              <a:rPr lang="en-US" sz="2400" dirty="0">
                <a:latin typeface="Times New Roman" pitchFamily="18" charset="0"/>
                <a:cs typeface="Times New Roman" pitchFamily="18" charset="0"/>
              </a:rPr>
              <a:t>Allows a direct measurement of bony skeleton dimensions.</a:t>
            </a:r>
          </a:p>
          <a:p>
            <a:pPr>
              <a:buFont typeface="Arial" pitchFamily="34" charset="0"/>
              <a:buChar char="•"/>
            </a:pPr>
            <a:r>
              <a:rPr lang="en-US" sz="2400" dirty="0">
                <a:latin typeface="Times New Roman" pitchFamily="18" charset="0"/>
                <a:cs typeface="Times New Roman" pitchFamily="18" charset="0"/>
              </a:rPr>
              <a:t>Combines advantages  of </a:t>
            </a:r>
            <a:r>
              <a:rPr lang="en-US" sz="2400" dirty="0" err="1">
                <a:latin typeface="Times New Roman" pitchFamily="18" charset="0"/>
                <a:cs typeface="Times New Roman" pitchFamily="18" charset="0"/>
              </a:rPr>
              <a:t>craniometry</a:t>
            </a:r>
            <a:r>
              <a:rPr lang="en-US" sz="2400" dirty="0">
                <a:latin typeface="Times New Roman" pitchFamily="18" charset="0"/>
                <a:cs typeface="Times New Roman" pitchFamily="18" charset="0"/>
              </a:rPr>
              <a:t> and anthropometry.</a:t>
            </a:r>
          </a:p>
          <a:p>
            <a:pPr>
              <a:buFont typeface="Arial" pitchFamily="34" charset="0"/>
              <a:buChar char="•"/>
            </a:pPr>
            <a:r>
              <a:rPr lang="en-US" sz="2400" dirty="0">
                <a:latin typeface="Times New Roman" pitchFamily="18" charset="0"/>
                <a:cs typeface="Times New Roman" pitchFamily="18" charset="0"/>
              </a:rPr>
              <a:t>Growth studies are done by superimposing a tracing of later cephalogram on an earlier one .</a:t>
            </a:r>
          </a:p>
          <a:p>
            <a:pPr>
              <a:buFont typeface="Arial" pitchFamily="34" charset="0"/>
              <a:buChar char="•"/>
            </a:pPr>
            <a:r>
              <a:rPr lang="en-US" sz="2400" dirty="0">
                <a:latin typeface="Times New Roman" pitchFamily="18" charset="0"/>
                <a:cs typeface="Times New Roman" pitchFamily="18" charset="0"/>
              </a:rPr>
              <a:t>Hand wrist </a:t>
            </a:r>
            <a:r>
              <a:rPr lang="en-US" sz="2400" dirty="0" err="1">
                <a:latin typeface="Times New Roman" pitchFamily="18" charset="0"/>
                <a:cs typeface="Times New Roman" pitchFamily="18" charset="0"/>
              </a:rPr>
              <a:t>xrays</a:t>
            </a:r>
            <a:r>
              <a:rPr lang="en-US" sz="2400" dirty="0">
                <a:latin typeface="Times New Roman" pitchFamily="18" charset="0"/>
                <a:cs typeface="Times New Roman" pitchFamily="18" charset="0"/>
              </a:rPr>
              <a:t> –used to study biological/skeletal age .</a:t>
            </a:r>
          </a:p>
          <a:p>
            <a:pPr>
              <a:buFont typeface="Arial" pitchFamily="34" charset="0"/>
              <a:buChar char="•"/>
            </a:pPr>
            <a:r>
              <a:rPr lang="en-US" sz="2400" dirty="0">
                <a:latin typeface="Times New Roman" pitchFamily="18" charset="0"/>
                <a:cs typeface="Times New Roman" pitchFamily="18" charset="0"/>
              </a:rPr>
              <a:t>Hand wrist has number of spongy bones called </a:t>
            </a:r>
            <a:r>
              <a:rPr lang="en-US" sz="2400" dirty="0" err="1">
                <a:latin typeface="Times New Roman" pitchFamily="18" charset="0"/>
                <a:cs typeface="Times New Roman" pitchFamily="18" charset="0"/>
              </a:rPr>
              <a:t>carpels</a:t>
            </a:r>
            <a:r>
              <a:rPr lang="en-US" sz="2400" dirty="0">
                <a:latin typeface="Times New Roman" pitchFamily="18" charset="0"/>
                <a:cs typeface="Times New Roman" pitchFamily="18" charset="0"/>
              </a:rPr>
              <a:t> that have a definite schedule of appearance and ossification.</a:t>
            </a:r>
          </a:p>
          <a:p>
            <a:pPr>
              <a:buFont typeface="Arial" pitchFamily="34" charset="0"/>
              <a:buChar char="•"/>
            </a:pPr>
            <a:r>
              <a:rPr lang="en-US" sz="2400" dirty="0">
                <a:latin typeface="Times New Roman" pitchFamily="18" charset="0"/>
                <a:cs typeface="Times New Roman" pitchFamily="18" charset="0"/>
              </a:rPr>
              <a:t>Disadvantage – produces two dimensional representation of a 3d structure , so not all measurements are possible . </a:t>
            </a:r>
          </a:p>
        </p:txBody>
      </p:sp>
      <p:sp>
        <p:nvSpPr>
          <p:cNvPr id="4098" name="AutoShape 2" descr="Cephalometric analysi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Cephalometric analysi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Cephalometric analysi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4" name="Picture 8" descr="Cephalometric analysis - Wikipedia"/>
          <p:cNvPicPr>
            <a:picLocks noChangeAspect="1" noChangeArrowheads="1"/>
          </p:cNvPicPr>
          <p:nvPr/>
        </p:nvPicPr>
        <p:blipFill>
          <a:blip r:embed="rId2"/>
          <a:srcRect/>
          <a:stretch>
            <a:fillRect/>
          </a:stretch>
        </p:blipFill>
        <p:spPr bwMode="auto">
          <a:xfrm>
            <a:off x="8178987" y="2011760"/>
            <a:ext cx="4013013" cy="3210410"/>
          </a:xfrm>
          <a:prstGeom prst="rect">
            <a:avLst/>
          </a:prstGeom>
          <a:noFill/>
        </p:spPr>
      </p:pic>
    </p:spTree>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2227" y="0"/>
            <a:ext cx="3142207" cy="707886"/>
          </a:xfrm>
          <a:prstGeom prst="rect">
            <a:avLst/>
          </a:prstGeom>
        </p:spPr>
        <p:txBody>
          <a:bodyPr wrap="none">
            <a:spAutoFit/>
          </a:bodyPr>
          <a:lstStyle/>
          <a:p>
            <a:r>
              <a:rPr lang="en-US" sz="4000" dirty="0">
                <a:solidFill>
                  <a:schemeClr val="accent3"/>
                </a:solidFill>
                <a:latin typeface="Algerian" pitchFamily="82" charset="0"/>
              </a:rPr>
              <a:t>3D imaging </a:t>
            </a:r>
          </a:p>
        </p:txBody>
      </p:sp>
      <p:sp>
        <p:nvSpPr>
          <p:cNvPr id="3" name="Rectangle 2"/>
          <p:cNvSpPr/>
          <p:nvPr/>
        </p:nvSpPr>
        <p:spPr>
          <a:xfrm>
            <a:off x="678024" y="1477357"/>
            <a:ext cx="6096000" cy="3539430"/>
          </a:xfrm>
          <a:prstGeom prst="rect">
            <a:avLst/>
          </a:prstGeom>
        </p:spPr>
        <p:txBody>
          <a:bodyPr>
            <a:spAutoFit/>
          </a:bodyPr>
          <a:lstStyle/>
          <a:p>
            <a:r>
              <a:rPr lang="en-US" sz="2800" dirty="0">
                <a:latin typeface="Times New Roman" pitchFamily="18" charset="0"/>
                <a:cs typeface="Times New Roman" pitchFamily="18" charset="0"/>
              </a:rPr>
              <a:t>Computed axial tomography or CT allows 3D reconstructions of cranium and face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Recently CBCT is been used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MRI is also used which doesn’t cause any </a:t>
            </a:r>
            <a:r>
              <a:rPr lang="en-US" sz="2800" dirty="0" err="1">
                <a:latin typeface="Times New Roman" pitchFamily="18" charset="0"/>
                <a:cs typeface="Times New Roman" pitchFamily="18" charset="0"/>
              </a:rPr>
              <a:t>raditation</a:t>
            </a:r>
            <a:r>
              <a:rPr lang="en-US" sz="2800" dirty="0">
                <a:latin typeface="Times New Roman" pitchFamily="18" charset="0"/>
                <a:cs typeface="Times New Roman" pitchFamily="18" charset="0"/>
              </a:rPr>
              <a:t> exposure to patient . </a:t>
            </a:r>
          </a:p>
        </p:txBody>
      </p:sp>
      <p:pic>
        <p:nvPicPr>
          <p:cNvPr id="4" name="Picture 10" descr="What is a CT scan? What the test detects and how it works"/>
          <p:cNvPicPr>
            <a:picLocks noChangeAspect="1" noChangeArrowheads="1"/>
          </p:cNvPicPr>
          <p:nvPr/>
        </p:nvPicPr>
        <p:blipFill>
          <a:blip r:embed="rId2" cstate="print"/>
          <a:srcRect/>
          <a:stretch>
            <a:fillRect/>
          </a:stretch>
        </p:blipFill>
        <p:spPr bwMode="auto">
          <a:xfrm>
            <a:off x="7311054" y="1976581"/>
            <a:ext cx="3976914" cy="2440323"/>
          </a:xfrm>
          <a:prstGeom prst="rect">
            <a:avLst/>
          </a:prstGeom>
          <a:noFill/>
        </p:spPr>
      </p:pic>
    </p:spTree>
  </p:cSld>
  <p:clrMapOvr>
    <a:masterClrMapping/>
  </p:clrMapOvr>
  <p:transition spd="slow"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66661" y="0"/>
            <a:ext cx="6096000" cy="1969770"/>
          </a:xfrm>
          <a:prstGeom prst="rect">
            <a:avLst/>
          </a:prstGeom>
        </p:spPr>
        <p:txBody>
          <a:bodyPr>
            <a:spAutoFit/>
          </a:bodyPr>
          <a:lstStyle/>
          <a:p>
            <a:r>
              <a:rPr lang="en-US" sz="3200" dirty="0">
                <a:solidFill>
                  <a:schemeClr val="accent3"/>
                </a:solidFill>
                <a:latin typeface="Algerian" pitchFamily="82" charset="0"/>
              </a:rPr>
              <a:t>BIOMETRIC STUDIES </a:t>
            </a:r>
            <a:r>
              <a:rPr lang="en-US" dirty="0"/>
              <a:t>–</a:t>
            </a:r>
          </a:p>
          <a:p>
            <a:endParaRPr lang="en-US" dirty="0"/>
          </a:p>
          <a:p>
            <a:endParaRPr lang="en-US" dirty="0"/>
          </a:p>
          <a:p>
            <a:endParaRPr lang="en-US" dirty="0"/>
          </a:p>
          <a:p>
            <a:endParaRPr lang="en-US" dirty="0"/>
          </a:p>
          <a:p>
            <a:r>
              <a:rPr lang="en-US" dirty="0"/>
              <a:t> </a:t>
            </a:r>
          </a:p>
        </p:txBody>
      </p:sp>
      <p:sp>
        <p:nvSpPr>
          <p:cNvPr id="4" name="TextBox 3"/>
          <p:cNvSpPr txBox="1"/>
          <p:nvPr/>
        </p:nvSpPr>
        <p:spPr>
          <a:xfrm>
            <a:off x="578498" y="1903445"/>
            <a:ext cx="11159412" cy="1569660"/>
          </a:xfrm>
          <a:prstGeom prst="rect">
            <a:avLst/>
          </a:prstGeom>
          <a:noFill/>
        </p:spPr>
        <p:txBody>
          <a:bodyPr wrap="square" rtlCol="0">
            <a:spAutoFit/>
          </a:bodyPr>
          <a:lstStyle/>
          <a:p>
            <a:r>
              <a:rPr lang="en-US" sz="3200" dirty="0"/>
              <a:t>Physical </a:t>
            </a:r>
            <a:r>
              <a:rPr lang="en-US" sz="3200" dirty="0" err="1"/>
              <a:t>characterstics</a:t>
            </a:r>
            <a:r>
              <a:rPr lang="en-US" sz="3200" dirty="0"/>
              <a:t> such as weight height skeletal maturation and ossification are measured and compared in standards based on data from healthy subjects .</a:t>
            </a:r>
          </a:p>
        </p:txBody>
      </p:sp>
    </p:spTree>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8282" y="0"/>
            <a:ext cx="6119447" cy="523220"/>
          </a:xfrm>
          <a:prstGeom prst="rect">
            <a:avLst/>
          </a:prstGeom>
          <a:noFill/>
        </p:spPr>
        <p:txBody>
          <a:bodyPr wrap="square" rtlCol="0">
            <a:spAutoFit/>
          </a:bodyPr>
          <a:lstStyle/>
          <a:p>
            <a:r>
              <a:rPr lang="en-US" sz="2800" dirty="0">
                <a:latin typeface="Algerian" pitchFamily="82" charset="0"/>
              </a:rPr>
              <a:t>Biologic maturity indicators </a:t>
            </a:r>
          </a:p>
        </p:txBody>
      </p:sp>
      <p:cxnSp>
        <p:nvCxnSpPr>
          <p:cNvPr id="4" name="Straight Arrow Connector 3"/>
          <p:cNvCxnSpPr/>
          <p:nvPr/>
        </p:nvCxnSpPr>
        <p:spPr>
          <a:xfrm rot="10800000" flipV="1">
            <a:off x="2166426" y="633046"/>
            <a:ext cx="1026943" cy="102694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4445391" y="1097280"/>
            <a:ext cx="844062"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6886135" y="1104314"/>
            <a:ext cx="928468" cy="1406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679766" y="548640"/>
            <a:ext cx="1364566" cy="120982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1" name="Table 10"/>
          <p:cNvGraphicFramePr>
            <a:graphicFrameLocks noGrp="1"/>
          </p:cNvGraphicFramePr>
          <p:nvPr/>
        </p:nvGraphicFramePr>
        <p:xfrm>
          <a:off x="379826" y="1887284"/>
          <a:ext cx="11352628" cy="4851400"/>
        </p:xfrm>
        <a:graphic>
          <a:graphicData uri="http://schemas.openxmlformats.org/drawingml/2006/table">
            <a:tbl>
              <a:tblPr firstRow="1" bandRow="1">
                <a:tableStyleId>{5C22544A-7EE6-4342-B048-85BDC9FD1C3A}</a:tableStyleId>
              </a:tblPr>
              <a:tblGrid>
                <a:gridCol w="2838157">
                  <a:extLst>
                    <a:ext uri="{9D8B030D-6E8A-4147-A177-3AD203B41FA5}">
                      <a16:colId xmlns:a16="http://schemas.microsoft.com/office/drawing/2014/main" val="20000"/>
                    </a:ext>
                  </a:extLst>
                </a:gridCol>
                <a:gridCol w="2838157">
                  <a:extLst>
                    <a:ext uri="{9D8B030D-6E8A-4147-A177-3AD203B41FA5}">
                      <a16:colId xmlns:a16="http://schemas.microsoft.com/office/drawing/2014/main" val="20001"/>
                    </a:ext>
                  </a:extLst>
                </a:gridCol>
                <a:gridCol w="2764303">
                  <a:extLst>
                    <a:ext uri="{9D8B030D-6E8A-4147-A177-3AD203B41FA5}">
                      <a16:colId xmlns:a16="http://schemas.microsoft.com/office/drawing/2014/main" val="20002"/>
                    </a:ext>
                  </a:extLst>
                </a:gridCol>
                <a:gridCol w="2912011">
                  <a:extLst>
                    <a:ext uri="{9D8B030D-6E8A-4147-A177-3AD203B41FA5}">
                      <a16:colId xmlns:a16="http://schemas.microsoft.com/office/drawing/2014/main" val="20003"/>
                    </a:ext>
                  </a:extLst>
                </a:gridCol>
              </a:tblGrid>
              <a:tr h="370840">
                <a:tc>
                  <a:txBody>
                    <a:bodyPr/>
                    <a:lstStyle/>
                    <a:p>
                      <a:r>
                        <a:rPr lang="en-US" dirty="0"/>
                        <a:t>MORPHOLOGIC</a:t>
                      </a:r>
                      <a:r>
                        <a:rPr lang="en-US" baseline="0" dirty="0"/>
                        <a:t> AGE </a:t>
                      </a:r>
                      <a:endParaRPr lang="en-US" dirty="0"/>
                    </a:p>
                  </a:txBody>
                  <a:tcPr/>
                </a:tc>
                <a:tc>
                  <a:txBody>
                    <a:bodyPr/>
                    <a:lstStyle/>
                    <a:p>
                      <a:r>
                        <a:rPr lang="en-US" dirty="0"/>
                        <a:t>DENTAL AGE </a:t>
                      </a:r>
                    </a:p>
                  </a:txBody>
                  <a:tcPr/>
                </a:tc>
                <a:tc>
                  <a:txBody>
                    <a:bodyPr/>
                    <a:lstStyle/>
                    <a:p>
                      <a:r>
                        <a:rPr lang="en-US" dirty="0"/>
                        <a:t>SEXUAL AGE </a:t>
                      </a:r>
                    </a:p>
                  </a:txBody>
                  <a:tcPr/>
                </a:tc>
                <a:tc>
                  <a:txBody>
                    <a:bodyPr/>
                    <a:lstStyle/>
                    <a:p>
                      <a:r>
                        <a:rPr lang="en-US" dirty="0"/>
                        <a:t>SKELETAL AGE </a:t>
                      </a:r>
                    </a:p>
                  </a:txBody>
                  <a:tcPr/>
                </a:tc>
                <a:extLst>
                  <a:ext uri="{0D108BD9-81ED-4DB2-BD59-A6C34878D82A}">
                    <a16:rowId xmlns:a16="http://schemas.microsoft.com/office/drawing/2014/main" val="10000"/>
                  </a:ext>
                </a:extLst>
              </a:tr>
              <a:tr h="370840">
                <a:tc>
                  <a:txBody>
                    <a:bodyPr/>
                    <a:lstStyle/>
                    <a:p>
                      <a:pPr>
                        <a:buFont typeface="Arial" pitchFamily="34" charset="0"/>
                        <a:buChar char="•"/>
                      </a:pPr>
                      <a:r>
                        <a:rPr lang="en-US" dirty="0"/>
                        <a:t>Based</a:t>
                      </a:r>
                      <a:r>
                        <a:rPr lang="en-US" baseline="0" dirty="0"/>
                        <a:t> on height .</a:t>
                      </a:r>
                    </a:p>
                    <a:p>
                      <a:pPr>
                        <a:buFont typeface="Arial" pitchFamily="34" charset="0"/>
                        <a:buChar char="•"/>
                      </a:pPr>
                      <a:endParaRPr lang="en-US" baseline="0" dirty="0"/>
                    </a:p>
                    <a:p>
                      <a:pPr>
                        <a:buFont typeface="Arial" pitchFamily="34" charset="0"/>
                        <a:buChar char="•"/>
                      </a:pPr>
                      <a:r>
                        <a:rPr lang="en-US" baseline="0" dirty="0"/>
                        <a:t>A child’s height can be compared with those of his same age group.</a:t>
                      </a:r>
                    </a:p>
                    <a:p>
                      <a:pPr>
                        <a:buFont typeface="Arial" pitchFamily="34" charset="0"/>
                        <a:buChar char="•"/>
                      </a:pPr>
                      <a:endParaRPr lang="en-US" baseline="0" dirty="0"/>
                    </a:p>
                    <a:p>
                      <a:pPr>
                        <a:buFont typeface="Arial" pitchFamily="34" charset="0"/>
                        <a:buChar char="•"/>
                      </a:pPr>
                      <a:r>
                        <a:rPr lang="en-US" baseline="0" dirty="0"/>
                        <a:t>Useful as a maturity indicator from late infancy to  early adulthood .</a:t>
                      </a:r>
                      <a:endParaRPr lang="en-US" dirty="0"/>
                    </a:p>
                  </a:txBody>
                  <a:tcPr/>
                </a:tc>
                <a:tc>
                  <a:txBody>
                    <a:bodyPr/>
                    <a:lstStyle/>
                    <a:p>
                      <a:pPr>
                        <a:buFont typeface="Arial" pitchFamily="34" charset="0"/>
                        <a:buChar char="•"/>
                      </a:pPr>
                      <a:r>
                        <a:rPr lang="en-US" dirty="0"/>
                        <a:t>Observation of age at primary and permanent teeth</a:t>
                      </a:r>
                      <a:r>
                        <a:rPr lang="en-US" baseline="0" dirty="0"/>
                        <a:t> eruption.</a:t>
                      </a:r>
                    </a:p>
                    <a:p>
                      <a:pPr>
                        <a:buFont typeface="Arial" pitchFamily="34" charset="0"/>
                        <a:buChar char="•"/>
                      </a:pPr>
                      <a:endParaRPr lang="en-US" baseline="0" dirty="0"/>
                    </a:p>
                    <a:p>
                      <a:pPr>
                        <a:buFont typeface="Arial" pitchFamily="34" charset="0"/>
                        <a:buChar char="•"/>
                      </a:pPr>
                      <a:r>
                        <a:rPr lang="en-US" baseline="0" dirty="0"/>
                        <a:t>Rating of tooth development form crown calcification  to root completion .</a:t>
                      </a:r>
                    </a:p>
                    <a:p>
                      <a:pPr>
                        <a:buFont typeface="Arial" pitchFamily="34" charset="0"/>
                        <a:buChar char="•"/>
                      </a:pPr>
                      <a:endParaRPr lang="en-US" baseline="0" dirty="0"/>
                    </a:p>
                    <a:p>
                      <a:pPr>
                        <a:buFont typeface="Arial" pitchFamily="34" charset="0"/>
                        <a:buChar char="•"/>
                      </a:pPr>
                      <a:r>
                        <a:rPr lang="en-US" baseline="0" dirty="0"/>
                        <a:t>Useful from birth to early adolescence.</a:t>
                      </a:r>
                    </a:p>
                  </a:txBody>
                  <a:tcPr/>
                </a:tc>
                <a:tc>
                  <a:txBody>
                    <a:bodyPr/>
                    <a:lstStyle/>
                    <a:p>
                      <a:pPr>
                        <a:buFont typeface="Arial" pitchFamily="34" charset="0"/>
                        <a:buChar char="•"/>
                      </a:pPr>
                      <a:r>
                        <a:rPr lang="en-US" dirty="0"/>
                        <a:t>Development</a:t>
                      </a:r>
                      <a:r>
                        <a:rPr lang="en-US" baseline="0" dirty="0"/>
                        <a:t> of secondary sex </a:t>
                      </a:r>
                      <a:r>
                        <a:rPr lang="en-US" baseline="0" dirty="0" err="1"/>
                        <a:t>characterstics</a:t>
                      </a:r>
                      <a:r>
                        <a:rPr lang="en-US" baseline="0" dirty="0"/>
                        <a:t> , breast development and menarche in female .</a:t>
                      </a:r>
                    </a:p>
                    <a:p>
                      <a:pPr>
                        <a:buFont typeface="Arial" pitchFamily="34" charset="0"/>
                        <a:buChar char="•"/>
                      </a:pPr>
                      <a:endParaRPr lang="en-US" baseline="0" dirty="0"/>
                    </a:p>
                    <a:p>
                      <a:pPr>
                        <a:buFont typeface="Arial" pitchFamily="34" charset="0"/>
                        <a:buChar char="•"/>
                      </a:pPr>
                      <a:r>
                        <a:rPr lang="en-US" baseline="0" dirty="0"/>
                        <a:t> penis and testes growth in males .</a:t>
                      </a:r>
                    </a:p>
                    <a:p>
                      <a:pPr>
                        <a:buFont typeface="Arial" pitchFamily="34" charset="0"/>
                        <a:buChar char="•"/>
                      </a:pPr>
                      <a:endParaRPr lang="en-US" baseline="0" dirty="0"/>
                    </a:p>
                    <a:p>
                      <a:pPr>
                        <a:buFont typeface="Arial" pitchFamily="34" charset="0"/>
                        <a:buChar char="•"/>
                      </a:pPr>
                      <a:r>
                        <a:rPr lang="en-US" baseline="0" dirty="0"/>
                        <a:t>Only for adolescent growth </a:t>
                      </a:r>
                      <a:endParaRPr lang="en-US" dirty="0"/>
                    </a:p>
                  </a:txBody>
                  <a:tcPr/>
                </a:tc>
                <a:tc>
                  <a:txBody>
                    <a:bodyPr/>
                    <a:lstStyle/>
                    <a:p>
                      <a:r>
                        <a:rPr lang="en-US" dirty="0"/>
                        <a:t>Assessing</a:t>
                      </a:r>
                      <a:r>
                        <a:rPr lang="en-US" baseline="0" dirty="0"/>
                        <a:t> the development of bone in hand and wrist . </a:t>
                      </a:r>
                    </a:p>
                    <a:p>
                      <a:r>
                        <a:rPr lang="en-US" baseline="0" dirty="0"/>
                        <a:t>Development of bones from appearance of calcification centers to </a:t>
                      </a:r>
                      <a:r>
                        <a:rPr lang="en-US" baseline="0" dirty="0" err="1"/>
                        <a:t>epiphyseal</a:t>
                      </a:r>
                      <a:r>
                        <a:rPr lang="en-US" baseline="0" dirty="0"/>
                        <a:t> plate closure occurs in hand and wrist throughout entire post natal growth period .</a:t>
                      </a:r>
                    </a:p>
                    <a:p>
                      <a:r>
                        <a:rPr lang="en-US" baseline="0" dirty="0"/>
                        <a:t>Total 51 separate centers of bone growth are located in hand and wrist .</a:t>
                      </a:r>
                    </a:p>
                    <a:p>
                      <a:r>
                        <a:rPr lang="en-US" baseline="0" dirty="0"/>
                        <a:t>Atlas of </a:t>
                      </a:r>
                      <a:r>
                        <a:rPr lang="en-US" baseline="0" dirty="0" err="1"/>
                        <a:t>handwrist</a:t>
                      </a:r>
                      <a:r>
                        <a:rPr lang="en-US" baseline="0" dirty="0"/>
                        <a:t> development has been developed , useful in rating maturity status of individual child . </a:t>
                      </a:r>
                      <a:endParaRPr lang="en-US" dirty="0"/>
                    </a:p>
                  </a:txBody>
                  <a:tcPr/>
                </a:tc>
                <a:extLst>
                  <a:ext uri="{0D108BD9-81ED-4DB2-BD59-A6C34878D82A}">
                    <a16:rowId xmlns:a16="http://schemas.microsoft.com/office/drawing/2014/main" val="10001"/>
                  </a:ext>
                </a:extLst>
              </a:tr>
            </a:tbl>
          </a:graphicData>
        </a:graphic>
      </p:graphicFrame>
    </p:spTree>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5698" y="261257"/>
            <a:ext cx="6403788" cy="584775"/>
          </a:xfrm>
          <a:prstGeom prst="rect">
            <a:avLst/>
          </a:prstGeom>
          <a:noFill/>
        </p:spPr>
        <p:txBody>
          <a:bodyPr wrap="square" rtlCol="0">
            <a:spAutoFit/>
          </a:bodyPr>
          <a:lstStyle/>
          <a:p>
            <a:r>
              <a:rPr lang="en-US" sz="3200" dirty="0">
                <a:latin typeface="Algerian" pitchFamily="82" charset="0"/>
              </a:rPr>
              <a:t>Experimental approach </a:t>
            </a:r>
          </a:p>
        </p:txBody>
      </p:sp>
      <p:sp>
        <p:nvSpPr>
          <p:cNvPr id="3" name="TextBox 2"/>
          <p:cNvSpPr txBox="1"/>
          <p:nvPr/>
        </p:nvSpPr>
        <p:spPr>
          <a:xfrm>
            <a:off x="614082" y="2068499"/>
            <a:ext cx="8417859" cy="3108543"/>
          </a:xfrm>
          <a:prstGeom prst="rect">
            <a:avLst/>
          </a:prstGeom>
          <a:noFill/>
        </p:spPr>
        <p:txBody>
          <a:bodyPr wrap="square" rtlCol="0">
            <a:spAutoFit/>
          </a:bodyPr>
          <a:lstStyle/>
          <a:p>
            <a:r>
              <a:rPr lang="en-US" sz="2800" dirty="0">
                <a:latin typeface="Times New Roman" pitchFamily="18" charset="0"/>
                <a:cs typeface="Times New Roman" pitchFamily="18" charset="0"/>
              </a:rPr>
              <a:t>1.Vital staining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2. Autoradiography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3. Radioisotopes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4. Implant radiography </a:t>
            </a:r>
          </a:p>
        </p:txBody>
      </p:sp>
    </p:spTree>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593" y="0"/>
            <a:ext cx="5467830" cy="584775"/>
          </a:xfrm>
          <a:prstGeom prst="rect">
            <a:avLst/>
          </a:prstGeom>
          <a:noFill/>
        </p:spPr>
        <p:txBody>
          <a:bodyPr wrap="square" rtlCol="0">
            <a:spAutoFit/>
          </a:bodyPr>
          <a:lstStyle/>
          <a:p>
            <a:r>
              <a:rPr lang="en-US" sz="3200" dirty="0">
                <a:latin typeface="Algerian" pitchFamily="82" charset="0"/>
              </a:rPr>
              <a:t>Vital staining </a:t>
            </a:r>
          </a:p>
        </p:txBody>
      </p:sp>
      <p:sp>
        <p:nvSpPr>
          <p:cNvPr id="3" name="TextBox 2"/>
          <p:cNvSpPr txBox="1"/>
          <p:nvPr/>
        </p:nvSpPr>
        <p:spPr>
          <a:xfrm>
            <a:off x="214085" y="610027"/>
            <a:ext cx="7732059" cy="6001643"/>
          </a:xfrm>
          <a:prstGeom prst="rect">
            <a:avLst/>
          </a:prstGeom>
          <a:noFill/>
        </p:spPr>
        <p:txBody>
          <a:bodyPr wrap="square" rtlCol="0">
            <a:spAutoFit/>
          </a:bodyPr>
          <a:lstStyle/>
          <a:p>
            <a:r>
              <a:rPr lang="en-US" sz="2400" dirty="0">
                <a:latin typeface="Times New Roman" pitchFamily="18" charset="0"/>
                <a:cs typeface="Times New Roman" pitchFamily="18" charset="0"/>
              </a:rPr>
              <a:t>Introduced first by john hunter in 18</a:t>
            </a:r>
            <a:r>
              <a:rPr lang="en-US" sz="2400" baseline="30000" dirty="0">
                <a:latin typeface="Times New Roman" pitchFamily="18" charset="0"/>
                <a:cs typeface="Times New Roman" pitchFamily="18" charset="0"/>
              </a:rPr>
              <a:t>th</a:t>
            </a:r>
            <a:r>
              <a:rPr lang="en-US" sz="2400" dirty="0">
                <a:latin typeface="Times New Roman" pitchFamily="18" charset="0"/>
                <a:cs typeface="Times New Roman" pitchFamily="18" charset="0"/>
              </a:rPr>
              <a:t> century.</a:t>
            </a:r>
          </a:p>
          <a:p>
            <a:r>
              <a:rPr lang="en-US" sz="2400" dirty="0">
                <a:latin typeface="Times New Roman" pitchFamily="18" charset="0"/>
                <a:cs typeface="Times New Roman" pitchFamily="18" charset="0"/>
              </a:rPr>
              <a:t>Growth is studied by observing pattern of stained mineralized tissues after injection of dyes to animal.</a:t>
            </a:r>
          </a:p>
          <a:p>
            <a:r>
              <a:rPr lang="en-US" sz="2400" dirty="0">
                <a:solidFill>
                  <a:srgbClr val="FFFF00"/>
                </a:solidFill>
                <a:latin typeface="Times New Roman" pitchFamily="18" charset="0"/>
                <a:cs typeface="Times New Roman" pitchFamily="18" charset="0"/>
              </a:rPr>
              <a:t>Alizarin </a:t>
            </a:r>
            <a:r>
              <a:rPr lang="en-US" sz="2400" dirty="0">
                <a:latin typeface="Times New Roman" pitchFamily="18" charset="0"/>
                <a:cs typeface="Times New Roman" pitchFamily="18" charset="0"/>
              </a:rPr>
              <a:t>was found to be the active agent and still used for staining purposes. It reacts strongly with calcium at sites of where bone calcification is </a:t>
            </a:r>
            <a:r>
              <a:rPr lang="en-US" sz="2400" dirty="0" err="1">
                <a:latin typeface="Times New Roman" pitchFamily="18" charset="0"/>
                <a:cs typeface="Times New Roman" pitchFamily="18" charset="0"/>
              </a:rPr>
              <a:t>occuring</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Stain indicates active skeletal growth .</a:t>
            </a:r>
          </a:p>
          <a:p>
            <a:r>
              <a:rPr lang="en-US" sz="2400" dirty="0">
                <a:latin typeface="Times New Roman" pitchFamily="18" charset="0"/>
                <a:cs typeface="Times New Roman" pitchFamily="18" charset="0"/>
              </a:rPr>
              <a:t>The gamma emitting isotopes can be used to detect area of rapid bone growth .</a:t>
            </a:r>
          </a:p>
          <a:p>
            <a:r>
              <a:rPr lang="en-US" sz="2400" dirty="0">
                <a:latin typeface="Times New Roman" pitchFamily="18" charset="0"/>
                <a:cs typeface="Times New Roman" pitchFamily="18" charset="0"/>
              </a:rPr>
              <a:t>Useful for </a:t>
            </a:r>
            <a:r>
              <a:rPr lang="en-US" sz="2400" dirty="0" err="1">
                <a:latin typeface="Times New Roman" pitchFamily="18" charset="0"/>
                <a:cs typeface="Times New Roman" pitchFamily="18" charset="0"/>
              </a:rPr>
              <a:t>localised</a:t>
            </a:r>
            <a:r>
              <a:rPr lang="en-US" sz="2400" dirty="0">
                <a:latin typeface="Times New Roman" pitchFamily="18" charset="0"/>
                <a:cs typeface="Times New Roman" pitchFamily="18" charset="0"/>
              </a:rPr>
              <a:t> area problems.</a:t>
            </a:r>
          </a:p>
          <a:p>
            <a:r>
              <a:rPr lang="en-US" sz="2400" dirty="0">
                <a:latin typeface="Times New Roman" pitchFamily="18" charset="0"/>
                <a:cs typeface="Times New Roman" pitchFamily="18" charset="0"/>
              </a:rPr>
              <a:t>Cant be used for humans since to study vital stained tissue sacrifice was necessary.</a:t>
            </a:r>
          </a:p>
          <a:p>
            <a:r>
              <a:rPr lang="en-US" sz="2400" dirty="0">
                <a:latin typeface="Times New Roman" pitchFamily="18" charset="0"/>
                <a:cs typeface="Times New Roman" pitchFamily="18" charset="0"/>
              </a:rPr>
              <a:t>Other dyes used – </a:t>
            </a:r>
          </a:p>
          <a:p>
            <a:r>
              <a:rPr lang="en-US" sz="2400" dirty="0">
                <a:latin typeface="Times New Roman" pitchFamily="18" charset="0"/>
                <a:cs typeface="Times New Roman" pitchFamily="18" charset="0"/>
              </a:rPr>
              <a:t>AKIZARIN RED 5</a:t>
            </a:r>
          </a:p>
          <a:p>
            <a:r>
              <a:rPr lang="en-US" sz="2400" dirty="0">
                <a:latin typeface="Times New Roman" pitchFamily="18" charset="0"/>
                <a:cs typeface="Times New Roman" pitchFamily="18" charset="0"/>
              </a:rPr>
              <a:t>ACID ALIZARIN BLUE </a:t>
            </a:r>
          </a:p>
          <a:p>
            <a:r>
              <a:rPr lang="en-US" sz="2400" dirty="0">
                <a:latin typeface="Times New Roman" pitchFamily="18" charset="0"/>
                <a:cs typeface="Times New Roman" pitchFamily="18" charset="0"/>
              </a:rPr>
              <a:t>TRYPON BLUE   , TETRACYCLINE ,LEAD ACETATE.</a:t>
            </a:r>
          </a:p>
        </p:txBody>
      </p:sp>
      <p:pic>
        <p:nvPicPr>
          <p:cNvPr id="2050" name="Picture 2" descr="Alizarin - Wikiwand"/>
          <p:cNvPicPr>
            <a:picLocks noChangeAspect="1" noChangeArrowheads="1"/>
          </p:cNvPicPr>
          <p:nvPr/>
        </p:nvPicPr>
        <p:blipFill>
          <a:blip r:embed="rId2"/>
          <a:srcRect/>
          <a:stretch>
            <a:fillRect/>
          </a:stretch>
        </p:blipFill>
        <p:spPr bwMode="auto">
          <a:xfrm>
            <a:off x="10301148" y="358130"/>
            <a:ext cx="1685925" cy="2705100"/>
          </a:xfrm>
          <a:prstGeom prst="rect">
            <a:avLst/>
          </a:prstGeom>
          <a:noFill/>
        </p:spPr>
      </p:pic>
      <p:sp>
        <p:nvSpPr>
          <p:cNvPr id="2052" name="AutoShape 4" descr="Alizarin | pigment | Britann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4" name="Picture 6" descr="Alizarin | pigment | Britannica"/>
          <p:cNvPicPr>
            <a:picLocks noChangeAspect="1" noChangeArrowheads="1"/>
          </p:cNvPicPr>
          <p:nvPr/>
        </p:nvPicPr>
        <p:blipFill>
          <a:blip r:embed="rId3" cstate="print"/>
          <a:srcRect l="14350" t="10492" r="17650" b="13443"/>
          <a:stretch>
            <a:fillRect/>
          </a:stretch>
        </p:blipFill>
        <p:spPr bwMode="auto">
          <a:xfrm>
            <a:off x="7975600" y="406400"/>
            <a:ext cx="2209800" cy="2667000"/>
          </a:xfrm>
          <a:prstGeom prst="rect">
            <a:avLst/>
          </a:prstGeom>
          <a:noFill/>
        </p:spPr>
      </p:pic>
    </p:spTree>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40909" y="0"/>
            <a:ext cx="4160113" cy="584775"/>
          </a:xfrm>
          <a:prstGeom prst="rect">
            <a:avLst/>
          </a:prstGeom>
        </p:spPr>
        <p:txBody>
          <a:bodyPr wrap="none">
            <a:spAutoFit/>
          </a:bodyPr>
          <a:lstStyle/>
          <a:p>
            <a:r>
              <a:rPr lang="en-US" sz="3200" dirty="0">
                <a:solidFill>
                  <a:schemeClr val="accent3"/>
                </a:solidFill>
                <a:latin typeface="Algerian" pitchFamily="82" charset="0"/>
              </a:rPr>
              <a:t>Autoradiography </a:t>
            </a:r>
          </a:p>
        </p:txBody>
      </p:sp>
      <p:sp>
        <p:nvSpPr>
          <p:cNvPr id="3" name="Rectangle 2"/>
          <p:cNvSpPr/>
          <p:nvPr/>
        </p:nvSpPr>
        <p:spPr>
          <a:xfrm>
            <a:off x="845975" y="1652826"/>
            <a:ext cx="6096000" cy="3539430"/>
          </a:xfrm>
          <a:prstGeom prst="rect">
            <a:avLst/>
          </a:prstGeom>
        </p:spPr>
        <p:txBody>
          <a:bodyPr>
            <a:spAutoFit/>
          </a:bodyPr>
          <a:lstStyle/>
          <a:p>
            <a:r>
              <a:rPr lang="en-US" sz="2800" dirty="0">
                <a:latin typeface="Times New Roman" pitchFamily="18" charset="0"/>
                <a:cs typeface="Times New Roman" pitchFamily="18" charset="0"/>
              </a:rPr>
              <a:t>Technique in which film emulsion is placed over a thin section of tissue containing radioactive isotope and then is exposed in dark by radiation .</a:t>
            </a:r>
          </a:p>
          <a:p>
            <a:r>
              <a:rPr lang="en-US" sz="2800" dirty="0">
                <a:latin typeface="Times New Roman" pitchFamily="18" charset="0"/>
                <a:cs typeface="Times New Roman" pitchFamily="18" charset="0"/>
              </a:rPr>
              <a:t>After the film is developed , the location of radiation indicates where the growth is </a:t>
            </a:r>
            <a:r>
              <a:rPr lang="en-US" sz="2800" dirty="0" err="1">
                <a:latin typeface="Times New Roman" pitchFamily="18" charset="0"/>
                <a:cs typeface="Times New Roman" pitchFamily="18" charset="0"/>
              </a:rPr>
              <a:t>occuring</a:t>
            </a:r>
            <a:r>
              <a:rPr lang="en-US" sz="28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p:txBody>
      </p:sp>
      <p:pic>
        <p:nvPicPr>
          <p:cNvPr id="4" name="Picture 8" descr="Autoradiography | National Diagnostics"/>
          <p:cNvPicPr>
            <a:picLocks noChangeAspect="1" noChangeArrowheads="1"/>
          </p:cNvPicPr>
          <p:nvPr/>
        </p:nvPicPr>
        <p:blipFill>
          <a:blip r:embed="rId2"/>
          <a:srcRect/>
          <a:stretch>
            <a:fillRect/>
          </a:stretch>
        </p:blipFill>
        <p:spPr bwMode="auto">
          <a:xfrm>
            <a:off x="7482845" y="1669109"/>
            <a:ext cx="4292387" cy="3135015"/>
          </a:xfrm>
          <a:prstGeom prst="rect">
            <a:avLst/>
          </a:prstGeom>
          <a:noFill/>
        </p:spPr>
      </p:pic>
    </p:spTree>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3251" y="0"/>
            <a:ext cx="3644153" cy="584775"/>
          </a:xfrm>
          <a:prstGeom prst="rect">
            <a:avLst/>
          </a:prstGeom>
          <a:noFill/>
        </p:spPr>
        <p:txBody>
          <a:bodyPr wrap="square" rtlCol="0">
            <a:spAutoFit/>
          </a:bodyPr>
          <a:lstStyle/>
          <a:p>
            <a:r>
              <a:rPr lang="en-US" sz="3200" dirty="0">
                <a:latin typeface="Algerian" pitchFamily="82" charset="0"/>
              </a:rPr>
              <a:t>Radioisotopes </a:t>
            </a:r>
          </a:p>
        </p:txBody>
      </p:sp>
      <p:sp>
        <p:nvSpPr>
          <p:cNvPr id="3" name="TextBox 2"/>
          <p:cNvSpPr txBox="1"/>
          <p:nvPr/>
        </p:nvSpPr>
        <p:spPr>
          <a:xfrm>
            <a:off x="322068" y="669266"/>
            <a:ext cx="6884894" cy="1938992"/>
          </a:xfrm>
          <a:prstGeom prst="rect">
            <a:avLst/>
          </a:prstGeom>
          <a:noFill/>
        </p:spPr>
        <p:txBody>
          <a:bodyPr wrap="square" rtlCol="0">
            <a:spAutoFit/>
          </a:bodyPr>
          <a:lstStyle/>
          <a:p>
            <a:r>
              <a:rPr lang="en-US" sz="2400" dirty="0">
                <a:latin typeface="Times New Roman" pitchFamily="18" charset="0"/>
                <a:cs typeface="Times New Roman" pitchFamily="18" charset="0"/>
              </a:rPr>
              <a:t>These elements when injected into tissues get incorporated in developing bone and act as in vivo markers and can then be located by means of radioactivity they emit. </a:t>
            </a:r>
            <a:r>
              <a:rPr lang="en-US" sz="2400" dirty="0" err="1">
                <a:latin typeface="Times New Roman" pitchFamily="18" charset="0"/>
                <a:cs typeface="Times New Roman" pitchFamily="18" charset="0"/>
              </a:rPr>
              <a:t>Eg</a:t>
            </a:r>
            <a:r>
              <a:rPr lang="en-US" sz="2400" dirty="0">
                <a:latin typeface="Times New Roman" pitchFamily="18" charset="0"/>
                <a:cs typeface="Times New Roman" pitchFamily="18" charset="0"/>
              </a:rPr>
              <a:t> – calcium 45 , potassium 32., gamma emitting isotope </a:t>
            </a:r>
            <a:r>
              <a:rPr lang="en-US" sz="2400" dirty="0" err="1">
                <a:latin typeface="Times New Roman" pitchFamily="18" charset="0"/>
                <a:cs typeface="Times New Roman" pitchFamily="18" charset="0"/>
              </a:rPr>
              <a:t>Tc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tecnicium</a:t>
            </a:r>
            <a:r>
              <a:rPr lang="en-US" sz="2400" dirty="0">
                <a:latin typeface="Times New Roman" pitchFamily="18" charset="0"/>
                <a:cs typeface="Times New Roman" pitchFamily="18" charset="0"/>
              </a:rPr>
              <a:t> 99 </a:t>
            </a:r>
          </a:p>
        </p:txBody>
      </p:sp>
      <p:sp>
        <p:nvSpPr>
          <p:cNvPr id="1026" name="AutoShape 2" descr="NASA Radioisotope Power System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NASA Radioisotope Power System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Untitled.png"/>
          <p:cNvPicPr>
            <a:picLocks noChangeAspect="1"/>
          </p:cNvPicPr>
          <p:nvPr/>
        </p:nvPicPr>
        <p:blipFill>
          <a:blip r:embed="rId2"/>
          <a:stretch>
            <a:fillRect/>
          </a:stretch>
        </p:blipFill>
        <p:spPr>
          <a:xfrm>
            <a:off x="7250964" y="183432"/>
            <a:ext cx="4941036" cy="3054444"/>
          </a:xfrm>
          <a:prstGeom prst="rect">
            <a:avLst/>
          </a:prstGeom>
        </p:spPr>
      </p:pic>
    </p:spTree>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4366" y="0"/>
            <a:ext cx="4894289" cy="584775"/>
          </a:xfrm>
          <a:prstGeom prst="rect">
            <a:avLst/>
          </a:prstGeom>
        </p:spPr>
        <p:txBody>
          <a:bodyPr wrap="none">
            <a:spAutoFit/>
          </a:bodyPr>
          <a:lstStyle/>
          <a:p>
            <a:r>
              <a:rPr lang="en-US" sz="3200" dirty="0">
                <a:solidFill>
                  <a:schemeClr val="accent3"/>
                </a:solidFill>
                <a:latin typeface="Algerian" pitchFamily="82" charset="0"/>
              </a:rPr>
              <a:t>Implant radiography </a:t>
            </a:r>
          </a:p>
        </p:txBody>
      </p:sp>
      <p:sp>
        <p:nvSpPr>
          <p:cNvPr id="3" name="Rectangle 2"/>
          <p:cNvSpPr/>
          <p:nvPr/>
        </p:nvSpPr>
        <p:spPr>
          <a:xfrm>
            <a:off x="261258" y="1342664"/>
            <a:ext cx="8005664" cy="5262979"/>
          </a:xfrm>
          <a:prstGeom prst="rect">
            <a:avLst/>
          </a:prstGeom>
        </p:spPr>
        <p:txBody>
          <a:bodyPr wrap="square">
            <a:spAutoFit/>
          </a:bodyPr>
          <a:lstStyle/>
          <a:p>
            <a:r>
              <a:rPr lang="en-US" sz="2800" dirty="0">
                <a:latin typeface="Times New Roman" pitchFamily="18" charset="0"/>
                <a:cs typeface="Times New Roman" pitchFamily="18" charset="0"/>
              </a:rPr>
              <a:t>Used extensively by </a:t>
            </a:r>
            <a:r>
              <a:rPr lang="en-US" sz="2800" dirty="0">
                <a:solidFill>
                  <a:schemeClr val="accent3"/>
                </a:solidFill>
                <a:latin typeface="Times New Roman" pitchFamily="18" charset="0"/>
                <a:cs typeface="Times New Roman" pitchFamily="18" charset="0"/>
              </a:rPr>
              <a:t>ARNE BJORK AND CO WORKERS. 1969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Can be used in human subjects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Inert metal pins (made of titanium)are inserted anywhere in the bony skeleton including face and jaws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 implants are about 1.5 mm in length and 0.5 mm in diameter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These pins are biocompatible.</a:t>
            </a:r>
          </a:p>
        </p:txBody>
      </p:sp>
      <p:pic>
        <p:nvPicPr>
          <p:cNvPr id="4" name="Picture 6" descr="Dental implants | Radiology Case | Radiopaedia.org"/>
          <p:cNvPicPr>
            <a:picLocks noChangeAspect="1" noChangeArrowheads="1"/>
          </p:cNvPicPr>
          <p:nvPr/>
        </p:nvPicPr>
        <p:blipFill>
          <a:blip r:embed="rId2" cstate="print"/>
          <a:srcRect l="7066"/>
          <a:stretch>
            <a:fillRect/>
          </a:stretch>
        </p:blipFill>
        <p:spPr bwMode="auto">
          <a:xfrm>
            <a:off x="8696131" y="1910793"/>
            <a:ext cx="3495869" cy="3140800"/>
          </a:xfrm>
          <a:prstGeom prst="rect">
            <a:avLst/>
          </a:prstGeom>
          <a:noFill/>
        </p:spPr>
      </p:pic>
    </p:spTree>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6055" y="1293664"/>
            <a:ext cx="9548327" cy="3970318"/>
          </a:xfrm>
          <a:prstGeom prst="rect">
            <a:avLst/>
          </a:prstGeom>
        </p:spPr>
        <p:txBody>
          <a:bodyPr wrap="square">
            <a:spAutoFit/>
          </a:bodyPr>
          <a:lstStyle/>
          <a:p>
            <a:r>
              <a:rPr lang="en-US" sz="2800" dirty="0">
                <a:latin typeface="Times New Roman" pitchFamily="18" charset="0"/>
                <a:cs typeface="Times New Roman" pitchFamily="18" charset="0"/>
              </a:rPr>
              <a:t>Superimposing radiographs on the implants allow precise observation of both changes in position of one bone relative to another and changes in external contour of individual bone.</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They serve as radiographic reference points for serial radiographic analysis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These metals are embedded into certain areas of maxilla and mandible in order to study growth of skull.</a:t>
            </a:r>
          </a:p>
        </p:txBody>
      </p:sp>
    </p:spTree>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3690" y="0"/>
            <a:ext cx="4366727" cy="1077218"/>
          </a:xfrm>
          <a:prstGeom prst="rect">
            <a:avLst/>
          </a:prstGeom>
          <a:noFill/>
        </p:spPr>
        <p:txBody>
          <a:bodyPr wrap="square" rtlCol="0">
            <a:spAutoFit/>
          </a:bodyPr>
          <a:lstStyle/>
          <a:p>
            <a:r>
              <a:rPr lang="en-US" sz="3200" dirty="0">
                <a:solidFill>
                  <a:schemeClr val="accent3"/>
                </a:solidFill>
                <a:latin typeface="Algerian" pitchFamily="82" charset="0"/>
              </a:rPr>
              <a:t>In maxilla </a:t>
            </a:r>
          </a:p>
          <a:p>
            <a:endParaRPr lang="en-US" sz="3200" dirty="0">
              <a:solidFill>
                <a:schemeClr val="accent3"/>
              </a:solidFill>
              <a:latin typeface="Algerian" pitchFamily="82" charset="0"/>
            </a:endParaRPr>
          </a:p>
        </p:txBody>
      </p:sp>
      <p:sp>
        <p:nvSpPr>
          <p:cNvPr id="3" name="TextBox 2"/>
          <p:cNvSpPr txBox="1"/>
          <p:nvPr/>
        </p:nvSpPr>
        <p:spPr>
          <a:xfrm>
            <a:off x="597159" y="503853"/>
            <a:ext cx="11215396" cy="6617196"/>
          </a:xfrm>
          <a:prstGeom prst="rect">
            <a:avLst/>
          </a:prstGeom>
          <a:noFill/>
        </p:spPr>
        <p:txBody>
          <a:bodyPr wrap="square" rtlCol="0">
            <a:spAutoFit/>
          </a:bodyPr>
          <a:lstStyle/>
          <a:p>
            <a:r>
              <a:rPr lang="en-US" sz="2400" dirty="0"/>
              <a:t>Hard palate behind the maxillary deciduous canine (prior to eruption of maxillary permanent incisors )</a:t>
            </a:r>
          </a:p>
          <a:p>
            <a:endParaRPr lang="en-US" sz="2400" dirty="0"/>
          </a:p>
          <a:p>
            <a:r>
              <a:rPr lang="en-US" sz="2400" dirty="0"/>
              <a:t>Below the anterior nasal spine (after eruption of maxillary incisors )</a:t>
            </a:r>
          </a:p>
          <a:p>
            <a:endParaRPr lang="en-US" sz="2400" dirty="0"/>
          </a:p>
          <a:p>
            <a:r>
              <a:rPr lang="en-US" sz="2400" dirty="0"/>
              <a:t>Two implants on either side of </a:t>
            </a:r>
            <a:r>
              <a:rPr lang="en-US" sz="2400" dirty="0" err="1"/>
              <a:t>zygomatic</a:t>
            </a:r>
            <a:r>
              <a:rPr lang="en-US" sz="2400" dirty="0"/>
              <a:t> process of maxilla </a:t>
            </a:r>
          </a:p>
          <a:p>
            <a:endParaRPr lang="en-US" sz="2400" dirty="0"/>
          </a:p>
          <a:p>
            <a:r>
              <a:rPr lang="en-US" sz="2400" dirty="0"/>
              <a:t>Border between hard palate and alveolar process medial to first molar </a:t>
            </a:r>
          </a:p>
          <a:p>
            <a:endParaRPr lang="en-US" dirty="0"/>
          </a:p>
          <a:p>
            <a:r>
              <a:rPr lang="en-US" sz="2800" dirty="0">
                <a:solidFill>
                  <a:schemeClr val="accent3"/>
                </a:solidFill>
                <a:latin typeface="Algerian" pitchFamily="82" charset="0"/>
              </a:rPr>
              <a:t>In mandible –</a:t>
            </a:r>
          </a:p>
          <a:p>
            <a:r>
              <a:rPr lang="en-US" sz="2400" dirty="0"/>
              <a:t>Anterior aspect of </a:t>
            </a:r>
            <a:r>
              <a:rPr lang="en-US" sz="2400" dirty="0" err="1"/>
              <a:t>symphysis</a:t>
            </a:r>
            <a:r>
              <a:rPr lang="en-US" sz="2400" dirty="0"/>
              <a:t> in the midline below the root tips .</a:t>
            </a:r>
          </a:p>
          <a:p>
            <a:endParaRPr lang="en-US" sz="2400" dirty="0"/>
          </a:p>
          <a:p>
            <a:r>
              <a:rPr lang="en-US" sz="2400" dirty="0"/>
              <a:t>Two pins of the right side of the </a:t>
            </a:r>
            <a:r>
              <a:rPr lang="en-US" sz="2400" dirty="0" err="1"/>
              <a:t>mandibular</a:t>
            </a:r>
            <a:r>
              <a:rPr lang="en-US" sz="2400" dirty="0"/>
              <a:t> body .( one pin under first premolar and other below second premolar or first molar )</a:t>
            </a:r>
          </a:p>
          <a:p>
            <a:endParaRPr lang="en-US" sz="2400" dirty="0"/>
          </a:p>
          <a:p>
            <a:r>
              <a:rPr lang="en-US" sz="2400" dirty="0"/>
              <a:t>One pin on the external aspect of the right </a:t>
            </a:r>
            <a:r>
              <a:rPr lang="en-US" sz="2400" dirty="0" err="1"/>
              <a:t>ramus</a:t>
            </a:r>
            <a:r>
              <a:rPr lang="en-US" sz="2400" dirty="0"/>
              <a:t> in level with the </a:t>
            </a:r>
            <a:r>
              <a:rPr lang="en-US" sz="2400" dirty="0" err="1"/>
              <a:t>occlusal</a:t>
            </a:r>
            <a:r>
              <a:rPr lang="en-US" sz="2400" dirty="0"/>
              <a:t> surface of molars.</a:t>
            </a:r>
          </a:p>
          <a:p>
            <a:endParaRPr lang="en-US" dirty="0"/>
          </a:p>
        </p:txBody>
      </p:sp>
    </p:spTree>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171" y="0"/>
            <a:ext cx="8360229" cy="523220"/>
          </a:xfrm>
          <a:prstGeom prst="rect">
            <a:avLst/>
          </a:prstGeom>
          <a:noFill/>
        </p:spPr>
        <p:txBody>
          <a:bodyPr wrap="square" rtlCol="0">
            <a:spAutoFit/>
          </a:bodyPr>
          <a:lstStyle/>
          <a:p>
            <a:r>
              <a:rPr lang="en-US" sz="2800" dirty="0">
                <a:solidFill>
                  <a:schemeClr val="accent3"/>
                </a:solidFill>
                <a:latin typeface="Algerian" pitchFamily="82" charset="0"/>
              </a:rPr>
              <a:t>Factors affecting physical growth </a:t>
            </a:r>
          </a:p>
        </p:txBody>
      </p:sp>
      <p:sp>
        <p:nvSpPr>
          <p:cNvPr id="3" name="TextBox 2"/>
          <p:cNvSpPr txBox="1"/>
          <p:nvPr/>
        </p:nvSpPr>
        <p:spPr>
          <a:xfrm>
            <a:off x="634482" y="634482"/>
            <a:ext cx="11252718" cy="5262979"/>
          </a:xfrm>
          <a:prstGeom prst="rect">
            <a:avLst/>
          </a:prstGeom>
          <a:noFill/>
        </p:spPr>
        <p:txBody>
          <a:bodyPr wrap="square" rtlCol="0">
            <a:spAutoFit/>
          </a:bodyPr>
          <a:lstStyle/>
          <a:p>
            <a:pPr marL="457200" indent="-457200">
              <a:buAutoNum type="arabicParenR"/>
            </a:pPr>
            <a:r>
              <a:rPr lang="en-US" sz="2400" dirty="0">
                <a:latin typeface="Times New Roman" pitchFamily="18" charset="0"/>
                <a:cs typeface="Times New Roman" pitchFamily="18" charset="0"/>
              </a:rPr>
              <a:t>Heredity – </a:t>
            </a:r>
          </a:p>
          <a:p>
            <a:pPr marL="457200" indent="-457200"/>
            <a:r>
              <a:rPr lang="en-US" sz="2400" dirty="0">
                <a:latin typeface="Times New Roman" pitchFamily="18" charset="0"/>
                <a:cs typeface="Times New Roman" pitchFamily="18" charset="0"/>
              </a:rPr>
              <a:t>There is genetic control of the size of parts to the rate of growth and to the onset of growth events.</a:t>
            </a:r>
          </a:p>
          <a:p>
            <a:pPr marL="457200" indent="-457200"/>
            <a:r>
              <a:rPr lang="en-US" sz="2400" dirty="0" err="1">
                <a:latin typeface="Times New Roman" pitchFamily="18" charset="0"/>
                <a:cs typeface="Times New Roman" pitchFamily="18" charset="0"/>
              </a:rPr>
              <a:t>Eg</a:t>
            </a:r>
            <a:r>
              <a:rPr lang="en-US" sz="2400" dirty="0">
                <a:latin typeface="Times New Roman" pitchFamily="18" charset="0"/>
                <a:cs typeface="Times New Roman" pitchFamily="18" charset="0"/>
              </a:rPr>
              <a:t>-menarche , dental classification, eruption of teeth , ossification of bones and start of adolescent growth spurt </a:t>
            </a:r>
          </a:p>
          <a:p>
            <a:pPr marL="457200" indent="-457200"/>
            <a:r>
              <a:rPr lang="en-US" sz="2400" dirty="0">
                <a:latin typeface="Times New Roman" pitchFamily="18" charset="0"/>
                <a:cs typeface="Times New Roman" pitchFamily="18" charset="0"/>
              </a:rPr>
              <a:t>There is a considerable degree of independence between growth before and growth during adolescence.</a:t>
            </a:r>
          </a:p>
          <a:p>
            <a:pPr marL="457200" indent="-457200"/>
            <a:r>
              <a:rPr lang="en-US" sz="2400" dirty="0">
                <a:latin typeface="Times New Roman" pitchFamily="18" charset="0"/>
                <a:cs typeface="Times New Roman" pitchFamily="18" charset="0"/>
              </a:rPr>
              <a:t>2) Nutrition – </a:t>
            </a:r>
          </a:p>
          <a:p>
            <a:pPr marL="457200" indent="-457200"/>
            <a:r>
              <a:rPr lang="en-US" sz="2400" dirty="0">
                <a:latin typeface="Times New Roman" pitchFamily="18" charset="0"/>
                <a:cs typeface="Times New Roman" pitchFamily="18" charset="0"/>
              </a:rPr>
              <a:t>Malnutrition may delay growth and affect size of parts , body proportions , body chemistry and the quality and texture of some tissues </a:t>
            </a:r>
            <a:r>
              <a:rPr lang="en-US" sz="2400" dirty="0" err="1">
                <a:latin typeface="Times New Roman" pitchFamily="18" charset="0"/>
                <a:cs typeface="Times New Roman" pitchFamily="18" charset="0"/>
              </a:rPr>
              <a:t>ef</a:t>
            </a:r>
            <a:r>
              <a:rPr lang="en-US" sz="2400" dirty="0">
                <a:latin typeface="Times New Roman" pitchFamily="18" charset="0"/>
                <a:cs typeface="Times New Roman" pitchFamily="18" charset="0"/>
              </a:rPr>
              <a:t> –teeth and bones .</a:t>
            </a:r>
          </a:p>
          <a:p>
            <a:pPr marL="457200" indent="-457200"/>
            <a:r>
              <a:rPr lang="en-US" sz="2400" dirty="0" err="1">
                <a:latin typeface="Times New Roman" pitchFamily="18" charset="0"/>
                <a:cs typeface="Times New Roman" pitchFamily="18" charset="0"/>
              </a:rPr>
              <a:t>Malnutrtion</a:t>
            </a:r>
            <a:r>
              <a:rPr lang="en-US" sz="2400" dirty="0">
                <a:latin typeface="Times New Roman" pitchFamily="18" charset="0"/>
                <a:cs typeface="Times New Roman" pitchFamily="18" charset="0"/>
              </a:rPr>
              <a:t> may also affect adolescent growth spurt but children recover well provided adverse conditions have not been too extreme or prolonged .</a:t>
            </a:r>
          </a:p>
          <a:p>
            <a:pPr marL="457200" indent="-457200"/>
            <a:r>
              <a:rPr lang="en-US" sz="2400" dirty="0">
                <a:latin typeface="Times New Roman" pitchFamily="18" charset="0"/>
                <a:cs typeface="Times New Roman" pitchFamily="18" charset="0"/>
              </a:rPr>
              <a:t>“Catch up” growth is seen in both sexes , girls seem to be better buffered against the effects of malnutrition and illness.</a:t>
            </a:r>
          </a:p>
        </p:txBody>
      </p:sp>
    </p:spTree>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869" y="0"/>
            <a:ext cx="10599576" cy="5262979"/>
          </a:xfrm>
          <a:prstGeom prst="rect">
            <a:avLst/>
          </a:prstGeom>
        </p:spPr>
        <p:txBody>
          <a:bodyPr wrap="square">
            <a:spAutoFit/>
          </a:bodyPr>
          <a:lstStyle/>
          <a:p>
            <a:pPr marL="457200" indent="-457200"/>
            <a:r>
              <a:rPr lang="en-US" sz="2400" dirty="0">
                <a:latin typeface="Times New Roman" pitchFamily="18" charset="0"/>
                <a:cs typeface="Times New Roman" pitchFamily="18" charset="0"/>
              </a:rPr>
              <a:t>3) Illness – </a:t>
            </a:r>
          </a:p>
          <a:p>
            <a:pPr marL="457200" indent="-457200"/>
            <a:r>
              <a:rPr lang="en-US" sz="2400" dirty="0">
                <a:latin typeface="Times New Roman" pitchFamily="18" charset="0"/>
                <a:cs typeface="Times New Roman" pitchFamily="18" charset="0"/>
              </a:rPr>
              <a:t>Systemic disease has a effect on child growth .</a:t>
            </a:r>
          </a:p>
          <a:p>
            <a:pPr marL="457200" indent="-457200"/>
            <a:r>
              <a:rPr lang="en-US" sz="2400" dirty="0">
                <a:latin typeface="Times New Roman" pitchFamily="18" charset="0"/>
                <a:cs typeface="Times New Roman" pitchFamily="18" charset="0"/>
              </a:rPr>
              <a:t>Minor childhood diseases normally do not cause adverse growth.</a:t>
            </a:r>
          </a:p>
          <a:p>
            <a:pPr marL="457200" indent="-457200"/>
            <a:r>
              <a:rPr lang="en-US" sz="2400" dirty="0">
                <a:latin typeface="Times New Roman" pitchFamily="18" charset="0"/>
                <a:cs typeface="Times New Roman" pitchFamily="18" charset="0"/>
              </a:rPr>
              <a:t>Serious prolonged and </a:t>
            </a:r>
            <a:r>
              <a:rPr lang="en-US" sz="2400" dirty="0" err="1">
                <a:latin typeface="Times New Roman" pitchFamily="18" charset="0"/>
                <a:cs typeface="Times New Roman" pitchFamily="18" charset="0"/>
              </a:rPr>
              <a:t>deblitating</a:t>
            </a:r>
            <a:r>
              <a:rPr lang="en-US" sz="2400" dirty="0">
                <a:latin typeface="Times New Roman" pitchFamily="18" charset="0"/>
                <a:cs typeface="Times New Roman" pitchFamily="18" charset="0"/>
              </a:rPr>
              <a:t> illness have a marked negative effect on growth.</a:t>
            </a:r>
          </a:p>
          <a:p>
            <a:pPr marL="457200" indent="-457200"/>
            <a:endParaRPr lang="en-US" sz="2400" dirty="0">
              <a:latin typeface="Times New Roman" pitchFamily="18" charset="0"/>
              <a:cs typeface="Times New Roman" pitchFamily="18" charset="0"/>
            </a:endParaRPr>
          </a:p>
          <a:p>
            <a:pPr marL="457200" indent="-457200"/>
            <a:r>
              <a:rPr lang="en-US" sz="2400" dirty="0">
                <a:latin typeface="Times New Roman" pitchFamily="18" charset="0"/>
                <a:cs typeface="Times New Roman" pitchFamily="18" charset="0"/>
              </a:rPr>
              <a:t>4) RACE – </a:t>
            </a:r>
          </a:p>
          <a:p>
            <a:pPr marL="457200" indent="-457200"/>
            <a:r>
              <a:rPr lang="en-US" sz="2400" dirty="0">
                <a:latin typeface="Times New Roman" pitchFamily="18" charset="0"/>
                <a:cs typeface="Times New Roman" pitchFamily="18" charset="0"/>
              </a:rPr>
              <a:t>North </a:t>
            </a:r>
            <a:r>
              <a:rPr lang="en-US" sz="2400" dirty="0" err="1">
                <a:latin typeface="Times New Roman" pitchFamily="18" charset="0"/>
                <a:cs typeface="Times New Roman" pitchFamily="18" charset="0"/>
              </a:rPr>
              <a:t>american</a:t>
            </a:r>
            <a:r>
              <a:rPr lang="en-US" sz="2400" dirty="0">
                <a:latin typeface="Times New Roman" pitchFamily="18" charset="0"/>
                <a:cs typeface="Times New Roman" pitchFamily="18" charset="0"/>
              </a:rPr>
              <a:t> blacks are ahead of their white counterparts in skeletal maturity at birth and for </a:t>
            </a:r>
            <a:r>
              <a:rPr lang="en-US" sz="2400" dirty="0" err="1">
                <a:latin typeface="Times New Roman" pitchFamily="18" charset="0"/>
                <a:cs typeface="Times New Roman" pitchFamily="18" charset="0"/>
              </a:rPr>
              <a:t>atleast</a:t>
            </a:r>
            <a:r>
              <a:rPr lang="en-US" sz="2400" dirty="0">
                <a:latin typeface="Times New Roman" pitchFamily="18" charset="0"/>
                <a:cs typeface="Times New Roman" pitchFamily="18" charset="0"/>
              </a:rPr>
              <a:t> first two years of life.</a:t>
            </a:r>
          </a:p>
          <a:p>
            <a:pPr marL="457200" indent="-457200"/>
            <a:r>
              <a:rPr lang="en-US" sz="2400" dirty="0">
                <a:latin typeface="Times New Roman" pitchFamily="18" charset="0"/>
                <a:cs typeface="Times New Roman" pitchFamily="18" charset="0"/>
              </a:rPr>
              <a:t>Their teeth also erupt one year earlier than whites .</a:t>
            </a:r>
          </a:p>
          <a:p>
            <a:pPr marL="457200" indent="-457200"/>
            <a:endParaRPr lang="en-US" sz="2400" dirty="0">
              <a:latin typeface="Times New Roman" pitchFamily="18" charset="0"/>
              <a:cs typeface="Times New Roman" pitchFamily="18" charset="0"/>
            </a:endParaRPr>
          </a:p>
          <a:p>
            <a:pPr marL="457200" indent="-457200"/>
            <a:r>
              <a:rPr lang="en-US" sz="2400" dirty="0">
                <a:latin typeface="Times New Roman" pitchFamily="18" charset="0"/>
                <a:cs typeface="Times New Roman" pitchFamily="18" charset="0"/>
              </a:rPr>
              <a:t>5) CLIMATE AND SEASONAL EFFETCS- </a:t>
            </a:r>
          </a:p>
          <a:p>
            <a:pPr marL="457200" indent="-457200"/>
            <a:r>
              <a:rPr lang="en-US" sz="2400" dirty="0">
                <a:latin typeface="Times New Roman" pitchFamily="18" charset="0"/>
                <a:cs typeface="Times New Roman" pitchFamily="18" charset="0"/>
              </a:rPr>
              <a:t>Climate has a little effect on rate of growth </a:t>
            </a:r>
          </a:p>
          <a:p>
            <a:pPr marL="457200" indent="-457200"/>
            <a:r>
              <a:rPr lang="en-US" sz="2400" dirty="0">
                <a:latin typeface="Times New Roman" pitchFamily="18" charset="0"/>
                <a:cs typeface="Times New Roman" pitchFamily="18" charset="0"/>
              </a:rPr>
              <a:t>There are seasonal variations in the growth rates of children and in the weight of the new born babies . </a:t>
            </a:r>
          </a:p>
        </p:txBody>
      </p:sp>
    </p:spTree>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0465" y="279918"/>
            <a:ext cx="10916817" cy="4893647"/>
          </a:xfrm>
          <a:prstGeom prst="rect">
            <a:avLst/>
          </a:prstGeom>
          <a:noFill/>
        </p:spPr>
        <p:txBody>
          <a:bodyPr wrap="square" rtlCol="0">
            <a:spAutoFit/>
          </a:bodyPr>
          <a:lstStyle/>
          <a:p>
            <a:r>
              <a:rPr lang="en-US" sz="2400" dirty="0">
                <a:latin typeface="Times New Roman" pitchFamily="18" charset="0"/>
                <a:cs typeface="Times New Roman" pitchFamily="18" charset="0"/>
              </a:rPr>
              <a:t>6) ADULT PHYSIQUE –</a:t>
            </a:r>
          </a:p>
          <a:p>
            <a:r>
              <a:rPr lang="en-US" sz="2400" dirty="0">
                <a:latin typeface="Times New Roman" pitchFamily="18" charset="0"/>
                <a:cs typeface="Times New Roman" pitchFamily="18" charset="0"/>
              </a:rPr>
              <a:t>There are correlation between adult physique and earlier development events </a:t>
            </a:r>
          </a:p>
          <a:p>
            <a:r>
              <a:rPr lang="en-US" sz="2400" dirty="0" err="1">
                <a:latin typeface="Times New Roman" pitchFamily="18" charset="0"/>
                <a:cs typeface="Times New Roman" pitchFamily="18" charset="0"/>
              </a:rPr>
              <a:t>Eg</a:t>
            </a:r>
            <a:r>
              <a:rPr lang="en-US" sz="2400" dirty="0">
                <a:latin typeface="Times New Roman" pitchFamily="18" charset="0"/>
                <a:cs typeface="Times New Roman" pitchFamily="18" charset="0"/>
              </a:rPr>
              <a:t> – tall women tend to mature later</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7) SOCIOECONOMIC FACTORS – </a:t>
            </a:r>
          </a:p>
          <a:p>
            <a:r>
              <a:rPr lang="en-US" sz="2400" dirty="0">
                <a:latin typeface="Times New Roman" pitchFamily="18" charset="0"/>
                <a:cs typeface="Times New Roman" pitchFamily="18" charset="0"/>
              </a:rPr>
              <a:t>Children living in good socioeconomic conditions tend to be larger , display different types of growth and show variation in the timing of growth when compared to under </a:t>
            </a:r>
            <a:r>
              <a:rPr lang="en-US" sz="2400" dirty="0" err="1">
                <a:latin typeface="Times New Roman" pitchFamily="18" charset="0"/>
                <a:cs typeface="Times New Roman" pitchFamily="18" charset="0"/>
              </a:rPr>
              <a:t>priviliged</a:t>
            </a:r>
            <a:r>
              <a:rPr lang="en-US" sz="2400" dirty="0">
                <a:latin typeface="Times New Roman" pitchFamily="18" charset="0"/>
                <a:cs typeface="Times New Roman" pitchFamily="18" charset="0"/>
              </a:rPr>
              <a:t> children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8) EXERCISE – </a:t>
            </a:r>
          </a:p>
          <a:p>
            <a:r>
              <a:rPr lang="en-US" sz="2400" dirty="0">
                <a:latin typeface="Times New Roman" pitchFamily="18" charset="0"/>
                <a:cs typeface="Times New Roman" pitchFamily="18" charset="0"/>
              </a:rPr>
              <a:t>Those children who exercise regularly and </a:t>
            </a:r>
            <a:r>
              <a:rPr lang="en-US" sz="2400" dirty="0" err="1">
                <a:latin typeface="Times New Roman" pitchFamily="18" charset="0"/>
                <a:cs typeface="Times New Roman" pitchFamily="18" charset="0"/>
              </a:rPr>
              <a:t>strenously</a:t>
            </a:r>
            <a:r>
              <a:rPr lang="en-US" sz="2400" dirty="0">
                <a:latin typeface="Times New Roman" pitchFamily="18" charset="0"/>
                <a:cs typeface="Times New Roman" pitchFamily="18" charset="0"/>
              </a:rPr>
              <a:t> don’t grow </a:t>
            </a:r>
            <a:r>
              <a:rPr lang="en-US" sz="2400" dirty="0" err="1">
                <a:latin typeface="Times New Roman" pitchFamily="18" charset="0"/>
                <a:cs typeface="Times New Roman" pitchFamily="18" charset="0"/>
              </a:rPr>
              <a:t>favourably</a:t>
            </a:r>
            <a:r>
              <a:rPr lang="en-US" sz="24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5820" y="0"/>
            <a:ext cx="9517225" cy="7109639"/>
          </a:xfrm>
          <a:prstGeom prst="rect">
            <a:avLst/>
          </a:prstGeom>
          <a:noFill/>
        </p:spPr>
        <p:txBody>
          <a:bodyPr wrap="square" rtlCol="0">
            <a:spAutoFit/>
          </a:bodyPr>
          <a:lstStyle/>
          <a:p>
            <a:r>
              <a:rPr lang="en-US" sz="2400" dirty="0">
                <a:latin typeface="Times New Roman" pitchFamily="18" charset="0"/>
                <a:cs typeface="Times New Roman" pitchFamily="18" charset="0"/>
              </a:rPr>
              <a:t>9) FAMILY SIZE AND BIRTH ORDER –</a:t>
            </a:r>
          </a:p>
          <a:p>
            <a:r>
              <a:rPr lang="en-US" sz="2400" dirty="0">
                <a:latin typeface="Times New Roman" pitchFamily="18" charset="0"/>
                <a:cs typeface="Times New Roman" pitchFamily="18" charset="0"/>
              </a:rPr>
              <a:t>First born children tend to weight less at birth and ultimately achieve lesser stature and higher IQ</a:t>
            </a:r>
          </a:p>
          <a:p>
            <a:r>
              <a:rPr lang="en-US" sz="2400" dirty="0">
                <a:latin typeface="Times New Roman" pitchFamily="18" charset="0"/>
                <a:cs typeface="Times New Roman" pitchFamily="18" charset="0"/>
              </a:rPr>
              <a:t>Smaller the family size better would be the nutrition and other </a:t>
            </a:r>
            <a:r>
              <a:rPr lang="en-US" sz="2400" dirty="0" err="1">
                <a:latin typeface="Times New Roman" pitchFamily="18" charset="0"/>
                <a:cs typeface="Times New Roman" pitchFamily="18" charset="0"/>
              </a:rPr>
              <a:t>favourable</a:t>
            </a:r>
            <a:r>
              <a:rPr lang="en-US" sz="2400" dirty="0">
                <a:latin typeface="Times New Roman" pitchFamily="18" charset="0"/>
                <a:cs typeface="Times New Roman" pitchFamily="18" charset="0"/>
              </a:rPr>
              <a:t> conditions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10) SECULAR TRENDS – </a:t>
            </a:r>
          </a:p>
          <a:p>
            <a:r>
              <a:rPr lang="en-US" sz="2400" dirty="0">
                <a:latin typeface="Times New Roman" pitchFamily="18" charset="0"/>
                <a:cs typeface="Times New Roman" pitchFamily="18" charset="0"/>
              </a:rPr>
              <a:t>15 year old boys are approximately 5 inches taller than 15 year old boys that were 50 years ago .</a:t>
            </a:r>
          </a:p>
          <a:p>
            <a:r>
              <a:rPr lang="en-US" sz="2400" dirty="0">
                <a:latin typeface="Times New Roman" pitchFamily="18" charset="0"/>
                <a:cs typeface="Times New Roman" pitchFamily="18" charset="0"/>
              </a:rPr>
              <a:t>Average age of menarche has steadily become earlier throughout the entire world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11) </a:t>
            </a:r>
            <a:r>
              <a:rPr lang="en-US" sz="2400" dirty="0" err="1">
                <a:latin typeface="Times New Roman" pitchFamily="18" charset="0"/>
                <a:cs typeface="Times New Roman" pitchFamily="18" charset="0"/>
              </a:rPr>
              <a:t>Psychologic</a:t>
            </a:r>
            <a:r>
              <a:rPr lang="en-US" sz="2400" dirty="0">
                <a:latin typeface="Times New Roman" pitchFamily="18" charset="0"/>
                <a:cs typeface="Times New Roman" pitchFamily="18" charset="0"/>
              </a:rPr>
              <a:t> disturbances –</a:t>
            </a:r>
          </a:p>
          <a:p>
            <a:r>
              <a:rPr lang="en-US" sz="2400" dirty="0">
                <a:latin typeface="Times New Roman" pitchFamily="18" charset="0"/>
                <a:cs typeface="Times New Roman" pitchFamily="18" charset="0"/>
              </a:rPr>
              <a:t>Children experiencing stressful conditions display an inhibition of growth hormone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78629" y="217714"/>
            <a:ext cx="7053942" cy="646331"/>
          </a:xfrm>
          <a:prstGeom prst="rect">
            <a:avLst/>
          </a:prstGeom>
          <a:noFill/>
        </p:spPr>
        <p:txBody>
          <a:bodyPr wrap="square" rtlCol="0">
            <a:spAutoFit/>
          </a:bodyPr>
          <a:lstStyle/>
          <a:p>
            <a:r>
              <a:rPr lang="en-US" sz="3600" dirty="0">
                <a:latin typeface="Algerian" pitchFamily="82" charset="0"/>
              </a:rPr>
              <a:t>Concepts of growth </a:t>
            </a:r>
          </a:p>
        </p:txBody>
      </p:sp>
      <p:sp>
        <p:nvSpPr>
          <p:cNvPr id="4" name="TextBox 3"/>
          <p:cNvSpPr txBox="1"/>
          <p:nvPr/>
        </p:nvSpPr>
        <p:spPr>
          <a:xfrm>
            <a:off x="742363" y="2445230"/>
            <a:ext cx="8969829" cy="3108543"/>
          </a:xfrm>
          <a:prstGeom prst="rect">
            <a:avLst/>
          </a:prstGeom>
          <a:noFill/>
        </p:spPr>
        <p:txBody>
          <a:bodyPr wrap="square" rtlCol="0">
            <a:spAutoFit/>
          </a:bodyPr>
          <a:lstStyle/>
          <a:p>
            <a:pPr marL="342900" indent="-342900">
              <a:buFont typeface="+mj-lt"/>
              <a:buAutoNum type="arabicPeriod"/>
            </a:pPr>
            <a:r>
              <a:rPr lang="en-US" sz="2800" dirty="0">
                <a:latin typeface="Times New Roman" pitchFamily="18" charset="0"/>
                <a:cs typeface="Times New Roman" pitchFamily="18" charset="0"/>
              </a:rPr>
              <a:t>Concept Of Normality </a:t>
            </a:r>
          </a:p>
          <a:p>
            <a:pPr marL="342900" indent="-342900">
              <a:buFont typeface="+mj-lt"/>
              <a:buAutoNum type="arabicPeriod"/>
            </a:pPr>
            <a:endParaRPr lang="en-US" sz="2800" dirty="0">
              <a:latin typeface="Times New Roman" pitchFamily="18" charset="0"/>
              <a:cs typeface="Times New Roman" pitchFamily="18" charset="0"/>
            </a:endParaRPr>
          </a:p>
          <a:p>
            <a:pPr marL="342900" indent="-342900">
              <a:buFont typeface="+mj-lt"/>
              <a:buAutoNum type="arabicPeriod"/>
            </a:pPr>
            <a:r>
              <a:rPr lang="en-US" sz="2800" dirty="0">
                <a:latin typeface="Times New Roman" pitchFamily="18" charset="0"/>
                <a:cs typeface="Times New Roman" pitchFamily="18" charset="0"/>
              </a:rPr>
              <a:t>Rhythm Of Growth </a:t>
            </a:r>
          </a:p>
          <a:p>
            <a:pPr marL="342900" indent="-342900">
              <a:buFont typeface="+mj-lt"/>
              <a:buAutoNum type="arabicPeriod"/>
            </a:pPr>
            <a:endParaRPr lang="en-US" sz="2800" dirty="0">
              <a:latin typeface="Times New Roman" pitchFamily="18" charset="0"/>
              <a:cs typeface="Times New Roman" pitchFamily="18" charset="0"/>
            </a:endParaRPr>
          </a:p>
          <a:p>
            <a:pPr marL="342900" indent="-342900">
              <a:buFont typeface="+mj-lt"/>
              <a:buAutoNum type="arabicPeriod"/>
            </a:pPr>
            <a:r>
              <a:rPr lang="en-US" sz="2800" dirty="0">
                <a:latin typeface="Times New Roman" pitchFamily="18" charset="0"/>
                <a:cs typeface="Times New Roman" pitchFamily="18" charset="0"/>
              </a:rPr>
              <a:t>Differential Growth </a:t>
            </a:r>
          </a:p>
          <a:p>
            <a:pPr marL="342900" indent="-342900">
              <a:buFont typeface="+mj-lt"/>
              <a:buAutoNum type="arabicPeriod"/>
            </a:pPr>
            <a:endParaRPr lang="en-US" sz="2800" dirty="0">
              <a:latin typeface="Times New Roman" pitchFamily="18" charset="0"/>
              <a:cs typeface="Times New Roman" pitchFamily="18" charset="0"/>
            </a:endParaRPr>
          </a:p>
          <a:p>
            <a:pPr marL="342900" indent="-342900">
              <a:buFont typeface="+mj-lt"/>
              <a:buAutoNum type="arabicPeriod"/>
            </a:pPr>
            <a:r>
              <a:rPr lang="en-US" sz="2800" dirty="0">
                <a:latin typeface="Times New Roman" pitchFamily="18" charset="0"/>
                <a:cs typeface="Times New Roman" pitchFamily="18" charset="0"/>
              </a:rPr>
              <a:t>Timing Of Growth : Growth Spurts </a:t>
            </a:r>
          </a:p>
        </p:txBody>
      </p:sp>
    </p:spTree>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2570" y="0"/>
            <a:ext cx="7109927" cy="523220"/>
          </a:xfrm>
          <a:prstGeom prst="rect">
            <a:avLst/>
          </a:prstGeom>
          <a:noFill/>
        </p:spPr>
        <p:txBody>
          <a:bodyPr wrap="square" rtlCol="0">
            <a:spAutoFit/>
          </a:bodyPr>
          <a:lstStyle/>
          <a:p>
            <a:r>
              <a:rPr lang="en-US" sz="2800" dirty="0">
                <a:latin typeface="Algerian" pitchFamily="82" charset="0"/>
                <a:cs typeface="Times New Roman" pitchFamily="18" charset="0"/>
              </a:rPr>
              <a:t>pattern , variability and timing </a:t>
            </a:r>
          </a:p>
        </p:txBody>
      </p:sp>
      <p:sp>
        <p:nvSpPr>
          <p:cNvPr id="3" name="TextBox 2"/>
          <p:cNvSpPr txBox="1"/>
          <p:nvPr/>
        </p:nvSpPr>
        <p:spPr>
          <a:xfrm>
            <a:off x="615820" y="765110"/>
            <a:ext cx="9106678" cy="6370975"/>
          </a:xfrm>
          <a:prstGeom prst="rect">
            <a:avLst/>
          </a:prstGeom>
          <a:noFill/>
        </p:spPr>
        <p:txBody>
          <a:bodyPr wrap="square" rtlCol="0">
            <a:spAutoFit/>
          </a:bodyPr>
          <a:lstStyle/>
          <a:p>
            <a:r>
              <a:rPr lang="en-US" sz="2400" dirty="0"/>
              <a:t>PATTERN – is defined as a set of constraints operating to preserve the integration of parts under varying conditions or through time.</a:t>
            </a:r>
          </a:p>
          <a:p>
            <a:endParaRPr lang="en-US" sz="2400" dirty="0"/>
          </a:p>
          <a:p>
            <a:r>
              <a:rPr lang="en-US" sz="2400" dirty="0"/>
              <a:t>The term pattern applied to developmental changes is defined by </a:t>
            </a:r>
            <a:r>
              <a:rPr lang="en-US" sz="2400" dirty="0" err="1"/>
              <a:t>brodie</a:t>
            </a:r>
            <a:r>
              <a:rPr lang="en-US" sz="2400" dirty="0"/>
              <a:t> as –</a:t>
            </a:r>
          </a:p>
          <a:p>
            <a:r>
              <a:rPr lang="en-US" sz="2400" dirty="0"/>
              <a:t>The term pattern embraces every </a:t>
            </a:r>
            <a:r>
              <a:rPr lang="en-US" sz="2400" dirty="0" err="1"/>
              <a:t>characterstic</a:t>
            </a:r>
            <a:r>
              <a:rPr lang="en-US" sz="2400" dirty="0"/>
              <a:t> of the individual . In addition to those which mark the human species are those which make a particular human being .</a:t>
            </a:r>
          </a:p>
          <a:p>
            <a:endParaRPr lang="en-US" sz="2400" dirty="0"/>
          </a:p>
          <a:p>
            <a:r>
              <a:rPr lang="en-US" sz="2400" dirty="0"/>
              <a:t>Pattern means not only shape  and size , and the shape and size of parts but in addition the rate time and manner in which these are attained .</a:t>
            </a:r>
          </a:p>
          <a:p>
            <a:r>
              <a:rPr lang="en-US" sz="2400" dirty="0" err="1"/>
              <a:t>Eg</a:t>
            </a:r>
            <a:r>
              <a:rPr lang="en-US" sz="2400" dirty="0"/>
              <a:t> – the shape of bony skeleton with its soft tissue covering, the muscular and neuromuscular systems that control the skeleton individual metabolism , mental gifts and limitations and psychological responses.</a:t>
            </a:r>
          </a:p>
          <a:p>
            <a:endParaRPr lang="en-US" sz="2400" dirty="0"/>
          </a:p>
        </p:txBody>
      </p:sp>
      <p:sp>
        <p:nvSpPr>
          <p:cNvPr id="4" name="TextBox 3"/>
          <p:cNvSpPr txBox="1"/>
          <p:nvPr/>
        </p:nvSpPr>
        <p:spPr>
          <a:xfrm>
            <a:off x="7024914" y="6487886"/>
            <a:ext cx="5167086" cy="370114"/>
          </a:xfrm>
          <a:prstGeom prst="rect">
            <a:avLst/>
          </a:prstGeom>
          <a:noFill/>
        </p:spPr>
        <p:txBody>
          <a:bodyPr wrap="square" rtlCol="0">
            <a:spAutoFit/>
          </a:bodyPr>
          <a:lstStyle/>
          <a:p>
            <a:r>
              <a:rPr lang="en-US" dirty="0">
                <a:solidFill>
                  <a:schemeClr val="accent3"/>
                </a:solidFill>
              </a:rPr>
              <a:t>Practice of orthodontics by J.A Salzmann</a:t>
            </a:r>
          </a:p>
        </p:txBody>
      </p:sp>
    </p:spTree>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9600" y="203200"/>
            <a:ext cx="5907314" cy="584775"/>
          </a:xfrm>
          <a:prstGeom prst="rect">
            <a:avLst/>
          </a:prstGeom>
          <a:noFill/>
        </p:spPr>
        <p:txBody>
          <a:bodyPr wrap="square" rtlCol="0">
            <a:spAutoFit/>
          </a:bodyPr>
          <a:lstStyle/>
          <a:p>
            <a:r>
              <a:rPr lang="en-US" sz="3200" dirty="0">
                <a:latin typeface="Algerian" pitchFamily="82" charset="0"/>
              </a:rPr>
              <a:t>NORMALITY AND VARIABILITY </a:t>
            </a:r>
          </a:p>
        </p:txBody>
      </p:sp>
      <p:sp>
        <p:nvSpPr>
          <p:cNvPr id="4" name="TextBox 3"/>
          <p:cNvSpPr txBox="1"/>
          <p:nvPr/>
        </p:nvSpPr>
        <p:spPr>
          <a:xfrm>
            <a:off x="725714" y="928914"/>
            <a:ext cx="9869715" cy="6001643"/>
          </a:xfrm>
          <a:prstGeom prst="rect">
            <a:avLst/>
          </a:prstGeom>
          <a:noFill/>
        </p:spPr>
        <p:txBody>
          <a:bodyPr wrap="square" rtlCol="0">
            <a:spAutoFit/>
          </a:bodyPr>
          <a:lstStyle/>
          <a:p>
            <a:r>
              <a:rPr lang="en-US" sz="2400" dirty="0">
                <a:latin typeface="Times New Roman" pitchFamily="18" charset="0"/>
                <a:cs typeface="Times New Roman" pitchFamily="18" charset="0"/>
              </a:rPr>
              <a:t>according to </a:t>
            </a:r>
            <a:r>
              <a:rPr lang="en-US" sz="2400" dirty="0" err="1">
                <a:latin typeface="Times New Roman" pitchFamily="18" charset="0"/>
                <a:cs typeface="Times New Roman" pitchFamily="18" charset="0"/>
              </a:rPr>
              <a:t>cohen’s</a:t>
            </a:r>
            <a:r>
              <a:rPr lang="en-US" sz="2400" dirty="0">
                <a:latin typeface="Times New Roman" pitchFamily="18" charset="0"/>
                <a:cs typeface="Times New Roman" pitchFamily="18" charset="0"/>
              </a:rPr>
              <a:t> (1955) the theory of organic form is based on the principle of “optimal design for economy and simplicity” </a:t>
            </a:r>
          </a:p>
          <a:p>
            <a:endParaRPr lang="en-US" sz="2400" dirty="0">
              <a:latin typeface="Times New Roman" pitchFamily="18" charset="0"/>
              <a:cs typeface="Times New Roman" pitchFamily="18" charset="0"/>
            </a:endParaRPr>
          </a:p>
          <a:p>
            <a:pPr>
              <a:buFont typeface="Arial" pitchFamily="34" charset="0"/>
              <a:buChar char="•"/>
            </a:pPr>
            <a:r>
              <a:rPr lang="en-US" sz="2400" dirty="0"/>
              <a:t>Normality may not necessarily be ideal . </a:t>
            </a:r>
          </a:p>
          <a:p>
            <a:pPr>
              <a:buFont typeface="Arial" pitchFamily="34" charset="0"/>
              <a:buChar char="•"/>
            </a:pPr>
            <a:endParaRPr lang="en-US" sz="2400" dirty="0"/>
          </a:p>
          <a:p>
            <a:pPr>
              <a:buFont typeface="Arial" pitchFamily="34" charset="0"/>
              <a:buChar char="•"/>
            </a:pPr>
            <a:r>
              <a:rPr lang="en-US" sz="2400" dirty="0"/>
              <a:t>Deviation from usual pattern can be used to express quantitative variability .</a:t>
            </a:r>
          </a:p>
          <a:p>
            <a:pPr>
              <a:buFont typeface="Arial" pitchFamily="34" charset="0"/>
              <a:buChar char="•"/>
            </a:pPr>
            <a:endParaRPr lang="en-US" sz="2400" dirty="0"/>
          </a:p>
          <a:p>
            <a:pPr>
              <a:buFont typeface="Arial" pitchFamily="34" charset="0"/>
              <a:buChar char="•"/>
            </a:pPr>
            <a:r>
              <a:rPr lang="en-US" sz="2400" dirty="0"/>
              <a:t>This can be done using growth charts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Variability is Law of nature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Because of infinite number of genetic possibilities.</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0658" y="0"/>
            <a:ext cx="5767754" cy="523220"/>
          </a:xfrm>
          <a:prstGeom prst="rect">
            <a:avLst/>
          </a:prstGeom>
          <a:noFill/>
        </p:spPr>
        <p:txBody>
          <a:bodyPr wrap="square" rtlCol="0">
            <a:spAutoFit/>
          </a:bodyPr>
          <a:lstStyle/>
          <a:p>
            <a:r>
              <a:rPr lang="en-US" sz="2800" dirty="0">
                <a:solidFill>
                  <a:schemeClr val="accent3"/>
                </a:solidFill>
                <a:latin typeface="Algerian" pitchFamily="82" charset="0"/>
              </a:rPr>
              <a:t>Concepts of normality -</a:t>
            </a:r>
          </a:p>
        </p:txBody>
      </p:sp>
      <p:sp>
        <p:nvSpPr>
          <p:cNvPr id="3" name="TextBox 2"/>
          <p:cNvSpPr txBox="1"/>
          <p:nvPr/>
        </p:nvSpPr>
        <p:spPr>
          <a:xfrm>
            <a:off x="914400" y="745588"/>
            <a:ext cx="10367889" cy="6001643"/>
          </a:xfrm>
          <a:prstGeom prst="rect">
            <a:avLst/>
          </a:prstGeom>
          <a:noFill/>
        </p:spPr>
        <p:txBody>
          <a:bodyPr wrap="square" rtlCol="0">
            <a:spAutoFit/>
          </a:bodyPr>
          <a:lstStyle/>
          <a:p>
            <a:r>
              <a:rPr lang="en-US" sz="2400" dirty="0">
                <a:latin typeface="Times New Roman" pitchFamily="18" charset="0"/>
                <a:cs typeface="Times New Roman" pitchFamily="18" charset="0"/>
              </a:rPr>
              <a:t>Normal – which is usually expected .</a:t>
            </a:r>
          </a:p>
          <a:p>
            <a:endParaRPr lang="en-US" sz="2400" dirty="0">
              <a:latin typeface="Times New Roman" pitchFamily="18" charset="0"/>
              <a:cs typeface="Times New Roman" pitchFamily="18" charset="0"/>
            </a:endParaRPr>
          </a:p>
          <a:p>
            <a:pPr marL="457200" indent="-457200">
              <a:buAutoNum type="alphaLcParenR"/>
            </a:pPr>
            <a:r>
              <a:rPr lang="en-US" sz="2400" dirty="0">
                <a:latin typeface="Times New Roman" pitchFamily="18" charset="0"/>
                <a:cs typeface="Times New Roman" pitchFamily="18" charset="0"/>
              </a:rPr>
              <a:t>Statistical – specific mathematics ways to portray – </a:t>
            </a:r>
          </a:p>
          <a:p>
            <a:pPr marL="457200" indent="-457200"/>
            <a:r>
              <a:rPr lang="en-US" sz="2400" dirty="0">
                <a:latin typeface="Times New Roman" pitchFamily="18" charset="0"/>
                <a:cs typeface="Times New Roman" pitchFamily="18" charset="0"/>
              </a:rPr>
              <a:t>Mean – average of values </a:t>
            </a:r>
          </a:p>
          <a:p>
            <a:pPr marL="457200" indent="-457200"/>
            <a:r>
              <a:rPr lang="en-US" sz="2400" dirty="0">
                <a:latin typeface="Times New Roman" pitchFamily="18" charset="0"/>
                <a:cs typeface="Times New Roman" pitchFamily="18" charset="0"/>
              </a:rPr>
              <a:t>Median –value midway between greatest and smallest measurement (average of position)</a:t>
            </a:r>
          </a:p>
          <a:p>
            <a:pPr marL="457200" indent="-457200"/>
            <a:r>
              <a:rPr lang="en-US" sz="2400" dirty="0">
                <a:latin typeface="Times New Roman" pitchFamily="18" charset="0"/>
                <a:cs typeface="Times New Roman" pitchFamily="18" charset="0"/>
              </a:rPr>
              <a:t>Mode – most frequent measurement </a:t>
            </a:r>
          </a:p>
          <a:p>
            <a:pPr marL="457200" indent="-457200"/>
            <a:r>
              <a:rPr lang="en-US" sz="2400" dirty="0">
                <a:latin typeface="Times New Roman" pitchFamily="18" charset="0"/>
                <a:cs typeface="Times New Roman" pitchFamily="18" charset="0"/>
              </a:rPr>
              <a:t>Standard deviation – mathematic expression of the distribution of individuals around the mean .</a:t>
            </a:r>
          </a:p>
          <a:p>
            <a:pPr marL="457200" indent="-457200"/>
            <a:endParaRPr lang="en-US" sz="2400" dirty="0">
              <a:latin typeface="Times New Roman" pitchFamily="18" charset="0"/>
              <a:cs typeface="Times New Roman" pitchFamily="18" charset="0"/>
            </a:endParaRPr>
          </a:p>
          <a:p>
            <a:pPr marL="457200" indent="-457200"/>
            <a:r>
              <a:rPr lang="en-US" sz="2400" dirty="0">
                <a:latin typeface="Times New Roman" pitchFamily="18" charset="0"/>
                <a:cs typeface="Times New Roman" pitchFamily="18" charset="0"/>
              </a:rPr>
              <a:t>b) Evolutionary – </a:t>
            </a:r>
          </a:p>
          <a:p>
            <a:pPr marL="457200" indent="-457200"/>
            <a:r>
              <a:rPr lang="en-US" sz="2400" dirty="0">
                <a:latin typeface="Times New Roman" pitchFamily="18" charset="0"/>
                <a:cs typeface="Times New Roman" pitchFamily="18" charset="0"/>
              </a:rPr>
              <a:t>All forms of life pass critical test of survival , </a:t>
            </a:r>
            <a:r>
              <a:rPr lang="en-US" sz="2400" dirty="0" err="1">
                <a:latin typeface="Times New Roman" pitchFamily="18" charset="0"/>
                <a:cs typeface="Times New Roman" pitchFamily="18" charset="0"/>
              </a:rPr>
              <a:t>i.e</a:t>
            </a:r>
            <a:r>
              <a:rPr lang="en-US" sz="2400" dirty="0">
                <a:latin typeface="Times New Roman" pitchFamily="18" charset="0"/>
                <a:cs typeface="Times New Roman" pitchFamily="18" charset="0"/>
              </a:rPr>
              <a:t> survival of the fittest .</a:t>
            </a:r>
          </a:p>
          <a:p>
            <a:pPr marL="457200" indent="-457200"/>
            <a:r>
              <a:rPr lang="en-US" sz="2400" dirty="0" err="1">
                <a:latin typeface="Times New Roman" pitchFamily="18" charset="0"/>
                <a:cs typeface="Times New Roman" pitchFamily="18" charset="0"/>
              </a:rPr>
              <a:t>Bizzare</a:t>
            </a:r>
            <a:r>
              <a:rPr lang="en-US" sz="2400" dirty="0">
                <a:latin typeface="Times New Roman" pitchFamily="18" charset="0"/>
                <a:cs typeface="Times New Roman" pitchFamily="18" charset="0"/>
              </a:rPr>
              <a:t> and abnormal forms unable to cope and have been lost .</a:t>
            </a:r>
          </a:p>
          <a:p>
            <a:pPr marL="457200" indent="-457200"/>
            <a:endParaRPr lang="en-US" sz="2400" dirty="0">
              <a:latin typeface="Times New Roman" pitchFamily="18" charset="0"/>
              <a:cs typeface="Times New Roman" pitchFamily="18" charset="0"/>
            </a:endParaRPr>
          </a:p>
          <a:p>
            <a:pPr marL="457200" indent="-457200"/>
            <a:r>
              <a:rPr lang="en-US" sz="2400" dirty="0">
                <a:latin typeface="Times New Roman" pitchFamily="18" charset="0"/>
                <a:cs typeface="Times New Roman" pitchFamily="18" charset="0"/>
              </a:rPr>
              <a:t>c) Functional – normal for most biologic forms to establish effective homeostasis with the </a:t>
            </a:r>
            <a:r>
              <a:rPr lang="en-US" sz="2400" dirty="0" err="1">
                <a:latin typeface="Times New Roman" pitchFamily="18" charset="0"/>
                <a:cs typeface="Times New Roman" pitchFamily="18" charset="0"/>
              </a:rPr>
              <a:t>enviornment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inorder</a:t>
            </a:r>
            <a:r>
              <a:rPr lang="en-US" sz="2400" dirty="0">
                <a:latin typeface="Times New Roman" pitchFamily="18" charset="0"/>
                <a:cs typeface="Times New Roman" pitchFamily="18" charset="0"/>
              </a:rPr>
              <a:t> to adapt and survive .</a:t>
            </a:r>
          </a:p>
        </p:txBody>
      </p:sp>
    </p:spTree>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5926" y="2096086"/>
            <a:ext cx="9298745" cy="2308324"/>
          </a:xfrm>
          <a:prstGeom prst="rect">
            <a:avLst/>
          </a:prstGeom>
          <a:noFill/>
        </p:spPr>
        <p:txBody>
          <a:bodyPr wrap="square" rtlCol="0">
            <a:spAutoFit/>
          </a:bodyPr>
          <a:lstStyle/>
          <a:p>
            <a:r>
              <a:rPr lang="en-US" sz="2400" dirty="0">
                <a:latin typeface="Times New Roman" pitchFamily="18" charset="0"/>
                <a:cs typeface="Times New Roman" pitchFamily="18" charset="0"/>
              </a:rPr>
              <a:t>d) Esthetic – culture determines what is normal within a group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e) Clinical – normal is not equal to ideal .</a:t>
            </a:r>
          </a:p>
          <a:p>
            <a:r>
              <a:rPr lang="en-US" sz="2400" dirty="0">
                <a:latin typeface="Times New Roman" pitchFamily="18" charset="0"/>
                <a:cs typeface="Times New Roman" pitchFamily="18" charset="0"/>
              </a:rPr>
              <a:t>Normal is the central tendency of the group.</a:t>
            </a:r>
          </a:p>
        </p:txBody>
      </p:sp>
    </p:spTree>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422" y="1475157"/>
            <a:ext cx="10789920" cy="3046988"/>
          </a:xfrm>
          <a:prstGeom prst="rect">
            <a:avLst/>
          </a:prstGeom>
        </p:spPr>
        <p:txBody>
          <a:bodyPr wrap="square">
            <a:spAutoFit/>
          </a:bodyPr>
          <a:lstStyle/>
          <a:p>
            <a:r>
              <a:rPr lang="en-US" sz="2400" dirty="0">
                <a:latin typeface="Times New Roman" pitchFamily="18" charset="0"/>
                <a:cs typeface="Times New Roman" pitchFamily="18" charset="0"/>
              </a:rPr>
              <a:t>Variability may be demonstrated in number of ways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In physical growth – by statistics which expresses quantitatively the range of differences found in a large population of individuals of similar age , sex socio-economic status.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Gross variation from central tendency is indicative of pathologic condition or a grossly abnormal pattern of growth that will markedly affect the treatment .</a:t>
            </a:r>
          </a:p>
        </p:txBody>
      </p:sp>
    </p:spTree>
  </p:cSld>
  <p:clrMapOvr>
    <a:masterClrMapping/>
  </p:clrMapOvr>
  <p:transition spd="slow"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1055638"/>
            <a:ext cx="10775577" cy="4893647"/>
          </a:xfrm>
          <a:prstGeom prst="rect">
            <a:avLst/>
          </a:prstGeom>
        </p:spPr>
        <p:txBody>
          <a:bodyPr wrap="square">
            <a:spAutoFit/>
          </a:bodyPr>
          <a:lstStyle/>
          <a:p>
            <a:r>
              <a:rPr lang="en-US" sz="2400" dirty="0">
                <a:latin typeface="Times New Roman" pitchFamily="18" charset="0"/>
                <a:cs typeface="Times New Roman" pitchFamily="18" charset="0"/>
              </a:rPr>
              <a:t>However , the law of variation of structure , form and function is inherent in human race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Adaptive variability of tissues and organs is necessary according to age, sex , diet , occupation , climate etc. on which survival of organism depends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Orthodontic treatment is done due to morphologic, spatial and functional deviations of the teeth and jaws beyond the limits of normality.</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 implies absence of diseases or deficiency of growth or development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 growth has a range of variability for individuals .</a:t>
            </a:r>
          </a:p>
        </p:txBody>
      </p:sp>
    </p:spTree>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2114" y="1698172"/>
            <a:ext cx="9652000" cy="4154984"/>
          </a:xfrm>
          <a:prstGeom prst="rect">
            <a:avLst/>
          </a:prstGeom>
          <a:noFill/>
        </p:spPr>
        <p:txBody>
          <a:bodyPr wrap="square" rtlCol="0">
            <a:spAutoFit/>
          </a:bodyPr>
          <a:lstStyle/>
          <a:p>
            <a:r>
              <a:rPr lang="en-US" sz="2400" dirty="0">
                <a:latin typeface="Times New Roman" pitchFamily="18" charset="0"/>
                <a:cs typeface="Times New Roman" pitchFamily="18" charset="0"/>
              </a:rPr>
              <a:t>various individuals may all be normal and still differ from one another.</a:t>
            </a:r>
          </a:p>
          <a:p>
            <a:r>
              <a:rPr lang="en-US" sz="2400" dirty="0">
                <a:latin typeface="Times New Roman" pitchFamily="18" charset="0"/>
                <a:cs typeface="Times New Roman" pitchFamily="18" charset="0"/>
              </a:rPr>
              <a:t>Normal growth of child should fall within the range of variability of </a:t>
            </a:r>
            <a:r>
              <a:rPr lang="en-US" sz="2400" dirty="0" err="1">
                <a:latin typeface="Times New Roman" pitchFamily="18" charset="0"/>
                <a:cs typeface="Times New Roman" pitchFamily="18" charset="0"/>
              </a:rPr>
              <a:t>childs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potentitalities</a:t>
            </a:r>
            <a:r>
              <a:rPr lang="en-US" sz="2400" dirty="0">
                <a:latin typeface="Times New Roman" pitchFamily="18" charset="0"/>
                <a:cs typeface="Times New Roman" pitchFamily="18" charset="0"/>
              </a:rPr>
              <a:t> of growth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 growth is not the average of a number of individuals but a wide range in which healthy individuals vary in specific characteristics but </a:t>
            </a:r>
            <a:r>
              <a:rPr lang="en-US" sz="2400" dirty="0" err="1">
                <a:latin typeface="Times New Roman" pitchFamily="18" charset="0"/>
                <a:cs typeface="Times New Roman" pitchFamily="18" charset="0"/>
              </a:rPr>
              <a:t>maintiain</a:t>
            </a:r>
            <a:r>
              <a:rPr lang="en-US" sz="2400" dirty="0">
                <a:latin typeface="Times New Roman" pitchFamily="18" charset="0"/>
                <a:cs typeface="Times New Roman" pitchFamily="18" charset="0"/>
              </a:rPr>
              <a:t> their common identity.</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Structure form and function are within the range of normal if they reflect no diseases . </a:t>
            </a: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144" y="517585"/>
            <a:ext cx="11389657" cy="6001643"/>
          </a:xfrm>
          <a:prstGeom prst="rect">
            <a:avLst/>
          </a:prstGeom>
          <a:noFill/>
        </p:spPr>
        <p:txBody>
          <a:bodyPr wrap="square" rtlCol="0">
            <a:spAutoFit/>
          </a:bodyPr>
          <a:lstStyle/>
          <a:p>
            <a:r>
              <a:rPr lang="en-US" sz="2800" dirty="0">
                <a:latin typeface="Algerian" pitchFamily="82" charset="0"/>
              </a:rPr>
              <a:t>Rhythm of growth </a:t>
            </a:r>
          </a:p>
          <a:p>
            <a:endParaRPr lang="en-US" dirty="0"/>
          </a:p>
          <a:p>
            <a:endParaRPr lang="en-US" dirty="0"/>
          </a:p>
          <a:p>
            <a:r>
              <a:rPr lang="en-US" sz="2000" dirty="0"/>
              <a:t>According to </a:t>
            </a:r>
            <a:r>
              <a:rPr lang="en-US" sz="2000" dirty="0" err="1"/>
              <a:t>hooton</a:t>
            </a:r>
            <a:r>
              <a:rPr lang="en-US" sz="2000" dirty="0"/>
              <a:t> , “ human growth is not a steady and uniform process of </a:t>
            </a:r>
            <a:r>
              <a:rPr lang="en-US" sz="2000" dirty="0" err="1"/>
              <a:t>acceration</a:t>
            </a:r>
            <a:r>
              <a:rPr lang="en-US" sz="2000" dirty="0"/>
              <a:t> wherein all parts of the body enlarge at the same rate and the increments of one year are equal to that of the preceding or succeeding year .</a:t>
            </a:r>
          </a:p>
          <a:p>
            <a:endParaRPr lang="en-US" sz="2000" dirty="0"/>
          </a:p>
          <a:p>
            <a:r>
              <a:rPr lang="en-US" sz="2000" dirty="0"/>
              <a:t>This growth rhythm is seen in body height .</a:t>
            </a:r>
          </a:p>
          <a:p>
            <a:endParaRPr lang="en-US" sz="2000" dirty="0"/>
          </a:p>
          <a:p>
            <a:r>
              <a:rPr lang="en-US" sz="2000" dirty="0"/>
              <a:t>The maintenance of </a:t>
            </a:r>
            <a:r>
              <a:rPr lang="en-US" sz="2000" dirty="0" err="1"/>
              <a:t>of</a:t>
            </a:r>
            <a:r>
              <a:rPr lang="en-US" sz="2000" dirty="0"/>
              <a:t> an adequate rate of growth is more important than the actual height or weight attained or the degree of correlation to so called norms.</a:t>
            </a:r>
          </a:p>
          <a:p>
            <a:endParaRPr lang="en-US" sz="2000" dirty="0"/>
          </a:p>
          <a:p>
            <a:r>
              <a:rPr lang="en-US" sz="2000" dirty="0"/>
              <a:t>Occurs in both sexes from birth to the fifth or sixth year .</a:t>
            </a:r>
          </a:p>
          <a:p>
            <a:r>
              <a:rPr lang="en-US" sz="2000" dirty="0"/>
              <a:t>It is most intense and rapid during first two years. </a:t>
            </a:r>
          </a:p>
          <a:p>
            <a:r>
              <a:rPr lang="en-US" sz="2000" dirty="0"/>
              <a:t>Then it follows a slow increase , terminating in boys at about 10 – 12 years .</a:t>
            </a:r>
          </a:p>
          <a:p>
            <a:r>
              <a:rPr lang="en-US" sz="2000" dirty="0"/>
              <a:t>And in girls – not more than 10years . Then both sexes enter adolescence (girls – 14-16 years) and boys – 16-18years.</a:t>
            </a:r>
          </a:p>
          <a:p>
            <a:r>
              <a:rPr lang="en-US" sz="2000" dirty="0"/>
              <a:t>Then final period of slow growth ends in girls at 18-20 years and boys – till 25 years.</a:t>
            </a:r>
          </a:p>
          <a:p>
            <a:endParaRPr lang="en-US" sz="2000" dirty="0"/>
          </a:p>
        </p:txBody>
      </p:sp>
    </p:spTree>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7658" y="348343"/>
            <a:ext cx="4631978" cy="461665"/>
          </a:xfrm>
          <a:prstGeom prst="rect">
            <a:avLst/>
          </a:prstGeom>
          <a:noFill/>
        </p:spPr>
        <p:txBody>
          <a:bodyPr wrap="square" rtlCol="0">
            <a:spAutoFit/>
          </a:bodyPr>
          <a:lstStyle/>
          <a:p>
            <a:r>
              <a:rPr lang="en-US" sz="2400" dirty="0">
                <a:latin typeface="Algerian" pitchFamily="82" charset="0"/>
              </a:rPr>
              <a:t>Differential growth </a:t>
            </a:r>
          </a:p>
        </p:txBody>
      </p:sp>
      <p:sp>
        <p:nvSpPr>
          <p:cNvPr id="3" name="TextBox 2"/>
          <p:cNvSpPr txBox="1"/>
          <p:nvPr/>
        </p:nvSpPr>
        <p:spPr>
          <a:xfrm>
            <a:off x="497541" y="1001486"/>
            <a:ext cx="11186459" cy="4524315"/>
          </a:xfrm>
          <a:prstGeom prst="rect">
            <a:avLst/>
          </a:prstGeom>
          <a:noFill/>
        </p:spPr>
        <p:txBody>
          <a:bodyPr wrap="square" rtlCol="0">
            <a:spAutoFit/>
          </a:bodyPr>
          <a:lstStyle/>
          <a:p>
            <a:pPr>
              <a:buFont typeface="Arial" pitchFamily="34" charset="0"/>
              <a:buChar char="•"/>
            </a:pPr>
            <a:r>
              <a:rPr lang="en-US" sz="2400" dirty="0"/>
              <a:t>The human body does not grow at the same rate throughout life. Different organs grow at different rates to a different amount and at different times . This is called as differential growth .</a:t>
            </a:r>
          </a:p>
          <a:p>
            <a:pPr>
              <a:buFont typeface="Arial" pitchFamily="34" charset="0"/>
              <a:buChar char="•"/>
            </a:pPr>
            <a:endParaRPr lang="en-US" sz="2400" dirty="0"/>
          </a:p>
          <a:p>
            <a:pPr>
              <a:buFont typeface="Arial" pitchFamily="34" charset="0"/>
              <a:buChar char="•"/>
            </a:pPr>
            <a:endParaRPr lang="en-US" sz="2400" dirty="0"/>
          </a:p>
          <a:p>
            <a:pPr>
              <a:buFont typeface="Arial" pitchFamily="34" charset="0"/>
              <a:buChar char="•"/>
            </a:pPr>
            <a:endParaRPr lang="en-US" sz="2400" dirty="0"/>
          </a:p>
          <a:p>
            <a:pPr>
              <a:buFont typeface="Arial" pitchFamily="34" charset="0"/>
              <a:buChar char="•"/>
            </a:pPr>
            <a:r>
              <a:rPr lang="en-US" sz="2400" dirty="0"/>
              <a:t>The two main concepts of differential growth are :</a:t>
            </a:r>
          </a:p>
          <a:p>
            <a:pPr>
              <a:buFont typeface="Arial" pitchFamily="34" charset="0"/>
              <a:buChar char="•"/>
            </a:pPr>
            <a:endParaRPr lang="en-US" sz="2400" dirty="0"/>
          </a:p>
          <a:p>
            <a:pPr>
              <a:buFont typeface="Arial" pitchFamily="34" charset="0"/>
              <a:buChar char="•"/>
            </a:pPr>
            <a:r>
              <a:rPr lang="en-US" sz="2400" dirty="0" err="1"/>
              <a:t>Scammons</a:t>
            </a:r>
            <a:r>
              <a:rPr lang="en-US" sz="2400" dirty="0"/>
              <a:t> curve of growth </a:t>
            </a:r>
          </a:p>
          <a:p>
            <a:pPr>
              <a:buFont typeface="Arial" pitchFamily="34" charset="0"/>
              <a:buChar char="•"/>
            </a:pPr>
            <a:endParaRPr lang="en-US" sz="2400" dirty="0"/>
          </a:p>
          <a:p>
            <a:pPr>
              <a:buFont typeface="Arial" pitchFamily="34" charset="0"/>
              <a:buChar char="•"/>
            </a:pPr>
            <a:r>
              <a:rPr lang="en-US" sz="2400" dirty="0" err="1"/>
              <a:t>Cephalocaudal</a:t>
            </a:r>
            <a:r>
              <a:rPr lang="en-US" sz="2400" dirty="0"/>
              <a:t> gradient of growth </a:t>
            </a:r>
          </a:p>
          <a:p>
            <a:pPr>
              <a:buFont typeface="Arial" pitchFamily="34" charset="0"/>
              <a:buChar char="•"/>
            </a:pPr>
            <a:endParaRPr lang="en-US" sz="2400" dirty="0"/>
          </a:p>
        </p:txBody>
      </p:sp>
    </p:spTree>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2318" y="193964"/>
            <a:ext cx="7388955" cy="461665"/>
          </a:xfrm>
          <a:prstGeom prst="rect">
            <a:avLst/>
          </a:prstGeom>
          <a:noFill/>
        </p:spPr>
        <p:txBody>
          <a:bodyPr wrap="square" rtlCol="0">
            <a:spAutoFit/>
          </a:bodyPr>
          <a:lstStyle/>
          <a:p>
            <a:r>
              <a:rPr lang="en-US" sz="2400" dirty="0" err="1">
                <a:latin typeface="Algerian" pitchFamily="82" charset="0"/>
              </a:rPr>
              <a:t>Cephalocaudal</a:t>
            </a:r>
            <a:r>
              <a:rPr lang="en-US" sz="2400" dirty="0">
                <a:latin typeface="Algerian" pitchFamily="82" charset="0"/>
              </a:rPr>
              <a:t> gradient of growth </a:t>
            </a:r>
          </a:p>
        </p:txBody>
      </p:sp>
      <p:sp>
        <p:nvSpPr>
          <p:cNvPr id="3" name="TextBox 2"/>
          <p:cNvSpPr txBox="1"/>
          <p:nvPr/>
        </p:nvSpPr>
        <p:spPr>
          <a:xfrm>
            <a:off x="498764" y="762001"/>
            <a:ext cx="6862156" cy="6740307"/>
          </a:xfrm>
          <a:prstGeom prst="rect">
            <a:avLst/>
          </a:prstGeom>
          <a:noFill/>
        </p:spPr>
        <p:txBody>
          <a:bodyPr wrap="square" rtlCol="0">
            <a:spAutoFit/>
          </a:bodyPr>
          <a:lstStyle/>
          <a:p>
            <a:r>
              <a:rPr lang="en-US" sz="2400" dirty="0" err="1"/>
              <a:t>Cephalocaudal</a:t>
            </a:r>
            <a:r>
              <a:rPr lang="en-US" sz="2400" dirty="0"/>
              <a:t> gradient of growth simply means that there is an axis of increased growth extending from head towards the feet.</a:t>
            </a:r>
          </a:p>
          <a:p>
            <a:endParaRPr lang="en-US" sz="2400" dirty="0"/>
          </a:p>
          <a:p>
            <a:r>
              <a:rPr lang="en-US" sz="2400" dirty="0">
                <a:solidFill>
                  <a:schemeClr val="accent3"/>
                </a:solidFill>
              </a:rPr>
              <a:t>IN FOETAL LIFE - </a:t>
            </a:r>
          </a:p>
          <a:p>
            <a:r>
              <a:rPr lang="en-US" sz="2400" dirty="0"/>
              <a:t>The head takes </a:t>
            </a:r>
            <a:r>
              <a:rPr lang="en-US" sz="2400" dirty="0" err="1"/>
              <a:t>upto</a:t>
            </a:r>
            <a:r>
              <a:rPr lang="en-US" sz="2400" dirty="0"/>
              <a:t> 50%of total body length around the third month of IUL.</a:t>
            </a:r>
          </a:p>
          <a:p>
            <a:r>
              <a:rPr lang="en-US" sz="2400" dirty="0"/>
              <a:t>Limbs are rudimentary </a:t>
            </a:r>
          </a:p>
          <a:p>
            <a:r>
              <a:rPr lang="en-US" sz="2400" dirty="0"/>
              <a:t>Trunk is underdeveloped </a:t>
            </a:r>
          </a:p>
          <a:p>
            <a:endParaRPr lang="en-US" sz="2400" dirty="0"/>
          </a:p>
          <a:p>
            <a:r>
              <a:rPr lang="en-US" sz="2400" dirty="0"/>
              <a:t> </a:t>
            </a:r>
            <a:r>
              <a:rPr lang="en-US" sz="2400" dirty="0">
                <a:solidFill>
                  <a:schemeClr val="accent3"/>
                </a:solidFill>
              </a:rPr>
              <a:t>AT THE TIME OF BIRTH -</a:t>
            </a:r>
          </a:p>
          <a:p>
            <a:endParaRPr lang="en-US" sz="2400" dirty="0"/>
          </a:p>
          <a:p>
            <a:r>
              <a:rPr lang="en-US" sz="2400" dirty="0"/>
              <a:t> the trunk and the limbs have grown more than the head and face </a:t>
            </a:r>
          </a:p>
          <a:p>
            <a:r>
              <a:rPr lang="en-US" sz="2400" dirty="0"/>
              <a:t>thereby reducing the head to about 30% of body length . </a:t>
            </a:r>
          </a:p>
          <a:p>
            <a:endParaRPr lang="en-US" sz="2400" dirty="0"/>
          </a:p>
          <a:p>
            <a:r>
              <a:rPr lang="en-US" sz="2400" dirty="0"/>
              <a:t>.</a:t>
            </a:r>
          </a:p>
        </p:txBody>
      </p:sp>
      <p:pic>
        <p:nvPicPr>
          <p:cNvPr id="2050" name="Picture 2" descr="Growth and development"/>
          <p:cNvPicPr>
            <a:picLocks noChangeAspect="1" noChangeArrowheads="1"/>
          </p:cNvPicPr>
          <p:nvPr/>
        </p:nvPicPr>
        <p:blipFill>
          <a:blip r:embed="rId2"/>
          <a:srcRect l="18871" t="29996" r="6806" b="6235"/>
          <a:stretch>
            <a:fillRect/>
          </a:stretch>
        </p:blipFill>
        <p:spPr bwMode="auto">
          <a:xfrm>
            <a:off x="7398328" y="1039092"/>
            <a:ext cx="4516581" cy="2909454"/>
          </a:xfrm>
          <a:prstGeom prst="rect">
            <a:avLst/>
          </a:prstGeom>
          <a:noFill/>
        </p:spPr>
      </p:pic>
      <p:pic>
        <p:nvPicPr>
          <p:cNvPr id="2052" name="Picture 4" descr="Growth &amp; development /certified fixed orthodontic courses by Indian…"/>
          <p:cNvPicPr>
            <a:picLocks noChangeAspect="1" noChangeArrowheads="1"/>
          </p:cNvPicPr>
          <p:nvPr/>
        </p:nvPicPr>
        <p:blipFill>
          <a:blip r:embed="rId3"/>
          <a:srcRect l="11803" t="37284" r="13190" b="13826"/>
          <a:stretch>
            <a:fillRect/>
          </a:stretch>
        </p:blipFill>
        <p:spPr bwMode="auto">
          <a:xfrm>
            <a:off x="7287491" y="4627419"/>
            <a:ext cx="4558146" cy="2230581"/>
          </a:xfrm>
          <a:prstGeom prst="rect">
            <a:avLst/>
          </a:prstGeom>
          <a:noFill/>
        </p:spPr>
      </p:pic>
    </p:spTree>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4340"/>
            <a:ext cx="11841480" cy="6986528"/>
          </a:xfrm>
          <a:prstGeom prst="rect">
            <a:avLst/>
          </a:prstGeom>
        </p:spPr>
        <p:txBody>
          <a:bodyPr wrap="square">
            <a:spAutoFit/>
          </a:bodyPr>
          <a:lstStyle/>
          <a:p>
            <a:r>
              <a:rPr lang="en-US" sz="2800" dirty="0">
                <a:solidFill>
                  <a:schemeClr val="accent3"/>
                </a:solidFill>
                <a:latin typeface="Times New Roman" pitchFamily="18" charset="0"/>
                <a:cs typeface="Times New Roman" pitchFamily="18" charset="0"/>
              </a:rPr>
              <a:t>AT ADULTHOOD – </a:t>
            </a:r>
          </a:p>
          <a:p>
            <a:r>
              <a:rPr lang="en-US" sz="2800" dirty="0"/>
              <a:t>reduction in the relative size of the head to about 12% .</a:t>
            </a:r>
          </a:p>
          <a:p>
            <a:r>
              <a:rPr lang="en-US" sz="2800" dirty="0"/>
              <a:t>Relative size of limbs is about 50% of total body length .</a:t>
            </a:r>
          </a:p>
          <a:p>
            <a:endParaRPr lang="en-US" sz="2800" dirty="0"/>
          </a:p>
          <a:p>
            <a:r>
              <a:rPr lang="en-US" sz="2800" dirty="0"/>
              <a:t>There is increased gradient of growth evidence even within the head and face .</a:t>
            </a:r>
          </a:p>
          <a:p>
            <a:endParaRPr lang="en-US" sz="2800" dirty="0"/>
          </a:p>
          <a:p>
            <a:r>
              <a:rPr lang="en-US" sz="2800" dirty="0"/>
              <a:t>At birth , cranium is proportionally larger than face .</a:t>
            </a:r>
          </a:p>
          <a:p>
            <a:endParaRPr lang="en-US" sz="2800" dirty="0"/>
          </a:p>
          <a:p>
            <a:r>
              <a:rPr lang="en-US" sz="2800" dirty="0"/>
              <a:t>Post </a:t>
            </a:r>
            <a:r>
              <a:rPr lang="en-US" sz="2800" dirty="0" err="1"/>
              <a:t>natally</a:t>
            </a:r>
            <a:r>
              <a:rPr lang="en-US" sz="2800" dirty="0"/>
              <a:t> the face grows more than cranium.</a:t>
            </a:r>
          </a:p>
          <a:p>
            <a:endParaRPr lang="en-US" sz="2800" dirty="0"/>
          </a:p>
          <a:p>
            <a:r>
              <a:rPr lang="en-US" sz="2800" dirty="0" err="1"/>
              <a:t>Mandiblle</a:t>
            </a:r>
            <a:r>
              <a:rPr lang="en-US" sz="2800" dirty="0"/>
              <a:t> shows more growth than maxilla post </a:t>
            </a:r>
            <a:r>
              <a:rPr lang="en-US" sz="2800" dirty="0" err="1"/>
              <a:t>natally</a:t>
            </a:r>
            <a:r>
              <a:rPr lang="en-US" sz="2800" dirty="0"/>
              <a:t>.</a:t>
            </a:r>
          </a:p>
          <a:p>
            <a:endParaRPr lang="en-US" sz="2800" dirty="0"/>
          </a:p>
          <a:p>
            <a:r>
              <a:rPr lang="en-US" sz="2800" dirty="0"/>
              <a:t>Structures away form the head grow later and also more than structures closer to head .</a:t>
            </a:r>
          </a:p>
          <a:p>
            <a:endParaRPr lang="en-US" sz="2800" dirty="0"/>
          </a:p>
          <a:p>
            <a:endParaRPr lang="en-US" sz="2800" dirty="0"/>
          </a:p>
        </p:txBody>
      </p:sp>
    </p:spTree>
  </p:cSld>
  <p:clrMapOvr>
    <a:masterClrMapping/>
  </p:clrMapOvr>
  <p:transition spd="slow"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9588" y="0"/>
            <a:ext cx="5457371" cy="584775"/>
          </a:xfrm>
          <a:prstGeom prst="rect">
            <a:avLst/>
          </a:prstGeom>
          <a:noFill/>
        </p:spPr>
        <p:txBody>
          <a:bodyPr wrap="square" rtlCol="0">
            <a:spAutoFit/>
          </a:bodyPr>
          <a:lstStyle/>
          <a:p>
            <a:r>
              <a:rPr lang="en-US" sz="3200" dirty="0" err="1">
                <a:latin typeface="Algerian" pitchFamily="82" charset="0"/>
              </a:rPr>
              <a:t>Scammon’s</a:t>
            </a:r>
            <a:r>
              <a:rPr lang="en-US" sz="3200" dirty="0">
                <a:latin typeface="Algerian" pitchFamily="82" charset="0"/>
              </a:rPr>
              <a:t> growth curve </a:t>
            </a:r>
          </a:p>
        </p:txBody>
      </p:sp>
      <p:sp>
        <p:nvSpPr>
          <p:cNvPr id="3" name="TextBox 2"/>
          <p:cNvSpPr txBox="1"/>
          <p:nvPr/>
        </p:nvSpPr>
        <p:spPr>
          <a:xfrm>
            <a:off x="228600" y="632012"/>
            <a:ext cx="6938682" cy="6801862"/>
          </a:xfrm>
          <a:prstGeom prst="rect">
            <a:avLst/>
          </a:prstGeom>
          <a:noFill/>
        </p:spPr>
        <p:txBody>
          <a:bodyPr wrap="square" rtlCol="0">
            <a:spAutoFit/>
          </a:bodyPr>
          <a:lstStyle/>
          <a:p>
            <a:r>
              <a:rPr lang="en-US" sz="2200" dirty="0">
                <a:latin typeface="Times New Roman" pitchFamily="18" charset="0"/>
                <a:cs typeface="Times New Roman" pitchFamily="18" charset="0"/>
              </a:rPr>
              <a:t>Given by  RICHARD SCAMMON in 1930.</a:t>
            </a:r>
          </a:p>
          <a:p>
            <a:r>
              <a:rPr lang="en-US" sz="2200" dirty="0">
                <a:latin typeface="Times New Roman" pitchFamily="18" charset="0"/>
                <a:cs typeface="Times New Roman" pitchFamily="18" charset="0"/>
              </a:rPr>
              <a:t>It shows growth of various tissues expressed as percentage of total gain from birth to maturity . It shows growth of various tissues expressed as percentage of total gain from birth to maturity .</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The curves cover the post natal period of 20 years and assume that during that span of time adult dimensions have been achieved and have 100% of their value starting at birth with 0%.</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1. The “general curve” – exemplifies height growth , includes external dimensions of the body , respiratory and digestive organs , kidney , aorta , muscles , skeleton .this curve rises steadily from birth to 5 years of age and then reaches a plateau from 5 – 10 years , </a:t>
            </a:r>
            <a:r>
              <a:rPr lang="en-US" sz="2200" dirty="0" err="1">
                <a:latin typeface="Times New Roman" pitchFamily="18" charset="0"/>
                <a:cs typeface="Times New Roman" pitchFamily="18" charset="0"/>
              </a:rPr>
              <a:t>folllowed</a:t>
            </a:r>
            <a:r>
              <a:rPr lang="en-US" sz="2200" dirty="0">
                <a:latin typeface="Times New Roman" pitchFamily="18" charset="0"/>
                <a:cs typeface="Times New Roman" pitchFamily="18" charset="0"/>
              </a:rPr>
              <a:t> by an  upsweep during </a:t>
            </a:r>
            <a:r>
              <a:rPr lang="en-US" sz="2200" dirty="0" err="1">
                <a:latin typeface="Times New Roman" pitchFamily="18" charset="0"/>
                <a:cs typeface="Times New Roman" pitchFamily="18" charset="0"/>
              </a:rPr>
              <a:t>adolesence</a:t>
            </a:r>
            <a:r>
              <a:rPr lang="en-US" sz="2200" dirty="0">
                <a:latin typeface="Times New Roman" pitchFamily="18" charset="0"/>
                <a:cs typeface="Times New Roman" pitchFamily="18" charset="0"/>
              </a:rPr>
              <a:t> and finally a slowdown in adulthood .</a:t>
            </a:r>
          </a:p>
          <a:p>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5" name="TextBox 4"/>
          <p:cNvSpPr txBox="1"/>
          <p:nvPr/>
        </p:nvSpPr>
        <p:spPr>
          <a:xfrm>
            <a:off x="7818654" y="6488668"/>
            <a:ext cx="6276109" cy="369332"/>
          </a:xfrm>
          <a:prstGeom prst="rect">
            <a:avLst/>
          </a:prstGeom>
          <a:noFill/>
        </p:spPr>
        <p:txBody>
          <a:bodyPr wrap="square" rtlCol="0">
            <a:spAutoFit/>
          </a:bodyPr>
          <a:lstStyle/>
          <a:p>
            <a:r>
              <a:rPr lang="en-US" dirty="0">
                <a:solidFill>
                  <a:srgbClr val="FF0000"/>
                </a:solidFill>
              </a:rPr>
              <a:t>Textbook of facial growth - </a:t>
            </a:r>
            <a:r>
              <a:rPr lang="en-US" dirty="0" err="1">
                <a:solidFill>
                  <a:srgbClr val="FF0000"/>
                </a:solidFill>
              </a:rPr>
              <a:t>Enlow</a:t>
            </a:r>
            <a:endParaRPr lang="en-US" dirty="0">
              <a:solidFill>
                <a:srgbClr val="FF0000"/>
              </a:solidFill>
            </a:endParaRPr>
          </a:p>
        </p:txBody>
      </p:sp>
      <p:pic>
        <p:nvPicPr>
          <p:cNvPr id="6" name="Picture 5" descr="Untitled picture.png"/>
          <p:cNvPicPr>
            <a:picLocks noChangeAspect="1"/>
          </p:cNvPicPr>
          <p:nvPr/>
        </p:nvPicPr>
        <p:blipFill>
          <a:blip r:embed="rId2"/>
          <a:stretch>
            <a:fillRect/>
          </a:stretch>
        </p:blipFill>
        <p:spPr>
          <a:xfrm>
            <a:off x="7596555" y="492369"/>
            <a:ext cx="4037428" cy="5444197"/>
          </a:xfrm>
          <a:prstGeom prst="rect">
            <a:avLst/>
          </a:prstGeom>
        </p:spPr>
      </p:pic>
    </p:spTree>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948" y="0"/>
            <a:ext cx="6794696" cy="7201972"/>
          </a:xfrm>
          <a:prstGeom prst="rect">
            <a:avLst/>
          </a:prstGeom>
          <a:noFill/>
        </p:spPr>
        <p:txBody>
          <a:bodyPr wrap="square" rtlCol="0">
            <a:spAutoFit/>
          </a:bodyPr>
          <a:lstStyle/>
          <a:p>
            <a:r>
              <a:rPr lang="en-US" sz="2100" dirty="0">
                <a:latin typeface="Times New Roman" pitchFamily="18" charset="0"/>
                <a:cs typeface="Times New Roman" pitchFamily="18" charset="0"/>
              </a:rPr>
              <a:t>2. The “genital curve “ – represents reproductive organ , primary sex apparatus and secondary sex traits . This curve has a small upturn in first year of life and then is quiescent until after 10 years of age , at which time growth of these tissues increases during the time of puberty .</a:t>
            </a:r>
          </a:p>
          <a:p>
            <a:r>
              <a:rPr lang="en-US" sz="2100" dirty="0">
                <a:latin typeface="Times New Roman" pitchFamily="18" charset="0"/>
                <a:cs typeface="Times New Roman" pitchFamily="18" charset="0"/>
              </a:rPr>
              <a:t>This curve shows very slow </a:t>
            </a:r>
            <a:r>
              <a:rPr lang="en-US" sz="2100" dirty="0" err="1">
                <a:latin typeface="Times New Roman" pitchFamily="18" charset="0"/>
                <a:cs typeface="Times New Roman" pitchFamily="18" charset="0"/>
              </a:rPr>
              <a:t>prepubertal</a:t>
            </a:r>
            <a:r>
              <a:rPr lang="en-US" sz="2100" dirty="0">
                <a:latin typeface="Times New Roman" pitchFamily="18" charset="0"/>
                <a:cs typeface="Times New Roman" pitchFamily="18" charset="0"/>
              </a:rPr>
              <a:t> growth , whereas during puberty the growth rate is quite dramatic.</a:t>
            </a:r>
          </a:p>
          <a:p>
            <a:endParaRPr lang="en-US" sz="2100" dirty="0">
              <a:latin typeface="Times New Roman" pitchFamily="18" charset="0"/>
              <a:cs typeface="Times New Roman" pitchFamily="18" charset="0"/>
            </a:endParaRPr>
          </a:p>
          <a:p>
            <a:endParaRPr lang="en-US" sz="2100" dirty="0">
              <a:latin typeface="Times New Roman" pitchFamily="18" charset="0"/>
              <a:cs typeface="Times New Roman" pitchFamily="18" charset="0"/>
            </a:endParaRPr>
          </a:p>
          <a:p>
            <a:endParaRPr lang="en-US" sz="2100" dirty="0">
              <a:latin typeface="Times New Roman" pitchFamily="18" charset="0"/>
              <a:cs typeface="Times New Roman" pitchFamily="18" charset="0"/>
            </a:endParaRPr>
          </a:p>
          <a:p>
            <a:r>
              <a:rPr lang="en-US" sz="2100" dirty="0">
                <a:latin typeface="Times New Roman" pitchFamily="18" charset="0"/>
                <a:cs typeface="Times New Roman" pitchFamily="18" charset="0"/>
              </a:rPr>
              <a:t>3. The “neural curve” –  it includes the brain , spinal cord , optic apparatus and skull, upper face and vertebral column , the curve rises strongly during childhood , at the age of 8 years the brain in nearly 95% of its adult size . It has a very characteristic  post natal shape because the brain develops earlier than any other part of body .</a:t>
            </a:r>
          </a:p>
          <a:p>
            <a:r>
              <a:rPr lang="en-US" sz="2100" dirty="0">
                <a:latin typeface="Times New Roman" pitchFamily="18" charset="0"/>
                <a:cs typeface="Times New Roman" pitchFamily="18" charset="0"/>
              </a:rPr>
              <a:t>Between birth and 18 years of age the head circumference has an average increase of 20cm . However, half of this is achieved around 8-9 months .and 75%of the total increase has been gained at age of 2 years .</a:t>
            </a:r>
          </a:p>
          <a:p>
            <a:endParaRPr lang="en-US" sz="2100" dirty="0">
              <a:latin typeface="Times New Roman" pitchFamily="18" charset="0"/>
              <a:cs typeface="Times New Roman" pitchFamily="18" charset="0"/>
            </a:endParaRPr>
          </a:p>
          <a:p>
            <a:endParaRPr lang="en-US" sz="2100" dirty="0"/>
          </a:p>
        </p:txBody>
      </p:sp>
      <p:pic>
        <p:nvPicPr>
          <p:cNvPr id="5" name="Picture 4" descr="Untitled picture.png"/>
          <p:cNvPicPr>
            <a:picLocks noChangeAspect="1"/>
          </p:cNvPicPr>
          <p:nvPr/>
        </p:nvPicPr>
        <p:blipFill>
          <a:blip r:embed="rId2"/>
          <a:stretch>
            <a:fillRect/>
          </a:stretch>
        </p:blipFill>
        <p:spPr>
          <a:xfrm>
            <a:off x="7596555" y="492369"/>
            <a:ext cx="4037428" cy="5444197"/>
          </a:xfrm>
          <a:prstGeom prst="rect">
            <a:avLst/>
          </a:prstGeom>
        </p:spPr>
      </p:pic>
    </p:spTree>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2936" y="443862"/>
            <a:ext cx="6096000" cy="5847755"/>
          </a:xfrm>
          <a:prstGeom prst="rect">
            <a:avLst/>
          </a:prstGeom>
        </p:spPr>
        <p:txBody>
          <a:bodyPr wrap="square">
            <a:spAutoFit/>
          </a:bodyPr>
          <a:lstStyle/>
          <a:p>
            <a:r>
              <a:rPr lang="en-US" sz="2200" dirty="0">
                <a:latin typeface="Times New Roman" pitchFamily="18" charset="0"/>
                <a:cs typeface="Times New Roman" pitchFamily="18" charset="0"/>
              </a:rPr>
              <a:t>4. The “lymphoid curve “ –</a:t>
            </a:r>
          </a:p>
          <a:p>
            <a:r>
              <a:rPr lang="en-US" sz="2200" dirty="0">
                <a:latin typeface="Times New Roman" pitchFamily="18" charset="0"/>
                <a:cs typeface="Times New Roman" pitchFamily="18" charset="0"/>
              </a:rPr>
              <a:t>Represents lymphoid tissue .</a:t>
            </a:r>
          </a:p>
          <a:p>
            <a:r>
              <a:rPr lang="en-US" sz="2200" dirty="0">
                <a:latin typeface="Times New Roman" pitchFamily="18" charset="0"/>
                <a:cs typeface="Times New Roman" pitchFamily="18" charset="0"/>
              </a:rPr>
              <a:t>These are tissues that support the immune response , </a:t>
            </a:r>
            <a:r>
              <a:rPr lang="en-US" sz="2200" dirty="0" err="1">
                <a:latin typeface="Times New Roman" pitchFamily="18" charset="0"/>
                <a:cs typeface="Times New Roman" pitchFamily="18" charset="0"/>
              </a:rPr>
              <a:t>ie</a:t>
            </a:r>
            <a:r>
              <a:rPr lang="en-US" sz="2200" dirty="0">
                <a:latin typeface="Times New Roman" pitchFamily="18" charset="0"/>
                <a:cs typeface="Times New Roman" pitchFamily="18" charset="0"/>
              </a:rPr>
              <a:t> they protect us from infection.</a:t>
            </a:r>
          </a:p>
          <a:p>
            <a:r>
              <a:rPr lang="en-US" sz="2200" dirty="0">
                <a:latin typeface="Times New Roman" pitchFamily="18" charset="0"/>
                <a:cs typeface="Times New Roman" pitchFamily="18" charset="0"/>
              </a:rPr>
              <a:t>Two type of lymphoid tissues are there – </a:t>
            </a:r>
          </a:p>
          <a:p>
            <a:r>
              <a:rPr lang="en-US" sz="2200" dirty="0">
                <a:latin typeface="Times New Roman" pitchFamily="18" charset="0"/>
                <a:cs typeface="Times New Roman" pitchFamily="18" charset="0"/>
              </a:rPr>
              <a:t>Primary and secondary .</a:t>
            </a:r>
          </a:p>
          <a:p>
            <a:r>
              <a:rPr lang="en-US" sz="2200" dirty="0">
                <a:latin typeface="Times New Roman" pitchFamily="18" charset="0"/>
                <a:cs typeface="Times New Roman" pitchFamily="18" charset="0"/>
              </a:rPr>
              <a:t>Primary includes bone marrow and thymus .</a:t>
            </a:r>
          </a:p>
          <a:p>
            <a:r>
              <a:rPr lang="en-US" sz="2200" dirty="0">
                <a:latin typeface="Times New Roman" pitchFamily="18" charset="0"/>
                <a:cs typeface="Times New Roman" pitchFamily="18" charset="0"/>
              </a:rPr>
              <a:t>Secondary include lymph nodes , spleen and tonsils .</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 Reaches its maximum before puberty , where after it continually regresses until maturity .it includes thymus , pharyngeal and </a:t>
            </a:r>
            <a:r>
              <a:rPr lang="en-US" sz="2200" dirty="0" err="1">
                <a:latin typeface="Times New Roman" pitchFamily="18" charset="0"/>
                <a:cs typeface="Times New Roman" pitchFamily="18" charset="0"/>
              </a:rPr>
              <a:t>tonsillar</a:t>
            </a:r>
            <a:r>
              <a:rPr lang="en-US" sz="2200" dirty="0">
                <a:latin typeface="Times New Roman" pitchFamily="18" charset="0"/>
                <a:cs typeface="Times New Roman" pitchFamily="18" charset="0"/>
              </a:rPr>
              <a:t> adenoids , lymph nodes and interstitial lymphatic masses.. These tissue rise to a point nearly 200% between 10 -15 years .the reduction from 200% to 100% is mainly achieved by involution of thymus , which reverts to connective tissue .</a:t>
            </a:r>
          </a:p>
        </p:txBody>
      </p:sp>
      <p:pic>
        <p:nvPicPr>
          <p:cNvPr id="5" name="Picture 4" descr="Untitled picture.png"/>
          <p:cNvPicPr>
            <a:picLocks noChangeAspect="1"/>
          </p:cNvPicPr>
          <p:nvPr/>
        </p:nvPicPr>
        <p:blipFill>
          <a:blip r:embed="rId2"/>
          <a:stretch>
            <a:fillRect/>
          </a:stretch>
        </p:blipFill>
        <p:spPr>
          <a:xfrm>
            <a:off x="7262711" y="492369"/>
            <a:ext cx="4371272" cy="5894363"/>
          </a:xfrm>
          <a:prstGeom prst="rect">
            <a:avLst/>
          </a:prstGeom>
        </p:spPr>
      </p:pic>
    </p:spTree>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220" y="1172198"/>
            <a:ext cx="10832122" cy="5632311"/>
          </a:xfrm>
          <a:prstGeom prst="rect">
            <a:avLst/>
          </a:prstGeom>
        </p:spPr>
        <p:txBody>
          <a:bodyPr wrap="square">
            <a:spAutoFit/>
          </a:bodyPr>
          <a:lstStyle/>
          <a:p>
            <a:r>
              <a:rPr lang="en-US" sz="2400" dirty="0" err="1">
                <a:latin typeface="Times New Roman" pitchFamily="18" charset="0"/>
                <a:cs typeface="Times New Roman" pitchFamily="18" charset="0"/>
              </a:rPr>
              <a:t>Björk</a:t>
            </a:r>
            <a:r>
              <a:rPr lang="en-US" sz="2400" dirty="0">
                <a:latin typeface="Times New Roman" pitchFamily="18" charset="0"/>
                <a:cs typeface="Times New Roman" pitchFamily="18" charset="0"/>
              </a:rPr>
              <a:t> and Palling found that during the earlier teenage years, growth of the mandible exceeds that of the maxilla resulting in straightening of the profile and retroclination of the lower incisors which may be one of the reasons for the increase in lower arch crowding at that time.</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Maxilla shows neural growth pattern  because neural growth tissue consists of brain, cranium and upper face . Hence , it is related to cranial base and the maxilla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Mandible growth pattern shows somatic / general growth pattern . So longtime growth is seen in mandible </a:t>
            </a:r>
            <a:r>
              <a:rPr lang="en-US" sz="2400" dirty="0" err="1">
                <a:latin typeface="Times New Roman" pitchFamily="18" charset="0"/>
                <a:cs typeface="Times New Roman" pitchFamily="18" charset="0"/>
              </a:rPr>
              <a:t>upto</a:t>
            </a:r>
            <a:r>
              <a:rPr lang="en-US" sz="2400" dirty="0">
                <a:latin typeface="Times New Roman" pitchFamily="18" charset="0"/>
                <a:cs typeface="Times New Roman" pitchFamily="18" charset="0"/>
              </a:rPr>
              <a:t> 18 – 20 years .as general tissue show growth of body as whole and not as specific tissue .</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So skeletal problems are treated first in maxilla than mandible .</a:t>
            </a:r>
          </a:p>
        </p:txBody>
      </p:sp>
      <p:sp>
        <p:nvSpPr>
          <p:cNvPr id="3" name="TextBox 2"/>
          <p:cNvSpPr txBox="1"/>
          <p:nvPr/>
        </p:nvSpPr>
        <p:spPr>
          <a:xfrm>
            <a:off x="379828" y="0"/>
            <a:ext cx="11211950" cy="1077218"/>
          </a:xfrm>
          <a:prstGeom prst="rect">
            <a:avLst/>
          </a:prstGeom>
          <a:noFill/>
        </p:spPr>
        <p:txBody>
          <a:bodyPr wrap="square" rtlCol="0">
            <a:spAutoFit/>
          </a:bodyPr>
          <a:lstStyle/>
          <a:p>
            <a:r>
              <a:rPr lang="en-US" sz="3200" dirty="0">
                <a:latin typeface="Algerian" pitchFamily="82" charset="0"/>
              </a:rPr>
              <a:t>Significance of </a:t>
            </a:r>
            <a:r>
              <a:rPr lang="en-US" sz="3200" dirty="0" err="1">
                <a:latin typeface="Algerian" pitchFamily="82" charset="0"/>
              </a:rPr>
              <a:t>scammons</a:t>
            </a:r>
            <a:r>
              <a:rPr lang="en-US" sz="3200" dirty="0">
                <a:latin typeface="Algerian" pitchFamily="82" charset="0"/>
              </a:rPr>
              <a:t> growth curve - </a:t>
            </a:r>
          </a:p>
          <a:p>
            <a:endParaRPr lang="en-US" sz="3200" dirty="0">
              <a:latin typeface="Algerian" pitchFamily="82" charset="0"/>
            </a:endParaRPr>
          </a:p>
        </p:txBody>
      </p:sp>
    </p:spTree>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4908" y="211016"/>
            <a:ext cx="9214339" cy="6309420"/>
          </a:xfrm>
          <a:prstGeom prst="rect">
            <a:avLst/>
          </a:prstGeom>
        </p:spPr>
        <p:txBody>
          <a:bodyPr wrap="square">
            <a:spAutoFit/>
          </a:bodyPr>
          <a:lstStyle/>
          <a:p>
            <a:r>
              <a:rPr lang="en-US" sz="2400" dirty="0">
                <a:latin typeface="Times New Roman" pitchFamily="18" charset="0"/>
                <a:cs typeface="Times New Roman" pitchFamily="18" charset="0"/>
              </a:rPr>
              <a:t>The growth of the </a:t>
            </a:r>
            <a:r>
              <a:rPr lang="en-US" sz="2400" dirty="0" err="1">
                <a:latin typeface="Times New Roman" pitchFamily="18" charset="0"/>
                <a:cs typeface="Times New Roman" pitchFamily="18" charset="0"/>
              </a:rPr>
              <a:t>calvarium</a:t>
            </a:r>
            <a:r>
              <a:rPr lang="en-US" sz="2400" dirty="0">
                <a:latin typeface="Times New Roman" pitchFamily="18" charset="0"/>
                <a:cs typeface="Times New Roman" pitchFamily="18" charset="0"/>
              </a:rPr>
              <a:t> (which surrounds the developing brain), should follow a similar growth pattern as neural tissues.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Cranial base (the interface between the brain and the </a:t>
            </a:r>
            <a:r>
              <a:rPr lang="en-US" sz="2400" dirty="0" err="1">
                <a:latin typeface="Times New Roman" pitchFamily="18" charset="0"/>
                <a:cs typeface="Times New Roman" pitchFamily="18" charset="0"/>
              </a:rPr>
              <a:t>Viscerocranium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Midface</a:t>
            </a:r>
            <a:r>
              <a:rPr lang="en-US" sz="2400" dirty="0">
                <a:latin typeface="Times New Roman" pitchFamily="18" charset="0"/>
                <a:cs typeface="Times New Roman" pitchFamily="18" charset="0"/>
              </a:rPr>
              <a:t> and Lower face) should follow a combined growth pattern to Neural and General growth. </a:t>
            </a:r>
          </a:p>
          <a:p>
            <a:endParaRPr lang="en-US" sz="2400" dirty="0">
              <a:latin typeface="Times New Roman" pitchFamily="18" charset="0"/>
              <a:cs typeface="Times New Roman" pitchFamily="18" charset="0"/>
            </a:endParaRPr>
          </a:p>
          <a:p>
            <a:r>
              <a:rPr lang="en-US" sz="2000" dirty="0">
                <a:solidFill>
                  <a:schemeClr val="accent3"/>
                </a:solidFill>
                <a:latin typeface="Times New Roman" pitchFamily="18" charset="0"/>
                <a:cs typeface="Times New Roman" pitchFamily="18" charset="0"/>
              </a:rPr>
              <a:t>SOMATIC / GENERAL GROWTH SIGNIFICANCE IN ORTHODONTICS-</a:t>
            </a:r>
          </a:p>
          <a:p>
            <a:endParaRPr lang="en-US" sz="2400" dirty="0">
              <a:latin typeface="Times New Roman" pitchFamily="18" charset="0"/>
              <a:cs typeface="Times New Roman" pitchFamily="18" charset="0"/>
            </a:endParaRPr>
          </a:p>
          <a:p>
            <a:pPr>
              <a:buFont typeface="Arial" pitchFamily="34" charset="0"/>
              <a:buChar char="•"/>
            </a:pPr>
            <a:r>
              <a:rPr lang="en-US" sz="2400" dirty="0">
                <a:latin typeface="Times New Roman" pitchFamily="18" charset="0"/>
                <a:cs typeface="Times New Roman" pitchFamily="18" charset="0"/>
              </a:rPr>
              <a:t>Children with reduced somatic growth may present with various endocrinal diseases , especially growth hormone deficiency , idiopathic short stature, genetic disorders.</a:t>
            </a:r>
          </a:p>
          <a:p>
            <a:pPr>
              <a:buFont typeface="Arial" pitchFamily="34" charset="0"/>
              <a:buChar char="•"/>
            </a:pPr>
            <a:endParaRPr lang="en-US" sz="2400" dirty="0">
              <a:latin typeface="Times New Roman" pitchFamily="18" charset="0"/>
              <a:cs typeface="Times New Roman" pitchFamily="18" charset="0"/>
            </a:endParaRPr>
          </a:p>
          <a:p>
            <a:pPr>
              <a:buFont typeface="Arial" pitchFamily="34" charset="0"/>
              <a:buChar char="•"/>
            </a:pPr>
            <a:r>
              <a:rPr lang="en-US" sz="2400" dirty="0">
                <a:latin typeface="Times New Roman" pitchFamily="18" charset="0"/>
                <a:cs typeface="Times New Roman" pitchFamily="18" charset="0"/>
              </a:rPr>
              <a:t>So these children show similar craniofacial features , such as short length of cranial base and mandible increased facial height , </a:t>
            </a:r>
            <a:r>
              <a:rPr lang="en-US" sz="2400" dirty="0" err="1">
                <a:latin typeface="Times New Roman" pitchFamily="18" charset="0"/>
                <a:cs typeface="Times New Roman" pitchFamily="18" charset="0"/>
              </a:rPr>
              <a:t>retropositional</a:t>
            </a:r>
            <a:r>
              <a:rPr lang="en-US" sz="2400" dirty="0">
                <a:latin typeface="Times New Roman" pitchFamily="18" charset="0"/>
                <a:cs typeface="Times New Roman" pitchFamily="18" charset="0"/>
              </a:rPr>
              <a:t> mandible and obtuse </a:t>
            </a:r>
            <a:r>
              <a:rPr lang="en-US" sz="2400" dirty="0" err="1">
                <a:latin typeface="Times New Roman" pitchFamily="18" charset="0"/>
                <a:cs typeface="Times New Roman" pitchFamily="18" charset="0"/>
              </a:rPr>
              <a:t>gonial</a:t>
            </a:r>
            <a:r>
              <a:rPr lang="en-US" sz="2400" dirty="0">
                <a:latin typeface="Times New Roman" pitchFamily="18" charset="0"/>
                <a:cs typeface="Times New Roman" pitchFamily="18" charset="0"/>
              </a:rPr>
              <a:t> angle .</a:t>
            </a:r>
          </a:p>
          <a:p>
            <a:endParaRPr lang="en-US" sz="2400" dirty="0">
              <a:latin typeface="Times New Roman" pitchFamily="18" charset="0"/>
              <a:cs typeface="Times New Roman" pitchFamily="18" charset="0"/>
            </a:endParaRPr>
          </a:p>
        </p:txBody>
      </p:sp>
    </p:spTree>
  </p:cSld>
  <p:clrMapOvr>
    <a:masterClrMapping/>
  </p:clrMapOvr>
  <p:transition spd="slow"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32185" y="0"/>
            <a:ext cx="8088923" cy="461665"/>
          </a:xfrm>
          <a:prstGeom prst="rect">
            <a:avLst/>
          </a:prstGeom>
          <a:noFill/>
        </p:spPr>
        <p:txBody>
          <a:bodyPr wrap="square" rtlCol="0">
            <a:spAutoFit/>
          </a:bodyPr>
          <a:lstStyle/>
          <a:p>
            <a:r>
              <a:rPr lang="en-US" sz="2400" dirty="0">
                <a:solidFill>
                  <a:schemeClr val="accent3"/>
                </a:solidFill>
                <a:latin typeface="Algerian" pitchFamily="82" charset="0"/>
              </a:rPr>
              <a:t>Significance of lymphoid tissue in orthodontics </a:t>
            </a:r>
          </a:p>
        </p:txBody>
      </p:sp>
      <p:sp>
        <p:nvSpPr>
          <p:cNvPr id="3" name="TextBox 2"/>
          <p:cNvSpPr txBox="1"/>
          <p:nvPr/>
        </p:nvSpPr>
        <p:spPr>
          <a:xfrm>
            <a:off x="758442" y="1025729"/>
            <a:ext cx="6399103" cy="6740307"/>
          </a:xfrm>
          <a:prstGeom prst="rect">
            <a:avLst/>
          </a:prstGeom>
          <a:noFill/>
        </p:spPr>
        <p:txBody>
          <a:bodyPr wrap="square" rtlCol="0">
            <a:spAutoFit/>
          </a:bodyPr>
          <a:lstStyle/>
          <a:p>
            <a:r>
              <a:rPr lang="en-US" sz="2400" dirty="0"/>
              <a:t>As the lymphoid tissue consists of lymph nodes , adenoids, </a:t>
            </a:r>
            <a:r>
              <a:rPr lang="en-US" sz="2400" dirty="0" err="1"/>
              <a:t>tonsillar</a:t>
            </a:r>
            <a:r>
              <a:rPr lang="en-US" sz="2400" dirty="0"/>
              <a:t> tissue and thymus gland .</a:t>
            </a:r>
          </a:p>
          <a:p>
            <a:endParaRPr lang="en-US" sz="2400" dirty="0"/>
          </a:p>
          <a:p>
            <a:r>
              <a:rPr lang="en-US" sz="2400" dirty="0"/>
              <a:t>Any alterations in the adenoids can be seen in a patient with habits such as mouth breathing which would lead to malocclusion.</a:t>
            </a:r>
          </a:p>
          <a:p>
            <a:endParaRPr lang="en-US" sz="2400" dirty="0"/>
          </a:p>
          <a:p>
            <a:r>
              <a:rPr lang="en-US" sz="2400" dirty="0"/>
              <a:t>The upper  airway obstruction  caused by hypertrophic adenoid and possibilities of subsequent malocclusion.</a:t>
            </a:r>
          </a:p>
          <a:p>
            <a:endParaRPr lang="en-US" sz="2400" dirty="0"/>
          </a:p>
          <a:p>
            <a:r>
              <a:rPr lang="en-US" sz="2400" dirty="0"/>
              <a:t>Upper respiratory obstruction  often leads to obstructive sleep apnea .</a:t>
            </a:r>
          </a:p>
          <a:p>
            <a:endParaRPr lang="en-US" sz="2400" dirty="0"/>
          </a:p>
          <a:p>
            <a:r>
              <a:rPr lang="en-US" sz="2400" dirty="0"/>
              <a:t> Habitual mouth breathing may result in </a:t>
            </a:r>
            <a:r>
              <a:rPr lang="en-US" sz="2400" dirty="0" err="1"/>
              <a:t>dentoskeletal</a:t>
            </a:r>
            <a:r>
              <a:rPr lang="en-US" sz="2400" dirty="0"/>
              <a:t> malocclusions .</a:t>
            </a:r>
          </a:p>
          <a:p>
            <a:endParaRPr lang="en-US" sz="2400" dirty="0"/>
          </a:p>
          <a:p>
            <a:endParaRPr lang="en-US" sz="2400" dirty="0"/>
          </a:p>
        </p:txBody>
      </p:sp>
      <p:pic>
        <p:nvPicPr>
          <p:cNvPr id="2052" name="Picture 4" descr="Adenoid removal - series—Indications: MedlinePlus Medical Encyclopedia"/>
          <p:cNvPicPr>
            <a:picLocks noChangeAspect="1" noChangeArrowheads="1"/>
          </p:cNvPicPr>
          <p:nvPr/>
        </p:nvPicPr>
        <p:blipFill>
          <a:blip r:embed="rId2"/>
          <a:srcRect l="17511" r="11060" b="11401"/>
          <a:stretch>
            <a:fillRect/>
          </a:stretch>
        </p:blipFill>
        <p:spPr bwMode="auto">
          <a:xfrm>
            <a:off x="8135007" y="1665888"/>
            <a:ext cx="3785242" cy="3189891"/>
          </a:xfrm>
          <a:prstGeom prst="rect">
            <a:avLst/>
          </a:prstGeom>
          <a:noFill/>
        </p:spPr>
      </p:pic>
    </p:spTree>
  </p:cSld>
  <p:clrMapOvr>
    <a:masterClrMapping/>
  </p:clrMapOvr>
  <p:transition spd="slow"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325" y="819807"/>
            <a:ext cx="10689020" cy="5262979"/>
          </a:xfrm>
          <a:prstGeom prst="rect">
            <a:avLst/>
          </a:prstGeom>
        </p:spPr>
        <p:txBody>
          <a:bodyPr wrap="square">
            <a:spAutoFit/>
          </a:bodyPr>
          <a:lstStyle/>
          <a:p>
            <a:r>
              <a:rPr lang="en-US" sz="2400" dirty="0">
                <a:latin typeface="Times New Roman" pitchFamily="18" charset="0"/>
                <a:cs typeface="Times New Roman" pitchFamily="18" charset="0"/>
              </a:rPr>
              <a:t>Lymphoid tissue is normally present as a part of </a:t>
            </a:r>
            <a:r>
              <a:rPr lang="en-US" sz="2400" dirty="0" err="1">
                <a:latin typeface="Times New Roman" pitchFamily="18" charset="0"/>
                <a:cs typeface="Times New Roman" pitchFamily="18" charset="0"/>
              </a:rPr>
              <a:t>waldeyer’s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tonsillar</a:t>
            </a:r>
            <a:r>
              <a:rPr lang="en-US" sz="2400" dirty="0">
                <a:latin typeface="Times New Roman" pitchFamily="18" charset="0"/>
                <a:cs typeface="Times New Roman" pitchFamily="18" charset="0"/>
              </a:rPr>
              <a:t> ring in the form of nasopharyngeal tonsil .</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linder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Annson</a:t>
            </a:r>
            <a:r>
              <a:rPr lang="en-US" sz="2400" dirty="0">
                <a:latin typeface="Times New Roman" pitchFamily="18" charset="0"/>
                <a:cs typeface="Times New Roman" pitchFamily="18" charset="0"/>
              </a:rPr>
              <a:t> 1970)</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Adenoid system development are most common in childhood at age range of 2 -12 years .During adolescence a decrease in adenoid size is noted as current with growth of </a:t>
            </a:r>
            <a:r>
              <a:rPr lang="en-US" sz="2400" dirty="0" err="1">
                <a:latin typeface="Times New Roman" pitchFamily="18" charset="0"/>
                <a:cs typeface="Times New Roman" pitchFamily="18" charset="0"/>
              </a:rPr>
              <a:t>nasopharynx</a:t>
            </a:r>
            <a:r>
              <a:rPr lang="en-US" sz="24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Rarely adenoid tissue is present in adult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tongue displaced downwards during airway obstruction can also lead to </a:t>
            </a:r>
            <a:r>
              <a:rPr lang="en-US" sz="2400" dirty="0" err="1">
                <a:latin typeface="Times New Roman" pitchFamily="18" charset="0"/>
                <a:cs typeface="Times New Roman" pitchFamily="18" charset="0"/>
              </a:rPr>
              <a:t>retrognathic</a:t>
            </a:r>
            <a:r>
              <a:rPr lang="en-US" sz="2400" dirty="0">
                <a:latin typeface="Times New Roman" pitchFamily="18" charset="0"/>
                <a:cs typeface="Times New Roman" pitchFamily="18" charset="0"/>
              </a:rPr>
              <a:t> mandible and anterior </a:t>
            </a:r>
            <a:r>
              <a:rPr lang="en-US" sz="2400" dirty="0" err="1">
                <a:latin typeface="Times New Roman" pitchFamily="18" charset="0"/>
                <a:cs typeface="Times New Roman" pitchFamily="18" charset="0"/>
              </a:rPr>
              <a:t>occlusal</a:t>
            </a:r>
            <a:r>
              <a:rPr lang="en-US" sz="2400" dirty="0">
                <a:latin typeface="Times New Roman" pitchFamily="18" charset="0"/>
                <a:cs typeface="Times New Roman" pitchFamily="18" charset="0"/>
              </a:rPr>
              <a:t> anomalies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Thus orthodontic treatment should be carefully carried out in these patients .</a:t>
            </a:r>
          </a:p>
        </p:txBody>
      </p:sp>
    </p:spTree>
  </p:cSld>
  <p:clrMapOvr>
    <a:masterClrMapping/>
  </p:clrMapOvr>
  <p:transition spd="slow"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572" y="239151"/>
            <a:ext cx="7742325" cy="7201972"/>
          </a:xfrm>
          <a:prstGeom prst="rect">
            <a:avLst/>
          </a:prstGeom>
          <a:noFill/>
        </p:spPr>
        <p:txBody>
          <a:bodyPr wrap="square" rtlCol="0">
            <a:spAutoFit/>
          </a:bodyPr>
          <a:lstStyle/>
          <a:p>
            <a:r>
              <a:rPr lang="en-US" sz="2100" dirty="0"/>
              <a:t>Twin block or maxillary protracting appliance (MPA) </a:t>
            </a:r>
            <a:r>
              <a:rPr lang="en-US" sz="2100" dirty="0" err="1"/>
              <a:t>ie</a:t>
            </a:r>
            <a:r>
              <a:rPr lang="en-US" sz="2100" dirty="0"/>
              <a:t> facemask / modified protraction headgear can be used  for patients with skeletal </a:t>
            </a:r>
            <a:r>
              <a:rPr lang="en-US" sz="2100" dirty="0" err="1"/>
              <a:t>retrognathia</a:t>
            </a:r>
            <a:r>
              <a:rPr lang="en-US" sz="2100" dirty="0"/>
              <a:t> or maxillary </a:t>
            </a:r>
            <a:r>
              <a:rPr lang="en-US" sz="2100" dirty="0" err="1"/>
              <a:t>hypoplasia</a:t>
            </a:r>
            <a:r>
              <a:rPr lang="en-US" sz="2100" dirty="0"/>
              <a:t>, who are in there peak of growth period.</a:t>
            </a:r>
          </a:p>
          <a:p>
            <a:endParaRPr lang="en-US" sz="2100" dirty="0"/>
          </a:p>
          <a:p>
            <a:r>
              <a:rPr lang="en-US" sz="2100" dirty="0"/>
              <a:t>Twin block and MPA showed a significant improvement in airway problems.</a:t>
            </a:r>
          </a:p>
          <a:p>
            <a:endParaRPr lang="en-US" sz="2100" dirty="0"/>
          </a:p>
          <a:p>
            <a:r>
              <a:rPr lang="en-US" sz="2100" dirty="0"/>
              <a:t>Enlarged adenoids and </a:t>
            </a:r>
            <a:r>
              <a:rPr lang="en-US" sz="2100" dirty="0" err="1"/>
              <a:t>tonsills</a:t>
            </a:r>
            <a:r>
              <a:rPr lang="en-US" sz="2100" dirty="0"/>
              <a:t> can lead to long face syndrome due to mouth breathing habits .</a:t>
            </a:r>
          </a:p>
          <a:p>
            <a:endParaRPr lang="en-US" sz="2100" dirty="0"/>
          </a:p>
          <a:p>
            <a:r>
              <a:rPr lang="en-US" sz="2100" dirty="0"/>
              <a:t>Long face syndrome (skeletal open bite) is characterized by excessive vertical facial development . There is excess lower facial height with lower </a:t>
            </a:r>
            <a:r>
              <a:rPr lang="en-US" sz="2100" dirty="0" err="1"/>
              <a:t>occlusal</a:t>
            </a:r>
            <a:r>
              <a:rPr lang="en-US" sz="2100" dirty="0"/>
              <a:t> and </a:t>
            </a:r>
            <a:r>
              <a:rPr lang="en-US" sz="2100" dirty="0" err="1"/>
              <a:t>mandibular</a:t>
            </a:r>
            <a:r>
              <a:rPr lang="en-US" sz="2100" dirty="0"/>
              <a:t> plane angles .</a:t>
            </a:r>
          </a:p>
          <a:p>
            <a:endParaRPr lang="en-US" sz="2100" dirty="0"/>
          </a:p>
          <a:p>
            <a:r>
              <a:rPr lang="en-US" sz="2100" dirty="0"/>
              <a:t>There is vertical maxillary excess with </a:t>
            </a:r>
            <a:r>
              <a:rPr lang="en-US" sz="2100" dirty="0" err="1"/>
              <a:t>mandibular</a:t>
            </a:r>
            <a:r>
              <a:rPr lang="en-US" sz="2100" dirty="0"/>
              <a:t> </a:t>
            </a:r>
            <a:r>
              <a:rPr lang="en-US" sz="2100" dirty="0" err="1"/>
              <a:t>hypoplasia</a:t>
            </a:r>
            <a:r>
              <a:rPr lang="en-US" sz="2100" dirty="0"/>
              <a:t> .</a:t>
            </a:r>
          </a:p>
          <a:p>
            <a:endParaRPr lang="en-US" sz="2100" dirty="0"/>
          </a:p>
          <a:p>
            <a:r>
              <a:rPr lang="en-US" sz="2100" dirty="0"/>
              <a:t>Treatment for long face syndrome in young patients is to halt and control descent of lower jaw and to prevent eruption of posterior teeth .</a:t>
            </a:r>
          </a:p>
          <a:p>
            <a:endParaRPr lang="en-US" sz="2100" dirty="0"/>
          </a:p>
          <a:p>
            <a:endParaRPr lang="en-US" sz="2100" dirty="0"/>
          </a:p>
        </p:txBody>
      </p:sp>
      <p:pic>
        <p:nvPicPr>
          <p:cNvPr id="1026" name="Picture 2" descr="Twin Block Appliance - video dailymotion"/>
          <p:cNvPicPr>
            <a:picLocks noChangeAspect="1" noChangeArrowheads="1"/>
          </p:cNvPicPr>
          <p:nvPr/>
        </p:nvPicPr>
        <p:blipFill>
          <a:blip r:embed="rId2"/>
          <a:srcRect l="7670" t="8753" r="17927" b="12732"/>
          <a:stretch>
            <a:fillRect/>
          </a:stretch>
        </p:blipFill>
        <p:spPr bwMode="auto">
          <a:xfrm>
            <a:off x="8781393" y="4058792"/>
            <a:ext cx="3158359" cy="2499664"/>
          </a:xfrm>
          <a:prstGeom prst="rect">
            <a:avLst/>
          </a:prstGeom>
          <a:noFill/>
        </p:spPr>
      </p:pic>
      <p:pic>
        <p:nvPicPr>
          <p:cNvPr id="1028" name="Picture 4" descr="https://www.sylvainchamberland.com/wp-content/uploads/2011/09/JePla-masque-facial-de-Delaire-12092011-Orthodontiste-Chamberland-Quebec.jpg"/>
          <p:cNvPicPr>
            <a:picLocks noChangeAspect="1" noChangeArrowheads="1"/>
          </p:cNvPicPr>
          <p:nvPr/>
        </p:nvPicPr>
        <p:blipFill>
          <a:blip r:embed="rId3"/>
          <a:srcRect/>
          <a:stretch>
            <a:fillRect/>
          </a:stretch>
        </p:blipFill>
        <p:spPr bwMode="auto">
          <a:xfrm>
            <a:off x="8754482" y="220718"/>
            <a:ext cx="3022360" cy="3200400"/>
          </a:xfrm>
          <a:prstGeom prst="rect">
            <a:avLst/>
          </a:prstGeom>
          <a:noFill/>
        </p:spPr>
      </p:pic>
    </p:spTree>
  </p:cSld>
  <p:clrMapOvr>
    <a:masterClrMapping/>
  </p:clrMapOvr>
  <p:transition spd="slow"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1152" y="0"/>
            <a:ext cx="5091545" cy="584775"/>
          </a:xfrm>
          <a:prstGeom prst="rect">
            <a:avLst/>
          </a:prstGeom>
          <a:noFill/>
        </p:spPr>
        <p:txBody>
          <a:bodyPr wrap="square" rtlCol="0">
            <a:spAutoFit/>
          </a:bodyPr>
          <a:lstStyle/>
          <a:p>
            <a:r>
              <a:rPr lang="en-US" sz="3200" dirty="0">
                <a:solidFill>
                  <a:schemeClr val="accent3"/>
                </a:solidFill>
                <a:latin typeface="Algerian" pitchFamily="82" charset="0"/>
              </a:rPr>
              <a:t>Growth spurts </a:t>
            </a:r>
          </a:p>
        </p:txBody>
      </p:sp>
      <p:sp>
        <p:nvSpPr>
          <p:cNvPr id="4" name="TextBox 3"/>
          <p:cNvSpPr txBox="1"/>
          <p:nvPr/>
        </p:nvSpPr>
        <p:spPr>
          <a:xfrm>
            <a:off x="542492" y="782206"/>
            <a:ext cx="10487891" cy="6740307"/>
          </a:xfrm>
          <a:prstGeom prst="rect">
            <a:avLst/>
          </a:prstGeom>
          <a:noFill/>
        </p:spPr>
        <p:txBody>
          <a:bodyPr wrap="square" rtlCol="0">
            <a:spAutoFit/>
          </a:bodyPr>
          <a:lstStyle/>
          <a:p>
            <a:pPr>
              <a:buFont typeface="Wingdings" pitchFamily="2" charset="2"/>
              <a:buChar char="ü"/>
            </a:pPr>
            <a:r>
              <a:rPr lang="en-US" sz="2400" dirty="0"/>
              <a:t>Growth does not take place uniformly at all times. There are times where sudden acceleration of growth takes place . This sudden increase in growth is called growth spurt.</a:t>
            </a:r>
          </a:p>
          <a:p>
            <a:pPr>
              <a:buFont typeface="Wingdings" pitchFamily="2" charset="2"/>
              <a:buChar char="ü"/>
            </a:pPr>
            <a:endParaRPr lang="en-US" sz="2400" dirty="0"/>
          </a:p>
          <a:p>
            <a:pPr>
              <a:buFont typeface="Wingdings" pitchFamily="2" charset="2"/>
              <a:buChar char="ü"/>
            </a:pPr>
            <a:r>
              <a:rPr lang="en-US" sz="2400" dirty="0"/>
              <a:t>These are period of sudden rapid increase .</a:t>
            </a:r>
          </a:p>
          <a:p>
            <a:pPr>
              <a:buFont typeface="Wingdings" pitchFamily="2" charset="2"/>
              <a:buChar char="ü"/>
            </a:pPr>
            <a:endParaRPr lang="en-US" sz="2400" dirty="0"/>
          </a:p>
          <a:p>
            <a:pPr>
              <a:buFont typeface="Wingdings" pitchFamily="2" charset="2"/>
              <a:buChar char="ü"/>
            </a:pPr>
            <a:r>
              <a:rPr lang="en-US" sz="2400" dirty="0"/>
              <a:t>There is a period of rapid increase of growth just before birth and another just before , and at beginning of puberty .</a:t>
            </a:r>
          </a:p>
          <a:p>
            <a:pPr>
              <a:buFont typeface="Wingdings" pitchFamily="2" charset="2"/>
              <a:buChar char="ü"/>
            </a:pPr>
            <a:endParaRPr lang="en-US" sz="2400" dirty="0"/>
          </a:p>
          <a:p>
            <a:pPr>
              <a:buFont typeface="Wingdings" pitchFamily="2" charset="2"/>
              <a:buChar char="ü"/>
            </a:pPr>
            <a:r>
              <a:rPr lang="en-US" sz="2400" dirty="0"/>
              <a:t>The rate of growth is more rapid  at the beginning of cellular differentiation, increases until birth and decreases thereafter this is termed as ”spurts”.</a:t>
            </a:r>
          </a:p>
          <a:p>
            <a:pPr>
              <a:buFont typeface="Wingdings" pitchFamily="2" charset="2"/>
              <a:buChar char="ü"/>
            </a:pPr>
            <a:endParaRPr lang="en-US" sz="2400" dirty="0"/>
          </a:p>
          <a:p>
            <a:pPr>
              <a:buFont typeface="Wingdings" pitchFamily="2" charset="2"/>
              <a:buChar char="ü"/>
            </a:pPr>
            <a:r>
              <a:rPr lang="en-US" sz="2400" dirty="0"/>
              <a:t>Believed to be due to physiological changes in hormonal</a:t>
            </a:r>
          </a:p>
          <a:p>
            <a:pPr>
              <a:buFont typeface="Wingdings" pitchFamily="2" charset="2"/>
              <a:buChar char="ü"/>
            </a:pPr>
            <a:r>
              <a:rPr lang="en-US" sz="2400" dirty="0"/>
              <a:t> secretion.</a:t>
            </a:r>
          </a:p>
          <a:p>
            <a:pPr>
              <a:buFont typeface="Wingdings" pitchFamily="2" charset="2"/>
              <a:buChar char="ü"/>
            </a:pPr>
            <a:endParaRPr lang="en-US" sz="2400" dirty="0"/>
          </a:p>
          <a:p>
            <a:pPr>
              <a:buFont typeface="Wingdings" pitchFamily="2" charset="2"/>
              <a:buChar char="ü"/>
            </a:pPr>
            <a:endParaRPr lang="en-US" sz="2400" dirty="0"/>
          </a:p>
          <a:p>
            <a:pPr>
              <a:buFont typeface="Wingdings" pitchFamily="2" charset="2"/>
              <a:buChar char="ü"/>
            </a:pPr>
            <a:endParaRPr lang="en-US" sz="2400" dirty="0"/>
          </a:p>
          <a:p>
            <a:pPr>
              <a:buFont typeface="Wingdings" pitchFamily="2" charset="2"/>
              <a:buChar char="ü"/>
            </a:pPr>
            <a:endParaRPr lang="en-US" sz="2400" dirty="0"/>
          </a:p>
        </p:txBody>
      </p:sp>
      <p:pic>
        <p:nvPicPr>
          <p:cNvPr id="141314" name="Picture 2" descr="Trivia Quiz On Human Growth And Development - ProProfs Quiz"/>
          <p:cNvPicPr>
            <a:picLocks noChangeAspect="1" noChangeArrowheads="1"/>
          </p:cNvPicPr>
          <p:nvPr/>
        </p:nvPicPr>
        <p:blipFill>
          <a:blip r:embed="rId2"/>
          <a:srcRect/>
          <a:stretch>
            <a:fillRect/>
          </a:stretch>
        </p:blipFill>
        <p:spPr bwMode="auto">
          <a:xfrm>
            <a:off x="8438931" y="5013634"/>
            <a:ext cx="3753069" cy="1844366"/>
          </a:xfrm>
          <a:prstGeom prst="rect">
            <a:avLst/>
          </a:prstGeom>
          <a:noFill/>
        </p:spPr>
      </p:pic>
    </p:spTree>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09848" y="0"/>
            <a:ext cx="7535918" cy="769441"/>
          </a:xfrm>
          <a:prstGeom prst="rect">
            <a:avLst/>
          </a:prstGeom>
          <a:noFill/>
        </p:spPr>
        <p:txBody>
          <a:bodyPr wrap="square" rtlCol="0">
            <a:spAutoFit/>
          </a:bodyPr>
          <a:lstStyle/>
          <a:p>
            <a:r>
              <a:rPr lang="en-US" sz="4400" dirty="0">
                <a:solidFill>
                  <a:schemeClr val="accent3"/>
                </a:solidFill>
                <a:latin typeface="Algerian" pitchFamily="82" charset="0"/>
              </a:rPr>
              <a:t>Puberty</a:t>
            </a:r>
          </a:p>
        </p:txBody>
      </p:sp>
      <p:sp>
        <p:nvSpPr>
          <p:cNvPr id="5" name="Rectangle 4"/>
          <p:cNvSpPr/>
          <p:nvPr/>
        </p:nvSpPr>
        <p:spPr>
          <a:xfrm>
            <a:off x="0" y="1305342"/>
            <a:ext cx="11634952" cy="4154984"/>
          </a:xfrm>
          <a:prstGeom prst="rect">
            <a:avLst/>
          </a:prstGeom>
        </p:spPr>
        <p:txBody>
          <a:bodyPr wrap="square">
            <a:spAutoFit/>
          </a:bodyPr>
          <a:lstStyle/>
          <a:p>
            <a:pPr>
              <a:buFont typeface="Wingdings" pitchFamily="2" charset="2"/>
              <a:buChar char="Ø"/>
            </a:pPr>
            <a:r>
              <a:rPr lang="en-US" sz="2400" dirty="0"/>
              <a:t>Puberty is a combination of morphologic and physiologic changes that occur in children during the time of the maturation of testes in boys and ovaries in females.</a:t>
            </a:r>
          </a:p>
          <a:p>
            <a:pPr>
              <a:buFont typeface="Wingdings" pitchFamily="2" charset="2"/>
              <a:buChar char="Ø"/>
            </a:pPr>
            <a:r>
              <a:rPr lang="en-US" sz="2400" dirty="0"/>
              <a:t> Puberty is characterized by an acceleration and then deceleration in skeletal growth. </a:t>
            </a:r>
          </a:p>
          <a:p>
            <a:pPr>
              <a:buFont typeface="Wingdings" pitchFamily="2" charset="2"/>
              <a:buChar char="Ø"/>
            </a:pPr>
            <a:endParaRPr lang="en-US" sz="2400" dirty="0"/>
          </a:p>
          <a:p>
            <a:pPr>
              <a:buFont typeface="Wingdings" pitchFamily="2" charset="2"/>
              <a:buChar char="Ø"/>
            </a:pPr>
            <a:r>
              <a:rPr lang="en-US" sz="2400" dirty="0"/>
              <a:t>The initiation, duration and amount of growth vary considerably during the growth spurt. </a:t>
            </a:r>
          </a:p>
          <a:p>
            <a:pPr>
              <a:buFont typeface="Wingdings" pitchFamily="2" charset="2"/>
              <a:buChar char="Ø"/>
            </a:pPr>
            <a:endParaRPr lang="en-US" sz="2400" dirty="0"/>
          </a:p>
          <a:p>
            <a:pPr>
              <a:buFont typeface="Wingdings" pitchFamily="2" charset="2"/>
              <a:buChar char="Ø"/>
            </a:pPr>
            <a:r>
              <a:rPr lang="en-US" sz="2400" dirty="0"/>
              <a:t>Pubertal growth and biological maturation are dynamic processes regulated by a variety of genetic and environmental factors. </a:t>
            </a:r>
          </a:p>
          <a:p>
            <a:pPr>
              <a:buFont typeface="Wingdings" pitchFamily="2" charset="2"/>
              <a:buChar char="Ø"/>
            </a:pPr>
            <a:endParaRPr lang="en-US" sz="2400" dirty="0"/>
          </a:p>
          <a:p>
            <a:pPr>
              <a:buFont typeface="Wingdings" pitchFamily="2" charset="2"/>
              <a:buChar char="Ø"/>
            </a:pPr>
            <a:r>
              <a:rPr lang="en-US" sz="2400" dirty="0"/>
              <a:t>Genetic, endocrine and nutritional factors and ethnicity contribute variably to the amount of growth gained during this important period of rapid changes. </a:t>
            </a:r>
          </a:p>
        </p:txBody>
      </p:sp>
    </p:spTree>
  </p:cSld>
  <p:clrMapOvr>
    <a:masterClrMapping/>
  </p:clrMapOvr>
  <p:transition spd="slow"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5669" y="441434"/>
            <a:ext cx="11225047" cy="8125301"/>
          </a:xfrm>
          <a:prstGeom prst="rect">
            <a:avLst/>
          </a:prstGeom>
          <a:noFill/>
        </p:spPr>
        <p:txBody>
          <a:bodyPr wrap="square" rtlCol="0">
            <a:spAutoFit/>
          </a:bodyPr>
          <a:lstStyle/>
          <a:p>
            <a:pPr>
              <a:buFont typeface="Wingdings" pitchFamily="2" charset="2"/>
              <a:buChar char="Ø"/>
            </a:pPr>
            <a:r>
              <a:rPr lang="en-US" dirty="0"/>
              <a:t> During puberty the growth velocity curve rises to a maximum and then quickly begins to fall again .</a:t>
            </a:r>
          </a:p>
          <a:p>
            <a:pPr>
              <a:buFont typeface="Wingdings" pitchFamily="2" charset="2"/>
              <a:buChar char="Ø"/>
            </a:pPr>
            <a:endParaRPr lang="en-US" dirty="0"/>
          </a:p>
          <a:p>
            <a:pPr>
              <a:buFont typeface="Wingdings" pitchFamily="2" charset="2"/>
              <a:buChar char="Ø"/>
            </a:pPr>
            <a:r>
              <a:rPr lang="en-US" dirty="0"/>
              <a:t>The maximum speed (at the height of curve ) is called peak height velocity (PHV).</a:t>
            </a:r>
          </a:p>
          <a:p>
            <a:pPr>
              <a:buFont typeface="Wingdings" pitchFamily="2" charset="2"/>
              <a:buChar char="Ø"/>
            </a:pPr>
            <a:endParaRPr lang="en-US" dirty="0"/>
          </a:p>
          <a:p>
            <a:pPr>
              <a:buFont typeface="Wingdings" pitchFamily="2" charset="2"/>
              <a:buChar char="Ø"/>
            </a:pPr>
            <a:r>
              <a:rPr lang="en-US" dirty="0"/>
              <a:t>According to </a:t>
            </a:r>
            <a:r>
              <a:rPr lang="en-US" dirty="0">
                <a:solidFill>
                  <a:schemeClr val="accent3"/>
                </a:solidFill>
              </a:rPr>
              <a:t>TANNER AND DAVIS  </a:t>
            </a:r>
            <a:r>
              <a:rPr lang="en-US" dirty="0"/>
              <a:t>(1985)  PHV  it is 9.5cm / year for boys and 8.3cm /year for girls.</a:t>
            </a:r>
          </a:p>
          <a:p>
            <a:pPr>
              <a:buFont typeface="Wingdings" pitchFamily="2" charset="2"/>
              <a:buChar char="Ø"/>
            </a:pPr>
            <a:endParaRPr lang="en-US" dirty="0"/>
          </a:p>
          <a:p>
            <a:pPr>
              <a:buFont typeface="Wingdings" pitchFamily="2" charset="2"/>
              <a:buChar char="Ø"/>
            </a:pPr>
            <a:r>
              <a:rPr lang="en-US" dirty="0">
                <a:solidFill>
                  <a:schemeClr val="accent3"/>
                </a:solidFill>
              </a:rPr>
              <a:t>AGE OF PHV -  BOYS – 13.5  +/- 0.9 YEARS</a:t>
            </a:r>
          </a:p>
          <a:p>
            <a:pPr>
              <a:buFont typeface="Wingdings" pitchFamily="2" charset="2"/>
              <a:buChar char="Ø"/>
            </a:pPr>
            <a:endParaRPr lang="en-US" dirty="0">
              <a:solidFill>
                <a:schemeClr val="accent3"/>
              </a:solidFill>
            </a:endParaRPr>
          </a:p>
          <a:p>
            <a:r>
              <a:rPr lang="en-US" dirty="0">
                <a:solidFill>
                  <a:schemeClr val="accent3"/>
                </a:solidFill>
              </a:rPr>
              <a:t>                                 GIRLS – 11.5    +/- 0.9YEARS </a:t>
            </a:r>
          </a:p>
          <a:p>
            <a:pPr>
              <a:buFont typeface="Wingdings" pitchFamily="2" charset="2"/>
              <a:buChar char="Ø"/>
            </a:pPr>
            <a:endParaRPr lang="en-US" dirty="0"/>
          </a:p>
          <a:p>
            <a:pPr>
              <a:buFont typeface="Wingdings" pitchFamily="2" charset="2"/>
              <a:buChar char="Ø"/>
            </a:pPr>
            <a:r>
              <a:rPr lang="en-US" dirty="0"/>
              <a:t>The pubertal growth spurt occurs 2 years earlier in girls than in boys.</a:t>
            </a:r>
          </a:p>
          <a:p>
            <a:pPr>
              <a:buFont typeface="Wingdings" pitchFamily="2" charset="2"/>
              <a:buChar char="Ø"/>
            </a:pPr>
            <a:endParaRPr lang="en-US" dirty="0"/>
          </a:p>
          <a:p>
            <a:pPr>
              <a:buFont typeface="Wingdings" pitchFamily="2" charset="2"/>
              <a:buChar char="Ø"/>
            </a:pPr>
            <a:r>
              <a:rPr lang="en-US" sz="2400" dirty="0">
                <a:solidFill>
                  <a:schemeClr val="accent3"/>
                </a:solidFill>
              </a:rPr>
              <a:t>The main somatic indicators of puberty are – </a:t>
            </a:r>
          </a:p>
          <a:p>
            <a:pPr>
              <a:buFont typeface="Wingdings" pitchFamily="2" charset="2"/>
              <a:buChar char="Ø"/>
            </a:pPr>
            <a:endParaRPr lang="en-US" dirty="0"/>
          </a:p>
          <a:p>
            <a:pPr>
              <a:buFont typeface="Wingdings" pitchFamily="2" charset="2"/>
              <a:buChar char="Ø"/>
            </a:pPr>
            <a:r>
              <a:rPr lang="en-US" dirty="0"/>
              <a:t>The adolescent growth spurt .</a:t>
            </a:r>
          </a:p>
          <a:p>
            <a:pPr>
              <a:buFont typeface="Wingdings" pitchFamily="2" charset="2"/>
              <a:buChar char="Ø"/>
            </a:pPr>
            <a:endParaRPr lang="en-US" dirty="0"/>
          </a:p>
          <a:p>
            <a:pPr>
              <a:buFont typeface="Wingdings" pitchFamily="2" charset="2"/>
              <a:buChar char="Ø"/>
            </a:pPr>
            <a:r>
              <a:rPr lang="en-US" dirty="0"/>
              <a:t>The development of gonads .</a:t>
            </a:r>
          </a:p>
          <a:p>
            <a:pPr>
              <a:buFont typeface="Wingdings" pitchFamily="2" charset="2"/>
              <a:buChar char="Ø"/>
            </a:pPr>
            <a:endParaRPr lang="en-US" dirty="0"/>
          </a:p>
          <a:p>
            <a:pPr>
              <a:buFont typeface="Wingdings" pitchFamily="2" charset="2"/>
              <a:buChar char="Ø"/>
            </a:pPr>
            <a:r>
              <a:rPr lang="en-US" dirty="0"/>
              <a:t>The development of secondary sex characteristics .</a:t>
            </a:r>
          </a:p>
          <a:p>
            <a:pPr>
              <a:buFont typeface="Wingdings" pitchFamily="2" charset="2"/>
              <a:buChar char="Ø"/>
            </a:pPr>
            <a:endParaRPr lang="en-US" dirty="0"/>
          </a:p>
          <a:p>
            <a:pPr>
              <a:buFont typeface="Wingdings" pitchFamily="2" charset="2"/>
              <a:buChar char="Ø"/>
            </a:pPr>
            <a:r>
              <a:rPr lang="en-US" dirty="0"/>
              <a:t>Changes in body composition (muscle mass and fat).</a:t>
            </a:r>
          </a:p>
          <a:p>
            <a:endParaRPr lang="en-US" dirty="0"/>
          </a:p>
          <a:p>
            <a:pPr>
              <a:buFont typeface="Wingdings" pitchFamily="2" charset="2"/>
              <a:buChar char="Ø"/>
            </a:pPr>
            <a:r>
              <a:rPr lang="en-US" dirty="0"/>
              <a:t>An increase in circulatory and respiratory capacities , especially in boys (Marshall and Tanner ,1986).</a:t>
            </a:r>
          </a:p>
          <a:p>
            <a:pPr>
              <a:buFont typeface="Wingdings" pitchFamily="2" charset="2"/>
              <a:buChar char="Ø"/>
            </a:pPr>
            <a:endParaRPr lang="en-US" dirty="0"/>
          </a:p>
          <a:p>
            <a:pPr>
              <a:buFont typeface="Wingdings" pitchFamily="2" charset="2"/>
              <a:buChar char="Ø"/>
            </a:pPr>
            <a:endParaRPr lang="en-US" dirty="0"/>
          </a:p>
          <a:p>
            <a:pPr>
              <a:buFont typeface="Wingdings" pitchFamily="2" charset="2"/>
              <a:buChar char="Ø"/>
            </a:pPr>
            <a:endParaRPr lang="en-US" dirty="0"/>
          </a:p>
          <a:p>
            <a:pPr>
              <a:buFont typeface="Wingdings" pitchFamily="2" charset="2"/>
              <a:buChar char="Ø"/>
            </a:pPr>
            <a:endParaRPr lang="en-US" dirty="0"/>
          </a:p>
          <a:p>
            <a:pPr>
              <a:buFont typeface="Wingdings" pitchFamily="2" charset="2"/>
              <a:buChar char="Ø"/>
            </a:pPr>
            <a:endParaRPr lang="en-US" dirty="0"/>
          </a:p>
        </p:txBody>
      </p:sp>
    </p:spTree>
  </p:cSld>
  <p:clrMapOvr>
    <a:masterClrMapping/>
  </p:clrMapOvr>
  <p:transition spd="slow"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372" y="474345"/>
            <a:ext cx="11587656" cy="5324535"/>
          </a:xfrm>
          <a:prstGeom prst="rect">
            <a:avLst/>
          </a:prstGeom>
        </p:spPr>
        <p:txBody>
          <a:bodyPr wrap="square">
            <a:spAutoFit/>
          </a:bodyPr>
          <a:lstStyle/>
          <a:p>
            <a:r>
              <a:rPr lang="en-US" sz="2000" dirty="0"/>
              <a:t>Pubertal growth spurt occurs , 2 years earlier in girls than in boys .</a:t>
            </a:r>
          </a:p>
          <a:p>
            <a:endParaRPr lang="en-US" sz="2000" dirty="0"/>
          </a:p>
          <a:p>
            <a:r>
              <a:rPr lang="en-US" sz="2000" dirty="0"/>
              <a:t>That is 13.5 years for boys </a:t>
            </a:r>
          </a:p>
          <a:p>
            <a:r>
              <a:rPr lang="en-US" sz="2000" dirty="0"/>
              <a:t>11.5 years for girls .</a:t>
            </a:r>
          </a:p>
          <a:p>
            <a:endParaRPr lang="en-US" sz="2000" dirty="0"/>
          </a:p>
          <a:p>
            <a:r>
              <a:rPr lang="en-US" sz="2000" dirty="0"/>
              <a:t>Thus , many girls will begin to grow rapidly whereas most of the boys of same age are still growing at their </a:t>
            </a:r>
            <a:r>
              <a:rPr lang="en-US" sz="2000" dirty="0" err="1"/>
              <a:t>prepubertal</a:t>
            </a:r>
            <a:r>
              <a:rPr lang="en-US" sz="2000" dirty="0"/>
              <a:t> rate .</a:t>
            </a:r>
          </a:p>
          <a:p>
            <a:endParaRPr lang="en-US" sz="2000" dirty="0"/>
          </a:p>
          <a:p>
            <a:r>
              <a:rPr lang="en-US" sz="2000" dirty="0"/>
              <a:t>In 95% of normal girls breast development start at 9-13 years.(11.5 years mean)(</a:t>
            </a:r>
            <a:r>
              <a:rPr lang="en-US" sz="2000" dirty="0" err="1"/>
              <a:t>marshall</a:t>
            </a:r>
            <a:r>
              <a:rPr lang="en-US" sz="2000" dirty="0"/>
              <a:t> and tanner in 1965).</a:t>
            </a:r>
          </a:p>
          <a:p>
            <a:endParaRPr lang="en-US" sz="2000" dirty="0"/>
          </a:p>
          <a:p>
            <a:r>
              <a:rPr lang="en-US" sz="2000" dirty="0"/>
              <a:t>In 95% normal boys genital development begins at 9.5 – 13.5 years (11.64 year mean)(</a:t>
            </a:r>
            <a:r>
              <a:rPr lang="en-US" sz="2000" dirty="0" err="1"/>
              <a:t>marshall</a:t>
            </a:r>
            <a:r>
              <a:rPr lang="en-US" sz="2000" dirty="0"/>
              <a:t> and tanner 1970)</a:t>
            </a:r>
          </a:p>
          <a:p>
            <a:endParaRPr lang="en-US" sz="2000" dirty="0"/>
          </a:p>
          <a:p>
            <a:r>
              <a:rPr lang="en-US" sz="2000" dirty="0"/>
              <a:t>In over 70% girls menarche ,it occurs in late stages of breast development (</a:t>
            </a:r>
            <a:r>
              <a:rPr lang="en-US" sz="2000" dirty="0" err="1"/>
              <a:t>marshall</a:t>
            </a:r>
            <a:r>
              <a:rPr lang="en-US" sz="2000" dirty="0"/>
              <a:t> and tanner 1969)</a:t>
            </a:r>
          </a:p>
          <a:p>
            <a:endParaRPr lang="en-US" sz="2000" dirty="0"/>
          </a:p>
          <a:p>
            <a:r>
              <a:rPr lang="en-US" sz="2000" dirty="0"/>
              <a:t>Thus during menarche one can conclude that girl has passed her highest growth velocity and her growth is slowing down .</a:t>
            </a:r>
          </a:p>
        </p:txBody>
      </p:sp>
      <p:sp>
        <p:nvSpPr>
          <p:cNvPr id="3" name="TextBox 2"/>
          <p:cNvSpPr txBox="1"/>
          <p:nvPr/>
        </p:nvSpPr>
        <p:spPr>
          <a:xfrm>
            <a:off x="3657600" y="1277007"/>
            <a:ext cx="3752194" cy="646331"/>
          </a:xfrm>
          <a:prstGeom prst="rect">
            <a:avLst/>
          </a:prstGeom>
          <a:noFill/>
        </p:spPr>
        <p:txBody>
          <a:bodyPr wrap="square" rtlCol="0">
            <a:spAutoFit/>
          </a:bodyPr>
          <a:lstStyle/>
          <a:p>
            <a:r>
              <a:rPr lang="en-US" dirty="0"/>
              <a:t>Tanner and Davis 1985</a:t>
            </a:r>
          </a:p>
          <a:p>
            <a:endParaRPr lang="en-US" dirty="0"/>
          </a:p>
        </p:txBody>
      </p:sp>
      <p:sp>
        <p:nvSpPr>
          <p:cNvPr id="4" name="Right Brace 3"/>
          <p:cNvSpPr/>
          <p:nvPr/>
        </p:nvSpPr>
        <p:spPr>
          <a:xfrm>
            <a:off x="3444288" y="1331806"/>
            <a:ext cx="207818" cy="3463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ransition spd="slow"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076" y="1405529"/>
            <a:ext cx="7362497" cy="4093428"/>
          </a:xfrm>
          <a:prstGeom prst="rect">
            <a:avLst/>
          </a:prstGeom>
        </p:spPr>
        <p:txBody>
          <a:bodyPr wrap="square">
            <a:spAutoFit/>
          </a:bodyPr>
          <a:lstStyle/>
          <a:p>
            <a:r>
              <a:rPr lang="en-US" sz="2000" dirty="0">
                <a:solidFill>
                  <a:schemeClr val="accent3"/>
                </a:solidFill>
              </a:rPr>
              <a:t>WOODSIDE (1968) </a:t>
            </a:r>
            <a:r>
              <a:rPr lang="en-US" sz="2000" dirty="0"/>
              <a:t>– in his study of </a:t>
            </a:r>
            <a:r>
              <a:rPr lang="en-US" sz="2000" dirty="0" err="1"/>
              <a:t>burlington</a:t>
            </a:r>
            <a:r>
              <a:rPr lang="en-US" sz="2000" dirty="0"/>
              <a:t> study group </a:t>
            </a:r>
            <a:r>
              <a:rPr lang="en-US" sz="2000" dirty="0" err="1"/>
              <a:t>torrento</a:t>
            </a:r>
            <a:r>
              <a:rPr lang="en-US" sz="2000" dirty="0"/>
              <a:t> showed, </a:t>
            </a:r>
          </a:p>
          <a:p>
            <a:endParaRPr lang="en-US" sz="2000" dirty="0"/>
          </a:p>
          <a:p>
            <a:r>
              <a:rPr lang="en-US" sz="2000" dirty="0"/>
              <a:t>Name of growth spurt</a:t>
            </a:r>
          </a:p>
          <a:p>
            <a:endParaRPr lang="en-US" sz="2000" dirty="0"/>
          </a:p>
          <a:p>
            <a:r>
              <a:rPr lang="en-US" sz="2000" dirty="0"/>
              <a:t>   BOYS                                                                                  GIRLS</a:t>
            </a:r>
          </a:p>
          <a:p>
            <a:endParaRPr lang="en-US" sz="2000" dirty="0"/>
          </a:p>
          <a:p>
            <a:r>
              <a:rPr lang="en-US" sz="2000" dirty="0"/>
              <a:t>Infantile/childhood growth spurt                              3 years                                                                 3 years </a:t>
            </a:r>
          </a:p>
          <a:p>
            <a:r>
              <a:rPr lang="en-US" sz="2000" dirty="0"/>
              <a:t>Juvenile /mixed dentition growth spurt                 6-7 years                                                             7-9 years</a:t>
            </a:r>
          </a:p>
          <a:p>
            <a:r>
              <a:rPr lang="en-US" sz="2000" dirty="0" err="1"/>
              <a:t>Prepubertal</a:t>
            </a:r>
            <a:r>
              <a:rPr lang="en-US" sz="2000" dirty="0"/>
              <a:t> /adolescent growth spurt                    11-12 years                                                        14-15 years</a:t>
            </a:r>
          </a:p>
        </p:txBody>
      </p:sp>
      <p:sp>
        <p:nvSpPr>
          <p:cNvPr id="3" name="TextBox 2"/>
          <p:cNvSpPr txBox="1"/>
          <p:nvPr/>
        </p:nvSpPr>
        <p:spPr>
          <a:xfrm>
            <a:off x="1529255" y="220717"/>
            <a:ext cx="6684579" cy="523220"/>
          </a:xfrm>
          <a:prstGeom prst="rect">
            <a:avLst/>
          </a:prstGeom>
          <a:noFill/>
        </p:spPr>
        <p:txBody>
          <a:bodyPr wrap="square" rtlCol="0">
            <a:spAutoFit/>
          </a:bodyPr>
          <a:lstStyle/>
          <a:p>
            <a:r>
              <a:rPr lang="en-US" sz="2800" dirty="0">
                <a:solidFill>
                  <a:schemeClr val="accent3"/>
                </a:solidFill>
                <a:latin typeface="Algerian" pitchFamily="82" charset="0"/>
              </a:rPr>
              <a:t>Timing of growth spurt</a:t>
            </a:r>
          </a:p>
        </p:txBody>
      </p:sp>
      <p:pic>
        <p:nvPicPr>
          <p:cNvPr id="188418" name="Picture 2" descr="Trivia Quiz On Human Growth And Development - ProProfs Quiz"/>
          <p:cNvPicPr>
            <a:picLocks noChangeAspect="1" noChangeArrowheads="1"/>
          </p:cNvPicPr>
          <p:nvPr/>
        </p:nvPicPr>
        <p:blipFill>
          <a:blip r:embed="rId2"/>
          <a:srcRect/>
          <a:stretch>
            <a:fillRect/>
          </a:stretch>
        </p:blipFill>
        <p:spPr bwMode="auto">
          <a:xfrm>
            <a:off x="7772400" y="2902825"/>
            <a:ext cx="4272151" cy="2725465"/>
          </a:xfrm>
          <a:prstGeom prst="rect">
            <a:avLst/>
          </a:prstGeom>
          <a:noFill/>
        </p:spPr>
      </p:pic>
    </p:spTree>
  </p:cSld>
  <p:clrMapOvr>
    <a:masterClrMapping/>
  </p:clrMapOvr>
  <p:transition spd="slow"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782" y="0"/>
            <a:ext cx="11554691" cy="861774"/>
          </a:xfrm>
          <a:prstGeom prst="rect">
            <a:avLst/>
          </a:prstGeom>
          <a:noFill/>
        </p:spPr>
        <p:txBody>
          <a:bodyPr wrap="square" rtlCol="0">
            <a:spAutoFit/>
          </a:bodyPr>
          <a:lstStyle/>
          <a:p>
            <a:r>
              <a:rPr lang="en-US" sz="3200" dirty="0">
                <a:latin typeface="Algerian" pitchFamily="82" charset="0"/>
              </a:rPr>
              <a:t>              </a:t>
            </a:r>
            <a:endParaRPr lang="en-US" dirty="0"/>
          </a:p>
          <a:p>
            <a:pPr marL="342900" indent="-342900"/>
            <a:r>
              <a:rPr lang="en-US" dirty="0"/>
              <a:t> </a:t>
            </a:r>
          </a:p>
        </p:txBody>
      </p:sp>
      <p:sp>
        <p:nvSpPr>
          <p:cNvPr id="3" name="Rectangle 2"/>
          <p:cNvSpPr/>
          <p:nvPr/>
        </p:nvSpPr>
        <p:spPr>
          <a:xfrm>
            <a:off x="725213" y="520263"/>
            <a:ext cx="9837683" cy="5878532"/>
          </a:xfrm>
          <a:prstGeom prst="rect">
            <a:avLst/>
          </a:prstGeom>
        </p:spPr>
        <p:txBody>
          <a:bodyPr wrap="square">
            <a:spAutoFit/>
          </a:bodyPr>
          <a:lstStyle/>
          <a:p>
            <a:r>
              <a:rPr lang="en-US" sz="3200" dirty="0">
                <a:latin typeface="Algerian" pitchFamily="82" charset="0"/>
              </a:rPr>
              <a:t> </a:t>
            </a:r>
            <a:r>
              <a:rPr lang="en-US" sz="3200" dirty="0">
                <a:solidFill>
                  <a:schemeClr val="accent3"/>
                </a:solidFill>
                <a:latin typeface="Algerian" pitchFamily="82" charset="0"/>
              </a:rPr>
              <a:t>Modified by BJORK (1975)</a:t>
            </a:r>
          </a:p>
          <a:p>
            <a:endParaRPr lang="en-US" sz="3200" dirty="0">
              <a:latin typeface="Algerian" pitchFamily="82" charset="0"/>
            </a:endParaRPr>
          </a:p>
          <a:p>
            <a:endParaRPr lang="en-US" sz="2400" dirty="0"/>
          </a:p>
          <a:p>
            <a:pPr marL="342900" indent="-342900">
              <a:buAutoNum type="arabicPeriod"/>
            </a:pPr>
            <a:r>
              <a:rPr lang="en-US" sz="2400" dirty="0"/>
              <a:t>PRENATAL – just before birth </a:t>
            </a:r>
          </a:p>
          <a:p>
            <a:pPr marL="342900" indent="-342900"/>
            <a:endParaRPr lang="en-US" sz="2400" dirty="0"/>
          </a:p>
          <a:p>
            <a:pPr marL="342900" indent="-342900">
              <a:buAutoNum type="arabicPeriod"/>
            </a:pPr>
            <a:r>
              <a:rPr lang="en-US" sz="2400" dirty="0"/>
              <a:t>POSTNATAL -  one year after birth </a:t>
            </a:r>
          </a:p>
          <a:p>
            <a:pPr marL="342900" indent="-342900">
              <a:buAutoNum type="arabicPeriod"/>
            </a:pPr>
            <a:endParaRPr lang="en-US" sz="2400" dirty="0"/>
          </a:p>
          <a:p>
            <a:pPr marL="342900" indent="-342900"/>
            <a:r>
              <a:rPr lang="en-US" sz="2400" dirty="0"/>
              <a:t> 3. MIXED DENTITION GROWTH SPURT :  females : 7-9 years </a:t>
            </a:r>
          </a:p>
          <a:p>
            <a:pPr marL="342900" indent="-342900"/>
            <a:r>
              <a:rPr lang="en-US" sz="2400" dirty="0"/>
              <a:t>                                                                                        males  : 8-11 years </a:t>
            </a:r>
          </a:p>
          <a:p>
            <a:pPr marL="342900" indent="-342900"/>
            <a:endParaRPr lang="en-US" sz="2400" dirty="0"/>
          </a:p>
          <a:p>
            <a:pPr marL="342900" indent="-342900"/>
            <a:endParaRPr lang="en-US" sz="2400" dirty="0"/>
          </a:p>
          <a:p>
            <a:pPr marL="342900" indent="-342900"/>
            <a:r>
              <a:rPr lang="en-US" sz="2400" dirty="0"/>
              <a:t> 4. PREPUBERTAL GROWTH SPURT -  </a:t>
            </a:r>
          </a:p>
          <a:p>
            <a:pPr marL="342900" indent="-342900"/>
            <a:endParaRPr lang="en-US" sz="2400" dirty="0"/>
          </a:p>
          <a:p>
            <a:pPr marL="342900" indent="-342900"/>
            <a:r>
              <a:rPr lang="en-US" sz="2400" dirty="0"/>
              <a:t>     females : 11-13 years</a:t>
            </a:r>
          </a:p>
          <a:p>
            <a:pPr marL="342900" indent="-342900"/>
            <a:r>
              <a:rPr lang="en-US" sz="2400" dirty="0"/>
              <a:t>     males : 14-16 years.</a:t>
            </a:r>
          </a:p>
        </p:txBody>
      </p:sp>
      <p:pic>
        <p:nvPicPr>
          <p:cNvPr id="140290" name="Picture 2" descr="Trivia Quiz On Human Growth And Development - ProProfs Quiz"/>
          <p:cNvPicPr>
            <a:picLocks noChangeAspect="1" noChangeArrowheads="1"/>
          </p:cNvPicPr>
          <p:nvPr/>
        </p:nvPicPr>
        <p:blipFill>
          <a:blip r:embed="rId2"/>
          <a:srcRect/>
          <a:stretch>
            <a:fillRect/>
          </a:stretch>
        </p:blipFill>
        <p:spPr bwMode="auto">
          <a:xfrm>
            <a:off x="7740869" y="4670586"/>
            <a:ext cx="4451131" cy="2187414"/>
          </a:xfrm>
          <a:prstGeom prst="rect">
            <a:avLst/>
          </a:prstGeom>
          <a:noFill/>
        </p:spPr>
      </p:pic>
    </p:spTree>
  </p:cSld>
  <p:clrMapOvr>
    <a:masterClrMapping/>
  </p:clrMapOvr>
  <p:transition spd="slow"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8180" y="0"/>
            <a:ext cx="8308428" cy="461665"/>
          </a:xfrm>
          <a:prstGeom prst="rect">
            <a:avLst/>
          </a:prstGeom>
          <a:noFill/>
        </p:spPr>
        <p:txBody>
          <a:bodyPr wrap="square" rtlCol="0">
            <a:spAutoFit/>
          </a:bodyPr>
          <a:lstStyle/>
          <a:p>
            <a:r>
              <a:rPr lang="en-US" sz="2400" dirty="0">
                <a:solidFill>
                  <a:schemeClr val="accent3"/>
                </a:solidFill>
                <a:latin typeface="Algerian" pitchFamily="82" charset="0"/>
              </a:rPr>
              <a:t>Significance of growth spurt in orthodontics</a:t>
            </a:r>
          </a:p>
        </p:txBody>
      </p:sp>
      <p:sp>
        <p:nvSpPr>
          <p:cNvPr id="5" name="TextBox 4"/>
          <p:cNvSpPr txBox="1"/>
          <p:nvPr/>
        </p:nvSpPr>
        <p:spPr>
          <a:xfrm>
            <a:off x="662152" y="457200"/>
            <a:ext cx="11114689" cy="4893647"/>
          </a:xfrm>
          <a:prstGeom prst="rect">
            <a:avLst/>
          </a:prstGeom>
          <a:noFill/>
        </p:spPr>
        <p:txBody>
          <a:bodyPr wrap="square" rtlCol="0">
            <a:spAutoFit/>
          </a:bodyPr>
          <a:lstStyle/>
          <a:p>
            <a:pPr>
              <a:buFont typeface="Arial" pitchFamily="34" charset="0"/>
              <a:buChar char="•"/>
            </a:pPr>
            <a:endParaRPr lang="en-US" sz="2400" dirty="0"/>
          </a:p>
          <a:p>
            <a:pPr>
              <a:buFont typeface="Arial" pitchFamily="34" charset="0"/>
              <a:buChar char="•"/>
            </a:pPr>
            <a:endParaRPr lang="en-US" sz="2400" dirty="0"/>
          </a:p>
          <a:p>
            <a:pPr>
              <a:buFont typeface="Arial" pitchFamily="34" charset="0"/>
              <a:buChar char="•"/>
            </a:pPr>
            <a:endParaRPr lang="en-US" sz="2400" dirty="0"/>
          </a:p>
          <a:p>
            <a:pPr>
              <a:buFont typeface="Arial" pitchFamily="34" charset="0"/>
              <a:buChar char="•"/>
            </a:pPr>
            <a:r>
              <a:rPr lang="en-US" sz="2400" dirty="0"/>
              <a:t>Functional jaw orthodontic therapy takes advantage of redirection of remaining growth of craniofacial region.</a:t>
            </a:r>
          </a:p>
          <a:p>
            <a:pPr>
              <a:buFont typeface="Arial" pitchFamily="34" charset="0"/>
              <a:buChar char="•"/>
            </a:pPr>
            <a:endParaRPr lang="en-US" sz="2400" dirty="0"/>
          </a:p>
          <a:p>
            <a:pPr>
              <a:buFont typeface="Arial" pitchFamily="34" charset="0"/>
              <a:buChar char="•"/>
            </a:pPr>
            <a:r>
              <a:rPr lang="en-US" sz="2400" dirty="0"/>
              <a:t>Functional appliances like twin block , </a:t>
            </a:r>
            <a:r>
              <a:rPr lang="en-US" sz="2400" dirty="0" err="1"/>
              <a:t>bionator</a:t>
            </a:r>
            <a:r>
              <a:rPr lang="en-US" sz="2400" dirty="0"/>
              <a:t> , </a:t>
            </a:r>
            <a:r>
              <a:rPr lang="en-US" sz="2400" dirty="0" err="1"/>
              <a:t>frankel</a:t>
            </a:r>
            <a:r>
              <a:rPr lang="en-US" sz="2400" dirty="0"/>
              <a:t> appliances are given for class II skeletal correction .</a:t>
            </a:r>
          </a:p>
          <a:p>
            <a:pPr>
              <a:buFont typeface="Arial" pitchFamily="34" charset="0"/>
              <a:buChar char="•"/>
            </a:pPr>
            <a:endParaRPr lang="en-US" sz="2400" dirty="0"/>
          </a:p>
          <a:p>
            <a:pPr>
              <a:buFont typeface="Arial" pitchFamily="34" charset="0"/>
              <a:buChar char="•"/>
            </a:pPr>
            <a:r>
              <a:rPr lang="en-US" sz="2400" dirty="0"/>
              <a:t>Effectiveness of these appliances to modify skeletal growth is minimal after pubertal growth spurt .</a:t>
            </a:r>
          </a:p>
          <a:p>
            <a:pPr>
              <a:buFont typeface="Arial" pitchFamily="34" charset="0"/>
              <a:buChar char="•"/>
            </a:pPr>
            <a:r>
              <a:rPr lang="en-US" sz="2400" dirty="0" err="1"/>
              <a:t>Orthopaedic</a:t>
            </a:r>
            <a:r>
              <a:rPr lang="en-US" sz="2400" dirty="0"/>
              <a:t> appliances like headgear are also advantageous to correct maxillary </a:t>
            </a:r>
            <a:r>
              <a:rPr lang="en-US" sz="2400" dirty="0" err="1"/>
              <a:t>prognathism</a:t>
            </a:r>
            <a:r>
              <a:rPr lang="en-US" sz="2400" dirty="0"/>
              <a:t> during growing stage of patient .</a:t>
            </a:r>
          </a:p>
        </p:txBody>
      </p:sp>
    </p:spTree>
  </p:cSld>
  <p:clrMapOvr>
    <a:masterClrMapping/>
  </p:clrMapOvr>
  <p:transition spd="slow" advClick="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903" y="0"/>
            <a:ext cx="11782097" cy="6370975"/>
          </a:xfrm>
          <a:prstGeom prst="rect">
            <a:avLst/>
          </a:prstGeom>
        </p:spPr>
        <p:txBody>
          <a:bodyPr wrap="square">
            <a:spAutoFit/>
          </a:bodyPr>
          <a:lstStyle/>
          <a:p>
            <a:pPr>
              <a:buFont typeface="Wingdings" pitchFamily="2" charset="2"/>
              <a:buChar char="v"/>
            </a:pPr>
            <a:r>
              <a:rPr lang="en-US" sz="2400" dirty="0"/>
              <a:t>Maxillary </a:t>
            </a:r>
            <a:r>
              <a:rPr lang="en-US" sz="2400" dirty="0" err="1"/>
              <a:t>sagittal</a:t>
            </a:r>
            <a:r>
              <a:rPr lang="en-US" sz="2400" dirty="0"/>
              <a:t> growth is completed much earlier than mandible and so use of headgear to restrict or redirect the growth should be started much before  pubertal growth spurt in mixed dentition period .</a:t>
            </a:r>
          </a:p>
          <a:p>
            <a:pPr>
              <a:buFont typeface="Wingdings" pitchFamily="2" charset="2"/>
              <a:buChar char="v"/>
            </a:pPr>
            <a:endParaRPr lang="en-US" sz="2400" dirty="0"/>
          </a:p>
          <a:p>
            <a:pPr>
              <a:buFont typeface="Wingdings" pitchFamily="2" charset="2"/>
              <a:buChar char="v"/>
            </a:pPr>
            <a:r>
              <a:rPr lang="en-US" sz="2400" dirty="0"/>
              <a:t>Maxillary expansion procedure in cases of jaw constriction should be carried out during early mixed dentition . Growth in width of maxilla occurs by </a:t>
            </a:r>
            <a:r>
              <a:rPr lang="en-US" sz="2400" dirty="0" err="1"/>
              <a:t>sutural</a:t>
            </a:r>
            <a:r>
              <a:rPr lang="en-US" sz="2400" dirty="0"/>
              <a:t> growth in </a:t>
            </a:r>
            <a:r>
              <a:rPr lang="en-US" sz="2400" dirty="0" err="1"/>
              <a:t>interpalatine</a:t>
            </a:r>
            <a:r>
              <a:rPr lang="en-US" sz="2400" dirty="0"/>
              <a:t> and </a:t>
            </a:r>
            <a:r>
              <a:rPr lang="en-US" sz="2400" dirty="0" err="1"/>
              <a:t>intermaxillary</a:t>
            </a:r>
            <a:r>
              <a:rPr lang="en-US" sz="2400" dirty="0"/>
              <a:t> sutures. Maximum growth  occurs in first 5 years.</a:t>
            </a:r>
          </a:p>
          <a:p>
            <a:pPr>
              <a:buFont typeface="Wingdings" pitchFamily="2" charset="2"/>
              <a:buChar char="v"/>
            </a:pPr>
            <a:r>
              <a:rPr lang="en-US" sz="2400" dirty="0"/>
              <a:t>The skeletal expansion procedures should be carried out before the fusion of palatal suture that is by 15 years.</a:t>
            </a:r>
          </a:p>
          <a:p>
            <a:pPr>
              <a:buFont typeface="Wingdings" pitchFamily="2" charset="2"/>
              <a:buChar char="v"/>
            </a:pPr>
            <a:endParaRPr lang="en-US" sz="2400" dirty="0"/>
          </a:p>
          <a:p>
            <a:pPr>
              <a:buFont typeface="Wingdings" pitchFamily="2" charset="2"/>
              <a:buChar char="v"/>
            </a:pPr>
            <a:r>
              <a:rPr lang="en-US" sz="2400" dirty="0" err="1"/>
              <a:t>Orthopaedic</a:t>
            </a:r>
            <a:r>
              <a:rPr lang="en-US" sz="2400" dirty="0"/>
              <a:t> appliances like facemask and chin cup are used for the treatment of skeletal class III malocclusions early during the mixed dentition period . Thus , continuing growth of mandible and its pubertal growth spurt can lead to development of malocclusion after early intervention .</a:t>
            </a:r>
          </a:p>
          <a:p>
            <a:pPr>
              <a:buFont typeface="Wingdings" pitchFamily="2" charset="2"/>
              <a:buChar char="v"/>
            </a:pPr>
            <a:endParaRPr lang="en-US" sz="2400" dirty="0"/>
          </a:p>
          <a:p>
            <a:pPr>
              <a:buFont typeface="Wingdings" pitchFamily="2" charset="2"/>
              <a:buChar char="v"/>
            </a:pPr>
            <a:r>
              <a:rPr lang="en-US" sz="2400" dirty="0"/>
              <a:t>Active growth cessation is prerequisite for </a:t>
            </a:r>
            <a:r>
              <a:rPr lang="en-US" sz="2400" dirty="0" err="1"/>
              <a:t>orthognathic</a:t>
            </a:r>
            <a:r>
              <a:rPr lang="en-US" sz="2400" dirty="0"/>
              <a:t> surgery particularly in cases with mandible </a:t>
            </a:r>
            <a:r>
              <a:rPr lang="en-US" sz="2400" dirty="0" err="1"/>
              <a:t>prognathism</a:t>
            </a:r>
            <a:r>
              <a:rPr lang="en-US" sz="2400" dirty="0"/>
              <a:t> .</a:t>
            </a:r>
          </a:p>
        </p:txBody>
      </p:sp>
    </p:spTree>
  </p:cSld>
  <p:clrMapOvr>
    <a:masterClrMapping/>
  </p:clrMapOvr>
  <p:transition spd="slow" advClick="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93366" y="239151"/>
            <a:ext cx="6091311" cy="523220"/>
          </a:xfrm>
          <a:prstGeom prst="rect">
            <a:avLst/>
          </a:prstGeom>
          <a:noFill/>
        </p:spPr>
        <p:txBody>
          <a:bodyPr wrap="square" rtlCol="0">
            <a:spAutoFit/>
          </a:bodyPr>
          <a:lstStyle/>
          <a:p>
            <a:r>
              <a:rPr lang="en-US" sz="2800" dirty="0">
                <a:latin typeface="Algerian" pitchFamily="82" charset="0"/>
              </a:rPr>
              <a:t>Advantages  of growth spurt </a:t>
            </a:r>
          </a:p>
        </p:txBody>
      </p:sp>
      <p:sp>
        <p:nvSpPr>
          <p:cNvPr id="3" name="TextBox 2"/>
          <p:cNvSpPr txBox="1"/>
          <p:nvPr/>
        </p:nvSpPr>
        <p:spPr>
          <a:xfrm>
            <a:off x="787792" y="2067950"/>
            <a:ext cx="9017390" cy="3046988"/>
          </a:xfrm>
          <a:prstGeom prst="rect">
            <a:avLst/>
          </a:prstGeom>
          <a:noFill/>
        </p:spPr>
        <p:txBody>
          <a:bodyPr wrap="square" rtlCol="0">
            <a:spAutoFit/>
          </a:bodyPr>
          <a:lstStyle/>
          <a:p>
            <a:pPr marL="342900" indent="-342900">
              <a:buAutoNum type="arabicPeriod"/>
            </a:pPr>
            <a:r>
              <a:rPr lang="en-US" sz="2400" dirty="0">
                <a:latin typeface="Times New Roman" pitchFamily="18" charset="0"/>
                <a:cs typeface="Times New Roman" pitchFamily="18" charset="0"/>
              </a:rPr>
              <a:t>To differentiate whether growth changes are normal/abnormal .</a:t>
            </a:r>
          </a:p>
          <a:p>
            <a:pPr marL="342900" indent="-342900">
              <a:buAutoNum type="arabicPeriod"/>
            </a:pPr>
            <a:endParaRPr lang="en-US" sz="2400" dirty="0">
              <a:latin typeface="Times New Roman" pitchFamily="18" charset="0"/>
              <a:cs typeface="Times New Roman" pitchFamily="18" charset="0"/>
            </a:endParaRPr>
          </a:p>
          <a:p>
            <a:pPr marL="342900" indent="-342900">
              <a:buAutoNum type="arabicPeriod"/>
            </a:pPr>
            <a:r>
              <a:rPr lang="en-US" sz="2400" dirty="0">
                <a:latin typeface="Times New Roman" pitchFamily="18" charset="0"/>
                <a:cs typeface="Times New Roman" pitchFamily="18" charset="0"/>
              </a:rPr>
              <a:t>Treatment of skeletal discrepancies is more advantageous if carried out in mixed dentition period(during growth spurt).</a:t>
            </a:r>
          </a:p>
          <a:p>
            <a:pPr marL="342900" indent="-342900">
              <a:buAutoNum type="arabicPeriod"/>
            </a:pPr>
            <a:endParaRPr lang="en-US" sz="2400" dirty="0">
              <a:latin typeface="Times New Roman" pitchFamily="18" charset="0"/>
              <a:cs typeface="Times New Roman" pitchFamily="18" charset="0"/>
            </a:endParaRPr>
          </a:p>
          <a:p>
            <a:pPr marL="342900" indent="-342900">
              <a:buAutoNum type="arabicPeriod"/>
            </a:pPr>
            <a:r>
              <a:rPr lang="en-US" sz="2400" dirty="0" err="1">
                <a:latin typeface="Times New Roman" pitchFamily="18" charset="0"/>
                <a:cs typeface="Times New Roman" pitchFamily="18" charset="0"/>
              </a:rPr>
              <a:t>Orthognathic</a:t>
            </a:r>
            <a:r>
              <a:rPr lang="en-US" sz="2400" dirty="0">
                <a:latin typeface="Times New Roman" pitchFamily="18" charset="0"/>
                <a:cs typeface="Times New Roman" pitchFamily="18" charset="0"/>
              </a:rPr>
              <a:t> surgery should be carried out only when growth ceases.</a:t>
            </a:r>
          </a:p>
          <a:p>
            <a:pPr marL="342900" indent="-342900">
              <a:buAutoNum type="arabicPeriod"/>
            </a:pPr>
            <a:endParaRPr lang="en-US" sz="2400" dirty="0">
              <a:latin typeface="Times New Roman" pitchFamily="18" charset="0"/>
              <a:cs typeface="Times New Roman" pitchFamily="18" charset="0"/>
            </a:endParaRPr>
          </a:p>
          <a:p>
            <a:pPr marL="342900" indent="-342900">
              <a:buAutoNum type="arabicPeriod"/>
            </a:pPr>
            <a:r>
              <a:rPr lang="en-US" sz="2400" dirty="0">
                <a:latin typeface="Times New Roman" pitchFamily="18" charset="0"/>
                <a:cs typeface="Times New Roman" pitchFamily="18" charset="0"/>
              </a:rPr>
              <a:t>Arch expansion is carried out during maximum growth period .</a:t>
            </a:r>
          </a:p>
        </p:txBody>
      </p:sp>
    </p:spTree>
  </p:cSld>
  <p:clrMapOvr>
    <a:masterClrMapping/>
  </p:clrMapOvr>
  <p:transition spd="slow" advClick="0"/>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2040" y="381000"/>
            <a:ext cx="10698480" cy="523220"/>
          </a:xfrm>
          <a:prstGeom prst="rect">
            <a:avLst/>
          </a:prstGeom>
          <a:noFill/>
        </p:spPr>
        <p:txBody>
          <a:bodyPr wrap="square" rtlCol="0">
            <a:spAutoFit/>
          </a:bodyPr>
          <a:lstStyle/>
          <a:p>
            <a:r>
              <a:rPr lang="en-US" sz="2800" b="1" dirty="0">
                <a:solidFill>
                  <a:schemeClr val="accent4">
                    <a:lumMod val="60000"/>
                    <a:lumOff val="40000"/>
                  </a:schemeClr>
                </a:solidFill>
                <a:latin typeface="Segoe Script" pitchFamily="66" charset="0"/>
              </a:rPr>
              <a:t>BASIS FOR DEVELOPMENT OF THEORIES</a:t>
            </a:r>
          </a:p>
        </p:txBody>
      </p:sp>
      <p:sp>
        <p:nvSpPr>
          <p:cNvPr id="3" name="TextBox 2"/>
          <p:cNvSpPr txBox="1"/>
          <p:nvPr/>
        </p:nvSpPr>
        <p:spPr>
          <a:xfrm>
            <a:off x="944880" y="2011680"/>
            <a:ext cx="9768840" cy="4247317"/>
          </a:xfrm>
          <a:prstGeom prst="rect">
            <a:avLst/>
          </a:prstGeom>
          <a:noFill/>
        </p:spPr>
        <p:txBody>
          <a:bodyPr wrap="square" rtlCol="0">
            <a:spAutoFit/>
          </a:bodyPr>
          <a:lstStyle/>
          <a:p>
            <a:r>
              <a:rPr lang="en-US" sz="2800" dirty="0">
                <a:latin typeface="Times New Roman" pitchFamily="18" charset="0"/>
                <a:cs typeface="Times New Roman" pitchFamily="18" charset="0"/>
              </a:rPr>
              <a:t>It  is believed that growth is strongly influenced by genetic factors, but it also can be significantly affected by the environment, in the form of nutritional status, degree of physical activity, health or illness and a number of similar factors.</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Major part of the need for orthodontic treatment is created by disproportionate growth of  the jaws, it is necessary to learn how skeletal growth is influenced and controlled to understand the etiologic process of malocclusion and dentofacial deformity.</a:t>
            </a:r>
          </a:p>
          <a:p>
            <a:endParaRPr lang="en-US" dirty="0"/>
          </a:p>
        </p:txBody>
      </p:sp>
    </p:spTree>
  </p:cSld>
  <p:clrMapOvr>
    <a:masterClrMapping/>
  </p:clrMapOvr>
  <p:transition spd="slow" advClick="0"/>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74A6C3-417D-41C7-AC1A-06524C2F16A2}"/>
              </a:ext>
            </a:extLst>
          </p:cNvPr>
          <p:cNvSpPr/>
          <p:nvPr/>
        </p:nvSpPr>
        <p:spPr>
          <a:xfrm>
            <a:off x="1737014" y="218971"/>
            <a:ext cx="9292735" cy="5755422"/>
          </a:xfrm>
          <a:prstGeom prst="rect">
            <a:avLst/>
          </a:prstGeom>
        </p:spPr>
        <p:txBody>
          <a:bodyPr wrap="square">
            <a:spAutoFit/>
          </a:bodyPr>
          <a:lstStyle/>
          <a:p>
            <a:r>
              <a:rPr lang="en-US" sz="2800" dirty="0">
                <a:latin typeface="Jokerman" panose="04090605060D06020702" pitchFamily="82" charset="0"/>
              </a:rPr>
              <a:t>     </a:t>
            </a:r>
            <a:r>
              <a:rPr lang="en-US" sz="3200" u="sng" dirty="0">
                <a:solidFill>
                  <a:srgbClr val="FFC000"/>
                </a:solidFill>
                <a:latin typeface="Bauhaus 93" pitchFamily="82" charset="0"/>
                <a:cs typeface="Times New Roman" pitchFamily="18" charset="0"/>
              </a:rPr>
              <a:t>DIFFERENT THEORIES OF GROWTH -</a:t>
            </a:r>
          </a:p>
          <a:p>
            <a:endParaRPr lang="en-US" sz="2800" dirty="0">
              <a:solidFill>
                <a:srgbClr val="FFC000"/>
              </a:solidFill>
              <a:latin typeface="Helvetica Neue"/>
            </a:endParaRPr>
          </a:p>
          <a:p>
            <a:pPr marL="457200" indent="-457200">
              <a:buFont typeface="Wingdings" panose="05000000000000000000" pitchFamily="2" charset="2"/>
              <a:buChar char="q"/>
            </a:pPr>
            <a:r>
              <a:rPr lang="en-US" sz="2800" dirty="0"/>
              <a:t>Bone Remodeling theory by </a:t>
            </a:r>
            <a:r>
              <a:rPr lang="en-US" sz="2800" dirty="0">
                <a:solidFill>
                  <a:srgbClr val="FFC000"/>
                </a:solidFill>
              </a:rPr>
              <a:t>Brash</a:t>
            </a:r>
          </a:p>
          <a:p>
            <a:pPr marL="457200" indent="-457200">
              <a:buFont typeface="Wingdings" panose="05000000000000000000" pitchFamily="2" charset="2"/>
              <a:buChar char="q"/>
            </a:pPr>
            <a:r>
              <a:rPr lang="en-US" sz="2800" dirty="0"/>
              <a:t>Genetic theory by </a:t>
            </a:r>
            <a:r>
              <a:rPr lang="en-US" sz="2800" dirty="0">
                <a:solidFill>
                  <a:srgbClr val="FFC000"/>
                </a:solidFill>
              </a:rPr>
              <a:t>Allan Brodie</a:t>
            </a:r>
          </a:p>
          <a:p>
            <a:pPr marL="457200" indent="-457200">
              <a:buFont typeface="Wingdings" panose="05000000000000000000" pitchFamily="2" charset="2"/>
              <a:buChar char="q"/>
            </a:pPr>
            <a:r>
              <a:rPr lang="en-US" sz="2800" dirty="0"/>
              <a:t>Sutural theory by </a:t>
            </a:r>
            <a:r>
              <a:rPr lang="en-US" sz="2800" dirty="0">
                <a:solidFill>
                  <a:srgbClr val="FFC000"/>
                </a:solidFill>
              </a:rPr>
              <a:t>Sicher and Weinmann</a:t>
            </a:r>
          </a:p>
          <a:p>
            <a:pPr marL="457200" indent="-457200">
              <a:buFont typeface="Wingdings" panose="05000000000000000000" pitchFamily="2" charset="2"/>
              <a:buChar char="q"/>
            </a:pPr>
            <a:r>
              <a:rPr lang="en-US" sz="2800" dirty="0"/>
              <a:t>Cartilaginous theory by </a:t>
            </a:r>
            <a:r>
              <a:rPr lang="en-US" sz="2800" dirty="0">
                <a:solidFill>
                  <a:srgbClr val="FFC000"/>
                </a:solidFill>
              </a:rPr>
              <a:t>Scott </a:t>
            </a:r>
          </a:p>
          <a:p>
            <a:pPr marL="457200" indent="-457200">
              <a:buClr>
                <a:schemeClr val="tx1"/>
              </a:buClr>
              <a:buFont typeface="Wingdings" panose="05000000000000000000" pitchFamily="2" charset="2"/>
              <a:buChar char="q"/>
            </a:pPr>
            <a:r>
              <a:rPr lang="en-US" sz="2800" dirty="0">
                <a:solidFill>
                  <a:srgbClr val="FFC000"/>
                </a:solidFill>
              </a:rPr>
              <a:t>Van </a:t>
            </a:r>
            <a:r>
              <a:rPr lang="en-US" sz="2800" dirty="0" err="1">
                <a:solidFill>
                  <a:srgbClr val="FFC000"/>
                </a:solidFill>
              </a:rPr>
              <a:t>limborgh’s</a:t>
            </a:r>
            <a:r>
              <a:rPr lang="en-US" sz="2800" dirty="0">
                <a:solidFill>
                  <a:srgbClr val="FFC000"/>
                </a:solidFill>
              </a:rPr>
              <a:t> </a:t>
            </a:r>
            <a:r>
              <a:rPr lang="en-US" sz="2800" dirty="0"/>
              <a:t>theory</a:t>
            </a:r>
          </a:p>
          <a:p>
            <a:pPr marL="457200" indent="-457200">
              <a:buFont typeface="Wingdings" panose="05000000000000000000" pitchFamily="2" charset="2"/>
              <a:buChar char="q"/>
            </a:pPr>
            <a:r>
              <a:rPr lang="en-US" sz="2800" dirty="0"/>
              <a:t>Expanding “v” principle by </a:t>
            </a:r>
            <a:r>
              <a:rPr lang="en-US" sz="2800" dirty="0" err="1">
                <a:solidFill>
                  <a:srgbClr val="FFC000"/>
                </a:solidFill>
              </a:rPr>
              <a:t>Enlow</a:t>
            </a:r>
            <a:endParaRPr lang="en-US" sz="2800" dirty="0">
              <a:solidFill>
                <a:srgbClr val="FFC000"/>
              </a:solidFill>
            </a:endParaRPr>
          </a:p>
          <a:p>
            <a:pPr marL="457200" indent="-457200">
              <a:buClr>
                <a:schemeClr val="tx1"/>
              </a:buClr>
              <a:buFont typeface="Wingdings" panose="05000000000000000000" pitchFamily="2" charset="2"/>
              <a:buChar char="q"/>
            </a:pPr>
            <a:r>
              <a:rPr lang="en-US" sz="2800" dirty="0">
                <a:solidFill>
                  <a:srgbClr val="FFC000"/>
                </a:solidFill>
              </a:rPr>
              <a:t>Enlow’s</a:t>
            </a:r>
            <a:r>
              <a:rPr lang="en-US" sz="2800" dirty="0"/>
              <a:t> counterpart principle/Growth equivalent concept</a:t>
            </a:r>
          </a:p>
          <a:p>
            <a:pPr marL="457200" indent="-457200">
              <a:buClr>
                <a:schemeClr val="tx1"/>
              </a:buClr>
              <a:buFont typeface="Wingdings" panose="05000000000000000000" pitchFamily="2" charset="2"/>
              <a:buChar char="q"/>
            </a:pPr>
            <a:r>
              <a:rPr lang="en-US" sz="2800" dirty="0">
                <a:solidFill>
                  <a:srgbClr val="FFC000"/>
                </a:solidFill>
              </a:rPr>
              <a:t>Hunter-</a:t>
            </a:r>
            <a:r>
              <a:rPr lang="en-US" sz="2800" dirty="0" err="1">
                <a:solidFill>
                  <a:srgbClr val="FFC000"/>
                </a:solidFill>
              </a:rPr>
              <a:t>Enlow</a:t>
            </a:r>
            <a:r>
              <a:rPr lang="en-US" sz="2800" dirty="0"/>
              <a:t> growth equivalent theory</a:t>
            </a:r>
          </a:p>
          <a:p>
            <a:pPr marL="457200" indent="-457200">
              <a:buFont typeface="Wingdings" panose="05000000000000000000" pitchFamily="2" charset="2"/>
              <a:buChar char="q"/>
            </a:pPr>
            <a:r>
              <a:rPr lang="en-US" sz="2800" dirty="0"/>
              <a:t>Functional matrix hypothesis by </a:t>
            </a:r>
            <a:r>
              <a:rPr lang="en-US" sz="2800" dirty="0">
                <a:solidFill>
                  <a:srgbClr val="FFC000"/>
                </a:solidFill>
              </a:rPr>
              <a:t>Melvin Moss</a:t>
            </a:r>
          </a:p>
          <a:p>
            <a:pPr marL="457200" indent="-457200">
              <a:buFont typeface="Wingdings" panose="05000000000000000000" pitchFamily="2" charset="2"/>
              <a:buChar char="q"/>
            </a:pPr>
            <a:r>
              <a:rPr lang="en-US" sz="2800" dirty="0"/>
              <a:t>Servosystem theory of growth by </a:t>
            </a:r>
            <a:r>
              <a:rPr lang="en-US" sz="2800" dirty="0">
                <a:solidFill>
                  <a:srgbClr val="FFC000"/>
                </a:solidFill>
              </a:rPr>
              <a:t>Petrovic</a:t>
            </a:r>
          </a:p>
          <a:p>
            <a:pPr marL="457200" indent="-457200">
              <a:buFont typeface="Wingdings" panose="05000000000000000000" pitchFamily="2" charset="2"/>
              <a:buChar char="q"/>
            </a:pPr>
            <a:r>
              <a:rPr lang="en-US" sz="2800" dirty="0" err="1"/>
              <a:t>Neurotropism</a:t>
            </a:r>
            <a:r>
              <a:rPr lang="en-US" sz="2800" dirty="0"/>
              <a:t> in orofacial growth</a:t>
            </a:r>
          </a:p>
        </p:txBody>
      </p:sp>
    </p:spTree>
    <p:extLst>
      <p:ext uri="{BB962C8B-B14F-4D97-AF65-F5344CB8AC3E}">
        <p14:creationId xmlns:p14="http://schemas.microsoft.com/office/powerpoint/2010/main" val="1094514070"/>
      </p:ext>
    </p:extLst>
  </p:cSld>
  <p:clrMapOvr>
    <a:masterClrMapping/>
  </p:clrMapOvr>
  <p:transition spd="slow" advClick="0"/>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4E21B7-D2B3-4EB1-9D3F-EDFAC987CEDB}"/>
              </a:ext>
            </a:extLst>
          </p:cNvPr>
          <p:cNvSpPr/>
          <p:nvPr/>
        </p:nvSpPr>
        <p:spPr>
          <a:xfrm>
            <a:off x="132081" y="-5417"/>
            <a:ext cx="11694160" cy="6863417"/>
          </a:xfrm>
          <a:prstGeom prst="rect">
            <a:avLst/>
          </a:prstGeom>
        </p:spPr>
        <p:txBody>
          <a:bodyPr wrap="square">
            <a:spAutoFit/>
          </a:bodyPr>
          <a:lstStyle/>
          <a:p>
            <a:r>
              <a:rPr lang="en-IN" sz="3200" u="sng" dirty="0">
                <a:latin typeface="Jokerman" panose="04090605060D06020702" pitchFamily="82" charset="0"/>
              </a:rPr>
              <a:t>   </a:t>
            </a:r>
            <a:r>
              <a:rPr lang="en-IN" sz="3200" u="sng" dirty="0">
                <a:latin typeface="Algerian" pitchFamily="82" charset="0"/>
              </a:rPr>
              <a:t>BONE REMODELLING THEORY- </a:t>
            </a:r>
          </a:p>
          <a:p>
            <a:endParaRPr lang="en-IN" sz="2400" dirty="0">
              <a:latin typeface="Helvetica Neue"/>
            </a:endParaRPr>
          </a:p>
          <a:p>
            <a:pPr marL="342900" indent="-342900">
              <a:buFont typeface="Wingdings" panose="05000000000000000000" pitchFamily="2" charset="2"/>
              <a:buChar char="q"/>
            </a:pPr>
            <a:endParaRPr lang="en-IN" sz="2400" dirty="0">
              <a:solidFill>
                <a:srgbClr val="FFC000"/>
              </a:solidFill>
              <a:latin typeface="Helvetica Neue"/>
            </a:endParaRPr>
          </a:p>
          <a:p>
            <a:pPr marL="342900" indent="-342900">
              <a:buFont typeface="Wingdings" panose="05000000000000000000" pitchFamily="2" charset="2"/>
              <a:buChar char="q"/>
            </a:pPr>
            <a:endParaRPr lang="en-IN" sz="2400" dirty="0">
              <a:solidFill>
                <a:srgbClr val="FFC000"/>
              </a:solidFill>
              <a:latin typeface="Helvetica Neue"/>
            </a:endParaRPr>
          </a:p>
          <a:p>
            <a:pPr marL="342900" indent="-342900">
              <a:buFont typeface="Wingdings" panose="05000000000000000000" pitchFamily="2" charset="2"/>
              <a:buChar char="q"/>
            </a:pPr>
            <a:r>
              <a:rPr lang="en-IN" sz="2800" dirty="0">
                <a:solidFill>
                  <a:srgbClr val="FFC000"/>
                </a:solidFill>
                <a:latin typeface="Tw Cen MT" panose="020B0602020104020603" pitchFamily="34" charset="0"/>
              </a:rPr>
              <a:t>This theory was given by </a:t>
            </a:r>
            <a:r>
              <a:rPr lang="en-IN" sz="2800" dirty="0">
                <a:latin typeface="Tw Cen MT" panose="020B0602020104020603" pitchFamily="34" charset="0"/>
              </a:rPr>
              <a:t>BRASH </a:t>
            </a:r>
            <a:r>
              <a:rPr lang="en-IN" sz="2800" dirty="0">
                <a:solidFill>
                  <a:srgbClr val="FFC000"/>
                </a:solidFill>
                <a:latin typeface="Tw Cen MT" panose="020B0602020104020603" pitchFamily="34" charset="0"/>
              </a:rPr>
              <a:t>in </a:t>
            </a:r>
            <a:r>
              <a:rPr lang="en-IN" sz="2800" dirty="0">
                <a:latin typeface="Tw Cen MT" panose="020B0602020104020603" pitchFamily="34" charset="0"/>
              </a:rPr>
              <a:t>1939.</a:t>
            </a:r>
          </a:p>
          <a:p>
            <a:pPr marL="342900" indent="-342900">
              <a:buFont typeface="Wingdings" panose="05000000000000000000" pitchFamily="2" charset="2"/>
              <a:buChar char="q"/>
            </a:pPr>
            <a:endParaRPr lang="en-IN"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IN" sz="2800" dirty="0">
                <a:solidFill>
                  <a:srgbClr val="FFC000"/>
                </a:solidFill>
                <a:latin typeface="Tw Cen MT" panose="020B0602020104020603" pitchFamily="34" charset="0"/>
              </a:rPr>
              <a:t>It was the first general theory of craniofacial growth.</a:t>
            </a:r>
          </a:p>
          <a:p>
            <a:pPr marL="342900" indent="-342900">
              <a:buFont typeface="Wingdings" panose="05000000000000000000" pitchFamily="2" charset="2"/>
              <a:buChar char="q"/>
            </a:pPr>
            <a:endParaRPr lang="en-IN"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IN" sz="2800" dirty="0">
                <a:latin typeface="Tw Cen MT" panose="020B0602020104020603" pitchFamily="34" charset="0"/>
              </a:rPr>
              <a:t>Brash proposed that bone grows only by surface remodelling-selective addition at one surface and resorption on the other.</a:t>
            </a:r>
          </a:p>
          <a:p>
            <a:pPr marL="342900" indent="-342900">
              <a:buFont typeface="Wingdings" panose="05000000000000000000" pitchFamily="2" charset="2"/>
              <a:buChar char="q"/>
            </a:pPr>
            <a:endParaRPr lang="en-IN"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IN" sz="2800" dirty="0">
                <a:solidFill>
                  <a:srgbClr val="FFC000"/>
                </a:solidFill>
                <a:latin typeface="Tw Cen MT" panose="020B0602020104020603" pitchFamily="34" charset="0"/>
              </a:rPr>
              <a:t>He further stated that growth of the jaws is characterised by the deposition of bone at the posterior surface of maxilla and mandible.</a:t>
            </a:r>
          </a:p>
          <a:p>
            <a:pPr marL="342900" indent="-342900">
              <a:buFont typeface="Wingdings" panose="05000000000000000000" pitchFamily="2" charset="2"/>
              <a:buChar char="q"/>
            </a:pPr>
            <a:endParaRPr lang="en-IN"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IN" sz="2800" u="sng" dirty="0">
                <a:latin typeface="Tw Cen MT" panose="020B0602020104020603" pitchFamily="34" charset="0"/>
              </a:rPr>
              <a:t>SHORTCOMING-</a:t>
            </a:r>
            <a:r>
              <a:rPr lang="en-IN" sz="2800" dirty="0">
                <a:solidFill>
                  <a:srgbClr val="FFC000"/>
                </a:solidFill>
                <a:latin typeface="Tw Cen MT" panose="020B0602020104020603" pitchFamily="34" charset="0"/>
              </a:rPr>
              <a:t> Could not explain the role of sutures and cartilages in the growth of craniofacial skeleton.</a:t>
            </a:r>
            <a:endParaRPr lang="en-IN" sz="3600" dirty="0">
              <a:solidFill>
                <a:srgbClr val="FFC000"/>
              </a:solidFill>
              <a:latin typeface="Tw Cen MT" panose="020B0602020104020603" pitchFamily="34" charset="0"/>
            </a:endParaRPr>
          </a:p>
        </p:txBody>
      </p:sp>
      <p:pic>
        <p:nvPicPr>
          <p:cNvPr id="6" name="Picture 5" descr="A picture containing map, text&#10;&#10;Description generated with high confidence">
            <a:extLst>
              <a:ext uri="{FF2B5EF4-FFF2-40B4-BE49-F238E27FC236}">
                <a16:creationId xmlns:a16="http://schemas.microsoft.com/office/drawing/2014/main" id="{4B423DBD-8DFB-4EB7-BD2D-F6CE17D0C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791" y="107282"/>
            <a:ext cx="3131960" cy="2765369"/>
          </a:xfrm>
          <a:prstGeom prst="rect">
            <a:avLst/>
          </a:prstGeom>
        </p:spPr>
      </p:pic>
    </p:spTree>
    <p:extLst>
      <p:ext uri="{BB962C8B-B14F-4D97-AF65-F5344CB8AC3E}">
        <p14:creationId xmlns:p14="http://schemas.microsoft.com/office/powerpoint/2010/main" val="146634406"/>
      </p:ext>
    </p:extLst>
  </p:cSld>
  <p:clrMapOvr>
    <a:masterClrMapping/>
  </p:clrMapOvr>
  <p:transition spd="slow" advClick="0"/>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76C5AD-6FD8-4F07-B5E5-62B092118287}"/>
              </a:ext>
            </a:extLst>
          </p:cNvPr>
          <p:cNvPicPr>
            <a:picLocks noChangeAspect="1"/>
          </p:cNvPicPr>
          <p:nvPr/>
        </p:nvPicPr>
        <p:blipFill>
          <a:blip r:embed="rId2"/>
          <a:srcRect b="39634"/>
          <a:stretch>
            <a:fillRect/>
          </a:stretch>
        </p:blipFill>
        <p:spPr>
          <a:xfrm>
            <a:off x="232088" y="308205"/>
            <a:ext cx="6494233" cy="3608475"/>
          </a:xfrm>
          <a:prstGeom prst="rect">
            <a:avLst/>
          </a:prstGeom>
        </p:spPr>
      </p:pic>
      <p:pic>
        <p:nvPicPr>
          <p:cNvPr id="4" name="Picture 3">
            <a:extLst>
              <a:ext uri="{FF2B5EF4-FFF2-40B4-BE49-F238E27FC236}">
                <a16:creationId xmlns:a16="http://schemas.microsoft.com/office/drawing/2014/main" id="{5491B245-B39B-4C41-9E75-9BFDDDEB7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721" y="1392028"/>
            <a:ext cx="4930987" cy="3698240"/>
          </a:xfrm>
          <a:prstGeom prst="rect">
            <a:avLst/>
          </a:prstGeom>
        </p:spPr>
      </p:pic>
      <p:sp>
        <p:nvSpPr>
          <p:cNvPr id="5" name="TextBox 4"/>
          <p:cNvSpPr txBox="1"/>
          <p:nvPr/>
        </p:nvSpPr>
        <p:spPr>
          <a:xfrm>
            <a:off x="381000" y="4038600"/>
            <a:ext cx="6156960" cy="2308324"/>
          </a:xfrm>
          <a:prstGeom prst="rect">
            <a:avLst/>
          </a:prstGeom>
          <a:noFill/>
        </p:spPr>
        <p:txBody>
          <a:bodyPr wrap="square" rtlCol="0">
            <a:spAutoFit/>
          </a:bodyPr>
          <a:lstStyle/>
          <a:p>
            <a:r>
              <a:rPr lang="en-US" dirty="0"/>
              <a:t>Diagram showing </a:t>
            </a:r>
            <a:r>
              <a:rPr lang="en-US" dirty="0" err="1"/>
              <a:t>remodelling</a:t>
            </a:r>
            <a:r>
              <a:rPr lang="en-US" dirty="0"/>
              <a:t> theory of craniofacial growth using cranial vault as a model . Increase in size of cranial vault occurs by adding bone via </a:t>
            </a:r>
            <a:r>
              <a:rPr lang="en-US" dirty="0" err="1"/>
              <a:t>periosteal</a:t>
            </a:r>
            <a:r>
              <a:rPr lang="en-US" dirty="0"/>
              <a:t> deposition on the outer , </a:t>
            </a:r>
            <a:r>
              <a:rPr lang="en-US" dirty="0" err="1"/>
              <a:t>ectocranial</a:t>
            </a:r>
            <a:r>
              <a:rPr lang="en-US" dirty="0"/>
              <a:t> surface and </a:t>
            </a:r>
            <a:r>
              <a:rPr lang="en-US" dirty="0" err="1"/>
              <a:t>resorption</a:t>
            </a:r>
            <a:r>
              <a:rPr lang="en-US" dirty="0"/>
              <a:t> of bone on the inner , </a:t>
            </a:r>
            <a:r>
              <a:rPr lang="en-US" dirty="0" err="1"/>
              <a:t>endocranial</a:t>
            </a:r>
            <a:r>
              <a:rPr lang="en-US" dirty="0"/>
              <a:t> surface of the vault . Growth of the jaws takes place principally via deposition of bone on the posterior surface of the maxillary complex and </a:t>
            </a:r>
            <a:r>
              <a:rPr lang="en-US" dirty="0" err="1"/>
              <a:t>mandibular</a:t>
            </a:r>
            <a:r>
              <a:rPr lang="en-US" dirty="0"/>
              <a:t> </a:t>
            </a:r>
            <a:r>
              <a:rPr lang="en-US" dirty="0" err="1"/>
              <a:t>ramus</a:t>
            </a:r>
            <a:r>
              <a:rPr lang="en-US" dirty="0"/>
              <a:t> . Sutures and cartilages play no role in the growth of craniofacial complex. </a:t>
            </a:r>
          </a:p>
        </p:txBody>
      </p:sp>
    </p:spTree>
    <p:extLst>
      <p:ext uri="{BB962C8B-B14F-4D97-AF65-F5344CB8AC3E}">
        <p14:creationId xmlns:p14="http://schemas.microsoft.com/office/powerpoint/2010/main" val="4044271966"/>
      </p:ext>
    </p:extLst>
  </p:cSld>
  <p:clrMapOvr>
    <a:masterClrMapping/>
  </p:clrMapOvr>
  <p:transition spd="slow" advClick="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51633E-04D5-4E4B-B420-5337DB10A16A}"/>
              </a:ext>
            </a:extLst>
          </p:cNvPr>
          <p:cNvSpPr/>
          <p:nvPr/>
        </p:nvSpPr>
        <p:spPr>
          <a:xfrm>
            <a:off x="152406" y="117697"/>
            <a:ext cx="9267365" cy="5693866"/>
          </a:xfrm>
          <a:prstGeom prst="rect">
            <a:avLst/>
          </a:prstGeom>
        </p:spPr>
        <p:txBody>
          <a:bodyPr wrap="square">
            <a:spAutoFit/>
          </a:bodyPr>
          <a:lstStyle/>
          <a:p>
            <a:r>
              <a:rPr lang="en-IN" sz="2800" u="sng" dirty="0">
                <a:latin typeface="Arial Black" pitchFamily="34" charset="0"/>
              </a:rPr>
              <a:t>GENETIC  THEORY-</a:t>
            </a:r>
          </a:p>
          <a:p>
            <a:endParaRPr lang="en-IN" sz="2800" u="sng" dirty="0">
              <a:latin typeface="Arial Black" pitchFamily="34" charset="0"/>
            </a:endParaRPr>
          </a:p>
          <a:p>
            <a:endParaRPr lang="en-IN" sz="2800" u="sng" dirty="0">
              <a:latin typeface="Arial Black" pitchFamily="34" charset="0"/>
            </a:endParaRPr>
          </a:p>
          <a:p>
            <a:r>
              <a:rPr lang="en-IN" sz="2800" dirty="0">
                <a:solidFill>
                  <a:srgbClr val="FFC000"/>
                </a:solidFill>
              </a:rPr>
              <a:t> </a:t>
            </a:r>
          </a:p>
          <a:p>
            <a:pPr marL="571500" indent="-571500">
              <a:buFont typeface="Wingdings" panose="05000000000000000000" pitchFamily="2" charset="2"/>
              <a:buChar char="q"/>
            </a:pPr>
            <a:r>
              <a:rPr lang="en-IN" sz="2800" dirty="0">
                <a:solidFill>
                  <a:srgbClr val="FFC000"/>
                </a:solidFill>
                <a:latin typeface="Tw Cen MT" panose="020B0602020104020603" pitchFamily="34" charset="0"/>
              </a:rPr>
              <a:t>This theory was given by </a:t>
            </a:r>
            <a:r>
              <a:rPr lang="en-IN" sz="2800" dirty="0">
                <a:latin typeface="Tw Cen MT" panose="020B0602020104020603" pitchFamily="34" charset="0"/>
              </a:rPr>
              <a:t>BRODIE</a:t>
            </a:r>
            <a:r>
              <a:rPr lang="en-IN" sz="2800" dirty="0">
                <a:solidFill>
                  <a:srgbClr val="FFC000"/>
                </a:solidFill>
                <a:latin typeface="Tw Cen MT" panose="020B0602020104020603" pitchFamily="34" charset="0"/>
              </a:rPr>
              <a:t> in </a:t>
            </a:r>
            <a:r>
              <a:rPr lang="en-IN" sz="2800" dirty="0">
                <a:latin typeface="Tw Cen MT" panose="020B0602020104020603" pitchFamily="34" charset="0"/>
              </a:rPr>
              <a:t>1941.</a:t>
            </a:r>
          </a:p>
          <a:p>
            <a:pPr marL="571500" indent="-571500">
              <a:buFont typeface="Wingdings" panose="05000000000000000000" pitchFamily="2" charset="2"/>
              <a:buChar char="q"/>
            </a:pPr>
            <a:endParaRPr lang="en-IN" sz="28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IN" sz="2800" dirty="0">
                <a:solidFill>
                  <a:srgbClr val="FFC000"/>
                </a:solidFill>
                <a:latin typeface="Tw Cen MT" panose="020B0602020104020603" pitchFamily="34" charset="0"/>
              </a:rPr>
              <a:t>This was the earliest theory which proposed that skull growth was controlled by genetic  factors and was </a:t>
            </a:r>
            <a:r>
              <a:rPr lang="en-IN" sz="2800" dirty="0">
                <a:latin typeface="Tw Cen MT" panose="020B0602020104020603" pitchFamily="34" charset="0"/>
              </a:rPr>
              <a:t>pre-planned</a:t>
            </a:r>
            <a:r>
              <a:rPr lang="en-IN" sz="2800" dirty="0">
                <a:solidFill>
                  <a:srgbClr val="FFC000"/>
                </a:solidFill>
                <a:latin typeface="Tw Cen MT" panose="020B0602020104020603" pitchFamily="34" charset="0"/>
              </a:rPr>
              <a:t>.</a:t>
            </a:r>
          </a:p>
          <a:p>
            <a:pPr marL="571500" indent="-571500">
              <a:buFont typeface="Wingdings" panose="05000000000000000000" pitchFamily="2" charset="2"/>
              <a:buChar char="q"/>
            </a:pPr>
            <a:endParaRPr lang="en-IN" sz="28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IN" sz="2800" dirty="0">
                <a:solidFill>
                  <a:srgbClr val="FFC000"/>
                </a:solidFill>
                <a:latin typeface="Tw Cen MT" panose="020B0602020104020603" pitchFamily="34" charset="0"/>
              </a:rPr>
              <a:t>The mechanism by which the traits were transmitted were not initially understood until the beginning of 20</a:t>
            </a:r>
            <a:r>
              <a:rPr lang="en-IN" sz="2800" baseline="30000" dirty="0">
                <a:solidFill>
                  <a:srgbClr val="FFC000"/>
                </a:solidFill>
                <a:latin typeface="Tw Cen MT" panose="020B0602020104020603" pitchFamily="34" charset="0"/>
              </a:rPr>
              <a:t>th</a:t>
            </a:r>
            <a:r>
              <a:rPr lang="en-IN" sz="2800" dirty="0">
                <a:solidFill>
                  <a:srgbClr val="FFC000"/>
                </a:solidFill>
                <a:latin typeface="Tw Cen MT" panose="020B0602020104020603" pitchFamily="34" charset="0"/>
              </a:rPr>
              <a:t> century.</a:t>
            </a:r>
          </a:p>
          <a:p>
            <a:pPr marL="571500" indent="-571500">
              <a:buFont typeface="Wingdings" panose="05000000000000000000" pitchFamily="2" charset="2"/>
              <a:buChar char="q"/>
            </a:pPr>
            <a:endParaRPr lang="en-IN" sz="2800" dirty="0"/>
          </a:p>
        </p:txBody>
      </p:sp>
      <p:pic>
        <p:nvPicPr>
          <p:cNvPr id="5" name="Picture 4">
            <a:extLst>
              <a:ext uri="{FF2B5EF4-FFF2-40B4-BE49-F238E27FC236}">
                <a16:creationId xmlns:a16="http://schemas.microsoft.com/office/drawing/2014/main" id="{27C51A19-4DC6-42F3-9C81-0CE9EDF78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7621" y="1482043"/>
            <a:ext cx="2582486" cy="3873729"/>
          </a:xfrm>
          <a:prstGeom prst="rect">
            <a:avLst/>
          </a:prstGeom>
        </p:spPr>
      </p:pic>
    </p:spTree>
    <p:extLst>
      <p:ext uri="{BB962C8B-B14F-4D97-AF65-F5344CB8AC3E}">
        <p14:creationId xmlns:p14="http://schemas.microsoft.com/office/powerpoint/2010/main" val="931576203"/>
      </p:ext>
    </p:extLst>
  </p:cSld>
  <p:clrMapOvr>
    <a:masterClrMapping/>
  </p:clrMapOvr>
  <p:transition spd="slow" advClick="0"/>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AFDFE5-F100-405F-B9E0-01A9B15378C4}"/>
              </a:ext>
            </a:extLst>
          </p:cNvPr>
          <p:cNvSpPr txBox="1"/>
          <p:nvPr/>
        </p:nvSpPr>
        <p:spPr>
          <a:xfrm>
            <a:off x="789139" y="551153"/>
            <a:ext cx="11152340" cy="4401205"/>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Mendel is credited with performing benchmark research for much of genetics especially regarding the mechanisms of inheritance and transmission of traits by demonstrating that </a:t>
            </a:r>
            <a:r>
              <a:rPr lang="en-US" sz="2800" dirty="0">
                <a:latin typeface="Tw Cen MT" panose="020B0602020104020603" pitchFamily="34" charset="0"/>
              </a:rPr>
              <a:t>specific traits </a:t>
            </a:r>
            <a:r>
              <a:rPr lang="en-US" sz="2800" dirty="0">
                <a:solidFill>
                  <a:srgbClr val="FFC000"/>
                </a:solidFill>
                <a:latin typeface="Tw Cen MT" panose="020B0602020104020603" pitchFamily="34" charset="0"/>
              </a:rPr>
              <a:t>were passed between generations in a particulate, discrete manner from both parents (</a:t>
            </a:r>
            <a:r>
              <a:rPr lang="en-US" sz="2800" dirty="0">
                <a:latin typeface="Tw Cen MT" panose="020B0602020104020603" pitchFamily="34" charset="0"/>
              </a:rPr>
              <a:t>MENDEL’S LAW</a:t>
            </a:r>
            <a:r>
              <a:rPr lang="en-US" sz="2800" dirty="0">
                <a:solidFill>
                  <a:srgbClr val="FFC000"/>
                </a:solidFill>
                <a:latin typeface="Tw Cen MT" panose="020B0602020104020603" pitchFamily="34" charset="0"/>
              </a:rPr>
              <a:t>).</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Johannsen</a:t>
            </a:r>
            <a:r>
              <a:rPr lang="en-US" sz="2800" dirty="0">
                <a:solidFill>
                  <a:srgbClr val="FFC000"/>
                </a:solidFill>
                <a:latin typeface="Tw Cen MT" panose="020B0602020104020603" pitchFamily="34" charset="0"/>
              </a:rPr>
              <a:t> then used the term </a:t>
            </a:r>
            <a:r>
              <a:rPr lang="en-US" sz="2800" dirty="0">
                <a:latin typeface="Tw Cen MT" panose="020B0602020104020603" pitchFamily="34" charset="0"/>
              </a:rPr>
              <a:t>gene</a:t>
            </a:r>
            <a:r>
              <a:rPr lang="en-US" sz="2800" dirty="0">
                <a:solidFill>
                  <a:srgbClr val="FFC000"/>
                </a:solidFill>
                <a:latin typeface="Tw Cen MT" panose="020B0602020104020603" pitchFamily="34" charset="0"/>
              </a:rPr>
              <a:t> to refer to the </a:t>
            </a:r>
            <a:r>
              <a:rPr lang="en-US" sz="2800" dirty="0">
                <a:latin typeface="Tw Cen MT" panose="020B0602020104020603" pitchFamily="34" charset="0"/>
              </a:rPr>
              <a:t>presumed unit of heredity</a:t>
            </a:r>
            <a:r>
              <a:rPr lang="en-US" sz="2800" dirty="0">
                <a:solidFill>
                  <a:srgbClr val="FFC000"/>
                </a:solidFill>
                <a:latin typeface="Tw Cen MT" panose="020B0602020104020603" pitchFamily="34" charset="0"/>
              </a:rPr>
              <a:t>, which provided the developmental ‘potentiality’ of the organism </a:t>
            </a:r>
            <a:r>
              <a:rPr lang="en-US" sz="2800" dirty="0">
                <a:solidFill>
                  <a:srgbClr val="FFFF00"/>
                </a:solidFill>
                <a:latin typeface="Tw Cen MT" panose="020B0602020104020603" pitchFamily="34" charset="0"/>
              </a:rPr>
              <a:t>-CARLSON EA </a:t>
            </a:r>
          </a:p>
          <a:p>
            <a:r>
              <a:rPr lang="en-US" sz="2800" dirty="0">
                <a:solidFill>
                  <a:schemeClr val="accent3"/>
                </a:solidFill>
                <a:latin typeface="Tw Cen MT" panose="020B0602020104020603" pitchFamily="34" charset="0"/>
              </a:rPr>
              <a:t>   </a:t>
            </a:r>
          </a:p>
        </p:txBody>
      </p:sp>
      <p:pic>
        <p:nvPicPr>
          <p:cNvPr id="4" name="Picture 3" descr="A picture containing text&#10;&#10;Description generated with high confidence">
            <a:extLst>
              <a:ext uri="{FF2B5EF4-FFF2-40B4-BE49-F238E27FC236}">
                <a16:creationId xmlns:a16="http://schemas.microsoft.com/office/drawing/2014/main" id="{4803A7AE-34A5-4829-8A25-439A19700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4524" y="4094488"/>
            <a:ext cx="2290385" cy="2642753"/>
          </a:xfrm>
          <a:prstGeom prst="rect">
            <a:avLst/>
          </a:prstGeom>
        </p:spPr>
      </p:pic>
    </p:spTree>
    <p:extLst>
      <p:ext uri="{BB962C8B-B14F-4D97-AF65-F5344CB8AC3E}">
        <p14:creationId xmlns:p14="http://schemas.microsoft.com/office/powerpoint/2010/main" val="655988459"/>
      </p:ext>
    </p:extLst>
  </p:cSld>
  <p:clrMapOvr>
    <a:masterClrMapping/>
  </p:clrMapOvr>
  <p:transition spd="slow" advClick="0"/>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EBFB88-4C7F-49D0-932D-CA49F550FD62}"/>
              </a:ext>
            </a:extLst>
          </p:cNvPr>
          <p:cNvSpPr txBox="1"/>
          <p:nvPr/>
        </p:nvSpPr>
        <p:spPr>
          <a:xfrm>
            <a:off x="187234" y="929793"/>
            <a:ext cx="11816080" cy="4832092"/>
          </a:xfrm>
          <a:prstGeom prst="rect">
            <a:avLst/>
          </a:prstGeom>
          <a:noFill/>
        </p:spPr>
        <p:txBody>
          <a:bodyPr wrap="square" rtlCol="0">
            <a:spAutoFit/>
          </a:bodyPr>
          <a:lstStyle/>
          <a:p>
            <a:pPr marL="457200" indent="-457200">
              <a:buFont typeface="Wingdings" panose="05000000000000000000" pitchFamily="2" charset="2"/>
              <a:buChar char="q"/>
            </a:pPr>
            <a:r>
              <a:rPr lang="en-US" sz="2800" dirty="0">
                <a:latin typeface="Tw Cen MT" panose="020B0602020104020603" pitchFamily="34" charset="0"/>
              </a:rPr>
              <a:t>Analysis of the role of gene in development began in the earnest with the publication of Morgan’s classic book ‘The Theory Of The Gene’ in 1926.</a:t>
            </a:r>
          </a:p>
          <a:p>
            <a:r>
              <a:rPr lang="en-US" sz="2800" dirty="0">
                <a:solidFill>
                  <a:srgbClr val="FFC000"/>
                </a:solidFill>
                <a:latin typeface="Tw Cen MT" panose="020B0602020104020603" pitchFamily="34" charset="0"/>
              </a:rPr>
              <a:t>               </a:t>
            </a:r>
            <a:r>
              <a:rPr lang="en-US" sz="2800" dirty="0">
                <a:solidFill>
                  <a:srgbClr val="FFFF00"/>
                </a:solidFill>
                <a:latin typeface="Tw Cen MT" panose="020B0602020104020603" pitchFamily="34" charset="0"/>
              </a:rPr>
              <a:t>-MORGAN TH,YALE UNIVERSITY PRESS ,1926. </a:t>
            </a:r>
          </a:p>
          <a:p>
            <a:endParaRPr lang="en-US" sz="2800" dirty="0">
              <a:solidFill>
                <a:srgbClr val="FFFF00"/>
              </a:solidFill>
              <a:latin typeface="Tw Cen MT" panose="020B0602020104020603" pitchFamily="34" charset="0"/>
            </a:endParaRPr>
          </a:p>
          <a:p>
            <a:pPr marL="571500" indent="-571500">
              <a:buFont typeface="Wingdings" panose="05000000000000000000" pitchFamily="2" charset="2"/>
              <a:buChar char="q"/>
            </a:pPr>
            <a:r>
              <a:rPr lang="en-IN" sz="2800" dirty="0">
                <a:solidFill>
                  <a:srgbClr val="FFC000"/>
                </a:solidFill>
                <a:latin typeface="Tw Cen MT" panose="020B0602020104020603" pitchFamily="34" charset="0"/>
              </a:rPr>
              <a:t>Gene has a major role in establishing basic facial pattern.</a:t>
            </a:r>
          </a:p>
          <a:p>
            <a:pPr marL="457200" indent="-457200">
              <a:buFont typeface="Wingdings" panose="05000000000000000000" pitchFamily="2" charset="2"/>
              <a:buChar char="q"/>
            </a:pPr>
            <a:endParaRPr lang="en-IN" sz="2800" dirty="0">
              <a:latin typeface="Tw Cen MT" panose="020B0602020104020603" pitchFamily="34" charset="0"/>
            </a:endParaRPr>
          </a:p>
          <a:p>
            <a:pPr marL="457200" indent="-457200">
              <a:buFont typeface="Wingdings" panose="05000000000000000000" pitchFamily="2" charset="2"/>
              <a:buChar char="q"/>
            </a:pPr>
            <a:r>
              <a:rPr lang="en-IN" sz="2800" dirty="0">
                <a:latin typeface="Tw Cen MT" panose="020B0602020104020603" pitchFamily="34" charset="0"/>
              </a:rPr>
              <a:t>According to Brodie, genes determine the overall craniofacial growth control.</a:t>
            </a:r>
            <a:endParaRPr lang="en-US" sz="2800" dirty="0">
              <a:latin typeface="Tw Cen MT" panose="020B0602020104020603" pitchFamily="34" charset="0"/>
            </a:endParaRPr>
          </a:p>
          <a:p>
            <a:pPr marL="457200" indent="-457200">
              <a:buFont typeface="Wingdings" panose="05000000000000000000" pitchFamily="2" charset="2"/>
              <a:buChar char="q"/>
            </a:pPr>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This theory was opposed by Moss and other investigators.</a:t>
            </a:r>
          </a:p>
          <a:p>
            <a:pPr marL="571500" indent="-571500">
              <a:buFont typeface="Wingdings" panose="05000000000000000000" pitchFamily="2" charset="2"/>
              <a:buChar char="q"/>
            </a:pPr>
            <a:endParaRPr lang="en-IN" sz="2800" dirty="0">
              <a:latin typeface="Tw Cen MT" panose="020B0602020104020603" pitchFamily="34" charset="0"/>
            </a:endParaRPr>
          </a:p>
          <a:p>
            <a:pPr marL="571500" indent="-571500">
              <a:buFont typeface="Wingdings" panose="05000000000000000000" pitchFamily="2" charset="2"/>
              <a:buChar char="q"/>
            </a:pPr>
            <a:r>
              <a:rPr lang="en-IN" sz="2800" dirty="0">
                <a:latin typeface="Tw Cen MT" panose="020B0602020104020603" pitchFamily="34" charset="0"/>
              </a:rPr>
              <a:t>Although called a theory it was more assumed than proven. </a:t>
            </a:r>
            <a:endParaRPr lang="en-US" sz="4400" dirty="0">
              <a:latin typeface="Tw Cen MT" panose="020B0602020104020603" pitchFamily="34" charset="0"/>
            </a:endParaRPr>
          </a:p>
        </p:txBody>
      </p:sp>
    </p:spTree>
    <p:extLst>
      <p:ext uri="{BB962C8B-B14F-4D97-AF65-F5344CB8AC3E}">
        <p14:creationId xmlns:p14="http://schemas.microsoft.com/office/powerpoint/2010/main" val="730239996"/>
      </p:ext>
    </p:extLst>
  </p:cSld>
  <p:clrMapOvr>
    <a:masterClrMapping/>
  </p:clrMapOvr>
  <p:transition spd="slow" advClick="0"/>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9368CF-CEBD-49EC-A5AA-11A75BC3854C}"/>
              </a:ext>
            </a:extLst>
          </p:cNvPr>
          <p:cNvSpPr/>
          <p:nvPr/>
        </p:nvSpPr>
        <p:spPr>
          <a:xfrm>
            <a:off x="782320" y="138150"/>
            <a:ext cx="11094720" cy="5847755"/>
          </a:xfrm>
          <a:prstGeom prst="rect">
            <a:avLst/>
          </a:prstGeom>
        </p:spPr>
        <p:txBody>
          <a:bodyPr wrap="square">
            <a:spAutoFit/>
          </a:bodyPr>
          <a:lstStyle/>
          <a:p>
            <a:r>
              <a:rPr lang="en-IN" dirty="0">
                <a:solidFill>
                  <a:srgbClr val="3B3835"/>
                </a:solidFill>
                <a:latin typeface="Helvetica Neue"/>
              </a:rPr>
              <a:t> </a:t>
            </a:r>
            <a:endParaRPr lang="en-IN" sz="2800" dirty="0"/>
          </a:p>
          <a:p>
            <a:r>
              <a:rPr lang="en-IN" sz="3600" u="sng" dirty="0">
                <a:latin typeface="Tw Cen MT" panose="020B0602020104020603" pitchFamily="34" charset="0"/>
              </a:rPr>
              <a:t>DRAWBACKS-</a:t>
            </a:r>
          </a:p>
          <a:p>
            <a:pPr marL="457200" indent="-457200">
              <a:buFont typeface="Wingdings" panose="05000000000000000000" pitchFamily="2" charset="2"/>
              <a:buChar char="q"/>
            </a:pPr>
            <a:endParaRPr lang="en-IN"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3600" dirty="0">
                <a:solidFill>
                  <a:srgbClr val="FFC000"/>
                </a:solidFill>
                <a:latin typeface="Tw Cen MT" panose="020B0602020104020603" pitchFamily="34" charset="0"/>
              </a:rPr>
              <a:t>Primary genetic control determines only certain features and does not have complete influence on growth.  </a:t>
            </a:r>
          </a:p>
          <a:p>
            <a:pPr marL="457200" indent="-457200">
              <a:buFont typeface="Wingdings" panose="05000000000000000000" pitchFamily="2" charset="2"/>
              <a:buChar char="q"/>
            </a:pPr>
            <a:endParaRPr lang="en-IN" sz="36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3600" dirty="0">
                <a:solidFill>
                  <a:srgbClr val="FFC000"/>
                </a:solidFill>
                <a:latin typeface="Tw Cen MT" panose="020B0602020104020603" pitchFamily="34" charset="0"/>
              </a:rPr>
              <a:t>After the general assumptions were found to be flawed, some said "perhaps this part is genetically controlled while that is not," or "this part is more controlled by heredity than that." Such statements showed uneasiness with the all-embracing aspects of the theory. </a:t>
            </a:r>
          </a:p>
        </p:txBody>
      </p:sp>
    </p:spTree>
    <p:extLst>
      <p:ext uri="{BB962C8B-B14F-4D97-AF65-F5344CB8AC3E}">
        <p14:creationId xmlns:p14="http://schemas.microsoft.com/office/powerpoint/2010/main" val="1654518692"/>
      </p:ext>
    </p:extLst>
  </p:cSld>
  <p:clrMapOvr>
    <a:masterClrMapping/>
  </p:clrMapOvr>
  <p:transition spd="slow" advClick="0"/>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B6B776-7CC3-4793-9D33-7454422749C8}"/>
              </a:ext>
            </a:extLst>
          </p:cNvPr>
          <p:cNvSpPr/>
          <p:nvPr/>
        </p:nvSpPr>
        <p:spPr>
          <a:xfrm>
            <a:off x="223526" y="467424"/>
            <a:ext cx="11206479" cy="9510296"/>
          </a:xfrm>
          <a:prstGeom prst="rect">
            <a:avLst/>
          </a:prstGeom>
        </p:spPr>
        <p:txBody>
          <a:bodyPr wrap="square">
            <a:spAutoFit/>
          </a:bodyPr>
          <a:lstStyle/>
          <a:p>
            <a:r>
              <a:rPr lang="en-IN" sz="3600" u="sng" dirty="0">
                <a:latin typeface="Algerian" pitchFamily="82" charset="0"/>
              </a:rPr>
              <a:t>SUTURAL  THEORY</a:t>
            </a:r>
          </a:p>
          <a:p>
            <a:endParaRPr lang="en-IN" sz="3600" dirty="0">
              <a:solidFill>
                <a:srgbClr val="FFC000"/>
              </a:solidFill>
            </a:endParaRPr>
          </a:p>
          <a:p>
            <a:pPr marL="571500" indent="-571500">
              <a:buFont typeface="Wingdings" panose="05000000000000000000" pitchFamily="2" charset="2"/>
              <a:buChar char="q"/>
            </a:pPr>
            <a:r>
              <a:rPr lang="en-IN" sz="3600" dirty="0">
                <a:solidFill>
                  <a:srgbClr val="FFC000"/>
                </a:solidFill>
                <a:latin typeface="Tw Cen MT" panose="020B0602020104020603" pitchFamily="34" charset="0"/>
              </a:rPr>
              <a:t>This concept was given by </a:t>
            </a:r>
            <a:r>
              <a:rPr lang="en-IN" sz="3600" dirty="0">
                <a:latin typeface="Tw Cen MT" panose="020B0602020104020603" pitchFamily="34" charset="0"/>
              </a:rPr>
              <a:t>SICHER </a:t>
            </a:r>
            <a:r>
              <a:rPr lang="en-IN" sz="3600" dirty="0">
                <a:solidFill>
                  <a:srgbClr val="FFC000"/>
                </a:solidFill>
                <a:latin typeface="Tw Cen MT" panose="020B0602020104020603" pitchFamily="34" charset="0"/>
              </a:rPr>
              <a:t>in </a:t>
            </a:r>
            <a:r>
              <a:rPr lang="en-IN" sz="3600" dirty="0">
                <a:latin typeface="Tw Cen MT" panose="020B0602020104020603" pitchFamily="34" charset="0"/>
              </a:rPr>
              <a:t>1952.</a:t>
            </a:r>
          </a:p>
          <a:p>
            <a:pPr marL="571500" indent="-571500">
              <a:buFont typeface="Wingdings" panose="05000000000000000000" pitchFamily="2" charset="2"/>
              <a:buChar char="q"/>
            </a:pPr>
            <a:endParaRPr lang="en-IN" sz="36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IN" sz="3600" dirty="0">
                <a:solidFill>
                  <a:srgbClr val="FFC000"/>
                </a:solidFill>
                <a:latin typeface="Tw Cen MT" panose="020B0602020104020603" pitchFamily="34" charset="0"/>
              </a:rPr>
              <a:t>Sicher’s theory came from the evidence he gathered by observing the staining of bones of animals fed on ‘madder’ and observations of pathological states.</a:t>
            </a:r>
          </a:p>
          <a:p>
            <a:pPr marL="571500" indent="-571500">
              <a:buFont typeface="Wingdings" panose="05000000000000000000" pitchFamily="2" charset="2"/>
              <a:buChar char="q"/>
            </a:pPr>
            <a:endParaRPr lang="en-IN" sz="36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IN" sz="3600" dirty="0">
                <a:solidFill>
                  <a:srgbClr val="FFC000"/>
                </a:solidFill>
                <a:latin typeface="Tw Cen MT" panose="020B0602020104020603" pitchFamily="34" charset="0"/>
              </a:rPr>
              <a:t>Madder contains ‘</a:t>
            </a:r>
            <a:r>
              <a:rPr lang="en-IN" sz="3600" dirty="0">
                <a:latin typeface="Tw Cen MT" panose="020B0602020104020603" pitchFamily="34" charset="0"/>
              </a:rPr>
              <a:t>Alizarin</a:t>
            </a:r>
            <a:r>
              <a:rPr lang="en-IN" sz="3600" dirty="0">
                <a:solidFill>
                  <a:srgbClr val="FFC000"/>
                </a:solidFill>
                <a:latin typeface="Tw Cen MT" panose="020B0602020104020603" pitchFamily="34" charset="0"/>
              </a:rPr>
              <a:t>’ which gets incorporated in developing bones and causes intrinsic staining.</a:t>
            </a:r>
          </a:p>
          <a:p>
            <a:pPr marL="571500" indent="-571500">
              <a:buFont typeface="Wingdings" panose="05000000000000000000" pitchFamily="2" charset="2"/>
              <a:buChar char="q"/>
            </a:pPr>
            <a:endParaRPr lang="en-IN" sz="3600" dirty="0">
              <a:solidFill>
                <a:srgbClr val="FFC000"/>
              </a:solidFill>
              <a:latin typeface="Tw Cen MT" panose="020B0602020104020603" pitchFamily="34" charset="0"/>
            </a:endParaRPr>
          </a:p>
          <a:p>
            <a:pPr marL="571500" indent="-571500">
              <a:buFont typeface="Wingdings" panose="05000000000000000000" pitchFamily="2" charset="2"/>
              <a:buChar char="q"/>
            </a:pPr>
            <a:endParaRPr lang="en-IN" sz="3600" dirty="0">
              <a:latin typeface="Tw Cen MT" panose="020B0602020104020603" pitchFamily="34" charset="0"/>
            </a:endParaRPr>
          </a:p>
          <a:p>
            <a:pPr marL="571500" indent="-571500">
              <a:buFont typeface="Wingdings" panose="05000000000000000000" pitchFamily="2" charset="2"/>
              <a:buChar char="q"/>
            </a:pPr>
            <a:endParaRPr lang="en-IN" sz="3600" dirty="0">
              <a:latin typeface="Tw Cen MT" panose="020B0602020104020603" pitchFamily="34" charset="0"/>
            </a:endParaRPr>
          </a:p>
          <a:p>
            <a:pPr marL="571500" indent="-571500">
              <a:buFont typeface="Wingdings" panose="05000000000000000000" pitchFamily="2" charset="2"/>
              <a:buChar char="q"/>
            </a:pPr>
            <a:endParaRPr lang="en-IN" sz="3600" dirty="0">
              <a:latin typeface="Tw Cen MT" panose="020B0602020104020603" pitchFamily="34" charset="0"/>
            </a:endParaRPr>
          </a:p>
          <a:p>
            <a:pPr marL="571500" indent="-571500">
              <a:buFont typeface="Wingdings" panose="05000000000000000000" pitchFamily="2" charset="2"/>
              <a:buChar char="q"/>
            </a:pPr>
            <a:endParaRPr lang="en-IN" sz="3600" dirty="0">
              <a:latin typeface="Tw Cen MT" panose="020B0602020104020603" pitchFamily="34" charset="0"/>
            </a:endParaRPr>
          </a:p>
          <a:p>
            <a:pPr marL="571500" indent="-571500">
              <a:buFont typeface="Wingdings" panose="05000000000000000000" pitchFamily="2" charset="2"/>
              <a:buChar char="q"/>
            </a:pPr>
            <a:endParaRPr lang="en-IN" sz="3600" dirty="0">
              <a:latin typeface="Tw Cen MT" panose="020B0602020104020603" pitchFamily="34" charset="0"/>
            </a:endParaRPr>
          </a:p>
          <a:p>
            <a:pPr marL="571500" indent="-571500">
              <a:buFont typeface="Wingdings" panose="05000000000000000000" pitchFamily="2" charset="2"/>
              <a:buChar char="q"/>
            </a:pPr>
            <a:r>
              <a:rPr lang="en-IN" sz="3600" dirty="0">
                <a:latin typeface="Tw Cen MT" panose="020B0602020104020603" pitchFamily="34" charset="0"/>
              </a:rPr>
              <a:t> </a:t>
            </a:r>
          </a:p>
        </p:txBody>
      </p:sp>
      <p:pic>
        <p:nvPicPr>
          <p:cNvPr id="4" name="Picture 3">
            <a:extLst>
              <a:ext uri="{FF2B5EF4-FFF2-40B4-BE49-F238E27FC236}">
                <a16:creationId xmlns:a16="http://schemas.microsoft.com/office/drawing/2014/main" id="{4AF00128-CA04-4CAA-BB31-7876542953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04077" y="223520"/>
            <a:ext cx="2766347" cy="2092960"/>
          </a:xfrm>
          <a:prstGeom prst="rect">
            <a:avLst/>
          </a:prstGeom>
        </p:spPr>
      </p:pic>
    </p:spTree>
    <p:extLst>
      <p:ext uri="{BB962C8B-B14F-4D97-AF65-F5344CB8AC3E}">
        <p14:creationId xmlns:p14="http://schemas.microsoft.com/office/powerpoint/2010/main" val="283424184"/>
      </p:ext>
    </p:extLst>
  </p:cSld>
  <p:clrMapOvr>
    <a:masterClrMapping/>
  </p:clrMapOvr>
  <p:transition spd="slow" advClick="0"/>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6936F4-15FE-4C04-B4FE-6202603D8C4B}"/>
              </a:ext>
            </a:extLst>
          </p:cNvPr>
          <p:cNvSpPr txBox="1"/>
          <p:nvPr/>
        </p:nvSpPr>
        <p:spPr>
          <a:xfrm>
            <a:off x="1373398" y="170603"/>
            <a:ext cx="9660367" cy="5324535"/>
          </a:xfrm>
          <a:prstGeom prst="rect">
            <a:avLst/>
          </a:prstGeom>
          <a:noFill/>
        </p:spPr>
        <p:txBody>
          <a:bodyPr wrap="square" rtlCol="0">
            <a:spAutoFit/>
          </a:bodyPr>
          <a:lstStyle/>
          <a:p>
            <a:pPr marL="571500" indent="-571500">
              <a:buFont typeface="Wingdings" panose="05000000000000000000" pitchFamily="2" charset="2"/>
              <a:buChar char="q"/>
            </a:pPr>
            <a:r>
              <a:rPr lang="en-US" sz="3600" dirty="0">
                <a:solidFill>
                  <a:srgbClr val="FFC000"/>
                </a:solidFill>
                <a:latin typeface="Tw Cen MT" panose="020B0602020104020603" pitchFamily="34" charset="0"/>
              </a:rPr>
              <a:t>Sicher concluded that </a:t>
            </a:r>
            <a:r>
              <a:rPr lang="en-US" sz="3600" dirty="0">
                <a:latin typeface="Tw Cen MT" panose="020B0602020104020603" pitchFamily="34" charset="0"/>
              </a:rPr>
              <a:t>sutures </a:t>
            </a:r>
            <a:r>
              <a:rPr lang="en-US" sz="3600" dirty="0">
                <a:solidFill>
                  <a:srgbClr val="FFC000"/>
                </a:solidFill>
                <a:latin typeface="Tw Cen MT" panose="020B0602020104020603" pitchFamily="34" charset="0"/>
              </a:rPr>
              <a:t>were causing the growth since they were the </a:t>
            </a:r>
            <a:r>
              <a:rPr lang="en-US" sz="3600" dirty="0">
                <a:latin typeface="Tw Cen MT" panose="020B0602020104020603" pitchFamily="34" charset="0"/>
              </a:rPr>
              <a:t>sites of active staining</a:t>
            </a:r>
            <a:r>
              <a:rPr lang="en-US" sz="3600" dirty="0">
                <a:solidFill>
                  <a:srgbClr val="FFC000"/>
                </a:solidFill>
                <a:latin typeface="Tw Cen MT" panose="020B0602020104020603" pitchFamily="34" charset="0"/>
              </a:rPr>
              <a:t> in experiments.</a:t>
            </a:r>
          </a:p>
          <a:p>
            <a:pPr marL="571500" indent="-571500">
              <a:buFont typeface="Wingdings" panose="05000000000000000000" pitchFamily="2" charset="2"/>
              <a:buChar char="q"/>
            </a:pPr>
            <a:endParaRPr lang="en-US" sz="36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US" sz="3600" dirty="0">
                <a:solidFill>
                  <a:srgbClr val="FFC000"/>
                </a:solidFill>
                <a:latin typeface="Tw Cen MT" panose="020B0602020104020603" pitchFamily="34" charset="0"/>
              </a:rPr>
              <a:t>The primary event in craniofacial growth was the proliferation of the connective tissue between bones which caused them to grow and elongate.</a:t>
            </a:r>
          </a:p>
          <a:p>
            <a:endParaRPr lang="en-US" sz="4400" dirty="0">
              <a:solidFill>
                <a:srgbClr val="FFC000"/>
              </a:solidFill>
            </a:endParaRPr>
          </a:p>
          <a:p>
            <a:endParaRPr lang="en-US" sz="4400" dirty="0"/>
          </a:p>
        </p:txBody>
      </p:sp>
      <p:pic>
        <p:nvPicPr>
          <p:cNvPr id="4" name="Picture 3" descr="A close up of a map&#10;&#10;Description generated with high confidence">
            <a:extLst>
              <a:ext uri="{FF2B5EF4-FFF2-40B4-BE49-F238E27FC236}">
                <a16:creationId xmlns:a16="http://schemas.microsoft.com/office/drawing/2014/main" id="{B88A4C42-CCA0-44D1-BE3A-F68373973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8926" y="4110917"/>
            <a:ext cx="3249311" cy="2455874"/>
          </a:xfrm>
          <a:prstGeom prst="rect">
            <a:avLst/>
          </a:prstGeom>
        </p:spPr>
      </p:pic>
    </p:spTree>
    <p:extLst>
      <p:ext uri="{BB962C8B-B14F-4D97-AF65-F5344CB8AC3E}">
        <p14:creationId xmlns:p14="http://schemas.microsoft.com/office/powerpoint/2010/main" val="3012824456"/>
      </p:ext>
    </p:extLst>
  </p:cSld>
  <p:clrMapOvr>
    <a:masterClrMapping/>
  </p:clrMapOvr>
  <p:transition spd="slow" advClick="0"/>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5F33B1-D34F-4C9A-8F92-C472A8875228}"/>
              </a:ext>
            </a:extLst>
          </p:cNvPr>
          <p:cNvSpPr txBox="1"/>
          <p:nvPr/>
        </p:nvSpPr>
        <p:spPr>
          <a:xfrm>
            <a:off x="1192161" y="342154"/>
            <a:ext cx="10212155" cy="6555641"/>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rPr>
              <a:t>The </a:t>
            </a:r>
            <a:r>
              <a:rPr lang="en-US" sz="2800" dirty="0"/>
              <a:t>replacement of the proliferating connective tissue by bone </a:t>
            </a:r>
            <a:r>
              <a:rPr lang="en-US" sz="2800" dirty="0">
                <a:solidFill>
                  <a:srgbClr val="FFC000"/>
                </a:solidFill>
              </a:rPr>
              <a:t>was necessary for the development of functionally adequate bones.</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Sicher thought that growth of the cranium occurred due to the apposition at the sutures which determined the adult facial form.</a:t>
            </a:r>
          </a:p>
          <a:p>
            <a:endParaRPr lang="en-US" sz="2800" dirty="0">
              <a:solidFill>
                <a:srgbClr val="FFC000"/>
              </a:solidFill>
            </a:endParaRPr>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pPr marL="457200" indent="-457200">
              <a:buFont typeface="Wingdings" panose="05000000000000000000" pitchFamily="2" charset="2"/>
              <a:buChar char="q"/>
            </a:pPr>
            <a:endParaRPr lang="en-US" sz="2800" dirty="0"/>
          </a:p>
          <a:p>
            <a:endParaRPr lang="en-US" sz="2800" dirty="0"/>
          </a:p>
        </p:txBody>
      </p:sp>
      <p:pic>
        <p:nvPicPr>
          <p:cNvPr id="5" name="Picture 4" descr="A picture containing text&#10;&#10;Description generated with very high confidence">
            <a:extLst>
              <a:ext uri="{FF2B5EF4-FFF2-40B4-BE49-F238E27FC236}">
                <a16:creationId xmlns:a16="http://schemas.microsoft.com/office/drawing/2014/main" id="{81E36DDC-5785-4C41-8F08-C2CA3EECC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5117" y="3078480"/>
            <a:ext cx="5258243" cy="3637280"/>
          </a:xfrm>
          <a:prstGeom prst="rect">
            <a:avLst/>
          </a:prstGeom>
        </p:spPr>
      </p:pic>
    </p:spTree>
    <p:extLst>
      <p:ext uri="{BB962C8B-B14F-4D97-AF65-F5344CB8AC3E}">
        <p14:creationId xmlns:p14="http://schemas.microsoft.com/office/powerpoint/2010/main" val="4256729393"/>
      </p:ext>
    </p:extLst>
  </p:cSld>
  <p:clrMapOvr>
    <a:masterClrMapping/>
  </p:clrMapOvr>
  <p:transition spd="slow" advClick="0"/>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35AC1-B1DD-43FB-B585-A85C73CB01E8}"/>
              </a:ext>
            </a:extLst>
          </p:cNvPr>
          <p:cNvPicPr>
            <a:picLocks noChangeAspect="1"/>
          </p:cNvPicPr>
          <p:nvPr/>
        </p:nvPicPr>
        <p:blipFill>
          <a:blip r:embed="rId2"/>
          <a:srcRect b="44642"/>
          <a:stretch>
            <a:fillRect/>
          </a:stretch>
        </p:blipFill>
        <p:spPr>
          <a:xfrm>
            <a:off x="738427" y="1710500"/>
            <a:ext cx="5150885" cy="3175009"/>
          </a:xfrm>
          <a:prstGeom prst="rect">
            <a:avLst/>
          </a:prstGeom>
        </p:spPr>
      </p:pic>
      <p:sp>
        <p:nvSpPr>
          <p:cNvPr id="3" name="Rectangle 2">
            <a:extLst>
              <a:ext uri="{FF2B5EF4-FFF2-40B4-BE49-F238E27FC236}">
                <a16:creationId xmlns:a16="http://schemas.microsoft.com/office/drawing/2014/main" id="{503F94F4-2045-40A8-8264-3ED910272BBB}"/>
              </a:ext>
            </a:extLst>
          </p:cNvPr>
          <p:cNvSpPr/>
          <p:nvPr/>
        </p:nvSpPr>
        <p:spPr>
          <a:xfrm>
            <a:off x="1517151" y="142622"/>
            <a:ext cx="9709652" cy="1384995"/>
          </a:xfrm>
          <a:prstGeom prst="rect">
            <a:avLst/>
          </a:prstGeom>
        </p:spPr>
        <p:txBody>
          <a:bodyPr wrap="square">
            <a:spAutoFit/>
          </a:bodyPr>
          <a:lstStyle/>
          <a:p>
            <a:pPr marL="457200" indent="-457200">
              <a:buFont typeface="Wingdings" panose="05000000000000000000" pitchFamily="2" charset="2"/>
              <a:buChar char="q"/>
            </a:pPr>
            <a:r>
              <a:rPr lang="en-US" sz="2800" dirty="0"/>
              <a:t>Sicher stressed that </a:t>
            </a:r>
            <a:r>
              <a:rPr lang="en-US" sz="2800" dirty="0">
                <a:solidFill>
                  <a:srgbClr val="FFC000"/>
                </a:solidFill>
              </a:rPr>
              <a:t>growth at the sutures and cartilages </a:t>
            </a:r>
            <a:r>
              <a:rPr lang="en-US" sz="2800" dirty="0"/>
              <a:t>was under strong </a:t>
            </a:r>
            <a:r>
              <a:rPr lang="en-US" sz="2800" dirty="0">
                <a:solidFill>
                  <a:srgbClr val="FFC000"/>
                </a:solidFill>
              </a:rPr>
              <a:t>genetic control </a:t>
            </a:r>
            <a:r>
              <a:rPr lang="en-US" sz="2800" dirty="0"/>
              <a:t>with a minor contribution from the local environmental factors.</a:t>
            </a:r>
          </a:p>
        </p:txBody>
      </p:sp>
      <p:pic>
        <p:nvPicPr>
          <p:cNvPr id="4" name="Picture 4" descr="B9780323052832001853_gr12.jpg">
            <a:extLst>
              <a:ext uri="{FF2B5EF4-FFF2-40B4-BE49-F238E27FC236}">
                <a16:creationId xmlns:a16="http://schemas.microsoft.com/office/drawing/2014/main" id="{12C598F5-26CD-4ADC-B035-5349B8CF64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0151" y="1702761"/>
            <a:ext cx="4525348" cy="314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91885" y="5394960"/>
            <a:ext cx="5512526" cy="1200329"/>
          </a:xfrm>
          <a:prstGeom prst="rect">
            <a:avLst/>
          </a:prstGeom>
          <a:noFill/>
        </p:spPr>
        <p:txBody>
          <a:bodyPr wrap="square" rtlCol="0">
            <a:spAutoFit/>
          </a:bodyPr>
          <a:lstStyle/>
          <a:p>
            <a:r>
              <a:rPr lang="en-US" dirty="0"/>
              <a:t>Diagram showing </a:t>
            </a:r>
            <a:r>
              <a:rPr lang="en-US" dirty="0" err="1"/>
              <a:t>sutural</a:t>
            </a:r>
            <a:r>
              <a:rPr lang="en-US" dirty="0"/>
              <a:t> theory . Increase in cranial vault takes place via primary growth of bone at the </a:t>
            </a:r>
            <a:r>
              <a:rPr lang="en-US" dirty="0" err="1"/>
              <a:t>sutures,which</a:t>
            </a:r>
            <a:r>
              <a:rPr lang="en-US" dirty="0"/>
              <a:t> forces the bones of the vault away from each other .</a:t>
            </a:r>
          </a:p>
        </p:txBody>
      </p:sp>
      <p:sp>
        <p:nvSpPr>
          <p:cNvPr id="6" name="TextBox 5"/>
          <p:cNvSpPr txBox="1"/>
          <p:nvPr/>
        </p:nvSpPr>
        <p:spPr>
          <a:xfrm>
            <a:off x="6805749" y="5355771"/>
            <a:ext cx="4976948" cy="923330"/>
          </a:xfrm>
          <a:prstGeom prst="rect">
            <a:avLst/>
          </a:prstGeom>
          <a:noFill/>
        </p:spPr>
        <p:txBody>
          <a:bodyPr wrap="square" rtlCol="0">
            <a:spAutoFit/>
          </a:bodyPr>
          <a:lstStyle/>
          <a:p>
            <a:r>
              <a:rPr lang="en-US" dirty="0"/>
              <a:t>Growth of </a:t>
            </a:r>
            <a:r>
              <a:rPr lang="en-US" dirty="0" err="1"/>
              <a:t>midface</a:t>
            </a:r>
            <a:r>
              <a:rPr lang="en-US" dirty="0"/>
              <a:t> takes place via intrinsically </a:t>
            </a:r>
            <a:r>
              <a:rPr lang="en-US" dirty="0" err="1"/>
              <a:t>detremined</a:t>
            </a:r>
            <a:r>
              <a:rPr lang="en-US" dirty="0"/>
              <a:t> </a:t>
            </a:r>
            <a:r>
              <a:rPr lang="en-US" dirty="0" err="1"/>
              <a:t>sutural</a:t>
            </a:r>
            <a:r>
              <a:rPr lang="en-US" dirty="0"/>
              <a:t> expansion , which forces the </a:t>
            </a:r>
            <a:r>
              <a:rPr lang="en-US" dirty="0" err="1"/>
              <a:t>midface</a:t>
            </a:r>
            <a:r>
              <a:rPr lang="en-US" dirty="0"/>
              <a:t> downward and forward .</a:t>
            </a:r>
          </a:p>
        </p:txBody>
      </p:sp>
    </p:spTree>
    <p:extLst>
      <p:ext uri="{BB962C8B-B14F-4D97-AF65-F5344CB8AC3E}">
        <p14:creationId xmlns:p14="http://schemas.microsoft.com/office/powerpoint/2010/main" val="2435676539"/>
      </p:ext>
    </p:extLst>
  </p:cSld>
  <p:clrMapOvr>
    <a:masterClrMapping/>
  </p:clrMapOvr>
  <p:transition spd="slow" advClick="0"/>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BCE7E0-D968-4C0B-927F-3787DE960CC4}"/>
              </a:ext>
            </a:extLst>
          </p:cNvPr>
          <p:cNvSpPr txBox="1"/>
          <p:nvPr/>
        </p:nvSpPr>
        <p:spPr>
          <a:xfrm>
            <a:off x="975360" y="182882"/>
            <a:ext cx="10535920" cy="6309420"/>
          </a:xfrm>
          <a:prstGeom prst="rect">
            <a:avLst/>
          </a:prstGeom>
          <a:noFill/>
        </p:spPr>
        <p:txBody>
          <a:bodyPr wrap="square" rtlCol="0">
            <a:spAutoFit/>
          </a:bodyPr>
          <a:lstStyle/>
          <a:p>
            <a:r>
              <a:rPr lang="en-US" sz="2800" u="sng" dirty="0"/>
              <a:t>Points raised against this theory-</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When an area of the suture is transplanted to another location, the tissue does not continue to grow. This clearly indicates a lack of innate growth potential of the sutures.</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Growth takes place in untreated cases of cleft palate even in the absence of sutures.</a:t>
            </a:r>
            <a:r>
              <a:rPr lang="en-IN" dirty="0">
                <a:solidFill>
                  <a:srgbClr val="FFC000"/>
                </a:solidFill>
              </a:rPr>
              <a:t> </a:t>
            </a:r>
          </a:p>
          <a:p>
            <a:pPr marL="457200" indent="-457200">
              <a:buFont typeface="Wingdings" panose="05000000000000000000" pitchFamily="2" charset="2"/>
              <a:buChar char="q"/>
            </a:pPr>
            <a:endParaRPr lang="en-IN" sz="2800" dirty="0">
              <a:solidFill>
                <a:srgbClr val="FFC000"/>
              </a:solidFill>
            </a:endParaRPr>
          </a:p>
          <a:p>
            <a:pPr marL="457200" indent="-457200">
              <a:buFont typeface="Wingdings" panose="05000000000000000000" pitchFamily="2" charset="2"/>
              <a:buChar char="q"/>
            </a:pPr>
            <a:r>
              <a:rPr lang="en-IN" sz="2800" dirty="0"/>
              <a:t>Extirpation of facial sutures has no appreciation effects on the dimensional growth of the skeleton </a:t>
            </a:r>
            <a:r>
              <a:rPr lang="en-IN" sz="2800" dirty="0">
                <a:solidFill>
                  <a:srgbClr val="FFC000"/>
                </a:solidFill>
              </a:rPr>
              <a:t>- </a:t>
            </a:r>
            <a:r>
              <a:rPr lang="en-IN" sz="2800" dirty="0" err="1">
                <a:solidFill>
                  <a:srgbClr val="FFC000"/>
                </a:solidFill>
              </a:rPr>
              <a:t>Sarnat</a:t>
            </a:r>
            <a:r>
              <a:rPr lang="en-IN" sz="2800" dirty="0">
                <a:solidFill>
                  <a:srgbClr val="FFC000"/>
                </a:solidFill>
              </a:rPr>
              <a:t>, 1963.</a:t>
            </a:r>
            <a:endParaRPr lang="en-US" sz="4000" dirty="0">
              <a:solidFill>
                <a:srgbClr val="FFC000"/>
              </a:solidFill>
            </a:endParaRPr>
          </a:p>
          <a:p>
            <a:pPr marL="457200" indent="-457200">
              <a:buFont typeface="Wingdings" panose="05000000000000000000" pitchFamily="2" charset="2"/>
              <a:buChar char="q"/>
            </a:pPr>
            <a:endParaRPr lang="en-US" sz="4000" dirty="0">
              <a:solidFill>
                <a:srgbClr val="FFC000"/>
              </a:solidFill>
            </a:endParaRPr>
          </a:p>
          <a:p>
            <a:pPr marL="457200" indent="-457200">
              <a:buFont typeface="Wingdings" panose="05000000000000000000" pitchFamily="2" charset="2"/>
              <a:buChar char="q"/>
            </a:pPr>
            <a:r>
              <a:rPr lang="en-US" sz="2800" dirty="0">
                <a:solidFill>
                  <a:srgbClr val="FFC000"/>
                </a:solidFill>
              </a:rPr>
              <a:t>Microcephaly and hydrocephaly raised doubts about the intrinsic genetic stimulus of sutures </a:t>
            </a:r>
          </a:p>
        </p:txBody>
      </p:sp>
    </p:spTree>
    <p:extLst>
      <p:ext uri="{BB962C8B-B14F-4D97-AF65-F5344CB8AC3E}">
        <p14:creationId xmlns:p14="http://schemas.microsoft.com/office/powerpoint/2010/main" val="858972908"/>
      </p:ext>
    </p:extLst>
  </p:cSld>
  <p:clrMapOvr>
    <a:masterClrMapping/>
  </p:clrMapOvr>
  <p:transition spd="slow" advClick="0"/>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86AABF-F5C0-4A20-BC51-A633927DFB3D}"/>
              </a:ext>
            </a:extLst>
          </p:cNvPr>
          <p:cNvSpPr txBox="1"/>
          <p:nvPr/>
        </p:nvSpPr>
        <p:spPr>
          <a:xfrm>
            <a:off x="1573623" y="255185"/>
            <a:ext cx="9569303" cy="4770537"/>
          </a:xfrm>
          <a:prstGeom prst="rect">
            <a:avLst/>
          </a:prstGeom>
          <a:noFill/>
        </p:spPr>
        <p:txBody>
          <a:bodyPr wrap="square" rtlCol="0">
            <a:spAutoFit/>
          </a:bodyPr>
          <a:lstStyle/>
          <a:p>
            <a:r>
              <a:rPr lang="en-US" sz="4000" u="sng" dirty="0">
                <a:latin typeface="Tw Cen MT" panose="020B0602020104020603" pitchFamily="34" charset="0"/>
              </a:rPr>
              <a:t>EVIDENCES SUPPORTING THE THEORY-</a:t>
            </a:r>
          </a:p>
          <a:p>
            <a:pPr marL="571500" indent="-571500">
              <a:buFont typeface="Wingdings" panose="05000000000000000000" pitchFamily="2" charset="2"/>
              <a:buChar char="§"/>
            </a:pPr>
            <a:endParaRPr lang="en-US" sz="4000" dirty="0">
              <a:solidFill>
                <a:srgbClr val="FFC000"/>
              </a:solidFill>
              <a:latin typeface="Tw Cen MT" panose="020B0602020104020603" pitchFamily="34" charset="0"/>
            </a:endParaRPr>
          </a:p>
          <a:p>
            <a:pPr marL="571500" indent="-571500">
              <a:buFont typeface="Wingdings" panose="05000000000000000000" pitchFamily="2" charset="2"/>
              <a:buChar char="§"/>
            </a:pPr>
            <a:r>
              <a:rPr lang="en-US" sz="3200" dirty="0">
                <a:solidFill>
                  <a:srgbClr val="FFC000"/>
                </a:solidFill>
                <a:latin typeface="Tw Cen MT" panose="020B0602020104020603" pitchFamily="34" charset="0"/>
              </a:rPr>
              <a:t>First the role of local environment in causing periosteal remodeling was accepted and the role of genetic factors was laid to be secondary, as was observed experimentally.</a:t>
            </a:r>
          </a:p>
          <a:p>
            <a:pPr marL="571500" indent="-571500">
              <a:buFont typeface="Wingdings" panose="05000000000000000000" pitchFamily="2" charset="2"/>
              <a:buChar char="§"/>
            </a:pPr>
            <a:endParaRPr lang="en-US" sz="3200" dirty="0">
              <a:solidFill>
                <a:srgbClr val="FFC000"/>
              </a:solidFill>
              <a:latin typeface="Tw Cen MT" panose="020B0602020104020603" pitchFamily="34" charset="0"/>
            </a:endParaRPr>
          </a:p>
          <a:p>
            <a:pPr marL="571500" indent="-571500">
              <a:buFont typeface="Wingdings" panose="05000000000000000000" pitchFamily="2" charset="2"/>
              <a:buChar char="§"/>
            </a:pPr>
            <a:r>
              <a:rPr lang="en-US" sz="3200" dirty="0">
                <a:solidFill>
                  <a:srgbClr val="FFC000"/>
                </a:solidFill>
                <a:latin typeface="Tw Cen MT" panose="020B0602020104020603" pitchFamily="34" charset="0"/>
              </a:rPr>
              <a:t>Due importance was given to the growth of bones at the cartilaginous union.</a:t>
            </a:r>
          </a:p>
        </p:txBody>
      </p:sp>
    </p:spTree>
    <p:extLst>
      <p:ext uri="{BB962C8B-B14F-4D97-AF65-F5344CB8AC3E}">
        <p14:creationId xmlns:p14="http://schemas.microsoft.com/office/powerpoint/2010/main" val="467804626"/>
      </p:ext>
    </p:extLst>
  </p:cSld>
  <p:clrMapOvr>
    <a:masterClrMapping/>
  </p:clrMapOvr>
  <p:transition spd="slow" advClick="0"/>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3854C-0B76-4D1A-967F-9C54A0E0DEC3}"/>
              </a:ext>
            </a:extLst>
          </p:cNvPr>
          <p:cNvSpPr txBox="1"/>
          <p:nvPr/>
        </p:nvSpPr>
        <p:spPr>
          <a:xfrm>
            <a:off x="1127761" y="478472"/>
            <a:ext cx="9738715" cy="5078313"/>
          </a:xfrm>
          <a:prstGeom prst="rect">
            <a:avLst/>
          </a:prstGeom>
          <a:noFill/>
        </p:spPr>
        <p:txBody>
          <a:bodyPr wrap="square" rtlCol="0">
            <a:spAutoFit/>
          </a:bodyPr>
          <a:lstStyle/>
          <a:p>
            <a:r>
              <a:rPr lang="en-US" sz="3600" u="sng" dirty="0">
                <a:latin typeface="Tw Cen MT" panose="020B0602020104020603" pitchFamily="34" charset="0"/>
              </a:rPr>
              <a:t>SHORTCOMINGS-</a:t>
            </a:r>
          </a:p>
          <a:p>
            <a:pPr marL="457200"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
            </a:pPr>
            <a:r>
              <a:rPr lang="en-US" sz="3200" dirty="0">
                <a:solidFill>
                  <a:srgbClr val="FFC000"/>
                </a:solidFill>
                <a:latin typeface="Tw Cen MT" panose="020B0602020104020603" pitchFamily="34" charset="0"/>
              </a:rPr>
              <a:t>Could not explain the massive craniofacial structural alterations that were observed in subjects with soft tissue deformities of CNS and the craniofacial tissues.</a:t>
            </a:r>
          </a:p>
          <a:p>
            <a:pPr marL="457200"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
            </a:pPr>
            <a:r>
              <a:rPr lang="en-US" sz="3200" dirty="0">
                <a:solidFill>
                  <a:srgbClr val="FFC000"/>
                </a:solidFill>
                <a:latin typeface="Tw Cen MT" panose="020B0602020104020603" pitchFamily="34" charset="0"/>
              </a:rPr>
              <a:t>Experiments by </a:t>
            </a:r>
            <a:r>
              <a:rPr lang="en-US" sz="3200" dirty="0">
                <a:latin typeface="Tw Cen MT" panose="020B0602020104020603" pitchFamily="34" charset="0"/>
              </a:rPr>
              <a:t>Scott and colleagues </a:t>
            </a:r>
            <a:r>
              <a:rPr lang="en-US" sz="3200" dirty="0">
                <a:solidFill>
                  <a:srgbClr val="FFC000"/>
                </a:solidFill>
                <a:latin typeface="Tw Cen MT" panose="020B0602020104020603" pitchFamily="34" charset="0"/>
              </a:rPr>
              <a:t>revealed that cranial sutures grew by direct ossification of connective tissue without any cartilaginous precursor while Sicher believed them to be similar to synchondroses.</a:t>
            </a:r>
          </a:p>
        </p:txBody>
      </p:sp>
    </p:spTree>
    <p:extLst>
      <p:ext uri="{BB962C8B-B14F-4D97-AF65-F5344CB8AC3E}">
        <p14:creationId xmlns:p14="http://schemas.microsoft.com/office/powerpoint/2010/main" val="4085228545"/>
      </p:ext>
    </p:extLst>
  </p:cSld>
  <p:clrMapOvr>
    <a:masterClrMapping/>
  </p:clrMapOvr>
  <p:transition spd="slow" advClick="0"/>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C5C46E-503F-4663-A116-5A94B6BA4B40}"/>
              </a:ext>
            </a:extLst>
          </p:cNvPr>
          <p:cNvSpPr/>
          <p:nvPr/>
        </p:nvSpPr>
        <p:spPr>
          <a:xfrm>
            <a:off x="1190134" y="294346"/>
            <a:ext cx="9909545" cy="6986528"/>
          </a:xfrm>
          <a:prstGeom prst="rect">
            <a:avLst/>
          </a:prstGeom>
        </p:spPr>
        <p:txBody>
          <a:bodyPr wrap="square">
            <a:spAutoFit/>
          </a:bodyPr>
          <a:lstStyle/>
          <a:p>
            <a:r>
              <a:rPr lang="en-IN" sz="3200" u="sng" dirty="0">
                <a:latin typeface="Algerian" pitchFamily="82" charset="0"/>
              </a:rPr>
              <a:t>CARTILAGINOUS  THEORY</a:t>
            </a:r>
          </a:p>
          <a:p>
            <a:endParaRPr lang="en-IN" sz="3200" dirty="0">
              <a:solidFill>
                <a:srgbClr val="FFC000"/>
              </a:solidFill>
            </a:endParaRPr>
          </a:p>
          <a:p>
            <a:pPr marL="457200" indent="-457200">
              <a:buFont typeface="Wingdings" panose="05000000000000000000" pitchFamily="2" charset="2"/>
              <a:buChar char="q"/>
            </a:pPr>
            <a:r>
              <a:rPr lang="en-IN" sz="3200" dirty="0">
                <a:solidFill>
                  <a:srgbClr val="FFC000"/>
                </a:solidFill>
                <a:latin typeface="Tw Cen MT" panose="020B0602020104020603" pitchFamily="34" charset="0"/>
              </a:rPr>
              <a:t>Put forward by </a:t>
            </a:r>
            <a:r>
              <a:rPr lang="en-IN" sz="3200" dirty="0">
                <a:latin typeface="Tw Cen MT" panose="020B0602020104020603" pitchFamily="34" charset="0"/>
              </a:rPr>
              <a:t>James H . Scott </a:t>
            </a:r>
            <a:r>
              <a:rPr lang="en-IN" sz="3200" dirty="0">
                <a:solidFill>
                  <a:srgbClr val="FFC000"/>
                </a:solidFill>
                <a:latin typeface="Tw Cen MT" panose="020B0602020104020603" pitchFamily="34" charset="0"/>
              </a:rPr>
              <a:t>in </a:t>
            </a:r>
            <a:r>
              <a:rPr lang="en-IN" sz="3200" dirty="0">
                <a:latin typeface="Tw Cen MT" panose="020B0602020104020603" pitchFamily="34" charset="0"/>
              </a:rPr>
              <a:t>1950.</a:t>
            </a:r>
          </a:p>
          <a:p>
            <a:pPr marL="457200" indent="-457200">
              <a:buFont typeface="Wingdings" panose="05000000000000000000" pitchFamily="2" charset="2"/>
              <a:buChar char="q"/>
            </a:pPr>
            <a:endParaRPr lang="en-IN"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3200" u="sng" dirty="0">
                <a:latin typeface="Tw Cen MT" panose="020B0602020104020603" pitchFamily="34" charset="0"/>
              </a:rPr>
              <a:t>SYNONYMS-</a:t>
            </a:r>
            <a:r>
              <a:rPr lang="en-IN" sz="3200" dirty="0">
                <a:solidFill>
                  <a:srgbClr val="FFC000"/>
                </a:solidFill>
                <a:latin typeface="Tw Cen MT" panose="020B0602020104020603" pitchFamily="34" charset="0"/>
              </a:rPr>
              <a:t>Nasal septum theory, Scott hypothesis, </a:t>
            </a:r>
            <a:r>
              <a:rPr lang="en-IN" sz="3200" dirty="0" err="1">
                <a:solidFill>
                  <a:srgbClr val="FFC000"/>
                </a:solidFill>
                <a:latin typeface="Tw Cen MT" panose="020B0602020104020603" pitchFamily="34" charset="0"/>
              </a:rPr>
              <a:t>Nasocapsular</a:t>
            </a:r>
            <a:r>
              <a:rPr lang="en-IN" sz="3200" dirty="0">
                <a:solidFill>
                  <a:srgbClr val="FFC000"/>
                </a:solidFill>
                <a:latin typeface="Tw Cen MT" panose="020B0602020104020603" pitchFamily="34" charset="0"/>
              </a:rPr>
              <a:t> theory.</a:t>
            </a:r>
          </a:p>
          <a:p>
            <a:pPr marL="457200" indent="-457200">
              <a:buFont typeface="Wingdings" panose="05000000000000000000" pitchFamily="2" charset="2"/>
              <a:buChar char="q"/>
            </a:pPr>
            <a:endParaRPr lang="en-IN"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3200" dirty="0">
                <a:solidFill>
                  <a:srgbClr val="FFC000"/>
                </a:solidFill>
                <a:latin typeface="Tw Cen MT" panose="020B0602020104020603" pitchFamily="34" charset="0"/>
              </a:rPr>
              <a:t>Scott recognized that during prenatal development, cartilaginous parts of the craniofacial skeleton played a major role in the establishment of nasal capsule, mandible and cranial base.</a:t>
            </a:r>
          </a:p>
          <a:p>
            <a:pPr marL="457200" indent="-457200">
              <a:buFont typeface="Wingdings" panose="05000000000000000000" pitchFamily="2" charset="2"/>
              <a:buChar char="q"/>
            </a:pPr>
            <a:endParaRPr lang="en-IN" sz="3200" dirty="0">
              <a:solidFill>
                <a:srgbClr val="FFC000"/>
              </a:solidFill>
            </a:endParaRPr>
          </a:p>
          <a:p>
            <a:r>
              <a:rPr lang="en-IN" sz="3200" dirty="0">
                <a:solidFill>
                  <a:srgbClr val="FFC000"/>
                </a:solidFill>
              </a:rPr>
              <a:t> </a:t>
            </a:r>
          </a:p>
          <a:p>
            <a:pPr>
              <a:buFont typeface="+mj-lt"/>
              <a:buAutoNum type="arabicPeriod"/>
            </a:pPr>
            <a:endParaRPr lang="en-IN" sz="3200" dirty="0"/>
          </a:p>
        </p:txBody>
      </p:sp>
    </p:spTree>
    <p:extLst>
      <p:ext uri="{BB962C8B-B14F-4D97-AF65-F5344CB8AC3E}">
        <p14:creationId xmlns:p14="http://schemas.microsoft.com/office/powerpoint/2010/main" val="1992785154"/>
      </p:ext>
    </p:extLst>
  </p:cSld>
  <p:clrMapOvr>
    <a:masterClrMapping/>
  </p:clrMapOvr>
  <p:transition spd="slow" advClick="0"/>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C64039-9A7F-4FEB-8849-022280B9D886}"/>
              </a:ext>
            </a:extLst>
          </p:cNvPr>
          <p:cNvSpPr/>
          <p:nvPr/>
        </p:nvSpPr>
        <p:spPr>
          <a:xfrm>
            <a:off x="142240" y="132086"/>
            <a:ext cx="11877040" cy="3847207"/>
          </a:xfrm>
          <a:prstGeom prst="rect">
            <a:avLst/>
          </a:prstGeom>
        </p:spPr>
        <p:txBody>
          <a:bodyPr wrap="square">
            <a:spAutoFit/>
          </a:bodyPr>
          <a:lstStyle/>
          <a:p>
            <a:pPr marL="457200" indent="-457200">
              <a:buFont typeface="Wingdings" panose="05000000000000000000" pitchFamily="2" charset="2"/>
              <a:buChar char="q"/>
            </a:pPr>
            <a:r>
              <a:rPr lang="en-US" sz="2400" dirty="0">
                <a:solidFill>
                  <a:srgbClr val="FFC000"/>
                </a:solidFill>
                <a:latin typeface="Tw Cen MT" panose="020B0602020104020603" pitchFamily="34" charset="0"/>
              </a:rPr>
              <a:t>Scott believed that much of the control of facial growth exerted by the cartilage in utero is carried over into postnatal life.</a:t>
            </a:r>
          </a:p>
          <a:p>
            <a:pPr marL="457200" indent="-457200">
              <a:buFont typeface="Wingdings" panose="05000000000000000000" pitchFamily="2" charset="2"/>
              <a:buChar char="q"/>
            </a:pPr>
            <a:endParaRPr lang="en-US" sz="24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400" dirty="0">
                <a:latin typeface="Tw Cen MT" panose="020B0602020104020603" pitchFamily="34" charset="0"/>
              </a:rPr>
              <a:t>He argued that growth of the nasal cartilage was the primary factor determining the growth and displacement of the midface forward, and that it was under strong genetic control.</a:t>
            </a:r>
          </a:p>
          <a:p>
            <a:pPr marL="457200" indent="-457200">
              <a:buFont typeface="Wingdings" panose="05000000000000000000" pitchFamily="2" charset="2"/>
              <a:buChar char="q"/>
            </a:pPr>
            <a:endParaRPr lang="en-US" sz="24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400" dirty="0">
                <a:solidFill>
                  <a:srgbClr val="FFC000"/>
                </a:solidFill>
                <a:latin typeface="Tw Cen MT" panose="020B0602020104020603" pitchFamily="34" charset="0"/>
              </a:rPr>
              <a:t>Scott considered sutures to be only secondary in their contribution to craniofacial growth and merely making an adjustment to the separation of bones brought about by </a:t>
            </a:r>
            <a:r>
              <a:rPr lang="en-US" sz="2400" dirty="0" err="1">
                <a:solidFill>
                  <a:srgbClr val="FFC000"/>
                </a:solidFill>
                <a:latin typeface="Tw Cen MT" panose="020B0602020104020603" pitchFamily="34" charset="0"/>
              </a:rPr>
              <a:t>cartilaginuous</a:t>
            </a:r>
            <a:r>
              <a:rPr lang="en-US" sz="2400" dirty="0">
                <a:solidFill>
                  <a:srgbClr val="FFC000"/>
                </a:solidFill>
                <a:latin typeface="Tw Cen MT" panose="020B0602020104020603" pitchFamily="34" charset="0"/>
              </a:rPr>
              <a:t> growth.</a:t>
            </a:r>
          </a:p>
          <a:p>
            <a:endParaRPr lang="en-US" sz="2800" dirty="0"/>
          </a:p>
        </p:txBody>
      </p:sp>
      <p:pic>
        <p:nvPicPr>
          <p:cNvPr id="3" name="Picture 2">
            <a:extLst>
              <a:ext uri="{FF2B5EF4-FFF2-40B4-BE49-F238E27FC236}">
                <a16:creationId xmlns:a16="http://schemas.microsoft.com/office/drawing/2014/main" id="{A097BB72-1FA0-4301-B70F-2733B4B4A79D}"/>
              </a:ext>
            </a:extLst>
          </p:cNvPr>
          <p:cNvPicPr>
            <a:picLocks noChangeAspect="1"/>
          </p:cNvPicPr>
          <p:nvPr/>
        </p:nvPicPr>
        <p:blipFill>
          <a:blip r:embed="rId2"/>
          <a:stretch>
            <a:fillRect/>
          </a:stretch>
        </p:blipFill>
        <p:spPr>
          <a:xfrm>
            <a:off x="6080760" y="3289237"/>
            <a:ext cx="2971800" cy="3338401"/>
          </a:xfrm>
          <a:prstGeom prst="rect">
            <a:avLst/>
          </a:prstGeom>
        </p:spPr>
      </p:pic>
    </p:spTree>
    <p:extLst>
      <p:ext uri="{BB962C8B-B14F-4D97-AF65-F5344CB8AC3E}">
        <p14:creationId xmlns:p14="http://schemas.microsoft.com/office/powerpoint/2010/main" val="2359369034"/>
      </p:ext>
    </p:extLst>
  </p:cSld>
  <p:clrMapOvr>
    <a:masterClrMapping/>
  </p:clrMapOvr>
  <p:transition spd="slow" advClick="0"/>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985248-01F9-479F-8478-BDD20A64ECB8}"/>
              </a:ext>
            </a:extLst>
          </p:cNvPr>
          <p:cNvSpPr/>
          <p:nvPr/>
        </p:nvSpPr>
        <p:spPr>
          <a:xfrm>
            <a:off x="285398" y="234615"/>
            <a:ext cx="11774527" cy="6986528"/>
          </a:xfrm>
          <a:prstGeom prst="rect">
            <a:avLst/>
          </a:prstGeom>
        </p:spPr>
        <p:txBody>
          <a:bodyPr wrap="square">
            <a:spAutoFit/>
          </a:bodyPr>
          <a:lstStyle/>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Scott believed that early growth was under strong genetic control while the later growth was controlled more by the functional forces.</a:t>
            </a:r>
          </a:p>
          <a:p>
            <a:pPr marL="457200" indent="-457200">
              <a:buFont typeface="Wingdings" panose="05000000000000000000" pitchFamily="2" charset="2"/>
              <a:buChar char="q"/>
            </a:pPr>
            <a:r>
              <a:rPr lang="en-US" sz="3200" dirty="0">
                <a:latin typeface="Tw Cen MT" panose="020B0602020104020603" pitchFamily="34" charset="0"/>
              </a:rPr>
              <a:t>Nasal septum is considered to influence the downward and forward growth of the maxilla.</a:t>
            </a: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In mandible, condylar cartilage is considered to be the growth </a:t>
            </a:r>
            <a:r>
              <a:rPr lang="en-US" sz="3200" dirty="0" err="1">
                <a:solidFill>
                  <a:srgbClr val="FFC000"/>
                </a:solidFill>
                <a:latin typeface="Tw Cen MT" panose="020B0602020104020603" pitchFamily="34" charset="0"/>
              </a:rPr>
              <a:t>centre</a:t>
            </a:r>
            <a:r>
              <a:rPr lang="en-US" sz="3200" dirty="0">
                <a:solidFill>
                  <a:srgbClr val="FFC000"/>
                </a:solidFill>
                <a:latin typeface="Tw Cen MT" panose="020B0602020104020603" pitchFamily="34" charset="0"/>
              </a:rPr>
              <a:t> present bilaterally with the U-shaped mandible in between.</a:t>
            </a:r>
          </a:p>
          <a:p>
            <a:pPr marL="457200" indent="-457200">
              <a:buFont typeface="Wingdings" panose="05000000000000000000" pitchFamily="2" charset="2"/>
              <a:buChar char="q"/>
            </a:pPr>
            <a:endParaRPr lang="en-US" altLang="en-US" sz="2800" dirty="0">
              <a:latin typeface="Tw Cen MT" panose="020B0602020104020603" pitchFamily="34" charset="0"/>
            </a:endParaRPr>
          </a:p>
          <a:p>
            <a:pPr marL="457200" indent="-457200">
              <a:buFont typeface="Wingdings" panose="05000000000000000000" pitchFamily="2" charset="2"/>
              <a:buChar char="q"/>
            </a:pPr>
            <a:endParaRPr lang="en-US" altLang="en-US" sz="2800" dirty="0">
              <a:latin typeface="Tw Cen MT" panose="020B0602020104020603" pitchFamily="34" charset="0"/>
            </a:endParaRPr>
          </a:p>
          <a:p>
            <a:pPr marL="457200" indent="-457200">
              <a:buFont typeface="Wingdings" panose="05000000000000000000" pitchFamily="2" charset="2"/>
              <a:buChar char="q"/>
            </a:pPr>
            <a:r>
              <a:rPr lang="en-US" altLang="en-US" sz="2800" dirty="0">
                <a:latin typeface="Tw Cen MT" panose="020B0602020104020603" pitchFamily="34" charset="0"/>
              </a:rPr>
              <a:t>The chief site of growth of                                                                      mandible is at the condyle and                                                     condylar cartilage contribute to                                              increase in the </a:t>
            </a:r>
            <a:r>
              <a:rPr lang="en-US" altLang="en-US" sz="2800" dirty="0" err="1">
                <a:latin typeface="Tw Cen MT" panose="020B0602020104020603" pitchFamily="34" charset="0"/>
              </a:rPr>
              <a:t>ramal</a:t>
            </a:r>
            <a:r>
              <a:rPr lang="en-US" altLang="en-US" sz="2800" dirty="0">
                <a:latin typeface="Tw Cen MT" panose="020B0602020104020603" pitchFamily="34" charset="0"/>
              </a:rPr>
              <a:t> height and                                                                                                                               total mandibular length                                                                                         </a:t>
            </a:r>
            <a:r>
              <a:rPr lang="en-US" altLang="en-US" sz="2800" b="1" dirty="0">
                <a:solidFill>
                  <a:srgbClr val="FFFF00"/>
                </a:solidFill>
                <a:latin typeface="Tw Cen MT" panose="020B0602020104020603" pitchFamily="34" charset="0"/>
              </a:rPr>
              <a:t>(Brodie 1964).</a:t>
            </a:r>
            <a:endParaRPr lang="en-IN" altLang="en-US" sz="2800" b="1" dirty="0">
              <a:solidFill>
                <a:srgbClr val="FFFF00"/>
              </a:solidFill>
              <a:latin typeface="Tw Cen MT" panose="020B0602020104020603" pitchFamily="34" charset="0"/>
            </a:endParaRPr>
          </a:p>
          <a:p>
            <a:pPr marL="457200" indent="-457200">
              <a:buFont typeface="Wingdings" panose="05000000000000000000" pitchFamily="2" charset="2"/>
              <a:buChar char="q"/>
            </a:pPr>
            <a:endParaRPr lang="en-US" sz="3200" dirty="0">
              <a:solidFill>
                <a:srgbClr val="FFC000"/>
              </a:solidFill>
            </a:endParaRPr>
          </a:p>
        </p:txBody>
      </p:sp>
      <p:pic>
        <p:nvPicPr>
          <p:cNvPr id="4" name="Picture 3" descr="A picture containing indoor&#10;&#10;Description generated with very high confidence">
            <a:extLst>
              <a:ext uri="{FF2B5EF4-FFF2-40B4-BE49-F238E27FC236}">
                <a16:creationId xmlns:a16="http://schemas.microsoft.com/office/drawing/2014/main" id="{6F8AE412-6E73-4B95-9AD5-A1EC73EA7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5905" y="3622771"/>
            <a:ext cx="4957435" cy="3021648"/>
          </a:xfrm>
          <a:prstGeom prst="rect">
            <a:avLst/>
          </a:prstGeom>
        </p:spPr>
      </p:pic>
    </p:spTree>
    <p:extLst>
      <p:ext uri="{BB962C8B-B14F-4D97-AF65-F5344CB8AC3E}">
        <p14:creationId xmlns:p14="http://schemas.microsoft.com/office/powerpoint/2010/main" val="4169048325"/>
      </p:ext>
    </p:extLst>
  </p:cSld>
  <p:clrMapOvr>
    <a:masterClrMapping/>
  </p:clrMapOvr>
  <p:transition spd="slow" advClick="0"/>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91F5B0-5834-4F41-AC51-B22510E9057E}"/>
              </a:ext>
            </a:extLst>
          </p:cNvPr>
          <p:cNvSpPr txBox="1"/>
          <p:nvPr/>
        </p:nvSpPr>
        <p:spPr>
          <a:xfrm>
            <a:off x="162560" y="294644"/>
            <a:ext cx="11125200" cy="3416320"/>
          </a:xfrm>
          <a:prstGeom prst="rect">
            <a:avLst/>
          </a:prstGeom>
          <a:noFill/>
        </p:spPr>
        <p:txBody>
          <a:bodyPr wrap="square" rtlCol="0">
            <a:spAutoFit/>
          </a:bodyPr>
          <a:lstStyle/>
          <a:p>
            <a:r>
              <a:rPr lang="en-IN" sz="3600" dirty="0">
                <a:latin typeface="Tw Cen MT" panose="020B0602020104020603" pitchFamily="34" charset="0"/>
              </a:rPr>
              <a:t>Scott is of the opinion that there are two suture system:-</a:t>
            </a:r>
          </a:p>
          <a:p>
            <a:pPr marL="571500" indent="-571500">
              <a:buFont typeface="Wingdings" panose="05000000000000000000" pitchFamily="2" charset="2"/>
              <a:buChar char="q"/>
            </a:pPr>
            <a:r>
              <a:rPr lang="en-IN" sz="3600" dirty="0">
                <a:solidFill>
                  <a:srgbClr val="FFC000"/>
                </a:solidFill>
                <a:latin typeface="Tw Cen MT" panose="020B0602020104020603" pitchFamily="34" charset="0"/>
              </a:rPr>
              <a:t>Posterior suture system lies behind the maxilla and separates it from palatine ,lateral mass of ethmoid , lacrimal , zygomatic and vomer bones. </a:t>
            </a:r>
          </a:p>
          <a:p>
            <a:pPr marL="571500" indent="-571500">
              <a:buFont typeface="Wingdings" panose="05000000000000000000" pitchFamily="2" charset="2"/>
              <a:buChar char="q"/>
            </a:pPr>
            <a:r>
              <a:rPr lang="en-IN" sz="3600" dirty="0">
                <a:solidFill>
                  <a:srgbClr val="FFC000"/>
                </a:solidFill>
                <a:latin typeface="Tw Cen MT" panose="020B0602020104020603" pitchFamily="34" charset="0"/>
              </a:rPr>
              <a:t>Anterior suture system separates premaxilla, nasal and vomer bone. </a:t>
            </a:r>
          </a:p>
        </p:txBody>
      </p:sp>
      <p:pic>
        <p:nvPicPr>
          <p:cNvPr id="4" name="Picture 3" descr="A screenshot of a cell phone&#10;&#10;Description generated with high confidence">
            <a:extLst>
              <a:ext uri="{FF2B5EF4-FFF2-40B4-BE49-F238E27FC236}">
                <a16:creationId xmlns:a16="http://schemas.microsoft.com/office/drawing/2014/main" id="{CF786915-EBE4-4C69-B778-E0F7FDEA99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560" y="3218180"/>
            <a:ext cx="4632960" cy="3474720"/>
          </a:xfrm>
          <a:prstGeom prst="rect">
            <a:avLst/>
          </a:prstGeom>
        </p:spPr>
      </p:pic>
    </p:spTree>
    <p:extLst>
      <p:ext uri="{BB962C8B-B14F-4D97-AF65-F5344CB8AC3E}">
        <p14:creationId xmlns:p14="http://schemas.microsoft.com/office/powerpoint/2010/main" val="1404301108"/>
      </p:ext>
    </p:extLst>
  </p:cSld>
  <p:clrMapOvr>
    <a:masterClrMapping/>
  </p:clrMapOvr>
  <p:transition spd="slow" advClick="0"/>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EC76B9-B4BC-4094-9E03-13A197F989A4}"/>
              </a:ext>
            </a:extLst>
          </p:cNvPr>
          <p:cNvSpPr txBox="1"/>
          <p:nvPr/>
        </p:nvSpPr>
        <p:spPr>
          <a:xfrm>
            <a:off x="193040" y="243844"/>
            <a:ext cx="11805920" cy="3539430"/>
          </a:xfrm>
          <a:prstGeom prst="rect">
            <a:avLst/>
          </a:prstGeom>
          <a:noFill/>
        </p:spPr>
        <p:txBody>
          <a:bodyPr wrap="square" rtlCol="0">
            <a:spAutoFit/>
          </a:bodyPr>
          <a:lstStyle/>
          <a:p>
            <a:pPr marL="285750" indent="-285750">
              <a:buFont typeface="Wingdings" panose="05000000000000000000" pitchFamily="2" charset="2"/>
              <a:buChar char="q"/>
            </a:pPr>
            <a:r>
              <a:rPr lang="en-IN" sz="3200" dirty="0">
                <a:solidFill>
                  <a:srgbClr val="FFC000"/>
                </a:solidFill>
                <a:latin typeface="Tw Cen MT" panose="020B0602020104020603" pitchFamily="34" charset="0"/>
              </a:rPr>
              <a:t>Scott said that the nasal cartilage is an extension of the cranial base cartilage and as it grows further, it separates the facial bones from one another and also from the cranial portion . </a:t>
            </a:r>
          </a:p>
          <a:p>
            <a:pPr marL="285750" indent="-285750">
              <a:buFont typeface="Wingdings" panose="05000000000000000000" pitchFamily="2" charset="2"/>
              <a:buChar char="q"/>
            </a:pPr>
            <a:endParaRPr lang="en-IN" sz="3200" dirty="0">
              <a:latin typeface="Tw Cen MT" panose="020B0602020104020603" pitchFamily="34" charset="0"/>
            </a:endParaRPr>
          </a:p>
          <a:p>
            <a:pPr marL="285750" indent="-285750">
              <a:buFont typeface="Wingdings" panose="05000000000000000000" pitchFamily="2" charset="2"/>
              <a:buChar char="q"/>
            </a:pPr>
            <a:r>
              <a:rPr lang="en-IN" sz="3200" dirty="0">
                <a:latin typeface="Tw Cen MT" panose="020B0602020104020603" pitchFamily="34" charset="0"/>
              </a:rPr>
              <a:t>Thus it allows bone growth to take place at the sutures (</a:t>
            </a:r>
            <a:r>
              <a:rPr lang="en-IN" sz="3200" dirty="0" err="1">
                <a:latin typeface="Tw Cen MT" panose="020B0602020104020603" pitchFamily="34" charset="0"/>
              </a:rPr>
              <a:t>frontomaxillary</a:t>
            </a:r>
            <a:r>
              <a:rPr lang="en-IN" sz="3200" dirty="0">
                <a:latin typeface="Tw Cen MT" panose="020B0602020104020603" pitchFamily="34" charset="0"/>
              </a:rPr>
              <a:t> , frontonasal , frontozygomatic and </a:t>
            </a:r>
            <a:r>
              <a:rPr lang="en-IN" sz="3200" dirty="0" err="1">
                <a:latin typeface="Tw Cen MT" panose="020B0602020104020603" pitchFamily="34" charset="0"/>
              </a:rPr>
              <a:t>frontozygomaticomaxillary</a:t>
            </a:r>
            <a:r>
              <a:rPr lang="en-IN" sz="3200" dirty="0">
                <a:latin typeface="Tw Cen MT" panose="020B0602020104020603" pitchFamily="34" charset="0"/>
              </a:rPr>
              <a:t>) by surface deposition. </a:t>
            </a:r>
            <a:endParaRPr lang="en-US" sz="3200" dirty="0">
              <a:latin typeface="Tw Cen MT" panose="020B0602020104020603" pitchFamily="34" charset="0"/>
            </a:endParaRPr>
          </a:p>
        </p:txBody>
      </p:sp>
      <p:pic>
        <p:nvPicPr>
          <p:cNvPr id="3" name="Picture 2">
            <a:extLst>
              <a:ext uri="{FF2B5EF4-FFF2-40B4-BE49-F238E27FC236}">
                <a16:creationId xmlns:a16="http://schemas.microsoft.com/office/drawing/2014/main" id="{DEA947BB-4061-4C6A-B04F-1DB326DE0816}"/>
              </a:ext>
            </a:extLst>
          </p:cNvPr>
          <p:cNvPicPr>
            <a:picLocks noChangeAspect="1"/>
          </p:cNvPicPr>
          <p:nvPr/>
        </p:nvPicPr>
        <p:blipFill>
          <a:blip r:embed="rId2"/>
          <a:stretch>
            <a:fillRect/>
          </a:stretch>
        </p:blipFill>
        <p:spPr>
          <a:xfrm>
            <a:off x="2687859" y="3884870"/>
            <a:ext cx="5442428" cy="2902010"/>
          </a:xfrm>
          <a:prstGeom prst="rect">
            <a:avLst/>
          </a:prstGeom>
        </p:spPr>
      </p:pic>
    </p:spTree>
    <p:extLst>
      <p:ext uri="{BB962C8B-B14F-4D97-AF65-F5344CB8AC3E}">
        <p14:creationId xmlns:p14="http://schemas.microsoft.com/office/powerpoint/2010/main" val="2511445681"/>
      </p:ext>
    </p:extLst>
  </p:cSld>
  <p:clrMapOvr>
    <a:masterClrMapping/>
  </p:clrMapOvr>
  <p:transition spd="slow" advClick="0"/>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24E458-6F7A-455F-B35F-02FD7275EBA2}"/>
              </a:ext>
            </a:extLst>
          </p:cNvPr>
          <p:cNvSpPr/>
          <p:nvPr/>
        </p:nvSpPr>
        <p:spPr>
          <a:xfrm>
            <a:off x="497846" y="140609"/>
            <a:ext cx="10871199" cy="5509200"/>
          </a:xfrm>
          <a:prstGeom prst="rect">
            <a:avLst/>
          </a:prstGeom>
        </p:spPr>
        <p:txBody>
          <a:bodyPr wrap="square">
            <a:spAutoFit/>
          </a:bodyPr>
          <a:lstStyle/>
          <a:p>
            <a:r>
              <a:rPr lang="en-IN" sz="3200" u="sng" dirty="0">
                <a:latin typeface="Tw Cen MT" panose="020B0602020104020603" pitchFamily="34" charset="0"/>
              </a:rPr>
              <a:t>EVIDENCE SUPPORTING CARTILAGINUOUS THEORY-</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Experimental studies on rats and rabbits showed </a:t>
            </a:r>
            <a:r>
              <a:rPr lang="en-US" sz="3200" dirty="0">
                <a:latin typeface="Tw Cen MT" panose="020B0602020104020603" pitchFamily="34" charset="0"/>
              </a:rPr>
              <a:t>retarded </a:t>
            </a:r>
            <a:r>
              <a:rPr lang="en-US" sz="3200" dirty="0">
                <a:solidFill>
                  <a:srgbClr val="FFC000"/>
                </a:solidFill>
                <a:latin typeface="Tw Cen MT" panose="020B0602020104020603" pitchFamily="34" charset="0"/>
              </a:rPr>
              <a:t>mid-face development when </a:t>
            </a:r>
            <a:r>
              <a:rPr lang="en-US" sz="3200" dirty="0">
                <a:latin typeface="Tw Cen MT" panose="020B0602020104020603" pitchFamily="34" charset="0"/>
              </a:rPr>
              <a:t>nasal septal cartilage was removed.</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Many bones grow by </a:t>
            </a:r>
            <a:r>
              <a:rPr lang="en-US" sz="3200" dirty="0" err="1">
                <a:solidFill>
                  <a:srgbClr val="FFC000"/>
                </a:solidFill>
                <a:latin typeface="Tw Cen MT" panose="020B0602020104020603" pitchFamily="34" charset="0"/>
              </a:rPr>
              <a:t>cartilaginuous</a:t>
            </a:r>
            <a:r>
              <a:rPr lang="en-US" sz="3200" dirty="0">
                <a:solidFill>
                  <a:srgbClr val="FFC000"/>
                </a:solidFill>
                <a:latin typeface="Tw Cen MT" panose="020B0602020104020603" pitchFamily="34" charset="0"/>
              </a:rPr>
              <a:t> growth in which a precursor cartilage is removed by bone.</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Transplantation of epiphyseal plate and synchondroses results in continued growth on transplanted area indicating intrinsic growth potential of the cartilage.</a:t>
            </a:r>
          </a:p>
        </p:txBody>
      </p:sp>
    </p:spTree>
    <p:extLst>
      <p:ext uri="{BB962C8B-B14F-4D97-AF65-F5344CB8AC3E}">
        <p14:creationId xmlns:p14="http://schemas.microsoft.com/office/powerpoint/2010/main" val="4001712065"/>
      </p:ext>
    </p:extLst>
  </p:cSld>
  <p:clrMapOvr>
    <a:masterClrMapping/>
  </p:clrMapOvr>
  <p:transition spd="slow" advClick="0"/>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BC44F74-14E1-4ABD-B33E-EFDC07E13A62}"/>
              </a:ext>
            </a:extLst>
          </p:cNvPr>
          <p:cNvSpPr>
            <a:spLocks noGrp="1"/>
          </p:cNvSpPr>
          <p:nvPr>
            <p:ph type="subTitle" idx="1"/>
          </p:nvPr>
        </p:nvSpPr>
        <p:spPr>
          <a:xfrm>
            <a:off x="395017" y="508000"/>
            <a:ext cx="11796983" cy="5878286"/>
          </a:xfrm>
        </p:spPr>
        <p:txBody>
          <a:bodyPr>
            <a:normAutofit/>
          </a:bodyPr>
          <a:lstStyle/>
          <a:p>
            <a:pPr marL="342900" indent="-342900" algn="l">
              <a:buClr>
                <a:schemeClr val="bg1"/>
              </a:buClr>
              <a:buFont typeface="Wingdings" panose="05000000000000000000" pitchFamily="2" charset="2"/>
              <a:buChar char="q"/>
            </a:pPr>
            <a:r>
              <a:rPr lang="en-US" sz="2400" dirty="0">
                <a:solidFill>
                  <a:schemeClr val="accent3"/>
                </a:solidFill>
              </a:rPr>
              <a:t>Experiments have been carried out to test the idea that cartilage can serve as a true growth centre (COPRAY JC).</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It involves an analysis of the results of transplanting cartilage and an evaluation of the effect on growth of removing cartilage at an early age.</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It demonstrated that not all skeletal cartilage acts the same when transplanted.</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If a piece of epiphyseal plate of a long bone is transplanted, it will continue to grow in a new location or in culture, indicating that these cartilages do have innate growth potential.</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Cartilage from the </a:t>
            </a:r>
            <a:r>
              <a:rPr lang="en-US" sz="2400" dirty="0" err="1">
                <a:solidFill>
                  <a:schemeClr val="accent3"/>
                </a:solidFill>
              </a:rPr>
              <a:t>spheno</a:t>
            </a:r>
            <a:r>
              <a:rPr lang="en-US" sz="2400" dirty="0">
                <a:solidFill>
                  <a:schemeClr val="accent3"/>
                </a:solidFill>
              </a:rPr>
              <a:t>-occipital </a:t>
            </a:r>
            <a:r>
              <a:rPr lang="en-US" sz="2400" dirty="0" err="1">
                <a:solidFill>
                  <a:schemeClr val="accent3"/>
                </a:solidFill>
              </a:rPr>
              <a:t>synchondrosis</a:t>
            </a:r>
            <a:r>
              <a:rPr lang="en-US" sz="2400" dirty="0">
                <a:solidFill>
                  <a:schemeClr val="accent3"/>
                </a:solidFill>
              </a:rPr>
              <a:t> of the cranial base also grows when transplanted, but not as well.</a:t>
            </a:r>
          </a:p>
          <a:p>
            <a:pPr marL="342900" indent="-342900" algn="l">
              <a:buClr>
                <a:schemeClr val="bg1"/>
              </a:buClr>
              <a:buFont typeface="Wingdings" panose="05000000000000000000" pitchFamily="2" charset="2"/>
              <a:buChar char="q"/>
            </a:pPr>
            <a:endParaRPr lang="en-US" sz="1800" dirty="0">
              <a:solidFill>
                <a:schemeClr val="bg1"/>
              </a:solidFill>
            </a:endParaRPr>
          </a:p>
        </p:txBody>
      </p:sp>
    </p:spTree>
    <p:extLst>
      <p:ext uri="{BB962C8B-B14F-4D97-AF65-F5344CB8AC3E}">
        <p14:creationId xmlns:p14="http://schemas.microsoft.com/office/powerpoint/2010/main" val="3502748862"/>
      </p:ext>
    </p:extLst>
  </p:cSld>
  <p:clrMapOvr>
    <a:masterClrMapping/>
  </p:clrMapOvr>
  <p:transition spd="slow" advClick="0"/>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3DB434B-EEDE-47C2-A70E-7C9ECCDDDEA5}"/>
              </a:ext>
            </a:extLst>
          </p:cNvPr>
          <p:cNvSpPr>
            <a:spLocks noGrp="1"/>
          </p:cNvSpPr>
          <p:nvPr>
            <p:ph type="subTitle" idx="1"/>
          </p:nvPr>
        </p:nvSpPr>
        <p:spPr>
          <a:xfrm>
            <a:off x="537970" y="435428"/>
            <a:ext cx="11467375" cy="5776685"/>
          </a:xfrm>
        </p:spPr>
        <p:txBody>
          <a:bodyPr>
            <a:normAutofit/>
          </a:bodyPr>
          <a:lstStyle/>
          <a:p>
            <a:pPr marL="342900" indent="-342900" algn="l">
              <a:buClr>
                <a:schemeClr val="bg1"/>
              </a:buClr>
              <a:buFont typeface="Wingdings" panose="05000000000000000000" pitchFamily="2" charset="2"/>
              <a:buChar char="q"/>
            </a:pPr>
            <a:r>
              <a:rPr lang="en-US" sz="2400" dirty="0">
                <a:solidFill>
                  <a:schemeClr val="accent3"/>
                </a:solidFill>
              </a:rPr>
              <a:t>It is difficult to obtain cartilage from the cranial base to transplant, particularly at an early age when the cartilage is actively growing under normal conditions.</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 Perhaps this explains why it does not grow in vitro as much as epiphyseal cartilage.</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In early experiments, transplanting cartilage from nasal septum gave equivocal results: sometimes it grew, sometimes it did not.</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However, in more recent experiments it was found that the nasal cartilage grew nearly as well in culture as epiphyseal plate cartilage-COPRAY JC</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Little or no growth was observed when the mandibular condyle was transplanted, and cartilage from the mandibular condyle showed significantly less growth in culture than the other cartilages- DELATTE M, VONDEN HOFF JW et al.</a:t>
            </a:r>
          </a:p>
        </p:txBody>
      </p:sp>
    </p:spTree>
    <p:extLst>
      <p:ext uri="{BB962C8B-B14F-4D97-AF65-F5344CB8AC3E}">
        <p14:creationId xmlns:p14="http://schemas.microsoft.com/office/powerpoint/2010/main" val="1171432902"/>
      </p:ext>
    </p:extLst>
  </p:cSld>
  <p:clrMapOvr>
    <a:masterClrMapping/>
  </p:clrMapOvr>
  <p:transition spd="slow" advClick="0"/>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D3D1E3-E208-44CA-B603-DC945DED9DD9}"/>
              </a:ext>
            </a:extLst>
          </p:cNvPr>
          <p:cNvSpPr/>
          <p:nvPr/>
        </p:nvSpPr>
        <p:spPr>
          <a:xfrm>
            <a:off x="243841" y="277586"/>
            <a:ext cx="11948160" cy="5486310"/>
          </a:xfrm>
          <a:prstGeom prst="rect">
            <a:avLst/>
          </a:prstGeom>
        </p:spPr>
        <p:txBody>
          <a:bodyPr wrap="square">
            <a:spAutoFit/>
          </a:bodyPr>
          <a:lstStyle/>
          <a:p>
            <a:pPr>
              <a:lnSpc>
                <a:spcPts val="1905"/>
              </a:lnSpc>
            </a:pPr>
            <a:r>
              <a:rPr lang="en-US" sz="2400" b="1" u="sng" dirty="0">
                <a:latin typeface="Times New Roman" pitchFamily="18" charset="0"/>
                <a:ea typeface="Times New Roman" panose="02020603050405020304" pitchFamily="18" charset="0"/>
                <a:cs typeface="Times New Roman" pitchFamily="18" charset="0"/>
              </a:rPr>
              <a:t>Early experimental studies on midfacial growth in </a:t>
            </a:r>
          </a:p>
          <a:p>
            <a:pPr>
              <a:lnSpc>
                <a:spcPts val="1905"/>
              </a:lnSpc>
            </a:pPr>
            <a:endParaRPr lang="en-US" sz="2400" b="1" u="sng" dirty="0">
              <a:latin typeface="Times New Roman" pitchFamily="18" charset="0"/>
              <a:ea typeface="Times New Roman" panose="02020603050405020304" pitchFamily="18" charset="0"/>
              <a:cs typeface="Times New Roman" pitchFamily="18" charset="0"/>
            </a:endParaRPr>
          </a:p>
          <a:p>
            <a:pPr>
              <a:lnSpc>
                <a:spcPts val="1905"/>
              </a:lnSpc>
            </a:pPr>
            <a:r>
              <a:rPr lang="en-US" sz="2400" b="1" u="sng" dirty="0">
                <a:latin typeface="Times New Roman" pitchFamily="18" charset="0"/>
                <a:ea typeface="Times New Roman" panose="02020603050405020304" pitchFamily="18" charset="0"/>
                <a:cs typeface="Times New Roman" pitchFamily="18" charset="0"/>
              </a:rPr>
              <a:t>Rabbits-</a:t>
            </a:r>
            <a:endParaRPr lang="en-US" sz="2400" u="sng" dirty="0">
              <a:latin typeface="Times New Roman" pitchFamily="18" charset="0"/>
              <a:ea typeface="Calibri" panose="020F0502020204030204" pitchFamily="34" charset="0"/>
              <a:cs typeface="Times New Roman" pitchFamily="18" charset="0"/>
            </a:endParaRPr>
          </a:p>
          <a:p>
            <a:pPr>
              <a:lnSpc>
                <a:spcPct val="107000"/>
              </a:lnSpc>
              <a:spcBef>
                <a:spcPts val="830"/>
              </a:spcBef>
              <a:spcAft>
                <a:spcPts val="830"/>
              </a:spcAft>
            </a:pPr>
            <a:endParaRPr lang="en-US" sz="2400" dirty="0">
              <a:latin typeface="Times New Roman" pitchFamily="18" charset="0"/>
              <a:ea typeface="Times New Roman" panose="02020603050405020304" pitchFamily="18" charset="0"/>
              <a:cs typeface="Times New Roman" pitchFamily="18" charset="0"/>
            </a:endParaRPr>
          </a:p>
          <a:p>
            <a:pPr marL="457200" indent="-457200">
              <a:buClr>
                <a:srgbClr val="FFC000"/>
              </a:buClr>
              <a:buFont typeface="Wingdings" panose="05000000000000000000" pitchFamily="2" charset="2"/>
              <a:buChar char="q"/>
            </a:pPr>
            <a:r>
              <a:rPr lang="en-US" sz="2400" dirty="0">
                <a:latin typeface="Times New Roman" pitchFamily="18" charset="0"/>
                <a:ea typeface="Times New Roman" panose="02020603050405020304" pitchFamily="18" charset="0"/>
                <a:cs typeface="Times New Roman" pitchFamily="18" charset="0"/>
              </a:rPr>
              <a:t> </a:t>
            </a:r>
            <a:r>
              <a:rPr lang="en-US" sz="2400" dirty="0">
                <a:solidFill>
                  <a:srgbClr val="FFC000"/>
                </a:solidFill>
                <a:latin typeface="Times New Roman" pitchFamily="18" charset="0"/>
                <a:ea typeface="Times New Roman" panose="02020603050405020304" pitchFamily="18" charset="0"/>
                <a:cs typeface="Times New Roman" pitchFamily="18" charset="0"/>
              </a:rPr>
              <a:t>SELMAN AND SARNAT reported that </a:t>
            </a:r>
            <a:r>
              <a:rPr lang="en-US" sz="2400" dirty="0">
                <a:latin typeface="Times New Roman" pitchFamily="18" charset="0"/>
                <a:ea typeface="Times New Roman" panose="02020603050405020304" pitchFamily="18" charset="0"/>
                <a:cs typeface="Times New Roman" pitchFamily="18" charset="0"/>
              </a:rPr>
              <a:t>extirpation of the frontonasal suture </a:t>
            </a:r>
            <a:r>
              <a:rPr lang="en-US" sz="2400" dirty="0">
                <a:solidFill>
                  <a:srgbClr val="FFC000"/>
                </a:solidFill>
                <a:latin typeface="Times New Roman" pitchFamily="18" charset="0"/>
                <a:ea typeface="Times New Roman" panose="02020603050405020304" pitchFamily="18" charset="0"/>
                <a:cs typeface="Times New Roman" pitchFamily="18" charset="0"/>
              </a:rPr>
              <a:t>in rabbits, a site of rapid growth, failed to produce a growth arrest of the snout</a:t>
            </a:r>
            <a:r>
              <a:rPr lang="en-US" sz="2400" dirty="0">
                <a:solidFill>
                  <a:srgbClr val="FFFF00"/>
                </a:solidFill>
                <a:latin typeface="Times New Roman" pitchFamily="18" charset="0"/>
                <a:ea typeface="Times New Roman" panose="02020603050405020304" pitchFamily="18" charset="0"/>
                <a:cs typeface="Times New Roman" pitchFamily="18" charset="0"/>
              </a:rPr>
              <a:t>-</a:t>
            </a:r>
            <a:r>
              <a:rPr lang="en-US" sz="2400" dirty="0">
                <a:solidFill>
                  <a:srgbClr val="FFFF00"/>
                </a:solidFill>
                <a:latin typeface="Times New Roman" pitchFamily="18" charset="0"/>
                <a:cs typeface="Times New Roman" pitchFamily="18" charset="0"/>
              </a:rPr>
              <a:t>Selman AJ, </a:t>
            </a:r>
            <a:r>
              <a:rPr lang="en-US" sz="2400" dirty="0" err="1">
                <a:solidFill>
                  <a:srgbClr val="FFFF00"/>
                </a:solidFill>
                <a:latin typeface="Times New Roman" pitchFamily="18" charset="0"/>
                <a:cs typeface="Times New Roman" pitchFamily="18" charset="0"/>
              </a:rPr>
              <a:t>Sarnat</a:t>
            </a:r>
            <a:r>
              <a:rPr lang="en-US" sz="2400" dirty="0">
                <a:solidFill>
                  <a:srgbClr val="FFFF00"/>
                </a:solidFill>
                <a:latin typeface="Times New Roman" pitchFamily="18" charset="0"/>
                <a:cs typeface="Times New Roman" pitchFamily="18" charset="0"/>
              </a:rPr>
              <a:t> BG, Am J Anat. 1957</a:t>
            </a:r>
          </a:p>
          <a:p>
            <a:pPr marL="457200" indent="-457200">
              <a:buFont typeface="Wingdings" panose="05000000000000000000" pitchFamily="2" charset="2"/>
              <a:buChar char="q"/>
            </a:pPr>
            <a:endParaRPr lang="en-US" sz="2400" dirty="0">
              <a:solidFill>
                <a:srgbClr val="FFC000"/>
              </a:solidFill>
              <a:latin typeface="Times New Roman" pitchFamily="18" charset="0"/>
              <a:ea typeface="Times New Roman" panose="02020603050405020304" pitchFamily="18" charset="0"/>
              <a:cs typeface="Times New Roman" pitchFamily="18" charset="0"/>
            </a:endParaRPr>
          </a:p>
          <a:p>
            <a:pPr marL="457200" indent="-457200">
              <a:buFont typeface="Wingdings" panose="05000000000000000000" pitchFamily="2" charset="2"/>
              <a:buChar char="q"/>
            </a:pPr>
            <a:r>
              <a:rPr lang="en-US" sz="2400" dirty="0" err="1">
                <a:latin typeface="Times New Roman" pitchFamily="18" charset="0"/>
                <a:ea typeface="Times New Roman" panose="02020603050405020304" pitchFamily="18" charset="0"/>
                <a:cs typeface="Times New Roman" pitchFamily="18" charset="0"/>
              </a:rPr>
              <a:t>Sarnat</a:t>
            </a:r>
            <a:r>
              <a:rPr lang="en-US" sz="2400" dirty="0">
                <a:latin typeface="Times New Roman" pitchFamily="18" charset="0"/>
                <a:ea typeface="Times New Roman" panose="02020603050405020304" pitchFamily="18" charset="0"/>
                <a:cs typeface="Times New Roman" pitchFamily="18" charset="0"/>
              </a:rPr>
              <a:t> and his co-workers </a:t>
            </a:r>
            <a:r>
              <a:rPr lang="en-US" sz="2400" dirty="0">
                <a:solidFill>
                  <a:srgbClr val="FFC000"/>
                </a:solidFill>
                <a:latin typeface="Times New Roman" pitchFamily="18" charset="0"/>
                <a:ea typeface="Times New Roman" panose="02020603050405020304" pitchFamily="18" charset="0"/>
                <a:cs typeface="Times New Roman" pitchFamily="18" charset="0"/>
              </a:rPr>
              <a:t>designed and performed several experiments in young growing rabbits. They could demonstrate that resection of the “anterior portion” of the nasal septum (including cartilage and mucosa) resulted in a greatly underdeveloped snout, relative mandibular </a:t>
            </a:r>
            <a:r>
              <a:rPr lang="en-US" sz="2400" dirty="0" err="1">
                <a:solidFill>
                  <a:srgbClr val="FFC000"/>
                </a:solidFill>
                <a:latin typeface="Times New Roman" pitchFamily="18" charset="0"/>
                <a:ea typeface="Times New Roman" panose="02020603050405020304" pitchFamily="18" charset="0"/>
                <a:cs typeface="Times New Roman" pitchFamily="18" charset="0"/>
              </a:rPr>
              <a:t>prognathism</a:t>
            </a:r>
            <a:r>
              <a:rPr lang="en-US" sz="2400" dirty="0">
                <a:solidFill>
                  <a:srgbClr val="FFC000"/>
                </a:solidFill>
                <a:latin typeface="Times New Roman" pitchFamily="18" charset="0"/>
                <a:ea typeface="Times New Roman" panose="02020603050405020304" pitchFamily="18" charset="0"/>
                <a:cs typeface="Times New Roman" pitchFamily="18" charset="0"/>
              </a:rPr>
              <a:t> and malocclusion of the incisors</a:t>
            </a:r>
            <a:r>
              <a:rPr lang="en-US" sz="2400" dirty="0">
                <a:solidFill>
                  <a:srgbClr val="FFFF00"/>
                </a:solidFill>
                <a:latin typeface="Times New Roman" pitchFamily="18" charset="0"/>
                <a:ea typeface="Times New Roman" panose="02020603050405020304" pitchFamily="18" charset="0"/>
                <a:cs typeface="Times New Roman" pitchFamily="18" charset="0"/>
              </a:rPr>
              <a:t>-</a:t>
            </a:r>
            <a:r>
              <a:rPr lang="en-US" sz="2400" dirty="0" err="1">
                <a:solidFill>
                  <a:srgbClr val="FFFF00"/>
                </a:solidFill>
                <a:latin typeface="Times New Roman" pitchFamily="18" charset="0"/>
                <a:cs typeface="Times New Roman" pitchFamily="18" charset="0"/>
              </a:rPr>
              <a:t>Sarnat</a:t>
            </a:r>
            <a:r>
              <a:rPr lang="en-US" sz="2400" dirty="0">
                <a:solidFill>
                  <a:srgbClr val="FFFF00"/>
                </a:solidFill>
                <a:latin typeface="Times New Roman" pitchFamily="18" charset="0"/>
                <a:cs typeface="Times New Roman" pitchFamily="18" charset="0"/>
              </a:rPr>
              <a:t> BG, Wexler MR.</a:t>
            </a:r>
          </a:p>
          <a:p>
            <a:pPr marL="457200" indent="-457200">
              <a:buFont typeface="Wingdings" panose="05000000000000000000" pitchFamily="2" charset="2"/>
              <a:buChar char="q"/>
            </a:pPr>
            <a:endParaRPr lang="en-US" sz="2400" dirty="0">
              <a:solidFill>
                <a:srgbClr val="FFFF00"/>
              </a:solidFill>
              <a:latin typeface="Times New Roman" pitchFamily="18" charset="0"/>
              <a:ea typeface="Times New Roman" panose="02020603050405020304" pitchFamily="18" charset="0"/>
              <a:cs typeface="Times New Roman" pitchFamily="18" charset="0"/>
            </a:endParaRPr>
          </a:p>
          <a:p>
            <a:pPr marL="457200" indent="-457200">
              <a:buFont typeface="Wingdings" panose="05000000000000000000" pitchFamily="2" charset="2"/>
              <a:buChar char="q"/>
            </a:pPr>
            <a:r>
              <a:rPr lang="en-US" sz="2400" dirty="0">
                <a:solidFill>
                  <a:srgbClr val="FFC000"/>
                </a:solidFill>
                <a:latin typeface="Times New Roman" pitchFamily="18" charset="0"/>
                <a:ea typeface="Times New Roman" panose="02020603050405020304" pitchFamily="18" charset="0"/>
                <a:cs typeface="Times New Roman" pitchFamily="18" charset="0"/>
              </a:rPr>
              <a:t>It was concluded that the cartilaginous nasal septum is important in growth and development of the “upper face” of the rabbit -</a:t>
            </a:r>
            <a:r>
              <a:rPr lang="en-US" sz="2400" dirty="0">
                <a:solidFill>
                  <a:srgbClr val="FFFF00"/>
                </a:solidFill>
                <a:latin typeface="Times New Roman" pitchFamily="18" charset="0"/>
                <a:cs typeface="Times New Roman" pitchFamily="18" charset="0"/>
              </a:rPr>
              <a:t> J </a:t>
            </a:r>
            <a:r>
              <a:rPr lang="en-US" sz="2400" dirty="0" err="1">
                <a:solidFill>
                  <a:srgbClr val="FFFF00"/>
                </a:solidFill>
                <a:latin typeface="Times New Roman" pitchFamily="18" charset="0"/>
                <a:cs typeface="Times New Roman" pitchFamily="18" charset="0"/>
              </a:rPr>
              <a:t>Craniofac</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Surg</a:t>
            </a:r>
            <a:endParaRPr lang="en-US" sz="2400" dirty="0">
              <a:solidFill>
                <a:srgbClr val="FFFF00"/>
              </a:solidFill>
              <a:effectLst/>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1893823827"/>
      </p:ext>
    </p:extLst>
  </p:cSld>
  <p:clrMapOvr>
    <a:masterClrMapping/>
  </p:clrMapOvr>
  <p:transition spd="slow" advClick="0"/>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FB566-6E2C-4D5A-8BDA-3AE4F8716958}"/>
              </a:ext>
            </a:extLst>
          </p:cNvPr>
          <p:cNvSpPr txBox="1"/>
          <p:nvPr/>
        </p:nvSpPr>
        <p:spPr>
          <a:xfrm>
            <a:off x="0" y="1"/>
            <a:ext cx="12192000" cy="6124754"/>
          </a:xfrm>
          <a:prstGeom prst="rect">
            <a:avLst/>
          </a:prstGeom>
          <a:noFill/>
        </p:spPr>
        <p:txBody>
          <a:bodyPr wrap="square" rtlCol="0">
            <a:spAutoFit/>
          </a:bodyPr>
          <a:lstStyle/>
          <a:p>
            <a:r>
              <a:rPr lang="en-IN" sz="3200" u="sng" dirty="0">
                <a:latin typeface="Tw Cen MT" panose="020B0602020104020603" pitchFamily="34" charset="0"/>
              </a:rPr>
              <a:t>Evidence against the theory:- </a:t>
            </a:r>
          </a:p>
          <a:p>
            <a:endParaRPr lang="en-IN" sz="2400" dirty="0">
              <a:solidFill>
                <a:schemeClr val="tx2"/>
              </a:solidFill>
              <a:latin typeface="Tw Cen MT" panose="020B0602020104020603" pitchFamily="34" charset="0"/>
            </a:endParaRPr>
          </a:p>
          <a:p>
            <a:pPr marL="342900" indent="-342900">
              <a:buFont typeface="Wingdings" panose="05000000000000000000" pitchFamily="2" charset="2"/>
              <a:buChar char="q"/>
            </a:pPr>
            <a:r>
              <a:rPr lang="en-IN" sz="2800" dirty="0">
                <a:latin typeface="Tw Cen MT" panose="020B0602020104020603" pitchFamily="34" charset="0"/>
              </a:rPr>
              <a:t>Moss and </a:t>
            </a:r>
            <a:r>
              <a:rPr lang="en-IN" sz="2800" dirty="0" err="1">
                <a:latin typeface="Tw Cen MT" panose="020B0602020104020603" pitchFamily="34" charset="0"/>
              </a:rPr>
              <a:t>Bloonberg</a:t>
            </a:r>
            <a:r>
              <a:rPr lang="en-IN" sz="2800" dirty="0">
                <a:latin typeface="Tw Cen MT" panose="020B0602020104020603" pitchFamily="34" charset="0"/>
              </a:rPr>
              <a:t>(1968), Brigit </a:t>
            </a:r>
            <a:r>
              <a:rPr lang="en-IN" sz="2800" dirty="0" err="1">
                <a:latin typeface="Tw Cen MT" panose="020B0602020104020603" pitchFamily="34" charset="0"/>
              </a:rPr>
              <a:t>Thilander</a:t>
            </a:r>
            <a:r>
              <a:rPr lang="en-IN" sz="2800" dirty="0">
                <a:latin typeface="Tw Cen MT" panose="020B0602020104020603" pitchFamily="34" charset="0"/>
              </a:rPr>
              <a:t>(1970) </a:t>
            </a:r>
            <a:r>
              <a:rPr lang="en-IN" sz="2800" dirty="0">
                <a:solidFill>
                  <a:srgbClr val="FFC000"/>
                </a:solidFill>
                <a:latin typeface="Tw Cen MT" panose="020B0602020104020603" pitchFamily="34" charset="0"/>
              </a:rPr>
              <a:t>found only slight deformity after extirpation of septal cartilage.</a:t>
            </a:r>
          </a:p>
          <a:p>
            <a:pPr marL="342900" indent="-342900">
              <a:buFont typeface="Wingdings" panose="05000000000000000000" pitchFamily="2" charset="2"/>
              <a:buChar char="q"/>
            </a:pPr>
            <a:endParaRPr lang="en-IN"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IN" sz="2800" dirty="0">
                <a:solidFill>
                  <a:srgbClr val="FFC000"/>
                </a:solidFill>
                <a:latin typeface="Tw Cen MT" panose="020B0602020104020603" pitchFamily="34" charset="0"/>
              </a:rPr>
              <a:t>They concluded that septal cartilage provides only mechanical support for the nasal bones and is </a:t>
            </a:r>
            <a:r>
              <a:rPr lang="en-IN" sz="2800" dirty="0">
                <a:latin typeface="Tw Cen MT" panose="020B0602020104020603" pitchFamily="34" charset="0"/>
              </a:rPr>
              <a:t>not a primary growth </a:t>
            </a:r>
            <a:r>
              <a:rPr lang="en-IN" sz="2800" dirty="0" err="1">
                <a:latin typeface="Tw Cen MT" panose="020B0602020104020603" pitchFamily="34" charset="0"/>
              </a:rPr>
              <a:t>center</a:t>
            </a:r>
            <a:r>
              <a:rPr lang="en-IN" sz="2800" dirty="0">
                <a:latin typeface="Tw Cen MT" panose="020B0602020104020603" pitchFamily="34" charset="0"/>
              </a:rPr>
              <a:t>. </a:t>
            </a:r>
          </a:p>
          <a:p>
            <a:pPr marL="342900" indent="-342900">
              <a:buFont typeface="Wingdings" panose="05000000000000000000" pitchFamily="2" charset="2"/>
              <a:buChar char="q"/>
            </a:pPr>
            <a:endParaRPr lang="en-IN" sz="2800" dirty="0">
              <a:latin typeface="Tw Cen MT" panose="020B0602020104020603" pitchFamily="34" charset="0"/>
            </a:endParaRPr>
          </a:p>
          <a:p>
            <a:pPr marL="342900" indent="-342900">
              <a:buFont typeface="Wingdings" panose="05000000000000000000" pitchFamily="2" charset="2"/>
              <a:buChar char="q"/>
            </a:pPr>
            <a:r>
              <a:rPr lang="en-IN" sz="2800" dirty="0">
                <a:solidFill>
                  <a:srgbClr val="FFC000"/>
                </a:solidFill>
                <a:latin typeface="Tw Cen MT" panose="020B0602020104020603" pitchFamily="34" charset="0"/>
              </a:rPr>
              <a:t>Two studies were carried out by </a:t>
            </a:r>
            <a:r>
              <a:rPr lang="en-IN" sz="2800" dirty="0" err="1">
                <a:latin typeface="Tw Cen MT" panose="020B0602020104020603" pitchFamily="34" charset="0"/>
              </a:rPr>
              <a:t>Gilhus</a:t>
            </a:r>
            <a:r>
              <a:rPr lang="en-IN" sz="2800" dirty="0">
                <a:latin typeface="Tw Cen MT" panose="020B0602020104020603" pitchFamily="34" charset="0"/>
              </a:rPr>
              <a:t>-Moe et al </a:t>
            </a:r>
            <a:r>
              <a:rPr lang="en-IN" sz="2800" dirty="0">
                <a:solidFill>
                  <a:srgbClr val="FFC000"/>
                </a:solidFill>
                <a:latin typeface="Tw Cen MT" panose="020B0602020104020603" pitchFamily="34" charset="0"/>
              </a:rPr>
              <a:t>in Scandinavia in 1960’s showed that -There are excellent chances that condylar process would </a:t>
            </a:r>
            <a:r>
              <a:rPr lang="en-IN" sz="2800" dirty="0">
                <a:latin typeface="Tw Cen MT" panose="020B0602020104020603" pitchFamily="34" charset="0"/>
              </a:rPr>
              <a:t>regenerate to approximately its original size after trauma. </a:t>
            </a:r>
            <a:r>
              <a:rPr lang="en-IN" sz="2800" dirty="0">
                <a:solidFill>
                  <a:srgbClr val="FFC000"/>
                </a:solidFill>
                <a:latin typeface="Tw Cen MT" panose="020B0602020104020603" pitchFamily="34" charset="0"/>
              </a:rPr>
              <a:t>In a few there was even a overgrowth of condyle. In a few children there is a reduction in growth after injury maybe due to the trauma to the soft tissues / </a:t>
            </a:r>
            <a:r>
              <a:rPr lang="en-IN" sz="2800" dirty="0">
                <a:latin typeface="Tw Cen MT" panose="020B0602020104020603" pitchFamily="34" charset="0"/>
              </a:rPr>
              <a:t>scarring</a:t>
            </a:r>
            <a:r>
              <a:rPr lang="en-IN" sz="2800" dirty="0">
                <a:solidFill>
                  <a:srgbClr val="FFC000"/>
                </a:solidFill>
                <a:latin typeface="Tw Cen MT" panose="020B0602020104020603" pitchFamily="34" charset="0"/>
              </a:rPr>
              <a:t>. Therefore Scott’s hypothesis </a:t>
            </a:r>
            <a:r>
              <a:rPr lang="en-IN" sz="2800" dirty="0">
                <a:latin typeface="Tw Cen MT" panose="020B0602020104020603" pitchFamily="34" charset="0"/>
              </a:rPr>
              <a:t>does not hold true </a:t>
            </a:r>
            <a:r>
              <a:rPr lang="en-IN" sz="2800" dirty="0">
                <a:solidFill>
                  <a:srgbClr val="FFC000"/>
                </a:solidFill>
                <a:latin typeface="Tw Cen MT" panose="020B0602020104020603" pitchFamily="34" charset="0"/>
              </a:rPr>
              <a:t>completely. </a:t>
            </a:r>
          </a:p>
        </p:txBody>
      </p:sp>
    </p:spTree>
    <p:extLst>
      <p:ext uri="{BB962C8B-B14F-4D97-AF65-F5344CB8AC3E}">
        <p14:creationId xmlns:p14="http://schemas.microsoft.com/office/powerpoint/2010/main" val="3456048008"/>
      </p:ext>
    </p:extLst>
  </p:cSld>
  <p:clrMapOvr>
    <a:masterClrMapping/>
  </p:clrMapOvr>
  <p:transition spd="slow" advClick="0"/>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7518-75B0-4C49-A918-856CC9CA7EA5}"/>
              </a:ext>
            </a:extLst>
          </p:cNvPr>
          <p:cNvSpPr>
            <a:spLocks noGrp="1"/>
          </p:cNvSpPr>
          <p:nvPr>
            <p:ph type="ctrTitle"/>
          </p:nvPr>
        </p:nvSpPr>
        <p:spPr>
          <a:xfrm>
            <a:off x="643274" y="238967"/>
            <a:ext cx="4322135" cy="569106"/>
          </a:xfrm>
        </p:spPr>
        <p:txBody>
          <a:bodyPr>
            <a:normAutofit fontScale="90000"/>
          </a:bodyPr>
          <a:lstStyle/>
          <a:p>
            <a:r>
              <a:rPr lang="en-US" dirty="0"/>
              <a:t>CONCLUSION-</a:t>
            </a:r>
          </a:p>
        </p:txBody>
      </p:sp>
      <p:sp>
        <p:nvSpPr>
          <p:cNvPr id="3" name="Subtitle 2">
            <a:extLst>
              <a:ext uri="{FF2B5EF4-FFF2-40B4-BE49-F238E27FC236}">
                <a16:creationId xmlns:a16="http://schemas.microsoft.com/office/drawing/2014/main" id="{43A19AAB-8DD1-4B3B-870B-15D9483B6819}"/>
              </a:ext>
            </a:extLst>
          </p:cNvPr>
          <p:cNvSpPr>
            <a:spLocks noGrp="1"/>
          </p:cNvSpPr>
          <p:nvPr>
            <p:ph type="subTitle" idx="1"/>
          </p:nvPr>
        </p:nvSpPr>
        <p:spPr>
          <a:xfrm>
            <a:off x="547577" y="1120251"/>
            <a:ext cx="10903688" cy="5379023"/>
          </a:xfrm>
        </p:spPr>
        <p:txBody>
          <a:bodyPr>
            <a:normAutofit/>
          </a:bodyPr>
          <a:lstStyle/>
          <a:p>
            <a:pPr algn="l"/>
            <a:r>
              <a:rPr lang="en-US" sz="2800" dirty="0">
                <a:latin typeface="Times New Roman" pitchFamily="18" charset="0"/>
                <a:cs typeface="Times New Roman" pitchFamily="18" charset="0"/>
              </a:rPr>
              <a:t>It appears that </a:t>
            </a:r>
            <a:r>
              <a:rPr lang="en-US" sz="2800" dirty="0" err="1">
                <a:latin typeface="Times New Roman" pitchFamily="18" charset="0"/>
                <a:cs typeface="Times New Roman" pitchFamily="18" charset="0"/>
              </a:rPr>
              <a:t>epiphyseal</a:t>
            </a:r>
            <a:r>
              <a:rPr lang="en-US" sz="2800" dirty="0">
                <a:latin typeface="Times New Roman" pitchFamily="18" charset="0"/>
                <a:cs typeface="Times New Roman" pitchFamily="18" charset="0"/>
              </a:rPr>
              <a:t> cartilages and (probably) the cranial base </a:t>
            </a:r>
            <a:r>
              <a:rPr lang="en-US" sz="2800" dirty="0" err="1">
                <a:latin typeface="Times New Roman" pitchFamily="18" charset="0"/>
                <a:cs typeface="Times New Roman" pitchFamily="18" charset="0"/>
              </a:rPr>
              <a:t>synchondroses</a:t>
            </a:r>
            <a:r>
              <a:rPr lang="en-US" sz="2800" dirty="0">
                <a:latin typeface="Times New Roman" pitchFamily="18" charset="0"/>
                <a:cs typeface="Times New Roman" pitchFamily="18" charset="0"/>
              </a:rPr>
              <a:t> can do act as independently growing </a:t>
            </a:r>
            <a:r>
              <a:rPr lang="en-US" sz="2800" dirty="0" err="1">
                <a:latin typeface="Times New Roman" pitchFamily="18" charset="0"/>
                <a:cs typeface="Times New Roman" pitchFamily="18" charset="0"/>
              </a:rPr>
              <a:t>centres</a:t>
            </a:r>
            <a:r>
              <a:rPr lang="en-US" sz="2800" dirty="0">
                <a:latin typeface="Times New Roman" pitchFamily="18" charset="0"/>
                <a:cs typeface="Times New Roman" pitchFamily="18" charset="0"/>
              </a:rPr>
              <a:t>, as can the nasal septal cartilage(perhaps to a lesser extent).  -COPRAY JC.</a:t>
            </a:r>
          </a:p>
          <a:p>
            <a:pPr algn="l"/>
            <a:endParaRPr lang="en-US" sz="2800" dirty="0">
              <a:latin typeface="Times New Roman" pitchFamily="18" charset="0"/>
              <a:cs typeface="Times New Roman" pitchFamily="18" charset="0"/>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At present, nasal septum theory is still accepted as a reasonable explanation for craniofacial growth. </a:t>
            </a:r>
          </a:p>
          <a:p>
            <a:pPr marL="457200" indent="-457200">
              <a:buFont typeface="Wingdings" panose="05000000000000000000" pitchFamily="2" charset="2"/>
              <a:buChar char="q"/>
            </a:pPr>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2800" dirty="0">
                <a:latin typeface="Tw Cen MT" panose="020B0602020104020603" pitchFamily="34" charset="0"/>
              </a:rPr>
              <a:t>Nasal septum may be important for </a:t>
            </a:r>
            <a:r>
              <a:rPr lang="en-IN" sz="2800" dirty="0" err="1">
                <a:latin typeface="Tw Cen MT" panose="020B0602020104020603" pitchFamily="34" charset="0"/>
              </a:rPr>
              <a:t>anterioposterior</a:t>
            </a:r>
            <a:r>
              <a:rPr lang="en-IN" sz="2800" dirty="0">
                <a:latin typeface="Tw Cen MT" panose="020B0602020104020603" pitchFamily="34" charset="0"/>
              </a:rPr>
              <a:t> growth of face </a:t>
            </a:r>
            <a:r>
              <a:rPr lang="en-IN" sz="2800" dirty="0">
                <a:solidFill>
                  <a:srgbClr val="FFC000"/>
                </a:solidFill>
                <a:latin typeface="Tw Cen MT" panose="020B0602020104020603" pitchFamily="34" charset="0"/>
              </a:rPr>
              <a:t>because of </a:t>
            </a:r>
            <a:r>
              <a:rPr lang="en-IN" sz="2800" dirty="0" err="1">
                <a:solidFill>
                  <a:srgbClr val="FFC000"/>
                </a:solidFill>
                <a:latin typeface="Tw Cen MT" panose="020B0602020104020603" pitchFamily="34" charset="0"/>
              </a:rPr>
              <a:t>endochondral</a:t>
            </a:r>
            <a:r>
              <a:rPr lang="en-IN" sz="2800" dirty="0">
                <a:solidFill>
                  <a:srgbClr val="FFC000"/>
                </a:solidFill>
                <a:latin typeface="Tw Cen MT" panose="020B0602020104020603" pitchFamily="34" charset="0"/>
              </a:rPr>
              <a:t> growth process occurring at its posterior border. </a:t>
            </a:r>
          </a:p>
          <a:p>
            <a:pPr algn="l"/>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742983183"/>
      </p:ext>
    </p:extLst>
  </p:cSld>
  <p:clrMapOvr>
    <a:masterClrMapping/>
  </p:clrMapOvr>
  <p:transition spd="slow" advClick="0"/>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3B9C7B-6CB1-4F52-81C7-96F5DCDFF3F1}"/>
              </a:ext>
            </a:extLst>
          </p:cNvPr>
          <p:cNvSpPr/>
          <p:nvPr/>
        </p:nvSpPr>
        <p:spPr>
          <a:xfrm>
            <a:off x="396240" y="228942"/>
            <a:ext cx="11176000" cy="2062103"/>
          </a:xfrm>
          <a:prstGeom prst="rect">
            <a:avLst/>
          </a:prstGeom>
        </p:spPr>
        <p:txBody>
          <a:bodyPr wrap="square">
            <a:spAutoFit/>
          </a:bodyPr>
          <a:lstStyle/>
          <a:p>
            <a:pPr marL="457200" indent="-457200">
              <a:buFont typeface="Wingdings" panose="05000000000000000000" pitchFamily="2" charset="2"/>
              <a:buChar char="q"/>
            </a:pPr>
            <a:endParaRPr lang="en-IN" sz="32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IN"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3200" dirty="0">
                <a:solidFill>
                  <a:srgbClr val="FFC000"/>
                </a:solidFill>
                <a:latin typeface="Tw Cen MT" panose="020B0602020104020603" pitchFamily="34" charset="0"/>
              </a:rPr>
              <a:t>It is not considered to be an active contributor for vertical development of face.</a:t>
            </a:r>
          </a:p>
        </p:txBody>
      </p:sp>
    </p:spTree>
    <p:extLst>
      <p:ext uri="{BB962C8B-B14F-4D97-AF65-F5344CB8AC3E}">
        <p14:creationId xmlns:p14="http://schemas.microsoft.com/office/powerpoint/2010/main" val="2395705292"/>
      </p:ext>
    </p:extLst>
  </p:cSld>
  <p:clrMapOvr>
    <a:masterClrMapping/>
  </p:clrMapOvr>
  <p:transition spd="slow" advClick="0"/>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ABD6F4-1F2F-415A-8B96-8979FE3B8B61}"/>
              </a:ext>
            </a:extLst>
          </p:cNvPr>
          <p:cNvSpPr txBox="1"/>
          <p:nvPr/>
        </p:nvSpPr>
        <p:spPr>
          <a:xfrm>
            <a:off x="863606" y="318977"/>
            <a:ext cx="10236791" cy="5509200"/>
          </a:xfrm>
          <a:prstGeom prst="rect">
            <a:avLst/>
          </a:prstGeom>
          <a:noFill/>
        </p:spPr>
        <p:txBody>
          <a:bodyPr wrap="square" rtlCol="0">
            <a:spAutoFit/>
          </a:bodyPr>
          <a:lstStyle/>
          <a:p>
            <a:r>
              <a:rPr lang="en-US" sz="2800" dirty="0">
                <a:latin typeface="Jokerman" panose="04090605060D06020702" pitchFamily="82" charset="0"/>
              </a:rPr>
              <a:t>           </a:t>
            </a:r>
            <a:r>
              <a:rPr lang="en-US" sz="3200" u="sng" dirty="0">
                <a:latin typeface="Algerian" pitchFamily="82" charset="0"/>
              </a:rPr>
              <a:t>VAN LIMBORGH’S THEORY</a:t>
            </a:r>
          </a:p>
          <a:p>
            <a:endParaRPr lang="en-US" sz="3200" u="sng" dirty="0">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This theory was put forward by </a:t>
            </a:r>
            <a:r>
              <a:rPr lang="en-US" sz="3200" dirty="0">
                <a:latin typeface="Tw Cen MT" panose="020B0602020104020603" pitchFamily="34" charset="0"/>
              </a:rPr>
              <a:t>VAN LIMBORGH </a:t>
            </a:r>
            <a:r>
              <a:rPr lang="en-US" sz="3200" dirty="0">
                <a:solidFill>
                  <a:srgbClr val="FFC000"/>
                </a:solidFill>
                <a:latin typeface="Tw Cen MT" panose="020B0602020104020603" pitchFamily="34" charset="0"/>
              </a:rPr>
              <a:t>in </a:t>
            </a:r>
            <a:r>
              <a:rPr lang="en-US" sz="3200" dirty="0">
                <a:latin typeface="Tw Cen MT" panose="020B0602020104020603" pitchFamily="34" charset="0"/>
              </a:rPr>
              <a:t>1970.</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According to Van limborgh, the three popular theories of growth were not satisfactory, yet each contains elements of significance which cannot be defined.</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He supported </a:t>
            </a:r>
            <a:r>
              <a:rPr lang="en-US" sz="3200" b="1" dirty="0">
                <a:latin typeface="Tw Cen MT" panose="020B0602020104020603" pitchFamily="34" charset="0"/>
              </a:rPr>
              <a:t>the functional matrix theory </a:t>
            </a:r>
            <a:r>
              <a:rPr lang="en-US" sz="3200" dirty="0">
                <a:solidFill>
                  <a:srgbClr val="FFC000"/>
                </a:solidFill>
                <a:latin typeface="Tw Cen MT" panose="020B0602020104020603" pitchFamily="34" charset="0"/>
              </a:rPr>
              <a:t>of Moss acknowledged some aspects of </a:t>
            </a:r>
            <a:r>
              <a:rPr lang="en-US" sz="3200" b="1" dirty="0">
                <a:latin typeface="Tw Cen MT" panose="020B0602020104020603" pitchFamily="34" charset="0"/>
              </a:rPr>
              <a:t>Sicher’s theory </a:t>
            </a:r>
            <a:r>
              <a:rPr lang="en-US" sz="3200" dirty="0">
                <a:solidFill>
                  <a:srgbClr val="FFC000"/>
                </a:solidFill>
                <a:latin typeface="Tw Cen MT" panose="020B0602020104020603" pitchFamily="34" charset="0"/>
              </a:rPr>
              <a:t>and at the same time does not rule out </a:t>
            </a:r>
            <a:r>
              <a:rPr lang="en-US" sz="3200" b="1" dirty="0">
                <a:latin typeface="Tw Cen MT" panose="020B0602020104020603" pitchFamily="34" charset="0"/>
              </a:rPr>
              <a:t>genetic theory.</a:t>
            </a:r>
          </a:p>
        </p:txBody>
      </p:sp>
    </p:spTree>
    <p:extLst>
      <p:ext uri="{BB962C8B-B14F-4D97-AF65-F5344CB8AC3E}">
        <p14:creationId xmlns:p14="http://schemas.microsoft.com/office/powerpoint/2010/main" val="435993800"/>
      </p:ext>
    </p:extLst>
  </p:cSld>
  <p:clrMapOvr>
    <a:masterClrMapping/>
  </p:clrMapOvr>
  <p:transition spd="slow" advClick="0"/>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153687-4A97-451A-A5C1-A22143EA7C3F}"/>
              </a:ext>
            </a:extLst>
          </p:cNvPr>
          <p:cNvSpPr txBox="1"/>
          <p:nvPr/>
        </p:nvSpPr>
        <p:spPr>
          <a:xfrm>
            <a:off x="1307810" y="244549"/>
            <a:ext cx="10079665" cy="6124754"/>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Van limborgh explained the process of growth and development in a view that </a:t>
            </a:r>
            <a:r>
              <a:rPr lang="en-US" sz="2800" dirty="0">
                <a:latin typeface="Tw Cen MT" panose="020B0602020104020603" pitchFamily="34" charset="0"/>
              </a:rPr>
              <a:t>combines all the three theories.</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Van limborgh proposed the following five controlling factors of growth:-</a:t>
            </a:r>
          </a:p>
          <a:p>
            <a:pPr marL="914400" lvl="1" indent="-457200">
              <a:buFont typeface="Wingdings" panose="05000000000000000000" pitchFamily="2" charset="2"/>
              <a:buChar char="ü"/>
            </a:pPr>
            <a:endParaRPr lang="en-US" sz="2800" dirty="0">
              <a:latin typeface="Tw Cen MT" panose="020B0602020104020603" pitchFamily="34" charset="0"/>
            </a:endParaRPr>
          </a:p>
          <a:p>
            <a:pPr marL="914400" lvl="1" indent="-457200">
              <a:buFont typeface="Wingdings" panose="05000000000000000000" pitchFamily="2" charset="2"/>
              <a:buChar char="ü"/>
            </a:pPr>
            <a:r>
              <a:rPr lang="en-US" sz="2800" dirty="0">
                <a:latin typeface="Tw Cen MT" panose="020B0602020104020603" pitchFamily="34" charset="0"/>
              </a:rPr>
              <a:t>INTRINSIC GENETIC FACTORS- </a:t>
            </a:r>
            <a:r>
              <a:rPr lang="en-US" sz="2800" dirty="0">
                <a:solidFill>
                  <a:srgbClr val="FFC000"/>
                </a:solidFill>
                <a:latin typeface="Tw Cen MT" panose="020B0602020104020603" pitchFamily="34" charset="0"/>
              </a:rPr>
              <a:t>They are the genetic factors inherent to the craniofacial skeletal tissues.</a:t>
            </a:r>
          </a:p>
          <a:p>
            <a:pPr marL="914400" lvl="1" indent="-457200">
              <a:buFont typeface="Wingdings" panose="05000000000000000000" pitchFamily="2" charset="2"/>
              <a:buChar char="ü"/>
            </a:pPr>
            <a:r>
              <a:rPr lang="en-US" sz="2800" dirty="0">
                <a:latin typeface="Tw Cen MT" panose="020B0602020104020603" pitchFamily="34" charset="0"/>
              </a:rPr>
              <a:t>LOCAL EPIGENETIC FACTORS(capsular matrix)- </a:t>
            </a:r>
            <a:r>
              <a:rPr lang="en-US" sz="2800" dirty="0">
                <a:solidFill>
                  <a:srgbClr val="FFC000"/>
                </a:solidFill>
                <a:latin typeface="Tw Cen MT" panose="020B0602020104020603" pitchFamily="34" charset="0"/>
              </a:rPr>
              <a:t>Bone growth is determined by genetic control originating from adjacent spaces structures like </a:t>
            </a:r>
            <a:r>
              <a:rPr lang="en-US" sz="2800" dirty="0" err="1">
                <a:solidFill>
                  <a:srgbClr val="FFC000"/>
                </a:solidFill>
                <a:latin typeface="Tw Cen MT" panose="020B0602020104020603" pitchFamily="34" charset="0"/>
              </a:rPr>
              <a:t>brain,eyes,etc</a:t>
            </a:r>
            <a:r>
              <a:rPr lang="en-US" sz="2800" dirty="0">
                <a:solidFill>
                  <a:srgbClr val="FFC000"/>
                </a:solidFill>
                <a:latin typeface="Tw Cen MT" panose="020B0602020104020603" pitchFamily="34" charset="0"/>
              </a:rPr>
              <a:t>.</a:t>
            </a:r>
          </a:p>
          <a:p>
            <a:pPr marL="914400" lvl="1" indent="-457200">
              <a:buFont typeface="Wingdings" panose="05000000000000000000" pitchFamily="2" charset="2"/>
              <a:buChar char="ü"/>
            </a:pPr>
            <a:r>
              <a:rPr lang="en-US" sz="2800" dirty="0">
                <a:latin typeface="Tw Cen MT" panose="020B0602020104020603" pitchFamily="34" charset="0"/>
              </a:rPr>
              <a:t>GENERAL EPIGENETIC FACTORS-</a:t>
            </a:r>
            <a:r>
              <a:rPr lang="en-US" sz="2800" dirty="0">
                <a:solidFill>
                  <a:srgbClr val="FFC000"/>
                </a:solidFill>
                <a:latin typeface="Tw Cen MT" panose="020B0602020104020603" pitchFamily="34" charset="0"/>
              </a:rPr>
              <a:t>They</a:t>
            </a:r>
            <a:r>
              <a:rPr lang="en-US" sz="2800" dirty="0">
                <a:latin typeface="Tw Cen MT" panose="020B0602020104020603" pitchFamily="34" charset="0"/>
              </a:rPr>
              <a:t> </a:t>
            </a:r>
            <a:r>
              <a:rPr lang="en-US" sz="2800" dirty="0">
                <a:solidFill>
                  <a:srgbClr val="FFC000"/>
                </a:solidFill>
                <a:latin typeface="Tw Cen MT" panose="020B0602020104020603" pitchFamily="34" charset="0"/>
              </a:rPr>
              <a:t>are genetic factors determining growth from distant structures.eg-sex </a:t>
            </a:r>
            <a:r>
              <a:rPr lang="en-US" sz="2800" dirty="0" err="1">
                <a:solidFill>
                  <a:srgbClr val="FFC000"/>
                </a:solidFill>
                <a:latin typeface="Tw Cen MT" panose="020B0602020104020603" pitchFamily="34" charset="0"/>
              </a:rPr>
              <a:t>hormones,growth</a:t>
            </a:r>
            <a:r>
              <a:rPr lang="en-US" sz="2800" dirty="0">
                <a:solidFill>
                  <a:srgbClr val="FFC000"/>
                </a:solidFill>
                <a:latin typeface="Tw Cen MT" panose="020B0602020104020603" pitchFamily="34" charset="0"/>
              </a:rPr>
              <a:t> hormones.</a:t>
            </a:r>
          </a:p>
        </p:txBody>
      </p:sp>
    </p:spTree>
    <p:extLst>
      <p:ext uri="{BB962C8B-B14F-4D97-AF65-F5344CB8AC3E}">
        <p14:creationId xmlns:p14="http://schemas.microsoft.com/office/powerpoint/2010/main" val="4107724431"/>
      </p:ext>
    </p:extLst>
  </p:cSld>
  <p:clrMapOvr>
    <a:masterClrMapping/>
  </p:clrMapOvr>
  <p:transition spd="slow" advClick="0"/>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6C3623-F46C-4F86-803C-C36876EB0001}"/>
              </a:ext>
            </a:extLst>
          </p:cNvPr>
          <p:cNvSpPr txBox="1"/>
          <p:nvPr/>
        </p:nvSpPr>
        <p:spPr>
          <a:xfrm>
            <a:off x="1403500" y="446567"/>
            <a:ext cx="9239693" cy="3539430"/>
          </a:xfrm>
          <a:prstGeom prst="rect">
            <a:avLst/>
          </a:prstGeom>
          <a:noFill/>
        </p:spPr>
        <p:txBody>
          <a:bodyPr wrap="square" rtlCol="0">
            <a:spAutoFit/>
          </a:bodyPr>
          <a:lstStyle/>
          <a:p>
            <a:pPr marL="457200" indent="-457200">
              <a:buFont typeface="Wingdings" panose="05000000000000000000" pitchFamily="2" charset="2"/>
              <a:buChar char="ü"/>
            </a:pPr>
            <a:r>
              <a:rPr lang="en-US" sz="3200" dirty="0">
                <a:latin typeface="Tw Cen MT" panose="020B0602020104020603" pitchFamily="34" charset="0"/>
              </a:rPr>
              <a:t>LOCAL ENVIRONMENTAL FACTORS(PERIOSTEAL MATRIX): </a:t>
            </a:r>
            <a:r>
              <a:rPr lang="en-US" sz="3200" dirty="0">
                <a:solidFill>
                  <a:srgbClr val="FFC000"/>
                </a:solidFill>
                <a:latin typeface="Tw Cen MT" panose="020B0602020104020603" pitchFamily="34" charset="0"/>
              </a:rPr>
              <a:t>They are non-genetic factors from local external environment. E.g.-habits, muscle force, etc.</a:t>
            </a:r>
          </a:p>
          <a:p>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ü"/>
            </a:pPr>
            <a:r>
              <a:rPr lang="en-US" sz="3200" dirty="0">
                <a:latin typeface="Tw Cen MT" panose="020B0602020104020603" pitchFamily="34" charset="0"/>
              </a:rPr>
              <a:t>GENERAL ENVIRONMENTAL FACTORS: </a:t>
            </a:r>
            <a:r>
              <a:rPr lang="en-US" sz="3200" dirty="0">
                <a:solidFill>
                  <a:srgbClr val="FFC000"/>
                </a:solidFill>
                <a:latin typeface="Tw Cen MT" panose="020B0602020104020603" pitchFamily="34" charset="0"/>
              </a:rPr>
              <a:t>They are general non-genetic influences such as nutrition, oxygen, etc.</a:t>
            </a:r>
          </a:p>
        </p:txBody>
      </p:sp>
      <p:pic>
        <p:nvPicPr>
          <p:cNvPr id="4" name="Picture 3" descr="A close up of a logo&#10;&#10;Description generated with very high confidence">
            <a:extLst>
              <a:ext uri="{FF2B5EF4-FFF2-40B4-BE49-F238E27FC236}">
                <a16:creationId xmlns:a16="http://schemas.microsoft.com/office/drawing/2014/main" id="{AB0EB7C1-6D82-4BE5-A34E-67941DBE8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057" y="3781650"/>
            <a:ext cx="4056744" cy="2954429"/>
          </a:xfrm>
          <a:prstGeom prst="rect">
            <a:avLst/>
          </a:prstGeom>
        </p:spPr>
      </p:pic>
    </p:spTree>
    <p:extLst>
      <p:ext uri="{BB962C8B-B14F-4D97-AF65-F5344CB8AC3E}">
        <p14:creationId xmlns:p14="http://schemas.microsoft.com/office/powerpoint/2010/main" val="584901116"/>
      </p:ext>
    </p:extLst>
  </p:cSld>
  <p:clrMapOvr>
    <a:masterClrMapping/>
  </p:clrMapOvr>
  <p:transition spd="slow" advClick="0"/>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2A55E0-7914-4801-9A0A-CEB146C83F83}"/>
              </a:ext>
            </a:extLst>
          </p:cNvPr>
          <p:cNvSpPr txBox="1"/>
          <p:nvPr/>
        </p:nvSpPr>
        <p:spPr>
          <a:xfrm>
            <a:off x="436885" y="4"/>
            <a:ext cx="10890737" cy="5262979"/>
          </a:xfrm>
          <a:prstGeom prst="rect">
            <a:avLst/>
          </a:prstGeom>
          <a:noFill/>
        </p:spPr>
        <p:txBody>
          <a:bodyPr wrap="square" rtlCol="0">
            <a:spAutoFit/>
          </a:bodyPr>
          <a:lstStyle/>
          <a:p>
            <a:r>
              <a:rPr lang="en-US" sz="2800" u="sng" dirty="0">
                <a:latin typeface="Tw Cen MT" panose="020B0602020104020603" pitchFamily="34" charset="0"/>
              </a:rPr>
              <a:t>ENLOW’S EXPANDING ‘V’ PRINCIPLE-</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This theory was put forward by </a:t>
            </a:r>
            <a:r>
              <a:rPr lang="en-US" sz="2800" dirty="0">
                <a:latin typeface="Tw Cen MT" panose="020B0602020104020603" pitchFamily="34" charset="0"/>
              </a:rPr>
              <a:t>DONALD ENLOW.</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Many facial bones or parts of bone have a </a:t>
            </a:r>
            <a:r>
              <a:rPr lang="en-US" sz="2800" dirty="0">
                <a:latin typeface="Tw Cen MT" panose="020B0602020104020603" pitchFamily="34" charset="0"/>
              </a:rPr>
              <a:t>‘v’</a:t>
            </a:r>
            <a:r>
              <a:rPr lang="en-US" sz="2800" dirty="0">
                <a:solidFill>
                  <a:srgbClr val="FFC000"/>
                </a:solidFill>
                <a:latin typeface="Tw Cen MT" panose="020B0602020104020603" pitchFamily="34" charset="0"/>
              </a:rPr>
              <a:t> shaped pattern of growth.</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The growth movements and enlargement of these bones occur towards the wide ends of the ‘v’ as a result of </a:t>
            </a:r>
            <a:r>
              <a:rPr lang="en-US" sz="2800" dirty="0">
                <a:latin typeface="Tw Cen MT" panose="020B0602020104020603" pitchFamily="34" charset="0"/>
              </a:rPr>
              <a:t>differential deposition and selective resorption of bone.</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p>
        </p:txBody>
      </p:sp>
      <p:pic>
        <p:nvPicPr>
          <p:cNvPr id="4" name="Picture 3" descr="A picture containing text, map&#10;&#10;Description generated with very high confidence">
            <a:extLst>
              <a:ext uri="{FF2B5EF4-FFF2-40B4-BE49-F238E27FC236}">
                <a16:creationId xmlns:a16="http://schemas.microsoft.com/office/drawing/2014/main" id="{22EB931F-CDC4-4174-A49A-6D2416FC4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3045" y="4293854"/>
            <a:ext cx="7324577" cy="2466549"/>
          </a:xfrm>
          <a:prstGeom prst="rect">
            <a:avLst/>
          </a:prstGeom>
        </p:spPr>
      </p:pic>
    </p:spTree>
    <p:extLst>
      <p:ext uri="{BB962C8B-B14F-4D97-AF65-F5344CB8AC3E}">
        <p14:creationId xmlns:p14="http://schemas.microsoft.com/office/powerpoint/2010/main" val="2754500611"/>
      </p:ext>
    </p:extLst>
  </p:cSld>
  <p:clrMapOvr>
    <a:masterClrMapping/>
  </p:clrMapOvr>
  <p:transition spd="slow" advClick="0"/>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AA94A5-CCFB-4C10-9154-14DC66B22060}"/>
              </a:ext>
            </a:extLst>
          </p:cNvPr>
          <p:cNvSpPr txBox="1"/>
          <p:nvPr/>
        </p:nvSpPr>
        <p:spPr>
          <a:xfrm>
            <a:off x="1531091" y="435939"/>
            <a:ext cx="9526772" cy="4524315"/>
          </a:xfrm>
          <a:prstGeom prst="rect">
            <a:avLst/>
          </a:prstGeom>
          <a:noFill/>
        </p:spPr>
        <p:txBody>
          <a:bodyPr wrap="square" rtlCol="0">
            <a:spAutoFit/>
          </a:bodyPr>
          <a:lstStyle/>
          <a:p>
            <a:pPr marL="342900" indent="-342900">
              <a:buFont typeface="Wingdings" panose="05000000000000000000" pitchFamily="2" charset="2"/>
              <a:buChar char="q"/>
            </a:pPr>
            <a:r>
              <a:rPr lang="en-US" sz="3200" dirty="0">
                <a:solidFill>
                  <a:srgbClr val="FFC000"/>
                </a:solidFill>
                <a:latin typeface="Tw Cen MT" panose="020B0602020104020603" pitchFamily="34" charset="0"/>
              </a:rPr>
              <a:t>Bone </a:t>
            </a:r>
            <a:r>
              <a:rPr lang="en-US" sz="3200" dirty="0">
                <a:latin typeface="Tw Cen MT" panose="020B0602020104020603" pitchFamily="34" charset="0"/>
              </a:rPr>
              <a:t>deposition</a:t>
            </a:r>
            <a:r>
              <a:rPr lang="en-US" sz="3200" dirty="0">
                <a:solidFill>
                  <a:srgbClr val="FFC000"/>
                </a:solidFill>
                <a:latin typeface="Tw Cen MT" panose="020B0602020104020603" pitchFamily="34" charset="0"/>
              </a:rPr>
              <a:t> occurs on the </a:t>
            </a:r>
            <a:r>
              <a:rPr lang="en-US" sz="3200" dirty="0">
                <a:latin typeface="Tw Cen MT" panose="020B0602020104020603" pitchFamily="34" charset="0"/>
              </a:rPr>
              <a:t>inner side of the wide end</a:t>
            </a:r>
            <a:r>
              <a:rPr lang="en-US" sz="3200" dirty="0">
                <a:solidFill>
                  <a:srgbClr val="FFC000"/>
                </a:solidFill>
                <a:latin typeface="Tw Cen MT" panose="020B0602020104020603" pitchFamily="34" charset="0"/>
              </a:rPr>
              <a:t> of the ‘v’ and bone </a:t>
            </a:r>
            <a:r>
              <a:rPr lang="en-US" sz="3200" dirty="0">
                <a:solidFill>
                  <a:schemeClr val="accent1"/>
                </a:solidFill>
                <a:latin typeface="Tw Cen MT" panose="020B0602020104020603" pitchFamily="34" charset="0"/>
              </a:rPr>
              <a:t>resorption</a:t>
            </a:r>
            <a:r>
              <a:rPr lang="en-US" sz="3200" dirty="0">
                <a:solidFill>
                  <a:srgbClr val="FFC000"/>
                </a:solidFill>
                <a:latin typeface="Tw Cen MT" panose="020B0602020104020603" pitchFamily="34" charset="0"/>
              </a:rPr>
              <a:t> on the </a:t>
            </a:r>
            <a:r>
              <a:rPr lang="en-US" sz="3200" dirty="0">
                <a:solidFill>
                  <a:schemeClr val="accent1"/>
                </a:solidFill>
                <a:latin typeface="Tw Cen MT" panose="020B0602020104020603" pitchFamily="34" charset="0"/>
              </a:rPr>
              <a:t>outer surface.</a:t>
            </a:r>
          </a:p>
          <a:p>
            <a:endParaRPr lang="en-US" sz="32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3200" dirty="0">
                <a:solidFill>
                  <a:srgbClr val="FFC000"/>
                </a:solidFill>
                <a:latin typeface="Tw Cen MT" panose="020B0602020104020603" pitchFamily="34" charset="0"/>
              </a:rPr>
              <a:t>Deposition also takes place at the ends of the two arms of the ‘v’ resulting in growth movement towards the ends.</a:t>
            </a:r>
          </a:p>
          <a:p>
            <a:pPr marL="342900" indent="-342900">
              <a:buFont typeface="Wingdings" panose="05000000000000000000" pitchFamily="2" charset="2"/>
              <a:buChar char="q"/>
            </a:pPr>
            <a:endParaRPr lang="en-US" sz="32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3200" dirty="0">
                <a:solidFill>
                  <a:srgbClr val="FFC000"/>
                </a:solidFill>
                <a:latin typeface="Tw Cen MT" panose="020B0602020104020603" pitchFamily="34" charset="0"/>
              </a:rPr>
              <a:t>As the remodeling continues, the ‘v’ moves away from its tip and enlarges simultaneously. </a:t>
            </a:r>
            <a:endParaRPr lang="en-US" sz="3600" dirty="0">
              <a:solidFill>
                <a:srgbClr val="FFC000"/>
              </a:solidFill>
              <a:latin typeface="Tw Cen MT" panose="020B0602020104020603" pitchFamily="34" charset="0"/>
            </a:endParaRPr>
          </a:p>
        </p:txBody>
      </p:sp>
    </p:spTree>
    <p:extLst>
      <p:ext uri="{BB962C8B-B14F-4D97-AF65-F5344CB8AC3E}">
        <p14:creationId xmlns:p14="http://schemas.microsoft.com/office/powerpoint/2010/main" val="3025513561"/>
      </p:ext>
    </p:extLst>
  </p:cSld>
  <p:clrMapOvr>
    <a:masterClrMapping/>
  </p:clrMapOvr>
  <p:transition spd="slow" advClick="0"/>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0404E3-4A51-4BFF-8EB8-0462B0DF86C1}"/>
              </a:ext>
            </a:extLst>
          </p:cNvPr>
          <p:cNvSpPr txBox="1"/>
          <p:nvPr/>
        </p:nvSpPr>
        <p:spPr>
          <a:xfrm>
            <a:off x="1350341" y="520999"/>
            <a:ext cx="10079665" cy="2246769"/>
          </a:xfrm>
          <a:prstGeom prst="rect">
            <a:avLst/>
          </a:prstGeom>
          <a:noFill/>
        </p:spPr>
        <p:txBody>
          <a:bodyPr wrap="square" rtlCol="0">
            <a:spAutoFit/>
          </a:bodyPr>
          <a:lstStyle/>
          <a:p>
            <a:r>
              <a:rPr lang="en-US" sz="2800" dirty="0">
                <a:solidFill>
                  <a:srgbClr val="FFC000"/>
                </a:solidFill>
                <a:latin typeface="Tw Cen MT" panose="020B0602020104020603" pitchFamily="34" charset="0"/>
              </a:rPr>
              <a:t>In this way, growth as well as movement of bone occurs simultaneously.</a:t>
            </a:r>
          </a:p>
          <a:p>
            <a:endParaRPr lang="en-US" sz="2800" dirty="0">
              <a:solidFill>
                <a:srgbClr val="FFC000"/>
              </a:solidFill>
              <a:latin typeface="Tw Cen MT" panose="020B0602020104020603" pitchFamily="34" charset="0"/>
            </a:endParaRPr>
          </a:p>
          <a:p>
            <a:r>
              <a:rPr lang="en-US" sz="2800" dirty="0">
                <a:solidFill>
                  <a:srgbClr val="FFC000"/>
                </a:solidFill>
                <a:latin typeface="Tw Cen MT" panose="020B0602020104020603" pitchFamily="34" charset="0"/>
              </a:rPr>
              <a:t>Such an increase in size and the simultaneous movement of the bone in the shape of ‘v’ is called as the expanding ‘v’ principle.</a:t>
            </a:r>
          </a:p>
        </p:txBody>
      </p:sp>
      <p:pic>
        <p:nvPicPr>
          <p:cNvPr id="4" name="Picture 3" descr="A close up of a logo&#10;&#10;Description generated with high confidence">
            <a:extLst>
              <a:ext uri="{FF2B5EF4-FFF2-40B4-BE49-F238E27FC236}">
                <a16:creationId xmlns:a16="http://schemas.microsoft.com/office/drawing/2014/main" id="{1C007F6C-1FDE-497B-8D5D-5CC6C6C6B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1027" y="2940484"/>
            <a:ext cx="3048000" cy="3835400"/>
          </a:xfrm>
          <a:prstGeom prst="rect">
            <a:avLst/>
          </a:prstGeom>
        </p:spPr>
      </p:pic>
      <p:pic>
        <p:nvPicPr>
          <p:cNvPr id="5" name="Picture 4" descr="lower jaw 089">
            <a:extLst>
              <a:ext uri="{FF2B5EF4-FFF2-40B4-BE49-F238E27FC236}">
                <a16:creationId xmlns:a16="http://schemas.microsoft.com/office/drawing/2014/main" id="{73FA0603-069E-4D9D-9FF0-EADB37B917FA}"/>
              </a:ext>
            </a:extLst>
          </p:cNvPr>
          <p:cNvPicPr>
            <a:picLocks noChangeAspect="1" noChangeArrowheads="1"/>
          </p:cNvPicPr>
          <p:nvPr/>
        </p:nvPicPr>
        <p:blipFill>
          <a:blip r:embed="rId3">
            <a:lum bright="48000" contrast="72000"/>
            <a:extLst>
              <a:ext uri="{28A0092B-C50C-407E-A947-70E740481C1C}">
                <a14:useLocalDpi xmlns:a14="http://schemas.microsoft.com/office/drawing/2010/main" val="0"/>
              </a:ext>
            </a:extLst>
          </a:blip>
          <a:srcRect/>
          <a:stretch>
            <a:fillRect/>
          </a:stretch>
        </p:blipFill>
        <p:spPr bwMode="auto">
          <a:xfrm>
            <a:off x="5803903" y="3135003"/>
            <a:ext cx="4000500" cy="328612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294480"/>
      </p:ext>
    </p:extLst>
  </p:cSld>
  <p:clrMapOvr>
    <a:masterClrMapping/>
  </p:clrMapOvr>
  <p:transition spd="slow" advClick="0"/>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84B751-8F7D-4DE9-8E40-D9025EA6886D}"/>
              </a:ext>
            </a:extLst>
          </p:cNvPr>
          <p:cNvSpPr txBox="1"/>
          <p:nvPr/>
        </p:nvSpPr>
        <p:spPr>
          <a:xfrm>
            <a:off x="5" y="4"/>
            <a:ext cx="11536327" cy="6063198"/>
          </a:xfrm>
          <a:prstGeom prst="rect">
            <a:avLst/>
          </a:prstGeom>
          <a:noFill/>
        </p:spPr>
        <p:txBody>
          <a:bodyPr wrap="square" rtlCol="0">
            <a:spAutoFit/>
          </a:bodyPr>
          <a:lstStyle/>
          <a:p>
            <a:pPr marL="457200" indent="-457200">
              <a:buFont typeface="Wingdings" panose="05000000000000000000" pitchFamily="2" charset="2"/>
              <a:buChar char="q"/>
            </a:pPr>
            <a:r>
              <a:rPr lang="en-US" sz="4000" dirty="0">
                <a:solidFill>
                  <a:srgbClr val="FFC000"/>
                </a:solidFill>
                <a:latin typeface="Tw Cen MT" panose="020B0602020104020603" pitchFamily="34" charset="0"/>
              </a:rPr>
              <a:t>Such a growth process results in-</a:t>
            </a:r>
          </a:p>
          <a:p>
            <a:pPr marL="914400" lvl="1" indent="-457200">
              <a:buFont typeface="Wingdings" panose="05000000000000000000" pitchFamily="2" charset="2"/>
              <a:buChar char="§"/>
            </a:pPr>
            <a:endParaRPr lang="en-US" sz="4000" dirty="0">
              <a:solidFill>
                <a:srgbClr val="FFC000"/>
              </a:solidFill>
              <a:latin typeface="Tw Cen MT" panose="020B0602020104020603" pitchFamily="34" charset="0"/>
            </a:endParaRPr>
          </a:p>
          <a:p>
            <a:pPr marL="914400" lvl="1" indent="-457200">
              <a:buFont typeface="Wingdings" panose="05000000000000000000" pitchFamily="2" charset="2"/>
              <a:buChar char="§"/>
            </a:pPr>
            <a:r>
              <a:rPr lang="en-US" sz="4000" dirty="0">
                <a:solidFill>
                  <a:srgbClr val="FFC000"/>
                </a:solidFill>
                <a:latin typeface="Tw Cen MT" panose="020B0602020104020603" pitchFamily="34" charset="0"/>
              </a:rPr>
              <a:t>Enlargement in overall size of the ‘v’ shaped area.</a:t>
            </a:r>
          </a:p>
          <a:p>
            <a:pPr marL="914400" lvl="1" indent="-457200">
              <a:buFont typeface="Wingdings" panose="05000000000000000000" pitchFamily="2" charset="2"/>
              <a:buChar char="§"/>
            </a:pPr>
            <a:r>
              <a:rPr lang="en-US" sz="4000" dirty="0">
                <a:solidFill>
                  <a:srgbClr val="FFC000"/>
                </a:solidFill>
                <a:latin typeface="Tw Cen MT" panose="020B0602020104020603" pitchFamily="34" charset="0"/>
              </a:rPr>
              <a:t>Movement of the entire ‘v’ structure towards its own wider end.</a:t>
            </a:r>
          </a:p>
          <a:p>
            <a:pPr marL="914400" lvl="1" indent="-457200">
              <a:buFont typeface="Wingdings" panose="05000000000000000000" pitchFamily="2" charset="2"/>
              <a:buChar char="§"/>
            </a:pPr>
            <a:r>
              <a:rPr lang="en-US" sz="4000" dirty="0">
                <a:latin typeface="Tw Cen MT" panose="020B0602020104020603" pitchFamily="34" charset="0"/>
              </a:rPr>
              <a:t>Continuous relocation</a:t>
            </a:r>
            <a:r>
              <a:rPr lang="en-US" sz="4000" dirty="0">
                <a:solidFill>
                  <a:srgbClr val="FFC000"/>
                </a:solidFill>
                <a:latin typeface="Tw Cen MT" panose="020B0602020104020603" pitchFamily="34" charset="0"/>
              </a:rPr>
              <a:t>(</a:t>
            </a:r>
            <a:r>
              <a:rPr lang="en-US" altLang="en-US" sz="4000" dirty="0">
                <a:solidFill>
                  <a:srgbClr val="FFC000"/>
                </a:solidFill>
                <a:latin typeface="Tw Cen MT" panose="020B0602020104020603" pitchFamily="34" charset="0"/>
              </a:rPr>
              <a:t>progressive </a:t>
            </a:r>
          </a:p>
          <a:p>
            <a:pPr lvl="1"/>
            <a:r>
              <a:rPr lang="en-US" altLang="en-US" sz="4000" dirty="0">
                <a:solidFill>
                  <a:srgbClr val="FFC000"/>
                </a:solidFill>
                <a:latin typeface="Tw Cen MT" panose="020B0602020104020603" pitchFamily="34" charset="0"/>
              </a:rPr>
              <a:t>sequential movement of component                                  parts as a bone enlarges).</a:t>
            </a:r>
            <a:endParaRPr lang="en-US" sz="40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4000" dirty="0"/>
          </a:p>
          <a:p>
            <a:r>
              <a:rPr lang="en-US" sz="2800" dirty="0"/>
              <a:t> </a:t>
            </a:r>
          </a:p>
        </p:txBody>
      </p:sp>
      <p:pic>
        <p:nvPicPr>
          <p:cNvPr id="3" name="Picture 3" descr="scan0076">
            <a:extLst>
              <a:ext uri="{FF2B5EF4-FFF2-40B4-BE49-F238E27FC236}">
                <a16:creationId xmlns:a16="http://schemas.microsoft.com/office/drawing/2014/main" id="{DFB1FABE-4E56-45E5-BDE0-C9F0499BD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0968" y="2576651"/>
            <a:ext cx="3857625" cy="41021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254080"/>
      </p:ext>
    </p:extLst>
  </p:cSld>
  <p:clrMapOvr>
    <a:masterClrMapping/>
  </p:clrMapOvr>
  <p:transition spd="slow" advClick="0"/>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7F68B-DD3C-474C-A0B5-916C494743B2}"/>
              </a:ext>
            </a:extLst>
          </p:cNvPr>
          <p:cNvSpPr txBox="1"/>
          <p:nvPr/>
        </p:nvSpPr>
        <p:spPr>
          <a:xfrm>
            <a:off x="284485" y="210052"/>
            <a:ext cx="11017457" cy="3539430"/>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Most of the craniofacial bones including maxilla, mandible and palate grow on an expanding ‘v’.</a:t>
            </a:r>
          </a:p>
          <a:p>
            <a:pPr marL="914400" lvl="1" indent="-457200">
              <a:buFont typeface="Wingdings" panose="05000000000000000000" pitchFamily="2" charset="2"/>
              <a:buChar char="§"/>
            </a:pPr>
            <a:r>
              <a:rPr lang="en-US" sz="2800" dirty="0">
                <a:latin typeface="Tw Cen MT" panose="020B0602020104020603" pitchFamily="34" charset="0"/>
              </a:rPr>
              <a:t>Growth of the palate</a:t>
            </a:r>
            <a:r>
              <a:rPr lang="en-US" sz="2800" dirty="0">
                <a:solidFill>
                  <a:srgbClr val="FFC000"/>
                </a:solidFill>
                <a:latin typeface="Tw Cen MT" panose="020B0602020104020603" pitchFamily="34" charset="0"/>
              </a:rPr>
              <a:t> is one of the best example of expanding ‘v’ principle.</a:t>
            </a:r>
          </a:p>
          <a:p>
            <a:pPr marL="914400" lvl="1" indent="-457200">
              <a:buFont typeface="Wingdings" panose="05000000000000000000" pitchFamily="2" charset="2"/>
              <a:buChar char="§"/>
            </a:pPr>
            <a:r>
              <a:rPr lang="en-US" sz="2800" dirty="0">
                <a:latin typeface="Tw Cen MT" panose="020B0602020104020603" pitchFamily="34" charset="0"/>
              </a:rPr>
              <a:t>Deposition </a:t>
            </a:r>
            <a:r>
              <a:rPr lang="en-US" sz="2800" dirty="0">
                <a:solidFill>
                  <a:srgbClr val="FFC000"/>
                </a:solidFill>
                <a:latin typeface="Tw Cen MT" panose="020B0602020104020603" pitchFamily="34" charset="0"/>
              </a:rPr>
              <a:t>occurs on the </a:t>
            </a:r>
            <a:r>
              <a:rPr lang="en-US" sz="2800" dirty="0">
                <a:latin typeface="Tw Cen MT" panose="020B0602020104020603" pitchFamily="34" charset="0"/>
              </a:rPr>
              <a:t>palatal periosteal surface </a:t>
            </a:r>
            <a:r>
              <a:rPr lang="en-US" sz="2800" dirty="0">
                <a:solidFill>
                  <a:srgbClr val="FFC000"/>
                </a:solidFill>
                <a:latin typeface="Tw Cen MT" panose="020B0602020104020603" pitchFamily="34" charset="0"/>
              </a:rPr>
              <a:t>and </a:t>
            </a:r>
            <a:r>
              <a:rPr lang="en-US" sz="2800" dirty="0">
                <a:solidFill>
                  <a:schemeClr val="accent1"/>
                </a:solidFill>
                <a:latin typeface="Tw Cen MT" panose="020B0602020104020603" pitchFamily="34" charset="0"/>
              </a:rPr>
              <a:t>resorption</a:t>
            </a:r>
            <a:r>
              <a:rPr lang="en-US" sz="2800" dirty="0">
                <a:solidFill>
                  <a:srgbClr val="FFC000"/>
                </a:solidFill>
                <a:latin typeface="Tw Cen MT" panose="020B0602020104020603" pitchFamily="34" charset="0"/>
              </a:rPr>
              <a:t> occurs on the side of </a:t>
            </a:r>
            <a:r>
              <a:rPr lang="en-US" sz="2800" dirty="0">
                <a:solidFill>
                  <a:schemeClr val="accent1"/>
                </a:solidFill>
                <a:latin typeface="Tw Cen MT" panose="020B0602020104020603" pitchFamily="34" charset="0"/>
              </a:rPr>
              <a:t>nasal floor.</a:t>
            </a:r>
          </a:p>
          <a:p>
            <a:pPr marL="914400" lvl="1" indent="-457200">
              <a:buFont typeface="Wingdings" panose="05000000000000000000" pitchFamily="2" charset="2"/>
              <a:buChar char="§"/>
            </a:pPr>
            <a:r>
              <a:rPr lang="en-US" sz="2800" dirty="0">
                <a:solidFill>
                  <a:srgbClr val="FFC000"/>
                </a:solidFill>
                <a:latin typeface="Tw Cen MT" panose="020B0602020104020603" pitchFamily="34" charset="0"/>
              </a:rPr>
              <a:t>In this way, </a:t>
            </a:r>
            <a:r>
              <a:rPr lang="en-US" sz="2800" dirty="0">
                <a:latin typeface="Tw Cen MT" panose="020B0602020104020603" pitchFamily="34" charset="0"/>
              </a:rPr>
              <a:t>palate expands on lateral direction </a:t>
            </a:r>
            <a:r>
              <a:rPr lang="en-US" sz="2800" dirty="0">
                <a:solidFill>
                  <a:srgbClr val="FFC000"/>
                </a:solidFill>
                <a:latin typeface="Tw Cen MT" panose="020B0602020104020603" pitchFamily="34" charset="0"/>
              </a:rPr>
              <a:t>and also moves downward.</a:t>
            </a:r>
          </a:p>
        </p:txBody>
      </p:sp>
      <p:pic>
        <p:nvPicPr>
          <p:cNvPr id="4" name="Picture 3" descr="A close up of a map&#10;&#10;Description generated with high confidence">
            <a:extLst>
              <a:ext uri="{FF2B5EF4-FFF2-40B4-BE49-F238E27FC236}">
                <a16:creationId xmlns:a16="http://schemas.microsoft.com/office/drawing/2014/main" id="{B504C990-B1AB-4B7C-9C7E-2D314482B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1780" y="3411241"/>
            <a:ext cx="4009917" cy="3158581"/>
          </a:xfrm>
          <a:prstGeom prst="rect">
            <a:avLst/>
          </a:prstGeom>
        </p:spPr>
      </p:pic>
      <p:pic>
        <p:nvPicPr>
          <p:cNvPr id="5" name="Picture 6">
            <a:extLst>
              <a:ext uri="{FF2B5EF4-FFF2-40B4-BE49-F238E27FC236}">
                <a16:creationId xmlns:a16="http://schemas.microsoft.com/office/drawing/2014/main" id="{40F8B9AF-D4F0-4421-B28E-23569C48669C}"/>
              </a:ext>
            </a:extLst>
          </p:cNvPr>
          <p:cNvPicPr>
            <a:picLocks noChangeAspect="1" noChangeArrowheads="1"/>
          </p:cNvPicPr>
          <p:nvPr/>
        </p:nvPicPr>
        <p:blipFill>
          <a:blip r:embed="rId3">
            <a:lum bright="6000" contrast="42000"/>
            <a:extLst>
              <a:ext uri="{28A0092B-C50C-407E-A947-70E740481C1C}">
                <a14:useLocalDpi xmlns:a14="http://schemas.microsoft.com/office/drawing/2010/main" val="0"/>
              </a:ext>
            </a:extLst>
          </a:blip>
          <a:srcRect l="5296"/>
          <a:stretch>
            <a:fillRect/>
          </a:stretch>
        </p:blipFill>
        <p:spPr bwMode="auto">
          <a:xfrm>
            <a:off x="8751586" y="3411233"/>
            <a:ext cx="3000375"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502221"/>
      </p:ext>
    </p:extLst>
  </p:cSld>
  <p:clrMapOvr>
    <a:masterClrMapping/>
  </p:clrMapOvr>
  <p:transition spd="slow" advClick="0"/>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D51947-5DF9-449F-A1E7-A3643FC2DF80}"/>
              </a:ext>
            </a:extLst>
          </p:cNvPr>
          <p:cNvSpPr txBox="1"/>
          <p:nvPr/>
        </p:nvSpPr>
        <p:spPr>
          <a:xfrm>
            <a:off x="239829" y="1524000"/>
            <a:ext cx="8309085" cy="3108543"/>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Ramus of the mandible grows on an expanding ‘v’ principle and the interramal width of the mandible also increases by expanding ‘v’ principle.</a:t>
            </a:r>
          </a:p>
          <a:p>
            <a:endParaRPr lang="en-US" sz="2800" dirty="0">
              <a:solidFill>
                <a:srgbClr val="FFC000"/>
              </a:solidFill>
              <a:latin typeface="Tw Cen MT" panose="020B0602020104020603" pitchFamily="34" charset="0"/>
            </a:endParaRPr>
          </a:p>
          <a:p>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The condyle remodels according to this principle and the neck of the condyle gets lengthened.</a:t>
            </a:r>
          </a:p>
        </p:txBody>
      </p:sp>
      <p:pic>
        <p:nvPicPr>
          <p:cNvPr id="3" name="Picture 2">
            <a:extLst>
              <a:ext uri="{FF2B5EF4-FFF2-40B4-BE49-F238E27FC236}">
                <a16:creationId xmlns:a16="http://schemas.microsoft.com/office/drawing/2014/main" id="{B592C73F-B5E3-475B-AC9F-15AA0C5001BD}"/>
              </a:ext>
            </a:extLst>
          </p:cNvPr>
          <p:cNvPicPr>
            <a:picLocks noChangeAspect="1"/>
          </p:cNvPicPr>
          <p:nvPr/>
        </p:nvPicPr>
        <p:blipFill>
          <a:blip r:embed="rId2"/>
          <a:stretch>
            <a:fillRect/>
          </a:stretch>
        </p:blipFill>
        <p:spPr>
          <a:xfrm>
            <a:off x="9246491" y="1477104"/>
            <a:ext cx="2367137" cy="3288139"/>
          </a:xfrm>
          <a:prstGeom prst="rect">
            <a:avLst/>
          </a:prstGeom>
        </p:spPr>
      </p:pic>
    </p:spTree>
    <p:extLst>
      <p:ext uri="{BB962C8B-B14F-4D97-AF65-F5344CB8AC3E}">
        <p14:creationId xmlns:p14="http://schemas.microsoft.com/office/powerpoint/2010/main" val="3247324658"/>
      </p:ext>
    </p:extLst>
  </p:cSld>
  <p:clrMapOvr>
    <a:masterClrMapping/>
  </p:clrMapOvr>
  <p:transition spd="slow" advClick="0"/>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192D1E-DDB1-4C2F-BEE2-CE644D73F393}"/>
              </a:ext>
            </a:extLst>
          </p:cNvPr>
          <p:cNvSpPr txBox="1"/>
          <p:nvPr/>
        </p:nvSpPr>
        <p:spPr>
          <a:xfrm>
            <a:off x="680485" y="106331"/>
            <a:ext cx="11196083" cy="7048083"/>
          </a:xfrm>
          <a:prstGeom prst="rect">
            <a:avLst/>
          </a:prstGeom>
          <a:noFill/>
        </p:spPr>
        <p:txBody>
          <a:bodyPr wrap="square" rtlCol="0">
            <a:spAutoFit/>
          </a:bodyPr>
          <a:lstStyle/>
          <a:p>
            <a:r>
              <a:rPr lang="en-US" sz="3600" dirty="0">
                <a:latin typeface="Jokerman" panose="04090605060D06020702" pitchFamily="82" charset="0"/>
              </a:rPr>
              <a:t>      </a:t>
            </a:r>
            <a:r>
              <a:rPr lang="en-US" sz="3600" u="sng" dirty="0">
                <a:latin typeface="Times New Roman" pitchFamily="18" charset="0"/>
                <a:cs typeface="Times New Roman" pitchFamily="18" charset="0"/>
              </a:rPr>
              <a:t>ENLOW’S COUNTERPART PRINCIPLE-</a:t>
            </a:r>
          </a:p>
          <a:p>
            <a:endParaRPr lang="en-US" sz="3200" u="sng" dirty="0">
              <a:solidFill>
                <a:srgbClr val="FFC000"/>
              </a:solidFill>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This theory was given by </a:t>
            </a:r>
            <a:r>
              <a:rPr lang="en-US" sz="3200" dirty="0">
                <a:latin typeface="Tw Cen MT" panose="020B0602020104020603" pitchFamily="34" charset="0"/>
              </a:rPr>
              <a:t>ENLOW et al </a:t>
            </a:r>
            <a:r>
              <a:rPr lang="en-US" sz="3200" dirty="0">
                <a:solidFill>
                  <a:srgbClr val="FFC000"/>
                </a:solidFill>
                <a:latin typeface="Tw Cen MT" panose="020B0602020104020603" pitchFamily="34" charset="0"/>
              </a:rPr>
              <a:t>in </a:t>
            </a:r>
            <a:r>
              <a:rPr lang="en-US" sz="3200" dirty="0">
                <a:latin typeface="Tw Cen MT" panose="020B0602020104020603" pitchFamily="34" charset="0"/>
              </a:rPr>
              <a:t>1969.</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counterpart principle of craniofacial growth states that the growth of any given facial or cranial part relates specifically to other structural and geometric counterparts in face and cranium.</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There are </a:t>
            </a:r>
            <a:r>
              <a:rPr lang="en-US" sz="3200" dirty="0">
                <a:latin typeface="Tw Cen MT" panose="020B0602020104020603" pitchFamily="34" charset="0"/>
              </a:rPr>
              <a:t>regional relationships </a:t>
            </a:r>
            <a:r>
              <a:rPr lang="en-US" sz="3200" dirty="0">
                <a:solidFill>
                  <a:srgbClr val="FFC000"/>
                </a:solidFill>
                <a:latin typeface="Tw Cen MT" panose="020B0602020104020603" pitchFamily="34" charset="0"/>
              </a:rPr>
              <a:t>throughout the whole face and cranium.</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If each regional part and its particular </a:t>
            </a:r>
            <a:r>
              <a:rPr lang="en-US" sz="3200" dirty="0">
                <a:latin typeface="Tw Cen MT" panose="020B0602020104020603" pitchFamily="34" charset="0"/>
              </a:rPr>
              <a:t>counterpart </a:t>
            </a:r>
            <a:r>
              <a:rPr lang="en-US" sz="3200" dirty="0">
                <a:solidFill>
                  <a:srgbClr val="FFC000"/>
                </a:solidFill>
                <a:latin typeface="Tw Cen MT" panose="020B0602020104020603" pitchFamily="34" charset="0"/>
              </a:rPr>
              <a:t>enlarge to the same extent, balanced growth occurs.</a:t>
            </a:r>
          </a:p>
          <a:p>
            <a:endParaRPr lang="en-US" sz="3200" u="sng" dirty="0"/>
          </a:p>
        </p:txBody>
      </p:sp>
    </p:spTree>
    <p:extLst>
      <p:ext uri="{BB962C8B-B14F-4D97-AF65-F5344CB8AC3E}">
        <p14:creationId xmlns:p14="http://schemas.microsoft.com/office/powerpoint/2010/main" val="3286351787"/>
      </p:ext>
    </p:extLst>
  </p:cSld>
  <p:clrMapOvr>
    <a:masterClrMapping/>
  </p:clrMapOvr>
  <p:transition spd="slow" advClick="0"/>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67A367-929C-4537-86BB-99C4A90BACA4}"/>
              </a:ext>
            </a:extLst>
          </p:cNvPr>
          <p:cNvSpPr txBox="1"/>
          <p:nvPr/>
        </p:nvSpPr>
        <p:spPr>
          <a:xfrm>
            <a:off x="420914" y="382772"/>
            <a:ext cx="10955925" cy="4524315"/>
          </a:xfrm>
          <a:prstGeom prst="rect">
            <a:avLst/>
          </a:prstGeom>
          <a:noFill/>
        </p:spPr>
        <p:txBody>
          <a:bodyPr wrap="square" rtlCol="0">
            <a:spAutoFit/>
          </a:bodyPr>
          <a:lstStyle/>
          <a:p>
            <a:pPr marL="457200" indent="-457200">
              <a:buFont typeface="Wingdings" panose="05000000000000000000" pitchFamily="2" charset="2"/>
              <a:buChar char="q"/>
            </a:pPr>
            <a:r>
              <a:rPr lang="en-US" sz="3200" dirty="0">
                <a:latin typeface="Tw Cen MT" panose="020B0602020104020603" pitchFamily="34" charset="0"/>
              </a:rPr>
              <a:t>Imbalances</a:t>
            </a:r>
            <a:r>
              <a:rPr lang="en-US" sz="3200" dirty="0">
                <a:solidFill>
                  <a:srgbClr val="FFC000"/>
                </a:solidFill>
                <a:latin typeface="Tw Cen MT" panose="020B0602020104020603" pitchFamily="34" charset="0"/>
              </a:rPr>
              <a:t> in the regional relationships are produced by differences in-</a:t>
            </a:r>
          </a:p>
          <a:p>
            <a:endParaRPr lang="en-US" sz="3200" dirty="0">
              <a:solidFill>
                <a:srgbClr val="FFC000"/>
              </a:solidFill>
              <a:latin typeface="Tw Cen MT" panose="020B0602020104020603" pitchFamily="34" charset="0"/>
            </a:endParaRPr>
          </a:p>
          <a:p>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r>
              <a:rPr lang="en-US" sz="3200" dirty="0">
                <a:latin typeface="Tw Cen MT" panose="020B0602020104020603" pitchFamily="34" charset="0"/>
              </a:rPr>
              <a:t>Amounts of growth between the counterparts.</a:t>
            </a:r>
          </a:p>
          <a:p>
            <a:pPr marL="914400" lvl="1" indent="-457200">
              <a:buFont typeface="Wingdings" panose="05000000000000000000" pitchFamily="2" charset="2"/>
              <a:buChar char="§"/>
            </a:pPr>
            <a:endParaRPr lang="en-US" sz="3200" dirty="0">
              <a:latin typeface="Tw Cen MT" panose="020B0602020104020603" pitchFamily="34" charset="0"/>
            </a:endParaRPr>
          </a:p>
          <a:p>
            <a:pPr marL="914400" lvl="1" indent="-457200">
              <a:buFont typeface="Wingdings" panose="05000000000000000000" pitchFamily="2" charset="2"/>
              <a:buChar char="§"/>
            </a:pPr>
            <a:r>
              <a:rPr lang="en-US" sz="3200" dirty="0">
                <a:latin typeface="Tw Cen MT" panose="020B0602020104020603" pitchFamily="34" charset="0"/>
              </a:rPr>
              <a:t>Directions of growth between the counterparts.</a:t>
            </a:r>
          </a:p>
          <a:p>
            <a:pPr marL="914400" lvl="1" indent="-457200">
              <a:buFont typeface="Wingdings" panose="05000000000000000000" pitchFamily="2" charset="2"/>
              <a:buChar char="§"/>
            </a:pPr>
            <a:endParaRPr lang="en-US" sz="3200" dirty="0">
              <a:latin typeface="Tw Cen MT" panose="020B0602020104020603" pitchFamily="34" charset="0"/>
            </a:endParaRPr>
          </a:p>
          <a:p>
            <a:pPr marL="914400" lvl="1" indent="-457200">
              <a:buFont typeface="Wingdings" panose="05000000000000000000" pitchFamily="2" charset="2"/>
              <a:buChar char="§"/>
            </a:pPr>
            <a:r>
              <a:rPr lang="en-US" sz="3200" dirty="0">
                <a:latin typeface="Tw Cen MT" panose="020B0602020104020603" pitchFamily="34" charset="0"/>
              </a:rPr>
              <a:t>Time of growth between the counterparts.</a:t>
            </a:r>
          </a:p>
        </p:txBody>
      </p:sp>
    </p:spTree>
    <p:extLst>
      <p:ext uri="{BB962C8B-B14F-4D97-AF65-F5344CB8AC3E}">
        <p14:creationId xmlns:p14="http://schemas.microsoft.com/office/powerpoint/2010/main" val="3026480907"/>
      </p:ext>
    </p:extLst>
  </p:cSld>
  <p:clrMapOvr>
    <a:masterClrMapping/>
  </p:clrMapOvr>
  <p:transition spd="slow" advClick="0"/>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D97083-17D1-4DCE-B467-7A9F56F577A3}"/>
              </a:ext>
            </a:extLst>
          </p:cNvPr>
          <p:cNvSpPr txBox="1"/>
          <p:nvPr/>
        </p:nvSpPr>
        <p:spPr>
          <a:xfrm>
            <a:off x="162566" y="233916"/>
            <a:ext cx="12029439" cy="5016758"/>
          </a:xfrm>
          <a:prstGeom prst="rect">
            <a:avLst/>
          </a:prstGeom>
          <a:noFill/>
        </p:spPr>
        <p:txBody>
          <a:bodyPr wrap="square" rtlCol="0">
            <a:spAutoFit/>
          </a:bodyPr>
          <a:lstStyle/>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different parts and their counterparts are-</a:t>
            </a:r>
          </a:p>
          <a:p>
            <a:pPr marL="914400" lvl="1" indent="-457200">
              <a:buFont typeface="Wingdings" panose="05000000000000000000" pitchFamily="2" charset="2"/>
              <a:buChar char="§"/>
            </a:pPr>
            <a:r>
              <a:rPr lang="en-US" sz="3200" dirty="0">
                <a:solidFill>
                  <a:srgbClr val="FFC000"/>
                </a:solidFill>
                <a:latin typeface="Tw Cen MT" panose="020B0602020104020603" pitchFamily="34" charset="0"/>
              </a:rPr>
              <a:t>  </a:t>
            </a:r>
            <a:r>
              <a:rPr lang="en-US" sz="3200" dirty="0">
                <a:latin typeface="Tw Cen MT" panose="020B0602020104020603" pitchFamily="34" charset="0"/>
              </a:rPr>
              <a:t>Nasomaxillary complex </a:t>
            </a:r>
            <a:r>
              <a:rPr lang="en-US" sz="3200" dirty="0">
                <a:solidFill>
                  <a:srgbClr val="FFC000"/>
                </a:solidFill>
                <a:latin typeface="Tw Cen MT" panose="020B0602020104020603" pitchFamily="34" charset="0"/>
              </a:rPr>
              <a:t>relates to the </a:t>
            </a:r>
            <a:r>
              <a:rPr lang="en-US" sz="3200" dirty="0">
                <a:latin typeface="Tw Cen MT" panose="020B0602020104020603" pitchFamily="34" charset="0"/>
              </a:rPr>
              <a:t>anterior cranial fossa.</a:t>
            </a: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r>
              <a:rPr lang="en-US" sz="3200" dirty="0">
                <a:solidFill>
                  <a:srgbClr val="FFC000"/>
                </a:solidFill>
                <a:latin typeface="Tw Cen MT" panose="020B0602020104020603" pitchFamily="34" charset="0"/>
              </a:rPr>
              <a:t>Horizontal dimension of the </a:t>
            </a:r>
            <a:r>
              <a:rPr lang="en-US" sz="3200" dirty="0">
                <a:latin typeface="Tw Cen MT" panose="020B0602020104020603" pitchFamily="34" charset="0"/>
              </a:rPr>
              <a:t>pharyngeal space                        </a:t>
            </a:r>
            <a:r>
              <a:rPr lang="en-US" sz="3200" dirty="0">
                <a:solidFill>
                  <a:srgbClr val="FFC000"/>
                </a:solidFill>
                <a:latin typeface="Tw Cen MT" panose="020B0602020104020603" pitchFamily="34" charset="0"/>
              </a:rPr>
              <a:t>relates to the </a:t>
            </a:r>
            <a:r>
              <a:rPr lang="en-US" sz="3200" dirty="0">
                <a:latin typeface="Tw Cen MT" panose="020B0602020104020603" pitchFamily="34" charset="0"/>
              </a:rPr>
              <a:t>middle cranial fossa.</a:t>
            </a:r>
          </a:p>
          <a:p>
            <a:pPr marL="914400" lvl="1" indent="-457200">
              <a:buFont typeface="Wingdings" panose="05000000000000000000" pitchFamily="2" charset="2"/>
              <a:buChar char="§"/>
            </a:pPr>
            <a:endParaRPr lang="en-US" sz="3200" dirty="0"/>
          </a:p>
        </p:txBody>
      </p:sp>
      <p:pic>
        <p:nvPicPr>
          <p:cNvPr id="4" name="Picture 3" descr="A picture containing text, book&#10;&#10;Description generated with very high confidence">
            <a:extLst>
              <a:ext uri="{FF2B5EF4-FFF2-40B4-BE49-F238E27FC236}">
                <a16:creationId xmlns:a16="http://schemas.microsoft.com/office/drawing/2014/main" id="{44954C73-119A-488E-B1D7-49310AFBB6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9277" y="1313794"/>
            <a:ext cx="2761783" cy="2550016"/>
          </a:xfrm>
          <a:prstGeom prst="rect">
            <a:avLst/>
          </a:prstGeom>
        </p:spPr>
      </p:pic>
      <p:pic>
        <p:nvPicPr>
          <p:cNvPr id="6" name="Picture 5" descr="A picture containing text, map&#10;&#10;Description generated with very high confidence">
            <a:extLst>
              <a:ext uri="{FF2B5EF4-FFF2-40B4-BE49-F238E27FC236}">
                <a16:creationId xmlns:a16="http://schemas.microsoft.com/office/drawing/2014/main" id="{20BF46D4-B1D1-4032-9820-B9495B67E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7737" y="4340190"/>
            <a:ext cx="3971267" cy="2419417"/>
          </a:xfrm>
          <a:prstGeom prst="rect">
            <a:avLst/>
          </a:prstGeom>
        </p:spPr>
      </p:pic>
    </p:spTree>
    <p:extLst>
      <p:ext uri="{BB962C8B-B14F-4D97-AF65-F5344CB8AC3E}">
        <p14:creationId xmlns:p14="http://schemas.microsoft.com/office/powerpoint/2010/main" val="1741904738"/>
      </p:ext>
    </p:extLst>
  </p:cSld>
  <p:clrMapOvr>
    <a:masterClrMapping/>
  </p:clrMapOvr>
  <p:transition spd="slow" advClick="0"/>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E4CA37-B1E9-453A-A88C-A9A8A3F90D5B}"/>
              </a:ext>
            </a:extLst>
          </p:cNvPr>
          <p:cNvSpPr/>
          <p:nvPr/>
        </p:nvSpPr>
        <p:spPr>
          <a:xfrm>
            <a:off x="880157" y="50200"/>
            <a:ext cx="10698825" cy="3539430"/>
          </a:xfrm>
          <a:prstGeom prst="rect">
            <a:avLst/>
          </a:prstGeom>
        </p:spPr>
        <p:txBody>
          <a:bodyPr wrap="square">
            <a:spAutoFit/>
          </a:bodyPr>
          <a:lstStyle/>
          <a:p>
            <a:pPr marL="914400" lvl="1" indent="-457200">
              <a:buFont typeface="Wingdings" panose="05000000000000000000" pitchFamily="2" charset="2"/>
              <a:buChar char="§"/>
            </a:pPr>
            <a:r>
              <a:rPr lang="en-US" sz="3200" dirty="0">
                <a:latin typeface="Tw Cen MT" panose="020B0602020104020603" pitchFamily="34" charset="0"/>
              </a:rPr>
              <a:t>Middle cranial fossa </a:t>
            </a:r>
            <a:r>
              <a:rPr lang="en-US" sz="3200" dirty="0">
                <a:solidFill>
                  <a:srgbClr val="FFC000"/>
                </a:solidFill>
                <a:latin typeface="Tw Cen MT" panose="020B0602020104020603" pitchFamily="34" charset="0"/>
              </a:rPr>
              <a:t>and breadth of </a:t>
            </a:r>
            <a:r>
              <a:rPr lang="en-US" sz="3200" dirty="0">
                <a:latin typeface="Tw Cen MT" panose="020B0602020104020603" pitchFamily="34" charset="0"/>
              </a:rPr>
              <a:t>ramus</a:t>
            </a:r>
            <a:r>
              <a:rPr lang="en-US" sz="3200" dirty="0">
                <a:solidFill>
                  <a:srgbClr val="FFC000"/>
                </a:solidFill>
                <a:latin typeface="Tw Cen MT" panose="020B0602020104020603" pitchFamily="34" charset="0"/>
              </a:rPr>
              <a:t> are counterparts.</a:t>
            </a: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
            </a:pPr>
            <a:r>
              <a:rPr lang="en-US" sz="3200" dirty="0">
                <a:latin typeface="Tw Cen MT" panose="020B0602020104020603" pitchFamily="34" charset="0"/>
              </a:rPr>
              <a:t>Maxillary </a:t>
            </a:r>
            <a:r>
              <a:rPr lang="en-US" sz="3200" dirty="0">
                <a:solidFill>
                  <a:srgbClr val="FFC000"/>
                </a:solidFill>
                <a:latin typeface="Tw Cen MT" panose="020B0602020104020603" pitchFamily="34" charset="0"/>
              </a:rPr>
              <a:t>and</a:t>
            </a:r>
            <a:r>
              <a:rPr lang="en-US" sz="3200" dirty="0">
                <a:latin typeface="Tw Cen MT" panose="020B0602020104020603" pitchFamily="34" charset="0"/>
              </a:rPr>
              <a:t> mandibular arches </a:t>
            </a:r>
            <a:r>
              <a:rPr lang="en-US" sz="3200" dirty="0">
                <a:solidFill>
                  <a:srgbClr val="FFC000"/>
                </a:solidFill>
                <a:latin typeface="Tw Cen MT" panose="020B0602020104020603" pitchFamily="34" charset="0"/>
              </a:rPr>
              <a:t>are mutual counterparts.</a:t>
            </a:r>
          </a:p>
        </p:txBody>
      </p:sp>
      <p:pic>
        <p:nvPicPr>
          <p:cNvPr id="4" name="Picture 3" descr="A close up of a mans face&#10;&#10;Description generated with high confidence">
            <a:extLst>
              <a:ext uri="{FF2B5EF4-FFF2-40B4-BE49-F238E27FC236}">
                <a16:creationId xmlns:a16="http://schemas.microsoft.com/office/drawing/2014/main" id="{58BFEB70-A202-46E2-BB3C-B4B72E8887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5609" y="637613"/>
            <a:ext cx="5916168" cy="2364931"/>
          </a:xfrm>
          <a:prstGeom prst="rect">
            <a:avLst/>
          </a:prstGeom>
        </p:spPr>
      </p:pic>
      <p:pic>
        <p:nvPicPr>
          <p:cNvPr id="5" name="Picture 4">
            <a:extLst>
              <a:ext uri="{FF2B5EF4-FFF2-40B4-BE49-F238E27FC236}">
                <a16:creationId xmlns:a16="http://schemas.microsoft.com/office/drawing/2014/main" id="{2EC3B576-EA32-4F2F-B05B-4CEEFB149F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920" y="3537516"/>
            <a:ext cx="3813101" cy="3180126"/>
          </a:xfrm>
          <a:prstGeom prst="rect">
            <a:avLst/>
          </a:prstGeom>
        </p:spPr>
      </p:pic>
    </p:spTree>
    <p:extLst>
      <p:ext uri="{BB962C8B-B14F-4D97-AF65-F5344CB8AC3E}">
        <p14:creationId xmlns:p14="http://schemas.microsoft.com/office/powerpoint/2010/main" val="533266042"/>
      </p:ext>
    </p:extLst>
  </p:cSld>
  <p:clrMapOvr>
    <a:masterClrMapping/>
  </p:clrMapOvr>
  <p:transition spd="slow" advClick="0"/>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4F8363-9E0D-484E-AB69-9C4965594781}"/>
              </a:ext>
            </a:extLst>
          </p:cNvPr>
          <p:cNvSpPr/>
          <p:nvPr/>
        </p:nvSpPr>
        <p:spPr>
          <a:xfrm>
            <a:off x="74429" y="4"/>
            <a:ext cx="11929731" cy="5016758"/>
          </a:xfrm>
          <a:prstGeom prst="rect">
            <a:avLst/>
          </a:prstGeom>
        </p:spPr>
        <p:txBody>
          <a:bodyPr wrap="square">
            <a:spAutoFit/>
          </a:bodyPr>
          <a:lstStyle/>
          <a:p>
            <a:pPr marL="914400" lvl="1" indent="-457200">
              <a:buFont typeface="Wingdings" panose="05000000000000000000" pitchFamily="2" charset="2"/>
              <a:buChar char="q"/>
            </a:pPr>
            <a:r>
              <a:rPr lang="en-US" sz="3200" dirty="0">
                <a:latin typeface="Tw Cen MT" panose="020B0602020104020603" pitchFamily="34" charset="0"/>
              </a:rPr>
              <a:t>Bony maxilla </a:t>
            </a:r>
            <a:r>
              <a:rPr lang="en-US" sz="3200" dirty="0">
                <a:solidFill>
                  <a:srgbClr val="FFC000"/>
                </a:solidFill>
                <a:latin typeface="Tw Cen MT" panose="020B0602020104020603" pitchFamily="34" charset="0"/>
              </a:rPr>
              <a:t>and </a:t>
            </a:r>
            <a:r>
              <a:rPr lang="en-US" sz="3200" dirty="0">
                <a:latin typeface="Tw Cen MT" panose="020B0602020104020603" pitchFamily="34" charset="0"/>
              </a:rPr>
              <a:t>corpus of mandible </a:t>
            </a:r>
            <a:r>
              <a:rPr lang="en-US" sz="3200" dirty="0">
                <a:solidFill>
                  <a:srgbClr val="FFC000"/>
                </a:solidFill>
                <a:latin typeface="Tw Cen MT" panose="020B0602020104020603" pitchFamily="34" charset="0"/>
              </a:rPr>
              <a:t>are mutual counterparts.</a:t>
            </a: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lvl="1"/>
            <a:endParaRPr lang="en-US" sz="3200" dirty="0">
              <a:solidFill>
                <a:srgbClr val="FFC000"/>
              </a:solidFill>
              <a:latin typeface="Tw Cen MT" panose="020B0602020104020603" pitchFamily="34" charset="0"/>
            </a:endParaRPr>
          </a:p>
          <a:p>
            <a:pPr marL="914400" lvl="1" indent="-457200">
              <a:buFont typeface="Wingdings" panose="05000000000000000000" pitchFamily="2" charset="2"/>
              <a:buChar char="q"/>
            </a:pPr>
            <a:r>
              <a:rPr lang="en-US" sz="3200" dirty="0">
                <a:latin typeface="Tw Cen MT" panose="020B0602020104020603" pitchFamily="34" charset="0"/>
              </a:rPr>
              <a:t>Maxillary tuberosity </a:t>
            </a:r>
            <a:r>
              <a:rPr lang="en-US" sz="3200" dirty="0">
                <a:solidFill>
                  <a:srgbClr val="FFC000"/>
                </a:solidFill>
                <a:latin typeface="Tw Cen MT" panose="020B0602020104020603" pitchFamily="34" charset="0"/>
              </a:rPr>
              <a:t>and </a:t>
            </a:r>
            <a:r>
              <a:rPr lang="en-US" sz="3200" dirty="0">
                <a:latin typeface="Tw Cen MT" panose="020B0602020104020603" pitchFamily="34" charset="0"/>
              </a:rPr>
              <a:t>lingual tuberosity </a:t>
            </a:r>
            <a:r>
              <a:rPr lang="en-US" sz="3200" dirty="0">
                <a:solidFill>
                  <a:srgbClr val="FFC000"/>
                </a:solidFill>
                <a:latin typeface="Tw Cen MT" panose="020B0602020104020603" pitchFamily="34" charset="0"/>
              </a:rPr>
              <a:t>are counterparts.</a:t>
            </a:r>
          </a:p>
          <a:p>
            <a:pPr marL="914400" lvl="1" indent="-457200">
              <a:buFont typeface="Wingdings" panose="05000000000000000000" pitchFamily="2" charset="2"/>
              <a:buChar char="§"/>
            </a:pPr>
            <a:endParaRPr lang="en-US" sz="3200" dirty="0">
              <a:solidFill>
                <a:srgbClr val="FFC000"/>
              </a:solidFill>
            </a:endParaRPr>
          </a:p>
        </p:txBody>
      </p:sp>
      <p:pic>
        <p:nvPicPr>
          <p:cNvPr id="3" name="Picture 2" descr="A close up of a device&#10;&#10;Description generated with high confidence">
            <a:extLst>
              <a:ext uri="{FF2B5EF4-FFF2-40B4-BE49-F238E27FC236}">
                <a16:creationId xmlns:a16="http://schemas.microsoft.com/office/drawing/2014/main" id="{72EF18C2-51CD-4237-ADFB-8F985A7C6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257" y="785983"/>
            <a:ext cx="3650859" cy="2953247"/>
          </a:xfrm>
          <a:prstGeom prst="rect">
            <a:avLst/>
          </a:prstGeom>
        </p:spPr>
      </p:pic>
      <p:pic>
        <p:nvPicPr>
          <p:cNvPr id="5" name="Picture 4" descr="A close up of a mans face&#10;&#10;Description generated with high confidence">
            <a:extLst>
              <a:ext uri="{FF2B5EF4-FFF2-40B4-BE49-F238E27FC236}">
                <a16:creationId xmlns:a16="http://schemas.microsoft.com/office/drawing/2014/main" id="{FF5FFA16-2AE1-4CD2-BFEA-CAE9E0E786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2297" y="594759"/>
            <a:ext cx="3058411" cy="3156280"/>
          </a:xfrm>
          <a:prstGeom prst="rect">
            <a:avLst/>
          </a:prstGeom>
        </p:spPr>
      </p:pic>
      <p:pic>
        <p:nvPicPr>
          <p:cNvPr id="7" name="Picture 6" descr="A close up of text on a white background&#10;&#10;Description generated with high confidence">
            <a:extLst>
              <a:ext uri="{FF2B5EF4-FFF2-40B4-BE49-F238E27FC236}">
                <a16:creationId xmlns:a16="http://schemas.microsoft.com/office/drawing/2014/main" id="{7437C05C-31FB-4230-9BF2-EA631A1B8D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2529" y="4485891"/>
            <a:ext cx="2731128" cy="2336331"/>
          </a:xfrm>
          <a:prstGeom prst="rect">
            <a:avLst/>
          </a:prstGeom>
        </p:spPr>
      </p:pic>
      <p:pic>
        <p:nvPicPr>
          <p:cNvPr id="8" name="Picture 2" descr="Lingual+tuberosity+The+lingual+tuberosity+is+an+irregular+area+of+bony+prominance+at+the+distal+termination+of+the+mylohyoid+line..jpg">
            <a:extLst>
              <a:ext uri="{FF2B5EF4-FFF2-40B4-BE49-F238E27FC236}">
                <a16:creationId xmlns:a16="http://schemas.microsoft.com/office/drawing/2014/main" id="{3546D573-D205-4FD0-83B9-ADF687D9764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24579" y="4497416"/>
            <a:ext cx="2673505" cy="2339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9A8C1485-EEA4-4B99-A5E5-FAE7C353E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47516" y="4485883"/>
            <a:ext cx="2901765" cy="2331732"/>
          </a:xfrm>
          <a:prstGeom prst="rect">
            <a:avLst/>
          </a:prstGeom>
        </p:spPr>
      </p:pic>
    </p:spTree>
    <p:extLst>
      <p:ext uri="{BB962C8B-B14F-4D97-AF65-F5344CB8AC3E}">
        <p14:creationId xmlns:p14="http://schemas.microsoft.com/office/powerpoint/2010/main" val="2561502480"/>
      </p:ext>
    </p:extLst>
  </p:cSld>
  <p:clrMapOvr>
    <a:masterClrMapping/>
  </p:clrMapOvr>
  <p:transition spd="slow" advClick="0"/>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D235D-2769-4D86-8988-21DBEDD9964C}"/>
              </a:ext>
            </a:extLst>
          </p:cNvPr>
          <p:cNvSpPr>
            <a:spLocks noGrp="1"/>
          </p:cNvSpPr>
          <p:nvPr>
            <p:ph type="ctrTitle"/>
          </p:nvPr>
        </p:nvSpPr>
        <p:spPr>
          <a:xfrm>
            <a:off x="1041997" y="260233"/>
            <a:ext cx="9549809" cy="515945"/>
          </a:xfrm>
        </p:spPr>
        <p:txBody>
          <a:bodyPr>
            <a:normAutofit fontScale="90000"/>
          </a:bodyPr>
          <a:lstStyle/>
          <a:p>
            <a:r>
              <a:rPr lang="en-US" dirty="0"/>
              <a:t>Drawbacks-</a:t>
            </a:r>
          </a:p>
        </p:txBody>
      </p:sp>
      <p:sp>
        <p:nvSpPr>
          <p:cNvPr id="3" name="Subtitle 2">
            <a:extLst>
              <a:ext uri="{FF2B5EF4-FFF2-40B4-BE49-F238E27FC236}">
                <a16:creationId xmlns:a16="http://schemas.microsoft.com/office/drawing/2014/main" id="{E1E1F169-F7A9-4BD1-BB0F-759EB2DEB87A}"/>
              </a:ext>
            </a:extLst>
          </p:cNvPr>
          <p:cNvSpPr>
            <a:spLocks noGrp="1"/>
          </p:cNvSpPr>
          <p:nvPr>
            <p:ph type="subTitle" idx="1"/>
          </p:nvPr>
        </p:nvSpPr>
        <p:spPr>
          <a:xfrm>
            <a:off x="240666" y="1277258"/>
            <a:ext cx="11344939" cy="4702458"/>
          </a:xfrm>
        </p:spPr>
        <p:txBody>
          <a:bodyPr>
            <a:normAutofit/>
          </a:bodyPr>
          <a:lstStyle/>
          <a:p>
            <a:pPr marL="342900" indent="-342900" algn="l">
              <a:buClr>
                <a:schemeClr val="bg1"/>
              </a:buClr>
              <a:buFont typeface="Wingdings" panose="05000000000000000000" pitchFamily="2" charset="2"/>
              <a:buChar char="q"/>
            </a:pPr>
            <a:r>
              <a:rPr lang="en-US" sz="2400" dirty="0">
                <a:solidFill>
                  <a:schemeClr val="accent3"/>
                </a:solidFill>
              </a:rPr>
              <a:t>Enlow’s counterpart analysis (</a:t>
            </a:r>
            <a:r>
              <a:rPr lang="en-US" sz="2400" dirty="0" err="1">
                <a:solidFill>
                  <a:schemeClr val="accent3"/>
                </a:solidFill>
              </a:rPr>
              <a:t>Enlow</a:t>
            </a:r>
            <a:r>
              <a:rPr lang="en-US" sz="2400" dirty="0">
                <a:solidFill>
                  <a:schemeClr val="accent3"/>
                </a:solidFill>
              </a:rPr>
              <a:t> et al. 1969; </a:t>
            </a:r>
            <a:r>
              <a:rPr lang="en-US" sz="2400" dirty="0" err="1">
                <a:solidFill>
                  <a:schemeClr val="accent3"/>
                </a:solidFill>
              </a:rPr>
              <a:t>Enlow</a:t>
            </a:r>
            <a:r>
              <a:rPr lang="en-US" sz="2400" dirty="0">
                <a:solidFill>
                  <a:schemeClr val="accent3"/>
                </a:solidFill>
              </a:rPr>
              <a:t>, 1990; </a:t>
            </a:r>
            <a:r>
              <a:rPr lang="en-US" sz="2400" dirty="0" err="1">
                <a:solidFill>
                  <a:schemeClr val="accent3"/>
                </a:solidFill>
              </a:rPr>
              <a:t>Enlow</a:t>
            </a:r>
            <a:r>
              <a:rPr lang="en-US" sz="2400" dirty="0">
                <a:solidFill>
                  <a:schemeClr val="accent3"/>
                </a:solidFill>
              </a:rPr>
              <a:t> &amp; Hans, 1996) can be regarded as an example of modularity: the growth counterparts are hypothesized to subdivide the skull into various relatively independent modules, both </a:t>
            </a:r>
            <a:r>
              <a:rPr lang="en-US" sz="2400" dirty="0" err="1">
                <a:solidFill>
                  <a:schemeClr val="accent3"/>
                </a:solidFill>
              </a:rPr>
              <a:t>sagittally</a:t>
            </a:r>
            <a:r>
              <a:rPr lang="en-US" sz="2400" dirty="0">
                <a:solidFill>
                  <a:schemeClr val="accent3"/>
                </a:solidFill>
              </a:rPr>
              <a:t> and vertically. </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It is important to note that modularity is not limited to a single developmental organizational level: what appears as a single module at a given level of complexity can represent multiple modules seen from the next, lower level of complexity (</a:t>
            </a:r>
            <a:r>
              <a:rPr lang="en-US" sz="2400" dirty="0" err="1">
                <a:solidFill>
                  <a:schemeClr val="accent3"/>
                </a:solidFill>
              </a:rPr>
              <a:t>Bastir</a:t>
            </a:r>
            <a:r>
              <a:rPr lang="en-US" sz="2400" dirty="0">
                <a:solidFill>
                  <a:schemeClr val="accent3"/>
                </a:solidFill>
              </a:rPr>
              <a:t>, 2008) (e.g. when inspecting specific substructures at a higher resolution). </a:t>
            </a:r>
          </a:p>
          <a:p>
            <a:pPr marL="342900" indent="-342900" algn="l">
              <a:buClr>
                <a:schemeClr val="bg1"/>
              </a:buClr>
              <a:buFont typeface="Wingdings" panose="05000000000000000000" pitchFamily="2" charset="2"/>
              <a:buChar char="q"/>
            </a:pPr>
            <a:endParaRPr lang="en-US" sz="2400" dirty="0">
              <a:solidFill>
                <a:schemeClr val="accent3"/>
              </a:solidFill>
            </a:endParaRPr>
          </a:p>
          <a:p>
            <a:pPr marL="342900" indent="-342900" algn="l">
              <a:buClr>
                <a:schemeClr val="bg1"/>
              </a:buClr>
              <a:buFont typeface="Wingdings" panose="05000000000000000000" pitchFamily="2" charset="2"/>
              <a:buChar char="q"/>
            </a:pPr>
            <a:r>
              <a:rPr lang="en-US" sz="2400" dirty="0">
                <a:solidFill>
                  <a:schemeClr val="accent3"/>
                </a:solidFill>
              </a:rPr>
              <a:t>To shed some light on specific craniofacial mechanisms of morphological integration, it is essential to first identify and delimit modules (</a:t>
            </a:r>
            <a:r>
              <a:rPr lang="en-US" sz="2400" dirty="0" err="1">
                <a:solidFill>
                  <a:schemeClr val="accent3"/>
                </a:solidFill>
              </a:rPr>
              <a:t>Klingenberg</a:t>
            </a:r>
            <a:r>
              <a:rPr lang="en-US" sz="2400" dirty="0">
                <a:solidFill>
                  <a:schemeClr val="accent3"/>
                </a:solidFill>
              </a:rPr>
              <a:t> et al. 2003). </a:t>
            </a:r>
          </a:p>
        </p:txBody>
      </p:sp>
    </p:spTree>
    <p:extLst>
      <p:ext uri="{BB962C8B-B14F-4D97-AF65-F5344CB8AC3E}">
        <p14:creationId xmlns:p14="http://schemas.microsoft.com/office/powerpoint/2010/main" val="634895596"/>
      </p:ext>
    </p:extLst>
  </p:cSld>
  <p:clrMapOvr>
    <a:masterClrMapping/>
  </p:clrMapOvr>
  <p:transition spd="slow" advClick="0"/>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5C59D7-7125-4143-BC15-D94E777A698A}"/>
              </a:ext>
            </a:extLst>
          </p:cNvPr>
          <p:cNvSpPr txBox="1"/>
          <p:nvPr/>
        </p:nvSpPr>
        <p:spPr>
          <a:xfrm>
            <a:off x="6" y="170128"/>
            <a:ext cx="12312503" cy="5139869"/>
          </a:xfrm>
          <a:prstGeom prst="rect">
            <a:avLst/>
          </a:prstGeom>
          <a:noFill/>
        </p:spPr>
        <p:txBody>
          <a:bodyPr wrap="square" rtlCol="0">
            <a:spAutoFit/>
          </a:bodyPr>
          <a:lstStyle/>
          <a:p>
            <a:r>
              <a:rPr lang="en-US" sz="3600" u="sng" dirty="0">
                <a:latin typeface="Algerian" pitchFamily="82" charset="0"/>
              </a:rPr>
              <a:t>HUNTER-ENLOW GROWTH EQUIVALENT THEORY</a:t>
            </a:r>
          </a:p>
          <a:p>
            <a:pPr marL="457200" indent="-457200">
              <a:buFont typeface="Wingdings" panose="05000000000000000000" pitchFamily="2" charset="2"/>
              <a:buChar char="q"/>
            </a:pPr>
            <a:endParaRPr lang="en-US" sz="3200" dirty="0">
              <a:solidFill>
                <a:schemeClr val="tx2"/>
              </a:solidFill>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This theory was put forward in </a:t>
            </a:r>
            <a:r>
              <a:rPr lang="en-US" sz="2800" dirty="0">
                <a:latin typeface="Tw Cen MT" panose="020B0602020104020603" pitchFamily="34" charset="0"/>
              </a:rPr>
              <a:t>1968 </a:t>
            </a:r>
            <a:r>
              <a:rPr lang="en-US" sz="2800" dirty="0">
                <a:solidFill>
                  <a:srgbClr val="FFC000"/>
                </a:solidFill>
                <a:latin typeface="Tw Cen MT" panose="020B0602020104020603" pitchFamily="34" charset="0"/>
              </a:rPr>
              <a:t>by </a:t>
            </a:r>
            <a:r>
              <a:rPr lang="en-US" sz="2800" dirty="0">
                <a:latin typeface="Tw Cen MT" panose="020B0602020104020603" pitchFamily="34" charset="0"/>
              </a:rPr>
              <a:t>Hunter and </a:t>
            </a:r>
            <a:r>
              <a:rPr lang="en-US" sz="2800" dirty="0" err="1">
                <a:latin typeface="Tw Cen MT" panose="020B0602020104020603" pitchFamily="34" charset="0"/>
              </a:rPr>
              <a:t>Enlow</a:t>
            </a:r>
            <a:r>
              <a:rPr lang="en-US" sz="2800" dirty="0">
                <a:latin typeface="Tw Cen MT" panose="020B0602020104020603" pitchFamily="34" charset="0"/>
              </a:rPr>
              <a:t>.</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This theory states that ‘there are four morpho-genetically distinct regions in the human skull- </a:t>
            </a:r>
            <a:r>
              <a:rPr lang="en-US" sz="2800" dirty="0">
                <a:latin typeface="Tw Cen MT" panose="020B0602020104020603" pitchFamily="34" charset="0"/>
              </a:rPr>
              <a:t>mandible, middle face, upper face, </a:t>
            </a:r>
            <a:r>
              <a:rPr lang="en-US" sz="2800" dirty="0" err="1">
                <a:latin typeface="Tw Cen MT" panose="020B0602020104020603" pitchFamily="34" charset="0"/>
              </a:rPr>
              <a:t>calvaria</a:t>
            </a:r>
            <a:r>
              <a:rPr lang="en-US" sz="2800" dirty="0">
                <a:solidFill>
                  <a:srgbClr val="FFC000"/>
                </a:solidFill>
                <a:latin typeface="Tw Cen MT" panose="020B0602020104020603" pitchFamily="34" charset="0"/>
              </a:rPr>
              <a:t>. The middle face, cranial base and the mandible are directly contiguous with each other, and the growth events that occur in one necessarily affects the nature of reciprocal, complementary growth processes in portions of the other two’.</a:t>
            </a:r>
          </a:p>
          <a:p>
            <a:pPr marL="914400" lvl="1" indent="-457200">
              <a:buFont typeface="Wingdings" panose="05000000000000000000" pitchFamily="2" charset="2"/>
              <a:buChar char="§"/>
            </a:pPr>
            <a:endParaRPr lang="en-US" sz="3200" dirty="0"/>
          </a:p>
          <a:p>
            <a:pPr lvl="1"/>
            <a:r>
              <a:rPr lang="en-US" sz="3200" dirty="0"/>
              <a:t>     </a:t>
            </a:r>
          </a:p>
        </p:txBody>
      </p:sp>
      <p:pic>
        <p:nvPicPr>
          <p:cNvPr id="4" name="Picture 3">
            <a:extLst>
              <a:ext uri="{FF2B5EF4-FFF2-40B4-BE49-F238E27FC236}">
                <a16:creationId xmlns:a16="http://schemas.microsoft.com/office/drawing/2014/main" id="{D2946F6A-7D56-4AE0-9844-2B230D0C04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013" y="4328625"/>
            <a:ext cx="3236147" cy="2397145"/>
          </a:xfrm>
          <a:prstGeom prst="rect">
            <a:avLst/>
          </a:prstGeom>
        </p:spPr>
      </p:pic>
    </p:spTree>
    <p:extLst>
      <p:ext uri="{BB962C8B-B14F-4D97-AF65-F5344CB8AC3E}">
        <p14:creationId xmlns:p14="http://schemas.microsoft.com/office/powerpoint/2010/main" val="3452445547"/>
      </p:ext>
    </p:extLst>
  </p:cSld>
  <p:clrMapOvr>
    <a:masterClrMapping/>
  </p:clrMapOvr>
  <p:transition spd="slow" advClick="0"/>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9A1524-05F5-4CAD-AAFB-5714E9FA775E}"/>
              </a:ext>
            </a:extLst>
          </p:cNvPr>
          <p:cNvSpPr txBox="1"/>
          <p:nvPr/>
        </p:nvSpPr>
        <p:spPr>
          <a:xfrm>
            <a:off x="91440" y="233920"/>
            <a:ext cx="11927840" cy="4154984"/>
          </a:xfrm>
          <a:prstGeom prst="rect">
            <a:avLst/>
          </a:prstGeom>
          <a:noFill/>
        </p:spPr>
        <p:txBody>
          <a:bodyPr wrap="square" rtlCol="0">
            <a:spAutoFit/>
          </a:bodyPr>
          <a:lstStyle/>
          <a:p>
            <a:pPr marL="457200" indent="-457200">
              <a:buFont typeface="Wingdings" panose="05000000000000000000" pitchFamily="2" charset="2"/>
              <a:buChar char="q"/>
            </a:pPr>
            <a:r>
              <a:rPr lang="en-US" sz="2400" dirty="0">
                <a:latin typeface="Tw Cen MT" panose="020B0602020104020603" pitchFamily="34" charset="0"/>
              </a:rPr>
              <a:t>Growth occurs at sutures, periosteal and endosteal surfaces and synchondroses.</a:t>
            </a:r>
          </a:p>
          <a:p>
            <a:pPr marL="457200" indent="-457200">
              <a:buFont typeface="Wingdings" panose="05000000000000000000" pitchFamily="2" charset="2"/>
              <a:buChar char="q"/>
            </a:pPr>
            <a:endParaRPr lang="en-US" sz="24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400" dirty="0">
                <a:solidFill>
                  <a:srgbClr val="FFC000"/>
                </a:solidFill>
                <a:latin typeface="Tw Cen MT" panose="020B0602020104020603" pitchFamily="34" charset="0"/>
              </a:rPr>
              <a:t>Growth is a combination of complex remodeling at periosteal and endosteal surfaces as well as translation of whole bones in space.</a:t>
            </a:r>
          </a:p>
          <a:p>
            <a:pPr marL="457200" indent="-457200">
              <a:buFont typeface="Wingdings" panose="05000000000000000000" pitchFamily="2" charset="2"/>
              <a:buChar char="q"/>
            </a:pPr>
            <a:endParaRPr lang="en-US" sz="24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400" dirty="0">
                <a:latin typeface="Tw Cen MT" panose="020B0602020104020603" pitchFamily="34" charset="0"/>
              </a:rPr>
              <a:t>The cartilaginous nasal septum and cranial base displace the other cranial and facial bones during growth and sutures respond secondarily to maintain the contact with adjacent bones.</a:t>
            </a:r>
          </a:p>
          <a:p>
            <a:pPr marL="457200" indent="-457200">
              <a:buFont typeface="Wingdings" panose="05000000000000000000" pitchFamily="2" charset="2"/>
              <a:buChar char="q"/>
            </a:pPr>
            <a:endParaRPr lang="en-US" sz="24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400" dirty="0">
                <a:solidFill>
                  <a:srgbClr val="FFC000"/>
                </a:solidFill>
                <a:latin typeface="Tw Cen MT" panose="020B0602020104020603" pitchFamily="34" charset="0"/>
              </a:rPr>
              <a:t>Sutures and periosteal growth are controlled primarily by growth of adjacent structures and function.</a:t>
            </a:r>
          </a:p>
          <a:p>
            <a:r>
              <a:rPr lang="en-US" sz="2400" dirty="0">
                <a:solidFill>
                  <a:srgbClr val="FFC000"/>
                </a:solidFill>
              </a:rPr>
              <a:t> </a:t>
            </a:r>
            <a:endParaRPr lang="en-US" sz="2800" dirty="0">
              <a:solidFill>
                <a:srgbClr val="FFC000"/>
              </a:solidFill>
            </a:endParaRPr>
          </a:p>
        </p:txBody>
      </p:sp>
      <p:pic>
        <p:nvPicPr>
          <p:cNvPr id="4" name="Picture 3">
            <a:extLst>
              <a:ext uri="{FF2B5EF4-FFF2-40B4-BE49-F238E27FC236}">
                <a16:creationId xmlns:a16="http://schemas.microsoft.com/office/drawing/2014/main" id="{96C601EF-3A29-4556-9F73-838C8AEA2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205" y="3980387"/>
            <a:ext cx="3672441" cy="2754331"/>
          </a:xfrm>
          <a:prstGeom prst="rect">
            <a:avLst/>
          </a:prstGeom>
        </p:spPr>
      </p:pic>
      <p:pic>
        <p:nvPicPr>
          <p:cNvPr id="6" name="Picture 5" descr="A close up of a logo&#10;&#10;Description generated with high confidence">
            <a:extLst>
              <a:ext uri="{FF2B5EF4-FFF2-40B4-BE49-F238E27FC236}">
                <a16:creationId xmlns:a16="http://schemas.microsoft.com/office/drawing/2014/main" id="{E10486B5-54E0-49D5-80CB-EFB7C2AF8B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6671" y="4383314"/>
            <a:ext cx="4093891" cy="2365910"/>
          </a:xfrm>
          <a:prstGeom prst="rect">
            <a:avLst/>
          </a:prstGeom>
        </p:spPr>
      </p:pic>
    </p:spTree>
    <p:extLst>
      <p:ext uri="{BB962C8B-B14F-4D97-AF65-F5344CB8AC3E}">
        <p14:creationId xmlns:p14="http://schemas.microsoft.com/office/powerpoint/2010/main" val="3390198042"/>
      </p:ext>
    </p:extLst>
  </p:cSld>
  <p:clrMapOvr>
    <a:masterClrMapping/>
  </p:clrMapOvr>
  <p:transition spd="slow" advClick="0"/>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CB9457-0669-403E-A338-7B6326F54CE8}"/>
              </a:ext>
            </a:extLst>
          </p:cNvPr>
          <p:cNvSpPr txBox="1"/>
          <p:nvPr/>
        </p:nvSpPr>
        <p:spPr>
          <a:xfrm>
            <a:off x="219744" y="896683"/>
            <a:ext cx="8009856" cy="5262979"/>
          </a:xfrm>
          <a:prstGeom prst="rect">
            <a:avLst/>
          </a:prstGeom>
          <a:noFill/>
        </p:spPr>
        <p:txBody>
          <a:bodyPr wrap="square" rtlCol="0">
            <a:spAutoFit/>
          </a:bodyPr>
          <a:lstStyle/>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The face, according to </a:t>
            </a:r>
            <a:r>
              <a:rPr lang="en-US" sz="2800" dirty="0">
                <a:latin typeface="Tw Cen MT" panose="020B0602020104020603" pitchFamily="34" charset="0"/>
              </a:rPr>
              <a:t>Hunter-</a:t>
            </a:r>
            <a:r>
              <a:rPr lang="en-US" sz="2800" dirty="0" err="1">
                <a:latin typeface="Tw Cen MT" panose="020B0602020104020603" pitchFamily="34" charset="0"/>
              </a:rPr>
              <a:t>Enlow</a:t>
            </a:r>
            <a:r>
              <a:rPr lang="en-US" sz="2800" dirty="0">
                <a:latin typeface="Tw Cen MT" panose="020B0602020104020603" pitchFamily="34" charset="0"/>
              </a:rPr>
              <a:t>,</a:t>
            </a:r>
            <a:r>
              <a:rPr lang="en-US" sz="2800" dirty="0">
                <a:solidFill>
                  <a:srgbClr val="FFC000"/>
                </a:solidFill>
                <a:latin typeface="Tw Cen MT" panose="020B0602020104020603" pitchFamily="34" charset="0"/>
              </a:rPr>
              <a:t> can be seen as consisting of specific horizontal and vertical ‘equivalents’ which match each other in general size or position if a harmonious face is to exist.</a:t>
            </a:r>
          </a:p>
          <a:p>
            <a:r>
              <a:rPr lang="en-US" sz="2800" dirty="0">
                <a:solidFill>
                  <a:srgbClr val="FFC000"/>
                </a:solidFill>
                <a:latin typeface="Tw Cen MT" panose="020B0602020104020603" pitchFamily="34" charset="0"/>
              </a:rPr>
              <a:t>     </a:t>
            </a:r>
            <a:r>
              <a:rPr lang="en-US" sz="2800" dirty="0">
                <a:latin typeface="Tw Cen MT" panose="020B0602020104020603" pitchFamily="34" charset="0"/>
              </a:rPr>
              <a:t>For example- The anterior cranial base, maxilla and the body of the               mandible represent growth equivalents in the horizontal direction.</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The</a:t>
            </a:r>
            <a:r>
              <a:rPr lang="en-US" sz="2800" dirty="0">
                <a:solidFill>
                  <a:srgbClr val="FFC000"/>
                </a:solidFill>
                <a:latin typeface="Tw Cen MT" panose="020B0602020104020603" pitchFamily="34" charset="0"/>
              </a:rPr>
              <a:t> </a:t>
            </a:r>
            <a:r>
              <a:rPr lang="en-US" sz="2800" dirty="0">
                <a:latin typeface="Tw Cen MT" panose="020B0602020104020603" pitchFamily="34" charset="0"/>
              </a:rPr>
              <a:t>forward displacement of the nasomaxillary complex </a:t>
            </a:r>
            <a:r>
              <a:rPr lang="en-US" sz="2800" dirty="0">
                <a:solidFill>
                  <a:srgbClr val="FFC000"/>
                </a:solidFill>
                <a:latin typeface="Tw Cen MT" panose="020B0602020104020603" pitchFamily="34" charset="0"/>
              </a:rPr>
              <a:t>occurs by the </a:t>
            </a:r>
            <a:r>
              <a:rPr lang="en-US" sz="2800" dirty="0">
                <a:latin typeface="Tw Cen MT" panose="020B0602020104020603" pitchFamily="34" charset="0"/>
              </a:rPr>
              <a:t>elongation of the </a:t>
            </a:r>
            <a:r>
              <a:rPr lang="en-US" sz="2800" dirty="0" err="1">
                <a:latin typeface="Tw Cen MT" panose="020B0602020104020603" pitchFamily="34" charset="0"/>
              </a:rPr>
              <a:t>spheno</a:t>
            </a:r>
            <a:r>
              <a:rPr lang="en-US" sz="2800" dirty="0">
                <a:latin typeface="Tw Cen MT" panose="020B0602020104020603" pitchFamily="34" charset="0"/>
              </a:rPr>
              <a:t>-occipital segment.</a:t>
            </a:r>
          </a:p>
          <a:p>
            <a:pPr marL="457200" indent="-457200">
              <a:buFont typeface="Wingdings" panose="05000000000000000000" pitchFamily="2" charset="2"/>
              <a:buChar char="q"/>
            </a:pPr>
            <a:endParaRPr lang="en-US" sz="2800" dirty="0"/>
          </a:p>
        </p:txBody>
      </p:sp>
      <p:pic>
        <p:nvPicPr>
          <p:cNvPr id="4" name="Picture 3" descr="A close up of a mans face&#10;&#10;Description generated with high confidence">
            <a:extLst>
              <a:ext uri="{FF2B5EF4-FFF2-40B4-BE49-F238E27FC236}">
                <a16:creationId xmlns:a16="http://schemas.microsoft.com/office/drawing/2014/main" id="{67CAD554-4E47-4124-B382-D83D9EE5B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4757" y="1874151"/>
            <a:ext cx="3225487" cy="3259438"/>
          </a:xfrm>
          <a:prstGeom prst="rect">
            <a:avLst/>
          </a:prstGeom>
        </p:spPr>
      </p:pic>
    </p:spTree>
    <p:extLst>
      <p:ext uri="{BB962C8B-B14F-4D97-AF65-F5344CB8AC3E}">
        <p14:creationId xmlns:p14="http://schemas.microsoft.com/office/powerpoint/2010/main" val="2523181425"/>
      </p:ext>
    </p:extLst>
  </p:cSld>
  <p:clrMapOvr>
    <a:masterClrMapping/>
  </p:clrMapOvr>
  <p:transition spd="slow" advClick="0"/>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F50547-3DB4-4E8F-BF9D-0B8A7709A9D0}"/>
              </a:ext>
            </a:extLst>
          </p:cNvPr>
          <p:cNvSpPr/>
          <p:nvPr/>
        </p:nvSpPr>
        <p:spPr>
          <a:xfrm>
            <a:off x="391837" y="877101"/>
            <a:ext cx="11106364" cy="5016758"/>
          </a:xfrm>
          <a:prstGeom prst="rect">
            <a:avLst/>
          </a:prstGeom>
        </p:spPr>
        <p:txBody>
          <a:bodyPr wrap="square">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Different regions of the face and cranium are directly interdependent and mutually inter-related in respective growth activities.</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This theory was supported by </a:t>
            </a:r>
            <a:r>
              <a:rPr lang="en-US" sz="2800" dirty="0" err="1">
                <a:latin typeface="Tw Cen MT" panose="020B0602020104020603" pitchFamily="34" charset="0"/>
              </a:rPr>
              <a:t>Petrovic’s</a:t>
            </a:r>
            <a:r>
              <a:rPr lang="en-US" sz="2800" dirty="0">
                <a:latin typeface="Tw Cen MT" panose="020B0602020104020603" pitchFamily="34" charset="0"/>
              </a:rPr>
              <a:t> servosystem theory and McNamara, in which he altered the muscle function in primates to evaluate the alterations in facial form.</a:t>
            </a:r>
          </a:p>
          <a:p>
            <a:pPr marL="457200" indent="-457200">
              <a:buFont typeface="Wingdings" panose="05000000000000000000" pitchFamily="2" charset="2"/>
              <a:buChar char="q"/>
            </a:pPr>
            <a:endParaRPr lang="en-US" sz="3200" dirty="0">
              <a:latin typeface="Tw Cen MT" panose="020B0602020104020603" pitchFamily="34" charset="0"/>
            </a:endParaRPr>
          </a:p>
          <a:p>
            <a:pPr marL="457200" indent="-457200">
              <a:buFont typeface="Wingdings" panose="05000000000000000000" pitchFamily="2" charset="2"/>
              <a:buChar char="q"/>
            </a:pPr>
            <a:endParaRPr lang="en-US" sz="3600" dirty="0">
              <a:latin typeface="Tw Cen MT" panose="020B0602020104020603" pitchFamily="34" charset="0"/>
            </a:endParaRPr>
          </a:p>
        </p:txBody>
      </p:sp>
    </p:spTree>
    <p:extLst>
      <p:ext uri="{BB962C8B-B14F-4D97-AF65-F5344CB8AC3E}">
        <p14:creationId xmlns:p14="http://schemas.microsoft.com/office/powerpoint/2010/main" val="817819735"/>
      </p:ext>
    </p:extLst>
  </p:cSld>
  <p:clrMapOvr>
    <a:masterClrMapping/>
  </p:clrMapOvr>
  <p:transition spd="slow" advClick="0"/>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21D76E-D01B-47D7-B553-69133ABD2AA3}"/>
              </a:ext>
            </a:extLst>
          </p:cNvPr>
          <p:cNvSpPr/>
          <p:nvPr/>
        </p:nvSpPr>
        <p:spPr>
          <a:xfrm>
            <a:off x="111760" y="91439"/>
            <a:ext cx="11907520" cy="6986528"/>
          </a:xfrm>
          <a:prstGeom prst="rect">
            <a:avLst/>
          </a:prstGeom>
        </p:spPr>
        <p:txBody>
          <a:bodyPr wrap="square">
            <a:spAutoFit/>
          </a:bodyPr>
          <a:lstStyle/>
          <a:p>
            <a:r>
              <a:rPr lang="en-IN" sz="2800" u="sng" dirty="0">
                <a:latin typeface="Algerian" pitchFamily="82" charset="0"/>
              </a:rPr>
              <a:t>FUNCTIONAL MATRIX HYPOTHESIS</a:t>
            </a:r>
          </a:p>
          <a:p>
            <a:pPr marL="457200" indent="-457200">
              <a:buFont typeface="Wingdings" panose="05000000000000000000" pitchFamily="2" charset="2"/>
              <a:buChar char="q"/>
            </a:pPr>
            <a:endParaRPr lang="en-IN" sz="2800" dirty="0">
              <a:solidFill>
                <a:schemeClr val="tx2"/>
              </a:solidFill>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This theory was put forward by </a:t>
            </a:r>
            <a:r>
              <a:rPr lang="en-IN" sz="2800" dirty="0">
                <a:latin typeface="Tw Cen MT" panose="020B0602020104020603" pitchFamily="34" charset="0"/>
              </a:rPr>
              <a:t>Melvin Moss </a:t>
            </a:r>
            <a:r>
              <a:rPr lang="en-IN" sz="2800" dirty="0">
                <a:solidFill>
                  <a:srgbClr val="FFC000"/>
                </a:solidFill>
                <a:latin typeface="Tw Cen MT" panose="020B0602020104020603" pitchFamily="34" charset="0"/>
              </a:rPr>
              <a:t>in </a:t>
            </a:r>
            <a:r>
              <a:rPr lang="en-IN" sz="2800" dirty="0">
                <a:latin typeface="Tw Cen MT" panose="020B0602020104020603" pitchFamily="34" charset="0"/>
              </a:rPr>
              <a:t>1962. Later updated </a:t>
            </a:r>
          </a:p>
          <a:p>
            <a:r>
              <a:rPr lang="en-IN" sz="2800" dirty="0">
                <a:latin typeface="Tw Cen MT" panose="020B0602020104020603" pitchFamily="34" charset="0"/>
              </a:rPr>
              <a:t>      in 1990.</a:t>
            </a:r>
          </a:p>
          <a:p>
            <a:pPr marL="457200" indent="-457200">
              <a:buFont typeface="Wingdings" panose="05000000000000000000" pitchFamily="2" charset="2"/>
              <a:buChar char="q"/>
            </a:pPr>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Moss theory was influenced by the ideas of  </a:t>
            </a:r>
            <a:r>
              <a:rPr lang="en-IN" sz="2800" dirty="0">
                <a:solidFill>
                  <a:srgbClr val="FFFF00"/>
                </a:solidFill>
                <a:latin typeface="Tw Cen MT" panose="020B0602020104020603" pitchFamily="34" charset="0"/>
              </a:rPr>
              <a:t>Vander Klaauw(1946)-</a:t>
            </a:r>
            <a:r>
              <a:rPr lang="en-IN" sz="2800" dirty="0">
                <a:solidFill>
                  <a:srgbClr val="FFC000"/>
                </a:solidFill>
                <a:latin typeface="Tw Cen MT" panose="020B0602020104020603" pitchFamily="34" charset="0"/>
              </a:rPr>
              <a:t>He asserted that the skull was made up of units whose size,shape,and position were determined by their functions. He called these units as </a:t>
            </a:r>
            <a:r>
              <a:rPr lang="en-IN" sz="2800" dirty="0">
                <a:latin typeface="Tw Cen MT" panose="020B0602020104020603" pitchFamily="34" charset="0"/>
              </a:rPr>
              <a:t>functional cranial components.</a:t>
            </a:r>
          </a:p>
          <a:p>
            <a:pPr marL="457200" indent="-457200">
              <a:buFont typeface="Wingdings" panose="05000000000000000000" pitchFamily="2" charset="2"/>
              <a:buChar char="q"/>
            </a:pPr>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The theory stated that- </a:t>
            </a:r>
            <a:r>
              <a:rPr lang="en-IN" sz="2800" dirty="0">
                <a:latin typeface="Tw Cen MT" panose="020B0602020104020603" pitchFamily="34" charset="0"/>
              </a:rPr>
              <a:t>‘the origin,growth and maintenance of all skeletal tissues and organs are secondary and compensatory responses to events and processes, occurring in related non skeletal tissues, organs and functioning spaces, called the functional matrices’.</a:t>
            </a:r>
          </a:p>
          <a:p>
            <a:pPr marL="457200" indent="-457200">
              <a:buFont typeface="Wingdings" panose="05000000000000000000" pitchFamily="2" charset="2"/>
              <a:buChar char="q"/>
            </a:pPr>
            <a:endParaRPr lang="en-IN" sz="2800" dirty="0">
              <a:solidFill>
                <a:srgbClr val="FFC000"/>
              </a:solidFill>
            </a:endParaRPr>
          </a:p>
          <a:p>
            <a:pPr marL="457200" indent="-457200">
              <a:buFont typeface="Wingdings" panose="05000000000000000000" pitchFamily="2" charset="2"/>
              <a:buChar char="q"/>
            </a:pPr>
            <a:endParaRPr lang="en-IN" sz="2800" dirty="0"/>
          </a:p>
        </p:txBody>
      </p:sp>
      <p:pic>
        <p:nvPicPr>
          <p:cNvPr id="4" name="Picture 3" descr="A person wearing glasses and smiling at the camera&#10;&#10;Description generated with very high confidence">
            <a:extLst>
              <a:ext uri="{FF2B5EF4-FFF2-40B4-BE49-F238E27FC236}">
                <a16:creationId xmlns:a16="http://schemas.microsoft.com/office/drawing/2014/main" id="{2DD62EB6-8682-4C11-ADBB-70CE413C46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8443" y="91439"/>
            <a:ext cx="1428751" cy="1781175"/>
          </a:xfrm>
          <a:prstGeom prst="rect">
            <a:avLst/>
          </a:prstGeom>
        </p:spPr>
      </p:pic>
    </p:spTree>
    <p:extLst>
      <p:ext uri="{BB962C8B-B14F-4D97-AF65-F5344CB8AC3E}">
        <p14:creationId xmlns:p14="http://schemas.microsoft.com/office/powerpoint/2010/main" val="2322157597"/>
      </p:ext>
    </p:extLst>
  </p:cSld>
  <p:clrMapOvr>
    <a:masterClrMapping/>
  </p:clrMapOvr>
  <p:transition spd="slow" advClick="0"/>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C6AB65-108B-47F6-8FE2-B90B7CFB4B48}"/>
              </a:ext>
            </a:extLst>
          </p:cNvPr>
          <p:cNvSpPr/>
          <p:nvPr/>
        </p:nvSpPr>
        <p:spPr>
          <a:xfrm>
            <a:off x="1791231" y="403111"/>
            <a:ext cx="7559040" cy="523220"/>
          </a:xfrm>
          <a:prstGeom prst="rect">
            <a:avLst/>
          </a:prstGeom>
        </p:spPr>
        <p:txBody>
          <a:bodyPr wrap="square">
            <a:spAutoFit/>
          </a:bodyPr>
          <a:lstStyle/>
          <a:p>
            <a:r>
              <a:rPr lang="en-US" sz="2800" dirty="0">
                <a:solidFill>
                  <a:srgbClr val="008ED2"/>
                </a:solidFill>
                <a:latin typeface="Helvetica Neue"/>
              </a:rPr>
              <a:t> </a:t>
            </a:r>
            <a:endParaRPr lang="en-US" sz="2800" b="0" i="0" dirty="0">
              <a:solidFill>
                <a:srgbClr val="3B3835"/>
              </a:solidFill>
              <a:effectLst/>
              <a:latin typeface="Helvetica Neue"/>
            </a:endParaRPr>
          </a:p>
        </p:txBody>
      </p:sp>
      <p:sp>
        <p:nvSpPr>
          <p:cNvPr id="3" name="TextBox 2">
            <a:extLst>
              <a:ext uri="{FF2B5EF4-FFF2-40B4-BE49-F238E27FC236}">
                <a16:creationId xmlns:a16="http://schemas.microsoft.com/office/drawing/2014/main" id="{773DC638-63E1-45D7-85C7-7024FC8E18A7}"/>
              </a:ext>
            </a:extLst>
          </p:cNvPr>
          <p:cNvSpPr txBox="1"/>
          <p:nvPr/>
        </p:nvSpPr>
        <p:spPr>
          <a:xfrm>
            <a:off x="410760" y="1516545"/>
            <a:ext cx="10946431" cy="3970318"/>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A number of relatively independent functions are carried out in the cranio-facial region of the human body.eg-mastication, digestion , etc.</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Each of these functions is carried out by a functional cranial component.</a:t>
            </a:r>
          </a:p>
          <a:p>
            <a:pPr marL="457200" indent="-457200">
              <a:buFont typeface="Wingdings" panose="05000000000000000000" pitchFamily="2" charset="2"/>
              <a:buChar char="q"/>
            </a:pPr>
            <a:endParaRPr lang="en-US" sz="2800" dirty="0">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Each functional cranial component consists of all of the tissues, organs, spaces, and skeletal parts necessary to carry out a given function.</a:t>
            </a:r>
          </a:p>
          <a:p>
            <a:endParaRPr lang="en-US" sz="2800" dirty="0"/>
          </a:p>
        </p:txBody>
      </p:sp>
    </p:spTree>
    <p:extLst>
      <p:ext uri="{BB962C8B-B14F-4D97-AF65-F5344CB8AC3E}">
        <p14:creationId xmlns:p14="http://schemas.microsoft.com/office/powerpoint/2010/main" val="2290954448"/>
      </p:ext>
    </p:extLst>
  </p:cSld>
  <p:clrMapOvr>
    <a:masterClrMapping/>
  </p:clrMapOvr>
  <p:transition spd="slow" advClick="0"/>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27896B-C328-456E-9F79-E9524DDA1A37}"/>
              </a:ext>
            </a:extLst>
          </p:cNvPr>
          <p:cNvSpPr txBox="1"/>
          <p:nvPr/>
        </p:nvSpPr>
        <p:spPr>
          <a:xfrm>
            <a:off x="0" y="4"/>
            <a:ext cx="12446000" cy="6124754"/>
          </a:xfrm>
          <a:prstGeom prst="rect">
            <a:avLst/>
          </a:prstGeom>
          <a:noFill/>
        </p:spPr>
        <p:txBody>
          <a:bodyPr wrap="square" rtlCol="0">
            <a:spAutoFit/>
          </a:bodyPr>
          <a:lstStyle/>
          <a:p>
            <a:pPr marL="342900" indent="-342900">
              <a:buFont typeface="Wingdings" panose="05000000000000000000" pitchFamily="2" charset="2"/>
              <a:buChar char="q"/>
            </a:pPr>
            <a:r>
              <a:rPr lang="en-US" sz="2800" dirty="0">
                <a:latin typeface="Tw Cen MT" panose="020B0602020104020603" pitchFamily="34" charset="0"/>
              </a:rPr>
              <a:t>The functional cranial component is divided into:-</a:t>
            </a:r>
          </a:p>
          <a:p>
            <a:pPr marL="800100" lvl="1" indent="-342900">
              <a:buFont typeface="Wingdings" panose="05000000000000000000" pitchFamily="2" charset="2"/>
              <a:buChar char="§"/>
            </a:pPr>
            <a:r>
              <a:rPr lang="en-US" sz="2800" dirty="0">
                <a:latin typeface="Tw Cen MT" panose="020B0602020104020603" pitchFamily="34" charset="0"/>
              </a:rPr>
              <a:t>Functional matrix</a:t>
            </a:r>
          </a:p>
          <a:p>
            <a:pPr marL="800100" lvl="1" indent="-342900">
              <a:buFont typeface="Wingdings" panose="05000000000000000000" pitchFamily="2" charset="2"/>
              <a:buChar char="§"/>
            </a:pPr>
            <a:r>
              <a:rPr lang="en-US" sz="2800" dirty="0">
                <a:latin typeface="Tw Cen MT" panose="020B0602020104020603" pitchFamily="34" charset="0"/>
              </a:rPr>
              <a:t>Skeletal unit  </a:t>
            </a:r>
          </a:p>
          <a:p>
            <a:pPr marL="342900" indent="-342900">
              <a:buFont typeface="Wingdings" panose="05000000000000000000" pitchFamily="2" charset="2"/>
              <a:buChar char="q"/>
            </a:pPr>
            <a:endParaRPr lang="en-US" sz="2800" dirty="0">
              <a:latin typeface="Tw Cen MT" panose="020B0602020104020603" pitchFamily="34" charset="0"/>
            </a:endParaRPr>
          </a:p>
          <a:p>
            <a:pPr marL="342900" indent="-342900">
              <a:buFont typeface="Wingdings" panose="05000000000000000000" pitchFamily="2" charset="2"/>
              <a:buChar char="q"/>
            </a:pPr>
            <a:endParaRPr lang="en-US" sz="2800" dirty="0">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All the tissues, organs and functioning spaces – Functional matrix</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Skeletal tissues related to specific functional matrix-Skeletal unit</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All the skeletal tissues originate, grow, and function completely embedded in their several matrices.</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Changes in size, shape and spatial position of all skeletal units including their maintenance is due to the operational activity of their related functional matrices. </a:t>
            </a:r>
          </a:p>
        </p:txBody>
      </p:sp>
    </p:spTree>
    <p:extLst>
      <p:ext uri="{BB962C8B-B14F-4D97-AF65-F5344CB8AC3E}">
        <p14:creationId xmlns:p14="http://schemas.microsoft.com/office/powerpoint/2010/main" val="3964497730"/>
      </p:ext>
    </p:extLst>
  </p:cSld>
  <p:clrMapOvr>
    <a:masterClrMapping/>
  </p:clrMapOvr>
  <p:transition spd="slow" advClick="0"/>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4C12A1-3BB6-40B5-ABDB-BB6E30FACDC2}"/>
              </a:ext>
            </a:extLst>
          </p:cNvPr>
          <p:cNvSpPr/>
          <p:nvPr/>
        </p:nvSpPr>
        <p:spPr>
          <a:xfrm>
            <a:off x="6" y="4"/>
            <a:ext cx="12191999" cy="6617196"/>
          </a:xfrm>
          <a:prstGeom prst="rect">
            <a:avLst/>
          </a:prstGeom>
        </p:spPr>
        <p:txBody>
          <a:bodyPr wrap="square">
            <a:spAutoFit/>
          </a:bodyPr>
          <a:lstStyle/>
          <a:p>
            <a:r>
              <a:rPr lang="en-IN" sz="3200" u="sng" dirty="0">
                <a:latin typeface="Tw Cen MT" panose="020B0602020104020603" pitchFamily="34" charset="0"/>
              </a:rPr>
              <a:t>THE SKELETAL UNIT-</a:t>
            </a:r>
          </a:p>
          <a:p>
            <a:pPr marL="457200" indent="-457200">
              <a:buFont typeface="Wingdings" panose="05000000000000000000" pitchFamily="2" charset="2"/>
              <a:buChar char="q"/>
            </a:pPr>
            <a:r>
              <a:rPr lang="en-IN" sz="2800" b="0" i="0" dirty="0">
                <a:solidFill>
                  <a:srgbClr val="FFC000"/>
                </a:solidFill>
                <a:effectLst/>
                <a:latin typeface="Tw Cen MT" panose="020B0602020104020603" pitchFamily="34" charset="0"/>
              </a:rPr>
              <a:t>All skeletal tissues associated with a single function are called as ‘the skeletal unit’.</a:t>
            </a:r>
          </a:p>
          <a:p>
            <a:pPr marL="457200" indent="-457200">
              <a:buFont typeface="Wingdings" panose="05000000000000000000" pitchFamily="2" charset="2"/>
              <a:buChar char="q"/>
            </a:pPr>
            <a:endParaRPr lang="en-IN" sz="2800" b="0" i="0" dirty="0">
              <a:solidFill>
                <a:srgbClr val="FFC000"/>
              </a:solidFill>
              <a:effectLst/>
              <a:latin typeface="Tw Cen MT" panose="020B0602020104020603" pitchFamily="34" charset="0"/>
            </a:endParaRPr>
          </a:p>
          <a:p>
            <a:pPr marL="457200" indent="-457200">
              <a:buFont typeface="Wingdings" panose="05000000000000000000" pitchFamily="2" charset="2"/>
              <a:buChar char="q"/>
            </a:pPr>
            <a:r>
              <a:rPr lang="en-IN" sz="2800" dirty="0">
                <a:solidFill>
                  <a:srgbClr val="FFC000"/>
                </a:solidFill>
                <a:latin typeface="Tw Cen MT" panose="020B0602020104020603" pitchFamily="34" charset="0"/>
              </a:rPr>
              <a:t>The skeletal unit comprises of bone, cartilage </a:t>
            </a:r>
          </a:p>
          <a:p>
            <a:r>
              <a:rPr lang="en-IN" sz="2800" dirty="0">
                <a:solidFill>
                  <a:srgbClr val="FFC000"/>
                </a:solidFill>
                <a:latin typeface="Tw Cen MT" panose="020B0602020104020603" pitchFamily="34" charset="0"/>
              </a:rPr>
              <a:t>      and tendinous tissue.</a:t>
            </a:r>
          </a:p>
          <a:p>
            <a:pPr marL="457200" indent="-457200"/>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IN"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IN" sz="2800" dirty="0">
                <a:latin typeface="Tw Cen MT" panose="020B0602020104020603" pitchFamily="34" charset="0"/>
              </a:rPr>
              <a:t>Skeletal unit is composed of-</a:t>
            </a:r>
            <a:r>
              <a:rPr lang="en-IN" sz="2800" dirty="0" err="1">
                <a:latin typeface="Tw Cen MT" panose="020B0602020104020603" pitchFamily="34" charset="0"/>
              </a:rPr>
              <a:t>microskeletal</a:t>
            </a:r>
            <a:r>
              <a:rPr lang="en-IN" sz="2800" dirty="0">
                <a:latin typeface="Tw Cen MT" panose="020B0602020104020603" pitchFamily="34" charset="0"/>
              </a:rPr>
              <a:t> and </a:t>
            </a:r>
            <a:r>
              <a:rPr lang="en-IN" sz="2800" dirty="0" err="1">
                <a:latin typeface="Tw Cen MT" panose="020B0602020104020603" pitchFamily="34" charset="0"/>
              </a:rPr>
              <a:t>macroskeletal</a:t>
            </a:r>
            <a:r>
              <a:rPr lang="en-IN" sz="2800" dirty="0">
                <a:latin typeface="Tw Cen MT" panose="020B0602020104020603" pitchFamily="34" charset="0"/>
              </a:rPr>
              <a:t>  units.</a:t>
            </a:r>
          </a:p>
          <a:p>
            <a:pPr marL="457200" indent="-457200">
              <a:buFont typeface="Wingdings" panose="05000000000000000000" pitchFamily="2" charset="2"/>
              <a:buChar char="q"/>
            </a:pPr>
            <a:endParaRPr lang="en-IN" sz="2800" b="0" i="0" dirty="0">
              <a:solidFill>
                <a:srgbClr val="FFC000"/>
              </a:solidFill>
              <a:effectLst/>
              <a:latin typeface="Tw Cen MT" panose="020B0602020104020603" pitchFamily="34" charset="0"/>
            </a:endParaRPr>
          </a:p>
          <a:p>
            <a:pPr marL="457200" indent="-457200">
              <a:buFont typeface="Wingdings" panose="05000000000000000000" pitchFamily="2" charset="2"/>
              <a:buChar char="q"/>
            </a:pPr>
            <a:r>
              <a:rPr lang="en-IN" sz="2800" b="0" i="0" dirty="0">
                <a:solidFill>
                  <a:srgbClr val="FFC000"/>
                </a:solidFill>
                <a:effectLst/>
                <a:latin typeface="Tw Cen MT" panose="020B0602020104020603" pitchFamily="34" charset="0"/>
              </a:rPr>
              <a:t>Whe</a:t>
            </a:r>
            <a:r>
              <a:rPr lang="en-IN" sz="2800" dirty="0">
                <a:solidFill>
                  <a:srgbClr val="FFC000"/>
                </a:solidFill>
                <a:latin typeface="Tw Cen MT" panose="020B0602020104020603" pitchFamily="34" charset="0"/>
              </a:rPr>
              <a:t>n a bone is composed of several contiguous skeletal units known as ‘</a:t>
            </a:r>
            <a:r>
              <a:rPr lang="en-IN" sz="2800" dirty="0" err="1">
                <a:solidFill>
                  <a:srgbClr val="FFC000"/>
                </a:solidFill>
                <a:latin typeface="Tw Cen MT" panose="020B0602020104020603" pitchFamily="34" charset="0"/>
              </a:rPr>
              <a:t>microskeletal</a:t>
            </a:r>
            <a:r>
              <a:rPr lang="en-IN" sz="2800" dirty="0">
                <a:solidFill>
                  <a:srgbClr val="FFC000"/>
                </a:solidFill>
                <a:latin typeface="Tw Cen MT" panose="020B0602020104020603" pitchFamily="34" charset="0"/>
              </a:rPr>
              <a:t> units’.</a:t>
            </a:r>
          </a:p>
          <a:p>
            <a:r>
              <a:rPr lang="en-IN" sz="2800" b="0" i="0" dirty="0">
                <a:solidFill>
                  <a:srgbClr val="FFC000"/>
                </a:solidFill>
                <a:effectLst/>
                <a:latin typeface="Tw Cen MT" panose="020B0602020104020603" pitchFamily="34" charset="0"/>
              </a:rPr>
              <a:t>    For ex-</a:t>
            </a:r>
          </a:p>
          <a:p>
            <a:pPr marL="1371600" lvl="2" indent="-457200">
              <a:buFont typeface="Wingdings" panose="05000000000000000000" pitchFamily="2" charset="2"/>
              <a:buChar char="§"/>
            </a:pPr>
            <a:r>
              <a:rPr lang="en-IN" sz="2800" b="0" i="0" dirty="0" err="1">
                <a:solidFill>
                  <a:srgbClr val="FFC000"/>
                </a:solidFill>
                <a:effectLst/>
                <a:latin typeface="Tw Cen MT" panose="020B0602020104020603" pitchFamily="34" charset="0"/>
              </a:rPr>
              <a:t>microskeletal</a:t>
            </a:r>
            <a:r>
              <a:rPr lang="en-IN" sz="2800" b="0" i="0" dirty="0">
                <a:solidFill>
                  <a:srgbClr val="FFC000"/>
                </a:solidFill>
                <a:effectLst/>
                <a:latin typeface="Tw Cen MT" panose="020B0602020104020603" pitchFamily="34" charset="0"/>
              </a:rPr>
              <a:t> units of mandible are alveolar, angular, condylar, </a:t>
            </a:r>
            <a:r>
              <a:rPr lang="en-IN" sz="2800" b="0" i="0" dirty="0" err="1">
                <a:solidFill>
                  <a:srgbClr val="FFC000"/>
                </a:solidFill>
                <a:effectLst/>
                <a:latin typeface="Tw Cen MT" panose="020B0602020104020603" pitchFamily="34" charset="0"/>
              </a:rPr>
              <a:t>gonial</a:t>
            </a:r>
            <a:r>
              <a:rPr lang="en-IN" sz="2800" b="0" i="0" dirty="0">
                <a:solidFill>
                  <a:srgbClr val="FFC000"/>
                </a:solidFill>
                <a:effectLst/>
                <a:latin typeface="Tw Cen MT" panose="020B0602020104020603" pitchFamily="34" charset="0"/>
              </a:rPr>
              <a:t>, mental, coronoid</a:t>
            </a:r>
            <a:r>
              <a:rPr lang="en-IN" sz="2800" dirty="0">
                <a:solidFill>
                  <a:srgbClr val="FFC000"/>
                </a:solidFill>
                <a:latin typeface="Tw Cen MT" panose="020B0602020104020603" pitchFamily="34" charset="0"/>
              </a:rPr>
              <a:t> and basal units.</a:t>
            </a:r>
            <a:endParaRPr lang="en-IN" sz="2800" b="0" i="0" dirty="0">
              <a:solidFill>
                <a:srgbClr val="FFC000"/>
              </a:solidFill>
              <a:effectLst/>
              <a:latin typeface="Tw Cen MT" panose="020B0602020104020603" pitchFamily="34" charset="0"/>
            </a:endParaRPr>
          </a:p>
        </p:txBody>
      </p:sp>
      <p:pic>
        <p:nvPicPr>
          <p:cNvPr id="4" name="Picture 3" descr="A picture containing text, map&#10;&#10;Description generated with very high confidence">
            <a:extLst>
              <a:ext uri="{FF2B5EF4-FFF2-40B4-BE49-F238E27FC236}">
                <a16:creationId xmlns:a16="http://schemas.microsoft.com/office/drawing/2014/main" id="{A7D29226-0203-41B7-B8E3-A2938DBA1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7015" y="1029096"/>
            <a:ext cx="3486668" cy="1998585"/>
          </a:xfrm>
          <a:prstGeom prst="rect">
            <a:avLst/>
          </a:prstGeom>
        </p:spPr>
      </p:pic>
    </p:spTree>
    <p:extLst>
      <p:ext uri="{BB962C8B-B14F-4D97-AF65-F5344CB8AC3E}">
        <p14:creationId xmlns:p14="http://schemas.microsoft.com/office/powerpoint/2010/main" val="3452867709"/>
      </p:ext>
    </p:extLst>
  </p:cSld>
  <p:clrMapOvr>
    <a:masterClrMapping/>
  </p:clrMapOvr>
  <p:transition spd="slow" advClick="0"/>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37D53D-871B-484E-BE65-C938F5A6A952}"/>
              </a:ext>
            </a:extLst>
          </p:cNvPr>
          <p:cNvSpPr/>
          <p:nvPr/>
        </p:nvSpPr>
        <p:spPr>
          <a:xfrm>
            <a:off x="0" y="4"/>
            <a:ext cx="12192000" cy="3970318"/>
          </a:xfrm>
          <a:prstGeom prst="rect">
            <a:avLst/>
          </a:prstGeom>
        </p:spPr>
        <p:txBody>
          <a:bodyPr wrap="square">
            <a:spAutoFit/>
          </a:bodyPr>
          <a:lstStyle/>
          <a:p>
            <a:pPr marL="1028700" lvl="1" indent="-571500">
              <a:buFont typeface="Wingdings" panose="05000000000000000000" pitchFamily="2" charset="2"/>
              <a:buChar char="§"/>
            </a:pPr>
            <a:endParaRPr lang="en-US" sz="2800" dirty="0">
              <a:solidFill>
                <a:srgbClr val="FFC000"/>
              </a:solidFill>
              <a:latin typeface="Tw Cen MT" panose="020B0602020104020603" pitchFamily="34" charset="0"/>
            </a:endParaRPr>
          </a:p>
          <a:p>
            <a:pPr marL="1028700" lvl="1" indent="-571500">
              <a:buFont typeface="Wingdings" panose="05000000000000000000" pitchFamily="2" charset="2"/>
              <a:buChar char="§"/>
            </a:pPr>
            <a:endParaRPr lang="en-US" sz="2800" dirty="0">
              <a:solidFill>
                <a:srgbClr val="FFC000"/>
              </a:solidFill>
              <a:latin typeface="Tw Cen MT" panose="020B0602020104020603" pitchFamily="34" charset="0"/>
            </a:endParaRPr>
          </a:p>
          <a:p>
            <a:pPr marL="1028700" lvl="1" indent="-571500">
              <a:buFont typeface="Wingdings" panose="05000000000000000000" pitchFamily="2" charset="2"/>
              <a:buChar char="§"/>
            </a:pPr>
            <a:r>
              <a:rPr lang="en-US" sz="2800" dirty="0">
                <a:solidFill>
                  <a:srgbClr val="FFC000"/>
                </a:solidFill>
                <a:latin typeface="Tw Cen MT" panose="020B0602020104020603" pitchFamily="34" charset="0"/>
              </a:rPr>
              <a:t>Micro-skeletal unit of maxilla-orbital, pneumatic, palatal and basal units.</a:t>
            </a:r>
          </a:p>
          <a:p>
            <a:pPr marL="571500" indent="-571500">
              <a:buFont typeface="Wingdings" panose="05000000000000000000" pitchFamily="2" charset="2"/>
              <a:buChar char="q"/>
            </a:pPr>
            <a:endParaRPr lang="en-US" sz="2800" dirty="0">
              <a:solidFill>
                <a:srgbClr val="FFC000"/>
              </a:solidFill>
              <a:latin typeface="Tw Cen MT" panose="020B0602020104020603" pitchFamily="34" charset="0"/>
            </a:endParaRPr>
          </a:p>
          <a:p>
            <a:pPr marL="571500" indent="-571500">
              <a:buFont typeface="Wingdings" panose="05000000000000000000" pitchFamily="2" charset="2"/>
              <a:buChar char="q"/>
            </a:pPr>
            <a:endParaRPr lang="en-US" sz="2800" dirty="0">
              <a:solidFill>
                <a:srgbClr val="FFC000"/>
              </a:solidFill>
              <a:latin typeface="Tw Cen MT" panose="020B0602020104020603" pitchFamily="34" charset="0"/>
            </a:endParaRPr>
          </a:p>
          <a:p>
            <a:pPr marL="571500" indent="-571500">
              <a:buFont typeface="Wingdings" panose="05000000000000000000" pitchFamily="2" charset="2"/>
              <a:buChar char="q"/>
            </a:pPr>
            <a:endParaRPr lang="en-US" sz="2800" dirty="0">
              <a:solidFill>
                <a:srgbClr val="FFC000"/>
              </a:solidFill>
              <a:latin typeface="Tw Cen MT" panose="020B0602020104020603" pitchFamily="34" charset="0"/>
            </a:endParaRPr>
          </a:p>
          <a:p>
            <a:pPr marL="571500" indent="-571500">
              <a:buFont typeface="Wingdings" panose="05000000000000000000" pitchFamily="2" charset="2"/>
              <a:buChar char="q"/>
            </a:pPr>
            <a:r>
              <a:rPr lang="en-US" sz="2800" dirty="0">
                <a:solidFill>
                  <a:srgbClr val="FFC000"/>
                </a:solidFill>
                <a:latin typeface="Tw Cen MT" panose="020B0602020104020603" pitchFamily="34" charset="0"/>
              </a:rPr>
              <a:t>When adjoining portions of a number of neighboring bones are united to function as a </a:t>
            </a:r>
            <a:r>
              <a:rPr lang="en-US" sz="2800" dirty="0">
                <a:latin typeface="Tw Cen MT" panose="020B0602020104020603" pitchFamily="34" charset="0"/>
              </a:rPr>
              <a:t>single cranial component</a:t>
            </a:r>
            <a:r>
              <a:rPr lang="en-US" sz="2800" dirty="0">
                <a:solidFill>
                  <a:srgbClr val="FFC000"/>
                </a:solidFill>
                <a:latin typeface="Tw Cen MT" panose="020B0602020104020603" pitchFamily="34" charset="0"/>
              </a:rPr>
              <a:t>, it is called as ‘</a:t>
            </a:r>
            <a:r>
              <a:rPr lang="en-US" sz="2800" dirty="0">
                <a:latin typeface="Tw Cen MT" panose="020B0602020104020603" pitchFamily="34" charset="0"/>
              </a:rPr>
              <a:t>macro-skeletal unit</a:t>
            </a:r>
            <a:r>
              <a:rPr lang="en-US" sz="2800" dirty="0">
                <a:solidFill>
                  <a:srgbClr val="FFC000"/>
                </a:solidFill>
                <a:latin typeface="Tw Cen MT" panose="020B0602020104020603" pitchFamily="34" charset="0"/>
              </a:rPr>
              <a:t>’.Ex- endocranial surface of the calvarium is an example of macro-skeletal unit.</a:t>
            </a:r>
          </a:p>
        </p:txBody>
      </p:sp>
      <p:pic>
        <p:nvPicPr>
          <p:cNvPr id="4" name="Picture 3" descr="A picture containing text&#10;&#10;Description generated with very high confidence">
            <a:extLst>
              <a:ext uri="{FF2B5EF4-FFF2-40B4-BE49-F238E27FC236}">
                <a16:creationId xmlns:a16="http://schemas.microsoft.com/office/drawing/2014/main" id="{E3D21FB4-477B-4BD7-8A55-D88DFDE02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851" y="4210088"/>
            <a:ext cx="3446016" cy="2587213"/>
          </a:xfrm>
          <a:prstGeom prst="rect">
            <a:avLst/>
          </a:prstGeom>
        </p:spPr>
      </p:pic>
    </p:spTree>
    <p:extLst>
      <p:ext uri="{BB962C8B-B14F-4D97-AF65-F5344CB8AC3E}">
        <p14:creationId xmlns:p14="http://schemas.microsoft.com/office/powerpoint/2010/main" val="4205376162"/>
      </p:ext>
    </p:extLst>
  </p:cSld>
  <p:clrMapOvr>
    <a:masterClrMapping/>
  </p:clrMapOvr>
  <p:transition spd="slow" advClick="0"/>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A8B89-27B4-4A41-9A45-D9A0727E1ED7}"/>
              </a:ext>
            </a:extLst>
          </p:cNvPr>
          <p:cNvSpPr/>
          <p:nvPr/>
        </p:nvSpPr>
        <p:spPr>
          <a:xfrm>
            <a:off x="101600" y="81280"/>
            <a:ext cx="12090400" cy="4893647"/>
          </a:xfrm>
          <a:prstGeom prst="rect">
            <a:avLst/>
          </a:prstGeom>
        </p:spPr>
        <p:txBody>
          <a:bodyPr wrap="square">
            <a:spAutoFit/>
          </a:bodyPr>
          <a:lstStyle/>
          <a:p>
            <a:r>
              <a:rPr lang="en-US" sz="2800" u="sng" dirty="0">
                <a:latin typeface="Tw Cen MT" panose="020B0602020104020603" pitchFamily="34" charset="0"/>
              </a:rPr>
              <a:t>THE FUNCTIONAL MATRIX-</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functional matrix consists of muscles, glands, nerves, vessels, fat, teeth and the functioning spaces.</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functional matrix is divided into-</a:t>
            </a:r>
          </a:p>
          <a:p>
            <a:pPr marL="914400" lvl="1" indent="-457200">
              <a:buFont typeface="Wingdings" panose="05000000000000000000" pitchFamily="2" charset="2"/>
              <a:buChar char="§"/>
            </a:pPr>
            <a:r>
              <a:rPr lang="en-US" sz="3200" dirty="0">
                <a:solidFill>
                  <a:srgbClr val="FFC000"/>
                </a:solidFill>
                <a:latin typeface="Tw Cen MT" panose="020B0602020104020603" pitchFamily="34" charset="0"/>
              </a:rPr>
              <a:t>Periosteal matrix</a:t>
            </a:r>
          </a:p>
          <a:p>
            <a:pPr marL="914400" lvl="1" indent="-457200">
              <a:buFont typeface="Wingdings" panose="05000000000000000000" pitchFamily="2" charset="2"/>
              <a:buChar char="§"/>
            </a:pPr>
            <a:r>
              <a:rPr lang="en-US" sz="3200" dirty="0">
                <a:solidFill>
                  <a:srgbClr val="FFC000"/>
                </a:solidFill>
                <a:latin typeface="Tw Cen MT" panose="020B0602020104020603" pitchFamily="34" charset="0"/>
              </a:rPr>
              <a:t>Capsular matrix</a:t>
            </a:r>
          </a:p>
        </p:txBody>
      </p:sp>
    </p:spTree>
    <p:extLst>
      <p:ext uri="{BB962C8B-B14F-4D97-AF65-F5344CB8AC3E}">
        <p14:creationId xmlns:p14="http://schemas.microsoft.com/office/powerpoint/2010/main" val="4103322628"/>
      </p:ext>
    </p:extLst>
  </p:cSld>
  <p:clrMapOvr>
    <a:masterClrMapping/>
  </p:clrMapOvr>
  <p:transition spd="slow" advClick="0"/>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5D858C-D17E-4F8B-BC7F-DBB1A3679EE7}"/>
              </a:ext>
            </a:extLst>
          </p:cNvPr>
          <p:cNvSpPr/>
          <p:nvPr/>
        </p:nvSpPr>
        <p:spPr>
          <a:xfrm>
            <a:off x="3048000" y="1443841"/>
            <a:ext cx="6624320" cy="923330"/>
          </a:xfrm>
          <a:prstGeom prst="rect">
            <a:avLst/>
          </a:prstGeom>
        </p:spPr>
        <p:txBody>
          <a:bodyPr wrap="square">
            <a:spAutoFit/>
          </a:bodyPr>
          <a:lstStyle/>
          <a:p>
            <a:endParaRPr lang="en-IN" sz="3600" dirty="0">
              <a:latin typeface="Helvetica Neue"/>
            </a:endParaRPr>
          </a:p>
          <a:p>
            <a:endParaRPr lang="en-IN" b="0" i="0" dirty="0">
              <a:solidFill>
                <a:srgbClr val="3B3835"/>
              </a:solidFill>
              <a:effectLst/>
              <a:latin typeface="Helvetica Neue"/>
            </a:endParaRPr>
          </a:p>
        </p:txBody>
      </p:sp>
      <p:sp>
        <p:nvSpPr>
          <p:cNvPr id="3" name="Rectangle 2">
            <a:extLst>
              <a:ext uri="{FF2B5EF4-FFF2-40B4-BE49-F238E27FC236}">
                <a16:creationId xmlns:a16="http://schemas.microsoft.com/office/drawing/2014/main" id="{1EE5E323-FB76-4EB4-8F6C-81681C78D43F}"/>
              </a:ext>
            </a:extLst>
          </p:cNvPr>
          <p:cNvSpPr/>
          <p:nvPr/>
        </p:nvSpPr>
        <p:spPr>
          <a:xfrm>
            <a:off x="0" y="-101600"/>
            <a:ext cx="12192000" cy="7602081"/>
          </a:xfrm>
          <a:prstGeom prst="rect">
            <a:avLst/>
          </a:prstGeom>
        </p:spPr>
        <p:txBody>
          <a:bodyPr wrap="square">
            <a:spAutoFit/>
          </a:bodyPr>
          <a:lstStyle/>
          <a:p>
            <a:r>
              <a:rPr lang="en-US" sz="3600" dirty="0">
                <a:latin typeface="Tw Cen MT" panose="020B0602020104020603" pitchFamily="34" charset="0"/>
              </a:rPr>
              <a:t>                   </a:t>
            </a:r>
            <a:r>
              <a:rPr lang="en-US" sz="3600" u="sng" dirty="0">
                <a:latin typeface="Tw Cen MT" panose="020B0602020104020603" pitchFamily="34" charset="0"/>
              </a:rPr>
              <a:t>PERIOSTEAL MATRIX- </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periosteal matrix include the muscles, blood vessels, nerves, glands, etc.</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latin typeface="Tw Cen MT" panose="020B0602020104020603" pitchFamily="34" charset="0"/>
              </a:rPr>
              <a:t>The periosteal matrices act directly and actively upon their related skeletal units. </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Alterations in their functional demands produce a secondary compensatory transformation of the size and/or shape of their skeletal units.</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latin typeface="Tw Cen MT" panose="020B0602020104020603" pitchFamily="34" charset="0"/>
              </a:rPr>
              <a:t>Such transformation is brought about by the inter-related processes of bone deposition and resorption.</a:t>
            </a:r>
          </a:p>
          <a:p>
            <a:pPr marL="457200" indent="-457200">
              <a:buFont typeface="Wingdings" panose="05000000000000000000" pitchFamily="2" charset="2"/>
              <a:buChar char="q"/>
            </a:pPr>
            <a:endParaRPr lang="en-US" sz="3600" dirty="0"/>
          </a:p>
        </p:txBody>
      </p:sp>
    </p:spTree>
    <p:extLst>
      <p:ext uri="{BB962C8B-B14F-4D97-AF65-F5344CB8AC3E}">
        <p14:creationId xmlns:p14="http://schemas.microsoft.com/office/powerpoint/2010/main" val="4270551687"/>
      </p:ext>
    </p:extLst>
  </p:cSld>
  <p:clrMapOvr>
    <a:masterClrMapping/>
  </p:clrMapOvr>
  <p:transition spd="slow" advClick="0"/>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AA1214-528F-41D5-B0CF-9C29DCE622C7}"/>
              </a:ext>
            </a:extLst>
          </p:cNvPr>
          <p:cNvSpPr/>
          <p:nvPr/>
        </p:nvSpPr>
        <p:spPr>
          <a:xfrm>
            <a:off x="91440" y="1"/>
            <a:ext cx="11927840" cy="4031873"/>
          </a:xfrm>
          <a:prstGeom prst="rect">
            <a:avLst/>
          </a:prstGeom>
        </p:spPr>
        <p:txBody>
          <a:bodyPr wrap="square">
            <a:spAutoFit/>
          </a:bodyPr>
          <a:lstStyle/>
          <a:p>
            <a:r>
              <a:rPr lang="en-US" sz="3200" dirty="0">
                <a:solidFill>
                  <a:srgbClr val="FFC000"/>
                </a:solidFill>
                <a:latin typeface="Tw Cen MT" panose="020B0602020104020603" pitchFamily="34" charset="0"/>
              </a:rPr>
              <a:t>For example-</a:t>
            </a:r>
          </a:p>
          <a:p>
            <a:r>
              <a:rPr lang="en-US" sz="3200" dirty="0">
                <a:solidFill>
                  <a:srgbClr val="FFC000"/>
                </a:solidFill>
                <a:latin typeface="Tw Cen MT" panose="020B0602020104020603" pitchFamily="34" charset="0"/>
              </a:rPr>
              <a:t>Consider the matrix of </a:t>
            </a:r>
            <a:r>
              <a:rPr lang="en-US" sz="3200" dirty="0">
                <a:latin typeface="Tw Cen MT" panose="020B0602020104020603" pitchFamily="34" charset="0"/>
              </a:rPr>
              <a:t>temporalis muscle </a:t>
            </a:r>
            <a:r>
              <a:rPr lang="en-US" sz="3200" dirty="0">
                <a:solidFill>
                  <a:srgbClr val="FFC000"/>
                </a:solidFill>
                <a:latin typeface="Tw Cen MT" panose="020B0602020104020603" pitchFamily="34" charset="0"/>
              </a:rPr>
              <a:t>and the </a:t>
            </a:r>
            <a:r>
              <a:rPr lang="en-US" sz="3200" dirty="0">
                <a:latin typeface="Tw Cen MT" panose="020B0602020104020603" pitchFamily="34" charset="0"/>
              </a:rPr>
              <a:t>coronoid process.</a:t>
            </a:r>
          </a:p>
          <a:p>
            <a:r>
              <a:rPr lang="en-US" sz="3200" dirty="0">
                <a:solidFill>
                  <a:srgbClr val="FFC000"/>
                </a:solidFill>
                <a:latin typeface="Tw Cen MT" panose="020B0602020104020603" pitchFamily="34" charset="0"/>
              </a:rPr>
              <a:t>Research has shown that removal or denervation of the temporalis muscle results in the reduction in the size of the coronoid process also, sometimes leading to its total degeneration.</a:t>
            </a:r>
          </a:p>
          <a:p>
            <a:endParaRPr lang="en-US" sz="3200" dirty="0">
              <a:solidFill>
                <a:srgbClr val="FFC000"/>
              </a:solidFill>
              <a:latin typeface="Tw Cen MT" panose="020B0602020104020603" pitchFamily="34" charset="0"/>
            </a:endParaRPr>
          </a:p>
          <a:p>
            <a:r>
              <a:rPr lang="en-US" sz="3200" dirty="0">
                <a:solidFill>
                  <a:srgbClr val="FFC000"/>
                </a:solidFill>
                <a:latin typeface="Tw Cen MT" panose="020B0602020104020603" pitchFamily="34" charset="0"/>
              </a:rPr>
              <a:t>Conversely, hypertrophy or hyperactivity of the temporalis muscle increases the size of the coronoid process.</a:t>
            </a:r>
          </a:p>
        </p:txBody>
      </p:sp>
      <p:pic>
        <p:nvPicPr>
          <p:cNvPr id="6" name="Picture 5">
            <a:extLst>
              <a:ext uri="{FF2B5EF4-FFF2-40B4-BE49-F238E27FC236}">
                <a16:creationId xmlns:a16="http://schemas.microsoft.com/office/drawing/2014/main" id="{F23FB56B-3290-47F9-BD7E-F471F009B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1200" y="4017764"/>
            <a:ext cx="3932280" cy="2758465"/>
          </a:xfrm>
          <a:prstGeom prst="rect">
            <a:avLst/>
          </a:prstGeom>
        </p:spPr>
      </p:pic>
    </p:spTree>
    <p:extLst>
      <p:ext uri="{BB962C8B-B14F-4D97-AF65-F5344CB8AC3E}">
        <p14:creationId xmlns:p14="http://schemas.microsoft.com/office/powerpoint/2010/main" val="2282983624"/>
      </p:ext>
    </p:extLst>
  </p:cSld>
  <p:clrMapOvr>
    <a:masterClrMapping/>
  </p:clrMapOvr>
  <p:transition spd="slow" advClick="0"/>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D79DDC-566B-40CC-ABB5-35DB4DDAF517}"/>
              </a:ext>
            </a:extLst>
          </p:cNvPr>
          <p:cNvSpPr/>
          <p:nvPr/>
        </p:nvSpPr>
        <p:spPr>
          <a:xfrm>
            <a:off x="965200" y="964206"/>
            <a:ext cx="11033760" cy="646331"/>
          </a:xfrm>
          <a:prstGeom prst="rect">
            <a:avLst/>
          </a:prstGeom>
        </p:spPr>
        <p:txBody>
          <a:bodyPr wrap="square">
            <a:spAutoFit/>
          </a:bodyPr>
          <a:lstStyle/>
          <a:p>
            <a:r>
              <a:rPr lang="en-IN" sz="3600" dirty="0">
                <a:latin typeface="Tw Cen MT" panose="020B0602020104020603" pitchFamily="34" charset="0"/>
              </a:rPr>
              <a:t> </a:t>
            </a:r>
            <a:endParaRPr lang="en-US" sz="3600" dirty="0">
              <a:latin typeface="Tw Cen MT" panose="020B0602020104020603" pitchFamily="34" charset="0"/>
            </a:endParaRPr>
          </a:p>
        </p:txBody>
      </p:sp>
      <p:sp>
        <p:nvSpPr>
          <p:cNvPr id="3" name="TextBox 2">
            <a:extLst>
              <a:ext uri="{FF2B5EF4-FFF2-40B4-BE49-F238E27FC236}">
                <a16:creationId xmlns:a16="http://schemas.microsoft.com/office/drawing/2014/main" id="{8B59AC1C-7B85-4009-8415-9F01F81015F9}"/>
              </a:ext>
            </a:extLst>
          </p:cNvPr>
          <p:cNvSpPr txBox="1"/>
          <p:nvPr/>
        </p:nvSpPr>
        <p:spPr>
          <a:xfrm>
            <a:off x="142949" y="0"/>
            <a:ext cx="12049051" cy="4832092"/>
          </a:xfrm>
          <a:prstGeom prst="rect">
            <a:avLst/>
          </a:prstGeom>
          <a:noFill/>
        </p:spPr>
        <p:txBody>
          <a:bodyPr wrap="square" rtlCol="0">
            <a:spAutoFit/>
          </a:bodyPr>
          <a:lstStyle/>
          <a:p>
            <a:r>
              <a:rPr lang="en-US" sz="2800" u="sng" dirty="0">
                <a:latin typeface="Tw Cen MT" panose="020B0602020104020603" pitchFamily="34" charset="0"/>
              </a:rPr>
              <a:t>CRANIAL CAPSULE-</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The craniofacial region can be divided into a number of matrix systems called as cranial capsules.</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The cranial components comprising the neural region exist within the </a:t>
            </a:r>
            <a:r>
              <a:rPr lang="en-US" sz="2800" b="1" dirty="0">
                <a:latin typeface="Tw Cen MT" panose="020B0602020104020603" pitchFamily="34" charset="0"/>
              </a:rPr>
              <a:t>neurocranial capsules.</a:t>
            </a:r>
          </a:p>
          <a:p>
            <a:pPr marL="342900" indent="-342900">
              <a:buFont typeface="Wingdings" panose="05000000000000000000" pitchFamily="2" charset="2"/>
              <a:buChar char="q"/>
            </a:pPr>
            <a:endParaRPr lang="en-US" sz="2800" dirty="0">
              <a:solidFill>
                <a:srgbClr val="FFC000"/>
              </a:solidFill>
              <a:latin typeface="Tw Cen MT" panose="020B0602020104020603" pitchFamily="34" charset="0"/>
            </a:endParaRP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Those forming the facial region lie within the </a:t>
            </a:r>
            <a:r>
              <a:rPr lang="en-US" sz="2800" b="1" dirty="0">
                <a:latin typeface="Tw Cen MT" panose="020B0602020104020603" pitchFamily="34" charset="0"/>
              </a:rPr>
              <a:t>orofacial capsule.</a:t>
            </a:r>
          </a:p>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The various cranial and orofacial skeletal units act to surround and protect their respective capsular functional matrices.</a:t>
            </a:r>
          </a:p>
        </p:txBody>
      </p:sp>
      <p:pic>
        <p:nvPicPr>
          <p:cNvPr id="5" name="Picture 4">
            <a:extLst>
              <a:ext uri="{FF2B5EF4-FFF2-40B4-BE49-F238E27FC236}">
                <a16:creationId xmlns:a16="http://schemas.microsoft.com/office/drawing/2014/main" id="{D8433037-CF58-41E9-A65B-E23FB72C7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9270" y="4423410"/>
            <a:ext cx="3147695" cy="2394022"/>
          </a:xfrm>
          <a:prstGeom prst="rect">
            <a:avLst/>
          </a:prstGeom>
        </p:spPr>
      </p:pic>
    </p:spTree>
    <p:extLst>
      <p:ext uri="{BB962C8B-B14F-4D97-AF65-F5344CB8AC3E}">
        <p14:creationId xmlns:p14="http://schemas.microsoft.com/office/powerpoint/2010/main" val="3729203743"/>
      </p:ext>
    </p:extLst>
  </p:cSld>
  <p:clrMapOvr>
    <a:masterClrMapping/>
  </p:clrMapOvr>
  <p:transition spd="slow" advClick="0"/>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5B43D0-F244-4251-B348-EC9916749E39}"/>
              </a:ext>
            </a:extLst>
          </p:cNvPr>
          <p:cNvSpPr/>
          <p:nvPr/>
        </p:nvSpPr>
        <p:spPr>
          <a:xfrm>
            <a:off x="6" y="211572"/>
            <a:ext cx="12059919" cy="3108543"/>
          </a:xfrm>
          <a:prstGeom prst="rect">
            <a:avLst/>
          </a:prstGeom>
        </p:spPr>
        <p:txBody>
          <a:bodyPr wrap="square">
            <a:spAutoFit/>
          </a:bodyPr>
          <a:lstStyle/>
          <a:p>
            <a:pPr marL="342900" indent="-342900">
              <a:buFont typeface="Wingdings" panose="05000000000000000000" pitchFamily="2" charset="2"/>
              <a:buChar char="q"/>
            </a:pPr>
            <a:r>
              <a:rPr lang="en-US" sz="2800" dirty="0">
                <a:solidFill>
                  <a:srgbClr val="FFC000"/>
                </a:solidFill>
                <a:latin typeface="Tw Cen MT" panose="020B0602020104020603" pitchFamily="34" charset="0"/>
              </a:rPr>
              <a:t>For example-</a:t>
            </a:r>
          </a:p>
          <a:p>
            <a:r>
              <a:rPr lang="en-US" sz="2800" dirty="0">
                <a:solidFill>
                  <a:srgbClr val="FFC000"/>
                </a:solidFill>
                <a:latin typeface="Tw Cen MT" panose="020B0602020104020603" pitchFamily="34" charset="0"/>
              </a:rPr>
              <a:t>     Let us consider the neural capsule.</a:t>
            </a:r>
          </a:p>
          <a:p>
            <a:pPr marL="1371600" lvl="2" indent="-457200">
              <a:buFont typeface="Wingdings" panose="05000000000000000000" pitchFamily="2" charset="2"/>
              <a:buChar char="§"/>
            </a:pPr>
            <a:r>
              <a:rPr lang="en-US" sz="2800" dirty="0">
                <a:latin typeface="Tw Cen MT" panose="020B0602020104020603" pitchFamily="34" charset="0"/>
              </a:rPr>
              <a:t>It consists of brain, </a:t>
            </a:r>
            <a:r>
              <a:rPr lang="en-US" sz="2800" dirty="0" err="1">
                <a:latin typeface="Tw Cen MT" panose="020B0602020104020603" pitchFamily="34" charset="0"/>
              </a:rPr>
              <a:t>leptomeninges</a:t>
            </a:r>
            <a:r>
              <a:rPr lang="en-US" sz="2800" dirty="0">
                <a:latin typeface="Tw Cen MT" panose="020B0602020104020603" pitchFamily="34" charset="0"/>
              </a:rPr>
              <a:t> and cerebrospinal fluid.</a:t>
            </a:r>
          </a:p>
          <a:p>
            <a:pPr marL="1371600" lvl="2" indent="-457200">
              <a:buFont typeface="Wingdings" panose="05000000000000000000" pitchFamily="2" charset="2"/>
              <a:buChar char="§"/>
            </a:pPr>
            <a:endParaRPr lang="en-US" sz="2800" dirty="0">
              <a:solidFill>
                <a:srgbClr val="FFC000"/>
              </a:solidFill>
              <a:latin typeface="Tw Cen MT" panose="020B0602020104020603" pitchFamily="34" charset="0"/>
            </a:endParaRPr>
          </a:p>
          <a:p>
            <a:pPr marL="1371600" lvl="2" indent="-457200">
              <a:buFont typeface="Wingdings" panose="05000000000000000000" pitchFamily="2" charset="2"/>
              <a:buChar char="§"/>
            </a:pPr>
            <a:r>
              <a:rPr lang="en-US" sz="2800" dirty="0">
                <a:solidFill>
                  <a:srgbClr val="FFC000"/>
                </a:solidFill>
                <a:latin typeface="Tw Cen MT" panose="020B0602020104020603" pitchFamily="34" charset="0"/>
              </a:rPr>
              <a:t>In the neural capsular functional matrix model, during growth of the brain, the </a:t>
            </a:r>
            <a:r>
              <a:rPr lang="en-US" sz="2800" dirty="0" err="1">
                <a:solidFill>
                  <a:srgbClr val="FFC000"/>
                </a:solidFill>
                <a:latin typeface="Tw Cen MT" panose="020B0602020104020603" pitchFamily="34" charset="0"/>
              </a:rPr>
              <a:t>calvarial</a:t>
            </a:r>
            <a:r>
              <a:rPr lang="en-US" sz="2800" dirty="0">
                <a:solidFill>
                  <a:srgbClr val="FFC000"/>
                </a:solidFill>
                <a:latin typeface="Tw Cen MT" panose="020B0602020104020603" pitchFamily="34" charset="0"/>
              </a:rPr>
              <a:t> skeletal tissues are passively translated in space in response to the expanding neural mass.      </a:t>
            </a:r>
          </a:p>
        </p:txBody>
      </p:sp>
      <p:pic>
        <p:nvPicPr>
          <p:cNvPr id="4" name="Picture 3" descr="A close up of a map&#10;&#10;Description generated with high confidence">
            <a:extLst>
              <a:ext uri="{FF2B5EF4-FFF2-40B4-BE49-F238E27FC236}">
                <a16:creationId xmlns:a16="http://schemas.microsoft.com/office/drawing/2014/main" id="{16EE3A07-709E-44C7-9BEA-59D4C347FA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5840" y="3315663"/>
            <a:ext cx="5125549" cy="3335217"/>
          </a:xfrm>
          <a:prstGeom prst="rect">
            <a:avLst/>
          </a:prstGeom>
        </p:spPr>
      </p:pic>
    </p:spTree>
    <p:extLst>
      <p:ext uri="{BB962C8B-B14F-4D97-AF65-F5344CB8AC3E}">
        <p14:creationId xmlns:p14="http://schemas.microsoft.com/office/powerpoint/2010/main" val="3942262365"/>
      </p:ext>
    </p:extLst>
  </p:cSld>
  <p:clrMapOvr>
    <a:masterClrMapping/>
  </p:clrMapOvr>
  <p:transition spd="slow" advClick="0"/>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0D25F7-8905-4839-8275-66B6760B57FE}"/>
              </a:ext>
            </a:extLst>
          </p:cNvPr>
          <p:cNvSpPr txBox="1"/>
          <p:nvPr/>
        </p:nvSpPr>
        <p:spPr>
          <a:xfrm>
            <a:off x="609600" y="1032208"/>
            <a:ext cx="10428853" cy="4401205"/>
          </a:xfrm>
          <a:prstGeom prst="rect">
            <a:avLst/>
          </a:prstGeom>
          <a:noFill/>
        </p:spPr>
        <p:txBody>
          <a:bodyPr wrap="square" rtlCol="0">
            <a:spAutoFit/>
          </a:bodyPr>
          <a:lstStyle/>
          <a:p>
            <a:pPr marL="285750" indent="-285750">
              <a:buFont typeface="Wingdings" panose="05000000000000000000" pitchFamily="2" charset="2"/>
              <a:buChar char="q"/>
            </a:pPr>
            <a:r>
              <a:rPr lang="en-IN" sz="2800" dirty="0">
                <a:solidFill>
                  <a:srgbClr val="FFC000"/>
                </a:solidFill>
                <a:latin typeface="Tw Cen MT" panose="020B0602020104020603" pitchFamily="34" charset="0"/>
              </a:rPr>
              <a:t>Hydrocephaly is a situation in which there is raised intracranial pressure. This raised intracranial pressure causes the expansion of the neurocranial capsule. </a:t>
            </a:r>
          </a:p>
          <a:p>
            <a:pPr marL="285750" indent="-285750">
              <a:buFont typeface="Wingdings" panose="05000000000000000000" pitchFamily="2" charset="2"/>
              <a:buChar char="q"/>
            </a:pPr>
            <a:endParaRPr lang="en-IN" sz="2800" dirty="0">
              <a:solidFill>
                <a:srgbClr val="FFC000"/>
              </a:solidFill>
              <a:latin typeface="Tw Cen MT" panose="020B0602020104020603" pitchFamily="34" charset="0"/>
            </a:endParaRPr>
          </a:p>
          <a:p>
            <a:pPr marL="285750" indent="-285750">
              <a:buFont typeface="Wingdings" panose="05000000000000000000" pitchFamily="2" charset="2"/>
              <a:buChar char="q"/>
            </a:pPr>
            <a:endParaRPr lang="en-IN" sz="2800" dirty="0">
              <a:solidFill>
                <a:srgbClr val="FFC000"/>
              </a:solidFill>
              <a:latin typeface="Tw Cen MT" panose="020B0602020104020603" pitchFamily="34" charset="0"/>
            </a:endParaRPr>
          </a:p>
          <a:p>
            <a:pPr marL="285750" indent="-285750">
              <a:buFont typeface="Wingdings" panose="05000000000000000000" pitchFamily="2" charset="2"/>
              <a:buChar char="q"/>
            </a:pPr>
            <a:endParaRPr lang="en-IN" sz="2800" dirty="0">
              <a:solidFill>
                <a:srgbClr val="FFC000"/>
              </a:solidFill>
              <a:latin typeface="Tw Cen MT" panose="020B0602020104020603" pitchFamily="34" charset="0"/>
            </a:endParaRPr>
          </a:p>
          <a:p>
            <a:pPr marL="285750" indent="-285750">
              <a:buFont typeface="Wingdings" panose="05000000000000000000" pitchFamily="2" charset="2"/>
              <a:buChar char="q"/>
            </a:pPr>
            <a:r>
              <a:rPr lang="en-IN" sz="2800" dirty="0">
                <a:latin typeface="Tw Cen MT" panose="020B0602020104020603" pitchFamily="34" charset="0"/>
              </a:rPr>
              <a:t>But increased intracranial pressure also effectively decreases the blood flow within the capsule and so prevents periosteal deposition of bone at sutural areas thus producing characteristically excessively large fontanelles. </a:t>
            </a:r>
          </a:p>
        </p:txBody>
      </p:sp>
    </p:spTree>
    <p:extLst>
      <p:ext uri="{BB962C8B-B14F-4D97-AF65-F5344CB8AC3E}">
        <p14:creationId xmlns:p14="http://schemas.microsoft.com/office/powerpoint/2010/main" val="3655251820"/>
      </p:ext>
    </p:extLst>
  </p:cSld>
  <p:clrMapOvr>
    <a:masterClrMapping/>
  </p:clrMapOvr>
  <p:transition spd="slow" advClick="0"/>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0FFD1E3-57B0-4804-9EDE-69440BC2E216}"/>
              </a:ext>
            </a:extLst>
          </p:cNvPr>
          <p:cNvSpPr/>
          <p:nvPr/>
        </p:nvSpPr>
        <p:spPr>
          <a:xfrm>
            <a:off x="2275367" y="187519"/>
            <a:ext cx="8310172" cy="950726"/>
          </a:xfrm>
          <a:prstGeom prst="roundRect">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ln w="9525">
                  <a:solidFill>
                    <a:schemeClr val="bg1"/>
                  </a:solidFill>
                  <a:prstDash val="solid"/>
                </a:ln>
                <a:solidFill>
                  <a:schemeClr val="tx1"/>
                </a:solidFill>
                <a:effectLst>
                  <a:outerShdw blurRad="12700" dist="38100" dir="2700000" algn="tl" rotWithShape="0">
                    <a:schemeClr val="bg1">
                      <a:lumMod val="50000"/>
                    </a:schemeClr>
                  </a:outerShdw>
                </a:effectLst>
              </a:rPr>
              <a:t>FUNCTIONAL</a:t>
            </a:r>
            <a:r>
              <a:rPr lang="en-US" sz="3200" b="1" dirty="0">
                <a:ln w="22225">
                  <a:solidFill>
                    <a:schemeClr val="accent2"/>
                  </a:solidFill>
                  <a:prstDash val="solid"/>
                </a:ln>
                <a:solidFill>
                  <a:schemeClr val="accent2">
                    <a:lumMod val="40000"/>
                    <a:lumOff val="60000"/>
                  </a:schemeClr>
                </a:solidFill>
              </a:rPr>
              <a:t> </a:t>
            </a:r>
            <a:r>
              <a:rPr lang="en-US" sz="3200" b="1" dirty="0">
                <a:ln w="9525">
                  <a:solidFill>
                    <a:schemeClr val="bg1"/>
                  </a:solidFill>
                  <a:prstDash val="solid"/>
                </a:ln>
                <a:solidFill>
                  <a:schemeClr val="tx1"/>
                </a:solidFill>
                <a:effectLst>
                  <a:outerShdw blurRad="12700" dist="38100" dir="2700000" algn="tl" rotWithShape="0">
                    <a:schemeClr val="bg1">
                      <a:lumMod val="50000"/>
                    </a:schemeClr>
                  </a:outerShdw>
                </a:effectLst>
              </a:rPr>
              <a:t>CRANIAL</a:t>
            </a:r>
            <a:r>
              <a:rPr lang="en-US" sz="3200" b="1" dirty="0">
                <a:ln w="22225">
                  <a:solidFill>
                    <a:schemeClr val="accent2"/>
                  </a:solidFill>
                  <a:prstDash val="solid"/>
                </a:ln>
                <a:solidFill>
                  <a:schemeClr val="accent2">
                    <a:lumMod val="40000"/>
                    <a:lumOff val="60000"/>
                  </a:schemeClr>
                </a:solidFill>
              </a:rPr>
              <a:t> </a:t>
            </a:r>
            <a:r>
              <a:rPr lang="en-US" sz="3200" b="1" dirty="0">
                <a:ln w="9525">
                  <a:solidFill>
                    <a:schemeClr val="bg1"/>
                  </a:solidFill>
                  <a:prstDash val="solid"/>
                </a:ln>
                <a:solidFill>
                  <a:schemeClr val="tx1"/>
                </a:solidFill>
                <a:effectLst>
                  <a:outerShdw blurRad="12700" dist="38100" dir="2700000" algn="tl" rotWithShape="0">
                    <a:schemeClr val="bg1">
                      <a:lumMod val="50000"/>
                    </a:schemeClr>
                  </a:outerShdw>
                </a:effectLst>
              </a:rPr>
              <a:t>COMPONENT</a:t>
            </a:r>
            <a:endParaRPr lang="en-US" sz="3200" b="1" dirty="0">
              <a:ln w="22225">
                <a:solidFill>
                  <a:schemeClr val="accent2"/>
                </a:solidFill>
                <a:prstDash val="solid"/>
              </a:ln>
              <a:solidFill>
                <a:schemeClr val="accent2">
                  <a:lumMod val="40000"/>
                  <a:lumOff val="60000"/>
                </a:schemeClr>
              </a:solidFill>
            </a:endParaRPr>
          </a:p>
        </p:txBody>
      </p:sp>
      <p:sp>
        <p:nvSpPr>
          <p:cNvPr id="5" name="Rectangle: Rounded Corners 4">
            <a:extLst>
              <a:ext uri="{FF2B5EF4-FFF2-40B4-BE49-F238E27FC236}">
                <a16:creationId xmlns:a16="http://schemas.microsoft.com/office/drawing/2014/main" id="{956CA458-FB32-4717-8431-13E5584D4844}"/>
              </a:ext>
            </a:extLst>
          </p:cNvPr>
          <p:cNvSpPr/>
          <p:nvPr/>
        </p:nvSpPr>
        <p:spPr>
          <a:xfrm>
            <a:off x="956932" y="1897919"/>
            <a:ext cx="3120301" cy="855449"/>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SKELETAL UNIT</a:t>
            </a:r>
          </a:p>
        </p:txBody>
      </p:sp>
      <p:sp>
        <p:nvSpPr>
          <p:cNvPr id="8" name="Rectangle: Rounded Corners 7">
            <a:extLst>
              <a:ext uri="{FF2B5EF4-FFF2-40B4-BE49-F238E27FC236}">
                <a16:creationId xmlns:a16="http://schemas.microsoft.com/office/drawing/2014/main" id="{96F434DD-6392-4FE1-AF50-84241464C3D1}"/>
              </a:ext>
            </a:extLst>
          </p:cNvPr>
          <p:cNvSpPr/>
          <p:nvPr/>
        </p:nvSpPr>
        <p:spPr>
          <a:xfrm>
            <a:off x="6953692" y="2062487"/>
            <a:ext cx="4412512" cy="568843"/>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FUNCTIONAL MATRIX</a:t>
            </a:r>
            <a:endParaRPr lang="en-US" sz="2800" dirty="0"/>
          </a:p>
        </p:txBody>
      </p:sp>
      <p:cxnSp>
        <p:nvCxnSpPr>
          <p:cNvPr id="12" name="Straight Connector 11">
            <a:extLst>
              <a:ext uri="{FF2B5EF4-FFF2-40B4-BE49-F238E27FC236}">
                <a16:creationId xmlns:a16="http://schemas.microsoft.com/office/drawing/2014/main" id="{6545FBFD-F4F5-4290-9A4F-7421DD57D3D3}"/>
              </a:ext>
            </a:extLst>
          </p:cNvPr>
          <p:cNvCxnSpPr/>
          <p:nvPr/>
        </p:nvCxnSpPr>
        <p:spPr>
          <a:xfrm>
            <a:off x="1084526" y="3306726"/>
            <a:ext cx="2870791"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6BCC4941-7E3D-4E7A-8F20-1683C57DA403}"/>
              </a:ext>
            </a:extLst>
          </p:cNvPr>
          <p:cNvCxnSpPr/>
          <p:nvPr/>
        </p:nvCxnSpPr>
        <p:spPr>
          <a:xfrm>
            <a:off x="1116419" y="3306726"/>
            <a:ext cx="0" cy="7123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D4C3B1A-E73C-45E2-9279-370C8E2D95AC}"/>
              </a:ext>
            </a:extLst>
          </p:cNvPr>
          <p:cNvCxnSpPr/>
          <p:nvPr/>
        </p:nvCxnSpPr>
        <p:spPr>
          <a:xfrm>
            <a:off x="3955311" y="3306726"/>
            <a:ext cx="0" cy="7123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Rounded Corners 16">
            <a:extLst>
              <a:ext uri="{FF2B5EF4-FFF2-40B4-BE49-F238E27FC236}">
                <a16:creationId xmlns:a16="http://schemas.microsoft.com/office/drawing/2014/main" id="{EE31403A-3790-4BC1-9C43-40694B5C3226}"/>
              </a:ext>
            </a:extLst>
          </p:cNvPr>
          <p:cNvSpPr/>
          <p:nvPr/>
        </p:nvSpPr>
        <p:spPr>
          <a:xfrm>
            <a:off x="30481" y="4019115"/>
            <a:ext cx="3083443" cy="1307805"/>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ln w="9525">
                  <a:solidFill>
                    <a:schemeClr val="bg1"/>
                  </a:solidFill>
                  <a:prstDash val="solid"/>
                </a:ln>
                <a:solidFill>
                  <a:schemeClr val="tx1"/>
                </a:solidFill>
                <a:effectLst>
                  <a:outerShdw blurRad="12700" dist="38100" dir="2700000" algn="tl" rotWithShape="0">
                    <a:schemeClr val="bg1">
                      <a:lumMod val="50000"/>
                    </a:schemeClr>
                  </a:outerShdw>
                </a:effectLst>
              </a:rPr>
              <a:t>MICROSKELETAL  UNITS</a:t>
            </a:r>
          </a:p>
        </p:txBody>
      </p:sp>
      <p:sp>
        <p:nvSpPr>
          <p:cNvPr id="18" name="Rectangle: Rounded Corners 17">
            <a:extLst>
              <a:ext uri="{FF2B5EF4-FFF2-40B4-BE49-F238E27FC236}">
                <a16:creationId xmlns:a16="http://schemas.microsoft.com/office/drawing/2014/main" id="{9410D49F-89C2-45EC-9119-FC1EFE39940D}"/>
              </a:ext>
            </a:extLst>
          </p:cNvPr>
          <p:cNvSpPr/>
          <p:nvPr/>
        </p:nvSpPr>
        <p:spPr>
          <a:xfrm>
            <a:off x="3264196" y="4019115"/>
            <a:ext cx="3179133" cy="1307805"/>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ln w="9525">
                  <a:solidFill>
                    <a:schemeClr val="bg1"/>
                  </a:solidFill>
                  <a:prstDash val="solid"/>
                </a:ln>
                <a:solidFill>
                  <a:schemeClr val="tx1"/>
                </a:solidFill>
                <a:effectLst>
                  <a:outerShdw blurRad="12700" dist="38100" dir="2700000" algn="tl" rotWithShape="0">
                    <a:schemeClr val="bg1">
                      <a:lumMod val="50000"/>
                    </a:schemeClr>
                  </a:outerShdw>
                </a:effectLst>
              </a:rPr>
              <a:t>MACROSKELETAL</a:t>
            </a:r>
          </a:p>
          <a:p>
            <a:pPr algn="ctr"/>
            <a:r>
              <a:rPr lang="en-US" sz="2400" b="1" dirty="0">
                <a:ln w="9525">
                  <a:solidFill>
                    <a:schemeClr val="bg1"/>
                  </a:solidFill>
                  <a:prstDash val="solid"/>
                </a:ln>
                <a:solidFill>
                  <a:schemeClr val="tx1"/>
                </a:solidFill>
                <a:effectLst>
                  <a:outerShdw blurRad="12700" dist="38100" dir="2700000" algn="tl" rotWithShape="0">
                    <a:schemeClr val="bg1">
                      <a:lumMod val="50000"/>
                    </a:schemeClr>
                  </a:outerShdw>
                </a:effectLst>
              </a:rPr>
              <a:t>UNITS</a:t>
            </a:r>
          </a:p>
        </p:txBody>
      </p:sp>
      <p:cxnSp>
        <p:nvCxnSpPr>
          <p:cNvPr id="20" name="Straight Connector 19">
            <a:extLst>
              <a:ext uri="{FF2B5EF4-FFF2-40B4-BE49-F238E27FC236}">
                <a16:creationId xmlns:a16="http://schemas.microsoft.com/office/drawing/2014/main" id="{CEC2B6BE-1835-47A7-8CD4-D0E6F5FB1C77}"/>
              </a:ext>
            </a:extLst>
          </p:cNvPr>
          <p:cNvCxnSpPr>
            <a:cxnSpLocks/>
            <a:stCxn id="8" idx="2"/>
          </p:cNvCxnSpPr>
          <p:nvPr/>
        </p:nvCxnSpPr>
        <p:spPr>
          <a:xfrm>
            <a:off x="9159948" y="2631322"/>
            <a:ext cx="0" cy="675404"/>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1216A352-CAF5-4B25-8185-981FD7374A74}"/>
              </a:ext>
            </a:extLst>
          </p:cNvPr>
          <p:cNvCxnSpPr/>
          <p:nvPr/>
        </p:nvCxnSpPr>
        <p:spPr>
          <a:xfrm>
            <a:off x="7304568" y="3306726"/>
            <a:ext cx="4061637"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1F0D6531-E24A-40A9-BD2E-085EAD2169D2}"/>
              </a:ext>
            </a:extLst>
          </p:cNvPr>
          <p:cNvCxnSpPr/>
          <p:nvPr/>
        </p:nvCxnSpPr>
        <p:spPr>
          <a:xfrm>
            <a:off x="7315200" y="3306726"/>
            <a:ext cx="0" cy="7123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56E8A6F9-9082-4CA9-9596-B41D3DF57D81}"/>
              </a:ext>
            </a:extLst>
          </p:cNvPr>
          <p:cNvCxnSpPr/>
          <p:nvPr/>
        </p:nvCxnSpPr>
        <p:spPr>
          <a:xfrm>
            <a:off x="11366204" y="3306726"/>
            <a:ext cx="0" cy="6379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Rectangle: Rounded Corners 31">
            <a:extLst>
              <a:ext uri="{FF2B5EF4-FFF2-40B4-BE49-F238E27FC236}">
                <a16:creationId xmlns:a16="http://schemas.microsoft.com/office/drawing/2014/main" id="{BE482150-A610-4685-A41A-6196C541495D}"/>
              </a:ext>
            </a:extLst>
          </p:cNvPr>
          <p:cNvSpPr/>
          <p:nvPr/>
        </p:nvSpPr>
        <p:spPr>
          <a:xfrm>
            <a:off x="6682449" y="4019115"/>
            <a:ext cx="2445489" cy="1307805"/>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CAPSULAR </a:t>
            </a:r>
          </a:p>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MATRIX</a:t>
            </a:r>
          </a:p>
        </p:txBody>
      </p:sp>
      <p:sp>
        <p:nvSpPr>
          <p:cNvPr id="33" name="Rectangle: Rounded Corners 32">
            <a:extLst>
              <a:ext uri="{FF2B5EF4-FFF2-40B4-BE49-F238E27FC236}">
                <a16:creationId xmlns:a16="http://schemas.microsoft.com/office/drawing/2014/main" id="{92CCC5E7-2980-4B67-B35E-21EA64554660}"/>
              </a:ext>
            </a:extLst>
          </p:cNvPr>
          <p:cNvSpPr/>
          <p:nvPr/>
        </p:nvSpPr>
        <p:spPr>
          <a:xfrm>
            <a:off x="9251741" y="3987215"/>
            <a:ext cx="2909779" cy="1339705"/>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PERIOSTEAL </a:t>
            </a:r>
          </a:p>
          <a:p>
            <a:pPr algn="ctr"/>
            <a:r>
              <a:rPr 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MATRIX</a:t>
            </a:r>
          </a:p>
        </p:txBody>
      </p:sp>
      <p:cxnSp>
        <p:nvCxnSpPr>
          <p:cNvPr id="24" name="Straight Arrow Connector 23"/>
          <p:cNvCxnSpPr/>
          <p:nvPr/>
        </p:nvCxnSpPr>
        <p:spPr>
          <a:xfrm rot="10800000" flipV="1">
            <a:off x="4281715" y="1262742"/>
            <a:ext cx="566057" cy="4934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6200000" flipH="1">
            <a:off x="7373257" y="1320800"/>
            <a:ext cx="580572" cy="5225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H="1">
            <a:off x="3476172" y="3026228"/>
            <a:ext cx="827315" cy="812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1386115" y="3156857"/>
            <a:ext cx="754743" cy="4789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6200000" flipH="1">
            <a:off x="9913258" y="3033485"/>
            <a:ext cx="986971" cy="696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7634515" y="3091542"/>
            <a:ext cx="1001485" cy="4789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690342"/>
      </p:ext>
    </p:extLst>
  </p:cSld>
  <p:clrMapOvr>
    <a:masterClrMapping/>
  </p:clrMapOvr>
  <p:transition spd="slow" advClick="0"/>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5D3DC5C-FDC2-4BB5-8D4F-075E581262AF}"/>
              </a:ext>
            </a:extLst>
          </p:cNvPr>
          <p:cNvSpPr/>
          <p:nvPr/>
        </p:nvSpPr>
        <p:spPr>
          <a:xfrm>
            <a:off x="3094081" y="183005"/>
            <a:ext cx="5816009" cy="776177"/>
          </a:xfrm>
          <a:prstGeom prst="round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spc="50" dirty="0">
                <a:ln w="0"/>
                <a:solidFill>
                  <a:schemeClr val="bg1"/>
                </a:solidFill>
                <a:effectLst>
                  <a:innerShdw blurRad="63500" dist="50800" dir="13500000">
                    <a:srgbClr val="000000">
                      <a:alpha val="50000"/>
                    </a:srgbClr>
                  </a:innerShdw>
                </a:effectLst>
              </a:rPr>
              <a:t>SKELETAL UNIT</a:t>
            </a:r>
          </a:p>
        </p:txBody>
      </p:sp>
      <p:cxnSp>
        <p:nvCxnSpPr>
          <p:cNvPr id="4" name="Straight Connector 3">
            <a:extLst>
              <a:ext uri="{FF2B5EF4-FFF2-40B4-BE49-F238E27FC236}">
                <a16:creationId xmlns:a16="http://schemas.microsoft.com/office/drawing/2014/main" id="{FC1EECD0-0590-4911-A32E-1F33E877E2D5}"/>
              </a:ext>
            </a:extLst>
          </p:cNvPr>
          <p:cNvCxnSpPr/>
          <p:nvPr/>
        </p:nvCxnSpPr>
        <p:spPr>
          <a:xfrm>
            <a:off x="5709684" y="988828"/>
            <a:ext cx="0" cy="797442"/>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678331E-6CF9-4E79-811E-F5C322B89E86}"/>
              </a:ext>
            </a:extLst>
          </p:cNvPr>
          <p:cNvCxnSpPr>
            <a:cxnSpLocks/>
          </p:cNvCxnSpPr>
          <p:nvPr/>
        </p:nvCxnSpPr>
        <p:spPr>
          <a:xfrm>
            <a:off x="3264195" y="1786270"/>
            <a:ext cx="585854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3BF5A880-1CEF-4C48-AAC6-1F52BE13A2F5}"/>
              </a:ext>
            </a:extLst>
          </p:cNvPr>
          <p:cNvCxnSpPr/>
          <p:nvPr/>
        </p:nvCxnSpPr>
        <p:spPr>
          <a:xfrm>
            <a:off x="3264195" y="1786270"/>
            <a:ext cx="0" cy="871870"/>
          </a:xfrm>
          <a:prstGeom prst="straightConnector1">
            <a:avLst/>
          </a:prstGeom>
          <a:ln>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25D0BE6C-6CDE-4358-93A7-DCA1B9A6516B}"/>
              </a:ext>
            </a:extLst>
          </p:cNvPr>
          <p:cNvCxnSpPr>
            <a:cxnSpLocks/>
          </p:cNvCxnSpPr>
          <p:nvPr/>
        </p:nvCxnSpPr>
        <p:spPr>
          <a:xfrm>
            <a:off x="9122735" y="1786270"/>
            <a:ext cx="0" cy="871870"/>
          </a:xfrm>
          <a:prstGeom prst="straightConnector1">
            <a:avLst/>
          </a:prstGeom>
          <a:ln>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3" name="Rectangle: Rounded Corners 12">
            <a:extLst>
              <a:ext uri="{FF2B5EF4-FFF2-40B4-BE49-F238E27FC236}">
                <a16:creationId xmlns:a16="http://schemas.microsoft.com/office/drawing/2014/main" id="{4CD261A1-031F-4785-844D-5D18643A044A}"/>
              </a:ext>
            </a:extLst>
          </p:cNvPr>
          <p:cNvSpPr/>
          <p:nvPr/>
        </p:nvSpPr>
        <p:spPr>
          <a:xfrm>
            <a:off x="447045" y="2658148"/>
            <a:ext cx="4762913" cy="988827"/>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spc="50" dirty="0">
                <a:ln w="0"/>
                <a:solidFill>
                  <a:schemeClr val="bg1"/>
                </a:solidFill>
                <a:effectLst>
                  <a:innerShdw blurRad="63500" dist="50800" dir="13500000">
                    <a:srgbClr val="000000">
                      <a:alpha val="50000"/>
                    </a:srgbClr>
                  </a:innerShdw>
                </a:effectLst>
              </a:rPr>
              <a:t>MICROSKELETAL UNIT</a:t>
            </a:r>
          </a:p>
        </p:txBody>
      </p:sp>
      <p:sp>
        <p:nvSpPr>
          <p:cNvPr id="14" name="Rectangle: Rounded Corners 13">
            <a:extLst>
              <a:ext uri="{FF2B5EF4-FFF2-40B4-BE49-F238E27FC236}">
                <a16:creationId xmlns:a16="http://schemas.microsoft.com/office/drawing/2014/main" id="{945F42DE-8D85-45C1-9A47-7AD7696F0DF2}"/>
              </a:ext>
            </a:extLst>
          </p:cNvPr>
          <p:cNvSpPr/>
          <p:nvPr/>
        </p:nvSpPr>
        <p:spPr>
          <a:xfrm>
            <a:off x="6475230" y="2658148"/>
            <a:ext cx="5361172" cy="988827"/>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b="1" spc="50" dirty="0">
                <a:ln w="0"/>
                <a:solidFill>
                  <a:schemeClr val="bg1"/>
                </a:solidFill>
                <a:effectLst>
                  <a:innerShdw blurRad="63500" dist="50800" dir="13500000">
                    <a:srgbClr val="000000">
                      <a:alpha val="50000"/>
                    </a:srgbClr>
                  </a:innerShdw>
                </a:effectLst>
              </a:rPr>
              <a:t>MACROSKELETAL UNIT</a:t>
            </a:r>
          </a:p>
        </p:txBody>
      </p:sp>
      <p:sp>
        <p:nvSpPr>
          <p:cNvPr id="15" name="Flowchart: Predefined Process 14">
            <a:extLst>
              <a:ext uri="{FF2B5EF4-FFF2-40B4-BE49-F238E27FC236}">
                <a16:creationId xmlns:a16="http://schemas.microsoft.com/office/drawing/2014/main" id="{0DDF575B-26AC-452B-A204-D9CA97AB8570}"/>
              </a:ext>
            </a:extLst>
          </p:cNvPr>
          <p:cNvSpPr/>
          <p:nvPr/>
        </p:nvSpPr>
        <p:spPr>
          <a:xfrm>
            <a:off x="548641" y="3657608"/>
            <a:ext cx="4544355" cy="2977117"/>
          </a:xfrm>
          <a:prstGeom prst="flowChartPredefinedProcess">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rgbClr val="FFFF00"/>
                </a:solidFill>
              </a:rPr>
              <a:t>ALVEOLAR,    GONIAL, CONDYLAR, ANGULAR AND BASAL UNIT OF MANDIBLE</a:t>
            </a:r>
          </a:p>
        </p:txBody>
      </p:sp>
      <p:sp>
        <p:nvSpPr>
          <p:cNvPr id="16" name="Flowchart: Predefined Process 15">
            <a:extLst>
              <a:ext uri="{FF2B5EF4-FFF2-40B4-BE49-F238E27FC236}">
                <a16:creationId xmlns:a16="http://schemas.microsoft.com/office/drawing/2014/main" id="{379FA417-8F40-4C76-A645-8E6E3B5B288D}"/>
              </a:ext>
            </a:extLst>
          </p:cNvPr>
          <p:cNvSpPr/>
          <p:nvPr/>
        </p:nvSpPr>
        <p:spPr>
          <a:xfrm>
            <a:off x="6640095" y="3657600"/>
            <a:ext cx="5031447" cy="3072810"/>
          </a:xfrm>
          <a:prstGeom prst="flowChartPredefinedProcess">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685800" indent="-685800" algn="ctr">
              <a:buFont typeface="Arial" panose="020B0604020202020204" pitchFamily="34" charset="0"/>
              <a:buChar char="•"/>
            </a:pPr>
            <a:r>
              <a:rPr lang="en-US" sz="2800" dirty="0">
                <a:solidFill>
                  <a:srgbClr val="FFFF00"/>
                </a:solidFill>
              </a:rPr>
              <a:t>MANDIBLE</a:t>
            </a:r>
          </a:p>
          <a:p>
            <a:pPr marL="685800" indent="-685800" algn="ctr">
              <a:buFont typeface="Arial" panose="020B0604020202020204" pitchFamily="34" charset="0"/>
              <a:buChar char="•"/>
            </a:pPr>
            <a:r>
              <a:rPr lang="en-US" sz="2800" dirty="0">
                <a:solidFill>
                  <a:srgbClr val="FFFF00"/>
                </a:solidFill>
              </a:rPr>
              <a:t>MAXILLA</a:t>
            </a:r>
          </a:p>
        </p:txBody>
      </p:sp>
      <p:cxnSp>
        <p:nvCxnSpPr>
          <p:cNvPr id="17" name="Straight Connector 16"/>
          <p:cNvCxnSpPr/>
          <p:nvPr/>
        </p:nvCxnSpPr>
        <p:spPr>
          <a:xfrm rot="16200000" flipH="1">
            <a:off x="5483606" y="1376063"/>
            <a:ext cx="855104" cy="2134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17526"/>
      </p:ext>
    </p:extLst>
  </p:cSld>
  <p:clrMapOvr>
    <a:masterClrMapping/>
  </p:clrMapOvr>
  <p:transition spd="slow" advClick="0"/>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304000E-D778-4A89-8452-600CDD88341A}"/>
              </a:ext>
            </a:extLst>
          </p:cNvPr>
          <p:cNvSpPr/>
          <p:nvPr/>
        </p:nvSpPr>
        <p:spPr>
          <a:xfrm>
            <a:off x="1701209" y="239234"/>
            <a:ext cx="7814931" cy="552893"/>
          </a:xfrm>
          <a:prstGeom prst="roundRect">
            <a:avLst/>
          </a:prstGeom>
          <a:solidFill>
            <a:schemeClr val="tx1"/>
          </a:solidFill>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dirty="0">
                <a:ln w="0"/>
                <a:solidFill>
                  <a:schemeClr val="bg1"/>
                </a:solidFill>
                <a:effectLst>
                  <a:outerShdw blurRad="38100" dist="25400" dir="5400000" algn="ctr" rotWithShape="0">
                    <a:srgbClr val="6E747A">
                      <a:alpha val="43000"/>
                    </a:srgbClr>
                  </a:outerShdw>
                </a:effectLst>
              </a:rPr>
              <a:t>FUNCTIONAL MATRIX </a:t>
            </a:r>
          </a:p>
        </p:txBody>
      </p:sp>
      <p:cxnSp>
        <p:nvCxnSpPr>
          <p:cNvPr id="5" name="Straight Connector 4">
            <a:extLst>
              <a:ext uri="{FF2B5EF4-FFF2-40B4-BE49-F238E27FC236}">
                <a16:creationId xmlns:a16="http://schemas.microsoft.com/office/drawing/2014/main" id="{B128AB45-9EDD-4198-AC60-548600BA3F07}"/>
              </a:ext>
            </a:extLst>
          </p:cNvPr>
          <p:cNvCxnSpPr>
            <a:stCxn id="3" idx="2"/>
          </p:cNvCxnSpPr>
          <p:nvPr/>
        </p:nvCxnSpPr>
        <p:spPr>
          <a:xfrm flipH="1">
            <a:off x="5608680" y="792133"/>
            <a:ext cx="1" cy="701749"/>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5F65E614-0C41-4446-829B-42C38CE9A19B}"/>
              </a:ext>
            </a:extLst>
          </p:cNvPr>
          <p:cNvCxnSpPr>
            <a:cxnSpLocks/>
          </p:cNvCxnSpPr>
          <p:nvPr/>
        </p:nvCxnSpPr>
        <p:spPr>
          <a:xfrm flipV="1">
            <a:off x="2094618" y="1477934"/>
            <a:ext cx="7421527" cy="31897"/>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cxnSp>
        <p:nvCxnSpPr>
          <p:cNvPr id="10" name="Straight Arrow Connector 9">
            <a:extLst>
              <a:ext uri="{FF2B5EF4-FFF2-40B4-BE49-F238E27FC236}">
                <a16:creationId xmlns:a16="http://schemas.microsoft.com/office/drawing/2014/main" id="{690705C4-4D70-412B-9F34-5C3C9A052E93}"/>
              </a:ext>
            </a:extLst>
          </p:cNvPr>
          <p:cNvCxnSpPr/>
          <p:nvPr/>
        </p:nvCxnSpPr>
        <p:spPr>
          <a:xfrm>
            <a:off x="2094615" y="1509831"/>
            <a:ext cx="0" cy="404037"/>
          </a:xfrm>
          <a:prstGeom prst="straightConnector1">
            <a:avLst/>
          </a:prstGeom>
          <a:ln>
            <a:solidFill>
              <a:schemeClr val="tx1"/>
            </a:solidFill>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a:extLst>
              <a:ext uri="{FF2B5EF4-FFF2-40B4-BE49-F238E27FC236}">
                <a16:creationId xmlns:a16="http://schemas.microsoft.com/office/drawing/2014/main" id="{1C5B2625-9046-4A8B-8BC5-82D9D7049D12}"/>
              </a:ext>
            </a:extLst>
          </p:cNvPr>
          <p:cNvCxnSpPr>
            <a:cxnSpLocks/>
          </p:cNvCxnSpPr>
          <p:nvPr/>
        </p:nvCxnSpPr>
        <p:spPr>
          <a:xfrm>
            <a:off x="9516140" y="1493874"/>
            <a:ext cx="0" cy="419986"/>
          </a:xfrm>
          <a:prstGeom prst="straightConnector1">
            <a:avLst/>
          </a:prstGeom>
          <a:ln>
            <a:solidFill>
              <a:schemeClr val="tx1"/>
            </a:solidFill>
            <a:tailEnd type="triangle"/>
          </a:ln>
        </p:spPr>
        <p:style>
          <a:lnRef idx="3">
            <a:schemeClr val="accent3"/>
          </a:lnRef>
          <a:fillRef idx="0">
            <a:schemeClr val="accent3"/>
          </a:fillRef>
          <a:effectRef idx="2">
            <a:schemeClr val="accent3"/>
          </a:effectRef>
          <a:fontRef idx="minor">
            <a:schemeClr val="tx1"/>
          </a:fontRef>
        </p:style>
      </p:cxnSp>
      <p:sp>
        <p:nvSpPr>
          <p:cNvPr id="14" name="Rectangle: Rounded Corners 13">
            <a:extLst>
              <a:ext uri="{FF2B5EF4-FFF2-40B4-BE49-F238E27FC236}">
                <a16:creationId xmlns:a16="http://schemas.microsoft.com/office/drawing/2014/main" id="{405F8D77-0915-41E8-8B38-7A3A2B7FA9C1}"/>
              </a:ext>
            </a:extLst>
          </p:cNvPr>
          <p:cNvSpPr/>
          <p:nvPr/>
        </p:nvSpPr>
        <p:spPr>
          <a:xfrm>
            <a:off x="914528" y="1913868"/>
            <a:ext cx="4388992" cy="701749"/>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3200" dirty="0">
              <a:solidFill>
                <a:schemeClr val="bg1">
                  <a:lumMod val="95000"/>
                  <a:lumOff val="5000"/>
                </a:schemeClr>
              </a:solidFill>
            </a:endParaRPr>
          </a:p>
          <a:p>
            <a:pPr algn="ctr"/>
            <a:r>
              <a:rPr lang="en-US" sz="3600" dirty="0">
                <a:solidFill>
                  <a:schemeClr val="bg1">
                    <a:lumMod val="95000"/>
                    <a:lumOff val="5000"/>
                  </a:schemeClr>
                </a:solidFill>
              </a:rPr>
              <a:t>CAPSULAR MATRIX</a:t>
            </a:r>
          </a:p>
          <a:p>
            <a:pPr algn="ctr"/>
            <a:endParaRPr lang="en-US" sz="3200" dirty="0">
              <a:solidFill>
                <a:schemeClr val="bg1">
                  <a:lumMod val="95000"/>
                  <a:lumOff val="5000"/>
                </a:schemeClr>
              </a:solidFill>
            </a:endParaRPr>
          </a:p>
        </p:txBody>
      </p:sp>
      <p:sp>
        <p:nvSpPr>
          <p:cNvPr id="15" name="Rectangle: Rounded Corners 14">
            <a:extLst>
              <a:ext uri="{FF2B5EF4-FFF2-40B4-BE49-F238E27FC236}">
                <a16:creationId xmlns:a16="http://schemas.microsoft.com/office/drawing/2014/main" id="{013C6AA8-2D4E-4272-803C-FF7A3FEC5A13}"/>
              </a:ext>
            </a:extLst>
          </p:cNvPr>
          <p:cNvSpPr/>
          <p:nvPr/>
        </p:nvSpPr>
        <p:spPr>
          <a:xfrm>
            <a:off x="6483611" y="1913868"/>
            <a:ext cx="4962343" cy="786809"/>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4000" dirty="0">
                <a:solidFill>
                  <a:schemeClr val="bg1">
                    <a:lumMod val="95000"/>
                    <a:lumOff val="5000"/>
                  </a:schemeClr>
                </a:solidFill>
              </a:rPr>
              <a:t>PERIOSTEAL MATRIX</a:t>
            </a:r>
          </a:p>
        </p:txBody>
      </p:sp>
      <p:sp>
        <p:nvSpPr>
          <p:cNvPr id="18" name="Rectangle: Rounded Corners 17">
            <a:extLst>
              <a:ext uri="{FF2B5EF4-FFF2-40B4-BE49-F238E27FC236}">
                <a16:creationId xmlns:a16="http://schemas.microsoft.com/office/drawing/2014/main" id="{D5FD0D33-C0C5-4946-A1B2-520C82194CE5}"/>
              </a:ext>
            </a:extLst>
          </p:cNvPr>
          <p:cNvSpPr/>
          <p:nvPr/>
        </p:nvSpPr>
        <p:spPr>
          <a:xfrm>
            <a:off x="914533" y="3009011"/>
            <a:ext cx="4236935" cy="563526"/>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000" dirty="0">
                <a:solidFill>
                  <a:schemeClr val="bg1">
                    <a:lumMod val="95000"/>
                    <a:lumOff val="5000"/>
                  </a:schemeClr>
                </a:solidFill>
              </a:rPr>
              <a:t>ACT DIRECTLY ON MACROSKELETAL UNIT</a:t>
            </a:r>
          </a:p>
        </p:txBody>
      </p:sp>
      <p:sp>
        <p:nvSpPr>
          <p:cNvPr id="21" name="Rectangle: Rounded Corners 20">
            <a:extLst>
              <a:ext uri="{FF2B5EF4-FFF2-40B4-BE49-F238E27FC236}">
                <a16:creationId xmlns:a16="http://schemas.microsoft.com/office/drawing/2014/main" id="{762DED5D-9FED-47F1-AF8A-FAFAF358A708}"/>
              </a:ext>
            </a:extLst>
          </p:cNvPr>
          <p:cNvSpPr/>
          <p:nvPr/>
        </p:nvSpPr>
        <p:spPr>
          <a:xfrm>
            <a:off x="264161" y="3965951"/>
            <a:ext cx="5254139" cy="818707"/>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000" dirty="0">
                <a:solidFill>
                  <a:schemeClr val="bg1">
                    <a:lumMod val="95000"/>
                    <a:lumOff val="5000"/>
                  </a:schemeClr>
                </a:solidFill>
              </a:rPr>
              <a:t>EXPANSION OF CAPSULES CAUSES CHANGES IN SPATIAL POSITION OF THE SKELETAL UNITS</a:t>
            </a:r>
          </a:p>
        </p:txBody>
      </p:sp>
      <p:sp>
        <p:nvSpPr>
          <p:cNvPr id="24" name="Rectangle: Rounded Corners 23">
            <a:extLst>
              <a:ext uri="{FF2B5EF4-FFF2-40B4-BE49-F238E27FC236}">
                <a16:creationId xmlns:a16="http://schemas.microsoft.com/office/drawing/2014/main" id="{A9737062-8696-47F0-A0AE-31C844ED4EFA}"/>
              </a:ext>
            </a:extLst>
          </p:cNvPr>
          <p:cNvSpPr/>
          <p:nvPr/>
        </p:nvSpPr>
        <p:spPr>
          <a:xfrm>
            <a:off x="510361" y="5358810"/>
            <a:ext cx="5007939" cy="967562"/>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solidFill>
                  <a:schemeClr val="bg1">
                    <a:lumMod val="95000"/>
                    <a:lumOff val="5000"/>
                  </a:schemeClr>
                </a:solidFill>
              </a:rPr>
              <a:t>EFFECT PASSIVE GROWTH OR TRANSLATION</a:t>
            </a:r>
          </a:p>
        </p:txBody>
      </p:sp>
      <p:sp>
        <p:nvSpPr>
          <p:cNvPr id="25" name="Arrow: Down 24">
            <a:extLst>
              <a:ext uri="{FF2B5EF4-FFF2-40B4-BE49-F238E27FC236}">
                <a16:creationId xmlns:a16="http://schemas.microsoft.com/office/drawing/2014/main" id="{9C47C78C-8C20-4F56-B47B-FC8082080EE7}"/>
              </a:ext>
            </a:extLst>
          </p:cNvPr>
          <p:cNvSpPr/>
          <p:nvPr/>
        </p:nvSpPr>
        <p:spPr>
          <a:xfrm>
            <a:off x="2445503" y="2615609"/>
            <a:ext cx="425303" cy="393402"/>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9B04169E-5BC8-450A-8AE8-5E292CD9CA39}"/>
              </a:ext>
            </a:extLst>
          </p:cNvPr>
          <p:cNvSpPr/>
          <p:nvPr/>
        </p:nvSpPr>
        <p:spPr>
          <a:xfrm>
            <a:off x="2371061" y="3583170"/>
            <a:ext cx="595424" cy="382769"/>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B3F49EE7-2395-4BBE-85D8-F28AF6836052}"/>
              </a:ext>
            </a:extLst>
          </p:cNvPr>
          <p:cNvSpPr/>
          <p:nvPr/>
        </p:nvSpPr>
        <p:spPr>
          <a:xfrm>
            <a:off x="2541183" y="4784658"/>
            <a:ext cx="329620" cy="531623"/>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59F13485-AE95-4FEF-B9E4-3B8926BBDA8F}"/>
              </a:ext>
            </a:extLst>
          </p:cNvPr>
          <p:cNvSpPr/>
          <p:nvPr/>
        </p:nvSpPr>
        <p:spPr>
          <a:xfrm>
            <a:off x="8995147" y="2700677"/>
            <a:ext cx="382772" cy="542261"/>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1F138B-0DCB-4BBB-A437-8B069227A013}"/>
              </a:ext>
            </a:extLst>
          </p:cNvPr>
          <p:cNvSpPr/>
          <p:nvPr/>
        </p:nvSpPr>
        <p:spPr>
          <a:xfrm>
            <a:off x="7060021" y="3285460"/>
            <a:ext cx="4635795" cy="754911"/>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solidFill>
                  <a:schemeClr val="bg1">
                    <a:lumMod val="95000"/>
                    <a:lumOff val="5000"/>
                  </a:schemeClr>
                </a:solidFill>
              </a:rPr>
              <a:t>ACT DIRECTLY ON MICROSKELETAL UNITS</a:t>
            </a:r>
          </a:p>
        </p:txBody>
      </p:sp>
      <p:sp>
        <p:nvSpPr>
          <p:cNvPr id="30" name="Arrow: Down 29">
            <a:extLst>
              <a:ext uri="{FF2B5EF4-FFF2-40B4-BE49-F238E27FC236}">
                <a16:creationId xmlns:a16="http://schemas.microsoft.com/office/drawing/2014/main" id="{4AFD9ADF-1259-4456-90C7-D14972F0F9E5}"/>
              </a:ext>
            </a:extLst>
          </p:cNvPr>
          <p:cNvSpPr/>
          <p:nvPr/>
        </p:nvSpPr>
        <p:spPr>
          <a:xfrm>
            <a:off x="9154633" y="4040369"/>
            <a:ext cx="223283" cy="542264"/>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6D134DA9-DA38-4964-8B69-5807AE23BFF0}"/>
              </a:ext>
            </a:extLst>
          </p:cNvPr>
          <p:cNvSpPr/>
          <p:nvPr/>
        </p:nvSpPr>
        <p:spPr>
          <a:xfrm>
            <a:off x="6655985" y="4593265"/>
            <a:ext cx="5337545" cy="1020726"/>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solidFill>
                  <a:schemeClr val="bg1">
                    <a:lumMod val="95000"/>
                    <a:lumOff val="5000"/>
                  </a:schemeClr>
                </a:solidFill>
              </a:rPr>
              <a:t>CAUSE CHANGES IN SIZE AND SHAPE OF BONE BY APPOSITION AND RESORPTION</a:t>
            </a:r>
          </a:p>
        </p:txBody>
      </p:sp>
      <p:sp>
        <p:nvSpPr>
          <p:cNvPr id="32" name="Arrow: Down 31">
            <a:extLst>
              <a:ext uri="{FF2B5EF4-FFF2-40B4-BE49-F238E27FC236}">
                <a16:creationId xmlns:a16="http://schemas.microsoft.com/office/drawing/2014/main" id="{DB113846-630A-4B5F-80BD-EF5FAB099FEE}"/>
              </a:ext>
            </a:extLst>
          </p:cNvPr>
          <p:cNvSpPr/>
          <p:nvPr/>
        </p:nvSpPr>
        <p:spPr>
          <a:xfrm>
            <a:off x="9154633" y="5613991"/>
            <a:ext cx="361507" cy="457200"/>
          </a:xfrm>
          <a:prstGeom prst="down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7818F70D-897F-4A00-85D1-0D44CDA8829D}"/>
              </a:ext>
            </a:extLst>
          </p:cNvPr>
          <p:cNvSpPr/>
          <p:nvPr/>
        </p:nvSpPr>
        <p:spPr>
          <a:xfrm>
            <a:off x="6496495" y="6039301"/>
            <a:ext cx="5497032" cy="627321"/>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solidFill>
                  <a:schemeClr val="bg1">
                    <a:lumMod val="95000"/>
                    <a:lumOff val="5000"/>
                  </a:schemeClr>
                </a:solidFill>
              </a:rPr>
              <a:t>EFFECTS ACTIVE GROWTH/TRANSFORMATION</a:t>
            </a:r>
          </a:p>
        </p:txBody>
      </p:sp>
    </p:spTree>
    <p:extLst>
      <p:ext uri="{BB962C8B-B14F-4D97-AF65-F5344CB8AC3E}">
        <p14:creationId xmlns:p14="http://schemas.microsoft.com/office/powerpoint/2010/main" val="2177460410"/>
      </p:ext>
    </p:extLst>
  </p:cSld>
  <p:clrMapOvr>
    <a:masterClrMapping/>
  </p:clrMapOvr>
  <p:transition spd="slow" advClick="0"/>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13E78-8C85-4325-8DEC-A6F6E74B9CB0}"/>
              </a:ext>
            </a:extLst>
          </p:cNvPr>
          <p:cNvSpPr>
            <a:spLocks noGrp="1"/>
          </p:cNvSpPr>
          <p:nvPr>
            <p:ph type="ctrTitle"/>
          </p:nvPr>
        </p:nvSpPr>
        <p:spPr>
          <a:xfrm>
            <a:off x="972881" y="217710"/>
            <a:ext cx="10143459" cy="898717"/>
          </a:xfrm>
        </p:spPr>
        <p:txBody>
          <a:bodyPr>
            <a:normAutofit/>
          </a:bodyPr>
          <a:lstStyle/>
          <a:p>
            <a:r>
              <a:rPr lang="en-US" dirty="0"/>
              <a:t>STUDY IN SUPPORT OF THE THEORY-</a:t>
            </a:r>
          </a:p>
        </p:txBody>
      </p:sp>
      <p:sp>
        <p:nvSpPr>
          <p:cNvPr id="3" name="Subtitle 2">
            <a:extLst>
              <a:ext uri="{FF2B5EF4-FFF2-40B4-BE49-F238E27FC236}">
                <a16:creationId xmlns:a16="http://schemas.microsoft.com/office/drawing/2014/main" id="{23C05DEF-AB79-438E-AFE9-1D9AC6DDA36F}"/>
              </a:ext>
            </a:extLst>
          </p:cNvPr>
          <p:cNvSpPr>
            <a:spLocks noGrp="1"/>
          </p:cNvSpPr>
          <p:nvPr>
            <p:ph type="subTitle" idx="1"/>
          </p:nvPr>
        </p:nvSpPr>
        <p:spPr>
          <a:xfrm>
            <a:off x="308351" y="1194677"/>
            <a:ext cx="9887210" cy="4306964"/>
          </a:xfrm>
        </p:spPr>
        <p:txBody>
          <a:bodyPr>
            <a:normAutofit/>
          </a:bodyPr>
          <a:lstStyle/>
          <a:p>
            <a:pPr marL="342900" indent="-342900" algn="l">
              <a:buClr>
                <a:schemeClr val="bg1"/>
              </a:buClr>
              <a:buFont typeface="Wingdings" panose="05000000000000000000" pitchFamily="2" charset="2"/>
              <a:buChar char="q"/>
            </a:pPr>
            <a:r>
              <a:rPr lang="en-IN" sz="2400" dirty="0">
                <a:solidFill>
                  <a:schemeClr val="accent3"/>
                </a:solidFill>
              </a:rPr>
              <a:t>In the cranial vault, the stimulus arises primarily from the expanding brain (</a:t>
            </a:r>
            <a:r>
              <a:rPr lang="en-IN" sz="2400" dirty="0">
                <a:solidFill>
                  <a:srgbClr val="FF0000"/>
                </a:solidFill>
              </a:rPr>
              <a:t>Baer, </a:t>
            </a:r>
            <a:r>
              <a:rPr lang="en-IN" sz="2400" b="1" dirty="0">
                <a:solidFill>
                  <a:srgbClr val="FF0000"/>
                </a:solidFill>
              </a:rPr>
              <a:t>1954</a:t>
            </a:r>
            <a:r>
              <a:rPr lang="en-IN" sz="2400" dirty="0">
                <a:solidFill>
                  <a:srgbClr val="FF0000"/>
                </a:solidFill>
              </a:rPr>
              <a:t>; Moss, </a:t>
            </a:r>
            <a:r>
              <a:rPr lang="en-IN" sz="2400" b="1" dirty="0">
                <a:solidFill>
                  <a:srgbClr val="FF0000"/>
                </a:solidFill>
              </a:rPr>
              <a:t>1954</a:t>
            </a:r>
            <a:r>
              <a:rPr lang="en-IN" sz="2400" dirty="0">
                <a:solidFill>
                  <a:schemeClr val="accent3"/>
                </a:solidFill>
              </a:rPr>
              <a:t>), sending signals by means of the dura mater </a:t>
            </a:r>
            <a:r>
              <a:rPr lang="en-IN" sz="2400" dirty="0">
                <a:solidFill>
                  <a:srgbClr val="FF0000"/>
                </a:solidFill>
              </a:rPr>
              <a:t>(</a:t>
            </a:r>
            <a:r>
              <a:rPr lang="en-IN" sz="2400" dirty="0" err="1">
                <a:solidFill>
                  <a:srgbClr val="FF0000"/>
                </a:solidFill>
              </a:rPr>
              <a:t>Kokich</a:t>
            </a:r>
            <a:r>
              <a:rPr lang="en-IN" sz="2400" dirty="0">
                <a:solidFill>
                  <a:srgbClr val="FF0000"/>
                </a:solidFill>
              </a:rPr>
              <a:t>, </a:t>
            </a:r>
            <a:r>
              <a:rPr lang="en-IN" sz="2400" b="1" dirty="0">
                <a:solidFill>
                  <a:srgbClr val="FF0000"/>
                </a:solidFill>
              </a:rPr>
              <a:t>1986</a:t>
            </a:r>
            <a:r>
              <a:rPr lang="en-IN" sz="2400" dirty="0">
                <a:solidFill>
                  <a:srgbClr val="FF0000"/>
                </a:solidFill>
              </a:rPr>
              <a:t>; Cohen, </a:t>
            </a:r>
            <a:r>
              <a:rPr lang="en-IN" sz="2400" b="1" dirty="0">
                <a:solidFill>
                  <a:srgbClr val="FF0000"/>
                </a:solidFill>
              </a:rPr>
              <a:t>2000</a:t>
            </a:r>
            <a:r>
              <a:rPr lang="en-IN" sz="2400" dirty="0">
                <a:solidFill>
                  <a:srgbClr val="FF0000"/>
                </a:solidFill>
              </a:rPr>
              <a:t>). </a:t>
            </a:r>
          </a:p>
          <a:p>
            <a:pPr marL="457200" indent="-457200" algn="l">
              <a:buClr>
                <a:schemeClr val="bg1"/>
              </a:buClr>
              <a:buFont typeface="Wingdings" panose="05000000000000000000" pitchFamily="2" charset="2"/>
              <a:buChar char="q"/>
            </a:pPr>
            <a:endParaRPr lang="en-IN" sz="2400" dirty="0">
              <a:solidFill>
                <a:schemeClr val="accent3"/>
              </a:solidFill>
            </a:endParaRPr>
          </a:p>
          <a:p>
            <a:pPr marL="457200" indent="-457200" algn="l">
              <a:buClr>
                <a:schemeClr val="bg1"/>
              </a:buClr>
              <a:buFont typeface="Wingdings" panose="05000000000000000000" pitchFamily="2" charset="2"/>
              <a:buChar char="q"/>
            </a:pPr>
            <a:r>
              <a:rPr lang="en-IN" sz="2400" dirty="0">
                <a:solidFill>
                  <a:schemeClr val="accent3"/>
                </a:solidFill>
              </a:rPr>
              <a:t>As the brain expands and the cranial base </a:t>
            </a:r>
            <a:r>
              <a:rPr lang="en-IN" sz="2400" dirty="0" err="1">
                <a:solidFill>
                  <a:schemeClr val="accent3"/>
                </a:solidFill>
              </a:rPr>
              <a:t>synchondroses</a:t>
            </a:r>
            <a:r>
              <a:rPr lang="en-IN" sz="2400" dirty="0">
                <a:solidFill>
                  <a:schemeClr val="accent3"/>
                </a:solidFill>
              </a:rPr>
              <a:t> (cartilaginous bone growth plates) lengthen, the sutures respond by adding intramembranous bone at the edges of the bone fronts, such that the sutures remain approximately the same width and the cranial vault increases in size to accommodate the enlarging brain.</a:t>
            </a:r>
            <a:endParaRPr lang="en-US" sz="2400" dirty="0">
              <a:solidFill>
                <a:schemeClr val="accent3"/>
              </a:solidFill>
            </a:endParaRPr>
          </a:p>
        </p:txBody>
      </p:sp>
      <p:pic>
        <p:nvPicPr>
          <p:cNvPr id="4" name="Picture 3" descr="A picture containing screenshot&#10;&#10;Description generated with high confidence">
            <a:extLst>
              <a:ext uri="{FF2B5EF4-FFF2-40B4-BE49-F238E27FC236}">
                <a16:creationId xmlns:a16="http://schemas.microsoft.com/office/drawing/2014/main" id="{47BC14D5-19B6-43E5-9818-8ACD8F6ED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3708" y="4147724"/>
            <a:ext cx="2358292" cy="2710276"/>
          </a:xfrm>
          <a:prstGeom prst="rect">
            <a:avLst/>
          </a:prstGeom>
        </p:spPr>
      </p:pic>
    </p:spTree>
    <p:extLst>
      <p:ext uri="{BB962C8B-B14F-4D97-AF65-F5344CB8AC3E}">
        <p14:creationId xmlns:p14="http://schemas.microsoft.com/office/powerpoint/2010/main" val="1564680722"/>
      </p:ext>
    </p:extLst>
  </p:cSld>
  <p:clrMapOvr>
    <a:masterClrMapping/>
  </p:clrMapOvr>
  <p:transition spd="slow" advClick="0"/>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IN" sz="3200" dirty="0">
                <a:solidFill>
                  <a:srgbClr val="C00000"/>
                </a:solidFill>
                <a:latin typeface="Algerian" pitchFamily="82" charset="0"/>
              </a:rPr>
              <a:t>Clinical application of functional matrix theory</a:t>
            </a:r>
            <a:endParaRPr lang="en-US" sz="3200" dirty="0">
              <a:latin typeface="Algerian" pitchFamily="82" charset="0"/>
            </a:endParaRPr>
          </a:p>
        </p:txBody>
      </p:sp>
      <p:sp>
        <p:nvSpPr>
          <p:cNvPr id="3" name="Content Placeholder 2"/>
          <p:cNvSpPr>
            <a:spLocks noGrp="1"/>
          </p:cNvSpPr>
          <p:nvPr>
            <p:ph idx="1"/>
          </p:nvPr>
        </p:nvSpPr>
        <p:spPr/>
        <p:txBody>
          <a:bodyPr/>
          <a:lstStyle/>
          <a:p>
            <a:r>
              <a:rPr lang="en-IN" dirty="0"/>
              <a:t>Application of force by orthodontic appliances tend to alter the functional matrix . </a:t>
            </a:r>
          </a:p>
          <a:p>
            <a:r>
              <a:rPr lang="en-IN" dirty="0"/>
              <a:t>Alteration of </a:t>
            </a:r>
            <a:r>
              <a:rPr lang="en-IN" dirty="0" err="1"/>
              <a:t>periosteal</a:t>
            </a:r>
            <a:r>
              <a:rPr lang="en-IN" dirty="0"/>
              <a:t> matrix produces changes in </a:t>
            </a:r>
            <a:r>
              <a:rPr lang="en-IN" dirty="0" err="1"/>
              <a:t>microskeletal</a:t>
            </a:r>
            <a:r>
              <a:rPr lang="en-IN" dirty="0"/>
              <a:t> unit (alveolar bone).</a:t>
            </a:r>
          </a:p>
          <a:p>
            <a:r>
              <a:rPr lang="en-IN" dirty="0"/>
              <a:t>Alteration of capsular matrix (</a:t>
            </a:r>
            <a:r>
              <a:rPr lang="en-IN" dirty="0" err="1"/>
              <a:t>dentofacial</a:t>
            </a:r>
            <a:r>
              <a:rPr lang="en-IN" dirty="0"/>
              <a:t> </a:t>
            </a:r>
            <a:r>
              <a:rPr lang="en-IN" dirty="0" err="1"/>
              <a:t>orthopedics</a:t>
            </a:r>
            <a:r>
              <a:rPr lang="en-IN" dirty="0"/>
              <a:t>) produce changes in </a:t>
            </a:r>
            <a:r>
              <a:rPr lang="en-IN" dirty="0" err="1"/>
              <a:t>macroskeletal</a:t>
            </a:r>
            <a:r>
              <a:rPr lang="en-IN" dirty="0"/>
              <a:t> unit (jaws).</a:t>
            </a:r>
          </a:p>
          <a:p>
            <a:r>
              <a:rPr lang="en-IN" dirty="0"/>
              <a:t>Rapid </a:t>
            </a:r>
            <a:r>
              <a:rPr lang="en-IN" dirty="0" err="1"/>
              <a:t>platatal</a:t>
            </a:r>
            <a:r>
              <a:rPr lang="en-IN" dirty="0"/>
              <a:t> expansion by widening of palatal sutures is a form of </a:t>
            </a:r>
            <a:r>
              <a:rPr lang="en-IN" dirty="0" err="1"/>
              <a:t>orofacial</a:t>
            </a:r>
            <a:r>
              <a:rPr lang="en-IN" dirty="0"/>
              <a:t> </a:t>
            </a:r>
            <a:r>
              <a:rPr lang="en-IN" dirty="0" err="1"/>
              <a:t>orthopedics</a:t>
            </a:r>
            <a:r>
              <a:rPr lang="en-IN" dirty="0"/>
              <a:t>.</a:t>
            </a:r>
          </a:p>
          <a:p>
            <a:r>
              <a:rPr lang="en-IN" dirty="0"/>
              <a:t>Repositioning of maxillary segment in cleft patient.</a:t>
            </a:r>
          </a:p>
          <a:p>
            <a:endParaRPr lang="en-US" dirty="0"/>
          </a:p>
        </p:txBody>
      </p:sp>
    </p:spTree>
  </p:cSld>
  <p:clrMapOvr>
    <a:masterClrMapping/>
  </p:clrMapOvr>
  <p:transition spd="slow" advClick="0"/>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E501B5-D049-40C1-8CD1-509653C1644F}"/>
              </a:ext>
            </a:extLst>
          </p:cNvPr>
          <p:cNvSpPr txBox="1"/>
          <p:nvPr/>
        </p:nvSpPr>
        <p:spPr>
          <a:xfrm>
            <a:off x="223521" y="246446"/>
            <a:ext cx="11826240" cy="5139869"/>
          </a:xfrm>
          <a:prstGeom prst="rect">
            <a:avLst/>
          </a:prstGeom>
          <a:noFill/>
        </p:spPr>
        <p:txBody>
          <a:bodyPr wrap="square" rtlCol="0">
            <a:spAutoFit/>
          </a:bodyPr>
          <a:lstStyle/>
          <a:p>
            <a:r>
              <a:rPr lang="en-US" sz="4000" u="sng" dirty="0">
                <a:latin typeface="Tw Cen MT" panose="020B0602020104020603" pitchFamily="34" charset="0"/>
              </a:rPr>
              <a:t>SHORTCOMING OF FUNCTIONAL MATRIX:-</a:t>
            </a:r>
          </a:p>
          <a:p>
            <a:endParaRPr lang="en-US" sz="3200" dirty="0">
              <a:solidFill>
                <a:schemeClr val="tx2"/>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The functional matrix theory had a principal shortcoming-</a:t>
            </a:r>
          </a:p>
          <a:p>
            <a:r>
              <a:rPr lang="en-US" sz="3200" dirty="0">
                <a:solidFill>
                  <a:srgbClr val="FFC000"/>
                </a:solidFill>
                <a:latin typeface="Tw Cen MT" panose="020B0602020104020603" pitchFamily="34" charset="0"/>
              </a:rPr>
              <a:t>It failed to explain the </a:t>
            </a:r>
            <a:r>
              <a:rPr lang="en-US" sz="3200" dirty="0">
                <a:latin typeface="Tw Cen MT" panose="020B0602020104020603" pitchFamily="34" charset="0"/>
              </a:rPr>
              <a:t>sequence of events </a:t>
            </a:r>
            <a:r>
              <a:rPr lang="en-US" sz="3200" dirty="0">
                <a:solidFill>
                  <a:srgbClr val="FFC000"/>
                </a:solidFill>
                <a:latin typeface="Tw Cen MT" panose="020B0602020104020603" pitchFamily="34" charset="0"/>
              </a:rPr>
              <a:t>through which the extrinsic stimuli caused the adaptive responses in the skeletal </a:t>
            </a:r>
            <a:r>
              <a:rPr lang="en-US" sz="3200" dirty="0" err="1">
                <a:solidFill>
                  <a:srgbClr val="FFC000"/>
                </a:solidFill>
                <a:latin typeface="Tw Cen MT" panose="020B0602020104020603" pitchFamily="34" charset="0"/>
              </a:rPr>
              <a:t>structures,i.e.,the</a:t>
            </a:r>
            <a:r>
              <a:rPr lang="en-US" sz="3200" dirty="0">
                <a:solidFill>
                  <a:srgbClr val="FFC000"/>
                </a:solidFill>
                <a:latin typeface="Tw Cen MT" panose="020B0602020104020603" pitchFamily="34" charset="0"/>
              </a:rPr>
              <a:t> flow of the signals that generated the required response.</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This issue has been addressed in newer researches which focused on intercellular signaling, communication and signal transduction from macromolecular matrix to micromolecular matrix.</a:t>
            </a:r>
          </a:p>
        </p:txBody>
      </p:sp>
    </p:spTree>
    <p:extLst>
      <p:ext uri="{BB962C8B-B14F-4D97-AF65-F5344CB8AC3E}">
        <p14:creationId xmlns:p14="http://schemas.microsoft.com/office/powerpoint/2010/main" val="3934073437"/>
      </p:ext>
    </p:extLst>
  </p:cSld>
  <p:clrMapOvr>
    <a:masterClrMapping/>
  </p:clrMapOvr>
  <p:transition spd="slow" advClick="0"/>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21F095-BBBD-4110-AAA4-B00C0FE28EDD}"/>
              </a:ext>
            </a:extLst>
          </p:cNvPr>
          <p:cNvSpPr/>
          <p:nvPr/>
        </p:nvSpPr>
        <p:spPr>
          <a:xfrm>
            <a:off x="2225040" y="594698"/>
            <a:ext cx="8300720" cy="1077218"/>
          </a:xfrm>
          <a:prstGeom prst="rect">
            <a:avLst/>
          </a:prstGeom>
        </p:spPr>
        <p:txBody>
          <a:bodyPr wrap="square">
            <a:spAutoFit/>
          </a:bodyPr>
          <a:lstStyle/>
          <a:p>
            <a:endParaRPr lang="en-IN" sz="3200" dirty="0"/>
          </a:p>
          <a:p>
            <a:r>
              <a:rPr lang="en-IN" sz="3200" dirty="0"/>
              <a:t> </a:t>
            </a:r>
            <a:endParaRPr lang="en-US" sz="3200" dirty="0"/>
          </a:p>
        </p:txBody>
      </p:sp>
      <p:sp>
        <p:nvSpPr>
          <p:cNvPr id="3" name="TextBox 2">
            <a:extLst>
              <a:ext uri="{FF2B5EF4-FFF2-40B4-BE49-F238E27FC236}">
                <a16:creationId xmlns:a16="http://schemas.microsoft.com/office/drawing/2014/main" id="{2A3C5026-15D7-45C6-9C00-6937CB6EA047}"/>
              </a:ext>
            </a:extLst>
          </p:cNvPr>
          <p:cNvSpPr txBox="1"/>
          <p:nvPr/>
        </p:nvSpPr>
        <p:spPr>
          <a:xfrm>
            <a:off x="967568" y="271536"/>
            <a:ext cx="10345479" cy="5078313"/>
          </a:xfrm>
          <a:prstGeom prst="rect">
            <a:avLst/>
          </a:prstGeom>
          <a:noFill/>
        </p:spPr>
        <p:txBody>
          <a:bodyPr wrap="square" rtlCol="0">
            <a:spAutoFit/>
          </a:bodyPr>
          <a:lstStyle/>
          <a:p>
            <a:r>
              <a:rPr lang="en-US" sz="3600" u="sng" dirty="0">
                <a:latin typeface="Algerian" pitchFamily="82" charset="0"/>
              </a:rPr>
              <a:t>FUNCTIONAL MATRIX HYPOTHESIS REVISTED-</a:t>
            </a:r>
          </a:p>
          <a:p>
            <a:endParaRPr lang="en-US" sz="3200" dirty="0"/>
          </a:p>
          <a:p>
            <a:r>
              <a:rPr lang="en-US" sz="3200" dirty="0">
                <a:solidFill>
                  <a:srgbClr val="FFC000"/>
                </a:solidFill>
                <a:latin typeface="Tw Cen MT" panose="020B0602020104020603" pitchFamily="34" charset="0"/>
              </a:rPr>
              <a:t>It included four concepts-</a:t>
            </a:r>
          </a:p>
          <a:p>
            <a:endParaRPr lang="en-US" sz="3200" dirty="0">
              <a:solidFill>
                <a:srgbClr val="FFC000"/>
              </a:solidFill>
              <a:latin typeface="Tw Cen MT" panose="020B0602020104020603" pitchFamily="34" charset="0"/>
            </a:endParaRPr>
          </a:p>
          <a:p>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ü"/>
            </a:pPr>
            <a:r>
              <a:rPr lang="en-US" sz="3200" dirty="0">
                <a:latin typeface="Tw Cen MT" panose="020B0602020104020603" pitchFamily="34" charset="0"/>
              </a:rPr>
              <a:t>CONCEPT OF MECHANOTRANSDUCTION</a:t>
            </a:r>
          </a:p>
          <a:p>
            <a:pPr marL="457200" indent="-457200">
              <a:buFont typeface="Wingdings" panose="05000000000000000000" pitchFamily="2" charset="2"/>
              <a:buChar char="ü"/>
            </a:pPr>
            <a:r>
              <a:rPr lang="en-US" sz="3200" dirty="0">
                <a:latin typeface="Tw Cen MT" panose="020B0602020104020603" pitchFamily="34" charset="0"/>
              </a:rPr>
              <a:t>BONE AS AN OSSEOUS CONNECTED CELLULAR NETWORK</a:t>
            </a:r>
          </a:p>
          <a:p>
            <a:pPr marL="457200" indent="-457200">
              <a:buFont typeface="Wingdings" panose="05000000000000000000" pitchFamily="2" charset="2"/>
              <a:buChar char="ü"/>
            </a:pPr>
            <a:r>
              <a:rPr lang="en-US" sz="3200" dirty="0">
                <a:latin typeface="Tw Cen MT" panose="020B0602020104020603" pitchFamily="34" charset="0"/>
              </a:rPr>
              <a:t>GENOMIC THESIS</a:t>
            </a:r>
          </a:p>
          <a:p>
            <a:pPr marL="457200" indent="-457200">
              <a:buFont typeface="Wingdings" panose="05000000000000000000" pitchFamily="2" charset="2"/>
              <a:buChar char="ü"/>
            </a:pPr>
            <a:r>
              <a:rPr lang="en-US" sz="3200" dirty="0">
                <a:latin typeface="Tw Cen MT" panose="020B0602020104020603" pitchFamily="34" charset="0"/>
              </a:rPr>
              <a:t>EPIGENETIC ANTITHESIS AND THE RESOLVING SYNTHESIS</a:t>
            </a:r>
          </a:p>
        </p:txBody>
      </p:sp>
    </p:spTree>
    <p:extLst>
      <p:ext uri="{BB962C8B-B14F-4D97-AF65-F5344CB8AC3E}">
        <p14:creationId xmlns:p14="http://schemas.microsoft.com/office/powerpoint/2010/main" val="2867278267"/>
      </p:ext>
    </p:extLst>
  </p:cSld>
  <p:clrMapOvr>
    <a:masterClrMapping/>
  </p:clrMapOvr>
  <p:transition spd="slow" advClick="0"/>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35B2-4A67-471A-950C-133C8520698B}"/>
              </a:ext>
            </a:extLst>
          </p:cNvPr>
          <p:cNvSpPr>
            <a:spLocks noGrp="1"/>
          </p:cNvSpPr>
          <p:nvPr>
            <p:ph type="ctrTitle"/>
          </p:nvPr>
        </p:nvSpPr>
        <p:spPr>
          <a:xfrm>
            <a:off x="548640" y="264160"/>
            <a:ext cx="9906000" cy="680720"/>
          </a:xfrm>
        </p:spPr>
        <p:txBody>
          <a:bodyPr>
            <a:normAutofit fontScale="90000"/>
          </a:bodyPr>
          <a:lstStyle/>
          <a:p>
            <a:br>
              <a:rPr lang="en-US" u="sng" dirty="0">
                <a:latin typeface="Tw Cen MT" panose="020B0602020104020603" pitchFamily="34" charset="0"/>
              </a:rPr>
            </a:br>
            <a:r>
              <a:rPr lang="en-US" u="sng" dirty="0">
                <a:latin typeface="Tw Cen MT" panose="020B0602020104020603" pitchFamily="34" charset="0"/>
              </a:rPr>
              <a:t>CONCEPT OF MECHANOTRANSDUCTION-</a:t>
            </a:r>
            <a:br>
              <a:rPr lang="en-US" u="sng" dirty="0">
                <a:latin typeface="Tw Cen MT" panose="020B0602020104020603" pitchFamily="34" charset="0"/>
              </a:rPr>
            </a:br>
            <a:endParaRPr lang="en-US" dirty="0"/>
          </a:p>
        </p:txBody>
      </p:sp>
      <p:sp>
        <p:nvSpPr>
          <p:cNvPr id="3" name="Subtitle 2">
            <a:extLst>
              <a:ext uri="{FF2B5EF4-FFF2-40B4-BE49-F238E27FC236}">
                <a16:creationId xmlns:a16="http://schemas.microsoft.com/office/drawing/2014/main" id="{AAA24392-CD28-4D5A-9251-98D8F27F6A10}"/>
              </a:ext>
            </a:extLst>
          </p:cNvPr>
          <p:cNvSpPr>
            <a:spLocks noGrp="1"/>
          </p:cNvSpPr>
          <p:nvPr>
            <p:ph type="subTitle" idx="1"/>
          </p:nvPr>
        </p:nvSpPr>
        <p:spPr>
          <a:xfrm>
            <a:off x="416560" y="1320800"/>
            <a:ext cx="10810240" cy="4927600"/>
          </a:xfrm>
        </p:spPr>
        <p:txBody>
          <a:bodyPr>
            <a:normAutofit/>
          </a:bodyPr>
          <a:lstStyle/>
          <a:p>
            <a:endParaRPr lang="en-US" sz="1200" dirty="0">
              <a:solidFill>
                <a:srgbClr val="FFC000"/>
              </a:solidFill>
              <a:latin typeface="Tw Cen MT" panose="020B0602020104020603" pitchFamily="34" charset="0"/>
            </a:endParaRPr>
          </a:p>
          <a:p>
            <a:pPr marL="457200" indent="-457200" algn="l">
              <a:buClr>
                <a:schemeClr val="bg1"/>
              </a:buClr>
              <a:buFont typeface="Wingdings" panose="05000000000000000000" pitchFamily="2" charset="2"/>
              <a:buChar char="q"/>
            </a:pPr>
            <a:r>
              <a:rPr lang="en-US" sz="3600" dirty="0">
                <a:latin typeface="Tw Cen MT" panose="020B0602020104020603" pitchFamily="34" charset="0"/>
              </a:rPr>
              <a:t>Mechanotransduction signifies cellular signal transduction.</a:t>
            </a:r>
          </a:p>
          <a:p>
            <a:pPr marL="457200" indent="-457200" algn="l">
              <a:buClr>
                <a:schemeClr val="bg1"/>
              </a:buClr>
              <a:buFont typeface="Wingdings" panose="05000000000000000000" pitchFamily="2" charset="2"/>
              <a:buChar char="q"/>
            </a:pPr>
            <a:r>
              <a:rPr lang="en-US" sz="3600" dirty="0">
                <a:solidFill>
                  <a:schemeClr val="accent3"/>
                </a:solidFill>
                <a:latin typeface="Tw Cen MT" panose="020B0602020104020603" pitchFamily="34" charset="0"/>
              </a:rPr>
              <a:t>It is the process by which </a:t>
            </a:r>
            <a:r>
              <a:rPr lang="en-US" sz="3600" dirty="0" err="1">
                <a:solidFill>
                  <a:schemeClr val="accent3"/>
                </a:solidFill>
                <a:latin typeface="Tw Cen MT" panose="020B0602020104020603" pitchFamily="34" charset="0"/>
              </a:rPr>
              <a:t>macrocellular</a:t>
            </a:r>
            <a:r>
              <a:rPr lang="en-US" sz="3600" dirty="0">
                <a:solidFill>
                  <a:schemeClr val="accent3"/>
                </a:solidFill>
                <a:latin typeface="Tw Cen MT" panose="020B0602020104020603" pitchFamily="34" charset="0"/>
              </a:rPr>
              <a:t> extrinsic stimuli are converted into cellular signals, which can be internalized by a cell and processed so that a suitable adaptive response can be generated.</a:t>
            </a:r>
          </a:p>
          <a:p>
            <a:endParaRPr lang="en-US" dirty="0"/>
          </a:p>
        </p:txBody>
      </p:sp>
    </p:spTree>
    <p:extLst>
      <p:ext uri="{BB962C8B-B14F-4D97-AF65-F5344CB8AC3E}">
        <p14:creationId xmlns:p14="http://schemas.microsoft.com/office/powerpoint/2010/main" val="1105666067"/>
      </p:ext>
    </p:extLst>
  </p:cSld>
  <p:clrMapOvr>
    <a:masterClrMapping/>
  </p:clrMapOvr>
  <p:transition spd="slow" advClick="0"/>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7B0864B-BF1C-418B-81A5-FEADD51D5715}"/>
              </a:ext>
            </a:extLst>
          </p:cNvPr>
          <p:cNvSpPr>
            <a:spLocks noGrp="1"/>
          </p:cNvSpPr>
          <p:nvPr>
            <p:ph type="subTitle" idx="1"/>
          </p:nvPr>
        </p:nvSpPr>
        <p:spPr>
          <a:xfrm>
            <a:off x="386921" y="957942"/>
            <a:ext cx="10765625" cy="4731151"/>
          </a:xfrm>
        </p:spPr>
        <p:txBody>
          <a:bodyPr>
            <a:normAutofit/>
          </a:bodyPr>
          <a:lstStyle/>
          <a:p>
            <a:pPr marL="571500" indent="-571500" algn="l">
              <a:buClr>
                <a:schemeClr val="bg1"/>
              </a:buClr>
              <a:buFont typeface="Wingdings" panose="05000000000000000000" pitchFamily="2" charset="2"/>
              <a:buChar char="q"/>
            </a:pPr>
            <a:r>
              <a:rPr lang="en-IN" sz="3200" dirty="0">
                <a:solidFill>
                  <a:schemeClr val="accent3"/>
                </a:solidFill>
              </a:rPr>
              <a:t>There are several </a:t>
            </a:r>
            <a:r>
              <a:rPr lang="en-IN" sz="3200" dirty="0" err="1">
                <a:solidFill>
                  <a:schemeClr val="accent3"/>
                </a:solidFill>
              </a:rPr>
              <a:t>mechanotransductive</a:t>
            </a:r>
            <a:r>
              <a:rPr lang="en-IN" sz="3200" dirty="0">
                <a:solidFill>
                  <a:schemeClr val="accent3"/>
                </a:solidFill>
              </a:rPr>
              <a:t> processes, for example, mechanoelectrical and mechanochemical. </a:t>
            </a:r>
          </a:p>
          <a:p>
            <a:pPr marL="571500" indent="-571500" algn="l">
              <a:buClr>
                <a:schemeClr val="bg1"/>
              </a:buClr>
              <a:buFont typeface="Wingdings" panose="05000000000000000000" pitchFamily="2" charset="2"/>
              <a:buChar char="q"/>
            </a:pPr>
            <a:endParaRPr lang="en-IN" sz="3200" dirty="0">
              <a:solidFill>
                <a:schemeClr val="accent3"/>
              </a:solidFill>
            </a:endParaRPr>
          </a:p>
          <a:p>
            <a:pPr marL="571500" indent="-571500" algn="l">
              <a:buClr>
                <a:schemeClr val="bg1"/>
              </a:buClr>
              <a:buFont typeface="Wingdings" panose="05000000000000000000" pitchFamily="2" charset="2"/>
              <a:buChar char="q"/>
            </a:pPr>
            <a:r>
              <a:rPr lang="en-IN" sz="3200" dirty="0">
                <a:solidFill>
                  <a:schemeClr val="accent3"/>
                </a:solidFill>
              </a:rPr>
              <a:t>Whichever are used, bone adaptation requires the subsequent intercellular transmission of the transduced signals. </a:t>
            </a:r>
          </a:p>
          <a:p>
            <a:pPr algn="l">
              <a:buClr>
                <a:schemeClr val="bg1"/>
              </a:buClr>
            </a:pPr>
            <a:endParaRPr lang="en-US" sz="3600" dirty="0">
              <a:solidFill>
                <a:schemeClr val="accent3"/>
              </a:solidFill>
            </a:endParaRPr>
          </a:p>
        </p:txBody>
      </p:sp>
    </p:spTree>
    <p:extLst>
      <p:ext uri="{BB962C8B-B14F-4D97-AF65-F5344CB8AC3E}">
        <p14:creationId xmlns:p14="http://schemas.microsoft.com/office/powerpoint/2010/main" val="1859321894"/>
      </p:ext>
    </p:extLst>
  </p:cSld>
  <p:clrMapOvr>
    <a:masterClrMapping/>
  </p:clrMapOvr>
  <p:transition spd="slow" advClick="0"/>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8477B9-109D-4549-A579-0F7B2C9F136E}"/>
              </a:ext>
            </a:extLst>
          </p:cNvPr>
          <p:cNvSpPr>
            <a:spLocks noGrp="1"/>
          </p:cNvSpPr>
          <p:nvPr>
            <p:ph type="subTitle" idx="1"/>
          </p:nvPr>
        </p:nvSpPr>
        <p:spPr>
          <a:xfrm>
            <a:off x="121920" y="304800"/>
            <a:ext cx="11877040" cy="5287638"/>
          </a:xfrm>
        </p:spPr>
        <p:txBody>
          <a:bodyPr>
            <a:normAutofit/>
          </a:bodyPr>
          <a:lstStyle/>
          <a:p>
            <a:pPr marL="342900" indent="-342900" algn="l">
              <a:buClr>
                <a:schemeClr val="bg1"/>
              </a:buClr>
              <a:buFont typeface="Wingdings" panose="05000000000000000000" pitchFamily="2" charset="2"/>
              <a:buChar char="q"/>
            </a:pPr>
            <a:r>
              <a:rPr lang="en-US" sz="2800" dirty="0">
                <a:solidFill>
                  <a:schemeClr val="accent3"/>
                </a:solidFill>
              </a:rPr>
              <a:t>All vital cells respond to alterations in their external environment. </a:t>
            </a:r>
          </a:p>
          <a:p>
            <a:pPr marL="342900" indent="-342900" algn="l">
              <a:buClr>
                <a:schemeClr val="bg1"/>
              </a:buClr>
              <a:buFont typeface="Wingdings" panose="05000000000000000000" pitchFamily="2" charset="2"/>
              <a:buChar char="q"/>
            </a:pPr>
            <a:r>
              <a:rPr lang="en-US" sz="2800" dirty="0">
                <a:solidFill>
                  <a:schemeClr val="accent3"/>
                </a:solidFill>
              </a:rPr>
              <a:t>Mechanosensing processes enable a cell to sense and to respond to extrinsic loadings.</a:t>
            </a:r>
          </a:p>
          <a:p>
            <a:pPr marL="342900" indent="-342900" algn="l">
              <a:buClr>
                <a:schemeClr val="bg1"/>
              </a:buClr>
              <a:buFont typeface="Wingdings" panose="05000000000000000000" pitchFamily="2" charset="2"/>
              <a:buChar char="q"/>
            </a:pPr>
            <a:r>
              <a:rPr lang="en-US" sz="2800" dirty="0" err="1">
                <a:solidFill>
                  <a:schemeClr val="accent3"/>
                </a:solidFill>
              </a:rPr>
              <a:t>Mechanosensing</a:t>
            </a:r>
            <a:r>
              <a:rPr lang="en-US" sz="2800" dirty="0">
                <a:solidFill>
                  <a:schemeClr val="accent3"/>
                </a:solidFill>
              </a:rPr>
              <a:t> process involves </a:t>
            </a:r>
            <a:r>
              <a:rPr lang="en-US" sz="2800" dirty="0" err="1">
                <a:solidFill>
                  <a:schemeClr val="accent3"/>
                </a:solidFill>
              </a:rPr>
              <a:t>mechanoreception</a:t>
            </a:r>
            <a:r>
              <a:rPr lang="en-US" sz="2800" dirty="0">
                <a:solidFill>
                  <a:schemeClr val="accent3"/>
                </a:solidFill>
              </a:rPr>
              <a:t> and </a:t>
            </a:r>
            <a:r>
              <a:rPr lang="en-US" sz="2800" dirty="0" err="1">
                <a:solidFill>
                  <a:schemeClr val="accent3"/>
                </a:solidFill>
              </a:rPr>
              <a:t>mechanotransduction</a:t>
            </a:r>
            <a:r>
              <a:rPr lang="en-US" sz="2800" dirty="0">
                <a:solidFill>
                  <a:schemeClr val="accent3"/>
                </a:solidFill>
              </a:rPr>
              <a:t>. </a:t>
            </a:r>
          </a:p>
          <a:p>
            <a:pPr marL="342900" indent="-342900" algn="l">
              <a:buClr>
                <a:schemeClr val="bg1"/>
              </a:buClr>
              <a:buFont typeface="Wingdings" panose="05000000000000000000" pitchFamily="2" charset="2"/>
              <a:buChar char="q"/>
            </a:pPr>
            <a:r>
              <a:rPr lang="en-US" sz="2800" dirty="0">
                <a:solidFill>
                  <a:schemeClr val="accent3"/>
                </a:solidFill>
              </a:rPr>
              <a:t>Mechanoreception transmits an extracellular physical stimulus into a receptor cell.</a:t>
            </a:r>
          </a:p>
          <a:p>
            <a:pPr marL="342900" indent="-342900" algn="l">
              <a:buClr>
                <a:schemeClr val="bg1"/>
              </a:buClr>
              <a:buFont typeface="Wingdings" panose="05000000000000000000" pitchFamily="2" charset="2"/>
              <a:buChar char="q"/>
            </a:pPr>
            <a:r>
              <a:rPr lang="en-US" sz="2800" dirty="0">
                <a:solidFill>
                  <a:schemeClr val="accent3"/>
                </a:solidFill>
              </a:rPr>
              <a:t> Mechanotransduction transduces or transforms the stimulus's energetic and/or informational content into an intracellular signal.</a:t>
            </a:r>
          </a:p>
          <a:p>
            <a:pPr algn="l">
              <a:buClr>
                <a:schemeClr val="tx1"/>
              </a:buClr>
            </a:pPr>
            <a:r>
              <a:rPr lang="en-US" sz="2800" dirty="0">
                <a:solidFill>
                  <a:schemeClr val="accent3"/>
                </a:solidFill>
                <a:latin typeface="Tw Cen MT" panose="020B0602020104020603" pitchFamily="34" charset="0"/>
              </a:rPr>
              <a:t>                                                                             - </a:t>
            </a:r>
            <a:r>
              <a:rPr lang="en-US" sz="2800" dirty="0">
                <a:solidFill>
                  <a:srgbClr val="FF0000"/>
                </a:solidFill>
                <a:latin typeface="Tw Cen MT" panose="020B0602020104020603" pitchFamily="34" charset="0"/>
              </a:rPr>
              <a:t>Lewontin RC, Holland JH. </a:t>
            </a:r>
          </a:p>
        </p:txBody>
      </p:sp>
    </p:spTree>
    <p:extLst>
      <p:ext uri="{BB962C8B-B14F-4D97-AF65-F5344CB8AC3E}">
        <p14:creationId xmlns:p14="http://schemas.microsoft.com/office/powerpoint/2010/main" val="3720235843"/>
      </p:ext>
    </p:extLst>
  </p:cSld>
  <p:clrMapOvr>
    <a:masterClrMapping/>
  </p:clrMapOvr>
  <p:transition spd="slow" advClick="0"/>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513C0F9-EEBE-4542-A59D-693F2478D321}"/>
              </a:ext>
            </a:extLst>
          </p:cNvPr>
          <p:cNvSpPr>
            <a:spLocks noGrp="1"/>
          </p:cNvSpPr>
          <p:nvPr>
            <p:ph type="subTitle" idx="1"/>
          </p:nvPr>
        </p:nvSpPr>
        <p:spPr>
          <a:xfrm>
            <a:off x="228445" y="653143"/>
            <a:ext cx="11765087" cy="5388349"/>
          </a:xfrm>
        </p:spPr>
        <p:txBody>
          <a:bodyPr>
            <a:normAutofit/>
          </a:bodyPr>
          <a:lstStyle/>
          <a:p>
            <a:r>
              <a:rPr lang="en-IN" sz="3200" u="sng" dirty="0">
                <a:solidFill>
                  <a:schemeClr val="tx2">
                    <a:lumMod val="50000"/>
                  </a:schemeClr>
                </a:solidFill>
              </a:rPr>
              <a:t>    </a:t>
            </a:r>
            <a:r>
              <a:rPr lang="en-IN" sz="3200" u="sng" dirty="0"/>
              <a:t>Osseous </a:t>
            </a:r>
            <a:r>
              <a:rPr lang="en-IN" sz="3200" u="sng" dirty="0" err="1"/>
              <a:t>Mechanotransduction</a:t>
            </a:r>
            <a:r>
              <a:rPr lang="en-IN" sz="3200" u="sng" dirty="0"/>
              <a:t> </a:t>
            </a:r>
          </a:p>
          <a:p>
            <a:pPr marL="342900" indent="-342900" algn="l">
              <a:buClr>
                <a:schemeClr val="bg1"/>
              </a:buClr>
              <a:buFont typeface="Wingdings" panose="05000000000000000000" pitchFamily="2" charset="2"/>
              <a:buChar char="q"/>
            </a:pPr>
            <a:endParaRPr lang="en-IN" sz="2800" dirty="0">
              <a:solidFill>
                <a:schemeClr val="tx2">
                  <a:lumMod val="50000"/>
                </a:schemeClr>
              </a:solidFill>
            </a:endParaRPr>
          </a:p>
          <a:p>
            <a:pPr marL="342900" indent="-342900" algn="l">
              <a:buClr>
                <a:schemeClr val="bg1"/>
              </a:buClr>
              <a:buFont typeface="Wingdings" panose="05000000000000000000" pitchFamily="2" charset="2"/>
              <a:buChar char="q"/>
            </a:pPr>
            <a:r>
              <a:rPr lang="en-IN" sz="2800" dirty="0"/>
              <a:t>Static(Waldrop MM) and dynamic(</a:t>
            </a:r>
            <a:r>
              <a:rPr lang="en-IN" sz="2800" dirty="0" err="1"/>
              <a:t>Liebovitch</a:t>
            </a:r>
            <a:r>
              <a:rPr lang="en-IN" sz="2800" dirty="0"/>
              <a:t> JS, West B) loadings are continuously applied to bone tissues, tending to deform both extracellular matrix and bone cells. </a:t>
            </a:r>
          </a:p>
          <a:p>
            <a:pPr marL="342900" indent="-342900" algn="l">
              <a:buClr>
                <a:schemeClr val="bg1"/>
              </a:buClr>
              <a:buFont typeface="Wingdings" panose="05000000000000000000" pitchFamily="2" charset="2"/>
              <a:buChar char="q"/>
            </a:pPr>
            <a:endParaRPr lang="en-IN" sz="2800" dirty="0"/>
          </a:p>
          <a:p>
            <a:pPr marL="342900" indent="-342900" algn="l">
              <a:buClr>
                <a:schemeClr val="bg1"/>
              </a:buClr>
              <a:buFont typeface="Wingdings" panose="05000000000000000000" pitchFamily="2" charset="2"/>
              <a:buChar char="q"/>
            </a:pPr>
            <a:r>
              <a:rPr lang="en-IN" sz="2800" dirty="0"/>
              <a:t>When an appropriate stimulus parameter exceeds threshold values, the loaded tissue responds by bone cell adaptation processes. </a:t>
            </a:r>
          </a:p>
          <a:p>
            <a:pPr marL="342900" indent="-342900" algn="l">
              <a:buClr>
                <a:schemeClr val="bg1"/>
              </a:buClr>
              <a:buFont typeface="Wingdings" panose="05000000000000000000" pitchFamily="2" charset="2"/>
              <a:buChar char="q"/>
            </a:pPr>
            <a:endParaRPr lang="en-IN" sz="2800" dirty="0"/>
          </a:p>
          <a:p>
            <a:pPr marL="342900" indent="-342900" algn="l">
              <a:buClr>
                <a:schemeClr val="bg1"/>
              </a:buClr>
              <a:buFont typeface="Wingdings" panose="05000000000000000000" pitchFamily="2" charset="2"/>
              <a:buChar char="q"/>
            </a:pPr>
            <a:r>
              <a:rPr lang="en-IN" sz="2800" dirty="0"/>
              <a:t>Osteoblasts directly regulate bone deposition and maintenance and indirectly regulate osteoclastic resorption- Grande L, </a:t>
            </a:r>
            <a:r>
              <a:rPr lang="en-IN" sz="2800" dirty="0" err="1"/>
              <a:t>Rieppel</a:t>
            </a:r>
            <a:r>
              <a:rPr lang="en-IN" sz="2800" dirty="0"/>
              <a:t> O.</a:t>
            </a:r>
          </a:p>
          <a:p>
            <a:pPr algn="l">
              <a:buClr>
                <a:schemeClr val="bg1"/>
              </a:buClr>
            </a:pPr>
            <a:endParaRPr lang="en-US" sz="2400" dirty="0">
              <a:solidFill>
                <a:schemeClr val="tx2">
                  <a:lumMod val="50000"/>
                </a:schemeClr>
              </a:solidFill>
            </a:endParaRPr>
          </a:p>
        </p:txBody>
      </p:sp>
    </p:spTree>
    <p:extLst>
      <p:ext uri="{BB962C8B-B14F-4D97-AF65-F5344CB8AC3E}">
        <p14:creationId xmlns:p14="http://schemas.microsoft.com/office/powerpoint/2010/main" val="1544974317"/>
      </p:ext>
    </p:extLst>
  </p:cSld>
  <p:clrMapOvr>
    <a:masterClrMapping/>
  </p:clrMapOvr>
  <p:transition spd="slow" advClick="0"/>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2DA5CE-D1A7-4553-A700-37E6AA84FAFA}"/>
              </a:ext>
            </a:extLst>
          </p:cNvPr>
          <p:cNvSpPr>
            <a:spLocks noGrp="1"/>
          </p:cNvSpPr>
          <p:nvPr>
            <p:ph type="subTitle" idx="1"/>
          </p:nvPr>
        </p:nvSpPr>
        <p:spPr>
          <a:xfrm>
            <a:off x="81280" y="162560"/>
            <a:ext cx="11948160" cy="6410960"/>
          </a:xfrm>
        </p:spPr>
        <p:txBody>
          <a:bodyPr>
            <a:normAutofit/>
          </a:bodyPr>
          <a:lstStyle/>
          <a:p>
            <a:pPr marL="342900" indent="-342900" algn="l">
              <a:buClr>
                <a:schemeClr val="bg1"/>
              </a:buClr>
              <a:buFont typeface="Wingdings" panose="05000000000000000000" pitchFamily="2" charset="2"/>
              <a:buChar char="q"/>
            </a:pPr>
            <a:r>
              <a:rPr lang="en-IN" sz="2800" dirty="0"/>
              <a:t>Osseous </a:t>
            </a:r>
            <a:r>
              <a:rPr lang="en-IN" sz="2800" dirty="0" err="1"/>
              <a:t>mechanotransduction</a:t>
            </a:r>
            <a:r>
              <a:rPr lang="en-IN" sz="2800" dirty="0"/>
              <a:t> is unique in four ways-</a:t>
            </a:r>
          </a:p>
          <a:p>
            <a:pPr marL="800100" lvl="1" indent="-342900" algn="l">
              <a:buClr>
                <a:schemeClr val="bg1"/>
              </a:buClr>
              <a:buFont typeface="Wingdings" panose="05000000000000000000" pitchFamily="2" charset="2"/>
              <a:buChar char="§"/>
            </a:pPr>
            <a:endParaRPr lang="en-IN" sz="2800" dirty="0"/>
          </a:p>
          <a:p>
            <a:pPr marL="800100" lvl="1" indent="-342900" algn="l">
              <a:buClr>
                <a:schemeClr val="bg1"/>
              </a:buClr>
              <a:buFont typeface="Wingdings" panose="05000000000000000000" pitchFamily="2" charset="2"/>
              <a:buChar char="§"/>
            </a:pPr>
            <a:r>
              <a:rPr lang="en-IN" sz="2800" dirty="0"/>
              <a:t>Most sensory cells are cytologically specialized but bone cells are not.</a:t>
            </a:r>
          </a:p>
          <a:p>
            <a:pPr marL="800100" lvl="1" indent="-342900" algn="l">
              <a:buClr>
                <a:schemeClr val="bg1"/>
              </a:buClr>
              <a:buFont typeface="Wingdings" panose="05000000000000000000" pitchFamily="2" charset="2"/>
              <a:buChar char="§"/>
            </a:pPr>
            <a:endParaRPr lang="en-IN" sz="2800" dirty="0"/>
          </a:p>
          <a:p>
            <a:pPr marL="800100" lvl="1" indent="-342900" algn="l">
              <a:buClr>
                <a:schemeClr val="bg1"/>
              </a:buClr>
              <a:buFont typeface="Wingdings" panose="05000000000000000000" pitchFamily="2" charset="2"/>
              <a:buChar char="§"/>
            </a:pPr>
            <a:r>
              <a:rPr lang="en-IN" sz="2800" dirty="0"/>
              <a:t>Bone loading stimulus evokes three adaptational responses, non-osseous processes generally evoke one.</a:t>
            </a:r>
          </a:p>
          <a:p>
            <a:pPr marL="800100" lvl="1" indent="-342900" algn="l">
              <a:buClr>
                <a:schemeClr val="bg1"/>
              </a:buClr>
              <a:buFont typeface="Wingdings" panose="05000000000000000000" pitchFamily="2" charset="2"/>
              <a:buChar char="§"/>
            </a:pPr>
            <a:endParaRPr lang="en-IN" sz="2800" dirty="0"/>
          </a:p>
          <a:p>
            <a:pPr marL="800100" lvl="1" indent="-342900" algn="l">
              <a:buClr>
                <a:schemeClr val="bg1"/>
              </a:buClr>
              <a:buFont typeface="Wingdings" panose="05000000000000000000" pitchFamily="2" charset="2"/>
              <a:buChar char="§"/>
            </a:pPr>
            <a:r>
              <a:rPr lang="en-IN" sz="2800" dirty="0"/>
              <a:t>Osseous signal transmission is </a:t>
            </a:r>
            <a:r>
              <a:rPr lang="en-IN" sz="2800" dirty="0" err="1"/>
              <a:t>aneural</a:t>
            </a:r>
            <a:r>
              <a:rPr lang="en-IN" sz="2800" dirty="0"/>
              <a:t>, other </a:t>
            </a:r>
            <a:r>
              <a:rPr lang="en-IN" sz="2800" dirty="0" err="1"/>
              <a:t>mechanosensory</a:t>
            </a:r>
            <a:r>
              <a:rPr lang="en-IN" sz="2800" dirty="0"/>
              <a:t> signals use afferent neural pathways(Mitchell M).</a:t>
            </a:r>
          </a:p>
          <a:p>
            <a:pPr marL="800100" lvl="1" indent="-342900" algn="l">
              <a:buClr>
                <a:schemeClr val="bg1"/>
              </a:buClr>
              <a:buFont typeface="Wingdings" panose="05000000000000000000" pitchFamily="2" charset="2"/>
              <a:buChar char="§"/>
            </a:pPr>
            <a:endParaRPr lang="en-IN" sz="2800" dirty="0"/>
          </a:p>
          <a:p>
            <a:pPr marL="800100" lvl="1" indent="-342900" algn="l">
              <a:buClr>
                <a:schemeClr val="bg1"/>
              </a:buClr>
              <a:buFont typeface="Wingdings" panose="05000000000000000000" pitchFamily="2" charset="2"/>
              <a:buChar char="§"/>
            </a:pPr>
            <a:r>
              <a:rPr lang="en-IN" sz="2800" dirty="0"/>
              <a:t>The evoked bone adaptational responses are confined within each ‘bone organ’ independently. </a:t>
            </a:r>
            <a:r>
              <a:rPr lang="en-IN" sz="2800" dirty="0" err="1"/>
              <a:t>eg</a:t>
            </a:r>
            <a:r>
              <a:rPr lang="en-IN" sz="2800" dirty="0"/>
              <a:t>- within the femur.     </a:t>
            </a:r>
          </a:p>
          <a:p>
            <a:endParaRPr lang="en-US" dirty="0"/>
          </a:p>
        </p:txBody>
      </p:sp>
    </p:spTree>
    <p:extLst>
      <p:ext uri="{BB962C8B-B14F-4D97-AF65-F5344CB8AC3E}">
        <p14:creationId xmlns:p14="http://schemas.microsoft.com/office/powerpoint/2010/main" val="1372315984"/>
      </p:ext>
    </p:extLst>
  </p:cSld>
  <p:clrMapOvr>
    <a:masterClrMapping/>
  </p:clrMapOvr>
  <p:transition spd="slow" advClick="0"/>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DDB494-7B10-4DDD-830A-CF0363B95A93}"/>
              </a:ext>
            </a:extLst>
          </p:cNvPr>
          <p:cNvSpPr>
            <a:spLocks noGrp="1"/>
          </p:cNvSpPr>
          <p:nvPr>
            <p:ph type="subTitle" idx="1"/>
          </p:nvPr>
        </p:nvSpPr>
        <p:spPr>
          <a:xfrm>
            <a:off x="642878" y="430784"/>
            <a:ext cx="11132567" cy="5990336"/>
          </a:xfrm>
        </p:spPr>
        <p:txBody>
          <a:bodyPr>
            <a:normAutofit/>
          </a:bodyPr>
          <a:lstStyle/>
          <a:p>
            <a:pPr marL="342900" indent="-342900" algn="l">
              <a:buClr>
                <a:schemeClr val="bg1"/>
              </a:buClr>
              <a:buFont typeface="Wingdings" panose="05000000000000000000" pitchFamily="2" charset="2"/>
              <a:buChar char="q"/>
            </a:pPr>
            <a:r>
              <a:rPr lang="en-IN" sz="2400" dirty="0" err="1"/>
              <a:t>Mechanotransduction</a:t>
            </a:r>
            <a:r>
              <a:rPr lang="en-IN" sz="2400" dirty="0"/>
              <a:t> translates the information content of a periosteal functional matrix </a:t>
            </a:r>
            <a:r>
              <a:rPr lang="en-IN" sz="2400" i="1" dirty="0"/>
              <a:t>stimulus </a:t>
            </a:r>
            <a:r>
              <a:rPr lang="en-IN" sz="2400" dirty="0"/>
              <a:t>into a skeletal unit cell </a:t>
            </a:r>
            <a:r>
              <a:rPr lang="en-IN" sz="2400" i="1" dirty="0"/>
              <a:t>signal,</a:t>
            </a:r>
            <a:r>
              <a:rPr lang="en-IN" sz="2400" dirty="0"/>
              <a:t> for example, it moves information hierarchically downward to the osteocytes. </a:t>
            </a:r>
          </a:p>
          <a:p>
            <a:pPr marL="342900" indent="-342900" algn="l">
              <a:buClr>
                <a:schemeClr val="bg1"/>
              </a:buClr>
              <a:buFont typeface="Wingdings" panose="05000000000000000000" pitchFamily="2" charset="2"/>
              <a:buChar char="q"/>
            </a:pPr>
            <a:endParaRPr lang="en-IN" sz="2400" dirty="0"/>
          </a:p>
          <a:p>
            <a:pPr marL="342900" indent="-342900" algn="l">
              <a:buClr>
                <a:schemeClr val="bg1"/>
              </a:buClr>
              <a:buFont typeface="Wingdings" panose="05000000000000000000" pitchFamily="2" charset="2"/>
              <a:buChar char="q"/>
            </a:pPr>
            <a:r>
              <a:rPr lang="en-IN" sz="2400" dirty="0"/>
              <a:t>There are two skeletal cellular mechanotransducive processes: ionic and mechanical.</a:t>
            </a:r>
          </a:p>
          <a:p>
            <a:pPr marL="342900" indent="-342900" algn="l">
              <a:buClr>
                <a:schemeClr val="bg1"/>
              </a:buClr>
              <a:buFont typeface="Wingdings" panose="05000000000000000000" pitchFamily="2" charset="2"/>
              <a:buChar char="q"/>
            </a:pPr>
            <a:endParaRPr lang="en-US" sz="2400" dirty="0"/>
          </a:p>
          <a:p>
            <a:pPr marL="342900" indent="-342900" algn="l">
              <a:buClr>
                <a:schemeClr val="bg1"/>
              </a:buClr>
              <a:buFont typeface="Wingdings" panose="05000000000000000000" pitchFamily="2" charset="2"/>
              <a:buChar char="q"/>
            </a:pPr>
            <a:r>
              <a:rPr lang="en-US" sz="2400" dirty="0"/>
              <a:t>Ionic or electrical processes:</a:t>
            </a:r>
          </a:p>
          <a:p>
            <a:pPr marL="342900" indent="-342900" algn="l">
              <a:buClr>
                <a:schemeClr val="bg1"/>
              </a:buClr>
              <a:buFont typeface="Wingdings" panose="05000000000000000000" pitchFamily="2" charset="2"/>
              <a:buChar char="ü"/>
            </a:pPr>
            <a:r>
              <a:rPr lang="en-US" sz="2400" dirty="0"/>
              <a:t> Ionic transport occurs through the osteocytic plasma membrane.</a:t>
            </a:r>
          </a:p>
          <a:p>
            <a:pPr marL="342900" indent="-342900" algn="l">
              <a:buClr>
                <a:schemeClr val="bg1"/>
              </a:buClr>
              <a:buFont typeface="Wingdings" panose="05000000000000000000" pitchFamily="2" charset="2"/>
              <a:buChar char="ü"/>
            </a:pPr>
            <a:r>
              <a:rPr lang="en-US" sz="2400" dirty="0"/>
              <a:t>This results in intercellular transmission of electric signals.</a:t>
            </a:r>
          </a:p>
          <a:p>
            <a:pPr marL="342900" indent="-342900" algn="l">
              <a:buClr>
                <a:schemeClr val="bg1"/>
              </a:buClr>
              <a:buFont typeface="Wingdings" panose="05000000000000000000" pitchFamily="2" charset="2"/>
              <a:buChar char="ü"/>
            </a:pPr>
            <a:r>
              <a:rPr lang="en-US" sz="2400" dirty="0"/>
              <a:t>It is computed by the osseous connected cell network.</a:t>
            </a:r>
          </a:p>
          <a:p>
            <a:pPr marL="342900" indent="-342900" algn="l">
              <a:buClr>
                <a:schemeClr val="bg1"/>
              </a:buClr>
              <a:buFont typeface="Wingdings" panose="05000000000000000000" pitchFamily="2" charset="2"/>
              <a:buChar char="ü"/>
            </a:pPr>
            <a:r>
              <a:rPr lang="en-US" sz="2400" dirty="0"/>
              <a:t>This network’s output regulates the multicellular bone cell responses. (Moss M)</a:t>
            </a:r>
          </a:p>
          <a:p>
            <a:pPr marL="342900" indent="-342900" algn="l">
              <a:buClr>
                <a:schemeClr val="bg1"/>
              </a:buClr>
              <a:buFont typeface="Wingdings" panose="05000000000000000000" pitchFamily="2" charset="2"/>
              <a:buChar char="ü"/>
            </a:pPr>
            <a:endParaRPr lang="en-US" dirty="0"/>
          </a:p>
          <a:p>
            <a:pPr marL="342900" indent="-342900" algn="l">
              <a:buClr>
                <a:schemeClr val="bg1"/>
              </a:buClr>
              <a:buFont typeface="Wingdings" panose="05000000000000000000" pitchFamily="2" charset="2"/>
              <a:buChar char="ü"/>
            </a:pPr>
            <a:endParaRPr lang="en-US" dirty="0"/>
          </a:p>
          <a:p>
            <a:endParaRPr lang="en-US" dirty="0"/>
          </a:p>
        </p:txBody>
      </p:sp>
    </p:spTree>
    <p:extLst>
      <p:ext uri="{BB962C8B-B14F-4D97-AF65-F5344CB8AC3E}">
        <p14:creationId xmlns:p14="http://schemas.microsoft.com/office/powerpoint/2010/main" val="784214227"/>
      </p:ext>
    </p:extLst>
  </p:cSld>
  <p:clrMapOvr>
    <a:masterClrMapping/>
  </p:clrMapOvr>
  <p:transition spd="slow" advClick="0"/>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3D3502-B16C-482F-B170-BFB2943CF2AC}"/>
              </a:ext>
            </a:extLst>
          </p:cNvPr>
          <p:cNvSpPr>
            <a:spLocks noGrp="1"/>
          </p:cNvSpPr>
          <p:nvPr>
            <p:ph type="subTitle" idx="1"/>
          </p:nvPr>
        </p:nvSpPr>
        <p:spPr>
          <a:xfrm>
            <a:off x="294640" y="449942"/>
            <a:ext cx="11897360" cy="5451566"/>
          </a:xfrm>
        </p:spPr>
        <p:txBody>
          <a:bodyPr>
            <a:normAutofit/>
          </a:bodyPr>
          <a:lstStyle/>
          <a:p>
            <a:pPr marL="342900" indent="-342900" algn="l">
              <a:buClr>
                <a:schemeClr val="bg1"/>
              </a:buClr>
              <a:buFont typeface="Wingdings" panose="05000000000000000000" pitchFamily="2" charset="2"/>
              <a:buChar char="q"/>
            </a:pPr>
            <a:r>
              <a:rPr lang="en-US" sz="2800" u="sng" dirty="0"/>
              <a:t>Stretch activated channels:</a:t>
            </a:r>
          </a:p>
          <a:p>
            <a:pPr marL="342900" indent="-342900" algn="l">
              <a:buClr>
                <a:schemeClr val="bg1"/>
              </a:buClr>
              <a:buFont typeface="Wingdings" panose="05000000000000000000" pitchFamily="2" charset="2"/>
              <a:buChar char="ü"/>
            </a:pPr>
            <a:endParaRPr lang="en-US" dirty="0"/>
          </a:p>
          <a:p>
            <a:pPr marL="342900" indent="-342900" algn="l">
              <a:buClr>
                <a:schemeClr val="bg1"/>
              </a:buClr>
              <a:buFont typeface="Wingdings" panose="05000000000000000000" pitchFamily="2" charset="2"/>
              <a:buChar char="ü"/>
            </a:pPr>
            <a:r>
              <a:rPr lang="en-US" sz="2400" dirty="0"/>
              <a:t>Several types of deformation may occur in strained bone tissue.</a:t>
            </a:r>
          </a:p>
          <a:p>
            <a:pPr marL="342900" indent="-342900" algn="l">
              <a:buClr>
                <a:schemeClr val="bg1"/>
              </a:buClr>
              <a:buFont typeface="Wingdings" panose="05000000000000000000" pitchFamily="2" charset="2"/>
              <a:buChar char="ü"/>
            </a:pPr>
            <a:endParaRPr lang="en-US" sz="2400" dirty="0"/>
          </a:p>
          <a:p>
            <a:pPr marL="342900" indent="-342900" algn="l">
              <a:buClr>
                <a:schemeClr val="bg1"/>
              </a:buClr>
              <a:buFont typeface="Wingdings" panose="05000000000000000000" pitchFamily="2" charset="2"/>
              <a:buChar char="ü"/>
            </a:pPr>
            <a:r>
              <a:rPr lang="en-US" sz="2400" dirty="0"/>
              <a:t>One of these involves the plasma membrane stretch-activated ion channels, a structure found in bone </a:t>
            </a:r>
            <a:r>
              <a:rPr lang="en-US" sz="2400" dirty="0">
                <a:solidFill>
                  <a:srgbClr val="FF0000"/>
                </a:solidFill>
              </a:rPr>
              <a:t>cells(</a:t>
            </a:r>
            <a:r>
              <a:rPr lang="en-US" sz="2400" dirty="0" err="1">
                <a:solidFill>
                  <a:srgbClr val="FF0000"/>
                </a:solidFill>
              </a:rPr>
              <a:t>Salmivirata</a:t>
            </a:r>
            <a:r>
              <a:rPr lang="en-US" sz="2400" dirty="0">
                <a:solidFill>
                  <a:srgbClr val="FF0000"/>
                </a:solidFill>
              </a:rPr>
              <a:t> K, </a:t>
            </a:r>
            <a:r>
              <a:rPr lang="en-US" sz="2400" dirty="0" err="1">
                <a:solidFill>
                  <a:srgbClr val="FF0000"/>
                </a:solidFill>
              </a:rPr>
              <a:t>Gullberg</a:t>
            </a:r>
            <a:r>
              <a:rPr lang="en-US" sz="2400" dirty="0">
                <a:solidFill>
                  <a:srgbClr val="FF0000"/>
                </a:solidFill>
              </a:rPr>
              <a:t> D</a:t>
            </a:r>
            <a:r>
              <a:rPr lang="en-US" sz="2400" dirty="0"/>
              <a:t>) and also in fibroblasts (</a:t>
            </a:r>
            <a:r>
              <a:rPr lang="en-US" sz="2400" dirty="0" err="1">
                <a:solidFill>
                  <a:srgbClr val="FF0000"/>
                </a:solidFill>
              </a:rPr>
              <a:t>Slavkin</a:t>
            </a:r>
            <a:r>
              <a:rPr lang="en-US" sz="2400" dirty="0">
                <a:solidFill>
                  <a:srgbClr val="FF0000"/>
                </a:solidFill>
              </a:rPr>
              <a:t> H</a:t>
            </a:r>
            <a:r>
              <a:rPr lang="en-US" sz="2400" dirty="0"/>
              <a:t>).</a:t>
            </a:r>
          </a:p>
          <a:p>
            <a:pPr marL="342900" indent="-342900" algn="l">
              <a:buClr>
                <a:schemeClr val="bg1"/>
              </a:buClr>
              <a:buFont typeface="Wingdings" panose="05000000000000000000" pitchFamily="2" charset="2"/>
              <a:buChar char="ü"/>
            </a:pPr>
            <a:endParaRPr lang="en-IN" sz="2400" dirty="0"/>
          </a:p>
          <a:p>
            <a:pPr marL="342900" indent="-342900" algn="l">
              <a:buClr>
                <a:schemeClr val="bg1"/>
              </a:buClr>
              <a:buFont typeface="Wingdings" panose="05000000000000000000" pitchFamily="2" charset="2"/>
              <a:buChar char="ü"/>
            </a:pPr>
            <a:r>
              <a:rPr lang="en-IN" sz="2400" dirty="0"/>
              <a:t>When activated in strained osteocytes, they permit passage of a certain sized ion or set of ions, including K +, Ca2+, Na +.causing generation of action potential.</a:t>
            </a:r>
          </a:p>
          <a:p>
            <a:pPr marL="342900" indent="-342900" algn="l">
              <a:buClr>
                <a:schemeClr val="bg1"/>
              </a:buClr>
              <a:buFont typeface="Wingdings" panose="05000000000000000000" pitchFamily="2" charset="2"/>
              <a:buChar char="ü"/>
            </a:pPr>
            <a:endParaRPr lang="en-IN" sz="2400" dirty="0"/>
          </a:p>
          <a:p>
            <a:pPr marL="342900" indent="-342900" algn="l">
              <a:buClr>
                <a:schemeClr val="bg1"/>
              </a:buClr>
              <a:buFont typeface="Wingdings" panose="05000000000000000000" pitchFamily="2" charset="2"/>
              <a:buChar char="ü"/>
            </a:pPr>
            <a:r>
              <a:rPr lang="en-IN" sz="2400" dirty="0"/>
              <a:t>Such ionic flow may, in turn, initiate intracellular electrical events, for example, bone cell S-A channels may modulate membrane potential as well as Ca 2+ ion flux.</a:t>
            </a:r>
            <a:endParaRPr lang="en-US" sz="2400" dirty="0"/>
          </a:p>
          <a:p>
            <a:pPr marL="342900" indent="-342900" algn="l">
              <a:buClr>
                <a:schemeClr val="bg1"/>
              </a:buClr>
              <a:buFont typeface="Wingdings" panose="05000000000000000000" pitchFamily="2" charset="2"/>
              <a:buChar char="ü"/>
            </a:pPr>
            <a:endParaRPr lang="en-US" dirty="0"/>
          </a:p>
          <a:p>
            <a:endParaRPr lang="en-US" dirty="0"/>
          </a:p>
        </p:txBody>
      </p:sp>
    </p:spTree>
    <p:extLst>
      <p:ext uri="{BB962C8B-B14F-4D97-AF65-F5344CB8AC3E}">
        <p14:creationId xmlns:p14="http://schemas.microsoft.com/office/powerpoint/2010/main" val="2558664937"/>
      </p:ext>
    </p:extLst>
  </p:cSld>
  <p:clrMapOvr>
    <a:masterClrMapping/>
  </p:clrMapOvr>
  <p:transition spd="slow" advClick="0"/>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6F3FE91-B696-4879-BAA3-4824FCEE403F}"/>
              </a:ext>
            </a:extLst>
          </p:cNvPr>
          <p:cNvSpPr>
            <a:spLocks noGrp="1"/>
          </p:cNvSpPr>
          <p:nvPr>
            <p:ph type="subTitle" idx="1"/>
          </p:nvPr>
        </p:nvSpPr>
        <p:spPr>
          <a:xfrm>
            <a:off x="91440" y="355600"/>
            <a:ext cx="11978640" cy="5953760"/>
          </a:xfrm>
        </p:spPr>
        <p:txBody>
          <a:bodyPr>
            <a:normAutofit/>
          </a:bodyPr>
          <a:lstStyle/>
          <a:p>
            <a:pPr marL="342900" indent="-342900" algn="l">
              <a:buClr>
                <a:schemeClr val="bg1"/>
              </a:buClr>
              <a:buFont typeface="Wingdings" panose="05000000000000000000" pitchFamily="2" charset="2"/>
              <a:buChar char="q"/>
            </a:pPr>
            <a:r>
              <a:rPr lang="en-US" sz="2800" u="sng" dirty="0"/>
              <a:t>Electrical processes:</a:t>
            </a:r>
          </a:p>
          <a:p>
            <a:pPr marL="342900" indent="-342900" algn="l">
              <a:buClr>
                <a:schemeClr val="bg1"/>
              </a:buClr>
              <a:buFont typeface="Wingdings" panose="05000000000000000000" pitchFamily="2" charset="2"/>
              <a:buChar char="ü"/>
            </a:pPr>
            <a:endParaRPr lang="en-US" dirty="0">
              <a:solidFill>
                <a:schemeClr val="accent3"/>
              </a:solidFill>
            </a:endParaRPr>
          </a:p>
          <a:p>
            <a:pPr marL="342900" indent="-342900" algn="l">
              <a:buClr>
                <a:schemeClr val="bg1"/>
              </a:buClr>
              <a:buFont typeface="Wingdings" panose="05000000000000000000" pitchFamily="2" charset="2"/>
              <a:buChar char="ü"/>
            </a:pPr>
            <a:r>
              <a:rPr lang="en-US" sz="2400" dirty="0">
                <a:solidFill>
                  <a:schemeClr val="accent3"/>
                </a:solidFill>
              </a:rPr>
              <a:t>These include several, non exclusive mechanotransducive processes (e.g.- electromechanical and electrokinetic), involving the plasma membrane and extracellular fluids.</a:t>
            </a:r>
          </a:p>
          <a:p>
            <a:pPr marL="457200" indent="-457200" algn="l">
              <a:buClr>
                <a:schemeClr val="bg1"/>
              </a:buClr>
              <a:buFont typeface="Wingdings" panose="05000000000000000000" pitchFamily="2" charset="2"/>
              <a:buChar char="q"/>
            </a:pPr>
            <a:endParaRPr lang="en-US" sz="2600" u="sng" dirty="0">
              <a:solidFill>
                <a:schemeClr val="accent3"/>
              </a:solidFill>
            </a:endParaRPr>
          </a:p>
          <a:p>
            <a:pPr marL="457200" indent="-457200" algn="l">
              <a:buClr>
                <a:schemeClr val="bg1"/>
              </a:buClr>
              <a:buFont typeface="Wingdings" panose="05000000000000000000" pitchFamily="2" charset="2"/>
              <a:buChar char="q"/>
            </a:pPr>
            <a:r>
              <a:rPr lang="en-US" sz="2600" u="sng" dirty="0">
                <a:solidFill>
                  <a:schemeClr val="accent3"/>
                </a:solidFill>
              </a:rPr>
              <a:t>Electromechanical-</a:t>
            </a:r>
            <a:r>
              <a:rPr lang="en-US" dirty="0">
                <a:solidFill>
                  <a:schemeClr val="accent3"/>
                </a:solidFill>
              </a:rPr>
              <a:t> </a:t>
            </a:r>
          </a:p>
          <a:p>
            <a:pPr marL="342900" indent="-342900" algn="l">
              <a:buClr>
                <a:schemeClr val="bg1"/>
              </a:buClr>
              <a:buFont typeface="Wingdings" panose="05000000000000000000" pitchFamily="2" charset="2"/>
              <a:buChar char="ü"/>
            </a:pPr>
            <a:endParaRPr lang="en-IN" sz="2400" dirty="0">
              <a:solidFill>
                <a:schemeClr val="accent3"/>
              </a:solidFill>
            </a:endParaRPr>
          </a:p>
          <a:p>
            <a:pPr marL="342900" indent="-342900" algn="l">
              <a:buClr>
                <a:schemeClr val="bg1"/>
              </a:buClr>
              <a:buFont typeface="Wingdings" panose="05000000000000000000" pitchFamily="2" charset="2"/>
              <a:buChar char="ü"/>
            </a:pPr>
            <a:r>
              <a:rPr lang="en-IN" sz="2400" dirty="0">
                <a:solidFill>
                  <a:schemeClr val="accent3"/>
                </a:solidFill>
              </a:rPr>
              <a:t>As in most cells, the </a:t>
            </a:r>
            <a:r>
              <a:rPr lang="en-IN" sz="2400" dirty="0" err="1">
                <a:solidFill>
                  <a:schemeClr val="accent3"/>
                </a:solidFill>
              </a:rPr>
              <a:t>osteocytic</a:t>
            </a:r>
            <a:r>
              <a:rPr lang="en-IN" sz="2400" dirty="0">
                <a:solidFill>
                  <a:schemeClr val="accent3"/>
                </a:solidFill>
              </a:rPr>
              <a:t> plasma membrane contains voltage - activated ion channels, and transmembrane ion flow may be a significant osseous </a:t>
            </a:r>
            <a:r>
              <a:rPr lang="en-IN" sz="2400" dirty="0" err="1">
                <a:solidFill>
                  <a:schemeClr val="accent3"/>
                </a:solidFill>
              </a:rPr>
              <a:t>mechanotransductive</a:t>
            </a:r>
            <a:r>
              <a:rPr lang="en-IN" sz="2400" dirty="0">
                <a:solidFill>
                  <a:schemeClr val="accent3"/>
                </a:solidFill>
              </a:rPr>
              <a:t> process. </a:t>
            </a:r>
            <a:r>
              <a:rPr lang="en-IN" sz="2400" dirty="0">
                <a:solidFill>
                  <a:srgbClr val="FF0000"/>
                </a:solidFill>
              </a:rPr>
              <a:t>(Mayr E, </a:t>
            </a:r>
            <a:r>
              <a:rPr lang="en-IN" sz="2400" dirty="0" err="1">
                <a:solidFill>
                  <a:srgbClr val="FF0000"/>
                </a:solidFill>
              </a:rPr>
              <a:t>Provine</a:t>
            </a:r>
            <a:r>
              <a:rPr lang="en-IN" sz="2400" dirty="0">
                <a:solidFill>
                  <a:srgbClr val="FF0000"/>
                </a:solidFill>
              </a:rPr>
              <a:t> WB)</a:t>
            </a:r>
          </a:p>
          <a:p>
            <a:pPr marL="342900" indent="-342900" algn="l">
              <a:buClr>
                <a:schemeClr val="bg1"/>
              </a:buClr>
              <a:buFont typeface="Wingdings" panose="05000000000000000000" pitchFamily="2" charset="2"/>
              <a:buChar char="ü"/>
            </a:pPr>
            <a:endParaRPr lang="en-IN" sz="2400" dirty="0">
              <a:solidFill>
                <a:schemeClr val="bg1"/>
              </a:solidFill>
            </a:endParaRPr>
          </a:p>
          <a:p>
            <a:pPr marL="342900" indent="-342900" algn="l">
              <a:buClr>
                <a:schemeClr val="bg1"/>
              </a:buClr>
              <a:buFont typeface="Wingdings" panose="05000000000000000000" pitchFamily="2" charset="2"/>
              <a:buChar char="ü"/>
            </a:pPr>
            <a:r>
              <a:rPr lang="en-IN" sz="2400" dirty="0">
                <a:solidFill>
                  <a:schemeClr val="accent3"/>
                </a:solidFill>
              </a:rPr>
              <a:t>It is also possible that such ionic flows generate </a:t>
            </a:r>
            <a:r>
              <a:rPr lang="en-IN" sz="2400" dirty="0" err="1">
                <a:solidFill>
                  <a:schemeClr val="accent3"/>
                </a:solidFill>
              </a:rPr>
              <a:t>osteocytic</a:t>
            </a:r>
            <a:r>
              <a:rPr lang="en-IN" sz="2400" dirty="0">
                <a:solidFill>
                  <a:schemeClr val="accent3"/>
                </a:solidFill>
              </a:rPr>
              <a:t> action potentials capable of transmission through gap junctions -</a:t>
            </a:r>
            <a:r>
              <a:rPr lang="en-IN" sz="2400" dirty="0">
                <a:solidFill>
                  <a:srgbClr val="FF0000"/>
                </a:solidFill>
              </a:rPr>
              <a:t>Bouchard TJ </a:t>
            </a:r>
          </a:p>
          <a:p>
            <a:pPr marL="342900" indent="-342900" algn="l">
              <a:buClr>
                <a:schemeClr val="bg1"/>
              </a:buClr>
              <a:buFont typeface="Wingdings" panose="05000000000000000000" pitchFamily="2" charset="2"/>
              <a:buChar char="q"/>
            </a:pPr>
            <a:endParaRPr lang="en-IN" dirty="0">
              <a:solidFill>
                <a:srgbClr val="800000"/>
              </a:solidFill>
            </a:endParaRPr>
          </a:p>
        </p:txBody>
      </p:sp>
    </p:spTree>
    <p:extLst>
      <p:ext uri="{BB962C8B-B14F-4D97-AF65-F5344CB8AC3E}">
        <p14:creationId xmlns:p14="http://schemas.microsoft.com/office/powerpoint/2010/main" val="3253650828"/>
      </p:ext>
    </p:extLst>
  </p:cSld>
  <p:clrMapOvr>
    <a:masterClrMapping/>
  </p:clrMapOvr>
  <p:transition spd="slow" advClick="0"/>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1F6809-5888-4F7C-9F6F-0DA6B1EFC3BE}"/>
              </a:ext>
            </a:extLst>
          </p:cNvPr>
          <p:cNvSpPr>
            <a:spLocks noGrp="1"/>
          </p:cNvSpPr>
          <p:nvPr>
            <p:ph type="subTitle" idx="1"/>
          </p:nvPr>
        </p:nvSpPr>
        <p:spPr>
          <a:xfrm>
            <a:off x="0" y="243840"/>
            <a:ext cx="11673840" cy="5923280"/>
          </a:xfrm>
        </p:spPr>
        <p:txBody>
          <a:bodyPr>
            <a:normAutofit/>
          </a:bodyPr>
          <a:lstStyle/>
          <a:p>
            <a:pPr marL="342900" indent="-342900" algn="l">
              <a:buClr>
                <a:schemeClr val="bg1"/>
              </a:buClr>
              <a:buFont typeface="Wingdings" panose="05000000000000000000" pitchFamily="2" charset="2"/>
              <a:buChar char="q"/>
            </a:pPr>
            <a:r>
              <a:rPr lang="en-IN" sz="3200" u="sng" dirty="0"/>
              <a:t>Electrokinetic:</a:t>
            </a:r>
          </a:p>
          <a:p>
            <a:pPr marL="342900" indent="-342900" algn="l">
              <a:buClr>
                <a:schemeClr val="bg1"/>
              </a:buClr>
              <a:buFont typeface="Wingdings" panose="05000000000000000000" pitchFamily="2" charset="2"/>
              <a:buChar char="ü"/>
            </a:pPr>
            <a:endParaRPr lang="en-IN" dirty="0"/>
          </a:p>
          <a:p>
            <a:pPr marL="342900" indent="-342900" algn="l">
              <a:buClr>
                <a:schemeClr val="bg1"/>
              </a:buClr>
              <a:buFont typeface="Wingdings" panose="05000000000000000000" pitchFamily="2" charset="2"/>
              <a:buChar char="ü"/>
            </a:pPr>
            <a:r>
              <a:rPr lang="en-IN" sz="2400" dirty="0"/>
              <a:t> Bound and unbound electric charges exist in bone tissue, many associated with the bone fluid(s) in the several osseous spaces or compartments -  </a:t>
            </a:r>
            <a:r>
              <a:rPr lang="en-IN" sz="2400" dirty="0">
                <a:solidFill>
                  <a:srgbClr val="FF0000"/>
                </a:solidFill>
              </a:rPr>
              <a:t>Crabbe JC, </a:t>
            </a:r>
            <a:r>
              <a:rPr lang="en-IN" sz="2400" dirty="0" err="1">
                <a:solidFill>
                  <a:srgbClr val="FF0000"/>
                </a:solidFill>
              </a:rPr>
              <a:t>Belknap</a:t>
            </a:r>
            <a:r>
              <a:rPr lang="en-IN" sz="2400" dirty="0">
                <a:solidFill>
                  <a:srgbClr val="FF0000"/>
                </a:solidFill>
              </a:rPr>
              <a:t> JK</a:t>
            </a:r>
          </a:p>
          <a:p>
            <a:pPr marL="342900" indent="-342900" algn="l">
              <a:buClr>
                <a:schemeClr val="bg1"/>
              </a:buClr>
              <a:buFont typeface="Wingdings" panose="05000000000000000000" pitchFamily="2" charset="2"/>
              <a:buChar char="ü"/>
            </a:pPr>
            <a:endParaRPr lang="en-IN" sz="2400" dirty="0"/>
          </a:p>
          <a:p>
            <a:pPr marL="342900" indent="-342900" algn="l">
              <a:buClr>
                <a:schemeClr val="bg1"/>
              </a:buClr>
              <a:buFont typeface="Wingdings" panose="05000000000000000000" pitchFamily="2" charset="2"/>
              <a:buChar char="ü"/>
            </a:pPr>
            <a:r>
              <a:rPr lang="en-IN" sz="2400" dirty="0"/>
              <a:t> It is generally agreed that electrical effects in fluid-filled bone are not piezoelectric, but rather of </a:t>
            </a:r>
            <a:r>
              <a:rPr lang="en-IN" sz="2400" dirty="0" err="1"/>
              <a:t>electrokinetic</a:t>
            </a:r>
            <a:r>
              <a:rPr lang="en-IN" sz="2400" dirty="0"/>
              <a:t>, that is, streaming potential (SP) origin. </a:t>
            </a:r>
            <a:r>
              <a:rPr lang="en-IN" sz="2400" dirty="0">
                <a:solidFill>
                  <a:srgbClr val="FF0000"/>
                </a:solidFill>
              </a:rPr>
              <a:t>(Myers MP, Wager-Smith )</a:t>
            </a:r>
          </a:p>
          <a:p>
            <a:pPr marL="342900" indent="-342900" algn="l">
              <a:buClr>
                <a:schemeClr val="bg1"/>
              </a:buClr>
              <a:buFont typeface="Wingdings" panose="05000000000000000000" pitchFamily="2" charset="2"/>
              <a:buChar char="ü"/>
            </a:pPr>
            <a:endParaRPr lang="en-IN" sz="2400" dirty="0"/>
          </a:p>
          <a:p>
            <a:pPr marL="342900" indent="-342900" algn="l">
              <a:buClr>
                <a:schemeClr val="bg1"/>
              </a:buClr>
              <a:buFont typeface="Wingdings" panose="05000000000000000000" pitchFamily="2" charset="2"/>
              <a:buChar char="ü"/>
            </a:pPr>
            <a:r>
              <a:rPr lang="en-IN" sz="2400" dirty="0"/>
              <a:t>The SP is a measure of the strain-generated potential (SGP) of connected electric charges in the fluid flow of deformed bone. </a:t>
            </a:r>
          </a:p>
          <a:p>
            <a:pPr marL="342900" indent="-342900" algn="l">
              <a:buClr>
                <a:schemeClr val="bg1"/>
              </a:buClr>
              <a:buFont typeface="Wingdings" panose="05000000000000000000" pitchFamily="2" charset="2"/>
              <a:buChar char="ü"/>
            </a:pPr>
            <a:endParaRPr lang="en-IN" sz="2400" dirty="0"/>
          </a:p>
          <a:p>
            <a:pPr marL="342900" indent="-342900" algn="l">
              <a:buClr>
                <a:schemeClr val="bg1"/>
              </a:buClr>
              <a:buFont typeface="Wingdings" panose="05000000000000000000" pitchFamily="2" charset="2"/>
              <a:buChar char="ü"/>
            </a:pPr>
            <a:r>
              <a:rPr lang="en-IN" sz="2400" dirty="0"/>
              <a:t>The usually observed SPG of +2 mV can initiate both osteogenesis and </a:t>
            </a:r>
            <a:r>
              <a:rPr lang="en-IN" sz="2400" dirty="0" err="1"/>
              <a:t>osteocytic</a:t>
            </a:r>
            <a:r>
              <a:rPr lang="en-IN" sz="2400" dirty="0"/>
              <a:t> action potentials. </a:t>
            </a:r>
            <a:r>
              <a:rPr lang="en-IN" sz="2400" dirty="0">
                <a:solidFill>
                  <a:srgbClr val="FF0000"/>
                </a:solidFill>
              </a:rPr>
              <a:t>(Herrnstein RJ, Murray </a:t>
            </a:r>
            <a:r>
              <a:rPr lang="en-US" sz="2400" dirty="0">
                <a:solidFill>
                  <a:srgbClr val="FF0000"/>
                </a:solidFill>
              </a:rPr>
              <a:t>C)</a:t>
            </a:r>
          </a:p>
        </p:txBody>
      </p:sp>
    </p:spTree>
    <p:extLst>
      <p:ext uri="{BB962C8B-B14F-4D97-AF65-F5344CB8AC3E}">
        <p14:creationId xmlns:p14="http://schemas.microsoft.com/office/powerpoint/2010/main" val="3792753314"/>
      </p:ext>
    </p:extLst>
  </p:cSld>
  <p:clrMapOvr>
    <a:masterClrMapping/>
  </p:clrMapOvr>
  <p:transition spd="slow" advClick="0"/>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670BB4-F38D-4FD7-BEE1-A6E8C7A4ED2D}"/>
              </a:ext>
            </a:extLst>
          </p:cNvPr>
          <p:cNvSpPr>
            <a:spLocks noGrp="1"/>
          </p:cNvSpPr>
          <p:nvPr>
            <p:ph type="subTitle" idx="1"/>
          </p:nvPr>
        </p:nvSpPr>
        <p:spPr>
          <a:xfrm>
            <a:off x="345440" y="558800"/>
            <a:ext cx="11409680" cy="5033638"/>
          </a:xfrm>
        </p:spPr>
        <p:txBody>
          <a:bodyPr>
            <a:normAutofit/>
          </a:bodyPr>
          <a:lstStyle/>
          <a:p>
            <a:pPr algn="l">
              <a:buClr>
                <a:schemeClr val="bg1"/>
              </a:buClr>
            </a:pPr>
            <a:r>
              <a:rPr lang="en-IN" sz="2800" dirty="0">
                <a:solidFill>
                  <a:srgbClr val="FF0000"/>
                </a:solidFill>
              </a:rPr>
              <a:t> </a:t>
            </a:r>
            <a:r>
              <a:rPr lang="en-IN" sz="2800" u="sng" dirty="0">
                <a:solidFill>
                  <a:srgbClr val="FF0000"/>
                </a:solidFill>
              </a:rPr>
              <a:t>Electric field strength: </a:t>
            </a:r>
          </a:p>
          <a:p>
            <a:pPr marL="342900" indent="-342900" algn="l">
              <a:buClr>
                <a:schemeClr val="bg1"/>
              </a:buClr>
              <a:buFont typeface="Wingdings" panose="05000000000000000000" pitchFamily="2" charset="2"/>
              <a:buChar char="q"/>
            </a:pPr>
            <a:endParaRPr lang="en-IN" sz="2800" dirty="0">
              <a:solidFill>
                <a:srgbClr val="FF0000"/>
              </a:solidFill>
            </a:endParaRPr>
          </a:p>
          <a:p>
            <a:pPr marL="342900" indent="-342900" algn="l">
              <a:buClr>
                <a:schemeClr val="bg1"/>
              </a:buClr>
              <a:buFont typeface="Wingdings" panose="05000000000000000000" pitchFamily="2" charset="2"/>
              <a:buChar char="q"/>
            </a:pPr>
            <a:r>
              <a:rPr lang="en-IN" sz="2800" dirty="0">
                <a:solidFill>
                  <a:srgbClr val="FF0000"/>
                </a:solidFill>
              </a:rPr>
              <a:t>Bone responds to exogenous electrical fields. (</a:t>
            </a:r>
            <a:r>
              <a:rPr lang="en-IN" sz="2800" dirty="0" err="1">
                <a:solidFill>
                  <a:srgbClr val="FF0000"/>
                </a:solidFill>
              </a:rPr>
              <a:t>Reddi</a:t>
            </a:r>
            <a:r>
              <a:rPr lang="en-IN" sz="2800" dirty="0">
                <a:solidFill>
                  <a:srgbClr val="FF0000"/>
                </a:solidFill>
              </a:rPr>
              <a:t> AH)</a:t>
            </a:r>
          </a:p>
          <a:p>
            <a:pPr marL="342900" indent="-342900" algn="l">
              <a:buClr>
                <a:schemeClr val="bg1"/>
              </a:buClr>
              <a:buFont typeface="Wingdings" panose="05000000000000000000" pitchFamily="2" charset="2"/>
              <a:buChar char="q"/>
            </a:pPr>
            <a:endParaRPr lang="en-IN" sz="2800" dirty="0">
              <a:solidFill>
                <a:srgbClr val="FF0000"/>
              </a:solidFill>
            </a:endParaRPr>
          </a:p>
          <a:p>
            <a:pPr marL="342900" indent="-342900" algn="l">
              <a:buClr>
                <a:schemeClr val="bg1"/>
              </a:buClr>
              <a:buFont typeface="Wingdings" panose="05000000000000000000" pitchFamily="2" charset="2"/>
              <a:buChar char="q"/>
            </a:pPr>
            <a:r>
              <a:rPr lang="en-IN" sz="2800" dirty="0">
                <a:solidFill>
                  <a:srgbClr val="FF0000"/>
                </a:solidFill>
              </a:rPr>
              <a:t>Although the extrinsic electrical parameter is unclear, field strength may play an important role (Atchley W).</a:t>
            </a:r>
          </a:p>
          <a:p>
            <a:pPr marL="342900" indent="-342900" algn="l">
              <a:buClr>
                <a:schemeClr val="bg1"/>
              </a:buClr>
              <a:buFont typeface="Wingdings" panose="05000000000000000000" pitchFamily="2" charset="2"/>
              <a:buChar char="q"/>
            </a:pPr>
            <a:endParaRPr lang="en-IN" sz="2800" dirty="0">
              <a:solidFill>
                <a:srgbClr val="FF0000"/>
              </a:solidFill>
            </a:endParaRPr>
          </a:p>
          <a:p>
            <a:pPr marL="342900" indent="-342900" algn="l">
              <a:buClr>
                <a:schemeClr val="bg1"/>
              </a:buClr>
              <a:buFont typeface="Wingdings" panose="05000000000000000000" pitchFamily="2" charset="2"/>
              <a:buChar char="q"/>
            </a:pPr>
            <a:r>
              <a:rPr lang="en-IN" sz="2800" dirty="0">
                <a:solidFill>
                  <a:srgbClr val="FF0000"/>
                </a:solidFill>
              </a:rPr>
              <a:t>A significant parallel exists between the parameters of these exogenous electrical fields and the endogenous fields produced by muscle activity. </a:t>
            </a:r>
          </a:p>
          <a:p>
            <a:pPr algn="l">
              <a:buClr>
                <a:schemeClr val="bg1"/>
              </a:buClr>
            </a:pPr>
            <a:endParaRPr lang="en-US" dirty="0">
              <a:solidFill>
                <a:srgbClr val="FF0000"/>
              </a:solidFill>
            </a:endParaRPr>
          </a:p>
        </p:txBody>
      </p:sp>
    </p:spTree>
    <p:extLst>
      <p:ext uri="{BB962C8B-B14F-4D97-AF65-F5344CB8AC3E}">
        <p14:creationId xmlns:p14="http://schemas.microsoft.com/office/powerpoint/2010/main" val="1268814639"/>
      </p:ext>
    </p:extLst>
  </p:cSld>
  <p:clrMapOvr>
    <a:masterClrMapping/>
  </p:clrMapOvr>
  <p:transition spd="slow" advClick="0"/>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771A5C-533C-4088-800D-C000EDCAF2F5}"/>
              </a:ext>
            </a:extLst>
          </p:cNvPr>
          <p:cNvSpPr>
            <a:spLocks noGrp="1"/>
          </p:cNvSpPr>
          <p:nvPr>
            <p:ph type="subTitle" idx="1"/>
          </p:nvPr>
        </p:nvSpPr>
        <p:spPr>
          <a:xfrm>
            <a:off x="174171" y="507999"/>
            <a:ext cx="11749213" cy="5544288"/>
          </a:xfrm>
        </p:spPr>
        <p:txBody>
          <a:bodyPr>
            <a:normAutofit/>
          </a:bodyPr>
          <a:lstStyle/>
          <a:p>
            <a:pPr marL="342900" indent="-342900" algn="l">
              <a:buClr>
                <a:schemeClr val="bg1"/>
              </a:buClr>
              <a:buFont typeface="Wingdings" panose="05000000000000000000" pitchFamily="2" charset="2"/>
              <a:buChar char="q"/>
            </a:pPr>
            <a:r>
              <a:rPr lang="en-IN" sz="3200" u="sng" dirty="0">
                <a:solidFill>
                  <a:srgbClr val="FF0000"/>
                </a:solidFill>
              </a:rPr>
              <a:t>Mechanical processes:</a:t>
            </a:r>
          </a:p>
          <a:p>
            <a:pPr marL="342900" indent="-342900" algn="l">
              <a:buClr>
                <a:schemeClr val="bg1"/>
              </a:buClr>
              <a:buFont typeface="Wingdings" panose="05000000000000000000" pitchFamily="2" charset="2"/>
              <a:buChar char="ü"/>
            </a:pPr>
            <a:endParaRPr lang="en-IN" sz="2400" dirty="0">
              <a:solidFill>
                <a:srgbClr val="FF0000"/>
              </a:solidFill>
            </a:endParaRPr>
          </a:p>
          <a:p>
            <a:pPr marL="342900" indent="-342900" algn="l">
              <a:buClr>
                <a:schemeClr val="bg1"/>
              </a:buClr>
              <a:buFont typeface="Wingdings" panose="05000000000000000000" pitchFamily="2" charset="2"/>
              <a:buChar char="ü"/>
            </a:pPr>
            <a:r>
              <a:rPr lang="en-IN" sz="2800" dirty="0">
                <a:solidFill>
                  <a:srgbClr val="FF0000"/>
                </a:solidFill>
              </a:rPr>
              <a:t>Although it is probable that the intracellular, </a:t>
            </a:r>
            <a:r>
              <a:rPr lang="en-IN" sz="2800" dirty="0" err="1">
                <a:solidFill>
                  <a:srgbClr val="FF0000"/>
                </a:solidFill>
              </a:rPr>
              <a:t>transductive</a:t>
            </a:r>
            <a:r>
              <a:rPr lang="en-IN" sz="2800" dirty="0">
                <a:solidFill>
                  <a:srgbClr val="FF0000"/>
                </a:solidFill>
              </a:rPr>
              <a:t> process does not initiate action potentials, it is an alternative means by which periosteal functional matrix activity may regulate hierarchically lower level bone cell genomic functions. </a:t>
            </a:r>
          </a:p>
          <a:p>
            <a:pPr marL="342900" indent="-342900" algn="l">
              <a:buClr>
                <a:schemeClr val="bg1"/>
              </a:buClr>
              <a:buFont typeface="Wingdings" panose="05000000000000000000" pitchFamily="2" charset="2"/>
              <a:buChar char="ü"/>
            </a:pPr>
            <a:endParaRPr lang="en-IN" sz="2800" dirty="0">
              <a:solidFill>
                <a:srgbClr val="FF0000"/>
              </a:solidFill>
            </a:endParaRPr>
          </a:p>
          <a:p>
            <a:pPr marL="342900" indent="-342900" algn="l">
              <a:buClr>
                <a:schemeClr val="bg1"/>
              </a:buClr>
              <a:buFont typeface="Wingdings" panose="05000000000000000000" pitchFamily="2" charset="2"/>
              <a:buChar char="ü"/>
            </a:pPr>
            <a:r>
              <a:rPr lang="en-IN" sz="2800" dirty="0">
                <a:solidFill>
                  <a:srgbClr val="FF0000"/>
                </a:solidFill>
              </a:rPr>
              <a:t>The mechanical properties of the extracellular matrix influence cell </a:t>
            </a:r>
            <a:r>
              <a:rPr lang="en-IN" sz="2800" dirty="0" err="1">
                <a:solidFill>
                  <a:srgbClr val="FF0000"/>
                </a:solidFill>
              </a:rPr>
              <a:t>behavior</a:t>
            </a:r>
            <a:r>
              <a:rPr lang="en-IN" sz="2800" dirty="0">
                <a:solidFill>
                  <a:srgbClr val="FF0000"/>
                </a:solidFill>
              </a:rPr>
              <a:t>. (Ishiguro K)</a:t>
            </a:r>
          </a:p>
          <a:p>
            <a:pPr marL="342900" indent="-342900" algn="l">
              <a:buClr>
                <a:schemeClr val="bg1"/>
              </a:buClr>
              <a:buFont typeface="Wingdings" panose="05000000000000000000" pitchFamily="2" charset="2"/>
              <a:buChar char="ü"/>
            </a:pPr>
            <a:endParaRPr lang="en-IN" sz="2800" dirty="0">
              <a:solidFill>
                <a:srgbClr val="FF0000"/>
              </a:solidFill>
            </a:endParaRPr>
          </a:p>
          <a:p>
            <a:pPr marL="342900" indent="-342900" algn="l">
              <a:buClr>
                <a:schemeClr val="bg1"/>
              </a:buClr>
              <a:buFont typeface="Wingdings" panose="05000000000000000000" pitchFamily="2" charset="2"/>
              <a:buChar char="ü"/>
            </a:pPr>
            <a:r>
              <a:rPr lang="en-IN" sz="2800" dirty="0">
                <a:solidFill>
                  <a:srgbClr val="FF0000"/>
                </a:solidFill>
              </a:rPr>
              <a:t>Loaded mineralized bone matrix tissue is deformed or strained. </a:t>
            </a:r>
          </a:p>
          <a:p>
            <a:pPr marL="342900" indent="-342900" algn="l">
              <a:buClr>
                <a:schemeClr val="bg1"/>
              </a:buClr>
              <a:buFont typeface="Wingdings" panose="05000000000000000000" pitchFamily="2" charset="2"/>
              <a:buChar char="ü"/>
            </a:pPr>
            <a:endParaRPr lang="en-IN" dirty="0">
              <a:solidFill>
                <a:srgbClr val="FF0000"/>
              </a:solidFill>
            </a:endParaRPr>
          </a:p>
        </p:txBody>
      </p:sp>
    </p:spTree>
    <p:extLst>
      <p:ext uri="{BB962C8B-B14F-4D97-AF65-F5344CB8AC3E}">
        <p14:creationId xmlns:p14="http://schemas.microsoft.com/office/powerpoint/2010/main" val="3560813427"/>
      </p:ext>
    </p:extLst>
  </p:cSld>
  <p:clrMapOvr>
    <a:masterClrMapping/>
  </p:clrMapOvr>
  <p:transition spd="slow" advClick="0"/>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E2AFEC-70A1-4183-A05B-BEA497D3E0B4}"/>
              </a:ext>
            </a:extLst>
          </p:cNvPr>
          <p:cNvSpPr>
            <a:spLocks noGrp="1"/>
          </p:cNvSpPr>
          <p:nvPr>
            <p:ph type="subTitle" idx="1"/>
          </p:nvPr>
        </p:nvSpPr>
        <p:spPr>
          <a:xfrm>
            <a:off x="276448" y="754912"/>
            <a:ext cx="11600120" cy="5794744"/>
          </a:xfrm>
        </p:spPr>
        <p:txBody>
          <a:bodyPr>
            <a:normAutofit/>
          </a:bodyPr>
          <a:lstStyle/>
          <a:p>
            <a:pPr marL="342900" indent="-342900" algn="l">
              <a:buClr>
                <a:schemeClr val="bg1"/>
              </a:buClr>
              <a:buFont typeface="Wingdings" panose="05000000000000000000" pitchFamily="2" charset="2"/>
              <a:buChar char="ü"/>
            </a:pPr>
            <a:r>
              <a:rPr lang="en-IN" sz="2800" dirty="0"/>
              <a:t>Recent data indicate that a series of extracellular macromolecular mechanical levers exist, capable of transmitting information from the strained matrix to the bone cell nuclear membrane. </a:t>
            </a:r>
          </a:p>
          <a:p>
            <a:pPr marL="342900" indent="-342900" algn="l">
              <a:buClr>
                <a:schemeClr val="bg1"/>
              </a:buClr>
              <a:buFont typeface="Wingdings" panose="05000000000000000000" pitchFamily="2" charset="2"/>
              <a:buChar char="ü"/>
            </a:pPr>
            <a:endParaRPr lang="en-IN" sz="2800" dirty="0"/>
          </a:p>
          <a:p>
            <a:pPr marL="342900" indent="-342900" algn="l">
              <a:buClr>
                <a:schemeClr val="bg1"/>
              </a:buClr>
              <a:buFont typeface="Wingdings" panose="05000000000000000000" pitchFamily="2" charset="2"/>
              <a:buChar char="ü"/>
            </a:pPr>
            <a:r>
              <a:rPr lang="en-IN" sz="2800" dirty="0"/>
              <a:t>The basis of this mechanism is the physical continuity of the transmembrane molecule integrin. (cell </a:t>
            </a:r>
            <a:r>
              <a:rPr lang="en-IN" sz="2800" dirty="0" err="1"/>
              <a:t>signaling</a:t>
            </a:r>
            <a:r>
              <a:rPr lang="en-IN" sz="2800" dirty="0"/>
              <a:t> molecule)</a:t>
            </a:r>
          </a:p>
          <a:p>
            <a:pPr marL="342900" indent="-342900" algn="l">
              <a:buClr>
                <a:schemeClr val="bg1"/>
              </a:buClr>
              <a:buFont typeface="Wingdings" panose="05000000000000000000" pitchFamily="2" charset="2"/>
              <a:buChar char="ü"/>
            </a:pPr>
            <a:endParaRPr lang="en-IN" sz="2800" dirty="0"/>
          </a:p>
          <a:p>
            <a:pPr marL="342900" indent="-342900" algn="l">
              <a:buClr>
                <a:schemeClr val="bg1"/>
              </a:buClr>
              <a:buFont typeface="Wingdings" panose="05000000000000000000" pitchFamily="2" charset="2"/>
              <a:buChar char="ü"/>
            </a:pPr>
            <a:r>
              <a:rPr lang="en-IN" sz="2800" dirty="0"/>
              <a:t>This molecule is connected extracellularly with the macromolecular collagen of the organic matrix and intracellularly with the </a:t>
            </a:r>
            <a:r>
              <a:rPr lang="en-IN" sz="2800" dirty="0" err="1"/>
              <a:t>cytoskekeletal</a:t>
            </a:r>
            <a:r>
              <a:rPr lang="en-IN" sz="2800" dirty="0"/>
              <a:t> actin. </a:t>
            </a:r>
          </a:p>
          <a:p>
            <a:endParaRPr lang="en-US" dirty="0"/>
          </a:p>
        </p:txBody>
      </p:sp>
    </p:spTree>
    <p:extLst>
      <p:ext uri="{BB962C8B-B14F-4D97-AF65-F5344CB8AC3E}">
        <p14:creationId xmlns:p14="http://schemas.microsoft.com/office/powerpoint/2010/main" val="3766928371"/>
      </p:ext>
    </p:extLst>
  </p:cSld>
  <p:clrMapOvr>
    <a:masterClrMapping/>
  </p:clrMapOvr>
  <p:transition spd="slow" advClick="0"/>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3065CDA-84DA-47F4-8806-B966AE90AF94}"/>
              </a:ext>
            </a:extLst>
          </p:cNvPr>
          <p:cNvSpPr>
            <a:spLocks noGrp="1"/>
          </p:cNvSpPr>
          <p:nvPr>
            <p:ph type="subTitle" idx="1"/>
          </p:nvPr>
        </p:nvSpPr>
        <p:spPr>
          <a:xfrm>
            <a:off x="497840" y="203200"/>
            <a:ext cx="11145520" cy="6197600"/>
          </a:xfrm>
        </p:spPr>
        <p:txBody>
          <a:bodyPr>
            <a:normAutofit/>
          </a:bodyPr>
          <a:lstStyle/>
          <a:p>
            <a:pPr marL="342900" indent="-342900" algn="l">
              <a:buClr>
                <a:schemeClr val="bg1"/>
              </a:buClr>
              <a:buFont typeface="Wingdings" panose="05000000000000000000" pitchFamily="2" charset="2"/>
              <a:buChar char="ü"/>
            </a:pPr>
            <a:r>
              <a:rPr lang="en-IN" sz="2800" dirty="0">
                <a:solidFill>
                  <a:schemeClr val="accent3"/>
                </a:solidFill>
              </a:rPr>
              <a:t>The molecules of actin, in turn, are connected to the nuclear membrane, at which site the action of the mechanical lever chain initiates a subsequent series of intranuclear processes regulatory of genomic activity. (Lovell DP, Johnson FM)</a:t>
            </a:r>
          </a:p>
          <a:p>
            <a:pPr marL="342900" indent="-342900" algn="l">
              <a:buClr>
                <a:schemeClr val="bg1"/>
              </a:buClr>
              <a:buFont typeface="Wingdings" panose="05000000000000000000" pitchFamily="2" charset="2"/>
              <a:buChar char="ü"/>
            </a:pPr>
            <a:endParaRPr lang="en-IN" sz="2800" dirty="0">
              <a:solidFill>
                <a:schemeClr val="accent3"/>
              </a:solidFill>
            </a:endParaRPr>
          </a:p>
          <a:p>
            <a:pPr marL="342900" indent="-342900" algn="l">
              <a:buClr>
                <a:schemeClr val="bg1"/>
              </a:buClr>
              <a:buFont typeface="Wingdings" panose="05000000000000000000" pitchFamily="2" charset="2"/>
              <a:buChar char="ü"/>
            </a:pPr>
            <a:r>
              <a:rPr lang="en-IN" sz="2800" dirty="0">
                <a:solidFill>
                  <a:schemeClr val="accent3"/>
                </a:solidFill>
              </a:rPr>
              <a:t>It is suggested that such a cytoskeletal lever chain, connecting to the nuclear membrane, can provide a physical stimulus able to activate the </a:t>
            </a:r>
            <a:r>
              <a:rPr lang="en-IN" sz="2800" dirty="0" err="1">
                <a:solidFill>
                  <a:schemeClr val="accent3"/>
                </a:solidFill>
              </a:rPr>
              <a:t>osteocytic</a:t>
            </a:r>
            <a:r>
              <a:rPr lang="en-IN" sz="2800" dirty="0">
                <a:solidFill>
                  <a:schemeClr val="accent3"/>
                </a:solidFill>
              </a:rPr>
              <a:t> genome (</a:t>
            </a:r>
            <a:r>
              <a:rPr lang="en-IN" sz="2800" dirty="0" err="1">
                <a:solidFill>
                  <a:schemeClr val="accent3"/>
                </a:solidFill>
              </a:rPr>
              <a:t>Balme</a:t>
            </a:r>
            <a:r>
              <a:rPr lang="en-IN" sz="2800" dirty="0">
                <a:solidFill>
                  <a:schemeClr val="accent3"/>
                </a:solidFill>
              </a:rPr>
              <a:t> DM, 1992 )</a:t>
            </a:r>
          </a:p>
          <a:p>
            <a:pPr marL="342900" indent="-342900" algn="l">
              <a:buClr>
                <a:schemeClr val="bg1"/>
              </a:buClr>
              <a:buFont typeface="Wingdings" panose="05000000000000000000" pitchFamily="2" charset="2"/>
              <a:buChar char="ü"/>
            </a:pPr>
            <a:endParaRPr lang="en-IN" sz="2800" dirty="0">
              <a:solidFill>
                <a:schemeClr val="accent3"/>
              </a:solidFill>
            </a:endParaRPr>
          </a:p>
          <a:p>
            <a:pPr marL="342900" indent="-342900" algn="l">
              <a:buClr>
                <a:schemeClr val="bg1"/>
              </a:buClr>
              <a:buFont typeface="Wingdings" panose="05000000000000000000" pitchFamily="2" charset="2"/>
              <a:buChar char="ü"/>
            </a:pPr>
            <a:r>
              <a:rPr lang="en-IN" sz="2800" dirty="0">
                <a:solidFill>
                  <a:schemeClr val="accent3"/>
                </a:solidFill>
              </a:rPr>
              <a:t>It is by such an interconnected physical chain of molecular levers that periosteal functional matrix activity may regulate the genomic activity of its strained skeletal unit bone cells, including their phenotypic expression. </a:t>
            </a:r>
            <a:endParaRPr lang="en-US" sz="2800" dirty="0">
              <a:solidFill>
                <a:schemeClr val="accent3"/>
              </a:solidFill>
            </a:endParaRPr>
          </a:p>
          <a:p>
            <a:endParaRPr lang="en-US" dirty="0">
              <a:solidFill>
                <a:schemeClr val="accent3"/>
              </a:solidFill>
            </a:endParaRPr>
          </a:p>
        </p:txBody>
      </p:sp>
    </p:spTree>
    <p:extLst>
      <p:ext uri="{BB962C8B-B14F-4D97-AF65-F5344CB8AC3E}">
        <p14:creationId xmlns:p14="http://schemas.microsoft.com/office/powerpoint/2010/main" val="4142434754"/>
      </p:ext>
    </p:extLst>
  </p:cSld>
  <p:clrMapOvr>
    <a:masterClrMapping/>
  </p:clrMapOvr>
  <p:transition spd="slow" advClick="0"/>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D652294-ECA6-4624-A267-53FA1E8FFAF4}"/>
              </a:ext>
            </a:extLst>
          </p:cNvPr>
          <p:cNvSpPr/>
          <p:nvPr/>
        </p:nvSpPr>
        <p:spPr>
          <a:xfrm>
            <a:off x="1818173" y="116962"/>
            <a:ext cx="9611833" cy="627321"/>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FORCE(MUSCULAR OR EXOGENOUS SUCH AS ORTHODONTIC APPLIANCE – HEADGEAR)</a:t>
            </a:r>
          </a:p>
        </p:txBody>
      </p:sp>
      <p:sp>
        <p:nvSpPr>
          <p:cNvPr id="4" name="Rectangle: Rounded Corners 3">
            <a:extLst>
              <a:ext uri="{FF2B5EF4-FFF2-40B4-BE49-F238E27FC236}">
                <a16:creationId xmlns:a16="http://schemas.microsoft.com/office/drawing/2014/main" id="{F22A7B59-64F5-4BE2-8C76-18CF81A459E8}"/>
              </a:ext>
            </a:extLst>
          </p:cNvPr>
          <p:cNvSpPr/>
          <p:nvPr/>
        </p:nvSpPr>
        <p:spPr>
          <a:xfrm>
            <a:off x="4146702" y="1304494"/>
            <a:ext cx="2275367" cy="574158"/>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TISSUE STRAIN</a:t>
            </a:r>
          </a:p>
        </p:txBody>
      </p:sp>
      <p:sp>
        <p:nvSpPr>
          <p:cNvPr id="5" name="Rectangle: Rounded Corners 4">
            <a:extLst>
              <a:ext uri="{FF2B5EF4-FFF2-40B4-BE49-F238E27FC236}">
                <a16:creationId xmlns:a16="http://schemas.microsoft.com/office/drawing/2014/main" id="{15489BAD-187A-40BE-A0E9-D8533BA5858C}"/>
              </a:ext>
            </a:extLst>
          </p:cNvPr>
          <p:cNvSpPr/>
          <p:nvPr/>
        </p:nvSpPr>
        <p:spPr>
          <a:xfrm>
            <a:off x="1568306" y="2296642"/>
            <a:ext cx="8506047" cy="786809"/>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CELL MEMBRANE STRAIN CAUSES DEFORMATION OF THE MEMBRANE AND CYTOSKELETAL STRUCTURES</a:t>
            </a:r>
          </a:p>
        </p:txBody>
      </p:sp>
      <p:sp>
        <p:nvSpPr>
          <p:cNvPr id="6" name="Rectangle: Rounded Corners 5">
            <a:extLst>
              <a:ext uri="{FF2B5EF4-FFF2-40B4-BE49-F238E27FC236}">
                <a16:creationId xmlns:a16="http://schemas.microsoft.com/office/drawing/2014/main" id="{1FF115E6-6FE4-41A4-B8A8-8C0E6E28079F}"/>
              </a:ext>
            </a:extLst>
          </p:cNvPr>
          <p:cNvSpPr/>
          <p:nvPr/>
        </p:nvSpPr>
        <p:spPr>
          <a:xfrm>
            <a:off x="1786274" y="3455582"/>
            <a:ext cx="3327991" cy="882502"/>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spc="50" dirty="0">
                <a:ln w="0"/>
                <a:solidFill>
                  <a:srgbClr val="800000"/>
                </a:solidFill>
                <a:effectLst>
                  <a:innerShdw blurRad="63500" dist="50800" dir="13500000">
                    <a:srgbClr val="000000">
                      <a:alpha val="50000"/>
                    </a:srgbClr>
                  </a:innerShdw>
                </a:effectLst>
              </a:rPr>
              <a:t>EXPRESSION OF REGULATOR GENES </a:t>
            </a:r>
            <a:endParaRPr lang="en-US" dirty="0">
              <a:solidFill>
                <a:srgbClr val="800000"/>
              </a:solidFill>
            </a:endParaRPr>
          </a:p>
        </p:txBody>
      </p:sp>
      <p:sp>
        <p:nvSpPr>
          <p:cNvPr id="8" name="Rectangle: Rounded Corners 7">
            <a:extLst>
              <a:ext uri="{FF2B5EF4-FFF2-40B4-BE49-F238E27FC236}">
                <a16:creationId xmlns:a16="http://schemas.microsoft.com/office/drawing/2014/main" id="{99CD9E07-AB60-4A01-9C28-D5609DF06345}"/>
              </a:ext>
            </a:extLst>
          </p:cNvPr>
          <p:cNvSpPr/>
          <p:nvPr/>
        </p:nvSpPr>
        <p:spPr>
          <a:xfrm>
            <a:off x="6424723" y="3498114"/>
            <a:ext cx="2977116" cy="914399"/>
          </a:xfrm>
          <a:prstGeom prst="roundRect">
            <a:avLst>
              <a:gd name="adj" fmla="val 22481"/>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REGULATION OF MARKER GENES</a:t>
            </a:r>
          </a:p>
        </p:txBody>
      </p:sp>
      <p:sp>
        <p:nvSpPr>
          <p:cNvPr id="9" name="Rectangle: Rounded Corners 8">
            <a:extLst>
              <a:ext uri="{FF2B5EF4-FFF2-40B4-BE49-F238E27FC236}">
                <a16:creationId xmlns:a16="http://schemas.microsoft.com/office/drawing/2014/main" id="{24E7ADCD-5E66-4380-9521-CB2A4148B158}"/>
              </a:ext>
            </a:extLst>
          </p:cNvPr>
          <p:cNvSpPr/>
          <p:nvPr/>
        </p:nvSpPr>
        <p:spPr>
          <a:xfrm>
            <a:off x="2158414" y="4869725"/>
            <a:ext cx="7325833" cy="669851"/>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CELL DIFFERENTIATION,PROLIFERATION AND MATRIX SYNTHESIS</a:t>
            </a:r>
          </a:p>
        </p:txBody>
      </p:sp>
      <p:sp>
        <p:nvSpPr>
          <p:cNvPr id="10" name="Rectangle: Rounded Corners 9">
            <a:extLst>
              <a:ext uri="{FF2B5EF4-FFF2-40B4-BE49-F238E27FC236}">
                <a16:creationId xmlns:a16="http://schemas.microsoft.com/office/drawing/2014/main" id="{5287CD5D-6A4E-4CD8-98DA-BC4BB8C8C627}"/>
              </a:ext>
            </a:extLst>
          </p:cNvPr>
          <p:cNvSpPr/>
          <p:nvPr/>
        </p:nvSpPr>
        <p:spPr>
          <a:xfrm>
            <a:off x="2381694" y="5986138"/>
            <a:ext cx="6985591" cy="552893"/>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GROWTH AND DEVELOPMENT </a:t>
            </a:r>
          </a:p>
          <a:p>
            <a:pPr algn="ctr"/>
            <a:r>
              <a:rPr lang="en-US" b="1" spc="50" dirty="0">
                <a:ln w="0"/>
                <a:solidFill>
                  <a:srgbClr val="800000"/>
                </a:solidFill>
                <a:effectLst>
                  <a:innerShdw blurRad="63500" dist="50800" dir="13500000">
                    <a:srgbClr val="000000">
                      <a:alpha val="50000"/>
                    </a:srgbClr>
                  </a:innerShdw>
                </a:effectLst>
              </a:rPr>
              <a:t>MACROSCOPIC CHANGE IN SHAPE</a:t>
            </a:r>
          </a:p>
        </p:txBody>
      </p:sp>
      <p:sp>
        <p:nvSpPr>
          <p:cNvPr id="11" name="Arrow: Down 10">
            <a:extLst>
              <a:ext uri="{FF2B5EF4-FFF2-40B4-BE49-F238E27FC236}">
                <a16:creationId xmlns:a16="http://schemas.microsoft.com/office/drawing/2014/main" id="{A8C59A09-7FF1-40B8-ADAA-D64703D0824F}"/>
              </a:ext>
            </a:extLst>
          </p:cNvPr>
          <p:cNvSpPr/>
          <p:nvPr/>
        </p:nvSpPr>
        <p:spPr>
          <a:xfrm>
            <a:off x="5114265" y="754911"/>
            <a:ext cx="404039" cy="538948"/>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9214B982-2503-4E4D-941C-70EAD078E17E}"/>
              </a:ext>
            </a:extLst>
          </p:cNvPr>
          <p:cNvSpPr/>
          <p:nvPr/>
        </p:nvSpPr>
        <p:spPr>
          <a:xfrm>
            <a:off x="5231216" y="1899905"/>
            <a:ext cx="180752" cy="386094"/>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763244EB-8EEA-4975-A93C-28A6BFE628BE}"/>
              </a:ext>
            </a:extLst>
          </p:cNvPr>
          <p:cNvSpPr/>
          <p:nvPr/>
        </p:nvSpPr>
        <p:spPr>
          <a:xfrm>
            <a:off x="3062182" y="3083451"/>
            <a:ext cx="199183" cy="38277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BD2E1DAC-A231-4EEF-81A9-038D3390EC8A}"/>
              </a:ext>
            </a:extLst>
          </p:cNvPr>
          <p:cNvSpPr/>
          <p:nvPr/>
        </p:nvSpPr>
        <p:spPr>
          <a:xfrm>
            <a:off x="5114263" y="3742659"/>
            <a:ext cx="1307804" cy="37214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DD382668-A4BA-4B24-9E4A-0B1B655975BD}"/>
              </a:ext>
            </a:extLst>
          </p:cNvPr>
          <p:cNvSpPr/>
          <p:nvPr/>
        </p:nvSpPr>
        <p:spPr>
          <a:xfrm>
            <a:off x="7647470" y="3062176"/>
            <a:ext cx="273791" cy="425304"/>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FDF12EE5-4B54-49AF-8F14-0471A09F4B37}"/>
              </a:ext>
            </a:extLst>
          </p:cNvPr>
          <p:cNvSpPr/>
          <p:nvPr/>
        </p:nvSpPr>
        <p:spPr>
          <a:xfrm>
            <a:off x="2998382" y="4338092"/>
            <a:ext cx="456023" cy="531633"/>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341BA93F-D543-49D4-81DF-91DDBA25AD9B}"/>
              </a:ext>
            </a:extLst>
          </p:cNvPr>
          <p:cNvSpPr/>
          <p:nvPr/>
        </p:nvSpPr>
        <p:spPr>
          <a:xfrm>
            <a:off x="8006316" y="4412520"/>
            <a:ext cx="404037" cy="435949"/>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E11C9926-624B-4D8E-8F17-4DAC3C4AB138}"/>
              </a:ext>
            </a:extLst>
          </p:cNvPr>
          <p:cNvSpPr/>
          <p:nvPr/>
        </p:nvSpPr>
        <p:spPr>
          <a:xfrm>
            <a:off x="5518300" y="5547368"/>
            <a:ext cx="364341" cy="38560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7C97F33B-FF1E-4A0C-B787-7587AF3EC53B}"/>
              </a:ext>
            </a:extLst>
          </p:cNvPr>
          <p:cNvSpPr/>
          <p:nvPr/>
        </p:nvSpPr>
        <p:spPr>
          <a:xfrm>
            <a:off x="5411969" y="1977660"/>
            <a:ext cx="1669315" cy="116955"/>
          </a:xfrm>
          <a:prstGeom prst="lef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E1B186C-CB43-4D18-BFB9-169EB1129139}"/>
              </a:ext>
            </a:extLst>
          </p:cNvPr>
          <p:cNvSpPr txBox="1"/>
          <p:nvPr/>
        </p:nvSpPr>
        <p:spPr>
          <a:xfrm>
            <a:off x="7081286" y="1839433"/>
            <a:ext cx="3210799" cy="369332"/>
          </a:xfrm>
          <a:prstGeom prst="rect">
            <a:avLst/>
          </a:prstGeom>
          <a:noFill/>
        </p:spPr>
        <p:txBody>
          <a:bodyPr wrap="square" rtlCol="0">
            <a:spAutoFit/>
          </a:bodyPr>
          <a:lstStyle/>
          <a:p>
            <a:r>
              <a:rPr lang="en-US" dirty="0">
                <a:solidFill>
                  <a:srgbClr val="FFC000"/>
                </a:solidFill>
              </a:rPr>
              <a:t>INTERSTITIAL FLUID FLOW</a:t>
            </a:r>
          </a:p>
        </p:txBody>
      </p:sp>
    </p:spTree>
    <p:extLst>
      <p:ext uri="{BB962C8B-B14F-4D97-AF65-F5344CB8AC3E}">
        <p14:creationId xmlns:p14="http://schemas.microsoft.com/office/powerpoint/2010/main" val="2338507806"/>
      </p:ext>
    </p:extLst>
  </p:cSld>
  <p:clrMapOvr>
    <a:masterClrMapping/>
  </p:clrMapOvr>
  <p:transition spd="slow" advClick="0"/>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F31460-521A-4A5B-AB4E-8E64C2361D8D}"/>
              </a:ext>
            </a:extLst>
          </p:cNvPr>
          <p:cNvSpPr txBox="1"/>
          <p:nvPr/>
        </p:nvSpPr>
        <p:spPr>
          <a:xfrm>
            <a:off x="765545" y="287083"/>
            <a:ext cx="11206715" cy="5570756"/>
          </a:xfrm>
          <a:prstGeom prst="rect">
            <a:avLst/>
          </a:prstGeom>
          <a:noFill/>
        </p:spPr>
        <p:txBody>
          <a:bodyPr wrap="square" rtlCol="0">
            <a:spAutoFit/>
          </a:bodyPr>
          <a:lstStyle/>
          <a:p>
            <a:r>
              <a:rPr lang="en-US" sz="3600" u="sng" dirty="0">
                <a:latin typeface="Tw Cen MT" panose="020B0602020104020603" pitchFamily="34" charset="0"/>
              </a:rPr>
              <a:t>BONE AS AN OSSEOUS CONNECTED CELLULAR NETWORK ‘CCN’ –</a:t>
            </a:r>
          </a:p>
          <a:p>
            <a:endParaRPr lang="en-US" sz="3600" u="sng" dirty="0">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The term </a:t>
            </a:r>
            <a:r>
              <a:rPr lang="en-US" sz="2800" dirty="0">
                <a:latin typeface="Tw Cen MT" panose="020B0602020104020603" pitchFamily="34" charset="0"/>
              </a:rPr>
              <a:t>‘CCN’ </a:t>
            </a:r>
            <a:r>
              <a:rPr lang="en-US" sz="2800" dirty="0">
                <a:solidFill>
                  <a:srgbClr val="FFC000"/>
                </a:solidFill>
                <a:latin typeface="Tw Cen MT" panose="020B0602020104020603" pitchFamily="34" charset="0"/>
              </a:rPr>
              <a:t>implies that a network exists between the adjacent cells of a tissue through specialized structures in the cell membrane.</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The specialized structures are-</a:t>
            </a:r>
            <a:r>
              <a:rPr lang="en-US" sz="2800" dirty="0">
                <a:latin typeface="Tw Cen MT" panose="020B0602020104020603" pitchFamily="34" charset="0"/>
              </a:rPr>
              <a:t>tight junctions </a:t>
            </a:r>
            <a:r>
              <a:rPr lang="en-US" sz="2800" dirty="0">
                <a:solidFill>
                  <a:srgbClr val="FFC000"/>
                </a:solidFill>
                <a:latin typeface="Tw Cen MT" panose="020B0602020104020603" pitchFamily="34" charset="0"/>
              </a:rPr>
              <a:t>and the </a:t>
            </a:r>
            <a:r>
              <a:rPr lang="en-US" sz="2800" dirty="0">
                <a:latin typeface="Tw Cen MT" panose="020B0602020104020603" pitchFamily="34" charset="0"/>
              </a:rPr>
              <a:t>gap junctions </a:t>
            </a:r>
            <a:r>
              <a:rPr lang="en-US" sz="2800" dirty="0">
                <a:solidFill>
                  <a:srgbClr val="FFC000"/>
                </a:solidFill>
                <a:latin typeface="Tw Cen MT" panose="020B0602020104020603" pitchFamily="34" charset="0"/>
              </a:rPr>
              <a:t>in the cell membrane.</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These junctions serve to rapidly spread the stimuli across the connected cells.</a:t>
            </a:r>
          </a:p>
          <a:p>
            <a:endParaRPr lang="en-US" sz="2400" dirty="0"/>
          </a:p>
        </p:txBody>
      </p:sp>
    </p:spTree>
    <p:extLst>
      <p:ext uri="{BB962C8B-B14F-4D97-AF65-F5344CB8AC3E}">
        <p14:creationId xmlns:p14="http://schemas.microsoft.com/office/powerpoint/2010/main" val="474464130"/>
      </p:ext>
    </p:extLst>
  </p:cSld>
  <p:clrMapOvr>
    <a:masterClrMapping/>
  </p:clrMapOvr>
  <p:transition spd="slow" advClick="0"/>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A4CB7A-E5A8-4635-B835-BA47FA0C1CA5}"/>
              </a:ext>
            </a:extLst>
          </p:cNvPr>
          <p:cNvSpPr txBox="1"/>
          <p:nvPr/>
        </p:nvSpPr>
        <p:spPr>
          <a:xfrm>
            <a:off x="425308" y="297712"/>
            <a:ext cx="11451265" cy="7417415"/>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It has been proven that extensive CCN exists in bone and that the principle component of it is the gap junction.-</a:t>
            </a:r>
            <a:r>
              <a:rPr lang="en-US" sz="2800" dirty="0">
                <a:solidFill>
                  <a:srgbClr val="FFFF00"/>
                </a:solidFill>
                <a:latin typeface="Tw Cen MT" panose="020B0602020104020603" pitchFamily="34" charset="0"/>
              </a:rPr>
              <a:t>SCHIRRMACHER K,SCHMITZ ET AL. </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Connexin 43</a:t>
            </a:r>
            <a:r>
              <a:rPr lang="en-US" sz="2800" dirty="0">
                <a:solidFill>
                  <a:srgbClr val="FFC000"/>
                </a:solidFill>
                <a:latin typeface="Tw Cen MT" panose="020B0602020104020603" pitchFamily="34" charset="0"/>
              </a:rPr>
              <a:t>, a cytoskeleton protein, is the major constituent of this network-</a:t>
            </a:r>
            <a:r>
              <a:rPr lang="en-US" sz="2800" dirty="0">
                <a:solidFill>
                  <a:srgbClr val="800000"/>
                </a:solidFill>
                <a:latin typeface="Tw Cen MT" panose="020B0602020104020603" pitchFamily="34" charset="0"/>
              </a:rPr>
              <a:t> </a:t>
            </a:r>
            <a:r>
              <a:rPr lang="en-US" sz="2800" dirty="0">
                <a:solidFill>
                  <a:srgbClr val="FFFF00"/>
                </a:solidFill>
                <a:latin typeface="Tw Cen MT" panose="020B0602020104020603" pitchFamily="34" charset="0"/>
              </a:rPr>
              <a:t>MINKOFF R, RUNDUS VR ET AL.</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latin typeface="Tw Cen MT" panose="020B0602020104020603" pitchFamily="34" charset="0"/>
              </a:rPr>
              <a:t>Gap junctions </a:t>
            </a:r>
            <a:r>
              <a:rPr lang="en-US" sz="2800" dirty="0">
                <a:solidFill>
                  <a:srgbClr val="FFC000"/>
                </a:solidFill>
                <a:latin typeface="Tw Cen MT" panose="020B0602020104020603" pitchFamily="34" charset="0"/>
              </a:rPr>
              <a:t>not only connect the osteocyte to the </a:t>
            </a:r>
            <a:r>
              <a:rPr lang="en-US" sz="2800" dirty="0" err="1">
                <a:solidFill>
                  <a:srgbClr val="FFC000"/>
                </a:solidFill>
                <a:latin typeface="Tw Cen MT" panose="020B0602020104020603" pitchFamily="34" charset="0"/>
              </a:rPr>
              <a:t>neighbouring</a:t>
            </a:r>
            <a:r>
              <a:rPr lang="en-US" sz="2800" dirty="0">
                <a:solidFill>
                  <a:srgbClr val="FFC000"/>
                </a:solidFill>
                <a:latin typeface="Tw Cen MT" panose="020B0602020104020603" pitchFamily="34" charset="0"/>
              </a:rPr>
              <a:t> osteocyte but also the superficial osteocytes to periosteal and endosteal osteoblasts.</a:t>
            </a: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2800" dirty="0">
                <a:solidFill>
                  <a:srgbClr val="FFC000"/>
                </a:solidFill>
                <a:latin typeface="Tw Cen MT" panose="020B0602020104020603" pitchFamily="34" charset="0"/>
              </a:rPr>
              <a:t>This network is so well established that it may be said that the bone tissue is ‘hard-wired’- </a:t>
            </a:r>
            <a:r>
              <a:rPr lang="en-US" sz="2800" dirty="0">
                <a:solidFill>
                  <a:srgbClr val="FFFF00"/>
                </a:solidFill>
                <a:latin typeface="Tw Cen MT" panose="020B0602020104020603" pitchFamily="34" charset="0"/>
              </a:rPr>
              <a:t>MOSS ML,NOWAK R.</a:t>
            </a:r>
          </a:p>
          <a:p>
            <a:pPr marL="457200" indent="-457200">
              <a:buFont typeface="Wingdings" panose="05000000000000000000" pitchFamily="2" charset="2"/>
              <a:buChar char="q"/>
            </a:pPr>
            <a:endParaRPr lang="en-IN" sz="2800" dirty="0">
              <a:latin typeface="Tw Cen MT" panose="020B0602020104020603" pitchFamily="34" charset="0"/>
            </a:endParaRPr>
          </a:p>
          <a:p>
            <a:pPr marL="457200" indent="-457200">
              <a:buFont typeface="Wingdings" panose="05000000000000000000" pitchFamily="2" charset="2"/>
              <a:buChar char="q"/>
            </a:pPr>
            <a:r>
              <a:rPr lang="en-IN" sz="2800" dirty="0">
                <a:latin typeface="Tw Cen MT" panose="020B0602020104020603" pitchFamily="34" charset="0"/>
              </a:rPr>
              <a:t>Connected cellular network's output regulates the multicellular bone cell responses</a:t>
            </a:r>
            <a:r>
              <a:rPr lang="en-IN" sz="2800" dirty="0">
                <a:solidFill>
                  <a:srgbClr val="FFFF00"/>
                </a:solidFill>
                <a:latin typeface="Tw Cen MT" panose="020B0602020104020603" pitchFamily="34" charset="0"/>
              </a:rPr>
              <a:t>-Langton CG.</a:t>
            </a:r>
            <a:endParaRPr lang="en-US" sz="2800" dirty="0">
              <a:solidFill>
                <a:srgbClr val="FFFF00"/>
              </a:solidFill>
              <a:latin typeface="Tw Cen MT" panose="020B0602020104020603" pitchFamily="34" charset="0"/>
            </a:endParaRPr>
          </a:p>
          <a:p>
            <a:pPr marL="457200" indent="-457200">
              <a:buFont typeface="Wingdings" panose="05000000000000000000" pitchFamily="2" charset="2"/>
              <a:buChar char="q"/>
            </a:pPr>
            <a:endParaRPr lang="en-US" sz="2800" dirty="0">
              <a:solidFill>
                <a:srgbClr val="FFC000"/>
              </a:solidFill>
              <a:latin typeface="Tw Cen MT" panose="020B0602020104020603" pitchFamily="34" charset="0"/>
            </a:endParaRPr>
          </a:p>
          <a:p>
            <a:pPr marL="457200" indent="-457200">
              <a:buFont typeface="Wingdings" panose="05000000000000000000" pitchFamily="2" charset="2"/>
              <a:buChar char="q"/>
            </a:pPr>
            <a:endParaRPr lang="en-US" sz="2800" dirty="0"/>
          </a:p>
          <a:p>
            <a:endParaRPr lang="en-US" sz="2800" dirty="0"/>
          </a:p>
        </p:txBody>
      </p:sp>
    </p:spTree>
    <p:extLst>
      <p:ext uri="{BB962C8B-B14F-4D97-AF65-F5344CB8AC3E}">
        <p14:creationId xmlns:p14="http://schemas.microsoft.com/office/powerpoint/2010/main" val="1569362313"/>
      </p:ext>
    </p:extLst>
  </p:cSld>
  <p:clrMapOvr>
    <a:masterClrMapping/>
  </p:clrMapOvr>
  <p:transition spd="slow" advClick="0"/>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24042C-0050-4493-A644-0811B8675336}"/>
              </a:ext>
            </a:extLst>
          </p:cNvPr>
          <p:cNvSpPr txBox="1"/>
          <p:nvPr/>
        </p:nvSpPr>
        <p:spPr>
          <a:xfrm>
            <a:off x="843281" y="506582"/>
            <a:ext cx="8993019" cy="1569660"/>
          </a:xfrm>
          <a:prstGeom prst="rect">
            <a:avLst/>
          </a:prstGeom>
          <a:noFill/>
        </p:spPr>
        <p:txBody>
          <a:bodyPr wrap="square" rtlCol="0">
            <a:spAutoFit/>
          </a:bodyPr>
          <a:lstStyle/>
          <a:p>
            <a:pPr marL="457200" indent="-457200">
              <a:buFont typeface="Wingdings" panose="05000000000000000000" pitchFamily="2" charset="2"/>
              <a:buChar char="q"/>
            </a:pPr>
            <a:r>
              <a:rPr lang="en-US" sz="3200" dirty="0">
                <a:latin typeface="Tw Cen MT" panose="020B0602020104020603" pitchFamily="34" charset="0"/>
              </a:rPr>
              <a:t>Gap junctions allow passage of the ionic currents and biochemical molecules, and allow bidirectional flow of signals, in contrast to chemical synapses.</a:t>
            </a:r>
          </a:p>
        </p:txBody>
      </p:sp>
      <p:pic>
        <p:nvPicPr>
          <p:cNvPr id="4" name="Picture 3">
            <a:extLst>
              <a:ext uri="{FF2B5EF4-FFF2-40B4-BE49-F238E27FC236}">
                <a16:creationId xmlns:a16="http://schemas.microsoft.com/office/drawing/2014/main" id="{A8F5CED2-8E00-417D-BF62-1B9E1667C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4748" y="2462220"/>
            <a:ext cx="5707897" cy="3741561"/>
          </a:xfrm>
          <a:prstGeom prst="rect">
            <a:avLst/>
          </a:prstGeom>
        </p:spPr>
      </p:pic>
    </p:spTree>
    <p:extLst>
      <p:ext uri="{BB962C8B-B14F-4D97-AF65-F5344CB8AC3E}">
        <p14:creationId xmlns:p14="http://schemas.microsoft.com/office/powerpoint/2010/main" val="875423706"/>
      </p:ext>
    </p:extLst>
  </p:cSld>
  <p:clrMapOvr>
    <a:masterClrMapping/>
  </p:clrMapOvr>
  <p:transition spd="slow" advClick="0"/>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D548B-DD39-4D98-8419-662C3A9CA1BC}"/>
              </a:ext>
            </a:extLst>
          </p:cNvPr>
          <p:cNvSpPr txBox="1"/>
          <p:nvPr/>
        </p:nvSpPr>
        <p:spPr>
          <a:xfrm>
            <a:off x="162560" y="4"/>
            <a:ext cx="11805920" cy="4524315"/>
          </a:xfrm>
          <a:prstGeom prst="rect">
            <a:avLst/>
          </a:prstGeom>
          <a:noFill/>
        </p:spPr>
        <p:txBody>
          <a:bodyPr wrap="square" rtlCol="0">
            <a:spAutoFit/>
          </a:bodyPr>
          <a:lstStyle/>
          <a:p>
            <a:r>
              <a:rPr lang="en-US" sz="3200" u="sng" dirty="0">
                <a:latin typeface="Tw Cen MT" panose="020B0602020104020603" pitchFamily="34" charset="0"/>
              </a:rPr>
              <a:t>GENOMIC THESIS-</a:t>
            </a:r>
          </a:p>
          <a:p>
            <a:pPr marL="457200" indent="-457200">
              <a:buFont typeface="Wingdings" panose="05000000000000000000" pitchFamily="2" charset="2"/>
              <a:buChar char="q"/>
            </a:pPr>
            <a:r>
              <a:rPr lang="en-US" sz="3200" dirty="0">
                <a:solidFill>
                  <a:srgbClr val="FFC000"/>
                </a:solidFill>
                <a:latin typeface="Tw Cen MT" panose="020B0602020104020603" pitchFamily="34" charset="0"/>
              </a:rPr>
              <a:t>Genomic thesis claims that the genome contains all the information needed for the growth and development of an organism from intrauterine life till death.</a:t>
            </a:r>
          </a:p>
          <a:p>
            <a:pPr marL="457200" indent="-457200">
              <a:buFont typeface="Wingdings" panose="05000000000000000000" pitchFamily="2" charset="2"/>
              <a:buChar char="q"/>
            </a:pPr>
            <a:endParaRPr lang="en-US" sz="3200" dirty="0">
              <a:solidFill>
                <a:srgbClr val="FFC000"/>
              </a:solidFill>
              <a:latin typeface="Tw Cen MT" panose="020B0602020104020603" pitchFamily="34" charset="0"/>
            </a:endParaRPr>
          </a:p>
          <a:p>
            <a:pPr marL="457200" indent="-457200">
              <a:buFont typeface="Wingdings" panose="05000000000000000000" pitchFamily="2" charset="2"/>
              <a:buChar char="q"/>
            </a:pPr>
            <a:r>
              <a:rPr lang="en-US" sz="3200" dirty="0">
                <a:latin typeface="Tw Cen MT" panose="020B0602020104020603" pitchFamily="34" charset="0"/>
              </a:rPr>
              <a:t>It holds the necessary information to ‘regulate’-</a:t>
            </a:r>
          </a:p>
          <a:p>
            <a:pPr marL="914400" lvl="1" indent="-457200">
              <a:buFont typeface="Wingdings" panose="05000000000000000000" pitchFamily="2" charset="2"/>
              <a:buChar char="§"/>
            </a:pPr>
            <a:r>
              <a:rPr lang="en-US" sz="3200" dirty="0">
                <a:latin typeface="Tw Cen MT" panose="020B0602020104020603" pitchFamily="34" charset="0"/>
              </a:rPr>
              <a:t>The intranuclear formation and transcription of mRNA.</a:t>
            </a:r>
          </a:p>
          <a:p>
            <a:pPr marL="914400" lvl="1" indent="-457200">
              <a:buFont typeface="Wingdings" panose="05000000000000000000" pitchFamily="2" charset="2"/>
              <a:buChar char="§"/>
            </a:pPr>
            <a:r>
              <a:rPr lang="en-US" sz="3200" dirty="0">
                <a:latin typeface="Tw Cen MT" panose="020B0602020104020603" pitchFamily="34" charset="0"/>
              </a:rPr>
              <a:t>And without mRNA the morphogenesis of tissues, cells and organs is not possible.</a:t>
            </a:r>
          </a:p>
        </p:txBody>
      </p:sp>
      <p:pic>
        <p:nvPicPr>
          <p:cNvPr id="4" name="Picture 3" descr="A close up of text on a black background&#10;&#10;Description generated with high confidence">
            <a:extLst>
              <a:ext uri="{FF2B5EF4-FFF2-40B4-BE49-F238E27FC236}">
                <a16:creationId xmlns:a16="http://schemas.microsoft.com/office/drawing/2014/main" id="{02B2C888-03E9-419F-94E4-C0C732FD53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2333" y="3978333"/>
            <a:ext cx="3595953" cy="2809981"/>
          </a:xfrm>
          <a:prstGeom prst="rect">
            <a:avLst/>
          </a:prstGeom>
        </p:spPr>
      </p:pic>
    </p:spTree>
    <p:extLst>
      <p:ext uri="{BB962C8B-B14F-4D97-AF65-F5344CB8AC3E}">
        <p14:creationId xmlns:p14="http://schemas.microsoft.com/office/powerpoint/2010/main" val="2180215699"/>
      </p:ext>
    </p:extLst>
  </p:cSld>
  <p:clrMapOvr>
    <a:masterClrMapping/>
  </p:clrMapOvr>
  <p:transition spd="slow" advClick="0"/>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ABE21B-1ADD-4282-B540-05DD552AC22D}"/>
              </a:ext>
            </a:extLst>
          </p:cNvPr>
          <p:cNvSpPr/>
          <p:nvPr/>
        </p:nvSpPr>
        <p:spPr>
          <a:xfrm>
            <a:off x="1080136" y="2306466"/>
            <a:ext cx="9612543" cy="1384995"/>
          </a:xfrm>
          <a:prstGeom prst="rect">
            <a:avLst/>
          </a:prstGeom>
        </p:spPr>
        <p:txBody>
          <a:bodyPr wrap="square">
            <a:spAutoFit/>
          </a:bodyPr>
          <a:lstStyle/>
          <a:p>
            <a:pPr marL="457200" indent="-457200">
              <a:buFont typeface="Wingdings" panose="05000000000000000000" pitchFamily="2" charset="2"/>
              <a:buChar char="q"/>
            </a:pPr>
            <a:r>
              <a:rPr lang="en-US" sz="2800" dirty="0">
                <a:latin typeface="Tw Cen MT" panose="020B0602020104020603" pitchFamily="34" charset="0"/>
              </a:rPr>
              <a:t>The proponents of this theory argue that ‘all (phenotype) features are ultimately determined by the DNA sequence of genome’-</a:t>
            </a:r>
            <a:r>
              <a:rPr lang="en-US" sz="2800" dirty="0">
                <a:solidFill>
                  <a:srgbClr val="FFC000"/>
                </a:solidFill>
                <a:latin typeface="Tw Cen MT" panose="020B0602020104020603" pitchFamily="34" charset="0"/>
              </a:rPr>
              <a:t>HILL PA,REYNOLDS JJ ET AL.</a:t>
            </a:r>
          </a:p>
        </p:txBody>
      </p:sp>
    </p:spTree>
    <p:extLst>
      <p:ext uri="{BB962C8B-B14F-4D97-AF65-F5344CB8AC3E}">
        <p14:creationId xmlns:p14="http://schemas.microsoft.com/office/powerpoint/2010/main" val="3354850143"/>
      </p:ext>
    </p:extLst>
  </p:cSld>
  <p:clrMapOvr>
    <a:masterClrMapping/>
  </p:clrMapOvr>
  <p:transition spd="slow" advClick="0"/>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6A6B6F9-1C2E-43DA-854C-166A0F24997C}"/>
              </a:ext>
            </a:extLst>
          </p:cNvPr>
          <p:cNvSpPr>
            <a:spLocks noGrp="1"/>
          </p:cNvSpPr>
          <p:nvPr>
            <p:ph type="subTitle" idx="1"/>
          </p:nvPr>
        </p:nvSpPr>
        <p:spPr>
          <a:xfrm>
            <a:off x="406400" y="406399"/>
            <a:ext cx="11287760" cy="5184503"/>
          </a:xfrm>
        </p:spPr>
        <p:txBody>
          <a:bodyPr>
            <a:normAutofit/>
          </a:bodyPr>
          <a:lstStyle/>
          <a:p>
            <a:pPr marL="342900" indent="-342900" algn="l">
              <a:buClr>
                <a:schemeClr val="bg1"/>
              </a:buClr>
              <a:buFont typeface="Wingdings" panose="05000000000000000000" pitchFamily="2" charset="2"/>
              <a:buChar char="q"/>
            </a:pPr>
            <a:r>
              <a:rPr lang="en-IN" sz="2800" dirty="0">
                <a:solidFill>
                  <a:schemeClr val="accent3"/>
                </a:solidFill>
              </a:rPr>
              <a:t>In this thesis, morphogenesis is but the predetermined reading-out of an intrinsic and inherited genomic organismal blueprint where, in addition to molecular synthesis, the genome also regulates the geometric attributes of cell, tissue, organ, and organismal size, shape, and location. </a:t>
            </a:r>
          </a:p>
          <a:p>
            <a:pPr marL="342900" indent="-342900" algn="l">
              <a:buClr>
                <a:schemeClr val="bg1"/>
              </a:buClr>
              <a:buFont typeface="Wingdings" panose="05000000000000000000" pitchFamily="2" charset="2"/>
              <a:buChar char="q"/>
            </a:pPr>
            <a:endParaRPr lang="en-IN" sz="2800" dirty="0">
              <a:solidFill>
                <a:schemeClr val="accent3"/>
              </a:solidFill>
            </a:endParaRPr>
          </a:p>
          <a:p>
            <a:pPr algn="l">
              <a:buClr>
                <a:schemeClr val="bg1"/>
              </a:buClr>
            </a:pPr>
            <a:r>
              <a:rPr lang="en-IN" sz="2800" dirty="0">
                <a:solidFill>
                  <a:schemeClr val="accent3"/>
                </a:solidFill>
              </a:rPr>
              <a:t>For example, "specific patterns of gene regulation (cause, control, regulate, determine) the mechanisms by which a fertilized egg divides and progresses through the various decision points to yield groups of cells that are first determined to become and then actually differentiate to become specialized tissues of the right dimension and in the proper location. ‘’-</a:t>
            </a:r>
            <a:r>
              <a:rPr lang="en-IN" sz="2800" dirty="0" err="1">
                <a:solidFill>
                  <a:schemeClr val="accent3"/>
                </a:solidFill>
              </a:rPr>
              <a:t>Lodish</a:t>
            </a:r>
            <a:r>
              <a:rPr lang="en-IN" sz="2800" dirty="0">
                <a:solidFill>
                  <a:schemeClr val="accent3"/>
                </a:solidFill>
              </a:rPr>
              <a:t> H, Baltimore D</a:t>
            </a:r>
            <a:endParaRPr lang="en-US" sz="2800" dirty="0">
              <a:solidFill>
                <a:schemeClr val="accent3"/>
              </a:solidFill>
            </a:endParaRPr>
          </a:p>
        </p:txBody>
      </p:sp>
    </p:spTree>
    <p:extLst>
      <p:ext uri="{BB962C8B-B14F-4D97-AF65-F5344CB8AC3E}">
        <p14:creationId xmlns:p14="http://schemas.microsoft.com/office/powerpoint/2010/main" val="1210475161"/>
      </p:ext>
    </p:extLst>
  </p:cSld>
  <p:clrMapOvr>
    <a:masterClrMapping/>
  </p:clrMapOvr>
  <p:transition spd="slow" advClick="0"/>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D7EBEB-EBAA-473F-8C69-744E35C1A2EE}"/>
              </a:ext>
            </a:extLst>
          </p:cNvPr>
          <p:cNvSpPr txBox="1"/>
          <p:nvPr/>
        </p:nvSpPr>
        <p:spPr>
          <a:xfrm>
            <a:off x="1127057" y="308348"/>
            <a:ext cx="10334847" cy="6063198"/>
          </a:xfrm>
          <a:prstGeom prst="rect">
            <a:avLst/>
          </a:prstGeom>
          <a:noFill/>
        </p:spPr>
        <p:txBody>
          <a:bodyPr wrap="square" rtlCol="0">
            <a:spAutoFit/>
          </a:bodyPr>
          <a:lstStyle/>
          <a:p>
            <a:r>
              <a:rPr lang="en-US" sz="3200" u="sng" dirty="0">
                <a:latin typeface="Tw Cen MT" panose="020B0602020104020603" pitchFamily="34" charset="0"/>
              </a:rPr>
              <a:t>EPIGENETIC ANTITHESIS AND THE RESOLVING SYNTHESIS-</a:t>
            </a:r>
          </a:p>
          <a:p>
            <a:endParaRPr lang="en-US" sz="2400" dirty="0">
              <a:latin typeface="Tw Cen MT" panose="020B0602020104020603" pitchFamily="34" charset="0"/>
            </a:endParaRPr>
          </a:p>
          <a:p>
            <a:r>
              <a:rPr lang="en-US" sz="2800" dirty="0">
                <a:solidFill>
                  <a:srgbClr val="FFC000"/>
                </a:solidFill>
                <a:latin typeface="Tw Cen MT" panose="020B0602020104020603" pitchFamily="34" charset="0"/>
              </a:rPr>
              <a:t>Epigenetic factors include-</a:t>
            </a:r>
          </a:p>
          <a:p>
            <a:endParaRPr lang="en-US" sz="2800" dirty="0">
              <a:solidFill>
                <a:srgbClr val="FFC000"/>
              </a:solidFill>
              <a:latin typeface="Tw Cen MT" panose="020B0602020104020603" pitchFamily="34" charset="0"/>
            </a:endParaRPr>
          </a:p>
          <a:p>
            <a:pPr marL="514350" indent="-514350">
              <a:buFont typeface="+mj-lt"/>
              <a:buAutoNum type="romanLcPeriod"/>
            </a:pPr>
            <a:r>
              <a:rPr lang="en-US" sz="2800" dirty="0">
                <a:solidFill>
                  <a:srgbClr val="FFC000"/>
                </a:solidFill>
                <a:latin typeface="Tw Cen MT" panose="020B0602020104020603" pitchFamily="34" charset="0"/>
              </a:rPr>
              <a:t>All of the </a:t>
            </a:r>
            <a:r>
              <a:rPr lang="en-US" sz="2800" dirty="0">
                <a:latin typeface="Tw Cen MT" panose="020B0602020104020603" pitchFamily="34" charset="0"/>
              </a:rPr>
              <a:t>extrinsic, </a:t>
            </a:r>
            <a:r>
              <a:rPr lang="en-US" sz="2800" dirty="0" err="1">
                <a:latin typeface="Tw Cen MT" panose="020B0602020104020603" pitchFamily="34" charset="0"/>
              </a:rPr>
              <a:t>extraorganismal</a:t>
            </a:r>
            <a:r>
              <a:rPr lang="en-US" sz="2800" dirty="0">
                <a:latin typeface="Tw Cen MT" panose="020B0602020104020603" pitchFamily="34" charset="0"/>
              </a:rPr>
              <a:t>, macroenvironmental </a:t>
            </a:r>
            <a:r>
              <a:rPr lang="en-US" sz="2800" dirty="0">
                <a:solidFill>
                  <a:srgbClr val="FFC000"/>
                </a:solidFill>
                <a:latin typeface="Tw Cen MT" panose="020B0602020104020603" pitchFamily="34" charset="0"/>
              </a:rPr>
              <a:t>factors important for vitality such as food, light, temperature, also including electromagnetic field.</a:t>
            </a:r>
          </a:p>
          <a:p>
            <a:pPr marL="514350" indent="-514350">
              <a:buFont typeface="+mj-lt"/>
              <a:buAutoNum type="romanLcPeriod"/>
            </a:pPr>
            <a:endParaRPr lang="en-US" sz="2800" dirty="0">
              <a:solidFill>
                <a:srgbClr val="FFC000"/>
              </a:solidFill>
              <a:latin typeface="Tw Cen MT" panose="020B0602020104020603" pitchFamily="34" charset="0"/>
            </a:endParaRPr>
          </a:p>
          <a:p>
            <a:pPr marL="514350" indent="-514350">
              <a:buFont typeface="+mj-lt"/>
              <a:buAutoNum type="romanLcPeriod"/>
            </a:pPr>
            <a:r>
              <a:rPr lang="en-US" sz="2800" dirty="0">
                <a:solidFill>
                  <a:srgbClr val="FFC000"/>
                </a:solidFill>
                <a:latin typeface="Tw Cen MT" panose="020B0602020104020603" pitchFamily="34" charset="0"/>
              </a:rPr>
              <a:t>All of the </a:t>
            </a:r>
            <a:r>
              <a:rPr lang="en-US" sz="2800" dirty="0">
                <a:latin typeface="Tw Cen MT" panose="020B0602020104020603" pitchFamily="34" charset="0"/>
              </a:rPr>
              <a:t>intrinsic, intraorganismal, biophysical </a:t>
            </a:r>
            <a:r>
              <a:rPr lang="en-US" sz="2800" dirty="0">
                <a:solidFill>
                  <a:srgbClr val="FFC000"/>
                </a:solidFill>
                <a:latin typeface="Tw Cen MT" panose="020B0602020104020603" pitchFamily="34" charset="0"/>
              </a:rPr>
              <a:t>events occurring on, in, and between individual cells, extracellular materials, and cells and extracellular substances.</a:t>
            </a:r>
          </a:p>
          <a:p>
            <a:r>
              <a:rPr lang="en-US" sz="2800" dirty="0">
                <a:solidFill>
                  <a:srgbClr val="FFC000"/>
                </a:solidFill>
                <a:latin typeface="Tw Cen MT" panose="020B0602020104020603" pitchFamily="34" charset="0"/>
              </a:rPr>
              <a:t>Thus, according to </a:t>
            </a:r>
            <a:r>
              <a:rPr lang="en-US" sz="2800" dirty="0">
                <a:latin typeface="Tw Cen MT" panose="020B0602020104020603" pitchFamily="34" charset="0"/>
              </a:rPr>
              <a:t>Moss</a:t>
            </a:r>
            <a:r>
              <a:rPr lang="en-US" sz="2800" dirty="0">
                <a:solidFill>
                  <a:srgbClr val="FFC000"/>
                </a:solidFill>
                <a:latin typeface="Tw Cen MT" panose="020B0602020104020603" pitchFamily="34" charset="0"/>
              </a:rPr>
              <a:t>, even </a:t>
            </a:r>
            <a:r>
              <a:rPr lang="en-US" sz="2800" dirty="0">
                <a:latin typeface="Tw Cen MT" panose="020B0602020104020603" pitchFamily="34" charset="0"/>
              </a:rPr>
              <a:t>orthodontic stimuli </a:t>
            </a:r>
            <a:r>
              <a:rPr lang="en-US" sz="2800" dirty="0">
                <a:solidFill>
                  <a:srgbClr val="FFC000"/>
                </a:solidFill>
                <a:latin typeface="Tw Cen MT" panose="020B0602020104020603" pitchFamily="34" charset="0"/>
              </a:rPr>
              <a:t>may be considered to be </a:t>
            </a:r>
            <a:r>
              <a:rPr lang="en-US" sz="2800" dirty="0">
                <a:latin typeface="Tw Cen MT" panose="020B0602020104020603" pitchFamily="34" charset="0"/>
              </a:rPr>
              <a:t>an epigenetic stimuli </a:t>
            </a:r>
            <a:r>
              <a:rPr lang="en-US" sz="2800" dirty="0">
                <a:solidFill>
                  <a:srgbClr val="FFC000"/>
                </a:solidFill>
                <a:latin typeface="Tw Cen MT" panose="020B0602020104020603" pitchFamily="34" charset="0"/>
              </a:rPr>
              <a:t>which regulate or alter the craniofacial growth.</a:t>
            </a:r>
          </a:p>
          <a:p>
            <a:pPr marL="514350" indent="-514350">
              <a:buFont typeface="+mj-lt"/>
              <a:buAutoNum type="romanLcPeriod"/>
            </a:pPr>
            <a:endParaRPr lang="en-US" sz="2400" dirty="0"/>
          </a:p>
        </p:txBody>
      </p:sp>
    </p:spTree>
    <p:extLst>
      <p:ext uri="{BB962C8B-B14F-4D97-AF65-F5344CB8AC3E}">
        <p14:creationId xmlns:p14="http://schemas.microsoft.com/office/powerpoint/2010/main" val="133723241"/>
      </p:ext>
    </p:extLst>
  </p:cSld>
  <p:clrMapOvr>
    <a:masterClrMapping/>
  </p:clrMapOvr>
  <p:transition spd="slow" advClick="0"/>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133EC9D-BC55-4E56-8467-3A7E9045B145}"/>
              </a:ext>
            </a:extLst>
          </p:cNvPr>
          <p:cNvSpPr>
            <a:spLocks noGrp="1"/>
          </p:cNvSpPr>
          <p:nvPr>
            <p:ph type="subTitle" idx="1"/>
          </p:nvPr>
        </p:nvSpPr>
        <p:spPr>
          <a:xfrm>
            <a:off x="372143" y="377371"/>
            <a:ext cx="11819860" cy="5764349"/>
          </a:xfrm>
        </p:spPr>
        <p:txBody>
          <a:bodyPr>
            <a:normAutofit fontScale="92500" lnSpcReduction="10000"/>
          </a:bodyPr>
          <a:lstStyle/>
          <a:p>
            <a:pPr marL="342900" indent="-342900" algn="l">
              <a:buClr>
                <a:schemeClr val="bg1"/>
              </a:buClr>
              <a:buFont typeface="Wingdings" panose="05000000000000000000" pitchFamily="2" charset="2"/>
              <a:buChar char="q"/>
            </a:pPr>
            <a:r>
              <a:rPr lang="en-US" altLang="en-US" sz="2800" dirty="0">
                <a:solidFill>
                  <a:schemeClr val="accent3"/>
                </a:solidFill>
                <a:latin typeface="Tw Cen MT" panose="020B0602020104020603" pitchFamily="34" charset="0"/>
                <a:ea typeface="Times New Roman" panose="02020603050405020304" pitchFamily="18" charset="0"/>
              </a:rPr>
              <a:t>The genomic thesis is denied because it is both reductionist and molecular; that is, descriptions of the causation (control, regulation) of all hierarchically higher and structurally more complex morphogenetic processes are reduced to explanations of mechanisms at the molecular (DNA) level. </a:t>
            </a:r>
          </a:p>
          <a:p>
            <a:pPr marL="342900" indent="-342900" algn="l">
              <a:buClr>
                <a:schemeClr val="bg1"/>
              </a:buClr>
              <a:buFont typeface="Wingdings" panose="05000000000000000000" pitchFamily="2" charset="2"/>
              <a:buChar char="q"/>
            </a:pPr>
            <a:endParaRPr lang="en-US" altLang="en-US" sz="2800" dirty="0">
              <a:solidFill>
                <a:schemeClr val="accent3"/>
              </a:solidFill>
              <a:latin typeface="Tw Cen MT" panose="020B0602020104020603" pitchFamily="34" charset="0"/>
              <a:ea typeface="Times New Roman" panose="02020603050405020304" pitchFamily="18" charset="0"/>
            </a:endParaRPr>
          </a:p>
          <a:p>
            <a:pPr algn="l">
              <a:buClr>
                <a:schemeClr val="bg1"/>
              </a:buClr>
            </a:pPr>
            <a:r>
              <a:rPr lang="en-US" altLang="en-US" sz="2800" dirty="0">
                <a:solidFill>
                  <a:schemeClr val="accent3"/>
                </a:solidFill>
                <a:latin typeface="Tw Cen MT" panose="020B0602020104020603" pitchFamily="34" charset="0"/>
                <a:ea typeface="Times New Roman" panose="02020603050405020304" pitchFamily="18" charset="0"/>
              </a:rPr>
              <a:t>    For example, the genomic thesis of craniofacial </a:t>
            </a:r>
            <a:r>
              <a:rPr lang="en-US" altLang="en-US" sz="2800" dirty="0" err="1">
                <a:solidFill>
                  <a:schemeClr val="accent3"/>
                </a:solidFill>
                <a:latin typeface="Tw Cen MT" panose="020B0602020104020603" pitchFamily="34" charset="0"/>
                <a:ea typeface="Times New Roman" panose="02020603050405020304" pitchFamily="18" charset="0"/>
              </a:rPr>
              <a:t>odontogenesis</a:t>
            </a:r>
            <a:r>
              <a:rPr lang="en-US" altLang="en-US" sz="2800" dirty="0">
                <a:solidFill>
                  <a:schemeClr val="accent3"/>
                </a:solidFill>
                <a:latin typeface="Tw Cen MT" panose="020B0602020104020603" pitchFamily="34" charset="0"/>
                <a:ea typeface="Times New Roman" panose="02020603050405020304" pitchFamily="18" charset="0"/>
              </a:rPr>
              <a:t> passes directly from molecules to morphogenesis: directly from DNA molecules to adult gross morphology, ignoring the role(s) of the many epigenetic processes and mechanisms competent to control (regulate, cause) the large number of intervening, and increasingly more structurally complex, developmental stages13318 particularly, and there are additional similarly reductionist views of odontogenesis- </a:t>
            </a:r>
            <a:r>
              <a:rPr lang="en-US" sz="2800" dirty="0">
                <a:solidFill>
                  <a:schemeClr val="accent3"/>
                </a:solidFill>
                <a:latin typeface="Tw Cen MT" panose="020B0602020104020603" pitchFamily="34" charset="0"/>
              </a:rPr>
              <a:t>Harold FM, Holliday R. </a:t>
            </a:r>
            <a:endParaRPr lang="en-US" altLang="en-US" sz="4400" dirty="0">
              <a:solidFill>
                <a:schemeClr val="accent3"/>
              </a:solidFill>
              <a:latin typeface="Tw Cen MT" panose="020B0602020104020603" pitchFamily="34" charset="0"/>
            </a:endParaRPr>
          </a:p>
          <a:p>
            <a:pPr lvl="0" indent="188913" algn="l" eaLnBrk="0" fontAlgn="base" hangingPunct="0">
              <a:spcBef>
                <a:spcPct val="0"/>
              </a:spcBef>
              <a:spcAft>
                <a:spcPct val="0"/>
              </a:spcAft>
              <a:buClrTx/>
            </a:pPr>
            <a:endParaRPr lang="en-US" altLang="en-US" sz="2800" dirty="0">
              <a:solidFill>
                <a:schemeClr val="accent3"/>
              </a:solidFill>
              <a:latin typeface="Tw Cen MT" panose="020B0602020104020603" pitchFamily="34" charset="0"/>
              <a:ea typeface="Times New Roman" panose="02020603050405020304" pitchFamily="18" charset="0"/>
            </a:endParaRPr>
          </a:p>
          <a:p>
            <a:pPr marL="342900" lvl="0" indent="-342900" algn="l" eaLnBrk="0" fontAlgn="base" hangingPunct="0">
              <a:spcBef>
                <a:spcPct val="0"/>
              </a:spcBef>
              <a:spcAft>
                <a:spcPct val="0"/>
              </a:spcAft>
              <a:buClrTx/>
              <a:buFont typeface="Wingdings" panose="05000000000000000000" pitchFamily="2" charset="2"/>
              <a:buChar char="q"/>
            </a:pPr>
            <a:r>
              <a:rPr lang="en-US" altLang="en-US" sz="2800" dirty="0">
                <a:solidFill>
                  <a:schemeClr val="accent3"/>
                </a:solidFill>
                <a:latin typeface="Tw Cen MT" panose="020B0602020104020603" pitchFamily="34" charset="0"/>
                <a:ea typeface="Times New Roman" panose="02020603050405020304" pitchFamily="18" charset="0"/>
              </a:rPr>
              <a:t>The epigenetic antithesis, detailing both processes and mechanisms, is integrative(</a:t>
            </a:r>
            <a:r>
              <a:rPr lang="en-US" sz="2800" dirty="0" err="1">
                <a:solidFill>
                  <a:schemeClr val="accent3"/>
                </a:solidFill>
                <a:latin typeface="Tw Cen MT" panose="020B0602020104020603" pitchFamily="34" charset="0"/>
              </a:rPr>
              <a:t>Civitelli</a:t>
            </a:r>
            <a:r>
              <a:rPr lang="en-US" sz="2800" dirty="0">
                <a:solidFill>
                  <a:schemeClr val="accent3"/>
                </a:solidFill>
                <a:latin typeface="Tw Cen MT" panose="020B0602020104020603" pitchFamily="34" charset="0"/>
              </a:rPr>
              <a:t> R) </a:t>
            </a:r>
            <a:r>
              <a:rPr lang="en-US" altLang="en-US" sz="2800" dirty="0">
                <a:solidFill>
                  <a:schemeClr val="accent3"/>
                </a:solidFill>
                <a:latin typeface="Tw Cen MT" panose="020B0602020104020603" pitchFamily="34" charset="0"/>
                <a:ea typeface="Times New Roman" panose="02020603050405020304" pitchFamily="18" charset="0"/>
              </a:rPr>
              <a:t>seeking to clarify the causal chain between genome and phenotype. </a:t>
            </a:r>
          </a:p>
          <a:p>
            <a:pPr marL="342900" lvl="0" indent="-342900" algn="l" eaLnBrk="0" fontAlgn="base" hangingPunct="0">
              <a:spcBef>
                <a:spcPct val="0"/>
              </a:spcBef>
              <a:spcAft>
                <a:spcPct val="0"/>
              </a:spcAft>
              <a:buClrTx/>
              <a:buFont typeface="Wingdings" panose="05000000000000000000" pitchFamily="2" charset="2"/>
              <a:buChar char="q"/>
            </a:pPr>
            <a:endParaRPr lang="en-US" altLang="en-US" sz="2400" dirty="0">
              <a:solidFill>
                <a:schemeClr val="accent3"/>
              </a:solidFill>
              <a:latin typeface="Tw Cen MT" panose="020B0602020104020603" pitchFamily="34" charset="0"/>
              <a:ea typeface="Times New Roman" panose="02020603050405020304" pitchFamily="18" charset="0"/>
            </a:endParaRPr>
          </a:p>
          <a:p>
            <a:endParaRPr lang="en-US" dirty="0">
              <a:solidFill>
                <a:schemeClr val="accent3"/>
              </a:solidFill>
            </a:endParaRPr>
          </a:p>
        </p:txBody>
      </p:sp>
    </p:spTree>
    <p:extLst>
      <p:ext uri="{BB962C8B-B14F-4D97-AF65-F5344CB8AC3E}">
        <p14:creationId xmlns:p14="http://schemas.microsoft.com/office/powerpoint/2010/main" val="1679077890"/>
      </p:ext>
    </p:extLst>
  </p:cSld>
  <p:clrMapOvr>
    <a:masterClrMapping/>
  </p:clrMapOvr>
  <p:transition spd="slow" advClick="0"/>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E88732B-79A4-464D-AC00-BD34387FC5BB}"/>
              </a:ext>
            </a:extLst>
          </p:cNvPr>
          <p:cNvSpPr>
            <a:spLocks noGrp="1"/>
          </p:cNvSpPr>
          <p:nvPr>
            <p:ph type="subTitle" idx="1"/>
          </p:nvPr>
        </p:nvSpPr>
        <p:spPr>
          <a:xfrm>
            <a:off x="159493" y="138223"/>
            <a:ext cx="12032513" cy="6592186"/>
          </a:xfrm>
        </p:spPr>
        <p:txBody>
          <a:bodyPr>
            <a:normAutofit/>
          </a:bodyPr>
          <a:lstStyle/>
          <a:p>
            <a:pPr marL="342900" indent="-342900" algn="l">
              <a:buClr>
                <a:schemeClr val="bg1"/>
              </a:buClr>
              <a:buFont typeface="Wingdings" panose="05000000000000000000" pitchFamily="2" charset="2"/>
              <a:buChar char="q"/>
            </a:pPr>
            <a:r>
              <a:rPr lang="en-IN" sz="2400" dirty="0">
                <a:solidFill>
                  <a:schemeClr val="accent3"/>
                </a:solidFill>
              </a:rPr>
              <a:t> "intrauterine environment" can regulate </a:t>
            </a:r>
            <a:r>
              <a:rPr lang="en-IN" sz="2400" dirty="0" err="1">
                <a:solidFill>
                  <a:schemeClr val="accent3"/>
                </a:solidFill>
              </a:rPr>
              <a:t>fetal</a:t>
            </a:r>
            <a:r>
              <a:rPr lang="en-IN" sz="2400" dirty="0">
                <a:solidFill>
                  <a:schemeClr val="accent3"/>
                </a:solidFill>
              </a:rPr>
              <a:t> mandibular growth -Sasaki Y, Nonaka K</a:t>
            </a:r>
          </a:p>
          <a:p>
            <a:pPr marL="342900" indent="-342900" algn="l">
              <a:buClr>
                <a:schemeClr val="bg1"/>
              </a:buClr>
              <a:buFont typeface="Wingdings" panose="05000000000000000000" pitchFamily="2" charset="2"/>
              <a:buChar char="q"/>
            </a:pPr>
            <a:r>
              <a:rPr lang="en-IN" sz="2400" dirty="0">
                <a:solidFill>
                  <a:schemeClr val="accent3"/>
                </a:solidFill>
              </a:rPr>
              <a:t>Loading -Many different epigenetic processes can evoke mechanisms capable of modifying DNA- </a:t>
            </a:r>
            <a:r>
              <a:rPr lang="en-IN" sz="2400" dirty="0">
                <a:solidFill>
                  <a:srgbClr val="FF0000"/>
                </a:solidFill>
              </a:rPr>
              <a:t>Jorgensen R, </a:t>
            </a:r>
            <a:r>
              <a:rPr lang="en-IN" sz="2400" dirty="0" err="1">
                <a:solidFill>
                  <a:srgbClr val="FF0000"/>
                </a:solidFill>
              </a:rPr>
              <a:t>Solter</a:t>
            </a:r>
            <a:r>
              <a:rPr lang="en-IN" sz="2400" dirty="0">
                <a:solidFill>
                  <a:srgbClr val="FF0000"/>
                </a:solidFill>
              </a:rPr>
              <a:t> D.</a:t>
            </a:r>
          </a:p>
          <a:p>
            <a:pPr marL="342900" indent="-342900" algn="l">
              <a:buClr>
                <a:schemeClr val="bg1"/>
              </a:buClr>
              <a:buFont typeface="Wingdings" panose="05000000000000000000" pitchFamily="2" charset="2"/>
              <a:buChar char="q"/>
            </a:pPr>
            <a:r>
              <a:rPr lang="en-IN" sz="2400" dirty="0">
                <a:solidFill>
                  <a:schemeClr val="accent3"/>
                </a:solidFill>
              </a:rPr>
              <a:t>"Among the numerous epigenetic factors influencing the vertebrate face is mechanical loading. ‘’-  </a:t>
            </a:r>
            <a:r>
              <a:rPr lang="en-IN" sz="2400" dirty="0">
                <a:solidFill>
                  <a:srgbClr val="FF0000"/>
                </a:solidFill>
              </a:rPr>
              <a:t>Herring SW</a:t>
            </a:r>
          </a:p>
          <a:p>
            <a:pPr marL="342900" indent="-342900" algn="l">
              <a:buClr>
                <a:schemeClr val="bg1"/>
              </a:buClr>
              <a:buFont typeface="Wingdings" panose="05000000000000000000" pitchFamily="2" charset="2"/>
              <a:buChar char="q"/>
            </a:pPr>
            <a:r>
              <a:rPr lang="en-IN" sz="2400" dirty="0">
                <a:solidFill>
                  <a:schemeClr val="accent3"/>
                </a:solidFill>
              </a:rPr>
              <a:t>While clinical observations usually are macroscopic, the loadings act microscopically, at molecular and/or cellular levels- </a:t>
            </a:r>
            <a:r>
              <a:rPr lang="en-IN" sz="2400" dirty="0">
                <a:solidFill>
                  <a:srgbClr val="FF0000"/>
                </a:solidFill>
              </a:rPr>
              <a:t>Davies PF, Brand RA</a:t>
            </a:r>
          </a:p>
          <a:p>
            <a:pPr marL="342900" indent="-342900" algn="l">
              <a:buClr>
                <a:schemeClr val="bg1"/>
              </a:buClr>
              <a:buFont typeface="Wingdings" panose="05000000000000000000" pitchFamily="2" charset="2"/>
              <a:buChar char="q"/>
            </a:pPr>
            <a:r>
              <a:rPr lang="en-IN" sz="2400" dirty="0">
                <a:solidFill>
                  <a:schemeClr val="accent3"/>
                </a:solidFill>
              </a:rPr>
              <a:t>Closely similar epigenetic mechanisms and processes are observed in the adaptational responses of all connective tissues, including cartilage, to loading. -</a:t>
            </a:r>
            <a:r>
              <a:rPr lang="en-IN" sz="2400" dirty="0" err="1">
                <a:solidFill>
                  <a:srgbClr val="FF0000"/>
                </a:solidFill>
              </a:rPr>
              <a:t>Biewener</a:t>
            </a:r>
            <a:r>
              <a:rPr lang="en-IN" sz="2400" dirty="0">
                <a:solidFill>
                  <a:srgbClr val="FF0000"/>
                </a:solidFill>
              </a:rPr>
              <a:t> AA, Bertram JE</a:t>
            </a:r>
          </a:p>
          <a:p>
            <a:pPr marL="342900" indent="-342900" algn="l">
              <a:buClr>
                <a:schemeClr val="bg1"/>
              </a:buClr>
              <a:buFont typeface="Wingdings" panose="05000000000000000000" pitchFamily="2" charset="2"/>
              <a:buChar char="q"/>
            </a:pPr>
            <a:r>
              <a:rPr lang="en-US" sz="2400" dirty="0">
                <a:solidFill>
                  <a:schemeClr val="accent3"/>
                </a:solidFill>
              </a:rPr>
              <a:t>Mechanical loading is known to influence gene expression- </a:t>
            </a:r>
            <a:r>
              <a:rPr lang="en-US" sz="2400" dirty="0">
                <a:solidFill>
                  <a:srgbClr val="FF0000"/>
                </a:solidFill>
              </a:rPr>
              <a:t>Sandy JR, </a:t>
            </a:r>
            <a:r>
              <a:rPr lang="en-US" sz="2400" dirty="0" err="1">
                <a:solidFill>
                  <a:srgbClr val="FF0000"/>
                </a:solidFill>
              </a:rPr>
              <a:t>Farndale</a:t>
            </a:r>
            <a:r>
              <a:rPr lang="en-US" sz="2400" dirty="0">
                <a:solidFill>
                  <a:srgbClr val="FF0000"/>
                </a:solidFill>
              </a:rPr>
              <a:t> R</a:t>
            </a:r>
          </a:p>
          <a:p>
            <a:pPr marL="342900" indent="-342900" algn="l">
              <a:buClr>
                <a:schemeClr val="bg1"/>
              </a:buClr>
              <a:buFont typeface="Wingdings" panose="05000000000000000000" pitchFamily="2" charset="2"/>
              <a:buChar char="q"/>
            </a:pPr>
            <a:r>
              <a:rPr lang="en-US" sz="2400" dirty="0">
                <a:solidFill>
                  <a:schemeClr val="accent3"/>
                </a:solidFill>
              </a:rPr>
              <a:t>Of clinical (and FMH) interest, extrinsic musculoskeletal loading can rapidly change (1) both articular cartilage intercellular molecular syntheses and mineralization(</a:t>
            </a:r>
            <a:r>
              <a:rPr lang="en-US" sz="2400" dirty="0" err="1">
                <a:solidFill>
                  <a:schemeClr val="accent3"/>
                </a:solidFill>
              </a:rPr>
              <a:t>van't</a:t>
            </a:r>
            <a:r>
              <a:rPr lang="en-US" sz="2400" dirty="0">
                <a:solidFill>
                  <a:schemeClr val="accent3"/>
                </a:solidFill>
              </a:rPr>
              <a:t> Veen SJ, Hagen JW) and (2) osteoblastic (skeletal unit) gene expression- </a:t>
            </a:r>
            <a:r>
              <a:rPr lang="en-US" sz="2400" dirty="0" err="1">
                <a:solidFill>
                  <a:srgbClr val="FF0000"/>
                </a:solidFill>
              </a:rPr>
              <a:t>Raab</a:t>
            </a:r>
            <a:r>
              <a:rPr lang="en-US" sz="2400" dirty="0">
                <a:solidFill>
                  <a:srgbClr val="FF0000"/>
                </a:solidFill>
              </a:rPr>
              <a:t>-Cullen DM, </a:t>
            </a:r>
            <a:r>
              <a:rPr lang="en-US" sz="2400" dirty="0" err="1">
                <a:solidFill>
                  <a:srgbClr val="FF0000"/>
                </a:solidFill>
              </a:rPr>
              <a:t>Thiede</a:t>
            </a:r>
            <a:r>
              <a:rPr lang="en-US" sz="2400" dirty="0">
                <a:solidFill>
                  <a:srgbClr val="FF0000"/>
                </a:solidFill>
              </a:rPr>
              <a:t> DN.</a:t>
            </a:r>
          </a:p>
        </p:txBody>
      </p:sp>
    </p:spTree>
    <p:extLst>
      <p:ext uri="{BB962C8B-B14F-4D97-AF65-F5344CB8AC3E}">
        <p14:creationId xmlns:p14="http://schemas.microsoft.com/office/powerpoint/2010/main" val="2643216828"/>
      </p:ext>
    </p:extLst>
  </p:cSld>
  <p:clrMapOvr>
    <a:masterClrMapping/>
  </p:clrMapOvr>
  <p:transition spd="slow" advClick="0"/>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B788E9-A187-4F8B-93FD-9EF903B363BF}"/>
              </a:ext>
            </a:extLst>
          </p:cNvPr>
          <p:cNvSpPr txBox="1"/>
          <p:nvPr/>
        </p:nvSpPr>
        <p:spPr>
          <a:xfrm>
            <a:off x="365761" y="138228"/>
            <a:ext cx="11563971" cy="5878532"/>
          </a:xfrm>
          <a:prstGeom prst="rect">
            <a:avLst/>
          </a:prstGeom>
          <a:noFill/>
        </p:spPr>
        <p:txBody>
          <a:bodyPr wrap="square" rtlCol="0">
            <a:spAutoFit/>
          </a:bodyPr>
          <a:lstStyle/>
          <a:p>
            <a:r>
              <a:rPr lang="en-US" sz="2800" u="sng" dirty="0"/>
              <a:t>SERVOSYSTEM THEORY AND CYBERNETICS-</a:t>
            </a:r>
            <a:endParaRPr lang="en-US" sz="2800" dirty="0"/>
          </a:p>
          <a:p>
            <a:endParaRPr lang="en-US" sz="2800" u="sng" dirty="0"/>
          </a:p>
          <a:p>
            <a:pPr marL="457200" indent="-457200">
              <a:buFont typeface="Wingdings" panose="05000000000000000000" pitchFamily="2" charset="2"/>
              <a:buChar char="q"/>
            </a:pPr>
            <a:r>
              <a:rPr lang="en-US" sz="3200" dirty="0">
                <a:solidFill>
                  <a:srgbClr val="FFC000"/>
                </a:solidFill>
              </a:rPr>
              <a:t>Servosystem theory was given by </a:t>
            </a:r>
            <a:r>
              <a:rPr lang="en-US" sz="3200" dirty="0"/>
              <a:t>Petrovic and Stutzman </a:t>
            </a:r>
            <a:r>
              <a:rPr lang="en-US" sz="3200" dirty="0">
                <a:solidFill>
                  <a:srgbClr val="FFC000"/>
                </a:solidFill>
              </a:rPr>
              <a:t>in </a:t>
            </a:r>
            <a:r>
              <a:rPr lang="en-US" sz="3200" dirty="0"/>
              <a:t>1980.</a:t>
            </a:r>
          </a:p>
          <a:p>
            <a:pPr marL="457200" indent="-457200">
              <a:buFont typeface="Wingdings" panose="05000000000000000000" pitchFamily="2" charset="2"/>
              <a:buChar char="q"/>
            </a:pPr>
            <a:endParaRPr lang="en-US" sz="3200" dirty="0">
              <a:solidFill>
                <a:srgbClr val="FFC000"/>
              </a:solidFill>
            </a:endParaRPr>
          </a:p>
          <a:p>
            <a:pPr marL="457200" indent="-457200">
              <a:buFont typeface="Wingdings" panose="05000000000000000000" pitchFamily="2" charset="2"/>
              <a:buChar char="q"/>
            </a:pPr>
            <a:r>
              <a:rPr lang="en-US" sz="3200" dirty="0">
                <a:solidFill>
                  <a:srgbClr val="FFC000"/>
                </a:solidFill>
              </a:rPr>
              <a:t>Servosystem theory is based on </a:t>
            </a:r>
            <a:r>
              <a:rPr lang="en-US" sz="2800" dirty="0"/>
              <a:t>“</a:t>
            </a:r>
            <a:r>
              <a:rPr lang="en-US" sz="3200" b="1" dirty="0"/>
              <a:t>cybernetic concept</a:t>
            </a:r>
            <a:r>
              <a:rPr lang="en-US" sz="2800" dirty="0"/>
              <a:t>”.</a:t>
            </a:r>
          </a:p>
          <a:p>
            <a:pPr marL="457200" indent="-457200">
              <a:buFont typeface="Wingdings" panose="05000000000000000000" pitchFamily="2" charset="2"/>
              <a:buChar char="q"/>
            </a:pPr>
            <a:endParaRPr lang="en-US" sz="3200" dirty="0">
              <a:solidFill>
                <a:srgbClr val="FFC000"/>
              </a:solidFill>
            </a:endParaRPr>
          </a:p>
          <a:p>
            <a:pPr marL="457200" indent="-457200">
              <a:buFont typeface="Wingdings" panose="05000000000000000000" pitchFamily="2" charset="2"/>
              <a:buChar char="q"/>
            </a:pPr>
            <a:r>
              <a:rPr lang="en-US" sz="3200" dirty="0">
                <a:solidFill>
                  <a:srgbClr val="FFC000"/>
                </a:solidFill>
              </a:rPr>
              <a:t>Weiner defined cybernetics as </a:t>
            </a:r>
            <a:r>
              <a:rPr lang="en-US" sz="3200" dirty="0"/>
              <a:t>‘the science of control and communication in the animal and machine’.</a:t>
            </a:r>
          </a:p>
          <a:p>
            <a:pPr marL="457200" indent="-457200">
              <a:buFont typeface="Wingdings" panose="05000000000000000000" pitchFamily="2" charset="2"/>
              <a:buChar char="q"/>
            </a:pPr>
            <a:endParaRPr lang="en-US" sz="3200" dirty="0">
              <a:solidFill>
                <a:srgbClr val="FFC000"/>
              </a:solidFill>
            </a:endParaRPr>
          </a:p>
          <a:p>
            <a:pPr marL="457200" indent="-457200">
              <a:buFont typeface="Wingdings" panose="05000000000000000000" pitchFamily="2" charset="2"/>
              <a:buChar char="q"/>
            </a:pPr>
            <a:r>
              <a:rPr lang="en-US" sz="3200" dirty="0"/>
              <a:t>Petrovic</a:t>
            </a:r>
            <a:r>
              <a:rPr lang="en-US" sz="3200" dirty="0">
                <a:solidFill>
                  <a:srgbClr val="FFC000"/>
                </a:solidFill>
              </a:rPr>
              <a:t> using the language of cybernetics explained the growth of various craniofacial regions is the result of </a:t>
            </a:r>
            <a:r>
              <a:rPr lang="en-US" sz="3200" dirty="0"/>
              <a:t>interaction</a:t>
            </a:r>
            <a:r>
              <a:rPr lang="en-US" sz="3200" dirty="0">
                <a:solidFill>
                  <a:srgbClr val="FFC000"/>
                </a:solidFill>
              </a:rPr>
              <a:t> of a series of casual change and feedback mechanisms.</a:t>
            </a:r>
          </a:p>
        </p:txBody>
      </p:sp>
    </p:spTree>
    <p:extLst>
      <p:ext uri="{BB962C8B-B14F-4D97-AF65-F5344CB8AC3E}">
        <p14:creationId xmlns:p14="http://schemas.microsoft.com/office/powerpoint/2010/main" val="1045894378"/>
      </p:ext>
    </p:extLst>
  </p:cSld>
  <p:clrMapOvr>
    <a:masterClrMapping/>
  </p:clrMapOvr>
  <p:transition spd="slow" advClick="0"/>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18123B-C14E-418B-8F35-5B1471933052}"/>
              </a:ext>
            </a:extLst>
          </p:cNvPr>
          <p:cNvSpPr txBox="1"/>
          <p:nvPr/>
        </p:nvSpPr>
        <p:spPr>
          <a:xfrm>
            <a:off x="1116425" y="159492"/>
            <a:ext cx="10802679" cy="2554545"/>
          </a:xfrm>
          <a:prstGeom prst="rect">
            <a:avLst/>
          </a:prstGeom>
          <a:noFill/>
        </p:spPr>
        <p:txBody>
          <a:bodyPr wrap="square" rtlCol="0">
            <a:spAutoFit/>
          </a:bodyPr>
          <a:lstStyle/>
          <a:p>
            <a:pPr marL="457200" indent="-457200">
              <a:buFont typeface="Wingdings" panose="05000000000000000000" pitchFamily="2" charset="2"/>
              <a:buChar char="q"/>
            </a:pPr>
            <a:r>
              <a:rPr lang="en-US" sz="3200" dirty="0">
                <a:solidFill>
                  <a:srgbClr val="FFC000"/>
                </a:solidFill>
              </a:rPr>
              <a:t>Cybernetics theory postulates that everything affects everything and, therefore, organized living systems never operate in an </a:t>
            </a:r>
            <a:r>
              <a:rPr lang="en-US" sz="3200" dirty="0"/>
              <a:t>open-loop manner.</a:t>
            </a:r>
            <a:r>
              <a:rPr lang="en-US" sz="2400" dirty="0"/>
              <a:t> </a:t>
            </a:r>
          </a:p>
          <a:p>
            <a:pPr marL="457200" indent="-457200">
              <a:buFont typeface="Wingdings" panose="05000000000000000000" pitchFamily="2" charset="2"/>
              <a:buChar char="q"/>
            </a:pPr>
            <a:r>
              <a:rPr lang="en-US" sz="3200" dirty="0">
                <a:solidFill>
                  <a:srgbClr val="FFC000"/>
                </a:solidFill>
              </a:rPr>
              <a:t>In an open loop mechanism, the input/stimulus leads to a response and there is no feedback or regulation.</a:t>
            </a:r>
          </a:p>
        </p:txBody>
      </p:sp>
      <p:pic>
        <p:nvPicPr>
          <p:cNvPr id="4" name="Picture 3" descr="A picture containing text, map&#10;&#10;Description generated with very high confidence">
            <a:extLst>
              <a:ext uri="{FF2B5EF4-FFF2-40B4-BE49-F238E27FC236}">
                <a16:creationId xmlns:a16="http://schemas.microsoft.com/office/drawing/2014/main" id="{36E6FB6E-DB04-4634-B2EC-C67A34E2F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6277" y="2714033"/>
            <a:ext cx="6550327" cy="4004806"/>
          </a:xfrm>
          <a:prstGeom prst="rect">
            <a:avLst/>
          </a:prstGeom>
        </p:spPr>
      </p:pic>
    </p:spTree>
    <p:extLst>
      <p:ext uri="{BB962C8B-B14F-4D97-AF65-F5344CB8AC3E}">
        <p14:creationId xmlns:p14="http://schemas.microsoft.com/office/powerpoint/2010/main" val="3167800606"/>
      </p:ext>
    </p:extLst>
  </p:cSld>
  <p:clrMapOvr>
    <a:masterClrMapping/>
  </p:clrMapOvr>
  <p:transition spd="slow" advClick="0"/>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49260-3D1E-4CA5-91CF-612987ADA15B}"/>
              </a:ext>
            </a:extLst>
          </p:cNvPr>
          <p:cNvSpPr txBox="1"/>
          <p:nvPr/>
        </p:nvSpPr>
        <p:spPr>
          <a:xfrm>
            <a:off x="497846" y="265820"/>
            <a:ext cx="11490959" cy="3108543"/>
          </a:xfrm>
          <a:prstGeom prst="rect">
            <a:avLst/>
          </a:prstGeom>
          <a:noFill/>
        </p:spPr>
        <p:txBody>
          <a:bodyPr wrap="square" rtlCol="0">
            <a:spAutoFit/>
          </a:bodyPr>
          <a:lstStyle/>
          <a:p>
            <a:pPr marL="457200" indent="-457200">
              <a:buFont typeface="Wingdings" panose="05000000000000000000" pitchFamily="2" charset="2"/>
              <a:buChar char="q"/>
            </a:pPr>
            <a:r>
              <a:rPr lang="en-US" sz="2800" dirty="0">
                <a:solidFill>
                  <a:srgbClr val="FFC000"/>
                </a:solidFill>
              </a:rPr>
              <a:t>Closed loop system can be of </a:t>
            </a:r>
            <a:r>
              <a:rPr lang="en-US" sz="2800" dirty="0"/>
              <a:t>two</a:t>
            </a:r>
            <a:r>
              <a:rPr lang="en-US" sz="2800" dirty="0">
                <a:solidFill>
                  <a:srgbClr val="FFC000"/>
                </a:solidFill>
              </a:rPr>
              <a:t> types-</a:t>
            </a:r>
          </a:p>
          <a:p>
            <a:pPr marL="457200" indent="-457200">
              <a:buFont typeface="Wingdings" panose="05000000000000000000" pitchFamily="2" charset="2"/>
              <a:buChar char="q"/>
            </a:pPr>
            <a:endParaRPr lang="en-US" sz="2800" dirty="0">
              <a:solidFill>
                <a:srgbClr val="FFC000"/>
              </a:solidFill>
            </a:endParaRPr>
          </a:p>
          <a:p>
            <a:pPr marL="971550" lvl="1" indent="-514350">
              <a:buFont typeface="+mj-lt"/>
              <a:buAutoNum type="romanLcPeriod"/>
            </a:pPr>
            <a:r>
              <a:rPr lang="en-US" sz="2800" dirty="0">
                <a:solidFill>
                  <a:srgbClr val="FFC000"/>
                </a:solidFill>
              </a:rPr>
              <a:t> </a:t>
            </a:r>
            <a:r>
              <a:rPr lang="en-US" sz="2800" dirty="0"/>
              <a:t>Regulator system </a:t>
            </a:r>
            <a:r>
              <a:rPr lang="en-US" sz="2800" dirty="0">
                <a:solidFill>
                  <a:srgbClr val="FFC000"/>
                </a:solidFill>
              </a:rPr>
              <a:t>in which the main input is constant.</a:t>
            </a:r>
          </a:p>
          <a:p>
            <a:pPr marL="971550" lvl="1" indent="-514350">
              <a:buFont typeface="+mj-lt"/>
              <a:buAutoNum type="romanLcPeriod"/>
            </a:pPr>
            <a:r>
              <a:rPr lang="en-US" sz="2800" dirty="0">
                <a:solidFill>
                  <a:srgbClr val="FFC000"/>
                </a:solidFill>
              </a:rPr>
              <a:t>Servosystem/</a:t>
            </a:r>
            <a:r>
              <a:rPr lang="en-US" sz="2800" dirty="0"/>
              <a:t>follow-up system </a:t>
            </a:r>
            <a:r>
              <a:rPr lang="en-US" sz="2800" dirty="0">
                <a:solidFill>
                  <a:srgbClr val="FFC000"/>
                </a:solidFill>
              </a:rPr>
              <a:t>in which the main input varies rather than being constant.</a:t>
            </a:r>
            <a:endParaRPr lang="en-US" sz="3200" dirty="0">
              <a:solidFill>
                <a:srgbClr val="FFC000"/>
              </a:solidFill>
            </a:endParaRPr>
          </a:p>
          <a:p>
            <a:pPr marL="571500" indent="-571500">
              <a:buFont typeface="Wingdings" panose="05000000000000000000" pitchFamily="2" charset="2"/>
              <a:buChar char="q"/>
            </a:pPr>
            <a:endParaRPr lang="en-US" sz="2800" dirty="0">
              <a:solidFill>
                <a:srgbClr val="FFC000"/>
              </a:solidFill>
            </a:endParaRPr>
          </a:p>
          <a:p>
            <a:pPr marL="571500" indent="-571500">
              <a:buFont typeface="Wingdings" panose="05000000000000000000" pitchFamily="2" charset="2"/>
              <a:buChar char="q"/>
            </a:pPr>
            <a:r>
              <a:rPr lang="en-US" sz="2800" dirty="0"/>
              <a:t>Closed loop system can be expressed as follows-</a:t>
            </a:r>
            <a:endParaRPr lang="en-US" sz="2400" dirty="0"/>
          </a:p>
        </p:txBody>
      </p:sp>
      <p:sp>
        <p:nvSpPr>
          <p:cNvPr id="3" name="Rectangle: Rounded Corners 2">
            <a:extLst>
              <a:ext uri="{FF2B5EF4-FFF2-40B4-BE49-F238E27FC236}">
                <a16:creationId xmlns:a16="http://schemas.microsoft.com/office/drawing/2014/main" id="{564932F2-2D8A-4B73-AE64-62D28C92AFC7}"/>
              </a:ext>
            </a:extLst>
          </p:cNvPr>
          <p:cNvSpPr/>
          <p:nvPr/>
        </p:nvSpPr>
        <p:spPr>
          <a:xfrm>
            <a:off x="4487460" y="3640709"/>
            <a:ext cx="3200400" cy="595423"/>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dirty="0">
                <a:ln w="0"/>
                <a:solidFill>
                  <a:schemeClr val="bg1"/>
                </a:solidFill>
                <a:effectLst>
                  <a:outerShdw blurRad="38100" dist="19050" dir="2700000" algn="tl" rotWithShape="0">
                    <a:schemeClr val="dk1">
                      <a:alpha val="40000"/>
                    </a:schemeClr>
                  </a:outerShdw>
                </a:effectLst>
              </a:rPr>
              <a:t>INPUT/STIMULUS</a:t>
            </a:r>
          </a:p>
        </p:txBody>
      </p:sp>
      <p:sp>
        <p:nvSpPr>
          <p:cNvPr id="5" name="Arrow: Down 4">
            <a:extLst>
              <a:ext uri="{FF2B5EF4-FFF2-40B4-BE49-F238E27FC236}">
                <a16:creationId xmlns:a16="http://schemas.microsoft.com/office/drawing/2014/main" id="{6352B325-9BB9-40BD-B4FA-EBB358099266}"/>
              </a:ext>
            </a:extLst>
          </p:cNvPr>
          <p:cNvSpPr/>
          <p:nvPr/>
        </p:nvSpPr>
        <p:spPr>
          <a:xfrm rot="18589779">
            <a:off x="7783629" y="4068983"/>
            <a:ext cx="376236" cy="815305"/>
          </a:xfrm>
          <a:prstGeom prst="down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99E7F443-68AC-49EA-9186-38799DCBF894}"/>
              </a:ext>
            </a:extLst>
          </p:cNvPr>
          <p:cNvSpPr/>
          <p:nvPr/>
        </p:nvSpPr>
        <p:spPr>
          <a:xfrm>
            <a:off x="7378998" y="4779141"/>
            <a:ext cx="3847804" cy="582938"/>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solidFill>
                  <a:schemeClr val="bg1"/>
                </a:solidFill>
              </a:rPr>
              <a:t>MEASURE OF INPUT</a:t>
            </a:r>
          </a:p>
        </p:txBody>
      </p:sp>
      <p:sp>
        <p:nvSpPr>
          <p:cNvPr id="7" name="Arrow: Down 6">
            <a:extLst>
              <a:ext uri="{FF2B5EF4-FFF2-40B4-BE49-F238E27FC236}">
                <a16:creationId xmlns:a16="http://schemas.microsoft.com/office/drawing/2014/main" id="{02E540C8-CED2-4C52-9602-595A4F25F508}"/>
              </a:ext>
            </a:extLst>
          </p:cNvPr>
          <p:cNvSpPr/>
          <p:nvPr/>
        </p:nvSpPr>
        <p:spPr>
          <a:xfrm rot="2306309">
            <a:off x="8080324" y="5288510"/>
            <a:ext cx="421429" cy="792466"/>
          </a:xfrm>
          <a:prstGeom prst="down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1D801935-8122-4CC0-A6A8-568AA1D94FE2}"/>
              </a:ext>
            </a:extLst>
          </p:cNvPr>
          <p:cNvSpPr/>
          <p:nvPr/>
        </p:nvSpPr>
        <p:spPr>
          <a:xfrm>
            <a:off x="3710764" y="6007414"/>
            <a:ext cx="4366437" cy="680483"/>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solidFill>
                  <a:schemeClr val="bg1"/>
                </a:solidFill>
              </a:rPr>
              <a:t>MODIFIED INFORMATION</a:t>
            </a:r>
          </a:p>
        </p:txBody>
      </p:sp>
      <p:sp>
        <p:nvSpPr>
          <p:cNvPr id="9" name="Arrow: Up 8">
            <a:extLst>
              <a:ext uri="{FF2B5EF4-FFF2-40B4-BE49-F238E27FC236}">
                <a16:creationId xmlns:a16="http://schemas.microsoft.com/office/drawing/2014/main" id="{2D590301-E486-4F10-961D-E7B7465C3BBB}"/>
              </a:ext>
            </a:extLst>
          </p:cNvPr>
          <p:cNvSpPr/>
          <p:nvPr/>
        </p:nvSpPr>
        <p:spPr>
          <a:xfrm rot="18793924">
            <a:off x="3274825" y="5486401"/>
            <a:ext cx="372140" cy="680484"/>
          </a:xfrm>
          <a:prstGeom prst="up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873E1772-07DC-4483-9D8B-5CDD2C515643}"/>
              </a:ext>
            </a:extLst>
          </p:cNvPr>
          <p:cNvSpPr/>
          <p:nvPr/>
        </p:nvSpPr>
        <p:spPr>
          <a:xfrm>
            <a:off x="1818168" y="4882205"/>
            <a:ext cx="2838893" cy="689263"/>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dirty="0">
                <a:solidFill>
                  <a:schemeClr val="bg1"/>
                </a:solidFill>
              </a:rPr>
              <a:t>REGULATION</a:t>
            </a:r>
          </a:p>
        </p:txBody>
      </p:sp>
      <p:sp>
        <p:nvSpPr>
          <p:cNvPr id="11" name="Arrow: Up 10">
            <a:extLst>
              <a:ext uri="{FF2B5EF4-FFF2-40B4-BE49-F238E27FC236}">
                <a16:creationId xmlns:a16="http://schemas.microsoft.com/office/drawing/2014/main" id="{4550895B-FAE3-484E-A46F-E85EBB5AE4B9}"/>
              </a:ext>
            </a:extLst>
          </p:cNvPr>
          <p:cNvSpPr/>
          <p:nvPr/>
        </p:nvSpPr>
        <p:spPr>
          <a:xfrm rot="3149502">
            <a:off x="3827442" y="3785539"/>
            <a:ext cx="289972" cy="1323708"/>
          </a:xfrm>
          <a:prstGeom prst="up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8710210"/>
      </p:ext>
    </p:extLst>
  </p:cSld>
  <p:clrMapOvr>
    <a:masterClrMapping/>
  </p:clrMapOvr>
  <p:transition spd="slow" advClick="0"/>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D4D0BD-1BDD-418E-88F6-F3E093A24508}"/>
              </a:ext>
            </a:extLst>
          </p:cNvPr>
          <p:cNvSpPr txBox="1"/>
          <p:nvPr/>
        </p:nvSpPr>
        <p:spPr>
          <a:xfrm>
            <a:off x="1456665" y="382773"/>
            <a:ext cx="10239153" cy="5570756"/>
          </a:xfrm>
          <a:prstGeom prst="rect">
            <a:avLst/>
          </a:prstGeom>
          <a:noFill/>
        </p:spPr>
        <p:txBody>
          <a:bodyPr wrap="square" rtlCol="0">
            <a:spAutoFit/>
          </a:bodyPr>
          <a:lstStyle/>
          <a:p>
            <a:r>
              <a:rPr lang="en-US" sz="4000" u="sng" dirty="0">
                <a:solidFill>
                  <a:schemeClr val="tx2"/>
                </a:solidFill>
              </a:rPr>
              <a:t>COMPONENTS OF A SERVOSYSTEM-</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3200" dirty="0">
                <a:solidFill>
                  <a:srgbClr val="FFC000"/>
                </a:solidFill>
              </a:rPr>
              <a:t>COMMAND</a:t>
            </a:r>
          </a:p>
          <a:p>
            <a:pPr marL="457200" indent="-457200">
              <a:buFont typeface="Arial" panose="020B0604020202020204" pitchFamily="34" charset="0"/>
              <a:buChar char="•"/>
            </a:pPr>
            <a:r>
              <a:rPr lang="en-US" sz="3200" dirty="0">
                <a:solidFill>
                  <a:srgbClr val="FFC000"/>
                </a:solidFill>
              </a:rPr>
              <a:t>REFERENCE INPUT ELEMENTS</a:t>
            </a:r>
          </a:p>
          <a:p>
            <a:pPr marL="457200" indent="-457200">
              <a:buFont typeface="Arial" panose="020B0604020202020204" pitchFamily="34" charset="0"/>
              <a:buChar char="•"/>
            </a:pPr>
            <a:r>
              <a:rPr lang="en-US" sz="3200" dirty="0">
                <a:solidFill>
                  <a:srgbClr val="FFC000"/>
                </a:solidFill>
              </a:rPr>
              <a:t>REFERENCE INPUT</a:t>
            </a:r>
          </a:p>
          <a:p>
            <a:pPr marL="457200" indent="-457200">
              <a:buFont typeface="Arial" panose="020B0604020202020204" pitchFamily="34" charset="0"/>
              <a:buChar char="•"/>
            </a:pPr>
            <a:r>
              <a:rPr lang="en-US" sz="3200" dirty="0">
                <a:solidFill>
                  <a:srgbClr val="FFC000"/>
                </a:solidFill>
              </a:rPr>
              <a:t>COMPARATOR</a:t>
            </a:r>
          </a:p>
          <a:p>
            <a:pPr marL="457200" indent="-457200">
              <a:buFont typeface="Arial" panose="020B0604020202020204" pitchFamily="34" charset="0"/>
              <a:buChar char="•"/>
            </a:pPr>
            <a:r>
              <a:rPr lang="en-US" sz="3200" dirty="0">
                <a:solidFill>
                  <a:srgbClr val="FFC000"/>
                </a:solidFill>
              </a:rPr>
              <a:t>ACTUATING SIGNAL</a:t>
            </a:r>
          </a:p>
          <a:p>
            <a:pPr marL="457200" indent="-457200">
              <a:buFont typeface="Arial" panose="020B0604020202020204" pitchFamily="34" charset="0"/>
              <a:buChar char="•"/>
            </a:pPr>
            <a:r>
              <a:rPr lang="en-US" sz="3200" dirty="0">
                <a:solidFill>
                  <a:srgbClr val="FFC000"/>
                </a:solidFill>
              </a:rPr>
              <a:t>CONTROLLED SYSTEM</a:t>
            </a:r>
          </a:p>
          <a:p>
            <a:pPr marL="457200" indent="-457200">
              <a:buFont typeface="Arial" panose="020B0604020202020204" pitchFamily="34" charset="0"/>
              <a:buChar char="•"/>
            </a:pPr>
            <a:r>
              <a:rPr lang="en-US" sz="3200" dirty="0">
                <a:solidFill>
                  <a:srgbClr val="FFC000"/>
                </a:solidFill>
              </a:rPr>
              <a:t>CONTROLLED VARIABLE</a:t>
            </a:r>
          </a:p>
          <a:p>
            <a:pPr marL="457200" indent="-457200">
              <a:buFont typeface="Arial" panose="020B0604020202020204" pitchFamily="34" charset="0"/>
              <a:buChar char="•"/>
            </a:pPr>
            <a:r>
              <a:rPr lang="en-US" sz="3200" dirty="0">
                <a:solidFill>
                  <a:srgbClr val="FFC000"/>
                </a:solidFill>
              </a:rPr>
              <a:t>ATTRACTOR</a:t>
            </a:r>
          </a:p>
          <a:p>
            <a:pPr marL="457200" indent="-457200">
              <a:buFont typeface="Arial" panose="020B0604020202020204" pitchFamily="34" charset="0"/>
              <a:buChar char="•"/>
            </a:pPr>
            <a:r>
              <a:rPr lang="en-US" sz="3200" dirty="0">
                <a:solidFill>
                  <a:srgbClr val="FFC000"/>
                </a:solidFill>
              </a:rPr>
              <a:t>REPELLER</a:t>
            </a:r>
          </a:p>
        </p:txBody>
      </p:sp>
    </p:spTree>
    <p:extLst>
      <p:ext uri="{BB962C8B-B14F-4D97-AF65-F5344CB8AC3E}">
        <p14:creationId xmlns:p14="http://schemas.microsoft.com/office/powerpoint/2010/main" val="2786672186"/>
      </p:ext>
    </p:extLst>
  </p:cSld>
  <p:clrMapOvr>
    <a:masterClrMapping/>
  </p:clrMapOvr>
  <p:transition spd="slow" advClick="0"/>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84D9E1-541D-4151-A0E9-8005DCAE4952}"/>
              </a:ext>
            </a:extLst>
          </p:cNvPr>
          <p:cNvSpPr txBox="1"/>
          <p:nvPr/>
        </p:nvSpPr>
        <p:spPr>
          <a:xfrm>
            <a:off x="914403" y="265818"/>
            <a:ext cx="10749516" cy="5509200"/>
          </a:xfrm>
          <a:prstGeom prst="rect">
            <a:avLst/>
          </a:prstGeom>
          <a:noFill/>
        </p:spPr>
        <p:txBody>
          <a:bodyPr wrap="square" rtlCol="0">
            <a:spAutoFit/>
          </a:bodyPr>
          <a:lstStyle/>
          <a:p>
            <a:r>
              <a:rPr lang="en-US" sz="3200" u="sng" dirty="0">
                <a:latin typeface="Algerian" pitchFamily="82" charset="0"/>
              </a:rPr>
              <a:t>COMPONENTS OF A SERVOSYSTEM</a:t>
            </a:r>
            <a:endParaRPr lang="en-US" sz="3200" dirty="0">
              <a:latin typeface="Algerian" pitchFamily="82" charset="0"/>
            </a:endParaRPr>
          </a:p>
          <a:p>
            <a:endParaRPr lang="en-US" sz="3200" u="sng" dirty="0"/>
          </a:p>
          <a:p>
            <a:pPr marL="514350" indent="-514350">
              <a:buFont typeface="+mj-lt"/>
              <a:buAutoNum type="arabicPeriod"/>
            </a:pPr>
            <a:r>
              <a:rPr lang="en-US" sz="3200" dirty="0"/>
              <a:t>COMMAND: </a:t>
            </a:r>
            <a:r>
              <a:rPr lang="en-US" sz="3200" dirty="0">
                <a:solidFill>
                  <a:srgbClr val="FFC000"/>
                </a:solidFill>
              </a:rPr>
              <a:t>It is a signal established independently of the feedback system scrutiny.</a:t>
            </a:r>
          </a:p>
          <a:p>
            <a:r>
              <a:rPr lang="en-US" sz="3200" dirty="0">
                <a:solidFill>
                  <a:srgbClr val="FFC000"/>
                </a:solidFill>
              </a:rPr>
              <a:t>    It affects the controlled system without being affected by the      consequences of this behavior.eg.-growth hormone, testosterone.</a:t>
            </a:r>
          </a:p>
          <a:p>
            <a:endParaRPr lang="en-US" sz="3200" dirty="0"/>
          </a:p>
          <a:p>
            <a:r>
              <a:rPr lang="en-US" sz="3200" dirty="0"/>
              <a:t>2. REFERENCE INPUT: </a:t>
            </a:r>
            <a:r>
              <a:rPr lang="en-US" sz="3200" dirty="0">
                <a:solidFill>
                  <a:srgbClr val="FFC000"/>
                </a:solidFill>
              </a:rPr>
              <a:t>It is the signal established as a standard of comparison such as the sagittal position of maxilla.</a:t>
            </a:r>
          </a:p>
          <a:p>
            <a:endParaRPr lang="en-US" sz="3200" dirty="0"/>
          </a:p>
        </p:txBody>
      </p:sp>
    </p:spTree>
    <p:extLst>
      <p:ext uri="{BB962C8B-B14F-4D97-AF65-F5344CB8AC3E}">
        <p14:creationId xmlns:p14="http://schemas.microsoft.com/office/powerpoint/2010/main" val="587453399"/>
      </p:ext>
    </p:extLst>
  </p:cSld>
  <p:clrMapOvr>
    <a:masterClrMapping/>
  </p:clrMapOvr>
  <p:transition spd="slow" advClick="0"/>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F6EDB3-CD48-4157-BBC8-D74D4BD1CF39}"/>
              </a:ext>
            </a:extLst>
          </p:cNvPr>
          <p:cNvSpPr txBox="1"/>
          <p:nvPr/>
        </p:nvSpPr>
        <p:spPr>
          <a:xfrm>
            <a:off x="914403" y="701752"/>
            <a:ext cx="10749516" cy="5693866"/>
          </a:xfrm>
          <a:prstGeom prst="rect">
            <a:avLst/>
          </a:prstGeom>
          <a:noFill/>
        </p:spPr>
        <p:txBody>
          <a:bodyPr wrap="square" rtlCol="0">
            <a:spAutoFit/>
          </a:bodyPr>
          <a:lstStyle/>
          <a:p>
            <a:r>
              <a:rPr lang="en-US" sz="2800" dirty="0"/>
              <a:t>3.  REFERENCE INPUT ELEMENTS: </a:t>
            </a:r>
            <a:r>
              <a:rPr lang="en-US" sz="2800" dirty="0">
                <a:solidFill>
                  <a:srgbClr val="FFC000"/>
                </a:solidFill>
              </a:rPr>
              <a:t>Establish the relationship between the command and reference input.</a:t>
            </a:r>
          </a:p>
          <a:p>
            <a:r>
              <a:rPr lang="en-US" sz="2800" dirty="0">
                <a:solidFill>
                  <a:srgbClr val="FFC000"/>
                </a:solidFill>
              </a:rPr>
              <a:t> It includes the septal cartilage, </a:t>
            </a:r>
            <a:r>
              <a:rPr lang="en-US" sz="2800" dirty="0" err="1">
                <a:solidFill>
                  <a:srgbClr val="FFC000"/>
                </a:solidFill>
              </a:rPr>
              <a:t>septopremaxillary</a:t>
            </a:r>
            <a:r>
              <a:rPr lang="en-US" sz="2800" dirty="0">
                <a:solidFill>
                  <a:srgbClr val="FFC000"/>
                </a:solidFill>
              </a:rPr>
              <a:t> </a:t>
            </a:r>
            <a:r>
              <a:rPr lang="en-US" sz="2800" dirty="0" err="1">
                <a:solidFill>
                  <a:srgbClr val="FFC000"/>
                </a:solidFill>
              </a:rPr>
              <a:t>ligament,etc</a:t>
            </a:r>
            <a:r>
              <a:rPr lang="en-US" sz="2800" dirty="0">
                <a:solidFill>
                  <a:srgbClr val="FFC000"/>
                </a:solidFill>
              </a:rPr>
              <a:t>.</a:t>
            </a:r>
            <a:endParaRPr lang="en-US" sz="2400" dirty="0">
              <a:solidFill>
                <a:srgbClr val="FFC000"/>
              </a:solidFill>
            </a:endParaRPr>
          </a:p>
          <a:p>
            <a:endParaRPr lang="en-US" sz="2800" dirty="0">
              <a:solidFill>
                <a:srgbClr val="FFC000"/>
              </a:solidFill>
            </a:endParaRPr>
          </a:p>
          <a:p>
            <a:endParaRPr lang="en-US" sz="2800" dirty="0">
              <a:solidFill>
                <a:srgbClr val="FFC000"/>
              </a:solidFill>
            </a:endParaRPr>
          </a:p>
          <a:p>
            <a:r>
              <a:rPr lang="en-US" sz="2800" dirty="0"/>
              <a:t>4. COMPARATOR: </a:t>
            </a:r>
            <a:r>
              <a:rPr lang="en-US" sz="2800" dirty="0">
                <a:solidFill>
                  <a:srgbClr val="FFC000"/>
                </a:solidFill>
              </a:rPr>
              <a:t>The configuration between the position of the upper and lower dental arch is the </a:t>
            </a:r>
            <a:r>
              <a:rPr lang="en-US" sz="2800" dirty="0" err="1">
                <a:solidFill>
                  <a:srgbClr val="FFC000"/>
                </a:solidFill>
              </a:rPr>
              <a:t>comparartor</a:t>
            </a:r>
            <a:r>
              <a:rPr lang="en-US" sz="2800" dirty="0">
                <a:solidFill>
                  <a:srgbClr val="FFC000"/>
                </a:solidFill>
              </a:rPr>
              <a:t> of the servosystem.</a:t>
            </a:r>
          </a:p>
          <a:p>
            <a:endParaRPr lang="en-US" sz="2800" dirty="0">
              <a:solidFill>
                <a:srgbClr val="FFC000"/>
              </a:solidFill>
            </a:endParaRPr>
          </a:p>
          <a:p>
            <a:r>
              <a:rPr lang="en-US" sz="2800" dirty="0"/>
              <a:t>5. ACTUATING SIGNAL: </a:t>
            </a:r>
            <a:r>
              <a:rPr lang="en-US" sz="2800" dirty="0">
                <a:solidFill>
                  <a:srgbClr val="FFC000"/>
                </a:solidFill>
              </a:rPr>
              <a:t>Activity of the retrodiscal pad and lateral pterygoid constitutes the actuating signal.</a:t>
            </a:r>
          </a:p>
          <a:p>
            <a:r>
              <a:rPr lang="en-US" sz="2800" dirty="0" err="1">
                <a:solidFill>
                  <a:srgbClr val="FFC000"/>
                </a:solidFill>
              </a:rPr>
              <a:t>Eg</a:t>
            </a:r>
            <a:r>
              <a:rPr lang="en-US" sz="2800" dirty="0">
                <a:solidFill>
                  <a:srgbClr val="FFC000"/>
                </a:solidFill>
              </a:rPr>
              <a:t>-the elastic </a:t>
            </a:r>
            <a:r>
              <a:rPr lang="en-US" sz="2800" dirty="0" err="1">
                <a:solidFill>
                  <a:srgbClr val="FFC000"/>
                </a:solidFill>
              </a:rPr>
              <a:t>menisco</a:t>
            </a:r>
            <a:r>
              <a:rPr lang="en-US" sz="2800" dirty="0">
                <a:solidFill>
                  <a:srgbClr val="FFC000"/>
                </a:solidFill>
              </a:rPr>
              <a:t>-temporal and </a:t>
            </a:r>
            <a:r>
              <a:rPr lang="en-US" sz="2800" dirty="0" err="1">
                <a:solidFill>
                  <a:srgbClr val="FFC000"/>
                </a:solidFill>
              </a:rPr>
              <a:t>menisco</a:t>
            </a:r>
            <a:r>
              <a:rPr lang="en-US" sz="2800" dirty="0">
                <a:solidFill>
                  <a:srgbClr val="FFC000"/>
                </a:solidFill>
              </a:rPr>
              <a:t>-mandibular </a:t>
            </a:r>
            <a:r>
              <a:rPr lang="en-US" sz="2800" dirty="0" err="1">
                <a:solidFill>
                  <a:srgbClr val="FFC000"/>
                </a:solidFill>
              </a:rPr>
              <a:t>frenums</a:t>
            </a:r>
            <a:r>
              <a:rPr lang="en-US" sz="2800" dirty="0">
                <a:solidFill>
                  <a:srgbClr val="FFC000"/>
                </a:solidFill>
              </a:rPr>
              <a:t> of the condylar disc form the retrodiscal pad.</a:t>
            </a:r>
          </a:p>
          <a:p>
            <a:endParaRPr lang="en-US" sz="2800" dirty="0"/>
          </a:p>
        </p:txBody>
      </p:sp>
    </p:spTree>
    <p:extLst>
      <p:ext uri="{BB962C8B-B14F-4D97-AF65-F5344CB8AC3E}">
        <p14:creationId xmlns:p14="http://schemas.microsoft.com/office/powerpoint/2010/main" val="3087172172"/>
      </p:ext>
    </p:extLst>
  </p:cSld>
  <p:clrMapOvr>
    <a:masterClrMapping/>
  </p:clrMapOvr>
  <p:transition spd="slow" advClick="0"/>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C28DEF-3A90-4F13-A184-6F065B319777}"/>
              </a:ext>
            </a:extLst>
          </p:cNvPr>
          <p:cNvSpPr txBox="1"/>
          <p:nvPr/>
        </p:nvSpPr>
        <p:spPr>
          <a:xfrm>
            <a:off x="159488" y="116962"/>
            <a:ext cx="11430000" cy="6186309"/>
          </a:xfrm>
          <a:prstGeom prst="rect">
            <a:avLst/>
          </a:prstGeom>
          <a:noFill/>
        </p:spPr>
        <p:txBody>
          <a:bodyPr wrap="square" rtlCol="0">
            <a:spAutoFit/>
          </a:bodyPr>
          <a:lstStyle/>
          <a:p>
            <a:r>
              <a:rPr lang="en-US" sz="2800" dirty="0"/>
              <a:t>6. CONTROLLED VARIABLE: </a:t>
            </a:r>
            <a:r>
              <a:rPr lang="en-US" sz="2800" dirty="0">
                <a:solidFill>
                  <a:srgbClr val="FFC000"/>
                </a:solidFill>
              </a:rPr>
              <a:t>It is the output signal of the servosystem.</a:t>
            </a:r>
          </a:p>
          <a:p>
            <a:r>
              <a:rPr lang="en-US" sz="2800" dirty="0">
                <a:solidFill>
                  <a:srgbClr val="FFC000"/>
                </a:solidFill>
              </a:rPr>
              <a:t>Best example is the sagittal position of the mandible.</a:t>
            </a:r>
          </a:p>
          <a:p>
            <a:endParaRPr lang="en-US" sz="2800" dirty="0"/>
          </a:p>
          <a:p>
            <a:r>
              <a:rPr lang="en-US" sz="2800" dirty="0"/>
              <a:t>7. CONTROLLED SYSTEM: </a:t>
            </a:r>
            <a:r>
              <a:rPr lang="en-US" sz="2800" dirty="0">
                <a:solidFill>
                  <a:srgbClr val="FFC000"/>
                </a:solidFill>
              </a:rPr>
              <a:t>It is between the actuator and controlled variable.</a:t>
            </a:r>
          </a:p>
          <a:p>
            <a:r>
              <a:rPr lang="en-US" sz="2800" dirty="0">
                <a:solidFill>
                  <a:srgbClr val="FFC000"/>
                </a:solidFill>
              </a:rPr>
              <a:t>E.g.-growth of condylar cartilage through the retrodiscal pad stimulation.</a:t>
            </a:r>
          </a:p>
          <a:p>
            <a:endParaRPr lang="en-US" sz="2800" dirty="0">
              <a:solidFill>
                <a:srgbClr val="FFC000"/>
              </a:solidFill>
            </a:endParaRPr>
          </a:p>
          <a:p>
            <a:endParaRPr lang="en-US" sz="2800" dirty="0">
              <a:solidFill>
                <a:srgbClr val="FFC000"/>
              </a:solidFill>
            </a:endParaRPr>
          </a:p>
          <a:p>
            <a:r>
              <a:rPr lang="en-US" sz="2800" dirty="0"/>
              <a:t>8. ATTRACTOR- </a:t>
            </a:r>
            <a:r>
              <a:rPr lang="en-US" sz="2800" dirty="0">
                <a:solidFill>
                  <a:srgbClr val="FFC000"/>
                </a:solidFill>
              </a:rPr>
              <a:t>It is the final structurally stable state in a dynamic </a:t>
            </a:r>
            <a:r>
              <a:rPr lang="en-US" sz="2800" dirty="0" err="1">
                <a:solidFill>
                  <a:srgbClr val="FFC000"/>
                </a:solidFill>
              </a:rPr>
              <a:t>system.E.G</a:t>
            </a:r>
            <a:r>
              <a:rPr lang="en-US" sz="2800" dirty="0">
                <a:solidFill>
                  <a:srgbClr val="FFC000"/>
                </a:solidFill>
              </a:rPr>
              <a:t>.- cusp to fossa relation.</a:t>
            </a:r>
          </a:p>
          <a:p>
            <a:endParaRPr lang="en-US" sz="2800" dirty="0">
              <a:solidFill>
                <a:srgbClr val="FFC000"/>
              </a:solidFill>
            </a:endParaRPr>
          </a:p>
          <a:p>
            <a:r>
              <a:rPr lang="en-US" sz="2800" dirty="0"/>
              <a:t>9.REPELLER- </a:t>
            </a:r>
            <a:r>
              <a:rPr lang="en-US" sz="2800" dirty="0">
                <a:solidFill>
                  <a:srgbClr val="FFC000"/>
                </a:solidFill>
              </a:rPr>
              <a:t>It includes all unstable equilibrium states.eg- cusp to cusp relation.</a:t>
            </a:r>
          </a:p>
          <a:p>
            <a:endParaRPr lang="en-US" sz="3200" dirty="0">
              <a:solidFill>
                <a:srgbClr val="FFC000"/>
              </a:solidFill>
            </a:endParaRPr>
          </a:p>
        </p:txBody>
      </p:sp>
    </p:spTree>
    <p:extLst>
      <p:ext uri="{BB962C8B-B14F-4D97-AF65-F5344CB8AC3E}">
        <p14:creationId xmlns:p14="http://schemas.microsoft.com/office/powerpoint/2010/main" val="3167934359"/>
      </p:ext>
    </p:extLst>
  </p:cSld>
  <p:clrMapOvr>
    <a:masterClrMapping/>
  </p:clrMapOvr>
  <p:transition spd="slow" advClick="0"/>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411A31B-70BC-4EA3-BB6B-6A15E341790D}"/>
              </a:ext>
            </a:extLst>
          </p:cNvPr>
          <p:cNvSpPr>
            <a:spLocks noGrp="1"/>
          </p:cNvSpPr>
          <p:nvPr>
            <p:ph type="subTitle" idx="1"/>
          </p:nvPr>
        </p:nvSpPr>
        <p:spPr>
          <a:xfrm>
            <a:off x="1" y="159493"/>
            <a:ext cx="11727712" cy="6602819"/>
          </a:xfrm>
        </p:spPr>
        <p:txBody>
          <a:bodyPr>
            <a:normAutofit fontScale="92500" lnSpcReduction="20000"/>
          </a:bodyPr>
          <a:lstStyle/>
          <a:p>
            <a:pPr algn="l"/>
            <a:r>
              <a:rPr lang="en-US" sz="3800" u="sng" dirty="0">
                <a:solidFill>
                  <a:schemeClr val="accent1">
                    <a:lumMod val="20000"/>
                    <a:lumOff val="80000"/>
                  </a:schemeClr>
                </a:solidFill>
              </a:rPr>
              <a:t>      DEVELOPMENT OF FACE AS SERVOSYSTEM-</a:t>
            </a:r>
          </a:p>
          <a:p>
            <a:pPr marL="457200" indent="-457200" algn="l">
              <a:buClr>
                <a:schemeClr val="bg1"/>
              </a:buClr>
              <a:buFont typeface="Wingdings" panose="05000000000000000000" pitchFamily="2" charset="2"/>
              <a:buChar char="q"/>
            </a:pPr>
            <a:endParaRPr lang="en-US" sz="3200" dirty="0">
              <a:solidFill>
                <a:schemeClr val="accent1">
                  <a:lumMod val="20000"/>
                  <a:lumOff val="80000"/>
                </a:schemeClr>
              </a:solidFill>
            </a:endParaRPr>
          </a:p>
          <a:p>
            <a:pPr marL="457200" indent="-457200" algn="l">
              <a:buClr>
                <a:schemeClr val="bg1"/>
              </a:buClr>
              <a:buFont typeface="Wingdings" panose="05000000000000000000" pitchFamily="2" charset="2"/>
              <a:buChar char="q"/>
            </a:pPr>
            <a:r>
              <a:rPr lang="en-US" sz="3200" dirty="0">
                <a:solidFill>
                  <a:schemeClr val="accent1">
                    <a:lumMod val="20000"/>
                    <a:lumOff val="80000"/>
                  </a:schemeClr>
                </a:solidFill>
              </a:rPr>
              <a:t>According to the servosystem theory(CARLSON DS), the midface grows downward and forward under the primary influence of the cartilaginous cranial base and nasal septum, influenced principally by the intrinsic cell tissue related properties common to all primary cartilages and mediated by the endocrine system.</a:t>
            </a:r>
          </a:p>
          <a:p>
            <a:pPr marL="457200" indent="-457200" algn="l">
              <a:buClr>
                <a:schemeClr val="bg1"/>
              </a:buClr>
              <a:buFont typeface="Wingdings" panose="05000000000000000000" pitchFamily="2" charset="2"/>
              <a:buChar char="q"/>
            </a:pPr>
            <a:endParaRPr lang="en-US" sz="3200" dirty="0">
              <a:solidFill>
                <a:schemeClr val="accent1">
                  <a:lumMod val="20000"/>
                  <a:lumOff val="80000"/>
                </a:schemeClr>
              </a:solidFill>
            </a:endParaRPr>
          </a:p>
          <a:p>
            <a:pPr marL="457200" indent="-457200" algn="l">
              <a:buClr>
                <a:schemeClr val="bg1"/>
              </a:buClr>
              <a:buFont typeface="Wingdings" panose="05000000000000000000" pitchFamily="2" charset="2"/>
              <a:buChar char="q"/>
            </a:pPr>
            <a:r>
              <a:rPr lang="en-US" sz="3200" dirty="0">
                <a:solidFill>
                  <a:schemeClr val="accent1">
                    <a:lumMod val="20000"/>
                    <a:lumOff val="80000"/>
                  </a:schemeClr>
                </a:solidFill>
              </a:rPr>
              <a:t>The influence of </a:t>
            </a:r>
            <a:r>
              <a:rPr lang="en-US" sz="3200" dirty="0" err="1">
                <a:solidFill>
                  <a:schemeClr val="accent1">
                    <a:lumMod val="20000"/>
                    <a:lumOff val="80000"/>
                  </a:schemeClr>
                </a:solidFill>
              </a:rPr>
              <a:t>somatotropic</a:t>
            </a:r>
            <a:r>
              <a:rPr lang="en-US" sz="3200" dirty="0">
                <a:solidFill>
                  <a:schemeClr val="accent1">
                    <a:lumMod val="20000"/>
                    <a:lumOff val="80000"/>
                  </a:schemeClr>
                </a:solidFill>
              </a:rPr>
              <a:t> hormone on the growth of cartilages of nasal </a:t>
            </a:r>
            <a:r>
              <a:rPr lang="en-US" sz="3200" dirty="0" err="1">
                <a:solidFill>
                  <a:schemeClr val="accent1">
                    <a:lumMod val="20000"/>
                    <a:lumOff val="80000"/>
                  </a:schemeClr>
                </a:solidFill>
              </a:rPr>
              <a:t>septum,spheno</a:t>
            </a:r>
            <a:r>
              <a:rPr lang="en-US" sz="3200" dirty="0">
                <a:solidFill>
                  <a:schemeClr val="accent1">
                    <a:lumMod val="20000"/>
                    <a:lumOff val="80000"/>
                  </a:schemeClr>
                </a:solidFill>
              </a:rPr>
              <a:t>-occipital </a:t>
            </a:r>
            <a:r>
              <a:rPr lang="en-US" sz="3200" dirty="0" err="1">
                <a:solidFill>
                  <a:schemeClr val="accent1">
                    <a:lumMod val="20000"/>
                    <a:lumOff val="80000"/>
                  </a:schemeClr>
                </a:solidFill>
              </a:rPr>
              <a:t>synchondroses</a:t>
            </a:r>
            <a:r>
              <a:rPr lang="en-US" sz="3200" dirty="0">
                <a:solidFill>
                  <a:schemeClr val="accent1">
                    <a:lumMod val="20000"/>
                    <a:lumOff val="80000"/>
                  </a:schemeClr>
                </a:solidFill>
              </a:rPr>
              <a:t> and other </a:t>
            </a:r>
            <a:r>
              <a:rPr lang="en-US" sz="3200" dirty="0" err="1">
                <a:solidFill>
                  <a:schemeClr val="accent1">
                    <a:lumMod val="20000"/>
                    <a:lumOff val="80000"/>
                  </a:schemeClr>
                </a:solidFill>
              </a:rPr>
              <a:t>synchondroses</a:t>
            </a:r>
            <a:r>
              <a:rPr lang="en-US" sz="3200" dirty="0">
                <a:solidFill>
                  <a:schemeClr val="accent1">
                    <a:lumMod val="20000"/>
                    <a:lumOff val="80000"/>
                  </a:schemeClr>
                </a:solidFill>
              </a:rPr>
              <a:t> follows that of a cybernetic form of command pattern.</a:t>
            </a:r>
          </a:p>
          <a:p>
            <a:pPr marL="457200" indent="-457200" algn="l">
              <a:buClr>
                <a:schemeClr val="bg1"/>
              </a:buClr>
              <a:buFont typeface="Wingdings" panose="05000000000000000000" pitchFamily="2" charset="2"/>
              <a:buChar char="q"/>
            </a:pPr>
            <a:endParaRPr lang="en-US" sz="3200" dirty="0">
              <a:solidFill>
                <a:schemeClr val="accent1">
                  <a:lumMod val="20000"/>
                  <a:lumOff val="80000"/>
                </a:schemeClr>
              </a:solidFill>
            </a:endParaRPr>
          </a:p>
          <a:p>
            <a:pPr marL="457200" indent="-457200" algn="l">
              <a:buClr>
                <a:schemeClr val="bg1"/>
              </a:buClr>
              <a:buFont typeface="Wingdings" panose="05000000000000000000" pitchFamily="2" charset="2"/>
              <a:buChar char="q"/>
            </a:pPr>
            <a:r>
              <a:rPr lang="en-US" sz="3200" dirty="0">
                <a:solidFill>
                  <a:schemeClr val="accent1">
                    <a:lumMod val="20000"/>
                    <a:lumOff val="80000"/>
                  </a:schemeClr>
                </a:solidFill>
              </a:rPr>
              <a:t>Related to this event, the maxillary dental arch is carried into a slightly more anterior position.</a:t>
            </a:r>
          </a:p>
          <a:p>
            <a:pPr marL="457200" indent="-457200" algn="l">
              <a:buClr>
                <a:schemeClr val="bg1"/>
              </a:buClr>
              <a:buFont typeface="Wingdings" panose="05000000000000000000" pitchFamily="2" charset="2"/>
              <a:buChar char="q"/>
            </a:pPr>
            <a:endParaRPr lang="en-US" sz="3200" dirty="0">
              <a:solidFill>
                <a:schemeClr val="accent1">
                  <a:lumMod val="20000"/>
                  <a:lumOff val="80000"/>
                </a:schemeClr>
              </a:solidFill>
            </a:endParaRPr>
          </a:p>
          <a:p>
            <a:pPr marL="457200" indent="-457200" algn="l">
              <a:buClr>
                <a:schemeClr val="bg1"/>
              </a:buClr>
              <a:buFont typeface="Wingdings" panose="05000000000000000000" pitchFamily="2" charset="2"/>
              <a:buChar char="q"/>
            </a:pPr>
            <a:r>
              <a:rPr lang="en-US" sz="3200" dirty="0">
                <a:solidFill>
                  <a:schemeClr val="accent1">
                    <a:lumMod val="20000"/>
                    <a:lumOff val="80000"/>
                  </a:schemeClr>
                </a:solidFill>
              </a:rPr>
              <a:t>This is the first and primary event.</a:t>
            </a:r>
          </a:p>
          <a:p>
            <a:pPr marL="457200" indent="-457200" algn="l">
              <a:buClr>
                <a:schemeClr val="bg1"/>
              </a:buClr>
              <a:buFont typeface="Wingdings" panose="05000000000000000000" pitchFamily="2" charset="2"/>
              <a:buChar char="q"/>
            </a:pPr>
            <a:endParaRPr lang="en-US" sz="3200" dirty="0">
              <a:solidFill>
                <a:schemeClr val="accent1">
                  <a:lumMod val="20000"/>
                  <a:lumOff val="80000"/>
                </a:schemeClr>
              </a:solidFill>
            </a:endParaRPr>
          </a:p>
          <a:p>
            <a:endParaRPr lang="en-US" sz="3200" u="sng" dirty="0">
              <a:solidFill>
                <a:schemeClr val="accent1">
                  <a:lumMod val="20000"/>
                  <a:lumOff val="80000"/>
                </a:schemeClr>
              </a:solidFill>
            </a:endParaRPr>
          </a:p>
        </p:txBody>
      </p:sp>
    </p:spTree>
    <p:extLst>
      <p:ext uri="{BB962C8B-B14F-4D97-AF65-F5344CB8AC3E}">
        <p14:creationId xmlns:p14="http://schemas.microsoft.com/office/powerpoint/2010/main" val="1527226582"/>
      </p:ext>
    </p:extLst>
  </p:cSld>
  <p:clrMapOvr>
    <a:masterClrMapping/>
  </p:clrMapOvr>
  <p:transition spd="slow" advClick="0"/>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496557-E86A-498A-B9BE-79333C3BC863}"/>
              </a:ext>
            </a:extLst>
          </p:cNvPr>
          <p:cNvSpPr>
            <a:spLocks noGrp="1"/>
          </p:cNvSpPr>
          <p:nvPr>
            <p:ph type="subTitle" idx="1"/>
          </p:nvPr>
        </p:nvSpPr>
        <p:spPr>
          <a:xfrm>
            <a:off x="148855" y="276446"/>
            <a:ext cx="11865936" cy="6422065"/>
          </a:xfrm>
        </p:spPr>
        <p:txBody>
          <a:bodyPr>
            <a:normAutofit/>
          </a:bodyPr>
          <a:lstStyle/>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This causes a miniscule variation between the upper and lower arches which </a:t>
            </a:r>
            <a:r>
              <a:rPr lang="en-US" sz="2600" dirty="0" err="1">
                <a:solidFill>
                  <a:schemeClr val="accent1">
                    <a:lumMod val="20000"/>
                    <a:lumOff val="80000"/>
                  </a:schemeClr>
                </a:solidFill>
              </a:rPr>
              <a:t>Petrovic</a:t>
            </a:r>
            <a:r>
              <a:rPr lang="en-US" sz="2600" dirty="0">
                <a:solidFill>
                  <a:schemeClr val="accent1">
                    <a:lumMod val="20000"/>
                    <a:lumOff val="80000"/>
                  </a:schemeClr>
                </a:solidFill>
              </a:rPr>
              <a:t>(GRABER TM, RAKOSI T) referred to as ‘comparator’,</a:t>
            </a:r>
            <a:r>
              <a:rPr lang="en-US" sz="2600" dirty="0" err="1">
                <a:solidFill>
                  <a:schemeClr val="accent1">
                    <a:lumMod val="20000"/>
                    <a:lumOff val="80000"/>
                  </a:schemeClr>
                </a:solidFill>
              </a:rPr>
              <a:t>ie</a:t>
            </a:r>
            <a:r>
              <a:rPr lang="en-US" sz="2600" dirty="0">
                <a:solidFill>
                  <a:schemeClr val="accent1">
                    <a:lumMod val="20000"/>
                    <a:lumOff val="80000"/>
                  </a:schemeClr>
                </a:solidFill>
              </a:rPr>
              <a:t>, constantly changing reference point between the positions of upper and lower jaws.</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The upper dental arch is the constantly changing reference input.</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Second, within the periodontium and TMJ, the proprioceptors recognize even a tiny occlusal variation and activate the muscles for mandibular protrusion </a:t>
            </a:r>
            <a:r>
              <a:rPr lang="en-US" sz="2600" dirty="0" err="1">
                <a:solidFill>
                  <a:schemeClr val="accent1">
                    <a:lumMod val="20000"/>
                    <a:lumOff val="80000"/>
                  </a:schemeClr>
                </a:solidFill>
              </a:rPr>
              <a:t>tonically</a:t>
            </a:r>
            <a:r>
              <a:rPr lang="en-US" sz="2600" dirty="0">
                <a:solidFill>
                  <a:schemeClr val="accent1">
                    <a:lumMod val="20000"/>
                    <a:lumOff val="80000"/>
                  </a:schemeClr>
                </a:solidFill>
              </a:rPr>
              <a:t>.</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PETROVIC said that the functional appliances will work in the same way when given to stimulate mandibular growth in class 2 malocclusions.</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Third, activation of </a:t>
            </a:r>
            <a:r>
              <a:rPr lang="en-US" sz="2600" dirty="0" err="1">
                <a:solidFill>
                  <a:schemeClr val="accent1">
                    <a:lumMod val="20000"/>
                    <a:lumOff val="80000"/>
                  </a:schemeClr>
                </a:solidFill>
              </a:rPr>
              <a:t>retrodiscal</a:t>
            </a:r>
            <a:r>
              <a:rPr lang="en-US" sz="2600" dirty="0">
                <a:solidFill>
                  <a:schemeClr val="accent1">
                    <a:lumMod val="20000"/>
                    <a:lumOff val="80000"/>
                  </a:schemeClr>
                </a:solidFill>
              </a:rPr>
              <a:t> pads and lateral pterygoid muscles act on the condylar cartilage directly and through the vascular supply to the TMJ indirectly, thereby stimulating the growth of the condyle.</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Growth in the secondary cartilages, like the </a:t>
            </a:r>
            <a:r>
              <a:rPr lang="en-US" sz="2600" dirty="0" err="1">
                <a:solidFill>
                  <a:schemeClr val="accent1">
                    <a:lumMod val="20000"/>
                    <a:lumOff val="80000"/>
                  </a:schemeClr>
                </a:solidFill>
              </a:rPr>
              <a:t>condyle,corresponds</a:t>
            </a:r>
            <a:r>
              <a:rPr lang="en-US" sz="2600" dirty="0">
                <a:solidFill>
                  <a:schemeClr val="accent1">
                    <a:lumMod val="20000"/>
                    <a:lumOff val="80000"/>
                  </a:schemeClr>
                </a:solidFill>
              </a:rPr>
              <a:t> to local and environmental factors(epigenetic control).</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Lower arch constitutes the controlled variable.</a:t>
            </a:r>
          </a:p>
          <a:p>
            <a:pPr algn="l"/>
            <a:endParaRPr lang="en-US" sz="2400" dirty="0">
              <a:solidFill>
                <a:schemeClr val="accent1">
                  <a:lumMod val="20000"/>
                  <a:lumOff val="80000"/>
                </a:schemeClr>
              </a:solidFill>
            </a:endParaRPr>
          </a:p>
        </p:txBody>
      </p:sp>
    </p:spTree>
    <p:extLst>
      <p:ext uri="{BB962C8B-B14F-4D97-AF65-F5344CB8AC3E}">
        <p14:creationId xmlns:p14="http://schemas.microsoft.com/office/powerpoint/2010/main" val="3783730565"/>
      </p:ext>
    </p:extLst>
  </p:cSld>
  <p:clrMapOvr>
    <a:masterClrMapping/>
  </p:clrMapOvr>
  <p:transition spd="slow" advClick="0"/>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084B62-5901-4F15-9E43-BBD133BB5780}"/>
              </a:ext>
            </a:extLst>
          </p:cNvPr>
          <p:cNvSpPr>
            <a:spLocks noGrp="1"/>
          </p:cNvSpPr>
          <p:nvPr>
            <p:ph type="subTitle" idx="1"/>
          </p:nvPr>
        </p:nvSpPr>
        <p:spPr>
          <a:xfrm>
            <a:off x="0" y="333828"/>
            <a:ext cx="11839512" cy="5098741"/>
          </a:xfrm>
        </p:spPr>
        <p:txBody>
          <a:bodyPr>
            <a:normAutofit/>
          </a:bodyPr>
          <a:lstStyle/>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At last, hormonal factors acting principally on the condylar cartilage and the musculature get directly and indirectly influenced by the effect of the muscle function and receptivity of the condylar cartilage.</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As long as the midface-upper dental arch portion grows and matures with proper extrinsic, functional and hormonal factors being supportive, this complete cycle is activated incessantly as a servomotor.</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This affects the output signal.</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The output signal is the final sagittal position of mandible.</a:t>
            </a:r>
          </a:p>
          <a:p>
            <a:pPr marL="342900" indent="-342900" algn="l">
              <a:buClr>
                <a:schemeClr val="bg1"/>
              </a:buClr>
              <a:buFont typeface="Wingdings" panose="05000000000000000000" pitchFamily="2" charset="2"/>
              <a:buChar char="q"/>
            </a:pPr>
            <a:r>
              <a:rPr lang="en-US" sz="2600" dirty="0">
                <a:solidFill>
                  <a:schemeClr val="accent1">
                    <a:lumMod val="20000"/>
                    <a:lumOff val="80000"/>
                  </a:schemeClr>
                </a:solidFill>
              </a:rPr>
              <a:t>The final sagittal position of the mandible depends                                                              on the modification of condylar growth by the                                                                           activity of </a:t>
            </a:r>
            <a:r>
              <a:rPr lang="en-US" sz="2600" dirty="0" err="1">
                <a:solidFill>
                  <a:schemeClr val="accent1">
                    <a:lumMod val="20000"/>
                    <a:lumOff val="80000"/>
                  </a:schemeClr>
                </a:solidFill>
              </a:rPr>
              <a:t>retrodiscal</a:t>
            </a:r>
            <a:r>
              <a:rPr lang="en-US" sz="2600" dirty="0">
                <a:solidFill>
                  <a:schemeClr val="accent1">
                    <a:lumMod val="20000"/>
                    <a:lumOff val="80000"/>
                  </a:schemeClr>
                </a:solidFill>
              </a:rPr>
              <a:t> pad and lateral pterygoid                                                                                  muscle stimulation.</a:t>
            </a:r>
          </a:p>
        </p:txBody>
      </p:sp>
      <p:pic>
        <p:nvPicPr>
          <p:cNvPr id="4" name="Picture 3">
            <a:extLst>
              <a:ext uri="{FF2B5EF4-FFF2-40B4-BE49-F238E27FC236}">
                <a16:creationId xmlns:a16="http://schemas.microsoft.com/office/drawing/2014/main" id="{2A95C7CC-BCAA-4438-B38D-7174343571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9383" y="3947885"/>
            <a:ext cx="4325686" cy="2811995"/>
          </a:xfrm>
          <a:prstGeom prst="rect">
            <a:avLst/>
          </a:prstGeom>
        </p:spPr>
      </p:pic>
    </p:spTree>
    <p:extLst>
      <p:ext uri="{BB962C8B-B14F-4D97-AF65-F5344CB8AC3E}">
        <p14:creationId xmlns:p14="http://schemas.microsoft.com/office/powerpoint/2010/main" val="1588252503"/>
      </p:ext>
    </p:extLst>
  </p:cSld>
  <p:clrMapOvr>
    <a:masterClrMapping/>
  </p:clrMapOvr>
  <p:transition spd="slow" advClick="0"/>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432DAD-4A85-4BD5-8AF9-126B0794C188}"/>
              </a:ext>
            </a:extLst>
          </p:cNvPr>
          <p:cNvSpPr/>
          <p:nvPr/>
        </p:nvSpPr>
        <p:spPr>
          <a:xfrm>
            <a:off x="106329" y="1820346"/>
            <a:ext cx="3009015" cy="103135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spc="50" dirty="0">
                <a:ln w="0"/>
                <a:solidFill>
                  <a:srgbClr val="800000"/>
                </a:solidFill>
                <a:effectLst>
                  <a:innerShdw blurRad="63500" dist="50800" dir="13500000">
                    <a:srgbClr val="000000">
                      <a:alpha val="50000"/>
                    </a:srgbClr>
                  </a:innerShdw>
                </a:effectLst>
              </a:rPr>
              <a:t>MUSCLE FUNCTION </a:t>
            </a:r>
          </a:p>
        </p:txBody>
      </p:sp>
      <p:sp>
        <p:nvSpPr>
          <p:cNvPr id="4" name="Rectangle: Rounded Corners 3">
            <a:extLst>
              <a:ext uri="{FF2B5EF4-FFF2-40B4-BE49-F238E27FC236}">
                <a16:creationId xmlns:a16="http://schemas.microsoft.com/office/drawing/2014/main" id="{3E499949-7812-44F9-8BEB-FBB67A1458F9}"/>
              </a:ext>
            </a:extLst>
          </p:cNvPr>
          <p:cNvSpPr/>
          <p:nvPr/>
        </p:nvSpPr>
        <p:spPr>
          <a:xfrm>
            <a:off x="4329278" y="2217962"/>
            <a:ext cx="2670991" cy="62183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CONDYLAR GROWTH</a:t>
            </a:r>
          </a:p>
        </p:txBody>
      </p:sp>
      <p:sp>
        <p:nvSpPr>
          <p:cNvPr id="5" name="Rectangle: Rounded Corners 4">
            <a:extLst>
              <a:ext uri="{FF2B5EF4-FFF2-40B4-BE49-F238E27FC236}">
                <a16:creationId xmlns:a16="http://schemas.microsoft.com/office/drawing/2014/main" id="{AD4F1E3E-958C-4FE8-A33F-DBEA710A5C41}"/>
              </a:ext>
            </a:extLst>
          </p:cNvPr>
          <p:cNvSpPr/>
          <p:nvPr/>
        </p:nvSpPr>
        <p:spPr>
          <a:xfrm>
            <a:off x="1610831" y="5277656"/>
            <a:ext cx="1655580" cy="60356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CNS</a:t>
            </a:r>
          </a:p>
        </p:txBody>
      </p:sp>
      <p:sp>
        <p:nvSpPr>
          <p:cNvPr id="6" name="Rectangle: Rounded Corners 5">
            <a:extLst>
              <a:ext uri="{FF2B5EF4-FFF2-40B4-BE49-F238E27FC236}">
                <a16:creationId xmlns:a16="http://schemas.microsoft.com/office/drawing/2014/main" id="{BCFBE904-6C50-4D21-B473-46EDE587FB99}"/>
              </a:ext>
            </a:extLst>
          </p:cNvPr>
          <p:cNvSpPr/>
          <p:nvPr/>
        </p:nvSpPr>
        <p:spPr>
          <a:xfrm>
            <a:off x="8708064" y="427230"/>
            <a:ext cx="3138496" cy="529700"/>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MAXILLARY GROWTH</a:t>
            </a:r>
          </a:p>
        </p:txBody>
      </p:sp>
      <p:sp>
        <p:nvSpPr>
          <p:cNvPr id="7" name="Rectangle: Rounded Corners 6">
            <a:extLst>
              <a:ext uri="{FF2B5EF4-FFF2-40B4-BE49-F238E27FC236}">
                <a16:creationId xmlns:a16="http://schemas.microsoft.com/office/drawing/2014/main" id="{DECAA933-2B76-43E9-B946-AFE077286CED}"/>
              </a:ext>
            </a:extLst>
          </p:cNvPr>
          <p:cNvSpPr/>
          <p:nvPr/>
        </p:nvSpPr>
        <p:spPr>
          <a:xfrm>
            <a:off x="7368809" y="4637433"/>
            <a:ext cx="2764465" cy="1467293"/>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PROPRIOCEPTORS:</a:t>
            </a:r>
          </a:p>
          <a:p>
            <a:pPr algn="ctr"/>
            <a:r>
              <a:rPr lang="en-US" b="1" spc="50" dirty="0">
                <a:ln w="0"/>
                <a:solidFill>
                  <a:srgbClr val="800000"/>
                </a:solidFill>
                <a:effectLst>
                  <a:innerShdw blurRad="63500" dist="50800" dir="13500000">
                    <a:srgbClr val="000000">
                      <a:alpha val="50000"/>
                    </a:srgbClr>
                  </a:innerShdw>
                </a:effectLst>
              </a:rPr>
              <a:t>PERIODONTIUM-TMJ</a:t>
            </a:r>
          </a:p>
        </p:txBody>
      </p:sp>
      <p:sp>
        <p:nvSpPr>
          <p:cNvPr id="8" name="Rectangle: Rounded Corners 7">
            <a:extLst>
              <a:ext uri="{FF2B5EF4-FFF2-40B4-BE49-F238E27FC236}">
                <a16:creationId xmlns:a16="http://schemas.microsoft.com/office/drawing/2014/main" id="{547D1303-BC26-40A8-AFF3-968DE3B2F954}"/>
              </a:ext>
            </a:extLst>
          </p:cNvPr>
          <p:cNvSpPr/>
          <p:nvPr/>
        </p:nvSpPr>
        <p:spPr>
          <a:xfrm>
            <a:off x="106327" y="18296"/>
            <a:ext cx="3080788" cy="677610"/>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HORMONAL FACTORS</a:t>
            </a:r>
          </a:p>
        </p:txBody>
      </p:sp>
      <p:sp>
        <p:nvSpPr>
          <p:cNvPr id="9" name="Rectangle: Rounded Corners 8">
            <a:extLst>
              <a:ext uri="{FF2B5EF4-FFF2-40B4-BE49-F238E27FC236}">
                <a16:creationId xmlns:a16="http://schemas.microsoft.com/office/drawing/2014/main" id="{C21397F4-D4F8-477E-BFBE-61254C62B02B}"/>
              </a:ext>
            </a:extLst>
          </p:cNvPr>
          <p:cNvSpPr/>
          <p:nvPr/>
        </p:nvSpPr>
        <p:spPr>
          <a:xfrm>
            <a:off x="8012519" y="1824220"/>
            <a:ext cx="1883044" cy="831086"/>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rgbClr val="800000"/>
                </a:solidFill>
                <a:effectLst>
                  <a:innerShdw blurRad="63500" dist="50800" dir="13500000">
                    <a:srgbClr val="000000">
                      <a:alpha val="50000"/>
                    </a:srgbClr>
                  </a:innerShdw>
                </a:effectLst>
              </a:rPr>
              <a:t>OCCLUSAL DEVIATION</a:t>
            </a:r>
          </a:p>
        </p:txBody>
      </p:sp>
      <p:sp>
        <p:nvSpPr>
          <p:cNvPr id="10" name="TextBox 9">
            <a:extLst>
              <a:ext uri="{FF2B5EF4-FFF2-40B4-BE49-F238E27FC236}">
                <a16:creationId xmlns:a16="http://schemas.microsoft.com/office/drawing/2014/main" id="{D2F9B06F-AE96-4410-B7F8-1B5D6BDE4FB8}"/>
              </a:ext>
            </a:extLst>
          </p:cNvPr>
          <p:cNvSpPr txBox="1"/>
          <p:nvPr/>
        </p:nvSpPr>
        <p:spPr>
          <a:xfrm>
            <a:off x="9530760" y="1018813"/>
            <a:ext cx="2498680" cy="646331"/>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ANTERIOR GROWTH OF THE MIDFACE</a:t>
            </a:r>
          </a:p>
        </p:txBody>
      </p:sp>
      <p:sp>
        <p:nvSpPr>
          <p:cNvPr id="11" name="TextBox 10">
            <a:extLst>
              <a:ext uri="{FF2B5EF4-FFF2-40B4-BE49-F238E27FC236}">
                <a16:creationId xmlns:a16="http://schemas.microsoft.com/office/drawing/2014/main" id="{A899B4C6-4764-4031-82F9-233A6779CDDD}"/>
              </a:ext>
            </a:extLst>
          </p:cNvPr>
          <p:cNvSpPr txBox="1"/>
          <p:nvPr/>
        </p:nvSpPr>
        <p:spPr>
          <a:xfrm>
            <a:off x="3717628" y="4801930"/>
            <a:ext cx="2130941" cy="1200329"/>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PERCEPTION OF THIS OCCLUSAL DEVIATION BY PROPRIOCEPTORS</a:t>
            </a:r>
          </a:p>
        </p:txBody>
      </p:sp>
      <p:sp>
        <p:nvSpPr>
          <p:cNvPr id="13" name="TextBox 12">
            <a:extLst>
              <a:ext uri="{FF2B5EF4-FFF2-40B4-BE49-F238E27FC236}">
                <a16:creationId xmlns:a16="http://schemas.microsoft.com/office/drawing/2014/main" id="{D9DF6B86-98C0-418F-8781-A56CDB590548}"/>
              </a:ext>
            </a:extLst>
          </p:cNvPr>
          <p:cNvSpPr txBox="1"/>
          <p:nvPr/>
        </p:nvSpPr>
        <p:spPr>
          <a:xfrm>
            <a:off x="37217" y="3419363"/>
            <a:ext cx="2202707" cy="1754326"/>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IT TRIGGERS THE PROTRUDED MUSCLES OF THE MANDIBLE TO BECOME MORE ACTIVE TONICALLY</a:t>
            </a:r>
          </a:p>
        </p:txBody>
      </p:sp>
      <p:sp>
        <p:nvSpPr>
          <p:cNvPr id="14" name="TextBox 13">
            <a:extLst>
              <a:ext uri="{FF2B5EF4-FFF2-40B4-BE49-F238E27FC236}">
                <a16:creationId xmlns:a16="http://schemas.microsoft.com/office/drawing/2014/main" id="{A0B294C5-992E-4244-9F81-557D05AC44EE}"/>
              </a:ext>
            </a:extLst>
          </p:cNvPr>
          <p:cNvSpPr txBox="1"/>
          <p:nvPr/>
        </p:nvSpPr>
        <p:spPr>
          <a:xfrm>
            <a:off x="3223192" y="109066"/>
            <a:ext cx="5050749" cy="1200329"/>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IN ORDER TO REPOSITION THE MANDIBLE ANTERIORLY THE MUSCLE ACTIVITY AND THE PROTRUSION IN THE PRESENCE OF APPROPRIATE HORMONAL FACTORS</a:t>
            </a:r>
          </a:p>
        </p:txBody>
      </p:sp>
      <p:sp>
        <p:nvSpPr>
          <p:cNvPr id="16" name="TextBox 15">
            <a:extLst>
              <a:ext uri="{FF2B5EF4-FFF2-40B4-BE49-F238E27FC236}">
                <a16:creationId xmlns:a16="http://schemas.microsoft.com/office/drawing/2014/main" id="{978ABADF-7542-40CC-A468-1509B961560B}"/>
              </a:ext>
            </a:extLst>
          </p:cNvPr>
          <p:cNvSpPr txBox="1"/>
          <p:nvPr/>
        </p:nvSpPr>
        <p:spPr>
          <a:xfrm>
            <a:off x="9241904" y="3372424"/>
            <a:ext cx="2787536" cy="923330"/>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RESULTS IN A SLIGHT OCCLUSAL DEVIATION BY PROPRIOCEPTORS</a:t>
            </a:r>
          </a:p>
        </p:txBody>
      </p:sp>
      <p:sp>
        <p:nvSpPr>
          <p:cNvPr id="17" name="TextBox 16">
            <a:extLst>
              <a:ext uri="{FF2B5EF4-FFF2-40B4-BE49-F238E27FC236}">
                <a16:creationId xmlns:a16="http://schemas.microsoft.com/office/drawing/2014/main" id="{73B9BF37-FAE5-4497-97B0-D0E585D40FF2}"/>
              </a:ext>
            </a:extLst>
          </p:cNvPr>
          <p:cNvSpPr txBox="1"/>
          <p:nvPr/>
        </p:nvSpPr>
        <p:spPr>
          <a:xfrm>
            <a:off x="4464456" y="2897533"/>
            <a:ext cx="2189413" cy="1200329"/>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chemeClr val="bg1"/>
                </a:solidFill>
              </a:rPr>
              <a:t>STIMULATE GROWTH AT THE MANDIBULAR CONDYLE</a:t>
            </a:r>
          </a:p>
        </p:txBody>
      </p:sp>
      <p:sp>
        <p:nvSpPr>
          <p:cNvPr id="18" name="Rectangle: Rounded Corners 17">
            <a:extLst>
              <a:ext uri="{FF2B5EF4-FFF2-40B4-BE49-F238E27FC236}">
                <a16:creationId xmlns:a16="http://schemas.microsoft.com/office/drawing/2014/main" id="{10EF43DF-BC16-473F-9FC1-8889A01CF1B7}"/>
              </a:ext>
            </a:extLst>
          </p:cNvPr>
          <p:cNvSpPr/>
          <p:nvPr/>
        </p:nvSpPr>
        <p:spPr>
          <a:xfrm>
            <a:off x="37221" y="6179730"/>
            <a:ext cx="11809345" cy="538246"/>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spc="50" dirty="0">
                <a:ln w="0"/>
                <a:solidFill>
                  <a:schemeClr val="bg1"/>
                </a:solidFill>
                <a:effectLst>
                  <a:innerShdw blurRad="63500" dist="50800" dir="13500000">
                    <a:srgbClr val="000000">
                      <a:alpha val="50000"/>
                    </a:srgbClr>
                  </a:innerShdw>
                </a:effectLst>
              </a:rPr>
              <a:t>SERVOSYSTEM THEORY OF CRANIOFACIAL GROWTH WITH EMPHASIS ON THE GROWTH OF THE MANDIBLE</a:t>
            </a:r>
          </a:p>
        </p:txBody>
      </p:sp>
      <p:sp>
        <p:nvSpPr>
          <p:cNvPr id="19" name="Arrow: Down 18">
            <a:extLst>
              <a:ext uri="{FF2B5EF4-FFF2-40B4-BE49-F238E27FC236}">
                <a16:creationId xmlns:a16="http://schemas.microsoft.com/office/drawing/2014/main" id="{592F2E77-B884-4A92-961D-3AFEF62C2E5E}"/>
              </a:ext>
            </a:extLst>
          </p:cNvPr>
          <p:cNvSpPr/>
          <p:nvPr/>
        </p:nvSpPr>
        <p:spPr>
          <a:xfrm>
            <a:off x="9097037" y="956930"/>
            <a:ext cx="270483" cy="875854"/>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0453105A-0DD2-47C0-AD95-FA86D25BDB16}"/>
              </a:ext>
            </a:extLst>
          </p:cNvPr>
          <p:cNvSpPr/>
          <p:nvPr/>
        </p:nvSpPr>
        <p:spPr>
          <a:xfrm rot="16200000">
            <a:off x="7266314" y="2056340"/>
            <a:ext cx="500545" cy="991873"/>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B4E636CD-8A20-4A79-85B3-878654179958}"/>
              </a:ext>
            </a:extLst>
          </p:cNvPr>
          <p:cNvSpPr/>
          <p:nvPr/>
        </p:nvSpPr>
        <p:spPr>
          <a:xfrm>
            <a:off x="2126087" y="695914"/>
            <a:ext cx="495196" cy="1129201"/>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id="{9C2C0AD7-68D5-43C0-9CD8-5D5C48E28A54}"/>
              </a:ext>
            </a:extLst>
          </p:cNvPr>
          <p:cNvSpPr/>
          <p:nvPr/>
        </p:nvSpPr>
        <p:spPr>
          <a:xfrm rot="5400000">
            <a:off x="3389683" y="5287825"/>
            <a:ext cx="213680" cy="442208"/>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id="{62E646F6-2FE1-4339-850F-51534BBA5059}"/>
              </a:ext>
            </a:extLst>
          </p:cNvPr>
          <p:cNvSpPr/>
          <p:nvPr/>
        </p:nvSpPr>
        <p:spPr>
          <a:xfrm flipH="1" flipV="1">
            <a:off x="2247676" y="2851703"/>
            <a:ext cx="162589" cy="2382561"/>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Arrow: Down 23">
            <a:extLst>
              <a:ext uri="{FF2B5EF4-FFF2-40B4-BE49-F238E27FC236}">
                <a16:creationId xmlns:a16="http://schemas.microsoft.com/office/drawing/2014/main" id="{D47E9DAD-73AC-4FE0-95B8-734CCA375413}"/>
              </a:ext>
            </a:extLst>
          </p:cNvPr>
          <p:cNvSpPr/>
          <p:nvPr/>
        </p:nvSpPr>
        <p:spPr>
          <a:xfrm rot="5400000">
            <a:off x="6346927" y="4421893"/>
            <a:ext cx="523527" cy="1520237"/>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BDFA11EC-8F90-43E9-B772-CB3646D25A74}"/>
              </a:ext>
            </a:extLst>
          </p:cNvPr>
          <p:cNvSpPr/>
          <p:nvPr/>
        </p:nvSpPr>
        <p:spPr>
          <a:xfrm>
            <a:off x="8520501" y="2655306"/>
            <a:ext cx="576539" cy="1982119"/>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A7BA7ED8-3DE9-4FE7-8A9A-22BA5910AA67}"/>
              </a:ext>
            </a:extLst>
          </p:cNvPr>
          <p:cNvSpPr/>
          <p:nvPr/>
        </p:nvSpPr>
        <p:spPr>
          <a:xfrm rot="16200000">
            <a:off x="3454178" y="1976603"/>
            <a:ext cx="536258" cy="1213933"/>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02C5692-7B63-42F3-81C9-D7D75D1785AF}"/>
              </a:ext>
            </a:extLst>
          </p:cNvPr>
          <p:cNvSpPr txBox="1"/>
          <p:nvPr/>
        </p:nvSpPr>
        <p:spPr>
          <a:xfrm>
            <a:off x="225468" y="814193"/>
            <a:ext cx="1900616" cy="369332"/>
          </a:xfrm>
          <a:prstGeom prst="rect">
            <a:avLst/>
          </a:prstGeom>
          <a:noFill/>
        </p:spPr>
        <p:txBody>
          <a:bodyPr wrap="square" rtlCol="0">
            <a:spAutoFit/>
          </a:bodyPr>
          <a:lstStyle/>
          <a:p>
            <a:r>
              <a:rPr lang="en-US" dirty="0"/>
              <a:t>COMMAND</a:t>
            </a:r>
          </a:p>
        </p:txBody>
      </p:sp>
      <p:sp>
        <p:nvSpPr>
          <p:cNvPr id="12" name="TextBox 11">
            <a:extLst>
              <a:ext uri="{FF2B5EF4-FFF2-40B4-BE49-F238E27FC236}">
                <a16:creationId xmlns:a16="http://schemas.microsoft.com/office/drawing/2014/main" id="{F79EC06B-FE72-49AC-B692-47C34B541BA2}"/>
              </a:ext>
            </a:extLst>
          </p:cNvPr>
          <p:cNvSpPr txBox="1"/>
          <p:nvPr/>
        </p:nvSpPr>
        <p:spPr>
          <a:xfrm>
            <a:off x="225473" y="2993725"/>
            <a:ext cx="2709999" cy="369332"/>
          </a:xfrm>
          <a:prstGeom prst="rect">
            <a:avLst/>
          </a:prstGeom>
          <a:noFill/>
        </p:spPr>
        <p:txBody>
          <a:bodyPr wrap="square" rtlCol="0">
            <a:spAutoFit/>
          </a:bodyPr>
          <a:lstStyle/>
          <a:p>
            <a:r>
              <a:rPr lang="en-US" dirty="0"/>
              <a:t>ACTUATING SIGNAL</a:t>
            </a:r>
          </a:p>
        </p:txBody>
      </p:sp>
      <p:sp>
        <p:nvSpPr>
          <p:cNvPr id="15" name="TextBox 14">
            <a:extLst>
              <a:ext uri="{FF2B5EF4-FFF2-40B4-BE49-F238E27FC236}">
                <a16:creationId xmlns:a16="http://schemas.microsoft.com/office/drawing/2014/main" id="{8DBED48F-FD41-4AF1-A142-5AA21A171150}"/>
              </a:ext>
            </a:extLst>
          </p:cNvPr>
          <p:cNvSpPr txBox="1"/>
          <p:nvPr/>
        </p:nvSpPr>
        <p:spPr>
          <a:xfrm>
            <a:off x="4171173" y="1665143"/>
            <a:ext cx="3178247" cy="369332"/>
          </a:xfrm>
          <a:prstGeom prst="rect">
            <a:avLst/>
          </a:prstGeom>
          <a:noFill/>
        </p:spPr>
        <p:txBody>
          <a:bodyPr wrap="square" rtlCol="0">
            <a:spAutoFit/>
          </a:bodyPr>
          <a:lstStyle/>
          <a:p>
            <a:r>
              <a:rPr lang="en-US" dirty="0"/>
              <a:t>CONTROLLED SYSTEM</a:t>
            </a:r>
          </a:p>
        </p:txBody>
      </p:sp>
      <p:sp>
        <p:nvSpPr>
          <p:cNvPr id="27" name="TextBox 26">
            <a:extLst>
              <a:ext uri="{FF2B5EF4-FFF2-40B4-BE49-F238E27FC236}">
                <a16:creationId xmlns:a16="http://schemas.microsoft.com/office/drawing/2014/main" id="{C45F0F5A-79B9-40A0-B31F-2A99305E6416}"/>
              </a:ext>
            </a:extLst>
          </p:cNvPr>
          <p:cNvSpPr txBox="1"/>
          <p:nvPr/>
        </p:nvSpPr>
        <p:spPr>
          <a:xfrm>
            <a:off x="8751041" y="57900"/>
            <a:ext cx="2882487" cy="369332"/>
          </a:xfrm>
          <a:prstGeom prst="rect">
            <a:avLst/>
          </a:prstGeom>
          <a:noFill/>
        </p:spPr>
        <p:txBody>
          <a:bodyPr wrap="square" rtlCol="0">
            <a:spAutoFit/>
          </a:bodyPr>
          <a:lstStyle/>
          <a:p>
            <a:r>
              <a:rPr lang="en-US" dirty="0"/>
              <a:t>REFERENCE INPUT</a:t>
            </a:r>
          </a:p>
        </p:txBody>
      </p:sp>
      <p:sp>
        <p:nvSpPr>
          <p:cNvPr id="28" name="TextBox 27">
            <a:extLst>
              <a:ext uri="{FF2B5EF4-FFF2-40B4-BE49-F238E27FC236}">
                <a16:creationId xmlns:a16="http://schemas.microsoft.com/office/drawing/2014/main" id="{FFCF64F6-3920-441B-8F5A-5719FACB849E}"/>
              </a:ext>
            </a:extLst>
          </p:cNvPr>
          <p:cNvSpPr txBox="1"/>
          <p:nvPr/>
        </p:nvSpPr>
        <p:spPr>
          <a:xfrm>
            <a:off x="9895565" y="1995307"/>
            <a:ext cx="1853851" cy="369332"/>
          </a:xfrm>
          <a:prstGeom prst="rect">
            <a:avLst/>
          </a:prstGeom>
          <a:noFill/>
        </p:spPr>
        <p:txBody>
          <a:bodyPr wrap="square" rtlCol="0">
            <a:spAutoFit/>
          </a:bodyPr>
          <a:lstStyle/>
          <a:p>
            <a:r>
              <a:rPr lang="en-US" dirty="0"/>
              <a:t>COMPARATOR</a:t>
            </a:r>
          </a:p>
        </p:txBody>
      </p:sp>
      <p:sp>
        <p:nvSpPr>
          <p:cNvPr id="29" name="TextBox 28">
            <a:extLst>
              <a:ext uri="{FF2B5EF4-FFF2-40B4-BE49-F238E27FC236}">
                <a16:creationId xmlns:a16="http://schemas.microsoft.com/office/drawing/2014/main" id="{575D8856-6CD6-48C0-A501-C2928B56C3FC}"/>
              </a:ext>
            </a:extLst>
          </p:cNvPr>
          <p:cNvSpPr txBox="1"/>
          <p:nvPr/>
        </p:nvSpPr>
        <p:spPr>
          <a:xfrm>
            <a:off x="2424143" y="4667027"/>
            <a:ext cx="1255671" cy="646331"/>
          </a:xfrm>
          <a:prstGeom prst="rect">
            <a:avLst/>
          </a:prstGeom>
          <a:noFill/>
        </p:spPr>
        <p:txBody>
          <a:bodyPr wrap="square" rtlCol="0">
            <a:spAutoFit/>
          </a:bodyPr>
          <a:lstStyle/>
          <a:p>
            <a:r>
              <a:rPr lang="en-US" dirty="0"/>
              <a:t>SENSORY ENGRAM</a:t>
            </a:r>
          </a:p>
        </p:txBody>
      </p:sp>
      <p:sp>
        <p:nvSpPr>
          <p:cNvPr id="30" name="TextBox 29">
            <a:extLst>
              <a:ext uri="{FF2B5EF4-FFF2-40B4-BE49-F238E27FC236}">
                <a16:creationId xmlns:a16="http://schemas.microsoft.com/office/drawing/2014/main" id="{3110BB30-5839-4B40-AAEA-6C544D607B2E}"/>
              </a:ext>
            </a:extLst>
          </p:cNvPr>
          <p:cNvSpPr txBox="1"/>
          <p:nvPr/>
        </p:nvSpPr>
        <p:spPr>
          <a:xfrm>
            <a:off x="7020649" y="2802545"/>
            <a:ext cx="1253297" cy="369332"/>
          </a:xfrm>
          <a:prstGeom prst="rect">
            <a:avLst/>
          </a:prstGeom>
          <a:noFill/>
        </p:spPr>
        <p:txBody>
          <a:bodyPr wrap="square" rtlCol="0">
            <a:spAutoFit/>
          </a:bodyPr>
          <a:lstStyle/>
          <a:p>
            <a:r>
              <a:rPr lang="en-US" dirty="0"/>
              <a:t>OUTPUT</a:t>
            </a:r>
          </a:p>
        </p:txBody>
      </p:sp>
    </p:spTree>
    <p:extLst>
      <p:ext uri="{BB962C8B-B14F-4D97-AF65-F5344CB8AC3E}">
        <p14:creationId xmlns:p14="http://schemas.microsoft.com/office/powerpoint/2010/main" val="1865007901"/>
      </p:ext>
    </p:extLst>
  </p:cSld>
  <p:clrMapOvr>
    <a:masterClrMapping/>
  </p:clrMapOvr>
  <p:transition spd="slow" advClick="0"/>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2F91B81-ACB0-4028-9E70-21A7F6109F95}"/>
              </a:ext>
            </a:extLst>
          </p:cNvPr>
          <p:cNvSpPr/>
          <p:nvPr/>
        </p:nvSpPr>
        <p:spPr>
          <a:xfrm>
            <a:off x="1499191" y="212650"/>
            <a:ext cx="2658140" cy="829340"/>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n w="0"/>
                <a:solidFill>
                  <a:schemeClr val="bg1"/>
                </a:solidFill>
                <a:effectLst>
                  <a:outerShdw blurRad="38100" dist="19050" dir="2700000" algn="tl" rotWithShape="0">
                    <a:schemeClr val="dk1">
                      <a:alpha val="40000"/>
                    </a:schemeClr>
                  </a:outerShdw>
                </a:effectLst>
              </a:rPr>
              <a:t>COMMAND(RELEASE OF GROWTH RELATED HORMONES)</a:t>
            </a:r>
          </a:p>
        </p:txBody>
      </p:sp>
      <p:sp>
        <p:nvSpPr>
          <p:cNvPr id="3" name="Rectangle: Rounded Corners 2">
            <a:extLst>
              <a:ext uri="{FF2B5EF4-FFF2-40B4-BE49-F238E27FC236}">
                <a16:creationId xmlns:a16="http://schemas.microsoft.com/office/drawing/2014/main" id="{BA52AD64-D80B-4286-AF3D-D99A8B5DABFC}"/>
              </a:ext>
            </a:extLst>
          </p:cNvPr>
          <p:cNvSpPr/>
          <p:nvPr/>
        </p:nvSpPr>
        <p:spPr>
          <a:xfrm>
            <a:off x="7368372" y="313650"/>
            <a:ext cx="3912781" cy="616688"/>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REFERENCE INPUT ELEMENTS(</a:t>
            </a:r>
            <a:r>
              <a:rPr lang="en-US" dirty="0" err="1">
                <a:solidFill>
                  <a:schemeClr val="bg1"/>
                </a:solidFill>
              </a:rPr>
              <a:t>Eg</a:t>
            </a:r>
            <a:r>
              <a:rPr lang="en-US" dirty="0">
                <a:solidFill>
                  <a:schemeClr val="bg1"/>
                </a:solidFill>
              </a:rPr>
              <a:t>.-SEPTAL CARTILAGE)</a:t>
            </a:r>
          </a:p>
        </p:txBody>
      </p:sp>
      <p:sp>
        <p:nvSpPr>
          <p:cNvPr id="4" name="Rectangle: Rounded Corners 3">
            <a:extLst>
              <a:ext uri="{FF2B5EF4-FFF2-40B4-BE49-F238E27FC236}">
                <a16:creationId xmlns:a16="http://schemas.microsoft.com/office/drawing/2014/main" id="{76E60591-18A1-4493-ACA0-93F267B55701}"/>
              </a:ext>
            </a:extLst>
          </p:cNvPr>
          <p:cNvSpPr/>
          <p:nvPr/>
        </p:nvSpPr>
        <p:spPr>
          <a:xfrm>
            <a:off x="3761270" y="6148276"/>
            <a:ext cx="3766585" cy="661876"/>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PERFORMANCE ANALYZING ELEMENTS</a:t>
            </a:r>
          </a:p>
        </p:txBody>
      </p:sp>
      <p:sp>
        <p:nvSpPr>
          <p:cNvPr id="5" name="Rectangle: Rounded Corners 4">
            <a:extLst>
              <a:ext uri="{FF2B5EF4-FFF2-40B4-BE49-F238E27FC236}">
                <a16:creationId xmlns:a16="http://schemas.microsoft.com/office/drawing/2014/main" id="{E523FDEC-95DA-4461-A4DD-4E090DBD30DB}"/>
              </a:ext>
            </a:extLst>
          </p:cNvPr>
          <p:cNvSpPr/>
          <p:nvPr/>
        </p:nvSpPr>
        <p:spPr>
          <a:xfrm>
            <a:off x="8620347" y="6148284"/>
            <a:ext cx="2328535" cy="637953"/>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PERFORMANCE</a:t>
            </a:r>
          </a:p>
        </p:txBody>
      </p:sp>
      <p:sp>
        <p:nvSpPr>
          <p:cNvPr id="6" name="Rectangle: Rounded Corners 5">
            <a:extLst>
              <a:ext uri="{FF2B5EF4-FFF2-40B4-BE49-F238E27FC236}">
                <a16:creationId xmlns:a16="http://schemas.microsoft.com/office/drawing/2014/main" id="{F6741195-0387-4B58-A8BA-B488A1DE7BFF}"/>
              </a:ext>
            </a:extLst>
          </p:cNvPr>
          <p:cNvSpPr/>
          <p:nvPr/>
        </p:nvSpPr>
        <p:spPr>
          <a:xfrm>
            <a:off x="6" y="3381161"/>
            <a:ext cx="1350335" cy="185570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solidFill>
                  <a:schemeClr val="bg1"/>
                </a:solidFill>
              </a:rPr>
              <a:t>ACTUATOR (TEETH,</a:t>
            </a:r>
          </a:p>
          <a:p>
            <a:pPr algn="ctr"/>
            <a:r>
              <a:rPr lang="en-US" sz="1400" dirty="0">
                <a:solidFill>
                  <a:schemeClr val="bg1"/>
                </a:solidFill>
              </a:rPr>
              <a:t>PERIODONTIUM,MUSCULATURE)</a:t>
            </a:r>
          </a:p>
        </p:txBody>
      </p:sp>
      <p:sp>
        <p:nvSpPr>
          <p:cNvPr id="7" name="Rectangle: Rounded Corners 6">
            <a:extLst>
              <a:ext uri="{FF2B5EF4-FFF2-40B4-BE49-F238E27FC236}">
                <a16:creationId xmlns:a16="http://schemas.microsoft.com/office/drawing/2014/main" id="{774F009A-AA36-402B-94C1-898C0D69481E}"/>
              </a:ext>
            </a:extLst>
          </p:cNvPr>
          <p:cNvSpPr/>
          <p:nvPr/>
        </p:nvSpPr>
        <p:spPr>
          <a:xfrm>
            <a:off x="239234" y="6142306"/>
            <a:ext cx="2232839" cy="58078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CONTROLLER</a:t>
            </a:r>
          </a:p>
        </p:txBody>
      </p:sp>
      <p:sp>
        <p:nvSpPr>
          <p:cNvPr id="8" name="Rectangle: Rounded Corners 7">
            <a:extLst>
              <a:ext uri="{FF2B5EF4-FFF2-40B4-BE49-F238E27FC236}">
                <a16:creationId xmlns:a16="http://schemas.microsoft.com/office/drawing/2014/main" id="{207CEE6A-38F4-4474-83D2-DEF55528992F}"/>
              </a:ext>
            </a:extLst>
          </p:cNvPr>
          <p:cNvSpPr/>
          <p:nvPr/>
        </p:nvSpPr>
        <p:spPr>
          <a:xfrm>
            <a:off x="1807542" y="3040913"/>
            <a:ext cx="1408807" cy="2105230"/>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bg1"/>
                </a:solidFill>
              </a:rPr>
              <a:t>COUPLING SYSTEM</a:t>
            </a:r>
          </a:p>
          <a:p>
            <a:pPr algn="ctr"/>
            <a:r>
              <a:rPr lang="en-US" sz="1600" dirty="0">
                <a:solidFill>
                  <a:schemeClr val="bg1"/>
                </a:solidFill>
              </a:rPr>
              <a:t>(AMPLIFIER)</a:t>
            </a:r>
          </a:p>
        </p:txBody>
      </p:sp>
      <p:sp>
        <p:nvSpPr>
          <p:cNvPr id="9" name="Rectangle: Rounded Corners 8">
            <a:extLst>
              <a:ext uri="{FF2B5EF4-FFF2-40B4-BE49-F238E27FC236}">
                <a16:creationId xmlns:a16="http://schemas.microsoft.com/office/drawing/2014/main" id="{20FDDA3F-2B5B-4F32-94DE-6D542F96A112}"/>
              </a:ext>
            </a:extLst>
          </p:cNvPr>
          <p:cNvSpPr/>
          <p:nvPr/>
        </p:nvSpPr>
        <p:spPr>
          <a:xfrm>
            <a:off x="3516717" y="2945225"/>
            <a:ext cx="2317891" cy="2785724"/>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COUPLING SYSTEM(GROWTH AT CONDYLAR CARTILAGE)</a:t>
            </a:r>
          </a:p>
        </p:txBody>
      </p:sp>
      <p:sp>
        <p:nvSpPr>
          <p:cNvPr id="10" name="Rectangle: Rounded Corners 9">
            <a:extLst>
              <a:ext uri="{FF2B5EF4-FFF2-40B4-BE49-F238E27FC236}">
                <a16:creationId xmlns:a16="http://schemas.microsoft.com/office/drawing/2014/main" id="{8F572CAD-B4EA-4536-A39D-95F8EC5777CB}"/>
              </a:ext>
            </a:extLst>
          </p:cNvPr>
          <p:cNvSpPr/>
          <p:nvPr/>
        </p:nvSpPr>
        <p:spPr>
          <a:xfrm>
            <a:off x="4550735" y="1952428"/>
            <a:ext cx="2080988" cy="636604"/>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DISTURBANCES</a:t>
            </a:r>
          </a:p>
        </p:txBody>
      </p:sp>
      <p:sp>
        <p:nvSpPr>
          <p:cNvPr id="11" name="Rectangle: Rounded Corners 10">
            <a:extLst>
              <a:ext uri="{FF2B5EF4-FFF2-40B4-BE49-F238E27FC236}">
                <a16:creationId xmlns:a16="http://schemas.microsoft.com/office/drawing/2014/main" id="{82C27D6D-91BE-46B0-8714-1EA9930FF9F5}"/>
              </a:ext>
            </a:extLst>
          </p:cNvPr>
          <p:cNvSpPr/>
          <p:nvPr/>
        </p:nvSpPr>
        <p:spPr>
          <a:xfrm>
            <a:off x="6049917" y="2945225"/>
            <a:ext cx="2113227" cy="2785724"/>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CONTROLLED VARIABLE</a:t>
            </a:r>
          </a:p>
          <a:p>
            <a:pPr algn="ctr"/>
            <a:r>
              <a:rPr lang="en-US" dirty="0">
                <a:solidFill>
                  <a:schemeClr val="bg1"/>
                </a:solidFill>
              </a:rPr>
              <a:t>(SAGITTAL POSITION OF MANDIBLE)</a:t>
            </a:r>
          </a:p>
        </p:txBody>
      </p:sp>
      <p:sp>
        <p:nvSpPr>
          <p:cNvPr id="12" name="Rectangle: Rounded Corners 11">
            <a:extLst>
              <a:ext uri="{FF2B5EF4-FFF2-40B4-BE49-F238E27FC236}">
                <a16:creationId xmlns:a16="http://schemas.microsoft.com/office/drawing/2014/main" id="{9DD88223-F047-40D7-8DE4-72D0F8B92B2C}"/>
              </a:ext>
            </a:extLst>
          </p:cNvPr>
          <p:cNvSpPr/>
          <p:nvPr/>
        </p:nvSpPr>
        <p:spPr>
          <a:xfrm>
            <a:off x="9447046" y="2753166"/>
            <a:ext cx="2474727" cy="1693238"/>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COMPARATOR(CONFRONTATION BETWEEN UPPER AND LOWER ARCHES)</a:t>
            </a:r>
          </a:p>
        </p:txBody>
      </p:sp>
      <p:sp>
        <p:nvSpPr>
          <p:cNvPr id="13" name="Rectangle: Rounded Corners 12">
            <a:extLst>
              <a:ext uri="{FF2B5EF4-FFF2-40B4-BE49-F238E27FC236}">
                <a16:creationId xmlns:a16="http://schemas.microsoft.com/office/drawing/2014/main" id="{E68135E3-0068-4A52-BA84-C6AB6EE2BDA0}"/>
              </a:ext>
            </a:extLst>
          </p:cNvPr>
          <p:cNvSpPr/>
          <p:nvPr/>
        </p:nvSpPr>
        <p:spPr>
          <a:xfrm>
            <a:off x="9239693" y="1023390"/>
            <a:ext cx="2599659" cy="1637409"/>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CONSTANTLY CHANGING REFERENCE INPUT(SAGITTAL POSITION OF MAXILLA)</a:t>
            </a:r>
          </a:p>
        </p:txBody>
      </p:sp>
      <p:sp>
        <p:nvSpPr>
          <p:cNvPr id="14" name="Arrow: Right 13">
            <a:extLst>
              <a:ext uri="{FF2B5EF4-FFF2-40B4-BE49-F238E27FC236}">
                <a16:creationId xmlns:a16="http://schemas.microsoft.com/office/drawing/2014/main" id="{6BDD271D-4710-4E07-83D5-E474009D4B7E}"/>
              </a:ext>
            </a:extLst>
          </p:cNvPr>
          <p:cNvSpPr/>
          <p:nvPr/>
        </p:nvSpPr>
        <p:spPr>
          <a:xfrm>
            <a:off x="6111068" y="455309"/>
            <a:ext cx="1257304" cy="380063"/>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98C65910-E0A8-47D9-9536-FED0473CB410}"/>
              </a:ext>
            </a:extLst>
          </p:cNvPr>
          <p:cNvSpPr/>
          <p:nvPr/>
        </p:nvSpPr>
        <p:spPr>
          <a:xfrm>
            <a:off x="8688128" y="986819"/>
            <a:ext cx="398717" cy="1733116"/>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E00FAA45-957E-4135-83DF-DFEE12C66144}"/>
              </a:ext>
            </a:extLst>
          </p:cNvPr>
          <p:cNvSpPr/>
          <p:nvPr/>
        </p:nvSpPr>
        <p:spPr>
          <a:xfrm>
            <a:off x="8516683" y="2716618"/>
            <a:ext cx="723015" cy="16453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Multiplication Sign 17">
            <a:extLst>
              <a:ext uri="{FF2B5EF4-FFF2-40B4-BE49-F238E27FC236}">
                <a16:creationId xmlns:a16="http://schemas.microsoft.com/office/drawing/2014/main" id="{BB672884-C063-4DC3-A3C2-4951B86B0DCA}"/>
              </a:ext>
            </a:extLst>
          </p:cNvPr>
          <p:cNvSpPr/>
          <p:nvPr/>
        </p:nvSpPr>
        <p:spPr>
          <a:xfrm>
            <a:off x="8620343" y="3187135"/>
            <a:ext cx="534288" cy="722991"/>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49C8DA50-4F0D-4179-9DCD-BA60D98577AF}"/>
              </a:ext>
            </a:extLst>
          </p:cNvPr>
          <p:cNvSpPr/>
          <p:nvPr/>
        </p:nvSpPr>
        <p:spPr>
          <a:xfrm>
            <a:off x="8620343" y="4372629"/>
            <a:ext cx="534288" cy="1728466"/>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C72B59F7-B7A0-418F-83CF-C1C09448CE35}"/>
              </a:ext>
            </a:extLst>
          </p:cNvPr>
          <p:cNvSpPr/>
          <p:nvPr/>
        </p:nvSpPr>
        <p:spPr>
          <a:xfrm>
            <a:off x="7525196" y="6255912"/>
            <a:ext cx="1095153" cy="374796"/>
          </a:xfrm>
          <a:prstGeom prst="lef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 name="Arrow: Left 20">
            <a:extLst>
              <a:ext uri="{FF2B5EF4-FFF2-40B4-BE49-F238E27FC236}">
                <a16:creationId xmlns:a16="http://schemas.microsoft.com/office/drawing/2014/main" id="{D363F205-7E36-48D0-8B15-3ED144804285}"/>
              </a:ext>
            </a:extLst>
          </p:cNvPr>
          <p:cNvSpPr/>
          <p:nvPr/>
        </p:nvSpPr>
        <p:spPr>
          <a:xfrm>
            <a:off x="2493333" y="6198787"/>
            <a:ext cx="1257299" cy="467812"/>
          </a:xfrm>
          <a:prstGeom prst="lef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Arrow: Up 21">
            <a:extLst>
              <a:ext uri="{FF2B5EF4-FFF2-40B4-BE49-F238E27FC236}">
                <a16:creationId xmlns:a16="http://schemas.microsoft.com/office/drawing/2014/main" id="{BFDA8D37-DBC4-484E-A2C7-544FF3C65599}"/>
              </a:ext>
            </a:extLst>
          </p:cNvPr>
          <p:cNvSpPr/>
          <p:nvPr/>
        </p:nvSpPr>
        <p:spPr>
          <a:xfrm>
            <a:off x="425308" y="5236862"/>
            <a:ext cx="467833" cy="905436"/>
          </a:xfrm>
          <a:prstGeom prst="up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4F0921E4-82F3-40EE-B878-B0F69C34502A}"/>
              </a:ext>
            </a:extLst>
          </p:cNvPr>
          <p:cNvSpPr/>
          <p:nvPr/>
        </p:nvSpPr>
        <p:spPr>
          <a:xfrm>
            <a:off x="1350341" y="3927407"/>
            <a:ext cx="457201" cy="35352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E2F6DF45-31C3-4B97-9152-C21B1AFDED55}"/>
              </a:ext>
            </a:extLst>
          </p:cNvPr>
          <p:cNvSpPr/>
          <p:nvPr/>
        </p:nvSpPr>
        <p:spPr>
          <a:xfrm>
            <a:off x="5845258" y="3910119"/>
            <a:ext cx="204663" cy="370810"/>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BC3D8A42-ABAE-4411-92B0-52285060B7FE}"/>
              </a:ext>
            </a:extLst>
          </p:cNvPr>
          <p:cNvSpPr/>
          <p:nvPr/>
        </p:nvSpPr>
        <p:spPr>
          <a:xfrm>
            <a:off x="8164085" y="3906132"/>
            <a:ext cx="372139" cy="321639"/>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 name="Arrow: Up-Down 27">
            <a:extLst>
              <a:ext uri="{FF2B5EF4-FFF2-40B4-BE49-F238E27FC236}">
                <a16:creationId xmlns:a16="http://schemas.microsoft.com/office/drawing/2014/main" id="{6A473581-EC75-4AB5-897C-5AE391AAE5BA}"/>
              </a:ext>
            </a:extLst>
          </p:cNvPr>
          <p:cNvSpPr/>
          <p:nvPr/>
        </p:nvSpPr>
        <p:spPr>
          <a:xfrm>
            <a:off x="1998921" y="1041994"/>
            <a:ext cx="473147" cy="1998923"/>
          </a:xfrm>
          <a:prstGeom prst="up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9" name="Arrow: Down 28">
            <a:extLst>
              <a:ext uri="{FF2B5EF4-FFF2-40B4-BE49-F238E27FC236}">
                <a16:creationId xmlns:a16="http://schemas.microsoft.com/office/drawing/2014/main" id="{688DEE94-327B-4F6B-80A1-A74E9011E659}"/>
              </a:ext>
            </a:extLst>
          </p:cNvPr>
          <p:cNvSpPr/>
          <p:nvPr/>
        </p:nvSpPr>
        <p:spPr>
          <a:xfrm>
            <a:off x="3834933" y="1043255"/>
            <a:ext cx="311071" cy="598114"/>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 name="Arrow: Pentagon 29">
            <a:extLst>
              <a:ext uri="{FF2B5EF4-FFF2-40B4-BE49-F238E27FC236}">
                <a16:creationId xmlns:a16="http://schemas.microsoft.com/office/drawing/2014/main" id="{89010333-D5CB-4EB4-B7B8-83091074574F}"/>
              </a:ext>
            </a:extLst>
          </p:cNvPr>
          <p:cNvSpPr/>
          <p:nvPr/>
        </p:nvSpPr>
        <p:spPr>
          <a:xfrm rot="5400000">
            <a:off x="3472199" y="1779634"/>
            <a:ext cx="800103" cy="584795"/>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Multiplication Sign 30">
            <a:extLst>
              <a:ext uri="{FF2B5EF4-FFF2-40B4-BE49-F238E27FC236}">
                <a16:creationId xmlns:a16="http://schemas.microsoft.com/office/drawing/2014/main" id="{3B1EDB0D-C0BC-4443-9963-DFF60B9BD954}"/>
              </a:ext>
            </a:extLst>
          </p:cNvPr>
          <p:cNvSpPr/>
          <p:nvPr/>
        </p:nvSpPr>
        <p:spPr>
          <a:xfrm>
            <a:off x="3729370" y="1842091"/>
            <a:ext cx="332271" cy="373471"/>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5B00EEDB-E022-45AD-B6AA-E6A7EFB7C73E}"/>
              </a:ext>
            </a:extLst>
          </p:cNvPr>
          <p:cNvSpPr/>
          <p:nvPr/>
        </p:nvSpPr>
        <p:spPr>
          <a:xfrm>
            <a:off x="3664914" y="2472088"/>
            <a:ext cx="414671" cy="473145"/>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26285E12-AAE5-4ED0-B4BB-F7C9F9DD677D}"/>
              </a:ext>
            </a:extLst>
          </p:cNvPr>
          <p:cNvSpPr/>
          <p:nvPr/>
        </p:nvSpPr>
        <p:spPr>
          <a:xfrm>
            <a:off x="4805917" y="2589040"/>
            <a:ext cx="329611" cy="356193"/>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 name="Arrow: Pentagon 33">
            <a:extLst>
              <a:ext uri="{FF2B5EF4-FFF2-40B4-BE49-F238E27FC236}">
                <a16:creationId xmlns:a16="http://schemas.microsoft.com/office/drawing/2014/main" id="{F60354E3-908C-4F7E-A5F1-7AD811372A9B}"/>
              </a:ext>
            </a:extLst>
          </p:cNvPr>
          <p:cNvSpPr/>
          <p:nvPr/>
        </p:nvSpPr>
        <p:spPr>
          <a:xfrm>
            <a:off x="5290851" y="320847"/>
            <a:ext cx="800103" cy="584795"/>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Multiplication Sign 14">
            <a:extLst>
              <a:ext uri="{FF2B5EF4-FFF2-40B4-BE49-F238E27FC236}">
                <a16:creationId xmlns:a16="http://schemas.microsoft.com/office/drawing/2014/main" id="{F3F3543B-0A15-4703-B32D-2F0FBBE2CA8D}"/>
              </a:ext>
            </a:extLst>
          </p:cNvPr>
          <p:cNvSpPr/>
          <p:nvPr/>
        </p:nvSpPr>
        <p:spPr>
          <a:xfrm>
            <a:off x="5389377" y="424006"/>
            <a:ext cx="510363" cy="414670"/>
          </a:xfrm>
          <a:prstGeom prst="mathMultiply">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C9A8DD10-4FD5-4EF5-A32F-DF4092F43D7F}"/>
              </a:ext>
            </a:extLst>
          </p:cNvPr>
          <p:cNvSpPr/>
          <p:nvPr/>
        </p:nvSpPr>
        <p:spPr>
          <a:xfrm>
            <a:off x="4146004" y="424006"/>
            <a:ext cx="1012273" cy="16669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49087C95-63CB-44B6-A2D2-2363D19C509A}"/>
              </a:ext>
            </a:extLst>
          </p:cNvPr>
          <p:cNvSpPr/>
          <p:nvPr/>
        </p:nvSpPr>
        <p:spPr>
          <a:xfrm>
            <a:off x="4164643" y="695425"/>
            <a:ext cx="1004960" cy="171417"/>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4F62580A-2E67-4FB7-86AD-B4B56AC2E8CD}"/>
              </a:ext>
            </a:extLst>
          </p:cNvPr>
          <p:cNvSpPr/>
          <p:nvPr/>
        </p:nvSpPr>
        <p:spPr>
          <a:xfrm rot="5400000">
            <a:off x="3408556" y="1213285"/>
            <a:ext cx="599376" cy="25679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C1B2A5B5-7C0F-4906-B0DC-A02E4815A090}"/>
              </a:ext>
            </a:extLst>
          </p:cNvPr>
          <p:cNvSpPr/>
          <p:nvPr/>
        </p:nvSpPr>
        <p:spPr>
          <a:xfrm>
            <a:off x="3234965" y="3906127"/>
            <a:ext cx="268467" cy="37480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8353433"/>
      </p:ext>
    </p:extLst>
  </p:cSld>
  <p:clrMapOvr>
    <a:masterClrMapping/>
  </p:clrMapOvr>
  <p:transition spd="slow" advClick="0"/>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6B08F9-63DC-4BED-ABDC-9960809617D8}"/>
              </a:ext>
            </a:extLst>
          </p:cNvPr>
          <p:cNvSpPr txBox="1"/>
          <p:nvPr/>
        </p:nvSpPr>
        <p:spPr>
          <a:xfrm>
            <a:off x="1339703" y="127592"/>
            <a:ext cx="9973340" cy="5509200"/>
          </a:xfrm>
          <a:prstGeom prst="rect">
            <a:avLst/>
          </a:prstGeom>
          <a:noFill/>
        </p:spPr>
        <p:txBody>
          <a:bodyPr wrap="square" rtlCol="0">
            <a:spAutoFit/>
          </a:bodyPr>
          <a:lstStyle/>
          <a:p>
            <a:r>
              <a:rPr lang="en-US" sz="4400" dirty="0">
                <a:solidFill>
                  <a:srgbClr val="FFC000"/>
                </a:solidFill>
              </a:rPr>
              <a:t>       </a:t>
            </a:r>
            <a:r>
              <a:rPr lang="en-US" sz="4400" u="sng" dirty="0">
                <a:latin typeface="Algerian" pitchFamily="82" charset="0"/>
              </a:rPr>
              <a:t>CLINICAL SIGNIFICANCE</a:t>
            </a:r>
          </a:p>
          <a:p>
            <a:endParaRPr lang="en-US" sz="2800" u="sng" dirty="0">
              <a:solidFill>
                <a:srgbClr val="FFC000"/>
              </a:solidFill>
            </a:endParaRPr>
          </a:p>
          <a:p>
            <a:endParaRPr lang="en-US" sz="2800" u="sng" dirty="0">
              <a:solidFill>
                <a:srgbClr val="FFC000"/>
              </a:solidFill>
            </a:endParaRPr>
          </a:p>
          <a:p>
            <a:pPr marL="457200" indent="-457200">
              <a:buFont typeface="Wingdings" panose="05000000000000000000" pitchFamily="2" charset="2"/>
              <a:buChar char="q"/>
            </a:pPr>
            <a:r>
              <a:rPr lang="en-US" sz="2800" dirty="0">
                <a:solidFill>
                  <a:srgbClr val="FFC000"/>
                </a:solidFill>
              </a:rPr>
              <a:t>It is difficult to explain the growth of most parts of the body with servosystem theory.</a:t>
            </a:r>
          </a:p>
          <a:p>
            <a:pPr marL="457200" indent="-457200">
              <a:buFont typeface="Wingdings" panose="05000000000000000000" pitchFamily="2" charset="2"/>
              <a:buChar char="q"/>
            </a:pPr>
            <a:endParaRPr lang="en-US" sz="2800" dirty="0">
              <a:solidFill>
                <a:srgbClr val="FFC000"/>
              </a:solidFill>
            </a:endParaRPr>
          </a:p>
          <a:p>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It is used to explain the growth of mandible following functional appliance therapy.</a:t>
            </a:r>
          </a:p>
          <a:p>
            <a:endParaRPr lang="en-US" sz="2800" dirty="0">
              <a:solidFill>
                <a:srgbClr val="FFC000"/>
              </a:solidFill>
            </a:endParaRPr>
          </a:p>
          <a:p>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It is more useful as a research and experimental tool.</a:t>
            </a:r>
          </a:p>
        </p:txBody>
      </p:sp>
    </p:spTree>
    <p:extLst>
      <p:ext uri="{BB962C8B-B14F-4D97-AF65-F5344CB8AC3E}">
        <p14:creationId xmlns:p14="http://schemas.microsoft.com/office/powerpoint/2010/main" val="510917227"/>
      </p:ext>
    </p:extLst>
  </p:cSld>
  <p:clrMapOvr>
    <a:masterClrMapping/>
  </p:clrMapOvr>
  <p:transition spd="slow" advClick="0"/>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EA19-7593-48DF-B788-5FC8C64F0992}"/>
              </a:ext>
            </a:extLst>
          </p:cNvPr>
          <p:cNvSpPr>
            <a:spLocks noGrp="1"/>
          </p:cNvSpPr>
          <p:nvPr>
            <p:ph type="ctrTitle"/>
          </p:nvPr>
        </p:nvSpPr>
        <p:spPr>
          <a:xfrm>
            <a:off x="180758" y="106334"/>
            <a:ext cx="11683409" cy="627321"/>
          </a:xfrm>
        </p:spPr>
        <p:txBody>
          <a:bodyPr>
            <a:normAutofit fontScale="90000"/>
          </a:bodyPr>
          <a:lstStyle/>
          <a:p>
            <a:r>
              <a:rPr lang="en-IN" dirty="0"/>
              <a:t>  </a:t>
            </a:r>
            <a:r>
              <a:rPr lang="en-IN" dirty="0">
                <a:latin typeface="Algerian" pitchFamily="82" charset="0"/>
              </a:rPr>
              <a:t>EVIDENCES AGAINST THE THEORY</a:t>
            </a:r>
            <a:endParaRPr lang="en-US" dirty="0">
              <a:latin typeface="Algerian" pitchFamily="82" charset="0"/>
            </a:endParaRPr>
          </a:p>
        </p:txBody>
      </p:sp>
      <p:sp>
        <p:nvSpPr>
          <p:cNvPr id="3" name="Subtitle 2">
            <a:extLst>
              <a:ext uri="{FF2B5EF4-FFF2-40B4-BE49-F238E27FC236}">
                <a16:creationId xmlns:a16="http://schemas.microsoft.com/office/drawing/2014/main" id="{C6920B6C-59CE-46B5-B0BB-11D1350396F6}"/>
              </a:ext>
            </a:extLst>
          </p:cNvPr>
          <p:cNvSpPr>
            <a:spLocks noGrp="1"/>
          </p:cNvSpPr>
          <p:nvPr>
            <p:ph type="subTitle" idx="1"/>
          </p:nvPr>
        </p:nvSpPr>
        <p:spPr>
          <a:xfrm>
            <a:off x="650197" y="1756229"/>
            <a:ext cx="11541803" cy="2632997"/>
          </a:xfrm>
        </p:spPr>
        <p:txBody>
          <a:bodyPr>
            <a:normAutofit/>
          </a:bodyPr>
          <a:lstStyle/>
          <a:p>
            <a:pPr marL="342900" indent="-342900" algn="l">
              <a:buClr>
                <a:schemeClr val="bg1"/>
              </a:buClr>
              <a:buFont typeface="Wingdings" panose="05000000000000000000" pitchFamily="2" charset="2"/>
              <a:buChar char="q"/>
            </a:pPr>
            <a:r>
              <a:rPr lang="en-IN" sz="2800" dirty="0" err="1">
                <a:solidFill>
                  <a:schemeClr val="accent1">
                    <a:lumMod val="20000"/>
                    <a:lumOff val="80000"/>
                  </a:schemeClr>
                </a:solidFill>
              </a:rPr>
              <a:t>Goret-Nicaise</a:t>
            </a:r>
            <a:r>
              <a:rPr lang="en-IN" sz="2800" dirty="0">
                <a:solidFill>
                  <a:schemeClr val="accent1">
                    <a:lumMod val="20000"/>
                    <a:lumOff val="80000"/>
                  </a:schemeClr>
                </a:solidFill>
              </a:rPr>
              <a:t>, Awn (1983) found that the resection of lateral pterygoid muscle fails to diminish condylar growth.</a:t>
            </a:r>
          </a:p>
          <a:p>
            <a:pPr marL="342900" indent="-342900" algn="l">
              <a:buClr>
                <a:schemeClr val="bg1"/>
              </a:buClr>
              <a:buFont typeface="Wingdings" panose="05000000000000000000" pitchFamily="2" charset="2"/>
              <a:buChar char="q"/>
            </a:pPr>
            <a:endParaRPr lang="en-IN" sz="2800" dirty="0">
              <a:solidFill>
                <a:schemeClr val="accent1">
                  <a:lumMod val="20000"/>
                  <a:lumOff val="80000"/>
                </a:schemeClr>
              </a:solidFill>
            </a:endParaRPr>
          </a:p>
          <a:p>
            <a:pPr marL="342900" indent="-342900" algn="l">
              <a:buClr>
                <a:schemeClr val="bg1"/>
              </a:buClr>
              <a:buFont typeface="Wingdings" panose="05000000000000000000" pitchFamily="2" charset="2"/>
              <a:buChar char="q"/>
            </a:pPr>
            <a:r>
              <a:rPr lang="en-IN" sz="2800" dirty="0">
                <a:solidFill>
                  <a:schemeClr val="accent1">
                    <a:lumMod val="20000"/>
                    <a:lumOff val="80000"/>
                  </a:schemeClr>
                </a:solidFill>
              </a:rPr>
              <a:t>Das, Meyer, </a:t>
            </a:r>
            <a:r>
              <a:rPr lang="en-IN" sz="2800" dirty="0" err="1">
                <a:solidFill>
                  <a:schemeClr val="accent1">
                    <a:lumMod val="20000"/>
                    <a:lumOff val="80000"/>
                  </a:schemeClr>
                </a:solidFill>
              </a:rPr>
              <a:t>Sicher</a:t>
            </a:r>
            <a:r>
              <a:rPr lang="en-IN" sz="2800" dirty="0">
                <a:solidFill>
                  <a:schemeClr val="accent1">
                    <a:lumMod val="20000"/>
                    <a:lumOff val="80000"/>
                  </a:schemeClr>
                </a:solidFill>
              </a:rPr>
              <a:t> (1965) found that the occlusion remained unaffected in </a:t>
            </a:r>
            <a:r>
              <a:rPr lang="en-IN" sz="2800" dirty="0" err="1">
                <a:solidFill>
                  <a:schemeClr val="accent1">
                    <a:lumMod val="20000"/>
                    <a:lumOff val="80000"/>
                  </a:schemeClr>
                </a:solidFill>
              </a:rPr>
              <a:t>condylectomy</a:t>
            </a:r>
            <a:r>
              <a:rPr lang="en-IN" sz="2800" dirty="0">
                <a:solidFill>
                  <a:schemeClr val="accent1">
                    <a:lumMod val="20000"/>
                    <a:lumOff val="80000"/>
                  </a:schemeClr>
                </a:solidFill>
              </a:rPr>
              <a:t> studies.</a:t>
            </a:r>
            <a:endParaRPr lang="en-US" sz="2800" dirty="0">
              <a:solidFill>
                <a:schemeClr val="accent1">
                  <a:lumMod val="20000"/>
                  <a:lumOff val="80000"/>
                </a:schemeClr>
              </a:solidFill>
            </a:endParaRPr>
          </a:p>
        </p:txBody>
      </p:sp>
    </p:spTree>
    <p:extLst>
      <p:ext uri="{BB962C8B-B14F-4D97-AF65-F5344CB8AC3E}">
        <p14:creationId xmlns:p14="http://schemas.microsoft.com/office/powerpoint/2010/main" val="3034494124"/>
      </p:ext>
    </p:extLst>
  </p:cSld>
  <p:clrMapOvr>
    <a:masterClrMapping/>
  </p:clrMapOvr>
  <p:transition spd="slow" advClick="0"/>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ACDAD5-6014-4F83-B0F3-6C5FDBC3699E}"/>
              </a:ext>
            </a:extLst>
          </p:cNvPr>
          <p:cNvSpPr txBox="1"/>
          <p:nvPr/>
        </p:nvSpPr>
        <p:spPr>
          <a:xfrm>
            <a:off x="1201479" y="350874"/>
            <a:ext cx="9973340" cy="5386090"/>
          </a:xfrm>
          <a:prstGeom prst="rect">
            <a:avLst/>
          </a:prstGeom>
          <a:noFill/>
        </p:spPr>
        <p:txBody>
          <a:bodyPr wrap="square" rtlCol="0">
            <a:spAutoFit/>
          </a:bodyPr>
          <a:lstStyle/>
          <a:p>
            <a:r>
              <a:rPr lang="en-US" sz="3600" u="sng" dirty="0">
                <a:latin typeface="Times New Roman" pitchFamily="18" charset="0"/>
                <a:cs typeface="Times New Roman" pitchFamily="18" charset="0"/>
              </a:rPr>
              <a:t>NEUROTROPISM IN OROFACIAL GROWTH-</a:t>
            </a:r>
          </a:p>
          <a:p>
            <a:endParaRPr lang="en-US" sz="2800" dirty="0">
              <a:solidFill>
                <a:srgbClr val="FFC000"/>
              </a:solidFill>
            </a:endParaRPr>
          </a:p>
          <a:p>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This theory was given by </a:t>
            </a:r>
            <a:r>
              <a:rPr lang="en-US" sz="2800" dirty="0"/>
              <a:t>Moss ML </a:t>
            </a:r>
            <a:r>
              <a:rPr lang="en-US" sz="2800" dirty="0">
                <a:solidFill>
                  <a:srgbClr val="FFC000"/>
                </a:solidFill>
              </a:rPr>
              <a:t>in </a:t>
            </a:r>
            <a:r>
              <a:rPr lang="en-US" sz="2800" dirty="0"/>
              <a:t>1971</a:t>
            </a:r>
            <a:r>
              <a:rPr lang="en-US" sz="2800" dirty="0">
                <a:solidFill>
                  <a:srgbClr val="FFC000"/>
                </a:solidFill>
              </a:rPr>
              <a:t>.</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According to the functional matrix theory by Moss, the soft tissues regulate the skeletal growth through functional stimuli.</a:t>
            </a:r>
          </a:p>
          <a:p>
            <a:endParaRPr lang="en-US" sz="2800" dirty="0">
              <a:solidFill>
                <a:srgbClr val="FFC000"/>
              </a:solidFill>
            </a:endParaRPr>
          </a:p>
          <a:p>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The process by which the functional stimulus is transmitted to the skeletal unit interface involves </a:t>
            </a:r>
            <a:r>
              <a:rPr lang="en-US" sz="2800" dirty="0" err="1">
                <a:solidFill>
                  <a:srgbClr val="FFC000"/>
                </a:solidFill>
              </a:rPr>
              <a:t>neurotropism</a:t>
            </a:r>
            <a:r>
              <a:rPr lang="en-US" sz="2800" dirty="0">
                <a:solidFill>
                  <a:srgbClr val="FFC000"/>
                </a:solidFill>
              </a:rPr>
              <a:t>. </a:t>
            </a:r>
          </a:p>
        </p:txBody>
      </p:sp>
    </p:spTree>
    <p:extLst>
      <p:ext uri="{BB962C8B-B14F-4D97-AF65-F5344CB8AC3E}">
        <p14:creationId xmlns:p14="http://schemas.microsoft.com/office/powerpoint/2010/main" val="2154200785"/>
      </p:ext>
    </p:extLst>
  </p:cSld>
  <p:clrMapOvr>
    <a:masterClrMapping/>
  </p:clrMapOvr>
  <p:transition spd="slow" advClick="0"/>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435FD5-DC01-4A61-97A6-D5EBCC1F328F}"/>
              </a:ext>
            </a:extLst>
          </p:cNvPr>
          <p:cNvSpPr txBox="1"/>
          <p:nvPr/>
        </p:nvSpPr>
        <p:spPr>
          <a:xfrm>
            <a:off x="1010096" y="489104"/>
            <a:ext cx="9845749" cy="2246769"/>
          </a:xfrm>
          <a:prstGeom prst="rect">
            <a:avLst/>
          </a:prstGeom>
          <a:noFill/>
        </p:spPr>
        <p:txBody>
          <a:bodyPr wrap="square" rtlCol="0">
            <a:spAutoFit/>
          </a:bodyPr>
          <a:lstStyle/>
          <a:p>
            <a:r>
              <a:rPr lang="en-US" sz="2800" dirty="0"/>
              <a:t>Neurotropism</a:t>
            </a:r>
            <a:r>
              <a:rPr lang="en-US" sz="2800" dirty="0">
                <a:solidFill>
                  <a:srgbClr val="FFC000"/>
                </a:solidFill>
              </a:rPr>
              <a:t> is a non-impulse transmitting neural function that involves </a:t>
            </a:r>
            <a:r>
              <a:rPr lang="en-US" sz="2800" dirty="0" err="1"/>
              <a:t>axoplasmic</a:t>
            </a:r>
            <a:r>
              <a:rPr lang="en-US" sz="2800" dirty="0"/>
              <a:t> </a:t>
            </a:r>
            <a:r>
              <a:rPr lang="en-US" sz="2800" dirty="0">
                <a:solidFill>
                  <a:srgbClr val="FFC000"/>
                </a:solidFill>
              </a:rPr>
              <a:t>transport and provides for long term interaction between neurons and innervated tissues that </a:t>
            </a:r>
            <a:r>
              <a:rPr lang="en-US" sz="2800" dirty="0" err="1">
                <a:solidFill>
                  <a:srgbClr val="FFC000"/>
                </a:solidFill>
              </a:rPr>
              <a:t>homeostatically</a:t>
            </a:r>
            <a:r>
              <a:rPr lang="en-US" sz="2800" dirty="0">
                <a:solidFill>
                  <a:srgbClr val="FFC000"/>
                </a:solidFill>
              </a:rPr>
              <a:t> regulates the morphological, compositional and functional integrity of those tissues. </a:t>
            </a:r>
          </a:p>
        </p:txBody>
      </p:sp>
      <p:pic>
        <p:nvPicPr>
          <p:cNvPr id="4" name="Picture 3" descr="A picture containing text&#10;&#10;Description generated with very high confidence">
            <a:extLst>
              <a:ext uri="{FF2B5EF4-FFF2-40B4-BE49-F238E27FC236}">
                <a16:creationId xmlns:a16="http://schemas.microsoft.com/office/drawing/2014/main" id="{567A1CBD-4B6E-45D4-8515-D71954AC27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65029" y="3788891"/>
            <a:ext cx="3202082" cy="2812263"/>
          </a:xfrm>
          <a:prstGeom prst="rect">
            <a:avLst/>
          </a:prstGeom>
        </p:spPr>
      </p:pic>
    </p:spTree>
    <p:extLst>
      <p:ext uri="{BB962C8B-B14F-4D97-AF65-F5344CB8AC3E}">
        <p14:creationId xmlns:p14="http://schemas.microsoft.com/office/powerpoint/2010/main" val="1152362799"/>
      </p:ext>
    </p:extLst>
  </p:cSld>
  <p:clrMapOvr>
    <a:masterClrMapping/>
  </p:clrMapOvr>
  <p:transition spd="slow" advClick="0"/>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ADD8B9-B8B4-44DF-BF74-929619512B55}"/>
              </a:ext>
            </a:extLst>
          </p:cNvPr>
          <p:cNvSpPr txBox="1"/>
          <p:nvPr/>
        </p:nvSpPr>
        <p:spPr>
          <a:xfrm>
            <a:off x="754743" y="276449"/>
            <a:ext cx="10186163" cy="4154984"/>
          </a:xfrm>
          <a:prstGeom prst="rect">
            <a:avLst/>
          </a:prstGeom>
          <a:noFill/>
        </p:spPr>
        <p:txBody>
          <a:bodyPr wrap="square" rtlCol="0">
            <a:spAutoFit/>
          </a:bodyPr>
          <a:lstStyle/>
          <a:p>
            <a:pPr marL="457200" indent="-457200">
              <a:buFont typeface="Wingdings" panose="05000000000000000000" pitchFamily="2" charset="2"/>
              <a:buChar char="q"/>
            </a:pPr>
            <a:r>
              <a:rPr lang="en-US" sz="3600" dirty="0">
                <a:solidFill>
                  <a:srgbClr val="FFC000"/>
                </a:solidFill>
              </a:rPr>
              <a:t>Neurotropism mechanisms are of three types-</a:t>
            </a:r>
          </a:p>
          <a:p>
            <a:pPr marL="914400" lvl="1" indent="-457200"/>
            <a:endParaRPr lang="en-US" sz="3600" dirty="0">
              <a:solidFill>
                <a:srgbClr val="FFC000"/>
              </a:solidFill>
            </a:endParaRPr>
          </a:p>
          <a:p>
            <a:pPr marL="914400" lvl="1" indent="-457200"/>
            <a:endParaRPr lang="en-US" sz="3200" dirty="0">
              <a:solidFill>
                <a:srgbClr val="FFC000"/>
              </a:solidFill>
            </a:endParaRPr>
          </a:p>
          <a:p>
            <a:pPr marL="914400" lvl="1" indent="-457200">
              <a:buFont typeface="Wingdings" panose="05000000000000000000" pitchFamily="2" charset="2"/>
              <a:buChar char="§"/>
            </a:pPr>
            <a:r>
              <a:rPr lang="en-US" sz="3200" dirty="0" err="1"/>
              <a:t>Neuro</a:t>
            </a:r>
            <a:r>
              <a:rPr lang="en-US" sz="3200" dirty="0"/>
              <a:t>-epithelial tropism</a:t>
            </a:r>
          </a:p>
          <a:p>
            <a:pPr marL="914400" lvl="1" indent="-457200">
              <a:buFont typeface="Wingdings" panose="05000000000000000000" pitchFamily="2" charset="2"/>
              <a:buChar char="§"/>
            </a:pPr>
            <a:endParaRPr lang="en-US" sz="3200" dirty="0"/>
          </a:p>
          <a:p>
            <a:pPr marL="914400" lvl="1" indent="-457200">
              <a:buFont typeface="Wingdings" panose="05000000000000000000" pitchFamily="2" charset="2"/>
              <a:buChar char="§"/>
            </a:pPr>
            <a:r>
              <a:rPr lang="en-US" sz="3200" dirty="0" err="1"/>
              <a:t>Neuro</a:t>
            </a:r>
            <a:r>
              <a:rPr lang="en-US" sz="3200" dirty="0"/>
              <a:t>-visceral tropism</a:t>
            </a:r>
          </a:p>
          <a:p>
            <a:pPr marL="914400" lvl="1" indent="-457200">
              <a:buFont typeface="Wingdings" panose="05000000000000000000" pitchFamily="2" charset="2"/>
              <a:buChar char="§"/>
            </a:pPr>
            <a:endParaRPr lang="en-US" sz="3200" dirty="0"/>
          </a:p>
          <a:p>
            <a:pPr marL="914400" lvl="1" indent="-457200">
              <a:buFont typeface="Wingdings" panose="05000000000000000000" pitchFamily="2" charset="2"/>
              <a:buChar char="§"/>
            </a:pPr>
            <a:r>
              <a:rPr lang="en-US" sz="3200" dirty="0"/>
              <a:t>Neuro-muscular tropism</a:t>
            </a:r>
            <a:endParaRPr lang="en-US" dirty="0"/>
          </a:p>
        </p:txBody>
      </p:sp>
    </p:spTree>
    <p:extLst>
      <p:ext uri="{BB962C8B-B14F-4D97-AF65-F5344CB8AC3E}">
        <p14:creationId xmlns:p14="http://schemas.microsoft.com/office/powerpoint/2010/main" val="1213795902"/>
      </p:ext>
    </p:extLst>
  </p:cSld>
  <p:clrMapOvr>
    <a:masterClrMapping/>
  </p:clrMapOvr>
  <p:transition spd="slow" advClick="0"/>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131442-8510-4D2A-86F5-2E212B452A64}"/>
              </a:ext>
            </a:extLst>
          </p:cNvPr>
          <p:cNvSpPr txBox="1"/>
          <p:nvPr/>
        </p:nvSpPr>
        <p:spPr>
          <a:xfrm>
            <a:off x="1435397" y="542264"/>
            <a:ext cx="9803219" cy="6432530"/>
          </a:xfrm>
          <a:prstGeom prst="rect">
            <a:avLst/>
          </a:prstGeom>
          <a:noFill/>
        </p:spPr>
        <p:txBody>
          <a:bodyPr wrap="square" rtlCol="0">
            <a:spAutoFit/>
          </a:bodyPr>
          <a:lstStyle/>
          <a:p>
            <a:r>
              <a:rPr lang="en-US" sz="3200" u="sng" dirty="0"/>
              <a:t>NEURO-EPITHELIAL TROPISM-</a:t>
            </a:r>
          </a:p>
          <a:p>
            <a:endParaRPr lang="en-US" sz="2800" dirty="0">
              <a:solidFill>
                <a:srgbClr val="FFC000"/>
              </a:solidFill>
            </a:endParaRPr>
          </a:p>
          <a:p>
            <a:pPr marL="342900" indent="-342900">
              <a:buFont typeface="Wingdings" panose="05000000000000000000" pitchFamily="2" charset="2"/>
              <a:buChar char="q"/>
            </a:pPr>
            <a:r>
              <a:rPr lang="en-US" sz="3200" dirty="0">
                <a:solidFill>
                  <a:srgbClr val="FFC000"/>
                </a:solidFill>
              </a:rPr>
              <a:t>Epithelial growth regeneration is controlled by </a:t>
            </a:r>
            <a:r>
              <a:rPr lang="en-US" sz="3200" dirty="0" err="1">
                <a:solidFill>
                  <a:srgbClr val="FFC000"/>
                </a:solidFill>
              </a:rPr>
              <a:t>neurotropism</a:t>
            </a:r>
            <a:r>
              <a:rPr lang="en-US" sz="3200" dirty="0">
                <a:solidFill>
                  <a:srgbClr val="FFC000"/>
                </a:solidFill>
              </a:rPr>
              <a:t>.</a:t>
            </a:r>
          </a:p>
          <a:p>
            <a:pPr marL="342900" indent="-342900">
              <a:buFont typeface="Wingdings" panose="05000000000000000000" pitchFamily="2" charset="2"/>
              <a:buChar char="q"/>
            </a:pPr>
            <a:endParaRPr lang="en-US" sz="3200" dirty="0"/>
          </a:p>
          <a:p>
            <a:pPr marL="342900" indent="-342900">
              <a:buFont typeface="Wingdings" panose="05000000000000000000" pitchFamily="2" charset="2"/>
              <a:buChar char="q"/>
            </a:pPr>
            <a:r>
              <a:rPr lang="en-US" sz="3200" dirty="0"/>
              <a:t>The normal epithelial growth is controlled by certain neurotropic substances by the nerve synapses.</a:t>
            </a:r>
          </a:p>
          <a:p>
            <a:pPr marL="342900" indent="-342900">
              <a:buFont typeface="Wingdings" panose="05000000000000000000" pitchFamily="2" charset="2"/>
              <a:buChar char="q"/>
            </a:pPr>
            <a:endParaRPr lang="en-US" sz="3200" dirty="0">
              <a:solidFill>
                <a:srgbClr val="FFC000"/>
              </a:solidFill>
            </a:endParaRPr>
          </a:p>
          <a:p>
            <a:pPr marL="342900" indent="-342900">
              <a:buFont typeface="Wingdings" panose="05000000000000000000" pitchFamily="2" charset="2"/>
              <a:buChar char="q"/>
            </a:pPr>
            <a:r>
              <a:rPr lang="en-US" sz="3200" dirty="0">
                <a:solidFill>
                  <a:srgbClr val="FFC000"/>
                </a:solidFill>
              </a:rPr>
              <a:t>When neurotropic process is deficient orofacial hypoplasia and malformation may occur, </a:t>
            </a:r>
            <a:r>
              <a:rPr lang="en-US" sz="3200" dirty="0" err="1">
                <a:solidFill>
                  <a:srgbClr val="FFC000"/>
                </a:solidFill>
              </a:rPr>
              <a:t>eg</a:t>
            </a:r>
            <a:r>
              <a:rPr lang="en-US" sz="3200" dirty="0">
                <a:solidFill>
                  <a:srgbClr val="FFC000"/>
                </a:solidFill>
              </a:rPr>
              <a:t>, few patients with facial hypoplasia, cleft palate exhibit concurrent sensory deficits which show neuroepithelial tropism.</a:t>
            </a:r>
          </a:p>
        </p:txBody>
      </p:sp>
    </p:spTree>
    <p:extLst>
      <p:ext uri="{BB962C8B-B14F-4D97-AF65-F5344CB8AC3E}">
        <p14:creationId xmlns:p14="http://schemas.microsoft.com/office/powerpoint/2010/main" val="1943928849"/>
      </p:ext>
    </p:extLst>
  </p:cSld>
  <p:clrMapOvr>
    <a:masterClrMapping/>
  </p:clrMapOvr>
  <p:transition spd="slow" advClick="0"/>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9327AB-F990-4232-AEBC-D6B32FB2EC5E}"/>
              </a:ext>
            </a:extLst>
          </p:cNvPr>
          <p:cNvSpPr txBox="1"/>
          <p:nvPr/>
        </p:nvSpPr>
        <p:spPr>
          <a:xfrm>
            <a:off x="1360973" y="244554"/>
            <a:ext cx="9856383" cy="4524315"/>
          </a:xfrm>
          <a:prstGeom prst="rect">
            <a:avLst/>
          </a:prstGeom>
          <a:noFill/>
        </p:spPr>
        <p:txBody>
          <a:bodyPr wrap="square" rtlCol="0">
            <a:spAutoFit/>
          </a:bodyPr>
          <a:lstStyle/>
          <a:p>
            <a:r>
              <a:rPr lang="en-US" sz="3200" dirty="0">
                <a:solidFill>
                  <a:srgbClr val="FFC000"/>
                </a:solidFill>
              </a:rPr>
              <a:t>Another example explaining neuro-epithelial tropism-</a:t>
            </a:r>
          </a:p>
          <a:p>
            <a:pPr marL="342900" indent="-342900">
              <a:buFont typeface="Wingdings" panose="05000000000000000000" pitchFamily="2" charset="2"/>
              <a:buChar char="§"/>
            </a:pPr>
            <a:r>
              <a:rPr lang="en-US" sz="3200" dirty="0"/>
              <a:t>The presence of taste buds is dependent upon an intact innervation.</a:t>
            </a:r>
          </a:p>
          <a:p>
            <a:pPr marL="342900" indent="-342900">
              <a:buFont typeface="Wingdings" panose="05000000000000000000" pitchFamily="2" charset="2"/>
              <a:buChar char="§"/>
            </a:pPr>
            <a:r>
              <a:rPr lang="en-US" sz="3200" dirty="0"/>
              <a:t>The nerves are not only important for the sensation of taste but they also have a neurotrophic effect in sustaining healthy growth of the taste buds and nearby epithelial tissue.</a:t>
            </a:r>
          </a:p>
          <a:p>
            <a:pPr marL="342900" indent="-342900">
              <a:buFont typeface="Wingdings" panose="05000000000000000000" pitchFamily="2" charset="2"/>
              <a:buChar char="§"/>
            </a:pPr>
            <a:r>
              <a:rPr lang="en-US" sz="3200" dirty="0"/>
              <a:t>If the taste buds are de-innervated, they become </a:t>
            </a:r>
            <a:r>
              <a:rPr lang="en-US" sz="3200" dirty="0" err="1"/>
              <a:t>atropic</a:t>
            </a:r>
            <a:r>
              <a:rPr lang="en-US" sz="3200" dirty="0"/>
              <a:t> and also the nearby epithelial cells. </a:t>
            </a:r>
          </a:p>
        </p:txBody>
      </p:sp>
      <p:pic>
        <p:nvPicPr>
          <p:cNvPr id="4" name="Picture 3">
            <a:extLst>
              <a:ext uri="{FF2B5EF4-FFF2-40B4-BE49-F238E27FC236}">
                <a16:creationId xmlns:a16="http://schemas.microsoft.com/office/drawing/2014/main" id="{3444E768-783A-4D90-9C05-82BCBF1C5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8725" y="4412156"/>
            <a:ext cx="3460011" cy="2352808"/>
          </a:xfrm>
          <a:prstGeom prst="rect">
            <a:avLst/>
          </a:prstGeom>
        </p:spPr>
      </p:pic>
    </p:spTree>
    <p:extLst>
      <p:ext uri="{BB962C8B-B14F-4D97-AF65-F5344CB8AC3E}">
        <p14:creationId xmlns:p14="http://schemas.microsoft.com/office/powerpoint/2010/main" val="1896943341"/>
      </p:ext>
    </p:extLst>
  </p:cSld>
  <p:clrMapOvr>
    <a:masterClrMapping/>
  </p:clrMapOvr>
  <p:transition spd="slow" advClick="0"/>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378D0C-3C40-4D82-A58B-FA816DC20D18}"/>
              </a:ext>
            </a:extLst>
          </p:cNvPr>
          <p:cNvSpPr txBox="1"/>
          <p:nvPr/>
        </p:nvSpPr>
        <p:spPr>
          <a:xfrm>
            <a:off x="1350341" y="106329"/>
            <a:ext cx="9760689" cy="6555641"/>
          </a:xfrm>
          <a:prstGeom prst="rect">
            <a:avLst/>
          </a:prstGeom>
          <a:noFill/>
        </p:spPr>
        <p:txBody>
          <a:bodyPr wrap="square" rtlCol="0">
            <a:spAutoFit/>
          </a:bodyPr>
          <a:lstStyle/>
          <a:p>
            <a:r>
              <a:rPr lang="en-US" sz="2800" u="sng" dirty="0"/>
              <a:t>NEUROMUSCULAR TROPHISM-</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According to Moss, neural innervations influence the gene expressions of the cell.</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t>The periosteal muscular functional matrices regulate the size and shape of the </a:t>
            </a:r>
            <a:r>
              <a:rPr lang="en-US" sz="2800" dirty="0" err="1"/>
              <a:t>microskeletal</a:t>
            </a:r>
            <a:r>
              <a:rPr lang="en-US" sz="2800" dirty="0"/>
              <a:t> units through neuromuscular </a:t>
            </a:r>
            <a:r>
              <a:rPr lang="en-US" sz="2800" dirty="0" err="1"/>
              <a:t>trophism</a:t>
            </a:r>
            <a:r>
              <a:rPr lang="en-US" sz="2800" dirty="0"/>
              <a:t>.</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solidFill>
                  <a:srgbClr val="FFC000"/>
                </a:solidFill>
              </a:rPr>
              <a:t>Embryonic myogenesis is independent of neural innervation and trophic control.</a:t>
            </a:r>
          </a:p>
          <a:p>
            <a:pPr marL="457200" indent="-457200">
              <a:buFont typeface="Wingdings" panose="05000000000000000000" pitchFamily="2" charset="2"/>
              <a:buChar char="q"/>
            </a:pPr>
            <a:endParaRPr lang="en-US" sz="2800" dirty="0">
              <a:solidFill>
                <a:srgbClr val="FFC000"/>
              </a:solidFill>
            </a:endParaRPr>
          </a:p>
          <a:p>
            <a:pPr marL="457200" indent="-457200">
              <a:buFont typeface="Wingdings" panose="05000000000000000000" pitchFamily="2" charset="2"/>
              <a:buChar char="q"/>
            </a:pPr>
            <a:r>
              <a:rPr lang="en-US" sz="2800" dirty="0"/>
              <a:t>Approximately at the myoblast stage of differentiation, neural innervation is established without which further myogenesis usually cannot continue.</a:t>
            </a:r>
          </a:p>
        </p:txBody>
      </p:sp>
    </p:spTree>
    <p:extLst>
      <p:ext uri="{BB962C8B-B14F-4D97-AF65-F5344CB8AC3E}">
        <p14:creationId xmlns:p14="http://schemas.microsoft.com/office/powerpoint/2010/main" val="4218605483"/>
      </p:ext>
    </p:extLst>
  </p:cSld>
  <p:clrMapOvr>
    <a:masterClrMapping/>
  </p:clrMapOvr>
  <p:transition spd="slow" advClick="0"/>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C849E6-7FC8-47FC-B164-EBE986DC226D}"/>
              </a:ext>
            </a:extLst>
          </p:cNvPr>
          <p:cNvSpPr txBox="1"/>
          <p:nvPr/>
        </p:nvSpPr>
        <p:spPr>
          <a:xfrm>
            <a:off x="1382233" y="393409"/>
            <a:ext cx="9505507" cy="4524315"/>
          </a:xfrm>
          <a:prstGeom prst="rect">
            <a:avLst/>
          </a:prstGeom>
          <a:noFill/>
        </p:spPr>
        <p:txBody>
          <a:bodyPr wrap="square" rtlCol="0">
            <a:spAutoFit/>
          </a:bodyPr>
          <a:lstStyle/>
          <a:p>
            <a:r>
              <a:rPr lang="en-US" sz="3200" u="sng" dirty="0"/>
              <a:t>NEURO-VISCERAL TROPHISM-</a:t>
            </a:r>
          </a:p>
          <a:p>
            <a:endParaRPr lang="en-US" sz="3200" u="sng" dirty="0"/>
          </a:p>
          <a:p>
            <a:endParaRPr lang="en-US" sz="3200" u="sng" dirty="0"/>
          </a:p>
          <a:p>
            <a:pPr marL="457200" indent="-457200">
              <a:buFont typeface="Wingdings" panose="05000000000000000000" pitchFamily="2" charset="2"/>
              <a:buChar char="q"/>
            </a:pPr>
            <a:endParaRPr lang="en-US" sz="3200" dirty="0">
              <a:solidFill>
                <a:srgbClr val="FFC000"/>
              </a:solidFill>
            </a:endParaRPr>
          </a:p>
          <a:p>
            <a:pPr marL="457200" indent="-457200">
              <a:buFont typeface="Wingdings" panose="05000000000000000000" pitchFamily="2" charset="2"/>
              <a:buChar char="q"/>
            </a:pPr>
            <a:r>
              <a:rPr lang="en-US" sz="3200" dirty="0">
                <a:solidFill>
                  <a:srgbClr val="FFC000"/>
                </a:solidFill>
              </a:rPr>
              <a:t>The salivary gland, fat tissues and other organs are also regulated by </a:t>
            </a:r>
            <a:r>
              <a:rPr lang="en-US" sz="3200" dirty="0" err="1">
                <a:solidFill>
                  <a:srgbClr val="FFC000"/>
                </a:solidFill>
              </a:rPr>
              <a:t>neurotrophism</a:t>
            </a:r>
            <a:r>
              <a:rPr lang="en-US" sz="3200" dirty="0">
                <a:solidFill>
                  <a:srgbClr val="FFC000"/>
                </a:solidFill>
              </a:rPr>
              <a:t>, at least in parts.</a:t>
            </a:r>
          </a:p>
          <a:p>
            <a:endParaRPr lang="en-US" sz="3200" dirty="0">
              <a:solidFill>
                <a:srgbClr val="FFC000"/>
              </a:solidFill>
            </a:endParaRPr>
          </a:p>
          <a:p>
            <a:pPr marL="457200" indent="-457200">
              <a:buFont typeface="Wingdings" panose="05000000000000000000" pitchFamily="2" charset="2"/>
              <a:buChar char="q"/>
            </a:pPr>
            <a:r>
              <a:rPr lang="en-US" sz="3200" dirty="0"/>
              <a:t>Salivary hyperplasia and hypertrophy is thought to be partially under neurotrophic control.</a:t>
            </a:r>
          </a:p>
        </p:txBody>
      </p:sp>
    </p:spTree>
    <p:extLst>
      <p:ext uri="{BB962C8B-B14F-4D97-AF65-F5344CB8AC3E}">
        <p14:creationId xmlns:p14="http://schemas.microsoft.com/office/powerpoint/2010/main" val="1039072471"/>
      </p:ext>
    </p:extLst>
  </p:cSld>
  <p:clrMapOvr>
    <a:masterClrMapping/>
  </p:clrMapOvr>
  <p:transition spd="slow" advClick="0"/>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F00D5-3CF6-41F0-AD9F-B72B85B5EB4C}"/>
              </a:ext>
            </a:extLst>
          </p:cNvPr>
          <p:cNvSpPr>
            <a:spLocks noGrp="1"/>
          </p:cNvSpPr>
          <p:nvPr>
            <p:ph type="ctrTitle"/>
          </p:nvPr>
        </p:nvSpPr>
        <p:spPr>
          <a:xfrm>
            <a:off x="1648047" y="249608"/>
            <a:ext cx="8475920" cy="792391"/>
          </a:xfrm>
        </p:spPr>
        <p:txBody>
          <a:bodyPr>
            <a:noAutofit/>
          </a:bodyPr>
          <a:lstStyle/>
          <a:p>
            <a:r>
              <a:rPr lang="en-US" u="sng" dirty="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Subtitle 2">
            <a:extLst>
              <a:ext uri="{FF2B5EF4-FFF2-40B4-BE49-F238E27FC236}">
                <a16:creationId xmlns:a16="http://schemas.microsoft.com/office/drawing/2014/main" id="{74CF3A40-50F5-4BA0-A5A0-DA8E6486EE69}"/>
              </a:ext>
            </a:extLst>
          </p:cNvPr>
          <p:cNvSpPr>
            <a:spLocks noGrp="1"/>
          </p:cNvSpPr>
          <p:nvPr>
            <p:ph type="subTitle" idx="1"/>
          </p:nvPr>
        </p:nvSpPr>
        <p:spPr>
          <a:xfrm>
            <a:off x="1919017" y="2045279"/>
            <a:ext cx="8681643" cy="2622414"/>
          </a:xfrm>
        </p:spPr>
        <p:txBody>
          <a:bodyPr>
            <a:normAutofit/>
          </a:bodyPr>
          <a:lstStyle/>
          <a:p>
            <a:r>
              <a:rPr lang="en-IN" sz="3600" dirty="0">
                <a:solidFill>
                  <a:schemeClr val="accent1">
                    <a:lumMod val="20000"/>
                    <a:lumOff val="80000"/>
                  </a:schemeClr>
                </a:solidFill>
                <a:latin typeface="Times New Roman" pitchFamily="18" charset="0"/>
                <a:cs typeface="Times New Roman" pitchFamily="18" charset="0"/>
              </a:rPr>
              <a:t>With increased understanding of craniofacial growth and development we can develop better </a:t>
            </a:r>
            <a:r>
              <a:rPr lang="en-IN" sz="3600" dirty="0" err="1">
                <a:solidFill>
                  <a:schemeClr val="accent1">
                    <a:lumMod val="20000"/>
                    <a:lumOff val="80000"/>
                  </a:schemeClr>
                </a:solidFill>
                <a:latin typeface="Times New Roman" pitchFamily="18" charset="0"/>
                <a:cs typeface="Times New Roman" pitchFamily="18" charset="0"/>
              </a:rPr>
              <a:t>mechanotherapies</a:t>
            </a:r>
            <a:r>
              <a:rPr lang="en-IN" sz="3600" dirty="0">
                <a:solidFill>
                  <a:schemeClr val="accent1">
                    <a:lumMod val="20000"/>
                    <a:lumOff val="80000"/>
                  </a:schemeClr>
                </a:solidFill>
                <a:latin typeface="Times New Roman" pitchFamily="18" charset="0"/>
                <a:cs typeface="Times New Roman" pitchFamily="18" charset="0"/>
              </a:rPr>
              <a:t>.</a:t>
            </a:r>
            <a:endParaRPr lang="en-US" sz="3600" dirty="0">
              <a:solidFill>
                <a:schemeClr val="accent1">
                  <a:lumMod val="20000"/>
                  <a:lumOff val="8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880218900"/>
      </p:ext>
    </p:extLst>
  </p:cSld>
  <p:clrMapOvr>
    <a:masterClrMapping/>
  </p:clrMapOvr>
  <p:transition spd="slow" advClick="0"/>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116D79-E0C4-4880-BB0A-32FE2B587B5A}"/>
              </a:ext>
            </a:extLst>
          </p:cNvPr>
          <p:cNvSpPr txBox="1"/>
          <p:nvPr/>
        </p:nvSpPr>
        <p:spPr>
          <a:xfrm>
            <a:off x="1903234" y="138223"/>
            <a:ext cx="9441711" cy="707886"/>
          </a:xfrm>
          <a:prstGeom prst="rect">
            <a:avLst/>
          </a:prstGeom>
          <a:noFill/>
        </p:spPr>
        <p:txBody>
          <a:bodyPr wrap="square" rtlCol="0">
            <a:spAutoFit/>
          </a:bodyPr>
          <a:lstStyle/>
          <a:p>
            <a:r>
              <a:rPr lang="en-US" sz="4000" u="sng" dirty="0">
                <a:latin typeface="Algerian" pitchFamily="82" charset="0"/>
              </a:rPr>
              <a:t>REFERENCES-</a:t>
            </a:r>
          </a:p>
        </p:txBody>
      </p:sp>
      <p:sp>
        <p:nvSpPr>
          <p:cNvPr id="3" name="TextBox 2">
            <a:extLst>
              <a:ext uri="{FF2B5EF4-FFF2-40B4-BE49-F238E27FC236}">
                <a16:creationId xmlns:a16="http://schemas.microsoft.com/office/drawing/2014/main" id="{E2A37C31-A1C5-48BD-9C0E-64507FD51FAC}"/>
              </a:ext>
            </a:extLst>
          </p:cNvPr>
          <p:cNvSpPr txBox="1"/>
          <p:nvPr/>
        </p:nvSpPr>
        <p:spPr>
          <a:xfrm>
            <a:off x="1329071" y="967567"/>
            <a:ext cx="9611832" cy="5324535"/>
          </a:xfrm>
          <a:prstGeom prst="rect">
            <a:avLst/>
          </a:prstGeom>
          <a:noFill/>
        </p:spPr>
        <p:txBody>
          <a:bodyPr wrap="square" rtlCol="0">
            <a:spAutoFit/>
          </a:bodyPr>
          <a:lstStyle/>
          <a:p>
            <a:pPr marL="285750" indent="-285750">
              <a:buFont typeface="Wingdings" panose="05000000000000000000" pitchFamily="2" charset="2"/>
              <a:buChar char="q"/>
            </a:pPr>
            <a:r>
              <a:rPr lang="en-US" sz="2000" dirty="0">
                <a:solidFill>
                  <a:srgbClr val="FFC000"/>
                </a:solidFill>
              </a:rPr>
              <a:t>Contemporary orthodontics—</a:t>
            </a:r>
            <a:r>
              <a:rPr lang="en-US" sz="2000" dirty="0" err="1">
                <a:solidFill>
                  <a:srgbClr val="FFC000"/>
                </a:solidFill>
              </a:rPr>
              <a:t>William.R.Profit</a:t>
            </a:r>
            <a:r>
              <a:rPr lang="en-US" sz="2000" dirty="0">
                <a:solidFill>
                  <a:srgbClr val="FFC000"/>
                </a:solidFill>
              </a:rPr>
              <a:t> </a:t>
            </a:r>
          </a:p>
          <a:p>
            <a:pPr marL="285750" indent="-285750">
              <a:buFont typeface="Wingdings" panose="05000000000000000000" pitchFamily="2" charset="2"/>
              <a:buChar char="q"/>
            </a:pPr>
            <a:r>
              <a:rPr lang="en-US" sz="2000" dirty="0">
                <a:solidFill>
                  <a:srgbClr val="FFC000"/>
                </a:solidFill>
              </a:rPr>
              <a:t>Handbook of orthodontics-</a:t>
            </a:r>
            <a:r>
              <a:rPr lang="en-US" sz="2000" dirty="0" err="1">
                <a:solidFill>
                  <a:srgbClr val="FFC000"/>
                </a:solidFill>
              </a:rPr>
              <a:t>Rorert.E.Moyers</a:t>
            </a:r>
            <a:r>
              <a:rPr lang="en-US" sz="2000" dirty="0">
                <a:solidFill>
                  <a:srgbClr val="FFC000"/>
                </a:solidFill>
              </a:rPr>
              <a:t> </a:t>
            </a:r>
          </a:p>
          <a:p>
            <a:pPr marL="285750" indent="-285750">
              <a:buFont typeface="Wingdings" panose="05000000000000000000" pitchFamily="2" charset="2"/>
              <a:buChar char="q"/>
            </a:pPr>
            <a:r>
              <a:rPr lang="en-US" sz="2000" dirty="0">
                <a:solidFill>
                  <a:srgbClr val="FFC000"/>
                </a:solidFill>
              </a:rPr>
              <a:t>Orthodontics Principles &amp; practice-</a:t>
            </a:r>
            <a:r>
              <a:rPr lang="en-US" sz="2000" dirty="0" err="1">
                <a:solidFill>
                  <a:srgbClr val="FFC000"/>
                </a:solidFill>
              </a:rPr>
              <a:t>T.M.Graber</a:t>
            </a:r>
            <a:r>
              <a:rPr lang="en-US" sz="2000" dirty="0">
                <a:solidFill>
                  <a:srgbClr val="FFC000"/>
                </a:solidFill>
              </a:rPr>
              <a:t> </a:t>
            </a:r>
          </a:p>
          <a:p>
            <a:pPr marL="285750" indent="-285750">
              <a:buFont typeface="Wingdings" panose="05000000000000000000" pitchFamily="2" charset="2"/>
              <a:buChar char="q"/>
            </a:pPr>
            <a:r>
              <a:rPr lang="en-US" sz="2000" dirty="0">
                <a:solidFill>
                  <a:srgbClr val="FFC000"/>
                </a:solidFill>
              </a:rPr>
              <a:t>New vistas in orthodontics-</a:t>
            </a:r>
            <a:r>
              <a:rPr lang="en-US" sz="2000" dirty="0" err="1">
                <a:solidFill>
                  <a:srgbClr val="FFC000"/>
                </a:solidFill>
              </a:rPr>
              <a:t>Lysle.E.Johnston</a:t>
            </a:r>
            <a:r>
              <a:rPr lang="en-US" sz="2000" dirty="0">
                <a:solidFill>
                  <a:srgbClr val="FFC000"/>
                </a:solidFill>
              </a:rPr>
              <a:t> </a:t>
            </a:r>
          </a:p>
          <a:p>
            <a:pPr marL="285750" indent="-285750">
              <a:buFont typeface="Wingdings" panose="05000000000000000000" pitchFamily="2" charset="2"/>
              <a:buChar char="q"/>
            </a:pPr>
            <a:r>
              <a:rPr lang="en-US" sz="2000" dirty="0">
                <a:solidFill>
                  <a:srgbClr val="FFC000"/>
                </a:solidFill>
              </a:rPr>
              <a:t>The functional matrix hypothesis revisited – role of </a:t>
            </a:r>
            <a:r>
              <a:rPr lang="en-US" sz="2000" dirty="0" err="1">
                <a:solidFill>
                  <a:srgbClr val="FFC000"/>
                </a:solidFill>
              </a:rPr>
              <a:t>mechanotransduction</a:t>
            </a:r>
            <a:r>
              <a:rPr lang="en-US" sz="2000" dirty="0">
                <a:solidFill>
                  <a:srgbClr val="FFC000"/>
                </a:solidFill>
              </a:rPr>
              <a:t> -. (Am J </a:t>
            </a:r>
            <a:r>
              <a:rPr lang="en-US" sz="2000" dirty="0" err="1">
                <a:solidFill>
                  <a:srgbClr val="FFC000"/>
                </a:solidFill>
              </a:rPr>
              <a:t>Orthod</a:t>
            </a:r>
            <a:r>
              <a:rPr lang="en-US" sz="2000" dirty="0">
                <a:solidFill>
                  <a:srgbClr val="FFC000"/>
                </a:solidFill>
              </a:rPr>
              <a:t> </a:t>
            </a:r>
            <a:r>
              <a:rPr lang="en-US" sz="2000" dirty="0" err="1">
                <a:solidFill>
                  <a:srgbClr val="FFC000"/>
                </a:solidFill>
              </a:rPr>
              <a:t>Dentofac</a:t>
            </a:r>
            <a:r>
              <a:rPr lang="en-US" sz="2000" dirty="0">
                <a:solidFill>
                  <a:srgbClr val="FFC000"/>
                </a:solidFill>
              </a:rPr>
              <a:t> </a:t>
            </a:r>
            <a:r>
              <a:rPr lang="en-US" sz="2000" dirty="0" err="1">
                <a:solidFill>
                  <a:srgbClr val="FFC000"/>
                </a:solidFill>
              </a:rPr>
              <a:t>Orthop</a:t>
            </a:r>
            <a:r>
              <a:rPr lang="en-US" sz="2000" dirty="0">
                <a:solidFill>
                  <a:srgbClr val="FFC000"/>
                </a:solidFill>
              </a:rPr>
              <a:t> 1997;112:8-11) </a:t>
            </a:r>
          </a:p>
          <a:p>
            <a:pPr marL="285750" indent="-285750">
              <a:buFont typeface="Wingdings" panose="05000000000000000000" pitchFamily="2" charset="2"/>
              <a:buChar char="q"/>
            </a:pPr>
            <a:r>
              <a:rPr lang="en-US" sz="2000" dirty="0">
                <a:solidFill>
                  <a:srgbClr val="FFC000"/>
                </a:solidFill>
              </a:rPr>
              <a:t>The functional matrix hypothesis revisited –The role of an osseous connected cellular network- (Am J </a:t>
            </a:r>
            <a:r>
              <a:rPr lang="en-US" sz="2000" dirty="0" err="1">
                <a:solidFill>
                  <a:srgbClr val="FFC000"/>
                </a:solidFill>
              </a:rPr>
              <a:t>Orthod</a:t>
            </a:r>
            <a:r>
              <a:rPr lang="en-US" sz="2000" dirty="0">
                <a:solidFill>
                  <a:srgbClr val="FFC000"/>
                </a:solidFill>
              </a:rPr>
              <a:t> </a:t>
            </a:r>
            <a:r>
              <a:rPr lang="en-US" sz="2000" dirty="0" err="1">
                <a:solidFill>
                  <a:srgbClr val="FFC000"/>
                </a:solidFill>
              </a:rPr>
              <a:t>DentofacOrthop</a:t>
            </a:r>
            <a:r>
              <a:rPr lang="en-US" sz="2000" dirty="0">
                <a:solidFill>
                  <a:srgbClr val="FFC000"/>
                </a:solidFill>
              </a:rPr>
              <a:t> 1997;112:221-6.) </a:t>
            </a:r>
          </a:p>
          <a:p>
            <a:pPr marL="285750" indent="-285750">
              <a:buFont typeface="Wingdings" panose="05000000000000000000" pitchFamily="2" charset="2"/>
              <a:buChar char="q"/>
            </a:pPr>
            <a:r>
              <a:rPr lang="en-US" sz="2000" dirty="0">
                <a:solidFill>
                  <a:srgbClr val="FFC000"/>
                </a:solidFill>
              </a:rPr>
              <a:t>The functional matrix hypothesis revisited –The genomic thesis (Am J </a:t>
            </a:r>
            <a:r>
              <a:rPr lang="en-US" sz="2000" dirty="0" err="1">
                <a:solidFill>
                  <a:srgbClr val="FFC000"/>
                </a:solidFill>
              </a:rPr>
              <a:t>Orthod</a:t>
            </a:r>
            <a:r>
              <a:rPr lang="en-US" sz="2000" dirty="0">
                <a:solidFill>
                  <a:srgbClr val="FFC000"/>
                </a:solidFill>
              </a:rPr>
              <a:t> </a:t>
            </a:r>
            <a:r>
              <a:rPr lang="en-US" sz="2000" dirty="0" err="1">
                <a:solidFill>
                  <a:srgbClr val="FFC000"/>
                </a:solidFill>
              </a:rPr>
              <a:t>Dentofac</a:t>
            </a:r>
            <a:r>
              <a:rPr lang="en-US" sz="2000" dirty="0">
                <a:solidFill>
                  <a:srgbClr val="FFC000"/>
                </a:solidFill>
              </a:rPr>
              <a:t> </a:t>
            </a:r>
            <a:r>
              <a:rPr lang="en-US" sz="2000" dirty="0" err="1">
                <a:solidFill>
                  <a:srgbClr val="FFC000"/>
                </a:solidFill>
              </a:rPr>
              <a:t>Orthop</a:t>
            </a:r>
            <a:r>
              <a:rPr lang="en-US" sz="2000" dirty="0">
                <a:solidFill>
                  <a:srgbClr val="FFC000"/>
                </a:solidFill>
              </a:rPr>
              <a:t> 1997;112:338-42.) </a:t>
            </a:r>
          </a:p>
          <a:p>
            <a:pPr marL="285750" indent="-285750">
              <a:buFont typeface="Wingdings" panose="05000000000000000000" pitchFamily="2" charset="2"/>
              <a:buChar char="q"/>
            </a:pPr>
            <a:r>
              <a:rPr lang="en-US" sz="2000" dirty="0">
                <a:solidFill>
                  <a:srgbClr val="FFC000"/>
                </a:solidFill>
              </a:rPr>
              <a:t>The functional matrix hypothesis revisited -The epigenetic antithesis and the resolving synthesis - (Am J </a:t>
            </a:r>
            <a:r>
              <a:rPr lang="en-US" sz="2000" dirty="0" err="1">
                <a:solidFill>
                  <a:srgbClr val="FFC000"/>
                </a:solidFill>
              </a:rPr>
              <a:t>Orthod</a:t>
            </a:r>
            <a:r>
              <a:rPr lang="en-US" sz="2000" dirty="0">
                <a:solidFill>
                  <a:srgbClr val="FFC000"/>
                </a:solidFill>
              </a:rPr>
              <a:t> </a:t>
            </a:r>
            <a:r>
              <a:rPr lang="en-US" sz="2000" dirty="0" err="1">
                <a:solidFill>
                  <a:srgbClr val="FFC000"/>
                </a:solidFill>
              </a:rPr>
              <a:t>DentofacOrthop</a:t>
            </a:r>
            <a:r>
              <a:rPr lang="en-US" sz="2000" dirty="0">
                <a:solidFill>
                  <a:srgbClr val="FFC000"/>
                </a:solidFill>
              </a:rPr>
              <a:t> 1997; 112:410-7.)</a:t>
            </a:r>
            <a:r>
              <a:rPr lang="en-IN" sz="2000" dirty="0">
                <a:solidFill>
                  <a:srgbClr val="FFC000"/>
                </a:solidFill>
              </a:rPr>
              <a:t> </a:t>
            </a:r>
          </a:p>
          <a:p>
            <a:pPr marL="285750" indent="-285750">
              <a:buFont typeface="Wingdings" panose="05000000000000000000" pitchFamily="2" charset="2"/>
              <a:buChar char="q"/>
            </a:pPr>
            <a:r>
              <a:rPr lang="en-IN" sz="2000" dirty="0">
                <a:solidFill>
                  <a:srgbClr val="FFC000"/>
                </a:solidFill>
              </a:rPr>
              <a:t>Craniofacial Growth Series – Monograph 23 (Craniofacial Growth Theory and Orthodontic Treatment – Edited by Carlson) </a:t>
            </a:r>
          </a:p>
          <a:p>
            <a:pPr marL="285750" indent="-285750">
              <a:buFont typeface="Wingdings" panose="05000000000000000000" pitchFamily="2" charset="2"/>
              <a:buChar char="q"/>
            </a:pPr>
            <a:r>
              <a:rPr lang="en-IN" sz="2000" dirty="0">
                <a:solidFill>
                  <a:srgbClr val="FFC000"/>
                </a:solidFill>
              </a:rPr>
              <a:t>Treatment objectives and case retention: Cybernetic and </a:t>
            </a:r>
            <a:r>
              <a:rPr lang="en-IN" sz="2000" dirty="0" err="1">
                <a:solidFill>
                  <a:srgbClr val="FFC000"/>
                </a:solidFill>
              </a:rPr>
              <a:t>myometric</a:t>
            </a:r>
            <a:r>
              <a:rPr lang="en-IN" sz="2000" dirty="0">
                <a:solidFill>
                  <a:srgbClr val="FFC000"/>
                </a:solidFill>
              </a:rPr>
              <a:t> considerations R.M. Jacobs Am J </a:t>
            </a:r>
            <a:r>
              <a:rPr lang="en-IN" sz="2000" dirty="0" err="1">
                <a:solidFill>
                  <a:srgbClr val="FFC000"/>
                </a:solidFill>
              </a:rPr>
              <a:t>Orthod</a:t>
            </a:r>
            <a:r>
              <a:rPr lang="en-IN" sz="2000" dirty="0">
                <a:solidFill>
                  <a:srgbClr val="FFC000"/>
                </a:solidFill>
              </a:rPr>
              <a:t>, 58:552-564, 1970 </a:t>
            </a:r>
          </a:p>
          <a:p>
            <a:pPr marL="285750" indent="-285750">
              <a:buFont typeface="Wingdings" panose="05000000000000000000" pitchFamily="2" charset="2"/>
              <a:buChar char="q"/>
            </a:pPr>
            <a:r>
              <a:rPr lang="en-IN" sz="2000" dirty="0">
                <a:solidFill>
                  <a:srgbClr val="FFC000"/>
                </a:solidFill>
              </a:rPr>
              <a:t>Grant’s Atlas of Anatomy </a:t>
            </a:r>
            <a:endParaRPr lang="en-US" dirty="0">
              <a:solidFill>
                <a:srgbClr val="FFC000"/>
              </a:solidFill>
            </a:endParaRPr>
          </a:p>
        </p:txBody>
      </p:sp>
    </p:spTree>
    <p:extLst>
      <p:ext uri="{BB962C8B-B14F-4D97-AF65-F5344CB8AC3E}">
        <p14:creationId xmlns:p14="http://schemas.microsoft.com/office/powerpoint/2010/main" val="2847877038"/>
      </p:ext>
    </p:extLst>
  </p:cSld>
  <p:clrMapOvr>
    <a:masterClrMapping/>
  </p:clrMapOvr>
  <p:transition spd="slow" advClick="0"/>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2040" y="701040"/>
            <a:ext cx="6659880" cy="830997"/>
          </a:xfrm>
          <a:prstGeom prst="rect">
            <a:avLst/>
          </a:prstGeom>
          <a:noFill/>
        </p:spPr>
        <p:txBody>
          <a:bodyPr wrap="square" rtlCol="0">
            <a:spAutoFit/>
          </a:bodyPr>
          <a:lstStyle/>
          <a:p>
            <a:r>
              <a:rPr lang="en-US" sz="4800" dirty="0"/>
              <a:t>THANKYOU</a:t>
            </a:r>
          </a:p>
        </p:txBody>
      </p:sp>
    </p:spTree>
  </p:cSld>
  <p:clrMapOvr>
    <a:masterClrMapping/>
  </p:clrMapOvr>
  <p:transition spd="slow" advClick="0"/>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19971</TotalTime>
  <Words>13455</Words>
  <Application>Microsoft Office PowerPoint</Application>
  <PresentationFormat>Widescreen</PresentationFormat>
  <Paragraphs>1482</Paragraphs>
  <Slides>181</Slides>
  <Notes>20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181</vt:i4>
      </vt:variant>
    </vt:vector>
  </HeadingPairs>
  <TitlesOfParts>
    <vt:vector size="197" baseType="lpstr">
      <vt:lpstr>Algerian</vt:lpstr>
      <vt:lpstr>Arial</vt:lpstr>
      <vt:lpstr>Arial Black</vt:lpstr>
      <vt:lpstr>Bauhaus 93</vt:lpstr>
      <vt:lpstr>Calibri</vt:lpstr>
      <vt:lpstr>Consolas</vt:lpstr>
      <vt:lpstr>Corbel</vt:lpstr>
      <vt:lpstr>Helvetica Neue</vt:lpstr>
      <vt:lpstr>Jokerman</vt:lpstr>
      <vt:lpstr>Segoe Script</vt:lpstr>
      <vt:lpstr>Times New Roman</vt:lpstr>
      <vt:lpstr>Tw Cen MT</vt:lpstr>
      <vt:lpstr>Wingdings</vt:lpstr>
      <vt:lpstr>Wingdings 2</vt:lpstr>
      <vt:lpstr>Wingdings 3</vt:lpstr>
      <vt:lpstr>Metro</vt:lpstr>
      <vt:lpstr>General principles and theories of growth and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Drawbacks-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STUDY IN SUPPORT OF THE THEORY-</vt:lpstr>
      <vt:lpstr>Clinical application of functional matrix theory</vt:lpstr>
      <vt:lpstr>PowerPoint Presentation</vt:lpstr>
      <vt:lpstr>PowerPoint Presentation</vt:lpstr>
      <vt:lpstr> CONCEPT OF MECHANOTRANSDUCTION-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EVIDENCES AGAINST THE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TANU</dc:creator>
  <cp:lastModifiedBy>Uday Pavan</cp:lastModifiedBy>
  <cp:revision>770</cp:revision>
  <dcterms:created xsi:type="dcterms:W3CDTF">2017-07-27T00:08:03Z</dcterms:created>
  <dcterms:modified xsi:type="dcterms:W3CDTF">2025-03-26T02:43:26Z</dcterms:modified>
</cp:coreProperties>
</file>