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7"/>
  </p:notesMasterIdLst>
  <p:sldIdLst>
    <p:sldId id="370" r:id="rId2"/>
    <p:sldId id="372" r:id="rId3"/>
    <p:sldId id="374" r:id="rId4"/>
    <p:sldId id="375" r:id="rId5"/>
    <p:sldId id="376" r:id="rId6"/>
    <p:sldId id="377" r:id="rId7"/>
    <p:sldId id="378" r:id="rId8"/>
    <p:sldId id="379" r:id="rId9"/>
    <p:sldId id="380" r:id="rId10"/>
    <p:sldId id="382" r:id="rId11"/>
    <p:sldId id="385" r:id="rId12"/>
    <p:sldId id="387" r:id="rId13"/>
    <p:sldId id="760" r:id="rId14"/>
    <p:sldId id="1038" r:id="rId15"/>
    <p:sldId id="1039" r:id="rId16"/>
    <p:sldId id="393" r:id="rId17"/>
    <p:sldId id="552" r:id="rId18"/>
    <p:sldId id="555" r:id="rId19"/>
    <p:sldId id="397" r:id="rId20"/>
    <p:sldId id="401" r:id="rId21"/>
    <p:sldId id="402" r:id="rId22"/>
    <p:sldId id="403" r:id="rId23"/>
    <p:sldId id="404" r:id="rId24"/>
    <p:sldId id="406" r:id="rId25"/>
    <p:sldId id="738" r:id="rId26"/>
    <p:sldId id="408" r:id="rId27"/>
    <p:sldId id="410" r:id="rId28"/>
    <p:sldId id="765" r:id="rId29"/>
    <p:sldId id="411" r:id="rId30"/>
    <p:sldId id="412" r:id="rId31"/>
    <p:sldId id="417" r:id="rId32"/>
    <p:sldId id="418" r:id="rId33"/>
    <p:sldId id="421" r:id="rId34"/>
    <p:sldId id="422" r:id="rId35"/>
    <p:sldId id="423" r:id="rId36"/>
    <p:sldId id="424" r:id="rId37"/>
    <p:sldId id="425" r:id="rId38"/>
    <p:sldId id="426" r:id="rId39"/>
    <p:sldId id="429" r:id="rId40"/>
    <p:sldId id="432" r:id="rId41"/>
    <p:sldId id="752" r:id="rId42"/>
    <p:sldId id="434" r:id="rId43"/>
    <p:sldId id="435" r:id="rId44"/>
    <p:sldId id="436" r:id="rId45"/>
    <p:sldId id="437" r:id="rId46"/>
    <p:sldId id="438" r:id="rId47"/>
    <p:sldId id="439" r:id="rId48"/>
    <p:sldId id="440" r:id="rId49"/>
    <p:sldId id="747" r:id="rId50"/>
    <p:sldId id="745" r:id="rId51"/>
    <p:sldId id="441" r:id="rId52"/>
    <p:sldId id="442" r:id="rId53"/>
    <p:sldId id="443" r:id="rId54"/>
    <p:sldId id="444" r:id="rId55"/>
    <p:sldId id="445" r:id="rId56"/>
    <p:sldId id="446" r:id="rId57"/>
    <p:sldId id="447" r:id="rId58"/>
    <p:sldId id="448" r:id="rId59"/>
    <p:sldId id="449" r:id="rId60"/>
    <p:sldId id="450" r:id="rId61"/>
    <p:sldId id="451" r:id="rId62"/>
    <p:sldId id="452" r:id="rId63"/>
    <p:sldId id="453" r:id="rId64"/>
    <p:sldId id="454" r:id="rId65"/>
    <p:sldId id="455" r:id="rId66"/>
    <p:sldId id="456" r:id="rId67"/>
    <p:sldId id="457" r:id="rId68"/>
    <p:sldId id="753" r:id="rId69"/>
    <p:sldId id="458" r:id="rId70"/>
    <p:sldId id="459" r:id="rId71"/>
    <p:sldId id="460" r:id="rId72"/>
    <p:sldId id="461" r:id="rId73"/>
    <p:sldId id="462" r:id="rId74"/>
    <p:sldId id="463" r:id="rId75"/>
    <p:sldId id="464" r:id="rId76"/>
    <p:sldId id="465" r:id="rId77"/>
    <p:sldId id="467" r:id="rId78"/>
    <p:sldId id="471" r:id="rId79"/>
    <p:sldId id="472" r:id="rId80"/>
    <p:sldId id="473" r:id="rId81"/>
    <p:sldId id="474" r:id="rId82"/>
    <p:sldId id="475" r:id="rId83"/>
    <p:sldId id="476" r:id="rId84"/>
    <p:sldId id="477" r:id="rId85"/>
    <p:sldId id="478" r:id="rId86"/>
    <p:sldId id="479" r:id="rId87"/>
    <p:sldId id="480" r:id="rId88"/>
    <p:sldId id="481" r:id="rId89"/>
    <p:sldId id="482" r:id="rId90"/>
    <p:sldId id="483" r:id="rId91"/>
    <p:sldId id="484" r:id="rId92"/>
    <p:sldId id="485" r:id="rId93"/>
    <p:sldId id="486" r:id="rId94"/>
    <p:sldId id="487" r:id="rId95"/>
    <p:sldId id="539" r:id="rId96"/>
    <p:sldId id="538" r:id="rId97"/>
    <p:sldId id="577" r:id="rId98"/>
    <p:sldId id="490" r:id="rId99"/>
    <p:sldId id="608" r:id="rId100"/>
    <p:sldId id="609" r:id="rId101"/>
    <p:sldId id="767" r:id="rId102"/>
    <p:sldId id="515" r:id="rId103"/>
    <p:sldId id="544" r:id="rId104"/>
    <p:sldId id="519" r:id="rId105"/>
    <p:sldId id="522" r:id="rId106"/>
    <p:sldId id="523" r:id="rId107"/>
    <p:sldId id="524" r:id="rId108"/>
    <p:sldId id="525" r:id="rId109"/>
    <p:sldId id="527" r:id="rId110"/>
    <p:sldId id="529" r:id="rId111"/>
    <p:sldId id="771" r:id="rId112"/>
    <p:sldId id="637" r:id="rId113"/>
    <p:sldId id="653" r:id="rId114"/>
    <p:sldId id="649" r:id="rId115"/>
    <p:sldId id="650" r:id="rId116"/>
    <p:sldId id="654" r:id="rId117"/>
    <p:sldId id="651" r:id="rId118"/>
    <p:sldId id="652" r:id="rId119"/>
    <p:sldId id="655" r:id="rId120"/>
    <p:sldId id="656" r:id="rId121"/>
    <p:sldId id="1040" r:id="rId122"/>
    <p:sldId id="1041" r:id="rId123"/>
    <p:sldId id="668" r:id="rId124"/>
    <p:sldId id="669" r:id="rId125"/>
    <p:sldId id="671" r:id="rId126"/>
    <p:sldId id="705" r:id="rId127"/>
    <p:sldId id="679" r:id="rId128"/>
    <p:sldId id="686" r:id="rId129"/>
    <p:sldId id="687" r:id="rId130"/>
    <p:sldId id="688" r:id="rId131"/>
    <p:sldId id="783" r:id="rId132"/>
    <p:sldId id="784" r:id="rId133"/>
    <p:sldId id="790" r:id="rId134"/>
    <p:sldId id="689" r:id="rId135"/>
    <p:sldId id="789" r:id="rId136"/>
    <p:sldId id="786" r:id="rId137"/>
    <p:sldId id="775" r:id="rId138"/>
    <p:sldId id="721" r:id="rId139"/>
    <p:sldId id="722" r:id="rId140"/>
    <p:sldId id="1043" r:id="rId141"/>
    <p:sldId id="1044" r:id="rId142"/>
    <p:sldId id="1045" r:id="rId143"/>
    <p:sldId id="1046" r:id="rId144"/>
    <p:sldId id="1047" r:id="rId145"/>
    <p:sldId id="1048" r:id="rId146"/>
    <p:sldId id="1049" r:id="rId147"/>
    <p:sldId id="1050" r:id="rId148"/>
    <p:sldId id="1051" r:id="rId149"/>
    <p:sldId id="1052" r:id="rId150"/>
    <p:sldId id="1053" r:id="rId151"/>
    <p:sldId id="1054" r:id="rId152"/>
    <p:sldId id="1055" r:id="rId153"/>
    <p:sldId id="1056" r:id="rId154"/>
    <p:sldId id="1057" r:id="rId155"/>
    <p:sldId id="1058" r:id="rId156"/>
    <p:sldId id="1059" r:id="rId157"/>
    <p:sldId id="1060" r:id="rId158"/>
    <p:sldId id="1061" r:id="rId159"/>
    <p:sldId id="1062" r:id="rId160"/>
    <p:sldId id="1063" r:id="rId161"/>
    <p:sldId id="1064" r:id="rId162"/>
    <p:sldId id="1065" r:id="rId163"/>
    <p:sldId id="1066" r:id="rId164"/>
    <p:sldId id="1067" r:id="rId165"/>
    <p:sldId id="1068" r:id="rId166"/>
    <p:sldId id="1069" r:id="rId167"/>
    <p:sldId id="1070" r:id="rId168"/>
    <p:sldId id="1071" r:id="rId169"/>
    <p:sldId id="1072" r:id="rId170"/>
    <p:sldId id="1073" r:id="rId171"/>
    <p:sldId id="1074" r:id="rId172"/>
    <p:sldId id="1075" r:id="rId173"/>
    <p:sldId id="1076" r:id="rId174"/>
    <p:sldId id="1077" r:id="rId175"/>
    <p:sldId id="1078" r:id="rId176"/>
    <p:sldId id="1079" r:id="rId177"/>
    <p:sldId id="723" r:id="rId178"/>
    <p:sldId id="724" r:id="rId179"/>
    <p:sldId id="725" r:id="rId180"/>
    <p:sldId id="726" r:id="rId181"/>
    <p:sldId id="776" r:id="rId182"/>
    <p:sldId id="728" r:id="rId183"/>
    <p:sldId id="729" r:id="rId184"/>
    <p:sldId id="778" r:id="rId185"/>
    <p:sldId id="792" r:id="rId1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94665"/>
  </p:normalViewPr>
  <p:slideViewPr>
    <p:cSldViewPr>
      <p:cViewPr varScale="1">
        <p:scale>
          <a:sx n="82" d="100"/>
          <a:sy n="82" d="100"/>
        </p:scale>
        <p:origin x="-1483" y="-91"/>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s>
</file>

<file path=ppt/diagrams/_rels/data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ata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diagrams/colors1.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1">
  <dgm:title val=""/>
  <dgm:desc val=""/>
  <dgm:catLst>
    <dgm:cat type="accent2" pri="11500"/>
  </dgm:catLst>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B39099-82E1-4D85-9E4E-1636D81B51C9}" type="doc">
      <dgm:prSet loTypeId="urn:microsoft.com/office/officeart/2005/8/layout/hProcess9#1" loCatId="process" qsTypeId="urn:microsoft.com/office/officeart/2005/8/quickstyle/3d2#1" qsCatId="3D" csTypeId="urn:microsoft.com/office/officeart/2005/8/colors/accent2_1#1" csCatId="accent2" phldr="1"/>
      <dgm:spPr/>
    </dgm:pt>
    <dgm:pt modelId="{E8AF1E6D-5476-4F5E-87F4-93406AA5C9C6}">
      <dgm:prSet phldrT="[Text]"/>
      <dgm:spPr/>
      <dgm:t>
        <a:bodyPr/>
        <a:lstStyle/>
        <a:p>
          <a:r>
            <a:rPr lang="en-US" b="1" smtClean="0"/>
            <a:t>ABSORPTION</a:t>
          </a:r>
          <a:endParaRPr lang="en-US" b="1" dirty="0"/>
        </a:p>
      </dgm:t>
    </dgm:pt>
    <dgm:pt modelId="{E2ED9A7F-8C42-4D9A-9944-354A1BE11F27}" type="parTrans" cxnId="{456919E9-E329-4E08-B97D-F582DA49389A}">
      <dgm:prSet/>
      <dgm:spPr/>
      <dgm:t>
        <a:bodyPr/>
        <a:lstStyle/>
        <a:p>
          <a:endParaRPr lang="en-US"/>
        </a:p>
      </dgm:t>
    </dgm:pt>
    <dgm:pt modelId="{B7CC622C-2BD8-4E96-848B-2BBAF110A436}" type="sibTrans" cxnId="{456919E9-E329-4E08-B97D-F582DA49389A}">
      <dgm:prSet/>
      <dgm:spPr/>
      <dgm:t>
        <a:bodyPr/>
        <a:lstStyle/>
        <a:p>
          <a:endParaRPr lang="en-US"/>
        </a:p>
      </dgm:t>
    </dgm:pt>
    <dgm:pt modelId="{DB88B280-D63C-4C22-B3C1-1C102A9512F8}">
      <dgm:prSet phldrT="[Text]"/>
      <dgm:spPr/>
      <dgm:t>
        <a:bodyPr/>
        <a:lstStyle/>
        <a:p>
          <a:r>
            <a:rPr lang="en-US" b="1" smtClean="0"/>
            <a:t>DISTRIBUTION</a:t>
          </a:r>
          <a:endParaRPr lang="en-US" b="1" dirty="0"/>
        </a:p>
      </dgm:t>
    </dgm:pt>
    <dgm:pt modelId="{92D1E676-9BC1-4E39-859D-6093D7CEA58D}" type="parTrans" cxnId="{F8981E13-D569-4F62-873F-2F1D2D6A84C2}">
      <dgm:prSet/>
      <dgm:spPr/>
      <dgm:t>
        <a:bodyPr/>
        <a:lstStyle/>
        <a:p>
          <a:endParaRPr lang="en-US"/>
        </a:p>
      </dgm:t>
    </dgm:pt>
    <dgm:pt modelId="{F1068359-7B45-4CDD-BCE6-7B398AE61936}" type="sibTrans" cxnId="{F8981E13-D569-4F62-873F-2F1D2D6A84C2}">
      <dgm:prSet/>
      <dgm:spPr/>
      <dgm:t>
        <a:bodyPr/>
        <a:lstStyle/>
        <a:p>
          <a:endParaRPr lang="en-US"/>
        </a:p>
      </dgm:t>
    </dgm:pt>
    <dgm:pt modelId="{90A1B0F7-A2DD-4BB7-A86C-E3AC7C14DA2A}">
      <dgm:prSet phldrT="[Text]"/>
      <dgm:spPr/>
      <dgm:t>
        <a:bodyPr/>
        <a:lstStyle/>
        <a:p>
          <a:r>
            <a:rPr lang="en-US" b="1" smtClean="0"/>
            <a:t>ELIMINATION</a:t>
          </a:r>
          <a:endParaRPr lang="en-US" b="1" dirty="0"/>
        </a:p>
      </dgm:t>
    </dgm:pt>
    <dgm:pt modelId="{538D91C5-97DE-4599-84AB-37FABD7BA73C}" type="parTrans" cxnId="{6E1329F7-73F0-4477-A71D-629BD0EA99AC}">
      <dgm:prSet/>
      <dgm:spPr/>
      <dgm:t>
        <a:bodyPr/>
        <a:lstStyle/>
        <a:p>
          <a:endParaRPr lang="en-US"/>
        </a:p>
      </dgm:t>
    </dgm:pt>
    <dgm:pt modelId="{90954D15-B439-45BA-BBB3-5BE1DC3B6F65}" type="sibTrans" cxnId="{6E1329F7-73F0-4477-A71D-629BD0EA99AC}">
      <dgm:prSet/>
      <dgm:spPr/>
      <dgm:t>
        <a:bodyPr/>
        <a:lstStyle/>
        <a:p>
          <a:endParaRPr lang="en-US"/>
        </a:p>
      </dgm:t>
    </dgm:pt>
    <dgm:pt modelId="{F574D0F6-A411-4AA8-8DB8-D33CBE473BDF}" type="pres">
      <dgm:prSet presAssocID="{B8B39099-82E1-4D85-9E4E-1636D81B51C9}" presName="CompostProcess" presStyleCnt="0">
        <dgm:presLayoutVars>
          <dgm:dir/>
          <dgm:resizeHandles val="exact"/>
        </dgm:presLayoutVars>
      </dgm:prSet>
      <dgm:spPr/>
    </dgm:pt>
    <dgm:pt modelId="{9EC48ED7-DD97-4ADA-BD01-453FE8476D1F}" type="pres">
      <dgm:prSet presAssocID="{B8B39099-82E1-4D85-9E4E-1636D81B51C9}" presName="arrow" presStyleLbl="bgShp" presStyleIdx="0" presStyleCnt="1"/>
      <dgm:spPr/>
    </dgm:pt>
    <dgm:pt modelId="{197ADABF-60B8-4408-87BC-96AC15B5D58A}" type="pres">
      <dgm:prSet presAssocID="{B8B39099-82E1-4D85-9E4E-1636D81B51C9}" presName="linearProcess" presStyleCnt="0"/>
      <dgm:spPr/>
    </dgm:pt>
    <dgm:pt modelId="{571D5EDE-E6BD-492D-AE57-66ED953089AF}" type="pres">
      <dgm:prSet presAssocID="{E8AF1E6D-5476-4F5E-87F4-93406AA5C9C6}" presName="textNode" presStyleLbl="node1" presStyleIdx="0" presStyleCnt="3">
        <dgm:presLayoutVars>
          <dgm:bulletEnabled val="1"/>
        </dgm:presLayoutVars>
      </dgm:prSet>
      <dgm:spPr/>
      <dgm:t>
        <a:bodyPr/>
        <a:lstStyle/>
        <a:p>
          <a:endParaRPr lang="en-US"/>
        </a:p>
      </dgm:t>
    </dgm:pt>
    <dgm:pt modelId="{97DA83BC-B6F9-4592-9921-A3C7F440F09C}" type="pres">
      <dgm:prSet presAssocID="{B7CC622C-2BD8-4E96-848B-2BBAF110A436}" presName="sibTrans" presStyleCnt="0"/>
      <dgm:spPr/>
    </dgm:pt>
    <dgm:pt modelId="{B461D660-69B6-42D0-A68F-165DAC5C3D93}" type="pres">
      <dgm:prSet presAssocID="{DB88B280-D63C-4C22-B3C1-1C102A9512F8}" presName="textNode" presStyleLbl="node1" presStyleIdx="1" presStyleCnt="3">
        <dgm:presLayoutVars>
          <dgm:bulletEnabled val="1"/>
        </dgm:presLayoutVars>
      </dgm:prSet>
      <dgm:spPr/>
      <dgm:t>
        <a:bodyPr/>
        <a:lstStyle/>
        <a:p>
          <a:endParaRPr lang="en-US"/>
        </a:p>
      </dgm:t>
    </dgm:pt>
    <dgm:pt modelId="{1A71D70B-5B29-494E-8729-1870A6EA6FC2}" type="pres">
      <dgm:prSet presAssocID="{F1068359-7B45-4CDD-BCE6-7B398AE61936}" presName="sibTrans" presStyleCnt="0"/>
      <dgm:spPr/>
    </dgm:pt>
    <dgm:pt modelId="{4160EEEF-6CFC-4232-88C7-E317E38AA0C3}" type="pres">
      <dgm:prSet presAssocID="{90A1B0F7-A2DD-4BB7-A86C-E3AC7C14DA2A}" presName="textNode" presStyleLbl="node1" presStyleIdx="2" presStyleCnt="3">
        <dgm:presLayoutVars>
          <dgm:bulletEnabled val="1"/>
        </dgm:presLayoutVars>
      </dgm:prSet>
      <dgm:spPr/>
      <dgm:t>
        <a:bodyPr/>
        <a:lstStyle/>
        <a:p>
          <a:endParaRPr lang="en-US"/>
        </a:p>
      </dgm:t>
    </dgm:pt>
  </dgm:ptLst>
  <dgm:cxnLst>
    <dgm:cxn modelId="{F9E6F97A-780A-4DCA-8D55-3FF7CFFBE6E9}" type="presOf" srcId="{DB88B280-D63C-4C22-B3C1-1C102A9512F8}" destId="{B461D660-69B6-42D0-A68F-165DAC5C3D93}" srcOrd="0" destOrd="0" presId="urn:microsoft.com/office/officeart/2005/8/layout/hProcess9#1"/>
    <dgm:cxn modelId="{C0C0352E-3518-43CE-A9B4-BB853CE96B25}" type="presOf" srcId="{90A1B0F7-A2DD-4BB7-A86C-E3AC7C14DA2A}" destId="{4160EEEF-6CFC-4232-88C7-E317E38AA0C3}" srcOrd="0" destOrd="0" presId="urn:microsoft.com/office/officeart/2005/8/layout/hProcess9#1"/>
    <dgm:cxn modelId="{F8981E13-D569-4F62-873F-2F1D2D6A84C2}" srcId="{B8B39099-82E1-4D85-9E4E-1636D81B51C9}" destId="{DB88B280-D63C-4C22-B3C1-1C102A9512F8}" srcOrd="1" destOrd="0" parTransId="{92D1E676-9BC1-4E39-859D-6093D7CEA58D}" sibTransId="{F1068359-7B45-4CDD-BCE6-7B398AE61936}"/>
    <dgm:cxn modelId="{6E1329F7-73F0-4477-A71D-629BD0EA99AC}" srcId="{B8B39099-82E1-4D85-9E4E-1636D81B51C9}" destId="{90A1B0F7-A2DD-4BB7-A86C-E3AC7C14DA2A}" srcOrd="2" destOrd="0" parTransId="{538D91C5-97DE-4599-84AB-37FABD7BA73C}" sibTransId="{90954D15-B439-45BA-BBB3-5BE1DC3B6F65}"/>
    <dgm:cxn modelId="{26AAAB47-B1C1-4330-9307-FE5EC81103B6}" type="presOf" srcId="{E8AF1E6D-5476-4F5E-87F4-93406AA5C9C6}" destId="{571D5EDE-E6BD-492D-AE57-66ED953089AF}" srcOrd="0" destOrd="0" presId="urn:microsoft.com/office/officeart/2005/8/layout/hProcess9#1"/>
    <dgm:cxn modelId="{187E1AB0-E2E8-448E-A92B-1D8710D2376E}" type="presOf" srcId="{B8B39099-82E1-4D85-9E4E-1636D81B51C9}" destId="{F574D0F6-A411-4AA8-8DB8-D33CBE473BDF}" srcOrd="0" destOrd="0" presId="urn:microsoft.com/office/officeart/2005/8/layout/hProcess9#1"/>
    <dgm:cxn modelId="{456919E9-E329-4E08-B97D-F582DA49389A}" srcId="{B8B39099-82E1-4D85-9E4E-1636D81B51C9}" destId="{E8AF1E6D-5476-4F5E-87F4-93406AA5C9C6}" srcOrd="0" destOrd="0" parTransId="{E2ED9A7F-8C42-4D9A-9944-354A1BE11F27}" sibTransId="{B7CC622C-2BD8-4E96-848B-2BBAF110A436}"/>
    <dgm:cxn modelId="{32BD0BCC-A9B0-4843-A80D-E2923D7C6D4D}" type="presParOf" srcId="{F574D0F6-A411-4AA8-8DB8-D33CBE473BDF}" destId="{9EC48ED7-DD97-4ADA-BD01-453FE8476D1F}" srcOrd="0" destOrd="0" presId="urn:microsoft.com/office/officeart/2005/8/layout/hProcess9#1"/>
    <dgm:cxn modelId="{03A07BEA-32D2-43AC-BA79-9C13F93451C2}" type="presParOf" srcId="{F574D0F6-A411-4AA8-8DB8-D33CBE473BDF}" destId="{197ADABF-60B8-4408-87BC-96AC15B5D58A}" srcOrd="1" destOrd="0" presId="urn:microsoft.com/office/officeart/2005/8/layout/hProcess9#1"/>
    <dgm:cxn modelId="{5146938D-7343-4AA9-9873-844D0720C1B7}" type="presParOf" srcId="{197ADABF-60B8-4408-87BC-96AC15B5D58A}" destId="{571D5EDE-E6BD-492D-AE57-66ED953089AF}" srcOrd="0" destOrd="0" presId="urn:microsoft.com/office/officeart/2005/8/layout/hProcess9#1"/>
    <dgm:cxn modelId="{BA2CEB2A-3B88-4D20-BA4A-17713D04FBAC}" type="presParOf" srcId="{197ADABF-60B8-4408-87BC-96AC15B5D58A}" destId="{97DA83BC-B6F9-4592-9921-A3C7F440F09C}" srcOrd="1" destOrd="0" presId="urn:microsoft.com/office/officeart/2005/8/layout/hProcess9#1"/>
    <dgm:cxn modelId="{10C39540-57FF-46E6-A4FD-C3C902666F67}" type="presParOf" srcId="{197ADABF-60B8-4408-87BC-96AC15B5D58A}" destId="{B461D660-69B6-42D0-A68F-165DAC5C3D93}" srcOrd="2" destOrd="0" presId="urn:microsoft.com/office/officeart/2005/8/layout/hProcess9#1"/>
    <dgm:cxn modelId="{03C33FE1-1F3B-4F47-AB29-8E9FA4A9BBA7}" type="presParOf" srcId="{197ADABF-60B8-4408-87BC-96AC15B5D58A}" destId="{1A71D70B-5B29-494E-8729-1870A6EA6FC2}" srcOrd="3" destOrd="0" presId="urn:microsoft.com/office/officeart/2005/8/layout/hProcess9#1"/>
    <dgm:cxn modelId="{92969DD4-C73C-485E-B016-A3D330A4CC54}" type="presParOf" srcId="{197ADABF-60B8-4408-87BC-96AC15B5D58A}" destId="{4160EEEF-6CFC-4232-88C7-E317E38AA0C3}" srcOrd="4" destOrd="0" presId="urn:microsoft.com/office/officeart/2005/8/layout/hProcess9#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CC67F3-9F66-450B-9A28-91B049050363}" type="doc">
      <dgm:prSet loTypeId="urn:microsoft.com/office/officeart/2005/8/layout/default#2" loCatId="list" qsTypeId="urn:microsoft.com/office/officeart/2005/8/quickstyle/simple3#1" qsCatId="simple" csTypeId="urn:microsoft.com/office/officeart/2005/8/colors/accent1_2#1" csCatId="accent1" phldr="1"/>
      <dgm:spPr/>
      <dgm:t>
        <a:bodyPr/>
        <a:lstStyle/>
        <a:p>
          <a:endParaRPr lang="en-US"/>
        </a:p>
      </dgm:t>
    </dgm:pt>
    <dgm:pt modelId="{6ECC235B-105D-492F-9CC0-BD177B53D1D0}">
      <dgm:prSet phldrT="[Text]" custT="1"/>
      <dgm:spPr/>
      <dgm:t>
        <a:bodyPr/>
        <a:lstStyle/>
        <a:p>
          <a:r>
            <a:rPr lang="en-US" sz="2800" b="1" dirty="0" smtClean="0">
              <a:latin typeface="Times New Roman" panose="02020603050405020304" pitchFamily="18" charset="0"/>
              <a:cs typeface="Times New Roman" panose="02020603050405020304" pitchFamily="18" charset="0"/>
            </a:rPr>
            <a:t>STOMACH AND INTESTINE</a:t>
          </a:r>
        </a:p>
        <a:p>
          <a:r>
            <a:rPr lang="en-US" sz="2400" b="1" i="1" dirty="0" smtClean="0">
              <a:latin typeface="Times New Roman" panose="02020603050405020304" pitchFamily="18" charset="0"/>
              <a:cs typeface="Times New Roman" panose="02020603050405020304" pitchFamily="18" charset="0"/>
            </a:rPr>
            <a:t>(MAXIMUM)</a:t>
          </a:r>
          <a:endParaRPr lang="en-US" sz="2400" b="1" i="1" dirty="0">
            <a:latin typeface="Times New Roman" panose="02020603050405020304" pitchFamily="18" charset="0"/>
            <a:cs typeface="Times New Roman" panose="02020603050405020304" pitchFamily="18" charset="0"/>
          </a:endParaRPr>
        </a:p>
      </dgm:t>
    </dgm:pt>
    <dgm:pt modelId="{D3CA1C79-1138-4FED-830B-7D4CD6EE91D3}" type="parTrans" cxnId="{9A17C4D3-F085-4D6E-A206-469337DF6F29}">
      <dgm:prSet/>
      <dgm:spPr/>
      <dgm:t>
        <a:bodyPr/>
        <a:lstStyle/>
        <a:p>
          <a:endParaRPr lang="en-US"/>
        </a:p>
      </dgm:t>
    </dgm:pt>
    <dgm:pt modelId="{BA3814B5-5D09-4CD3-88D0-01F5A0F635D3}" type="sibTrans" cxnId="{9A17C4D3-F085-4D6E-A206-469337DF6F29}">
      <dgm:prSet/>
      <dgm:spPr/>
      <dgm:t>
        <a:bodyPr/>
        <a:lstStyle/>
        <a:p>
          <a:endParaRPr lang="en-US"/>
        </a:p>
      </dgm:t>
    </dgm:pt>
    <dgm:pt modelId="{BD1E27F5-D867-49D9-9EDB-5D9F1912E02A}">
      <dgm:prSet phldrT="[Text]" custT="1"/>
      <dgm:spPr/>
      <dgm:t>
        <a:bodyPr/>
        <a:lstStyle/>
        <a:p>
          <a:r>
            <a:rPr lang="en-US" sz="2800" b="1" dirty="0" smtClean="0">
              <a:latin typeface="Times New Roman" panose="02020603050405020304" pitchFamily="18" charset="0"/>
              <a:cs typeface="Times New Roman" panose="02020603050405020304" pitchFamily="18" charset="0"/>
            </a:rPr>
            <a:t>ORAL TISSUES</a:t>
          </a:r>
          <a:endParaRPr lang="en-US" sz="2800" b="1" dirty="0">
            <a:latin typeface="Times New Roman" panose="02020603050405020304" pitchFamily="18" charset="0"/>
            <a:cs typeface="Times New Roman" panose="02020603050405020304" pitchFamily="18" charset="0"/>
          </a:endParaRPr>
        </a:p>
      </dgm:t>
    </dgm:pt>
    <dgm:pt modelId="{70C1E11E-D1A1-4BEA-A061-9019DDECCF6E}" type="parTrans" cxnId="{F82D6CA2-E95A-4A73-9CB5-8922F81D7413}">
      <dgm:prSet/>
      <dgm:spPr/>
      <dgm:t>
        <a:bodyPr/>
        <a:lstStyle/>
        <a:p>
          <a:endParaRPr lang="en-US"/>
        </a:p>
      </dgm:t>
    </dgm:pt>
    <dgm:pt modelId="{80349BB9-4374-4A9A-A706-2EEF96AD2F84}" type="sibTrans" cxnId="{F82D6CA2-E95A-4A73-9CB5-8922F81D7413}">
      <dgm:prSet/>
      <dgm:spPr/>
      <dgm:t>
        <a:bodyPr/>
        <a:lstStyle/>
        <a:p>
          <a:endParaRPr lang="en-US"/>
        </a:p>
      </dgm:t>
    </dgm:pt>
    <dgm:pt modelId="{6FDEBC19-FF6C-466B-8726-F7CE4A435201}">
      <dgm:prSet phldrT="[Text]" custT="1"/>
      <dgm:spPr/>
      <dgm:t>
        <a:bodyPr/>
        <a:lstStyle/>
        <a:p>
          <a:r>
            <a:rPr lang="en-US" sz="2800" b="1" dirty="0" smtClean="0">
              <a:latin typeface="Times New Roman" panose="02020603050405020304" pitchFamily="18" charset="0"/>
              <a:cs typeface="Times New Roman" panose="02020603050405020304" pitchFamily="18" charset="0"/>
            </a:rPr>
            <a:t>LUNGS</a:t>
          </a:r>
          <a:endParaRPr lang="en-US" sz="2800" b="1" dirty="0">
            <a:latin typeface="Times New Roman" panose="02020603050405020304" pitchFamily="18" charset="0"/>
            <a:cs typeface="Times New Roman" panose="02020603050405020304" pitchFamily="18" charset="0"/>
          </a:endParaRPr>
        </a:p>
      </dgm:t>
    </dgm:pt>
    <dgm:pt modelId="{447F4B16-0E5E-4A94-AC07-1EF703B3B3C0}" type="parTrans" cxnId="{D225652E-CE25-4ABC-B71C-C3206F2F5C6E}">
      <dgm:prSet/>
      <dgm:spPr/>
      <dgm:t>
        <a:bodyPr/>
        <a:lstStyle/>
        <a:p>
          <a:endParaRPr lang="en-US"/>
        </a:p>
      </dgm:t>
    </dgm:pt>
    <dgm:pt modelId="{6ADACE12-136D-46A7-A95A-CB4CDDC8C221}" type="sibTrans" cxnId="{D225652E-CE25-4ABC-B71C-C3206F2F5C6E}">
      <dgm:prSet/>
      <dgm:spPr/>
      <dgm:t>
        <a:bodyPr/>
        <a:lstStyle/>
        <a:p>
          <a:endParaRPr lang="en-US"/>
        </a:p>
      </dgm:t>
    </dgm:pt>
    <dgm:pt modelId="{3892C76F-0901-4E32-885C-E8A9CDAEA578}">
      <dgm:prSet phldrT="[Text]" custT="1"/>
      <dgm:spPr/>
      <dgm:t>
        <a:bodyPr/>
        <a:lstStyle/>
        <a:p>
          <a:r>
            <a:rPr lang="en-US" sz="2800" b="1" dirty="0" smtClean="0">
              <a:latin typeface="Times New Roman" panose="02020603050405020304" pitchFamily="18" charset="0"/>
              <a:cs typeface="Times New Roman" panose="02020603050405020304" pitchFamily="18" charset="0"/>
            </a:rPr>
            <a:t>SKIN</a:t>
          </a:r>
          <a:endParaRPr lang="en-US" sz="2800" b="1" dirty="0">
            <a:latin typeface="Times New Roman" panose="02020603050405020304" pitchFamily="18" charset="0"/>
            <a:cs typeface="Times New Roman" panose="02020603050405020304" pitchFamily="18" charset="0"/>
          </a:endParaRPr>
        </a:p>
      </dgm:t>
    </dgm:pt>
    <dgm:pt modelId="{2CE241A9-31FF-46A1-A9B1-50C85ED89F86}" type="parTrans" cxnId="{9875863E-2329-43DE-A64B-7A63EE8725B8}">
      <dgm:prSet/>
      <dgm:spPr/>
      <dgm:t>
        <a:bodyPr/>
        <a:lstStyle/>
        <a:p>
          <a:endParaRPr lang="en-US"/>
        </a:p>
      </dgm:t>
    </dgm:pt>
    <dgm:pt modelId="{7F932FF3-04F7-4CE8-90FA-3194FA0D92D7}" type="sibTrans" cxnId="{9875863E-2329-43DE-A64B-7A63EE8725B8}">
      <dgm:prSet/>
      <dgm:spPr/>
      <dgm:t>
        <a:bodyPr/>
        <a:lstStyle/>
        <a:p>
          <a:endParaRPr lang="en-US"/>
        </a:p>
      </dgm:t>
    </dgm:pt>
    <dgm:pt modelId="{9374DFF2-FEA1-4130-AC57-66F9690A8ACC}" type="pres">
      <dgm:prSet presAssocID="{41CC67F3-9F66-450B-9A28-91B049050363}" presName="diagram" presStyleCnt="0">
        <dgm:presLayoutVars>
          <dgm:dir/>
          <dgm:resizeHandles val="exact"/>
        </dgm:presLayoutVars>
      </dgm:prSet>
      <dgm:spPr/>
      <dgm:t>
        <a:bodyPr/>
        <a:lstStyle/>
        <a:p>
          <a:endParaRPr lang="en-US"/>
        </a:p>
      </dgm:t>
    </dgm:pt>
    <dgm:pt modelId="{42F79C0B-5021-4484-B32C-3EE6A5679707}" type="pres">
      <dgm:prSet presAssocID="{6ECC235B-105D-492F-9CC0-BD177B53D1D0}" presName="node" presStyleLbl="node1" presStyleIdx="0" presStyleCnt="4">
        <dgm:presLayoutVars>
          <dgm:bulletEnabled val="1"/>
        </dgm:presLayoutVars>
      </dgm:prSet>
      <dgm:spPr/>
      <dgm:t>
        <a:bodyPr/>
        <a:lstStyle/>
        <a:p>
          <a:endParaRPr lang="en-US"/>
        </a:p>
      </dgm:t>
    </dgm:pt>
    <dgm:pt modelId="{0FECA332-B669-47E4-8D01-5B3B3960C979}" type="pres">
      <dgm:prSet presAssocID="{BA3814B5-5D09-4CD3-88D0-01F5A0F635D3}" presName="sibTrans" presStyleCnt="0"/>
      <dgm:spPr/>
    </dgm:pt>
    <dgm:pt modelId="{2FCA2FA6-22CA-4662-A369-CBBB98B1A239}" type="pres">
      <dgm:prSet presAssocID="{BD1E27F5-D867-49D9-9EDB-5D9F1912E02A}" presName="node" presStyleLbl="node1" presStyleIdx="1" presStyleCnt="4">
        <dgm:presLayoutVars>
          <dgm:bulletEnabled val="1"/>
        </dgm:presLayoutVars>
      </dgm:prSet>
      <dgm:spPr/>
      <dgm:t>
        <a:bodyPr/>
        <a:lstStyle/>
        <a:p>
          <a:endParaRPr lang="en-US"/>
        </a:p>
      </dgm:t>
    </dgm:pt>
    <dgm:pt modelId="{6FEA1D00-2684-45A3-A881-5468CA158BBD}" type="pres">
      <dgm:prSet presAssocID="{80349BB9-4374-4A9A-A706-2EEF96AD2F84}" presName="sibTrans" presStyleCnt="0"/>
      <dgm:spPr/>
    </dgm:pt>
    <dgm:pt modelId="{DA7DC996-4C0D-4F80-B22F-D441393E5D1E}" type="pres">
      <dgm:prSet presAssocID="{6FDEBC19-FF6C-466B-8726-F7CE4A435201}" presName="node" presStyleLbl="node1" presStyleIdx="2" presStyleCnt="4">
        <dgm:presLayoutVars>
          <dgm:bulletEnabled val="1"/>
        </dgm:presLayoutVars>
      </dgm:prSet>
      <dgm:spPr/>
      <dgm:t>
        <a:bodyPr/>
        <a:lstStyle/>
        <a:p>
          <a:endParaRPr lang="en-US"/>
        </a:p>
      </dgm:t>
    </dgm:pt>
    <dgm:pt modelId="{4BC9E65A-D2B1-43E6-B7DA-DBAC05F8DFC1}" type="pres">
      <dgm:prSet presAssocID="{6ADACE12-136D-46A7-A95A-CB4CDDC8C221}" presName="sibTrans" presStyleCnt="0"/>
      <dgm:spPr/>
    </dgm:pt>
    <dgm:pt modelId="{DA8205A4-1922-4D8C-AE1E-89DE6772CC5C}" type="pres">
      <dgm:prSet presAssocID="{3892C76F-0901-4E32-885C-E8A9CDAEA578}" presName="node" presStyleLbl="node1" presStyleIdx="3" presStyleCnt="4">
        <dgm:presLayoutVars>
          <dgm:bulletEnabled val="1"/>
        </dgm:presLayoutVars>
      </dgm:prSet>
      <dgm:spPr/>
      <dgm:t>
        <a:bodyPr/>
        <a:lstStyle/>
        <a:p>
          <a:endParaRPr lang="en-US"/>
        </a:p>
      </dgm:t>
    </dgm:pt>
  </dgm:ptLst>
  <dgm:cxnLst>
    <dgm:cxn modelId="{C44B450F-BA65-454F-8C0F-E84967BEB50E}" type="presOf" srcId="{6ECC235B-105D-492F-9CC0-BD177B53D1D0}" destId="{42F79C0B-5021-4484-B32C-3EE6A5679707}" srcOrd="0" destOrd="0" presId="urn:microsoft.com/office/officeart/2005/8/layout/default#2"/>
    <dgm:cxn modelId="{6EAD2D7B-62E8-40D9-ACA4-34036DA3CB5F}" type="presOf" srcId="{41CC67F3-9F66-450B-9A28-91B049050363}" destId="{9374DFF2-FEA1-4130-AC57-66F9690A8ACC}" srcOrd="0" destOrd="0" presId="urn:microsoft.com/office/officeart/2005/8/layout/default#2"/>
    <dgm:cxn modelId="{9A17C4D3-F085-4D6E-A206-469337DF6F29}" srcId="{41CC67F3-9F66-450B-9A28-91B049050363}" destId="{6ECC235B-105D-492F-9CC0-BD177B53D1D0}" srcOrd="0" destOrd="0" parTransId="{D3CA1C79-1138-4FED-830B-7D4CD6EE91D3}" sibTransId="{BA3814B5-5D09-4CD3-88D0-01F5A0F635D3}"/>
    <dgm:cxn modelId="{3ABFD97F-B4D3-4E1B-AC23-0AA025D08B36}" type="presOf" srcId="{BD1E27F5-D867-49D9-9EDB-5D9F1912E02A}" destId="{2FCA2FA6-22CA-4662-A369-CBBB98B1A239}" srcOrd="0" destOrd="0" presId="urn:microsoft.com/office/officeart/2005/8/layout/default#2"/>
    <dgm:cxn modelId="{4342588A-3BC2-443B-8530-B2BA6CF3F4BB}" type="presOf" srcId="{6FDEBC19-FF6C-466B-8726-F7CE4A435201}" destId="{DA7DC996-4C0D-4F80-B22F-D441393E5D1E}" srcOrd="0" destOrd="0" presId="urn:microsoft.com/office/officeart/2005/8/layout/default#2"/>
    <dgm:cxn modelId="{9875863E-2329-43DE-A64B-7A63EE8725B8}" srcId="{41CC67F3-9F66-450B-9A28-91B049050363}" destId="{3892C76F-0901-4E32-885C-E8A9CDAEA578}" srcOrd="3" destOrd="0" parTransId="{2CE241A9-31FF-46A1-A9B1-50C85ED89F86}" sibTransId="{7F932FF3-04F7-4CE8-90FA-3194FA0D92D7}"/>
    <dgm:cxn modelId="{F82D6CA2-E95A-4A73-9CB5-8922F81D7413}" srcId="{41CC67F3-9F66-450B-9A28-91B049050363}" destId="{BD1E27F5-D867-49D9-9EDB-5D9F1912E02A}" srcOrd="1" destOrd="0" parTransId="{70C1E11E-D1A1-4BEA-A061-9019DDECCF6E}" sibTransId="{80349BB9-4374-4A9A-A706-2EEF96AD2F84}"/>
    <dgm:cxn modelId="{D225652E-CE25-4ABC-B71C-C3206F2F5C6E}" srcId="{41CC67F3-9F66-450B-9A28-91B049050363}" destId="{6FDEBC19-FF6C-466B-8726-F7CE4A435201}" srcOrd="2" destOrd="0" parTransId="{447F4B16-0E5E-4A94-AC07-1EF703B3B3C0}" sibTransId="{6ADACE12-136D-46A7-A95A-CB4CDDC8C221}"/>
    <dgm:cxn modelId="{F509F78B-B22D-4AFD-98A2-92822879DE19}" type="presOf" srcId="{3892C76F-0901-4E32-885C-E8A9CDAEA578}" destId="{DA8205A4-1922-4D8C-AE1E-89DE6772CC5C}" srcOrd="0" destOrd="0" presId="urn:microsoft.com/office/officeart/2005/8/layout/default#2"/>
    <dgm:cxn modelId="{8B2DA837-53D9-47DA-9C61-318DB407C0D4}" type="presParOf" srcId="{9374DFF2-FEA1-4130-AC57-66F9690A8ACC}" destId="{42F79C0B-5021-4484-B32C-3EE6A5679707}" srcOrd="0" destOrd="0" presId="urn:microsoft.com/office/officeart/2005/8/layout/default#2"/>
    <dgm:cxn modelId="{C5136689-658C-4BD4-BDBA-74C59AF7213B}" type="presParOf" srcId="{9374DFF2-FEA1-4130-AC57-66F9690A8ACC}" destId="{0FECA332-B669-47E4-8D01-5B3B3960C979}" srcOrd="1" destOrd="0" presId="urn:microsoft.com/office/officeart/2005/8/layout/default#2"/>
    <dgm:cxn modelId="{4800814C-21C2-4696-A27E-5DC70F4E0710}" type="presParOf" srcId="{9374DFF2-FEA1-4130-AC57-66F9690A8ACC}" destId="{2FCA2FA6-22CA-4662-A369-CBBB98B1A239}" srcOrd="2" destOrd="0" presId="urn:microsoft.com/office/officeart/2005/8/layout/default#2"/>
    <dgm:cxn modelId="{86B4B709-C3AE-4AA0-A253-1F25AABFD3D7}" type="presParOf" srcId="{9374DFF2-FEA1-4130-AC57-66F9690A8ACC}" destId="{6FEA1D00-2684-45A3-A881-5468CA158BBD}" srcOrd="3" destOrd="0" presId="urn:microsoft.com/office/officeart/2005/8/layout/default#2"/>
    <dgm:cxn modelId="{E3B332CD-0119-481A-BA92-DCE7FA0834F5}" type="presParOf" srcId="{9374DFF2-FEA1-4130-AC57-66F9690A8ACC}" destId="{DA7DC996-4C0D-4F80-B22F-D441393E5D1E}" srcOrd="4" destOrd="0" presId="urn:microsoft.com/office/officeart/2005/8/layout/default#2"/>
    <dgm:cxn modelId="{B50FECCA-1AAD-4A3D-9A69-7FA41235A5A1}" type="presParOf" srcId="{9374DFF2-FEA1-4130-AC57-66F9690A8ACC}" destId="{4BC9E65A-D2B1-43E6-B7DA-DBAC05F8DFC1}" srcOrd="5" destOrd="0" presId="urn:microsoft.com/office/officeart/2005/8/layout/default#2"/>
    <dgm:cxn modelId="{F0AD43DD-F56B-4F39-BCEB-7D0B7A7CCF8F}" type="presParOf" srcId="{9374DFF2-FEA1-4130-AC57-66F9690A8ACC}" destId="{DA8205A4-1922-4D8C-AE1E-89DE6772CC5C}" srcOrd="6" destOrd="0" presId="urn:microsoft.com/office/officeart/2005/8/layout/defaul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7BF6D9-F488-4ACA-91D1-D199B05B8B07}" type="doc">
      <dgm:prSet loTypeId="urn:microsoft.com/office/officeart/2005/8/layout/arrow1" loCatId="process" qsTypeId="urn:microsoft.com/office/officeart/2005/8/quickstyle/simple3#2" qsCatId="simple" csTypeId="urn:microsoft.com/office/officeart/2005/8/colors/accent2_5#1" csCatId="accent2" phldr="1"/>
      <dgm:spPr/>
      <dgm:t>
        <a:bodyPr/>
        <a:lstStyle/>
        <a:p>
          <a:endParaRPr lang="en-US"/>
        </a:p>
      </dgm:t>
    </dgm:pt>
    <dgm:pt modelId="{AE0FC772-84F2-4C60-AA9E-DFDD1A351706}">
      <dgm:prSet phldrT="[Text]"/>
      <dgm:spPr/>
      <dgm:t>
        <a:bodyPr/>
        <a:lstStyle/>
        <a:p>
          <a:r>
            <a:rPr lang="en-US" dirty="0" smtClean="0">
              <a:latin typeface="Times New Roman" panose="02020603050405020304" pitchFamily="18" charset="0"/>
              <a:cs typeface="Times New Roman" panose="02020603050405020304" pitchFamily="18" charset="0"/>
            </a:rPr>
            <a:t>Ionic (inorganic or free fluoride)</a:t>
          </a:r>
          <a:endParaRPr lang="en-US" dirty="0">
            <a:latin typeface="Times New Roman" panose="02020603050405020304" pitchFamily="18" charset="0"/>
            <a:cs typeface="Times New Roman" panose="02020603050405020304" pitchFamily="18" charset="0"/>
          </a:endParaRPr>
        </a:p>
      </dgm:t>
    </dgm:pt>
    <dgm:pt modelId="{0016C869-5A42-44E0-8F23-A5C326EC1668}" type="parTrans" cxnId="{8FD4208D-6AC5-49BF-8046-6B96E44BC426}">
      <dgm:prSet/>
      <dgm:spPr/>
      <dgm:t>
        <a:bodyPr/>
        <a:lstStyle/>
        <a:p>
          <a:endParaRPr lang="en-US"/>
        </a:p>
      </dgm:t>
    </dgm:pt>
    <dgm:pt modelId="{9BC85920-26AF-4FDB-B896-CF874C2370DD}" type="sibTrans" cxnId="{8FD4208D-6AC5-49BF-8046-6B96E44BC426}">
      <dgm:prSet/>
      <dgm:spPr/>
      <dgm:t>
        <a:bodyPr/>
        <a:lstStyle/>
        <a:p>
          <a:endParaRPr lang="en-US"/>
        </a:p>
      </dgm:t>
    </dgm:pt>
    <dgm:pt modelId="{C32FE57F-F79D-4080-BA8F-10835B327C11}">
      <dgm:prSet phldrT="[Text]"/>
      <dgm:spPr/>
      <dgm:t>
        <a:bodyPr/>
        <a:lstStyle/>
        <a:p>
          <a:r>
            <a:rPr lang="en-US" dirty="0" smtClean="0">
              <a:latin typeface="Times New Roman" panose="02020603050405020304" pitchFamily="18" charset="0"/>
              <a:cs typeface="Times New Roman" panose="02020603050405020304" pitchFamily="18" charset="0"/>
            </a:rPr>
            <a:t>Non-ionic or bound</a:t>
          </a:r>
          <a:endParaRPr lang="en-US" dirty="0">
            <a:latin typeface="Times New Roman" panose="02020603050405020304" pitchFamily="18" charset="0"/>
            <a:cs typeface="Times New Roman" panose="02020603050405020304" pitchFamily="18" charset="0"/>
          </a:endParaRPr>
        </a:p>
      </dgm:t>
    </dgm:pt>
    <dgm:pt modelId="{90A6CFA5-5D13-4C4C-8EA2-A0F6A99E31B1}" type="parTrans" cxnId="{86CFFADB-EB51-492E-AEEB-27872F963144}">
      <dgm:prSet/>
      <dgm:spPr/>
      <dgm:t>
        <a:bodyPr/>
        <a:lstStyle/>
        <a:p>
          <a:endParaRPr lang="en-US"/>
        </a:p>
      </dgm:t>
    </dgm:pt>
    <dgm:pt modelId="{2D5671EA-C864-417A-BEE1-BCEE54D6F545}" type="sibTrans" cxnId="{86CFFADB-EB51-492E-AEEB-27872F963144}">
      <dgm:prSet/>
      <dgm:spPr/>
      <dgm:t>
        <a:bodyPr/>
        <a:lstStyle/>
        <a:p>
          <a:endParaRPr lang="en-US"/>
        </a:p>
      </dgm:t>
    </dgm:pt>
    <dgm:pt modelId="{E9ADB8B1-20BA-42FC-8FEB-980079C84FEF}" type="pres">
      <dgm:prSet presAssocID="{B87BF6D9-F488-4ACA-91D1-D199B05B8B07}" presName="cycle" presStyleCnt="0">
        <dgm:presLayoutVars>
          <dgm:dir/>
          <dgm:resizeHandles val="exact"/>
        </dgm:presLayoutVars>
      </dgm:prSet>
      <dgm:spPr/>
      <dgm:t>
        <a:bodyPr/>
        <a:lstStyle/>
        <a:p>
          <a:endParaRPr lang="en-US"/>
        </a:p>
      </dgm:t>
    </dgm:pt>
    <dgm:pt modelId="{E2CC42CA-2B33-4E19-AD01-D70B126E72A1}" type="pres">
      <dgm:prSet presAssocID="{AE0FC772-84F2-4C60-AA9E-DFDD1A351706}" presName="arrow" presStyleLbl="node1" presStyleIdx="0" presStyleCnt="2" custRadScaleRad="67823" custRadScaleInc="14">
        <dgm:presLayoutVars>
          <dgm:bulletEnabled val="1"/>
        </dgm:presLayoutVars>
      </dgm:prSet>
      <dgm:spPr/>
      <dgm:t>
        <a:bodyPr/>
        <a:lstStyle/>
        <a:p>
          <a:endParaRPr lang="en-US"/>
        </a:p>
      </dgm:t>
    </dgm:pt>
    <dgm:pt modelId="{3CA3CCF2-7A8B-4181-981C-7318491D14FB}" type="pres">
      <dgm:prSet presAssocID="{C32FE57F-F79D-4080-BA8F-10835B327C11}" presName="arrow" presStyleLbl="node1" presStyleIdx="1" presStyleCnt="2" custRadScaleRad="48502" custRadScaleInc="-2140">
        <dgm:presLayoutVars>
          <dgm:bulletEnabled val="1"/>
        </dgm:presLayoutVars>
      </dgm:prSet>
      <dgm:spPr/>
      <dgm:t>
        <a:bodyPr/>
        <a:lstStyle/>
        <a:p>
          <a:endParaRPr lang="en-US"/>
        </a:p>
      </dgm:t>
    </dgm:pt>
  </dgm:ptLst>
  <dgm:cxnLst>
    <dgm:cxn modelId="{828B6F90-723C-4F9C-B2CB-1880DB3E9FAC}" type="presOf" srcId="{C32FE57F-F79D-4080-BA8F-10835B327C11}" destId="{3CA3CCF2-7A8B-4181-981C-7318491D14FB}" srcOrd="0" destOrd="0" presId="urn:microsoft.com/office/officeart/2005/8/layout/arrow1"/>
    <dgm:cxn modelId="{8FD4208D-6AC5-49BF-8046-6B96E44BC426}" srcId="{B87BF6D9-F488-4ACA-91D1-D199B05B8B07}" destId="{AE0FC772-84F2-4C60-AA9E-DFDD1A351706}" srcOrd="0" destOrd="0" parTransId="{0016C869-5A42-44E0-8F23-A5C326EC1668}" sibTransId="{9BC85920-26AF-4FDB-B896-CF874C2370DD}"/>
    <dgm:cxn modelId="{86CFFADB-EB51-492E-AEEB-27872F963144}" srcId="{B87BF6D9-F488-4ACA-91D1-D199B05B8B07}" destId="{C32FE57F-F79D-4080-BA8F-10835B327C11}" srcOrd="1" destOrd="0" parTransId="{90A6CFA5-5D13-4C4C-8EA2-A0F6A99E31B1}" sibTransId="{2D5671EA-C864-417A-BEE1-BCEE54D6F545}"/>
    <dgm:cxn modelId="{1418E6F7-4671-4599-A866-E5B98132E4FC}" type="presOf" srcId="{AE0FC772-84F2-4C60-AA9E-DFDD1A351706}" destId="{E2CC42CA-2B33-4E19-AD01-D70B126E72A1}" srcOrd="0" destOrd="0" presId="urn:microsoft.com/office/officeart/2005/8/layout/arrow1"/>
    <dgm:cxn modelId="{52EFF646-70A6-4055-8D45-3519184A70C4}" type="presOf" srcId="{B87BF6D9-F488-4ACA-91D1-D199B05B8B07}" destId="{E9ADB8B1-20BA-42FC-8FEB-980079C84FEF}" srcOrd="0" destOrd="0" presId="urn:microsoft.com/office/officeart/2005/8/layout/arrow1"/>
    <dgm:cxn modelId="{0F066156-33F2-4680-80CE-98B5B8ED250C}" type="presParOf" srcId="{E9ADB8B1-20BA-42FC-8FEB-980079C84FEF}" destId="{E2CC42CA-2B33-4E19-AD01-D70B126E72A1}" srcOrd="0" destOrd="0" presId="urn:microsoft.com/office/officeart/2005/8/layout/arrow1"/>
    <dgm:cxn modelId="{01B58C06-46E4-4FEF-9C37-89D736DE2BF2}" type="presParOf" srcId="{E9ADB8B1-20BA-42FC-8FEB-980079C84FEF}" destId="{3CA3CCF2-7A8B-4181-981C-7318491D14FB}" srcOrd="1" destOrd="0" presId="urn:microsoft.com/office/officeart/2005/8/layout/arrow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41FE95-E747-4BB2-9220-78552E643101}" type="doc">
      <dgm:prSet loTypeId="urn:microsoft.com/office/officeart/2005/8/layout/vList3#2" loCatId="list" qsTypeId="urn:microsoft.com/office/officeart/2005/8/quickstyle/simple1#1" qsCatId="simple" csTypeId="urn:microsoft.com/office/officeart/2005/8/colors/accent0_3#1" csCatId="mainScheme" phldr="1"/>
      <dgm:spPr/>
    </dgm:pt>
    <dgm:pt modelId="{BC58FF5F-1BB9-4178-9EE0-514432381BFC}">
      <dgm:prSet/>
      <dgm:spPr/>
      <dgm:t>
        <a:bodyPr/>
        <a:lstStyle/>
        <a:p>
          <a:r>
            <a:rPr lang="en-US" b="1" dirty="0" smtClean="0">
              <a:latin typeface="Times New Roman" panose="02020603050405020304" pitchFamily="18" charset="0"/>
              <a:cs typeface="Times New Roman" panose="02020603050405020304" pitchFamily="18" charset="0"/>
            </a:rPr>
            <a:t>Lozenges</a:t>
          </a:r>
        </a:p>
      </dgm:t>
    </dgm:pt>
    <dgm:pt modelId="{FF3FA482-D8F4-4A83-8390-96E1458DD454}" type="parTrans" cxnId="{96742146-F28D-49B0-B468-0CB2A7DBE5BC}">
      <dgm:prSet/>
      <dgm:spPr/>
      <dgm:t>
        <a:bodyPr/>
        <a:lstStyle/>
        <a:p>
          <a:endParaRPr lang="en-US"/>
        </a:p>
      </dgm:t>
    </dgm:pt>
    <dgm:pt modelId="{EDF7BFD2-8161-4753-BCC3-0759E6C736B3}" type="sibTrans" cxnId="{96742146-F28D-49B0-B468-0CB2A7DBE5BC}">
      <dgm:prSet/>
      <dgm:spPr/>
      <dgm:t>
        <a:bodyPr/>
        <a:lstStyle/>
        <a:p>
          <a:endParaRPr lang="en-US"/>
        </a:p>
      </dgm:t>
    </dgm:pt>
    <dgm:pt modelId="{88A08D0B-D2A1-4B82-A36C-044786C80249}">
      <dgm:prSet/>
      <dgm:spPr/>
      <dgm:t>
        <a:bodyPr/>
        <a:lstStyle/>
        <a:p>
          <a:r>
            <a:rPr lang="en-US" b="1" dirty="0" smtClean="0">
              <a:latin typeface="Times New Roman" panose="02020603050405020304" pitchFamily="18" charset="0"/>
              <a:cs typeface="Times New Roman" panose="02020603050405020304" pitchFamily="18" charset="0"/>
            </a:rPr>
            <a:t>  Fluoride drops</a:t>
          </a:r>
        </a:p>
      </dgm:t>
    </dgm:pt>
    <dgm:pt modelId="{ABED1807-A95B-40F8-AACF-503D8C777B9A}" type="parTrans" cxnId="{DFAFECB9-C097-42CC-9069-60417AF6CA3E}">
      <dgm:prSet/>
      <dgm:spPr/>
      <dgm:t>
        <a:bodyPr/>
        <a:lstStyle/>
        <a:p>
          <a:endParaRPr lang="en-US"/>
        </a:p>
      </dgm:t>
    </dgm:pt>
    <dgm:pt modelId="{56427D30-F6D3-4A9F-A47D-77D3978CBD3D}" type="sibTrans" cxnId="{DFAFECB9-C097-42CC-9069-60417AF6CA3E}">
      <dgm:prSet/>
      <dgm:spPr/>
      <dgm:t>
        <a:bodyPr/>
        <a:lstStyle/>
        <a:p>
          <a:endParaRPr lang="en-US"/>
        </a:p>
      </dgm:t>
    </dgm:pt>
    <dgm:pt modelId="{71314A03-1C7E-4421-A77E-46CE7F4D0D39}">
      <dgm:prSet/>
      <dgm:spPr/>
      <dgm:t>
        <a:bodyPr/>
        <a:lstStyle/>
        <a:p>
          <a:r>
            <a:rPr lang="en-US" b="1" dirty="0" smtClean="0">
              <a:latin typeface="Times New Roman" panose="02020603050405020304" pitchFamily="18" charset="0"/>
              <a:cs typeface="Times New Roman" panose="02020603050405020304" pitchFamily="18" charset="0"/>
            </a:rPr>
            <a:t>  Fluoride tablets</a:t>
          </a:r>
        </a:p>
      </dgm:t>
    </dgm:pt>
    <dgm:pt modelId="{7CD370D3-B530-40CB-A9B9-E403D444387B}" type="parTrans" cxnId="{381A55D4-151C-4323-ABE1-DB4F340E1C1C}">
      <dgm:prSet/>
      <dgm:spPr/>
      <dgm:t>
        <a:bodyPr/>
        <a:lstStyle/>
        <a:p>
          <a:endParaRPr lang="en-US"/>
        </a:p>
      </dgm:t>
    </dgm:pt>
    <dgm:pt modelId="{04228A22-60A3-43F1-8FF1-BCECF9697553}" type="sibTrans" cxnId="{381A55D4-151C-4323-ABE1-DB4F340E1C1C}">
      <dgm:prSet/>
      <dgm:spPr/>
      <dgm:t>
        <a:bodyPr/>
        <a:lstStyle/>
        <a:p>
          <a:endParaRPr lang="en-US"/>
        </a:p>
      </dgm:t>
    </dgm:pt>
    <dgm:pt modelId="{E0D1F68F-E7FC-428F-A0C2-5E8C3069174A}" type="pres">
      <dgm:prSet presAssocID="{7641FE95-E747-4BB2-9220-78552E643101}" presName="linearFlow" presStyleCnt="0">
        <dgm:presLayoutVars>
          <dgm:dir/>
          <dgm:resizeHandles val="exact"/>
        </dgm:presLayoutVars>
      </dgm:prSet>
      <dgm:spPr/>
    </dgm:pt>
    <dgm:pt modelId="{4490D5A5-D30B-47BF-A6F4-20531605C36D}" type="pres">
      <dgm:prSet presAssocID="{88A08D0B-D2A1-4B82-A36C-044786C80249}" presName="composite" presStyleCnt="0"/>
      <dgm:spPr/>
    </dgm:pt>
    <dgm:pt modelId="{7507C6DD-5073-402F-B307-D4C2C7292C38}" type="pres">
      <dgm:prSet presAssocID="{88A08D0B-D2A1-4B82-A36C-044786C80249}" presName="imgShp" presStyleLbl="fgImgPlace1" presStyleIdx="0" presStyleCnt="3" custScaleX="243940" custScaleY="214936" custLinFactNeighborX="-963" custLinFactNeighborY="-291"/>
      <dgm:spPr>
        <a:blipFill rotWithShape="0">
          <a:blip xmlns:r="http://schemas.openxmlformats.org/officeDocument/2006/relationships" r:embed="rId1"/>
          <a:stretch>
            <a:fillRect/>
          </a:stretch>
        </a:blipFill>
      </dgm:spPr>
    </dgm:pt>
    <dgm:pt modelId="{35D5DF79-2D31-4293-A676-4600A8F2EBF6}" type="pres">
      <dgm:prSet presAssocID="{88A08D0B-D2A1-4B82-A36C-044786C80249}" presName="txShp" presStyleLbl="node1" presStyleIdx="0" presStyleCnt="3" custScaleX="113172" custScaleY="203734">
        <dgm:presLayoutVars>
          <dgm:bulletEnabled val="1"/>
        </dgm:presLayoutVars>
      </dgm:prSet>
      <dgm:spPr/>
      <dgm:t>
        <a:bodyPr/>
        <a:lstStyle/>
        <a:p>
          <a:endParaRPr lang="en-US"/>
        </a:p>
      </dgm:t>
    </dgm:pt>
    <dgm:pt modelId="{8138C46F-3587-4C4E-942A-E91A8E837B7C}" type="pres">
      <dgm:prSet presAssocID="{56427D30-F6D3-4A9F-A47D-77D3978CBD3D}" presName="spacing" presStyleCnt="0"/>
      <dgm:spPr/>
    </dgm:pt>
    <dgm:pt modelId="{EF754445-BE08-4876-855B-B444DED5C7D9}" type="pres">
      <dgm:prSet presAssocID="{71314A03-1C7E-4421-A77E-46CE7F4D0D39}" presName="composite" presStyleCnt="0"/>
      <dgm:spPr/>
    </dgm:pt>
    <dgm:pt modelId="{E63CA610-D0EE-4CBB-900D-0EB1E449A452}" type="pres">
      <dgm:prSet presAssocID="{71314A03-1C7E-4421-A77E-46CE7F4D0D39}" presName="imgShp" presStyleLbl="fgImgPlace1" presStyleIdx="1" presStyleCnt="3" custScaleX="265883" custScaleY="294385"/>
      <dgm:spPr>
        <a:blipFill rotWithShape="0">
          <a:blip xmlns:r="http://schemas.openxmlformats.org/officeDocument/2006/relationships" r:embed="rId2"/>
          <a:stretch>
            <a:fillRect/>
          </a:stretch>
        </a:blipFill>
      </dgm:spPr>
    </dgm:pt>
    <dgm:pt modelId="{485FFDC5-D8A7-4DE1-B53C-4505EAEC72D9}" type="pres">
      <dgm:prSet presAssocID="{71314A03-1C7E-4421-A77E-46CE7F4D0D39}" presName="txShp" presStyleLbl="node1" presStyleIdx="1" presStyleCnt="3" custScaleX="110071" custScaleY="197201">
        <dgm:presLayoutVars>
          <dgm:bulletEnabled val="1"/>
        </dgm:presLayoutVars>
      </dgm:prSet>
      <dgm:spPr/>
      <dgm:t>
        <a:bodyPr/>
        <a:lstStyle/>
        <a:p>
          <a:endParaRPr lang="en-US"/>
        </a:p>
      </dgm:t>
    </dgm:pt>
    <dgm:pt modelId="{4291E4EF-1550-498B-9F69-2C9E08AE41D5}" type="pres">
      <dgm:prSet presAssocID="{04228A22-60A3-43F1-8FF1-BCECF9697553}" presName="spacing" presStyleCnt="0"/>
      <dgm:spPr/>
    </dgm:pt>
    <dgm:pt modelId="{E73B1B49-4229-4A5F-BF9C-05EF1B3D0D36}" type="pres">
      <dgm:prSet presAssocID="{BC58FF5F-1BB9-4178-9EE0-514432381BFC}" presName="composite" presStyleCnt="0"/>
      <dgm:spPr/>
    </dgm:pt>
    <dgm:pt modelId="{3E51C0DC-FF00-47C4-A207-BB042E067AEC}" type="pres">
      <dgm:prSet presAssocID="{BC58FF5F-1BB9-4178-9EE0-514432381BFC}" presName="imgShp" presStyleLbl="fgImgPlace1" presStyleIdx="2" presStyleCnt="3" custScaleX="268123" custScaleY="256707"/>
      <dgm:spPr>
        <a:blipFill rotWithShape="0">
          <a:blip xmlns:r="http://schemas.openxmlformats.org/officeDocument/2006/relationships" r:embed="rId3"/>
          <a:stretch>
            <a:fillRect/>
          </a:stretch>
        </a:blipFill>
      </dgm:spPr>
    </dgm:pt>
    <dgm:pt modelId="{9DFF7DE2-F2EF-4169-8C7C-9A43B3C99A89}" type="pres">
      <dgm:prSet presAssocID="{BC58FF5F-1BB9-4178-9EE0-514432381BFC}" presName="txShp" presStyleLbl="node1" presStyleIdx="2" presStyleCnt="3" custScaleY="211689">
        <dgm:presLayoutVars>
          <dgm:bulletEnabled val="1"/>
        </dgm:presLayoutVars>
      </dgm:prSet>
      <dgm:spPr/>
      <dgm:t>
        <a:bodyPr/>
        <a:lstStyle/>
        <a:p>
          <a:endParaRPr lang="en-US"/>
        </a:p>
      </dgm:t>
    </dgm:pt>
  </dgm:ptLst>
  <dgm:cxnLst>
    <dgm:cxn modelId="{DFAFECB9-C097-42CC-9069-60417AF6CA3E}" srcId="{7641FE95-E747-4BB2-9220-78552E643101}" destId="{88A08D0B-D2A1-4B82-A36C-044786C80249}" srcOrd="0" destOrd="0" parTransId="{ABED1807-A95B-40F8-AACF-503D8C777B9A}" sibTransId="{56427D30-F6D3-4A9F-A47D-77D3978CBD3D}"/>
    <dgm:cxn modelId="{504AFB3B-4688-4A4F-8B21-1C301621D261}" type="presOf" srcId="{71314A03-1C7E-4421-A77E-46CE7F4D0D39}" destId="{485FFDC5-D8A7-4DE1-B53C-4505EAEC72D9}" srcOrd="0" destOrd="0" presId="urn:microsoft.com/office/officeart/2005/8/layout/vList3#2"/>
    <dgm:cxn modelId="{78C40486-33FD-4375-ACB8-B6729CD09E81}" type="presOf" srcId="{7641FE95-E747-4BB2-9220-78552E643101}" destId="{E0D1F68F-E7FC-428F-A0C2-5E8C3069174A}" srcOrd="0" destOrd="0" presId="urn:microsoft.com/office/officeart/2005/8/layout/vList3#2"/>
    <dgm:cxn modelId="{CE6F25F4-68BF-4956-AC59-947A11AC9707}" type="presOf" srcId="{BC58FF5F-1BB9-4178-9EE0-514432381BFC}" destId="{9DFF7DE2-F2EF-4169-8C7C-9A43B3C99A89}" srcOrd="0" destOrd="0" presId="urn:microsoft.com/office/officeart/2005/8/layout/vList3#2"/>
    <dgm:cxn modelId="{96742146-F28D-49B0-B468-0CB2A7DBE5BC}" srcId="{7641FE95-E747-4BB2-9220-78552E643101}" destId="{BC58FF5F-1BB9-4178-9EE0-514432381BFC}" srcOrd="2" destOrd="0" parTransId="{FF3FA482-D8F4-4A83-8390-96E1458DD454}" sibTransId="{EDF7BFD2-8161-4753-BCC3-0759E6C736B3}"/>
    <dgm:cxn modelId="{381A55D4-151C-4323-ABE1-DB4F340E1C1C}" srcId="{7641FE95-E747-4BB2-9220-78552E643101}" destId="{71314A03-1C7E-4421-A77E-46CE7F4D0D39}" srcOrd="1" destOrd="0" parTransId="{7CD370D3-B530-40CB-A9B9-E403D444387B}" sibTransId="{04228A22-60A3-43F1-8FF1-BCECF9697553}"/>
    <dgm:cxn modelId="{365B1FAC-2E0D-4458-BB35-97200F5334AE}" type="presOf" srcId="{88A08D0B-D2A1-4B82-A36C-044786C80249}" destId="{35D5DF79-2D31-4293-A676-4600A8F2EBF6}" srcOrd="0" destOrd="0" presId="urn:microsoft.com/office/officeart/2005/8/layout/vList3#2"/>
    <dgm:cxn modelId="{0ADBE13E-2C5D-4F3C-BFFA-0B76737D2717}" type="presParOf" srcId="{E0D1F68F-E7FC-428F-A0C2-5E8C3069174A}" destId="{4490D5A5-D30B-47BF-A6F4-20531605C36D}" srcOrd="0" destOrd="0" presId="urn:microsoft.com/office/officeart/2005/8/layout/vList3#2"/>
    <dgm:cxn modelId="{72DEC2A6-960A-4534-AD96-C702A0E128BD}" type="presParOf" srcId="{4490D5A5-D30B-47BF-A6F4-20531605C36D}" destId="{7507C6DD-5073-402F-B307-D4C2C7292C38}" srcOrd="0" destOrd="0" presId="urn:microsoft.com/office/officeart/2005/8/layout/vList3#2"/>
    <dgm:cxn modelId="{D7410F41-E1C9-439C-91ED-294E2F63AFC2}" type="presParOf" srcId="{4490D5A5-D30B-47BF-A6F4-20531605C36D}" destId="{35D5DF79-2D31-4293-A676-4600A8F2EBF6}" srcOrd="1" destOrd="0" presId="urn:microsoft.com/office/officeart/2005/8/layout/vList3#2"/>
    <dgm:cxn modelId="{A2A7730A-5D1E-4D78-A663-62657D815B20}" type="presParOf" srcId="{E0D1F68F-E7FC-428F-A0C2-5E8C3069174A}" destId="{8138C46F-3587-4C4E-942A-E91A8E837B7C}" srcOrd="1" destOrd="0" presId="urn:microsoft.com/office/officeart/2005/8/layout/vList3#2"/>
    <dgm:cxn modelId="{D471C191-0F0E-421A-97C7-1F5511E44563}" type="presParOf" srcId="{E0D1F68F-E7FC-428F-A0C2-5E8C3069174A}" destId="{EF754445-BE08-4876-855B-B444DED5C7D9}" srcOrd="2" destOrd="0" presId="urn:microsoft.com/office/officeart/2005/8/layout/vList3#2"/>
    <dgm:cxn modelId="{B072F01D-25B6-40F6-9DB0-08E391BD7B31}" type="presParOf" srcId="{EF754445-BE08-4876-855B-B444DED5C7D9}" destId="{E63CA610-D0EE-4CBB-900D-0EB1E449A452}" srcOrd="0" destOrd="0" presId="urn:microsoft.com/office/officeart/2005/8/layout/vList3#2"/>
    <dgm:cxn modelId="{65F3D141-ECCE-43E9-9F5E-D318EA99C616}" type="presParOf" srcId="{EF754445-BE08-4876-855B-B444DED5C7D9}" destId="{485FFDC5-D8A7-4DE1-B53C-4505EAEC72D9}" srcOrd="1" destOrd="0" presId="urn:microsoft.com/office/officeart/2005/8/layout/vList3#2"/>
    <dgm:cxn modelId="{BA48AAB4-BC1F-49FC-92AD-625F38F6A3C1}" type="presParOf" srcId="{E0D1F68F-E7FC-428F-A0C2-5E8C3069174A}" destId="{4291E4EF-1550-498B-9F69-2C9E08AE41D5}" srcOrd="3" destOrd="0" presId="urn:microsoft.com/office/officeart/2005/8/layout/vList3#2"/>
    <dgm:cxn modelId="{5F642FA7-E917-40A9-BA3C-69BF46F119FF}" type="presParOf" srcId="{E0D1F68F-E7FC-428F-A0C2-5E8C3069174A}" destId="{E73B1B49-4229-4A5F-BF9C-05EF1B3D0D36}" srcOrd="4" destOrd="0" presId="urn:microsoft.com/office/officeart/2005/8/layout/vList3#2"/>
    <dgm:cxn modelId="{95E0B4E5-505B-451D-A42F-B2D92DC93C1F}" type="presParOf" srcId="{E73B1B49-4229-4A5F-BF9C-05EF1B3D0D36}" destId="{3E51C0DC-FF00-47C4-A207-BB042E067AEC}" srcOrd="0" destOrd="0" presId="urn:microsoft.com/office/officeart/2005/8/layout/vList3#2"/>
    <dgm:cxn modelId="{7EAF0423-0D6D-4199-AFE8-CCD3E8B63AE1}" type="presParOf" srcId="{E73B1B49-4229-4A5F-BF9C-05EF1B3D0D36}" destId="{9DFF7DE2-F2EF-4169-8C7C-9A43B3C99A89}" srcOrd="1" destOrd="0" presId="urn:microsoft.com/office/officeart/2005/8/layout/vList3#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49148EC-683E-4F85-9436-FE4AF25AF415}" type="doc">
      <dgm:prSet loTypeId="urn:microsoft.com/office/officeart/2005/8/layout/vList4#2" loCatId="list" qsTypeId="urn:microsoft.com/office/officeart/2005/8/quickstyle/simple1#2" qsCatId="simple" csTypeId="urn:microsoft.com/office/officeart/2005/8/colors/accent0_3#2" csCatId="mainScheme" phldr="1"/>
      <dgm:spPr/>
      <dgm:t>
        <a:bodyPr/>
        <a:lstStyle/>
        <a:p>
          <a:endParaRPr lang="en-US"/>
        </a:p>
      </dgm:t>
    </dgm:pt>
    <dgm:pt modelId="{2EC00BCA-5ECF-4280-8894-F5DDB444CD8B}">
      <dgm:prSet phldrT="[Text]" custT="1"/>
      <dgm:spPr/>
      <dgm:t>
        <a:bodyPr/>
        <a:lstStyle/>
        <a:p>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NaF</a:t>
          </a:r>
          <a:r>
            <a:rPr lang="en-US" sz="2400" b="1" dirty="0" smtClean="0">
              <a:latin typeface="Times New Roman" panose="02020603050405020304" pitchFamily="18" charset="0"/>
              <a:cs typeface="Times New Roman" panose="02020603050405020304" pitchFamily="18" charset="0"/>
            </a:rPr>
            <a:t> tablets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fluoritab</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tymafluor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luride</a:t>
          </a:r>
          <a:r>
            <a:rPr lang="en-US" sz="2400" dirty="0" smtClean="0">
              <a:latin typeface="Times New Roman" panose="02020603050405020304" pitchFamily="18" charset="0"/>
              <a:cs typeface="Times New Roman" panose="02020603050405020304" pitchFamily="18" charset="0"/>
            </a:rPr>
            <a:t>   (U.K) </a:t>
          </a:r>
        </a:p>
        <a:p>
          <a:r>
            <a:rPr lang="en-US" sz="2400" dirty="0" smtClean="0">
              <a:latin typeface="Times New Roman" panose="02020603050405020304" pitchFamily="18" charset="0"/>
              <a:cs typeface="Times New Roman" panose="02020603050405020304" pitchFamily="18" charset="0"/>
            </a:rPr>
            <a:t>   2.2mg (1mgF), 1.1m g(0.5mgF), 0.55mg (0.25mg F)</a:t>
          </a:r>
          <a:endParaRPr lang="en-US" sz="2400" dirty="0"/>
        </a:p>
      </dgm:t>
    </dgm:pt>
    <dgm:pt modelId="{AC42DE34-C10C-43BA-88F4-53A19E3B95D3}" type="parTrans" cxnId="{8B35DE04-3E07-4741-B60B-C4577461C67D}">
      <dgm:prSet/>
      <dgm:spPr/>
      <dgm:t>
        <a:bodyPr/>
        <a:lstStyle/>
        <a:p>
          <a:endParaRPr lang="en-US"/>
        </a:p>
      </dgm:t>
    </dgm:pt>
    <dgm:pt modelId="{4FD2FFD6-4AE0-4B8D-8E5B-94A4BEA89717}" type="sibTrans" cxnId="{8B35DE04-3E07-4741-B60B-C4577461C67D}">
      <dgm:prSet/>
      <dgm:spPr/>
      <dgm:t>
        <a:bodyPr/>
        <a:lstStyle/>
        <a:p>
          <a:endParaRPr lang="en-US"/>
        </a:p>
      </dgm:t>
    </dgm:pt>
    <dgm:pt modelId="{C788573D-BF91-4B0D-B953-3FBCD1070452}">
      <dgm:prSet phldrT="[Text]" custT="1"/>
      <dgm:spPr/>
      <dgm:t>
        <a:bodyPr/>
        <a:lstStyle/>
        <a:p>
          <a:r>
            <a:rPr lang="en-US" sz="2400" b="1" dirty="0" smtClean="0">
              <a:latin typeface="Times New Roman" panose="02020603050405020304" pitchFamily="18" charset="0"/>
              <a:cs typeface="Times New Roman" panose="02020603050405020304" pitchFamily="18" charset="0"/>
            </a:rPr>
            <a:t>  Drops </a:t>
          </a:r>
          <a:r>
            <a:rPr lang="en-US" sz="2400" dirty="0" smtClean="0">
              <a:latin typeface="Times New Roman" panose="02020603050405020304" pitchFamily="18" charset="0"/>
              <a:cs typeface="Times New Roman" panose="02020603050405020304" pitchFamily="18" charset="0"/>
            </a:rPr>
            <a:t>0.125,0.25,0.50mg/ml </a:t>
          </a:r>
          <a:r>
            <a:rPr lang="en-US" sz="2400" dirty="0" err="1" smtClean="0">
              <a:latin typeface="Times New Roman" panose="02020603050405020304" pitchFamily="18" charset="0"/>
              <a:cs typeface="Times New Roman" panose="02020603050405020304" pitchFamily="18" charset="0"/>
            </a:rPr>
            <a:t>Luride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Flura</a:t>
          </a:r>
          <a:r>
            <a:rPr lang="en-US" sz="2400" dirty="0" smtClean="0">
              <a:latin typeface="Times New Roman" panose="02020603050405020304" pitchFamily="18" charset="0"/>
              <a:cs typeface="Times New Roman" panose="02020603050405020304" pitchFamily="18" charset="0"/>
            </a:rPr>
            <a:t> drops, </a:t>
          </a:r>
          <a:r>
            <a:rPr lang="en-US" sz="2400" dirty="0" err="1" smtClean="0">
              <a:latin typeface="Times New Roman" panose="02020603050405020304" pitchFamily="18" charset="0"/>
              <a:cs typeface="Times New Roman" panose="02020603050405020304" pitchFamily="18" charset="0"/>
            </a:rPr>
            <a:t>Pediaflor</a:t>
          </a:r>
          <a:r>
            <a:rPr lang="en-US" sz="2400" dirty="0" smtClean="0">
              <a:latin typeface="Times New Roman" panose="02020603050405020304" pitchFamily="18" charset="0"/>
              <a:cs typeface="Times New Roman" panose="02020603050405020304" pitchFamily="18" charset="0"/>
            </a:rPr>
            <a:t> (</a:t>
          </a:r>
          <a:r>
            <a:rPr lang="en-US" sz="2400" b="0" dirty="0" smtClean="0">
              <a:latin typeface="Times New Roman" panose="02020603050405020304" pitchFamily="18" charset="0"/>
              <a:cs typeface="Times New Roman" panose="02020603050405020304" pitchFamily="18" charset="0"/>
            </a:rPr>
            <a:t>10 drops equal 1mg of fluoride</a:t>
          </a:r>
          <a:r>
            <a:rPr lang="en-US" sz="2400" dirty="0" smtClean="0">
              <a:latin typeface="Times New Roman" panose="02020603050405020304" pitchFamily="18" charset="0"/>
              <a:cs typeface="Times New Roman" panose="02020603050405020304" pitchFamily="18" charset="0"/>
            </a:rPr>
            <a:t>, using plastic dropper bottle)</a:t>
          </a:r>
        </a:p>
        <a:p>
          <a:r>
            <a:rPr lang="en-US" sz="2400" dirty="0" smtClean="0">
              <a:latin typeface="Times New Roman" panose="02020603050405020304" pitchFamily="18" charset="0"/>
              <a:cs typeface="Times New Roman" panose="02020603050405020304" pitchFamily="18" charset="0"/>
            </a:rPr>
            <a:t>10 drops are placed in </a:t>
          </a:r>
          <a:r>
            <a:rPr lang="en-US" sz="2400" dirty="0" err="1" smtClean="0">
              <a:latin typeface="Times New Roman" panose="02020603050405020304" pitchFamily="18" charset="0"/>
              <a:cs typeface="Times New Roman" panose="02020603050405020304" pitchFamily="18" charset="0"/>
            </a:rPr>
            <a:t>litre</a:t>
          </a:r>
          <a:r>
            <a:rPr lang="en-US" sz="2400" dirty="0" smtClean="0">
              <a:latin typeface="Times New Roman" panose="02020603050405020304" pitchFamily="18" charset="0"/>
              <a:cs typeface="Times New Roman" panose="02020603050405020304" pitchFamily="18" charset="0"/>
            </a:rPr>
            <a:t> of water with no fluoride, there is resultant conc. Of 1ppm of F</a:t>
          </a:r>
          <a:endParaRPr lang="en-US" sz="2400" dirty="0">
            <a:latin typeface="Times New Roman" panose="02020603050405020304" pitchFamily="18" charset="0"/>
            <a:cs typeface="Times New Roman" panose="02020603050405020304" pitchFamily="18" charset="0"/>
          </a:endParaRPr>
        </a:p>
      </dgm:t>
    </dgm:pt>
    <dgm:pt modelId="{30F3CD72-FA75-48EE-AE06-23787D4C7467}" type="parTrans" cxnId="{B49749FD-8CC0-4EC5-BA16-8096EEC9656F}">
      <dgm:prSet/>
      <dgm:spPr/>
      <dgm:t>
        <a:bodyPr/>
        <a:lstStyle/>
        <a:p>
          <a:endParaRPr lang="en-US"/>
        </a:p>
      </dgm:t>
    </dgm:pt>
    <dgm:pt modelId="{3B20EDA3-DE80-440D-874E-61600F3F541F}" type="sibTrans" cxnId="{B49749FD-8CC0-4EC5-BA16-8096EEC9656F}">
      <dgm:prSet/>
      <dgm:spPr/>
      <dgm:t>
        <a:bodyPr/>
        <a:lstStyle/>
        <a:p>
          <a:endParaRPr lang="en-US"/>
        </a:p>
      </dgm:t>
    </dgm:pt>
    <dgm:pt modelId="{60725C8A-ADB3-4838-9852-2235589B3E49}">
      <dgm:prSet phldrT="[Text]" custT="1"/>
      <dgm:spPr/>
      <dgm:t>
        <a:bodyPr/>
        <a:lstStyle/>
        <a:p>
          <a:r>
            <a:rPr lang="en-US" sz="2400" b="1" smtClean="0">
              <a:latin typeface="Times New Roman" panose="02020603050405020304" pitchFamily="18" charset="0"/>
              <a:cs typeface="Times New Roman" panose="02020603050405020304" pitchFamily="18" charset="0"/>
            </a:rPr>
            <a:t>   APF tablets/ KF/CaF</a:t>
          </a:r>
        </a:p>
        <a:p>
          <a:r>
            <a:rPr lang="en-US" sz="2400" smtClean="0">
              <a:latin typeface="Times New Roman" panose="02020603050405020304" pitchFamily="18" charset="0"/>
              <a:cs typeface="Times New Roman" panose="02020603050405020304" pitchFamily="18" charset="0"/>
            </a:rPr>
            <a:t>   Phos-flur   (1 mg APF)</a:t>
          </a:r>
          <a:endParaRPr lang="en-US" sz="2400" dirty="0"/>
        </a:p>
      </dgm:t>
    </dgm:pt>
    <dgm:pt modelId="{53A2F4B7-0AD1-4ACE-AC6C-FE0DDD8F4687}" type="parTrans" cxnId="{E217CC0B-27C1-43BF-9C77-EFA17D1D1844}">
      <dgm:prSet/>
      <dgm:spPr/>
      <dgm:t>
        <a:bodyPr/>
        <a:lstStyle/>
        <a:p>
          <a:endParaRPr lang="en-US"/>
        </a:p>
      </dgm:t>
    </dgm:pt>
    <dgm:pt modelId="{6A75399B-7501-4E98-948D-8E46D097394C}" type="sibTrans" cxnId="{E217CC0B-27C1-43BF-9C77-EFA17D1D1844}">
      <dgm:prSet/>
      <dgm:spPr/>
      <dgm:t>
        <a:bodyPr/>
        <a:lstStyle/>
        <a:p>
          <a:endParaRPr lang="en-US"/>
        </a:p>
      </dgm:t>
    </dgm:pt>
    <dgm:pt modelId="{0DCF8519-99FF-4F09-AEE5-3C05BEF316D6}" type="pres">
      <dgm:prSet presAssocID="{449148EC-683E-4F85-9436-FE4AF25AF415}" presName="linear" presStyleCnt="0">
        <dgm:presLayoutVars>
          <dgm:dir/>
          <dgm:resizeHandles val="exact"/>
        </dgm:presLayoutVars>
      </dgm:prSet>
      <dgm:spPr/>
      <dgm:t>
        <a:bodyPr/>
        <a:lstStyle/>
        <a:p>
          <a:endParaRPr lang="en-US"/>
        </a:p>
      </dgm:t>
    </dgm:pt>
    <dgm:pt modelId="{65A8A5D7-13A6-4ADB-AE6C-BE551CEFA7EA}" type="pres">
      <dgm:prSet presAssocID="{2EC00BCA-5ECF-4280-8894-F5DDB444CD8B}" presName="comp" presStyleCnt="0"/>
      <dgm:spPr/>
      <dgm:t>
        <a:bodyPr/>
        <a:lstStyle/>
        <a:p>
          <a:endParaRPr lang="en-US"/>
        </a:p>
      </dgm:t>
    </dgm:pt>
    <dgm:pt modelId="{B351E3A8-B9E5-4C8D-A445-7B4B84C79095}" type="pres">
      <dgm:prSet presAssocID="{2EC00BCA-5ECF-4280-8894-F5DDB444CD8B}" presName="box" presStyleLbl="node1" presStyleIdx="0" presStyleCnt="3" custScaleY="126284" custLinFactNeighborX="-2500"/>
      <dgm:spPr/>
      <dgm:t>
        <a:bodyPr/>
        <a:lstStyle/>
        <a:p>
          <a:endParaRPr lang="en-US"/>
        </a:p>
      </dgm:t>
    </dgm:pt>
    <dgm:pt modelId="{A7907768-4343-4FF9-875A-742165A29731}" type="pres">
      <dgm:prSet presAssocID="{2EC00BCA-5ECF-4280-8894-F5DDB444CD8B}" presName="img" presStyleLbl="fgImgPlace1" presStyleIdx="0" presStyleCnt="3" custScaleX="105674" custScaleY="157855" custLinFactNeighborX="-4808"/>
      <dgm:spPr>
        <a:blipFill rotWithShape="0">
          <a:blip xmlns:r="http://schemas.openxmlformats.org/officeDocument/2006/relationships" r:embed="rId1"/>
          <a:stretch>
            <a:fillRect/>
          </a:stretch>
        </a:blipFill>
      </dgm:spPr>
      <dgm:t>
        <a:bodyPr/>
        <a:lstStyle/>
        <a:p>
          <a:endParaRPr lang="en-US"/>
        </a:p>
      </dgm:t>
    </dgm:pt>
    <dgm:pt modelId="{3A6916E5-0E81-47DB-81C5-1E36A2594670}" type="pres">
      <dgm:prSet presAssocID="{2EC00BCA-5ECF-4280-8894-F5DDB444CD8B}" presName="text" presStyleLbl="node1" presStyleIdx="0" presStyleCnt="3">
        <dgm:presLayoutVars>
          <dgm:bulletEnabled val="1"/>
        </dgm:presLayoutVars>
      </dgm:prSet>
      <dgm:spPr/>
      <dgm:t>
        <a:bodyPr/>
        <a:lstStyle/>
        <a:p>
          <a:endParaRPr lang="en-US"/>
        </a:p>
      </dgm:t>
    </dgm:pt>
    <dgm:pt modelId="{C453A71D-F3A2-4328-90AD-AA934F924EBD}" type="pres">
      <dgm:prSet presAssocID="{4FD2FFD6-4AE0-4B8D-8E5B-94A4BEA89717}" presName="spacer" presStyleCnt="0"/>
      <dgm:spPr/>
      <dgm:t>
        <a:bodyPr/>
        <a:lstStyle/>
        <a:p>
          <a:endParaRPr lang="en-US"/>
        </a:p>
      </dgm:t>
    </dgm:pt>
    <dgm:pt modelId="{0CD30FEE-3C70-4802-A521-BDFD1F7A777C}" type="pres">
      <dgm:prSet presAssocID="{C788573D-BF91-4B0D-B953-3FBCD1070452}" presName="comp" presStyleCnt="0"/>
      <dgm:spPr/>
      <dgm:t>
        <a:bodyPr/>
        <a:lstStyle/>
        <a:p>
          <a:endParaRPr lang="en-US"/>
        </a:p>
      </dgm:t>
    </dgm:pt>
    <dgm:pt modelId="{67909D71-8BA8-4D8F-A8B0-9E6600F7A96F}" type="pres">
      <dgm:prSet presAssocID="{C788573D-BF91-4B0D-B953-3FBCD1070452}" presName="box" presStyleLbl="node1" presStyleIdx="1" presStyleCnt="3" custScaleY="168572"/>
      <dgm:spPr/>
      <dgm:t>
        <a:bodyPr/>
        <a:lstStyle/>
        <a:p>
          <a:endParaRPr lang="en-US"/>
        </a:p>
      </dgm:t>
    </dgm:pt>
    <dgm:pt modelId="{684C1C3C-7BF1-4C3B-980D-34955AE48B71}" type="pres">
      <dgm:prSet presAssocID="{C788573D-BF91-4B0D-B953-3FBCD1070452}" presName="img" presStyleLbl="fgImgPlace1" presStyleIdx="1" presStyleCnt="3" custScaleX="108607" custScaleY="153043" custLinFactNeighborX="-7645" custLinFactNeighborY="-361"/>
      <dgm:spPr>
        <a:blipFill rotWithShape="0">
          <a:blip xmlns:r="http://schemas.openxmlformats.org/officeDocument/2006/relationships" r:embed="rId2"/>
          <a:stretch>
            <a:fillRect/>
          </a:stretch>
        </a:blipFill>
      </dgm:spPr>
      <dgm:t>
        <a:bodyPr/>
        <a:lstStyle/>
        <a:p>
          <a:endParaRPr lang="en-US"/>
        </a:p>
      </dgm:t>
    </dgm:pt>
    <dgm:pt modelId="{5A55DE89-26E7-45DD-A043-F1657FC1B791}" type="pres">
      <dgm:prSet presAssocID="{C788573D-BF91-4B0D-B953-3FBCD1070452}" presName="text" presStyleLbl="node1" presStyleIdx="1" presStyleCnt="3">
        <dgm:presLayoutVars>
          <dgm:bulletEnabled val="1"/>
        </dgm:presLayoutVars>
      </dgm:prSet>
      <dgm:spPr/>
      <dgm:t>
        <a:bodyPr/>
        <a:lstStyle/>
        <a:p>
          <a:endParaRPr lang="en-US"/>
        </a:p>
      </dgm:t>
    </dgm:pt>
    <dgm:pt modelId="{FF527D58-B624-4769-8AB8-3A2D3CFC3207}" type="pres">
      <dgm:prSet presAssocID="{3B20EDA3-DE80-440D-874E-61600F3F541F}" presName="spacer" presStyleCnt="0"/>
      <dgm:spPr/>
      <dgm:t>
        <a:bodyPr/>
        <a:lstStyle/>
        <a:p>
          <a:endParaRPr lang="en-US"/>
        </a:p>
      </dgm:t>
    </dgm:pt>
    <dgm:pt modelId="{91AAB625-EE43-45BF-9F5B-8D8642D77F8E}" type="pres">
      <dgm:prSet presAssocID="{60725C8A-ADB3-4838-9852-2235589B3E49}" presName="comp" presStyleCnt="0"/>
      <dgm:spPr/>
      <dgm:t>
        <a:bodyPr/>
        <a:lstStyle/>
        <a:p>
          <a:endParaRPr lang="en-US"/>
        </a:p>
      </dgm:t>
    </dgm:pt>
    <dgm:pt modelId="{2E7C593E-3C05-4A99-B865-93A41C96005D}" type="pres">
      <dgm:prSet presAssocID="{60725C8A-ADB3-4838-9852-2235589B3E49}" presName="box" presStyleLbl="node1" presStyleIdx="2" presStyleCnt="3" custScaleY="135149"/>
      <dgm:spPr/>
      <dgm:t>
        <a:bodyPr/>
        <a:lstStyle/>
        <a:p>
          <a:endParaRPr lang="en-US"/>
        </a:p>
      </dgm:t>
    </dgm:pt>
    <dgm:pt modelId="{FE42D9C0-A32C-4BD2-875A-26D899D03FE7}" type="pres">
      <dgm:prSet presAssocID="{60725C8A-ADB3-4838-9852-2235589B3E49}" presName="img" presStyleLbl="fgImgPlace1" presStyleIdx="2" presStyleCnt="3" custScaleX="105675" custScaleY="160758" custLinFactNeighborX="-4807"/>
      <dgm:spPr>
        <a:blipFill rotWithShape="0">
          <a:blip xmlns:r="http://schemas.openxmlformats.org/officeDocument/2006/relationships" r:embed="rId3"/>
          <a:stretch>
            <a:fillRect/>
          </a:stretch>
        </a:blipFill>
      </dgm:spPr>
      <dgm:t>
        <a:bodyPr/>
        <a:lstStyle/>
        <a:p>
          <a:endParaRPr lang="en-US"/>
        </a:p>
      </dgm:t>
    </dgm:pt>
    <dgm:pt modelId="{361D2C47-76B3-4FEA-AEA0-E6529CDDCC09}" type="pres">
      <dgm:prSet presAssocID="{60725C8A-ADB3-4838-9852-2235589B3E49}" presName="text" presStyleLbl="node1" presStyleIdx="2" presStyleCnt="3">
        <dgm:presLayoutVars>
          <dgm:bulletEnabled val="1"/>
        </dgm:presLayoutVars>
      </dgm:prSet>
      <dgm:spPr/>
      <dgm:t>
        <a:bodyPr/>
        <a:lstStyle/>
        <a:p>
          <a:endParaRPr lang="en-US"/>
        </a:p>
      </dgm:t>
    </dgm:pt>
  </dgm:ptLst>
  <dgm:cxnLst>
    <dgm:cxn modelId="{B49749FD-8CC0-4EC5-BA16-8096EEC9656F}" srcId="{449148EC-683E-4F85-9436-FE4AF25AF415}" destId="{C788573D-BF91-4B0D-B953-3FBCD1070452}" srcOrd="1" destOrd="0" parTransId="{30F3CD72-FA75-48EE-AE06-23787D4C7467}" sibTransId="{3B20EDA3-DE80-440D-874E-61600F3F541F}"/>
    <dgm:cxn modelId="{EE17B118-B014-4A7E-8747-C8C159E64174}" type="presOf" srcId="{449148EC-683E-4F85-9436-FE4AF25AF415}" destId="{0DCF8519-99FF-4F09-AEE5-3C05BEF316D6}" srcOrd="0" destOrd="0" presId="urn:microsoft.com/office/officeart/2005/8/layout/vList4#2"/>
    <dgm:cxn modelId="{554E437E-0326-4D16-A59F-573F41173D10}" type="presOf" srcId="{60725C8A-ADB3-4838-9852-2235589B3E49}" destId="{2E7C593E-3C05-4A99-B865-93A41C96005D}" srcOrd="0" destOrd="0" presId="urn:microsoft.com/office/officeart/2005/8/layout/vList4#2"/>
    <dgm:cxn modelId="{EE3D90A2-0C63-49A0-B831-C735EEBB788D}" type="presOf" srcId="{2EC00BCA-5ECF-4280-8894-F5DDB444CD8B}" destId="{3A6916E5-0E81-47DB-81C5-1E36A2594670}" srcOrd="1" destOrd="0" presId="urn:microsoft.com/office/officeart/2005/8/layout/vList4#2"/>
    <dgm:cxn modelId="{D582F2B8-C2D9-4DA6-AF5C-D1168843F3B0}" type="presOf" srcId="{C788573D-BF91-4B0D-B953-3FBCD1070452}" destId="{67909D71-8BA8-4D8F-A8B0-9E6600F7A96F}" srcOrd="0" destOrd="0" presId="urn:microsoft.com/office/officeart/2005/8/layout/vList4#2"/>
    <dgm:cxn modelId="{950A1C75-1867-48B9-A837-1642BCBD9779}" type="presOf" srcId="{60725C8A-ADB3-4838-9852-2235589B3E49}" destId="{361D2C47-76B3-4FEA-AEA0-E6529CDDCC09}" srcOrd="1" destOrd="0" presId="urn:microsoft.com/office/officeart/2005/8/layout/vList4#2"/>
    <dgm:cxn modelId="{16AB8E18-7964-425F-835D-A95FDF2089B7}" type="presOf" srcId="{2EC00BCA-5ECF-4280-8894-F5DDB444CD8B}" destId="{B351E3A8-B9E5-4C8D-A445-7B4B84C79095}" srcOrd="0" destOrd="0" presId="urn:microsoft.com/office/officeart/2005/8/layout/vList4#2"/>
    <dgm:cxn modelId="{8B35DE04-3E07-4741-B60B-C4577461C67D}" srcId="{449148EC-683E-4F85-9436-FE4AF25AF415}" destId="{2EC00BCA-5ECF-4280-8894-F5DDB444CD8B}" srcOrd="0" destOrd="0" parTransId="{AC42DE34-C10C-43BA-88F4-53A19E3B95D3}" sibTransId="{4FD2FFD6-4AE0-4B8D-8E5B-94A4BEA89717}"/>
    <dgm:cxn modelId="{E217CC0B-27C1-43BF-9C77-EFA17D1D1844}" srcId="{449148EC-683E-4F85-9436-FE4AF25AF415}" destId="{60725C8A-ADB3-4838-9852-2235589B3E49}" srcOrd="2" destOrd="0" parTransId="{53A2F4B7-0AD1-4ACE-AC6C-FE0DDD8F4687}" sibTransId="{6A75399B-7501-4E98-948D-8E46D097394C}"/>
    <dgm:cxn modelId="{C1713478-4DEB-4825-96A3-62C16EB4A605}" type="presOf" srcId="{C788573D-BF91-4B0D-B953-3FBCD1070452}" destId="{5A55DE89-26E7-45DD-A043-F1657FC1B791}" srcOrd="1" destOrd="0" presId="urn:microsoft.com/office/officeart/2005/8/layout/vList4#2"/>
    <dgm:cxn modelId="{26A83AEC-6863-476D-B489-20796E156C85}" type="presParOf" srcId="{0DCF8519-99FF-4F09-AEE5-3C05BEF316D6}" destId="{65A8A5D7-13A6-4ADB-AE6C-BE551CEFA7EA}" srcOrd="0" destOrd="0" presId="urn:microsoft.com/office/officeart/2005/8/layout/vList4#2"/>
    <dgm:cxn modelId="{A794D3FA-4702-4932-AADE-A9102F9693A7}" type="presParOf" srcId="{65A8A5D7-13A6-4ADB-AE6C-BE551CEFA7EA}" destId="{B351E3A8-B9E5-4C8D-A445-7B4B84C79095}" srcOrd="0" destOrd="0" presId="urn:microsoft.com/office/officeart/2005/8/layout/vList4#2"/>
    <dgm:cxn modelId="{C7C12533-041A-4794-9273-7F785DBF21D3}" type="presParOf" srcId="{65A8A5D7-13A6-4ADB-AE6C-BE551CEFA7EA}" destId="{A7907768-4343-4FF9-875A-742165A29731}" srcOrd="1" destOrd="0" presId="urn:microsoft.com/office/officeart/2005/8/layout/vList4#2"/>
    <dgm:cxn modelId="{0ADBF258-6A51-4869-8485-FD476E98B777}" type="presParOf" srcId="{65A8A5D7-13A6-4ADB-AE6C-BE551CEFA7EA}" destId="{3A6916E5-0E81-47DB-81C5-1E36A2594670}" srcOrd="2" destOrd="0" presId="urn:microsoft.com/office/officeart/2005/8/layout/vList4#2"/>
    <dgm:cxn modelId="{FBA76204-1CA6-4D08-A2F6-1B7F78BDB248}" type="presParOf" srcId="{0DCF8519-99FF-4F09-AEE5-3C05BEF316D6}" destId="{C453A71D-F3A2-4328-90AD-AA934F924EBD}" srcOrd="1" destOrd="0" presId="urn:microsoft.com/office/officeart/2005/8/layout/vList4#2"/>
    <dgm:cxn modelId="{357D2889-C6DA-48EE-AF46-28D59630D385}" type="presParOf" srcId="{0DCF8519-99FF-4F09-AEE5-3C05BEF316D6}" destId="{0CD30FEE-3C70-4802-A521-BDFD1F7A777C}" srcOrd="2" destOrd="0" presId="urn:microsoft.com/office/officeart/2005/8/layout/vList4#2"/>
    <dgm:cxn modelId="{7DC8B371-31BB-4937-941D-7A5AFC1FB780}" type="presParOf" srcId="{0CD30FEE-3C70-4802-A521-BDFD1F7A777C}" destId="{67909D71-8BA8-4D8F-A8B0-9E6600F7A96F}" srcOrd="0" destOrd="0" presId="urn:microsoft.com/office/officeart/2005/8/layout/vList4#2"/>
    <dgm:cxn modelId="{E57FAE74-A146-4830-A54B-3C1481462635}" type="presParOf" srcId="{0CD30FEE-3C70-4802-A521-BDFD1F7A777C}" destId="{684C1C3C-7BF1-4C3B-980D-34955AE48B71}" srcOrd="1" destOrd="0" presId="urn:microsoft.com/office/officeart/2005/8/layout/vList4#2"/>
    <dgm:cxn modelId="{B9598C76-6707-4D92-BA8D-339F5FD73B13}" type="presParOf" srcId="{0CD30FEE-3C70-4802-A521-BDFD1F7A777C}" destId="{5A55DE89-26E7-45DD-A043-F1657FC1B791}" srcOrd="2" destOrd="0" presId="urn:microsoft.com/office/officeart/2005/8/layout/vList4#2"/>
    <dgm:cxn modelId="{5ADCFD51-AACC-4224-A371-2D2908D29CA2}" type="presParOf" srcId="{0DCF8519-99FF-4F09-AEE5-3C05BEF316D6}" destId="{FF527D58-B624-4769-8AB8-3A2D3CFC3207}" srcOrd="3" destOrd="0" presId="urn:microsoft.com/office/officeart/2005/8/layout/vList4#2"/>
    <dgm:cxn modelId="{70E81F88-EA4B-493B-852B-3E92278461DC}" type="presParOf" srcId="{0DCF8519-99FF-4F09-AEE5-3C05BEF316D6}" destId="{91AAB625-EE43-45BF-9F5B-8D8642D77F8E}" srcOrd="4" destOrd="0" presId="urn:microsoft.com/office/officeart/2005/8/layout/vList4#2"/>
    <dgm:cxn modelId="{91F2DFC1-BB94-4747-BA07-F3CB97DBA7EA}" type="presParOf" srcId="{91AAB625-EE43-45BF-9F5B-8D8642D77F8E}" destId="{2E7C593E-3C05-4A99-B865-93A41C96005D}" srcOrd="0" destOrd="0" presId="urn:microsoft.com/office/officeart/2005/8/layout/vList4#2"/>
    <dgm:cxn modelId="{1DB1AC08-73FF-4671-96B9-09FEE48DFF65}" type="presParOf" srcId="{91AAB625-EE43-45BF-9F5B-8D8642D77F8E}" destId="{FE42D9C0-A32C-4BD2-875A-26D899D03FE7}" srcOrd="1" destOrd="0" presId="urn:microsoft.com/office/officeart/2005/8/layout/vList4#2"/>
    <dgm:cxn modelId="{370A91F4-2D9E-4246-BAC2-C5B6D9B7BC60}" type="presParOf" srcId="{91AAB625-EE43-45BF-9F5B-8D8642D77F8E}" destId="{361D2C47-76B3-4FEA-AEA0-E6529CDDCC09}" srcOrd="2" destOrd="0" presId="urn:microsoft.com/office/officeart/2005/8/layout/vList4#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B05BA8D-D674-4DA3-9C48-3B5CB3BB55D0}" type="doc">
      <dgm:prSet loTypeId="urn:microsoft.com/office/officeart/2005/8/layout/hierarchy2" loCatId="hierarchy" qsTypeId="urn:microsoft.com/office/officeart/2005/8/quickstyle/simple1" qsCatId="simple" csTypeId="urn:microsoft.com/office/officeart/2005/8/colors/colorful2" csCatId="colorful" phldr="1"/>
      <dgm:spPr/>
      <dgm:t>
        <a:bodyPr/>
        <a:lstStyle/>
        <a:p>
          <a:endParaRPr lang="en-US"/>
        </a:p>
      </dgm:t>
    </dgm:pt>
    <dgm:pt modelId="{E5144EA2-027D-4E4A-B700-5E7AA2FED51E}">
      <dgm:prSet phldrT="[Text]" custT="1"/>
      <dgm:spPr/>
      <dgm:t>
        <a:bodyPr/>
        <a:lstStyle/>
        <a:p>
          <a:r>
            <a:rPr lang="en-US" sz="2400" dirty="0" smtClean="0"/>
            <a:t>Topical  fluorides</a:t>
          </a:r>
          <a:endParaRPr lang="en-US" sz="2400" dirty="0"/>
        </a:p>
      </dgm:t>
    </dgm:pt>
    <dgm:pt modelId="{549BAE73-89FF-48DF-9437-D2EFB83A89B6}" type="parTrans" cxnId="{6C0E0AF2-ADB1-48D4-84ED-0A8423F798D0}">
      <dgm:prSet/>
      <dgm:spPr/>
      <dgm:t>
        <a:bodyPr/>
        <a:lstStyle/>
        <a:p>
          <a:endParaRPr lang="en-US"/>
        </a:p>
      </dgm:t>
    </dgm:pt>
    <dgm:pt modelId="{A8AB7B58-2AC5-44DC-A400-ABE791390B3E}" type="sibTrans" cxnId="{6C0E0AF2-ADB1-48D4-84ED-0A8423F798D0}">
      <dgm:prSet/>
      <dgm:spPr/>
      <dgm:t>
        <a:bodyPr/>
        <a:lstStyle/>
        <a:p>
          <a:endParaRPr lang="en-US"/>
        </a:p>
      </dgm:t>
    </dgm:pt>
    <dgm:pt modelId="{08FC398F-BD0D-4C43-BB78-2A32188AAEE7}">
      <dgm:prSet phldrT="[Text]" custT="1"/>
      <dgm:spPr/>
      <dgm:t>
        <a:bodyPr/>
        <a:lstStyle/>
        <a:p>
          <a:r>
            <a:rPr lang="en-US" sz="2400" dirty="0" smtClean="0">
              <a:solidFill>
                <a:schemeClr val="bg1"/>
              </a:solidFill>
              <a:latin typeface="Times New Roman" pitchFamily="18" charset="0"/>
              <a:cs typeface="Times New Roman" pitchFamily="18" charset="0"/>
            </a:rPr>
            <a:t>Fluoride solutions</a:t>
          </a:r>
        </a:p>
        <a:p>
          <a:r>
            <a:rPr lang="en-US" sz="2400" dirty="0" smtClean="0">
              <a:solidFill>
                <a:schemeClr val="bg1"/>
              </a:solidFill>
              <a:latin typeface="Times New Roman" pitchFamily="18" charset="0"/>
              <a:cs typeface="Times New Roman" pitchFamily="18" charset="0"/>
            </a:rPr>
            <a:t>- Fluoride gels</a:t>
          </a:r>
        </a:p>
        <a:p>
          <a:r>
            <a:rPr lang="en-US" sz="2400" dirty="0" smtClean="0">
              <a:solidFill>
                <a:schemeClr val="bg1"/>
              </a:solidFill>
              <a:latin typeface="Times New Roman" pitchFamily="18" charset="0"/>
              <a:cs typeface="Times New Roman" pitchFamily="18" charset="0"/>
            </a:rPr>
            <a:t>- Dental Varnishes</a:t>
          </a:r>
        </a:p>
        <a:p>
          <a:r>
            <a:rPr lang="en-US" sz="2400" dirty="0" smtClean="0">
              <a:solidFill>
                <a:schemeClr val="bg1"/>
              </a:solidFill>
              <a:latin typeface="Times New Roman" pitchFamily="18" charset="0"/>
              <a:cs typeface="Times New Roman" pitchFamily="18" charset="0"/>
            </a:rPr>
            <a:t>- Prophylactic paste</a:t>
          </a:r>
          <a:endParaRPr lang="en-US" sz="2400" dirty="0"/>
        </a:p>
      </dgm:t>
    </dgm:pt>
    <dgm:pt modelId="{6E8F974C-2E7E-42FE-83D9-BE9374C2FBA1}" type="parTrans" cxnId="{A58CCA03-40E4-4E13-87F2-E2A5B16FEBD6}">
      <dgm:prSet/>
      <dgm:spPr/>
      <dgm:t>
        <a:bodyPr/>
        <a:lstStyle/>
        <a:p>
          <a:endParaRPr lang="en-US" dirty="0"/>
        </a:p>
      </dgm:t>
    </dgm:pt>
    <dgm:pt modelId="{B46639F0-F597-4DA8-8FA3-8DF93F788710}" type="sibTrans" cxnId="{A58CCA03-40E4-4E13-87F2-E2A5B16FEBD6}">
      <dgm:prSet/>
      <dgm:spPr/>
      <dgm:t>
        <a:bodyPr/>
        <a:lstStyle/>
        <a:p>
          <a:endParaRPr lang="en-US"/>
        </a:p>
      </dgm:t>
    </dgm:pt>
    <dgm:pt modelId="{E43D94D3-1BDE-4566-A6FD-C4B79DB82ED9}">
      <dgm:prSet phldrT="[Text]" custT="1"/>
      <dgm:spPr/>
      <dgm:t>
        <a:bodyPr/>
        <a:lstStyle/>
        <a:p>
          <a:r>
            <a:rPr lang="en-US" sz="2400" dirty="0" smtClean="0"/>
            <a:t>Self applied </a:t>
          </a:r>
          <a:endParaRPr lang="en-US" sz="2400" dirty="0"/>
        </a:p>
      </dgm:t>
    </dgm:pt>
    <dgm:pt modelId="{4C07C249-1083-46D2-8F9A-137795132C64}" type="parTrans" cxnId="{266A45BA-C249-4572-8CFF-1D6B71A4DF65}">
      <dgm:prSet/>
      <dgm:spPr/>
      <dgm:t>
        <a:bodyPr/>
        <a:lstStyle/>
        <a:p>
          <a:endParaRPr lang="en-US" dirty="0"/>
        </a:p>
      </dgm:t>
    </dgm:pt>
    <dgm:pt modelId="{4086F1B4-6CE5-4938-86BA-D97C0071644A}" type="sibTrans" cxnId="{266A45BA-C249-4572-8CFF-1D6B71A4DF65}">
      <dgm:prSet/>
      <dgm:spPr/>
      <dgm:t>
        <a:bodyPr/>
        <a:lstStyle/>
        <a:p>
          <a:endParaRPr lang="en-US"/>
        </a:p>
      </dgm:t>
    </dgm:pt>
    <dgm:pt modelId="{C5DDB109-E88B-4106-AD86-B521BD39A5CE}">
      <dgm:prSet custT="1"/>
      <dgm:spPr/>
      <dgm:t>
        <a:bodyPr/>
        <a:lstStyle/>
        <a:p>
          <a:r>
            <a:rPr lang="en-US" sz="2400" dirty="0" smtClean="0"/>
            <a:t>Professionally applied </a:t>
          </a:r>
          <a:endParaRPr lang="en-US" sz="2400" dirty="0"/>
        </a:p>
      </dgm:t>
    </dgm:pt>
    <dgm:pt modelId="{BA4A97A8-DAF5-42AD-AB64-DF5641339994}" type="parTrans" cxnId="{D8EF5C9B-39AB-49B6-9941-79F0D65FE145}">
      <dgm:prSet/>
      <dgm:spPr/>
      <dgm:t>
        <a:bodyPr/>
        <a:lstStyle/>
        <a:p>
          <a:endParaRPr lang="en-US" dirty="0"/>
        </a:p>
      </dgm:t>
    </dgm:pt>
    <dgm:pt modelId="{1991C114-B0C6-418E-983D-7293A012FB2C}" type="sibTrans" cxnId="{D8EF5C9B-39AB-49B6-9941-79F0D65FE145}">
      <dgm:prSet/>
      <dgm:spPr/>
      <dgm:t>
        <a:bodyPr/>
        <a:lstStyle/>
        <a:p>
          <a:endParaRPr lang="en-US"/>
        </a:p>
      </dgm:t>
    </dgm:pt>
    <dgm:pt modelId="{FB2FE197-C071-4DC0-87D3-E9FBCF98BDB9}">
      <dgm:prSet custT="1"/>
      <dgm:spPr/>
      <dgm:t>
        <a:bodyPr/>
        <a:lstStyle/>
        <a:p>
          <a:r>
            <a:rPr lang="en-US" sz="2400" dirty="0" smtClean="0">
              <a:solidFill>
                <a:schemeClr val="bg1"/>
              </a:solidFill>
              <a:latin typeface="Times New Roman" pitchFamily="18" charset="0"/>
              <a:cs typeface="Times New Roman" pitchFamily="18" charset="0"/>
            </a:rPr>
            <a:t>Dentifrices</a:t>
          </a:r>
          <a:endParaRPr lang="en-US" sz="2400" dirty="0"/>
        </a:p>
      </dgm:t>
    </dgm:pt>
    <dgm:pt modelId="{39A2FAA6-7F07-4F09-A1A6-B8902F848EA5}" type="parTrans" cxnId="{E3ADF622-16DD-4DDC-9504-374B2C1C92A3}">
      <dgm:prSet/>
      <dgm:spPr/>
      <dgm:t>
        <a:bodyPr/>
        <a:lstStyle/>
        <a:p>
          <a:endParaRPr lang="en-US" dirty="0"/>
        </a:p>
      </dgm:t>
    </dgm:pt>
    <dgm:pt modelId="{4ED7117B-DBEB-45D4-BB67-A021A6C109DF}" type="sibTrans" cxnId="{E3ADF622-16DD-4DDC-9504-374B2C1C92A3}">
      <dgm:prSet/>
      <dgm:spPr/>
      <dgm:t>
        <a:bodyPr/>
        <a:lstStyle/>
        <a:p>
          <a:endParaRPr lang="en-US"/>
        </a:p>
      </dgm:t>
    </dgm:pt>
    <dgm:pt modelId="{CD4771DC-D716-425E-AF53-C1BCD3E1E2C0}">
      <dgm:prSet custT="1"/>
      <dgm:spPr/>
      <dgm:t>
        <a:bodyPr/>
        <a:lstStyle/>
        <a:p>
          <a:r>
            <a:rPr lang="en-US" sz="2400" dirty="0" smtClean="0">
              <a:solidFill>
                <a:schemeClr val="bg1"/>
              </a:solidFill>
              <a:latin typeface="Times New Roman" pitchFamily="18" charset="0"/>
              <a:cs typeface="Times New Roman" pitchFamily="18" charset="0"/>
            </a:rPr>
            <a:t>- Mouth rinses</a:t>
          </a:r>
        </a:p>
      </dgm:t>
    </dgm:pt>
    <dgm:pt modelId="{6D5E30CE-C1B3-4CFD-B81B-447208180875}" type="parTrans" cxnId="{AFB80DB7-88FF-46D2-BF52-0CE9060E40C6}">
      <dgm:prSet/>
      <dgm:spPr/>
      <dgm:t>
        <a:bodyPr/>
        <a:lstStyle/>
        <a:p>
          <a:endParaRPr lang="en-US" dirty="0"/>
        </a:p>
      </dgm:t>
    </dgm:pt>
    <dgm:pt modelId="{611139FA-0B8A-4DDB-8E5A-18F918286D50}" type="sibTrans" cxnId="{AFB80DB7-88FF-46D2-BF52-0CE9060E40C6}">
      <dgm:prSet/>
      <dgm:spPr/>
      <dgm:t>
        <a:bodyPr/>
        <a:lstStyle/>
        <a:p>
          <a:endParaRPr lang="en-US"/>
        </a:p>
      </dgm:t>
    </dgm:pt>
    <dgm:pt modelId="{CDE5E28C-19D4-40E6-B8CF-D22F25F208B6}" type="pres">
      <dgm:prSet presAssocID="{BB05BA8D-D674-4DA3-9C48-3B5CB3BB55D0}" presName="diagram" presStyleCnt="0">
        <dgm:presLayoutVars>
          <dgm:chPref val="1"/>
          <dgm:dir/>
          <dgm:animOne val="branch"/>
          <dgm:animLvl val="lvl"/>
          <dgm:resizeHandles val="exact"/>
        </dgm:presLayoutVars>
      </dgm:prSet>
      <dgm:spPr/>
      <dgm:t>
        <a:bodyPr/>
        <a:lstStyle/>
        <a:p>
          <a:endParaRPr lang="en-IN"/>
        </a:p>
      </dgm:t>
    </dgm:pt>
    <dgm:pt modelId="{5BBD9BE1-AB6E-49B1-AA41-9C73C471854D}" type="pres">
      <dgm:prSet presAssocID="{E5144EA2-027D-4E4A-B700-5E7AA2FED51E}" presName="root1" presStyleCnt="0"/>
      <dgm:spPr/>
    </dgm:pt>
    <dgm:pt modelId="{7B8ABE90-0411-4179-8819-86173AD24A83}" type="pres">
      <dgm:prSet presAssocID="{E5144EA2-027D-4E4A-B700-5E7AA2FED51E}" presName="LevelOneTextNode" presStyleLbl="node0" presStyleIdx="0" presStyleCnt="1">
        <dgm:presLayoutVars>
          <dgm:chPref val="3"/>
        </dgm:presLayoutVars>
      </dgm:prSet>
      <dgm:spPr/>
      <dgm:t>
        <a:bodyPr/>
        <a:lstStyle/>
        <a:p>
          <a:endParaRPr lang="en-IN"/>
        </a:p>
      </dgm:t>
    </dgm:pt>
    <dgm:pt modelId="{BB032153-226B-424C-B687-E67AA267FD9D}" type="pres">
      <dgm:prSet presAssocID="{E5144EA2-027D-4E4A-B700-5E7AA2FED51E}" presName="level2hierChild" presStyleCnt="0"/>
      <dgm:spPr/>
    </dgm:pt>
    <dgm:pt modelId="{3AFBFF3F-E842-4C57-B143-48D40F37B3E1}" type="pres">
      <dgm:prSet presAssocID="{BA4A97A8-DAF5-42AD-AB64-DF5641339994}" presName="conn2-1" presStyleLbl="parChTrans1D2" presStyleIdx="0" presStyleCnt="2"/>
      <dgm:spPr/>
      <dgm:t>
        <a:bodyPr/>
        <a:lstStyle/>
        <a:p>
          <a:endParaRPr lang="en-IN"/>
        </a:p>
      </dgm:t>
    </dgm:pt>
    <dgm:pt modelId="{0A8A7C83-747D-4AD7-A54D-2D405943EEA9}" type="pres">
      <dgm:prSet presAssocID="{BA4A97A8-DAF5-42AD-AB64-DF5641339994}" presName="connTx" presStyleLbl="parChTrans1D2" presStyleIdx="0" presStyleCnt="2"/>
      <dgm:spPr/>
      <dgm:t>
        <a:bodyPr/>
        <a:lstStyle/>
        <a:p>
          <a:endParaRPr lang="en-IN"/>
        </a:p>
      </dgm:t>
    </dgm:pt>
    <dgm:pt modelId="{47DC2A03-3D41-4C19-8999-0AC846C17BE8}" type="pres">
      <dgm:prSet presAssocID="{C5DDB109-E88B-4106-AD86-B521BD39A5CE}" presName="root2" presStyleCnt="0"/>
      <dgm:spPr/>
    </dgm:pt>
    <dgm:pt modelId="{B0D8236C-203A-4F2F-8879-808DD3775FBA}" type="pres">
      <dgm:prSet presAssocID="{C5DDB109-E88B-4106-AD86-B521BD39A5CE}" presName="LevelTwoTextNode" presStyleLbl="node2" presStyleIdx="0" presStyleCnt="2">
        <dgm:presLayoutVars>
          <dgm:chPref val="3"/>
        </dgm:presLayoutVars>
      </dgm:prSet>
      <dgm:spPr/>
      <dgm:t>
        <a:bodyPr/>
        <a:lstStyle/>
        <a:p>
          <a:endParaRPr lang="en-US"/>
        </a:p>
      </dgm:t>
    </dgm:pt>
    <dgm:pt modelId="{5770E487-105B-45BA-B8B3-66D81D37EC2F}" type="pres">
      <dgm:prSet presAssocID="{C5DDB109-E88B-4106-AD86-B521BD39A5CE}" presName="level3hierChild" presStyleCnt="0"/>
      <dgm:spPr/>
    </dgm:pt>
    <dgm:pt modelId="{E89AEE8D-2856-4F09-AD65-9843197AFFCA}" type="pres">
      <dgm:prSet presAssocID="{6E8F974C-2E7E-42FE-83D9-BE9374C2FBA1}" presName="conn2-1" presStyleLbl="parChTrans1D3" presStyleIdx="0" presStyleCnt="3"/>
      <dgm:spPr/>
      <dgm:t>
        <a:bodyPr/>
        <a:lstStyle/>
        <a:p>
          <a:endParaRPr lang="en-IN"/>
        </a:p>
      </dgm:t>
    </dgm:pt>
    <dgm:pt modelId="{A9C0EC7C-ACF6-47BC-8242-4C36AC5FD7E9}" type="pres">
      <dgm:prSet presAssocID="{6E8F974C-2E7E-42FE-83D9-BE9374C2FBA1}" presName="connTx" presStyleLbl="parChTrans1D3" presStyleIdx="0" presStyleCnt="3"/>
      <dgm:spPr/>
      <dgm:t>
        <a:bodyPr/>
        <a:lstStyle/>
        <a:p>
          <a:endParaRPr lang="en-IN"/>
        </a:p>
      </dgm:t>
    </dgm:pt>
    <dgm:pt modelId="{DB7BF240-7A44-4F9B-A9AB-C24329547D02}" type="pres">
      <dgm:prSet presAssocID="{08FC398F-BD0D-4C43-BB78-2A32188AAEE7}" presName="root2" presStyleCnt="0"/>
      <dgm:spPr/>
    </dgm:pt>
    <dgm:pt modelId="{46F27452-B78E-47FE-9584-3603F5982A2E}" type="pres">
      <dgm:prSet presAssocID="{08FC398F-BD0D-4C43-BB78-2A32188AAEE7}" presName="LevelTwoTextNode" presStyleLbl="node3" presStyleIdx="0" presStyleCnt="3" custScaleX="117741" custScaleY="218534" custLinFactNeighborX="-6" custLinFactNeighborY="-89259">
        <dgm:presLayoutVars>
          <dgm:chPref val="3"/>
        </dgm:presLayoutVars>
      </dgm:prSet>
      <dgm:spPr/>
      <dgm:t>
        <a:bodyPr/>
        <a:lstStyle/>
        <a:p>
          <a:endParaRPr lang="en-US"/>
        </a:p>
      </dgm:t>
    </dgm:pt>
    <dgm:pt modelId="{CDB466EF-7B56-4264-9104-11ECB68B61D7}" type="pres">
      <dgm:prSet presAssocID="{08FC398F-BD0D-4C43-BB78-2A32188AAEE7}" presName="level3hierChild" presStyleCnt="0"/>
      <dgm:spPr/>
    </dgm:pt>
    <dgm:pt modelId="{5A5A8B0C-AD2B-4AA4-8626-589A370E7973}" type="pres">
      <dgm:prSet presAssocID="{4C07C249-1083-46D2-8F9A-137795132C64}" presName="conn2-1" presStyleLbl="parChTrans1D2" presStyleIdx="1" presStyleCnt="2"/>
      <dgm:spPr/>
      <dgm:t>
        <a:bodyPr/>
        <a:lstStyle/>
        <a:p>
          <a:endParaRPr lang="en-IN"/>
        </a:p>
      </dgm:t>
    </dgm:pt>
    <dgm:pt modelId="{C1E6735B-86BD-485D-8A47-7BA13F04D9E6}" type="pres">
      <dgm:prSet presAssocID="{4C07C249-1083-46D2-8F9A-137795132C64}" presName="connTx" presStyleLbl="parChTrans1D2" presStyleIdx="1" presStyleCnt="2"/>
      <dgm:spPr/>
      <dgm:t>
        <a:bodyPr/>
        <a:lstStyle/>
        <a:p>
          <a:endParaRPr lang="en-IN"/>
        </a:p>
      </dgm:t>
    </dgm:pt>
    <dgm:pt modelId="{9B2EC033-6956-40DB-A36F-8D1C102A472A}" type="pres">
      <dgm:prSet presAssocID="{E43D94D3-1BDE-4566-A6FD-C4B79DB82ED9}" presName="root2" presStyleCnt="0"/>
      <dgm:spPr/>
    </dgm:pt>
    <dgm:pt modelId="{6CFEE776-E4E2-46E9-891A-A15C9842CBB8}" type="pres">
      <dgm:prSet presAssocID="{E43D94D3-1BDE-4566-A6FD-C4B79DB82ED9}" presName="LevelTwoTextNode" presStyleLbl="node2" presStyleIdx="1" presStyleCnt="2">
        <dgm:presLayoutVars>
          <dgm:chPref val="3"/>
        </dgm:presLayoutVars>
      </dgm:prSet>
      <dgm:spPr/>
      <dgm:t>
        <a:bodyPr/>
        <a:lstStyle/>
        <a:p>
          <a:endParaRPr lang="en-US"/>
        </a:p>
      </dgm:t>
    </dgm:pt>
    <dgm:pt modelId="{32AA926C-36EC-426A-AD7F-F5BA37F26F30}" type="pres">
      <dgm:prSet presAssocID="{E43D94D3-1BDE-4566-A6FD-C4B79DB82ED9}" presName="level3hierChild" presStyleCnt="0"/>
      <dgm:spPr/>
    </dgm:pt>
    <dgm:pt modelId="{51DA8437-7565-446A-B198-16A30A660456}" type="pres">
      <dgm:prSet presAssocID="{39A2FAA6-7F07-4F09-A1A6-B8902F848EA5}" presName="conn2-1" presStyleLbl="parChTrans1D3" presStyleIdx="1" presStyleCnt="3"/>
      <dgm:spPr/>
      <dgm:t>
        <a:bodyPr/>
        <a:lstStyle/>
        <a:p>
          <a:endParaRPr lang="en-IN"/>
        </a:p>
      </dgm:t>
    </dgm:pt>
    <dgm:pt modelId="{6EB8E79B-DB92-4842-AA54-DFCA7DAE623E}" type="pres">
      <dgm:prSet presAssocID="{39A2FAA6-7F07-4F09-A1A6-B8902F848EA5}" presName="connTx" presStyleLbl="parChTrans1D3" presStyleIdx="1" presStyleCnt="3"/>
      <dgm:spPr/>
      <dgm:t>
        <a:bodyPr/>
        <a:lstStyle/>
        <a:p>
          <a:endParaRPr lang="en-IN"/>
        </a:p>
      </dgm:t>
    </dgm:pt>
    <dgm:pt modelId="{E46F07D9-0B71-439F-8459-8CF01E4D1E29}" type="pres">
      <dgm:prSet presAssocID="{FB2FE197-C071-4DC0-87D3-E9FBCF98BDB9}" presName="root2" presStyleCnt="0"/>
      <dgm:spPr/>
    </dgm:pt>
    <dgm:pt modelId="{E6FEF801-2FF6-4BEE-909D-46996C53407D}" type="pres">
      <dgm:prSet presAssocID="{FB2FE197-C071-4DC0-87D3-E9FBCF98BDB9}" presName="LevelTwoTextNode" presStyleLbl="node3" presStyleIdx="1" presStyleCnt="3">
        <dgm:presLayoutVars>
          <dgm:chPref val="3"/>
        </dgm:presLayoutVars>
      </dgm:prSet>
      <dgm:spPr/>
      <dgm:t>
        <a:bodyPr/>
        <a:lstStyle/>
        <a:p>
          <a:endParaRPr lang="en-US"/>
        </a:p>
      </dgm:t>
    </dgm:pt>
    <dgm:pt modelId="{17CF688A-EADC-4A92-9A92-700A6DFF79F6}" type="pres">
      <dgm:prSet presAssocID="{FB2FE197-C071-4DC0-87D3-E9FBCF98BDB9}" presName="level3hierChild" presStyleCnt="0"/>
      <dgm:spPr/>
    </dgm:pt>
    <dgm:pt modelId="{FA73CE17-97FD-4237-8188-0A2A3F2912E5}" type="pres">
      <dgm:prSet presAssocID="{6D5E30CE-C1B3-4CFD-B81B-447208180875}" presName="conn2-1" presStyleLbl="parChTrans1D3" presStyleIdx="2" presStyleCnt="3"/>
      <dgm:spPr/>
      <dgm:t>
        <a:bodyPr/>
        <a:lstStyle/>
        <a:p>
          <a:endParaRPr lang="en-IN"/>
        </a:p>
      </dgm:t>
    </dgm:pt>
    <dgm:pt modelId="{8024C51E-D59D-4D91-996A-5D968B47C6B9}" type="pres">
      <dgm:prSet presAssocID="{6D5E30CE-C1B3-4CFD-B81B-447208180875}" presName="connTx" presStyleLbl="parChTrans1D3" presStyleIdx="2" presStyleCnt="3"/>
      <dgm:spPr/>
      <dgm:t>
        <a:bodyPr/>
        <a:lstStyle/>
        <a:p>
          <a:endParaRPr lang="en-IN"/>
        </a:p>
      </dgm:t>
    </dgm:pt>
    <dgm:pt modelId="{13F2EDAB-CA5C-4013-87F5-13AEC759A3FE}" type="pres">
      <dgm:prSet presAssocID="{CD4771DC-D716-425E-AF53-C1BCD3E1E2C0}" presName="root2" presStyleCnt="0"/>
      <dgm:spPr/>
    </dgm:pt>
    <dgm:pt modelId="{CF69A744-8E52-4CD3-80E3-37B3B6C58E7A}" type="pres">
      <dgm:prSet presAssocID="{CD4771DC-D716-425E-AF53-C1BCD3E1E2C0}" presName="LevelTwoTextNode" presStyleLbl="node3" presStyleIdx="2" presStyleCnt="3">
        <dgm:presLayoutVars>
          <dgm:chPref val="3"/>
        </dgm:presLayoutVars>
      </dgm:prSet>
      <dgm:spPr/>
      <dgm:t>
        <a:bodyPr/>
        <a:lstStyle/>
        <a:p>
          <a:endParaRPr lang="en-IN"/>
        </a:p>
      </dgm:t>
    </dgm:pt>
    <dgm:pt modelId="{D658D1DE-D545-4B46-AF41-57974C897C26}" type="pres">
      <dgm:prSet presAssocID="{CD4771DC-D716-425E-AF53-C1BCD3E1E2C0}" presName="level3hierChild" presStyleCnt="0"/>
      <dgm:spPr/>
    </dgm:pt>
  </dgm:ptLst>
  <dgm:cxnLst>
    <dgm:cxn modelId="{9CA990E4-4AA7-45C8-A8A9-934593648171}" type="presOf" srcId="{E43D94D3-1BDE-4566-A6FD-C4B79DB82ED9}" destId="{6CFEE776-E4E2-46E9-891A-A15C9842CBB8}" srcOrd="0" destOrd="0" presId="urn:microsoft.com/office/officeart/2005/8/layout/hierarchy2"/>
    <dgm:cxn modelId="{A58CCA03-40E4-4E13-87F2-E2A5B16FEBD6}" srcId="{C5DDB109-E88B-4106-AD86-B521BD39A5CE}" destId="{08FC398F-BD0D-4C43-BB78-2A32188AAEE7}" srcOrd="0" destOrd="0" parTransId="{6E8F974C-2E7E-42FE-83D9-BE9374C2FBA1}" sibTransId="{B46639F0-F597-4DA8-8FA3-8DF93F788710}"/>
    <dgm:cxn modelId="{2E526395-DABB-4125-949A-5F70BA885099}" type="presOf" srcId="{08FC398F-BD0D-4C43-BB78-2A32188AAEE7}" destId="{46F27452-B78E-47FE-9584-3603F5982A2E}" srcOrd="0" destOrd="0" presId="urn:microsoft.com/office/officeart/2005/8/layout/hierarchy2"/>
    <dgm:cxn modelId="{5DB783DB-7394-4177-A8F9-80EF536434BE}" type="presOf" srcId="{C5DDB109-E88B-4106-AD86-B521BD39A5CE}" destId="{B0D8236C-203A-4F2F-8879-808DD3775FBA}" srcOrd="0" destOrd="0" presId="urn:microsoft.com/office/officeart/2005/8/layout/hierarchy2"/>
    <dgm:cxn modelId="{28888D17-37FA-49DB-90F7-461FFA9136EA}" type="presOf" srcId="{FB2FE197-C071-4DC0-87D3-E9FBCF98BDB9}" destId="{E6FEF801-2FF6-4BEE-909D-46996C53407D}" srcOrd="0" destOrd="0" presId="urn:microsoft.com/office/officeart/2005/8/layout/hierarchy2"/>
    <dgm:cxn modelId="{AFB80DB7-88FF-46D2-BF52-0CE9060E40C6}" srcId="{E43D94D3-1BDE-4566-A6FD-C4B79DB82ED9}" destId="{CD4771DC-D716-425E-AF53-C1BCD3E1E2C0}" srcOrd="1" destOrd="0" parTransId="{6D5E30CE-C1B3-4CFD-B81B-447208180875}" sibTransId="{611139FA-0B8A-4DDB-8E5A-18F918286D50}"/>
    <dgm:cxn modelId="{D77F2AC4-669B-4162-B404-15808555A978}" type="presOf" srcId="{6D5E30CE-C1B3-4CFD-B81B-447208180875}" destId="{FA73CE17-97FD-4237-8188-0A2A3F2912E5}" srcOrd="0" destOrd="0" presId="urn:microsoft.com/office/officeart/2005/8/layout/hierarchy2"/>
    <dgm:cxn modelId="{E3ADF622-16DD-4DDC-9504-374B2C1C92A3}" srcId="{E43D94D3-1BDE-4566-A6FD-C4B79DB82ED9}" destId="{FB2FE197-C071-4DC0-87D3-E9FBCF98BDB9}" srcOrd="0" destOrd="0" parTransId="{39A2FAA6-7F07-4F09-A1A6-B8902F848EA5}" sibTransId="{4ED7117B-DBEB-45D4-BB67-A021A6C109DF}"/>
    <dgm:cxn modelId="{5B617C7A-8C83-45AA-8D6A-6B5DB88E9F69}" type="presOf" srcId="{6E8F974C-2E7E-42FE-83D9-BE9374C2FBA1}" destId="{E89AEE8D-2856-4F09-AD65-9843197AFFCA}" srcOrd="0" destOrd="0" presId="urn:microsoft.com/office/officeart/2005/8/layout/hierarchy2"/>
    <dgm:cxn modelId="{A105745A-D074-4D9D-ADAB-CECBB4C22899}" type="presOf" srcId="{E5144EA2-027D-4E4A-B700-5E7AA2FED51E}" destId="{7B8ABE90-0411-4179-8819-86173AD24A83}" srcOrd="0" destOrd="0" presId="urn:microsoft.com/office/officeart/2005/8/layout/hierarchy2"/>
    <dgm:cxn modelId="{6C0E0AF2-ADB1-48D4-84ED-0A8423F798D0}" srcId="{BB05BA8D-D674-4DA3-9C48-3B5CB3BB55D0}" destId="{E5144EA2-027D-4E4A-B700-5E7AA2FED51E}" srcOrd="0" destOrd="0" parTransId="{549BAE73-89FF-48DF-9437-D2EFB83A89B6}" sibTransId="{A8AB7B58-2AC5-44DC-A400-ABE791390B3E}"/>
    <dgm:cxn modelId="{8C2347B5-CAFB-4E40-AEF1-9260F60EDD5D}" type="presOf" srcId="{BB05BA8D-D674-4DA3-9C48-3B5CB3BB55D0}" destId="{CDE5E28C-19D4-40E6-B8CF-D22F25F208B6}" srcOrd="0" destOrd="0" presId="urn:microsoft.com/office/officeart/2005/8/layout/hierarchy2"/>
    <dgm:cxn modelId="{D8EF5C9B-39AB-49B6-9941-79F0D65FE145}" srcId="{E5144EA2-027D-4E4A-B700-5E7AA2FED51E}" destId="{C5DDB109-E88B-4106-AD86-B521BD39A5CE}" srcOrd="0" destOrd="0" parTransId="{BA4A97A8-DAF5-42AD-AB64-DF5641339994}" sibTransId="{1991C114-B0C6-418E-983D-7293A012FB2C}"/>
    <dgm:cxn modelId="{96BC36AD-1BAB-4B9A-B997-D9CF2E4C6B83}" type="presOf" srcId="{CD4771DC-D716-425E-AF53-C1BCD3E1E2C0}" destId="{CF69A744-8E52-4CD3-80E3-37B3B6C58E7A}" srcOrd="0" destOrd="0" presId="urn:microsoft.com/office/officeart/2005/8/layout/hierarchy2"/>
    <dgm:cxn modelId="{F5CBBC96-9F18-4CC1-8EE4-FD6A1EEF2078}" type="presOf" srcId="{6D5E30CE-C1B3-4CFD-B81B-447208180875}" destId="{8024C51E-D59D-4D91-996A-5D968B47C6B9}" srcOrd="1" destOrd="0" presId="urn:microsoft.com/office/officeart/2005/8/layout/hierarchy2"/>
    <dgm:cxn modelId="{939E65C5-051C-42E9-A794-246898160E30}" type="presOf" srcId="{39A2FAA6-7F07-4F09-A1A6-B8902F848EA5}" destId="{51DA8437-7565-446A-B198-16A30A660456}" srcOrd="0" destOrd="0" presId="urn:microsoft.com/office/officeart/2005/8/layout/hierarchy2"/>
    <dgm:cxn modelId="{6A88F85A-88D3-4723-8E08-901109CB8E23}" type="presOf" srcId="{4C07C249-1083-46D2-8F9A-137795132C64}" destId="{5A5A8B0C-AD2B-4AA4-8626-589A370E7973}" srcOrd="0" destOrd="0" presId="urn:microsoft.com/office/officeart/2005/8/layout/hierarchy2"/>
    <dgm:cxn modelId="{AB379761-8FC1-4368-8506-72E48A272634}" type="presOf" srcId="{4C07C249-1083-46D2-8F9A-137795132C64}" destId="{C1E6735B-86BD-485D-8A47-7BA13F04D9E6}" srcOrd="1" destOrd="0" presId="urn:microsoft.com/office/officeart/2005/8/layout/hierarchy2"/>
    <dgm:cxn modelId="{0B686CD9-D17B-4296-8D7F-0178F442E66E}" type="presOf" srcId="{BA4A97A8-DAF5-42AD-AB64-DF5641339994}" destId="{0A8A7C83-747D-4AD7-A54D-2D405943EEA9}" srcOrd="1" destOrd="0" presId="urn:microsoft.com/office/officeart/2005/8/layout/hierarchy2"/>
    <dgm:cxn modelId="{318EF758-717C-404A-AA4B-73C7F4E88764}" type="presOf" srcId="{BA4A97A8-DAF5-42AD-AB64-DF5641339994}" destId="{3AFBFF3F-E842-4C57-B143-48D40F37B3E1}" srcOrd="0" destOrd="0" presId="urn:microsoft.com/office/officeart/2005/8/layout/hierarchy2"/>
    <dgm:cxn modelId="{6937185C-A2D6-4805-BFA5-1273CF713337}" type="presOf" srcId="{39A2FAA6-7F07-4F09-A1A6-B8902F848EA5}" destId="{6EB8E79B-DB92-4842-AA54-DFCA7DAE623E}" srcOrd="1" destOrd="0" presId="urn:microsoft.com/office/officeart/2005/8/layout/hierarchy2"/>
    <dgm:cxn modelId="{266A45BA-C249-4572-8CFF-1D6B71A4DF65}" srcId="{E5144EA2-027D-4E4A-B700-5E7AA2FED51E}" destId="{E43D94D3-1BDE-4566-A6FD-C4B79DB82ED9}" srcOrd="1" destOrd="0" parTransId="{4C07C249-1083-46D2-8F9A-137795132C64}" sibTransId="{4086F1B4-6CE5-4938-86BA-D97C0071644A}"/>
    <dgm:cxn modelId="{1F83627C-FD8E-4110-9931-644880818165}" type="presOf" srcId="{6E8F974C-2E7E-42FE-83D9-BE9374C2FBA1}" destId="{A9C0EC7C-ACF6-47BC-8242-4C36AC5FD7E9}" srcOrd="1" destOrd="0" presId="urn:microsoft.com/office/officeart/2005/8/layout/hierarchy2"/>
    <dgm:cxn modelId="{15341C30-7DBE-4593-9F3E-F60F4628752D}" type="presParOf" srcId="{CDE5E28C-19D4-40E6-B8CF-D22F25F208B6}" destId="{5BBD9BE1-AB6E-49B1-AA41-9C73C471854D}" srcOrd="0" destOrd="0" presId="urn:microsoft.com/office/officeart/2005/8/layout/hierarchy2"/>
    <dgm:cxn modelId="{013FF6E4-0384-472A-A761-B430075F6B84}" type="presParOf" srcId="{5BBD9BE1-AB6E-49B1-AA41-9C73C471854D}" destId="{7B8ABE90-0411-4179-8819-86173AD24A83}" srcOrd="0" destOrd="0" presId="urn:microsoft.com/office/officeart/2005/8/layout/hierarchy2"/>
    <dgm:cxn modelId="{BEC78368-C3C3-4637-A224-DDA92DF67F90}" type="presParOf" srcId="{5BBD9BE1-AB6E-49B1-AA41-9C73C471854D}" destId="{BB032153-226B-424C-B687-E67AA267FD9D}" srcOrd="1" destOrd="0" presId="urn:microsoft.com/office/officeart/2005/8/layout/hierarchy2"/>
    <dgm:cxn modelId="{456AECFC-947F-45A5-8901-C3AB48EFF43D}" type="presParOf" srcId="{BB032153-226B-424C-B687-E67AA267FD9D}" destId="{3AFBFF3F-E842-4C57-B143-48D40F37B3E1}" srcOrd="0" destOrd="0" presId="urn:microsoft.com/office/officeart/2005/8/layout/hierarchy2"/>
    <dgm:cxn modelId="{A084C1B8-AAEA-4DD3-ACDD-1C579B3C8BA6}" type="presParOf" srcId="{3AFBFF3F-E842-4C57-B143-48D40F37B3E1}" destId="{0A8A7C83-747D-4AD7-A54D-2D405943EEA9}" srcOrd="0" destOrd="0" presId="urn:microsoft.com/office/officeart/2005/8/layout/hierarchy2"/>
    <dgm:cxn modelId="{B5CEE218-1C80-4136-A0BA-D2569B8668BB}" type="presParOf" srcId="{BB032153-226B-424C-B687-E67AA267FD9D}" destId="{47DC2A03-3D41-4C19-8999-0AC846C17BE8}" srcOrd="1" destOrd="0" presId="urn:microsoft.com/office/officeart/2005/8/layout/hierarchy2"/>
    <dgm:cxn modelId="{21D61126-1A87-44A6-8E75-A904C7DCB6BA}" type="presParOf" srcId="{47DC2A03-3D41-4C19-8999-0AC846C17BE8}" destId="{B0D8236C-203A-4F2F-8879-808DD3775FBA}" srcOrd="0" destOrd="0" presId="urn:microsoft.com/office/officeart/2005/8/layout/hierarchy2"/>
    <dgm:cxn modelId="{8CE28D79-23C4-48D5-8877-12DF1BAF9852}" type="presParOf" srcId="{47DC2A03-3D41-4C19-8999-0AC846C17BE8}" destId="{5770E487-105B-45BA-B8B3-66D81D37EC2F}" srcOrd="1" destOrd="0" presId="urn:microsoft.com/office/officeart/2005/8/layout/hierarchy2"/>
    <dgm:cxn modelId="{EE099249-3CA1-4632-9A22-0BD31AAF99D6}" type="presParOf" srcId="{5770E487-105B-45BA-B8B3-66D81D37EC2F}" destId="{E89AEE8D-2856-4F09-AD65-9843197AFFCA}" srcOrd="0" destOrd="0" presId="urn:microsoft.com/office/officeart/2005/8/layout/hierarchy2"/>
    <dgm:cxn modelId="{3AB2AB74-0EB4-4D7B-8EB4-5EE56175BEBA}" type="presParOf" srcId="{E89AEE8D-2856-4F09-AD65-9843197AFFCA}" destId="{A9C0EC7C-ACF6-47BC-8242-4C36AC5FD7E9}" srcOrd="0" destOrd="0" presId="urn:microsoft.com/office/officeart/2005/8/layout/hierarchy2"/>
    <dgm:cxn modelId="{A6B8EB87-FCF8-4133-B762-06F3E8D210CC}" type="presParOf" srcId="{5770E487-105B-45BA-B8B3-66D81D37EC2F}" destId="{DB7BF240-7A44-4F9B-A9AB-C24329547D02}" srcOrd="1" destOrd="0" presId="urn:microsoft.com/office/officeart/2005/8/layout/hierarchy2"/>
    <dgm:cxn modelId="{E2AB499A-6471-43B3-8144-B42053CDA599}" type="presParOf" srcId="{DB7BF240-7A44-4F9B-A9AB-C24329547D02}" destId="{46F27452-B78E-47FE-9584-3603F5982A2E}" srcOrd="0" destOrd="0" presId="urn:microsoft.com/office/officeart/2005/8/layout/hierarchy2"/>
    <dgm:cxn modelId="{29F3E312-DC00-4896-B22B-6E5F65F4E75A}" type="presParOf" srcId="{DB7BF240-7A44-4F9B-A9AB-C24329547D02}" destId="{CDB466EF-7B56-4264-9104-11ECB68B61D7}" srcOrd="1" destOrd="0" presId="urn:microsoft.com/office/officeart/2005/8/layout/hierarchy2"/>
    <dgm:cxn modelId="{1B6524BD-9896-44D8-9C4F-24F0B3F1A315}" type="presParOf" srcId="{BB032153-226B-424C-B687-E67AA267FD9D}" destId="{5A5A8B0C-AD2B-4AA4-8626-589A370E7973}" srcOrd="2" destOrd="0" presId="urn:microsoft.com/office/officeart/2005/8/layout/hierarchy2"/>
    <dgm:cxn modelId="{9196AE64-426A-419A-96C8-4DDF4F756EA5}" type="presParOf" srcId="{5A5A8B0C-AD2B-4AA4-8626-589A370E7973}" destId="{C1E6735B-86BD-485D-8A47-7BA13F04D9E6}" srcOrd="0" destOrd="0" presId="urn:microsoft.com/office/officeart/2005/8/layout/hierarchy2"/>
    <dgm:cxn modelId="{26153D29-6A87-4933-B433-1459B89F0400}" type="presParOf" srcId="{BB032153-226B-424C-B687-E67AA267FD9D}" destId="{9B2EC033-6956-40DB-A36F-8D1C102A472A}" srcOrd="3" destOrd="0" presId="urn:microsoft.com/office/officeart/2005/8/layout/hierarchy2"/>
    <dgm:cxn modelId="{6490E693-3C5A-4CD7-8427-550350AF9E41}" type="presParOf" srcId="{9B2EC033-6956-40DB-A36F-8D1C102A472A}" destId="{6CFEE776-E4E2-46E9-891A-A15C9842CBB8}" srcOrd="0" destOrd="0" presId="urn:microsoft.com/office/officeart/2005/8/layout/hierarchy2"/>
    <dgm:cxn modelId="{5A861E6F-3B29-4CA9-8A2E-1F6BA3E7ED6B}" type="presParOf" srcId="{9B2EC033-6956-40DB-A36F-8D1C102A472A}" destId="{32AA926C-36EC-426A-AD7F-F5BA37F26F30}" srcOrd="1" destOrd="0" presId="urn:microsoft.com/office/officeart/2005/8/layout/hierarchy2"/>
    <dgm:cxn modelId="{50FE16CE-1B51-4B9B-AE39-DF196C8E496C}" type="presParOf" srcId="{32AA926C-36EC-426A-AD7F-F5BA37F26F30}" destId="{51DA8437-7565-446A-B198-16A30A660456}" srcOrd="0" destOrd="0" presId="urn:microsoft.com/office/officeart/2005/8/layout/hierarchy2"/>
    <dgm:cxn modelId="{7FDEE527-376A-4998-85EE-BB48A53D7136}" type="presParOf" srcId="{51DA8437-7565-446A-B198-16A30A660456}" destId="{6EB8E79B-DB92-4842-AA54-DFCA7DAE623E}" srcOrd="0" destOrd="0" presId="urn:microsoft.com/office/officeart/2005/8/layout/hierarchy2"/>
    <dgm:cxn modelId="{964DF115-A0B4-4DFF-B838-BB96862A97F1}" type="presParOf" srcId="{32AA926C-36EC-426A-AD7F-F5BA37F26F30}" destId="{E46F07D9-0B71-439F-8459-8CF01E4D1E29}" srcOrd="1" destOrd="0" presId="urn:microsoft.com/office/officeart/2005/8/layout/hierarchy2"/>
    <dgm:cxn modelId="{1E00D848-C789-4A75-93D2-46BF2CC8A779}" type="presParOf" srcId="{E46F07D9-0B71-439F-8459-8CF01E4D1E29}" destId="{E6FEF801-2FF6-4BEE-909D-46996C53407D}" srcOrd="0" destOrd="0" presId="urn:microsoft.com/office/officeart/2005/8/layout/hierarchy2"/>
    <dgm:cxn modelId="{B7DC04FA-87CC-43C8-9CD7-6E723442918A}" type="presParOf" srcId="{E46F07D9-0B71-439F-8459-8CF01E4D1E29}" destId="{17CF688A-EADC-4A92-9A92-700A6DFF79F6}" srcOrd="1" destOrd="0" presId="urn:microsoft.com/office/officeart/2005/8/layout/hierarchy2"/>
    <dgm:cxn modelId="{779CF71B-9683-45D0-A8E6-8432FC8F8D19}" type="presParOf" srcId="{32AA926C-36EC-426A-AD7F-F5BA37F26F30}" destId="{FA73CE17-97FD-4237-8188-0A2A3F2912E5}" srcOrd="2" destOrd="0" presId="urn:microsoft.com/office/officeart/2005/8/layout/hierarchy2"/>
    <dgm:cxn modelId="{574B3025-6DB0-479E-A998-B34CE0675C3A}" type="presParOf" srcId="{FA73CE17-97FD-4237-8188-0A2A3F2912E5}" destId="{8024C51E-D59D-4D91-996A-5D968B47C6B9}" srcOrd="0" destOrd="0" presId="urn:microsoft.com/office/officeart/2005/8/layout/hierarchy2"/>
    <dgm:cxn modelId="{1FDA4C6A-CFD8-4C9B-BCF3-6635ECA21261}" type="presParOf" srcId="{32AA926C-36EC-426A-AD7F-F5BA37F26F30}" destId="{13F2EDAB-CA5C-4013-87F5-13AEC759A3FE}" srcOrd="3" destOrd="0" presId="urn:microsoft.com/office/officeart/2005/8/layout/hierarchy2"/>
    <dgm:cxn modelId="{44B00892-4E8B-4985-9936-02CD21AAE387}" type="presParOf" srcId="{13F2EDAB-CA5C-4013-87F5-13AEC759A3FE}" destId="{CF69A744-8E52-4CD3-80E3-37B3B6C58E7A}" srcOrd="0" destOrd="0" presId="urn:microsoft.com/office/officeart/2005/8/layout/hierarchy2"/>
    <dgm:cxn modelId="{61AC8458-5771-45DF-AB13-F08F6675A31E}" type="presParOf" srcId="{13F2EDAB-CA5C-4013-87F5-13AEC759A3FE}" destId="{D658D1DE-D545-4B46-AF41-57974C897C26}"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8ABE90-0411-4179-8819-86173AD24A83}">
      <dsp:nvSpPr>
        <dsp:cNvPr id="0" name=""/>
        <dsp:cNvSpPr/>
      </dsp:nvSpPr>
      <dsp:spPr>
        <a:xfrm>
          <a:off x="7453" y="2040784"/>
          <a:ext cx="2084495" cy="104224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Topical  fluorides</a:t>
          </a:r>
          <a:endParaRPr lang="en-US" sz="2400" kern="1200" dirty="0"/>
        </a:p>
      </dsp:txBody>
      <dsp:txXfrm>
        <a:off x="37979" y="2071310"/>
        <a:ext cx="2023443" cy="981195"/>
      </dsp:txXfrm>
    </dsp:sp>
    <dsp:sp modelId="{3AFBFF3F-E842-4C57-B143-48D40F37B3E1}">
      <dsp:nvSpPr>
        <dsp:cNvPr id="0" name=""/>
        <dsp:cNvSpPr/>
      </dsp:nvSpPr>
      <dsp:spPr>
        <a:xfrm rot="18277152">
          <a:off x="1775025" y="1939638"/>
          <a:ext cx="1467645" cy="36746"/>
        </a:xfrm>
        <a:custGeom>
          <a:avLst/>
          <a:gdLst/>
          <a:ahLst/>
          <a:cxnLst/>
          <a:rect l="0" t="0" r="0" b="0"/>
          <a:pathLst>
            <a:path>
              <a:moveTo>
                <a:pt x="0" y="18373"/>
              </a:moveTo>
              <a:lnTo>
                <a:pt x="1467645" y="18373"/>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2472156" y="1921320"/>
        <a:ext cx="73382" cy="73382"/>
      </dsp:txXfrm>
    </dsp:sp>
    <dsp:sp modelId="{B0D8236C-203A-4F2F-8879-808DD3775FBA}">
      <dsp:nvSpPr>
        <dsp:cNvPr id="0" name=""/>
        <dsp:cNvSpPr/>
      </dsp:nvSpPr>
      <dsp:spPr>
        <a:xfrm>
          <a:off x="2925747" y="832991"/>
          <a:ext cx="2084495" cy="1042247"/>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Professionally applied </a:t>
          </a:r>
          <a:endParaRPr lang="en-US" sz="2400" kern="1200" dirty="0"/>
        </a:p>
      </dsp:txBody>
      <dsp:txXfrm>
        <a:off x="2956273" y="863517"/>
        <a:ext cx="2023443" cy="981195"/>
      </dsp:txXfrm>
    </dsp:sp>
    <dsp:sp modelId="{E89AEE8D-2856-4F09-AD65-9843197AFFCA}">
      <dsp:nvSpPr>
        <dsp:cNvPr id="0" name=""/>
        <dsp:cNvSpPr/>
      </dsp:nvSpPr>
      <dsp:spPr>
        <a:xfrm rot="20731238">
          <a:off x="4996568" y="1228100"/>
          <a:ext cx="861021" cy="36746"/>
        </a:xfrm>
        <a:custGeom>
          <a:avLst/>
          <a:gdLst/>
          <a:ahLst/>
          <a:cxnLst/>
          <a:rect l="0" t="0" r="0" b="0"/>
          <a:pathLst>
            <a:path>
              <a:moveTo>
                <a:pt x="0" y="18373"/>
              </a:moveTo>
              <a:lnTo>
                <a:pt x="861021" y="18373"/>
              </a:lnTo>
            </a:path>
          </a:pathLst>
        </a:custGeom>
        <a:noFill/>
        <a:ln w="1905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405553" y="1224948"/>
        <a:ext cx="43051" cy="43051"/>
      </dsp:txXfrm>
    </dsp:sp>
    <dsp:sp modelId="{46F27452-B78E-47FE-9584-3603F5982A2E}">
      <dsp:nvSpPr>
        <dsp:cNvPr id="0" name=""/>
        <dsp:cNvSpPr/>
      </dsp:nvSpPr>
      <dsp:spPr>
        <a:xfrm>
          <a:off x="5843915" y="0"/>
          <a:ext cx="2454305" cy="2277665"/>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latin typeface="Times New Roman" pitchFamily="18" charset="0"/>
              <a:cs typeface="Times New Roman" pitchFamily="18" charset="0"/>
            </a:rPr>
            <a:t>Fluoride solutions</a:t>
          </a:r>
        </a:p>
        <a:p>
          <a:pPr lvl="0" algn="ctr" defTabSz="1066800">
            <a:lnSpc>
              <a:spcPct val="90000"/>
            </a:lnSpc>
            <a:spcBef>
              <a:spcPct val="0"/>
            </a:spcBef>
            <a:spcAft>
              <a:spcPct val="35000"/>
            </a:spcAft>
          </a:pPr>
          <a:r>
            <a:rPr lang="en-US" sz="2400" kern="1200" dirty="0" smtClean="0">
              <a:solidFill>
                <a:schemeClr val="bg1"/>
              </a:solidFill>
              <a:latin typeface="Times New Roman" pitchFamily="18" charset="0"/>
              <a:cs typeface="Times New Roman" pitchFamily="18" charset="0"/>
            </a:rPr>
            <a:t>- Fluoride gels</a:t>
          </a:r>
        </a:p>
        <a:p>
          <a:pPr lvl="0" algn="ctr" defTabSz="1066800">
            <a:lnSpc>
              <a:spcPct val="90000"/>
            </a:lnSpc>
            <a:spcBef>
              <a:spcPct val="0"/>
            </a:spcBef>
            <a:spcAft>
              <a:spcPct val="35000"/>
            </a:spcAft>
          </a:pPr>
          <a:r>
            <a:rPr lang="en-US" sz="2400" kern="1200" dirty="0" smtClean="0">
              <a:solidFill>
                <a:schemeClr val="bg1"/>
              </a:solidFill>
              <a:latin typeface="Times New Roman" pitchFamily="18" charset="0"/>
              <a:cs typeface="Times New Roman" pitchFamily="18" charset="0"/>
            </a:rPr>
            <a:t>- Dental Varnishes</a:t>
          </a:r>
        </a:p>
        <a:p>
          <a:pPr lvl="0" algn="ctr" defTabSz="1066800">
            <a:lnSpc>
              <a:spcPct val="90000"/>
            </a:lnSpc>
            <a:spcBef>
              <a:spcPct val="0"/>
            </a:spcBef>
            <a:spcAft>
              <a:spcPct val="35000"/>
            </a:spcAft>
          </a:pPr>
          <a:r>
            <a:rPr lang="en-US" sz="2400" kern="1200" dirty="0" smtClean="0">
              <a:solidFill>
                <a:schemeClr val="bg1"/>
              </a:solidFill>
              <a:latin typeface="Times New Roman" pitchFamily="18" charset="0"/>
              <a:cs typeface="Times New Roman" pitchFamily="18" charset="0"/>
            </a:rPr>
            <a:t>- Prophylactic paste</a:t>
          </a:r>
          <a:endParaRPr lang="en-US" sz="2400" kern="1200" dirty="0"/>
        </a:p>
      </dsp:txBody>
      <dsp:txXfrm>
        <a:off x="5910626" y="66711"/>
        <a:ext cx="2320883" cy="2144243"/>
      </dsp:txXfrm>
    </dsp:sp>
    <dsp:sp modelId="{5A5A8B0C-AD2B-4AA4-8626-589A370E7973}">
      <dsp:nvSpPr>
        <dsp:cNvPr id="0" name=""/>
        <dsp:cNvSpPr/>
      </dsp:nvSpPr>
      <dsp:spPr>
        <a:xfrm rot="3322848">
          <a:off x="1775025" y="3147431"/>
          <a:ext cx="1467645" cy="36746"/>
        </a:xfrm>
        <a:custGeom>
          <a:avLst/>
          <a:gdLst/>
          <a:ahLst/>
          <a:cxnLst/>
          <a:rect l="0" t="0" r="0" b="0"/>
          <a:pathLst>
            <a:path>
              <a:moveTo>
                <a:pt x="0" y="18373"/>
              </a:moveTo>
              <a:lnTo>
                <a:pt x="1467645" y="18373"/>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2472156" y="3129113"/>
        <a:ext cx="73382" cy="73382"/>
      </dsp:txXfrm>
    </dsp:sp>
    <dsp:sp modelId="{6CFEE776-E4E2-46E9-891A-A15C9842CBB8}">
      <dsp:nvSpPr>
        <dsp:cNvPr id="0" name=""/>
        <dsp:cNvSpPr/>
      </dsp:nvSpPr>
      <dsp:spPr>
        <a:xfrm>
          <a:off x="2925747" y="3248577"/>
          <a:ext cx="2084495" cy="1042247"/>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Self applied </a:t>
          </a:r>
          <a:endParaRPr lang="en-US" sz="2400" kern="1200" dirty="0"/>
        </a:p>
      </dsp:txBody>
      <dsp:txXfrm>
        <a:off x="2956273" y="3279103"/>
        <a:ext cx="2023443" cy="981195"/>
      </dsp:txXfrm>
    </dsp:sp>
    <dsp:sp modelId="{51DA8437-7565-446A-B198-16A30A660456}">
      <dsp:nvSpPr>
        <dsp:cNvPr id="0" name=""/>
        <dsp:cNvSpPr/>
      </dsp:nvSpPr>
      <dsp:spPr>
        <a:xfrm rot="19457599">
          <a:off x="4913728" y="3451682"/>
          <a:ext cx="1026825" cy="36746"/>
        </a:xfrm>
        <a:custGeom>
          <a:avLst/>
          <a:gdLst/>
          <a:ahLst/>
          <a:cxnLst/>
          <a:rect l="0" t="0" r="0" b="0"/>
          <a:pathLst>
            <a:path>
              <a:moveTo>
                <a:pt x="0" y="18373"/>
              </a:moveTo>
              <a:lnTo>
                <a:pt x="1026825" y="18373"/>
              </a:lnTo>
            </a:path>
          </a:pathLst>
        </a:custGeom>
        <a:noFill/>
        <a:ln w="1905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401471" y="3444384"/>
        <a:ext cx="51341" cy="51341"/>
      </dsp:txXfrm>
    </dsp:sp>
    <dsp:sp modelId="{E6FEF801-2FF6-4BEE-909D-46996C53407D}">
      <dsp:nvSpPr>
        <dsp:cNvPr id="0" name=""/>
        <dsp:cNvSpPr/>
      </dsp:nvSpPr>
      <dsp:spPr>
        <a:xfrm>
          <a:off x="5844040" y="2649285"/>
          <a:ext cx="2084495" cy="1042247"/>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latin typeface="Times New Roman" pitchFamily="18" charset="0"/>
              <a:cs typeface="Times New Roman" pitchFamily="18" charset="0"/>
            </a:rPr>
            <a:t>Dentifrices</a:t>
          </a:r>
          <a:endParaRPr lang="en-US" sz="2400" kern="1200" dirty="0"/>
        </a:p>
      </dsp:txBody>
      <dsp:txXfrm>
        <a:off x="5874566" y="2679811"/>
        <a:ext cx="2023443" cy="981195"/>
      </dsp:txXfrm>
    </dsp:sp>
    <dsp:sp modelId="{FA73CE17-97FD-4237-8188-0A2A3F2912E5}">
      <dsp:nvSpPr>
        <dsp:cNvPr id="0" name=""/>
        <dsp:cNvSpPr/>
      </dsp:nvSpPr>
      <dsp:spPr>
        <a:xfrm rot="2142401">
          <a:off x="4913728" y="4050974"/>
          <a:ext cx="1026825" cy="36746"/>
        </a:xfrm>
        <a:custGeom>
          <a:avLst/>
          <a:gdLst/>
          <a:ahLst/>
          <a:cxnLst/>
          <a:rect l="0" t="0" r="0" b="0"/>
          <a:pathLst>
            <a:path>
              <a:moveTo>
                <a:pt x="0" y="18373"/>
              </a:moveTo>
              <a:lnTo>
                <a:pt x="1026825" y="18373"/>
              </a:lnTo>
            </a:path>
          </a:pathLst>
        </a:custGeom>
        <a:noFill/>
        <a:ln w="1905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401471" y="4043676"/>
        <a:ext cx="51341" cy="51341"/>
      </dsp:txXfrm>
    </dsp:sp>
    <dsp:sp modelId="{CF69A744-8E52-4CD3-80E3-37B3B6C58E7A}">
      <dsp:nvSpPr>
        <dsp:cNvPr id="0" name=""/>
        <dsp:cNvSpPr/>
      </dsp:nvSpPr>
      <dsp:spPr>
        <a:xfrm>
          <a:off x="5844040" y="3847869"/>
          <a:ext cx="2084495" cy="1042247"/>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latin typeface="Times New Roman" pitchFamily="18" charset="0"/>
              <a:cs typeface="Times New Roman" pitchFamily="18" charset="0"/>
            </a:rPr>
            <a:t>- Mouth rinses</a:t>
          </a:r>
        </a:p>
      </dsp:txBody>
      <dsp:txXfrm>
        <a:off x="5874566" y="3878395"/>
        <a:ext cx="2023443" cy="98119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1">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vertAlign" val="mid"/>
      <dgm:param type="horzAlign" val="ctr"/>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2">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2">
  <dgm:title val=""/>
  <dgm:desc val=""/>
  <dgm:catLst>
    <dgm:cat type="simple" pri="103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2609F5-0123-4532-89A9-9A690E2C92E0}" type="datetimeFigureOut">
              <a:rPr lang="en-US" smtClean="0"/>
              <a:t>1/15/2025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B02AA5-F1C9-44C7-8156-08E5FFEDCB07}" type="slidenum">
              <a:rPr lang="en-US" smtClean="0"/>
              <a:t>‹#›</a:t>
            </a:fld>
            <a:endParaRPr lang="en-US"/>
          </a:p>
        </p:txBody>
      </p:sp>
    </p:spTree>
    <p:extLst>
      <p:ext uri="{BB962C8B-B14F-4D97-AF65-F5344CB8AC3E}">
        <p14:creationId xmlns:p14="http://schemas.microsoft.com/office/powerpoint/2010/main" val="71343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09CA23AB-C6F2-4A5D-8DD1-F6CA52D853FD}" type="slidenum">
              <a:rPr lang="en-US"/>
              <a:t>75</a:t>
            </a:fld>
            <a:endParaRPr lang="en-US"/>
          </a:p>
        </p:txBody>
      </p:sp>
      <p:sp>
        <p:nvSpPr>
          <p:cNvPr id="303106" name="Rectangle 2"/>
          <p:cNvSpPr>
            <a:spLocks noGrp="1" noRot="1" noChangeAspect="1" noChangeArrowheads="1" noTextEdit="1"/>
          </p:cNvSpPr>
          <p:nvPr>
            <p:ph type="sldImg"/>
          </p:nvPr>
        </p:nvSpPr>
        <p:spPr/>
      </p:sp>
      <p:sp>
        <p:nvSpPr>
          <p:cNvPr id="303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DE1A89C1-7FEC-415C-96EA-DC712C71066A}" type="slidenum">
              <a:rPr lang="en-US"/>
              <a:t>76</a:t>
            </a:fld>
            <a:endParaRPr lang="en-US"/>
          </a:p>
        </p:txBody>
      </p:sp>
      <p:sp>
        <p:nvSpPr>
          <p:cNvPr id="304130" name="Rectangle 2"/>
          <p:cNvSpPr>
            <a:spLocks noGrp="1" noRot="1" noChangeAspect="1" noChangeArrowheads="1" noTextEdit="1"/>
          </p:cNvSpPr>
          <p:nvPr>
            <p:ph type="sldImg"/>
          </p:nvPr>
        </p:nvSpPr>
        <p:spPr/>
      </p:sp>
      <p:sp>
        <p:nvSpPr>
          <p:cNvPr id="304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02445E76-E986-44EB-A41F-BF3FF67CC128}" type="slidenum">
              <a:rPr lang="en-US"/>
              <a:t>85</a:t>
            </a:fld>
            <a:endParaRPr lang="en-US"/>
          </a:p>
        </p:txBody>
      </p:sp>
      <p:sp>
        <p:nvSpPr>
          <p:cNvPr id="314370" name="Rectangle 2"/>
          <p:cNvSpPr>
            <a:spLocks noGrp="1" noRot="1" noChangeAspect="1" noChangeArrowheads="1" noTextEdit="1"/>
          </p:cNvSpPr>
          <p:nvPr>
            <p:ph type="sldImg"/>
          </p:nvPr>
        </p:nvSpPr>
        <p:spPr/>
      </p:sp>
      <p:sp>
        <p:nvSpPr>
          <p:cNvPr id="314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451D9B2C-9A34-4599-9ADF-1B45191C14A9}" type="slidenum">
              <a:rPr lang="en-US"/>
              <a:t>87</a:t>
            </a:fld>
            <a:endParaRPr lang="en-US"/>
          </a:p>
        </p:txBody>
      </p:sp>
      <p:sp>
        <p:nvSpPr>
          <p:cNvPr id="315394" name="Rectangle 2"/>
          <p:cNvSpPr>
            <a:spLocks noGrp="1" noRot="1" noChangeAspect="1" noChangeArrowheads="1" noTextEdit="1"/>
          </p:cNvSpPr>
          <p:nvPr>
            <p:ph type="sldImg"/>
          </p:nvPr>
        </p:nvSpPr>
        <p:spPr/>
      </p:sp>
      <p:sp>
        <p:nvSpPr>
          <p:cNvPr id="315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B921A7A9-A473-42E9-BCA5-D7045C54EEC7}" type="slidenum">
              <a:rPr lang="en-US"/>
              <a:t>94</a:t>
            </a:fld>
            <a:endParaRPr lang="en-US"/>
          </a:p>
        </p:txBody>
      </p:sp>
      <p:sp>
        <p:nvSpPr>
          <p:cNvPr id="325634" name="Rectangle 2"/>
          <p:cNvSpPr>
            <a:spLocks noGrp="1" noRot="1" noChangeAspect="1" noChangeArrowheads="1" noTextEdit="1"/>
          </p:cNvSpPr>
          <p:nvPr>
            <p:ph type="sldImg"/>
          </p:nvPr>
        </p:nvSpPr>
        <p:spPr/>
      </p:sp>
      <p:sp>
        <p:nvSpPr>
          <p:cNvPr id="325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39843606-B165-405C-B69C-B1C0553E9AAD}" type="slidenum">
              <a:rPr lang="en-US"/>
              <a:t>104</a:t>
            </a:fld>
            <a:endParaRPr lang="en-US"/>
          </a:p>
        </p:txBody>
      </p:sp>
      <p:sp>
        <p:nvSpPr>
          <p:cNvPr id="393218" name="Rectangle 2"/>
          <p:cNvSpPr>
            <a:spLocks noGrp="1" noRot="1" noChangeAspect="1" noChangeArrowheads="1" noTextEdit="1"/>
          </p:cNvSpPr>
          <p:nvPr>
            <p:ph type="sldImg"/>
          </p:nvPr>
        </p:nvSpPr>
        <p:spPr/>
      </p:sp>
      <p:sp>
        <p:nvSpPr>
          <p:cNvPr id="393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4DD8A8D3-DE1C-480A-A92E-4B61BCB8A711}" type="slidenum">
              <a:rPr lang="en-US"/>
              <a:t>105</a:t>
            </a:fld>
            <a:endParaRPr lang="en-US"/>
          </a:p>
        </p:txBody>
      </p:sp>
      <p:sp>
        <p:nvSpPr>
          <p:cNvPr id="396290" name="Rectangle 2"/>
          <p:cNvSpPr>
            <a:spLocks noGrp="1" noRot="1" noChangeAspect="1" noChangeArrowheads="1" noTextEdit="1"/>
          </p:cNvSpPr>
          <p:nvPr>
            <p:ph type="sldImg"/>
          </p:nvPr>
        </p:nvSpPr>
        <p:spPr/>
      </p:sp>
      <p:sp>
        <p:nvSpPr>
          <p:cNvPr id="396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30F40F3C-E14D-4CD1-BBE9-F5DDFF94DBF9}" type="slidenum">
              <a:rPr lang="en-US"/>
              <a:t>106</a:t>
            </a:fld>
            <a:endParaRPr lang="en-US"/>
          </a:p>
        </p:txBody>
      </p:sp>
      <p:sp>
        <p:nvSpPr>
          <p:cNvPr id="397314" name="Rectangle 2"/>
          <p:cNvSpPr>
            <a:spLocks noGrp="1" noRot="1" noChangeAspect="1" noChangeArrowheads="1" noTextEdit="1"/>
          </p:cNvSpPr>
          <p:nvPr>
            <p:ph type="sldImg"/>
          </p:nvPr>
        </p:nvSpPr>
        <p:spPr/>
      </p:sp>
      <p:sp>
        <p:nvSpPr>
          <p:cNvPr id="397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55A15503-82FF-4F67-8FA0-AB8DDC9CF2CD}" type="slidenum">
              <a:rPr lang="en-US"/>
              <a:t>107</a:t>
            </a:fld>
            <a:endParaRPr lang="en-US"/>
          </a:p>
        </p:txBody>
      </p:sp>
      <p:sp>
        <p:nvSpPr>
          <p:cNvPr id="398338" name="Rectangle 2"/>
          <p:cNvSpPr>
            <a:spLocks noGrp="1" noRot="1" noChangeAspect="1" noChangeArrowheads="1" noTextEdit="1"/>
          </p:cNvSpPr>
          <p:nvPr>
            <p:ph type="sldImg"/>
          </p:nvPr>
        </p:nvSpPr>
        <p:spPr/>
      </p:sp>
      <p:sp>
        <p:nvSpPr>
          <p:cNvPr id="398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53884741-9F5C-4605-8786-5AFD57719730}" type="slidenum">
              <a:rPr lang="en-US"/>
              <a:t>108</a:t>
            </a:fld>
            <a:endParaRPr lang="en-US"/>
          </a:p>
        </p:txBody>
      </p:sp>
      <p:sp>
        <p:nvSpPr>
          <p:cNvPr id="399362" name="Rectangle 2"/>
          <p:cNvSpPr>
            <a:spLocks noGrp="1" noRot="1" noChangeAspect="1" noChangeArrowheads="1" noTextEdit="1"/>
          </p:cNvSpPr>
          <p:nvPr>
            <p:ph type="sldImg"/>
          </p:nvPr>
        </p:nvSpPr>
        <p:spPr/>
      </p:sp>
      <p:sp>
        <p:nvSpPr>
          <p:cNvPr id="399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D61180EC-340E-4683-8887-31549E6B8C31}" type="slidenum">
              <a:rPr lang="en-US"/>
              <a:t>109</a:t>
            </a:fld>
            <a:endParaRPr lang="en-US"/>
          </a:p>
        </p:txBody>
      </p:sp>
      <p:sp>
        <p:nvSpPr>
          <p:cNvPr id="401410" name="Rectangle 2"/>
          <p:cNvSpPr>
            <a:spLocks noGrp="1" noRot="1" noChangeAspect="1" noChangeArrowheads="1" noTextEdit="1"/>
          </p:cNvSpPr>
          <p:nvPr>
            <p:ph type="sldImg"/>
          </p:nvPr>
        </p:nvSpPr>
        <p:spPr/>
      </p:sp>
      <p:sp>
        <p:nvSpPr>
          <p:cNvPr id="401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D53CD5A2-B784-435F-9B82-40EE923547A9}" type="slidenum">
              <a:rPr lang="en-US"/>
              <a:t>110</a:t>
            </a:fld>
            <a:endParaRPr lang="en-US"/>
          </a:p>
        </p:txBody>
      </p:sp>
      <p:sp>
        <p:nvSpPr>
          <p:cNvPr id="403458" name="Rectangle 2"/>
          <p:cNvSpPr>
            <a:spLocks noGrp="1" noRot="1" noChangeAspect="1" noChangeArrowheads="1" noTextEdit="1"/>
          </p:cNvSpPr>
          <p:nvPr>
            <p:ph type="sldImg"/>
          </p:nvPr>
        </p:nvSpPr>
        <p:spPr/>
      </p:sp>
      <p:sp>
        <p:nvSpPr>
          <p:cNvPr id="403459" name="Rectangle 3"/>
          <p:cNvSpPr>
            <a:spLocks noGrp="1" noChangeArrowheads="1"/>
          </p:cNvSpPr>
          <p:nvPr>
            <p:ph type="body" idx="1"/>
          </p:nvPr>
        </p:nvSpPr>
        <p:spPr/>
        <p:txBody>
          <a:bodyPr/>
          <a:lstStyle/>
          <a:p>
            <a:r>
              <a:rPr lang="en-US" dirty="0">
                <a:latin typeface="Times New Roman" panose="02020603050405020304" pitchFamily="18" charset="0"/>
                <a:cs typeface="Times New Roman" panose="02020603050405020304" pitchFamily="18" charset="0"/>
                <a:sym typeface="+mn-ea"/>
              </a:rPr>
              <a:t>This system was developed in Brazil.  It consists of an upside down cone charged with a bag of sodium </a:t>
            </a:r>
            <a:r>
              <a:rPr lang="en-US" dirty="0" err="1">
                <a:latin typeface="Times New Roman" panose="02020603050405020304" pitchFamily="18" charset="0"/>
                <a:cs typeface="Times New Roman" panose="02020603050405020304" pitchFamily="18" charset="0"/>
                <a:sym typeface="+mn-ea"/>
              </a:rPr>
              <a:t>silicofluoride</a:t>
            </a:r>
            <a:r>
              <a:rPr lang="en-US" dirty="0">
                <a:latin typeface="Times New Roman" panose="02020603050405020304" pitchFamily="18" charset="0"/>
                <a:cs typeface="Times New Roman" panose="02020603050405020304" pitchFamily="18" charset="0"/>
                <a:sym typeface="+mn-ea"/>
              </a:rPr>
              <a:t> through which a constant flow of water percolates.  The solution </a:t>
            </a:r>
            <a:r>
              <a:rPr lang="en-US" dirty="0" smtClean="0">
                <a:latin typeface="Times New Roman" panose="02020603050405020304" pitchFamily="18" charset="0"/>
                <a:cs typeface="Times New Roman" panose="02020603050405020304" pitchFamily="18" charset="0"/>
                <a:sym typeface="+mn-ea"/>
              </a:rPr>
              <a:t>is collected </a:t>
            </a:r>
            <a:r>
              <a:rPr lang="en-US" dirty="0">
                <a:latin typeface="Times New Roman" panose="02020603050405020304" pitchFamily="18" charset="0"/>
                <a:cs typeface="Times New Roman" panose="02020603050405020304" pitchFamily="18" charset="0"/>
                <a:sym typeface="+mn-ea"/>
              </a:rPr>
              <a:t>at the top by a horizontal perforated plastic pipe which forms the outlet. </a:t>
            </a:r>
            <a:endParaRPr lang="en-US" dirty="0">
              <a:latin typeface="Times New Roman" panose="02020603050405020304" pitchFamily="18" charset="0"/>
              <a:cs typeface="Times New Roman" panose="02020603050405020304" pitchFamily="18" charset="0"/>
            </a:endParaRPr>
          </a:p>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45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9C54551-796E-4E08-9750-F5D90B4EA0A6}" type="slidenum">
              <a:rPr lang="en-US" smtClean="0"/>
              <a:pPr fontAlgn="base">
                <a:spcBef>
                  <a:spcPct val="0"/>
                </a:spcBef>
                <a:spcAft>
                  <a:spcPct val="0"/>
                </a:spcAft>
                <a:defRPr/>
              </a:pPr>
              <a:t>141</a:t>
            </a:fld>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5617FC-20FD-43CB-90D6-39E7A0CF1298}" type="slidenum">
              <a:rPr lang="en-US" smtClean="0"/>
              <a:pPr fontAlgn="base">
                <a:spcBef>
                  <a:spcPct val="0"/>
                </a:spcBef>
                <a:spcAft>
                  <a:spcPct val="0"/>
                </a:spcAft>
                <a:defRPr/>
              </a:pPr>
              <a:t>143</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7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DB42288-E33A-414B-98EA-B2CEBDE5D3E4}" type="slidenum">
              <a:rPr lang="en-US" smtClean="0"/>
              <a:pPr fontAlgn="base">
                <a:spcBef>
                  <a:spcPct val="0"/>
                </a:spcBef>
                <a:spcAft>
                  <a:spcPct val="0"/>
                </a:spcAft>
                <a:defRPr/>
              </a:pPr>
              <a:t>145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874E50A-C985-4444-A5AC-198DA9C92217}" type="slidenum">
              <a:rPr lang="en-US" smtClean="0"/>
              <a:pPr fontAlgn="base">
                <a:spcBef>
                  <a:spcPct val="0"/>
                </a:spcBef>
                <a:spcAft>
                  <a:spcPct val="0"/>
                </a:spcAft>
                <a:defRPr/>
              </a:pPr>
              <a:t>161</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8B016A-F972-4264-A058-169199DEE407}" type="slidenum">
              <a:rPr lang="en-US" smtClean="0"/>
              <a:pPr fontAlgn="base">
                <a:spcBef>
                  <a:spcPct val="0"/>
                </a:spcBef>
                <a:spcAft>
                  <a:spcPct val="0"/>
                </a:spcAft>
                <a:defRPr/>
              </a:pPr>
              <a:t>163</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p:txBody>
          <a:bodyPr/>
          <a:lstStyle/>
          <a:p>
            <a:pPr>
              <a:defRPr/>
            </a:pPr>
            <a:fld id="{03264330-F596-4736-8D5D-96CA9899B6E5}" type="slidenum">
              <a:rPr lang="en-US"/>
              <a:pPr>
                <a:defRPr/>
              </a:pPr>
              <a:t>171</a:t>
            </a:fld>
            <a:endParaRPr lang="en-US"/>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smtClean="0"/>
              <a:t>B’coz of the lack of detailed data , no definative conclusions about its cariostatic effectiveness could be made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494498-1FBD-4677-A080-CCBBB3BC416D}" type="slidenum">
              <a:rPr lang="en-US" smtClean="0"/>
              <a:pPr fontAlgn="base">
                <a:spcBef>
                  <a:spcPct val="0"/>
                </a:spcBef>
                <a:spcAft>
                  <a:spcPct val="0"/>
                </a:spcAft>
                <a:defRPr/>
              </a:pPr>
              <a:t>173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952F6ABF-1F95-440D-9DC4-D2D4267C57B1}" type="datetime1">
              <a:rPr lang="en-US" smtClean="0"/>
              <a:t>1/15/2025</a:t>
            </a:fld>
            <a:endParaRPr lang="en-US"/>
          </a:p>
        </p:txBody>
      </p:sp>
      <p:sp>
        <p:nvSpPr>
          <p:cNvPr id="17" name="Footer Placeholder 16"/>
          <p:cNvSpPr>
            <a:spLocks noGrp="1"/>
          </p:cNvSpPr>
          <p:nvPr>
            <p:ph type="ftr" sz="quarter" idx="11"/>
          </p:nvPr>
        </p:nvSpPr>
        <p:spPr>
          <a:xfrm>
            <a:off x="2898648" y="6355080"/>
            <a:ext cx="3474720" cy="365760"/>
          </a:xfrm>
        </p:spPr>
        <p:txBody>
          <a:bodyPr/>
          <a:lstStyle/>
          <a:p>
            <a:r>
              <a:rPr lang="en-US" smtClean="0"/>
              <a:t>water fluoridation  seminar Dr shruthi</a:t>
            </a:r>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B6F15528-21DE-4FAA-801E-634DDDAF4B2B}" type="slidenum">
              <a:rPr lang="en-US" smtClean="0"/>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05E1AB8-7876-43E6-8252-7EF17B76A2AE}" type="datetime1">
              <a:rPr lang="en-US" smtClean="0"/>
              <a:t>1/15/2025</a:t>
            </a:fld>
            <a:endParaRPr lang="en-US"/>
          </a:p>
        </p:txBody>
      </p:sp>
      <p:sp>
        <p:nvSpPr>
          <p:cNvPr id="5" name="Footer Placeholder 4"/>
          <p:cNvSpPr>
            <a:spLocks noGrp="1"/>
          </p:cNvSpPr>
          <p:nvPr>
            <p:ph type="ftr" sz="quarter" idx="11"/>
          </p:nvPr>
        </p:nvSpPr>
        <p:spPr/>
        <p:txBody>
          <a:bodyPr/>
          <a:lstStyle/>
          <a:p>
            <a:r>
              <a:rPr lang="en-US" smtClean="0"/>
              <a:t>water fluoridation  seminar Dr shruthi</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893D0508-09B9-48DA-B786-63E81BEE8094}" type="datetime1">
              <a:rPr lang="en-US" smtClean="0"/>
              <a:t>1/15/2025</a:t>
            </a:fld>
            <a:endParaRPr lang="en-US"/>
          </a:p>
        </p:txBody>
      </p:sp>
      <p:sp>
        <p:nvSpPr>
          <p:cNvPr id="5" name="Footer Placeholder 4"/>
          <p:cNvSpPr>
            <a:spLocks noGrp="1"/>
          </p:cNvSpPr>
          <p:nvPr>
            <p:ph type="ftr" sz="quarter" idx="11"/>
          </p:nvPr>
        </p:nvSpPr>
        <p:spPr>
          <a:xfrm>
            <a:off x="2898648" y="6355080"/>
            <a:ext cx="3474720" cy="365760"/>
          </a:xfrm>
        </p:spPr>
        <p:txBody>
          <a:bodyPr/>
          <a:lstStyle/>
          <a:p>
            <a:r>
              <a:rPr lang="en-US" smtClean="0"/>
              <a:t>water fluoridation  seminar Dr shruthi</a:t>
            </a:r>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B6F15528-21DE-4FAA-801E-634DDDAF4B2B}" type="slidenum">
              <a:rPr lang="en-US" smtClean="0"/>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15DD365-DD2C-45D8-B61E-0E42F6780444}" type="datetime1">
              <a:rPr lang="en-US" smtClean="0"/>
              <a:t>1/15/2025</a:t>
            </a:fld>
            <a:endParaRPr lang="en-US"/>
          </a:p>
        </p:txBody>
      </p:sp>
      <p:sp>
        <p:nvSpPr>
          <p:cNvPr id="6" name="Footer Placeholder 5"/>
          <p:cNvSpPr>
            <a:spLocks noGrp="1"/>
          </p:cNvSpPr>
          <p:nvPr>
            <p:ph type="ftr" sz="quarter" idx="11"/>
          </p:nvPr>
        </p:nvSpPr>
        <p:spPr/>
        <p:txBody>
          <a:bodyPr/>
          <a:lstStyle/>
          <a:p>
            <a:r>
              <a:rPr lang="en-US" smtClean="0"/>
              <a:t>water fluoridation  seminar Dr shruthi</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C182574-3BA7-4D53-92D7-15199F5329BE}" type="datetime1">
              <a:rPr lang="en-US" smtClean="0"/>
              <a:t>1/15/2025</a:t>
            </a:fld>
            <a:endParaRPr lang="en-US"/>
          </a:p>
        </p:txBody>
      </p:sp>
      <p:sp>
        <p:nvSpPr>
          <p:cNvPr id="8" name="Footer Placeholder 7"/>
          <p:cNvSpPr>
            <a:spLocks noGrp="1"/>
          </p:cNvSpPr>
          <p:nvPr>
            <p:ph type="ftr" sz="quarter" idx="11"/>
          </p:nvPr>
        </p:nvSpPr>
        <p:spPr/>
        <p:txBody>
          <a:bodyPr/>
          <a:lstStyle/>
          <a:p>
            <a:r>
              <a:rPr lang="en-US" smtClean="0"/>
              <a:t>water fluoridation  seminar Dr shruthi</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ED9199D-33B5-4925-BE87-959C025702AE}" type="datetime1">
              <a:rPr lang="en-US" smtClean="0"/>
              <a:t>1/15/2025</a:t>
            </a:fld>
            <a:endParaRPr lang="en-US"/>
          </a:p>
        </p:txBody>
      </p:sp>
      <p:sp>
        <p:nvSpPr>
          <p:cNvPr id="4" name="Footer Placeholder 3"/>
          <p:cNvSpPr>
            <a:spLocks noGrp="1"/>
          </p:cNvSpPr>
          <p:nvPr>
            <p:ph type="ftr" sz="quarter" idx="11"/>
          </p:nvPr>
        </p:nvSpPr>
        <p:spPr/>
        <p:txBody>
          <a:bodyPr/>
          <a:lstStyle/>
          <a:p>
            <a:r>
              <a:rPr lang="en-US" smtClean="0"/>
              <a:t>water fluoridation  seminar Dr shruthi</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209738-2C6F-4CC6-AB7C-1A4133F0FB21}" type="datetime1">
              <a:rPr lang="en-US" smtClean="0"/>
              <a:t>1/15/2025</a:t>
            </a:fld>
            <a:endParaRPr lang="en-US"/>
          </a:p>
        </p:txBody>
      </p:sp>
      <p:sp>
        <p:nvSpPr>
          <p:cNvPr id="3" name="Footer Placeholder 2"/>
          <p:cNvSpPr>
            <a:spLocks noGrp="1"/>
          </p:cNvSpPr>
          <p:nvPr>
            <p:ph type="ftr" sz="quarter" idx="11"/>
          </p:nvPr>
        </p:nvSpPr>
        <p:spPr/>
        <p:txBody>
          <a:bodyPr/>
          <a:lstStyle/>
          <a:p>
            <a:r>
              <a:rPr lang="en-US" smtClean="0"/>
              <a:t>water fluoridation  seminar Dr shruthi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0ACADE7-972F-48AB-8D96-86C8A9EA57BD}" type="datetime1">
              <a:rPr lang="en-US" smtClean="0"/>
              <a:t>1/15/2025</a:t>
            </a:fld>
            <a:endParaRPr lang="en-US"/>
          </a:p>
        </p:txBody>
      </p:sp>
      <p:sp>
        <p:nvSpPr>
          <p:cNvPr id="6" name="Footer Placeholder 5"/>
          <p:cNvSpPr>
            <a:spLocks noGrp="1"/>
          </p:cNvSpPr>
          <p:nvPr>
            <p:ph type="ftr" sz="quarter" idx="11"/>
          </p:nvPr>
        </p:nvSpPr>
        <p:spPr/>
        <p:txBody>
          <a:bodyPr/>
          <a:lstStyle/>
          <a:p>
            <a:r>
              <a:rPr lang="en-US" smtClean="0"/>
              <a:t>water fluoridation  seminar Dr shruthi</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6654C5B-9A14-4768-B22D-0636BADC2FFC}" type="datetime1">
              <a:rPr lang="en-US" smtClean="0"/>
              <a:t>1/15/2025</a:t>
            </a:fld>
            <a:endParaRPr lang="en-US"/>
          </a:p>
        </p:txBody>
      </p:sp>
      <p:sp>
        <p:nvSpPr>
          <p:cNvPr id="6" name="Footer Placeholder 5"/>
          <p:cNvSpPr>
            <a:spLocks noGrp="1"/>
          </p:cNvSpPr>
          <p:nvPr>
            <p:ph type="ftr" sz="quarter" idx="11"/>
          </p:nvPr>
        </p:nvSpPr>
        <p:spPr/>
        <p:txBody>
          <a:bodyPr/>
          <a:lstStyle/>
          <a:p>
            <a:r>
              <a:rPr lang="en-US" smtClean="0"/>
              <a:t>water fluoridation  seminar Dr shruthi</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2E43FC-5581-43AC-B480-4B477A92B662}" type="datetime1">
              <a:rPr lang="en-US" smtClean="0"/>
              <a:t>1/15/2025</a:t>
            </a:fld>
            <a:endParaRPr lang="en-US"/>
          </a:p>
        </p:txBody>
      </p:sp>
      <p:sp>
        <p:nvSpPr>
          <p:cNvPr id="5" name="Footer Placeholder 4"/>
          <p:cNvSpPr>
            <a:spLocks noGrp="1"/>
          </p:cNvSpPr>
          <p:nvPr>
            <p:ph type="ftr" sz="quarter" idx="11"/>
          </p:nvPr>
        </p:nvSpPr>
        <p:spPr/>
        <p:txBody>
          <a:bodyPr/>
          <a:lstStyle/>
          <a:p>
            <a:r>
              <a:rPr lang="en-US" smtClean="0"/>
              <a:t>water fluoridation  seminar Dr shruthi</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209CD1-54AA-4FFF-A660-9E99C7875D37}" type="datetime1">
              <a:rPr lang="en-US" smtClean="0"/>
              <a:t>1/15/2025</a:t>
            </a:fld>
            <a:endParaRPr lang="en-US"/>
          </a:p>
        </p:txBody>
      </p:sp>
      <p:sp>
        <p:nvSpPr>
          <p:cNvPr id="5" name="Footer Placeholder 4"/>
          <p:cNvSpPr>
            <a:spLocks noGrp="1"/>
          </p:cNvSpPr>
          <p:nvPr>
            <p:ph type="ftr" sz="quarter" idx="11"/>
          </p:nvPr>
        </p:nvSpPr>
        <p:spPr/>
        <p:txBody>
          <a:bodyPr/>
          <a:lstStyle/>
          <a:p>
            <a:r>
              <a:rPr lang="en-US" smtClean="0"/>
              <a:t>water fluoridation  seminar Dr shruthi</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8153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8862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00600" y="1600200"/>
            <a:ext cx="38862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800600" y="3938588"/>
            <a:ext cx="38862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80365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17717B16-609B-44CE-9CD6-EA0066506123}" type="datetime1">
              <a:rPr lang="en-US" smtClean="0"/>
              <a:t>1/15/2025</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water fluoridation  seminar Dr shruthi</a:t>
            </a:r>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B6F15528-21DE-4FAA-801E-634DDDAF4B2B}" type="slidenum">
              <a:rPr lang="en-US" smtClean="0"/>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panose="05040102010807070707"/>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panose="05040102010807070707"/>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panose="05040102010807070707"/>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panose="05000000000000000000"/>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panose="05000000000000000000"/>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6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C:\Users\Client\Downloads\lake_eola.jpg"/>
          <p:cNvPicPr>
            <a:picLocks noChangeAspect="1" noChangeArrowheads="1"/>
          </p:cNvPicPr>
          <p:nvPr/>
        </p:nvPicPr>
        <p:blipFill>
          <a:blip r:embed="rId2"/>
          <a:srcRect/>
          <a:stretch>
            <a:fillRect/>
          </a:stretch>
        </p:blipFill>
        <p:spPr bwMode="auto">
          <a:xfrm>
            <a:off x="-4577" y="0"/>
            <a:ext cx="9148577" cy="6858000"/>
          </a:xfrm>
          <a:prstGeom prst="rect">
            <a:avLst/>
          </a:prstGeom>
          <a:noFill/>
        </p:spPr>
      </p:pic>
      <p:sp>
        <p:nvSpPr>
          <p:cNvPr id="5" name="TextBox 4"/>
          <p:cNvSpPr txBox="1"/>
          <p:nvPr/>
        </p:nvSpPr>
        <p:spPr>
          <a:xfrm>
            <a:off x="2590800" y="1828800"/>
            <a:ext cx="6019800" cy="707886"/>
          </a:xfrm>
          <a:prstGeom prst="rect">
            <a:avLst/>
          </a:prstGeom>
          <a:noFill/>
        </p:spPr>
        <p:txBody>
          <a:bodyPr wrap="square" rtlCol="0">
            <a:spAutoFit/>
          </a:bodyPr>
          <a:lstStyle/>
          <a:p>
            <a:r>
              <a:rPr lang="en-US" sz="4000" b="1" dirty="0" smtClean="0">
                <a:solidFill>
                  <a:schemeClr val="bg1"/>
                </a:solidFill>
              </a:rPr>
              <a:t>Good morning</a:t>
            </a:r>
            <a:endParaRPr lang="en-US" sz="40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401887"/>
            <a:ext cx="8458200" cy="1027113"/>
          </a:xfrm>
        </p:spPr>
        <p:txBody>
          <a:bodyPr/>
          <a:lstStyle/>
          <a:p>
            <a:pPr algn="ctr"/>
            <a:r>
              <a:rPr lang="en-US"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INTRODUCTION </a:t>
            </a:r>
            <a:endParaRPr lang="en-US"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4800" y="1371600"/>
            <a:ext cx="8610600" cy="5084136"/>
          </a:xfrm>
        </p:spPr>
        <p:txBody>
          <a:bodyPr>
            <a:noAutofit/>
          </a:bodyPr>
          <a:lstStyle/>
          <a:p>
            <a:pPr algn="just">
              <a:lnSpc>
                <a:spcPct val="160000"/>
              </a:lnSpc>
              <a:buClr>
                <a:srgbClr val="00B0F0"/>
              </a:buClr>
            </a:pPr>
            <a:r>
              <a:rPr lang="en-US" sz="2000" dirty="0" smtClean="0">
                <a:latin typeface="Times New Roman" panose="02020603050405020304" pitchFamily="18" charset="0"/>
                <a:cs typeface="Times New Roman" panose="02020603050405020304" pitchFamily="18" charset="0"/>
              </a:rPr>
              <a:t>The caries preventive effect of fluoride has been known since the 1930’s, when the differences in caries prevalence between communities were attributed to naturally occurring fluoride levels in the drinking water.</a:t>
            </a:r>
          </a:p>
          <a:p>
            <a:pPr algn="just">
              <a:lnSpc>
                <a:spcPct val="160000"/>
              </a:lnSpc>
              <a:buClr>
                <a:srgbClr val="00B0F0"/>
              </a:buClr>
            </a:pPr>
            <a:r>
              <a:rPr lang="en-US" sz="2000" dirty="0" smtClean="0">
                <a:latin typeface="Times New Roman" panose="02020603050405020304" pitchFamily="18" charset="0"/>
                <a:cs typeface="Times New Roman" panose="02020603050405020304" pitchFamily="18" charset="0"/>
              </a:rPr>
              <a:t>The </a:t>
            </a:r>
            <a:r>
              <a:rPr lang="en-US" sz="2000" dirty="0" err="1" smtClean="0">
                <a:latin typeface="Times New Roman" panose="02020603050405020304" pitchFamily="18" charset="0"/>
                <a:cs typeface="Times New Roman" panose="02020603050405020304" pitchFamily="18" charset="0"/>
              </a:rPr>
              <a:t>cariostatic</a:t>
            </a:r>
            <a:r>
              <a:rPr lang="en-US" sz="2000" dirty="0" smtClean="0">
                <a:latin typeface="Times New Roman" panose="02020603050405020304" pitchFamily="18" charset="0"/>
                <a:cs typeface="Times New Roman" panose="02020603050405020304" pitchFamily="18" charset="0"/>
              </a:rPr>
              <a:t> efficiency of fluorides has been convincingly demonstrated &amp; the recent decline  in caries prevalence is  primarily attributed to the  increased use of various fluoride  agents.</a:t>
            </a:r>
          </a:p>
          <a:p>
            <a:pPr algn="just">
              <a:lnSpc>
                <a:spcPct val="160000"/>
              </a:lnSpc>
              <a:buClr>
                <a:srgbClr val="00B0F0"/>
              </a:buClr>
            </a:pPr>
            <a:r>
              <a:rPr lang="en-US" sz="2000" dirty="0" smtClean="0">
                <a:latin typeface="Times New Roman" panose="02020603050405020304" pitchFamily="18" charset="0"/>
                <a:cs typeface="Times New Roman" panose="02020603050405020304" pitchFamily="18" charset="0"/>
              </a:rPr>
              <a:t>Due to its safety, efficacy and cost effectiveness in preventing caries, the use of fluorides in various forms thus remains cornerstone of most caries prevention programs.</a:t>
            </a:r>
          </a:p>
          <a:p>
            <a:pPr>
              <a:lnSpc>
                <a:spcPct val="160000"/>
              </a:lnSpc>
            </a:pPr>
            <a:endParaRPr lang="en-US"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6868" y="1246632"/>
            <a:ext cx="5105400" cy="2029968"/>
          </a:xfrm>
        </p:spPr>
        <p:txBody>
          <a:bodyPr>
            <a:normAutofit/>
          </a:bodyPr>
          <a:lstStyle/>
          <a:p>
            <a:pPr algn="ctr"/>
            <a:r>
              <a:rPr lang="en-US"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OCCURRENCE AND CHEMISTRY OF FLUORIDE </a:t>
            </a:r>
            <a:endParaRPr lang="en-US"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smtClean="0">
                <a:latin typeface="Times New Roman" panose="02020603050405020304" pitchFamily="18" charset="0"/>
                <a:cs typeface="Times New Roman" panose="02020603050405020304" pitchFamily="18" charset="0"/>
              </a:rPr>
              <a:t>Fluorine as element </a:t>
            </a:r>
            <a:endParaRPr lang="en-US" sz="3200" b="1"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152400" y="1752600"/>
            <a:ext cx="8839200" cy="4953000"/>
          </a:xfrm>
        </p:spPr>
        <p:txBody>
          <a:bodyPr>
            <a:normAutofit/>
          </a:bodyPr>
          <a:lstStyle/>
          <a:p>
            <a:pPr algn="just">
              <a:lnSpc>
                <a:spcPct val="150000"/>
              </a:lnSpc>
              <a:buClr>
                <a:srgbClr val="00B0F0"/>
              </a:buClr>
            </a:pPr>
            <a:r>
              <a:rPr lang="en-US" sz="2400" dirty="0" smtClean="0">
                <a:latin typeface="Times New Roman" panose="02020603050405020304" pitchFamily="18" charset="0"/>
                <a:cs typeface="Times New Roman" panose="02020603050405020304" pitchFamily="18" charset="0"/>
              </a:rPr>
              <a:t>Fluorine is the first member of Halogen Family with Atomic No:9 &amp; Atomic Wt: 19</a:t>
            </a:r>
          </a:p>
          <a:p>
            <a:pPr algn="just">
              <a:lnSpc>
                <a:spcPct val="150000"/>
              </a:lnSpc>
              <a:buClr>
                <a:srgbClr val="00B0F0"/>
              </a:buClr>
            </a:pPr>
            <a:r>
              <a:rPr lang="en-US" sz="2400" dirty="0" smtClean="0">
                <a:latin typeface="Times New Roman" panose="02020603050405020304" pitchFamily="18" charset="0"/>
                <a:cs typeface="Times New Roman" panose="02020603050405020304" pitchFamily="18" charset="0"/>
              </a:rPr>
              <a:t>Fluorine in Latin means “</a:t>
            </a:r>
            <a:r>
              <a:rPr lang="en-US" sz="2400" dirty="0" smtClean="0">
                <a:solidFill>
                  <a:srgbClr val="00B0F0"/>
                </a:solidFill>
                <a:latin typeface="Times New Roman" panose="02020603050405020304" pitchFamily="18" charset="0"/>
                <a:cs typeface="Times New Roman" panose="02020603050405020304" pitchFamily="18" charset="0"/>
              </a:rPr>
              <a:t>To Flow”</a:t>
            </a:r>
          </a:p>
          <a:p>
            <a:pPr algn="just">
              <a:lnSpc>
                <a:spcPct val="150000"/>
              </a:lnSpc>
              <a:buClr>
                <a:srgbClr val="00B0F0"/>
              </a:buClr>
            </a:pPr>
            <a:r>
              <a:rPr lang="en-US" sz="2400" dirty="0" smtClean="0">
                <a:latin typeface="Times New Roman" panose="02020603050405020304" pitchFamily="18" charset="0"/>
                <a:cs typeface="Times New Roman" panose="02020603050405020304" pitchFamily="18" charset="0"/>
              </a:rPr>
              <a:t>Is a pale, yellow- green gas at the room temperature</a:t>
            </a:r>
          </a:p>
          <a:p>
            <a:pPr algn="just">
              <a:lnSpc>
                <a:spcPct val="150000"/>
              </a:lnSpc>
              <a:buClr>
                <a:srgbClr val="00B0F0"/>
              </a:buClr>
            </a:pPr>
            <a:r>
              <a:rPr lang="en-US" sz="2400" dirty="0" smtClean="0">
                <a:latin typeface="Times New Roman" panose="02020603050405020304" pitchFamily="18" charset="0"/>
                <a:cs typeface="Times New Roman" panose="02020603050405020304" pitchFamily="18" charset="0"/>
              </a:rPr>
              <a:t>Is the </a:t>
            </a:r>
            <a:r>
              <a:rPr lang="en-US" sz="2400" dirty="0" smtClean="0">
                <a:solidFill>
                  <a:srgbClr val="00B0F0"/>
                </a:solidFill>
                <a:latin typeface="Times New Roman" panose="02020603050405020304" pitchFamily="18" charset="0"/>
                <a:cs typeface="Times New Roman" panose="02020603050405020304" pitchFamily="18" charset="0"/>
              </a:rPr>
              <a:t>most electronegative</a:t>
            </a:r>
            <a:r>
              <a:rPr lang="en-US" sz="2400" dirty="0" smtClean="0">
                <a:solidFill>
                  <a:schemeClr val="accent3"/>
                </a:solidFill>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element reacts with all the elements  except oxygen and nitrogen</a:t>
            </a:r>
          </a:p>
          <a:p>
            <a:pPr algn="justLow">
              <a:lnSpc>
                <a:spcPct val="150000"/>
              </a:lnSpc>
              <a:buClr>
                <a:srgbClr val="00B0F0"/>
              </a:buClr>
            </a:pPr>
            <a:endParaRPr lang="en-US" sz="2000" dirty="0" smtClean="0">
              <a:solidFill>
                <a:schemeClr val="folHlink"/>
              </a:solidFill>
              <a:latin typeface="Times New Roman" panose="02020603050405020304" pitchFamily="18" charset="0"/>
              <a:cs typeface="Times New Roman" panose="02020603050405020304" pitchFamily="18" charset="0"/>
            </a:endParaRPr>
          </a:p>
          <a:p>
            <a:pPr algn="justLow">
              <a:buClr>
                <a:srgbClr val="00B0F0"/>
              </a:buClr>
            </a:pPr>
            <a:endParaRPr lang="en-US" sz="2000" dirty="0" smtClean="0">
              <a:latin typeface="Times New Roman" panose="02020603050405020304" pitchFamily="18" charset="0"/>
              <a:cs typeface="Times New Roman" panose="02020603050405020304" pitchFamily="18" charset="0"/>
            </a:endParaRPr>
          </a:p>
          <a:p>
            <a:pPr algn="just">
              <a:buClr>
                <a:srgbClr val="00B0F0"/>
              </a:buClr>
            </a:pPr>
            <a:endParaRPr lang="en-US" sz="2000" i="1" dirty="0" smtClean="0">
              <a:solidFill>
                <a:srgbClr val="EF2F2F"/>
              </a:solidFill>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152400" y="1600200"/>
            <a:ext cx="8839200" cy="5105400"/>
          </a:xfrm>
        </p:spPr>
        <p:txBody>
          <a:bodyPr>
            <a:normAutofit/>
          </a:bodyPr>
          <a:lstStyle/>
          <a:p>
            <a:pPr algn="just">
              <a:buClr>
                <a:srgbClr val="00B0F0"/>
              </a:buClr>
            </a:pPr>
            <a:r>
              <a:rPr lang="en-US" sz="2400" dirty="0" smtClean="0">
                <a:latin typeface="Times New Roman" panose="02020603050405020304" pitchFamily="18" charset="0"/>
                <a:cs typeface="Times New Roman" panose="02020603050405020304" pitchFamily="18" charset="0"/>
              </a:rPr>
              <a:t>From biological viewpoint, fluoride is usually grouped with </a:t>
            </a:r>
            <a:r>
              <a:rPr lang="en-US" sz="2400" i="1" dirty="0" smtClean="0">
                <a:solidFill>
                  <a:srgbClr val="00B0F0"/>
                </a:solidFill>
                <a:latin typeface="Times New Roman" panose="02020603050405020304" pitchFamily="18" charset="0"/>
                <a:cs typeface="Times New Roman" panose="02020603050405020304" pitchFamily="18" charset="0"/>
              </a:rPr>
              <a:t>trace elements. </a:t>
            </a:r>
          </a:p>
          <a:p>
            <a:pPr algn="just">
              <a:lnSpc>
                <a:spcPct val="150000"/>
              </a:lnSpc>
              <a:buClr>
                <a:srgbClr val="00B0F0"/>
              </a:buClr>
            </a:pPr>
            <a:r>
              <a:rPr lang="en-US" sz="2400" dirty="0" smtClean="0">
                <a:latin typeface="Times New Roman" panose="02020603050405020304" pitchFamily="18" charset="0"/>
                <a:cs typeface="Times New Roman" panose="02020603050405020304" pitchFamily="18" charset="0"/>
              </a:rPr>
              <a:t>The Federal Register of United States (FDA) describes </a:t>
            </a:r>
            <a:r>
              <a:rPr lang="en-US" sz="2400" dirty="0" smtClean="0">
                <a:solidFill>
                  <a:srgbClr val="00B0F0"/>
                </a:solidFill>
                <a:latin typeface="Times New Roman" panose="02020603050405020304" pitchFamily="18" charset="0"/>
                <a:cs typeface="Times New Roman" panose="02020603050405020304" pitchFamily="18" charset="0"/>
              </a:rPr>
              <a:t>Fluoride as an essential micro nutrient. </a:t>
            </a:r>
          </a:p>
          <a:p>
            <a:pPr algn="just">
              <a:lnSpc>
                <a:spcPct val="150000"/>
              </a:lnSpc>
              <a:buClr>
                <a:srgbClr val="00B0F0"/>
              </a:buClr>
            </a:pPr>
            <a:r>
              <a:rPr lang="en-US" sz="2400" dirty="0" smtClean="0">
                <a:latin typeface="Times New Roman" panose="02020603050405020304" pitchFamily="18" charset="0"/>
                <a:cs typeface="Times New Roman" panose="02020603050405020304" pitchFamily="18" charset="0"/>
              </a:rPr>
              <a:t>The WHO Expert Committee on Trace Elements has included </a:t>
            </a:r>
            <a:r>
              <a:rPr lang="en-US" sz="2400" dirty="0" smtClean="0">
                <a:solidFill>
                  <a:srgbClr val="00B0F0"/>
                </a:solidFill>
                <a:latin typeface="Times New Roman" panose="02020603050405020304" pitchFamily="18" charset="0"/>
                <a:cs typeface="Times New Roman" panose="02020603050405020304" pitchFamily="18" charset="0"/>
              </a:rPr>
              <a:t>Fluorine as one among the 14 physiologically essential elements </a:t>
            </a:r>
            <a:r>
              <a:rPr lang="en-US" sz="2400" dirty="0" smtClean="0">
                <a:latin typeface="Times New Roman" panose="02020603050405020304" pitchFamily="18" charset="0"/>
                <a:cs typeface="Times New Roman" panose="02020603050405020304" pitchFamily="18" charset="0"/>
              </a:rPr>
              <a:t>for the normal growth and development of human beings. </a:t>
            </a:r>
          </a:p>
          <a:p>
            <a:pPr algn="just">
              <a:buClr>
                <a:srgbClr val="00B0F0"/>
              </a:buClr>
            </a:pP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smtClean="0">
                <a:latin typeface="Times New Roman" panose="02020603050405020304" pitchFamily="18" charset="0"/>
                <a:cs typeface="Times New Roman" panose="02020603050405020304" pitchFamily="18" charset="0"/>
              </a:rPr>
              <a:t>Fluoride in environment</a:t>
            </a:r>
            <a:endParaRPr lang="en-US" sz="3200" b="1"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endParaRPr lang="en-US" sz="3200" dirty="0" smtClean="0">
              <a:latin typeface="Monotype Corsiva" panose="03010101010201010101" pitchFamily="66" charset="0"/>
            </a:endParaRPr>
          </a:p>
          <a:p>
            <a:pPr lvl="1" algn="just">
              <a:buClr>
                <a:srgbClr val="00B0F0"/>
              </a:buClr>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Lithosphere</a:t>
            </a:r>
          </a:p>
          <a:p>
            <a:pPr lvl="1" algn="just">
              <a:buClr>
                <a:srgbClr val="00B0F0"/>
              </a:buClr>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Hydrosphere</a:t>
            </a:r>
          </a:p>
          <a:p>
            <a:pPr lvl="1" algn="just">
              <a:buClr>
                <a:srgbClr val="00B0F0"/>
              </a:buClr>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Biosphere</a:t>
            </a:r>
          </a:p>
          <a:p>
            <a:pPr lvl="1" algn="just">
              <a:buClr>
                <a:srgbClr val="00B0F0"/>
              </a:buClr>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Atmosphere</a:t>
            </a:r>
          </a:p>
          <a:p>
            <a:pPr>
              <a:buClr>
                <a:srgbClr val="00B0F0"/>
              </a:buClr>
              <a:buFont typeface="Arial" panose="020B0604020202020204" pitchFamily="34" charset="0"/>
              <a:buChar cha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685800" y="533400"/>
            <a:ext cx="7772400" cy="609600"/>
          </a:xfrm>
        </p:spPr>
        <p:txBody>
          <a:bodyPr>
            <a:normAutofit/>
          </a:bodyPr>
          <a:lstStyle/>
          <a:p>
            <a:r>
              <a:rPr lang="en-US" b="1" u="sng" dirty="0"/>
              <a:t>Fluoride in environment </a:t>
            </a:r>
          </a:p>
        </p:txBody>
      </p:sp>
      <p:sp>
        <p:nvSpPr>
          <p:cNvPr id="131075" name="Rectangle 3"/>
          <p:cNvSpPr>
            <a:spLocks noGrp="1" noChangeArrowheads="1"/>
          </p:cNvSpPr>
          <p:nvPr>
            <p:ph sz="quarter" idx="1"/>
          </p:nvPr>
        </p:nvSpPr>
        <p:spPr/>
        <p:txBody>
          <a:bodyPr/>
          <a:lstStyle/>
          <a:p>
            <a:pPr>
              <a:buNone/>
            </a:pPr>
            <a:endParaRPr lang="en-US" dirty="0"/>
          </a:p>
        </p:txBody>
      </p:sp>
      <p:pic>
        <p:nvPicPr>
          <p:cNvPr id="24577" name="Picture 1" descr="H:\Picture123 007.jpg"/>
          <p:cNvPicPr>
            <a:picLocks noChangeAspect="1" noChangeArrowheads="1"/>
          </p:cNvPicPr>
          <p:nvPr/>
        </p:nvPicPr>
        <p:blipFill>
          <a:blip r:embed="rId2"/>
          <a:srcRect/>
          <a:stretch>
            <a:fillRect/>
          </a:stretch>
        </p:blipFill>
        <p:spPr bwMode="auto">
          <a:xfrm>
            <a:off x="228600" y="1752600"/>
            <a:ext cx="8534400" cy="48768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85800" y="457200"/>
            <a:ext cx="7772400" cy="685800"/>
          </a:xfrm>
        </p:spPr>
        <p:txBody>
          <a:bodyPr>
            <a:normAutofit/>
          </a:bodyPr>
          <a:lstStyle/>
          <a:p>
            <a:r>
              <a:rPr lang="en-US" sz="3200" b="1" u="sng" dirty="0">
                <a:latin typeface="Times New Roman" panose="02020603050405020304" pitchFamily="18" charset="0"/>
                <a:cs typeface="Times New Roman" panose="02020603050405020304" pitchFamily="18" charset="0"/>
              </a:rPr>
              <a:t>Fluoride in lithosphere</a:t>
            </a:r>
          </a:p>
        </p:txBody>
      </p:sp>
      <p:sp>
        <p:nvSpPr>
          <p:cNvPr id="55299" name="Rectangle 3"/>
          <p:cNvSpPr>
            <a:spLocks noGrp="1" noChangeArrowheads="1"/>
          </p:cNvSpPr>
          <p:nvPr>
            <p:ph sz="quarter" idx="1"/>
          </p:nvPr>
        </p:nvSpPr>
        <p:spPr>
          <a:xfrm>
            <a:off x="381000" y="1524000"/>
            <a:ext cx="8229600" cy="4419600"/>
          </a:xfrm>
        </p:spPr>
        <p:txBody>
          <a:bodyPr>
            <a:normAutofit/>
          </a:bodyPr>
          <a:lstStyle/>
          <a:p>
            <a:pPr algn="just">
              <a:lnSpc>
                <a:spcPct val="140000"/>
              </a:lnSpc>
              <a:buClr>
                <a:srgbClr val="00B0F0"/>
              </a:buClr>
            </a:pPr>
            <a:r>
              <a:rPr lang="en-US" sz="2200" dirty="0">
                <a:latin typeface="Times New Roman" panose="02020603050405020304" pitchFamily="18" charset="0"/>
                <a:cs typeface="Times New Roman" panose="02020603050405020304" pitchFamily="18" charset="0"/>
              </a:rPr>
              <a:t>Fluoride is found mostly as inorganic fluoride.</a:t>
            </a:r>
          </a:p>
          <a:p>
            <a:pPr algn="just">
              <a:lnSpc>
                <a:spcPct val="140000"/>
              </a:lnSpc>
              <a:buClr>
                <a:srgbClr val="00B0F0"/>
              </a:buClr>
            </a:pPr>
            <a:r>
              <a:rPr lang="en-US" sz="2200" dirty="0">
                <a:latin typeface="Times New Roman" panose="02020603050405020304" pitchFamily="18" charset="0"/>
                <a:cs typeface="Times New Roman" panose="02020603050405020304" pitchFamily="18" charset="0"/>
              </a:rPr>
              <a:t>Concentrations are increased in </a:t>
            </a:r>
            <a:r>
              <a:rPr lang="en-US" sz="2200" dirty="0" err="1">
                <a:latin typeface="Times New Roman" panose="02020603050405020304" pitchFamily="18" charset="0"/>
                <a:cs typeface="Times New Roman" panose="02020603050405020304" pitchFamily="18" charset="0"/>
              </a:rPr>
              <a:t>silicaceous</a:t>
            </a:r>
            <a:r>
              <a:rPr lang="en-US" sz="2200" dirty="0">
                <a:latin typeface="Times New Roman" panose="02020603050405020304" pitchFamily="18" charset="0"/>
                <a:cs typeface="Times New Roman" panose="02020603050405020304" pitchFamily="18" charset="0"/>
              </a:rPr>
              <a:t> igneous rocks</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alkalic</a:t>
            </a: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rocks in geothermal waters, hot </a:t>
            </a:r>
            <a:r>
              <a:rPr lang="en-US" sz="2200" dirty="0" smtClean="0">
                <a:latin typeface="Times New Roman" panose="02020603050405020304" pitchFamily="18" charset="0"/>
                <a:cs typeface="Times New Roman" panose="02020603050405020304" pitchFamily="18" charset="0"/>
              </a:rPr>
              <a:t>springs and in volcanic gases.</a:t>
            </a:r>
            <a:endParaRPr lang="en-US" sz="2200" dirty="0">
              <a:latin typeface="Times New Roman" panose="02020603050405020304" pitchFamily="18" charset="0"/>
              <a:cs typeface="Times New Roman" panose="02020603050405020304" pitchFamily="18" charset="0"/>
            </a:endParaRPr>
          </a:p>
          <a:p>
            <a:pPr algn="just">
              <a:lnSpc>
                <a:spcPct val="140000"/>
              </a:lnSpc>
              <a:buClr>
                <a:srgbClr val="00B0F0"/>
              </a:buClr>
            </a:pPr>
            <a:r>
              <a:rPr lang="en-US" sz="2200" dirty="0">
                <a:latin typeface="Times New Roman" panose="02020603050405020304" pitchFamily="18" charset="0"/>
                <a:cs typeface="Times New Roman" panose="02020603050405020304" pitchFamily="18" charset="0"/>
              </a:rPr>
              <a:t>About 150 fluoride containing minerals are known among them </a:t>
            </a:r>
            <a:r>
              <a:rPr lang="en-US" sz="2200" b="1" dirty="0">
                <a:latin typeface="Times New Roman" panose="02020603050405020304" pitchFamily="18" charset="0"/>
                <a:cs typeface="Times New Roman" panose="02020603050405020304" pitchFamily="18" charset="0"/>
              </a:rPr>
              <a:t>fluorspar</a:t>
            </a:r>
            <a:r>
              <a:rPr lang="en-US" sz="2200" b="1" dirty="0" smtClean="0">
                <a:latin typeface="Times New Roman" panose="02020603050405020304" pitchFamily="18" charset="0"/>
                <a:cs typeface="Times New Roman" panose="02020603050405020304" pitchFamily="18" charset="0"/>
              </a:rPr>
              <a:t>, </a:t>
            </a:r>
            <a:r>
              <a:rPr lang="en-US" sz="2200" b="1" dirty="0" err="1" smtClean="0">
                <a:latin typeface="Times New Roman" panose="02020603050405020304" pitchFamily="18" charset="0"/>
                <a:cs typeface="Times New Roman" panose="02020603050405020304" pitchFamily="18" charset="0"/>
              </a:rPr>
              <a:t>fluorapatite</a:t>
            </a:r>
            <a:r>
              <a:rPr lang="en-US" sz="2200" b="1" dirty="0" smtClean="0">
                <a:latin typeface="Times New Roman" panose="02020603050405020304" pitchFamily="18" charset="0"/>
                <a:cs typeface="Times New Roman" panose="02020603050405020304" pitchFamily="18" charset="0"/>
              </a:rPr>
              <a:t> and </a:t>
            </a:r>
            <a:r>
              <a:rPr lang="en-US" sz="2200" b="1" dirty="0" err="1" smtClean="0">
                <a:latin typeface="Times New Roman" panose="02020603050405020304" pitchFamily="18" charset="0"/>
                <a:cs typeface="Times New Roman" panose="02020603050405020304" pitchFamily="18" charset="0"/>
              </a:rPr>
              <a:t>cryolite</a:t>
            </a:r>
            <a:r>
              <a:rPr lang="en-US" sz="2200" b="1"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are most important. </a:t>
            </a:r>
            <a:endParaRPr lang="en-US" sz="2200" dirty="0" smtClean="0">
              <a:latin typeface="Times New Roman" panose="02020603050405020304" pitchFamily="18" charset="0"/>
              <a:cs typeface="Times New Roman" panose="02020603050405020304" pitchFamily="18" charset="0"/>
            </a:endParaRPr>
          </a:p>
          <a:p>
            <a:pPr algn="just">
              <a:lnSpc>
                <a:spcPct val="120000"/>
              </a:lnSpc>
              <a:buClr>
                <a:srgbClr val="00B0F0"/>
              </a:buClr>
            </a:pPr>
            <a:r>
              <a:rPr lang="en-US" sz="2200" dirty="0" smtClean="0">
                <a:latin typeface="Times New Roman" panose="02020603050405020304" pitchFamily="18" charset="0"/>
                <a:cs typeface="Times New Roman" panose="02020603050405020304" pitchFamily="18" charset="0"/>
              </a:rPr>
              <a:t>Fluoride is widely distributed in Earth’s crust where it averages 300ppm &amp; about 0.087%.</a:t>
            </a:r>
          </a:p>
          <a:p>
            <a:pPr algn="just">
              <a:lnSpc>
                <a:spcPct val="120000"/>
              </a:lnSpc>
              <a:buClr>
                <a:srgbClr val="00B0F0"/>
              </a:buClr>
            </a:pPr>
            <a:r>
              <a:rPr lang="en-US" sz="2200" dirty="0" smtClean="0">
                <a:latin typeface="Times New Roman" panose="02020603050405020304" pitchFamily="18" charset="0"/>
                <a:cs typeface="Times New Roman" panose="02020603050405020304" pitchFamily="18" charset="0"/>
              </a:rPr>
              <a:t>Fluoride concentrations varies in different types of rocks.</a:t>
            </a:r>
          </a:p>
          <a:p>
            <a:pPr algn="just">
              <a:lnSpc>
                <a:spcPct val="140000"/>
              </a:lnSpc>
            </a:pPr>
            <a:endParaRPr lang="en-US" sz="2200" dirty="0">
              <a:latin typeface="Times New Roman" panose="02020603050405020304" pitchFamily="18" charset="0"/>
              <a:cs typeface="Times New Roman" panose="02020603050405020304" pitchFamily="18" charset="0"/>
            </a:endParaRPr>
          </a:p>
          <a:p>
            <a:pPr>
              <a:lnSpc>
                <a:spcPct val="140000"/>
              </a:lnSpc>
            </a:pPr>
            <a:endParaRPr lang="en-US" sz="2400" dirty="0"/>
          </a:p>
        </p:txBody>
      </p:sp>
      <p:pic>
        <p:nvPicPr>
          <p:cNvPr id="7" name="Content Placeholder 3" descr="Chem_KS4_plenary_lithosphere.jpg"/>
          <p:cNvPicPr>
            <a:picLocks noChangeAspect="1"/>
          </p:cNvPicPr>
          <p:nvPr/>
        </p:nvPicPr>
        <p:blipFill>
          <a:blip r:embed="rId2" cstate="print"/>
          <a:stretch>
            <a:fillRect/>
          </a:stretch>
        </p:blipFill>
        <p:spPr>
          <a:xfrm>
            <a:off x="6934200" y="304801"/>
            <a:ext cx="1905000" cy="1142999"/>
          </a:xfrm>
          <a:prstGeom prst="rect">
            <a:avLst/>
          </a:prstGeom>
        </p:spPr>
      </p:pic>
      <p:pic>
        <p:nvPicPr>
          <p:cNvPr id="8" name="Picture 2" descr="http://www.scarborough.k12.me.us/wis/teachers/dtewhey/webquest/nature/images/lava_flow.jpg"/>
          <p:cNvPicPr>
            <a:picLocks noChangeAspect="1" noChangeArrowheads="1"/>
          </p:cNvPicPr>
          <p:nvPr/>
        </p:nvPicPr>
        <p:blipFill>
          <a:blip r:embed="rId3"/>
          <a:srcRect/>
          <a:stretch>
            <a:fillRect/>
          </a:stretch>
        </p:blipFill>
        <p:spPr bwMode="auto">
          <a:xfrm>
            <a:off x="7315200" y="5562600"/>
            <a:ext cx="1752600" cy="1143000"/>
          </a:xfrm>
          <a:prstGeom prst="rect">
            <a:avLst/>
          </a:prstGeom>
          <a:noFill/>
          <a:scene3d>
            <a:camera prst="orthographicFront"/>
            <a:lightRig rig="threePt" dir="t"/>
          </a:scene3d>
          <a:sp3d>
            <a:bevelT prst="angle"/>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457200"/>
            <a:ext cx="7772400" cy="762000"/>
          </a:xfrm>
        </p:spPr>
        <p:txBody>
          <a:bodyPr/>
          <a:lstStyle/>
          <a:p>
            <a:pPr algn="just"/>
            <a:r>
              <a:rPr lang="en-US" sz="3600" b="1" u="sng" dirty="0">
                <a:latin typeface="Times New Roman" panose="02020603050405020304" pitchFamily="18" charset="0"/>
                <a:cs typeface="Times New Roman" panose="02020603050405020304" pitchFamily="18" charset="0"/>
              </a:rPr>
              <a:t>Fluoride in hydrosphere</a:t>
            </a:r>
          </a:p>
        </p:txBody>
      </p:sp>
      <p:sp>
        <p:nvSpPr>
          <p:cNvPr id="61443" name="Rectangle 3"/>
          <p:cNvSpPr>
            <a:spLocks noGrp="1" noChangeArrowheads="1"/>
          </p:cNvSpPr>
          <p:nvPr>
            <p:ph sz="quarter" idx="1"/>
          </p:nvPr>
        </p:nvSpPr>
        <p:spPr>
          <a:xfrm>
            <a:off x="533400" y="1752600"/>
            <a:ext cx="7924800" cy="4408805"/>
          </a:xfrm>
        </p:spPr>
        <p:txBody>
          <a:bodyPr>
            <a:normAutofit/>
          </a:bodyPr>
          <a:lstStyle/>
          <a:p>
            <a:pPr algn="just">
              <a:lnSpc>
                <a:spcPct val="110000"/>
              </a:lnSpc>
              <a:buClr>
                <a:srgbClr val="00B0F0"/>
              </a:buClr>
            </a:pPr>
            <a:r>
              <a:rPr lang="en-US" sz="2400" dirty="0">
                <a:solidFill>
                  <a:srgbClr val="FF0000"/>
                </a:solidFill>
                <a:latin typeface="Times New Roman" panose="02020603050405020304" pitchFamily="18" charset="0"/>
                <a:cs typeface="Times New Roman" panose="02020603050405020304" pitchFamily="18" charset="0"/>
              </a:rPr>
              <a:t>Due to universal presence of fluorides in Earth’s crust, all water contains fluoride in varying concentrations</a:t>
            </a:r>
            <a:r>
              <a:rPr lang="en-US" sz="2400" dirty="0" smtClean="0">
                <a:solidFill>
                  <a:srgbClr val="FF0000"/>
                </a:solidFill>
                <a:latin typeface="Times New Roman" panose="02020603050405020304" pitchFamily="18" charset="0"/>
                <a:cs typeface="Times New Roman" panose="02020603050405020304" pitchFamily="18" charset="0"/>
              </a:rPr>
              <a:t>.</a:t>
            </a:r>
          </a:p>
          <a:p>
            <a:pPr algn="just">
              <a:lnSpc>
                <a:spcPct val="110000"/>
              </a:lnSpc>
              <a:buClr>
                <a:srgbClr val="00B0F0"/>
              </a:buClr>
            </a:pPr>
            <a:r>
              <a:rPr lang="en-US" sz="2400" dirty="0" smtClean="0">
                <a:latin typeface="Times New Roman" panose="02020603050405020304" pitchFamily="18" charset="0"/>
                <a:cs typeface="Times New Roman" panose="02020603050405020304" pitchFamily="18" charset="0"/>
              </a:rPr>
              <a:t>The concentration of fluoride in water varies not only from place to place but also within the same locality.</a:t>
            </a:r>
          </a:p>
          <a:p>
            <a:pPr algn="just">
              <a:lnSpc>
                <a:spcPct val="110000"/>
              </a:lnSpc>
              <a:buClr>
                <a:srgbClr val="00B0F0"/>
              </a:buClr>
            </a:pPr>
            <a:r>
              <a:rPr lang="en-US" sz="2400" dirty="0" smtClean="0">
                <a:solidFill>
                  <a:srgbClr val="FF0000"/>
                </a:solidFill>
                <a:latin typeface="Times New Roman" panose="02020603050405020304" pitchFamily="18" charset="0"/>
                <a:cs typeface="Times New Roman" panose="02020603050405020304" pitchFamily="18" charset="0"/>
              </a:rPr>
              <a:t>Water with high fluoride content are usually found at the foot of high mountains and in areas with geographical deposits of marine origin.</a:t>
            </a:r>
            <a:endParaRPr lang="en-US" sz="2400" dirty="0">
              <a:latin typeface="Comic Sans MS" panose="030F0702030302020204" pitchFamily="66" charset="0"/>
            </a:endParaRPr>
          </a:p>
          <a:p>
            <a:pPr algn="just">
              <a:lnSpc>
                <a:spcPct val="110000"/>
              </a:lnSpc>
              <a:buClr>
                <a:srgbClr val="00B0F0"/>
              </a:buClr>
            </a:pPr>
            <a:r>
              <a:rPr lang="en-US" sz="2400" dirty="0" smtClean="0">
                <a:latin typeface="Times New Roman" panose="02020603050405020304" pitchFamily="18" charset="0"/>
                <a:cs typeface="Times New Roman" panose="02020603050405020304" pitchFamily="18" charset="0"/>
                <a:sym typeface="+mn-ea"/>
              </a:rPr>
              <a:t>The fluoride content of water from </a:t>
            </a:r>
            <a:r>
              <a:rPr lang="en-US" sz="2400" b="1" dirty="0" smtClean="0">
                <a:latin typeface="Times New Roman" panose="02020603050405020304" pitchFamily="18" charset="0"/>
                <a:cs typeface="Times New Roman" panose="02020603050405020304" pitchFamily="18" charset="0"/>
                <a:sym typeface="+mn-ea"/>
              </a:rPr>
              <a:t>rivers, lakes or wells </a:t>
            </a:r>
            <a:r>
              <a:rPr lang="en-US" sz="2400" dirty="0" smtClean="0">
                <a:latin typeface="Times New Roman" panose="02020603050405020304" pitchFamily="18" charset="0"/>
                <a:cs typeface="Times New Roman" panose="02020603050405020304" pitchFamily="18" charset="0"/>
                <a:sym typeface="+mn-ea"/>
              </a:rPr>
              <a:t>is for the most part </a:t>
            </a:r>
            <a:r>
              <a:rPr lang="en-US" sz="2400" b="1" dirty="0" smtClean="0">
                <a:latin typeface="Times New Roman" panose="02020603050405020304" pitchFamily="18" charset="0"/>
                <a:cs typeface="Times New Roman" panose="02020603050405020304" pitchFamily="18" charset="0"/>
                <a:sym typeface="+mn-ea"/>
              </a:rPr>
              <a:t>below 0.5mg/kg </a:t>
            </a:r>
            <a:r>
              <a:rPr lang="en-US" sz="2400" dirty="0" smtClean="0">
                <a:latin typeface="Times New Roman" panose="02020603050405020304" pitchFamily="18" charset="0"/>
                <a:cs typeface="Times New Roman" panose="02020603050405020304" pitchFamily="18" charset="0"/>
                <a:sym typeface="+mn-ea"/>
              </a:rPr>
              <a:t>even though concentration as high as 95mg/kg is reported in Tanzania.</a:t>
            </a:r>
            <a:endParaRPr lang="en-US" sz="2400" dirty="0" smtClean="0">
              <a:latin typeface="Times New Roman" panose="02020603050405020304" pitchFamily="18" charset="0"/>
              <a:cs typeface="Times New Roman" panose="02020603050405020304" pitchFamily="18" charset="0"/>
            </a:endParaRPr>
          </a:p>
          <a:p>
            <a:pPr algn="just">
              <a:lnSpc>
                <a:spcPct val="110000"/>
              </a:lnSpc>
              <a:buClr>
                <a:srgbClr val="00B0F0"/>
              </a:buClr>
            </a:pPr>
            <a:endParaRPr lang="en-US" sz="2400" dirty="0"/>
          </a:p>
        </p:txBody>
      </p:sp>
      <p:pic>
        <p:nvPicPr>
          <p:cNvPr id="7" name="Content Placeholder 3" descr="hydrosphere 2.jpg"/>
          <p:cNvPicPr>
            <a:picLocks noChangeAspect="1"/>
          </p:cNvPicPr>
          <p:nvPr/>
        </p:nvPicPr>
        <p:blipFill>
          <a:blip r:embed="rId2"/>
          <a:stretch>
            <a:fillRect/>
          </a:stretch>
        </p:blipFill>
        <p:spPr>
          <a:xfrm>
            <a:off x="7543800" y="152400"/>
            <a:ext cx="1600200" cy="12954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85800" y="457200"/>
            <a:ext cx="7772400" cy="838200"/>
          </a:xfrm>
        </p:spPr>
        <p:txBody>
          <a:bodyPr>
            <a:normAutofit/>
          </a:bodyPr>
          <a:lstStyle/>
          <a:p>
            <a:r>
              <a:rPr lang="en-US" sz="3200" b="1" u="sng" dirty="0">
                <a:latin typeface="Times New Roman" panose="02020603050405020304" pitchFamily="18" charset="0"/>
                <a:cs typeface="Times New Roman" panose="02020603050405020304" pitchFamily="18" charset="0"/>
              </a:rPr>
              <a:t>Fluoride in atmosphere </a:t>
            </a:r>
          </a:p>
        </p:txBody>
      </p:sp>
      <p:sp>
        <p:nvSpPr>
          <p:cNvPr id="65539" name="Rectangle 3"/>
          <p:cNvSpPr>
            <a:spLocks noGrp="1" noChangeArrowheads="1"/>
          </p:cNvSpPr>
          <p:nvPr>
            <p:ph sz="quarter" idx="1"/>
          </p:nvPr>
        </p:nvSpPr>
        <p:spPr>
          <a:xfrm>
            <a:off x="685800" y="1600200"/>
            <a:ext cx="7010400" cy="4343400"/>
          </a:xfrm>
        </p:spPr>
        <p:txBody>
          <a:bodyPr/>
          <a:lstStyle/>
          <a:p>
            <a:pPr algn="just">
              <a:lnSpc>
                <a:spcPct val="120000"/>
              </a:lnSpc>
              <a:buClr>
                <a:srgbClr val="00B0F0"/>
              </a:buClr>
            </a:pPr>
            <a:r>
              <a:rPr lang="en-US" sz="2400" dirty="0">
                <a:latin typeface="Times New Roman" panose="02020603050405020304" pitchFamily="18" charset="0"/>
                <a:cs typeface="Times New Roman" panose="02020603050405020304" pitchFamily="18" charset="0"/>
              </a:rPr>
              <a:t>Fluoride is found in the air of both rural as well as cities.</a:t>
            </a:r>
          </a:p>
          <a:p>
            <a:pPr algn="just">
              <a:lnSpc>
                <a:spcPct val="120000"/>
              </a:lnSpc>
              <a:buClr>
                <a:srgbClr val="00B0F0"/>
              </a:buClr>
            </a:pPr>
            <a:r>
              <a:rPr lang="en-US" sz="2400" dirty="0">
                <a:latin typeface="Times New Roman" panose="02020603050405020304" pitchFamily="18" charset="0"/>
                <a:cs typeface="Times New Roman" panose="02020603050405020304" pitchFamily="18" charset="0"/>
              </a:rPr>
              <a:t>Sources are volcanoes, dust generating by weathering of fluoride soils, outcropping of minerals, ocean spray, smoke from burning coal &amp; industrial waste release. </a:t>
            </a:r>
          </a:p>
          <a:p>
            <a:pPr algn="just">
              <a:lnSpc>
                <a:spcPct val="110000"/>
              </a:lnSpc>
              <a:buClr>
                <a:srgbClr val="00B0F0"/>
              </a:buClr>
            </a:pPr>
            <a:r>
              <a:rPr lang="en-US" sz="2400" b="1" dirty="0">
                <a:latin typeface="Times New Roman" panose="02020603050405020304" pitchFamily="18" charset="0"/>
                <a:cs typeface="Times New Roman" panose="02020603050405020304" pitchFamily="18" charset="0"/>
                <a:sym typeface="+mn-ea"/>
              </a:rPr>
              <a:t>Person normally inhales up to 0.8mg fluoride per day</a:t>
            </a:r>
            <a:r>
              <a:rPr lang="en-US" sz="2400" dirty="0">
                <a:latin typeface="Times New Roman" panose="02020603050405020304" pitchFamily="18" charset="0"/>
                <a:cs typeface="Times New Roman" panose="02020603050405020304" pitchFamily="18" charset="0"/>
                <a:sym typeface="+mn-ea"/>
              </a:rPr>
              <a:t>.</a:t>
            </a:r>
            <a:endParaRPr lang="en-US" sz="2400" dirty="0">
              <a:latin typeface="Times New Roman" panose="02020603050405020304" pitchFamily="18" charset="0"/>
              <a:cs typeface="Times New Roman" panose="02020603050405020304" pitchFamily="18" charset="0"/>
            </a:endParaRPr>
          </a:p>
          <a:p>
            <a:pPr algn="just">
              <a:lnSpc>
                <a:spcPct val="110000"/>
              </a:lnSpc>
            </a:pPr>
            <a:endParaRPr lang="en-US" sz="2400" dirty="0">
              <a:latin typeface="Times New Roman" panose="02020603050405020304" pitchFamily="18" charset="0"/>
              <a:cs typeface="Times New Roman" panose="02020603050405020304" pitchFamily="18" charset="0"/>
            </a:endParaRPr>
          </a:p>
          <a:p>
            <a:pPr algn="just">
              <a:lnSpc>
                <a:spcPct val="120000"/>
              </a:lnSpc>
              <a:buClr>
                <a:srgbClr val="00B0F0"/>
              </a:buClr>
            </a:pPr>
            <a:endParaRPr lang="en-US" sz="2400" dirty="0">
              <a:latin typeface="Times New Roman" panose="02020603050405020304" pitchFamily="18" charset="0"/>
              <a:cs typeface="Times New Roman" panose="02020603050405020304" pitchFamily="18" charset="0"/>
            </a:endParaRPr>
          </a:p>
        </p:txBody>
      </p:sp>
      <p:pic>
        <p:nvPicPr>
          <p:cNvPr id="7" name="Picture 6" descr="atmp.jpg"/>
          <p:cNvPicPr>
            <a:picLocks noChangeAspect="1"/>
          </p:cNvPicPr>
          <p:nvPr/>
        </p:nvPicPr>
        <p:blipFill>
          <a:blip r:embed="rId2"/>
          <a:stretch>
            <a:fillRect/>
          </a:stretch>
        </p:blipFill>
        <p:spPr>
          <a:xfrm>
            <a:off x="5334000" y="4953000"/>
            <a:ext cx="2667001" cy="15240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85800" y="457200"/>
            <a:ext cx="7772400" cy="685800"/>
          </a:xfrm>
        </p:spPr>
        <p:txBody>
          <a:bodyPr>
            <a:normAutofit/>
          </a:bodyPr>
          <a:lstStyle/>
          <a:p>
            <a:r>
              <a:rPr lang="en-US" sz="3200" b="1" u="sng" dirty="0">
                <a:latin typeface="Times New Roman" panose="02020603050405020304" pitchFamily="18" charset="0"/>
                <a:cs typeface="Times New Roman" panose="02020603050405020304" pitchFamily="18" charset="0"/>
              </a:rPr>
              <a:t>Fluoride in biosphere </a:t>
            </a:r>
          </a:p>
        </p:txBody>
      </p:sp>
      <p:sp>
        <p:nvSpPr>
          <p:cNvPr id="68611" name="Rectangle 3"/>
          <p:cNvSpPr>
            <a:spLocks noGrp="1" noChangeArrowheads="1"/>
          </p:cNvSpPr>
          <p:nvPr>
            <p:ph sz="quarter" idx="1"/>
          </p:nvPr>
        </p:nvSpPr>
        <p:spPr>
          <a:xfrm>
            <a:off x="685800" y="1295400"/>
            <a:ext cx="6858000" cy="4343400"/>
          </a:xfrm>
        </p:spPr>
        <p:txBody>
          <a:bodyPr/>
          <a:lstStyle/>
          <a:p>
            <a:pPr algn="just">
              <a:lnSpc>
                <a:spcPct val="160000"/>
              </a:lnSpc>
              <a:buClr>
                <a:srgbClr val="00B0F0"/>
              </a:buClr>
            </a:pPr>
            <a:r>
              <a:rPr lang="en-US" sz="2400" dirty="0">
                <a:latin typeface="Times New Roman" panose="02020603050405020304" pitchFamily="18" charset="0"/>
                <a:cs typeface="Times New Roman" panose="02020603050405020304" pitchFamily="18" charset="0"/>
              </a:rPr>
              <a:t>The normal level of fluoride in </a:t>
            </a:r>
            <a:r>
              <a:rPr lang="en-US" sz="2400" b="1" dirty="0">
                <a:latin typeface="Times New Roman" panose="02020603050405020304" pitchFamily="18" charset="0"/>
                <a:cs typeface="Times New Roman" panose="02020603050405020304" pitchFamily="18" charset="0"/>
              </a:rPr>
              <a:t>plants </a:t>
            </a:r>
            <a:r>
              <a:rPr lang="en-US" sz="2400" dirty="0">
                <a:latin typeface="Times New Roman" panose="02020603050405020304" pitchFamily="18" charset="0"/>
                <a:cs typeface="Times New Roman" panose="02020603050405020304" pitchFamily="18" charset="0"/>
              </a:rPr>
              <a:t>is about </a:t>
            </a:r>
            <a:r>
              <a:rPr lang="en-US" sz="2400" b="1" dirty="0">
                <a:latin typeface="Times New Roman" panose="02020603050405020304" pitchFamily="18" charset="0"/>
                <a:cs typeface="Times New Roman" panose="02020603050405020304" pitchFamily="18" charset="0"/>
              </a:rPr>
              <a:t>2-20mg/g of dry weight.</a:t>
            </a:r>
          </a:p>
          <a:p>
            <a:pPr algn="just">
              <a:lnSpc>
                <a:spcPct val="160000"/>
              </a:lnSpc>
              <a:buClr>
                <a:srgbClr val="00B0F0"/>
              </a:buClr>
            </a:pPr>
            <a:r>
              <a:rPr lang="en-US" altLang="ko-KR" sz="2400" dirty="0">
                <a:latin typeface="Times New Roman" panose="02020603050405020304" pitchFamily="18" charset="0"/>
                <a:ea typeface="Gulim" pitchFamily="34" charset="-127"/>
                <a:cs typeface="Times New Roman" panose="02020603050405020304" pitchFamily="18" charset="0"/>
              </a:rPr>
              <a:t>Virtually all foodstuffs contain at least trace amounts of fluoride.</a:t>
            </a:r>
          </a:p>
          <a:p>
            <a:pPr>
              <a:lnSpc>
                <a:spcPct val="160000"/>
              </a:lnSpc>
              <a:buClr>
                <a:srgbClr val="00B0F0"/>
              </a:buClr>
            </a:pPr>
            <a:endParaRPr lang="en-US" altLang="ko-KR" sz="2400" dirty="0">
              <a:latin typeface="Comic Sans MS" panose="030F0702030302020204" pitchFamily="66" charset="0"/>
              <a:ea typeface="Gulim" pitchFamily="34" charset="-127"/>
            </a:endParaRPr>
          </a:p>
        </p:txBody>
      </p:sp>
      <p:pic>
        <p:nvPicPr>
          <p:cNvPr id="7" name="Picture 6" descr="biosphere_FINAL.jpg"/>
          <p:cNvPicPr>
            <a:picLocks noChangeAspect="1"/>
          </p:cNvPicPr>
          <p:nvPr/>
        </p:nvPicPr>
        <p:blipFill>
          <a:blip r:embed="rId2" cstate="print"/>
          <a:stretch>
            <a:fillRect/>
          </a:stretch>
        </p:blipFill>
        <p:spPr>
          <a:xfrm>
            <a:off x="5257800" y="4800600"/>
            <a:ext cx="2590800" cy="16764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685800" y="457200"/>
            <a:ext cx="7772400" cy="914400"/>
          </a:xfrm>
        </p:spPr>
        <p:txBody>
          <a:bodyPr/>
          <a:lstStyle/>
          <a:p>
            <a:endParaRPr lang="en-US" sz="4000" dirty="0">
              <a:latin typeface="Comic Sans MS" panose="030F0702030302020204" pitchFamily="66" charset="0"/>
            </a:endParaRPr>
          </a:p>
        </p:txBody>
      </p:sp>
      <p:sp>
        <p:nvSpPr>
          <p:cNvPr id="126979" name="Rectangle 3"/>
          <p:cNvSpPr>
            <a:spLocks noGrp="1" noChangeArrowheads="1"/>
          </p:cNvSpPr>
          <p:nvPr>
            <p:ph sz="quarter" idx="1"/>
          </p:nvPr>
        </p:nvSpPr>
        <p:spPr/>
        <p:txBody>
          <a:bodyPr>
            <a:normAutofit lnSpcReduction="10000"/>
          </a:bodyPr>
          <a:lstStyle/>
          <a:p>
            <a:pPr algn="just">
              <a:lnSpc>
                <a:spcPct val="130000"/>
              </a:lnSpc>
            </a:pPr>
            <a:r>
              <a:rPr lang="en-US" sz="2400" b="1" dirty="0">
                <a:latin typeface="Times New Roman" panose="02020603050405020304" pitchFamily="18" charset="0"/>
                <a:cs typeface="Times New Roman" panose="02020603050405020304" pitchFamily="18" charset="0"/>
              </a:rPr>
              <a:t>Leafy vegetables </a:t>
            </a:r>
            <a:r>
              <a:rPr lang="en-US" sz="2400" dirty="0">
                <a:latin typeface="Times New Roman" panose="02020603050405020304" pitchFamily="18" charset="0"/>
                <a:cs typeface="Times New Roman" panose="02020603050405020304" pitchFamily="18" charset="0"/>
              </a:rPr>
              <a:t>such as cabbages, lettuce,&amp; Brussels sprouts contain </a:t>
            </a:r>
            <a:r>
              <a:rPr lang="en-US" sz="2400" b="1" dirty="0">
                <a:latin typeface="Times New Roman" panose="02020603050405020304" pitchFamily="18" charset="0"/>
                <a:cs typeface="Times New Roman" panose="02020603050405020304" pitchFamily="18" charset="0"/>
              </a:rPr>
              <a:t>11-26 mg F </a:t>
            </a:r>
            <a:r>
              <a:rPr lang="en-US" sz="2400" dirty="0">
                <a:latin typeface="Times New Roman" panose="02020603050405020304" pitchFamily="18" charset="0"/>
                <a:cs typeface="Times New Roman" panose="02020603050405020304" pitchFamily="18" charset="0"/>
              </a:rPr>
              <a:t>on dry weight basis.</a:t>
            </a:r>
          </a:p>
          <a:p>
            <a:pPr algn="just">
              <a:lnSpc>
                <a:spcPct val="130000"/>
              </a:lnSpc>
            </a:pPr>
            <a:r>
              <a:rPr lang="en-US" sz="2400" dirty="0">
                <a:latin typeface="Times New Roman" panose="02020603050405020304" pitchFamily="18" charset="0"/>
                <a:cs typeface="Times New Roman" panose="02020603050405020304" pitchFamily="18" charset="0"/>
              </a:rPr>
              <a:t>About 90% of weight of vegetables is water</a:t>
            </a:r>
          </a:p>
          <a:p>
            <a:pPr algn="just">
              <a:lnSpc>
                <a:spcPct val="130000"/>
              </a:lnSpc>
            </a:pPr>
            <a:r>
              <a:rPr lang="en-US" sz="2400" dirty="0">
                <a:latin typeface="Times New Roman" panose="02020603050405020304" pitchFamily="18" charset="0"/>
                <a:cs typeface="Times New Roman" panose="02020603050405020304" pitchFamily="18" charset="0"/>
              </a:rPr>
              <a:t>Washing leafy vegetables reduces intake of fluoride by </a:t>
            </a:r>
            <a:r>
              <a:rPr lang="en-US" sz="2400" b="1" dirty="0">
                <a:latin typeface="Times New Roman" panose="02020603050405020304" pitchFamily="18" charset="0"/>
                <a:cs typeface="Times New Roman" panose="02020603050405020304" pitchFamily="18" charset="0"/>
              </a:rPr>
              <a:t>1/3 -1/2</a:t>
            </a:r>
            <a:r>
              <a:rPr lang="en-US" sz="2400" b="1" dirty="0" smtClean="0">
                <a:latin typeface="Times New Roman" panose="02020603050405020304" pitchFamily="18" charset="0"/>
                <a:cs typeface="Times New Roman" panose="02020603050405020304" pitchFamily="18" charset="0"/>
              </a:rPr>
              <a:t>.</a:t>
            </a:r>
          </a:p>
          <a:p>
            <a:pPr algn="just">
              <a:lnSpc>
                <a:spcPct val="160000"/>
              </a:lnSpc>
            </a:pPr>
            <a:r>
              <a:rPr lang="en-US" sz="2400" dirty="0" smtClean="0">
                <a:latin typeface="Times New Roman" panose="02020603050405020304" pitchFamily="18" charset="0"/>
                <a:cs typeface="Times New Roman" panose="02020603050405020304" pitchFamily="18" charset="0"/>
              </a:rPr>
              <a:t>Plants grown in </a:t>
            </a:r>
            <a:r>
              <a:rPr lang="en-US" sz="2400" b="1" dirty="0" smtClean="0">
                <a:latin typeface="Times New Roman" panose="02020603050405020304" pitchFamily="18" charset="0"/>
                <a:cs typeface="Times New Roman" panose="02020603050405020304" pitchFamily="18" charset="0"/>
              </a:rPr>
              <a:t>acidic soil have more fluoride </a:t>
            </a:r>
            <a:r>
              <a:rPr lang="en-US" sz="2400" dirty="0" smtClean="0">
                <a:latin typeface="Times New Roman" panose="02020603050405020304" pitchFamily="18" charset="0"/>
                <a:cs typeface="Times New Roman" panose="02020603050405020304" pitchFamily="18" charset="0"/>
              </a:rPr>
              <a:t>than grown in lime containing basic soil.</a:t>
            </a:r>
          </a:p>
          <a:p>
            <a:pPr algn="just">
              <a:lnSpc>
                <a:spcPct val="160000"/>
              </a:lnSpc>
            </a:pPr>
            <a:r>
              <a:rPr lang="en-US" sz="2400" dirty="0" smtClean="0">
                <a:latin typeface="Times New Roman" panose="02020603050405020304" pitchFamily="18" charset="0"/>
                <a:cs typeface="Times New Roman" panose="02020603050405020304" pitchFamily="18" charset="0"/>
              </a:rPr>
              <a:t>Uptake varies among plant species, being influenced by age of the leaf, soil, use of fertilizers, irrigation etc.</a:t>
            </a:r>
          </a:p>
          <a:p>
            <a:pPr algn="just">
              <a:lnSpc>
                <a:spcPct val="160000"/>
              </a:lnSpc>
            </a:pPr>
            <a:endParaRPr lang="en-US" sz="2400" dirty="0" smtClean="0">
              <a:latin typeface="Times New Roman" panose="02020603050405020304" pitchFamily="18" charset="0"/>
              <a:cs typeface="Times New Roman" panose="02020603050405020304" pitchFamily="18" charset="0"/>
            </a:endParaRPr>
          </a:p>
          <a:p>
            <a:pPr algn="just">
              <a:lnSpc>
                <a:spcPct val="130000"/>
              </a:lnSpc>
              <a:buNone/>
            </a:pPr>
            <a:endParaRPr lang="en-US" sz="2400" dirty="0">
              <a:latin typeface="Times New Roman" panose="02020603050405020304" pitchFamily="18" charset="0"/>
              <a:cs typeface="Times New Roman" panose="02020603050405020304" pitchFamily="18" charset="0"/>
            </a:endParaRPr>
          </a:p>
        </p:txBody>
      </p:sp>
      <p:pic>
        <p:nvPicPr>
          <p:cNvPr id="7" name="Picture 6" descr="http://www.theocelot.co.uk/modules/news/images/storys/0812010905-brussels-sprouts.jpg"/>
          <p:cNvPicPr>
            <a:picLocks noChangeAspect="1" noChangeArrowheads="1"/>
          </p:cNvPicPr>
          <p:nvPr/>
        </p:nvPicPr>
        <p:blipFill>
          <a:blip r:embed="rId2"/>
          <a:srcRect/>
          <a:stretch>
            <a:fillRect/>
          </a:stretch>
        </p:blipFill>
        <p:spPr bwMode="auto">
          <a:xfrm>
            <a:off x="381000" y="228600"/>
            <a:ext cx="1905000" cy="10668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400" y="846667"/>
            <a:ext cx="9144000" cy="5486400"/>
          </a:xfrm>
        </p:spPr>
        <p:txBody>
          <a:bodyPr>
            <a:normAutofit/>
          </a:bodyPr>
          <a:lstStyle/>
          <a:p>
            <a:pPr marL="0" indent="0" algn="just"/>
            <a:r>
              <a:rPr lang="en-US" sz="2400" b="1" u="sng" dirty="0">
                <a:solidFill>
                  <a:srgbClr val="C00000"/>
                </a:solidFill>
                <a:latin typeface="Times New Roman" panose="02020603050405020304" pitchFamily="18" charset="0"/>
                <a:cs typeface="Times New Roman" panose="02020603050405020304" pitchFamily="18" charset="0"/>
              </a:rPr>
              <a:t>RICH SOURCES:</a:t>
            </a:r>
          </a:p>
          <a:p>
            <a:pPr marL="342900" lvl="1" indent="-342900" algn="just">
              <a:buSzPct val="75000"/>
              <a:buFont typeface="Arial" panose="020B0604020202020204" pitchFamily="34" charset="0"/>
              <a:buChar char="•"/>
            </a:pPr>
            <a:r>
              <a:rPr lang="en-US" sz="2400" b="1" dirty="0">
                <a:solidFill>
                  <a:schemeClr val="tx2">
                    <a:lumMod val="60000"/>
                    <a:lumOff val="40000"/>
                  </a:schemeClr>
                </a:solidFill>
                <a:latin typeface="Times New Roman" panose="02020603050405020304" pitchFamily="18" charset="0"/>
                <a:cs typeface="Times New Roman" panose="02020603050405020304" pitchFamily="18" charset="0"/>
              </a:rPr>
              <a:t>Water</a:t>
            </a:r>
            <a:r>
              <a:rPr lang="en-US" sz="2400" dirty="0">
                <a:latin typeface="Times New Roman" panose="02020603050405020304" pitchFamily="18" charset="0"/>
                <a:cs typeface="Times New Roman" panose="02020603050405020304" pitchFamily="18" charset="0"/>
              </a:rPr>
              <a:t> – ground water, sea water (1-1.5 </a:t>
            </a:r>
            <a:r>
              <a:rPr lang="en-US" sz="2400" dirty="0" err="1">
                <a:latin typeface="Times New Roman" panose="02020603050405020304" pitchFamily="18" charset="0"/>
                <a:cs typeface="Times New Roman" panose="02020603050405020304" pitchFamily="18" charset="0"/>
              </a:rPr>
              <a:t>ppm</a:t>
            </a:r>
            <a:r>
              <a:rPr lang="en-US" sz="2400" dirty="0">
                <a:latin typeface="Times New Roman" panose="02020603050405020304" pitchFamily="18" charset="0"/>
                <a:cs typeface="Times New Roman" panose="02020603050405020304" pitchFamily="18" charset="0"/>
              </a:rPr>
              <a:t>)</a:t>
            </a:r>
          </a:p>
          <a:p>
            <a:pPr algn="just"/>
            <a:r>
              <a:rPr lang="en-US" sz="2400" b="1" dirty="0">
                <a:solidFill>
                  <a:schemeClr val="tx2">
                    <a:lumMod val="60000"/>
                    <a:lumOff val="40000"/>
                  </a:schemeClr>
                </a:solidFill>
                <a:latin typeface="Times New Roman" panose="02020603050405020304" pitchFamily="18" charset="0"/>
                <a:cs typeface="Times New Roman" panose="02020603050405020304" pitchFamily="18" charset="0"/>
              </a:rPr>
              <a:t>Food</a:t>
            </a:r>
          </a:p>
          <a:p>
            <a:pPr lvl="1" algn="just"/>
            <a:r>
              <a:rPr lang="en-US" sz="2400" dirty="0">
                <a:latin typeface="Times New Roman" panose="02020603050405020304" pitchFamily="18" charset="0"/>
                <a:cs typeface="Times New Roman" panose="02020603050405020304" pitchFamily="18" charset="0"/>
              </a:rPr>
              <a:t>Sorghum (3-3.5 </a:t>
            </a:r>
            <a:r>
              <a:rPr lang="en-US" sz="2400" dirty="0" err="1">
                <a:latin typeface="Times New Roman" panose="02020603050405020304" pitchFamily="18" charset="0"/>
                <a:cs typeface="Times New Roman" panose="02020603050405020304" pitchFamily="18" charset="0"/>
              </a:rPr>
              <a:t>ppm</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Barley and rice (2 </a:t>
            </a:r>
            <a:r>
              <a:rPr lang="en-US" sz="2400" dirty="0" err="1">
                <a:latin typeface="Times New Roman" panose="02020603050405020304" pitchFamily="18" charset="0"/>
                <a:cs typeface="Times New Roman" panose="02020603050405020304" pitchFamily="18" charset="0"/>
              </a:rPr>
              <a:t>ppm</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Meat (0.2-1ppm) </a:t>
            </a:r>
          </a:p>
          <a:p>
            <a:pPr lvl="1" algn="just"/>
            <a:r>
              <a:rPr lang="en-US" sz="2400" dirty="0" err="1">
                <a:latin typeface="Times New Roman" panose="02020603050405020304" pitchFamily="18" charset="0"/>
                <a:cs typeface="Times New Roman" panose="02020603050405020304" pitchFamily="18" charset="0"/>
              </a:rPr>
              <a:t>Veg</a:t>
            </a:r>
            <a:r>
              <a:rPr lang="en-US" sz="2400" dirty="0">
                <a:latin typeface="Times New Roman" panose="02020603050405020304" pitchFamily="18" charset="0"/>
                <a:cs typeface="Times New Roman" panose="02020603050405020304" pitchFamily="18" charset="0"/>
              </a:rPr>
              <a:t> –green salad, potato etc (6.5 </a:t>
            </a:r>
            <a:r>
              <a:rPr lang="en-US" sz="2400" dirty="0" err="1">
                <a:latin typeface="Times New Roman" panose="02020603050405020304" pitchFamily="18" charset="0"/>
                <a:cs typeface="Times New Roman" panose="02020603050405020304" pitchFamily="18" charset="0"/>
              </a:rPr>
              <a:t>ppm</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Canned fish such as salmon and sardines (0.21- 4.5ppm)</a:t>
            </a:r>
          </a:p>
          <a:p>
            <a:pPr algn="just"/>
            <a:r>
              <a:rPr lang="en-US" sz="2400" b="1" dirty="0">
                <a:solidFill>
                  <a:schemeClr val="tx2">
                    <a:lumMod val="60000"/>
                    <a:lumOff val="40000"/>
                  </a:schemeClr>
                </a:solidFill>
                <a:latin typeface="Times New Roman" panose="02020603050405020304" pitchFamily="18" charset="0"/>
                <a:cs typeface="Times New Roman" panose="02020603050405020304" pitchFamily="18" charset="0"/>
              </a:rPr>
              <a:t>Beverages</a:t>
            </a:r>
          </a:p>
          <a:p>
            <a:pPr lvl="1" algn="just"/>
            <a:r>
              <a:rPr lang="en-US" sz="2400" dirty="0">
                <a:latin typeface="Times New Roman" panose="02020603050405020304" pitchFamily="18" charset="0"/>
                <a:cs typeface="Times New Roman" panose="02020603050405020304" pitchFamily="18" charset="0"/>
              </a:rPr>
              <a:t>Tea leaves (40 – 70 </a:t>
            </a:r>
            <a:r>
              <a:rPr lang="en-US" sz="2400" dirty="0" err="1">
                <a:latin typeface="Times New Roman" panose="02020603050405020304" pitchFamily="18" charset="0"/>
                <a:cs typeface="Times New Roman" panose="02020603050405020304" pitchFamily="18" charset="0"/>
              </a:rPr>
              <a:t>ppm</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Wine (6-8 ppm)</a:t>
            </a:r>
          </a:p>
          <a:p>
            <a:pPr algn="just"/>
            <a:endParaRPr lang="en-IN"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C74842D4-C2B2-4ADE-9456-A4A7B0C32C1F}" type="slidenum">
              <a:rPr lang="en-US" smtClean="0"/>
              <a:t>14</a:t>
            </a:fld>
            <a:endParaRPr lang="en-US"/>
          </a:p>
        </p:txBody>
      </p:sp>
      <p:sp>
        <p:nvSpPr>
          <p:cNvPr id="5" name="TextBox 4"/>
          <p:cNvSpPr txBox="1"/>
          <p:nvPr/>
        </p:nvSpPr>
        <p:spPr>
          <a:xfrm>
            <a:off x="3657600" y="63097"/>
            <a:ext cx="5486400" cy="523220"/>
          </a:xfrm>
          <a:prstGeom prst="rect">
            <a:avLst/>
          </a:prstGeom>
          <a:noFill/>
        </p:spPr>
        <p:txBody>
          <a:bodyPr wrap="square">
            <a:spAutoFit/>
          </a:bodyPr>
          <a:lstStyle/>
          <a:p>
            <a:r>
              <a:rPr lang="en-US" sz="2800" b="1" u="sng" dirty="0">
                <a:solidFill>
                  <a:srgbClr val="C00000"/>
                </a:solidFill>
                <a:latin typeface="Times New Roman" panose="02020603050405020304" pitchFamily="18" charset="0"/>
                <a:cs typeface="Times New Roman" panose="02020603050405020304" pitchFamily="18" charset="0"/>
              </a:rPr>
              <a:t>SOURCES</a:t>
            </a:r>
            <a:endParaRPr lang="en-US" sz="2800"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839200" cy="5334000"/>
          </a:xfrm>
        </p:spPr>
        <p:txBody>
          <a:bodyPr>
            <a:normAutofit/>
          </a:bodyPr>
          <a:lstStyle/>
          <a:p>
            <a:pPr lvl="0" algn="just"/>
            <a:r>
              <a:rPr lang="en-US" sz="2400" b="1" dirty="0">
                <a:solidFill>
                  <a:schemeClr val="tx2">
                    <a:lumMod val="60000"/>
                    <a:lumOff val="40000"/>
                  </a:schemeClr>
                </a:solidFill>
                <a:latin typeface="Times New Roman" panose="02020603050405020304" pitchFamily="18" charset="0"/>
                <a:cs typeface="Times New Roman" panose="02020603050405020304" pitchFamily="18" charset="0"/>
              </a:rPr>
              <a:t>Dental products</a:t>
            </a:r>
          </a:p>
          <a:p>
            <a:pPr lvl="1" algn="just"/>
            <a:r>
              <a:rPr lang="en-US" sz="2400" dirty="0">
                <a:solidFill>
                  <a:prstClr val="black"/>
                </a:solidFill>
                <a:latin typeface="Times New Roman" panose="02020603050405020304" pitchFamily="18" charset="0"/>
                <a:cs typeface="Times New Roman" panose="02020603050405020304" pitchFamily="18" charset="0"/>
              </a:rPr>
              <a:t>Toothpaste (1000 – 1500 </a:t>
            </a:r>
            <a:r>
              <a:rPr lang="en-US" sz="2400" dirty="0" err="1">
                <a:solidFill>
                  <a:prstClr val="black"/>
                </a:solidFill>
                <a:latin typeface="Times New Roman" panose="02020603050405020304" pitchFamily="18" charset="0"/>
                <a:cs typeface="Times New Roman" panose="02020603050405020304" pitchFamily="18" charset="0"/>
              </a:rPr>
              <a:t>ppm</a:t>
            </a:r>
            <a:r>
              <a:rPr lang="en-US" sz="2400" dirty="0">
                <a:solidFill>
                  <a:prstClr val="black"/>
                </a:solidFill>
                <a:latin typeface="Times New Roman" panose="02020603050405020304" pitchFamily="18" charset="0"/>
                <a:cs typeface="Times New Roman" panose="02020603050405020304" pitchFamily="18" charset="0"/>
              </a:rPr>
              <a:t>)</a:t>
            </a:r>
          </a:p>
          <a:p>
            <a:pPr lvl="1" algn="just"/>
            <a:r>
              <a:rPr lang="en-US" sz="2400" dirty="0">
                <a:solidFill>
                  <a:prstClr val="black"/>
                </a:solidFill>
                <a:latin typeface="Times New Roman" panose="02020603050405020304" pitchFamily="18" charset="0"/>
                <a:cs typeface="Times New Roman" panose="02020603050405020304" pitchFamily="18" charset="0"/>
              </a:rPr>
              <a:t>Solution and gels for topical treatment (4000-19000ppm)</a:t>
            </a:r>
          </a:p>
          <a:p>
            <a:pPr lvl="1" algn="just"/>
            <a:r>
              <a:rPr lang="en-US" sz="2400" dirty="0">
                <a:solidFill>
                  <a:prstClr val="black"/>
                </a:solidFill>
                <a:latin typeface="Times New Roman" panose="02020603050405020304" pitchFamily="18" charset="0"/>
                <a:cs typeface="Times New Roman" panose="02020603050405020304" pitchFamily="18" charset="0"/>
              </a:rPr>
              <a:t>Fluoride tablets (0.25,0.5 or 1 mg/tablet)</a:t>
            </a:r>
          </a:p>
          <a:p>
            <a:pPr algn="just"/>
            <a:r>
              <a:rPr lang="en-US" sz="2400" b="1" dirty="0">
                <a:solidFill>
                  <a:schemeClr val="tx2">
                    <a:lumMod val="60000"/>
                    <a:lumOff val="40000"/>
                  </a:schemeClr>
                </a:solidFill>
                <a:latin typeface="Times New Roman" panose="02020603050405020304" pitchFamily="18" charset="0"/>
                <a:cs typeface="Times New Roman" panose="02020603050405020304" pitchFamily="18" charset="0"/>
              </a:rPr>
              <a:t>Atmosphere</a:t>
            </a:r>
          </a:p>
          <a:p>
            <a:pPr lvl="1" algn="just"/>
            <a:r>
              <a:rPr lang="en-US" sz="2400" dirty="0">
                <a:latin typeface="Times New Roman" panose="02020603050405020304" pitchFamily="18" charset="0"/>
                <a:cs typeface="Times New Roman" panose="02020603050405020304" pitchFamily="18" charset="0"/>
              </a:rPr>
              <a:t>volcanic and industrial activity, </a:t>
            </a:r>
          </a:p>
          <a:p>
            <a:pPr lvl="1" algn="just"/>
            <a:r>
              <a:rPr lang="en-US" sz="2400" dirty="0">
                <a:latin typeface="Times New Roman" panose="02020603050405020304" pitchFamily="18" charset="0"/>
                <a:cs typeface="Times New Roman" panose="02020603050405020304" pitchFamily="18" charset="0"/>
              </a:rPr>
              <a:t>burning of coal</a:t>
            </a:r>
          </a:p>
          <a:p>
            <a:pPr marL="0" indent="0" algn="just"/>
            <a:endParaRPr lang="en-US" sz="2400" dirty="0">
              <a:solidFill>
                <a:srgbClr val="C00000"/>
              </a:solidFill>
              <a:latin typeface="Times New Roman" panose="02020603050405020304" pitchFamily="18" charset="0"/>
              <a:cs typeface="Times New Roman" panose="02020603050405020304" pitchFamily="18" charset="0"/>
            </a:endParaRPr>
          </a:p>
          <a:p>
            <a:pPr marL="0" lvl="0" indent="0" algn="just"/>
            <a:r>
              <a:rPr lang="en-US" sz="2400" b="1" u="sng" dirty="0">
                <a:solidFill>
                  <a:srgbClr val="C00000"/>
                </a:solidFill>
                <a:latin typeface="Times New Roman" panose="02020603050405020304" pitchFamily="18" charset="0"/>
                <a:cs typeface="Times New Roman" panose="02020603050405020304" pitchFamily="18" charset="0"/>
              </a:rPr>
              <a:t>POOR SOURCES</a:t>
            </a:r>
          </a:p>
          <a:p>
            <a:pPr algn="just"/>
            <a:r>
              <a:rPr lang="en-US" sz="2400" b="1" dirty="0">
                <a:solidFill>
                  <a:schemeClr val="tx2">
                    <a:lumMod val="60000"/>
                    <a:lumOff val="40000"/>
                  </a:schemeClr>
                </a:solidFill>
                <a:latin typeface="Times New Roman" panose="02020603050405020304" pitchFamily="18" charset="0"/>
                <a:cs typeface="Times New Roman" panose="02020603050405020304" pitchFamily="18" charset="0"/>
              </a:rPr>
              <a:t>Milk</a:t>
            </a:r>
            <a:r>
              <a:rPr lang="en-US" sz="2400" dirty="0">
                <a:solidFill>
                  <a:prstClr val="black"/>
                </a:solidFill>
                <a:latin typeface="Times New Roman" panose="02020603050405020304" pitchFamily="18" charset="0"/>
                <a:cs typeface="Times New Roman" panose="02020603050405020304" pitchFamily="18" charset="0"/>
              </a:rPr>
              <a:t> (0.02-0.05 </a:t>
            </a:r>
            <a:r>
              <a:rPr lang="en-US" sz="2400" dirty="0" err="1">
                <a:solidFill>
                  <a:prstClr val="black"/>
                </a:solidFill>
                <a:latin typeface="Times New Roman" panose="02020603050405020304" pitchFamily="18" charset="0"/>
                <a:cs typeface="Times New Roman" panose="02020603050405020304" pitchFamily="18" charset="0"/>
              </a:rPr>
              <a:t>ppm</a:t>
            </a:r>
            <a:r>
              <a:rPr lang="en-US" sz="2400" dirty="0">
                <a:solidFill>
                  <a:prstClr val="black"/>
                </a:solidFill>
                <a:latin typeface="Times New Roman" panose="02020603050405020304" pitchFamily="18" charset="0"/>
                <a:cs typeface="Times New Roman" panose="02020603050405020304" pitchFamily="18" charset="0"/>
              </a:rPr>
              <a:t>)</a:t>
            </a:r>
          </a:p>
          <a:p>
            <a:pPr lvl="0" algn="just"/>
            <a:r>
              <a:rPr lang="en-US" sz="2400" b="1" dirty="0">
                <a:solidFill>
                  <a:schemeClr val="tx2">
                    <a:lumMod val="60000"/>
                    <a:lumOff val="40000"/>
                  </a:schemeClr>
                </a:solidFill>
                <a:latin typeface="Times New Roman" panose="02020603050405020304" pitchFamily="18" charset="0"/>
                <a:cs typeface="Times New Roman" panose="02020603050405020304" pitchFamily="18" charset="0"/>
              </a:rPr>
              <a:t>Coconut water </a:t>
            </a:r>
            <a:r>
              <a:rPr lang="en-US" sz="2400" dirty="0">
                <a:solidFill>
                  <a:prstClr val="black"/>
                </a:solidFill>
                <a:latin typeface="Times New Roman" panose="02020603050405020304" pitchFamily="18" charset="0"/>
                <a:cs typeface="Times New Roman" panose="02020603050405020304" pitchFamily="18" charset="0"/>
              </a:rPr>
              <a:t>(0.43 – 0.6 </a:t>
            </a:r>
            <a:r>
              <a:rPr lang="en-US" sz="2400" dirty="0" err="1">
                <a:solidFill>
                  <a:prstClr val="black"/>
                </a:solidFill>
                <a:latin typeface="Times New Roman" panose="02020603050405020304" pitchFamily="18" charset="0"/>
                <a:cs typeface="Times New Roman" panose="02020603050405020304" pitchFamily="18" charset="0"/>
              </a:rPr>
              <a:t>ppm</a:t>
            </a:r>
            <a:r>
              <a:rPr lang="en-US" sz="2400" dirty="0">
                <a:solidFill>
                  <a:prstClr val="black"/>
                </a:solidFill>
                <a:latin typeface="Times New Roman" panose="02020603050405020304" pitchFamily="18" charset="0"/>
                <a:cs typeface="Times New Roman" panose="02020603050405020304" pitchFamily="18" charset="0"/>
              </a:rPr>
              <a:t>)</a:t>
            </a:r>
          </a:p>
          <a:p>
            <a:endParaRPr lang="en-IN" sz="2400" dirty="0">
              <a:latin typeface="Times New Roman" panose="02020603050405020304" pitchFamily="18" charset="0"/>
              <a:cs typeface="Times New Roman" panose="02020603050405020304" pitchFamily="18" charset="0"/>
            </a:endParaRPr>
          </a:p>
          <a:p>
            <a:endParaRPr lang="en-US" sz="2400" dirty="0"/>
          </a:p>
        </p:txBody>
      </p:sp>
      <p:sp>
        <p:nvSpPr>
          <p:cNvPr id="4" name="Slide Number Placeholder 3"/>
          <p:cNvSpPr>
            <a:spLocks noGrp="1"/>
          </p:cNvSpPr>
          <p:nvPr>
            <p:ph type="sldNum" sz="quarter" idx="12"/>
          </p:nvPr>
        </p:nvSpPr>
        <p:spPr/>
        <p:txBody>
          <a:bodyPr/>
          <a:lstStyle/>
          <a:p>
            <a:fld id="{C74842D4-C2B2-4ADE-9456-A4A7B0C32C1F}" type="slidenum">
              <a:rPr lang="en-US" smtClean="0"/>
              <a:t>15</a:t>
            </a:fld>
            <a:endParaRPr 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6868" y="1246632"/>
            <a:ext cx="5105400" cy="1953768"/>
          </a:xfrm>
        </p:spPr>
        <p:txBody>
          <a:bodyPr/>
          <a:lstStyle/>
          <a:p>
            <a:pPr algn="ctr"/>
            <a:r>
              <a:rPr lang="en-US"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FLUORIDE  INTAKE</a:t>
            </a:r>
            <a:endParaRPr lang="en-US"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381000" y="457200"/>
            <a:ext cx="7772400" cy="685800"/>
          </a:xfrm>
        </p:spPr>
        <p:txBody>
          <a:bodyPr>
            <a:normAutofit fontScale="90000"/>
          </a:bodyPr>
          <a:lstStyle/>
          <a:p>
            <a:r>
              <a:rPr lang="en-US" sz="4000" b="1" u="sng" dirty="0" smtClean="0"/>
              <a:t>Infants</a:t>
            </a:r>
            <a:endParaRPr lang="en-US" sz="4000" b="1" u="sng" dirty="0"/>
          </a:p>
        </p:txBody>
      </p:sp>
      <p:sp>
        <p:nvSpPr>
          <p:cNvPr id="221187" name="Rectangle 3"/>
          <p:cNvSpPr>
            <a:spLocks noGrp="1" noChangeArrowheads="1"/>
          </p:cNvSpPr>
          <p:nvPr>
            <p:ph sz="quarter" idx="1"/>
          </p:nvPr>
        </p:nvSpPr>
        <p:spPr>
          <a:xfrm>
            <a:off x="609600" y="1371600"/>
            <a:ext cx="7848600" cy="4495800"/>
          </a:xfrm>
        </p:spPr>
        <p:txBody>
          <a:bodyPr>
            <a:normAutofit/>
          </a:bodyPr>
          <a:lstStyle/>
          <a:p>
            <a:pPr algn="just">
              <a:lnSpc>
                <a:spcPct val="120000"/>
              </a:lnSpc>
            </a:pPr>
            <a:r>
              <a:rPr lang="en-US" sz="2400" dirty="0" smtClean="0">
                <a:latin typeface="Times New Roman" panose="02020603050405020304" pitchFamily="18" charset="0"/>
                <a:cs typeface="Times New Roman" panose="02020603050405020304" pitchFamily="18" charset="0"/>
              </a:rPr>
              <a:t>Much of the infants diet consists of human milk or milk of other mammals.</a:t>
            </a:r>
          </a:p>
          <a:p>
            <a:pPr algn="just">
              <a:lnSpc>
                <a:spcPct val="120000"/>
              </a:lnSpc>
            </a:pPr>
            <a:r>
              <a:rPr lang="en-US" sz="2400" b="1" dirty="0" smtClean="0">
                <a:latin typeface="Times New Roman" panose="02020603050405020304" pitchFamily="18" charset="0"/>
                <a:cs typeface="Times New Roman" panose="02020603050405020304" pitchFamily="18" charset="0"/>
              </a:rPr>
              <a:t>Fluoride is poorly transported from plasma to milk</a:t>
            </a:r>
            <a:r>
              <a:rPr lang="en-US" sz="2400" dirty="0" smtClean="0">
                <a:latin typeface="Times New Roman" panose="02020603050405020304" pitchFamily="18" charset="0"/>
                <a:cs typeface="Times New Roman" panose="02020603050405020304" pitchFamily="18" charset="0"/>
              </a:rPr>
              <a:t>, and concentration of fluoride in milk remain low even when the intake of fluoride by the woman is high.</a:t>
            </a:r>
          </a:p>
          <a:p>
            <a:pPr algn="just">
              <a:lnSpc>
                <a:spcPct val="120000"/>
              </a:lnSpc>
            </a:pPr>
            <a:r>
              <a:rPr lang="en-US" sz="2400" dirty="0" smtClean="0">
                <a:latin typeface="Times New Roman" panose="02020603050405020304" pitchFamily="18" charset="0"/>
                <a:cs typeface="Times New Roman" panose="02020603050405020304" pitchFamily="18" charset="0"/>
              </a:rPr>
              <a:t>Fluoride concentration of </a:t>
            </a:r>
            <a:r>
              <a:rPr lang="en-US" sz="2400" b="1" dirty="0" smtClean="0">
                <a:latin typeface="Times New Roman" panose="02020603050405020304" pitchFamily="18" charset="0"/>
                <a:cs typeface="Times New Roman" panose="02020603050405020304" pitchFamily="18" charset="0"/>
              </a:rPr>
              <a:t>human milk </a:t>
            </a:r>
            <a:r>
              <a:rPr lang="en-US" sz="2400" dirty="0" smtClean="0">
                <a:latin typeface="Times New Roman" panose="02020603050405020304" pitchFamily="18" charset="0"/>
                <a:cs typeface="Times New Roman" panose="02020603050405020304" pitchFamily="18" charset="0"/>
              </a:rPr>
              <a:t>ranges from </a:t>
            </a:r>
            <a:r>
              <a:rPr lang="en-US" sz="2400" b="1" dirty="0" smtClean="0">
                <a:latin typeface="Times New Roman" panose="02020603050405020304" pitchFamily="18" charset="0"/>
                <a:cs typeface="Times New Roman" panose="02020603050405020304" pitchFamily="18" charset="0"/>
              </a:rPr>
              <a:t>5-10</a:t>
            </a:r>
            <a:r>
              <a:rPr lang="en-US" sz="2400" b="1" i="1" dirty="0" smtClean="0">
                <a:latin typeface="Times New Roman" panose="02020603050405020304" pitchFamily="18" charset="0"/>
                <a:cs typeface="Times New Roman" panose="02020603050405020304" pitchFamily="18" charset="0"/>
              </a:rPr>
              <a:t>u</a:t>
            </a:r>
            <a:r>
              <a:rPr lang="en-US" sz="2400" b="1" dirty="0" smtClean="0">
                <a:latin typeface="Times New Roman" panose="02020603050405020304" pitchFamily="18" charset="0"/>
                <a:cs typeface="Times New Roman" panose="02020603050405020304" pitchFamily="18" charset="0"/>
              </a:rPr>
              <a:t>g/L</a:t>
            </a:r>
          </a:p>
          <a:p>
            <a:pPr algn="just">
              <a:lnSpc>
                <a:spcPct val="120000"/>
              </a:lnSpc>
            </a:pPr>
            <a:r>
              <a:rPr lang="en-US" sz="2400" b="1" dirty="0">
                <a:latin typeface="Times New Roman" panose="02020603050405020304" pitchFamily="18" charset="0"/>
                <a:cs typeface="Times New Roman" panose="02020603050405020304" pitchFamily="18" charset="0"/>
                <a:sym typeface="+mn-ea"/>
              </a:rPr>
              <a:t>Cow’s milk has 0.04ppmF</a:t>
            </a:r>
            <a:endParaRPr lang="en-US" sz="2400" b="1" dirty="0">
              <a:latin typeface="Times New Roman" panose="02020603050405020304" pitchFamily="18" charset="0"/>
              <a:cs typeface="Times New Roman" panose="02020603050405020304" pitchFamily="18" charset="0"/>
            </a:endParaRPr>
          </a:p>
          <a:p>
            <a:pPr algn="just">
              <a:lnSpc>
                <a:spcPct val="120000"/>
              </a:lnSpc>
            </a:pPr>
            <a:endParaRPr lang="en-US" sz="2400" dirty="0">
              <a:latin typeface="Times New Roman" panose="02020603050405020304" pitchFamily="18" charset="0"/>
              <a:cs typeface="Times New Roman" panose="02020603050405020304" pitchFamily="18" charset="0"/>
            </a:endParaRPr>
          </a:p>
        </p:txBody>
      </p:sp>
      <p:pic>
        <p:nvPicPr>
          <p:cNvPr id="221189" name="Picture 5" descr="baby"/>
          <p:cNvPicPr>
            <a:picLocks noChangeAspect="1" noChangeArrowheads="1"/>
          </p:cNvPicPr>
          <p:nvPr/>
        </p:nvPicPr>
        <p:blipFill>
          <a:blip r:embed="rId2"/>
          <a:srcRect/>
          <a:stretch>
            <a:fillRect/>
          </a:stretch>
        </p:blipFill>
        <p:spPr bwMode="auto">
          <a:xfrm>
            <a:off x="7419975" y="5181600"/>
            <a:ext cx="1266825" cy="1524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lstStyle/>
          <a:p>
            <a:endParaRPr lang="en-US"/>
          </a:p>
        </p:txBody>
      </p:sp>
      <p:sp>
        <p:nvSpPr>
          <p:cNvPr id="261123" name="Rectangle 3"/>
          <p:cNvSpPr>
            <a:spLocks noGrp="1" noChangeArrowheads="1"/>
          </p:cNvSpPr>
          <p:nvPr>
            <p:ph sz="quarter" idx="1"/>
          </p:nvPr>
        </p:nvSpPr>
        <p:spPr/>
        <p:txBody>
          <a:bodyPr/>
          <a:lstStyle/>
          <a:p>
            <a:endParaRPr lang="en-US"/>
          </a:p>
        </p:txBody>
      </p:sp>
      <p:pic>
        <p:nvPicPr>
          <p:cNvPr id="261124" name="Picture 4" descr="Picture"/>
          <p:cNvPicPr>
            <a:picLocks noChangeAspect="1" noChangeArrowheads="1"/>
          </p:cNvPicPr>
          <p:nvPr/>
        </p:nvPicPr>
        <p:blipFill>
          <a:blip r:embed="rId2"/>
          <a:srcRect/>
          <a:stretch>
            <a:fillRect/>
          </a:stretch>
        </p:blipFill>
        <p:spPr bwMode="auto">
          <a:xfrm>
            <a:off x="838200" y="152400"/>
            <a:ext cx="7239000" cy="63246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u="sng" dirty="0" smtClean="0">
                <a:latin typeface="Times New Roman" panose="02020603050405020304" pitchFamily="18" charset="0"/>
                <a:cs typeface="Times New Roman" panose="02020603050405020304" pitchFamily="18" charset="0"/>
              </a:rPr>
              <a:t>Pre school children</a:t>
            </a:r>
            <a:endParaRPr lang="en-US" sz="3200" b="1"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152400" y="1676400"/>
            <a:ext cx="8839200" cy="5029200"/>
          </a:xfrm>
        </p:spPr>
        <p:txBody>
          <a:bodyPr>
            <a:normAutofit/>
          </a:bodyPr>
          <a:lstStyle/>
          <a:p>
            <a:pPr algn="just"/>
            <a:r>
              <a:rPr lang="en-US" sz="2400" dirty="0" smtClean="0">
                <a:latin typeface="Times New Roman" panose="02020603050405020304" pitchFamily="18" charset="0"/>
                <a:cs typeface="Times New Roman" panose="02020603050405020304" pitchFamily="18" charset="0"/>
              </a:rPr>
              <a:t>Predominantly </a:t>
            </a:r>
            <a:r>
              <a:rPr lang="en-US" sz="2400" b="1" dirty="0" smtClean="0">
                <a:latin typeface="Times New Roman" panose="02020603050405020304" pitchFamily="18" charset="0"/>
                <a:cs typeface="Times New Roman" panose="02020603050405020304" pitchFamily="18" charset="0"/>
              </a:rPr>
              <a:t>from beverages rather than food</a:t>
            </a:r>
            <a:r>
              <a:rPr lang="en-US" sz="2400" dirty="0" smtClean="0">
                <a:latin typeface="Times New Roman" panose="02020603050405020304" pitchFamily="18" charset="0"/>
                <a:cs typeface="Times New Roman" panose="02020603050405020304" pitchFamily="18" charset="0"/>
              </a:rPr>
              <a:t>.</a:t>
            </a:r>
          </a:p>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Intake of fluoride is likely to be quite low when the predominant beverage is cow milk, but will be considerably </a:t>
            </a:r>
            <a:r>
              <a:rPr lang="en-US" sz="2400" b="1" dirty="0" smtClean="0">
                <a:latin typeface="Times New Roman" panose="02020603050405020304" pitchFamily="18" charset="0"/>
                <a:cs typeface="Times New Roman" panose="02020603050405020304" pitchFamily="18" charset="0"/>
              </a:rPr>
              <a:t>greater when consumption if fruit juices, fruit flavored drinks and carbonated beverages is high.</a:t>
            </a:r>
          </a:p>
          <a:p>
            <a:pPr algn="just"/>
            <a:endParaRPr lang="en-US" sz="2400" dirty="0" smtClean="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1066800" y="381000"/>
            <a:ext cx="7772400" cy="762000"/>
          </a:xfrm>
        </p:spPr>
        <p:txBody>
          <a:bodyPr/>
          <a:lstStyle/>
          <a:p>
            <a:endParaRPr lang="en-US"/>
          </a:p>
        </p:txBody>
      </p:sp>
      <p:sp>
        <p:nvSpPr>
          <p:cNvPr id="226307" name="Rectangle 3"/>
          <p:cNvSpPr>
            <a:spLocks noGrp="1" noChangeArrowheads="1"/>
          </p:cNvSpPr>
          <p:nvPr>
            <p:ph sz="quarter" idx="1"/>
          </p:nvPr>
        </p:nvSpPr>
        <p:spPr>
          <a:xfrm>
            <a:off x="1066800" y="1600200"/>
            <a:ext cx="7696200" cy="4267200"/>
          </a:xfrm>
        </p:spPr>
        <p:txBody>
          <a:bodyPr/>
          <a:lstStyle/>
          <a:p>
            <a:pPr algn="just">
              <a:lnSpc>
                <a:spcPct val="140000"/>
              </a:lnSpc>
            </a:pPr>
            <a:r>
              <a:rPr lang="en-US" sz="2400" dirty="0">
                <a:latin typeface="Times New Roman" panose="02020603050405020304" pitchFamily="18" charset="0"/>
                <a:cs typeface="Times New Roman" panose="02020603050405020304" pitchFamily="18" charset="0"/>
              </a:rPr>
              <a:t>Fluoride concentrations varies within same type, brand, flavor.</a:t>
            </a:r>
          </a:p>
          <a:p>
            <a:pPr algn="just">
              <a:lnSpc>
                <a:spcPct val="140000"/>
              </a:lnSpc>
            </a:pPr>
            <a:r>
              <a:rPr lang="en-US" sz="2400" dirty="0" err="1" smtClean="0">
                <a:latin typeface="Times New Roman" panose="02020603050405020304" pitchFamily="18" charset="0"/>
                <a:cs typeface="Times New Roman" panose="02020603050405020304" pitchFamily="18" charset="0"/>
              </a:rPr>
              <a:t>Cranberry,redberry,cherry,apple</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&gt; 0.6ppm </a:t>
            </a:r>
          </a:p>
          <a:p>
            <a:pPr algn="just">
              <a:lnSpc>
                <a:spcPct val="140000"/>
              </a:lnSpc>
            </a:pPr>
            <a:r>
              <a:rPr lang="en-US" sz="2400" dirty="0" err="1">
                <a:latin typeface="Times New Roman" panose="02020603050405020304" pitchFamily="18" charset="0"/>
                <a:cs typeface="Times New Roman" panose="02020603050405020304" pitchFamily="18" charset="0"/>
              </a:rPr>
              <a:t>Orange,pineapple,lemonade</a:t>
            </a:r>
            <a:r>
              <a:rPr lang="en-US" sz="2400" dirty="0">
                <a:latin typeface="Times New Roman" panose="02020603050405020304" pitchFamily="18" charset="0"/>
                <a:cs typeface="Times New Roman" panose="02020603050405020304" pitchFamily="18" charset="0"/>
              </a:rPr>
              <a:t> - &lt; </a:t>
            </a:r>
            <a:r>
              <a:rPr lang="en-US" sz="2400" dirty="0" smtClean="0">
                <a:latin typeface="Times New Roman" panose="02020603050405020304" pitchFamily="18" charset="0"/>
                <a:cs typeface="Times New Roman" panose="02020603050405020304" pitchFamily="18" charset="0"/>
              </a:rPr>
              <a:t>0.6ppm</a:t>
            </a:r>
          </a:p>
          <a:p>
            <a:pPr algn="just">
              <a:lnSpc>
                <a:spcPct val="140000"/>
              </a:lnSpc>
            </a:pPr>
            <a:r>
              <a:rPr lang="en-US" dirty="0" err="1" smtClean="0">
                <a:latin typeface="Times New Roman" panose="02020603050405020304" pitchFamily="18" charset="0"/>
                <a:cs typeface="Times New Roman" panose="02020603050405020304" pitchFamily="18" charset="0"/>
              </a:rPr>
              <a:t>Jowar</a:t>
            </a:r>
            <a:r>
              <a:rPr lang="en-US" dirty="0" smtClean="0">
                <a:latin typeface="Times New Roman" panose="02020603050405020304" pitchFamily="18" charset="0"/>
                <a:cs typeface="Times New Roman" panose="02020603050405020304" pitchFamily="18" charset="0"/>
              </a:rPr>
              <a:t>, banana and potatoes also contain substantial quantities of fluoride.</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u="sng" dirty="0" smtClean="0">
                <a:latin typeface="Times New Roman" panose="02020603050405020304" pitchFamily="18" charset="0"/>
                <a:cs typeface="Times New Roman" panose="02020603050405020304" pitchFamily="18" charset="0"/>
              </a:rPr>
              <a:t>Fluoride exposure from dental products </a:t>
            </a:r>
            <a:endParaRPr lang="en-US" sz="2400" b="1" u="sng" dirty="0">
              <a:latin typeface="Times New Roman" panose="02020603050405020304" pitchFamily="18" charset="0"/>
              <a:cs typeface="Times New Roman" panose="02020603050405020304" pitchFamily="18" charset="0"/>
            </a:endParaRPr>
          </a:p>
        </p:txBody>
      </p:sp>
      <p:pic>
        <p:nvPicPr>
          <p:cNvPr id="11266" name="Picture 2"/>
          <p:cNvPicPr>
            <a:picLocks noGrp="1" noChangeAspect="1" noChangeArrowheads="1"/>
          </p:cNvPicPr>
          <p:nvPr>
            <p:ph sz="quarter" idx="1"/>
          </p:nvPr>
        </p:nvPicPr>
        <p:blipFill>
          <a:blip r:embed="rId2" cstate="print"/>
          <a:stretch>
            <a:fillRect/>
          </a:stretch>
        </p:blipFill>
        <p:spPr bwMode="auto">
          <a:xfrm>
            <a:off x="1144064" y="1219200"/>
            <a:ext cx="6855872" cy="49371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a:xfrm>
            <a:off x="1066800" y="838200"/>
            <a:ext cx="6019800" cy="304800"/>
          </a:xfrm>
        </p:spPr>
        <p:txBody>
          <a:bodyPr>
            <a:noAutofit/>
          </a:bodyPr>
          <a:lstStyle/>
          <a:p>
            <a:pPr algn="ctr"/>
            <a:r>
              <a:rPr lang="en-US" sz="3200" b="1" u="sng" dirty="0">
                <a:latin typeface="Times New Roman" panose="02020603050405020304" pitchFamily="18" charset="0"/>
                <a:cs typeface="Times New Roman" panose="02020603050405020304" pitchFamily="18" charset="0"/>
              </a:rPr>
              <a:t>Miscellaneous </a:t>
            </a:r>
            <a:r>
              <a:rPr lang="en-US" sz="3200" b="1" u="sng" dirty="0" smtClean="0">
                <a:latin typeface="Times New Roman" panose="02020603050405020304" pitchFamily="18" charset="0"/>
                <a:cs typeface="Times New Roman" panose="02020603050405020304" pitchFamily="18" charset="0"/>
              </a:rPr>
              <a:t>sources of exposures</a:t>
            </a:r>
            <a:endParaRPr lang="en-US" sz="3200" b="1" u="sng" dirty="0">
              <a:latin typeface="Times New Roman" panose="02020603050405020304" pitchFamily="18" charset="0"/>
              <a:cs typeface="Times New Roman" panose="02020603050405020304" pitchFamily="18" charset="0"/>
            </a:endParaRPr>
          </a:p>
        </p:txBody>
      </p:sp>
      <p:sp>
        <p:nvSpPr>
          <p:cNvPr id="271363" name="Rectangle 3"/>
          <p:cNvSpPr>
            <a:spLocks noGrp="1" noChangeArrowheads="1"/>
          </p:cNvSpPr>
          <p:nvPr>
            <p:ph sz="quarter" idx="1"/>
          </p:nvPr>
        </p:nvSpPr>
        <p:spPr>
          <a:xfrm>
            <a:off x="457200" y="1981200"/>
            <a:ext cx="7924800" cy="3886200"/>
          </a:xfrm>
        </p:spPr>
        <p:txBody>
          <a:bodyPr>
            <a:normAutofit lnSpcReduction="10000"/>
          </a:bodyPr>
          <a:lstStyle/>
          <a:p>
            <a:pPr algn="just">
              <a:lnSpc>
                <a:spcPct val="120000"/>
              </a:lnSpc>
            </a:pPr>
            <a:r>
              <a:rPr lang="en-US" sz="2400" dirty="0" smtClean="0">
                <a:latin typeface="Times New Roman" panose="02020603050405020304" pitchFamily="18" charset="0"/>
                <a:cs typeface="Times New Roman" panose="02020603050405020304" pitchFamily="18" charset="0"/>
              </a:rPr>
              <a:t>The vessel used for cooking may also influence the fluoride content of the food. </a:t>
            </a:r>
            <a:r>
              <a:rPr lang="en-US" sz="2400" b="1" dirty="0" smtClean="0">
                <a:latin typeface="Times New Roman" panose="02020603050405020304" pitchFamily="18" charset="0"/>
                <a:cs typeface="Times New Roman" panose="02020603050405020304" pitchFamily="18" charset="0"/>
              </a:rPr>
              <a:t>Teflon </a:t>
            </a:r>
            <a:r>
              <a:rPr lang="en-US" sz="2400" b="1" dirty="0">
                <a:latin typeface="Times New Roman" panose="02020603050405020304" pitchFamily="18" charset="0"/>
                <a:cs typeface="Times New Roman" panose="02020603050405020304" pitchFamily="18" charset="0"/>
              </a:rPr>
              <a:t>coated pans release fluoride whereas aluminum absorb </a:t>
            </a:r>
            <a:r>
              <a:rPr lang="en-US" sz="2400" b="1" dirty="0" smtClean="0">
                <a:latin typeface="Times New Roman" panose="02020603050405020304" pitchFamily="18" charset="0"/>
                <a:cs typeface="Times New Roman" panose="02020603050405020304" pitchFamily="18" charset="0"/>
              </a:rPr>
              <a:t>fluoride during cooking</a:t>
            </a:r>
            <a:r>
              <a:rPr lang="en-US" sz="2400" dirty="0" smtClean="0">
                <a:latin typeface="Times New Roman" panose="02020603050405020304" pitchFamily="18" charset="0"/>
                <a:cs typeface="Times New Roman" panose="02020603050405020304" pitchFamily="18" charset="0"/>
              </a:rPr>
              <a:t>.</a:t>
            </a:r>
          </a:p>
          <a:p>
            <a:pPr algn="just">
              <a:lnSpc>
                <a:spcPct val="120000"/>
              </a:lnSpc>
            </a:pPr>
            <a:endParaRPr lang="en-US" sz="2400" dirty="0">
              <a:latin typeface="Times New Roman" panose="02020603050405020304" pitchFamily="18" charset="0"/>
              <a:cs typeface="Times New Roman" panose="02020603050405020304" pitchFamily="18" charset="0"/>
            </a:endParaRPr>
          </a:p>
          <a:p>
            <a:pPr algn="just">
              <a:lnSpc>
                <a:spcPct val="120000"/>
              </a:lnSpc>
            </a:pPr>
            <a:r>
              <a:rPr lang="en-US" sz="2400" dirty="0" smtClean="0">
                <a:latin typeface="Times New Roman" panose="02020603050405020304" pitchFamily="18" charset="0"/>
                <a:cs typeface="Times New Roman" panose="02020603050405020304" pitchFamily="18" charset="0"/>
              </a:rPr>
              <a:t>Use of fluoride containing </a:t>
            </a:r>
            <a:r>
              <a:rPr lang="en-US" sz="2400" dirty="0" err="1" smtClean="0">
                <a:latin typeface="Times New Roman" panose="02020603050405020304" pitchFamily="18" charset="0"/>
                <a:cs typeface="Times New Roman" panose="02020603050405020304" pitchFamily="18" charset="0"/>
              </a:rPr>
              <a:t>tranquiliers</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benzothiazines</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fluorosteroids</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phenothaizines</a:t>
            </a:r>
            <a:r>
              <a:rPr lang="en-US" sz="2400" dirty="0" smtClean="0">
                <a:latin typeface="Times New Roman" panose="02020603050405020304" pitchFamily="18" charset="0"/>
                <a:cs typeface="Times New Roman" panose="02020603050405020304" pitchFamily="18" charset="0"/>
              </a:rPr>
              <a:t>), fluoride </a:t>
            </a:r>
            <a:r>
              <a:rPr lang="en-US" sz="2400" dirty="0" err="1" smtClean="0">
                <a:latin typeface="Times New Roman" panose="02020603050405020304" pitchFamily="18" charset="0"/>
                <a:cs typeface="Times New Roman" panose="02020603050405020304" pitchFamily="18" charset="0"/>
              </a:rPr>
              <a:t>containig</a:t>
            </a:r>
            <a:r>
              <a:rPr lang="en-US" sz="2400" dirty="0" smtClean="0">
                <a:latin typeface="Times New Roman" panose="02020603050405020304" pitchFamily="18" charset="0"/>
                <a:cs typeface="Times New Roman" panose="02020603050405020304" pitchFamily="18" charset="0"/>
              </a:rPr>
              <a:t> ANAESTHETICS </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Enflurane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Isoflurane</a:t>
            </a:r>
            <a:r>
              <a:rPr lang="en-US" sz="2400" dirty="0">
                <a:latin typeface="Times New Roman" panose="02020603050405020304" pitchFamily="18" charset="0"/>
                <a:cs typeface="Times New Roman" panose="02020603050405020304" pitchFamily="18" charset="0"/>
              </a:rPr>
              <a:t> &amp; </a:t>
            </a:r>
            <a:r>
              <a:rPr lang="en-US" sz="2400" dirty="0" err="1">
                <a:latin typeface="Times New Roman" panose="02020603050405020304" pitchFamily="18" charset="0"/>
                <a:cs typeface="Times New Roman" panose="02020603050405020304" pitchFamily="18" charset="0"/>
              </a:rPr>
              <a:t>Sevoflurane</a:t>
            </a:r>
            <a:r>
              <a:rPr lang="en-US" sz="2400" dirty="0" smtClean="0">
                <a:latin typeface="Times New Roman" panose="02020603050405020304" pitchFamily="18" charset="0"/>
                <a:cs typeface="Times New Roman" panose="02020603050405020304" pitchFamily="18" charset="0"/>
              </a:rPr>
              <a:t>) or other drugs rarely contributed substantially to fluoride intake.</a:t>
            </a:r>
            <a:endParaRPr lang="en-US" sz="2400" dirty="0">
              <a:latin typeface="Times New Roman" panose="02020603050405020304" pitchFamily="18" charset="0"/>
              <a:cs typeface="Times New Roman" panose="02020603050405020304" pitchFamily="18" charset="0"/>
            </a:endParaRPr>
          </a:p>
          <a:p>
            <a:pPr algn="just">
              <a:lnSpc>
                <a:spcPct val="120000"/>
              </a:lnSpc>
            </a:pPr>
            <a:endParaRPr lang="en-US"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6868" y="1246632"/>
            <a:ext cx="5105400" cy="2029968"/>
          </a:xfrm>
        </p:spPr>
        <p:txBody>
          <a:bodyPr/>
          <a:lstStyle/>
          <a:p>
            <a:pPr algn="ctr"/>
            <a:r>
              <a:rPr lang="en-US"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FLUORIDE  METABOLISM</a:t>
            </a:r>
            <a:endParaRPr lang="en-US"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09600"/>
            <a:ext cx="7239000" cy="5846136"/>
          </a:xfrm>
        </p:spPr>
        <p:txBody>
          <a:bodyPr>
            <a:normAutofit/>
          </a:bodyPr>
          <a:lstStyle/>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A thorough knowledge of fluoride metabolism can be obtained by dividing it into - </a:t>
            </a:r>
            <a:endParaRPr lang="en-US" sz="2400" dirty="0">
              <a:latin typeface="Times New Roman" panose="02020603050405020304" pitchFamily="18" charset="0"/>
              <a:cs typeface="Times New Roman" panose="02020603050405020304" pitchFamily="18" charset="0"/>
            </a:endParaRPr>
          </a:p>
        </p:txBody>
      </p:sp>
      <p:graphicFrame>
        <p:nvGraphicFramePr>
          <p:cNvPr id="4" name="Diagram 3"/>
          <p:cNvGraphicFramePr/>
          <p:nvPr/>
        </p:nvGraphicFramePr>
        <p:xfrm>
          <a:off x="533400" y="1905000"/>
          <a:ext cx="7315200" cy="436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p:cNvPicPr>
            <a:picLocks noGrp="1" noChangeAspect="1" noChangeArrowheads="1"/>
          </p:cNvPicPr>
          <p:nvPr>
            <p:ph sz="quarter" idx="1"/>
          </p:nvPr>
        </p:nvPicPr>
        <p:blipFill>
          <a:blip r:embed="rId2" cstate="print">
            <a:lum bright="20000"/>
          </a:blip>
          <a:srcRect/>
          <a:stretch>
            <a:fillRect/>
          </a:stretch>
        </p:blipFill>
        <p:spPr bwMode="auto">
          <a:xfrm>
            <a:off x="457200" y="533400"/>
            <a:ext cx="8077200" cy="6019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smtClean="0"/>
              <a:t>Absorption</a:t>
            </a:r>
            <a:endParaRPr lang="en-US" b="1" u="sng" dirty="0"/>
          </a:p>
        </p:txBody>
      </p:sp>
      <p:graphicFrame>
        <p:nvGraphicFramePr>
          <p:cNvPr id="4" name="Content Placeholder 3"/>
          <p:cNvGraphicFramePr>
            <a:graphicFrameLocks noGrp="1"/>
          </p:cNvGraphicFramePr>
          <p:nvPr>
            <p:ph sz="quarter" idx="1"/>
          </p:nvPr>
        </p:nvGraphicFramePr>
        <p:xfrm>
          <a:off x="1066800" y="1609725"/>
          <a:ext cx="7239000" cy="484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990600"/>
            <a:ext cx="7239000" cy="5465136"/>
          </a:xfrm>
        </p:spPr>
        <p:txBody>
          <a:bodyPr>
            <a:normAutofit/>
          </a:bodyPr>
          <a:lstStyle/>
          <a:p>
            <a:pPr algn="just">
              <a:lnSpc>
                <a:spcPct val="150000"/>
              </a:lnSpc>
            </a:pPr>
            <a:r>
              <a:rPr lang="en-US" sz="2400" dirty="0" smtClean="0">
                <a:latin typeface="Times New Roman" panose="02020603050405020304" pitchFamily="18" charset="0"/>
                <a:cs typeface="Times New Roman" panose="02020603050405020304" pitchFamily="18" charset="0"/>
              </a:rPr>
              <a:t>Plasma peak usually occurs in </a:t>
            </a:r>
            <a:r>
              <a:rPr lang="en-US" sz="2400" b="1" i="1" dirty="0" smtClean="0">
                <a:solidFill>
                  <a:srgbClr val="00B0F0"/>
                </a:solidFill>
                <a:latin typeface="Times New Roman" panose="02020603050405020304" pitchFamily="18" charset="0"/>
                <a:cs typeface="Times New Roman" panose="02020603050405020304" pitchFamily="18" charset="0"/>
              </a:rPr>
              <a:t>30 minutes.</a:t>
            </a:r>
          </a:p>
          <a:p>
            <a:pPr algn="just">
              <a:lnSpc>
                <a:spcPct val="150000"/>
              </a:lnSpc>
            </a:pPr>
            <a:r>
              <a:rPr lang="en-US" sz="2400" dirty="0" smtClean="0">
                <a:latin typeface="Times New Roman" panose="02020603050405020304" pitchFamily="18" charset="0"/>
                <a:cs typeface="Times New Roman" panose="02020603050405020304" pitchFamily="18" charset="0"/>
              </a:rPr>
              <a:t>Height of the plasma peak depends on the following factors – </a:t>
            </a:r>
          </a:p>
          <a:p>
            <a:pPr marL="457200" indent="-457200" algn="just">
              <a:lnSpc>
                <a:spcPct val="150000"/>
              </a:lnSpc>
              <a:buFont typeface="+mj-lt"/>
              <a:buAutoNum type="arabicPeriod"/>
            </a:pPr>
            <a:r>
              <a:rPr lang="en-US" sz="2400" dirty="0" smtClean="0">
                <a:latin typeface="Times New Roman" panose="02020603050405020304" pitchFamily="18" charset="0"/>
                <a:cs typeface="Times New Roman" panose="02020603050405020304" pitchFamily="18" charset="0"/>
              </a:rPr>
              <a:t>Fluoride dose ingested.</a:t>
            </a:r>
          </a:p>
          <a:p>
            <a:pPr marL="457200" indent="-457200" algn="just">
              <a:lnSpc>
                <a:spcPct val="150000"/>
              </a:lnSpc>
              <a:buFont typeface="+mj-lt"/>
              <a:buAutoNum type="arabicPeriod"/>
            </a:pPr>
            <a:r>
              <a:rPr lang="en-US" sz="2400" dirty="0" smtClean="0">
                <a:latin typeface="Times New Roman" panose="02020603050405020304" pitchFamily="18" charset="0"/>
                <a:cs typeface="Times New Roman" panose="02020603050405020304" pitchFamily="18" charset="0"/>
              </a:rPr>
              <a:t>Rate of absorption.</a:t>
            </a:r>
          </a:p>
          <a:p>
            <a:pPr marL="457200" indent="-457200" algn="just">
              <a:lnSpc>
                <a:spcPct val="150000"/>
              </a:lnSpc>
              <a:buFont typeface="+mj-lt"/>
              <a:buAutoNum type="arabicPeriod"/>
            </a:pPr>
            <a:r>
              <a:rPr lang="en-US" sz="2400" dirty="0" smtClean="0">
                <a:latin typeface="Times New Roman" panose="02020603050405020304" pitchFamily="18" charset="0"/>
                <a:cs typeface="Times New Roman" panose="02020603050405020304" pitchFamily="18" charset="0"/>
              </a:rPr>
              <a:t>Body weight.</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p:cNvPicPr>
            <a:picLocks noGrp="1" noChangeAspect="1" noChangeArrowheads="1"/>
          </p:cNvPicPr>
          <p:nvPr>
            <p:ph sz="quarter" idx="1"/>
          </p:nvPr>
        </p:nvPicPr>
        <p:blipFill>
          <a:blip r:embed="rId2" cstate="print">
            <a:lum bright="40000"/>
          </a:blip>
          <a:srcRect t="22222" b="5556"/>
          <a:stretch>
            <a:fillRect/>
          </a:stretch>
        </p:blipFill>
        <p:spPr bwMode="auto">
          <a:xfrm>
            <a:off x="130175" y="1447800"/>
            <a:ext cx="8556625" cy="463486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219200"/>
            <a:ext cx="7848600" cy="5236536"/>
          </a:xfrm>
        </p:spPr>
        <p:txBody>
          <a:bodyPr>
            <a:normAutofit/>
          </a:bodyPr>
          <a:lstStyle/>
          <a:p>
            <a:pPr algn="just">
              <a:lnSpc>
                <a:spcPct val="150000"/>
              </a:lnSpc>
            </a:pPr>
            <a:r>
              <a:rPr lang="en-US" sz="2400" dirty="0" smtClean="0">
                <a:latin typeface="Times New Roman" panose="02020603050405020304" pitchFamily="18" charset="0"/>
                <a:cs typeface="Times New Roman" panose="02020603050405020304" pitchFamily="18" charset="0"/>
              </a:rPr>
              <a:t>The ingestion of fluoride with food also retards its absorption.</a:t>
            </a:r>
          </a:p>
          <a:p>
            <a:pPr algn="just">
              <a:lnSpc>
                <a:spcPct val="150000"/>
              </a:lnSpc>
            </a:pPr>
            <a:r>
              <a:rPr lang="en-US" sz="2400" dirty="0" smtClean="0">
                <a:latin typeface="Times New Roman" panose="02020603050405020304" pitchFamily="18" charset="0"/>
                <a:cs typeface="Times New Roman" panose="02020603050405020304" pitchFamily="18" charset="0"/>
              </a:rPr>
              <a:t>When </a:t>
            </a:r>
            <a:r>
              <a:rPr lang="en-US" sz="2400" b="1" i="1" dirty="0" smtClean="0">
                <a:solidFill>
                  <a:srgbClr val="00B0F0"/>
                </a:solidFill>
                <a:latin typeface="Times New Roman" panose="02020603050405020304" pitchFamily="18" charset="0"/>
                <a:cs typeface="Times New Roman" panose="02020603050405020304" pitchFamily="18" charset="0"/>
              </a:rPr>
              <a:t>NaF tablets </a:t>
            </a:r>
            <a:r>
              <a:rPr lang="en-US" sz="2400" dirty="0" smtClean="0">
                <a:latin typeface="Times New Roman" panose="02020603050405020304" pitchFamily="18" charset="0"/>
                <a:cs typeface="Times New Roman" panose="02020603050405020304" pitchFamily="18" charset="0"/>
              </a:rPr>
              <a:t>are taken on a fasting stomach –degree of absorption is </a:t>
            </a:r>
            <a:r>
              <a:rPr lang="en-US" sz="2400" b="1" i="1" dirty="0" smtClean="0">
                <a:solidFill>
                  <a:srgbClr val="0070C0"/>
                </a:solidFill>
                <a:latin typeface="Times New Roman" panose="02020603050405020304" pitchFamily="18" charset="0"/>
                <a:cs typeface="Times New Roman" panose="02020603050405020304" pitchFamily="18" charset="0"/>
              </a:rPr>
              <a:t>100%.</a:t>
            </a:r>
          </a:p>
          <a:p>
            <a:pPr algn="just">
              <a:lnSpc>
                <a:spcPct val="150000"/>
              </a:lnSpc>
            </a:pPr>
            <a:r>
              <a:rPr lang="en-US" sz="2400" dirty="0" smtClean="0">
                <a:latin typeface="Times New Roman" panose="02020603050405020304" pitchFamily="18" charset="0"/>
                <a:cs typeface="Times New Roman" panose="02020603050405020304" pitchFamily="18" charset="0"/>
              </a:rPr>
              <a:t>With a </a:t>
            </a:r>
            <a:r>
              <a:rPr lang="en-US" sz="2400" b="1" i="1" dirty="0" smtClean="0">
                <a:solidFill>
                  <a:srgbClr val="00B0F0"/>
                </a:solidFill>
                <a:latin typeface="Times New Roman" panose="02020603050405020304" pitchFamily="18" charset="0"/>
                <a:cs typeface="Times New Roman" panose="02020603050405020304" pitchFamily="18" charset="0"/>
              </a:rPr>
              <a:t>glass of  milk </a:t>
            </a:r>
            <a:r>
              <a:rPr lang="en-US" sz="2400" dirty="0" smtClean="0">
                <a:solidFill>
                  <a:srgbClr val="00B0F0"/>
                </a:solidFill>
                <a:latin typeface="Times New Roman" panose="02020603050405020304" pitchFamily="18" charset="0"/>
                <a:cs typeface="Times New Roman" panose="02020603050405020304" pitchFamily="18" charset="0"/>
              </a:rPr>
              <a:t>– </a:t>
            </a:r>
            <a:r>
              <a:rPr lang="en-US" sz="2400" b="1" i="1" dirty="0" smtClean="0">
                <a:solidFill>
                  <a:srgbClr val="00B0F0"/>
                </a:solidFill>
                <a:latin typeface="Times New Roman" panose="02020603050405020304" pitchFamily="18" charset="0"/>
                <a:cs typeface="Times New Roman" panose="02020603050405020304" pitchFamily="18" charset="0"/>
              </a:rPr>
              <a:t>70%</a:t>
            </a:r>
          </a:p>
          <a:p>
            <a:pPr algn="just">
              <a:lnSpc>
                <a:spcPct val="150000"/>
              </a:lnSpc>
            </a:pPr>
            <a:r>
              <a:rPr lang="en-US" sz="2400" dirty="0" smtClean="0">
                <a:latin typeface="Times New Roman" panose="02020603050405020304" pitchFamily="18" charset="0"/>
                <a:cs typeface="Times New Roman" panose="02020603050405020304" pitchFamily="18" charset="0"/>
              </a:rPr>
              <a:t>With </a:t>
            </a:r>
            <a:r>
              <a:rPr lang="en-US" sz="2400" b="1" i="1" dirty="0" smtClean="0">
                <a:solidFill>
                  <a:srgbClr val="00B0F0"/>
                </a:solidFill>
                <a:latin typeface="Times New Roman" panose="02020603050405020304" pitchFamily="18" charset="0"/>
                <a:cs typeface="Times New Roman" panose="02020603050405020304" pitchFamily="18" charset="0"/>
              </a:rPr>
              <a:t>calcium rich breakfast </a:t>
            </a:r>
            <a:r>
              <a:rPr lang="en-US" sz="2400" dirty="0" smtClean="0">
                <a:solidFill>
                  <a:srgbClr val="00B0F0"/>
                </a:solidFill>
                <a:latin typeface="Times New Roman" panose="02020603050405020304" pitchFamily="18" charset="0"/>
                <a:cs typeface="Times New Roman" panose="02020603050405020304" pitchFamily="18" charset="0"/>
              </a:rPr>
              <a:t>– </a:t>
            </a:r>
            <a:r>
              <a:rPr lang="en-US" sz="2400" b="1" i="1" dirty="0" smtClean="0">
                <a:solidFill>
                  <a:srgbClr val="00B0F0"/>
                </a:solidFill>
                <a:latin typeface="Times New Roman" panose="02020603050405020304" pitchFamily="18" charset="0"/>
                <a:cs typeface="Times New Roman" panose="02020603050405020304" pitchFamily="18" charset="0"/>
              </a:rPr>
              <a:t>60%</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152400" y="1524000"/>
            <a:ext cx="8839200" cy="5181600"/>
          </a:xfrm>
        </p:spPr>
        <p:txBody>
          <a:bodyPr>
            <a:normAutofit/>
          </a:bodyPr>
          <a:lstStyle/>
          <a:p>
            <a:pPr algn="just"/>
            <a:endParaRPr lang="en-US" sz="2400"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The timing of fluoride ingestion in relation to a meal is critical with respect to fluoride bioavailability.</a:t>
            </a:r>
          </a:p>
          <a:p>
            <a:pPr algn="just"/>
            <a:endParaRPr lang="en-US" dirty="0" smtClean="0">
              <a:latin typeface="Times New Roman" panose="02020603050405020304" pitchFamily="18" charset="0"/>
              <a:cs typeface="Times New Roman" panose="02020603050405020304" pitchFamily="18" charset="0"/>
            </a:endParaRPr>
          </a:p>
          <a:p>
            <a:pPr algn="just"/>
            <a:r>
              <a:rPr lang="en-US" sz="2400" b="1" dirty="0" smtClean="0">
                <a:latin typeface="Times New Roman" panose="02020603050405020304" pitchFamily="18" charset="0"/>
                <a:cs typeface="Times New Roman" panose="02020603050405020304" pitchFamily="18" charset="0"/>
              </a:rPr>
              <a:t>The clinical implication </a:t>
            </a:r>
            <a:r>
              <a:rPr lang="en-US" sz="2400" dirty="0" smtClean="0">
                <a:latin typeface="Times New Roman" panose="02020603050405020304" pitchFamily="18" charset="0"/>
                <a:cs typeface="Times New Roman" panose="02020603050405020304" pitchFamily="18" charset="0"/>
              </a:rPr>
              <a:t>is that if tooth brushing occurs soon after a meal, fluoride absorption will be reduced to some extent, and high plasma fluoride peaks will not occur. This might be important for small children, who tend to retain and ingest more of the toothpaste applied to the brush.</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320040"/>
            <a:ext cx="7239000" cy="899160"/>
          </a:xfrm>
        </p:spPr>
        <p:txBody>
          <a:bodyPr/>
          <a:lstStyle/>
          <a:p>
            <a:pPr algn="ctr"/>
            <a:r>
              <a:rPr lang="en-US" sz="2800" b="1" u="sng" dirty="0">
                <a:latin typeface="Times New Roman" panose="02020603050405020304" pitchFamily="18" charset="0"/>
              </a:rPr>
              <a:t>Factors influencing absorption</a:t>
            </a:r>
          </a:p>
        </p:txBody>
      </p:sp>
      <p:sp>
        <p:nvSpPr>
          <p:cNvPr id="74755" name="Rectangle 3"/>
          <p:cNvSpPr>
            <a:spLocks noGrp="1" noChangeArrowheads="1"/>
          </p:cNvSpPr>
          <p:nvPr>
            <p:ph sz="quarter" idx="1"/>
          </p:nvPr>
        </p:nvSpPr>
        <p:spPr>
          <a:xfrm>
            <a:off x="685800" y="1524000"/>
            <a:ext cx="7772400" cy="4419600"/>
          </a:xfrm>
        </p:spPr>
        <p:txBody>
          <a:bodyPr>
            <a:normAutofit fontScale="92500" lnSpcReduction="10000"/>
          </a:bodyPr>
          <a:lstStyle/>
          <a:p>
            <a:pPr>
              <a:lnSpc>
                <a:spcPct val="170000"/>
              </a:lnSpc>
            </a:pPr>
            <a:r>
              <a:rPr lang="en-US" sz="2400" dirty="0">
                <a:latin typeface="Times New Roman" panose="02020603050405020304" pitchFamily="18" charset="0"/>
              </a:rPr>
              <a:t>Solubility of the compound</a:t>
            </a:r>
          </a:p>
          <a:p>
            <a:pPr>
              <a:lnSpc>
                <a:spcPct val="170000"/>
              </a:lnSpc>
            </a:pPr>
            <a:r>
              <a:rPr lang="en-US" sz="2400" dirty="0">
                <a:latin typeface="Times New Roman" panose="02020603050405020304" pitchFamily="18" charset="0"/>
              </a:rPr>
              <a:t>Physical form of the ingested fluoride</a:t>
            </a:r>
          </a:p>
          <a:p>
            <a:pPr>
              <a:lnSpc>
                <a:spcPct val="170000"/>
              </a:lnSpc>
            </a:pPr>
            <a:r>
              <a:rPr lang="en-US" sz="2400" dirty="0">
                <a:latin typeface="Times New Roman" panose="02020603050405020304" pitchFamily="18" charset="0"/>
              </a:rPr>
              <a:t>Dosage of fluoride.</a:t>
            </a:r>
          </a:p>
          <a:p>
            <a:pPr>
              <a:lnSpc>
                <a:spcPct val="170000"/>
              </a:lnSpc>
            </a:pPr>
            <a:r>
              <a:rPr lang="en-US" sz="2400" dirty="0">
                <a:latin typeface="Times New Roman" panose="02020603050405020304" pitchFamily="18" charset="0"/>
              </a:rPr>
              <a:t>Diffusion area of the intestinal wall.</a:t>
            </a:r>
          </a:p>
          <a:p>
            <a:pPr>
              <a:lnSpc>
                <a:spcPct val="170000"/>
              </a:lnSpc>
            </a:pPr>
            <a:r>
              <a:rPr lang="en-US" sz="2400" dirty="0">
                <a:latin typeface="Times New Roman" panose="02020603050405020304" pitchFamily="18" charset="0"/>
              </a:rPr>
              <a:t>Organic constituents of diet.</a:t>
            </a:r>
          </a:p>
          <a:p>
            <a:pPr>
              <a:lnSpc>
                <a:spcPct val="170000"/>
              </a:lnSpc>
            </a:pPr>
            <a:r>
              <a:rPr lang="en-US" sz="2400" dirty="0">
                <a:latin typeface="Times New Roman" panose="02020603050405020304" pitchFamily="18" charset="0"/>
              </a:rPr>
              <a:t>Body weight of the subject</a:t>
            </a:r>
          </a:p>
          <a:p>
            <a:pPr>
              <a:lnSpc>
                <a:spcPct val="170000"/>
              </a:lnSpc>
            </a:pPr>
            <a:r>
              <a:rPr lang="en-US" sz="2400" dirty="0">
                <a:latin typeface="Times New Roman" panose="02020603050405020304" pitchFamily="18" charset="0"/>
              </a:rPr>
              <a:t>Influence of inorganic elements in the diet.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7239000" cy="609600"/>
          </a:xfrm>
        </p:spPr>
        <p:txBody>
          <a:bodyPr>
            <a:normAutofit/>
          </a:bodyPr>
          <a:lstStyle/>
          <a:p>
            <a:pPr algn="ctr"/>
            <a:r>
              <a:rPr lang="en-US" sz="2800" b="1" u="sng" dirty="0" smtClean="0"/>
              <a:t>FLUORIDE IN BLOOD PLASMA</a:t>
            </a:r>
            <a:endParaRPr lang="en-US" sz="2800" b="1" u="sng" dirty="0"/>
          </a:p>
        </p:txBody>
      </p:sp>
      <p:sp>
        <p:nvSpPr>
          <p:cNvPr id="3" name="Content Placeholder 2"/>
          <p:cNvSpPr>
            <a:spLocks noGrp="1"/>
          </p:cNvSpPr>
          <p:nvPr>
            <p:ph sz="quarter" idx="1"/>
          </p:nvPr>
        </p:nvSpPr>
        <p:spPr>
          <a:xfrm>
            <a:off x="457200" y="898525"/>
            <a:ext cx="8422640" cy="5557520"/>
          </a:xfrm>
        </p:spPr>
        <p:txBody>
          <a:bodyPr>
            <a:normAutofit/>
          </a:bodyPr>
          <a:lstStyle/>
          <a:p>
            <a:pPr algn="just">
              <a:buNone/>
            </a:pP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TOTAL PLASMA FLUORIDE </a:t>
            </a:r>
            <a:r>
              <a:rPr lang="en-US" sz="2400" b="1" i="1" dirty="0" smtClean="0">
                <a:solidFill>
                  <a:srgbClr val="FF0000"/>
                </a:solidFill>
                <a:latin typeface="Times New Roman" panose="02020603050405020304" pitchFamily="18" charset="0"/>
                <a:cs typeface="Times New Roman" panose="02020603050405020304" pitchFamily="18" charset="0"/>
              </a:rPr>
              <a:t>0.7 – 2.4  </a:t>
            </a:r>
            <a:r>
              <a:rPr lang="en-US" sz="2400" b="1" i="1" dirty="0" err="1" smtClean="0">
                <a:solidFill>
                  <a:srgbClr val="FF0000"/>
                </a:solidFill>
                <a:latin typeface="Times New Roman" panose="02020603050405020304" pitchFamily="18" charset="0"/>
                <a:cs typeface="Times New Roman" panose="02020603050405020304" pitchFamily="18" charset="0"/>
              </a:rPr>
              <a:t>uM/L</a:t>
            </a:r>
            <a:r>
              <a:rPr lang="en-US" sz="2400" b="1" i="1" dirty="0" smtClean="0">
                <a:solidFill>
                  <a:srgbClr val="FF0000"/>
                </a:solidFill>
                <a:latin typeface="Times New Roman" panose="02020603050405020304" pitchFamily="18" charset="0"/>
                <a:cs typeface="Times New Roman" panose="02020603050405020304" pitchFamily="18" charset="0"/>
              </a:rPr>
              <a:t>.</a:t>
            </a:r>
          </a:p>
          <a:p>
            <a:pPr algn="just">
              <a:buNone/>
            </a:pPr>
            <a:r>
              <a:rPr lang="en-US" sz="2400" dirty="0" smtClean="0">
                <a:latin typeface="Times New Roman" panose="02020603050405020304" pitchFamily="18" charset="0"/>
                <a:cs typeface="Times New Roman" panose="02020603050405020304" pitchFamily="18" charset="0"/>
              </a:rPr>
              <a:t>Plasma fluoride values greater than 4 mcmol/L indicate excessive exposure and are associated with periostitis.</a:t>
            </a:r>
          </a:p>
          <a:p>
            <a:pPr algn="just">
              <a:buNone/>
            </a:pPr>
            <a:endParaRPr lang="en-US" sz="2400" dirty="0" smtClean="0">
              <a:latin typeface="Times New Roman" panose="02020603050405020304" pitchFamily="18" charset="0"/>
              <a:cs typeface="Times New Roman" panose="02020603050405020304" pitchFamily="18" charset="0"/>
            </a:endParaRPr>
          </a:p>
          <a:p>
            <a:pPr algn="just">
              <a:buNone/>
            </a:pPr>
            <a:endParaRPr lang="en-US" sz="2400" dirty="0" smtClean="0">
              <a:latin typeface="Times New Roman" panose="02020603050405020304" pitchFamily="18" charset="0"/>
              <a:cs typeface="Times New Roman" panose="02020603050405020304" pitchFamily="18" charset="0"/>
            </a:endParaRPr>
          </a:p>
          <a:p>
            <a:pPr algn="just">
              <a:buNone/>
            </a:pPr>
            <a:endParaRPr lang="en-US" sz="2400" dirty="0" smtClean="0">
              <a:latin typeface="Times New Roman" panose="02020603050405020304" pitchFamily="18" charset="0"/>
              <a:cs typeface="Times New Roman" panose="02020603050405020304" pitchFamily="18" charset="0"/>
            </a:endParaRPr>
          </a:p>
          <a:p>
            <a:pPr algn="just">
              <a:buNone/>
            </a:pPr>
            <a:endParaRPr lang="en-US" sz="2400" dirty="0" smtClean="0">
              <a:latin typeface="Times New Roman" panose="02020603050405020304" pitchFamily="18" charset="0"/>
              <a:cs typeface="Times New Roman" panose="02020603050405020304" pitchFamily="18" charset="0"/>
            </a:endParaRPr>
          </a:p>
          <a:p>
            <a:pPr algn="just">
              <a:buNone/>
            </a:pPr>
            <a:endParaRPr lang="en-US" sz="2400" dirty="0" smtClean="0">
              <a:latin typeface="Times New Roman" panose="02020603050405020304" pitchFamily="18" charset="0"/>
              <a:cs typeface="Times New Roman" panose="02020603050405020304" pitchFamily="18" charset="0"/>
            </a:endParaRPr>
          </a:p>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Plasma concentration is twice as high as  that associated with the cells.</a:t>
            </a:r>
          </a:p>
          <a:p>
            <a:pPr algn="just"/>
            <a:endParaRPr lang="en-US" sz="2400" dirty="0" smtClean="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graphicFrame>
        <p:nvGraphicFramePr>
          <p:cNvPr id="4" name="Diagram 3"/>
          <p:cNvGraphicFramePr/>
          <p:nvPr/>
        </p:nvGraphicFramePr>
        <p:xfrm>
          <a:off x="381000" y="2514600"/>
          <a:ext cx="75438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320040"/>
            <a:ext cx="7239000" cy="746760"/>
          </a:xfrm>
        </p:spPr>
        <p:txBody>
          <a:bodyPr/>
          <a:lstStyle/>
          <a:p>
            <a:pPr algn="ctr"/>
            <a:r>
              <a:rPr lang="en-US" sz="2800" b="1" u="sng" dirty="0" smtClean="0">
                <a:latin typeface="Times New Roman" panose="02020603050405020304" pitchFamily="18" charset="0"/>
              </a:rPr>
              <a:t>Pharmacokinetics of fluoride</a:t>
            </a:r>
            <a:endParaRPr lang="en-US" sz="2800" b="1" u="sng" dirty="0">
              <a:latin typeface="Times New Roman" panose="02020603050405020304" pitchFamily="18" charset="0"/>
            </a:endParaRPr>
          </a:p>
        </p:txBody>
      </p:sp>
      <p:sp>
        <p:nvSpPr>
          <p:cNvPr id="25603" name="Rectangle 3"/>
          <p:cNvSpPr>
            <a:spLocks noGrp="1" noChangeArrowheads="1"/>
          </p:cNvSpPr>
          <p:nvPr>
            <p:ph sz="quarter" idx="1"/>
          </p:nvPr>
        </p:nvSpPr>
        <p:spPr/>
        <p:txBody>
          <a:bodyPr/>
          <a:lstStyle/>
          <a:p>
            <a:r>
              <a:rPr lang="en-US" sz="2400" dirty="0">
                <a:latin typeface="Times New Roman" panose="02020603050405020304" pitchFamily="18" charset="0"/>
              </a:rPr>
              <a:t>Plasma fluoride concentration versus </a:t>
            </a:r>
            <a:r>
              <a:rPr lang="en-US" sz="2400" dirty="0" smtClean="0">
                <a:latin typeface="Times New Roman" panose="02020603050405020304" pitchFamily="18" charset="0"/>
              </a:rPr>
              <a:t>time</a:t>
            </a:r>
            <a:endParaRPr lang="en-US" sz="2400" dirty="0">
              <a:latin typeface="Times New Roman" panose="02020603050405020304" pitchFamily="18" charset="0"/>
            </a:endParaRPr>
          </a:p>
        </p:txBody>
      </p:sp>
      <p:pic>
        <p:nvPicPr>
          <p:cNvPr id="25604" name="Picture 4" descr="Picture 008"/>
          <p:cNvPicPr>
            <a:picLocks noChangeAspect="1" noChangeArrowheads="1"/>
          </p:cNvPicPr>
          <p:nvPr/>
        </p:nvPicPr>
        <p:blipFill>
          <a:blip r:embed="rId2"/>
          <a:srcRect/>
          <a:stretch>
            <a:fillRect/>
          </a:stretch>
        </p:blipFill>
        <p:spPr bwMode="auto">
          <a:xfrm>
            <a:off x="838200" y="1676400"/>
            <a:ext cx="7086600" cy="467995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algn="ctr"/>
            <a:endParaRPr lang="en-US" sz="2800" u="sng" dirty="0">
              <a:latin typeface="Times New Roman" panose="02020603050405020304" pitchFamily="18" charset="0"/>
            </a:endParaRPr>
          </a:p>
        </p:txBody>
      </p:sp>
      <p:sp>
        <p:nvSpPr>
          <p:cNvPr id="64515" name="Rectangle 3"/>
          <p:cNvSpPr>
            <a:spLocks noGrp="1" noChangeArrowheads="1"/>
          </p:cNvSpPr>
          <p:nvPr>
            <p:ph sz="quarter" idx="1"/>
          </p:nvPr>
        </p:nvSpPr>
        <p:spPr>
          <a:xfrm>
            <a:off x="457200" y="1143000"/>
            <a:ext cx="7239000" cy="5312736"/>
          </a:xfrm>
        </p:spPr>
        <p:txBody>
          <a:bodyPr/>
          <a:lstStyle/>
          <a:p>
            <a:r>
              <a:rPr lang="en-US" sz="2400" dirty="0">
                <a:latin typeface="Times New Roman" panose="02020603050405020304" pitchFamily="18" charset="0"/>
              </a:rPr>
              <a:t>Two compartment model</a:t>
            </a:r>
          </a:p>
        </p:txBody>
      </p:sp>
      <p:pic>
        <p:nvPicPr>
          <p:cNvPr id="64516" name="Picture 4" descr="Picture 009"/>
          <p:cNvPicPr>
            <a:picLocks noChangeAspect="1" noChangeArrowheads="1"/>
          </p:cNvPicPr>
          <p:nvPr/>
        </p:nvPicPr>
        <p:blipFill>
          <a:blip r:embed="rId2"/>
          <a:srcRect/>
          <a:stretch>
            <a:fillRect/>
          </a:stretch>
        </p:blipFill>
        <p:spPr bwMode="auto">
          <a:xfrm>
            <a:off x="762000" y="2298700"/>
            <a:ext cx="6705600" cy="3551238"/>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85800"/>
            <a:ext cx="8077200" cy="5693736"/>
          </a:xfrm>
        </p:spPr>
        <p:txBody>
          <a:bodyPr>
            <a:normAutofit/>
          </a:bodyPr>
          <a:lstStyle/>
          <a:p>
            <a:pPr algn="just">
              <a:lnSpc>
                <a:spcPct val="150000"/>
              </a:lnSpc>
            </a:pPr>
            <a:r>
              <a:rPr lang="en-US" sz="2400" dirty="0" smtClean="0">
                <a:latin typeface="Times New Roman" panose="02020603050405020304" pitchFamily="18" charset="0"/>
                <a:cs typeface="Times New Roman" panose="02020603050405020304" pitchFamily="18" charset="0"/>
              </a:rPr>
              <a:t>The plasma half life for fluoride in human adults ranges from </a:t>
            </a:r>
            <a:r>
              <a:rPr lang="en-US" sz="2400" b="1" i="1" dirty="0" smtClean="0">
                <a:solidFill>
                  <a:srgbClr val="00B0F0"/>
                </a:solidFill>
                <a:latin typeface="Times New Roman" panose="02020603050405020304" pitchFamily="18" charset="0"/>
                <a:cs typeface="Times New Roman" panose="02020603050405020304" pitchFamily="18" charset="0"/>
              </a:rPr>
              <a:t>4 to 10 hours</a:t>
            </a:r>
            <a:r>
              <a:rPr lang="en-US" sz="2400" dirty="0" smtClean="0">
                <a:solidFill>
                  <a:srgbClr val="00B0F0"/>
                </a:solidFill>
                <a:latin typeface="Times New Roman" panose="02020603050405020304" pitchFamily="18" charset="0"/>
                <a:cs typeface="Times New Roman" panose="02020603050405020304" pitchFamily="18" charset="0"/>
              </a:rPr>
              <a:t>.</a:t>
            </a:r>
          </a:p>
          <a:p>
            <a:pPr algn="just">
              <a:lnSpc>
                <a:spcPct val="150000"/>
              </a:lnSpc>
            </a:pPr>
            <a:r>
              <a:rPr lang="en-US" sz="2400" b="1" i="1" dirty="0" smtClean="0">
                <a:solidFill>
                  <a:srgbClr val="00B0F0"/>
                </a:solidFill>
                <a:latin typeface="Times New Roman" panose="02020603050405020304" pitchFamily="18" charset="0"/>
                <a:cs typeface="Times New Roman" panose="02020603050405020304" pitchFamily="18" charset="0"/>
              </a:rPr>
              <a:t>The rate of elimination is proportional to the plasma concentration</a:t>
            </a:r>
            <a:r>
              <a:rPr lang="en-US" sz="2400" b="1" i="1" dirty="0" smtClean="0">
                <a:solidFill>
                  <a:srgbClr val="FF0000"/>
                </a:solidFill>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the higher the plasma concentration of fluoride the faster elimination and vice - versa.</a:t>
            </a:r>
          </a:p>
          <a:p>
            <a:pPr algn="just">
              <a:lnSpc>
                <a:spcPct val="150000"/>
              </a:lnSpc>
            </a:pPr>
            <a:r>
              <a:rPr lang="en-US" sz="2400" b="1" dirty="0" smtClean="0">
                <a:latin typeface="Times New Roman" panose="02020603050405020304" pitchFamily="18" charset="0"/>
                <a:cs typeface="Times New Roman" panose="02020603050405020304" pitchFamily="18" charset="0"/>
              </a:rPr>
              <a:t>Thus , the fluctuation of the plasma fluoride concentration depends on the fluoride dose ingested, dose frequency and the plasma half life of fluoride.</a:t>
            </a:r>
          </a:p>
          <a:p>
            <a:pPr algn="just">
              <a:lnSpc>
                <a:spcPct val="150000"/>
              </a:lnSpc>
              <a:buNone/>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endParaRPr lang="en-US"/>
          </a:p>
        </p:txBody>
      </p:sp>
      <p:sp>
        <p:nvSpPr>
          <p:cNvPr id="86019" name="Rectangle 3"/>
          <p:cNvSpPr>
            <a:spLocks noGrp="1" noChangeArrowheads="1"/>
          </p:cNvSpPr>
          <p:nvPr>
            <p:ph sz="quarter" idx="1"/>
          </p:nvPr>
        </p:nvSpPr>
        <p:spPr/>
        <p:txBody>
          <a:bodyPr/>
          <a:lstStyle/>
          <a:p>
            <a:pPr algn="ctr">
              <a:buFontTx/>
              <a:buNone/>
            </a:pPr>
            <a:endParaRPr lang="en-US" sz="4400" b="1">
              <a:latin typeface="Times New Roman" panose="02020603050405020304" pitchFamily="18" charset="0"/>
            </a:endParaRPr>
          </a:p>
          <a:p>
            <a:pPr algn="ctr">
              <a:buFontTx/>
              <a:buNone/>
            </a:pPr>
            <a:endParaRPr lang="en-US" sz="4400" b="1">
              <a:latin typeface="Times New Roman" panose="02020603050405020304" pitchFamily="18" charset="0"/>
            </a:endParaRPr>
          </a:p>
          <a:p>
            <a:pPr algn="ctr">
              <a:buFontTx/>
              <a:buNone/>
            </a:pPr>
            <a:r>
              <a:rPr lang="en-US" sz="4400" b="1">
                <a:latin typeface="Times New Roman" panose="02020603050405020304" pitchFamily="18" charset="0"/>
              </a:rPr>
              <a:t>DISTRIBUTION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u="sng" dirty="0" smtClean="0"/>
              <a:t>DISTRIBUTION IN SOFT TISSUES</a:t>
            </a:r>
            <a:endParaRPr lang="en-US" sz="3200" b="1" u="sng" dirty="0"/>
          </a:p>
        </p:txBody>
      </p:sp>
      <p:sp>
        <p:nvSpPr>
          <p:cNvPr id="3" name="Content Placeholder 2"/>
          <p:cNvSpPr>
            <a:spLocks noGrp="1"/>
          </p:cNvSpPr>
          <p:nvPr>
            <p:ph sz="quarter" idx="1"/>
          </p:nvPr>
        </p:nvSpPr>
        <p:spPr>
          <a:xfrm>
            <a:off x="457200" y="1752600"/>
            <a:ext cx="7239000" cy="4703136"/>
          </a:xfrm>
        </p:spPr>
        <p:txBody>
          <a:bodyPr>
            <a:normAutofit lnSpcReduction="10000"/>
          </a:bodyPr>
          <a:lstStyle/>
          <a:p>
            <a:pPr algn="just">
              <a:lnSpc>
                <a:spcPct val="150000"/>
              </a:lnSpc>
            </a:pPr>
            <a:r>
              <a:rPr lang="en-US" sz="2400" dirty="0" smtClean="0">
                <a:latin typeface="Times New Roman" panose="02020603050405020304" pitchFamily="18" charset="0"/>
                <a:cs typeface="Times New Roman" panose="02020603050405020304" pitchFamily="18" charset="0"/>
              </a:rPr>
              <a:t>Depends on the </a:t>
            </a:r>
            <a:r>
              <a:rPr lang="en-US" sz="2400" b="1" i="1" dirty="0" smtClean="0">
                <a:solidFill>
                  <a:srgbClr val="00B0F0"/>
                </a:solidFill>
                <a:latin typeface="Times New Roman" panose="02020603050405020304" pitchFamily="18" charset="0"/>
                <a:cs typeface="Times New Roman" panose="02020603050405020304" pitchFamily="18" charset="0"/>
              </a:rPr>
              <a:t>rate of blood flow </a:t>
            </a:r>
            <a:r>
              <a:rPr lang="en-US" sz="2400" dirty="0" smtClean="0">
                <a:latin typeface="Times New Roman" panose="02020603050405020304" pitchFamily="18" charset="0"/>
                <a:cs typeface="Times New Roman" panose="02020603050405020304" pitchFamily="18" charset="0"/>
              </a:rPr>
              <a:t>to the tissues.</a:t>
            </a:r>
          </a:p>
          <a:p>
            <a:pPr algn="just">
              <a:lnSpc>
                <a:spcPct val="150000"/>
              </a:lnSpc>
            </a:pPr>
            <a:r>
              <a:rPr lang="en-US" sz="2400" dirty="0" smtClean="0">
                <a:latin typeface="Times New Roman" panose="02020603050405020304" pitchFamily="18" charset="0"/>
                <a:cs typeface="Times New Roman" panose="02020603050405020304" pitchFamily="18" charset="0"/>
              </a:rPr>
              <a:t>Steady state tissue to plasma fluoride concentration ratios fall between </a:t>
            </a:r>
            <a:r>
              <a:rPr lang="en-US" sz="2400" b="1" i="1" dirty="0" smtClean="0">
                <a:solidFill>
                  <a:srgbClr val="00B0F0"/>
                </a:solidFill>
                <a:latin typeface="Times New Roman" panose="02020603050405020304" pitchFamily="18" charset="0"/>
                <a:cs typeface="Times New Roman" panose="02020603050405020304" pitchFamily="18" charset="0"/>
              </a:rPr>
              <a:t>0.4 and 0.9</a:t>
            </a:r>
            <a:r>
              <a:rPr lang="en-US" sz="2400" dirty="0" smtClean="0">
                <a:latin typeface="Times New Roman" panose="02020603050405020304" pitchFamily="18" charset="0"/>
                <a:cs typeface="Times New Roman" panose="02020603050405020304" pitchFamily="18" charset="0"/>
              </a:rPr>
              <a:t>( achieved more rapidly for well perfused tissues).</a:t>
            </a:r>
          </a:p>
          <a:p>
            <a:pPr algn="just">
              <a:lnSpc>
                <a:spcPct val="150000"/>
              </a:lnSpc>
            </a:pPr>
            <a:r>
              <a:rPr lang="en-US" sz="2400" dirty="0" smtClean="0">
                <a:latin typeface="Times New Roman" panose="02020603050405020304" pitchFamily="18" charset="0"/>
                <a:cs typeface="Times New Roman" panose="02020603050405020304" pitchFamily="18" charset="0"/>
              </a:rPr>
              <a:t>Notable exceptions to this range include the </a:t>
            </a:r>
            <a:r>
              <a:rPr lang="en-US" sz="2400" b="1" i="1" dirty="0" smtClean="0">
                <a:solidFill>
                  <a:srgbClr val="00B0F0"/>
                </a:solidFill>
                <a:latin typeface="Times New Roman" panose="02020603050405020304" pitchFamily="18" charset="0"/>
                <a:cs typeface="Times New Roman" panose="02020603050405020304" pitchFamily="18" charset="0"/>
              </a:rPr>
              <a:t>brain</a:t>
            </a:r>
            <a:r>
              <a:rPr lang="en-US" sz="2400" dirty="0" smtClean="0">
                <a:latin typeface="Times New Roman" panose="02020603050405020304" pitchFamily="18" charset="0"/>
                <a:cs typeface="Times New Roman" panose="02020603050405020304" pitchFamily="18" charset="0"/>
              </a:rPr>
              <a:t> and </a:t>
            </a:r>
            <a:r>
              <a:rPr lang="en-US" sz="2400" b="1" i="1" dirty="0" smtClean="0">
                <a:solidFill>
                  <a:srgbClr val="00B0F0"/>
                </a:solidFill>
                <a:latin typeface="Times New Roman" panose="02020603050405020304" pitchFamily="18" charset="0"/>
                <a:cs typeface="Times New Roman" panose="02020603050405020304" pitchFamily="18" charset="0"/>
              </a:rPr>
              <a:t>adipose tissue </a:t>
            </a:r>
            <a:r>
              <a:rPr lang="en-US" sz="2400" dirty="0" smtClean="0">
                <a:latin typeface="Times New Roman" panose="02020603050405020304" pitchFamily="18" charset="0"/>
                <a:cs typeface="Times New Roman" panose="02020603050405020304" pitchFamily="18" charset="0"/>
              </a:rPr>
              <a:t>in which it is less than 0.2.</a:t>
            </a:r>
          </a:p>
          <a:p>
            <a:pPr algn="just">
              <a:lnSpc>
                <a:spcPct val="150000"/>
              </a:lnSpc>
            </a:pPr>
            <a:r>
              <a:rPr lang="en-US" sz="2400" dirty="0" smtClean="0">
                <a:latin typeface="Times New Roman" panose="02020603050405020304" pitchFamily="18" charset="0"/>
                <a:cs typeface="Times New Roman" panose="02020603050405020304" pitchFamily="18" charset="0"/>
              </a:rPr>
              <a:t>Kidney tubules accumulate a higher concentration than that of plasma.</a:t>
            </a:r>
          </a:p>
          <a:p>
            <a:pPr algn="just">
              <a:lnSpc>
                <a:spcPct val="150000"/>
              </a:lnSpc>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7239000" cy="609600"/>
          </a:xfrm>
        </p:spPr>
        <p:txBody>
          <a:bodyPr>
            <a:normAutofit/>
          </a:bodyPr>
          <a:lstStyle/>
          <a:p>
            <a:pPr algn="ctr"/>
            <a:r>
              <a:rPr lang="en-US" sz="3200" b="1" u="sng" dirty="0" smtClean="0"/>
              <a:t>DISTRIBUTION IN MILK </a:t>
            </a:r>
            <a:endParaRPr lang="en-US" sz="3200" b="1" u="sng" dirty="0"/>
          </a:p>
        </p:txBody>
      </p:sp>
      <p:sp>
        <p:nvSpPr>
          <p:cNvPr id="3" name="Content Placeholder 2"/>
          <p:cNvSpPr>
            <a:spLocks noGrp="1"/>
          </p:cNvSpPr>
          <p:nvPr>
            <p:ph sz="quarter" idx="1"/>
          </p:nvPr>
        </p:nvSpPr>
        <p:spPr>
          <a:xfrm>
            <a:off x="457200" y="1371600"/>
            <a:ext cx="7239000" cy="5084136"/>
          </a:xfrm>
        </p:spPr>
        <p:txBody>
          <a:bodyPr>
            <a:normAutofit lnSpcReduction="10000"/>
          </a:bodyPr>
          <a:lstStyle/>
          <a:p>
            <a:pPr algn="just">
              <a:lnSpc>
                <a:spcPct val="150000"/>
              </a:lnSpc>
            </a:pPr>
            <a:r>
              <a:rPr lang="en-US" sz="2400" dirty="0" smtClean="0">
                <a:latin typeface="Times New Roman" panose="02020603050405020304" pitchFamily="18" charset="0"/>
                <a:cs typeface="Times New Roman" panose="02020603050405020304" pitchFamily="18" charset="0"/>
              </a:rPr>
              <a:t>Ranges from </a:t>
            </a:r>
            <a:r>
              <a:rPr lang="en-US" sz="2400" b="1" i="1" dirty="0" smtClean="0">
                <a:solidFill>
                  <a:srgbClr val="00B0F0"/>
                </a:solidFill>
                <a:latin typeface="Times New Roman" panose="02020603050405020304" pitchFamily="18" charset="0"/>
                <a:cs typeface="Times New Roman" panose="02020603050405020304" pitchFamily="18" charset="0"/>
              </a:rPr>
              <a:t>0.01 ppm to 0.05 ppm</a:t>
            </a:r>
          </a:p>
          <a:p>
            <a:pPr algn="just">
              <a:lnSpc>
                <a:spcPct val="150000"/>
              </a:lnSpc>
            </a:pPr>
            <a:r>
              <a:rPr lang="en-US" sz="2400" dirty="0" smtClean="0">
                <a:latin typeface="Times New Roman" panose="02020603050405020304" pitchFamily="18" charset="0"/>
                <a:cs typeface="Times New Roman" panose="02020603050405020304" pitchFamily="18" charset="0"/>
              </a:rPr>
              <a:t>Peak concentration reaches within </a:t>
            </a:r>
            <a:r>
              <a:rPr lang="en-US" sz="2400" b="1" i="1" dirty="0" smtClean="0">
                <a:solidFill>
                  <a:srgbClr val="00B0F0"/>
                </a:solidFill>
                <a:latin typeface="Times New Roman" panose="02020603050405020304" pitchFamily="18" charset="0"/>
                <a:cs typeface="Times New Roman" panose="02020603050405020304" pitchFamily="18" charset="0"/>
              </a:rPr>
              <a:t>one hour (slow absorption)</a:t>
            </a:r>
            <a:r>
              <a:rPr lang="en-US" sz="2400" b="1" i="1" dirty="0" smtClean="0">
                <a:solidFill>
                  <a:srgbClr val="FF0000"/>
                </a:solidFill>
                <a:latin typeface="Times New Roman" panose="02020603050405020304" pitchFamily="18" charset="0"/>
                <a:cs typeface="Times New Roman" panose="02020603050405020304" pitchFamily="18" charset="0"/>
              </a:rPr>
              <a:t>.</a:t>
            </a:r>
          </a:p>
          <a:p>
            <a:pPr marL="457200" indent="-457200" algn="just">
              <a:lnSpc>
                <a:spcPct val="150000"/>
              </a:lnSpc>
              <a:buFont typeface="+mj-lt"/>
              <a:buAutoNum type="arabicPeriod"/>
            </a:pPr>
            <a:r>
              <a:rPr lang="en-US" sz="2400" dirty="0" smtClean="0">
                <a:latin typeface="Times New Roman" panose="02020603050405020304" pitchFamily="18" charset="0"/>
                <a:cs typeface="Times New Roman" panose="02020603050405020304" pitchFamily="18" charset="0"/>
              </a:rPr>
              <a:t>Has to be released from the bound forms before digestion.</a:t>
            </a:r>
          </a:p>
          <a:p>
            <a:pPr marL="457200" indent="-457200" algn="just">
              <a:lnSpc>
                <a:spcPct val="150000"/>
              </a:lnSpc>
              <a:buFont typeface="+mj-lt"/>
              <a:buAutoNum type="arabicPeriod"/>
            </a:pPr>
            <a:r>
              <a:rPr lang="en-US" sz="2400" dirty="0" smtClean="0">
                <a:latin typeface="Times New Roman" panose="02020603050405020304" pitchFamily="18" charset="0"/>
                <a:cs typeface="Times New Roman" panose="02020603050405020304" pitchFamily="18" charset="0"/>
              </a:rPr>
              <a:t>Milk will raise the ph of the gastric juice by its powerful buffering action.</a:t>
            </a:r>
          </a:p>
          <a:p>
            <a:pPr marL="457200" indent="-457200" algn="just">
              <a:lnSpc>
                <a:spcPct val="150000"/>
              </a:lnSpc>
            </a:pPr>
            <a:r>
              <a:rPr lang="en-US" sz="2400" dirty="0" smtClean="0">
                <a:latin typeface="Times New Roman" panose="02020603050405020304" pitchFamily="18" charset="0"/>
                <a:cs typeface="Times New Roman" panose="02020603050405020304" pitchFamily="18" charset="0"/>
              </a:rPr>
              <a:t>Bottle fed babies have a higher fluorosis index than do breast fed babies.</a:t>
            </a:r>
          </a:p>
          <a:p>
            <a:pPr algn="just">
              <a:lnSpc>
                <a:spcPct val="150000"/>
              </a:lnSpc>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algn="ctr"/>
            <a:r>
              <a:rPr lang="en-US" sz="2800" b="1" u="sng" dirty="0">
                <a:latin typeface="Times New Roman" panose="02020603050405020304" pitchFamily="18" charset="0"/>
              </a:rPr>
              <a:t>Distribution in saliva</a:t>
            </a:r>
          </a:p>
        </p:txBody>
      </p:sp>
      <p:sp>
        <p:nvSpPr>
          <p:cNvPr id="53251" name="Rectangle 3"/>
          <p:cNvSpPr>
            <a:spLocks noGrp="1" noChangeArrowheads="1"/>
          </p:cNvSpPr>
          <p:nvPr>
            <p:ph sz="quarter" idx="1"/>
          </p:nvPr>
        </p:nvSpPr>
        <p:spPr/>
        <p:txBody>
          <a:bodyPr/>
          <a:lstStyle/>
          <a:p>
            <a:pPr>
              <a:lnSpc>
                <a:spcPct val="180000"/>
              </a:lnSpc>
            </a:pPr>
            <a:r>
              <a:rPr lang="en-US" sz="2400" dirty="0">
                <a:latin typeface="Times New Roman" panose="02020603050405020304" pitchFamily="18" charset="0"/>
              </a:rPr>
              <a:t>Ranges from </a:t>
            </a:r>
            <a:r>
              <a:rPr lang="en-US" sz="2400" dirty="0">
                <a:solidFill>
                  <a:srgbClr val="00B0F0"/>
                </a:solidFill>
                <a:latin typeface="Times New Roman" panose="02020603050405020304" pitchFamily="18" charset="0"/>
              </a:rPr>
              <a:t>0.01 </a:t>
            </a:r>
            <a:r>
              <a:rPr lang="en-US" sz="2400" dirty="0" err="1">
                <a:solidFill>
                  <a:srgbClr val="00B0F0"/>
                </a:solidFill>
                <a:latin typeface="Times New Roman" panose="02020603050405020304" pitchFamily="18" charset="0"/>
              </a:rPr>
              <a:t>ppm</a:t>
            </a:r>
            <a:r>
              <a:rPr lang="en-US" sz="2400" dirty="0">
                <a:solidFill>
                  <a:srgbClr val="00B0F0"/>
                </a:solidFill>
                <a:latin typeface="Times New Roman" panose="02020603050405020304" pitchFamily="18" charset="0"/>
              </a:rPr>
              <a:t> to 0.05 </a:t>
            </a:r>
            <a:r>
              <a:rPr lang="en-US" sz="2400" dirty="0" err="1">
                <a:solidFill>
                  <a:srgbClr val="00B0F0"/>
                </a:solidFill>
                <a:latin typeface="Times New Roman" panose="02020603050405020304" pitchFamily="18" charset="0"/>
              </a:rPr>
              <a:t>ppm</a:t>
            </a:r>
            <a:endParaRPr lang="en-US" sz="2400" dirty="0">
              <a:solidFill>
                <a:srgbClr val="00B0F0"/>
              </a:solidFill>
              <a:latin typeface="Times New Roman" panose="02020603050405020304" pitchFamily="18" charset="0"/>
            </a:endParaRPr>
          </a:p>
          <a:p>
            <a:pPr>
              <a:lnSpc>
                <a:spcPct val="180000"/>
              </a:lnSpc>
            </a:pPr>
            <a:r>
              <a:rPr lang="en-US" sz="2400" dirty="0">
                <a:latin typeface="Times New Roman" panose="02020603050405020304" pitchFamily="18" charset="0"/>
              </a:rPr>
              <a:t>Peak concentration within one hour.</a:t>
            </a:r>
          </a:p>
          <a:p>
            <a:pPr>
              <a:lnSpc>
                <a:spcPct val="180000"/>
              </a:lnSpc>
            </a:pPr>
            <a:r>
              <a:rPr lang="en-US" sz="2400" dirty="0" err="1">
                <a:latin typeface="Times New Roman" panose="02020603050405020304" pitchFamily="18" charset="0"/>
              </a:rPr>
              <a:t>Unstimulated</a:t>
            </a:r>
            <a:r>
              <a:rPr lang="en-US" sz="2400" dirty="0">
                <a:latin typeface="Times New Roman" panose="02020603050405020304" pitchFamily="18" charset="0"/>
              </a:rPr>
              <a:t> saliva contains more fluoride than stimulated</a:t>
            </a:r>
          </a:p>
          <a:p>
            <a:pPr>
              <a:lnSpc>
                <a:spcPct val="180000"/>
              </a:lnSpc>
            </a:pPr>
            <a:r>
              <a:rPr lang="en-US" sz="2400" dirty="0">
                <a:solidFill>
                  <a:srgbClr val="00B0F0"/>
                </a:solidFill>
                <a:latin typeface="Times New Roman" panose="02020603050405020304" pitchFamily="18" charset="0"/>
              </a:rPr>
              <a:t>Type of fluoride compound </a:t>
            </a:r>
            <a:r>
              <a:rPr lang="en-US" sz="2400" dirty="0">
                <a:latin typeface="Times New Roman" panose="02020603050405020304" pitchFamily="18" charset="0"/>
              </a:rPr>
              <a:t>ingested also alters the extent of salivary response.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7239000" cy="685800"/>
          </a:xfrm>
        </p:spPr>
        <p:txBody>
          <a:bodyPr>
            <a:normAutofit/>
          </a:bodyPr>
          <a:lstStyle/>
          <a:p>
            <a:pPr algn="ctr"/>
            <a:r>
              <a:rPr lang="en-US" sz="2800" b="1" u="sng" dirty="0" smtClean="0"/>
              <a:t>DISTRIBUTION IN BONE TISSUE</a:t>
            </a:r>
            <a:endParaRPr lang="en-US" sz="2800" b="1" u="sng" dirty="0"/>
          </a:p>
        </p:txBody>
      </p:sp>
      <p:sp>
        <p:nvSpPr>
          <p:cNvPr id="3" name="Content Placeholder 2"/>
          <p:cNvSpPr>
            <a:spLocks noGrp="1"/>
          </p:cNvSpPr>
          <p:nvPr>
            <p:ph sz="quarter" idx="1"/>
          </p:nvPr>
        </p:nvSpPr>
        <p:spPr>
          <a:xfrm>
            <a:off x="152400" y="1676400"/>
            <a:ext cx="8839200" cy="5029200"/>
          </a:xfrm>
        </p:spPr>
        <p:txBody>
          <a:bodyPr>
            <a:normAutofit/>
          </a:bodyPr>
          <a:lstStyle/>
          <a:p>
            <a:pPr>
              <a:lnSpc>
                <a:spcPct val="150000"/>
              </a:lnSpc>
            </a:pPr>
            <a:r>
              <a:rPr lang="en-US" sz="2400" dirty="0" smtClean="0">
                <a:latin typeface="Times New Roman" panose="02020603050405020304" pitchFamily="18" charset="0"/>
                <a:cs typeface="Times New Roman" panose="02020603050405020304" pitchFamily="18" charset="0"/>
              </a:rPr>
              <a:t>It is </a:t>
            </a:r>
            <a:r>
              <a:rPr lang="en-US" sz="2400" b="1" i="1" dirty="0" smtClean="0">
                <a:solidFill>
                  <a:srgbClr val="00B0F0"/>
                </a:solidFill>
                <a:latin typeface="Times New Roman" panose="02020603050405020304" pitchFamily="18" charset="0"/>
                <a:cs typeface="Times New Roman" panose="02020603050405020304" pitchFamily="18" charset="0"/>
              </a:rPr>
              <a:t>reversibly bound </a:t>
            </a:r>
            <a:r>
              <a:rPr lang="en-US" sz="2400" dirty="0" smtClean="0">
                <a:latin typeface="Times New Roman" panose="02020603050405020304" pitchFamily="18" charset="0"/>
                <a:cs typeface="Times New Roman" panose="02020603050405020304" pitchFamily="18" charset="0"/>
              </a:rPr>
              <a:t>to bone (if intake is markedly reduced some of the fluoride accumulated is gradually lost).</a:t>
            </a:r>
          </a:p>
          <a:p>
            <a:pPr>
              <a:lnSpc>
                <a:spcPct val="150000"/>
              </a:lnSpc>
            </a:pPr>
            <a:r>
              <a:rPr lang="en-US" sz="2400" dirty="0" smtClean="0">
                <a:latin typeface="Times New Roman" panose="02020603050405020304" pitchFamily="18" charset="0"/>
                <a:cs typeface="Times New Roman" panose="02020603050405020304" pitchFamily="18" charset="0"/>
              </a:rPr>
              <a:t>Distribution is </a:t>
            </a:r>
            <a:r>
              <a:rPr lang="en-US" sz="2400" b="1" i="1" dirty="0" smtClean="0">
                <a:solidFill>
                  <a:srgbClr val="00B0F0"/>
                </a:solidFill>
                <a:latin typeface="Times New Roman" panose="02020603050405020304" pitchFamily="18" charset="0"/>
                <a:cs typeface="Times New Roman" panose="02020603050405020304" pitchFamily="18" charset="0"/>
              </a:rPr>
              <a:t>not uniform</a:t>
            </a:r>
            <a:r>
              <a:rPr lang="en-US" sz="2400" b="1" i="1" dirty="0" smtClean="0">
                <a:solidFill>
                  <a:srgbClr val="FF0000"/>
                </a:solidFill>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highest in areas of most active growth (endosteal and periosteal surfaces usually have a high fluoride content).</a:t>
            </a:r>
          </a:p>
          <a:p>
            <a:pPr>
              <a:lnSpc>
                <a:spcPct val="150000"/>
              </a:lnSpc>
            </a:pPr>
            <a:endParaRPr lang="en-US" sz="2400" dirty="0" smtClean="0">
              <a:latin typeface="Times New Roman" panose="02020603050405020304" pitchFamily="18" charset="0"/>
              <a:cs typeface="Times New Roman" panose="02020603050405020304" pitchFamily="18" charset="0"/>
            </a:endParaRPr>
          </a:p>
          <a:p>
            <a:pPr>
              <a:lnSpc>
                <a:spcPct val="150000"/>
              </a:lnSpc>
              <a:buNone/>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latin typeface="Times New Roman" panose="02020603050405020304" pitchFamily="18" charset="0"/>
                <a:sym typeface="+mn-ea"/>
              </a:rPr>
              <a:t>Distribution in dental tissues</a:t>
            </a:r>
            <a:r>
              <a:rPr lang="en-US" b="1" u="sng" dirty="0">
                <a:latin typeface="Times New Roman" panose="02020603050405020304" pitchFamily="18" charset="0"/>
              </a:rPr>
              <a:t/>
            </a:r>
            <a:br>
              <a:rPr lang="en-US" b="1" u="sng" dirty="0">
                <a:latin typeface="Times New Roman" panose="02020603050405020304" pitchFamily="18" charset="0"/>
              </a:rPr>
            </a:br>
            <a:endParaRPr lang="en-US"/>
          </a:p>
        </p:txBody>
      </p:sp>
      <p:sp>
        <p:nvSpPr>
          <p:cNvPr id="3" name="Content Placeholder 2"/>
          <p:cNvSpPr>
            <a:spLocks noGrp="1"/>
          </p:cNvSpPr>
          <p:nvPr>
            <p:ph sz="quarter" idx="1"/>
          </p:nvPr>
        </p:nvSpPr>
        <p:spPr>
          <a:xfrm>
            <a:off x="152400" y="1219200"/>
            <a:ext cx="8686800" cy="5486400"/>
          </a:xfrm>
        </p:spPr>
        <p:txBody>
          <a:bodyPr>
            <a:normAutofit/>
          </a:bodyPr>
          <a:lstStyle/>
          <a:p>
            <a:pPr algn="just"/>
            <a:r>
              <a:rPr lang="en-US" sz="2000" dirty="0" smtClean="0">
                <a:latin typeface="Times New Roman" panose="02020603050405020304" pitchFamily="18" charset="0"/>
                <a:cs typeface="Times New Roman" panose="02020603050405020304" pitchFamily="18" charset="0"/>
              </a:rPr>
              <a:t>Dentin and bone appear to have similar fluoride concentrations which increase with age, while that of enamel is markedly lower. </a:t>
            </a:r>
          </a:p>
          <a:p>
            <a:pPr algn="just"/>
            <a:r>
              <a:rPr lang="en-US" sz="2000" dirty="0" smtClean="0">
                <a:latin typeface="Times New Roman" panose="02020603050405020304" pitchFamily="18" charset="0"/>
                <a:cs typeface="Times New Roman" panose="02020603050405020304" pitchFamily="18" charset="0"/>
              </a:rPr>
              <a:t>Dentin fluoride levels decline progressively from the </a:t>
            </a:r>
            <a:r>
              <a:rPr lang="en-US" sz="2000" dirty="0" err="1" smtClean="0">
                <a:latin typeface="Times New Roman" panose="02020603050405020304" pitchFamily="18" charset="0"/>
                <a:cs typeface="Times New Roman" panose="02020603050405020304" pitchFamily="18" charset="0"/>
              </a:rPr>
              <a:t>pulpal</a:t>
            </a:r>
            <a:r>
              <a:rPr lang="en-US" sz="2000" dirty="0" smtClean="0">
                <a:latin typeface="Times New Roman" panose="02020603050405020304" pitchFamily="18" charset="0"/>
                <a:cs typeface="Times New Roman" panose="02020603050405020304" pitchFamily="18" charset="0"/>
              </a:rPr>
              <a:t> surface to the dentin-enamel junction (DEJ). </a:t>
            </a:r>
          </a:p>
          <a:p>
            <a:pPr algn="just"/>
            <a:r>
              <a:rPr lang="en-US" sz="2000" dirty="0" smtClean="0">
                <a:latin typeface="Times New Roman" panose="02020603050405020304" pitchFamily="18" charset="0"/>
                <a:cs typeface="Times New Roman" panose="02020603050405020304" pitchFamily="18" charset="0"/>
              </a:rPr>
              <a:t>Enamel fluoride concentrations are highest at the surface and decline progressively toward the DEJ.</a:t>
            </a:r>
          </a:p>
          <a:p>
            <a:pPr algn="just"/>
            <a:endParaRPr lang="en-US" sz="2000" dirty="0" smtClean="0">
              <a:latin typeface="Times New Roman" panose="02020603050405020304" pitchFamily="18" charset="0"/>
              <a:cs typeface="Times New Roman" panose="02020603050405020304" pitchFamily="18" charset="0"/>
            </a:endParaRPr>
          </a:p>
          <a:p>
            <a:pPr algn="just"/>
            <a:r>
              <a:rPr lang="en-US" sz="2000" dirty="0" smtClean="0">
                <a:latin typeface="Times New Roman" panose="02020603050405020304" pitchFamily="18" charset="0"/>
                <a:cs typeface="Times New Roman" panose="02020603050405020304" pitchFamily="18" charset="0"/>
              </a:rPr>
              <a:t> </a:t>
            </a:r>
            <a:r>
              <a:rPr lang="en-US" sz="2000" b="1" dirty="0" smtClean="0">
                <a:latin typeface="Times New Roman" panose="02020603050405020304" pitchFamily="18" charset="0"/>
                <a:cs typeface="Times New Roman" panose="02020603050405020304" pitchFamily="18" charset="0"/>
              </a:rPr>
              <a:t>Bulk enamel (all the enamel from a tooth) fluoride concentrations mainly reflect the level of fluoride exposure during tooth formation, while dentin and bone fluoride concentrations are generally proportional to the long-term level of intake (</a:t>
            </a:r>
            <a:r>
              <a:rPr lang="en-US" sz="2000" b="1" dirty="0" err="1" smtClean="0">
                <a:latin typeface="Times New Roman" panose="02020603050405020304" pitchFamily="18" charset="0"/>
                <a:cs typeface="Times New Roman" panose="02020603050405020304" pitchFamily="18" charset="0"/>
              </a:rPr>
              <a:t>Weatherell</a:t>
            </a:r>
            <a:r>
              <a:rPr lang="en-US" sz="2000" b="1" dirty="0" smtClean="0">
                <a:latin typeface="Times New Roman" panose="02020603050405020304" pitchFamily="18" charset="0"/>
                <a:cs typeface="Times New Roman" panose="02020603050405020304" pitchFamily="18" charset="0"/>
              </a:rPr>
              <a:t>, 1969).</a:t>
            </a:r>
            <a:endParaRPr lang="en-US" sz="20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a:r>
              <a:rPr lang="en-US" sz="2800" b="1" u="sng" dirty="0">
                <a:latin typeface="Times New Roman" panose="02020603050405020304" pitchFamily="18" charset="0"/>
              </a:rPr>
              <a:t>Distribution in the fetus</a:t>
            </a:r>
            <a:r>
              <a:rPr lang="en-US" sz="2800" b="1" dirty="0">
                <a:latin typeface="Times New Roman" panose="02020603050405020304" pitchFamily="18" charset="0"/>
              </a:rPr>
              <a:t> </a:t>
            </a:r>
          </a:p>
        </p:txBody>
      </p:sp>
      <p:sp>
        <p:nvSpPr>
          <p:cNvPr id="29699" name="Rectangle 3"/>
          <p:cNvSpPr>
            <a:spLocks noGrp="1" noChangeArrowheads="1"/>
          </p:cNvSpPr>
          <p:nvPr>
            <p:ph sz="quarter" idx="1"/>
          </p:nvPr>
        </p:nvSpPr>
        <p:spPr/>
        <p:txBody>
          <a:bodyPr/>
          <a:lstStyle/>
          <a:p>
            <a:pPr>
              <a:lnSpc>
                <a:spcPct val="170000"/>
              </a:lnSpc>
            </a:pPr>
            <a:r>
              <a:rPr lang="en-US" sz="2400" dirty="0">
                <a:latin typeface="Times New Roman" panose="02020603050405020304" pitchFamily="18" charset="0"/>
              </a:rPr>
              <a:t>Placenta acts as a total barrier to the fluoride; others have suggested that it is only partial.</a:t>
            </a:r>
          </a:p>
          <a:p>
            <a:pPr>
              <a:lnSpc>
                <a:spcPct val="170000"/>
              </a:lnSpc>
            </a:pPr>
            <a:r>
              <a:rPr lang="en-US" sz="2400" b="1" dirty="0">
                <a:latin typeface="Times New Roman" panose="02020603050405020304" pitchFamily="18" charset="0"/>
              </a:rPr>
              <a:t>Recent studies have shown that placenta is not in any sense a barrier to the passage of fluoride.</a:t>
            </a:r>
          </a:p>
          <a:p>
            <a:pPr>
              <a:lnSpc>
                <a:spcPct val="170000"/>
              </a:lnSpc>
            </a:pPr>
            <a:r>
              <a:rPr lang="en-US" sz="2400" dirty="0">
                <a:latin typeface="Times New Roman" panose="02020603050405020304" pitchFamily="18" charset="0"/>
              </a:rPr>
              <a:t>Direct relationship between serum fluoride concentration of mother and fetus.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endParaRPr lang="en-US"/>
          </a:p>
        </p:txBody>
      </p:sp>
      <p:sp>
        <p:nvSpPr>
          <p:cNvPr id="80899" name="Rectangle 3"/>
          <p:cNvSpPr>
            <a:spLocks noGrp="1" noChangeArrowheads="1"/>
          </p:cNvSpPr>
          <p:nvPr>
            <p:ph sz="quarter" idx="1"/>
          </p:nvPr>
        </p:nvSpPr>
        <p:spPr/>
        <p:txBody>
          <a:bodyPr/>
          <a:lstStyle/>
          <a:p>
            <a:pPr algn="ctr">
              <a:buFontTx/>
              <a:buNone/>
            </a:pPr>
            <a:endParaRPr lang="en-US" sz="4400" b="1">
              <a:latin typeface="Times New Roman" panose="02020603050405020304" pitchFamily="18" charset="0"/>
            </a:endParaRPr>
          </a:p>
          <a:p>
            <a:pPr algn="ctr">
              <a:buFontTx/>
              <a:buNone/>
            </a:pPr>
            <a:endParaRPr lang="en-US" sz="4400" b="1">
              <a:latin typeface="Times New Roman" panose="02020603050405020304" pitchFamily="18" charset="0"/>
            </a:endParaRPr>
          </a:p>
          <a:p>
            <a:pPr algn="ctr">
              <a:buFontTx/>
              <a:buNone/>
            </a:pPr>
            <a:r>
              <a:rPr lang="en-US" sz="4400" b="1">
                <a:latin typeface="Times New Roman" panose="02020603050405020304" pitchFamily="18" charset="0"/>
              </a:rPr>
              <a:t>EXCRETION</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lgn="ctr"/>
            <a:r>
              <a:rPr lang="en-US" sz="2800" b="1" u="sng" dirty="0">
                <a:latin typeface="Times New Roman" panose="02020603050405020304" pitchFamily="18" charset="0"/>
              </a:rPr>
              <a:t>Excretion</a:t>
            </a:r>
            <a:r>
              <a:rPr lang="en-US" sz="2800" dirty="0">
                <a:latin typeface="Times New Roman" panose="02020603050405020304" pitchFamily="18" charset="0"/>
              </a:rPr>
              <a:t> </a:t>
            </a:r>
          </a:p>
        </p:txBody>
      </p:sp>
      <p:sp>
        <p:nvSpPr>
          <p:cNvPr id="33795" name="Rectangle 3"/>
          <p:cNvSpPr>
            <a:spLocks noGrp="1" noChangeArrowheads="1"/>
          </p:cNvSpPr>
          <p:nvPr>
            <p:ph sz="quarter" idx="1"/>
          </p:nvPr>
        </p:nvSpPr>
        <p:spPr/>
        <p:txBody>
          <a:bodyPr/>
          <a:lstStyle/>
          <a:p>
            <a:pPr marL="533400" indent="-533400">
              <a:lnSpc>
                <a:spcPct val="180000"/>
              </a:lnSpc>
            </a:pPr>
            <a:r>
              <a:rPr lang="en-US" sz="2400">
                <a:latin typeface="Times New Roman" panose="02020603050405020304" pitchFamily="18" charset="0"/>
              </a:rPr>
              <a:t>It depends on several factors</a:t>
            </a:r>
          </a:p>
          <a:p>
            <a:pPr marL="533400" indent="-533400">
              <a:lnSpc>
                <a:spcPct val="180000"/>
              </a:lnSpc>
              <a:buFont typeface="Wingdings" panose="05000000000000000000" pitchFamily="2" charset="2"/>
              <a:buAutoNum type="alphaLcParenR"/>
            </a:pPr>
            <a:r>
              <a:rPr lang="en-US" sz="2400">
                <a:latin typeface="Times New Roman" panose="02020603050405020304" pitchFamily="18" charset="0"/>
              </a:rPr>
              <a:t>The total intake</a:t>
            </a:r>
          </a:p>
          <a:p>
            <a:pPr marL="533400" indent="-533400">
              <a:lnSpc>
                <a:spcPct val="180000"/>
              </a:lnSpc>
              <a:buFont typeface="Wingdings" panose="05000000000000000000" pitchFamily="2" charset="2"/>
              <a:buAutoNum type="alphaLcParenR"/>
            </a:pPr>
            <a:r>
              <a:rPr lang="en-US" sz="2400">
                <a:latin typeface="Times New Roman" panose="02020603050405020304" pitchFamily="18" charset="0"/>
              </a:rPr>
              <a:t>The form in which fluoride is taken into the body.</a:t>
            </a:r>
          </a:p>
          <a:p>
            <a:pPr marL="533400" indent="-533400">
              <a:lnSpc>
                <a:spcPct val="180000"/>
              </a:lnSpc>
              <a:buFont typeface="Wingdings" panose="05000000000000000000" pitchFamily="2" charset="2"/>
              <a:buAutoNum type="alphaLcParenR"/>
            </a:pPr>
            <a:r>
              <a:rPr lang="en-US" sz="2400">
                <a:latin typeface="Times New Roman" panose="02020603050405020304" pitchFamily="18" charset="0"/>
              </a:rPr>
              <a:t>Whether the individual is regularly exposed to the fluoride</a:t>
            </a:r>
          </a:p>
          <a:p>
            <a:pPr marL="533400" indent="-533400">
              <a:lnSpc>
                <a:spcPct val="180000"/>
              </a:lnSpc>
              <a:buFont typeface="Wingdings" panose="05000000000000000000" pitchFamily="2" charset="2"/>
              <a:buAutoNum type="alphaLcParenR"/>
            </a:pPr>
            <a:r>
              <a:rPr lang="en-US" sz="2400">
                <a:latin typeface="Times New Roman" panose="02020603050405020304" pitchFamily="18" charset="0"/>
              </a:rPr>
              <a:t>The health status of the individual.</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lgn="ctr"/>
            <a:r>
              <a:rPr lang="en-US" sz="2800" dirty="0" smtClean="0">
                <a:latin typeface="Times New Roman" panose="02020603050405020304" pitchFamily="18" charset="0"/>
              </a:rPr>
              <a:t> </a:t>
            </a:r>
            <a:endParaRPr lang="en-US" sz="2800" dirty="0">
              <a:latin typeface="Times New Roman" panose="02020603050405020304" pitchFamily="18" charset="0"/>
            </a:endParaRPr>
          </a:p>
        </p:txBody>
      </p:sp>
      <p:sp>
        <p:nvSpPr>
          <p:cNvPr id="30723" name="Rectangle 3"/>
          <p:cNvSpPr>
            <a:spLocks noGrp="1" noChangeArrowheads="1"/>
          </p:cNvSpPr>
          <p:nvPr>
            <p:ph sz="quarter" idx="1"/>
          </p:nvPr>
        </p:nvSpPr>
        <p:spPr/>
        <p:txBody>
          <a:bodyPr/>
          <a:lstStyle/>
          <a:p>
            <a:pPr marL="533400" indent="-533400">
              <a:lnSpc>
                <a:spcPct val="170000"/>
              </a:lnSpc>
              <a:buFontTx/>
              <a:buNone/>
            </a:pPr>
            <a:r>
              <a:rPr lang="en-US" sz="2400" dirty="0">
                <a:latin typeface="Times New Roman" panose="02020603050405020304" pitchFamily="18" charset="0"/>
              </a:rPr>
              <a:t>Major route of removal is by kidneys</a:t>
            </a:r>
          </a:p>
          <a:p>
            <a:pPr marL="533400" indent="-533400">
              <a:lnSpc>
                <a:spcPct val="170000"/>
              </a:lnSpc>
            </a:pPr>
            <a:r>
              <a:rPr lang="en-US" sz="2400" dirty="0">
                <a:latin typeface="Times New Roman" panose="02020603050405020304" pitchFamily="18" charset="0"/>
              </a:rPr>
              <a:t>Determinant of amount of fluoride excreted in </a:t>
            </a:r>
            <a:r>
              <a:rPr lang="en-US" sz="2400" dirty="0" smtClean="0">
                <a:latin typeface="Times New Roman" panose="02020603050405020304" pitchFamily="18" charset="0"/>
              </a:rPr>
              <a:t>urine.</a:t>
            </a:r>
            <a:r>
              <a:rPr lang="en-US" sz="2400" b="1" i="1" dirty="0" smtClean="0">
                <a:solidFill>
                  <a:srgbClr val="FF0000"/>
                </a:solidFill>
                <a:latin typeface="Times New Roman" panose="02020603050405020304" pitchFamily="18" charset="0"/>
                <a:cs typeface="Times New Roman" panose="02020603050405020304" pitchFamily="18" charset="0"/>
              </a:rPr>
              <a:t> </a:t>
            </a:r>
            <a:r>
              <a:rPr lang="en-US" sz="2400" b="1" i="1" dirty="0" smtClean="0">
                <a:solidFill>
                  <a:srgbClr val="00B0F0"/>
                </a:solidFill>
                <a:latin typeface="Times New Roman" panose="02020603050405020304" pitchFamily="18" charset="0"/>
                <a:cs typeface="Times New Roman" panose="02020603050405020304" pitchFamily="18" charset="0"/>
              </a:rPr>
              <a:t>(best index of fluoride intake)</a:t>
            </a:r>
            <a:endParaRPr lang="en-US" sz="2400" dirty="0">
              <a:solidFill>
                <a:srgbClr val="00B0F0"/>
              </a:solidFill>
              <a:latin typeface="Times New Roman" panose="02020603050405020304" pitchFamily="18" charset="0"/>
            </a:endParaRPr>
          </a:p>
          <a:p>
            <a:pPr marL="533400" indent="-533400">
              <a:lnSpc>
                <a:spcPct val="170000"/>
              </a:lnSpc>
              <a:buFont typeface="Wingdings" panose="05000000000000000000" pitchFamily="2" charset="2"/>
              <a:buAutoNum type="alphaLcParenR"/>
            </a:pPr>
            <a:r>
              <a:rPr lang="en-US" sz="2400" dirty="0" err="1">
                <a:latin typeface="Times New Roman" panose="02020603050405020304" pitchFamily="18" charset="0"/>
              </a:rPr>
              <a:t>Glomerular</a:t>
            </a:r>
            <a:r>
              <a:rPr lang="en-US" sz="2400" dirty="0">
                <a:latin typeface="Times New Roman" panose="02020603050405020304" pitchFamily="18" charset="0"/>
              </a:rPr>
              <a:t> filtration rate</a:t>
            </a:r>
          </a:p>
          <a:p>
            <a:pPr marL="533400" indent="-533400">
              <a:lnSpc>
                <a:spcPct val="170000"/>
              </a:lnSpc>
              <a:buFont typeface="Wingdings" panose="05000000000000000000" pitchFamily="2" charset="2"/>
              <a:buAutoNum type="alphaLcParenR"/>
            </a:pPr>
            <a:r>
              <a:rPr lang="en-US" sz="2400" dirty="0">
                <a:latin typeface="Times New Roman" panose="02020603050405020304" pitchFamily="18" charset="0"/>
              </a:rPr>
              <a:t>Renal clearance of fluoride</a:t>
            </a:r>
          </a:p>
          <a:p>
            <a:pPr marL="533400" indent="-533400">
              <a:lnSpc>
                <a:spcPct val="170000"/>
              </a:lnSpc>
              <a:buFont typeface="Wingdings" panose="05000000000000000000" pitchFamily="2" charset="2"/>
              <a:buAutoNum type="alphaLcParenR"/>
            </a:pPr>
            <a:r>
              <a:rPr lang="en-US" sz="2400" dirty="0">
                <a:latin typeface="Times New Roman" panose="02020603050405020304" pitchFamily="18" charset="0"/>
              </a:rPr>
              <a:t>Percentage of filtered fluoride reabsorbed.</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normAutofit/>
          </a:bodyPr>
          <a:lstStyle/>
          <a:p>
            <a:pPr algn="ctr"/>
            <a:r>
              <a:rPr lang="en-US" sz="2400" b="1" u="sng" dirty="0" smtClean="0"/>
              <a:t>EXCRETION VIA BREAST MILK</a:t>
            </a:r>
            <a:endParaRPr lang="en-US" sz="2400" b="1" u="sng" dirty="0"/>
          </a:p>
        </p:txBody>
      </p:sp>
      <p:sp>
        <p:nvSpPr>
          <p:cNvPr id="3" name="Content Placeholder 2"/>
          <p:cNvSpPr>
            <a:spLocks noGrp="1"/>
          </p:cNvSpPr>
          <p:nvPr>
            <p:ph sz="quarter" idx="1"/>
          </p:nvPr>
        </p:nvSpPr>
        <p:spPr>
          <a:xfrm>
            <a:off x="457200" y="1447800"/>
            <a:ext cx="7239000" cy="5007936"/>
          </a:xfrm>
        </p:spPr>
        <p:txBody>
          <a:bodyPr>
            <a:normAutofit/>
          </a:bodyPr>
          <a:lstStyle/>
          <a:p>
            <a:pPr algn="just">
              <a:lnSpc>
                <a:spcPct val="150000"/>
              </a:lnSpc>
            </a:pPr>
            <a:r>
              <a:rPr lang="en-US" sz="2400" dirty="0" smtClean="0">
                <a:latin typeface="Times New Roman" panose="02020603050405020304" pitchFamily="18" charset="0"/>
                <a:cs typeface="Times New Roman" panose="02020603050405020304" pitchFamily="18" charset="0"/>
              </a:rPr>
              <a:t>Breast milk represents a </a:t>
            </a:r>
            <a:r>
              <a:rPr lang="en-US" sz="2400" b="1" i="1" dirty="0" smtClean="0">
                <a:solidFill>
                  <a:srgbClr val="00B0F0"/>
                </a:solidFill>
                <a:latin typeface="Times New Roman" panose="02020603050405020304" pitchFamily="18" charset="0"/>
                <a:cs typeface="Times New Roman" panose="02020603050405020304" pitchFamily="18" charset="0"/>
              </a:rPr>
              <a:t>reference point for the natural daily fluoride Intake during the first six months of life.</a:t>
            </a:r>
          </a:p>
          <a:p>
            <a:pPr algn="just">
              <a:lnSpc>
                <a:spcPct val="150000"/>
              </a:lnSpc>
            </a:pPr>
            <a:r>
              <a:rPr lang="en-US" sz="2400" dirty="0" smtClean="0">
                <a:latin typeface="Times New Roman" panose="02020603050405020304" pitchFamily="18" charset="0"/>
                <a:cs typeface="Times New Roman" panose="02020603050405020304" pitchFamily="18" charset="0"/>
              </a:rPr>
              <a:t>Fluoride concentration of colostrum and mature breast milk – </a:t>
            </a:r>
            <a:r>
              <a:rPr lang="en-US" sz="2400" b="1" i="1" dirty="0" smtClean="0">
                <a:solidFill>
                  <a:srgbClr val="00B0F0"/>
                </a:solidFill>
                <a:latin typeface="Times New Roman" panose="02020603050405020304" pitchFamily="18" charset="0"/>
                <a:cs typeface="Times New Roman" panose="02020603050405020304" pitchFamily="18" charset="0"/>
              </a:rPr>
              <a:t>0.4 M.</a:t>
            </a:r>
          </a:p>
          <a:p>
            <a:pPr algn="just">
              <a:lnSpc>
                <a:spcPct val="150000"/>
              </a:lnSpc>
            </a:pPr>
            <a:r>
              <a:rPr lang="en-US" sz="2400" dirty="0" smtClean="0">
                <a:latin typeface="Times New Roman" panose="02020603050405020304" pitchFamily="18" charset="0"/>
                <a:cs typeface="Times New Roman" panose="02020603050405020304" pitchFamily="18" charset="0"/>
              </a:rPr>
              <a:t>There is limited transfer of fluoride from plasma to breast milk but fluoride content is increased if the amount ingested is increased.</a:t>
            </a:r>
          </a:p>
          <a:p>
            <a:pPr algn="just">
              <a:lnSpc>
                <a:spcPct val="150000"/>
              </a:lnSpc>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u="sng" dirty="0" smtClean="0"/>
              <a:t>Excretion via feces</a:t>
            </a:r>
            <a:endParaRPr lang="en-US" sz="2800" b="1" u="sng" dirty="0"/>
          </a:p>
        </p:txBody>
      </p:sp>
      <p:sp>
        <p:nvSpPr>
          <p:cNvPr id="3" name="Content Placeholder 2"/>
          <p:cNvSpPr>
            <a:spLocks noGrp="1"/>
          </p:cNvSpPr>
          <p:nvPr>
            <p:ph sz="quarter" idx="1"/>
          </p:nvPr>
        </p:nvSpPr>
        <p:spPr>
          <a:xfrm>
            <a:off x="457200" y="2057400"/>
            <a:ext cx="7239000" cy="4398336"/>
          </a:xfrm>
        </p:spPr>
        <p:txBody>
          <a:bodyPr>
            <a:normAutofit/>
          </a:bodyPr>
          <a:lstStyle/>
          <a:p>
            <a:pPr algn="just">
              <a:lnSpc>
                <a:spcPct val="150000"/>
              </a:lnSpc>
            </a:pPr>
            <a:r>
              <a:rPr lang="en-US" sz="2400" dirty="0" smtClean="0">
                <a:latin typeface="Times New Roman" panose="02020603050405020304" pitchFamily="18" charset="0"/>
                <a:cs typeface="Times New Roman" panose="02020603050405020304" pitchFamily="18" charset="0"/>
              </a:rPr>
              <a:t>Less quantitative importance - 10% of daily excretion can be accounted for in feces.</a:t>
            </a:r>
          </a:p>
          <a:p>
            <a:pPr algn="just">
              <a:lnSpc>
                <a:spcPct val="150000"/>
              </a:lnSpc>
            </a:pPr>
            <a:r>
              <a:rPr lang="en-US" sz="2400" dirty="0" smtClean="0">
                <a:latin typeface="Times New Roman" panose="02020603050405020304" pitchFamily="18" charset="0"/>
                <a:cs typeface="Times New Roman" panose="02020603050405020304" pitchFamily="18" charset="0"/>
              </a:rPr>
              <a:t>When diet contains insoluble fluoride compounds, larger amounts are excreted through feces.</a:t>
            </a:r>
          </a:p>
          <a:p>
            <a:pPr algn="just">
              <a:lnSpc>
                <a:spcPct val="150000"/>
              </a:lnSpc>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b="1" u="sng" dirty="0" smtClean="0"/>
              <a:t>EXCRETION IN SWEAT AND SALIVA</a:t>
            </a:r>
            <a:endParaRPr lang="en-US" sz="2800" b="1" u="sng" dirty="0"/>
          </a:p>
        </p:txBody>
      </p:sp>
      <p:sp>
        <p:nvSpPr>
          <p:cNvPr id="3" name="Content Placeholder 2"/>
          <p:cNvSpPr>
            <a:spLocks noGrp="1"/>
          </p:cNvSpPr>
          <p:nvPr>
            <p:ph sz="quarter" idx="1"/>
          </p:nvPr>
        </p:nvSpPr>
        <p:spPr/>
        <p:txBody>
          <a:bodyPr>
            <a:normAutofit/>
          </a:bodyPr>
          <a:lstStyle/>
          <a:p>
            <a:pPr algn="just">
              <a:lnSpc>
                <a:spcPct val="150000"/>
              </a:lnSpc>
            </a:pPr>
            <a:r>
              <a:rPr lang="en-US" sz="2400" dirty="0" smtClean="0">
                <a:latin typeface="Times New Roman" panose="02020603050405020304" pitchFamily="18" charset="0"/>
                <a:cs typeface="Times New Roman" panose="02020603050405020304" pitchFamily="18" charset="0"/>
              </a:rPr>
              <a:t>At ambient temperatures and humidity up to 25% of fluoride excreted appeared in sweat.</a:t>
            </a:r>
          </a:p>
          <a:p>
            <a:pPr algn="just">
              <a:lnSpc>
                <a:spcPct val="150000"/>
              </a:lnSpc>
            </a:pPr>
            <a:r>
              <a:rPr lang="en-US" sz="2400" dirty="0" smtClean="0">
                <a:latin typeface="Times New Roman" panose="02020603050405020304" pitchFamily="18" charset="0"/>
                <a:cs typeface="Times New Roman" panose="02020603050405020304" pitchFamily="18" charset="0"/>
              </a:rPr>
              <a:t>During excessive perspiring appreciable amounts are lost through sweat.</a:t>
            </a:r>
          </a:p>
          <a:p>
            <a:pPr algn="just">
              <a:lnSpc>
                <a:spcPct val="150000"/>
              </a:lnSpc>
            </a:pPr>
            <a:r>
              <a:rPr lang="en-US" sz="2400" dirty="0" smtClean="0">
                <a:latin typeface="Times New Roman" panose="02020603050405020304" pitchFamily="18" charset="0"/>
                <a:cs typeface="Times New Roman" panose="02020603050405020304" pitchFamily="18" charset="0"/>
              </a:rPr>
              <a:t>A negligible fraction can be accounted for in the saliva.</a:t>
            </a:r>
          </a:p>
          <a:p>
            <a:pPr algn="just">
              <a:lnSpc>
                <a:spcPct val="150000"/>
              </a:lnSpc>
            </a:pPr>
            <a:r>
              <a:rPr lang="en-US" sz="2400" dirty="0" smtClean="0">
                <a:latin typeface="Times New Roman" panose="02020603050405020304" pitchFamily="18" charset="0"/>
                <a:cs typeface="Times New Roman" panose="02020603050405020304" pitchFamily="18" charset="0"/>
              </a:rPr>
              <a:t>Fluoride is completely diffusible in saliva and it may be incorporated into dental calculus.</a:t>
            </a:r>
          </a:p>
          <a:p>
            <a:pPr algn="just">
              <a:lnSpc>
                <a:spcPct val="150000"/>
              </a:lnSpc>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4600" y="1246632"/>
            <a:ext cx="5957668" cy="1877568"/>
          </a:xfrm>
        </p:spPr>
        <p:txBody>
          <a:bodyPr>
            <a:normAutofit/>
          </a:bodyPr>
          <a:lstStyle/>
          <a:p>
            <a:pPr algn="ctr"/>
            <a:r>
              <a:rPr lang="en-US" b="1" dirty="0" smtClean="0"/>
              <a:t>EFFECT OF FLUORIDE INTAKE IN HUMANS</a:t>
            </a:r>
            <a:endParaRPr lang="en-US" b="1"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EFFECT OF FLUORIDE INTAKE IN HUMANS</a:t>
            </a:r>
            <a:endParaRPr lang="en-US" b="1" u="sng" dirty="0"/>
          </a:p>
        </p:txBody>
      </p:sp>
      <p:pic>
        <p:nvPicPr>
          <p:cNvPr id="1026" name="Picture 2"/>
          <p:cNvPicPr>
            <a:picLocks noGrp="1" noChangeAspect="1" noChangeArrowheads="1"/>
          </p:cNvPicPr>
          <p:nvPr>
            <p:ph sz="quarter" idx="1"/>
          </p:nvPr>
        </p:nvPicPr>
        <p:blipFill>
          <a:blip r:embed="rId2" cstate="print">
            <a:lum bright="10000"/>
          </a:blip>
          <a:stretch>
            <a:fillRect/>
          </a:stretch>
        </p:blipFill>
        <p:spPr bwMode="auto">
          <a:xfrm>
            <a:off x="1280583" y="1219200"/>
            <a:ext cx="6582833" cy="49371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4600" y="1246632"/>
            <a:ext cx="5957668" cy="1877568"/>
          </a:xfrm>
        </p:spPr>
        <p:txBody>
          <a:bodyPr>
            <a:normAutofit/>
          </a:bodyPr>
          <a:lstStyle/>
          <a:p>
            <a:pPr algn="ctr"/>
            <a:r>
              <a:rPr lang="en-US"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MECHANISM OF ACTION OF FLUORIDE</a:t>
            </a:r>
            <a:endParaRPr lang="en-US"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457200" y="1609416"/>
            <a:ext cx="7391400" cy="4846320"/>
          </a:xfrm>
        </p:spPr>
        <p:txBody>
          <a:bodyPr>
            <a:normAutofit/>
          </a:bodyPr>
          <a:lstStyle/>
          <a:p>
            <a:pPr algn="just"/>
            <a:r>
              <a:rPr lang="en-US" sz="2400" dirty="0" smtClean="0">
                <a:latin typeface="Times New Roman" panose="02020603050405020304" pitchFamily="18" charset="0"/>
                <a:cs typeface="Times New Roman" panose="02020603050405020304" pitchFamily="18" charset="0"/>
              </a:rPr>
              <a:t>By the early 1990’s it was well understood that fluoride is most effective in caries prevention.</a:t>
            </a:r>
          </a:p>
          <a:p>
            <a:pPr algn="just"/>
            <a:r>
              <a:rPr lang="en-US" sz="2400" dirty="0" smtClean="0">
                <a:latin typeface="Times New Roman" panose="02020603050405020304" pitchFamily="18" charset="0"/>
                <a:cs typeface="Times New Roman" panose="02020603050405020304" pitchFamily="18" charset="0"/>
              </a:rPr>
              <a:t>It is accepted that fluoride action in preventing caries is multi factorial.</a:t>
            </a:r>
          </a:p>
          <a:p>
            <a:pPr algn="just"/>
            <a:r>
              <a:rPr lang="en-US" sz="2400" dirty="0" smtClean="0">
                <a:latin typeface="Times New Roman" panose="02020603050405020304" pitchFamily="18" charset="0"/>
                <a:cs typeface="Times New Roman" panose="02020603050405020304" pitchFamily="18" charset="0"/>
              </a:rPr>
              <a:t>It is seen that anti caries effect is most pronounced when a low level fluoride is constantly maintained in the oral cavity, though the respective roles of pre eruptive and post eruptive fluoride continues to be debated.</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sz="quarter" idx="1"/>
          </p:nvPr>
        </p:nvSpPr>
        <p:spPr>
          <a:xfrm>
            <a:off x="304800" y="1219200"/>
            <a:ext cx="8229600" cy="5029200"/>
          </a:xfrm>
        </p:spPr>
        <p:txBody>
          <a:bodyPr/>
          <a:lstStyle/>
          <a:p>
            <a:pPr algn="just" eaLnBrk="1" hangingPunct="1">
              <a:lnSpc>
                <a:spcPct val="150000"/>
              </a:lnSpc>
              <a:buFontTx/>
              <a:buNone/>
            </a:pPr>
            <a:r>
              <a:rPr lang="en-US" sz="2400" b="0" dirty="0" smtClean="0">
                <a:latin typeface="Times New Roman" panose="02020603050405020304" pitchFamily="18" charset="0"/>
              </a:rPr>
              <a:t>- Mechanism by which fluoride increases caries resistance  Proposed mechanisms assumed to work simultaneously are:</a:t>
            </a:r>
          </a:p>
          <a:p>
            <a:pPr algn="just" eaLnBrk="1" hangingPunct="1">
              <a:lnSpc>
                <a:spcPct val="150000"/>
              </a:lnSpc>
              <a:buClr>
                <a:srgbClr val="4B734B"/>
              </a:buClr>
              <a:buFont typeface="Wingdings" panose="05000000000000000000" pitchFamily="2" charset="2"/>
              <a:buChar char=""/>
            </a:pPr>
            <a:r>
              <a:rPr lang="en-US" sz="2400" b="1" dirty="0" smtClean="0">
                <a:latin typeface="Times New Roman" panose="02020603050405020304" pitchFamily="18" charset="0"/>
              </a:rPr>
              <a:t>Increased enamel resistance/ reduction in enamel solubility</a:t>
            </a:r>
          </a:p>
          <a:p>
            <a:pPr algn="just" eaLnBrk="1" hangingPunct="1">
              <a:lnSpc>
                <a:spcPct val="150000"/>
              </a:lnSpc>
              <a:buClr>
                <a:srgbClr val="4B734B"/>
              </a:buClr>
              <a:buFont typeface="Wingdings" panose="05000000000000000000" pitchFamily="2" charset="2"/>
              <a:buChar char=""/>
            </a:pPr>
            <a:r>
              <a:rPr lang="en-US" sz="2400" b="1" dirty="0" smtClean="0">
                <a:latin typeface="Times New Roman" panose="02020603050405020304" pitchFamily="18" charset="0"/>
              </a:rPr>
              <a:t>Increased rate of post eruptive maturation</a:t>
            </a:r>
          </a:p>
          <a:p>
            <a:pPr algn="just" eaLnBrk="1" hangingPunct="1">
              <a:lnSpc>
                <a:spcPct val="150000"/>
              </a:lnSpc>
              <a:buClr>
                <a:srgbClr val="4B734B"/>
              </a:buClr>
              <a:buFont typeface="Wingdings" panose="05000000000000000000" pitchFamily="2" charset="2"/>
              <a:buChar char=""/>
            </a:pPr>
            <a:r>
              <a:rPr lang="en-US" sz="2400" b="1" dirty="0" smtClean="0">
                <a:latin typeface="Times New Roman" panose="02020603050405020304" pitchFamily="18" charset="0"/>
              </a:rPr>
              <a:t>Remineralization of incipient lesions</a:t>
            </a:r>
          </a:p>
          <a:p>
            <a:pPr algn="just" eaLnBrk="1" hangingPunct="1">
              <a:lnSpc>
                <a:spcPct val="150000"/>
              </a:lnSpc>
              <a:buClr>
                <a:srgbClr val="4B734B"/>
              </a:buClr>
              <a:buFont typeface="Wingdings" panose="05000000000000000000" pitchFamily="2" charset="2"/>
              <a:buChar char=""/>
            </a:pPr>
            <a:r>
              <a:rPr lang="en-US" sz="2400" b="1" dirty="0" smtClean="0">
                <a:latin typeface="Times New Roman" panose="02020603050405020304" pitchFamily="18" charset="0"/>
              </a:rPr>
              <a:t>Interference with plaque microorganisms</a:t>
            </a:r>
          </a:p>
          <a:p>
            <a:pPr algn="just" eaLnBrk="1" hangingPunct="1">
              <a:lnSpc>
                <a:spcPct val="150000"/>
              </a:lnSpc>
              <a:buClr>
                <a:srgbClr val="4B734B"/>
              </a:buClr>
              <a:buFont typeface="Wingdings" panose="05000000000000000000" pitchFamily="2" charset="2"/>
              <a:buChar char=""/>
            </a:pPr>
            <a:r>
              <a:rPr lang="en-US" sz="2400" b="1" dirty="0" smtClean="0">
                <a:latin typeface="Times New Roman" panose="02020603050405020304" pitchFamily="18" charset="0"/>
              </a:rPr>
              <a:t>Modification in tooth morphology</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sz="2800" b="1" u="sng" dirty="0" smtClean="0"/>
              <a:t>1. INCREASED ENAMEL RESISTANCE</a:t>
            </a:r>
          </a:p>
        </p:txBody>
      </p:sp>
      <p:sp>
        <p:nvSpPr>
          <p:cNvPr id="79875" name="Rectangle 3"/>
          <p:cNvSpPr>
            <a:spLocks noGrp="1" noChangeArrowheads="1"/>
          </p:cNvSpPr>
          <p:nvPr>
            <p:ph sz="quarter" idx="1"/>
          </p:nvPr>
        </p:nvSpPr>
        <p:spPr>
          <a:xfrm>
            <a:off x="152400" y="1752600"/>
            <a:ext cx="8839200" cy="4953000"/>
          </a:xfrm>
        </p:spPr>
        <p:txBody>
          <a:bodyPr/>
          <a:lstStyle/>
          <a:p>
            <a:pPr eaLnBrk="1" hangingPunct="1">
              <a:lnSpc>
                <a:spcPct val="150000"/>
              </a:lnSpc>
              <a:buFontTx/>
              <a:buNone/>
            </a:pPr>
            <a:r>
              <a:rPr lang="en-US" dirty="0" smtClean="0"/>
              <a:t>   </a:t>
            </a:r>
            <a:r>
              <a:rPr lang="en-US" sz="2400" b="0" dirty="0" smtClean="0">
                <a:latin typeface="Times New Roman" panose="02020603050405020304" pitchFamily="18" charset="0"/>
              </a:rPr>
              <a:t>This theory explains:</a:t>
            </a:r>
          </a:p>
          <a:p>
            <a:pPr algn="just" eaLnBrk="1" hangingPunct="1">
              <a:lnSpc>
                <a:spcPct val="150000"/>
              </a:lnSpc>
              <a:buFontTx/>
              <a:buChar char="-"/>
            </a:pPr>
            <a:r>
              <a:rPr lang="en-US" sz="2400" b="0" dirty="0" smtClean="0">
                <a:latin typeface="Times New Roman" panose="02020603050405020304" pitchFamily="18" charset="0"/>
              </a:rPr>
              <a:t>The action of fluoride on caries being due to stabilization of the apatite lattice.</a:t>
            </a:r>
          </a:p>
          <a:p>
            <a:pPr algn="just" eaLnBrk="1" hangingPunct="1">
              <a:lnSpc>
                <a:spcPct val="150000"/>
              </a:lnSpc>
              <a:buFontTx/>
              <a:buChar char="-"/>
            </a:pPr>
            <a:r>
              <a:rPr lang="en-US" sz="2400" b="0" dirty="0" smtClean="0">
                <a:latin typeface="Times New Roman" panose="02020603050405020304" pitchFamily="18" charset="0"/>
              </a:rPr>
              <a:t>Stabilization is a result of </a:t>
            </a:r>
            <a:r>
              <a:rPr lang="en-US" sz="2400" b="0" dirty="0" err="1" smtClean="0">
                <a:latin typeface="Times New Roman" panose="02020603050405020304" pitchFamily="18" charset="0"/>
              </a:rPr>
              <a:t>hydroxyapatite</a:t>
            </a:r>
            <a:r>
              <a:rPr lang="en-US" sz="2400" b="0" dirty="0" smtClean="0">
                <a:latin typeface="Times New Roman" panose="02020603050405020304" pitchFamily="18" charset="0"/>
              </a:rPr>
              <a:t> having inherent voids due to missing hydroxyl groups.</a:t>
            </a:r>
          </a:p>
          <a:p>
            <a:pPr algn="just" eaLnBrk="1" hangingPunct="1">
              <a:lnSpc>
                <a:spcPct val="150000"/>
              </a:lnSpc>
              <a:buFontTx/>
              <a:buChar char="-"/>
            </a:pPr>
            <a:r>
              <a:rPr lang="en-US" sz="2400" b="0" dirty="0" smtClean="0">
                <a:latin typeface="Times New Roman" panose="02020603050405020304" pitchFamily="18" charset="0"/>
              </a:rPr>
              <a:t>Fluoride ions fill these voids and add their hydrogen bonding tendencies to the forces which hold the crystals together.</a:t>
            </a:r>
          </a:p>
          <a:p>
            <a:pPr eaLnBrk="1" hangingPunct="1">
              <a:lnSpc>
                <a:spcPct val="90000"/>
              </a:lnSpc>
              <a:buFontTx/>
              <a:buChar char="-"/>
            </a:pPr>
            <a:endParaRPr lang="en-US" dirty="0" smtClean="0">
              <a:solidFill>
                <a:srgbClr val="00CC66"/>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a:xfrm>
            <a:off x="457200" y="1609416"/>
            <a:ext cx="4267200" cy="4846320"/>
          </a:xfrm>
        </p:spPr>
        <p:txBody>
          <a:bodyPr>
            <a:normAutofit/>
          </a:bodyPr>
          <a:lstStyle/>
          <a:p>
            <a:endParaRPr lang="en-US" sz="2400" b="1" u="sng" dirty="0" smtClean="0">
              <a:solidFill>
                <a:srgbClr val="00B050"/>
              </a:solidFill>
              <a:latin typeface="Times New Roman" panose="02020603050405020304" pitchFamily="18" charset="0"/>
              <a:cs typeface="Times New Roman" panose="02020603050405020304" pitchFamily="18" charset="0"/>
            </a:endParaRPr>
          </a:p>
          <a:p>
            <a:r>
              <a:rPr lang="en-US" sz="2400" b="1" u="sng" dirty="0" smtClean="0">
                <a:latin typeface="Times New Roman" panose="02020603050405020304" pitchFamily="18" charset="0"/>
                <a:cs typeface="Times New Roman" panose="02020603050405020304" pitchFamily="18" charset="0"/>
              </a:rPr>
              <a:t>Improving crystallinity</a:t>
            </a:r>
          </a:p>
          <a:p>
            <a:pPr>
              <a:buNone/>
            </a:pPr>
            <a:r>
              <a:rPr lang="en-US" sz="2400" dirty="0" smtClean="0">
                <a:latin typeface="Times New Roman" panose="02020603050405020304" pitchFamily="18" charset="0"/>
                <a:cs typeface="Times New Roman" panose="02020603050405020304" pitchFamily="18" charset="0"/>
              </a:rPr>
              <a:t>		HA in dental enamel is typically small and contains impurities. </a:t>
            </a:r>
            <a:r>
              <a:rPr lang="en-US" sz="2400" b="1" dirty="0" smtClean="0">
                <a:latin typeface="Times New Roman" panose="02020603050405020304" pitchFamily="18" charset="0"/>
                <a:cs typeface="Times New Roman" panose="02020603050405020304" pitchFamily="18" charset="0"/>
              </a:rPr>
              <a:t>[</a:t>
            </a:r>
            <a:r>
              <a:rPr lang="en-US" sz="2400" b="1" dirty="0" err="1" smtClean="0">
                <a:latin typeface="Times New Roman" panose="02020603050405020304" pitchFamily="18" charset="0"/>
                <a:cs typeface="Times New Roman" panose="02020603050405020304" pitchFamily="18" charset="0"/>
              </a:rPr>
              <a:t>Possner</a:t>
            </a:r>
            <a:r>
              <a:rPr lang="en-US" sz="2400" b="1" dirty="0" smtClean="0">
                <a:latin typeface="Times New Roman" panose="02020603050405020304" pitchFamily="18" charset="0"/>
                <a:cs typeface="Times New Roman" panose="02020603050405020304" pitchFamily="18" charset="0"/>
              </a:rPr>
              <a:t>, 1985]</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Radiographic analysis= F ion even in low conc. Effectively increases crystallinity</a:t>
            </a:r>
            <a:r>
              <a:rPr lang="en-US" sz="2400" b="1" dirty="0" smtClean="0">
                <a:latin typeface="Times New Roman" panose="02020603050405020304" pitchFamily="18" charset="0"/>
                <a:cs typeface="Times New Roman" panose="02020603050405020304" pitchFamily="18" charset="0"/>
              </a:rPr>
              <a:t>= Void Theory</a:t>
            </a:r>
            <a:endParaRPr lang="en-US" sz="2400" b="1" dirty="0">
              <a:latin typeface="Times New Roman" panose="02020603050405020304" pitchFamily="18" charset="0"/>
              <a:cs typeface="Times New Roman" panose="02020603050405020304" pitchFamily="18" charset="0"/>
            </a:endParaRPr>
          </a:p>
        </p:txBody>
      </p:sp>
      <p:sp>
        <p:nvSpPr>
          <p:cNvPr id="5" name="Oval 4"/>
          <p:cNvSpPr/>
          <p:nvPr/>
        </p:nvSpPr>
        <p:spPr>
          <a:xfrm>
            <a:off x="5334000" y="22098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6324600" y="22860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800600" y="28956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a:stCxn id="5" idx="2"/>
            <a:endCxn id="7" idx="7"/>
          </p:cNvCxnSpPr>
          <p:nvPr/>
        </p:nvCxnSpPr>
        <p:spPr>
          <a:xfrm rot="10800000" flipV="1">
            <a:off x="4995722" y="2324100"/>
            <a:ext cx="338278" cy="60497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7" idx="6"/>
            <a:endCxn id="6" idx="3"/>
          </p:cNvCxnSpPr>
          <p:nvPr/>
        </p:nvCxnSpPr>
        <p:spPr>
          <a:xfrm flipV="1">
            <a:off x="5029200" y="2481122"/>
            <a:ext cx="1328878" cy="52877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5" idx="6"/>
            <a:endCxn id="6" idx="1"/>
          </p:cNvCxnSpPr>
          <p:nvPr/>
        </p:nvCxnSpPr>
        <p:spPr>
          <a:xfrm flipV="1">
            <a:off x="5562600" y="2319478"/>
            <a:ext cx="795478" cy="4622"/>
          </a:xfrm>
          <a:prstGeom prst="line">
            <a:avLst/>
          </a:prstGeom>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5410200" y="2362200"/>
            <a:ext cx="381000" cy="45720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5334000" y="47244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324600" y="47625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800600" y="5410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rot="10800000" flipV="1">
            <a:off x="4995722" y="4800600"/>
            <a:ext cx="338278" cy="60497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a:endCxn id="16" idx="3"/>
          </p:cNvCxnSpPr>
          <p:nvPr/>
        </p:nvCxnSpPr>
        <p:spPr>
          <a:xfrm flipV="1">
            <a:off x="5029200" y="4957622"/>
            <a:ext cx="1328878" cy="52877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16" idx="1"/>
          </p:cNvCxnSpPr>
          <p:nvPr/>
        </p:nvCxnSpPr>
        <p:spPr>
          <a:xfrm flipV="1">
            <a:off x="5562600" y="4795978"/>
            <a:ext cx="795478" cy="4622"/>
          </a:xfrm>
          <a:prstGeom prst="line">
            <a:avLst/>
          </a:prstGeom>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5410200" y="4838700"/>
            <a:ext cx="381000" cy="45720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5334000" y="34290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6324600" y="3505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800600" y="41148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p:cNvCxnSpPr>
            <a:stCxn id="22" idx="2"/>
            <a:endCxn id="24" idx="7"/>
          </p:cNvCxnSpPr>
          <p:nvPr/>
        </p:nvCxnSpPr>
        <p:spPr>
          <a:xfrm rot="10800000" flipV="1">
            <a:off x="4995722" y="3543300"/>
            <a:ext cx="338278" cy="60497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24" idx="6"/>
            <a:endCxn id="23" idx="3"/>
          </p:cNvCxnSpPr>
          <p:nvPr/>
        </p:nvCxnSpPr>
        <p:spPr>
          <a:xfrm flipV="1">
            <a:off x="5029200" y="3700322"/>
            <a:ext cx="1328878" cy="528778"/>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2" idx="6"/>
            <a:endCxn id="23" idx="1"/>
          </p:cNvCxnSpPr>
          <p:nvPr/>
        </p:nvCxnSpPr>
        <p:spPr>
          <a:xfrm flipV="1">
            <a:off x="5562600" y="3538678"/>
            <a:ext cx="795478" cy="4622"/>
          </a:xfrm>
          <a:prstGeom prst="line">
            <a:avLst/>
          </a:prstGeom>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5410200" y="3581400"/>
            <a:ext cx="381000" cy="45720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7543800" y="20574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8534400" y="21336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7010400" y="2743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a:stCxn id="29" idx="2"/>
            <a:endCxn id="31" idx="7"/>
          </p:cNvCxnSpPr>
          <p:nvPr/>
        </p:nvCxnSpPr>
        <p:spPr>
          <a:xfrm rot="10800000" flipV="1">
            <a:off x="7205522" y="2171700"/>
            <a:ext cx="338278" cy="60497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31" idx="6"/>
            <a:endCxn id="30" idx="3"/>
          </p:cNvCxnSpPr>
          <p:nvPr/>
        </p:nvCxnSpPr>
        <p:spPr>
          <a:xfrm flipV="1">
            <a:off x="7239000" y="2328722"/>
            <a:ext cx="1328878" cy="52877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29" idx="6"/>
            <a:endCxn id="30" idx="1"/>
          </p:cNvCxnSpPr>
          <p:nvPr/>
        </p:nvCxnSpPr>
        <p:spPr>
          <a:xfrm flipV="1">
            <a:off x="7772400" y="2167078"/>
            <a:ext cx="795478" cy="4622"/>
          </a:xfrm>
          <a:prstGeom prst="line">
            <a:avLst/>
          </a:prstGeom>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7543800" y="45720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8534400" y="46101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7010400" y="52578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p:nvPr/>
        </p:nvCxnSpPr>
        <p:spPr>
          <a:xfrm rot="10800000" flipV="1">
            <a:off x="7205522" y="4648200"/>
            <a:ext cx="338278" cy="60497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a:endCxn id="37" idx="3"/>
          </p:cNvCxnSpPr>
          <p:nvPr/>
        </p:nvCxnSpPr>
        <p:spPr>
          <a:xfrm flipV="1">
            <a:off x="7239000" y="4805222"/>
            <a:ext cx="1328878" cy="528778"/>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a:endCxn id="37" idx="1"/>
          </p:cNvCxnSpPr>
          <p:nvPr/>
        </p:nvCxnSpPr>
        <p:spPr>
          <a:xfrm flipV="1">
            <a:off x="7772400" y="4643578"/>
            <a:ext cx="795478" cy="4622"/>
          </a:xfrm>
          <a:prstGeom prst="line">
            <a:avLst/>
          </a:prstGeom>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7543800" y="32766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8534400" y="33528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7010400" y="39624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p:cNvCxnSpPr>
            <a:stCxn id="43" idx="2"/>
            <a:endCxn id="45" idx="7"/>
          </p:cNvCxnSpPr>
          <p:nvPr/>
        </p:nvCxnSpPr>
        <p:spPr>
          <a:xfrm rot="10800000" flipV="1">
            <a:off x="7205522" y="3390900"/>
            <a:ext cx="338278" cy="60497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45" idx="6"/>
            <a:endCxn id="44" idx="3"/>
          </p:cNvCxnSpPr>
          <p:nvPr/>
        </p:nvCxnSpPr>
        <p:spPr>
          <a:xfrm flipV="1">
            <a:off x="7239000" y="3547922"/>
            <a:ext cx="1328878" cy="528778"/>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43" idx="6"/>
            <a:endCxn id="44" idx="1"/>
          </p:cNvCxnSpPr>
          <p:nvPr/>
        </p:nvCxnSpPr>
        <p:spPr>
          <a:xfrm flipV="1">
            <a:off x="7772400" y="3386278"/>
            <a:ext cx="795478" cy="4622"/>
          </a:xfrm>
          <a:prstGeom prst="line">
            <a:avLst/>
          </a:prstGeom>
        </p:spPr>
        <p:style>
          <a:lnRef idx="1">
            <a:schemeClr val="accent1"/>
          </a:lnRef>
          <a:fillRef idx="0">
            <a:schemeClr val="accent1"/>
          </a:fillRef>
          <a:effectRef idx="0">
            <a:schemeClr val="accent1"/>
          </a:effectRef>
          <a:fontRef idx="minor">
            <a:schemeClr val="tx1"/>
          </a:fontRef>
        </p:style>
      </p:cxnSp>
      <p:sp>
        <p:nvSpPr>
          <p:cNvPr id="50" name="Oval 49"/>
          <p:cNvSpPr/>
          <p:nvPr/>
        </p:nvSpPr>
        <p:spPr>
          <a:xfrm>
            <a:off x="8001000" y="2057400"/>
            <a:ext cx="304800" cy="30480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8001000" y="3352800"/>
            <a:ext cx="304800" cy="30480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8001000" y="4648200"/>
            <a:ext cx="304800" cy="30480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8077200" y="1828800"/>
            <a:ext cx="152400" cy="2286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8077200" y="3124200"/>
            <a:ext cx="152400" cy="2286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8077200" y="4419600"/>
            <a:ext cx="152400" cy="2286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724400" y="5943600"/>
            <a:ext cx="1828800" cy="5334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smtClean="0"/>
              <a:t>Fluoroapatite </a:t>
            </a:r>
            <a:endParaRPr lang="en-US" dirty="0"/>
          </a:p>
        </p:txBody>
      </p:sp>
      <p:sp>
        <p:nvSpPr>
          <p:cNvPr id="58" name="Rectangle 57"/>
          <p:cNvSpPr/>
          <p:nvPr/>
        </p:nvSpPr>
        <p:spPr>
          <a:xfrm>
            <a:off x="7010400" y="5943600"/>
            <a:ext cx="1905000" cy="5334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smtClean="0"/>
              <a:t>Hydroxyapatite </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048000" y="4038600"/>
            <a:ext cx="2438400" cy="5334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Fluoride uptake</a:t>
            </a:r>
            <a:endParaRPr lang="en-US" dirty="0"/>
          </a:p>
        </p:txBody>
      </p:sp>
      <p:sp>
        <p:nvSpPr>
          <p:cNvPr id="2" name="Title 1"/>
          <p:cNvSpPr>
            <a:spLocks noGrp="1"/>
          </p:cNvSpPr>
          <p:nvPr>
            <p:ph type="title"/>
          </p:nvPr>
        </p:nvSpPr>
        <p:spPr/>
        <p:txBody>
          <a:bodyPr>
            <a:normAutofit/>
          </a:bodyPr>
          <a:lstStyle/>
          <a:p>
            <a:r>
              <a:rPr lang="en-US"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oper Black" panose="0208090404030B020404" pitchFamily="18" charset="0"/>
              </a:rPr>
              <a:t>(the solubility hypothesis)</a:t>
            </a:r>
            <a:endParaRPr lang="en-US" dirty="0"/>
          </a:p>
        </p:txBody>
      </p:sp>
      <p:sp>
        <p:nvSpPr>
          <p:cNvPr id="4" name="Rectangle 3"/>
          <p:cNvSpPr/>
          <p:nvPr/>
        </p:nvSpPr>
        <p:spPr>
          <a:xfrm>
            <a:off x="609600" y="1752600"/>
            <a:ext cx="4876800" cy="1066800"/>
          </a:xfrm>
          <a:prstGeom prst="rect">
            <a:avLst/>
          </a:prstGeom>
          <a:ln w="38100"/>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smtClean="0"/>
              <a:t>Enamel  structure</a:t>
            </a:r>
          </a:p>
          <a:p>
            <a:pPr algn="ctr"/>
            <a:r>
              <a:rPr lang="en-US" b="1" dirty="0" smtClean="0"/>
              <a:t>Carbonated apatite = highly soluble in acids</a:t>
            </a:r>
            <a:endParaRPr lang="en-US" b="1" dirty="0"/>
          </a:p>
        </p:txBody>
      </p:sp>
      <p:sp>
        <p:nvSpPr>
          <p:cNvPr id="5" name="Rectangle 4"/>
          <p:cNvSpPr/>
          <p:nvPr/>
        </p:nvSpPr>
        <p:spPr>
          <a:xfrm>
            <a:off x="609600" y="3352800"/>
            <a:ext cx="4876800" cy="762000"/>
          </a:xfrm>
          <a:prstGeom prst="rect">
            <a:avLst/>
          </a:prstGeom>
          <a:ln w="38100"/>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smtClean="0"/>
              <a:t>Hydroxyapatite = less soluble in acids</a:t>
            </a:r>
            <a:endParaRPr lang="en-US" b="1" dirty="0"/>
          </a:p>
        </p:txBody>
      </p:sp>
      <p:sp>
        <p:nvSpPr>
          <p:cNvPr id="6" name="Rectangle 5"/>
          <p:cNvSpPr/>
          <p:nvPr/>
        </p:nvSpPr>
        <p:spPr>
          <a:xfrm>
            <a:off x="609600" y="4572000"/>
            <a:ext cx="4876800" cy="838200"/>
          </a:xfrm>
          <a:prstGeom prst="rect">
            <a:avLst/>
          </a:prstGeom>
          <a:ln w="38100"/>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err="1" smtClean="0"/>
              <a:t>Fluorapatite</a:t>
            </a:r>
            <a:r>
              <a:rPr lang="en-US" b="1" dirty="0" smtClean="0"/>
              <a:t> = least soluble in acids</a:t>
            </a:r>
            <a:endParaRPr lang="en-US" b="1" dirty="0"/>
          </a:p>
        </p:txBody>
      </p:sp>
      <p:sp>
        <p:nvSpPr>
          <p:cNvPr id="7" name="Rectangle 6"/>
          <p:cNvSpPr/>
          <p:nvPr/>
        </p:nvSpPr>
        <p:spPr>
          <a:xfrm>
            <a:off x="6096000" y="1905000"/>
            <a:ext cx="2438400" cy="5334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Newly erupted tooth</a:t>
            </a:r>
            <a:endParaRPr lang="en-US" dirty="0"/>
          </a:p>
        </p:txBody>
      </p:sp>
      <p:sp>
        <p:nvSpPr>
          <p:cNvPr id="8" name="Rectangle 7"/>
          <p:cNvSpPr/>
          <p:nvPr/>
        </p:nvSpPr>
        <p:spPr>
          <a:xfrm>
            <a:off x="6096000" y="3429000"/>
            <a:ext cx="2438400" cy="5334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Matured tooth</a:t>
            </a:r>
            <a:endParaRPr lang="en-US" dirty="0"/>
          </a:p>
        </p:txBody>
      </p:sp>
      <p:sp>
        <p:nvSpPr>
          <p:cNvPr id="9" name="Rectangle 8"/>
          <p:cNvSpPr/>
          <p:nvPr/>
        </p:nvSpPr>
        <p:spPr>
          <a:xfrm>
            <a:off x="6096000" y="4572000"/>
            <a:ext cx="2438400" cy="5334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Matured tooth with fluoride</a:t>
            </a:r>
            <a:endParaRPr lang="en-US" dirty="0"/>
          </a:p>
        </p:txBody>
      </p:sp>
      <p:sp>
        <p:nvSpPr>
          <p:cNvPr id="10" name="Down Arrow 9"/>
          <p:cNvSpPr/>
          <p:nvPr/>
        </p:nvSpPr>
        <p:spPr>
          <a:xfrm>
            <a:off x="2743200" y="2819400"/>
            <a:ext cx="609600" cy="609600"/>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Down Arrow 10"/>
          <p:cNvSpPr/>
          <p:nvPr/>
        </p:nvSpPr>
        <p:spPr>
          <a:xfrm>
            <a:off x="2743200" y="3962400"/>
            <a:ext cx="609600" cy="685800"/>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a:xfrm>
            <a:off x="457200" y="1609416"/>
            <a:ext cx="7315200" cy="4846320"/>
          </a:xfrm>
        </p:spPr>
        <p:txBody>
          <a:bodyPr>
            <a:normAutofit/>
          </a:bodyPr>
          <a:lstStyle/>
          <a:p>
            <a:endParaRPr lang="en-US" sz="2400" dirty="0" smtClean="0">
              <a:latin typeface="Times New Roman" panose="02020603050405020304" pitchFamily="18" charset="0"/>
              <a:cs typeface="Times New Roman" panose="02020603050405020304" pitchFamily="18" charset="0"/>
            </a:endParaRPr>
          </a:p>
          <a:p>
            <a:r>
              <a:rPr lang="en-US" sz="2400" b="1" u="sng" dirty="0" smtClean="0">
                <a:solidFill>
                  <a:srgbClr val="00B0F0"/>
                </a:solidFill>
                <a:latin typeface="Times New Roman" panose="02020603050405020304" pitchFamily="18" charset="0"/>
                <a:cs typeface="Times New Roman" panose="02020603050405020304" pitchFamily="18" charset="0"/>
              </a:rPr>
              <a:t>Hypothesis: [</a:t>
            </a:r>
            <a:r>
              <a:rPr lang="en-US" sz="2400" b="1" u="sng" dirty="0" err="1" smtClean="0">
                <a:solidFill>
                  <a:srgbClr val="00B0F0"/>
                </a:solidFill>
                <a:latin typeface="Times New Roman" panose="02020603050405020304" pitchFamily="18" charset="0"/>
                <a:cs typeface="Times New Roman" panose="02020603050405020304" pitchFamily="18" charset="0"/>
              </a:rPr>
              <a:t>murray</a:t>
            </a:r>
            <a:r>
              <a:rPr lang="en-US" sz="2400" b="1" u="sng" dirty="0" smtClean="0">
                <a:solidFill>
                  <a:srgbClr val="00B0F0"/>
                </a:solidFill>
                <a:latin typeface="Times New Roman" panose="02020603050405020304" pitchFamily="18" charset="0"/>
                <a:cs typeface="Times New Roman" panose="02020603050405020304" pitchFamily="18" charset="0"/>
              </a:rPr>
              <a:t>]</a:t>
            </a:r>
          </a:p>
          <a:p>
            <a:endParaRPr lang="en-US" sz="2400" b="1" u="sng" dirty="0" smtClean="0">
              <a:solidFill>
                <a:srgbClr val="00B0F0"/>
              </a:solidFill>
              <a:latin typeface="Times New Roman" panose="02020603050405020304" pitchFamily="18" charset="0"/>
              <a:cs typeface="Times New Roman" panose="02020603050405020304" pitchFamily="18" charset="0"/>
            </a:endParaRPr>
          </a:p>
          <a:p>
            <a:pPr>
              <a:buNone/>
            </a:pPr>
            <a:r>
              <a:rPr lang="en-US" sz="2400" dirty="0" smtClean="0">
                <a:latin typeface="Times New Roman" panose="02020603050405020304" pitchFamily="18" charset="0"/>
                <a:cs typeface="Times New Roman" panose="02020603050405020304" pitchFamily="18" charset="0"/>
              </a:rPr>
              <a:t>		it is not the fluoride itself that protects the enamel, but the indirect effect of F in reducing the carbonate conc. with its attendant effects on solubility and crystal form.</a:t>
            </a:r>
          </a:p>
          <a:p>
            <a:pPr marL="514350" indent="-514350">
              <a:buNone/>
            </a:pPr>
            <a:endParaRPr lang="en-US" sz="240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1143000" y="762000"/>
            <a:ext cx="6781800" cy="685800"/>
          </a:xfrm>
        </p:spPr>
        <p:txBody>
          <a:bodyPr>
            <a:normAutofit fontScale="90000"/>
          </a:bodyPr>
          <a:lstStyle/>
          <a:p>
            <a:pPr algn="ctr" eaLnBrk="1" hangingPunct="1"/>
            <a:r>
              <a:rPr lang="en-US" sz="2800" b="1" u="sng" dirty="0" smtClean="0"/>
              <a:t>2. INCREASED RATE OF POST ERUPTIVE MATURATION</a:t>
            </a:r>
          </a:p>
        </p:txBody>
      </p:sp>
      <p:sp>
        <p:nvSpPr>
          <p:cNvPr id="82949" name="Rectangle 8"/>
          <p:cNvSpPr>
            <a:spLocks noChangeArrowheads="1"/>
          </p:cNvSpPr>
          <p:nvPr/>
        </p:nvSpPr>
        <p:spPr bwMode="auto">
          <a:xfrm>
            <a:off x="304800" y="1905000"/>
            <a:ext cx="8077200" cy="3970318"/>
          </a:xfrm>
          <a:prstGeom prst="rect">
            <a:avLst/>
          </a:prstGeom>
          <a:noFill/>
          <a:ln w="12700" cap="sq">
            <a:noFill/>
            <a:miter lim="800000"/>
            <a:headEnd type="none" w="sm" len="sm"/>
            <a:tailEnd type="none" w="sm" len="sm"/>
          </a:ln>
        </p:spPr>
        <p:txBody>
          <a:bodyPr wrap="square">
            <a:spAutoFit/>
          </a:bodyPr>
          <a:lstStyle/>
          <a:p>
            <a:pPr algn="just">
              <a:lnSpc>
                <a:spcPct val="150000"/>
              </a:lnSpc>
              <a:buClr>
                <a:srgbClr val="0000FF"/>
              </a:buCl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Newly erupted teeth often have </a:t>
            </a:r>
            <a:r>
              <a:rPr lang="en-US" sz="2400" dirty="0" err="1">
                <a:latin typeface="Times New Roman" panose="02020603050405020304" pitchFamily="18" charset="0"/>
                <a:cs typeface="Times New Roman" panose="02020603050405020304" pitchFamily="18" charset="0"/>
              </a:rPr>
              <a:t>hypomineralized</a:t>
            </a:r>
            <a:r>
              <a:rPr lang="en-US" sz="2400" dirty="0">
                <a:latin typeface="Times New Roman" panose="02020603050405020304" pitchFamily="18" charset="0"/>
                <a:cs typeface="Times New Roman" panose="02020603050405020304" pitchFamily="18" charset="0"/>
              </a:rPr>
              <a:t> areas that are prone to dental caries. </a:t>
            </a:r>
          </a:p>
          <a:p>
            <a:pPr algn="just">
              <a:lnSpc>
                <a:spcPct val="150000"/>
              </a:lnSpc>
              <a:buClr>
                <a:srgbClr val="0000FF"/>
              </a:buCl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In addition, the entire enamel surface is at its maximum degree of susceptibility to caries as soon as it appears in the mouth.</a:t>
            </a:r>
          </a:p>
          <a:p>
            <a:pPr algn="just">
              <a:lnSpc>
                <a:spcPct val="150000"/>
              </a:lnSpc>
              <a:buClr>
                <a:srgbClr val="0000FF"/>
              </a:buCl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 Fluoride increases the rate of mineralization, or post eruptive maturation of these areas.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sz="quarter" idx="1"/>
          </p:nvPr>
        </p:nvSpPr>
        <p:spPr>
          <a:xfrm>
            <a:off x="228600" y="381000"/>
            <a:ext cx="8229600" cy="5857875"/>
          </a:xfrm>
        </p:spPr>
        <p:txBody>
          <a:bodyPr/>
          <a:lstStyle/>
          <a:p>
            <a:pPr algn="just">
              <a:lnSpc>
                <a:spcPct val="150000"/>
              </a:lnSpc>
              <a:buFont typeface="Wingdings" panose="05000000000000000000" pitchFamily="2" charset="2"/>
              <a:buNone/>
            </a:pPr>
            <a:endParaRPr lang="en-US" sz="2400" b="0" dirty="0" smtClean="0">
              <a:latin typeface="Times New Roman" panose="02020603050405020304" pitchFamily="18" charset="0"/>
              <a:cs typeface="Times New Roman" panose="02020603050405020304" pitchFamily="18" charset="0"/>
            </a:endParaRPr>
          </a:p>
          <a:p>
            <a:pPr algn="just">
              <a:lnSpc>
                <a:spcPct val="150000"/>
              </a:lnSpc>
            </a:pPr>
            <a:r>
              <a:rPr lang="en-US" sz="2400" b="0" dirty="0" smtClean="0">
                <a:latin typeface="Times New Roman" panose="02020603050405020304" pitchFamily="18" charset="0"/>
                <a:cs typeface="Times New Roman" panose="02020603050405020304" pitchFamily="18" charset="0"/>
              </a:rPr>
              <a:t>Post eruptive maturation and remineralization are similar but they differ in at least one way.</a:t>
            </a:r>
          </a:p>
          <a:p>
            <a:pPr algn="just">
              <a:lnSpc>
                <a:spcPct val="150000"/>
              </a:lnSpc>
            </a:pPr>
            <a:r>
              <a:rPr lang="en-US" sz="2400" b="1" dirty="0" smtClean="0">
                <a:latin typeface="Times New Roman" panose="02020603050405020304" pitchFamily="18" charset="0"/>
                <a:cs typeface="Times New Roman" panose="02020603050405020304" pitchFamily="18" charset="0"/>
              </a:rPr>
              <a:t>Post eruptive maturation involves deposition of minerals into </a:t>
            </a:r>
            <a:r>
              <a:rPr lang="en-US" sz="2400" b="1" dirty="0" err="1" smtClean="0">
                <a:latin typeface="Times New Roman" panose="02020603050405020304" pitchFamily="18" charset="0"/>
                <a:cs typeface="Times New Roman" panose="02020603050405020304" pitchFamily="18" charset="0"/>
              </a:rPr>
              <a:t>hypomineralized</a:t>
            </a:r>
            <a:r>
              <a:rPr lang="en-US" sz="2400" b="1" dirty="0" smtClean="0">
                <a:latin typeface="Times New Roman" panose="02020603050405020304" pitchFamily="18" charset="0"/>
                <a:cs typeface="Times New Roman" panose="02020603050405020304" pitchFamily="18" charset="0"/>
              </a:rPr>
              <a:t> areas, while remineralization involves deposition of minerals into </a:t>
            </a:r>
            <a:r>
              <a:rPr lang="en-US" sz="2400" b="1" dirty="0" err="1" smtClean="0">
                <a:latin typeface="Times New Roman" panose="02020603050405020304" pitchFamily="18" charset="0"/>
                <a:cs typeface="Times New Roman" panose="02020603050405020304" pitchFamily="18" charset="0"/>
              </a:rPr>
              <a:t>demineralized</a:t>
            </a:r>
            <a:r>
              <a:rPr lang="en-US" sz="2400" b="1" dirty="0" smtClean="0">
                <a:latin typeface="Times New Roman" panose="02020603050405020304" pitchFamily="18" charset="0"/>
                <a:cs typeface="Times New Roman" panose="02020603050405020304" pitchFamily="18" charset="0"/>
              </a:rPr>
              <a:t> areas. </a:t>
            </a:r>
          </a:p>
          <a:p>
            <a:pPr algn="just">
              <a:lnSpc>
                <a:spcPct val="150000"/>
              </a:lnSpc>
            </a:pPr>
            <a:r>
              <a:rPr lang="en-US" sz="2400" b="0" dirty="0" smtClean="0">
                <a:latin typeface="Times New Roman" panose="02020603050405020304" pitchFamily="18" charset="0"/>
                <a:cs typeface="Times New Roman" panose="02020603050405020304" pitchFamily="18" charset="0"/>
              </a:rPr>
              <a:t>Remineralization does not occur without demineralization </a:t>
            </a:r>
          </a:p>
          <a:p>
            <a:pPr algn="just">
              <a:lnSpc>
                <a:spcPct val="150000"/>
              </a:lnSpc>
            </a:pPr>
            <a:endParaRPr lang="en-US" sz="2400" b="0" dirty="0" smtClean="0">
              <a:solidFill>
                <a:srgbClr val="0000FF"/>
              </a:solidFill>
              <a:latin typeface="Times New Roman" panose="02020603050405020304" pitchFamily="18" charset="0"/>
              <a:cs typeface="Times New Roman" panose="02020603050405020304" pitchFamily="18" charset="0"/>
            </a:endParaRPr>
          </a:p>
          <a:p>
            <a:pPr algn="just">
              <a:lnSpc>
                <a:spcPct val="150000"/>
              </a:lnSpc>
            </a:pPr>
            <a:endParaRPr lang="en-US" sz="2400" b="0" dirty="0" smtClean="0">
              <a:solidFill>
                <a:srgbClr val="0000FF"/>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219200"/>
          </a:xfrm>
        </p:spPr>
        <p:txBody>
          <a:bodyPr/>
          <a:lstStyle/>
          <a:p>
            <a:r>
              <a:rPr lang="en-US" u="sng" dirty="0" smtClean="0">
                <a:ln w="0"/>
                <a:effectLst>
                  <a:reflection blurRad="12700" stA="50000" endPos="50000" dist="5000" dir="5400000" sy="-100000" rotWithShape="0"/>
                </a:effectLst>
                <a:latin typeface="Cooper Black" panose="0208090404030B020404" pitchFamily="18" charset="0"/>
              </a:rPr>
              <a:t>3. REMINERALIZATION </a:t>
            </a:r>
            <a:endParaRPr lang="en-US" u="sng" dirty="0"/>
          </a:p>
        </p:txBody>
      </p:sp>
      <p:sp>
        <p:nvSpPr>
          <p:cNvPr id="3" name="Content Placeholder 2"/>
          <p:cNvSpPr>
            <a:spLocks noGrp="1"/>
          </p:cNvSpPr>
          <p:nvPr>
            <p:ph sz="quarter" idx="1"/>
          </p:nvPr>
        </p:nvSpPr>
        <p:spPr>
          <a:xfrm>
            <a:off x="152400" y="1981200"/>
            <a:ext cx="8534400" cy="4724400"/>
          </a:xfrm>
        </p:spPr>
        <p:txBody>
          <a:bodyPr>
            <a:normAutofit/>
          </a:bodyPr>
          <a:lstStyle/>
          <a:p>
            <a:pPr algn="just"/>
            <a:r>
              <a:rPr lang="en-US" dirty="0" smtClean="0">
                <a:latin typeface="Times New Roman" panose="02020603050405020304" pitchFamily="18" charset="0"/>
                <a:cs typeface="Times New Roman" panose="02020603050405020304" pitchFamily="18" charset="0"/>
              </a:rPr>
              <a:t>The partially dissolved crystals acts as </a:t>
            </a:r>
            <a:r>
              <a:rPr lang="en-US" b="1" dirty="0" smtClean="0">
                <a:solidFill>
                  <a:schemeClr val="accent3"/>
                </a:solidFill>
                <a:latin typeface="Times New Roman" panose="02020603050405020304" pitchFamily="18" charset="0"/>
                <a:cs typeface="Times New Roman" panose="02020603050405020304" pitchFamily="18" charset="0"/>
              </a:rPr>
              <a:t>‘</a:t>
            </a:r>
            <a:r>
              <a:rPr lang="en-US" b="1" dirty="0" smtClean="0">
                <a:solidFill>
                  <a:srgbClr val="00B0F0"/>
                </a:solidFill>
                <a:latin typeface="Times New Roman" panose="02020603050405020304" pitchFamily="18" charset="0"/>
                <a:cs typeface="Times New Roman" panose="02020603050405020304" pitchFamily="18" charset="0"/>
              </a:rPr>
              <a:t>nucleators</a:t>
            </a:r>
            <a:r>
              <a:rPr lang="en-US" dirty="0" smtClean="0">
                <a:solidFill>
                  <a:srgbClr val="00B0F0"/>
                </a:solidFill>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for remineralization. </a:t>
            </a:r>
          </a:p>
          <a:p>
            <a:pPr algn="just"/>
            <a:r>
              <a:rPr lang="en-US" dirty="0" smtClean="0">
                <a:latin typeface="Times New Roman" panose="02020603050405020304" pitchFamily="18" charset="0"/>
                <a:cs typeface="Times New Roman" panose="02020603050405020304" pitchFamily="18" charset="0"/>
              </a:rPr>
              <a:t>Fluoride speeds up this process by adsorbing to the surface and attracting Ca.</a:t>
            </a:r>
          </a:p>
          <a:p>
            <a:pPr algn="just"/>
            <a:r>
              <a:rPr lang="en-US" dirty="0" smtClean="0">
                <a:latin typeface="Times New Roman" panose="02020603050405020304" pitchFamily="18" charset="0"/>
                <a:cs typeface="Times New Roman" panose="02020603050405020304" pitchFamily="18" charset="0"/>
              </a:rPr>
              <a:t>Newly formed veneer will have composition in between HA and FA=</a:t>
            </a:r>
            <a:r>
              <a:rPr lang="en-US" b="1" dirty="0" smtClean="0">
                <a:solidFill>
                  <a:schemeClr val="accent3"/>
                </a:solidFill>
                <a:latin typeface="Times New Roman" panose="02020603050405020304" pitchFamily="18" charset="0"/>
                <a:cs typeface="Times New Roman" panose="02020603050405020304" pitchFamily="18" charset="0"/>
              </a:rPr>
              <a:t> </a:t>
            </a:r>
            <a:r>
              <a:rPr lang="en-US" b="1" dirty="0" smtClean="0">
                <a:solidFill>
                  <a:srgbClr val="00B0F0"/>
                </a:solidFill>
                <a:latin typeface="Times New Roman" panose="02020603050405020304" pitchFamily="18" charset="0"/>
                <a:cs typeface="Times New Roman" panose="02020603050405020304" pitchFamily="18" charset="0"/>
              </a:rPr>
              <a:t>HFA</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sz="quarter" idx="1"/>
          </p:nvPr>
        </p:nvSpPr>
        <p:spPr>
          <a:xfrm>
            <a:off x="457200" y="1066800"/>
            <a:ext cx="8153400" cy="5638800"/>
          </a:xfrm>
        </p:spPr>
        <p:txBody>
          <a:bodyPr>
            <a:normAutofit/>
          </a:bodyPr>
          <a:lstStyle/>
          <a:p>
            <a:endParaRPr lang="en-US" sz="220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Saliva is natural </a:t>
            </a:r>
            <a:r>
              <a:rPr lang="en-US" dirty="0" err="1" smtClean="0">
                <a:latin typeface="Times New Roman" panose="02020603050405020304" pitchFamily="18" charset="0"/>
                <a:cs typeface="Times New Roman" panose="02020603050405020304" pitchFamily="18" charset="0"/>
              </a:rPr>
              <a:t>remineralizing</a:t>
            </a:r>
            <a:r>
              <a:rPr lang="en-US" dirty="0" smtClean="0">
                <a:latin typeface="Times New Roman" panose="02020603050405020304" pitchFamily="18" charset="0"/>
                <a:cs typeface="Times New Roman" panose="02020603050405020304" pitchFamily="18" charset="0"/>
              </a:rPr>
              <a:t> solution. </a:t>
            </a:r>
          </a:p>
          <a:p>
            <a:r>
              <a:rPr lang="en-US" dirty="0" smtClean="0">
                <a:latin typeface="Times New Roman" panose="02020603050405020304" pitchFamily="18" charset="0"/>
                <a:cs typeface="Times New Roman" panose="02020603050405020304" pitchFamily="18" charset="0"/>
              </a:rPr>
              <a:t>Reversal of early carious lesions is accounted to F use.</a:t>
            </a:r>
          </a:p>
          <a:p>
            <a:r>
              <a:rPr lang="en-US" dirty="0" smtClean="0">
                <a:latin typeface="Times New Roman" panose="02020603050405020304" pitchFamily="18" charset="0"/>
                <a:cs typeface="Times New Roman" panose="02020603050405020304" pitchFamily="18" charset="0"/>
              </a:rPr>
              <a:t>White spots are more rapidly remineralized by calcium phosphate containing F by 0.5% F solution alone.</a:t>
            </a:r>
          </a:p>
          <a:p>
            <a:pPr marL="514350" indent="-514350">
              <a:buNone/>
            </a:pPr>
            <a:endParaRPr lang="en-US" b="1" dirty="0" smtClean="0">
              <a:solidFill>
                <a:srgbClr val="00B050"/>
              </a:solidFill>
              <a:latin typeface="Times New Roman" panose="02020603050405020304" pitchFamily="18" charset="0"/>
              <a:cs typeface="Times New Roman" panose="02020603050405020304" pitchFamily="18" charset="0"/>
            </a:endParaRPr>
          </a:p>
          <a:p>
            <a:pPr marL="514350" indent="-514350">
              <a:buNone/>
            </a:pPr>
            <a:r>
              <a:rPr lang="en-US" b="1" dirty="0" smtClean="0">
                <a:solidFill>
                  <a:srgbClr val="00B0F0"/>
                </a:solidFill>
                <a:latin typeface="Times New Roman" panose="02020603050405020304" pitchFamily="18" charset="0"/>
                <a:cs typeface="Times New Roman" panose="02020603050405020304" pitchFamily="18" charset="0"/>
              </a:rPr>
              <a:t>(</a:t>
            </a:r>
            <a:r>
              <a:rPr lang="en-US" b="1" dirty="0" smtClean="0">
                <a:latin typeface="Times New Roman" panose="02020603050405020304" pitchFamily="18" charset="0"/>
                <a:cs typeface="Times New Roman" panose="02020603050405020304" pitchFamily="18" charset="0"/>
              </a:rPr>
              <a:t>Myers, Hamilton and Becks (1952)</a:t>
            </a:r>
          </a:p>
          <a:p>
            <a:pPr marL="514350" indent="-514350">
              <a:buNone/>
            </a:pPr>
            <a:r>
              <a:rPr lang="en-US" b="1" dirty="0" err="1" smtClean="0">
                <a:latin typeface="Times New Roman" panose="02020603050405020304" pitchFamily="18" charset="0"/>
                <a:cs typeface="Times New Roman" panose="02020603050405020304" pitchFamily="18" charset="0"/>
              </a:rPr>
              <a:t>Hallsworth</a:t>
            </a:r>
            <a:r>
              <a:rPr lang="en-US" b="1" dirty="0" smtClean="0">
                <a:latin typeface="Times New Roman" panose="02020603050405020304" pitchFamily="18" charset="0"/>
                <a:cs typeface="Times New Roman" panose="02020603050405020304" pitchFamily="18" charset="0"/>
              </a:rPr>
              <a:t> and </a:t>
            </a:r>
            <a:r>
              <a:rPr lang="en-US" b="1" dirty="0" err="1" smtClean="0">
                <a:latin typeface="Times New Roman" panose="02020603050405020304" pitchFamily="18" charset="0"/>
                <a:cs typeface="Times New Roman" panose="02020603050405020304" pitchFamily="18" charset="0"/>
              </a:rPr>
              <a:t>Weatherrell</a:t>
            </a:r>
            <a:r>
              <a:rPr lang="en-US" b="1" dirty="0" smtClean="0">
                <a:latin typeface="Times New Roman" panose="02020603050405020304" pitchFamily="18" charset="0"/>
                <a:cs typeface="Times New Roman" panose="02020603050405020304" pitchFamily="18" charset="0"/>
              </a:rPr>
              <a:t> (1969)</a:t>
            </a:r>
          </a:p>
          <a:p>
            <a:pPr marL="514350" indent="-514350">
              <a:buNone/>
            </a:pPr>
            <a:r>
              <a:rPr lang="en-US" b="1" dirty="0" err="1" smtClean="0">
                <a:latin typeface="Times New Roman" panose="02020603050405020304" pitchFamily="18" charset="0"/>
                <a:cs typeface="Times New Roman" panose="02020603050405020304" pitchFamily="18" charset="0"/>
              </a:rPr>
              <a:t>Koulourides</a:t>
            </a:r>
            <a:r>
              <a:rPr lang="en-US" b="1" dirty="0" smtClean="0">
                <a:latin typeface="Times New Roman" panose="02020603050405020304" pitchFamily="18" charset="0"/>
                <a:cs typeface="Times New Roman" panose="02020603050405020304" pitchFamily="18" charset="0"/>
              </a:rPr>
              <a:t> et al (1980))</a:t>
            </a:r>
          </a:p>
          <a:p>
            <a:endParaRPr lang="en-US" sz="22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a:xfrm>
            <a:off x="457200" y="2087880"/>
            <a:ext cx="7239000" cy="4846320"/>
          </a:xfrm>
        </p:spPr>
        <p:txBody>
          <a:bodyPr>
            <a:normAutofit/>
          </a:bodyPr>
          <a:lstStyle/>
          <a:p>
            <a:pPr marL="514350" indent="-514350">
              <a:buAutoNum type="arabicParenR"/>
            </a:pPr>
            <a:r>
              <a:rPr lang="en-US" sz="2400" dirty="0" smtClean="0">
                <a:latin typeface="Times New Roman" panose="02020603050405020304" pitchFamily="18" charset="0"/>
                <a:cs typeface="Times New Roman" panose="02020603050405020304" pitchFamily="18" charset="0"/>
              </a:rPr>
              <a:t>It reduces carbonate of enamel so decreases the solubility</a:t>
            </a:r>
          </a:p>
          <a:p>
            <a:pPr marL="514350" indent="-514350">
              <a:buAutoNum type="arabicParenR"/>
            </a:pPr>
            <a:r>
              <a:rPr lang="en-US" sz="2400" dirty="0" smtClean="0">
                <a:latin typeface="Times New Roman" panose="02020603050405020304" pitchFamily="18" charset="0"/>
                <a:cs typeface="Times New Roman" panose="02020603050405020304" pitchFamily="18" charset="0"/>
              </a:rPr>
              <a:t>After dissolution by acid, provides F from plaque, saliva and favors remineralization</a:t>
            </a:r>
          </a:p>
          <a:p>
            <a:pPr marL="514350" indent="-514350">
              <a:buAutoNum type="arabicParenR"/>
            </a:pPr>
            <a:r>
              <a:rPr lang="en-US" sz="2400" dirty="0" smtClean="0">
                <a:latin typeface="Times New Roman" panose="02020603050405020304" pitchFamily="18" charset="0"/>
                <a:cs typeface="Times New Roman" panose="02020603050405020304" pitchFamily="18" charset="0"/>
              </a:rPr>
              <a:t>F accumulates in early lesions in higher conc.</a:t>
            </a:r>
          </a:p>
          <a:p>
            <a:pPr marL="514350" indent="-514350">
              <a:buAutoNum type="arabicParenR"/>
            </a:pPr>
            <a:endParaRPr lang="en-US" sz="2400" dirty="0" smtClean="0">
              <a:latin typeface="Times New Roman" panose="02020603050405020304" pitchFamily="18" charset="0"/>
              <a:cs typeface="Times New Roman" panose="02020603050405020304" pitchFamily="18" charset="0"/>
            </a:endParaRPr>
          </a:p>
          <a:p>
            <a:pPr marL="514350" indent="-514350">
              <a:buAutoNum type="arabicParenR"/>
            </a:pPr>
            <a:endParaRPr lang="en-US" sz="2400" dirty="0" smtClean="0">
              <a:latin typeface="Times New Roman" panose="02020603050405020304" pitchFamily="18" charset="0"/>
              <a:cs typeface="Times New Roman" panose="02020603050405020304" pitchFamily="18" charset="0"/>
            </a:endParaRPr>
          </a:p>
          <a:p>
            <a:pPr marL="514350" indent="-514350" algn="ctr">
              <a:buNone/>
            </a:pPr>
            <a:r>
              <a:rPr lang="en-US" sz="2400" b="1" u="sng" dirty="0" smtClean="0">
                <a:solidFill>
                  <a:srgbClr val="00B0F0"/>
                </a:solidFill>
                <a:latin typeface="Times New Roman" panose="02020603050405020304" pitchFamily="18" charset="0"/>
                <a:cs typeface="Times New Roman" panose="02020603050405020304" pitchFamily="18" charset="0"/>
              </a:rPr>
              <a:t>Solubility-</a:t>
            </a:r>
            <a:r>
              <a:rPr lang="en-US" sz="2400" b="1" u="sng" dirty="0" err="1" smtClean="0">
                <a:solidFill>
                  <a:srgbClr val="00B0F0"/>
                </a:solidFill>
                <a:latin typeface="Times New Roman" panose="02020603050405020304" pitchFamily="18" charset="0"/>
                <a:cs typeface="Times New Roman" panose="02020603050405020304" pitchFamily="18" charset="0"/>
              </a:rPr>
              <a:t>Remineralization</a:t>
            </a:r>
            <a:r>
              <a:rPr lang="en-US" sz="2400" b="1" u="sng" dirty="0" smtClean="0">
                <a:solidFill>
                  <a:srgbClr val="00B0F0"/>
                </a:solidFill>
                <a:latin typeface="Times New Roman" panose="02020603050405020304" pitchFamily="18" charset="0"/>
                <a:cs typeface="Times New Roman" panose="02020603050405020304" pitchFamily="18" charset="0"/>
              </a:rPr>
              <a:t> concept</a:t>
            </a:r>
            <a:endParaRPr lang="en-US" sz="2400" b="1" u="sng" dirty="0">
              <a:solidFill>
                <a:srgbClr val="00B0F0"/>
              </a:solidFill>
              <a:latin typeface="Times New Roman" panose="02020603050405020304" pitchFamily="18" charset="0"/>
              <a:cs typeface="Times New Roman" panose="02020603050405020304" pitchFamily="18" charset="0"/>
            </a:endParaRPr>
          </a:p>
        </p:txBody>
      </p:sp>
      <p:sp>
        <p:nvSpPr>
          <p:cNvPr id="4" name="Right Brace 3"/>
          <p:cNvSpPr/>
          <p:nvPr/>
        </p:nvSpPr>
        <p:spPr>
          <a:xfrm rot="5400000">
            <a:off x="3524250" y="1123950"/>
            <a:ext cx="1066800" cy="68961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20040"/>
            <a:ext cx="7239000" cy="899160"/>
          </a:xfrm>
        </p:spPr>
        <p:txBody>
          <a:bodyPr>
            <a:normAutofit/>
          </a:bodyPr>
          <a:lstStyle/>
          <a:p>
            <a:r>
              <a:rPr lang="en-US" sz="2400" b="1" u="sng" dirty="0" smtClean="0"/>
              <a:t>4. INTERFERENCE WITH MICRO ORGANISMS</a:t>
            </a:r>
            <a:endParaRPr lang="en-US" sz="2400" b="1" u="sng" dirty="0"/>
          </a:p>
        </p:txBody>
      </p:sp>
      <p:sp>
        <p:nvSpPr>
          <p:cNvPr id="89090" name="Rectangle 3"/>
          <p:cNvSpPr>
            <a:spLocks noGrp="1" noChangeArrowheads="1"/>
          </p:cNvSpPr>
          <p:nvPr>
            <p:ph sz="quarter" idx="1"/>
          </p:nvPr>
        </p:nvSpPr>
        <p:spPr>
          <a:xfrm>
            <a:off x="457200" y="1219200"/>
            <a:ext cx="8077200" cy="4953000"/>
          </a:xfrm>
        </p:spPr>
        <p:txBody>
          <a:bodyPr>
            <a:normAutofit fontScale="92500" lnSpcReduction="20000"/>
          </a:bodyPr>
          <a:lstStyle/>
          <a:p>
            <a:pPr algn="just">
              <a:lnSpc>
                <a:spcPct val="150000"/>
              </a:lnSpc>
              <a:buNone/>
            </a:pPr>
            <a:endParaRPr lang="en-US" sz="2400" b="0" dirty="0" smtClean="0">
              <a:latin typeface="Times New Roman" panose="02020603050405020304" pitchFamily="18" charset="0"/>
              <a:cs typeface="Times New Roman" panose="02020603050405020304" pitchFamily="18" charset="0"/>
            </a:endParaRPr>
          </a:p>
          <a:p>
            <a:pPr algn="just">
              <a:lnSpc>
                <a:spcPct val="150000"/>
              </a:lnSpc>
            </a:pPr>
            <a:r>
              <a:rPr lang="en-US" b="0" dirty="0" smtClean="0">
                <a:latin typeface="Times New Roman" panose="02020603050405020304" pitchFamily="18" charset="0"/>
                <a:cs typeface="Times New Roman" panose="02020603050405020304" pitchFamily="18" charset="0"/>
              </a:rPr>
              <a:t>Fluoride interferes with oral bacteria in two ways. </a:t>
            </a:r>
          </a:p>
          <a:p>
            <a:pPr algn="just">
              <a:lnSpc>
                <a:spcPct val="150000"/>
              </a:lnSpc>
            </a:pPr>
            <a:r>
              <a:rPr lang="en-US" b="0" dirty="0" smtClean="0">
                <a:latin typeface="Times New Roman" panose="02020603050405020304" pitchFamily="18" charset="0"/>
                <a:cs typeface="Times New Roman" panose="02020603050405020304" pitchFamily="18" charset="0"/>
              </a:rPr>
              <a:t>In high concentrations, fluoride is bactericidal. This is probably how fluoride helps reduce plaque. </a:t>
            </a:r>
          </a:p>
          <a:p>
            <a:pPr algn="just">
              <a:lnSpc>
                <a:spcPct val="150000"/>
              </a:lnSpc>
            </a:pPr>
            <a:r>
              <a:rPr lang="en-US" b="0" dirty="0" smtClean="0">
                <a:latin typeface="Times New Roman" panose="02020603050405020304" pitchFamily="18" charset="0"/>
                <a:cs typeface="Times New Roman" panose="02020603050405020304" pitchFamily="18" charset="0"/>
              </a:rPr>
              <a:t>In lower concentrations, fluoride is </a:t>
            </a:r>
            <a:r>
              <a:rPr lang="en-US" b="0" dirty="0" err="1" smtClean="0">
                <a:latin typeface="Times New Roman" panose="02020603050405020304" pitchFamily="18" charset="0"/>
                <a:cs typeface="Times New Roman" panose="02020603050405020304" pitchFamily="18" charset="0"/>
              </a:rPr>
              <a:t>bacteriostatic</a:t>
            </a:r>
            <a:r>
              <a:rPr lang="en-US" b="0" dirty="0" smtClean="0">
                <a:latin typeface="Times New Roman" panose="02020603050405020304" pitchFamily="18" charset="0"/>
                <a:cs typeface="Times New Roman" panose="02020603050405020304" pitchFamily="18" charset="0"/>
              </a:rPr>
              <a:t>. It helps control the growth of bacteria without destroying them. </a:t>
            </a:r>
          </a:p>
          <a:p>
            <a:pPr algn="just">
              <a:lnSpc>
                <a:spcPct val="150000"/>
              </a:lnSpc>
            </a:pPr>
            <a:r>
              <a:rPr lang="en-US" dirty="0" smtClean="0">
                <a:latin typeface="Times New Roman" panose="02020603050405020304" pitchFamily="18" charset="0"/>
                <a:cs typeface="Times New Roman" panose="02020603050405020304" pitchFamily="18" charset="0"/>
              </a:rPr>
              <a:t>Fluoride has been known to inhibit bacterial enzymatic processes involved in carbohydrate metabolism (</a:t>
            </a:r>
            <a:r>
              <a:rPr lang="en-US" dirty="0" err="1" smtClean="0">
                <a:latin typeface="Times New Roman" panose="02020603050405020304" pitchFamily="18" charset="0"/>
                <a:cs typeface="Times New Roman" panose="02020603050405020304" pitchFamily="18" charset="0"/>
              </a:rPr>
              <a:t>glycolysis</a:t>
            </a:r>
            <a:r>
              <a:rPr lang="en-US" dirty="0" smtClean="0">
                <a:latin typeface="Times New Roman" panose="02020603050405020304" pitchFamily="18" charset="0"/>
                <a:cs typeface="Times New Roman" panose="02020603050405020304" pitchFamily="18" charset="0"/>
              </a:rPr>
              <a:t>).</a:t>
            </a:r>
          </a:p>
          <a:p>
            <a:pPr algn="just">
              <a:lnSpc>
                <a:spcPct val="150000"/>
              </a:lnSpc>
            </a:pPr>
            <a:r>
              <a:rPr lang="en-US" dirty="0" smtClean="0">
                <a:latin typeface="Times New Roman" panose="02020603050405020304" pitchFamily="18" charset="0"/>
                <a:cs typeface="Times New Roman" panose="02020603050405020304" pitchFamily="18" charset="0"/>
              </a:rPr>
              <a:t>Also inhibits the production of extracellular polysaccharides.</a:t>
            </a:r>
          </a:p>
          <a:p>
            <a:pPr algn="just">
              <a:lnSpc>
                <a:spcPct val="150000"/>
              </a:lnSpc>
            </a:pPr>
            <a:endParaRPr lang="en-US" sz="2400" b="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sz="quarter" idx="1"/>
          </p:nvPr>
        </p:nvSpPr>
        <p:spPr>
          <a:xfrm>
            <a:off x="152400" y="1600200"/>
            <a:ext cx="8839200" cy="5105400"/>
          </a:xfrm>
        </p:spPr>
        <p:txBody>
          <a:bodyPr>
            <a:normAutofit/>
          </a:bodyPr>
          <a:lstStyle/>
          <a:p>
            <a:pPr algn="just"/>
            <a:r>
              <a:rPr lang="en-US" sz="2400" dirty="0" smtClean="0">
                <a:latin typeface="Times New Roman" panose="02020603050405020304" pitchFamily="18" charset="0"/>
                <a:cs typeface="Times New Roman" panose="02020603050405020304" pitchFamily="18" charset="0"/>
              </a:rPr>
              <a:t>Fluoride is concentrated with in the plaque.</a:t>
            </a:r>
          </a:p>
          <a:p>
            <a:pPr algn="just"/>
            <a:r>
              <a:rPr lang="en-US" sz="2400" dirty="0" smtClean="0">
                <a:latin typeface="Times New Roman" panose="02020603050405020304" pitchFamily="18" charset="0"/>
                <a:cs typeface="Times New Roman" panose="02020603050405020304" pitchFamily="18" charset="0"/>
              </a:rPr>
              <a:t>Fluoride normally present in plaque is largely bound (thus unavailable for antibacterial action), only 2-5% being in ionic form.</a:t>
            </a:r>
          </a:p>
          <a:p>
            <a:pPr algn="just"/>
            <a:r>
              <a:rPr lang="en-US" sz="2400" dirty="0" smtClean="0">
                <a:latin typeface="Times New Roman" panose="02020603050405020304" pitchFamily="18" charset="0"/>
                <a:cs typeface="Times New Roman" panose="02020603050405020304" pitchFamily="18" charset="0"/>
              </a:rPr>
              <a:t>When the ph of plaque decreases, acid is produced by plaque organism, the bound fluoride dissociate to ionic fluoride</a:t>
            </a:r>
          </a:p>
          <a:p>
            <a:pPr algn="just"/>
            <a:r>
              <a:rPr lang="en-US" sz="2400" dirty="0" smtClean="0">
                <a:latin typeface="Times New Roman" panose="02020603050405020304" pitchFamily="18" charset="0"/>
                <a:cs typeface="Times New Roman" panose="02020603050405020304" pitchFamily="18" charset="0"/>
              </a:rPr>
              <a:t>Thus, when caries process starts and acids are formed, plaque fluoride in ionic form may serve to interfere with further acid production by plaque microorganism</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just"/>
            <a:r>
              <a:rPr lang="en-US" sz="2400" dirty="0" smtClean="0">
                <a:latin typeface="Times New Roman" panose="02020603050405020304" pitchFamily="18" charset="0"/>
                <a:cs typeface="Times New Roman" panose="02020603050405020304" pitchFamily="18" charset="0"/>
              </a:rPr>
              <a:t>When the ph in the plaque falls as the bacteria produce acids, a portion of the fluoride present in the plaque fluid then combines with hydrogen ions to form HF and rapidly diffuses into the cell, effectively drawing more HF from the outside.</a:t>
            </a:r>
          </a:p>
          <a:p>
            <a:pPr algn="just">
              <a:buNone/>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3"/>
          <p:cNvSpPr>
            <a:spLocks noGrp="1" noChangeArrowheads="1"/>
          </p:cNvSpPr>
          <p:nvPr>
            <p:ph type="body" idx="4294967295"/>
          </p:nvPr>
        </p:nvSpPr>
        <p:spPr>
          <a:xfrm>
            <a:off x="0" y="1295400"/>
            <a:ext cx="7467600" cy="4943475"/>
          </a:xfrm>
        </p:spPr>
        <p:txBody>
          <a:bodyPr/>
          <a:lstStyle/>
          <a:p>
            <a:pPr algn="ctr">
              <a:lnSpc>
                <a:spcPct val="150000"/>
              </a:lnSpc>
              <a:buFont typeface="Wingdings" panose="05000000000000000000" pitchFamily="2" charset="2"/>
              <a:buNone/>
            </a:pPr>
            <a:r>
              <a:rPr lang="en-US" sz="2400" b="1" u="sng" dirty="0" smtClean="0">
                <a:solidFill>
                  <a:srgbClr val="00B0F0"/>
                </a:solidFill>
                <a:latin typeface="Times New Roman" panose="02020603050405020304" pitchFamily="18" charset="0"/>
                <a:cs typeface="Times New Roman" panose="02020603050405020304" pitchFamily="18" charset="0"/>
              </a:rPr>
              <a:t>Modification in tooth morphology: </a:t>
            </a:r>
          </a:p>
          <a:p>
            <a:pPr algn="ctr">
              <a:lnSpc>
                <a:spcPct val="150000"/>
              </a:lnSpc>
              <a:buFont typeface="Wingdings" panose="05000000000000000000" pitchFamily="2" charset="2"/>
              <a:buNone/>
            </a:pPr>
            <a:endParaRPr lang="en-US" sz="2400" b="1" dirty="0" smtClean="0">
              <a:solidFill>
                <a:srgbClr val="00B0F0"/>
              </a:solidFill>
              <a:latin typeface="Times New Roman" panose="02020603050405020304" pitchFamily="18" charset="0"/>
              <a:cs typeface="Times New Roman" panose="02020603050405020304" pitchFamily="18" charset="0"/>
            </a:endParaRPr>
          </a:p>
          <a:p>
            <a:pPr algn="just">
              <a:lnSpc>
                <a:spcPct val="150000"/>
              </a:lnSpc>
            </a:pPr>
            <a:r>
              <a:rPr lang="en-US" sz="2400" b="0" dirty="0" smtClean="0">
                <a:latin typeface="Times New Roman" panose="02020603050405020304" pitchFamily="18" charset="0"/>
                <a:cs typeface="Times New Roman" panose="02020603050405020304" pitchFamily="18" charset="0"/>
              </a:rPr>
              <a:t>There is a direct relationship between the amount of fluoride ingested during tooth development and the incidence of dental caries. </a:t>
            </a:r>
          </a:p>
          <a:p>
            <a:pPr algn="just">
              <a:lnSpc>
                <a:spcPct val="150000"/>
              </a:lnSpc>
            </a:pPr>
            <a:r>
              <a:rPr lang="en-US" sz="2400" b="0" dirty="0" smtClean="0">
                <a:latin typeface="Times New Roman" panose="02020603050405020304" pitchFamily="18" charset="0"/>
                <a:cs typeface="Times New Roman" panose="02020603050405020304" pitchFamily="18" charset="0"/>
              </a:rPr>
              <a:t>If fluoride is ingested during tooth development, there is some evidence to suggest the formation of a more caries resistant tooth slightly smaller with shallow fissures. </a:t>
            </a:r>
          </a:p>
          <a:p>
            <a:endParaRPr lang="en-US" sz="2400" b="0" dirty="0" smtClean="0">
              <a:latin typeface="Times New Roman" panose="02020603050405020304" pitchFamily="18" charset="0"/>
              <a:cs typeface="Times New Roman" panose="02020603050405020304" pitchFamily="18" charset="0"/>
            </a:endParaRPr>
          </a:p>
          <a:p>
            <a:endParaRPr lang="en-US" sz="2800" dirty="0"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3"/>
          <p:cNvSpPr>
            <a:spLocks noGrp="1" noChangeArrowheads="1"/>
          </p:cNvSpPr>
          <p:nvPr>
            <p:ph type="body" idx="4294967295"/>
          </p:nvPr>
        </p:nvSpPr>
        <p:spPr>
          <a:xfrm>
            <a:off x="0" y="762000"/>
            <a:ext cx="7543800" cy="5476875"/>
          </a:xfrm>
        </p:spPr>
        <p:txBody>
          <a:bodyPr>
            <a:normAutofit fontScale="92500"/>
          </a:bodyPr>
          <a:lstStyle/>
          <a:p>
            <a:pPr>
              <a:buFont typeface="Wingdings" panose="05000000000000000000" pitchFamily="2" charset="2"/>
              <a:buNone/>
            </a:pPr>
            <a:endParaRPr lang="en-US" dirty="0" smtClean="0"/>
          </a:p>
          <a:p>
            <a:pPr algn="just">
              <a:lnSpc>
                <a:spcPct val="150000"/>
              </a:lnSpc>
            </a:pPr>
            <a:r>
              <a:rPr lang="en-US" sz="2400" b="0" dirty="0" smtClean="0">
                <a:latin typeface="Times New Roman" panose="02020603050405020304" pitchFamily="18" charset="0"/>
                <a:cs typeface="Times New Roman" panose="02020603050405020304" pitchFamily="18" charset="0"/>
              </a:rPr>
              <a:t>The size and morphology of teeth in humans can be influenced by ingestion of fluorides. </a:t>
            </a:r>
          </a:p>
          <a:p>
            <a:pPr algn="just">
              <a:lnSpc>
                <a:spcPct val="150000"/>
              </a:lnSpc>
            </a:pPr>
            <a:r>
              <a:rPr lang="en-US" sz="2400" b="0" dirty="0" smtClean="0">
                <a:latin typeface="Times New Roman" panose="02020603050405020304" pitchFamily="18" charset="0"/>
                <a:cs typeface="Times New Roman" panose="02020603050405020304" pitchFamily="18" charset="0"/>
              </a:rPr>
              <a:t>Most reports indicate that diameters and cusp depths of teeth are smaller if fluoride is present during tooth development. </a:t>
            </a:r>
          </a:p>
          <a:p>
            <a:pPr algn="just">
              <a:lnSpc>
                <a:spcPct val="150000"/>
              </a:lnSpc>
            </a:pPr>
            <a:r>
              <a:rPr lang="en-US" sz="2400" b="0" dirty="0" smtClean="0">
                <a:latin typeface="Times New Roman" panose="02020603050405020304" pitchFamily="18" charset="0"/>
                <a:cs typeface="Times New Roman" panose="02020603050405020304" pitchFamily="18" charset="0"/>
              </a:rPr>
              <a:t>Such changes in morphology would tend to decrease the caries susceptibility of teeth by making them more self cleansing. </a:t>
            </a:r>
          </a:p>
          <a:p>
            <a:pPr algn="just">
              <a:lnSpc>
                <a:spcPct val="150000"/>
              </a:lnSpc>
            </a:pPr>
            <a:r>
              <a:rPr lang="en-US" sz="2400" b="0" dirty="0" smtClean="0">
                <a:latin typeface="Times New Roman" panose="02020603050405020304" pitchFamily="18" charset="0"/>
                <a:cs typeface="Times New Roman" panose="02020603050405020304" pitchFamily="18" charset="0"/>
              </a:rPr>
              <a:t>The reduced level of </a:t>
            </a:r>
            <a:r>
              <a:rPr lang="en-US" sz="2400" b="0" dirty="0" err="1" smtClean="0">
                <a:latin typeface="Times New Roman" panose="02020603050405020304" pitchFamily="18" charset="0"/>
                <a:cs typeface="Times New Roman" panose="02020603050405020304" pitchFamily="18" charset="0"/>
              </a:rPr>
              <a:t>occlusal</a:t>
            </a:r>
            <a:r>
              <a:rPr lang="en-US" sz="2400" b="0" dirty="0" smtClean="0">
                <a:latin typeface="Times New Roman" panose="02020603050405020304" pitchFamily="18" charset="0"/>
                <a:cs typeface="Times New Roman" panose="02020603050405020304" pitchFamily="18" charset="0"/>
              </a:rPr>
              <a:t> caries found in fluoridated areas may be partly attributed to the improved morphology of the </a:t>
            </a:r>
            <a:r>
              <a:rPr lang="en-US" sz="2400" b="0" dirty="0" err="1" smtClean="0">
                <a:latin typeface="Times New Roman" panose="02020603050405020304" pitchFamily="18" charset="0"/>
                <a:cs typeface="Times New Roman" panose="02020603050405020304" pitchFamily="18" charset="0"/>
              </a:rPr>
              <a:t>occlusal</a:t>
            </a:r>
            <a:r>
              <a:rPr lang="en-US" sz="2400" b="0" dirty="0" smtClean="0">
                <a:latin typeface="Times New Roman" panose="02020603050405020304" pitchFamily="18" charset="0"/>
                <a:cs typeface="Times New Roman" panose="02020603050405020304" pitchFamily="18" charset="0"/>
              </a:rPr>
              <a:t> surface. </a:t>
            </a:r>
          </a:p>
          <a:p>
            <a:pPr algn="just">
              <a:lnSpc>
                <a:spcPct val="150000"/>
              </a:lnSpc>
            </a:pPr>
            <a:endParaRPr lang="en-US" sz="2000" b="0" dirty="0" smtClean="0">
              <a:latin typeface="Times New Roman" panose="02020603050405020304" pitchFamily="18" charset="0"/>
              <a:cs typeface="Times New Roman" panose="02020603050405020304" pitchFamily="18" charset="0"/>
            </a:endParaRPr>
          </a:p>
          <a:p>
            <a:pPr>
              <a:lnSpc>
                <a:spcPct val="150000"/>
              </a:lnSpc>
            </a:pPr>
            <a:endParaRPr lang="en-US" sz="2000" b="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concept</a:t>
            </a:r>
            <a:endParaRPr lang="en-US" dirty="0"/>
          </a:p>
        </p:txBody>
      </p:sp>
      <p:sp>
        <p:nvSpPr>
          <p:cNvPr id="3" name="Content Placeholder 2"/>
          <p:cNvSpPr>
            <a:spLocks noGrp="1"/>
          </p:cNvSpPr>
          <p:nvPr>
            <p:ph sz="quarter" idx="1"/>
          </p:nvPr>
        </p:nvSpPr>
        <p:spPr>
          <a:xfrm>
            <a:off x="152400" y="1752600"/>
            <a:ext cx="8839200" cy="4953000"/>
          </a:xfrm>
        </p:spPr>
        <p:txBody>
          <a:bodyPr>
            <a:normAutofit/>
          </a:bodyPr>
          <a:lstStyle/>
          <a:p>
            <a:pPr algn="just"/>
            <a:r>
              <a:rPr lang="en-US" dirty="0" smtClean="0">
                <a:latin typeface="Times New Roman" panose="02020603050405020304" pitchFamily="18" charset="0"/>
                <a:cs typeface="Times New Roman" panose="02020603050405020304" pitchFamily="18" charset="0"/>
              </a:rPr>
              <a:t>Regardless of the fluoride modality used, there is a clear consensus that the method of action of fluoride in preventing caries is primarily the topical effect of the fluoride ion on the enamel surface (</a:t>
            </a:r>
            <a:r>
              <a:rPr lang="en-US" dirty="0" err="1" smtClean="0">
                <a:latin typeface="Times New Roman" panose="02020603050405020304" pitchFamily="18" charset="0"/>
                <a:cs typeface="Times New Roman" panose="02020603050405020304" pitchFamily="18" charset="0"/>
              </a:rPr>
              <a:t>Brambilla</a:t>
            </a:r>
            <a:r>
              <a:rPr lang="en-US" dirty="0" smtClean="0">
                <a:latin typeface="Times New Roman" panose="02020603050405020304" pitchFamily="18" charset="0"/>
                <a:cs typeface="Times New Roman" panose="02020603050405020304" pitchFamily="18" charset="0"/>
              </a:rPr>
              <a:t>, 2001). </a:t>
            </a: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In addition to enhancing </a:t>
            </a:r>
            <a:r>
              <a:rPr lang="en-US" dirty="0" err="1" smtClean="0">
                <a:latin typeface="Times New Roman" panose="02020603050405020304" pitchFamily="18" charset="0"/>
                <a:cs typeface="Times New Roman" panose="02020603050405020304" pitchFamily="18" charset="0"/>
              </a:rPr>
              <a:t>remineralisation</a:t>
            </a:r>
            <a:r>
              <a:rPr lang="en-US" dirty="0" smtClean="0">
                <a:latin typeface="Times New Roman" panose="02020603050405020304" pitchFamily="18" charset="0"/>
                <a:cs typeface="Times New Roman" panose="02020603050405020304" pitchFamily="18" charset="0"/>
              </a:rPr>
              <a:t> of the hard tissue surface, fluoride has an inhibitory effect on the </a:t>
            </a:r>
            <a:r>
              <a:rPr lang="en-US" dirty="0" err="1" smtClean="0">
                <a:latin typeface="Times New Roman" panose="02020603050405020304" pitchFamily="18" charset="0"/>
                <a:cs typeface="Times New Roman" panose="02020603050405020304" pitchFamily="18" charset="0"/>
              </a:rPr>
              <a:t>enolase</a:t>
            </a:r>
            <a:r>
              <a:rPr lang="en-US" dirty="0" smtClean="0">
                <a:latin typeface="Times New Roman" panose="02020603050405020304" pitchFamily="18" charset="0"/>
                <a:cs typeface="Times New Roman" panose="02020603050405020304" pitchFamily="18" charset="0"/>
              </a:rPr>
              <a:t> enzyme of oral bacteria found in dental plaque and improves the chemical structure of enamel, making it more resistant to dental caries (Jones </a:t>
            </a:r>
            <a:r>
              <a:rPr lang="en-US" i="1" dirty="0" smtClean="0">
                <a:latin typeface="Times New Roman" panose="02020603050405020304" pitchFamily="18" charset="0"/>
                <a:cs typeface="Times New Roman" panose="02020603050405020304" pitchFamily="18" charset="0"/>
              </a:rPr>
              <a:t>et al., 2005).</a:t>
            </a:r>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401887"/>
            <a:ext cx="8458200" cy="798513"/>
          </a:xfrm>
        </p:spPr>
        <p:txBody>
          <a:bodyPr>
            <a:normAutofit/>
          </a:bodyPr>
          <a:lstStyle/>
          <a:p>
            <a:pPr algn="ctr"/>
            <a:r>
              <a:rPr lang="en-US"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CLASSIFICATION OF FLUORIDES </a:t>
            </a:r>
            <a:endParaRPr lang="en-US"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n w="0"/>
                <a:effectLst>
                  <a:reflection blurRad="12700" stA="50000" endPos="50000" dist="5000" dir="5400000" sy="-100000" rotWithShape="0"/>
                </a:effectLst>
                <a:latin typeface="Cooper Black" panose="0208090404030B020404" pitchFamily="18" charset="0"/>
              </a:rPr>
              <a:t>Classification </a:t>
            </a:r>
            <a:endParaRPr lang="en-US" dirty="0"/>
          </a:p>
        </p:txBody>
      </p:sp>
      <p:sp>
        <p:nvSpPr>
          <p:cNvPr id="3" name="Content Placeholder 2"/>
          <p:cNvSpPr>
            <a:spLocks noGrp="1"/>
          </p:cNvSpPr>
          <p:nvPr>
            <p:ph sz="quarter" idx="1"/>
          </p:nvPr>
        </p:nvSpPr>
        <p:spPr>
          <a:xfrm>
            <a:off x="304800" y="1600200"/>
            <a:ext cx="3352800" cy="4846320"/>
          </a:xfrm>
        </p:spPr>
        <p:txBody>
          <a:bodyPr>
            <a:normAutofit/>
          </a:bodyPr>
          <a:lstStyle/>
          <a:p>
            <a:r>
              <a:rPr lang="en-US" sz="2200" b="1" u="sng" dirty="0" smtClean="0">
                <a:solidFill>
                  <a:srgbClr val="00B0F0"/>
                </a:solidFill>
                <a:latin typeface="Times New Roman" panose="02020603050405020304" pitchFamily="18" charset="0"/>
                <a:cs typeface="Times New Roman" panose="02020603050405020304" pitchFamily="18" charset="0"/>
              </a:rPr>
              <a:t>Systemic fluorides:</a:t>
            </a:r>
          </a:p>
          <a:p>
            <a:pPr marL="514350" indent="-514350">
              <a:buClr>
                <a:srgbClr val="00B0F0"/>
              </a:buClr>
              <a:buAutoNum type="arabicParenR"/>
            </a:pPr>
            <a:r>
              <a:rPr lang="en-US" sz="2200" dirty="0" smtClean="0">
                <a:latin typeface="Times New Roman" panose="02020603050405020304" pitchFamily="18" charset="0"/>
                <a:cs typeface="Times New Roman" panose="02020603050405020304" pitchFamily="18" charset="0"/>
              </a:rPr>
              <a:t>Community water fluoridation </a:t>
            </a:r>
          </a:p>
          <a:p>
            <a:pPr marL="514350" indent="-514350">
              <a:buClr>
                <a:srgbClr val="00B0F0"/>
              </a:buClr>
              <a:buAutoNum type="arabicParenR"/>
            </a:pPr>
            <a:r>
              <a:rPr lang="en-US" sz="2200" dirty="0" smtClean="0">
                <a:latin typeface="Times New Roman" panose="02020603050405020304" pitchFamily="18" charset="0"/>
                <a:cs typeface="Times New Roman" panose="02020603050405020304" pitchFamily="18" charset="0"/>
              </a:rPr>
              <a:t>School water fluoridation </a:t>
            </a:r>
          </a:p>
          <a:p>
            <a:pPr marL="514350" indent="-514350">
              <a:buClr>
                <a:srgbClr val="00B0F0"/>
              </a:buClr>
              <a:buAutoNum type="arabicParenR"/>
            </a:pPr>
            <a:r>
              <a:rPr lang="en-US" sz="2200" dirty="0" smtClean="0">
                <a:latin typeface="Times New Roman" panose="02020603050405020304" pitchFamily="18" charset="0"/>
                <a:cs typeface="Times New Roman" panose="02020603050405020304" pitchFamily="18" charset="0"/>
              </a:rPr>
              <a:t>Salt fluoridation </a:t>
            </a:r>
          </a:p>
          <a:p>
            <a:pPr marL="514350" indent="-514350">
              <a:buClr>
                <a:srgbClr val="00B0F0"/>
              </a:buClr>
              <a:buAutoNum type="arabicParenR"/>
            </a:pPr>
            <a:r>
              <a:rPr lang="en-US" sz="2200" dirty="0" smtClean="0">
                <a:latin typeface="Times New Roman" panose="02020603050405020304" pitchFamily="18" charset="0"/>
                <a:cs typeface="Times New Roman" panose="02020603050405020304" pitchFamily="18" charset="0"/>
              </a:rPr>
              <a:t>Milk fluoridation</a:t>
            </a:r>
          </a:p>
          <a:p>
            <a:pPr marL="514350" indent="-514350">
              <a:buClr>
                <a:srgbClr val="00B0F0"/>
              </a:buClr>
              <a:buAutoNum type="arabicParenR"/>
            </a:pPr>
            <a:r>
              <a:rPr lang="en-US" sz="2200" dirty="0" smtClean="0">
                <a:latin typeface="Times New Roman" panose="02020603050405020304" pitchFamily="18" charset="0"/>
                <a:cs typeface="Times New Roman" panose="02020603050405020304" pitchFamily="18" charset="0"/>
              </a:rPr>
              <a:t>Fluoride supplements</a:t>
            </a:r>
          </a:p>
          <a:p>
            <a:pPr marL="514350" indent="-514350">
              <a:buClr>
                <a:srgbClr val="00B0F0"/>
              </a:buClr>
              <a:buNone/>
            </a:pPr>
            <a:endParaRPr lang="en-US" sz="2200" dirty="0" smtClean="0">
              <a:latin typeface="Times New Roman" panose="02020603050405020304" pitchFamily="18" charset="0"/>
              <a:cs typeface="Times New Roman" panose="02020603050405020304" pitchFamily="18" charset="0"/>
            </a:endParaRPr>
          </a:p>
        </p:txBody>
      </p:sp>
      <p:sp>
        <p:nvSpPr>
          <p:cNvPr id="4" name="Content Placeholder 2"/>
          <p:cNvSpPr txBox="1"/>
          <p:nvPr/>
        </p:nvSpPr>
        <p:spPr>
          <a:xfrm>
            <a:off x="4648200" y="1676400"/>
            <a:ext cx="4191000" cy="4846320"/>
          </a:xfrm>
          <a:prstGeom prst="rect">
            <a:avLst/>
          </a:prstGeom>
        </p:spPr>
        <p:txBody>
          <a:bodyPr vert="horz">
            <a:normAutofit fontScale="85000" lnSpcReduction="20000"/>
          </a:bodyPr>
          <a:lstStyle/>
          <a:p>
            <a:pPr marL="514350" marR="0" lvl="0" indent="-514350" algn="l" defTabSz="914400" rtl="0" eaLnBrk="1" fontAlgn="auto" latinLnBrk="0" hangingPunct="1">
              <a:lnSpc>
                <a:spcPct val="100000"/>
              </a:lnSpc>
              <a:spcBef>
                <a:spcPts val="600"/>
              </a:spcBef>
              <a:spcAft>
                <a:spcPts val="0"/>
              </a:spcAft>
              <a:buClr>
                <a:schemeClr val="tx2"/>
              </a:buClr>
              <a:buSzPct val="73000"/>
              <a:buFont typeface="Wingdings 2" panose="05020102010507070707"/>
              <a:buChar char=""/>
              <a:defRPr/>
            </a:pPr>
            <a:r>
              <a:rPr kumimoji="0" lang="en-US" sz="2600" b="1" i="0" u="sng" strike="noStrike" kern="1200" cap="none" spc="0" normalizeH="0" baseline="0" noProof="0" dirty="0" smtClean="0">
                <a:ln>
                  <a:noFill/>
                </a:ln>
                <a:solidFill>
                  <a:srgbClr val="00B0F0"/>
                </a:solidFill>
                <a:effectLst/>
                <a:uLnTx/>
                <a:uFillTx/>
                <a:latin typeface="Times New Roman" panose="02020603050405020304" pitchFamily="18" charset="0"/>
                <a:ea typeface="+mn-ea"/>
                <a:cs typeface="Times New Roman" panose="02020603050405020304" pitchFamily="18" charset="0"/>
              </a:rPr>
              <a:t>Topical fluorides:</a:t>
            </a:r>
          </a:p>
          <a:p>
            <a:pPr marL="514350" marR="0" lvl="0" indent="-514350" algn="l" defTabSz="914400" rtl="0" eaLnBrk="1" fontAlgn="auto" latinLnBrk="0" hangingPunct="1">
              <a:lnSpc>
                <a:spcPct val="100000"/>
              </a:lnSpc>
              <a:spcBef>
                <a:spcPts val="600"/>
              </a:spcBef>
              <a:spcAft>
                <a:spcPts val="0"/>
              </a:spcAft>
              <a:buClr>
                <a:srgbClr val="00B0F0"/>
              </a:buClr>
              <a:buSzPct val="73000"/>
              <a:buFont typeface="Wingdings 2" panose="05020102010507070707"/>
              <a:buAutoNum type="arabicParenR"/>
              <a:defRPr/>
            </a:pPr>
            <a:r>
              <a:rPr kumimoji="0" lang="en-US" sz="2600" b="1" i="0" u="sng" strike="noStrike" kern="1200" cap="none" spc="0" normalizeH="0" baseline="0" noProof="0" dirty="0" smtClean="0">
                <a:ln>
                  <a:noFill/>
                </a:ln>
                <a:solidFill>
                  <a:srgbClr val="00B0F0"/>
                </a:solidFill>
                <a:effectLst/>
                <a:uLnTx/>
                <a:uFillTx/>
                <a:latin typeface="Times New Roman" panose="02020603050405020304" pitchFamily="18" charset="0"/>
                <a:ea typeface="+mn-ea"/>
                <a:cs typeface="Times New Roman" panose="02020603050405020304" pitchFamily="18" charset="0"/>
              </a:rPr>
              <a:t>Professionally applied</a:t>
            </a:r>
            <a:r>
              <a:rPr kumimoji="0" lang="en-US" sz="2600" b="0" i="0" u="none" strike="noStrike" kern="1200" cap="none" spc="0" normalizeH="0" baseline="0" noProof="0" dirty="0" smtClean="0">
                <a:ln>
                  <a:noFill/>
                </a:ln>
                <a:solidFill>
                  <a:srgbClr val="00B0F0"/>
                </a:solidFill>
                <a:effectLst/>
                <a:uLnTx/>
                <a:uFillTx/>
                <a:latin typeface="Times New Roman" panose="02020603050405020304" pitchFamily="18" charset="0"/>
                <a:ea typeface="+mn-ea"/>
                <a:cs typeface="Times New Roman" panose="02020603050405020304" pitchFamily="18" charset="0"/>
              </a:rPr>
              <a:t>:</a:t>
            </a:r>
          </a:p>
          <a:p>
            <a:pPr marL="514350" marR="0" lvl="0" indent="-514350" algn="l" defTabSz="914400" rtl="0" eaLnBrk="1" fontAlgn="auto" latinLnBrk="0" hangingPunct="1">
              <a:lnSpc>
                <a:spcPct val="100000"/>
              </a:lnSpc>
              <a:spcBef>
                <a:spcPts val="600"/>
              </a:spcBef>
              <a:spcAft>
                <a:spcPts val="0"/>
              </a:spcAft>
              <a:buClr>
                <a:srgbClr val="00B0F0"/>
              </a:buClr>
              <a:buSzPct val="73000"/>
              <a:buFontTx/>
              <a:buChar char="-"/>
              <a:defRPr/>
            </a:pPr>
            <a:r>
              <a:rPr kumimoji="0" lang="en-US" sz="26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Sodium fluoride preparation </a:t>
            </a:r>
          </a:p>
          <a:p>
            <a:pPr marL="514350" marR="0" lvl="0" indent="-514350" algn="l" defTabSz="914400" rtl="0" eaLnBrk="1" fontAlgn="auto" latinLnBrk="0" hangingPunct="1">
              <a:lnSpc>
                <a:spcPct val="100000"/>
              </a:lnSpc>
              <a:spcBef>
                <a:spcPts val="600"/>
              </a:spcBef>
              <a:spcAft>
                <a:spcPts val="0"/>
              </a:spcAft>
              <a:buClr>
                <a:srgbClr val="00B0F0"/>
              </a:buClr>
              <a:buSzPct val="73000"/>
              <a:buFontTx/>
              <a:buChar char="-"/>
              <a:defRPr/>
            </a:pPr>
            <a:r>
              <a:rPr kumimoji="0" lang="en-US" sz="26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Stannous fluoride preparation </a:t>
            </a:r>
          </a:p>
          <a:p>
            <a:pPr marL="514350" marR="0" lvl="0" indent="-514350" algn="l" defTabSz="914400" rtl="0" eaLnBrk="1" fontAlgn="auto" latinLnBrk="0" hangingPunct="1">
              <a:lnSpc>
                <a:spcPct val="100000"/>
              </a:lnSpc>
              <a:spcBef>
                <a:spcPts val="600"/>
              </a:spcBef>
              <a:spcAft>
                <a:spcPts val="0"/>
              </a:spcAft>
              <a:buClr>
                <a:srgbClr val="00B0F0"/>
              </a:buClr>
              <a:buSzPct val="73000"/>
              <a:buFontTx/>
              <a:buChar char="-"/>
              <a:defRPr/>
            </a:pPr>
            <a:r>
              <a:rPr kumimoji="0" lang="en-US" sz="26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Acidulated phosphate fluoride preparation </a:t>
            </a:r>
          </a:p>
          <a:p>
            <a:pPr marL="514350" marR="0" lvl="0" indent="-514350" algn="l" defTabSz="914400" rtl="0" eaLnBrk="1" fontAlgn="auto" latinLnBrk="0" hangingPunct="1">
              <a:lnSpc>
                <a:spcPct val="100000"/>
              </a:lnSpc>
              <a:spcBef>
                <a:spcPts val="600"/>
              </a:spcBef>
              <a:spcAft>
                <a:spcPts val="0"/>
              </a:spcAft>
              <a:buClr>
                <a:srgbClr val="00B0F0"/>
              </a:buClr>
              <a:buSzPct val="73000"/>
              <a:buFontTx/>
              <a:buChar char="-"/>
              <a:defRPr/>
            </a:pPr>
            <a:r>
              <a:rPr kumimoji="0" lang="en-US" sz="26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Fluoride varnish</a:t>
            </a:r>
          </a:p>
          <a:p>
            <a:pPr marL="514350" marR="0" lvl="0" indent="-514350" algn="l" defTabSz="914400" rtl="0" eaLnBrk="1" fontAlgn="auto" latinLnBrk="0" hangingPunct="1">
              <a:lnSpc>
                <a:spcPct val="100000"/>
              </a:lnSpc>
              <a:spcBef>
                <a:spcPts val="600"/>
              </a:spcBef>
              <a:spcAft>
                <a:spcPts val="0"/>
              </a:spcAft>
              <a:buClr>
                <a:srgbClr val="00B0F0"/>
              </a:buClr>
              <a:buSzPct val="73000"/>
              <a:buFontTx/>
              <a:buChar char="-"/>
              <a:defRPr/>
            </a:pPr>
            <a:r>
              <a:rPr kumimoji="0" lang="en-US" sz="26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Fluoride impregnated floss and prophylactic paste</a:t>
            </a:r>
          </a:p>
          <a:p>
            <a:pPr marL="514350" marR="0" lvl="0" indent="-514350" algn="l" defTabSz="914400" rtl="0" eaLnBrk="1" fontAlgn="auto" latinLnBrk="0" hangingPunct="1">
              <a:lnSpc>
                <a:spcPct val="100000"/>
              </a:lnSpc>
              <a:spcBef>
                <a:spcPts val="600"/>
              </a:spcBef>
              <a:spcAft>
                <a:spcPts val="0"/>
              </a:spcAft>
              <a:buClr>
                <a:srgbClr val="00B0F0"/>
              </a:buClr>
              <a:buSzPct val="73000"/>
              <a:buFontTx/>
              <a:buChar char="-"/>
              <a:defRPr/>
            </a:pPr>
            <a:r>
              <a:rPr kumimoji="0" lang="en-US" sz="26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Fluoride containing devices and dental materials</a:t>
            </a:r>
          </a:p>
          <a:p>
            <a:pPr marL="514350" marR="0" lvl="0" indent="-514350" algn="l" defTabSz="914400" rtl="0" eaLnBrk="1" fontAlgn="auto" latinLnBrk="0" hangingPunct="1">
              <a:lnSpc>
                <a:spcPct val="100000"/>
              </a:lnSpc>
              <a:spcBef>
                <a:spcPts val="600"/>
              </a:spcBef>
              <a:spcAft>
                <a:spcPts val="0"/>
              </a:spcAft>
              <a:buClr>
                <a:srgbClr val="00B0F0"/>
              </a:buClr>
              <a:buSzPct val="73000"/>
              <a:buFont typeface="+mj-lt"/>
              <a:buAutoNum type="arabicParenR" startAt="2"/>
              <a:defRPr/>
            </a:pPr>
            <a:r>
              <a:rPr kumimoji="0" lang="en-US" sz="2600" b="1" i="0" u="sng" strike="noStrike" kern="1200" cap="none" spc="0" normalizeH="0" baseline="0" noProof="0" dirty="0" smtClean="0">
                <a:ln>
                  <a:noFill/>
                </a:ln>
                <a:solidFill>
                  <a:srgbClr val="00B0F0"/>
                </a:solidFill>
                <a:effectLst/>
                <a:uLnTx/>
                <a:uFillTx/>
                <a:latin typeface="Times New Roman" panose="02020603050405020304" pitchFamily="18" charset="0"/>
                <a:ea typeface="+mn-ea"/>
                <a:cs typeface="Times New Roman" panose="02020603050405020304" pitchFamily="18" charset="0"/>
              </a:rPr>
              <a:t>Self applied</a:t>
            </a:r>
          </a:p>
          <a:p>
            <a:pPr marL="514350" marR="0" lvl="0" indent="-514350" algn="l" defTabSz="914400" rtl="0" eaLnBrk="1" fontAlgn="auto" latinLnBrk="0" hangingPunct="1">
              <a:lnSpc>
                <a:spcPct val="100000"/>
              </a:lnSpc>
              <a:spcBef>
                <a:spcPts val="600"/>
              </a:spcBef>
              <a:spcAft>
                <a:spcPts val="0"/>
              </a:spcAft>
              <a:buClr>
                <a:srgbClr val="00B0F0"/>
              </a:buClr>
              <a:buSzPct val="73000"/>
              <a:buFontTx/>
              <a:buChar char="-"/>
              <a:defRPr/>
            </a:pPr>
            <a:r>
              <a:rPr kumimoji="0" lang="en-US" sz="26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Fluoridated dentifrices</a:t>
            </a:r>
          </a:p>
          <a:p>
            <a:pPr marL="514350" marR="0" lvl="0" indent="-514350" algn="l" defTabSz="914400" rtl="0" eaLnBrk="1" fontAlgn="auto" latinLnBrk="0" hangingPunct="1">
              <a:lnSpc>
                <a:spcPct val="100000"/>
              </a:lnSpc>
              <a:spcBef>
                <a:spcPts val="600"/>
              </a:spcBef>
              <a:spcAft>
                <a:spcPts val="0"/>
              </a:spcAft>
              <a:buClr>
                <a:srgbClr val="00B0F0"/>
              </a:buClr>
              <a:buSzPct val="73000"/>
              <a:buFontTx/>
              <a:buChar char="-"/>
              <a:defRPr/>
            </a:pPr>
            <a:r>
              <a:rPr kumimoji="0" lang="en-US" sz="26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Fluoride mouth rinse</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133601"/>
            <a:ext cx="8458200" cy="914399"/>
          </a:xfrm>
        </p:spPr>
        <p:txBody>
          <a:bodyPr/>
          <a:lstStyle/>
          <a:p>
            <a:pPr algn="ctr"/>
            <a:r>
              <a:rPr lang="en-US"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SYSTEMIC FLUORIDES</a:t>
            </a:r>
            <a:endParaRPr lang="en-US"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457200" y="533400"/>
            <a:ext cx="8229600" cy="762000"/>
          </a:xfrm>
        </p:spPr>
        <p:txBody>
          <a:bodyPr>
            <a:normAutofit/>
          </a:bodyPr>
          <a:lstStyle/>
          <a:p>
            <a:r>
              <a:rPr lang="en-US" sz="3600" u="sng" dirty="0" smtClean="0">
                <a:ln w="0"/>
                <a:effectLst>
                  <a:reflection blurRad="12700" stA="50000" endPos="50000" dist="5000" dir="5400000" sy="-100000" rotWithShape="0"/>
                </a:effectLst>
                <a:latin typeface="Cooper Black" panose="0208090404030B020404" pitchFamily="18" charset="0"/>
              </a:rPr>
              <a:t>Systemic fluorides </a:t>
            </a:r>
            <a:endParaRPr lang="en-US" sz="3600" u="sng" dirty="0" smtClean="0">
              <a:latin typeface="Algerian" panose="04020705040A02060702" pitchFamily="82" charset="0"/>
            </a:endParaRPr>
          </a:p>
        </p:txBody>
      </p:sp>
      <p:sp>
        <p:nvSpPr>
          <p:cNvPr id="177155" name="Rectangle 3"/>
          <p:cNvSpPr>
            <a:spLocks noGrp="1" noChangeArrowheads="1"/>
          </p:cNvSpPr>
          <p:nvPr>
            <p:ph sz="quarter" idx="1"/>
          </p:nvPr>
        </p:nvSpPr>
        <p:spPr>
          <a:xfrm>
            <a:off x="457200" y="1828800"/>
            <a:ext cx="7239000" cy="4322136"/>
          </a:xfrm>
        </p:spPr>
        <p:txBody>
          <a:bodyPr>
            <a:normAutofit/>
          </a:bodyPr>
          <a:lstStyle/>
          <a:p>
            <a:pPr algn="ctr" eaLnBrk="1" hangingPunct="1">
              <a:lnSpc>
                <a:spcPct val="110000"/>
              </a:lnSpc>
              <a:buNone/>
            </a:pPr>
            <a:r>
              <a:rPr lang="en-US" sz="2400" dirty="0" smtClean="0">
                <a:latin typeface="Times New Roman" panose="02020603050405020304" pitchFamily="18" charset="0"/>
                <a:cs typeface="Times New Roman" panose="02020603050405020304" pitchFamily="18" charset="0"/>
              </a:rPr>
              <a:t>		Historically, it is of interest that the empirical use of fluorides for the prevention of dental caries can be tracked back to the last quarter of the </a:t>
            </a:r>
            <a:r>
              <a:rPr lang="en-US" sz="2400" b="1" dirty="0" smtClean="0">
                <a:solidFill>
                  <a:srgbClr val="00B0F0"/>
                </a:solidFill>
                <a:latin typeface="Times New Roman" panose="02020603050405020304" pitchFamily="18" charset="0"/>
                <a:cs typeface="Times New Roman" panose="02020603050405020304" pitchFamily="18" charset="0"/>
              </a:rPr>
              <a:t>19</a:t>
            </a:r>
            <a:r>
              <a:rPr lang="en-US" sz="2400" b="1" baseline="30000" dirty="0" smtClean="0">
                <a:solidFill>
                  <a:srgbClr val="00B0F0"/>
                </a:solidFill>
                <a:latin typeface="Times New Roman" panose="02020603050405020304" pitchFamily="18" charset="0"/>
                <a:cs typeface="Times New Roman" panose="02020603050405020304" pitchFamily="18" charset="0"/>
              </a:rPr>
              <a:t>TH</a:t>
            </a:r>
            <a:r>
              <a:rPr lang="en-US" sz="2400" b="1" dirty="0" smtClean="0">
                <a:solidFill>
                  <a:srgbClr val="00B0F0"/>
                </a:solidFill>
                <a:latin typeface="Times New Roman" panose="02020603050405020304" pitchFamily="18" charset="0"/>
                <a:cs typeface="Times New Roman" panose="02020603050405020304" pitchFamily="18" charset="0"/>
              </a:rPr>
              <a:t> century</a:t>
            </a:r>
            <a:r>
              <a:rPr lang="en-US" sz="2400" dirty="0" smtClean="0">
                <a:latin typeface="Times New Roman" panose="02020603050405020304" pitchFamily="18" charset="0"/>
                <a:cs typeface="Times New Roman" panose="02020603050405020304" pitchFamily="18" charset="0"/>
              </a:rPr>
              <a:t>. </a:t>
            </a:r>
          </a:p>
          <a:p>
            <a:pPr algn="ctr" eaLnBrk="1" hangingPunct="1">
              <a:lnSpc>
                <a:spcPct val="110000"/>
              </a:lnSpc>
              <a:buNone/>
            </a:pPr>
            <a:endParaRPr lang="en-US" sz="2400" dirty="0" smtClean="0">
              <a:latin typeface="Times New Roman" panose="02020603050405020304" pitchFamily="18" charset="0"/>
              <a:cs typeface="Times New Roman" panose="02020603050405020304" pitchFamily="18" charset="0"/>
            </a:endParaRPr>
          </a:p>
          <a:p>
            <a:pPr algn="ctr" eaLnBrk="1" hangingPunct="1">
              <a:lnSpc>
                <a:spcPct val="110000"/>
              </a:lnSpc>
              <a:buNone/>
            </a:pPr>
            <a:r>
              <a:rPr lang="en-US" sz="2400" dirty="0" smtClean="0">
                <a:latin typeface="Times New Roman" panose="02020603050405020304" pitchFamily="18" charset="0"/>
                <a:cs typeface="Times New Roman" panose="02020603050405020304" pitchFamily="18" charset="0"/>
              </a:rPr>
              <a:t>		</a:t>
            </a:r>
          </a:p>
          <a:p>
            <a:pPr algn="ctr" eaLnBrk="1" hangingPunct="1">
              <a:lnSpc>
                <a:spcPct val="110000"/>
              </a:lnSpc>
              <a:buNone/>
            </a:pPr>
            <a:r>
              <a:rPr lang="en-US" sz="2400" dirty="0" smtClean="0">
                <a:latin typeface="Times New Roman" panose="02020603050405020304" pitchFamily="18" charset="0"/>
                <a:cs typeface="Times New Roman" panose="02020603050405020304" pitchFamily="18" charset="0"/>
              </a:rPr>
              <a:t>The origin of today’s concept of fluoridation as a preventive measure, however, is directly attributable to observations made in connection with another dental disease, </a:t>
            </a:r>
            <a:r>
              <a:rPr lang="en-US" sz="2400" b="1" dirty="0" smtClean="0">
                <a:solidFill>
                  <a:srgbClr val="00B0F0"/>
                </a:solidFill>
                <a:latin typeface="Times New Roman" panose="02020603050405020304" pitchFamily="18" charset="0"/>
                <a:cs typeface="Times New Roman" panose="02020603050405020304" pitchFamily="18" charset="0"/>
              </a:rPr>
              <a:t>mottled enamel</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u="sng" dirty="0" smtClean="0">
                <a:ln w="0"/>
                <a:effectLst>
                  <a:reflection blurRad="12700" stA="50000" endPos="50000" dist="5000" dir="5400000" sy="-100000" rotWithShape="0"/>
                </a:effectLst>
                <a:latin typeface="Cooper Black" panose="0208090404030B020404" pitchFamily="18" charset="0"/>
              </a:rPr>
              <a:t>Community Water fluoridation </a:t>
            </a:r>
            <a:endParaRPr lang="en-US" sz="2800" u="sng" dirty="0"/>
          </a:p>
        </p:txBody>
      </p:sp>
      <p:sp>
        <p:nvSpPr>
          <p:cNvPr id="3" name="Content Placeholder 2"/>
          <p:cNvSpPr>
            <a:spLocks noGrp="1"/>
          </p:cNvSpPr>
          <p:nvPr>
            <p:ph sz="quarter" idx="1"/>
          </p:nvPr>
        </p:nvSpPr>
        <p:spPr/>
        <p:txBody>
          <a:bodyPr>
            <a:normAutofit/>
          </a:bodyPr>
          <a:lstStyle/>
          <a:p>
            <a:pPr algn="ctr">
              <a:buNone/>
            </a:pPr>
            <a:endParaRPr lang="en-US" sz="2400" dirty="0" smtClean="0">
              <a:latin typeface="Times New Roman" panose="02020603050405020304" pitchFamily="18" charset="0"/>
              <a:cs typeface="Times New Roman" panose="02020603050405020304" pitchFamily="18" charset="0"/>
            </a:endParaRPr>
          </a:p>
          <a:p>
            <a:pPr algn="ctr">
              <a:buNone/>
            </a:pPr>
            <a:r>
              <a:rPr lang="en-US" sz="2400" dirty="0" smtClean="0">
                <a:latin typeface="Times New Roman" panose="02020603050405020304" pitchFamily="18" charset="0"/>
                <a:cs typeface="Times New Roman" panose="02020603050405020304" pitchFamily="18" charset="0"/>
              </a:rPr>
              <a:t>Fluoridation can also be thought of as a form of </a:t>
            </a:r>
            <a:r>
              <a:rPr lang="en-US" sz="2400" b="1" dirty="0" smtClean="0">
                <a:solidFill>
                  <a:srgbClr val="00B0F0"/>
                </a:solidFill>
                <a:latin typeface="Times New Roman" panose="02020603050405020304" pitchFamily="18" charset="0"/>
                <a:cs typeface="Times New Roman" panose="02020603050405020304" pitchFamily="18" charset="0"/>
              </a:rPr>
              <a:t>nutritional supplementation</a:t>
            </a:r>
            <a:r>
              <a:rPr lang="en-US" sz="2400" b="1" dirty="0" smtClean="0">
                <a:solidFill>
                  <a:schemeClr val="accent3"/>
                </a:solidFill>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in which F is added through drinking water</a:t>
            </a:r>
          </a:p>
          <a:p>
            <a:pPr algn="ctr">
              <a:buNone/>
            </a:pPr>
            <a:endParaRPr lang="en-US" sz="2400" dirty="0" smtClean="0">
              <a:latin typeface="Times New Roman" panose="02020603050405020304" pitchFamily="18" charset="0"/>
              <a:cs typeface="Times New Roman" panose="02020603050405020304" pitchFamily="18" charset="0"/>
            </a:endParaRPr>
          </a:p>
          <a:p>
            <a:pPr algn="ctr">
              <a:buNone/>
            </a:pPr>
            <a:r>
              <a:rPr lang="en-US" sz="2400" dirty="0" smtClean="0">
                <a:latin typeface="Times New Roman" panose="02020603050405020304" pitchFamily="18" charset="0"/>
                <a:cs typeface="Times New Roman" panose="02020603050405020304" pitchFamily="18" charset="0"/>
              </a:rPr>
              <a:t>Great advances in public health “ </a:t>
            </a:r>
            <a:r>
              <a:rPr lang="en-US" sz="2400" b="1" i="1" dirty="0" smtClean="0">
                <a:solidFill>
                  <a:srgbClr val="00B0F0"/>
                </a:solidFill>
                <a:latin typeface="Times New Roman" panose="02020603050405020304" pitchFamily="18" charset="0"/>
                <a:cs typeface="Times New Roman" panose="02020603050405020304" pitchFamily="18" charset="0"/>
              </a:rPr>
              <a:t>four horseman of PH”</a:t>
            </a:r>
            <a:r>
              <a:rPr lang="en-US" sz="2400" dirty="0" smtClean="0">
                <a:solidFill>
                  <a:srgbClr val="00B0F0"/>
                </a:solidFill>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along with chlorination, pasteurization and immunization</a:t>
            </a:r>
            <a:r>
              <a:rPr lang="en-US" sz="2400" dirty="0" smtClean="0"/>
              <a:t>.</a:t>
            </a:r>
            <a:r>
              <a:rPr lang="en-US" sz="2400" b="1" i="1" dirty="0" smtClean="0">
                <a:solidFill>
                  <a:schemeClr val="accent3"/>
                </a:solidFill>
                <a:latin typeface="Times New Roman" panose="02020603050405020304" pitchFamily="18" charset="0"/>
                <a:cs typeface="Times New Roman" panose="02020603050405020304" pitchFamily="18" charset="0"/>
              </a:rPr>
              <a:t> </a:t>
            </a:r>
            <a:r>
              <a:rPr lang="en-US" sz="2400" b="1" i="1" dirty="0" smtClean="0">
                <a:latin typeface="Times New Roman" panose="02020603050405020304" pitchFamily="18" charset="0"/>
                <a:cs typeface="Times New Roman" panose="02020603050405020304" pitchFamily="18" charset="0"/>
              </a:rPr>
              <a:t>[Dr. Luther Jerry, 1961-1965]</a:t>
            </a:r>
          </a:p>
          <a:p>
            <a:pPr algn="ctr">
              <a:buNone/>
            </a:pPr>
            <a:endParaRPr lang="en-US" sz="2400" dirty="0" smtClean="0">
              <a:latin typeface="Times New Roman" panose="02020603050405020304" pitchFamily="18" charset="0"/>
              <a:cs typeface="Times New Roman" panose="02020603050405020304" pitchFamily="18" charset="0"/>
            </a:endParaRPr>
          </a:p>
          <a:p>
            <a:pPr algn="ctr">
              <a:buNone/>
            </a:pPr>
            <a:r>
              <a:rPr lang="en-US" sz="2400" dirty="0" smtClean="0">
                <a:latin typeface="Times New Roman" panose="02020603050405020304" pitchFamily="18" charset="0"/>
                <a:cs typeface="Times New Roman" panose="02020603050405020304" pitchFamily="18" charset="0"/>
              </a:rPr>
              <a:t>Fluoridation is the </a:t>
            </a:r>
            <a:r>
              <a:rPr lang="en-US" sz="2400" b="1" dirty="0" smtClean="0">
                <a:solidFill>
                  <a:srgbClr val="00B0F0"/>
                </a:solidFill>
                <a:latin typeface="Times New Roman" panose="02020603050405020304" pitchFamily="18" charset="0"/>
                <a:cs typeface="Times New Roman" panose="02020603050405020304" pitchFamily="18" charset="0"/>
              </a:rPr>
              <a:t>single most important commitment</a:t>
            </a:r>
            <a:r>
              <a:rPr lang="en-US" sz="2400" b="1" dirty="0" smtClean="0">
                <a:solidFill>
                  <a:schemeClr val="accent3"/>
                </a:solidFill>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that a community can make to the oral health of its children and to future generation </a:t>
            </a:r>
            <a:r>
              <a:rPr lang="en-US" sz="2400" b="1" dirty="0" smtClean="0">
                <a:latin typeface="Times New Roman" panose="02020603050405020304" pitchFamily="18" charset="0"/>
                <a:cs typeface="Times New Roman" panose="02020603050405020304" pitchFamily="18" charset="0"/>
              </a:rPr>
              <a:t>[ Dr, C Everett Koop, 1981-1989]</a:t>
            </a:r>
            <a:endParaRPr lang="en-US" sz="24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457200" y="601663"/>
            <a:ext cx="8229600" cy="769937"/>
          </a:xfrm>
        </p:spPr>
        <p:txBody>
          <a:bodyPr>
            <a:normAutofit/>
          </a:bodyPr>
          <a:lstStyle/>
          <a:p>
            <a:pPr algn="ctr"/>
            <a:endParaRPr lang="en-US" sz="3800" dirty="0" smtClean="0">
              <a:latin typeface="Algerian" panose="04020705040A02060702" pitchFamily="82" charset="0"/>
            </a:endParaRPr>
          </a:p>
        </p:txBody>
      </p:sp>
      <p:sp>
        <p:nvSpPr>
          <p:cNvPr id="177155" name="Rectangle 3"/>
          <p:cNvSpPr>
            <a:spLocks noGrp="1" noChangeArrowheads="1"/>
          </p:cNvSpPr>
          <p:nvPr>
            <p:ph sz="quarter" idx="1"/>
          </p:nvPr>
        </p:nvSpPr>
        <p:spPr>
          <a:xfrm>
            <a:off x="914400" y="1828800"/>
            <a:ext cx="7239000" cy="2667000"/>
          </a:xfrm>
          <a:ln w="38100"/>
        </p:spPr>
        <p:style>
          <a:lnRef idx="2">
            <a:schemeClr val="accent6"/>
          </a:lnRef>
          <a:fillRef idx="1">
            <a:schemeClr val="lt1"/>
          </a:fillRef>
          <a:effectRef idx="0">
            <a:schemeClr val="accent6"/>
          </a:effectRef>
          <a:fontRef idx="minor">
            <a:schemeClr val="dk1"/>
          </a:fontRef>
        </p:style>
        <p:txBody>
          <a:bodyPr>
            <a:normAutofit lnSpcReduction="10000"/>
          </a:bodyPr>
          <a:lstStyle/>
          <a:p>
            <a:pPr algn="ctr" eaLnBrk="1" hangingPunct="1">
              <a:lnSpc>
                <a:spcPct val="110000"/>
              </a:lnSpc>
              <a:buNone/>
            </a:pPr>
            <a:endParaRPr lang="en-US" sz="2200" dirty="0" smtClean="0">
              <a:latin typeface="Times New Roman" panose="02020603050405020304" pitchFamily="18" charset="0"/>
              <a:cs typeface="Times New Roman" panose="02020603050405020304" pitchFamily="18" charset="0"/>
            </a:endParaRPr>
          </a:p>
          <a:p>
            <a:pPr algn="ctr" eaLnBrk="1" hangingPunct="1">
              <a:lnSpc>
                <a:spcPct val="110000"/>
              </a:lnSpc>
              <a:buNone/>
            </a:pPr>
            <a:r>
              <a:rPr lang="en-US" sz="2200" dirty="0" smtClean="0">
                <a:latin typeface="Times New Roman" panose="02020603050405020304" pitchFamily="18" charset="0"/>
                <a:cs typeface="Times New Roman" panose="02020603050405020304" pitchFamily="18" charset="0"/>
              </a:rPr>
              <a:t>Water fluoridation can be defined as the upward adjustment of the concentration of fluoride ion in public water supply in such a way that concentration of fluoride ion in water may be consistently maintained at 1 parts per million by weight to prevent dental caries with minimum possibility of causing dental fluorosis.</a:t>
            </a:r>
          </a:p>
          <a:p>
            <a:pPr algn="ctr" eaLnBrk="1" hangingPunct="1">
              <a:lnSpc>
                <a:spcPct val="110000"/>
              </a:lnSpc>
              <a:buNone/>
            </a:pPr>
            <a:endParaRPr lang="en-US" sz="2200" dirty="0" smtClean="0">
              <a:latin typeface="Times New Roman" panose="02020603050405020304" pitchFamily="18" charset="0"/>
              <a:cs typeface="Times New Roman" panose="02020603050405020304" pitchFamily="18" charset="0"/>
            </a:endParaRPr>
          </a:p>
          <a:p>
            <a:pPr algn="ctr" eaLnBrk="1" hangingPunct="1">
              <a:lnSpc>
                <a:spcPct val="110000"/>
              </a:lnSpc>
              <a:buNone/>
            </a:pPr>
            <a:endParaRPr lang="en-US" sz="2200" dirty="0" smtClean="0">
              <a:latin typeface="Times New Roman" panose="02020603050405020304" pitchFamily="18" charset="0"/>
              <a:cs typeface="Times New Roman" panose="02020603050405020304" pitchFamily="18" charset="0"/>
            </a:endParaRPr>
          </a:p>
          <a:p>
            <a:pPr algn="ctr" eaLnBrk="1" hangingPunct="1">
              <a:lnSpc>
                <a:spcPct val="110000"/>
              </a:lnSpc>
              <a:buNone/>
            </a:pPr>
            <a:endParaRPr lang="en-US" sz="2200" dirty="0" smtClean="0">
              <a:latin typeface="Times New Roman" panose="02020603050405020304" pitchFamily="18" charset="0"/>
              <a:cs typeface="Times New Roman" panose="02020603050405020304" pitchFamily="18" charset="0"/>
            </a:endParaRPr>
          </a:p>
        </p:txBody>
      </p:sp>
      <p:sp>
        <p:nvSpPr>
          <p:cNvPr id="4" name="Rectangle 3"/>
          <p:cNvSpPr txBox="1">
            <a:spLocks noChangeArrowheads="1"/>
          </p:cNvSpPr>
          <p:nvPr/>
        </p:nvSpPr>
        <p:spPr>
          <a:xfrm>
            <a:off x="990600" y="4724400"/>
            <a:ext cx="7239000" cy="1578936"/>
          </a:xfrm>
          <a:prstGeom prst="rect">
            <a:avLst/>
          </a:prstGeom>
          <a:ln w="38100">
            <a:solidFill>
              <a:srgbClr val="00B050"/>
            </a:solidFill>
          </a:ln>
        </p:spPr>
        <p:txBody>
          <a:bodyPr vert="horz">
            <a:normAutofit lnSpcReduction="10000"/>
          </a:bodyPr>
          <a:lstStyle/>
          <a:p>
            <a:pPr marL="274320" marR="0" lvl="0" indent="-274320" algn="ctr" defTabSz="914400" rtl="0" eaLnBrk="1" fontAlgn="auto" latinLnBrk="0" hangingPunct="1">
              <a:lnSpc>
                <a:spcPct val="110000"/>
              </a:lnSpc>
              <a:spcBef>
                <a:spcPts val="600"/>
              </a:spcBef>
              <a:spcAft>
                <a:spcPts val="0"/>
              </a:spcAft>
              <a:buClr>
                <a:schemeClr val="tx2"/>
              </a:buClr>
              <a:buSzPct val="73000"/>
              <a:buFont typeface="Wingdings 2" panose="05020102010507070707"/>
              <a:buNone/>
              <a:defRPr/>
            </a:pPr>
            <a:endParaRPr kumimoji="0" lang="en-US" sz="22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274320" marR="0" lvl="0" indent="-274320" algn="ctr" defTabSz="914400" rtl="0" eaLnBrk="1" fontAlgn="auto" latinLnBrk="0" hangingPunct="1">
              <a:lnSpc>
                <a:spcPct val="110000"/>
              </a:lnSpc>
              <a:spcBef>
                <a:spcPts val="600"/>
              </a:spcBef>
              <a:spcAft>
                <a:spcPts val="0"/>
              </a:spcAft>
              <a:buClr>
                <a:schemeClr val="tx2"/>
              </a:buClr>
              <a:buSzPct val="73000"/>
              <a:buFont typeface="Wingdings 2" panose="05020102010507070707"/>
              <a:buNone/>
              <a:defRPr/>
            </a:pPr>
            <a:r>
              <a:rPr kumimoji="0" lang="en-US" sz="22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The term fluoridation has been given to the process of supplementing the natural fluoride content of potable water to the point of optimum conc. </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654050"/>
            <a:ext cx="7772400" cy="793750"/>
          </a:xfrm>
        </p:spPr>
        <p:txBody>
          <a:bodyPr/>
          <a:lstStyle/>
          <a:p>
            <a:endParaRPr lang="en-US"/>
          </a:p>
        </p:txBody>
      </p:sp>
      <p:sp>
        <p:nvSpPr>
          <p:cNvPr id="52227" name="Rectangle 3"/>
          <p:cNvSpPr>
            <a:spLocks noGrp="1" noChangeArrowheads="1"/>
          </p:cNvSpPr>
          <p:nvPr>
            <p:ph sz="quarter" idx="1"/>
          </p:nvPr>
        </p:nvSpPr>
        <p:spPr>
          <a:xfrm>
            <a:off x="685800" y="1752600"/>
            <a:ext cx="7696200" cy="4376738"/>
          </a:xfrm>
        </p:spPr>
        <p:txBody>
          <a:bodyPr/>
          <a:lstStyle/>
          <a:p>
            <a:pPr algn="just">
              <a:lnSpc>
                <a:spcPct val="160000"/>
              </a:lnSpc>
            </a:pPr>
            <a:r>
              <a:rPr lang="en-US" sz="2400" b="1" dirty="0">
                <a:latin typeface="Times New Roman" panose="02020603050405020304" pitchFamily="18" charset="0"/>
                <a:cs typeface="Times New Roman" panose="02020603050405020304" pitchFamily="18" charset="0"/>
              </a:rPr>
              <a:t>Water fluoridation is purest public health use of fluoride,</a:t>
            </a:r>
            <a:r>
              <a:rPr lang="en-US" sz="2400" dirty="0">
                <a:latin typeface="Times New Roman" panose="02020603050405020304" pitchFamily="18" charset="0"/>
                <a:cs typeface="Times New Roman" panose="02020603050405020304" pitchFamily="18" charset="0"/>
              </a:rPr>
              <a:t> not  a targeted approach </a:t>
            </a:r>
            <a:r>
              <a:rPr lang="en-US" sz="2400" b="1" dirty="0">
                <a:latin typeface="Times New Roman" panose="02020603050405020304" pitchFamily="18" charset="0"/>
                <a:cs typeface="Times New Roman" panose="02020603050405020304" pitchFamily="18" charset="0"/>
              </a:rPr>
              <a:t>reaches everyone in community.</a:t>
            </a:r>
          </a:p>
          <a:p>
            <a:pPr algn="just">
              <a:lnSpc>
                <a:spcPct val="160000"/>
              </a:lnSpc>
            </a:pPr>
            <a:r>
              <a:rPr lang="en-US" sz="2400" dirty="0">
                <a:latin typeface="Times New Roman" panose="02020603050405020304" pitchFamily="18" charset="0"/>
                <a:cs typeface="Times New Roman" panose="02020603050405020304" pitchFamily="18" charset="0"/>
              </a:rPr>
              <a:t>Same time it is the source of greatest problems in terms of </a:t>
            </a:r>
            <a:r>
              <a:rPr lang="en-US" sz="2400" b="1" dirty="0">
                <a:latin typeface="Times New Roman" panose="02020603050405020304" pitchFamily="18" charset="0"/>
                <a:cs typeface="Times New Roman" panose="02020603050405020304" pitchFamily="18" charset="0"/>
              </a:rPr>
              <a:t>social policy.</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5800" y="990600"/>
            <a:ext cx="7772400" cy="381000"/>
          </a:xfrm>
        </p:spPr>
        <p:txBody>
          <a:bodyPr>
            <a:normAutofit fontScale="90000"/>
          </a:bodyPr>
          <a:lstStyle/>
          <a:p>
            <a:r>
              <a:rPr lang="en-US" sz="3200" b="1" u="sng" dirty="0">
                <a:latin typeface="Times New Roman" panose="02020603050405020304" pitchFamily="18" charset="0"/>
                <a:cs typeface="Times New Roman" panose="02020603050405020304" pitchFamily="18" charset="0"/>
              </a:rPr>
              <a:t>Fluoridation: an ideal public health intervention</a:t>
            </a:r>
            <a:r>
              <a:rPr lang="en-US" sz="4000" b="1" u="sng" dirty="0">
                <a:latin typeface="Times New Roman" panose="02020603050405020304" pitchFamily="18" charset="0"/>
                <a:cs typeface="Times New Roman" panose="02020603050405020304" pitchFamily="18" charset="0"/>
              </a:rPr>
              <a:t> </a:t>
            </a:r>
          </a:p>
        </p:txBody>
      </p:sp>
      <p:sp>
        <p:nvSpPr>
          <p:cNvPr id="53251" name="Rectangle 3"/>
          <p:cNvSpPr>
            <a:spLocks noGrp="1" noChangeArrowheads="1"/>
          </p:cNvSpPr>
          <p:nvPr>
            <p:ph sz="quarter" idx="1"/>
          </p:nvPr>
        </p:nvSpPr>
        <p:spPr>
          <a:xfrm>
            <a:off x="685800" y="2057400"/>
            <a:ext cx="7772400" cy="4071938"/>
          </a:xfrm>
        </p:spPr>
        <p:txBody>
          <a:bodyPr>
            <a:normAutofit fontScale="92500" lnSpcReduction="20000"/>
          </a:bodyPr>
          <a:lstStyle/>
          <a:p>
            <a:pPr algn="just">
              <a:lnSpc>
                <a:spcPct val="160000"/>
              </a:lnSpc>
            </a:pPr>
            <a:r>
              <a:rPr lang="en-US" sz="2400" dirty="0">
                <a:latin typeface="Times New Roman" panose="02020603050405020304" pitchFamily="18" charset="0"/>
                <a:cs typeface="Times New Roman" panose="02020603050405020304" pitchFamily="18" charset="0"/>
              </a:rPr>
              <a:t>Socially equitable</a:t>
            </a:r>
          </a:p>
          <a:p>
            <a:pPr algn="just">
              <a:lnSpc>
                <a:spcPct val="160000"/>
              </a:lnSpc>
            </a:pPr>
            <a:r>
              <a:rPr lang="en-US" sz="2400" dirty="0">
                <a:latin typeface="Times New Roman" panose="02020603050405020304" pitchFamily="18" charset="0"/>
                <a:cs typeface="Times New Roman" panose="02020603050405020304" pitchFamily="18" charset="0"/>
              </a:rPr>
              <a:t>Continuous protection with no effort on participation.</a:t>
            </a:r>
          </a:p>
          <a:p>
            <a:pPr algn="just">
              <a:lnSpc>
                <a:spcPct val="160000"/>
              </a:lnSpc>
            </a:pPr>
            <a:r>
              <a:rPr lang="en-US" sz="2400" dirty="0">
                <a:latin typeface="Times New Roman" panose="02020603050405020304" pitchFamily="18" charset="0"/>
                <a:cs typeface="Times New Roman" panose="02020603050405020304" pitchFamily="18" charset="0"/>
              </a:rPr>
              <a:t>Works without requiring individuals to gather in central location</a:t>
            </a:r>
          </a:p>
          <a:p>
            <a:pPr algn="just">
              <a:lnSpc>
                <a:spcPct val="160000"/>
              </a:lnSpc>
            </a:pPr>
            <a:r>
              <a:rPr lang="en-US" sz="2400" dirty="0">
                <a:latin typeface="Times New Roman" panose="02020603050405020304" pitchFamily="18" charset="0"/>
                <a:cs typeface="Times New Roman" panose="02020603050405020304" pitchFamily="18" charset="0"/>
              </a:rPr>
              <a:t>Do not require costly health services</a:t>
            </a:r>
          </a:p>
          <a:p>
            <a:pPr algn="just">
              <a:lnSpc>
                <a:spcPct val="160000"/>
              </a:lnSpc>
            </a:pPr>
            <a:r>
              <a:rPr lang="en-US" sz="2400" dirty="0">
                <a:latin typeface="Times New Roman" panose="02020603050405020304" pitchFamily="18" charset="0"/>
                <a:cs typeface="Times New Roman" panose="02020603050405020304" pitchFamily="18" charset="0"/>
              </a:rPr>
              <a:t>No daily dosages to </a:t>
            </a:r>
            <a:r>
              <a:rPr lang="en-US" sz="2400" dirty="0" smtClean="0">
                <a:latin typeface="Times New Roman" panose="02020603050405020304" pitchFamily="18" charset="0"/>
                <a:cs typeface="Times New Roman" panose="02020603050405020304" pitchFamily="18" charset="0"/>
              </a:rPr>
              <a:t>remember</a:t>
            </a:r>
          </a:p>
          <a:p>
            <a:pPr algn="just">
              <a:lnSpc>
                <a:spcPct val="160000"/>
              </a:lnSpc>
            </a:pPr>
            <a:r>
              <a:rPr lang="en-US" dirty="0" smtClean="0">
                <a:latin typeface="Times New Roman" panose="02020603050405020304" pitchFamily="18" charset="0"/>
                <a:cs typeface="Times New Roman" panose="02020603050405020304" pitchFamily="18" charset="0"/>
              </a:rPr>
              <a:t>No bad tasting oral medications to be taken</a:t>
            </a:r>
            <a:endParaRPr lang="en-US" sz="2400" dirty="0">
              <a:latin typeface="Times New Roman" panose="02020603050405020304" pitchFamily="18" charset="0"/>
              <a:cs typeface="Times New Roman" panose="02020603050405020304" pitchFamily="18" charset="0"/>
            </a:endParaRPr>
          </a:p>
          <a:p>
            <a:pPr algn="just">
              <a:lnSpc>
                <a:spcPct val="160000"/>
              </a:lnSpc>
            </a:pPr>
            <a:r>
              <a:rPr lang="en-US" sz="2400" dirty="0">
                <a:latin typeface="Times New Roman" panose="02020603050405020304" pitchFamily="18" charset="0"/>
                <a:cs typeface="Times New Roman" panose="02020603050405020304" pitchFamily="18" charset="0"/>
              </a:rPr>
              <a:t>No painful inoculations.</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1219200"/>
            <a:ext cx="6110068" cy="2209800"/>
          </a:xfrm>
        </p:spPr>
        <p:txBody>
          <a:bodyPr>
            <a:normAutofit/>
          </a:bodyPr>
          <a:lstStyle/>
          <a:p>
            <a:pPr algn="ctr"/>
            <a:r>
              <a:rPr lang="en-US"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History of community water   fluoridation </a:t>
            </a:r>
            <a:endParaRPr lang="en-US"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sz="quarter" idx="1"/>
          </p:nvPr>
        </p:nvSpPr>
        <p:spPr>
          <a:xfrm>
            <a:off x="152400" y="1828800"/>
            <a:ext cx="8839200" cy="4876800"/>
          </a:xfrm>
        </p:spPr>
        <p:txBody>
          <a:bodyPr/>
          <a:lstStyle/>
          <a:p>
            <a:pPr algn="just"/>
            <a:r>
              <a:rPr lang="en-US" b="1" u="sng" dirty="0" smtClean="0">
                <a:solidFill>
                  <a:srgbClr val="00B0F0"/>
                </a:solidFill>
                <a:latin typeface="Times New Roman" panose="02020603050405020304" pitchFamily="18" charset="0"/>
                <a:cs typeface="Times New Roman" panose="02020603050405020304" pitchFamily="18" charset="0"/>
              </a:rPr>
              <a:t>The history of community water fluoridation can be traced back to the early years of the 20</a:t>
            </a:r>
            <a:r>
              <a:rPr lang="en-US" b="1" u="sng" baseline="30000" dirty="0" smtClean="0">
                <a:solidFill>
                  <a:srgbClr val="00B0F0"/>
                </a:solidFill>
                <a:latin typeface="Times New Roman" panose="02020603050405020304" pitchFamily="18" charset="0"/>
                <a:cs typeface="Times New Roman" panose="02020603050405020304" pitchFamily="18" charset="0"/>
              </a:rPr>
              <a:t>th</a:t>
            </a:r>
            <a:r>
              <a:rPr lang="en-US" b="1" u="sng" dirty="0" smtClean="0">
                <a:solidFill>
                  <a:srgbClr val="00B0F0"/>
                </a:solidFill>
                <a:latin typeface="Times New Roman" panose="02020603050405020304" pitchFamily="18" charset="0"/>
                <a:cs typeface="Times New Roman" panose="02020603050405020304" pitchFamily="18" charset="0"/>
              </a:rPr>
              <a:t> century and may be categorized into 4 phases:</a:t>
            </a:r>
          </a:p>
          <a:p>
            <a:pPr algn="just"/>
            <a:endParaRPr lang="en-US" b="1" u="sng" dirty="0" smtClean="0">
              <a:solidFill>
                <a:srgbClr val="00B050"/>
              </a:solidFill>
              <a:latin typeface="Times New Roman" panose="02020603050405020304" pitchFamily="18" charset="0"/>
              <a:cs typeface="Times New Roman" panose="02020603050405020304" pitchFamily="18" charset="0"/>
            </a:endParaRPr>
          </a:p>
          <a:p>
            <a:pPr marL="514350" indent="-514350" algn="just">
              <a:buAutoNum type="arabicParenR"/>
            </a:pPr>
            <a:r>
              <a:rPr lang="en-US" dirty="0" smtClean="0">
                <a:latin typeface="Times New Roman" panose="02020603050405020304" pitchFamily="18" charset="0"/>
                <a:cs typeface="Times New Roman" panose="02020603050405020304" pitchFamily="18" charset="0"/>
              </a:rPr>
              <a:t>Clinical discovery phase [1901-1933]</a:t>
            </a:r>
          </a:p>
          <a:p>
            <a:pPr marL="514350" indent="-514350" algn="just">
              <a:buAutoNum type="arabicParenR"/>
            </a:pPr>
            <a:r>
              <a:rPr lang="en-US" dirty="0" smtClean="0">
                <a:latin typeface="Times New Roman" panose="02020603050405020304" pitchFamily="18" charset="0"/>
                <a:cs typeface="Times New Roman" panose="02020603050405020304" pitchFamily="18" charset="0"/>
              </a:rPr>
              <a:t>Epidemiological phase [1933-1945]</a:t>
            </a:r>
          </a:p>
          <a:p>
            <a:pPr marL="514350" indent="-514350" algn="just">
              <a:buAutoNum type="arabicParenR"/>
            </a:pPr>
            <a:r>
              <a:rPr lang="en-US" dirty="0" smtClean="0">
                <a:latin typeface="Times New Roman" panose="02020603050405020304" pitchFamily="18" charset="0"/>
                <a:cs typeface="Times New Roman" panose="02020603050405020304" pitchFamily="18" charset="0"/>
              </a:rPr>
              <a:t>Demonstration phase [1945-1954]</a:t>
            </a:r>
          </a:p>
          <a:p>
            <a:pPr marL="514350" indent="-514350" algn="just">
              <a:buAutoNum type="arabicParenR"/>
            </a:pPr>
            <a:r>
              <a:rPr lang="en-US" dirty="0" smtClean="0">
                <a:latin typeface="Times New Roman" panose="02020603050405020304" pitchFamily="18" charset="0"/>
                <a:cs typeface="Times New Roman" panose="02020603050405020304" pitchFamily="18" charset="0"/>
              </a:rPr>
              <a:t>Technology transfer phase [1954 onwards]</a:t>
            </a:r>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1399032"/>
            <a:ext cx="6324600" cy="1801368"/>
          </a:xfrm>
        </p:spPr>
        <p:txBody>
          <a:bodyPr/>
          <a:lstStyle/>
          <a:p>
            <a:pPr algn="ctr"/>
            <a:r>
              <a:rPr lang="en-US" b="1"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Clinical discovery phase [1901-1933]</a:t>
            </a:r>
            <a:endParaRPr lang="en-US" b="1"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609600" y="80962"/>
            <a:ext cx="7315200" cy="1138238"/>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eaLnBrk="1" hangingPunct="1"/>
            <a:endParaRPr lang="en-US" sz="320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oper Black" panose="0208090404030B020404" pitchFamily="18" charset="0"/>
            </a:endParaRPr>
          </a:p>
        </p:txBody>
      </p:sp>
      <p:sp>
        <p:nvSpPr>
          <p:cNvPr id="125955" name="Rectangle 3"/>
          <p:cNvSpPr>
            <a:spLocks noGrp="1" noChangeArrowheads="1"/>
          </p:cNvSpPr>
          <p:nvPr>
            <p:ph sz="quarter" idx="1"/>
          </p:nvPr>
        </p:nvSpPr>
        <p:spPr>
          <a:xfrm>
            <a:off x="269875" y="990600"/>
            <a:ext cx="8340725" cy="5276850"/>
          </a:xfrm>
        </p:spPr>
        <p:txBody>
          <a:bodyPr>
            <a:noAutofit/>
          </a:bodyPr>
          <a:lstStyle/>
          <a:p>
            <a:pPr>
              <a:lnSpc>
                <a:spcPct val="110000"/>
              </a:lnSpc>
            </a:pPr>
            <a:r>
              <a:rPr lang="en-US" sz="1800" b="1" dirty="0" smtClean="0">
                <a:solidFill>
                  <a:srgbClr val="00B050"/>
                </a:solidFill>
                <a:latin typeface="Times New Roman" panose="02020603050405020304" pitchFamily="18" charset="0"/>
                <a:cs typeface="Times New Roman" panose="02020603050405020304" pitchFamily="18" charset="0"/>
              </a:rPr>
              <a:t>1901= </a:t>
            </a:r>
            <a:r>
              <a:rPr lang="en-US" sz="1800" dirty="0" smtClean="0">
                <a:latin typeface="Times New Roman" panose="02020603050405020304" pitchFamily="18" charset="0"/>
                <a:cs typeface="Times New Roman" panose="02020603050405020304" pitchFamily="18" charset="0"/>
              </a:rPr>
              <a:t>Dr. Fredrick McKay “Colorado Stains” </a:t>
            </a:r>
            <a:r>
              <a:rPr lang="en-US" sz="1800" b="1" dirty="0" smtClean="0">
                <a:latin typeface="Times New Roman" panose="02020603050405020304" pitchFamily="18" charset="0"/>
                <a:cs typeface="Times New Roman" panose="02020603050405020304" pitchFamily="18" charset="0"/>
              </a:rPr>
              <a:t>(Mottled enamel”</a:t>
            </a:r>
            <a:r>
              <a:rPr lang="en-US" sz="1800" dirty="0" smtClean="0">
                <a:latin typeface="Times New Roman" panose="02020603050405020304" pitchFamily="18" charset="0"/>
                <a:cs typeface="Times New Roman" panose="02020603050405020304" pitchFamily="18" charset="0"/>
              </a:rPr>
              <a:t> )</a:t>
            </a:r>
          </a:p>
          <a:p>
            <a:pPr>
              <a:lnSpc>
                <a:spcPct val="110000"/>
              </a:lnSpc>
            </a:pPr>
            <a:endParaRPr lang="en-US" sz="1800" dirty="0" smtClean="0">
              <a:latin typeface="Times New Roman" panose="02020603050405020304" pitchFamily="18" charset="0"/>
              <a:cs typeface="Times New Roman" panose="02020603050405020304" pitchFamily="18" charset="0"/>
            </a:endParaRPr>
          </a:p>
          <a:p>
            <a:pPr>
              <a:lnSpc>
                <a:spcPct val="110000"/>
              </a:lnSpc>
            </a:pPr>
            <a:r>
              <a:rPr lang="en-US" sz="1800" b="1" dirty="0" smtClean="0">
                <a:solidFill>
                  <a:srgbClr val="00B050"/>
                </a:solidFill>
              </a:rPr>
              <a:t>1905</a:t>
            </a:r>
            <a:r>
              <a:rPr lang="en-US" sz="1800" dirty="0" smtClean="0"/>
              <a:t>= He moved to St Louis for continuing his practice</a:t>
            </a:r>
            <a:endParaRPr lang="en-US" sz="1800" dirty="0" smtClean="0">
              <a:latin typeface="Times New Roman" panose="02020603050405020304" pitchFamily="18" charset="0"/>
              <a:cs typeface="Times New Roman" panose="02020603050405020304" pitchFamily="18" charset="0"/>
            </a:endParaRPr>
          </a:p>
          <a:p>
            <a:pPr eaLnBrk="1" hangingPunct="1">
              <a:lnSpc>
                <a:spcPct val="110000"/>
              </a:lnSpc>
            </a:pPr>
            <a:endParaRPr lang="en-US" sz="1800" b="1" dirty="0" smtClean="0">
              <a:solidFill>
                <a:srgbClr val="00B050"/>
              </a:solidFill>
              <a:latin typeface="Times New Roman" panose="02020603050405020304" pitchFamily="18" charset="0"/>
              <a:cs typeface="Times New Roman" panose="02020603050405020304" pitchFamily="18" charset="0"/>
            </a:endParaRPr>
          </a:p>
          <a:p>
            <a:pPr eaLnBrk="1" hangingPunct="1">
              <a:lnSpc>
                <a:spcPct val="110000"/>
              </a:lnSpc>
            </a:pPr>
            <a:r>
              <a:rPr lang="en-US" sz="1800" b="1" dirty="0" smtClean="0">
                <a:solidFill>
                  <a:srgbClr val="00B050"/>
                </a:solidFill>
                <a:latin typeface="Times New Roman" panose="02020603050405020304" pitchFamily="18" charset="0"/>
                <a:cs typeface="Times New Roman" panose="02020603050405020304" pitchFamily="18" charset="0"/>
              </a:rPr>
              <a:t>1909</a:t>
            </a:r>
            <a:r>
              <a:rPr lang="en-US" sz="1800" b="1" dirty="0" smtClean="0">
                <a:solidFill>
                  <a:schemeClr val="tx2"/>
                </a:solidFill>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GV Black = an endemic imperfection of the enamel of the teeth unknown in the literature of dentistry</a:t>
            </a:r>
          </a:p>
          <a:p>
            <a:pPr>
              <a:lnSpc>
                <a:spcPct val="120000"/>
              </a:lnSpc>
            </a:pPr>
            <a:endParaRPr lang="en-US" sz="1800" b="1" dirty="0" smtClean="0">
              <a:solidFill>
                <a:srgbClr val="00B050"/>
              </a:solidFill>
              <a:latin typeface="Times New Roman" panose="02020603050405020304" pitchFamily="18" charset="0"/>
              <a:cs typeface="Times New Roman" panose="02020603050405020304" pitchFamily="18" charset="0"/>
            </a:endParaRPr>
          </a:p>
          <a:p>
            <a:pPr>
              <a:lnSpc>
                <a:spcPct val="120000"/>
              </a:lnSpc>
            </a:pPr>
            <a:r>
              <a:rPr lang="en-US" sz="1800" b="1" dirty="0" smtClean="0">
                <a:solidFill>
                  <a:srgbClr val="00B050"/>
                </a:solidFill>
                <a:latin typeface="Times New Roman" panose="02020603050405020304" pitchFamily="18" charset="0"/>
                <a:cs typeface="Times New Roman" panose="02020603050405020304" pitchFamily="18" charset="0"/>
              </a:rPr>
              <a:t>1912</a:t>
            </a:r>
            <a:r>
              <a:rPr lang="en-US" sz="1800" b="1" dirty="0" smtClean="0">
                <a:solidFill>
                  <a:schemeClr val="tx2"/>
                </a:solidFill>
                <a:latin typeface="Times New Roman" panose="02020603050405020304" pitchFamily="18" charset="0"/>
                <a:cs typeface="Times New Roman" panose="02020603050405020304" pitchFamily="18" charset="0"/>
              </a:rPr>
              <a:t> = </a:t>
            </a:r>
            <a:r>
              <a:rPr lang="en-US" sz="1800" dirty="0" smtClean="0">
                <a:latin typeface="Times New Roman" panose="02020603050405020304" pitchFamily="18" charset="0"/>
                <a:cs typeface="Times New Roman" panose="02020603050405020304" pitchFamily="18" charset="0"/>
              </a:rPr>
              <a:t>McKay came across article written </a:t>
            </a:r>
            <a:r>
              <a:rPr lang="en-US" sz="1800" b="1" dirty="0" smtClean="0">
                <a:latin typeface="Times New Roman" panose="02020603050405020304" pitchFamily="18" charset="0"/>
                <a:cs typeface="Times New Roman" panose="02020603050405020304" pitchFamily="18" charset="0"/>
              </a:rPr>
              <a:t>Dr. J.M Eager</a:t>
            </a:r>
            <a:r>
              <a:rPr lang="en-US" sz="1800" dirty="0" smtClean="0">
                <a:latin typeface="Times New Roman" panose="02020603050405020304" pitchFamily="18" charset="0"/>
                <a:cs typeface="Times New Roman" panose="02020603050405020304" pitchFamily="18" charset="0"/>
              </a:rPr>
              <a:t> in 1902 where he observed the </a:t>
            </a:r>
            <a:r>
              <a:rPr lang="en-US" sz="1800" b="1" dirty="0" smtClean="0">
                <a:latin typeface="Times New Roman" panose="02020603050405020304" pitchFamily="18" charset="0"/>
                <a:cs typeface="Times New Roman" panose="02020603050405020304" pitchFamily="18" charset="0"/>
              </a:rPr>
              <a:t>‘Ugly brown Stains’</a:t>
            </a:r>
            <a:r>
              <a:rPr lang="en-US" sz="1800" dirty="0" smtClean="0">
                <a:latin typeface="Times New Roman" panose="02020603050405020304" pitchFamily="18" charset="0"/>
                <a:cs typeface="Times New Roman" panose="02020603050405020304" pitchFamily="18" charset="0"/>
              </a:rPr>
              <a:t> known as </a:t>
            </a:r>
            <a:r>
              <a:rPr lang="en-US" sz="1800" b="1" dirty="0" smtClean="0">
                <a:latin typeface="Times New Roman" panose="02020603050405020304" pitchFamily="18" charset="0"/>
                <a:cs typeface="Times New Roman" panose="02020603050405020304" pitchFamily="18" charset="0"/>
              </a:rPr>
              <a:t>‘</a:t>
            </a:r>
            <a:r>
              <a:rPr lang="en-US" sz="1800" b="1" dirty="0" err="1" smtClean="0">
                <a:latin typeface="Times New Roman" panose="02020603050405020304" pitchFamily="18" charset="0"/>
                <a:cs typeface="Times New Roman" panose="02020603050405020304" pitchFamily="18" charset="0"/>
              </a:rPr>
              <a:t>Denti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di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chiaie</a:t>
            </a:r>
            <a:r>
              <a:rPr lang="en-US" sz="1800" b="1" dirty="0" smtClean="0">
                <a:latin typeface="Times New Roman" panose="02020603050405020304" pitchFamily="18" charset="0"/>
                <a:cs typeface="Times New Roman" panose="02020603050405020304" pitchFamily="18" charset="0"/>
              </a:rPr>
              <a:t>’</a:t>
            </a:r>
          </a:p>
          <a:p>
            <a:pPr>
              <a:lnSpc>
                <a:spcPct val="120000"/>
              </a:lnSpc>
            </a:pPr>
            <a:endParaRPr lang="en-US" sz="1800" b="1" dirty="0" smtClean="0">
              <a:solidFill>
                <a:srgbClr val="00B050"/>
              </a:solidFill>
              <a:latin typeface="Times New Roman" panose="02020603050405020304" pitchFamily="18" charset="0"/>
              <a:cs typeface="Times New Roman" panose="02020603050405020304" pitchFamily="18" charset="0"/>
            </a:endParaRPr>
          </a:p>
          <a:p>
            <a:pPr>
              <a:lnSpc>
                <a:spcPct val="120000"/>
              </a:lnSpc>
            </a:pPr>
            <a:r>
              <a:rPr lang="en-US" sz="1800" b="1" dirty="0" smtClean="0">
                <a:solidFill>
                  <a:srgbClr val="00B050"/>
                </a:solidFill>
                <a:latin typeface="Times New Roman" panose="02020603050405020304" pitchFamily="18" charset="0"/>
                <a:cs typeface="Times New Roman" panose="02020603050405020304" pitchFamily="18" charset="0"/>
              </a:rPr>
              <a:t>1916= </a:t>
            </a:r>
            <a:r>
              <a:rPr lang="en-US" sz="1800" b="1" dirty="0" smtClean="0">
                <a:solidFill>
                  <a:schemeClr val="tx2"/>
                </a:solidFill>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McKay and Black examined 6,873 children and put forward the </a:t>
            </a:r>
            <a:r>
              <a:rPr lang="en-US" sz="1800" b="1" dirty="0" smtClean="0">
                <a:latin typeface="Times New Roman" panose="02020603050405020304" pitchFamily="18" charset="0"/>
                <a:cs typeface="Times New Roman" panose="02020603050405020304" pitchFamily="18" charset="0"/>
              </a:rPr>
              <a:t>“Water Hypothesis”</a:t>
            </a:r>
          </a:p>
          <a:p>
            <a:pPr>
              <a:lnSpc>
                <a:spcPct val="120000"/>
              </a:lnSpc>
            </a:pPr>
            <a:endParaRPr lang="en-US" sz="1800" b="1" dirty="0" smtClean="0">
              <a:solidFill>
                <a:srgbClr val="00B050"/>
              </a:solidFill>
              <a:latin typeface="Times New Roman" panose="02020603050405020304" pitchFamily="18" charset="0"/>
              <a:cs typeface="Times New Roman" panose="02020603050405020304" pitchFamily="18" charset="0"/>
            </a:endParaRPr>
          </a:p>
          <a:p>
            <a:pPr>
              <a:lnSpc>
                <a:spcPct val="120000"/>
              </a:lnSpc>
            </a:pPr>
            <a:r>
              <a:rPr lang="en-US" sz="1800" b="1" dirty="0" smtClean="0">
                <a:solidFill>
                  <a:srgbClr val="00B050"/>
                </a:solidFill>
                <a:latin typeface="Times New Roman" panose="02020603050405020304" pitchFamily="18" charset="0"/>
                <a:cs typeface="Times New Roman" panose="02020603050405020304" pitchFamily="18" charset="0"/>
              </a:rPr>
              <a:t>1918= </a:t>
            </a:r>
            <a:r>
              <a:rPr lang="en-US" sz="1800" b="1" dirty="0" smtClean="0">
                <a:solidFill>
                  <a:srgbClr val="006600"/>
                </a:solidFill>
                <a:latin typeface="Times New Roman" panose="02020603050405020304" pitchFamily="18" charset="0"/>
                <a:cs typeface="Times New Roman" panose="02020603050405020304" pitchFamily="18" charset="0"/>
              </a:rPr>
              <a:t> </a:t>
            </a:r>
            <a:r>
              <a:rPr lang="en-US" sz="1800" b="1" dirty="0" smtClean="0">
                <a:latin typeface="Times New Roman" panose="02020603050405020304" pitchFamily="18" charset="0"/>
                <a:cs typeface="Times New Roman" panose="02020603050405020304" pitchFamily="18" charset="0"/>
              </a:rPr>
              <a:t>Dr. O.E Martin </a:t>
            </a:r>
            <a:r>
              <a:rPr lang="en-US" sz="1800" dirty="0" smtClean="0">
                <a:latin typeface="Times New Roman" panose="02020603050405020304" pitchFamily="18" charset="0"/>
                <a:cs typeface="Times New Roman" panose="02020603050405020304" pitchFamily="18" charset="0"/>
              </a:rPr>
              <a:t>asked  McKay to visit Britton where they observed that in 1898 Britton changed their drinking water supply from shallow waters to deep drilled artesian wells</a:t>
            </a:r>
          </a:p>
          <a:p>
            <a:pPr eaLnBrk="1" hangingPunct="1">
              <a:lnSpc>
                <a:spcPct val="110000"/>
              </a:lnSpc>
            </a:pPr>
            <a:endParaRPr lang="en-US" sz="1800" dirty="0" smtClean="0">
              <a:latin typeface="Times New Roman" panose="02020603050405020304" pitchFamily="18" charset="0"/>
              <a:cs typeface="Times New Roman" panose="02020603050405020304" pitchFamily="18" charset="0"/>
            </a:endParaRPr>
          </a:p>
          <a:p>
            <a:pPr eaLnBrk="1" hangingPunct="1">
              <a:lnSpc>
                <a:spcPct val="110000"/>
              </a:lnSpc>
            </a:pPr>
            <a:endParaRPr lang="en-US" sz="180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Rectangle 4"/>
          <p:cNvSpPr>
            <a:spLocks noGrp="1" noChangeArrowheads="1"/>
          </p:cNvSpPr>
          <p:nvPr>
            <p:ph type="title"/>
          </p:nvPr>
        </p:nvSpPr>
        <p:spPr>
          <a:xfrm>
            <a:off x="457200" y="277813"/>
            <a:ext cx="7620000" cy="769937"/>
          </a:xfrm>
          <a:noFill/>
        </p:spPr>
        <p:txBody>
          <a:bodyPr>
            <a:normAutofit/>
          </a:bodyPr>
          <a:lstStyle/>
          <a:p>
            <a:pPr algn="ctr"/>
            <a:endParaRPr lang="en-US" sz="3600" dirty="0" smtClean="0"/>
          </a:p>
        </p:txBody>
      </p:sp>
      <p:sp>
        <p:nvSpPr>
          <p:cNvPr id="126979" name="Rectangle 3"/>
          <p:cNvSpPr>
            <a:spLocks noGrp="1" noChangeArrowheads="1"/>
          </p:cNvSpPr>
          <p:nvPr>
            <p:ph sz="quarter" idx="1"/>
          </p:nvPr>
        </p:nvSpPr>
        <p:spPr>
          <a:xfrm>
            <a:off x="501650" y="1484313"/>
            <a:ext cx="7575550" cy="4916487"/>
          </a:xfrm>
        </p:spPr>
        <p:txBody>
          <a:bodyPr>
            <a:normAutofit/>
          </a:bodyPr>
          <a:lstStyle/>
          <a:p>
            <a:pPr algn="just" eaLnBrk="1" hangingPunct="1">
              <a:lnSpc>
                <a:spcPct val="120000"/>
              </a:lnSpc>
            </a:pPr>
            <a:r>
              <a:rPr lang="en-US" sz="2000" b="1" dirty="0" smtClean="0">
                <a:solidFill>
                  <a:srgbClr val="00B050"/>
                </a:solidFill>
                <a:latin typeface="Times New Roman" panose="02020603050405020304" pitchFamily="18" charset="0"/>
                <a:cs typeface="Times New Roman" panose="02020603050405020304" pitchFamily="18" charset="0"/>
              </a:rPr>
              <a:t>1920</a:t>
            </a:r>
            <a:r>
              <a:rPr lang="en-US" sz="2000" dirty="0" smtClean="0">
                <a:latin typeface="Times New Roman" panose="02020603050405020304" pitchFamily="18" charset="0"/>
                <a:cs typeface="Times New Roman" panose="02020603050405020304" pitchFamily="18" charset="0"/>
              </a:rPr>
              <a:t>= etiologic agent as water supply</a:t>
            </a:r>
          </a:p>
          <a:p>
            <a:pPr algn="just" eaLnBrk="1" hangingPunct="1">
              <a:lnSpc>
                <a:spcPct val="120000"/>
              </a:lnSpc>
            </a:pPr>
            <a:endParaRPr lang="en-US" sz="2000" b="1" dirty="0" smtClean="0">
              <a:solidFill>
                <a:srgbClr val="00B050"/>
              </a:solidFill>
              <a:latin typeface="Times New Roman" panose="02020603050405020304" pitchFamily="18" charset="0"/>
              <a:cs typeface="Times New Roman" panose="02020603050405020304" pitchFamily="18" charset="0"/>
            </a:endParaRPr>
          </a:p>
          <a:p>
            <a:pPr algn="just" eaLnBrk="1" hangingPunct="1">
              <a:lnSpc>
                <a:spcPct val="120000"/>
              </a:lnSpc>
            </a:pPr>
            <a:r>
              <a:rPr lang="en-US" sz="2000" b="1" dirty="0" smtClean="0">
                <a:solidFill>
                  <a:srgbClr val="00B050"/>
                </a:solidFill>
                <a:latin typeface="Times New Roman" panose="02020603050405020304" pitchFamily="18" charset="0"/>
                <a:cs typeface="Times New Roman" panose="02020603050405020304" pitchFamily="18" charset="0"/>
              </a:rPr>
              <a:t>1925</a:t>
            </a:r>
            <a:r>
              <a:rPr lang="en-US" sz="2000" dirty="0" smtClean="0">
                <a:latin typeface="Times New Roman" panose="02020603050405020304" pitchFamily="18" charset="0"/>
                <a:cs typeface="Times New Roman" panose="02020603050405020304" pitchFamily="18" charset="0"/>
              </a:rPr>
              <a:t>= Oakley Idaho [deep water hypothesis]</a:t>
            </a:r>
          </a:p>
          <a:p>
            <a:pPr algn="just" eaLnBrk="1" hangingPunct="1">
              <a:lnSpc>
                <a:spcPct val="120000"/>
              </a:lnSpc>
            </a:pPr>
            <a:endParaRPr lang="en-US" sz="2000" b="1" dirty="0" smtClean="0">
              <a:solidFill>
                <a:srgbClr val="00B050"/>
              </a:solidFill>
              <a:latin typeface="Times New Roman" panose="02020603050405020304" pitchFamily="18" charset="0"/>
              <a:cs typeface="Times New Roman" panose="02020603050405020304" pitchFamily="18" charset="0"/>
            </a:endParaRPr>
          </a:p>
          <a:p>
            <a:pPr algn="just" eaLnBrk="1" hangingPunct="1">
              <a:lnSpc>
                <a:spcPct val="120000"/>
              </a:lnSpc>
            </a:pPr>
            <a:r>
              <a:rPr lang="en-US" sz="2000" b="1" dirty="0" smtClean="0">
                <a:solidFill>
                  <a:srgbClr val="00B050"/>
                </a:solidFill>
                <a:latin typeface="Times New Roman" panose="02020603050405020304" pitchFamily="18" charset="0"/>
                <a:cs typeface="Times New Roman" panose="02020603050405020304" pitchFamily="18" charset="0"/>
              </a:rPr>
              <a:t>1928</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chicago</a:t>
            </a:r>
            <a:r>
              <a:rPr lang="en-US" sz="2000" dirty="0" smtClean="0">
                <a:latin typeface="Times New Roman" panose="02020603050405020304" pitchFamily="18" charset="0"/>
                <a:cs typeface="Times New Roman" panose="02020603050405020304" pitchFamily="18" charset="0"/>
              </a:rPr>
              <a:t> society = decreased dental caries</a:t>
            </a:r>
          </a:p>
          <a:p>
            <a:pPr algn="just" eaLnBrk="1" hangingPunct="1">
              <a:lnSpc>
                <a:spcPct val="120000"/>
              </a:lnSpc>
            </a:pPr>
            <a:endParaRPr lang="en-US" sz="2000" b="1" dirty="0" smtClean="0">
              <a:solidFill>
                <a:srgbClr val="00B050"/>
              </a:solidFill>
              <a:latin typeface="Times New Roman" panose="02020603050405020304" pitchFamily="18" charset="0"/>
              <a:cs typeface="Times New Roman" panose="02020603050405020304" pitchFamily="18" charset="0"/>
            </a:endParaRPr>
          </a:p>
          <a:p>
            <a:pPr algn="just" eaLnBrk="1" hangingPunct="1">
              <a:lnSpc>
                <a:spcPct val="120000"/>
              </a:lnSpc>
            </a:pPr>
            <a:r>
              <a:rPr lang="en-US" sz="2000" b="1" dirty="0" smtClean="0">
                <a:solidFill>
                  <a:srgbClr val="00B050"/>
                </a:solidFill>
                <a:latin typeface="Times New Roman" panose="02020603050405020304" pitchFamily="18" charset="0"/>
                <a:cs typeface="Times New Roman" panose="02020603050405020304" pitchFamily="18" charset="0"/>
              </a:rPr>
              <a:t>1930</a:t>
            </a:r>
            <a:r>
              <a:rPr lang="en-US" sz="2000" dirty="0" smtClean="0">
                <a:latin typeface="Times New Roman" panose="02020603050405020304" pitchFamily="18" charset="0"/>
                <a:cs typeface="Times New Roman" panose="02020603050405020304" pitchFamily="18" charset="0"/>
              </a:rPr>
              <a:t>= spectrographic analysis</a:t>
            </a:r>
          </a:p>
          <a:p>
            <a:pPr algn="just">
              <a:defRPr/>
            </a:pPr>
            <a:endParaRPr lang="en-US" sz="2000" b="1" dirty="0" smtClean="0">
              <a:solidFill>
                <a:srgbClr val="00B050"/>
              </a:solidFill>
              <a:latin typeface="Times New Roman" panose="02020603050405020304" pitchFamily="18" charset="0"/>
              <a:cs typeface="Times New Roman" panose="02020603050405020304" pitchFamily="18" charset="0"/>
            </a:endParaRPr>
          </a:p>
          <a:p>
            <a:pPr algn="just">
              <a:defRPr/>
            </a:pPr>
            <a:r>
              <a:rPr lang="en-US" sz="2000" b="1" dirty="0" smtClean="0">
                <a:solidFill>
                  <a:srgbClr val="00B050"/>
                </a:solidFill>
                <a:latin typeface="Times New Roman" panose="02020603050405020304" pitchFamily="18" charset="0"/>
                <a:cs typeface="Times New Roman" panose="02020603050405020304" pitchFamily="18" charset="0"/>
              </a:rPr>
              <a:t>Jan 20</a:t>
            </a:r>
            <a:r>
              <a:rPr lang="en-US" sz="2000" b="1" baseline="30000" dirty="0" smtClean="0">
                <a:solidFill>
                  <a:srgbClr val="00B050"/>
                </a:solidFill>
                <a:latin typeface="Times New Roman" panose="02020603050405020304" pitchFamily="18" charset="0"/>
                <a:cs typeface="Times New Roman" panose="02020603050405020304" pitchFamily="18" charset="0"/>
              </a:rPr>
              <a:t>th</a:t>
            </a:r>
            <a:r>
              <a:rPr lang="en-US" sz="2000" b="1" dirty="0" smtClean="0">
                <a:solidFill>
                  <a:srgbClr val="00B050"/>
                </a:solidFill>
                <a:latin typeface="Times New Roman" panose="02020603050405020304" pitchFamily="18" charset="0"/>
                <a:cs typeface="Times New Roman" panose="02020603050405020304" pitchFamily="18" charset="0"/>
              </a:rPr>
              <a:t> 1931 </a:t>
            </a:r>
            <a:r>
              <a:rPr lang="en-US" sz="2000" b="1" dirty="0" smtClean="0">
                <a:latin typeface="Times New Roman" panose="02020603050405020304" pitchFamily="18" charset="0"/>
                <a:cs typeface="Times New Roman" panose="02020603050405020304" pitchFamily="18" charset="0"/>
              </a:rPr>
              <a:t>H.V Churchill</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AlCoA</a:t>
            </a:r>
            <a:r>
              <a:rPr lang="en-US" sz="2000" dirty="0" smtClean="0">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found the excessive amounts of F in water samples from Bauxite</a:t>
            </a:r>
            <a:r>
              <a:rPr lang="en-US" sz="2000" dirty="0" smtClean="0">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at 13.7 ppm. [also </a:t>
            </a:r>
            <a:r>
              <a:rPr lang="en-US" sz="2000" b="1" dirty="0" smtClean="0">
                <a:latin typeface="Times New Roman" panose="02020603050405020304" pitchFamily="18" charset="0"/>
                <a:cs typeface="Times New Roman" panose="02020603050405020304" pitchFamily="18" charset="0"/>
              </a:rPr>
              <a:t>Smiths in Arizona and </a:t>
            </a:r>
            <a:r>
              <a:rPr lang="en-US" sz="2000" b="1" dirty="0" err="1" smtClean="0">
                <a:latin typeface="Times New Roman" panose="02020603050405020304" pitchFamily="18" charset="0"/>
                <a:cs typeface="Times New Roman" panose="02020603050405020304" pitchFamily="18" charset="0"/>
              </a:rPr>
              <a:t>Velu</a:t>
            </a:r>
            <a:r>
              <a:rPr lang="en-US" sz="2000" b="1" dirty="0" smtClean="0">
                <a:latin typeface="Times New Roman" panose="02020603050405020304" pitchFamily="18" charset="0"/>
                <a:cs typeface="Times New Roman" panose="02020603050405020304" pitchFamily="18" charset="0"/>
              </a:rPr>
              <a:t> in France</a:t>
            </a:r>
            <a:r>
              <a:rPr lang="en-US" sz="2000" dirty="0" smtClean="0">
                <a:latin typeface="Times New Roman" panose="02020603050405020304" pitchFamily="18" charset="0"/>
                <a:cs typeface="Times New Roman" panose="02020603050405020304" pitchFamily="18" charset="0"/>
              </a:rPr>
              <a:t>]</a:t>
            </a:r>
          </a:p>
          <a:p>
            <a:pPr algn="just">
              <a:buNone/>
              <a:defRPr/>
            </a:pPr>
            <a:endParaRPr lang="en-US" sz="200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endParaRPr lang="en-US" sz="3200" dirty="0"/>
          </a:p>
        </p:txBody>
      </p:sp>
      <p:sp>
        <p:nvSpPr>
          <p:cNvPr id="3" name="Content Placeholder 2"/>
          <p:cNvSpPr>
            <a:spLocks noGrp="1"/>
          </p:cNvSpPr>
          <p:nvPr>
            <p:ph sz="quarter" idx="1"/>
          </p:nvPr>
        </p:nvSpPr>
        <p:spPr>
          <a:xfrm>
            <a:off x="457200" y="1447800"/>
            <a:ext cx="8153400" cy="5007936"/>
          </a:xfrm>
        </p:spPr>
        <p:txBody>
          <a:bodyPr>
            <a:noAutofit/>
          </a:bodyPr>
          <a:lstStyle/>
          <a:p>
            <a:pPr algn="just">
              <a:buNone/>
            </a:pPr>
            <a:r>
              <a:rPr lang="en-US" dirty="0" smtClean="0">
                <a:latin typeface="Times New Roman" panose="02020603050405020304" pitchFamily="18" charset="0"/>
                <a:cs typeface="Times New Roman" panose="02020603050405020304" pitchFamily="18" charset="0"/>
              </a:rPr>
              <a:t> </a:t>
            </a:r>
          </a:p>
          <a:p>
            <a:pPr algn="just"/>
            <a:endParaRPr lang="en-US" b="1" dirty="0" smtClean="0">
              <a:solidFill>
                <a:srgbClr val="00B050"/>
              </a:solidFill>
              <a:latin typeface="Times New Roman" panose="02020603050405020304" pitchFamily="18" charset="0"/>
              <a:cs typeface="Times New Roman" panose="02020603050405020304" pitchFamily="18" charset="0"/>
            </a:endParaRPr>
          </a:p>
          <a:p>
            <a:pPr algn="just"/>
            <a:r>
              <a:rPr lang="en-US" b="1" dirty="0" smtClean="0">
                <a:solidFill>
                  <a:srgbClr val="00B050"/>
                </a:solidFill>
                <a:latin typeface="Times New Roman" panose="02020603050405020304" pitchFamily="18" charset="0"/>
                <a:cs typeface="Times New Roman" panose="02020603050405020304" pitchFamily="18" charset="0"/>
              </a:rPr>
              <a:t>1931</a:t>
            </a:r>
            <a:r>
              <a:rPr lang="en-US" dirty="0" smtClean="0">
                <a:latin typeface="Times New Roman" panose="02020603050405020304" pitchFamily="18" charset="0"/>
                <a:cs typeface="Times New Roman" panose="02020603050405020304" pitchFamily="18" charset="0"/>
              </a:rPr>
              <a:t> = </a:t>
            </a:r>
            <a:r>
              <a:rPr lang="en-US" b="1" dirty="0" smtClean="0">
                <a:latin typeface="Times New Roman" panose="02020603050405020304" pitchFamily="18" charset="0"/>
                <a:cs typeface="Times New Roman" panose="02020603050405020304" pitchFamily="18" charset="0"/>
              </a:rPr>
              <a:t>Dr. </a:t>
            </a:r>
            <a:r>
              <a:rPr lang="en-US" b="1" dirty="0" err="1" smtClean="0">
                <a:latin typeface="Times New Roman" panose="02020603050405020304" pitchFamily="18" charset="0"/>
                <a:cs typeface="Times New Roman" panose="02020603050405020304" pitchFamily="18" charset="0"/>
              </a:rPr>
              <a:t>Trendley</a:t>
            </a:r>
            <a:r>
              <a:rPr lang="en-US" b="1" dirty="0" smtClean="0">
                <a:latin typeface="Times New Roman" panose="02020603050405020304" pitchFamily="18" charset="0"/>
                <a:cs typeface="Times New Roman" panose="02020603050405020304" pitchFamily="18" charset="0"/>
              </a:rPr>
              <a:t> H. Dean </a:t>
            </a:r>
            <a:r>
              <a:rPr lang="en-US" dirty="0" smtClean="0">
                <a:latin typeface="Times New Roman" panose="02020603050405020304" pitchFamily="18" charset="0"/>
                <a:cs typeface="Times New Roman" panose="02020603050405020304" pitchFamily="18" charset="0"/>
              </a:rPr>
              <a:t>[1</a:t>
            </a:r>
            <a:r>
              <a:rPr lang="en-US" baseline="30000" dirty="0" smtClean="0">
                <a:latin typeface="Times New Roman" panose="02020603050405020304" pitchFamily="18" charset="0"/>
                <a:cs typeface="Times New Roman" panose="02020603050405020304" pitchFamily="18" charset="0"/>
              </a:rPr>
              <a:t>St</a:t>
            </a:r>
            <a:r>
              <a:rPr lang="en-US" dirty="0" smtClean="0">
                <a:latin typeface="Times New Roman" panose="02020603050405020304" pitchFamily="18" charset="0"/>
                <a:cs typeface="Times New Roman" panose="02020603050405020304" pitchFamily="18" charset="0"/>
              </a:rPr>
              <a:t> dentist in newly established National Institute of Health] was appointed by </a:t>
            </a:r>
            <a:r>
              <a:rPr lang="en-US" b="1" dirty="0" smtClean="0">
                <a:latin typeface="Times New Roman" panose="02020603050405020304" pitchFamily="18" charset="0"/>
                <a:cs typeface="Times New Roman" panose="02020603050405020304" pitchFamily="18" charset="0"/>
              </a:rPr>
              <a:t>Dr. Clinton </a:t>
            </a:r>
            <a:r>
              <a:rPr lang="en-US" b="1" dirty="0" err="1" smtClean="0">
                <a:latin typeface="Times New Roman" panose="02020603050405020304" pitchFamily="18" charset="0"/>
                <a:cs typeface="Times New Roman" panose="02020603050405020304" pitchFamily="18" charset="0"/>
              </a:rPr>
              <a:t>Messener</a:t>
            </a:r>
            <a:r>
              <a:rPr lang="en-US" b="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U.S Public Health Services as one-person Dental Unit to investigate mottled enamel</a:t>
            </a:r>
          </a:p>
          <a:p>
            <a:pPr algn="just"/>
            <a:endParaRPr lang="en-US" b="1" u="sng" dirty="0" smtClean="0">
              <a:solidFill>
                <a:srgbClr val="00B050"/>
              </a:solidFill>
              <a:latin typeface="Times New Roman" panose="02020603050405020304" pitchFamily="18" charset="0"/>
              <a:cs typeface="Times New Roman" panose="02020603050405020304" pitchFamily="18" charset="0"/>
            </a:endParaRPr>
          </a:p>
          <a:p>
            <a:pPr algn="just"/>
            <a:r>
              <a:rPr lang="en-US" b="1" u="sng" dirty="0" smtClean="0">
                <a:solidFill>
                  <a:srgbClr val="00B050"/>
                </a:solidFill>
                <a:latin typeface="Times New Roman" panose="02020603050405020304" pitchFamily="18" charset="0"/>
                <a:cs typeface="Times New Roman" panose="02020603050405020304" pitchFamily="18" charset="0"/>
              </a:rPr>
              <a:t>Tasks:</a:t>
            </a:r>
          </a:p>
          <a:p>
            <a:pPr marL="514350" indent="-514350" algn="just">
              <a:buAutoNum type="arabicParenR"/>
            </a:pPr>
            <a:r>
              <a:rPr lang="en-US" dirty="0" smtClean="0">
                <a:latin typeface="Times New Roman" panose="02020603050405020304" pitchFamily="18" charset="0"/>
                <a:cs typeface="Times New Roman" panose="02020603050405020304" pitchFamily="18" charset="0"/>
              </a:rPr>
              <a:t>To map out the prevalence of mottled enamel</a:t>
            </a:r>
          </a:p>
          <a:p>
            <a:pPr marL="514350" indent="-514350" algn="just">
              <a:buAutoNum type="arabicParenR"/>
            </a:pPr>
            <a:r>
              <a:rPr lang="en-US" dirty="0" smtClean="0">
                <a:latin typeface="Times New Roman" panose="02020603050405020304" pitchFamily="18" charset="0"/>
                <a:cs typeface="Times New Roman" panose="02020603050405020304" pitchFamily="18" charset="0"/>
              </a:rPr>
              <a:t>To develop a scale to </a:t>
            </a:r>
            <a:r>
              <a:rPr lang="en-US" dirty="0" err="1" smtClean="0">
                <a:latin typeface="Times New Roman" panose="02020603050405020304" pitchFamily="18" charset="0"/>
                <a:cs typeface="Times New Roman" panose="02020603050405020304" pitchFamily="18" charset="0"/>
              </a:rPr>
              <a:t>classfiy</a:t>
            </a:r>
            <a:r>
              <a:rPr lang="en-US" dirty="0" smtClean="0">
                <a:latin typeface="Times New Roman" panose="02020603050405020304" pitchFamily="18" charset="0"/>
                <a:cs typeface="Times New Roman" panose="02020603050405020304" pitchFamily="18" charset="0"/>
              </a:rPr>
              <a:t> full range of </a:t>
            </a:r>
            <a:r>
              <a:rPr lang="en-US" dirty="0" err="1" smtClean="0">
                <a:latin typeface="Times New Roman" panose="02020603050405020304" pitchFamily="18" charset="0"/>
                <a:cs typeface="Times New Roman" panose="02020603050405020304" pitchFamily="18" charset="0"/>
              </a:rPr>
              <a:t>mottlenamel</a:t>
            </a:r>
            <a:endParaRPr lang="en-US" dirty="0" smtClean="0">
              <a:latin typeface="Times New Roman" panose="02020603050405020304" pitchFamily="18" charset="0"/>
              <a:cs typeface="Times New Roman" panose="02020603050405020304" pitchFamily="18" charset="0"/>
            </a:endParaRPr>
          </a:p>
          <a:p>
            <a:pPr marL="514350" indent="-514350" algn="just">
              <a:buNone/>
            </a:pPr>
            <a:r>
              <a:rPr lang="en-US" dirty="0" smtClean="0">
                <a:latin typeface="Times New Roman" panose="02020603050405020304" pitchFamily="18" charset="0"/>
                <a:cs typeface="Times New Roman" panose="02020603050405020304" pitchFamily="18" charset="0"/>
              </a:rPr>
              <a:t>.</a:t>
            </a:r>
          </a:p>
          <a:p>
            <a:pPr marL="514350" indent="-514350" algn="just">
              <a:buFontTx/>
              <a:buChar char="-"/>
            </a:pPr>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533400"/>
            <a:ext cx="5424268" cy="2868168"/>
          </a:xfrm>
        </p:spPr>
        <p:txBody>
          <a:bodyPr/>
          <a:lstStyle/>
          <a:p>
            <a:pPr algn="ctr"/>
            <a:r>
              <a:rPr lang="en-US"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Cooper Black" panose="0208090404030B020404" pitchFamily="18" charset="0"/>
              </a:rPr>
              <a:t> </a:t>
            </a:r>
            <a:r>
              <a:rPr lang="en-US" b="1"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Epidemiological phase [1933-1945] </a:t>
            </a:r>
            <a:endParaRPr lang="en-US" b="1"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endParaRPr lang="en-US" dirty="0"/>
          </a:p>
        </p:txBody>
      </p:sp>
      <p:sp>
        <p:nvSpPr>
          <p:cNvPr id="3" name="Content Placeholder 2"/>
          <p:cNvSpPr>
            <a:spLocks noGrp="1"/>
          </p:cNvSpPr>
          <p:nvPr>
            <p:ph sz="quarter" idx="1"/>
          </p:nvPr>
        </p:nvSpPr>
        <p:spPr>
          <a:xfrm>
            <a:off x="457200" y="1447800"/>
            <a:ext cx="8153400" cy="5007936"/>
          </a:xfrm>
        </p:spPr>
        <p:txBody>
          <a:bodyPr>
            <a:noAutofit/>
          </a:bodyPr>
          <a:lstStyle/>
          <a:p>
            <a:pPr algn="just">
              <a:lnSpc>
                <a:spcPct val="160000"/>
              </a:lnSpc>
            </a:pPr>
            <a:r>
              <a:rPr lang="en-US" dirty="0" smtClean="0">
                <a:latin typeface="Times New Roman" panose="02020603050405020304" pitchFamily="18" charset="0"/>
                <a:cs typeface="Times New Roman" panose="02020603050405020304" pitchFamily="18" charset="0"/>
              </a:rPr>
              <a:t>Dean’s 21 city study was conducted by </a:t>
            </a:r>
            <a:r>
              <a:rPr lang="en-US" dirty="0" err="1" smtClean="0">
                <a:latin typeface="Times New Roman" panose="02020603050405020304" pitchFamily="18" charset="0"/>
                <a:cs typeface="Times New Roman" panose="02020603050405020304" pitchFamily="18" charset="0"/>
              </a:rPr>
              <a:t>Trendly</a:t>
            </a:r>
            <a:r>
              <a:rPr lang="en-US" dirty="0" smtClean="0">
                <a:latin typeface="Times New Roman" panose="02020603050405020304" pitchFamily="18" charset="0"/>
                <a:cs typeface="Times New Roman" panose="02020603050405020304" pitchFamily="18" charset="0"/>
              </a:rPr>
              <a:t> dean</a:t>
            </a:r>
          </a:p>
          <a:p>
            <a:pPr algn="just">
              <a:lnSpc>
                <a:spcPct val="160000"/>
              </a:lnSpc>
            </a:pPr>
            <a:r>
              <a:rPr lang="en-US" dirty="0" smtClean="0">
                <a:latin typeface="Times New Roman" panose="02020603050405020304" pitchFamily="18" charset="0"/>
                <a:cs typeface="Times New Roman" panose="02020603050405020304" pitchFamily="18" charset="0"/>
              </a:rPr>
              <a:t>They examined the teeth of children who lived in 21 different communities with different levels of fluoride. (7527 children aged 12-14 years, fluoride concentration varies from 0-2.6ppm)</a:t>
            </a:r>
          </a:p>
          <a:p>
            <a:pPr algn="just">
              <a:lnSpc>
                <a:spcPct val="160000"/>
              </a:lnSpc>
            </a:pPr>
            <a:r>
              <a:rPr lang="en-US" dirty="0" smtClean="0">
                <a:latin typeface="Times New Roman" panose="02020603050405020304" pitchFamily="18" charset="0"/>
                <a:cs typeface="Times New Roman" panose="02020603050405020304" pitchFamily="18" charset="0"/>
              </a:rPr>
              <a:t>Findings: More fluoride in water, less is the decay and more enamel </a:t>
            </a:r>
            <a:r>
              <a:rPr lang="en-US" dirty="0" err="1" smtClean="0">
                <a:latin typeface="Times New Roman" panose="02020603050405020304" pitchFamily="18" charset="0"/>
                <a:cs typeface="Times New Roman" panose="02020603050405020304" pitchFamily="18" charset="0"/>
              </a:rPr>
              <a:t>fluorosis</a:t>
            </a:r>
            <a:r>
              <a:rPr lang="en-US" dirty="0" smtClean="0">
                <a:latin typeface="Times New Roman" panose="02020603050405020304" pitchFamily="18" charset="0"/>
                <a:cs typeface="Times New Roman" panose="02020603050405020304" pitchFamily="18" charset="0"/>
              </a:rPr>
              <a:t>.</a:t>
            </a:r>
          </a:p>
          <a:p>
            <a:pPr marL="514350" indent="-514350" algn="just">
              <a:buFontTx/>
              <a:buChar char="-"/>
            </a:pPr>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85800" y="654050"/>
            <a:ext cx="7772400" cy="793750"/>
          </a:xfrm>
        </p:spPr>
        <p:txBody>
          <a:bodyPr/>
          <a:lstStyle/>
          <a:p>
            <a:r>
              <a:rPr lang="en-US"/>
              <a:t>21 study map </a:t>
            </a:r>
          </a:p>
        </p:txBody>
      </p:sp>
      <p:pic>
        <p:nvPicPr>
          <p:cNvPr id="60420" name="Picture 4" descr="scan3 002"/>
          <p:cNvPicPr>
            <a:picLocks noChangeAspect="1" noChangeArrowheads="1"/>
          </p:cNvPicPr>
          <p:nvPr/>
        </p:nvPicPr>
        <p:blipFill>
          <a:blip r:embed="rId3"/>
          <a:srcRect/>
          <a:stretch>
            <a:fillRect/>
          </a:stretch>
        </p:blipFill>
        <p:spPr bwMode="auto">
          <a:xfrm>
            <a:off x="381000" y="790575"/>
            <a:ext cx="8229600" cy="5838825"/>
          </a:xfrm>
          <a:prstGeom prst="rect">
            <a:avLst/>
          </a:prstGeom>
          <a:noFill/>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oper Black" panose="0208090404030B020404" pitchFamily="18" charset="0"/>
              </a:rPr>
              <a:t>21 city survey/ ecological study</a:t>
            </a:r>
            <a:endParaRPr lang="en-US" dirty="0"/>
          </a:p>
        </p:txBody>
      </p:sp>
      <p:sp>
        <p:nvSpPr>
          <p:cNvPr id="3" name="Content Placeholder 2"/>
          <p:cNvSpPr>
            <a:spLocks noGrp="1"/>
          </p:cNvSpPr>
          <p:nvPr>
            <p:ph sz="quarter" idx="1"/>
          </p:nvPr>
        </p:nvSpPr>
        <p:spPr/>
        <p:txBody>
          <a:bodyPr/>
          <a:lstStyle/>
          <a:p>
            <a:pPr>
              <a:buNone/>
            </a:pPr>
            <a:endParaRPr lang="en-US" dirty="0"/>
          </a:p>
        </p:txBody>
      </p:sp>
      <p:pic>
        <p:nvPicPr>
          <p:cNvPr id="4" name="Picture 6" descr="CariesVSFluorosis"/>
          <p:cNvPicPr>
            <a:picLocks noChangeAspect="1" noChangeArrowheads="1"/>
          </p:cNvPicPr>
          <p:nvPr/>
        </p:nvPicPr>
        <p:blipFill>
          <a:blip r:embed="rId2" cstate="print"/>
          <a:srcRect b="14683"/>
          <a:stretch>
            <a:fillRect/>
          </a:stretch>
        </p:blipFill>
        <p:spPr bwMode="auto">
          <a:xfrm>
            <a:off x="381000" y="1524000"/>
            <a:ext cx="7696200" cy="5181599"/>
          </a:xfrm>
          <a:prstGeom prst="rect">
            <a:avLst/>
          </a:prstGeom>
          <a:noFill/>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654050"/>
            <a:ext cx="7772400" cy="488950"/>
          </a:xfrm>
        </p:spPr>
        <p:txBody>
          <a:bodyPr>
            <a:normAutofit fontScale="90000"/>
          </a:bodyPr>
          <a:lstStyle/>
          <a:p>
            <a:endParaRPr lang="en-US" sz="4000"/>
          </a:p>
        </p:txBody>
      </p:sp>
      <p:sp>
        <p:nvSpPr>
          <p:cNvPr id="61443" name="Rectangle 3"/>
          <p:cNvSpPr>
            <a:spLocks noGrp="1" noChangeArrowheads="1"/>
          </p:cNvSpPr>
          <p:nvPr>
            <p:ph sz="quarter" idx="1"/>
          </p:nvPr>
        </p:nvSpPr>
        <p:spPr>
          <a:xfrm>
            <a:off x="685800" y="1600200"/>
            <a:ext cx="7772400" cy="4529138"/>
          </a:xfrm>
        </p:spPr>
        <p:txBody>
          <a:bodyPr>
            <a:normAutofit fontScale="92500"/>
          </a:bodyPr>
          <a:lstStyle/>
          <a:p>
            <a:pPr algn="just">
              <a:lnSpc>
                <a:spcPct val="180000"/>
              </a:lnSpc>
            </a:pPr>
            <a:r>
              <a:rPr lang="en-US" sz="2400" dirty="0">
                <a:latin typeface="Times New Roman" panose="02020603050405020304" pitchFamily="18" charset="0"/>
                <a:cs typeface="Times New Roman" panose="02020603050405020304" pitchFamily="18" charset="0"/>
              </a:rPr>
              <a:t>Dean’s results showed that both decreased risk of caries &amp; </a:t>
            </a:r>
            <a:r>
              <a:rPr lang="en-US" sz="2400" dirty="0" err="1" smtClean="0">
                <a:latin typeface="Times New Roman" panose="02020603050405020304" pitchFamily="18" charset="0"/>
                <a:cs typeface="Times New Roman" panose="02020603050405020304" pitchFamily="18" charset="0"/>
              </a:rPr>
              <a:t>fluorosis</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were attained with water fluoride level of ~ 1ppm.</a:t>
            </a:r>
          </a:p>
          <a:p>
            <a:pPr algn="just">
              <a:lnSpc>
                <a:spcPct val="180000"/>
              </a:lnSpc>
            </a:pPr>
            <a:r>
              <a:rPr lang="en-US" sz="2400" dirty="0">
                <a:latin typeface="Times New Roman" panose="02020603050405020304" pitchFamily="18" charset="0"/>
                <a:cs typeface="Times New Roman" panose="02020603050405020304" pitchFamily="18" charset="0"/>
              </a:rPr>
              <a:t>At this level ~ 60% decrease in caries in ~10% </a:t>
            </a:r>
            <a:r>
              <a:rPr lang="en-US" sz="2400" dirty="0" smtClean="0">
                <a:latin typeface="Times New Roman" panose="02020603050405020304" pitchFamily="18" charset="0"/>
                <a:cs typeface="Times New Roman" panose="02020603050405020304" pitchFamily="18" charset="0"/>
              </a:rPr>
              <a:t>population of exhibiting very mild </a:t>
            </a:r>
            <a:r>
              <a:rPr lang="en-US" sz="2400" dirty="0" err="1" smtClean="0">
                <a:latin typeface="Times New Roman" panose="02020603050405020304" pitchFamily="18" charset="0"/>
                <a:cs typeface="Times New Roman" panose="02020603050405020304" pitchFamily="18" charset="0"/>
              </a:rPr>
              <a:t>fluorosis</a:t>
            </a:r>
            <a:r>
              <a:rPr lang="en-US" sz="2400" dirty="0" smtClean="0">
                <a:latin typeface="Times New Roman" panose="02020603050405020304" pitchFamily="18" charset="0"/>
                <a:cs typeface="Times New Roman" panose="02020603050405020304" pitchFamily="18" charset="0"/>
              </a:rPr>
              <a:t> which investigators considered to be acceptable and cosmetically inconsequential.</a:t>
            </a:r>
            <a:endParaRPr lang="en-US" sz="2400" dirty="0">
              <a:latin typeface="Times New Roman" panose="02020603050405020304" pitchFamily="18" charset="0"/>
              <a:cs typeface="Times New Roman" panose="02020603050405020304" pitchFamily="18" charset="0"/>
            </a:endParaRPr>
          </a:p>
          <a:p>
            <a:pPr algn="just">
              <a:lnSpc>
                <a:spcPct val="180000"/>
              </a:lnSpc>
            </a:pPr>
            <a:r>
              <a:rPr lang="en-US" sz="2400" dirty="0">
                <a:latin typeface="Times New Roman" panose="02020603050405020304" pitchFamily="18" charset="0"/>
                <a:cs typeface="Times New Roman" panose="02020603050405020304" pitchFamily="18" charset="0"/>
              </a:rPr>
              <a:t>So 1ppm became benchmark level to reduce caries.</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Rectangle 4"/>
          <p:cNvSpPr>
            <a:spLocks noGrp="1" noChangeArrowheads="1"/>
          </p:cNvSpPr>
          <p:nvPr>
            <p:ph type="title"/>
          </p:nvPr>
        </p:nvSpPr>
        <p:spPr>
          <a:xfrm>
            <a:off x="457200" y="334963"/>
            <a:ext cx="7467600" cy="731837"/>
          </a:xfrm>
          <a:noFill/>
        </p:spPr>
        <p:txBody>
          <a:bodyPr>
            <a:normAutofit/>
          </a:bodyPr>
          <a:lstStyle/>
          <a:p>
            <a:pPr algn="ctr"/>
            <a:endParaRPr lang="en-US" sz="3600" dirty="0" smtClean="0"/>
          </a:p>
        </p:txBody>
      </p:sp>
      <p:sp>
        <p:nvSpPr>
          <p:cNvPr id="128003" name="Rectangle 3"/>
          <p:cNvSpPr>
            <a:spLocks noGrp="1" noChangeArrowheads="1"/>
          </p:cNvSpPr>
          <p:nvPr>
            <p:ph sz="quarter" idx="1"/>
          </p:nvPr>
        </p:nvSpPr>
        <p:spPr>
          <a:xfrm>
            <a:off x="309563" y="1443037"/>
            <a:ext cx="7691437" cy="5414963"/>
          </a:xfrm>
        </p:spPr>
        <p:txBody>
          <a:bodyPr>
            <a:normAutofit/>
          </a:bodyPr>
          <a:lstStyle/>
          <a:p>
            <a:pPr eaLnBrk="1" hangingPunct="1">
              <a:defRPr/>
            </a:pPr>
            <a:endParaRPr lang="en-US" sz="2200" b="1" dirty="0" smtClean="0">
              <a:solidFill>
                <a:srgbClr val="00B050"/>
              </a:solidFill>
              <a:latin typeface="Times New Roman" panose="02020603050405020304" pitchFamily="18" charset="0"/>
              <a:cs typeface="Times New Roman" panose="02020603050405020304" pitchFamily="18" charset="0"/>
              <a:sym typeface="Wingdings" panose="05000000000000000000" pitchFamily="2" charset="2"/>
            </a:endParaRPr>
          </a:p>
          <a:p>
            <a:pPr eaLnBrk="1" hangingPunct="1">
              <a:defRPr/>
            </a:pPr>
            <a:r>
              <a:rPr lang="en-US" sz="2200" b="1" dirty="0" smtClean="0">
                <a:solidFill>
                  <a:srgbClr val="00B050"/>
                </a:solidFill>
                <a:latin typeface="Times New Roman" panose="02020603050405020304" pitchFamily="18" charset="0"/>
                <a:cs typeface="Times New Roman" panose="02020603050405020304" pitchFamily="18" charset="0"/>
                <a:sym typeface="Wingdings" panose="05000000000000000000" pitchFamily="2" charset="2"/>
              </a:rPr>
              <a:t>1934</a:t>
            </a:r>
            <a:r>
              <a:rPr lang="en-US" sz="2200" dirty="0" smtClean="0">
                <a:latin typeface="Times New Roman" panose="02020603050405020304" pitchFamily="18" charset="0"/>
                <a:cs typeface="Times New Roman" panose="02020603050405020304" pitchFamily="18" charset="0"/>
                <a:sym typeface="Wingdings" panose="05000000000000000000" pitchFamily="2" charset="2"/>
              </a:rPr>
              <a:t>=  T.H Dean introduced “</a:t>
            </a:r>
            <a:r>
              <a:rPr lang="en-US" sz="2200" b="1" dirty="0" smtClean="0">
                <a:latin typeface="Times New Roman" panose="02020603050405020304" pitchFamily="18" charset="0"/>
                <a:cs typeface="Times New Roman" panose="02020603050405020304" pitchFamily="18" charset="0"/>
                <a:sym typeface="Wingdings" panose="05000000000000000000" pitchFamily="2" charset="2"/>
              </a:rPr>
              <a:t>Dean’s index for Fluorosis” [7-point ordinal scale]</a:t>
            </a:r>
          </a:p>
          <a:p>
            <a:pPr eaLnBrk="1" hangingPunct="1">
              <a:defRPr/>
            </a:pPr>
            <a:endParaRPr lang="en-US" sz="2200" dirty="0" smtClean="0">
              <a:latin typeface="Times New Roman" panose="02020603050405020304" pitchFamily="18" charset="0"/>
              <a:cs typeface="Times New Roman" panose="02020603050405020304" pitchFamily="18" charset="0"/>
              <a:sym typeface="Wingdings" panose="05000000000000000000" pitchFamily="2" charset="2"/>
            </a:endParaRPr>
          </a:p>
          <a:p>
            <a:pPr eaLnBrk="1" hangingPunct="1">
              <a:defRPr/>
            </a:pPr>
            <a:r>
              <a:rPr lang="en-US" sz="2200" b="1" dirty="0" smtClean="0">
                <a:solidFill>
                  <a:srgbClr val="00B050"/>
                </a:solidFill>
                <a:latin typeface="Times New Roman" panose="02020603050405020304" pitchFamily="18" charset="0"/>
                <a:cs typeface="Times New Roman" panose="02020603050405020304" pitchFamily="18" charset="0"/>
                <a:sym typeface="Wingdings" panose="05000000000000000000" pitchFamily="2" charset="2"/>
              </a:rPr>
              <a:t>1938</a:t>
            </a:r>
            <a:r>
              <a:rPr lang="en-US" sz="2200" dirty="0" smtClean="0">
                <a:latin typeface="Times New Roman" panose="02020603050405020304" pitchFamily="18" charset="0"/>
                <a:cs typeface="Times New Roman" panose="02020603050405020304" pitchFamily="18" charset="0"/>
                <a:sym typeface="Wingdings" panose="05000000000000000000" pitchFamily="2" charset="2"/>
              </a:rPr>
              <a:t>= Dean Modified the index to </a:t>
            </a:r>
            <a:r>
              <a:rPr lang="en-US" sz="2200" b="1" dirty="0" smtClean="0">
                <a:latin typeface="Times New Roman" panose="02020603050405020304" pitchFamily="18" charset="0"/>
                <a:cs typeface="Times New Roman" panose="02020603050405020304" pitchFamily="18" charset="0"/>
                <a:sym typeface="Wingdings" panose="05000000000000000000" pitchFamily="2" charset="2"/>
              </a:rPr>
              <a:t>6-point scale</a:t>
            </a:r>
          </a:p>
          <a:p>
            <a:endParaRPr lang="en-US" sz="2200" dirty="0" smtClean="0">
              <a:latin typeface="Times New Roman" panose="02020603050405020304" pitchFamily="18" charset="0"/>
              <a:cs typeface="Times New Roman" panose="02020603050405020304" pitchFamily="18" charset="0"/>
            </a:endParaRPr>
          </a:p>
          <a:p>
            <a:r>
              <a:rPr lang="en-US" sz="2200" b="1" dirty="0" smtClean="0">
                <a:solidFill>
                  <a:srgbClr val="00B050"/>
                </a:solidFill>
                <a:latin typeface="Times New Roman" panose="02020603050405020304" pitchFamily="18" charset="0"/>
                <a:cs typeface="Times New Roman" panose="02020603050405020304" pitchFamily="18" charset="0"/>
              </a:rPr>
              <a:t>1942</a:t>
            </a:r>
            <a:r>
              <a:rPr lang="en-US" sz="2200" dirty="0" smtClean="0">
                <a:latin typeface="Times New Roman" panose="02020603050405020304" pitchFamily="18" charset="0"/>
                <a:cs typeface="Times New Roman" panose="02020603050405020304" pitchFamily="18" charset="0"/>
              </a:rPr>
              <a:t>=  Milestone discovery given by Deans et al that 1 ppm showed that 60% reduction in caries incidence</a:t>
            </a:r>
          </a:p>
          <a:p>
            <a:endParaRPr lang="en-US" sz="2200" dirty="0" smtClean="0">
              <a:latin typeface="Times New Roman" panose="02020603050405020304" pitchFamily="18" charset="0"/>
              <a:cs typeface="Times New Roman" panose="02020603050405020304" pitchFamily="18" charset="0"/>
            </a:endParaRPr>
          </a:p>
          <a:p>
            <a:r>
              <a:rPr lang="en-US" sz="2200" b="1" dirty="0" smtClean="0">
                <a:solidFill>
                  <a:srgbClr val="00B050"/>
                </a:solidFill>
                <a:latin typeface="Times New Roman" panose="02020603050405020304" pitchFamily="18" charset="0"/>
                <a:cs typeface="Times New Roman" panose="02020603050405020304" pitchFamily="18" charset="0"/>
              </a:rPr>
              <a:t>1942</a:t>
            </a:r>
            <a:r>
              <a:rPr lang="en-US" sz="2200" dirty="0" smtClean="0">
                <a:latin typeface="Times New Roman" panose="02020603050405020304" pitchFamily="18" charset="0"/>
                <a:cs typeface="Times New Roman" panose="02020603050405020304" pitchFamily="18" charset="0"/>
              </a:rPr>
              <a:t>= dean and Dixon gave the </a:t>
            </a:r>
            <a:r>
              <a:rPr lang="en-US" sz="2200" b="1" dirty="0" smtClean="0">
                <a:latin typeface="Times New Roman" panose="02020603050405020304" pitchFamily="18" charset="0"/>
                <a:cs typeface="Times New Roman" panose="02020603050405020304" pitchFamily="18" charset="0"/>
              </a:rPr>
              <a:t>Community Fluorosis Index</a:t>
            </a:r>
          </a:p>
          <a:p>
            <a:pPr>
              <a:buNone/>
            </a:pPr>
            <a:endParaRPr lang="en-US" sz="2200" dirty="0" smtClean="0">
              <a:latin typeface="Times New Roman" panose="02020603050405020304" pitchFamily="18" charset="0"/>
              <a:cs typeface="Times New Roman" panose="02020603050405020304" pitchFamily="18" charset="0"/>
            </a:endParaRPr>
          </a:p>
          <a:p>
            <a:pPr eaLnBrk="1" hangingPunct="1">
              <a:defRPr/>
            </a:pPr>
            <a:endParaRPr lang="en-US" sz="220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533400"/>
            <a:ext cx="5424268" cy="2868168"/>
          </a:xfrm>
        </p:spPr>
        <p:txBody>
          <a:bodyPr/>
          <a:lstStyle/>
          <a:p>
            <a:pPr algn="ctr"/>
            <a:r>
              <a:rPr lang="en-US"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Cooper Black" panose="0208090404030B020404" pitchFamily="18" charset="0"/>
              </a:rPr>
              <a:t> </a:t>
            </a:r>
            <a:r>
              <a:rPr lang="en-US" b="1"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Demonstration phase [1945-1954] </a:t>
            </a:r>
            <a:endParaRPr lang="en-US" b="1"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Rectangle 4"/>
          <p:cNvSpPr>
            <a:spLocks noGrp="1" noChangeArrowheads="1"/>
          </p:cNvSpPr>
          <p:nvPr>
            <p:ph type="title"/>
          </p:nvPr>
        </p:nvSpPr>
        <p:spPr>
          <a:xfrm>
            <a:off x="457200" y="277813"/>
            <a:ext cx="8229600" cy="1017587"/>
          </a:xfrm>
          <a:noFill/>
        </p:spPr>
        <p:txBody>
          <a:bodyPr>
            <a:normAutofit/>
          </a:bodyPr>
          <a:lstStyle/>
          <a:p>
            <a:pPr algn="ctr"/>
            <a:endParaRPr lang="en-US" sz="3800" dirty="0" smtClean="0"/>
          </a:p>
        </p:txBody>
      </p:sp>
      <p:sp>
        <p:nvSpPr>
          <p:cNvPr id="130051" name="Rectangle 3"/>
          <p:cNvSpPr>
            <a:spLocks noGrp="1" noChangeArrowheads="1"/>
          </p:cNvSpPr>
          <p:nvPr>
            <p:ph sz="quarter" idx="1"/>
          </p:nvPr>
        </p:nvSpPr>
        <p:spPr>
          <a:xfrm>
            <a:off x="152400" y="1524000"/>
            <a:ext cx="8839200" cy="5181600"/>
          </a:xfrm>
        </p:spPr>
        <p:txBody>
          <a:bodyPr>
            <a:normAutofit/>
          </a:bodyPr>
          <a:lstStyle/>
          <a:p>
            <a:pPr algn="just"/>
            <a:r>
              <a:rPr lang="en-US" sz="2400" dirty="0" smtClean="0">
                <a:latin typeface="Times New Roman" panose="02020603050405020304" pitchFamily="18" charset="0"/>
                <a:cs typeface="Times New Roman" panose="02020603050405020304" pitchFamily="18" charset="0"/>
              </a:rPr>
              <a:t>The results of 21 cites study by Dean were strong presumptive evidence of cause and effect, though </a:t>
            </a:r>
            <a:r>
              <a:rPr lang="en-US" sz="2400" b="1" dirty="0" smtClean="0">
                <a:latin typeface="Times New Roman" panose="02020603050405020304" pitchFamily="18" charset="0"/>
                <a:cs typeface="Times New Roman" panose="02020603050405020304" pitchFamily="18" charset="0"/>
              </a:rPr>
              <a:t>because the data were cross sectional they could not by themselves establish cause and effect between fluoridated water and reduced dental caries experience</a:t>
            </a:r>
            <a:r>
              <a:rPr lang="en-US" sz="2400" dirty="0" smtClean="0">
                <a:latin typeface="Times New Roman" panose="02020603050405020304" pitchFamily="18" charset="0"/>
                <a:cs typeface="Times New Roman" panose="02020603050405020304" pitchFamily="18" charset="0"/>
              </a:rPr>
              <a:t>.</a:t>
            </a:r>
          </a:p>
          <a:p>
            <a:pPr algn="just"/>
            <a:endParaRPr lang="en-US"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They did however, set the stage for a prospective test of the fluoridation-caries hypothesis, first suggested in 1943</a:t>
            </a:r>
          </a:p>
          <a:p>
            <a:pPr algn="just"/>
            <a:endParaRPr lang="en-US"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Clinical trials that compared the dental and medical results following the deliberate addition of fluoride to drinking water in 4 cities with control town in which communities with negligible level of F were taken.</a:t>
            </a:r>
            <a:endParaRPr lang="en-US" sz="2400" b="1" dirty="0" smtClean="0">
              <a:solidFill>
                <a:schemeClr val="accent3"/>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buNone/>
            </a:pPr>
            <a:r>
              <a:rPr lang="en-US" u="sng" dirty="0" smtClean="0">
                <a:solidFill>
                  <a:srgbClr val="00B0F0"/>
                </a:solidFill>
              </a:rPr>
              <a:t>GRANDS RAPIDS-MUSKEGON  STUDY</a:t>
            </a:r>
          </a:p>
          <a:p>
            <a:endParaRPr lang="en-US" dirty="0" smtClean="0">
              <a:solidFill>
                <a:srgbClr val="00B0F0"/>
              </a:solidFill>
            </a:endParaRPr>
          </a:p>
          <a:p>
            <a:pPr algn="just"/>
            <a:r>
              <a:rPr lang="en-US" dirty="0" smtClean="0">
                <a:latin typeface="Times New Roman" panose="02020603050405020304" pitchFamily="18" charset="0"/>
                <a:cs typeface="Times New Roman" panose="02020603050405020304" pitchFamily="18" charset="0"/>
              </a:rPr>
              <a:t>This study began on </a:t>
            </a:r>
            <a:r>
              <a:rPr lang="en-US" b="1" dirty="0" smtClean="0">
                <a:latin typeface="Times New Roman" panose="02020603050405020304" pitchFamily="18" charset="0"/>
                <a:cs typeface="Times New Roman" panose="02020603050405020304" pitchFamily="18" charset="0"/>
              </a:rPr>
              <a:t>25</a:t>
            </a:r>
            <a:r>
              <a:rPr lang="en-US" b="1" baseline="30000" dirty="0" smtClean="0">
                <a:latin typeface="Times New Roman" panose="02020603050405020304" pitchFamily="18" charset="0"/>
                <a:cs typeface="Times New Roman" panose="02020603050405020304" pitchFamily="18" charset="0"/>
              </a:rPr>
              <a:t>th</a:t>
            </a:r>
            <a:r>
              <a:rPr lang="en-US" b="1" dirty="0" smtClean="0">
                <a:latin typeface="Times New Roman" panose="02020603050405020304" pitchFamily="18" charset="0"/>
                <a:cs typeface="Times New Roman" panose="02020603050405020304" pitchFamily="18" charset="0"/>
              </a:rPr>
              <a:t> Jan 1945 </a:t>
            </a:r>
            <a:r>
              <a:rPr lang="en-US" dirty="0" smtClean="0">
                <a:latin typeface="Times New Roman" panose="02020603050405020304" pitchFamily="18" charset="0"/>
                <a:cs typeface="Times New Roman" panose="02020603050405020304" pitchFamily="18" charset="0"/>
              </a:rPr>
              <a:t>when </a:t>
            </a:r>
            <a:r>
              <a:rPr lang="en-US" b="1" dirty="0" smtClean="0">
                <a:latin typeface="Times New Roman" panose="02020603050405020304" pitchFamily="18" charset="0"/>
                <a:cs typeface="Times New Roman" panose="02020603050405020304" pitchFamily="18" charset="0"/>
              </a:rPr>
              <a:t>sodium fluoride </a:t>
            </a:r>
            <a:r>
              <a:rPr lang="en-US" dirty="0" smtClean="0">
                <a:latin typeface="Times New Roman" panose="02020603050405020304" pitchFamily="18" charset="0"/>
                <a:cs typeface="Times New Roman" panose="02020603050405020304" pitchFamily="18" charset="0"/>
              </a:rPr>
              <a:t>was added to Grand Rapids water supply, with near by </a:t>
            </a:r>
            <a:r>
              <a:rPr lang="en-US" b="1" dirty="0" smtClean="0">
                <a:latin typeface="Times New Roman" panose="02020603050405020304" pitchFamily="18" charset="0"/>
                <a:cs typeface="Times New Roman" panose="02020603050405020304" pitchFamily="18" charset="0"/>
              </a:rPr>
              <a:t>Muskegon as the control city.</a:t>
            </a:r>
          </a:p>
          <a:p>
            <a:pPr algn="just"/>
            <a:r>
              <a:rPr lang="en-US" dirty="0" smtClean="0">
                <a:latin typeface="Times New Roman" panose="02020603050405020304" pitchFamily="18" charset="0"/>
                <a:cs typeface="Times New Roman" panose="02020603050405020304" pitchFamily="18" charset="0"/>
              </a:rPr>
              <a:t>The results after six and half years of fluoridation showed that caries experience of 6 year old Grand Rapids children was almost half that of Muskegon children. </a:t>
            </a:r>
            <a:r>
              <a:rPr lang="en-US" b="1" dirty="0" smtClean="0">
                <a:latin typeface="Times New Roman" panose="02020603050405020304" pitchFamily="18" charset="0"/>
                <a:cs typeface="Times New Roman" panose="02020603050405020304" pitchFamily="18" charset="0"/>
              </a:rPr>
              <a:t>(Arnold, Dean and Knutson 1953)</a:t>
            </a:r>
            <a:endParaRPr lang="en-US"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buNone/>
            </a:pPr>
            <a:r>
              <a:rPr lang="en-US" sz="2800" u="sng" dirty="0" smtClean="0">
                <a:solidFill>
                  <a:srgbClr val="00B0F0"/>
                </a:solidFill>
              </a:rPr>
              <a:t>NEWBURGH-KINGSTON  STUDY</a:t>
            </a:r>
          </a:p>
          <a:p>
            <a:pPr>
              <a:buNone/>
            </a:pPr>
            <a:endParaRPr lang="en-US" sz="2800" dirty="0" smtClean="0">
              <a:solidFill>
                <a:srgbClr val="00B0F0"/>
              </a:solidFill>
            </a:endParaRPr>
          </a:p>
          <a:p>
            <a:pPr algn="just"/>
            <a:r>
              <a:rPr lang="en-US" dirty="0" smtClean="0">
                <a:latin typeface="Times New Roman" panose="02020603050405020304" pitchFamily="18" charset="0"/>
                <a:cs typeface="Times New Roman" panose="02020603050405020304" pitchFamily="18" charset="0"/>
              </a:rPr>
              <a:t>On </a:t>
            </a:r>
            <a:r>
              <a:rPr lang="en-US" b="1" dirty="0" smtClean="0">
                <a:latin typeface="Times New Roman" panose="02020603050405020304" pitchFamily="18" charset="0"/>
                <a:cs typeface="Times New Roman" panose="02020603050405020304" pitchFamily="18" charset="0"/>
              </a:rPr>
              <a:t>May 2</a:t>
            </a:r>
            <a:r>
              <a:rPr lang="en-US" b="1" baseline="30000" dirty="0" smtClean="0">
                <a:latin typeface="Times New Roman" panose="02020603050405020304" pitchFamily="18" charset="0"/>
                <a:cs typeface="Times New Roman" panose="02020603050405020304" pitchFamily="18" charset="0"/>
              </a:rPr>
              <a:t>nd</a:t>
            </a:r>
            <a:r>
              <a:rPr lang="en-US" b="1" dirty="0" smtClean="0">
                <a:latin typeface="Times New Roman" panose="02020603050405020304" pitchFamily="18" charset="0"/>
                <a:cs typeface="Times New Roman" panose="02020603050405020304" pitchFamily="18" charset="0"/>
              </a:rPr>
              <a:t> 1945</a:t>
            </a:r>
            <a:r>
              <a:rPr lang="en-US" dirty="0" smtClean="0">
                <a:latin typeface="Times New Roman" panose="02020603050405020304" pitchFamily="18" charset="0"/>
                <a:cs typeface="Times New Roman" panose="02020603050405020304" pitchFamily="18" charset="0"/>
              </a:rPr>
              <a:t>, sodium fluoride was added to drinking water of Newburg. </a:t>
            </a:r>
            <a:r>
              <a:rPr lang="en-US" b="1" dirty="0" smtClean="0">
                <a:latin typeface="Times New Roman" panose="02020603050405020304" pitchFamily="18" charset="0"/>
                <a:cs typeface="Times New Roman" panose="02020603050405020304" pitchFamily="18" charset="0"/>
              </a:rPr>
              <a:t>Kingston town was the control</a:t>
            </a:r>
            <a:r>
              <a:rPr lang="en-US" dirty="0" smtClean="0">
                <a:latin typeface="Times New Roman" panose="02020603050405020304" pitchFamily="18" charset="0"/>
                <a:cs typeface="Times New Roman" panose="02020603050405020304" pitchFamily="18" charset="0"/>
              </a:rPr>
              <a:t>.</a:t>
            </a: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After 10 years of fluoridation, DMFT had fallen from 23.5% to 13.9%, thus confirming the caries inhibitory property of fluoride in drinking water. </a:t>
            </a:r>
            <a:r>
              <a:rPr lang="en-US" b="1" dirty="0" smtClean="0">
                <a:latin typeface="Times New Roman" panose="02020603050405020304" pitchFamily="18" charset="0"/>
                <a:cs typeface="Times New Roman" panose="02020603050405020304" pitchFamily="18" charset="0"/>
              </a:rPr>
              <a:t>(</a:t>
            </a:r>
            <a:r>
              <a:rPr lang="en-US" b="1" dirty="0" err="1" smtClean="0">
                <a:latin typeface="Times New Roman" panose="02020603050405020304" pitchFamily="18" charset="0"/>
                <a:cs typeface="Times New Roman" panose="02020603050405020304" pitchFamily="18" charset="0"/>
              </a:rPr>
              <a:t>Ast</a:t>
            </a:r>
            <a:r>
              <a:rPr lang="en-US" b="1" dirty="0" smtClean="0">
                <a:latin typeface="Times New Roman" panose="02020603050405020304" pitchFamily="18" charset="0"/>
                <a:cs typeface="Times New Roman" panose="02020603050405020304" pitchFamily="18" charset="0"/>
              </a:rPr>
              <a:t> et al 1956)</a:t>
            </a:r>
            <a:endParaRPr lang="en-US"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buNone/>
            </a:pPr>
            <a:r>
              <a:rPr lang="en-US" sz="2800" u="sng" dirty="0" smtClean="0">
                <a:solidFill>
                  <a:srgbClr val="00B0F0"/>
                </a:solidFill>
              </a:rPr>
              <a:t>EVANSTON-OAK PARK  STUDY:</a:t>
            </a:r>
          </a:p>
          <a:p>
            <a:pPr>
              <a:buNone/>
            </a:pPr>
            <a:endParaRPr lang="en-US" sz="2800" dirty="0" smtClean="0">
              <a:solidFill>
                <a:srgbClr val="00B0F0"/>
              </a:solidFill>
            </a:endParaRPr>
          </a:p>
          <a:p>
            <a:pPr algn="just"/>
            <a:r>
              <a:rPr lang="en-US" dirty="0" smtClean="0">
                <a:latin typeface="Times New Roman" panose="02020603050405020304" pitchFamily="18" charset="0"/>
                <a:cs typeface="Times New Roman" panose="02020603050405020304" pitchFamily="18" charset="0"/>
              </a:rPr>
              <a:t>This experiment, conducted in </a:t>
            </a:r>
            <a:r>
              <a:rPr lang="en-US" b="1" dirty="0" smtClean="0">
                <a:latin typeface="Times New Roman" panose="02020603050405020304" pitchFamily="18" charset="0"/>
                <a:cs typeface="Times New Roman" panose="02020603050405020304" pitchFamily="18" charset="0"/>
              </a:rPr>
              <a:t>January 1946</a:t>
            </a:r>
            <a:r>
              <a:rPr lang="en-US" dirty="0" smtClean="0">
                <a:latin typeface="Times New Roman" panose="02020603050405020304" pitchFamily="18" charset="0"/>
                <a:cs typeface="Times New Roman" panose="02020603050405020304" pitchFamily="18" charset="0"/>
              </a:rPr>
              <a:t>, kept </a:t>
            </a:r>
            <a:r>
              <a:rPr lang="en-US" b="1" dirty="0" smtClean="0">
                <a:latin typeface="Times New Roman" panose="02020603050405020304" pitchFamily="18" charset="0"/>
                <a:cs typeface="Times New Roman" panose="02020603050405020304" pitchFamily="18" charset="0"/>
              </a:rPr>
              <a:t>Evanston as the experimental town and Oak park as the control</a:t>
            </a:r>
            <a:r>
              <a:rPr lang="en-US" dirty="0" smtClean="0">
                <a:latin typeface="Times New Roman" panose="02020603050405020304" pitchFamily="18" charset="0"/>
                <a:cs typeface="Times New Roman" panose="02020603050405020304" pitchFamily="18" charset="0"/>
              </a:rPr>
              <a:t>. A reduction of 49% was seen in the caries prevalence.</a:t>
            </a: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Presented </a:t>
            </a:r>
            <a:r>
              <a:rPr lang="en-US" b="1" dirty="0" smtClean="0">
                <a:latin typeface="Times New Roman" panose="02020603050405020304" pitchFamily="18" charset="0"/>
                <a:cs typeface="Times New Roman" panose="02020603050405020304" pitchFamily="18" charset="0"/>
              </a:rPr>
              <a:t>the most detailed data of all the fluoridation studies.</a:t>
            </a:r>
          </a:p>
          <a:p>
            <a:pPr algn="just"/>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85800" y="654050"/>
            <a:ext cx="7772400" cy="717550"/>
          </a:xfrm>
        </p:spPr>
        <p:txBody>
          <a:bodyPr>
            <a:normAutofit/>
          </a:bodyPr>
          <a:lstStyle/>
          <a:p>
            <a:pPr algn="just"/>
            <a:r>
              <a:rPr lang="en-US" sz="2800" b="1" u="sng" dirty="0">
                <a:latin typeface="Times New Roman" panose="02020603050405020304" pitchFamily="18" charset="0"/>
                <a:cs typeface="Times New Roman" panose="02020603050405020304" pitchFamily="18" charset="0"/>
              </a:rPr>
              <a:t>Canadian study (</a:t>
            </a:r>
            <a:r>
              <a:rPr lang="en-US" sz="2800" b="1" u="sng" dirty="0" err="1">
                <a:latin typeface="Times New Roman" panose="02020603050405020304" pitchFamily="18" charset="0"/>
                <a:cs typeface="Times New Roman" panose="02020603050405020304" pitchFamily="18" charset="0"/>
              </a:rPr>
              <a:t>Brantford,Sarnia</a:t>
            </a:r>
            <a:r>
              <a:rPr lang="en-US" sz="2800" b="1" u="sng" dirty="0">
                <a:latin typeface="Times New Roman" panose="02020603050405020304" pitchFamily="18" charset="0"/>
                <a:cs typeface="Times New Roman" panose="02020603050405020304" pitchFamily="18" charset="0"/>
              </a:rPr>
              <a:t>,&amp; Stratford)</a:t>
            </a:r>
          </a:p>
        </p:txBody>
      </p:sp>
      <p:sp>
        <p:nvSpPr>
          <p:cNvPr id="70659" name="Rectangle 3"/>
          <p:cNvSpPr>
            <a:spLocks noGrp="1" noChangeArrowheads="1"/>
          </p:cNvSpPr>
          <p:nvPr>
            <p:ph sz="quarter" idx="1"/>
          </p:nvPr>
        </p:nvSpPr>
        <p:spPr>
          <a:xfrm>
            <a:off x="685800" y="1676400"/>
            <a:ext cx="7924800" cy="4452938"/>
          </a:xfrm>
        </p:spPr>
        <p:txBody>
          <a:bodyPr>
            <a:normAutofit lnSpcReduction="10000"/>
          </a:bodyPr>
          <a:lstStyle/>
          <a:p>
            <a:pPr algn="just">
              <a:lnSpc>
                <a:spcPct val="130000"/>
              </a:lnSpc>
            </a:pPr>
            <a:r>
              <a:rPr lang="en-US" sz="2400" dirty="0">
                <a:latin typeface="Times New Roman" panose="02020603050405020304" pitchFamily="18" charset="0"/>
                <a:cs typeface="Times New Roman" panose="02020603050405020304" pitchFamily="18" charset="0"/>
              </a:rPr>
              <a:t>In Canada in Brantford, Ontario where fluoride was added to the water supply in </a:t>
            </a:r>
            <a:r>
              <a:rPr lang="en-US" sz="2400" b="1" dirty="0">
                <a:latin typeface="Times New Roman" panose="02020603050405020304" pitchFamily="18" charset="0"/>
                <a:cs typeface="Times New Roman" panose="02020603050405020304" pitchFamily="18" charset="0"/>
              </a:rPr>
              <a:t>June 1945.</a:t>
            </a:r>
          </a:p>
          <a:p>
            <a:pPr algn="just">
              <a:lnSpc>
                <a:spcPct val="130000"/>
              </a:lnSpc>
            </a:pPr>
            <a:r>
              <a:rPr lang="en-US" sz="2400" b="1" dirty="0">
                <a:latin typeface="Times New Roman" panose="02020603050405020304" pitchFamily="18" charset="0"/>
                <a:cs typeface="Times New Roman" panose="02020603050405020304" pitchFamily="18" charset="0"/>
              </a:rPr>
              <a:t>Sarnia was control</a:t>
            </a:r>
            <a:r>
              <a:rPr lang="en-US" sz="2400" dirty="0">
                <a:latin typeface="Times New Roman" panose="02020603050405020304" pitchFamily="18" charset="0"/>
                <a:cs typeface="Times New Roman" panose="02020603050405020304" pitchFamily="18" charset="0"/>
              </a:rPr>
              <a:t> town in addition, the community of </a:t>
            </a:r>
            <a:r>
              <a:rPr lang="en-US" sz="2400" b="1" dirty="0">
                <a:latin typeface="Times New Roman" panose="02020603050405020304" pitchFamily="18" charset="0"/>
                <a:cs typeface="Times New Roman" panose="02020603050405020304" pitchFamily="18" charset="0"/>
              </a:rPr>
              <a:t>Stratford</a:t>
            </a:r>
            <a:r>
              <a:rPr lang="en-US" sz="2400" dirty="0">
                <a:latin typeface="Times New Roman" panose="02020603050405020304" pitchFamily="18" charset="0"/>
                <a:cs typeface="Times New Roman" panose="02020603050405020304" pitchFamily="18" charset="0"/>
              </a:rPr>
              <a:t> where fluoride was present in 1.3 </a:t>
            </a:r>
            <a:r>
              <a:rPr lang="en-US" sz="2400" dirty="0" err="1">
                <a:latin typeface="Times New Roman" panose="02020603050405020304" pitchFamily="18" charset="0"/>
                <a:cs typeface="Times New Roman" panose="02020603050405020304" pitchFamily="18" charset="0"/>
              </a:rPr>
              <a:t>ppm</a:t>
            </a:r>
            <a:r>
              <a:rPr lang="en-US" sz="2400" dirty="0">
                <a:latin typeface="Times New Roman" panose="02020603050405020304" pitchFamily="18" charset="0"/>
                <a:cs typeface="Times New Roman" panose="02020603050405020304" pitchFamily="18" charset="0"/>
              </a:rPr>
              <a:t> was used </a:t>
            </a:r>
            <a:r>
              <a:rPr lang="en-US" sz="2400" b="1" dirty="0">
                <a:latin typeface="Times New Roman" panose="02020603050405020304" pitchFamily="18" charset="0"/>
                <a:cs typeface="Times New Roman" panose="02020603050405020304" pitchFamily="18" charset="0"/>
              </a:rPr>
              <a:t>in auxiliary control. </a:t>
            </a:r>
          </a:p>
          <a:p>
            <a:pPr algn="just">
              <a:lnSpc>
                <a:spcPct val="130000"/>
              </a:lnSpc>
            </a:pPr>
            <a:r>
              <a:rPr lang="en-US" sz="2400" dirty="0">
                <a:latin typeface="Times New Roman" panose="02020603050405020304" pitchFamily="18" charset="0"/>
                <a:cs typeface="Times New Roman" panose="02020603050405020304" pitchFamily="18" charset="0"/>
              </a:rPr>
              <a:t>After 17 years of fluoridation in Brantford, Caries experience was similar to Stratford &amp; was 55% lower than  in control town of Sarnia</a:t>
            </a:r>
            <a:r>
              <a:rPr lang="en-US" sz="2400" dirty="0" smtClean="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H</a:t>
            </a:r>
            <a:r>
              <a:rPr lang="en-US" sz="2400" b="1" dirty="0" smtClean="0">
                <a:latin typeface="Times New Roman" panose="02020603050405020304" pitchFamily="18" charset="0"/>
                <a:cs typeface="Times New Roman" panose="02020603050405020304" pitchFamily="18" charset="0"/>
              </a:rPr>
              <a:t>utton et al 1951, Brown and Poplove,1965)</a:t>
            </a:r>
            <a:endParaRPr lang="en-US" sz="2400" b="1" dirty="0">
              <a:latin typeface="Times New Roman" panose="02020603050405020304" pitchFamily="18" charset="0"/>
              <a:cs typeface="Times New Roman" panose="02020603050405020304" pitchFamily="18" charset="0"/>
            </a:endParaRPr>
          </a:p>
          <a:p>
            <a:pPr>
              <a:lnSpc>
                <a:spcPct val="130000"/>
              </a:lnSpc>
            </a:pPr>
            <a:endParaRPr lang="en-US" sz="2400" dirty="0"/>
          </a:p>
          <a:p>
            <a:pPr>
              <a:lnSpc>
                <a:spcPct val="130000"/>
              </a:lnSpc>
            </a:pPr>
            <a:endParaRPr lang="en-US" sz="2400"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38200"/>
            <a:ext cx="8839200" cy="457200"/>
          </a:xfrm>
        </p:spPr>
        <p:txBody>
          <a:bodyPr>
            <a:normAutofit fontScale="90000"/>
          </a:bodyPr>
          <a:lstStyle/>
          <a:p>
            <a:r>
              <a:rPr lang="en-US" b="1" u="sng" dirty="0" smtClean="0"/>
              <a:t>DUTCH STUDY (TIEL-CULEMBORG):</a:t>
            </a:r>
            <a:br>
              <a:rPr lang="en-US" b="1" u="sng" dirty="0" smtClean="0"/>
            </a:br>
            <a:endParaRPr lang="en-US" b="1" u="sng" dirty="0"/>
          </a:p>
        </p:txBody>
      </p:sp>
      <p:sp>
        <p:nvSpPr>
          <p:cNvPr id="3" name="Content Placeholder 2"/>
          <p:cNvSpPr>
            <a:spLocks noGrp="1"/>
          </p:cNvSpPr>
          <p:nvPr>
            <p:ph sz="quarter" idx="1"/>
          </p:nvPr>
        </p:nvSpPr>
        <p:spPr>
          <a:xfrm>
            <a:off x="152400" y="1905000"/>
            <a:ext cx="8610600" cy="4800600"/>
          </a:xfrm>
        </p:spPr>
        <p:txBody>
          <a:bodyPr/>
          <a:lstStyle/>
          <a:p>
            <a:pPr algn="just"/>
            <a:r>
              <a:rPr lang="en-US" dirty="0" smtClean="0">
                <a:latin typeface="Times New Roman" panose="02020603050405020304" pitchFamily="18" charset="0"/>
                <a:cs typeface="Times New Roman" panose="02020603050405020304" pitchFamily="18" charset="0"/>
              </a:rPr>
              <a:t>Among the earlier studies, the only true longitudinal study of fluoridation’s effects was the </a:t>
            </a:r>
            <a:r>
              <a:rPr lang="en-US" b="1" dirty="0" err="1" smtClean="0">
                <a:latin typeface="Times New Roman" panose="02020603050405020304" pitchFamily="18" charset="0"/>
                <a:cs typeface="Times New Roman" panose="02020603050405020304" pitchFamily="18" charset="0"/>
              </a:rPr>
              <a:t>Tiel</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culemberg</a:t>
            </a:r>
            <a:r>
              <a:rPr lang="en-US" b="1" dirty="0" smtClean="0">
                <a:latin typeface="Times New Roman" panose="02020603050405020304" pitchFamily="18" charset="0"/>
                <a:cs typeface="Times New Roman" panose="02020603050405020304" pitchFamily="18" charset="0"/>
              </a:rPr>
              <a:t> study </a:t>
            </a:r>
            <a:r>
              <a:rPr lang="en-US" dirty="0" smtClean="0">
                <a:latin typeface="Times New Roman" panose="02020603050405020304" pitchFamily="18" charset="0"/>
                <a:cs typeface="Times New Roman" panose="02020603050405020304" pitchFamily="18" charset="0"/>
              </a:rPr>
              <a:t>in the Netherlands.</a:t>
            </a:r>
          </a:p>
          <a:p>
            <a:pPr algn="just"/>
            <a:endParaRPr lang="en-US" dirty="0" smtClean="0">
              <a:latin typeface="Times New Roman" panose="02020603050405020304" pitchFamily="18" charset="0"/>
              <a:cs typeface="Times New Roman" panose="02020603050405020304" pitchFamily="18" charset="0"/>
            </a:endParaRPr>
          </a:p>
          <a:p>
            <a:pPr algn="just"/>
            <a:r>
              <a:rPr lang="en-US" dirty="0" err="1" smtClean="0">
                <a:latin typeface="Times New Roman" panose="02020603050405020304" pitchFamily="18" charset="0"/>
                <a:cs typeface="Times New Roman" panose="02020603050405020304" pitchFamily="18" charset="0"/>
              </a:rPr>
              <a:t>Tiel</a:t>
            </a:r>
            <a:r>
              <a:rPr lang="en-US" dirty="0" smtClean="0">
                <a:latin typeface="Times New Roman" panose="02020603050405020304" pitchFamily="18" charset="0"/>
                <a:cs typeface="Times New Roman" panose="02020603050405020304" pitchFamily="18" charset="0"/>
              </a:rPr>
              <a:t> was the experimental town and </a:t>
            </a:r>
            <a:r>
              <a:rPr lang="en-US" dirty="0" err="1" smtClean="0">
                <a:latin typeface="Times New Roman" panose="02020603050405020304" pitchFamily="18" charset="0"/>
                <a:cs typeface="Times New Roman" panose="02020603050405020304" pitchFamily="18" charset="0"/>
              </a:rPr>
              <a:t>Culemborg</a:t>
            </a:r>
            <a:r>
              <a:rPr lang="en-US" dirty="0" smtClean="0">
                <a:latin typeface="Times New Roman" panose="02020603050405020304" pitchFamily="18" charset="0"/>
                <a:cs typeface="Times New Roman" panose="02020603050405020304" pitchFamily="18" charset="0"/>
              </a:rPr>
              <a:t> was the control. The experiment was conducted in </a:t>
            </a:r>
            <a:r>
              <a:rPr lang="en-US" b="1" dirty="0" smtClean="0">
                <a:latin typeface="Times New Roman" panose="02020603050405020304" pitchFamily="18" charset="0"/>
                <a:cs typeface="Times New Roman" panose="02020603050405020304" pitchFamily="18" charset="0"/>
              </a:rPr>
              <a:t>March1953.</a:t>
            </a: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Successive cohorts of children were examined longitudinally every 2 years from the ages of 7 through 18 years until 1971.</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10000"/>
          </a:bodyPr>
          <a:lstStyle/>
          <a:p>
            <a:pPr>
              <a:buNone/>
            </a:pPr>
            <a:endParaRPr lang="en-US" dirty="0" smtClean="0">
              <a:solidFill>
                <a:srgbClr val="00B0F0"/>
              </a:solidFill>
            </a:endParaRPr>
          </a:p>
          <a:p>
            <a:pPr algn="just"/>
            <a:r>
              <a:rPr lang="en-US" dirty="0" smtClean="0">
                <a:latin typeface="Times New Roman" panose="02020603050405020304" pitchFamily="18" charset="0"/>
                <a:cs typeface="Times New Roman" panose="02020603050405020304" pitchFamily="18" charset="0"/>
              </a:rPr>
              <a:t>This study has proved to be a valuable resource in the study of the effects of fluoride in general, and fluoridated water in particular.</a:t>
            </a:r>
          </a:p>
          <a:p>
            <a:endParaRPr lang="en-US" dirty="0" smtClean="0"/>
          </a:p>
          <a:p>
            <a:pPr algn="just"/>
            <a:r>
              <a:rPr lang="en-US" dirty="0" smtClean="0">
                <a:latin typeface="Times New Roman" panose="02020603050405020304" pitchFamily="18" charset="0"/>
                <a:cs typeface="Times New Roman" panose="02020603050405020304" pitchFamily="18" charset="0"/>
              </a:rPr>
              <a:t>The property of fluoride inhibiting smooth surface caries more effectively than pit and fissure caries was discovered in this study.</a:t>
            </a:r>
          </a:p>
          <a:p>
            <a:pPr algn="just"/>
            <a:endParaRPr lang="en-US" dirty="0" smtClean="0">
              <a:latin typeface="Times New Roman" panose="02020603050405020304" pitchFamily="18" charset="0"/>
              <a:cs typeface="Times New Roman" panose="02020603050405020304" pitchFamily="18" charset="0"/>
            </a:endParaRP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Examinations in 1969 on 15 year old children showed an overall 56% reduction in caries prevalence with the highest reduction in smooth surface caries (86%).</a:t>
            </a:r>
          </a:p>
          <a:p>
            <a:pPr algn="just"/>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152400" y="1752600"/>
            <a:ext cx="8839200" cy="4953000"/>
          </a:xfrm>
        </p:spPr>
        <p:txBody>
          <a:bodyPr/>
          <a:lstStyle/>
          <a:p>
            <a:pPr algn="just"/>
            <a:r>
              <a:rPr lang="en-US" dirty="0" smtClean="0">
                <a:latin typeface="Times New Roman" panose="02020603050405020304" pitchFamily="18" charset="0"/>
                <a:cs typeface="Times New Roman" panose="02020603050405020304" pitchFamily="18" charset="0"/>
              </a:rPr>
              <a:t>The demonstration phase lasted until about 1954 when the benefits of the optimal adjustment of fluoride levels in drinking water became apparent in many US cities.</a:t>
            </a: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Thus the </a:t>
            </a:r>
            <a:r>
              <a:rPr lang="en-US" b="1" dirty="0" smtClean="0">
                <a:latin typeface="Times New Roman" panose="02020603050405020304" pitchFamily="18" charset="0"/>
                <a:cs typeface="Times New Roman" panose="02020603050405020304" pitchFamily="18" charset="0"/>
              </a:rPr>
              <a:t>demonstration phase overlapped slightly with the fourth period.</a:t>
            </a:r>
            <a:endParaRPr lang="en-US"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Rectangle 4"/>
          <p:cNvSpPr>
            <a:spLocks noGrp="1" noChangeArrowheads="1"/>
          </p:cNvSpPr>
          <p:nvPr>
            <p:ph type="title"/>
          </p:nvPr>
        </p:nvSpPr>
        <p:spPr>
          <a:xfrm>
            <a:off x="457200" y="533400"/>
            <a:ext cx="7620000" cy="762000"/>
          </a:xfrm>
          <a:noFill/>
        </p:spPr>
        <p:txBody>
          <a:bodyPr>
            <a:normAutofit fontScale="90000"/>
          </a:bodyPr>
          <a:lstStyle/>
          <a:p>
            <a:pPr algn="ctr"/>
            <a:r>
              <a:rPr lang="en-US" sz="3200" u="sng" dirty="0" smtClean="0">
                <a:ln w="0"/>
                <a:effectLst>
                  <a:reflection blurRad="12700" stA="50000" endPos="50000" dist="5000" dir="5400000" sy="-100000" rotWithShape="0"/>
                </a:effectLst>
                <a:latin typeface="Cooper Black" panose="0208090404030B020404" pitchFamily="18" charset="0"/>
              </a:rPr>
              <a:t>Technology Transfer phase [1954 onwards..]</a:t>
            </a:r>
            <a:endParaRPr lang="en-US" sz="3200" u="sng" dirty="0" smtClean="0"/>
          </a:p>
        </p:txBody>
      </p:sp>
      <p:sp>
        <p:nvSpPr>
          <p:cNvPr id="130051" name="Rectangle 3"/>
          <p:cNvSpPr>
            <a:spLocks noGrp="1" noChangeArrowheads="1"/>
          </p:cNvSpPr>
          <p:nvPr>
            <p:ph sz="quarter" idx="1"/>
          </p:nvPr>
        </p:nvSpPr>
        <p:spPr>
          <a:xfrm>
            <a:off x="152400" y="1143000"/>
            <a:ext cx="8534400" cy="5562600"/>
          </a:xfrm>
        </p:spPr>
        <p:txBody>
          <a:bodyPr>
            <a:normAutofit/>
          </a:bodyPr>
          <a:lstStyle/>
          <a:p>
            <a:pPr eaLnBrk="1" hangingPunct="1">
              <a:buNone/>
            </a:pPr>
            <a:endParaRPr lang="en-US" sz="2200" dirty="0" smtClean="0">
              <a:latin typeface="Times New Roman" panose="02020603050405020304" pitchFamily="18" charset="0"/>
              <a:cs typeface="Times New Roman" panose="02020603050405020304" pitchFamily="18" charset="0"/>
            </a:endParaRPr>
          </a:p>
          <a:p>
            <a:endParaRPr lang="en-US" sz="2200" dirty="0" smtClean="0">
              <a:latin typeface="Times New Roman" panose="02020603050405020304" pitchFamily="18" charset="0"/>
              <a:cs typeface="Times New Roman" panose="02020603050405020304" pitchFamily="18" charset="0"/>
            </a:endParaRPr>
          </a:p>
          <a:p>
            <a:pPr algn="just"/>
            <a:r>
              <a:rPr lang="en-US" sz="2000" dirty="0" smtClean="0">
                <a:latin typeface="Times New Roman" panose="02020603050405020304" pitchFamily="18" charset="0"/>
                <a:cs typeface="Times New Roman" panose="02020603050405020304" pitchFamily="18" charset="0"/>
              </a:rPr>
              <a:t>Began about 1950 when planning for implementation of fluoridation began in earnest </a:t>
            </a:r>
            <a:r>
              <a:rPr lang="en-US" sz="2000" b="1" dirty="0" smtClean="0">
                <a:latin typeface="Times New Roman" panose="02020603050405020304" pitchFamily="18" charset="0"/>
                <a:cs typeface="Times New Roman" panose="02020603050405020304" pitchFamily="18" charset="0"/>
              </a:rPr>
              <a:t>in many large US cities.</a:t>
            </a:r>
          </a:p>
          <a:p>
            <a:pPr algn="just"/>
            <a:endParaRPr lang="en-US" sz="2000" b="1" dirty="0" smtClean="0">
              <a:latin typeface="Times New Roman" panose="02020603050405020304" pitchFamily="18" charset="0"/>
              <a:cs typeface="Times New Roman" panose="02020603050405020304" pitchFamily="18" charset="0"/>
            </a:endParaRPr>
          </a:p>
          <a:p>
            <a:pPr algn="just"/>
            <a:r>
              <a:rPr lang="en-US" sz="2000" dirty="0" smtClean="0">
                <a:latin typeface="Times New Roman" panose="02020603050405020304" pitchFamily="18" charset="0"/>
                <a:cs typeface="Times New Roman" panose="02020603050405020304" pitchFamily="18" charset="0"/>
              </a:rPr>
              <a:t>Continuing to this day, this phase is characterized by  the establishment of a set of National Health goals which includes fluoridation. (</a:t>
            </a:r>
            <a:r>
              <a:rPr lang="en-US" sz="2000" b="1" dirty="0" smtClean="0">
                <a:latin typeface="Times New Roman" panose="02020603050405020304" pitchFamily="18" charset="0"/>
                <a:cs typeface="Times New Roman" panose="02020603050405020304" pitchFamily="18" charset="0"/>
              </a:rPr>
              <a:t>75% of population should live with fluoridated water by the year 2010)</a:t>
            </a:r>
          </a:p>
          <a:p>
            <a:pPr algn="just"/>
            <a:endParaRPr lang="en-US" sz="2000" b="1" dirty="0" smtClean="0">
              <a:latin typeface="Times New Roman" panose="02020603050405020304" pitchFamily="18" charset="0"/>
              <a:cs typeface="Times New Roman" panose="02020603050405020304" pitchFamily="18" charset="0"/>
            </a:endParaRPr>
          </a:p>
          <a:p>
            <a:pPr algn="just"/>
            <a:r>
              <a:rPr lang="en-US" sz="2000" dirty="0" smtClean="0">
                <a:latin typeface="Times New Roman" panose="02020603050405020304" pitchFamily="18" charset="0"/>
                <a:cs typeface="Times New Roman" panose="02020603050405020304" pitchFamily="18" charset="0"/>
              </a:rPr>
              <a:t>This phase extended fluoridation worldwide. </a:t>
            </a:r>
            <a:r>
              <a:rPr lang="en-US" sz="2000" b="1" dirty="0" smtClean="0">
                <a:latin typeface="Times New Roman" panose="02020603050405020304" pitchFamily="18" charset="0"/>
                <a:cs typeface="Times New Roman" panose="02020603050405020304" pitchFamily="18" charset="0"/>
              </a:rPr>
              <a:t>Singapore (1958) serving 100% of the population.</a:t>
            </a:r>
          </a:p>
          <a:p>
            <a:pPr algn="just"/>
            <a:endParaRPr lang="en-US" sz="2000" b="1" dirty="0" smtClean="0">
              <a:latin typeface="Times New Roman" panose="02020603050405020304" pitchFamily="18" charset="0"/>
              <a:cs typeface="Times New Roman" panose="02020603050405020304" pitchFamily="18" charset="0"/>
            </a:endParaRPr>
          </a:p>
          <a:p>
            <a:pPr algn="just"/>
            <a:r>
              <a:rPr lang="en-US" sz="2000" b="1" dirty="0" smtClean="0">
                <a:latin typeface="Times New Roman" panose="02020603050405020304" pitchFamily="18" charset="0"/>
                <a:cs typeface="Times New Roman" panose="02020603050405020304" pitchFamily="18" charset="0"/>
              </a:rPr>
              <a:t>The republic of Ireland- first country to actually legislate mandatory nationwide fluoridation in 1960.</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6868" y="1399032"/>
            <a:ext cx="5105400" cy="1725168"/>
          </a:xfrm>
        </p:spPr>
        <p:txBody>
          <a:bodyPr/>
          <a:lstStyle/>
          <a:p>
            <a:pPr algn="ctr"/>
            <a:r>
              <a:rPr lang="en-US" b="1"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Safety of Water fluoridation </a:t>
            </a:r>
            <a:endParaRPr lang="en-US" b="1"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81000" y="1447800"/>
            <a:ext cx="8305800" cy="4876800"/>
          </a:xfrm>
        </p:spPr>
        <p:txBody>
          <a:bodyPr/>
          <a:lstStyle/>
          <a:p>
            <a:pPr algn="just"/>
            <a:r>
              <a:rPr lang="en-US" dirty="0" smtClean="0">
                <a:latin typeface="Times New Roman" panose="02020603050405020304" pitchFamily="18" charset="0"/>
                <a:cs typeface="Times New Roman" panose="02020603050405020304" pitchFamily="18" charset="0"/>
              </a:rPr>
              <a:t>The issue of safety relative to adding fluoride in water has often been attributed by the opponents to every disease known to mankind.</a:t>
            </a:r>
          </a:p>
          <a:p>
            <a:pPr algn="just"/>
            <a:r>
              <a:rPr lang="en-US" dirty="0" smtClean="0">
                <a:latin typeface="Times New Roman" panose="02020603050405020304" pitchFamily="18" charset="0"/>
                <a:cs typeface="Times New Roman" panose="02020603050405020304" pitchFamily="18" charset="0"/>
              </a:rPr>
              <a:t>It is a common practice for fluoridation opponents to distribute pictures of children alleged to have crippling skeletal </a:t>
            </a:r>
            <a:r>
              <a:rPr lang="en-US" dirty="0" err="1" smtClean="0">
                <a:latin typeface="Times New Roman" panose="02020603050405020304" pitchFamily="18" charset="0"/>
                <a:cs typeface="Times New Roman" panose="02020603050405020304" pitchFamily="18" charset="0"/>
              </a:rPr>
              <a:t>fluorosis</a:t>
            </a:r>
            <a:r>
              <a:rPr lang="en-US" dirty="0" smtClean="0">
                <a:latin typeface="Times New Roman" panose="02020603050405020304" pitchFamily="18" charset="0"/>
                <a:cs typeface="Times New Roman" panose="02020603050405020304" pitchFamily="18" charset="0"/>
              </a:rPr>
              <a:t> and attribute the malady to fluoridation.</a:t>
            </a: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Safety concerns about fluoridation relate to the number of factors, including: </a:t>
            </a:r>
            <a:r>
              <a:rPr lang="en-US" b="1" dirty="0" smtClean="0">
                <a:latin typeface="Times New Roman" panose="02020603050405020304" pitchFamily="18" charset="0"/>
                <a:cs typeface="Times New Roman" panose="02020603050405020304" pitchFamily="18" charset="0"/>
              </a:rPr>
              <a:t>toxicity of fluoride, the impact on human health, the effect on the environment, water quality, and the engineering aspects</a:t>
            </a:r>
            <a:endParaRPr lang="en-US"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152400" y="1600200"/>
            <a:ext cx="8839200" cy="5105400"/>
          </a:xfrm>
        </p:spPr>
        <p:txBody>
          <a:bodyPr>
            <a:normAutofit lnSpcReduction="10000"/>
          </a:bodyPr>
          <a:lstStyle/>
          <a:p>
            <a:pPr algn="just"/>
            <a:r>
              <a:rPr lang="en-US" dirty="0" smtClean="0">
                <a:latin typeface="Times New Roman" panose="02020603050405020304" pitchFamily="18" charset="0"/>
                <a:cs typeface="Times New Roman" panose="02020603050405020304" pitchFamily="18" charset="0"/>
              </a:rPr>
              <a:t>Fluoridation have been linked with a wide range of diseases, </a:t>
            </a:r>
            <a:r>
              <a:rPr lang="en-US" dirty="0" err="1" smtClean="0">
                <a:latin typeface="Times New Roman" panose="02020603050405020304" pitchFamily="18" charset="0"/>
                <a:cs typeface="Times New Roman" panose="02020603050405020304" pitchFamily="18" charset="0"/>
              </a:rPr>
              <a:t>eg</a:t>
            </a:r>
            <a:r>
              <a:rPr lang="en-US" dirty="0" smtClean="0">
                <a:latin typeface="Times New Roman" panose="02020603050405020304" pitchFamily="18" charset="0"/>
                <a:cs typeface="Times New Roman" panose="02020603050405020304" pitchFamily="18" charset="0"/>
              </a:rPr>
              <a:t>. Cancer, </a:t>
            </a:r>
            <a:r>
              <a:rPr lang="en-US" dirty="0" err="1" smtClean="0">
                <a:latin typeface="Times New Roman" panose="02020603050405020304" pitchFamily="18" charset="0"/>
                <a:cs typeface="Times New Roman" panose="02020603050405020304" pitchFamily="18" charset="0"/>
              </a:rPr>
              <a:t>Alzeimer</a:t>
            </a:r>
            <a:r>
              <a:rPr lang="en-US" dirty="0" smtClean="0">
                <a:latin typeface="Times New Roman" panose="02020603050405020304" pitchFamily="18" charset="0"/>
                <a:cs typeface="Times New Roman" panose="02020603050405020304" pitchFamily="18" charset="0"/>
              </a:rPr>
              <a:t> diseases, patients with impaired kidney </a:t>
            </a:r>
            <a:r>
              <a:rPr lang="en-US" dirty="0" err="1" smtClean="0">
                <a:latin typeface="Times New Roman" panose="02020603050405020304" pitchFamily="18" charset="0"/>
                <a:cs typeface="Times New Roman" panose="02020603050405020304" pitchFamily="18" charset="0"/>
              </a:rPr>
              <a:t>funtion</a:t>
            </a:r>
            <a:r>
              <a:rPr lang="en-US" dirty="0" smtClean="0">
                <a:latin typeface="Times New Roman" panose="02020603050405020304" pitchFamily="18" charset="0"/>
                <a:cs typeface="Times New Roman" panose="02020603050405020304" pitchFamily="18" charset="0"/>
              </a:rPr>
              <a:t>, Osteoporosis, fractures, Down’s syndrome, heart disease or it interferes with immune function.</a:t>
            </a: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But there is overwhelming agreement between the scientific, medical and dental community worldwide that fluoridation of water is safe and effective public health measure. </a:t>
            </a:r>
            <a:r>
              <a:rPr lang="en-US" b="1" dirty="0" smtClean="0">
                <a:latin typeface="Times New Roman" panose="02020603050405020304" pitchFamily="18" charset="0"/>
                <a:cs typeface="Times New Roman" panose="02020603050405020304" pitchFamily="18" charset="0"/>
              </a:rPr>
              <a:t>(Mc </a:t>
            </a:r>
            <a:r>
              <a:rPr lang="en-US" b="1" dirty="0" err="1" smtClean="0">
                <a:latin typeface="Times New Roman" panose="02020603050405020304" pitchFamily="18" charset="0"/>
                <a:cs typeface="Times New Roman" panose="02020603050405020304" pitchFamily="18" charset="0"/>
              </a:rPr>
              <a:t>donagh</a:t>
            </a:r>
            <a:r>
              <a:rPr lang="en-US" b="1" dirty="0" smtClean="0">
                <a:latin typeface="Times New Roman" panose="02020603050405020304" pitchFamily="18" charset="0"/>
                <a:cs typeface="Times New Roman" panose="02020603050405020304" pitchFamily="18" charset="0"/>
              </a:rPr>
              <a:t> 2000).</a:t>
            </a: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The WHO recommended that only one form of systemic fluoride measure should be used at any one time (</a:t>
            </a:r>
            <a:r>
              <a:rPr lang="en-US" b="1" dirty="0" smtClean="0">
                <a:latin typeface="Times New Roman" panose="02020603050405020304" pitchFamily="18" charset="0"/>
                <a:cs typeface="Times New Roman" panose="02020603050405020304" pitchFamily="18" charset="0"/>
              </a:rPr>
              <a:t>Petersen and Lennon, 2004)</a:t>
            </a:r>
            <a:endParaRPr lang="en-US"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685800"/>
            <a:ext cx="6719668" cy="2514600"/>
          </a:xfrm>
        </p:spPr>
        <p:txBody>
          <a:bodyPr/>
          <a:lstStyle/>
          <a:p>
            <a:pPr algn="ctr"/>
            <a:r>
              <a:rPr lang="en-US" b="1"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Engineering aspects of  Water fluoridation </a:t>
            </a:r>
            <a:endParaRPr lang="en-US" b="1"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Fluoridation is not necessary</a:t>
            </a:r>
            <a:endParaRPr lang="en-US" b="1" u="sng" dirty="0"/>
          </a:p>
        </p:txBody>
      </p:sp>
      <p:sp>
        <p:nvSpPr>
          <p:cNvPr id="3" name="Content Placeholder 2"/>
          <p:cNvSpPr>
            <a:spLocks noGrp="1"/>
          </p:cNvSpPr>
          <p:nvPr>
            <p:ph sz="quarter" idx="1"/>
          </p:nvPr>
        </p:nvSpPr>
        <p:spPr>
          <a:xfrm>
            <a:off x="152400" y="1905000"/>
            <a:ext cx="8839200" cy="4800600"/>
          </a:xfrm>
        </p:spPr>
        <p:txBody>
          <a:bodyPr/>
          <a:lstStyle/>
          <a:p>
            <a:pPr algn="just"/>
            <a:r>
              <a:rPr lang="en-US" dirty="0" smtClean="0">
                <a:latin typeface="Times New Roman" panose="02020603050405020304" pitchFamily="18" charset="0"/>
                <a:cs typeface="Times New Roman" panose="02020603050405020304" pitchFamily="18" charset="0"/>
              </a:rPr>
              <a:t>Where caries prevalence is low</a:t>
            </a:r>
          </a:p>
          <a:p>
            <a:pPr algn="just"/>
            <a:r>
              <a:rPr lang="en-US" dirty="0" smtClean="0">
                <a:latin typeface="Times New Roman" panose="02020603050405020304" pitchFamily="18" charset="0"/>
                <a:cs typeface="Times New Roman" panose="02020603050405020304" pitchFamily="18" charset="0"/>
              </a:rPr>
              <a:t>Drinking water already contains fluoride which is present naturally at or near the optimal concentration.</a:t>
            </a:r>
          </a:p>
          <a:p>
            <a:pPr algn="just"/>
            <a:r>
              <a:rPr lang="en-US" dirty="0" smtClean="0">
                <a:latin typeface="Times New Roman" panose="02020603050405020304" pitchFamily="18" charset="0"/>
                <a:cs typeface="Times New Roman" panose="02020603050405020304" pitchFamily="18" charset="0"/>
              </a:rPr>
              <a:t>Where endemic </a:t>
            </a:r>
            <a:r>
              <a:rPr lang="en-US" dirty="0" err="1" smtClean="0">
                <a:latin typeface="Times New Roman" panose="02020603050405020304" pitchFamily="18" charset="0"/>
                <a:cs typeface="Times New Roman" panose="02020603050405020304" pitchFamily="18" charset="0"/>
              </a:rPr>
              <a:t>fluorosis</a:t>
            </a:r>
            <a:r>
              <a:rPr lang="en-US" dirty="0" smtClean="0">
                <a:latin typeface="Times New Roman" panose="02020603050405020304" pitchFamily="18" charset="0"/>
                <a:cs typeface="Times New Roman" panose="02020603050405020304" pitchFamily="18" charset="0"/>
              </a:rPr>
              <a:t> is seen</a:t>
            </a:r>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sz="2800" u="sng" dirty="0"/>
              <a:t>Compounds used in Water Fluoridation </a:t>
            </a:r>
            <a:r>
              <a:rPr lang="en-US" sz="3200" dirty="0"/>
              <a:t>:</a:t>
            </a:r>
          </a:p>
        </p:txBody>
      </p:sp>
      <p:sp>
        <p:nvSpPr>
          <p:cNvPr id="124931" name="Rectangle 3"/>
          <p:cNvSpPr>
            <a:spLocks noGrp="1" noChangeArrowheads="1"/>
          </p:cNvSpPr>
          <p:nvPr>
            <p:ph sz="quarter" idx="1"/>
          </p:nvPr>
        </p:nvSpPr>
        <p:spPr>
          <a:xfrm>
            <a:off x="152400" y="1676400"/>
            <a:ext cx="8839200" cy="5029200"/>
          </a:xfrm>
        </p:spPr>
        <p:txBody>
          <a:bodyPr>
            <a:normAutofit fontScale="92500"/>
          </a:bodyPr>
          <a:lstStyle/>
          <a:p>
            <a:pPr algn="just">
              <a:lnSpc>
                <a:spcPct val="140000"/>
              </a:lnSpc>
            </a:pPr>
            <a:r>
              <a:rPr lang="en-US" sz="2400" b="1" u="sng" dirty="0">
                <a:latin typeface="Times New Roman" panose="02020603050405020304" pitchFamily="18" charset="0"/>
                <a:cs typeface="Times New Roman" panose="02020603050405020304" pitchFamily="18" charset="0"/>
              </a:rPr>
              <a:t>Fluorspar </a:t>
            </a:r>
            <a:endParaRPr lang="en-US" sz="2400" b="1" dirty="0">
              <a:latin typeface="Times New Roman" panose="02020603050405020304" pitchFamily="18" charset="0"/>
              <a:cs typeface="Times New Roman" panose="02020603050405020304" pitchFamily="18" charset="0"/>
            </a:endParaRPr>
          </a:p>
          <a:p>
            <a:pPr algn="just">
              <a:lnSpc>
                <a:spcPct val="140000"/>
              </a:lnSpc>
            </a:pPr>
            <a:r>
              <a:rPr lang="en-US" sz="2400" b="1" u="sng" dirty="0" smtClean="0">
                <a:latin typeface="Times New Roman" panose="02020603050405020304" pitchFamily="18" charset="0"/>
                <a:cs typeface="Times New Roman" panose="02020603050405020304" pitchFamily="18" charset="0"/>
              </a:rPr>
              <a:t>Sodium </a:t>
            </a:r>
            <a:r>
              <a:rPr lang="en-US" sz="2400" b="1" u="sng" dirty="0">
                <a:latin typeface="Times New Roman" panose="02020603050405020304" pitchFamily="18" charset="0"/>
                <a:cs typeface="Times New Roman" panose="02020603050405020304" pitchFamily="18" charset="0"/>
              </a:rPr>
              <a:t>fluoride</a:t>
            </a:r>
            <a:r>
              <a:rPr lang="en-US" sz="2400" u="sng" dirty="0">
                <a:latin typeface="Times New Roman" panose="02020603050405020304" pitchFamily="18" charset="0"/>
                <a:cs typeface="Times New Roman" panose="02020603050405020304" pitchFamily="18" charset="0"/>
              </a:rPr>
              <a:t> </a:t>
            </a:r>
            <a:r>
              <a:rPr lang="en-US" u="sng"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It </a:t>
            </a:r>
            <a:r>
              <a:rPr lang="en-US" sz="2400" dirty="0">
                <a:latin typeface="Times New Roman" panose="02020603050405020304" pitchFamily="18" charset="0"/>
                <a:cs typeface="Times New Roman" panose="02020603050405020304" pitchFamily="18" charset="0"/>
              </a:rPr>
              <a:t>is the most expensive of </a:t>
            </a:r>
            <a:r>
              <a:rPr lang="en-US" sz="2400" dirty="0" smtClean="0">
                <a:latin typeface="Times New Roman" panose="02020603050405020304" pitchFamily="18" charset="0"/>
                <a:cs typeface="Times New Roman" panose="02020603050405020304" pitchFamily="18" charset="0"/>
              </a:rPr>
              <a:t>fluorides)</a:t>
            </a:r>
          </a:p>
          <a:p>
            <a:pPr algn="just">
              <a:lnSpc>
                <a:spcPct val="140000"/>
              </a:lnSpc>
            </a:pPr>
            <a:r>
              <a:rPr lang="en-US" b="1" u="sng" dirty="0" err="1" smtClean="0">
                <a:latin typeface="Times New Roman" panose="02020603050405020304" pitchFamily="18" charset="0"/>
                <a:cs typeface="Times New Roman" panose="02020603050405020304" pitchFamily="18" charset="0"/>
              </a:rPr>
              <a:t>Silicofluorides</a:t>
            </a:r>
            <a:endParaRPr lang="en-US" b="1" u="sng" dirty="0" smtClean="0">
              <a:latin typeface="Times New Roman" panose="02020603050405020304" pitchFamily="18" charset="0"/>
              <a:cs typeface="Times New Roman" panose="02020603050405020304" pitchFamily="18" charset="0"/>
            </a:endParaRPr>
          </a:p>
          <a:p>
            <a:pPr algn="just">
              <a:lnSpc>
                <a:spcPct val="140000"/>
              </a:lnSpc>
            </a:pPr>
            <a:r>
              <a:rPr lang="en-US" b="1" u="sng" dirty="0" smtClean="0">
                <a:latin typeface="Times New Roman" panose="02020603050405020304" pitchFamily="18" charset="0"/>
                <a:cs typeface="Times New Roman" panose="02020603050405020304" pitchFamily="18" charset="0"/>
              </a:rPr>
              <a:t>Sodium </a:t>
            </a:r>
            <a:r>
              <a:rPr lang="en-US" b="1" u="sng" dirty="0" err="1" smtClean="0">
                <a:latin typeface="Times New Roman" panose="02020603050405020304" pitchFamily="18" charset="0"/>
                <a:cs typeface="Times New Roman" panose="02020603050405020304" pitchFamily="18" charset="0"/>
              </a:rPr>
              <a:t>silicofluoride</a:t>
            </a:r>
            <a:r>
              <a:rPr lang="en-US" b="1" u="sng" dirty="0" smtClean="0">
                <a:latin typeface="Times New Roman" panose="02020603050405020304" pitchFamily="18" charset="0"/>
                <a:cs typeface="Times New Roman" panose="02020603050405020304" pitchFamily="18" charset="0"/>
              </a:rPr>
              <a:t> </a:t>
            </a:r>
            <a:r>
              <a:rPr lang="en-US" u="sng"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It is the most popular and cheapest form of fluoride solutions.  This is corrosive and the materials used for piping, valves, pumps should be chosen with this in mind.</a:t>
            </a:r>
          </a:p>
          <a:p>
            <a:pPr algn="just">
              <a:lnSpc>
                <a:spcPct val="140000"/>
              </a:lnSpc>
            </a:pPr>
            <a:r>
              <a:rPr lang="en-US" b="1" u="sng" dirty="0" err="1" smtClean="0">
                <a:latin typeface="Times New Roman" panose="02020603050405020304" pitchFamily="18" charset="0"/>
                <a:cs typeface="Times New Roman" panose="02020603050405020304" pitchFamily="18" charset="0"/>
              </a:rPr>
              <a:t>Hydrofluosilicic</a:t>
            </a:r>
            <a:r>
              <a:rPr lang="en-US" b="1" u="sng" dirty="0" smtClean="0">
                <a:latin typeface="Times New Roman" panose="02020603050405020304" pitchFamily="18" charset="0"/>
                <a:cs typeface="Times New Roman" panose="02020603050405020304" pitchFamily="18" charset="0"/>
              </a:rPr>
              <a:t> acid </a:t>
            </a:r>
            <a:r>
              <a:rPr lang="en-US" dirty="0" smtClean="0">
                <a:latin typeface="Times New Roman" panose="02020603050405020304" pitchFamily="18" charset="0"/>
                <a:cs typeface="Times New Roman" panose="02020603050405020304" pitchFamily="18" charset="0"/>
              </a:rPr>
              <a:t>- cost of transporting liquids more.</a:t>
            </a:r>
          </a:p>
          <a:p>
            <a:pPr algn="just">
              <a:lnSpc>
                <a:spcPct val="140000"/>
              </a:lnSpc>
            </a:pPr>
            <a:r>
              <a:rPr lang="en-US" b="1" u="sng" dirty="0" smtClean="0">
                <a:latin typeface="Times New Roman" panose="02020603050405020304" pitchFamily="18" charset="0"/>
                <a:cs typeface="Times New Roman" panose="02020603050405020304" pitchFamily="18" charset="0"/>
              </a:rPr>
              <a:t>Ammonium </a:t>
            </a:r>
            <a:r>
              <a:rPr lang="en-US" b="1" u="sng" dirty="0" err="1" smtClean="0">
                <a:latin typeface="Times New Roman" panose="02020603050405020304" pitchFamily="18" charset="0"/>
                <a:cs typeface="Times New Roman" panose="02020603050405020304" pitchFamily="18" charset="0"/>
              </a:rPr>
              <a:t>silicofluoride</a:t>
            </a:r>
            <a:endParaRPr lang="en-US" b="1" dirty="0" smtClean="0">
              <a:latin typeface="Times New Roman" panose="02020603050405020304" pitchFamily="18" charset="0"/>
              <a:cs typeface="Times New Roman" panose="02020603050405020304" pitchFamily="18" charset="0"/>
            </a:endParaRPr>
          </a:p>
          <a:p>
            <a:pPr algn="just">
              <a:lnSpc>
                <a:spcPct val="140000"/>
              </a:lnSpc>
            </a:pPr>
            <a:endParaRPr lang="en-US" dirty="0" smtClean="0">
              <a:latin typeface="Times New Roman" panose="02020603050405020304" pitchFamily="18" charset="0"/>
              <a:cs typeface="Times New Roman" panose="02020603050405020304" pitchFamily="18" charset="0"/>
            </a:endParaRPr>
          </a:p>
          <a:p>
            <a:pPr algn="just">
              <a:lnSpc>
                <a:spcPct val="140000"/>
              </a:lnSpc>
            </a:pPr>
            <a:endParaRPr lang="en-US" u="sng" dirty="0" smtClean="0">
              <a:solidFill>
                <a:srgbClr val="00B0F0"/>
              </a:solidFill>
              <a:latin typeface="Times New Roman" panose="02020603050405020304" pitchFamily="18" charset="0"/>
              <a:cs typeface="Times New Roman" panose="02020603050405020304" pitchFamily="18" charset="0"/>
            </a:endParaRPr>
          </a:p>
          <a:p>
            <a:pPr algn="just">
              <a:lnSpc>
                <a:spcPct val="140000"/>
              </a:lnSpc>
            </a:pPr>
            <a:endParaRPr lang="en-US" sz="2400" dirty="0" smtClean="0">
              <a:latin typeface="Times New Roman" panose="02020603050405020304" pitchFamily="18" charset="0"/>
              <a:cs typeface="Times New Roman" panose="02020603050405020304" pitchFamily="18" charset="0"/>
            </a:endParaRPr>
          </a:p>
          <a:p>
            <a:pPr algn="just">
              <a:lnSpc>
                <a:spcPct val="140000"/>
              </a:lnSpc>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685800" y="654050"/>
            <a:ext cx="7772400" cy="793750"/>
          </a:xfrm>
        </p:spPr>
        <p:txBody>
          <a:bodyPr/>
          <a:lstStyle/>
          <a:p>
            <a:r>
              <a:rPr lang="en-US" u="sng" dirty="0"/>
              <a:t>Equipments</a:t>
            </a:r>
          </a:p>
        </p:txBody>
      </p:sp>
      <p:sp>
        <p:nvSpPr>
          <p:cNvPr id="128003" name="Rectangle 3"/>
          <p:cNvSpPr>
            <a:spLocks noGrp="1" noChangeArrowheads="1"/>
          </p:cNvSpPr>
          <p:nvPr>
            <p:ph sz="quarter" idx="1"/>
          </p:nvPr>
        </p:nvSpPr>
        <p:spPr>
          <a:xfrm>
            <a:off x="152400" y="1828800"/>
            <a:ext cx="8839200" cy="4876800"/>
          </a:xfrm>
        </p:spPr>
        <p:txBody>
          <a:bodyPr/>
          <a:lstStyle/>
          <a:p>
            <a:pPr algn="just">
              <a:lnSpc>
                <a:spcPct val="130000"/>
              </a:lnSpc>
            </a:pPr>
            <a:r>
              <a:rPr lang="en-US" sz="2400" dirty="0">
                <a:latin typeface="Times New Roman" panose="02020603050405020304" pitchFamily="18" charset="0"/>
                <a:cs typeface="Times New Roman" panose="02020603050405020304" pitchFamily="18" charset="0"/>
              </a:rPr>
              <a:t>The 3 types of fluoridation equipment commonly used </a:t>
            </a:r>
            <a:r>
              <a:rPr lang="en-US" sz="2400" dirty="0" smtClean="0">
                <a:latin typeface="Times New Roman" panose="02020603050405020304" pitchFamily="18" charset="0"/>
                <a:cs typeface="Times New Roman" panose="02020603050405020304" pitchFamily="18" charset="0"/>
              </a:rPr>
              <a:t>are</a:t>
            </a:r>
          </a:p>
          <a:p>
            <a:pPr algn="just">
              <a:lnSpc>
                <a:spcPct val="130000"/>
              </a:lnSpc>
              <a:buNone/>
            </a:pP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algn="just">
              <a:lnSpc>
                <a:spcPct val="130000"/>
              </a:lnSpc>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Saturator system</a:t>
            </a:r>
          </a:p>
          <a:p>
            <a:pPr algn="just">
              <a:lnSpc>
                <a:spcPct val="13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D</a:t>
            </a:r>
            <a:r>
              <a:rPr lang="en-US" sz="2400" dirty="0" smtClean="0">
                <a:latin typeface="Times New Roman" panose="02020603050405020304" pitchFamily="18" charset="0"/>
                <a:cs typeface="Times New Roman" panose="02020603050405020304" pitchFamily="18" charset="0"/>
              </a:rPr>
              <a:t>ry </a:t>
            </a:r>
            <a:r>
              <a:rPr lang="en-US" sz="2400" dirty="0">
                <a:latin typeface="Times New Roman" panose="02020603050405020304" pitchFamily="18" charset="0"/>
                <a:cs typeface="Times New Roman" panose="02020603050405020304" pitchFamily="18" charset="0"/>
              </a:rPr>
              <a:t>feeder system</a:t>
            </a:r>
          </a:p>
          <a:p>
            <a:pPr algn="just">
              <a:lnSpc>
                <a:spcPct val="13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S</a:t>
            </a:r>
            <a:r>
              <a:rPr lang="en-US" sz="2400" dirty="0" smtClean="0">
                <a:latin typeface="Times New Roman" panose="02020603050405020304" pitchFamily="18" charset="0"/>
                <a:cs typeface="Times New Roman" panose="02020603050405020304" pitchFamily="18" charset="0"/>
              </a:rPr>
              <a:t>olution </a:t>
            </a:r>
            <a:r>
              <a:rPr lang="en-US" sz="2400" dirty="0">
                <a:latin typeface="Times New Roman" panose="02020603050405020304" pitchFamily="18" charset="0"/>
                <a:cs typeface="Times New Roman" panose="02020603050405020304" pitchFamily="18" charset="0"/>
              </a:rPr>
              <a:t>feeder system </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u="sng" dirty="0"/>
              <a:t>Saturator System</a:t>
            </a:r>
          </a:p>
        </p:txBody>
      </p:sp>
      <p:sp>
        <p:nvSpPr>
          <p:cNvPr id="129027" name="Rectangle 3"/>
          <p:cNvSpPr>
            <a:spLocks noGrp="1" noChangeArrowheads="1"/>
          </p:cNvSpPr>
          <p:nvPr>
            <p:ph sz="quarter" idx="1"/>
          </p:nvPr>
        </p:nvSpPr>
        <p:spPr>
          <a:xfrm>
            <a:off x="152400" y="1524000"/>
            <a:ext cx="8839200" cy="5181600"/>
          </a:xfrm>
        </p:spPr>
        <p:txBody>
          <a:bodyPr>
            <a:normAutofit/>
          </a:bodyPr>
          <a:lstStyle/>
          <a:p>
            <a:pPr algn="just">
              <a:lnSpc>
                <a:spcPct val="170000"/>
              </a:lnSpc>
            </a:pPr>
            <a:r>
              <a:rPr lang="en-US" sz="2000" b="1" dirty="0" smtClean="0">
                <a:solidFill>
                  <a:srgbClr val="00B0F0"/>
                </a:solidFill>
                <a:latin typeface="Times New Roman" panose="02020603050405020304" pitchFamily="18" charset="0"/>
                <a:cs typeface="Times New Roman" panose="02020603050405020304" pitchFamily="18" charset="0"/>
              </a:rPr>
              <a:t>Principle</a:t>
            </a:r>
            <a:r>
              <a:rPr lang="en-US" sz="2000" dirty="0" smtClean="0">
                <a:latin typeface="Times New Roman" panose="02020603050405020304" pitchFamily="18" charset="0"/>
                <a:cs typeface="Times New Roman" panose="02020603050405020304" pitchFamily="18" charset="0"/>
              </a:rPr>
              <a:t> : </a:t>
            </a:r>
            <a:r>
              <a:rPr lang="en-US" sz="2000" dirty="0">
                <a:latin typeface="Times New Roman" panose="02020603050405020304" pitchFamily="18" charset="0"/>
                <a:cs typeface="Times New Roman" panose="02020603050405020304" pitchFamily="18" charset="0"/>
              </a:rPr>
              <a:t>A 4% saturated solution of sodium fluoride is produced and injected at the desired concentration at the water distribution source with the aid of a pump. </a:t>
            </a:r>
          </a:p>
          <a:p>
            <a:pPr algn="just">
              <a:lnSpc>
                <a:spcPct val="170000"/>
              </a:lnSpc>
            </a:pPr>
            <a:r>
              <a:rPr lang="en-US" sz="2000" b="1" dirty="0">
                <a:solidFill>
                  <a:srgbClr val="00B0F0"/>
                </a:solidFill>
                <a:latin typeface="Times New Roman" panose="02020603050405020304" pitchFamily="18" charset="0"/>
                <a:cs typeface="Times New Roman" panose="02020603050405020304" pitchFamily="18" charset="0"/>
              </a:rPr>
              <a:t>Factors limiting utilization </a:t>
            </a:r>
            <a:r>
              <a:rPr lang="en-US" sz="2000" dirty="0">
                <a:latin typeface="Times New Roman" panose="02020603050405020304" pitchFamily="18" charset="0"/>
                <a:cs typeface="Times New Roman" panose="02020603050405020304" pitchFamily="18" charset="0"/>
              </a:rPr>
              <a:t>:</a:t>
            </a:r>
          </a:p>
          <a:p>
            <a:pPr algn="just">
              <a:lnSpc>
                <a:spcPct val="170000"/>
              </a:lnSpc>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A high hard water level (&gt;75 mg/lit). </a:t>
            </a:r>
            <a:endParaRPr lang="en-US" sz="2000" dirty="0" smtClean="0">
              <a:latin typeface="Times New Roman" panose="02020603050405020304" pitchFamily="18" charset="0"/>
              <a:cs typeface="Times New Roman" panose="02020603050405020304" pitchFamily="18" charset="0"/>
            </a:endParaRPr>
          </a:p>
          <a:p>
            <a:pPr algn="just">
              <a:lnSpc>
                <a:spcPct val="170000"/>
              </a:lnSpc>
              <a:buFont typeface="Wingdings" panose="05000000000000000000" pitchFamily="2" charset="2"/>
              <a:buChar char="ü"/>
            </a:pPr>
            <a:r>
              <a:rPr lang="en-US" sz="2000" dirty="0" smtClean="0">
                <a:latin typeface="Times New Roman" panose="02020603050405020304" pitchFamily="18" charset="0"/>
                <a:cs typeface="Times New Roman" panose="02020603050405020304" pitchFamily="18" charset="0"/>
              </a:rPr>
              <a:t>The need to clean the gravel bed used for water</a:t>
            </a:r>
          </a:p>
          <a:p>
            <a:pPr algn="just">
              <a:lnSpc>
                <a:spcPct val="170000"/>
              </a:lnSpc>
              <a:buNone/>
            </a:pPr>
            <a:r>
              <a:rPr lang="en-US" sz="2000" dirty="0" smtClean="0">
                <a:latin typeface="Times New Roman" panose="02020603050405020304" pitchFamily="18" charset="0"/>
                <a:cs typeface="Times New Roman" panose="02020603050405020304" pitchFamily="18" charset="0"/>
              </a:rPr>
              <a:t> filtration</a:t>
            </a:r>
            <a:endParaRPr lang="en-US" sz="2000" dirty="0">
              <a:latin typeface="Times New Roman" panose="02020603050405020304" pitchFamily="18" charset="0"/>
              <a:cs typeface="Times New Roman" panose="02020603050405020304" pitchFamily="18" charset="0"/>
            </a:endParaRPr>
          </a:p>
          <a:p>
            <a:pPr algn="just">
              <a:lnSpc>
                <a:spcPct val="170000"/>
              </a:lnSpc>
              <a:buFontTx/>
              <a:buChar char="•"/>
            </a:pPr>
            <a:r>
              <a:rPr lang="en-US" sz="2000" b="1" dirty="0" smtClean="0">
                <a:solidFill>
                  <a:srgbClr val="00B0F0"/>
                </a:solidFill>
                <a:latin typeface="Times New Roman" panose="02020603050405020304" pitchFamily="18" charset="0"/>
                <a:cs typeface="Times New Roman" panose="02020603050405020304" pitchFamily="18" charset="0"/>
              </a:rPr>
              <a:t>Recommendation</a:t>
            </a:r>
            <a:r>
              <a:rPr lang="en-US" sz="2000" dirty="0" smtClean="0">
                <a:latin typeface="Times New Roman" panose="02020603050405020304" pitchFamily="18" charset="0"/>
                <a:cs typeface="Times New Roman" panose="02020603050405020304" pitchFamily="18" charset="0"/>
              </a:rPr>
              <a:t> : It </a:t>
            </a:r>
            <a:r>
              <a:rPr lang="en-US" sz="2000" dirty="0">
                <a:latin typeface="Times New Roman" panose="02020603050405020304" pitchFamily="18" charset="0"/>
                <a:cs typeface="Times New Roman" panose="02020603050405020304" pitchFamily="18" charset="0"/>
              </a:rPr>
              <a:t>is suitable for small towns with a total requirement of less </a:t>
            </a:r>
            <a:r>
              <a:rPr lang="en-US" sz="2000" dirty="0" smtClean="0">
                <a:latin typeface="Times New Roman" panose="02020603050405020304" pitchFamily="18" charset="0"/>
                <a:cs typeface="Times New Roman" panose="02020603050405020304" pitchFamily="18" charset="0"/>
              </a:rPr>
              <a:t>than 3.8 </a:t>
            </a:r>
            <a:r>
              <a:rPr lang="en-US" sz="2000" dirty="0">
                <a:latin typeface="Times New Roman" panose="02020603050405020304" pitchFamily="18" charset="0"/>
                <a:cs typeface="Times New Roman" panose="02020603050405020304" pitchFamily="18" charset="0"/>
              </a:rPr>
              <a:t>million lit/day. </a:t>
            </a:r>
          </a:p>
        </p:txBody>
      </p:sp>
      <p:pic>
        <p:nvPicPr>
          <p:cNvPr id="4" name="Picture 5" descr="C:\Users\Nikhil\Desktop\20140921_124853.jpg"/>
          <p:cNvPicPr>
            <a:picLocks noChangeAspect="1" noChangeArrowheads="1"/>
          </p:cNvPicPr>
          <p:nvPr/>
        </p:nvPicPr>
        <p:blipFill>
          <a:blip r:embed="rId3" cstate="print">
            <a:lum bright="30000"/>
          </a:blip>
          <a:srcRect r="11111"/>
          <a:stretch>
            <a:fillRect/>
          </a:stretch>
        </p:blipFill>
        <p:spPr bwMode="auto">
          <a:xfrm>
            <a:off x="5943600" y="2971800"/>
            <a:ext cx="2819400" cy="23622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685800" y="654050"/>
            <a:ext cx="7772400" cy="641350"/>
          </a:xfrm>
        </p:spPr>
        <p:txBody>
          <a:bodyPr/>
          <a:lstStyle/>
          <a:p>
            <a:r>
              <a:rPr lang="en-US" sz="3200" u="sng" dirty="0"/>
              <a:t>Dry Feeder</a:t>
            </a:r>
          </a:p>
        </p:txBody>
      </p:sp>
      <p:sp>
        <p:nvSpPr>
          <p:cNvPr id="256003" name="Rectangle 3"/>
          <p:cNvSpPr>
            <a:spLocks noGrp="1" noChangeArrowheads="1"/>
          </p:cNvSpPr>
          <p:nvPr>
            <p:ph sz="quarter" idx="1"/>
          </p:nvPr>
        </p:nvSpPr>
        <p:spPr>
          <a:xfrm>
            <a:off x="228600" y="1676400"/>
            <a:ext cx="8610600" cy="4452938"/>
          </a:xfrm>
        </p:spPr>
        <p:txBody>
          <a:bodyPr>
            <a:normAutofit lnSpcReduction="10000"/>
          </a:bodyPr>
          <a:lstStyle/>
          <a:p>
            <a:pPr marL="457200" indent="-457200" algn="just">
              <a:lnSpc>
                <a:spcPct val="90000"/>
              </a:lnSpc>
              <a:buFont typeface="Arial" panose="020B0604020202020204" pitchFamily="34" charset="0"/>
              <a:buChar char="•"/>
            </a:pPr>
            <a:r>
              <a:rPr lang="en-US" sz="2000" b="1" dirty="0">
                <a:solidFill>
                  <a:srgbClr val="00B0F0"/>
                </a:solidFill>
                <a:latin typeface="Times New Roman" panose="02020603050405020304" pitchFamily="18" charset="0"/>
                <a:cs typeface="Times New Roman" panose="02020603050405020304" pitchFamily="18" charset="0"/>
              </a:rPr>
              <a:t>Principle</a:t>
            </a:r>
            <a:r>
              <a:rPr lang="en-US" sz="2000" dirty="0">
                <a:solidFill>
                  <a:srgbClr val="00B0F0"/>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a:t>
            </a:r>
            <a:r>
              <a:rPr lang="en-US" sz="2000" b="1" dirty="0">
                <a:solidFill>
                  <a:srgbClr val="FF0000"/>
                </a:solidFill>
                <a:latin typeface="Times New Roman" panose="02020603050405020304" pitchFamily="18" charset="0"/>
                <a:cs typeface="Times New Roman" panose="02020603050405020304" pitchFamily="18" charset="0"/>
              </a:rPr>
              <a:t>Sodium fluoride or </a:t>
            </a:r>
            <a:r>
              <a:rPr lang="en-US" sz="2000" b="1" dirty="0" err="1">
                <a:solidFill>
                  <a:srgbClr val="FF0000"/>
                </a:solidFill>
                <a:latin typeface="Times New Roman" panose="02020603050405020304" pitchFamily="18" charset="0"/>
                <a:cs typeface="Times New Roman" panose="02020603050405020304" pitchFamily="18" charset="0"/>
              </a:rPr>
              <a:t>silico</a:t>
            </a:r>
            <a:r>
              <a:rPr lang="en-US" sz="2000" b="1" dirty="0">
                <a:solidFill>
                  <a:srgbClr val="FF0000"/>
                </a:solidFill>
                <a:latin typeface="Times New Roman" panose="02020603050405020304" pitchFamily="18" charset="0"/>
                <a:cs typeface="Times New Roman" panose="02020603050405020304" pitchFamily="18" charset="0"/>
              </a:rPr>
              <a:t> fluoride </a:t>
            </a:r>
            <a:r>
              <a:rPr lang="en-US" sz="2000" dirty="0">
                <a:latin typeface="Times New Roman" panose="02020603050405020304" pitchFamily="18" charset="0"/>
                <a:cs typeface="Times New Roman" panose="02020603050405020304" pitchFamily="18" charset="0"/>
              </a:rPr>
              <a:t>in the form of </a:t>
            </a:r>
            <a:r>
              <a:rPr lang="en-US" sz="2000" dirty="0" smtClean="0">
                <a:latin typeface="Times New Roman" panose="02020603050405020304" pitchFamily="18" charset="0"/>
                <a:cs typeface="Times New Roman" panose="02020603050405020304" pitchFamily="18" charset="0"/>
              </a:rPr>
              <a:t>powder </a:t>
            </a:r>
            <a:r>
              <a:rPr lang="en-US" sz="2000" dirty="0">
                <a:latin typeface="Times New Roman" panose="02020603050405020304" pitchFamily="18" charset="0"/>
                <a:cs typeface="Times New Roman" panose="02020603050405020304" pitchFamily="18" charset="0"/>
              </a:rPr>
              <a:t>is introduced into a dissolving tank with the aid of an </a:t>
            </a:r>
            <a:r>
              <a:rPr lang="en-US" sz="2000" b="1" dirty="0">
                <a:solidFill>
                  <a:srgbClr val="FF0000"/>
                </a:solidFill>
                <a:latin typeface="Times New Roman" panose="02020603050405020304" pitchFamily="18" charset="0"/>
                <a:cs typeface="Times New Roman" panose="02020603050405020304" pitchFamily="18" charset="0"/>
              </a:rPr>
              <a:t>automatic mechanism </a:t>
            </a:r>
            <a:r>
              <a:rPr lang="en-US" sz="2000" dirty="0">
                <a:latin typeface="Times New Roman" panose="02020603050405020304" pitchFamily="18" charset="0"/>
                <a:cs typeface="Times New Roman" panose="02020603050405020304" pitchFamily="18" charset="0"/>
              </a:rPr>
              <a:t>to ensure maintenance of the correct supply of fluoride according to the amount of water to be delivered. </a:t>
            </a:r>
            <a:endParaRPr lang="en-US" sz="2000" dirty="0" smtClean="0">
              <a:latin typeface="Times New Roman" panose="02020603050405020304" pitchFamily="18" charset="0"/>
              <a:cs typeface="Times New Roman" panose="02020603050405020304" pitchFamily="18" charset="0"/>
            </a:endParaRPr>
          </a:p>
          <a:p>
            <a:pPr marL="457200" indent="-457200" algn="just">
              <a:lnSpc>
                <a:spcPct val="90000"/>
              </a:lnSpc>
            </a:pPr>
            <a:endParaRPr lang="en-US" sz="2000" dirty="0" smtClean="0">
              <a:latin typeface="Times New Roman" panose="02020603050405020304" pitchFamily="18" charset="0"/>
              <a:cs typeface="Times New Roman" panose="02020603050405020304" pitchFamily="18" charset="0"/>
            </a:endParaRPr>
          </a:p>
          <a:p>
            <a:pPr marL="457200" indent="-457200" algn="just">
              <a:lnSpc>
                <a:spcPct val="90000"/>
              </a:lnSpc>
              <a:buFont typeface="Arial" panose="020B0604020202020204" pitchFamily="34" charset="0"/>
              <a:buChar char="•"/>
            </a:pPr>
            <a:r>
              <a:rPr lang="en-US" sz="2000" b="1" dirty="0" smtClean="0">
                <a:solidFill>
                  <a:srgbClr val="00B0F0"/>
                </a:solidFill>
                <a:latin typeface="Times New Roman" panose="02020603050405020304" pitchFamily="18" charset="0"/>
                <a:cs typeface="Times New Roman" panose="02020603050405020304" pitchFamily="18" charset="0"/>
              </a:rPr>
              <a:t>Factors limiting utilization </a:t>
            </a:r>
            <a:r>
              <a:rPr lang="en-US" sz="2000" dirty="0" smtClean="0">
                <a:solidFill>
                  <a:srgbClr val="00B0F0"/>
                </a:solidFill>
                <a:latin typeface="Times New Roman" panose="02020603050405020304" pitchFamily="18" charset="0"/>
                <a:cs typeface="Times New Roman" panose="02020603050405020304" pitchFamily="18" charset="0"/>
              </a:rPr>
              <a:t>:</a:t>
            </a:r>
            <a:endParaRPr lang="en-US" sz="2000" dirty="0">
              <a:solidFill>
                <a:srgbClr val="00B0F0"/>
              </a:solidFill>
              <a:latin typeface="Times New Roman" panose="02020603050405020304" pitchFamily="18" charset="0"/>
              <a:cs typeface="Times New Roman" panose="02020603050405020304" pitchFamily="18" charset="0"/>
            </a:endParaRPr>
          </a:p>
          <a:p>
            <a:pPr marL="457200" indent="-457200" algn="just">
              <a:lnSpc>
                <a:spcPct val="90000"/>
              </a:lnSpc>
              <a:buFont typeface="Wingdings" panose="05000000000000000000" pitchFamily="2" charset="2"/>
              <a:buChar char="ü"/>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need for care in the handling of fluoride. </a:t>
            </a:r>
          </a:p>
          <a:p>
            <a:pPr marL="457200" indent="-457200" algn="just">
              <a:lnSpc>
                <a:spcPct val="90000"/>
              </a:lnSpc>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Obstruction of pipes</a:t>
            </a:r>
          </a:p>
          <a:p>
            <a:pPr marL="457200" indent="-457200" algn="just">
              <a:lnSpc>
                <a:spcPct val="90000"/>
              </a:lnSpc>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Compacting of fluoride while stocked in a </a:t>
            </a:r>
            <a:r>
              <a:rPr lang="en-US" sz="2000" dirty="0" smtClean="0">
                <a:latin typeface="Times New Roman" panose="02020603050405020304" pitchFamily="18" charset="0"/>
                <a:cs typeface="Times New Roman" panose="02020603050405020304" pitchFamily="18" charset="0"/>
              </a:rPr>
              <a:t>humid</a:t>
            </a:r>
          </a:p>
          <a:p>
            <a:pPr marL="457200" indent="-457200" algn="just">
              <a:lnSpc>
                <a:spcPct val="90000"/>
              </a:lnSpc>
              <a:buNone/>
            </a:pPr>
            <a:r>
              <a:rPr lang="en-US" sz="2000" dirty="0" smtClean="0">
                <a:latin typeface="Times New Roman" panose="02020603050405020304" pitchFamily="18" charset="0"/>
                <a:cs typeface="Times New Roman" panose="02020603050405020304" pitchFamily="18" charset="0"/>
              </a:rPr>
              <a:t> atmosphere.</a:t>
            </a:r>
          </a:p>
          <a:p>
            <a:pPr marL="457200" indent="-457200" algn="just">
              <a:lnSpc>
                <a:spcPct val="90000"/>
              </a:lnSpc>
              <a:buNone/>
            </a:pPr>
            <a:endParaRPr lang="en-US" sz="2000" dirty="0" smtClean="0">
              <a:latin typeface="Times New Roman" panose="02020603050405020304" pitchFamily="18" charset="0"/>
              <a:cs typeface="Times New Roman" panose="02020603050405020304" pitchFamily="18" charset="0"/>
            </a:endParaRPr>
          </a:p>
          <a:p>
            <a:pPr marL="457200" indent="-457200" algn="just">
              <a:lnSpc>
                <a:spcPct val="90000"/>
              </a:lnSpc>
              <a:buFont typeface="Arial" panose="020B0604020202020204" pitchFamily="34" charset="0"/>
              <a:buChar char="•"/>
            </a:pPr>
            <a:r>
              <a:rPr lang="en-US" sz="2000" b="1" dirty="0" smtClean="0">
                <a:solidFill>
                  <a:srgbClr val="00B0F0"/>
                </a:solidFill>
                <a:latin typeface="Times New Roman" panose="02020603050405020304" pitchFamily="18" charset="0"/>
                <a:cs typeface="Times New Roman" panose="02020603050405020304" pitchFamily="18" charset="0"/>
              </a:rPr>
              <a:t>Recommendation: </a:t>
            </a:r>
          </a:p>
          <a:p>
            <a:pPr marL="457200" indent="-457200" algn="just">
              <a:lnSpc>
                <a:spcPct val="90000"/>
              </a:lnSpc>
              <a:buFont typeface="Wingdings" panose="05000000000000000000" pitchFamily="2" charset="2"/>
              <a:buChar char="ü"/>
            </a:pPr>
            <a:r>
              <a:rPr lang="en-US" sz="2000" dirty="0" smtClean="0">
                <a:latin typeface="Times New Roman" panose="02020603050405020304" pitchFamily="18" charset="0"/>
                <a:cs typeface="Times New Roman" panose="02020603050405020304" pitchFamily="18" charset="0"/>
              </a:rPr>
              <a:t>         It </a:t>
            </a:r>
            <a:r>
              <a:rPr lang="en-US" sz="2000" dirty="0">
                <a:latin typeface="Times New Roman" panose="02020603050405020304" pitchFamily="18" charset="0"/>
                <a:cs typeface="Times New Roman" panose="02020603050405020304" pitchFamily="18" charset="0"/>
              </a:rPr>
              <a:t>is suitable for medium sized towns</a:t>
            </a:r>
          </a:p>
          <a:p>
            <a:pPr marL="457200" indent="-457200" algn="just">
              <a:lnSpc>
                <a:spcPct val="90000"/>
              </a:lnSpc>
              <a:buFont typeface="Wingdings" panose="05000000000000000000" pitchFamily="2" charset="2"/>
              <a:buChar char="ü"/>
            </a:pPr>
            <a:r>
              <a:rPr lang="en-US" sz="2000" dirty="0" smtClean="0">
                <a:latin typeface="Times New Roman" panose="02020603050405020304" pitchFamily="18" charset="0"/>
                <a:cs typeface="Times New Roman" panose="02020603050405020304" pitchFamily="18" charset="0"/>
              </a:rPr>
              <a:t>         Capacity </a:t>
            </a:r>
            <a:r>
              <a:rPr lang="en-US" sz="2000" dirty="0">
                <a:latin typeface="Times New Roman" panose="02020603050405020304" pitchFamily="18" charset="0"/>
                <a:cs typeface="Times New Roman" panose="02020603050405020304" pitchFamily="18" charset="0"/>
              </a:rPr>
              <a:t>is 19 million lit/day. </a:t>
            </a:r>
          </a:p>
        </p:txBody>
      </p:sp>
      <p:pic>
        <p:nvPicPr>
          <p:cNvPr id="4" name="Picture 4" descr="C:\Users\Nikhil\Desktop\20140921_124914.jpg"/>
          <p:cNvPicPr>
            <a:picLocks noChangeAspect="1" noChangeArrowheads="1"/>
          </p:cNvPicPr>
          <p:nvPr/>
        </p:nvPicPr>
        <p:blipFill>
          <a:blip r:embed="rId3" cstate="print">
            <a:lum bright="30000"/>
          </a:blip>
          <a:srcRect l="9302"/>
          <a:stretch>
            <a:fillRect/>
          </a:stretch>
        </p:blipFill>
        <p:spPr bwMode="auto">
          <a:xfrm rot="5400000" flipV="1">
            <a:off x="5867400" y="3048000"/>
            <a:ext cx="3200400" cy="25908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685800" y="654050"/>
            <a:ext cx="7772400" cy="717550"/>
          </a:xfrm>
        </p:spPr>
        <p:txBody>
          <a:bodyPr/>
          <a:lstStyle/>
          <a:p>
            <a:r>
              <a:rPr lang="en-US" sz="2800" u="sng" dirty="0"/>
              <a:t>Solution Feeder System</a:t>
            </a:r>
          </a:p>
        </p:txBody>
      </p:sp>
      <p:sp>
        <p:nvSpPr>
          <p:cNvPr id="257027" name="Rectangle 3"/>
          <p:cNvSpPr>
            <a:spLocks noGrp="1" noChangeArrowheads="1"/>
          </p:cNvSpPr>
          <p:nvPr>
            <p:ph sz="quarter" idx="1"/>
          </p:nvPr>
        </p:nvSpPr>
        <p:spPr>
          <a:xfrm>
            <a:off x="685800" y="1676400"/>
            <a:ext cx="8001000" cy="4452938"/>
          </a:xfrm>
        </p:spPr>
        <p:txBody>
          <a:bodyPr>
            <a:normAutofit/>
          </a:bodyPr>
          <a:lstStyle/>
          <a:p>
            <a:pPr marL="457200" indent="-457200" algn="just">
              <a:lnSpc>
                <a:spcPct val="130000"/>
              </a:lnSpc>
              <a:buFont typeface="Arial" panose="020B0604020202020204" pitchFamily="34" charset="0"/>
              <a:buChar char="•"/>
            </a:pPr>
            <a:r>
              <a:rPr lang="en-US" sz="2000" b="1" u="sng" dirty="0">
                <a:solidFill>
                  <a:srgbClr val="00B0F0"/>
                </a:solidFill>
                <a:latin typeface="Times New Roman" panose="02020603050405020304" pitchFamily="18" charset="0"/>
                <a:cs typeface="Times New Roman" panose="02020603050405020304" pitchFamily="18" charset="0"/>
              </a:rPr>
              <a:t>Principle</a:t>
            </a:r>
            <a:r>
              <a:rPr lang="en-US" sz="2000" dirty="0">
                <a:latin typeface="Times New Roman" panose="02020603050405020304" pitchFamily="18" charset="0"/>
                <a:cs typeface="Times New Roman" panose="02020603050405020304" pitchFamily="18" charset="0"/>
              </a:rPr>
              <a:t> : Volumetric pump permitting the addition of a given quantity of </a:t>
            </a:r>
            <a:r>
              <a:rPr lang="en-US" sz="2000" b="1" dirty="0">
                <a:solidFill>
                  <a:srgbClr val="FF0000"/>
                </a:solidFill>
                <a:latin typeface="Times New Roman" panose="02020603050405020304" pitchFamily="18" charset="0"/>
                <a:cs typeface="Times New Roman" panose="02020603050405020304" pitchFamily="18" charset="0"/>
              </a:rPr>
              <a:t>hydrofluoric acid </a:t>
            </a:r>
            <a:r>
              <a:rPr lang="en-US" sz="2000" dirty="0">
                <a:latin typeface="Times New Roman" panose="02020603050405020304" pitchFamily="18" charset="0"/>
                <a:cs typeface="Times New Roman" panose="02020603050405020304" pitchFamily="18" charset="0"/>
              </a:rPr>
              <a:t>in proportion to the amount of water treated. </a:t>
            </a:r>
            <a:endParaRPr lang="en-US" sz="2000" dirty="0" smtClean="0">
              <a:latin typeface="Times New Roman" panose="02020603050405020304" pitchFamily="18" charset="0"/>
              <a:cs typeface="Times New Roman" panose="02020603050405020304" pitchFamily="18" charset="0"/>
            </a:endParaRPr>
          </a:p>
          <a:p>
            <a:pPr marL="457200" indent="-457200" algn="just">
              <a:lnSpc>
                <a:spcPct val="130000"/>
              </a:lnSpc>
              <a:buFont typeface="Arial" panose="020B0604020202020204" pitchFamily="34" charset="0"/>
              <a:buChar char="•"/>
            </a:pPr>
            <a:r>
              <a:rPr lang="en-US" sz="2000" b="1" u="sng" dirty="0" smtClean="0">
                <a:solidFill>
                  <a:srgbClr val="00B0F0"/>
                </a:solidFill>
                <a:latin typeface="Times New Roman" panose="02020603050405020304" pitchFamily="18" charset="0"/>
                <a:cs typeface="Times New Roman" panose="02020603050405020304" pitchFamily="18" charset="0"/>
              </a:rPr>
              <a:t>Factors limiting utilization </a:t>
            </a:r>
            <a:r>
              <a:rPr lang="en-US" sz="2000" b="1" dirty="0" smtClean="0">
                <a:latin typeface="Times New Roman" panose="02020603050405020304" pitchFamily="18" charset="0"/>
                <a:cs typeface="Times New Roman" panose="02020603050405020304" pitchFamily="18" charset="0"/>
              </a:rPr>
              <a:t>:</a:t>
            </a:r>
            <a:endParaRPr lang="en-US" sz="2000" b="1" dirty="0">
              <a:latin typeface="Times New Roman" panose="02020603050405020304" pitchFamily="18" charset="0"/>
              <a:cs typeface="Times New Roman" panose="02020603050405020304" pitchFamily="18" charset="0"/>
            </a:endParaRPr>
          </a:p>
          <a:p>
            <a:pPr marL="457200" indent="-457200" algn="just">
              <a:lnSpc>
                <a:spcPct val="130000"/>
              </a:lnSpc>
              <a:buNone/>
            </a:pPr>
            <a:r>
              <a:rPr lang="en-US" sz="2000" dirty="0" smtClean="0">
                <a:latin typeface="Times New Roman" panose="02020603050405020304" pitchFamily="18" charset="0"/>
                <a:cs typeface="Times New Roman" panose="02020603050405020304" pitchFamily="18" charset="0"/>
              </a:rPr>
              <a:t>        All </a:t>
            </a:r>
            <a:r>
              <a:rPr lang="en-US" sz="2000" dirty="0">
                <a:latin typeface="Times New Roman" panose="02020603050405020304" pitchFamily="18" charset="0"/>
                <a:cs typeface="Times New Roman" panose="02020603050405020304" pitchFamily="18" charset="0"/>
              </a:rPr>
              <a:t>the equipment must be resistant to acid attack necessitating  construction in polyvinyl chloride or another plastic.  </a:t>
            </a:r>
            <a:endParaRPr lang="en-US" sz="2000" dirty="0" smtClean="0">
              <a:latin typeface="Times New Roman" panose="02020603050405020304" pitchFamily="18" charset="0"/>
              <a:cs typeface="Times New Roman" panose="02020603050405020304" pitchFamily="18" charset="0"/>
            </a:endParaRPr>
          </a:p>
          <a:p>
            <a:pPr marL="457200" indent="-457200" algn="just">
              <a:lnSpc>
                <a:spcPct val="130000"/>
              </a:lnSpc>
              <a:buFont typeface="Arial" panose="020B0604020202020204" pitchFamily="34" charset="0"/>
              <a:buChar char="•"/>
            </a:pPr>
            <a:r>
              <a:rPr lang="en-US" sz="2000" b="1" u="sng" dirty="0" smtClean="0">
                <a:solidFill>
                  <a:srgbClr val="00B0F0"/>
                </a:solidFill>
                <a:latin typeface="Times New Roman" panose="02020603050405020304" pitchFamily="18" charset="0"/>
                <a:cs typeface="Times New Roman" panose="02020603050405020304" pitchFamily="18" charset="0"/>
              </a:rPr>
              <a:t>Recommendation:</a:t>
            </a:r>
          </a:p>
          <a:p>
            <a:pPr marL="457200" indent="-457200" algn="just">
              <a:lnSpc>
                <a:spcPct val="130000"/>
              </a:lnSpc>
              <a:buNone/>
            </a:pPr>
            <a:r>
              <a:rPr lang="en-US" sz="2000" dirty="0" smtClean="0">
                <a:latin typeface="Times New Roman" panose="02020603050405020304" pitchFamily="18" charset="0"/>
                <a:cs typeface="Times New Roman" panose="02020603050405020304" pitchFamily="18" charset="0"/>
              </a:rPr>
              <a:t>        It </a:t>
            </a:r>
            <a:r>
              <a:rPr lang="en-US" sz="2000" dirty="0">
                <a:latin typeface="Times New Roman" panose="02020603050405020304" pitchFamily="18" charset="0"/>
                <a:cs typeface="Times New Roman" panose="02020603050405020304" pitchFamily="18" charset="0"/>
              </a:rPr>
              <a:t>is suitable for medium sized and large </a:t>
            </a:r>
            <a:r>
              <a:rPr lang="en-US" sz="2000" dirty="0" smtClean="0">
                <a:latin typeface="Times New Roman" panose="02020603050405020304" pitchFamily="18" charset="0"/>
                <a:cs typeface="Times New Roman" panose="02020603050405020304" pitchFamily="18" charset="0"/>
              </a:rPr>
              <a:t>towns with a total requirement of more than 7.6 millions </a:t>
            </a:r>
            <a:r>
              <a:rPr lang="en-US" sz="2000" dirty="0" err="1" smtClean="0">
                <a:latin typeface="Times New Roman" panose="02020603050405020304" pitchFamily="18" charset="0"/>
                <a:cs typeface="Times New Roman" panose="02020603050405020304" pitchFamily="18" charset="0"/>
              </a:rPr>
              <a:t>litres</a:t>
            </a:r>
            <a:r>
              <a:rPr lang="en-US" sz="2000" dirty="0" smtClean="0">
                <a:latin typeface="Times New Roman" panose="02020603050405020304" pitchFamily="18" charset="0"/>
                <a:cs typeface="Times New Roman" panose="02020603050405020304" pitchFamily="18" charset="0"/>
              </a:rPr>
              <a:t> per day</a:t>
            </a:r>
            <a:endParaRPr lang="en-US" sz="2000" dirty="0">
              <a:latin typeface="Times New Roman" panose="02020603050405020304" pitchFamily="18" charset="0"/>
              <a:cs typeface="Times New Roman" panose="02020603050405020304" pitchFamily="18" charset="0"/>
            </a:endParaRPr>
          </a:p>
        </p:txBody>
      </p:sp>
      <p:pic>
        <p:nvPicPr>
          <p:cNvPr id="4" name="Picture 2" descr="C:\Users\Nikhil\Desktop\20140921_124931.jpg"/>
          <p:cNvPicPr>
            <a:picLocks noChangeAspect="1" noChangeArrowheads="1"/>
          </p:cNvPicPr>
          <p:nvPr/>
        </p:nvPicPr>
        <p:blipFill>
          <a:blip r:embed="rId3" cstate="print">
            <a:lum bright="30000"/>
          </a:blip>
          <a:srcRect l="19048" t="7143"/>
          <a:stretch>
            <a:fillRect/>
          </a:stretch>
        </p:blipFill>
        <p:spPr bwMode="auto">
          <a:xfrm>
            <a:off x="6324600" y="4724400"/>
            <a:ext cx="2590800" cy="19812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685800" y="654050"/>
            <a:ext cx="7772400" cy="869950"/>
          </a:xfrm>
        </p:spPr>
        <p:txBody>
          <a:bodyPr/>
          <a:lstStyle/>
          <a:p>
            <a:r>
              <a:rPr lang="en-US" sz="2800" u="sng" dirty="0" err="1"/>
              <a:t>Venturifluoridator</a:t>
            </a:r>
            <a:r>
              <a:rPr lang="en-US" sz="2800" u="sng" dirty="0"/>
              <a:t> System</a:t>
            </a:r>
          </a:p>
        </p:txBody>
      </p:sp>
      <p:sp>
        <p:nvSpPr>
          <p:cNvPr id="259075" name="Rectangle 3"/>
          <p:cNvSpPr>
            <a:spLocks noGrp="1" noChangeArrowheads="1"/>
          </p:cNvSpPr>
          <p:nvPr>
            <p:ph sz="quarter" idx="1"/>
          </p:nvPr>
        </p:nvSpPr>
        <p:spPr>
          <a:xfrm>
            <a:off x="152400" y="1600200"/>
            <a:ext cx="8839200" cy="5105400"/>
          </a:xfrm>
        </p:spPr>
        <p:txBody>
          <a:bodyPr>
            <a:normAutofit/>
          </a:bodyPr>
          <a:lstStyle/>
          <a:p>
            <a:pPr algn="just">
              <a:lnSpc>
                <a:spcPct val="150000"/>
              </a:lnSpc>
            </a:pPr>
            <a:r>
              <a:rPr lang="en-US" sz="2000" dirty="0">
                <a:latin typeface="Times New Roman" panose="02020603050405020304" pitchFamily="18" charset="0"/>
                <a:cs typeface="Times New Roman" panose="02020603050405020304" pitchFamily="18" charset="0"/>
              </a:rPr>
              <a:t>It is a non electrical system developed by </a:t>
            </a:r>
            <a:r>
              <a:rPr lang="en-US" sz="2000" dirty="0" err="1">
                <a:latin typeface="Times New Roman" panose="02020603050405020304" pitchFamily="18" charset="0"/>
                <a:cs typeface="Times New Roman" panose="02020603050405020304" pitchFamily="18" charset="0"/>
              </a:rPr>
              <a:t>J.N.Leo</a:t>
            </a:r>
            <a:r>
              <a:rPr lang="en-US" sz="2000" dirty="0">
                <a:latin typeface="Times New Roman" panose="02020603050405020304" pitchFamily="18" charset="0"/>
                <a:cs typeface="Times New Roman" panose="02020603050405020304" pitchFamily="18" charset="0"/>
              </a:rPr>
              <a:t>.  It is activated by the flow of water in the main line </a:t>
            </a:r>
            <a:r>
              <a:rPr lang="en-US" sz="2000" dirty="0" smtClean="0">
                <a:latin typeface="Times New Roman" panose="02020603050405020304" pitchFamily="18" charset="0"/>
                <a:cs typeface="Times New Roman" panose="02020603050405020304" pitchFamily="18" charset="0"/>
              </a:rPr>
              <a:t>. The tank containing the fluoride is made of a clear acrylic thermoplastic and this enables the operator to make a visual inspection of the level of chemical, in order to replenish it.</a:t>
            </a:r>
          </a:p>
          <a:p>
            <a:pPr algn="just">
              <a:lnSpc>
                <a:spcPct val="150000"/>
              </a:lnSpc>
              <a:buNone/>
            </a:pPr>
            <a:r>
              <a:rPr lang="en-US" sz="2000" u="sng" dirty="0" smtClean="0">
                <a:solidFill>
                  <a:srgbClr val="00B0F0"/>
                </a:solidFill>
                <a:latin typeface="Times New Roman" panose="02020603050405020304" pitchFamily="18" charset="0"/>
                <a:cs typeface="Times New Roman" panose="02020603050405020304" pitchFamily="18" charset="0"/>
              </a:rPr>
              <a:t>Advantages:</a:t>
            </a:r>
          </a:p>
          <a:p>
            <a:pPr algn="just">
              <a:lnSpc>
                <a:spcPct val="150000"/>
              </a:lnSpc>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is simpler to install and the cost of this is approximately </a:t>
            </a:r>
            <a:r>
              <a:rPr lang="en-US" sz="2000" dirty="0" smtClean="0">
                <a:latin typeface="Times New Roman" panose="02020603050405020304" pitchFamily="18" charset="0"/>
                <a:cs typeface="Times New Roman" panose="02020603050405020304" pitchFamily="18" charset="0"/>
              </a:rPr>
              <a:t>2/3rd </a:t>
            </a:r>
            <a:r>
              <a:rPr lang="en-US" sz="2000" dirty="0">
                <a:latin typeface="Times New Roman" panose="02020603050405020304" pitchFamily="18" charset="0"/>
                <a:cs typeface="Times New Roman" panose="02020603050405020304" pitchFamily="18" charset="0"/>
              </a:rPr>
              <a:t>of the cost of the conventional equipment's </a:t>
            </a:r>
            <a:r>
              <a:rPr lang="en-US" sz="2000" dirty="0" smtClean="0">
                <a:latin typeface="Times New Roman" panose="02020603050405020304" pitchFamily="18" charset="0"/>
                <a:cs typeface="Times New Roman" panose="02020603050405020304" pitchFamily="18" charset="0"/>
              </a:rPr>
              <a:t>.</a:t>
            </a:r>
          </a:p>
          <a:p>
            <a:pPr algn="just">
              <a:lnSpc>
                <a:spcPct val="150000"/>
              </a:lnSpc>
            </a:pPr>
            <a:r>
              <a:rPr lang="en-US" sz="2000" dirty="0" smtClean="0">
                <a:latin typeface="Times New Roman" panose="02020603050405020304" pitchFamily="18" charset="0"/>
                <a:cs typeface="Times New Roman" panose="02020603050405020304" pitchFamily="18" charset="0"/>
              </a:rPr>
              <a:t>No possibility of accidental </a:t>
            </a:r>
            <a:r>
              <a:rPr lang="en-US" sz="2000" dirty="0" err="1" smtClean="0">
                <a:latin typeface="Times New Roman" panose="02020603050405020304" pitchFamily="18" charset="0"/>
                <a:cs typeface="Times New Roman" panose="02020603050405020304" pitchFamily="18" charset="0"/>
              </a:rPr>
              <a:t>overdosage</a:t>
            </a:r>
            <a:endParaRPr lang="en-US" sz="2000" dirty="0">
              <a:latin typeface="Times New Roman" panose="02020603050405020304" pitchFamily="18" charset="0"/>
              <a:cs typeface="Times New Roman" panose="02020603050405020304" pitchFamily="18" charset="0"/>
            </a:endParaRPr>
          </a:p>
        </p:txBody>
      </p:sp>
      <p:pic>
        <p:nvPicPr>
          <p:cNvPr id="4" name="Picture 1" descr="D:\seminars\sem-15 systemic fluorides\pics\DSC02769.JPG"/>
          <p:cNvPicPr>
            <a:picLocks noChangeAspect="1" noChangeArrowheads="1"/>
          </p:cNvPicPr>
          <p:nvPr/>
        </p:nvPicPr>
        <p:blipFill>
          <a:blip r:embed="rId3" cstate="print">
            <a:lum bright="20000"/>
          </a:blip>
          <a:srcRect l="11111" t="17284" r="20833"/>
          <a:stretch>
            <a:fillRect/>
          </a:stretch>
        </p:blipFill>
        <p:spPr bwMode="auto">
          <a:xfrm>
            <a:off x="5638800" y="4572000"/>
            <a:ext cx="2819400" cy="2286001"/>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sz="2800" u="sng" dirty="0"/>
              <a:t>Saturation Suspension cone System</a:t>
            </a:r>
          </a:p>
        </p:txBody>
      </p:sp>
      <p:sp>
        <p:nvSpPr>
          <p:cNvPr id="130051" name="Rectangle 3"/>
          <p:cNvSpPr>
            <a:spLocks noGrp="1" noChangeArrowheads="1"/>
          </p:cNvSpPr>
          <p:nvPr>
            <p:ph sz="quarter" idx="1"/>
          </p:nvPr>
        </p:nvSpPr>
        <p:spPr>
          <a:xfrm>
            <a:off x="152400" y="1981200"/>
            <a:ext cx="8839200" cy="4724400"/>
          </a:xfrm>
        </p:spPr>
        <p:txBody>
          <a:bodyPr/>
          <a:lstStyle/>
          <a:p>
            <a:pPr algn="just">
              <a:lnSpc>
                <a:spcPct val="150000"/>
              </a:lnSpc>
            </a:pPr>
            <a:endParaRPr lang="en-US" sz="2400" dirty="0">
              <a:latin typeface="Times New Roman" panose="02020603050405020304" pitchFamily="18" charset="0"/>
              <a:cs typeface="Times New Roman" panose="02020603050405020304" pitchFamily="18" charset="0"/>
            </a:endParaRPr>
          </a:p>
        </p:txBody>
      </p:sp>
      <p:pic>
        <p:nvPicPr>
          <p:cNvPr id="4" name="Picture 2" descr="D:\seminars\sem-15 systemic fluorides\pics\DSC02770.JPG"/>
          <p:cNvPicPr>
            <a:picLocks noChangeAspect="1" noChangeArrowheads="1"/>
          </p:cNvPicPr>
          <p:nvPr/>
        </p:nvPicPr>
        <p:blipFill>
          <a:blip r:embed="rId3" cstate="print">
            <a:lum bright="30000"/>
          </a:blip>
          <a:srcRect l="12500" t="6173" r="11111" b="9877"/>
          <a:stretch>
            <a:fillRect/>
          </a:stretch>
        </p:blipFill>
        <p:spPr bwMode="auto">
          <a:xfrm>
            <a:off x="135255" y="1295400"/>
            <a:ext cx="8856345" cy="528955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bwMode="auto">
          <a:xfrm>
            <a:off x="685800" y="381000"/>
            <a:ext cx="7467600" cy="1143000"/>
          </a:xfrm>
        </p:spPr>
        <p:txBody>
          <a:bodyPr wrap="square" lIns="91440" tIns="45720" rIns="91440" bIns="45720" numCol="1" anchorCtr="0" compatLnSpc="1"/>
          <a:lstStyle/>
          <a:p>
            <a:pPr algn="ctr" eaLnBrk="1" hangingPunct="1"/>
            <a:r>
              <a:rPr lang="en-US" sz="2400" u="sng" cap="none" dirty="0" smtClean="0"/>
              <a:t>KEY ATTRIBUTES OF WATER FLUORIDATION</a:t>
            </a:r>
            <a:br>
              <a:rPr lang="en-US" sz="2400" u="sng" cap="none" dirty="0" smtClean="0"/>
            </a:br>
            <a:endParaRPr lang="en-US" sz="2400" u="sng" cap="none" dirty="0" smtClean="0"/>
          </a:p>
        </p:txBody>
      </p:sp>
      <p:sp>
        <p:nvSpPr>
          <p:cNvPr id="9" name="Straight Connector 3"/>
          <p:cNvSpPr/>
          <p:nvPr/>
        </p:nvSpPr>
        <p:spPr>
          <a:xfrm rot="6443033">
            <a:off x="2174081" y="4902994"/>
            <a:ext cx="674688" cy="44450"/>
          </a:xfrm>
          <a:custGeom>
            <a:avLst/>
            <a:gdLst/>
            <a:ahLst/>
            <a:cxnLst/>
            <a:rect l="0" t="0" r="0" b="0"/>
            <a:pathLst>
              <a:path>
                <a:moveTo>
                  <a:pt x="0" y="11733"/>
                </a:moveTo>
                <a:lnTo>
                  <a:pt x="816683" y="1173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Straight Connector 4"/>
          <p:cNvSpPr/>
          <p:nvPr/>
        </p:nvSpPr>
        <p:spPr>
          <a:xfrm rot="2264572">
            <a:off x="2925763" y="4826000"/>
            <a:ext cx="1644650" cy="46038"/>
          </a:xfrm>
          <a:custGeom>
            <a:avLst/>
            <a:gdLst/>
            <a:ahLst/>
            <a:cxnLst/>
            <a:rect l="0" t="0" r="0" b="0"/>
            <a:pathLst>
              <a:path>
                <a:moveTo>
                  <a:pt x="0" y="11733"/>
                </a:moveTo>
                <a:lnTo>
                  <a:pt x="1588194" y="1173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1" name="Straight Connector 5"/>
          <p:cNvSpPr/>
          <p:nvPr/>
        </p:nvSpPr>
        <p:spPr>
          <a:xfrm rot="753745">
            <a:off x="3001963" y="4457700"/>
            <a:ext cx="2962275" cy="46038"/>
          </a:xfrm>
          <a:custGeom>
            <a:avLst/>
            <a:gdLst/>
            <a:ahLst/>
            <a:cxnLst/>
            <a:rect l="0" t="0" r="0" b="0"/>
            <a:pathLst>
              <a:path>
                <a:moveTo>
                  <a:pt x="0" y="11733"/>
                </a:moveTo>
                <a:lnTo>
                  <a:pt x="2859927" y="1173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2" name="Straight Connector 6"/>
          <p:cNvSpPr/>
          <p:nvPr/>
        </p:nvSpPr>
        <p:spPr>
          <a:xfrm rot="21150441">
            <a:off x="3013075" y="3841750"/>
            <a:ext cx="3117850" cy="46038"/>
          </a:xfrm>
          <a:custGeom>
            <a:avLst/>
            <a:gdLst/>
            <a:ahLst/>
            <a:cxnLst/>
            <a:rect l="0" t="0" r="0" b="0"/>
            <a:pathLst>
              <a:path>
                <a:moveTo>
                  <a:pt x="0" y="11733"/>
                </a:moveTo>
                <a:lnTo>
                  <a:pt x="3008933" y="1173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3" name="Straight Connector 7"/>
          <p:cNvSpPr/>
          <p:nvPr/>
        </p:nvSpPr>
        <p:spPr>
          <a:xfrm rot="19914506">
            <a:off x="2867025" y="3244850"/>
            <a:ext cx="2935288" cy="46038"/>
          </a:xfrm>
          <a:custGeom>
            <a:avLst/>
            <a:gdLst/>
            <a:ahLst/>
            <a:cxnLst/>
            <a:rect l="0" t="0" r="0" b="0"/>
            <a:pathLst>
              <a:path>
                <a:moveTo>
                  <a:pt x="0" y="11733"/>
                </a:moveTo>
                <a:lnTo>
                  <a:pt x="2833251" y="1173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4" name="Straight Connector 8"/>
          <p:cNvSpPr/>
          <p:nvPr/>
        </p:nvSpPr>
        <p:spPr>
          <a:xfrm rot="18411231">
            <a:off x="2781300" y="3211513"/>
            <a:ext cx="1281113" cy="46037"/>
          </a:xfrm>
          <a:custGeom>
            <a:avLst/>
            <a:gdLst/>
            <a:ahLst/>
            <a:cxnLst/>
            <a:rect l="0" t="0" r="0" b="0"/>
            <a:pathLst>
              <a:path>
                <a:moveTo>
                  <a:pt x="0" y="11733"/>
                </a:moveTo>
                <a:lnTo>
                  <a:pt x="1551548" y="1173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5" name="Straight Connector 9"/>
          <p:cNvSpPr/>
          <p:nvPr/>
        </p:nvSpPr>
        <p:spPr>
          <a:xfrm rot="15710912">
            <a:off x="2268538" y="3344863"/>
            <a:ext cx="782637" cy="46037"/>
          </a:xfrm>
          <a:custGeom>
            <a:avLst/>
            <a:gdLst/>
            <a:ahLst/>
            <a:cxnLst/>
            <a:rect l="0" t="0" r="0" b="0"/>
            <a:pathLst>
              <a:path>
                <a:moveTo>
                  <a:pt x="0" y="11733"/>
                </a:moveTo>
                <a:lnTo>
                  <a:pt x="947272" y="1173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6" name="Oval 15"/>
          <p:cNvSpPr/>
          <p:nvPr/>
        </p:nvSpPr>
        <p:spPr>
          <a:xfrm>
            <a:off x="1047750" y="3822700"/>
            <a:ext cx="3205163" cy="846138"/>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2" name="Group 16"/>
          <p:cNvGrpSpPr/>
          <p:nvPr/>
        </p:nvGrpSpPr>
        <p:grpSpPr bwMode="auto">
          <a:xfrm>
            <a:off x="1600200" y="1676400"/>
            <a:ext cx="1725613" cy="1144588"/>
            <a:chOff x="990599" y="0"/>
            <a:chExt cx="1666240" cy="1385732"/>
          </a:xfrm>
        </p:grpSpPr>
        <p:sp>
          <p:nvSpPr>
            <p:cNvPr id="36" name="Oval 35"/>
            <p:cNvSpPr/>
            <p:nvPr/>
          </p:nvSpPr>
          <p:spPr>
            <a:xfrm>
              <a:off x="990599" y="0"/>
              <a:ext cx="1666240" cy="138573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7" name="Oval 12"/>
            <p:cNvSpPr/>
            <p:nvPr/>
          </p:nvSpPr>
          <p:spPr>
            <a:xfrm>
              <a:off x="1234327" y="203728"/>
              <a:ext cx="1178783" cy="978277"/>
            </a:xfrm>
            <a:prstGeom prst="rect">
              <a:avLst/>
            </a:prstGeom>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1066800">
                <a:lnSpc>
                  <a:spcPct val="90000"/>
                </a:lnSpc>
                <a:spcAft>
                  <a:spcPct val="35000"/>
                </a:spcAft>
                <a:defRPr/>
              </a:pPr>
              <a:r>
                <a:rPr lang="en-US" sz="2400" dirty="0">
                  <a:latin typeface="Times New Roman" panose="02020603050405020304" pitchFamily="18" charset="0"/>
                  <a:cs typeface="Times New Roman" panose="02020603050405020304" pitchFamily="18" charset="0"/>
                </a:rPr>
                <a:t>Effective</a:t>
              </a:r>
            </a:p>
          </p:txBody>
        </p:sp>
      </p:grpSp>
      <p:grpSp>
        <p:nvGrpSpPr>
          <p:cNvPr id="3" name="Group 17"/>
          <p:cNvGrpSpPr/>
          <p:nvPr/>
        </p:nvGrpSpPr>
        <p:grpSpPr bwMode="auto">
          <a:xfrm>
            <a:off x="3344863" y="1631950"/>
            <a:ext cx="1966912" cy="928688"/>
            <a:chOff x="2743198" y="0"/>
            <a:chExt cx="1898383" cy="1125569"/>
          </a:xfrm>
        </p:grpSpPr>
        <p:sp>
          <p:nvSpPr>
            <p:cNvPr id="34" name="Oval 33"/>
            <p:cNvSpPr/>
            <p:nvPr/>
          </p:nvSpPr>
          <p:spPr>
            <a:xfrm>
              <a:off x="2743198" y="0"/>
              <a:ext cx="1898383" cy="1125569"/>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5" name="Oval 14"/>
            <p:cNvSpPr/>
            <p:nvPr/>
          </p:nvSpPr>
          <p:spPr>
            <a:xfrm>
              <a:off x="3020524" y="165468"/>
              <a:ext cx="1343731" cy="794633"/>
            </a:xfrm>
            <a:prstGeom prst="rect">
              <a:avLst/>
            </a:prstGeom>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1066800">
                <a:lnSpc>
                  <a:spcPct val="90000"/>
                </a:lnSpc>
                <a:spcAft>
                  <a:spcPct val="35000"/>
                </a:spcAft>
                <a:defRPr/>
              </a:pPr>
              <a:r>
                <a:rPr lang="en-US" sz="2400" dirty="0">
                  <a:latin typeface="Times New Roman" panose="02020603050405020304" pitchFamily="18" charset="0"/>
                  <a:cs typeface="Times New Roman" panose="02020603050405020304" pitchFamily="18" charset="0"/>
                </a:rPr>
                <a:t>safe</a:t>
              </a:r>
            </a:p>
          </p:txBody>
        </p:sp>
      </p:grpSp>
      <p:grpSp>
        <p:nvGrpSpPr>
          <p:cNvPr id="4" name="Group 18"/>
          <p:cNvGrpSpPr/>
          <p:nvPr/>
        </p:nvGrpSpPr>
        <p:grpSpPr bwMode="auto">
          <a:xfrm>
            <a:off x="5405438" y="1749425"/>
            <a:ext cx="1868487" cy="1127125"/>
            <a:chOff x="4800603" y="76200"/>
            <a:chExt cx="1803057" cy="1364054"/>
          </a:xfrm>
        </p:grpSpPr>
        <p:sp>
          <p:nvSpPr>
            <p:cNvPr id="32" name="Oval 31"/>
            <p:cNvSpPr/>
            <p:nvPr/>
          </p:nvSpPr>
          <p:spPr>
            <a:xfrm>
              <a:off x="4800603" y="76200"/>
              <a:ext cx="1803057" cy="136405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 name="Oval 16"/>
            <p:cNvSpPr/>
            <p:nvPr/>
          </p:nvSpPr>
          <p:spPr>
            <a:xfrm>
              <a:off x="5064091" y="276005"/>
              <a:ext cx="1276080" cy="964444"/>
            </a:xfrm>
            <a:prstGeom prst="rect">
              <a:avLst/>
            </a:prstGeom>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1066800">
                <a:lnSpc>
                  <a:spcPct val="90000"/>
                </a:lnSpc>
                <a:spcAft>
                  <a:spcPct val="35000"/>
                </a:spcAft>
                <a:defRPr/>
              </a:pPr>
              <a:r>
                <a:rPr lang="en-US" sz="2400" dirty="0">
                  <a:latin typeface="Times New Roman" panose="02020603050405020304" pitchFamily="18" charset="0"/>
                  <a:cs typeface="Times New Roman" panose="02020603050405020304" pitchFamily="18" charset="0"/>
                </a:rPr>
                <a:t>Equitable</a:t>
              </a:r>
            </a:p>
          </p:txBody>
        </p:sp>
      </p:grpSp>
      <p:grpSp>
        <p:nvGrpSpPr>
          <p:cNvPr id="5" name="Group 19"/>
          <p:cNvGrpSpPr/>
          <p:nvPr/>
        </p:nvGrpSpPr>
        <p:grpSpPr bwMode="auto">
          <a:xfrm>
            <a:off x="6015038" y="2955925"/>
            <a:ext cx="2459037" cy="1427163"/>
            <a:chOff x="5430344" y="1219197"/>
            <a:chExt cx="2374400" cy="1728764"/>
          </a:xfrm>
        </p:grpSpPr>
        <p:sp>
          <p:nvSpPr>
            <p:cNvPr id="30" name="Oval 29"/>
            <p:cNvSpPr/>
            <p:nvPr/>
          </p:nvSpPr>
          <p:spPr>
            <a:xfrm>
              <a:off x="5430344" y="1219197"/>
              <a:ext cx="2374400" cy="172876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Oval 18"/>
            <p:cNvSpPr/>
            <p:nvPr/>
          </p:nvSpPr>
          <p:spPr>
            <a:xfrm>
              <a:off x="5778303" y="1473031"/>
              <a:ext cx="1678482" cy="1221096"/>
            </a:xfrm>
            <a:prstGeom prst="rect">
              <a:avLst/>
            </a:prstGeom>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1066800">
                <a:lnSpc>
                  <a:spcPct val="90000"/>
                </a:lnSpc>
                <a:spcAft>
                  <a:spcPct val="35000"/>
                </a:spcAft>
                <a:defRPr/>
              </a:pPr>
              <a:r>
                <a:rPr lang="en-US" sz="2400" dirty="0">
                  <a:latin typeface="Times New Roman" panose="02020603050405020304" pitchFamily="18" charset="0"/>
                  <a:cs typeface="Times New Roman" panose="02020603050405020304" pitchFamily="18" charset="0"/>
                </a:rPr>
                <a:t>Requires no co-operation</a:t>
              </a:r>
            </a:p>
          </p:txBody>
        </p:sp>
      </p:grpSp>
      <p:grpSp>
        <p:nvGrpSpPr>
          <p:cNvPr id="6" name="Group 20"/>
          <p:cNvGrpSpPr/>
          <p:nvPr/>
        </p:nvGrpSpPr>
        <p:grpSpPr bwMode="auto">
          <a:xfrm>
            <a:off x="5762625" y="4587875"/>
            <a:ext cx="2538413" cy="1220788"/>
            <a:chOff x="5181599" y="2895600"/>
            <a:chExt cx="2449767" cy="1477982"/>
          </a:xfrm>
        </p:grpSpPr>
        <p:sp>
          <p:nvSpPr>
            <p:cNvPr id="28" name="Oval 27"/>
            <p:cNvSpPr/>
            <p:nvPr/>
          </p:nvSpPr>
          <p:spPr>
            <a:xfrm>
              <a:off x="5181599" y="2895600"/>
              <a:ext cx="2449767" cy="147798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Oval 20"/>
            <p:cNvSpPr/>
            <p:nvPr/>
          </p:nvSpPr>
          <p:spPr>
            <a:xfrm>
              <a:off x="5540101" y="3112781"/>
              <a:ext cx="1732762" cy="1043620"/>
            </a:xfrm>
            <a:prstGeom prst="rect">
              <a:avLst/>
            </a:prstGeom>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1066800">
                <a:lnSpc>
                  <a:spcPct val="90000"/>
                </a:lnSpc>
                <a:spcAft>
                  <a:spcPct val="35000"/>
                </a:spcAft>
                <a:defRPr/>
              </a:pPr>
              <a:r>
                <a:rPr lang="en-US" sz="2400" dirty="0">
                  <a:latin typeface="Times New Roman" panose="02020603050405020304" pitchFamily="18" charset="0"/>
                  <a:cs typeface="Times New Roman" panose="02020603050405020304" pitchFamily="18" charset="0"/>
                </a:rPr>
                <a:t>Benefits  for a lifetime</a:t>
              </a:r>
            </a:p>
          </p:txBody>
        </p:sp>
      </p:grpSp>
      <p:grpSp>
        <p:nvGrpSpPr>
          <p:cNvPr id="7" name="Group 21"/>
          <p:cNvGrpSpPr/>
          <p:nvPr/>
        </p:nvGrpSpPr>
        <p:grpSpPr bwMode="auto">
          <a:xfrm>
            <a:off x="3697288" y="5410200"/>
            <a:ext cx="2779712" cy="1143000"/>
            <a:chOff x="3124201" y="3810003"/>
            <a:chExt cx="2683008" cy="1383700"/>
          </a:xfrm>
        </p:grpSpPr>
        <p:sp>
          <p:nvSpPr>
            <p:cNvPr id="26" name="Oval 25"/>
            <p:cNvSpPr/>
            <p:nvPr/>
          </p:nvSpPr>
          <p:spPr>
            <a:xfrm>
              <a:off x="3124201" y="3810003"/>
              <a:ext cx="2683008" cy="1383700"/>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Oval 22"/>
            <p:cNvSpPr/>
            <p:nvPr/>
          </p:nvSpPr>
          <p:spPr>
            <a:xfrm>
              <a:off x="3516463" y="4011793"/>
              <a:ext cx="1898485" cy="980121"/>
            </a:xfrm>
            <a:prstGeom prst="rect">
              <a:avLst/>
            </a:prstGeom>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1066800">
                <a:lnSpc>
                  <a:spcPct val="90000"/>
                </a:lnSpc>
                <a:spcAft>
                  <a:spcPct val="35000"/>
                </a:spcAft>
                <a:defRPr/>
              </a:pPr>
              <a:r>
                <a:rPr lang="en-US" sz="2400" dirty="0">
                  <a:latin typeface="Times New Roman" panose="02020603050405020304" pitchFamily="18" charset="0"/>
                  <a:cs typeface="Times New Roman" panose="02020603050405020304" pitchFamily="18" charset="0"/>
                </a:rPr>
                <a:t>Reduces costs for dental treatment</a:t>
              </a:r>
            </a:p>
          </p:txBody>
        </p:sp>
      </p:grpSp>
      <p:grpSp>
        <p:nvGrpSpPr>
          <p:cNvPr id="8" name="Group 22"/>
          <p:cNvGrpSpPr/>
          <p:nvPr/>
        </p:nvGrpSpPr>
        <p:grpSpPr bwMode="auto">
          <a:xfrm>
            <a:off x="533400" y="5181600"/>
            <a:ext cx="3200400" cy="1258888"/>
            <a:chOff x="2" y="3809999"/>
            <a:chExt cx="3132172" cy="1194533"/>
          </a:xfrm>
        </p:grpSpPr>
        <p:sp>
          <p:nvSpPr>
            <p:cNvPr id="24" name="Oval 23"/>
            <p:cNvSpPr/>
            <p:nvPr/>
          </p:nvSpPr>
          <p:spPr>
            <a:xfrm>
              <a:off x="2" y="3809999"/>
              <a:ext cx="3132172" cy="1194533"/>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Oval 24"/>
            <p:cNvSpPr/>
            <p:nvPr/>
          </p:nvSpPr>
          <p:spPr>
            <a:xfrm>
              <a:off x="458331" y="3984735"/>
              <a:ext cx="2215515" cy="845061"/>
            </a:xfrm>
            <a:prstGeom prst="rect">
              <a:avLst/>
            </a:prstGeom>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1066800">
                <a:lnSpc>
                  <a:spcPct val="90000"/>
                </a:lnSpc>
                <a:spcAft>
                  <a:spcPct val="35000"/>
                </a:spcAft>
                <a:defRPr/>
              </a:pPr>
              <a:r>
                <a:rPr lang="en-US" sz="2400" dirty="0">
                  <a:latin typeface="Times New Roman" panose="02020603050405020304" pitchFamily="18" charset="0"/>
                  <a:cs typeface="Times New Roman" panose="02020603050405020304" pitchFamily="18" charset="0"/>
                </a:rPr>
                <a:t>Independent of Professional services</a:t>
              </a:r>
            </a:p>
          </p:txBody>
        </p:sp>
      </p:grpSp>
      <p:sp>
        <p:nvSpPr>
          <p:cNvPr id="38932" name="TextBox 5"/>
          <p:cNvSpPr txBox="1">
            <a:spLocks noChangeArrowheads="1"/>
          </p:cNvSpPr>
          <p:nvPr/>
        </p:nvSpPr>
        <p:spPr bwMode="auto">
          <a:xfrm>
            <a:off x="1219200" y="3971925"/>
            <a:ext cx="3060700" cy="523875"/>
          </a:xfrm>
          <a:prstGeom prst="rect">
            <a:avLst/>
          </a:prstGeom>
          <a:noFill/>
          <a:ln w="9525">
            <a:noFill/>
            <a:miter lim="800000"/>
          </a:ln>
        </p:spPr>
        <p:txBody>
          <a:bodyPr wrap="none">
            <a:spAutoFit/>
          </a:bodyPr>
          <a:lstStyle/>
          <a:p>
            <a:r>
              <a:rPr lang="en-US" sz="2800" b="1">
                <a:latin typeface="Times New Roman" panose="02020603050405020304" pitchFamily="18" charset="0"/>
                <a:cs typeface="Times New Roman" panose="02020603050405020304" pitchFamily="18" charset="0"/>
              </a:rPr>
              <a:t>Water fluoridation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u="sng" dirty="0" smtClean="0">
                <a:ln w="0"/>
                <a:effectLst>
                  <a:reflection blurRad="12700" stA="50000" endPos="50000" dist="5000" dir="5400000" sy="-100000" rotWithShape="0"/>
                </a:effectLst>
                <a:latin typeface="Cooper Black" panose="0208090404030B020404" pitchFamily="18" charset="0"/>
              </a:rPr>
              <a:t>Disadvantages</a:t>
            </a:r>
            <a:endParaRPr lang="en-US" u="sng" dirty="0">
              <a:ln w="0"/>
              <a:effectLst>
                <a:reflection blurRad="12700" stA="50000" endPos="50000" dist="5000" dir="5400000" sy="-100000" rotWithShape="0"/>
              </a:effectLst>
              <a:latin typeface="Cooper Black" panose="0208090404030B020404" pitchFamily="18" charset="0"/>
            </a:endParaRPr>
          </a:p>
        </p:txBody>
      </p:sp>
      <p:sp>
        <p:nvSpPr>
          <p:cNvPr id="3" name="Content Placeholder 2"/>
          <p:cNvSpPr>
            <a:spLocks noGrp="1"/>
          </p:cNvSpPr>
          <p:nvPr>
            <p:ph sz="quarter" idx="1"/>
          </p:nvPr>
        </p:nvSpPr>
        <p:spPr>
          <a:xfrm>
            <a:off x="152400" y="1524000"/>
            <a:ext cx="8839200" cy="5181600"/>
          </a:xfrm>
        </p:spPr>
        <p:txBody>
          <a:bodyPr>
            <a:normAutofit/>
          </a:bodyPr>
          <a:lstStyle/>
          <a:p>
            <a:pPr marL="514350" indent="-514350">
              <a:lnSpc>
                <a:spcPct val="120000"/>
              </a:lnSpc>
              <a:buAutoNum type="arabicParenR"/>
            </a:pPr>
            <a:endParaRPr lang="en-US" sz="2400" dirty="0" smtClean="0">
              <a:latin typeface="Times New Roman" panose="02020603050405020304" pitchFamily="18" charset="0"/>
              <a:cs typeface="Times New Roman" panose="02020603050405020304" pitchFamily="18" charset="0"/>
            </a:endParaRPr>
          </a:p>
          <a:p>
            <a:pPr marL="514350" indent="-514350">
              <a:lnSpc>
                <a:spcPct val="120000"/>
              </a:lnSpc>
              <a:buClr>
                <a:srgbClr val="00B0F0"/>
              </a:buClr>
              <a:buAutoNum type="arabicParenR"/>
            </a:pPr>
            <a:r>
              <a:rPr lang="en-US" sz="2400" dirty="0" smtClean="0">
                <a:latin typeface="Times New Roman" panose="02020603050405020304" pitchFamily="18" charset="0"/>
                <a:cs typeface="Times New Roman" panose="02020603050405020304" pitchFamily="18" charset="0"/>
              </a:rPr>
              <a:t>Communities with community water supply</a:t>
            </a:r>
          </a:p>
          <a:p>
            <a:pPr marL="514350" indent="-514350">
              <a:lnSpc>
                <a:spcPct val="120000"/>
              </a:lnSpc>
              <a:buClr>
                <a:srgbClr val="00B0F0"/>
              </a:buClr>
              <a:buAutoNum type="arabicParenR"/>
            </a:pPr>
            <a:r>
              <a:rPr lang="en-US" sz="2400" dirty="0" smtClean="0">
                <a:latin typeface="Times New Roman" panose="02020603050405020304" pitchFamily="18" charset="0"/>
                <a:cs typeface="Times New Roman" panose="02020603050405020304" pitchFamily="18" charset="0"/>
              </a:rPr>
              <a:t>Interferes with personal choice</a:t>
            </a:r>
          </a:p>
          <a:p>
            <a:pPr marL="514350" indent="-514350">
              <a:lnSpc>
                <a:spcPct val="120000"/>
              </a:lnSpc>
              <a:buClr>
                <a:srgbClr val="00B0F0"/>
              </a:buClr>
              <a:buAutoNum type="arabicParenR"/>
            </a:pPr>
            <a:r>
              <a:rPr lang="en-US" sz="2400" dirty="0" smtClean="0">
                <a:latin typeface="Times New Roman" panose="02020603050405020304" pitchFamily="18" charset="0"/>
                <a:cs typeface="Times New Roman" panose="02020603050405020304" pitchFamily="18" charset="0"/>
              </a:rPr>
              <a:t>People may think of over-protection</a:t>
            </a:r>
          </a:p>
          <a:p>
            <a:pPr marL="514350" indent="-514350">
              <a:lnSpc>
                <a:spcPct val="120000"/>
              </a:lnSpc>
              <a:buClr>
                <a:srgbClr val="00B0F0"/>
              </a:buClr>
              <a:buAutoNum type="arabicParenR"/>
            </a:pPr>
            <a:r>
              <a:rPr lang="en-US" sz="2400" dirty="0" smtClean="0">
                <a:latin typeface="Times New Roman" panose="02020603050405020304" pitchFamily="18" charset="0"/>
                <a:cs typeface="Times New Roman" panose="02020603050405020304" pitchFamily="18" charset="0"/>
              </a:rPr>
              <a:t>Initial cost for installing fluoridation plant is more </a:t>
            </a:r>
          </a:p>
          <a:p>
            <a:pPr marL="514350" indent="-514350">
              <a:lnSpc>
                <a:spcPct val="120000"/>
              </a:lnSpc>
              <a:buClr>
                <a:srgbClr val="00B0F0"/>
              </a:buClr>
              <a:buAutoNum type="arabicParenR"/>
            </a:pPr>
            <a:r>
              <a:rPr lang="en-US" sz="2400" dirty="0" smtClean="0">
                <a:solidFill>
                  <a:schemeClr val="tx1"/>
                </a:solidFill>
                <a:latin typeface="Times New Roman" panose="02020603050405020304" pitchFamily="18" charset="0"/>
                <a:cs typeface="Times New Roman" panose="02020603050405020304" pitchFamily="18" charset="0"/>
              </a:rPr>
              <a:t>Extra manpower will be required </a:t>
            </a:r>
            <a:endParaRPr lang="en-US" sz="2400"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401887"/>
            <a:ext cx="8458200" cy="950913"/>
          </a:xfrm>
        </p:spPr>
        <p:txBody>
          <a:bodyPr/>
          <a:lstStyle/>
          <a:p>
            <a:pPr algn="ctr"/>
            <a:r>
              <a:rPr lang="en-US" b="1"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School water fluoridation </a:t>
            </a:r>
            <a:endParaRPr lang="en-US" b="1"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p:cNvSpPr>
          <p:nvPr>
            <p:ph type="title"/>
          </p:nvPr>
        </p:nvSpPr>
        <p:spPr bwMode="auto">
          <a:noFill/>
        </p:spPr>
        <p:txBody>
          <a:bodyPr wrap="square" lIns="91440" tIns="45720" rIns="91440" bIns="45720" numCol="1" anchorCtr="0" compatLnSpc="1">
            <a:normAutofit fontScale="90000"/>
          </a:bodyPr>
          <a:lstStyle/>
          <a:p>
            <a:pPr eaLnBrk="1" hangingPunct="1"/>
            <a:r>
              <a:rPr lang="en-US" sz="3400" cap="none" smtClean="0">
                <a:latin typeface="Times New Roman" panose="02020603050405020304" pitchFamily="18" charset="0"/>
              </a:rPr>
              <a:t/>
            </a:r>
            <a:br>
              <a:rPr lang="en-US" sz="3400" cap="none" smtClean="0">
                <a:latin typeface="Times New Roman" panose="02020603050405020304" pitchFamily="18" charset="0"/>
              </a:rPr>
            </a:br>
            <a:endParaRPr lang="en-US" sz="3400" cap="none" smtClean="0">
              <a:latin typeface="Times New Roman" panose="02020603050405020304" pitchFamily="18" charset="0"/>
            </a:endParaRPr>
          </a:p>
        </p:txBody>
      </p:sp>
      <p:sp>
        <p:nvSpPr>
          <p:cNvPr id="59396" name="Rectangle 3"/>
          <p:cNvSpPr>
            <a:spLocks noGrp="1"/>
          </p:cNvSpPr>
          <p:nvPr>
            <p:ph sz="quarter" idx="1"/>
          </p:nvPr>
        </p:nvSpPr>
        <p:spPr>
          <a:xfrm>
            <a:off x="457200" y="2743200"/>
            <a:ext cx="8458200" cy="3810000"/>
          </a:xfrm>
        </p:spPr>
        <p:txBody>
          <a:bodyPr>
            <a:normAutofit lnSpcReduction="10000"/>
          </a:bodyPr>
          <a:lstStyle/>
          <a:p>
            <a:pPr algn="just" eaLnBrk="1" hangingPunct="1"/>
            <a:r>
              <a:rPr lang="en-US" sz="2400" dirty="0" smtClean="0">
                <a:latin typeface="Times New Roman" panose="02020603050405020304" pitchFamily="18" charset="0"/>
                <a:cs typeface="Times New Roman" panose="02020603050405020304" pitchFamily="18" charset="0"/>
              </a:rPr>
              <a:t>1954 –Virginia island, 2.3ppm at 2 schools</a:t>
            </a:r>
          </a:p>
          <a:p>
            <a:pPr algn="just" eaLnBrk="1" hangingPunct="1"/>
            <a:endParaRPr lang="en-US" sz="2400" dirty="0" smtClean="0">
              <a:latin typeface="Times New Roman" panose="02020603050405020304" pitchFamily="18" charset="0"/>
              <a:cs typeface="Times New Roman" panose="02020603050405020304" pitchFamily="18" charset="0"/>
            </a:endParaRPr>
          </a:p>
          <a:p>
            <a:pPr algn="just" eaLnBrk="1" hangingPunct="1"/>
            <a:r>
              <a:rPr lang="en-US" sz="2400" dirty="0" smtClean="0">
                <a:latin typeface="Times New Roman" panose="02020603050405020304" pitchFamily="18" charset="0"/>
                <a:cs typeface="Times New Roman" panose="02020603050405020304" pitchFamily="18" charset="0"/>
              </a:rPr>
              <a:t>1962 - 7-13 year old children were examined and showed that 21.9% caries reduction. </a:t>
            </a:r>
            <a:r>
              <a:rPr lang="en-US" sz="2400" b="1" dirty="0" smtClean="0">
                <a:latin typeface="Times New Roman" panose="02020603050405020304" pitchFamily="18" charset="0"/>
                <a:cs typeface="Times New Roman" panose="02020603050405020304" pitchFamily="18" charset="0"/>
              </a:rPr>
              <a:t>(Horowitz , Law and </a:t>
            </a:r>
            <a:r>
              <a:rPr lang="en-US" sz="2400" b="1" dirty="0" err="1" smtClean="0">
                <a:latin typeface="Times New Roman" panose="02020603050405020304" pitchFamily="18" charset="0"/>
                <a:cs typeface="Times New Roman" panose="02020603050405020304" pitchFamily="18" charset="0"/>
              </a:rPr>
              <a:t>pritzker</a:t>
            </a:r>
            <a:r>
              <a:rPr lang="en-US" sz="2400" b="1" dirty="0" smtClean="0">
                <a:latin typeface="Times New Roman" panose="02020603050405020304" pitchFamily="18" charset="0"/>
                <a:cs typeface="Times New Roman" panose="02020603050405020304" pitchFamily="18" charset="0"/>
              </a:rPr>
              <a:t> , 1965)</a:t>
            </a:r>
          </a:p>
          <a:p>
            <a:pPr algn="just" eaLnBrk="1" hangingPunct="1"/>
            <a:endParaRPr lang="en-US" sz="2400" dirty="0" smtClean="0">
              <a:latin typeface="Times New Roman" panose="02020603050405020304" pitchFamily="18" charset="0"/>
              <a:cs typeface="Times New Roman" panose="02020603050405020304" pitchFamily="18" charset="0"/>
            </a:endParaRPr>
          </a:p>
          <a:p>
            <a:pPr algn="just" eaLnBrk="1" hangingPunct="1"/>
            <a:r>
              <a:rPr lang="en-US" sz="2400" b="1" dirty="0" smtClean="0">
                <a:latin typeface="Times New Roman" panose="02020603050405020304" pitchFamily="18" charset="0"/>
                <a:cs typeface="Times New Roman" panose="02020603050405020304" pitchFamily="18" charset="0"/>
              </a:rPr>
              <a:t>Heifetz et al 1983</a:t>
            </a:r>
            <a:r>
              <a:rPr lang="en-US" sz="2400" dirty="0" smtClean="0">
                <a:latin typeface="Times New Roman" panose="02020603050405020304" pitchFamily="18" charset="0"/>
                <a:cs typeface="Times New Roman" panose="02020603050405020304" pitchFamily="18" charset="0"/>
              </a:rPr>
              <a:t> –12yr study (6.3ppm) –47% reduction</a:t>
            </a:r>
          </a:p>
          <a:p>
            <a:pPr algn="just" eaLnBrk="1" hangingPunct="1"/>
            <a:endParaRPr lang="en-US" sz="2400" dirty="0" smtClean="0">
              <a:latin typeface="Times New Roman" panose="02020603050405020304" pitchFamily="18" charset="0"/>
              <a:cs typeface="Times New Roman" panose="02020603050405020304" pitchFamily="18" charset="0"/>
            </a:endParaRPr>
          </a:p>
          <a:p>
            <a:pPr algn="just" eaLnBrk="1" hangingPunct="1"/>
            <a:r>
              <a:rPr lang="en-US" sz="2400" b="1" dirty="0" smtClean="0">
                <a:latin typeface="Times New Roman" panose="02020603050405020304" pitchFamily="18" charset="0"/>
                <a:cs typeface="Times New Roman" panose="02020603050405020304" pitchFamily="18" charset="0"/>
              </a:rPr>
              <a:t>Results of these several studies -Effective public health</a:t>
            </a:r>
            <a:r>
              <a:rPr lang="en-US" sz="18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measure </a:t>
            </a:r>
            <a:r>
              <a:rPr lang="en-US" sz="1800" b="1" dirty="0" smtClean="0">
                <a:latin typeface="Times New Roman" panose="02020603050405020304" pitchFamily="18" charset="0"/>
                <a:cs typeface="Times New Roman" panose="02020603050405020304" pitchFamily="18" charset="0"/>
              </a:rPr>
              <a:t> </a:t>
            </a:r>
            <a:endParaRPr lang="en-US" sz="1800" dirty="0" smtClean="0">
              <a:latin typeface="Times New Roman" panose="02020603050405020304" pitchFamily="18" charset="0"/>
              <a:cs typeface="Times New Roman" panose="02020603050405020304" pitchFamily="18" charset="0"/>
            </a:endParaRPr>
          </a:p>
          <a:p>
            <a:pPr algn="just" eaLnBrk="1" hangingPunct="1"/>
            <a:endParaRPr lang="en-US" sz="1800" dirty="0" smtClean="0">
              <a:latin typeface="Times New Roman" panose="02020603050405020304" pitchFamily="18" charset="0"/>
              <a:cs typeface="Times New Roman" panose="02020603050405020304" pitchFamily="18" charset="0"/>
            </a:endParaRPr>
          </a:p>
        </p:txBody>
      </p:sp>
      <p:sp>
        <p:nvSpPr>
          <p:cNvPr id="59398" name="Rectangle 2"/>
          <p:cNvSpPr>
            <a:spLocks noGrp="1"/>
          </p:cNvSpPr>
          <p:nvPr>
            <p:ph type="title" idx="4294967295"/>
          </p:nvPr>
        </p:nvSpPr>
        <p:spPr bwMode="auto">
          <a:xfrm>
            <a:off x="0" y="838200"/>
            <a:ext cx="5462588" cy="1143000"/>
          </a:xfrm>
          <a:noFill/>
        </p:spPr>
        <p:txBody>
          <a:bodyPr wrap="square" lIns="91440" tIns="45720" rIns="91440" bIns="45720" numCol="1" anchorCtr="0" compatLnSpc="1"/>
          <a:lstStyle/>
          <a:p>
            <a:pPr eaLnBrk="1" hangingPunct="1"/>
            <a:r>
              <a:rPr lang="en-US" sz="3400" u="sng" cap="none" dirty="0" smtClean="0">
                <a:solidFill>
                  <a:srgbClr val="00B0F0"/>
                </a:solidFill>
                <a:latin typeface="Times New Roman" panose="02020603050405020304" pitchFamily="18" charset="0"/>
              </a:rPr>
              <a:t>School water fluoridation</a:t>
            </a:r>
          </a:p>
        </p:txBody>
      </p:sp>
      <p:pic>
        <p:nvPicPr>
          <p:cNvPr id="59399" name="Picture 4" descr="school children"/>
          <p:cNvPicPr>
            <a:picLocks noChangeAspect="1" noChangeArrowheads="1"/>
          </p:cNvPicPr>
          <p:nvPr/>
        </p:nvPicPr>
        <p:blipFill>
          <a:blip r:embed="rId2"/>
          <a:srcRect/>
          <a:stretch>
            <a:fillRect/>
          </a:stretch>
        </p:blipFill>
        <p:spPr bwMode="auto">
          <a:xfrm>
            <a:off x="6477000" y="533400"/>
            <a:ext cx="2514600" cy="18684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p:cNvSpPr>
          <p:nvPr>
            <p:ph sz="quarter" idx="1"/>
          </p:nvPr>
        </p:nvSpPr>
        <p:spPr>
          <a:xfrm>
            <a:off x="457200" y="1600200"/>
            <a:ext cx="7848600" cy="4416425"/>
          </a:xfrm>
        </p:spPr>
        <p:txBody>
          <a:bodyPr>
            <a:normAutofit/>
          </a:bodyPr>
          <a:lstStyle/>
          <a:p>
            <a:pPr algn="just" eaLnBrk="1" hangingPunct="1">
              <a:lnSpc>
                <a:spcPct val="90000"/>
              </a:lnSpc>
            </a:pPr>
            <a:r>
              <a:rPr lang="en-US" sz="2400" dirty="0" smtClean="0">
                <a:latin typeface="Times New Roman" panose="02020603050405020304" pitchFamily="18" charset="0"/>
                <a:cs typeface="Times New Roman" panose="02020603050405020304" pitchFamily="18" charset="0"/>
              </a:rPr>
              <a:t>Recommended where water fluoridation is not feasible.</a:t>
            </a:r>
          </a:p>
          <a:p>
            <a:pPr algn="just" eaLnBrk="1" hangingPunct="1">
              <a:lnSpc>
                <a:spcPct val="90000"/>
              </a:lnSpc>
            </a:pPr>
            <a:endParaRPr lang="en-US" sz="2400" dirty="0" smtClean="0">
              <a:latin typeface="Times New Roman" panose="02020603050405020304" pitchFamily="18" charset="0"/>
              <a:cs typeface="Times New Roman" panose="02020603050405020304" pitchFamily="18" charset="0"/>
            </a:endParaRPr>
          </a:p>
          <a:p>
            <a:pPr algn="just" eaLnBrk="1" hangingPunct="1">
              <a:lnSpc>
                <a:spcPct val="90000"/>
              </a:lnSpc>
            </a:pPr>
            <a:r>
              <a:rPr lang="en-US" sz="2400" dirty="0" smtClean="0">
                <a:latin typeface="Times New Roman" panose="02020603050405020304" pitchFamily="18" charset="0"/>
                <a:cs typeface="Times New Roman" panose="02020603050405020304" pitchFamily="18" charset="0"/>
              </a:rPr>
              <a:t>Primary effect is systemic but also topical</a:t>
            </a:r>
          </a:p>
          <a:p>
            <a:pPr algn="just" eaLnBrk="1" hangingPunct="1">
              <a:lnSpc>
                <a:spcPct val="90000"/>
              </a:lnSpc>
            </a:pPr>
            <a:endParaRPr lang="en-US" sz="2400" dirty="0" smtClean="0">
              <a:latin typeface="Times New Roman" panose="02020603050405020304" pitchFamily="18" charset="0"/>
              <a:cs typeface="Times New Roman" panose="02020603050405020304" pitchFamily="18" charset="0"/>
            </a:endParaRPr>
          </a:p>
          <a:p>
            <a:pPr algn="just" eaLnBrk="1" hangingPunct="1">
              <a:lnSpc>
                <a:spcPct val="90000"/>
              </a:lnSpc>
            </a:pPr>
            <a:r>
              <a:rPr lang="en-US" sz="2400" dirty="0" smtClean="0">
                <a:latin typeface="Times New Roman" panose="02020603050405020304" pitchFamily="18" charset="0"/>
                <a:cs typeface="Times New Roman" panose="02020603050405020304" pitchFamily="18" charset="0"/>
              </a:rPr>
              <a:t>Reduces dental caries by 25-47%</a:t>
            </a:r>
          </a:p>
          <a:p>
            <a:pPr algn="just" eaLnBrk="1" hangingPunct="1">
              <a:lnSpc>
                <a:spcPct val="90000"/>
              </a:lnSpc>
              <a:buNone/>
            </a:pPr>
            <a:endParaRPr lang="en-US" sz="2400" dirty="0" smtClean="0">
              <a:latin typeface="Times New Roman" panose="02020603050405020304" pitchFamily="18" charset="0"/>
              <a:cs typeface="Times New Roman" panose="02020603050405020304" pitchFamily="18" charset="0"/>
            </a:endParaRPr>
          </a:p>
          <a:p>
            <a:pPr algn="just" eaLnBrk="1" hangingPunct="1">
              <a:lnSpc>
                <a:spcPct val="90000"/>
              </a:lnSpc>
            </a:pPr>
            <a:r>
              <a:rPr lang="en-US" sz="2400" dirty="0" smtClean="0">
                <a:latin typeface="Times New Roman" panose="02020603050405020304" pitchFamily="18" charset="0"/>
                <a:cs typeface="Times New Roman" panose="02020603050405020304" pitchFamily="18" charset="0"/>
              </a:rPr>
              <a:t>Recommended concentration is 4.5 </a:t>
            </a:r>
            <a:r>
              <a:rPr lang="en-US" sz="2400" dirty="0" err="1" smtClean="0">
                <a:latin typeface="Times New Roman" panose="02020603050405020304" pitchFamily="18" charset="0"/>
                <a:cs typeface="Times New Roman" panose="02020603050405020304" pitchFamily="18" charset="0"/>
              </a:rPr>
              <a:t>ppm</a:t>
            </a:r>
            <a:r>
              <a:rPr lang="en-US" sz="2400" dirty="0" smtClean="0">
                <a:latin typeface="Times New Roman" panose="02020603050405020304" pitchFamily="18" charset="0"/>
                <a:cs typeface="Times New Roman" panose="02020603050405020304" pitchFamily="18" charset="0"/>
              </a:rPr>
              <a:t>.</a:t>
            </a:r>
          </a:p>
          <a:p>
            <a:pPr algn="just" eaLnBrk="1" hangingPunct="1">
              <a:lnSpc>
                <a:spcPct val="90000"/>
              </a:lnSpc>
            </a:pPr>
            <a:endParaRPr lang="en-US" sz="2400" dirty="0" smtClean="0">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457200" y="277813"/>
            <a:ext cx="7696200" cy="941387"/>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endParaRPr lang="en-US" sz="380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lgerian" panose="04020705040A02060702" pitchFamily="82" charset="0"/>
            </a:endParaRPr>
          </a:p>
        </p:txBody>
      </p:sp>
      <p:sp>
        <p:nvSpPr>
          <p:cNvPr id="168963" name="Rectangle 3"/>
          <p:cNvSpPr>
            <a:spLocks noGrp="1" noChangeArrowheads="1"/>
          </p:cNvSpPr>
          <p:nvPr>
            <p:ph sz="quarter" idx="1"/>
          </p:nvPr>
        </p:nvSpPr>
        <p:spPr>
          <a:xfrm>
            <a:off x="152400" y="1447800"/>
            <a:ext cx="8839200" cy="5257800"/>
          </a:xfrm>
        </p:spPr>
        <p:txBody>
          <a:bodyPr>
            <a:normAutofit/>
          </a:bodyPr>
          <a:lstStyle/>
          <a:p>
            <a:pPr eaLnBrk="1" hangingPunct="1">
              <a:lnSpc>
                <a:spcPct val="120000"/>
              </a:lnSpc>
            </a:pPr>
            <a:r>
              <a:rPr lang="en-US" b="1" u="sng" dirty="0" smtClean="0">
                <a:solidFill>
                  <a:srgbClr val="00B0F0"/>
                </a:solidFill>
                <a:latin typeface="Times New Roman" panose="02020603050405020304" pitchFamily="18" charset="0"/>
                <a:cs typeface="Times New Roman" panose="02020603050405020304" pitchFamily="18" charset="0"/>
              </a:rPr>
              <a:t>Criteria:</a:t>
            </a:r>
          </a:p>
          <a:p>
            <a:pPr eaLnBrk="1" hangingPunct="1">
              <a:lnSpc>
                <a:spcPct val="120000"/>
              </a:lnSpc>
            </a:pPr>
            <a:endParaRPr lang="en-US" b="1" u="sng" dirty="0" smtClean="0">
              <a:solidFill>
                <a:srgbClr val="00B0F0"/>
              </a:solidFill>
              <a:latin typeface="Times New Roman" panose="02020603050405020304" pitchFamily="18" charset="0"/>
              <a:cs typeface="Times New Roman" panose="02020603050405020304" pitchFamily="18" charset="0"/>
            </a:endParaRPr>
          </a:p>
          <a:p>
            <a:pPr marL="514350" indent="-514350" eaLnBrk="1" hangingPunct="1">
              <a:lnSpc>
                <a:spcPct val="120000"/>
              </a:lnSpc>
              <a:buClr>
                <a:srgbClr val="00B0F0"/>
              </a:buClr>
              <a:buAutoNum type="arabicParenR"/>
            </a:pPr>
            <a:r>
              <a:rPr lang="en-US" dirty="0" smtClean="0">
                <a:latin typeface="Times New Roman" panose="02020603050405020304" pitchFamily="18" charset="0"/>
                <a:cs typeface="Times New Roman" panose="02020603050405020304" pitchFamily="18" charset="0"/>
              </a:rPr>
              <a:t>F level  of particular area should be low</a:t>
            </a:r>
          </a:p>
          <a:p>
            <a:pPr marL="514350" indent="-514350" eaLnBrk="1" hangingPunct="1">
              <a:lnSpc>
                <a:spcPct val="120000"/>
              </a:lnSpc>
              <a:buClr>
                <a:srgbClr val="00B0F0"/>
              </a:buClr>
              <a:buAutoNum type="arabicParenR"/>
            </a:pPr>
            <a:r>
              <a:rPr lang="en-US" dirty="0" smtClean="0">
                <a:latin typeface="Times New Roman" panose="02020603050405020304" pitchFamily="18" charset="0"/>
                <a:cs typeface="Times New Roman" panose="02020603050405020304" pitchFamily="18" charset="0"/>
              </a:rPr>
              <a:t>School should have its own water supply</a:t>
            </a:r>
          </a:p>
          <a:p>
            <a:pPr marL="514350" indent="-514350" eaLnBrk="1" hangingPunct="1">
              <a:lnSpc>
                <a:spcPct val="120000"/>
              </a:lnSpc>
              <a:buClr>
                <a:srgbClr val="00B0F0"/>
              </a:buClr>
              <a:buAutoNum type="arabicParenR"/>
            </a:pPr>
            <a:r>
              <a:rPr lang="en-US" dirty="0" smtClean="0">
                <a:latin typeface="Times New Roman" panose="02020603050405020304" pitchFamily="18" charset="0"/>
                <a:cs typeface="Times New Roman" panose="02020603050405020304" pitchFamily="18" charset="0"/>
              </a:rPr>
              <a:t>Children should not consume water from outside source</a:t>
            </a:r>
          </a:p>
          <a:p>
            <a:pPr marL="514350" indent="-514350" eaLnBrk="1" hangingPunct="1">
              <a:lnSpc>
                <a:spcPct val="120000"/>
              </a:lnSpc>
              <a:buClr>
                <a:srgbClr val="00B0F0"/>
              </a:buClr>
              <a:buAutoNum type="arabicParenR"/>
            </a:pPr>
            <a:r>
              <a:rPr lang="en-US" dirty="0" smtClean="0">
                <a:latin typeface="Times New Roman" panose="02020603050405020304" pitchFamily="18" charset="0"/>
                <a:cs typeface="Times New Roman" panose="02020603050405020304" pitchFamily="18" charset="0"/>
              </a:rPr>
              <a:t>Fluoridation should be done by trained personnel</a:t>
            </a:r>
          </a:p>
          <a:p>
            <a:pPr marL="514350" indent="-514350" eaLnBrk="1" hangingPunct="1">
              <a:lnSpc>
                <a:spcPct val="120000"/>
              </a:lnSpc>
              <a:buClr>
                <a:srgbClr val="00B0F0"/>
              </a:buClr>
              <a:buAutoNum type="arabicParenR"/>
            </a:pPr>
            <a:r>
              <a:rPr lang="en-US" dirty="0" smtClean="0">
                <a:latin typeface="Times New Roman" panose="02020603050405020304" pitchFamily="18" charset="0"/>
                <a:cs typeface="Times New Roman" panose="02020603050405020304" pitchFamily="18" charset="0"/>
              </a:rPr>
              <a:t>It should be under strict vigilance</a:t>
            </a:r>
          </a:p>
          <a:p>
            <a:pPr marL="514350" indent="-514350" eaLnBrk="1" hangingPunct="1">
              <a:lnSpc>
                <a:spcPct val="120000"/>
              </a:lnSpc>
              <a:buClr>
                <a:srgbClr val="00B0F0"/>
              </a:buClr>
              <a:buAutoNum type="arabicParenR"/>
            </a:pPr>
            <a:r>
              <a:rPr lang="en-US" dirty="0" smtClean="0">
                <a:latin typeface="Times New Roman" panose="02020603050405020304" pitchFamily="18" charset="0"/>
                <a:cs typeface="Times New Roman" panose="02020603050405020304" pitchFamily="18" charset="0"/>
              </a:rPr>
              <a:t>Parents should not object their child to take water from it</a:t>
            </a:r>
          </a:p>
          <a:p>
            <a:pPr marL="514350" indent="-514350" eaLnBrk="1" hangingPunct="1">
              <a:lnSpc>
                <a:spcPct val="120000"/>
              </a:lnSpc>
              <a:buClr>
                <a:srgbClr val="00B0F0"/>
              </a:buClr>
              <a:buAutoNum type="arabicParenR"/>
            </a:pPr>
            <a:r>
              <a:rPr lang="en-US" dirty="0" smtClean="0">
                <a:latin typeface="Times New Roman" panose="02020603050405020304" pitchFamily="18" charset="0"/>
                <a:cs typeface="Times New Roman" panose="02020603050405020304" pitchFamily="18" charset="0"/>
              </a:rPr>
              <a:t>Clearly disinfected and cleaned periodically</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p:cNvSpPr>
          <p:nvPr>
            <p:ph sz="quarter" idx="1"/>
          </p:nvPr>
        </p:nvSpPr>
        <p:spPr>
          <a:xfrm>
            <a:off x="381000" y="1066800"/>
            <a:ext cx="8305800" cy="4953000"/>
          </a:xfrm>
        </p:spPr>
        <p:txBody>
          <a:bodyPr>
            <a:normAutofit lnSpcReduction="10000"/>
          </a:bodyPr>
          <a:lstStyle/>
          <a:p>
            <a:pPr algn="just" eaLnBrk="1" hangingPunct="1">
              <a:lnSpc>
                <a:spcPct val="80000"/>
              </a:lnSpc>
            </a:pPr>
            <a:r>
              <a:rPr lang="en-US" sz="2400" b="1" dirty="0" smtClean="0">
                <a:latin typeface="Times New Roman" panose="02020603050405020304" pitchFamily="18" charset="0"/>
                <a:cs typeface="Times New Roman" panose="02020603050405020304" pitchFamily="18" charset="0"/>
              </a:rPr>
              <a:t>Advantages</a:t>
            </a:r>
            <a:endParaRPr lang="en-US" sz="2400" dirty="0" smtClean="0">
              <a:latin typeface="Times New Roman" panose="02020603050405020304" pitchFamily="18" charset="0"/>
              <a:cs typeface="Times New Roman" panose="02020603050405020304" pitchFamily="18" charset="0"/>
            </a:endParaRP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Target population—school children</a:t>
            </a: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Quite economical</a:t>
            </a: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Dental </a:t>
            </a:r>
            <a:r>
              <a:rPr lang="en-US" sz="2400" dirty="0" err="1" smtClean="0">
                <a:latin typeface="Times New Roman" panose="02020603050405020304" pitchFamily="18" charset="0"/>
                <a:cs typeface="Times New Roman" panose="02020603050405020304" pitchFamily="18" charset="0"/>
              </a:rPr>
              <a:t>fluorosis</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lesslikely</a:t>
            </a:r>
            <a:r>
              <a:rPr lang="en-US" sz="2400" dirty="0" smtClean="0">
                <a:latin typeface="Times New Roman" panose="02020603050405020304" pitchFamily="18" charset="0"/>
                <a:cs typeface="Times New Roman" panose="02020603050405020304" pitchFamily="18" charset="0"/>
              </a:rPr>
              <a:t> to occur</a:t>
            </a:r>
          </a:p>
          <a:p>
            <a:pPr algn="just" eaLnBrk="1" hangingPunct="1">
              <a:lnSpc>
                <a:spcPct val="80000"/>
              </a:lnSpc>
            </a:pPr>
            <a:endParaRPr lang="en-US" sz="2400" dirty="0" smtClean="0">
              <a:latin typeface="Times New Roman" panose="02020603050405020304" pitchFamily="18" charset="0"/>
              <a:cs typeface="Times New Roman" panose="02020603050405020304" pitchFamily="18" charset="0"/>
            </a:endParaRPr>
          </a:p>
          <a:p>
            <a:pPr algn="just" eaLnBrk="1" hangingPunct="1">
              <a:lnSpc>
                <a:spcPct val="80000"/>
              </a:lnSpc>
            </a:pPr>
            <a:r>
              <a:rPr lang="en-US" sz="2400" b="1" dirty="0" smtClean="0">
                <a:latin typeface="Times New Roman" panose="02020603050405020304" pitchFamily="18" charset="0"/>
                <a:cs typeface="Times New Roman" panose="02020603050405020304" pitchFamily="18" charset="0"/>
              </a:rPr>
              <a:t>Disadvantages</a:t>
            </a:r>
            <a:endParaRPr lang="en-US" sz="2400" dirty="0" smtClean="0">
              <a:latin typeface="Times New Roman" panose="02020603050405020304" pitchFamily="18" charset="0"/>
              <a:cs typeface="Times New Roman" panose="02020603050405020304" pitchFamily="18" charset="0"/>
            </a:endParaRP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Limited pre eruptive contact (5-6yr)</a:t>
            </a: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Intermittent exposure of F to children (5-6hrs </a:t>
            </a:r>
            <a:r>
              <a:rPr lang="en-US" sz="2400" b="1" dirty="0" smtClean="0">
                <a:latin typeface="Times New Roman" panose="02020603050405020304" pitchFamily="18" charset="0"/>
                <a:cs typeface="Times New Roman" panose="02020603050405020304" pitchFamily="18" charset="0"/>
              </a:rPr>
              <a:t>4.5ppm</a:t>
            </a:r>
            <a:endParaRPr lang="en-US" sz="2400" dirty="0" smtClean="0">
              <a:latin typeface="Times New Roman" panose="02020603050405020304" pitchFamily="18" charset="0"/>
              <a:cs typeface="Times New Roman" panose="02020603050405020304" pitchFamily="18" charset="0"/>
            </a:endParaRP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All children may not attend the school all days.</a:t>
            </a: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Lack of co-operation from school authorities and parents.</a:t>
            </a:r>
          </a:p>
          <a:p>
            <a:pPr algn="just" eaLnBrk="1" hangingPunct="1">
              <a:lnSpc>
                <a:spcPct val="80000"/>
              </a:lnSpc>
              <a:buFont typeface="Wingdings" panose="05000000000000000000" pitchFamily="2" charset="2"/>
              <a:buChar char="ü"/>
            </a:pPr>
            <a:endParaRPr lang="en-US" sz="2400" dirty="0" smtClean="0">
              <a:latin typeface="Times New Roman" panose="02020603050405020304" pitchFamily="18" charset="0"/>
              <a:cs typeface="Times New Roman" panose="02020603050405020304" pitchFamily="18" charset="0"/>
            </a:endParaRPr>
          </a:p>
          <a:p>
            <a:pPr algn="just" eaLnBrk="1" hangingPunct="1">
              <a:lnSpc>
                <a:spcPct val="80000"/>
              </a:lnSpc>
            </a:pPr>
            <a:endParaRPr lang="en-US" sz="2400" dirty="0" smtClean="0">
              <a:latin typeface="Times New Roman" panose="02020603050405020304" pitchFamily="18" charset="0"/>
              <a:cs typeface="Times New Roman" panose="02020603050405020304" pitchFamily="18" charset="0"/>
            </a:endParaRPr>
          </a:p>
          <a:p>
            <a:pPr algn="just" eaLnBrk="1" hangingPunct="1">
              <a:lnSpc>
                <a:spcPct val="80000"/>
              </a:lnSpc>
            </a:pPr>
            <a:r>
              <a:rPr lang="en-US" sz="2400" b="1" dirty="0" smtClean="0">
                <a:latin typeface="Times New Roman" panose="02020603050405020304" pitchFamily="18" charset="0"/>
                <a:cs typeface="Times New Roman" panose="02020603050405020304" pitchFamily="18" charset="0"/>
              </a:rPr>
              <a:t>The cost per child per year including equipment and </a:t>
            </a:r>
            <a:r>
              <a:rPr lang="en-US" sz="2400" b="1" dirty="0" err="1" smtClean="0">
                <a:latin typeface="Times New Roman" panose="02020603050405020304" pitchFamily="18" charset="0"/>
                <a:cs typeface="Times New Roman" panose="02020603050405020304" pitchFamily="18" charset="0"/>
              </a:rPr>
              <a:t>labour</a:t>
            </a:r>
            <a:r>
              <a:rPr lang="en-US" sz="2400" b="1" dirty="0" smtClean="0">
                <a:latin typeface="Times New Roman" panose="02020603050405020304" pitchFamily="18" charset="0"/>
                <a:cs typeface="Times New Roman" panose="02020603050405020304" pitchFamily="18" charset="0"/>
              </a:rPr>
              <a:t> has been estimated at </a:t>
            </a:r>
            <a:r>
              <a:rPr lang="en-US" sz="2400" b="1" dirty="0" smtClean="0">
                <a:solidFill>
                  <a:srgbClr val="FF3300"/>
                </a:solidFill>
                <a:latin typeface="Times New Roman" panose="02020603050405020304" pitchFamily="18" charset="0"/>
                <a:cs typeface="Times New Roman" panose="02020603050405020304" pitchFamily="18" charset="0"/>
              </a:rPr>
              <a:t>$ 1.5</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Newbrun</a:t>
            </a:r>
            <a:r>
              <a:rPr lang="en-US" sz="2400" b="1" dirty="0" smtClean="0">
                <a:latin typeface="Times New Roman" panose="02020603050405020304" pitchFamily="18" charset="0"/>
                <a:cs typeface="Times New Roman" panose="02020603050405020304" pitchFamily="18" charset="0"/>
              </a:rPr>
              <a:t> 1978)</a:t>
            </a:r>
          </a:p>
          <a:p>
            <a:pPr eaLnBrk="1" hangingPunct="1">
              <a:lnSpc>
                <a:spcPct val="80000"/>
              </a:lnSpc>
            </a:pPr>
            <a:endParaRPr lang="en-US" sz="2400" b="1" dirty="0" smtClean="0"/>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086600" cy="1143000"/>
          </a:xfrm>
        </p:spPr>
        <p:txBody>
          <a:bodyPr/>
          <a:lstStyle/>
          <a:p>
            <a:pPr>
              <a:defRPr/>
            </a:pPr>
            <a:r>
              <a:rPr lang="en-US" b="1" u="sng" dirty="0" smtClean="0"/>
              <a:t>Requirements &amp; feasibility in </a:t>
            </a:r>
            <a:r>
              <a:rPr lang="en-US" b="1" u="sng" dirty="0" err="1" smtClean="0"/>
              <a:t>india</a:t>
            </a:r>
            <a:endParaRPr lang="en-US" b="1" u="sng" dirty="0"/>
          </a:p>
        </p:txBody>
      </p:sp>
      <p:sp>
        <p:nvSpPr>
          <p:cNvPr id="62467" name="Content Placeholder 2"/>
          <p:cNvSpPr>
            <a:spLocks noGrp="1"/>
          </p:cNvSpPr>
          <p:nvPr>
            <p:ph sz="quarter" idx="1"/>
          </p:nvPr>
        </p:nvSpPr>
        <p:spPr>
          <a:xfrm>
            <a:off x="457200" y="2057400"/>
            <a:ext cx="7467600" cy="4416425"/>
          </a:xfrm>
        </p:spPr>
        <p:txBody>
          <a:bodyPr>
            <a:normAutofit lnSpcReduction="10000"/>
          </a:bodyPr>
          <a:lstStyle/>
          <a:p>
            <a:pPr algn="just"/>
            <a:r>
              <a:rPr lang="en-US" dirty="0" smtClean="0">
                <a:latin typeface="Times New Roman" panose="02020603050405020304" pitchFamily="18" charset="0"/>
                <a:cs typeface="Times New Roman" panose="02020603050405020304" pitchFamily="18" charset="0"/>
              </a:rPr>
              <a:t>Baseline data among school going children.</a:t>
            </a:r>
          </a:p>
          <a:p>
            <a:pPr algn="just"/>
            <a:r>
              <a:rPr lang="en-US" dirty="0" smtClean="0">
                <a:latin typeface="Times New Roman" panose="02020603050405020304" pitchFamily="18" charset="0"/>
                <a:cs typeface="Times New Roman" panose="02020603050405020304" pitchFamily="18" charset="0"/>
              </a:rPr>
              <a:t>Assessment of availability of potable water and source with level of fluoride.</a:t>
            </a:r>
          </a:p>
          <a:p>
            <a:pPr algn="just"/>
            <a:r>
              <a:rPr lang="en-US" dirty="0" smtClean="0">
                <a:latin typeface="Times New Roman" panose="02020603050405020304" pitchFamily="18" charset="0"/>
                <a:cs typeface="Times New Roman" panose="02020603050405020304" pitchFamily="18" charset="0"/>
              </a:rPr>
              <a:t>We need to monitor, train technical personnel and school teacher.</a:t>
            </a:r>
          </a:p>
          <a:p>
            <a:pPr algn="just"/>
            <a:r>
              <a:rPr lang="en-US" dirty="0" smtClean="0">
                <a:latin typeface="Times New Roman" panose="02020603050405020304" pitchFamily="18" charset="0"/>
                <a:cs typeface="Times New Roman" panose="02020603050405020304" pitchFamily="18" charset="0"/>
              </a:rPr>
              <a:t>When all these things are met it will be feasible.</a:t>
            </a:r>
          </a:p>
          <a:p>
            <a:pPr algn="just"/>
            <a:r>
              <a:rPr lang="en-US" dirty="0" smtClean="0">
                <a:latin typeface="Times New Roman" panose="02020603050405020304" pitchFamily="18" charset="0"/>
                <a:cs typeface="Times New Roman" panose="02020603050405020304" pitchFamily="18" charset="0"/>
              </a:rPr>
              <a:t>Biggest problem in our country, is getting potable water for school especially rural area.</a:t>
            </a:r>
          </a:p>
          <a:p>
            <a:pPr algn="just"/>
            <a:r>
              <a:rPr lang="en-US" dirty="0" smtClean="0">
                <a:latin typeface="Times New Roman" panose="02020603050405020304" pitchFamily="18" charset="0"/>
                <a:cs typeface="Times New Roman" panose="02020603050405020304" pitchFamily="18" charset="0"/>
              </a:rPr>
              <a:t>Minimal utilization of water among the children from school.</a:t>
            </a:r>
          </a:p>
        </p:txBody>
      </p:sp>
      <p:pic>
        <p:nvPicPr>
          <p:cNvPr id="62470" name="Picture 9" descr="animated-india-flag1"/>
          <p:cNvPicPr>
            <a:picLocks noChangeAspect="1" noChangeArrowheads="1" noCrop="1"/>
          </p:cNvPicPr>
          <p:nvPr/>
        </p:nvPicPr>
        <p:blipFill>
          <a:blip r:embed="rId2"/>
          <a:srcRect/>
          <a:stretch>
            <a:fillRect/>
          </a:stretch>
        </p:blipFill>
        <p:spPr bwMode="auto">
          <a:xfrm>
            <a:off x="228600" y="165100"/>
            <a:ext cx="1447800" cy="10541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401887"/>
            <a:ext cx="8458200" cy="1179513"/>
          </a:xfrm>
        </p:spPr>
        <p:txBody>
          <a:bodyPr/>
          <a:lstStyle/>
          <a:p>
            <a:pPr algn="ctr"/>
            <a:r>
              <a:rPr lang="en-US" b="1"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Salt fluoridation </a:t>
            </a:r>
            <a:endParaRPr lang="en-US" b="1"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609600"/>
            <a:ext cx="8229600" cy="514350"/>
          </a:xfrm>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u="sng" dirty="0" smtClean="0">
                <a:ln w="0"/>
                <a:effectLst>
                  <a:reflection blurRad="12700" stA="50000" endPos="50000" dist="5000" dir="5400000" sy="-100000" rotWithShape="0"/>
                </a:effectLst>
                <a:latin typeface="Cooper Black" panose="0208090404030B020404" pitchFamily="18" charset="0"/>
              </a:rPr>
              <a:t>Salt  fluoridation </a:t>
            </a:r>
            <a:endParaRPr lang="en-US" u="sng" dirty="0" smtClean="0">
              <a:ln w="0"/>
              <a:effectLst>
                <a:reflection blurRad="12700" stA="50000" endPos="50000" dist="5000" dir="5400000" sy="-100000" rotWithShape="0"/>
              </a:effectLst>
              <a:latin typeface="Algerian" panose="04020705040A02060702" pitchFamily="82" charset="0"/>
            </a:endParaRPr>
          </a:p>
        </p:txBody>
      </p:sp>
      <p:sp>
        <p:nvSpPr>
          <p:cNvPr id="59395" name="Rectangle 3"/>
          <p:cNvSpPr>
            <a:spLocks noGrp="1" noChangeArrowheads="1"/>
          </p:cNvSpPr>
          <p:nvPr>
            <p:ph sz="quarter" idx="1"/>
          </p:nvPr>
        </p:nvSpPr>
        <p:spPr>
          <a:xfrm>
            <a:off x="303213" y="2057400"/>
            <a:ext cx="7850187" cy="4267200"/>
          </a:xfrm>
        </p:spPr>
        <p:txBody>
          <a:bodyPr>
            <a:normAutofit/>
          </a:bodyPr>
          <a:lstStyle/>
          <a:p>
            <a:pPr eaLnBrk="1" hangingPunct="1">
              <a:lnSpc>
                <a:spcPct val="90000"/>
              </a:lnSpc>
            </a:pPr>
            <a:r>
              <a:rPr lang="en-US" sz="2200" dirty="0" smtClean="0">
                <a:latin typeface="Times New Roman" panose="02020603050405020304" pitchFamily="18" charset="0"/>
                <a:cs typeface="Times New Roman" panose="02020603050405020304" pitchFamily="18" charset="0"/>
              </a:rPr>
              <a:t>Is the controlled addition of F</a:t>
            </a:r>
            <a:r>
              <a:rPr lang="en-US" sz="2200" baseline="30000"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usually Na</a:t>
            </a:r>
            <a:r>
              <a:rPr lang="en-US" sz="2200" baseline="30000" dirty="0" smtClean="0">
                <a:latin typeface="Times New Roman" panose="02020603050405020304" pitchFamily="18" charset="0"/>
                <a:cs typeface="Times New Roman" panose="02020603050405020304" pitchFamily="18" charset="0"/>
              </a:rPr>
              <a:t>+</a:t>
            </a:r>
            <a:r>
              <a:rPr lang="en-US" sz="2200" dirty="0" smtClean="0">
                <a:latin typeface="Times New Roman" panose="02020603050405020304" pitchFamily="18" charset="0"/>
                <a:cs typeface="Times New Roman" panose="02020603050405020304" pitchFamily="18" charset="0"/>
              </a:rPr>
              <a:t> or K</a:t>
            </a:r>
            <a:r>
              <a:rPr lang="en-US" sz="2200" baseline="30000"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fluoride during the manufacturing of the salt for human consumption</a:t>
            </a:r>
          </a:p>
          <a:p>
            <a:pPr eaLnBrk="1" hangingPunct="1">
              <a:lnSpc>
                <a:spcPct val="90000"/>
              </a:lnSpc>
            </a:pPr>
            <a:endParaRPr lang="en-US" sz="2200" dirty="0" smtClean="0">
              <a:latin typeface="Times New Roman" panose="02020603050405020304" pitchFamily="18" charset="0"/>
              <a:cs typeface="Times New Roman" panose="02020603050405020304" pitchFamily="18" charset="0"/>
            </a:endParaRPr>
          </a:p>
          <a:p>
            <a:pPr eaLnBrk="1" hangingPunct="1">
              <a:lnSpc>
                <a:spcPct val="90000"/>
              </a:lnSpc>
            </a:pPr>
            <a:r>
              <a:rPr lang="en-US" sz="2200" dirty="0" smtClean="0">
                <a:latin typeface="Times New Roman" panose="02020603050405020304" pitchFamily="18" charset="0"/>
                <a:cs typeface="Times New Roman" panose="02020603050405020304" pitchFamily="18" charset="0"/>
              </a:rPr>
              <a:t>Introduced by </a:t>
            </a:r>
            <a:r>
              <a:rPr lang="en-US" sz="2200" dirty="0" err="1" smtClean="0">
                <a:latin typeface="Times New Roman" panose="02020603050405020304" pitchFamily="18" charset="0"/>
                <a:cs typeface="Times New Roman" panose="02020603050405020304" pitchFamily="18" charset="0"/>
              </a:rPr>
              <a:t>Wespi</a:t>
            </a:r>
            <a:r>
              <a:rPr lang="en-US" sz="2200" dirty="0" smtClean="0">
                <a:latin typeface="Times New Roman" panose="02020603050405020304" pitchFamily="18" charset="0"/>
                <a:cs typeface="Times New Roman" panose="02020603050405020304" pitchFamily="18" charset="0"/>
              </a:rPr>
              <a:t> et al in 1955</a:t>
            </a:r>
          </a:p>
          <a:p>
            <a:pPr eaLnBrk="1" hangingPunct="1">
              <a:lnSpc>
                <a:spcPct val="90000"/>
              </a:lnSpc>
            </a:pPr>
            <a:endParaRPr lang="en-US" sz="2200" dirty="0" smtClean="0">
              <a:latin typeface="Times New Roman" panose="02020603050405020304" pitchFamily="18" charset="0"/>
              <a:cs typeface="Times New Roman" panose="02020603050405020304" pitchFamily="18" charset="0"/>
            </a:endParaRPr>
          </a:p>
          <a:p>
            <a:pPr eaLnBrk="1" hangingPunct="1">
              <a:lnSpc>
                <a:spcPct val="90000"/>
              </a:lnSpc>
            </a:pPr>
            <a:r>
              <a:rPr lang="en-US" sz="2200" dirty="0" smtClean="0">
                <a:latin typeface="Times New Roman" panose="02020603050405020304" pitchFamily="18" charset="0"/>
                <a:cs typeface="Times New Roman" panose="02020603050405020304" pitchFamily="18" charset="0"/>
              </a:rPr>
              <a:t>First adopted in </a:t>
            </a:r>
            <a:r>
              <a:rPr lang="en-US" sz="2200" b="1" dirty="0" smtClean="0">
                <a:latin typeface="Times New Roman" panose="02020603050405020304" pitchFamily="18" charset="0"/>
                <a:cs typeface="Times New Roman" panose="02020603050405020304" pitchFamily="18" charset="0"/>
              </a:rPr>
              <a:t>Switzerland in The Canton of Zurich</a:t>
            </a:r>
          </a:p>
          <a:p>
            <a:pPr eaLnBrk="1" hangingPunct="1">
              <a:lnSpc>
                <a:spcPct val="90000"/>
              </a:lnSpc>
            </a:pPr>
            <a:endParaRPr lang="en-US" sz="2200" dirty="0" smtClean="0">
              <a:latin typeface="Times New Roman" panose="02020603050405020304" pitchFamily="18" charset="0"/>
              <a:cs typeface="Times New Roman" panose="02020603050405020304" pitchFamily="18" charset="0"/>
            </a:endParaRPr>
          </a:p>
          <a:p>
            <a:pPr eaLnBrk="1" hangingPunct="1">
              <a:lnSpc>
                <a:spcPct val="90000"/>
              </a:lnSpc>
            </a:pPr>
            <a:r>
              <a:rPr lang="en-US" sz="2200" dirty="0" smtClean="0">
                <a:latin typeface="Times New Roman" panose="02020603050405020304" pitchFamily="18" charset="0"/>
                <a:cs typeface="Times New Roman" panose="02020603050405020304" pitchFamily="18" charset="0"/>
              </a:rPr>
              <a:t>Initially </a:t>
            </a:r>
            <a:r>
              <a:rPr lang="en-US" sz="2200" b="1" dirty="0" smtClean="0">
                <a:latin typeface="Times New Roman" panose="02020603050405020304" pitchFamily="18" charset="0"/>
                <a:cs typeface="Times New Roman" panose="02020603050405020304" pitchFamily="18" charset="0"/>
              </a:rPr>
              <a:t>90mgF/Kg </a:t>
            </a:r>
            <a:r>
              <a:rPr lang="en-US" sz="2200" dirty="0" smtClean="0">
                <a:latin typeface="Times New Roman" panose="02020603050405020304" pitchFamily="18" charset="0"/>
                <a:cs typeface="Times New Roman" panose="02020603050405020304" pitchFamily="18" charset="0"/>
              </a:rPr>
              <a:t>but was raised upto </a:t>
            </a:r>
            <a:r>
              <a:rPr lang="en-US" sz="2200" b="1" dirty="0" smtClean="0">
                <a:latin typeface="Times New Roman" panose="02020603050405020304" pitchFamily="18" charset="0"/>
                <a:cs typeface="Times New Roman" panose="02020603050405020304" pitchFamily="18" charset="0"/>
              </a:rPr>
              <a:t>250mgF/Kg by 1982</a:t>
            </a:r>
          </a:p>
          <a:p>
            <a:pPr eaLnBrk="1" hangingPunct="1">
              <a:lnSpc>
                <a:spcPct val="90000"/>
              </a:lnSpc>
            </a:pPr>
            <a:endParaRPr lang="en-US" sz="2200" dirty="0" smtClean="0">
              <a:latin typeface="Times New Roman" panose="02020603050405020304" pitchFamily="18" charset="0"/>
              <a:cs typeface="Times New Roman" panose="02020603050405020304" pitchFamily="18" charset="0"/>
            </a:endParaRPr>
          </a:p>
          <a:p>
            <a:pPr eaLnBrk="1" hangingPunct="1">
              <a:lnSpc>
                <a:spcPct val="90000"/>
              </a:lnSpc>
            </a:pPr>
            <a:r>
              <a:rPr lang="en-US" sz="2200" dirty="0" smtClean="0">
                <a:latin typeface="Times New Roman" panose="02020603050405020304" pitchFamily="18" charset="0"/>
                <a:cs typeface="Times New Roman" panose="02020603050405020304" pitchFamily="18" charset="0"/>
              </a:rPr>
              <a:t>Mode of Action </a:t>
            </a:r>
            <a:r>
              <a:rPr lang="en-US" sz="2200"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200" b="1" dirty="0" err="1" smtClean="0">
                <a:latin typeface="Times New Roman" panose="02020603050405020304" pitchFamily="18" charset="0"/>
                <a:cs typeface="Times New Roman" panose="02020603050405020304" pitchFamily="18" charset="0"/>
                <a:sym typeface="Wingdings" panose="05000000000000000000" pitchFamily="2" charset="2"/>
              </a:rPr>
              <a:t>Marthaler</a:t>
            </a:r>
            <a:r>
              <a:rPr lang="en-US" sz="2200" b="1" dirty="0" smtClean="0">
                <a:latin typeface="Times New Roman" panose="02020603050405020304" pitchFamily="18" charset="0"/>
                <a:cs typeface="Times New Roman" panose="02020603050405020304" pitchFamily="18" charset="0"/>
                <a:sym typeface="Wingdings" panose="05000000000000000000" pitchFamily="2" charset="2"/>
              </a:rPr>
              <a:t> et al </a:t>
            </a:r>
            <a:r>
              <a:rPr lang="en-US" sz="2200" dirty="0" smtClean="0">
                <a:latin typeface="Times New Roman" panose="02020603050405020304" pitchFamily="18" charset="0"/>
                <a:cs typeface="Times New Roman" panose="02020603050405020304" pitchFamily="18" charset="0"/>
                <a:sym typeface="Wingdings" panose="05000000000000000000" pitchFamily="2" charset="2"/>
              </a:rPr>
              <a:t>Only Post-eruptive</a:t>
            </a:r>
          </a:p>
          <a:p>
            <a:pPr lvl="1" eaLnBrk="1" hangingPunct="1">
              <a:lnSpc>
                <a:spcPct val="90000"/>
              </a:lnSpc>
              <a:buFont typeface="Wingdings" panose="05000000000000000000" pitchFamily="2" charset="2"/>
              <a:buNone/>
            </a:pPr>
            <a:r>
              <a:rPr lang="en-US" sz="2200" b="1" dirty="0" smtClean="0">
                <a:latin typeface="Times New Roman" panose="02020603050405020304" pitchFamily="18" charset="0"/>
                <a:cs typeface="Times New Roman" panose="02020603050405020304" pitchFamily="18" charset="0"/>
                <a:sym typeface="Wingdings" panose="05000000000000000000" pitchFamily="2" charset="2"/>
              </a:rPr>
              <a:t>                     TOPICAL + SYSTEMIC</a:t>
            </a:r>
            <a:endParaRPr lang="en-US" sz="2200" b="1"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endParaRPr lang="en-IN"/>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990600"/>
            <a:ext cx="853828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241684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Continuous processing</a:t>
            </a:r>
            <a:endParaRPr lang="en-IN" dirty="0"/>
          </a:p>
        </p:txBody>
      </p:sp>
      <p:pic>
        <p:nvPicPr>
          <p:cNvPr id="2050"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381000" y="1676400"/>
            <a:ext cx="8570225"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634480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p:cNvSpPr>
          <p:nvPr>
            <p:ph sz="quarter" idx="1"/>
          </p:nvPr>
        </p:nvSpPr>
        <p:spPr>
          <a:xfrm>
            <a:off x="457200" y="1066800"/>
            <a:ext cx="8229600" cy="5029200"/>
          </a:xfrm>
        </p:spPr>
        <p:txBody>
          <a:bodyPr>
            <a:normAutofit/>
          </a:bodyPr>
          <a:lstStyle/>
          <a:p>
            <a:pPr algn="just" eaLnBrk="1" hangingPunct="1">
              <a:lnSpc>
                <a:spcPct val="90000"/>
              </a:lnSpc>
              <a:buNone/>
            </a:pPr>
            <a:r>
              <a:rPr lang="en-US" sz="2400" b="1" u="sng" dirty="0" smtClean="0">
                <a:latin typeface="Times New Roman" panose="02020603050405020304" pitchFamily="18" charset="0"/>
                <a:cs typeface="Times New Roman" panose="02020603050405020304" pitchFamily="18" charset="0"/>
              </a:rPr>
              <a:t>Advantages of salt fluoridation</a:t>
            </a:r>
          </a:p>
          <a:p>
            <a:pPr algn="just" eaLnBrk="1" hangingPunct="1">
              <a:lnSpc>
                <a:spcPct val="90000"/>
              </a:lnSpc>
            </a:pPr>
            <a:endParaRPr lang="en-US" sz="2400" dirty="0" smtClean="0">
              <a:latin typeface="Times New Roman" panose="02020603050405020304" pitchFamily="18" charset="0"/>
              <a:cs typeface="Times New Roman" panose="02020603050405020304" pitchFamily="18" charset="0"/>
            </a:endParaRPr>
          </a:p>
          <a:p>
            <a:pPr algn="just" eaLnBrk="1" hangingPunct="1">
              <a:lnSpc>
                <a:spcPct val="9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Wide coverage</a:t>
            </a:r>
          </a:p>
          <a:p>
            <a:pPr algn="just" eaLnBrk="1" hangingPunct="1">
              <a:lnSpc>
                <a:spcPct val="9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Needs little conscious action by the individual</a:t>
            </a:r>
          </a:p>
          <a:p>
            <a:pPr algn="just" eaLnBrk="1" hangingPunct="1">
              <a:lnSpc>
                <a:spcPct val="9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Safe</a:t>
            </a:r>
          </a:p>
          <a:p>
            <a:pPr algn="just" eaLnBrk="1" hangingPunct="1">
              <a:lnSpc>
                <a:spcPct val="9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Consumer free choice</a:t>
            </a:r>
          </a:p>
          <a:p>
            <a:pPr algn="just" eaLnBrk="1" hangingPunct="1">
              <a:lnSpc>
                <a:spcPct val="9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Lifelong daily compliance</a:t>
            </a:r>
          </a:p>
          <a:p>
            <a:pPr algn="just" eaLnBrk="1" hangingPunct="1">
              <a:lnSpc>
                <a:spcPct val="9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Low cost</a:t>
            </a:r>
          </a:p>
          <a:p>
            <a:pPr algn="just" eaLnBrk="1" hangingPunct="1">
              <a:lnSpc>
                <a:spcPct val="90000"/>
              </a:lnSpc>
              <a:buFont typeface="Wingdings" panose="05000000000000000000" pitchFamily="2" charset="2"/>
              <a:buChar char="ü"/>
            </a:pPr>
            <a:r>
              <a:rPr lang="en-US" sz="2400" dirty="0" err="1" smtClean="0">
                <a:latin typeface="Times New Roman" panose="02020603050405020304" pitchFamily="18" charset="0"/>
                <a:cs typeface="Times New Roman" panose="02020603050405020304" pitchFamily="18" charset="0"/>
              </a:rPr>
              <a:t>Favourable</a:t>
            </a:r>
            <a:r>
              <a:rPr lang="en-US" sz="2400" dirty="0" smtClean="0">
                <a:latin typeface="Times New Roman" panose="02020603050405020304" pitchFamily="18" charset="0"/>
                <a:cs typeface="Times New Roman" panose="02020603050405020304" pitchFamily="18" charset="0"/>
              </a:rPr>
              <a:t> cost-effective and benefits.</a:t>
            </a:r>
          </a:p>
          <a:p>
            <a:pPr algn="just" eaLnBrk="1" hangingPunct="1">
              <a:lnSpc>
                <a:spcPct val="9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Socially equitable.</a:t>
            </a:r>
          </a:p>
          <a:p>
            <a:pPr algn="just" eaLnBrk="1" hangingPunct="1">
              <a:lnSpc>
                <a:spcPct val="9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No supervised water distribution systems</a:t>
            </a:r>
          </a:p>
          <a:p>
            <a:pPr algn="just" eaLnBrk="1" hangingPunct="1">
              <a:lnSpc>
                <a:spcPct val="9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Minimum possibility of </a:t>
            </a:r>
            <a:r>
              <a:rPr lang="en-US" sz="2400" dirty="0" err="1" smtClean="0">
                <a:latin typeface="Times New Roman" panose="02020603050405020304" pitchFamily="18" charset="0"/>
                <a:cs typeface="Times New Roman" panose="02020603050405020304" pitchFamily="18" charset="0"/>
              </a:rPr>
              <a:t>fluorosis</a:t>
            </a:r>
            <a:r>
              <a:rPr lang="en-US" sz="2400" dirty="0" smtClean="0">
                <a:latin typeface="Times New Roman" panose="02020603050405020304" pitchFamily="18" charset="0"/>
                <a:cs typeface="Times New Roman" panose="02020603050405020304" pitchFamily="18" charset="0"/>
              </a:rPr>
              <a:t> as children use very little salt</a:t>
            </a:r>
          </a:p>
          <a:p>
            <a:pPr algn="just" eaLnBrk="1" hangingPunct="1">
              <a:lnSpc>
                <a:spcPct val="90000"/>
              </a:lnSpc>
              <a:buFont typeface="Wingdings" panose="05000000000000000000" pitchFamily="2" charset="2"/>
              <a:buChar char="ü"/>
            </a:pPr>
            <a:endParaRPr lang="en-US" sz="2400" dirty="0" smtClean="0">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p:cNvSpPr>
          <p:nvPr>
            <p:ph sz="quarter" idx="1"/>
          </p:nvPr>
        </p:nvSpPr>
        <p:spPr>
          <a:xfrm>
            <a:off x="457200" y="1524000"/>
            <a:ext cx="8229600" cy="5050536"/>
          </a:xfrm>
        </p:spPr>
        <p:txBody>
          <a:bodyPr>
            <a:normAutofit fontScale="92500"/>
          </a:bodyPr>
          <a:lstStyle/>
          <a:p>
            <a:pPr algn="just" eaLnBrk="1" hangingPunct="1">
              <a:buNone/>
            </a:pPr>
            <a:r>
              <a:rPr lang="en-US" sz="2800" b="1" u="sng" dirty="0" smtClean="0">
                <a:latin typeface="Times New Roman" panose="02020603050405020304" pitchFamily="18" charset="0"/>
                <a:cs typeface="Times New Roman" panose="02020603050405020304" pitchFamily="18" charset="0"/>
              </a:rPr>
              <a:t>Limitations </a:t>
            </a:r>
          </a:p>
          <a:p>
            <a:pPr algn="just" eaLnBrk="1" hangingPunct="1">
              <a:buNone/>
            </a:pPr>
            <a:endParaRPr lang="en-US" sz="2800" dirty="0" smtClean="0">
              <a:latin typeface="Times New Roman" panose="02020603050405020304" pitchFamily="18" charset="0"/>
              <a:cs typeface="Times New Roman" panose="02020603050405020304" pitchFamily="18" charset="0"/>
            </a:endParaRPr>
          </a:p>
          <a:p>
            <a:pPr algn="just" eaLnBrk="1" hangingPunct="1"/>
            <a:r>
              <a:rPr lang="en-US" sz="2400" dirty="0" smtClean="0">
                <a:latin typeface="Times New Roman" panose="02020603050405020304" pitchFamily="18" charset="0"/>
                <a:cs typeface="Times New Roman" panose="02020603050405020304" pitchFamily="18" charset="0"/>
              </a:rPr>
              <a:t>Related to the extent of public acceptance</a:t>
            </a:r>
          </a:p>
          <a:p>
            <a:pPr algn="just" eaLnBrk="1" hangingPunct="1"/>
            <a:r>
              <a:rPr lang="en-US" sz="2400" dirty="0" smtClean="0">
                <a:latin typeface="Times New Roman" panose="02020603050405020304" pitchFamily="18" charset="0"/>
                <a:cs typeface="Times New Roman" panose="02020603050405020304" pitchFamily="18" charset="0"/>
              </a:rPr>
              <a:t>Variation in salt intake. no precise control on individual consumption</a:t>
            </a:r>
          </a:p>
          <a:p>
            <a:pPr algn="just" eaLnBrk="1" hangingPunct="1"/>
            <a:r>
              <a:rPr lang="en-US" sz="2400" dirty="0" smtClean="0">
                <a:latin typeface="Times New Roman" panose="02020603050405020304" pitchFamily="18" charset="0"/>
                <a:cs typeface="Times New Roman" panose="02020603050405020304" pitchFamily="18" charset="0"/>
              </a:rPr>
              <a:t>Difficulty in controlling the distribution of various concentrations</a:t>
            </a:r>
          </a:p>
          <a:p>
            <a:pPr algn="just" eaLnBrk="1" hangingPunct="1"/>
            <a:r>
              <a:rPr lang="en-US" sz="2400" dirty="0" smtClean="0">
                <a:latin typeface="Times New Roman" panose="02020603050405020304" pitchFamily="18" charset="0"/>
                <a:cs typeface="Times New Roman" panose="02020603050405020304" pitchFamily="18" charset="0"/>
              </a:rPr>
              <a:t>Multiple sources of water</a:t>
            </a:r>
          </a:p>
          <a:p>
            <a:pPr algn="just"/>
            <a:r>
              <a:rPr lang="en-US" sz="2400" dirty="0" smtClean="0">
                <a:latin typeface="Times New Roman" panose="02020603050405020304" pitchFamily="18" charset="0"/>
                <a:cs typeface="Times New Roman" panose="02020603050405020304" pitchFamily="18" charset="0"/>
                <a:sym typeface="Wingdings" panose="05000000000000000000" pitchFamily="2" charset="2"/>
              </a:rPr>
              <a:t>High salt intake may contribute to Hypertension</a:t>
            </a:r>
            <a:endParaRPr lang="en-US" sz="2400" dirty="0" smtClean="0">
              <a:latin typeface="Times New Roman" panose="02020603050405020304" pitchFamily="18" charset="0"/>
              <a:cs typeface="Times New Roman" panose="02020603050405020304" pitchFamily="18" charset="0"/>
            </a:endParaRPr>
          </a:p>
          <a:p>
            <a:pPr marL="365760" lvl="1" indent="-255905" algn="just">
              <a:buClr>
                <a:schemeClr val="accent3"/>
              </a:buClr>
              <a:buFont typeface="Georgia" panose="02040502050405020303"/>
              <a:buChar char="•"/>
            </a:pPr>
            <a:r>
              <a:rPr lang="en-US" sz="2400" dirty="0" smtClean="0">
                <a:solidFill>
                  <a:schemeClr val="tx1"/>
                </a:solidFill>
                <a:latin typeface="Times New Roman" panose="02020603050405020304" pitchFamily="18" charset="0"/>
                <a:cs typeface="Times New Roman" panose="02020603050405020304" pitchFamily="18" charset="0"/>
              </a:rPr>
              <a:t>F</a:t>
            </a:r>
            <a:r>
              <a:rPr lang="en-US" sz="2400" baseline="30000" dirty="0" smtClean="0">
                <a:solidFill>
                  <a:schemeClr val="tx1"/>
                </a:solidFill>
                <a:latin typeface="Times New Roman" panose="02020603050405020304" pitchFamily="18" charset="0"/>
                <a:cs typeface="Times New Roman" panose="02020603050405020304" pitchFamily="18" charset="0"/>
              </a:rPr>
              <a:t>- </a:t>
            </a:r>
            <a:r>
              <a:rPr lang="en-US" sz="2400" dirty="0" smtClean="0">
                <a:solidFill>
                  <a:schemeClr val="tx1"/>
                </a:solidFill>
                <a:latin typeface="Times New Roman" panose="02020603050405020304" pitchFamily="18" charset="0"/>
                <a:cs typeface="Times New Roman" panose="02020603050405020304" pitchFamily="18" charset="0"/>
              </a:rPr>
              <a:t>consumption is the lowest when the need is highest </a:t>
            </a:r>
            <a:r>
              <a:rPr lang="en-US" sz="24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Early Years.</a:t>
            </a:r>
          </a:p>
          <a:p>
            <a:pPr marL="365760" lvl="1" indent="-255905" algn="just">
              <a:buClr>
                <a:schemeClr val="accent3"/>
              </a:buClr>
              <a:buFont typeface="Georgia" panose="02040502050405020303"/>
              <a:buChar char="•"/>
            </a:pPr>
            <a:r>
              <a:rPr lang="en-US" sz="2400" dirty="0" smtClean="0">
                <a:solidFill>
                  <a:schemeClr val="tx1"/>
                </a:solidFill>
                <a:latin typeface="Times New Roman" panose="02020603050405020304" pitchFamily="18" charset="0"/>
                <a:cs typeface="Times New Roman" panose="02020603050405020304" pitchFamily="18" charset="0"/>
              </a:rPr>
              <a:t>Supplement to water fluoridation, not replacement </a:t>
            </a:r>
            <a:r>
              <a:rPr lang="en-US" b="1" dirty="0" smtClean="0">
                <a:solidFill>
                  <a:srgbClr val="00B050"/>
                </a:solidFill>
                <a:latin typeface="Times New Roman" panose="02020603050405020304" pitchFamily="18" charset="0"/>
                <a:cs typeface="Times New Roman" panose="02020603050405020304" pitchFamily="18" charset="0"/>
              </a:rPr>
              <a:t>[Mather, 1959]</a:t>
            </a:r>
          </a:p>
          <a:p>
            <a:pPr marL="365760" lvl="1" indent="-255905" algn="just">
              <a:buClr>
                <a:schemeClr val="accent3"/>
              </a:buClr>
              <a:buFont typeface="Georgia" panose="02040502050405020303"/>
              <a:buChar char="•"/>
            </a:pPr>
            <a:endParaRPr lang="en-US"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a:p>
            <a:pPr algn="just" eaLnBrk="1" hangingPunct="1"/>
            <a:endParaRPr lang="en-US" sz="2800" dirty="0" smtClean="0">
              <a:latin typeface="Times New Roman" panose="02020603050405020304" pitchFamily="18" charset="0"/>
              <a:cs typeface="Times New Roman" panose="02020603050405020304" pitchFamily="18" charset="0"/>
            </a:endParaRPr>
          </a:p>
        </p:txBody>
      </p:sp>
      <p:pic>
        <p:nvPicPr>
          <p:cNvPr id="55301" name="Picture 4" descr="salt 2"/>
          <p:cNvPicPr>
            <a:picLocks noChangeAspect="1" noChangeArrowheads="1"/>
          </p:cNvPicPr>
          <p:nvPr/>
        </p:nvPicPr>
        <p:blipFill>
          <a:blip r:embed="rId2"/>
          <a:srcRect/>
          <a:stretch>
            <a:fillRect/>
          </a:stretch>
        </p:blipFill>
        <p:spPr bwMode="auto">
          <a:xfrm>
            <a:off x="5257800" y="304800"/>
            <a:ext cx="2781300" cy="2133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p:cNvSpPr>
          <p:nvPr>
            <p:ph type="title"/>
          </p:nvPr>
        </p:nvSpPr>
        <p:spPr bwMode="auto">
          <a:xfrm>
            <a:off x="2524125" y="228600"/>
            <a:ext cx="4562475" cy="1143000"/>
          </a:xfrm>
          <a:noFill/>
        </p:spPr>
        <p:txBody>
          <a:bodyPr wrap="square" lIns="91440" tIns="45720" rIns="91440" bIns="45720" numCol="1" anchorCtr="0" compatLnSpc="1"/>
          <a:lstStyle/>
          <a:p>
            <a:pPr eaLnBrk="1" hangingPunct="1"/>
            <a:r>
              <a:rPr lang="en-US" sz="3700" b="1" cap="none" dirty="0" smtClean="0">
                <a:solidFill>
                  <a:srgbClr val="00B0F0"/>
                </a:solidFill>
                <a:latin typeface="Times New Roman" panose="02020603050405020304" pitchFamily="18" charset="0"/>
              </a:rPr>
              <a:t>Milk fluoridation</a:t>
            </a:r>
          </a:p>
        </p:txBody>
      </p:sp>
      <p:sp>
        <p:nvSpPr>
          <p:cNvPr id="63492" name="Rectangle 3"/>
          <p:cNvSpPr>
            <a:spLocks noGrp="1"/>
          </p:cNvSpPr>
          <p:nvPr>
            <p:ph sz="quarter" idx="1"/>
          </p:nvPr>
        </p:nvSpPr>
        <p:spPr>
          <a:xfrm>
            <a:off x="533400" y="2590800"/>
            <a:ext cx="7848600" cy="4343400"/>
          </a:xfrm>
        </p:spPr>
        <p:txBody>
          <a:bodyPr>
            <a:normAutofit/>
          </a:bodyPr>
          <a:lstStyle/>
          <a:p>
            <a:pPr algn="just" eaLnBrk="1" hangingPunct="1"/>
            <a:r>
              <a:rPr lang="en-US" sz="2400" dirty="0" smtClean="0">
                <a:latin typeface="Times New Roman" panose="02020603050405020304" pitchFamily="18" charset="0"/>
                <a:cs typeface="Times New Roman" panose="02020603050405020304" pitchFamily="18" charset="0"/>
              </a:rPr>
              <a:t>It is the addition of a measured quantity of fluoride to bottled or packaged milk to be drunk by children.</a:t>
            </a:r>
          </a:p>
          <a:p>
            <a:pPr algn="just" eaLnBrk="1" hangingPunct="1"/>
            <a:endParaRPr lang="en-US" sz="2400" dirty="0" smtClean="0">
              <a:latin typeface="Times New Roman" panose="02020603050405020304" pitchFamily="18" charset="0"/>
              <a:cs typeface="Times New Roman" panose="02020603050405020304" pitchFamily="18" charset="0"/>
            </a:endParaRPr>
          </a:p>
          <a:p>
            <a:pPr algn="just" eaLnBrk="1" hangingPunct="1"/>
            <a:r>
              <a:rPr lang="en-US" sz="2400" dirty="0" smtClean="0">
                <a:latin typeface="Times New Roman" panose="02020603050405020304" pitchFamily="18" charset="0"/>
                <a:cs typeface="Times New Roman" panose="02020603050405020304" pitchFamily="18" charset="0"/>
              </a:rPr>
              <a:t>Because milk is recommended as a good nutrition for infants and children and is widely available both at home and in school in many countries, it was considered, to be a suitable vehicle for supplementing children's fluoride intake.</a:t>
            </a:r>
          </a:p>
        </p:txBody>
      </p:sp>
      <p:pic>
        <p:nvPicPr>
          <p:cNvPr id="63493" name="Picture 5" descr="Chile Fluoridated milk programme"/>
          <p:cNvPicPr>
            <a:picLocks noChangeAspect="1" noChangeArrowheads="1"/>
          </p:cNvPicPr>
          <p:nvPr/>
        </p:nvPicPr>
        <p:blipFill>
          <a:blip r:embed="rId2"/>
          <a:srcRect/>
          <a:stretch>
            <a:fillRect/>
          </a:stretch>
        </p:blipFill>
        <p:spPr bwMode="auto">
          <a:xfrm>
            <a:off x="304800" y="228600"/>
            <a:ext cx="2032000" cy="1676400"/>
          </a:xfrm>
          <a:prstGeom prst="rect">
            <a:avLst/>
          </a:prstGeom>
          <a:noFill/>
          <a:ln w="9525">
            <a:noFill/>
            <a:miter lim="800000"/>
            <a:headEnd/>
            <a:tailEnd/>
          </a:ln>
        </p:spPr>
      </p:pic>
      <p:pic>
        <p:nvPicPr>
          <p:cNvPr id="63495" name="Picture 3" descr="milk 1"/>
          <p:cNvPicPr>
            <a:picLocks noChangeAspect="1" noChangeArrowheads="1"/>
          </p:cNvPicPr>
          <p:nvPr/>
        </p:nvPicPr>
        <p:blipFill>
          <a:blip r:embed="rId3"/>
          <a:srcRect/>
          <a:stretch>
            <a:fillRect/>
          </a:stretch>
        </p:blipFill>
        <p:spPr bwMode="auto">
          <a:xfrm>
            <a:off x="6248400" y="228600"/>
            <a:ext cx="2057400" cy="1752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1219200" y="0"/>
            <a:ext cx="6400800" cy="1143000"/>
          </a:xfrm>
        </p:spPr>
        <p:txBody>
          <a:bodyPr/>
          <a:lstStyle/>
          <a:p>
            <a:pPr eaLnBrk="1" hangingPunct="1"/>
            <a:endParaRPr lang="en-US" sz="2800" b="1" dirty="0" smtClean="0">
              <a:solidFill>
                <a:srgbClr val="C00000"/>
              </a:solidFill>
            </a:endParaRPr>
          </a:p>
        </p:txBody>
      </p:sp>
      <p:sp>
        <p:nvSpPr>
          <p:cNvPr id="118787" name="Rectangle 3"/>
          <p:cNvSpPr>
            <a:spLocks noGrp="1" noChangeArrowheads="1"/>
          </p:cNvSpPr>
          <p:nvPr>
            <p:ph sz="quarter" idx="1"/>
          </p:nvPr>
        </p:nvSpPr>
        <p:spPr>
          <a:xfrm>
            <a:off x="381000" y="990600"/>
            <a:ext cx="7848600" cy="3962400"/>
          </a:xfrm>
        </p:spPr>
        <p:txBody>
          <a:bodyPr>
            <a:noAutofit/>
          </a:bodyPr>
          <a:lstStyle/>
          <a:p>
            <a:pPr>
              <a:lnSpc>
                <a:spcPct val="150000"/>
              </a:lnSpc>
              <a:buClr>
                <a:srgbClr val="008000"/>
              </a:buClr>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Milk fluoride as a possible dental caries prevention medium was first proposed by a Swiss pediatrician ---</a:t>
            </a:r>
            <a:r>
              <a:rPr lang="en-US" i="1" dirty="0" err="1" smtClean="0">
                <a:solidFill>
                  <a:srgbClr val="CC0066"/>
                </a:solidFill>
                <a:latin typeface="Times New Roman" panose="02020603050405020304" pitchFamily="18" charset="0"/>
                <a:cs typeface="Times New Roman" panose="02020603050405020304" pitchFamily="18" charset="0"/>
              </a:rPr>
              <a:t>Zielger</a:t>
            </a:r>
            <a:r>
              <a:rPr lang="en-US" i="1" dirty="0" smtClean="0">
                <a:solidFill>
                  <a:srgbClr val="CC0066"/>
                </a:solidFill>
                <a:latin typeface="Times New Roman" panose="02020603050405020304" pitchFamily="18" charset="0"/>
                <a:cs typeface="Times New Roman" panose="02020603050405020304" pitchFamily="18" charset="0"/>
              </a:rPr>
              <a:t> in 1953</a:t>
            </a:r>
          </a:p>
          <a:p>
            <a:pPr>
              <a:lnSpc>
                <a:spcPct val="150000"/>
              </a:lnSpc>
              <a:buClr>
                <a:srgbClr val="008000"/>
              </a:buClr>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Bovine &amp; human milk contains low levels of fluoride i,e.,0.03ppmF, it is Considered as suitable vehicle over for fluoride intake [</a:t>
            </a:r>
            <a:r>
              <a:rPr lang="en-US" i="1" dirty="0" smtClean="0">
                <a:solidFill>
                  <a:srgbClr val="CC0066"/>
                </a:solidFill>
                <a:latin typeface="Times New Roman" panose="02020603050405020304" pitchFamily="18" charset="0"/>
                <a:cs typeface="Times New Roman" panose="02020603050405020304" pitchFamily="18" charset="0"/>
              </a:rPr>
              <a:t>By </a:t>
            </a:r>
            <a:r>
              <a:rPr lang="en-US" i="1" dirty="0" err="1" smtClean="0">
                <a:solidFill>
                  <a:srgbClr val="CC0066"/>
                </a:solidFill>
                <a:latin typeface="Times New Roman" panose="02020603050405020304" pitchFamily="18" charset="0"/>
                <a:cs typeface="Times New Roman" panose="02020603050405020304" pitchFamily="18" charset="0"/>
              </a:rPr>
              <a:t>Zielger</a:t>
            </a:r>
            <a:r>
              <a:rPr lang="en-US" i="1" dirty="0" smtClean="0">
                <a:solidFill>
                  <a:srgbClr val="CC0066"/>
                </a:solidFill>
                <a:latin typeface="Times New Roman" panose="02020603050405020304" pitchFamily="18" charset="0"/>
                <a:cs typeface="Times New Roman" panose="02020603050405020304" pitchFamily="18" charset="0"/>
              </a:rPr>
              <a:t> in 1956</a:t>
            </a:r>
            <a:r>
              <a:rPr lang="en-US" dirty="0" smtClean="0">
                <a:latin typeface="Times New Roman" panose="02020603050405020304" pitchFamily="18" charset="0"/>
                <a:cs typeface="Times New Roman" panose="02020603050405020304" pitchFamily="18" charset="0"/>
              </a:rPr>
              <a:t>]</a:t>
            </a:r>
            <a:endParaRPr lang="en-US" i="1" dirty="0" smtClean="0">
              <a:solidFill>
                <a:srgbClr val="CC0066"/>
              </a:solidFill>
              <a:latin typeface="Times New Roman" panose="02020603050405020304" pitchFamily="18" charset="0"/>
              <a:cs typeface="Times New Roman" panose="02020603050405020304" pitchFamily="18" charset="0"/>
            </a:endParaRPr>
          </a:p>
          <a:p>
            <a:pPr algn="just" eaLnBrk="1" hangingPunct="1">
              <a:lnSpc>
                <a:spcPct val="150000"/>
              </a:lnSpc>
            </a:pPr>
            <a:r>
              <a:rPr lang="en-US" b="0" dirty="0" smtClean="0">
                <a:latin typeface="Times New Roman" panose="02020603050405020304" pitchFamily="18" charset="0"/>
                <a:cs typeface="Times New Roman" panose="02020603050405020304" pitchFamily="18" charset="0"/>
              </a:rPr>
              <a:t>The interest of the UK-based Borrow Dental Milk Foundation has been a major factor in the continuing research into fluoridated milk as a caries-preventive agent </a:t>
            </a:r>
          </a:p>
          <a:p>
            <a:pPr algn="just" eaLnBrk="1" hangingPunct="1">
              <a:lnSpc>
                <a:spcPct val="150000"/>
              </a:lnSpc>
            </a:pPr>
            <a:endParaRPr lang="en-US" b="0" dirty="0" smtClean="0">
              <a:latin typeface="Times New Roman" panose="02020603050405020304" pitchFamily="18" charset="0"/>
              <a:cs typeface="Times New Roman" panose="02020603050405020304" pitchFamily="18" charset="0"/>
            </a:endParaRPr>
          </a:p>
          <a:p>
            <a:pPr algn="just" eaLnBrk="1" hangingPunct="1">
              <a:lnSpc>
                <a:spcPct val="150000"/>
              </a:lnSpc>
            </a:pPr>
            <a:endParaRPr lang="en-US" b="0" dirty="0" smtClean="0">
              <a:latin typeface="Times New Roman" panose="02020603050405020304" pitchFamily="18" charset="0"/>
              <a:cs typeface="Times New Roman" panose="02020603050405020304" pitchFamily="18" charset="0"/>
            </a:endParaRPr>
          </a:p>
        </p:txBody>
      </p:sp>
      <p:pic>
        <p:nvPicPr>
          <p:cNvPr id="118788" name="Picture 5" descr="C:\Users\manjunath\Pictures\home_pic2.gif"/>
          <p:cNvPicPr>
            <a:picLocks noChangeAspect="1" noChangeArrowheads="1"/>
          </p:cNvPicPr>
          <p:nvPr/>
        </p:nvPicPr>
        <p:blipFill>
          <a:blip r:embed="rId2"/>
          <a:srcRect/>
          <a:stretch>
            <a:fillRect/>
          </a:stretch>
        </p:blipFill>
        <p:spPr bwMode="auto">
          <a:xfrm>
            <a:off x="7315200" y="685800"/>
            <a:ext cx="1752600"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8" name="Picture 3"/>
          <p:cNvPicPr>
            <a:picLocks noGrp="1" noChangeAspect="1" noChangeArrowheads="1"/>
          </p:cNvPicPr>
          <p:nvPr>
            <p:ph type="title"/>
          </p:nvPr>
        </p:nvPicPr>
        <p:blipFill>
          <a:blip r:embed="rId2"/>
          <a:stretch>
            <a:fillRect/>
          </a:stretch>
        </p:blipFill>
        <p:spPr bwMode="auto">
          <a:xfrm>
            <a:off x="3827202" y="152400"/>
            <a:ext cx="1489596" cy="990600"/>
          </a:xfrm>
          <a:noFill/>
        </p:spPr>
      </p:pic>
      <p:sp>
        <p:nvSpPr>
          <p:cNvPr id="67587" name="Rectangle 2"/>
          <p:cNvSpPr>
            <a:spLocks noGrp="1"/>
          </p:cNvSpPr>
          <p:nvPr>
            <p:ph sz="quarter" idx="1"/>
          </p:nvPr>
        </p:nvSpPr>
        <p:spPr>
          <a:xfrm>
            <a:off x="457200" y="914400"/>
            <a:ext cx="8458200" cy="5559425"/>
          </a:xfrm>
        </p:spPr>
        <p:txBody>
          <a:bodyPr>
            <a:normAutofit/>
          </a:bodyPr>
          <a:lstStyle/>
          <a:p>
            <a:pPr algn="just" eaLnBrk="1" hangingPunct="1">
              <a:lnSpc>
                <a:spcPct val="80000"/>
              </a:lnSpc>
              <a:buNone/>
            </a:pPr>
            <a:r>
              <a:rPr lang="en-US" sz="2400" b="1" dirty="0" smtClean="0">
                <a:latin typeface="Times New Roman" panose="02020603050405020304" pitchFamily="18" charset="0"/>
                <a:cs typeface="Times New Roman" panose="02020603050405020304" pitchFamily="18" charset="0"/>
              </a:rPr>
              <a:t>Advantages</a:t>
            </a:r>
          </a:p>
          <a:p>
            <a:pPr algn="just" eaLnBrk="1" hangingPunct="1">
              <a:lnSpc>
                <a:spcPct val="80000"/>
              </a:lnSpc>
              <a:buNone/>
            </a:pPr>
            <a:endParaRPr lang="en-US" sz="2400" dirty="0" smtClean="0">
              <a:latin typeface="Times New Roman" panose="02020603050405020304" pitchFamily="18" charset="0"/>
              <a:cs typeface="Times New Roman" panose="02020603050405020304" pitchFamily="18" charset="0"/>
            </a:endParaRP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Staple food</a:t>
            </a: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Target children directly</a:t>
            </a: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Consumers choice</a:t>
            </a:r>
          </a:p>
          <a:p>
            <a:pPr algn="just" eaLnBrk="1" hangingPunct="1">
              <a:lnSpc>
                <a:spcPct val="80000"/>
              </a:lnSpc>
            </a:pPr>
            <a:endParaRPr lang="en-US" sz="2400" dirty="0" smtClean="0">
              <a:latin typeface="Times New Roman" panose="02020603050405020304" pitchFamily="18" charset="0"/>
              <a:cs typeface="Times New Roman" panose="02020603050405020304" pitchFamily="18" charset="0"/>
            </a:endParaRPr>
          </a:p>
          <a:p>
            <a:pPr algn="just" eaLnBrk="1" hangingPunct="1">
              <a:lnSpc>
                <a:spcPct val="80000"/>
              </a:lnSpc>
              <a:buNone/>
            </a:pPr>
            <a:r>
              <a:rPr lang="en-US" sz="2400" b="1" dirty="0" smtClean="0">
                <a:latin typeface="Times New Roman" panose="02020603050405020304" pitchFamily="18" charset="0"/>
                <a:cs typeface="Times New Roman" panose="02020603050405020304" pitchFamily="18" charset="0"/>
              </a:rPr>
              <a:t>Limitations </a:t>
            </a:r>
          </a:p>
          <a:p>
            <a:pPr algn="just" eaLnBrk="1" hangingPunct="1">
              <a:lnSpc>
                <a:spcPct val="80000"/>
              </a:lnSpc>
              <a:buNone/>
            </a:pPr>
            <a:endParaRPr lang="en-US" sz="2400" dirty="0" smtClean="0">
              <a:latin typeface="Times New Roman" panose="02020603050405020304" pitchFamily="18" charset="0"/>
              <a:cs typeface="Times New Roman" panose="02020603050405020304" pitchFamily="18" charset="0"/>
            </a:endParaRP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Children who do not drink milk </a:t>
            </a: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Consumption declines with age</a:t>
            </a: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High level of technical expertise</a:t>
            </a: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Slow absorption means no topical effect</a:t>
            </a: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Low socioeconomic children tend to drink less milk and no milk</a:t>
            </a:r>
          </a:p>
          <a:p>
            <a:pPr algn="just" eaLnBrk="1" hangingPunct="1">
              <a:lnSpc>
                <a:spcPct val="80000"/>
              </a:lnSpc>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Costly and needs  parent co-operation</a:t>
            </a:r>
          </a:p>
          <a:p>
            <a:pPr algn="just" eaLnBrk="1" hangingPunct="1">
              <a:lnSpc>
                <a:spcPct val="80000"/>
              </a:lnSpc>
              <a:buFont typeface="Wingdings" panose="05000000000000000000" pitchFamily="2" charset="2"/>
              <a:buChar char="ü"/>
            </a:pPr>
            <a:endParaRPr lang="en-US" sz="1600" dirty="0" smtClean="0">
              <a:latin typeface="Times New Roman" panose="02020603050405020304" pitchFamily="18" charset="0"/>
              <a:cs typeface="Times New Roman" panose="02020603050405020304" pitchFamily="18" charset="0"/>
            </a:endParaRPr>
          </a:p>
          <a:p>
            <a:pPr algn="just" eaLnBrk="1" hangingPunct="1">
              <a:lnSpc>
                <a:spcPct val="80000"/>
              </a:lnSpc>
              <a:buFont typeface="Wingdings" panose="05000000000000000000" pitchFamily="2" charset="2"/>
              <a:buChar char="ü"/>
            </a:pPr>
            <a:endParaRPr lang="en-US" sz="2400" dirty="0" smtClean="0">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401887"/>
            <a:ext cx="8458200" cy="874713"/>
          </a:xfrm>
        </p:spPr>
        <p:txBody>
          <a:bodyPr/>
          <a:lstStyle/>
          <a:p>
            <a:pPr algn="ctr"/>
            <a:r>
              <a:rPr lang="en-US" b="1"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rPr>
              <a:t>Fluoride supplements</a:t>
            </a:r>
            <a:endParaRPr lang="en-US" b="1" dirty="0">
              <a:ln w="9000" cmpd="sng">
                <a:solidFill>
                  <a:schemeClr val="accent4">
                    <a:shade val="50000"/>
                    <a:satMod val="120000"/>
                  </a:schemeClr>
                </a:solidFill>
                <a:prstDash val="solid"/>
              </a:ln>
              <a:effectLst>
                <a:reflection blurRad="12700" stA="28000" endPos="45000" dist="1000" dir="5400000" sy="-100000" algn="bl" rotWithShape="0"/>
              </a:effectLst>
              <a:latin typeface="Cooper Black" panose="0208090404030B020404" pitchFamily="18" charset="0"/>
            </a:endParaRPr>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152400" y="1066800"/>
            <a:ext cx="8534400" cy="5638800"/>
          </a:xfrm>
        </p:spPr>
        <p:txBody>
          <a:bodyPr/>
          <a:lstStyle/>
          <a:p>
            <a:pPr algn="just"/>
            <a:r>
              <a:rPr lang="en-US" dirty="0" smtClean="0">
                <a:latin typeface="Times New Roman" panose="02020603050405020304" pitchFamily="18" charset="0"/>
                <a:cs typeface="Times New Roman" panose="02020603050405020304" pitchFamily="18" charset="0"/>
              </a:rPr>
              <a:t>Fluoride dietary supplements were first introduced in the late 1940’s and were intended as a substitute for fluoridated water for children in non fluoridated areas.</a:t>
            </a:r>
          </a:p>
          <a:p>
            <a:pPr algn="just"/>
            <a:r>
              <a:rPr lang="en-US" dirty="0" smtClean="0">
                <a:latin typeface="Times New Roman" panose="02020603050405020304" pitchFamily="18" charset="0"/>
                <a:cs typeface="Times New Roman" panose="02020603050405020304" pitchFamily="18" charset="0"/>
              </a:rPr>
              <a:t>They are also called as fluoride supplements because they are manufactured as tablets or drops for swallowing.</a:t>
            </a:r>
          </a:p>
          <a:p>
            <a:pPr algn="just"/>
            <a:r>
              <a:rPr lang="en-US" dirty="0" smtClean="0">
                <a:latin typeface="Times New Roman" panose="02020603050405020304" pitchFamily="18" charset="0"/>
                <a:cs typeface="Times New Roman" panose="02020603050405020304" pitchFamily="18" charset="0"/>
              </a:rPr>
              <a:t>Tablets for chewing or lozenges are intended to be sucked slowly in the mouth before swallowing to get both systemic and topical effects</a:t>
            </a:r>
          </a:p>
          <a:p>
            <a:endParaRPr lang="en-US" dirty="0"/>
          </a:p>
        </p:txBody>
      </p:sp>
      <p:graphicFrame>
        <p:nvGraphicFramePr>
          <p:cNvPr id="4" name="Diagram 3"/>
          <p:cNvGraphicFramePr/>
          <p:nvPr/>
        </p:nvGraphicFramePr>
        <p:xfrm>
          <a:off x="2209800" y="4114800"/>
          <a:ext cx="5257800" cy="236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p:cNvSpPr>
          <p:nvPr>
            <p:ph sz="quarter" idx="1"/>
          </p:nvPr>
        </p:nvSpPr>
        <p:spPr>
          <a:xfrm>
            <a:off x="381000" y="609600"/>
            <a:ext cx="8229600" cy="5440363"/>
          </a:xfrm>
        </p:spPr>
        <p:txBody>
          <a:bodyPr/>
          <a:lstStyle/>
          <a:p>
            <a:pPr eaLnBrk="1" hangingPunct="1">
              <a:lnSpc>
                <a:spcPct val="90000"/>
              </a:lnSpc>
            </a:pPr>
            <a:r>
              <a:rPr lang="en-US" sz="2000" b="1" dirty="0" smtClean="0"/>
              <a:t>Commercially available </a:t>
            </a:r>
          </a:p>
          <a:p>
            <a:pPr eaLnBrk="1" hangingPunct="1">
              <a:lnSpc>
                <a:spcPct val="90000"/>
              </a:lnSpc>
            </a:pPr>
            <a:endParaRPr lang="en-US" sz="2000" b="1" dirty="0" smtClean="0"/>
          </a:p>
          <a:p>
            <a:pPr eaLnBrk="1" hangingPunct="1">
              <a:lnSpc>
                <a:spcPct val="90000"/>
              </a:lnSpc>
            </a:pPr>
            <a:endParaRPr lang="en-US" sz="2000" dirty="0" smtClean="0"/>
          </a:p>
        </p:txBody>
      </p:sp>
      <p:graphicFrame>
        <p:nvGraphicFramePr>
          <p:cNvPr id="11" name="Diagram 10"/>
          <p:cNvGraphicFramePr/>
          <p:nvPr/>
        </p:nvGraphicFramePr>
        <p:xfrm>
          <a:off x="533400" y="1143000"/>
          <a:ext cx="79248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152400" y="1676400"/>
            <a:ext cx="8839200" cy="5029200"/>
          </a:xfrm>
        </p:spPr>
        <p:txBody>
          <a:bodyPr/>
          <a:lstStyle/>
          <a:p>
            <a:pPr algn="just"/>
            <a:r>
              <a:rPr lang="en-US" b="1" dirty="0" smtClean="0">
                <a:latin typeface="Times New Roman" panose="02020603050405020304" pitchFamily="18" charset="0"/>
                <a:cs typeface="Times New Roman" panose="02020603050405020304" pitchFamily="18" charset="0"/>
              </a:rPr>
              <a:t>APF tablets are more expensive than </a:t>
            </a:r>
            <a:r>
              <a:rPr lang="en-US" b="1" dirty="0" err="1" smtClean="0">
                <a:latin typeface="Times New Roman" panose="02020603050405020304" pitchFamily="18" charset="0"/>
                <a:cs typeface="Times New Roman" panose="02020603050405020304" pitchFamily="18" charset="0"/>
              </a:rPr>
              <a:t>NaF</a:t>
            </a:r>
            <a:r>
              <a:rPr lang="en-US" b="1" dirty="0" smtClean="0">
                <a:latin typeface="Times New Roman" panose="02020603050405020304" pitchFamily="18" charset="0"/>
                <a:cs typeface="Times New Roman" panose="02020603050405020304" pitchFamily="18" charset="0"/>
              </a:rPr>
              <a:t> tablets (</a:t>
            </a:r>
            <a:r>
              <a:rPr lang="en-US" b="1" dirty="0" err="1" smtClean="0">
                <a:solidFill>
                  <a:srgbClr val="00B0F0"/>
                </a:solidFill>
                <a:latin typeface="Times New Roman" panose="02020603050405020304" pitchFamily="18" charset="0"/>
                <a:cs typeface="Times New Roman" panose="02020603050405020304" pitchFamily="18" charset="0"/>
              </a:rPr>
              <a:t>Driskoll</a:t>
            </a:r>
            <a:r>
              <a:rPr lang="en-US" b="1" dirty="0" smtClean="0">
                <a:solidFill>
                  <a:srgbClr val="00B0F0"/>
                </a:solidFill>
                <a:latin typeface="Times New Roman" panose="02020603050405020304" pitchFamily="18" charset="0"/>
                <a:cs typeface="Times New Roman" panose="02020603050405020304" pitchFamily="18" charset="0"/>
              </a:rPr>
              <a:t> et al 1989)</a:t>
            </a:r>
            <a:r>
              <a:rPr lang="en-US" b="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and greater salivary flow caused by the low Ph of the APF tablets is likely to reduce the concentration of fluoride around the teeth and hasten its clearance from the mouth.</a:t>
            </a: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It is desirable that fluoride tablets dissolve slowly so that teeth are bathed in high levels of fluoride for along time.</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152400" y="1676400"/>
            <a:ext cx="8839200" cy="5029200"/>
          </a:xfrm>
        </p:spPr>
        <p:txBody>
          <a:bodyPr/>
          <a:lstStyle/>
          <a:p>
            <a:pPr algn="just"/>
            <a:r>
              <a:rPr lang="en-US" dirty="0" smtClean="0">
                <a:latin typeface="Times New Roman" panose="02020603050405020304" pitchFamily="18" charset="0"/>
                <a:cs typeface="Times New Roman" panose="02020603050405020304" pitchFamily="18" charset="0"/>
              </a:rPr>
              <a:t>Fluoride released from a tablet tends to remain highly concentrated at the site of tablet dissolution </a:t>
            </a:r>
            <a:r>
              <a:rPr lang="en-US" b="1" dirty="0" smtClean="0">
                <a:latin typeface="Times New Roman" panose="02020603050405020304" pitchFamily="18" charset="0"/>
                <a:cs typeface="Times New Roman" panose="02020603050405020304" pitchFamily="18" charset="0"/>
              </a:rPr>
              <a:t>(</a:t>
            </a:r>
            <a:r>
              <a:rPr lang="en-US" b="1" dirty="0" err="1" smtClean="0">
                <a:latin typeface="Times New Roman" panose="02020603050405020304" pitchFamily="18" charset="0"/>
                <a:cs typeface="Times New Roman" panose="02020603050405020304" pitchFamily="18" charset="0"/>
              </a:rPr>
              <a:t>Weatherell</a:t>
            </a:r>
            <a:r>
              <a:rPr lang="en-US" b="1" dirty="0" smtClean="0">
                <a:latin typeface="Times New Roman" panose="02020603050405020304" pitchFamily="18" charset="0"/>
                <a:cs typeface="Times New Roman" panose="02020603050405020304" pitchFamily="18" charset="0"/>
              </a:rPr>
              <a:t> et al 1984)</a:t>
            </a: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There was very little mixing between the sides of the mouth or between vestibules of upper and lower arches.</a:t>
            </a: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It would seem important, therefore, that the position of tablets in the mouth is changed regularly. </a:t>
            </a:r>
            <a:r>
              <a:rPr lang="en-US" b="1" dirty="0" smtClean="0">
                <a:latin typeface="Times New Roman" panose="02020603050405020304" pitchFamily="18" charset="0"/>
                <a:cs typeface="Times New Roman" panose="02020603050405020304" pitchFamily="18" charset="0"/>
              </a:rPr>
              <a:t>(Dawes and Weatherell,1990</a:t>
            </a:r>
            <a:r>
              <a:rPr lang="en-US" b="1" dirty="0" smtClean="0"/>
              <a:t>)</a:t>
            </a:r>
          </a:p>
          <a:p>
            <a:endParaRPr lang="en-US" b="1"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152400" y="1600200"/>
            <a:ext cx="8839200" cy="5105400"/>
          </a:xfrm>
        </p:spPr>
        <p:txBody>
          <a:bodyPr/>
          <a:lstStyle/>
          <a:p>
            <a:pPr algn="just"/>
            <a:r>
              <a:rPr lang="en-US" dirty="0" smtClean="0">
                <a:latin typeface="Times New Roman" panose="02020603050405020304" pitchFamily="18" charset="0"/>
                <a:cs typeface="Times New Roman" panose="02020603050405020304" pitchFamily="18" charset="0"/>
              </a:rPr>
              <a:t>It is also believed that if fluoride tablets are taken at night, a higher fluoride saliva level is possible than if taken during the day.</a:t>
            </a:r>
          </a:p>
          <a:p>
            <a:pPr algn="just"/>
            <a:endParaRPr lang="en-US" dirty="0" smtClean="0">
              <a:latin typeface="Times New Roman" panose="02020603050405020304" pitchFamily="18" charset="0"/>
              <a:cs typeface="Times New Roman" panose="02020603050405020304" pitchFamily="18" charset="0"/>
            </a:endParaRPr>
          </a:p>
          <a:p>
            <a:pPr algn="just">
              <a:buNone/>
            </a:pPr>
            <a:r>
              <a:rPr lang="en-US" b="1" dirty="0" smtClean="0">
                <a:latin typeface="Times New Roman" panose="02020603050405020304" pitchFamily="18" charset="0"/>
                <a:cs typeface="Times New Roman" panose="02020603050405020304" pitchFamily="18" charset="0"/>
              </a:rPr>
              <a:t>Reasons </a:t>
            </a:r>
          </a:p>
          <a:p>
            <a:pPr algn="just">
              <a:buNone/>
            </a:pPr>
            <a:endParaRPr lang="en-US" b="1"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Fluoride saliva concentrations are higher in </a:t>
            </a:r>
            <a:r>
              <a:rPr lang="en-US" dirty="0" err="1" smtClean="0">
                <a:latin typeface="Times New Roman" panose="02020603050405020304" pitchFamily="18" charset="0"/>
                <a:cs typeface="Times New Roman" panose="02020603050405020304" pitchFamily="18" charset="0"/>
              </a:rPr>
              <a:t>unstimulated</a:t>
            </a:r>
            <a:r>
              <a:rPr lang="en-US" dirty="0" smtClean="0">
                <a:latin typeface="Times New Roman" panose="02020603050405020304" pitchFamily="18" charset="0"/>
                <a:cs typeface="Times New Roman" panose="02020603050405020304" pitchFamily="18" charset="0"/>
              </a:rPr>
              <a:t> saliva</a:t>
            </a:r>
          </a:p>
          <a:p>
            <a:pPr algn="just">
              <a:buFont typeface="Wingdings" panose="05000000000000000000" pitchFamily="2" charset="2"/>
              <a:buChar char="ü"/>
            </a:pPr>
            <a:r>
              <a:rPr lang="en-US" dirty="0" err="1" smtClean="0">
                <a:latin typeface="Times New Roman" panose="02020603050405020304" pitchFamily="18" charset="0"/>
                <a:cs typeface="Times New Roman" panose="02020603050405020304" pitchFamily="18" charset="0"/>
              </a:rPr>
              <a:t>Glomerular</a:t>
            </a:r>
            <a:r>
              <a:rPr lang="en-US" dirty="0" smtClean="0">
                <a:latin typeface="Times New Roman" panose="02020603050405020304" pitchFamily="18" charset="0"/>
                <a:cs typeface="Times New Roman" panose="02020603050405020304" pitchFamily="18" charset="0"/>
              </a:rPr>
              <a:t> filtration is reduced during sleep, resulting in higher blood levels</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Important considerations when using dosage schedule</a:t>
            </a:r>
            <a:endParaRPr lang="en-US" u="sng" dirty="0"/>
          </a:p>
        </p:txBody>
      </p:sp>
      <p:sp>
        <p:nvSpPr>
          <p:cNvPr id="3" name="Content Placeholder 2"/>
          <p:cNvSpPr>
            <a:spLocks noGrp="1"/>
          </p:cNvSpPr>
          <p:nvPr>
            <p:ph sz="quarter" idx="1"/>
          </p:nvPr>
        </p:nvSpPr>
        <p:spPr>
          <a:xfrm>
            <a:off x="152400" y="1828800"/>
            <a:ext cx="8839200" cy="4876800"/>
          </a:xfrm>
        </p:spPr>
        <p:txBody>
          <a:bodyPr>
            <a:noAutofit/>
          </a:bodyPr>
          <a:lstStyle/>
          <a:p>
            <a:pPr algn="just"/>
            <a:r>
              <a:rPr lang="en-US" dirty="0" smtClean="0">
                <a:latin typeface="Times New Roman" panose="02020603050405020304" pitchFamily="18" charset="0"/>
                <a:cs typeface="Times New Roman" panose="02020603050405020304" pitchFamily="18" charset="0"/>
              </a:rPr>
              <a:t>Drinking water should be tested for fluoride content before supplements are prescribed.</a:t>
            </a: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All sources of fluoride should be evaluated with a thorough fluoride history.</a:t>
            </a: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Patient exposure to multiple water sources can make proper prescribing complex.</a:t>
            </a: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152400" y="1524000"/>
            <a:ext cx="8839200" cy="5181600"/>
          </a:xfrm>
        </p:spPr>
        <p:txBody>
          <a:bodyPr/>
          <a:lstStyle/>
          <a:p>
            <a:pPr algn="just"/>
            <a:r>
              <a:rPr lang="en-US" dirty="0" smtClean="0">
                <a:latin typeface="Times New Roman" panose="02020603050405020304" pitchFamily="18" charset="0"/>
                <a:cs typeface="Times New Roman" panose="02020603050405020304" pitchFamily="18" charset="0"/>
              </a:rPr>
              <a:t>Ingestion of higher than recommended levels of fluoride in children is associated with an increase in mild dental </a:t>
            </a:r>
            <a:r>
              <a:rPr lang="en-US" dirty="0" err="1" smtClean="0">
                <a:latin typeface="Times New Roman" panose="02020603050405020304" pitchFamily="18" charset="0"/>
                <a:cs typeface="Times New Roman" panose="02020603050405020304" pitchFamily="18" charset="0"/>
              </a:rPr>
              <a:t>fluorosis</a:t>
            </a:r>
            <a:r>
              <a:rPr lang="en-US" dirty="0" smtClean="0">
                <a:latin typeface="Times New Roman" panose="02020603050405020304" pitchFamily="18" charset="0"/>
                <a:cs typeface="Times New Roman" panose="02020603050405020304" pitchFamily="18" charset="0"/>
              </a:rPr>
              <a:t> in developing </a:t>
            </a:r>
            <a:r>
              <a:rPr lang="en-US" dirty="0" err="1" smtClean="0">
                <a:latin typeface="Times New Roman" panose="02020603050405020304" pitchFamily="18" charset="0"/>
                <a:cs typeface="Times New Roman" panose="02020603050405020304" pitchFamily="18" charset="0"/>
              </a:rPr>
              <a:t>unerupted</a:t>
            </a:r>
            <a:r>
              <a:rPr lang="en-US" dirty="0" smtClean="0">
                <a:latin typeface="Times New Roman" panose="02020603050405020304" pitchFamily="18" charset="0"/>
                <a:cs typeface="Times New Roman" panose="02020603050405020304" pitchFamily="18" charset="0"/>
              </a:rPr>
              <a:t> teeth.</a:t>
            </a: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There is convincing evidence, however, that supplements are sometimes prescribed at the wrong dosage as well as in areas where the water is adequately fluoridated </a:t>
            </a:r>
            <a:r>
              <a:rPr lang="en-US" b="1" dirty="0" smtClean="0">
                <a:latin typeface="Times New Roman" panose="02020603050405020304" pitchFamily="18" charset="0"/>
                <a:cs typeface="Times New Roman" panose="02020603050405020304" pitchFamily="18" charset="0"/>
              </a:rPr>
              <a:t>(Margolis </a:t>
            </a:r>
            <a:r>
              <a:rPr lang="en-US" b="1" i="1" dirty="0" smtClean="0">
                <a:latin typeface="Times New Roman" panose="02020603050405020304" pitchFamily="18" charset="0"/>
                <a:cs typeface="Times New Roman" panose="02020603050405020304" pitchFamily="18" charset="0"/>
              </a:rPr>
              <a:t>et </a:t>
            </a:r>
            <a:r>
              <a:rPr lang="en-US" b="1" i="1" dirty="0" err="1" smtClean="0">
                <a:latin typeface="Times New Roman" panose="02020603050405020304" pitchFamily="18" charset="0"/>
                <a:cs typeface="Times New Roman" panose="02020603050405020304" pitchFamily="18" charset="0"/>
              </a:rPr>
              <a:t>aL</a:t>
            </a:r>
            <a:r>
              <a:rPr lang="en-US" b="1" i="1" dirty="0" smtClean="0">
                <a:latin typeface="Times New Roman" panose="02020603050405020304" pitchFamily="18" charset="0"/>
                <a:cs typeface="Times New Roman" panose="02020603050405020304" pitchFamily="18" charset="0"/>
              </a:rPr>
              <a:t>, 1980; Levy </a:t>
            </a:r>
            <a:r>
              <a:rPr lang="en-US" b="1" dirty="0" smtClean="0">
                <a:latin typeface="Times New Roman" panose="02020603050405020304" pitchFamily="18" charset="0"/>
                <a:cs typeface="Times New Roman" panose="02020603050405020304" pitchFamily="18" charset="0"/>
              </a:rPr>
              <a:t>and </a:t>
            </a:r>
            <a:r>
              <a:rPr lang="en-US" b="1" dirty="0" err="1" smtClean="0">
                <a:latin typeface="Times New Roman" panose="02020603050405020304" pitchFamily="18" charset="0"/>
                <a:cs typeface="Times New Roman" panose="02020603050405020304" pitchFamily="18" charset="0"/>
              </a:rPr>
              <a:t>Muchow</a:t>
            </a:r>
            <a:r>
              <a:rPr lang="en-US" b="1" dirty="0" smtClean="0">
                <a:latin typeface="Times New Roman" panose="02020603050405020304" pitchFamily="18" charset="0"/>
                <a:cs typeface="Times New Roman" panose="02020603050405020304" pitchFamily="18" charset="0"/>
              </a:rPr>
              <a:t>, 1992)</a:t>
            </a:r>
          </a:p>
          <a:p>
            <a:endParaRPr lang="en-US"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Practicality </a:t>
            </a:r>
            <a:endParaRPr lang="en-US" b="1" dirty="0"/>
          </a:p>
        </p:txBody>
      </p:sp>
      <p:sp>
        <p:nvSpPr>
          <p:cNvPr id="3" name="Content Placeholder 2"/>
          <p:cNvSpPr>
            <a:spLocks noGrp="1"/>
          </p:cNvSpPr>
          <p:nvPr>
            <p:ph sz="quarter" idx="1"/>
          </p:nvPr>
        </p:nvSpPr>
        <p:spPr>
          <a:xfrm>
            <a:off x="152400" y="1676400"/>
            <a:ext cx="8839200" cy="5029200"/>
          </a:xfrm>
        </p:spPr>
        <p:txBody>
          <a:bodyPr/>
          <a:lstStyle/>
          <a:p>
            <a:pPr algn="just"/>
            <a:r>
              <a:rPr lang="en-US" dirty="0" smtClean="0">
                <a:latin typeface="Times New Roman" panose="02020603050405020304" pitchFamily="18" charset="0"/>
                <a:cs typeface="Times New Roman" panose="02020603050405020304" pitchFamily="18" charset="0"/>
              </a:rPr>
              <a:t>Fluoride tablets in school settings is an excellent example to use where the water is fluoride deficient.</a:t>
            </a:r>
          </a:p>
          <a:p>
            <a:pPr algn="just"/>
            <a:r>
              <a:rPr lang="en-US" dirty="0" smtClean="0">
                <a:latin typeface="Times New Roman" panose="02020603050405020304" pitchFamily="18" charset="0"/>
                <a:cs typeface="Times New Roman" panose="02020603050405020304" pitchFamily="18" charset="0"/>
              </a:rPr>
              <a:t>Procedure can be supervised by a classroom teacher or volunteer with minimal training.</a:t>
            </a:r>
          </a:p>
          <a:p>
            <a:pPr algn="just"/>
            <a:r>
              <a:rPr lang="en-US" dirty="0" smtClean="0">
                <a:latin typeface="Times New Roman" panose="02020603050405020304" pitchFamily="18" charset="0"/>
                <a:cs typeface="Times New Roman" panose="02020603050405020304" pitchFamily="18" charset="0"/>
              </a:rPr>
              <a:t>Takes only a few minutes of classroom time and it is highly accepted by students ,faculty and parents.</a:t>
            </a:r>
          </a:p>
          <a:p>
            <a:pPr algn="just"/>
            <a:r>
              <a:rPr lang="en-US" dirty="0" smtClean="0">
                <a:latin typeface="Times New Roman" panose="02020603050405020304" pitchFamily="18" charset="0"/>
                <a:cs typeface="Times New Roman" panose="02020603050405020304" pitchFamily="18" charset="0"/>
              </a:rPr>
              <a:t>Major drawback- it’s a daily procedure and Only children with parental consent can participate </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sz="quarter" idx="1"/>
          </p:nvPr>
        </p:nvPicPr>
        <p:blipFill>
          <a:blip r:embed="rId2"/>
          <a:srcRect/>
          <a:stretch>
            <a:fillRect/>
          </a:stretch>
        </p:blipFill>
        <p:spPr bwMode="auto">
          <a:xfrm>
            <a:off x="152400" y="1143000"/>
            <a:ext cx="8839200" cy="47036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848600" cy="838200"/>
          </a:xfrm>
        </p:spPr>
        <p:txBody>
          <a:bodyPr>
            <a:normAutofit fontScale="90000"/>
          </a:bodyPr>
          <a:lstStyle/>
          <a:p>
            <a:pPr>
              <a:defRPr/>
            </a:pPr>
            <a:r>
              <a:rPr lang="en-US" sz="2800" u="sng" dirty="0" smtClean="0"/>
              <a:t>Guidelines to implement fluoridation programs </a:t>
            </a:r>
            <a:r>
              <a:rPr lang="en-US" sz="2800" i="1" u="sng" dirty="0" smtClean="0"/>
              <a:t/>
            </a:r>
            <a:br>
              <a:rPr lang="en-US" sz="2800" i="1" u="sng" dirty="0" smtClean="0"/>
            </a:br>
            <a:endParaRPr lang="en-US" sz="2800" u="sng" dirty="0"/>
          </a:p>
        </p:txBody>
      </p:sp>
      <p:sp>
        <p:nvSpPr>
          <p:cNvPr id="91139" name="Content Placeholder 2"/>
          <p:cNvSpPr>
            <a:spLocks noGrp="1"/>
          </p:cNvSpPr>
          <p:nvPr>
            <p:ph sz="quarter" idx="1"/>
          </p:nvPr>
        </p:nvSpPr>
        <p:spPr>
          <a:xfrm>
            <a:off x="457200" y="1828800"/>
            <a:ext cx="7924800" cy="4267200"/>
          </a:xfrm>
        </p:spPr>
        <p:txBody>
          <a:bodyPr>
            <a:normAutofit lnSpcReduction="10000"/>
          </a:bodyPr>
          <a:lstStyle/>
          <a:p>
            <a:pPr algn="just"/>
            <a:r>
              <a:rPr lang="en-US" dirty="0" smtClean="0">
                <a:solidFill>
                  <a:srgbClr val="00B0F0"/>
                </a:solidFill>
                <a:latin typeface="Times New Roman" panose="02020603050405020304" pitchFamily="18" charset="0"/>
                <a:cs typeface="Times New Roman" panose="02020603050405020304" pitchFamily="18" charset="0"/>
              </a:rPr>
              <a:t>PHASE I</a:t>
            </a:r>
            <a:r>
              <a:rPr lang="en-US" dirty="0" smtClean="0">
                <a:latin typeface="Times New Roman" panose="02020603050405020304" pitchFamily="18" charset="0"/>
                <a:cs typeface="Times New Roman" panose="02020603050405020304" pitchFamily="18" charset="0"/>
              </a:rPr>
              <a:t>- feasibility and program implementation</a:t>
            </a:r>
          </a:p>
          <a:p>
            <a:pPr algn="just"/>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   Several preliminary studies are essential prior to determining whether a national fluoridation program may be appropriate in a given country.</a:t>
            </a:r>
          </a:p>
          <a:p>
            <a:pPr algn="just">
              <a:buFont typeface="Wingdings" panose="05000000000000000000" pitchFamily="2" charset="2"/>
              <a:buChar char="ü"/>
            </a:pPr>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   Also, under economic constraints and market-oriented economies, cost-benefit analysis is one of the best ways to justify the implementation of preventive fluoridation programs.</a:t>
            </a:r>
          </a:p>
        </p:txBody>
      </p:sp>
    </p:spTree>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Content Placeholder 2"/>
          <p:cNvSpPr>
            <a:spLocks noGrp="1"/>
          </p:cNvSpPr>
          <p:nvPr>
            <p:ph sz="quarter" idx="1"/>
          </p:nvPr>
        </p:nvSpPr>
        <p:spPr>
          <a:xfrm>
            <a:off x="457200" y="1600200"/>
            <a:ext cx="8077200" cy="4873625"/>
          </a:xfrm>
        </p:spPr>
        <p:txBody>
          <a:bodyPr>
            <a:normAutofit lnSpcReduction="10000"/>
          </a:bodyPr>
          <a:lstStyle/>
          <a:p>
            <a:pPr algn="just"/>
            <a:r>
              <a:rPr lang="en-US" dirty="0" smtClean="0">
                <a:solidFill>
                  <a:srgbClr val="00B0F0"/>
                </a:solidFill>
                <a:latin typeface="Times New Roman" panose="02020603050405020304" pitchFamily="18" charset="0"/>
                <a:cs typeface="Times New Roman" panose="02020603050405020304" pitchFamily="18" charset="0"/>
              </a:rPr>
              <a:t>PHASE II</a:t>
            </a:r>
            <a:r>
              <a:rPr lang="en-US" dirty="0" smtClean="0">
                <a:latin typeface="Times New Roman" panose="02020603050405020304" pitchFamily="18" charset="0"/>
                <a:cs typeface="Times New Roman" panose="02020603050405020304" pitchFamily="18" charset="0"/>
              </a:rPr>
              <a:t>- first evaluation</a:t>
            </a:r>
          </a:p>
          <a:p>
            <a:pPr algn="just"/>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None/>
            </a:pPr>
            <a:r>
              <a:rPr lang="en-US" dirty="0" smtClean="0">
                <a:latin typeface="Times New Roman" panose="02020603050405020304" pitchFamily="18" charset="0"/>
                <a:cs typeface="Times New Roman" panose="02020603050405020304" pitchFamily="18" charset="0"/>
              </a:rPr>
              <a:t>   First evaluation of the country fluoridation program be done seven to ten years after its implementation in the country. </a:t>
            </a:r>
          </a:p>
          <a:p>
            <a:pPr algn="just">
              <a:buFont typeface="Wingdings" panose="05000000000000000000" pitchFamily="2" charset="2"/>
              <a:buNone/>
            </a:pPr>
            <a:endParaRPr lang="en-US" dirty="0" smtClean="0">
              <a:latin typeface="Times New Roman" panose="02020603050405020304" pitchFamily="18" charset="0"/>
              <a:cs typeface="Times New Roman" panose="02020603050405020304" pitchFamily="18" charset="0"/>
            </a:endParaRPr>
          </a:p>
          <a:p>
            <a:pPr algn="just"/>
            <a:r>
              <a:rPr lang="en-US" dirty="0" smtClean="0">
                <a:solidFill>
                  <a:srgbClr val="00B0F0"/>
                </a:solidFill>
                <a:latin typeface="Times New Roman" panose="02020603050405020304" pitchFamily="18" charset="0"/>
                <a:cs typeface="Times New Roman" panose="02020603050405020304" pitchFamily="18" charset="0"/>
              </a:rPr>
              <a:t>PHASE III- </a:t>
            </a:r>
            <a:r>
              <a:rPr lang="en-US" dirty="0" smtClean="0">
                <a:latin typeface="Times New Roman" panose="02020603050405020304" pitchFamily="18" charset="0"/>
                <a:cs typeface="Times New Roman" panose="02020603050405020304" pitchFamily="18" charset="0"/>
              </a:rPr>
              <a:t>long-term evaluation and consolidation</a:t>
            </a:r>
          </a:p>
          <a:p>
            <a:pPr algn="just"/>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None/>
            </a:pPr>
            <a:r>
              <a:rPr lang="en-US" dirty="0" smtClean="0">
                <a:latin typeface="Times New Roman" panose="02020603050405020304" pitchFamily="18" charset="0"/>
                <a:cs typeface="Times New Roman" panose="02020603050405020304" pitchFamily="18" charset="0"/>
              </a:rPr>
              <a:t>   These activities provide information on program progress, effectiveness, side-effects and sustainability, which are important for generating continued support for the program.</a:t>
            </a:r>
          </a:p>
          <a:p>
            <a:pPr algn="just"/>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2362200"/>
            <a:ext cx="8077200" cy="3046413"/>
          </a:xfrm>
          <a:prstGeom prst="rect">
            <a:avLst/>
          </a:prstGeom>
        </p:spPr>
        <p:txBody>
          <a:bodyPr>
            <a:spAutoFit/>
          </a:bodyPr>
          <a:lstStyle/>
          <a:p>
            <a:pPr>
              <a:defRPr/>
            </a:pPr>
            <a:r>
              <a:rPr lang="en-US" sz="9600" b="1" dirty="0">
                <a:solidFill>
                  <a:srgbClr val="04617B"/>
                </a:solidFill>
                <a:latin typeface="Castellar" pitchFamily="18" charset="0"/>
                <a:ea typeface="+mj-ea"/>
                <a:cs typeface="+mj-cs"/>
              </a:rPr>
              <a:t>Topical fluorides </a:t>
            </a:r>
            <a:endParaRPr lang="en-US" sz="9600" b="1" dirty="0">
              <a:latin typeface="Castellar" pitchFamily="18" charset="0"/>
            </a:endParaRPr>
          </a:p>
        </p:txBody>
      </p:sp>
    </p:spTree>
    <p:extLst>
      <p:ext uri="{BB962C8B-B14F-4D97-AF65-F5344CB8AC3E}">
        <p14:creationId xmlns:p14="http://schemas.microsoft.com/office/powerpoint/2010/main" val="4292375918"/>
      </p:ext>
    </p:extLst>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09600" y="685800"/>
            <a:ext cx="7620000" cy="990600"/>
          </a:xfrm>
        </p:spPr>
        <p:txBody>
          <a:bodyPr/>
          <a:lstStyle/>
          <a:p>
            <a:r>
              <a:rPr lang="en-US" sz="3200" smtClean="0"/>
              <a:t>Topical fluorides </a:t>
            </a:r>
          </a:p>
        </p:txBody>
      </p:sp>
      <p:sp>
        <p:nvSpPr>
          <p:cNvPr id="40963" name="Rectangle 3"/>
          <p:cNvSpPr>
            <a:spLocks noGrp="1" noChangeArrowheads="1"/>
          </p:cNvSpPr>
          <p:nvPr>
            <p:ph idx="1"/>
          </p:nvPr>
        </p:nvSpPr>
        <p:spPr>
          <a:xfrm>
            <a:off x="685800" y="3048000"/>
            <a:ext cx="8077200" cy="1927225"/>
          </a:xfrm>
          <a:ln>
            <a:solidFill>
              <a:srgbClr val="92D050"/>
            </a:solidFill>
          </a:ln>
        </p:spPr>
        <p:txBody>
          <a:bodyPr rtlCol="0">
            <a:normAutofit lnSpcReduction="10000"/>
          </a:bodyPr>
          <a:lstStyle/>
          <a:p>
            <a:pPr marL="274320" indent="-274320" algn="ctr" fontAlgn="auto">
              <a:lnSpc>
                <a:spcPct val="150000"/>
              </a:lnSpc>
              <a:spcAft>
                <a:spcPts val="0"/>
              </a:spcAft>
              <a:buClr>
                <a:schemeClr val="accent3"/>
              </a:buClr>
              <a:buFont typeface="Arial" pitchFamily="34" charset="0"/>
              <a:buNone/>
              <a:defRPr/>
            </a:pPr>
            <a:r>
              <a:rPr lang="en-US" sz="2800" dirty="0" smtClean="0"/>
              <a:t>Are delivery systems which provide fluoride for local chemical reaction to exposed surfaces of erupted dentition</a:t>
            </a:r>
          </a:p>
        </p:txBody>
      </p:sp>
    </p:spTree>
    <p:extLst>
      <p:ext uri="{BB962C8B-B14F-4D97-AF65-F5344CB8AC3E}">
        <p14:creationId xmlns:p14="http://schemas.microsoft.com/office/powerpoint/2010/main" val="22382028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09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t>TOPICAL FLUORIDES </a:t>
            </a:r>
          </a:p>
        </p:txBody>
      </p:sp>
      <p:graphicFrame>
        <p:nvGraphicFramePr>
          <p:cNvPr id="4" name="Content Placeholder 3"/>
          <p:cNvGraphicFramePr>
            <a:graphicFrameLocks noGrp="1"/>
          </p:cNvGraphicFramePr>
          <p:nvPr>
            <p:ph idx="1"/>
          </p:nvPr>
        </p:nvGraphicFramePr>
        <p:xfrm>
          <a:off x="457200" y="1600200"/>
          <a:ext cx="83058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415822"/>
      </p:ext>
    </p:extLst>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990600" y="838200"/>
            <a:ext cx="7391400" cy="1219200"/>
          </a:xfrm>
        </p:spPr>
        <p:txBody>
          <a:bodyPr rtlCol="0">
            <a:normAutofit/>
          </a:bodyPr>
          <a:lstStyle/>
          <a:p>
            <a:pPr fontAlgn="auto">
              <a:spcAft>
                <a:spcPts val="0"/>
              </a:spcAft>
              <a:defRPr/>
            </a:pPr>
            <a:r>
              <a:rPr lang="en-US" dirty="0" smtClean="0">
                <a:solidFill>
                  <a:schemeClr val="accent2"/>
                </a:solidFill>
              </a:rPr>
              <a:t>Professionally applied Topical Fluorides </a:t>
            </a:r>
          </a:p>
        </p:txBody>
      </p:sp>
      <p:sp>
        <p:nvSpPr>
          <p:cNvPr id="41987" name="Rectangle 3"/>
          <p:cNvSpPr>
            <a:spLocks noGrp="1" noChangeArrowheads="1"/>
          </p:cNvSpPr>
          <p:nvPr>
            <p:ph idx="1"/>
          </p:nvPr>
        </p:nvSpPr>
        <p:spPr>
          <a:xfrm>
            <a:off x="1066800" y="2438400"/>
            <a:ext cx="7091363" cy="1084263"/>
          </a:xfrm>
          <a:ln>
            <a:solidFill>
              <a:srgbClr val="FFC000"/>
            </a:solidFill>
          </a:ln>
        </p:spPr>
        <p:txBody>
          <a:bodyPr rtlCol="0">
            <a:normAutofit fontScale="92500" lnSpcReduction="20000"/>
          </a:bodyPr>
          <a:lstStyle/>
          <a:p>
            <a:pPr marL="274320" indent="-274320" fontAlgn="auto">
              <a:lnSpc>
                <a:spcPct val="140000"/>
              </a:lnSpc>
              <a:spcAft>
                <a:spcPts val="0"/>
              </a:spcAft>
              <a:buClr>
                <a:schemeClr val="accent3"/>
              </a:buClr>
              <a:buFont typeface="Arial" pitchFamily="34" charset="0"/>
              <a:buNone/>
              <a:defRPr/>
            </a:pPr>
            <a:r>
              <a:rPr lang="en-US" sz="2800" dirty="0" err="1" smtClean="0">
                <a:solidFill>
                  <a:schemeClr val="accent2"/>
                </a:solidFill>
              </a:rPr>
              <a:t>Bibby</a:t>
            </a:r>
            <a:r>
              <a:rPr lang="en-US" sz="2800" dirty="0" smtClean="0">
                <a:solidFill>
                  <a:schemeClr val="accent2"/>
                </a:solidFill>
              </a:rPr>
              <a:t> in 1942 </a:t>
            </a:r>
            <a:r>
              <a:rPr lang="en-US" sz="2800" dirty="0" smtClean="0"/>
              <a:t>– repeated application of sodium &amp; potassium fluoride reduced caries  </a:t>
            </a:r>
          </a:p>
        </p:txBody>
      </p:sp>
      <p:sp>
        <p:nvSpPr>
          <p:cNvPr id="41988" name="Text Box 4"/>
          <p:cNvSpPr txBox="1">
            <a:spLocks noChangeArrowheads="1"/>
          </p:cNvSpPr>
          <p:nvPr/>
        </p:nvSpPr>
        <p:spPr bwMode="auto">
          <a:xfrm>
            <a:off x="1752600" y="4227513"/>
            <a:ext cx="8032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a:latin typeface="Garamond" pitchFamily="18" charset="0"/>
              </a:rPr>
              <a:t>NaF</a:t>
            </a:r>
          </a:p>
        </p:txBody>
      </p:sp>
      <p:sp>
        <p:nvSpPr>
          <p:cNvPr id="41989" name="Text Box 5"/>
          <p:cNvSpPr txBox="1">
            <a:spLocks noChangeArrowheads="1"/>
          </p:cNvSpPr>
          <p:nvPr/>
        </p:nvSpPr>
        <p:spPr bwMode="auto">
          <a:xfrm>
            <a:off x="1693863" y="5500688"/>
            <a:ext cx="8255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a:latin typeface="Garamond" pitchFamily="18" charset="0"/>
              </a:rPr>
              <a:t>APF</a:t>
            </a:r>
          </a:p>
        </p:txBody>
      </p:sp>
      <p:sp>
        <p:nvSpPr>
          <p:cNvPr id="41990" name="Text Box 6"/>
          <p:cNvSpPr txBox="1">
            <a:spLocks noChangeArrowheads="1"/>
          </p:cNvSpPr>
          <p:nvPr/>
        </p:nvSpPr>
        <p:spPr bwMode="auto">
          <a:xfrm>
            <a:off x="1676400" y="4876800"/>
            <a:ext cx="9017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a:latin typeface="Garamond" pitchFamily="18" charset="0"/>
              </a:rPr>
              <a:t>SnF2</a:t>
            </a:r>
          </a:p>
        </p:txBody>
      </p:sp>
      <p:sp>
        <p:nvSpPr>
          <p:cNvPr id="41991" name="Text Box 7"/>
          <p:cNvSpPr txBox="1">
            <a:spLocks noChangeArrowheads="1"/>
          </p:cNvSpPr>
          <p:nvPr/>
        </p:nvSpPr>
        <p:spPr bwMode="auto">
          <a:xfrm>
            <a:off x="4251325" y="4143375"/>
            <a:ext cx="2906713" cy="1816100"/>
          </a:xfrm>
          <a:prstGeom prst="rect">
            <a:avLst/>
          </a:prstGeom>
          <a:noFill/>
          <a:ln w="9525">
            <a:noFill/>
            <a:miter lim="800000"/>
            <a:headEnd/>
            <a:tailEnd/>
          </a:ln>
        </p:spPr>
        <p:txBody>
          <a:bodyPr wrap="none">
            <a:spAutoFit/>
          </a:bodyPr>
          <a:lstStyle/>
          <a:p>
            <a:pPr>
              <a:defRPr/>
            </a:pPr>
            <a:r>
              <a:rPr lang="en-US" sz="2800" dirty="0">
                <a:latin typeface="Garamond" pitchFamily="18" charset="0"/>
              </a:rPr>
              <a:t>-</a:t>
            </a:r>
            <a:r>
              <a:rPr lang="en-US" sz="2800" dirty="0">
                <a:latin typeface="+mn-lt"/>
              </a:rPr>
              <a:t>Aqueous solution</a:t>
            </a:r>
          </a:p>
          <a:p>
            <a:pPr>
              <a:defRPr/>
            </a:pPr>
            <a:r>
              <a:rPr lang="en-US" sz="2800" dirty="0">
                <a:latin typeface="+mn-lt"/>
              </a:rPr>
              <a:t>-Gel</a:t>
            </a:r>
          </a:p>
          <a:p>
            <a:pPr>
              <a:defRPr/>
            </a:pPr>
            <a:r>
              <a:rPr lang="en-US" sz="2800" dirty="0">
                <a:latin typeface="+mn-lt"/>
              </a:rPr>
              <a:t>-Prophylaxis paste </a:t>
            </a:r>
          </a:p>
          <a:p>
            <a:pPr>
              <a:defRPr/>
            </a:pPr>
            <a:r>
              <a:rPr lang="en-US" sz="2800" dirty="0">
                <a:latin typeface="+mn-lt"/>
              </a:rPr>
              <a:t>-Dental varnish</a:t>
            </a:r>
          </a:p>
        </p:txBody>
      </p:sp>
      <p:sp>
        <p:nvSpPr>
          <p:cNvPr id="41992" name="AutoShape 8"/>
          <p:cNvSpPr>
            <a:spLocks/>
          </p:cNvSpPr>
          <p:nvPr/>
        </p:nvSpPr>
        <p:spPr bwMode="auto">
          <a:xfrm>
            <a:off x="3200400" y="4267200"/>
            <a:ext cx="762000" cy="1676400"/>
          </a:xfrm>
          <a:prstGeom prst="rightBrace">
            <a:avLst>
              <a:gd name="adj1" fmla="val 18333"/>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Constantia" pitchFamily="18" charset="0"/>
            </a:endParaRPr>
          </a:p>
        </p:txBody>
      </p:sp>
    </p:spTree>
    <p:extLst>
      <p:ext uri="{BB962C8B-B14F-4D97-AF65-F5344CB8AC3E}">
        <p14:creationId xmlns:p14="http://schemas.microsoft.com/office/powerpoint/2010/main" val="35061320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1986"/>
                                        </p:tgtEl>
                                        <p:attrNameLst>
                                          <p:attrName>style.visibility</p:attrName>
                                        </p:attrNameLst>
                                      </p:cBhvr>
                                      <p:to>
                                        <p:strVal val="visible"/>
                                      </p:to>
                                    </p:set>
                                  </p:childTnLst>
                                </p:cTn>
                              </p:par>
                            </p:childTnLst>
                          </p:cTn>
                        </p:par>
                        <p:par>
                          <p:cTn id="7" fill="hold" nodeType="afterGroup">
                            <p:stCondLst>
                              <p:cond delay="500"/>
                            </p:stCondLst>
                            <p:childTnLst>
                              <p:par>
                                <p:cTn id="8" presetID="3" presetClass="entr" presetSubtype="10" fill="hold" grpId="0" nodeType="afterEffect">
                                  <p:stCondLst>
                                    <p:cond delay="0"/>
                                  </p:stCondLst>
                                  <p:childTnLst>
                                    <p:set>
                                      <p:cBhvr>
                                        <p:cTn id="9" dur="1" fill="hold">
                                          <p:stCondLst>
                                            <p:cond delay="0"/>
                                          </p:stCondLst>
                                        </p:cTn>
                                        <p:tgtEl>
                                          <p:spTgt spid="41987"/>
                                        </p:tgtEl>
                                        <p:attrNameLst>
                                          <p:attrName>style.visibility</p:attrName>
                                        </p:attrNameLst>
                                      </p:cBhvr>
                                      <p:to>
                                        <p:strVal val="visible"/>
                                      </p:to>
                                    </p:set>
                                    <p:animEffect transition="in" filter="blinds(horizontal)">
                                      <p:cBhvr>
                                        <p:cTn id="10" dur="500"/>
                                        <p:tgtEl>
                                          <p:spTgt spid="4198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1988"/>
                                        </p:tgtEl>
                                        <p:attrNameLst>
                                          <p:attrName>style.visibility</p:attrName>
                                        </p:attrNameLst>
                                      </p:cBhvr>
                                      <p:to>
                                        <p:strVal val="visible"/>
                                      </p:to>
                                    </p:set>
                                    <p:animEffect transition="in" filter="dissolve">
                                      <p:cBhvr>
                                        <p:cTn id="15" dur="500"/>
                                        <p:tgtEl>
                                          <p:spTgt spid="41988"/>
                                        </p:tgtEl>
                                      </p:cBhvr>
                                    </p:animEffect>
                                  </p:childTnLst>
                                </p:cTn>
                              </p:par>
                            </p:childTnLst>
                          </p:cTn>
                        </p:par>
                        <p:par>
                          <p:cTn id="16" fill="hold" nodeType="afterGroup">
                            <p:stCondLst>
                              <p:cond delay="500"/>
                            </p:stCondLst>
                            <p:childTnLst>
                              <p:par>
                                <p:cTn id="17" presetID="9" presetClass="entr" presetSubtype="0" fill="hold" grpId="0" nodeType="afterEffect">
                                  <p:stCondLst>
                                    <p:cond delay="0"/>
                                  </p:stCondLst>
                                  <p:childTnLst>
                                    <p:set>
                                      <p:cBhvr>
                                        <p:cTn id="18" dur="1" fill="hold">
                                          <p:stCondLst>
                                            <p:cond delay="0"/>
                                          </p:stCondLst>
                                        </p:cTn>
                                        <p:tgtEl>
                                          <p:spTgt spid="41989"/>
                                        </p:tgtEl>
                                        <p:attrNameLst>
                                          <p:attrName>style.visibility</p:attrName>
                                        </p:attrNameLst>
                                      </p:cBhvr>
                                      <p:to>
                                        <p:strVal val="visible"/>
                                      </p:to>
                                    </p:set>
                                    <p:animEffect transition="in" filter="dissolve">
                                      <p:cBhvr>
                                        <p:cTn id="19" dur="500"/>
                                        <p:tgtEl>
                                          <p:spTgt spid="41989"/>
                                        </p:tgtEl>
                                      </p:cBhvr>
                                    </p:animEffect>
                                  </p:childTnLst>
                                </p:cTn>
                              </p:par>
                            </p:childTnLst>
                          </p:cTn>
                        </p:par>
                        <p:par>
                          <p:cTn id="20" fill="hold" nodeType="afterGroup">
                            <p:stCondLst>
                              <p:cond delay="1000"/>
                            </p:stCondLst>
                            <p:childTnLst>
                              <p:par>
                                <p:cTn id="21" presetID="9" presetClass="entr" presetSubtype="0" fill="hold" grpId="0" nodeType="afterEffect">
                                  <p:stCondLst>
                                    <p:cond delay="0"/>
                                  </p:stCondLst>
                                  <p:childTnLst>
                                    <p:set>
                                      <p:cBhvr>
                                        <p:cTn id="22" dur="1" fill="hold">
                                          <p:stCondLst>
                                            <p:cond delay="0"/>
                                          </p:stCondLst>
                                        </p:cTn>
                                        <p:tgtEl>
                                          <p:spTgt spid="41990"/>
                                        </p:tgtEl>
                                        <p:attrNameLst>
                                          <p:attrName>style.visibility</p:attrName>
                                        </p:attrNameLst>
                                      </p:cBhvr>
                                      <p:to>
                                        <p:strVal val="visible"/>
                                      </p:to>
                                    </p:set>
                                    <p:animEffect transition="in" filter="dissolve">
                                      <p:cBhvr>
                                        <p:cTn id="23" dur="500"/>
                                        <p:tgtEl>
                                          <p:spTgt spid="41990"/>
                                        </p:tgtEl>
                                      </p:cBhvr>
                                    </p:animEffect>
                                  </p:childTnLst>
                                </p:cTn>
                              </p:par>
                            </p:childTnLst>
                          </p:cTn>
                        </p:par>
                        <p:par>
                          <p:cTn id="24" fill="hold" nodeType="afterGroup">
                            <p:stCondLst>
                              <p:cond delay="1500"/>
                            </p:stCondLst>
                            <p:childTnLst>
                              <p:par>
                                <p:cTn id="25" presetID="9" presetClass="entr" presetSubtype="0" fill="hold" grpId="0" nodeType="afterEffect">
                                  <p:stCondLst>
                                    <p:cond delay="0"/>
                                  </p:stCondLst>
                                  <p:childTnLst>
                                    <p:set>
                                      <p:cBhvr>
                                        <p:cTn id="26" dur="1" fill="hold">
                                          <p:stCondLst>
                                            <p:cond delay="0"/>
                                          </p:stCondLst>
                                        </p:cTn>
                                        <p:tgtEl>
                                          <p:spTgt spid="41992"/>
                                        </p:tgtEl>
                                        <p:attrNameLst>
                                          <p:attrName>style.visibility</p:attrName>
                                        </p:attrNameLst>
                                      </p:cBhvr>
                                      <p:to>
                                        <p:strVal val="visible"/>
                                      </p:to>
                                    </p:set>
                                    <p:animEffect transition="in" filter="dissolve">
                                      <p:cBhvr>
                                        <p:cTn id="27" dur="500"/>
                                        <p:tgtEl>
                                          <p:spTgt spid="41992"/>
                                        </p:tgtEl>
                                      </p:cBhvr>
                                    </p:animEffect>
                                  </p:childTnLst>
                                </p:cTn>
                              </p:par>
                            </p:childTnLst>
                          </p:cTn>
                        </p:par>
                        <p:par>
                          <p:cTn id="28" fill="hold" nodeType="afterGroup">
                            <p:stCondLst>
                              <p:cond delay="2000"/>
                            </p:stCondLst>
                            <p:childTnLst>
                              <p:par>
                                <p:cTn id="29" presetID="9" presetClass="entr" presetSubtype="0" fill="hold" grpId="0" nodeType="afterEffect">
                                  <p:stCondLst>
                                    <p:cond delay="0"/>
                                  </p:stCondLst>
                                  <p:childTnLst>
                                    <p:set>
                                      <p:cBhvr>
                                        <p:cTn id="30" dur="1" fill="hold">
                                          <p:stCondLst>
                                            <p:cond delay="0"/>
                                          </p:stCondLst>
                                        </p:cTn>
                                        <p:tgtEl>
                                          <p:spTgt spid="41991"/>
                                        </p:tgtEl>
                                        <p:attrNameLst>
                                          <p:attrName>style.visibility</p:attrName>
                                        </p:attrNameLst>
                                      </p:cBhvr>
                                      <p:to>
                                        <p:strVal val="visible"/>
                                      </p:to>
                                    </p:set>
                                    <p:animEffect transition="in" filter="dissolve">
                                      <p:cBhvr>
                                        <p:cTn id="31" dur="500"/>
                                        <p:tgtEl>
                                          <p:spTgt spid="41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autoUpdateAnimBg="0"/>
      <p:bldP spid="41987" grpId="0" animBg="1" autoUpdateAnimBg="0"/>
      <p:bldP spid="41988" grpId="0" autoUpdateAnimBg="0"/>
      <p:bldP spid="41989" grpId="0" autoUpdateAnimBg="0"/>
      <p:bldP spid="41990" grpId="0" autoUpdateAnimBg="0"/>
      <p:bldP spid="41991" grpId="0" autoUpdateAnimBg="0"/>
      <p:bldP spid="41992"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b="1" dirty="0" smtClean="0">
                <a:solidFill>
                  <a:schemeClr val="accent2"/>
                </a:solidFill>
              </a:rPr>
              <a:t>Method of preparation of 2% </a:t>
            </a:r>
            <a:r>
              <a:rPr lang="en-US" b="1" dirty="0" err="1" smtClean="0">
                <a:solidFill>
                  <a:schemeClr val="accent2"/>
                </a:solidFill>
              </a:rPr>
              <a:t>NaF</a:t>
            </a:r>
            <a:r>
              <a:rPr lang="en-US" b="1" dirty="0" smtClean="0">
                <a:solidFill>
                  <a:schemeClr val="accent2"/>
                </a:solidFill>
              </a:rPr>
              <a:t>:-</a:t>
            </a:r>
            <a:endParaRPr lang="en-US" dirty="0" smtClean="0"/>
          </a:p>
        </p:txBody>
      </p:sp>
      <p:sp>
        <p:nvSpPr>
          <p:cNvPr id="3" name="Content Placeholder 2"/>
          <p:cNvSpPr>
            <a:spLocks noGrp="1"/>
          </p:cNvSpPr>
          <p:nvPr>
            <p:ph idx="1"/>
          </p:nvPr>
        </p:nvSpPr>
        <p:spPr>
          <a:xfrm>
            <a:off x="762000" y="1676400"/>
            <a:ext cx="7620000" cy="3916363"/>
          </a:xfrm>
          <a:ln>
            <a:solidFill>
              <a:srgbClr val="FF0000"/>
            </a:solidFill>
          </a:ln>
        </p:spPr>
        <p:txBody>
          <a:bodyPr rtlCol="0">
            <a:normAutofit/>
          </a:bodyPr>
          <a:lstStyle/>
          <a:p>
            <a:pPr fontAlgn="auto">
              <a:spcAft>
                <a:spcPts val="0"/>
              </a:spcAft>
              <a:buFont typeface="Arial" pitchFamily="34" charset="0"/>
              <a:buNone/>
              <a:defRPr/>
            </a:pPr>
            <a:endParaRPr lang="en-US" b="1" dirty="0" smtClean="0">
              <a:solidFill>
                <a:schemeClr val="accent2"/>
              </a:solidFill>
            </a:endParaRPr>
          </a:p>
          <a:p>
            <a:pPr fontAlgn="auto">
              <a:spcAft>
                <a:spcPts val="0"/>
              </a:spcAft>
              <a:buFont typeface="Arial" pitchFamily="34" charset="0"/>
              <a:buNone/>
              <a:defRPr/>
            </a:pPr>
            <a:endParaRPr lang="en-US" b="1" dirty="0">
              <a:solidFill>
                <a:schemeClr val="accent2"/>
              </a:solidFill>
            </a:endParaRPr>
          </a:p>
          <a:p>
            <a:pPr fontAlgn="auto">
              <a:lnSpc>
                <a:spcPct val="200000"/>
              </a:lnSpc>
              <a:spcAft>
                <a:spcPts val="0"/>
              </a:spcAft>
              <a:buFont typeface="Arial" pitchFamily="34" charset="0"/>
              <a:buNone/>
              <a:defRPr/>
            </a:pPr>
            <a:r>
              <a:rPr lang="en-US" b="1" dirty="0">
                <a:solidFill>
                  <a:schemeClr val="bg1"/>
                </a:solidFill>
              </a:rPr>
              <a:t>     </a:t>
            </a:r>
            <a:r>
              <a:rPr lang="en-US" b="1" dirty="0"/>
              <a:t>20grams of </a:t>
            </a:r>
            <a:r>
              <a:rPr lang="en-US" b="1" dirty="0" err="1"/>
              <a:t>NaF</a:t>
            </a:r>
            <a:r>
              <a:rPr lang="en-US" b="1" dirty="0"/>
              <a:t> powder in 1 </a:t>
            </a:r>
            <a:r>
              <a:rPr lang="en-US" b="1" dirty="0" err="1"/>
              <a:t>litre</a:t>
            </a:r>
            <a:r>
              <a:rPr lang="en-US" b="1" dirty="0"/>
              <a:t> of water</a:t>
            </a:r>
          </a:p>
          <a:p>
            <a:pPr fontAlgn="auto">
              <a:lnSpc>
                <a:spcPct val="200000"/>
              </a:lnSpc>
              <a:spcAft>
                <a:spcPts val="0"/>
              </a:spcAft>
              <a:buFont typeface="Arial" pitchFamily="34" charset="0"/>
              <a:buNone/>
              <a:defRPr/>
            </a:pPr>
            <a:r>
              <a:rPr lang="en-US" b="1" dirty="0"/>
              <a:t>      storage- Plastic container.</a:t>
            </a:r>
          </a:p>
          <a:p>
            <a:pPr fontAlgn="auto">
              <a:lnSpc>
                <a:spcPct val="200000"/>
              </a:lnSpc>
              <a:spcAft>
                <a:spcPts val="0"/>
              </a:spcAft>
              <a:buFont typeface="Arial" pitchFamily="34" charset="0"/>
              <a:buChar char="•"/>
              <a:defRPr/>
            </a:pPr>
            <a:endParaRPr lang="en-US" dirty="0" smtClean="0"/>
          </a:p>
        </p:txBody>
      </p:sp>
    </p:spTree>
    <p:extLst>
      <p:ext uri="{BB962C8B-B14F-4D97-AF65-F5344CB8AC3E}">
        <p14:creationId xmlns:p14="http://schemas.microsoft.com/office/powerpoint/2010/main" val="1091607020"/>
      </p:ext>
    </p:extLst>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idx="1"/>
          </p:nvPr>
        </p:nvSpPr>
        <p:spPr>
          <a:xfrm>
            <a:off x="762000" y="609600"/>
            <a:ext cx="7543800" cy="2286000"/>
          </a:xfrm>
        </p:spPr>
        <p:txBody>
          <a:bodyPr/>
          <a:lstStyle/>
          <a:p>
            <a:pPr marL="609600" indent="-609600">
              <a:buFont typeface="Arial" charset="0"/>
              <a:buNone/>
            </a:pPr>
            <a:r>
              <a:rPr lang="en-US" sz="3600" smtClean="0">
                <a:solidFill>
                  <a:schemeClr val="accent2"/>
                </a:solidFill>
              </a:rPr>
              <a:t>Technique of topical F application</a:t>
            </a:r>
          </a:p>
          <a:p>
            <a:pPr marL="609600" indent="-609600">
              <a:buFontTx/>
              <a:buNone/>
            </a:pPr>
            <a:endParaRPr lang="en-US" b="1" smtClean="0"/>
          </a:p>
          <a:p>
            <a:pPr marL="609600" indent="-609600">
              <a:buFont typeface="Calibri" pitchFamily="34" charset="0"/>
              <a:buAutoNum type="arabicPeriod"/>
            </a:pPr>
            <a:r>
              <a:rPr lang="en-US" b="1" smtClean="0"/>
              <a:t>Knutson’s technique :-</a:t>
            </a:r>
          </a:p>
        </p:txBody>
      </p:sp>
      <p:sp>
        <p:nvSpPr>
          <p:cNvPr id="44035" name="Text Box 3"/>
          <p:cNvSpPr txBox="1">
            <a:spLocks noChangeArrowheads="1"/>
          </p:cNvSpPr>
          <p:nvPr/>
        </p:nvSpPr>
        <p:spPr bwMode="auto">
          <a:xfrm>
            <a:off x="609600" y="2819400"/>
            <a:ext cx="195262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a:latin typeface="Garamond" pitchFamily="18" charset="0"/>
              </a:rPr>
              <a:t>After</a:t>
            </a:r>
          </a:p>
          <a:p>
            <a:pPr eaLnBrk="1" hangingPunct="1"/>
            <a:r>
              <a:rPr lang="en-US" sz="2800">
                <a:latin typeface="Garamond" pitchFamily="18" charset="0"/>
              </a:rPr>
              <a:t> prophylaxis </a:t>
            </a:r>
          </a:p>
        </p:txBody>
      </p:sp>
      <p:sp>
        <p:nvSpPr>
          <p:cNvPr id="44036" name="Text Box 4"/>
          <p:cNvSpPr txBox="1">
            <a:spLocks noChangeArrowheads="1"/>
          </p:cNvSpPr>
          <p:nvPr/>
        </p:nvSpPr>
        <p:spPr bwMode="auto">
          <a:xfrm>
            <a:off x="3352800" y="3548063"/>
            <a:ext cx="245268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a:latin typeface="Garamond" pitchFamily="18" charset="0"/>
              </a:rPr>
              <a:t>Thoroughly </a:t>
            </a:r>
          </a:p>
          <a:p>
            <a:pPr eaLnBrk="1" hangingPunct="1"/>
            <a:r>
              <a:rPr lang="en-US" sz="2800">
                <a:latin typeface="Garamond" pitchFamily="18" charset="0"/>
              </a:rPr>
              <a:t>wetted with soln</a:t>
            </a:r>
          </a:p>
        </p:txBody>
      </p:sp>
      <p:sp>
        <p:nvSpPr>
          <p:cNvPr id="44037" name="Text Box 5"/>
          <p:cNvSpPr txBox="1">
            <a:spLocks noChangeArrowheads="1"/>
          </p:cNvSpPr>
          <p:nvPr/>
        </p:nvSpPr>
        <p:spPr bwMode="auto">
          <a:xfrm>
            <a:off x="1752600" y="4843463"/>
            <a:ext cx="223678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a:latin typeface="Garamond" pitchFamily="18" charset="0"/>
              </a:rPr>
              <a:t>Allowed to dry</a:t>
            </a:r>
          </a:p>
          <a:p>
            <a:pPr eaLnBrk="1" hangingPunct="1"/>
            <a:r>
              <a:rPr lang="en-US" sz="2800">
                <a:latin typeface="Garamond" pitchFamily="18" charset="0"/>
              </a:rPr>
              <a:t> for 3-4 min</a:t>
            </a:r>
          </a:p>
        </p:txBody>
      </p:sp>
      <p:sp>
        <p:nvSpPr>
          <p:cNvPr id="44038" name="Text Box 6"/>
          <p:cNvSpPr txBox="1">
            <a:spLocks noChangeArrowheads="1"/>
          </p:cNvSpPr>
          <p:nvPr/>
        </p:nvSpPr>
        <p:spPr bwMode="auto">
          <a:xfrm>
            <a:off x="5257800" y="5148263"/>
            <a:ext cx="38608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a:latin typeface="Garamond" pitchFamily="18" charset="0"/>
              </a:rPr>
              <a:t>Three further applications </a:t>
            </a:r>
          </a:p>
          <a:p>
            <a:pPr eaLnBrk="1" hangingPunct="1"/>
            <a:r>
              <a:rPr lang="en-US" sz="2800">
                <a:latin typeface="Garamond" pitchFamily="18" charset="0"/>
              </a:rPr>
              <a:t>With one week intervals</a:t>
            </a:r>
          </a:p>
        </p:txBody>
      </p:sp>
      <p:sp>
        <p:nvSpPr>
          <p:cNvPr id="44039" name="Text Box 7"/>
          <p:cNvSpPr txBox="1">
            <a:spLocks noChangeArrowheads="1"/>
          </p:cNvSpPr>
          <p:nvPr/>
        </p:nvSpPr>
        <p:spPr bwMode="auto">
          <a:xfrm>
            <a:off x="1371600" y="6138863"/>
            <a:ext cx="5278438" cy="519112"/>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pPr>
              <a:defRPr/>
            </a:pPr>
            <a:r>
              <a:rPr lang="en-US" sz="2800" dirty="0">
                <a:latin typeface="Garamond" pitchFamily="18" charset="0"/>
              </a:rPr>
              <a:t>Recommended ages – 3,7,11 &amp;13yrs </a:t>
            </a:r>
          </a:p>
        </p:txBody>
      </p:sp>
      <p:sp>
        <p:nvSpPr>
          <p:cNvPr id="44040" name="Line 8"/>
          <p:cNvSpPr>
            <a:spLocks noChangeShapeType="1"/>
          </p:cNvSpPr>
          <p:nvPr/>
        </p:nvSpPr>
        <p:spPr bwMode="auto">
          <a:xfrm>
            <a:off x="2362200" y="3733800"/>
            <a:ext cx="10668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4041" name="Line 9"/>
          <p:cNvSpPr>
            <a:spLocks noChangeShapeType="1"/>
          </p:cNvSpPr>
          <p:nvPr/>
        </p:nvSpPr>
        <p:spPr bwMode="auto">
          <a:xfrm flipH="1">
            <a:off x="3048000" y="4419600"/>
            <a:ext cx="12192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4042" name="Line 10"/>
          <p:cNvSpPr>
            <a:spLocks noChangeShapeType="1"/>
          </p:cNvSpPr>
          <p:nvPr/>
        </p:nvSpPr>
        <p:spPr bwMode="auto">
          <a:xfrm>
            <a:off x="3581400" y="5410200"/>
            <a:ext cx="16764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Tree>
    <p:extLst>
      <p:ext uri="{BB962C8B-B14F-4D97-AF65-F5344CB8AC3E}">
        <p14:creationId xmlns:p14="http://schemas.microsoft.com/office/powerpoint/2010/main" val="476009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403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4035"/>
                                        </p:tgtEl>
                                        <p:attrNameLst>
                                          <p:attrName>style.visibility</p:attrName>
                                        </p:attrNameLst>
                                      </p:cBhvr>
                                      <p:to>
                                        <p:strVal val="visible"/>
                                      </p:to>
                                    </p:se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44040"/>
                                        </p:tgtEl>
                                        <p:attrNameLst>
                                          <p:attrName>style.visibility</p:attrName>
                                        </p:attrNameLst>
                                      </p:cBhvr>
                                      <p:to>
                                        <p:strVal val="visible"/>
                                      </p:to>
                                    </p:set>
                                  </p:childTnLst>
                                </p:cTn>
                              </p:par>
                            </p:childTnLst>
                          </p:cTn>
                        </p:par>
                        <p:par>
                          <p:cTn id="14" fill="hold" nodeType="afterGroup">
                            <p:stCondLst>
                              <p:cond delay="1000"/>
                            </p:stCondLst>
                            <p:childTnLst>
                              <p:par>
                                <p:cTn id="15" presetID="1" presetClass="entr" presetSubtype="0" fill="hold" grpId="0" nodeType="afterEffect">
                                  <p:stCondLst>
                                    <p:cond delay="0"/>
                                  </p:stCondLst>
                                  <p:childTnLst>
                                    <p:set>
                                      <p:cBhvr>
                                        <p:cTn id="16" dur="1" fill="hold">
                                          <p:stCondLst>
                                            <p:cond delay="499"/>
                                          </p:stCondLst>
                                        </p:cTn>
                                        <p:tgtEl>
                                          <p:spTgt spid="44036"/>
                                        </p:tgtEl>
                                        <p:attrNameLst>
                                          <p:attrName>style.visibility</p:attrName>
                                        </p:attrNameLst>
                                      </p:cBhvr>
                                      <p:to>
                                        <p:strVal val="visible"/>
                                      </p:to>
                                    </p:set>
                                  </p:childTnLst>
                                </p:cTn>
                              </p:par>
                            </p:childTnLst>
                          </p:cTn>
                        </p:par>
                        <p:par>
                          <p:cTn id="17" fill="hold" nodeType="afterGroup">
                            <p:stCondLst>
                              <p:cond delay="1500"/>
                            </p:stCondLst>
                            <p:childTnLst>
                              <p:par>
                                <p:cTn id="18" presetID="1" presetClass="entr" presetSubtype="0" fill="hold" grpId="0" nodeType="afterEffect">
                                  <p:stCondLst>
                                    <p:cond delay="0"/>
                                  </p:stCondLst>
                                  <p:childTnLst>
                                    <p:set>
                                      <p:cBhvr>
                                        <p:cTn id="19" dur="1" fill="hold">
                                          <p:stCondLst>
                                            <p:cond delay="499"/>
                                          </p:stCondLst>
                                        </p:cTn>
                                        <p:tgtEl>
                                          <p:spTgt spid="44041"/>
                                        </p:tgtEl>
                                        <p:attrNameLst>
                                          <p:attrName>style.visibility</p:attrName>
                                        </p:attrNameLst>
                                      </p:cBhvr>
                                      <p:to>
                                        <p:strVal val="visible"/>
                                      </p:to>
                                    </p:set>
                                  </p:childTnLst>
                                </p:cTn>
                              </p:par>
                            </p:childTnLst>
                          </p:cTn>
                        </p:par>
                        <p:par>
                          <p:cTn id="20" fill="hold" nodeType="afterGroup">
                            <p:stCondLst>
                              <p:cond delay="2000"/>
                            </p:stCondLst>
                            <p:childTnLst>
                              <p:par>
                                <p:cTn id="21" presetID="1" presetClass="entr" presetSubtype="0" fill="hold" grpId="0" nodeType="afterEffect">
                                  <p:stCondLst>
                                    <p:cond delay="0"/>
                                  </p:stCondLst>
                                  <p:childTnLst>
                                    <p:set>
                                      <p:cBhvr>
                                        <p:cTn id="22" dur="1" fill="hold">
                                          <p:stCondLst>
                                            <p:cond delay="499"/>
                                          </p:stCondLst>
                                        </p:cTn>
                                        <p:tgtEl>
                                          <p:spTgt spid="44037"/>
                                        </p:tgtEl>
                                        <p:attrNameLst>
                                          <p:attrName>style.visibility</p:attrName>
                                        </p:attrNameLst>
                                      </p:cBhvr>
                                      <p:to>
                                        <p:strVal val="visible"/>
                                      </p:to>
                                    </p:set>
                                  </p:childTnLst>
                                </p:cTn>
                              </p:par>
                            </p:childTnLst>
                          </p:cTn>
                        </p:par>
                        <p:par>
                          <p:cTn id="23" fill="hold" nodeType="afterGroup">
                            <p:stCondLst>
                              <p:cond delay="2500"/>
                            </p:stCondLst>
                            <p:childTnLst>
                              <p:par>
                                <p:cTn id="24" presetID="1" presetClass="entr" presetSubtype="0" fill="hold" grpId="0" nodeType="afterEffect">
                                  <p:stCondLst>
                                    <p:cond delay="0"/>
                                  </p:stCondLst>
                                  <p:childTnLst>
                                    <p:set>
                                      <p:cBhvr>
                                        <p:cTn id="25" dur="1" fill="hold">
                                          <p:stCondLst>
                                            <p:cond delay="499"/>
                                          </p:stCondLst>
                                        </p:cTn>
                                        <p:tgtEl>
                                          <p:spTgt spid="44042"/>
                                        </p:tgtEl>
                                        <p:attrNameLst>
                                          <p:attrName>style.visibility</p:attrName>
                                        </p:attrNameLst>
                                      </p:cBhvr>
                                      <p:to>
                                        <p:strVal val="visible"/>
                                      </p:to>
                                    </p:set>
                                  </p:childTnLst>
                                </p:cTn>
                              </p:par>
                            </p:childTnLst>
                          </p:cTn>
                        </p:par>
                        <p:par>
                          <p:cTn id="26" fill="hold" nodeType="afterGroup">
                            <p:stCondLst>
                              <p:cond delay="3000"/>
                            </p:stCondLst>
                            <p:childTnLst>
                              <p:par>
                                <p:cTn id="27" presetID="1" presetClass="entr" presetSubtype="0" fill="hold" grpId="0" nodeType="afterEffect">
                                  <p:stCondLst>
                                    <p:cond delay="0"/>
                                  </p:stCondLst>
                                  <p:childTnLst>
                                    <p:set>
                                      <p:cBhvr>
                                        <p:cTn id="28" dur="1" fill="hold">
                                          <p:stCondLst>
                                            <p:cond delay="499"/>
                                          </p:stCondLst>
                                        </p:cTn>
                                        <p:tgtEl>
                                          <p:spTgt spid="44038"/>
                                        </p:tgtEl>
                                        <p:attrNameLst>
                                          <p:attrName>style.visibility</p:attrName>
                                        </p:attrNameLst>
                                      </p:cBhvr>
                                      <p:to>
                                        <p:strVal val="visible"/>
                                      </p:to>
                                    </p:set>
                                  </p:childTnLst>
                                </p:cTn>
                              </p:par>
                            </p:childTnLst>
                          </p:cTn>
                        </p:par>
                        <p:par>
                          <p:cTn id="29" fill="hold" nodeType="afterGroup">
                            <p:stCondLst>
                              <p:cond delay="3500"/>
                            </p:stCondLst>
                            <p:childTnLst>
                              <p:par>
                                <p:cTn id="30" presetID="1" presetClass="entr" presetSubtype="0" fill="hold" grpId="0" nodeType="afterEffect">
                                  <p:stCondLst>
                                    <p:cond delay="0"/>
                                  </p:stCondLst>
                                  <p:childTnLst>
                                    <p:set>
                                      <p:cBhvr>
                                        <p:cTn id="31" dur="1" fill="hold">
                                          <p:stCondLst>
                                            <p:cond delay="499"/>
                                          </p:stCondLst>
                                        </p:cTn>
                                        <p:tgtEl>
                                          <p:spTgt spid="440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autoUpdateAnimBg="0"/>
      <p:bldP spid="44035" grpId="0" autoUpdateAnimBg="0"/>
      <p:bldP spid="44036" grpId="0" autoUpdateAnimBg="0"/>
      <p:bldP spid="44037" grpId="0" autoUpdateAnimBg="0"/>
      <p:bldP spid="44038" grpId="0" autoUpdateAnimBg="0"/>
      <p:bldP spid="44039" grpId="0" animBg="1" autoUpdateAnimBg="0"/>
      <p:bldP spid="44040" grpId="0" animBg="1"/>
      <p:bldP spid="44041" grpId="0" animBg="1"/>
      <p:bldP spid="44042"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NaF application</a:t>
            </a:r>
          </a:p>
        </p:txBody>
      </p:sp>
      <p:sp>
        <p:nvSpPr>
          <p:cNvPr id="3" name="Content Placeholder 2"/>
          <p:cNvSpPr>
            <a:spLocks noGrp="1"/>
          </p:cNvSpPr>
          <p:nvPr>
            <p:ph idx="1"/>
          </p:nvPr>
        </p:nvSpPr>
        <p:spPr>
          <a:xfrm>
            <a:off x="457200" y="1600200"/>
            <a:ext cx="8382000" cy="5029200"/>
          </a:xfrm>
        </p:spPr>
        <p:txBody>
          <a:bodyPr rtlCol="0">
            <a:normAutofit fontScale="92500" lnSpcReduction="10000"/>
          </a:bodyPr>
          <a:lstStyle/>
          <a:p>
            <a:pPr fontAlgn="auto">
              <a:lnSpc>
                <a:spcPct val="140000"/>
              </a:lnSpc>
              <a:spcAft>
                <a:spcPts val="0"/>
              </a:spcAft>
              <a:buClr>
                <a:schemeClr val="tx2"/>
              </a:buClr>
              <a:buFont typeface="Arial" pitchFamily="34" charset="0"/>
              <a:buChar char="•"/>
              <a:defRPr/>
            </a:pPr>
            <a:r>
              <a:rPr lang="en-US" sz="3600" dirty="0" err="1" smtClean="0"/>
              <a:t>NaF</a:t>
            </a:r>
            <a:r>
              <a:rPr lang="en-US" sz="3600" dirty="0" smtClean="0"/>
              <a:t> is applied once because once a layer of CaF2 is formed it interferes with further diffusion of F </a:t>
            </a:r>
            <a:r>
              <a:rPr lang="en-US" sz="3600" baseline="30000" dirty="0" smtClean="0"/>
              <a:t>–</a:t>
            </a:r>
            <a:r>
              <a:rPr lang="en-US" sz="3600" dirty="0" smtClean="0"/>
              <a:t> to react with </a:t>
            </a:r>
            <a:r>
              <a:rPr lang="en-US" sz="3600" dirty="0" err="1" smtClean="0"/>
              <a:t>hydroxyapatitie</a:t>
            </a:r>
            <a:r>
              <a:rPr lang="en-US" sz="3600" dirty="0" smtClean="0"/>
              <a:t>. This is called as </a:t>
            </a:r>
            <a:r>
              <a:rPr lang="en-US" sz="3600" dirty="0" smtClean="0">
                <a:solidFill>
                  <a:schemeClr val="accent2"/>
                </a:solidFill>
              </a:rPr>
              <a:t>choking off phenomenon  </a:t>
            </a:r>
          </a:p>
          <a:p>
            <a:pPr fontAlgn="auto">
              <a:lnSpc>
                <a:spcPct val="140000"/>
              </a:lnSpc>
              <a:spcAft>
                <a:spcPts val="0"/>
              </a:spcAft>
              <a:buClr>
                <a:schemeClr val="tx2"/>
              </a:buClr>
              <a:buFont typeface="Arial" pitchFamily="34" charset="0"/>
              <a:buChar char="•"/>
              <a:defRPr/>
            </a:pPr>
            <a:r>
              <a:rPr lang="en-US" sz="3600" dirty="0" smtClean="0"/>
              <a:t>Repeated on other quadrants</a:t>
            </a:r>
          </a:p>
          <a:p>
            <a:pPr fontAlgn="auto">
              <a:lnSpc>
                <a:spcPct val="140000"/>
              </a:lnSpc>
              <a:spcAft>
                <a:spcPts val="0"/>
              </a:spcAft>
              <a:buClr>
                <a:schemeClr val="tx2"/>
              </a:buClr>
              <a:buFont typeface="Arial" pitchFamily="34" charset="0"/>
              <a:buChar char="•"/>
              <a:defRPr/>
            </a:pPr>
            <a:r>
              <a:rPr lang="en-US" sz="3600" dirty="0" smtClean="0"/>
              <a:t>Instructed not to eat, drink or rinse for 30 min</a:t>
            </a:r>
          </a:p>
          <a:p>
            <a:pPr fontAlgn="auto">
              <a:lnSpc>
                <a:spcPct val="140000"/>
              </a:lnSpc>
              <a:spcAft>
                <a:spcPts val="0"/>
              </a:spcAft>
              <a:buClr>
                <a:schemeClr val="tx2"/>
              </a:buClr>
              <a:buFont typeface="Arial" pitchFamily="34" charset="0"/>
              <a:buNone/>
              <a:defRPr/>
            </a:pPr>
            <a:endParaRPr lang="en-US" dirty="0" smtClean="0">
              <a:solidFill>
                <a:schemeClr val="tx2"/>
              </a:solidFill>
              <a:latin typeface="Comic Sans MS" pitchFamily="66" charset="0"/>
            </a:endParaRPr>
          </a:p>
          <a:p>
            <a:pPr fontAlgn="auto">
              <a:spcAft>
                <a:spcPts val="0"/>
              </a:spcAft>
              <a:buFont typeface="Arial" pitchFamily="34" charset="0"/>
              <a:buChar char="•"/>
              <a:defRPr/>
            </a:pPr>
            <a:endParaRPr lang="en-US" dirty="0" smtClean="0"/>
          </a:p>
        </p:txBody>
      </p:sp>
    </p:spTree>
    <p:extLst>
      <p:ext uri="{BB962C8B-B14F-4D97-AF65-F5344CB8AC3E}">
        <p14:creationId xmlns:p14="http://schemas.microsoft.com/office/powerpoint/2010/main" val="44887173"/>
      </p:ext>
    </p:extLst>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t>Na fluoride </a:t>
            </a:r>
          </a:p>
        </p:txBody>
      </p:sp>
      <p:sp>
        <p:nvSpPr>
          <p:cNvPr id="11267" name="Content Placeholder 2"/>
          <p:cNvSpPr>
            <a:spLocks noGrp="1"/>
          </p:cNvSpPr>
          <p:nvPr>
            <p:ph idx="1"/>
          </p:nvPr>
        </p:nvSpPr>
        <p:spPr>
          <a:xfrm>
            <a:off x="457200" y="1371600"/>
            <a:ext cx="8229600" cy="5257800"/>
          </a:xfrm>
        </p:spPr>
        <p:txBody>
          <a:bodyPr/>
          <a:lstStyle/>
          <a:p>
            <a:pPr>
              <a:lnSpc>
                <a:spcPct val="120000"/>
              </a:lnSpc>
              <a:buClr>
                <a:schemeClr val="tx2"/>
              </a:buClr>
              <a:buFont typeface="Arial" charset="0"/>
              <a:buNone/>
            </a:pPr>
            <a:r>
              <a:rPr lang="en-US" sz="2800" smtClean="0"/>
              <a:t>Advantages : </a:t>
            </a:r>
          </a:p>
          <a:p>
            <a:pPr>
              <a:lnSpc>
                <a:spcPct val="120000"/>
              </a:lnSpc>
              <a:buClr>
                <a:schemeClr val="tx2"/>
              </a:buClr>
            </a:pPr>
            <a:r>
              <a:rPr lang="en-US" sz="2800" smtClean="0"/>
              <a:t>Chemically stable</a:t>
            </a:r>
          </a:p>
          <a:p>
            <a:pPr>
              <a:lnSpc>
                <a:spcPct val="120000"/>
              </a:lnSpc>
              <a:buClr>
                <a:schemeClr val="tx2"/>
              </a:buClr>
            </a:pPr>
            <a:r>
              <a:rPr lang="en-US" sz="2800" smtClean="0"/>
              <a:t>Acceptable taste</a:t>
            </a:r>
          </a:p>
          <a:p>
            <a:pPr>
              <a:lnSpc>
                <a:spcPct val="120000"/>
              </a:lnSpc>
              <a:buClr>
                <a:schemeClr val="tx2"/>
              </a:buClr>
            </a:pPr>
            <a:r>
              <a:rPr lang="en-US" sz="2800" smtClean="0"/>
              <a:t>Non-irritant to gingiva</a:t>
            </a:r>
          </a:p>
          <a:p>
            <a:pPr>
              <a:lnSpc>
                <a:spcPct val="120000"/>
              </a:lnSpc>
              <a:buClr>
                <a:schemeClr val="tx2"/>
              </a:buClr>
            </a:pPr>
            <a:r>
              <a:rPr lang="en-US" sz="2800" smtClean="0"/>
              <a:t>Does not discolor teeth</a:t>
            </a:r>
          </a:p>
          <a:p>
            <a:pPr>
              <a:lnSpc>
                <a:spcPct val="120000"/>
              </a:lnSpc>
              <a:buClr>
                <a:schemeClr val="tx2"/>
              </a:buClr>
            </a:pPr>
            <a:r>
              <a:rPr lang="en-US" sz="2800" smtClean="0"/>
              <a:t>Inexpensive </a:t>
            </a:r>
          </a:p>
          <a:p>
            <a:pPr>
              <a:lnSpc>
                <a:spcPct val="120000"/>
              </a:lnSpc>
              <a:buClr>
                <a:schemeClr val="tx2"/>
              </a:buClr>
              <a:buFont typeface="Arial" charset="0"/>
              <a:buNone/>
            </a:pPr>
            <a:r>
              <a:rPr lang="en-US" sz="2800" smtClean="0"/>
              <a:t>Disadvantages :  </a:t>
            </a:r>
          </a:p>
          <a:p>
            <a:pPr>
              <a:lnSpc>
                <a:spcPct val="120000"/>
              </a:lnSpc>
              <a:buClr>
                <a:schemeClr val="tx2"/>
              </a:buClr>
            </a:pPr>
            <a:r>
              <a:rPr lang="en-US" sz="2800" smtClean="0"/>
              <a:t>4 visits within a short time </a:t>
            </a:r>
          </a:p>
        </p:txBody>
      </p:sp>
    </p:spTree>
    <p:extLst>
      <p:ext uri="{BB962C8B-B14F-4D97-AF65-F5344CB8AC3E}">
        <p14:creationId xmlns:p14="http://schemas.microsoft.com/office/powerpoint/2010/main" val="3857615093"/>
      </p:ext>
    </p:extLst>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t>Stannous fluoride </a:t>
            </a:r>
          </a:p>
        </p:txBody>
      </p:sp>
      <p:sp>
        <p:nvSpPr>
          <p:cNvPr id="12291" name="Content Placeholder 2"/>
          <p:cNvSpPr>
            <a:spLocks noGrp="1"/>
          </p:cNvSpPr>
          <p:nvPr>
            <p:ph idx="1"/>
          </p:nvPr>
        </p:nvSpPr>
        <p:spPr/>
        <p:txBody>
          <a:bodyPr/>
          <a:lstStyle/>
          <a:p>
            <a:pPr>
              <a:lnSpc>
                <a:spcPct val="200000"/>
              </a:lnSpc>
              <a:buClr>
                <a:schemeClr val="tx2"/>
              </a:buClr>
              <a:buFont typeface="Arial" charset="0"/>
              <a:buNone/>
            </a:pPr>
            <a:r>
              <a:rPr lang="en-US" smtClean="0">
                <a:solidFill>
                  <a:schemeClr val="tx2"/>
                </a:solidFill>
                <a:latin typeface="Calibri Light" pitchFamily="34" charset="0"/>
              </a:rPr>
              <a:t>Method of Preparation :</a:t>
            </a:r>
          </a:p>
          <a:p>
            <a:pPr>
              <a:lnSpc>
                <a:spcPct val="200000"/>
              </a:lnSpc>
              <a:buClr>
                <a:schemeClr val="tx2"/>
              </a:buClr>
              <a:buFont typeface="Wingdings" pitchFamily="2" charset="2"/>
              <a:buChar char="ª"/>
            </a:pPr>
            <a:r>
              <a:rPr lang="en-US" smtClean="0">
                <a:latin typeface="Calibri Light" pitchFamily="34" charset="0"/>
              </a:rPr>
              <a:t>To prepare 8% SnF – 0.8 gms is dissolved in 10 ml of distilled water in a plastic container and shaken</a:t>
            </a:r>
            <a:r>
              <a:rPr lang="en-US" smtClean="0">
                <a:latin typeface="Comic Sans MS" pitchFamily="66" charset="0"/>
              </a:rPr>
              <a:t>.</a:t>
            </a:r>
          </a:p>
          <a:p>
            <a:pPr>
              <a:lnSpc>
                <a:spcPct val="200000"/>
              </a:lnSpc>
            </a:pPr>
            <a:endParaRPr lang="en-US" smtClean="0"/>
          </a:p>
        </p:txBody>
      </p:sp>
    </p:spTree>
    <p:extLst>
      <p:ext uri="{BB962C8B-B14F-4D97-AF65-F5344CB8AC3E}">
        <p14:creationId xmlns:p14="http://schemas.microsoft.com/office/powerpoint/2010/main" val="2087160733"/>
      </p:ext>
    </p:extLst>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smtClean="0"/>
              <a:t>Stannous fluoride </a:t>
            </a:r>
          </a:p>
        </p:txBody>
      </p:sp>
      <p:sp>
        <p:nvSpPr>
          <p:cNvPr id="13315" name="Content Placeholder 2"/>
          <p:cNvSpPr>
            <a:spLocks noGrp="1"/>
          </p:cNvSpPr>
          <p:nvPr>
            <p:ph idx="1"/>
          </p:nvPr>
        </p:nvSpPr>
        <p:spPr/>
        <p:txBody>
          <a:bodyPr/>
          <a:lstStyle/>
          <a:p>
            <a:endParaRPr lang="en-US" smtClean="0"/>
          </a:p>
        </p:txBody>
      </p:sp>
      <p:sp>
        <p:nvSpPr>
          <p:cNvPr id="4" name="Rectangle 2"/>
          <p:cNvSpPr txBox="1">
            <a:spLocks noChangeArrowheads="1"/>
          </p:cNvSpPr>
          <p:nvPr/>
        </p:nvSpPr>
        <p:spPr>
          <a:xfrm>
            <a:off x="914400" y="1676400"/>
            <a:ext cx="7772400" cy="685800"/>
          </a:xfrm>
          <a:prstGeom prst="rect">
            <a:avLst/>
          </a:prstGeom>
        </p:spPr>
        <p:txBody>
          <a:bodyPr>
            <a:normAutofit/>
          </a:bodyPr>
          <a:lstStyle/>
          <a:p>
            <a:pPr marL="342900" indent="-342900" fontAlgn="auto">
              <a:spcBef>
                <a:spcPct val="20000"/>
              </a:spcBef>
              <a:spcAft>
                <a:spcPts val="0"/>
              </a:spcAft>
              <a:defRPr/>
            </a:pPr>
            <a:r>
              <a:rPr lang="en-US" sz="3200" b="1" dirty="0">
                <a:latin typeface="+mn-lt"/>
              </a:rPr>
              <a:t> </a:t>
            </a:r>
            <a:r>
              <a:rPr lang="en-US" sz="3200" b="1" dirty="0" err="1">
                <a:solidFill>
                  <a:schemeClr val="accent2"/>
                </a:solidFill>
                <a:latin typeface="+mn-lt"/>
              </a:rPr>
              <a:t>Muhler’s</a:t>
            </a:r>
            <a:r>
              <a:rPr lang="en-US" sz="3200" b="1" dirty="0">
                <a:solidFill>
                  <a:schemeClr val="accent2"/>
                </a:solidFill>
                <a:latin typeface="+mn-lt"/>
              </a:rPr>
              <a:t> single application technique </a:t>
            </a:r>
          </a:p>
        </p:txBody>
      </p:sp>
      <p:sp>
        <p:nvSpPr>
          <p:cNvPr id="5" name="Text Box 3"/>
          <p:cNvSpPr txBox="1">
            <a:spLocks noChangeArrowheads="1"/>
          </p:cNvSpPr>
          <p:nvPr/>
        </p:nvSpPr>
        <p:spPr bwMode="auto">
          <a:xfrm>
            <a:off x="762000" y="2362200"/>
            <a:ext cx="33274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a:latin typeface="Garamond" pitchFamily="18" charset="0"/>
              </a:rPr>
              <a:t>Through prophylaxis </a:t>
            </a:r>
          </a:p>
          <a:p>
            <a:pPr eaLnBrk="1" hangingPunct="1"/>
            <a:r>
              <a:rPr lang="en-US" sz="2800">
                <a:latin typeface="Garamond" pitchFamily="18" charset="0"/>
              </a:rPr>
              <a:t>Including stripping of </a:t>
            </a:r>
          </a:p>
          <a:p>
            <a:pPr eaLnBrk="1" hangingPunct="1"/>
            <a:r>
              <a:rPr lang="en-US" sz="2800">
                <a:latin typeface="Garamond" pitchFamily="18" charset="0"/>
              </a:rPr>
              <a:t>inter proximal surfaces</a:t>
            </a:r>
          </a:p>
        </p:txBody>
      </p:sp>
      <p:sp>
        <p:nvSpPr>
          <p:cNvPr id="6" name="Text Box 4"/>
          <p:cNvSpPr txBox="1">
            <a:spLocks noChangeArrowheads="1"/>
          </p:cNvSpPr>
          <p:nvPr/>
        </p:nvSpPr>
        <p:spPr bwMode="auto">
          <a:xfrm>
            <a:off x="5181600" y="2625725"/>
            <a:ext cx="255428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a:latin typeface="Garamond" pitchFamily="18" charset="0"/>
              </a:rPr>
              <a:t>Teeth isolated &amp; </a:t>
            </a:r>
          </a:p>
          <a:p>
            <a:pPr eaLnBrk="1" hangingPunct="1"/>
            <a:r>
              <a:rPr lang="en-US" sz="2800">
                <a:latin typeface="Garamond" pitchFamily="18" charset="0"/>
              </a:rPr>
              <a:t>dried with Air</a:t>
            </a:r>
          </a:p>
        </p:txBody>
      </p:sp>
      <p:sp>
        <p:nvSpPr>
          <p:cNvPr id="7" name="Text Box 5"/>
          <p:cNvSpPr txBox="1">
            <a:spLocks noChangeArrowheads="1"/>
          </p:cNvSpPr>
          <p:nvPr/>
        </p:nvSpPr>
        <p:spPr bwMode="auto">
          <a:xfrm>
            <a:off x="1447800" y="4495800"/>
            <a:ext cx="24288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a:latin typeface="Garamond" pitchFamily="18" charset="0"/>
              </a:rPr>
              <a:t>Kept moist with</a:t>
            </a:r>
          </a:p>
          <a:p>
            <a:pPr eaLnBrk="1" hangingPunct="1"/>
            <a:r>
              <a:rPr lang="en-US" sz="2800">
                <a:latin typeface="Garamond" pitchFamily="18" charset="0"/>
              </a:rPr>
              <a:t> soln for </a:t>
            </a:r>
            <a:r>
              <a:rPr lang="en-US" sz="2800">
                <a:solidFill>
                  <a:schemeClr val="accent2"/>
                </a:solidFill>
                <a:latin typeface="Garamond" pitchFamily="18" charset="0"/>
              </a:rPr>
              <a:t>4min</a:t>
            </a:r>
          </a:p>
        </p:txBody>
      </p:sp>
      <p:sp>
        <p:nvSpPr>
          <p:cNvPr id="8" name="Text Box 6"/>
          <p:cNvSpPr txBox="1">
            <a:spLocks noChangeArrowheads="1"/>
          </p:cNvSpPr>
          <p:nvPr/>
        </p:nvSpPr>
        <p:spPr bwMode="auto">
          <a:xfrm>
            <a:off x="6096000" y="4495800"/>
            <a:ext cx="272573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a:latin typeface="Garamond" pitchFamily="18" charset="0"/>
              </a:rPr>
              <a:t>Repeat application</a:t>
            </a:r>
          </a:p>
          <a:p>
            <a:pPr eaLnBrk="1" hangingPunct="1"/>
            <a:r>
              <a:rPr lang="en-US" sz="2800">
                <a:latin typeface="Garamond" pitchFamily="18" charset="0"/>
              </a:rPr>
              <a:t> every 6 months</a:t>
            </a:r>
          </a:p>
        </p:txBody>
      </p:sp>
      <p:sp>
        <p:nvSpPr>
          <p:cNvPr id="9" name="Line 7"/>
          <p:cNvSpPr>
            <a:spLocks noChangeShapeType="1"/>
          </p:cNvSpPr>
          <p:nvPr/>
        </p:nvSpPr>
        <p:spPr bwMode="auto">
          <a:xfrm>
            <a:off x="4114800" y="2811463"/>
            <a:ext cx="1066800" cy="1524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0" name="Line 8"/>
          <p:cNvSpPr>
            <a:spLocks noChangeShapeType="1"/>
          </p:cNvSpPr>
          <p:nvPr/>
        </p:nvSpPr>
        <p:spPr bwMode="auto">
          <a:xfrm flipH="1">
            <a:off x="3429000" y="3810000"/>
            <a:ext cx="838200" cy="3048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1" name="Line 9"/>
          <p:cNvSpPr>
            <a:spLocks noChangeShapeType="1"/>
          </p:cNvSpPr>
          <p:nvPr/>
        </p:nvSpPr>
        <p:spPr bwMode="auto">
          <a:xfrm>
            <a:off x="4191000" y="4876800"/>
            <a:ext cx="1600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Tree>
    <p:extLst>
      <p:ext uri="{BB962C8B-B14F-4D97-AF65-F5344CB8AC3E}">
        <p14:creationId xmlns:p14="http://schemas.microsoft.com/office/powerpoint/2010/main" val="11839459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8" presetClass="entr" presetSubtype="12"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trips(downLeft)">
                                      <p:cBhvr>
                                        <p:cTn id="10" dur="500"/>
                                        <p:tgtEl>
                                          <p:spTgt spid="5"/>
                                        </p:tgtEl>
                                      </p:cBhvr>
                                    </p:animEffect>
                                  </p:childTnLst>
                                </p:cTn>
                              </p:par>
                            </p:childTnLst>
                          </p:cTn>
                        </p:par>
                        <p:par>
                          <p:cTn id="11" fill="hold" nodeType="afterGroup">
                            <p:stCondLst>
                              <p:cond delay="1000"/>
                            </p:stCondLst>
                            <p:childTnLst>
                              <p:par>
                                <p:cTn id="12" presetID="18" presetClass="entr" presetSubtype="12"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strips(downLeft)">
                                      <p:cBhvr>
                                        <p:cTn id="14" dur="500"/>
                                        <p:tgtEl>
                                          <p:spTgt spid="9"/>
                                        </p:tgtEl>
                                      </p:cBhvr>
                                    </p:animEffect>
                                  </p:childTnLst>
                                </p:cTn>
                              </p:par>
                            </p:childTnLst>
                          </p:cTn>
                        </p:par>
                        <p:par>
                          <p:cTn id="15" fill="hold" nodeType="afterGroup">
                            <p:stCondLst>
                              <p:cond delay="1500"/>
                            </p:stCondLst>
                            <p:childTnLst>
                              <p:par>
                                <p:cTn id="16" presetID="18" presetClass="entr" presetSubtype="12"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strips(downLeft)">
                                      <p:cBhvr>
                                        <p:cTn id="18" dur="500"/>
                                        <p:tgtEl>
                                          <p:spTgt spid="6"/>
                                        </p:tgtEl>
                                      </p:cBhvr>
                                    </p:animEffect>
                                  </p:childTnLst>
                                </p:cTn>
                              </p:par>
                            </p:childTnLst>
                          </p:cTn>
                        </p:par>
                        <p:par>
                          <p:cTn id="19" fill="hold" nodeType="afterGroup">
                            <p:stCondLst>
                              <p:cond delay="2000"/>
                            </p:stCondLst>
                            <p:childTnLst>
                              <p:par>
                                <p:cTn id="20" presetID="18" presetClass="entr" presetSubtype="12"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trips(downLeft)">
                                      <p:cBhvr>
                                        <p:cTn id="22" dur="500"/>
                                        <p:tgtEl>
                                          <p:spTgt spid="10"/>
                                        </p:tgtEl>
                                      </p:cBhvr>
                                    </p:animEffect>
                                  </p:childTnLst>
                                </p:cTn>
                              </p:par>
                            </p:childTnLst>
                          </p:cTn>
                        </p:par>
                        <p:par>
                          <p:cTn id="23" fill="hold" nodeType="afterGroup">
                            <p:stCondLst>
                              <p:cond delay="2500"/>
                            </p:stCondLst>
                            <p:childTnLst>
                              <p:par>
                                <p:cTn id="24" presetID="18" presetClass="entr" presetSubtype="12"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strips(downLeft)">
                                      <p:cBhvr>
                                        <p:cTn id="26" dur="500"/>
                                        <p:tgtEl>
                                          <p:spTgt spid="7"/>
                                        </p:tgtEl>
                                      </p:cBhvr>
                                    </p:animEffect>
                                  </p:childTnLst>
                                </p:cTn>
                              </p:par>
                            </p:childTnLst>
                          </p:cTn>
                        </p:par>
                        <p:par>
                          <p:cTn id="27" fill="hold" nodeType="afterGroup">
                            <p:stCondLst>
                              <p:cond delay="3000"/>
                            </p:stCondLst>
                            <p:childTnLst>
                              <p:par>
                                <p:cTn id="28" presetID="18" presetClass="entr" presetSubtype="12"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strips(downLeft)">
                                      <p:cBhvr>
                                        <p:cTn id="30" dur="500"/>
                                        <p:tgtEl>
                                          <p:spTgt spid="11"/>
                                        </p:tgtEl>
                                      </p:cBhvr>
                                    </p:animEffect>
                                  </p:childTnLst>
                                </p:cTn>
                              </p:par>
                            </p:childTnLst>
                          </p:cTn>
                        </p:par>
                        <p:par>
                          <p:cTn id="31" fill="hold" nodeType="afterGroup">
                            <p:stCondLst>
                              <p:cond delay="3500"/>
                            </p:stCondLst>
                            <p:childTnLst>
                              <p:par>
                                <p:cTn id="32" presetID="18" presetClass="entr" presetSubtype="12"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strips(downLef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advAuto="0"/>
      <p:bldP spid="5" grpId="0" autoUpdateAnimBg="0"/>
      <p:bldP spid="6" grpId="0" autoUpdateAnimBg="0"/>
      <p:bldP spid="7" grpId="0" autoUpdateAnimBg="0"/>
      <p:bldP spid="8" grpId="0" autoUpdateAnimBg="0"/>
      <p:bldP spid="9" grpId="0" animBg="1"/>
      <p:bldP spid="10" grpId="0" animBg="1"/>
      <p:bldP spid="11"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t>Stannous fluoride </a:t>
            </a:r>
          </a:p>
        </p:txBody>
      </p:sp>
      <p:sp>
        <p:nvSpPr>
          <p:cNvPr id="3" name="Content Placeholder 2"/>
          <p:cNvSpPr>
            <a:spLocks noGrp="1"/>
          </p:cNvSpPr>
          <p:nvPr>
            <p:ph idx="1"/>
          </p:nvPr>
        </p:nvSpPr>
        <p:spPr/>
        <p:txBody>
          <a:bodyPr rtlCol="0">
            <a:normAutofit/>
          </a:bodyPr>
          <a:lstStyle/>
          <a:p>
            <a:pPr fontAlgn="auto">
              <a:lnSpc>
                <a:spcPct val="150000"/>
              </a:lnSpc>
              <a:spcAft>
                <a:spcPts val="0"/>
              </a:spcAft>
              <a:buClr>
                <a:schemeClr val="tx2"/>
              </a:buClr>
              <a:buFont typeface="Arial" pitchFamily="34" charset="0"/>
              <a:buChar char="•"/>
              <a:defRPr/>
            </a:pPr>
            <a:r>
              <a:rPr lang="en-US" dirty="0" smtClean="0">
                <a:latin typeface="Calibri Light" pitchFamily="34" charset="0"/>
              </a:rPr>
              <a:t>Solution is applied continuously keeping the teeth moist for 4 min</a:t>
            </a:r>
          </a:p>
          <a:p>
            <a:pPr fontAlgn="auto">
              <a:lnSpc>
                <a:spcPct val="150000"/>
              </a:lnSpc>
              <a:spcAft>
                <a:spcPts val="0"/>
              </a:spcAft>
              <a:buClr>
                <a:schemeClr val="tx2"/>
              </a:buClr>
              <a:buFont typeface="Arial" pitchFamily="34" charset="0"/>
              <a:buChar char="•"/>
              <a:defRPr/>
            </a:pPr>
            <a:r>
              <a:rPr lang="en-US" dirty="0" smtClean="0">
                <a:latin typeface="Calibri Light" pitchFamily="34" charset="0"/>
              </a:rPr>
              <a:t>Instructed not to eat, drink or rinse for 30 min</a:t>
            </a:r>
          </a:p>
          <a:p>
            <a:pPr fontAlgn="auto">
              <a:lnSpc>
                <a:spcPct val="150000"/>
              </a:lnSpc>
              <a:spcAft>
                <a:spcPts val="0"/>
              </a:spcAft>
              <a:buClr>
                <a:schemeClr val="tx2"/>
              </a:buClr>
              <a:buFont typeface="Arial" pitchFamily="34" charset="0"/>
              <a:buChar char="•"/>
              <a:defRPr/>
            </a:pPr>
            <a:endParaRPr lang="en-US" dirty="0" smtClean="0">
              <a:latin typeface="Calibri Light" pitchFamily="34" charset="0"/>
            </a:endParaRPr>
          </a:p>
          <a:p>
            <a:pPr fontAlgn="auto">
              <a:lnSpc>
                <a:spcPct val="150000"/>
              </a:lnSpc>
              <a:spcAft>
                <a:spcPts val="0"/>
              </a:spcAft>
              <a:buClr>
                <a:schemeClr val="tx2"/>
              </a:buClr>
              <a:buFont typeface="Arial" pitchFamily="34" charset="0"/>
              <a:buNone/>
              <a:defRPr/>
            </a:pPr>
            <a:r>
              <a:rPr lang="en-US" sz="3600" b="1" dirty="0" smtClean="0">
                <a:latin typeface="Calibri Light" pitchFamily="34" charset="0"/>
              </a:rPr>
              <a:t>No. of application :</a:t>
            </a:r>
          </a:p>
          <a:p>
            <a:pPr fontAlgn="auto">
              <a:lnSpc>
                <a:spcPct val="150000"/>
              </a:lnSpc>
              <a:spcAft>
                <a:spcPts val="0"/>
              </a:spcAft>
              <a:buClr>
                <a:schemeClr val="tx2"/>
              </a:buClr>
              <a:buFont typeface="Arial" pitchFamily="34" charset="0"/>
              <a:buChar char="•"/>
              <a:defRPr/>
            </a:pPr>
            <a:r>
              <a:rPr lang="en-US" dirty="0" smtClean="0">
                <a:latin typeface="Calibri Light" pitchFamily="34" charset="0"/>
              </a:rPr>
              <a:t>6mts or 12 </a:t>
            </a:r>
            <a:r>
              <a:rPr lang="en-US" dirty="0" err="1" smtClean="0">
                <a:latin typeface="Calibri Light" pitchFamily="34" charset="0"/>
              </a:rPr>
              <a:t>mts</a:t>
            </a:r>
            <a:r>
              <a:rPr lang="en-US" dirty="0" smtClean="0">
                <a:latin typeface="Calibri Light" pitchFamily="34" charset="0"/>
              </a:rPr>
              <a:t>.</a:t>
            </a:r>
          </a:p>
          <a:p>
            <a:pPr fontAlgn="auto">
              <a:spcAft>
                <a:spcPts val="0"/>
              </a:spcAft>
              <a:buFont typeface="Arial" pitchFamily="34" charset="0"/>
              <a:buChar char="•"/>
              <a:defRPr/>
            </a:pPr>
            <a:endParaRPr lang="en-US" dirty="0" smtClean="0"/>
          </a:p>
        </p:txBody>
      </p:sp>
    </p:spTree>
    <p:extLst>
      <p:ext uri="{BB962C8B-B14F-4D97-AF65-F5344CB8AC3E}">
        <p14:creationId xmlns:p14="http://schemas.microsoft.com/office/powerpoint/2010/main" val="3959881833"/>
      </p:ext>
    </p:extLst>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marL="342900" indent="-342900"/>
            <a:r>
              <a:rPr lang="en-US" sz="2800" smtClean="0">
                <a:solidFill>
                  <a:srgbClr val="000000"/>
                </a:solidFill>
                <a:latin typeface="Comic Sans MS" pitchFamily="66" charset="0"/>
              </a:rPr>
              <a:t>Mechanism of action :</a:t>
            </a:r>
            <a:br>
              <a:rPr lang="en-US" sz="2800" smtClean="0">
                <a:solidFill>
                  <a:srgbClr val="000000"/>
                </a:solidFill>
                <a:latin typeface="Comic Sans MS" pitchFamily="66" charset="0"/>
              </a:rPr>
            </a:br>
            <a:endParaRPr lang="en-US" sz="2800" smtClean="0">
              <a:solidFill>
                <a:srgbClr val="000000"/>
              </a:solidFill>
            </a:endParaRPr>
          </a:p>
        </p:txBody>
      </p:sp>
      <p:sp>
        <p:nvSpPr>
          <p:cNvPr id="3" name="Content Placeholder 2"/>
          <p:cNvSpPr>
            <a:spLocks noGrp="1"/>
          </p:cNvSpPr>
          <p:nvPr>
            <p:ph idx="1"/>
          </p:nvPr>
        </p:nvSpPr>
        <p:spPr/>
        <p:txBody>
          <a:bodyPr rtlCol="0">
            <a:normAutofit fontScale="77500" lnSpcReduction="20000"/>
          </a:bodyPr>
          <a:lstStyle/>
          <a:p>
            <a:pPr fontAlgn="auto">
              <a:lnSpc>
                <a:spcPct val="90000"/>
              </a:lnSpc>
              <a:spcAft>
                <a:spcPts val="0"/>
              </a:spcAft>
              <a:buClr>
                <a:schemeClr val="tx2"/>
              </a:buClr>
              <a:buFont typeface="Arial" pitchFamily="34" charset="0"/>
              <a:buNone/>
              <a:defRPr/>
            </a:pPr>
            <a:endParaRPr lang="en-US" sz="1800" dirty="0" smtClean="0">
              <a:latin typeface="Comic Sans MS" pitchFamily="66" charset="0"/>
            </a:endParaRPr>
          </a:p>
          <a:p>
            <a:pPr fontAlgn="auto">
              <a:lnSpc>
                <a:spcPct val="90000"/>
              </a:lnSpc>
              <a:spcAft>
                <a:spcPts val="0"/>
              </a:spcAft>
              <a:buClr>
                <a:schemeClr val="tx2"/>
              </a:buClr>
              <a:buFont typeface="Arial" pitchFamily="34" charset="0"/>
              <a:buNone/>
              <a:defRPr/>
            </a:pPr>
            <a:r>
              <a:rPr lang="en-US" sz="3100" u="sng" dirty="0" smtClean="0">
                <a:solidFill>
                  <a:schemeClr val="tx2"/>
                </a:solidFill>
                <a:latin typeface="Calibri Light" pitchFamily="34" charset="0"/>
              </a:rPr>
              <a:t>Low concentration</a:t>
            </a:r>
          </a:p>
          <a:p>
            <a:pPr fontAlgn="auto">
              <a:lnSpc>
                <a:spcPct val="90000"/>
              </a:lnSpc>
              <a:spcAft>
                <a:spcPts val="0"/>
              </a:spcAft>
              <a:buClr>
                <a:schemeClr val="tx2"/>
              </a:buClr>
              <a:buFont typeface="Arial" pitchFamily="34" charset="0"/>
              <a:buNone/>
              <a:defRPr/>
            </a:pPr>
            <a:endParaRPr lang="en-US" sz="3100" dirty="0" smtClean="0">
              <a:latin typeface="Calibri Light" pitchFamily="34" charset="0"/>
            </a:endParaRPr>
          </a:p>
          <a:p>
            <a:pPr fontAlgn="auto">
              <a:lnSpc>
                <a:spcPct val="90000"/>
              </a:lnSpc>
              <a:spcAft>
                <a:spcPts val="0"/>
              </a:spcAft>
              <a:buClr>
                <a:schemeClr val="tx2"/>
              </a:buClr>
              <a:buFont typeface="Arial" pitchFamily="34" charset="0"/>
              <a:buNone/>
              <a:defRPr/>
            </a:pPr>
            <a:r>
              <a:rPr lang="en-US" sz="3100" dirty="0" smtClean="0">
                <a:latin typeface="Calibri Light" pitchFamily="34" charset="0"/>
              </a:rPr>
              <a:t>Ca5(PO4)3OH  +  2SnF2          2CaF2  + Sn2(OH)PO4  + Ca3(PO4)2 </a:t>
            </a:r>
          </a:p>
          <a:p>
            <a:pPr fontAlgn="auto">
              <a:lnSpc>
                <a:spcPct val="90000"/>
              </a:lnSpc>
              <a:spcAft>
                <a:spcPts val="0"/>
              </a:spcAft>
              <a:buFont typeface="Arial" pitchFamily="34" charset="0"/>
              <a:buNone/>
              <a:defRPr/>
            </a:pPr>
            <a:r>
              <a:rPr lang="en-US" sz="3100" dirty="0" smtClean="0">
                <a:latin typeface="Calibri Light" pitchFamily="34" charset="0"/>
              </a:rPr>
              <a:t>[</a:t>
            </a:r>
            <a:r>
              <a:rPr lang="en-US" sz="3100" dirty="0" err="1" smtClean="0">
                <a:latin typeface="Calibri Light" pitchFamily="34" charset="0"/>
              </a:rPr>
              <a:t>hydroxyapatite</a:t>
            </a:r>
            <a:r>
              <a:rPr lang="en-US" sz="3100" dirty="0" smtClean="0">
                <a:latin typeface="Calibri Light" pitchFamily="34" charset="0"/>
              </a:rPr>
              <a:t>]</a:t>
            </a:r>
          </a:p>
          <a:p>
            <a:pPr fontAlgn="auto">
              <a:lnSpc>
                <a:spcPct val="90000"/>
              </a:lnSpc>
              <a:spcAft>
                <a:spcPts val="0"/>
              </a:spcAft>
              <a:buClr>
                <a:schemeClr val="tx2"/>
              </a:buClr>
              <a:buFont typeface="Arial" pitchFamily="34" charset="0"/>
              <a:buNone/>
              <a:defRPr/>
            </a:pPr>
            <a:endParaRPr lang="en-US" sz="3100" dirty="0" smtClean="0">
              <a:solidFill>
                <a:schemeClr val="tx2"/>
              </a:solidFill>
              <a:latin typeface="Calibri Light" pitchFamily="34" charset="0"/>
            </a:endParaRPr>
          </a:p>
          <a:p>
            <a:pPr fontAlgn="auto">
              <a:lnSpc>
                <a:spcPct val="90000"/>
              </a:lnSpc>
              <a:spcAft>
                <a:spcPts val="0"/>
              </a:spcAft>
              <a:buClr>
                <a:schemeClr val="tx2"/>
              </a:buClr>
              <a:buFont typeface="Arial" pitchFamily="34" charset="0"/>
              <a:buNone/>
              <a:defRPr/>
            </a:pPr>
            <a:r>
              <a:rPr lang="en-US" sz="3100" dirty="0" smtClean="0">
                <a:solidFill>
                  <a:schemeClr val="tx2"/>
                </a:solidFill>
                <a:latin typeface="Calibri Light" pitchFamily="34" charset="0"/>
              </a:rPr>
              <a:t> </a:t>
            </a:r>
            <a:r>
              <a:rPr lang="en-US" sz="3100" u="sng" dirty="0" smtClean="0">
                <a:solidFill>
                  <a:schemeClr val="tx2"/>
                </a:solidFill>
                <a:latin typeface="Calibri Light" pitchFamily="34" charset="0"/>
              </a:rPr>
              <a:t>High concentration</a:t>
            </a:r>
          </a:p>
          <a:p>
            <a:pPr fontAlgn="auto">
              <a:lnSpc>
                <a:spcPct val="90000"/>
              </a:lnSpc>
              <a:spcAft>
                <a:spcPts val="0"/>
              </a:spcAft>
              <a:buClr>
                <a:schemeClr val="tx2"/>
              </a:buClr>
              <a:buFont typeface="Arial" pitchFamily="34" charset="0"/>
              <a:buNone/>
              <a:defRPr/>
            </a:pPr>
            <a:endParaRPr lang="en-US" sz="3100" dirty="0" smtClean="0">
              <a:solidFill>
                <a:schemeClr val="tx2"/>
              </a:solidFill>
              <a:latin typeface="Calibri Light" pitchFamily="34" charset="0"/>
            </a:endParaRPr>
          </a:p>
          <a:p>
            <a:pPr fontAlgn="auto">
              <a:lnSpc>
                <a:spcPct val="90000"/>
              </a:lnSpc>
              <a:spcAft>
                <a:spcPts val="0"/>
              </a:spcAft>
              <a:buClr>
                <a:schemeClr val="tx2"/>
              </a:buClr>
              <a:buFont typeface="Arial" pitchFamily="34" charset="0"/>
              <a:buNone/>
              <a:defRPr/>
            </a:pPr>
            <a:r>
              <a:rPr lang="en-US" sz="3100" dirty="0" smtClean="0">
                <a:latin typeface="Calibri Light" pitchFamily="34" charset="0"/>
              </a:rPr>
              <a:t>Ca5(PO4)3OH  +  16SnF2          CaF2 + 2Sn3F3PO4  + Sn2(OH)PO4  </a:t>
            </a:r>
            <a:br>
              <a:rPr lang="en-US" sz="3100" dirty="0" smtClean="0">
                <a:latin typeface="Calibri Light" pitchFamily="34" charset="0"/>
              </a:rPr>
            </a:br>
            <a:endParaRPr lang="en-US" sz="3100" dirty="0" smtClean="0">
              <a:latin typeface="Calibri Light" pitchFamily="34" charset="0"/>
            </a:endParaRPr>
          </a:p>
          <a:p>
            <a:pPr fontAlgn="auto">
              <a:lnSpc>
                <a:spcPct val="90000"/>
              </a:lnSpc>
              <a:spcAft>
                <a:spcPts val="0"/>
              </a:spcAft>
              <a:buClr>
                <a:schemeClr val="tx2"/>
              </a:buClr>
              <a:buFont typeface="Arial" pitchFamily="34" charset="0"/>
              <a:buNone/>
              <a:defRPr/>
            </a:pPr>
            <a:r>
              <a:rPr lang="en-US" sz="3100" dirty="0" smtClean="0">
                <a:latin typeface="Calibri Light" pitchFamily="34" charset="0"/>
              </a:rPr>
              <a:t>[</a:t>
            </a:r>
            <a:r>
              <a:rPr lang="en-US" sz="3100" dirty="0" err="1" smtClean="0">
                <a:latin typeface="Calibri Light" pitchFamily="34" charset="0"/>
              </a:rPr>
              <a:t>hydroxyapatite</a:t>
            </a:r>
            <a:r>
              <a:rPr lang="en-US" sz="3100" dirty="0" smtClean="0">
                <a:latin typeface="Calibri Light" pitchFamily="34" charset="0"/>
              </a:rPr>
              <a:t>]                                                         + 4CaF2(SnF3)2</a:t>
            </a:r>
          </a:p>
          <a:p>
            <a:pPr fontAlgn="auto">
              <a:lnSpc>
                <a:spcPct val="90000"/>
              </a:lnSpc>
              <a:spcAft>
                <a:spcPts val="0"/>
              </a:spcAft>
              <a:buFont typeface="Arial" pitchFamily="34" charset="0"/>
              <a:buNone/>
              <a:defRPr/>
            </a:pPr>
            <a:endParaRPr lang="en-US" sz="3100" dirty="0" smtClean="0"/>
          </a:p>
          <a:p>
            <a:pPr fontAlgn="auto">
              <a:lnSpc>
                <a:spcPct val="90000"/>
              </a:lnSpc>
              <a:spcAft>
                <a:spcPts val="0"/>
              </a:spcAft>
              <a:buFont typeface="Arial" pitchFamily="34" charset="0"/>
              <a:buNone/>
              <a:defRPr/>
            </a:pPr>
            <a:r>
              <a:rPr lang="en-US" sz="3100" dirty="0" smtClean="0">
                <a:latin typeface="Comic Sans MS" pitchFamily="66" charset="0"/>
              </a:rPr>
              <a:t> </a:t>
            </a:r>
            <a:r>
              <a:rPr lang="en-US" sz="3100" dirty="0" smtClean="0">
                <a:latin typeface="Calibri Light" pitchFamily="34" charset="0"/>
              </a:rPr>
              <a:t>2Ca5(PO4)3OH  +  CaF2</a:t>
            </a:r>
            <a:r>
              <a:rPr lang="en-US" sz="3100" baseline="30000" dirty="0" smtClean="0">
                <a:latin typeface="Calibri Light" pitchFamily="34" charset="0"/>
              </a:rPr>
              <a:t>  </a:t>
            </a:r>
            <a:r>
              <a:rPr lang="en-US" sz="3100" dirty="0" smtClean="0">
                <a:latin typeface="Calibri Light" pitchFamily="34" charset="0"/>
              </a:rPr>
              <a:t>              2Ca5(PO4)3F  +  Ca(OH)2 </a:t>
            </a:r>
          </a:p>
          <a:p>
            <a:pPr fontAlgn="auto">
              <a:lnSpc>
                <a:spcPct val="90000"/>
              </a:lnSpc>
              <a:spcAft>
                <a:spcPts val="0"/>
              </a:spcAft>
              <a:buFont typeface="Arial" pitchFamily="34" charset="0"/>
              <a:buNone/>
              <a:defRPr/>
            </a:pPr>
            <a:r>
              <a:rPr lang="en-US" sz="3100" dirty="0" smtClean="0">
                <a:latin typeface="Calibri Light" pitchFamily="34" charset="0"/>
              </a:rPr>
              <a:t>                                                                [</a:t>
            </a:r>
            <a:r>
              <a:rPr lang="en-US" sz="3100" dirty="0" err="1" smtClean="0">
                <a:latin typeface="Calibri Light" pitchFamily="34" charset="0"/>
              </a:rPr>
              <a:t>fluorapatite</a:t>
            </a:r>
            <a:r>
              <a:rPr lang="en-US" sz="3100" dirty="0" smtClean="0">
                <a:latin typeface="Calibri Light" pitchFamily="34" charset="0"/>
              </a:rPr>
              <a:t>] </a:t>
            </a:r>
          </a:p>
          <a:p>
            <a:pPr fontAlgn="auto">
              <a:lnSpc>
                <a:spcPct val="90000"/>
              </a:lnSpc>
              <a:spcAft>
                <a:spcPts val="0"/>
              </a:spcAft>
              <a:buFont typeface="Arial" pitchFamily="34" charset="0"/>
              <a:buNone/>
              <a:defRPr/>
            </a:pPr>
            <a:endParaRPr lang="en-US" sz="3100" dirty="0" smtClean="0">
              <a:latin typeface="Calibri Light" pitchFamily="34" charset="0"/>
            </a:endParaRPr>
          </a:p>
          <a:p>
            <a:pPr fontAlgn="auto">
              <a:spcAft>
                <a:spcPts val="0"/>
              </a:spcAft>
              <a:buFont typeface="Arial" pitchFamily="34" charset="0"/>
              <a:buChar char="•"/>
              <a:defRPr/>
            </a:pPr>
            <a:endParaRPr lang="en-US" sz="2800" dirty="0" smtClean="0">
              <a:latin typeface="Calibri Light" pitchFamily="34" charset="0"/>
            </a:endParaRPr>
          </a:p>
        </p:txBody>
      </p:sp>
      <p:sp>
        <p:nvSpPr>
          <p:cNvPr id="15364" name="Line 5"/>
          <p:cNvSpPr>
            <a:spLocks noChangeShapeType="1"/>
          </p:cNvSpPr>
          <p:nvPr/>
        </p:nvSpPr>
        <p:spPr bwMode="auto">
          <a:xfrm>
            <a:off x="3505200" y="2590800"/>
            <a:ext cx="522288" cy="0"/>
          </a:xfrm>
          <a:prstGeom prst="line">
            <a:avLst/>
          </a:prstGeom>
          <a:noFill/>
          <a:ln w="38100" cap="sq">
            <a:solidFill>
              <a:schemeClr val="tx2"/>
            </a:solidFill>
            <a:round/>
            <a:headEnd type="none" w="sm" len="sm"/>
            <a:tailEnd type="arrow" w="med" len="med"/>
          </a:ln>
          <a:extLst>
            <a:ext uri="{909E8E84-426E-40DD-AFC4-6F175D3DCCD1}">
              <a14:hiddenFill xmlns:a14="http://schemas.microsoft.com/office/drawing/2010/main">
                <a:noFill/>
              </a14:hiddenFill>
            </a:ext>
          </a:extLst>
        </p:spPr>
        <p:txBody>
          <a:bodyPr wrap="none" anchor="ctr"/>
          <a:lstStyle/>
          <a:p>
            <a:endParaRPr lang="en-IN"/>
          </a:p>
        </p:txBody>
      </p:sp>
      <p:sp>
        <p:nvSpPr>
          <p:cNvPr id="15365" name="Line 6"/>
          <p:cNvSpPr>
            <a:spLocks noChangeShapeType="1"/>
          </p:cNvSpPr>
          <p:nvPr/>
        </p:nvSpPr>
        <p:spPr bwMode="auto">
          <a:xfrm>
            <a:off x="3657600" y="5486400"/>
            <a:ext cx="638175" cy="0"/>
          </a:xfrm>
          <a:prstGeom prst="line">
            <a:avLst/>
          </a:prstGeom>
          <a:noFill/>
          <a:ln w="38100" cap="sq">
            <a:solidFill>
              <a:schemeClr val="tx2"/>
            </a:solidFill>
            <a:round/>
            <a:headEnd type="none" w="sm" len="sm"/>
            <a:tailEnd type="arrow" w="med" len="med"/>
          </a:ln>
          <a:extLst>
            <a:ext uri="{909E8E84-426E-40DD-AFC4-6F175D3DCCD1}">
              <a14:hiddenFill xmlns:a14="http://schemas.microsoft.com/office/drawing/2010/main">
                <a:noFill/>
              </a14:hiddenFill>
            </a:ext>
          </a:extLst>
        </p:spPr>
        <p:txBody>
          <a:bodyPr wrap="none" anchor="ctr"/>
          <a:lstStyle/>
          <a:p>
            <a:endParaRPr lang="en-IN"/>
          </a:p>
        </p:txBody>
      </p:sp>
      <p:sp>
        <p:nvSpPr>
          <p:cNvPr id="15366" name="Line 7"/>
          <p:cNvSpPr>
            <a:spLocks noChangeShapeType="1"/>
          </p:cNvSpPr>
          <p:nvPr/>
        </p:nvSpPr>
        <p:spPr bwMode="auto">
          <a:xfrm>
            <a:off x="3657600" y="4343400"/>
            <a:ext cx="522288" cy="0"/>
          </a:xfrm>
          <a:prstGeom prst="line">
            <a:avLst/>
          </a:prstGeom>
          <a:noFill/>
          <a:ln w="38100" cap="sq">
            <a:solidFill>
              <a:schemeClr val="tx2"/>
            </a:solidFill>
            <a:round/>
            <a:headEnd type="none" w="sm" len="sm"/>
            <a:tailEnd type="arrow" w="med" len="me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1813385227"/>
      </p:ext>
    </p:extLst>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t>Stannous fluoride </a:t>
            </a:r>
          </a:p>
        </p:txBody>
      </p:sp>
      <p:sp>
        <p:nvSpPr>
          <p:cNvPr id="3" name="Content Placeholder 2"/>
          <p:cNvSpPr>
            <a:spLocks noGrp="1"/>
          </p:cNvSpPr>
          <p:nvPr>
            <p:ph idx="1"/>
          </p:nvPr>
        </p:nvSpPr>
        <p:spPr/>
        <p:txBody>
          <a:bodyPr rtlCol="0">
            <a:normAutofit/>
          </a:bodyPr>
          <a:lstStyle/>
          <a:p>
            <a:pPr fontAlgn="auto">
              <a:spcAft>
                <a:spcPts val="0"/>
              </a:spcAft>
              <a:buClr>
                <a:schemeClr val="tx2"/>
              </a:buClr>
              <a:buFont typeface="Arial" pitchFamily="34" charset="0"/>
              <a:buNone/>
              <a:defRPr/>
            </a:pPr>
            <a:r>
              <a:rPr lang="en-US" sz="3600" dirty="0" smtClean="0">
                <a:latin typeface="Calibri Light" pitchFamily="34" charset="0"/>
              </a:rPr>
              <a:t>Disadvantages :</a:t>
            </a:r>
            <a:r>
              <a:rPr lang="en-US" sz="3600" dirty="0" smtClean="0">
                <a:solidFill>
                  <a:schemeClr val="tx2"/>
                </a:solidFill>
                <a:latin typeface="Calibri Light" pitchFamily="34" charset="0"/>
              </a:rPr>
              <a:t> </a:t>
            </a:r>
          </a:p>
          <a:p>
            <a:pPr fontAlgn="auto">
              <a:lnSpc>
                <a:spcPct val="150000"/>
              </a:lnSpc>
              <a:spcAft>
                <a:spcPts val="0"/>
              </a:spcAft>
              <a:buClr>
                <a:schemeClr val="tx2"/>
              </a:buClr>
              <a:buFont typeface="Arial" pitchFamily="34" charset="0"/>
              <a:buChar char="•"/>
              <a:defRPr/>
            </a:pPr>
            <a:r>
              <a:rPr lang="en-US" sz="2800" dirty="0" smtClean="0">
                <a:latin typeface="Calibri Light" pitchFamily="34" charset="0"/>
              </a:rPr>
              <a:t>Unstable</a:t>
            </a:r>
          </a:p>
          <a:p>
            <a:pPr fontAlgn="auto">
              <a:lnSpc>
                <a:spcPct val="150000"/>
              </a:lnSpc>
              <a:spcAft>
                <a:spcPts val="0"/>
              </a:spcAft>
              <a:buClr>
                <a:schemeClr val="tx2"/>
              </a:buClr>
              <a:buFont typeface="Arial" pitchFamily="34" charset="0"/>
              <a:buChar char="•"/>
              <a:defRPr/>
            </a:pPr>
            <a:r>
              <a:rPr lang="en-US" sz="2800" dirty="0" smtClean="0">
                <a:latin typeface="Calibri Light" pitchFamily="34" charset="0"/>
              </a:rPr>
              <a:t>Metallic taste </a:t>
            </a:r>
          </a:p>
          <a:p>
            <a:pPr fontAlgn="auto">
              <a:lnSpc>
                <a:spcPct val="150000"/>
              </a:lnSpc>
              <a:spcAft>
                <a:spcPts val="0"/>
              </a:spcAft>
              <a:buClr>
                <a:schemeClr val="tx2"/>
              </a:buClr>
              <a:buFont typeface="Arial" pitchFamily="34" charset="0"/>
              <a:buChar char="•"/>
              <a:defRPr/>
            </a:pPr>
            <a:r>
              <a:rPr lang="en-US" sz="2800" dirty="0" smtClean="0">
                <a:latin typeface="Calibri Light" pitchFamily="34" charset="0"/>
              </a:rPr>
              <a:t>May cause gingival irritation</a:t>
            </a:r>
          </a:p>
          <a:p>
            <a:pPr fontAlgn="auto">
              <a:lnSpc>
                <a:spcPct val="150000"/>
              </a:lnSpc>
              <a:spcAft>
                <a:spcPts val="0"/>
              </a:spcAft>
              <a:buClr>
                <a:schemeClr val="tx2"/>
              </a:buClr>
              <a:buFont typeface="Arial" pitchFamily="34" charset="0"/>
              <a:buChar char="•"/>
              <a:defRPr/>
            </a:pPr>
            <a:r>
              <a:rPr lang="en-US" sz="2800" dirty="0" smtClean="0">
                <a:latin typeface="Calibri Light" pitchFamily="34" charset="0"/>
              </a:rPr>
              <a:t>Causes brown pigmentation of teeth particularly in </a:t>
            </a:r>
            <a:r>
              <a:rPr lang="en-US" sz="2800" dirty="0" err="1" smtClean="0">
                <a:latin typeface="Calibri Light" pitchFamily="34" charset="0"/>
              </a:rPr>
              <a:t>hypocalcified</a:t>
            </a:r>
            <a:r>
              <a:rPr lang="en-US" sz="2800" dirty="0" smtClean="0">
                <a:latin typeface="Calibri Light" pitchFamily="34" charset="0"/>
              </a:rPr>
              <a:t> area</a:t>
            </a:r>
          </a:p>
          <a:p>
            <a:pPr fontAlgn="auto">
              <a:lnSpc>
                <a:spcPct val="150000"/>
              </a:lnSpc>
              <a:spcAft>
                <a:spcPts val="0"/>
              </a:spcAft>
              <a:buClr>
                <a:schemeClr val="tx2"/>
              </a:buClr>
              <a:buFont typeface="Arial" pitchFamily="34" charset="0"/>
              <a:buChar char="•"/>
              <a:defRPr/>
            </a:pPr>
            <a:r>
              <a:rPr lang="en-US" sz="2800" dirty="0" smtClean="0">
                <a:latin typeface="Calibri Light" pitchFamily="34" charset="0"/>
              </a:rPr>
              <a:t>Causes staining on margins of restorations  </a:t>
            </a:r>
          </a:p>
          <a:p>
            <a:pPr fontAlgn="auto">
              <a:spcAft>
                <a:spcPts val="0"/>
              </a:spcAft>
              <a:buFont typeface="Arial" pitchFamily="34" charset="0"/>
              <a:buChar char="•"/>
              <a:defRPr/>
            </a:pPr>
            <a:endParaRPr lang="en-US" dirty="0" smtClean="0"/>
          </a:p>
        </p:txBody>
      </p:sp>
    </p:spTree>
    <p:extLst>
      <p:ext uri="{BB962C8B-B14F-4D97-AF65-F5344CB8AC3E}">
        <p14:creationId xmlns:p14="http://schemas.microsoft.com/office/powerpoint/2010/main" val="3238905868"/>
      </p:ext>
    </p:extLst>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a:xfrm>
            <a:off x="246063" y="228600"/>
            <a:ext cx="8897937" cy="6629400"/>
          </a:xfrm>
        </p:spPr>
        <p:txBody>
          <a:bodyPr/>
          <a:lstStyle/>
          <a:p>
            <a:pPr>
              <a:lnSpc>
                <a:spcPct val="90000"/>
              </a:lnSpc>
              <a:buFont typeface="Arial" charset="0"/>
              <a:buNone/>
            </a:pPr>
            <a:r>
              <a:rPr lang="en-US" sz="2800" b="1" smtClean="0">
                <a:latin typeface="Calibri Light" pitchFamily="34" charset="0"/>
              </a:rPr>
              <a:t>ACIDULATED PHOSPHATE FLUORIDE</a:t>
            </a:r>
          </a:p>
          <a:p>
            <a:pPr>
              <a:lnSpc>
                <a:spcPct val="80000"/>
              </a:lnSpc>
              <a:buFont typeface="Wingdings" pitchFamily="2" charset="2"/>
              <a:buNone/>
            </a:pPr>
            <a:endParaRPr lang="en-US" sz="2800" smtClean="0">
              <a:latin typeface="Calibri Light" pitchFamily="34" charset="0"/>
            </a:endParaRPr>
          </a:p>
          <a:p>
            <a:pPr>
              <a:lnSpc>
                <a:spcPct val="80000"/>
              </a:lnSpc>
              <a:buClr>
                <a:schemeClr val="tx2"/>
              </a:buClr>
              <a:buFont typeface="Arial" charset="0"/>
              <a:buNone/>
            </a:pPr>
            <a:r>
              <a:rPr lang="en-US" sz="2800" smtClean="0">
                <a:latin typeface="Calibri Light" pitchFamily="34" charset="0"/>
              </a:rPr>
              <a:t>Brudevold et al developed APF formula in 1960s</a:t>
            </a:r>
          </a:p>
          <a:p>
            <a:pPr>
              <a:lnSpc>
                <a:spcPct val="90000"/>
              </a:lnSpc>
              <a:buClr>
                <a:schemeClr val="tx2"/>
              </a:buClr>
              <a:buFont typeface="Wingdings" pitchFamily="2" charset="2"/>
              <a:buChar char="ª"/>
            </a:pPr>
            <a:endParaRPr lang="en-US" sz="2800" smtClean="0">
              <a:latin typeface="Calibri Light" pitchFamily="34" charset="0"/>
            </a:endParaRPr>
          </a:p>
          <a:p>
            <a:pPr>
              <a:lnSpc>
                <a:spcPct val="90000"/>
              </a:lnSpc>
              <a:buClr>
                <a:schemeClr val="tx2"/>
              </a:buClr>
              <a:buFont typeface="Wingdings" pitchFamily="2" charset="2"/>
              <a:buChar char="ª"/>
            </a:pPr>
            <a:endParaRPr lang="en-US" sz="2800" smtClean="0">
              <a:latin typeface="Calibri Light" pitchFamily="34" charset="0"/>
            </a:endParaRPr>
          </a:p>
          <a:p>
            <a:pPr>
              <a:lnSpc>
                <a:spcPct val="90000"/>
              </a:lnSpc>
              <a:buClr>
                <a:schemeClr val="tx2"/>
              </a:buClr>
              <a:buFont typeface="Wingdings" pitchFamily="2" charset="2"/>
              <a:buNone/>
            </a:pPr>
            <a:endParaRPr lang="en-US" sz="2800" smtClean="0">
              <a:latin typeface="Calibri Light" pitchFamily="34" charset="0"/>
            </a:endParaRPr>
          </a:p>
          <a:p>
            <a:pPr>
              <a:lnSpc>
                <a:spcPct val="90000"/>
              </a:lnSpc>
              <a:buClr>
                <a:schemeClr val="tx2"/>
              </a:buClr>
              <a:buFont typeface="Wingdings" pitchFamily="2" charset="2"/>
              <a:buNone/>
            </a:pPr>
            <a:endParaRPr lang="en-US" sz="2800" smtClean="0">
              <a:latin typeface="Calibri Light" pitchFamily="34" charset="0"/>
            </a:endParaRPr>
          </a:p>
          <a:p>
            <a:pPr>
              <a:lnSpc>
                <a:spcPct val="90000"/>
              </a:lnSpc>
              <a:buClr>
                <a:schemeClr val="tx2"/>
              </a:buClr>
              <a:buFont typeface="Arial" charset="0"/>
              <a:buNone/>
            </a:pPr>
            <a:r>
              <a:rPr lang="en-US" sz="2800" b="1" smtClean="0">
                <a:latin typeface="Calibri Light" pitchFamily="34" charset="0"/>
              </a:rPr>
              <a:t>APF solution :</a:t>
            </a:r>
            <a:endParaRPr lang="en-US" sz="2800" smtClean="0">
              <a:latin typeface="Calibri Light" pitchFamily="34" charset="0"/>
            </a:endParaRPr>
          </a:p>
          <a:p>
            <a:pPr>
              <a:lnSpc>
                <a:spcPct val="90000"/>
              </a:lnSpc>
              <a:buClr>
                <a:schemeClr val="tx2"/>
              </a:buClr>
              <a:buFont typeface="Arial" charset="0"/>
              <a:buNone/>
            </a:pPr>
            <a:r>
              <a:rPr lang="en-US" sz="2800" b="1" smtClean="0">
                <a:latin typeface="Calibri Light" pitchFamily="34" charset="0"/>
              </a:rPr>
              <a:t>Method of preparation :</a:t>
            </a:r>
          </a:p>
          <a:p>
            <a:pPr>
              <a:lnSpc>
                <a:spcPct val="110000"/>
              </a:lnSpc>
              <a:buClr>
                <a:schemeClr val="tx2"/>
              </a:buClr>
              <a:buFont typeface="Wingdings" pitchFamily="2" charset="2"/>
              <a:buChar char="ª"/>
            </a:pPr>
            <a:r>
              <a:rPr lang="en-US" sz="2800" smtClean="0">
                <a:latin typeface="Calibri Light" pitchFamily="34" charset="0"/>
              </a:rPr>
              <a:t>20 gms of NaF is dissolved in 1 litter of 0.1 molar phosphoric acid </a:t>
            </a:r>
          </a:p>
          <a:p>
            <a:pPr>
              <a:lnSpc>
                <a:spcPct val="110000"/>
              </a:lnSpc>
              <a:buClr>
                <a:schemeClr val="tx2"/>
              </a:buClr>
              <a:buFont typeface="Wingdings" pitchFamily="2" charset="2"/>
              <a:buChar char="ª"/>
            </a:pPr>
            <a:r>
              <a:rPr lang="en-US" sz="2800" smtClean="0">
                <a:latin typeface="Calibri Light" pitchFamily="34" charset="0"/>
              </a:rPr>
              <a:t>To this 50% hydro fluoride acid is added to adjust the  pH at 3 &amp; fluoride conc at 1.23%</a:t>
            </a:r>
          </a:p>
        </p:txBody>
      </p:sp>
      <p:sp>
        <p:nvSpPr>
          <p:cNvPr id="17411" name="Line 4"/>
          <p:cNvSpPr>
            <a:spLocks noChangeShapeType="1"/>
          </p:cNvSpPr>
          <p:nvPr/>
        </p:nvSpPr>
        <p:spPr bwMode="auto">
          <a:xfrm>
            <a:off x="1981200" y="2681288"/>
            <a:ext cx="457200" cy="0"/>
          </a:xfrm>
          <a:prstGeom prst="line">
            <a:avLst/>
          </a:prstGeom>
          <a:noFill/>
          <a:ln w="381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IN"/>
          </a:p>
        </p:txBody>
      </p:sp>
      <p:sp>
        <p:nvSpPr>
          <p:cNvPr id="17412" name="Line 5"/>
          <p:cNvSpPr>
            <a:spLocks noChangeShapeType="1"/>
          </p:cNvSpPr>
          <p:nvPr/>
        </p:nvSpPr>
        <p:spPr bwMode="auto">
          <a:xfrm>
            <a:off x="2438400" y="2286000"/>
            <a:ext cx="0" cy="762000"/>
          </a:xfrm>
          <a:prstGeom prst="line">
            <a:avLst/>
          </a:prstGeom>
          <a:noFill/>
          <a:ln w="381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IN"/>
          </a:p>
        </p:txBody>
      </p:sp>
      <p:sp>
        <p:nvSpPr>
          <p:cNvPr id="17413" name="Line 6"/>
          <p:cNvSpPr>
            <a:spLocks noChangeShapeType="1"/>
          </p:cNvSpPr>
          <p:nvPr/>
        </p:nvSpPr>
        <p:spPr bwMode="auto">
          <a:xfrm>
            <a:off x="2438400" y="2286000"/>
            <a:ext cx="609600" cy="0"/>
          </a:xfrm>
          <a:prstGeom prst="line">
            <a:avLst/>
          </a:prstGeom>
          <a:noFill/>
          <a:ln w="381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IN"/>
          </a:p>
        </p:txBody>
      </p:sp>
      <p:sp>
        <p:nvSpPr>
          <p:cNvPr id="17414" name="Line 8"/>
          <p:cNvSpPr>
            <a:spLocks noChangeShapeType="1"/>
          </p:cNvSpPr>
          <p:nvPr/>
        </p:nvSpPr>
        <p:spPr bwMode="auto">
          <a:xfrm>
            <a:off x="2438400" y="3048000"/>
            <a:ext cx="609600" cy="0"/>
          </a:xfrm>
          <a:prstGeom prst="line">
            <a:avLst/>
          </a:prstGeom>
          <a:noFill/>
          <a:ln w="381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IN"/>
          </a:p>
        </p:txBody>
      </p:sp>
      <p:sp>
        <p:nvSpPr>
          <p:cNvPr id="17415" name="Text Box 9"/>
          <p:cNvSpPr txBox="1">
            <a:spLocks noChangeArrowheads="1"/>
          </p:cNvSpPr>
          <p:nvPr/>
        </p:nvSpPr>
        <p:spPr bwMode="auto">
          <a:xfrm>
            <a:off x="3014663" y="2085975"/>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a:solidFill>
                  <a:schemeClr val="tx2"/>
                </a:solidFill>
                <a:latin typeface="Comic Sans MS" pitchFamily="66" charset="0"/>
              </a:rPr>
              <a:t>Solution </a:t>
            </a:r>
          </a:p>
        </p:txBody>
      </p:sp>
      <p:sp>
        <p:nvSpPr>
          <p:cNvPr id="17416" name="Text Box 10"/>
          <p:cNvSpPr txBox="1">
            <a:spLocks noChangeArrowheads="1"/>
          </p:cNvSpPr>
          <p:nvPr/>
        </p:nvSpPr>
        <p:spPr bwMode="auto">
          <a:xfrm>
            <a:off x="3076575" y="2790825"/>
            <a:ext cx="733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a:solidFill>
                  <a:schemeClr val="tx2"/>
                </a:solidFill>
                <a:latin typeface="Comic Sans MS" pitchFamily="66" charset="0"/>
              </a:rPr>
              <a:t>Gel </a:t>
            </a:r>
          </a:p>
        </p:txBody>
      </p:sp>
    </p:spTree>
    <p:extLst>
      <p:ext uri="{BB962C8B-B14F-4D97-AF65-F5344CB8AC3E}">
        <p14:creationId xmlns:p14="http://schemas.microsoft.com/office/powerpoint/2010/main" val="336734056"/>
      </p:ext>
    </p:extLst>
  </p:cSld>
  <p:clrMapOvr>
    <a:masterClrMapping/>
  </p:clrMapOvr>
  <p:transition spd="med"/>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APF solution (Brudevold technique)</a:t>
            </a:r>
          </a:p>
        </p:txBody>
      </p:sp>
      <p:sp>
        <p:nvSpPr>
          <p:cNvPr id="3" name="Content Placeholder 2"/>
          <p:cNvSpPr>
            <a:spLocks noGrp="1"/>
          </p:cNvSpPr>
          <p:nvPr>
            <p:ph idx="1"/>
          </p:nvPr>
        </p:nvSpPr>
        <p:spPr>
          <a:xfrm>
            <a:off x="381000" y="1066800"/>
            <a:ext cx="8305800" cy="5059363"/>
          </a:xfrm>
        </p:spPr>
        <p:txBody>
          <a:bodyPr rtlCol="0">
            <a:normAutofit fontScale="70000" lnSpcReduction="20000"/>
          </a:bodyPr>
          <a:lstStyle/>
          <a:p>
            <a:pPr fontAlgn="auto">
              <a:lnSpc>
                <a:spcPct val="140000"/>
              </a:lnSpc>
              <a:spcAft>
                <a:spcPts val="0"/>
              </a:spcAft>
              <a:buClr>
                <a:schemeClr val="tx2"/>
              </a:buClr>
              <a:buFont typeface="Arial" pitchFamily="34" charset="0"/>
              <a:buNone/>
              <a:defRPr/>
            </a:pPr>
            <a:endParaRPr lang="en-US" dirty="0" smtClean="0">
              <a:solidFill>
                <a:schemeClr val="tx2"/>
              </a:solidFill>
              <a:latin typeface="Comic Sans MS" pitchFamily="66" charset="0"/>
            </a:endParaRPr>
          </a:p>
          <a:p>
            <a:pPr fontAlgn="auto">
              <a:lnSpc>
                <a:spcPct val="140000"/>
              </a:lnSpc>
              <a:spcAft>
                <a:spcPts val="0"/>
              </a:spcAft>
              <a:buClr>
                <a:schemeClr val="tx2"/>
              </a:buClr>
              <a:buFont typeface="Arial" pitchFamily="34" charset="0"/>
              <a:buChar char="•"/>
              <a:defRPr/>
            </a:pPr>
            <a:r>
              <a:rPr lang="en-US" sz="4000" dirty="0" smtClean="0">
                <a:latin typeface="Calibri Light" pitchFamily="34" charset="0"/>
              </a:rPr>
              <a:t>Prophylaxis </a:t>
            </a:r>
          </a:p>
          <a:p>
            <a:pPr fontAlgn="auto">
              <a:lnSpc>
                <a:spcPct val="140000"/>
              </a:lnSpc>
              <a:spcAft>
                <a:spcPts val="0"/>
              </a:spcAft>
              <a:buClr>
                <a:schemeClr val="tx2"/>
              </a:buClr>
              <a:buFont typeface="Arial" pitchFamily="34" charset="0"/>
              <a:buChar char="•"/>
              <a:defRPr/>
            </a:pPr>
            <a:r>
              <a:rPr lang="en-US" sz="4000" dirty="0" smtClean="0">
                <a:latin typeface="Calibri Light" pitchFamily="34" charset="0"/>
              </a:rPr>
              <a:t>APF solution is continuously and repeatedly applied with cotton applicators </a:t>
            </a:r>
          </a:p>
          <a:p>
            <a:pPr fontAlgn="auto">
              <a:lnSpc>
                <a:spcPct val="140000"/>
              </a:lnSpc>
              <a:spcAft>
                <a:spcPts val="0"/>
              </a:spcAft>
              <a:buClr>
                <a:schemeClr val="tx2"/>
              </a:buClr>
              <a:buFont typeface="Arial" pitchFamily="34" charset="0"/>
              <a:buChar char="•"/>
              <a:defRPr/>
            </a:pPr>
            <a:r>
              <a:rPr lang="en-US" sz="4000" dirty="0" smtClean="0">
                <a:latin typeface="Calibri Light" pitchFamily="34" charset="0"/>
              </a:rPr>
              <a:t>Teeth are kept moist for 4 min </a:t>
            </a:r>
          </a:p>
          <a:p>
            <a:pPr fontAlgn="auto">
              <a:lnSpc>
                <a:spcPct val="140000"/>
              </a:lnSpc>
              <a:spcAft>
                <a:spcPts val="0"/>
              </a:spcAft>
              <a:buClr>
                <a:schemeClr val="tx2"/>
              </a:buClr>
              <a:buFont typeface="Arial" pitchFamily="34" charset="0"/>
              <a:buChar char="•"/>
              <a:defRPr/>
            </a:pPr>
            <a:r>
              <a:rPr lang="en-US" sz="4000" dirty="0" smtClean="0">
                <a:latin typeface="Calibri Light" pitchFamily="34" charset="0"/>
              </a:rPr>
              <a:t>Floss is passed through </a:t>
            </a:r>
            <a:r>
              <a:rPr lang="en-US" sz="4000" dirty="0" err="1" smtClean="0">
                <a:latin typeface="Calibri Light" pitchFamily="34" charset="0"/>
              </a:rPr>
              <a:t>interproximal</a:t>
            </a:r>
            <a:r>
              <a:rPr lang="en-US" sz="4000" dirty="0" smtClean="0">
                <a:latin typeface="Calibri Light" pitchFamily="34" charset="0"/>
              </a:rPr>
              <a:t> embrasures to ensure wetting of these surfaces </a:t>
            </a:r>
          </a:p>
          <a:p>
            <a:pPr fontAlgn="auto">
              <a:lnSpc>
                <a:spcPct val="140000"/>
              </a:lnSpc>
              <a:spcAft>
                <a:spcPts val="0"/>
              </a:spcAft>
              <a:buClr>
                <a:schemeClr val="tx2"/>
              </a:buClr>
              <a:buFont typeface="Arial" pitchFamily="34" charset="0"/>
              <a:buChar char="•"/>
              <a:defRPr/>
            </a:pPr>
            <a:r>
              <a:rPr lang="en-US" sz="4000" dirty="0" smtClean="0">
                <a:latin typeface="Calibri Light" pitchFamily="34" charset="0"/>
              </a:rPr>
              <a:t>Repeated for remaining quadrant</a:t>
            </a:r>
          </a:p>
          <a:p>
            <a:pPr fontAlgn="auto">
              <a:lnSpc>
                <a:spcPct val="140000"/>
              </a:lnSpc>
              <a:spcAft>
                <a:spcPts val="0"/>
              </a:spcAft>
              <a:buClr>
                <a:schemeClr val="tx2"/>
              </a:buClr>
              <a:buFont typeface="Arial" pitchFamily="34" charset="0"/>
              <a:buChar char="•"/>
              <a:defRPr/>
            </a:pPr>
            <a:r>
              <a:rPr lang="en-US" sz="4000" dirty="0" smtClean="0">
                <a:latin typeface="Calibri Light" pitchFamily="34" charset="0"/>
              </a:rPr>
              <a:t>Instructed not to drink, eat or rinse for 30 min</a:t>
            </a:r>
          </a:p>
          <a:p>
            <a:pPr fontAlgn="auto">
              <a:spcAft>
                <a:spcPts val="0"/>
              </a:spcAft>
              <a:buClr>
                <a:schemeClr val="tx2"/>
              </a:buClr>
              <a:buFont typeface="Arial" pitchFamily="34" charset="0"/>
              <a:buChar char="•"/>
              <a:defRPr/>
            </a:pPr>
            <a:endParaRPr lang="en-US" sz="4000" dirty="0" smtClean="0">
              <a:latin typeface="Calibri Light" pitchFamily="34" charset="0"/>
            </a:endParaRPr>
          </a:p>
          <a:p>
            <a:pPr fontAlgn="auto">
              <a:spcAft>
                <a:spcPts val="0"/>
              </a:spcAft>
              <a:buFont typeface="Arial" pitchFamily="34" charset="0"/>
              <a:buChar char="•"/>
              <a:defRPr/>
            </a:pPr>
            <a:endParaRPr lang="en-US" sz="4000" dirty="0" smtClean="0">
              <a:latin typeface="Calibri Light" pitchFamily="34" charset="0"/>
            </a:endParaRPr>
          </a:p>
        </p:txBody>
      </p:sp>
    </p:spTree>
    <p:extLst>
      <p:ext uri="{BB962C8B-B14F-4D97-AF65-F5344CB8AC3E}">
        <p14:creationId xmlns:p14="http://schemas.microsoft.com/office/powerpoint/2010/main" val="1116033102"/>
      </p:ext>
    </p:extLst>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t>APF Solution </a:t>
            </a:r>
          </a:p>
        </p:txBody>
      </p:sp>
      <p:sp>
        <p:nvSpPr>
          <p:cNvPr id="19459" name="Content Placeholder 2"/>
          <p:cNvSpPr>
            <a:spLocks noGrp="1"/>
          </p:cNvSpPr>
          <p:nvPr>
            <p:ph idx="1"/>
          </p:nvPr>
        </p:nvSpPr>
        <p:spPr/>
        <p:txBody>
          <a:bodyPr/>
          <a:lstStyle/>
          <a:p>
            <a:pPr>
              <a:buClr>
                <a:schemeClr val="tx2"/>
              </a:buClr>
              <a:buFont typeface="Arial" charset="0"/>
              <a:buNone/>
            </a:pPr>
            <a:r>
              <a:rPr lang="en-US" sz="2800" b="1" smtClean="0">
                <a:latin typeface="Calibri Light" pitchFamily="34" charset="0"/>
              </a:rPr>
              <a:t>No. of application :</a:t>
            </a:r>
          </a:p>
          <a:p>
            <a:pPr>
              <a:buClr>
                <a:schemeClr val="tx2"/>
              </a:buClr>
              <a:buFont typeface="Arial" charset="0"/>
              <a:buNone/>
            </a:pPr>
            <a:r>
              <a:rPr lang="en-US" sz="2800" smtClean="0">
                <a:latin typeface="Calibri Light" pitchFamily="34" charset="0"/>
              </a:rPr>
              <a:t>1 or 2 per year</a:t>
            </a:r>
          </a:p>
          <a:p>
            <a:pPr>
              <a:buClr>
                <a:schemeClr val="tx2"/>
              </a:buClr>
              <a:buFont typeface="Arial" charset="0"/>
              <a:buNone/>
            </a:pPr>
            <a:r>
              <a:rPr lang="en-US" sz="2800" b="1" smtClean="0">
                <a:latin typeface="Calibri Light" pitchFamily="34" charset="0"/>
              </a:rPr>
              <a:t>Advantages :</a:t>
            </a:r>
          </a:p>
          <a:p>
            <a:pPr>
              <a:buClr>
                <a:schemeClr val="tx2"/>
              </a:buClr>
              <a:buFont typeface="Arial" charset="0"/>
              <a:buNone/>
            </a:pPr>
            <a:r>
              <a:rPr lang="en-US" sz="2800" smtClean="0">
                <a:latin typeface="Calibri Light" pitchFamily="34" charset="0"/>
              </a:rPr>
              <a:t>Stable </a:t>
            </a:r>
          </a:p>
          <a:p>
            <a:pPr>
              <a:buClr>
                <a:schemeClr val="tx2"/>
              </a:buClr>
              <a:buFont typeface="Arial" charset="0"/>
              <a:buNone/>
            </a:pPr>
            <a:r>
              <a:rPr lang="en-US" sz="2800" smtClean="0">
                <a:latin typeface="Calibri Light" pitchFamily="34" charset="0"/>
              </a:rPr>
              <a:t>Cheap </a:t>
            </a:r>
          </a:p>
          <a:p>
            <a:pPr>
              <a:buClr>
                <a:schemeClr val="tx2"/>
              </a:buClr>
              <a:buFont typeface="Arial" charset="0"/>
              <a:buNone/>
            </a:pPr>
            <a:r>
              <a:rPr lang="en-US" sz="2800" smtClean="0">
                <a:latin typeface="Calibri Light" pitchFamily="34" charset="0"/>
              </a:rPr>
              <a:t>50% more effective than NaF</a:t>
            </a:r>
          </a:p>
          <a:p>
            <a:pPr>
              <a:buClr>
                <a:schemeClr val="tx2"/>
              </a:buClr>
              <a:buFont typeface="Arial" charset="0"/>
              <a:buNone/>
            </a:pPr>
            <a:r>
              <a:rPr lang="en-US" sz="2800" b="1" smtClean="0">
                <a:latin typeface="Calibri Light" pitchFamily="34" charset="0"/>
              </a:rPr>
              <a:t>Disadvantages : </a:t>
            </a:r>
          </a:p>
          <a:p>
            <a:pPr>
              <a:buClr>
                <a:schemeClr val="tx2"/>
              </a:buClr>
              <a:buFont typeface="Arial" charset="0"/>
              <a:buNone/>
            </a:pPr>
            <a:r>
              <a:rPr lang="en-US" sz="2800" smtClean="0">
                <a:latin typeface="Calibri Light" pitchFamily="34" charset="0"/>
              </a:rPr>
              <a:t>Teeth must be kept wet for 4 min</a:t>
            </a:r>
          </a:p>
          <a:p>
            <a:pPr>
              <a:buClr>
                <a:schemeClr val="tx2"/>
              </a:buClr>
              <a:buFont typeface="Arial" charset="0"/>
              <a:buNone/>
            </a:pPr>
            <a:r>
              <a:rPr lang="en-US" sz="2800" smtClean="0">
                <a:latin typeface="Calibri Light" pitchFamily="34" charset="0"/>
              </a:rPr>
              <a:t>Acidic, sour and  bitter to taste </a:t>
            </a:r>
          </a:p>
          <a:p>
            <a:endParaRPr lang="en-US" sz="2800" smtClean="0">
              <a:latin typeface="Calibri Light" pitchFamily="34" charset="0"/>
            </a:endParaRPr>
          </a:p>
        </p:txBody>
      </p:sp>
    </p:spTree>
    <p:extLst>
      <p:ext uri="{BB962C8B-B14F-4D97-AF65-F5344CB8AC3E}">
        <p14:creationId xmlns:p14="http://schemas.microsoft.com/office/powerpoint/2010/main" val="1385017406"/>
      </p:ext>
    </p:extLst>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body" idx="1"/>
          </p:nvPr>
        </p:nvSpPr>
        <p:spPr>
          <a:xfrm>
            <a:off x="304800" y="838200"/>
            <a:ext cx="8709025" cy="5060950"/>
          </a:xfrm>
        </p:spPr>
        <p:txBody>
          <a:bodyPr/>
          <a:lstStyle/>
          <a:p>
            <a:pPr>
              <a:lnSpc>
                <a:spcPct val="90000"/>
              </a:lnSpc>
              <a:buFont typeface="Arial" charset="0"/>
              <a:buNone/>
            </a:pPr>
            <a:r>
              <a:rPr lang="en-US" sz="2800" smtClean="0">
                <a:solidFill>
                  <a:srgbClr val="E28700"/>
                </a:solidFill>
                <a:latin typeface="Calibri Light" pitchFamily="34" charset="0"/>
              </a:rPr>
              <a:t>APF Gel</a:t>
            </a:r>
          </a:p>
          <a:p>
            <a:pPr>
              <a:lnSpc>
                <a:spcPct val="90000"/>
              </a:lnSpc>
              <a:buFont typeface="Wingdings" pitchFamily="2" charset="2"/>
              <a:buNone/>
            </a:pPr>
            <a:endParaRPr lang="en-US" sz="2800" smtClean="0">
              <a:solidFill>
                <a:srgbClr val="E28700"/>
              </a:solidFill>
              <a:latin typeface="Calibri Light" pitchFamily="34" charset="0"/>
            </a:endParaRPr>
          </a:p>
          <a:p>
            <a:pPr>
              <a:lnSpc>
                <a:spcPct val="90000"/>
              </a:lnSpc>
              <a:buClr>
                <a:schemeClr val="tx2"/>
              </a:buClr>
              <a:buFont typeface="Arial" charset="0"/>
              <a:buNone/>
            </a:pPr>
            <a:r>
              <a:rPr lang="en-US" sz="2800" smtClean="0">
                <a:latin typeface="Calibri Light" pitchFamily="34" charset="0"/>
              </a:rPr>
              <a:t>Method of preparation :</a:t>
            </a:r>
            <a:endParaRPr lang="en-US" sz="2800" smtClean="0">
              <a:solidFill>
                <a:schemeClr val="tx2"/>
              </a:solidFill>
              <a:latin typeface="Calibri Light" pitchFamily="34" charset="0"/>
            </a:endParaRPr>
          </a:p>
          <a:p>
            <a:pPr>
              <a:lnSpc>
                <a:spcPct val="150000"/>
              </a:lnSpc>
              <a:buClr>
                <a:schemeClr val="tx2"/>
              </a:buClr>
              <a:buFont typeface="Arial" charset="0"/>
              <a:buNone/>
            </a:pPr>
            <a:r>
              <a:rPr lang="en-US" smtClean="0">
                <a:solidFill>
                  <a:schemeClr val="tx2"/>
                </a:solidFill>
                <a:latin typeface="Calibri Light" pitchFamily="34" charset="0"/>
              </a:rPr>
              <a:t>A </a:t>
            </a:r>
            <a:r>
              <a:rPr lang="en-US" smtClean="0">
                <a:latin typeface="Calibri Light" pitchFamily="34" charset="0"/>
              </a:rPr>
              <a:t>gelling agent methylcellulose or hydrox-ethyl cellulose is to be added to the solution and pH is adjusted between 4 – 5</a:t>
            </a:r>
          </a:p>
          <a:p>
            <a:pPr>
              <a:lnSpc>
                <a:spcPct val="90000"/>
              </a:lnSpc>
              <a:buClr>
                <a:schemeClr val="tx2"/>
              </a:buClr>
              <a:buFont typeface="Wingdings" pitchFamily="2" charset="2"/>
              <a:buNone/>
            </a:pPr>
            <a:endParaRPr lang="en-US" sz="2800" smtClean="0">
              <a:solidFill>
                <a:schemeClr val="tx2"/>
              </a:solidFill>
              <a:latin typeface="Calibri Light" pitchFamily="34" charset="0"/>
            </a:endParaRPr>
          </a:p>
          <a:p>
            <a:pPr>
              <a:lnSpc>
                <a:spcPct val="90000"/>
              </a:lnSpc>
              <a:buClr>
                <a:schemeClr val="tx2"/>
              </a:buClr>
              <a:buFont typeface="Wingdings" pitchFamily="2" charset="2"/>
              <a:buChar char="ª"/>
            </a:pPr>
            <a:endParaRPr lang="en-US" sz="2800" smtClean="0">
              <a:solidFill>
                <a:schemeClr val="tx2"/>
              </a:solidFill>
              <a:latin typeface="Calibri Light" pitchFamily="34" charset="0"/>
            </a:endParaRPr>
          </a:p>
        </p:txBody>
      </p:sp>
      <p:pic>
        <p:nvPicPr>
          <p:cNvPr id="20483" name="Picture 4" descr="apfG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3962400"/>
            <a:ext cx="2536825" cy="2028825"/>
          </a:xfrm>
          <a:prstGeom prst="rect">
            <a:avLst/>
          </a:prstGeom>
          <a:noFill/>
          <a:ln w="76200" cmpd="tri">
            <a:solidFill>
              <a:srgbClr val="000066"/>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4409797"/>
      </p:ext>
    </p:extLst>
  </p:cSld>
  <p:clrMapOvr>
    <a:masterClrMapping/>
  </p:clrMapOvr>
  <p:transition spd="med"/>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idx="1"/>
          </p:nvPr>
        </p:nvSpPr>
        <p:spPr>
          <a:xfrm>
            <a:off x="685800" y="355600"/>
            <a:ext cx="8034338" cy="5892800"/>
          </a:xfrm>
        </p:spPr>
        <p:txBody>
          <a:bodyPr/>
          <a:lstStyle/>
          <a:p>
            <a:pPr>
              <a:buClr>
                <a:schemeClr val="tx2"/>
              </a:buClr>
              <a:buFont typeface="Arial" charset="0"/>
              <a:buNone/>
            </a:pPr>
            <a:r>
              <a:rPr lang="en-US" sz="2800" smtClean="0">
                <a:latin typeface="Calibri Light" pitchFamily="34" charset="0"/>
              </a:rPr>
              <a:t>Technique of application (</a:t>
            </a:r>
            <a:r>
              <a:rPr lang="en-US" sz="2800" smtClean="0">
                <a:solidFill>
                  <a:srgbClr val="E28700"/>
                </a:solidFill>
                <a:latin typeface="Calibri Light" pitchFamily="34" charset="0"/>
              </a:rPr>
              <a:t>APF Gel)</a:t>
            </a:r>
            <a:endParaRPr lang="en-US" sz="2800" smtClean="0">
              <a:latin typeface="Calibri Light" pitchFamily="34" charset="0"/>
            </a:endParaRPr>
          </a:p>
          <a:p>
            <a:pPr>
              <a:buClr>
                <a:schemeClr val="tx2"/>
              </a:buClr>
              <a:buFont typeface="Wingdings" pitchFamily="2" charset="2"/>
              <a:buNone/>
            </a:pPr>
            <a:endParaRPr lang="en-US" sz="2800" smtClean="0">
              <a:latin typeface="Calibri Light" pitchFamily="34" charset="0"/>
            </a:endParaRPr>
          </a:p>
          <a:p>
            <a:pPr>
              <a:lnSpc>
                <a:spcPct val="110000"/>
              </a:lnSpc>
              <a:buClr>
                <a:schemeClr val="tx2"/>
              </a:buClr>
            </a:pPr>
            <a:r>
              <a:rPr lang="en-US" sz="2800" smtClean="0">
                <a:solidFill>
                  <a:schemeClr val="tx2"/>
                </a:solidFill>
                <a:latin typeface="Calibri Light" pitchFamily="34" charset="0"/>
              </a:rPr>
              <a:t>Prophylaxis </a:t>
            </a:r>
          </a:p>
          <a:p>
            <a:pPr>
              <a:lnSpc>
                <a:spcPct val="110000"/>
              </a:lnSpc>
              <a:buClr>
                <a:schemeClr val="tx2"/>
              </a:buClr>
            </a:pPr>
            <a:r>
              <a:rPr lang="en-US" sz="2800" smtClean="0">
                <a:solidFill>
                  <a:schemeClr val="tx2"/>
                </a:solidFill>
                <a:latin typeface="Calibri Light" pitchFamily="34" charset="0"/>
              </a:rPr>
              <a:t>Application of APF gel is done using trays that fit pts U/L dental arches </a:t>
            </a:r>
          </a:p>
          <a:p>
            <a:pPr>
              <a:lnSpc>
                <a:spcPct val="110000"/>
              </a:lnSpc>
              <a:buClr>
                <a:schemeClr val="tx2"/>
              </a:buClr>
            </a:pPr>
            <a:r>
              <a:rPr lang="en-US" sz="2800" smtClean="0">
                <a:solidFill>
                  <a:schemeClr val="tx2"/>
                </a:solidFill>
                <a:latin typeface="Calibri Light" pitchFamily="34" charset="0"/>
              </a:rPr>
              <a:t>A disposable foam-lined tray is preferred </a:t>
            </a:r>
          </a:p>
          <a:p>
            <a:pPr>
              <a:lnSpc>
                <a:spcPct val="110000"/>
              </a:lnSpc>
              <a:buClr>
                <a:schemeClr val="tx2"/>
              </a:buClr>
            </a:pPr>
            <a:r>
              <a:rPr lang="en-US" sz="2800" smtClean="0">
                <a:solidFill>
                  <a:schemeClr val="tx2"/>
                </a:solidFill>
                <a:latin typeface="Calibri Light" pitchFamily="34" charset="0"/>
              </a:rPr>
              <a:t>Pt is seated upright in chair </a:t>
            </a:r>
          </a:p>
          <a:p>
            <a:pPr>
              <a:lnSpc>
                <a:spcPct val="110000"/>
              </a:lnSpc>
              <a:buClr>
                <a:schemeClr val="tx2"/>
              </a:buClr>
            </a:pPr>
            <a:r>
              <a:rPr lang="en-US" sz="2800" smtClean="0">
                <a:solidFill>
                  <a:schemeClr val="tx2"/>
                </a:solidFill>
                <a:latin typeface="Calibri Light" pitchFamily="34" charset="0"/>
              </a:rPr>
              <a:t>Minimum amt of APF gel should be dispensed in tray – 5 ml, custom fitted trays –1 ml</a:t>
            </a:r>
          </a:p>
          <a:p>
            <a:pPr>
              <a:lnSpc>
                <a:spcPct val="110000"/>
              </a:lnSpc>
              <a:buFont typeface="Wingdings" pitchFamily="2" charset="2"/>
              <a:buNone/>
            </a:pPr>
            <a:endParaRPr lang="en-US" sz="2800" smtClean="0">
              <a:latin typeface="Calibri Light" pitchFamily="34" charset="0"/>
            </a:endParaRPr>
          </a:p>
        </p:txBody>
      </p:sp>
      <p:pic>
        <p:nvPicPr>
          <p:cNvPr id="21507" name="Picture 4" descr="scan0003"/>
          <p:cNvPicPr>
            <a:picLocks noChangeAspect="1" noChangeArrowheads="1"/>
          </p:cNvPicPr>
          <p:nvPr/>
        </p:nvPicPr>
        <p:blipFill>
          <a:blip r:embed="rId2">
            <a:extLst>
              <a:ext uri="{28A0092B-C50C-407E-A947-70E740481C1C}">
                <a14:useLocalDpi xmlns:a14="http://schemas.microsoft.com/office/drawing/2010/main" val="0"/>
              </a:ext>
            </a:extLst>
          </a:blip>
          <a:srcRect l="39908" t="2632" r="4526" b="53697"/>
          <a:stretch>
            <a:fillRect/>
          </a:stretch>
        </p:blipFill>
        <p:spPr bwMode="auto">
          <a:xfrm>
            <a:off x="6172200" y="4876800"/>
            <a:ext cx="2343150" cy="1590675"/>
          </a:xfrm>
          <a:prstGeom prst="rect">
            <a:avLst/>
          </a:prstGeom>
          <a:noFill/>
          <a:ln w="76200" cmpd="tri">
            <a:solidFill>
              <a:srgbClr val="000066"/>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9563566"/>
      </p:ext>
    </p:extLst>
  </p:cSld>
  <p:clrMapOvr>
    <a:masterClrMapping/>
  </p:clrMapOvr>
  <p:transition spd="med"/>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457200" y="685800"/>
            <a:ext cx="7696200" cy="5410200"/>
          </a:xfrm>
        </p:spPr>
        <p:txBody>
          <a:bodyPr/>
          <a:lstStyle/>
          <a:p>
            <a:pPr>
              <a:lnSpc>
                <a:spcPct val="150000"/>
              </a:lnSpc>
              <a:buClr>
                <a:schemeClr val="tx2"/>
              </a:buClr>
              <a:buFont typeface="Arial" charset="0"/>
              <a:buNone/>
            </a:pPr>
            <a:r>
              <a:rPr lang="en-US" sz="2800" smtClean="0">
                <a:solidFill>
                  <a:srgbClr val="E28700"/>
                </a:solidFill>
                <a:latin typeface="Calibri Light" pitchFamily="34" charset="0"/>
              </a:rPr>
              <a:t>APF Gel</a:t>
            </a:r>
          </a:p>
          <a:p>
            <a:pPr>
              <a:lnSpc>
                <a:spcPct val="150000"/>
              </a:lnSpc>
              <a:buClr>
                <a:schemeClr val="tx2"/>
              </a:buClr>
            </a:pPr>
            <a:r>
              <a:rPr lang="en-US" sz="2800" smtClean="0">
                <a:latin typeface="Calibri Light" pitchFamily="34" charset="0"/>
              </a:rPr>
              <a:t>U/L trays are inserted into the mouth and pt is asked to exert slight pressure using light biting forces in order to cause the gel to flow interproximally</a:t>
            </a:r>
          </a:p>
          <a:p>
            <a:pPr>
              <a:lnSpc>
                <a:spcPct val="150000"/>
              </a:lnSpc>
              <a:buClr>
                <a:schemeClr val="tx2"/>
              </a:buClr>
            </a:pPr>
            <a:r>
              <a:rPr lang="en-US" sz="2800" smtClean="0">
                <a:latin typeface="Calibri Light" pitchFamily="34" charset="0"/>
              </a:rPr>
              <a:t>The gel is kept in mouth for 4 min </a:t>
            </a:r>
          </a:p>
          <a:p>
            <a:pPr>
              <a:lnSpc>
                <a:spcPct val="150000"/>
              </a:lnSpc>
              <a:buClr>
                <a:schemeClr val="tx2"/>
              </a:buClr>
            </a:pPr>
            <a:r>
              <a:rPr lang="en-US" sz="2800" smtClean="0">
                <a:latin typeface="Calibri Light" pitchFamily="34" charset="0"/>
              </a:rPr>
              <a:t>Instructed not to drink, eat or rinse for 30 min</a:t>
            </a:r>
          </a:p>
          <a:p>
            <a:pPr>
              <a:lnSpc>
                <a:spcPct val="80000"/>
              </a:lnSpc>
              <a:buClr>
                <a:schemeClr val="tx2"/>
              </a:buClr>
              <a:buFont typeface="Wingdings" pitchFamily="2" charset="2"/>
              <a:buChar char="ª"/>
            </a:pPr>
            <a:endParaRPr lang="en-US" sz="2800" smtClean="0">
              <a:latin typeface="Calibri Light" pitchFamily="34" charset="0"/>
            </a:endParaRPr>
          </a:p>
        </p:txBody>
      </p:sp>
    </p:spTree>
    <p:extLst>
      <p:ext uri="{BB962C8B-B14F-4D97-AF65-F5344CB8AC3E}">
        <p14:creationId xmlns:p14="http://schemas.microsoft.com/office/powerpoint/2010/main" val="248837271"/>
      </p:ext>
    </p:extLst>
  </p:cSld>
  <p:clrMapOvr>
    <a:masterClrMapping/>
  </p:clrMapOvr>
  <p:transition spd="med"/>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5" name="Rectangle 3"/>
          <p:cNvSpPr>
            <a:spLocks noGrp="1" noChangeArrowheads="1"/>
          </p:cNvSpPr>
          <p:nvPr>
            <p:ph type="body" idx="1"/>
          </p:nvPr>
        </p:nvSpPr>
        <p:spPr>
          <a:xfrm>
            <a:off x="685800" y="225425"/>
            <a:ext cx="7772400" cy="6269038"/>
          </a:xfrm>
        </p:spPr>
        <p:txBody>
          <a:bodyPr rtlCol="0">
            <a:normAutofit fontScale="92500" lnSpcReduction="10000"/>
          </a:bodyPr>
          <a:lstStyle/>
          <a:p>
            <a:pPr fontAlgn="auto">
              <a:lnSpc>
                <a:spcPct val="150000"/>
              </a:lnSpc>
              <a:spcAft>
                <a:spcPts val="0"/>
              </a:spcAft>
              <a:buClr>
                <a:schemeClr val="bg2"/>
              </a:buClr>
              <a:buFont typeface="Arial" pitchFamily="34" charset="0"/>
              <a:buNone/>
              <a:defRPr/>
            </a:pPr>
            <a:r>
              <a:rPr lang="en-US" sz="2800" dirty="0" smtClean="0">
                <a:solidFill>
                  <a:srgbClr val="E28700"/>
                </a:solidFill>
                <a:latin typeface="Calibri Light" pitchFamily="34" charset="0"/>
              </a:rPr>
              <a:t>APF Gel</a:t>
            </a:r>
          </a:p>
          <a:p>
            <a:pPr fontAlgn="auto">
              <a:lnSpc>
                <a:spcPct val="150000"/>
              </a:lnSpc>
              <a:spcAft>
                <a:spcPts val="0"/>
              </a:spcAft>
              <a:buClr>
                <a:schemeClr val="bg2"/>
              </a:buClr>
              <a:buFont typeface="Arial" pitchFamily="34" charset="0"/>
              <a:buNone/>
              <a:defRPr/>
            </a:pPr>
            <a:r>
              <a:rPr lang="en-US" sz="2800" b="1" dirty="0" smtClean="0">
                <a:latin typeface="Calibri Light" pitchFamily="34" charset="0"/>
              </a:rPr>
              <a:t>In rare instances :</a:t>
            </a:r>
          </a:p>
          <a:p>
            <a:pPr fontAlgn="auto">
              <a:lnSpc>
                <a:spcPct val="150000"/>
              </a:lnSpc>
              <a:spcAft>
                <a:spcPts val="0"/>
              </a:spcAft>
              <a:buClr>
                <a:schemeClr val="tx2"/>
              </a:buClr>
              <a:buFont typeface="Arial" pitchFamily="34" charset="0"/>
              <a:buNone/>
              <a:defRPr/>
            </a:pPr>
            <a:r>
              <a:rPr lang="en-US" sz="2800" dirty="0" smtClean="0">
                <a:latin typeface="Calibri Light" pitchFamily="34" charset="0"/>
              </a:rPr>
              <a:t>Small amt of APF gel may be painted directly onto tooth surface  </a:t>
            </a:r>
          </a:p>
          <a:p>
            <a:pPr fontAlgn="auto">
              <a:lnSpc>
                <a:spcPct val="150000"/>
              </a:lnSpc>
              <a:spcAft>
                <a:spcPts val="0"/>
              </a:spcAft>
              <a:buClr>
                <a:schemeClr val="tx2"/>
              </a:buClr>
              <a:buFont typeface="Arial" pitchFamily="34" charset="0"/>
              <a:buNone/>
              <a:defRPr/>
            </a:pPr>
            <a:r>
              <a:rPr lang="en-US" sz="2800" b="1" dirty="0" smtClean="0">
                <a:latin typeface="Calibri Light" pitchFamily="34" charset="0"/>
              </a:rPr>
              <a:t>Advantages :</a:t>
            </a:r>
          </a:p>
          <a:p>
            <a:pPr fontAlgn="auto">
              <a:lnSpc>
                <a:spcPct val="150000"/>
              </a:lnSpc>
              <a:spcAft>
                <a:spcPts val="0"/>
              </a:spcAft>
              <a:buClr>
                <a:schemeClr val="tx2"/>
              </a:buClr>
              <a:buFont typeface="Arial" pitchFamily="34" charset="0"/>
              <a:buNone/>
              <a:defRPr/>
            </a:pPr>
            <a:r>
              <a:rPr lang="en-US" sz="2800" dirty="0" smtClean="0">
                <a:latin typeface="Calibri Light" pitchFamily="34" charset="0"/>
              </a:rPr>
              <a:t>Acceptable taste due to flavoring </a:t>
            </a:r>
          </a:p>
          <a:p>
            <a:pPr fontAlgn="auto">
              <a:lnSpc>
                <a:spcPct val="150000"/>
              </a:lnSpc>
              <a:spcAft>
                <a:spcPts val="0"/>
              </a:spcAft>
              <a:buClr>
                <a:schemeClr val="tx2"/>
              </a:buClr>
              <a:buFont typeface="Arial" pitchFamily="34" charset="0"/>
              <a:buNone/>
              <a:defRPr/>
            </a:pPr>
            <a:r>
              <a:rPr lang="en-US" sz="2800" dirty="0" smtClean="0">
                <a:latin typeface="Calibri Light" pitchFamily="34" charset="0"/>
              </a:rPr>
              <a:t>Easy to apply </a:t>
            </a:r>
          </a:p>
          <a:p>
            <a:pPr fontAlgn="auto">
              <a:lnSpc>
                <a:spcPct val="150000"/>
              </a:lnSpc>
              <a:spcAft>
                <a:spcPts val="0"/>
              </a:spcAft>
              <a:buClr>
                <a:schemeClr val="tx2"/>
              </a:buClr>
              <a:buFont typeface="Arial" pitchFamily="34" charset="0"/>
              <a:buNone/>
              <a:defRPr/>
            </a:pPr>
            <a:r>
              <a:rPr lang="en-US" sz="2800" dirty="0" smtClean="0">
                <a:latin typeface="Calibri Light" pitchFamily="34" charset="0"/>
              </a:rPr>
              <a:t>Can be self applied</a:t>
            </a:r>
          </a:p>
          <a:p>
            <a:pPr fontAlgn="auto">
              <a:lnSpc>
                <a:spcPct val="150000"/>
              </a:lnSpc>
              <a:spcAft>
                <a:spcPts val="0"/>
              </a:spcAft>
              <a:buClr>
                <a:schemeClr val="tx2"/>
              </a:buClr>
              <a:buFont typeface="Arial" pitchFamily="34" charset="0"/>
              <a:buNone/>
              <a:defRPr/>
            </a:pPr>
            <a:r>
              <a:rPr lang="en-US" sz="2800" b="1" dirty="0" smtClean="0">
                <a:latin typeface="Calibri Light" pitchFamily="34" charset="0"/>
              </a:rPr>
              <a:t>Disadvantages : </a:t>
            </a:r>
          </a:p>
          <a:p>
            <a:pPr fontAlgn="auto">
              <a:lnSpc>
                <a:spcPct val="150000"/>
              </a:lnSpc>
              <a:spcAft>
                <a:spcPts val="0"/>
              </a:spcAft>
              <a:buClr>
                <a:schemeClr val="tx2"/>
              </a:buClr>
              <a:buFont typeface="Arial" pitchFamily="34" charset="0"/>
              <a:buNone/>
              <a:defRPr/>
            </a:pPr>
            <a:r>
              <a:rPr lang="en-US" sz="2400" dirty="0" smtClean="0">
                <a:latin typeface="Calibri Light" pitchFamily="34" charset="0"/>
              </a:rPr>
              <a:t>Irritation to </a:t>
            </a:r>
            <a:r>
              <a:rPr lang="en-US" sz="2400" dirty="0" err="1" smtClean="0">
                <a:latin typeface="Calibri Light" pitchFamily="34" charset="0"/>
              </a:rPr>
              <a:t>gingiva</a:t>
            </a:r>
            <a:r>
              <a:rPr lang="en-US" sz="2400" dirty="0" smtClean="0">
                <a:latin typeface="Calibri Light" pitchFamily="34" charset="0"/>
              </a:rPr>
              <a:t> and to open carious lesion </a:t>
            </a:r>
            <a:endParaRPr lang="en-US" dirty="0" smtClean="0">
              <a:latin typeface="Calibri Light" pitchFamily="34" charset="0"/>
            </a:endParaRPr>
          </a:p>
        </p:txBody>
      </p:sp>
    </p:spTree>
    <p:extLst>
      <p:ext uri="{BB962C8B-B14F-4D97-AF65-F5344CB8AC3E}">
        <p14:creationId xmlns:p14="http://schemas.microsoft.com/office/powerpoint/2010/main" val="708761776"/>
      </p:ext>
    </p:extLst>
  </p:cSld>
  <p:clrMapOvr>
    <a:masterClrMapping/>
  </p:clrMapOvr>
  <p:transition spd="med"/>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1"/>
          </p:nvPr>
        </p:nvSpPr>
        <p:spPr>
          <a:xfrm>
            <a:off x="0" y="369888"/>
            <a:ext cx="9144000" cy="5878512"/>
          </a:xfrm>
        </p:spPr>
        <p:txBody>
          <a:bodyPr/>
          <a:lstStyle/>
          <a:p>
            <a:pPr>
              <a:buClr>
                <a:schemeClr val="tx2"/>
              </a:buClr>
              <a:buFont typeface="Arial" charset="0"/>
              <a:buNone/>
            </a:pPr>
            <a:r>
              <a:rPr lang="en-US" sz="2800" smtClean="0">
                <a:latin typeface="Calibri Light" pitchFamily="34" charset="0"/>
              </a:rPr>
              <a:t>Mechanism of action :</a:t>
            </a:r>
          </a:p>
          <a:p>
            <a:pPr>
              <a:buClr>
                <a:schemeClr val="tx2"/>
              </a:buClr>
              <a:buFont typeface="Wingdings" pitchFamily="2" charset="2"/>
              <a:buNone/>
            </a:pPr>
            <a:endParaRPr lang="en-US" sz="2400" smtClean="0">
              <a:latin typeface="Comic Sans MS" pitchFamily="66" charset="0"/>
            </a:endParaRPr>
          </a:p>
          <a:p>
            <a:pPr>
              <a:buClr>
                <a:schemeClr val="tx2"/>
              </a:buClr>
              <a:buFont typeface="Wingdings" pitchFamily="2" charset="2"/>
              <a:buNone/>
            </a:pPr>
            <a:r>
              <a:rPr lang="en-US" sz="2400" smtClean="0">
                <a:solidFill>
                  <a:schemeClr val="tx2"/>
                </a:solidFill>
                <a:latin typeface="Comic Sans MS" pitchFamily="66" charset="0"/>
              </a:rPr>
              <a:t>    Ca(PO</a:t>
            </a:r>
            <a:r>
              <a:rPr lang="en-US" sz="1400" smtClean="0">
                <a:solidFill>
                  <a:schemeClr val="tx2"/>
                </a:solidFill>
                <a:latin typeface="Comic Sans MS" pitchFamily="66" charset="0"/>
              </a:rPr>
              <a:t>4</a:t>
            </a:r>
            <a:r>
              <a:rPr lang="en-US" sz="2400" smtClean="0">
                <a:solidFill>
                  <a:schemeClr val="tx2"/>
                </a:solidFill>
                <a:latin typeface="Comic Sans MS" pitchFamily="66" charset="0"/>
              </a:rPr>
              <a:t>)</a:t>
            </a:r>
            <a:r>
              <a:rPr lang="en-US" sz="1400" smtClean="0">
                <a:solidFill>
                  <a:schemeClr val="tx2"/>
                </a:solidFill>
                <a:latin typeface="Comic Sans MS" pitchFamily="66" charset="0"/>
              </a:rPr>
              <a:t>3</a:t>
            </a:r>
            <a:r>
              <a:rPr lang="en-US" sz="2400" smtClean="0">
                <a:solidFill>
                  <a:schemeClr val="tx2"/>
                </a:solidFill>
                <a:latin typeface="Comic Sans MS" pitchFamily="66" charset="0"/>
              </a:rPr>
              <a:t>OH </a:t>
            </a:r>
            <a:r>
              <a:rPr lang="en-US" smtClean="0">
                <a:solidFill>
                  <a:schemeClr val="tx2"/>
                </a:solidFill>
                <a:latin typeface="Comic Sans MS" pitchFamily="66" charset="0"/>
              </a:rPr>
              <a:t> </a:t>
            </a:r>
            <a:r>
              <a:rPr lang="en-US" sz="3600" smtClean="0">
                <a:solidFill>
                  <a:schemeClr val="tx2"/>
                </a:solidFill>
                <a:latin typeface="Comic Sans MS" pitchFamily="66" charset="0"/>
              </a:rPr>
              <a:t>+</a:t>
            </a:r>
            <a:r>
              <a:rPr lang="en-US" sz="2400" smtClean="0">
                <a:solidFill>
                  <a:schemeClr val="tx2"/>
                </a:solidFill>
                <a:latin typeface="Comic Sans MS" pitchFamily="66" charset="0"/>
              </a:rPr>
              <a:t>  4H</a:t>
            </a:r>
            <a:r>
              <a:rPr lang="en-US" sz="2800" baseline="30000" smtClean="0">
                <a:solidFill>
                  <a:schemeClr val="tx2"/>
                </a:solidFill>
                <a:latin typeface="Comic Sans MS" pitchFamily="66" charset="0"/>
              </a:rPr>
              <a:t>+</a:t>
            </a:r>
            <a:r>
              <a:rPr lang="en-US" sz="2400" baseline="30000" smtClean="0">
                <a:solidFill>
                  <a:schemeClr val="tx2"/>
                </a:solidFill>
                <a:latin typeface="Comic Sans MS" pitchFamily="66" charset="0"/>
              </a:rPr>
              <a:t>                       </a:t>
            </a:r>
            <a:r>
              <a:rPr lang="en-US" sz="2400" smtClean="0">
                <a:solidFill>
                  <a:schemeClr val="tx2"/>
                </a:solidFill>
                <a:latin typeface="Comic Sans MS" pitchFamily="66" charset="0"/>
              </a:rPr>
              <a:t>5Ca</a:t>
            </a:r>
            <a:r>
              <a:rPr lang="en-US" sz="2800" baseline="30000" smtClean="0">
                <a:solidFill>
                  <a:schemeClr val="tx2"/>
                </a:solidFill>
                <a:latin typeface="Comic Sans MS" pitchFamily="66" charset="0"/>
              </a:rPr>
              <a:t>++</a:t>
            </a:r>
            <a:r>
              <a:rPr lang="en-US" sz="2400" baseline="30000" smtClean="0">
                <a:solidFill>
                  <a:schemeClr val="tx2"/>
                </a:solidFill>
                <a:latin typeface="Comic Sans MS" pitchFamily="66" charset="0"/>
              </a:rPr>
              <a:t>  </a:t>
            </a:r>
            <a:r>
              <a:rPr lang="en-US" sz="3600" smtClean="0">
                <a:solidFill>
                  <a:schemeClr val="tx2"/>
                </a:solidFill>
                <a:latin typeface="Comic Sans MS" pitchFamily="66" charset="0"/>
              </a:rPr>
              <a:t>+ </a:t>
            </a:r>
            <a:r>
              <a:rPr lang="en-US" sz="2400" smtClean="0">
                <a:solidFill>
                  <a:schemeClr val="tx2"/>
                </a:solidFill>
                <a:latin typeface="Comic Sans MS" pitchFamily="66" charset="0"/>
              </a:rPr>
              <a:t> 3HPO</a:t>
            </a:r>
            <a:r>
              <a:rPr lang="en-US" sz="1400" smtClean="0">
                <a:solidFill>
                  <a:schemeClr val="tx2"/>
                </a:solidFill>
                <a:latin typeface="Comic Sans MS" pitchFamily="66" charset="0"/>
              </a:rPr>
              <a:t>4</a:t>
            </a:r>
            <a:r>
              <a:rPr lang="en-US" sz="2800" baseline="30000" smtClean="0">
                <a:solidFill>
                  <a:schemeClr val="tx2"/>
                </a:solidFill>
                <a:latin typeface="Comic Sans MS" pitchFamily="66" charset="0"/>
              </a:rPr>
              <a:t>--</a:t>
            </a:r>
            <a:r>
              <a:rPr lang="en-US" sz="2400" smtClean="0">
                <a:solidFill>
                  <a:schemeClr val="tx2"/>
                </a:solidFill>
                <a:latin typeface="Comic Sans MS" pitchFamily="66" charset="0"/>
              </a:rPr>
              <a:t> </a:t>
            </a:r>
            <a:r>
              <a:rPr lang="en-US" sz="3600" smtClean="0">
                <a:solidFill>
                  <a:schemeClr val="tx2"/>
                </a:solidFill>
                <a:latin typeface="Comic Sans MS" pitchFamily="66" charset="0"/>
              </a:rPr>
              <a:t>+</a:t>
            </a:r>
            <a:r>
              <a:rPr lang="en-US" sz="2400" smtClean="0">
                <a:solidFill>
                  <a:schemeClr val="tx2"/>
                </a:solidFill>
                <a:latin typeface="Comic Sans MS" pitchFamily="66" charset="0"/>
              </a:rPr>
              <a:t>  H</a:t>
            </a:r>
            <a:r>
              <a:rPr lang="en-US" sz="1400" smtClean="0">
                <a:solidFill>
                  <a:schemeClr val="tx2"/>
                </a:solidFill>
                <a:latin typeface="Comic Sans MS" pitchFamily="66" charset="0"/>
              </a:rPr>
              <a:t>2</a:t>
            </a:r>
            <a:r>
              <a:rPr lang="en-US" sz="2400" smtClean="0">
                <a:solidFill>
                  <a:schemeClr val="tx2"/>
                </a:solidFill>
                <a:latin typeface="Comic Sans MS" pitchFamily="66" charset="0"/>
              </a:rPr>
              <a:t>O</a:t>
            </a:r>
            <a:r>
              <a:rPr lang="en-US" sz="2800" smtClean="0">
                <a:latin typeface="Comic Sans MS" pitchFamily="66" charset="0"/>
              </a:rPr>
              <a:t> </a:t>
            </a:r>
          </a:p>
          <a:p>
            <a:pPr>
              <a:buFont typeface="Wingdings" pitchFamily="2" charset="2"/>
              <a:buNone/>
            </a:pPr>
            <a:r>
              <a:rPr lang="en-US" sz="1800" smtClean="0">
                <a:solidFill>
                  <a:schemeClr val="tx2"/>
                </a:solidFill>
                <a:latin typeface="Comic Sans MS" pitchFamily="66" charset="0"/>
              </a:rPr>
              <a:t>     [hydroxyapatite]</a:t>
            </a:r>
            <a:r>
              <a:rPr lang="en-US" sz="1800" smtClean="0">
                <a:latin typeface="Comic Sans MS" pitchFamily="66" charset="0"/>
              </a:rPr>
              <a:t>                                                 </a:t>
            </a:r>
            <a:r>
              <a:rPr lang="en-US" sz="1800" smtClean="0">
                <a:solidFill>
                  <a:schemeClr val="tx2"/>
                </a:solidFill>
                <a:latin typeface="Comic Sans MS" pitchFamily="66" charset="0"/>
              </a:rPr>
              <a:t>[dehydration &amp; shrinkage]</a:t>
            </a:r>
          </a:p>
          <a:p>
            <a:pPr>
              <a:buClr>
                <a:schemeClr val="tx2"/>
              </a:buClr>
              <a:buFont typeface="Wingdings" pitchFamily="2" charset="2"/>
              <a:buNone/>
            </a:pPr>
            <a:endParaRPr lang="en-US" sz="1800" smtClean="0">
              <a:solidFill>
                <a:schemeClr val="tx2"/>
              </a:solidFill>
              <a:latin typeface="Comic Sans MS" pitchFamily="66" charset="0"/>
            </a:endParaRPr>
          </a:p>
          <a:p>
            <a:pPr>
              <a:buClr>
                <a:schemeClr val="tx2"/>
              </a:buClr>
              <a:buFont typeface="Wingdings" pitchFamily="2" charset="2"/>
              <a:buNone/>
            </a:pPr>
            <a:endParaRPr lang="en-US" sz="1800" smtClean="0">
              <a:solidFill>
                <a:schemeClr val="tx2"/>
              </a:solidFill>
              <a:latin typeface="Comic Sans MS" pitchFamily="66" charset="0"/>
            </a:endParaRPr>
          </a:p>
          <a:p>
            <a:pPr>
              <a:buClr>
                <a:schemeClr val="tx2"/>
              </a:buClr>
              <a:buFont typeface="Wingdings" pitchFamily="2" charset="2"/>
              <a:buNone/>
            </a:pPr>
            <a:r>
              <a:rPr lang="en-US" sz="2400" smtClean="0">
                <a:solidFill>
                  <a:schemeClr val="tx2"/>
                </a:solidFill>
                <a:latin typeface="Comic Sans MS" pitchFamily="66" charset="0"/>
              </a:rPr>
              <a:t>     Ca</a:t>
            </a:r>
            <a:r>
              <a:rPr lang="en-US" sz="2800" baseline="30000" smtClean="0">
                <a:solidFill>
                  <a:schemeClr val="tx2"/>
                </a:solidFill>
                <a:latin typeface="Comic Sans MS" pitchFamily="66" charset="0"/>
              </a:rPr>
              <a:t>++ </a:t>
            </a:r>
            <a:r>
              <a:rPr lang="en-US" sz="3600" smtClean="0">
                <a:solidFill>
                  <a:schemeClr val="tx2"/>
                </a:solidFill>
                <a:latin typeface="Comic Sans MS" pitchFamily="66" charset="0"/>
              </a:rPr>
              <a:t>+ </a:t>
            </a:r>
            <a:r>
              <a:rPr lang="en-US" sz="2400" smtClean="0">
                <a:solidFill>
                  <a:schemeClr val="tx2"/>
                </a:solidFill>
                <a:latin typeface="Comic Sans MS" pitchFamily="66" charset="0"/>
              </a:rPr>
              <a:t> 3HPO</a:t>
            </a:r>
            <a:r>
              <a:rPr lang="en-US" sz="1400" smtClean="0">
                <a:solidFill>
                  <a:schemeClr val="tx2"/>
                </a:solidFill>
                <a:latin typeface="Comic Sans MS" pitchFamily="66" charset="0"/>
              </a:rPr>
              <a:t>4</a:t>
            </a:r>
            <a:r>
              <a:rPr lang="en-US" sz="2800" baseline="30000" smtClean="0">
                <a:solidFill>
                  <a:schemeClr val="tx2"/>
                </a:solidFill>
                <a:latin typeface="Comic Sans MS" pitchFamily="66" charset="0"/>
              </a:rPr>
              <a:t>--                         </a:t>
            </a:r>
            <a:r>
              <a:rPr lang="en-US" sz="2400" smtClean="0">
                <a:solidFill>
                  <a:schemeClr val="tx2"/>
                </a:solidFill>
                <a:latin typeface="Comic Sans MS" pitchFamily="66" charset="0"/>
              </a:rPr>
              <a:t>Ca.HPO</a:t>
            </a:r>
            <a:r>
              <a:rPr lang="en-US" sz="1400" smtClean="0">
                <a:solidFill>
                  <a:schemeClr val="tx2"/>
                </a:solidFill>
                <a:latin typeface="Comic Sans MS" pitchFamily="66" charset="0"/>
              </a:rPr>
              <a:t>4</a:t>
            </a:r>
            <a:r>
              <a:rPr lang="en-US" sz="2400" smtClean="0">
                <a:solidFill>
                  <a:schemeClr val="tx2"/>
                </a:solidFill>
                <a:latin typeface="Comic Sans MS" pitchFamily="66" charset="0"/>
              </a:rPr>
              <a:t>.2H</a:t>
            </a:r>
            <a:r>
              <a:rPr lang="en-US" sz="1400" smtClean="0">
                <a:solidFill>
                  <a:schemeClr val="tx2"/>
                </a:solidFill>
                <a:latin typeface="Comic Sans MS" pitchFamily="66" charset="0"/>
              </a:rPr>
              <a:t>2</a:t>
            </a:r>
            <a:r>
              <a:rPr lang="en-US" sz="2400" smtClean="0">
                <a:solidFill>
                  <a:schemeClr val="tx2"/>
                </a:solidFill>
                <a:latin typeface="Comic Sans MS" pitchFamily="66" charset="0"/>
              </a:rPr>
              <a:t>O  </a:t>
            </a:r>
            <a:r>
              <a:rPr lang="en-US" sz="1800" smtClean="0">
                <a:solidFill>
                  <a:schemeClr val="tx2"/>
                </a:solidFill>
                <a:latin typeface="Comic Sans MS" pitchFamily="66" charset="0"/>
              </a:rPr>
              <a:t>(DCPD)</a:t>
            </a:r>
          </a:p>
          <a:p>
            <a:pPr>
              <a:buClr>
                <a:schemeClr val="tx2"/>
              </a:buClr>
              <a:buFont typeface="Wingdings" pitchFamily="2" charset="2"/>
              <a:buNone/>
            </a:pPr>
            <a:r>
              <a:rPr lang="en-US" sz="1800" smtClean="0">
                <a:solidFill>
                  <a:schemeClr val="tx2"/>
                </a:solidFill>
                <a:latin typeface="Comic Sans MS" pitchFamily="66" charset="0"/>
              </a:rPr>
              <a:t>                                          [hydrolysis]          [ Di calcium phosphate dihydrate]</a:t>
            </a:r>
          </a:p>
          <a:p>
            <a:pPr>
              <a:buClr>
                <a:schemeClr val="tx2"/>
              </a:buClr>
              <a:buFont typeface="Wingdings" pitchFamily="2" charset="2"/>
              <a:buNone/>
            </a:pPr>
            <a:r>
              <a:rPr lang="en-US" sz="1800" smtClean="0">
                <a:solidFill>
                  <a:schemeClr val="tx2"/>
                </a:solidFill>
                <a:latin typeface="Comic Sans MS" pitchFamily="66" charset="0"/>
              </a:rPr>
              <a:t>                                                                                 (intermediate product)</a:t>
            </a:r>
          </a:p>
          <a:p>
            <a:pPr>
              <a:buClr>
                <a:schemeClr val="tx2"/>
              </a:buClr>
              <a:buFont typeface="Wingdings" pitchFamily="2" charset="2"/>
              <a:buNone/>
            </a:pPr>
            <a:endParaRPr lang="en-US" sz="1800" smtClean="0">
              <a:solidFill>
                <a:schemeClr val="tx2"/>
              </a:solidFill>
              <a:latin typeface="Comic Sans MS" pitchFamily="66" charset="0"/>
            </a:endParaRPr>
          </a:p>
          <a:p>
            <a:pPr>
              <a:buClr>
                <a:schemeClr val="tx2"/>
              </a:buClr>
              <a:buFont typeface="Wingdings" pitchFamily="2" charset="2"/>
              <a:buNone/>
            </a:pPr>
            <a:endParaRPr lang="en-US" sz="1800" smtClean="0">
              <a:solidFill>
                <a:schemeClr val="tx2"/>
              </a:solidFill>
              <a:latin typeface="Comic Sans MS" pitchFamily="66" charset="0"/>
            </a:endParaRPr>
          </a:p>
          <a:p>
            <a:pPr>
              <a:buClr>
                <a:schemeClr val="tx2"/>
              </a:buClr>
              <a:buFont typeface="Wingdings" pitchFamily="2" charset="2"/>
              <a:buNone/>
            </a:pPr>
            <a:r>
              <a:rPr lang="en-US" sz="1800" smtClean="0">
                <a:solidFill>
                  <a:schemeClr val="tx2"/>
                </a:solidFill>
                <a:latin typeface="Comic Sans MS" pitchFamily="66" charset="0"/>
              </a:rPr>
              <a:t> </a:t>
            </a:r>
            <a:r>
              <a:rPr lang="en-US" sz="2400" smtClean="0">
                <a:solidFill>
                  <a:schemeClr val="tx2"/>
                </a:solidFill>
                <a:latin typeface="Comic Sans MS" pitchFamily="66" charset="0"/>
              </a:rPr>
              <a:t>5Ca.HPO</a:t>
            </a:r>
            <a:r>
              <a:rPr lang="en-US" sz="1400" smtClean="0">
                <a:solidFill>
                  <a:schemeClr val="tx2"/>
                </a:solidFill>
                <a:latin typeface="Comic Sans MS" pitchFamily="66" charset="0"/>
              </a:rPr>
              <a:t>4</a:t>
            </a:r>
            <a:r>
              <a:rPr lang="en-US" sz="2400" smtClean="0">
                <a:solidFill>
                  <a:schemeClr val="tx2"/>
                </a:solidFill>
                <a:latin typeface="Comic Sans MS" pitchFamily="66" charset="0"/>
              </a:rPr>
              <a:t>.2H</a:t>
            </a:r>
            <a:r>
              <a:rPr lang="en-US" sz="1400" smtClean="0">
                <a:solidFill>
                  <a:schemeClr val="tx2"/>
                </a:solidFill>
                <a:latin typeface="Comic Sans MS" pitchFamily="66" charset="0"/>
              </a:rPr>
              <a:t>2</a:t>
            </a:r>
            <a:r>
              <a:rPr lang="en-US" sz="2400" smtClean="0">
                <a:solidFill>
                  <a:schemeClr val="tx2"/>
                </a:solidFill>
                <a:latin typeface="Comic Sans MS" pitchFamily="66" charset="0"/>
              </a:rPr>
              <a:t>O </a:t>
            </a:r>
            <a:r>
              <a:rPr lang="en-US" smtClean="0">
                <a:solidFill>
                  <a:schemeClr val="tx2"/>
                </a:solidFill>
                <a:latin typeface="Comic Sans MS" pitchFamily="66" charset="0"/>
              </a:rPr>
              <a:t> </a:t>
            </a:r>
            <a:r>
              <a:rPr lang="en-US" sz="3600" smtClean="0">
                <a:solidFill>
                  <a:schemeClr val="tx2"/>
                </a:solidFill>
                <a:latin typeface="Comic Sans MS" pitchFamily="66" charset="0"/>
              </a:rPr>
              <a:t>+</a:t>
            </a:r>
            <a:r>
              <a:rPr lang="en-US" sz="2400" smtClean="0">
                <a:solidFill>
                  <a:schemeClr val="tx2"/>
                </a:solidFill>
                <a:latin typeface="Comic Sans MS" pitchFamily="66" charset="0"/>
              </a:rPr>
              <a:t> F</a:t>
            </a:r>
            <a:r>
              <a:rPr lang="en-US" sz="2800" baseline="30000" smtClean="0">
                <a:solidFill>
                  <a:schemeClr val="tx2"/>
                </a:solidFill>
                <a:latin typeface="Comic Sans MS" pitchFamily="66" charset="0"/>
              </a:rPr>
              <a:t>- </a:t>
            </a:r>
            <a:r>
              <a:rPr lang="en-US" sz="2400" smtClean="0">
                <a:solidFill>
                  <a:schemeClr val="tx2"/>
                </a:solidFill>
                <a:latin typeface="Comic Sans MS" pitchFamily="66" charset="0"/>
              </a:rPr>
              <a:t>         Ca</a:t>
            </a:r>
            <a:r>
              <a:rPr lang="en-US" sz="1400" smtClean="0">
                <a:solidFill>
                  <a:schemeClr val="tx2"/>
                </a:solidFill>
                <a:latin typeface="Comic Sans MS" pitchFamily="66" charset="0"/>
              </a:rPr>
              <a:t>5</a:t>
            </a:r>
            <a:r>
              <a:rPr lang="en-US" sz="2400" smtClean="0">
                <a:solidFill>
                  <a:schemeClr val="tx2"/>
                </a:solidFill>
                <a:latin typeface="Comic Sans MS" pitchFamily="66" charset="0"/>
              </a:rPr>
              <a:t>(PO</a:t>
            </a:r>
            <a:r>
              <a:rPr lang="en-US" sz="1400" smtClean="0">
                <a:solidFill>
                  <a:schemeClr val="tx2"/>
                </a:solidFill>
                <a:latin typeface="Comic Sans MS" pitchFamily="66" charset="0"/>
              </a:rPr>
              <a:t>4</a:t>
            </a:r>
            <a:r>
              <a:rPr lang="en-US" sz="2400" smtClean="0">
                <a:solidFill>
                  <a:schemeClr val="tx2"/>
                </a:solidFill>
                <a:latin typeface="Comic Sans MS" pitchFamily="66" charset="0"/>
              </a:rPr>
              <a:t>)</a:t>
            </a:r>
            <a:r>
              <a:rPr lang="en-US" sz="1400" smtClean="0">
                <a:solidFill>
                  <a:schemeClr val="tx2"/>
                </a:solidFill>
                <a:latin typeface="Comic Sans MS" pitchFamily="66" charset="0"/>
              </a:rPr>
              <a:t>3</a:t>
            </a:r>
            <a:r>
              <a:rPr lang="en-US" sz="2400" smtClean="0">
                <a:solidFill>
                  <a:schemeClr val="tx2"/>
                </a:solidFill>
                <a:latin typeface="Comic Sans MS" pitchFamily="66" charset="0"/>
              </a:rPr>
              <a:t>F </a:t>
            </a:r>
            <a:r>
              <a:rPr lang="en-US" sz="3600" smtClean="0">
                <a:solidFill>
                  <a:schemeClr val="tx2"/>
                </a:solidFill>
                <a:latin typeface="Comic Sans MS" pitchFamily="66" charset="0"/>
              </a:rPr>
              <a:t>+ </a:t>
            </a:r>
            <a:r>
              <a:rPr lang="en-US" sz="2400" smtClean="0">
                <a:solidFill>
                  <a:schemeClr val="tx2"/>
                </a:solidFill>
                <a:latin typeface="Comic Sans MS" pitchFamily="66" charset="0"/>
              </a:rPr>
              <a:t>3HPO</a:t>
            </a:r>
            <a:r>
              <a:rPr lang="en-US" sz="1400" smtClean="0">
                <a:solidFill>
                  <a:schemeClr val="tx2"/>
                </a:solidFill>
                <a:latin typeface="Comic Sans MS" pitchFamily="66" charset="0"/>
              </a:rPr>
              <a:t>4</a:t>
            </a:r>
            <a:r>
              <a:rPr lang="en-US" sz="2800" baseline="30000" smtClean="0">
                <a:solidFill>
                  <a:schemeClr val="tx2"/>
                </a:solidFill>
                <a:latin typeface="Comic Sans MS" pitchFamily="66" charset="0"/>
              </a:rPr>
              <a:t>--</a:t>
            </a:r>
            <a:r>
              <a:rPr lang="en-US" sz="2400" smtClean="0">
                <a:solidFill>
                  <a:schemeClr val="tx2"/>
                </a:solidFill>
                <a:latin typeface="Comic Sans MS" pitchFamily="66" charset="0"/>
              </a:rPr>
              <a:t> </a:t>
            </a:r>
            <a:r>
              <a:rPr lang="en-US" sz="3600" smtClean="0">
                <a:solidFill>
                  <a:schemeClr val="tx2"/>
                </a:solidFill>
                <a:latin typeface="Comic Sans MS" pitchFamily="66" charset="0"/>
              </a:rPr>
              <a:t>+</a:t>
            </a:r>
            <a:r>
              <a:rPr lang="en-US" sz="2400" smtClean="0">
                <a:solidFill>
                  <a:schemeClr val="tx2"/>
                </a:solidFill>
                <a:latin typeface="Comic Sans MS" pitchFamily="66" charset="0"/>
              </a:rPr>
              <a:t> H</a:t>
            </a:r>
            <a:r>
              <a:rPr lang="en-US" sz="2800" baseline="30000" smtClean="0">
                <a:solidFill>
                  <a:schemeClr val="tx2"/>
                </a:solidFill>
                <a:latin typeface="Comic Sans MS" pitchFamily="66" charset="0"/>
              </a:rPr>
              <a:t>+</a:t>
            </a:r>
            <a:r>
              <a:rPr lang="en-US" sz="2400" smtClean="0">
                <a:solidFill>
                  <a:schemeClr val="tx2"/>
                </a:solidFill>
                <a:latin typeface="Comic Sans MS" pitchFamily="66" charset="0"/>
              </a:rPr>
              <a:t> </a:t>
            </a:r>
            <a:r>
              <a:rPr lang="en-US" sz="3600" smtClean="0">
                <a:solidFill>
                  <a:schemeClr val="tx2"/>
                </a:solidFill>
                <a:latin typeface="Comic Sans MS" pitchFamily="66" charset="0"/>
              </a:rPr>
              <a:t>+</a:t>
            </a:r>
            <a:r>
              <a:rPr lang="en-US" sz="2400" smtClean="0">
                <a:solidFill>
                  <a:schemeClr val="tx2"/>
                </a:solidFill>
                <a:latin typeface="Comic Sans MS" pitchFamily="66" charset="0"/>
              </a:rPr>
              <a:t>  H</a:t>
            </a:r>
            <a:r>
              <a:rPr lang="en-US" sz="1400" smtClean="0">
                <a:solidFill>
                  <a:schemeClr val="tx2"/>
                </a:solidFill>
                <a:latin typeface="Comic Sans MS" pitchFamily="66" charset="0"/>
              </a:rPr>
              <a:t>2</a:t>
            </a:r>
            <a:r>
              <a:rPr lang="en-US" sz="2400" smtClean="0">
                <a:solidFill>
                  <a:schemeClr val="tx2"/>
                </a:solidFill>
                <a:latin typeface="Comic Sans MS" pitchFamily="66" charset="0"/>
              </a:rPr>
              <a:t>O</a:t>
            </a:r>
            <a:r>
              <a:rPr lang="en-US" sz="2800" smtClean="0">
                <a:latin typeface="Comic Sans MS" pitchFamily="66" charset="0"/>
              </a:rPr>
              <a:t> </a:t>
            </a:r>
          </a:p>
          <a:p>
            <a:pPr>
              <a:buClr>
                <a:schemeClr val="tx2"/>
              </a:buClr>
              <a:buFont typeface="Wingdings" pitchFamily="2" charset="2"/>
              <a:buNone/>
            </a:pPr>
            <a:r>
              <a:rPr lang="en-US" sz="1800" smtClean="0">
                <a:latin typeface="Comic Sans MS" pitchFamily="66" charset="0"/>
              </a:rPr>
              <a:t>        </a:t>
            </a:r>
            <a:r>
              <a:rPr lang="en-US" sz="1800" smtClean="0">
                <a:solidFill>
                  <a:schemeClr val="tx2"/>
                </a:solidFill>
                <a:latin typeface="Comic Sans MS" pitchFamily="66" charset="0"/>
              </a:rPr>
              <a:t>(DCPD)                                        [fluorapatite]</a:t>
            </a:r>
            <a:r>
              <a:rPr lang="en-US" sz="1400" smtClean="0">
                <a:solidFill>
                  <a:schemeClr val="tx2"/>
                </a:solidFill>
                <a:latin typeface="Comic Sans MS" pitchFamily="66" charset="0"/>
              </a:rPr>
              <a:t> </a:t>
            </a:r>
            <a:endParaRPr lang="en-US" sz="1800" smtClean="0">
              <a:latin typeface="Comic Sans MS" pitchFamily="66" charset="0"/>
            </a:endParaRPr>
          </a:p>
          <a:p>
            <a:pPr>
              <a:buFont typeface="Wingdings" pitchFamily="2" charset="2"/>
              <a:buNone/>
            </a:pPr>
            <a:endParaRPr lang="en-US" sz="2800" smtClean="0"/>
          </a:p>
        </p:txBody>
      </p:sp>
      <p:sp>
        <p:nvSpPr>
          <p:cNvPr id="24579" name="Line 4"/>
          <p:cNvSpPr>
            <a:spLocks noChangeShapeType="1"/>
          </p:cNvSpPr>
          <p:nvPr/>
        </p:nvSpPr>
        <p:spPr bwMode="auto">
          <a:xfrm>
            <a:off x="3513138" y="1684338"/>
            <a:ext cx="739775" cy="0"/>
          </a:xfrm>
          <a:prstGeom prst="line">
            <a:avLst/>
          </a:prstGeom>
          <a:noFill/>
          <a:ln w="38100" cap="sq">
            <a:solidFill>
              <a:schemeClr val="tx2"/>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4580" name="Line 5"/>
          <p:cNvSpPr>
            <a:spLocks noChangeShapeType="1"/>
          </p:cNvSpPr>
          <p:nvPr/>
        </p:nvSpPr>
        <p:spPr bwMode="auto">
          <a:xfrm>
            <a:off x="3194050" y="3379788"/>
            <a:ext cx="739775" cy="0"/>
          </a:xfrm>
          <a:prstGeom prst="line">
            <a:avLst/>
          </a:prstGeom>
          <a:noFill/>
          <a:ln w="38100" cap="sq">
            <a:solidFill>
              <a:schemeClr val="tx2"/>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4581" name="Line 6"/>
          <p:cNvSpPr>
            <a:spLocks noChangeShapeType="1"/>
          </p:cNvSpPr>
          <p:nvPr/>
        </p:nvSpPr>
        <p:spPr bwMode="auto">
          <a:xfrm>
            <a:off x="3294063" y="5356225"/>
            <a:ext cx="638175" cy="0"/>
          </a:xfrm>
          <a:prstGeom prst="line">
            <a:avLst/>
          </a:prstGeom>
          <a:noFill/>
          <a:ln w="38100" cap="sq">
            <a:solidFill>
              <a:schemeClr val="tx2"/>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2788904890"/>
      </p:ext>
    </p:extLst>
  </p:cSld>
  <p:clrMapOvr>
    <a:masterClrMapping/>
  </p:clrMapOvr>
  <p:transition spd="med"/>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0"/>
            <a:ext cx="8077200" cy="609600"/>
          </a:xfrm>
        </p:spPr>
        <p:txBody>
          <a:bodyPr>
            <a:normAutofit fontScale="90000"/>
          </a:bodyPr>
          <a:lstStyle/>
          <a:p>
            <a:r>
              <a:rPr lang="en-US" sz="3200" b="1" smtClean="0"/>
              <a:t>Comparison of Topical Fluoride agents </a:t>
            </a:r>
          </a:p>
        </p:txBody>
      </p:sp>
      <p:graphicFrame>
        <p:nvGraphicFramePr>
          <p:cNvPr id="43067" name="Group 59"/>
          <p:cNvGraphicFramePr>
            <a:graphicFrameLocks noGrp="1"/>
          </p:cNvGraphicFramePr>
          <p:nvPr/>
        </p:nvGraphicFramePr>
        <p:xfrm>
          <a:off x="76200" y="762000"/>
          <a:ext cx="8991600" cy="5992813"/>
        </p:xfrm>
        <a:graphic>
          <a:graphicData uri="http://schemas.openxmlformats.org/drawingml/2006/table">
            <a:tbl>
              <a:tblPr/>
              <a:tblGrid>
                <a:gridCol w="1965325"/>
                <a:gridCol w="2719388"/>
                <a:gridCol w="2058987"/>
                <a:gridCol w="2247900"/>
              </a:tblGrid>
              <a:tr h="4730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NaF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SnF2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APF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Percent 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1.23%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30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ppm F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9,200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19,500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12,300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27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Frequency of application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4 weekly intervals at 3,7,11,&amp;13yrs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1or 2/yr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1 or 2/yr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Taste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Bland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Disagreeable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Acidic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70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Stability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Stable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Unstable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Stable in plastic container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0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Tooth pigmentation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Yes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No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4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Gingival irritation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No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Occasional transient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No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1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Average effectiveness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28%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9046850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3010"/>
                                        </p:tgtEl>
                                        <p:attrNameLst>
                                          <p:attrName>style.visibility</p:attrName>
                                        </p:attrNameLst>
                                      </p:cBhvr>
                                      <p:to>
                                        <p:strVal val="visible"/>
                                      </p:to>
                                    </p:set>
                                  </p:childTnLst>
                                </p:cTn>
                              </p:par>
                            </p:childTnLst>
                          </p:cTn>
                        </p:par>
                        <p:par>
                          <p:cTn id="7" fill="hold" nodeType="afterGroup">
                            <p:stCondLst>
                              <p:cond delay="500"/>
                            </p:stCondLst>
                            <p:childTnLst>
                              <p:par>
                                <p:cTn id="8" presetID="14" presetClass="entr" presetSubtype="10" fill="hold" nodeType="afterEffect">
                                  <p:stCondLst>
                                    <p:cond delay="0"/>
                                  </p:stCondLst>
                                  <p:childTnLst>
                                    <p:set>
                                      <p:cBhvr>
                                        <p:cTn id="9" dur="1" fill="hold">
                                          <p:stCondLst>
                                            <p:cond delay="0"/>
                                          </p:stCondLst>
                                        </p:cTn>
                                        <p:tgtEl>
                                          <p:spTgt spid="43067"/>
                                        </p:tgtEl>
                                        <p:attrNameLst>
                                          <p:attrName>style.visibility</p:attrName>
                                        </p:attrNameLst>
                                      </p:cBhvr>
                                      <p:to>
                                        <p:strVal val="visible"/>
                                      </p:to>
                                    </p:set>
                                    <p:animEffect transition="in" filter="randombar(horizontal)">
                                      <p:cBhvr>
                                        <p:cTn id="10" dur="500"/>
                                        <p:tgtEl>
                                          <p:spTgt spid="43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utoUpdateAnimBg="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1"/>
          </p:nvPr>
        </p:nvSpPr>
        <p:spPr>
          <a:xfrm>
            <a:off x="454025" y="528638"/>
            <a:ext cx="8004175" cy="5719762"/>
          </a:xfrm>
        </p:spPr>
        <p:txBody>
          <a:bodyPr/>
          <a:lstStyle/>
          <a:p>
            <a:pPr>
              <a:buFont typeface="Arial" charset="0"/>
              <a:buNone/>
            </a:pPr>
            <a:r>
              <a:rPr lang="en-US" smtClean="0">
                <a:latin typeface="Calibri Light" pitchFamily="34" charset="0"/>
              </a:rPr>
              <a:t>Fluoride varnish</a:t>
            </a:r>
          </a:p>
          <a:p>
            <a:pPr>
              <a:buClr>
                <a:schemeClr val="tx2"/>
              </a:buClr>
              <a:buFont typeface="Wingdings" pitchFamily="2" charset="2"/>
              <a:buChar char="ª"/>
            </a:pPr>
            <a:endParaRPr lang="en-US" sz="2400" smtClean="0">
              <a:latin typeface="Calibri Light" pitchFamily="34" charset="0"/>
            </a:endParaRPr>
          </a:p>
          <a:p>
            <a:pPr>
              <a:buClr>
                <a:schemeClr val="tx2"/>
              </a:buClr>
              <a:buFont typeface="Arial" charset="0"/>
              <a:buNone/>
            </a:pPr>
            <a:r>
              <a:rPr lang="en-US" sz="2400" smtClean="0">
                <a:solidFill>
                  <a:schemeClr val="accent1"/>
                </a:solidFill>
                <a:latin typeface="Calibri Light" pitchFamily="34" charset="0"/>
              </a:rPr>
              <a:t>Discovered by Schmidt in 1964</a:t>
            </a:r>
          </a:p>
          <a:p>
            <a:pPr>
              <a:buClr>
                <a:schemeClr val="tx2"/>
              </a:buClr>
              <a:buFont typeface="Arial" charset="0"/>
              <a:buNone/>
            </a:pPr>
            <a:endParaRPr lang="en-US" sz="2400" smtClean="0">
              <a:latin typeface="Calibri Light" pitchFamily="34" charset="0"/>
            </a:endParaRPr>
          </a:p>
          <a:p>
            <a:pPr>
              <a:buClr>
                <a:schemeClr val="tx2"/>
              </a:buClr>
              <a:buFont typeface="Wingdings" pitchFamily="2" charset="2"/>
              <a:buChar char="ª"/>
            </a:pPr>
            <a:endParaRPr lang="en-US" sz="2400" smtClean="0">
              <a:latin typeface="Calibri Light" pitchFamily="34" charset="0"/>
            </a:endParaRPr>
          </a:p>
          <a:p>
            <a:pPr>
              <a:buClr>
                <a:schemeClr val="tx2"/>
              </a:buClr>
              <a:buFont typeface="Arial" charset="0"/>
              <a:buNone/>
            </a:pPr>
            <a:r>
              <a:rPr lang="en-US" sz="2800" smtClean="0">
                <a:latin typeface="Calibri Light" pitchFamily="34" charset="0"/>
              </a:rPr>
              <a:t>Method of preparation :</a:t>
            </a:r>
          </a:p>
          <a:p>
            <a:pPr>
              <a:buClr>
                <a:schemeClr val="tx2"/>
              </a:buClr>
              <a:buFont typeface="Arial" charset="0"/>
              <a:buNone/>
            </a:pPr>
            <a:endParaRPr lang="en-US" sz="2800" smtClean="0">
              <a:latin typeface="Calibri Light" pitchFamily="34" charset="0"/>
            </a:endParaRPr>
          </a:p>
          <a:p>
            <a:pPr>
              <a:lnSpc>
                <a:spcPct val="150000"/>
              </a:lnSpc>
              <a:buClr>
                <a:schemeClr val="tx2"/>
              </a:buClr>
            </a:pPr>
            <a:r>
              <a:rPr lang="en-US" sz="2400" smtClean="0">
                <a:latin typeface="Calibri Light" pitchFamily="34" charset="0"/>
              </a:rPr>
              <a:t>Commercially available</a:t>
            </a:r>
          </a:p>
          <a:p>
            <a:pPr>
              <a:lnSpc>
                <a:spcPct val="150000"/>
              </a:lnSpc>
              <a:buClr>
                <a:schemeClr val="tx2"/>
              </a:buClr>
            </a:pPr>
            <a:r>
              <a:rPr lang="en-US" sz="2400" smtClean="0">
                <a:latin typeface="Calibri Light" pitchFamily="34" charset="0"/>
              </a:rPr>
              <a:t>Duraphat, fluorprotector, fluoritop,  duraflor </a:t>
            </a:r>
          </a:p>
        </p:txBody>
      </p:sp>
      <p:pic>
        <p:nvPicPr>
          <p:cNvPr id="37892" name="Picture 4" descr="varnish 2"/>
          <p:cNvPicPr>
            <a:picLocks noChangeAspect="1" noChangeArrowheads="1"/>
          </p:cNvPicPr>
          <p:nvPr/>
        </p:nvPicPr>
        <p:blipFill>
          <a:blip r:embed="rId2">
            <a:extLst>
              <a:ext uri="{28A0092B-C50C-407E-A947-70E740481C1C}">
                <a14:useLocalDpi xmlns:a14="http://schemas.microsoft.com/office/drawing/2010/main" val="0"/>
              </a:ext>
            </a:extLst>
          </a:blip>
          <a:srcRect l="-520" t="18518" b="15105"/>
          <a:stretch>
            <a:fillRect/>
          </a:stretch>
        </p:blipFill>
        <p:spPr bwMode="auto">
          <a:xfrm>
            <a:off x="5105400" y="1828800"/>
            <a:ext cx="3000375" cy="1981200"/>
          </a:xfrm>
          <a:prstGeom prst="rect">
            <a:avLst/>
          </a:prstGeom>
          <a:noFill/>
          <a:ln w="76200" cmpd="tri">
            <a:solidFill>
              <a:srgbClr val="000066"/>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809475"/>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with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randombar(horizontal)">
                                      <p:cBhvr>
                                        <p:cTn id="7" dur="1000"/>
                                        <p:tgtEl>
                                          <p:spTgt spid="37891">
                                            <p:txEl>
                                              <p:pRg st="0" end="0"/>
                                            </p:txEl>
                                          </p:spTgt>
                                        </p:tgtEl>
                                      </p:cBhvr>
                                    </p:animEffect>
                                  </p:childTnLst>
                                </p:cTn>
                              </p:par>
                            </p:childTnLst>
                          </p:cTn>
                        </p:par>
                        <p:par>
                          <p:cTn id="8" fill="hold" nodeType="afterGroup">
                            <p:stCondLst>
                              <p:cond delay="1000"/>
                            </p:stCondLst>
                            <p:childTnLst>
                              <p:par>
                                <p:cTn id="9" presetID="14" presetClass="entr" presetSubtype="10" fill="hold" nodeType="afterEffect">
                                  <p:stCondLst>
                                    <p:cond delay="0"/>
                                  </p:stCondLst>
                                  <p:childTnLst>
                                    <p:set>
                                      <p:cBhvr>
                                        <p:cTn id="10" dur="1" fill="hold">
                                          <p:stCondLst>
                                            <p:cond delay="0"/>
                                          </p:stCondLst>
                                        </p:cTn>
                                        <p:tgtEl>
                                          <p:spTgt spid="37891">
                                            <p:txEl>
                                              <p:pRg st="2" end="2"/>
                                            </p:txEl>
                                          </p:spTgt>
                                        </p:tgtEl>
                                        <p:attrNameLst>
                                          <p:attrName>style.visibility</p:attrName>
                                        </p:attrNameLst>
                                      </p:cBhvr>
                                      <p:to>
                                        <p:strVal val="visible"/>
                                      </p:to>
                                    </p:set>
                                    <p:animEffect transition="in" filter="randombar(horizontal)">
                                      <p:cBhvr>
                                        <p:cTn id="11" dur="1000"/>
                                        <p:tgtEl>
                                          <p:spTgt spid="37891">
                                            <p:txEl>
                                              <p:pRg st="2" end="2"/>
                                            </p:txEl>
                                          </p:spTgt>
                                        </p:tgtEl>
                                      </p:cBhvr>
                                    </p:animEffect>
                                  </p:childTnLst>
                                </p:cTn>
                              </p:par>
                            </p:childTnLst>
                          </p:cTn>
                        </p:par>
                        <p:par>
                          <p:cTn id="12" fill="hold" nodeType="afterGroup">
                            <p:stCondLst>
                              <p:cond delay="2000"/>
                            </p:stCondLst>
                            <p:childTnLst>
                              <p:par>
                                <p:cTn id="13" presetID="14" presetClass="entr" presetSubtype="10" fill="hold" nodeType="afterEffect">
                                  <p:stCondLst>
                                    <p:cond delay="0"/>
                                  </p:stCondLst>
                                  <p:childTnLst>
                                    <p:set>
                                      <p:cBhvr>
                                        <p:cTn id="14" dur="1" fill="hold">
                                          <p:stCondLst>
                                            <p:cond delay="0"/>
                                          </p:stCondLst>
                                        </p:cTn>
                                        <p:tgtEl>
                                          <p:spTgt spid="37891">
                                            <p:txEl>
                                              <p:pRg st="5" end="5"/>
                                            </p:txEl>
                                          </p:spTgt>
                                        </p:tgtEl>
                                        <p:attrNameLst>
                                          <p:attrName>style.visibility</p:attrName>
                                        </p:attrNameLst>
                                      </p:cBhvr>
                                      <p:to>
                                        <p:strVal val="visible"/>
                                      </p:to>
                                    </p:set>
                                    <p:animEffect transition="in" filter="randombar(horizontal)">
                                      <p:cBhvr>
                                        <p:cTn id="15" dur="1000"/>
                                        <p:tgtEl>
                                          <p:spTgt spid="37891">
                                            <p:txEl>
                                              <p:pRg st="5" end="5"/>
                                            </p:txEl>
                                          </p:spTgt>
                                        </p:tgtEl>
                                      </p:cBhvr>
                                    </p:animEffect>
                                  </p:childTnLst>
                                </p:cTn>
                              </p:par>
                            </p:childTnLst>
                          </p:cTn>
                        </p:par>
                        <p:par>
                          <p:cTn id="16" fill="hold" nodeType="afterGroup">
                            <p:stCondLst>
                              <p:cond delay="3000"/>
                            </p:stCondLst>
                            <p:childTnLst>
                              <p:par>
                                <p:cTn id="17" presetID="14" presetClass="entr" presetSubtype="10" fill="hold" nodeType="afterEffect">
                                  <p:stCondLst>
                                    <p:cond delay="0"/>
                                  </p:stCondLst>
                                  <p:childTnLst>
                                    <p:set>
                                      <p:cBhvr>
                                        <p:cTn id="18" dur="1" fill="hold">
                                          <p:stCondLst>
                                            <p:cond delay="0"/>
                                          </p:stCondLst>
                                        </p:cTn>
                                        <p:tgtEl>
                                          <p:spTgt spid="37891">
                                            <p:txEl>
                                              <p:pRg st="7" end="7"/>
                                            </p:txEl>
                                          </p:spTgt>
                                        </p:tgtEl>
                                        <p:attrNameLst>
                                          <p:attrName>style.visibility</p:attrName>
                                        </p:attrNameLst>
                                      </p:cBhvr>
                                      <p:to>
                                        <p:strVal val="visible"/>
                                      </p:to>
                                    </p:set>
                                    <p:animEffect transition="in" filter="randombar(horizontal)">
                                      <p:cBhvr>
                                        <p:cTn id="19" dur="1000"/>
                                        <p:tgtEl>
                                          <p:spTgt spid="37891">
                                            <p:txEl>
                                              <p:pRg st="7" end="7"/>
                                            </p:txEl>
                                          </p:spTgt>
                                        </p:tgtEl>
                                      </p:cBhvr>
                                    </p:animEffect>
                                  </p:childTnLst>
                                </p:cTn>
                              </p:par>
                            </p:childTnLst>
                          </p:cTn>
                        </p:par>
                        <p:par>
                          <p:cTn id="20" fill="hold" nodeType="afterGroup">
                            <p:stCondLst>
                              <p:cond delay="4000"/>
                            </p:stCondLst>
                            <p:childTnLst>
                              <p:par>
                                <p:cTn id="21" presetID="14" presetClass="entr" presetSubtype="10" fill="hold" nodeType="afterEffect">
                                  <p:stCondLst>
                                    <p:cond delay="0"/>
                                  </p:stCondLst>
                                  <p:childTnLst>
                                    <p:set>
                                      <p:cBhvr>
                                        <p:cTn id="22" dur="1" fill="hold">
                                          <p:stCondLst>
                                            <p:cond delay="0"/>
                                          </p:stCondLst>
                                        </p:cTn>
                                        <p:tgtEl>
                                          <p:spTgt spid="37891">
                                            <p:txEl>
                                              <p:pRg st="8" end="8"/>
                                            </p:txEl>
                                          </p:spTgt>
                                        </p:tgtEl>
                                        <p:attrNameLst>
                                          <p:attrName>style.visibility</p:attrName>
                                        </p:attrNameLst>
                                      </p:cBhvr>
                                      <p:to>
                                        <p:strVal val="visible"/>
                                      </p:to>
                                    </p:set>
                                    <p:animEffect transition="in" filter="randombar(horizontal)">
                                      <p:cBhvr>
                                        <p:cTn id="23" dur="1000"/>
                                        <p:tgtEl>
                                          <p:spTgt spid="37891">
                                            <p:txEl>
                                              <p:pRg st="8" end="8"/>
                                            </p:txEl>
                                          </p:spTgt>
                                        </p:tgtEl>
                                      </p:cBhvr>
                                    </p:animEffect>
                                  </p:childTnLst>
                                </p:cTn>
                              </p:par>
                            </p:childTnLst>
                          </p:cTn>
                        </p:par>
                        <p:par>
                          <p:cTn id="24" fill="hold" nodeType="afterGroup">
                            <p:stCondLst>
                              <p:cond delay="5000"/>
                            </p:stCondLst>
                            <p:childTnLst>
                              <p:par>
                                <p:cTn id="25" presetID="5" presetClass="entr" presetSubtype="10" fill="hold" nodeType="afterEffect">
                                  <p:stCondLst>
                                    <p:cond delay="0"/>
                                  </p:stCondLst>
                                  <p:childTnLst>
                                    <p:set>
                                      <p:cBhvr>
                                        <p:cTn id="26" dur="1" fill="hold">
                                          <p:stCondLst>
                                            <p:cond delay="0"/>
                                          </p:stCondLst>
                                        </p:cTn>
                                        <p:tgtEl>
                                          <p:spTgt spid="37892"/>
                                        </p:tgtEl>
                                        <p:attrNameLst>
                                          <p:attrName>style.visibility</p:attrName>
                                        </p:attrNameLst>
                                      </p:cBhvr>
                                      <p:to>
                                        <p:strVal val="visible"/>
                                      </p:to>
                                    </p:set>
                                    <p:animEffect transition="in" filter="checkerboard(across)">
                                      <p:cBhvr>
                                        <p:cTn id="27" dur="1000"/>
                                        <p:tgtEl>
                                          <p:spTgt spid="37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0"/>
            <a:ext cx="7772400" cy="1143000"/>
          </a:xfrm>
        </p:spPr>
        <p:txBody>
          <a:bodyPr/>
          <a:lstStyle/>
          <a:p>
            <a:r>
              <a:rPr lang="en-US" smtClean="0"/>
              <a:t>Fluoride varnishes </a:t>
            </a:r>
          </a:p>
        </p:txBody>
      </p:sp>
      <p:sp>
        <p:nvSpPr>
          <p:cNvPr id="49155" name="Rectangle 3"/>
          <p:cNvSpPr>
            <a:spLocks noGrp="1" noChangeArrowheads="1"/>
          </p:cNvSpPr>
          <p:nvPr>
            <p:ph type="body" sz="half" idx="1"/>
          </p:nvPr>
        </p:nvSpPr>
        <p:spPr>
          <a:xfrm>
            <a:off x="304800" y="1168400"/>
            <a:ext cx="8610600" cy="5486400"/>
          </a:xfrm>
        </p:spPr>
        <p:txBody>
          <a:bodyPr rtlCol="0">
            <a:normAutofit lnSpcReduction="10000"/>
          </a:bodyPr>
          <a:lstStyle/>
          <a:p>
            <a:pPr marL="609600" indent="-609600" fontAlgn="auto">
              <a:lnSpc>
                <a:spcPct val="110000"/>
              </a:lnSpc>
              <a:spcAft>
                <a:spcPts val="0"/>
              </a:spcAft>
              <a:buClr>
                <a:schemeClr val="accent3"/>
              </a:buClr>
              <a:buFont typeface="Wingdings 2"/>
              <a:buNone/>
              <a:defRPr/>
            </a:pPr>
            <a:r>
              <a:rPr lang="en-US" sz="2800" dirty="0" smtClean="0"/>
              <a:t>1) </a:t>
            </a:r>
            <a:r>
              <a:rPr lang="en-US" sz="2800" dirty="0" err="1" smtClean="0">
                <a:solidFill>
                  <a:schemeClr val="accent2"/>
                </a:solidFill>
              </a:rPr>
              <a:t>Duraphat</a:t>
            </a:r>
            <a:r>
              <a:rPr lang="en-US" sz="2800" dirty="0" smtClean="0">
                <a:solidFill>
                  <a:schemeClr val="accent2"/>
                </a:solidFill>
              </a:rPr>
              <a:t> : </a:t>
            </a:r>
          </a:p>
          <a:p>
            <a:pPr marL="990600" lvl="1" indent="-533400" fontAlgn="auto">
              <a:lnSpc>
                <a:spcPct val="110000"/>
              </a:lnSpc>
              <a:spcAft>
                <a:spcPts val="0"/>
              </a:spcAft>
              <a:buFont typeface="Wingdings 2"/>
              <a:buChar char=""/>
              <a:defRPr/>
            </a:pPr>
            <a:r>
              <a:rPr lang="en-US" dirty="0" smtClean="0"/>
              <a:t>1</a:t>
            </a:r>
            <a:r>
              <a:rPr lang="en-US" baseline="30000" dirty="0" smtClean="0"/>
              <a:t>st</a:t>
            </a:r>
            <a:r>
              <a:rPr lang="en-US" dirty="0" smtClean="0"/>
              <a:t> Fluoride varnish in Germany </a:t>
            </a:r>
          </a:p>
          <a:p>
            <a:pPr marL="990600" lvl="1" indent="-533400" fontAlgn="auto">
              <a:lnSpc>
                <a:spcPct val="110000"/>
              </a:lnSpc>
              <a:spcAft>
                <a:spcPts val="0"/>
              </a:spcAft>
              <a:buFont typeface="Wingdings 2"/>
              <a:buChar char=""/>
              <a:defRPr/>
            </a:pPr>
            <a:r>
              <a:rPr lang="en-US" dirty="0" smtClean="0"/>
              <a:t>Viscous yellow material containing 22600ppmF as </a:t>
            </a:r>
            <a:r>
              <a:rPr lang="en-US" dirty="0" err="1" smtClean="0"/>
              <a:t>NaF</a:t>
            </a:r>
            <a:r>
              <a:rPr lang="en-US" dirty="0" smtClean="0"/>
              <a:t> in a neutral </a:t>
            </a:r>
            <a:r>
              <a:rPr lang="en-US" dirty="0" err="1" smtClean="0"/>
              <a:t>colophonium</a:t>
            </a:r>
            <a:r>
              <a:rPr lang="en-US" dirty="0" smtClean="0"/>
              <a:t> base (</a:t>
            </a:r>
            <a:r>
              <a:rPr lang="en-US" dirty="0" err="1" smtClean="0"/>
              <a:t>NaF</a:t>
            </a:r>
            <a:r>
              <a:rPr lang="en-US" dirty="0" smtClean="0"/>
              <a:t> varnish containing 2.26% F in organic lacquer)</a:t>
            </a:r>
          </a:p>
          <a:p>
            <a:pPr marL="609600" indent="-609600" fontAlgn="auto">
              <a:lnSpc>
                <a:spcPct val="110000"/>
              </a:lnSpc>
              <a:spcAft>
                <a:spcPts val="0"/>
              </a:spcAft>
              <a:buClr>
                <a:schemeClr val="accent3"/>
              </a:buClr>
              <a:buFontTx/>
              <a:buNone/>
              <a:defRPr/>
            </a:pPr>
            <a:r>
              <a:rPr lang="en-US" sz="2800" dirty="0" smtClean="0"/>
              <a:t>2) </a:t>
            </a:r>
            <a:r>
              <a:rPr lang="en-US" sz="2800" dirty="0" err="1" smtClean="0">
                <a:solidFill>
                  <a:schemeClr val="accent2"/>
                </a:solidFill>
              </a:rPr>
              <a:t>Fluorprotector</a:t>
            </a:r>
            <a:r>
              <a:rPr lang="en-US" sz="2800" dirty="0" smtClean="0">
                <a:solidFill>
                  <a:schemeClr val="accent2"/>
                </a:solidFill>
              </a:rPr>
              <a:t> </a:t>
            </a:r>
          </a:p>
          <a:p>
            <a:pPr marL="609600" indent="-609600" fontAlgn="auto">
              <a:lnSpc>
                <a:spcPct val="110000"/>
              </a:lnSpc>
              <a:spcAft>
                <a:spcPts val="0"/>
              </a:spcAft>
              <a:buClr>
                <a:schemeClr val="accent3"/>
              </a:buClr>
              <a:buFontTx/>
              <a:buNone/>
              <a:defRPr/>
            </a:pPr>
            <a:endParaRPr lang="en-US" sz="2800" dirty="0" smtClean="0"/>
          </a:p>
          <a:p>
            <a:pPr marL="990600" lvl="1" indent="-533400" fontAlgn="auto">
              <a:lnSpc>
                <a:spcPct val="110000"/>
              </a:lnSpc>
              <a:spcAft>
                <a:spcPts val="0"/>
              </a:spcAft>
              <a:buFontTx/>
              <a:buNone/>
              <a:defRPr/>
            </a:pPr>
            <a:r>
              <a:rPr lang="en-US" dirty="0" smtClean="0"/>
              <a:t>Clear polyurethane based product containing 7000 </a:t>
            </a:r>
            <a:r>
              <a:rPr lang="en-US" dirty="0" err="1" smtClean="0"/>
              <a:t>ppm</a:t>
            </a:r>
            <a:r>
              <a:rPr lang="en-US" dirty="0" smtClean="0"/>
              <a:t> F from an organic compound </a:t>
            </a:r>
            <a:r>
              <a:rPr lang="en-US" dirty="0" err="1" smtClean="0"/>
              <a:t>difluorosilane</a:t>
            </a:r>
            <a:r>
              <a:rPr lang="en-US" dirty="0" smtClean="0"/>
              <a:t> (</a:t>
            </a:r>
            <a:r>
              <a:rPr lang="en-US" dirty="0" err="1" smtClean="0"/>
              <a:t>silane</a:t>
            </a:r>
            <a:r>
              <a:rPr lang="en-US" dirty="0" smtClean="0"/>
              <a:t> fluoride with 0.7% F in a polyurethane based lacquer)</a:t>
            </a:r>
          </a:p>
          <a:p>
            <a:pPr marL="609600" indent="-609600" fontAlgn="auto">
              <a:lnSpc>
                <a:spcPct val="110000"/>
              </a:lnSpc>
              <a:spcAft>
                <a:spcPts val="0"/>
              </a:spcAft>
              <a:buClr>
                <a:schemeClr val="accent3"/>
              </a:buClr>
              <a:buFontTx/>
              <a:buNone/>
              <a:defRPr/>
            </a:pPr>
            <a:r>
              <a:rPr lang="en-US" sz="2800" dirty="0" smtClean="0"/>
              <a:t>3) </a:t>
            </a:r>
            <a:r>
              <a:rPr lang="en-US" sz="2800" dirty="0" err="1" smtClean="0">
                <a:solidFill>
                  <a:schemeClr val="accent2"/>
                </a:solidFill>
              </a:rPr>
              <a:t>Carex</a:t>
            </a:r>
            <a:r>
              <a:rPr lang="en-US" sz="2800" dirty="0" smtClean="0">
                <a:solidFill>
                  <a:schemeClr val="accent2"/>
                </a:solidFill>
              </a:rPr>
              <a:t> </a:t>
            </a:r>
          </a:p>
          <a:p>
            <a:pPr marL="990600" lvl="1" indent="-533400" fontAlgn="auto">
              <a:lnSpc>
                <a:spcPct val="110000"/>
              </a:lnSpc>
              <a:spcAft>
                <a:spcPts val="0"/>
              </a:spcAft>
              <a:buFontTx/>
              <a:buNone/>
              <a:defRPr/>
            </a:pPr>
            <a:r>
              <a:rPr lang="en-US" dirty="0" smtClean="0"/>
              <a:t>Contains lower fluoride concentration  than </a:t>
            </a:r>
            <a:r>
              <a:rPr lang="en-US" dirty="0" err="1" smtClean="0"/>
              <a:t>Duraphat</a:t>
            </a:r>
            <a:r>
              <a:rPr lang="en-US" dirty="0" smtClean="0"/>
              <a:t> (1.8% F )</a:t>
            </a:r>
          </a:p>
        </p:txBody>
      </p:sp>
    </p:spTree>
    <p:extLst>
      <p:ext uri="{BB962C8B-B14F-4D97-AF65-F5344CB8AC3E}">
        <p14:creationId xmlns:p14="http://schemas.microsoft.com/office/powerpoint/2010/main" val="42737411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9154"/>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49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utoUpdateAnimBg="0"/>
      <p:bldP spid="49155" grpId="0" autoUpdateAnimBg="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body" idx="1"/>
          </p:nvPr>
        </p:nvSpPr>
        <p:spPr>
          <a:xfrm>
            <a:off x="236538" y="457200"/>
            <a:ext cx="8628062" cy="5791200"/>
          </a:xfrm>
        </p:spPr>
        <p:txBody>
          <a:bodyPr/>
          <a:lstStyle/>
          <a:p>
            <a:pPr>
              <a:buClr>
                <a:schemeClr val="tx2"/>
              </a:buClr>
              <a:buFont typeface="Arial" charset="0"/>
              <a:buNone/>
            </a:pPr>
            <a:r>
              <a:rPr lang="en-US" sz="2800" b="1" smtClean="0">
                <a:latin typeface="Calibri Light" pitchFamily="34" charset="0"/>
              </a:rPr>
              <a:t>Technique of application :</a:t>
            </a:r>
          </a:p>
          <a:p>
            <a:pPr>
              <a:buClr>
                <a:schemeClr val="tx2"/>
              </a:buClr>
            </a:pPr>
            <a:r>
              <a:rPr lang="en-US" sz="2800" smtClean="0">
                <a:latin typeface="Calibri Light" pitchFamily="34" charset="0"/>
              </a:rPr>
              <a:t>Prophylaxis </a:t>
            </a:r>
          </a:p>
          <a:p>
            <a:pPr>
              <a:buClr>
                <a:schemeClr val="tx2"/>
              </a:buClr>
            </a:pPr>
            <a:r>
              <a:rPr lang="en-US" sz="2800" smtClean="0">
                <a:latin typeface="Calibri Light" pitchFamily="34" charset="0"/>
              </a:rPr>
              <a:t>Teeth are dried</a:t>
            </a:r>
          </a:p>
          <a:p>
            <a:pPr>
              <a:buClr>
                <a:schemeClr val="tx2"/>
              </a:buClr>
            </a:pPr>
            <a:r>
              <a:rPr lang="en-US" sz="2800" smtClean="0">
                <a:latin typeface="Calibri Light" pitchFamily="34" charset="0"/>
              </a:rPr>
              <a:t>A drop of varnish is taken on brush and painted thin on the teeth</a:t>
            </a:r>
          </a:p>
          <a:p>
            <a:pPr>
              <a:buClr>
                <a:schemeClr val="tx2"/>
              </a:buClr>
            </a:pPr>
            <a:r>
              <a:rPr lang="en-US" sz="2800" smtClean="0">
                <a:latin typeface="Calibri Light" pitchFamily="34" charset="0"/>
              </a:rPr>
              <a:t>Painted first on lower arch &amp; then on upper arch </a:t>
            </a:r>
          </a:p>
          <a:p>
            <a:pPr>
              <a:buClr>
                <a:schemeClr val="tx2"/>
              </a:buClr>
            </a:pPr>
            <a:r>
              <a:rPr lang="en-US" sz="2800" smtClean="0">
                <a:latin typeface="Calibri Light" pitchFamily="34" charset="0"/>
              </a:rPr>
              <a:t>Patient  is made to sit with mouth open for 4 min </a:t>
            </a:r>
          </a:p>
          <a:p>
            <a:pPr>
              <a:buClr>
                <a:schemeClr val="tx2"/>
              </a:buClr>
            </a:pPr>
            <a:r>
              <a:rPr lang="en-US" sz="2800" smtClean="0">
                <a:latin typeface="Calibri Light" pitchFamily="34" charset="0"/>
              </a:rPr>
              <a:t>Patient is instructed not to rinse or drink or brush teeth for 1 hour</a:t>
            </a:r>
          </a:p>
          <a:p>
            <a:pPr>
              <a:buClr>
                <a:schemeClr val="tx2"/>
              </a:buClr>
            </a:pPr>
            <a:r>
              <a:rPr lang="en-US" sz="2800" smtClean="0">
                <a:latin typeface="Calibri Light" pitchFamily="34" charset="0"/>
              </a:rPr>
              <a:t>Patient is instructed to take liquids or semisolid food and avoid eating solid food </a:t>
            </a:r>
          </a:p>
          <a:p>
            <a:pPr>
              <a:buFont typeface="Wingdings" pitchFamily="2" charset="2"/>
              <a:buNone/>
            </a:pPr>
            <a:endParaRPr lang="en-US" sz="2800" smtClean="0">
              <a:latin typeface="Calibri Light" pitchFamily="34" charset="0"/>
            </a:endParaRPr>
          </a:p>
        </p:txBody>
      </p:sp>
      <p:pic>
        <p:nvPicPr>
          <p:cNvPr id="28675" name="Picture 4" descr="apply_varnish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457200"/>
            <a:ext cx="2028825" cy="1449388"/>
          </a:xfrm>
          <a:prstGeom prst="rect">
            <a:avLst/>
          </a:prstGeom>
          <a:noFill/>
          <a:ln w="76200" cmpd="tri">
            <a:solidFill>
              <a:srgbClr val="000066"/>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5629209"/>
      </p:ext>
    </p:extLst>
  </p:cSld>
  <p:clrMapOvr>
    <a:masterClrMapping/>
  </p:clrMapOvr>
  <p:transition spd="med"/>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body" idx="1"/>
          </p:nvPr>
        </p:nvSpPr>
        <p:spPr>
          <a:xfrm>
            <a:off x="279400" y="660400"/>
            <a:ext cx="8599488" cy="5921375"/>
          </a:xfrm>
        </p:spPr>
        <p:txBody>
          <a:bodyPr/>
          <a:lstStyle/>
          <a:p>
            <a:pPr>
              <a:buClr>
                <a:schemeClr val="tx2"/>
              </a:buClr>
              <a:buFont typeface="Arial" charset="0"/>
              <a:buNone/>
            </a:pPr>
            <a:r>
              <a:rPr lang="en-US" sz="2800" b="1" smtClean="0">
                <a:latin typeface="Calibri Light" pitchFamily="34" charset="0"/>
              </a:rPr>
              <a:t>No. of application :</a:t>
            </a:r>
          </a:p>
          <a:p>
            <a:pPr>
              <a:buClr>
                <a:schemeClr val="tx2"/>
              </a:buClr>
            </a:pPr>
            <a:r>
              <a:rPr lang="en-US" sz="2800" smtClean="0">
                <a:latin typeface="Calibri Light" pitchFamily="34" charset="0"/>
              </a:rPr>
              <a:t>Semiannual application </a:t>
            </a:r>
          </a:p>
          <a:p>
            <a:pPr>
              <a:buClr>
                <a:schemeClr val="tx2"/>
              </a:buClr>
              <a:buFont typeface="Arial" charset="0"/>
              <a:buNone/>
            </a:pPr>
            <a:r>
              <a:rPr lang="en-US" sz="2800" b="1" smtClean="0">
                <a:latin typeface="Calibri Light" pitchFamily="34" charset="0"/>
              </a:rPr>
              <a:t>Advantages :</a:t>
            </a:r>
          </a:p>
          <a:p>
            <a:pPr>
              <a:buClr>
                <a:schemeClr val="tx2"/>
              </a:buClr>
            </a:pPr>
            <a:r>
              <a:rPr lang="en-US" sz="2800" smtClean="0">
                <a:latin typeface="Calibri Light" pitchFamily="34" charset="0"/>
              </a:rPr>
              <a:t>Forms a water tight protective film insulating against thermal and chemical influences</a:t>
            </a:r>
          </a:p>
          <a:p>
            <a:pPr>
              <a:buClr>
                <a:schemeClr val="tx2"/>
              </a:buClr>
            </a:pPr>
            <a:r>
              <a:rPr lang="en-US" sz="2800" smtClean="0">
                <a:latin typeface="Calibri Light" pitchFamily="34" charset="0"/>
              </a:rPr>
              <a:t>Varnish remains on tooth for several days</a:t>
            </a:r>
          </a:p>
          <a:p>
            <a:pPr>
              <a:buClr>
                <a:schemeClr val="tx2"/>
              </a:buClr>
              <a:buFont typeface="Arial" charset="0"/>
              <a:buNone/>
            </a:pPr>
            <a:r>
              <a:rPr lang="en-US" sz="2800" b="1" smtClean="0">
                <a:latin typeface="Calibri Light" pitchFamily="34" charset="0"/>
              </a:rPr>
              <a:t>Disadvantages :</a:t>
            </a:r>
          </a:p>
          <a:p>
            <a:pPr>
              <a:buClr>
                <a:schemeClr val="tx2"/>
              </a:buClr>
            </a:pPr>
            <a:r>
              <a:rPr lang="en-US" sz="2800" smtClean="0">
                <a:latin typeface="Calibri Light" pitchFamily="34" charset="0"/>
              </a:rPr>
              <a:t>Pt co-operation is required</a:t>
            </a:r>
          </a:p>
          <a:p>
            <a:pPr>
              <a:buClr>
                <a:schemeClr val="tx2"/>
              </a:buClr>
            </a:pPr>
            <a:r>
              <a:rPr lang="en-US" sz="2800" smtClean="0">
                <a:latin typeface="Calibri Light" pitchFamily="34" charset="0"/>
              </a:rPr>
              <a:t>Expensive </a:t>
            </a:r>
          </a:p>
          <a:p>
            <a:pPr>
              <a:buFont typeface="Wingdings" pitchFamily="2" charset="2"/>
              <a:buNone/>
            </a:pPr>
            <a:endParaRPr lang="en-US" sz="2400" smtClean="0"/>
          </a:p>
        </p:txBody>
      </p:sp>
    </p:spTree>
    <p:extLst>
      <p:ext uri="{BB962C8B-B14F-4D97-AF65-F5344CB8AC3E}">
        <p14:creationId xmlns:p14="http://schemas.microsoft.com/office/powerpoint/2010/main" val="3943284114"/>
      </p:ext>
    </p:extLst>
  </p:cSld>
  <p:clrMapOvr>
    <a:masterClrMapping/>
  </p:clrMapOvr>
  <p:transition spd="med"/>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body" idx="1"/>
          </p:nvPr>
        </p:nvSpPr>
        <p:spPr>
          <a:xfrm>
            <a:off x="685800" y="2133600"/>
            <a:ext cx="7772400" cy="885825"/>
          </a:xfrm>
        </p:spPr>
        <p:txBody>
          <a:bodyPr rtlCol="0">
            <a:normAutofit fontScale="92500"/>
          </a:bodyPr>
          <a:lstStyle/>
          <a:p>
            <a:pPr fontAlgn="auto">
              <a:spcAft>
                <a:spcPts val="0"/>
              </a:spcAft>
              <a:buFont typeface="Wingdings" pitchFamily="2" charset="2"/>
              <a:buNone/>
              <a:defRPr/>
            </a:pPr>
            <a:r>
              <a:rPr lang="en-US" sz="3600" b="1" dirty="0" smtClean="0">
                <a:latin typeface="Castellar" pitchFamily="18" charset="0"/>
              </a:rPr>
              <a:t>Self applied fluoride agents</a:t>
            </a:r>
            <a:r>
              <a:rPr lang="en-US" sz="2400" b="1" dirty="0" smtClean="0">
                <a:latin typeface="Castellar" pitchFamily="18" charset="0"/>
              </a:rPr>
              <a:t> </a:t>
            </a:r>
          </a:p>
          <a:p>
            <a:pPr fontAlgn="auto">
              <a:spcAft>
                <a:spcPts val="0"/>
              </a:spcAft>
              <a:buFont typeface="Wingdings" pitchFamily="2" charset="2"/>
              <a:buNone/>
              <a:defRPr/>
            </a:pPr>
            <a:endParaRPr lang="en-US" dirty="0" smtClean="0"/>
          </a:p>
        </p:txBody>
      </p:sp>
    </p:spTree>
    <p:extLst>
      <p:ext uri="{BB962C8B-B14F-4D97-AF65-F5344CB8AC3E}">
        <p14:creationId xmlns:p14="http://schemas.microsoft.com/office/powerpoint/2010/main" val="1072175988"/>
      </p:ext>
    </p:extLst>
  </p:cSld>
  <p:clrMapOvr>
    <a:masterClrMapping/>
  </p:clrMapOvr>
  <p:transition spd="med"/>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body" idx="1"/>
          </p:nvPr>
        </p:nvSpPr>
        <p:spPr>
          <a:xfrm>
            <a:off x="114300" y="304800"/>
            <a:ext cx="9029700" cy="6338888"/>
          </a:xfrm>
        </p:spPr>
        <p:txBody>
          <a:bodyPr/>
          <a:lstStyle/>
          <a:p>
            <a:r>
              <a:rPr lang="en-US" b="1" smtClean="0">
                <a:solidFill>
                  <a:srgbClr val="E28700"/>
                </a:solidFill>
                <a:latin typeface="Calibri Light" pitchFamily="34" charset="0"/>
              </a:rPr>
              <a:t>FLUORIDE DENTIFRICE</a:t>
            </a:r>
            <a:endParaRPr lang="en-US" smtClean="0">
              <a:solidFill>
                <a:srgbClr val="E28700"/>
              </a:solidFill>
              <a:latin typeface="Kristen ITC" pitchFamily="66" charset="0"/>
            </a:endParaRPr>
          </a:p>
          <a:p>
            <a:pPr>
              <a:lnSpc>
                <a:spcPct val="160000"/>
              </a:lnSpc>
              <a:buClr>
                <a:schemeClr val="tx2"/>
              </a:buClr>
            </a:pPr>
            <a:r>
              <a:rPr lang="en-US" sz="2800" smtClean="0">
                <a:latin typeface="Calibri Light" pitchFamily="34" charset="0"/>
              </a:rPr>
              <a:t>The development of fluoride dentifrice began around 1945 </a:t>
            </a:r>
          </a:p>
          <a:p>
            <a:pPr>
              <a:lnSpc>
                <a:spcPct val="160000"/>
              </a:lnSpc>
              <a:buClr>
                <a:schemeClr val="tx2"/>
              </a:buClr>
            </a:pPr>
            <a:r>
              <a:rPr lang="en-US" sz="2800" smtClean="0">
                <a:latin typeface="Calibri Light" pitchFamily="34" charset="0"/>
              </a:rPr>
              <a:t>Effective means of providing partial protection against dental caries </a:t>
            </a:r>
          </a:p>
          <a:p>
            <a:pPr>
              <a:lnSpc>
                <a:spcPct val="160000"/>
              </a:lnSpc>
              <a:buClr>
                <a:schemeClr val="tx2"/>
              </a:buClr>
            </a:pPr>
            <a:r>
              <a:rPr lang="en-US" sz="2800" smtClean="0">
                <a:latin typeface="Calibri Light" pitchFamily="34" charset="0"/>
              </a:rPr>
              <a:t>Fluoride compounds which have been incorporated into tooth paste include – NaF, SnF, APF, sodium monofluorophosphate, and amine fluoride</a:t>
            </a:r>
          </a:p>
          <a:p>
            <a:pPr>
              <a:lnSpc>
                <a:spcPct val="160000"/>
              </a:lnSpc>
              <a:buClr>
                <a:schemeClr val="tx2"/>
              </a:buClr>
            </a:pPr>
            <a:endParaRPr lang="en-US" sz="2400" smtClean="0">
              <a:latin typeface="Comic Sans MS" pitchFamily="66" charset="0"/>
            </a:endParaRPr>
          </a:p>
          <a:p>
            <a:pPr>
              <a:buClr>
                <a:schemeClr val="tx2"/>
              </a:buClr>
            </a:pPr>
            <a:endParaRPr lang="en-US" sz="2400" smtClean="0">
              <a:latin typeface="Comic Sans MS" pitchFamily="66" charset="0"/>
            </a:endParaRPr>
          </a:p>
        </p:txBody>
      </p:sp>
      <p:pic>
        <p:nvPicPr>
          <p:cNvPr id="31747" name="Picture 4" descr="brush pas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4419600"/>
            <a:ext cx="2209800" cy="1439863"/>
          </a:xfrm>
          <a:prstGeom prst="rect">
            <a:avLst/>
          </a:prstGeom>
          <a:noFill/>
          <a:ln w="76200" cmpd="tri">
            <a:solidFill>
              <a:srgbClr val="000066"/>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2819083"/>
      </p:ext>
    </p:extLst>
  </p:cSld>
  <p:clrMapOvr>
    <a:masterClrMapping/>
  </p:clrMapOvr>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body" idx="1"/>
          </p:nvPr>
        </p:nvSpPr>
        <p:spPr>
          <a:xfrm>
            <a:off x="161925" y="233363"/>
            <a:ext cx="8753475" cy="6015037"/>
          </a:xfrm>
        </p:spPr>
        <p:txBody>
          <a:bodyPr/>
          <a:lstStyle/>
          <a:p>
            <a:pPr>
              <a:buFont typeface="Wingdings" pitchFamily="2" charset="2"/>
              <a:buBlip>
                <a:blip r:embed="rId2"/>
              </a:buBlip>
            </a:pPr>
            <a:r>
              <a:rPr lang="en-US" sz="2800" smtClean="0">
                <a:latin typeface="Calibri Light" pitchFamily="34" charset="0"/>
              </a:rPr>
              <a:t>Dentifrice composition  :</a:t>
            </a:r>
          </a:p>
          <a:p>
            <a:pPr>
              <a:buClr>
                <a:schemeClr val="tx2"/>
              </a:buClr>
              <a:buFont typeface="Wingdings" pitchFamily="2" charset="2"/>
              <a:buChar char="ª"/>
            </a:pPr>
            <a:endParaRPr lang="en-US" sz="2800" smtClean="0">
              <a:latin typeface="Calibri Light" pitchFamily="34" charset="0"/>
            </a:endParaRPr>
          </a:p>
          <a:p>
            <a:pPr>
              <a:buClr>
                <a:schemeClr val="tx2"/>
              </a:buClr>
              <a:buFont typeface="Wingdings" pitchFamily="2" charset="2"/>
              <a:buNone/>
            </a:pPr>
            <a:r>
              <a:rPr lang="en-US" sz="2800" smtClean="0">
                <a:latin typeface="Calibri Light" pitchFamily="34" charset="0"/>
              </a:rPr>
              <a:t>       Composition                 Range in formulation %    </a:t>
            </a:r>
          </a:p>
          <a:p>
            <a:pPr>
              <a:buClr>
                <a:schemeClr val="tx2"/>
              </a:buClr>
              <a:buFont typeface="Wingdings" pitchFamily="2" charset="2"/>
              <a:buNone/>
            </a:pPr>
            <a:endParaRPr lang="en-US" sz="2800" smtClean="0">
              <a:latin typeface="Calibri Light" pitchFamily="34" charset="0"/>
            </a:endParaRPr>
          </a:p>
          <a:p>
            <a:pPr>
              <a:buClr>
                <a:schemeClr val="tx2"/>
              </a:buClr>
              <a:buFont typeface="Wingdings" pitchFamily="2" charset="2"/>
              <a:buNone/>
            </a:pPr>
            <a:r>
              <a:rPr lang="en-US" sz="2800" smtClean="0">
                <a:latin typeface="Calibri Light" pitchFamily="34" charset="0"/>
              </a:rPr>
              <a:t>    Abrasive                                         40 – 50 %</a:t>
            </a:r>
          </a:p>
          <a:p>
            <a:pPr>
              <a:buClr>
                <a:schemeClr val="tx2"/>
              </a:buClr>
              <a:buFont typeface="Wingdings" pitchFamily="2" charset="2"/>
              <a:buNone/>
            </a:pPr>
            <a:r>
              <a:rPr lang="en-US" sz="2800" smtClean="0">
                <a:latin typeface="Calibri Light" pitchFamily="34" charset="0"/>
              </a:rPr>
              <a:t>    Humectant                                    20 – 40 %</a:t>
            </a:r>
          </a:p>
          <a:p>
            <a:pPr>
              <a:buClr>
                <a:schemeClr val="tx2"/>
              </a:buClr>
              <a:buFont typeface="Wingdings" pitchFamily="2" charset="2"/>
              <a:buNone/>
            </a:pPr>
            <a:r>
              <a:rPr lang="en-US" sz="2800" smtClean="0">
                <a:latin typeface="Calibri Light" pitchFamily="34" charset="0"/>
              </a:rPr>
              <a:t>    Detergent                                      1 – 2 %</a:t>
            </a:r>
          </a:p>
          <a:p>
            <a:pPr>
              <a:buClr>
                <a:schemeClr val="tx2"/>
              </a:buClr>
              <a:buFont typeface="Wingdings" pitchFamily="2" charset="2"/>
              <a:buNone/>
            </a:pPr>
            <a:r>
              <a:rPr lang="en-US" sz="2800" smtClean="0">
                <a:latin typeface="Calibri Light" pitchFamily="34" charset="0"/>
              </a:rPr>
              <a:t>    Binding agent                                0.5 – 2 %</a:t>
            </a:r>
          </a:p>
          <a:p>
            <a:pPr>
              <a:buClr>
                <a:schemeClr val="tx2"/>
              </a:buClr>
              <a:buFont typeface="Wingdings" pitchFamily="2" charset="2"/>
              <a:buNone/>
            </a:pPr>
            <a:r>
              <a:rPr lang="en-US" sz="2800" smtClean="0">
                <a:latin typeface="Calibri Light" pitchFamily="34" charset="0"/>
              </a:rPr>
              <a:t>    Flavor, color                                  1 – 4 %</a:t>
            </a:r>
          </a:p>
          <a:p>
            <a:pPr>
              <a:buClr>
                <a:schemeClr val="tx2"/>
              </a:buClr>
              <a:buFont typeface="Wingdings" pitchFamily="2" charset="2"/>
              <a:buNone/>
            </a:pPr>
            <a:r>
              <a:rPr lang="en-US" sz="2800" smtClean="0">
                <a:latin typeface="Calibri Light" pitchFamily="34" charset="0"/>
              </a:rPr>
              <a:t>    Fluoride                                         0.1%</a:t>
            </a:r>
          </a:p>
          <a:p>
            <a:pPr>
              <a:buClr>
                <a:schemeClr val="tx2"/>
              </a:buClr>
              <a:buFont typeface="Wingdings" pitchFamily="2" charset="2"/>
              <a:buNone/>
            </a:pPr>
            <a:r>
              <a:rPr lang="en-US" sz="2800" smtClean="0">
                <a:latin typeface="Calibri Light" pitchFamily="34" charset="0"/>
              </a:rPr>
              <a:t>    Water                                            20 – 30 %  </a:t>
            </a:r>
          </a:p>
        </p:txBody>
      </p:sp>
      <p:sp>
        <p:nvSpPr>
          <p:cNvPr id="32771" name="Line 6"/>
          <p:cNvSpPr>
            <a:spLocks noChangeShapeType="1"/>
          </p:cNvSpPr>
          <p:nvPr/>
        </p:nvSpPr>
        <p:spPr bwMode="auto">
          <a:xfrm>
            <a:off x="725488" y="1747838"/>
            <a:ext cx="7304087" cy="0"/>
          </a:xfrm>
          <a:prstGeom prst="line">
            <a:avLst/>
          </a:prstGeom>
          <a:noFill/>
          <a:ln w="38100" cap="sq" cmpd="dbl">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830793777"/>
      </p:ext>
    </p:extLst>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idx="1"/>
          </p:nvPr>
        </p:nvSpPr>
        <p:spPr>
          <a:xfrm>
            <a:off x="173038" y="176213"/>
            <a:ext cx="8796337" cy="6481762"/>
          </a:xfrm>
        </p:spPr>
        <p:txBody>
          <a:bodyPr/>
          <a:lstStyle/>
          <a:p>
            <a:pPr>
              <a:lnSpc>
                <a:spcPct val="130000"/>
              </a:lnSpc>
              <a:buClr>
                <a:schemeClr val="tx2"/>
              </a:buClr>
              <a:buFont typeface="Arial" charset="0"/>
              <a:buNone/>
            </a:pPr>
            <a:endParaRPr lang="en-US" sz="2400" smtClean="0">
              <a:solidFill>
                <a:schemeClr val="tx2"/>
              </a:solidFill>
              <a:latin typeface="Comic Sans MS" pitchFamily="66" charset="0"/>
            </a:endParaRPr>
          </a:p>
          <a:p>
            <a:pPr>
              <a:lnSpc>
                <a:spcPct val="150000"/>
              </a:lnSpc>
              <a:buFont typeface="Arial" charset="0"/>
              <a:buNone/>
            </a:pPr>
            <a:r>
              <a:rPr lang="en-US" sz="2800" smtClean="0">
                <a:latin typeface="Calibri Light" pitchFamily="34" charset="0"/>
              </a:rPr>
              <a:t>Fluoride source :</a:t>
            </a:r>
          </a:p>
          <a:p>
            <a:pPr>
              <a:lnSpc>
                <a:spcPct val="150000"/>
              </a:lnSpc>
              <a:buClr>
                <a:schemeClr val="tx2"/>
              </a:buClr>
            </a:pPr>
            <a:r>
              <a:rPr lang="en-US" sz="2800" smtClean="0">
                <a:latin typeface="Calibri Light" pitchFamily="34" charset="0"/>
              </a:rPr>
              <a:t>Major source --- Sodium fluoride, stannous fluoride, and sodium monofluorophosphate </a:t>
            </a:r>
          </a:p>
          <a:p>
            <a:pPr>
              <a:lnSpc>
                <a:spcPct val="150000"/>
              </a:lnSpc>
              <a:buClr>
                <a:schemeClr val="tx2"/>
              </a:buClr>
            </a:pPr>
            <a:r>
              <a:rPr lang="en-US" sz="2800" smtClean="0">
                <a:latin typeface="Calibri Light" pitchFamily="34" charset="0"/>
              </a:rPr>
              <a:t>Std fluoride conc in U.S is 1% ( 1000 ppm ) --- equivalent to 0.22% NaF, 0.76% sodium monofluorophosphate  and 0.4% SnF</a:t>
            </a:r>
          </a:p>
          <a:p>
            <a:pPr>
              <a:lnSpc>
                <a:spcPct val="150000"/>
              </a:lnSpc>
            </a:pPr>
            <a:endParaRPr lang="en-US" sz="2800" smtClean="0">
              <a:latin typeface="Calibri Light" pitchFamily="34" charset="0"/>
            </a:endParaRPr>
          </a:p>
        </p:txBody>
      </p:sp>
    </p:spTree>
    <p:extLst>
      <p:ext uri="{BB962C8B-B14F-4D97-AF65-F5344CB8AC3E}">
        <p14:creationId xmlns:p14="http://schemas.microsoft.com/office/powerpoint/2010/main" val="1576266727"/>
      </p:ext>
    </p:extLst>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rtlCol="0">
            <a:normAutofit fontScale="77500" lnSpcReduction="20000"/>
          </a:bodyPr>
          <a:lstStyle/>
          <a:p>
            <a:pPr fontAlgn="auto">
              <a:lnSpc>
                <a:spcPct val="160000"/>
              </a:lnSpc>
              <a:spcAft>
                <a:spcPts val="0"/>
              </a:spcAft>
              <a:buFont typeface="Arial" pitchFamily="34" charset="0"/>
              <a:buNone/>
              <a:defRPr/>
            </a:pPr>
            <a:r>
              <a:rPr lang="en-US" sz="3600" b="1" dirty="0" smtClean="0">
                <a:latin typeface="Calibri Light" pitchFamily="34" charset="0"/>
              </a:rPr>
              <a:t>Recommendations for use of Fluoridated tooth paste in children: </a:t>
            </a:r>
          </a:p>
          <a:p>
            <a:pPr fontAlgn="auto">
              <a:lnSpc>
                <a:spcPct val="160000"/>
              </a:lnSpc>
              <a:spcAft>
                <a:spcPts val="0"/>
              </a:spcAft>
              <a:buClr>
                <a:schemeClr val="tx2"/>
              </a:buClr>
              <a:buFont typeface="Arial" pitchFamily="34" charset="0"/>
              <a:buChar char="•"/>
              <a:defRPr/>
            </a:pPr>
            <a:r>
              <a:rPr lang="en-US" sz="3600" dirty="0" smtClean="0">
                <a:latin typeface="Calibri Light" pitchFamily="34" charset="0"/>
              </a:rPr>
              <a:t>For children below 4 years ------ not recommended</a:t>
            </a:r>
          </a:p>
          <a:p>
            <a:pPr fontAlgn="auto">
              <a:lnSpc>
                <a:spcPct val="160000"/>
              </a:lnSpc>
              <a:spcAft>
                <a:spcPts val="0"/>
              </a:spcAft>
              <a:buClr>
                <a:schemeClr val="tx2"/>
              </a:buClr>
              <a:buFont typeface="Arial" pitchFamily="34" charset="0"/>
              <a:buChar char="•"/>
              <a:defRPr/>
            </a:pPr>
            <a:r>
              <a:rPr lang="en-US" sz="3600" dirty="0" smtClean="0">
                <a:latin typeface="Calibri Light" pitchFamily="34" charset="0"/>
              </a:rPr>
              <a:t>For children 4 -6 years------ brushing once daily with F tooth paste &amp; other 2 times without paste</a:t>
            </a:r>
          </a:p>
          <a:p>
            <a:pPr fontAlgn="auto">
              <a:lnSpc>
                <a:spcPct val="160000"/>
              </a:lnSpc>
              <a:spcAft>
                <a:spcPts val="0"/>
              </a:spcAft>
              <a:buClr>
                <a:schemeClr val="tx2"/>
              </a:buClr>
              <a:buFont typeface="Arial" pitchFamily="34" charset="0"/>
              <a:buChar char="•"/>
              <a:defRPr/>
            </a:pPr>
            <a:r>
              <a:rPr lang="en-US" sz="3600" dirty="0" smtClean="0">
                <a:latin typeface="Calibri Light" pitchFamily="34" charset="0"/>
              </a:rPr>
              <a:t>For children 6 - 10 years -------  brushing twice daily with F tooth paste &amp; once without paste </a:t>
            </a:r>
          </a:p>
          <a:p>
            <a:pPr fontAlgn="auto">
              <a:lnSpc>
                <a:spcPct val="160000"/>
              </a:lnSpc>
              <a:spcAft>
                <a:spcPts val="0"/>
              </a:spcAft>
              <a:buClr>
                <a:schemeClr val="tx2"/>
              </a:buClr>
              <a:buFont typeface="Arial" pitchFamily="34" charset="0"/>
              <a:buChar char="•"/>
              <a:defRPr/>
            </a:pPr>
            <a:r>
              <a:rPr lang="en-US" sz="3600" dirty="0" smtClean="0">
                <a:latin typeface="Calibri Light" pitchFamily="34" charset="0"/>
              </a:rPr>
              <a:t>For children above 10 years  -------  brushing three times with F tooth paste </a:t>
            </a:r>
          </a:p>
          <a:p>
            <a:pPr fontAlgn="auto">
              <a:spcAft>
                <a:spcPts val="0"/>
              </a:spcAft>
              <a:buFont typeface="Arial" pitchFamily="34" charset="0"/>
              <a:buChar char="•"/>
              <a:defRPr/>
            </a:pPr>
            <a:endParaRPr lang="en-IN" dirty="0"/>
          </a:p>
        </p:txBody>
      </p:sp>
    </p:spTree>
    <p:extLst>
      <p:ext uri="{BB962C8B-B14F-4D97-AF65-F5344CB8AC3E}">
        <p14:creationId xmlns:p14="http://schemas.microsoft.com/office/powerpoint/2010/main" val="3153543"/>
      </p:ext>
    </p:extLst>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body" idx="1"/>
          </p:nvPr>
        </p:nvSpPr>
        <p:spPr>
          <a:xfrm>
            <a:off x="250825" y="965200"/>
            <a:ext cx="8526463" cy="5283200"/>
          </a:xfrm>
        </p:spPr>
        <p:txBody>
          <a:bodyPr/>
          <a:lstStyle/>
          <a:p>
            <a:pPr>
              <a:buFont typeface="Arial" charset="0"/>
              <a:buNone/>
            </a:pPr>
            <a:r>
              <a:rPr lang="en-US" sz="2800" smtClean="0">
                <a:latin typeface="Calibri Light" pitchFamily="34" charset="0"/>
              </a:rPr>
              <a:t>Fluoride Impregnated Dental Floss</a:t>
            </a:r>
          </a:p>
          <a:p>
            <a:pPr>
              <a:buFont typeface="Wingdings" pitchFamily="2" charset="2"/>
              <a:buNone/>
            </a:pPr>
            <a:endParaRPr lang="en-US" sz="2800" smtClean="0">
              <a:latin typeface="Calibri Light" pitchFamily="34" charset="0"/>
            </a:endParaRPr>
          </a:p>
          <a:p>
            <a:pPr>
              <a:lnSpc>
                <a:spcPct val="150000"/>
              </a:lnSpc>
              <a:buClr>
                <a:schemeClr val="tx2"/>
              </a:buClr>
            </a:pPr>
            <a:r>
              <a:rPr lang="en-US" sz="2800" smtClean="0">
                <a:latin typeface="Calibri Light" pitchFamily="34" charset="0"/>
              </a:rPr>
              <a:t>For deposition of F on interproximal tooth surface</a:t>
            </a:r>
          </a:p>
          <a:p>
            <a:pPr>
              <a:lnSpc>
                <a:spcPct val="150000"/>
              </a:lnSpc>
              <a:buClr>
                <a:schemeClr val="tx2"/>
              </a:buClr>
            </a:pPr>
            <a:r>
              <a:rPr lang="en-US" sz="2800" smtClean="0">
                <a:latin typeface="Calibri Light" pitchFamily="34" charset="0"/>
              </a:rPr>
              <a:t>Gillings --- developed dental floss containing NaF and SnF</a:t>
            </a:r>
          </a:p>
          <a:p>
            <a:pPr>
              <a:lnSpc>
                <a:spcPct val="150000"/>
              </a:lnSpc>
              <a:buClr>
                <a:schemeClr val="tx2"/>
              </a:buClr>
              <a:buFont typeface="Wingdings" pitchFamily="2" charset="2"/>
              <a:buChar char="ª"/>
            </a:pPr>
            <a:endParaRPr lang="en-US" sz="2800" smtClean="0">
              <a:latin typeface="Calibri Light" pitchFamily="34" charset="0"/>
            </a:endParaRPr>
          </a:p>
        </p:txBody>
      </p:sp>
      <p:pic>
        <p:nvPicPr>
          <p:cNvPr id="35843" name="Picture 7" descr="F-floss"/>
          <p:cNvPicPr>
            <a:picLocks noChangeAspect="1" noChangeArrowheads="1"/>
          </p:cNvPicPr>
          <p:nvPr/>
        </p:nvPicPr>
        <p:blipFill>
          <a:blip r:embed="rId3">
            <a:extLst>
              <a:ext uri="{28A0092B-C50C-407E-A947-70E740481C1C}">
                <a14:useLocalDpi xmlns:a14="http://schemas.microsoft.com/office/drawing/2010/main" val="0"/>
              </a:ext>
            </a:extLst>
          </a:blip>
          <a:srcRect l="18594" t="5351" r="16797" b="7539"/>
          <a:stretch>
            <a:fillRect/>
          </a:stretch>
        </p:blipFill>
        <p:spPr bwMode="auto">
          <a:xfrm>
            <a:off x="3657600" y="3581400"/>
            <a:ext cx="2108200" cy="2843213"/>
          </a:xfrm>
          <a:prstGeom prst="rect">
            <a:avLst/>
          </a:prstGeom>
          <a:noFill/>
          <a:ln w="76200" cmpd="tri">
            <a:solidFill>
              <a:srgbClr val="000066"/>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653517"/>
      </p:ext>
    </p:extLst>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body" idx="1"/>
          </p:nvPr>
        </p:nvSpPr>
        <p:spPr>
          <a:xfrm>
            <a:off x="250825" y="414338"/>
            <a:ext cx="8642350" cy="5834062"/>
          </a:xfrm>
        </p:spPr>
        <p:txBody>
          <a:bodyPr/>
          <a:lstStyle/>
          <a:p>
            <a:pPr>
              <a:buFont typeface="Arial" charset="0"/>
              <a:buNone/>
            </a:pPr>
            <a:r>
              <a:rPr lang="en-US" sz="2800" b="1" smtClean="0">
                <a:latin typeface="Calibri Light" pitchFamily="34" charset="0"/>
              </a:rPr>
              <a:t>Fluoride Chewing Gum </a:t>
            </a:r>
          </a:p>
          <a:p>
            <a:pPr>
              <a:lnSpc>
                <a:spcPct val="150000"/>
              </a:lnSpc>
              <a:buClr>
                <a:schemeClr val="tx2"/>
              </a:buClr>
            </a:pPr>
            <a:r>
              <a:rPr lang="en-US" sz="2800" smtClean="0">
                <a:latin typeface="Calibri Light" pitchFamily="34" charset="0"/>
              </a:rPr>
              <a:t>Mean F conc in whole saliva following the ingestion of chewing gum is markedly </a:t>
            </a:r>
          </a:p>
          <a:p>
            <a:pPr>
              <a:lnSpc>
                <a:spcPct val="150000"/>
              </a:lnSpc>
              <a:buClr>
                <a:schemeClr val="tx2"/>
              </a:buClr>
            </a:pPr>
            <a:r>
              <a:rPr lang="en-US" sz="2800" smtClean="0">
                <a:latin typeface="Calibri Light" pitchFamily="34" charset="0"/>
              </a:rPr>
              <a:t>Peak F conc for a 0.25 mg preparation --- 15 – 25 ppm and 0.5 mg --- 25 – 40 ppm</a:t>
            </a:r>
          </a:p>
          <a:p>
            <a:pPr>
              <a:lnSpc>
                <a:spcPct val="150000"/>
              </a:lnSpc>
              <a:buClr>
                <a:schemeClr val="tx2"/>
              </a:buClr>
            </a:pPr>
            <a:r>
              <a:rPr lang="en-US" sz="2800" smtClean="0">
                <a:latin typeface="Calibri Light" pitchFamily="34" charset="0"/>
              </a:rPr>
              <a:t>Most F release occurs during first 5 mim</a:t>
            </a:r>
          </a:p>
          <a:p>
            <a:pPr>
              <a:lnSpc>
                <a:spcPct val="150000"/>
              </a:lnSpc>
              <a:buClr>
                <a:schemeClr val="tx2"/>
              </a:buClr>
            </a:pPr>
            <a:r>
              <a:rPr lang="en-US" sz="2800" smtClean="0">
                <a:latin typeface="Calibri Light" pitchFamily="34" charset="0"/>
              </a:rPr>
              <a:t>At 30 min after ingestion, conc of saliva is 1 ppm </a:t>
            </a:r>
          </a:p>
          <a:p>
            <a:pPr>
              <a:lnSpc>
                <a:spcPct val="150000"/>
              </a:lnSpc>
              <a:buClr>
                <a:schemeClr val="tx2"/>
              </a:buClr>
            </a:pPr>
            <a:r>
              <a:rPr lang="en-US" sz="2800" smtClean="0">
                <a:latin typeface="Calibri Light" pitchFamily="34" charset="0"/>
              </a:rPr>
              <a:t>Not recommended in preschool children  </a:t>
            </a:r>
          </a:p>
        </p:txBody>
      </p:sp>
      <p:sp>
        <p:nvSpPr>
          <p:cNvPr id="36867" name="Line 4"/>
          <p:cNvSpPr>
            <a:spLocks noChangeShapeType="1"/>
          </p:cNvSpPr>
          <p:nvPr/>
        </p:nvSpPr>
        <p:spPr bwMode="auto">
          <a:xfrm flipV="1">
            <a:off x="4373563" y="1784350"/>
            <a:ext cx="0" cy="288925"/>
          </a:xfrm>
          <a:prstGeom prst="line">
            <a:avLst/>
          </a:prstGeom>
          <a:noFill/>
          <a:ln w="28575" cap="sq">
            <a:solidFill>
              <a:schemeClr val="tx1"/>
            </a:solidFill>
            <a:round/>
            <a:headEnd type="none" w="sm" len="sm"/>
            <a:tailEnd type="arrow" w="med" len="me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1950891195"/>
      </p:ext>
    </p:extLst>
  </p:cSld>
  <p:clrMapOvr>
    <a:masterClrMapping/>
  </p:clrMapOv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idx="1"/>
          </p:nvPr>
        </p:nvSpPr>
        <p:spPr>
          <a:xfrm>
            <a:off x="685800" y="990600"/>
            <a:ext cx="7848600" cy="5562600"/>
          </a:xfrm>
        </p:spPr>
        <p:txBody>
          <a:bodyPr rtlCol="0">
            <a:normAutofit/>
          </a:bodyPr>
          <a:lstStyle/>
          <a:p>
            <a:pPr fontAlgn="auto">
              <a:lnSpc>
                <a:spcPct val="140000"/>
              </a:lnSpc>
              <a:spcAft>
                <a:spcPts val="0"/>
              </a:spcAft>
              <a:buFont typeface="Arial" pitchFamily="34" charset="0"/>
              <a:buNone/>
              <a:defRPr/>
            </a:pPr>
            <a:r>
              <a:rPr lang="en-US" sz="3600" b="1" dirty="0" smtClean="0"/>
              <a:t>Fluoride mouth rinses</a:t>
            </a:r>
            <a:r>
              <a:rPr lang="en-US" dirty="0" smtClean="0"/>
              <a:t> </a:t>
            </a:r>
          </a:p>
          <a:p>
            <a:pPr lvl="1" fontAlgn="auto">
              <a:lnSpc>
                <a:spcPct val="140000"/>
              </a:lnSpc>
              <a:spcAft>
                <a:spcPts val="0"/>
              </a:spcAft>
              <a:buFont typeface="Arial" pitchFamily="34" charset="0"/>
              <a:buChar char="–"/>
              <a:defRPr/>
            </a:pPr>
            <a:r>
              <a:rPr lang="en-US" dirty="0" err="1" smtClean="0"/>
              <a:t>Bibby</a:t>
            </a:r>
            <a:r>
              <a:rPr lang="en-US" dirty="0" smtClean="0"/>
              <a:t> et al in 1946</a:t>
            </a:r>
          </a:p>
          <a:p>
            <a:pPr lvl="1" fontAlgn="auto">
              <a:lnSpc>
                <a:spcPct val="140000"/>
              </a:lnSpc>
              <a:spcAft>
                <a:spcPts val="0"/>
              </a:spcAft>
              <a:buFont typeface="Arial" pitchFamily="34" charset="0"/>
              <a:buChar char="–"/>
              <a:defRPr/>
            </a:pPr>
            <a:r>
              <a:rPr lang="en-US" dirty="0" smtClean="0"/>
              <a:t>In mid 1960’s – </a:t>
            </a:r>
            <a:r>
              <a:rPr lang="en-US" dirty="0" err="1" smtClean="0"/>
              <a:t>scandinavial</a:t>
            </a:r>
            <a:r>
              <a:rPr lang="en-US" dirty="0" smtClean="0"/>
              <a:t> researches – showed that biweekly rinse for 1 min with 0.2% </a:t>
            </a:r>
            <a:r>
              <a:rPr lang="en-US" dirty="0" err="1" smtClean="0"/>
              <a:t>NaF</a:t>
            </a:r>
            <a:r>
              <a:rPr lang="en-US" dirty="0" smtClean="0"/>
              <a:t> (1900 </a:t>
            </a:r>
            <a:r>
              <a:rPr lang="en-US" dirty="0" err="1" smtClean="0"/>
              <a:t>ppmF</a:t>
            </a:r>
            <a:r>
              <a:rPr lang="en-US" dirty="0" smtClean="0"/>
              <a:t>) was effective in reducing caries </a:t>
            </a:r>
          </a:p>
          <a:p>
            <a:pPr lvl="1" fontAlgn="auto">
              <a:lnSpc>
                <a:spcPct val="140000"/>
              </a:lnSpc>
              <a:spcAft>
                <a:spcPts val="0"/>
              </a:spcAft>
              <a:buFont typeface="Arial" pitchFamily="34" charset="0"/>
              <a:buChar char="–"/>
              <a:defRPr/>
            </a:pPr>
            <a:r>
              <a:rPr lang="en-US" dirty="0" smtClean="0"/>
              <a:t>Furthermore – daily – 0.05% </a:t>
            </a:r>
            <a:r>
              <a:rPr lang="en-US" dirty="0" err="1" smtClean="0"/>
              <a:t>NaF</a:t>
            </a:r>
            <a:r>
              <a:rPr lang="en-US" dirty="0" smtClean="0"/>
              <a:t> (230 </a:t>
            </a:r>
            <a:r>
              <a:rPr lang="en-US" dirty="0" err="1" smtClean="0"/>
              <a:t>ppmF</a:t>
            </a:r>
            <a:r>
              <a:rPr lang="en-US" dirty="0" smtClean="0"/>
              <a:t>) – gave – more caries protection</a:t>
            </a:r>
          </a:p>
          <a:p>
            <a:pPr lvl="1" fontAlgn="auto">
              <a:lnSpc>
                <a:spcPct val="140000"/>
              </a:lnSpc>
              <a:spcAft>
                <a:spcPts val="0"/>
              </a:spcAft>
              <a:buFont typeface="Arial" pitchFamily="34" charset="0"/>
              <a:buChar char="–"/>
              <a:defRPr/>
            </a:pPr>
            <a:r>
              <a:rPr lang="en-US" dirty="0" smtClean="0"/>
              <a:t>Effectiveness – 20-50% reduction</a:t>
            </a:r>
          </a:p>
        </p:txBody>
      </p:sp>
    </p:spTree>
    <p:extLst>
      <p:ext uri="{BB962C8B-B14F-4D97-AF65-F5344CB8AC3E}">
        <p14:creationId xmlns:p14="http://schemas.microsoft.com/office/powerpoint/2010/main" val="25640210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32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autoUpdateAnimBg="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body" idx="1"/>
          </p:nvPr>
        </p:nvSpPr>
        <p:spPr>
          <a:xfrm>
            <a:off x="2185988" y="2838450"/>
            <a:ext cx="6321425" cy="928688"/>
          </a:xfrm>
        </p:spPr>
        <p:txBody>
          <a:bodyPr rtlCol="0">
            <a:normAutofit fontScale="92500" lnSpcReduction="20000"/>
          </a:bodyPr>
          <a:lstStyle/>
          <a:p>
            <a:pPr fontAlgn="auto">
              <a:spcAft>
                <a:spcPts val="0"/>
              </a:spcAft>
              <a:buFont typeface="Wingdings" pitchFamily="2" charset="2"/>
              <a:buNone/>
              <a:defRPr/>
            </a:pPr>
            <a:r>
              <a:rPr lang="en-US" sz="3600" smtClean="0">
                <a:solidFill>
                  <a:srgbClr val="000066"/>
                </a:solidFill>
                <a:latin typeface="Lucida Handwriting" pitchFamily="66" charset="0"/>
              </a:rPr>
              <a:t>Alternative fluoride agents</a:t>
            </a:r>
            <a:r>
              <a:rPr lang="en-US" sz="2400" smtClean="0">
                <a:solidFill>
                  <a:schemeClr val="tx2"/>
                </a:solidFill>
                <a:latin typeface="Comic Sans MS" pitchFamily="66" charset="0"/>
              </a:rPr>
              <a:t> </a:t>
            </a:r>
          </a:p>
          <a:p>
            <a:pPr fontAlgn="auto">
              <a:spcAft>
                <a:spcPts val="0"/>
              </a:spcAft>
              <a:buFont typeface="Wingdings" pitchFamily="2" charset="2"/>
              <a:buNone/>
              <a:defRPr/>
            </a:pPr>
            <a:endParaRPr lang="en-US" smtClean="0"/>
          </a:p>
        </p:txBody>
      </p:sp>
    </p:spTree>
    <p:extLst>
      <p:ext uri="{BB962C8B-B14F-4D97-AF65-F5344CB8AC3E}">
        <p14:creationId xmlns:p14="http://schemas.microsoft.com/office/powerpoint/2010/main" val="44709114"/>
      </p:ext>
    </p:extLst>
  </p:cSld>
  <p:clrMapOvr>
    <a:masterClrMapping/>
  </p:clrMapOvr>
  <p:transition spd="med"/>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1"/>
          </p:nvPr>
        </p:nvSpPr>
        <p:spPr>
          <a:xfrm>
            <a:off x="295275" y="355600"/>
            <a:ext cx="8670925" cy="5892800"/>
          </a:xfrm>
        </p:spPr>
        <p:txBody>
          <a:bodyPr/>
          <a:lstStyle/>
          <a:p>
            <a:pPr>
              <a:buFont typeface="Arial" charset="0"/>
              <a:buNone/>
            </a:pPr>
            <a:r>
              <a:rPr lang="en-US" sz="2800" smtClean="0">
                <a:solidFill>
                  <a:srgbClr val="E28700"/>
                </a:solidFill>
                <a:latin typeface="Calibri Light" pitchFamily="34" charset="0"/>
              </a:rPr>
              <a:t>Fluoride  containing Alginates</a:t>
            </a:r>
          </a:p>
          <a:p>
            <a:pPr>
              <a:lnSpc>
                <a:spcPct val="150000"/>
              </a:lnSpc>
              <a:buClr>
                <a:schemeClr val="tx2"/>
              </a:buClr>
            </a:pPr>
            <a:r>
              <a:rPr lang="en-US" sz="2800" smtClean="0">
                <a:latin typeface="Calibri Light" pitchFamily="34" charset="0"/>
              </a:rPr>
              <a:t>Commercial available alginates --- De trey’s, Zelgan, Kerr contain 1.9% &amp; 1.5% F</a:t>
            </a:r>
          </a:p>
          <a:p>
            <a:pPr>
              <a:lnSpc>
                <a:spcPct val="150000"/>
              </a:lnSpc>
              <a:buClr>
                <a:schemeClr val="tx2"/>
              </a:buClr>
            </a:pPr>
            <a:r>
              <a:rPr lang="en-US" sz="2800" smtClean="0">
                <a:latin typeface="Calibri Light" pitchFamily="34" charset="0"/>
              </a:rPr>
              <a:t>They do furnish topical F exposure to pts who require prosthodontic or orthodontic Rx</a:t>
            </a:r>
          </a:p>
          <a:p>
            <a:pPr>
              <a:lnSpc>
                <a:spcPct val="150000"/>
              </a:lnSpc>
              <a:buClr>
                <a:schemeClr val="tx2"/>
              </a:buClr>
            </a:pPr>
            <a:r>
              <a:rPr lang="en-US" sz="2800" smtClean="0">
                <a:latin typeface="Calibri Light" pitchFamily="34" charset="0"/>
              </a:rPr>
              <a:t>They provide limited additional caries benefits of a very short duration        </a:t>
            </a:r>
          </a:p>
          <a:p>
            <a:endParaRPr lang="en-US" sz="2800" smtClean="0">
              <a:solidFill>
                <a:srgbClr val="FFFF3B"/>
              </a:solidFill>
              <a:latin typeface="Calibri Light" pitchFamily="34" charset="0"/>
            </a:endParaRPr>
          </a:p>
        </p:txBody>
      </p:sp>
    </p:spTree>
    <p:extLst>
      <p:ext uri="{BB962C8B-B14F-4D97-AF65-F5344CB8AC3E}">
        <p14:creationId xmlns:p14="http://schemas.microsoft.com/office/powerpoint/2010/main" val="2056736294"/>
      </p:ext>
    </p:extLst>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endParaRPr lang="en-US" smtClean="0"/>
          </a:p>
        </p:txBody>
      </p:sp>
      <p:sp>
        <p:nvSpPr>
          <p:cNvPr id="40963" name="Content Placeholder 2"/>
          <p:cNvSpPr>
            <a:spLocks noGrp="1"/>
          </p:cNvSpPr>
          <p:nvPr>
            <p:ph idx="1"/>
          </p:nvPr>
        </p:nvSpPr>
        <p:spPr/>
        <p:txBody>
          <a:bodyPr/>
          <a:lstStyle/>
          <a:p>
            <a:pPr>
              <a:buFont typeface="Arial" charset="0"/>
              <a:buNone/>
            </a:pPr>
            <a:r>
              <a:rPr lang="en-US" sz="2800" smtClean="0">
                <a:solidFill>
                  <a:srgbClr val="E28700"/>
                </a:solidFill>
                <a:latin typeface="Calibri Light" pitchFamily="34" charset="0"/>
              </a:rPr>
              <a:t>Fluoride containing restorative materials</a:t>
            </a:r>
          </a:p>
          <a:p>
            <a:pPr>
              <a:lnSpc>
                <a:spcPct val="150000"/>
              </a:lnSpc>
            </a:pPr>
            <a:r>
              <a:rPr lang="en-US" sz="2800" smtClean="0">
                <a:latin typeface="Calibri Light" pitchFamily="34" charset="0"/>
              </a:rPr>
              <a:t>Silicate</a:t>
            </a:r>
          </a:p>
          <a:p>
            <a:pPr>
              <a:lnSpc>
                <a:spcPct val="150000"/>
              </a:lnSpc>
            </a:pPr>
            <a:r>
              <a:rPr lang="en-US" sz="2800" smtClean="0">
                <a:latin typeface="Calibri Light" pitchFamily="34" charset="0"/>
              </a:rPr>
              <a:t> zinc phosphate</a:t>
            </a:r>
          </a:p>
          <a:p>
            <a:pPr>
              <a:lnSpc>
                <a:spcPct val="150000"/>
              </a:lnSpc>
            </a:pPr>
            <a:r>
              <a:rPr lang="en-US" sz="2800" smtClean="0">
                <a:latin typeface="Calibri Light" pitchFamily="34" charset="0"/>
              </a:rPr>
              <a:t>Zinc polycarboxylate </a:t>
            </a:r>
          </a:p>
          <a:p>
            <a:pPr>
              <a:lnSpc>
                <a:spcPct val="150000"/>
              </a:lnSpc>
            </a:pPr>
            <a:r>
              <a:rPr lang="en-US" sz="2800" smtClean="0">
                <a:latin typeface="Calibri Light" pitchFamily="34" charset="0"/>
              </a:rPr>
              <a:t>glass ionomer cement</a:t>
            </a:r>
          </a:p>
          <a:p>
            <a:pPr>
              <a:lnSpc>
                <a:spcPct val="150000"/>
              </a:lnSpc>
            </a:pPr>
            <a:r>
              <a:rPr lang="en-US" sz="2800" smtClean="0">
                <a:latin typeface="Calibri Light" pitchFamily="34" charset="0"/>
              </a:rPr>
              <a:t>Pit and fiisure sealant </a:t>
            </a:r>
            <a:endParaRPr lang="en-US" sz="3600" smtClean="0">
              <a:latin typeface="Kristen ITC" pitchFamily="66" charset="0"/>
            </a:endParaRPr>
          </a:p>
          <a:p>
            <a:endParaRPr lang="en-US" smtClean="0"/>
          </a:p>
        </p:txBody>
      </p:sp>
    </p:spTree>
    <p:extLst>
      <p:ext uri="{BB962C8B-B14F-4D97-AF65-F5344CB8AC3E}">
        <p14:creationId xmlns:p14="http://schemas.microsoft.com/office/powerpoint/2010/main" val="2032204162"/>
      </p:ext>
    </p:extLst>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2"/>
          <p:cNvSpPr>
            <a:spLocks noGrp="1"/>
          </p:cNvSpPr>
          <p:nvPr>
            <p:ph type="title"/>
          </p:nvPr>
        </p:nvSpPr>
        <p:spPr bwMode="auto">
          <a:xfrm>
            <a:off x="457200" y="277813"/>
            <a:ext cx="8229600" cy="1169987"/>
          </a:xfrm>
          <a:noFill/>
        </p:spPr>
        <p:txBody>
          <a:bodyPr wrap="square" lIns="91440" tIns="45720" rIns="91440" bIns="45720" numCol="1" anchorCtr="0" compatLnSpc="1">
            <a:normAutofit/>
          </a:bodyPr>
          <a:lstStyle/>
          <a:p>
            <a:pPr eaLnBrk="1" hangingPunct="1"/>
            <a:r>
              <a:rPr lang="en-US" sz="3200" u="sng" cap="none" dirty="0" smtClean="0">
                <a:solidFill>
                  <a:srgbClr val="00B0F0"/>
                </a:solidFill>
                <a:latin typeface="Times New Roman" panose="02020603050405020304" pitchFamily="18" charset="0"/>
              </a:rPr>
              <a:t>Summary &amp; conclusion</a:t>
            </a:r>
          </a:p>
        </p:txBody>
      </p:sp>
      <p:sp>
        <p:nvSpPr>
          <p:cNvPr id="93188" name="Rectangle 3"/>
          <p:cNvSpPr>
            <a:spLocks noGrp="1"/>
          </p:cNvSpPr>
          <p:nvPr>
            <p:ph sz="quarter" idx="1"/>
          </p:nvPr>
        </p:nvSpPr>
        <p:spPr>
          <a:xfrm>
            <a:off x="381000" y="2819400"/>
            <a:ext cx="7924800" cy="3429000"/>
          </a:xfrm>
        </p:spPr>
        <p:txBody>
          <a:bodyPr/>
          <a:lstStyle/>
          <a:p>
            <a:pPr algn="just" eaLnBrk="1" hangingPunct="1"/>
            <a:r>
              <a:rPr lang="en-US" sz="2400" dirty="0" smtClean="0">
                <a:latin typeface="Times New Roman" panose="02020603050405020304" pitchFamily="18" charset="0"/>
                <a:cs typeface="Times New Roman" panose="02020603050405020304" pitchFamily="18" charset="0"/>
              </a:rPr>
              <a:t>The fluoridation of public water supplies has been one of the most successful public health preventive measures undertaken in advanced countries.</a:t>
            </a:r>
          </a:p>
          <a:p>
            <a:pPr algn="just" eaLnBrk="1" hangingPunct="1"/>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Community water fluoridation is safe and cost-effective and should be introduced and maintained wherever it is socially acceptable and feasible. </a:t>
            </a:r>
          </a:p>
          <a:p>
            <a:pPr eaLnBrk="1" hangingPunct="1">
              <a:buFont typeface="Wingdings" panose="05000000000000000000" pitchFamily="2" charset="2"/>
              <a:buNone/>
            </a:pPr>
            <a:endParaRPr lang="en-US" sz="2400" dirty="0" smtClean="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None/>
            </a:pPr>
            <a:endParaRPr lang="en-US" sz="2400" dirty="0" smtClean="0">
              <a:latin typeface="Times New Roman" panose="02020603050405020304" pitchFamily="18" charset="0"/>
              <a:cs typeface="Times New Roman" panose="02020603050405020304" pitchFamily="18" charset="0"/>
            </a:endParaRPr>
          </a:p>
          <a:p>
            <a:pPr eaLnBrk="1" hangingPunct="1"/>
            <a:endParaRPr lang="en-US" sz="1800" dirty="0" smtClean="0"/>
          </a:p>
        </p:txBody>
      </p:sp>
      <p:pic>
        <p:nvPicPr>
          <p:cNvPr id="93189" name="Picture 4"/>
          <p:cNvPicPr>
            <a:picLocks noChangeAspect="1" noChangeArrowheads="1"/>
          </p:cNvPicPr>
          <p:nvPr/>
        </p:nvPicPr>
        <p:blipFill>
          <a:blip r:embed="rId2"/>
          <a:srcRect/>
          <a:stretch>
            <a:fillRect/>
          </a:stretch>
        </p:blipFill>
        <p:spPr bwMode="auto">
          <a:xfrm>
            <a:off x="5181600" y="533400"/>
            <a:ext cx="2438400" cy="1981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94211" name="Content Placeholder 2"/>
          <p:cNvSpPr>
            <a:spLocks noGrp="1"/>
          </p:cNvSpPr>
          <p:nvPr>
            <p:ph sz="quarter" idx="1"/>
          </p:nvPr>
        </p:nvSpPr>
        <p:spPr>
          <a:xfrm>
            <a:off x="457200" y="1600200"/>
            <a:ext cx="7467600" cy="4038600"/>
          </a:xfrm>
        </p:spPr>
        <p:txBody>
          <a:bodyPr/>
          <a:lstStyle/>
          <a:p>
            <a:pPr algn="just" eaLnBrk="1" hangingPunct="1">
              <a:lnSpc>
                <a:spcPct val="80000"/>
              </a:lnSpc>
            </a:pPr>
            <a:endParaRPr lang="en-US" dirty="0" smtClean="0"/>
          </a:p>
          <a:p>
            <a:pPr algn="just"/>
            <a:r>
              <a:rPr lang="en-US" dirty="0" smtClean="0">
                <a:latin typeface="Times New Roman" panose="02020603050405020304" pitchFamily="18" charset="0"/>
                <a:cs typeface="Times New Roman" panose="02020603050405020304" pitchFamily="18" charset="0"/>
              </a:rPr>
              <a:t>Salt fluoridation, at a minimum concentration of 250 mg F-/kg, should be considered as a practical alternative to water fluoridation and best vehicle.</a:t>
            </a: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Only one systemic fluoride measure should be used at anyone time.</a:t>
            </a:r>
          </a:p>
          <a:p>
            <a:pPr algn="just" eaLnBrk="1" hangingPunct="1">
              <a:lnSpc>
                <a:spcPct val="80000"/>
              </a:lnSpc>
              <a:buFont typeface="Wingdings" panose="05000000000000000000" pitchFamily="2" charset="2"/>
              <a:buNone/>
            </a:pPr>
            <a:r>
              <a:rPr lang="en-US" dirty="0" smtClean="0">
                <a:latin typeface="Times New Roman" panose="02020603050405020304" pitchFamily="18" charset="0"/>
                <a:cs typeface="Times New Roman" panose="02020603050405020304" pitchFamily="18" charset="0"/>
              </a:rPr>
              <a:t> </a:t>
            </a:r>
          </a:p>
          <a:p>
            <a:endParaRPr lang="en-US" dirty="0" smtClean="0"/>
          </a:p>
        </p:txBody>
      </p:sp>
      <p:pic>
        <p:nvPicPr>
          <p:cNvPr id="6" name="Picture 6" descr="G:\water floridation\fluoridate_your_water_with_confidence.jpg"/>
          <p:cNvPicPr>
            <a:picLocks noChangeAspect="1" noChangeArrowheads="1"/>
          </p:cNvPicPr>
          <p:nvPr/>
        </p:nvPicPr>
        <p:blipFill>
          <a:blip r:embed="rId2" cstate="print"/>
          <a:srcRect/>
          <a:stretch>
            <a:fillRect/>
          </a:stretch>
        </p:blipFill>
        <p:spPr bwMode="auto">
          <a:xfrm>
            <a:off x="4800600" y="4476750"/>
            <a:ext cx="2354263" cy="222885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95235" name="Content Placeholder 2"/>
          <p:cNvSpPr>
            <a:spLocks noGrp="1"/>
          </p:cNvSpPr>
          <p:nvPr>
            <p:ph sz="quarter" idx="1"/>
          </p:nvPr>
        </p:nvSpPr>
        <p:spPr>
          <a:xfrm>
            <a:off x="457200" y="1600200"/>
            <a:ext cx="8077200" cy="4873625"/>
          </a:xfrm>
        </p:spPr>
        <p:txBody>
          <a:bodyPr/>
          <a:lstStyle/>
          <a:p>
            <a:pPr algn="just" eaLnBrk="1" hangingPunct="1">
              <a:lnSpc>
                <a:spcPct val="80000"/>
              </a:lnSpc>
            </a:pPr>
            <a:r>
              <a:rPr lang="en-US" dirty="0" smtClean="0">
                <a:latin typeface="Times New Roman" panose="02020603050405020304" pitchFamily="18" charset="0"/>
                <a:cs typeface="Times New Roman" panose="02020603050405020304" pitchFamily="18" charset="0"/>
              </a:rPr>
              <a:t>In a country like ours, maintaining the status of dental caries or limiting the increase in prevalence will be a step further in this direction.</a:t>
            </a:r>
          </a:p>
          <a:p>
            <a:pPr algn="just" eaLnBrk="1" hangingPunct="1">
              <a:lnSpc>
                <a:spcPct val="80000"/>
              </a:lnSpc>
              <a:buFont typeface="Wingdings" panose="05000000000000000000" pitchFamily="2" charset="2"/>
              <a:buNone/>
            </a:pPr>
            <a:endParaRPr lang="en-US" dirty="0" smtClean="0">
              <a:latin typeface="Times New Roman" panose="02020603050405020304" pitchFamily="18" charset="0"/>
              <a:cs typeface="Times New Roman" panose="02020603050405020304" pitchFamily="18" charset="0"/>
            </a:endParaRPr>
          </a:p>
          <a:p>
            <a:pPr algn="just" eaLnBrk="1" hangingPunct="1">
              <a:lnSpc>
                <a:spcPct val="80000"/>
              </a:lnSpc>
            </a:pPr>
            <a:r>
              <a:rPr lang="en-US" dirty="0" smtClean="0">
                <a:latin typeface="Times New Roman" panose="02020603050405020304" pitchFamily="18" charset="0"/>
                <a:cs typeface="Times New Roman" panose="02020603050405020304" pitchFamily="18" charset="0"/>
              </a:rPr>
              <a:t>Unfortunately we don’t have baseline data regarding caries prevalence especially among school going children.</a:t>
            </a:r>
          </a:p>
          <a:p>
            <a:pPr algn="just" eaLnBrk="1" hangingPunct="1">
              <a:lnSpc>
                <a:spcPct val="80000"/>
              </a:lnSpc>
            </a:pP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Our  first problem is to know which areas are deficient in fluoride and whether there are arrangements for potable and community drinking water supply.</a:t>
            </a:r>
          </a:p>
          <a:p>
            <a:pPr algn="just"/>
            <a:endParaRPr lang="en-US" dirty="0" smtClean="0">
              <a:latin typeface="Times New Roman" panose="02020603050405020304" pitchFamily="18" charset="0"/>
              <a:cs typeface="Times New Roman" panose="02020603050405020304" pitchFamily="18" charset="0"/>
            </a:endParaRPr>
          </a:p>
          <a:p>
            <a:endParaRPr lang="en-US" dirty="0" smtClean="0"/>
          </a:p>
        </p:txBody>
      </p:sp>
    </p:spTree>
  </p:cSld>
  <p:clrMapOvr>
    <a:masterClrMapping/>
  </p:clrMapOvr>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Grp="1"/>
          </p:cNvSpPr>
          <p:nvPr>
            <p:ph sz="quarter" idx="1"/>
          </p:nvPr>
        </p:nvSpPr>
        <p:spPr>
          <a:xfrm>
            <a:off x="381000" y="1524000"/>
            <a:ext cx="8153400" cy="4419600"/>
          </a:xfrm>
        </p:spPr>
        <p:txBody>
          <a:bodyPr>
            <a:normAutofit fontScale="92500" lnSpcReduction="10000"/>
          </a:bodyPr>
          <a:lstStyle/>
          <a:p>
            <a:pPr algn="just" eaLnBrk="1" hangingPunct="1"/>
            <a:r>
              <a:rPr lang="en-US" sz="2400" dirty="0" smtClean="0">
                <a:latin typeface="Times New Roman" panose="02020603050405020304" pitchFamily="18" charset="0"/>
                <a:cs typeface="Times New Roman" panose="02020603050405020304" pitchFamily="18" charset="0"/>
              </a:rPr>
              <a:t>There is a need to carry out detailed fluoride mapping for existing water sources.</a:t>
            </a:r>
          </a:p>
          <a:p>
            <a:pPr algn="just" eaLnBrk="1" hangingPunct="1"/>
            <a:endParaRPr lang="en-US" sz="2400" dirty="0" smtClean="0">
              <a:latin typeface="Times New Roman" panose="02020603050405020304" pitchFamily="18" charset="0"/>
              <a:cs typeface="Times New Roman" panose="02020603050405020304" pitchFamily="18" charset="0"/>
            </a:endParaRPr>
          </a:p>
          <a:p>
            <a:pPr algn="just" eaLnBrk="1" hangingPunct="1"/>
            <a:r>
              <a:rPr lang="en-US" sz="2400" dirty="0" smtClean="0">
                <a:latin typeface="Times New Roman" panose="02020603050405020304" pitchFamily="18" charset="0"/>
                <a:cs typeface="Times New Roman" panose="02020603050405020304" pitchFamily="18" charset="0"/>
              </a:rPr>
              <a:t>Governments in the affected areas should establish clear guidelines on exploitation of groundwater so that sinking boreholes in high fluoride zones can be avoided.</a:t>
            </a:r>
          </a:p>
          <a:p>
            <a:pPr algn="just" eaLnBrk="1" hangingPunct="1"/>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Continuing education to the public and to health professionals is essential.</a:t>
            </a:r>
          </a:p>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Until and unless we have answer to these problems fluoridation in this country is not likely to be taken up systematically.</a:t>
            </a:r>
          </a:p>
          <a:p>
            <a:pPr algn="just" eaLnBrk="1" hangingPunct="1"/>
            <a:endParaRPr lang="en-US" sz="2400" dirty="0" smtClean="0">
              <a:latin typeface="Times New Roman" panose="02020603050405020304" pitchFamily="18" charset="0"/>
              <a:cs typeface="Times New Roman" panose="02020603050405020304" pitchFamily="18" charset="0"/>
            </a:endParaRPr>
          </a:p>
          <a:p>
            <a:pPr algn="just" eaLnBrk="1" hangingPunct="1">
              <a:lnSpc>
                <a:spcPct val="80000"/>
              </a:lnSpc>
            </a:pPr>
            <a:endParaRPr lang="en-US" sz="2400" dirty="0" smtClean="0">
              <a:latin typeface="Times New Roman" panose="02020603050405020304" pitchFamily="18" charset="0"/>
              <a:cs typeface="Times New Roman" panose="02020603050405020304" pitchFamily="18" charset="0"/>
            </a:endParaRPr>
          </a:p>
          <a:p>
            <a:pPr algn="just" eaLnBrk="1" hangingPunct="1">
              <a:lnSpc>
                <a:spcPct val="80000"/>
              </a:lnSpc>
              <a:buFont typeface="Wingdings" panose="05000000000000000000" pitchFamily="2" charset="2"/>
              <a:buNone/>
            </a:pPr>
            <a:endParaRPr lang="en-US" sz="2400" dirty="0" smtClean="0">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REFERENCES</a:t>
            </a:r>
            <a:endParaRPr lang="en-US" b="1" u="sng" dirty="0"/>
          </a:p>
        </p:txBody>
      </p:sp>
      <p:sp>
        <p:nvSpPr>
          <p:cNvPr id="3" name="Content Placeholder 2"/>
          <p:cNvSpPr>
            <a:spLocks noGrp="1"/>
          </p:cNvSpPr>
          <p:nvPr>
            <p:ph sz="quarter" idx="1"/>
          </p:nvPr>
        </p:nvSpPr>
        <p:spPr>
          <a:xfrm>
            <a:off x="152400" y="1676400"/>
            <a:ext cx="8839200" cy="5029200"/>
          </a:xfrm>
        </p:spPr>
        <p:txBody>
          <a:bodyPr>
            <a:normAutofit/>
          </a:bodyPr>
          <a:lstStyle/>
          <a:p>
            <a:pPr>
              <a:lnSpc>
                <a:spcPct val="150000"/>
              </a:lnSpc>
            </a:pPr>
            <a:r>
              <a:rPr lang="en-US" sz="2000" dirty="0" smtClean="0">
                <a:latin typeface="Times New Roman" panose="02020603050405020304" pitchFamily="18" charset="0"/>
                <a:cs typeface="Times New Roman" panose="02020603050405020304" pitchFamily="18" charset="0"/>
              </a:rPr>
              <a:t>Text book of Fluorides in caries prevention -</a:t>
            </a:r>
            <a:r>
              <a:rPr lang="en-US" sz="2000" dirty="0" smtClean="0">
                <a:solidFill>
                  <a:srgbClr val="C00000"/>
                </a:solidFill>
                <a:latin typeface="Times New Roman" panose="02020603050405020304" pitchFamily="18" charset="0"/>
                <a:cs typeface="Times New Roman" panose="02020603050405020304" pitchFamily="18" charset="0"/>
              </a:rPr>
              <a:t>JJ </a:t>
            </a:r>
            <a:r>
              <a:rPr lang="en-US" sz="2000" dirty="0" err="1" smtClean="0">
                <a:solidFill>
                  <a:srgbClr val="C00000"/>
                </a:solidFill>
                <a:latin typeface="Times New Roman" panose="02020603050405020304" pitchFamily="18" charset="0"/>
                <a:cs typeface="Times New Roman" panose="02020603050405020304" pitchFamily="18" charset="0"/>
              </a:rPr>
              <a:t>Murry</a:t>
            </a:r>
            <a:r>
              <a:rPr lang="en-US" sz="2000" dirty="0" smtClean="0">
                <a:solidFill>
                  <a:srgbClr val="C00000"/>
                </a:solidFill>
                <a:latin typeface="Times New Roman" panose="02020603050405020304" pitchFamily="18" charset="0"/>
                <a:cs typeface="Times New Roman" panose="02020603050405020304" pitchFamily="18" charset="0"/>
              </a:rPr>
              <a:t> </a:t>
            </a:r>
            <a:r>
              <a:rPr lang="en-US" sz="2000" dirty="0" err="1" smtClean="0">
                <a:solidFill>
                  <a:srgbClr val="C00000"/>
                </a:solidFill>
                <a:latin typeface="Times New Roman" panose="02020603050405020304" pitchFamily="18" charset="0"/>
                <a:cs typeface="Times New Roman" panose="02020603050405020304" pitchFamily="18" charset="0"/>
              </a:rPr>
              <a:t>A.T.Rugg-Gunn,G.N.Jenkins</a:t>
            </a:r>
            <a:endParaRPr lang="en-US" sz="2000" dirty="0" smtClean="0">
              <a:solidFill>
                <a:srgbClr val="C00000"/>
              </a:solidFill>
              <a:latin typeface="Times New Roman" panose="02020603050405020304" pitchFamily="18" charset="0"/>
              <a:cs typeface="Times New Roman" panose="02020603050405020304" pitchFamily="18" charset="0"/>
            </a:endParaRPr>
          </a:p>
          <a:p>
            <a:pPr>
              <a:lnSpc>
                <a:spcPct val="150000"/>
              </a:lnSpc>
            </a:pPr>
            <a:r>
              <a:rPr lang="en-US" sz="2000" dirty="0" smtClean="0">
                <a:latin typeface="Times New Roman" panose="02020603050405020304" pitchFamily="18" charset="0"/>
                <a:cs typeface="Times New Roman" panose="02020603050405020304" pitchFamily="18" charset="0"/>
              </a:rPr>
              <a:t>Text book of The prevention of oral diseases -</a:t>
            </a:r>
            <a:r>
              <a:rPr lang="en-US" sz="2000" dirty="0" smtClean="0">
                <a:solidFill>
                  <a:srgbClr val="C00000"/>
                </a:solidFill>
                <a:latin typeface="Times New Roman" panose="02020603050405020304" pitchFamily="18" charset="0"/>
                <a:cs typeface="Times New Roman" panose="02020603050405020304" pitchFamily="18" charset="0"/>
              </a:rPr>
              <a:t>JJ Murray</a:t>
            </a:r>
          </a:p>
          <a:p>
            <a:pPr>
              <a:lnSpc>
                <a:spcPct val="150000"/>
              </a:lnSpc>
            </a:pPr>
            <a:r>
              <a:rPr lang="en-US" sz="2000" dirty="0" smtClean="0">
                <a:latin typeface="Times New Roman" panose="02020603050405020304" pitchFamily="18" charset="0"/>
                <a:cs typeface="Times New Roman" panose="02020603050405020304" pitchFamily="18" charset="0"/>
              </a:rPr>
              <a:t>Text book of fluorides -</a:t>
            </a:r>
            <a:r>
              <a:rPr lang="en-US" sz="2000" dirty="0" err="1" smtClean="0">
                <a:solidFill>
                  <a:srgbClr val="C00000"/>
                </a:solidFill>
                <a:latin typeface="Times New Roman" panose="02020603050405020304" pitchFamily="18" charset="0"/>
                <a:cs typeface="Times New Roman" panose="02020603050405020304" pitchFamily="18" charset="0"/>
              </a:rPr>
              <a:t>Fejereskov</a:t>
            </a:r>
            <a:endParaRPr lang="en-US" sz="2000" dirty="0" smtClean="0">
              <a:solidFill>
                <a:srgbClr val="C00000"/>
              </a:solidFill>
              <a:latin typeface="Times New Roman" panose="02020603050405020304" pitchFamily="18" charset="0"/>
              <a:cs typeface="Times New Roman" panose="02020603050405020304" pitchFamily="18" charset="0"/>
            </a:endParaRPr>
          </a:p>
          <a:p>
            <a:pPr>
              <a:lnSpc>
                <a:spcPct val="150000"/>
              </a:lnSpc>
            </a:pPr>
            <a:r>
              <a:rPr lang="en-US" sz="2000" dirty="0" smtClean="0">
                <a:latin typeface="Times New Roman" panose="02020603050405020304" pitchFamily="18" charset="0"/>
                <a:cs typeface="Times New Roman" panose="02020603050405020304" pitchFamily="18" charset="0"/>
              </a:rPr>
              <a:t>Text book of Dentistry, Dental practice &amp; the community -</a:t>
            </a:r>
            <a:r>
              <a:rPr lang="en-US" sz="2000" dirty="0" smtClean="0">
                <a:solidFill>
                  <a:srgbClr val="C00000"/>
                </a:solidFill>
                <a:latin typeface="Times New Roman" panose="02020603050405020304" pitchFamily="18" charset="0"/>
                <a:cs typeface="Times New Roman" panose="02020603050405020304" pitchFamily="18" charset="0"/>
              </a:rPr>
              <a:t>Brain A. Burt</a:t>
            </a:r>
          </a:p>
          <a:p>
            <a:pPr>
              <a:lnSpc>
                <a:spcPct val="150000"/>
              </a:lnSpc>
            </a:pPr>
            <a:r>
              <a:rPr lang="en-US" sz="2000" dirty="0" smtClean="0">
                <a:latin typeface="Times New Roman" panose="02020603050405020304" pitchFamily="18" charset="0"/>
                <a:cs typeface="Times New Roman" panose="02020603050405020304" pitchFamily="18" charset="0"/>
              </a:rPr>
              <a:t>Text book of  Primary Preventive Dentistry- </a:t>
            </a:r>
            <a:r>
              <a:rPr lang="en-US" sz="2000" dirty="0" smtClean="0">
                <a:solidFill>
                  <a:srgbClr val="C00000"/>
                </a:solidFill>
                <a:latin typeface="Times New Roman" panose="02020603050405020304" pitchFamily="18" charset="0"/>
                <a:cs typeface="Times New Roman" panose="02020603050405020304" pitchFamily="18" charset="0"/>
              </a:rPr>
              <a:t>Norman O Harris</a:t>
            </a:r>
          </a:p>
          <a:p>
            <a:pPr>
              <a:lnSpc>
                <a:spcPct val="150000"/>
              </a:lnSpc>
            </a:pPr>
            <a:r>
              <a:rPr lang="en-US" sz="2000" dirty="0" smtClean="0">
                <a:latin typeface="Times New Roman" panose="02020603050405020304" pitchFamily="18" charset="0"/>
                <a:cs typeface="Times New Roman" panose="02020603050405020304" pitchFamily="18" charset="0"/>
              </a:rPr>
              <a:t>Fluorides and oral health. </a:t>
            </a:r>
            <a:r>
              <a:rPr lang="en-US" sz="2000" dirty="0" smtClean="0">
                <a:solidFill>
                  <a:srgbClr val="C00000"/>
                </a:solidFill>
                <a:latin typeface="Times New Roman" panose="02020603050405020304" pitchFamily="18" charset="0"/>
                <a:cs typeface="Times New Roman" panose="02020603050405020304" pitchFamily="18" charset="0"/>
              </a:rPr>
              <a:t>WHO technical report series:1994</a:t>
            </a:r>
          </a:p>
          <a:p>
            <a:pPr>
              <a:lnSpc>
                <a:spcPct val="200000"/>
              </a:lnSpc>
            </a:pPr>
            <a:r>
              <a:rPr lang="en-US" sz="2000" dirty="0" smtClean="0">
                <a:latin typeface="Times New Roman" panose="02020603050405020304" pitchFamily="18" charset="0"/>
                <a:cs typeface="Times New Roman" panose="02020603050405020304" pitchFamily="18" charset="0"/>
              </a:rPr>
              <a:t>Fluorides and dental caries- </a:t>
            </a:r>
            <a:r>
              <a:rPr lang="en-US" sz="2000" dirty="0" err="1" smtClean="0">
                <a:solidFill>
                  <a:srgbClr val="C00000"/>
                </a:solidFill>
                <a:latin typeface="Times New Roman" panose="02020603050405020304" pitchFamily="18" charset="0"/>
                <a:cs typeface="Times New Roman" panose="02020603050405020304" pitchFamily="18" charset="0"/>
              </a:rPr>
              <a:t>Amrit</a:t>
            </a:r>
            <a:r>
              <a:rPr lang="en-US" sz="2000" dirty="0" smtClean="0">
                <a:solidFill>
                  <a:srgbClr val="C00000"/>
                </a:solidFill>
                <a:latin typeface="Times New Roman" panose="02020603050405020304" pitchFamily="18" charset="0"/>
                <a:cs typeface="Times New Roman" panose="02020603050405020304" pitchFamily="18" charset="0"/>
              </a:rPr>
              <a:t> </a:t>
            </a:r>
            <a:r>
              <a:rPr lang="en-US" sz="2000" dirty="0" err="1" smtClean="0">
                <a:solidFill>
                  <a:srgbClr val="C00000"/>
                </a:solidFill>
                <a:latin typeface="Times New Roman" panose="02020603050405020304" pitchFamily="18" charset="0"/>
                <a:cs typeface="Times New Roman" panose="02020603050405020304" pitchFamily="18" charset="0"/>
              </a:rPr>
              <a:t>Tewari</a:t>
            </a:r>
            <a:endParaRPr lang="en-US" sz="2000" dirty="0" smtClean="0">
              <a:solidFill>
                <a:srgbClr val="C00000"/>
              </a:solidFill>
              <a:latin typeface="Times New Roman" panose="02020603050405020304" pitchFamily="18" charset="0"/>
              <a:cs typeface="Times New Roman" panose="02020603050405020304" pitchFamily="18" charset="0"/>
            </a:endParaRPr>
          </a:p>
          <a:p>
            <a:endParaRPr lang="en-US" dirty="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p>
        </p:txBody>
      </p:sp>
      <p:sp>
        <p:nvSpPr>
          <p:cNvPr id="98307" name="Content Placeholder 2"/>
          <p:cNvSpPr>
            <a:spLocks noGrp="1"/>
          </p:cNvSpPr>
          <p:nvPr>
            <p:ph sz="quarter" idx="1"/>
          </p:nvPr>
        </p:nvSpPr>
        <p:spPr>
          <a:xfrm>
            <a:off x="457200" y="1600200"/>
            <a:ext cx="8229600" cy="4873625"/>
          </a:xfrm>
        </p:spPr>
        <p:txBody>
          <a:bodyPr>
            <a:normAutofit fontScale="92500" lnSpcReduction="20000"/>
          </a:bodyPr>
          <a:lstStyle/>
          <a:p>
            <a:pPr algn="just">
              <a:lnSpc>
                <a:spcPct val="150000"/>
              </a:lnSpc>
              <a:defRPr/>
            </a:pPr>
            <a:r>
              <a:rPr lang="en-US" sz="2000" dirty="0" smtClean="0">
                <a:latin typeface="Times New Roman" panose="02020603050405020304" pitchFamily="18" charset="0"/>
                <a:cs typeface="Times New Roman" panose="02020603050405020304" pitchFamily="18" charset="0"/>
              </a:rPr>
              <a:t>D.M. </a:t>
            </a:r>
            <a:r>
              <a:rPr lang="en-US" sz="2000" dirty="0" err="1" smtClean="0">
                <a:latin typeface="Times New Roman" panose="02020603050405020304" pitchFamily="18" charset="0"/>
                <a:cs typeface="Times New Roman" panose="02020603050405020304" pitchFamily="18" charset="0"/>
              </a:rPr>
              <a:t>O’Mullane</a:t>
            </a:r>
            <a:r>
              <a:rPr lang="en-US" sz="2000" dirty="0" smtClean="0">
                <a:latin typeface="Times New Roman" panose="02020603050405020304" pitchFamily="18" charset="0"/>
                <a:cs typeface="Times New Roman" panose="02020603050405020304" pitchFamily="18" charset="0"/>
              </a:rPr>
              <a:t> (1994) systemic fluorides. </a:t>
            </a:r>
            <a:r>
              <a:rPr lang="en-US" sz="2000" dirty="0" smtClean="0">
                <a:solidFill>
                  <a:srgbClr val="C00000"/>
                </a:solidFill>
                <a:latin typeface="Times New Roman" panose="02020603050405020304" pitchFamily="18" charset="0"/>
                <a:cs typeface="Times New Roman" panose="02020603050405020304" pitchFamily="18" charset="0"/>
              </a:rPr>
              <a:t>Adv Dent Res 8(2);181-184 </a:t>
            </a:r>
          </a:p>
          <a:p>
            <a:pPr algn="just">
              <a:lnSpc>
                <a:spcPct val="150000"/>
              </a:lnSpc>
              <a:defRPr/>
            </a:pPr>
            <a:r>
              <a:rPr lang="en-US" sz="2000" dirty="0" smtClean="0">
                <a:latin typeface="Times New Roman" panose="02020603050405020304" pitchFamily="18" charset="0"/>
                <a:cs typeface="Times New Roman" panose="02020603050405020304" pitchFamily="18" charset="0"/>
              </a:rPr>
              <a:t>H. Chen et al (2006) Effects of Systemic Fluoride and in vitro Fluoride Treatment on Enamel Crystals </a:t>
            </a:r>
            <a:r>
              <a:rPr lang="en-US" sz="2000" dirty="0" smtClean="0">
                <a:solidFill>
                  <a:srgbClr val="C00000"/>
                </a:solidFill>
                <a:latin typeface="Times New Roman" panose="02020603050405020304" pitchFamily="18" charset="0"/>
                <a:cs typeface="Times New Roman" panose="02020603050405020304" pitchFamily="18" charset="0"/>
              </a:rPr>
              <a:t>J Dent Res 85(11):1042-1045</a:t>
            </a:r>
          </a:p>
          <a:p>
            <a:pPr algn="just">
              <a:lnSpc>
                <a:spcPct val="150000"/>
              </a:lnSpc>
              <a:defRPr/>
            </a:pPr>
            <a:r>
              <a:rPr lang="en-US" sz="2000" dirty="0" smtClean="0">
                <a:latin typeface="Times New Roman" panose="02020603050405020304" pitchFamily="18" charset="0"/>
                <a:cs typeface="Times New Roman" panose="02020603050405020304" pitchFamily="18" charset="0"/>
              </a:rPr>
              <a:t>Fluoride nature’s cavity fighter. </a:t>
            </a:r>
            <a:r>
              <a:rPr lang="en-US" sz="2000" dirty="0" smtClean="0">
                <a:solidFill>
                  <a:srgbClr val="C00000"/>
                </a:solidFill>
                <a:latin typeface="Times New Roman" panose="02020603050405020304" pitchFamily="18" charset="0"/>
                <a:cs typeface="Times New Roman" panose="02020603050405020304" pitchFamily="18" charset="0"/>
              </a:rPr>
              <a:t>JADA, Vol. 136 December 2005</a:t>
            </a:r>
          </a:p>
          <a:p>
            <a:pPr algn="just">
              <a:lnSpc>
                <a:spcPct val="150000"/>
              </a:lnSpc>
              <a:defRPr/>
            </a:pPr>
            <a:r>
              <a:rPr lang="en-US" sz="2000" dirty="0" smtClean="0">
                <a:latin typeface="Times New Roman" panose="02020603050405020304" pitchFamily="18" charset="0"/>
                <a:cs typeface="Times New Roman" panose="02020603050405020304" pitchFamily="18" charset="0"/>
              </a:rPr>
              <a:t>Michael W et al (2008) </a:t>
            </a:r>
            <a:r>
              <a:rPr lang="en-US" sz="2000" dirty="0" err="1" smtClean="0">
                <a:solidFill>
                  <a:srgbClr val="C00000"/>
                </a:solidFill>
                <a:latin typeface="Times New Roman" panose="02020603050405020304" pitchFamily="18" charset="0"/>
                <a:cs typeface="Times New Roman" panose="02020603050405020304" pitchFamily="18" charset="0"/>
              </a:rPr>
              <a:t>Ameican</a:t>
            </a:r>
            <a:r>
              <a:rPr lang="en-US" sz="2000" dirty="0" smtClean="0">
                <a:solidFill>
                  <a:srgbClr val="C00000"/>
                </a:solidFill>
                <a:latin typeface="Times New Roman" panose="02020603050405020304" pitchFamily="18" charset="0"/>
                <a:cs typeface="Times New Roman" panose="02020603050405020304" pitchFamily="18" charset="0"/>
              </a:rPr>
              <a:t> academy of </a:t>
            </a:r>
            <a:r>
              <a:rPr lang="en-US" sz="2000" dirty="0" err="1" smtClean="0">
                <a:solidFill>
                  <a:srgbClr val="C00000"/>
                </a:solidFill>
                <a:latin typeface="Times New Roman" panose="02020603050405020304" pitchFamily="18" charset="0"/>
                <a:cs typeface="Times New Roman" panose="02020603050405020304" pitchFamily="18" charset="0"/>
              </a:rPr>
              <a:t>peadiatrics</a:t>
            </a:r>
            <a:r>
              <a:rPr lang="en-US" sz="2000" dirty="0" smtClean="0">
                <a:solidFill>
                  <a:srgbClr val="C00000"/>
                </a:solidFill>
                <a:latin typeface="Times New Roman" panose="02020603050405020304" pitchFamily="18" charset="0"/>
                <a:cs typeface="Times New Roman" panose="02020603050405020304" pitchFamily="18" charset="0"/>
              </a:rPr>
              <a:t> </a:t>
            </a:r>
            <a:r>
              <a:rPr lang="en-US" sz="2000" dirty="0" err="1" smtClean="0">
                <a:solidFill>
                  <a:srgbClr val="C00000"/>
                </a:solidFill>
                <a:latin typeface="Times New Roman" panose="02020603050405020304" pitchFamily="18" charset="0"/>
                <a:cs typeface="Times New Roman" panose="02020603050405020304" pitchFamily="18" charset="0"/>
              </a:rPr>
              <a:t>vol</a:t>
            </a:r>
            <a:r>
              <a:rPr lang="en-US" sz="2000" dirty="0" smtClean="0">
                <a:solidFill>
                  <a:srgbClr val="C00000"/>
                </a:solidFill>
                <a:latin typeface="Times New Roman" panose="02020603050405020304" pitchFamily="18" charset="0"/>
                <a:cs typeface="Times New Roman" panose="02020603050405020304" pitchFamily="18" charset="0"/>
              </a:rPr>
              <a:t> 101;No.1</a:t>
            </a:r>
          </a:p>
          <a:p>
            <a:pPr algn="just">
              <a:lnSpc>
                <a:spcPct val="150000"/>
              </a:lnSpc>
              <a:defRPr/>
            </a:pPr>
            <a:r>
              <a:rPr lang="en-US" sz="2000" dirty="0" smtClean="0">
                <a:latin typeface="Times New Roman" panose="02020603050405020304" pitchFamily="18" charset="0"/>
                <a:cs typeface="Times New Roman" panose="02020603050405020304" pitchFamily="18" charset="0"/>
              </a:rPr>
              <a:t>Benefits and risks of water fluoridation An Update of the 1996 Federal-Provincial Sub-committee Report by Dr. David Locker</a:t>
            </a:r>
          </a:p>
          <a:p>
            <a:pPr algn="just">
              <a:lnSpc>
                <a:spcPct val="150000"/>
              </a:lnSpc>
              <a:defRPr/>
            </a:pPr>
            <a:r>
              <a:rPr lang="en-US" sz="2000" dirty="0" smtClean="0">
                <a:latin typeface="Times New Roman" panose="02020603050405020304" pitchFamily="18" charset="0"/>
                <a:cs typeface="Times New Roman" panose="02020603050405020304" pitchFamily="18" charset="0"/>
              </a:rPr>
              <a:t>T. M. </a:t>
            </a:r>
            <a:r>
              <a:rPr lang="en-US" sz="2000" dirty="0" err="1" smtClean="0">
                <a:latin typeface="Times New Roman" panose="02020603050405020304" pitchFamily="18" charset="0"/>
                <a:cs typeface="Times New Roman" panose="02020603050405020304" pitchFamily="18" charset="0"/>
              </a:rPr>
              <a:t>Marthaler</a:t>
            </a:r>
            <a:r>
              <a:rPr lang="en-US" sz="2000" dirty="0" smtClean="0">
                <a:latin typeface="Times New Roman" panose="02020603050405020304" pitchFamily="18" charset="0"/>
                <a:cs typeface="Times New Roman" panose="02020603050405020304" pitchFamily="18" charset="0"/>
              </a:rPr>
              <a:t> et al.(2005) Salt fluoridation – an alternative in automatic prevention of dental caries </a:t>
            </a:r>
            <a:r>
              <a:rPr lang="en-US" sz="2000" dirty="0" smtClean="0">
                <a:solidFill>
                  <a:srgbClr val="C00000"/>
                </a:solidFill>
                <a:latin typeface="Times New Roman" panose="02020603050405020304" pitchFamily="18" charset="0"/>
                <a:cs typeface="Times New Roman" panose="02020603050405020304" pitchFamily="18" charset="0"/>
              </a:rPr>
              <a:t>International Dental Journal 55, 351-358</a:t>
            </a:r>
          </a:p>
          <a:p>
            <a:pPr algn="just">
              <a:lnSpc>
                <a:spcPct val="150000"/>
              </a:lnSpc>
              <a:defRPr/>
            </a:pPr>
            <a:r>
              <a:rPr lang="en-US" sz="2000" dirty="0" smtClean="0">
                <a:latin typeface="Times New Roman" panose="02020603050405020304" pitchFamily="18" charset="0"/>
                <a:cs typeface="Times New Roman" panose="02020603050405020304" pitchFamily="18" charset="0"/>
              </a:rPr>
              <a:t>Burt, B A (1992) The changing patterns of systemic fluoride intake. </a:t>
            </a:r>
            <a:r>
              <a:rPr lang="en-US" sz="2000" dirty="0" smtClean="0">
                <a:solidFill>
                  <a:srgbClr val="C00000"/>
                </a:solidFill>
                <a:latin typeface="Times New Roman" panose="02020603050405020304" pitchFamily="18" charset="0"/>
                <a:cs typeface="Times New Roman" panose="02020603050405020304" pitchFamily="18" charset="0"/>
              </a:rPr>
              <a:t>J-Dent-Res. 71(5): 1228-37 </a:t>
            </a:r>
          </a:p>
          <a:p>
            <a:pPr algn="just">
              <a:lnSpc>
                <a:spcPct val="150000"/>
              </a:lnSpc>
              <a:defRPr/>
            </a:pPr>
            <a:endParaRPr lang="en-US" sz="2000" dirty="0" smtClean="0">
              <a:solidFill>
                <a:srgbClr val="C00000"/>
              </a:solidFill>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p>
        </p:txBody>
      </p:sp>
      <p:sp>
        <p:nvSpPr>
          <p:cNvPr id="99331" name="Content Placeholder 2"/>
          <p:cNvSpPr>
            <a:spLocks noGrp="1"/>
          </p:cNvSpPr>
          <p:nvPr>
            <p:ph sz="quarter" idx="1"/>
          </p:nvPr>
        </p:nvSpPr>
        <p:spPr>
          <a:xfrm>
            <a:off x="457200" y="1143000"/>
            <a:ext cx="7467600" cy="5330825"/>
          </a:xfrm>
        </p:spPr>
        <p:txBody>
          <a:bodyPr>
            <a:normAutofit/>
          </a:bodyPr>
          <a:lstStyle/>
          <a:p>
            <a:pPr eaLnBrk="1" hangingPunct="1">
              <a:lnSpc>
                <a:spcPct val="90000"/>
              </a:lnSpc>
              <a:buNone/>
            </a:pPr>
            <a:endParaRPr lang="en-US" dirty="0" smtClean="0"/>
          </a:p>
          <a:p>
            <a:pPr algn="just"/>
            <a:r>
              <a:rPr lang="en-US" sz="2000" dirty="0" smtClean="0">
                <a:latin typeface="Times New Roman" panose="02020603050405020304" pitchFamily="18" charset="0"/>
                <a:cs typeface="Times New Roman" panose="02020603050405020304" pitchFamily="18" charset="0"/>
              </a:rPr>
              <a:t>Horowitz HS: Decision-making for national programs of community fluoride </a:t>
            </a:r>
            <a:r>
              <a:rPr lang="en-US" sz="2000" dirty="0" err="1" smtClean="0">
                <a:latin typeface="Times New Roman" panose="02020603050405020304" pitchFamily="18" charset="0"/>
                <a:cs typeface="Times New Roman" panose="02020603050405020304" pitchFamily="18" charset="0"/>
              </a:rPr>
              <a:t>use.Community</a:t>
            </a:r>
            <a:r>
              <a:rPr lang="en-US" sz="2000" dirty="0" smtClean="0">
                <a:latin typeface="Times New Roman" panose="02020603050405020304" pitchFamily="18" charset="0"/>
                <a:cs typeface="Times New Roman" panose="02020603050405020304" pitchFamily="18" charset="0"/>
              </a:rPr>
              <a:t> Dent Oral </a:t>
            </a:r>
            <a:r>
              <a:rPr lang="en-US" sz="2000" dirty="0" err="1" smtClean="0">
                <a:latin typeface="Times New Roman" panose="02020603050405020304" pitchFamily="18" charset="0"/>
                <a:cs typeface="Times New Roman" panose="02020603050405020304" pitchFamily="18" charset="0"/>
              </a:rPr>
              <a:t>Epidemiol</a:t>
            </a:r>
            <a:r>
              <a:rPr lang="en-US" sz="2000" dirty="0" smtClean="0">
                <a:latin typeface="Times New Roman" panose="02020603050405020304" pitchFamily="18" charset="0"/>
                <a:cs typeface="Times New Roman" panose="02020603050405020304" pitchFamily="18" charset="0"/>
              </a:rPr>
              <a:t> 2000; 28: 321–9.</a:t>
            </a:r>
          </a:p>
          <a:p>
            <a:pPr algn="just"/>
            <a:r>
              <a:rPr lang="en-US" sz="2000" dirty="0" smtClean="0">
                <a:latin typeface="Times New Roman" panose="02020603050405020304" pitchFamily="18" charset="0"/>
                <a:cs typeface="Times New Roman" panose="02020603050405020304" pitchFamily="18" charset="0"/>
              </a:rPr>
              <a:t>Development of a milk fluoridation scheme for prevention scheme for prevention of dental caries. WHO 2001</a:t>
            </a:r>
          </a:p>
          <a:p>
            <a:pPr algn="just"/>
            <a:r>
              <a:rPr lang="en-US" sz="2000" dirty="0" smtClean="0">
                <a:latin typeface="Times New Roman" panose="02020603050405020304" pitchFamily="18" charset="0"/>
                <a:cs typeface="Times New Roman" panose="02020603050405020304" pitchFamily="18" charset="0"/>
              </a:rPr>
              <a:t>Is Water Fluoridation Still Necessary? J.V. Kumar. Adv. Dent. Res. 2008; 20; 8.</a:t>
            </a:r>
          </a:p>
          <a:p>
            <a:pPr algn="just"/>
            <a:r>
              <a:rPr lang="en-US" sz="2000" dirty="0" smtClean="0">
                <a:latin typeface="Times New Roman" panose="02020603050405020304" pitchFamily="18" charset="0"/>
                <a:cs typeface="Times New Roman" panose="02020603050405020304" pitchFamily="18" charset="0"/>
              </a:rPr>
              <a:t>Water </a:t>
            </a:r>
            <a:r>
              <a:rPr lang="en-US" sz="2000" dirty="0" err="1" smtClean="0">
                <a:latin typeface="Times New Roman" panose="02020603050405020304" pitchFamily="18" charset="0"/>
                <a:cs typeface="Times New Roman" panose="02020603050405020304" pitchFamily="18" charset="0"/>
              </a:rPr>
              <a:t>Fluoridation:a</a:t>
            </a:r>
            <a:r>
              <a:rPr lang="en-US" sz="2000" dirty="0" smtClean="0">
                <a:latin typeface="Times New Roman" panose="02020603050405020304" pitchFamily="18" charset="0"/>
                <a:cs typeface="Times New Roman" panose="02020603050405020304" pitchFamily="18" charset="0"/>
              </a:rPr>
              <a:t> Review of Recent Research and Actions. Joel M. Kauffman,; Journal of American Physicians and Surgeons Volume 10 (2) 2005.</a:t>
            </a:r>
          </a:p>
          <a:p>
            <a:pPr algn="just"/>
            <a:r>
              <a:rPr lang="en-US" sz="2000" dirty="0" smtClean="0">
                <a:latin typeface="Times New Roman" panose="02020603050405020304" pitchFamily="18" charset="0"/>
                <a:cs typeface="Times New Roman" panose="02020603050405020304" pitchFamily="18" charset="0"/>
              </a:rPr>
              <a:t>A systematic review of the efficacy and safety of fluoridation. Australian National Health and Medical Research </a:t>
            </a:r>
            <a:r>
              <a:rPr lang="en-US" sz="2000" dirty="0" err="1" smtClean="0">
                <a:latin typeface="Times New Roman" panose="02020603050405020304" pitchFamily="18" charset="0"/>
                <a:cs typeface="Times New Roman" panose="02020603050405020304" pitchFamily="18" charset="0"/>
              </a:rPr>
              <a:t>Council.Canberra</a:t>
            </a:r>
            <a:r>
              <a:rPr lang="en-US" sz="2000" dirty="0" smtClean="0">
                <a:latin typeface="Times New Roman" panose="02020603050405020304" pitchFamily="18" charset="0"/>
                <a:cs typeface="Times New Roman" panose="02020603050405020304" pitchFamily="18" charset="0"/>
              </a:rPr>
              <a:t>: Australian Government; 2007</a:t>
            </a:r>
          </a:p>
          <a:p>
            <a:pPr algn="just"/>
            <a:endParaRPr lang="en-US" sz="2000" dirty="0" smtClean="0">
              <a:latin typeface="Times New Roman" panose="02020603050405020304" pitchFamily="18" charset="0"/>
              <a:cs typeface="Times New Roman" panose="02020603050405020304" pitchFamily="18" charset="0"/>
            </a:endParaRPr>
          </a:p>
          <a:p>
            <a:endParaRPr lang="en-US" dirty="0" smtClean="0"/>
          </a:p>
        </p:txBody>
      </p:sp>
    </p:spTree>
  </p:cSld>
  <p:clrMapOvr>
    <a:masterClrMapping/>
  </p:clrMapOvr>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just"/>
            <a:r>
              <a:rPr lang="en-US" sz="2000" dirty="0" smtClean="0">
                <a:latin typeface="Times New Roman" panose="02020603050405020304" pitchFamily="18" charset="0"/>
                <a:cs typeface="Times New Roman" panose="02020603050405020304" pitchFamily="18" charset="0"/>
              </a:rPr>
              <a:t>Harding MA. Water fluoridation and oral health. </a:t>
            </a:r>
            <a:r>
              <a:rPr lang="en-US" sz="2000" dirty="0" err="1" smtClean="0">
                <a:latin typeface="Times New Roman" panose="02020603050405020304" pitchFamily="18" charset="0"/>
                <a:cs typeface="Times New Roman" panose="02020603050405020304" pitchFamily="18" charset="0"/>
              </a:rPr>
              <a:t>Acta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Medica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Academica</a:t>
            </a:r>
            <a:r>
              <a:rPr lang="en-US" sz="2000" dirty="0" smtClean="0">
                <a:latin typeface="Times New Roman" panose="02020603050405020304" pitchFamily="18" charset="0"/>
                <a:cs typeface="Times New Roman" panose="02020603050405020304" pitchFamily="18" charset="0"/>
              </a:rPr>
              <a:t> 2013;42(2):131-139</a:t>
            </a:r>
          </a:p>
          <a:p>
            <a:pPr algn="just"/>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Marthaler</a:t>
            </a:r>
            <a:r>
              <a:rPr lang="en-US" sz="2000" dirty="0" smtClean="0">
                <a:latin typeface="Times New Roman" panose="02020603050405020304" pitchFamily="18" charset="0"/>
                <a:cs typeface="Times New Roman" panose="02020603050405020304" pitchFamily="18" charset="0"/>
              </a:rPr>
              <a:t> TM. Salt fluoridation and oral health. </a:t>
            </a:r>
            <a:r>
              <a:rPr lang="en-US" sz="2000" dirty="0" err="1" smtClean="0">
                <a:latin typeface="Times New Roman" panose="02020603050405020304" pitchFamily="18" charset="0"/>
                <a:cs typeface="Times New Roman" panose="02020603050405020304" pitchFamily="18" charset="0"/>
              </a:rPr>
              <a:t>Acta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Medica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Academica</a:t>
            </a:r>
            <a:r>
              <a:rPr lang="en-US" sz="2000" dirty="0" smtClean="0">
                <a:latin typeface="Times New Roman" panose="02020603050405020304" pitchFamily="18" charset="0"/>
                <a:cs typeface="Times New Roman" panose="02020603050405020304" pitchFamily="18" charset="0"/>
              </a:rPr>
              <a:t> 2013;42(2)140-155</a:t>
            </a:r>
          </a:p>
          <a:p>
            <a:pPr algn="just"/>
            <a:r>
              <a:rPr lang="en-US" sz="2000" dirty="0" err="1" smtClean="0">
                <a:latin typeface="Times New Roman" panose="02020603050405020304" pitchFamily="18" charset="0"/>
                <a:cs typeface="Times New Roman" panose="02020603050405020304" pitchFamily="18" charset="0"/>
              </a:rPr>
              <a:t>Banoczy</a:t>
            </a:r>
            <a:r>
              <a:rPr lang="en-US" sz="2000" dirty="0" smtClean="0">
                <a:latin typeface="Times New Roman" panose="02020603050405020304" pitchFamily="18" charset="0"/>
                <a:cs typeface="Times New Roman" panose="02020603050405020304" pitchFamily="18" charset="0"/>
              </a:rPr>
              <a:t> J et al. Milk fluoridation for the prevention of dental caries. </a:t>
            </a:r>
            <a:r>
              <a:rPr lang="en-US" sz="2000" dirty="0" err="1" smtClean="0">
                <a:latin typeface="Times New Roman" panose="02020603050405020304" pitchFamily="18" charset="0"/>
                <a:cs typeface="Times New Roman" panose="02020603050405020304" pitchFamily="18" charset="0"/>
              </a:rPr>
              <a:t>Acta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Medica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Academica</a:t>
            </a:r>
            <a:r>
              <a:rPr lang="en-US" sz="2000" dirty="0" smtClean="0">
                <a:latin typeface="Times New Roman" panose="02020603050405020304" pitchFamily="18" charset="0"/>
                <a:cs typeface="Times New Roman" panose="02020603050405020304" pitchFamily="18" charset="0"/>
              </a:rPr>
              <a:t> 2013;42(2):156-167</a:t>
            </a:r>
          </a:p>
          <a:p>
            <a:pPr algn="just"/>
            <a:r>
              <a:rPr lang="en-US" sz="2000" dirty="0" err="1" smtClean="0">
                <a:latin typeface="Times New Roman" panose="02020603050405020304" pitchFamily="18" charset="0"/>
                <a:cs typeface="Times New Roman" panose="02020603050405020304" pitchFamily="18" charset="0"/>
              </a:rPr>
              <a:t>Pizzo</a:t>
            </a:r>
            <a:r>
              <a:rPr lang="en-US" sz="2000" dirty="0" smtClean="0">
                <a:latin typeface="Times New Roman" panose="02020603050405020304" pitchFamily="18" charset="0"/>
                <a:cs typeface="Times New Roman" panose="02020603050405020304" pitchFamily="18" charset="0"/>
              </a:rPr>
              <a:t> et al. Community water fluoridation and caries prevention: a critical review. </a:t>
            </a:r>
            <a:r>
              <a:rPr lang="en-US" sz="2000" dirty="0" err="1" smtClean="0">
                <a:latin typeface="Times New Roman" panose="02020603050405020304" pitchFamily="18" charset="0"/>
                <a:cs typeface="Times New Roman" panose="02020603050405020304" pitchFamily="18" charset="0"/>
              </a:rPr>
              <a:t>Clin</a:t>
            </a:r>
            <a:r>
              <a:rPr lang="en-US" sz="2000" dirty="0" smtClean="0">
                <a:latin typeface="Times New Roman" panose="02020603050405020304" pitchFamily="18" charset="0"/>
                <a:cs typeface="Times New Roman" panose="02020603050405020304" pitchFamily="18" charset="0"/>
              </a:rPr>
              <a:t> Oral Invest 2007 Sep;11(3):189-93.</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3"/>
          <p:cNvSpPr>
            <a:spLocks noGrp="1" noChangeArrowheads="1"/>
          </p:cNvSpPr>
          <p:nvPr>
            <p:ph sz="quarter" idx="1"/>
          </p:nvPr>
        </p:nvSpPr>
        <p:spPr>
          <a:xfrm>
            <a:off x="457200" y="433388"/>
            <a:ext cx="3048000" cy="6067425"/>
          </a:xfrm>
        </p:spPr>
        <p:txBody>
          <a:bodyPr>
            <a:normAutofit/>
          </a:bodyPr>
          <a:lstStyle/>
          <a:p>
            <a:pPr algn="ctr" eaLnBrk="1" hangingPunct="1">
              <a:lnSpc>
                <a:spcPct val="110000"/>
              </a:lnSpc>
              <a:buNone/>
            </a:pPr>
            <a:endParaRPr lang="en-US" sz="5400" dirty="0" smtClean="0">
              <a:solidFill>
                <a:srgbClr val="FF0000"/>
              </a:solidFill>
              <a:latin typeface="Cooper Black" panose="0208090404030B020404" pitchFamily="18" charset="0"/>
            </a:endParaRPr>
          </a:p>
          <a:p>
            <a:pPr algn="ctr" eaLnBrk="1" hangingPunct="1">
              <a:lnSpc>
                <a:spcPct val="110000"/>
              </a:lnSpc>
              <a:buNone/>
            </a:pPr>
            <a:endParaRPr lang="en-US" sz="5400" dirty="0" smtClean="0">
              <a:solidFill>
                <a:srgbClr val="FF0000"/>
              </a:solidFill>
              <a:latin typeface="Cooper Black" panose="0208090404030B020404" pitchFamily="18" charset="0"/>
            </a:endParaRPr>
          </a:p>
          <a:p>
            <a:pPr algn="ctr" eaLnBrk="1" hangingPunct="1">
              <a:lnSpc>
                <a:spcPct val="110000"/>
              </a:lnSpc>
              <a:buNone/>
            </a:pPr>
            <a:r>
              <a:rPr lang="en-US" sz="5400" dirty="0" smtClean="0">
                <a:solidFill>
                  <a:srgbClr val="FF0000"/>
                </a:solidFill>
                <a:latin typeface="Cooper Black" panose="0208090404030B020404" pitchFamily="18" charset="0"/>
              </a:rPr>
              <a:t>Thank you </a:t>
            </a:r>
          </a:p>
        </p:txBody>
      </p:sp>
      <p:pic>
        <p:nvPicPr>
          <p:cNvPr id="126978" name="Picture 2" descr="C:\Users\Pallavi\Pictures\downloaded snaps\images 4.jpg"/>
          <p:cNvPicPr>
            <a:picLocks noChangeAspect="1" noChangeArrowheads="1"/>
          </p:cNvPicPr>
          <p:nvPr/>
        </p:nvPicPr>
        <p:blipFill>
          <a:blip r:embed="rId2"/>
          <a:srcRect/>
          <a:stretch>
            <a:fillRect/>
          </a:stretch>
        </p:blipFill>
        <p:spPr bwMode="auto">
          <a:xfrm>
            <a:off x="3276600" y="533401"/>
            <a:ext cx="4857750" cy="5798456"/>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Origin</Template>
  <TotalTime>47</TotalTime>
  <Words>8220</Words>
  <Application>Microsoft Office PowerPoint</Application>
  <PresentationFormat>On-screen Show (4:3)</PresentationFormat>
  <Paragraphs>1027</Paragraphs>
  <Slides>185</Slides>
  <Notes>19</Notes>
  <HiddenSlides>0</HiddenSlides>
  <MMClips>0</MMClips>
  <ScaleCrop>false</ScaleCrop>
  <HeadingPairs>
    <vt:vector size="4" baseType="variant">
      <vt:variant>
        <vt:lpstr>Theme</vt:lpstr>
      </vt:variant>
      <vt:variant>
        <vt:i4>1</vt:i4>
      </vt:variant>
      <vt:variant>
        <vt:lpstr>Slide Titles</vt:lpstr>
      </vt:variant>
      <vt:variant>
        <vt:i4>185</vt:i4>
      </vt:variant>
    </vt:vector>
  </HeadingPairs>
  <TitlesOfParts>
    <vt:vector size="186" baseType="lpstr">
      <vt:lpstr>Origin</vt:lpstr>
      <vt:lpstr>PowerPoint Presentation</vt:lpstr>
      <vt:lpstr>INTRODUCTION </vt:lpstr>
      <vt:lpstr>PowerPoint Presentation</vt:lpstr>
      <vt:lpstr>OCCURRENCE AND CHEMISTRY OF FLUORIDE </vt:lpstr>
      <vt:lpstr>Fluorine as element </vt:lpstr>
      <vt:lpstr>PowerPoint Presentation</vt:lpstr>
      <vt:lpstr>Fluoride in environment</vt:lpstr>
      <vt:lpstr>Fluoride in environment </vt:lpstr>
      <vt:lpstr>Fluoride in lithosphere</vt:lpstr>
      <vt:lpstr>Fluoride in hydrosphere</vt:lpstr>
      <vt:lpstr>Fluoride in atmosphere </vt:lpstr>
      <vt:lpstr>Fluoride in biosphere </vt:lpstr>
      <vt:lpstr>PowerPoint Presentation</vt:lpstr>
      <vt:lpstr>PowerPoint Presentation</vt:lpstr>
      <vt:lpstr>PowerPoint Presentation</vt:lpstr>
      <vt:lpstr>FLUORIDE  INTAKE</vt:lpstr>
      <vt:lpstr>Infants</vt:lpstr>
      <vt:lpstr>PowerPoint Presentation</vt:lpstr>
      <vt:lpstr>Pre school children</vt:lpstr>
      <vt:lpstr>PowerPoint Presentation</vt:lpstr>
      <vt:lpstr>Fluoride exposure from dental products </vt:lpstr>
      <vt:lpstr>Miscellaneous sources of exposures</vt:lpstr>
      <vt:lpstr>FLUORIDE  METABOLISM</vt:lpstr>
      <vt:lpstr>PowerPoint Presentation</vt:lpstr>
      <vt:lpstr>PowerPoint Presentation</vt:lpstr>
      <vt:lpstr>Absorption</vt:lpstr>
      <vt:lpstr>PowerPoint Presentation</vt:lpstr>
      <vt:lpstr>PowerPoint Presentation</vt:lpstr>
      <vt:lpstr>PowerPoint Presentation</vt:lpstr>
      <vt:lpstr>PowerPoint Presentation</vt:lpstr>
      <vt:lpstr>Factors influencing absorption</vt:lpstr>
      <vt:lpstr>FLUORIDE IN BLOOD PLASMA</vt:lpstr>
      <vt:lpstr>Pharmacokinetics of fluoride</vt:lpstr>
      <vt:lpstr>PowerPoint Presentation</vt:lpstr>
      <vt:lpstr>PowerPoint Presentation</vt:lpstr>
      <vt:lpstr>PowerPoint Presentation</vt:lpstr>
      <vt:lpstr>DISTRIBUTION IN SOFT TISSUES</vt:lpstr>
      <vt:lpstr>DISTRIBUTION IN MILK </vt:lpstr>
      <vt:lpstr>Distribution in saliva</vt:lpstr>
      <vt:lpstr>DISTRIBUTION IN BONE TISSUE</vt:lpstr>
      <vt:lpstr>Distribution in dental tissues </vt:lpstr>
      <vt:lpstr>Distribution in the fetus </vt:lpstr>
      <vt:lpstr>PowerPoint Presentation</vt:lpstr>
      <vt:lpstr>Excretion </vt:lpstr>
      <vt:lpstr> </vt:lpstr>
      <vt:lpstr>EXCRETION VIA BREAST MILK</vt:lpstr>
      <vt:lpstr>Excretion via feces</vt:lpstr>
      <vt:lpstr>EXCRETION IN SWEAT AND SALIVA</vt:lpstr>
      <vt:lpstr>EFFECT OF FLUORIDE INTAKE IN HUMANS</vt:lpstr>
      <vt:lpstr>EFFECT OF FLUORIDE INTAKE IN HUMANS</vt:lpstr>
      <vt:lpstr>MECHANISM OF ACTION OF FLUORIDE</vt:lpstr>
      <vt:lpstr>PowerPoint Presentation</vt:lpstr>
      <vt:lpstr>PowerPoint Presentation</vt:lpstr>
      <vt:lpstr>1. INCREASED ENAMEL RESISTANCE</vt:lpstr>
      <vt:lpstr>PowerPoint Presentation</vt:lpstr>
      <vt:lpstr>(the solubility hypothesis)</vt:lpstr>
      <vt:lpstr>PowerPoint Presentation</vt:lpstr>
      <vt:lpstr>2. INCREASED RATE OF POST ERUPTIVE MATURATION</vt:lpstr>
      <vt:lpstr>PowerPoint Presentation</vt:lpstr>
      <vt:lpstr>3. REMINERALIZATION </vt:lpstr>
      <vt:lpstr>PowerPoint Presentation</vt:lpstr>
      <vt:lpstr>PowerPoint Presentation</vt:lpstr>
      <vt:lpstr>4. INTERFERENCE WITH MICRO ORGANISMS</vt:lpstr>
      <vt:lpstr>PowerPoint Presentation</vt:lpstr>
      <vt:lpstr>PowerPoint Presentation</vt:lpstr>
      <vt:lpstr>PowerPoint Presentation</vt:lpstr>
      <vt:lpstr>PowerPoint Presentation</vt:lpstr>
      <vt:lpstr>Current concept</vt:lpstr>
      <vt:lpstr>CLASSIFICATION OF FLUORIDES </vt:lpstr>
      <vt:lpstr>Classification </vt:lpstr>
      <vt:lpstr>SYSTEMIC FLUORIDES</vt:lpstr>
      <vt:lpstr>Systemic fluorides </vt:lpstr>
      <vt:lpstr>Community Water fluoridation </vt:lpstr>
      <vt:lpstr>PowerPoint Presentation</vt:lpstr>
      <vt:lpstr>PowerPoint Presentation</vt:lpstr>
      <vt:lpstr>Fluoridation: an ideal public health intervention </vt:lpstr>
      <vt:lpstr>History of community water   fluoridation </vt:lpstr>
      <vt:lpstr>PowerPoint Presentation</vt:lpstr>
      <vt:lpstr>Clinical discovery phase [1901-1933]</vt:lpstr>
      <vt:lpstr>PowerPoint Presentation</vt:lpstr>
      <vt:lpstr>PowerPoint Presentation</vt:lpstr>
      <vt:lpstr>PowerPoint Presentation</vt:lpstr>
      <vt:lpstr> Epidemiological phase [1933-1945] </vt:lpstr>
      <vt:lpstr>PowerPoint Presentation</vt:lpstr>
      <vt:lpstr>21 study map </vt:lpstr>
      <vt:lpstr>21 city survey/ ecological study</vt:lpstr>
      <vt:lpstr>PowerPoint Presentation</vt:lpstr>
      <vt:lpstr>PowerPoint Presentation</vt:lpstr>
      <vt:lpstr> Demonstration phase [1945-1954] </vt:lpstr>
      <vt:lpstr>PowerPoint Presentation</vt:lpstr>
      <vt:lpstr>PowerPoint Presentation</vt:lpstr>
      <vt:lpstr>PowerPoint Presentation</vt:lpstr>
      <vt:lpstr>PowerPoint Presentation</vt:lpstr>
      <vt:lpstr>Canadian study (Brantford,Sarnia,&amp; Stratford)</vt:lpstr>
      <vt:lpstr>DUTCH STUDY (TIEL-CULEMBORG): </vt:lpstr>
      <vt:lpstr>PowerPoint Presentation</vt:lpstr>
      <vt:lpstr>PowerPoint Presentation</vt:lpstr>
      <vt:lpstr>Technology Transfer phase [1954 onwards..]</vt:lpstr>
      <vt:lpstr>Safety of Water fluoridation </vt:lpstr>
      <vt:lpstr>PowerPoint Presentation</vt:lpstr>
      <vt:lpstr>PowerPoint Presentation</vt:lpstr>
      <vt:lpstr>Engineering aspects of  Water fluoridation </vt:lpstr>
      <vt:lpstr>Fluoridation is not necessary</vt:lpstr>
      <vt:lpstr>Compounds used in Water Fluoridation :</vt:lpstr>
      <vt:lpstr>Equipments</vt:lpstr>
      <vt:lpstr>Saturator System</vt:lpstr>
      <vt:lpstr>Dry Feeder</vt:lpstr>
      <vt:lpstr>Solution Feeder System</vt:lpstr>
      <vt:lpstr>Venturifluoridator System</vt:lpstr>
      <vt:lpstr>Saturation Suspension cone System</vt:lpstr>
      <vt:lpstr>KEY ATTRIBUTES OF WATER FLUORIDATION </vt:lpstr>
      <vt:lpstr>Disadvantages</vt:lpstr>
      <vt:lpstr>School water fluoridation </vt:lpstr>
      <vt:lpstr> </vt:lpstr>
      <vt:lpstr>PowerPoint Presentation</vt:lpstr>
      <vt:lpstr>PowerPoint Presentation</vt:lpstr>
      <vt:lpstr>PowerPoint Presentation</vt:lpstr>
      <vt:lpstr>Requirements &amp; feasibility in india</vt:lpstr>
      <vt:lpstr>Salt fluoridation </vt:lpstr>
      <vt:lpstr>Salt  fluoridation </vt:lpstr>
      <vt:lpstr>PowerPoint Presentation</vt:lpstr>
      <vt:lpstr>Continuous processing</vt:lpstr>
      <vt:lpstr>PowerPoint Presentation</vt:lpstr>
      <vt:lpstr>PowerPoint Presentation</vt:lpstr>
      <vt:lpstr>Milk fluoridation</vt:lpstr>
      <vt:lpstr>PowerPoint Presentation</vt:lpstr>
      <vt:lpstr>PowerPoint Presentation</vt:lpstr>
      <vt:lpstr>Fluoride supplements</vt:lpstr>
      <vt:lpstr>PowerPoint Presentation</vt:lpstr>
      <vt:lpstr>PowerPoint Presentation</vt:lpstr>
      <vt:lpstr>PowerPoint Presentation</vt:lpstr>
      <vt:lpstr>PowerPoint Presentation</vt:lpstr>
      <vt:lpstr>PowerPoint Presentation</vt:lpstr>
      <vt:lpstr>Important considerations when using dosage schedule</vt:lpstr>
      <vt:lpstr>PowerPoint Presentation</vt:lpstr>
      <vt:lpstr>Practicality </vt:lpstr>
      <vt:lpstr>PowerPoint Presentation</vt:lpstr>
      <vt:lpstr>Guidelines to implement fluoridation programs  </vt:lpstr>
      <vt:lpstr>PowerPoint Presentation</vt:lpstr>
      <vt:lpstr>PowerPoint Presentation</vt:lpstr>
      <vt:lpstr>Topical fluorides </vt:lpstr>
      <vt:lpstr>TOPICAL FLUORIDES </vt:lpstr>
      <vt:lpstr>Professionally applied Topical Fluorides </vt:lpstr>
      <vt:lpstr>Method of preparation of 2% NaF:-</vt:lpstr>
      <vt:lpstr>PowerPoint Presentation</vt:lpstr>
      <vt:lpstr>NaF application</vt:lpstr>
      <vt:lpstr>Na fluoride </vt:lpstr>
      <vt:lpstr>Stannous fluoride </vt:lpstr>
      <vt:lpstr>Stannous fluoride </vt:lpstr>
      <vt:lpstr>Stannous fluoride </vt:lpstr>
      <vt:lpstr>Mechanism of action : </vt:lpstr>
      <vt:lpstr>Stannous fluoride </vt:lpstr>
      <vt:lpstr>PowerPoint Presentation</vt:lpstr>
      <vt:lpstr>APF solution (Brudevold technique)</vt:lpstr>
      <vt:lpstr>APF Solution </vt:lpstr>
      <vt:lpstr>PowerPoint Presentation</vt:lpstr>
      <vt:lpstr>PowerPoint Presentation</vt:lpstr>
      <vt:lpstr>PowerPoint Presentation</vt:lpstr>
      <vt:lpstr>PowerPoint Presentation</vt:lpstr>
      <vt:lpstr>PowerPoint Presentation</vt:lpstr>
      <vt:lpstr>Comparison of Topical Fluoride agents </vt:lpstr>
      <vt:lpstr>PowerPoint Presentation</vt:lpstr>
      <vt:lpstr>Fluoride varnishes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&amp; conclusion</vt:lpstr>
      <vt:lpstr>PowerPoint Presentation</vt:lpstr>
      <vt:lpstr>PowerPoint Presentation</vt:lpstr>
      <vt:lpstr>PowerPoint Presentation</vt:lpstr>
      <vt:lpstr>REFERENCES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HEALTH ISSUES IN GERIATRIC DENTAL CARE</dc:title>
  <dc:creator>Dr.Anjan Giriraju</dc:creator>
  <cp:lastModifiedBy>Prasanth</cp:lastModifiedBy>
  <cp:revision>343</cp:revision>
  <dcterms:created xsi:type="dcterms:W3CDTF">2006-08-16T00:00:00Z</dcterms:created>
  <dcterms:modified xsi:type="dcterms:W3CDTF">2025-01-15T15:19:03Z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97080C4B118A471499BAC5BCDC3B6120</vt:lpwstr>
  </property>
  <property fmtid="{D5CDD505-2E9C-101B-9397-08002B2CF9AE}" pid="3" name="KSOProductBuildVer">
    <vt:lpwstr>1033-11.2.0.11225</vt:lpwstr>
  </property>
</Properties>
</file>