
<file path=[Content_Types].xml><?xml version="1.0" encoding="utf-8"?>
<Types xmlns="http://schemas.openxmlformats.org/package/2006/content-types">
  <Default Extension="png" ContentType="image/png"/>
  <Default Extension="jpeg" ContentType="image/jpeg"/>
  <Default Extension="JPG" ContentType="image/.jpg"/>
  <Default Extension="wdp" ContentType="image/vnd.ms-photo"/>
  <Default Extension="gif" ContentType="image/gi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colors2.xml" ContentType="application/vnd.openxmlformats-officedocument.drawingml.diagramColors+xml"/>
  <Override PartName="/ppt/diagrams/colors3.xml" ContentType="application/vnd.openxmlformats-officedocument.drawingml.diagramColors+xml"/>
  <Override PartName="/ppt/diagrams/data1.xml" ContentType="application/vnd.openxmlformats-officedocument.drawingml.diagramData+xml"/>
  <Override PartName="/ppt/diagrams/data2.xml" ContentType="application/vnd.openxmlformats-officedocument.drawingml.diagramData+xml"/>
  <Override PartName="/ppt/diagrams/data3.xml" ContentType="application/vnd.openxmlformats-officedocument.drawingml.diagramData+xml"/>
  <Override PartName="/ppt/diagrams/drawing1.xml" ContentType="application/vnd.ms-office.drawingml.diagramDrawing+xml"/>
  <Override PartName="/ppt/diagrams/drawing2.xml" ContentType="application/vnd.ms-office.drawingml.diagramDrawing+xml"/>
  <Override PartName="/ppt/diagrams/drawing3.xml" ContentType="application/vnd.ms-office.drawingml.diagramDrawing+xml"/>
  <Override PartName="/ppt/diagrams/layout1.xml" ContentType="application/vnd.openxmlformats-officedocument.drawingml.diagramLayout+xml"/>
  <Override PartName="/ppt/diagrams/layout2.xml" ContentType="application/vnd.openxmlformats-officedocument.drawingml.diagramLayout+xml"/>
  <Override PartName="/ppt/diagrams/layout3.xml" ContentType="application/vnd.openxmlformats-officedocument.drawingml.diagramLayout+xml"/>
  <Override PartName="/ppt/diagrams/quickStyle1.xml" ContentType="application/vnd.openxmlformats-officedocument.drawingml.diagramStyle+xml"/>
  <Override PartName="/ppt/diagrams/quickStyle2.xml" ContentType="application/vnd.openxmlformats-officedocument.drawingml.diagramStyle+xml"/>
  <Override PartName="/ppt/diagrams/quickStyle3.xml" ContentType="application/vnd.openxmlformats-officedocument.drawingml.diagram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6"/>
  </p:notesMasterIdLst>
  <p:sldIdLst>
    <p:sldId id="557" r:id="rId3"/>
    <p:sldId id="554" r:id="rId4"/>
    <p:sldId id="553" r:id="rId5"/>
    <p:sldId id="406" r:id="rId7"/>
    <p:sldId id="258" r:id="rId8"/>
    <p:sldId id="259" r:id="rId9"/>
    <p:sldId id="276" r:id="rId10"/>
    <p:sldId id="277" r:id="rId11"/>
    <p:sldId id="260" r:id="rId12"/>
    <p:sldId id="279" r:id="rId13"/>
    <p:sldId id="280" r:id="rId14"/>
    <p:sldId id="281" r:id="rId15"/>
    <p:sldId id="304" r:id="rId16"/>
    <p:sldId id="470" r:id="rId17"/>
    <p:sldId id="262" r:id="rId18"/>
    <p:sldId id="479" r:id="rId19"/>
    <p:sldId id="539" r:id="rId20"/>
    <p:sldId id="468" r:id="rId21"/>
    <p:sldId id="264" r:id="rId22"/>
    <p:sldId id="265" r:id="rId23"/>
    <p:sldId id="266" r:id="rId24"/>
    <p:sldId id="540" r:id="rId25"/>
    <p:sldId id="269" r:id="rId26"/>
    <p:sldId id="541" r:id="rId27"/>
    <p:sldId id="542" r:id="rId28"/>
    <p:sldId id="485" r:id="rId29"/>
    <p:sldId id="336" r:id="rId30"/>
    <p:sldId id="486" r:id="rId31"/>
    <p:sldId id="487" r:id="rId32"/>
    <p:sldId id="271" r:id="rId33"/>
    <p:sldId id="559" r:id="rId34"/>
    <p:sldId id="543" r:id="rId35"/>
    <p:sldId id="560" r:id="rId36"/>
    <p:sldId id="544" r:id="rId37"/>
    <p:sldId id="272" r:id="rId38"/>
    <p:sldId id="377" r:id="rId39"/>
    <p:sldId id="273" r:id="rId40"/>
    <p:sldId id="274" r:id="rId41"/>
    <p:sldId id="545" r:id="rId42"/>
    <p:sldId id="558" r:id="rId43"/>
    <p:sldId id="388" r:id="rId44"/>
    <p:sldId id="520" r:id="rId45"/>
    <p:sldId id="393" r:id="rId46"/>
    <p:sldId id="547" r:id="rId47"/>
    <p:sldId id="436" r:id="rId48"/>
    <p:sldId id="437" r:id="rId49"/>
    <p:sldId id="439" r:id="rId50"/>
    <p:sldId id="440" r:id="rId51"/>
    <p:sldId id="441" r:id="rId52"/>
    <p:sldId id="442" r:id="rId53"/>
    <p:sldId id="550" r:id="rId54"/>
    <p:sldId id="561" r:id="rId55"/>
    <p:sldId id="551" r:id="rId56"/>
    <p:sldId id="529" r:id="rId57"/>
    <p:sldId id="530" r:id="rId58"/>
    <p:sldId id="548" r:id="rId59"/>
    <p:sldId id="502" r:id="rId60"/>
    <p:sldId id="531" r:id="rId61"/>
    <p:sldId id="532" r:id="rId62"/>
  </p:sldIdLst>
  <p:sldSz cx="9144000" cy="6858000" type="screen4x3"/>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2" d="100"/>
          <a:sy n="82" d="100"/>
        </p:scale>
        <p:origin x="-1474" y="-91"/>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5" Type="http://schemas.openxmlformats.org/officeDocument/2006/relationships/tableStyles" Target="tableStyles.xml"/><Relationship Id="rId64" Type="http://schemas.openxmlformats.org/officeDocument/2006/relationships/viewProps" Target="viewProps.xml"/><Relationship Id="rId63" Type="http://schemas.openxmlformats.org/officeDocument/2006/relationships/presProps" Target="presProps.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notesMaster" Target="notesMasters/notesMaster1.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3.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C1B93E4-5FE7-4CB3-B64C-8F0AF3FA41D5}" type="doc">
      <dgm:prSet loTypeId="urn:microsoft.com/office/officeart/2005/8/layout/venn3" loCatId="relationship" qsTypeId="urn:microsoft.com/office/officeart/2005/8/quickstyle/3d2#1" qsCatId="3D" csTypeId="urn:microsoft.com/office/officeart/2005/8/colors/accent1_2" csCatId="accent1" phldr="1"/>
      <dgm:spPr/>
      <dgm:t>
        <a:bodyPr/>
        <a:lstStyle/>
        <a:p>
          <a:endParaRPr lang="en-US"/>
        </a:p>
      </dgm:t>
    </dgm:pt>
    <dgm:pt modelId="{93D3A3DE-6D3B-46EF-864D-57A637F9CD24}">
      <dgm:prSet phldrT="[Text]" custT="1"/>
      <dgm:spPr/>
      <dgm:t>
        <a:bodyPr/>
        <a:lstStyle/>
        <a:p>
          <a:r>
            <a:rPr lang="en-US" sz="2400" dirty="0">
              <a:solidFill>
                <a:schemeClr val="tx1"/>
              </a:solidFill>
              <a:latin typeface="Times New Roman" panose="02020603050405020304" pitchFamily="18" charset="0"/>
              <a:cs typeface="Times New Roman" panose="02020603050405020304" pitchFamily="18" charset="0"/>
            </a:rPr>
            <a:t>Private fee for service</a:t>
          </a:r>
        </a:p>
      </dgm:t>
    </dgm:pt>
    <dgm:pt modelId="{4C1E0E6F-2E0D-45CF-8392-F1125B34F1DC}" cxnId="{D6EAFF43-A44A-4B87-B6B0-D8062129556E}" type="parTrans">
      <dgm:prSet/>
      <dgm:spPr/>
      <dgm:t>
        <a:bodyPr/>
        <a:lstStyle/>
        <a:p>
          <a:endParaRPr lang="en-US" sz="2400"/>
        </a:p>
      </dgm:t>
    </dgm:pt>
    <dgm:pt modelId="{7AD00337-9525-4850-8403-40CD5F8289FD}" cxnId="{D6EAFF43-A44A-4B87-B6B0-D8062129556E}" type="sibTrans">
      <dgm:prSet/>
      <dgm:spPr/>
      <dgm:t>
        <a:bodyPr/>
        <a:lstStyle/>
        <a:p>
          <a:endParaRPr lang="en-US" sz="2400"/>
        </a:p>
      </dgm:t>
    </dgm:pt>
    <dgm:pt modelId="{E7349D5B-D721-42E2-9523-10A19A3D5F96}">
      <dgm:prSet phldrT="[Text]" custT="1"/>
      <dgm:spPr/>
      <dgm:t>
        <a:bodyPr/>
        <a:lstStyle/>
        <a:p>
          <a:r>
            <a:rPr lang="en-US" sz="2400" dirty="0">
              <a:latin typeface="Times New Roman" panose="02020603050405020304" pitchFamily="18" charset="0"/>
              <a:cs typeface="Times New Roman" panose="02020603050405020304" pitchFamily="18" charset="0"/>
            </a:rPr>
            <a:t>Salary</a:t>
          </a:r>
        </a:p>
      </dgm:t>
    </dgm:pt>
    <dgm:pt modelId="{291A2FC3-25D3-4FE9-A3D6-6FCED909D117}" cxnId="{990E2208-751D-4857-9572-5E567DCBE15B}" type="parTrans">
      <dgm:prSet/>
      <dgm:spPr/>
      <dgm:t>
        <a:bodyPr/>
        <a:lstStyle/>
        <a:p>
          <a:endParaRPr lang="en-US" sz="2400"/>
        </a:p>
      </dgm:t>
    </dgm:pt>
    <dgm:pt modelId="{CED92928-6EC2-4EAF-8797-5BBED5DED691}" cxnId="{990E2208-751D-4857-9572-5E567DCBE15B}" type="sibTrans">
      <dgm:prSet/>
      <dgm:spPr/>
      <dgm:t>
        <a:bodyPr/>
        <a:lstStyle/>
        <a:p>
          <a:endParaRPr lang="en-US" sz="2400"/>
        </a:p>
      </dgm:t>
    </dgm:pt>
    <dgm:pt modelId="{3B7CFC38-DAD7-4090-8C31-38EEFFF6ED0D}">
      <dgm:prSet custT="1"/>
      <dgm:spPr/>
      <dgm:t>
        <a:bodyPr/>
        <a:lstStyle/>
        <a:p>
          <a:r>
            <a:rPr lang="en-US" sz="2400" dirty="0">
              <a:latin typeface="Times New Roman" panose="02020603050405020304" pitchFamily="18" charset="0"/>
              <a:cs typeface="Times New Roman" panose="02020603050405020304" pitchFamily="18" charset="0"/>
            </a:rPr>
            <a:t>Post payment plans</a:t>
          </a:r>
          <a:endParaRPr lang="en-IN" sz="2400" dirty="0">
            <a:latin typeface="Times New Roman" panose="02020603050405020304" pitchFamily="18" charset="0"/>
            <a:cs typeface="Times New Roman" panose="02020603050405020304" pitchFamily="18" charset="0"/>
          </a:endParaRPr>
        </a:p>
      </dgm:t>
    </dgm:pt>
    <dgm:pt modelId="{8DDEAE1F-FF45-493E-A76F-D80915B7605E}" cxnId="{435DE544-D2EF-44F2-8ACF-8C746A68832B}" type="parTrans">
      <dgm:prSet/>
      <dgm:spPr/>
      <dgm:t>
        <a:bodyPr/>
        <a:lstStyle/>
        <a:p>
          <a:endParaRPr lang="en-US" sz="2400"/>
        </a:p>
      </dgm:t>
    </dgm:pt>
    <dgm:pt modelId="{E1480964-8548-40FB-8270-1A672B95091E}" cxnId="{435DE544-D2EF-44F2-8ACF-8C746A68832B}" type="sibTrans">
      <dgm:prSet/>
      <dgm:spPr/>
      <dgm:t>
        <a:bodyPr/>
        <a:lstStyle/>
        <a:p>
          <a:endParaRPr lang="en-US" sz="2400"/>
        </a:p>
      </dgm:t>
    </dgm:pt>
    <dgm:pt modelId="{6A83490F-145B-452B-A589-812F0CC1C34A}">
      <dgm:prSet custT="1"/>
      <dgm:spPr/>
      <dgm:t>
        <a:bodyPr/>
        <a:lstStyle/>
        <a:p>
          <a:r>
            <a:rPr lang="en-US" sz="2400" dirty="0">
              <a:latin typeface="Times New Roman" panose="02020603050405020304" pitchFamily="18" charset="0"/>
              <a:cs typeface="Times New Roman" panose="02020603050405020304" pitchFamily="18" charset="0"/>
            </a:rPr>
            <a:t>Private third party  prepayment plans</a:t>
          </a:r>
          <a:endParaRPr lang="en-IN" sz="2400" dirty="0">
            <a:latin typeface="Times New Roman" panose="02020603050405020304" pitchFamily="18" charset="0"/>
            <a:cs typeface="Times New Roman" panose="02020603050405020304" pitchFamily="18" charset="0"/>
          </a:endParaRPr>
        </a:p>
      </dgm:t>
    </dgm:pt>
    <dgm:pt modelId="{0CE0C1EB-5D94-4E2C-BB79-26E7828B455E}" cxnId="{024002C6-5A4B-4807-8E1F-B30F58B6035F}" type="parTrans">
      <dgm:prSet/>
      <dgm:spPr/>
      <dgm:t>
        <a:bodyPr/>
        <a:lstStyle/>
        <a:p>
          <a:endParaRPr lang="en-US" sz="2400"/>
        </a:p>
      </dgm:t>
    </dgm:pt>
    <dgm:pt modelId="{93D4DBE6-16F6-4657-88E9-FDE6738FF92C}" cxnId="{024002C6-5A4B-4807-8E1F-B30F58B6035F}" type="sibTrans">
      <dgm:prSet/>
      <dgm:spPr/>
      <dgm:t>
        <a:bodyPr/>
        <a:lstStyle/>
        <a:p>
          <a:endParaRPr lang="en-US" sz="2400"/>
        </a:p>
      </dgm:t>
    </dgm:pt>
    <dgm:pt modelId="{566C491E-CA0C-4408-85E5-781D968317D3}">
      <dgm:prSet custT="1"/>
      <dgm:spPr/>
      <dgm:t>
        <a:bodyPr/>
        <a:lstStyle/>
        <a:p>
          <a:r>
            <a:rPr lang="en-US" sz="2400" dirty="0">
              <a:latin typeface="Times New Roman" panose="02020603050405020304" pitchFamily="18" charset="0"/>
              <a:cs typeface="Times New Roman" panose="02020603050405020304" pitchFamily="18" charset="0"/>
            </a:rPr>
            <a:t>Public Programs</a:t>
          </a:r>
          <a:endParaRPr lang="en-IN" sz="2400" dirty="0">
            <a:latin typeface="Times New Roman" panose="02020603050405020304" pitchFamily="18" charset="0"/>
            <a:cs typeface="Times New Roman" panose="02020603050405020304" pitchFamily="18" charset="0"/>
          </a:endParaRPr>
        </a:p>
      </dgm:t>
    </dgm:pt>
    <dgm:pt modelId="{7395F26B-9406-44D8-8F72-CB8005275474}" cxnId="{DB30E3CF-4046-4261-9325-E0FD7983E19F}" type="parTrans">
      <dgm:prSet/>
      <dgm:spPr/>
      <dgm:t>
        <a:bodyPr/>
        <a:lstStyle/>
        <a:p>
          <a:endParaRPr lang="en-US" sz="2400"/>
        </a:p>
      </dgm:t>
    </dgm:pt>
    <dgm:pt modelId="{E35B6F7B-5781-4F9F-89FF-6078814E31C4}" cxnId="{DB30E3CF-4046-4261-9325-E0FD7983E19F}" type="sibTrans">
      <dgm:prSet/>
      <dgm:spPr/>
      <dgm:t>
        <a:bodyPr/>
        <a:lstStyle/>
        <a:p>
          <a:endParaRPr lang="en-US" sz="2400"/>
        </a:p>
      </dgm:t>
    </dgm:pt>
    <dgm:pt modelId="{97CEA8A1-16E2-489C-94D8-8D95D776E5D3}" type="pres">
      <dgm:prSet presAssocID="{4C1B93E4-5FE7-4CB3-B64C-8F0AF3FA41D5}" presName="Name0" presStyleCnt="0">
        <dgm:presLayoutVars>
          <dgm:dir/>
          <dgm:resizeHandles val="exact"/>
        </dgm:presLayoutVars>
      </dgm:prSet>
      <dgm:spPr/>
      <dgm:t>
        <a:bodyPr/>
        <a:lstStyle/>
        <a:p>
          <a:endParaRPr lang="en-IN"/>
        </a:p>
      </dgm:t>
    </dgm:pt>
    <dgm:pt modelId="{B85E4922-3BE3-4A56-B289-ED95014E1E25}" type="pres">
      <dgm:prSet presAssocID="{93D3A3DE-6D3B-46EF-864D-57A637F9CD24}" presName="Name5" presStyleLbl="vennNode1" presStyleIdx="0" presStyleCnt="5" custScaleY="150037">
        <dgm:presLayoutVars>
          <dgm:bulletEnabled val="1"/>
        </dgm:presLayoutVars>
      </dgm:prSet>
      <dgm:spPr/>
      <dgm:t>
        <a:bodyPr/>
        <a:lstStyle/>
        <a:p>
          <a:endParaRPr lang="en-IN"/>
        </a:p>
      </dgm:t>
    </dgm:pt>
    <dgm:pt modelId="{B8CF9D6D-B418-44C8-8562-D5653B55C04D}" type="pres">
      <dgm:prSet presAssocID="{7AD00337-9525-4850-8403-40CD5F8289FD}" presName="space" presStyleCnt="0"/>
      <dgm:spPr/>
    </dgm:pt>
    <dgm:pt modelId="{E237159E-2107-4514-A39F-1A1C56DE843C}" type="pres">
      <dgm:prSet presAssocID="{3B7CFC38-DAD7-4090-8C31-38EEFFF6ED0D}" presName="Name5" presStyleLbl="vennNode1" presStyleIdx="1" presStyleCnt="5" custScaleX="108488" custScaleY="150037">
        <dgm:presLayoutVars>
          <dgm:bulletEnabled val="1"/>
        </dgm:presLayoutVars>
      </dgm:prSet>
      <dgm:spPr/>
      <dgm:t>
        <a:bodyPr/>
        <a:lstStyle/>
        <a:p>
          <a:endParaRPr lang="en-IN"/>
        </a:p>
      </dgm:t>
    </dgm:pt>
    <dgm:pt modelId="{02CEEF94-BD12-4A57-BBFF-E75816293927}" type="pres">
      <dgm:prSet presAssocID="{E1480964-8548-40FB-8270-1A672B95091E}" presName="space" presStyleCnt="0"/>
      <dgm:spPr/>
    </dgm:pt>
    <dgm:pt modelId="{AC676326-4994-4C7F-B1F0-BF1129D0AA3E}" type="pres">
      <dgm:prSet presAssocID="{6A83490F-145B-452B-A589-812F0CC1C34A}" presName="Name5" presStyleLbl="vennNode1" presStyleIdx="2" presStyleCnt="5" custScaleX="118137" custScaleY="150115">
        <dgm:presLayoutVars>
          <dgm:bulletEnabled val="1"/>
        </dgm:presLayoutVars>
      </dgm:prSet>
      <dgm:spPr/>
      <dgm:t>
        <a:bodyPr/>
        <a:lstStyle/>
        <a:p>
          <a:endParaRPr lang="en-IN"/>
        </a:p>
      </dgm:t>
    </dgm:pt>
    <dgm:pt modelId="{511F79BB-75AF-4242-8D3A-D576613B1478}" type="pres">
      <dgm:prSet presAssocID="{93D4DBE6-16F6-4657-88E9-FDE6738FF92C}" presName="space" presStyleCnt="0"/>
      <dgm:spPr/>
    </dgm:pt>
    <dgm:pt modelId="{F498E0DB-21FE-403C-A47D-E8EBC38FE09F}" type="pres">
      <dgm:prSet presAssocID="{E7349D5B-D721-42E2-9523-10A19A3D5F96}" presName="Name5" presStyleLbl="vennNode1" presStyleIdx="3" presStyleCnt="5" custScaleY="157263">
        <dgm:presLayoutVars>
          <dgm:bulletEnabled val="1"/>
        </dgm:presLayoutVars>
      </dgm:prSet>
      <dgm:spPr/>
      <dgm:t>
        <a:bodyPr/>
        <a:lstStyle/>
        <a:p>
          <a:endParaRPr lang="en-IN"/>
        </a:p>
      </dgm:t>
    </dgm:pt>
    <dgm:pt modelId="{06ECA093-E7BE-4D17-9160-69FE4355DB3F}" type="pres">
      <dgm:prSet presAssocID="{CED92928-6EC2-4EAF-8797-5BBED5DED691}" presName="space" presStyleCnt="0"/>
      <dgm:spPr/>
    </dgm:pt>
    <dgm:pt modelId="{6984034B-C414-4047-9053-17B5B14C3DFC}" type="pres">
      <dgm:prSet presAssocID="{566C491E-CA0C-4408-85E5-781D968317D3}" presName="Name5" presStyleLbl="vennNode1" presStyleIdx="4" presStyleCnt="5" custScaleX="100279" custScaleY="150115">
        <dgm:presLayoutVars>
          <dgm:bulletEnabled val="1"/>
        </dgm:presLayoutVars>
      </dgm:prSet>
      <dgm:spPr/>
      <dgm:t>
        <a:bodyPr/>
        <a:lstStyle/>
        <a:p>
          <a:endParaRPr lang="en-IN"/>
        </a:p>
      </dgm:t>
    </dgm:pt>
  </dgm:ptLst>
  <dgm:cxnLst>
    <dgm:cxn modelId="{024002C6-5A4B-4807-8E1F-B30F58B6035F}" srcId="{4C1B93E4-5FE7-4CB3-B64C-8F0AF3FA41D5}" destId="{6A83490F-145B-452B-A589-812F0CC1C34A}" srcOrd="2" destOrd="0" parTransId="{0CE0C1EB-5D94-4E2C-BB79-26E7828B455E}" sibTransId="{93D4DBE6-16F6-4657-88E9-FDE6738FF92C}"/>
    <dgm:cxn modelId="{76434480-6218-4FC6-87C7-F92C0612AF58}" type="presOf" srcId="{3B7CFC38-DAD7-4090-8C31-38EEFFF6ED0D}" destId="{E237159E-2107-4514-A39F-1A1C56DE843C}" srcOrd="0" destOrd="0" presId="urn:microsoft.com/office/officeart/2005/8/layout/venn3"/>
    <dgm:cxn modelId="{02F576B3-AE69-4E06-AE4D-D1D47557E671}" type="presOf" srcId="{6A83490F-145B-452B-A589-812F0CC1C34A}" destId="{AC676326-4994-4C7F-B1F0-BF1129D0AA3E}" srcOrd="0" destOrd="0" presId="urn:microsoft.com/office/officeart/2005/8/layout/venn3"/>
    <dgm:cxn modelId="{435DE544-D2EF-44F2-8ACF-8C746A68832B}" srcId="{4C1B93E4-5FE7-4CB3-B64C-8F0AF3FA41D5}" destId="{3B7CFC38-DAD7-4090-8C31-38EEFFF6ED0D}" srcOrd="1" destOrd="0" parTransId="{8DDEAE1F-FF45-493E-A76F-D80915B7605E}" sibTransId="{E1480964-8548-40FB-8270-1A672B95091E}"/>
    <dgm:cxn modelId="{513648A2-1943-4802-A476-CCDBF9F27EA0}" type="presOf" srcId="{E7349D5B-D721-42E2-9523-10A19A3D5F96}" destId="{F498E0DB-21FE-403C-A47D-E8EBC38FE09F}" srcOrd="0" destOrd="0" presId="urn:microsoft.com/office/officeart/2005/8/layout/venn3"/>
    <dgm:cxn modelId="{1CBC2A85-9301-496A-9605-3A140227EF32}" type="presOf" srcId="{4C1B93E4-5FE7-4CB3-B64C-8F0AF3FA41D5}" destId="{97CEA8A1-16E2-489C-94D8-8D95D776E5D3}" srcOrd="0" destOrd="0" presId="urn:microsoft.com/office/officeart/2005/8/layout/venn3"/>
    <dgm:cxn modelId="{990E2208-751D-4857-9572-5E567DCBE15B}" srcId="{4C1B93E4-5FE7-4CB3-B64C-8F0AF3FA41D5}" destId="{E7349D5B-D721-42E2-9523-10A19A3D5F96}" srcOrd="3" destOrd="0" parTransId="{291A2FC3-25D3-4FE9-A3D6-6FCED909D117}" sibTransId="{CED92928-6EC2-4EAF-8797-5BBED5DED691}"/>
    <dgm:cxn modelId="{969A975F-4B4A-4A9F-BA6C-35852A185B67}" type="presOf" srcId="{566C491E-CA0C-4408-85E5-781D968317D3}" destId="{6984034B-C414-4047-9053-17B5B14C3DFC}" srcOrd="0" destOrd="0" presId="urn:microsoft.com/office/officeart/2005/8/layout/venn3"/>
    <dgm:cxn modelId="{D6EAFF43-A44A-4B87-B6B0-D8062129556E}" srcId="{4C1B93E4-5FE7-4CB3-B64C-8F0AF3FA41D5}" destId="{93D3A3DE-6D3B-46EF-864D-57A637F9CD24}" srcOrd="0" destOrd="0" parTransId="{4C1E0E6F-2E0D-45CF-8392-F1125B34F1DC}" sibTransId="{7AD00337-9525-4850-8403-40CD5F8289FD}"/>
    <dgm:cxn modelId="{0EB464E3-031A-47DD-ABE7-32A9733D21BC}" type="presOf" srcId="{93D3A3DE-6D3B-46EF-864D-57A637F9CD24}" destId="{B85E4922-3BE3-4A56-B289-ED95014E1E25}" srcOrd="0" destOrd="0" presId="urn:microsoft.com/office/officeart/2005/8/layout/venn3"/>
    <dgm:cxn modelId="{DB30E3CF-4046-4261-9325-E0FD7983E19F}" srcId="{4C1B93E4-5FE7-4CB3-B64C-8F0AF3FA41D5}" destId="{566C491E-CA0C-4408-85E5-781D968317D3}" srcOrd="4" destOrd="0" parTransId="{7395F26B-9406-44D8-8F72-CB8005275474}" sibTransId="{E35B6F7B-5781-4F9F-89FF-6078814E31C4}"/>
    <dgm:cxn modelId="{2BCC9DE6-11AA-4F5A-BAB0-B6299ECFB4A9}" type="presParOf" srcId="{97CEA8A1-16E2-489C-94D8-8D95D776E5D3}" destId="{B85E4922-3BE3-4A56-B289-ED95014E1E25}" srcOrd="0" destOrd="0" presId="urn:microsoft.com/office/officeart/2005/8/layout/venn3"/>
    <dgm:cxn modelId="{5A0D2C1D-D94A-48B9-8317-B2D399C10E15}" type="presParOf" srcId="{97CEA8A1-16E2-489C-94D8-8D95D776E5D3}" destId="{B8CF9D6D-B418-44C8-8562-D5653B55C04D}" srcOrd="1" destOrd="0" presId="urn:microsoft.com/office/officeart/2005/8/layout/venn3"/>
    <dgm:cxn modelId="{A6725828-E1B9-4636-8E56-AF458F824F89}" type="presParOf" srcId="{97CEA8A1-16E2-489C-94D8-8D95D776E5D3}" destId="{E237159E-2107-4514-A39F-1A1C56DE843C}" srcOrd="2" destOrd="0" presId="urn:microsoft.com/office/officeart/2005/8/layout/venn3"/>
    <dgm:cxn modelId="{BF07E449-EA0C-4CE1-BB99-B2374641DC62}" type="presParOf" srcId="{97CEA8A1-16E2-489C-94D8-8D95D776E5D3}" destId="{02CEEF94-BD12-4A57-BBFF-E75816293927}" srcOrd="3" destOrd="0" presId="urn:microsoft.com/office/officeart/2005/8/layout/venn3"/>
    <dgm:cxn modelId="{296A05C0-CEF7-49CF-AA30-12FDAFCFDA2E}" type="presParOf" srcId="{97CEA8A1-16E2-489C-94D8-8D95D776E5D3}" destId="{AC676326-4994-4C7F-B1F0-BF1129D0AA3E}" srcOrd="4" destOrd="0" presId="urn:microsoft.com/office/officeart/2005/8/layout/venn3"/>
    <dgm:cxn modelId="{59E73376-5DDA-4B66-8D00-E04BCE5BF22D}" type="presParOf" srcId="{97CEA8A1-16E2-489C-94D8-8D95D776E5D3}" destId="{511F79BB-75AF-4242-8D3A-D576613B1478}" srcOrd="5" destOrd="0" presId="urn:microsoft.com/office/officeart/2005/8/layout/venn3"/>
    <dgm:cxn modelId="{7EBCC74A-FB19-4D5A-806B-4483A0AF5B20}" type="presParOf" srcId="{97CEA8A1-16E2-489C-94D8-8D95D776E5D3}" destId="{F498E0DB-21FE-403C-A47D-E8EBC38FE09F}" srcOrd="6" destOrd="0" presId="urn:microsoft.com/office/officeart/2005/8/layout/venn3"/>
    <dgm:cxn modelId="{A16E7159-E5FC-4768-B8E9-DFBBB35ECAD4}" type="presParOf" srcId="{97CEA8A1-16E2-489C-94D8-8D95D776E5D3}" destId="{06ECA093-E7BE-4D17-9160-69FE4355DB3F}" srcOrd="7" destOrd="0" presId="urn:microsoft.com/office/officeart/2005/8/layout/venn3"/>
    <dgm:cxn modelId="{7818C3D8-07AB-4C0C-A535-148B995184DF}" type="presParOf" srcId="{97CEA8A1-16E2-489C-94D8-8D95D776E5D3}" destId="{6984034B-C414-4047-9053-17B5B14C3DFC}" srcOrd="8" destOrd="0" presId="urn:microsoft.com/office/officeart/2005/8/layout/venn3"/>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3119AFC-0C3F-4979-93C6-D53791924B49}" type="doc">
      <dgm:prSet loTypeId="urn:microsoft.com/office/officeart/2005/8/layout/vList4" loCatId="list" qsTypeId="urn:microsoft.com/office/officeart/2005/8/quickstyle/simple5" qsCatId="simple" csTypeId="urn:microsoft.com/office/officeart/2005/8/colors/accent1_2" csCatId="accent1" phldr="0"/>
      <dgm:spPr/>
      <dgm:t>
        <a:bodyPr/>
        <a:lstStyle/>
        <a:p>
          <a:endParaRPr lang="en-US"/>
        </a:p>
      </dgm:t>
    </dgm:pt>
    <dgm:pt modelId="{4C073958-D818-45C3-BDD2-7009D9CFCB92}" type="pres">
      <dgm:prSet presAssocID="{83119AFC-0C3F-4979-93C6-D53791924B49}" presName="linear" presStyleCnt="0">
        <dgm:presLayoutVars>
          <dgm:dir/>
          <dgm:resizeHandles val="exact"/>
        </dgm:presLayoutVars>
      </dgm:prSet>
      <dgm:spPr/>
      <dgm:t>
        <a:bodyPr/>
        <a:lstStyle/>
        <a:p>
          <a:endParaRPr lang="en-IN"/>
        </a:p>
      </dgm:t>
    </dgm:pt>
  </dgm:ptLst>
  <dgm:cxnLst>
    <dgm:cxn modelId="{E5F4DF4C-E466-45FF-BB4A-929F4660A74E}" type="presOf" srcId="{83119AFC-0C3F-4979-93C6-D53791924B49}" destId="{4C073958-D818-45C3-BDD2-7009D9CFCB92}" srcOrd="0" destOrd="0" presId="urn:microsoft.com/office/officeart/2005/8/layout/vList4"/>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7AE5630-EAB2-45DC-9DAB-235CAB25ABC0}" type="doc">
      <dgm:prSet loTypeId="urn:microsoft.com/office/officeart/2005/8/layout/vList6" loCatId="process" qsTypeId="urn:microsoft.com/office/officeart/2005/8/quickstyle/3d2#2" qsCatId="3D" csTypeId="urn:microsoft.com/office/officeart/2005/8/colors/accent2_2" csCatId="accent2" phldr="1"/>
      <dgm:spPr/>
      <dgm:t>
        <a:bodyPr/>
        <a:lstStyle/>
        <a:p>
          <a:endParaRPr lang="en-IN"/>
        </a:p>
      </dgm:t>
    </dgm:pt>
    <dgm:pt modelId="{21CBD104-EB4D-461F-A89D-8AFE610040B3}">
      <dgm:prSet phldrT="[Text]"/>
      <dgm:spPr/>
      <dgm:t>
        <a:bodyPr/>
        <a:lstStyle/>
        <a:p>
          <a:r>
            <a:rPr lang="en-US" dirty="0">
              <a:latin typeface="Times New Roman" panose="02020603050405020304" pitchFamily="18" charset="0"/>
              <a:cs typeface="Times New Roman" panose="02020603050405020304" pitchFamily="18" charset="0"/>
            </a:rPr>
            <a:t>Usual</a:t>
          </a:r>
          <a:endParaRPr lang="en-IN" dirty="0">
            <a:latin typeface="Times New Roman" panose="02020603050405020304" pitchFamily="18" charset="0"/>
            <a:cs typeface="Times New Roman" panose="02020603050405020304" pitchFamily="18" charset="0"/>
          </a:endParaRPr>
        </a:p>
      </dgm:t>
    </dgm:pt>
    <dgm:pt modelId="{34C4ADE9-11F8-4306-A2AA-7AD0D9B12DDE}" cxnId="{ADE9C0B0-B7E1-49D4-9CD7-DCDDF095E67F}" type="parTrans">
      <dgm:prSet/>
      <dgm:spPr/>
      <dgm:t>
        <a:bodyPr/>
        <a:lstStyle/>
        <a:p>
          <a:endParaRPr lang="en-IN"/>
        </a:p>
      </dgm:t>
    </dgm:pt>
    <dgm:pt modelId="{3F7E0B08-15A1-4721-AC75-BCF2F5BECF8E}" cxnId="{ADE9C0B0-B7E1-49D4-9CD7-DCDDF095E67F}" type="sibTrans">
      <dgm:prSet/>
      <dgm:spPr/>
      <dgm:t>
        <a:bodyPr/>
        <a:lstStyle/>
        <a:p>
          <a:endParaRPr lang="en-IN"/>
        </a:p>
      </dgm:t>
    </dgm:pt>
    <dgm:pt modelId="{B9D427A2-6A33-451C-94DA-8A21A91B6EBD}">
      <dgm:prSet phldrT="[Text]" custT="1"/>
      <dgm:spPr>
        <a:solidFill>
          <a:schemeClr val="accent1">
            <a:lumMod val="60000"/>
            <a:lumOff val="40000"/>
            <a:alpha val="90000"/>
          </a:schemeClr>
        </a:solidFill>
      </dgm:spPr>
      <dgm:t>
        <a:bodyPr/>
        <a:lstStyle/>
        <a:p>
          <a:pPr algn="ctr">
            <a:lnSpc>
              <a:spcPct val="150000"/>
            </a:lnSpc>
          </a:pPr>
          <a:r>
            <a:rPr lang="en-US" sz="2000" dirty="0">
              <a:latin typeface="Times New Roman" panose="02020603050405020304" pitchFamily="18" charset="0"/>
              <a:cs typeface="Times New Roman" panose="02020603050405020304" pitchFamily="18" charset="0"/>
            </a:rPr>
            <a:t>Fee that an individual dentist </a:t>
          </a:r>
          <a:r>
            <a:rPr lang="en-US" sz="2000" b="1" dirty="0">
              <a:solidFill>
                <a:srgbClr val="C00000"/>
              </a:solidFill>
              <a:latin typeface="Times New Roman" panose="02020603050405020304" pitchFamily="18" charset="0"/>
              <a:cs typeface="Times New Roman" panose="02020603050405020304" pitchFamily="18" charset="0"/>
            </a:rPr>
            <a:t>most frequentl</a:t>
          </a:r>
          <a:r>
            <a:rPr lang="en-US" sz="2000" dirty="0">
              <a:latin typeface="Times New Roman" panose="02020603050405020304" pitchFamily="18" charset="0"/>
              <a:cs typeface="Times New Roman" panose="02020603050405020304" pitchFamily="18" charset="0"/>
            </a:rPr>
            <a:t>y charges for a given dental service</a:t>
          </a:r>
          <a:endParaRPr lang="en-IN" sz="2000" dirty="0">
            <a:latin typeface="Times New Roman" panose="02020603050405020304" pitchFamily="18" charset="0"/>
            <a:cs typeface="Times New Roman" panose="02020603050405020304" pitchFamily="18" charset="0"/>
          </a:endParaRPr>
        </a:p>
      </dgm:t>
    </dgm:pt>
    <dgm:pt modelId="{2F863B39-1775-41E4-B92C-F79B89F65119}" cxnId="{16ADB37F-DD17-4792-854B-44E3A2E0DE80}" type="parTrans">
      <dgm:prSet/>
      <dgm:spPr/>
      <dgm:t>
        <a:bodyPr/>
        <a:lstStyle/>
        <a:p>
          <a:endParaRPr lang="en-IN"/>
        </a:p>
      </dgm:t>
    </dgm:pt>
    <dgm:pt modelId="{88FBC5BA-9FFB-41FA-97A1-446D0A5B74DA}" cxnId="{16ADB37F-DD17-4792-854B-44E3A2E0DE80}" type="sibTrans">
      <dgm:prSet/>
      <dgm:spPr/>
      <dgm:t>
        <a:bodyPr/>
        <a:lstStyle/>
        <a:p>
          <a:endParaRPr lang="en-IN"/>
        </a:p>
      </dgm:t>
    </dgm:pt>
    <dgm:pt modelId="{CF3224F0-7F18-4F3C-ACB1-6E109380C300}">
      <dgm:prSet phldrT="[Text]"/>
      <dgm:spPr/>
      <dgm:t>
        <a:bodyPr/>
        <a:lstStyle/>
        <a:p>
          <a:r>
            <a:rPr lang="en-US" dirty="0">
              <a:latin typeface="Times New Roman" panose="02020603050405020304" pitchFamily="18" charset="0"/>
              <a:cs typeface="Times New Roman" panose="02020603050405020304" pitchFamily="18" charset="0"/>
            </a:rPr>
            <a:t>Customary</a:t>
          </a:r>
        </a:p>
      </dgm:t>
    </dgm:pt>
    <dgm:pt modelId="{9AD509B1-DC5C-4747-B797-8CD5C81C52A9}" cxnId="{32D1B3F4-425B-4259-B513-6404359A089D}" type="parTrans">
      <dgm:prSet/>
      <dgm:spPr/>
      <dgm:t>
        <a:bodyPr/>
        <a:lstStyle/>
        <a:p>
          <a:endParaRPr lang="en-IN"/>
        </a:p>
      </dgm:t>
    </dgm:pt>
    <dgm:pt modelId="{C904C01E-65A0-4694-957E-AACCB4F5965A}" cxnId="{32D1B3F4-425B-4259-B513-6404359A089D}" type="sibTrans">
      <dgm:prSet/>
      <dgm:spPr/>
      <dgm:t>
        <a:bodyPr/>
        <a:lstStyle/>
        <a:p>
          <a:endParaRPr lang="en-IN"/>
        </a:p>
      </dgm:t>
    </dgm:pt>
    <dgm:pt modelId="{E7FC1EBE-76E0-43C6-9A07-A7A8772DF904}">
      <dgm:prSet phldrT="[Text]" custT="1"/>
      <dgm:spPr>
        <a:solidFill>
          <a:schemeClr val="accent1">
            <a:lumMod val="60000"/>
            <a:lumOff val="40000"/>
            <a:alpha val="90000"/>
          </a:schemeClr>
        </a:solidFill>
        <a:ln>
          <a:solidFill>
            <a:schemeClr val="bg2">
              <a:lumMod val="50000"/>
              <a:alpha val="90000"/>
            </a:schemeClr>
          </a:solidFill>
        </a:ln>
      </dgm:spPr>
      <dgm:t>
        <a:bodyPr/>
        <a:lstStyle/>
        <a:p>
          <a:pPr algn="ctr">
            <a:lnSpc>
              <a:spcPct val="150000"/>
            </a:lnSpc>
          </a:pPr>
          <a:r>
            <a:rPr lang="en-US" sz="1800" dirty="0">
              <a:latin typeface="Times New Roman" panose="02020603050405020304" pitchFamily="18" charset="0"/>
              <a:cs typeface="Times New Roman" panose="02020603050405020304" pitchFamily="18" charset="0"/>
            </a:rPr>
            <a:t>Fee level determined by the administrator of a dental benefit plan from actual submitted fees for a specific dental procedure </a:t>
          </a:r>
          <a:r>
            <a:rPr lang="en-US" sz="1800" b="1" dirty="0">
              <a:solidFill>
                <a:srgbClr val="C00000"/>
              </a:solidFill>
              <a:latin typeface="Times New Roman" panose="02020603050405020304" pitchFamily="18" charset="0"/>
              <a:cs typeface="Times New Roman" panose="02020603050405020304" pitchFamily="18" charset="0"/>
            </a:rPr>
            <a:t>to establish the maximum benefit payable under a given plan for that specific procedure</a:t>
          </a:r>
          <a:endParaRPr lang="en-IN" sz="1800" b="1" dirty="0">
            <a:solidFill>
              <a:srgbClr val="C00000"/>
            </a:solidFill>
            <a:latin typeface="Times New Roman" panose="02020603050405020304" pitchFamily="18" charset="0"/>
            <a:cs typeface="Times New Roman" panose="02020603050405020304" pitchFamily="18" charset="0"/>
          </a:endParaRPr>
        </a:p>
      </dgm:t>
    </dgm:pt>
    <dgm:pt modelId="{89C197C6-8508-4775-B5C4-007D080B1C35}" cxnId="{903BEA31-7C3D-49BE-96BE-14FD73592C68}" type="parTrans">
      <dgm:prSet/>
      <dgm:spPr/>
      <dgm:t>
        <a:bodyPr/>
        <a:lstStyle/>
        <a:p>
          <a:endParaRPr lang="en-IN"/>
        </a:p>
      </dgm:t>
    </dgm:pt>
    <dgm:pt modelId="{C2EA3EFC-1E84-4D78-A665-545733E24A65}" cxnId="{903BEA31-7C3D-49BE-96BE-14FD73592C68}" type="sibTrans">
      <dgm:prSet/>
      <dgm:spPr/>
      <dgm:t>
        <a:bodyPr/>
        <a:lstStyle/>
        <a:p>
          <a:endParaRPr lang="en-IN"/>
        </a:p>
      </dgm:t>
    </dgm:pt>
    <dgm:pt modelId="{6458B284-A9EB-4C73-BC74-664FB9A1ED4D}">
      <dgm:prSet phldrT="[Text]"/>
      <dgm:spPr/>
      <dgm:t>
        <a:bodyPr/>
        <a:lstStyle/>
        <a:p>
          <a:r>
            <a:rPr lang="en-US" dirty="0">
              <a:latin typeface="Times New Roman" panose="02020603050405020304" pitchFamily="18" charset="0"/>
              <a:cs typeface="Times New Roman" panose="02020603050405020304" pitchFamily="18" charset="0"/>
            </a:rPr>
            <a:t>Reasonable</a:t>
          </a:r>
          <a:endParaRPr lang="en-IN" dirty="0">
            <a:latin typeface="Times New Roman" panose="02020603050405020304" pitchFamily="18" charset="0"/>
            <a:cs typeface="Times New Roman" panose="02020603050405020304" pitchFamily="18" charset="0"/>
          </a:endParaRPr>
        </a:p>
      </dgm:t>
    </dgm:pt>
    <dgm:pt modelId="{60D38CEF-EF00-4764-A635-75F84D58601F}" cxnId="{728430DF-7AF2-4011-A0A6-4531B59537EE}" type="parTrans">
      <dgm:prSet/>
      <dgm:spPr/>
      <dgm:t>
        <a:bodyPr/>
        <a:lstStyle/>
        <a:p>
          <a:endParaRPr lang="en-IN"/>
        </a:p>
      </dgm:t>
    </dgm:pt>
    <dgm:pt modelId="{51583FD1-C6E0-4B2E-82E1-1C946444BF24}" cxnId="{728430DF-7AF2-4011-A0A6-4531B59537EE}" type="sibTrans">
      <dgm:prSet/>
      <dgm:spPr/>
      <dgm:t>
        <a:bodyPr/>
        <a:lstStyle/>
        <a:p>
          <a:endParaRPr lang="en-IN"/>
        </a:p>
      </dgm:t>
    </dgm:pt>
    <dgm:pt modelId="{E5E3814F-FDE6-4AB4-ACF6-F7C1057F5EE4}">
      <dgm:prSet custT="1"/>
      <dgm:spPr>
        <a:solidFill>
          <a:schemeClr val="accent1">
            <a:lumMod val="60000"/>
            <a:lumOff val="40000"/>
            <a:alpha val="90000"/>
          </a:schemeClr>
        </a:solidFill>
      </dgm:spPr>
      <dgm:t>
        <a:bodyPr/>
        <a:lstStyle/>
        <a:p>
          <a:pPr algn="ctr">
            <a:lnSpc>
              <a:spcPct val="150000"/>
            </a:lnSpc>
          </a:pPr>
          <a:r>
            <a:rPr lang="en-US" sz="2000" dirty="0">
              <a:latin typeface="Times New Roman" panose="02020603050405020304" pitchFamily="18" charset="0"/>
              <a:cs typeface="Times New Roman" panose="02020603050405020304" pitchFamily="18" charset="0"/>
            </a:rPr>
            <a:t>Fee charged by a dentist for a specific dental procedure that </a:t>
          </a:r>
          <a:r>
            <a:rPr lang="en-US" sz="2000" b="1" dirty="0">
              <a:solidFill>
                <a:srgbClr val="C00000"/>
              </a:solidFill>
              <a:latin typeface="Times New Roman" panose="02020603050405020304" pitchFamily="18" charset="0"/>
              <a:cs typeface="Times New Roman" panose="02020603050405020304" pitchFamily="18" charset="0"/>
            </a:rPr>
            <a:t>has been modified </a:t>
          </a:r>
          <a:r>
            <a:rPr lang="en-US" sz="2000" dirty="0">
              <a:latin typeface="Times New Roman" panose="02020603050405020304" pitchFamily="18" charset="0"/>
              <a:cs typeface="Times New Roman" panose="02020603050405020304" pitchFamily="18" charset="0"/>
            </a:rPr>
            <a:t>by the nature and severity of the condition being treated and by unusual circumstances</a:t>
          </a:r>
          <a:endParaRPr lang="en-IN" sz="2000" dirty="0">
            <a:latin typeface="Times New Roman" panose="02020603050405020304" pitchFamily="18" charset="0"/>
            <a:cs typeface="Times New Roman" panose="02020603050405020304" pitchFamily="18" charset="0"/>
          </a:endParaRPr>
        </a:p>
      </dgm:t>
    </dgm:pt>
    <dgm:pt modelId="{21DD7C76-B607-4D17-814B-A24D9B905E1C}" cxnId="{6A443061-0B53-4BA3-B1FD-A6CAA07A74A0}" type="parTrans">
      <dgm:prSet/>
      <dgm:spPr/>
      <dgm:t>
        <a:bodyPr/>
        <a:lstStyle/>
        <a:p>
          <a:endParaRPr lang="en-US"/>
        </a:p>
      </dgm:t>
    </dgm:pt>
    <dgm:pt modelId="{56BEB0F2-3EEE-4BF7-BE3A-BE8D65257F1D}" cxnId="{6A443061-0B53-4BA3-B1FD-A6CAA07A74A0}" type="sibTrans">
      <dgm:prSet/>
      <dgm:spPr/>
      <dgm:t>
        <a:bodyPr/>
        <a:lstStyle/>
        <a:p>
          <a:endParaRPr lang="en-US"/>
        </a:p>
      </dgm:t>
    </dgm:pt>
    <dgm:pt modelId="{6627B4A0-736E-4CCC-AE2D-6EFDF145FDA3}" type="pres">
      <dgm:prSet presAssocID="{F7AE5630-EAB2-45DC-9DAB-235CAB25ABC0}" presName="Name0" presStyleCnt="0">
        <dgm:presLayoutVars>
          <dgm:dir/>
          <dgm:animLvl val="lvl"/>
          <dgm:resizeHandles/>
        </dgm:presLayoutVars>
      </dgm:prSet>
      <dgm:spPr/>
      <dgm:t>
        <a:bodyPr/>
        <a:lstStyle/>
        <a:p>
          <a:endParaRPr lang="en-IN"/>
        </a:p>
      </dgm:t>
    </dgm:pt>
    <dgm:pt modelId="{F38AF241-2739-429B-8C9B-6C79F529DFA7}" type="pres">
      <dgm:prSet presAssocID="{21CBD104-EB4D-461F-A89D-8AFE610040B3}" presName="linNode" presStyleCnt="0"/>
      <dgm:spPr/>
    </dgm:pt>
    <dgm:pt modelId="{851ED96D-E5AA-4274-BCA1-232CB31D1FF9}" type="pres">
      <dgm:prSet presAssocID="{21CBD104-EB4D-461F-A89D-8AFE610040B3}" presName="parentShp" presStyleLbl="node1" presStyleIdx="0" presStyleCnt="3" custScaleX="84515" custLinFactNeighborX="-1990" custLinFactNeighborY="-7659">
        <dgm:presLayoutVars>
          <dgm:bulletEnabled val="1"/>
        </dgm:presLayoutVars>
      </dgm:prSet>
      <dgm:spPr>
        <a:prstGeom prst="flowChartMagneticTape">
          <a:avLst/>
        </a:prstGeom>
      </dgm:spPr>
      <dgm:t>
        <a:bodyPr/>
        <a:lstStyle/>
        <a:p>
          <a:endParaRPr lang="en-IN"/>
        </a:p>
      </dgm:t>
    </dgm:pt>
    <dgm:pt modelId="{EA2E9673-EAD3-4EBA-A596-F0CD0A80176B}" type="pres">
      <dgm:prSet presAssocID="{21CBD104-EB4D-461F-A89D-8AFE610040B3}" presName="childShp" presStyleLbl="bgAccFollowNode1" presStyleIdx="0" presStyleCnt="3" custScaleX="98010" custScaleY="86036">
        <dgm:presLayoutVars>
          <dgm:bulletEnabled val="1"/>
        </dgm:presLayoutVars>
      </dgm:prSet>
      <dgm:spPr>
        <a:prstGeom prst="rect">
          <a:avLst/>
        </a:prstGeom>
      </dgm:spPr>
      <dgm:t>
        <a:bodyPr/>
        <a:lstStyle/>
        <a:p>
          <a:endParaRPr lang="en-IN"/>
        </a:p>
      </dgm:t>
    </dgm:pt>
    <dgm:pt modelId="{D390B418-8B09-416F-B04D-C82AB352C49C}" type="pres">
      <dgm:prSet presAssocID="{3F7E0B08-15A1-4721-AC75-BCF2F5BECF8E}" presName="spacing" presStyleCnt="0"/>
      <dgm:spPr/>
    </dgm:pt>
    <dgm:pt modelId="{B745046A-F441-4ED3-99FB-2B33FB7EB64C}" type="pres">
      <dgm:prSet presAssocID="{CF3224F0-7F18-4F3C-ACB1-6E109380C300}" presName="linNode" presStyleCnt="0"/>
      <dgm:spPr/>
    </dgm:pt>
    <dgm:pt modelId="{0CBC974A-0394-4917-85B4-692D47AF95A5}" type="pres">
      <dgm:prSet presAssocID="{CF3224F0-7F18-4F3C-ACB1-6E109380C300}" presName="parentShp" presStyleLbl="node1" presStyleIdx="1" presStyleCnt="3" custScaleX="87378">
        <dgm:presLayoutVars>
          <dgm:bulletEnabled val="1"/>
        </dgm:presLayoutVars>
      </dgm:prSet>
      <dgm:spPr>
        <a:prstGeom prst="flowChartMagneticTape">
          <a:avLst/>
        </a:prstGeom>
      </dgm:spPr>
      <dgm:t>
        <a:bodyPr/>
        <a:lstStyle/>
        <a:p>
          <a:endParaRPr lang="en-IN"/>
        </a:p>
      </dgm:t>
    </dgm:pt>
    <dgm:pt modelId="{EB62F04D-5816-4BED-8F6F-A4F6186CED58}" type="pres">
      <dgm:prSet presAssocID="{CF3224F0-7F18-4F3C-ACB1-6E109380C300}" presName="childShp" presStyleLbl="bgAccFollowNode1" presStyleIdx="1" presStyleCnt="3" custScaleY="111030">
        <dgm:presLayoutVars>
          <dgm:bulletEnabled val="1"/>
        </dgm:presLayoutVars>
      </dgm:prSet>
      <dgm:spPr>
        <a:prstGeom prst="flowChartProcess">
          <a:avLst/>
        </a:prstGeom>
      </dgm:spPr>
      <dgm:t>
        <a:bodyPr/>
        <a:lstStyle/>
        <a:p>
          <a:endParaRPr lang="en-IN"/>
        </a:p>
      </dgm:t>
    </dgm:pt>
    <dgm:pt modelId="{E18FF96C-B980-4508-8687-820070373FF5}" type="pres">
      <dgm:prSet presAssocID="{C904C01E-65A0-4694-957E-AACCB4F5965A}" presName="spacing" presStyleCnt="0"/>
      <dgm:spPr/>
    </dgm:pt>
    <dgm:pt modelId="{FC390823-0A33-4F82-9D41-A491F3F97D8E}" type="pres">
      <dgm:prSet presAssocID="{6458B284-A9EB-4C73-BC74-664FB9A1ED4D}" presName="linNode" presStyleCnt="0"/>
      <dgm:spPr/>
    </dgm:pt>
    <dgm:pt modelId="{E0D2F648-ED4E-4E51-B5FB-3EA7FA5D90A4}" type="pres">
      <dgm:prSet presAssocID="{6458B284-A9EB-4C73-BC74-664FB9A1ED4D}" presName="parentShp" presStyleLbl="node1" presStyleIdx="2" presStyleCnt="3" custScaleX="85208">
        <dgm:presLayoutVars>
          <dgm:bulletEnabled val="1"/>
        </dgm:presLayoutVars>
      </dgm:prSet>
      <dgm:spPr>
        <a:prstGeom prst="flowChartMagneticTape">
          <a:avLst/>
        </a:prstGeom>
      </dgm:spPr>
      <dgm:t>
        <a:bodyPr/>
        <a:lstStyle/>
        <a:p>
          <a:endParaRPr lang="en-IN"/>
        </a:p>
      </dgm:t>
    </dgm:pt>
    <dgm:pt modelId="{5EADAF68-3298-4D8B-958B-E2A2C812F88C}" type="pres">
      <dgm:prSet presAssocID="{6458B284-A9EB-4C73-BC74-664FB9A1ED4D}" presName="childShp" presStyleLbl="bgAccFollowNode1" presStyleIdx="2" presStyleCnt="3" custScaleX="98513" custScaleY="117694">
        <dgm:presLayoutVars>
          <dgm:bulletEnabled val="1"/>
        </dgm:presLayoutVars>
      </dgm:prSet>
      <dgm:spPr>
        <a:prstGeom prst="flowChartProcess">
          <a:avLst/>
        </a:prstGeom>
      </dgm:spPr>
      <dgm:t>
        <a:bodyPr/>
        <a:lstStyle/>
        <a:p>
          <a:endParaRPr lang="en-IN"/>
        </a:p>
      </dgm:t>
    </dgm:pt>
  </dgm:ptLst>
  <dgm:cxnLst>
    <dgm:cxn modelId="{F1CD6616-0D3B-4C0A-A52B-B0AF030D9BC3}" type="presOf" srcId="{E7FC1EBE-76E0-43C6-9A07-A7A8772DF904}" destId="{EB62F04D-5816-4BED-8F6F-A4F6186CED58}" srcOrd="0" destOrd="0" presId="urn:microsoft.com/office/officeart/2005/8/layout/vList6"/>
    <dgm:cxn modelId="{728430DF-7AF2-4011-A0A6-4531B59537EE}" srcId="{F7AE5630-EAB2-45DC-9DAB-235CAB25ABC0}" destId="{6458B284-A9EB-4C73-BC74-664FB9A1ED4D}" srcOrd="2" destOrd="0" parTransId="{60D38CEF-EF00-4764-A635-75F84D58601F}" sibTransId="{51583FD1-C6E0-4B2E-82E1-1C946444BF24}"/>
    <dgm:cxn modelId="{ED5D9981-9DB5-4BD5-BB6C-2A71FCA37E5B}" type="presOf" srcId="{B9D427A2-6A33-451C-94DA-8A21A91B6EBD}" destId="{EA2E9673-EAD3-4EBA-A596-F0CD0A80176B}" srcOrd="0" destOrd="0" presId="urn:microsoft.com/office/officeart/2005/8/layout/vList6"/>
    <dgm:cxn modelId="{32D1B3F4-425B-4259-B513-6404359A089D}" srcId="{F7AE5630-EAB2-45DC-9DAB-235CAB25ABC0}" destId="{CF3224F0-7F18-4F3C-ACB1-6E109380C300}" srcOrd="1" destOrd="0" parTransId="{9AD509B1-DC5C-4747-B797-8CD5C81C52A9}" sibTransId="{C904C01E-65A0-4694-957E-AACCB4F5965A}"/>
    <dgm:cxn modelId="{E9829850-B04E-48B1-8DB4-4CFC8A359CE1}" type="presOf" srcId="{E5E3814F-FDE6-4AB4-ACF6-F7C1057F5EE4}" destId="{5EADAF68-3298-4D8B-958B-E2A2C812F88C}" srcOrd="0" destOrd="0" presId="urn:microsoft.com/office/officeart/2005/8/layout/vList6"/>
    <dgm:cxn modelId="{16ADB37F-DD17-4792-854B-44E3A2E0DE80}" srcId="{21CBD104-EB4D-461F-A89D-8AFE610040B3}" destId="{B9D427A2-6A33-451C-94DA-8A21A91B6EBD}" srcOrd="0" destOrd="0" parTransId="{2F863B39-1775-41E4-B92C-F79B89F65119}" sibTransId="{88FBC5BA-9FFB-41FA-97A1-446D0A5B74DA}"/>
    <dgm:cxn modelId="{6A443061-0B53-4BA3-B1FD-A6CAA07A74A0}" srcId="{6458B284-A9EB-4C73-BC74-664FB9A1ED4D}" destId="{E5E3814F-FDE6-4AB4-ACF6-F7C1057F5EE4}" srcOrd="0" destOrd="0" parTransId="{21DD7C76-B607-4D17-814B-A24D9B905E1C}" sibTransId="{56BEB0F2-3EEE-4BF7-BE3A-BE8D65257F1D}"/>
    <dgm:cxn modelId="{ADE9C0B0-B7E1-49D4-9CD7-DCDDF095E67F}" srcId="{F7AE5630-EAB2-45DC-9DAB-235CAB25ABC0}" destId="{21CBD104-EB4D-461F-A89D-8AFE610040B3}" srcOrd="0" destOrd="0" parTransId="{34C4ADE9-11F8-4306-A2AA-7AD0D9B12DDE}" sibTransId="{3F7E0B08-15A1-4721-AC75-BCF2F5BECF8E}"/>
    <dgm:cxn modelId="{61494B3C-5ADE-4B52-9021-2E987745A30C}" type="presOf" srcId="{21CBD104-EB4D-461F-A89D-8AFE610040B3}" destId="{851ED96D-E5AA-4274-BCA1-232CB31D1FF9}" srcOrd="0" destOrd="0" presId="urn:microsoft.com/office/officeart/2005/8/layout/vList6"/>
    <dgm:cxn modelId="{87DC464E-B294-457A-9210-2CD1DCFA9662}" type="presOf" srcId="{6458B284-A9EB-4C73-BC74-664FB9A1ED4D}" destId="{E0D2F648-ED4E-4E51-B5FB-3EA7FA5D90A4}" srcOrd="0" destOrd="0" presId="urn:microsoft.com/office/officeart/2005/8/layout/vList6"/>
    <dgm:cxn modelId="{E6552312-47C7-4298-91F0-95EFC2218101}" type="presOf" srcId="{F7AE5630-EAB2-45DC-9DAB-235CAB25ABC0}" destId="{6627B4A0-736E-4CCC-AE2D-6EFDF145FDA3}" srcOrd="0" destOrd="0" presId="urn:microsoft.com/office/officeart/2005/8/layout/vList6"/>
    <dgm:cxn modelId="{B9E1C13C-C4CA-4DEF-BCB9-177914CD7F9C}" type="presOf" srcId="{CF3224F0-7F18-4F3C-ACB1-6E109380C300}" destId="{0CBC974A-0394-4917-85B4-692D47AF95A5}" srcOrd="0" destOrd="0" presId="urn:microsoft.com/office/officeart/2005/8/layout/vList6"/>
    <dgm:cxn modelId="{903BEA31-7C3D-49BE-96BE-14FD73592C68}" srcId="{CF3224F0-7F18-4F3C-ACB1-6E109380C300}" destId="{E7FC1EBE-76E0-43C6-9A07-A7A8772DF904}" srcOrd="0" destOrd="0" parTransId="{89C197C6-8508-4775-B5C4-007D080B1C35}" sibTransId="{C2EA3EFC-1E84-4D78-A665-545733E24A65}"/>
    <dgm:cxn modelId="{B7177784-4F88-43D1-BD8C-2640C1D1C53D}" type="presParOf" srcId="{6627B4A0-736E-4CCC-AE2D-6EFDF145FDA3}" destId="{F38AF241-2739-429B-8C9B-6C79F529DFA7}" srcOrd="0" destOrd="0" presId="urn:microsoft.com/office/officeart/2005/8/layout/vList6"/>
    <dgm:cxn modelId="{543D691D-1A42-4C48-99A3-1F4859756F0A}" type="presParOf" srcId="{F38AF241-2739-429B-8C9B-6C79F529DFA7}" destId="{851ED96D-E5AA-4274-BCA1-232CB31D1FF9}" srcOrd="0" destOrd="0" presId="urn:microsoft.com/office/officeart/2005/8/layout/vList6"/>
    <dgm:cxn modelId="{334CF2BD-8940-43B0-B1BA-EC1743A5C48D}" type="presParOf" srcId="{F38AF241-2739-429B-8C9B-6C79F529DFA7}" destId="{EA2E9673-EAD3-4EBA-A596-F0CD0A80176B}" srcOrd="1" destOrd="0" presId="urn:microsoft.com/office/officeart/2005/8/layout/vList6"/>
    <dgm:cxn modelId="{A221F3F6-532C-4D64-A281-0D238725863F}" type="presParOf" srcId="{6627B4A0-736E-4CCC-AE2D-6EFDF145FDA3}" destId="{D390B418-8B09-416F-B04D-C82AB352C49C}" srcOrd="1" destOrd="0" presId="urn:microsoft.com/office/officeart/2005/8/layout/vList6"/>
    <dgm:cxn modelId="{D39DF5FE-4F2A-4109-9060-B5309A90E2BA}" type="presParOf" srcId="{6627B4A0-736E-4CCC-AE2D-6EFDF145FDA3}" destId="{B745046A-F441-4ED3-99FB-2B33FB7EB64C}" srcOrd="2" destOrd="0" presId="urn:microsoft.com/office/officeart/2005/8/layout/vList6"/>
    <dgm:cxn modelId="{51237016-44E6-4339-8FE3-ECB48B9045D4}" type="presParOf" srcId="{B745046A-F441-4ED3-99FB-2B33FB7EB64C}" destId="{0CBC974A-0394-4917-85B4-692D47AF95A5}" srcOrd="0" destOrd="0" presId="urn:microsoft.com/office/officeart/2005/8/layout/vList6"/>
    <dgm:cxn modelId="{F6FA3578-27CF-4DD4-8744-AD8B0F09CDDD}" type="presParOf" srcId="{B745046A-F441-4ED3-99FB-2B33FB7EB64C}" destId="{EB62F04D-5816-4BED-8F6F-A4F6186CED58}" srcOrd="1" destOrd="0" presId="urn:microsoft.com/office/officeart/2005/8/layout/vList6"/>
    <dgm:cxn modelId="{DCAA3A62-4854-4F33-8460-A14211E95001}" type="presParOf" srcId="{6627B4A0-736E-4CCC-AE2D-6EFDF145FDA3}" destId="{E18FF96C-B980-4508-8687-820070373FF5}" srcOrd="3" destOrd="0" presId="urn:microsoft.com/office/officeart/2005/8/layout/vList6"/>
    <dgm:cxn modelId="{2EB4D404-6B3C-44E8-871D-A3F96A30D573}" type="presParOf" srcId="{6627B4A0-736E-4CCC-AE2D-6EFDF145FDA3}" destId="{FC390823-0A33-4F82-9D41-A491F3F97D8E}" srcOrd="4" destOrd="0" presId="urn:microsoft.com/office/officeart/2005/8/layout/vList6"/>
    <dgm:cxn modelId="{9D6A56CE-A78F-477D-85D0-21ADE5B504ED}" type="presParOf" srcId="{FC390823-0A33-4F82-9D41-A491F3F97D8E}" destId="{E0D2F648-ED4E-4E51-B5FB-3EA7FA5D90A4}" srcOrd="0" destOrd="0" presId="urn:microsoft.com/office/officeart/2005/8/layout/vList6"/>
    <dgm:cxn modelId="{8A782769-8C6F-4FAE-8A24-B44428BB6F33}" type="presParOf" srcId="{FC390823-0A33-4F82-9D41-A491F3F97D8E}" destId="{5EADAF68-3298-4D8B-958B-E2A2C812F88C}" srcOrd="1" destOrd="0" presId="urn:microsoft.com/office/officeart/2005/8/layout/vList6"/>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Group 1"/>
      <dsp:cNvGrpSpPr/>
    </dsp:nvGrpSpPr>
    <dsp:grpSpPr>
      <a:xfrm>
        <a:off x="0" y="0"/>
        <a:ext cx="9144000" cy="4800600"/>
        <a:chOff x="0" y="0"/>
        <a:chExt cx="9144000" cy="4800600"/>
      </a:xfrm>
    </dsp:grpSpPr>
    <dsp:sp modelId="{B85E4922-3BE3-4A56-B289-ED95014E1E25}">
      <dsp:nvSpPr>
        <dsp:cNvPr id="3" name="Oval 2"/>
        <dsp:cNvSpPr/>
      </dsp:nvSpPr>
      <dsp:spPr bwMode="white">
        <a:xfrm>
          <a:off x="0" y="1311729"/>
          <a:ext cx="2177143" cy="2177143"/>
        </a:xfrm>
        <a:prstGeom prst="ellipse">
          <a:avLst/>
        </a:prstGeom>
        <a:sp3d prstMaterial="plastic">
          <a:bevelT w="127000" h="25400" prst="relaxedInset"/>
        </a:sp3d>
      </dsp:spPr>
      <dsp:style>
        <a:lnRef idx="0">
          <a:schemeClr val="lt1"/>
        </a:lnRef>
        <a:fillRef idx="3">
          <a:schemeClr val="accent1">
            <a:alpha val="50000"/>
          </a:schemeClr>
        </a:fillRef>
        <a:effectRef idx="2">
          <a:scrgbClr r="0" g="0" b="0"/>
        </a:effectRef>
        <a:fontRef idx="minor">
          <a:schemeClr val="tx1"/>
        </a:fontRef>
      </dsp:style>
      <dsp:txBody>
        <a:bodyPr lIns="119815" tIns="30480" rIns="119815" bIns="3048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sz="2400" dirty="0">
              <a:solidFill>
                <a:schemeClr val="tx1"/>
              </a:solidFill>
              <a:latin typeface="Times New Roman" panose="02020603050405020304" pitchFamily="18" charset="0"/>
              <a:cs typeface="Times New Roman" panose="02020603050405020304" pitchFamily="18" charset="0"/>
            </a:rPr>
            <a:t>Private fee for service</a:t>
          </a:r>
        </a:p>
      </dsp:txBody>
      <dsp:txXfrm>
        <a:off x="0" y="1311729"/>
        <a:ext cx="2177143" cy="2177143"/>
      </dsp:txXfrm>
    </dsp:sp>
    <dsp:sp modelId="{E237159E-2107-4514-A39F-1A1C56DE843C}">
      <dsp:nvSpPr>
        <dsp:cNvPr id="4" name="Oval 3"/>
        <dsp:cNvSpPr/>
      </dsp:nvSpPr>
      <dsp:spPr bwMode="white">
        <a:xfrm>
          <a:off x="1741714" y="1311729"/>
          <a:ext cx="2177143" cy="2177143"/>
        </a:xfrm>
        <a:prstGeom prst="ellipse">
          <a:avLst/>
        </a:prstGeom>
        <a:sp3d prstMaterial="plastic">
          <a:bevelT w="127000" h="25400" prst="relaxedInset"/>
        </a:sp3d>
      </dsp:spPr>
      <dsp:style>
        <a:lnRef idx="0">
          <a:schemeClr val="lt1"/>
        </a:lnRef>
        <a:fillRef idx="3">
          <a:schemeClr val="accent1">
            <a:alpha val="50000"/>
          </a:schemeClr>
        </a:fillRef>
        <a:effectRef idx="2">
          <a:scrgbClr r="0" g="0" b="0"/>
        </a:effectRef>
        <a:fontRef idx="minor">
          <a:schemeClr val="tx1"/>
        </a:fontRef>
      </dsp:style>
      <dsp:txBody>
        <a:bodyPr lIns="119815" tIns="30480" rIns="119815" bIns="3048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sz="2400" dirty="0">
              <a:latin typeface="Times New Roman" panose="02020603050405020304" pitchFamily="18" charset="0"/>
              <a:cs typeface="Times New Roman" panose="02020603050405020304" pitchFamily="18" charset="0"/>
            </a:rPr>
            <a:t>Post payment plans</a:t>
          </a:r>
          <a:endParaRPr lang="en-IN" sz="2400" dirty="0">
            <a:latin typeface="Times New Roman" panose="02020603050405020304" pitchFamily="18" charset="0"/>
            <a:cs typeface="Times New Roman" panose="02020603050405020304" pitchFamily="18" charset="0"/>
          </a:endParaRPr>
        </a:p>
      </dsp:txBody>
      <dsp:txXfrm>
        <a:off x="1741714" y="1311729"/>
        <a:ext cx="2177143" cy="2177143"/>
      </dsp:txXfrm>
    </dsp:sp>
    <dsp:sp modelId="{AC676326-4994-4C7F-B1F0-BF1129D0AA3E}">
      <dsp:nvSpPr>
        <dsp:cNvPr id="5" name="Oval 4"/>
        <dsp:cNvSpPr/>
      </dsp:nvSpPr>
      <dsp:spPr bwMode="white">
        <a:xfrm>
          <a:off x="3483429" y="1311729"/>
          <a:ext cx="2177143" cy="2177143"/>
        </a:xfrm>
        <a:prstGeom prst="ellipse">
          <a:avLst/>
        </a:prstGeom>
        <a:sp3d prstMaterial="plastic">
          <a:bevelT w="127000" h="25400" prst="relaxedInset"/>
        </a:sp3d>
      </dsp:spPr>
      <dsp:style>
        <a:lnRef idx="0">
          <a:schemeClr val="lt1"/>
        </a:lnRef>
        <a:fillRef idx="3">
          <a:schemeClr val="accent1">
            <a:alpha val="50000"/>
          </a:schemeClr>
        </a:fillRef>
        <a:effectRef idx="2">
          <a:scrgbClr r="0" g="0" b="0"/>
        </a:effectRef>
        <a:fontRef idx="minor">
          <a:schemeClr val="tx1"/>
        </a:fontRef>
      </dsp:style>
      <dsp:txBody>
        <a:bodyPr lIns="119815" tIns="30480" rIns="119815" bIns="3048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sz="2400" dirty="0">
              <a:latin typeface="Times New Roman" panose="02020603050405020304" pitchFamily="18" charset="0"/>
              <a:cs typeface="Times New Roman" panose="02020603050405020304" pitchFamily="18" charset="0"/>
            </a:rPr>
            <a:t>Private third party  prepayment plans</a:t>
          </a:r>
          <a:endParaRPr lang="en-IN" sz="2400" dirty="0">
            <a:latin typeface="Times New Roman" panose="02020603050405020304" pitchFamily="18" charset="0"/>
            <a:cs typeface="Times New Roman" panose="02020603050405020304" pitchFamily="18" charset="0"/>
          </a:endParaRPr>
        </a:p>
      </dsp:txBody>
      <dsp:txXfrm>
        <a:off x="3483429" y="1311729"/>
        <a:ext cx="2177143" cy="2177143"/>
      </dsp:txXfrm>
    </dsp:sp>
    <dsp:sp modelId="{F498E0DB-21FE-403C-A47D-E8EBC38FE09F}">
      <dsp:nvSpPr>
        <dsp:cNvPr id="6" name="Oval 5"/>
        <dsp:cNvSpPr/>
      </dsp:nvSpPr>
      <dsp:spPr bwMode="white">
        <a:xfrm>
          <a:off x="5225143" y="1311729"/>
          <a:ext cx="2177143" cy="2177143"/>
        </a:xfrm>
        <a:prstGeom prst="ellipse">
          <a:avLst/>
        </a:prstGeom>
        <a:sp3d prstMaterial="plastic">
          <a:bevelT w="127000" h="25400" prst="relaxedInset"/>
        </a:sp3d>
      </dsp:spPr>
      <dsp:style>
        <a:lnRef idx="0">
          <a:schemeClr val="lt1"/>
        </a:lnRef>
        <a:fillRef idx="3">
          <a:schemeClr val="accent1">
            <a:alpha val="50000"/>
          </a:schemeClr>
        </a:fillRef>
        <a:effectRef idx="2">
          <a:scrgbClr r="0" g="0" b="0"/>
        </a:effectRef>
        <a:fontRef idx="minor">
          <a:schemeClr val="tx1"/>
        </a:fontRef>
      </dsp:style>
      <dsp:txBody>
        <a:bodyPr lIns="119815" tIns="30480" rIns="119815" bIns="3048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sz="2400" dirty="0">
              <a:latin typeface="Times New Roman" panose="02020603050405020304" pitchFamily="18" charset="0"/>
              <a:cs typeface="Times New Roman" panose="02020603050405020304" pitchFamily="18" charset="0"/>
            </a:rPr>
            <a:t>Salary</a:t>
          </a:r>
        </a:p>
      </dsp:txBody>
      <dsp:txXfrm>
        <a:off x="5225143" y="1311729"/>
        <a:ext cx="2177143" cy="2177143"/>
      </dsp:txXfrm>
    </dsp:sp>
    <dsp:sp modelId="{6984034B-C414-4047-9053-17B5B14C3DFC}">
      <dsp:nvSpPr>
        <dsp:cNvPr id="7" name="Oval 6"/>
        <dsp:cNvSpPr/>
      </dsp:nvSpPr>
      <dsp:spPr bwMode="white">
        <a:xfrm>
          <a:off x="6966857" y="1311729"/>
          <a:ext cx="2177143" cy="2177143"/>
        </a:xfrm>
        <a:prstGeom prst="ellipse">
          <a:avLst/>
        </a:prstGeom>
        <a:sp3d prstMaterial="plastic">
          <a:bevelT w="127000" h="25400" prst="relaxedInset"/>
        </a:sp3d>
      </dsp:spPr>
      <dsp:style>
        <a:lnRef idx="0">
          <a:schemeClr val="lt1"/>
        </a:lnRef>
        <a:fillRef idx="3">
          <a:schemeClr val="accent1">
            <a:alpha val="50000"/>
          </a:schemeClr>
        </a:fillRef>
        <a:effectRef idx="2">
          <a:scrgbClr r="0" g="0" b="0"/>
        </a:effectRef>
        <a:fontRef idx="minor">
          <a:schemeClr val="tx1"/>
        </a:fontRef>
      </dsp:style>
      <dsp:txBody>
        <a:bodyPr lIns="119815" tIns="30480" rIns="119815" bIns="3048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sz="2400" dirty="0">
              <a:latin typeface="Times New Roman" panose="02020603050405020304" pitchFamily="18" charset="0"/>
              <a:cs typeface="Times New Roman" panose="02020603050405020304" pitchFamily="18" charset="0"/>
            </a:rPr>
            <a:t>Public Programs</a:t>
          </a:r>
          <a:endParaRPr lang="en-IN" sz="2400" dirty="0">
            <a:latin typeface="Times New Roman" panose="02020603050405020304" pitchFamily="18" charset="0"/>
            <a:cs typeface="Times New Roman" panose="02020603050405020304" pitchFamily="18" charset="0"/>
          </a:endParaRPr>
        </a:p>
      </dsp:txBody>
      <dsp:txXfrm>
        <a:off x="6966857" y="1311729"/>
        <a:ext cx="2177143" cy="2177143"/>
      </dsp:txXfrm>
    </dsp:sp>
  </dsp:spTree>
</dsp:drawing>
</file>

<file path=ppt/diagrams/drawing3.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Group 1"/>
      <dsp:cNvGrpSpPr/>
    </dsp:nvGrpSpPr>
    <dsp:grpSpPr>
      <a:xfrm>
        <a:off x="0" y="0"/>
        <a:ext cx="9144000" cy="5638800"/>
        <a:chOff x="0" y="0"/>
        <a:chExt cx="9144000" cy="5638800"/>
      </a:xfrm>
    </dsp:grpSpPr>
    <dsp:sp modelId="{EA2E9673-EAD3-4EBA-A596-F0CD0A80176B}">
      <dsp:nvSpPr>
        <dsp:cNvPr id="4" name="Rectangles 3"/>
        <dsp:cNvSpPr/>
      </dsp:nvSpPr>
      <dsp:spPr bwMode="white">
        <a:xfrm>
          <a:off x="3429000" y="112898"/>
          <a:ext cx="5377221" cy="1391186"/>
        </a:xfrm>
        <a:prstGeom prst="rect">
          <a:avLst/>
        </a:prstGeom>
        <a:solidFill>
          <a:schemeClr val="accent1">
            <a:lumMod val="60000"/>
            <a:lumOff val="40000"/>
            <a:alpha val="90000"/>
          </a:schemeClr>
        </a:solidFill>
        <a:sp3d z="-152400" extrusionH="63500" prstMaterial="dkEdge">
          <a:bevelT w="144450" h="36350" prst="relaxedInset"/>
          <a:contourClr>
            <a:schemeClr val="bg1"/>
          </a:contourClr>
        </a:sp3d>
      </dsp:spPr>
      <dsp:style>
        <a:lnRef idx="1">
          <a:schemeClr val="accent2">
            <a:alpha val="90000"/>
            <a:tint val="40000"/>
          </a:schemeClr>
        </a:lnRef>
        <a:fillRef idx="1">
          <a:schemeClr val="accent2">
            <a:alpha val="90000"/>
            <a:tint val="40000"/>
          </a:schemeClr>
        </a:fillRef>
        <a:effectRef idx="2">
          <a:scrgbClr r="0" g="0" b="0"/>
        </a:effectRef>
        <a:fontRef idx="minor"/>
      </dsp:style>
      <dsp:txBody>
        <a:bodyPr lIns="12700" tIns="12700" rIns="12700" bIns="12700" anchor="t"/>
        <a:lstStyle>
          <a:lvl1pPr algn="l">
            <a:defRPr sz="6500"/>
          </a:lvl1pPr>
          <a:lvl2pPr marL="285750" indent="-285750" algn="l">
            <a:defRPr sz="6500"/>
          </a:lvl2pPr>
          <a:lvl3pPr marL="571500" indent="-285750" algn="l">
            <a:defRPr sz="6500"/>
          </a:lvl3pPr>
          <a:lvl4pPr marL="857250" indent="-285750" algn="l">
            <a:defRPr sz="6500"/>
          </a:lvl4pPr>
          <a:lvl5pPr marL="1143000" indent="-285750" algn="l">
            <a:defRPr sz="6500"/>
          </a:lvl5pPr>
          <a:lvl6pPr marL="1428750" indent="-285750" algn="l">
            <a:defRPr sz="6500"/>
          </a:lvl6pPr>
          <a:lvl7pPr marL="1714500" indent="-285750" algn="l">
            <a:defRPr sz="6500"/>
          </a:lvl7pPr>
          <a:lvl8pPr marL="2000250" indent="-285750" algn="l">
            <a:defRPr sz="6500"/>
          </a:lvl8pPr>
          <a:lvl9pPr marL="2286000" indent="-285750" algn="l">
            <a:defRPr sz="6500"/>
          </a:lvl9pPr>
        </a:lstStyle>
        <a:p>
          <a:pPr marL="228600" lvl="1" indent="-228600" algn="ctr">
            <a:lnSpc>
              <a:spcPct val="150000"/>
            </a:lnSpc>
            <a:spcBef>
              <a:spcPct val="0"/>
            </a:spcBef>
            <a:spcAft>
              <a:spcPct val="15000"/>
            </a:spcAft>
            <a:buChar char="•"/>
          </a:pPr>
          <a:r>
            <a:rPr lang="en-US" sz="2000" dirty="0">
              <a:solidFill>
                <a:schemeClr val="dk1"/>
              </a:solidFill>
              <a:latin typeface="Times New Roman" panose="02020603050405020304" pitchFamily="18" charset="0"/>
              <a:cs typeface="Times New Roman" panose="02020603050405020304" pitchFamily="18" charset="0"/>
            </a:rPr>
            <a:t>Fee that an individual dentist </a:t>
          </a:r>
          <a:r>
            <a:rPr lang="en-US" sz="2000" b="1" dirty="0">
              <a:solidFill>
                <a:srgbClr val="C00000"/>
              </a:solidFill>
              <a:latin typeface="Times New Roman" panose="02020603050405020304" pitchFamily="18" charset="0"/>
              <a:cs typeface="Times New Roman" panose="02020603050405020304" pitchFamily="18" charset="0"/>
            </a:rPr>
            <a:t>most frequentl</a:t>
          </a:r>
          <a:r>
            <a:rPr lang="en-US" sz="2000" dirty="0">
              <a:solidFill>
                <a:schemeClr val="dk1"/>
              </a:solidFill>
              <a:latin typeface="Times New Roman" panose="02020603050405020304" pitchFamily="18" charset="0"/>
              <a:cs typeface="Times New Roman" panose="02020603050405020304" pitchFamily="18" charset="0"/>
            </a:rPr>
            <a:t>y charges for a given dental service</a:t>
          </a:r>
          <a:endParaRPr lang="en-IN" sz="2000" dirty="0">
            <a:solidFill>
              <a:schemeClr val="dk1"/>
            </a:solidFill>
            <a:latin typeface="Times New Roman" panose="02020603050405020304" pitchFamily="18" charset="0"/>
            <a:cs typeface="Times New Roman" panose="02020603050405020304" pitchFamily="18" charset="0"/>
          </a:endParaRPr>
        </a:p>
      </dsp:txBody>
      <dsp:txXfrm>
        <a:off x="3429000" y="112898"/>
        <a:ext cx="5377221" cy="1391186"/>
      </dsp:txXfrm>
    </dsp:sp>
    <dsp:sp modelId="{851ED96D-E5AA-4274-BCA1-232CB31D1FF9}">
      <dsp:nvSpPr>
        <dsp:cNvPr id="3" name="Flowchart: Sequential Access Storage 2"/>
        <dsp:cNvSpPr/>
      </dsp:nvSpPr>
      <dsp:spPr bwMode="white">
        <a:xfrm>
          <a:off x="228600" y="0"/>
          <a:ext cx="3091221" cy="1616981"/>
        </a:xfrm>
        <a:prstGeom prst="flowChartMagneticTape">
          <a:avLst/>
        </a:prstGeom>
        <a:sp3d prstMaterial="plastic">
          <a:bevelT w="127000" h="25400" prst="relaxedInset"/>
        </a:sp3d>
      </dsp:spPr>
      <dsp:style>
        <a:lnRef idx="0">
          <a:schemeClr val="lt1"/>
        </a:lnRef>
        <a:fillRef idx="3">
          <a:schemeClr val="accent2"/>
        </a:fillRef>
        <a:effectRef idx="2">
          <a:scrgbClr r="0" g="0" b="0"/>
        </a:effectRef>
        <a:fontRef idx="minor">
          <a:schemeClr val="lt1"/>
        </a:fontRef>
      </dsp:style>
      <dsp:txBody>
        <a:bodyPr lIns="125730" tIns="62865" rIns="125730" bIns="62865" anchor="ctr"/>
        <a:lstStyle>
          <a:lvl1pPr algn="ctr">
            <a:defRPr sz="3300"/>
          </a:lvl1pPr>
          <a:lvl2pPr marL="228600" indent="-228600" algn="ctr">
            <a:defRPr sz="2500"/>
          </a:lvl2pPr>
          <a:lvl3pPr marL="457200" indent="-228600" algn="ctr">
            <a:defRPr sz="2500"/>
          </a:lvl3pPr>
          <a:lvl4pPr marL="685800" indent="-228600" algn="ctr">
            <a:defRPr sz="2500"/>
          </a:lvl4pPr>
          <a:lvl5pPr marL="914400" indent="-228600" algn="ctr">
            <a:defRPr sz="2500"/>
          </a:lvl5pPr>
          <a:lvl6pPr marL="1143000" indent="-228600" algn="ctr">
            <a:defRPr sz="2500"/>
          </a:lvl6pPr>
          <a:lvl7pPr marL="1371600" indent="-228600" algn="ctr">
            <a:defRPr sz="2500"/>
          </a:lvl7pPr>
          <a:lvl8pPr marL="1600200" indent="-228600" algn="ctr">
            <a:defRPr sz="2500"/>
          </a:lvl8pPr>
          <a:lvl9pPr marL="1828800" indent="-228600" algn="ctr">
            <a:defRPr sz="2500"/>
          </a:lvl9pPr>
        </a:lstStyle>
        <a:p>
          <a:pPr lvl="0">
            <a:lnSpc>
              <a:spcPct val="100000"/>
            </a:lnSpc>
            <a:spcBef>
              <a:spcPct val="0"/>
            </a:spcBef>
            <a:spcAft>
              <a:spcPct val="35000"/>
            </a:spcAft>
          </a:pPr>
          <a:r>
            <a:rPr lang="en-US" dirty="0">
              <a:latin typeface="Times New Roman" panose="02020603050405020304" pitchFamily="18" charset="0"/>
              <a:cs typeface="Times New Roman" panose="02020603050405020304" pitchFamily="18" charset="0"/>
            </a:rPr>
            <a:t>Usual</a:t>
          </a:r>
          <a:endParaRPr lang="en-IN" dirty="0">
            <a:latin typeface="Times New Roman" panose="02020603050405020304" pitchFamily="18" charset="0"/>
            <a:cs typeface="Times New Roman" panose="02020603050405020304" pitchFamily="18" charset="0"/>
          </a:endParaRPr>
        </a:p>
      </dsp:txBody>
      <dsp:txXfrm>
        <a:off x="228600" y="0"/>
        <a:ext cx="3091221" cy="1616981"/>
      </dsp:txXfrm>
    </dsp:sp>
    <dsp:sp modelId="{EB62F04D-5816-4BED-8F6F-A4F6186CED58}">
      <dsp:nvSpPr>
        <dsp:cNvPr id="6" name="Flowchart: Process 5"/>
        <dsp:cNvSpPr/>
      </dsp:nvSpPr>
      <dsp:spPr bwMode="white">
        <a:xfrm>
          <a:off x="3426769" y="1778679"/>
          <a:ext cx="5486400" cy="1795334"/>
        </a:xfrm>
        <a:prstGeom prst="flowChartProcess">
          <a:avLst/>
        </a:prstGeom>
        <a:solidFill>
          <a:schemeClr val="accent1">
            <a:lumMod val="60000"/>
            <a:lumOff val="40000"/>
            <a:alpha val="90000"/>
          </a:schemeClr>
        </a:solidFill>
        <a:ln>
          <a:solidFill>
            <a:schemeClr val="bg2">
              <a:lumMod val="50000"/>
              <a:alpha val="90000"/>
            </a:schemeClr>
          </a:solidFill>
        </a:ln>
        <a:sp3d z="-152400" extrusionH="63500" prstMaterial="dkEdge">
          <a:bevelT w="144450" h="36350" prst="relaxedInset"/>
          <a:contourClr>
            <a:schemeClr val="bg1"/>
          </a:contourClr>
        </a:sp3d>
      </dsp:spPr>
      <dsp:style>
        <a:lnRef idx="1">
          <a:schemeClr val="accent2">
            <a:alpha val="90000"/>
            <a:tint val="40000"/>
          </a:schemeClr>
        </a:lnRef>
        <a:fillRef idx="1">
          <a:schemeClr val="accent2">
            <a:alpha val="90000"/>
            <a:tint val="40000"/>
          </a:schemeClr>
        </a:fillRef>
        <a:effectRef idx="2">
          <a:scrgbClr r="0" g="0" b="0"/>
        </a:effectRef>
        <a:fontRef idx="minor"/>
      </dsp:style>
      <dsp:txBody>
        <a:bodyPr lIns="11430" tIns="11430" rIns="11430" bIns="11430" anchor="t"/>
        <a:lstStyle>
          <a:lvl1pPr algn="l">
            <a:defRPr sz="6500"/>
          </a:lvl1pPr>
          <a:lvl2pPr marL="285750" indent="-285750" algn="l">
            <a:defRPr sz="6500"/>
          </a:lvl2pPr>
          <a:lvl3pPr marL="571500" indent="-285750" algn="l">
            <a:defRPr sz="6500"/>
          </a:lvl3pPr>
          <a:lvl4pPr marL="857250" indent="-285750" algn="l">
            <a:defRPr sz="6500"/>
          </a:lvl4pPr>
          <a:lvl5pPr marL="1143000" indent="-285750" algn="l">
            <a:defRPr sz="6500"/>
          </a:lvl5pPr>
          <a:lvl6pPr marL="1428750" indent="-285750" algn="l">
            <a:defRPr sz="6500"/>
          </a:lvl6pPr>
          <a:lvl7pPr marL="1714500" indent="-285750" algn="l">
            <a:defRPr sz="6500"/>
          </a:lvl7pPr>
          <a:lvl8pPr marL="2000250" indent="-285750" algn="l">
            <a:defRPr sz="6500"/>
          </a:lvl8pPr>
          <a:lvl9pPr marL="2286000" indent="-285750" algn="l">
            <a:defRPr sz="6500"/>
          </a:lvl9pPr>
        </a:lstStyle>
        <a:p>
          <a:pPr marL="171450" lvl="1" indent="-171450" algn="ctr">
            <a:lnSpc>
              <a:spcPct val="150000"/>
            </a:lnSpc>
            <a:spcBef>
              <a:spcPct val="0"/>
            </a:spcBef>
            <a:spcAft>
              <a:spcPct val="15000"/>
            </a:spcAft>
            <a:buChar char="•"/>
          </a:pPr>
          <a:r>
            <a:rPr lang="en-US" sz="1800" dirty="0">
              <a:solidFill>
                <a:schemeClr val="dk1"/>
              </a:solidFill>
              <a:latin typeface="Times New Roman" panose="02020603050405020304" pitchFamily="18" charset="0"/>
              <a:cs typeface="Times New Roman" panose="02020603050405020304" pitchFamily="18" charset="0"/>
            </a:rPr>
            <a:t>Fee level determined by the administrator of a dental benefit plan from actual submitted fees for a specific dental procedure </a:t>
          </a:r>
          <a:r>
            <a:rPr lang="en-US" sz="1800" b="1" dirty="0">
              <a:solidFill>
                <a:srgbClr val="C00000"/>
              </a:solidFill>
              <a:latin typeface="Times New Roman" panose="02020603050405020304" pitchFamily="18" charset="0"/>
              <a:cs typeface="Times New Roman" panose="02020603050405020304" pitchFamily="18" charset="0"/>
            </a:rPr>
            <a:t>to establish the maximum benefit payable under a given plan for that specific procedure</a:t>
          </a:r>
          <a:endParaRPr lang="en-IN" sz="1800" b="1" dirty="0">
            <a:solidFill>
              <a:srgbClr val="C00000"/>
            </a:solidFill>
            <a:latin typeface="Times New Roman" panose="02020603050405020304" pitchFamily="18" charset="0"/>
            <a:cs typeface="Times New Roman" panose="02020603050405020304" pitchFamily="18" charset="0"/>
          </a:endParaRPr>
        </a:p>
      </dsp:txBody>
      <dsp:txXfrm>
        <a:off x="3426769" y="1778679"/>
        <a:ext cx="5486400" cy="1795334"/>
      </dsp:txXfrm>
    </dsp:sp>
    <dsp:sp modelId="{0CBC974A-0394-4917-85B4-692D47AF95A5}">
      <dsp:nvSpPr>
        <dsp:cNvPr id="5" name="Flowchart: Sequential Access Storage 4"/>
        <dsp:cNvSpPr/>
      </dsp:nvSpPr>
      <dsp:spPr bwMode="white">
        <a:xfrm>
          <a:off x="230831" y="1867855"/>
          <a:ext cx="3195938" cy="1616981"/>
        </a:xfrm>
        <a:prstGeom prst="flowChartMagneticTape">
          <a:avLst/>
        </a:prstGeom>
        <a:sp3d prstMaterial="plastic">
          <a:bevelT w="127000" h="25400" prst="relaxedInset"/>
        </a:sp3d>
      </dsp:spPr>
      <dsp:style>
        <a:lnRef idx="0">
          <a:schemeClr val="lt1"/>
        </a:lnRef>
        <a:fillRef idx="3">
          <a:schemeClr val="accent2"/>
        </a:fillRef>
        <a:effectRef idx="2">
          <a:scrgbClr r="0" g="0" b="0"/>
        </a:effectRef>
        <a:fontRef idx="minor">
          <a:schemeClr val="lt1"/>
        </a:fontRef>
      </dsp:style>
      <dsp:txBody>
        <a:bodyPr lIns="125730" tIns="62865" rIns="125730" bIns="62865" anchor="ctr"/>
        <a:lstStyle>
          <a:lvl1pPr algn="ctr">
            <a:defRPr sz="3300"/>
          </a:lvl1pPr>
          <a:lvl2pPr marL="228600" indent="-228600" algn="ctr">
            <a:defRPr sz="2500"/>
          </a:lvl2pPr>
          <a:lvl3pPr marL="457200" indent="-228600" algn="ctr">
            <a:defRPr sz="2500"/>
          </a:lvl3pPr>
          <a:lvl4pPr marL="685800" indent="-228600" algn="ctr">
            <a:defRPr sz="2500"/>
          </a:lvl4pPr>
          <a:lvl5pPr marL="914400" indent="-228600" algn="ctr">
            <a:defRPr sz="2500"/>
          </a:lvl5pPr>
          <a:lvl6pPr marL="1143000" indent="-228600" algn="ctr">
            <a:defRPr sz="2500"/>
          </a:lvl6pPr>
          <a:lvl7pPr marL="1371600" indent="-228600" algn="ctr">
            <a:defRPr sz="2500"/>
          </a:lvl7pPr>
          <a:lvl8pPr marL="1600200" indent="-228600" algn="ctr">
            <a:defRPr sz="2500"/>
          </a:lvl8pPr>
          <a:lvl9pPr marL="1828800" indent="-228600" algn="ctr">
            <a:defRPr sz="2500"/>
          </a:lvl9pPr>
        </a:lstStyle>
        <a:p>
          <a:pPr lvl="0">
            <a:lnSpc>
              <a:spcPct val="100000"/>
            </a:lnSpc>
            <a:spcBef>
              <a:spcPct val="0"/>
            </a:spcBef>
            <a:spcAft>
              <a:spcPct val="35000"/>
            </a:spcAft>
          </a:pPr>
          <a:r>
            <a:rPr lang="en-US" dirty="0">
              <a:latin typeface="Times New Roman" panose="02020603050405020304" pitchFamily="18" charset="0"/>
              <a:cs typeface="Times New Roman" panose="02020603050405020304" pitchFamily="18" charset="0"/>
            </a:rPr>
            <a:t>Customary</a:t>
          </a:r>
        </a:p>
      </dsp:txBody>
      <dsp:txXfrm>
        <a:off x="230831" y="1867855"/>
        <a:ext cx="3195938" cy="1616981"/>
      </dsp:txXfrm>
    </dsp:sp>
    <dsp:sp modelId="{5EADAF68-3298-4D8B-958B-E2A2C812F88C}">
      <dsp:nvSpPr>
        <dsp:cNvPr id="8" name="Flowchart: Process 7"/>
        <dsp:cNvSpPr/>
      </dsp:nvSpPr>
      <dsp:spPr bwMode="white">
        <a:xfrm>
          <a:off x="3427875" y="3735711"/>
          <a:ext cx="5404817" cy="1903089"/>
        </a:xfrm>
        <a:prstGeom prst="flowChartProcess">
          <a:avLst/>
        </a:prstGeom>
        <a:solidFill>
          <a:schemeClr val="accent1">
            <a:lumMod val="60000"/>
            <a:lumOff val="40000"/>
            <a:alpha val="90000"/>
          </a:schemeClr>
        </a:solidFill>
        <a:sp3d z="-152400" extrusionH="63500" prstMaterial="dkEdge">
          <a:bevelT w="144450" h="36350" prst="relaxedInset"/>
          <a:contourClr>
            <a:schemeClr val="bg1"/>
          </a:contourClr>
        </a:sp3d>
      </dsp:spPr>
      <dsp:style>
        <a:lnRef idx="1">
          <a:schemeClr val="accent2">
            <a:alpha val="90000"/>
            <a:tint val="40000"/>
          </a:schemeClr>
        </a:lnRef>
        <a:fillRef idx="1">
          <a:schemeClr val="accent2">
            <a:alpha val="90000"/>
            <a:tint val="40000"/>
          </a:schemeClr>
        </a:fillRef>
        <a:effectRef idx="2">
          <a:scrgbClr r="0" g="0" b="0"/>
        </a:effectRef>
        <a:fontRef idx="minor"/>
      </dsp:style>
      <dsp:txBody>
        <a:bodyPr lIns="12700" tIns="12700" rIns="12700" bIns="12700" anchor="t"/>
        <a:lstStyle>
          <a:lvl1pPr algn="l">
            <a:defRPr sz="6500"/>
          </a:lvl1pPr>
          <a:lvl2pPr marL="285750" indent="-285750" algn="l">
            <a:defRPr sz="6500"/>
          </a:lvl2pPr>
          <a:lvl3pPr marL="571500" indent="-285750" algn="l">
            <a:defRPr sz="6500"/>
          </a:lvl3pPr>
          <a:lvl4pPr marL="857250" indent="-285750" algn="l">
            <a:defRPr sz="6500"/>
          </a:lvl4pPr>
          <a:lvl5pPr marL="1143000" indent="-285750" algn="l">
            <a:defRPr sz="6500"/>
          </a:lvl5pPr>
          <a:lvl6pPr marL="1428750" indent="-285750" algn="l">
            <a:defRPr sz="6500"/>
          </a:lvl6pPr>
          <a:lvl7pPr marL="1714500" indent="-285750" algn="l">
            <a:defRPr sz="6500"/>
          </a:lvl7pPr>
          <a:lvl8pPr marL="2000250" indent="-285750" algn="l">
            <a:defRPr sz="6500"/>
          </a:lvl8pPr>
          <a:lvl9pPr marL="2286000" indent="-285750" algn="l">
            <a:defRPr sz="6500"/>
          </a:lvl9pPr>
        </a:lstStyle>
        <a:p>
          <a:pPr marL="228600" lvl="1" indent="-228600" algn="ctr">
            <a:lnSpc>
              <a:spcPct val="150000"/>
            </a:lnSpc>
            <a:spcBef>
              <a:spcPct val="0"/>
            </a:spcBef>
            <a:spcAft>
              <a:spcPct val="15000"/>
            </a:spcAft>
            <a:buChar char="•"/>
          </a:pPr>
          <a:r>
            <a:rPr lang="en-US" sz="2000" dirty="0">
              <a:solidFill>
                <a:schemeClr val="dk1"/>
              </a:solidFill>
              <a:latin typeface="Times New Roman" panose="02020603050405020304" pitchFamily="18" charset="0"/>
              <a:cs typeface="Times New Roman" panose="02020603050405020304" pitchFamily="18" charset="0"/>
            </a:rPr>
            <a:t>Fee charged by a dentist for a specific dental procedure that </a:t>
          </a:r>
          <a:r>
            <a:rPr lang="en-US" sz="2000" b="1" dirty="0">
              <a:solidFill>
                <a:srgbClr val="C00000"/>
              </a:solidFill>
              <a:latin typeface="Times New Roman" panose="02020603050405020304" pitchFamily="18" charset="0"/>
              <a:cs typeface="Times New Roman" panose="02020603050405020304" pitchFamily="18" charset="0"/>
            </a:rPr>
            <a:t>has been modified </a:t>
          </a:r>
          <a:r>
            <a:rPr lang="en-US" sz="2000" dirty="0">
              <a:solidFill>
                <a:schemeClr val="dk1"/>
              </a:solidFill>
              <a:latin typeface="Times New Roman" panose="02020603050405020304" pitchFamily="18" charset="0"/>
              <a:cs typeface="Times New Roman" panose="02020603050405020304" pitchFamily="18" charset="0"/>
            </a:rPr>
            <a:t>by the nature and severity of the condition being treated and by unusual circumstances</a:t>
          </a:r>
          <a:endParaRPr lang="en-IN" sz="2000" dirty="0">
            <a:solidFill>
              <a:schemeClr val="dk1"/>
            </a:solidFill>
            <a:latin typeface="Times New Roman" panose="02020603050405020304" pitchFamily="18" charset="0"/>
            <a:cs typeface="Times New Roman" panose="02020603050405020304" pitchFamily="18" charset="0"/>
          </a:endParaRPr>
        </a:p>
      </dsp:txBody>
      <dsp:txXfrm>
        <a:off x="3427875" y="3735711"/>
        <a:ext cx="5404817" cy="1903089"/>
      </dsp:txXfrm>
    </dsp:sp>
    <dsp:sp modelId="{E0D2F648-ED4E-4E51-B5FB-3EA7FA5D90A4}">
      <dsp:nvSpPr>
        <dsp:cNvPr id="7" name="Flowchart: Sequential Access Storage 6"/>
        <dsp:cNvSpPr/>
      </dsp:nvSpPr>
      <dsp:spPr bwMode="white">
        <a:xfrm>
          <a:off x="311307" y="3878765"/>
          <a:ext cx="3116568" cy="1616981"/>
        </a:xfrm>
        <a:prstGeom prst="flowChartMagneticTape">
          <a:avLst/>
        </a:prstGeom>
        <a:sp3d prstMaterial="plastic">
          <a:bevelT w="127000" h="25400" prst="relaxedInset"/>
        </a:sp3d>
      </dsp:spPr>
      <dsp:style>
        <a:lnRef idx="0">
          <a:schemeClr val="lt1"/>
        </a:lnRef>
        <a:fillRef idx="3">
          <a:schemeClr val="accent2"/>
        </a:fillRef>
        <a:effectRef idx="2">
          <a:scrgbClr r="0" g="0" b="0"/>
        </a:effectRef>
        <a:fontRef idx="minor">
          <a:schemeClr val="lt1"/>
        </a:fontRef>
      </dsp:style>
      <dsp:txBody>
        <a:bodyPr lIns="125730" tIns="62865" rIns="125730" bIns="62865" anchor="ctr"/>
        <a:lstStyle>
          <a:lvl1pPr algn="ctr">
            <a:defRPr sz="3300"/>
          </a:lvl1pPr>
          <a:lvl2pPr marL="228600" indent="-228600" algn="ctr">
            <a:defRPr sz="2500"/>
          </a:lvl2pPr>
          <a:lvl3pPr marL="457200" indent="-228600" algn="ctr">
            <a:defRPr sz="2500"/>
          </a:lvl3pPr>
          <a:lvl4pPr marL="685800" indent="-228600" algn="ctr">
            <a:defRPr sz="2500"/>
          </a:lvl4pPr>
          <a:lvl5pPr marL="914400" indent="-228600" algn="ctr">
            <a:defRPr sz="2500"/>
          </a:lvl5pPr>
          <a:lvl6pPr marL="1143000" indent="-228600" algn="ctr">
            <a:defRPr sz="2500"/>
          </a:lvl6pPr>
          <a:lvl7pPr marL="1371600" indent="-228600" algn="ctr">
            <a:defRPr sz="2500"/>
          </a:lvl7pPr>
          <a:lvl8pPr marL="1600200" indent="-228600" algn="ctr">
            <a:defRPr sz="2500"/>
          </a:lvl8pPr>
          <a:lvl9pPr marL="1828800" indent="-228600" algn="ctr">
            <a:defRPr sz="2500"/>
          </a:lvl9pPr>
        </a:lstStyle>
        <a:p>
          <a:pPr lvl="0">
            <a:lnSpc>
              <a:spcPct val="100000"/>
            </a:lnSpc>
            <a:spcBef>
              <a:spcPct val="0"/>
            </a:spcBef>
            <a:spcAft>
              <a:spcPct val="35000"/>
            </a:spcAft>
          </a:pPr>
          <a:r>
            <a:rPr lang="en-US" dirty="0">
              <a:latin typeface="Times New Roman" panose="02020603050405020304" pitchFamily="18" charset="0"/>
              <a:cs typeface="Times New Roman" panose="02020603050405020304" pitchFamily="18" charset="0"/>
            </a:rPr>
            <a:t>Reasonable</a:t>
          </a:r>
          <a:endParaRPr lang="en-IN" dirty="0">
            <a:latin typeface="Times New Roman" panose="02020603050405020304" pitchFamily="18" charset="0"/>
            <a:cs typeface="Times New Roman" panose="02020603050405020304" pitchFamily="18" charset="0"/>
          </a:endParaRPr>
        </a:p>
      </dsp:txBody>
      <dsp:txXfrm>
        <a:off x="311307" y="3878765"/>
        <a:ext cx="3116568" cy="1616981"/>
      </dsp:txXfrm>
    </dsp:sp>
  </dsp:spTree>
</dsp:drawing>
</file>

<file path=ppt/diagrams/layout1.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linDir" val="fromR"/>
          <dgm:param type="fallback" val="2D"/>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HorzCh" val="ctr"/>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type="rightArrow" r:blip="" rot="180"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align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dgm:scene3d>
    <dgm:txPr/>
    <dgm:style>
      <a:lnRef idx="0">
        <a:scrgbClr r="0" g="0" b="0"/>
      </a:lnRef>
      <a:fillRef idx="1">
        <a:scrgbClr r="0" g="0" b="0"/>
      </a:fillRef>
      <a:effectRef idx="3">
        <a:scrgbClr r="0" g="0" b="0"/>
      </a:effectRef>
      <a:fontRef idx="minor"/>
    </dgm:style>
  </dgm:styleLbl>
  <dgm:styleLbl name="alignNode1">
    <dgm:scene3d>
      <a:camera prst="orthographicFront"/>
      <a:lightRig rig="threePt" dir="t"/>
    </dgm:scene3d>
    <dgm:txPr/>
    <dgm:style>
      <a:lnRef idx="1">
        <a:scrgbClr r="0" g="0" b="0"/>
      </a:lnRef>
      <a:fillRef idx="3">
        <a:scrgbClr r="0" g="0" b="0"/>
      </a:fillRef>
      <a:effectRef idx="3">
        <a:scrgbClr r="0" g="0" b="0"/>
      </a:effectRef>
      <a:fontRef idx="minor">
        <a:schemeClr val="lt1"/>
      </a:fontRef>
    </dgm:style>
  </dgm:styleLbl>
  <dgm:styleLbl name="asst0">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bg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dgm:scene3d>
    <dgm:txPr/>
    <dgm:style>
      <a:lnRef idx="0">
        <a:scrgbClr r="0" g="0" b="0"/>
      </a:lnRef>
      <a:fillRef idx="1">
        <a:scrgbClr r="0" g="0" b="0"/>
      </a:fillRef>
      <a:effectRef idx="3">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callout">
    <dgm:scene3d>
      <a:camera prst="orthographicFront"/>
      <a:lightRig rig="threePt" dir="t"/>
    </dgm:scene3d>
    <dgm:txPr/>
    <dgm:style>
      <a:lnRef idx="1">
        <a:scrgbClr r="0" g="0" b="0"/>
      </a:lnRef>
      <a:fillRef idx="0">
        <a:scrgbClr r="0" g="0" b="0"/>
      </a:fillRef>
      <a:effectRef idx="1">
        <a:scrgbClr r="0" g="0" b="0"/>
      </a:effectRef>
      <a:fontRef idx="minor"/>
    </dgm:style>
  </dgm:styleLbl>
  <dgm:styleLbl name="conFg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3">
        <a:scrgbClr r="0" g="0" b="0"/>
      </a:effectRef>
      <a:fontRef idx="minor"/>
    </dgm:style>
  </dgm:styleLbl>
  <dgm:styleLbl name="fgAcc0">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txPr/>
    <dgm:style>
      <a:lnRef idx="1">
        <a:scrgbClr r="0" g="0" b="0"/>
      </a:lnRef>
      <a:fillRef idx="1">
        <a:scrgbClr r="0" g="0" b="0"/>
      </a:fillRef>
      <a:effectRef idx="2">
        <a:scrgbClr r="0" g="0" b="0"/>
      </a:effectRef>
      <a:fontRef idx="minor"/>
    </dgm:style>
  </dgm:styleLbl>
  <dgm:styleLbl name="fgImgPlace1">
    <dgm:scene3d>
      <a:camera prst="orthographicFront"/>
      <a:lightRig rig="threePt" dir="t"/>
    </dgm:scene3d>
    <dgm:txPr/>
    <dgm:style>
      <a:lnRef idx="0">
        <a:scrgbClr r="0" g="0" b="0"/>
      </a:lnRef>
      <a:fillRef idx="1">
        <a:scrgbClr r="0" g="0" b="0"/>
      </a:fillRef>
      <a:effectRef idx="3">
        <a:scrgbClr r="0" g="0" b="0"/>
      </a:effectRef>
      <a:fontRef idx="minor"/>
    </dgm:style>
  </dgm:styleLbl>
  <dgm:styleLbl name="fgShp">
    <dgm:scene3d>
      <a:camera prst="orthographicFront"/>
      <a:lightRig rig="threePt" dir="t"/>
    </dgm:scene3d>
    <dgm:txPr/>
    <dgm:style>
      <a:lnRef idx="0">
        <a:scrgbClr r="0" g="0" b="0"/>
      </a:lnRef>
      <a:fillRef idx="3">
        <a:scrgbClr r="0" g="0" b="0"/>
      </a:fillRef>
      <a:effectRef idx="3">
        <a:scrgbClr r="0" g="0" b="0"/>
      </a:effectRef>
      <a:fontRef idx="minor"/>
    </dgm:style>
  </dgm:styleLbl>
  <dgm:styleLbl name="fgSibTrans2D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0">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solidAlignAcc1">
    <dgm:scene3d>
      <a:camera prst="orthographicFront"/>
      <a:lightRig rig="threePt" dir="t"/>
    </dgm:scene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txPr/>
    <dgm:style>
      <a:lnRef idx="1">
        <a:scrgbClr r="0" g="0" b="0"/>
      </a:lnRef>
      <a:fillRef idx="1">
        <a:scrgbClr r="0" g="0" b="0"/>
      </a:fillRef>
      <a:effectRef idx="3">
        <a:scrgbClr r="0" g="0" b="0"/>
      </a:effectRef>
      <a:fontRef idx="minor"/>
    </dgm:style>
  </dgm:styleLbl>
  <dgm:styleLbl name="solidFg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0">
        <a:scrgbClr r="0" g="0" b="0"/>
      </a:lnRef>
      <a:fillRef idx="3">
        <a:scrgbClr r="0" g="0" b="0"/>
      </a:fillRef>
      <a:effectRef idx="3">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3d2#2">
  <dgm:title val=""/>
  <dgm:desc val=""/>
  <dgm:catLst>
    <dgm:cat type="3D" pri="11200"/>
  </dgm:catLst>
  <dgm:scene3d>
    <a:camera prst="orthographicFront"/>
    <a:lightRig rig="threePt" dir="t"/>
  </dgm:scene3d>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E20FA7DF-C0BA-4C0A-BF40-2A8DF78FC69A}" type="datetimeFigureOut">
              <a:rPr lang="en-IN" smtClean="0"/>
            </a:fld>
            <a:endParaRPr lang="en-IN"/>
          </a:p>
        </p:txBody>
      </p:sp>
      <p:sp>
        <p:nvSpPr>
          <p:cNvPr id="4" name="Slide Image Placeholder 3"/>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IN"/>
          </a:p>
        </p:txBody>
      </p:sp>
      <p:sp>
        <p:nvSpPr>
          <p:cNvPr id="6" name="Footer Placeholder 5"/>
          <p:cNvSpPr>
            <a:spLocks noGrp="1"/>
          </p:cNvSpPr>
          <p:nvPr>
            <p:ph type="ftr" sz="quarter" idx="4"/>
          </p:nvPr>
        </p:nvSpPr>
        <p:spPr>
          <a:xfrm>
            <a:off x="0" y="6513513"/>
            <a:ext cx="3962400" cy="3429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5180013" y="6513513"/>
            <a:ext cx="3962400" cy="342900"/>
          </a:xfrm>
          <a:prstGeom prst="rect">
            <a:avLst/>
          </a:prstGeom>
        </p:spPr>
        <p:txBody>
          <a:bodyPr vert="horz" lIns="91440" tIns="45720" rIns="91440" bIns="45720" rtlCol="0" anchor="b"/>
          <a:lstStyle>
            <a:lvl1pPr algn="r">
              <a:defRPr sz="1200"/>
            </a:lvl1pPr>
          </a:lstStyle>
          <a:p>
            <a:fld id="{647A971F-38BB-4E7C-8DC6-3C9139EA8D19}" type="slidenum">
              <a:rPr lang="en-IN" smtClean="0"/>
            </a:fld>
            <a:endParaRPr lang="en-IN"/>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Oral health:</a:t>
            </a:r>
            <a:r>
              <a:rPr lang="en-US" sz="1200" kern="1200" dirty="0" smtClean="0">
                <a:solidFill>
                  <a:schemeClr val="tx1"/>
                </a:solidFill>
                <a:effectLst/>
                <a:latin typeface="+mn-lt"/>
                <a:ea typeface="+mn-ea"/>
                <a:cs typeface="+mn-cs"/>
              </a:rPr>
              <a:t> An integral part of general health, </a:t>
            </a:r>
            <a:r>
              <a:rPr lang="en-US" sz="1200" i="1" kern="1200" dirty="0" smtClean="0">
                <a:solidFill>
                  <a:schemeClr val="tx1"/>
                </a:solidFill>
                <a:effectLst/>
                <a:latin typeface="+mn-lt"/>
                <a:ea typeface="+mn-ea"/>
                <a:cs typeface="+mn-cs"/>
              </a:rPr>
              <a:t>As the costs of dental care continues to rise,  the majority of the people cannot afford dental treatment, especially when it is being provided on a </a:t>
            </a:r>
            <a:r>
              <a:rPr lang="en-US" sz="1200" kern="1200" dirty="0" smtClean="0">
                <a:solidFill>
                  <a:schemeClr val="tx1"/>
                </a:solidFill>
                <a:effectLst/>
                <a:latin typeface="+mn-lt"/>
                <a:ea typeface="+mn-ea"/>
                <a:cs typeface="+mn-cs"/>
              </a:rPr>
              <a:t>fee-for-service</a:t>
            </a:r>
            <a:r>
              <a:rPr lang="en-US" sz="1200" i="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In the developing countries like India, Very few people can afford  to utilize oral health care services regularly. Most of the people will visit dentist only for curative services occasionally,  not for preventive measures. </a:t>
            </a:r>
            <a:endParaRPr lang="en-IN" dirty="0"/>
          </a:p>
        </p:txBody>
      </p:sp>
      <p:sp>
        <p:nvSpPr>
          <p:cNvPr id="4" name="Slide Number Placeholder 3"/>
          <p:cNvSpPr>
            <a:spLocks noGrp="1"/>
          </p:cNvSpPr>
          <p:nvPr>
            <p:ph type="sldNum" sz="quarter" idx="10"/>
          </p:nvPr>
        </p:nvSpPr>
        <p:spPr/>
        <p:txBody>
          <a:bodyPr/>
          <a:lstStyle/>
          <a:p>
            <a:fld id="{647A971F-38BB-4E7C-8DC6-3C9139EA8D19}" type="slidenum">
              <a:rPr lang="en-IN" smtClean="0"/>
            </a:fld>
            <a:endParaRPr lang="en-I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sz="1200" kern="1200" dirty="0" smtClean="0">
                <a:solidFill>
                  <a:schemeClr val="tx1"/>
                </a:solidFill>
                <a:effectLst/>
                <a:latin typeface="+mn-lt"/>
                <a:ea typeface="+mn-ea"/>
                <a:cs typeface="+mn-cs"/>
              </a:rPr>
              <a:t>It is sometime called a front-end-payment.</a:t>
            </a:r>
            <a:endParaRPr lang="en-IN" sz="1200" kern="1200" dirty="0" smtClean="0">
              <a:solidFill>
                <a:schemeClr val="tx1"/>
              </a:solidFill>
              <a:effectLst/>
              <a:latin typeface="+mn-lt"/>
              <a:ea typeface="+mn-ea"/>
              <a:cs typeface="+mn-cs"/>
            </a:endParaRPr>
          </a:p>
          <a:p>
            <a:endParaRPr lang="en-IN" dirty="0"/>
          </a:p>
        </p:txBody>
      </p:sp>
      <p:sp>
        <p:nvSpPr>
          <p:cNvPr id="4" name="Slide Number Placeholder 3"/>
          <p:cNvSpPr>
            <a:spLocks noGrp="1"/>
          </p:cNvSpPr>
          <p:nvPr>
            <p:ph type="sldNum" sz="quarter" idx="10"/>
          </p:nvPr>
        </p:nvSpPr>
        <p:spPr/>
        <p:txBody>
          <a:bodyPr/>
          <a:lstStyle/>
          <a:p>
            <a:fld id="{647A971F-38BB-4E7C-8DC6-3C9139EA8D19}" type="slidenum">
              <a:rPr lang="en-IN" smtClean="0"/>
            </a:fld>
            <a:endParaRPr lang="en-I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sz="1200" kern="1200" dirty="0" smtClean="0">
                <a:solidFill>
                  <a:schemeClr val="tx1"/>
                </a:solidFill>
                <a:effectLst/>
                <a:latin typeface="+mn-lt"/>
                <a:ea typeface="+mn-ea"/>
                <a:cs typeface="+mn-cs"/>
              </a:rPr>
              <a:t>The dentist’s fee becomes more than that assigned to that service by the carrier, the remainder will be collected by the dentist from the </a:t>
            </a:r>
            <a:r>
              <a:rPr lang="en-US" sz="1200" kern="1200" dirty="0" err="1" smtClean="0">
                <a:solidFill>
                  <a:schemeClr val="tx1"/>
                </a:solidFill>
                <a:effectLst/>
                <a:latin typeface="+mn-lt"/>
                <a:ea typeface="+mn-ea"/>
                <a:cs typeface="+mn-cs"/>
              </a:rPr>
              <a:t>patient.This</a:t>
            </a:r>
            <a:r>
              <a:rPr lang="en-US" sz="1200" kern="1200" dirty="0" smtClean="0">
                <a:solidFill>
                  <a:schemeClr val="tx1"/>
                </a:solidFill>
                <a:effectLst/>
                <a:latin typeface="+mn-lt"/>
                <a:ea typeface="+mn-ea"/>
                <a:cs typeface="+mn-cs"/>
              </a:rPr>
              <a:t> method of reimbursement is not entirely satisfactory because the patients are often unaware that the plan may not cover them in full for dental care.</a:t>
            </a:r>
            <a:endParaRPr lang="en-IN" sz="1200" kern="1200" dirty="0" smtClean="0">
              <a:solidFill>
                <a:schemeClr val="tx1"/>
              </a:solidFill>
              <a:effectLst/>
              <a:latin typeface="+mn-lt"/>
              <a:ea typeface="+mn-ea"/>
              <a:cs typeface="+mn-cs"/>
            </a:endParaRPr>
          </a:p>
          <a:p>
            <a:endParaRPr lang="en-IN" dirty="0"/>
          </a:p>
        </p:txBody>
      </p:sp>
      <p:sp>
        <p:nvSpPr>
          <p:cNvPr id="4" name="Slide Number Placeholder 3"/>
          <p:cNvSpPr>
            <a:spLocks noGrp="1"/>
          </p:cNvSpPr>
          <p:nvPr>
            <p:ph type="sldNum" sz="quarter" idx="10"/>
          </p:nvPr>
        </p:nvSpPr>
        <p:spPr/>
        <p:txBody>
          <a:bodyPr/>
          <a:lstStyle/>
          <a:p>
            <a:fld id="{647A971F-38BB-4E7C-8DC6-3C9139EA8D19}" type="slidenum">
              <a:rPr lang="en-IN" smtClean="0"/>
            </a:fld>
            <a:endParaRPr lang="en-I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They offered only limited dental coverage for longer periods of -time as a part of their hospital –surgical-medical policies</a:t>
            </a:r>
            <a:r>
              <a:rPr lang="en-US" sz="1200" b="1" kern="1200" dirty="0" smtClean="0">
                <a:solidFill>
                  <a:schemeClr val="tx1"/>
                </a:solidFill>
                <a:effectLst/>
                <a:latin typeface="+mn-lt"/>
                <a:ea typeface="+mn-ea"/>
                <a:cs typeface="+mn-cs"/>
              </a:rPr>
              <a:t>. </a:t>
            </a:r>
            <a:endParaRPr lang="en-IN" dirty="0"/>
          </a:p>
        </p:txBody>
      </p:sp>
      <p:sp>
        <p:nvSpPr>
          <p:cNvPr id="4" name="Slide Number Placeholder 3"/>
          <p:cNvSpPr>
            <a:spLocks noGrp="1"/>
          </p:cNvSpPr>
          <p:nvPr>
            <p:ph type="sldNum" sz="quarter" idx="10"/>
          </p:nvPr>
        </p:nvSpPr>
        <p:spPr/>
        <p:txBody>
          <a:bodyPr/>
          <a:lstStyle/>
          <a:p>
            <a:fld id="{647A971F-38BB-4E7C-8DC6-3C9139EA8D19}" type="slidenum">
              <a:rPr lang="en-IN" smtClean="0"/>
            </a:fld>
            <a:endParaRPr lang="en-I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647A971F-38BB-4E7C-8DC6-3C9139EA8D19}" type="slidenum">
              <a:rPr lang="en-IN" smtClean="0"/>
            </a:fld>
            <a:endParaRPr lang="en-I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endParaRPr lang="en-US"/>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endParaRPr lang="en-US"/>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showMasterSp="0">
  <p:cSld name="1_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0" i="0">
                <a:solidFill>
                  <a:srgbClr val="FF8500"/>
                </a:solidFill>
                <a:latin typeface="Arial" panose="020B0604020202020204"/>
                <a:cs typeface="Arial" panose="020B0604020202020204"/>
              </a:defRPr>
            </a:lvl1pPr>
          </a:lstStyle>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1D8BD707-D9CF-40AE-B4C6-C98DA3205C09}" type="datetimeFigureOut">
              <a:rPr lang="en-US" smtClean="0"/>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F15528-21DE-4FAA-801E-634DDDAF4B2B}"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microsoft.com/office/2007/relationships/hdphoto" Target="../media/image2.wdp"/><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image" Target="../media/image3.jpeg"/></Relationships>
</file>

<file path=ppt/slides/_rels/slide3.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7.xml"/><Relationship Id="rId3" Type="http://schemas.openxmlformats.org/officeDocument/2006/relationships/image" Target="../media/image8.GIF"/><Relationship Id="rId2" Type="http://schemas.openxmlformats.org/officeDocument/2006/relationships/image" Target="../media/image7.jpeg"/><Relationship Id="rId1" Type="http://schemas.openxmlformats.org/officeDocument/2006/relationships/image" Target="../media/image6.jpeg"/></Relationships>
</file>

<file path=ppt/slides/_rels/slide4.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 Type="http://schemas.openxmlformats.org/officeDocument/2006/relationships/diagramData" Target="../diagrams/data1.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1.jpeg"/><Relationship Id="rId1"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3.jpeg"/><Relationship Id="rId1" Type="http://schemas.openxmlformats.org/officeDocument/2006/relationships/image" Target="../media/image12.jpeg"/></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image" Target="../media/image14.jpeg"/></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image" Target="../media/image17.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2.jpeg"/><Relationship Id="rId1" Type="http://schemas.openxmlformats.org/officeDocument/2006/relationships/image" Target="../media/image21.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3.jpe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4.GIF"/></Relationships>
</file>

<file path=ppt/slides/_rels/slide14.xml.rels><?xml version="1.0" encoding="UTF-8" standalone="yes"?>
<Relationships xmlns="http://schemas.openxmlformats.org/package/2006/relationships"><Relationship Id="rId9" Type="http://schemas.openxmlformats.org/officeDocument/2006/relationships/diagramColors" Target="../diagrams/colors3.xml"/><Relationship Id="rId8" Type="http://schemas.openxmlformats.org/officeDocument/2006/relationships/diagramQuickStyle" Target="../diagrams/quickStyle3.xml"/><Relationship Id="rId7" Type="http://schemas.openxmlformats.org/officeDocument/2006/relationships/diagramLayout" Target="../diagrams/layout3.xml"/><Relationship Id="rId6" Type="http://schemas.openxmlformats.org/officeDocument/2006/relationships/diagramData" Target="../diagrams/data3.xml"/><Relationship Id="rId5" Type="http://schemas.microsoft.com/office/2007/relationships/diagramDrawing" Target="../diagrams/drawing2.xml"/><Relationship Id="rId4" Type="http://schemas.openxmlformats.org/officeDocument/2006/relationships/diagramColors" Target="../diagrams/colors2.xml"/><Relationship Id="rId3" Type="http://schemas.openxmlformats.org/officeDocument/2006/relationships/diagramQuickStyle" Target="../diagrams/quickStyle2.xml"/><Relationship Id="rId2" Type="http://schemas.openxmlformats.org/officeDocument/2006/relationships/diagramLayout" Target="../diagrams/layout2.xml"/><Relationship Id="rId11" Type="http://schemas.openxmlformats.org/officeDocument/2006/relationships/slideLayout" Target="../slideLayouts/slideLayout2.xml"/><Relationship Id="rId10" Type="http://schemas.microsoft.com/office/2007/relationships/diagramDrawing" Target="../diagrams/drawing3.xml"/><Relationship Id="rId1" Type="http://schemas.openxmlformats.org/officeDocument/2006/relationships/diagramData" Target="../diagrams/data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image" Target="../media/image25.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7.jpeg"/><Relationship Id="rId1" Type="http://schemas.openxmlformats.org/officeDocument/2006/relationships/image" Target="../media/image26.jpe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8.GIF"/></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0.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1.GI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2.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image" Target="../media/image33.pn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1.GIF"/></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4.png"/></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4.png"/></Relationships>
</file>

<file path=ppt/slides/_rels/slide29.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7.jpeg"/><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image" Target="../media/image28.GIF"/></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9.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40.png"/><Relationship Id="rId1" Type="http://schemas.openxmlformats.org/officeDocument/2006/relationships/image" Target="../media/image34.png"/></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42.jpeg"/><Relationship Id="rId1" Type="http://schemas.openxmlformats.org/officeDocument/2006/relationships/image" Target="../media/image41.GIF"/></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44.jpeg"/><Relationship Id="rId1" Type="http://schemas.openxmlformats.org/officeDocument/2006/relationships/image" Target="../media/image43.jpeg"/></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5.jpeg"/></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6.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8.png"/></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7.jpe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2.xml"/><Relationship Id="rId2" Type="http://schemas.openxmlformats.org/officeDocument/2006/relationships/image" Target="../media/image49.jpeg"/><Relationship Id="rId1" Type="http://schemas.openxmlformats.org/officeDocument/2006/relationships/image" Target="../media/image48.png"/></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50.jpe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51.png"/></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52.jpeg"/></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53.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image" Target="../media/image55.png"/><Relationship Id="rId1" Type="http://schemas.openxmlformats.org/officeDocument/2006/relationships/image" Target="../media/image54.jpe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image" Target="../media/image57.jpeg"/><Relationship Id="rId1" Type="http://schemas.openxmlformats.org/officeDocument/2006/relationships/image" Target="../media/image56.jpe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58.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9.jpeg"/></Relationships>
</file>

<file path=ppt/slides/_rels/slide5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0.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86000"/>
            <a:extLst>
              <a:ext uri="{BEBA8EAE-BF5A-486C-A8C5-ECC9F3942E4B}">
                <a14:imgProps xmlns:a14="http://schemas.microsoft.com/office/drawing/2010/main">
                  <a14:imgLayer r:embed="rId2">
                    <a14:imgEffect>
                      <a14:brightnessContrast bright="-3000" contrast="9000"/>
                    </a14:imgEffect>
                    <a14:imgEffect>
                      <a14:sharpenSoften amount="3000"/>
                    </a14:imgEffect>
                  </a14:imgLayer>
                </a14:imgProps>
              </a:ext>
            </a:extLst>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66800" y="-12895"/>
            <a:ext cx="6858000" cy="2387600"/>
          </a:xfrm>
        </p:spPr>
        <p:txBody>
          <a:bodyPr/>
          <a:lstStyle/>
          <a:p>
            <a:r>
              <a:rPr lang="en-US" b="1" dirty="0">
                <a:solidFill>
                  <a:srgbClr val="7030A0"/>
                </a:solidFill>
                <a:latin typeface="Times New Roman" panose="02020603050405020304" pitchFamily="18" charset="0"/>
                <a:cs typeface="Times New Roman" panose="02020603050405020304" pitchFamily="18" charset="0"/>
              </a:rPr>
              <a:t>FINANCE IN DENTAL CARE</a:t>
            </a:r>
            <a:endParaRPr lang="en-US" b="1" dirty="0">
              <a:solidFill>
                <a:srgbClr val="7030A0"/>
              </a:solidFill>
              <a:latin typeface="Times New Roman" panose="02020603050405020304" pitchFamily="18" charset="0"/>
              <a:cs typeface="Times New Roman" panose="02020603050405020304" pitchFamily="18" charset="0"/>
            </a:endParaRPr>
          </a:p>
        </p:txBody>
      </p:sp>
      <p:sp>
        <p:nvSpPr>
          <p:cNvPr id="4" name="Subtitle 3"/>
          <p:cNvSpPr>
            <a:spLocks noGrp="1"/>
          </p:cNvSpPr>
          <p:nvPr>
            <p:ph type="subTitle" idx="1"/>
          </p:nvPr>
        </p:nvSpPr>
        <p:spPr/>
        <p:txBody>
          <a:bodyPr/>
          <a:lstStyle/>
          <a:p>
            <a:endParaRPr lang="en-IN"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400" b="1" dirty="0">
                <a:solidFill>
                  <a:srgbClr val="FF0000"/>
                </a:solidFill>
                <a:latin typeface="Times New Roman" panose="02020603050405020304" pitchFamily="18" charset="0"/>
                <a:cs typeface="Times New Roman" panose="02020603050405020304" pitchFamily="18" charset="0"/>
              </a:rPr>
              <a:t>INTRODUCTION</a:t>
            </a:r>
            <a:endParaRPr lang="en-US" sz="4400" b="1" dirty="0">
              <a:solidFill>
                <a:srgbClr val="FF0000"/>
              </a:solidFill>
              <a:latin typeface="Times New Roman" panose="02020603050405020304" pitchFamily="18" charset="0"/>
              <a:cs typeface="Times New Roman" panose="02020603050405020304" pitchFamily="18" charset="0"/>
            </a:endParaRPr>
          </a:p>
        </p:txBody>
      </p:sp>
      <p:pic>
        <p:nvPicPr>
          <p:cNvPr id="9" name="Picture 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02165" y="1295400"/>
            <a:ext cx="4990610" cy="4990610"/>
          </a:xfrm>
          <a:prstGeom prst="rect">
            <a:avLst/>
          </a:prstGeom>
        </p:spPr>
      </p:pic>
      <p:pic>
        <p:nvPicPr>
          <p:cNvPr id="15" name="Picture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03192" y="1261624"/>
            <a:ext cx="5579165" cy="4990610"/>
          </a:xfrm>
          <a:prstGeom prst="rect">
            <a:avLst/>
          </a:prstGeom>
        </p:spPr>
      </p:pic>
      <p:pic>
        <p:nvPicPr>
          <p:cNvPr id="19" name="Picture 7" descr="Role and Importance of TPA in Health Insurance Policy - ComparePolic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2347" y="3358195"/>
            <a:ext cx="6059488" cy="337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additive="base">
                                        <p:cTn id="14" dur="500" fill="hold"/>
                                        <p:tgtEl>
                                          <p:spTgt spid="15"/>
                                        </p:tgtEl>
                                        <p:attrNameLst>
                                          <p:attrName>ppt_x</p:attrName>
                                        </p:attrNameLst>
                                      </p:cBhvr>
                                      <p:tavLst>
                                        <p:tav tm="0">
                                          <p:val>
                                            <p:strVal val="#ppt_x"/>
                                          </p:val>
                                        </p:tav>
                                        <p:tav tm="100000">
                                          <p:val>
                                            <p:strVal val="#ppt_x"/>
                                          </p:val>
                                        </p:tav>
                                      </p:tavLst>
                                    </p:anim>
                                    <p:anim calcmode="lin" valueType="num">
                                      <p:cBhvr additive="base">
                                        <p:cTn id="15"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fade">
                                      <p:cBhvr>
                                        <p:cTn id="20" dur="1000"/>
                                        <p:tgtEl>
                                          <p:spTgt spid="19"/>
                                        </p:tgtEl>
                                      </p:cBhvr>
                                    </p:animEffect>
                                    <p:anim calcmode="lin" valueType="num">
                                      <p:cBhvr>
                                        <p:cTn id="21" dur="1000" fill="hold"/>
                                        <p:tgtEl>
                                          <p:spTgt spid="19"/>
                                        </p:tgtEl>
                                        <p:attrNameLst>
                                          <p:attrName>ppt_x</p:attrName>
                                        </p:attrNameLst>
                                      </p:cBhvr>
                                      <p:tavLst>
                                        <p:tav tm="0">
                                          <p:val>
                                            <p:strVal val="#ppt_x"/>
                                          </p:val>
                                        </p:tav>
                                        <p:tav tm="100000">
                                          <p:val>
                                            <p:strVal val="#ppt_x"/>
                                          </p:val>
                                        </p:tav>
                                      </p:tavLst>
                                    </p:anim>
                                    <p:anim calcmode="lin" valueType="num">
                                      <p:cBhvr>
                                        <p:cTn id="22"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04432" y="213600"/>
            <a:ext cx="5210935" cy="4460389"/>
          </a:xfrm>
          <a:prstGeom prst="rect">
            <a:avLst/>
          </a:prstGeom>
        </p:spPr>
      </p:pic>
      <p:pic>
        <p:nvPicPr>
          <p:cNvPr id="7" name="Picture 7" descr="Patient In Dental Clinic Hall Flat Illustration Stock Vector - Illustration  of chair, element: 16115524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3845" y="2426209"/>
            <a:ext cx="7707313"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0" y="1443750"/>
            <a:ext cx="4762500" cy="52006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457200" y="457200"/>
            <a:ext cx="8229600" cy="1219200"/>
          </a:xfrm>
        </p:spPr>
        <p:txBody>
          <a:bodyPr rtlCol="0">
            <a:normAutofit fontScale="90000"/>
          </a:bodyPr>
          <a:lstStyle/>
          <a:p>
            <a:pPr eaLnBrk="1" fontAlgn="auto" hangingPunct="1">
              <a:lnSpc>
                <a:spcPct val="150000"/>
              </a:lnSpc>
              <a:spcAft>
                <a:spcPts val="0"/>
              </a:spcAft>
              <a:defRPr/>
            </a:pPr>
            <a:r>
              <a:rPr lang="en-US" sz="3100" dirty="0">
                <a:solidFill>
                  <a:srgbClr val="C00000"/>
                </a:solidFill>
                <a:effectLst>
                  <a:reflection blurRad="6350" stA="60000" endA="900" endPos="58000" dir="5400000" sy="-100000" algn="bl" rotWithShape="0"/>
                </a:effectLst>
                <a:latin typeface="Times New Roman" panose="02020603050405020304" pitchFamily="18" charset="0"/>
                <a:cs typeface="Times New Roman" panose="02020603050405020304" pitchFamily="18" charset="0"/>
              </a:rPr>
              <a:t>Mechanisms of payment for Dental Care</a:t>
            </a: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endParaRPr lang="en-IN" sz="2000" dirty="0">
              <a:latin typeface="Times New Roman" panose="02020603050405020304" pitchFamily="18" charset="0"/>
              <a:cs typeface="Times New Roman" panose="02020603050405020304" pitchFamily="18" charset="0"/>
            </a:endParaRPr>
          </a:p>
        </p:txBody>
      </p:sp>
      <p:sp>
        <p:nvSpPr>
          <p:cNvPr id="18435" name="Rectangle 28"/>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ED25303A-7418-4BD4-B2D9-F555BAC41293}" type="slidenum">
              <a:rPr lang="en-US" altLang="en-US" smtClean="0">
                <a:solidFill>
                  <a:srgbClr val="D38E27"/>
                </a:solidFill>
                <a:latin typeface="Tahoma" panose="020B0604030504040204" pitchFamily="34" charset="0"/>
                <a:cs typeface="Arial" panose="020B0604020202020204" pitchFamily="34" charset="0"/>
              </a:rPr>
            </a:fld>
            <a:endParaRPr lang="en-US" altLang="en-US">
              <a:solidFill>
                <a:srgbClr val="D38E27"/>
              </a:solidFill>
              <a:latin typeface="Tahoma" panose="020B0604030504040204" pitchFamily="34" charset="0"/>
              <a:cs typeface="Arial" panose="020B0604020202020204" pitchFamily="34" charset="0"/>
            </a:endParaRPr>
          </a:p>
        </p:txBody>
      </p:sp>
      <p:graphicFrame>
        <p:nvGraphicFramePr>
          <p:cNvPr id="6" name="Diagram 5"/>
          <p:cNvGraphicFramePr/>
          <p:nvPr/>
        </p:nvGraphicFramePr>
        <p:xfrm>
          <a:off x="0" y="1028700"/>
          <a:ext cx="9144000" cy="480060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93444" y="777062"/>
            <a:ext cx="6819900" cy="635000"/>
          </a:xfrm>
          <a:prstGeom prst="rect">
            <a:avLst/>
          </a:prstGeom>
        </p:spPr>
        <p:txBody>
          <a:bodyPr vert="horz" wrap="square" lIns="0" tIns="12065" rIns="0" bIns="0" rtlCol="0">
            <a:spAutoFit/>
          </a:bodyPr>
          <a:lstStyle/>
          <a:p>
            <a:pPr marL="12700">
              <a:lnSpc>
                <a:spcPct val="100000"/>
              </a:lnSpc>
              <a:spcBef>
                <a:spcPts val="95"/>
              </a:spcBef>
            </a:pPr>
            <a:r>
              <a:rPr sz="4000" spc="-90" dirty="0">
                <a:solidFill>
                  <a:srgbClr val="0070C0"/>
                </a:solidFill>
                <a:latin typeface="Times New Roman" panose="02020603050405020304" pitchFamily="18" charset="0"/>
                <a:cs typeface="Times New Roman" panose="02020603050405020304" pitchFamily="18" charset="0"/>
              </a:rPr>
              <a:t>PRIVATE </a:t>
            </a:r>
            <a:r>
              <a:rPr sz="4000" spc="-10" dirty="0">
                <a:solidFill>
                  <a:srgbClr val="0070C0"/>
                </a:solidFill>
                <a:latin typeface="Times New Roman" panose="02020603050405020304" pitchFamily="18" charset="0"/>
                <a:cs typeface="Times New Roman" panose="02020603050405020304" pitchFamily="18" charset="0"/>
              </a:rPr>
              <a:t>FEE </a:t>
            </a:r>
            <a:r>
              <a:rPr sz="4000" spc="-5" dirty="0">
                <a:solidFill>
                  <a:srgbClr val="0070C0"/>
                </a:solidFill>
                <a:latin typeface="Times New Roman" panose="02020603050405020304" pitchFamily="18" charset="0"/>
                <a:cs typeface="Times New Roman" panose="02020603050405020304" pitchFamily="18" charset="0"/>
              </a:rPr>
              <a:t>FOR</a:t>
            </a:r>
            <a:r>
              <a:rPr sz="4000" spc="35" dirty="0">
                <a:solidFill>
                  <a:srgbClr val="0070C0"/>
                </a:solidFill>
                <a:latin typeface="Times New Roman" panose="02020603050405020304" pitchFamily="18" charset="0"/>
                <a:cs typeface="Times New Roman" panose="02020603050405020304" pitchFamily="18" charset="0"/>
              </a:rPr>
              <a:t> </a:t>
            </a:r>
            <a:r>
              <a:rPr sz="4000" spc="-15" dirty="0">
                <a:solidFill>
                  <a:srgbClr val="0070C0"/>
                </a:solidFill>
                <a:latin typeface="Times New Roman" panose="02020603050405020304" pitchFamily="18" charset="0"/>
                <a:cs typeface="Times New Roman" panose="02020603050405020304" pitchFamily="18" charset="0"/>
              </a:rPr>
              <a:t>SERVICE</a:t>
            </a:r>
            <a:endParaRPr sz="4000" dirty="0">
              <a:solidFill>
                <a:srgbClr val="0070C0"/>
              </a:solidFill>
              <a:latin typeface="Times New Roman" panose="02020603050405020304" pitchFamily="18" charset="0"/>
              <a:cs typeface="Times New Roman" panose="02020603050405020304" pitchFamily="18" charset="0"/>
            </a:endParaRPr>
          </a:p>
        </p:txBody>
      </p:sp>
      <p:sp>
        <p:nvSpPr>
          <p:cNvPr id="3" name="object 3"/>
          <p:cNvSpPr txBox="1"/>
          <p:nvPr/>
        </p:nvSpPr>
        <p:spPr>
          <a:xfrm>
            <a:off x="1039164" y="1546072"/>
            <a:ext cx="3397885" cy="4760599"/>
          </a:xfrm>
          <a:prstGeom prst="rect">
            <a:avLst/>
          </a:prstGeom>
        </p:spPr>
        <p:txBody>
          <a:bodyPr vert="horz" wrap="square" lIns="0" tIns="73660" rIns="0" bIns="0" rtlCol="0">
            <a:spAutoFit/>
          </a:bodyPr>
          <a:lstStyle/>
          <a:p>
            <a:pPr marL="12700">
              <a:lnSpc>
                <a:spcPct val="150000"/>
              </a:lnSpc>
              <a:spcBef>
                <a:spcPts val="480"/>
              </a:spcBef>
            </a:pPr>
            <a:r>
              <a:rPr sz="2400" spc="-30" dirty="0">
                <a:latin typeface="Times New Roman" panose="02020603050405020304" pitchFamily="18" charset="0"/>
                <a:cs typeface="Times New Roman" panose="02020603050405020304" pitchFamily="18" charset="0"/>
              </a:rPr>
              <a:t>ADVANTAGES:</a:t>
            </a:r>
            <a:endParaRPr sz="2400" dirty="0">
              <a:latin typeface="Times New Roman" panose="02020603050405020304" pitchFamily="18" charset="0"/>
              <a:cs typeface="Times New Roman" panose="02020603050405020304" pitchFamily="18" charset="0"/>
            </a:endParaRPr>
          </a:p>
          <a:p>
            <a:pPr marL="281940" indent="-269875">
              <a:lnSpc>
                <a:spcPct val="150000"/>
              </a:lnSpc>
              <a:spcBef>
                <a:spcPts val="480"/>
              </a:spcBef>
              <a:buClr>
                <a:srgbClr val="FF8500"/>
              </a:buClr>
              <a:buFont typeface="Wingdings" panose="05000000000000000000"/>
              <a:buChar char=""/>
              <a:tabLst>
                <a:tab pos="282575" algn="l"/>
              </a:tabLst>
            </a:pPr>
            <a:r>
              <a:rPr sz="2400" dirty="0">
                <a:latin typeface="Times New Roman" panose="02020603050405020304" pitchFamily="18" charset="0"/>
                <a:cs typeface="Times New Roman" panose="02020603050405020304" pitchFamily="18" charset="0"/>
              </a:rPr>
              <a:t>Culturally</a:t>
            </a:r>
            <a:r>
              <a:rPr sz="2400" spc="-3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acceptable</a:t>
            </a:r>
            <a:endParaRPr sz="2400" dirty="0">
              <a:latin typeface="Times New Roman" panose="02020603050405020304" pitchFamily="18" charset="0"/>
              <a:cs typeface="Times New Roman" panose="02020603050405020304" pitchFamily="18" charset="0"/>
            </a:endParaRPr>
          </a:p>
          <a:p>
            <a:pPr marL="281940" indent="-269875">
              <a:lnSpc>
                <a:spcPct val="150000"/>
              </a:lnSpc>
              <a:spcBef>
                <a:spcPts val="480"/>
              </a:spcBef>
              <a:buClr>
                <a:srgbClr val="FF8500"/>
              </a:buClr>
              <a:buFont typeface="Wingdings" panose="05000000000000000000"/>
              <a:buChar char=""/>
              <a:tabLst>
                <a:tab pos="282575" algn="l"/>
              </a:tabLst>
            </a:pPr>
            <a:r>
              <a:rPr sz="2400" dirty="0">
                <a:latin typeface="Times New Roman" panose="02020603050405020304" pitchFamily="18" charset="0"/>
                <a:cs typeface="Times New Roman" panose="02020603050405020304" pitchFamily="18" charset="0"/>
              </a:rPr>
              <a:t>Flexible</a:t>
            </a:r>
            <a:endParaRPr sz="2400" dirty="0">
              <a:latin typeface="Times New Roman" panose="02020603050405020304" pitchFamily="18" charset="0"/>
              <a:cs typeface="Times New Roman" panose="02020603050405020304" pitchFamily="18" charset="0"/>
            </a:endParaRPr>
          </a:p>
          <a:p>
            <a:pPr marL="268605" indent="-256540">
              <a:lnSpc>
                <a:spcPct val="150000"/>
              </a:lnSpc>
              <a:spcBef>
                <a:spcPts val="480"/>
              </a:spcBef>
              <a:buClr>
                <a:srgbClr val="FF8500"/>
              </a:buClr>
              <a:buFont typeface="Wingdings" panose="05000000000000000000"/>
              <a:buChar char=""/>
              <a:tabLst>
                <a:tab pos="269240" algn="l"/>
              </a:tabLst>
            </a:pPr>
            <a:r>
              <a:rPr sz="2400" dirty="0">
                <a:latin typeface="Times New Roman" panose="02020603050405020304" pitchFamily="18" charset="0"/>
                <a:cs typeface="Times New Roman" panose="02020603050405020304" pitchFamily="18" charset="0"/>
              </a:rPr>
              <a:t>Administratively</a:t>
            </a:r>
            <a:r>
              <a:rPr sz="2400" spc="-3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simple</a:t>
            </a:r>
            <a:endParaRPr sz="2400" dirty="0">
              <a:latin typeface="Times New Roman" panose="02020603050405020304" pitchFamily="18" charset="0"/>
              <a:cs typeface="Times New Roman" panose="02020603050405020304" pitchFamily="18" charset="0"/>
            </a:endParaRPr>
          </a:p>
          <a:p>
            <a:pPr marL="12700">
              <a:lnSpc>
                <a:spcPct val="150000"/>
              </a:lnSpc>
              <a:spcBef>
                <a:spcPts val="485"/>
              </a:spcBef>
            </a:pPr>
            <a:r>
              <a:rPr sz="2400" spc="-20" dirty="0">
                <a:latin typeface="Times New Roman" panose="02020603050405020304" pitchFamily="18" charset="0"/>
                <a:cs typeface="Times New Roman" panose="02020603050405020304" pitchFamily="18" charset="0"/>
              </a:rPr>
              <a:t>DISADVANTAGES:</a:t>
            </a:r>
            <a:endParaRPr sz="2400" dirty="0">
              <a:latin typeface="Times New Roman" panose="02020603050405020304" pitchFamily="18" charset="0"/>
              <a:cs typeface="Times New Roman" panose="02020603050405020304" pitchFamily="18" charset="0"/>
            </a:endParaRPr>
          </a:p>
          <a:p>
            <a:pPr marL="195580" marR="5080" indent="-182880">
              <a:lnSpc>
                <a:spcPct val="150000"/>
              </a:lnSpc>
              <a:spcBef>
                <a:spcPts val="480"/>
              </a:spcBef>
              <a:buClr>
                <a:srgbClr val="FF8500"/>
              </a:buClr>
              <a:buFont typeface="Wingdings" panose="05000000000000000000"/>
              <a:buChar char=""/>
              <a:tabLst>
                <a:tab pos="195580" algn="l"/>
              </a:tabLst>
            </a:pPr>
            <a:r>
              <a:rPr sz="2400" dirty="0">
                <a:latin typeface="Times New Roman" panose="02020603050405020304" pitchFamily="18" charset="0"/>
                <a:cs typeface="Times New Roman" panose="02020603050405020304" pitchFamily="18" charset="0"/>
              </a:rPr>
              <a:t>Some potential patients</a:t>
            </a:r>
            <a:r>
              <a:rPr sz="2400" spc="-13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who  cannot </a:t>
            </a:r>
            <a:r>
              <a:rPr sz="2400" spc="-10" dirty="0">
                <a:latin typeface="Times New Roman" panose="02020603050405020304" pitchFamily="18" charset="0"/>
                <a:cs typeface="Times New Roman" panose="02020603050405020304" pitchFamily="18" charset="0"/>
              </a:rPr>
              <a:t>afford </a:t>
            </a:r>
            <a:r>
              <a:rPr sz="2400" dirty="0">
                <a:latin typeface="Times New Roman" panose="02020603050405020304" pitchFamily="18" charset="0"/>
                <a:cs typeface="Times New Roman" panose="02020603050405020304" pitchFamily="18" charset="0"/>
              </a:rPr>
              <a:t>dental care  </a:t>
            </a:r>
            <a:r>
              <a:rPr sz="2400" spc="-5" dirty="0">
                <a:latin typeface="Times New Roman" panose="02020603050405020304" pitchFamily="18" charset="0"/>
                <a:cs typeface="Times New Roman" panose="02020603050405020304" pitchFamily="18" charset="0"/>
              </a:rPr>
              <a:t>offered.</a:t>
            </a:r>
            <a:endParaRPr sz="2400" dirty="0">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rotWithShape="1">
          <a:blip r:embed="rId1">
            <a:extLst>
              <a:ext uri="{28A0092B-C50C-407E-A947-70E740481C1C}">
                <a14:useLocalDpi xmlns:a14="http://schemas.microsoft.com/office/drawing/2010/main" val="0"/>
              </a:ext>
            </a:extLst>
          </a:blip>
          <a:srcRect r="52223"/>
          <a:stretch>
            <a:fillRect/>
          </a:stretch>
        </p:blipFill>
        <p:spPr>
          <a:xfrm>
            <a:off x="4420978" y="1546072"/>
            <a:ext cx="4006347" cy="4245128"/>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73403" y="221479"/>
            <a:ext cx="8367319" cy="1120178"/>
          </a:xfrm>
          <a:prstGeom prst="rect">
            <a:avLst/>
          </a:prstGeom>
        </p:spPr>
        <p:txBody>
          <a:bodyPr vert="horz" wrap="square" lIns="0" tIns="12065" rIns="0" bIns="0" rtlCol="0">
            <a:spAutoFit/>
          </a:bodyPr>
          <a:lstStyle/>
          <a:p>
            <a:pPr marL="12700" algn="ctr">
              <a:lnSpc>
                <a:spcPct val="100000"/>
              </a:lnSpc>
              <a:spcBef>
                <a:spcPts val="95"/>
              </a:spcBef>
            </a:pPr>
            <a:r>
              <a:rPr sz="3600" spc="-5" dirty="0">
                <a:solidFill>
                  <a:srgbClr val="FF0000"/>
                </a:solidFill>
                <a:latin typeface="Times New Roman" panose="02020603050405020304" pitchFamily="18" charset="0"/>
                <a:cs typeface="Times New Roman" panose="02020603050405020304" pitchFamily="18" charset="0"/>
              </a:rPr>
              <a:t>POST </a:t>
            </a:r>
            <a:r>
              <a:rPr sz="3600" spc="-90" dirty="0">
                <a:solidFill>
                  <a:srgbClr val="FF0000"/>
                </a:solidFill>
                <a:latin typeface="Times New Roman" panose="02020603050405020304" pitchFamily="18" charset="0"/>
                <a:cs typeface="Times New Roman" panose="02020603050405020304" pitchFamily="18" charset="0"/>
              </a:rPr>
              <a:t>PAYMENT</a:t>
            </a:r>
            <a:r>
              <a:rPr sz="3600" spc="-200" dirty="0">
                <a:solidFill>
                  <a:srgbClr val="FF0000"/>
                </a:solidFill>
                <a:latin typeface="Times New Roman" panose="02020603050405020304" pitchFamily="18" charset="0"/>
                <a:cs typeface="Times New Roman" panose="02020603050405020304" pitchFamily="18" charset="0"/>
              </a:rPr>
              <a:t> </a:t>
            </a:r>
            <a:r>
              <a:rPr sz="3600" spc="-5" dirty="0">
                <a:solidFill>
                  <a:srgbClr val="FF0000"/>
                </a:solidFill>
                <a:latin typeface="Times New Roman" panose="02020603050405020304" pitchFamily="18" charset="0"/>
                <a:cs typeface="Times New Roman" panose="02020603050405020304" pitchFamily="18" charset="0"/>
              </a:rPr>
              <a:t>PLANS</a:t>
            </a:r>
            <a:r>
              <a:rPr lang="en-US" sz="3600" spc="-5" dirty="0">
                <a:solidFill>
                  <a:srgbClr val="FF0000"/>
                </a:solidFill>
                <a:latin typeface="Times New Roman" panose="02020603050405020304" pitchFamily="18" charset="0"/>
                <a:cs typeface="Times New Roman" panose="02020603050405020304" pitchFamily="18" charset="0"/>
              </a:rPr>
              <a:t>/BUDGET PAYMENT PLAN</a:t>
            </a:r>
            <a:endParaRPr sz="3600" dirty="0">
              <a:solidFill>
                <a:srgbClr val="FF0000"/>
              </a:solidFill>
              <a:latin typeface="Times New Roman" panose="02020603050405020304" pitchFamily="18" charset="0"/>
              <a:cs typeface="Times New Roman" panose="02020603050405020304" pitchFamily="18" charset="0"/>
            </a:endParaRPr>
          </a:p>
        </p:txBody>
      </p:sp>
      <p:sp>
        <p:nvSpPr>
          <p:cNvPr id="3" name="object 3"/>
          <p:cNvSpPr txBox="1"/>
          <p:nvPr/>
        </p:nvSpPr>
        <p:spPr>
          <a:xfrm>
            <a:off x="962964" y="1625854"/>
            <a:ext cx="7342836" cy="752129"/>
          </a:xfrm>
          <a:prstGeom prst="rect">
            <a:avLst/>
          </a:prstGeom>
        </p:spPr>
        <p:txBody>
          <a:bodyPr vert="horz" wrap="square" lIns="0" tIns="13335" rIns="0" bIns="0" rtlCol="0">
            <a:spAutoFit/>
          </a:bodyPr>
          <a:lstStyle/>
          <a:p>
            <a:pPr marL="195580" marR="5080" indent="-182880">
              <a:lnSpc>
                <a:spcPct val="100000"/>
              </a:lnSpc>
              <a:spcBef>
                <a:spcPts val="105"/>
              </a:spcBef>
              <a:buClr>
                <a:srgbClr val="FF8500"/>
              </a:buClr>
              <a:buFont typeface="Wingdings" panose="05000000000000000000"/>
              <a:buChar char=""/>
              <a:tabLst>
                <a:tab pos="195580" algn="l"/>
              </a:tabLst>
            </a:pPr>
            <a:r>
              <a:rPr sz="2400" spc="-5" dirty="0">
                <a:latin typeface="Times New Roman" panose="02020603050405020304" pitchFamily="18" charset="0"/>
                <a:cs typeface="Times New Roman" panose="02020603050405020304" pitchFamily="18" charset="0"/>
              </a:rPr>
              <a:t>Introduced in late </a:t>
            </a:r>
            <a:r>
              <a:rPr sz="2400" spc="-10" dirty="0">
                <a:latin typeface="Times New Roman" panose="02020603050405020304" pitchFamily="18" charset="0"/>
                <a:cs typeface="Times New Roman" panose="02020603050405020304" pitchFamily="18" charset="0"/>
              </a:rPr>
              <a:t>1930’s </a:t>
            </a:r>
            <a:r>
              <a:rPr sz="2400" spc="-5" dirty="0">
                <a:latin typeface="Times New Roman" panose="02020603050405020304" pitchFamily="18" charset="0"/>
                <a:cs typeface="Times New Roman" panose="02020603050405020304" pitchFamily="18" charset="0"/>
              </a:rPr>
              <a:t>by  </a:t>
            </a:r>
            <a:r>
              <a:rPr sz="2400" dirty="0">
                <a:latin typeface="Times New Roman" panose="02020603050405020304" pitchFamily="18" charset="0"/>
                <a:cs typeface="Times New Roman" panose="02020603050405020304" pitchFamily="18" charset="0"/>
              </a:rPr>
              <a:t>local dental societies  in Pennsylvania &amp;  Michigan</a:t>
            </a:r>
            <a:r>
              <a:rPr lang="en-US" sz="2400" dirty="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p:txBody>
      </p:sp>
      <p:grpSp>
        <p:nvGrpSpPr>
          <p:cNvPr id="4" name="object 4"/>
          <p:cNvGrpSpPr/>
          <p:nvPr/>
        </p:nvGrpSpPr>
        <p:grpSpPr>
          <a:xfrm>
            <a:off x="1143000" y="2785290"/>
            <a:ext cx="5326379" cy="2296668"/>
            <a:chOff x="4468367" y="1741932"/>
            <a:chExt cx="5326379" cy="2296668"/>
          </a:xfrm>
        </p:grpSpPr>
        <p:sp>
          <p:nvSpPr>
            <p:cNvPr id="5" name="object 5"/>
            <p:cNvSpPr/>
            <p:nvPr/>
          </p:nvSpPr>
          <p:spPr>
            <a:xfrm>
              <a:off x="4468367" y="1741932"/>
              <a:ext cx="2161032" cy="2296668"/>
            </a:xfrm>
            <a:prstGeom prst="rect">
              <a:avLst/>
            </a:prstGeom>
            <a:blipFill>
              <a:blip r:embed="rId1" cstate="print"/>
              <a:stretch>
                <a:fillRect/>
              </a:stretch>
            </a:blipFill>
          </p:spPr>
          <p:txBody>
            <a:bodyPr wrap="square" lIns="0" tIns="0" rIns="0" bIns="0" rtlCol="0"/>
            <a:lstStyle/>
            <a:p/>
          </p:txBody>
        </p:sp>
        <p:sp>
          <p:nvSpPr>
            <p:cNvPr id="6" name="object 6"/>
            <p:cNvSpPr/>
            <p:nvPr/>
          </p:nvSpPr>
          <p:spPr>
            <a:xfrm>
              <a:off x="7287767" y="1828038"/>
              <a:ext cx="2506979" cy="2124456"/>
            </a:xfrm>
            <a:prstGeom prst="rect">
              <a:avLst/>
            </a:prstGeom>
            <a:blipFill>
              <a:blip r:embed="rId2" cstate="print"/>
              <a:stretch>
                <a:fillRect/>
              </a:stretch>
            </a:blipFill>
          </p:spPr>
          <p:txBody>
            <a:bodyPr wrap="square" lIns="0" tIns="0" rIns="0" bIns="0" rtlCol="0"/>
            <a:lstStyle/>
            <a:p/>
          </p:txBody>
        </p:sp>
      </p:gr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idx="1"/>
          </p:nvPr>
        </p:nvSpPr>
        <p:spPr>
          <a:xfrm>
            <a:off x="1020140" y="1793442"/>
            <a:ext cx="7103719" cy="923330"/>
          </a:xfrm>
        </p:spPr>
        <p:txBody>
          <a:bodyPr/>
          <a:lstStyle/>
          <a:p>
            <a:pPr algn="just"/>
            <a:r>
              <a:rPr lang="en-US" altLang="en-US" sz="2000" dirty="0">
                <a:solidFill>
                  <a:schemeClr val="tx1"/>
                </a:solidFill>
                <a:latin typeface="Times New Roman" panose="02020603050405020304" pitchFamily="18" charset="0"/>
                <a:cs typeface="Times New Roman" panose="02020603050405020304" pitchFamily="18" charset="0"/>
              </a:rPr>
              <a:t>By the late 1970’s many dentists were accepting credit cards in the developed countries</a:t>
            </a:r>
            <a:endParaRPr lang="en-US" altLang="en-US" sz="2000" dirty="0">
              <a:solidFill>
                <a:schemeClr val="tx1"/>
              </a:solidFill>
              <a:latin typeface="Times New Roman" panose="02020603050405020304" pitchFamily="18" charset="0"/>
              <a:cs typeface="Times New Roman" panose="02020603050405020304" pitchFamily="18" charset="0"/>
            </a:endParaRPr>
          </a:p>
          <a:p>
            <a:endParaRPr lang="en-US" dirty="0">
              <a:solidFill>
                <a:schemeClr val="tx1"/>
              </a:solidFill>
            </a:endParaRPr>
          </a:p>
        </p:txBody>
      </p:sp>
      <p:pic>
        <p:nvPicPr>
          <p:cNvPr id="9" name="Picture 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57325" y="3754393"/>
            <a:ext cx="4176575" cy="2636278"/>
          </a:xfrm>
          <a:prstGeom prst="rect">
            <a:avLst/>
          </a:prstGeom>
        </p:spPr>
      </p:pic>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52950" y="2445779"/>
            <a:ext cx="4123231" cy="2617228"/>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3444" y="367410"/>
            <a:ext cx="7157110" cy="553998"/>
          </a:xfrm>
        </p:spPr>
        <p:txBody>
          <a:bodyPr>
            <a:normAutofit/>
          </a:bodyPr>
          <a:lstStyle/>
          <a:p>
            <a:r>
              <a:rPr lang="en-US" b="1" dirty="0">
                <a:solidFill>
                  <a:srgbClr val="FF0000"/>
                </a:solidFill>
                <a:latin typeface="Times New Roman" panose="02020603050405020304" pitchFamily="18" charset="0"/>
                <a:cs typeface="Times New Roman" panose="02020603050405020304" pitchFamily="18" charset="0"/>
              </a:rPr>
              <a:t>PRINCIPLES</a:t>
            </a:r>
            <a:endParaRPr lang="en-US" b="1" dirty="0">
              <a:solidFill>
                <a:srgbClr val="FF0000"/>
              </a:solidFill>
              <a:latin typeface="Times New Roman" panose="02020603050405020304" pitchFamily="18" charset="0"/>
              <a:cs typeface="Times New Roman" panose="02020603050405020304" pitchFamily="18" charset="0"/>
            </a:endParaRPr>
          </a:p>
        </p:txBody>
      </p:sp>
      <p:sp>
        <p:nvSpPr>
          <p:cNvPr id="3" name="Text Placeholder 2"/>
          <p:cNvSpPr>
            <a:spLocks noGrp="1"/>
          </p:cNvSpPr>
          <p:nvPr>
            <p:ph idx="1"/>
          </p:nvPr>
        </p:nvSpPr>
        <p:spPr/>
        <p:txBody>
          <a:bodyPr/>
          <a:lstStyle/>
          <a:p>
            <a:endParaRPr lang="en-US"/>
          </a:p>
        </p:txBody>
      </p:sp>
      <p:pic>
        <p:nvPicPr>
          <p:cNvPr id="1026" name="Picture 2" descr="Atharva Dental Care - Dermatologists - Book Appointment Online -  Dermatologists in Vaishali Sector 5, Ghaziabad, Delhi - JustDial"/>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3446" y="1369538"/>
            <a:ext cx="4061461" cy="303340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There Is A $25 Charge For Missed Appointments Sign NHE-33967"/>
          <p:cNvPicPr>
            <a:picLocks noChangeAspect="1" noChangeArrowheads="1"/>
          </p:cNvPicPr>
          <p:nvPr/>
        </p:nvPicPr>
        <p:blipFill rotWithShape="1">
          <a:blip r:embed="rId2">
            <a:extLst>
              <a:ext uri="{28A0092B-C50C-407E-A947-70E740481C1C}">
                <a14:useLocalDpi xmlns:a14="http://schemas.microsoft.com/office/drawing/2010/main" val="0"/>
              </a:ext>
            </a:extLst>
          </a:blip>
          <a:srcRect t="15422" b="17911"/>
          <a:stretch>
            <a:fillRect/>
          </a:stretch>
        </p:blipFill>
        <p:spPr bwMode="auto">
          <a:xfrm>
            <a:off x="4267200" y="1972434"/>
            <a:ext cx="4641650" cy="309443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Bad Dental Crown Work | Mexico Dental Problems To Avoi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1" y="4193345"/>
            <a:ext cx="4000500" cy="2667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 calcmode="lin" valueType="num">
                                      <p:cBhvr additive="base">
                                        <p:cTn id="7" dur="500" fill="hold"/>
                                        <p:tgtEl>
                                          <p:spTgt spid="1028"/>
                                        </p:tgtEl>
                                        <p:attrNameLst>
                                          <p:attrName>ppt_x</p:attrName>
                                        </p:attrNameLst>
                                      </p:cBhvr>
                                      <p:tavLst>
                                        <p:tav tm="0">
                                          <p:val>
                                            <p:strVal val="#ppt_x"/>
                                          </p:val>
                                        </p:tav>
                                        <p:tav tm="100000">
                                          <p:val>
                                            <p:strVal val="#ppt_x"/>
                                          </p:val>
                                        </p:tav>
                                      </p:tavLst>
                                    </p:anim>
                                    <p:anim calcmode="lin" valueType="num">
                                      <p:cBhvr additive="base">
                                        <p:cTn id="8" dur="500" fill="hold"/>
                                        <p:tgtEl>
                                          <p:spTgt spid="102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1026"/>
                                        </p:tgtEl>
                                        <p:attrNameLst>
                                          <p:attrName>style.visibility</p:attrName>
                                        </p:attrNameLst>
                                      </p:cBhvr>
                                      <p:to>
                                        <p:strVal val="visible"/>
                                      </p:to>
                                    </p:set>
                                    <p:animEffect transition="in" filter="fade">
                                      <p:cBhvr>
                                        <p:cTn id="13" dur="1000"/>
                                        <p:tgtEl>
                                          <p:spTgt spid="1026"/>
                                        </p:tgtEl>
                                      </p:cBhvr>
                                    </p:animEffect>
                                    <p:anim calcmode="lin" valueType="num">
                                      <p:cBhvr>
                                        <p:cTn id="14" dur="1000" fill="hold"/>
                                        <p:tgtEl>
                                          <p:spTgt spid="1026"/>
                                        </p:tgtEl>
                                        <p:attrNameLst>
                                          <p:attrName>ppt_x</p:attrName>
                                        </p:attrNameLst>
                                      </p:cBhvr>
                                      <p:tavLst>
                                        <p:tav tm="0">
                                          <p:val>
                                            <p:strVal val="#ppt_x"/>
                                          </p:val>
                                        </p:tav>
                                        <p:tav tm="100000">
                                          <p:val>
                                            <p:strVal val="#ppt_x"/>
                                          </p:val>
                                        </p:tav>
                                      </p:tavLst>
                                    </p:anim>
                                    <p:anim calcmode="lin" valueType="num">
                                      <p:cBhvr>
                                        <p:cTn id="15"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1030"/>
                                        </p:tgtEl>
                                        <p:attrNameLst>
                                          <p:attrName>style.visibility</p:attrName>
                                        </p:attrNameLst>
                                      </p:cBhvr>
                                      <p:to>
                                        <p:strVal val="visible"/>
                                      </p:to>
                                    </p:set>
                                    <p:animEffect transition="in" filter="wipe(down)">
                                      <p:cBhvr>
                                        <p:cTn id="20" dur="500"/>
                                        <p:tgtEl>
                                          <p:spTgt spid="10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93444" y="262424"/>
            <a:ext cx="7769556" cy="1028487"/>
          </a:xfrm>
          <a:prstGeom prst="rect">
            <a:avLst/>
          </a:prstGeom>
        </p:spPr>
        <p:txBody>
          <a:bodyPr vert="horz" wrap="square" lIns="0" tIns="12700" rIns="0" bIns="0" rtlCol="0">
            <a:spAutoFit/>
          </a:bodyPr>
          <a:lstStyle/>
          <a:p>
            <a:pPr marL="12700" marR="5080" algn="ctr">
              <a:lnSpc>
                <a:spcPct val="100000"/>
              </a:lnSpc>
              <a:spcBef>
                <a:spcPts val="100"/>
              </a:spcBef>
            </a:pPr>
            <a:r>
              <a:rPr spc="-80" dirty="0">
                <a:solidFill>
                  <a:schemeClr val="accent2"/>
                </a:solidFill>
                <a:latin typeface="Times New Roman" panose="02020603050405020304" pitchFamily="18" charset="0"/>
                <a:cs typeface="Times New Roman" panose="02020603050405020304" pitchFamily="18" charset="0"/>
              </a:rPr>
              <a:t>PRIVATE </a:t>
            </a:r>
            <a:r>
              <a:rPr dirty="0">
                <a:solidFill>
                  <a:schemeClr val="accent2"/>
                </a:solidFill>
                <a:latin typeface="Times New Roman" panose="02020603050405020304" pitchFamily="18" charset="0"/>
                <a:cs typeface="Times New Roman" panose="02020603050405020304" pitchFamily="18" charset="0"/>
              </a:rPr>
              <a:t>THIRD</a:t>
            </a:r>
            <a:r>
              <a:rPr spc="-70" dirty="0">
                <a:solidFill>
                  <a:schemeClr val="accent2"/>
                </a:solidFill>
                <a:latin typeface="Times New Roman" panose="02020603050405020304" pitchFamily="18" charset="0"/>
                <a:cs typeface="Times New Roman" panose="02020603050405020304" pitchFamily="18" charset="0"/>
              </a:rPr>
              <a:t> </a:t>
            </a:r>
            <a:r>
              <a:rPr spc="-65" dirty="0">
                <a:solidFill>
                  <a:schemeClr val="accent2"/>
                </a:solidFill>
                <a:latin typeface="Times New Roman" panose="02020603050405020304" pitchFamily="18" charset="0"/>
                <a:cs typeface="Times New Roman" panose="02020603050405020304" pitchFamily="18" charset="0"/>
              </a:rPr>
              <a:t>PARTY  </a:t>
            </a:r>
            <a:r>
              <a:rPr spc="-55" dirty="0">
                <a:solidFill>
                  <a:schemeClr val="accent2"/>
                </a:solidFill>
                <a:latin typeface="Times New Roman" panose="02020603050405020304" pitchFamily="18" charset="0"/>
                <a:cs typeface="Times New Roman" panose="02020603050405020304" pitchFamily="18" charset="0"/>
              </a:rPr>
              <a:t>PREPAYMENT</a:t>
            </a:r>
            <a:r>
              <a:rPr spc="-110" dirty="0">
                <a:solidFill>
                  <a:schemeClr val="accent2"/>
                </a:solidFill>
                <a:latin typeface="Times New Roman" panose="02020603050405020304" pitchFamily="18" charset="0"/>
                <a:cs typeface="Times New Roman" panose="02020603050405020304" pitchFamily="18" charset="0"/>
              </a:rPr>
              <a:t> </a:t>
            </a:r>
            <a:r>
              <a:rPr dirty="0">
                <a:solidFill>
                  <a:schemeClr val="accent2"/>
                </a:solidFill>
                <a:latin typeface="Times New Roman" panose="02020603050405020304" pitchFamily="18" charset="0"/>
                <a:cs typeface="Times New Roman" panose="02020603050405020304" pitchFamily="18" charset="0"/>
              </a:rPr>
              <a:t>PLANS</a:t>
            </a:r>
            <a:endParaRPr dirty="0">
              <a:solidFill>
                <a:schemeClr val="accent2"/>
              </a:solidFill>
              <a:latin typeface="Times New Roman" panose="02020603050405020304" pitchFamily="18" charset="0"/>
              <a:cs typeface="Times New Roman" panose="02020603050405020304" pitchFamily="18" charset="0"/>
            </a:endParaRPr>
          </a:p>
        </p:txBody>
      </p:sp>
      <p:sp>
        <p:nvSpPr>
          <p:cNvPr id="3" name="object 3"/>
          <p:cNvSpPr txBox="1"/>
          <p:nvPr/>
        </p:nvSpPr>
        <p:spPr>
          <a:xfrm>
            <a:off x="1051966" y="1463166"/>
            <a:ext cx="7482434" cy="752129"/>
          </a:xfrm>
          <a:prstGeom prst="rect">
            <a:avLst/>
          </a:prstGeom>
        </p:spPr>
        <p:txBody>
          <a:bodyPr vert="horz" wrap="square" lIns="0" tIns="13335" rIns="0" bIns="0" rtlCol="0">
            <a:spAutoFit/>
          </a:bodyPr>
          <a:lstStyle/>
          <a:p>
            <a:pPr marL="195580" marR="5080" indent="-182880">
              <a:lnSpc>
                <a:spcPct val="100000"/>
              </a:lnSpc>
              <a:spcBef>
                <a:spcPts val="105"/>
              </a:spcBef>
              <a:buClr>
                <a:srgbClr val="FF8500"/>
              </a:buClr>
              <a:buFont typeface="Wingdings" panose="05000000000000000000"/>
              <a:buChar char=""/>
              <a:tabLst>
                <a:tab pos="195580" algn="l"/>
              </a:tabLst>
            </a:pPr>
            <a:r>
              <a:rPr sz="2400" dirty="0">
                <a:latin typeface="Times New Roman" panose="02020603050405020304" pitchFamily="18" charset="0"/>
                <a:cs typeface="Times New Roman" panose="02020603050405020304" pitchFamily="18" charset="0"/>
              </a:rPr>
              <a:t>It </a:t>
            </a:r>
            <a:r>
              <a:rPr sz="2400" spc="-5" dirty="0">
                <a:latin typeface="Times New Roman" panose="02020603050405020304" pitchFamily="18" charset="0"/>
                <a:cs typeface="Times New Roman" panose="02020603050405020304" pitchFamily="18" charset="0"/>
              </a:rPr>
              <a:t>is defined as </a:t>
            </a:r>
            <a:r>
              <a:rPr sz="2400" dirty="0">
                <a:latin typeface="Times New Roman" panose="02020603050405020304" pitchFamily="18" charset="0"/>
                <a:cs typeface="Times New Roman" panose="02020603050405020304" pitchFamily="18" charset="0"/>
              </a:rPr>
              <a:t>‘’payment for services </a:t>
            </a:r>
            <a:r>
              <a:rPr sz="2400" spc="-5" dirty="0">
                <a:latin typeface="Times New Roman" panose="02020603050405020304" pitchFamily="18" charset="0"/>
                <a:cs typeface="Times New Roman" panose="02020603050405020304" pitchFamily="18" charset="0"/>
              </a:rPr>
              <a:t>by some </a:t>
            </a:r>
            <a:r>
              <a:rPr sz="2400" dirty="0">
                <a:latin typeface="Times New Roman" panose="02020603050405020304" pitchFamily="18" charset="0"/>
                <a:cs typeface="Times New Roman" panose="02020603050405020304" pitchFamily="18" charset="0"/>
              </a:rPr>
              <a:t>agency rather  than directly </a:t>
            </a:r>
            <a:r>
              <a:rPr sz="2400" spc="-5" dirty="0">
                <a:latin typeface="Times New Roman" panose="02020603050405020304" pitchFamily="18" charset="0"/>
                <a:cs typeface="Times New Roman" panose="02020603050405020304" pitchFamily="18" charset="0"/>
              </a:rPr>
              <a:t>by </a:t>
            </a:r>
            <a:r>
              <a:rPr sz="2400" dirty="0">
                <a:latin typeface="Times New Roman" panose="02020603050405020304" pitchFamily="18" charset="0"/>
                <a:cs typeface="Times New Roman" panose="02020603050405020304" pitchFamily="18" charset="0"/>
              </a:rPr>
              <a:t>the beneficiary </a:t>
            </a:r>
            <a:r>
              <a:rPr sz="2400" spc="-5" dirty="0">
                <a:latin typeface="Times New Roman" panose="02020603050405020304" pitchFamily="18" charset="0"/>
                <a:cs typeface="Times New Roman" panose="02020603050405020304" pitchFamily="18" charset="0"/>
              </a:rPr>
              <a:t>of </a:t>
            </a:r>
            <a:r>
              <a:rPr sz="2400" dirty="0">
                <a:latin typeface="Times New Roman" panose="02020603050405020304" pitchFamily="18" charset="0"/>
                <a:cs typeface="Times New Roman" panose="02020603050405020304" pitchFamily="18" charset="0"/>
              </a:rPr>
              <a:t>those</a:t>
            </a:r>
            <a:r>
              <a:rPr sz="2400" spc="-9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services’’.</a:t>
            </a:r>
            <a:endParaRPr sz="2400" dirty="0">
              <a:latin typeface="Times New Roman" panose="02020603050405020304" pitchFamily="18" charset="0"/>
              <a:cs typeface="Times New Roman" panose="02020603050405020304" pitchFamily="18" charset="0"/>
            </a:endParaRPr>
          </a:p>
        </p:txBody>
      </p:sp>
      <p:sp>
        <p:nvSpPr>
          <p:cNvPr id="4" name="object 4"/>
          <p:cNvSpPr/>
          <p:nvPr/>
        </p:nvSpPr>
        <p:spPr>
          <a:xfrm>
            <a:off x="304800" y="2743200"/>
            <a:ext cx="2590800" cy="2255520"/>
          </a:xfrm>
          <a:prstGeom prst="rect">
            <a:avLst/>
          </a:prstGeom>
          <a:blipFill>
            <a:blip r:embed="rId1" cstate="print"/>
            <a:stretch>
              <a:fillRect/>
            </a:stretch>
          </a:blipFill>
        </p:spPr>
        <p:txBody>
          <a:bodyPr wrap="square" lIns="0" tIns="0" rIns="0" bIns="0" rtlCol="0"/>
          <a:lstStyle/>
          <a:p/>
        </p:txBody>
      </p:sp>
      <p:sp>
        <p:nvSpPr>
          <p:cNvPr id="5" name="object 5"/>
          <p:cNvSpPr/>
          <p:nvPr/>
        </p:nvSpPr>
        <p:spPr>
          <a:xfrm>
            <a:off x="3048000" y="2743200"/>
            <a:ext cx="2514600" cy="2255520"/>
          </a:xfrm>
          <a:prstGeom prst="rect">
            <a:avLst/>
          </a:prstGeom>
          <a:blipFill>
            <a:blip r:embed="rId2" cstate="print"/>
            <a:stretch>
              <a:fillRect/>
            </a:stretch>
          </a:blipFill>
        </p:spPr>
        <p:txBody>
          <a:bodyPr wrap="square" lIns="0" tIns="0" rIns="0" bIns="0" rtlCol="0"/>
          <a:lstStyle/>
          <a:p/>
        </p:txBody>
      </p:sp>
      <p:sp>
        <p:nvSpPr>
          <p:cNvPr id="6" name="object 6"/>
          <p:cNvSpPr/>
          <p:nvPr/>
        </p:nvSpPr>
        <p:spPr>
          <a:xfrm>
            <a:off x="5791200" y="2657855"/>
            <a:ext cx="3086100" cy="2304288"/>
          </a:xfrm>
          <a:prstGeom prst="rect">
            <a:avLst/>
          </a:prstGeom>
          <a:blipFill>
            <a:blip r:embed="rId3" cstate="print"/>
            <a:stretch>
              <a:fillRect/>
            </a:stretch>
          </a:blipFill>
        </p:spPr>
        <p:txBody>
          <a:bodyPr wrap="square" lIns="0" tIns="0" rIns="0" bIns="0" rtlCol="0"/>
          <a:lstStyle/>
          <a:p/>
        </p:txBody>
      </p:sp>
      <p:sp>
        <p:nvSpPr>
          <p:cNvPr id="7" name="object 7"/>
          <p:cNvSpPr txBox="1"/>
          <p:nvPr/>
        </p:nvSpPr>
        <p:spPr>
          <a:xfrm>
            <a:off x="434340" y="5285994"/>
            <a:ext cx="2305050" cy="299720"/>
          </a:xfrm>
          <a:prstGeom prst="rect">
            <a:avLst/>
          </a:prstGeom>
        </p:spPr>
        <p:txBody>
          <a:bodyPr vert="horz" wrap="square" lIns="0" tIns="12700" rIns="0" bIns="0" rtlCol="0">
            <a:spAutoFit/>
          </a:bodyPr>
          <a:lstStyle/>
          <a:p>
            <a:pPr marL="38100">
              <a:lnSpc>
                <a:spcPct val="100000"/>
              </a:lnSpc>
              <a:spcBef>
                <a:spcPts val="100"/>
              </a:spcBef>
            </a:pPr>
            <a:r>
              <a:rPr sz="1800" spc="-5" dirty="0">
                <a:solidFill>
                  <a:srgbClr val="FFFFFF"/>
                </a:solidFill>
                <a:latin typeface="Arial" panose="020B0604020202020204"/>
                <a:cs typeface="Arial" panose="020B0604020202020204"/>
              </a:rPr>
              <a:t>1</a:t>
            </a:r>
            <a:r>
              <a:rPr sz="1800" spc="-7" baseline="25000" dirty="0">
                <a:solidFill>
                  <a:srgbClr val="FFFFFF"/>
                </a:solidFill>
                <a:latin typeface="Arial" panose="020B0604020202020204"/>
                <a:cs typeface="Arial" panose="020B0604020202020204"/>
              </a:rPr>
              <a:t>st </a:t>
            </a:r>
            <a:r>
              <a:rPr sz="1800" spc="-35" dirty="0">
                <a:solidFill>
                  <a:srgbClr val="FFFFFF"/>
                </a:solidFill>
                <a:latin typeface="Arial" panose="020B0604020202020204"/>
                <a:cs typeface="Arial" panose="020B0604020202020204"/>
              </a:rPr>
              <a:t>PARTY </a:t>
            </a:r>
            <a:r>
              <a:rPr sz="1800" dirty="0">
                <a:solidFill>
                  <a:srgbClr val="FFFFFF"/>
                </a:solidFill>
                <a:latin typeface="Arial" panose="020B0604020202020204"/>
                <a:cs typeface="Arial" panose="020B0604020202020204"/>
              </a:rPr>
              <a:t>-</a:t>
            </a:r>
            <a:r>
              <a:rPr sz="1800" spc="-229" dirty="0">
                <a:solidFill>
                  <a:srgbClr val="FFFFFF"/>
                </a:solidFill>
                <a:latin typeface="Arial" panose="020B0604020202020204"/>
                <a:cs typeface="Arial" panose="020B0604020202020204"/>
              </a:rPr>
              <a:t> </a:t>
            </a:r>
            <a:r>
              <a:rPr sz="1800" dirty="0">
                <a:solidFill>
                  <a:srgbClr val="FFFFFF"/>
                </a:solidFill>
                <a:latin typeface="Arial" panose="020B0604020202020204"/>
                <a:cs typeface="Arial" panose="020B0604020202020204"/>
              </a:rPr>
              <a:t>DENTIST</a:t>
            </a:r>
            <a:endParaRPr sz="1800">
              <a:latin typeface="Arial" panose="020B0604020202020204"/>
              <a:cs typeface="Arial" panose="020B0604020202020204"/>
            </a:endParaRPr>
          </a:p>
        </p:txBody>
      </p:sp>
      <p:sp>
        <p:nvSpPr>
          <p:cNvPr id="8" name="object 8"/>
          <p:cNvSpPr txBox="1"/>
          <p:nvPr/>
        </p:nvSpPr>
        <p:spPr>
          <a:xfrm>
            <a:off x="3101975" y="5211317"/>
            <a:ext cx="2056764" cy="269240"/>
          </a:xfrm>
          <a:prstGeom prst="rect">
            <a:avLst/>
          </a:prstGeom>
        </p:spPr>
        <p:txBody>
          <a:bodyPr vert="horz" wrap="square" lIns="0" tIns="12065" rIns="0" bIns="0" rtlCol="0">
            <a:spAutoFit/>
          </a:bodyPr>
          <a:lstStyle/>
          <a:p>
            <a:pPr marL="38100">
              <a:lnSpc>
                <a:spcPct val="100000"/>
              </a:lnSpc>
              <a:spcBef>
                <a:spcPts val="95"/>
              </a:spcBef>
            </a:pPr>
            <a:r>
              <a:rPr sz="1600" dirty="0">
                <a:solidFill>
                  <a:srgbClr val="FFFFFF"/>
                </a:solidFill>
                <a:latin typeface="Arial" panose="020B0604020202020204"/>
                <a:cs typeface="Arial" panose="020B0604020202020204"/>
              </a:rPr>
              <a:t>2</a:t>
            </a:r>
            <a:r>
              <a:rPr sz="1575" baseline="26000" dirty="0">
                <a:solidFill>
                  <a:srgbClr val="FFFFFF"/>
                </a:solidFill>
                <a:latin typeface="Arial" panose="020B0604020202020204"/>
                <a:cs typeface="Arial" panose="020B0604020202020204"/>
              </a:rPr>
              <a:t>nd </a:t>
            </a:r>
            <a:r>
              <a:rPr sz="1600" spc="-35" dirty="0">
                <a:solidFill>
                  <a:srgbClr val="FFFFFF"/>
                </a:solidFill>
                <a:latin typeface="Arial" panose="020B0604020202020204"/>
                <a:cs typeface="Arial" panose="020B0604020202020204"/>
              </a:rPr>
              <a:t>PARTY </a:t>
            </a:r>
            <a:r>
              <a:rPr sz="1600" spc="-5" dirty="0">
                <a:solidFill>
                  <a:srgbClr val="FFFFFF"/>
                </a:solidFill>
                <a:latin typeface="Arial" panose="020B0604020202020204"/>
                <a:cs typeface="Arial" panose="020B0604020202020204"/>
              </a:rPr>
              <a:t>-</a:t>
            </a:r>
            <a:r>
              <a:rPr sz="1600" spc="-185" dirty="0">
                <a:solidFill>
                  <a:srgbClr val="FFFFFF"/>
                </a:solidFill>
                <a:latin typeface="Arial" panose="020B0604020202020204"/>
                <a:cs typeface="Arial" panose="020B0604020202020204"/>
              </a:rPr>
              <a:t> </a:t>
            </a:r>
            <a:r>
              <a:rPr sz="1600" spc="-40" dirty="0">
                <a:solidFill>
                  <a:srgbClr val="FFFFFF"/>
                </a:solidFill>
                <a:latin typeface="Arial" panose="020B0604020202020204"/>
                <a:cs typeface="Arial" panose="020B0604020202020204"/>
              </a:rPr>
              <a:t>PATIENT</a:t>
            </a:r>
            <a:endParaRPr sz="1600">
              <a:latin typeface="Arial" panose="020B0604020202020204"/>
              <a:cs typeface="Arial" panose="020B0604020202020204"/>
            </a:endParaRPr>
          </a:p>
        </p:txBody>
      </p:sp>
      <p:sp>
        <p:nvSpPr>
          <p:cNvPr id="9" name="object 9"/>
          <p:cNvSpPr txBox="1"/>
          <p:nvPr/>
        </p:nvSpPr>
        <p:spPr>
          <a:xfrm>
            <a:off x="5845428" y="5209794"/>
            <a:ext cx="2396490" cy="574040"/>
          </a:xfrm>
          <a:prstGeom prst="rect">
            <a:avLst/>
          </a:prstGeom>
        </p:spPr>
        <p:txBody>
          <a:bodyPr vert="horz" wrap="square" lIns="0" tIns="12700" rIns="0" bIns="0" rtlCol="0">
            <a:spAutoFit/>
          </a:bodyPr>
          <a:lstStyle/>
          <a:p>
            <a:pPr marL="38100" marR="30480">
              <a:lnSpc>
                <a:spcPct val="100000"/>
              </a:lnSpc>
              <a:spcBef>
                <a:spcPts val="100"/>
              </a:spcBef>
            </a:pPr>
            <a:r>
              <a:rPr sz="1800" spc="-5" dirty="0">
                <a:solidFill>
                  <a:srgbClr val="FFFFFF"/>
                </a:solidFill>
                <a:latin typeface="Arial" panose="020B0604020202020204"/>
                <a:cs typeface="Arial" panose="020B0604020202020204"/>
              </a:rPr>
              <a:t>3</a:t>
            </a:r>
            <a:r>
              <a:rPr sz="1800" spc="-7" baseline="25000" dirty="0">
                <a:solidFill>
                  <a:srgbClr val="FFFFFF"/>
                </a:solidFill>
                <a:latin typeface="Arial" panose="020B0604020202020204"/>
                <a:cs typeface="Arial" panose="020B0604020202020204"/>
              </a:rPr>
              <a:t>rd </a:t>
            </a:r>
            <a:r>
              <a:rPr sz="1800" spc="-35" dirty="0">
                <a:solidFill>
                  <a:srgbClr val="FFFFFF"/>
                </a:solidFill>
                <a:latin typeface="Arial" panose="020B0604020202020204"/>
                <a:cs typeface="Arial" panose="020B0604020202020204"/>
              </a:rPr>
              <a:t>PARTY </a:t>
            </a:r>
            <a:r>
              <a:rPr sz="1800" dirty="0">
                <a:solidFill>
                  <a:srgbClr val="FFFFFF"/>
                </a:solidFill>
                <a:latin typeface="Arial" panose="020B0604020202020204"/>
                <a:cs typeface="Arial" panose="020B0604020202020204"/>
              </a:rPr>
              <a:t>– </a:t>
            </a:r>
            <a:r>
              <a:rPr sz="1800" spc="-5" dirty="0">
                <a:solidFill>
                  <a:srgbClr val="FFFFFF"/>
                </a:solidFill>
                <a:latin typeface="Arial" panose="020B0604020202020204"/>
                <a:cs typeface="Arial" panose="020B0604020202020204"/>
              </a:rPr>
              <a:t>FINANCE  </a:t>
            </a:r>
            <a:r>
              <a:rPr sz="1800" spc="-15" dirty="0">
                <a:solidFill>
                  <a:srgbClr val="FFFFFF"/>
                </a:solidFill>
                <a:latin typeface="Arial" panose="020B0604020202020204"/>
                <a:cs typeface="Arial" panose="020B0604020202020204"/>
              </a:rPr>
              <a:t>ADMINISTRATOR</a:t>
            </a:r>
            <a:endParaRPr sz="1800">
              <a:latin typeface="Arial" panose="020B0604020202020204"/>
              <a:cs typeface="Arial" panose="020B0604020202020204"/>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3444" y="367410"/>
            <a:ext cx="7157110" cy="553998"/>
          </a:xfrm>
        </p:spPr>
        <p:txBody>
          <a:bodyPr>
            <a:normAutofit fontScale="90000"/>
          </a:bodyPr>
          <a:lstStyle/>
          <a:p>
            <a:r>
              <a:rPr lang="en-US" altLang="en-US" sz="3600" b="1" dirty="0">
                <a:solidFill>
                  <a:schemeClr val="accent2"/>
                </a:solidFill>
                <a:latin typeface="Times New Roman" panose="02020603050405020304" pitchFamily="18" charset="0"/>
                <a:cs typeface="Times New Roman" panose="02020603050405020304" pitchFamily="18" charset="0"/>
              </a:rPr>
              <a:t>DEDUCTIBLE:</a:t>
            </a:r>
            <a:endParaRPr lang="en-US" dirty="0">
              <a:solidFill>
                <a:schemeClr val="accent2"/>
              </a:solidFill>
            </a:endParaRPr>
          </a:p>
        </p:txBody>
      </p:sp>
      <p:sp>
        <p:nvSpPr>
          <p:cNvPr id="3" name="Text Placeholder 2"/>
          <p:cNvSpPr>
            <a:spLocks noGrp="1"/>
          </p:cNvSpPr>
          <p:nvPr>
            <p:ph idx="1"/>
          </p:nvPr>
        </p:nvSpPr>
        <p:spPr/>
        <p:txBody>
          <a:bodyPr/>
          <a:lstStyle/>
          <a:p>
            <a:endParaRPr lang="en-US" dirty="0"/>
          </a:p>
        </p:txBody>
      </p:sp>
      <p:pic>
        <p:nvPicPr>
          <p:cNvPr id="5" name="Picture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1524000"/>
            <a:ext cx="9144000" cy="4114800"/>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3444" y="367410"/>
            <a:ext cx="7157110" cy="553998"/>
          </a:xfrm>
        </p:spPr>
        <p:txBody>
          <a:bodyPr>
            <a:normAutofit/>
          </a:bodyPr>
          <a:lstStyle/>
          <a:p>
            <a:r>
              <a:rPr lang="en-US" b="1" dirty="0">
                <a:solidFill>
                  <a:schemeClr val="accent2"/>
                </a:solidFill>
                <a:latin typeface="Times New Roman" panose="02020603050405020304" pitchFamily="18" charset="0"/>
                <a:cs typeface="Times New Roman" panose="02020603050405020304" pitchFamily="18" charset="0"/>
              </a:rPr>
              <a:t>CO-INSURANCE</a:t>
            </a:r>
            <a:endParaRPr lang="en-US" b="1" dirty="0">
              <a:solidFill>
                <a:schemeClr val="accent2"/>
              </a:solidFill>
              <a:latin typeface="Times New Roman" panose="02020603050405020304" pitchFamily="18" charset="0"/>
              <a:cs typeface="Times New Roman" panose="02020603050405020304" pitchFamily="18" charset="0"/>
            </a:endParaRPr>
          </a:p>
        </p:txBody>
      </p:sp>
      <p:pic>
        <p:nvPicPr>
          <p:cNvPr id="1026" name="Picture 2" descr="Co-Insurance the least known exposure | Aaxel Insurance"/>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0" y="1493309"/>
            <a:ext cx="7620000" cy="483922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Find Affordable Health Insurance and Compare Quotes"/>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1111" b="15555"/>
          <a:stretch>
            <a:fillRect/>
          </a:stretch>
        </p:blipFill>
        <p:spPr bwMode="auto">
          <a:xfrm>
            <a:off x="1295400" y="1478975"/>
            <a:ext cx="5487987" cy="50292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 calcmode="lin" valueType="num">
                                      <p:cBhvr additive="base">
                                        <p:cTn id="7" dur="500" fill="hold"/>
                                        <p:tgtEl>
                                          <p:spTgt spid="1028"/>
                                        </p:tgtEl>
                                        <p:attrNameLst>
                                          <p:attrName>ppt_x</p:attrName>
                                        </p:attrNameLst>
                                      </p:cBhvr>
                                      <p:tavLst>
                                        <p:tav tm="0">
                                          <p:val>
                                            <p:strVal val="#ppt_x"/>
                                          </p:val>
                                        </p:tav>
                                        <p:tav tm="100000">
                                          <p:val>
                                            <p:strVal val="#ppt_x"/>
                                          </p:val>
                                        </p:tav>
                                      </p:tavLst>
                                    </p:anim>
                                    <p:anim calcmode="lin" valueType="num">
                                      <p:cBhvr additive="base">
                                        <p:cTn id="8" dur="500" fill="hold"/>
                                        <p:tgtEl>
                                          <p:spTgt spid="10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3444" y="367410"/>
            <a:ext cx="7157110" cy="553998"/>
          </a:xfrm>
        </p:spPr>
        <p:txBody>
          <a:bodyPr>
            <a:normAutofit/>
          </a:bodyPr>
          <a:lstStyle/>
          <a:p>
            <a:r>
              <a:rPr lang="en-US" b="1" dirty="0">
                <a:solidFill>
                  <a:schemeClr val="accent2"/>
                </a:solidFill>
                <a:latin typeface="Times New Roman" panose="02020603050405020304" pitchFamily="18" charset="0"/>
                <a:cs typeface="Times New Roman" panose="02020603050405020304" pitchFamily="18" charset="0"/>
              </a:rPr>
              <a:t>GROUP INSURANCE</a:t>
            </a:r>
            <a:endParaRPr lang="en-US" b="1" dirty="0">
              <a:solidFill>
                <a:schemeClr val="accent2"/>
              </a:solidFill>
              <a:latin typeface="Times New Roman" panose="02020603050405020304" pitchFamily="18" charset="0"/>
              <a:cs typeface="Times New Roman" panose="02020603050405020304" pitchFamily="18" charset="0"/>
            </a:endParaRPr>
          </a:p>
        </p:txBody>
      </p:sp>
      <p:sp>
        <p:nvSpPr>
          <p:cNvPr id="3" name="Text Placeholder 2"/>
          <p:cNvSpPr>
            <a:spLocks noGrp="1"/>
          </p:cNvSpPr>
          <p:nvPr>
            <p:ph idx="1"/>
          </p:nvPr>
        </p:nvSpPr>
        <p:spPr/>
        <p:txBody>
          <a:bodyPr/>
          <a:lstStyle/>
          <a:p>
            <a:endParaRPr lang="en-US" dirty="0"/>
          </a:p>
        </p:txBody>
      </p:sp>
      <p:pic>
        <p:nvPicPr>
          <p:cNvPr id="5" name="Picture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993443" y="1279726"/>
            <a:ext cx="6778957" cy="4435273"/>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noChangeArrowheads="1"/>
          </p:cNvSpPr>
          <p:nvPr>
            <p:ph type="title"/>
          </p:nvPr>
        </p:nvSpPr>
        <p:spPr>
          <a:xfrm>
            <a:off x="304800" y="228600"/>
            <a:ext cx="8686800" cy="1066800"/>
          </a:xfrm>
        </p:spPr>
        <p:txBody>
          <a:bodyPr/>
          <a:lstStyle/>
          <a:p>
            <a:pPr eaLnBrk="1" hangingPunct="1"/>
            <a:r>
              <a:rPr lang="en-US" altLang="en-US" sz="2400" b="1" dirty="0">
                <a:solidFill>
                  <a:srgbClr val="C00000"/>
                </a:solidFill>
                <a:latin typeface="Times New Roman" panose="02020603050405020304" pitchFamily="18" charset="0"/>
                <a:cs typeface="Times New Roman" panose="02020603050405020304" pitchFamily="18" charset="0"/>
              </a:rPr>
              <a:t>REIMBURSEMENT OF DENTISTS IN PREPAYMENT PLANS</a:t>
            </a:r>
            <a:endParaRPr lang="en-IN" altLang="en-US" sz="2400" b="1" dirty="0">
              <a:solidFill>
                <a:srgbClr val="C00000"/>
              </a:solidFill>
              <a:latin typeface="Times New Roman" panose="02020603050405020304" pitchFamily="18" charset="0"/>
              <a:cs typeface="Times New Roman" panose="02020603050405020304" pitchFamily="18" charset="0"/>
            </a:endParaRPr>
          </a:p>
        </p:txBody>
      </p:sp>
      <p:sp>
        <p:nvSpPr>
          <p:cNvPr id="34819" name="Content Placeholder 2"/>
          <p:cNvSpPr>
            <a:spLocks noGrp="1"/>
          </p:cNvSpPr>
          <p:nvPr>
            <p:ph idx="1"/>
          </p:nvPr>
        </p:nvSpPr>
        <p:spPr>
          <a:xfrm>
            <a:off x="609600" y="1524000"/>
            <a:ext cx="7848600" cy="4699000"/>
          </a:xfrm>
        </p:spPr>
        <p:txBody>
          <a:bodyPr rtlCol="0">
            <a:normAutofit/>
          </a:bodyPr>
          <a:lstStyle/>
          <a:p>
            <a:pPr algn="just" eaLnBrk="1" fontAlgn="auto" hangingPunct="1">
              <a:lnSpc>
                <a:spcPct val="150000"/>
              </a:lnSpc>
              <a:spcAft>
                <a:spcPts val="0"/>
              </a:spcAft>
              <a:buFont typeface="Wingdings 2" panose="05020102010507070707"/>
              <a:buNone/>
              <a:defRPr/>
            </a:pPr>
            <a:r>
              <a:rPr lang="en-US" sz="2400" dirty="0">
                <a:latin typeface="Times New Roman" panose="02020603050405020304" pitchFamily="18" charset="0"/>
                <a:cs typeface="Times New Roman" panose="02020603050405020304" pitchFamily="18" charset="0"/>
              </a:rPr>
              <a:t>The major forms of third-party reimbursement currently in use are </a:t>
            </a:r>
            <a:endParaRPr lang="en-US" sz="2400" dirty="0">
              <a:latin typeface="Times New Roman" panose="02020603050405020304" pitchFamily="18" charset="0"/>
              <a:cs typeface="Times New Roman" panose="02020603050405020304" pitchFamily="18" charset="0"/>
            </a:endParaRPr>
          </a:p>
          <a:p>
            <a:pPr lvl="1" algn="just" eaLnBrk="1" fontAlgn="auto" hangingPunct="1">
              <a:lnSpc>
                <a:spcPct val="150000"/>
              </a:lnSpc>
              <a:spcAft>
                <a:spcPts val="0"/>
              </a:spcAft>
              <a:buFont typeface="Wingdings 2" panose="05020102010507070707"/>
              <a:buBlip>
                <a:blip r:embed="rId1"/>
              </a:buBlip>
              <a:defRPr/>
            </a:pPr>
            <a:r>
              <a:rPr lang="en-US" sz="2400" dirty="0">
                <a:latin typeface="Times New Roman" panose="02020603050405020304" pitchFamily="18" charset="0"/>
                <a:cs typeface="Times New Roman" panose="02020603050405020304" pitchFamily="18" charset="0"/>
              </a:rPr>
              <a:t>Usual, customary, and reasonable fee (UCR) . </a:t>
            </a:r>
            <a:endParaRPr lang="en-US" sz="2400" dirty="0">
              <a:latin typeface="Times New Roman" panose="02020603050405020304" pitchFamily="18" charset="0"/>
              <a:cs typeface="Times New Roman" panose="02020603050405020304" pitchFamily="18" charset="0"/>
            </a:endParaRPr>
          </a:p>
          <a:p>
            <a:pPr lvl="1" algn="just" eaLnBrk="1" fontAlgn="auto" hangingPunct="1">
              <a:lnSpc>
                <a:spcPct val="150000"/>
              </a:lnSpc>
              <a:spcAft>
                <a:spcPts val="0"/>
              </a:spcAft>
              <a:buFont typeface="Wingdings 2" panose="05020102010507070707"/>
              <a:buBlip>
                <a:blip r:embed="rId1"/>
              </a:buBlip>
              <a:defRPr/>
            </a:pPr>
            <a:r>
              <a:rPr lang="en-US" sz="2400" dirty="0">
                <a:latin typeface="Times New Roman" panose="02020603050405020304" pitchFamily="18" charset="0"/>
                <a:cs typeface="Times New Roman" panose="02020603050405020304" pitchFamily="18" charset="0"/>
              </a:rPr>
              <a:t>Table of allowances.</a:t>
            </a:r>
            <a:endParaRPr lang="en-US" sz="2400" dirty="0">
              <a:latin typeface="Times New Roman" panose="02020603050405020304" pitchFamily="18" charset="0"/>
              <a:cs typeface="Times New Roman" panose="02020603050405020304" pitchFamily="18" charset="0"/>
            </a:endParaRPr>
          </a:p>
          <a:p>
            <a:pPr lvl="1" algn="just" eaLnBrk="1" fontAlgn="auto" hangingPunct="1">
              <a:lnSpc>
                <a:spcPct val="150000"/>
              </a:lnSpc>
              <a:spcAft>
                <a:spcPts val="0"/>
              </a:spcAft>
              <a:buFont typeface="Wingdings 2" panose="05020102010507070707"/>
              <a:buBlip>
                <a:blip r:embed="rId1"/>
              </a:buBlip>
              <a:defRPr/>
            </a:pPr>
            <a:r>
              <a:rPr lang="en-US" sz="2400" dirty="0">
                <a:latin typeface="Times New Roman" panose="02020603050405020304" pitchFamily="18" charset="0"/>
                <a:cs typeface="Times New Roman" panose="02020603050405020304" pitchFamily="18" charset="0"/>
              </a:rPr>
              <a:t>Fee schedules</a:t>
            </a:r>
            <a:endParaRPr lang="en-US" sz="2400" dirty="0">
              <a:latin typeface="Times New Roman" panose="02020603050405020304" pitchFamily="18" charset="0"/>
              <a:cs typeface="Times New Roman" panose="02020603050405020304" pitchFamily="18" charset="0"/>
            </a:endParaRPr>
          </a:p>
          <a:p>
            <a:pPr lvl="1" algn="just" eaLnBrk="1" fontAlgn="auto" hangingPunct="1">
              <a:lnSpc>
                <a:spcPct val="150000"/>
              </a:lnSpc>
              <a:spcAft>
                <a:spcPts val="0"/>
              </a:spcAft>
              <a:buFont typeface="Wingdings 2" panose="05020102010507070707"/>
              <a:buBlip>
                <a:blip r:embed="rId1"/>
              </a:buBlip>
              <a:defRPr/>
            </a:pPr>
            <a:r>
              <a:rPr lang="en-US" sz="2400" dirty="0">
                <a:latin typeface="Times New Roman" panose="02020603050405020304" pitchFamily="18" charset="0"/>
                <a:cs typeface="Times New Roman" panose="02020603050405020304" pitchFamily="18" charset="0"/>
              </a:rPr>
              <a:t>Direct Reimbursement </a:t>
            </a:r>
            <a:endParaRPr lang="en-US" sz="2400" dirty="0">
              <a:latin typeface="Times New Roman" panose="02020603050405020304" pitchFamily="18" charset="0"/>
              <a:cs typeface="Times New Roman" panose="02020603050405020304" pitchFamily="18" charset="0"/>
            </a:endParaRPr>
          </a:p>
          <a:p>
            <a:pPr eaLnBrk="1" fontAlgn="auto" hangingPunct="1">
              <a:lnSpc>
                <a:spcPct val="150000"/>
              </a:lnSpc>
              <a:spcAft>
                <a:spcPts val="0"/>
              </a:spcAft>
              <a:buFont typeface="Wingdings 2" panose="05020102010507070707"/>
              <a:buNone/>
              <a:defRPr/>
            </a:pPr>
            <a:endParaRPr lang="en-IN" dirty="0">
              <a:solidFill>
                <a:schemeClr val="tx2">
                  <a:lumMod val="20000"/>
                  <a:lumOff val="80000"/>
                </a:schemeClr>
              </a:solidFill>
            </a:endParaRPr>
          </a:p>
        </p:txBody>
      </p:sp>
      <p:sp>
        <p:nvSpPr>
          <p:cNvPr id="40964" name="Rectangle 28"/>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A02D7BEB-7B8B-453C-A539-F1A355DF5839}" type="slidenum">
              <a:rPr lang="en-US" altLang="en-US" smtClean="0">
                <a:solidFill>
                  <a:srgbClr val="D38E27"/>
                </a:solidFill>
                <a:latin typeface="Tahoma" panose="020B0604030504040204" pitchFamily="34" charset="0"/>
                <a:cs typeface="Arial" panose="020B0604020202020204" pitchFamily="34" charset="0"/>
              </a:rPr>
            </a:fld>
            <a:endParaRPr lang="en-US" altLang="en-US">
              <a:solidFill>
                <a:srgbClr val="D38E27"/>
              </a:solidFill>
              <a:latin typeface="Tahoma" panose="020B060403050404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765613"/>
            <a:ext cx="8686800" cy="533400"/>
          </a:xfrm>
        </p:spPr>
        <p:txBody>
          <a:bodyPr rtlCol="0">
            <a:normAutofit fontScale="90000"/>
          </a:bodyPr>
          <a:lstStyle/>
          <a:p>
            <a:pPr algn="ctr" eaLnBrk="1" fontAlgn="auto" hangingPunct="1">
              <a:spcAft>
                <a:spcPts val="0"/>
              </a:spcAft>
              <a:defRPr/>
            </a:pPr>
            <a:r>
              <a:rPr lang="en-US" sz="2700" b="1" dirty="0">
                <a:solidFill>
                  <a:srgbClr val="C00000"/>
                </a:solidFill>
                <a:latin typeface="Times New Roman" panose="02020603050405020304" pitchFamily="18" charset="0"/>
                <a:cs typeface="Times New Roman" panose="02020603050405020304" pitchFamily="18" charset="0"/>
              </a:rPr>
              <a:t>USUAL, CUSTOMARY, AND REASONABLE (UCR) FEE</a:t>
            </a:r>
            <a:r>
              <a:rPr lang="en-US" sz="2700" b="1" i="1" dirty="0">
                <a:solidFill>
                  <a:srgbClr val="C00000"/>
                </a:solidFill>
                <a:latin typeface="Times New Roman" panose="02020603050405020304" pitchFamily="18" charset="0"/>
                <a:cs typeface="Times New Roman" panose="02020603050405020304" pitchFamily="18" charset="0"/>
              </a:rPr>
              <a:t>.</a:t>
            </a:r>
            <a:r>
              <a:rPr lang="en-US" dirty="0"/>
              <a:t> </a:t>
            </a:r>
            <a:br>
              <a:rPr lang="en-US" dirty="0"/>
            </a:br>
            <a:r>
              <a:rPr lang="en-US" sz="2200" dirty="0">
                <a:latin typeface="Times New Roman" panose="02020603050405020304" pitchFamily="18" charset="0"/>
                <a:cs typeface="Times New Roman" panose="02020603050405020304" pitchFamily="18" charset="0"/>
              </a:rPr>
              <a:t>ADA preferred method for reimbursement for dentists in prepayment plans. defines- </a:t>
            </a:r>
            <a:br>
              <a:rPr lang="en-US" dirty="0"/>
            </a:b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graphicFrame>
        <p:nvGraphicFramePr>
          <p:cNvPr id="6" name="Content Placeholder 5"/>
          <p:cNvGraphicFramePr>
            <a:graphicFrameLocks noGrp="1"/>
          </p:cNvGraphicFramePr>
          <p:nvPr>
            <p:ph idx="1"/>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41988" name="Slide Number Placeholder 3"/>
          <p:cNvSpPr>
            <a:spLocks noGrp="1" noChangeArrowheads="1"/>
          </p:cNvSpPr>
          <p:nvPr>
            <p:ph type="sldNum" sz="quarter" idx="12"/>
          </p:nvPr>
        </p:nvSpPr>
        <p:spPr bwMode="auto">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lstStyle>
            <a:defPPr>
              <a:defRPr lang="en-US"/>
            </a:defPPr>
            <a:lvl1pPr algn="r" rtl="0" eaLnBrk="1" fontAlgn="auto" hangingPunct="1">
              <a:spcBef>
                <a:spcPts val="0"/>
              </a:spcBef>
              <a:spcAft>
                <a:spcPts val="0"/>
              </a:spcAft>
              <a:defRPr sz="900" kern="1200">
                <a:solidFill>
                  <a:schemeClr val="tx1">
                    <a:tint val="75000"/>
                  </a:schemeClr>
                </a:solidFill>
                <a:latin typeface="+mn-lt"/>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fontAlgn="base">
              <a:spcBef>
                <a:spcPct val="0"/>
              </a:spcBef>
              <a:spcAft>
                <a:spcPct val="0"/>
              </a:spcAft>
              <a:defRPr/>
            </a:pPr>
            <a:fld id="{6DB2ECDC-F6F8-4E7B-A1AA-3B344374CED3}" type="slidenum">
              <a:rPr lang="en-US" altLang="en-US" smtClean="0"/>
            </a:fld>
            <a:endParaRPr lang="en-US" altLang="en-US">
              <a:solidFill>
                <a:srgbClr val="D38E27"/>
              </a:solidFill>
              <a:latin typeface="Tahoma" panose="020B0604030504040204" pitchFamily="34" charset="0"/>
              <a:cs typeface="Arial" panose="020B0604020202020204" pitchFamily="34" charset="0"/>
            </a:endParaRPr>
          </a:p>
        </p:txBody>
      </p:sp>
      <p:graphicFrame>
        <p:nvGraphicFramePr>
          <p:cNvPr id="11" name="Content Placeholder 3"/>
          <p:cNvGraphicFramePr/>
          <p:nvPr/>
        </p:nvGraphicFramePr>
        <p:xfrm>
          <a:off x="0" y="938212"/>
          <a:ext cx="9144000" cy="563880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542732" y="181175"/>
            <a:ext cx="6058535" cy="504625"/>
          </a:xfrm>
          <a:prstGeom prst="rect">
            <a:avLst/>
          </a:prstGeom>
        </p:spPr>
        <p:txBody>
          <a:bodyPr vert="horz" wrap="square" lIns="0" tIns="12065" rIns="0" bIns="0" rtlCol="0">
            <a:spAutoFit/>
          </a:bodyPr>
          <a:lstStyle/>
          <a:p>
            <a:pPr marL="12700">
              <a:lnSpc>
                <a:spcPct val="100000"/>
              </a:lnSpc>
              <a:spcBef>
                <a:spcPts val="95"/>
              </a:spcBef>
            </a:pPr>
            <a:r>
              <a:rPr sz="3200" b="1" spc="-65" dirty="0">
                <a:solidFill>
                  <a:srgbClr val="FF0000"/>
                </a:solidFill>
                <a:latin typeface="Times New Roman" panose="02020603050405020304" pitchFamily="18" charset="0"/>
                <a:cs typeface="Times New Roman" panose="02020603050405020304" pitchFamily="18" charset="0"/>
              </a:rPr>
              <a:t>TABLE </a:t>
            </a:r>
            <a:r>
              <a:rPr sz="3200" b="1" spc="-5" dirty="0">
                <a:solidFill>
                  <a:srgbClr val="FF0000"/>
                </a:solidFill>
                <a:latin typeface="Times New Roman" panose="02020603050405020304" pitchFamily="18" charset="0"/>
                <a:cs typeface="Times New Roman" panose="02020603050405020304" pitchFamily="18" charset="0"/>
              </a:rPr>
              <a:t>OF</a:t>
            </a:r>
            <a:r>
              <a:rPr sz="3200" b="1" spc="-240" dirty="0">
                <a:solidFill>
                  <a:srgbClr val="FF0000"/>
                </a:solidFill>
                <a:latin typeface="Times New Roman" panose="02020603050405020304" pitchFamily="18" charset="0"/>
                <a:cs typeface="Times New Roman" panose="02020603050405020304" pitchFamily="18" charset="0"/>
              </a:rPr>
              <a:t> </a:t>
            </a:r>
            <a:r>
              <a:rPr sz="3200" b="1" spc="-20" dirty="0">
                <a:solidFill>
                  <a:srgbClr val="FF0000"/>
                </a:solidFill>
                <a:latin typeface="Times New Roman" panose="02020603050405020304" pitchFamily="18" charset="0"/>
                <a:cs typeface="Times New Roman" panose="02020603050405020304" pitchFamily="18" charset="0"/>
              </a:rPr>
              <a:t>ALLOWANCES</a:t>
            </a:r>
            <a:endParaRPr sz="3200" b="1" dirty="0">
              <a:solidFill>
                <a:srgbClr val="FF0000"/>
              </a:solidFill>
              <a:latin typeface="Times New Roman" panose="02020603050405020304" pitchFamily="18" charset="0"/>
              <a:cs typeface="Times New Roman" panose="02020603050405020304" pitchFamily="18" charset="0"/>
            </a:endParaRPr>
          </a:p>
        </p:txBody>
      </p:sp>
      <p:sp>
        <p:nvSpPr>
          <p:cNvPr id="3" name="object 3"/>
          <p:cNvSpPr txBox="1"/>
          <p:nvPr/>
        </p:nvSpPr>
        <p:spPr>
          <a:xfrm>
            <a:off x="0" y="962459"/>
            <a:ext cx="4343400" cy="4933082"/>
          </a:xfrm>
          <a:prstGeom prst="rect">
            <a:avLst/>
          </a:prstGeom>
        </p:spPr>
        <p:txBody>
          <a:bodyPr vert="horz" wrap="square" lIns="0" tIns="13335" rIns="0" bIns="0" rtlCol="0">
            <a:spAutoFit/>
          </a:bodyPr>
          <a:lstStyle/>
          <a:p>
            <a:pPr marL="195580" marR="5080" indent="-182880">
              <a:lnSpc>
                <a:spcPct val="150000"/>
              </a:lnSpc>
              <a:spcBef>
                <a:spcPts val="105"/>
              </a:spcBef>
              <a:buClr>
                <a:srgbClr val="FF8500"/>
              </a:buClr>
              <a:buFont typeface="Wingdings" panose="05000000000000000000"/>
              <a:buChar char=""/>
              <a:tabLst>
                <a:tab pos="195580" algn="l"/>
              </a:tabLst>
            </a:pPr>
            <a:r>
              <a:rPr sz="2400" dirty="0">
                <a:latin typeface="Times New Roman" panose="02020603050405020304" pitchFamily="18" charset="0"/>
                <a:cs typeface="Times New Roman" panose="02020603050405020304" pitchFamily="18" charset="0"/>
              </a:rPr>
              <a:t>A </a:t>
            </a:r>
            <a:r>
              <a:rPr sz="2400" spc="-5" dirty="0">
                <a:latin typeface="Times New Roman" panose="02020603050405020304" pitchFamily="18" charset="0"/>
                <a:cs typeface="Times New Roman" panose="02020603050405020304" pitchFamily="18" charset="0"/>
              </a:rPr>
              <a:t>table </a:t>
            </a:r>
            <a:r>
              <a:rPr sz="2400" dirty="0">
                <a:latin typeface="Times New Roman" panose="02020603050405020304" pitchFamily="18" charset="0"/>
                <a:cs typeface="Times New Roman" panose="02020603050405020304" pitchFamily="18" charset="0"/>
              </a:rPr>
              <a:t>of allowances is  defined as a list of covered  services that assigns to  each service a sum that  represents the </a:t>
            </a:r>
            <a:r>
              <a:rPr sz="2400" spc="-5" dirty="0">
                <a:latin typeface="Times New Roman" panose="02020603050405020304" pitchFamily="18" charset="0"/>
                <a:cs typeface="Times New Roman" panose="02020603050405020304" pitchFamily="18" charset="0"/>
              </a:rPr>
              <a:t>total  </a:t>
            </a:r>
            <a:r>
              <a:rPr sz="2400" dirty="0">
                <a:latin typeface="Times New Roman" panose="02020603050405020304" pitchFamily="18" charset="0"/>
                <a:cs typeface="Times New Roman" panose="02020603050405020304" pitchFamily="18" charset="0"/>
              </a:rPr>
              <a:t>obligation of the plan with  respect to payment for</a:t>
            </a:r>
            <a:r>
              <a:rPr sz="2400" spc="-16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such  service but that does not  necessarily represent a  </a:t>
            </a:r>
            <a:r>
              <a:rPr sz="2400" spc="-10" dirty="0">
                <a:latin typeface="Times New Roman" panose="02020603050405020304" pitchFamily="18" charset="0"/>
                <a:cs typeface="Times New Roman" panose="02020603050405020304" pitchFamily="18" charset="0"/>
              </a:rPr>
              <a:t>dentist’s </a:t>
            </a:r>
            <a:r>
              <a:rPr sz="2400" dirty="0">
                <a:latin typeface="Times New Roman" panose="02020603050405020304" pitchFamily="18" charset="0"/>
                <a:cs typeface="Times New Roman" panose="02020603050405020304" pitchFamily="18" charset="0"/>
              </a:rPr>
              <a:t>full fee for that  service.</a:t>
            </a:r>
            <a:endParaRPr sz="2400" dirty="0">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343400" y="1066800"/>
            <a:ext cx="4351601" cy="4963338"/>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noChangeArrowheads="1"/>
          </p:cNvSpPr>
          <p:nvPr>
            <p:ph type="title"/>
          </p:nvPr>
        </p:nvSpPr>
        <p:spPr>
          <a:xfrm>
            <a:off x="993444" y="367410"/>
            <a:ext cx="7157110" cy="923330"/>
          </a:xfrm>
        </p:spPr>
        <p:txBody>
          <a:bodyPr>
            <a:normAutofit/>
          </a:bodyPr>
          <a:lstStyle/>
          <a:p>
            <a:pPr eaLnBrk="1" hangingPunct="1"/>
            <a:r>
              <a:rPr lang="en-US" altLang="en-US" b="1" dirty="0">
                <a:solidFill>
                  <a:srgbClr val="008000"/>
                </a:solidFill>
                <a:latin typeface="Times New Roman" panose="02020603050405020304" pitchFamily="18" charset="0"/>
                <a:cs typeface="Times New Roman" panose="02020603050405020304" pitchFamily="18" charset="0"/>
              </a:rPr>
              <a:t>Fee schedules/ service plan:-</a:t>
            </a:r>
            <a:br>
              <a:rPr lang="en-US" altLang="en-US" sz="2400" dirty="0">
                <a:solidFill>
                  <a:srgbClr val="008000"/>
                </a:solidFill>
                <a:latin typeface="Times New Roman" panose="02020603050405020304" pitchFamily="18" charset="0"/>
                <a:cs typeface="Times New Roman" panose="02020603050405020304" pitchFamily="18" charset="0"/>
              </a:rPr>
            </a:br>
            <a:endParaRPr lang="en-US" altLang="en-US" sz="2400" dirty="0">
              <a:solidFill>
                <a:srgbClr val="008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304800" y="1143000"/>
            <a:ext cx="8686800" cy="5715000"/>
          </a:xfrm>
        </p:spPr>
        <p:txBody>
          <a:bodyPr rtlCol="0">
            <a:normAutofit/>
          </a:bodyPr>
          <a:lstStyle/>
          <a:p>
            <a:pPr algn="just" eaLnBrk="1" fontAlgn="auto" hangingPunct="1">
              <a:lnSpc>
                <a:spcPct val="150000"/>
              </a:lnSpc>
              <a:spcAft>
                <a:spcPts val="0"/>
              </a:spcAft>
              <a:defRPr/>
            </a:pPr>
            <a:r>
              <a:rPr lang="en-US" sz="2800" dirty="0">
                <a:solidFill>
                  <a:schemeClr val="tx1"/>
                </a:solidFill>
                <a:latin typeface="Times New Roman" panose="02020603050405020304" pitchFamily="18" charset="0"/>
                <a:cs typeface="Times New Roman" panose="02020603050405020304" pitchFamily="18" charset="0"/>
              </a:rPr>
              <a:t>Defined as a list of the charges established or agreed  by a dentist for specific dental services .</a:t>
            </a:r>
            <a:endParaRPr lang="en-US" sz="2800" dirty="0">
              <a:solidFill>
                <a:schemeClr val="tx1"/>
              </a:solidFill>
              <a:latin typeface="Times New Roman" panose="02020603050405020304" pitchFamily="18" charset="0"/>
              <a:cs typeface="Times New Roman" panose="02020603050405020304" pitchFamily="18" charset="0"/>
            </a:endParaRPr>
          </a:p>
          <a:p>
            <a:pPr algn="just" eaLnBrk="1" fontAlgn="auto" hangingPunct="1">
              <a:lnSpc>
                <a:spcPct val="150000"/>
              </a:lnSpc>
              <a:spcAft>
                <a:spcPts val="0"/>
              </a:spcAft>
              <a:defRPr/>
            </a:pPr>
            <a:endParaRPr lang="en-US" sz="2400" dirty="0">
              <a:solidFill>
                <a:schemeClr val="tx1"/>
              </a:solidFill>
              <a:latin typeface="Times New Roman" panose="02020603050405020304" pitchFamily="18" charset="0"/>
              <a:cs typeface="Times New Roman" panose="02020603050405020304" pitchFamily="18" charset="0"/>
            </a:endParaRPr>
          </a:p>
          <a:p>
            <a:pPr algn="just" eaLnBrk="1" fontAlgn="auto" hangingPunct="1">
              <a:lnSpc>
                <a:spcPct val="150000"/>
              </a:lnSpc>
              <a:spcAft>
                <a:spcPts val="0"/>
              </a:spcAft>
              <a:defRPr/>
            </a:pPr>
            <a:endParaRPr lang="en-US" sz="2400" dirty="0">
              <a:solidFill>
                <a:schemeClr val="tx1"/>
              </a:solidFill>
              <a:latin typeface="Times New Roman" panose="02020603050405020304" pitchFamily="18" charset="0"/>
              <a:cs typeface="Times New Roman" panose="02020603050405020304" pitchFamily="18" charset="0"/>
            </a:endParaRPr>
          </a:p>
        </p:txBody>
      </p:sp>
      <p:sp>
        <p:nvSpPr>
          <p:cNvPr id="45060" name="Slide Number Placeholder 3"/>
          <p:cNvSpPr>
            <a:spLocks noGrp="1" noChangeArrowheads="1"/>
          </p:cNvSpPr>
          <p:nvPr>
            <p:ph type="sldNum" sz="quarter" idx="12"/>
          </p:nvPr>
        </p:nvSpPr>
        <p:spPr bwMode="auto">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lstStyle>
            <a:defPPr>
              <a:defRPr lang="en-US"/>
            </a:defPPr>
            <a:lvl1pPr algn="r" rtl="0" eaLnBrk="1" fontAlgn="auto" hangingPunct="1">
              <a:spcBef>
                <a:spcPts val="0"/>
              </a:spcBef>
              <a:spcAft>
                <a:spcPts val="0"/>
              </a:spcAft>
              <a:defRPr sz="900" kern="1200">
                <a:solidFill>
                  <a:schemeClr val="tx1">
                    <a:tint val="75000"/>
                  </a:schemeClr>
                </a:solidFill>
                <a:latin typeface="+mn-lt"/>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fontAlgn="base">
              <a:spcBef>
                <a:spcPct val="0"/>
              </a:spcBef>
              <a:spcAft>
                <a:spcPct val="0"/>
              </a:spcAft>
              <a:defRPr/>
            </a:pPr>
            <a:fld id="{70233E7B-D0F2-4676-AEEB-E95746B0D9A9}" type="slidenum">
              <a:rPr lang="en-US" altLang="en-US" smtClean="0"/>
            </a:fld>
            <a:endParaRPr lang="en-US" altLang="en-US">
              <a:solidFill>
                <a:srgbClr val="D38E27"/>
              </a:solidFill>
              <a:latin typeface="Tahoma" panose="020B060403050404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noChangeArrowheads="1"/>
          </p:cNvSpPr>
          <p:nvPr>
            <p:ph type="title"/>
          </p:nvPr>
        </p:nvSpPr>
        <p:spPr/>
        <p:txBody>
          <a:bodyPr/>
          <a:lstStyle/>
          <a:p>
            <a:r>
              <a:rPr lang="en-US" altLang="en-US" sz="3600" b="1">
                <a:solidFill>
                  <a:srgbClr val="008000"/>
                </a:solidFill>
                <a:latin typeface="Times New Roman" panose="02020603050405020304" pitchFamily="18" charset="0"/>
                <a:cs typeface="Times New Roman" panose="02020603050405020304" pitchFamily="18" charset="0"/>
              </a:rPr>
              <a:t>DIRECT REIMBURSEMENT</a:t>
            </a:r>
            <a:br>
              <a:rPr lang="en-US" altLang="en-US"/>
            </a:br>
            <a:endParaRPr lang="en-US" altLang="en-US"/>
          </a:p>
        </p:txBody>
      </p:sp>
      <p:sp>
        <p:nvSpPr>
          <p:cNvPr id="46083" name="Content Placeholder 2"/>
          <p:cNvSpPr>
            <a:spLocks noGrp="1" noChangeArrowheads="1"/>
          </p:cNvSpPr>
          <p:nvPr>
            <p:ph idx="1"/>
          </p:nvPr>
        </p:nvSpPr>
        <p:spPr/>
        <p:txBody>
          <a:bodyPr/>
          <a:lstStyle/>
          <a:p>
            <a:endParaRPr lang="en-US" altLang="en-US"/>
          </a:p>
        </p:txBody>
      </p:sp>
      <p:sp>
        <p:nvSpPr>
          <p:cNvPr id="4" name="Slide Number Placeholder 3"/>
          <p:cNvSpPr>
            <a:spLocks noGrp="1"/>
          </p:cNvSpPr>
          <p:nvPr>
            <p:ph type="sldNum" sz="quarter" idx="12"/>
          </p:nvPr>
        </p:nvSpPr>
        <p:spPr>
          <a:prstGeom prst="rect">
            <a:avLst/>
          </a:prstGeom>
        </p:spPr>
        <p:txBody>
          <a:bodyPr vert="horz" lIns="91440" tIns="45720" rIns="91440" bIns="45720" rtlCol="0" anchor="ctr"/>
          <a:lstStyle>
            <a:defPPr>
              <a:defRPr lang="en-US"/>
            </a:defPPr>
            <a:lvl1pPr algn="r" rtl="0" eaLnBrk="1" fontAlgn="auto" hangingPunct="1">
              <a:spcBef>
                <a:spcPts val="0"/>
              </a:spcBef>
              <a:spcAft>
                <a:spcPts val="0"/>
              </a:spcAft>
              <a:defRPr sz="900" kern="1200">
                <a:solidFill>
                  <a:schemeClr val="tx1">
                    <a:tint val="75000"/>
                  </a:schemeClr>
                </a:solidFill>
                <a:latin typeface="+mn-lt"/>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defRPr/>
            </a:pPr>
            <a:fld id="{70233E7B-D0F2-4676-AEEB-E95746B0D9A9}" type="slidenum">
              <a:rPr lang="en-US" altLang="en-US" smtClean="0"/>
            </a:fld>
            <a:endParaRPr lang="en-US" altLang="en-US"/>
          </a:p>
        </p:txBody>
      </p:sp>
      <p:pic>
        <p:nvPicPr>
          <p:cNvPr id="46085" name="Picture 2" descr="medicine, dentistry, dental bill, dentist Anton Stadler, Peiting Stock  Photo - Alamy"/>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724400" y="1143000"/>
            <a:ext cx="4221163" cy="5122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6" name="Picture 4" descr="Do You Need a Sale of Members Interest Agreeme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95400"/>
            <a:ext cx="4724400" cy="497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noChangeArrowheads="1"/>
          </p:cNvSpPr>
          <p:nvPr>
            <p:ph type="title"/>
          </p:nvPr>
        </p:nvSpPr>
        <p:spPr/>
        <p:txBody>
          <a:bodyPr/>
          <a:lstStyle/>
          <a:p>
            <a:pPr algn="ctr" eaLnBrk="1" hangingPunct="1">
              <a:lnSpc>
                <a:spcPct val="150000"/>
              </a:lnSpc>
            </a:pPr>
            <a:r>
              <a:rPr lang="en-US" altLang="en-US" sz="2400" b="1">
                <a:solidFill>
                  <a:srgbClr val="C00000"/>
                </a:solidFill>
                <a:latin typeface="Times New Roman" panose="02020603050405020304" pitchFamily="18" charset="0"/>
                <a:cs typeface="Times New Roman" panose="02020603050405020304" pitchFamily="18" charset="0"/>
              </a:rPr>
              <a:t>PRIVATE THIRD Party prepayment plans  </a:t>
            </a:r>
            <a:br>
              <a:rPr lang="en-US" altLang="en-US" sz="2400">
                <a:solidFill>
                  <a:srgbClr val="C00000"/>
                </a:solidFill>
                <a:latin typeface="Times New Roman" panose="02020603050405020304" pitchFamily="18" charset="0"/>
                <a:cs typeface="Times New Roman" panose="02020603050405020304" pitchFamily="18" charset="0"/>
              </a:rPr>
            </a:br>
            <a:endParaRPr lang="en-US" altLang="en-US" sz="2400">
              <a:solidFill>
                <a:srgbClr val="C0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0" y="1295400"/>
            <a:ext cx="8991600" cy="7239000"/>
          </a:xfrm>
        </p:spPr>
        <p:txBody>
          <a:bodyPr rtlCol="0">
            <a:normAutofit fontScale="62500" lnSpcReduction="20000"/>
          </a:bodyPr>
          <a:lstStyle/>
          <a:p>
            <a:pPr marL="1200150" lvl="1" indent="-742950" eaLnBrk="1" fontAlgn="auto" hangingPunct="1">
              <a:lnSpc>
                <a:spcPct val="200000"/>
              </a:lnSpc>
              <a:spcAft>
                <a:spcPts val="0"/>
              </a:spcAft>
              <a:buClr>
                <a:srgbClr val="FF0000"/>
              </a:buClr>
              <a:buSzPct val="145000"/>
              <a:buFont typeface="+mj-lt"/>
              <a:buAutoNum type="arabicPeriod"/>
              <a:defRPr/>
            </a:pPr>
            <a:r>
              <a:rPr lang="en-US" sz="3800" dirty="0">
                <a:latin typeface="Times New Roman" panose="02020603050405020304" pitchFamily="18" charset="0"/>
                <a:cs typeface="Times New Roman" panose="02020603050405020304" pitchFamily="18" charset="0"/>
              </a:rPr>
              <a:t>Commercial insurance companies </a:t>
            </a:r>
            <a:endParaRPr lang="en-US" sz="3800" dirty="0">
              <a:latin typeface="Times New Roman" panose="02020603050405020304" pitchFamily="18" charset="0"/>
              <a:cs typeface="Times New Roman" panose="02020603050405020304" pitchFamily="18" charset="0"/>
            </a:endParaRPr>
          </a:p>
          <a:p>
            <a:pPr marL="1200150" lvl="1" indent="-742950" eaLnBrk="1" fontAlgn="auto" hangingPunct="1">
              <a:lnSpc>
                <a:spcPct val="120000"/>
              </a:lnSpc>
              <a:spcAft>
                <a:spcPts val="0"/>
              </a:spcAft>
              <a:buClr>
                <a:srgbClr val="FF0000"/>
              </a:buClr>
              <a:buSzPct val="145000"/>
              <a:buFont typeface="+mj-lt"/>
              <a:buAutoNum type="arabicPeriod"/>
              <a:defRPr/>
            </a:pPr>
            <a:r>
              <a:rPr lang="en-US" sz="3800" dirty="0">
                <a:latin typeface="Times New Roman" panose="02020603050405020304" pitchFamily="18" charset="0"/>
                <a:cs typeface="Times New Roman" panose="02020603050405020304" pitchFamily="18" charset="0"/>
              </a:rPr>
              <a:t>Non profit health service corporations </a:t>
            </a:r>
            <a:endParaRPr lang="en-US" sz="3800" dirty="0">
              <a:latin typeface="Times New Roman" panose="02020603050405020304" pitchFamily="18" charset="0"/>
              <a:cs typeface="Times New Roman" panose="02020603050405020304" pitchFamily="18" charset="0"/>
            </a:endParaRPr>
          </a:p>
          <a:p>
            <a:pPr marL="1200150" lvl="1" indent="-742950" eaLnBrk="1" fontAlgn="auto" hangingPunct="1">
              <a:lnSpc>
                <a:spcPct val="120000"/>
              </a:lnSpc>
              <a:spcAft>
                <a:spcPts val="0"/>
              </a:spcAft>
              <a:buClr>
                <a:srgbClr val="FF0000"/>
              </a:buClr>
              <a:buSzPct val="145000"/>
              <a:buFont typeface="Wingdings 2" panose="05020102010507070707"/>
              <a:buNone/>
              <a:defRPr/>
            </a:pPr>
            <a:r>
              <a:rPr lang="en-US" sz="3800" dirty="0">
                <a:latin typeface="Times New Roman" panose="02020603050405020304" pitchFamily="18" charset="0"/>
                <a:cs typeface="Times New Roman" panose="02020603050405020304" pitchFamily="18" charset="0"/>
              </a:rPr>
              <a:t>                      (</a:t>
            </a:r>
            <a:r>
              <a:rPr lang="en-US" sz="3800" dirty="0">
                <a:solidFill>
                  <a:srgbClr val="000066"/>
                </a:solidFill>
                <a:latin typeface="Times New Roman" panose="02020603050405020304" pitchFamily="18" charset="0"/>
                <a:cs typeface="Times New Roman" panose="02020603050405020304" pitchFamily="18" charset="0"/>
              </a:rPr>
              <a:t>delta dental plans &amp; blue cross/blue shield</a:t>
            </a:r>
            <a:r>
              <a:rPr lang="en-US" sz="3800" dirty="0">
                <a:latin typeface="Times New Roman" panose="02020603050405020304" pitchFamily="18" charset="0"/>
                <a:cs typeface="Times New Roman" panose="02020603050405020304" pitchFamily="18" charset="0"/>
              </a:rPr>
              <a:t>).</a:t>
            </a:r>
            <a:endParaRPr lang="en-US" sz="3800" dirty="0">
              <a:latin typeface="Times New Roman" panose="02020603050405020304" pitchFamily="18" charset="0"/>
              <a:cs typeface="Times New Roman" panose="02020603050405020304" pitchFamily="18" charset="0"/>
            </a:endParaRPr>
          </a:p>
          <a:p>
            <a:pPr marL="1200150" lvl="1" indent="-742950" eaLnBrk="1" fontAlgn="auto" hangingPunct="1">
              <a:lnSpc>
                <a:spcPct val="200000"/>
              </a:lnSpc>
              <a:spcAft>
                <a:spcPts val="0"/>
              </a:spcAft>
              <a:buClr>
                <a:srgbClr val="FF0000"/>
              </a:buClr>
              <a:buSzPct val="145000"/>
              <a:buFont typeface="+mj-lt"/>
              <a:buAutoNum type="arabicPeriod" startAt="3"/>
              <a:defRPr/>
            </a:pPr>
            <a:r>
              <a:rPr lang="en-US" sz="3800" dirty="0">
                <a:latin typeface="Times New Roman" panose="02020603050405020304" pitchFamily="18" charset="0"/>
                <a:cs typeface="Times New Roman" panose="02020603050405020304" pitchFamily="18" charset="0"/>
              </a:rPr>
              <a:t>Prepaid group practice</a:t>
            </a:r>
            <a:endParaRPr lang="en-US" sz="3800" dirty="0">
              <a:latin typeface="Times New Roman" panose="02020603050405020304" pitchFamily="18" charset="0"/>
              <a:cs typeface="Times New Roman" panose="02020603050405020304" pitchFamily="18" charset="0"/>
            </a:endParaRPr>
          </a:p>
          <a:p>
            <a:pPr marL="1200150" lvl="1" indent="-742950" eaLnBrk="1" fontAlgn="auto" hangingPunct="1">
              <a:lnSpc>
                <a:spcPct val="200000"/>
              </a:lnSpc>
              <a:spcAft>
                <a:spcPts val="0"/>
              </a:spcAft>
              <a:buClr>
                <a:srgbClr val="FF0000"/>
              </a:buClr>
              <a:buSzPct val="145000"/>
              <a:buFont typeface="Wingdings 2" panose="05020102010507070707"/>
              <a:buNone/>
              <a:defRPr/>
            </a:pPr>
            <a:r>
              <a:rPr lang="en-US" sz="3800" dirty="0">
                <a:latin typeface="Times New Roman" panose="02020603050405020304" pitchFamily="18" charset="0"/>
                <a:cs typeface="Times New Roman" panose="02020603050405020304" pitchFamily="18" charset="0"/>
              </a:rPr>
              <a:t>(health maintenance organizations and independent practice association)</a:t>
            </a:r>
            <a:endParaRPr lang="en-US" sz="3800" dirty="0">
              <a:latin typeface="Times New Roman" panose="02020603050405020304" pitchFamily="18" charset="0"/>
              <a:cs typeface="Times New Roman" panose="02020603050405020304" pitchFamily="18" charset="0"/>
            </a:endParaRPr>
          </a:p>
          <a:p>
            <a:pPr marL="1200150" lvl="1" indent="-742950" eaLnBrk="1" fontAlgn="auto" hangingPunct="1">
              <a:lnSpc>
                <a:spcPct val="200000"/>
              </a:lnSpc>
              <a:spcAft>
                <a:spcPts val="0"/>
              </a:spcAft>
              <a:buClr>
                <a:srgbClr val="FF0000"/>
              </a:buClr>
              <a:buSzPct val="145000"/>
              <a:buFont typeface="+mj-lt"/>
              <a:buAutoNum type="arabicPeriod" startAt="4"/>
              <a:defRPr/>
            </a:pPr>
            <a:r>
              <a:rPr lang="en-US" sz="3800" dirty="0">
                <a:latin typeface="Times New Roman" panose="02020603050405020304" pitchFamily="18" charset="0"/>
                <a:cs typeface="Times New Roman" panose="02020603050405020304" pitchFamily="18" charset="0"/>
              </a:rPr>
              <a:t>Capitation plans</a:t>
            </a:r>
            <a:endParaRPr lang="en-US" sz="3800" dirty="0">
              <a:latin typeface="Times New Roman" panose="02020603050405020304" pitchFamily="18" charset="0"/>
              <a:cs typeface="Times New Roman" panose="02020603050405020304" pitchFamily="18" charset="0"/>
            </a:endParaRPr>
          </a:p>
          <a:p>
            <a:pPr lvl="1" eaLnBrk="1" fontAlgn="auto" hangingPunct="1">
              <a:lnSpc>
                <a:spcPct val="200000"/>
              </a:lnSpc>
              <a:spcAft>
                <a:spcPts val="0"/>
              </a:spcAft>
              <a:buFont typeface="Wingdings 2" panose="05020102010507070707"/>
              <a:buBlip>
                <a:blip r:embed="rId1"/>
              </a:buBlip>
              <a:defRPr/>
            </a:pPr>
            <a:endParaRPr lang="en-IN" sz="3800" dirty="0">
              <a:latin typeface="Times New Roman" panose="02020603050405020304" pitchFamily="18" charset="0"/>
              <a:cs typeface="Times New Roman" panose="02020603050405020304" pitchFamily="18" charset="0"/>
            </a:endParaRPr>
          </a:p>
          <a:p>
            <a:pPr lvl="1" eaLnBrk="1" fontAlgn="auto" hangingPunct="1">
              <a:lnSpc>
                <a:spcPct val="200000"/>
              </a:lnSpc>
              <a:spcAft>
                <a:spcPts val="0"/>
              </a:spcAft>
              <a:buFont typeface="Wingdings 2" panose="05020102010507070707"/>
              <a:buNone/>
              <a:defRPr/>
            </a:pPr>
            <a:endParaRPr lang="en-IN" sz="2400" dirty="0"/>
          </a:p>
          <a:p>
            <a:pPr lvl="1" eaLnBrk="1" fontAlgn="auto" hangingPunct="1">
              <a:lnSpc>
                <a:spcPct val="200000"/>
              </a:lnSpc>
              <a:spcAft>
                <a:spcPts val="0"/>
              </a:spcAft>
              <a:buFont typeface="Wingdings 2" panose="05020102010507070707"/>
              <a:buBlip>
                <a:blip r:embed="rId1"/>
              </a:buBlip>
              <a:defRPr/>
            </a:pPr>
            <a:endParaRPr lang="en-US" sz="2400" dirty="0">
              <a:latin typeface="Times New Roman" panose="02020603050405020304" pitchFamily="18" charset="0"/>
              <a:cs typeface="Times New Roman" panose="02020603050405020304" pitchFamily="18" charset="0"/>
            </a:endParaRPr>
          </a:p>
          <a:p>
            <a:pPr eaLnBrk="1" fontAlgn="auto" hangingPunct="1">
              <a:lnSpc>
                <a:spcPct val="200000"/>
              </a:lnSpc>
              <a:spcAft>
                <a:spcPts val="0"/>
              </a:spcAft>
              <a:buFont typeface="Wingdings 2" panose="05020102010507070707"/>
              <a:buNone/>
              <a:defRPr/>
            </a:pPr>
            <a:r>
              <a:rPr lang="en-US" sz="2400" dirty="0">
                <a:latin typeface="Times New Roman" panose="02020603050405020304" pitchFamily="18" charset="0"/>
                <a:cs typeface="Times New Roman" panose="02020603050405020304" pitchFamily="18" charset="0"/>
              </a:rPr>
              <a:t> </a:t>
            </a:r>
            <a:endParaRPr lang="en-US" sz="2400" dirty="0">
              <a:latin typeface="Times New Roman" panose="02020603050405020304" pitchFamily="18" charset="0"/>
              <a:cs typeface="Times New Roman" panose="02020603050405020304" pitchFamily="18" charset="0"/>
            </a:endParaRPr>
          </a:p>
          <a:p>
            <a:pPr eaLnBrk="1" fontAlgn="auto" hangingPunct="1">
              <a:spcAft>
                <a:spcPts val="0"/>
              </a:spcAft>
              <a:buFont typeface="Wingdings 2" panose="05020102010507070707"/>
              <a:buChar char=""/>
              <a:defRPr/>
            </a:pPr>
            <a:endParaRPr lang="en-US" dirty="0"/>
          </a:p>
        </p:txBody>
      </p:sp>
      <p:sp>
        <p:nvSpPr>
          <p:cNvPr id="48132" name="Slide Number Placeholder 3"/>
          <p:cNvSpPr>
            <a:spLocks noGrp="1" noChangeArrowheads="1"/>
          </p:cNvSpPr>
          <p:nvPr>
            <p:ph type="sldNum" sz="quarter" idx="12"/>
          </p:nvPr>
        </p:nvSpPr>
        <p:spPr bwMode="auto">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lstStyle>
            <a:defPPr>
              <a:defRPr lang="en-US"/>
            </a:defPPr>
            <a:lvl1pPr algn="r" rtl="0" eaLnBrk="1" fontAlgn="auto" hangingPunct="1">
              <a:spcBef>
                <a:spcPts val="0"/>
              </a:spcBef>
              <a:spcAft>
                <a:spcPts val="0"/>
              </a:spcAft>
              <a:defRPr sz="900" kern="1200">
                <a:solidFill>
                  <a:schemeClr val="tx1">
                    <a:tint val="75000"/>
                  </a:schemeClr>
                </a:solidFill>
                <a:latin typeface="+mn-lt"/>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fontAlgn="base">
              <a:spcBef>
                <a:spcPct val="0"/>
              </a:spcBef>
              <a:spcAft>
                <a:spcPct val="0"/>
              </a:spcAft>
              <a:defRPr/>
            </a:pPr>
            <a:fld id="{70233E7B-D0F2-4676-AEEB-E95746B0D9A9}" type="slidenum">
              <a:rPr lang="en-US" altLang="en-US" smtClean="0"/>
            </a:fld>
            <a:endParaRPr lang="en-US" altLang="en-US">
              <a:solidFill>
                <a:srgbClr val="D38E27"/>
              </a:solidFill>
              <a:latin typeface="Tahoma" panose="020B060403050404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16939" y="215010"/>
            <a:ext cx="5932170" cy="1123315"/>
          </a:xfrm>
          <a:prstGeom prst="rect">
            <a:avLst/>
          </a:prstGeom>
        </p:spPr>
        <p:txBody>
          <a:bodyPr vert="horz" wrap="square" lIns="0" tIns="12700" rIns="0" bIns="0" rtlCol="0">
            <a:spAutoFit/>
          </a:bodyPr>
          <a:lstStyle/>
          <a:p>
            <a:pPr marL="12700" marR="5080">
              <a:lnSpc>
                <a:spcPct val="100000"/>
              </a:lnSpc>
              <a:spcBef>
                <a:spcPts val="100"/>
              </a:spcBef>
            </a:pPr>
            <a:r>
              <a:rPr dirty="0"/>
              <a:t>COMMERCIAL</a:t>
            </a:r>
            <a:r>
              <a:rPr spc="-204" dirty="0"/>
              <a:t> </a:t>
            </a:r>
            <a:r>
              <a:rPr dirty="0"/>
              <a:t>INSURANCE  </a:t>
            </a:r>
            <a:r>
              <a:rPr spc="-30" dirty="0"/>
              <a:t>COMPANIES</a:t>
            </a:r>
            <a:endParaRPr spc="-30" dirty="0"/>
          </a:p>
        </p:txBody>
      </p:sp>
      <p:pic>
        <p:nvPicPr>
          <p:cNvPr id="1026" name="Picture 2" descr="Top 10 Best Health Insurance Company in India 2020 | Wishpolicy"/>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33400" y="1905000"/>
            <a:ext cx="7207331" cy="37814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0" y="367410"/>
            <a:ext cx="9144000" cy="566822"/>
          </a:xfrm>
          <a:prstGeom prst="rect">
            <a:avLst/>
          </a:prstGeom>
        </p:spPr>
        <p:txBody>
          <a:bodyPr vert="horz" wrap="square" lIns="0" tIns="12700" rIns="0" bIns="0" rtlCol="0">
            <a:spAutoFit/>
          </a:bodyPr>
          <a:lstStyle/>
          <a:p>
            <a:pPr marL="12700" marR="5080">
              <a:lnSpc>
                <a:spcPct val="100000"/>
              </a:lnSpc>
              <a:spcBef>
                <a:spcPts val="100"/>
              </a:spcBef>
            </a:pPr>
            <a:r>
              <a:rPr spc="-5" dirty="0"/>
              <a:t>COMMERCIAL</a:t>
            </a:r>
            <a:r>
              <a:rPr spc="-180" dirty="0"/>
              <a:t> </a:t>
            </a:r>
            <a:r>
              <a:rPr dirty="0"/>
              <a:t>INSURANCE  </a:t>
            </a:r>
            <a:r>
              <a:rPr spc="-30" dirty="0"/>
              <a:t>COMPANIES</a:t>
            </a:r>
            <a:endParaRPr spc="-30" dirty="0"/>
          </a:p>
        </p:txBody>
      </p:sp>
      <p:sp>
        <p:nvSpPr>
          <p:cNvPr id="3" name="object 3"/>
          <p:cNvSpPr txBox="1"/>
          <p:nvPr/>
        </p:nvSpPr>
        <p:spPr>
          <a:xfrm>
            <a:off x="304800" y="1695757"/>
            <a:ext cx="3877614" cy="4043736"/>
          </a:xfrm>
          <a:prstGeom prst="rect">
            <a:avLst/>
          </a:prstGeom>
        </p:spPr>
        <p:txBody>
          <a:bodyPr vert="horz" wrap="square" lIns="0" tIns="168910" rIns="0" bIns="0" rtlCol="0">
            <a:spAutoFit/>
          </a:bodyPr>
          <a:lstStyle/>
          <a:p>
            <a:pPr marL="119380">
              <a:lnSpc>
                <a:spcPct val="150000"/>
              </a:lnSpc>
              <a:spcBef>
                <a:spcPts val="1330"/>
              </a:spcBef>
            </a:pPr>
            <a:r>
              <a:rPr sz="2000" b="1" spc="-30" dirty="0">
                <a:solidFill>
                  <a:srgbClr val="FF8500"/>
                </a:solidFill>
                <a:latin typeface="Times New Roman" panose="02020603050405020304" pitchFamily="18" charset="0"/>
                <a:cs typeface="Times New Roman" panose="02020603050405020304" pitchFamily="18" charset="0"/>
              </a:rPr>
              <a:t>ADVANTAGES</a:t>
            </a:r>
            <a:endParaRPr sz="2000" dirty="0">
              <a:latin typeface="Times New Roman" panose="02020603050405020304" pitchFamily="18" charset="0"/>
              <a:cs typeface="Times New Roman" panose="02020603050405020304" pitchFamily="18" charset="0"/>
            </a:endParaRPr>
          </a:p>
          <a:p>
            <a:pPr marL="195580" marR="555625" indent="-182880">
              <a:lnSpc>
                <a:spcPct val="150000"/>
              </a:lnSpc>
              <a:spcBef>
                <a:spcPts val="1225"/>
              </a:spcBef>
              <a:buClr>
                <a:srgbClr val="FF8500"/>
              </a:buClr>
              <a:buFont typeface="Wingdings" panose="05000000000000000000"/>
              <a:buChar char=""/>
              <a:tabLst>
                <a:tab pos="195580" algn="l"/>
              </a:tabLst>
            </a:pPr>
            <a:r>
              <a:rPr sz="2400" dirty="0">
                <a:latin typeface="Times New Roman" panose="02020603050405020304" pitchFamily="18" charset="0"/>
                <a:cs typeface="Times New Roman" panose="02020603050405020304" pitchFamily="18" charset="0"/>
              </a:rPr>
              <a:t>Payment is quicker</a:t>
            </a:r>
            <a:r>
              <a:rPr sz="2400" spc="-12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&amp;  hassle</a:t>
            </a:r>
            <a:r>
              <a:rPr sz="2400" spc="-3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free.</a:t>
            </a:r>
            <a:endParaRPr sz="2400" dirty="0">
              <a:latin typeface="Times New Roman" panose="02020603050405020304" pitchFamily="18" charset="0"/>
              <a:cs typeface="Times New Roman" panose="02020603050405020304" pitchFamily="18" charset="0"/>
            </a:endParaRPr>
          </a:p>
          <a:p>
            <a:pPr marL="195580" marR="5080" indent="-182880">
              <a:lnSpc>
                <a:spcPct val="150000"/>
              </a:lnSpc>
              <a:buClr>
                <a:srgbClr val="FF8500"/>
              </a:buClr>
              <a:buFont typeface="Wingdings" panose="05000000000000000000"/>
              <a:buChar char=""/>
              <a:tabLst>
                <a:tab pos="195580" algn="l"/>
              </a:tabLst>
            </a:pPr>
            <a:r>
              <a:rPr sz="2400" dirty="0">
                <a:latin typeface="Times New Roman" panose="02020603050405020304" pitchFamily="18" charset="0"/>
                <a:cs typeface="Times New Roman" panose="02020603050405020304" pitchFamily="18" charset="0"/>
              </a:rPr>
              <a:t>No fee audits &amp; post  treatment dental  examination to assess</a:t>
            </a:r>
            <a:r>
              <a:rPr sz="2400" spc="-13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the  quality of care</a:t>
            </a:r>
            <a:r>
              <a:rPr sz="2400" spc="-9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delivered.</a:t>
            </a:r>
            <a:endParaRPr sz="2400" dirty="0">
              <a:latin typeface="Times New Roman" panose="02020603050405020304" pitchFamily="18" charset="0"/>
              <a:cs typeface="Times New Roman" panose="02020603050405020304" pitchFamily="18" charset="0"/>
            </a:endParaRPr>
          </a:p>
        </p:txBody>
      </p:sp>
      <p:sp>
        <p:nvSpPr>
          <p:cNvPr id="4" name="object 4"/>
          <p:cNvSpPr txBox="1"/>
          <p:nvPr/>
        </p:nvSpPr>
        <p:spPr>
          <a:xfrm>
            <a:off x="4773295" y="1695757"/>
            <a:ext cx="3361690" cy="2109552"/>
          </a:xfrm>
          <a:prstGeom prst="rect">
            <a:avLst/>
          </a:prstGeom>
        </p:spPr>
        <p:txBody>
          <a:bodyPr vert="horz" wrap="square" lIns="0" tIns="168910" rIns="0" bIns="0" rtlCol="0">
            <a:spAutoFit/>
          </a:bodyPr>
          <a:lstStyle/>
          <a:p>
            <a:pPr marL="118745">
              <a:lnSpc>
                <a:spcPct val="100000"/>
              </a:lnSpc>
              <a:spcBef>
                <a:spcPts val="1330"/>
              </a:spcBef>
            </a:pPr>
            <a:r>
              <a:rPr sz="2000" b="1" spc="-25" dirty="0">
                <a:solidFill>
                  <a:srgbClr val="FF8500"/>
                </a:solidFill>
                <a:latin typeface="Times New Roman" panose="02020603050405020304" pitchFamily="18" charset="0"/>
                <a:cs typeface="Times New Roman" panose="02020603050405020304" pitchFamily="18" charset="0"/>
              </a:rPr>
              <a:t>DISADVANTAGES</a:t>
            </a:r>
            <a:endParaRPr sz="2000" dirty="0">
              <a:latin typeface="Times New Roman" panose="02020603050405020304" pitchFamily="18" charset="0"/>
              <a:cs typeface="Times New Roman" panose="02020603050405020304" pitchFamily="18" charset="0"/>
            </a:endParaRPr>
          </a:p>
          <a:p>
            <a:pPr marL="194945" marR="5080" indent="-182880">
              <a:lnSpc>
                <a:spcPct val="100000"/>
              </a:lnSpc>
              <a:spcBef>
                <a:spcPts val="1225"/>
              </a:spcBef>
              <a:buClr>
                <a:srgbClr val="FF8500"/>
              </a:buClr>
              <a:buFont typeface="Wingdings" panose="05000000000000000000"/>
              <a:buChar char=""/>
              <a:tabLst>
                <a:tab pos="195580" algn="l"/>
              </a:tabLst>
            </a:pPr>
            <a:r>
              <a:rPr sz="2400" dirty="0">
                <a:latin typeface="Times New Roman" panose="02020603050405020304" pitchFamily="18" charset="0"/>
                <a:cs typeface="Times New Roman" panose="02020603050405020304" pitchFamily="18" charset="0"/>
              </a:rPr>
              <a:t>Do not encourage</a:t>
            </a:r>
            <a:r>
              <a:rPr sz="2400" spc="-8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utilization  of</a:t>
            </a:r>
            <a:r>
              <a:rPr sz="2400" spc="-2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services</a:t>
            </a:r>
            <a:endParaRPr sz="2400" dirty="0">
              <a:latin typeface="Times New Roman" panose="02020603050405020304" pitchFamily="18" charset="0"/>
              <a:cs typeface="Times New Roman" panose="02020603050405020304" pitchFamily="18" charset="0"/>
            </a:endParaRPr>
          </a:p>
          <a:p>
            <a:pPr>
              <a:lnSpc>
                <a:spcPct val="100000"/>
              </a:lnSpc>
              <a:spcBef>
                <a:spcPts val="25"/>
              </a:spcBef>
              <a:buClr>
                <a:srgbClr val="FF8500"/>
              </a:buClr>
              <a:buFont typeface="Wingdings" panose="05000000000000000000"/>
              <a:buChar char=""/>
            </a:pPr>
            <a:endParaRPr sz="2400" dirty="0">
              <a:latin typeface="Times New Roman" panose="02020603050405020304" pitchFamily="18" charset="0"/>
              <a:cs typeface="Times New Roman" panose="02020603050405020304" pitchFamily="18" charset="0"/>
            </a:endParaRPr>
          </a:p>
          <a:p>
            <a:pPr marL="195580" indent="-182880">
              <a:lnSpc>
                <a:spcPct val="100000"/>
              </a:lnSpc>
              <a:buClr>
                <a:srgbClr val="FF8500"/>
              </a:buClr>
              <a:buFont typeface="Wingdings" panose="05000000000000000000"/>
              <a:buChar char=""/>
              <a:tabLst>
                <a:tab pos="195580" algn="l"/>
              </a:tabLst>
            </a:pPr>
            <a:r>
              <a:rPr sz="2400" dirty="0">
                <a:latin typeface="Times New Roman" panose="02020603050405020304" pitchFamily="18" charset="0"/>
                <a:cs typeface="Times New Roman" panose="02020603050405020304" pitchFamily="18" charset="0"/>
              </a:rPr>
              <a:t>Charge higher</a:t>
            </a:r>
            <a:r>
              <a:rPr sz="2400" spc="-4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premiums.</a:t>
            </a:r>
            <a:endParaRPr sz="24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81000" y="0"/>
            <a:ext cx="9372600" cy="1046311"/>
          </a:xfrm>
          <a:prstGeom prst="rect">
            <a:avLst/>
          </a:prstGeom>
        </p:spPr>
        <p:txBody>
          <a:bodyPr vert="horz" wrap="square" lIns="0" tIns="182752" rIns="0" bIns="0" rtlCol="0">
            <a:spAutoFit/>
          </a:bodyPr>
          <a:lstStyle/>
          <a:p>
            <a:pPr marL="17780" marR="5080" indent="817880">
              <a:lnSpc>
                <a:spcPct val="100000"/>
              </a:lnSpc>
              <a:spcBef>
                <a:spcPts val="95"/>
              </a:spcBef>
            </a:pPr>
            <a:r>
              <a:rPr sz="2800" spc="-5" dirty="0"/>
              <a:t>NON-PROFIT </a:t>
            </a:r>
            <a:r>
              <a:rPr sz="2800" spc="-40" dirty="0"/>
              <a:t>HEALTH </a:t>
            </a:r>
            <a:r>
              <a:rPr sz="2800" spc="-15" dirty="0"/>
              <a:t>SERVICE  </a:t>
            </a:r>
            <a:r>
              <a:rPr sz="2800" spc="-25" dirty="0"/>
              <a:t>CORPORATIONS </a:t>
            </a:r>
            <a:r>
              <a:rPr lang="en-US" sz="2800" spc="-25" dirty="0"/>
              <a:t>          </a:t>
            </a:r>
            <a:br>
              <a:rPr lang="en-US" sz="2800" spc="-25" dirty="0"/>
            </a:br>
            <a:r>
              <a:rPr lang="en-US" sz="2800" spc="-25" dirty="0"/>
              <a:t>,                     </a:t>
            </a:r>
            <a:r>
              <a:rPr sz="2800" spc="-5" dirty="0"/>
              <a:t>- </a:t>
            </a:r>
            <a:r>
              <a:rPr sz="2800" spc="-90" dirty="0"/>
              <a:t>DELTA </a:t>
            </a:r>
            <a:r>
              <a:rPr sz="2800" spc="-45" dirty="0"/>
              <a:t>DENTAL</a:t>
            </a:r>
            <a:r>
              <a:rPr sz="2800" spc="-95" dirty="0"/>
              <a:t> </a:t>
            </a:r>
            <a:r>
              <a:rPr sz="2800" spc="-5" dirty="0"/>
              <a:t>PLANS</a:t>
            </a:r>
            <a:endParaRPr sz="2800" dirty="0"/>
          </a:p>
        </p:txBody>
      </p:sp>
      <p:sp>
        <p:nvSpPr>
          <p:cNvPr id="3" name="object 3"/>
          <p:cNvSpPr txBox="1"/>
          <p:nvPr/>
        </p:nvSpPr>
        <p:spPr>
          <a:xfrm>
            <a:off x="57150" y="1046311"/>
            <a:ext cx="8915400" cy="4093749"/>
          </a:xfrm>
          <a:prstGeom prst="rect">
            <a:avLst/>
          </a:prstGeom>
        </p:spPr>
        <p:txBody>
          <a:bodyPr vert="horz" wrap="square" lIns="0" tIns="38100" rIns="0" bIns="0" rtlCol="0">
            <a:spAutoFit/>
          </a:bodyPr>
          <a:lstStyle/>
          <a:p>
            <a:pPr marL="241300" indent="-183515">
              <a:lnSpc>
                <a:spcPct val="150000"/>
              </a:lnSpc>
              <a:spcBef>
                <a:spcPts val="300"/>
              </a:spcBef>
              <a:buClr>
                <a:srgbClr val="FF8500"/>
              </a:buClr>
              <a:buFont typeface="Wingdings" panose="05000000000000000000"/>
              <a:buChar char=""/>
              <a:tabLst>
                <a:tab pos="241935" algn="l"/>
              </a:tabLst>
            </a:pPr>
            <a:r>
              <a:rPr sz="2400" dirty="0">
                <a:latin typeface="Times New Roman" panose="02020603050405020304" pitchFamily="18" charset="0"/>
                <a:cs typeface="Times New Roman" panose="02020603050405020304" pitchFamily="18" charset="0"/>
              </a:rPr>
              <a:t>June 1954, </a:t>
            </a:r>
            <a:r>
              <a:rPr sz="2400" spc="-5" dirty="0">
                <a:latin typeface="Times New Roman" panose="02020603050405020304" pitchFamily="18" charset="0"/>
                <a:cs typeface="Times New Roman" panose="02020603050405020304" pitchFamily="18" charset="0"/>
              </a:rPr>
              <a:t>the </a:t>
            </a:r>
            <a:r>
              <a:rPr sz="2400" dirty="0">
                <a:latin typeface="Times New Roman" panose="02020603050405020304" pitchFamily="18" charset="0"/>
                <a:cs typeface="Times New Roman" panose="02020603050405020304" pitchFamily="18" charset="0"/>
              </a:rPr>
              <a:t>Seattle District Dental Society</a:t>
            </a:r>
            <a:endParaRPr sz="2400" dirty="0">
              <a:latin typeface="Times New Roman" panose="02020603050405020304" pitchFamily="18" charset="0"/>
              <a:cs typeface="Times New Roman" panose="02020603050405020304" pitchFamily="18" charset="0"/>
            </a:endParaRPr>
          </a:p>
          <a:p>
            <a:pPr marL="241300" indent="-183515">
              <a:lnSpc>
                <a:spcPct val="150000"/>
              </a:lnSpc>
              <a:spcBef>
                <a:spcPts val="205"/>
              </a:spcBef>
              <a:buClr>
                <a:srgbClr val="FF8500"/>
              </a:buClr>
              <a:buFont typeface="Wingdings" panose="05000000000000000000"/>
              <a:buChar char=""/>
              <a:tabLst>
                <a:tab pos="241935" algn="l"/>
              </a:tabLst>
            </a:pPr>
            <a:r>
              <a:rPr sz="2400" dirty="0">
                <a:latin typeface="Times New Roman" panose="02020603050405020304" pitchFamily="18" charset="0"/>
                <a:cs typeface="Times New Roman" panose="02020603050405020304" pitchFamily="18" charset="0"/>
              </a:rPr>
              <a:t>Comprehensive dental health care program </a:t>
            </a:r>
            <a:r>
              <a:rPr sz="2400" spc="-5" dirty="0">
                <a:latin typeface="Times New Roman" panose="02020603050405020304" pitchFamily="18" charset="0"/>
                <a:cs typeface="Times New Roman" panose="02020603050405020304" pitchFamily="18" charset="0"/>
              </a:rPr>
              <a:t>for </a:t>
            </a:r>
            <a:r>
              <a:rPr sz="2400" dirty="0">
                <a:latin typeface="Times New Roman" panose="02020603050405020304" pitchFamily="18" charset="0"/>
                <a:cs typeface="Times New Roman" panose="02020603050405020304" pitchFamily="18" charset="0"/>
              </a:rPr>
              <a:t>children upto 14</a:t>
            </a:r>
            <a:r>
              <a:rPr sz="2400" spc="1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years.</a:t>
            </a:r>
            <a:endParaRPr sz="2400" dirty="0">
              <a:latin typeface="Times New Roman" panose="02020603050405020304" pitchFamily="18" charset="0"/>
              <a:cs typeface="Times New Roman" panose="02020603050405020304" pitchFamily="18" charset="0"/>
            </a:endParaRPr>
          </a:p>
          <a:p>
            <a:pPr marL="299085" indent="-287020">
              <a:lnSpc>
                <a:spcPct val="150000"/>
              </a:lnSpc>
              <a:spcBef>
                <a:spcPts val="860"/>
              </a:spcBef>
              <a:buClr>
                <a:srgbClr val="FF8500"/>
              </a:buClr>
              <a:buChar char="•"/>
              <a:tabLst>
                <a:tab pos="299085" algn="l"/>
                <a:tab pos="299720" algn="l"/>
              </a:tabLst>
            </a:pPr>
            <a:r>
              <a:rPr sz="2400" spc="5" dirty="0">
                <a:latin typeface="Times New Roman" panose="02020603050405020304" pitchFamily="18" charset="0"/>
                <a:cs typeface="Times New Roman" panose="02020603050405020304" pitchFamily="18" charset="0"/>
              </a:rPr>
              <a:t>The </a:t>
            </a:r>
            <a:r>
              <a:rPr sz="2400" dirty="0">
                <a:latin typeface="Times New Roman" panose="02020603050405020304" pitchFamily="18" charset="0"/>
                <a:cs typeface="Times New Roman" panose="02020603050405020304" pitchFamily="18" charset="0"/>
              </a:rPr>
              <a:t>National Association of Dental Service Plans (NADSP)</a:t>
            </a:r>
            <a:r>
              <a:rPr lang="en-US" sz="2400" dirty="0">
                <a:latin typeface="Times New Roman" panose="02020603050405020304" pitchFamily="18" charset="0"/>
                <a:cs typeface="Times New Roman" panose="02020603050405020304" pitchFamily="18" charset="0"/>
              </a:rPr>
              <a:t> - june1966</a:t>
            </a:r>
            <a:endParaRPr sz="2400" dirty="0">
              <a:latin typeface="Times New Roman" panose="02020603050405020304" pitchFamily="18" charset="0"/>
              <a:cs typeface="Times New Roman" panose="02020603050405020304" pitchFamily="18" charset="0"/>
            </a:endParaRPr>
          </a:p>
          <a:p>
            <a:pPr marL="299085" marR="398780" indent="-287020">
              <a:lnSpc>
                <a:spcPct val="150000"/>
              </a:lnSpc>
              <a:spcBef>
                <a:spcPts val="410"/>
              </a:spcBef>
              <a:buClr>
                <a:srgbClr val="FF8500"/>
              </a:buClr>
              <a:buChar char="•"/>
              <a:tabLst>
                <a:tab pos="299085" algn="l"/>
                <a:tab pos="299720" algn="l"/>
              </a:tabLst>
            </a:pPr>
            <a:r>
              <a:rPr sz="2400" spc="5" dirty="0">
                <a:latin typeface="Times New Roman" panose="02020603050405020304" pitchFamily="18" charset="0"/>
                <a:cs typeface="Times New Roman" panose="02020603050405020304" pitchFamily="18" charset="0"/>
              </a:rPr>
              <a:t>The </a:t>
            </a:r>
            <a:r>
              <a:rPr sz="2400" dirty="0">
                <a:latin typeface="Times New Roman" panose="02020603050405020304" pitchFamily="18" charset="0"/>
                <a:cs typeface="Times New Roman" panose="02020603050405020304" pitchFamily="18" charset="0"/>
              </a:rPr>
              <a:t>NADSP changed </a:t>
            </a:r>
            <a:r>
              <a:rPr sz="2400" spc="-5" dirty="0">
                <a:latin typeface="Times New Roman" panose="02020603050405020304" pitchFamily="18" charset="0"/>
                <a:cs typeface="Times New Roman" panose="02020603050405020304" pitchFamily="18" charset="0"/>
              </a:rPr>
              <a:t>its </a:t>
            </a:r>
            <a:r>
              <a:rPr sz="2400" dirty="0">
                <a:latin typeface="Times New Roman" panose="02020603050405020304" pitchFamily="18" charset="0"/>
                <a:cs typeface="Times New Roman" panose="02020603050405020304" pitchFamily="18" charset="0"/>
              </a:rPr>
              <a:t>name </a:t>
            </a:r>
            <a:r>
              <a:rPr sz="2400" spc="-5" dirty="0">
                <a:latin typeface="Times New Roman" panose="02020603050405020304" pitchFamily="18" charset="0"/>
                <a:cs typeface="Times New Roman" panose="02020603050405020304" pitchFamily="18" charset="0"/>
              </a:rPr>
              <a:t>to </a:t>
            </a:r>
            <a:r>
              <a:rPr sz="2400" dirty="0">
                <a:latin typeface="Times New Roman" panose="02020603050405020304" pitchFamily="18" charset="0"/>
                <a:cs typeface="Times New Roman" panose="02020603050405020304" pitchFamily="18" charset="0"/>
              </a:rPr>
              <a:t>Delta Dental Plans Association</a:t>
            </a:r>
            <a:r>
              <a:rPr sz="2400" spc="-17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in  April</a:t>
            </a:r>
            <a:r>
              <a:rPr sz="2400" spc="-2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1969.</a:t>
            </a:r>
            <a:endParaRPr sz="2400" dirty="0">
              <a:latin typeface="Times New Roman" panose="02020603050405020304" pitchFamily="18" charset="0"/>
              <a:cs typeface="Times New Roman" panose="02020603050405020304" pitchFamily="18" charset="0"/>
            </a:endParaRPr>
          </a:p>
          <a:p>
            <a:pPr marL="12065" marR="31115">
              <a:lnSpc>
                <a:spcPct val="150000"/>
              </a:lnSpc>
              <a:spcBef>
                <a:spcPts val="405"/>
              </a:spcBef>
              <a:buClr>
                <a:srgbClr val="FF8500"/>
              </a:buClr>
              <a:tabLst>
                <a:tab pos="355600" algn="l"/>
                <a:tab pos="356235" algn="l"/>
              </a:tabLst>
            </a:pPr>
            <a:r>
              <a:rPr sz="2400" dirty="0">
                <a:latin typeface="Times New Roman" panose="02020603050405020304" pitchFamily="18" charset="0"/>
                <a:cs typeface="Times New Roman" panose="02020603050405020304" pitchFamily="18" charset="0"/>
              </a:rPr>
              <a:t>.</a:t>
            </a:r>
            <a:endParaRPr sz="2400" dirty="0">
              <a:latin typeface="Times New Roman" panose="02020603050405020304" pitchFamily="18" charset="0"/>
              <a:cs typeface="Times New Roman" panose="02020603050405020304" pitchFamily="18" charset="0"/>
            </a:endParaRPr>
          </a:p>
        </p:txBody>
      </p:sp>
      <p:pic>
        <p:nvPicPr>
          <p:cNvPr id="2050" name="Picture 2" descr="Find a Dentist | Delta Dental Of Washington"/>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69202" y="1676400"/>
            <a:ext cx="8005595" cy="437806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barn(inVertical)">
                                      <p:cBhvr>
                                        <p:cTn id="7"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idx="1"/>
          </p:nvPr>
        </p:nvSpPr>
        <p:spPr>
          <a:xfrm>
            <a:off x="381000" y="381000"/>
            <a:ext cx="7103719" cy="5471498"/>
          </a:xfrm>
        </p:spPr>
        <p:txBody>
          <a:bodyPr>
            <a:normAutofit lnSpcReduction="10000"/>
          </a:bodyPr>
          <a:lstStyle/>
          <a:p>
            <a:pPr algn="just" eaLnBrk="1" fontAlgn="auto" hangingPunct="1">
              <a:lnSpc>
                <a:spcPct val="150000"/>
              </a:lnSpc>
              <a:spcAft>
                <a:spcPts val="0"/>
              </a:spcAft>
              <a:buFont typeface="Wingdings 2" panose="05020102010507070707"/>
              <a:buBlip>
                <a:blip r:embed="rId1"/>
              </a:buBlip>
              <a:defRPr/>
            </a:pPr>
            <a:r>
              <a:rPr lang="en-US" sz="2400" dirty="0">
                <a:solidFill>
                  <a:schemeClr val="tx1"/>
                </a:solidFill>
                <a:latin typeface="Times New Roman" panose="02020603050405020304" pitchFamily="18" charset="0"/>
                <a:cs typeface="Times New Roman" panose="02020603050405020304" pitchFamily="18" charset="0"/>
              </a:rPr>
              <a:t>Characteristics of a dental service corporation as per Mitchell and Hoggard are</a:t>
            </a:r>
            <a:endParaRPr lang="en-US" sz="2400" dirty="0">
              <a:solidFill>
                <a:schemeClr val="tx1"/>
              </a:solidFill>
              <a:latin typeface="Times New Roman" panose="02020603050405020304" pitchFamily="18" charset="0"/>
              <a:cs typeface="Times New Roman" panose="02020603050405020304" pitchFamily="18" charset="0"/>
            </a:endParaRPr>
          </a:p>
          <a:p>
            <a:pPr algn="just" eaLnBrk="1" fontAlgn="auto" hangingPunct="1">
              <a:lnSpc>
                <a:spcPct val="150000"/>
              </a:lnSpc>
              <a:spcAft>
                <a:spcPts val="0"/>
              </a:spcAft>
              <a:buFont typeface="Wingdings 2" panose="05020102010507070707"/>
              <a:buBlip>
                <a:blip r:embed="rId1"/>
              </a:buBlip>
              <a:defRPr/>
            </a:pPr>
            <a:r>
              <a:rPr lang="en-US" sz="2400" dirty="0">
                <a:solidFill>
                  <a:schemeClr val="tx1"/>
                </a:solidFill>
                <a:latin typeface="Times New Roman" panose="02020603050405020304" pitchFamily="18" charset="0"/>
                <a:cs typeface="Times New Roman" panose="02020603050405020304" pitchFamily="18" charset="0"/>
              </a:rPr>
              <a:t>Professional sponsorship</a:t>
            </a:r>
            <a:endParaRPr lang="en-US" sz="2400" dirty="0">
              <a:solidFill>
                <a:schemeClr val="tx1"/>
              </a:solidFill>
              <a:latin typeface="Times New Roman" panose="02020603050405020304" pitchFamily="18" charset="0"/>
              <a:cs typeface="Times New Roman" panose="02020603050405020304" pitchFamily="18" charset="0"/>
            </a:endParaRPr>
          </a:p>
          <a:p>
            <a:pPr algn="just" eaLnBrk="1" fontAlgn="auto" hangingPunct="1">
              <a:lnSpc>
                <a:spcPct val="150000"/>
              </a:lnSpc>
              <a:spcAft>
                <a:spcPts val="0"/>
              </a:spcAft>
              <a:buFont typeface="Wingdings 2" panose="05020102010507070707"/>
              <a:buBlip>
                <a:blip r:embed="rId1"/>
              </a:buBlip>
              <a:defRPr/>
            </a:pPr>
            <a:r>
              <a:rPr lang="en-US" sz="2400" dirty="0">
                <a:solidFill>
                  <a:schemeClr val="tx1"/>
                </a:solidFill>
                <a:latin typeface="Times New Roman" panose="02020603050405020304" pitchFamily="18" charset="0"/>
                <a:cs typeface="Times New Roman" panose="02020603050405020304" pitchFamily="18" charset="0"/>
              </a:rPr>
              <a:t>Non-profit operation</a:t>
            </a:r>
            <a:endParaRPr lang="en-US" sz="2400" dirty="0">
              <a:solidFill>
                <a:schemeClr val="tx1"/>
              </a:solidFill>
              <a:latin typeface="Times New Roman" panose="02020603050405020304" pitchFamily="18" charset="0"/>
              <a:cs typeface="Times New Roman" panose="02020603050405020304" pitchFamily="18" charset="0"/>
            </a:endParaRPr>
          </a:p>
          <a:p>
            <a:pPr algn="just" eaLnBrk="1" fontAlgn="auto" hangingPunct="1">
              <a:lnSpc>
                <a:spcPct val="150000"/>
              </a:lnSpc>
              <a:spcAft>
                <a:spcPts val="0"/>
              </a:spcAft>
              <a:buFont typeface="Wingdings 2" panose="05020102010507070707"/>
              <a:buBlip>
                <a:blip r:embed="rId1"/>
              </a:buBlip>
              <a:defRPr/>
            </a:pPr>
            <a:r>
              <a:rPr lang="en-US" sz="2400" dirty="0">
                <a:solidFill>
                  <a:schemeClr val="tx1"/>
                </a:solidFill>
                <a:latin typeface="Times New Roman" panose="02020603050405020304" pitchFamily="18" charset="0"/>
                <a:cs typeface="Times New Roman" panose="02020603050405020304" pitchFamily="18" charset="0"/>
              </a:rPr>
              <a:t>Participation permitted by all licensed dentists with the state</a:t>
            </a:r>
            <a:endParaRPr lang="en-US" sz="2400" dirty="0">
              <a:solidFill>
                <a:schemeClr val="tx1"/>
              </a:solidFill>
              <a:latin typeface="Times New Roman" panose="02020603050405020304" pitchFamily="18" charset="0"/>
              <a:cs typeface="Times New Roman" panose="02020603050405020304" pitchFamily="18" charset="0"/>
            </a:endParaRPr>
          </a:p>
          <a:p>
            <a:pPr algn="just" eaLnBrk="1" fontAlgn="auto" hangingPunct="1">
              <a:lnSpc>
                <a:spcPct val="150000"/>
              </a:lnSpc>
              <a:spcAft>
                <a:spcPts val="0"/>
              </a:spcAft>
              <a:buFont typeface="Wingdings 2" panose="05020102010507070707"/>
              <a:buBlip>
                <a:blip r:embed="rId1"/>
              </a:buBlip>
              <a:defRPr/>
            </a:pPr>
            <a:r>
              <a:rPr lang="en-US" sz="2400" dirty="0">
                <a:solidFill>
                  <a:schemeClr val="tx1"/>
                </a:solidFill>
                <a:latin typeface="Times New Roman" panose="02020603050405020304" pitchFamily="18" charset="0"/>
                <a:cs typeface="Times New Roman" panose="02020603050405020304" pitchFamily="18" charset="0"/>
              </a:rPr>
              <a:t>Benefits provided on a service basis</a:t>
            </a:r>
            <a:endParaRPr lang="en-US" sz="2400" dirty="0">
              <a:solidFill>
                <a:schemeClr val="tx1"/>
              </a:solidFill>
              <a:latin typeface="Times New Roman" panose="02020603050405020304" pitchFamily="18" charset="0"/>
              <a:cs typeface="Times New Roman" panose="02020603050405020304" pitchFamily="18" charset="0"/>
            </a:endParaRPr>
          </a:p>
          <a:p>
            <a:pPr algn="just" eaLnBrk="1" fontAlgn="auto" hangingPunct="1">
              <a:lnSpc>
                <a:spcPct val="150000"/>
              </a:lnSpc>
              <a:spcAft>
                <a:spcPts val="0"/>
              </a:spcAft>
              <a:buFont typeface="Wingdings 2" panose="05020102010507070707"/>
              <a:buBlip>
                <a:blip r:embed="rId1"/>
              </a:buBlip>
              <a:defRPr/>
            </a:pPr>
            <a:r>
              <a:rPr lang="en-US" sz="2400" dirty="0">
                <a:solidFill>
                  <a:schemeClr val="tx1"/>
                </a:solidFill>
                <a:latin typeface="Times New Roman" panose="02020603050405020304" pitchFamily="18" charset="0"/>
                <a:cs typeface="Times New Roman" panose="02020603050405020304" pitchFamily="18" charset="0"/>
              </a:rPr>
              <a:t>Freedom of choice is allowed for both patient and dentist.</a:t>
            </a:r>
            <a:endParaRPr lang="en-US" sz="2400" dirty="0">
              <a:solidFill>
                <a:schemeClr val="tx1"/>
              </a:solidFill>
              <a:latin typeface="Times New Roman" panose="02020603050405020304" pitchFamily="18" charset="0"/>
              <a:cs typeface="Times New Roman" panose="02020603050405020304" pitchFamily="18" charset="0"/>
            </a:endParaRPr>
          </a:p>
          <a:p>
            <a:pPr>
              <a:lnSpc>
                <a:spcPct val="150000"/>
              </a:lnSpc>
            </a:pPr>
            <a:endParaRPr lang="en-US" sz="2400" dirty="0">
              <a:solidFill>
                <a:schemeClr val="tx1"/>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93444" y="567224"/>
            <a:ext cx="7159956" cy="1028487"/>
          </a:xfrm>
          <a:prstGeom prst="rect">
            <a:avLst/>
          </a:prstGeom>
        </p:spPr>
        <p:txBody>
          <a:bodyPr vert="horz" wrap="square" lIns="0" tIns="12700" rIns="0" bIns="0" rtlCol="0">
            <a:spAutoFit/>
          </a:bodyPr>
          <a:lstStyle/>
          <a:p>
            <a:pPr marL="12700" marR="5080">
              <a:lnSpc>
                <a:spcPct val="100000"/>
              </a:lnSpc>
              <a:spcBef>
                <a:spcPts val="100"/>
              </a:spcBef>
            </a:pPr>
            <a:r>
              <a:rPr b="1" dirty="0">
                <a:solidFill>
                  <a:srgbClr val="FF0000"/>
                </a:solidFill>
                <a:latin typeface="Times New Roman" panose="02020603050405020304" pitchFamily="18" charset="0"/>
                <a:cs typeface="Times New Roman" panose="02020603050405020304" pitchFamily="18" charset="0"/>
              </a:rPr>
              <a:t>REIMBURSEMENT OF  </a:t>
            </a:r>
            <a:r>
              <a:rPr b="1" spc="-5" dirty="0">
                <a:solidFill>
                  <a:srgbClr val="FF0000"/>
                </a:solidFill>
                <a:latin typeface="Times New Roman" panose="02020603050405020304" pitchFamily="18" charset="0"/>
                <a:cs typeface="Times New Roman" panose="02020603050405020304" pitchFamily="18" charset="0"/>
              </a:rPr>
              <a:t>DENTISTS </a:t>
            </a:r>
            <a:r>
              <a:rPr b="1" dirty="0">
                <a:solidFill>
                  <a:srgbClr val="FF0000"/>
                </a:solidFill>
                <a:latin typeface="Times New Roman" panose="02020603050405020304" pitchFamily="18" charset="0"/>
                <a:cs typeface="Times New Roman" panose="02020603050405020304" pitchFamily="18" charset="0"/>
              </a:rPr>
              <a:t>IN </a:t>
            </a:r>
            <a:r>
              <a:rPr b="1" spc="-110" dirty="0">
                <a:solidFill>
                  <a:srgbClr val="FF0000"/>
                </a:solidFill>
                <a:latin typeface="Times New Roman" panose="02020603050405020304" pitchFamily="18" charset="0"/>
                <a:cs typeface="Times New Roman" panose="02020603050405020304" pitchFamily="18" charset="0"/>
              </a:rPr>
              <a:t>DELTA</a:t>
            </a:r>
            <a:r>
              <a:rPr b="1" spc="-245" dirty="0">
                <a:solidFill>
                  <a:srgbClr val="FF0000"/>
                </a:solidFill>
                <a:latin typeface="Times New Roman" panose="02020603050405020304" pitchFamily="18" charset="0"/>
                <a:cs typeface="Times New Roman" panose="02020603050405020304" pitchFamily="18" charset="0"/>
              </a:rPr>
              <a:t> </a:t>
            </a:r>
            <a:r>
              <a:rPr b="1" dirty="0">
                <a:solidFill>
                  <a:srgbClr val="FF0000"/>
                </a:solidFill>
                <a:latin typeface="Times New Roman" panose="02020603050405020304" pitchFamily="18" charset="0"/>
                <a:cs typeface="Times New Roman" panose="02020603050405020304" pitchFamily="18" charset="0"/>
              </a:rPr>
              <a:t>PLANS</a:t>
            </a:r>
            <a:endParaRPr b="1" dirty="0">
              <a:solidFill>
                <a:srgbClr val="FF0000"/>
              </a:solidFill>
              <a:latin typeface="Times New Roman" panose="02020603050405020304" pitchFamily="18" charset="0"/>
              <a:cs typeface="Times New Roman" panose="02020603050405020304" pitchFamily="18" charset="0"/>
            </a:endParaRPr>
          </a:p>
        </p:txBody>
      </p:sp>
      <p:sp>
        <p:nvSpPr>
          <p:cNvPr id="3" name="object 3"/>
          <p:cNvSpPr txBox="1">
            <a:spLocks noGrp="1"/>
          </p:cNvSpPr>
          <p:nvPr>
            <p:ph idx="1"/>
          </p:nvPr>
        </p:nvSpPr>
        <p:spPr>
          <a:xfrm>
            <a:off x="190500" y="1905000"/>
            <a:ext cx="5334000" cy="3958456"/>
          </a:xfrm>
          <a:prstGeom prst="rect">
            <a:avLst/>
          </a:prstGeom>
        </p:spPr>
        <p:txBody>
          <a:bodyPr vert="horz" wrap="square" lIns="0" tIns="43815" rIns="0" bIns="0" rtlCol="0">
            <a:spAutoFit/>
          </a:bodyPr>
          <a:lstStyle/>
          <a:p>
            <a:pPr marL="31115" marR="17780" algn="just">
              <a:lnSpc>
                <a:spcPct val="150000"/>
              </a:lnSpc>
              <a:spcBef>
                <a:spcPts val="515"/>
              </a:spcBef>
              <a:buClr>
                <a:srgbClr val="FF8500"/>
              </a:buClr>
              <a:tabLst>
                <a:tab pos="213995" algn="l"/>
              </a:tabLst>
            </a:pPr>
            <a:r>
              <a:rPr sz="2400" spc="-40" dirty="0">
                <a:solidFill>
                  <a:srgbClr val="00B050"/>
                </a:solidFill>
                <a:latin typeface="Times New Roman" panose="02020603050405020304" pitchFamily="18" charset="0"/>
                <a:cs typeface="Times New Roman" panose="02020603050405020304" pitchFamily="18" charset="0"/>
              </a:rPr>
              <a:t>PARTICIPATING</a:t>
            </a:r>
            <a:r>
              <a:rPr lang="en-US" sz="2400" spc="-40" dirty="0">
                <a:solidFill>
                  <a:srgbClr val="00B050"/>
                </a:solidFill>
                <a:latin typeface="Times New Roman" panose="02020603050405020304" pitchFamily="18" charset="0"/>
                <a:cs typeface="Times New Roman" panose="02020603050405020304" pitchFamily="18" charset="0"/>
              </a:rPr>
              <a:t> </a:t>
            </a:r>
            <a:r>
              <a:rPr sz="2400" dirty="0">
                <a:solidFill>
                  <a:srgbClr val="00B050"/>
                </a:solidFill>
                <a:latin typeface="Times New Roman" panose="02020603050405020304" pitchFamily="18" charset="0"/>
                <a:cs typeface="Times New Roman" panose="02020603050405020304" pitchFamily="18" charset="0"/>
              </a:rPr>
              <a:t>DENTIST </a:t>
            </a:r>
            <a:r>
              <a:rPr sz="2400" dirty="0">
                <a:solidFill>
                  <a:schemeClr val="tx1"/>
                </a:solidFill>
                <a:latin typeface="Times New Roman" panose="02020603050405020304" pitchFamily="18" charset="0"/>
                <a:cs typeface="Times New Roman" panose="02020603050405020304" pitchFamily="18" charset="0"/>
              </a:rPr>
              <a:t>Conditions for participating</a:t>
            </a:r>
            <a:r>
              <a:rPr sz="2400" spc="-75" dirty="0">
                <a:solidFill>
                  <a:schemeClr val="tx1"/>
                </a:solidFill>
                <a:latin typeface="Times New Roman" panose="02020603050405020304" pitchFamily="18" charset="0"/>
                <a:cs typeface="Times New Roman" panose="02020603050405020304" pitchFamily="18" charset="0"/>
              </a:rPr>
              <a:t> </a:t>
            </a:r>
            <a:r>
              <a:rPr sz="2400" dirty="0">
                <a:solidFill>
                  <a:schemeClr val="tx1"/>
                </a:solidFill>
                <a:latin typeface="Times New Roman" panose="02020603050405020304" pitchFamily="18" charset="0"/>
                <a:cs typeface="Times New Roman" panose="02020603050405020304" pitchFamily="18" charset="0"/>
              </a:rPr>
              <a:t>dentists:</a:t>
            </a:r>
            <a:endParaRPr sz="2400" dirty="0">
              <a:solidFill>
                <a:schemeClr val="tx1"/>
              </a:solidFill>
              <a:latin typeface="Times New Roman" panose="02020603050405020304" pitchFamily="18" charset="0"/>
              <a:cs typeface="Times New Roman" panose="02020603050405020304" pitchFamily="18" charset="0"/>
            </a:endParaRPr>
          </a:p>
          <a:p>
            <a:pPr marL="231140" indent="-200660" algn="just">
              <a:lnSpc>
                <a:spcPct val="150000"/>
              </a:lnSpc>
              <a:spcBef>
                <a:spcPts val="240"/>
              </a:spcBef>
              <a:buClr>
                <a:srgbClr val="FF8500"/>
              </a:buClr>
              <a:buSzPct val="95000"/>
              <a:buFont typeface="Wingdings" panose="05000000000000000000"/>
              <a:buChar char=""/>
              <a:tabLst>
                <a:tab pos="232410" algn="l"/>
              </a:tabLst>
            </a:pPr>
            <a:r>
              <a:rPr sz="2400" dirty="0">
                <a:solidFill>
                  <a:schemeClr val="tx1"/>
                </a:solidFill>
                <a:latin typeface="Times New Roman" panose="02020603050405020304" pitchFamily="18" charset="0"/>
                <a:cs typeface="Times New Roman" panose="02020603050405020304" pitchFamily="18" charset="0"/>
              </a:rPr>
              <a:t>Pre </a:t>
            </a:r>
            <a:r>
              <a:rPr sz="2400" spc="-5" dirty="0">
                <a:solidFill>
                  <a:schemeClr val="tx1"/>
                </a:solidFill>
                <a:latin typeface="Times New Roman" panose="02020603050405020304" pitchFamily="18" charset="0"/>
                <a:cs typeface="Times New Roman" panose="02020603050405020304" pitchFamily="18" charset="0"/>
              </a:rPr>
              <a:t>filing </a:t>
            </a:r>
            <a:r>
              <a:rPr sz="2400" dirty="0">
                <a:solidFill>
                  <a:schemeClr val="tx1"/>
                </a:solidFill>
                <a:latin typeface="Times New Roman" panose="02020603050405020304" pitchFamily="18" charset="0"/>
                <a:cs typeface="Times New Roman" panose="02020603050405020304" pitchFamily="18" charset="0"/>
              </a:rPr>
              <a:t>of usual &amp; customary</a:t>
            </a:r>
            <a:r>
              <a:rPr sz="2400" spc="-105" dirty="0">
                <a:solidFill>
                  <a:schemeClr val="tx1"/>
                </a:solidFill>
                <a:latin typeface="Times New Roman" panose="02020603050405020304" pitchFamily="18" charset="0"/>
                <a:cs typeface="Times New Roman" panose="02020603050405020304" pitchFamily="18" charset="0"/>
              </a:rPr>
              <a:t> </a:t>
            </a:r>
            <a:r>
              <a:rPr sz="2400" dirty="0">
                <a:solidFill>
                  <a:schemeClr val="tx1"/>
                </a:solidFill>
                <a:latin typeface="Times New Roman" panose="02020603050405020304" pitchFamily="18" charset="0"/>
                <a:cs typeface="Times New Roman" panose="02020603050405020304" pitchFamily="18" charset="0"/>
              </a:rPr>
              <a:t>fee</a:t>
            </a:r>
            <a:endParaRPr sz="2400" dirty="0">
              <a:solidFill>
                <a:schemeClr val="tx1"/>
              </a:solidFill>
              <a:latin typeface="Times New Roman" panose="02020603050405020304" pitchFamily="18" charset="0"/>
              <a:cs typeface="Times New Roman" panose="02020603050405020304" pitchFamily="18" charset="0"/>
            </a:endParaRPr>
          </a:p>
          <a:p>
            <a:pPr marL="231775" indent="-201295" algn="just">
              <a:lnSpc>
                <a:spcPct val="150000"/>
              </a:lnSpc>
              <a:spcBef>
                <a:spcPts val="240"/>
              </a:spcBef>
              <a:buClr>
                <a:srgbClr val="FF8500"/>
              </a:buClr>
              <a:buSzPct val="95000"/>
              <a:buFont typeface="Wingdings" panose="05000000000000000000"/>
              <a:buChar char=""/>
              <a:tabLst>
                <a:tab pos="233045" algn="l"/>
              </a:tabLst>
            </a:pPr>
            <a:r>
              <a:rPr sz="2400" dirty="0">
                <a:solidFill>
                  <a:schemeClr val="tx1"/>
                </a:solidFill>
                <a:latin typeface="Times New Roman" panose="02020603050405020304" pitchFamily="18" charset="0"/>
                <a:cs typeface="Times New Roman" panose="02020603050405020304" pitchFamily="18" charset="0"/>
              </a:rPr>
              <a:t>Acceptance of payment at </a:t>
            </a:r>
            <a:r>
              <a:rPr sz="2400" spc="5" dirty="0">
                <a:solidFill>
                  <a:schemeClr val="tx1"/>
                </a:solidFill>
                <a:latin typeface="Times New Roman" panose="02020603050405020304" pitchFamily="18" charset="0"/>
                <a:cs typeface="Times New Roman" panose="02020603050405020304" pitchFamily="18" charset="0"/>
              </a:rPr>
              <a:t>90</a:t>
            </a:r>
            <a:r>
              <a:rPr sz="2400" spc="7" baseline="26000" dirty="0">
                <a:solidFill>
                  <a:schemeClr val="tx1"/>
                </a:solidFill>
                <a:latin typeface="Times New Roman" panose="02020603050405020304" pitchFamily="18" charset="0"/>
                <a:cs typeface="Times New Roman" panose="02020603050405020304" pitchFamily="18" charset="0"/>
              </a:rPr>
              <a:t>th</a:t>
            </a:r>
            <a:r>
              <a:rPr sz="2400" spc="97" baseline="26000" dirty="0">
                <a:solidFill>
                  <a:schemeClr val="tx1"/>
                </a:solidFill>
                <a:latin typeface="Times New Roman" panose="02020603050405020304" pitchFamily="18" charset="0"/>
                <a:cs typeface="Times New Roman" panose="02020603050405020304" pitchFamily="18" charset="0"/>
              </a:rPr>
              <a:t> </a:t>
            </a:r>
            <a:r>
              <a:rPr sz="2400" dirty="0">
                <a:solidFill>
                  <a:schemeClr val="tx1"/>
                </a:solidFill>
                <a:latin typeface="Times New Roman" panose="02020603050405020304" pitchFamily="18" charset="0"/>
                <a:cs typeface="Times New Roman" panose="02020603050405020304" pitchFamily="18" charset="0"/>
              </a:rPr>
              <a:t>percentile.</a:t>
            </a:r>
            <a:endParaRPr sz="2400" dirty="0">
              <a:solidFill>
                <a:schemeClr val="tx1"/>
              </a:solidFill>
              <a:latin typeface="Times New Roman" panose="02020603050405020304" pitchFamily="18" charset="0"/>
              <a:cs typeface="Times New Roman" panose="02020603050405020304" pitchFamily="18" charset="0"/>
            </a:endParaRPr>
          </a:p>
          <a:p>
            <a:pPr marL="231140" indent="-200660" algn="just">
              <a:lnSpc>
                <a:spcPct val="150000"/>
              </a:lnSpc>
              <a:spcBef>
                <a:spcPts val="245"/>
              </a:spcBef>
              <a:buClr>
                <a:srgbClr val="FF8500"/>
              </a:buClr>
              <a:buSzPct val="95000"/>
              <a:buFont typeface="Wingdings" panose="05000000000000000000"/>
              <a:buChar char=""/>
              <a:tabLst>
                <a:tab pos="232410" algn="l"/>
              </a:tabLst>
            </a:pPr>
            <a:r>
              <a:rPr sz="2400" dirty="0">
                <a:solidFill>
                  <a:schemeClr val="tx1"/>
                </a:solidFill>
                <a:latin typeface="Times New Roman" panose="02020603050405020304" pitchFamily="18" charset="0"/>
                <a:cs typeface="Times New Roman" panose="02020603050405020304" pitchFamily="18" charset="0"/>
              </a:rPr>
              <a:t>Fee audits by auditors from</a:t>
            </a:r>
            <a:r>
              <a:rPr sz="2400" spc="-100" dirty="0">
                <a:solidFill>
                  <a:schemeClr val="tx1"/>
                </a:solidFill>
                <a:latin typeface="Times New Roman" panose="02020603050405020304" pitchFamily="18" charset="0"/>
                <a:cs typeface="Times New Roman" panose="02020603050405020304" pitchFamily="18" charset="0"/>
              </a:rPr>
              <a:t> </a:t>
            </a:r>
            <a:r>
              <a:rPr sz="2400" dirty="0">
                <a:solidFill>
                  <a:schemeClr val="tx1"/>
                </a:solidFill>
                <a:latin typeface="Times New Roman" panose="02020603050405020304" pitchFamily="18" charset="0"/>
                <a:cs typeface="Times New Roman" panose="02020603050405020304" pitchFamily="18" charset="0"/>
              </a:rPr>
              <a:t>delta</a:t>
            </a:r>
            <a:endParaRPr sz="2400" dirty="0">
              <a:solidFill>
                <a:schemeClr val="tx1"/>
              </a:solidFill>
              <a:latin typeface="Times New Roman" panose="02020603050405020304" pitchFamily="18" charset="0"/>
              <a:cs typeface="Times New Roman" panose="02020603050405020304" pitchFamily="18" charset="0"/>
            </a:endParaRPr>
          </a:p>
          <a:p>
            <a:pPr marL="31115" marR="478155" algn="just">
              <a:lnSpc>
                <a:spcPct val="150000"/>
              </a:lnSpc>
              <a:spcBef>
                <a:spcPts val="240"/>
              </a:spcBef>
              <a:buClr>
                <a:srgbClr val="FF8500"/>
              </a:buClr>
              <a:buSzPct val="95000"/>
              <a:buFont typeface="Wingdings" panose="05000000000000000000"/>
              <a:buChar char=""/>
              <a:tabLst>
                <a:tab pos="232410" algn="l"/>
              </a:tabLst>
            </a:pPr>
            <a:r>
              <a:rPr sz="2400" dirty="0">
                <a:solidFill>
                  <a:schemeClr val="tx1"/>
                </a:solidFill>
                <a:latin typeface="Times New Roman" panose="02020603050405020304" pitchFamily="18" charset="0"/>
                <a:cs typeface="Times New Roman" panose="02020603050405020304" pitchFamily="18" charset="0"/>
              </a:rPr>
              <a:t>Post treatment assessment of randomly chosen</a:t>
            </a:r>
            <a:r>
              <a:rPr sz="2400" spc="-200" dirty="0">
                <a:solidFill>
                  <a:schemeClr val="tx1"/>
                </a:solidFill>
                <a:latin typeface="Times New Roman" panose="02020603050405020304" pitchFamily="18" charset="0"/>
                <a:cs typeface="Times New Roman" panose="02020603050405020304" pitchFamily="18" charset="0"/>
              </a:rPr>
              <a:t> </a:t>
            </a:r>
            <a:r>
              <a:rPr sz="2400" dirty="0">
                <a:solidFill>
                  <a:schemeClr val="tx1"/>
                </a:solidFill>
                <a:latin typeface="Times New Roman" panose="02020603050405020304" pitchFamily="18" charset="0"/>
                <a:cs typeface="Times New Roman" panose="02020603050405020304" pitchFamily="18" charset="0"/>
              </a:rPr>
              <a:t>patients..</a:t>
            </a:r>
            <a:endParaRPr sz="2400" dirty="0">
              <a:solidFill>
                <a:schemeClr val="tx1"/>
              </a:solidFill>
              <a:latin typeface="Times New Roman" panose="02020603050405020304" pitchFamily="18" charset="0"/>
              <a:cs typeface="Times New Roman" panose="02020603050405020304" pitchFamily="18" charset="0"/>
            </a:endParaRPr>
          </a:p>
        </p:txBody>
      </p:sp>
      <p:sp>
        <p:nvSpPr>
          <p:cNvPr id="5" name="TextBox 4"/>
          <p:cNvSpPr txBox="1"/>
          <p:nvPr/>
        </p:nvSpPr>
        <p:spPr>
          <a:xfrm>
            <a:off x="5715000" y="2057400"/>
            <a:ext cx="3429000" cy="1569660"/>
          </a:xfrm>
          <a:prstGeom prst="rect">
            <a:avLst/>
          </a:prstGeom>
          <a:noFill/>
        </p:spPr>
        <p:txBody>
          <a:bodyPr wrap="square">
            <a:spAutoFit/>
          </a:bodyPr>
          <a:lstStyle/>
          <a:p>
            <a:r>
              <a:rPr lang="en-US" sz="2400" dirty="0">
                <a:solidFill>
                  <a:srgbClr val="FF0000"/>
                </a:solidFill>
                <a:latin typeface="Times New Roman" panose="02020603050405020304" pitchFamily="18" charset="0"/>
                <a:cs typeface="Times New Roman" panose="02020603050405020304" pitchFamily="18" charset="0"/>
              </a:rPr>
              <a:t>NON </a:t>
            </a:r>
            <a:r>
              <a:rPr lang="en-US" sz="2400" spc="-40" dirty="0">
                <a:solidFill>
                  <a:srgbClr val="FF0000"/>
                </a:solidFill>
                <a:latin typeface="Times New Roman" panose="02020603050405020304" pitchFamily="18" charset="0"/>
                <a:cs typeface="Times New Roman" panose="02020603050405020304" pitchFamily="18" charset="0"/>
              </a:rPr>
              <a:t>PARTICIPATING </a:t>
            </a:r>
            <a:r>
              <a:rPr lang="en-US" sz="2400" spc="-30" dirty="0">
                <a:solidFill>
                  <a:srgbClr val="FF0000"/>
                </a:solidFill>
                <a:latin typeface="Times New Roman" panose="02020603050405020304" pitchFamily="18" charset="0"/>
                <a:cs typeface="Times New Roman" panose="02020603050405020304" pitchFamily="18" charset="0"/>
              </a:rPr>
              <a:t>DENTIST</a:t>
            </a:r>
            <a:r>
              <a:rPr lang="en-US" sz="2400" spc="-30" dirty="0">
                <a:solidFill>
                  <a:srgbClr val="00B050"/>
                </a:solidFill>
                <a:latin typeface="Times New Roman" panose="02020603050405020304" pitchFamily="18" charset="0"/>
                <a:cs typeface="Times New Roman" panose="02020603050405020304" pitchFamily="18" charset="0"/>
              </a:rPr>
              <a:t>: </a:t>
            </a:r>
            <a:r>
              <a:rPr lang="en-US" sz="2400" dirty="0">
                <a:solidFill>
                  <a:schemeClr val="tx1"/>
                </a:solidFill>
                <a:latin typeface="Times New Roman" panose="02020603050405020304" pitchFamily="18" charset="0"/>
                <a:cs typeface="Times New Roman" panose="02020603050405020304" pitchFamily="18" charset="0"/>
              </a:rPr>
              <a:t>no </a:t>
            </a:r>
            <a:r>
              <a:rPr lang="en-US" sz="2400" spc="-5" dirty="0">
                <a:solidFill>
                  <a:schemeClr val="tx1"/>
                </a:solidFill>
                <a:latin typeface="Times New Roman" panose="02020603050405020304" pitchFamily="18" charset="0"/>
                <a:cs typeface="Times New Roman" panose="02020603050405020304" pitchFamily="18" charset="0"/>
              </a:rPr>
              <a:t>fee </a:t>
            </a:r>
            <a:r>
              <a:rPr lang="en-US" sz="2400" dirty="0">
                <a:solidFill>
                  <a:schemeClr val="tx1"/>
                </a:solidFill>
                <a:latin typeface="Times New Roman" panose="02020603050405020304" pitchFamily="18" charset="0"/>
                <a:cs typeface="Times New Roman" panose="02020603050405020304" pitchFamily="18" charset="0"/>
              </a:rPr>
              <a:t>audit, lower  percentile, </a:t>
            </a:r>
            <a:r>
              <a:rPr lang="en-US" sz="2400" spc="5" dirty="0">
                <a:solidFill>
                  <a:schemeClr val="tx1"/>
                </a:solidFill>
                <a:latin typeface="Times New Roman" panose="02020603050405020304" pitchFamily="18" charset="0"/>
                <a:cs typeface="Times New Roman" panose="02020603050405020304" pitchFamily="18" charset="0"/>
              </a:rPr>
              <a:t>50</a:t>
            </a:r>
            <a:r>
              <a:rPr lang="en-US" sz="2400" spc="7" baseline="26000" dirty="0">
                <a:solidFill>
                  <a:schemeClr val="tx1"/>
                </a:solidFill>
                <a:latin typeface="Times New Roman" panose="02020603050405020304" pitchFamily="18" charset="0"/>
                <a:cs typeface="Times New Roman" panose="02020603050405020304" pitchFamily="18" charset="0"/>
              </a:rPr>
              <a:t>th </a:t>
            </a:r>
            <a:r>
              <a:rPr lang="en-US" sz="2400" dirty="0">
                <a:solidFill>
                  <a:schemeClr val="tx1"/>
                </a:solidFill>
                <a:latin typeface="Times New Roman" panose="02020603050405020304" pitchFamily="18" charset="0"/>
                <a:cs typeface="Times New Roman" panose="02020603050405020304" pitchFamily="18" charset="0"/>
              </a:rPr>
              <a:t>percentile, or</a:t>
            </a:r>
            <a:r>
              <a:rPr lang="en-US" sz="2400" spc="-300" dirty="0">
                <a:solidFill>
                  <a:schemeClr val="tx1"/>
                </a:solidFill>
                <a:latin typeface="Times New Roman" panose="02020603050405020304" pitchFamily="18" charset="0"/>
                <a:cs typeface="Times New Roman" panose="02020603050405020304" pitchFamily="18" charset="0"/>
              </a:rPr>
              <a:t> </a:t>
            </a:r>
            <a:r>
              <a:rPr lang="en-US" sz="2400" dirty="0">
                <a:solidFill>
                  <a:schemeClr val="tx1"/>
                </a:solidFill>
                <a:latin typeface="Times New Roman" panose="02020603050405020304" pitchFamily="18" charset="0"/>
                <a:cs typeface="Times New Roman" panose="02020603050405020304" pitchFamily="18" charset="0"/>
              </a:rPr>
              <a:t>median</a:t>
            </a:r>
            <a:endParaRPr lang="en-US" sz="24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3444" y="367410"/>
            <a:ext cx="7157110" cy="553998"/>
          </a:xfrm>
        </p:spPr>
        <p:txBody>
          <a:bodyPr>
            <a:normAutofit fontScale="90000"/>
          </a:bodyPr>
          <a:lstStyle/>
          <a:p>
            <a:pPr algn="ctr"/>
            <a:r>
              <a:rPr lang="en-US" altLang="en-US" sz="3600" b="1" dirty="0">
                <a:solidFill>
                  <a:srgbClr val="FF0000"/>
                </a:solidFill>
                <a:latin typeface="Times New Roman" panose="02020603050405020304" pitchFamily="18" charset="0"/>
                <a:cs typeface="Times New Roman" panose="02020603050405020304" pitchFamily="18" charset="0"/>
              </a:rPr>
              <a:t>90</a:t>
            </a:r>
            <a:r>
              <a:rPr lang="en-US" altLang="en-US" sz="3600" b="1" baseline="30000" dirty="0">
                <a:solidFill>
                  <a:srgbClr val="FF0000"/>
                </a:solidFill>
                <a:latin typeface="Times New Roman" panose="02020603050405020304" pitchFamily="18" charset="0"/>
                <a:cs typeface="Times New Roman" panose="02020603050405020304" pitchFamily="18" charset="0"/>
              </a:rPr>
              <a:t>th</a:t>
            </a:r>
            <a:r>
              <a:rPr lang="en-US" altLang="en-US" sz="3600" b="1" dirty="0">
                <a:solidFill>
                  <a:srgbClr val="FF0000"/>
                </a:solidFill>
                <a:latin typeface="Times New Roman" panose="02020603050405020304" pitchFamily="18" charset="0"/>
                <a:cs typeface="Times New Roman" panose="02020603050405020304" pitchFamily="18" charset="0"/>
              </a:rPr>
              <a:t> percentile</a:t>
            </a:r>
            <a:endParaRPr lang="en-US" dirty="0"/>
          </a:p>
        </p:txBody>
      </p:sp>
      <p:pic>
        <p:nvPicPr>
          <p:cNvPr id="5" name="Picture 4" descr="Picture1.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019299" y="1143000"/>
            <a:ext cx="5105400" cy="494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4584" y="240186"/>
            <a:ext cx="7725970" cy="1250539"/>
          </a:xfrm>
        </p:spPr>
        <p:txBody>
          <a:bodyPr/>
          <a:lstStyle/>
          <a:p>
            <a:r>
              <a:rPr lang="en-US" altLang="en-US" sz="3600" b="1" dirty="0">
                <a:solidFill>
                  <a:srgbClr val="C00000"/>
                </a:solidFill>
                <a:latin typeface="Times New Roman" panose="02020603050405020304" pitchFamily="18" charset="0"/>
                <a:cs typeface="Times New Roman" panose="02020603050405020304" pitchFamily="18" charset="0"/>
              </a:rPr>
              <a:t>Blue Cross/ Blue Shield Dental Plans</a:t>
            </a:r>
            <a:endParaRPr lang="en-US" dirty="0"/>
          </a:p>
        </p:txBody>
      </p:sp>
      <p:sp>
        <p:nvSpPr>
          <p:cNvPr id="3" name="Text Placeholder 2"/>
          <p:cNvSpPr>
            <a:spLocks noGrp="1"/>
          </p:cNvSpPr>
          <p:nvPr>
            <p:ph idx="1"/>
          </p:nvPr>
        </p:nvSpPr>
        <p:spPr>
          <a:xfrm>
            <a:off x="304800" y="1825625"/>
            <a:ext cx="3429000" cy="4351338"/>
          </a:xfrm>
        </p:spPr>
        <p:txBody>
          <a:bodyPr>
            <a:normAutofit/>
          </a:bodyPr>
          <a:lstStyle/>
          <a:p>
            <a:pPr algn="just">
              <a:lnSpc>
                <a:spcPct val="150000"/>
              </a:lnSpc>
            </a:pPr>
            <a:r>
              <a:rPr lang="en-US" sz="2400" dirty="0" smtClean="0">
                <a:latin typeface="Times New Roman" panose="02020603050405020304" pitchFamily="18" charset="0"/>
                <a:cs typeface="Times New Roman" panose="02020603050405020304" pitchFamily="18" charset="0"/>
              </a:rPr>
              <a:t>Blue shield offers affordable and comprehensive dental plans available to clients with and without a blue shield plan.</a:t>
            </a:r>
            <a:endParaRPr lang="en-US" sz="2400" dirty="0">
              <a:latin typeface="Times New Roman" panose="02020603050405020304" pitchFamily="18" charset="0"/>
              <a:cs typeface="Times New Roman" panose="02020603050405020304" pitchFamily="18" charset="0"/>
            </a:endParaRPr>
          </a:p>
        </p:txBody>
      </p:sp>
      <p:pic>
        <p:nvPicPr>
          <p:cNvPr id="3074" name="Picture 2" descr="Member Services | Blue Cross Blue Shield"/>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733800" y="1504708"/>
            <a:ext cx="4833216" cy="413409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p:cNvSpPr>
            <a:spLocks noGrp="1" noChangeArrowheads="1"/>
          </p:cNvSpPr>
          <p:nvPr>
            <p:ph type="title"/>
          </p:nvPr>
        </p:nvSpPr>
        <p:spPr>
          <a:xfrm>
            <a:off x="304800" y="228600"/>
            <a:ext cx="8686800" cy="1066800"/>
          </a:xfrm>
        </p:spPr>
        <p:txBody>
          <a:bodyPr/>
          <a:lstStyle/>
          <a:p>
            <a:pPr eaLnBrk="1" hangingPunct="1"/>
            <a:r>
              <a:rPr lang="en-US" altLang="en-US" sz="2400" b="1">
                <a:solidFill>
                  <a:srgbClr val="008000"/>
                </a:solidFill>
                <a:latin typeface="Times New Roman" panose="02020603050405020304" pitchFamily="18" charset="0"/>
                <a:cs typeface="Times New Roman" panose="02020603050405020304" pitchFamily="18" charset="0"/>
              </a:rPr>
              <a:t>3. PREPAID GROUP  PRACTICE</a:t>
            </a:r>
            <a:endParaRPr lang="en-US" altLang="en-US" sz="2400" b="1">
              <a:solidFill>
                <a:srgbClr val="008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304800" y="1219200"/>
            <a:ext cx="8686800" cy="5257800"/>
          </a:xfrm>
        </p:spPr>
        <p:txBody>
          <a:bodyPr rtlCol="0">
            <a:normAutofit lnSpcReduction="10000"/>
          </a:bodyPr>
          <a:lstStyle/>
          <a:p>
            <a:pPr algn="just" eaLnBrk="1" fontAlgn="auto" hangingPunct="1">
              <a:lnSpc>
                <a:spcPct val="200000"/>
              </a:lnSpc>
              <a:spcAft>
                <a:spcPts val="0"/>
              </a:spcAft>
              <a:buFont typeface="Wingdings 2" panose="05020102010507070707"/>
              <a:buBlip>
                <a:blip r:embed="rId1"/>
              </a:buBlip>
              <a:defRPr/>
            </a:pPr>
            <a:r>
              <a:rPr lang="en-US" sz="2400" dirty="0">
                <a:solidFill>
                  <a:schemeClr val="tx1"/>
                </a:solidFill>
                <a:latin typeface="Times New Roman" panose="02020603050405020304" pitchFamily="18" charset="0"/>
                <a:cs typeface="Times New Roman" panose="02020603050405020304" pitchFamily="18" charset="0"/>
              </a:rPr>
              <a:t>It is a group practice that provides dental services on a prepaid basis. Such groups are often regarded as open panels.</a:t>
            </a:r>
            <a:endParaRPr lang="en-US" sz="2400" dirty="0">
              <a:solidFill>
                <a:schemeClr val="tx1"/>
              </a:solidFill>
              <a:latin typeface="Times New Roman" panose="02020603050405020304" pitchFamily="18" charset="0"/>
              <a:cs typeface="Times New Roman" panose="02020603050405020304" pitchFamily="18" charset="0"/>
            </a:endParaRPr>
          </a:p>
          <a:p>
            <a:pPr algn="just" eaLnBrk="1" fontAlgn="auto" hangingPunct="1">
              <a:lnSpc>
                <a:spcPct val="200000"/>
              </a:lnSpc>
              <a:spcAft>
                <a:spcPts val="0"/>
              </a:spcAft>
              <a:buFont typeface="Wingdings 2" panose="05020102010507070707"/>
              <a:buBlip>
                <a:blip r:embed="rId1"/>
              </a:buBlip>
              <a:defRPr/>
            </a:pPr>
            <a:r>
              <a:rPr lang="en-US" sz="2400" dirty="0">
                <a:solidFill>
                  <a:srgbClr val="FF0000"/>
                </a:solidFill>
                <a:latin typeface="Times New Roman" panose="02020603050405020304" pitchFamily="18" charset="0"/>
                <a:cs typeface="Times New Roman" panose="02020603050405020304" pitchFamily="18" charset="0"/>
              </a:rPr>
              <a:t>According to ADA (1969) </a:t>
            </a:r>
            <a:r>
              <a:rPr lang="en-US" sz="2400" dirty="0">
                <a:latin typeface="Times New Roman" panose="02020603050405020304" pitchFamily="18" charset="0"/>
                <a:cs typeface="Times New Roman" panose="02020603050405020304" pitchFamily="18" charset="0"/>
              </a:rPr>
              <a:t>Group practice is that type of dental practice in which dentists, sometimes in association with the members of other health professions agree formally between themselves on certain central arrangements designed to provide efficient dental health service.</a:t>
            </a:r>
            <a:endParaRPr lang="en-US" sz="2400" dirty="0">
              <a:latin typeface="Times New Roman" panose="02020603050405020304" pitchFamily="18" charset="0"/>
              <a:cs typeface="Times New Roman" panose="02020603050405020304" pitchFamily="18" charset="0"/>
            </a:endParaRPr>
          </a:p>
          <a:p>
            <a:pPr algn="just" eaLnBrk="1" fontAlgn="auto" hangingPunct="1">
              <a:lnSpc>
                <a:spcPct val="200000"/>
              </a:lnSpc>
              <a:spcAft>
                <a:spcPts val="0"/>
              </a:spcAft>
              <a:buFont typeface="Wingdings 2" panose="05020102010507070707"/>
              <a:buBlip>
                <a:blip r:embed="rId1"/>
              </a:buBlip>
              <a:defRPr/>
            </a:pPr>
            <a:endParaRPr lang="en-US" sz="2400" dirty="0">
              <a:latin typeface="Times New Roman" panose="02020603050405020304" pitchFamily="18" charset="0"/>
              <a:cs typeface="Times New Roman" panose="02020603050405020304" pitchFamily="18" charset="0"/>
            </a:endParaRPr>
          </a:p>
        </p:txBody>
      </p:sp>
      <p:sp>
        <p:nvSpPr>
          <p:cNvPr id="65540" name="Slide Number Placeholder 3"/>
          <p:cNvSpPr>
            <a:spLocks noGrp="1" noChangeArrowheads="1"/>
          </p:cNvSpPr>
          <p:nvPr>
            <p:ph type="sldNum" sz="quarter" idx="12"/>
          </p:nvPr>
        </p:nvSpPr>
        <p:spPr bwMode="auto">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lstStyle>
            <a:defPPr>
              <a:defRPr lang="en-US"/>
            </a:defPPr>
            <a:lvl1pPr algn="r" rtl="0" eaLnBrk="1" fontAlgn="auto" hangingPunct="1">
              <a:spcBef>
                <a:spcPts val="0"/>
              </a:spcBef>
              <a:spcAft>
                <a:spcPts val="0"/>
              </a:spcAft>
              <a:defRPr sz="900" kern="1200">
                <a:solidFill>
                  <a:schemeClr val="tx1">
                    <a:tint val="75000"/>
                  </a:schemeClr>
                </a:solidFill>
                <a:latin typeface="+mn-lt"/>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fontAlgn="base">
              <a:spcBef>
                <a:spcPct val="0"/>
              </a:spcBef>
              <a:spcAft>
                <a:spcPct val="0"/>
              </a:spcAft>
              <a:defRPr/>
            </a:pPr>
            <a:fld id="{7AA4941A-DC10-4D41-927B-3814DF884FB4}" type="slidenum">
              <a:rPr lang="en-US" altLang="en-US" smtClean="0"/>
            </a:fld>
            <a:endParaRPr lang="en-US" altLang="en-US">
              <a:solidFill>
                <a:srgbClr val="D38E27"/>
              </a:solidFill>
              <a:latin typeface="Tahoma" panose="020B060403050404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p:cNvSpPr>
            <a:spLocks noGrp="1" noChangeArrowheads="1"/>
          </p:cNvSpPr>
          <p:nvPr>
            <p:ph type="title"/>
          </p:nvPr>
        </p:nvSpPr>
        <p:spPr/>
        <p:txBody>
          <a:bodyPr/>
          <a:lstStyle/>
          <a:p>
            <a:pPr eaLnBrk="1" hangingPunct="1"/>
            <a:br>
              <a:rPr lang="en-US" altLang="en-US"/>
            </a:br>
            <a:endParaRPr lang="en-IN" altLang="en-US"/>
          </a:p>
        </p:txBody>
      </p:sp>
      <p:sp>
        <p:nvSpPr>
          <p:cNvPr id="66563" name="Content Placeholder 2"/>
          <p:cNvSpPr>
            <a:spLocks noGrp="1" noChangeArrowheads="1"/>
          </p:cNvSpPr>
          <p:nvPr>
            <p:ph idx="1"/>
          </p:nvPr>
        </p:nvSpPr>
        <p:spPr>
          <a:xfrm>
            <a:off x="190500" y="1295400"/>
            <a:ext cx="8775700" cy="4319452"/>
          </a:xfrm>
        </p:spPr>
        <p:txBody>
          <a:bodyPr>
            <a:normAutofit lnSpcReduction="10000"/>
          </a:bodyPr>
          <a:lstStyle/>
          <a:p>
            <a:pPr algn="just" eaLnBrk="1" hangingPunct="1">
              <a:lnSpc>
                <a:spcPct val="200000"/>
              </a:lnSpc>
              <a:buFont typeface="Wingdings 2" panose="05020102010507070707" pitchFamily="18" charset="2"/>
              <a:buBlip>
                <a:blip r:embed="rId1"/>
              </a:buBlip>
            </a:pPr>
            <a:r>
              <a:rPr lang="en-US" altLang="en-US" sz="2400" dirty="0">
                <a:solidFill>
                  <a:srgbClr val="FF0000"/>
                </a:solidFill>
                <a:latin typeface="Times New Roman" panose="02020603050405020304" pitchFamily="18" charset="0"/>
                <a:cs typeface="Times New Roman" panose="02020603050405020304" pitchFamily="18" charset="0"/>
              </a:rPr>
              <a:t>Code of Ethics of the Dental Society of state of New York states</a:t>
            </a:r>
            <a:r>
              <a:rPr lang="en-US" altLang="en-US" sz="2400" dirty="0">
                <a:solidFill>
                  <a:schemeClr val="tx1"/>
                </a:solidFill>
                <a:latin typeface="Times New Roman" panose="02020603050405020304" pitchFamily="18" charset="0"/>
                <a:cs typeface="Times New Roman" panose="02020603050405020304" pitchFamily="18" charset="0"/>
              </a:rPr>
              <a:t> “</a:t>
            </a:r>
            <a:r>
              <a:rPr lang="en-US" altLang="en-US" sz="2400" dirty="0">
                <a:latin typeface="Times New Roman" panose="02020603050405020304" pitchFamily="18" charset="0"/>
                <a:cs typeface="Times New Roman" panose="02020603050405020304" pitchFamily="18" charset="0"/>
              </a:rPr>
              <a:t>type of dental practice in which ethical, licensed dentists sometimes in association with members of other health professions agree formally among themselves on certain central arrangements designed to advance the economical and efficient conduct of a dental practice in order to render an improved health service to the patient”</a:t>
            </a:r>
            <a:endParaRPr lang="en-IN" altLang="en-US" sz="2400" dirty="0">
              <a:latin typeface="Times New Roman" panose="02020603050405020304" pitchFamily="18" charset="0"/>
              <a:cs typeface="Times New Roman" panose="02020603050405020304" pitchFamily="18" charset="0"/>
            </a:endParaRPr>
          </a:p>
        </p:txBody>
      </p:sp>
      <p:sp>
        <p:nvSpPr>
          <p:cNvPr id="66564" name="Rectangle 28"/>
          <p:cNvSpPr>
            <a:spLocks noGrp="1" noChangeArrowheads="1"/>
          </p:cNvSpPr>
          <p:nvPr>
            <p:ph type="sldNum" sz="quarter" idx="12"/>
          </p:nvPr>
        </p:nvSpPr>
        <p:spPr bwMode="auto">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lstStyle>
            <a:defPPr>
              <a:defRPr lang="en-US"/>
            </a:defPPr>
            <a:lvl1pPr algn="r" rtl="0" eaLnBrk="1" fontAlgn="auto" hangingPunct="1">
              <a:spcBef>
                <a:spcPts val="0"/>
              </a:spcBef>
              <a:spcAft>
                <a:spcPts val="0"/>
              </a:spcAft>
              <a:defRPr sz="900" kern="1200">
                <a:solidFill>
                  <a:schemeClr val="tx1">
                    <a:tint val="75000"/>
                  </a:schemeClr>
                </a:solidFill>
                <a:latin typeface="+mn-lt"/>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fontAlgn="base">
              <a:spcBef>
                <a:spcPct val="0"/>
              </a:spcBef>
              <a:spcAft>
                <a:spcPct val="0"/>
              </a:spcAft>
              <a:defRPr/>
            </a:pPr>
            <a:fld id="{7AA4941A-DC10-4D41-927B-3814DF884FB4}" type="slidenum">
              <a:rPr lang="en-US" altLang="en-US" smtClean="0"/>
            </a:fld>
            <a:endParaRPr lang="en-US" altLang="en-US">
              <a:solidFill>
                <a:srgbClr val="D38E27"/>
              </a:solidFill>
              <a:latin typeface="Tahoma" panose="020B060403050404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Content Placeholder 2"/>
          <p:cNvSpPr>
            <a:spLocks noGrp="1" noChangeArrowheads="1"/>
          </p:cNvSpPr>
          <p:nvPr>
            <p:ph idx="1"/>
          </p:nvPr>
        </p:nvSpPr>
        <p:spPr>
          <a:xfrm>
            <a:off x="533400" y="838200"/>
            <a:ext cx="7981950" cy="4956337"/>
          </a:xfrm>
        </p:spPr>
        <p:txBody>
          <a:bodyPr/>
          <a:lstStyle/>
          <a:p>
            <a:pPr>
              <a:lnSpc>
                <a:spcPct val="200000"/>
              </a:lnSpc>
              <a:buBlip>
                <a:blip r:embed="rId1"/>
              </a:buBlip>
            </a:pPr>
            <a:r>
              <a:rPr lang="en-US" altLang="en-US" sz="2400" dirty="0">
                <a:solidFill>
                  <a:srgbClr val="FF0000"/>
                </a:solidFill>
                <a:latin typeface="Times New Roman" panose="02020603050405020304" pitchFamily="18" charset="0"/>
                <a:cs typeface="Times New Roman" panose="02020603050405020304" pitchFamily="18" charset="0"/>
              </a:rPr>
              <a:t>According to U.S. Public Health Service (1971) </a:t>
            </a:r>
            <a:r>
              <a:rPr lang="en-US" altLang="en-US" sz="2400" dirty="0">
                <a:latin typeface="Times New Roman" panose="02020603050405020304" pitchFamily="18" charset="0"/>
                <a:cs typeface="Times New Roman" panose="02020603050405020304" pitchFamily="18" charset="0"/>
              </a:rPr>
              <a:t>A group practice is defined as a practice formally organized to provide dental care through the services of three or more dentists, using office space, equipment and or personnel jointly.</a:t>
            </a:r>
            <a:endParaRPr lang="en-US" altLang="en-US" sz="2400" dirty="0">
              <a:latin typeface="Times New Roman" panose="02020603050405020304" pitchFamily="18" charset="0"/>
              <a:cs typeface="Times New Roman" panose="02020603050405020304" pitchFamily="18" charset="0"/>
            </a:endParaRPr>
          </a:p>
          <a:p>
            <a:pPr eaLnBrk="1" hangingPunct="1"/>
            <a:endParaRPr lang="en-US" altLang="en-US" dirty="0"/>
          </a:p>
        </p:txBody>
      </p:sp>
      <p:sp>
        <p:nvSpPr>
          <p:cNvPr id="67587" name="Slide Number Placeholder 3"/>
          <p:cNvSpPr>
            <a:spLocks noGrp="1" noChangeArrowheads="1"/>
          </p:cNvSpPr>
          <p:nvPr>
            <p:ph type="sldNum" sz="quarter" idx="12"/>
          </p:nvPr>
        </p:nvSpPr>
        <p:spPr bwMode="auto">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lstStyle>
            <a:defPPr>
              <a:defRPr lang="en-US"/>
            </a:defPPr>
            <a:lvl1pPr algn="r" rtl="0" eaLnBrk="1" fontAlgn="auto" hangingPunct="1">
              <a:spcBef>
                <a:spcPts val="0"/>
              </a:spcBef>
              <a:spcAft>
                <a:spcPts val="0"/>
              </a:spcAft>
              <a:defRPr sz="900" kern="1200">
                <a:solidFill>
                  <a:schemeClr val="tx1">
                    <a:tint val="75000"/>
                  </a:schemeClr>
                </a:solidFill>
                <a:latin typeface="+mn-lt"/>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fontAlgn="base">
              <a:spcBef>
                <a:spcPct val="0"/>
              </a:spcBef>
              <a:spcAft>
                <a:spcPct val="0"/>
              </a:spcAft>
              <a:defRPr/>
            </a:pPr>
            <a:fld id="{7AA4941A-DC10-4D41-927B-3814DF884FB4}" type="slidenum">
              <a:rPr lang="en-US" altLang="en-US" smtClean="0"/>
            </a:fld>
            <a:endParaRPr lang="en-US" altLang="en-US">
              <a:solidFill>
                <a:srgbClr val="D38E27"/>
              </a:solidFill>
              <a:latin typeface="Tahoma" panose="020B060403050404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587375"/>
            <a:ext cx="8686800" cy="4846638"/>
          </a:xfrm>
        </p:spPr>
        <p:txBody>
          <a:bodyPr rtlCol="0">
            <a:normAutofit/>
          </a:bodyPr>
          <a:lstStyle/>
          <a:p>
            <a:pPr eaLnBrk="1" fontAlgn="auto" hangingPunct="1">
              <a:spcAft>
                <a:spcPts val="0"/>
              </a:spcAft>
              <a:buFont typeface="Wingdings 2" panose="05020102010507070707"/>
              <a:buNone/>
              <a:defRPr/>
            </a:pPr>
            <a:r>
              <a:rPr lang="en-US" sz="2400" dirty="0">
                <a:solidFill>
                  <a:srgbClr val="C00000"/>
                </a:solidFill>
                <a:latin typeface="Times New Roman" panose="02020603050405020304" pitchFamily="18" charset="0"/>
                <a:cs typeface="Times New Roman" panose="02020603050405020304" pitchFamily="18" charset="0"/>
              </a:rPr>
              <a:t>It can be of different types</a:t>
            </a:r>
            <a:endParaRPr lang="en-US" sz="2400" dirty="0">
              <a:solidFill>
                <a:srgbClr val="C00000"/>
              </a:solidFill>
              <a:latin typeface="Times New Roman" panose="02020603050405020304" pitchFamily="18" charset="0"/>
              <a:cs typeface="Times New Roman" panose="02020603050405020304" pitchFamily="18" charset="0"/>
            </a:endParaRPr>
          </a:p>
          <a:p>
            <a:pPr eaLnBrk="1" fontAlgn="auto" hangingPunct="1">
              <a:lnSpc>
                <a:spcPct val="200000"/>
              </a:lnSpc>
              <a:spcAft>
                <a:spcPts val="0"/>
              </a:spcAft>
              <a:buFont typeface="Wingdings 2" panose="05020102010507070707"/>
              <a:buBlip>
                <a:blip r:embed="rId1"/>
              </a:buBlip>
              <a:defRPr/>
            </a:pPr>
            <a:r>
              <a:rPr lang="en-US" sz="2400" b="1" dirty="0">
                <a:latin typeface="Times New Roman" panose="02020603050405020304" pitchFamily="18" charset="0"/>
                <a:cs typeface="Times New Roman" panose="02020603050405020304" pitchFamily="18" charset="0"/>
              </a:rPr>
              <a:t>General Group practice</a:t>
            </a:r>
            <a:endParaRPr lang="en-US" sz="2400" dirty="0">
              <a:latin typeface="Times New Roman" panose="02020603050405020304" pitchFamily="18" charset="0"/>
              <a:cs typeface="Times New Roman" panose="02020603050405020304" pitchFamily="18" charset="0"/>
            </a:endParaRPr>
          </a:p>
          <a:p>
            <a:pPr marL="0" indent="0" eaLnBrk="1" fontAlgn="auto" hangingPunct="1">
              <a:lnSpc>
                <a:spcPct val="200000"/>
              </a:lnSpc>
              <a:spcAft>
                <a:spcPts val="0"/>
              </a:spcAft>
              <a:buFont typeface="Arial" panose="020B0604020202020204" pitchFamily="34" charset="0"/>
              <a:buNone/>
              <a:defRPr/>
            </a:pPr>
            <a:r>
              <a:rPr lang="en-US" sz="2400" b="1" dirty="0">
                <a:latin typeface="Times New Roman" panose="02020603050405020304" pitchFamily="18" charset="0"/>
                <a:cs typeface="Times New Roman" panose="02020603050405020304" pitchFamily="18" charset="0"/>
              </a:rPr>
              <a:t>                                       </a:t>
            </a:r>
            <a:endParaRPr lang="en-US" sz="2400" dirty="0">
              <a:latin typeface="Times New Roman" panose="02020603050405020304" pitchFamily="18" charset="0"/>
              <a:cs typeface="Times New Roman" panose="02020603050405020304" pitchFamily="18" charset="0"/>
            </a:endParaRPr>
          </a:p>
          <a:p>
            <a:pPr marL="0" indent="0" eaLnBrk="1" fontAlgn="auto" hangingPunct="1">
              <a:lnSpc>
                <a:spcPct val="200000"/>
              </a:lnSpc>
              <a:spcAft>
                <a:spcPts val="0"/>
              </a:spcAft>
              <a:buFont typeface="Arial" panose="020B0604020202020204" pitchFamily="34" charset="0"/>
              <a:buNone/>
              <a:defRPr/>
            </a:pPr>
            <a:endParaRPr lang="en-US" dirty="0"/>
          </a:p>
        </p:txBody>
      </p:sp>
      <p:sp>
        <p:nvSpPr>
          <p:cNvPr id="68611" name="Slide Number Placeholder 3"/>
          <p:cNvSpPr>
            <a:spLocks noGrp="1" noChangeArrowheads="1"/>
          </p:cNvSpPr>
          <p:nvPr>
            <p:ph type="sldNum" sz="quarter" idx="12"/>
          </p:nvPr>
        </p:nvSpPr>
        <p:spPr bwMode="auto">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lstStyle>
            <a:defPPr>
              <a:defRPr lang="en-US"/>
            </a:defPPr>
            <a:lvl1pPr algn="r" rtl="0" eaLnBrk="1" fontAlgn="auto" hangingPunct="1">
              <a:spcBef>
                <a:spcPts val="0"/>
              </a:spcBef>
              <a:spcAft>
                <a:spcPts val="0"/>
              </a:spcAft>
              <a:defRPr sz="900" kern="1200">
                <a:solidFill>
                  <a:schemeClr val="tx1">
                    <a:tint val="75000"/>
                  </a:schemeClr>
                </a:solidFill>
                <a:latin typeface="+mn-lt"/>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fontAlgn="base">
              <a:spcBef>
                <a:spcPct val="0"/>
              </a:spcBef>
              <a:spcAft>
                <a:spcPct val="0"/>
              </a:spcAft>
              <a:defRPr/>
            </a:pPr>
            <a:fld id="{7AA4941A-DC10-4D41-927B-3814DF884FB4}" type="slidenum">
              <a:rPr lang="en-US" altLang="en-US" smtClean="0"/>
            </a:fld>
            <a:endParaRPr lang="en-US" altLang="en-US">
              <a:solidFill>
                <a:srgbClr val="D38E27"/>
              </a:solidFill>
              <a:latin typeface="Tahoma" panose="020B0604030504040204" pitchFamily="34" charset="0"/>
              <a:cs typeface="Arial" panose="020B0604020202020204" pitchFamily="34" charset="0"/>
            </a:endParaRPr>
          </a:p>
        </p:txBody>
      </p:sp>
      <p:pic>
        <p:nvPicPr>
          <p:cNvPr id="68612" name="Picture 5" descr="About the Program - General Practice Residency - Dental Education - Eastman  Institute for Oral Health - University of Rochester Medical Cent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 y="1900238"/>
            <a:ext cx="2862263" cy="176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13" name="Picture 7" descr="Hand draw cartoon Medical and Hospital icons set Clip Art | k6867538 |  Fotosear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5" y="4525963"/>
            <a:ext cx="35052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14" name="Picture 9" descr="Endodontic Group - Home | Faceboo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75088" y="2252663"/>
            <a:ext cx="5165725"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615" name="TextBox 7"/>
          <p:cNvSpPr txBox="1">
            <a:spLocks noChangeArrowheads="1"/>
          </p:cNvSpPr>
          <p:nvPr/>
        </p:nvSpPr>
        <p:spPr bwMode="auto">
          <a:xfrm>
            <a:off x="5029200" y="1423988"/>
            <a:ext cx="31623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altLang="en-US" sz="2400" b="1">
                <a:latin typeface="Times New Roman" panose="02020603050405020304" pitchFamily="18" charset="0"/>
                <a:cs typeface="Times New Roman" panose="02020603050405020304" pitchFamily="18" charset="0"/>
              </a:rPr>
              <a:t>Single specialty group</a:t>
            </a:r>
            <a:endParaRPr lang="en-US" altLang="en-US" sz="2400"/>
          </a:p>
        </p:txBody>
      </p:sp>
      <p:sp>
        <p:nvSpPr>
          <p:cNvPr id="68616" name="TextBox 9"/>
          <p:cNvSpPr txBox="1">
            <a:spLocks noChangeArrowheads="1"/>
          </p:cNvSpPr>
          <p:nvPr/>
        </p:nvSpPr>
        <p:spPr bwMode="auto">
          <a:xfrm>
            <a:off x="152400" y="3722688"/>
            <a:ext cx="4572000"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ct val="200000"/>
              </a:lnSpc>
              <a:buFont typeface="Wingdings 2" panose="05020102010507070707" pitchFamily="18" charset="2"/>
              <a:buBlip>
                <a:blip r:embed="rId5"/>
              </a:buBlip>
            </a:pPr>
            <a:r>
              <a:rPr lang="en-US" altLang="en-US" sz="2400" b="1">
                <a:latin typeface="Times New Roman" panose="02020603050405020304" pitchFamily="18" charset="0"/>
                <a:cs typeface="Times New Roman" panose="02020603050405020304" pitchFamily="18" charset="0"/>
              </a:rPr>
              <a:t>Multi-specialty groups</a:t>
            </a:r>
            <a:endParaRPr lang="en-US" altLang="en-US" sz="240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28650" y="513664"/>
            <a:ext cx="8439150" cy="1028487"/>
          </a:xfrm>
          <a:prstGeom prst="rect">
            <a:avLst/>
          </a:prstGeom>
        </p:spPr>
        <p:txBody>
          <a:bodyPr vert="horz" wrap="square" lIns="0" tIns="12700" rIns="0" bIns="0" rtlCol="0">
            <a:spAutoFit/>
          </a:bodyPr>
          <a:lstStyle/>
          <a:p>
            <a:pPr marL="12700" marR="5080" algn="ctr">
              <a:lnSpc>
                <a:spcPct val="100000"/>
              </a:lnSpc>
              <a:spcBef>
                <a:spcPts val="100"/>
              </a:spcBef>
            </a:pPr>
            <a:r>
              <a:rPr b="1" spc="-45" dirty="0">
                <a:solidFill>
                  <a:srgbClr val="FF0000"/>
                </a:solidFill>
                <a:latin typeface="Times New Roman" panose="02020603050405020304" pitchFamily="18" charset="0"/>
                <a:cs typeface="Times New Roman" panose="02020603050405020304" pitchFamily="18" charset="0"/>
              </a:rPr>
              <a:t>HEALTH</a:t>
            </a:r>
            <a:r>
              <a:rPr b="1" spc="-110" dirty="0">
                <a:solidFill>
                  <a:srgbClr val="FF0000"/>
                </a:solidFill>
                <a:latin typeface="Times New Roman" panose="02020603050405020304" pitchFamily="18" charset="0"/>
                <a:cs typeface="Times New Roman" panose="02020603050405020304" pitchFamily="18" charset="0"/>
              </a:rPr>
              <a:t> </a:t>
            </a:r>
            <a:r>
              <a:rPr b="1" dirty="0">
                <a:solidFill>
                  <a:srgbClr val="FF0000"/>
                </a:solidFill>
                <a:latin typeface="Times New Roman" panose="02020603050405020304" pitchFamily="18" charset="0"/>
                <a:cs typeface="Times New Roman" panose="02020603050405020304" pitchFamily="18" charset="0"/>
              </a:rPr>
              <a:t>MAINTENANCE  </a:t>
            </a:r>
            <a:r>
              <a:rPr b="1" spc="-25" dirty="0">
                <a:solidFill>
                  <a:srgbClr val="FF0000"/>
                </a:solidFill>
                <a:latin typeface="Times New Roman" panose="02020603050405020304" pitchFamily="18" charset="0"/>
                <a:cs typeface="Times New Roman" panose="02020603050405020304" pitchFamily="18" charset="0"/>
              </a:rPr>
              <a:t>ORGANIZATION</a:t>
            </a:r>
            <a:endParaRPr b="1" spc="-25" dirty="0">
              <a:solidFill>
                <a:srgbClr val="FF0000"/>
              </a:solidFill>
              <a:latin typeface="Times New Roman" panose="02020603050405020304" pitchFamily="18" charset="0"/>
              <a:cs typeface="Times New Roman" panose="02020603050405020304" pitchFamily="18" charset="0"/>
            </a:endParaRPr>
          </a:p>
        </p:txBody>
      </p:sp>
      <p:sp>
        <p:nvSpPr>
          <p:cNvPr id="3" name="object 3"/>
          <p:cNvSpPr txBox="1"/>
          <p:nvPr/>
        </p:nvSpPr>
        <p:spPr>
          <a:xfrm>
            <a:off x="457200" y="1951707"/>
            <a:ext cx="7659039" cy="2163093"/>
          </a:xfrm>
          <a:prstGeom prst="rect">
            <a:avLst/>
          </a:prstGeom>
        </p:spPr>
        <p:txBody>
          <a:bodyPr vert="horz" wrap="square" lIns="0" tIns="13335" rIns="0" bIns="0" rtlCol="0">
            <a:spAutoFit/>
          </a:bodyPr>
          <a:lstStyle/>
          <a:p>
            <a:pPr marL="195580" marR="5080" indent="-182880" algn="just">
              <a:lnSpc>
                <a:spcPct val="150000"/>
              </a:lnSpc>
              <a:spcBef>
                <a:spcPts val="105"/>
              </a:spcBef>
              <a:buClr>
                <a:srgbClr val="FF8500"/>
              </a:buClr>
              <a:buFont typeface="Wingdings" panose="05000000000000000000"/>
              <a:buChar char=""/>
              <a:tabLst>
                <a:tab pos="195580" algn="l"/>
              </a:tabLst>
            </a:pPr>
            <a:r>
              <a:rPr sz="2400" dirty="0">
                <a:latin typeface="Times New Roman" panose="02020603050405020304" pitchFamily="18" charset="0"/>
                <a:cs typeface="Times New Roman" panose="02020603050405020304" pitchFamily="18" charset="0"/>
              </a:rPr>
              <a:t>HMO is defined as a legal </a:t>
            </a:r>
            <a:r>
              <a:rPr sz="2400" spc="-5" dirty="0">
                <a:latin typeface="Times New Roman" panose="02020603050405020304" pitchFamily="18" charset="0"/>
                <a:cs typeface="Times New Roman" panose="02020603050405020304" pitchFamily="18" charset="0"/>
              </a:rPr>
              <a:t>entity </a:t>
            </a:r>
            <a:r>
              <a:rPr sz="2400" dirty="0">
                <a:latin typeface="Times New Roman" panose="02020603050405020304" pitchFamily="18" charset="0"/>
                <a:cs typeface="Times New Roman" panose="02020603050405020304" pitchFamily="18" charset="0"/>
              </a:rPr>
              <a:t>which provides a prescribed  range of services to each individual </a:t>
            </a:r>
            <a:r>
              <a:rPr sz="2400" spc="5" dirty="0">
                <a:latin typeface="Times New Roman" panose="02020603050405020304" pitchFamily="18" charset="0"/>
                <a:cs typeface="Times New Roman" panose="02020603050405020304" pitchFamily="18" charset="0"/>
              </a:rPr>
              <a:t>who </a:t>
            </a:r>
            <a:r>
              <a:rPr sz="2400" dirty="0">
                <a:latin typeface="Times New Roman" panose="02020603050405020304" pitchFamily="18" charset="0"/>
                <a:cs typeface="Times New Roman" panose="02020603050405020304" pitchFamily="18" charset="0"/>
              </a:rPr>
              <a:t>has enrolled in the  organization in return for prepaid, </a:t>
            </a:r>
            <a:r>
              <a:rPr sz="2400" spc="-5" dirty="0">
                <a:latin typeface="Times New Roman" panose="02020603050405020304" pitchFamily="18" charset="0"/>
                <a:cs typeface="Times New Roman" panose="02020603050405020304" pitchFamily="18" charset="0"/>
              </a:rPr>
              <a:t>fixed </a:t>
            </a:r>
            <a:r>
              <a:rPr sz="2400" dirty="0">
                <a:latin typeface="Times New Roman" panose="02020603050405020304" pitchFamily="18" charset="0"/>
                <a:cs typeface="Times New Roman" panose="02020603050405020304" pitchFamily="18" charset="0"/>
              </a:rPr>
              <a:t>and uniform</a:t>
            </a:r>
            <a:r>
              <a:rPr sz="2400" spc="-16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payment.</a:t>
            </a:r>
            <a:r>
              <a:rPr lang="en-US" sz="2400" dirty="0">
                <a:latin typeface="Times New Roman" panose="02020603050405020304" pitchFamily="18" charset="0"/>
                <a:cs typeface="Times New Roman" panose="02020603050405020304" pitchFamily="18" charset="0"/>
              </a:rPr>
              <a:t> </a:t>
            </a:r>
            <a:endParaRPr sz="2400" dirty="0">
              <a:latin typeface="Times New Roman" panose="02020603050405020304" pitchFamily="18" charset="0"/>
              <a:cs typeface="Times New Roman" panose="02020603050405020304" pitchFamily="18" charset="0"/>
            </a:endParaRPr>
          </a:p>
        </p:txBody>
      </p:sp>
      <p:pic>
        <p:nvPicPr>
          <p:cNvPr id="4100" name="Picture 4" descr="HMO(Health Maintenance Organization) in Port-Harcourt - Health &amp; Beauty  Services, Chinyere Tonia | Jiji.ng in Port-Harcourt ▷ Health &amp; Beauty  Services from Chinyere Tonia on Jiji.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429000" y="3886101"/>
            <a:ext cx="4724400" cy="263687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a:bodyPr>
          <a:lstStyle/>
          <a:p>
            <a:pPr algn="just">
              <a:lnSpc>
                <a:spcPct val="150000"/>
              </a:lnSpc>
            </a:pPr>
            <a:r>
              <a:rPr lang="en-US" sz="2400" dirty="0">
                <a:latin typeface="Times New Roman" panose="02020603050405020304" pitchFamily="18" charset="0"/>
                <a:cs typeface="Times New Roman" panose="02020603050405020304" pitchFamily="18" charset="0"/>
              </a:rPr>
              <a:t>It</a:t>
            </a:r>
            <a:r>
              <a:rPr lang="en-US" sz="2400" b="1"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Started essentially as a method to provide health care services to workers, Served 13 states with a total enrollment of close to 5 million</a:t>
            </a:r>
            <a:r>
              <a:rPr lang="en-US" sz="2400" dirty="0" smtClean="0">
                <a:latin typeface="Times New Roman" panose="02020603050405020304" pitchFamily="18" charset="0"/>
                <a:cs typeface="Times New Roman" panose="02020603050405020304" pitchFamily="18" charset="0"/>
              </a:rPr>
              <a:t>.</a:t>
            </a:r>
            <a:endParaRPr lang="en-US" sz="2400" dirty="0" smtClean="0">
              <a:latin typeface="Times New Roman" panose="02020603050405020304" pitchFamily="18" charset="0"/>
              <a:cs typeface="Times New Roman" panose="02020603050405020304" pitchFamily="18" charset="0"/>
            </a:endParaRPr>
          </a:p>
          <a:p>
            <a:pPr algn="just">
              <a:lnSpc>
                <a:spcPct val="150000"/>
              </a:lnSpc>
            </a:pPr>
            <a:r>
              <a:rPr lang="en-US" sz="2400" dirty="0" smtClean="0">
                <a:latin typeface="Times New Roman" panose="02020603050405020304" pitchFamily="18" charset="0"/>
                <a:cs typeface="Times New Roman" panose="02020603050405020304" pitchFamily="18" charset="0"/>
              </a:rPr>
              <a:t>The </a:t>
            </a:r>
            <a:r>
              <a:rPr lang="en-US" sz="2400" dirty="0">
                <a:latin typeface="Times New Roman" panose="02020603050405020304" pitchFamily="18" charset="0"/>
                <a:cs typeface="Times New Roman" panose="02020603050405020304" pitchFamily="18" charset="0"/>
              </a:rPr>
              <a:t>main advantages of HMO’s lies in their claim to reduce costs of care for those enrolled.</a:t>
            </a:r>
            <a:endParaRPr lang="en-IN" sz="2400" dirty="0">
              <a:latin typeface="Times New Roman" panose="02020603050405020304" pitchFamily="18" charset="0"/>
              <a:cs typeface="Times New Roman" panose="02020603050405020304" pitchFamily="18" charset="0"/>
            </a:endParaRPr>
          </a:p>
          <a:p>
            <a:pPr algn="just">
              <a:lnSpc>
                <a:spcPct val="150000"/>
              </a:lnSpc>
            </a:pPr>
            <a:endParaRPr lang="en-IN" sz="2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3444" y="367410"/>
            <a:ext cx="7157110" cy="553998"/>
          </a:xfrm>
        </p:spPr>
        <p:txBody>
          <a:bodyPr>
            <a:normAutofit/>
          </a:bodyPr>
          <a:lstStyle/>
          <a:p>
            <a:pPr algn="ctr"/>
            <a:r>
              <a:rPr lang="en-US" dirty="0">
                <a:latin typeface="Times New Roman" panose="02020603050405020304" pitchFamily="18" charset="0"/>
                <a:cs typeface="Times New Roman" panose="02020603050405020304" pitchFamily="18" charset="0"/>
              </a:rPr>
              <a:t>Models of HMO</a:t>
            </a:r>
            <a:endParaRPr lang="en-US" dirty="0">
              <a:latin typeface="Times New Roman" panose="02020603050405020304" pitchFamily="18" charset="0"/>
              <a:cs typeface="Times New Roman" panose="02020603050405020304" pitchFamily="18" charset="0"/>
            </a:endParaRPr>
          </a:p>
        </p:txBody>
      </p:sp>
      <p:sp>
        <p:nvSpPr>
          <p:cNvPr id="3" name="Text Placeholder 2"/>
          <p:cNvSpPr>
            <a:spLocks noGrp="1"/>
          </p:cNvSpPr>
          <p:nvPr>
            <p:ph idx="1"/>
          </p:nvPr>
        </p:nvSpPr>
        <p:spPr/>
        <p:txBody>
          <a:bodyPr>
            <a:normAutofit/>
          </a:bodyPr>
          <a:lstStyle/>
          <a:p>
            <a:pPr>
              <a:lnSpc>
                <a:spcPct val="150000"/>
              </a:lnSpc>
            </a:pPr>
            <a:r>
              <a:rPr lang="en-US" sz="2400" b="1" dirty="0">
                <a:latin typeface="Times New Roman" panose="02020603050405020304" pitchFamily="18" charset="0"/>
                <a:cs typeface="Times New Roman" panose="02020603050405020304" pitchFamily="18" charset="0"/>
              </a:rPr>
              <a:t>STAFF MODEL</a:t>
            </a:r>
            <a:endParaRPr lang="en-US" sz="2400" b="1" dirty="0">
              <a:latin typeface="Times New Roman" panose="02020603050405020304" pitchFamily="18" charset="0"/>
              <a:cs typeface="Times New Roman" panose="02020603050405020304" pitchFamily="18" charset="0"/>
            </a:endParaRPr>
          </a:p>
          <a:p>
            <a:pPr>
              <a:lnSpc>
                <a:spcPct val="150000"/>
              </a:lnSpc>
            </a:pPr>
            <a:r>
              <a:rPr lang="en-US" sz="2400" b="1" dirty="0">
                <a:latin typeface="Times New Roman" panose="02020603050405020304" pitchFamily="18" charset="0"/>
                <a:cs typeface="Times New Roman" panose="02020603050405020304" pitchFamily="18" charset="0"/>
              </a:rPr>
              <a:t>GROUP MODEL</a:t>
            </a:r>
            <a:endParaRPr lang="en-US" sz="2400" b="1" dirty="0">
              <a:latin typeface="Times New Roman" panose="02020603050405020304" pitchFamily="18" charset="0"/>
              <a:cs typeface="Times New Roman" panose="02020603050405020304" pitchFamily="18" charset="0"/>
            </a:endParaRPr>
          </a:p>
          <a:p>
            <a:pPr>
              <a:lnSpc>
                <a:spcPct val="150000"/>
              </a:lnSpc>
            </a:pPr>
            <a:r>
              <a:rPr lang="en-US" sz="2400" b="1" dirty="0">
                <a:latin typeface="Times New Roman" panose="02020603050405020304" pitchFamily="18" charset="0"/>
                <a:cs typeface="Times New Roman" panose="02020603050405020304" pitchFamily="18" charset="0"/>
              </a:rPr>
              <a:t>INDEPENDENT PRACTICE ASSOCIATION</a:t>
            </a:r>
            <a:endParaRPr lang="en-US" sz="2400" b="1" dirty="0">
              <a:latin typeface="Times New Roman" panose="02020603050405020304" pitchFamily="18" charset="0"/>
              <a:cs typeface="Times New Roman" panose="02020603050405020304" pitchFamily="18" charset="0"/>
            </a:endParaRPr>
          </a:p>
          <a:p>
            <a:pPr>
              <a:lnSpc>
                <a:spcPct val="150000"/>
              </a:lnSpc>
            </a:pPr>
            <a:r>
              <a:rPr lang="en-US" sz="2400" b="1" dirty="0">
                <a:latin typeface="Times New Roman" panose="02020603050405020304" pitchFamily="18" charset="0"/>
                <a:cs typeface="Times New Roman" panose="02020603050405020304" pitchFamily="18" charset="0"/>
              </a:rPr>
              <a:t>PREFERRED PROVIDER ORGANISATION</a:t>
            </a:r>
            <a:endParaRPr lang="en-US" sz="2400" b="1" dirty="0">
              <a:latin typeface="Times New Roman" panose="02020603050405020304" pitchFamily="18" charset="0"/>
              <a:cs typeface="Times New Roman" panose="02020603050405020304" pitchFamily="18" charset="0"/>
            </a:endParaRPr>
          </a:p>
        </p:txBody>
      </p:sp>
      <p:sp>
        <p:nvSpPr>
          <p:cNvPr id="4" name="AutoShape 2" descr="Appendix B - Utilization Management and Quality Assurance in Health  Maintenence Organiztions: An Operational Assesment | Controlling Costs and  Changing Patient Care?: The Role of Utilization Management | The National  Academies Press"/>
          <p:cNvSpPr>
            <a:spLocks noChangeAspect="1" noChangeArrowheads="1"/>
          </p:cNvSpPr>
          <p:nvPr/>
        </p:nvSpPr>
        <p:spPr bwMode="auto">
          <a:xfrm>
            <a:off x="3279740" y="4084155"/>
            <a:ext cx="695489" cy="45405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04800"/>
            <a:ext cx="8210550" cy="5872163"/>
          </a:xfrm>
        </p:spPr>
        <p:txBody>
          <a:bodyPr>
            <a:normAutofit/>
          </a:bodyPr>
          <a:lstStyle/>
          <a:p>
            <a:pPr>
              <a:lnSpc>
                <a:spcPct val="100000"/>
              </a:lnSpc>
            </a:pPr>
            <a:r>
              <a:rPr lang="en-US" sz="2400" b="1" dirty="0">
                <a:latin typeface="Times New Roman" panose="02020603050405020304" pitchFamily="18" charset="0"/>
                <a:cs typeface="Times New Roman" panose="02020603050405020304" pitchFamily="18" charset="0"/>
              </a:rPr>
              <a:t>Staff model:-</a:t>
            </a:r>
            <a:r>
              <a:rPr lang="en-US" sz="2400" dirty="0">
                <a:latin typeface="Times New Roman" panose="02020603050405020304" pitchFamily="18" charset="0"/>
                <a:cs typeface="Times New Roman" panose="02020603050405020304" pitchFamily="18" charset="0"/>
              </a:rPr>
              <a:t>Dentists dental hygienists and dental assistants are salaried employees of HMO</a:t>
            </a:r>
            <a:endParaRPr lang="en-IN" sz="2400" dirty="0">
              <a:latin typeface="Times New Roman" panose="02020603050405020304" pitchFamily="18" charset="0"/>
              <a:cs typeface="Times New Roman" panose="02020603050405020304" pitchFamily="18" charset="0"/>
            </a:endParaRPr>
          </a:p>
          <a:p>
            <a:pPr>
              <a:lnSpc>
                <a:spcPct val="100000"/>
              </a:lnSpc>
            </a:pPr>
            <a:r>
              <a:rPr lang="en-US" sz="2400" b="1" dirty="0">
                <a:latin typeface="Times New Roman" panose="02020603050405020304" pitchFamily="18" charset="0"/>
                <a:cs typeface="Times New Roman" panose="02020603050405020304" pitchFamily="18" charset="0"/>
              </a:rPr>
              <a:t>Group model:-</a:t>
            </a:r>
            <a:r>
              <a:rPr lang="en-US" sz="2400" dirty="0">
                <a:latin typeface="Times New Roman" panose="02020603050405020304" pitchFamily="18" charset="0"/>
                <a:cs typeface="Times New Roman" panose="02020603050405020304" pitchFamily="18" charset="0"/>
              </a:rPr>
              <a:t>HMO contracts directly with a group practice, partnership or corporation for the provision of dental services. The individual dentists  usually receive the income as in group practice , it is not affected by HMO contract.</a:t>
            </a:r>
            <a:endParaRPr lang="en-IN" sz="2400" dirty="0">
              <a:latin typeface="Times New Roman" panose="02020603050405020304" pitchFamily="18" charset="0"/>
              <a:cs typeface="Times New Roman" panose="02020603050405020304" pitchFamily="18" charset="0"/>
            </a:endParaRPr>
          </a:p>
          <a:p>
            <a:pPr>
              <a:lnSpc>
                <a:spcPct val="100000"/>
              </a:lnSpc>
            </a:pPr>
            <a:r>
              <a:rPr lang="en-US" sz="2400" b="1" dirty="0">
                <a:latin typeface="Times New Roman" panose="02020603050405020304" pitchFamily="18" charset="0"/>
                <a:cs typeface="Times New Roman" panose="02020603050405020304" pitchFamily="18" charset="0"/>
              </a:rPr>
              <a:t>Independent practice association</a:t>
            </a:r>
            <a:r>
              <a:rPr lang="en-US" sz="2400" dirty="0">
                <a:latin typeface="Times New Roman" panose="02020603050405020304" pitchFamily="18" charset="0"/>
                <a:cs typeface="Times New Roman" panose="02020603050405020304" pitchFamily="18" charset="0"/>
              </a:rPr>
              <a:t>:- independent dentists that develops its own management and fiscal structure for the treatment of patients enrolled in HMO</a:t>
            </a:r>
            <a:r>
              <a:rPr lang="en-US" sz="2400" b="1" dirty="0">
                <a:latin typeface="Times New Roman" panose="02020603050405020304" pitchFamily="18" charset="0"/>
                <a:cs typeface="Times New Roman" panose="02020603050405020304" pitchFamily="18" charset="0"/>
              </a:rPr>
              <a:t>. </a:t>
            </a:r>
            <a:endParaRPr lang="en-US" sz="2400" b="1" dirty="0" smtClean="0">
              <a:latin typeface="Times New Roman" panose="02020603050405020304" pitchFamily="18" charset="0"/>
              <a:cs typeface="Times New Roman" panose="02020603050405020304" pitchFamily="18" charset="0"/>
            </a:endParaRPr>
          </a:p>
          <a:p>
            <a:pPr>
              <a:lnSpc>
                <a:spcPct val="100000"/>
              </a:lnSpc>
            </a:pPr>
            <a:r>
              <a:rPr lang="en-US" sz="2400" b="1" dirty="0" smtClean="0">
                <a:latin typeface="Times New Roman" panose="02020603050405020304" pitchFamily="18" charset="0"/>
                <a:cs typeface="Times New Roman" panose="02020603050405020304" pitchFamily="18" charset="0"/>
              </a:rPr>
              <a:t>PREFERRED </a:t>
            </a:r>
            <a:r>
              <a:rPr lang="en-US" sz="2400" b="1" dirty="0">
                <a:latin typeface="Times New Roman" panose="02020603050405020304" pitchFamily="18" charset="0"/>
                <a:cs typeface="Times New Roman" panose="02020603050405020304" pitchFamily="18" charset="0"/>
              </a:rPr>
              <a:t>PROVIDER ORGANISATION (PPO’S):- </a:t>
            </a:r>
            <a:r>
              <a:rPr lang="en-US" sz="2400" dirty="0">
                <a:latin typeface="Times New Roman" panose="02020603050405020304" pitchFamily="18" charset="0"/>
                <a:cs typeface="Times New Roman" panose="02020603050405020304" pitchFamily="18" charset="0"/>
              </a:rPr>
              <a:t>Involve contracts between insurance companies and number of practitioners who agree to provide specific services for fees that are lower then average for that area.</a:t>
            </a:r>
            <a:endParaRPr lang="en-IN" sz="2400" dirty="0">
              <a:latin typeface="Times New Roman" panose="02020603050405020304" pitchFamily="18" charset="0"/>
              <a:cs typeface="Times New Roman" panose="02020603050405020304" pitchFamily="18" charset="0"/>
            </a:endParaRPr>
          </a:p>
          <a:p>
            <a:pPr>
              <a:lnSpc>
                <a:spcPct val="100000"/>
              </a:lnSpc>
            </a:pPr>
            <a:endParaRPr lang="en-IN" sz="2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3444" y="367410"/>
            <a:ext cx="7157110" cy="553998"/>
          </a:xfrm>
        </p:spPr>
        <p:txBody>
          <a:bodyPr>
            <a:normAutofit fontScale="90000"/>
          </a:bodyPr>
          <a:lstStyle/>
          <a:p>
            <a:r>
              <a:rPr lang="en-US" altLang="en-US" sz="3600" b="1" dirty="0">
                <a:solidFill>
                  <a:srgbClr val="008000"/>
                </a:solidFill>
                <a:latin typeface="Times New Roman" panose="02020603050405020304" pitchFamily="18" charset="0"/>
                <a:cs typeface="Times New Roman" panose="02020603050405020304" pitchFamily="18" charset="0"/>
              </a:rPr>
              <a:t> CAPITATION PLANS</a:t>
            </a:r>
            <a:endParaRPr lang="en-US" dirty="0"/>
          </a:p>
        </p:txBody>
      </p:sp>
      <p:sp>
        <p:nvSpPr>
          <p:cNvPr id="3" name="Text Placeholder 2"/>
          <p:cNvSpPr>
            <a:spLocks noGrp="1"/>
          </p:cNvSpPr>
          <p:nvPr>
            <p:ph idx="1"/>
          </p:nvPr>
        </p:nvSpPr>
        <p:spPr>
          <a:xfrm>
            <a:off x="-19050" y="1130959"/>
            <a:ext cx="8839200" cy="4183992"/>
          </a:xfrm>
        </p:spPr>
        <p:txBody>
          <a:bodyPr/>
          <a:lstStyle/>
          <a:p>
            <a:pPr algn="just" eaLnBrk="1" hangingPunct="1">
              <a:lnSpc>
                <a:spcPct val="150000"/>
              </a:lnSpc>
              <a:buFont typeface="Wingdings 2" panose="05020102010507070707" pitchFamily="18" charset="2"/>
              <a:buBlip>
                <a:blip r:embed="rId1"/>
              </a:buBlip>
            </a:pPr>
            <a:r>
              <a:rPr lang="en-US" altLang="en-US" sz="2400" dirty="0">
                <a:solidFill>
                  <a:schemeClr val="tx1"/>
                </a:solidFill>
                <a:latin typeface="Times New Roman" panose="02020603050405020304" pitchFamily="18" charset="0"/>
                <a:cs typeface="Times New Roman" panose="02020603050405020304" pitchFamily="18" charset="0"/>
              </a:rPr>
              <a:t>A capitation fee is defined as affixed monthly or early payment paid by a carrier to a dentist in a closed panel, based on the number of patients assigned to the dentist for treatment. </a:t>
            </a:r>
            <a:endParaRPr lang="en-US" altLang="en-US" sz="2400" dirty="0">
              <a:solidFill>
                <a:schemeClr val="tx1"/>
              </a:solidFill>
              <a:latin typeface="Times New Roman" panose="02020603050405020304" pitchFamily="18" charset="0"/>
              <a:cs typeface="Times New Roman" panose="02020603050405020304" pitchFamily="18" charset="0"/>
            </a:endParaRPr>
          </a:p>
          <a:p>
            <a:pPr algn="just" eaLnBrk="1" hangingPunct="1">
              <a:lnSpc>
                <a:spcPct val="150000"/>
              </a:lnSpc>
              <a:buFont typeface="Wingdings 2" panose="05020102010507070707" pitchFamily="18" charset="2"/>
              <a:buBlip>
                <a:blip r:embed="rId1"/>
              </a:buBlip>
            </a:pPr>
            <a:r>
              <a:rPr lang="en-US" altLang="en-US" sz="2400" dirty="0">
                <a:solidFill>
                  <a:schemeClr val="tx1"/>
                </a:solidFill>
                <a:latin typeface="Times New Roman" panose="02020603050405020304" pitchFamily="18" charset="0"/>
                <a:cs typeface="Times New Roman" panose="02020603050405020304" pitchFamily="18" charset="0"/>
              </a:rPr>
              <a:t>ADA defines capitation as dental benefit program in which a dentist contract with the program sponsor or administrator to provide all or most of the services covered under the program to subscribers in return for a payment on per capita basis.</a:t>
            </a:r>
            <a:endParaRPr lang="en-US" altLang="en-US" sz="2400" dirty="0">
              <a:solidFill>
                <a:schemeClr val="tx1"/>
              </a:solidFill>
              <a:latin typeface="Times New Roman" panose="02020603050405020304" pitchFamily="18" charset="0"/>
              <a:cs typeface="Times New Roman" panose="02020603050405020304" pitchFamily="18" charset="0"/>
            </a:endParaRPr>
          </a:p>
          <a:p>
            <a:endParaRPr lang="en-US" sz="2400" dirty="0">
              <a:solidFill>
                <a:schemeClr val="tx1"/>
              </a:solidFill>
            </a:endParaRPr>
          </a:p>
        </p:txBody>
      </p:sp>
      <p:pic>
        <p:nvPicPr>
          <p:cNvPr id="10242" name="Picture 2" descr="Embrace Value-Based Reimbursement | HealthEd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2043" y="4620413"/>
            <a:ext cx="2743200" cy="180817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057400" y="3810"/>
            <a:ext cx="4199255" cy="627380"/>
          </a:xfrm>
          <a:prstGeom prst="rect">
            <a:avLst/>
          </a:prstGeom>
        </p:spPr>
        <p:txBody>
          <a:bodyPr vert="horz" wrap="square" lIns="0" tIns="12065" rIns="0" bIns="0" rtlCol="0">
            <a:spAutoFit/>
          </a:bodyPr>
          <a:lstStyle/>
          <a:p>
            <a:pPr marL="12700">
              <a:lnSpc>
                <a:spcPct val="100000"/>
              </a:lnSpc>
              <a:spcBef>
                <a:spcPts val="95"/>
              </a:spcBef>
            </a:pPr>
            <a:r>
              <a:rPr sz="4000" spc="-5" dirty="0">
                <a:solidFill>
                  <a:srgbClr val="FF0000"/>
                </a:solidFill>
                <a:latin typeface="Times New Roman" panose="02020603050405020304" pitchFamily="18" charset="0"/>
                <a:cs typeface="Times New Roman" panose="02020603050405020304" pitchFamily="18" charset="0"/>
              </a:rPr>
              <a:t>SALA</a:t>
            </a:r>
            <a:r>
              <a:rPr sz="4000" spc="-85" dirty="0">
                <a:solidFill>
                  <a:srgbClr val="FF0000"/>
                </a:solidFill>
                <a:latin typeface="Times New Roman" panose="02020603050405020304" pitchFamily="18" charset="0"/>
                <a:cs typeface="Times New Roman" panose="02020603050405020304" pitchFamily="18" charset="0"/>
              </a:rPr>
              <a:t>R</a:t>
            </a:r>
            <a:r>
              <a:rPr sz="4000" spc="-5" dirty="0">
                <a:solidFill>
                  <a:srgbClr val="FF0000"/>
                </a:solidFill>
                <a:latin typeface="Times New Roman" panose="02020603050405020304" pitchFamily="18" charset="0"/>
                <a:cs typeface="Times New Roman" panose="02020603050405020304" pitchFamily="18" charset="0"/>
              </a:rPr>
              <a:t>Y</a:t>
            </a:r>
            <a:endParaRPr sz="4000" dirty="0">
              <a:solidFill>
                <a:srgbClr val="FF0000"/>
              </a:solidFill>
              <a:latin typeface="Times New Roman" panose="02020603050405020304" pitchFamily="18" charset="0"/>
              <a:cs typeface="Times New Roman" panose="02020603050405020304" pitchFamily="18" charset="0"/>
            </a:endParaRPr>
          </a:p>
        </p:txBody>
      </p:sp>
      <p:sp>
        <p:nvSpPr>
          <p:cNvPr id="3" name="object 3"/>
          <p:cNvSpPr txBox="1"/>
          <p:nvPr/>
        </p:nvSpPr>
        <p:spPr>
          <a:xfrm>
            <a:off x="0" y="615950"/>
            <a:ext cx="6102096" cy="4985018"/>
          </a:xfrm>
          <a:prstGeom prst="rect">
            <a:avLst/>
          </a:prstGeom>
        </p:spPr>
        <p:txBody>
          <a:bodyPr vert="horz" wrap="square" lIns="0" tIns="64769" rIns="0" bIns="0" rtlCol="0">
            <a:spAutoFit/>
          </a:bodyPr>
          <a:lstStyle/>
          <a:p>
            <a:pPr algn="just" eaLnBrk="1" fontAlgn="auto" hangingPunct="1">
              <a:lnSpc>
                <a:spcPct val="150000"/>
              </a:lnSpc>
              <a:spcAft>
                <a:spcPts val="0"/>
              </a:spcAft>
              <a:defRPr/>
            </a:pPr>
            <a:r>
              <a:rPr lang="en-US" sz="2400" b="1" dirty="0">
                <a:latin typeface="Times New Roman" panose="02020603050405020304" pitchFamily="18" charset="0"/>
                <a:cs typeface="Times New Roman" panose="02020603050405020304" pitchFamily="18" charset="0"/>
              </a:rPr>
              <a:t>Advantages:-</a:t>
            </a:r>
            <a:r>
              <a:rPr lang="en-US" sz="2400" dirty="0">
                <a:latin typeface="Times New Roman" panose="02020603050405020304" pitchFamily="18" charset="0"/>
                <a:cs typeface="Times New Roman" panose="02020603050405020304" pitchFamily="18" charset="0"/>
              </a:rPr>
              <a:t>Predetermined amount of money is paid by the plan to each participating dentist</a:t>
            </a:r>
            <a:endParaRPr lang="en-US" sz="2400" dirty="0">
              <a:latin typeface="Times New Roman" panose="02020603050405020304" pitchFamily="18" charset="0"/>
              <a:cs typeface="Times New Roman" panose="02020603050405020304" pitchFamily="18" charset="0"/>
            </a:endParaRPr>
          </a:p>
          <a:p>
            <a:pPr algn="just" eaLnBrk="1" fontAlgn="auto" hangingPunct="1">
              <a:lnSpc>
                <a:spcPct val="150000"/>
              </a:lnSpc>
              <a:spcAft>
                <a:spcPts val="0"/>
              </a:spcAft>
              <a:buFont typeface="Wingdings 2" panose="05020102010507070707"/>
              <a:buBlip>
                <a:blip r:embed="rId1"/>
              </a:buBlip>
              <a:defRPr/>
            </a:pPr>
            <a:r>
              <a:rPr lang="en-US" sz="2400" dirty="0">
                <a:latin typeface="Times New Roman" panose="02020603050405020304" pitchFamily="18" charset="0"/>
                <a:cs typeface="Times New Roman" panose="02020603050405020304" pitchFamily="18" charset="0"/>
              </a:rPr>
              <a:t>It allows a dentist to be largely free of the business concerns of running a practice thereby allowing the dentist to concentrate on clinical matters.</a:t>
            </a:r>
            <a:endParaRPr lang="en-US" sz="2400" dirty="0">
              <a:latin typeface="Times New Roman" panose="02020603050405020304" pitchFamily="18" charset="0"/>
              <a:cs typeface="Times New Roman" panose="02020603050405020304" pitchFamily="18" charset="0"/>
            </a:endParaRPr>
          </a:p>
          <a:p>
            <a:pPr algn="just" eaLnBrk="1" fontAlgn="auto" hangingPunct="1">
              <a:lnSpc>
                <a:spcPct val="150000"/>
              </a:lnSpc>
              <a:spcAft>
                <a:spcPts val="0"/>
              </a:spcAft>
              <a:buFont typeface="Wingdings 2" panose="05020102010507070707"/>
              <a:buBlip>
                <a:blip r:embed="rId1"/>
              </a:buBlip>
              <a:defRPr/>
            </a:pPr>
            <a:r>
              <a:rPr sz="2400" b="1" spc="-5" dirty="0">
                <a:latin typeface="Times New Roman" panose="02020603050405020304" pitchFamily="18" charset="0"/>
                <a:cs typeface="Times New Roman" panose="02020603050405020304" pitchFamily="18" charset="0"/>
              </a:rPr>
              <a:t>Disadvantages:-</a:t>
            </a:r>
            <a:r>
              <a:rPr sz="2400" dirty="0">
                <a:latin typeface="Times New Roman" panose="02020603050405020304" pitchFamily="18" charset="0"/>
                <a:cs typeface="Times New Roman" panose="02020603050405020304" pitchFamily="18" charset="0"/>
              </a:rPr>
              <a:t>There could be a lack of  financial incentive that</a:t>
            </a:r>
            <a:r>
              <a:rPr sz="2400" spc="-8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some  dentists, need </a:t>
            </a:r>
            <a:r>
              <a:rPr sz="2400" spc="-5" dirty="0">
                <a:latin typeface="Times New Roman" panose="02020603050405020304" pitchFamily="18" charset="0"/>
                <a:cs typeface="Times New Roman" panose="02020603050405020304" pitchFamily="18" charset="0"/>
              </a:rPr>
              <a:t>to </a:t>
            </a:r>
            <a:r>
              <a:rPr sz="2400" dirty="0">
                <a:latin typeface="Times New Roman" panose="02020603050405020304" pitchFamily="18" charset="0"/>
                <a:cs typeface="Times New Roman" panose="02020603050405020304" pitchFamily="18" charset="0"/>
              </a:rPr>
              <a:t>be highly  productive.</a:t>
            </a:r>
            <a:endParaRPr sz="2400" dirty="0">
              <a:latin typeface="Times New Roman" panose="02020603050405020304" pitchFamily="18" charset="0"/>
              <a:cs typeface="Times New Roman" panose="02020603050405020304" pitchFamily="18" charset="0"/>
            </a:endParaRPr>
          </a:p>
        </p:txBody>
      </p:sp>
      <p:sp>
        <p:nvSpPr>
          <p:cNvPr id="4" name="object 4"/>
          <p:cNvSpPr/>
          <p:nvPr/>
        </p:nvSpPr>
        <p:spPr>
          <a:xfrm>
            <a:off x="6102096" y="1371600"/>
            <a:ext cx="3041904" cy="3595116"/>
          </a:xfrm>
          <a:prstGeom prst="rect">
            <a:avLst/>
          </a:prstGeom>
          <a:blipFill>
            <a:blip r:embed="rId2" cstate="print"/>
            <a:stretch>
              <a:fillRect/>
            </a:stretch>
          </a:blipFill>
        </p:spPr>
        <p:txBody>
          <a:bodyPr wrap="square" lIns="0" tIns="0" rIns="0" bIns="0" rtlCol="0"/>
          <a:lstStyle/>
          <a:p>
            <a:endParaRPr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Title 3"/>
          <p:cNvSpPr>
            <a:spLocks noGrp="1" noChangeArrowheads="1"/>
          </p:cNvSpPr>
          <p:nvPr>
            <p:ph type="title"/>
          </p:nvPr>
        </p:nvSpPr>
        <p:spPr>
          <a:xfrm>
            <a:off x="301625" y="0"/>
            <a:ext cx="8686800" cy="1298575"/>
          </a:xfrm>
        </p:spPr>
        <p:txBody>
          <a:bodyPr>
            <a:normAutofit/>
          </a:bodyPr>
          <a:lstStyle/>
          <a:p>
            <a:pPr algn="ctr" eaLnBrk="1" hangingPunct="1"/>
            <a:r>
              <a:rPr lang="en-US" altLang="en-US" sz="3200" b="1" dirty="0">
                <a:solidFill>
                  <a:srgbClr val="C00000"/>
                </a:solidFill>
                <a:latin typeface="Times New Roman" panose="02020603050405020304" pitchFamily="18" charset="0"/>
                <a:cs typeface="Times New Roman" panose="02020603050405020304" pitchFamily="18" charset="0"/>
              </a:rPr>
              <a:t>PUBLIC PROGRAMS</a:t>
            </a:r>
            <a:endParaRPr lang="en-IN" altLang="en-US" sz="3200" b="1" dirty="0">
              <a:solidFill>
                <a:srgbClr val="C00000"/>
              </a:solidFill>
              <a:latin typeface="Times New Roman" panose="02020603050405020304" pitchFamily="18" charset="0"/>
              <a:cs typeface="Times New Roman" panose="02020603050405020304" pitchFamily="18" charset="0"/>
            </a:endParaRPr>
          </a:p>
        </p:txBody>
      </p:sp>
      <p:sp>
        <p:nvSpPr>
          <p:cNvPr id="88067" name="Rectangle 29"/>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7CB33601-1EB1-48A9-B1C3-292CCB83118A}" type="slidenum">
              <a:rPr lang="en-US" altLang="en-US" smtClean="0">
                <a:solidFill>
                  <a:srgbClr val="D38E27"/>
                </a:solidFill>
                <a:latin typeface="Tahoma" panose="020B0604030504040204" pitchFamily="34" charset="0"/>
                <a:cs typeface="Arial" panose="020B0604020202020204" pitchFamily="34" charset="0"/>
              </a:rPr>
            </a:fld>
            <a:endParaRPr lang="en-US" altLang="en-US">
              <a:solidFill>
                <a:srgbClr val="D38E27"/>
              </a:solidFill>
              <a:latin typeface="Tahoma" panose="020B0604030504040204" pitchFamily="34" charset="0"/>
              <a:cs typeface="Arial" panose="020B0604020202020204" pitchFamily="34" charset="0"/>
            </a:endParaRPr>
          </a:p>
        </p:txBody>
      </p:sp>
      <p:sp>
        <p:nvSpPr>
          <p:cNvPr id="88068" name="Subtitle 4"/>
          <p:cNvSpPr>
            <a:spLocks noGrp="1" noChangeArrowheads="1"/>
          </p:cNvSpPr>
          <p:nvPr>
            <p:ph type="subTitle" idx="4294967295"/>
          </p:nvPr>
        </p:nvSpPr>
        <p:spPr>
          <a:xfrm>
            <a:off x="0" y="1828800"/>
            <a:ext cx="5486400" cy="3810000"/>
          </a:xfrm>
        </p:spPr>
        <p:txBody>
          <a:bodyPr/>
          <a:lstStyle/>
          <a:p>
            <a:pPr marL="514350" indent="-514350" eaLnBrk="1" hangingPunct="1">
              <a:lnSpc>
                <a:spcPct val="200000"/>
              </a:lnSpc>
              <a:buClr>
                <a:srgbClr val="FF0000"/>
              </a:buClr>
              <a:buSzPct val="104000"/>
              <a:buFont typeface="Wingdings" panose="05000000000000000000" pitchFamily="2" charset="2"/>
              <a:buChar char="ü"/>
            </a:pPr>
            <a:r>
              <a:rPr lang="en-US" altLang="en-US" sz="2400" dirty="0">
                <a:latin typeface="Times New Roman" panose="02020603050405020304" pitchFamily="18" charset="0"/>
                <a:cs typeface="Times New Roman" panose="02020603050405020304" pitchFamily="18" charset="0"/>
              </a:rPr>
              <a:t>MEDICARE</a:t>
            </a:r>
            <a:endParaRPr lang="en-US" altLang="en-US" sz="2400" dirty="0">
              <a:latin typeface="Times New Roman" panose="02020603050405020304" pitchFamily="18" charset="0"/>
              <a:cs typeface="Times New Roman" panose="02020603050405020304" pitchFamily="18" charset="0"/>
            </a:endParaRPr>
          </a:p>
          <a:p>
            <a:pPr marL="514350" indent="-514350" eaLnBrk="1" hangingPunct="1">
              <a:lnSpc>
                <a:spcPct val="200000"/>
              </a:lnSpc>
              <a:buClr>
                <a:srgbClr val="FF0000"/>
              </a:buClr>
              <a:buSzPct val="104000"/>
              <a:buFont typeface="Wingdings" panose="05000000000000000000" pitchFamily="2" charset="2"/>
              <a:buChar char="ü"/>
            </a:pPr>
            <a:r>
              <a:rPr lang="en-US" altLang="en-US" sz="2400" dirty="0">
                <a:latin typeface="Times New Roman" panose="02020603050405020304" pitchFamily="18" charset="0"/>
                <a:cs typeface="Times New Roman" panose="02020603050405020304" pitchFamily="18" charset="0"/>
              </a:rPr>
              <a:t>MEDICAID</a:t>
            </a:r>
            <a:endParaRPr lang="en-US" altLang="en-US" sz="2400" dirty="0">
              <a:latin typeface="Times New Roman" panose="02020603050405020304" pitchFamily="18" charset="0"/>
              <a:cs typeface="Times New Roman" panose="02020603050405020304" pitchFamily="18" charset="0"/>
            </a:endParaRPr>
          </a:p>
          <a:p>
            <a:pPr marL="514350" indent="-514350" eaLnBrk="1" hangingPunct="1">
              <a:lnSpc>
                <a:spcPct val="200000"/>
              </a:lnSpc>
              <a:buClr>
                <a:srgbClr val="FF0000"/>
              </a:buClr>
              <a:buSzPct val="104000"/>
              <a:buFont typeface="Wingdings" panose="05000000000000000000" pitchFamily="2" charset="2"/>
              <a:buChar char="ü"/>
            </a:pPr>
            <a:r>
              <a:rPr lang="en-US" altLang="en-US" sz="2400" dirty="0">
                <a:latin typeface="Times New Roman" panose="02020603050405020304" pitchFamily="18" charset="0"/>
                <a:cs typeface="Times New Roman" panose="02020603050405020304" pitchFamily="18" charset="0"/>
              </a:rPr>
              <a:t>NATIONAL HEALTH INSURANCE</a:t>
            </a:r>
            <a:endParaRPr lang="en-IN" altLang="en-US" sz="24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971800" y="-12954"/>
            <a:ext cx="2702560" cy="635000"/>
          </a:xfrm>
          <a:prstGeom prst="rect">
            <a:avLst/>
          </a:prstGeom>
        </p:spPr>
        <p:txBody>
          <a:bodyPr vert="horz" wrap="square" lIns="0" tIns="12065" rIns="0" bIns="0" rtlCol="0">
            <a:spAutoFit/>
          </a:bodyPr>
          <a:lstStyle/>
          <a:p>
            <a:pPr marL="12700">
              <a:lnSpc>
                <a:spcPct val="100000"/>
              </a:lnSpc>
              <a:spcBef>
                <a:spcPts val="95"/>
              </a:spcBef>
            </a:pPr>
            <a:r>
              <a:rPr sz="4000" spc="-10" dirty="0">
                <a:solidFill>
                  <a:srgbClr val="FF0000"/>
                </a:solidFill>
              </a:rPr>
              <a:t>MEDICARE</a:t>
            </a:r>
            <a:endParaRPr sz="4000" dirty="0">
              <a:solidFill>
                <a:srgbClr val="FF0000"/>
              </a:solidFill>
            </a:endParaRPr>
          </a:p>
        </p:txBody>
      </p:sp>
      <p:sp>
        <p:nvSpPr>
          <p:cNvPr id="3" name="object 3"/>
          <p:cNvSpPr txBox="1"/>
          <p:nvPr/>
        </p:nvSpPr>
        <p:spPr>
          <a:xfrm>
            <a:off x="93982" y="369963"/>
            <a:ext cx="5793104" cy="5374869"/>
          </a:xfrm>
          <a:prstGeom prst="rect">
            <a:avLst/>
          </a:prstGeom>
        </p:spPr>
        <p:txBody>
          <a:bodyPr vert="horz" wrap="square" lIns="0" tIns="69850" rIns="0" bIns="0" rtlCol="0">
            <a:spAutoFit/>
          </a:bodyPr>
          <a:lstStyle/>
          <a:p>
            <a:pPr marL="401320" marR="17780" indent="-342900">
              <a:lnSpc>
                <a:spcPct val="150000"/>
              </a:lnSpc>
              <a:spcBef>
                <a:spcPts val="550"/>
              </a:spcBef>
              <a:buClr>
                <a:srgbClr val="FF8500"/>
              </a:buClr>
              <a:buFont typeface="Arial" panose="020B0604020202020204" pitchFamily="34" charset="0"/>
              <a:buChar char="•"/>
              <a:tabLst>
                <a:tab pos="241300" algn="l"/>
              </a:tabLst>
            </a:pPr>
            <a:r>
              <a:rPr sz="2400" spc="-20" dirty="0">
                <a:latin typeface="Times New Roman" panose="02020603050405020304" pitchFamily="18" charset="0"/>
                <a:cs typeface="Times New Roman" panose="02020603050405020304" pitchFamily="18" charset="0"/>
              </a:rPr>
              <a:t>Title </a:t>
            </a:r>
            <a:r>
              <a:rPr sz="2400" spc="-5" dirty="0">
                <a:latin typeface="Times New Roman" panose="02020603050405020304" pitchFamily="18" charset="0"/>
                <a:cs typeface="Times New Roman" panose="02020603050405020304" pitchFamily="18" charset="0"/>
              </a:rPr>
              <a:t>xviii of the social  security</a:t>
            </a:r>
            <a:r>
              <a:rPr lang="en-US" sz="2400" spc="-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amendments of  1965 is the program known  as </a:t>
            </a:r>
            <a:r>
              <a:rPr sz="2400" spc="-10" dirty="0">
                <a:latin typeface="Times New Roman" panose="02020603050405020304" pitchFamily="18" charset="0"/>
                <a:cs typeface="Times New Roman" panose="02020603050405020304" pitchFamily="18" charset="0"/>
              </a:rPr>
              <a:t>‘’Medicare’’. </a:t>
            </a:r>
            <a:r>
              <a:rPr sz="2400" spc="-5" dirty="0">
                <a:latin typeface="Times New Roman" panose="02020603050405020304" pitchFamily="18" charset="0"/>
                <a:cs typeface="Times New Roman" panose="02020603050405020304" pitchFamily="18" charset="0"/>
              </a:rPr>
              <a:t>This program  removed all financial barriers  for hospital and physician  services for all persons aged  65 and </a:t>
            </a:r>
            <a:r>
              <a:rPr sz="2400" spc="-25" dirty="0">
                <a:latin typeface="Times New Roman" panose="02020603050405020304" pitchFamily="18" charset="0"/>
                <a:cs typeface="Times New Roman" panose="02020603050405020304" pitchFamily="18" charset="0"/>
              </a:rPr>
              <a:t>over, </a:t>
            </a:r>
            <a:r>
              <a:rPr sz="2400" spc="-5" dirty="0">
                <a:latin typeface="Times New Roman" panose="02020603050405020304" pitchFamily="18" charset="0"/>
                <a:cs typeface="Times New Roman" panose="02020603050405020304" pitchFamily="18" charset="0"/>
              </a:rPr>
              <a:t>regardless of  their financial</a:t>
            </a:r>
            <a:r>
              <a:rPr sz="2400" spc="4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means.</a:t>
            </a:r>
            <a:endParaRPr sz="2400" dirty="0">
              <a:latin typeface="Times New Roman" panose="02020603050405020304" pitchFamily="18" charset="0"/>
              <a:cs typeface="Times New Roman" panose="02020603050405020304" pitchFamily="18" charset="0"/>
            </a:endParaRPr>
          </a:p>
          <a:p>
            <a:pPr marL="354965" indent="-342900">
              <a:lnSpc>
                <a:spcPct val="150000"/>
              </a:lnSpc>
              <a:spcBef>
                <a:spcPts val="830"/>
              </a:spcBef>
              <a:buClr>
                <a:srgbClr val="FF8500"/>
              </a:buClr>
              <a:buFont typeface="Arial" panose="020B0604020202020204" pitchFamily="34" charset="0"/>
              <a:buChar char="•"/>
              <a:tabLst>
                <a:tab pos="299085" algn="l"/>
                <a:tab pos="299720" algn="l"/>
              </a:tabLst>
            </a:pPr>
            <a:r>
              <a:rPr sz="2400" spc="-5" dirty="0">
                <a:latin typeface="Times New Roman" panose="02020603050405020304" pitchFamily="18" charset="0"/>
                <a:cs typeface="Times New Roman" panose="02020603050405020304" pitchFamily="18" charset="0"/>
              </a:rPr>
              <a:t>2</a:t>
            </a:r>
            <a:r>
              <a:rPr sz="2400" spc="-9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parts</a:t>
            </a:r>
            <a:r>
              <a:rPr lang="en-US" sz="2400" spc="-5" dirty="0">
                <a:latin typeface="Times New Roman" panose="02020603050405020304" pitchFamily="18" charset="0"/>
                <a:cs typeface="Times New Roman" panose="02020603050405020304" pitchFamily="18" charset="0"/>
              </a:rPr>
              <a:t>-1970</a:t>
            </a:r>
            <a:endParaRPr sz="2400" dirty="0">
              <a:latin typeface="Times New Roman" panose="02020603050405020304" pitchFamily="18" charset="0"/>
              <a:cs typeface="Times New Roman" panose="02020603050405020304" pitchFamily="18" charset="0"/>
            </a:endParaRPr>
          </a:p>
          <a:p>
            <a:pPr marL="354965" indent="-342900">
              <a:lnSpc>
                <a:spcPct val="150000"/>
              </a:lnSpc>
              <a:spcBef>
                <a:spcPts val="1140"/>
              </a:spcBef>
              <a:buClr>
                <a:srgbClr val="FF8500"/>
              </a:buClr>
              <a:buFont typeface="Arial" panose="020B0604020202020204" pitchFamily="34" charset="0"/>
              <a:buChar char="•"/>
              <a:tabLst>
                <a:tab pos="299085" algn="l"/>
                <a:tab pos="299720" algn="l"/>
              </a:tabLst>
            </a:pPr>
            <a:r>
              <a:rPr sz="2400" spc="-5" dirty="0">
                <a:latin typeface="Times New Roman" panose="02020603050405020304" pitchFamily="18" charset="0"/>
                <a:cs typeface="Times New Roman" panose="02020603050405020304" pitchFamily="18" charset="0"/>
              </a:rPr>
              <a:t> Hospital</a:t>
            </a:r>
            <a:r>
              <a:rPr sz="2400" spc="-10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Insurance</a:t>
            </a:r>
            <a:endParaRPr lang="en-US" sz="2400" dirty="0">
              <a:latin typeface="Times New Roman" panose="02020603050405020304" pitchFamily="18" charset="0"/>
              <a:cs typeface="Times New Roman" panose="02020603050405020304" pitchFamily="18" charset="0"/>
            </a:endParaRPr>
          </a:p>
          <a:p>
            <a:pPr marL="354965" indent="-342900">
              <a:lnSpc>
                <a:spcPct val="150000"/>
              </a:lnSpc>
              <a:spcBef>
                <a:spcPts val="1140"/>
              </a:spcBef>
              <a:buClr>
                <a:srgbClr val="FF8500"/>
              </a:buClr>
              <a:buFont typeface="Arial" panose="020B0604020202020204" pitchFamily="34" charset="0"/>
              <a:buChar char="•"/>
              <a:tabLst>
                <a:tab pos="299085" algn="l"/>
                <a:tab pos="299720" algn="l"/>
              </a:tabLst>
            </a:pPr>
            <a:r>
              <a:rPr lang="en-US" sz="2400" spc="-5" dirty="0">
                <a:latin typeface="Times New Roman" panose="02020603050405020304" pitchFamily="18" charset="0"/>
                <a:cs typeface="Times New Roman" panose="02020603050405020304" pitchFamily="18" charset="0"/>
              </a:rPr>
              <a:t>voluntary</a:t>
            </a:r>
            <a:r>
              <a:rPr sz="2400" spc="-1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supplemental</a:t>
            </a:r>
            <a:r>
              <a:rPr lang="en-US" sz="2400" spc="-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medical</a:t>
            </a:r>
            <a:r>
              <a:rPr sz="2400" spc="2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Insurance.</a:t>
            </a:r>
            <a:endParaRPr sz="2400" dirty="0">
              <a:latin typeface="Times New Roman" panose="02020603050405020304" pitchFamily="18" charset="0"/>
              <a:cs typeface="Times New Roman" panose="02020603050405020304" pitchFamily="18" charset="0"/>
            </a:endParaRPr>
          </a:p>
        </p:txBody>
      </p:sp>
      <p:sp>
        <p:nvSpPr>
          <p:cNvPr id="4" name="object 4"/>
          <p:cNvSpPr/>
          <p:nvPr/>
        </p:nvSpPr>
        <p:spPr>
          <a:xfrm>
            <a:off x="6019799" y="923798"/>
            <a:ext cx="3049270" cy="2133600"/>
          </a:xfrm>
          <a:prstGeom prst="rect">
            <a:avLst/>
          </a:prstGeom>
          <a:blipFill>
            <a:blip r:embed="rId1" cstate="print"/>
            <a:stretch>
              <a:fillRect/>
            </a:stretch>
          </a:blipFill>
        </p:spPr>
        <p:txBody>
          <a:bodyPr wrap="square" lIns="0" tIns="0" rIns="0" bIns="0" rtlCol="0"/>
          <a:lstStyle/>
          <a:p>
            <a:endParaRPr dirty="0"/>
          </a:p>
        </p:txBody>
      </p:sp>
      <p:sp>
        <p:nvSpPr>
          <p:cNvPr id="5" name="object 5"/>
          <p:cNvSpPr/>
          <p:nvPr/>
        </p:nvSpPr>
        <p:spPr>
          <a:xfrm>
            <a:off x="6019799" y="3800603"/>
            <a:ext cx="3030219" cy="2435352"/>
          </a:xfrm>
          <a:prstGeom prst="rect">
            <a:avLst/>
          </a:prstGeom>
          <a:blipFill>
            <a:blip r:embed="rId2" cstate="print"/>
            <a:stretch>
              <a:fillRect/>
            </a:stretch>
          </a:blipFill>
        </p:spPr>
        <p:txBody>
          <a:bodyPr wrap="square" lIns="0" tIns="0" rIns="0" bIns="0" rtlCol="0"/>
          <a:lstStyle/>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318827" y="228600"/>
            <a:ext cx="2506345" cy="635000"/>
          </a:xfrm>
          <a:prstGeom prst="rect">
            <a:avLst/>
          </a:prstGeom>
        </p:spPr>
        <p:txBody>
          <a:bodyPr vert="horz" wrap="square" lIns="0" tIns="12065" rIns="0" bIns="0" rtlCol="0">
            <a:spAutoFit/>
          </a:bodyPr>
          <a:lstStyle/>
          <a:p>
            <a:pPr marL="12700">
              <a:lnSpc>
                <a:spcPct val="100000"/>
              </a:lnSpc>
              <a:spcBef>
                <a:spcPts val="95"/>
              </a:spcBef>
            </a:pPr>
            <a:r>
              <a:rPr sz="4000" spc="-5" dirty="0">
                <a:solidFill>
                  <a:schemeClr val="accent5">
                    <a:lumMod val="75000"/>
                  </a:schemeClr>
                </a:solidFill>
              </a:rPr>
              <a:t>ME</a:t>
            </a:r>
            <a:r>
              <a:rPr sz="4000" spc="-25" dirty="0">
                <a:solidFill>
                  <a:schemeClr val="accent5">
                    <a:lumMod val="75000"/>
                  </a:schemeClr>
                </a:solidFill>
              </a:rPr>
              <a:t>D</a:t>
            </a:r>
            <a:r>
              <a:rPr sz="4000" spc="-5" dirty="0">
                <a:solidFill>
                  <a:schemeClr val="accent5">
                    <a:lumMod val="75000"/>
                  </a:schemeClr>
                </a:solidFill>
              </a:rPr>
              <a:t>ICAID</a:t>
            </a:r>
            <a:endParaRPr sz="4000" dirty="0">
              <a:solidFill>
                <a:schemeClr val="accent5">
                  <a:lumMod val="75000"/>
                </a:schemeClr>
              </a:solidFill>
            </a:endParaRPr>
          </a:p>
        </p:txBody>
      </p:sp>
      <p:sp>
        <p:nvSpPr>
          <p:cNvPr id="3" name="object 3"/>
          <p:cNvSpPr txBox="1"/>
          <p:nvPr/>
        </p:nvSpPr>
        <p:spPr>
          <a:xfrm>
            <a:off x="304800" y="1104896"/>
            <a:ext cx="4038600" cy="4473340"/>
          </a:xfrm>
          <a:prstGeom prst="rect">
            <a:avLst/>
          </a:prstGeom>
        </p:spPr>
        <p:txBody>
          <a:bodyPr vert="horz" wrap="square" lIns="0" tIns="55880" rIns="0" bIns="0" rtlCol="0">
            <a:spAutoFit/>
          </a:bodyPr>
          <a:lstStyle/>
          <a:p>
            <a:pPr marL="241300" marR="27305" indent="-182880">
              <a:lnSpc>
                <a:spcPct val="150000"/>
              </a:lnSpc>
              <a:spcBef>
                <a:spcPts val="440"/>
              </a:spcBef>
              <a:buClr>
                <a:srgbClr val="FF8500"/>
              </a:buClr>
              <a:buFont typeface="Wingdings" panose="05000000000000000000"/>
              <a:buChar char=""/>
              <a:tabLst>
                <a:tab pos="241300" algn="l"/>
              </a:tabLst>
            </a:pPr>
            <a:r>
              <a:rPr sz="2400" dirty="0">
                <a:latin typeface="Times New Roman" panose="02020603050405020304" pitchFamily="18" charset="0"/>
                <a:cs typeface="Times New Roman" panose="02020603050405020304" pitchFamily="18" charset="0"/>
              </a:rPr>
              <a:t>It is the </a:t>
            </a:r>
            <a:r>
              <a:rPr sz="2400" spc="-5" dirty="0">
                <a:latin typeface="Times New Roman" panose="02020603050405020304" pitchFamily="18" charset="0"/>
                <a:cs typeface="Times New Roman" panose="02020603050405020304" pitchFamily="18" charset="0"/>
              </a:rPr>
              <a:t>name given </a:t>
            </a:r>
            <a:r>
              <a:rPr sz="2400" dirty="0">
                <a:latin typeface="Times New Roman" panose="02020603050405020304" pitchFamily="18" charset="0"/>
                <a:cs typeface="Times New Roman" panose="02020603050405020304" pitchFamily="18" charset="0"/>
              </a:rPr>
              <a:t>to title </a:t>
            </a:r>
            <a:r>
              <a:rPr sz="2400" spc="-10" dirty="0">
                <a:latin typeface="Times New Roman" panose="02020603050405020304" pitchFamily="18" charset="0"/>
                <a:cs typeface="Times New Roman" panose="02020603050405020304" pitchFamily="18" charset="0"/>
              </a:rPr>
              <a:t>xix </a:t>
            </a:r>
            <a:r>
              <a:rPr sz="2400" dirty="0">
                <a:latin typeface="Times New Roman" panose="02020603050405020304" pitchFamily="18" charset="0"/>
                <a:cs typeface="Times New Roman" panose="02020603050405020304" pitchFamily="18" charset="0"/>
              </a:rPr>
              <a:t>of the  social security </a:t>
            </a:r>
            <a:r>
              <a:rPr sz="2400" spc="-5" dirty="0">
                <a:latin typeface="Times New Roman" panose="02020603050405020304" pitchFamily="18" charset="0"/>
                <a:cs typeface="Times New Roman" panose="02020603050405020304" pitchFamily="18" charset="0"/>
              </a:rPr>
              <a:t>amendments </a:t>
            </a:r>
            <a:r>
              <a:rPr sz="2400" dirty="0">
                <a:latin typeface="Times New Roman" panose="02020603050405020304" pitchFamily="18" charset="0"/>
                <a:cs typeface="Times New Roman" panose="02020603050405020304" pitchFamily="18" charset="0"/>
              </a:rPr>
              <a:t>of 1965. </a:t>
            </a:r>
            <a:endParaRPr lang="en-US" sz="2400" dirty="0">
              <a:latin typeface="Times New Roman" panose="02020603050405020304" pitchFamily="18" charset="0"/>
              <a:cs typeface="Times New Roman" panose="02020603050405020304" pitchFamily="18" charset="0"/>
            </a:endParaRPr>
          </a:p>
          <a:p>
            <a:pPr marL="241300" marR="27305" indent="-182880">
              <a:lnSpc>
                <a:spcPct val="150000"/>
              </a:lnSpc>
              <a:spcBef>
                <a:spcPts val="440"/>
              </a:spcBef>
              <a:buClr>
                <a:srgbClr val="FF8500"/>
              </a:buClr>
              <a:buFont typeface="Wingdings" panose="05000000000000000000"/>
              <a:buChar char=""/>
              <a:tabLst>
                <a:tab pos="241300" algn="l"/>
              </a:tabLst>
            </a:pPr>
            <a:r>
              <a:rPr sz="240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The </a:t>
            </a:r>
            <a:r>
              <a:rPr sz="2400" dirty="0">
                <a:latin typeface="Times New Roman" panose="02020603050405020304" pitchFamily="18" charset="0"/>
                <a:cs typeface="Times New Roman" panose="02020603050405020304" pitchFamily="18" charset="0"/>
              </a:rPr>
              <a:t>original intent of the program </a:t>
            </a:r>
            <a:r>
              <a:rPr sz="2400" spc="-5" dirty="0">
                <a:latin typeface="Times New Roman" panose="02020603050405020304" pitchFamily="18" charset="0"/>
                <a:cs typeface="Times New Roman" panose="02020603050405020304" pitchFamily="18" charset="0"/>
              </a:rPr>
              <a:t>was  </a:t>
            </a:r>
            <a:r>
              <a:rPr sz="2400" dirty="0">
                <a:latin typeface="Times New Roman" panose="02020603050405020304" pitchFamily="18" charset="0"/>
                <a:cs typeface="Times New Roman" panose="02020603050405020304" pitchFamily="18" charset="0"/>
              </a:rPr>
              <a:t>to </a:t>
            </a:r>
            <a:r>
              <a:rPr sz="2400" spc="-5" dirty="0">
                <a:latin typeface="Times New Roman" panose="02020603050405020304" pitchFamily="18" charset="0"/>
                <a:cs typeface="Times New Roman" panose="02020603050405020304" pitchFamily="18" charset="0"/>
              </a:rPr>
              <a:t>provide </a:t>
            </a:r>
            <a:r>
              <a:rPr sz="2400" dirty="0">
                <a:latin typeface="Times New Roman" panose="02020603050405020304" pitchFamily="18" charset="0"/>
                <a:cs typeface="Times New Roman" panose="02020603050405020304" pitchFamily="18" charset="0"/>
              </a:rPr>
              <a:t>funds to meet the health</a:t>
            </a:r>
            <a:r>
              <a:rPr sz="2400" spc="-19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care  needs of all indigent and medically  indigent</a:t>
            </a:r>
            <a:r>
              <a:rPr sz="2400" spc="-3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persons.</a:t>
            </a:r>
            <a:endParaRPr sz="2400" dirty="0">
              <a:latin typeface="Times New Roman" panose="02020603050405020304" pitchFamily="18" charset="0"/>
              <a:cs typeface="Times New Roman" panose="02020603050405020304" pitchFamily="18" charset="0"/>
            </a:endParaRPr>
          </a:p>
        </p:txBody>
      </p:sp>
      <p:sp>
        <p:nvSpPr>
          <p:cNvPr id="4" name="object 4"/>
          <p:cNvSpPr/>
          <p:nvPr/>
        </p:nvSpPr>
        <p:spPr>
          <a:xfrm>
            <a:off x="4681728" y="2593848"/>
            <a:ext cx="3567683" cy="2674620"/>
          </a:xfrm>
          <a:prstGeom prst="rect">
            <a:avLst/>
          </a:prstGeom>
          <a:blipFill>
            <a:blip r:embed="rId1" cstate="print"/>
            <a:stretch>
              <a:fillRect/>
            </a:stretch>
          </a:blipFill>
        </p:spPr>
        <p:txBody>
          <a:bodyPr wrap="square" lIns="0" tIns="0" rIns="0" bIns="0" rtlCol="0"/>
          <a:lstStyle/>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idx="1"/>
          </p:nvPr>
        </p:nvSpPr>
        <p:spPr>
          <a:xfrm>
            <a:off x="533400" y="762000"/>
            <a:ext cx="7157110" cy="5659072"/>
          </a:xfrm>
        </p:spPr>
        <p:txBody>
          <a:bodyPr/>
          <a:lstStyle/>
          <a:p>
            <a:pPr marL="57785" algn="just">
              <a:lnSpc>
                <a:spcPct val="150000"/>
              </a:lnSpc>
            </a:pPr>
            <a:r>
              <a:rPr lang="en-US" sz="2400" dirty="0">
                <a:solidFill>
                  <a:schemeClr val="tx1"/>
                </a:solidFill>
                <a:latin typeface="Times New Roman" panose="02020603050405020304" pitchFamily="18" charset="0"/>
                <a:cs typeface="Times New Roman" panose="02020603050405020304" pitchFamily="18" charset="0"/>
              </a:rPr>
              <a:t>Basic </a:t>
            </a:r>
            <a:r>
              <a:rPr lang="en-US" sz="2400" spc="-5" dirty="0">
                <a:solidFill>
                  <a:schemeClr val="tx1"/>
                </a:solidFill>
                <a:latin typeface="Times New Roman" panose="02020603050405020304" pitchFamily="18" charset="0"/>
                <a:cs typeface="Times New Roman" panose="02020603050405020304" pitchFamily="18" charset="0"/>
              </a:rPr>
              <a:t>services</a:t>
            </a:r>
            <a:r>
              <a:rPr lang="en-US" sz="2400" spc="-45" dirty="0">
                <a:solidFill>
                  <a:schemeClr val="tx1"/>
                </a:solidFill>
                <a:latin typeface="Times New Roman" panose="02020603050405020304" pitchFamily="18" charset="0"/>
                <a:cs typeface="Times New Roman" panose="02020603050405020304" pitchFamily="18" charset="0"/>
              </a:rPr>
              <a:t> </a:t>
            </a:r>
            <a:r>
              <a:rPr lang="en-US" sz="2400" dirty="0">
                <a:solidFill>
                  <a:schemeClr val="tx1"/>
                </a:solidFill>
                <a:latin typeface="Times New Roman" panose="02020603050405020304" pitchFamily="18" charset="0"/>
                <a:cs typeface="Times New Roman" panose="02020603050405020304" pitchFamily="18" charset="0"/>
              </a:rPr>
              <a:t>,</a:t>
            </a:r>
            <a:endParaRPr lang="en-US" sz="2400" dirty="0">
              <a:solidFill>
                <a:schemeClr val="tx1"/>
              </a:solidFill>
              <a:latin typeface="Times New Roman" panose="02020603050405020304" pitchFamily="18" charset="0"/>
              <a:cs typeface="Times New Roman" panose="02020603050405020304" pitchFamily="18" charset="0"/>
            </a:endParaRPr>
          </a:p>
          <a:p>
            <a:pPr marL="299085" indent="-287020" algn="just">
              <a:lnSpc>
                <a:spcPct val="150000"/>
              </a:lnSpc>
              <a:spcBef>
                <a:spcPts val="625"/>
              </a:spcBef>
              <a:buClr>
                <a:srgbClr val="FF8500"/>
              </a:buClr>
              <a:buChar char="•"/>
              <a:tabLst>
                <a:tab pos="299085" algn="l"/>
                <a:tab pos="299720" algn="l"/>
              </a:tabLst>
            </a:pPr>
            <a:r>
              <a:rPr lang="en-US" sz="2400" dirty="0">
                <a:solidFill>
                  <a:schemeClr val="tx1"/>
                </a:solidFill>
                <a:latin typeface="Times New Roman" panose="02020603050405020304" pitchFamily="18" charset="0"/>
                <a:cs typeface="Times New Roman" panose="02020603050405020304" pitchFamily="18" charset="0"/>
              </a:rPr>
              <a:t>In patient hospital</a:t>
            </a:r>
            <a:r>
              <a:rPr lang="en-US" sz="2400" spc="-100" dirty="0">
                <a:solidFill>
                  <a:schemeClr val="tx1"/>
                </a:solidFill>
                <a:latin typeface="Times New Roman" panose="02020603050405020304" pitchFamily="18" charset="0"/>
                <a:cs typeface="Times New Roman" panose="02020603050405020304" pitchFamily="18" charset="0"/>
              </a:rPr>
              <a:t> </a:t>
            </a:r>
            <a:r>
              <a:rPr lang="en-US" sz="2400" dirty="0">
                <a:solidFill>
                  <a:schemeClr val="tx1"/>
                </a:solidFill>
                <a:latin typeface="Times New Roman" panose="02020603050405020304" pitchFamily="18" charset="0"/>
                <a:cs typeface="Times New Roman" panose="02020603050405020304" pitchFamily="18" charset="0"/>
              </a:rPr>
              <a:t>care</a:t>
            </a:r>
            <a:endParaRPr lang="en-US" sz="2400" dirty="0">
              <a:solidFill>
                <a:schemeClr val="tx1"/>
              </a:solidFill>
              <a:latin typeface="Times New Roman" panose="02020603050405020304" pitchFamily="18" charset="0"/>
              <a:cs typeface="Times New Roman" panose="02020603050405020304" pitchFamily="18" charset="0"/>
            </a:endParaRPr>
          </a:p>
          <a:p>
            <a:pPr marL="347345" indent="-335280" algn="just">
              <a:lnSpc>
                <a:spcPct val="150000"/>
              </a:lnSpc>
              <a:spcBef>
                <a:spcPts val="840"/>
              </a:spcBef>
              <a:buClr>
                <a:srgbClr val="FF8500"/>
              </a:buClr>
              <a:buChar char="•"/>
              <a:tabLst>
                <a:tab pos="347345" algn="l"/>
                <a:tab pos="347980" algn="l"/>
              </a:tabLst>
            </a:pPr>
            <a:r>
              <a:rPr lang="en-US" sz="2400" dirty="0">
                <a:solidFill>
                  <a:schemeClr val="tx1"/>
                </a:solidFill>
                <a:latin typeface="Times New Roman" panose="02020603050405020304" pitchFamily="18" charset="0"/>
                <a:cs typeface="Times New Roman" panose="02020603050405020304" pitchFamily="18" charset="0"/>
              </a:rPr>
              <a:t>Outpatient hospital</a:t>
            </a:r>
            <a:r>
              <a:rPr lang="en-US" sz="2400" spc="-95" dirty="0">
                <a:solidFill>
                  <a:schemeClr val="tx1"/>
                </a:solidFill>
                <a:latin typeface="Times New Roman" panose="02020603050405020304" pitchFamily="18" charset="0"/>
                <a:cs typeface="Times New Roman" panose="02020603050405020304" pitchFamily="18" charset="0"/>
              </a:rPr>
              <a:t> </a:t>
            </a:r>
            <a:r>
              <a:rPr lang="en-US" sz="2400" dirty="0">
                <a:solidFill>
                  <a:schemeClr val="tx1"/>
                </a:solidFill>
                <a:latin typeface="Times New Roman" panose="02020603050405020304" pitchFamily="18" charset="0"/>
                <a:cs typeface="Times New Roman" panose="02020603050405020304" pitchFamily="18" charset="0"/>
              </a:rPr>
              <a:t>care</a:t>
            </a:r>
            <a:endParaRPr lang="en-US" sz="2400" dirty="0">
              <a:solidFill>
                <a:schemeClr val="tx1"/>
              </a:solidFill>
              <a:latin typeface="Times New Roman" panose="02020603050405020304" pitchFamily="18" charset="0"/>
              <a:cs typeface="Times New Roman" panose="02020603050405020304" pitchFamily="18" charset="0"/>
            </a:endParaRPr>
          </a:p>
          <a:p>
            <a:pPr marL="299085" indent="-287020" algn="just">
              <a:lnSpc>
                <a:spcPct val="150000"/>
              </a:lnSpc>
              <a:spcBef>
                <a:spcPts val="840"/>
              </a:spcBef>
              <a:buClr>
                <a:srgbClr val="FF8500"/>
              </a:buClr>
              <a:buChar char="•"/>
              <a:tabLst>
                <a:tab pos="299085" algn="l"/>
                <a:tab pos="299720" algn="l"/>
              </a:tabLst>
            </a:pPr>
            <a:r>
              <a:rPr lang="en-US" sz="2400" spc="-5" dirty="0">
                <a:solidFill>
                  <a:schemeClr val="tx1"/>
                </a:solidFill>
                <a:latin typeface="Times New Roman" panose="02020603050405020304" pitchFamily="18" charset="0"/>
                <a:cs typeface="Times New Roman" panose="02020603050405020304" pitchFamily="18" charset="0"/>
              </a:rPr>
              <a:t>Laboratory </a:t>
            </a:r>
            <a:r>
              <a:rPr lang="en-US" sz="2400" dirty="0">
                <a:solidFill>
                  <a:schemeClr val="tx1"/>
                </a:solidFill>
                <a:latin typeface="Times New Roman" panose="02020603050405020304" pitchFamily="18" charset="0"/>
                <a:cs typeface="Times New Roman" panose="02020603050405020304" pitchFamily="18" charset="0"/>
              </a:rPr>
              <a:t>and </a:t>
            </a:r>
            <a:r>
              <a:rPr lang="en-US" sz="2400" spc="-5" dirty="0">
                <a:solidFill>
                  <a:schemeClr val="tx1"/>
                </a:solidFill>
                <a:latin typeface="Times New Roman" panose="02020603050405020304" pitchFamily="18" charset="0"/>
                <a:cs typeface="Times New Roman" panose="02020603050405020304" pitchFamily="18" charset="0"/>
              </a:rPr>
              <a:t>x-ray</a:t>
            </a:r>
            <a:r>
              <a:rPr lang="en-US" sz="2400" spc="-75" dirty="0">
                <a:solidFill>
                  <a:schemeClr val="tx1"/>
                </a:solidFill>
                <a:latin typeface="Times New Roman" panose="02020603050405020304" pitchFamily="18" charset="0"/>
                <a:cs typeface="Times New Roman" panose="02020603050405020304" pitchFamily="18" charset="0"/>
              </a:rPr>
              <a:t> </a:t>
            </a:r>
            <a:r>
              <a:rPr lang="en-US" sz="2400" spc="-5" dirty="0">
                <a:solidFill>
                  <a:schemeClr val="tx1"/>
                </a:solidFill>
                <a:latin typeface="Times New Roman" panose="02020603050405020304" pitchFamily="18" charset="0"/>
                <a:cs typeface="Times New Roman" panose="02020603050405020304" pitchFamily="18" charset="0"/>
              </a:rPr>
              <a:t>services</a:t>
            </a:r>
            <a:endParaRPr lang="en-US" sz="2400" dirty="0">
              <a:solidFill>
                <a:schemeClr val="tx1"/>
              </a:solidFill>
              <a:latin typeface="Times New Roman" panose="02020603050405020304" pitchFamily="18" charset="0"/>
              <a:cs typeface="Times New Roman" panose="02020603050405020304" pitchFamily="18" charset="0"/>
            </a:endParaRPr>
          </a:p>
          <a:p>
            <a:pPr marL="299085" indent="-287020" algn="just">
              <a:lnSpc>
                <a:spcPct val="150000"/>
              </a:lnSpc>
              <a:spcBef>
                <a:spcPts val="840"/>
              </a:spcBef>
              <a:buClr>
                <a:srgbClr val="FF8500"/>
              </a:buClr>
              <a:buChar char="•"/>
              <a:tabLst>
                <a:tab pos="299085" algn="l"/>
                <a:tab pos="299720" algn="l"/>
              </a:tabLst>
            </a:pPr>
            <a:r>
              <a:rPr lang="en-US" sz="2400" dirty="0">
                <a:solidFill>
                  <a:schemeClr val="tx1"/>
                </a:solidFill>
                <a:latin typeface="Times New Roman" panose="02020603050405020304" pitchFamily="18" charset="0"/>
                <a:cs typeface="Times New Roman" panose="02020603050405020304" pitchFamily="18" charset="0"/>
              </a:rPr>
              <a:t>Skilled nursing facility</a:t>
            </a:r>
            <a:r>
              <a:rPr lang="en-US" sz="2400" spc="-95" dirty="0">
                <a:solidFill>
                  <a:schemeClr val="tx1"/>
                </a:solidFill>
                <a:latin typeface="Times New Roman" panose="02020603050405020304" pitchFamily="18" charset="0"/>
                <a:cs typeface="Times New Roman" panose="02020603050405020304" pitchFamily="18" charset="0"/>
              </a:rPr>
              <a:t> </a:t>
            </a:r>
            <a:r>
              <a:rPr lang="en-US" sz="2400" spc="-5" dirty="0">
                <a:solidFill>
                  <a:schemeClr val="tx1"/>
                </a:solidFill>
                <a:latin typeface="Times New Roman" panose="02020603050405020304" pitchFamily="18" charset="0"/>
                <a:cs typeface="Times New Roman" panose="02020603050405020304" pitchFamily="18" charset="0"/>
              </a:rPr>
              <a:t>services</a:t>
            </a:r>
            <a:endParaRPr lang="en-US" sz="2400" dirty="0">
              <a:solidFill>
                <a:schemeClr val="tx1"/>
              </a:solidFill>
              <a:latin typeface="Times New Roman" panose="02020603050405020304" pitchFamily="18" charset="0"/>
              <a:cs typeface="Times New Roman" panose="02020603050405020304" pitchFamily="18" charset="0"/>
            </a:endParaRPr>
          </a:p>
          <a:p>
            <a:pPr algn="just">
              <a:lnSpc>
                <a:spcPct val="150000"/>
              </a:lnSpc>
            </a:pPr>
            <a:endParaRPr lang="en-US" sz="2400" dirty="0">
              <a:solidFill>
                <a:schemeClr val="tx1"/>
              </a:solidFill>
            </a:endParaRPr>
          </a:p>
        </p:txBody>
      </p:sp>
      <p:pic>
        <p:nvPicPr>
          <p:cNvPr id="1028" name="Picture 4" descr="PRMC Honored Again With 5-Star Rating By Centers For Medicare &amp; Medicaid  Services | SBJ"/>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895600" y="3990609"/>
            <a:ext cx="4331067" cy="243046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299085" marR="254635" indent="-287020" algn="just">
              <a:lnSpc>
                <a:spcPct val="150000"/>
              </a:lnSpc>
              <a:spcBef>
                <a:spcPts val="335"/>
              </a:spcBef>
              <a:buClr>
                <a:srgbClr val="FF8500"/>
              </a:buClr>
              <a:buChar char="•"/>
              <a:tabLst>
                <a:tab pos="299085" algn="l"/>
                <a:tab pos="299720" algn="l"/>
              </a:tabLst>
            </a:pPr>
            <a:r>
              <a:rPr lang="en-US" sz="2400" spc="-5" dirty="0">
                <a:solidFill>
                  <a:schemeClr val="tx1"/>
                </a:solidFill>
                <a:latin typeface="Times New Roman" panose="02020603050405020304" pitchFamily="18" charset="0"/>
                <a:cs typeface="Times New Roman" panose="02020603050405020304" pitchFamily="18" charset="0"/>
              </a:rPr>
              <a:t>Home </a:t>
            </a:r>
            <a:r>
              <a:rPr lang="en-US" sz="2400" dirty="0">
                <a:solidFill>
                  <a:schemeClr val="tx1"/>
                </a:solidFill>
                <a:latin typeface="Times New Roman" panose="02020603050405020304" pitchFamily="18" charset="0"/>
                <a:cs typeface="Times New Roman" panose="02020603050405020304" pitchFamily="18" charset="0"/>
              </a:rPr>
              <a:t>health </a:t>
            </a:r>
            <a:r>
              <a:rPr lang="en-US" sz="2400" spc="-5" dirty="0">
                <a:solidFill>
                  <a:schemeClr val="tx1"/>
                </a:solidFill>
                <a:latin typeface="Times New Roman" panose="02020603050405020304" pitchFamily="18" charset="0"/>
                <a:cs typeface="Times New Roman" panose="02020603050405020304" pitchFamily="18" charset="0"/>
              </a:rPr>
              <a:t>services </a:t>
            </a:r>
            <a:r>
              <a:rPr lang="en-US" sz="2400" dirty="0">
                <a:solidFill>
                  <a:schemeClr val="tx1"/>
                </a:solidFill>
                <a:latin typeface="Times New Roman" panose="02020603050405020304" pitchFamily="18" charset="0"/>
                <a:cs typeface="Times New Roman" panose="02020603050405020304" pitchFamily="18" charset="0"/>
              </a:rPr>
              <a:t>for</a:t>
            </a:r>
            <a:r>
              <a:rPr lang="en-US" sz="2400" spc="-75" dirty="0">
                <a:solidFill>
                  <a:schemeClr val="tx1"/>
                </a:solidFill>
                <a:latin typeface="Times New Roman" panose="02020603050405020304" pitchFamily="18" charset="0"/>
                <a:cs typeface="Times New Roman" panose="02020603050405020304" pitchFamily="18" charset="0"/>
              </a:rPr>
              <a:t> </a:t>
            </a:r>
            <a:r>
              <a:rPr lang="en-US" sz="2400" spc="-5" dirty="0">
                <a:solidFill>
                  <a:schemeClr val="tx1"/>
                </a:solidFill>
                <a:latin typeface="Times New Roman" panose="02020603050405020304" pitchFamily="18" charset="0"/>
                <a:cs typeface="Times New Roman" panose="02020603050405020304" pitchFamily="18" charset="0"/>
              </a:rPr>
              <a:t>individuals  </a:t>
            </a:r>
            <a:r>
              <a:rPr lang="en-US" sz="2400" dirty="0">
                <a:solidFill>
                  <a:schemeClr val="tx1"/>
                </a:solidFill>
                <a:latin typeface="Times New Roman" panose="02020603050405020304" pitchFamily="18" charset="0"/>
                <a:cs typeface="Times New Roman" panose="02020603050405020304" pitchFamily="18" charset="0"/>
              </a:rPr>
              <a:t>aged 21 </a:t>
            </a:r>
            <a:r>
              <a:rPr lang="en-US" sz="2400" spc="-5" dirty="0">
                <a:solidFill>
                  <a:schemeClr val="tx1"/>
                </a:solidFill>
                <a:latin typeface="Times New Roman" panose="02020603050405020304" pitchFamily="18" charset="0"/>
                <a:cs typeface="Times New Roman" panose="02020603050405020304" pitchFamily="18" charset="0"/>
              </a:rPr>
              <a:t>years </a:t>
            </a:r>
            <a:r>
              <a:rPr lang="en-US" sz="2400" dirty="0">
                <a:solidFill>
                  <a:schemeClr val="tx1"/>
                </a:solidFill>
                <a:latin typeface="Times New Roman" panose="02020603050405020304" pitchFamily="18" charset="0"/>
                <a:cs typeface="Times New Roman" panose="02020603050405020304" pitchFamily="18" charset="0"/>
              </a:rPr>
              <a:t>and</a:t>
            </a:r>
            <a:r>
              <a:rPr lang="en-US" sz="2400" spc="-70" dirty="0">
                <a:solidFill>
                  <a:schemeClr val="tx1"/>
                </a:solidFill>
                <a:latin typeface="Times New Roman" panose="02020603050405020304" pitchFamily="18" charset="0"/>
                <a:cs typeface="Times New Roman" panose="02020603050405020304" pitchFamily="18" charset="0"/>
              </a:rPr>
              <a:t> </a:t>
            </a:r>
            <a:r>
              <a:rPr lang="en-US" sz="2400" spc="-15" dirty="0">
                <a:solidFill>
                  <a:schemeClr val="tx1"/>
                </a:solidFill>
                <a:latin typeface="Times New Roman" panose="02020603050405020304" pitchFamily="18" charset="0"/>
                <a:cs typeface="Times New Roman" panose="02020603050405020304" pitchFamily="18" charset="0"/>
              </a:rPr>
              <a:t>older.</a:t>
            </a:r>
            <a:endParaRPr lang="en-US" sz="2400" dirty="0">
              <a:solidFill>
                <a:schemeClr val="tx1"/>
              </a:solidFill>
              <a:latin typeface="Times New Roman" panose="02020603050405020304" pitchFamily="18" charset="0"/>
              <a:cs typeface="Times New Roman" panose="02020603050405020304" pitchFamily="18" charset="0"/>
            </a:endParaRPr>
          </a:p>
          <a:p>
            <a:pPr marL="299085" marR="5080" indent="-287020" algn="just">
              <a:lnSpc>
                <a:spcPct val="150000"/>
              </a:lnSpc>
              <a:spcBef>
                <a:spcPts val="335"/>
              </a:spcBef>
              <a:buClr>
                <a:srgbClr val="FF8500"/>
              </a:buClr>
              <a:buChar char="•"/>
              <a:tabLst>
                <a:tab pos="299085" algn="l"/>
                <a:tab pos="299720" algn="l"/>
              </a:tabLst>
            </a:pPr>
            <a:r>
              <a:rPr lang="en-US" sz="2400" dirty="0">
                <a:solidFill>
                  <a:schemeClr val="tx1"/>
                </a:solidFill>
                <a:latin typeface="Times New Roman" panose="02020603050405020304" pitchFamily="18" charset="0"/>
                <a:cs typeface="Times New Roman" panose="02020603050405020304" pitchFamily="18" charset="0"/>
              </a:rPr>
              <a:t>Early and periodic screening</a:t>
            </a:r>
            <a:r>
              <a:rPr lang="en-US" sz="2400" spc="-165" dirty="0">
                <a:solidFill>
                  <a:schemeClr val="tx1"/>
                </a:solidFill>
                <a:latin typeface="Times New Roman" panose="02020603050405020304" pitchFamily="18" charset="0"/>
                <a:cs typeface="Times New Roman" panose="02020603050405020304" pitchFamily="18" charset="0"/>
              </a:rPr>
              <a:t> </a:t>
            </a:r>
            <a:r>
              <a:rPr lang="en-US" sz="2400" dirty="0">
                <a:solidFill>
                  <a:schemeClr val="tx1"/>
                </a:solidFill>
                <a:latin typeface="Times New Roman" panose="02020603050405020304" pitchFamily="18" charset="0"/>
                <a:cs typeface="Times New Roman" panose="02020603050405020304" pitchFamily="18" charset="0"/>
              </a:rPr>
              <a:t>,diagnosis  and </a:t>
            </a:r>
            <a:r>
              <a:rPr lang="en-US" sz="2400" spc="-5" dirty="0">
                <a:solidFill>
                  <a:schemeClr val="tx1"/>
                </a:solidFill>
                <a:latin typeface="Times New Roman" panose="02020603050405020304" pitchFamily="18" charset="0"/>
                <a:cs typeface="Times New Roman" panose="02020603050405020304" pitchFamily="18" charset="0"/>
              </a:rPr>
              <a:t>treatment </a:t>
            </a:r>
            <a:r>
              <a:rPr lang="en-US" sz="2400" dirty="0">
                <a:solidFill>
                  <a:schemeClr val="tx1"/>
                </a:solidFill>
                <a:latin typeface="Times New Roman" panose="02020603050405020304" pitchFamily="18" charset="0"/>
                <a:cs typeface="Times New Roman" panose="02020603050405020304" pitchFamily="18" charset="0"/>
              </a:rPr>
              <a:t>(EPDST) program for  </a:t>
            </a:r>
            <a:r>
              <a:rPr lang="en-US" sz="2400" spc="-5" dirty="0">
                <a:solidFill>
                  <a:schemeClr val="tx1"/>
                </a:solidFill>
                <a:latin typeface="Times New Roman" panose="02020603050405020304" pitchFamily="18" charset="0"/>
                <a:cs typeface="Times New Roman" panose="02020603050405020304" pitchFamily="18" charset="0"/>
              </a:rPr>
              <a:t>individuals </a:t>
            </a:r>
            <a:r>
              <a:rPr lang="en-US" sz="2400" dirty="0">
                <a:solidFill>
                  <a:schemeClr val="tx1"/>
                </a:solidFill>
                <a:latin typeface="Times New Roman" panose="02020603050405020304" pitchFamily="18" charset="0"/>
                <a:cs typeface="Times New Roman" panose="02020603050405020304" pitchFamily="18" charset="0"/>
              </a:rPr>
              <a:t>under 21</a:t>
            </a:r>
            <a:r>
              <a:rPr lang="en-US" sz="2400" spc="-60" dirty="0">
                <a:solidFill>
                  <a:schemeClr val="tx1"/>
                </a:solidFill>
                <a:latin typeface="Times New Roman" panose="02020603050405020304" pitchFamily="18" charset="0"/>
                <a:cs typeface="Times New Roman" panose="02020603050405020304" pitchFamily="18" charset="0"/>
              </a:rPr>
              <a:t> </a:t>
            </a:r>
            <a:r>
              <a:rPr lang="en-US" sz="2400" spc="-5" dirty="0">
                <a:solidFill>
                  <a:schemeClr val="tx1"/>
                </a:solidFill>
                <a:latin typeface="Times New Roman" panose="02020603050405020304" pitchFamily="18" charset="0"/>
                <a:cs typeface="Times New Roman" panose="02020603050405020304" pitchFamily="18" charset="0"/>
              </a:rPr>
              <a:t>years</a:t>
            </a:r>
            <a:endParaRPr lang="en-US" sz="2400" dirty="0">
              <a:solidFill>
                <a:schemeClr val="tx1"/>
              </a:solidFill>
              <a:latin typeface="Times New Roman" panose="02020603050405020304" pitchFamily="18" charset="0"/>
              <a:cs typeface="Times New Roman" panose="02020603050405020304" pitchFamily="18" charset="0"/>
            </a:endParaRPr>
          </a:p>
          <a:p>
            <a:pPr marL="299085" indent="-287020" algn="just">
              <a:lnSpc>
                <a:spcPct val="150000"/>
              </a:lnSpc>
              <a:spcBef>
                <a:spcPts val="840"/>
              </a:spcBef>
              <a:buClr>
                <a:srgbClr val="FF8500"/>
              </a:buClr>
              <a:buChar char="•"/>
              <a:tabLst>
                <a:tab pos="299085" algn="l"/>
                <a:tab pos="299720" algn="l"/>
              </a:tabLst>
            </a:pPr>
            <a:r>
              <a:rPr lang="en-US" sz="2400" spc="-5" dirty="0">
                <a:solidFill>
                  <a:schemeClr val="tx1"/>
                </a:solidFill>
                <a:latin typeface="Times New Roman" panose="02020603050405020304" pitchFamily="18" charset="0"/>
                <a:cs typeface="Times New Roman" panose="02020603050405020304" pitchFamily="18" charset="0"/>
              </a:rPr>
              <a:t>Family </a:t>
            </a:r>
            <a:r>
              <a:rPr lang="en-US" sz="2400" dirty="0">
                <a:solidFill>
                  <a:schemeClr val="tx1"/>
                </a:solidFill>
                <a:latin typeface="Times New Roman" panose="02020603050405020304" pitchFamily="18" charset="0"/>
                <a:cs typeface="Times New Roman" panose="02020603050405020304" pitchFamily="18" charset="0"/>
              </a:rPr>
              <a:t>planning</a:t>
            </a:r>
            <a:r>
              <a:rPr lang="en-US" sz="2400" spc="-50" dirty="0">
                <a:solidFill>
                  <a:schemeClr val="tx1"/>
                </a:solidFill>
                <a:latin typeface="Times New Roman" panose="02020603050405020304" pitchFamily="18" charset="0"/>
                <a:cs typeface="Times New Roman" panose="02020603050405020304" pitchFamily="18" charset="0"/>
              </a:rPr>
              <a:t> </a:t>
            </a:r>
            <a:r>
              <a:rPr lang="en-US" sz="2400" spc="-5" dirty="0">
                <a:solidFill>
                  <a:schemeClr val="tx1"/>
                </a:solidFill>
                <a:latin typeface="Times New Roman" panose="02020603050405020304" pitchFamily="18" charset="0"/>
                <a:cs typeface="Times New Roman" panose="02020603050405020304" pitchFamily="18" charset="0"/>
              </a:rPr>
              <a:t>services</a:t>
            </a:r>
            <a:endParaRPr lang="en-US" sz="2400" dirty="0">
              <a:solidFill>
                <a:schemeClr val="tx1"/>
              </a:solidFill>
              <a:latin typeface="Times New Roman" panose="02020603050405020304" pitchFamily="18" charset="0"/>
              <a:cs typeface="Times New Roman" panose="02020603050405020304" pitchFamily="18" charset="0"/>
            </a:endParaRPr>
          </a:p>
          <a:p>
            <a:pPr marL="299085" indent="-287020" algn="just">
              <a:lnSpc>
                <a:spcPct val="150000"/>
              </a:lnSpc>
              <a:spcBef>
                <a:spcPts val="840"/>
              </a:spcBef>
              <a:buClr>
                <a:srgbClr val="FF8500"/>
              </a:buClr>
              <a:buChar char="•"/>
              <a:tabLst>
                <a:tab pos="299085" algn="l"/>
                <a:tab pos="299720" algn="l"/>
              </a:tabLst>
            </a:pPr>
            <a:r>
              <a:rPr lang="en-US" sz="2400" spc="-5" dirty="0">
                <a:solidFill>
                  <a:schemeClr val="tx1"/>
                </a:solidFill>
                <a:latin typeface="Times New Roman" panose="02020603050405020304" pitchFamily="18" charset="0"/>
                <a:cs typeface="Times New Roman" panose="02020603050405020304" pitchFamily="18" charset="0"/>
              </a:rPr>
              <a:t>Physician</a:t>
            </a:r>
            <a:r>
              <a:rPr lang="en-US" sz="2400" spc="-20" dirty="0">
                <a:solidFill>
                  <a:schemeClr val="tx1"/>
                </a:solidFill>
                <a:latin typeface="Times New Roman" panose="02020603050405020304" pitchFamily="18" charset="0"/>
                <a:cs typeface="Times New Roman" panose="02020603050405020304" pitchFamily="18" charset="0"/>
              </a:rPr>
              <a:t> </a:t>
            </a:r>
            <a:r>
              <a:rPr lang="en-US" sz="2400" spc="-5" dirty="0">
                <a:solidFill>
                  <a:schemeClr val="tx1"/>
                </a:solidFill>
                <a:latin typeface="Times New Roman" panose="02020603050405020304" pitchFamily="18" charset="0"/>
                <a:cs typeface="Times New Roman" panose="02020603050405020304" pitchFamily="18" charset="0"/>
              </a:rPr>
              <a:t>services</a:t>
            </a:r>
            <a:endParaRPr lang="en-US" sz="2400" dirty="0">
              <a:solidFill>
                <a:schemeClr val="tx1"/>
              </a:solidFill>
              <a:latin typeface="Times New Roman" panose="02020603050405020304" pitchFamily="18" charset="0"/>
              <a:cs typeface="Times New Roman" panose="02020603050405020304" pitchFamily="18" charset="0"/>
            </a:endParaRPr>
          </a:p>
          <a:p>
            <a:pPr algn="just">
              <a:lnSpc>
                <a:spcPct val="150000"/>
              </a:lnSpc>
            </a:pPr>
            <a:endParaRPr lang="en-US" sz="2400"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Title 1"/>
          <p:cNvSpPr>
            <a:spLocks noGrp="1" noChangeArrowheads="1"/>
          </p:cNvSpPr>
          <p:nvPr>
            <p:ph type="title"/>
          </p:nvPr>
        </p:nvSpPr>
        <p:spPr>
          <a:xfrm>
            <a:off x="0" y="193674"/>
            <a:ext cx="9144000" cy="1295400"/>
          </a:xfrm>
        </p:spPr>
        <p:txBody>
          <a:bodyPr>
            <a:noAutofit/>
          </a:bodyPr>
          <a:lstStyle/>
          <a:p>
            <a:pPr algn="ctr" eaLnBrk="1" hangingPunct="1"/>
            <a:r>
              <a:rPr lang="en-US" altLang="en-US" sz="3600" dirty="0">
                <a:solidFill>
                  <a:srgbClr val="CC00CC"/>
                </a:solidFill>
                <a:latin typeface="Times New Roman" panose="02020603050405020304" pitchFamily="18" charset="0"/>
                <a:cs typeface="Times New Roman" panose="02020603050405020304" pitchFamily="18" charset="0"/>
              </a:rPr>
              <a:t>Early and periodic screening, diagnosis and treatment services {EPSDT}</a:t>
            </a:r>
            <a:br>
              <a:rPr lang="en-US" altLang="en-US" sz="3600" dirty="0">
                <a:solidFill>
                  <a:srgbClr val="CC00CC"/>
                </a:solidFill>
                <a:latin typeface="Times New Roman" panose="02020603050405020304" pitchFamily="18" charset="0"/>
                <a:cs typeface="Times New Roman" panose="02020603050405020304" pitchFamily="18" charset="0"/>
              </a:rPr>
            </a:br>
            <a:endParaRPr lang="en-IN" altLang="en-US" sz="3600" dirty="0">
              <a:solidFill>
                <a:srgbClr val="CC00CC"/>
              </a:solidFill>
            </a:endParaRPr>
          </a:p>
        </p:txBody>
      </p:sp>
      <p:sp>
        <p:nvSpPr>
          <p:cNvPr id="99331" name="Content Placeholder 2"/>
          <p:cNvSpPr>
            <a:spLocks noGrp="1" noChangeArrowheads="1"/>
          </p:cNvSpPr>
          <p:nvPr>
            <p:ph idx="1"/>
          </p:nvPr>
        </p:nvSpPr>
        <p:spPr>
          <a:xfrm>
            <a:off x="609600" y="1371600"/>
            <a:ext cx="8382000" cy="5486400"/>
          </a:xfrm>
        </p:spPr>
        <p:txBody>
          <a:bodyPr/>
          <a:lstStyle/>
          <a:p>
            <a:pPr eaLnBrk="1" hangingPunct="1">
              <a:lnSpc>
                <a:spcPct val="150000"/>
              </a:lnSpc>
              <a:buFont typeface="Wingdings 2" panose="05020102010507070707" pitchFamily="18" charset="2"/>
              <a:buBlip>
                <a:blip r:embed="rId1"/>
              </a:buBlip>
            </a:pPr>
            <a:r>
              <a:rPr lang="en-US" altLang="en-US" sz="2400" dirty="0">
                <a:latin typeface="Times New Roman" panose="02020603050405020304" pitchFamily="18" charset="0"/>
                <a:cs typeface="Times New Roman" panose="02020603050405020304" pitchFamily="18" charset="0"/>
              </a:rPr>
              <a:t>Enacted into law in the year 1967,amended in the year1989 .</a:t>
            </a:r>
            <a:endParaRPr lang="en-US" altLang="en-US" sz="2400" dirty="0">
              <a:latin typeface="Times New Roman" panose="02020603050405020304" pitchFamily="18" charset="0"/>
              <a:cs typeface="Times New Roman" panose="02020603050405020304" pitchFamily="18" charset="0"/>
            </a:endParaRPr>
          </a:p>
          <a:p>
            <a:pPr eaLnBrk="1" hangingPunct="1">
              <a:lnSpc>
                <a:spcPct val="150000"/>
              </a:lnSpc>
              <a:buFont typeface="Wingdings 2" panose="05020102010507070707" pitchFamily="18" charset="2"/>
              <a:buBlip>
                <a:blip r:embed="rId1"/>
              </a:buBlip>
            </a:pPr>
            <a:r>
              <a:rPr lang="en-US" altLang="en-US" sz="2400" dirty="0">
                <a:latin typeface="Times New Roman" panose="02020603050405020304" pitchFamily="18" charset="0"/>
                <a:cs typeface="Times New Roman" panose="02020603050405020304" pitchFamily="18" charset="0"/>
              </a:rPr>
              <a:t>Provides for periodic </a:t>
            </a:r>
            <a:r>
              <a:rPr lang="en-US" altLang="en-US" sz="2400" dirty="0" err="1">
                <a:latin typeface="Times New Roman" panose="02020603050405020304" pitchFamily="18" charset="0"/>
                <a:cs typeface="Times New Roman" panose="02020603050405020304" pitchFamily="18" charset="0"/>
              </a:rPr>
              <a:t>screening,vision,dental</a:t>
            </a:r>
            <a:r>
              <a:rPr lang="en-US" altLang="en-US" sz="2400" dirty="0">
                <a:latin typeface="Times New Roman" panose="02020603050405020304" pitchFamily="18" charset="0"/>
                <a:cs typeface="Times New Roman" panose="02020603050405020304" pitchFamily="18" charset="0"/>
              </a:rPr>
              <a:t>, hearing and necessary and follow-up services for Medicaid recipients under age of 21.</a:t>
            </a:r>
            <a:endParaRPr lang="en-US" altLang="en-US" sz="2400" dirty="0">
              <a:latin typeface="Times New Roman" panose="02020603050405020304" pitchFamily="18" charset="0"/>
              <a:cs typeface="Times New Roman" panose="02020603050405020304" pitchFamily="18" charset="0"/>
            </a:endParaRPr>
          </a:p>
          <a:p>
            <a:pPr eaLnBrk="1" hangingPunct="1"/>
            <a:endParaRPr lang="en-US" altLang="en-US" dirty="0"/>
          </a:p>
          <a:p>
            <a:pPr eaLnBrk="1" hangingPunct="1">
              <a:buFontTx/>
              <a:buNone/>
            </a:pPr>
            <a:endParaRPr lang="en-IN" altLang="en-US" dirty="0"/>
          </a:p>
        </p:txBody>
      </p:sp>
      <p:sp>
        <p:nvSpPr>
          <p:cNvPr id="99332" name="Rectangle 28"/>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797A58F2-582B-474F-8B30-3623CDAD11D1}" type="slidenum">
              <a:rPr lang="en-US" altLang="en-US" smtClean="0">
                <a:solidFill>
                  <a:srgbClr val="D38E27"/>
                </a:solidFill>
                <a:latin typeface="Tahoma" panose="020B0604030504040204" pitchFamily="34" charset="0"/>
                <a:cs typeface="Arial" panose="020B0604020202020204" pitchFamily="34" charset="0"/>
              </a:rPr>
            </a:fld>
            <a:endParaRPr lang="en-US" altLang="en-US">
              <a:solidFill>
                <a:srgbClr val="D38E27"/>
              </a:solidFill>
              <a:latin typeface="Tahoma" panose="020B060403050404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85800"/>
            <a:ext cx="8686800" cy="914400"/>
          </a:xfrm>
        </p:spPr>
        <p:txBody>
          <a:bodyPr rtlCol="0">
            <a:normAutofit fontScale="90000"/>
          </a:bodyPr>
          <a:lstStyle/>
          <a:p>
            <a:pPr algn="ctr" eaLnBrk="1" fontAlgn="auto" hangingPunct="1">
              <a:spcAft>
                <a:spcPts val="0"/>
              </a:spcAft>
              <a:defRPr/>
            </a:pPr>
            <a:r>
              <a:rPr lang="en-US" dirty="0">
                <a:solidFill>
                  <a:srgbClr val="002060"/>
                </a:solidFill>
              </a:rPr>
              <a:t>﻿</a:t>
            </a:r>
            <a:r>
              <a:rPr lang="en-US" sz="2700" b="1" dirty="0">
                <a:solidFill>
                  <a:srgbClr val="002060"/>
                </a:solidFill>
                <a:latin typeface="Times New Roman" panose="02020603050405020304" pitchFamily="18" charset="0"/>
                <a:cs typeface="Times New Roman" panose="02020603050405020304" pitchFamily="18" charset="0"/>
              </a:rPr>
              <a:t>STATE CHILDREN'S HEALTH INSURANCE PROGRAM </a:t>
            </a:r>
            <a:r>
              <a:rPr lang="en-US" sz="2700" dirty="0">
                <a:solidFill>
                  <a:srgbClr val="002060"/>
                </a:solidFill>
                <a:latin typeface="Times New Roman" panose="02020603050405020304" pitchFamily="18" charset="0"/>
                <a:cs typeface="Times New Roman" panose="02020603050405020304" pitchFamily="18" charset="0"/>
              </a:rPr>
              <a:t>(SCHIP) </a:t>
            </a:r>
            <a:br>
              <a:rPr lang="en-US" dirty="0">
                <a:solidFill>
                  <a:srgbClr val="002060"/>
                </a:solidFill>
              </a:rPr>
            </a:br>
            <a:br>
              <a:rPr lang="en-US" dirty="0">
                <a:solidFill>
                  <a:srgbClr val="002060"/>
                </a:solidFill>
              </a:rPr>
            </a:br>
            <a:endParaRPr lang="en-US" dirty="0">
              <a:solidFill>
                <a:srgbClr val="002060"/>
              </a:solidFill>
            </a:endParaRPr>
          </a:p>
        </p:txBody>
      </p:sp>
      <p:sp>
        <p:nvSpPr>
          <p:cNvPr id="102403" name="Content Placeholder 2"/>
          <p:cNvSpPr>
            <a:spLocks noGrp="1" noChangeArrowheads="1"/>
          </p:cNvSpPr>
          <p:nvPr>
            <p:ph idx="1"/>
          </p:nvPr>
        </p:nvSpPr>
        <p:spPr>
          <a:xfrm>
            <a:off x="171450" y="1357314"/>
            <a:ext cx="8534400" cy="4999037"/>
          </a:xfrm>
        </p:spPr>
        <p:txBody>
          <a:bodyPr/>
          <a:lstStyle/>
          <a:p>
            <a:pPr algn="just" eaLnBrk="1" hangingPunct="1">
              <a:lnSpc>
                <a:spcPct val="150000"/>
              </a:lnSpc>
            </a:pPr>
            <a:r>
              <a:rPr lang="en-US" altLang="en-US" sz="2400" dirty="0">
                <a:latin typeface="Times New Roman" panose="02020603050405020304" pitchFamily="18" charset="0"/>
                <a:cs typeface="Times New Roman" panose="02020603050405020304" pitchFamily="18" charset="0"/>
              </a:rPr>
              <a:t>This program was developed in USA to provide coverage for children in low to moderate-income families who do not qualify for Medicaid. </a:t>
            </a:r>
            <a:endParaRPr lang="en-US" altLang="en-US" sz="2400" dirty="0">
              <a:latin typeface="Times New Roman" panose="02020603050405020304" pitchFamily="18" charset="0"/>
              <a:cs typeface="Times New Roman" panose="02020603050405020304" pitchFamily="18" charset="0"/>
            </a:endParaRPr>
          </a:p>
          <a:p>
            <a:pPr marL="0" indent="0" eaLnBrk="1" hangingPunct="1">
              <a:buNone/>
            </a:pPr>
            <a:endParaRPr lang="en-US" altLang="en-US" dirty="0"/>
          </a:p>
        </p:txBody>
      </p:sp>
      <p:sp>
        <p:nvSpPr>
          <p:cNvPr id="102404" name="Slide Number Placeholder 3"/>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D53A1A1A-2D55-4786-A9E4-13B376795B66}" type="slidenum">
              <a:rPr lang="en-US" altLang="en-US" smtClean="0">
                <a:solidFill>
                  <a:srgbClr val="D38E27"/>
                </a:solidFill>
                <a:latin typeface="Tahoma" panose="020B0604030504040204" pitchFamily="34" charset="0"/>
                <a:cs typeface="Arial" panose="020B0604020202020204" pitchFamily="34" charset="0"/>
              </a:rPr>
            </a:fld>
            <a:endParaRPr lang="en-US" altLang="en-US">
              <a:solidFill>
                <a:srgbClr val="D38E27"/>
              </a:solidFill>
              <a:latin typeface="Tahoma" panose="020B0604030504040204" pitchFamily="34" charset="0"/>
              <a:cs typeface="Arial" panose="020B0604020202020204" pitchFamily="34" charset="0"/>
            </a:endParaRPr>
          </a:p>
        </p:txBody>
      </p:sp>
      <p:pic>
        <p:nvPicPr>
          <p:cNvPr id="12290" name="Picture 2" descr="Oral Health Milestones"/>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514599" y="2900361"/>
            <a:ext cx="4684957" cy="311943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Title 1"/>
          <p:cNvSpPr>
            <a:spLocks noGrp="1" noChangeArrowheads="1"/>
          </p:cNvSpPr>
          <p:nvPr>
            <p:ph type="title"/>
          </p:nvPr>
        </p:nvSpPr>
        <p:spPr>
          <a:xfrm>
            <a:off x="304800" y="304800"/>
            <a:ext cx="8686800" cy="990600"/>
          </a:xfrm>
        </p:spPr>
        <p:txBody>
          <a:bodyPr/>
          <a:lstStyle/>
          <a:p>
            <a:pPr eaLnBrk="1" hangingPunct="1"/>
            <a:r>
              <a:rPr lang="en-US" altLang="en-US" sz="2400" b="1" dirty="0">
                <a:solidFill>
                  <a:srgbClr val="C00000"/>
                </a:solidFill>
                <a:latin typeface="Times New Roman" panose="02020603050405020304" pitchFamily="18" charset="0"/>
                <a:cs typeface="Times New Roman" panose="02020603050405020304" pitchFamily="18" charset="0"/>
              </a:rPr>
              <a:t>National Health Insurance</a:t>
            </a:r>
            <a:endParaRPr lang="en-IN" altLang="en-US" sz="2400" b="1" dirty="0">
              <a:solidFill>
                <a:srgbClr val="C00000"/>
              </a:solidFill>
              <a:latin typeface="Times New Roman" panose="02020603050405020304" pitchFamily="18" charset="0"/>
              <a:cs typeface="Times New Roman" panose="02020603050405020304" pitchFamily="18" charset="0"/>
            </a:endParaRPr>
          </a:p>
        </p:txBody>
      </p:sp>
      <p:sp>
        <p:nvSpPr>
          <p:cNvPr id="104451" name="Content Placeholder 2"/>
          <p:cNvSpPr>
            <a:spLocks noGrp="1" noChangeArrowheads="1"/>
          </p:cNvSpPr>
          <p:nvPr>
            <p:ph idx="1"/>
          </p:nvPr>
        </p:nvSpPr>
        <p:spPr>
          <a:xfrm>
            <a:off x="304800" y="1554163"/>
            <a:ext cx="8458200" cy="4525962"/>
          </a:xfrm>
        </p:spPr>
        <p:txBody>
          <a:bodyPr/>
          <a:lstStyle/>
          <a:p>
            <a:pPr algn="just" eaLnBrk="1" hangingPunct="1">
              <a:lnSpc>
                <a:spcPct val="150000"/>
              </a:lnSpc>
              <a:buFont typeface="Wingdings 2" panose="05020102010507070707" pitchFamily="18" charset="2"/>
              <a:buNone/>
            </a:pPr>
            <a:r>
              <a:rPr lang="en-US" altLang="en-US" sz="2400" dirty="0">
                <a:solidFill>
                  <a:srgbClr val="000066"/>
                </a:solidFill>
                <a:latin typeface="Times New Roman" panose="02020603050405020304" pitchFamily="18" charset="0"/>
                <a:cs typeface="Times New Roman" panose="02020603050405020304" pitchFamily="18" charset="0"/>
              </a:rPr>
              <a:t> Introduced by</a:t>
            </a:r>
            <a:endParaRPr lang="en-US" altLang="en-US" sz="2400" dirty="0">
              <a:latin typeface="Times New Roman" panose="02020603050405020304" pitchFamily="18" charset="0"/>
              <a:cs typeface="Times New Roman" panose="02020603050405020304" pitchFamily="18" charset="0"/>
            </a:endParaRPr>
          </a:p>
          <a:p>
            <a:pPr lvl="2" algn="just" eaLnBrk="1" hangingPunct="1">
              <a:lnSpc>
                <a:spcPct val="150000"/>
              </a:lnSpc>
              <a:buFont typeface="Wingdings" panose="05000000000000000000" pitchFamily="2" charset="2"/>
              <a:buChar char="Ø"/>
            </a:pPr>
            <a:r>
              <a:rPr lang="en-US" altLang="en-US" sz="2400" dirty="0">
                <a:latin typeface="Times New Roman" panose="02020603050405020304" pitchFamily="18" charset="0"/>
                <a:cs typeface="Times New Roman" panose="02020603050405020304" pitchFamily="18" charset="0"/>
              </a:rPr>
              <a:t>Bismarck in Germany in 1880’s</a:t>
            </a:r>
            <a:endParaRPr lang="en-US" altLang="en-US" sz="2400" dirty="0">
              <a:latin typeface="Times New Roman" panose="02020603050405020304" pitchFamily="18" charset="0"/>
              <a:cs typeface="Times New Roman" panose="02020603050405020304" pitchFamily="18" charset="0"/>
            </a:endParaRPr>
          </a:p>
          <a:p>
            <a:pPr lvl="2" algn="just" eaLnBrk="1" hangingPunct="1">
              <a:lnSpc>
                <a:spcPct val="150000"/>
              </a:lnSpc>
              <a:buFont typeface="Wingdings" panose="05000000000000000000" pitchFamily="2" charset="2"/>
              <a:buChar char="Ø"/>
            </a:pPr>
            <a:r>
              <a:rPr lang="en-US" altLang="en-US" sz="2400" dirty="0">
                <a:latin typeface="Times New Roman" panose="02020603050405020304" pitchFamily="18" charset="0"/>
                <a:cs typeface="Times New Roman" panose="02020603050405020304" pitchFamily="18" charset="0"/>
              </a:rPr>
              <a:t>Lloyd George in Britain  in 1910</a:t>
            </a:r>
            <a:endParaRPr lang="en-US" altLang="en-US" sz="2400" dirty="0">
              <a:latin typeface="Times New Roman" panose="02020603050405020304" pitchFamily="18" charset="0"/>
              <a:cs typeface="Times New Roman" panose="02020603050405020304" pitchFamily="18" charset="0"/>
            </a:endParaRPr>
          </a:p>
          <a:p>
            <a:pPr algn="just" eaLnBrk="1" hangingPunct="1">
              <a:lnSpc>
                <a:spcPct val="150000"/>
              </a:lnSpc>
              <a:buFont typeface="Wingdings" panose="05000000000000000000" pitchFamily="2" charset="2"/>
              <a:buChar char="Ø"/>
            </a:pPr>
            <a:r>
              <a:rPr lang="en-US" altLang="en-US" sz="2400" dirty="0">
                <a:latin typeface="Times New Roman" panose="02020603050405020304" pitchFamily="18" charset="0"/>
                <a:cs typeface="Times New Roman" panose="02020603050405020304" pitchFamily="18" charset="0"/>
              </a:rPr>
              <a:t>NHI is primarily a financing mechanism by which health care services are paid for from a </a:t>
            </a:r>
            <a:r>
              <a:rPr lang="en-US" altLang="en-US" sz="2400" b="1" dirty="0">
                <a:latin typeface="Times New Roman" panose="02020603050405020304" pitchFamily="18" charset="0"/>
                <a:cs typeface="Times New Roman" panose="02020603050405020304" pitchFamily="18" charset="0"/>
              </a:rPr>
              <a:t>publicly organized fund</a:t>
            </a:r>
            <a:endParaRPr lang="en-US" altLang="en-US" sz="2400" b="1" dirty="0">
              <a:latin typeface="Times New Roman" panose="02020603050405020304" pitchFamily="18" charset="0"/>
              <a:cs typeface="Times New Roman" panose="02020603050405020304" pitchFamily="18" charset="0"/>
            </a:endParaRPr>
          </a:p>
          <a:p>
            <a:pPr eaLnBrk="1" hangingPunct="1">
              <a:buFontTx/>
              <a:buNone/>
            </a:pPr>
            <a:endParaRPr lang="en-US" altLang="en-US" dirty="0"/>
          </a:p>
          <a:p>
            <a:pPr eaLnBrk="1" hangingPunct="1"/>
            <a:endParaRPr lang="en-IN" altLang="en-US" dirty="0"/>
          </a:p>
        </p:txBody>
      </p:sp>
      <p:sp>
        <p:nvSpPr>
          <p:cNvPr id="104452" name="Rectangle 28"/>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B001C107-66A6-4EB8-B14E-10B21C3F9644}" type="slidenum">
              <a:rPr lang="en-US" altLang="en-US" smtClean="0">
                <a:solidFill>
                  <a:srgbClr val="D38E27"/>
                </a:solidFill>
                <a:latin typeface="Tahoma" panose="020B0604030504040204" pitchFamily="34" charset="0"/>
                <a:cs typeface="Arial" panose="020B0604020202020204" pitchFamily="34" charset="0"/>
              </a:rPr>
            </a:fld>
            <a:endParaRPr lang="en-US" altLang="en-US">
              <a:solidFill>
                <a:srgbClr val="D38E27"/>
              </a:solidFill>
              <a:latin typeface="Tahoma" panose="020B060403050404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050"/>
            <a:ext cx="7886700" cy="1325563"/>
          </a:xfrm>
        </p:spPr>
        <p:txBody>
          <a:bodyPr>
            <a:normAutofit/>
          </a:bodyPr>
          <a:lstStyle/>
          <a:p>
            <a:pPr algn="ctr"/>
            <a:r>
              <a:rPr lang="en-US" sz="3600" b="1" dirty="0">
                <a:solidFill>
                  <a:srgbClr val="FF0000"/>
                </a:solidFill>
                <a:latin typeface="Times New Roman" panose="02020603050405020304" pitchFamily="18" charset="0"/>
                <a:cs typeface="Times New Roman" panose="02020603050405020304" pitchFamily="18" charset="0"/>
              </a:rPr>
              <a:t>INDIAN SCENARIO</a:t>
            </a:r>
            <a:endParaRPr lang="en-US" sz="3600" b="1" dirty="0">
              <a:solidFill>
                <a:srgbClr val="FF0000"/>
              </a:solidFill>
              <a:latin typeface="Times New Roman" panose="02020603050405020304" pitchFamily="18" charset="0"/>
              <a:cs typeface="Times New Roman" panose="02020603050405020304" pitchFamily="18" charset="0"/>
            </a:endParaRPr>
          </a:p>
        </p:txBody>
      </p:sp>
      <p:pic>
        <p:nvPicPr>
          <p:cNvPr id="13314" name="Picture 2" descr="india Agricultural map | Vector World Maps"/>
          <p:cNvPicPr>
            <a:picLocks noGrp="1" noChangeAspect="1" noChangeArrowheads="1"/>
          </p:cNvPicPr>
          <p:nvPr>
            <p:ph idx="1"/>
          </p:nvPr>
        </p:nvPicPr>
        <p:blipFill rotWithShape="1">
          <a:blip r:embed="rId1">
            <a:extLst>
              <a:ext uri="{28A0092B-C50C-407E-A947-70E740481C1C}">
                <a14:useLocalDpi xmlns:a14="http://schemas.microsoft.com/office/drawing/2010/main" val="0"/>
              </a:ext>
            </a:extLst>
          </a:blip>
          <a:srcRect l="12199"/>
          <a:stretch>
            <a:fillRect/>
          </a:stretch>
        </p:blipFill>
        <p:spPr bwMode="auto">
          <a:xfrm>
            <a:off x="1447800" y="472752"/>
            <a:ext cx="5771768" cy="591249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8" descr="Covid capitalism is flirting with socialis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00250" y="3408363"/>
            <a:ext cx="5391150" cy="302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Oval 5"/>
          <p:cNvSpPr/>
          <p:nvPr/>
        </p:nvSpPr>
        <p:spPr>
          <a:xfrm>
            <a:off x="4400550" y="4495800"/>
            <a:ext cx="1695450" cy="1295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9" name="TextBox 8"/>
          <p:cNvSpPr txBox="1"/>
          <p:nvPr/>
        </p:nvSpPr>
        <p:spPr>
          <a:xfrm>
            <a:off x="4857750" y="4738172"/>
            <a:ext cx="1238250" cy="707886"/>
          </a:xfrm>
          <a:prstGeom prst="rect">
            <a:avLst/>
          </a:prstGeom>
          <a:noFill/>
        </p:spPr>
        <p:txBody>
          <a:bodyPr wrap="square">
            <a:spAutoFit/>
          </a:bodyPr>
          <a:lstStyle/>
          <a:p>
            <a:r>
              <a:rPr lang="en-US" altLang="en-US" sz="4000" dirty="0">
                <a:solidFill>
                  <a:srgbClr val="FF0000"/>
                </a:solidFill>
                <a:latin typeface="Times New Roman" panose="02020603050405020304" pitchFamily="18" charset="0"/>
                <a:cs typeface="Times New Roman" panose="02020603050405020304" pitchFamily="18" charset="0"/>
              </a:rPr>
              <a:t>2%</a:t>
            </a:r>
            <a:endParaRPr lang="en-US" sz="4000"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Title 1"/>
          <p:cNvSpPr>
            <a:spLocks noGrp="1" noChangeArrowheads="1"/>
          </p:cNvSpPr>
          <p:nvPr>
            <p:ph type="title"/>
          </p:nvPr>
        </p:nvSpPr>
        <p:spPr>
          <a:xfrm>
            <a:off x="301625" y="228600"/>
            <a:ext cx="8686800" cy="1069975"/>
          </a:xfrm>
        </p:spPr>
        <p:txBody>
          <a:bodyPr/>
          <a:lstStyle/>
          <a:p>
            <a:pPr algn="ctr" eaLnBrk="1" hangingPunct="1"/>
            <a:r>
              <a:rPr lang="en-US" altLang="en-US" sz="2800">
                <a:solidFill>
                  <a:srgbClr val="C00000"/>
                </a:solidFill>
                <a:latin typeface="Times New Roman" panose="02020603050405020304" pitchFamily="18" charset="0"/>
                <a:cs typeface="Times New Roman" panose="02020603050405020304" pitchFamily="18" charset="0"/>
              </a:rPr>
              <a:t>EMPLOYEES STATE INSURANCE SCHEME(ESI)</a:t>
            </a:r>
            <a:endParaRPr lang="en-US" altLang="en-US" sz="2800">
              <a:solidFill>
                <a:srgbClr val="C00000"/>
              </a:solidFill>
              <a:latin typeface="Times New Roman" panose="02020603050405020304" pitchFamily="18" charset="0"/>
              <a:cs typeface="Times New Roman" panose="02020603050405020304" pitchFamily="18" charset="0"/>
            </a:endParaRPr>
          </a:p>
        </p:txBody>
      </p:sp>
      <p:sp>
        <p:nvSpPr>
          <p:cNvPr id="112643" name="Slide Number Placeholder 2"/>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E16011D1-9CCE-4A41-B31E-48D6DAC50B2E}" type="slidenum">
              <a:rPr lang="en-US" altLang="en-US" smtClean="0">
                <a:solidFill>
                  <a:srgbClr val="D38E27"/>
                </a:solidFill>
                <a:latin typeface="Tahoma" panose="020B0604030504040204" pitchFamily="34" charset="0"/>
                <a:cs typeface="Arial" panose="020B0604020202020204" pitchFamily="34" charset="0"/>
              </a:rPr>
            </a:fld>
            <a:endParaRPr lang="en-US" altLang="en-US">
              <a:solidFill>
                <a:srgbClr val="D38E27"/>
              </a:solidFill>
              <a:latin typeface="Tahoma" panose="020B0604030504040204" pitchFamily="34" charset="0"/>
              <a:cs typeface="Arial" panose="020B0604020202020204" pitchFamily="34" charset="0"/>
            </a:endParaRPr>
          </a:p>
        </p:txBody>
      </p:sp>
      <p:sp>
        <p:nvSpPr>
          <p:cNvPr id="112644" name="TextBox 3"/>
          <p:cNvSpPr txBox="1">
            <a:spLocks noChangeArrowheads="1"/>
          </p:cNvSpPr>
          <p:nvPr/>
        </p:nvSpPr>
        <p:spPr bwMode="auto">
          <a:xfrm>
            <a:off x="228600" y="1524000"/>
            <a:ext cx="8610600" cy="145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a:lnSpc>
                <a:spcPct val="200000"/>
              </a:lnSpc>
              <a:buFont typeface="Wingdings" panose="05000000000000000000" pitchFamily="2" charset="2"/>
              <a:buChar char="v"/>
            </a:pPr>
            <a:r>
              <a:rPr lang="en-US" altLang="en-US" sz="2400">
                <a:latin typeface="Times New Roman" panose="02020603050405020304" pitchFamily="18" charset="0"/>
                <a:cs typeface="Times New Roman" panose="02020603050405020304" pitchFamily="18" charset="0"/>
              </a:rPr>
              <a:t>It was introduced by an act of parliament in 1948 amended in 1975,1984 and 1989. </a:t>
            </a:r>
            <a:endParaRPr lang="en-US" altLang="en-US" sz="2400">
              <a:latin typeface="Times New Roman" panose="02020603050405020304" pitchFamily="18" charset="0"/>
              <a:cs typeface="Times New Roman" panose="02020603050405020304" pitchFamily="18" charset="0"/>
            </a:endParaRPr>
          </a:p>
        </p:txBody>
      </p:sp>
      <p:pic>
        <p:nvPicPr>
          <p:cNvPr id="112645" name="Picture 6" descr="ESI scheme will apply to organisations with less than 10 employees too"/>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447800" y="2863850"/>
            <a:ext cx="6172200" cy="360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itle 1"/>
          <p:cNvSpPr>
            <a:spLocks noGrp="1" noChangeArrowheads="1"/>
          </p:cNvSpPr>
          <p:nvPr>
            <p:ph type="title"/>
          </p:nvPr>
        </p:nvSpPr>
        <p:spPr>
          <a:xfrm>
            <a:off x="444500" y="0"/>
            <a:ext cx="7886700" cy="1325563"/>
          </a:xfrm>
        </p:spPr>
        <p:txBody>
          <a:bodyPr/>
          <a:lstStyle/>
          <a:p>
            <a:pPr eaLnBrk="1" hangingPunct="1"/>
            <a:r>
              <a:rPr lang="en-US" altLang="en-US" sz="2400" dirty="0">
                <a:solidFill>
                  <a:srgbClr val="C00000"/>
                </a:solidFill>
                <a:latin typeface="Times New Roman" panose="02020603050405020304" pitchFamily="18" charset="0"/>
                <a:cs typeface="Times New Roman" panose="02020603050405020304" pitchFamily="18" charset="0"/>
              </a:rPr>
              <a:t>SCOPE OF ESI</a:t>
            </a:r>
            <a:endParaRPr lang="en-US" altLang="en-US" sz="2400" dirty="0">
              <a:solidFill>
                <a:srgbClr val="C00000"/>
              </a:solidFill>
              <a:latin typeface="Times New Roman" panose="02020603050405020304" pitchFamily="18" charset="0"/>
              <a:cs typeface="Times New Roman" panose="02020603050405020304" pitchFamily="18" charset="0"/>
            </a:endParaRPr>
          </a:p>
        </p:txBody>
      </p:sp>
      <p:sp>
        <p:nvSpPr>
          <p:cNvPr id="113667" name="Slide Number Placeholder 2"/>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5D11D956-E74F-45B7-BB91-DFC762055F6F}" type="slidenum">
              <a:rPr lang="en-US" altLang="en-US" smtClean="0">
                <a:solidFill>
                  <a:srgbClr val="D38E27"/>
                </a:solidFill>
                <a:latin typeface="Tahoma" panose="020B0604030504040204" pitchFamily="34" charset="0"/>
                <a:cs typeface="Arial" panose="020B0604020202020204" pitchFamily="34" charset="0"/>
              </a:rPr>
            </a:fld>
            <a:endParaRPr lang="en-US" altLang="en-US">
              <a:solidFill>
                <a:srgbClr val="D38E27"/>
              </a:solidFill>
              <a:latin typeface="Tahoma" panose="020B0604030504040204" pitchFamily="34" charset="0"/>
              <a:cs typeface="Arial" panose="020B0604020202020204" pitchFamily="34" charset="0"/>
            </a:endParaRPr>
          </a:p>
        </p:txBody>
      </p:sp>
      <p:sp>
        <p:nvSpPr>
          <p:cNvPr id="113668" name="TextBox 3"/>
          <p:cNvSpPr txBox="1">
            <a:spLocks noChangeArrowheads="1"/>
          </p:cNvSpPr>
          <p:nvPr/>
        </p:nvSpPr>
        <p:spPr bwMode="auto">
          <a:xfrm>
            <a:off x="368300" y="688181"/>
            <a:ext cx="7721600" cy="526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342900" indent="-342900">
              <a:lnSpc>
                <a:spcPct val="200000"/>
              </a:lnSpc>
              <a:buFont typeface="Wingdings" panose="05000000000000000000" pitchFamily="2" charset="2"/>
              <a:buChar char="§"/>
            </a:pPr>
            <a:r>
              <a:rPr lang="en-US" altLang="en-US" sz="2400" dirty="0">
                <a:latin typeface="Times New Roman" panose="02020603050405020304" pitchFamily="18" charset="0"/>
                <a:cs typeface="Times New Roman" panose="02020603050405020304" pitchFamily="18" charset="0"/>
              </a:rPr>
              <a:t>Small power using factories employing 10-19 persons, and </a:t>
            </a:r>
            <a:endParaRPr lang="en-US" altLang="en-US" sz="2400" dirty="0">
              <a:latin typeface="Times New Roman" panose="02020603050405020304" pitchFamily="18" charset="0"/>
              <a:cs typeface="Times New Roman" panose="02020603050405020304" pitchFamily="18" charset="0"/>
            </a:endParaRPr>
          </a:p>
          <a:p>
            <a:pPr marL="342900" indent="-342900">
              <a:lnSpc>
                <a:spcPct val="200000"/>
              </a:lnSpc>
              <a:buFont typeface="Wingdings" panose="05000000000000000000" pitchFamily="2" charset="2"/>
              <a:buChar char="§"/>
            </a:pPr>
            <a:r>
              <a:rPr lang="en-US" altLang="en-US" sz="2400" dirty="0">
                <a:latin typeface="Times New Roman" panose="02020603050405020304" pitchFamily="18" charset="0"/>
                <a:cs typeface="Times New Roman" panose="02020603050405020304" pitchFamily="18" charset="0"/>
              </a:rPr>
              <a:t>Non power using factories employing 20 or more persons.</a:t>
            </a:r>
            <a:endParaRPr lang="en-US" altLang="en-US" sz="2400" dirty="0">
              <a:latin typeface="Times New Roman" panose="02020603050405020304" pitchFamily="18" charset="0"/>
              <a:cs typeface="Times New Roman" panose="02020603050405020304" pitchFamily="18" charset="0"/>
            </a:endParaRPr>
          </a:p>
          <a:p>
            <a:pPr marL="342900" indent="-342900">
              <a:lnSpc>
                <a:spcPct val="200000"/>
              </a:lnSpc>
              <a:buFont typeface="Wingdings" panose="05000000000000000000" pitchFamily="2" charset="2"/>
              <a:buChar char="§"/>
            </a:pPr>
            <a:r>
              <a:rPr lang="en-US" altLang="en-US" sz="2400" dirty="0">
                <a:latin typeface="Times New Roman" panose="02020603050405020304" pitchFamily="18" charset="0"/>
                <a:cs typeface="Times New Roman" panose="02020603050405020304" pitchFamily="18" charset="0"/>
              </a:rPr>
              <a:t>Shops</a:t>
            </a:r>
            <a:endParaRPr lang="en-US" altLang="en-US" sz="2400" dirty="0">
              <a:latin typeface="Times New Roman" panose="02020603050405020304" pitchFamily="18" charset="0"/>
              <a:cs typeface="Times New Roman" panose="02020603050405020304" pitchFamily="18" charset="0"/>
            </a:endParaRPr>
          </a:p>
          <a:p>
            <a:pPr marL="342900" indent="-342900">
              <a:lnSpc>
                <a:spcPct val="200000"/>
              </a:lnSpc>
              <a:buFont typeface="Wingdings" panose="05000000000000000000" pitchFamily="2" charset="2"/>
              <a:buChar char="§"/>
            </a:pPr>
            <a:r>
              <a:rPr lang="en-US" altLang="en-US" sz="2400" dirty="0">
                <a:latin typeface="Times New Roman" panose="02020603050405020304" pitchFamily="18" charset="0"/>
                <a:cs typeface="Times New Roman" panose="02020603050405020304" pitchFamily="18" charset="0"/>
              </a:rPr>
              <a:t>Hotels and restaurants</a:t>
            </a:r>
            <a:endParaRPr lang="en-US" altLang="en-US" sz="2400" dirty="0">
              <a:latin typeface="Times New Roman" panose="02020603050405020304" pitchFamily="18" charset="0"/>
              <a:cs typeface="Times New Roman" panose="02020603050405020304" pitchFamily="18" charset="0"/>
            </a:endParaRPr>
          </a:p>
          <a:p>
            <a:pPr marL="342900" indent="-342900">
              <a:lnSpc>
                <a:spcPct val="200000"/>
              </a:lnSpc>
              <a:buFont typeface="Wingdings" panose="05000000000000000000" pitchFamily="2" charset="2"/>
              <a:buChar char="§"/>
            </a:pPr>
            <a:r>
              <a:rPr lang="en-US" altLang="en-US" sz="2400" dirty="0">
                <a:latin typeface="Times New Roman" panose="02020603050405020304" pitchFamily="18" charset="0"/>
                <a:cs typeface="Times New Roman" panose="02020603050405020304" pitchFamily="18" charset="0"/>
              </a:rPr>
              <a:t>Cinemas and theaters</a:t>
            </a:r>
            <a:endParaRPr lang="en-US" altLang="en-US" sz="2400" dirty="0">
              <a:latin typeface="Times New Roman" panose="02020603050405020304" pitchFamily="18" charset="0"/>
              <a:cs typeface="Times New Roman" panose="02020603050405020304" pitchFamily="18" charset="0"/>
            </a:endParaRPr>
          </a:p>
          <a:p>
            <a:pPr marL="342900" indent="-342900">
              <a:lnSpc>
                <a:spcPct val="200000"/>
              </a:lnSpc>
              <a:buFont typeface="Wingdings" panose="05000000000000000000" pitchFamily="2" charset="2"/>
              <a:buChar char="§"/>
            </a:pPr>
            <a:r>
              <a:rPr lang="en-US" altLang="en-US" sz="2400" dirty="0">
                <a:latin typeface="Times New Roman" panose="02020603050405020304" pitchFamily="18" charset="0"/>
                <a:cs typeface="Times New Roman" panose="02020603050405020304" pitchFamily="18" charset="0"/>
              </a:rPr>
              <a:t>Road motor transport establishments</a:t>
            </a:r>
            <a:endParaRPr lang="en-US" altLang="en-US" sz="2400" dirty="0">
              <a:latin typeface="Times New Roman" panose="02020603050405020304" pitchFamily="18" charset="0"/>
              <a:cs typeface="Times New Roman" panose="02020603050405020304" pitchFamily="18" charset="0"/>
            </a:endParaRPr>
          </a:p>
          <a:p>
            <a:pPr marL="342900" indent="-342900">
              <a:lnSpc>
                <a:spcPct val="200000"/>
              </a:lnSpc>
              <a:buFont typeface="Wingdings" panose="05000000000000000000" pitchFamily="2" charset="2"/>
              <a:buChar char="§"/>
            </a:pPr>
            <a:r>
              <a:rPr lang="en-US" altLang="en-US" sz="2400" dirty="0">
                <a:latin typeface="Times New Roman" panose="02020603050405020304" pitchFamily="18" charset="0"/>
                <a:cs typeface="Times New Roman" panose="02020603050405020304" pitchFamily="18" charset="0"/>
              </a:rPr>
              <a:t>News paper establishments</a:t>
            </a:r>
            <a:endParaRPr lang="en-US" altLang="en-US" sz="24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Title 1"/>
          <p:cNvSpPr>
            <a:spLocks noGrp="1" noChangeArrowheads="1"/>
          </p:cNvSpPr>
          <p:nvPr>
            <p:ph type="title"/>
          </p:nvPr>
        </p:nvSpPr>
        <p:spPr/>
        <p:txBody>
          <a:bodyPr/>
          <a:lstStyle/>
          <a:p>
            <a:pPr eaLnBrk="1" hangingPunct="1"/>
            <a:r>
              <a:rPr lang="en-US" altLang="en-US" sz="2400">
                <a:solidFill>
                  <a:srgbClr val="C00000"/>
                </a:solidFill>
                <a:latin typeface="Times New Roman" panose="02020603050405020304" pitchFamily="18" charset="0"/>
                <a:cs typeface="Times New Roman" panose="02020603050405020304" pitchFamily="18" charset="0"/>
              </a:rPr>
              <a:t>BENEFITS TO THE EMPLOYEES in ESI scheme</a:t>
            </a:r>
            <a:endParaRPr lang="en-US" altLang="en-US" sz="2400">
              <a:solidFill>
                <a:srgbClr val="C00000"/>
              </a:solidFill>
              <a:latin typeface="Times New Roman" panose="02020603050405020304" pitchFamily="18" charset="0"/>
              <a:cs typeface="Times New Roman" panose="02020603050405020304" pitchFamily="18" charset="0"/>
            </a:endParaRPr>
          </a:p>
        </p:txBody>
      </p:sp>
      <p:sp>
        <p:nvSpPr>
          <p:cNvPr id="115715" name="Slide Number Placeholder 2"/>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B4A9F776-5A47-4E6C-99E1-84EF5AD1FBD1}" type="slidenum">
              <a:rPr lang="en-US" altLang="en-US" smtClean="0">
                <a:solidFill>
                  <a:srgbClr val="D38E27"/>
                </a:solidFill>
                <a:latin typeface="Tahoma" panose="020B0604030504040204" pitchFamily="34" charset="0"/>
                <a:cs typeface="Arial" panose="020B0604020202020204" pitchFamily="34" charset="0"/>
              </a:rPr>
            </a:fld>
            <a:endParaRPr lang="en-US" altLang="en-US">
              <a:solidFill>
                <a:srgbClr val="D38E27"/>
              </a:solidFill>
              <a:latin typeface="Tahoma" panose="020B0604030504040204" pitchFamily="34" charset="0"/>
              <a:cs typeface="Arial" panose="020B0604020202020204" pitchFamily="34" charset="0"/>
            </a:endParaRPr>
          </a:p>
        </p:txBody>
      </p:sp>
      <p:sp>
        <p:nvSpPr>
          <p:cNvPr id="115716" name="TextBox 3"/>
          <p:cNvSpPr txBox="1">
            <a:spLocks noChangeArrowheads="1"/>
          </p:cNvSpPr>
          <p:nvPr/>
        </p:nvSpPr>
        <p:spPr bwMode="auto">
          <a:xfrm>
            <a:off x="1143000" y="1295400"/>
            <a:ext cx="6096000" cy="514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nSpc>
                <a:spcPct val="200000"/>
              </a:lnSpc>
              <a:buFont typeface="Wingdings" panose="05000000000000000000" pitchFamily="2" charset="2"/>
              <a:buChar char="Ø"/>
            </a:pPr>
            <a:r>
              <a:rPr lang="en-US" altLang="en-US" sz="2400">
                <a:solidFill>
                  <a:srgbClr val="008000"/>
                </a:solidFill>
                <a:latin typeface="Times New Roman" panose="02020603050405020304" pitchFamily="18" charset="0"/>
                <a:cs typeface="Times New Roman" panose="02020603050405020304" pitchFamily="18" charset="0"/>
              </a:rPr>
              <a:t>Medical benefit</a:t>
            </a:r>
            <a:endParaRPr lang="en-US" altLang="en-US" sz="2400">
              <a:solidFill>
                <a:srgbClr val="008000"/>
              </a:solidFill>
              <a:latin typeface="Times New Roman" panose="02020603050405020304" pitchFamily="18" charset="0"/>
              <a:cs typeface="Times New Roman" panose="02020603050405020304" pitchFamily="18" charset="0"/>
            </a:endParaRPr>
          </a:p>
          <a:p>
            <a:pPr>
              <a:lnSpc>
                <a:spcPct val="200000"/>
              </a:lnSpc>
              <a:buFont typeface="Wingdings" panose="05000000000000000000" pitchFamily="2" charset="2"/>
              <a:buChar char="Ø"/>
            </a:pPr>
            <a:r>
              <a:rPr lang="en-US" altLang="en-US" sz="2400">
                <a:solidFill>
                  <a:srgbClr val="008000"/>
                </a:solidFill>
                <a:latin typeface="Times New Roman" panose="02020603050405020304" pitchFamily="18" charset="0"/>
                <a:cs typeface="Times New Roman" panose="02020603050405020304" pitchFamily="18" charset="0"/>
              </a:rPr>
              <a:t>Sickness benefit</a:t>
            </a:r>
            <a:endParaRPr lang="en-US" altLang="en-US" sz="2400">
              <a:solidFill>
                <a:srgbClr val="008000"/>
              </a:solidFill>
              <a:latin typeface="Times New Roman" panose="02020603050405020304" pitchFamily="18" charset="0"/>
              <a:cs typeface="Times New Roman" panose="02020603050405020304" pitchFamily="18" charset="0"/>
            </a:endParaRPr>
          </a:p>
          <a:p>
            <a:pPr>
              <a:lnSpc>
                <a:spcPct val="200000"/>
              </a:lnSpc>
              <a:buFont typeface="Wingdings" panose="05000000000000000000" pitchFamily="2" charset="2"/>
              <a:buChar char="Ø"/>
            </a:pPr>
            <a:r>
              <a:rPr lang="en-US" altLang="en-US" sz="2400">
                <a:solidFill>
                  <a:srgbClr val="008000"/>
                </a:solidFill>
                <a:latin typeface="Times New Roman" panose="02020603050405020304" pitchFamily="18" charset="0"/>
                <a:cs typeface="Times New Roman" panose="02020603050405020304" pitchFamily="18" charset="0"/>
              </a:rPr>
              <a:t>Maternity benefits</a:t>
            </a:r>
            <a:endParaRPr lang="en-US" altLang="en-US" sz="2400">
              <a:solidFill>
                <a:srgbClr val="008000"/>
              </a:solidFill>
              <a:latin typeface="Times New Roman" panose="02020603050405020304" pitchFamily="18" charset="0"/>
              <a:cs typeface="Times New Roman" panose="02020603050405020304" pitchFamily="18" charset="0"/>
            </a:endParaRPr>
          </a:p>
          <a:p>
            <a:pPr>
              <a:lnSpc>
                <a:spcPct val="200000"/>
              </a:lnSpc>
              <a:buFont typeface="Wingdings" panose="05000000000000000000" pitchFamily="2" charset="2"/>
              <a:buChar char="Ø"/>
            </a:pPr>
            <a:r>
              <a:rPr lang="en-US" altLang="en-US" sz="2400">
                <a:solidFill>
                  <a:srgbClr val="008000"/>
                </a:solidFill>
                <a:latin typeface="Times New Roman" panose="02020603050405020304" pitchFamily="18" charset="0"/>
                <a:cs typeface="Times New Roman" panose="02020603050405020304" pitchFamily="18" charset="0"/>
              </a:rPr>
              <a:t>Disablement benefit</a:t>
            </a:r>
            <a:endParaRPr lang="en-US" altLang="en-US" sz="2400">
              <a:solidFill>
                <a:srgbClr val="008000"/>
              </a:solidFill>
              <a:latin typeface="Times New Roman" panose="02020603050405020304" pitchFamily="18" charset="0"/>
              <a:cs typeface="Times New Roman" panose="02020603050405020304" pitchFamily="18" charset="0"/>
            </a:endParaRPr>
          </a:p>
          <a:p>
            <a:pPr>
              <a:lnSpc>
                <a:spcPct val="200000"/>
              </a:lnSpc>
              <a:buFont typeface="Wingdings" panose="05000000000000000000" pitchFamily="2" charset="2"/>
              <a:buChar char="Ø"/>
            </a:pPr>
            <a:r>
              <a:rPr lang="en-US" altLang="en-US" sz="2400">
                <a:solidFill>
                  <a:srgbClr val="008000"/>
                </a:solidFill>
                <a:latin typeface="Times New Roman" panose="02020603050405020304" pitchFamily="18" charset="0"/>
                <a:cs typeface="Times New Roman" panose="02020603050405020304" pitchFamily="18" charset="0"/>
              </a:rPr>
              <a:t>Dependant's benefit</a:t>
            </a:r>
            <a:endParaRPr lang="en-US" altLang="en-US" sz="2400">
              <a:solidFill>
                <a:srgbClr val="008000"/>
              </a:solidFill>
              <a:latin typeface="Times New Roman" panose="02020603050405020304" pitchFamily="18" charset="0"/>
              <a:cs typeface="Times New Roman" panose="02020603050405020304" pitchFamily="18" charset="0"/>
            </a:endParaRPr>
          </a:p>
          <a:p>
            <a:pPr>
              <a:lnSpc>
                <a:spcPct val="200000"/>
              </a:lnSpc>
              <a:buFont typeface="Wingdings" panose="05000000000000000000" pitchFamily="2" charset="2"/>
              <a:buChar char="Ø"/>
            </a:pPr>
            <a:r>
              <a:rPr lang="en-US" altLang="en-US" sz="2400">
                <a:solidFill>
                  <a:srgbClr val="008000"/>
                </a:solidFill>
                <a:latin typeface="Times New Roman" panose="02020603050405020304" pitchFamily="18" charset="0"/>
                <a:cs typeface="Times New Roman" panose="02020603050405020304" pitchFamily="18" charset="0"/>
              </a:rPr>
              <a:t>Funeral expenses</a:t>
            </a:r>
            <a:endParaRPr lang="en-US" altLang="en-US" sz="2400">
              <a:solidFill>
                <a:srgbClr val="008000"/>
              </a:solidFill>
              <a:latin typeface="Times New Roman" panose="02020603050405020304" pitchFamily="18" charset="0"/>
              <a:cs typeface="Times New Roman" panose="02020603050405020304" pitchFamily="18" charset="0"/>
            </a:endParaRPr>
          </a:p>
          <a:p>
            <a:pPr>
              <a:lnSpc>
                <a:spcPct val="200000"/>
              </a:lnSpc>
              <a:buFont typeface="Wingdings" panose="05000000000000000000" pitchFamily="2" charset="2"/>
              <a:buChar char="Ø"/>
            </a:pPr>
            <a:r>
              <a:rPr lang="en-US" altLang="en-US" sz="2400">
                <a:solidFill>
                  <a:srgbClr val="008000"/>
                </a:solidFill>
                <a:latin typeface="Times New Roman" panose="02020603050405020304" pitchFamily="18" charset="0"/>
                <a:cs typeface="Times New Roman" panose="02020603050405020304" pitchFamily="18" charset="0"/>
              </a:rPr>
              <a:t>Rehabilitation allowance.</a:t>
            </a:r>
            <a:endParaRPr lang="en-US" altLang="en-US" sz="2400">
              <a:solidFill>
                <a:srgbClr val="008000"/>
              </a:solidFill>
              <a:latin typeface="Times New Roman" panose="02020603050405020304" pitchFamily="18" charset="0"/>
              <a:cs typeface="Times New Roman" panose="02020603050405020304" pitchFamily="18" charset="0"/>
            </a:endParaRPr>
          </a:p>
        </p:txBody>
      </p:sp>
      <p:pic>
        <p:nvPicPr>
          <p:cNvPr id="115717" name="Picture 6" descr="ESI - What are it's Key Features - ResolveIndia"/>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0" y="0"/>
            <a:ext cx="9144000" cy="662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Title 1"/>
          <p:cNvSpPr>
            <a:spLocks noGrp="1" noChangeArrowheads="1"/>
          </p:cNvSpPr>
          <p:nvPr>
            <p:ph type="title"/>
          </p:nvPr>
        </p:nvSpPr>
        <p:spPr>
          <a:xfrm>
            <a:off x="301625" y="304800"/>
            <a:ext cx="8686800" cy="993775"/>
          </a:xfrm>
        </p:spPr>
        <p:txBody>
          <a:bodyPr/>
          <a:lstStyle/>
          <a:p>
            <a:pPr algn="ctr" eaLnBrk="1" hangingPunct="1"/>
            <a:r>
              <a:rPr lang="en-US" altLang="en-US" sz="2400" b="1">
                <a:solidFill>
                  <a:srgbClr val="C00000"/>
                </a:solidFill>
                <a:latin typeface="Times New Roman" panose="02020603050405020304" pitchFamily="18" charset="0"/>
                <a:cs typeface="Times New Roman" panose="02020603050405020304" pitchFamily="18" charset="0"/>
              </a:rPr>
              <a:t>CENTRAL GOVERNMENT HEALTH SCHEME(CGHS)</a:t>
            </a:r>
            <a:endParaRPr lang="en-US" altLang="en-US" sz="2400" b="1">
              <a:solidFill>
                <a:srgbClr val="C00000"/>
              </a:solidFill>
              <a:latin typeface="Times New Roman" panose="02020603050405020304" pitchFamily="18" charset="0"/>
              <a:cs typeface="Times New Roman" panose="02020603050405020304" pitchFamily="18" charset="0"/>
            </a:endParaRPr>
          </a:p>
        </p:txBody>
      </p:sp>
      <p:sp>
        <p:nvSpPr>
          <p:cNvPr id="116739" name="Slide Number Placeholder 2"/>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667C134B-1ED2-461B-B344-D7D4235690E4}" type="slidenum">
              <a:rPr lang="en-US" altLang="en-US" smtClean="0">
                <a:solidFill>
                  <a:srgbClr val="D38E27"/>
                </a:solidFill>
                <a:latin typeface="Tahoma" panose="020B0604030504040204" pitchFamily="34" charset="0"/>
                <a:cs typeface="Arial" panose="020B0604020202020204" pitchFamily="34" charset="0"/>
              </a:rPr>
            </a:fld>
            <a:endParaRPr lang="en-US" altLang="en-US">
              <a:solidFill>
                <a:srgbClr val="D38E27"/>
              </a:solidFill>
              <a:latin typeface="Tahoma" panose="020B0604030504040204" pitchFamily="34" charset="0"/>
              <a:cs typeface="Arial" panose="020B0604020202020204" pitchFamily="34" charset="0"/>
            </a:endParaRPr>
          </a:p>
        </p:txBody>
      </p:sp>
      <p:sp>
        <p:nvSpPr>
          <p:cNvPr id="116740" name="TextBox 3"/>
          <p:cNvSpPr txBox="1">
            <a:spLocks noChangeArrowheads="1"/>
          </p:cNvSpPr>
          <p:nvPr/>
        </p:nvSpPr>
        <p:spPr bwMode="auto">
          <a:xfrm>
            <a:off x="258763" y="1143000"/>
            <a:ext cx="8229600" cy="293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a:lnSpc>
                <a:spcPct val="200000"/>
              </a:lnSpc>
              <a:buFont typeface="Wingdings" panose="05000000000000000000" pitchFamily="2" charset="2"/>
              <a:buChar char="§"/>
            </a:pPr>
            <a:r>
              <a:rPr lang="en-US" altLang="en-US" sz="2400" dirty="0">
                <a:latin typeface="Times New Roman" panose="02020603050405020304" pitchFamily="18" charset="0"/>
                <a:cs typeface="Times New Roman" panose="02020603050405020304" pitchFamily="18" charset="0"/>
              </a:rPr>
              <a:t>It was introduced in 1954 for comprehensive medical care of central government employees.</a:t>
            </a:r>
            <a:endParaRPr lang="en-US" altLang="en-US" sz="2400" dirty="0">
              <a:latin typeface="Times New Roman" panose="02020603050405020304" pitchFamily="18" charset="0"/>
              <a:cs typeface="Times New Roman" panose="02020603050405020304" pitchFamily="18" charset="0"/>
            </a:endParaRPr>
          </a:p>
          <a:p>
            <a:pPr algn="just">
              <a:lnSpc>
                <a:spcPct val="200000"/>
              </a:lnSpc>
              <a:buFont typeface="Wingdings" panose="05000000000000000000" pitchFamily="2" charset="2"/>
              <a:buChar char="§"/>
            </a:pPr>
            <a:r>
              <a:rPr lang="en-US" altLang="en-US" sz="2400" dirty="0">
                <a:latin typeface="Times New Roman" panose="02020603050405020304" pitchFamily="18" charset="0"/>
                <a:cs typeface="Times New Roman" panose="02020603050405020304" pitchFamily="18" charset="0"/>
              </a:rPr>
              <a:t>The dental health aspect is covered through the dental welfare facilities available in dispensaries.</a:t>
            </a:r>
            <a:endParaRPr lang="en-US" altLang="en-US" sz="2400" dirty="0">
              <a:latin typeface="Times New Roman" panose="02020603050405020304" pitchFamily="18" charset="0"/>
              <a:cs typeface="Times New Roman" panose="02020603050405020304" pitchFamily="18" charset="0"/>
            </a:endParaRPr>
          </a:p>
        </p:txBody>
      </p:sp>
      <p:pic>
        <p:nvPicPr>
          <p:cNvPr id="116741" name="Picture 6" descr="Central Government Health Scheme(CGHS) - Indian Railways Employees Platform"/>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105400" y="3286125"/>
            <a:ext cx="3179763" cy="3252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Title 1"/>
          <p:cNvSpPr>
            <a:spLocks noGrp="1" noChangeArrowheads="1"/>
          </p:cNvSpPr>
          <p:nvPr>
            <p:ph type="title"/>
          </p:nvPr>
        </p:nvSpPr>
        <p:spPr/>
        <p:txBody>
          <a:bodyPr/>
          <a:lstStyle/>
          <a:p>
            <a:pPr algn="ctr" eaLnBrk="1" hangingPunct="1"/>
            <a:r>
              <a:rPr lang="en-US" altLang="en-US" sz="2400" b="1">
                <a:solidFill>
                  <a:srgbClr val="C00000"/>
                </a:solidFill>
                <a:latin typeface="Times New Roman" panose="02020603050405020304" pitchFamily="18" charset="0"/>
                <a:cs typeface="Times New Roman" panose="02020603050405020304" pitchFamily="18" charset="0"/>
              </a:rPr>
              <a:t>DEFENCE MEDICAL SERVICES</a:t>
            </a:r>
            <a:endParaRPr lang="en-US" altLang="en-US" sz="2400" b="1">
              <a:solidFill>
                <a:srgbClr val="C00000"/>
              </a:solidFill>
              <a:latin typeface="Times New Roman" panose="02020603050405020304" pitchFamily="18" charset="0"/>
              <a:cs typeface="Times New Roman" panose="02020603050405020304" pitchFamily="18" charset="0"/>
            </a:endParaRPr>
          </a:p>
        </p:txBody>
      </p:sp>
      <p:sp>
        <p:nvSpPr>
          <p:cNvPr id="117763" name="Slide Number Placeholder 2"/>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B329F3F4-F4FA-43DB-AA02-D17201C8D0C9}" type="slidenum">
              <a:rPr lang="en-US" altLang="en-US" smtClean="0">
                <a:solidFill>
                  <a:srgbClr val="D38E27"/>
                </a:solidFill>
                <a:latin typeface="Tahoma" panose="020B0604030504040204" pitchFamily="34" charset="0"/>
                <a:cs typeface="Arial" panose="020B0604020202020204" pitchFamily="34" charset="0"/>
              </a:rPr>
            </a:fld>
            <a:endParaRPr lang="en-US" altLang="en-US">
              <a:solidFill>
                <a:srgbClr val="D38E27"/>
              </a:solidFill>
              <a:latin typeface="Tahoma" panose="020B0604030504040204" pitchFamily="34" charset="0"/>
              <a:cs typeface="Arial" panose="020B0604020202020204" pitchFamily="34" charset="0"/>
            </a:endParaRPr>
          </a:p>
        </p:txBody>
      </p:sp>
      <p:sp>
        <p:nvSpPr>
          <p:cNvPr id="117764" name="TextBox 3"/>
          <p:cNvSpPr txBox="1">
            <a:spLocks noChangeArrowheads="1"/>
          </p:cNvSpPr>
          <p:nvPr/>
        </p:nvSpPr>
        <p:spPr bwMode="auto">
          <a:xfrm>
            <a:off x="304800" y="1295400"/>
            <a:ext cx="86106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a:lnSpc>
                <a:spcPct val="200000"/>
              </a:lnSpc>
            </a:pPr>
            <a:r>
              <a:rPr lang="en-US" altLang="en-US" sz="2400">
                <a:latin typeface="Times New Roman" panose="02020603050405020304" pitchFamily="18" charset="0"/>
                <a:cs typeface="Times New Roman" panose="02020603050405020304" pitchFamily="18" charset="0"/>
              </a:rPr>
              <a:t>Defence services have their own organization for medical care to their personnel under the banner "Armed Medical and Dental Service.”</a:t>
            </a:r>
            <a:endParaRPr lang="en-US" altLang="en-US" sz="2400">
              <a:latin typeface="Times New Roman" panose="02020603050405020304" pitchFamily="18" charset="0"/>
              <a:cs typeface="Times New Roman" panose="02020603050405020304" pitchFamily="18" charset="0"/>
            </a:endParaRPr>
          </a:p>
        </p:txBody>
      </p:sp>
      <p:pic>
        <p:nvPicPr>
          <p:cNvPr id="117765" name="Picture 6" descr="Defence Medical Services, stand 9 | Leaders in Healthcare Conference"/>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895600" y="2874963"/>
            <a:ext cx="41910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Title 1"/>
          <p:cNvSpPr>
            <a:spLocks noGrp="1" noChangeArrowheads="1"/>
          </p:cNvSpPr>
          <p:nvPr>
            <p:ph type="title"/>
          </p:nvPr>
        </p:nvSpPr>
        <p:spPr>
          <a:xfrm>
            <a:off x="301625" y="304800"/>
            <a:ext cx="8686800" cy="993775"/>
          </a:xfrm>
        </p:spPr>
        <p:txBody>
          <a:bodyPr/>
          <a:lstStyle/>
          <a:p>
            <a:pPr algn="ctr" eaLnBrk="1" hangingPunct="1"/>
            <a:r>
              <a:rPr lang="en-US" altLang="en-US" sz="2400" b="1">
                <a:solidFill>
                  <a:srgbClr val="C00000"/>
                </a:solidFill>
                <a:latin typeface="Times New Roman" panose="02020603050405020304" pitchFamily="18" charset="0"/>
                <a:cs typeface="Times New Roman" panose="02020603050405020304" pitchFamily="18" charset="0"/>
              </a:rPr>
              <a:t>HEALTH CARE OF RAILWAY EMPLOYEES</a:t>
            </a:r>
            <a:endParaRPr lang="en-US" altLang="en-US" sz="2400" b="1">
              <a:solidFill>
                <a:srgbClr val="C00000"/>
              </a:solidFill>
              <a:latin typeface="Times New Roman" panose="02020603050405020304" pitchFamily="18" charset="0"/>
              <a:cs typeface="Times New Roman" panose="02020603050405020304" pitchFamily="18" charset="0"/>
            </a:endParaRPr>
          </a:p>
        </p:txBody>
      </p:sp>
      <p:sp>
        <p:nvSpPr>
          <p:cNvPr id="118787" name="Slide Number Placeholder 2"/>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E25C296A-3C89-41AA-85C2-B462DE8CA89A}" type="slidenum">
              <a:rPr lang="en-US" altLang="en-US" smtClean="0">
                <a:solidFill>
                  <a:srgbClr val="D38E27"/>
                </a:solidFill>
                <a:latin typeface="Tahoma" panose="020B0604030504040204" pitchFamily="34" charset="0"/>
                <a:cs typeface="Arial" panose="020B0604020202020204" pitchFamily="34" charset="0"/>
              </a:rPr>
            </a:fld>
            <a:endParaRPr lang="en-US" altLang="en-US">
              <a:solidFill>
                <a:srgbClr val="D38E27"/>
              </a:solidFill>
              <a:latin typeface="Tahoma" panose="020B0604030504040204" pitchFamily="34" charset="0"/>
              <a:cs typeface="Arial" panose="020B0604020202020204" pitchFamily="34" charset="0"/>
            </a:endParaRPr>
          </a:p>
        </p:txBody>
      </p:sp>
      <p:sp>
        <p:nvSpPr>
          <p:cNvPr id="118788" name="TextBox 3"/>
          <p:cNvSpPr txBox="1">
            <a:spLocks noChangeArrowheads="1"/>
          </p:cNvSpPr>
          <p:nvPr/>
        </p:nvSpPr>
        <p:spPr bwMode="auto">
          <a:xfrm>
            <a:off x="457200" y="1600200"/>
            <a:ext cx="8077200" cy="267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a:lnSpc>
                <a:spcPct val="200000"/>
              </a:lnSpc>
            </a:pPr>
            <a:r>
              <a:rPr lang="en-US" altLang="en-US" sz="2400">
                <a:latin typeface="Times New Roman" panose="02020603050405020304" pitchFamily="18" charset="0"/>
                <a:cs typeface="Times New Roman" panose="02020603050405020304" pitchFamily="18" charset="0"/>
              </a:rPr>
              <a:t>The railways provide comprehensive health services including dental treatment through the agency of railway hospitals, health unit and clinics.</a:t>
            </a:r>
            <a:endParaRPr lang="en-US" altLang="en-US" sz="2400">
              <a:latin typeface="Times New Roman" panose="02020603050405020304" pitchFamily="18" charset="0"/>
              <a:cs typeface="Times New Roman" panose="02020603050405020304" pitchFamily="18" charset="0"/>
            </a:endParaRPr>
          </a:p>
          <a:p>
            <a:pPr algn="just"/>
            <a:r>
              <a:rPr lang="en-US" altLang="en-US" sz="2400">
                <a:latin typeface="Times New Roman" panose="02020603050405020304" pitchFamily="18" charset="0"/>
                <a:cs typeface="Times New Roman" panose="02020603050405020304" pitchFamily="18" charset="0"/>
              </a:rPr>
              <a:t> </a:t>
            </a:r>
            <a:endParaRPr lang="en-US" altLang="en-US" sz="240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7886700" cy="1325563"/>
          </a:xfrm>
        </p:spPr>
        <p:txBody>
          <a:bodyPr/>
          <a:lstStyle/>
          <a:p>
            <a:r>
              <a:rPr lang="en-US" altLang="en-US" dirty="0">
                <a:solidFill>
                  <a:srgbClr val="C00000"/>
                </a:solidFill>
                <a:latin typeface="Times New Roman" panose="02020603050405020304" pitchFamily="18" charset="0"/>
                <a:cs typeface="Times New Roman" panose="02020603050405020304" pitchFamily="18" charset="0"/>
              </a:rPr>
              <a:t>Dental Insurance Schemes in India</a:t>
            </a:r>
            <a:endParaRPr lang="en-US" dirty="0"/>
          </a:p>
        </p:txBody>
      </p:sp>
      <p:pic>
        <p:nvPicPr>
          <p:cNvPr id="15364" name="Picture 4" descr="Types Dental Services Offered | Clearwater Dental Associates"/>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962400" y="1219200"/>
            <a:ext cx="5029200" cy="54102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5219700" y="3360156"/>
            <a:ext cx="2133600" cy="10668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Dental Membership Plan | Oral Care Dental Pla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81600" y="3421644"/>
            <a:ext cx="1818083" cy="100531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152400" y="990600"/>
            <a:ext cx="3810000" cy="5632311"/>
          </a:xfrm>
          <a:prstGeom prst="rect">
            <a:avLst/>
          </a:prstGeom>
        </p:spPr>
        <p:txBody>
          <a:bodyPr wrap="square">
            <a:spAutoFit/>
          </a:bodyPr>
          <a:lstStyle/>
          <a:p>
            <a:pPr marL="342900" indent="-342900" algn="just">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The first dental insurance scheme in India was launched through oral care brand, </a:t>
            </a:r>
            <a:r>
              <a:rPr lang="en-US" sz="2400" dirty="0" err="1">
                <a:latin typeface="Times New Roman" panose="02020603050405020304" pitchFamily="18" charset="0"/>
                <a:cs typeface="Times New Roman" panose="02020603050405020304" pitchFamily="18" charset="0"/>
              </a:rPr>
              <a:t>Pepsodent</a:t>
            </a:r>
            <a:r>
              <a:rPr lang="en-US" sz="2400" dirty="0">
                <a:latin typeface="Times New Roman" panose="02020603050405020304" pitchFamily="18" charset="0"/>
                <a:cs typeface="Times New Roman" panose="02020603050405020304" pitchFamily="18" charset="0"/>
              </a:rPr>
              <a:t> in 2002</a:t>
            </a:r>
            <a:r>
              <a:rPr lang="en-US" sz="2400" dirty="0" smtClean="0">
                <a:latin typeface="Times New Roman" panose="02020603050405020304" pitchFamily="18" charset="0"/>
                <a:cs typeface="Times New Roman" panose="02020603050405020304" pitchFamily="18" charset="0"/>
              </a:rPr>
              <a:t>.</a:t>
            </a:r>
            <a:endParaRPr lang="en-US" sz="2400" dirty="0" smtClean="0">
              <a:latin typeface="Times New Roman" panose="02020603050405020304" pitchFamily="18" charset="0"/>
              <a:cs typeface="Times New Roman" panose="02020603050405020304" pitchFamily="18" charset="0"/>
            </a:endParaRPr>
          </a:p>
          <a:p>
            <a:pPr marL="342900" indent="-342900" algn="just">
              <a:lnSpc>
                <a:spcPct val="150000"/>
              </a:lnSpc>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The </a:t>
            </a:r>
            <a:r>
              <a:rPr lang="en-US" sz="2400" dirty="0">
                <a:latin typeface="Times New Roman" panose="02020603050405020304" pitchFamily="18" charset="0"/>
                <a:cs typeface="Times New Roman" panose="02020603050405020304" pitchFamily="18" charset="0"/>
              </a:rPr>
              <a:t>scheme, launched through a partnership with the New India Assurance offered a dental insurance of </a:t>
            </a:r>
            <a:r>
              <a:rPr lang="en-US" sz="2400" dirty="0" err="1">
                <a:latin typeface="Times New Roman" panose="02020603050405020304" pitchFamily="18" charset="0"/>
                <a:cs typeface="Times New Roman" panose="02020603050405020304" pitchFamily="18" charset="0"/>
              </a:rPr>
              <a:t>Rs</a:t>
            </a:r>
            <a:r>
              <a:rPr lang="en-US" sz="2400" dirty="0">
                <a:latin typeface="Times New Roman" panose="02020603050405020304" pitchFamily="18" charset="0"/>
                <a:cs typeface="Times New Roman" panose="02020603050405020304" pitchFamily="18" charset="0"/>
              </a:rPr>
              <a:t> 1,000 on purchase of any pack of </a:t>
            </a:r>
            <a:r>
              <a:rPr lang="en-US" sz="2400" dirty="0" err="1">
                <a:latin typeface="Times New Roman" panose="02020603050405020304" pitchFamily="18" charset="0"/>
                <a:cs typeface="Times New Roman" panose="02020603050405020304" pitchFamily="18" charset="0"/>
              </a:rPr>
              <a:t>Pepsodent</a:t>
            </a:r>
            <a:r>
              <a:rPr lang="en-US" sz="2400" dirty="0" smtClean="0">
                <a:latin typeface="Times New Roman" panose="02020603050405020304" pitchFamily="18" charset="0"/>
                <a:cs typeface="Times New Roman" panose="02020603050405020304" pitchFamily="18" charset="0"/>
              </a:rPr>
              <a:t>..</a:t>
            </a:r>
            <a:endParaRPr lang="en-IN" sz="24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Rectangle 2"/>
          <p:cNvSpPr/>
          <p:nvPr/>
        </p:nvSpPr>
        <p:spPr>
          <a:xfrm>
            <a:off x="457200" y="1676400"/>
            <a:ext cx="7848600" cy="3349956"/>
          </a:xfrm>
          <a:prstGeom prst="rect">
            <a:avLst/>
          </a:prstGeom>
        </p:spPr>
        <p:txBody>
          <a:bodyPr wrap="square">
            <a:spAutoFit/>
          </a:bodyPr>
          <a:lstStyle/>
          <a:p>
            <a:pPr marL="342900" indent="-342900" algn="just">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Insurance cover against expenses for the extraction of teeth due to caries and periodontitis was provided. </a:t>
            </a:r>
            <a:endParaRPr lang="en-US" sz="2400" dirty="0" smtClean="0">
              <a:latin typeface="Times New Roman" panose="02020603050405020304" pitchFamily="18" charset="0"/>
              <a:cs typeface="Times New Roman" panose="02020603050405020304" pitchFamily="18" charset="0"/>
            </a:endParaRPr>
          </a:p>
          <a:p>
            <a:pPr marL="342900" indent="-342900" algn="just">
              <a:lnSpc>
                <a:spcPct val="150000"/>
              </a:lnSpc>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Dental </a:t>
            </a:r>
            <a:r>
              <a:rPr lang="en-US" sz="2400" dirty="0">
                <a:latin typeface="Times New Roman" panose="02020603050405020304" pitchFamily="18" charset="0"/>
                <a:cs typeface="Times New Roman" panose="02020603050405020304" pitchFamily="18" charset="0"/>
              </a:rPr>
              <a:t>rehabilitation was not covered</a:t>
            </a:r>
            <a:r>
              <a:rPr lang="en-US" sz="2400" dirty="0" smtClean="0">
                <a:latin typeface="Times New Roman" panose="02020603050405020304" pitchFamily="18" charset="0"/>
                <a:cs typeface="Times New Roman" panose="02020603050405020304" pitchFamily="18" charset="0"/>
              </a:rPr>
              <a:t>.</a:t>
            </a:r>
            <a:endParaRPr lang="en-US" sz="2400" dirty="0" smtClean="0">
              <a:latin typeface="Times New Roman" panose="02020603050405020304" pitchFamily="18" charset="0"/>
              <a:cs typeface="Times New Roman" panose="02020603050405020304" pitchFamily="18" charset="0"/>
            </a:endParaRPr>
          </a:p>
          <a:p>
            <a:pPr marL="342900" indent="-342900" algn="just">
              <a:lnSpc>
                <a:spcPct val="150000"/>
              </a:lnSpc>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The </a:t>
            </a:r>
            <a:r>
              <a:rPr lang="en-US" sz="2400" dirty="0">
                <a:latin typeface="Times New Roman" panose="02020603050405020304" pitchFamily="18" charset="0"/>
                <a:cs typeface="Times New Roman" panose="02020603050405020304" pitchFamily="18" charset="0"/>
              </a:rPr>
              <a:t>dental insurance plan provided by ICICI Lombard and Bajaj Allianz are not comprehensive plans and are clubbed with the general health insurance scheme</a:t>
            </a:r>
            <a:endParaRPr lang="en-IN" sz="2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err="1">
                <a:solidFill>
                  <a:srgbClr val="C00000"/>
                </a:solidFill>
                <a:latin typeface="Times New Roman" panose="02020603050405020304" pitchFamily="18" charset="0"/>
                <a:cs typeface="Times New Roman" panose="02020603050405020304" pitchFamily="18" charset="0"/>
              </a:rPr>
              <a:t>Metlife</a:t>
            </a:r>
            <a:r>
              <a:rPr lang="en-US" altLang="en-US" dirty="0">
                <a:solidFill>
                  <a:srgbClr val="C00000"/>
                </a:solidFill>
                <a:latin typeface="Times New Roman" panose="02020603050405020304" pitchFamily="18" charset="0"/>
                <a:cs typeface="Times New Roman" panose="02020603050405020304" pitchFamily="18" charset="0"/>
              </a:rPr>
              <a:t> dental insurance plan</a:t>
            </a:r>
            <a:endParaRPr lang="en-US" dirty="0"/>
          </a:p>
        </p:txBody>
      </p:sp>
      <p:pic>
        <p:nvPicPr>
          <p:cNvPr id="40964" name="Picture 4" descr="Poster with icons of dental clinic services — Stock Vector © LuckyVector  #191225016"/>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b="6435"/>
          <a:stretch>
            <a:fillRect/>
          </a:stretch>
        </p:blipFill>
        <p:spPr bwMode="auto">
          <a:xfrm>
            <a:off x="1944090" y="1716089"/>
            <a:ext cx="5458293" cy="5426074"/>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MetLife Dental Provider - Mound MN 55364 | West Lakes Dentistr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05200" y="3429000"/>
            <a:ext cx="2336074" cy="2209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BA10701E-8927-42CD-8C18-4B7D29A86276}" type="slidenum">
              <a:rPr lang="en-US" altLang="en-US" smtClean="0"/>
            </a:fld>
            <a:endParaRPr lang="en-US" altLang="en-US"/>
          </a:p>
        </p:txBody>
      </p:sp>
      <p:sp>
        <p:nvSpPr>
          <p:cNvPr id="5" name="TextBox 4"/>
          <p:cNvSpPr txBox="1"/>
          <p:nvPr/>
        </p:nvSpPr>
        <p:spPr>
          <a:xfrm>
            <a:off x="201613" y="738188"/>
            <a:ext cx="8458200" cy="6119812"/>
          </a:xfrm>
          <a:prstGeom prst="rect">
            <a:avLst/>
          </a:prstGeom>
          <a:noFill/>
        </p:spPr>
        <p:txBody>
          <a:bodyPr>
            <a:spAutoFit/>
          </a:bodyPr>
          <a:lstStyle/>
          <a:p>
            <a:pPr marL="457200" indent="-457200" algn="just">
              <a:lnSpc>
                <a:spcPct val="150000"/>
              </a:lnSpc>
              <a:buFont typeface="+mj-lt"/>
              <a:buAutoNum type="arabicPeriod"/>
              <a:defRPr/>
            </a:pPr>
            <a:r>
              <a:rPr lang="en-US" sz="2400" dirty="0">
                <a:solidFill>
                  <a:srgbClr val="222222"/>
                </a:solidFill>
                <a:latin typeface="Times New Roman" panose="02020603050405020304" pitchFamily="18" charset="0"/>
                <a:cs typeface="Times New Roman" panose="02020603050405020304" pitchFamily="18" charset="0"/>
              </a:rPr>
              <a:t>Ayushman Bharat </a:t>
            </a:r>
            <a:endParaRPr lang="en-US" sz="2400" dirty="0">
              <a:solidFill>
                <a:srgbClr val="222222"/>
              </a:solidFill>
              <a:latin typeface="Times New Roman" panose="02020603050405020304" pitchFamily="18" charset="0"/>
              <a:cs typeface="Times New Roman" panose="02020603050405020304" pitchFamily="18" charset="0"/>
            </a:endParaRPr>
          </a:p>
          <a:p>
            <a:pPr marL="457200" indent="-457200" algn="just">
              <a:lnSpc>
                <a:spcPct val="150000"/>
              </a:lnSpc>
              <a:buFont typeface="+mj-lt"/>
              <a:buAutoNum type="arabicPeriod"/>
              <a:defRPr/>
            </a:pPr>
            <a:r>
              <a:rPr lang="en-US" sz="2400" dirty="0" err="1">
                <a:solidFill>
                  <a:srgbClr val="222222"/>
                </a:solidFill>
                <a:latin typeface="Times New Roman" panose="02020603050405020304" pitchFamily="18" charset="0"/>
                <a:cs typeface="Times New Roman" panose="02020603050405020304" pitchFamily="18" charset="0"/>
              </a:rPr>
              <a:t>Awaz</a:t>
            </a:r>
            <a:r>
              <a:rPr lang="en-US" sz="2400" dirty="0">
                <a:solidFill>
                  <a:srgbClr val="222222"/>
                </a:solidFill>
                <a:latin typeface="Times New Roman" panose="02020603050405020304" pitchFamily="18" charset="0"/>
                <a:cs typeface="Times New Roman" panose="02020603050405020304" pitchFamily="18" charset="0"/>
              </a:rPr>
              <a:t> Health Insurance Scheme---</a:t>
            </a:r>
            <a:r>
              <a:rPr lang="en-US" sz="2400" dirty="0" err="1">
                <a:solidFill>
                  <a:srgbClr val="222222"/>
                </a:solidFill>
                <a:latin typeface="Times New Roman" panose="02020603050405020304" pitchFamily="18" charset="0"/>
                <a:cs typeface="Times New Roman" panose="02020603050405020304" pitchFamily="18" charset="0"/>
              </a:rPr>
              <a:t>kerala</a:t>
            </a:r>
            <a:endParaRPr lang="en-US" sz="2400" dirty="0">
              <a:solidFill>
                <a:srgbClr val="222222"/>
              </a:solidFill>
              <a:latin typeface="Times New Roman" panose="02020603050405020304" pitchFamily="18" charset="0"/>
              <a:cs typeface="Times New Roman" panose="02020603050405020304" pitchFamily="18" charset="0"/>
            </a:endParaRPr>
          </a:p>
          <a:p>
            <a:pPr marL="457200" indent="-457200" algn="just">
              <a:lnSpc>
                <a:spcPct val="150000"/>
              </a:lnSpc>
              <a:buFont typeface="+mj-lt"/>
              <a:buAutoNum type="arabicPeriod"/>
              <a:defRPr/>
            </a:pPr>
            <a:r>
              <a:rPr lang="en-US" sz="2400" dirty="0" err="1">
                <a:solidFill>
                  <a:srgbClr val="222222"/>
                </a:solidFill>
                <a:latin typeface="Times New Roman" panose="02020603050405020304" pitchFamily="18" charset="0"/>
                <a:cs typeface="Times New Roman" panose="02020603050405020304" pitchFamily="18" charset="0"/>
              </a:rPr>
              <a:t>Aam</a:t>
            </a:r>
            <a:r>
              <a:rPr lang="en-US" sz="2400" dirty="0">
                <a:solidFill>
                  <a:srgbClr val="222222"/>
                </a:solidFill>
                <a:latin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cs typeface="Times New Roman" panose="02020603050405020304" pitchFamily="18" charset="0"/>
              </a:rPr>
              <a:t>Aadmi</a:t>
            </a:r>
            <a:r>
              <a:rPr lang="en-US" sz="2400" dirty="0">
                <a:solidFill>
                  <a:srgbClr val="222222"/>
                </a:solidFill>
                <a:latin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cs typeface="Times New Roman" panose="02020603050405020304" pitchFamily="18" charset="0"/>
              </a:rPr>
              <a:t>Bima</a:t>
            </a:r>
            <a:r>
              <a:rPr lang="en-US" sz="2400" dirty="0">
                <a:solidFill>
                  <a:srgbClr val="222222"/>
                </a:solidFill>
                <a:latin typeface="Times New Roman" panose="02020603050405020304" pitchFamily="18" charset="0"/>
                <a:cs typeface="Times New Roman" panose="02020603050405020304" pitchFamily="18" charset="0"/>
              </a:rPr>
              <a:t> Yojana</a:t>
            </a:r>
            <a:endParaRPr lang="en-US" sz="2400" dirty="0">
              <a:solidFill>
                <a:srgbClr val="222222"/>
              </a:solidFill>
              <a:latin typeface="Times New Roman" panose="02020603050405020304" pitchFamily="18" charset="0"/>
              <a:cs typeface="Times New Roman" panose="02020603050405020304" pitchFamily="18" charset="0"/>
            </a:endParaRPr>
          </a:p>
          <a:p>
            <a:pPr marL="457200" indent="-457200" algn="just">
              <a:lnSpc>
                <a:spcPct val="150000"/>
              </a:lnSpc>
              <a:buFont typeface="+mj-lt"/>
              <a:buAutoNum type="arabicPeriod"/>
              <a:defRPr/>
            </a:pPr>
            <a:r>
              <a:rPr lang="en-US" sz="2400" dirty="0" err="1">
                <a:solidFill>
                  <a:srgbClr val="222222"/>
                </a:solidFill>
                <a:latin typeface="Times New Roman" panose="02020603050405020304" pitchFamily="18" charset="0"/>
                <a:cs typeface="Times New Roman" panose="02020603050405020304" pitchFamily="18" charset="0"/>
              </a:rPr>
              <a:t>Bhamashah</a:t>
            </a:r>
            <a:r>
              <a:rPr lang="en-US" sz="2400" dirty="0">
                <a:solidFill>
                  <a:srgbClr val="222222"/>
                </a:solidFill>
                <a:latin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cs typeface="Times New Roman" panose="02020603050405020304" pitchFamily="18" charset="0"/>
              </a:rPr>
              <a:t>Swasthya</a:t>
            </a:r>
            <a:r>
              <a:rPr lang="en-US" sz="2400" dirty="0">
                <a:solidFill>
                  <a:srgbClr val="222222"/>
                </a:solidFill>
                <a:latin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cs typeface="Times New Roman" panose="02020603050405020304" pitchFamily="18" charset="0"/>
              </a:rPr>
              <a:t>Bima</a:t>
            </a:r>
            <a:r>
              <a:rPr lang="en-US" sz="2400" dirty="0">
                <a:solidFill>
                  <a:srgbClr val="222222"/>
                </a:solidFill>
                <a:latin typeface="Times New Roman" panose="02020603050405020304" pitchFamily="18" charset="0"/>
                <a:cs typeface="Times New Roman" panose="02020603050405020304" pitchFamily="18" charset="0"/>
              </a:rPr>
              <a:t> Yojana---Rajasthan</a:t>
            </a:r>
            <a:endParaRPr lang="en-US" sz="2400" dirty="0">
              <a:solidFill>
                <a:srgbClr val="222222"/>
              </a:solidFill>
              <a:latin typeface="Times New Roman" panose="02020603050405020304" pitchFamily="18" charset="0"/>
              <a:cs typeface="Times New Roman" panose="02020603050405020304" pitchFamily="18" charset="0"/>
            </a:endParaRPr>
          </a:p>
          <a:p>
            <a:pPr marL="457200" indent="-457200" algn="just">
              <a:lnSpc>
                <a:spcPct val="150000"/>
              </a:lnSpc>
              <a:buFont typeface="+mj-lt"/>
              <a:buAutoNum type="arabicPeriod"/>
              <a:defRPr/>
            </a:pPr>
            <a:r>
              <a:rPr lang="en-US" sz="2400" dirty="0">
                <a:solidFill>
                  <a:srgbClr val="222222"/>
                </a:solidFill>
                <a:latin typeface="Times New Roman" panose="02020603050405020304" pitchFamily="18" charset="0"/>
                <a:cs typeface="Times New Roman" panose="02020603050405020304" pitchFamily="18" charset="0"/>
              </a:rPr>
              <a:t>Central Government Health Scheme (CGHS)</a:t>
            </a:r>
            <a:endParaRPr lang="en-US" sz="2400" dirty="0">
              <a:solidFill>
                <a:srgbClr val="222222"/>
              </a:solidFill>
              <a:latin typeface="Times New Roman" panose="02020603050405020304" pitchFamily="18" charset="0"/>
              <a:cs typeface="Times New Roman" panose="02020603050405020304" pitchFamily="18" charset="0"/>
            </a:endParaRPr>
          </a:p>
          <a:p>
            <a:pPr marL="457200" indent="-457200" algn="just">
              <a:lnSpc>
                <a:spcPct val="150000"/>
              </a:lnSpc>
              <a:buFont typeface="+mj-lt"/>
              <a:buAutoNum type="arabicPeriod"/>
              <a:defRPr/>
            </a:pPr>
            <a:r>
              <a:rPr lang="en-US" sz="2400" dirty="0">
                <a:solidFill>
                  <a:srgbClr val="222222"/>
                </a:solidFill>
                <a:latin typeface="Times New Roman" panose="02020603050405020304" pitchFamily="18" charset="0"/>
                <a:cs typeface="Times New Roman" panose="02020603050405020304" pitchFamily="18" charset="0"/>
              </a:rPr>
              <a:t>Chief Minister's Comprehensive Insurance Scheme--</a:t>
            </a:r>
            <a:r>
              <a:rPr lang="en-US" sz="2400" dirty="0" err="1">
                <a:solidFill>
                  <a:srgbClr val="222222"/>
                </a:solidFill>
                <a:latin typeface="Times New Roman" panose="02020603050405020304" pitchFamily="18" charset="0"/>
                <a:cs typeface="Times New Roman" panose="02020603050405020304" pitchFamily="18" charset="0"/>
              </a:rPr>
              <a:t>Ttamil</a:t>
            </a:r>
            <a:r>
              <a:rPr lang="en-US" sz="2400" dirty="0">
                <a:solidFill>
                  <a:srgbClr val="222222"/>
                </a:solidFill>
                <a:latin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cs typeface="Times New Roman" panose="02020603050405020304" pitchFamily="18" charset="0"/>
              </a:rPr>
              <a:t>nadu</a:t>
            </a:r>
            <a:endParaRPr lang="en-US" sz="2400" dirty="0">
              <a:solidFill>
                <a:srgbClr val="222222"/>
              </a:solidFill>
              <a:latin typeface="Times New Roman" panose="02020603050405020304" pitchFamily="18" charset="0"/>
              <a:cs typeface="Times New Roman" panose="02020603050405020304" pitchFamily="18" charset="0"/>
            </a:endParaRPr>
          </a:p>
          <a:p>
            <a:pPr marL="457200" indent="-457200" algn="just">
              <a:lnSpc>
                <a:spcPct val="150000"/>
              </a:lnSpc>
              <a:buFont typeface="+mj-lt"/>
              <a:buAutoNum type="arabicPeriod"/>
              <a:defRPr/>
            </a:pPr>
            <a:r>
              <a:rPr lang="en-US" sz="2400" dirty="0">
                <a:solidFill>
                  <a:srgbClr val="222222"/>
                </a:solidFill>
                <a:latin typeface="Times New Roman" panose="02020603050405020304" pitchFamily="18" charset="0"/>
                <a:cs typeface="Times New Roman" panose="02020603050405020304" pitchFamily="18" charset="0"/>
              </a:rPr>
              <a:t>Employees' State Insurance Scheme</a:t>
            </a:r>
            <a:endParaRPr lang="en-US" sz="2400" dirty="0">
              <a:solidFill>
                <a:srgbClr val="222222"/>
              </a:solidFill>
              <a:latin typeface="Times New Roman" panose="02020603050405020304" pitchFamily="18" charset="0"/>
              <a:cs typeface="Times New Roman" panose="02020603050405020304" pitchFamily="18" charset="0"/>
            </a:endParaRPr>
          </a:p>
          <a:p>
            <a:pPr marL="457200" indent="-457200" algn="just">
              <a:lnSpc>
                <a:spcPct val="150000"/>
              </a:lnSpc>
              <a:buFont typeface="+mj-lt"/>
              <a:buAutoNum type="arabicPeriod"/>
              <a:defRPr/>
            </a:pPr>
            <a:r>
              <a:rPr lang="en-US" sz="2400" dirty="0" err="1">
                <a:solidFill>
                  <a:srgbClr val="111111"/>
                </a:solidFill>
                <a:latin typeface="Times New Roman" panose="02020603050405020304" pitchFamily="18" charset="0"/>
                <a:cs typeface="Times New Roman" panose="02020603050405020304" pitchFamily="18" charset="0"/>
              </a:rPr>
              <a:t>Karunya</a:t>
            </a:r>
            <a:r>
              <a:rPr lang="en-US" sz="2400" dirty="0">
                <a:solidFill>
                  <a:srgbClr val="111111"/>
                </a:solidFill>
                <a:latin typeface="Times New Roman" panose="02020603050405020304" pitchFamily="18" charset="0"/>
                <a:cs typeface="Times New Roman" panose="02020603050405020304" pitchFamily="18" charset="0"/>
              </a:rPr>
              <a:t> Health Scheme---</a:t>
            </a:r>
            <a:r>
              <a:rPr lang="en-US" sz="2400" dirty="0" err="1">
                <a:solidFill>
                  <a:srgbClr val="111111"/>
                </a:solidFill>
                <a:latin typeface="Times New Roman" panose="02020603050405020304" pitchFamily="18" charset="0"/>
                <a:cs typeface="Times New Roman" panose="02020603050405020304" pitchFamily="18" charset="0"/>
              </a:rPr>
              <a:t>kerala</a:t>
            </a:r>
            <a:endParaRPr lang="en-US" sz="2400" dirty="0">
              <a:solidFill>
                <a:srgbClr val="111111"/>
              </a:solidFill>
              <a:latin typeface="Times New Roman" panose="02020603050405020304" pitchFamily="18" charset="0"/>
              <a:cs typeface="Times New Roman" panose="02020603050405020304" pitchFamily="18" charset="0"/>
            </a:endParaRPr>
          </a:p>
          <a:p>
            <a:pPr marL="457200" indent="-457200" algn="just">
              <a:lnSpc>
                <a:spcPct val="150000"/>
              </a:lnSpc>
              <a:buFont typeface="+mj-lt"/>
              <a:buAutoNum type="arabicPeriod"/>
              <a:defRPr/>
            </a:pPr>
            <a:r>
              <a:rPr lang="en-US" sz="2400" dirty="0">
                <a:solidFill>
                  <a:srgbClr val="111111"/>
                </a:solidFill>
                <a:latin typeface="Times New Roman" panose="02020603050405020304" pitchFamily="18" charset="0"/>
                <a:cs typeface="Times New Roman" panose="02020603050405020304" pitchFamily="18" charset="0"/>
              </a:rPr>
              <a:t>Mahatma </a:t>
            </a:r>
            <a:r>
              <a:rPr lang="en-US" sz="2400" dirty="0" err="1">
                <a:solidFill>
                  <a:srgbClr val="111111"/>
                </a:solidFill>
                <a:latin typeface="Times New Roman" panose="02020603050405020304" pitchFamily="18" charset="0"/>
                <a:cs typeface="Times New Roman" panose="02020603050405020304" pitchFamily="18" charset="0"/>
              </a:rPr>
              <a:t>Jyotiba</a:t>
            </a:r>
            <a:r>
              <a:rPr lang="en-US" sz="2400" dirty="0">
                <a:solidFill>
                  <a:srgbClr val="111111"/>
                </a:solidFill>
                <a:latin typeface="Times New Roman" panose="02020603050405020304" pitchFamily="18" charset="0"/>
                <a:cs typeface="Times New Roman" panose="02020603050405020304" pitchFamily="18" charset="0"/>
              </a:rPr>
              <a:t> Phule Jan Arogya Yojana-----</a:t>
            </a:r>
            <a:r>
              <a:rPr lang="en-US" sz="2400" dirty="0" err="1">
                <a:solidFill>
                  <a:srgbClr val="111111"/>
                </a:solidFill>
                <a:latin typeface="Times New Roman" panose="02020603050405020304" pitchFamily="18" charset="0"/>
                <a:cs typeface="Times New Roman" panose="02020603050405020304" pitchFamily="18" charset="0"/>
              </a:rPr>
              <a:t>maharashtra</a:t>
            </a:r>
            <a:endParaRPr lang="en-US" sz="2400" dirty="0">
              <a:solidFill>
                <a:srgbClr val="111111"/>
              </a:solidFill>
              <a:latin typeface="Times New Roman" panose="02020603050405020304" pitchFamily="18" charset="0"/>
              <a:cs typeface="Times New Roman" panose="02020603050405020304" pitchFamily="18" charset="0"/>
            </a:endParaRPr>
          </a:p>
          <a:p>
            <a:pPr algn="just">
              <a:lnSpc>
                <a:spcPct val="150000"/>
              </a:lnSpc>
              <a:defRPr/>
            </a:pPr>
            <a:endParaRPr lang="en-US" sz="2400" dirty="0">
              <a:solidFill>
                <a:srgbClr val="222222"/>
              </a:solidFill>
              <a:latin typeface="Times New Roman" panose="02020603050405020304" pitchFamily="18" charset="0"/>
              <a:cs typeface="Times New Roman" panose="02020603050405020304" pitchFamily="18" charset="0"/>
            </a:endParaRPr>
          </a:p>
        </p:txBody>
      </p:sp>
      <p:sp>
        <p:nvSpPr>
          <p:cNvPr id="123908" name="TextBox 5"/>
          <p:cNvSpPr txBox="1">
            <a:spLocks noChangeArrowheads="1"/>
          </p:cNvSpPr>
          <p:nvPr/>
        </p:nvSpPr>
        <p:spPr bwMode="auto">
          <a:xfrm>
            <a:off x="228600" y="0"/>
            <a:ext cx="86868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a:lnSpc>
                <a:spcPct val="150000"/>
              </a:lnSpc>
            </a:pPr>
            <a:r>
              <a:rPr lang="en-US" altLang="en-US" sz="3200" b="1">
                <a:solidFill>
                  <a:srgbClr val="0070C0"/>
                </a:solidFill>
                <a:latin typeface="Times New Roman" panose="02020603050405020304" pitchFamily="18" charset="0"/>
                <a:cs typeface="Times New Roman" panose="02020603050405020304" pitchFamily="18" charset="0"/>
              </a:rPr>
              <a:t>HEALTH INSURANCE SCHEMES IN INDIA</a:t>
            </a:r>
            <a:endParaRPr lang="en-US" altLang="en-US" sz="3200" b="1">
              <a:solidFill>
                <a:srgbClr val="0070C0"/>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DA4561C7-F6A8-4E0D-9BF0-B7A761B7609E}" type="slidenum">
              <a:rPr lang="en-US" altLang="en-US" smtClean="0"/>
            </a:fld>
            <a:endParaRPr lang="en-US" altLang="en-US"/>
          </a:p>
        </p:txBody>
      </p:sp>
      <p:sp>
        <p:nvSpPr>
          <p:cNvPr id="124931" name="TextBox 4"/>
          <p:cNvSpPr txBox="1">
            <a:spLocks noChangeArrowheads="1"/>
          </p:cNvSpPr>
          <p:nvPr/>
        </p:nvSpPr>
        <p:spPr bwMode="auto">
          <a:xfrm>
            <a:off x="304800" y="838200"/>
            <a:ext cx="8458200" cy="445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nSpc>
                <a:spcPct val="150000"/>
              </a:lnSpc>
              <a:buFont typeface="Calibri Light" panose="020F0302020204030204" charset="0"/>
              <a:buAutoNum type="arabicPeriod" startAt="10"/>
            </a:pPr>
            <a:r>
              <a:rPr lang="en-US" altLang="en-US" sz="2400">
                <a:solidFill>
                  <a:srgbClr val="111111"/>
                </a:solidFill>
                <a:latin typeface="Times New Roman" panose="02020603050405020304" pitchFamily="18" charset="0"/>
                <a:cs typeface="Times New Roman" panose="02020603050405020304" pitchFamily="18" charset="0"/>
              </a:rPr>
              <a:t>Mukhyamantri Amrutum Yojana---Gujarat </a:t>
            </a:r>
            <a:endParaRPr lang="en-US" altLang="en-US" sz="2400">
              <a:solidFill>
                <a:srgbClr val="111111"/>
              </a:solidFill>
              <a:latin typeface="Times New Roman" panose="02020603050405020304" pitchFamily="18" charset="0"/>
              <a:cs typeface="Times New Roman" panose="02020603050405020304" pitchFamily="18" charset="0"/>
            </a:endParaRPr>
          </a:p>
          <a:p>
            <a:pPr>
              <a:lnSpc>
                <a:spcPct val="150000"/>
              </a:lnSpc>
              <a:buFont typeface="Calibri Light" panose="020F0302020204030204" charset="0"/>
              <a:buAutoNum type="arabicPeriod" startAt="10"/>
            </a:pPr>
            <a:r>
              <a:rPr lang="fi-FI" altLang="en-US" sz="2400">
                <a:solidFill>
                  <a:srgbClr val="111111"/>
                </a:solidFill>
                <a:latin typeface="Times New Roman" panose="02020603050405020304" pitchFamily="18" charset="0"/>
                <a:cs typeface="Times New Roman" panose="02020603050405020304" pitchFamily="18" charset="0"/>
              </a:rPr>
              <a:t>Pradhan Mantri Suraksha Bima Yojana</a:t>
            </a:r>
            <a:endParaRPr lang="fi-FI" altLang="en-US" sz="2400">
              <a:solidFill>
                <a:srgbClr val="111111"/>
              </a:solidFill>
              <a:latin typeface="Times New Roman" panose="02020603050405020304" pitchFamily="18" charset="0"/>
              <a:cs typeface="Times New Roman" panose="02020603050405020304" pitchFamily="18" charset="0"/>
            </a:endParaRPr>
          </a:p>
          <a:p>
            <a:pPr>
              <a:lnSpc>
                <a:spcPct val="150000"/>
              </a:lnSpc>
              <a:buFont typeface="Calibri Light" panose="020F0302020204030204" charset="0"/>
              <a:buAutoNum type="arabicPeriod" startAt="10"/>
            </a:pPr>
            <a:r>
              <a:rPr lang="en-US" altLang="en-US" sz="2400">
                <a:solidFill>
                  <a:srgbClr val="111111"/>
                </a:solidFill>
                <a:latin typeface="Times New Roman" panose="02020603050405020304" pitchFamily="18" charset="0"/>
                <a:cs typeface="Times New Roman" panose="02020603050405020304" pitchFamily="18" charset="0"/>
              </a:rPr>
              <a:t>Dr YSR Aarogyasri</a:t>
            </a:r>
            <a:endParaRPr lang="en-US" altLang="en-US" sz="2400">
              <a:solidFill>
                <a:srgbClr val="111111"/>
              </a:solidFill>
              <a:latin typeface="Times New Roman" panose="02020603050405020304" pitchFamily="18" charset="0"/>
              <a:cs typeface="Times New Roman" panose="02020603050405020304" pitchFamily="18" charset="0"/>
            </a:endParaRPr>
          </a:p>
          <a:p>
            <a:pPr>
              <a:lnSpc>
                <a:spcPct val="150000"/>
              </a:lnSpc>
              <a:buFont typeface="Calibri Light" panose="020F0302020204030204" charset="0"/>
              <a:buAutoNum type="arabicPeriod" startAt="10"/>
            </a:pPr>
            <a:r>
              <a:rPr lang="en-US" altLang="en-US" sz="2400">
                <a:solidFill>
                  <a:srgbClr val="111111"/>
                </a:solidFill>
                <a:latin typeface="Times New Roman" panose="02020603050405020304" pitchFamily="18" charset="0"/>
                <a:cs typeface="Times New Roman" panose="02020603050405020304" pitchFamily="18" charset="0"/>
              </a:rPr>
              <a:t>Employees and Journalists Health Scheme---Telangana</a:t>
            </a:r>
            <a:endParaRPr lang="en-US" altLang="en-US" sz="2400">
              <a:solidFill>
                <a:srgbClr val="111111"/>
              </a:solidFill>
              <a:latin typeface="Times New Roman" panose="02020603050405020304" pitchFamily="18" charset="0"/>
              <a:cs typeface="Times New Roman" panose="02020603050405020304" pitchFamily="18" charset="0"/>
            </a:endParaRPr>
          </a:p>
          <a:p>
            <a:pPr>
              <a:lnSpc>
                <a:spcPct val="150000"/>
              </a:lnSpc>
              <a:buFont typeface="Calibri Light" panose="020F0302020204030204" charset="0"/>
              <a:buAutoNum type="arabicPeriod" startAt="10"/>
            </a:pPr>
            <a:r>
              <a:rPr lang="en-US" altLang="en-US" sz="2400">
                <a:solidFill>
                  <a:srgbClr val="111111"/>
                </a:solidFill>
                <a:latin typeface="Times New Roman" panose="02020603050405020304" pitchFamily="18" charset="0"/>
                <a:cs typeface="Times New Roman" panose="02020603050405020304" pitchFamily="18" charset="0"/>
              </a:rPr>
              <a:t>Rashtriya Swasthya Bima Yojana</a:t>
            </a:r>
            <a:endParaRPr lang="en-US" altLang="en-US" sz="2400">
              <a:solidFill>
                <a:srgbClr val="111111"/>
              </a:solidFill>
              <a:latin typeface="Times New Roman" panose="02020603050405020304" pitchFamily="18" charset="0"/>
              <a:cs typeface="Times New Roman" panose="02020603050405020304" pitchFamily="18" charset="0"/>
            </a:endParaRPr>
          </a:p>
          <a:p>
            <a:pPr>
              <a:lnSpc>
                <a:spcPct val="150000"/>
              </a:lnSpc>
              <a:buFont typeface="Calibri Light" panose="020F0302020204030204" charset="0"/>
              <a:buAutoNum type="arabicPeriod" startAt="10"/>
            </a:pPr>
            <a:r>
              <a:rPr lang="en-US" altLang="en-US" sz="2400">
                <a:solidFill>
                  <a:srgbClr val="111111"/>
                </a:solidFill>
                <a:latin typeface="Times New Roman" panose="02020603050405020304" pitchFamily="18" charset="0"/>
                <a:cs typeface="Times New Roman" panose="02020603050405020304" pitchFamily="18" charset="0"/>
              </a:rPr>
              <a:t>Universal Health Insurance Scheme</a:t>
            </a:r>
            <a:endParaRPr lang="en-US" altLang="en-US" sz="2400">
              <a:solidFill>
                <a:srgbClr val="111111"/>
              </a:solidFill>
              <a:latin typeface="Times New Roman" panose="02020603050405020304" pitchFamily="18" charset="0"/>
              <a:cs typeface="Times New Roman" panose="02020603050405020304" pitchFamily="18" charset="0"/>
            </a:endParaRPr>
          </a:p>
          <a:p>
            <a:pPr>
              <a:lnSpc>
                <a:spcPct val="150000"/>
              </a:lnSpc>
              <a:buFont typeface="Calibri Light" panose="020F0302020204030204" charset="0"/>
              <a:buAutoNum type="arabicPeriod" startAt="10"/>
            </a:pPr>
            <a:r>
              <a:rPr lang="en-US" altLang="en-US" sz="2400">
                <a:solidFill>
                  <a:srgbClr val="111111"/>
                </a:solidFill>
                <a:latin typeface="Times New Roman" panose="02020603050405020304" pitchFamily="18" charset="0"/>
                <a:cs typeface="Times New Roman" panose="02020603050405020304" pitchFamily="18" charset="0"/>
              </a:rPr>
              <a:t>Yeshasvini Health Insurance Scheme----Karnataka </a:t>
            </a:r>
            <a:endParaRPr lang="en-US" altLang="en-US" sz="2400">
              <a:solidFill>
                <a:srgbClr val="111111"/>
              </a:solidFill>
              <a:latin typeface="Times New Roman" panose="02020603050405020304" pitchFamily="18" charset="0"/>
              <a:cs typeface="Times New Roman" panose="02020603050405020304" pitchFamily="18" charset="0"/>
            </a:endParaRPr>
          </a:p>
          <a:p>
            <a:pPr>
              <a:lnSpc>
                <a:spcPct val="150000"/>
              </a:lnSpc>
              <a:buFont typeface="Calibri Light" panose="020F0302020204030204" charset="0"/>
              <a:buAutoNum type="arabicPeriod" startAt="10"/>
            </a:pPr>
            <a:r>
              <a:rPr lang="en-US" altLang="en-US" sz="2400">
                <a:solidFill>
                  <a:srgbClr val="111111"/>
                </a:solidFill>
                <a:latin typeface="Times New Roman" panose="02020603050405020304" pitchFamily="18" charset="0"/>
                <a:cs typeface="Times New Roman" panose="02020603050405020304" pitchFamily="18" charset="0"/>
              </a:rPr>
              <a:t>West Bengal Health Scheme--- West bengal</a:t>
            </a:r>
            <a:endParaRPr lang="en-US" altLang="en-US" sz="2400">
              <a:solidFill>
                <a:srgbClr val="111111"/>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Title 1"/>
          <p:cNvSpPr>
            <a:spLocks noGrp="1" noChangeArrowheads="1"/>
          </p:cNvSpPr>
          <p:nvPr>
            <p:ph type="title"/>
          </p:nvPr>
        </p:nvSpPr>
        <p:spPr/>
        <p:txBody>
          <a:bodyPr/>
          <a:lstStyle/>
          <a:p>
            <a:endParaRPr lang="en-US" altLang="en-US"/>
          </a:p>
        </p:txBody>
      </p:sp>
      <p:sp>
        <p:nvSpPr>
          <p:cNvPr id="3" name="Slide Number Placeholder 2"/>
          <p:cNvSpPr>
            <a:spLocks noGrp="1"/>
          </p:cNvSpPr>
          <p:nvPr>
            <p:ph type="sldNum" sz="quarter" idx="12"/>
          </p:nvPr>
        </p:nvSpPr>
        <p:spPr/>
        <p:txBody>
          <a:bodyPr/>
          <a:lstStyle/>
          <a:p>
            <a:pPr>
              <a:defRPr/>
            </a:pPr>
            <a:fld id="{A9311F1A-4DE0-4629-93CB-ABCF0D3B25F6}" type="slidenum">
              <a:rPr lang="en-US" altLang="en-US" smtClean="0"/>
            </a:fld>
            <a:endParaRPr lang="en-US" altLang="en-US"/>
          </a:p>
        </p:txBody>
      </p:sp>
      <p:pic>
        <p:nvPicPr>
          <p:cNvPr id="125956" name="Picture 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52400" y="365125"/>
            <a:ext cx="8839200" cy="612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ChangeArrowheads="1"/>
          </p:cNvSpPr>
          <p:nvPr/>
        </p:nvSpPr>
        <p:spPr bwMode="auto">
          <a:xfrm>
            <a:off x="3200400" y="304800"/>
            <a:ext cx="2514600" cy="762000"/>
          </a:xfrm>
          <a:prstGeom prst="rect">
            <a:avLst/>
          </a:prstGeom>
          <a:solidFill>
            <a:schemeClr val="accent1"/>
          </a:solidFill>
          <a:ln w="9525">
            <a:solidFill>
              <a:schemeClr val="tx1"/>
            </a:solidFill>
            <a:miter lim="800000"/>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r>
              <a:rPr lang="en-US" altLang="en-US" sz="2000">
                <a:latin typeface="Palatino Linotype" panose="02040502050505030304" pitchFamily="18" charset="0"/>
                <a:cs typeface="Arial" panose="020B0604020202020204" pitchFamily="34" charset="0"/>
              </a:rPr>
              <a:t>Third parties in India</a:t>
            </a:r>
            <a:endParaRPr lang="en-US" altLang="en-US" sz="2000">
              <a:latin typeface="Palatino Linotype" panose="02040502050505030304" pitchFamily="18" charset="0"/>
              <a:cs typeface="Arial" panose="020B0604020202020204" pitchFamily="34" charset="0"/>
            </a:endParaRPr>
          </a:p>
        </p:txBody>
      </p:sp>
      <p:sp>
        <p:nvSpPr>
          <p:cNvPr id="46083" name="Oval 3"/>
          <p:cNvSpPr>
            <a:spLocks noChangeArrowheads="1"/>
          </p:cNvSpPr>
          <p:nvPr/>
        </p:nvSpPr>
        <p:spPr bwMode="auto">
          <a:xfrm>
            <a:off x="304800" y="1870075"/>
            <a:ext cx="2133600" cy="838200"/>
          </a:xfrm>
          <a:prstGeom prst="ellipse">
            <a:avLst/>
          </a:prstGeom>
          <a:solidFill>
            <a:schemeClr val="accent1"/>
          </a:solidFill>
          <a:ln w="9525">
            <a:solidFill>
              <a:schemeClr val="tx1"/>
            </a:solidFill>
            <a:rou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r>
              <a:rPr lang="en-US" altLang="en-US" b="1">
                <a:latin typeface="Arial" panose="020B0604020202020204" pitchFamily="34" charset="0"/>
                <a:cs typeface="Arial" panose="020B0604020202020204" pitchFamily="34" charset="0"/>
              </a:rPr>
              <a:t>Government </a:t>
            </a:r>
            <a:endParaRPr lang="en-US" altLang="en-US" b="1">
              <a:latin typeface="Arial" panose="020B0604020202020204" pitchFamily="34" charset="0"/>
              <a:cs typeface="Arial" panose="020B0604020202020204" pitchFamily="34" charset="0"/>
            </a:endParaRPr>
          </a:p>
        </p:txBody>
      </p:sp>
      <p:sp>
        <p:nvSpPr>
          <p:cNvPr id="46084" name="Oval 4"/>
          <p:cNvSpPr>
            <a:spLocks noChangeArrowheads="1"/>
          </p:cNvSpPr>
          <p:nvPr/>
        </p:nvSpPr>
        <p:spPr bwMode="auto">
          <a:xfrm>
            <a:off x="5353050" y="1676400"/>
            <a:ext cx="3105150" cy="1268413"/>
          </a:xfrm>
          <a:prstGeom prst="ellipse">
            <a:avLst/>
          </a:prstGeom>
          <a:solidFill>
            <a:schemeClr val="accent1"/>
          </a:solidFill>
          <a:ln w="9525">
            <a:solidFill>
              <a:schemeClr val="tx1"/>
            </a:solidFill>
            <a:round/>
          </a:ln>
        </p:spPr>
        <p:txBody>
          <a:bodyPr wrap="none"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r>
              <a:rPr lang="en-US" altLang="en-US" b="1">
                <a:latin typeface="Arial" panose="020B0604020202020204" pitchFamily="34" charset="0"/>
                <a:cs typeface="Arial" panose="020B0604020202020204" pitchFamily="34" charset="0"/>
              </a:rPr>
              <a:t>General Insurance </a:t>
            </a:r>
            <a:endParaRPr lang="en-US" altLang="en-US" b="1">
              <a:latin typeface="Arial" panose="020B0604020202020204" pitchFamily="34" charset="0"/>
              <a:cs typeface="Arial" panose="020B0604020202020204" pitchFamily="34" charset="0"/>
            </a:endParaRPr>
          </a:p>
          <a:p>
            <a:pPr algn="ctr"/>
            <a:r>
              <a:rPr lang="en-US" altLang="en-US" b="1">
                <a:latin typeface="Arial" panose="020B0604020202020204" pitchFamily="34" charset="0"/>
                <a:cs typeface="Arial" panose="020B0604020202020204" pitchFamily="34" charset="0"/>
              </a:rPr>
              <a:t>Corporation </a:t>
            </a:r>
            <a:endParaRPr lang="en-US" altLang="en-US" b="1">
              <a:latin typeface="Arial" panose="020B0604020202020204" pitchFamily="34" charset="0"/>
              <a:cs typeface="Arial" panose="020B0604020202020204" pitchFamily="34" charset="0"/>
            </a:endParaRPr>
          </a:p>
          <a:p>
            <a:pPr algn="ctr"/>
            <a:r>
              <a:rPr lang="en-US" altLang="en-US" b="1">
                <a:latin typeface="Arial" panose="020B0604020202020204" pitchFamily="34" charset="0"/>
                <a:cs typeface="Arial" panose="020B0604020202020204" pitchFamily="34" charset="0"/>
              </a:rPr>
              <a:t>(GIC)</a:t>
            </a:r>
            <a:endParaRPr lang="en-US" altLang="en-US" b="1">
              <a:latin typeface="Arial" panose="020B0604020202020204" pitchFamily="34" charset="0"/>
              <a:cs typeface="Arial" panose="020B0604020202020204" pitchFamily="34" charset="0"/>
            </a:endParaRPr>
          </a:p>
        </p:txBody>
      </p:sp>
      <p:sp>
        <p:nvSpPr>
          <p:cNvPr id="46085" name="Oval 5"/>
          <p:cNvSpPr>
            <a:spLocks noChangeArrowheads="1"/>
          </p:cNvSpPr>
          <p:nvPr/>
        </p:nvSpPr>
        <p:spPr bwMode="auto">
          <a:xfrm>
            <a:off x="2662238" y="1676400"/>
            <a:ext cx="2476500" cy="1268413"/>
          </a:xfrm>
          <a:prstGeom prst="ellipse">
            <a:avLst/>
          </a:prstGeom>
          <a:solidFill>
            <a:schemeClr val="accent1"/>
          </a:solidFill>
          <a:ln w="9525">
            <a:solidFill>
              <a:schemeClr val="tx1"/>
            </a:solidFill>
            <a:round/>
          </a:ln>
        </p:spPr>
        <p:txBody>
          <a:bodyPr wrap="none"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r>
              <a:rPr lang="en-US" altLang="en-US" b="1">
                <a:latin typeface="Arial" panose="020B0604020202020204" pitchFamily="34" charset="0"/>
                <a:cs typeface="Arial" panose="020B0604020202020204" pitchFamily="34" charset="0"/>
              </a:rPr>
              <a:t>Life Insurance </a:t>
            </a:r>
            <a:endParaRPr lang="en-US" altLang="en-US" b="1">
              <a:latin typeface="Arial" panose="020B0604020202020204" pitchFamily="34" charset="0"/>
              <a:cs typeface="Arial" panose="020B0604020202020204" pitchFamily="34" charset="0"/>
            </a:endParaRPr>
          </a:p>
          <a:p>
            <a:pPr algn="ctr"/>
            <a:r>
              <a:rPr lang="en-US" altLang="en-US" b="1">
                <a:latin typeface="Arial" panose="020B0604020202020204" pitchFamily="34" charset="0"/>
                <a:cs typeface="Arial" panose="020B0604020202020204" pitchFamily="34" charset="0"/>
              </a:rPr>
              <a:t>Corporation</a:t>
            </a:r>
            <a:endParaRPr lang="en-US" altLang="en-US" b="1">
              <a:latin typeface="Arial" panose="020B0604020202020204" pitchFamily="34" charset="0"/>
              <a:cs typeface="Arial" panose="020B0604020202020204" pitchFamily="34" charset="0"/>
            </a:endParaRPr>
          </a:p>
          <a:p>
            <a:pPr algn="ctr"/>
            <a:r>
              <a:rPr lang="en-US" altLang="en-US" b="1">
                <a:latin typeface="Arial" panose="020B0604020202020204" pitchFamily="34" charset="0"/>
                <a:cs typeface="Arial" panose="020B0604020202020204" pitchFamily="34" charset="0"/>
              </a:rPr>
              <a:t> (LIC)</a:t>
            </a:r>
            <a:endParaRPr lang="en-US" altLang="en-US" b="1">
              <a:latin typeface="Arial" panose="020B0604020202020204" pitchFamily="34" charset="0"/>
              <a:cs typeface="Arial" panose="020B0604020202020204" pitchFamily="34" charset="0"/>
            </a:endParaRPr>
          </a:p>
        </p:txBody>
      </p:sp>
      <p:sp>
        <p:nvSpPr>
          <p:cNvPr id="46086" name="Oval 6"/>
          <p:cNvSpPr>
            <a:spLocks noChangeArrowheads="1"/>
          </p:cNvSpPr>
          <p:nvPr/>
        </p:nvSpPr>
        <p:spPr bwMode="auto">
          <a:xfrm>
            <a:off x="52388" y="3460750"/>
            <a:ext cx="1563687" cy="1606550"/>
          </a:xfrm>
          <a:prstGeom prst="ellipse">
            <a:avLst/>
          </a:prstGeom>
          <a:solidFill>
            <a:schemeClr val="accent1"/>
          </a:solidFill>
          <a:ln w="9525">
            <a:solidFill>
              <a:schemeClr val="tx1"/>
            </a:solidFill>
            <a:round/>
          </a:ln>
        </p:spPr>
        <p:txBody>
          <a:bodyPr wrap="none"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r>
              <a:rPr lang="en-US" altLang="en-US" sz="1400">
                <a:latin typeface="Arial" panose="020B0604020202020204" pitchFamily="34" charset="0"/>
                <a:cs typeface="Arial" panose="020B0604020202020204" pitchFamily="34" charset="0"/>
              </a:rPr>
              <a:t>Employees’ </a:t>
            </a:r>
            <a:endParaRPr lang="en-US" altLang="en-US" sz="1400">
              <a:latin typeface="Arial" panose="020B0604020202020204" pitchFamily="34" charset="0"/>
              <a:cs typeface="Arial" panose="020B0604020202020204" pitchFamily="34" charset="0"/>
            </a:endParaRPr>
          </a:p>
          <a:p>
            <a:pPr algn="ctr"/>
            <a:r>
              <a:rPr lang="en-US" altLang="en-US" sz="1400">
                <a:latin typeface="Arial" panose="020B0604020202020204" pitchFamily="34" charset="0"/>
                <a:cs typeface="Arial" panose="020B0604020202020204" pitchFamily="34" charset="0"/>
              </a:rPr>
              <a:t>State </a:t>
            </a:r>
            <a:endParaRPr lang="en-US" altLang="en-US" sz="1400">
              <a:latin typeface="Arial" panose="020B0604020202020204" pitchFamily="34" charset="0"/>
              <a:cs typeface="Arial" panose="020B0604020202020204" pitchFamily="34" charset="0"/>
            </a:endParaRPr>
          </a:p>
          <a:p>
            <a:pPr algn="ctr"/>
            <a:r>
              <a:rPr lang="en-US" altLang="en-US" sz="1400">
                <a:latin typeface="Arial" panose="020B0604020202020204" pitchFamily="34" charset="0"/>
                <a:cs typeface="Arial" panose="020B0604020202020204" pitchFamily="34" charset="0"/>
              </a:rPr>
              <a:t>Insurance </a:t>
            </a:r>
            <a:endParaRPr lang="en-US" altLang="en-US" sz="1400">
              <a:latin typeface="Arial" panose="020B0604020202020204" pitchFamily="34" charset="0"/>
              <a:cs typeface="Arial" panose="020B0604020202020204" pitchFamily="34" charset="0"/>
            </a:endParaRPr>
          </a:p>
          <a:p>
            <a:pPr algn="ctr"/>
            <a:r>
              <a:rPr lang="en-US" altLang="en-US" sz="1400">
                <a:latin typeface="Arial" panose="020B0604020202020204" pitchFamily="34" charset="0"/>
                <a:cs typeface="Arial" panose="020B0604020202020204" pitchFamily="34" charset="0"/>
              </a:rPr>
              <a:t>Scheme</a:t>
            </a:r>
            <a:endParaRPr lang="en-US" altLang="en-US" sz="1400">
              <a:latin typeface="Arial" panose="020B0604020202020204" pitchFamily="34" charset="0"/>
              <a:cs typeface="Arial" panose="020B0604020202020204" pitchFamily="34" charset="0"/>
            </a:endParaRPr>
          </a:p>
          <a:p>
            <a:pPr algn="ctr"/>
            <a:r>
              <a:rPr lang="en-US" altLang="en-US" sz="1400">
                <a:latin typeface="Arial" panose="020B0604020202020204" pitchFamily="34" charset="0"/>
                <a:cs typeface="Arial" panose="020B0604020202020204" pitchFamily="34" charset="0"/>
              </a:rPr>
              <a:t>(ESIS)</a:t>
            </a:r>
            <a:endParaRPr lang="en-US" altLang="en-US" sz="1400">
              <a:latin typeface="Arial" panose="020B0604020202020204" pitchFamily="34" charset="0"/>
              <a:cs typeface="Arial" panose="020B0604020202020204" pitchFamily="34" charset="0"/>
            </a:endParaRPr>
          </a:p>
        </p:txBody>
      </p:sp>
      <p:sp>
        <p:nvSpPr>
          <p:cNvPr id="46087" name="Oval 7"/>
          <p:cNvSpPr>
            <a:spLocks noChangeArrowheads="1"/>
          </p:cNvSpPr>
          <p:nvPr/>
        </p:nvSpPr>
        <p:spPr bwMode="auto">
          <a:xfrm>
            <a:off x="1731963" y="3465513"/>
            <a:ext cx="1574800" cy="1606550"/>
          </a:xfrm>
          <a:prstGeom prst="ellipse">
            <a:avLst/>
          </a:prstGeom>
          <a:solidFill>
            <a:schemeClr val="accent1"/>
          </a:solidFill>
          <a:ln w="9525">
            <a:solidFill>
              <a:schemeClr val="tx1"/>
            </a:solidFill>
            <a:round/>
          </a:ln>
        </p:spPr>
        <p:txBody>
          <a:bodyPr wrap="none"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r>
              <a:rPr lang="en-US" altLang="en-US" sz="1400">
                <a:latin typeface="Arial" panose="020B0604020202020204" pitchFamily="34" charset="0"/>
                <a:cs typeface="Arial" panose="020B0604020202020204" pitchFamily="34" charset="0"/>
              </a:rPr>
              <a:t>Central </a:t>
            </a:r>
            <a:endParaRPr lang="en-US" altLang="en-US" sz="1400">
              <a:latin typeface="Arial" panose="020B0604020202020204" pitchFamily="34" charset="0"/>
              <a:cs typeface="Arial" panose="020B0604020202020204" pitchFamily="34" charset="0"/>
            </a:endParaRPr>
          </a:p>
          <a:p>
            <a:pPr algn="ctr"/>
            <a:r>
              <a:rPr lang="en-US" altLang="en-US" sz="1400">
                <a:latin typeface="Arial" panose="020B0604020202020204" pitchFamily="34" charset="0"/>
                <a:cs typeface="Arial" panose="020B0604020202020204" pitchFamily="34" charset="0"/>
              </a:rPr>
              <a:t>Government</a:t>
            </a:r>
            <a:endParaRPr lang="en-US" altLang="en-US" sz="1400">
              <a:latin typeface="Arial" panose="020B0604020202020204" pitchFamily="34" charset="0"/>
              <a:cs typeface="Arial" panose="020B0604020202020204" pitchFamily="34" charset="0"/>
            </a:endParaRPr>
          </a:p>
          <a:p>
            <a:pPr algn="ctr"/>
            <a:r>
              <a:rPr lang="en-US" altLang="en-US" sz="1400">
                <a:latin typeface="Arial" panose="020B0604020202020204" pitchFamily="34" charset="0"/>
                <a:cs typeface="Arial" panose="020B0604020202020204" pitchFamily="34" charset="0"/>
              </a:rPr>
              <a:t>Health</a:t>
            </a:r>
            <a:endParaRPr lang="en-US" altLang="en-US" sz="1400">
              <a:latin typeface="Arial" panose="020B0604020202020204" pitchFamily="34" charset="0"/>
              <a:cs typeface="Arial" panose="020B0604020202020204" pitchFamily="34" charset="0"/>
            </a:endParaRPr>
          </a:p>
          <a:p>
            <a:pPr algn="ctr"/>
            <a:r>
              <a:rPr lang="en-US" altLang="en-US" sz="1400">
                <a:latin typeface="Arial" panose="020B0604020202020204" pitchFamily="34" charset="0"/>
                <a:cs typeface="Arial" panose="020B0604020202020204" pitchFamily="34" charset="0"/>
              </a:rPr>
              <a:t> Scheme </a:t>
            </a:r>
            <a:endParaRPr lang="en-US" altLang="en-US" sz="1400">
              <a:latin typeface="Arial" panose="020B0604020202020204" pitchFamily="34" charset="0"/>
              <a:cs typeface="Arial" panose="020B0604020202020204" pitchFamily="34" charset="0"/>
            </a:endParaRPr>
          </a:p>
          <a:p>
            <a:pPr algn="ctr"/>
            <a:r>
              <a:rPr lang="en-US" altLang="en-US" sz="1400">
                <a:latin typeface="Arial" panose="020B0604020202020204" pitchFamily="34" charset="0"/>
                <a:cs typeface="Arial" panose="020B0604020202020204" pitchFamily="34" charset="0"/>
              </a:rPr>
              <a:t>(CGHS)</a:t>
            </a:r>
            <a:endParaRPr lang="en-US" altLang="en-US" sz="1400">
              <a:latin typeface="Arial" panose="020B0604020202020204" pitchFamily="34" charset="0"/>
              <a:cs typeface="Arial" panose="020B0604020202020204" pitchFamily="34" charset="0"/>
            </a:endParaRPr>
          </a:p>
        </p:txBody>
      </p:sp>
      <p:sp>
        <p:nvSpPr>
          <p:cNvPr id="46088" name="Oval 8"/>
          <p:cNvSpPr>
            <a:spLocks noChangeArrowheads="1"/>
          </p:cNvSpPr>
          <p:nvPr/>
        </p:nvSpPr>
        <p:spPr bwMode="auto">
          <a:xfrm>
            <a:off x="4014788" y="3662363"/>
            <a:ext cx="1574800" cy="1304925"/>
          </a:xfrm>
          <a:prstGeom prst="ellipse">
            <a:avLst/>
          </a:prstGeom>
          <a:solidFill>
            <a:schemeClr val="accent1"/>
          </a:solidFill>
          <a:ln w="9525">
            <a:solidFill>
              <a:schemeClr val="tx1"/>
            </a:solidFill>
            <a:round/>
          </a:ln>
        </p:spPr>
        <p:txBody>
          <a:bodyPr wrap="none"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r>
              <a:rPr lang="en-US" altLang="en-US" sz="1400">
                <a:latin typeface="Arial" panose="020B0604020202020204" pitchFamily="34" charset="0"/>
                <a:cs typeface="Arial" panose="020B0604020202020204" pitchFamily="34" charset="0"/>
              </a:rPr>
              <a:t>National </a:t>
            </a:r>
            <a:endParaRPr lang="en-US" altLang="en-US" sz="1400">
              <a:latin typeface="Arial" panose="020B0604020202020204" pitchFamily="34" charset="0"/>
              <a:cs typeface="Arial" panose="020B0604020202020204" pitchFamily="34" charset="0"/>
            </a:endParaRPr>
          </a:p>
          <a:p>
            <a:pPr algn="ctr"/>
            <a:r>
              <a:rPr lang="en-US" altLang="en-US" sz="1400">
                <a:latin typeface="Arial" panose="020B0604020202020204" pitchFamily="34" charset="0"/>
                <a:cs typeface="Arial" panose="020B0604020202020204" pitchFamily="34" charset="0"/>
              </a:rPr>
              <a:t>Insurance </a:t>
            </a:r>
            <a:endParaRPr lang="en-US" altLang="en-US" sz="1400">
              <a:latin typeface="Arial" panose="020B0604020202020204" pitchFamily="34" charset="0"/>
              <a:cs typeface="Arial" panose="020B0604020202020204" pitchFamily="34" charset="0"/>
            </a:endParaRPr>
          </a:p>
          <a:p>
            <a:pPr algn="ctr"/>
            <a:r>
              <a:rPr lang="en-US" altLang="en-US" sz="1400">
                <a:latin typeface="Arial" panose="020B0604020202020204" pitchFamily="34" charset="0"/>
                <a:cs typeface="Arial" panose="020B0604020202020204" pitchFamily="34" charset="0"/>
              </a:rPr>
              <a:t>Corporation </a:t>
            </a:r>
            <a:endParaRPr lang="en-US" altLang="en-US" sz="1400">
              <a:latin typeface="Arial" panose="020B0604020202020204" pitchFamily="34" charset="0"/>
              <a:cs typeface="Arial" panose="020B0604020202020204" pitchFamily="34" charset="0"/>
            </a:endParaRPr>
          </a:p>
          <a:p>
            <a:pPr algn="ctr"/>
            <a:r>
              <a:rPr lang="en-US" altLang="en-US" sz="1400">
                <a:latin typeface="Arial" panose="020B0604020202020204" pitchFamily="34" charset="0"/>
                <a:cs typeface="Arial" panose="020B0604020202020204" pitchFamily="34" charset="0"/>
              </a:rPr>
              <a:t>(NIC)</a:t>
            </a:r>
            <a:endParaRPr lang="en-US" altLang="en-US" sz="1400">
              <a:latin typeface="Arial" panose="020B0604020202020204" pitchFamily="34" charset="0"/>
              <a:cs typeface="Arial" panose="020B0604020202020204" pitchFamily="34" charset="0"/>
            </a:endParaRPr>
          </a:p>
        </p:txBody>
      </p:sp>
      <p:sp>
        <p:nvSpPr>
          <p:cNvPr id="46089" name="Oval 9"/>
          <p:cNvSpPr>
            <a:spLocks noChangeArrowheads="1"/>
          </p:cNvSpPr>
          <p:nvPr/>
        </p:nvSpPr>
        <p:spPr bwMode="auto">
          <a:xfrm>
            <a:off x="7315200" y="3357563"/>
            <a:ext cx="1741488" cy="1304925"/>
          </a:xfrm>
          <a:prstGeom prst="ellipse">
            <a:avLst/>
          </a:prstGeom>
          <a:solidFill>
            <a:schemeClr val="accent1"/>
          </a:solidFill>
          <a:ln w="9525">
            <a:solidFill>
              <a:schemeClr val="tx1"/>
            </a:solidFill>
            <a:round/>
          </a:ln>
        </p:spPr>
        <p:txBody>
          <a:bodyPr wrap="none"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r>
              <a:rPr lang="en-US" altLang="en-US" sz="1400">
                <a:latin typeface="Arial" panose="020B0604020202020204" pitchFamily="34" charset="0"/>
                <a:cs typeface="Arial" panose="020B0604020202020204" pitchFamily="34" charset="0"/>
              </a:rPr>
              <a:t>United Indian </a:t>
            </a:r>
            <a:endParaRPr lang="en-US" altLang="en-US" sz="1400">
              <a:latin typeface="Arial" panose="020B0604020202020204" pitchFamily="34" charset="0"/>
              <a:cs typeface="Arial" panose="020B0604020202020204" pitchFamily="34" charset="0"/>
            </a:endParaRPr>
          </a:p>
          <a:p>
            <a:pPr algn="ctr"/>
            <a:r>
              <a:rPr lang="en-US" altLang="en-US" sz="1400">
                <a:latin typeface="Arial" panose="020B0604020202020204" pitchFamily="34" charset="0"/>
                <a:cs typeface="Arial" panose="020B0604020202020204" pitchFamily="34" charset="0"/>
              </a:rPr>
              <a:t>Insurance </a:t>
            </a:r>
            <a:endParaRPr lang="en-US" altLang="en-US" sz="1400">
              <a:latin typeface="Arial" panose="020B0604020202020204" pitchFamily="34" charset="0"/>
              <a:cs typeface="Arial" panose="020B0604020202020204" pitchFamily="34" charset="0"/>
            </a:endParaRPr>
          </a:p>
          <a:p>
            <a:pPr algn="ctr"/>
            <a:r>
              <a:rPr lang="en-US" altLang="en-US" sz="1400">
                <a:latin typeface="Arial" panose="020B0604020202020204" pitchFamily="34" charset="0"/>
                <a:cs typeface="Arial" panose="020B0604020202020204" pitchFamily="34" charset="0"/>
              </a:rPr>
              <a:t>Corporation</a:t>
            </a:r>
            <a:endParaRPr lang="en-US" altLang="en-US" sz="1400">
              <a:latin typeface="Arial" panose="020B0604020202020204" pitchFamily="34" charset="0"/>
              <a:cs typeface="Arial" panose="020B0604020202020204" pitchFamily="34" charset="0"/>
            </a:endParaRPr>
          </a:p>
          <a:p>
            <a:pPr algn="ctr"/>
            <a:r>
              <a:rPr lang="en-US" altLang="en-US" sz="1400">
                <a:latin typeface="Arial" panose="020B0604020202020204" pitchFamily="34" charset="0"/>
                <a:cs typeface="Arial" panose="020B0604020202020204" pitchFamily="34" charset="0"/>
              </a:rPr>
              <a:t> (UIIC),</a:t>
            </a:r>
            <a:endParaRPr lang="en-US" altLang="en-US" sz="1400">
              <a:latin typeface="Arial" panose="020B0604020202020204" pitchFamily="34" charset="0"/>
              <a:cs typeface="Arial" panose="020B0604020202020204" pitchFamily="34" charset="0"/>
            </a:endParaRPr>
          </a:p>
        </p:txBody>
      </p:sp>
      <p:sp>
        <p:nvSpPr>
          <p:cNvPr id="46090" name="Oval 10"/>
          <p:cNvSpPr>
            <a:spLocks noChangeArrowheads="1"/>
          </p:cNvSpPr>
          <p:nvPr/>
        </p:nvSpPr>
        <p:spPr bwMode="auto">
          <a:xfrm>
            <a:off x="4733925" y="5459413"/>
            <a:ext cx="1449388" cy="1006475"/>
          </a:xfrm>
          <a:prstGeom prst="ellipse">
            <a:avLst/>
          </a:prstGeom>
          <a:solidFill>
            <a:schemeClr val="accent1"/>
          </a:solidFill>
          <a:ln w="9525">
            <a:solidFill>
              <a:schemeClr val="tx1"/>
            </a:solidFill>
            <a:round/>
          </a:ln>
        </p:spPr>
        <p:txBody>
          <a:bodyPr wrap="none"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r>
              <a:rPr lang="en-US" altLang="en-US" sz="1400">
                <a:latin typeface="Arial" panose="020B0604020202020204" pitchFamily="34" charset="0"/>
                <a:cs typeface="Arial" panose="020B0604020202020204" pitchFamily="34" charset="0"/>
              </a:rPr>
              <a:t>New India</a:t>
            </a:r>
            <a:endParaRPr lang="en-US" altLang="en-US" sz="1400">
              <a:latin typeface="Arial" panose="020B0604020202020204" pitchFamily="34" charset="0"/>
              <a:cs typeface="Arial" panose="020B0604020202020204" pitchFamily="34" charset="0"/>
            </a:endParaRPr>
          </a:p>
          <a:p>
            <a:pPr algn="ctr"/>
            <a:r>
              <a:rPr lang="en-US" altLang="en-US" sz="1400">
                <a:latin typeface="Arial" panose="020B0604020202020204" pitchFamily="34" charset="0"/>
                <a:cs typeface="Arial" panose="020B0604020202020204" pitchFamily="34" charset="0"/>
              </a:rPr>
              <a:t>Assurance </a:t>
            </a:r>
            <a:endParaRPr lang="en-US" altLang="en-US" sz="1400">
              <a:latin typeface="Arial" panose="020B0604020202020204" pitchFamily="34" charset="0"/>
              <a:cs typeface="Arial" panose="020B0604020202020204" pitchFamily="34" charset="0"/>
            </a:endParaRPr>
          </a:p>
          <a:p>
            <a:pPr algn="ctr"/>
            <a:r>
              <a:rPr lang="en-US" altLang="en-US" sz="1400">
                <a:latin typeface="Arial" panose="020B0604020202020204" pitchFamily="34" charset="0"/>
                <a:cs typeface="Arial" panose="020B0604020202020204" pitchFamily="34" charset="0"/>
              </a:rPr>
              <a:t>(NIA)</a:t>
            </a:r>
            <a:endParaRPr lang="en-US" altLang="en-US" sz="1400">
              <a:latin typeface="Arial" panose="020B0604020202020204" pitchFamily="34" charset="0"/>
              <a:cs typeface="Arial" panose="020B0604020202020204" pitchFamily="34" charset="0"/>
            </a:endParaRPr>
          </a:p>
        </p:txBody>
      </p:sp>
      <p:sp>
        <p:nvSpPr>
          <p:cNvPr id="46091" name="Oval 11"/>
          <p:cNvSpPr>
            <a:spLocks noChangeArrowheads="1"/>
          </p:cNvSpPr>
          <p:nvPr/>
        </p:nvSpPr>
        <p:spPr bwMode="auto">
          <a:xfrm>
            <a:off x="6851650" y="5033963"/>
            <a:ext cx="1363663" cy="1304925"/>
          </a:xfrm>
          <a:prstGeom prst="ellipse">
            <a:avLst/>
          </a:prstGeom>
          <a:solidFill>
            <a:schemeClr val="accent1"/>
          </a:solidFill>
          <a:ln w="9525">
            <a:solidFill>
              <a:schemeClr val="tx1"/>
            </a:solidFill>
            <a:round/>
          </a:ln>
        </p:spPr>
        <p:txBody>
          <a:bodyPr wrap="none"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r>
              <a:rPr lang="en-US" altLang="en-US" sz="1400">
                <a:latin typeface="Arial" panose="020B0604020202020204" pitchFamily="34" charset="0"/>
                <a:cs typeface="Arial" panose="020B0604020202020204" pitchFamily="34" charset="0"/>
              </a:rPr>
              <a:t>Oriental </a:t>
            </a:r>
            <a:endParaRPr lang="en-US" altLang="en-US" sz="1400">
              <a:latin typeface="Arial" panose="020B0604020202020204" pitchFamily="34" charset="0"/>
              <a:cs typeface="Arial" panose="020B0604020202020204" pitchFamily="34" charset="0"/>
            </a:endParaRPr>
          </a:p>
          <a:p>
            <a:pPr algn="ctr"/>
            <a:r>
              <a:rPr lang="en-US" altLang="en-US" sz="1400">
                <a:latin typeface="Arial" panose="020B0604020202020204" pitchFamily="34" charset="0"/>
                <a:cs typeface="Arial" panose="020B0604020202020204" pitchFamily="34" charset="0"/>
              </a:rPr>
              <a:t>Insurance </a:t>
            </a:r>
            <a:endParaRPr lang="en-US" altLang="en-US" sz="1400">
              <a:latin typeface="Arial" panose="020B0604020202020204" pitchFamily="34" charset="0"/>
              <a:cs typeface="Arial" panose="020B0604020202020204" pitchFamily="34" charset="0"/>
            </a:endParaRPr>
          </a:p>
          <a:p>
            <a:pPr algn="ctr"/>
            <a:r>
              <a:rPr lang="en-US" altLang="en-US" sz="1400">
                <a:latin typeface="Arial" panose="020B0604020202020204" pitchFamily="34" charset="0"/>
                <a:cs typeface="Arial" panose="020B0604020202020204" pitchFamily="34" charset="0"/>
              </a:rPr>
              <a:t>Company </a:t>
            </a:r>
            <a:endParaRPr lang="en-US" altLang="en-US" sz="1400">
              <a:latin typeface="Arial" panose="020B0604020202020204" pitchFamily="34" charset="0"/>
              <a:cs typeface="Arial" panose="020B0604020202020204" pitchFamily="34" charset="0"/>
            </a:endParaRPr>
          </a:p>
          <a:p>
            <a:pPr algn="ctr"/>
            <a:r>
              <a:rPr lang="en-US" altLang="en-US" sz="1400">
                <a:latin typeface="Arial" panose="020B0604020202020204" pitchFamily="34" charset="0"/>
                <a:cs typeface="Arial" panose="020B0604020202020204" pitchFamily="34" charset="0"/>
              </a:rPr>
              <a:t>(OIC).</a:t>
            </a:r>
            <a:endParaRPr lang="en-US" altLang="en-US" sz="1400">
              <a:latin typeface="Arial" panose="020B0604020202020204" pitchFamily="34" charset="0"/>
              <a:cs typeface="Arial" panose="020B0604020202020204" pitchFamily="34" charset="0"/>
            </a:endParaRPr>
          </a:p>
        </p:txBody>
      </p:sp>
      <p:sp>
        <p:nvSpPr>
          <p:cNvPr id="46092" name="Line 12"/>
          <p:cNvSpPr>
            <a:spLocks noChangeShapeType="1"/>
          </p:cNvSpPr>
          <p:nvPr/>
        </p:nvSpPr>
        <p:spPr bwMode="auto">
          <a:xfrm flipH="1">
            <a:off x="990600" y="2743200"/>
            <a:ext cx="381000" cy="685800"/>
          </a:xfrm>
          <a:prstGeom prst="line">
            <a:avLst/>
          </a:prstGeom>
          <a:noFill/>
          <a:ln w="28575">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6093" name="Line 13"/>
          <p:cNvSpPr>
            <a:spLocks noChangeShapeType="1"/>
          </p:cNvSpPr>
          <p:nvPr/>
        </p:nvSpPr>
        <p:spPr bwMode="auto">
          <a:xfrm>
            <a:off x="1371600" y="2743200"/>
            <a:ext cx="762000" cy="762000"/>
          </a:xfrm>
          <a:prstGeom prst="line">
            <a:avLst/>
          </a:prstGeom>
          <a:noFill/>
          <a:ln w="28575">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6094" name="Line 14"/>
          <p:cNvSpPr>
            <a:spLocks noChangeShapeType="1"/>
          </p:cNvSpPr>
          <p:nvPr/>
        </p:nvSpPr>
        <p:spPr bwMode="auto">
          <a:xfrm flipH="1">
            <a:off x="5334000" y="2971800"/>
            <a:ext cx="1066800" cy="838200"/>
          </a:xfrm>
          <a:prstGeom prst="line">
            <a:avLst/>
          </a:prstGeom>
          <a:noFill/>
          <a:ln w="28575">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6095" name="Line 15"/>
          <p:cNvSpPr>
            <a:spLocks noChangeShapeType="1"/>
          </p:cNvSpPr>
          <p:nvPr/>
        </p:nvSpPr>
        <p:spPr bwMode="auto">
          <a:xfrm flipH="1">
            <a:off x="5715000" y="2971800"/>
            <a:ext cx="838200" cy="2438400"/>
          </a:xfrm>
          <a:prstGeom prst="line">
            <a:avLst/>
          </a:prstGeom>
          <a:noFill/>
          <a:ln w="28575">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6096" name="Line 16"/>
          <p:cNvSpPr>
            <a:spLocks noChangeShapeType="1"/>
          </p:cNvSpPr>
          <p:nvPr/>
        </p:nvSpPr>
        <p:spPr bwMode="auto">
          <a:xfrm>
            <a:off x="6705600" y="2971800"/>
            <a:ext cx="533400" cy="2057400"/>
          </a:xfrm>
          <a:prstGeom prst="line">
            <a:avLst/>
          </a:prstGeom>
          <a:noFill/>
          <a:ln w="28575">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6097" name="Line 17"/>
          <p:cNvSpPr>
            <a:spLocks noChangeShapeType="1"/>
          </p:cNvSpPr>
          <p:nvPr/>
        </p:nvSpPr>
        <p:spPr bwMode="auto">
          <a:xfrm>
            <a:off x="7010400" y="2971800"/>
            <a:ext cx="609600" cy="457200"/>
          </a:xfrm>
          <a:prstGeom prst="line">
            <a:avLst/>
          </a:prstGeom>
          <a:noFill/>
          <a:ln w="28575">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6098" name="Line 18"/>
          <p:cNvSpPr>
            <a:spLocks noChangeShapeType="1"/>
          </p:cNvSpPr>
          <p:nvPr/>
        </p:nvSpPr>
        <p:spPr bwMode="auto">
          <a:xfrm flipH="1">
            <a:off x="1447800" y="685800"/>
            <a:ext cx="1676400"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en-US"/>
          </a:p>
        </p:txBody>
      </p:sp>
      <p:sp>
        <p:nvSpPr>
          <p:cNvPr id="46099" name="Line 19"/>
          <p:cNvSpPr>
            <a:spLocks noChangeShapeType="1"/>
          </p:cNvSpPr>
          <p:nvPr/>
        </p:nvSpPr>
        <p:spPr bwMode="auto">
          <a:xfrm>
            <a:off x="1447800" y="685800"/>
            <a:ext cx="0" cy="1143000"/>
          </a:xfrm>
          <a:prstGeom prst="line">
            <a:avLst/>
          </a:prstGeom>
          <a:noFill/>
          <a:ln w="28575">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6100" name="Line 20"/>
          <p:cNvSpPr>
            <a:spLocks noChangeShapeType="1"/>
          </p:cNvSpPr>
          <p:nvPr/>
        </p:nvSpPr>
        <p:spPr bwMode="auto">
          <a:xfrm>
            <a:off x="5791200" y="685800"/>
            <a:ext cx="914400"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en-US"/>
          </a:p>
        </p:txBody>
      </p:sp>
      <p:sp>
        <p:nvSpPr>
          <p:cNvPr id="46101" name="Line 21"/>
          <p:cNvSpPr>
            <a:spLocks noChangeShapeType="1"/>
          </p:cNvSpPr>
          <p:nvPr/>
        </p:nvSpPr>
        <p:spPr bwMode="auto">
          <a:xfrm>
            <a:off x="6705600" y="685800"/>
            <a:ext cx="0" cy="914400"/>
          </a:xfrm>
          <a:prstGeom prst="line">
            <a:avLst/>
          </a:prstGeom>
          <a:noFill/>
          <a:ln w="28575">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6102" name="Line 22"/>
          <p:cNvSpPr>
            <a:spLocks noChangeShapeType="1"/>
          </p:cNvSpPr>
          <p:nvPr/>
        </p:nvSpPr>
        <p:spPr bwMode="auto">
          <a:xfrm>
            <a:off x="3962400" y="1066800"/>
            <a:ext cx="0" cy="609600"/>
          </a:xfrm>
          <a:prstGeom prst="line">
            <a:avLst/>
          </a:prstGeom>
          <a:noFill/>
          <a:ln w="28575">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608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0" presetClass="entr" presetSubtype="0" decel="100000" fill="hold" nodeType="clickEffect">
                                  <p:stCondLst>
                                    <p:cond delay="0"/>
                                  </p:stCondLst>
                                  <p:childTnLst>
                                    <p:set>
                                      <p:cBhvr>
                                        <p:cTn id="10" dur="1" fill="hold">
                                          <p:stCondLst>
                                            <p:cond delay="0"/>
                                          </p:stCondLst>
                                        </p:cTn>
                                        <p:tgtEl>
                                          <p:spTgt spid="46100"/>
                                        </p:tgtEl>
                                        <p:attrNameLst>
                                          <p:attrName>style.visibility</p:attrName>
                                        </p:attrNameLst>
                                      </p:cBhvr>
                                      <p:to>
                                        <p:strVal val="visible"/>
                                      </p:to>
                                    </p:set>
                                    <p:anim calcmode="lin" valueType="num">
                                      <p:cBhvr>
                                        <p:cTn id="11" dur="1000" fill="hold"/>
                                        <p:tgtEl>
                                          <p:spTgt spid="46100"/>
                                        </p:tgtEl>
                                        <p:attrNameLst>
                                          <p:attrName>ppt_w</p:attrName>
                                        </p:attrNameLst>
                                      </p:cBhvr>
                                      <p:tavLst>
                                        <p:tav tm="0">
                                          <p:val>
                                            <p:strVal val="#ppt_w+.3"/>
                                          </p:val>
                                        </p:tav>
                                        <p:tav tm="100000">
                                          <p:val>
                                            <p:strVal val="#ppt_w"/>
                                          </p:val>
                                        </p:tav>
                                      </p:tavLst>
                                    </p:anim>
                                    <p:anim calcmode="lin" valueType="num">
                                      <p:cBhvr>
                                        <p:cTn id="12" dur="1000" fill="hold"/>
                                        <p:tgtEl>
                                          <p:spTgt spid="46100"/>
                                        </p:tgtEl>
                                        <p:attrNameLst>
                                          <p:attrName>ppt_h</p:attrName>
                                        </p:attrNameLst>
                                      </p:cBhvr>
                                      <p:tavLst>
                                        <p:tav tm="0">
                                          <p:val>
                                            <p:strVal val="#ppt_h"/>
                                          </p:val>
                                        </p:tav>
                                        <p:tav tm="100000">
                                          <p:val>
                                            <p:strVal val="#ppt_h"/>
                                          </p:val>
                                        </p:tav>
                                      </p:tavLst>
                                    </p:anim>
                                    <p:animEffect transition="in" filter="fade">
                                      <p:cBhvr>
                                        <p:cTn id="13" dur="1000"/>
                                        <p:tgtEl>
                                          <p:spTgt spid="46100"/>
                                        </p:tgtEl>
                                      </p:cBhvr>
                                    </p:animEffect>
                                  </p:childTnLst>
                                </p:cTn>
                              </p:par>
                              <p:par>
                                <p:cTn id="14" presetID="50" presetClass="entr" presetSubtype="0" decel="100000" fill="hold" nodeType="withEffect">
                                  <p:stCondLst>
                                    <p:cond delay="0"/>
                                  </p:stCondLst>
                                  <p:childTnLst>
                                    <p:set>
                                      <p:cBhvr>
                                        <p:cTn id="15" dur="1" fill="hold">
                                          <p:stCondLst>
                                            <p:cond delay="0"/>
                                          </p:stCondLst>
                                        </p:cTn>
                                        <p:tgtEl>
                                          <p:spTgt spid="46101"/>
                                        </p:tgtEl>
                                        <p:attrNameLst>
                                          <p:attrName>style.visibility</p:attrName>
                                        </p:attrNameLst>
                                      </p:cBhvr>
                                      <p:to>
                                        <p:strVal val="visible"/>
                                      </p:to>
                                    </p:set>
                                    <p:anim calcmode="lin" valueType="num">
                                      <p:cBhvr>
                                        <p:cTn id="16" dur="1000" fill="hold"/>
                                        <p:tgtEl>
                                          <p:spTgt spid="46101"/>
                                        </p:tgtEl>
                                        <p:attrNameLst>
                                          <p:attrName>ppt_w</p:attrName>
                                        </p:attrNameLst>
                                      </p:cBhvr>
                                      <p:tavLst>
                                        <p:tav tm="0">
                                          <p:val>
                                            <p:strVal val="#ppt_w+.3"/>
                                          </p:val>
                                        </p:tav>
                                        <p:tav tm="100000">
                                          <p:val>
                                            <p:strVal val="#ppt_w"/>
                                          </p:val>
                                        </p:tav>
                                      </p:tavLst>
                                    </p:anim>
                                    <p:anim calcmode="lin" valueType="num">
                                      <p:cBhvr>
                                        <p:cTn id="17" dur="1000" fill="hold"/>
                                        <p:tgtEl>
                                          <p:spTgt spid="46101"/>
                                        </p:tgtEl>
                                        <p:attrNameLst>
                                          <p:attrName>ppt_h</p:attrName>
                                        </p:attrNameLst>
                                      </p:cBhvr>
                                      <p:tavLst>
                                        <p:tav tm="0">
                                          <p:val>
                                            <p:strVal val="#ppt_h"/>
                                          </p:val>
                                        </p:tav>
                                        <p:tav tm="100000">
                                          <p:val>
                                            <p:strVal val="#ppt_h"/>
                                          </p:val>
                                        </p:tav>
                                      </p:tavLst>
                                    </p:anim>
                                    <p:animEffect transition="in" filter="fade">
                                      <p:cBhvr>
                                        <p:cTn id="18" dur="1000"/>
                                        <p:tgtEl>
                                          <p:spTgt spid="46101"/>
                                        </p:tgtEl>
                                      </p:cBhvr>
                                    </p:animEffect>
                                  </p:childTnLst>
                                </p:cTn>
                              </p:par>
                              <p:par>
                                <p:cTn id="19" presetID="50" presetClass="entr" presetSubtype="0" decel="100000" fill="hold" nodeType="withEffect">
                                  <p:stCondLst>
                                    <p:cond delay="0"/>
                                  </p:stCondLst>
                                  <p:childTnLst>
                                    <p:set>
                                      <p:cBhvr>
                                        <p:cTn id="20" dur="1" fill="hold">
                                          <p:stCondLst>
                                            <p:cond delay="0"/>
                                          </p:stCondLst>
                                        </p:cTn>
                                        <p:tgtEl>
                                          <p:spTgt spid="46102"/>
                                        </p:tgtEl>
                                        <p:attrNameLst>
                                          <p:attrName>style.visibility</p:attrName>
                                        </p:attrNameLst>
                                      </p:cBhvr>
                                      <p:to>
                                        <p:strVal val="visible"/>
                                      </p:to>
                                    </p:set>
                                    <p:anim calcmode="lin" valueType="num">
                                      <p:cBhvr>
                                        <p:cTn id="21" dur="1000" fill="hold"/>
                                        <p:tgtEl>
                                          <p:spTgt spid="46102"/>
                                        </p:tgtEl>
                                        <p:attrNameLst>
                                          <p:attrName>ppt_w</p:attrName>
                                        </p:attrNameLst>
                                      </p:cBhvr>
                                      <p:tavLst>
                                        <p:tav tm="0">
                                          <p:val>
                                            <p:strVal val="#ppt_w+.3"/>
                                          </p:val>
                                        </p:tav>
                                        <p:tav tm="100000">
                                          <p:val>
                                            <p:strVal val="#ppt_w"/>
                                          </p:val>
                                        </p:tav>
                                      </p:tavLst>
                                    </p:anim>
                                    <p:anim calcmode="lin" valueType="num">
                                      <p:cBhvr>
                                        <p:cTn id="22" dur="1000" fill="hold"/>
                                        <p:tgtEl>
                                          <p:spTgt spid="46102"/>
                                        </p:tgtEl>
                                        <p:attrNameLst>
                                          <p:attrName>ppt_h</p:attrName>
                                        </p:attrNameLst>
                                      </p:cBhvr>
                                      <p:tavLst>
                                        <p:tav tm="0">
                                          <p:val>
                                            <p:strVal val="#ppt_h"/>
                                          </p:val>
                                        </p:tav>
                                        <p:tav tm="100000">
                                          <p:val>
                                            <p:strVal val="#ppt_h"/>
                                          </p:val>
                                        </p:tav>
                                      </p:tavLst>
                                    </p:anim>
                                    <p:animEffect transition="in" filter="fade">
                                      <p:cBhvr>
                                        <p:cTn id="23" dur="1000"/>
                                        <p:tgtEl>
                                          <p:spTgt spid="46102"/>
                                        </p:tgtEl>
                                      </p:cBhvr>
                                    </p:animEffect>
                                  </p:childTnLst>
                                </p:cTn>
                              </p:par>
                              <p:par>
                                <p:cTn id="24" presetID="50" presetClass="entr" presetSubtype="0" decel="100000" fill="hold" nodeType="withEffect">
                                  <p:stCondLst>
                                    <p:cond delay="0"/>
                                  </p:stCondLst>
                                  <p:childTnLst>
                                    <p:set>
                                      <p:cBhvr>
                                        <p:cTn id="25" dur="1" fill="hold">
                                          <p:stCondLst>
                                            <p:cond delay="0"/>
                                          </p:stCondLst>
                                        </p:cTn>
                                        <p:tgtEl>
                                          <p:spTgt spid="46098"/>
                                        </p:tgtEl>
                                        <p:attrNameLst>
                                          <p:attrName>style.visibility</p:attrName>
                                        </p:attrNameLst>
                                      </p:cBhvr>
                                      <p:to>
                                        <p:strVal val="visible"/>
                                      </p:to>
                                    </p:set>
                                    <p:anim calcmode="lin" valueType="num">
                                      <p:cBhvr>
                                        <p:cTn id="26" dur="1000" fill="hold"/>
                                        <p:tgtEl>
                                          <p:spTgt spid="46098"/>
                                        </p:tgtEl>
                                        <p:attrNameLst>
                                          <p:attrName>ppt_w</p:attrName>
                                        </p:attrNameLst>
                                      </p:cBhvr>
                                      <p:tavLst>
                                        <p:tav tm="0">
                                          <p:val>
                                            <p:strVal val="#ppt_w+.3"/>
                                          </p:val>
                                        </p:tav>
                                        <p:tav tm="100000">
                                          <p:val>
                                            <p:strVal val="#ppt_w"/>
                                          </p:val>
                                        </p:tav>
                                      </p:tavLst>
                                    </p:anim>
                                    <p:anim calcmode="lin" valueType="num">
                                      <p:cBhvr>
                                        <p:cTn id="27" dur="1000" fill="hold"/>
                                        <p:tgtEl>
                                          <p:spTgt spid="46098"/>
                                        </p:tgtEl>
                                        <p:attrNameLst>
                                          <p:attrName>ppt_h</p:attrName>
                                        </p:attrNameLst>
                                      </p:cBhvr>
                                      <p:tavLst>
                                        <p:tav tm="0">
                                          <p:val>
                                            <p:strVal val="#ppt_h"/>
                                          </p:val>
                                        </p:tav>
                                        <p:tav tm="100000">
                                          <p:val>
                                            <p:strVal val="#ppt_h"/>
                                          </p:val>
                                        </p:tav>
                                      </p:tavLst>
                                    </p:anim>
                                    <p:animEffect transition="in" filter="fade">
                                      <p:cBhvr>
                                        <p:cTn id="28" dur="1000"/>
                                        <p:tgtEl>
                                          <p:spTgt spid="46098"/>
                                        </p:tgtEl>
                                      </p:cBhvr>
                                    </p:animEffect>
                                  </p:childTnLst>
                                </p:cTn>
                              </p:par>
                              <p:par>
                                <p:cTn id="29" presetID="50" presetClass="entr" presetSubtype="0" decel="100000" fill="hold" nodeType="withEffect">
                                  <p:stCondLst>
                                    <p:cond delay="0"/>
                                  </p:stCondLst>
                                  <p:childTnLst>
                                    <p:set>
                                      <p:cBhvr>
                                        <p:cTn id="30" dur="1" fill="hold">
                                          <p:stCondLst>
                                            <p:cond delay="0"/>
                                          </p:stCondLst>
                                        </p:cTn>
                                        <p:tgtEl>
                                          <p:spTgt spid="46099"/>
                                        </p:tgtEl>
                                        <p:attrNameLst>
                                          <p:attrName>style.visibility</p:attrName>
                                        </p:attrNameLst>
                                      </p:cBhvr>
                                      <p:to>
                                        <p:strVal val="visible"/>
                                      </p:to>
                                    </p:set>
                                    <p:anim calcmode="lin" valueType="num">
                                      <p:cBhvr>
                                        <p:cTn id="31" dur="1000" fill="hold"/>
                                        <p:tgtEl>
                                          <p:spTgt spid="46099"/>
                                        </p:tgtEl>
                                        <p:attrNameLst>
                                          <p:attrName>ppt_w</p:attrName>
                                        </p:attrNameLst>
                                      </p:cBhvr>
                                      <p:tavLst>
                                        <p:tav tm="0">
                                          <p:val>
                                            <p:strVal val="#ppt_w+.3"/>
                                          </p:val>
                                        </p:tav>
                                        <p:tav tm="100000">
                                          <p:val>
                                            <p:strVal val="#ppt_w"/>
                                          </p:val>
                                        </p:tav>
                                      </p:tavLst>
                                    </p:anim>
                                    <p:anim calcmode="lin" valueType="num">
                                      <p:cBhvr>
                                        <p:cTn id="32" dur="1000" fill="hold"/>
                                        <p:tgtEl>
                                          <p:spTgt spid="46099"/>
                                        </p:tgtEl>
                                        <p:attrNameLst>
                                          <p:attrName>ppt_h</p:attrName>
                                        </p:attrNameLst>
                                      </p:cBhvr>
                                      <p:tavLst>
                                        <p:tav tm="0">
                                          <p:val>
                                            <p:strVal val="#ppt_h"/>
                                          </p:val>
                                        </p:tav>
                                        <p:tav tm="100000">
                                          <p:val>
                                            <p:strVal val="#ppt_h"/>
                                          </p:val>
                                        </p:tav>
                                      </p:tavLst>
                                    </p:anim>
                                    <p:animEffect transition="in" filter="fade">
                                      <p:cBhvr>
                                        <p:cTn id="33" dur="1000"/>
                                        <p:tgtEl>
                                          <p:spTgt spid="46099"/>
                                        </p:tgtEl>
                                      </p:cBhvr>
                                    </p:animEffect>
                                  </p:childTnLst>
                                </p:cTn>
                              </p:par>
                              <p:par>
                                <p:cTn id="34" presetID="50" presetClass="entr" presetSubtype="0" decel="100000" fill="hold" grpId="0" nodeType="withEffect">
                                  <p:stCondLst>
                                    <p:cond delay="0"/>
                                  </p:stCondLst>
                                  <p:childTnLst>
                                    <p:set>
                                      <p:cBhvr>
                                        <p:cTn id="35" dur="1" fill="hold">
                                          <p:stCondLst>
                                            <p:cond delay="0"/>
                                          </p:stCondLst>
                                        </p:cTn>
                                        <p:tgtEl>
                                          <p:spTgt spid="46083"/>
                                        </p:tgtEl>
                                        <p:attrNameLst>
                                          <p:attrName>style.visibility</p:attrName>
                                        </p:attrNameLst>
                                      </p:cBhvr>
                                      <p:to>
                                        <p:strVal val="visible"/>
                                      </p:to>
                                    </p:set>
                                    <p:anim calcmode="lin" valueType="num">
                                      <p:cBhvr>
                                        <p:cTn id="36" dur="1000" fill="hold"/>
                                        <p:tgtEl>
                                          <p:spTgt spid="46083"/>
                                        </p:tgtEl>
                                        <p:attrNameLst>
                                          <p:attrName>ppt_w</p:attrName>
                                        </p:attrNameLst>
                                      </p:cBhvr>
                                      <p:tavLst>
                                        <p:tav tm="0">
                                          <p:val>
                                            <p:strVal val="#ppt_w+.3"/>
                                          </p:val>
                                        </p:tav>
                                        <p:tav tm="100000">
                                          <p:val>
                                            <p:strVal val="#ppt_w"/>
                                          </p:val>
                                        </p:tav>
                                      </p:tavLst>
                                    </p:anim>
                                    <p:anim calcmode="lin" valueType="num">
                                      <p:cBhvr>
                                        <p:cTn id="37" dur="1000" fill="hold"/>
                                        <p:tgtEl>
                                          <p:spTgt spid="46083"/>
                                        </p:tgtEl>
                                        <p:attrNameLst>
                                          <p:attrName>ppt_h</p:attrName>
                                        </p:attrNameLst>
                                      </p:cBhvr>
                                      <p:tavLst>
                                        <p:tav tm="0">
                                          <p:val>
                                            <p:strVal val="#ppt_h"/>
                                          </p:val>
                                        </p:tav>
                                        <p:tav tm="100000">
                                          <p:val>
                                            <p:strVal val="#ppt_h"/>
                                          </p:val>
                                        </p:tav>
                                      </p:tavLst>
                                    </p:anim>
                                    <p:animEffect transition="in" filter="fade">
                                      <p:cBhvr>
                                        <p:cTn id="38" dur="1000"/>
                                        <p:tgtEl>
                                          <p:spTgt spid="46083"/>
                                        </p:tgtEl>
                                      </p:cBhvr>
                                    </p:animEffect>
                                  </p:childTnLst>
                                </p:cTn>
                              </p:par>
                              <p:par>
                                <p:cTn id="39" presetID="50" presetClass="entr" presetSubtype="0" decel="100000" fill="hold" grpId="0" nodeType="withEffect">
                                  <p:stCondLst>
                                    <p:cond delay="0"/>
                                  </p:stCondLst>
                                  <p:childTnLst>
                                    <p:set>
                                      <p:cBhvr>
                                        <p:cTn id="40" dur="1" fill="hold">
                                          <p:stCondLst>
                                            <p:cond delay="0"/>
                                          </p:stCondLst>
                                        </p:cTn>
                                        <p:tgtEl>
                                          <p:spTgt spid="46085"/>
                                        </p:tgtEl>
                                        <p:attrNameLst>
                                          <p:attrName>style.visibility</p:attrName>
                                        </p:attrNameLst>
                                      </p:cBhvr>
                                      <p:to>
                                        <p:strVal val="visible"/>
                                      </p:to>
                                    </p:set>
                                    <p:anim calcmode="lin" valueType="num">
                                      <p:cBhvr>
                                        <p:cTn id="41" dur="1000" fill="hold"/>
                                        <p:tgtEl>
                                          <p:spTgt spid="46085"/>
                                        </p:tgtEl>
                                        <p:attrNameLst>
                                          <p:attrName>ppt_w</p:attrName>
                                        </p:attrNameLst>
                                      </p:cBhvr>
                                      <p:tavLst>
                                        <p:tav tm="0">
                                          <p:val>
                                            <p:strVal val="#ppt_w+.3"/>
                                          </p:val>
                                        </p:tav>
                                        <p:tav tm="100000">
                                          <p:val>
                                            <p:strVal val="#ppt_w"/>
                                          </p:val>
                                        </p:tav>
                                      </p:tavLst>
                                    </p:anim>
                                    <p:anim calcmode="lin" valueType="num">
                                      <p:cBhvr>
                                        <p:cTn id="42" dur="1000" fill="hold"/>
                                        <p:tgtEl>
                                          <p:spTgt spid="46085"/>
                                        </p:tgtEl>
                                        <p:attrNameLst>
                                          <p:attrName>ppt_h</p:attrName>
                                        </p:attrNameLst>
                                      </p:cBhvr>
                                      <p:tavLst>
                                        <p:tav tm="0">
                                          <p:val>
                                            <p:strVal val="#ppt_h"/>
                                          </p:val>
                                        </p:tav>
                                        <p:tav tm="100000">
                                          <p:val>
                                            <p:strVal val="#ppt_h"/>
                                          </p:val>
                                        </p:tav>
                                      </p:tavLst>
                                    </p:anim>
                                    <p:animEffect transition="in" filter="fade">
                                      <p:cBhvr>
                                        <p:cTn id="43" dur="1000"/>
                                        <p:tgtEl>
                                          <p:spTgt spid="46085"/>
                                        </p:tgtEl>
                                      </p:cBhvr>
                                    </p:animEffect>
                                  </p:childTnLst>
                                </p:cTn>
                              </p:par>
                              <p:par>
                                <p:cTn id="44" presetID="50" presetClass="entr" presetSubtype="0" decel="100000" fill="hold" grpId="0" nodeType="withEffect">
                                  <p:stCondLst>
                                    <p:cond delay="0"/>
                                  </p:stCondLst>
                                  <p:childTnLst>
                                    <p:set>
                                      <p:cBhvr>
                                        <p:cTn id="45" dur="1" fill="hold">
                                          <p:stCondLst>
                                            <p:cond delay="0"/>
                                          </p:stCondLst>
                                        </p:cTn>
                                        <p:tgtEl>
                                          <p:spTgt spid="46084"/>
                                        </p:tgtEl>
                                        <p:attrNameLst>
                                          <p:attrName>style.visibility</p:attrName>
                                        </p:attrNameLst>
                                      </p:cBhvr>
                                      <p:to>
                                        <p:strVal val="visible"/>
                                      </p:to>
                                    </p:set>
                                    <p:anim calcmode="lin" valueType="num">
                                      <p:cBhvr>
                                        <p:cTn id="46" dur="1000" fill="hold"/>
                                        <p:tgtEl>
                                          <p:spTgt spid="46084"/>
                                        </p:tgtEl>
                                        <p:attrNameLst>
                                          <p:attrName>ppt_w</p:attrName>
                                        </p:attrNameLst>
                                      </p:cBhvr>
                                      <p:tavLst>
                                        <p:tav tm="0">
                                          <p:val>
                                            <p:strVal val="#ppt_w+.3"/>
                                          </p:val>
                                        </p:tav>
                                        <p:tav tm="100000">
                                          <p:val>
                                            <p:strVal val="#ppt_w"/>
                                          </p:val>
                                        </p:tav>
                                      </p:tavLst>
                                    </p:anim>
                                    <p:anim calcmode="lin" valueType="num">
                                      <p:cBhvr>
                                        <p:cTn id="47" dur="1000" fill="hold"/>
                                        <p:tgtEl>
                                          <p:spTgt spid="46084"/>
                                        </p:tgtEl>
                                        <p:attrNameLst>
                                          <p:attrName>ppt_h</p:attrName>
                                        </p:attrNameLst>
                                      </p:cBhvr>
                                      <p:tavLst>
                                        <p:tav tm="0">
                                          <p:val>
                                            <p:strVal val="#ppt_h"/>
                                          </p:val>
                                        </p:tav>
                                        <p:tav tm="100000">
                                          <p:val>
                                            <p:strVal val="#ppt_h"/>
                                          </p:val>
                                        </p:tav>
                                      </p:tavLst>
                                    </p:anim>
                                    <p:animEffect transition="in" filter="fade">
                                      <p:cBhvr>
                                        <p:cTn id="48" dur="1000"/>
                                        <p:tgtEl>
                                          <p:spTgt spid="46084"/>
                                        </p:tgtEl>
                                      </p:cBhvr>
                                    </p:animEffect>
                                  </p:childTnLst>
                                </p:cTn>
                              </p:par>
                            </p:childTnLst>
                          </p:cTn>
                        </p:par>
                      </p:childTnLst>
                    </p:cTn>
                  </p:par>
                  <p:par>
                    <p:cTn id="49" fill="hold">
                      <p:stCondLst>
                        <p:cond delay="indefinite"/>
                      </p:stCondLst>
                      <p:childTnLst>
                        <p:par>
                          <p:cTn id="50" fill="hold">
                            <p:stCondLst>
                              <p:cond delay="0"/>
                            </p:stCondLst>
                            <p:childTnLst>
                              <p:par>
                                <p:cTn id="51" presetID="8" presetClass="entr" presetSubtype="16" fill="hold" nodeType="clickEffect">
                                  <p:stCondLst>
                                    <p:cond delay="0"/>
                                  </p:stCondLst>
                                  <p:childTnLst>
                                    <p:set>
                                      <p:cBhvr>
                                        <p:cTn id="52" dur="1" fill="hold">
                                          <p:stCondLst>
                                            <p:cond delay="0"/>
                                          </p:stCondLst>
                                        </p:cTn>
                                        <p:tgtEl>
                                          <p:spTgt spid="46093"/>
                                        </p:tgtEl>
                                        <p:attrNameLst>
                                          <p:attrName>style.visibility</p:attrName>
                                        </p:attrNameLst>
                                      </p:cBhvr>
                                      <p:to>
                                        <p:strVal val="visible"/>
                                      </p:to>
                                    </p:set>
                                    <p:animEffect transition="in" filter="diamond(in)">
                                      <p:cBhvr>
                                        <p:cTn id="53" dur="2000"/>
                                        <p:tgtEl>
                                          <p:spTgt spid="46093"/>
                                        </p:tgtEl>
                                      </p:cBhvr>
                                    </p:animEffect>
                                  </p:childTnLst>
                                </p:cTn>
                              </p:par>
                              <p:par>
                                <p:cTn id="54" presetID="8" presetClass="entr" presetSubtype="16" fill="hold" nodeType="withEffect">
                                  <p:stCondLst>
                                    <p:cond delay="0"/>
                                  </p:stCondLst>
                                  <p:childTnLst>
                                    <p:set>
                                      <p:cBhvr>
                                        <p:cTn id="55" dur="1" fill="hold">
                                          <p:stCondLst>
                                            <p:cond delay="0"/>
                                          </p:stCondLst>
                                        </p:cTn>
                                        <p:tgtEl>
                                          <p:spTgt spid="46092"/>
                                        </p:tgtEl>
                                        <p:attrNameLst>
                                          <p:attrName>style.visibility</p:attrName>
                                        </p:attrNameLst>
                                      </p:cBhvr>
                                      <p:to>
                                        <p:strVal val="visible"/>
                                      </p:to>
                                    </p:set>
                                    <p:animEffect transition="in" filter="diamond(in)">
                                      <p:cBhvr>
                                        <p:cTn id="56" dur="2000"/>
                                        <p:tgtEl>
                                          <p:spTgt spid="46092"/>
                                        </p:tgtEl>
                                      </p:cBhvr>
                                    </p:animEffect>
                                  </p:childTnLst>
                                </p:cTn>
                              </p:par>
                              <p:par>
                                <p:cTn id="57" presetID="8" presetClass="entr" presetSubtype="16" fill="hold" grpId="0" nodeType="withEffect">
                                  <p:stCondLst>
                                    <p:cond delay="0"/>
                                  </p:stCondLst>
                                  <p:childTnLst>
                                    <p:set>
                                      <p:cBhvr>
                                        <p:cTn id="58" dur="1" fill="hold">
                                          <p:stCondLst>
                                            <p:cond delay="0"/>
                                          </p:stCondLst>
                                        </p:cTn>
                                        <p:tgtEl>
                                          <p:spTgt spid="46086"/>
                                        </p:tgtEl>
                                        <p:attrNameLst>
                                          <p:attrName>style.visibility</p:attrName>
                                        </p:attrNameLst>
                                      </p:cBhvr>
                                      <p:to>
                                        <p:strVal val="visible"/>
                                      </p:to>
                                    </p:set>
                                    <p:animEffect transition="in" filter="diamond(in)">
                                      <p:cBhvr>
                                        <p:cTn id="59" dur="2000"/>
                                        <p:tgtEl>
                                          <p:spTgt spid="46086"/>
                                        </p:tgtEl>
                                      </p:cBhvr>
                                    </p:animEffect>
                                  </p:childTnLst>
                                </p:cTn>
                              </p:par>
                              <p:par>
                                <p:cTn id="60" presetID="8" presetClass="entr" presetSubtype="16" fill="hold" grpId="0" nodeType="withEffect">
                                  <p:stCondLst>
                                    <p:cond delay="0"/>
                                  </p:stCondLst>
                                  <p:childTnLst>
                                    <p:set>
                                      <p:cBhvr>
                                        <p:cTn id="61" dur="1" fill="hold">
                                          <p:stCondLst>
                                            <p:cond delay="0"/>
                                          </p:stCondLst>
                                        </p:cTn>
                                        <p:tgtEl>
                                          <p:spTgt spid="46087"/>
                                        </p:tgtEl>
                                        <p:attrNameLst>
                                          <p:attrName>style.visibility</p:attrName>
                                        </p:attrNameLst>
                                      </p:cBhvr>
                                      <p:to>
                                        <p:strVal val="visible"/>
                                      </p:to>
                                    </p:set>
                                    <p:animEffect transition="in" filter="diamond(in)">
                                      <p:cBhvr>
                                        <p:cTn id="62" dur="2000"/>
                                        <p:tgtEl>
                                          <p:spTgt spid="46087"/>
                                        </p:tgtEl>
                                      </p:cBhvr>
                                    </p:animEffect>
                                  </p:childTnLst>
                                </p:cTn>
                              </p:par>
                            </p:childTnLst>
                          </p:cTn>
                        </p:par>
                      </p:childTnLst>
                    </p:cTn>
                  </p:par>
                  <p:par>
                    <p:cTn id="63" fill="hold">
                      <p:stCondLst>
                        <p:cond delay="indefinite"/>
                      </p:stCondLst>
                      <p:childTnLst>
                        <p:par>
                          <p:cTn id="64" fill="hold">
                            <p:stCondLst>
                              <p:cond delay="0"/>
                            </p:stCondLst>
                            <p:childTnLst>
                              <p:par>
                                <p:cTn id="65" presetID="14" presetClass="entr" presetSubtype="10" fill="hold" nodeType="clickEffect">
                                  <p:stCondLst>
                                    <p:cond delay="0"/>
                                  </p:stCondLst>
                                  <p:childTnLst>
                                    <p:set>
                                      <p:cBhvr>
                                        <p:cTn id="66" dur="1" fill="hold">
                                          <p:stCondLst>
                                            <p:cond delay="0"/>
                                          </p:stCondLst>
                                        </p:cTn>
                                        <p:tgtEl>
                                          <p:spTgt spid="46094"/>
                                        </p:tgtEl>
                                        <p:attrNameLst>
                                          <p:attrName>style.visibility</p:attrName>
                                        </p:attrNameLst>
                                      </p:cBhvr>
                                      <p:to>
                                        <p:strVal val="visible"/>
                                      </p:to>
                                    </p:set>
                                    <p:animEffect transition="in" filter="randombar(horizontal)">
                                      <p:cBhvr>
                                        <p:cTn id="67" dur="500"/>
                                        <p:tgtEl>
                                          <p:spTgt spid="46094"/>
                                        </p:tgtEl>
                                      </p:cBhvr>
                                    </p:animEffect>
                                  </p:childTnLst>
                                </p:cTn>
                              </p:par>
                              <p:par>
                                <p:cTn id="68" presetID="14" presetClass="entr" presetSubtype="10" fill="hold" nodeType="withEffect">
                                  <p:stCondLst>
                                    <p:cond delay="0"/>
                                  </p:stCondLst>
                                  <p:childTnLst>
                                    <p:set>
                                      <p:cBhvr>
                                        <p:cTn id="69" dur="1" fill="hold">
                                          <p:stCondLst>
                                            <p:cond delay="0"/>
                                          </p:stCondLst>
                                        </p:cTn>
                                        <p:tgtEl>
                                          <p:spTgt spid="46095"/>
                                        </p:tgtEl>
                                        <p:attrNameLst>
                                          <p:attrName>style.visibility</p:attrName>
                                        </p:attrNameLst>
                                      </p:cBhvr>
                                      <p:to>
                                        <p:strVal val="visible"/>
                                      </p:to>
                                    </p:set>
                                    <p:animEffect transition="in" filter="randombar(horizontal)">
                                      <p:cBhvr>
                                        <p:cTn id="70" dur="500"/>
                                        <p:tgtEl>
                                          <p:spTgt spid="46095"/>
                                        </p:tgtEl>
                                      </p:cBhvr>
                                    </p:animEffect>
                                  </p:childTnLst>
                                </p:cTn>
                              </p:par>
                              <p:par>
                                <p:cTn id="71" presetID="14" presetClass="entr" presetSubtype="10" fill="hold" nodeType="withEffect">
                                  <p:stCondLst>
                                    <p:cond delay="0"/>
                                  </p:stCondLst>
                                  <p:childTnLst>
                                    <p:set>
                                      <p:cBhvr>
                                        <p:cTn id="72" dur="1" fill="hold">
                                          <p:stCondLst>
                                            <p:cond delay="0"/>
                                          </p:stCondLst>
                                        </p:cTn>
                                        <p:tgtEl>
                                          <p:spTgt spid="46096"/>
                                        </p:tgtEl>
                                        <p:attrNameLst>
                                          <p:attrName>style.visibility</p:attrName>
                                        </p:attrNameLst>
                                      </p:cBhvr>
                                      <p:to>
                                        <p:strVal val="visible"/>
                                      </p:to>
                                    </p:set>
                                    <p:animEffect transition="in" filter="randombar(horizontal)">
                                      <p:cBhvr>
                                        <p:cTn id="73" dur="500"/>
                                        <p:tgtEl>
                                          <p:spTgt spid="46096"/>
                                        </p:tgtEl>
                                      </p:cBhvr>
                                    </p:animEffect>
                                  </p:childTnLst>
                                </p:cTn>
                              </p:par>
                              <p:par>
                                <p:cTn id="74" presetID="14" presetClass="entr" presetSubtype="10" fill="hold" nodeType="withEffect">
                                  <p:stCondLst>
                                    <p:cond delay="0"/>
                                  </p:stCondLst>
                                  <p:childTnLst>
                                    <p:set>
                                      <p:cBhvr>
                                        <p:cTn id="75" dur="1" fill="hold">
                                          <p:stCondLst>
                                            <p:cond delay="0"/>
                                          </p:stCondLst>
                                        </p:cTn>
                                        <p:tgtEl>
                                          <p:spTgt spid="46097"/>
                                        </p:tgtEl>
                                        <p:attrNameLst>
                                          <p:attrName>style.visibility</p:attrName>
                                        </p:attrNameLst>
                                      </p:cBhvr>
                                      <p:to>
                                        <p:strVal val="visible"/>
                                      </p:to>
                                    </p:set>
                                    <p:animEffect transition="in" filter="randombar(horizontal)">
                                      <p:cBhvr>
                                        <p:cTn id="76" dur="500"/>
                                        <p:tgtEl>
                                          <p:spTgt spid="46097"/>
                                        </p:tgtEl>
                                      </p:cBhvr>
                                    </p:animEffect>
                                  </p:childTnLst>
                                </p:cTn>
                              </p:par>
                              <p:par>
                                <p:cTn id="77" presetID="14" presetClass="entr" presetSubtype="10" fill="hold" grpId="0" nodeType="withEffect">
                                  <p:stCondLst>
                                    <p:cond delay="0"/>
                                  </p:stCondLst>
                                  <p:childTnLst>
                                    <p:set>
                                      <p:cBhvr>
                                        <p:cTn id="78" dur="1" fill="hold">
                                          <p:stCondLst>
                                            <p:cond delay="0"/>
                                          </p:stCondLst>
                                        </p:cTn>
                                        <p:tgtEl>
                                          <p:spTgt spid="46088"/>
                                        </p:tgtEl>
                                        <p:attrNameLst>
                                          <p:attrName>style.visibility</p:attrName>
                                        </p:attrNameLst>
                                      </p:cBhvr>
                                      <p:to>
                                        <p:strVal val="visible"/>
                                      </p:to>
                                    </p:set>
                                    <p:animEffect transition="in" filter="randombar(horizontal)">
                                      <p:cBhvr>
                                        <p:cTn id="79" dur="500"/>
                                        <p:tgtEl>
                                          <p:spTgt spid="46088"/>
                                        </p:tgtEl>
                                      </p:cBhvr>
                                    </p:animEffect>
                                  </p:childTnLst>
                                </p:cTn>
                              </p:par>
                              <p:par>
                                <p:cTn id="80" presetID="14" presetClass="entr" presetSubtype="10" fill="hold" grpId="0" nodeType="withEffect">
                                  <p:stCondLst>
                                    <p:cond delay="0"/>
                                  </p:stCondLst>
                                  <p:childTnLst>
                                    <p:set>
                                      <p:cBhvr>
                                        <p:cTn id="81" dur="1" fill="hold">
                                          <p:stCondLst>
                                            <p:cond delay="0"/>
                                          </p:stCondLst>
                                        </p:cTn>
                                        <p:tgtEl>
                                          <p:spTgt spid="46090"/>
                                        </p:tgtEl>
                                        <p:attrNameLst>
                                          <p:attrName>style.visibility</p:attrName>
                                        </p:attrNameLst>
                                      </p:cBhvr>
                                      <p:to>
                                        <p:strVal val="visible"/>
                                      </p:to>
                                    </p:set>
                                    <p:animEffect transition="in" filter="randombar(horizontal)">
                                      <p:cBhvr>
                                        <p:cTn id="82" dur="500"/>
                                        <p:tgtEl>
                                          <p:spTgt spid="46090"/>
                                        </p:tgtEl>
                                      </p:cBhvr>
                                    </p:animEffect>
                                  </p:childTnLst>
                                </p:cTn>
                              </p:par>
                              <p:par>
                                <p:cTn id="83" presetID="14" presetClass="entr" presetSubtype="10" fill="hold" grpId="0" nodeType="withEffect">
                                  <p:stCondLst>
                                    <p:cond delay="0"/>
                                  </p:stCondLst>
                                  <p:childTnLst>
                                    <p:set>
                                      <p:cBhvr>
                                        <p:cTn id="84" dur="1" fill="hold">
                                          <p:stCondLst>
                                            <p:cond delay="0"/>
                                          </p:stCondLst>
                                        </p:cTn>
                                        <p:tgtEl>
                                          <p:spTgt spid="46091"/>
                                        </p:tgtEl>
                                        <p:attrNameLst>
                                          <p:attrName>style.visibility</p:attrName>
                                        </p:attrNameLst>
                                      </p:cBhvr>
                                      <p:to>
                                        <p:strVal val="visible"/>
                                      </p:to>
                                    </p:set>
                                    <p:animEffect transition="in" filter="randombar(horizontal)">
                                      <p:cBhvr>
                                        <p:cTn id="85" dur="500"/>
                                        <p:tgtEl>
                                          <p:spTgt spid="46091"/>
                                        </p:tgtEl>
                                      </p:cBhvr>
                                    </p:animEffect>
                                  </p:childTnLst>
                                </p:cTn>
                              </p:par>
                              <p:par>
                                <p:cTn id="86" presetID="14" presetClass="entr" presetSubtype="10" fill="hold" grpId="0" nodeType="withEffect">
                                  <p:stCondLst>
                                    <p:cond delay="0"/>
                                  </p:stCondLst>
                                  <p:childTnLst>
                                    <p:set>
                                      <p:cBhvr>
                                        <p:cTn id="87" dur="1" fill="hold">
                                          <p:stCondLst>
                                            <p:cond delay="0"/>
                                          </p:stCondLst>
                                        </p:cTn>
                                        <p:tgtEl>
                                          <p:spTgt spid="46089"/>
                                        </p:tgtEl>
                                        <p:attrNameLst>
                                          <p:attrName>style.visibility</p:attrName>
                                        </p:attrNameLst>
                                      </p:cBhvr>
                                      <p:to>
                                        <p:strVal val="visible"/>
                                      </p:to>
                                    </p:set>
                                    <p:animEffect transition="in" filter="randombar(horizontal)">
                                      <p:cBhvr>
                                        <p:cTn id="88" dur="500"/>
                                        <p:tgtEl>
                                          <p:spTgt spid="460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2" grpId="0" animBg="1"/>
      <p:bldP spid="46083" grpId="0" animBg="1"/>
      <p:bldP spid="46084" grpId="0" animBg="1"/>
      <p:bldP spid="46085" grpId="0" animBg="1"/>
      <p:bldP spid="46086" grpId="0" animBg="1"/>
      <p:bldP spid="46087" grpId="0" animBg="1"/>
      <p:bldP spid="46088" grpId="0" animBg="1"/>
      <p:bldP spid="46089" grpId="0" animBg="1"/>
      <p:bldP spid="46090" grpId="0" animBg="1"/>
      <p:bldP spid="46091"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Title 1"/>
          <p:cNvSpPr>
            <a:spLocks noGrp="1" noChangeArrowheads="1"/>
          </p:cNvSpPr>
          <p:nvPr>
            <p:ph type="title"/>
          </p:nvPr>
        </p:nvSpPr>
        <p:spPr/>
        <p:txBody>
          <a:bodyPr/>
          <a:lstStyle/>
          <a:p>
            <a:endParaRPr lang="en-US" altLang="en-US"/>
          </a:p>
        </p:txBody>
      </p:sp>
      <p:sp>
        <p:nvSpPr>
          <p:cNvPr id="133123" name="Content Placeholder 2"/>
          <p:cNvSpPr>
            <a:spLocks noGrp="1" noChangeArrowheads="1"/>
          </p:cNvSpPr>
          <p:nvPr>
            <p:ph idx="1"/>
          </p:nvPr>
        </p:nvSpPr>
        <p:spPr/>
        <p:txBody>
          <a:bodyPr/>
          <a:lstStyle/>
          <a:p>
            <a:endParaRPr lang="en-US" altLang="en-US"/>
          </a:p>
        </p:txBody>
      </p:sp>
      <p:sp>
        <p:nvSpPr>
          <p:cNvPr id="4" name="Slide Number Placeholder 3"/>
          <p:cNvSpPr>
            <a:spLocks noGrp="1"/>
          </p:cNvSpPr>
          <p:nvPr>
            <p:ph type="sldNum" sz="quarter" idx="12"/>
          </p:nvPr>
        </p:nvSpPr>
        <p:spPr/>
        <p:txBody>
          <a:bodyPr/>
          <a:lstStyle/>
          <a:p>
            <a:pPr>
              <a:defRPr/>
            </a:pPr>
            <a:fld id="{7D703124-AB4B-43F4-9FB0-6484B74A43B9}" type="slidenum">
              <a:rPr lang="en-US" altLang="en-US" smtClean="0"/>
            </a:fld>
            <a:endParaRPr lang="en-US" altLang="en-US"/>
          </a:p>
        </p:txBody>
      </p:sp>
      <p:pic>
        <p:nvPicPr>
          <p:cNvPr id="133125" name="Picture 2" descr="Cartoon Conclusion Stock Illustrations – 382 Cartoon Conclusion Stock  Illustrations, Vectors &amp; Clipart - Dreamstime"/>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0" y="130175"/>
            <a:ext cx="9067800"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Title 1"/>
          <p:cNvSpPr>
            <a:spLocks noGrp="1" noChangeArrowheads="1"/>
          </p:cNvSpPr>
          <p:nvPr>
            <p:ph type="title"/>
          </p:nvPr>
        </p:nvSpPr>
        <p:spPr/>
        <p:txBody>
          <a:bodyPr/>
          <a:lstStyle/>
          <a:p>
            <a:endParaRPr lang="en-US" altLang="en-US"/>
          </a:p>
        </p:txBody>
      </p:sp>
      <p:sp>
        <p:nvSpPr>
          <p:cNvPr id="138243" name="Content Placeholder 2"/>
          <p:cNvSpPr>
            <a:spLocks noGrp="1" noChangeArrowheads="1"/>
          </p:cNvSpPr>
          <p:nvPr>
            <p:ph idx="1"/>
          </p:nvPr>
        </p:nvSpPr>
        <p:spPr/>
        <p:txBody>
          <a:bodyPr/>
          <a:lstStyle/>
          <a:p>
            <a:endParaRPr lang="en-US" altLang="en-US"/>
          </a:p>
        </p:txBody>
      </p:sp>
      <p:sp>
        <p:nvSpPr>
          <p:cNvPr id="4" name="Slide Number Placeholder 3"/>
          <p:cNvSpPr>
            <a:spLocks noGrp="1"/>
          </p:cNvSpPr>
          <p:nvPr>
            <p:ph type="sldNum" sz="quarter" idx="12"/>
          </p:nvPr>
        </p:nvSpPr>
        <p:spPr/>
        <p:txBody>
          <a:bodyPr/>
          <a:lstStyle/>
          <a:p>
            <a:pPr>
              <a:defRPr/>
            </a:pPr>
            <a:fld id="{C19A6356-0F77-464A-B1E2-216F8DB92CC2}" type="slidenum">
              <a:rPr lang="en-US" altLang="en-US" smtClean="0"/>
            </a:fld>
            <a:endParaRPr lang="en-US" altLang="en-US"/>
          </a:p>
        </p:txBody>
      </p:sp>
      <p:pic>
        <p:nvPicPr>
          <p:cNvPr id="138245" name="Picture 2" descr="Say Thank You to Valued Customers – Founders View"/>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03200" y="144463"/>
            <a:ext cx="8737600" cy="6348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10746</Words>
  <Application>WPS Presentation</Application>
  <PresentationFormat>On-screen Show (4:3)</PresentationFormat>
  <Paragraphs>397</Paragraphs>
  <Slides>59</Slides>
  <Notes>5</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59</vt:i4>
      </vt:variant>
    </vt:vector>
  </HeadingPairs>
  <TitlesOfParts>
    <vt:vector size="74" baseType="lpstr">
      <vt:lpstr>Arial</vt:lpstr>
      <vt:lpstr>SimSun</vt:lpstr>
      <vt:lpstr>Wingdings</vt:lpstr>
      <vt:lpstr>Arial</vt:lpstr>
      <vt:lpstr>Times New Roman</vt:lpstr>
      <vt:lpstr>Calibri</vt:lpstr>
      <vt:lpstr>Tahoma</vt:lpstr>
      <vt:lpstr>Wingdings</vt:lpstr>
      <vt:lpstr>Microsoft YaHei</vt:lpstr>
      <vt:lpstr>Arial Unicode MS</vt:lpstr>
      <vt:lpstr>Calibri Light</vt:lpstr>
      <vt:lpstr>Wingdings 2</vt:lpstr>
      <vt:lpstr>Wingdings 2</vt:lpstr>
      <vt:lpstr>Palatino Linotype</vt:lpstr>
      <vt:lpstr>Office Theme</vt:lpstr>
      <vt:lpstr>FINANCE IN DENTAL CARE</vt:lpstr>
      <vt:lpstr>INTRODUCTION</vt:lpstr>
      <vt:lpstr>PowerPoint 演示文稿</vt:lpstr>
      <vt:lpstr>Mechanisms of payment for Dental Care  </vt:lpstr>
      <vt:lpstr>PRIVATE FEE FOR SERVICE</vt:lpstr>
      <vt:lpstr>POST PAYMENT PLANS/BUDGET PAYMENT PLAN</vt:lpstr>
      <vt:lpstr>PowerPoint 演示文稿</vt:lpstr>
      <vt:lpstr>PRINCIPLES</vt:lpstr>
      <vt:lpstr>PRIVATE THIRD PARTY  PREPAYMENT PLANS</vt:lpstr>
      <vt:lpstr>DEDUCTIBLE:</vt:lpstr>
      <vt:lpstr>CO-INSURANCE</vt:lpstr>
      <vt:lpstr>GROUP INSURANCE</vt:lpstr>
      <vt:lpstr>REIMBURSEMENT OF DENTISTS IN PREPAYMENT PLANS</vt:lpstr>
      <vt:lpstr>USUAL, CUSTOMARY, AND REASONABLE (UCR) FEE.  ADA preferred method for reimbursement for dentists in prepayment plans. defines-   </vt:lpstr>
      <vt:lpstr>TABLE OF ALLOWANCES</vt:lpstr>
      <vt:lpstr>Fee schedules/ service plan:- </vt:lpstr>
      <vt:lpstr>DIRECT REIMBURSEMENT </vt:lpstr>
      <vt:lpstr>PRIVATE THIRD Party prepayment plans   </vt:lpstr>
      <vt:lpstr>COMMERCIAL INSURANCE  COMPANIES</vt:lpstr>
      <vt:lpstr>COMMERCIAL INSURANCE  COMPANIES</vt:lpstr>
      <vt:lpstr>NON-PROFIT HEALTH SERVICE  CORPORATIONS            ,                     - DELTA DENTAL PLANS</vt:lpstr>
      <vt:lpstr>PowerPoint 演示文稿</vt:lpstr>
      <vt:lpstr>REIMBURSEMENT OF  DENTISTS IN DELTA PLANS</vt:lpstr>
      <vt:lpstr>90th percentile</vt:lpstr>
      <vt:lpstr>Blue Cross/ Blue Shield Dental Plans</vt:lpstr>
      <vt:lpstr>3. PREPAID GROUP  PRACTICE</vt:lpstr>
      <vt:lpstr> </vt:lpstr>
      <vt:lpstr>PowerPoint 演示文稿</vt:lpstr>
      <vt:lpstr>PowerPoint 演示文稿</vt:lpstr>
      <vt:lpstr>HEALTH MAINTENANCE  ORGANIZATION</vt:lpstr>
      <vt:lpstr>PowerPoint 演示文稿</vt:lpstr>
      <vt:lpstr>Models of HMO</vt:lpstr>
      <vt:lpstr>PowerPoint 演示文稿</vt:lpstr>
      <vt:lpstr> CAPITATION PLANS</vt:lpstr>
      <vt:lpstr>SALARY</vt:lpstr>
      <vt:lpstr>PUBLIC PROGRAMS</vt:lpstr>
      <vt:lpstr>MEDICARE</vt:lpstr>
      <vt:lpstr>MEDICAID</vt:lpstr>
      <vt:lpstr>PowerPoint 演示文稿</vt:lpstr>
      <vt:lpstr>PowerPoint 演示文稿</vt:lpstr>
      <vt:lpstr>Early and periodic screening, diagnosis and treatment services {EPSDT} </vt:lpstr>
      <vt:lpstr>﻿STATE CHILDREN'S HEALTH INSURANCE PROGRAM (SCHIP)   </vt:lpstr>
      <vt:lpstr>National Health Insurance</vt:lpstr>
      <vt:lpstr>INDIAN SCENARIO</vt:lpstr>
      <vt:lpstr>EMPLOYEES STATE INSURANCE SCHEME(ESI)</vt:lpstr>
      <vt:lpstr>SCOPE OF ESI</vt:lpstr>
      <vt:lpstr>BENEFITS TO THE EMPLOYEES in ESI scheme</vt:lpstr>
      <vt:lpstr>CENTRAL GOVERNMENT HEALTH SCHEME(CGHS)</vt:lpstr>
      <vt:lpstr>DEFENCE MEDICAL SERVICES</vt:lpstr>
      <vt:lpstr>HEALTH CARE OF RAILWAY EMPLOYEES</vt:lpstr>
      <vt:lpstr>Dental Insurance Schemes in India</vt:lpstr>
      <vt:lpstr>PowerPoint 演示文稿</vt:lpstr>
      <vt:lpstr>Metlife dental insurance plan</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Prasanth</cp:lastModifiedBy>
  <cp:revision>58</cp:revision>
  <dcterms:created xsi:type="dcterms:W3CDTF">2020-09-18T08:44:00Z</dcterms:created>
  <dcterms:modified xsi:type="dcterms:W3CDTF">2023-09-07T10:24:06Z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2016-07-17T05:30:00Z</vt:filetime>
  </property>
  <property fmtid="{D5CDD505-2E9C-101B-9397-08002B2CF9AE}" pid="3" name="Creator">
    <vt:lpwstr>Microsoft® PowerPoint® 2013</vt:lpwstr>
  </property>
  <property fmtid="{D5CDD505-2E9C-101B-9397-08002B2CF9AE}" pid="4" name="LastSaved">
    <vt:filetime>2020-09-18T05:30:00Z</vt:filetime>
  </property>
  <property fmtid="{D5CDD505-2E9C-101B-9397-08002B2CF9AE}" pid="5" name="ICV">
    <vt:lpwstr>22D30B36AC4A45589D29AC55C1A86E35</vt:lpwstr>
  </property>
  <property fmtid="{D5CDD505-2E9C-101B-9397-08002B2CF9AE}" pid="6" name="KSOProductBuildVer">
    <vt:lpwstr>1033-11.2.0.11219</vt:lpwstr>
  </property>
</Properties>
</file>