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B5082-2D45-44CB-BF81-7C31D8D6CB05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22381-B3D6-4F70-967E-EC76ACE48E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22381-B3D6-4F70-967E-EC76ACE48E4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2350826" y="1297218"/>
            <a:ext cx="5051951" cy="426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2194333"/>
            <a:ext cx="4227000" cy="19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14600" y="2209800"/>
            <a:ext cx="4800600" cy="25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dirty="0">
                <a:latin typeface="Comic Sans MS" pitchFamily="66" charset="0"/>
              </a:rPr>
              <a:t>FILMS,INTENSIFYING </a:t>
            </a:r>
            <a:br>
              <a:rPr lang="en-IN" sz="2800" b="1" dirty="0">
                <a:latin typeface="Comic Sans MS" pitchFamily="66" charset="0"/>
              </a:rPr>
            </a:br>
            <a:r>
              <a:rPr lang="en-IN" sz="2800" b="1" dirty="0">
                <a:latin typeface="Comic Sans MS" pitchFamily="66" charset="0"/>
              </a:rPr>
              <a:t>SCREENS </a:t>
            </a:r>
            <a:br>
              <a:rPr lang="en-IN" sz="2800" b="1" dirty="0">
                <a:latin typeface="Comic Sans MS" pitchFamily="66" charset="0"/>
              </a:rPr>
            </a:br>
            <a:r>
              <a:rPr lang="en-IN" sz="2800" b="1" dirty="0">
                <a:latin typeface="Comic Sans MS" pitchFamily="66" charset="0"/>
              </a:rPr>
              <a:t>AND </a:t>
            </a:r>
            <a:br>
              <a:rPr lang="en-IN" sz="2800" b="1" dirty="0">
                <a:latin typeface="Comic Sans MS" pitchFamily="66" charset="0"/>
              </a:rPr>
            </a:br>
            <a:r>
              <a:rPr lang="en-IN" sz="2800" b="1" dirty="0">
                <a:latin typeface="Comic Sans MS" pitchFamily="66" charset="0"/>
              </a:rPr>
              <a:t>GRIDS </a:t>
            </a:r>
            <a:endParaRPr sz="2800" b="1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0" y="5149647"/>
            <a:ext cx="4191000" cy="17083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dirty="0" err="1">
                <a:latin typeface="Comic Sans MS" pitchFamily="66" charset="0"/>
              </a:rPr>
              <a:t>Dr.M.SWATHI</a:t>
            </a:r>
            <a:endParaRPr lang="en-IN" dirty="0"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IN" dirty="0">
                <a:latin typeface="Comic Sans MS" pitchFamily="66" charset="0"/>
              </a:rPr>
              <a:t>READER</a:t>
            </a:r>
          </a:p>
          <a:p>
            <a:pPr algn="ctr">
              <a:lnSpc>
                <a:spcPct val="150000"/>
              </a:lnSpc>
            </a:pPr>
            <a:r>
              <a:rPr lang="en-IN" dirty="0">
                <a:latin typeface="Comic Sans MS" pitchFamily="66" charset="0"/>
              </a:rPr>
              <a:t>DEPT OF ORAL MEDICINE &amp; RADIOLOGY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71600" y="274638"/>
            <a:ext cx="8229600" cy="1143000"/>
          </a:xfrm>
        </p:spPr>
        <p:txBody>
          <a:bodyPr/>
          <a:lstStyle/>
          <a:p>
            <a:r>
              <a:rPr lang="en-IN" dirty="0">
                <a:latin typeface="Comic Sans MS" pitchFamily="66" charset="0"/>
              </a:rPr>
              <a:t>Intraoral films- 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90600" y="1600200"/>
            <a:ext cx="5105400" cy="4525963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IN" sz="1800" dirty="0">
                <a:latin typeface="Comic Sans MS" pitchFamily="66" charset="0"/>
              </a:rPr>
              <a:t>IOPAR</a:t>
            </a:r>
          </a:p>
          <a:p>
            <a:pPr algn="ctr">
              <a:lnSpc>
                <a:spcPct val="200000"/>
              </a:lnSpc>
            </a:pPr>
            <a:r>
              <a:rPr lang="en-IN" sz="1800" dirty="0">
                <a:latin typeface="Comic Sans MS" pitchFamily="66" charset="0"/>
              </a:rPr>
              <a:t>OCCLUSAL</a:t>
            </a:r>
          </a:p>
          <a:p>
            <a:pPr algn="ctr">
              <a:lnSpc>
                <a:spcPct val="200000"/>
              </a:lnSpc>
            </a:pPr>
            <a:r>
              <a:rPr lang="en-IN" sz="1800" dirty="0">
                <a:latin typeface="Comic Sans MS" pitchFamily="66" charset="0"/>
              </a:rPr>
              <a:t>BITEWING </a:t>
            </a:r>
            <a:endParaRPr lang="en-US" sz="1800" dirty="0">
              <a:latin typeface="Comic Sans MS" pitchFamily="66" charset="0"/>
            </a:endParaRPr>
          </a:p>
        </p:txBody>
      </p:sp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962400"/>
            <a:ext cx="2724337" cy="2057400"/>
          </a:xfrm>
          <a:prstGeom prst="rect">
            <a:avLst/>
          </a:prstGeom>
          <a:noFill/>
        </p:spPr>
      </p:pic>
      <p:pic>
        <p:nvPicPr>
          <p:cNvPr id="8196" name="Picture 4" descr="Related image"/>
          <p:cNvPicPr>
            <a:picLocks noChangeAspect="1" noChangeArrowheads="1"/>
          </p:cNvPicPr>
          <p:nvPr/>
        </p:nvPicPr>
        <p:blipFill>
          <a:blip r:embed="rId3" cstate="print"/>
          <a:srcRect l="7323" t="6539" r="6636" b="8447"/>
          <a:stretch>
            <a:fillRect/>
          </a:stretch>
        </p:blipFill>
        <p:spPr bwMode="auto">
          <a:xfrm>
            <a:off x="6248400" y="1295400"/>
            <a:ext cx="2895600" cy="2402732"/>
          </a:xfrm>
          <a:prstGeom prst="rect">
            <a:avLst/>
          </a:prstGeom>
          <a:noFill/>
        </p:spPr>
      </p:pic>
      <p:pic>
        <p:nvPicPr>
          <p:cNvPr id="8198" name="Picture 6" descr="Related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524000"/>
            <a:ext cx="2476500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14993" t="27083" r="3614" b="37087"/>
          <a:stretch>
            <a:fillRect/>
          </a:stretch>
        </p:blipFill>
        <p:spPr bwMode="auto">
          <a:xfrm>
            <a:off x="4343400" y="1828800"/>
            <a:ext cx="4478866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0" y="8382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Comic Sans MS" pitchFamily="66" charset="0"/>
              </a:rPr>
              <a:t>FILM  SIZES 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1752600"/>
            <a:ext cx="388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SIZE 0- Small children,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22 ×35mm</a:t>
            </a:r>
            <a:r>
              <a:rPr lang="en-US" dirty="0">
                <a:latin typeface="Comic Sans MS" pitchFamily="66" charset="0"/>
              </a:rPr>
              <a:t> 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SIZE 1 – Narrow , anterior teeth,    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24 × 40 mm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SIZE 2 –Adults ,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30.5 × 40.5 mm  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OCCLUSAL -  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57 × 76 mm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9722" t="21658" r="8025" b="43359"/>
          <a:stretch>
            <a:fillRect/>
          </a:stretch>
        </p:blipFill>
        <p:spPr bwMode="auto">
          <a:xfrm>
            <a:off x="1600200" y="1524000"/>
            <a:ext cx="6248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47800" y="773668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mic Sans MS" pitchFamily="66" charset="0"/>
              </a:rPr>
              <a:t>CONTENTS   OF  FILM PACKET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omic Sans MS" pitchFamily="66" charset="0"/>
              </a:rPr>
              <a:t>FILM COMPOSITION :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sz="2000" dirty="0">
                <a:latin typeface="Comic Sans MS" pitchFamily="66" charset="0"/>
              </a:rPr>
              <a:t>1. Emulsion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sz="2000" dirty="0">
                <a:latin typeface="Comic Sans MS" pitchFamily="66" charset="0"/>
              </a:rPr>
              <a:t>2. Base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Comic Sans MS" pitchFamily="66" charset="0"/>
              </a:rPr>
              <a:t>Emulsion records radiographic image 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Comic Sans MS" pitchFamily="66" charset="0"/>
              </a:rPr>
              <a:t>Base is a supporting material onto which emulsion is coated. </a:t>
            </a:r>
          </a:p>
        </p:txBody>
      </p:sp>
      <p:pic>
        <p:nvPicPr>
          <p:cNvPr id="7169" name="Picture 1" descr="C:\Users\91900\Desktop\bluetooth\IMG20200130224811.jpg"/>
          <p:cNvPicPr>
            <a:picLocks noChangeAspect="1" noChangeArrowheads="1"/>
          </p:cNvPicPr>
          <p:nvPr/>
        </p:nvPicPr>
        <p:blipFill>
          <a:blip r:embed="rId2" cstate="print"/>
          <a:srcRect l="10069" t="16797" r="6597" b="42773"/>
          <a:stretch>
            <a:fillRect/>
          </a:stretch>
        </p:blipFill>
        <p:spPr bwMode="auto">
          <a:xfrm>
            <a:off x="5105400" y="1828800"/>
            <a:ext cx="4038600" cy="3483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458200" cy="55927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IN" sz="2400" b="1" u="sng" dirty="0">
                <a:latin typeface="Comic Sans MS" pitchFamily="66" charset="0"/>
              </a:rPr>
              <a:t>Emulsion contains : </a:t>
            </a:r>
          </a:p>
          <a:p>
            <a:pPr algn="just">
              <a:lnSpc>
                <a:spcPct val="150000"/>
              </a:lnSpc>
              <a:buNone/>
            </a:pPr>
            <a:r>
              <a:rPr lang="en-IN" sz="2000" dirty="0">
                <a:latin typeface="Comic Sans MS" pitchFamily="66" charset="0"/>
              </a:rPr>
              <a:t>                        Silver halide grains and vehicle matrix   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Silver bromide are sensitive to x radiation and visible light and vehicle matrix in which crystals are suspended.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During film processing vehicle helps in absorbing the processing solutions ,allowing chemicals to reach and react with the silver halide crystals.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Comic Sans MS" pitchFamily="66" charset="0"/>
            </a:endParaRPr>
          </a:p>
        </p:txBody>
      </p:sp>
      <p:pic>
        <p:nvPicPr>
          <p:cNvPr id="6145" name="Picture 1" descr="C:\Users\91900\Desktop\bluetooth\IMG20200130214624.jpg"/>
          <p:cNvPicPr>
            <a:picLocks noChangeAspect="1" noChangeArrowheads="1"/>
          </p:cNvPicPr>
          <p:nvPr/>
        </p:nvPicPr>
        <p:blipFill>
          <a:blip r:embed="rId3" cstate="print"/>
          <a:srcRect l="34028" t="16601" r="12500" b="26758"/>
          <a:stretch>
            <a:fillRect/>
          </a:stretch>
        </p:blipFill>
        <p:spPr bwMode="auto">
          <a:xfrm rot="16200000">
            <a:off x="3718834" y="2880634"/>
            <a:ext cx="2743200" cy="4906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4419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IN" sz="2800" b="1" dirty="0">
                <a:solidFill>
                  <a:srgbClr val="FF0000"/>
                </a:solidFill>
                <a:latin typeface="Comic Sans MS" pitchFamily="66" charset="0"/>
              </a:rPr>
              <a:t>Base</a:t>
            </a:r>
            <a:r>
              <a:rPr lang="en-IN" sz="2000" dirty="0">
                <a:latin typeface="Comic Sans MS" pitchFamily="66" charset="0"/>
              </a:rPr>
              <a:t> (polyester polyethylene </a:t>
            </a:r>
            <a:r>
              <a:rPr lang="en-IN" sz="2000" dirty="0" err="1">
                <a:latin typeface="Comic Sans MS" pitchFamily="66" charset="0"/>
              </a:rPr>
              <a:t>terapthalate</a:t>
            </a:r>
            <a:r>
              <a:rPr lang="en-IN" sz="2000" dirty="0">
                <a:latin typeface="Comic Sans MS" pitchFamily="66" charset="0"/>
              </a:rPr>
              <a:t> )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Supports the emulsion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 Flexibility to allow easy handling of the film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  To withstand processing solutions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   Prevents distortion 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4" name="Picture 1" descr="C:\Users\91900\Desktop\bluetooth\IMG20200130224811.jpg"/>
          <p:cNvPicPr>
            <a:picLocks noChangeAspect="1" noChangeArrowheads="1"/>
          </p:cNvPicPr>
          <p:nvPr/>
        </p:nvPicPr>
        <p:blipFill>
          <a:blip r:embed="rId2" cstate="print"/>
          <a:srcRect l="10069" t="16797" r="6597" b="42773"/>
          <a:stretch>
            <a:fillRect/>
          </a:stretch>
        </p:blipFill>
        <p:spPr bwMode="auto">
          <a:xfrm>
            <a:off x="5105400" y="1143000"/>
            <a:ext cx="4038600" cy="3483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Comic Sans MS" pitchFamily="66" charset="0"/>
              </a:rPr>
              <a:t>Intra oral x ray film :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Corner has a small , raised dot which should face the x ray tube head during exposure.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Depressed side is faced towards the patient’s palate or tongue.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After exposure the raised dot also helps in identification right and left side of the image.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It helps in mounting the radiographs ,each film is oriented with the convex side toward the viewer.</a:t>
            </a:r>
          </a:p>
          <a:p>
            <a:pPr algn="just">
              <a:lnSpc>
                <a:spcPct val="150000"/>
              </a:lnSpc>
            </a:pPr>
            <a:endParaRPr lang="en-IN" sz="2000" dirty="0"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Comic Sans MS" pitchFamily="66" charset="0"/>
            </a:endParaRPr>
          </a:p>
        </p:txBody>
      </p:sp>
      <p:pic>
        <p:nvPicPr>
          <p:cNvPr id="4098" name="Picture 2" descr="Image result for iopa dental films with raised do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648200"/>
            <a:ext cx="3035481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382000" cy="55927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Film is encased in black paper and plastic </a:t>
            </a:r>
            <a:r>
              <a:rPr lang="en-US" sz="2400" dirty="0" err="1">
                <a:latin typeface="Comic Sans MS" pitchFamily="66" charset="0"/>
              </a:rPr>
              <a:t>wraping</a:t>
            </a:r>
            <a:r>
              <a:rPr lang="en-US" sz="2400" dirty="0">
                <a:latin typeface="Comic Sans MS" pitchFamily="66" charset="0"/>
              </a:rPr>
              <a:t> so as to be resistant to moisture.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Lead foil serves by reduced </a:t>
            </a:r>
            <a:r>
              <a:rPr lang="en-US" sz="2400" dirty="0" err="1">
                <a:latin typeface="Comic Sans MS" pitchFamily="66" charset="0"/>
              </a:rPr>
              <a:t>scaterred</a:t>
            </a:r>
            <a:r>
              <a:rPr lang="en-US" sz="2400" dirty="0">
                <a:latin typeface="Comic Sans MS" pitchFamily="66" charset="0"/>
              </a:rPr>
              <a:t> radiation and reduces film fog and increases subject contrast also reduces patient exposure by reducing the residual x ray beam.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9722" t="21658" r="8025" b="43359"/>
          <a:stretch>
            <a:fillRect/>
          </a:stretch>
        </p:blipFill>
        <p:spPr bwMode="auto">
          <a:xfrm>
            <a:off x="3048000" y="3505200"/>
            <a:ext cx="4038600" cy="305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>
                <a:latin typeface="Comic Sans MS" pitchFamily="66" charset="0"/>
              </a:rPr>
              <a:t>Intensifying screens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Comic Sans MS" pitchFamily="66" charset="0"/>
              </a:rPr>
              <a:t>They are used in extraoral projections along with cassette.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Comic Sans MS" pitchFamily="66" charset="0"/>
              </a:rPr>
              <a:t>Intensifying screen absorb x rays and emit visible light which exposes the film.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Comic Sans MS" pitchFamily="66" charset="0"/>
              </a:rPr>
              <a:t>Silver bromide crystals are sensitive to UV and blue light so these are sensitive to screens that emit UV and blue light.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Comic Sans MS" pitchFamily="66" charset="0"/>
            </a:endParaRPr>
          </a:p>
        </p:txBody>
      </p:sp>
      <p:pic>
        <p:nvPicPr>
          <p:cNvPr id="1026" name="Picture 2" descr="C:\Users\91900\Desktop\bluetooth\IMG20200130214654.jpg"/>
          <p:cNvPicPr>
            <a:picLocks noChangeAspect="1" noChangeArrowheads="1"/>
          </p:cNvPicPr>
          <p:nvPr/>
        </p:nvPicPr>
        <p:blipFill>
          <a:blip r:embed="rId2" cstate="print"/>
          <a:srcRect l="30859" t="14931" r="26563" b="10764"/>
          <a:stretch>
            <a:fillRect/>
          </a:stretch>
        </p:blipFill>
        <p:spPr bwMode="auto">
          <a:xfrm rot="16200000">
            <a:off x="1123976" y="4210025"/>
            <a:ext cx="2073779" cy="2035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IN" sz="2000" b="1" dirty="0">
                <a:latin typeface="Comic Sans MS" pitchFamily="66" charset="0"/>
              </a:rPr>
              <a:t>FUNCTION OF SCREENS </a:t>
            </a:r>
            <a:r>
              <a:rPr lang="en-IN" sz="2000" dirty="0">
                <a:latin typeface="Comic Sans MS" pitchFamily="66" charset="0"/>
              </a:rPr>
              <a:t>: 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Intensifying screens are 10 to 60 times more sensitive to the x ray than the film alone.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It also helps in reducing </a:t>
            </a:r>
            <a:r>
              <a:rPr lang="en-IN" sz="2000" dirty="0" err="1">
                <a:latin typeface="Comic Sans MS" pitchFamily="66" charset="0"/>
              </a:rPr>
              <a:t>raiation</a:t>
            </a:r>
            <a:r>
              <a:rPr lang="en-IN" sz="2000" dirty="0">
                <a:latin typeface="Comic Sans MS" pitchFamily="66" charset="0"/>
              </a:rPr>
              <a:t> to the patient.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They are not used </a:t>
            </a:r>
            <a:r>
              <a:rPr lang="en-IN" sz="2000" dirty="0" err="1">
                <a:latin typeface="Comic Sans MS" pitchFamily="66" charset="0"/>
              </a:rPr>
              <a:t>intraorally,because</a:t>
            </a:r>
            <a:r>
              <a:rPr lang="en-IN" sz="2000" dirty="0">
                <a:latin typeface="Comic Sans MS" pitchFamily="66" charset="0"/>
              </a:rPr>
              <a:t> when used reduces the resolution of the image.</a:t>
            </a: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itchFamily="66" charset="0"/>
              </a:rPr>
              <a:t>Composition :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Comic Sans MS" pitchFamily="66" charset="0"/>
              </a:rPr>
              <a:t>Base </a:t>
            </a:r>
          </a:p>
          <a:p>
            <a:r>
              <a:rPr lang="en-IN" dirty="0">
                <a:latin typeface="Comic Sans MS" pitchFamily="66" charset="0"/>
              </a:rPr>
              <a:t>Phosphor layer</a:t>
            </a:r>
          </a:p>
          <a:p>
            <a:r>
              <a:rPr lang="en-IN" dirty="0">
                <a:latin typeface="Comic Sans MS" pitchFamily="66" charset="0"/>
              </a:rPr>
              <a:t>Protective polymeric coat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50" name="Picture 2" descr="C:\Users\91900\Desktop\bluetooth\IMG20200130214658.jpg"/>
          <p:cNvPicPr>
            <a:picLocks noChangeAspect="1" noChangeArrowheads="1"/>
          </p:cNvPicPr>
          <p:nvPr/>
        </p:nvPicPr>
        <p:blipFill>
          <a:blip r:embed="rId2" cstate="print"/>
          <a:srcRect l="14236" t="41211" r="19444" b="38477"/>
          <a:stretch>
            <a:fillRect/>
          </a:stretch>
        </p:blipFill>
        <p:spPr bwMode="auto">
          <a:xfrm>
            <a:off x="2362200" y="3505200"/>
            <a:ext cx="5177936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Intensifying screens are used in pairs and are held close to the film so as to increase the sharpness of the image.</a:t>
            </a:r>
          </a:p>
          <a:p>
            <a:pPr algn="just">
              <a:lnSpc>
                <a:spcPct val="200000"/>
              </a:lnSpc>
            </a:pPr>
            <a:r>
              <a:rPr lang="en-IN" sz="2000" dirty="0" err="1">
                <a:latin typeface="Comic Sans MS" pitchFamily="66" charset="0"/>
              </a:rPr>
              <a:t>Casette</a:t>
            </a:r>
            <a:r>
              <a:rPr lang="en-IN" sz="2000" dirty="0">
                <a:latin typeface="Comic Sans MS" pitchFamily="66" charset="0"/>
              </a:rPr>
              <a:t> is purposed to hold the screens and film together.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5" name="Picture 2" descr="C:\Users\91900\Desktop\bluetooth\IMG20200130214654.jpg"/>
          <p:cNvPicPr>
            <a:picLocks noChangeAspect="1" noChangeArrowheads="1"/>
          </p:cNvPicPr>
          <p:nvPr/>
        </p:nvPicPr>
        <p:blipFill>
          <a:blip r:embed="rId2" cstate="print"/>
          <a:srcRect l="30859" t="14931" r="26563" b="10764"/>
          <a:stretch>
            <a:fillRect/>
          </a:stretch>
        </p:blipFill>
        <p:spPr bwMode="auto">
          <a:xfrm rot="16200000">
            <a:off x="2865892" y="3306308"/>
            <a:ext cx="3238145" cy="3178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itchFamily="66" charset="0"/>
              </a:rPr>
              <a:t>Base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Polyester plastic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O.25mm thick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Provides mechanical support </a:t>
            </a:r>
          </a:p>
        </p:txBody>
      </p:sp>
      <p:pic>
        <p:nvPicPr>
          <p:cNvPr id="4" name="Picture 2" descr="C:\Users\91900\Desktop\bluetooth\IMG20200130214658.jpg"/>
          <p:cNvPicPr>
            <a:picLocks noChangeAspect="1" noChangeArrowheads="1"/>
          </p:cNvPicPr>
          <p:nvPr/>
        </p:nvPicPr>
        <p:blipFill>
          <a:blip r:embed="rId2" cstate="print"/>
          <a:srcRect l="14236" t="41211" r="19444" b="38477"/>
          <a:stretch>
            <a:fillRect/>
          </a:stretch>
        </p:blipFill>
        <p:spPr bwMode="auto">
          <a:xfrm>
            <a:off x="1676400" y="3657600"/>
            <a:ext cx="5177936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36637"/>
            <a:ext cx="8229600" cy="5668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IN" sz="2400" b="1" dirty="0">
                <a:latin typeface="Comic Sans MS" pitchFamily="66" charset="0"/>
              </a:rPr>
              <a:t>Phosphor layer </a:t>
            </a:r>
            <a:r>
              <a:rPr lang="en-IN" sz="2000" dirty="0">
                <a:latin typeface="Comic Sans MS" pitchFamily="66" charset="0"/>
              </a:rPr>
              <a:t>: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Contains phosphorescent crystals suspended in polymeric binder.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When these crystals absorb x-ray photons they fluoresce.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Crystals contain rare earth elements like lanthanum, </a:t>
            </a:r>
            <a:r>
              <a:rPr lang="en-IN" sz="2000" dirty="0" err="1">
                <a:latin typeface="Comic Sans MS" pitchFamily="66" charset="0"/>
              </a:rPr>
              <a:t>gadolinum</a:t>
            </a:r>
            <a:r>
              <a:rPr lang="en-IN" sz="2000" dirty="0">
                <a:latin typeface="Comic Sans MS" pitchFamily="66" charset="0"/>
              </a:rPr>
              <a:t>. 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Other elements like thulium, niobium or terbium can be added to increases the fluorescence capacity.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These rare earth elements absorb x-ray photons and convert them into visible light and exposes the film.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4" name="Picture 2" descr="C:\Users\91900\Desktop\bluetooth\IMG20200130214658.jpg"/>
          <p:cNvPicPr>
            <a:picLocks noChangeAspect="1" noChangeArrowheads="1"/>
          </p:cNvPicPr>
          <p:nvPr/>
        </p:nvPicPr>
        <p:blipFill>
          <a:blip r:embed="rId2" cstate="print"/>
          <a:srcRect l="14236" t="41211" r="19444" b="38477"/>
          <a:stretch>
            <a:fillRect/>
          </a:stretch>
        </p:blipFill>
        <p:spPr bwMode="auto">
          <a:xfrm>
            <a:off x="3962400" y="0"/>
            <a:ext cx="3601182" cy="19608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Fast screens have large phosphor crystals but produces images of lower resolution.</a:t>
            </a:r>
          </a:p>
          <a:p>
            <a:pPr algn="just">
              <a:lnSpc>
                <a:spcPct val="150000"/>
              </a:lnSpc>
              <a:buNone/>
            </a:pPr>
            <a:r>
              <a:rPr lang="en-IN" sz="2000" dirty="0">
                <a:latin typeface="Comic Sans MS" pitchFamily="66" charset="0"/>
              </a:rPr>
              <a:t>Rare earth elements used in intensifying screens :</a:t>
            </a:r>
          </a:p>
          <a:p>
            <a:pPr algn="just">
              <a:lnSpc>
                <a:spcPct val="150000"/>
              </a:lnSpc>
              <a:buNone/>
            </a:pPr>
            <a:endParaRPr lang="en-IN" sz="2000" dirty="0">
              <a:latin typeface="Comic Sans MS" pitchFamily="66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IN" sz="2000" dirty="0">
                <a:latin typeface="Comic Sans MS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Comic Sans MS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1" y="3047999"/>
          <a:ext cx="7315200" cy="24384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5986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Emission 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Phosphor 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208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Green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Gadolinium </a:t>
                      </a:r>
                      <a:r>
                        <a:rPr lang="en-IN" sz="2000" b="1" dirty="0" err="1">
                          <a:latin typeface="Comic Sans MS" pitchFamily="66" charset="0"/>
                        </a:rPr>
                        <a:t>oxysulfide</a:t>
                      </a:r>
                      <a:r>
                        <a:rPr lang="en-IN" sz="2000" b="1" dirty="0">
                          <a:latin typeface="Comic Sans MS" pitchFamily="66" charset="0"/>
                        </a:rPr>
                        <a:t> , terbium activated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208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Blue and UV 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Comic Sans MS" pitchFamily="66" charset="0"/>
                        </a:rPr>
                        <a:t>Yttrium tantalite, niobium activated </a:t>
                      </a:r>
                      <a:endParaRPr lang="en-US" sz="2000" b="1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itchFamily="66" charset="0"/>
              </a:rPr>
              <a:t>Protective coat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&lt;15µm thick protective polymer coat is placed over the phosphor layer to protect the phosphor.</a:t>
            </a:r>
          </a:p>
          <a:p>
            <a:pPr algn="just">
              <a:lnSpc>
                <a:spcPct val="200000"/>
              </a:lnSpc>
            </a:pPr>
            <a:r>
              <a:rPr lang="en-IN" sz="2000" dirty="0">
                <a:latin typeface="Comic Sans MS" pitchFamily="66" charset="0"/>
              </a:rPr>
              <a:t>Screens should be routinely cleaned because any debris, spots may cause light leaks on the resultant image.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4" name="Picture 2" descr="C:\Users\91900\Desktop\bluetooth\IMG20200130214658.jpg"/>
          <p:cNvPicPr>
            <a:picLocks noChangeAspect="1" noChangeArrowheads="1"/>
          </p:cNvPicPr>
          <p:nvPr/>
        </p:nvPicPr>
        <p:blipFill>
          <a:blip r:embed="rId2" cstate="print"/>
          <a:srcRect l="14236" t="41211" r="19444" b="38477"/>
          <a:stretch>
            <a:fillRect/>
          </a:stretch>
        </p:blipFill>
        <p:spPr bwMode="auto">
          <a:xfrm>
            <a:off x="2286000" y="4114800"/>
            <a:ext cx="4492136" cy="2445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itchFamily="66" charset="0"/>
              </a:rPr>
              <a:t>GRIDS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Grids reduce the amount of scattered radiation reaching the patient and helps in improving image contrast.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Grids are placed between patient the film 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6940" t="39583" r="50805" b="17708"/>
          <a:stretch>
            <a:fillRect/>
          </a:stretch>
        </p:blipFill>
        <p:spPr bwMode="auto">
          <a:xfrm>
            <a:off x="3048000" y="3048000"/>
            <a:ext cx="289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Grid ratio : height of lead strip divided by distance between the lead strip.</a:t>
            </a:r>
          </a:p>
          <a:p>
            <a:pPr algn="just">
              <a:lnSpc>
                <a:spcPct val="150000"/>
              </a:lnSpc>
              <a:buNone/>
            </a:pPr>
            <a:r>
              <a:rPr lang="en-IN" sz="2000" dirty="0">
                <a:latin typeface="Comic Sans MS" pitchFamily="66" charset="0"/>
              </a:rPr>
              <a:t>                         G= h/d</a:t>
            </a:r>
          </a:p>
          <a:p>
            <a:pPr algn="just">
              <a:lnSpc>
                <a:spcPct val="150000"/>
              </a:lnSpc>
              <a:buNone/>
            </a:pPr>
            <a:endParaRPr lang="en-IN" sz="2000" dirty="0"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Bucky factor : Incident radiation/transmitted radiation.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omic Sans MS" pitchFamily="66" charset="0"/>
              </a:rPr>
              <a:t>Higher grid ratio higher </a:t>
            </a:r>
            <a:r>
              <a:rPr lang="en-IN" sz="2000" dirty="0" err="1">
                <a:latin typeface="Comic Sans MS" pitchFamily="66" charset="0"/>
              </a:rPr>
              <a:t>bucky</a:t>
            </a:r>
            <a:r>
              <a:rPr lang="en-IN" sz="2000" dirty="0">
                <a:latin typeface="Comic Sans MS" pitchFamily="66" charset="0"/>
              </a:rPr>
              <a:t> factor.</a:t>
            </a: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itchFamily="66" charset="0"/>
              </a:rPr>
              <a:t>Types of grids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Comic Sans MS" pitchFamily="66" charset="0"/>
              </a:rPr>
              <a:t>focused grids - strips are slightly angled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Comic Sans MS" pitchFamily="66" charset="0"/>
              </a:rPr>
              <a:t>parallel grid: used for short fields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Comic Sans MS" pitchFamily="66" charset="0"/>
              </a:rPr>
              <a:t>moving grids (also known as Potter-Bucky or reciprocating grids): eliminates the fine grid lines  or shadows of the lead foil 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Various types of films</a:t>
            </a:r>
          </a:p>
          <a:p>
            <a:r>
              <a:rPr lang="en-IN" dirty="0"/>
              <a:t>Sizes of the films</a:t>
            </a:r>
          </a:p>
          <a:p>
            <a:r>
              <a:rPr lang="en-IN" dirty="0"/>
              <a:t>Composition of intraoral film </a:t>
            </a:r>
          </a:p>
          <a:p>
            <a:r>
              <a:rPr lang="en-IN" dirty="0"/>
              <a:t>Intensifying screens and their composition </a:t>
            </a:r>
          </a:p>
          <a:p>
            <a:r>
              <a:rPr lang="en-IN" dirty="0"/>
              <a:t>Grids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thank yo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07424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On-screen Show (4:3)</PresentationFormat>
  <Paragraphs>91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Comic Sans MS</vt:lpstr>
      <vt:lpstr>Office Theme</vt:lpstr>
      <vt:lpstr>FILMS,INTENSIFYING  SCREENS  AND  GRIDS </vt:lpstr>
      <vt:lpstr>Intraoral films-  </vt:lpstr>
      <vt:lpstr>PowerPoint Presentation</vt:lpstr>
      <vt:lpstr>PowerPoint Presentation</vt:lpstr>
      <vt:lpstr>FILM COMPOSITION : </vt:lpstr>
      <vt:lpstr>PowerPoint Presentation</vt:lpstr>
      <vt:lpstr>PowerPoint Presentation</vt:lpstr>
      <vt:lpstr>Intra oral x ray film : </vt:lpstr>
      <vt:lpstr>PowerPoint Presentation</vt:lpstr>
      <vt:lpstr>Intensifying screens </vt:lpstr>
      <vt:lpstr>PowerPoint Presentation</vt:lpstr>
      <vt:lpstr>Composition : </vt:lpstr>
      <vt:lpstr>PowerPoint Presentation</vt:lpstr>
      <vt:lpstr>Base </vt:lpstr>
      <vt:lpstr>PowerPoint Presentation</vt:lpstr>
      <vt:lpstr>PowerPoint Presentation</vt:lpstr>
      <vt:lpstr>Protective coat </vt:lpstr>
      <vt:lpstr>GRIDS </vt:lpstr>
      <vt:lpstr>PowerPoint Presentation</vt:lpstr>
      <vt:lpstr>Types of grids </vt:lpstr>
      <vt:lpstr>SUMMARY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Lakshmi sasi</cp:lastModifiedBy>
  <cp:revision>1</cp:revision>
  <dcterms:modified xsi:type="dcterms:W3CDTF">2025-05-15T07:51:36Z</dcterms:modified>
</cp:coreProperties>
</file>