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8"/>
  </p:notesMasterIdLst>
  <p:sldIdLst>
    <p:sldId id="393" r:id="rId2"/>
    <p:sldId id="256" r:id="rId3"/>
    <p:sldId id="257" r:id="rId4"/>
    <p:sldId id="258" r:id="rId5"/>
    <p:sldId id="261" r:id="rId6"/>
    <p:sldId id="262" r:id="rId7"/>
    <p:sldId id="263" r:id="rId8"/>
    <p:sldId id="265" r:id="rId9"/>
    <p:sldId id="264" r:id="rId10"/>
    <p:sldId id="266" r:id="rId11"/>
    <p:sldId id="267" r:id="rId12"/>
    <p:sldId id="268" r:id="rId13"/>
    <p:sldId id="269" r:id="rId14"/>
    <p:sldId id="270" r:id="rId15"/>
    <p:sldId id="308" r:id="rId16"/>
    <p:sldId id="271" r:id="rId17"/>
    <p:sldId id="392" r:id="rId18"/>
    <p:sldId id="273" r:id="rId19"/>
    <p:sldId id="303" r:id="rId20"/>
    <p:sldId id="304" r:id="rId21"/>
    <p:sldId id="305" r:id="rId22"/>
    <p:sldId id="309" r:id="rId23"/>
    <p:sldId id="306" r:id="rId24"/>
    <p:sldId id="307" r:id="rId25"/>
    <p:sldId id="313" r:id="rId26"/>
    <p:sldId id="310" r:id="rId27"/>
    <p:sldId id="311" r:id="rId28"/>
    <p:sldId id="314" r:id="rId29"/>
    <p:sldId id="315" r:id="rId30"/>
    <p:sldId id="324" r:id="rId31"/>
    <p:sldId id="320" r:id="rId32"/>
    <p:sldId id="325" r:id="rId33"/>
    <p:sldId id="326" r:id="rId34"/>
    <p:sldId id="316" r:id="rId35"/>
    <p:sldId id="321" r:id="rId36"/>
    <p:sldId id="327" r:id="rId37"/>
    <p:sldId id="328" r:id="rId38"/>
    <p:sldId id="322" r:id="rId39"/>
    <p:sldId id="329" r:id="rId40"/>
    <p:sldId id="323" r:id="rId41"/>
    <p:sldId id="317" r:id="rId42"/>
    <p:sldId id="318" r:id="rId43"/>
    <p:sldId id="319" r:id="rId44"/>
    <p:sldId id="330" r:id="rId45"/>
    <p:sldId id="331" r:id="rId46"/>
    <p:sldId id="332" r:id="rId47"/>
    <p:sldId id="333" r:id="rId48"/>
    <p:sldId id="334" r:id="rId49"/>
    <p:sldId id="335" r:id="rId50"/>
    <p:sldId id="336" r:id="rId51"/>
    <p:sldId id="337" r:id="rId52"/>
    <p:sldId id="340" r:id="rId53"/>
    <p:sldId id="341" r:id="rId54"/>
    <p:sldId id="338" r:id="rId55"/>
    <p:sldId id="339" r:id="rId56"/>
    <p:sldId id="342" r:id="rId57"/>
    <p:sldId id="343" r:id="rId58"/>
    <p:sldId id="344" r:id="rId59"/>
    <p:sldId id="345" r:id="rId60"/>
    <p:sldId id="346" r:id="rId61"/>
    <p:sldId id="347" r:id="rId62"/>
    <p:sldId id="348" r:id="rId63"/>
    <p:sldId id="349" r:id="rId64"/>
    <p:sldId id="350" r:id="rId65"/>
    <p:sldId id="351" r:id="rId66"/>
    <p:sldId id="352" r:id="rId67"/>
    <p:sldId id="353" r:id="rId68"/>
    <p:sldId id="354" r:id="rId69"/>
    <p:sldId id="355" r:id="rId70"/>
    <p:sldId id="356" r:id="rId71"/>
    <p:sldId id="357" r:id="rId72"/>
    <p:sldId id="358" r:id="rId73"/>
    <p:sldId id="359" r:id="rId74"/>
    <p:sldId id="360" r:id="rId75"/>
    <p:sldId id="361" r:id="rId76"/>
    <p:sldId id="362" r:id="rId77"/>
    <p:sldId id="363" r:id="rId78"/>
    <p:sldId id="364" r:id="rId79"/>
    <p:sldId id="365" r:id="rId80"/>
    <p:sldId id="366" r:id="rId81"/>
    <p:sldId id="367" r:id="rId82"/>
    <p:sldId id="368" r:id="rId83"/>
    <p:sldId id="395" r:id="rId84"/>
    <p:sldId id="369" r:id="rId85"/>
    <p:sldId id="370" r:id="rId86"/>
    <p:sldId id="371" r:id="rId87"/>
    <p:sldId id="372" r:id="rId88"/>
    <p:sldId id="373" r:id="rId89"/>
    <p:sldId id="374" r:id="rId90"/>
    <p:sldId id="375" r:id="rId91"/>
    <p:sldId id="376" r:id="rId92"/>
    <p:sldId id="377" r:id="rId93"/>
    <p:sldId id="378" r:id="rId94"/>
    <p:sldId id="379" r:id="rId95"/>
    <p:sldId id="380" r:id="rId96"/>
    <p:sldId id="381" r:id="rId97"/>
    <p:sldId id="382" r:id="rId98"/>
    <p:sldId id="383" r:id="rId99"/>
    <p:sldId id="384" r:id="rId100"/>
    <p:sldId id="385" r:id="rId101"/>
    <p:sldId id="386" r:id="rId102"/>
    <p:sldId id="387" r:id="rId103"/>
    <p:sldId id="388" r:id="rId104"/>
    <p:sldId id="389" r:id="rId105"/>
    <p:sldId id="390" r:id="rId106"/>
    <p:sldId id="391" r:id="rId10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993366"/>
    <a:srgbClr val="0033CC"/>
    <a:srgbClr val="FF0066"/>
    <a:srgbClr val="003300"/>
    <a:srgbClr val="66FFFF"/>
    <a:srgbClr val="FF99CC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45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presProps" Target="pres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972FFF-0ADC-4B83-BA15-BCFA2CF928C3}" type="doc">
      <dgm:prSet loTypeId="urn:microsoft.com/office/officeart/2005/8/layout/hList1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E6499196-1F6F-48A9-BEEA-FE4C06FEF6BC}">
      <dgm:prSet phldrT="[Text]" custT="1"/>
      <dgm:spPr/>
      <dgm:t>
        <a:bodyPr/>
        <a:lstStyle/>
        <a:p>
          <a:r>
            <a:rPr lang="en-US" sz="1800" dirty="0"/>
            <a:t>Patient related factors</a:t>
          </a:r>
        </a:p>
      </dgm:t>
    </dgm:pt>
    <dgm:pt modelId="{3F018CE2-4928-4984-9682-EC8AC334F356}" type="parTrans" cxnId="{04DE66FD-9AA6-4B0D-865E-3927053E1223}">
      <dgm:prSet/>
      <dgm:spPr/>
      <dgm:t>
        <a:bodyPr/>
        <a:lstStyle/>
        <a:p>
          <a:endParaRPr lang="en-US" sz="2000"/>
        </a:p>
      </dgm:t>
    </dgm:pt>
    <dgm:pt modelId="{3A5115DA-7A8C-445C-BD40-F54040427989}" type="sibTrans" cxnId="{04DE66FD-9AA6-4B0D-865E-3927053E1223}">
      <dgm:prSet/>
      <dgm:spPr/>
      <dgm:t>
        <a:bodyPr/>
        <a:lstStyle/>
        <a:p>
          <a:endParaRPr lang="en-US" sz="2000"/>
        </a:p>
      </dgm:t>
    </dgm:pt>
    <dgm:pt modelId="{157F0963-B695-4064-AD91-98B77148C696}">
      <dgm:prSet custT="1"/>
      <dgm:spPr/>
      <dgm:t>
        <a:bodyPr/>
        <a:lstStyle/>
        <a:p>
          <a:r>
            <a:rPr lang="en-US" sz="1800">
              <a:solidFill>
                <a:srgbClr val="003300"/>
              </a:solidFill>
            </a:rPr>
            <a:t>Age</a:t>
          </a:r>
          <a:endParaRPr lang="en-US" sz="1800" dirty="0">
            <a:solidFill>
              <a:srgbClr val="003300"/>
            </a:solidFill>
          </a:endParaRPr>
        </a:p>
      </dgm:t>
    </dgm:pt>
    <dgm:pt modelId="{3537BFA8-3113-4B69-978C-A4D4E0E2B70C}" type="parTrans" cxnId="{A2074205-8072-45AB-A625-7CE36F71DA50}">
      <dgm:prSet/>
      <dgm:spPr/>
      <dgm:t>
        <a:bodyPr/>
        <a:lstStyle/>
        <a:p>
          <a:endParaRPr lang="en-US" sz="2000"/>
        </a:p>
      </dgm:t>
    </dgm:pt>
    <dgm:pt modelId="{1D2B7F91-7557-42D5-8514-78903058015E}" type="sibTrans" cxnId="{A2074205-8072-45AB-A625-7CE36F71DA50}">
      <dgm:prSet/>
      <dgm:spPr/>
      <dgm:t>
        <a:bodyPr/>
        <a:lstStyle/>
        <a:p>
          <a:endParaRPr lang="en-US" sz="2000"/>
        </a:p>
      </dgm:t>
    </dgm:pt>
    <dgm:pt modelId="{E91E399F-D96B-4F91-B939-5CBB7BB1D399}">
      <dgm:prSet custT="1"/>
      <dgm:spPr/>
      <dgm:t>
        <a:bodyPr/>
        <a:lstStyle/>
        <a:p>
          <a:r>
            <a:rPr lang="en-US" sz="1800">
              <a:solidFill>
                <a:srgbClr val="003300"/>
              </a:solidFill>
            </a:rPr>
            <a:t>Physical status of patient</a:t>
          </a:r>
          <a:endParaRPr lang="en-US" sz="1800" dirty="0">
            <a:solidFill>
              <a:srgbClr val="003300"/>
            </a:solidFill>
          </a:endParaRPr>
        </a:p>
      </dgm:t>
    </dgm:pt>
    <dgm:pt modelId="{49DC28E2-015B-4C16-9B8E-A5EEEC59AFDE}" type="parTrans" cxnId="{9E78AEBD-302A-44D2-9384-024D90ABE445}">
      <dgm:prSet/>
      <dgm:spPr/>
      <dgm:t>
        <a:bodyPr/>
        <a:lstStyle/>
        <a:p>
          <a:endParaRPr lang="en-US" sz="2000"/>
        </a:p>
      </dgm:t>
    </dgm:pt>
    <dgm:pt modelId="{E459E68C-6E51-4A6E-9955-E4C194833EF2}" type="sibTrans" cxnId="{9E78AEBD-302A-44D2-9384-024D90ABE445}">
      <dgm:prSet/>
      <dgm:spPr/>
      <dgm:t>
        <a:bodyPr/>
        <a:lstStyle/>
        <a:p>
          <a:endParaRPr lang="en-US" sz="2000"/>
        </a:p>
      </dgm:t>
    </dgm:pt>
    <dgm:pt modelId="{2304B733-5DA0-45CC-BD18-E8E2FB5DC2E0}">
      <dgm:prSet custT="1"/>
      <dgm:spPr/>
      <dgm:t>
        <a:bodyPr/>
        <a:lstStyle/>
        <a:p>
          <a:r>
            <a:rPr lang="en-US" sz="1800">
              <a:solidFill>
                <a:srgbClr val="003300"/>
              </a:solidFill>
            </a:rPr>
            <a:t>oral hygiene</a:t>
          </a:r>
          <a:endParaRPr lang="en-US" sz="1800" dirty="0">
            <a:solidFill>
              <a:srgbClr val="003300"/>
            </a:solidFill>
          </a:endParaRPr>
        </a:p>
      </dgm:t>
    </dgm:pt>
    <dgm:pt modelId="{9F8A134A-304F-463D-BF8C-33DC7C37C42E}" type="parTrans" cxnId="{FAEB091B-E56A-4178-86EC-26ED9AA9DBF2}">
      <dgm:prSet/>
      <dgm:spPr/>
      <dgm:t>
        <a:bodyPr/>
        <a:lstStyle/>
        <a:p>
          <a:endParaRPr lang="en-US" sz="2000"/>
        </a:p>
      </dgm:t>
    </dgm:pt>
    <dgm:pt modelId="{8C8D5185-A746-4E3B-A784-E36A76DDADE2}" type="sibTrans" cxnId="{FAEB091B-E56A-4178-86EC-26ED9AA9DBF2}">
      <dgm:prSet/>
      <dgm:spPr/>
      <dgm:t>
        <a:bodyPr/>
        <a:lstStyle/>
        <a:p>
          <a:endParaRPr lang="en-US" sz="2000"/>
        </a:p>
      </dgm:t>
    </dgm:pt>
    <dgm:pt modelId="{986CAD49-D1B3-4C58-AD18-0BF59063FCAB}">
      <dgm:prSet custT="1"/>
      <dgm:spPr/>
      <dgm:t>
        <a:bodyPr/>
        <a:lstStyle/>
        <a:p>
          <a:r>
            <a:rPr lang="en-US" sz="1800">
              <a:solidFill>
                <a:srgbClr val="003300"/>
              </a:solidFill>
            </a:rPr>
            <a:t>Mental status of a patient</a:t>
          </a:r>
          <a:endParaRPr lang="en-US" sz="1800" dirty="0">
            <a:solidFill>
              <a:srgbClr val="003300"/>
            </a:solidFill>
          </a:endParaRPr>
        </a:p>
      </dgm:t>
    </dgm:pt>
    <dgm:pt modelId="{AB88321C-9850-41EE-8FA3-F5E77046A384}" type="parTrans" cxnId="{0B96FAEC-28B1-4885-9875-FA7C3B6B5A43}">
      <dgm:prSet/>
      <dgm:spPr/>
      <dgm:t>
        <a:bodyPr/>
        <a:lstStyle/>
        <a:p>
          <a:endParaRPr lang="en-US" sz="2000"/>
        </a:p>
      </dgm:t>
    </dgm:pt>
    <dgm:pt modelId="{E4E9FB6A-4B4F-42F5-9467-259D57B33C5F}" type="sibTrans" cxnId="{0B96FAEC-28B1-4885-9875-FA7C3B6B5A43}">
      <dgm:prSet/>
      <dgm:spPr/>
      <dgm:t>
        <a:bodyPr/>
        <a:lstStyle/>
        <a:p>
          <a:endParaRPr lang="en-US" sz="2000"/>
        </a:p>
      </dgm:t>
    </dgm:pt>
    <dgm:pt modelId="{0144E947-B130-41FB-B6CA-D85D0BD58075}">
      <dgm:prSet custT="1"/>
      <dgm:spPr/>
      <dgm:t>
        <a:bodyPr/>
        <a:lstStyle/>
        <a:p>
          <a:r>
            <a:rPr lang="en-US" sz="1800">
              <a:solidFill>
                <a:srgbClr val="003300"/>
              </a:solidFill>
            </a:rPr>
            <a:t>Economical status</a:t>
          </a:r>
          <a:endParaRPr lang="en-US" sz="1800" dirty="0">
            <a:solidFill>
              <a:srgbClr val="003300"/>
            </a:solidFill>
          </a:endParaRPr>
        </a:p>
      </dgm:t>
    </dgm:pt>
    <dgm:pt modelId="{04D2F9E7-05BE-471D-B416-D349E0F4DFDB}" type="parTrans" cxnId="{2E81F172-786B-4745-94BC-BE3145272A5C}">
      <dgm:prSet/>
      <dgm:spPr/>
      <dgm:t>
        <a:bodyPr/>
        <a:lstStyle/>
        <a:p>
          <a:endParaRPr lang="en-US" sz="2000"/>
        </a:p>
      </dgm:t>
    </dgm:pt>
    <dgm:pt modelId="{DE947BA7-8D45-4F60-8DFA-48ECA72F076E}" type="sibTrans" cxnId="{2E81F172-786B-4745-94BC-BE3145272A5C}">
      <dgm:prSet/>
      <dgm:spPr/>
      <dgm:t>
        <a:bodyPr/>
        <a:lstStyle/>
        <a:p>
          <a:endParaRPr lang="en-US" sz="2000"/>
        </a:p>
      </dgm:t>
    </dgm:pt>
    <dgm:pt modelId="{849F4891-2C0A-4DBC-AF97-1503AB620419}">
      <dgm:prSet custT="1"/>
      <dgm:spPr/>
      <dgm:t>
        <a:bodyPr/>
        <a:lstStyle/>
        <a:p>
          <a:r>
            <a:rPr lang="en-US" sz="1800">
              <a:solidFill>
                <a:srgbClr val="003300"/>
              </a:solidFill>
            </a:rPr>
            <a:t>esthetic appearance</a:t>
          </a:r>
          <a:endParaRPr lang="en-US" sz="1800" dirty="0">
            <a:solidFill>
              <a:srgbClr val="003300"/>
            </a:solidFill>
          </a:endParaRPr>
        </a:p>
      </dgm:t>
    </dgm:pt>
    <dgm:pt modelId="{13D636BD-31C6-4C14-B5EC-1F8CD18A5B5C}" type="parTrans" cxnId="{AAC19052-5A86-4F7A-96C6-B64960E0AE46}">
      <dgm:prSet/>
      <dgm:spPr/>
      <dgm:t>
        <a:bodyPr/>
        <a:lstStyle/>
        <a:p>
          <a:endParaRPr lang="en-US" sz="2000"/>
        </a:p>
      </dgm:t>
    </dgm:pt>
    <dgm:pt modelId="{2F030E17-FF19-458E-A94F-44343615172C}" type="sibTrans" cxnId="{AAC19052-5A86-4F7A-96C6-B64960E0AE46}">
      <dgm:prSet/>
      <dgm:spPr/>
      <dgm:t>
        <a:bodyPr/>
        <a:lstStyle/>
        <a:p>
          <a:endParaRPr lang="en-US" sz="2000"/>
        </a:p>
      </dgm:t>
    </dgm:pt>
    <dgm:pt modelId="{F250522E-8507-4791-BC87-40C220DA4B6F}">
      <dgm:prSet custT="1"/>
      <dgm:spPr/>
      <dgm:t>
        <a:bodyPr/>
        <a:lstStyle/>
        <a:p>
          <a:r>
            <a:rPr lang="en-US" sz="1800" dirty="0"/>
            <a:t>Tooth related factors</a:t>
          </a:r>
        </a:p>
      </dgm:t>
    </dgm:pt>
    <dgm:pt modelId="{48533370-FFFF-4EF5-B5E0-19C421417B37}" type="parTrans" cxnId="{2388D20E-B75C-4434-9A8F-410710873DE5}">
      <dgm:prSet/>
      <dgm:spPr/>
      <dgm:t>
        <a:bodyPr/>
        <a:lstStyle/>
        <a:p>
          <a:endParaRPr lang="en-US" sz="2000"/>
        </a:p>
      </dgm:t>
    </dgm:pt>
    <dgm:pt modelId="{20D6D1EF-515B-4DD7-9125-3F9C0B5E8209}" type="sibTrans" cxnId="{2388D20E-B75C-4434-9A8F-410710873DE5}">
      <dgm:prSet/>
      <dgm:spPr/>
      <dgm:t>
        <a:bodyPr/>
        <a:lstStyle/>
        <a:p>
          <a:endParaRPr lang="en-US" sz="2000"/>
        </a:p>
      </dgm:t>
    </dgm:pt>
    <dgm:pt modelId="{6FE09AF3-39E4-488F-A6B9-02DE17D50BD7}">
      <dgm:prSet custT="1"/>
      <dgm:spPr/>
      <dgm:t>
        <a:bodyPr/>
        <a:lstStyle/>
        <a:p>
          <a:r>
            <a:rPr lang="en-US" sz="1800">
              <a:solidFill>
                <a:srgbClr val="003300"/>
              </a:solidFill>
            </a:rPr>
            <a:t>Types of forces falling on tooth and character of bite</a:t>
          </a:r>
          <a:endParaRPr lang="en-US" sz="1800" dirty="0">
            <a:solidFill>
              <a:srgbClr val="003300"/>
            </a:solidFill>
          </a:endParaRPr>
        </a:p>
      </dgm:t>
    </dgm:pt>
    <dgm:pt modelId="{D0107B53-71B7-4A25-817A-5EDFA12AA79D}" type="parTrans" cxnId="{C1C9B64B-0D25-4262-B0B8-EA8107BD42A7}">
      <dgm:prSet/>
      <dgm:spPr/>
      <dgm:t>
        <a:bodyPr/>
        <a:lstStyle/>
        <a:p>
          <a:endParaRPr lang="en-US" sz="2000"/>
        </a:p>
      </dgm:t>
    </dgm:pt>
    <dgm:pt modelId="{8F81CF48-EFB8-4F69-A28A-64C4265F201F}" type="sibTrans" cxnId="{C1C9B64B-0D25-4262-B0B8-EA8107BD42A7}">
      <dgm:prSet/>
      <dgm:spPr/>
      <dgm:t>
        <a:bodyPr/>
        <a:lstStyle/>
        <a:p>
          <a:endParaRPr lang="en-US" sz="2000"/>
        </a:p>
      </dgm:t>
    </dgm:pt>
    <dgm:pt modelId="{0BAEA723-5E89-4915-8C72-0237AC6A3187}">
      <dgm:prSet custT="1"/>
      <dgm:spPr/>
      <dgm:t>
        <a:bodyPr/>
        <a:lstStyle/>
        <a:p>
          <a:r>
            <a:rPr lang="en-US" sz="1800">
              <a:solidFill>
                <a:srgbClr val="003300"/>
              </a:solidFill>
            </a:rPr>
            <a:t>Size of carious lesion</a:t>
          </a:r>
          <a:endParaRPr lang="en-US" sz="1800" dirty="0">
            <a:solidFill>
              <a:srgbClr val="003300"/>
            </a:solidFill>
          </a:endParaRPr>
        </a:p>
      </dgm:t>
    </dgm:pt>
    <dgm:pt modelId="{BB2A3407-F1DF-4D5C-A0A7-AB9E93F58152}" type="parTrans" cxnId="{B1A418B7-E6FC-44BB-9E8C-6C81BB690B28}">
      <dgm:prSet/>
      <dgm:spPr/>
      <dgm:t>
        <a:bodyPr/>
        <a:lstStyle/>
        <a:p>
          <a:endParaRPr lang="en-US" sz="2000"/>
        </a:p>
      </dgm:t>
    </dgm:pt>
    <dgm:pt modelId="{3082295D-AF7A-40A0-97D3-1688E3EAD6F2}" type="sibTrans" cxnId="{B1A418B7-E6FC-44BB-9E8C-6C81BB690B28}">
      <dgm:prSet/>
      <dgm:spPr/>
      <dgm:t>
        <a:bodyPr/>
        <a:lstStyle/>
        <a:p>
          <a:endParaRPr lang="en-US" sz="2000"/>
        </a:p>
      </dgm:t>
    </dgm:pt>
    <dgm:pt modelId="{CA0C221B-DC34-4D45-AACB-6DFC33F39221}">
      <dgm:prSet custT="1"/>
      <dgm:spPr/>
      <dgm:t>
        <a:bodyPr/>
        <a:lstStyle/>
        <a:p>
          <a:r>
            <a:rPr lang="en-US" sz="1800">
              <a:solidFill>
                <a:srgbClr val="003300"/>
              </a:solidFill>
            </a:rPr>
            <a:t>Prognosis / status of tooth</a:t>
          </a:r>
          <a:endParaRPr lang="en-US" sz="1800" dirty="0">
            <a:solidFill>
              <a:srgbClr val="003300"/>
            </a:solidFill>
          </a:endParaRPr>
        </a:p>
      </dgm:t>
    </dgm:pt>
    <dgm:pt modelId="{8236DE6A-42E2-41E4-93C7-98FB2264FD7D}" type="parTrans" cxnId="{B1348EBA-B77F-40F3-90C9-2C9B660CBC19}">
      <dgm:prSet/>
      <dgm:spPr/>
      <dgm:t>
        <a:bodyPr/>
        <a:lstStyle/>
        <a:p>
          <a:endParaRPr lang="en-US" sz="2000"/>
        </a:p>
      </dgm:t>
    </dgm:pt>
    <dgm:pt modelId="{C448FC91-5033-44EA-902B-1B255D7E8EC8}" type="sibTrans" cxnId="{B1348EBA-B77F-40F3-90C9-2C9B660CBC19}">
      <dgm:prSet/>
      <dgm:spPr/>
      <dgm:t>
        <a:bodyPr/>
        <a:lstStyle/>
        <a:p>
          <a:endParaRPr lang="en-US" sz="2000"/>
        </a:p>
      </dgm:t>
    </dgm:pt>
    <dgm:pt modelId="{4A8A9D17-5C55-4B5A-903C-E6F411566E06}">
      <dgm:prSet custT="1"/>
      <dgm:spPr/>
      <dgm:t>
        <a:bodyPr/>
        <a:lstStyle/>
        <a:p>
          <a:r>
            <a:rPr lang="en-US" sz="1800">
              <a:solidFill>
                <a:srgbClr val="003300"/>
              </a:solidFill>
            </a:rPr>
            <a:t>Endodontically treated tooth</a:t>
          </a:r>
          <a:endParaRPr lang="en-US" sz="1800" dirty="0">
            <a:solidFill>
              <a:srgbClr val="003300"/>
            </a:solidFill>
          </a:endParaRPr>
        </a:p>
      </dgm:t>
    </dgm:pt>
    <dgm:pt modelId="{23F5D167-F554-4A49-B207-5E2DD0D07A32}" type="parTrans" cxnId="{66332DF7-05AA-4391-864D-554A1B608034}">
      <dgm:prSet/>
      <dgm:spPr/>
      <dgm:t>
        <a:bodyPr/>
        <a:lstStyle/>
        <a:p>
          <a:endParaRPr lang="en-US" sz="2000"/>
        </a:p>
      </dgm:t>
    </dgm:pt>
    <dgm:pt modelId="{3CBAD653-D8E2-47AC-A6C1-8F2C935F6745}" type="sibTrans" cxnId="{66332DF7-05AA-4391-864D-554A1B608034}">
      <dgm:prSet/>
      <dgm:spPr/>
      <dgm:t>
        <a:bodyPr/>
        <a:lstStyle/>
        <a:p>
          <a:endParaRPr lang="en-US" sz="2000"/>
        </a:p>
      </dgm:t>
    </dgm:pt>
    <dgm:pt modelId="{9B450C70-F72F-46CE-A01E-F4FF19B1D059}">
      <dgm:prSet custT="1"/>
      <dgm:spPr/>
      <dgm:t>
        <a:bodyPr/>
        <a:lstStyle/>
        <a:p>
          <a:r>
            <a:rPr lang="en-US" sz="1800">
              <a:solidFill>
                <a:srgbClr val="003300"/>
              </a:solidFill>
            </a:rPr>
            <a:t>Site of lesion</a:t>
          </a:r>
          <a:endParaRPr lang="en-US" sz="1800" dirty="0">
            <a:solidFill>
              <a:srgbClr val="003300"/>
            </a:solidFill>
          </a:endParaRPr>
        </a:p>
      </dgm:t>
    </dgm:pt>
    <dgm:pt modelId="{E680F7FF-364F-4057-BAF4-6B021DCCF4ED}" type="parTrans" cxnId="{E8F9E263-1742-4EB0-8B3B-22EEDF0B769B}">
      <dgm:prSet/>
      <dgm:spPr/>
      <dgm:t>
        <a:bodyPr/>
        <a:lstStyle/>
        <a:p>
          <a:endParaRPr lang="en-US" sz="2000"/>
        </a:p>
      </dgm:t>
    </dgm:pt>
    <dgm:pt modelId="{EAFB12A2-0E0E-47FB-BBF3-8FB8A7F9A856}" type="sibTrans" cxnId="{E8F9E263-1742-4EB0-8B3B-22EEDF0B769B}">
      <dgm:prSet/>
      <dgm:spPr/>
      <dgm:t>
        <a:bodyPr/>
        <a:lstStyle/>
        <a:p>
          <a:endParaRPr lang="en-US" sz="2000"/>
        </a:p>
      </dgm:t>
    </dgm:pt>
    <dgm:pt modelId="{033E3CBB-5481-4C30-8D8E-485642D46CDF}">
      <dgm:prSet custT="1"/>
      <dgm:spPr/>
      <dgm:t>
        <a:bodyPr/>
        <a:lstStyle/>
        <a:p>
          <a:r>
            <a:rPr lang="en-US" sz="1800">
              <a:solidFill>
                <a:srgbClr val="003300"/>
              </a:solidFill>
            </a:rPr>
            <a:t>Depth of lesion</a:t>
          </a:r>
          <a:endParaRPr lang="en-US" sz="1800" dirty="0">
            <a:solidFill>
              <a:srgbClr val="003300"/>
            </a:solidFill>
          </a:endParaRPr>
        </a:p>
      </dgm:t>
    </dgm:pt>
    <dgm:pt modelId="{2E3432F4-22DB-4A4F-8745-DC655AABBA07}" type="parTrans" cxnId="{9303BDBD-71FD-4605-AEA4-893266CE9D45}">
      <dgm:prSet/>
      <dgm:spPr/>
      <dgm:t>
        <a:bodyPr/>
        <a:lstStyle/>
        <a:p>
          <a:endParaRPr lang="en-US" sz="2000"/>
        </a:p>
      </dgm:t>
    </dgm:pt>
    <dgm:pt modelId="{47C6B2CA-1774-4CE5-8446-837AFE48342F}" type="sibTrans" cxnId="{9303BDBD-71FD-4605-AEA4-893266CE9D45}">
      <dgm:prSet/>
      <dgm:spPr/>
      <dgm:t>
        <a:bodyPr/>
        <a:lstStyle/>
        <a:p>
          <a:endParaRPr lang="en-US" sz="2000"/>
        </a:p>
      </dgm:t>
    </dgm:pt>
    <dgm:pt modelId="{BA785532-1076-4541-9A69-4AFB617A453E}">
      <dgm:prSet custT="1"/>
      <dgm:spPr/>
      <dgm:t>
        <a:bodyPr/>
        <a:lstStyle/>
        <a:p>
          <a:r>
            <a:rPr lang="en-US" sz="1800">
              <a:solidFill>
                <a:srgbClr val="003300"/>
              </a:solidFill>
            </a:rPr>
            <a:t>Types of restoration in adjacent or opposing tooth</a:t>
          </a:r>
          <a:endParaRPr lang="en-US" sz="1800" dirty="0">
            <a:solidFill>
              <a:srgbClr val="003300"/>
            </a:solidFill>
          </a:endParaRPr>
        </a:p>
      </dgm:t>
    </dgm:pt>
    <dgm:pt modelId="{74E7E9F7-EDB9-4856-BC14-D5D4CD96F0E1}" type="parTrans" cxnId="{FBB660CF-8A4C-4B0E-A390-6DCEB3DEC648}">
      <dgm:prSet/>
      <dgm:spPr/>
      <dgm:t>
        <a:bodyPr/>
        <a:lstStyle/>
        <a:p>
          <a:endParaRPr lang="en-US" sz="2000"/>
        </a:p>
      </dgm:t>
    </dgm:pt>
    <dgm:pt modelId="{804A0CE9-3C0B-4973-8DAD-2AF1A7201BEF}" type="sibTrans" cxnId="{FBB660CF-8A4C-4B0E-A390-6DCEB3DEC648}">
      <dgm:prSet/>
      <dgm:spPr/>
      <dgm:t>
        <a:bodyPr/>
        <a:lstStyle/>
        <a:p>
          <a:endParaRPr lang="en-US" sz="2000"/>
        </a:p>
      </dgm:t>
    </dgm:pt>
    <dgm:pt modelId="{09B8321E-EE56-4630-ADFF-B5EEA1D496CC}">
      <dgm:prSet custT="1"/>
      <dgm:spPr/>
      <dgm:t>
        <a:bodyPr/>
        <a:lstStyle/>
        <a:p>
          <a:r>
            <a:rPr lang="en-US" sz="1800">
              <a:solidFill>
                <a:srgbClr val="003300"/>
              </a:solidFill>
            </a:rPr>
            <a:t>Position of tooth in arch</a:t>
          </a:r>
          <a:endParaRPr lang="en-US" sz="1800" dirty="0">
            <a:solidFill>
              <a:srgbClr val="003300"/>
            </a:solidFill>
          </a:endParaRPr>
        </a:p>
      </dgm:t>
    </dgm:pt>
    <dgm:pt modelId="{5056E379-0FF4-4855-A41A-0BF5D3F7C751}" type="parTrans" cxnId="{E6FA21DE-F26A-4498-82CC-C5354D018DD8}">
      <dgm:prSet/>
      <dgm:spPr/>
      <dgm:t>
        <a:bodyPr/>
        <a:lstStyle/>
        <a:p>
          <a:endParaRPr lang="en-US" sz="2000"/>
        </a:p>
      </dgm:t>
    </dgm:pt>
    <dgm:pt modelId="{5612D58C-3A13-4794-91C2-0EA77717F760}" type="sibTrans" cxnId="{E6FA21DE-F26A-4498-82CC-C5354D018DD8}">
      <dgm:prSet/>
      <dgm:spPr/>
      <dgm:t>
        <a:bodyPr/>
        <a:lstStyle/>
        <a:p>
          <a:endParaRPr lang="en-US" sz="2000"/>
        </a:p>
      </dgm:t>
    </dgm:pt>
    <dgm:pt modelId="{D669751C-0CF4-4887-850D-1E94CA27EAA8}">
      <dgm:prSet custT="1"/>
      <dgm:spPr/>
      <dgm:t>
        <a:bodyPr/>
        <a:lstStyle/>
        <a:p>
          <a:r>
            <a:rPr lang="en-US" sz="1800">
              <a:solidFill>
                <a:srgbClr val="003300"/>
              </a:solidFill>
            </a:rPr>
            <a:t>Friability of enamel</a:t>
          </a:r>
          <a:endParaRPr lang="en-US" sz="1800" dirty="0">
            <a:solidFill>
              <a:srgbClr val="003300"/>
            </a:solidFill>
          </a:endParaRPr>
        </a:p>
      </dgm:t>
    </dgm:pt>
    <dgm:pt modelId="{4B5461C3-3E47-4F2B-8653-D8B4DEB7B9BE}" type="parTrans" cxnId="{DDAE78CA-3509-42EF-ABD7-01D92743A15C}">
      <dgm:prSet/>
      <dgm:spPr/>
      <dgm:t>
        <a:bodyPr/>
        <a:lstStyle/>
        <a:p>
          <a:endParaRPr lang="en-US" sz="2000"/>
        </a:p>
      </dgm:t>
    </dgm:pt>
    <dgm:pt modelId="{23E491B4-A79A-4C03-A7A9-9A9AEB9431E5}" type="sibTrans" cxnId="{DDAE78CA-3509-42EF-ABD7-01D92743A15C}">
      <dgm:prSet/>
      <dgm:spPr/>
      <dgm:t>
        <a:bodyPr/>
        <a:lstStyle/>
        <a:p>
          <a:endParaRPr lang="en-US" sz="2000"/>
        </a:p>
      </dgm:t>
    </dgm:pt>
    <dgm:pt modelId="{227646F8-D719-471C-B540-49095A07FFAA}">
      <dgm:prSet custT="1"/>
      <dgm:spPr/>
      <dgm:t>
        <a:bodyPr/>
        <a:lstStyle/>
        <a:p>
          <a:r>
            <a:rPr lang="en-US" sz="1800">
              <a:solidFill>
                <a:srgbClr val="003300"/>
              </a:solidFill>
            </a:rPr>
            <a:t>Sensitivity of dentin</a:t>
          </a:r>
          <a:endParaRPr lang="en-US" sz="1800" dirty="0">
            <a:solidFill>
              <a:srgbClr val="003300"/>
            </a:solidFill>
          </a:endParaRPr>
        </a:p>
      </dgm:t>
    </dgm:pt>
    <dgm:pt modelId="{AF9B810C-0468-4628-B7B7-A5D8006BE8F8}" type="parTrans" cxnId="{CA07DE3B-9A50-4F38-B677-FDAE3BA4B662}">
      <dgm:prSet/>
      <dgm:spPr/>
      <dgm:t>
        <a:bodyPr/>
        <a:lstStyle/>
        <a:p>
          <a:endParaRPr lang="en-US" sz="2000"/>
        </a:p>
      </dgm:t>
    </dgm:pt>
    <dgm:pt modelId="{77C012E2-3E5A-44F2-9CAC-DFD0FA9C81BE}" type="sibTrans" cxnId="{CA07DE3B-9A50-4F38-B677-FDAE3BA4B662}">
      <dgm:prSet/>
      <dgm:spPr/>
      <dgm:t>
        <a:bodyPr/>
        <a:lstStyle/>
        <a:p>
          <a:endParaRPr lang="en-US" sz="2000"/>
        </a:p>
      </dgm:t>
    </dgm:pt>
    <dgm:pt modelId="{279891B7-F56C-4397-9658-8CFA0DDEAC93}">
      <dgm:prSet custT="1"/>
      <dgm:spPr/>
      <dgm:t>
        <a:bodyPr/>
        <a:lstStyle/>
        <a:p>
          <a:r>
            <a:rPr lang="en-US" sz="1800">
              <a:solidFill>
                <a:srgbClr val="003300"/>
              </a:solidFill>
            </a:rPr>
            <a:t>Condition of pulp</a:t>
          </a:r>
          <a:endParaRPr lang="en-US" sz="1800" dirty="0">
            <a:solidFill>
              <a:srgbClr val="003300"/>
            </a:solidFill>
          </a:endParaRPr>
        </a:p>
      </dgm:t>
    </dgm:pt>
    <dgm:pt modelId="{7ED47828-1263-41F8-961E-96005005D414}" type="parTrans" cxnId="{B1D70C01-1B2E-4190-9916-1DEEF9749E50}">
      <dgm:prSet/>
      <dgm:spPr/>
      <dgm:t>
        <a:bodyPr/>
        <a:lstStyle/>
        <a:p>
          <a:endParaRPr lang="en-US" sz="2000"/>
        </a:p>
      </dgm:t>
    </dgm:pt>
    <dgm:pt modelId="{A9F7D8FB-96D9-4514-B5F1-B6F4C14B0FF1}" type="sibTrans" cxnId="{B1D70C01-1B2E-4190-9916-1DEEF9749E50}">
      <dgm:prSet/>
      <dgm:spPr/>
      <dgm:t>
        <a:bodyPr/>
        <a:lstStyle/>
        <a:p>
          <a:endParaRPr lang="en-US" sz="2000"/>
        </a:p>
      </dgm:t>
    </dgm:pt>
    <dgm:pt modelId="{7914E7EB-DA09-4DF0-944B-3F43CA56B2C6}">
      <dgm:prSet custT="1"/>
      <dgm:spPr/>
      <dgm:t>
        <a:bodyPr/>
        <a:lstStyle/>
        <a:p>
          <a:r>
            <a:rPr lang="en-US" sz="1800" dirty="0"/>
            <a:t>Material related factors</a:t>
          </a:r>
        </a:p>
      </dgm:t>
    </dgm:pt>
    <dgm:pt modelId="{C632C6B9-438C-4D8D-A3BB-3D9C8213FAD5}" type="parTrans" cxnId="{038DD040-95FF-4A36-B52A-B07DCB91B2CD}">
      <dgm:prSet/>
      <dgm:spPr/>
      <dgm:t>
        <a:bodyPr/>
        <a:lstStyle/>
        <a:p>
          <a:endParaRPr lang="en-US" sz="2000"/>
        </a:p>
      </dgm:t>
    </dgm:pt>
    <dgm:pt modelId="{3CB47E11-7687-4919-AE3D-B115765F84E3}" type="sibTrans" cxnId="{038DD040-95FF-4A36-B52A-B07DCB91B2CD}">
      <dgm:prSet/>
      <dgm:spPr/>
      <dgm:t>
        <a:bodyPr/>
        <a:lstStyle/>
        <a:p>
          <a:endParaRPr lang="en-US" sz="2000"/>
        </a:p>
      </dgm:t>
    </dgm:pt>
    <dgm:pt modelId="{9414B126-6477-475F-9315-45997C551B02}">
      <dgm:prSet custT="1"/>
      <dgm:spPr/>
      <dgm:t>
        <a:bodyPr/>
        <a:lstStyle/>
        <a:p>
          <a:r>
            <a:rPr lang="en-US" sz="1800" i="1">
              <a:solidFill>
                <a:srgbClr val="003300"/>
              </a:solidFill>
            </a:rPr>
            <a:t>Primary factors</a:t>
          </a:r>
          <a:endParaRPr lang="en-US" sz="1800" dirty="0">
            <a:solidFill>
              <a:srgbClr val="003300"/>
            </a:solidFill>
          </a:endParaRPr>
        </a:p>
      </dgm:t>
    </dgm:pt>
    <dgm:pt modelId="{6A4585B8-C4B9-49B5-B3F0-02155E5DDB1F}" type="parTrans" cxnId="{DA0B195F-AAD2-4B66-9661-136BF808CF3B}">
      <dgm:prSet/>
      <dgm:spPr/>
      <dgm:t>
        <a:bodyPr/>
        <a:lstStyle/>
        <a:p>
          <a:endParaRPr lang="en-US" sz="2000"/>
        </a:p>
      </dgm:t>
    </dgm:pt>
    <dgm:pt modelId="{CB3923C3-CD87-48AD-8B41-5421372FB03A}" type="sibTrans" cxnId="{DA0B195F-AAD2-4B66-9661-136BF808CF3B}">
      <dgm:prSet/>
      <dgm:spPr/>
      <dgm:t>
        <a:bodyPr/>
        <a:lstStyle/>
        <a:p>
          <a:endParaRPr lang="en-US" sz="2000"/>
        </a:p>
      </dgm:t>
    </dgm:pt>
    <dgm:pt modelId="{84B54CAD-CA54-4B88-9BFA-639E58D1C836}">
      <dgm:prSet custT="1"/>
      <dgm:spPr/>
      <dgm:t>
        <a:bodyPr/>
        <a:lstStyle/>
        <a:p>
          <a:r>
            <a:rPr lang="en-US" sz="1800">
              <a:solidFill>
                <a:srgbClr val="003300"/>
              </a:solidFill>
            </a:rPr>
            <a:t>Solubility resistance</a:t>
          </a:r>
          <a:endParaRPr lang="en-US" sz="1800" dirty="0">
            <a:solidFill>
              <a:srgbClr val="003300"/>
            </a:solidFill>
          </a:endParaRPr>
        </a:p>
      </dgm:t>
    </dgm:pt>
    <dgm:pt modelId="{24BDC122-D32C-4B32-8A6D-18AE6F912D3C}" type="parTrans" cxnId="{9865203D-809C-4764-9F33-A816588CE304}">
      <dgm:prSet/>
      <dgm:spPr/>
      <dgm:t>
        <a:bodyPr/>
        <a:lstStyle/>
        <a:p>
          <a:endParaRPr lang="en-US" sz="2000"/>
        </a:p>
      </dgm:t>
    </dgm:pt>
    <dgm:pt modelId="{1E775C13-F2FA-4082-8F25-E97DC89B9E63}" type="sibTrans" cxnId="{9865203D-809C-4764-9F33-A816588CE304}">
      <dgm:prSet/>
      <dgm:spPr/>
      <dgm:t>
        <a:bodyPr/>
        <a:lstStyle/>
        <a:p>
          <a:endParaRPr lang="en-US" sz="2000"/>
        </a:p>
      </dgm:t>
    </dgm:pt>
    <dgm:pt modelId="{533187F5-A8B3-44F2-B25B-608662F02782}">
      <dgm:prSet custT="1"/>
      <dgm:spPr/>
      <dgm:t>
        <a:bodyPr/>
        <a:lstStyle/>
        <a:p>
          <a:r>
            <a:rPr lang="en-US" sz="1800">
              <a:solidFill>
                <a:srgbClr val="003300"/>
              </a:solidFill>
            </a:rPr>
            <a:t>Adapatability</a:t>
          </a:r>
          <a:endParaRPr lang="en-US" sz="1800" dirty="0">
            <a:solidFill>
              <a:srgbClr val="003300"/>
            </a:solidFill>
          </a:endParaRPr>
        </a:p>
      </dgm:t>
    </dgm:pt>
    <dgm:pt modelId="{E3B0F989-B435-4EDC-9778-E3C1354C6120}" type="parTrans" cxnId="{E6E2EC79-F0A5-4F41-9163-690A3A8F805E}">
      <dgm:prSet/>
      <dgm:spPr/>
      <dgm:t>
        <a:bodyPr/>
        <a:lstStyle/>
        <a:p>
          <a:endParaRPr lang="en-US" sz="2000"/>
        </a:p>
      </dgm:t>
    </dgm:pt>
    <dgm:pt modelId="{8C26B841-3B05-437A-A6B5-526ED4348C2A}" type="sibTrans" cxnId="{E6E2EC79-F0A5-4F41-9163-690A3A8F805E}">
      <dgm:prSet/>
      <dgm:spPr/>
      <dgm:t>
        <a:bodyPr/>
        <a:lstStyle/>
        <a:p>
          <a:endParaRPr lang="en-US" sz="2000"/>
        </a:p>
      </dgm:t>
    </dgm:pt>
    <dgm:pt modelId="{93CC52BC-EB3B-4DED-974E-2F7F96C74171}">
      <dgm:prSet custT="1"/>
      <dgm:spPr/>
      <dgm:t>
        <a:bodyPr/>
        <a:lstStyle/>
        <a:p>
          <a:r>
            <a:rPr lang="en-US" sz="1800">
              <a:solidFill>
                <a:srgbClr val="003300"/>
              </a:solidFill>
            </a:rPr>
            <a:t>Dimensional stability</a:t>
          </a:r>
          <a:endParaRPr lang="en-US" sz="1800" dirty="0">
            <a:solidFill>
              <a:srgbClr val="003300"/>
            </a:solidFill>
          </a:endParaRPr>
        </a:p>
      </dgm:t>
    </dgm:pt>
    <dgm:pt modelId="{2B5D6C8F-CD8C-42E6-8C96-5730FBA97CAA}" type="parTrans" cxnId="{18F88AD7-4598-4B20-95AC-443B78C67FD1}">
      <dgm:prSet/>
      <dgm:spPr/>
      <dgm:t>
        <a:bodyPr/>
        <a:lstStyle/>
        <a:p>
          <a:endParaRPr lang="en-US" sz="2000"/>
        </a:p>
      </dgm:t>
    </dgm:pt>
    <dgm:pt modelId="{FCA2DFBE-1AAC-4894-BFDF-F4B314B59FAB}" type="sibTrans" cxnId="{18F88AD7-4598-4B20-95AC-443B78C67FD1}">
      <dgm:prSet/>
      <dgm:spPr/>
      <dgm:t>
        <a:bodyPr/>
        <a:lstStyle/>
        <a:p>
          <a:endParaRPr lang="en-US" sz="2000"/>
        </a:p>
      </dgm:t>
    </dgm:pt>
    <dgm:pt modelId="{EA9E767A-2399-486F-BC2E-F0A59D0E866D}">
      <dgm:prSet custT="1"/>
      <dgm:spPr/>
      <dgm:t>
        <a:bodyPr/>
        <a:lstStyle/>
        <a:p>
          <a:r>
            <a:rPr lang="en-US" sz="1800">
              <a:solidFill>
                <a:srgbClr val="003300"/>
              </a:solidFill>
            </a:rPr>
            <a:t>Strength</a:t>
          </a:r>
          <a:endParaRPr lang="en-US" sz="1800" dirty="0">
            <a:solidFill>
              <a:srgbClr val="003300"/>
            </a:solidFill>
          </a:endParaRPr>
        </a:p>
      </dgm:t>
    </dgm:pt>
    <dgm:pt modelId="{13CC5FF5-3278-4C6E-987D-B103F2192830}" type="parTrans" cxnId="{90BD9753-8E1E-4509-AC09-53CA05875352}">
      <dgm:prSet/>
      <dgm:spPr/>
      <dgm:t>
        <a:bodyPr/>
        <a:lstStyle/>
        <a:p>
          <a:endParaRPr lang="en-US" sz="2000"/>
        </a:p>
      </dgm:t>
    </dgm:pt>
    <dgm:pt modelId="{3BD19D41-06A9-4627-BD4E-98D187FFB8A5}" type="sibTrans" cxnId="{90BD9753-8E1E-4509-AC09-53CA05875352}">
      <dgm:prSet/>
      <dgm:spPr/>
      <dgm:t>
        <a:bodyPr/>
        <a:lstStyle/>
        <a:p>
          <a:endParaRPr lang="en-US" sz="2000"/>
        </a:p>
      </dgm:t>
    </dgm:pt>
    <dgm:pt modelId="{CA257563-96F7-4F0E-80EE-14448DB34257}">
      <dgm:prSet custT="1"/>
      <dgm:spPr/>
      <dgm:t>
        <a:bodyPr/>
        <a:lstStyle/>
        <a:p>
          <a:r>
            <a:rPr lang="en-US" sz="1800">
              <a:solidFill>
                <a:srgbClr val="003300"/>
              </a:solidFill>
            </a:rPr>
            <a:t>Abrasion resistance</a:t>
          </a:r>
          <a:endParaRPr lang="en-US" sz="1800" dirty="0">
            <a:solidFill>
              <a:srgbClr val="003300"/>
            </a:solidFill>
          </a:endParaRPr>
        </a:p>
      </dgm:t>
    </dgm:pt>
    <dgm:pt modelId="{91BF5E25-EE52-4BEA-8FC8-719FE7701B4B}" type="parTrans" cxnId="{478D20CF-8C66-4A75-A98B-E60D43219586}">
      <dgm:prSet/>
      <dgm:spPr/>
      <dgm:t>
        <a:bodyPr/>
        <a:lstStyle/>
        <a:p>
          <a:endParaRPr lang="en-US" sz="2000"/>
        </a:p>
      </dgm:t>
    </dgm:pt>
    <dgm:pt modelId="{8BE5DBC5-B3C2-400F-A5AA-7A5E46303F56}" type="sibTrans" cxnId="{478D20CF-8C66-4A75-A98B-E60D43219586}">
      <dgm:prSet/>
      <dgm:spPr/>
      <dgm:t>
        <a:bodyPr/>
        <a:lstStyle/>
        <a:p>
          <a:endParaRPr lang="en-US" sz="2000"/>
        </a:p>
      </dgm:t>
    </dgm:pt>
    <dgm:pt modelId="{1852C5DD-F3A9-4D35-B8C4-0C2F497518DD}">
      <dgm:prSet custT="1"/>
      <dgm:spPr/>
      <dgm:t>
        <a:bodyPr/>
        <a:lstStyle/>
        <a:p>
          <a:r>
            <a:rPr lang="en-US" sz="1800">
              <a:solidFill>
                <a:srgbClr val="003300"/>
              </a:solidFill>
            </a:rPr>
            <a:t>Application of rubber dam/ Isolation</a:t>
          </a:r>
          <a:endParaRPr lang="en-US" sz="1800" dirty="0">
            <a:solidFill>
              <a:srgbClr val="003300"/>
            </a:solidFill>
          </a:endParaRPr>
        </a:p>
      </dgm:t>
    </dgm:pt>
    <dgm:pt modelId="{30CB7B71-9937-476B-8A09-735BC9ECFF2E}" type="parTrans" cxnId="{D053685F-E148-47B5-B88D-DB360F3C95BB}">
      <dgm:prSet/>
      <dgm:spPr/>
      <dgm:t>
        <a:bodyPr/>
        <a:lstStyle/>
        <a:p>
          <a:endParaRPr lang="en-US" sz="2000"/>
        </a:p>
      </dgm:t>
    </dgm:pt>
    <dgm:pt modelId="{C4534B1E-98D6-44FF-80D2-25514A6BFB1C}" type="sibTrans" cxnId="{D053685F-E148-47B5-B88D-DB360F3C95BB}">
      <dgm:prSet/>
      <dgm:spPr/>
      <dgm:t>
        <a:bodyPr/>
        <a:lstStyle/>
        <a:p>
          <a:endParaRPr lang="en-US" sz="2000"/>
        </a:p>
      </dgm:t>
    </dgm:pt>
    <dgm:pt modelId="{FD92E4D0-A8AF-4981-ACF7-C850FFA209BB}">
      <dgm:prSet custT="1"/>
      <dgm:spPr/>
      <dgm:t>
        <a:bodyPr/>
        <a:lstStyle/>
        <a:p>
          <a:r>
            <a:rPr lang="en-US" sz="1800">
              <a:solidFill>
                <a:srgbClr val="003300"/>
              </a:solidFill>
            </a:rPr>
            <a:t>Esthetics</a:t>
          </a:r>
          <a:endParaRPr lang="en-US" sz="1800" dirty="0">
            <a:solidFill>
              <a:srgbClr val="003300"/>
            </a:solidFill>
          </a:endParaRPr>
        </a:p>
      </dgm:t>
    </dgm:pt>
    <dgm:pt modelId="{1BF65B78-5DC5-4823-8F06-585D841157FB}" type="parTrans" cxnId="{5CE76D14-69BC-4F48-B0A7-7132F85F6A1F}">
      <dgm:prSet/>
      <dgm:spPr/>
      <dgm:t>
        <a:bodyPr/>
        <a:lstStyle/>
        <a:p>
          <a:endParaRPr lang="en-US" sz="2000"/>
        </a:p>
      </dgm:t>
    </dgm:pt>
    <dgm:pt modelId="{B2525834-0672-4454-9E93-3CA988176EC6}" type="sibTrans" cxnId="{5CE76D14-69BC-4F48-B0A7-7132F85F6A1F}">
      <dgm:prSet/>
      <dgm:spPr/>
      <dgm:t>
        <a:bodyPr/>
        <a:lstStyle/>
        <a:p>
          <a:endParaRPr lang="en-US" sz="2000"/>
        </a:p>
      </dgm:t>
    </dgm:pt>
    <dgm:pt modelId="{2C5BA417-38EF-40BF-8603-3712DC465921}">
      <dgm:prSet custT="1"/>
      <dgm:spPr/>
      <dgm:t>
        <a:bodyPr/>
        <a:lstStyle/>
        <a:p>
          <a:r>
            <a:rPr lang="en-US" sz="1800" i="1">
              <a:solidFill>
                <a:srgbClr val="003300"/>
              </a:solidFill>
            </a:rPr>
            <a:t>Secondary factors</a:t>
          </a:r>
          <a:endParaRPr lang="en-US" sz="1800" dirty="0">
            <a:solidFill>
              <a:srgbClr val="003300"/>
            </a:solidFill>
          </a:endParaRPr>
        </a:p>
      </dgm:t>
    </dgm:pt>
    <dgm:pt modelId="{F8A3BFE3-01BE-445C-BFAB-24296F333A08}" type="parTrans" cxnId="{653C8497-B316-45F8-B877-5D840001BE9B}">
      <dgm:prSet/>
      <dgm:spPr/>
      <dgm:t>
        <a:bodyPr/>
        <a:lstStyle/>
        <a:p>
          <a:endParaRPr lang="en-US" sz="2000"/>
        </a:p>
      </dgm:t>
    </dgm:pt>
    <dgm:pt modelId="{C3304615-7AF0-4703-BBBE-991C7A12FBDE}" type="sibTrans" cxnId="{653C8497-B316-45F8-B877-5D840001BE9B}">
      <dgm:prSet/>
      <dgm:spPr/>
      <dgm:t>
        <a:bodyPr/>
        <a:lstStyle/>
        <a:p>
          <a:endParaRPr lang="en-US" sz="2000"/>
        </a:p>
      </dgm:t>
    </dgm:pt>
    <dgm:pt modelId="{5BA48E76-874C-49B0-A932-E952441387D5}">
      <dgm:prSet custT="1"/>
      <dgm:spPr/>
      <dgm:t>
        <a:bodyPr/>
        <a:lstStyle/>
        <a:p>
          <a:r>
            <a:rPr lang="en-US" sz="1800">
              <a:solidFill>
                <a:srgbClr val="003300"/>
              </a:solidFill>
            </a:rPr>
            <a:t>Low thermal conductivity</a:t>
          </a:r>
          <a:endParaRPr lang="en-US" sz="1800" dirty="0">
            <a:solidFill>
              <a:srgbClr val="003300"/>
            </a:solidFill>
          </a:endParaRPr>
        </a:p>
      </dgm:t>
    </dgm:pt>
    <dgm:pt modelId="{D2FC7A10-ACB1-4D68-BA94-089835C5728B}" type="parTrans" cxnId="{09DA4BE9-105B-48EE-ACE6-A386BD95AFC4}">
      <dgm:prSet/>
      <dgm:spPr/>
      <dgm:t>
        <a:bodyPr/>
        <a:lstStyle/>
        <a:p>
          <a:endParaRPr lang="en-US" sz="2000"/>
        </a:p>
      </dgm:t>
    </dgm:pt>
    <dgm:pt modelId="{8EB4547B-42CC-4C25-88FD-A3690BF0AFE4}" type="sibTrans" cxnId="{09DA4BE9-105B-48EE-ACE6-A386BD95AFC4}">
      <dgm:prSet/>
      <dgm:spPr/>
      <dgm:t>
        <a:bodyPr/>
        <a:lstStyle/>
        <a:p>
          <a:endParaRPr lang="en-US" sz="2000"/>
        </a:p>
      </dgm:t>
    </dgm:pt>
    <dgm:pt modelId="{622C57FB-F0B5-410B-92E1-8AFD85A62B42}">
      <dgm:prSet custT="1"/>
      <dgm:spPr/>
      <dgm:t>
        <a:bodyPr/>
        <a:lstStyle/>
        <a:p>
          <a:r>
            <a:rPr lang="en-US" sz="1800">
              <a:solidFill>
                <a:srgbClr val="003300"/>
              </a:solidFill>
            </a:rPr>
            <a:t>Resistance to corrosion</a:t>
          </a:r>
          <a:endParaRPr lang="en-US" sz="1800" dirty="0">
            <a:solidFill>
              <a:srgbClr val="003300"/>
            </a:solidFill>
          </a:endParaRPr>
        </a:p>
      </dgm:t>
    </dgm:pt>
    <dgm:pt modelId="{9E82D7EE-B5AF-41B6-BFBC-CC4CB4A519CF}" type="parTrans" cxnId="{68A3FD03-7B9C-44C8-A134-AF1E2AE250C8}">
      <dgm:prSet/>
      <dgm:spPr/>
      <dgm:t>
        <a:bodyPr/>
        <a:lstStyle/>
        <a:p>
          <a:endParaRPr lang="en-US" sz="2000"/>
        </a:p>
      </dgm:t>
    </dgm:pt>
    <dgm:pt modelId="{F36D550A-5D34-48FE-B8EE-A297816E14C2}" type="sibTrans" cxnId="{68A3FD03-7B9C-44C8-A134-AF1E2AE250C8}">
      <dgm:prSet/>
      <dgm:spPr/>
      <dgm:t>
        <a:bodyPr/>
        <a:lstStyle/>
        <a:p>
          <a:endParaRPr lang="en-US" sz="2000"/>
        </a:p>
      </dgm:t>
    </dgm:pt>
    <dgm:pt modelId="{EFD85031-BDC7-434C-9D69-6289077D1BF4}">
      <dgm:prSet custT="1"/>
      <dgm:spPr/>
      <dgm:t>
        <a:bodyPr/>
        <a:lstStyle/>
        <a:p>
          <a:r>
            <a:rPr lang="en-US" sz="1800">
              <a:solidFill>
                <a:srgbClr val="003300"/>
              </a:solidFill>
            </a:rPr>
            <a:t>Ductility</a:t>
          </a:r>
          <a:endParaRPr lang="en-US" sz="1800" dirty="0">
            <a:solidFill>
              <a:srgbClr val="003300"/>
            </a:solidFill>
          </a:endParaRPr>
        </a:p>
      </dgm:t>
    </dgm:pt>
    <dgm:pt modelId="{5B11A823-FEFF-4453-B0E7-E0A8E6B56938}" type="parTrans" cxnId="{AD939B9B-1479-4F74-A5BB-536268FC12E4}">
      <dgm:prSet/>
      <dgm:spPr/>
      <dgm:t>
        <a:bodyPr/>
        <a:lstStyle/>
        <a:p>
          <a:endParaRPr lang="en-US" sz="2000"/>
        </a:p>
      </dgm:t>
    </dgm:pt>
    <dgm:pt modelId="{A1646A5E-423A-47E4-B0C5-68611CBD0913}" type="sibTrans" cxnId="{AD939B9B-1479-4F74-A5BB-536268FC12E4}">
      <dgm:prSet/>
      <dgm:spPr/>
      <dgm:t>
        <a:bodyPr/>
        <a:lstStyle/>
        <a:p>
          <a:endParaRPr lang="en-US" sz="2000"/>
        </a:p>
      </dgm:t>
    </dgm:pt>
    <dgm:pt modelId="{24AD68C6-F60F-442D-AECE-30332D75DA2F}" type="pres">
      <dgm:prSet presAssocID="{4E972FFF-0ADC-4B83-BA15-BCFA2CF928C3}" presName="Name0" presStyleCnt="0">
        <dgm:presLayoutVars>
          <dgm:dir/>
          <dgm:animLvl val="lvl"/>
          <dgm:resizeHandles val="exact"/>
        </dgm:presLayoutVars>
      </dgm:prSet>
      <dgm:spPr/>
    </dgm:pt>
    <dgm:pt modelId="{804542CE-57EF-4854-A42F-5C6770C583C0}" type="pres">
      <dgm:prSet presAssocID="{E6499196-1F6F-48A9-BEEA-FE4C06FEF6BC}" presName="composite" presStyleCnt="0"/>
      <dgm:spPr/>
    </dgm:pt>
    <dgm:pt modelId="{72FBEEAD-B56E-4CB4-980E-055A2F91542D}" type="pres">
      <dgm:prSet presAssocID="{E6499196-1F6F-48A9-BEEA-FE4C06FEF6BC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AFC658A1-6D46-41E2-8625-7C31CE7E1BCE}" type="pres">
      <dgm:prSet presAssocID="{E6499196-1F6F-48A9-BEEA-FE4C06FEF6BC}" presName="desTx" presStyleLbl="alignAccFollowNode1" presStyleIdx="0" presStyleCnt="3">
        <dgm:presLayoutVars>
          <dgm:bulletEnabled val="1"/>
        </dgm:presLayoutVars>
      </dgm:prSet>
      <dgm:spPr/>
    </dgm:pt>
    <dgm:pt modelId="{1D26E286-3FCB-46EF-A15E-A086DCDB624D}" type="pres">
      <dgm:prSet presAssocID="{3A5115DA-7A8C-445C-BD40-F54040427989}" presName="space" presStyleCnt="0"/>
      <dgm:spPr/>
    </dgm:pt>
    <dgm:pt modelId="{857C9CE9-4EF9-49C3-A7CC-45C55D0F2D01}" type="pres">
      <dgm:prSet presAssocID="{F250522E-8507-4791-BC87-40C220DA4B6F}" presName="composite" presStyleCnt="0"/>
      <dgm:spPr/>
    </dgm:pt>
    <dgm:pt modelId="{9A4DA0E3-32F7-4B94-9770-B0CAAFC65976}" type="pres">
      <dgm:prSet presAssocID="{F250522E-8507-4791-BC87-40C220DA4B6F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D57AA468-03D3-4B29-BC9B-0F35475B7273}" type="pres">
      <dgm:prSet presAssocID="{F250522E-8507-4791-BC87-40C220DA4B6F}" presName="desTx" presStyleLbl="alignAccFollowNode1" presStyleIdx="1" presStyleCnt="3">
        <dgm:presLayoutVars>
          <dgm:bulletEnabled val="1"/>
        </dgm:presLayoutVars>
      </dgm:prSet>
      <dgm:spPr/>
    </dgm:pt>
    <dgm:pt modelId="{CFF8069E-63BD-4244-99F4-B138F7CEE1D3}" type="pres">
      <dgm:prSet presAssocID="{20D6D1EF-515B-4DD7-9125-3F9C0B5E8209}" presName="space" presStyleCnt="0"/>
      <dgm:spPr/>
    </dgm:pt>
    <dgm:pt modelId="{0297BB5A-9361-4A8F-BE16-B4491DBAF2D6}" type="pres">
      <dgm:prSet presAssocID="{7914E7EB-DA09-4DF0-944B-3F43CA56B2C6}" presName="composite" presStyleCnt="0"/>
      <dgm:spPr/>
    </dgm:pt>
    <dgm:pt modelId="{3FB2B7A9-E1ED-45FC-A3EE-7117C0D9FDDC}" type="pres">
      <dgm:prSet presAssocID="{7914E7EB-DA09-4DF0-944B-3F43CA56B2C6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8A733F59-0999-40E4-8CD8-AE38F70EC3CD}" type="pres">
      <dgm:prSet presAssocID="{7914E7EB-DA09-4DF0-944B-3F43CA56B2C6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B1D70C01-1B2E-4190-9916-1DEEF9749E50}" srcId="{F250522E-8507-4791-BC87-40C220DA4B6F}" destId="{279891B7-F56C-4397-9658-8CFA0DDEAC93}" srcOrd="10" destOrd="0" parTransId="{7ED47828-1263-41F8-961E-96005005D414}" sibTransId="{A9F7D8FB-96D9-4514-B5F1-B6F4C14B0FF1}"/>
    <dgm:cxn modelId="{68A3FD03-7B9C-44C8-A134-AF1E2AE250C8}" srcId="{2C5BA417-38EF-40BF-8603-3712DC465921}" destId="{622C57FB-F0B5-410B-92E1-8AFD85A62B42}" srcOrd="1" destOrd="0" parTransId="{9E82D7EE-B5AF-41B6-BFBC-CC4CB4A519CF}" sibTransId="{F36D550A-5D34-48FE-B8EE-A297816E14C2}"/>
    <dgm:cxn modelId="{A2074205-8072-45AB-A625-7CE36F71DA50}" srcId="{E6499196-1F6F-48A9-BEEA-FE4C06FEF6BC}" destId="{157F0963-B695-4064-AD91-98B77148C696}" srcOrd="0" destOrd="0" parTransId="{3537BFA8-3113-4B69-978C-A4D4E0E2B70C}" sibTransId="{1D2B7F91-7557-42D5-8514-78903058015E}"/>
    <dgm:cxn modelId="{83D2300D-F0B7-46E7-8F61-B7E12403F4B9}" type="presOf" srcId="{0144E947-B130-41FB-B6CA-D85D0BD58075}" destId="{AFC658A1-6D46-41E2-8625-7C31CE7E1BCE}" srcOrd="0" destOrd="4" presId="urn:microsoft.com/office/officeart/2005/8/layout/hList1"/>
    <dgm:cxn modelId="{2388D20E-B75C-4434-9A8F-410710873DE5}" srcId="{4E972FFF-0ADC-4B83-BA15-BCFA2CF928C3}" destId="{F250522E-8507-4791-BC87-40C220DA4B6F}" srcOrd="1" destOrd="0" parTransId="{48533370-FFFF-4EF5-B5E0-19C421417B37}" sibTransId="{20D6D1EF-515B-4DD7-9125-3F9C0B5E8209}"/>
    <dgm:cxn modelId="{5CE76D14-69BC-4F48-B0A7-7132F85F6A1F}" srcId="{9414B126-6477-475F-9315-45997C551B02}" destId="{FD92E4D0-A8AF-4981-ACF7-C850FFA209BB}" srcOrd="6" destOrd="0" parTransId="{1BF65B78-5DC5-4823-8F06-585D841157FB}" sibTransId="{B2525834-0672-4454-9E93-3CA988176EC6}"/>
    <dgm:cxn modelId="{BCCA7115-B43C-4998-A8BF-EE93265767A1}" type="presOf" srcId="{2C5BA417-38EF-40BF-8603-3712DC465921}" destId="{8A733F59-0999-40E4-8CD8-AE38F70EC3CD}" srcOrd="0" destOrd="8" presId="urn:microsoft.com/office/officeart/2005/8/layout/hList1"/>
    <dgm:cxn modelId="{FAEB091B-E56A-4178-86EC-26ED9AA9DBF2}" srcId="{E6499196-1F6F-48A9-BEEA-FE4C06FEF6BC}" destId="{2304B733-5DA0-45CC-BD18-E8E2FB5DC2E0}" srcOrd="2" destOrd="0" parTransId="{9F8A134A-304F-463D-BF8C-33DC7C37C42E}" sibTransId="{8C8D5185-A746-4E3B-A784-E36A76DDADE2}"/>
    <dgm:cxn modelId="{5D86F11F-CCA3-4261-ADCC-73C7D28E3462}" type="presOf" srcId="{9414B126-6477-475F-9315-45997C551B02}" destId="{8A733F59-0999-40E4-8CD8-AE38F70EC3CD}" srcOrd="0" destOrd="0" presId="urn:microsoft.com/office/officeart/2005/8/layout/hList1"/>
    <dgm:cxn modelId="{6B6B0B2F-6B09-4FA3-B4D8-16D3BCC11A67}" type="presOf" srcId="{033E3CBB-5481-4C30-8D8E-485642D46CDF}" destId="{D57AA468-03D3-4B29-BC9B-0F35475B7273}" srcOrd="0" destOrd="5" presId="urn:microsoft.com/office/officeart/2005/8/layout/hList1"/>
    <dgm:cxn modelId="{9633DC35-FE54-4E33-B8F9-D396623F4A97}" type="presOf" srcId="{84B54CAD-CA54-4B88-9BFA-639E58D1C836}" destId="{8A733F59-0999-40E4-8CD8-AE38F70EC3CD}" srcOrd="0" destOrd="1" presId="urn:microsoft.com/office/officeart/2005/8/layout/hList1"/>
    <dgm:cxn modelId="{CA07DE3B-9A50-4F38-B677-FDAE3BA4B662}" srcId="{F250522E-8507-4791-BC87-40C220DA4B6F}" destId="{227646F8-D719-471C-B540-49095A07FFAA}" srcOrd="9" destOrd="0" parTransId="{AF9B810C-0468-4628-B7B7-A5D8006BE8F8}" sibTransId="{77C012E2-3E5A-44F2-9CAC-DFD0FA9C81BE}"/>
    <dgm:cxn modelId="{9865203D-809C-4764-9F33-A816588CE304}" srcId="{9414B126-6477-475F-9315-45997C551B02}" destId="{84B54CAD-CA54-4B88-9BFA-639E58D1C836}" srcOrd="0" destOrd="0" parTransId="{24BDC122-D32C-4B32-8A6D-18AE6F912D3C}" sibTransId="{1E775C13-F2FA-4082-8F25-E97DC89B9E63}"/>
    <dgm:cxn modelId="{038DD040-95FF-4A36-B52A-B07DCB91B2CD}" srcId="{4E972FFF-0ADC-4B83-BA15-BCFA2CF928C3}" destId="{7914E7EB-DA09-4DF0-944B-3F43CA56B2C6}" srcOrd="2" destOrd="0" parTransId="{C632C6B9-438C-4D8D-A3BB-3D9C8213FAD5}" sibTransId="{3CB47E11-7687-4919-AE3D-B115765F84E3}"/>
    <dgm:cxn modelId="{0B3DC45B-679A-4E31-A4C8-074012F2F31B}" type="presOf" srcId="{D669751C-0CF4-4887-850D-1E94CA27EAA8}" destId="{D57AA468-03D3-4B29-BC9B-0F35475B7273}" srcOrd="0" destOrd="8" presId="urn:microsoft.com/office/officeart/2005/8/layout/hList1"/>
    <dgm:cxn modelId="{DA0B195F-AAD2-4B66-9661-136BF808CF3B}" srcId="{7914E7EB-DA09-4DF0-944B-3F43CA56B2C6}" destId="{9414B126-6477-475F-9315-45997C551B02}" srcOrd="0" destOrd="0" parTransId="{6A4585B8-C4B9-49B5-B3F0-02155E5DDB1F}" sibTransId="{CB3923C3-CD87-48AD-8B41-5421372FB03A}"/>
    <dgm:cxn modelId="{D053685F-E148-47B5-B88D-DB360F3C95BB}" srcId="{9414B126-6477-475F-9315-45997C551B02}" destId="{1852C5DD-F3A9-4D35-B8C4-0C2F497518DD}" srcOrd="5" destOrd="0" parTransId="{30CB7B71-9937-476B-8A09-735BC9ECFF2E}" sibTransId="{C4534B1E-98D6-44FF-80D2-25514A6BFB1C}"/>
    <dgm:cxn modelId="{39085F41-25B5-4574-8E42-DB7FDBB1F0D1}" type="presOf" srcId="{227646F8-D719-471C-B540-49095A07FFAA}" destId="{D57AA468-03D3-4B29-BC9B-0F35475B7273}" srcOrd="0" destOrd="9" presId="urn:microsoft.com/office/officeart/2005/8/layout/hList1"/>
    <dgm:cxn modelId="{1D894662-FA79-4509-87D6-CA838296DF18}" type="presOf" srcId="{7914E7EB-DA09-4DF0-944B-3F43CA56B2C6}" destId="{3FB2B7A9-E1ED-45FC-A3EE-7117C0D9FDDC}" srcOrd="0" destOrd="0" presId="urn:microsoft.com/office/officeart/2005/8/layout/hList1"/>
    <dgm:cxn modelId="{C7C26463-E1E5-452F-A3FC-2F6326DD5B83}" type="presOf" srcId="{0BAEA723-5E89-4915-8C72-0237AC6A3187}" destId="{D57AA468-03D3-4B29-BC9B-0F35475B7273}" srcOrd="0" destOrd="1" presId="urn:microsoft.com/office/officeart/2005/8/layout/hList1"/>
    <dgm:cxn modelId="{E8F9E263-1742-4EB0-8B3B-22EEDF0B769B}" srcId="{F250522E-8507-4791-BC87-40C220DA4B6F}" destId="{9B450C70-F72F-46CE-A01E-F4FF19B1D059}" srcOrd="4" destOrd="0" parTransId="{E680F7FF-364F-4057-BAF4-6B021DCCF4ED}" sibTransId="{EAFB12A2-0E0E-47FB-BBF3-8FB8A7F9A856}"/>
    <dgm:cxn modelId="{114DFC43-26DF-48AD-BD76-07A59726F299}" type="presOf" srcId="{FD92E4D0-A8AF-4981-ACF7-C850FFA209BB}" destId="{8A733F59-0999-40E4-8CD8-AE38F70EC3CD}" srcOrd="0" destOrd="7" presId="urn:microsoft.com/office/officeart/2005/8/layout/hList1"/>
    <dgm:cxn modelId="{3674F567-808D-49E8-91DD-CA0BBEFB982A}" type="presOf" srcId="{F250522E-8507-4791-BC87-40C220DA4B6F}" destId="{9A4DA0E3-32F7-4B94-9770-B0CAAFC65976}" srcOrd="0" destOrd="0" presId="urn:microsoft.com/office/officeart/2005/8/layout/hList1"/>
    <dgm:cxn modelId="{C1C9B64B-0D25-4262-B0B8-EA8107BD42A7}" srcId="{F250522E-8507-4791-BC87-40C220DA4B6F}" destId="{6FE09AF3-39E4-488F-A6B9-02DE17D50BD7}" srcOrd="0" destOrd="0" parTransId="{D0107B53-71B7-4A25-817A-5EDFA12AA79D}" sibTransId="{8F81CF48-EFB8-4F69-A28A-64C4265F201F}"/>
    <dgm:cxn modelId="{8A2C4C52-08CD-4384-AB5F-37C0F79544B0}" type="presOf" srcId="{279891B7-F56C-4397-9658-8CFA0DDEAC93}" destId="{D57AA468-03D3-4B29-BC9B-0F35475B7273}" srcOrd="0" destOrd="10" presId="urn:microsoft.com/office/officeart/2005/8/layout/hList1"/>
    <dgm:cxn modelId="{AAC19052-5A86-4F7A-96C6-B64960E0AE46}" srcId="{E6499196-1F6F-48A9-BEEA-FE4C06FEF6BC}" destId="{849F4891-2C0A-4DBC-AF97-1503AB620419}" srcOrd="5" destOrd="0" parTransId="{13D636BD-31C6-4C14-B5EC-1F8CD18A5B5C}" sibTransId="{2F030E17-FF19-458E-A94F-44343615172C}"/>
    <dgm:cxn modelId="{2E81F172-786B-4745-94BC-BE3145272A5C}" srcId="{E6499196-1F6F-48A9-BEEA-FE4C06FEF6BC}" destId="{0144E947-B130-41FB-B6CA-D85D0BD58075}" srcOrd="4" destOrd="0" parTransId="{04D2F9E7-05BE-471D-B416-D349E0F4DFDB}" sibTransId="{DE947BA7-8D45-4F60-8DFA-48ECA72F076E}"/>
    <dgm:cxn modelId="{90BD9753-8E1E-4509-AC09-53CA05875352}" srcId="{9414B126-6477-475F-9315-45997C551B02}" destId="{EA9E767A-2399-486F-BC2E-F0A59D0E866D}" srcOrd="3" destOrd="0" parTransId="{13CC5FF5-3278-4C6E-987D-B103F2192830}" sibTransId="{3BD19D41-06A9-4627-BD4E-98D187FFB8A5}"/>
    <dgm:cxn modelId="{D71BCF56-774B-45C0-9BD2-6E9E5E156BE3}" type="presOf" srcId="{4A8A9D17-5C55-4B5A-903C-E6F411566E06}" destId="{D57AA468-03D3-4B29-BC9B-0F35475B7273}" srcOrd="0" destOrd="3" presId="urn:microsoft.com/office/officeart/2005/8/layout/hList1"/>
    <dgm:cxn modelId="{5A19ED76-07A6-4FE0-887F-2047E7845C45}" type="presOf" srcId="{E91E399F-D96B-4F91-B939-5CBB7BB1D399}" destId="{AFC658A1-6D46-41E2-8625-7C31CE7E1BCE}" srcOrd="0" destOrd="1" presId="urn:microsoft.com/office/officeart/2005/8/layout/hList1"/>
    <dgm:cxn modelId="{E6E2EC79-F0A5-4F41-9163-690A3A8F805E}" srcId="{9414B126-6477-475F-9315-45997C551B02}" destId="{533187F5-A8B3-44F2-B25B-608662F02782}" srcOrd="1" destOrd="0" parTransId="{E3B0F989-B435-4EDC-9778-E3C1354C6120}" sibTransId="{8C26B841-3B05-437A-A6B5-526ED4348C2A}"/>
    <dgm:cxn modelId="{5212565A-D359-4B3E-B9CA-FC78C6F6FF46}" type="presOf" srcId="{849F4891-2C0A-4DBC-AF97-1503AB620419}" destId="{AFC658A1-6D46-41E2-8625-7C31CE7E1BCE}" srcOrd="0" destOrd="5" presId="urn:microsoft.com/office/officeart/2005/8/layout/hList1"/>
    <dgm:cxn modelId="{0585E080-2904-433A-B826-DA8E88BEE28A}" type="presOf" srcId="{CA0C221B-DC34-4D45-AACB-6DFC33F39221}" destId="{D57AA468-03D3-4B29-BC9B-0F35475B7273}" srcOrd="0" destOrd="2" presId="urn:microsoft.com/office/officeart/2005/8/layout/hList1"/>
    <dgm:cxn modelId="{9B334190-451A-470F-A82F-DE5A268ACA42}" type="presOf" srcId="{EA9E767A-2399-486F-BC2E-F0A59D0E866D}" destId="{8A733F59-0999-40E4-8CD8-AE38F70EC3CD}" srcOrd="0" destOrd="4" presId="urn:microsoft.com/office/officeart/2005/8/layout/hList1"/>
    <dgm:cxn modelId="{AC78C492-43E8-45DC-B0EC-19F07E8547D9}" type="presOf" srcId="{E6499196-1F6F-48A9-BEEA-FE4C06FEF6BC}" destId="{72FBEEAD-B56E-4CB4-980E-055A2F91542D}" srcOrd="0" destOrd="0" presId="urn:microsoft.com/office/officeart/2005/8/layout/hList1"/>
    <dgm:cxn modelId="{84087D95-F8B3-4303-AB4D-CC21A39D690F}" type="presOf" srcId="{93CC52BC-EB3B-4DED-974E-2F7F96C74171}" destId="{8A733F59-0999-40E4-8CD8-AE38F70EC3CD}" srcOrd="0" destOrd="3" presId="urn:microsoft.com/office/officeart/2005/8/layout/hList1"/>
    <dgm:cxn modelId="{653C8497-B316-45F8-B877-5D840001BE9B}" srcId="{7914E7EB-DA09-4DF0-944B-3F43CA56B2C6}" destId="{2C5BA417-38EF-40BF-8603-3712DC465921}" srcOrd="1" destOrd="0" parTransId="{F8A3BFE3-01BE-445C-BFAB-24296F333A08}" sibTransId="{C3304615-7AF0-4703-BBBE-991C7A12FBDE}"/>
    <dgm:cxn modelId="{AD939B9B-1479-4F74-A5BB-536268FC12E4}" srcId="{2C5BA417-38EF-40BF-8603-3712DC465921}" destId="{EFD85031-BDC7-434C-9D69-6289077D1BF4}" srcOrd="2" destOrd="0" parTransId="{5B11A823-FEFF-4453-B0E7-E0A8E6B56938}" sibTransId="{A1646A5E-423A-47E4-B0C5-68611CBD0913}"/>
    <dgm:cxn modelId="{A332C49C-4ED7-412C-A726-1444298CA418}" type="presOf" srcId="{EFD85031-BDC7-434C-9D69-6289077D1BF4}" destId="{8A733F59-0999-40E4-8CD8-AE38F70EC3CD}" srcOrd="0" destOrd="11" presId="urn:microsoft.com/office/officeart/2005/8/layout/hList1"/>
    <dgm:cxn modelId="{8319AA9F-B1C9-407D-A636-901654987D5A}" type="presOf" srcId="{BA785532-1076-4541-9A69-4AFB617A453E}" destId="{D57AA468-03D3-4B29-BC9B-0F35475B7273}" srcOrd="0" destOrd="6" presId="urn:microsoft.com/office/officeart/2005/8/layout/hList1"/>
    <dgm:cxn modelId="{F1A200AF-46DC-42B6-97F7-262E2B9CC0A0}" type="presOf" srcId="{6FE09AF3-39E4-488F-A6B9-02DE17D50BD7}" destId="{D57AA468-03D3-4B29-BC9B-0F35475B7273}" srcOrd="0" destOrd="0" presId="urn:microsoft.com/office/officeart/2005/8/layout/hList1"/>
    <dgm:cxn modelId="{B1A418B7-E6FC-44BB-9E8C-6C81BB690B28}" srcId="{F250522E-8507-4791-BC87-40C220DA4B6F}" destId="{0BAEA723-5E89-4915-8C72-0237AC6A3187}" srcOrd="1" destOrd="0" parTransId="{BB2A3407-F1DF-4D5C-A0A7-AB9E93F58152}" sibTransId="{3082295D-AF7A-40A0-97D3-1688E3EAD6F2}"/>
    <dgm:cxn modelId="{B1348EBA-B77F-40F3-90C9-2C9B660CBC19}" srcId="{F250522E-8507-4791-BC87-40C220DA4B6F}" destId="{CA0C221B-DC34-4D45-AACB-6DFC33F39221}" srcOrd="2" destOrd="0" parTransId="{8236DE6A-42E2-41E4-93C7-98FB2264FD7D}" sibTransId="{C448FC91-5033-44EA-902B-1B255D7E8EC8}"/>
    <dgm:cxn modelId="{5E253DBD-8F4B-4307-994B-9B487113ACEC}" type="presOf" srcId="{4E972FFF-0ADC-4B83-BA15-BCFA2CF928C3}" destId="{24AD68C6-F60F-442D-AECE-30332D75DA2F}" srcOrd="0" destOrd="0" presId="urn:microsoft.com/office/officeart/2005/8/layout/hList1"/>
    <dgm:cxn modelId="{9E78AEBD-302A-44D2-9384-024D90ABE445}" srcId="{E6499196-1F6F-48A9-BEEA-FE4C06FEF6BC}" destId="{E91E399F-D96B-4F91-B939-5CBB7BB1D399}" srcOrd="1" destOrd="0" parTransId="{49DC28E2-015B-4C16-9B8E-A5EEEC59AFDE}" sibTransId="{E459E68C-6E51-4A6E-9955-E4C194833EF2}"/>
    <dgm:cxn modelId="{9303BDBD-71FD-4605-AEA4-893266CE9D45}" srcId="{F250522E-8507-4791-BC87-40C220DA4B6F}" destId="{033E3CBB-5481-4C30-8D8E-485642D46CDF}" srcOrd="5" destOrd="0" parTransId="{2E3432F4-22DB-4A4F-8745-DC655AABBA07}" sibTransId="{47C6B2CA-1774-4CE5-8446-837AFE48342F}"/>
    <dgm:cxn modelId="{33D968BE-0325-401B-86D2-540581928068}" type="presOf" srcId="{5BA48E76-874C-49B0-A932-E952441387D5}" destId="{8A733F59-0999-40E4-8CD8-AE38F70EC3CD}" srcOrd="0" destOrd="9" presId="urn:microsoft.com/office/officeart/2005/8/layout/hList1"/>
    <dgm:cxn modelId="{2564ACC0-2724-47AE-8906-23AF49172C88}" type="presOf" srcId="{1852C5DD-F3A9-4D35-B8C4-0C2F497518DD}" destId="{8A733F59-0999-40E4-8CD8-AE38F70EC3CD}" srcOrd="0" destOrd="6" presId="urn:microsoft.com/office/officeart/2005/8/layout/hList1"/>
    <dgm:cxn modelId="{53B782C9-72D8-41AA-A5E5-275775F7E210}" type="presOf" srcId="{533187F5-A8B3-44F2-B25B-608662F02782}" destId="{8A733F59-0999-40E4-8CD8-AE38F70EC3CD}" srcOrd="0" destOrd="2" presId="urn:microsoft.com/office/officeart/2005/8/layout/hList1"/>
    <dgm:cxn modelId="{D09F86C9-A6A8-4500-9809-A4E6E46237BA}" type="presOf" srcId="{09B8321E-EE56-4630-ADFF-B5EEA1D496CC}" destId="{D57AA468-03D3-4B29-BC9B-0F35475B7273}" srcOrd="0" destOrd="7" presId="urn:microsoft.com/office/officeart/2005/8/layout/hList1"/>
    <dgm:cxn modelId="{DDAE78CA-3509-42EF-ABD7-01D92743A15C}" srcId="{F250522E-8507-4791-BC87-40C220DA4B6F}" destId="{D669751C-0CF4-4887-850D-1E94CA27EAA8}" srcOrd="8" destOrd="0" parTransId="{4B5461C3-3E47-4F2B-8653-D8B4DEB7B9BE}" sibTransId="{23E491B4-A79A-4C03-A7A9-9A9AEB9431E5}"/>
    <dgm:cxn modelId="{478D20CF-8C66-4A75-A98B-E60D43219586}" srcId="{9414B126-6477-475F-9315-45997C551B02}" destId="{CA257563-96F7-4F0E-80EE-14448DB34257}" srcOrd="4" destOrd="0" parTransId="{91BF5E25-EE52-4BEA-8FC8-719FE7701B4B}" sibTransId="{8BE5DBC5-B3C2-400F-A5AA-7A5E46303F56}"/>
    <dgm:cxn modelId="{FBB660CF-8A4C-4B0E-A390-6DCEB3DEC648}" srcId="{F250522E-8507-4791-BC87-40C220DA4B6F}" destId="{BA785532-1076-4541-9A69-4AFB617A453E}" srcOrd="6" destOrd="0" parTransId="{74E7E9F7-EDB9-4856-BC14-D5D4CD96F0E1}" sibTransId="{804A0CE9-3C0B-4973-8DAD-2AF1A7201BEF}"/>
    <dgm:cxn modelId="{CC9CFCD1-7E85-4D49-92AF-48D1B0B530BD}" type="presOf" srcId="{986CAD49-D1B3-4C58-AD18-0BF59063FCAB}" destId="{AFC658A1-6D46-41E2-8625-7C31CE7E1BCE}" srcOrd="0" destOrd="3" presId="urn:microsoft.com/office/officeart/2005/8/layout/hList1"/>
    <dgm:cxn modelId="{4C6EA6D3-AB12-4F3E-BD48-5A0C77FC7462}" type="presOf" srcId="{CA257563-96F7-4F0E-80EE-14448DB34257}" destId="{8A733F59-0999-40E4-8CD8-AE38F70EC3CD}" srcOrd="0" destOrd="5" presId="urn:microsoft.com/office/officeart/2005/8/layout/hList1"/>
    <dgm:cxn modelId="{18F88AD7-4598-4B20-95AC-443B78C67FD1}" srcId="{9414B126-6477-475F-9315-45997C551B02}" destId="{93CC52BC-EB3B-4DED-974E-2F7F96C74171}" srcOrd="2" destOrd="0" parTransId="{2B5D6C8F-CD8C-42E6-8C96-5730FBA97CAA}" sibTransId="{FCA2DFBE-1AAC-4894-BFDF-F4B314B59FAB}"/>
    <dgm:cxn modelId="{E6FA21DE-F26A-4498-82CC-C5354D018DD8}" srcId="{F250522E-8507-4791-BC87-40C220DA4B6F}" destId="{09B8321E-EE56-4630-ADFF-B5EEA1D496CC}" srcOrd="7" destOrd="0" parTransId="{5056E379-0FF4-4855-A41A-0BF5D3F7C751}" sibTransId="{5612D58C-3A13-4794-91C2-0EA77717F760}"/>
    <dgm:cxn modelId="{C42094E2-FCE8-42C7-9D1C-BEA7CDBA89B8}" type="presOf" srcId="{622C57FB-F0B5-410B-92E1-8AFD85A62B42}" destId="{8A733F59-0999-40E4-8CD8-AE38F70EC3CD}" srcOrd="0" destOrd="10" presId="urn:microsoft.com/office/officeart/2005/8/layout/hList1"/>
    <dgm:cxn modelId="{CEE9CEE5-93B0-4F90-A3DE-1DD28EBF4A8B}" type="presOf" srcId="{2304B733-5DA0-45CC-BD18-E8E2FB5DC2E0}" destId="{AFC658A1-6D46-41E2-8625-7C31CE7E1BCE}" srcOrd="0" destOrd="2" presId="urn:microsoft.com/office/officeart/2005/8/layout/hList1"/>
    <dgm:cxn modelId="{09DA4BE9-105B-48EE-ACE6-A386BD95AFC4}" srcId="{2C5BA417-38EF-40BF-8603-3712DC465921}" destId="{5BA48E76-874C-49B0-A932-E952441387D5}" srcOrd="0" destOrd="0" parTransId="{D2FC7A10-ACB1-4D68-BA94-089835C5728B}" sibTransId="{8EB4547B-42CC-4C25-88FD-A3690BF0AFE4}"/>
    <dgm:cxn modelId="{0B96FAEC-28B1-4885-9875-FA7C3B6B5A43}" srcId="{E6499196-1F6F-48A9-BEEA-FE4C06FEF6BC}" destId="{986CAD49-D1B3-4C58-AD18-0BF59063FCAB}" srcOrd="3" destOrd="0" parTransId="{AB88321C-9850-41EE-8FA3-F5E77046A384}" sibTransId="{E4E9FB6A-4B4F-42F5-9467-259D57B33C5F}"/>
    <dgm:cxn modelId="{66332DF7-05AA-4391-864D-554A1B608034}" srcId="{F250522E-8507-4791-BC87-40C220DA4B6F}" destId="{4A8A9D17-5C55-4B5A-903C-E6F411566E06}" srcOrd="3" destOrd="0" parTransId="{23F5D167-F554-4A49-B207-5E2DD0D07A32}" sibTransId="{3CBAD653-D8E2-47AC-A6C1-8F2C935F6745}"/>
    <dgm:cxn modelId="{856E9CF9-CBC6-4CB5-837D-01CA3B22E0A3}" type="presOf" srcId="{157F0963-B695-4064-AD91-98B77148C696}" destId="{AFC658A1-6D46-41E2-8625-7C31CE7E1BCE}" srcOrd="0" destOrd="0" presId="urn:microsoft.com/office/officeart/2005/8/layout/hList1"/>
    <dgm:cxn modelId="{0F7B37FB-ECBA-4530-80F9-E785443D46C5}" type="presOf" srcId="{9B450C70-F72F-46CE-A01E-F4FF19B1D059}" destId="{D57AA468-03D3-4B29-BC9B-0F35475B7273}" srcOrd="0" destOrd="4" presId="urn:microsoft.com/office/officeart/2005/8/layout/hList1"/>
    <dgm:cxn modelId="{04DE66FD-9AA6-4B0D-865E-3927053E1223}" srcId="{4E972FFF-0ADC-4B83-BA15-BCFA2CF928C3}" destId="{E6499196-1F6F-48A9-BEEA-FE4C06FEF6BC}" srcOrd="0" destOrd="0" parTransId="{3F018CE2-4928-4984-9682-EC8AC334F356}" sibTransId="{3A5115DA-7A8C-445C-BD40-F54040427989}"/>
    <dgm:cxn modelId="{86661B89-90F3-49C7-BA65-848A91A87612}" type="presParOf" srcId="{24AD68C6-F60F-442D-AECE-30332D75DA2F}" destId="{804542CE-57EF-4854-A42F-5C6770C583C0}" srcOrd="0" destOrd="0" presId="urn:microsoft.com/office/officeart/2005/8/layout/hList1"/>
    <dgm:cxn modelId="{408D4199-38DF-4BE3-876A-2888271256EA}" type="presParOf" srcId="{804542CE-57EF-4854-A42F-5C6770C583C0}" destId="{72FBEEAD-B56E-4CB4-980E-055A2F91542D}" srcOrd="0" destOrd="0" presId="urn:microsoft.com/office/officeart/2005/8/layout/hList1"/>
    <dgm:cxn modelId="{DB70C3A8-B961-4C37-AD61-9F6CA1EBA02C}" type="presParOf" srcId="{804542CE-57EF-4854-A42F-5C6770C583C0}" destId="{AFC658A1-6D46-41E2-8625-7C31CE7E1BCE}" srcOrd="1" destOrd="0" presId="urn:microsoft.com/office/officeart/2005/8/layout/hList1"/>
    <dgm:cxn modelId="{A5435A13-B3D6-411C-8C6C-376AA04AFFAF}" type="presParOf" srcId="{24AD68C6-F60F-442D-AECE-30332D75DA2F}" destId="{1D26E286-3FCB-46EF-A15E-A086DCDB624D}" srcOrd="1" destOrd="0" presId="urn:microsoft.com/office/officeart/2005/8/layout/hList1"/>
    <dgm:cxn modelId="{CDC4F5FD-B60D-4616-BA95-955BD3E2373F}" type="presParOf" srcId="{24AD68C6-F60F-442D-AECE-30332D75DA2F}" destId="{857C9CE9-4EF9-49C3-A7CC-45C55D0F2D01}" srcOrd="2" destOrd="0" presId="urn:microsoft.com/office/officeart/2005/8/layout/hList1"/>
    <dgm:cxn modelId="{905D6C91-B74A-4E37-A9DA-B5058AF9C6CA}" type="presParOf" srcId="{857C9CE9-4EF9-49C3-A7CC-45C55D0F2D01}" destId="{9A4DA0E3-32F7-4B94-9770-B0CAAFC65976}" srcOrd="0" destOrd="0" presId="urn:microsoft.com/office/officeart/2005/8/layout/hList1"/>
    <dgm:cxn modelId="{266CF39D-B327-4F75-B78E-FA7DF01A306F}" type="presParOf" srcId="{857C9CE9-4EF9-49C3-A7CC-45C55D0F2D01}" destId="{D57AA468-03D3-4B29-BC9B-0F35475B7273}" srcOrd="1" destOrd="0" presId="urn:microsoft.com/office/officeart/2005/8/layout/hList1"/>
    <dgm:cxn modelId="{E0B3F43C-A22F-4395-B214-12D6D0C8B6FA}" type="presParOf" srcId="{24AD68C6-F60F-442D-AECE-30332D75DA2F}" destId="{CFF8069E-63BD-4244-99F4-B138F7CEE1D3}" srcOrd="3" destOrd="0" presId="urn:microsoft.com/office/officeart/2005/8/layout/hList1"/>
    <dgm:cxn modelId="{45AFFCDC-1A84-4FAA-8B8A-870BBEF29E01}" type="presParOf" srcId="{24AD68C6-F60F-442D-AECE-30332D75DA2F}" destId="{0297BB5A-9361-4A8F-BE16-B4491DBAF2D6}" srcOrd="4" destOrd="0" presId="urn:microsoft.com/office/officeart/2005/8/layout/hList1"/>
    <dgm:cxn modelId="{A6ED5BAF-1B93-4B18-ACA1-3F59775965D6}" type="presParOf" srcId="{0297BB5A-9361-4A8F-BE16-B4491DBAF2D6}" destId="{3FB2B7A9-E1ED-45FC-A3EE-7117C0D9FDDC}" srcOrd="0" destOrd="0" presId="urn:microsoft.com/office/officeart/2005/8/layout/hList1"/>
    <dgm:cxn modelId="{DF49B926-6191-4D8F-9B16-19FC546130E6}" type="presParOf" srcId="{0297BB5A-9361-4A8F-BE16-B4491DBAF2D6}" destId="{8A733F59-0999-40E4-8CD8-AE38F70EC3C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F4C1A27-0CD1-4935-9ADD-9F968B5EB1FB}" type="doc">
      <dgm:prSet loTypeId="urn:microsoft.com/office/officeart/2005/8/layout/hList1" loCatId="list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89B606E7-E29B-4FA8-B7F5-782804EC164F}">
      <dgm:prSet custT="1"/>
      <dgm:spPr/>
      <dgm:t>
        <a:bodyPr/>
        <a:lstStyle/>
        <a:p>
          <a:pPr rtl="0"/>
          <a:r>
            <a:rPr lang="en-US" sz="2000" b="1" dirty="0">
              <a:solidFill>
                <a:srgbClr val="003300"/>
              </a:solidFill>
            </a:rPr>
            <a:t>Material selection  </a:t>
          </a:r>
        </a:p>
      </dgm:t>
    </dgm:pt>
    <dgm:pt modelId="{2F81BBE5-2282-4448-8868-FE3B4E5F34EA}" type="parTrans" cxnId="{98BADE38-D712-490D-9E83-82D28412E666}">
      <dgm:prSet/>
      <dgm:spPr/>
      <dgm:t>
        <a:bodyPr/>
        <a:lstStyle/>
        <a:p>
          <a:endParaRPr lang="en-US">
            <a:solidFill>
              <a:srgbClr val="003300"/>
            </a:solidFill>
          </a:endParaRPr>
        </a:p>
      </dgm:t>
    </dgm:pt>
    <dgm:pt modelId="{5C658332-FCF2-4F06-922B-C5BD18038069}" type="sibTrans" cxnId="{98BADE38-D712-490D-9E83-82D28412E666}">
      <dgm:prSet/>
      <dgm:spPr/>
      <dgm:t>
        <a:bodyPr/>
        <a:lstStyle/>
        <a:p>
          <a:endParaRPr lang="en-US">
            <a:solidFill>
              <a:srgbClr val="003300"/>
            </a:solidFill>
          </a:endParaRPr>
        </a:p>
      </dgm:t>
    </dgm:pt>
    <dgm:pt modelId="{E19B5323-D1FD-47F7-BE06-B49EDFA3C46C}">
      <dgm:prSet custT="1"/>
      <dgm:spPr/>
      <dgm:t>
        <a:bodyPr/>
        <a:lstStyle/>
        <a:p>
          <a:pPr rtl="0"/>
          <a:r>
            <a:rPr lang="en-US" sz="1800" dirty="0">
              <a:solidFill>
                <a:srgbClr val="003300"/>
              </a:solidFill>
            </a:rPr>
            <a:t>Inferior products</a:t>
          </a:r>
        </a:p>
      </dgm:t>
    </dgm:pt>
    <dgm:pt modelId="{4BFAECB9-0BF8-48BB-9B85-322A0C934301}" type="parTrans" cxnId="{19C0FFDF-64AC-4061-9885-EF6034AB35F6}">
      <dgm:prSet/>
      <dgm:spPr/>
      <dgm:t>
        <a:bodyPr/>
        <a:lstStyle/>
        <a:p>
          <a:endParaRPr lang="en-US">
            <a:solidFill>
              <a:srgbClr val="003300"/>
            </a:solidFill>
          </a:endParaRPr>
        </a:p>
      </dgm:t>
    </dgm:pt>
    <dgm:pt modelId="{60C7D05C-FE82-48E2-9826-7779D3712CCE}" type="sibTrans" cxnId="{19C0FFDF-64AC-4061-9885-EF6034AB35F6}">
      <dgm:prSet/>
      <dgm:spPr/>
      <dgm:t>
        <a:bodyPr/>
        <a:lstStyle/>
        <a:p>
          <a:endParaRPr lang="en-US">
            <a:solidFill>
              <a:srgbClr val="003300"/>
            </a:solidFill>
          </a:endParaRPr>
        </a:p>
      </dgm:t>
    </dgm:pt>
    <dgm:pt modelId="{D455E11F-572E-4081-8E31-0149075B3226}">
      <dgm:prSet custT="1"/>
      <dgm:spPr/>
      <dgm:t>
        <a:bodyPr/>
        <a:lstStyle/>
        <a:p>
          <a:pPr rtl="0"/>
          <a:r>
            <a:rPr lang="en-US" sz="1800" dirty="0">
              <a:solidFill>
                <a:srgbClr val="003300"/>
              </a:solidFill>
            </a:rPr>
            <a:t>Improper storing and handling, packaging.</a:t>
          </a:r>
        </a:p>
      </dgm:t>
    </dgm:pt>
    <dgm:pt modelId="{1B421115-94F7-45FF-869E-F637CF6E0923}" type="parTrans" cxnId="{5151B2FB-D974-4531-A8DC-CFBDA3BE5DB3}">
      <dgm:prSet/>
      <dgm:spPr/>
      <dgm:t>
        <a:bodyPr/>
        <a:lstStyle/>
        <a:p>
          <a:endParaRPr lang="en-US">
            <a:solidFill>
              <a:srgbClr val="003300"/>
            </a:solidFill>
          </a:endParaRPr>
        </a:p>
      </dgm:t>
    </dgm:pt>
    <dgm:pt modelId="{A05C9852-8AE6-425B-97E7-2362735881A1}" type="sibTrans" cxnId="{5151B2FB-D974-4531-A8DC-CFBDA3BE5DB3}">
      <dgm:prSet/>
      <dgm:spPr/>
      <dgm:t>
        <a:bodyPr/>
        <a:lstStyle/>
        <a:p>
          <a:endParaRPr lang="en-US">
            <a:solidFill>
              <a:srgbClr val="003300"/>
            </a:solidFill>
          </a:endParaRPr>
        </a:p>
      </dgm:t>
    </dgm:pt>
    <dgm:pt modelId="{76D2CCAD-2ED3-45EC-B745-A54D09E1B35C}">
      <dgm:prSet custT="1"/>
      <dgm:spPr/>
      <dgm:t>
        <a:bodyPr/>
        <a:lstStyle/>
        <a:p>
          <a:pPr rtl="0"/>
          <a:r>
            <a:rPr lang="en-US" sz="1800" dirty="0">
              <a:solidFill>
                <a:srgbClr val="003300"/>
              </a:solidFill>
            </a:rPr>
            <a:t>Impurities incorporated</a:t>
          </a:r>
        </a:p>
      </dgm:t>
    </dgm:pt>
    <dgm:pt modelId="{F4A85680-4F06-4A81-B7E8-886D5790AC74}" type="parTrans" cxnId="{752D801D-11C1-429C-80E5-D1FFEAF84CBA}">
      <dgm:prSet/>
      <dgm:spPr/>
      <dgm:t>
        <a:bodyPr/>
        <a:lstStyle/>
        <a:p>
          <a:endParaRPr lang="en-US">
            <a:solidFill>
              <a:srgbClr val="003300"/>
            </a:solidFill>
          </a:endParaRPr>
        </a:p>
      </dgm:t>
    </dgm:pt>
    <dgm:pt modelId="{2FA937E9-E85C-4635-8B49-8E3A9641066F}" type="sibTrans" cxnId="{752D801D-11C1-429C-80E5-D1FFEAF84CBA}">
      <dgm:prSet/>
      <dgm:spPr/>
      <dgm:t>
        <a:bodyPr/>
        <a:lstStyle/>
        <a:p>
          <a:endParaRPr lang="en-US">
            <a:solidFill>
              <a:srgbClr val="003300"/>
            </a:solidFill>
          </a:endParaRPr>
        </a:p>
      </dgm:t>
    </dgm:pt>
    <dgm:pt modelId="{10A719AA-1E70-4769-8134-51F443D666B7}">
      <dgm:prSet custT="1"/>
      <dgm:spPr/>
      <dgm:t>
        <a:bodyPr/>
        <a:lstStyle/>
        <a:p>
          <a:pPr rtl="0"/>
          <a:r>
            <a:rPr lang="en-US" sz="1800" dirty="0">
              <a:solidFill>
                <a:srgbClr val="003300"/>
              </a:solidFill>
            </a:rPr>
            <a:t>Technique sensitivity</a:t>
          </a:r>
        </a:p>
      </dgm:t>
    </dgm:pt>
    <dgm:pt modelId="{D1798FE1-584C-4B8B-89A4-869C5C9F9AC8}" type="parTrans" cxnId="{5932CD27-2F56-4C6C-9631-781DBCBCC750}">
      <dgm:prSet/>
      <dgm:spPr/>
      <dgm:t>
        <a:bodyPr/>
        <a:lstStyle/>
        <a:p>
          <a:endParaRPr lang="en-US">
            <a:solidFill>
              <a:srgbClr val="003300"/>
            </a:solidFill>
          </a:endParaRPr>
        </a:p>
      </dgm:t>
    </dgm:pt>
    <dgm:pt modelId="{F415648D-B3F0-4E0B-8BAC-CB1362C3E5E7}" type="sibTrans" cxnId="{5932CD27-2F56-4C6C-9631-781DBCBCC750}">
      <dgm:prSet/>
      <dgm:spPr/>
      <dgm:t>
        <a:bodyPr/>
        <a:lstStyle/>
        <a:p>
          <a:endParaRPr lang="en-US">
            <a:solidFill>
              <a:srgbClr val="003300"/>
            </a:solidFill>
          </a:endParaRPr>
        </a:p>
      </dgm:t>
    </dgm:pt>
    <dgm:pt modelId="{4517316A-F1A5-4E87-8870-52367C568AD3}">
      <dgm:prSet custT="1"/>
      <dgm:spPr/>
      <dgm:t>
        <a:bodyPr/>
        <a:lstStyle/>
        <a:p>
          <a:pPr rtl="0"/>
          <a:r>
            <a:rPr lang="en-US" sz="2000" b="1" dirty="0">
              <a:solidFill>
                <a:srgbClr val="003300"/>
              </a:solidFill>
            </a:rPr>
            <a:t>Operator factors </a:t>
          </a:r>
        </a:p>
      </dgm:t>
    </dgm:pt>
    <dgm:pt modelId="{E1940CE2-AFA8-4EED-871C-1A6FFB18E23D}" type="parTrans" cxnId="{8D4B1F49-2EDA-4B9F-84B4-AF33AEB826C6}">
      <dgm:prSet/>
      <dgm:spPr/>
      <dgm:t>
        <a:bodyPr/>
        <a:lstStyle/>
        <a:p>
          <a:endParaRPr lang="en-US">
            <a:solidFill>
              <a:srgbClr val="003300"/>
            </a:solidFill>
          </a:endParaRPr>
        </a:p>
      </dgm:t>
    </dgm:pt>
    <dgm:pt modelId="{CB4DA267-DE35-4806-A146-F9C7AF582E8F}" type="sibTrans" cxnId="{8D4B1F49-2EDA-4B9F-84B4-AF33AEB826C6}">
      <dgm:prSet/>
      <dgm:spPr/>
      <dgm:t>
        <a:bodyPr/>
        <a:lstStyle/>
        <a:p>
          <a:endParaRPr lang="en-US">
            <a:solidFill>
              <a:srgbClr val="003300"/>
            </a:solidFill>
          </a:endParaRPr>
        </a:p>
      </dgm:t>
    </dgm:pt>
    <dgm:pt modelId="{1D209137-CE60-4A90-9D5D-843DF60632E0}">
      <dgm:prSet custT="1"/>
      <dgm:spPr/>
      <dgm:t>
        <a:bodyPr/>
        <a:lstStyle/>
        <a:p>
          <a:pPr rtl="0"/>
          <a:r>
            <a:rPr lang="en-US" sz="1800" dirty="0">
              <a:solidFill>
                <a:srgbClr val="003300"/>
              </a:solidFill>
            </a:rPr>
            <a:t>Improper diagnosis and wrong treatment modality suggested</a:t>
          </a:r>
        </a:p>
      </dgm:t>
    </dgm:pt>
    <dgm:pt modelId="{E8CEC6A5-CE7E-4A95-BC21-1A2FCA45419C}" type="parTrans" cxnId="{4D54280C-34F6-4F17-AE10-2B1EBD0BF954}">
      <dgm:prSet/>
      <dgm:spPr/>
      <dgm:t>
        <a:bodyPr/>
        <a:lstStyle/>
        <a:p>
          <a:endParaRPr lang="en-US">
            <a:solidFill>
              <a:srgbClr val="003300"/>
            </a:solidFill>
          </a:endParaRPr>
        </a:p>
      </dgm:t>
    </dgm:pt>
    <dgm:pt modelId="{5A39962B-A9FB-4533-8395-EDC0B6947023}" type="sibTrans" cxnId="{4D54280C-34F6-4F17-AE10-2B1EBD0BF954}">
      <dgm:prSet/>
      <dgm:spPr/>
      <dgm:t>
        <a:bodyPr/>
        <a:lstStyle/>
        <a:p>
          <a:endParaRPr lang="en-US">
            <a:solidFill>
              <a:srgbClr val="003300"/>
            </a:solidFill>
          </a:endParaRPr>
        </a:p>
      </dgm:t>
    </dgm:pt>
    <dgm:pt modelId="{BD66755C-590F-48F7-BD87-3B2DF58F53D8}">
      <dgm:prSet custT="1"/>
      <dgm:spPr/>
      <dgm:t>
        <a:bodyPr/>
        <a:lstStyle/>
        <a:p>
          <a:pPr rtl="0"/>
          <a:r>
            <a:rPr lang="en-US" sz="1800" dirty="0">
              <a:solidFill>
                <a:srgbClr val="003300"/>
              </a:solidFill>
            </a:rPr>
            <a:t>Improper case selection and material selection</a:t>
          </a:r>
        </a:p>
      </dgm:t>
    </dgm:pt>
    <dgm:pt modelId="{FAA297FF-BD30-4DEA-98FA-663DD05A009F}" type="parTrans" cxnId="{97F801E4-7414-4B93-9C67-C75DF23E44DE}">
      <dgm:prSet/>
      <dgm:spPr/>
      <dgm:t>
        <a:bodyPr/>
        <a:lstStyle/>
        <a:p>
          <a:endParaRPr lang="en-US">
            <a:solidFill>
              <a:srgbClr val="003300"/>
            </a:solidFill>
          </a:endParaRPr>
        </a:p>
      </dgm:t>
    </dgm:pt>
    <dgm:pt modelId="{E9F54516-5271-417B-A4B5-494918513EC0}" type="sibTrans" cxnId="{97F801E4-7414-4B93-9C67-C75DF23E44DE}">
      <dgm:prSet/>
      <dgm:spPr/>
      <dgm:t>
        <a:bodyPr/>
        <a:lstStyle/>
        <a:p>
          <a:endParaRPr lang="en-US">
            <a:solidFill>
              <a:srgbClr val="003300"/>
            </a:solidFill>
          </a:endParaRPr>
        </a:p>
      </dgm:t>
    </dgm:pt>
    <dgm:pt modelId="{D4EB0E56-8FBD-4F60-BA8A-EC3EE1604A28}">
      <dgm:prSet custT="1"/>
      <dgm:spPr/>
      <dgm:t>
        <a:bodyPr/>
        <a:lstStyle/>
        <a:p>
          <a:pPr rtl="0"/>
          <a:r>
            <a:rPr lang="en-US" sz="1800" dirty="0">
              <a:solidFill>
                <a:srgbClr val="003300"/>
              </a:solidFill>
            </a:rPr>
            <a:t>Lack of knowledge of about use of restorative material </a:t>
          </a:r>
        </a:p>
      </dgm:t>
    </dgm:pt>
    <dgm:pt modelId="{81E852BD-7400-486E-942D-F34A8F76AD13}" type="parTrans" cxnId="{8F45DBB0-CCD9-4453-B76C-65680BF6E4D0}">
      <dgm:prSet/>
      <dgm:spPr/>
      <dgm:t>
        <a:bodyPr/>
        <a:lstStyle/>
        <a:p>
          <a:endParaRPr lang="en-US">
            <a:solidFill>
              <a:srgbClr val="003300"/>
            </a:solidFill>
          </a:endParaRPr>
        </a:p>
      </dgm:t>
    </dgm:pt>
    <dgm:pt modelId="{2AC0BD49-7F89-4E85-8FA4-A4119B2777AB}" type="sibTrans" cxnId="{8F45DBB0-CCD9-4453-B76C-65680BF6E4D0}">
      <dgm:prSet/>
      <dgm:spPr/>
      <dgm:t>
        <a:bodyPr/>
        <a:lstStyle/>
        <a:p>
          <a:endParaRPr lang="en-US">
            <a:solidFill>
              <a:srgbClr val="003300"/>
            </a:solidFill>
          </a:endParaRPr>
        </a:p>
      </dgm:t>
    </dgm:pt>
    <dgm:pt modelId="{746E7465-3195-45A2-BADF-F359DB6A1D16}">
      <dgm:prSet custT="1"/>
      <dgm:spPr/>
      <dgm:t>
        <a:bodyPr/>
        <a:lstStyle/>
        <a:p>
          <a:pPr rtl="0"/>
          <a:r>
            <a:rPr lang="en-US" sz="1800" dirty="0">
              <a:solidFill>
                <a:srgbClr val="003300"/>
              </a:solidFill>
            </a:rPr>
            <a:t>lack of skill</a:t>
          </a:r>
        </a:p>
      </dgm:t>
    </dgm:pt>
    <dgm:pt modelId="{6365960F-B9C6-493B-9D28-18F82E90391B}" type="parTrans" cxnId="{49E401D6-84EC-43B7-9494-F943DE1626E4}">
      <dgm:prSet/>
      <dgm:spPr/>
      <dgm:t>
        <a:bodyPr/>
        <a:lstStyle/>
        <a:p>
          <a:endParaRPr lang="en-US">
            <a:solidFill>
              <a:srgbClr val="003300"/>
            </a:solidFill>
          </a:endParaRPr>
        </a:p>
      </dgm:t>
    </dgm:pt>
    <dgm:pt modelId="{72BB1687-9B8C-4005-9BC6-3D5CAFFD7FB9}" type="sibTrans" cxnId="{49E401D6-84EC-43B7-9494-F943DE1626E4}">
      <dgm:prSet/>
      <dgm:spPr/>
      <dgm:t>
        <a:bodyPr/>
        <a:lstStyle/>
        <a:p>
          <a:endParaRPr lang="en-US">
            <a:solidFill>
              <a:srgbClr val="003300"/>
            </a:solidFill>
          </a:endParaRPr>
        </a:p>
      </dgm:t>
    </dgm:pt>
    <dgm:pt modelId="{0CF026B1-4B1D-4237-A3E0-BE366459D665}">
      <dgm:prSet custT="1"/>
      <dgm:spPr/>
      <dgm:t>
        <a:bodyPr/>
        <a:lstStyle/>
        <a:p>
          <a:pPr rtl="0"/>
          <a:r>
            <a:rPr lang="en-US" sz="1800" dirty="0">
              <a:solidFill>
                <a:srgbClr val="003300"/>
              </a:solidFill>
            </a:rPr>
            <a:t>negligent attitude</a:t>
          </a:r>
        </a:p>
      </dgm:t>
    </dgm:pt>
    <dgm:pt modelId="{B64049E0-1326-4C79-BC23-72EA746B2617}" type="parTrans" cxnId="{0C6356ED-D90F-4A94-94CC-1213197BEB08}">
      <dgm:prSet/>
      <dgm:spPr/>
      <dgm:t>
        <a:bodyPr/>
        <a:lstStyle/>
        <a:p>
          <a:endParaRPr lang="en-US">
            <a:solidFill>
              <a:srgbClr val="003300"/>
            </a:solidFill>
          </a:endParaRPr>
        </a:p>
      </dgm:t>
    </dgm:pt>
    <dgm:pt modelId="{33EA797F-1974-4CE7-A383-CF7630279F1F}" type="sibTrans" cxnId="{0C6356ED-D90F-4A94-94CC-1213197BEB08}">
      <dgm:prSet/>
      <dgm:spPr/>
      <dgm:t>
        <a:bodyPr/>
        <a:lstStyle/>
        <a:p>
          <a:endParaRPr lang="en-US">
            <a:solidFill>
              <a:srgbClr val="003300"/>
            </a:solidFill>
          </a:endParaRPr>
        </a:p>
      </dgm:t>
    </dgm:pt>
    <dgm:pt modelId="{88496B72-FA7A-4315-B5E3-2A95F2AF61D8}">
      <dgm:prSet custT="1"/>
      <dgm:spPr/>
      <dgm:t>
        <a:bodyPr/>
        <a:lstStyle/>
        <a:p>
          <a:pPr rtl="0"/>
          <a:r>
            <a:rPr lang="en-US" sz="2000" b="1" dirty="0">
              <a:solidFill>
                <a:srgbClr val="003300"/>
              </a:solidFill>
            </a:rPr>
            <a:t>Patient factors</a:t>
          </a:r>
        </a:p>
      </dgm:t>
    </dgm:pt>
    <dgm:pt modelId="{703130F1-A00E-4F1C-967B-C13E97A5FE80}" type="parTrans" cxnId="{0C49C43A-DD28-48F4-BB64-345ECABFF772}">
      <dgm:prSet/>
      <dgm:spPr/>
      <dgm:t>
        <a:bodyPr/>
        <a:lstStyle/>
        <a:p>
          <a:endParaRPr lang="en-US">
            <a:solidFill>
              <a:srgbClr val="003300"/>
            </a:solidFill>
          </a:endParaRPr>
        </a:p>
      </dgm:t>
    </dgm:pt>
    <dgm:pt modelId="{E3034A24-436C-49F3-A3AB-C55C4E79C6C5}" type="sibTrans" cxnId="{0C49C43A-DD28-48F4-BB64-345ECABFF772}">
      <dgm:prSet/>
      <dgm:spPr/>
      <dgm:t>
        <a:bodyPr/>
        <a:lstStyle/>
        <a:p>
          <a:endParaRPr lang="en-US">
            <a:solidFill>
              <a:srgbClr val="003300"/>
            </a:solidFill>
          </a:endParaRPr>
        </a:p>
      </dgm:t>
    </dgm:pt>
    <dgm:pt modelId="{7EF99D66-3748-47FD-AE96-F9AC0CA8B7B6}">
      <dgm:prSet custT="1"/>
      <dgm:spPr/>
      <dgm:t>
        <a:bodyPr/>
        <a:lstStyle/>
        <a:p>
          <a:pPr rtl="0"/>
          <a:r>
            <a:rPr lang="en-US" sz="1800" dirty="0">
              <a:solidFill>
                <a:srgbClr val="003300"/>
              </a:solidFill>
            </a:rPr>
            <a:t>Not following post-operative instructions &amp; maintenance</a:t>
          </a:r>
        </a:p>
      </dgm:t>
    </dgm:pt>
    <dgm:pt modelId="{EEFC397E-DAD2-45C0-B07D-D51F49DD5F4B}" type="parTrans" cxnId="{585667F6-3FC7-42E9-833C-7C14A491F7EA}">
      <dgm:prSet/>
      <dgm:spPr/>
      <dgm:t>
        <a:bodyPr/>
        <a:lstStyle/>
        <a:p>
          <a:endParaRPr lang="en-US">
            <a:solidFill>
              <a:srgbClr val="003300"/>
            </a:solidFill>
          </a:endParaRPr>
        </a:p>
      </dgm:t>
    </dgm:pt>
    <dgm:pt modelId="{847B5374-3F4E-472C-A9BA-86E04D04335C}" type="sibTrans" cxnId="{585667F6-3FC7-42E9-833C-7C14A491F7EA}">
      <dgm:prSet/>
      <dgm:spPr/>
      <dgm:t>
        <a:bodyPr/>
        <a:lstStyle/>
        <a:p>
          <a:endParaRPr lang="en-US">
            <a:solidFill>
              <a:srgbClr val="003300"/>
            </a:solidFill>
          </a:endParaRPr>
        </a:p>
      </dgm:t>
    </dgm:pt>
    <dgm:pt modelId="{C31AC040-435A-45F2-B170-6CBB8833EF9E}">
      <dgm:prSet custT="1"/>
      <dgm:spPr/>
      <dgm:t>
        <a:bodyPr/>
        <a:lstStyle/>
        <a:p>
          <a:pPr rtl="0"/>
          <a:r>
            <a:rPr lang="en-US" sz="1800" dirty="0">
              <a:solidFill>
                <a:srgbClr val="003300"/>
              </a:solidFill>
            </a:rPr>
            <a:t>Improper Oral hygiene protocol </a:t>
          </a:r>
        </a:p>
      </dgm:t>
    </dgm:pt>
    <dgm:pt modelId="{300FC47A-840D-4D03-B5A1-9E74068CD7D1}" type="parTrans" cxnId="{725134E9-175A-4F58-99CD-38AE38B7FF46}">
      <dgm:prSet/>
      <dgm:spPr/>
      <dgm:t>
        <a:bodyPr/>
        <a:lstStyle/>
        <a:p>
          <a:endParaRPr lang="en-US">
            <a:solidFill>
              <a:srgbClr val="003300"/>
            </a:solidFill>
          </a:endParaRPr>
        </a:p>
      </dgm:t>
    </dgm:pt>
    <dgm:pt modelId="{B55D7C3F-F3C2-4B40-B1FD-6062398EE1E9}" type="sibTrans" cxnId="{725134E9-175A-4F58-99CD-38AE38B7FF46}">
      <dgm:prSet/>
      <dgm:spPr/>
      <dgm:t>
        <a:bodyPr/>
        <a:lstStyle/>
        <a:p>
          <a:endParaRPr lang="en-US">
            <a:solidFill>
              <a:srgbClr val="003300"/>
            </a:solidFill>
          </a:endParaRPr>
        </a:p>
      </dgm:t>
    </dgm:pt>
    <dgm:pt modelId="{1D9ABABE-CEB7-4642-8366-13B04DD01D0C}">
      <dgm:prSet custT="1"/>
      <dgm:spPr/>
      <dgm:t>
        <a:bodyPr/>
        <a:lstStyle/>
        <a:p>
          <a:pPr rtl="0"/>
          <a:r>
            <a:rPr lang="en-US" sz="1800" dirty="0">
              <a:solidFill>
                <a:srgbClr val="003300"/>
              </a:solidFill>
            </a:rPr>
            <a:t>Deleterious habits</a:t>
          </a:r>
        </a:p>
      </dgm:t>
    </dgm:pt>
    <dgm:pt modelId="{1F67999F-6D06-4E08-A91F-82E413BCAAEE}" type="parTrans" cxnId="{25DF56B0-5ED2-4B89-BBE7-9DD86EA6079A}">
      <dgm:prSet/>
      <dgm:spPr/>
      <dgm:t>
        <a:bodyPr/>
        <a:lstStyle/>
        <a:p>
          <a:endParaRPr lang="en-US">
            <a:solidFill>
              <a:srgbClr val="003300"/>
            </a:solidFill>
          </a:endParaRPr>
        </a:p>
      </dgm:t>
    </dgm:pt>
    <dgm:pt modelId="{1118465E-F6C6-4B94-B844-524502D9DA8D}" type="sibTrans" cxnId="{25DF56B0-5ED2-4B89-BBE7-9DD86EA6079A}">
      <dgm:prSet/>
      <dgm:spPr/>
      <dgm:t>
        <a:bodyPr/>
        <a:lstStyle/>
        <a:p>
          <a:endParaRPr lang="en-US">
            <a:solidFill>
              <a:srgbClr val="003300"/>
            </a:solidFill>
          </a:endParaRPr>
        </a:p>
      </dgm:t>
    </dgm:pt>
    <dgm:pt modelId="{C9F3B16C-2928-4CDB-85F0-4181A47433D1}">
      <dgm:prSet custT="1"/>
      <dgm:spPr/>
      <dgm:t>
        <a:bodyPr/>
        <a:lstStyle/>
        <a:p>
          <a:pPr rtl="0"/>
          <a:endParaRPr lang="en-US" sz="1800" dirty="0">
            <a:solidFill>
              <a:srgbClr val="003300"/>
            </a:solidFill>
          </a:endParaRPr>
        </a:p>
      </dgm:t>
    </dgm:pt>
    <dgm:pt modelId="{DF4FF8C5-D127-4092-998D-E6C5623A1523}" type="parTrans" cxnId="{6F9E0448-5121-42B9-981E-6B12BEF0ED5B}">
      <dgm:prSet/>
      <dgm:spPr/>
      <dgm:t>
        <a:bodyPr/>
        <a:lstStyle/>
        <a:p>
          <a:endParaRPr lang="en-US">
            <a:solidFill>
              <a:srgbClr val="003300"/>
            </a:solidFill>
          </a:endParaRPr>
        </a:p>
      </dgm:t>
    </dgm:pt>
    <dgm:pt modelId="{6726B6A6-3E4E-4F5B-AC80-D715721CBE07}" type="sibTrans" cxnId="{6F9E0448-5121-42B9-981E-6B12BEF0ED5B}">
      <dgm:prSet/>
      <dgm:spPr/>
      <dgm:t>
        <a:bodyPr/>
        <a:lstStyle/>
        <a:p>
          <a:endParaRPr lang="en-US">
            <a:solidFill>
              <a:srgbClr val="003300"/>
            </a:solidFill>
          </a:endParaRPr>
        </a:p>
      </dgm:t>
    </dgm:pt>
    <dgm:pt modelId="{D8E30EDE-B85D-4AD4-9C03-1729FC377CE1}" type="pres">
      <dgm:prSet presAssocID="{9F4C1A27-0CD1-4935-9ADD-9F968B5EB1FB}" presName="Name0" presStyleCnt="0">
        <dgm:presLayoutVars>
          <dgm:dir/>
          <dgm:animLvl val="lvl"/>
          <dgm:resizeHandles val="exact"/>
        </dgm:presLayoutVars>
      </dgm:prSet>
      <dgm:spPr/>
    </dgm:pt>
    <dgm:pt modelId="{9BB92E3F-8191-4F1F-A7C1-8B079D3AE140}" type="pres">
      <dgm:prSet presAssocID="{89B606E7-E29B-4FA8-B7F5-782804EC164F}" presName="composite" presStyleCnt="0"/>
      <dgm:spPr/>
    </dgm:pt>
    <dgm:pt modelId="{19499477-6BA6-4942-B90F-504FF196956C}" type="pres">
      <dgm:prSet presAssocID="{89B606E7-E29B-4FA8-B7F5-782804EC164F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FDFD7CDC-F545-49AA-8104-4FB3B083C932}" type="pres">
      <dgm:prSet presAssocID="{89B606E7-E29B-4FA8-B7F5-782804EC164F}" presName="desTx" presStyleLbl="alignAccFollowNode1" presStyleIdx="0" presStyleCnt="3">
        <dgm:presLayoutVars>
          <dgm:bulletEnabled val="1"/>
        </dgm:presLayoutVars>
      </dgm:prSet>
      <dgm:spPr/>
    </dgm:pt>
    <dgm:pt modelId="{5C727047-C0F1-4D5B-B4BC-4E900AB27623}" type="pres">
      <dgm:prSet presAssocID="{5C658332-FCF2-4F06-922B-C5BD18038069}" presName="space" presStyleCnt="0"/>
      <dgm:spPr/>
    </dgm:pt>
    <dgm:pt modelId="{BE768788-9FFE-47A6-B725-15F9FFA69008}" type="pres">
      <dgm:prSet presAssocID="{4517316A-F1A5-4E87-8870-52367C568AD3}" presName="composite" presStyleCnt="0"/>
      <dgm:spPr/>
    </dgm:pt>
    <dgm:pt modelId="{12900A0E-48C9-417A-B16D-9CB37C7CD669}" type="pres">
      <dgm:prSet presAssocID="{4517316A-F1A5-4E87-8870-52367C568AD3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7F84C9E6-924B-475E-8B3A-14F607833C44}" type="pres">
      <dgm:prSet presAssocID="{4517316A-F1A5-4E87-8870-52367C568AD3}" presName="desTx" presStyleLbl="alignAccFollowNode1" presStyleIdx="1" presStyleCnt="3">
        <dgm:presLayoutVars>
          <dgm:bulletEnabled val="1"/>
        </dgm:presLayoutVars>
      </dgm:prSet>
      <dgm:spPr/>
    </dgm:pt>
    <dgm:pt modelId="{A6759BCC-1D7C-4BE7-B0BA-25C37606B34C}" type="pres">
      <dgm:prSet presAssocID="{CB4DA267-DE35-4806-A146-F9C7AF582E8F}" presName="space" presStyleCnt="0"/>
      <dgm:spPr/>
    </dgm:pt>
    <dgm:pt modelId="{1C65FD93-C391-4752-B617-02E739BB3F0F}" type="pres">
      <dgm:prSet presAssocID="{88496B72-FA7A-4315-B5E3-2A95F2AF61D8}" presName="composite" presStyleCnt="0"/>
      <dgm:spPr/>
    </dgm:pt>
    <dgm:pt modelId="{E63A4470-02EC-445D-8231-0E8EA73D0A48}" type="pres">
      <dgm:prSet presAssocID="{88496B72-FA7A-4315-B5E3-2A95F2AF61D8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3D8E57C3-6BF4-48F1-A263-407B07ABFF69}" type="pres">
      <dgm:prSet presAssocID="{88496B72-FA7A-4315-B5E3-2A95F2AF61D8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BBDB4608-9E7F-4306-BA80-F2A22B473CBA}" type="presOf" srcId="{D4EB0E56-8FBD-4F60-BA8A-EC3EE1604A28}" destId="{7F84C9E6-924B-475E-8B3A-14F607833C44}" srcOrd="0" destOrd="2" presId="urn:microsoft.com/office/officeart/2005/8/layout/hList1"/>
    <dgm:cxn modelId="{4D54280C-34F6-4F17-AE10-2B1EBD0BF954}" srcId="{4517316A-F1A5-4E87-8870-52367C568AD3}" destId="{1D209137-CE60-4A90-9D5D-843DF60632E0}" srcOrd="0" destOrd="0" parTransId="{E8CEC6A5-CE7E-4A95-BC21-1A2FCA45419C}" sibTransId="{5A39962B-A9FB-4533-8395-EDC0B6947023}"/>
    <dgm:cxn modelId="{CFF6E913-34FC-4080-AA0F-321A9B244DCB}" type="presOf" srcId="{746E7465-3195-45A2-BADF-F359DB6A1D16}" destId="{7F84C9E6-924B-475E-8B3A-14F607833C44}" srcOrd="0" destOrd="3" presId="urn:microsoft.com/office/officeart/2005/8/layout/hList1"/>
    <dgm:cxn modelId="{752D801D-11C1-429C-80E5-D1FFEAF84CBA}" srcId="{89B606E7-E29B-4FA8-B7F5-782804EC164F}" destId="{76D2CCAD-2ED3-45EC-B745-A54D09E1B35C}" srcOrd="2" destOrd="0" parTransId="{F4A85680-4F06-4A81-B7E8-886D5790AC74}" sibTransId="{2FA937E9-E85C-4635-8B49-8E3A9641066F}"/>
    <dgm:cxn modelId="{46B8DF1E-5EBD-496F-881C-FC4967B8874D}" type="presOf" srcId="{4517316A-F1A5-4E87-8870-52367C568AD3}" destId="{12900A0E-48C9-417A-B16D-9CB37C7CD669}" srcOrd="0" destOrd="0" presId="urn:microsoft.com/office/officeart/2005/8/layout/hList1"/>
    <dgm:cxn modelId="{78AEDC26-69A1-4BBF-A39F-B47F4CD795D1}" type="presOf" srcId="{7EF99D66-3748-47FD-AE96-F9AC0CA8B7B6}" destId="{3D8E57C3-6BF4-48F1-A263-407B07ABFF69}" srcOrd="0" destOrd="0" presId="urn:microsoft.com/office/officeart/2005/8/layout/hList1"/>
    <dgm:cxn modelId="{5932CD27-2F56-4C6C-9631-781DBCBCC750}" srcId="{89B606E7-E29B-4FA8-B7F5-782804EC164F}" destId="{10A719AA-1E70-4769-8134-51F443D666B7}" srcOrd="3" destOrd="0" parTransId="{D1798FE1-584C-4B8B-89A4-869C5C9F9AC8}" sibTransId="{F415648D-B3F0-4E0B-8BAC-CB1362C3E5E7}"/>
    <dgm:cxn modelId="{98BADE38-D712-490D-9E83-82D28412E666}" srcId="{9F4C1A27-0CD1-4935-9ADD-9F968B5EB1FB}" destId="{89B606E7-E29B-4FA8-B7F5-782804EC164F}" srcOrd="0" destOrd="0" parTransId="{2F81BBE5-2282-4448-8868-FE3B4E5F34EA}" sibTransId="{5C658332-FCF2-4F06-922B-C5BD18038069}"/>
    <dgm:cxn modelId="{0C49C43A-DD28-48F4-BB64-345ECABFF772}" srcId="{9F4C1A27-0CD1-4935-9ADD-9F968B5EB1FB}" destId="{88496B72-FA7A-4315-B5E3-2A95F2AF61D8}" srcOrd="2" destOrd="0" parTransId="{703130F1-A00E-4F1C-967B-C13E97A5FE80}" sibTransId="{E3034A24-436C-49F3-A3AB-C55C4E79C6C5}"/>
    <dgm:cxn modelId="{51666646-D650-4635-A0DC-D55D436EF33D}" type="presOf" srcId="{C31AC040-435A-45F2-B170-6CBB8833EF9E}" destId="{3D8E57C3-6BF4-48F1-A263-407B07ABFF69}" srcOrd="0" destOrd="1" presId="urn:microsoft.com/office/officeart/2005/8/layout/hList1"/>
    <dgm:cxn modelId="{6F9E0448-5121-42B9-981E-6B12BEF0ED5B}" srcId="{88496B72-FA7A-4315-B5E3-2A95F2AF61D8}" destId="{C9F3B16C-2928-4CDB-85F0-4181A47433D1}" srcOrd="3" destOrd="0" parTransId="{DF4FF8C5-D127-4092-998D-E6C5623A1523}" sibTransId="{6726B6A6-3E4E-4F5B-AC80-D715721CBE07}"/>
    <dgm:cxn modelId="{8D4B1F49-2EDA-4B9F-84B4-AF33AEB826C6}" srcId="{9F4C1A27-0CD1-4935-9ADD-9F968B5EB1FB}" destId="{4517316A-F1A5-4E87-8870-52367C568AD3}" srcOrd="1" destOrd="0" parTransId="{E1940CE2-AFA8-4EED-871C-1A6FFB18E23D}" sibTransId="{CB4DA267-DE35-4806-A146-F9C7AF582E8F}"/>
    <dgm:cxn modelId="{B3FEBB6B-0C69-4545-AFC8-98B6C0924480}" type="presOf" srcId="{88496B72-FA7A-4315-B5E3-2A95F2AF61D8}" destId="{E63A4470-02EC-445D-8231-0E8EA73D0A48}" srcOrd="0" destOrd="0" presId="urn:microsoft.com/office/officeart/2005/8/layout/hList1"/>
    <dgm:cxn modelId="{9E05CF58-5B52-4613-89B2-A546D4356AEB}" type="presOf" srcId="{0CF026B1-4B1D-4237-A3E0-BE366459D665}" destId="{7F84C9E6-924B-475E-8B3A-14F607833C44}" srcOrd="0" destOrd="4" presId="urn:microsoft.com/office/officeart/2005/8/layout/hList1"/>
    <dgm:cxn modelId="{F1F78D7B-5F63-4585-BC9A-6E3E13011646}" type="presOf" srcId="{D455E11F-572E-4081-8E31-0149075B3226}" destId="{FDFD7CDC-F545-49AA-8104-4FB3B083C932}" srcOrd="0" destOrd="1" presId="urn:microsoft.com/office/officeart/2005/8/layout/hList1"/>
    <dgm:cxn modelId="{0D41DC7C-43E6-4FA5-AB0C-3E29BF0BEFA4}" type="presOf" srcId="{1D9ABABE-CEB7-4642-8366-13B04DD01D0C}" destId="{3D8E57C3-6BF4-48F1-A263-407B07ABFF69}" srcOrd="0" destOrd="2" presId="urn:microsoft.com/office/officeart/2005/8/layout/hList1"/>
    <dgm:cxn modelId="{2FF40E84-1061-4388-9156-0ACF9DDCE044}" type="presOf" srcId="{10A719AA-1E70-4769-8134-51F443D666B7}" destId="{FDFD7CDC-F545-49AA-8104-4FB3B083C932}" srcOrd="0" destOrd="3" presId="urn:microsoft.com/office/officeart/2005/8/layout/hList1"/>
    <dgm:cxn modelId="{1C4B7390-4981-485B-B0EE-6CA97D9D527A}" type="presOf" srcId="{BD66755C-590F-48F7-BD87-3B2DF58F53D8}" destId="{7F84C9E6-924B-475E-8B3A-14F607833C44}" srcOrd="0" destOrd="1" presId="urn:microsoft.com/office/officeart/2005/8/layout/hList1"/>
    <dgm:cxn modelId="{5472B89B-8B74-4581-954C-57926FABD435}" type="presOf" srcId="{89B606E7-E29B-4FA8-B7F5-782804EC164F}" destId="{19499477-6BA6-4942-B90F-504FF196956C}" srcOrd="0" destOrd="0" presId="urn:microsoft.com/office/officeart/2005/8/layout/hList1"/>
    <dgm:cxn modelId="{25DF56B0-5ED2-4B89-BBE7-9DD86EA6079A}" srcId="{88496B72-FA7A-4315-B5E3-2A95F2AF61D8}" destId="{1D9ABABE-CEB7-4642-8366-13B04DD01D0C}" srcOrd="2" destOrd="0" parTransId="{1F67999F-6D06-4E08-A91F-82E413BCAAEE}" sibTransId="{1118465E-F6C6-4B94-B844-524502D9DA8D}"/>
    <dgm:cxn modelId="{8F45DBB0-CCD9-4453-B76C-65680BF6E4D0}" srcId="{4517316A-F1A5-4E87-8870-52367C568AD3}" destId="{D4EB0E56-8FBD-4F60-BA8A-EC3EE1604A28}" srcOrd="2" destOrd="0" parTransId="{81E852BD-7400-486E-942D-F34A8F76AD13}" sibTransId="{2AC0BD49-7F89-4E85-8FA4-A4119B2777AB}"/>
    <dgm:cxn modelId="{98DCB4B6-6945-46EA-A40A-A167C9E1F8E8}" type="presOf" srcId="{76D2CCAD-2ED3-45EC-B745-A54D09E1B35C}" destId="{FDFD7CDC-F545-49AA-8104-4FB3B083C932}" srcOrd="0" destOrd="2" presId="urn:microsoft.com/office/officeart/2005/8/layout/hList1"/>
    <dgm:cxn modelId="{04996EB8-083E-4798-B836-395677441D97}" type="presOf" srcId="{C9F3B16C-2928-4CDB-85F0-4181A47433D1}" destId="{3D8E57C3-6BF4-48F1-A263-407B07ABFF69}" srcOrd="0" destOrd="3" presId="urn:microsoft.com/office/officeart/2005/8/layout/hList1"/>
    <dgm:cxn modelId="{49E401D6-84EC-43B7-9494-F943DE1626E4}" srcId="{4517316A-F1A5-4E87-8870-52367C568AD3}" destId="{746E7465-3195-45A2-BADF-F359DB6A1D16}" srcOrd="3" destOrd="0" parTransId="{6365960F-B9C6-493B-9D28-18F82E90391B}" sibTransId="{72BB1687-9B8C-4005-9BC6-3D5CAFFD7FB9}"/>
    <dgm:cxn modelId="{19C0FFDF-64AC-4061-9885-EF6034AB35F6}" srcId="{89B606E7-E29B-4FA8-B7F5-782804EC164F}" destId="{E19B5323-D1FD-47F7-BE06-B49EDFA3C46C}" srcOrd="0" destOrd="0" parTransId="{4BFAECB9-0BF8-48BB-9B85-322A0C934301}" sibTransId="{60C7D05C-FE82-48E2-9826-7779D3712CCE}"/>
    <dgm:cxn modelId="{97F801E4-7414-4B93-9C67-C75DF23E44DE}" srcId="{4517316A-F1A5-4E87-8870-52367C568AD3}" destId="{BD66755C-590F-48F7-BD87-3B2DF58F53D8}" srcOrd="1" destOrd="0" parTransId="{FAA297FF-BD30-4DEA-98FA-663DD05A009F}" sibTransId="{E9F54516-5271-417B-A4B5-494918513EC0}"/>
    <dgm:cxn modelId="{FEBE3DE6-CD52-4EC8-B44C-12AA686176CF}" type="presOf" srcId="{9F4C1A27-0CD1-4935-9ADD-9F968B5EB1FB}" destId="{D8E30EDE-B85D-4AD4-9C03-1729FC377CE1}" srcOrd="0" destOrd="0" presId="urn:microsoft.com/office/officeart/2005/8/layout/hList1"/>
    <dgm:cxn modelId="{725134E9-175A-4F58-99CD-38AE38B7FF46}" srcId="{88496B72-FA7A-4315-B5E3-2A95F2AF61D8}" destId="{C31AC040-435A-45F2-B170-6CBB8833EF9E}" srcOrd="1" destOrd="0" parTransId="{300FC47A-840D-4D03-B5A1-9E74068CD7D1}" sibTransId="{B55D7C3F-F3C2-4B40-B1FD-6062398EE1E9}"/>
    <dgm:cxn modelId="{19031FEA-F6BF-457B-AA64-957ABFE41EA8}" type="presOf" srcId="{E19B5323-D1FD-47F7-BE06-B49EDFA3C46C}" destId="{FDFD7CDC-F545-49AA-8104-4FB3B083C932}" srcOrd="0" destOrd="0" presId="urn:microsoft.com/office/officeart/2005/8/layout/hList1"/>
    <dgm:cxn modelId="{D10D70EA-4EE8-44D6-B787-49A8458AADA8}" type="presOf" srcId="{1D209137-CE60-4A90-9D5D-843DF60632E0}" destId="{7F84C9E6-924B-475E-8B3A-14F607833C44}" srcOrd="0" destOrd="0" presId="urn:microsoft.com/office/officeart/2005/8/layout/hList1"/>
    <dgm:cxn modelId="{0C6356ED-D90F-4A94-94CC-1213197BEB08}" srcId="{4517316A-F1A5-4E87-8870-52367C568AD3}" destId="{0CF026B1-4B1D-4237-A3E0-BE366459D665}" srcOrd="4" destOrd="0" parTransId="{B64049E0-1326-4C79-BC23-72EA746B2617}" sibTransId="{33EA797F-1974-4CE7-A383-CF7630279F1F}"/>
    <dgm:cxn modelId="{585667F6-3FC7-42E9-833C-7C14A491F7EA}" srcId="{88496B72-FA7A-4315-B5E3-2A95F2AF61D8}" destId="{7EF99D66-3748-47FD-AE96-F9AC0CA8B7B6}" srcOrd="0" destOrd="0" parTransId="{EEFC397E-DAD2-45C0-B07D-D51F49DD5F4B}" sibTransId="{847B5374-3F4E-472C-A9BA-86E04D04335C}"/>
    <dgm:cxn modelId="{5151B2FB-D974-4531-A8DC-CFBDA3BE5DB3}" srcId="{89B606E7-E29B-4FA8-B7F5-782804EC164F}" destId="{D455E11F-572E-4081-8E31-0149075B3226}" srcOrd="1" destOrd="0" parTransId="{1B421115-94F7-45FF-869E-F637CF6E0923}" sibTransId="{A05C9852-8AE6-425B-97E7-2362735881A1}"/>
    <dgm:cxn modelId="{AB488AC8-F8E1-4126-99A9-68BA63A4B00D}" type="presParOf" srcId="{D8E30EDE-B85D-4AD4-9C03-1729FC377CE1}" destId="{9BB92E3F-8191-4F1F-A7C1-8B079D3AE140}" srcOrd="0" destOrd="0" presId="urn:microsoft.com/office/officeart/2005/8/layout/hList1"/>
    <dgm:cxn modelId="{0ABC3007-D7BA-4B57-BABE-46FFE7326F58}" type="presParOf" srcId="{9BB92E3F-8191-4F1F-A7C1-8B079D3AE140}" destId="{19499477-6BA6-4942-B90F-504FF196956C}" srcOrd="0" destOrd="0" presId="urn:microsoft.com/office/officeart/2005/8/layout/hList1"/>
    <dgm:cxn modelId="{8B2E904A-CD7A-4510-BC2A-94354CF40063}" type="presParOf" srcId="{9BB92E3F-8191-4F1F-A7C1-8B079D3AE140}" destId="{FDFD7CDC-F545-49AA-8104-4FB3B083C932}" srcOrd="1" destOrd="0" presId="urn:microsoft.com/office/officeart/2005/8/layout/hList1"/>
    <dgm:cxn modelId="{643C7212-2C43-4D2C-9677-A3007E245353}" type="presParOf" srcId="{D8E30EDE-B85D-4AD4-9C03-1729FC377CE1}" destId="{5C727047-C0F1-4D5B-B4BC-4E900AB27623}" srcOrd="1" destOrd="0" presId="urn:microsoft.com/office/officeart/2005/8/layout/hList1"/>
    <dgm:cxn modelId="{F8421370-CF05-49F8-89B9-752D872B9063}" type="presParOf" srcId="{D8E30EDE-B85D-4AD4-9C03-1729FC377CE1}" destId="{BE768788-9FFE-47A6-B725-15F9FFA69008}" srcOrd="2" destOrd="0" presId="urn:microsoft.com/office/officeart/2005/8/layout/hList1"/>
    <dgm:cxn modelId="{F5D3B4D3-4452-4405-B395-5300F5180079}" type="presParOf" srcId="{BE768788-9FFE-47A6-B725-15F9FFA69008}" destId="{12900A0E-48C9-417A-B16D-9CB37C7CD669}" srcOrd="0" destOrd="0" presId="urn:microsoft.com/office/officeart/2005/8/layout/hList1"/>
    <dgm:cxn modelId="{5B2514CB-6B6E-48A2-91D2-A4C97376AC3D}" type="presParOf" srcId="{BE768788-9FFE-47A6-B725-15F9FFA69008}" destId="{7F84C9E6-924B-475E-8B3A-14F607833C44}" srcOrd="1" destOrd="0" presId="urn:microsoft.com/office/officeart/2005/8/layout/hList1"/>
    <dgm:cxn modelId="{9382C61E-77AB-4F35-8B4F-F7BB17D5BC90}" type="presParOf" srcId="{D8E30EDE-B85D-4AD4-9C03-1729FC377CE1}" destId="{A6759BCC-1D7C-4BE7-B0BA-25C37606B34C}" srcOrd="3" destOrd="0" presId="urn:microsoft.com/office/officeart/2005/8/layout/hList1"/>
    <dgm:cxn modelId="{7F646E13-C84C-40F5-8042-0F6DD979041F}" type="presParOf" srcId="{D8E30EDE-B85D-4AD4-9C03-1729FC377CE1}" destId="{1C65FD93-C391-4752-B617-02E739BB3F0F}" srcOrd="4" destOrd="0" presId="urn:microsoft.com/office/officeart/2005/8/layout/hList1"/>
    <dgm:cxn modelId="{3004365B-7E97-4955-B7B0-E936DD4BF8FA}" type="presParOf" srcId="{1C65FD93-C391-4752-B617-02E739BB3F0F}" destId="{E63A4470-02EC-445D-8231-0E8EA73D0A48}" srcOrd="0" destOrd="0" presId="urn:microsoft.com/office/officeart/2005/8/layout/hList1"/>
    <dgm:cxn modelId="{DCD825C4-6C75-4883-B8A8-B5E2D75FA753}" type="presParOf" srcId="{1C65FD93-C391-4752-B617-02E739BB3F0F}" destId="{3D8E57C3-6BF4-48F1-A263-407B07ABFF6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FBEEAD-B56E-4CB4-980E-055A2F91542D}">
      <dsp:nvSpPr>
        <dsp:cNvPr id="0" name=""/>
        <dsp:cNvSpPr/>
      </dsp:nvSpPr>
      <dsp:spPr>
        <a:xfrm>
          <a:off x="2547" y="11105"/>
          <a:ext cx="2484239" cy="40367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Patient related factors</a:t>
          </a:r>
        </a:p>
      </dsp:txBody>
      <dsp:txXfrm>
        <a:off x="2547" y="11105"/>
        <a:ext cx="2484239" cy="403676"/>
      </dsp:txXfrm>
    </dsp:sp>
    <dsp:sp modelId="{AFC658A1-6D46-41E2-8625-7C31CE7E1BCE}">
      <dsp:nvSpPr>
        <dsp:cNvPr id="0" name=""/>
        <dsp:cNvSpPr/>
      </dsp:nvSpPr>
      <dsp:spPr>
        <a:xfrm>
          <a:off x="2547" y="414782"/>
          <a:ext cx="2484239" cy="4755712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>
              <a:solidFill>
                <a:srgbClr val="003300"/>
              </a:solidFill>
            </a:rPr>
            <a:t>Age</a:t>
          </a:r>
          <a:endParaRPr lang="en-US" sz="1800" kern="1200" dirty="0">
            <a:solidFill>
              <a:srgbClr val="003300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>
              <a:solidFill>
                <a:srgbClr val="003300"/>
              </a:solidFill>
            </a:rPr>
            <a:t>Physical status of patient</a:t>
          </a:r>
          <a:endParaRPr lang="en-US" sz="1800" kern="1200" dirty="0">
            <a:solidFill>
              <a:srgbClr val="003300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>
              <a:solidFill>
                <a:srgbClr val="003300"/>
              </a:solidFill>
            </a:rPr>
            <a:t>oral hygiene</a:t>
          </a:r>
          <a:endParaRPr lang="en-US" sz="1800" kern="1200" dirty="0">
            <a:solidFill>
              <a:srgbClr val="003300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>
              <a:solidFill>
                <a:srgbClr val="003300"/>
              </a:solidFill>
            </a:rPr>
            <a:t>Mental status of a patient</a:t>
          </a:r>
          <a:endParaRPr lang="en-US" sz="1800" kern="1200" dirty="0">
            <a:solidFill>
              <a:srgbClr val="003300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>
              <a:solidFill>
                <a:srgbClr val="003300"/>
              </a:solidFill>
            </a:rPr>
            <a:t>Economical status</a:t>
          </a:r>
          <a:endParaRPr lang="en-US" sz="1800" kern="1200" dirty="0">
            <a:solidFill>
              <a:srgbClr val="003300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>
              <a:solidFill>
                <a:srgbClr val="003300"/>
              </a:solidFill>
            </a:rPr>
            <a:t>esthetic appearance</a:t>
          </a:r>
          <a:endParaRPr lang="en-US" sz="1800" kern="1200" dirty="0">
            <a:solidFill>
              <a:srgbClr val="003300"/>
            </a:solidFill>
          </a:endParaRPr>
        </a:p>
      </dsp:txBody>
      <dsp:txXfrm>
        <a:off x="2547" y="414782"/>
        <a:ext cx="2484239" cy="4755712"/>
      </dsp:txXfrm>
    </dsp:sp>
    <dsp:sp modelId="{9A4DA0E3-32F7-4B94-9770-B0CAAFC65976}">
      <dsp:nvSpPr>
        <dsp:cNvPr id="0" name=""/>
        <dsp:cNvSpPr/>
      </dsp:nvSpPr>
      <dsp:spPr>
        <a:xfrm>
          <a:off x="2834580" y="11105"/>
          <a:ext cx="2484239" cy="40367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Tooth related factors</a:t>
          </a:r>
        </a:p>
      </dsp:txBody>
      <dsp:txXfrm>
        <a:off x="2834580" y="11105"/>
        <a:ext cx="2484239" cy="403676"/>
      </dsp:txXfrm>
    </dsp:sp>
    <dsp:sp modelId="{D57AA468-03D3-4B29-BC9B-0F35475B7273}">
      <dsp:nvSpPr>
        <dsp:cNvPr id="0" name=""/>
        <dsp:cNvSpPr/>
      </dsp:nvSpPr>
      <dsp:spPr>
        <a:xfrm>
          <a:off x="2834580" y="414782"/>
          <a:ext cx="2484239" cy="4755712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>
              <a:solidFill>
                <a:srgbClr val="003300"/>
              </a:solidFill>
            </a:rPr>
            <a:t>Types of forces falling on tooth and character of bite</a:t>
          </a:r>
          <a:endParaRPr lang="en-US" sz="1800" kern="1200" dirty="0">
            <a:solidFill>
              <a:srgbClr val="003300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>
              <a:solidFill>
                <a:srgbClr val="003300"/>
              </a:solidFill>
            </a:rPr>
            <a:t>Size of carious lesion</a:t>
          </a:r>
          <a:endParaRPr lang="en-US" sz="1800" kern="1200" dirty="0">
            <a:solidFill>
              <a:srgbClr val="003300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>
              <a:solidFill>
                <a:srgbClr val="003300"/>
              </a:solidFill>
            </a:rPr>
            <a:t>Prognosis / status of tooth</a:t>
          </a:r>
          <a:endParaRPr lang="en-US" sz="1800" kern="1200" dirty="0">
            <a:solidFill>
              <a:srgbClr val="003300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>
              <a:solidFill>
                <a:srgbClr val="003300"/>
              </a:solidFill>
            </a:rPr>
            <a:t>Endodontically treated tooth</a:t>
          </a:r>
          <a:endParaRPr lang="en-US" sz="1800" kern="1200" dirty="0">
            <a:solidFill>
              <a:srgbClr val="003300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>
              <a:solidFill>
                <a:srgbClr val="003300"/>
              </a:solidFill>
            </a:rPr>
            <a:t>Site of lesion</a:t>
          </a:r>
          <a:endParaRPr lang="en-US" sz="1800" kern="1200" dirty="0">
            <a:solidFill>
              <a:srgbClr val="003300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>
              <a:solidFill>
                <a:srgbClr val="003300"/>
              </a:solidFill>
            </a:rPr>
            <a:t>Depth of lesion</a:t>
          </a:r>
          <a:endParaRPr lang="en-US" sz="1800" kern="1200" dirty="0">
            <a:solidFill>
              <a:srgbClr val="003300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>
              <a:solidFill>
                <a:srgbClr val="003300"/>
              </a:solidFill>
            </a:rPr>
            <a:t>Types of restoration in adjacent or opposing tooth</a:t>
          </a:r>
          <a:endParaRPr lang="en-US" sz="1800" kern="1200" dirty="0">
            <a:solidFill>
              <a:srgbClr val="003300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>
              <a:solidFill>
                <a:srgbClr val="003300"/>
              </a:solidFill>
            </a:rPr>
            <a:t>Position of tooth in arch</a:t>
          </a:r>
          <a:endParaRPr lang="en-US" sz="1800" kern="1200" dirty="0">
            <a:solidFill>
              <a:srgbClr val="003300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>
              <a:solidFill>
                <a:srgbClr val="003300"/>
              </a:solidFill>
            </a:rPr>
            <a:t>Friability of enamel</a:t>
          </a:r>
          <a:endParaRPr lang="en-US" sz="1800" kern="1200" dirty="0">
            <a:solidFill>
              <a:srgbClr val="003300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>
              <a:solidFill>
                <a:srgbClr val="003300"/>
              </a:solidFill>
            </a:rPr>
            <a:t>Sensitivity of dentin</a:t>
          </a:r>
          <a:endParaRPr lang="en-US" sz="1800" kern="1200" dirty="0">
            <a:solidFill>
              <a:srgbClr val="003300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>
              <a:solidFill>
                <a:srgbClr val="003300"/>
              </a:solidFill>
            </a:rPr>
            <a:t>Condition of pulp</a:t>
          </a:r>
          <a:endParaRPr lang="en-US" sz="1800" kern="1200" dirty="0">
            <a:solidFill>
              <a:srgbClr val="003300"/>
            </a:solidFill>
          </a:endParaRPr>
        </a:p>
      </dsp:txBody>
      <dsp:txXfrm>
        <a:off x="2834580" y="414782"/>
        <a:ext cx="2484239" cy="4755712"/>
      </dsp:txXfrm>
    </dsp:sp>
    <dsp:sp modelId="{3FB2B7A9-E1ED-45FC-A3EE-7117C0D9FDDC}">
      <dsp:nvSpPr>
        <dsp:cNvPr id="0" name=""/>
        <dsp:cNvSpPr/>
      </dsp:nvSpPr>
      <dsp:spPr>
        <a:xfrm>
          <a:off x="5666612" y="11105"/>
          <a:ext cx="2484239" cy="40367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Material related factors</a:t>
          </a:r>
        </a:p>
      </dsp:txBody>
      <dsp:txXfrm>
        <a:off x="5666612" y="11105"/>
        <a:ext cx="2484239" cy="403676"/>
      </dsp:txXfrm>
    </dsp:sp>
    <dsp:sp modelId="{8A733F59-0999-40E4-8CD8-AE38F70EC3CD}">
      <dsp:nvSpPr>
        <dsp:cNvPr id="0" name=""/>
        <dsp:cNvSpPr/>
      </dsp:nvSpPr>
      <dsp:spPr>
        <a:xfrm>
          <a:off x="5666612" y="414782"/>
          <a:ext cx="2484239" cy="4755712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i="1" kern="1200">
              <a:solidFill>
                <a:srgbClr val="003300"/>
              </a:solidFill>
            </a:rPr>
            <a:t>Primary factors</a:t>
          </a:r>
          <a:endParaRPr lang="en-US" sz="1800" kern="1200" dirty="0">
            <a:solidFill>
              <a:srgbClr val="003300"/>
            </a:solidFill>
          </a:endParaRP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>
              <a:solidFill>
                <a:srgbClr val="003300"/>
              </a:solidFill>
            </a:rPr>
            <a:t>Solubility resistance</a:t>
          </a:r>
          <a:endParaRPr lang="en-US" sz="1800" kern="1200" dirty="0">
            <a:solidFill>
              <a:srgbClr val="003300"/>
            </a:solidFill>
          </a:endParaRP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>
              <a:solidFill>
                <a:srgbClr val="003300"/>
              </a:solidFill>
            </a:rPr>
            <a:t>Adapatability</a:t>
          </a:r>
          <a:endParaRPr lang="en-US" sz="1800" kern="1200" dirty="0">
            <a:solidFill>
              <a:srgbClr val="003300"/>
            </a:solidFill>
          </a:endParaRP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>
              <a:solidFill>
                <a:srgbClr val="003300"/>
              </a:solidFill>
            </a:rPr>
            <a:t>Dimensional stability</a:t>
          </a:r>
          <a:endParaRPr lang="en-US" sz="1800" kern="1200" dirty="0">
            <a:solidFill>
              <a:srgbClr val="003300"/>
            </a:solidFill>
          </a:endParaRP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>
              <a:solidFill>
                <a:srgbClr val="003300"/>
              </a:solidFill>
            </a:rPr>
            <a:t>Strength</a:t>
          </a:r>
          <a:endParaRPr lang="en-US" sz="1800" kern="1200" dirty="0">
            <a:solidFill>
              <a:srgbClr val="003300"/>
            </a:solidFill>
          </a:endParaRP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>
              <a:solidFill>
                <a:srgbClr val="003300"/>
              </a:solidFill>
            </a:rPr>
            <a:t>Abrasion resistance</a:t>
          </a:r>
          <a:endParaRPr lang="en-US" sz="1800" kern="1200" dirty="0">
            <a:solidFill>
              <a:srgbClr val="003300"/>
            </a:solidFill>
          </a:endParaRP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>
              <a:solidFill>
                <a:srgbClr val="003300"/>
              </a:solidFill>
            </a:rPr>
            <a:t>Application of rubber dam/ Isolation</a:t>
          </a:r>
          <a:endParaRPr lang="en-US" sz="1800" kern="1200" dirty="0">
            <a:solidFill>
              <a:srgbClr val="003300"/>
            </a:solidFill>
          </a:endParaRP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>
              <a:solidFill>
                <a:srgbClr val="003300"/>
              </a:solidFill>
            </a:rPr>
            <a:t>Esthetics</a:t>
          </a:r>
          <a:endParaRPr lang="en-US" sz="1800" kern="1200" dirty="0">
            <a:solidFill>
              <a:srgbClr val="003300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i="1" kern="1200">
              <a:solidFill>
                <a:srgbClr val="003300"/>
              </a:solidFill>
            </a:rPr>
            <a:t>Secondary factors</a:t>
          </a:r>
          <a:endParaRPr lang="en-US" sz="1800" kern="1200" dirty="0">
            <a:solidFill>
              <a:srgbClr val="003300"/>
            </a:solidFill>
          </a:endParaRP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>
              <a:solidFill>
                <a:srgbClr val="003300"/>
              </a:solidFill>
            </a:rPr>
            <a:t>Low thermal conductivity</a:t>
          </a:r>
          <a:endParaRPr lang="en-US" sz="1800" kern="1200" dirty="0">
            <a:solidFill>
              <a:srgbClr val="003300"/>
            </a:solidFill>
          </a:endParaRP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>
              <a:solidFill>
                <a:srgbClr val="003300"/>
              </a:solidFill>
            </a:rPr>
            <a:t>Resistance to corrosion</a:t>
          </a:r>
          <a:endParaRPr lang="en-US" sz="1800" kern="1200" dirty="0">
            <a:solidFill>
              <a:srgbClr val="003300"/>
            </a:solidFill>
          </a:endParaRP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>
              <a:solidFill>
                <a:srgbClr val="003300"/>
              </a:solidFill>
            </a:rPr>
            <a:t>Ductility</a:t>
          </a:r>
          <a:endParaRPr lang="en-US" sz="1800" kern="1200" dirty="0">
            <a:solidFill>
              <a:srgbClr val="003300"/>
            </a:solidFill>
          </a:endParaRPr>
        </a:p>
      </dsp:txBody>
      <dsp:txXfrm>
        <a:off x="5666612" y="414782"/>
        <a:ext cx="2484239" cy="47557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499477-6BA6-4942-B90F-504FF196956C}">
      <dsp:nvSpPr>
        <dsp:cNvPr id="0" name=""/>
        <dsp:cNvSpPr/>
      </dsp:nvSpPr>
      <dsp:spPr>
        <a:xfrm>
          <a:off x="2643" y="755772"/>
          <a:ext cx="2577107" cy="103084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003300"/>
              </a:solidFill>
            </a:rPr>
            <a:t>Material selection  </a:t>
          </a:r>
        </a:p>
      </dsp:txBody>
      <dsp:txXfrm>
        <a:off x="2643" y="755772"/>
        <a:ext cx="2577107" cy="1030843"/>
      </dsp:txXfrm>
    </dsp:sp>
    <dsp:sp modelId="{FDFD7CDC-F545-49AA-8104-4FB3B083C932}">
      <dsp:nvSpPr>
        <dsp:cNvPr id="0" name=""/>
        <dsp:cNvSpPr/>
      </dsp:nvSpPr>
      <dsp:spPr>
        <a:xfrm>
          <a:off x="2643" y="1786615"/>
          <a:ext cx="2577107" cy="2944012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rgbClr val="003300"/>
              </a:solidFill>
            </a:rPr>
            <a:t>Inferior products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rgbClr val="003300"/>
              </a:solidFill>
            </a:rPr>
            <a:t>Improper storing and handling, packaging.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rgbClr val="003300"/>
              </a:solidFill>
            </a:rPr>
            <a:t>Impurities incorporated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rgbClr val="003300"/>
              </a:solidFill>
            </a:rPr>
            <a:t>Technique sensitivity</a:t>
          </a:r>
        </a:p>
      </dsp:txBody>
      <dsp:txXfrm>
        <a:off x="2643" y="1786615"/>
        <a:ext cx="2577107" cy="2944012"/>
      </dsp:txXfrm>
    </dsp:sp>
    <dsp:sp modelId="{12900A0E-48C9-417A-B16D-9CB37C7CD669}">
      <dsp:nvSpPr>
        <dsp:cNvPr id="0" name=""/>
        <dsp:cNvSpPr/>
      </dsp:nvSpPr>
      <dsp:spPr>
        <a:xfrm>
          <a:off x="2940546" y="755772"/>
          <a:ext cx="2577107" cy="1030843"/>
        </a:xfrm>
        <a:prstGeom prst="rect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003300"/>
              </a:solidFill>
            </a:rPr>
            <a:t>Operator factors </a:t>
          </a:r>
        </a:p>
      </dsp:txBody>
      <dsp:txXfrm>
        <a:off x="2940546" y="755772"/>
        <a:ext cx="2577107" cy="1030843"/>
      </dsp:txXfrm>
    </dsp:sp>
    <dsp:sp modelId="{7F84C9E6-924B-475E-8B3A-14F607833C44}">
      <dsp:nvSpPr>
        <dsp:cNvPr id="0" name=""/>
        <dsp:cNvSpPr/>
      </dsp:nvSpPr>
      <dsp:spPr>
        <a:xfrm>
          <a:off x="2940546" y="1786615"/>
          <a:ext cx="2577107" cy="2944012"/>
        </a:xfrm>
        <a:prstGeom prst="rect">
          <a:avLst/>
        </a:prstGeom>
        <a:solidFill>
          <a:schemeClr val="accent3">
            <a:tint val="40000"/>
            <a:alpha val="90000"/>
            <a:hueOff val="5358427"/>
            <a:satOff val="-6896"/>
            <a:lumOff val="-537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5358427"/>
              <a:satOff val="-6896"/>
              <a:lumOff val="-53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rgbClr val="003300"/>
              </a:solidFill>
            </a:rPr>
            <a:t>Improper diagnosis and wrong treatment modality suggested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rgbClr val="003300"/>
              </a:solidFill>
            </a:rPr>
            <a:t>Improper case selection and material selection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rgbClr val="003300"/>
              </a:solidFill>
            </a:rPr>
            <a:t>Lack of knowledge of about use of restorative material 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rgbClr val="003300"/>
              </a:solidFill>
            </a:rPr>
            <a:t>lack of skill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rgbClr val="003300"/>
              </a:solidFill>
            </a:rPr>
            <a:t>negligent attitude</a:t>
          </a:r>
        </a:p>
      </dsp:txBody>
      <dsp:txXfrm>
        <a:off x="2940546" y="1786615"/>
        <a:ext cx="2577107" cy="2944012"/>
      </dsp:txXfrm>
    </dsp:sp>
    <dsp:sp modelId="{E63A4470-02EC-445D-8231-0E8EA73D0A48}">
      <dsp:nvSpPr>
        <dsp:cNvPr id="0" name=""/>
        <dsp:cNvSpPr/>
      </dsp:nvSpPr>
      <dsp:spPr>
        <a:xfrm>
          <a:off x="5878448" y="755772"/>
          <a:ext cx="2577107" cy="1030843"/>
        </a:xfrm>
        <a:prstGeom prst="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003300"/>
              </a:solidFill>
            </a:rPr>
            <a:t>Patient factors</a:t>
          </a:r>
        </a:p>
      </dsp:txBody>
      <dsp:txXfrm>
        <a:off x="5878448" y="755772"/>
        <a:ext cx="2577107" cy="1030843"/>
      </dsp:txXfrm>
    </dsp:sp>
    <dsp:sp modelId="{3D8E57C3-6BF4-48F1-A263-407B07ABFF69}">
      <dsp:nvSpPr>
        <dsp:cNvPr id="0" name=""/>
        <dsp:cNvSpPr/>
      </dsp:nvSpPr>
      <dsp:spPr>
        <a:xfrm>
          <a:off x="5878448" y="1786615"/>
          <a:ext cx="2577107" cy="2944012"/>
        </a:xfrm>
        <a:prstGeom prst="rect">
          <a:avLst/>
        </a:prstGeom>
        <a:solidFill>
          <a:schemeClr val="accent3">
            <a:tint val="40000"/>
            <a:alpha val="90000"/>
            <a:hueOff val="10716854"/>
            <a:satOff val="-13793"/>
            <a:lumOff val="-1075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10716854"/>
              <a:satOff val="-13793"/>
              <a:lumOff val="-107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rgbClr val="003300"/>
              </a:solidFill>
            </a:rPr>
            <a:t>Not following post-operative instructions &amp; maintenance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rgbClr val="003300"/>
              </a:solidFill>
            </a:rPr>
            <a:t>Improper Oral hygiene protocol 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rgbClr val="003300"/>
              </a:solidFill>
            </a:rPr>
            <a:t>Deleterious habits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800" kern="1200" dirty="0">
            <a:solidFill>
              <a:srgbClr val="003300"/>
            </a:solidFill>
          </a:endParaRPr>
        </a:p>
      </dsp:txBody>
      <dsp:txXfrm>
        <a:off x="5878448" y="1786615"/>
        <a:ext cx="2577107" cy="29440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C6B5B6-9EE8-434F-A857-39EEA4826554}" type="datetimeFigureOut">
              <a:rPr lang="en-US" smtClean="0"/>
              <a:pPr/>
              <a:t>5/29/2022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F6ABE0-8637-4473-BC45-E1B5F312AC8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58993-CC80-40CE-B298-5C2F475713C8}" type="datetime1">
              <a:rPr lang="en-US" smtClean="0"/>
              <a:pPr/>
              <a:t>5/29/2022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23AAF-18A7-4ACD-A1AA-4A5E8B526B58}" type="datetime1">
              <a:rPr lang="en-US" smtClean="0"/>
              <a:pPr/>
              <a:t>5/29/2022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D481B-E837-4EFA-84B0-F6E9595D2F81}" type="datetime1">
              <a:rPr lang="en-US" smtClean="0"/>
              <a:pPr/>
              <a:t>5/29/2022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A4E43-1091-4EB8-886A-9B8B5445DB69}" type="datetime1">
              <a:rPr lang="en-US" smtClean="0"/>
              <a:pPr/>
              <a:t>5/29/2022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83D07-8863-4CC6-B872-A54E5F3BD532}" type="datetime1">
              <a:rPr lang="en-US" smtClean="0"/>
              <a:pPr/>
              <a:t>5/29/2022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57967-E475-49BB-886C-19341CD1859E}" type="datetime1">
              <a:rPr lang="en-US" smtClean="0"/>
              <a:pPr/>
              <a:t>5/29/2022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8CF49-2B61-4ABA-9F1C-54E17E2EB54E}" type="datetime1">
              <a:rPr lang="en-US" smtClean="0"/>
              <a:pPr/>
              <a:t>5/29/2022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C5617-3A1C-4E7C-9148-68DB4E92F9AD}" type="datetime1">
              <a:rPr lang="en-US" smtClean="0"/>
              <a:pPr/>
              <a:t>5/29/2022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59248-8121-43DC-AED6-D25581374DFA}" type="datetime1">
              <a:rPr lang="en-US" smtClean="0"/>
              <a:pPr/>
              <a:t>5/29/2022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DBE7E-6ED7-46E9-9466-5B24D82CF384}" type="datetime1">
              <a:rPr lang="en-US" smtClean="0"/>
              <a:pPr/>
              <a:t>5/29/2022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38E8A-A64C-4A76-A17E-6572E669FA14}" type="datetime1">
              <a:rPr lang="en-US" smtClean="0"/>
              <a:pPr/>
              <a:t>5/29/2022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677B8-59C0-481F-81F6-9E3B148AE042}" type="datetime1">
              <a:rPr lang="en-US" smtClean="0"/>
              <a:pPr/>
              <a:t>5/29/2022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AEFA89-43A4-401D-9398-B606CD3DE91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28674" name="Picture 2" descr="C:\Users\Shilpa Reddy\Desktop\good-morning-17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25775"/>
            <a:ext cx="7772400" cy="1470025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dirty="0">
                <a:solidFill>
                  <a:srgbClr val="002060"/>
                </a:solidFill>
                <a:latin typeface="Snap ITC" pitchFamily="82" charset="0"/>
              </a:rPr>
              <a:t>FAILURES OF RESTORATIONS</a:t>
            </a:r>
            <a:br>
              <a:rPr lang="en-US" dirty="0">
                <a:solidFill>
                  <a:srgbClr val="002060"/>
                </a:solidFill>
                <a:latin typeface="Snap ITC" pitchFamily="82" charset="0"/>
              </a:rPr>
            </a:br>
            <a:r>
              <a:rPr lang="en-US" dirty="0">
                <a:solidFill>
                  <a:srgbClr val="003300"/>
                </a:solidFill>
                <a:latin typeface="Snap ITC" pitchFamily="82" charset="0"/>
              </a:rPr>
              <a:t>Causes and Prevention</a:t>
            </a:r>
            <a:br>
              <a:rPr lang="en-US" dirty="0">
                <a:solidFill>
                  <a:srgbClr val="002060"/>
                </a:solidFill>
                <a:latin typeface="Snap ITC" pitchFamily="82" charset="0"/>
              </a:rPr>
            </a:br>
            <a:endParaRPr lang="en-US" dirty="0">
              <a:solidFill>
                <a:srgbClr val="002060"/>
              </a:solidFill>
              <a:latin typeface="Snap ITC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290" name="AutoShape 2" descr="http://ashevillefamilydentistry.com/wp-content/uploads/2013/12/IMG_20141.jpg"/>
          <p:cNvSpPr>
            <a:spLocks noChangeAspect="1" noChangeArrowheads="1"/>
          </p:cNvSpPr>
          <p:nvPr/>
        </p:nvSpPr>
        <p:spPr bwMode="auto">
          <a:xfrm>
            <a:off x="155575" y="-1393825"/>
            <a:ext cx="6667500" cy="29146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2" name="AutoShape 4" descr="http://ashevillefamilydentistry.com/wp-content/uploads/2013/12/IMG_20141.jpg"/>
          <p:cNvSpPr>
            <a:spLocks noChangeAspect="1" noChangeArrowheads="1"/>
          </p:cNvSpPr>
          <p:nvPr/>
        </p:nvSpPr>
        <p:spPr bwMode="auto">
          <a:xfrm>
            <a:off x="155575" y="-1393825"/>
            <a:ext cx="6667500" cy="29146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293" name="Picture 5" descr="C:\Users\Shilpa Reddy\Desktop\Cavity_under_crown_dentist_C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0"/>
            <a:ext cx="2133600" cy="1617980"/>
          </a:xfrm>
          <a:prstGeom prst="rect">
            <a:avLst/>
          </a:prstGeom>
          <a:noFill/>
        </p:spPr>
      </p:pic>
      <p:pic>
        <p:nvPicPr>
          <p:cNvPr id="12294" name="Picture 6" descr="C:\Users\Shilpa Reddy\Desktop\IMG_2014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0"/>
            <a:ext cx="3606800" cy="1576687"/>
          </a:xfrm>
          <a:prstGeom prst="rect">
            <a:avLst/>
          </a:prstGeom>
          <a:noFill/>
        </p:spPr>
      </p:pic>
      <p:pic>
        <p:nvPicPr>
          <p:cNvPr id="12295" name="Picture 7" descr="C:\Users\Shilpa Reddy\Desktop\2896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1800" y="5274998"/>
            <a:ext cx="2362200" cy="1583002"/>
          </a:xfrm>
          <a:prstGeom prst="rect">
            <a:avLst/>
          </a:prstGeom>
          <a:noFill/>
        </p:spPr>
      </p:pic>
      <p:pic>
        <p:nvPicPr>
          <p:cNvPr id="12296" name="Picture 8" descr="C:\Users\Shilpa Reddy\Desktop\img0047l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14800" y="5181600"/>
            <a:ext cx="2505911" cy="1676400"/>
          </a:xfrm>
          <a:prstGeom prst="rect">
            <a:avLst/>
          </a:prstGeom>
          <a:noFill/>
        </p:spPr>
      </p:pic>
      <p:pic>
        <p:nvPicPr>
          <p:cNvPr id="12297" name="Picture 9" descr="C:\Users\Shilpa Reddy\Desktop\Peschke-4-1170x50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200" y="5181600"/>
            <a:ext cx="3922776" cy="1676400"/>
          </a:xfrm>
          <a:prstGeom prst="rect">
            <a:avLst/>
          </a:prstGeom>
          <a:noFill/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/>
              <a:t>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143000"/>
            <a:ext cx="4038600" cy="5715000"/>
          </a:xfrm>
          <a:prstGeom prst="roundRect">
            <a:avLst/>
          </a:prstGeom>
          <a:gradFill flip="none" rotWithShape="1">
            <a:gsLst>
              <a:gs pos="0">
                <a:schemeClr val="accent4">
                  <a:shade val="51000"/>
                  <a:satMod val="130000"/>
                </a:schemeClr>
              </a:gs>
              <a:gs pos="80000">
                <a:schemeClr val="accent4">
                  <a:shade val="93000"/>
                  <a:satMod val="130000"/>
                </a:schemeClr>
              </a:gs>
              <a:gs pos="100000">
                <a:schemeClr val="accent4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just">
              <a:lnSpc>
                <a:spcPct val="170000"/>
              </a:lnSpc>
            </a:pPr>
            <a:r>
              <a:rPr lang="en-US" sz="1900" dirty="0"/>
              <a:t>Introduction</a:t>
            </a:r>
          </a:p>
          <a:p>
            <a:pPr lvl="0" algn="just">
              <a:lnSpc>
                <a:spcPct val="170000"/>
              </a:lnSpc>
            </a:pPr>
            <a:r>
              <a:rPr lang="en-US" sz="1900" dirty="0"/>
              <a:t>Importance and objectives of a restoration</a:t>
            </a:r>
          </a:p>
          <a:p>
            <a:pPr lvl="0" algn="just">
              <a:lnSpc>
                <a:spcPct val="170000"/>
              </a:lnSpc>
            </a:pPr>
            <a:r>
              <a:rPr lang="en-US" sz="1900" dirty="0"/>
              <a:t>Criteria for selection of restorative materials</a:t>
            </a:r>
          </a:p>
          <a:p>
            <a:pPr lvl="0" algn="just">
              <a:lnSpc>
                <a:spcPct val="170000"/>
              </a:lnSpc>
            </a:pPr>
            <a:r>
              <a:rPr lang="en-US" sz="1900" dirty="0"/>
              <a:t>Forces acting on a restoration</a:t>
            </a:r>
          </a:p>
          <a:p>
            <a:pPr lvl="0" algn="just">
              <a:lnSpc>
                <a:spcPct val="170000"/>
              </a:lnSpc>
            </a:pPr>
            <a:r>
              <a:rPr lang="en-US" sz="1900" dirty="0"/>
              <a:t>Evaluation criteria for dental restorations</a:t>
            </a:r>
          </a:p>
          <a:p>
            <a:pPr lvl="0" algn="just">
              <a:lnSpc>
                <a:spcPct val="170000"/>
              </a:lnSpc>
            </a:pPr>
            <a:r>
              <a:rPr lang="en-US" sz="1900" dirty="0"/>
              <a:t>Ways in which restorations fail</a:t>
            </a:r>
          </a:p>
          <a:p>
            <a:pPr lvl="0" algn="just">
              <a:lnSpc>
                <a:spcPct val="170000"/>
              </a:lnSpc>
            </a:pPr>
            <a:r>
              <a:rPr lang="en-US" sz="1900" dirty="0"/>
              <a:t>Factors affecting failures</a:t>
            </a:r>
          </a:p>
          <a:p>
            <a:pPr algn="just">
              <a:lnSpc>
                <a:spcPct val="170000"/>
              </a:lnSpc>
            </a:pPr>
            <a:endParaRPr lang="en-US" sz="19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343400" cy="579120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50000"/>
                  <a:shade val="30000"/>
                  <a:satMod val="115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 algn="just">
              <a:lnSpc>
                <a:spcPct val="150000"/>
              </a:lnSpc>
            </a:pPr>
            <a:r>
              <a:rPr lang="en-US" sz="1900" dirty="0"/>
              <a:t>Failures of direct restorations</a:t>
            </a:r>
          </a:p>
          <a:p>
            <a:pPr lvl="1" algn="just">
              <a:lnSpc>
                <a:spcPct val="150000"/>
              </a:lnSpc>
            </a:pPr>
            <a:r>
              <a:rPr lang="en-US" sz="1900" dirty="0"/>
              <a:t>Amalgam</a:t>
            </a:r>
          </a:p>
          <a:p>
            <a:pPr lvl="1" algn="just">
              <a:lnSpc>
                <a:spcPct val="150000"/>
              </a:lnSpc>
            </a:pPr>
            <a:r>
              <a:rPr lang="en-US" sz="1900" dirty="0"/>
              <a:t>Composite</a:t>
            </a:r>
          </a:p>
          <a:p>
            <a:pPr lvl="1" algn="just">
              <a:lnSpc>
                <a:spcPct val="150000"/>
              </a:lnSpc>
            </a:pPr>
            <a:r>
              <a:rPr lang="en-US" sz="1900" dirty="0"/>
              <a:t>Direct filling Gold</a:t>
            </a:r>
          </a:p>
          <a:p>
            <a:pPr algn="just">
              <a:lnSpc>
                <a:spcPct val="150000"/>
              </a:lnSpc>
            </a:pPr>
            <a:r>
              <a:rPr lang="en-US" sz="1900" dirty="0"/>
              <a:t>Failures of Indirect restorations</a:t>
            </a:r>
          </a:p>
          <a:p>
            <a:pPr lvl="1" algn="just">
              <a:lnSpc>
                <a:spcPct val="150000"/>
              </a:lnSpc>
            </a:pPr>
            <a:r>
              <a:rPr lang="en-US" sz="1900" dirty="0" err="1"/>
              <a:t>Intracoronal</a:t>
            </a:r>
            <a:endParaRPr lang="en-US" sz="1900" dirty="0"/>
          </a:p>
          <a:p>
            <a:pPr lvl="2" algn="just">
              <a:lnSpc>
                <a:spcPct val="150000"/>
              </a:lnSpc>
            </a:pPr>
            <a:r>
              <a:rPr lang="en-US" sz="1900" dirty="0"/>
              <a:t>Inlays / </a:t>
            </a:r>
            <a:r>
              <a:rPr lang="en-US" sz="1900" dirty="0" err="1"/>
              <a:t>Onlays</a:t>
            </a:r>
            <a:endParaRPr lang="en-US" sz="1900" dirty="0"/>
          </a:p>
          <a:p>
            <a:pPr lvl="1" algn="just">
              <a:lnSpc>
                <a:spcPct val="150000"/>
              </a:lnSpc>
            </a:pPr>
            <a:r>
              <a:rPr lang="en-US" sz="1900" dirty="0" err="1"/>
              <a:t>Extracoronal</a:t>
            </a:r>
            <a:endParaRPr lang="en-US" sz="1900" dirty="0"/>
          </a:p>
          <a:p>
            <a:pPr lvl="2" algn="just">
              <a:lnSpc>
                <a:spcPct val="150000"/>
              </a:lnSpc>
            </a:pPr>
            <a:r>
              <a:rPr lang="en-US" sz="1900" dirty="0"/>
              <a:t>Full crowns</a:t>
            </a:r>
          </a:p>
          <a:p>
            <a:pPr lvl="0" algn="just">
              <a:lnSpc>
                <a:spcPct val="150000"/>
              </a:lnSpc>
            </a:pPr>
            <a:r>
              <a:rPr lang="en-US" sz="1900" dirty="0"/>
              <a:t>Conclusion</a:t>
            </a:r>
          </a:p>
          <a:p>
            <a:pPr lvl="0" algn="just">
              <a:lnSpc>
                <a:spcPct val="150000"/>
              </a:lnSpc>
            </a:pPr>
            <a:r>
              <a:rPr lang="en-US" sz="1900" dirty="0"/>
              <a:t>References</a:t>
            </a:r>
          </a:p>
          <a:p>
            <a:pPr algn="just">
              <a:lnSpc>
                <a:spcPct val="150000"/>
              </a:lnSpc>
            </a:pPr>
            <a:endParaRPr lang="en-US" sz="19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b="1" dirty="0"/>
              <a:t>INTRODUCTION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102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/>
              <a:t>Failure may be defined as the inability to meet the desired outcome.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Majority of restorative failures in dentistry can be attributed to the hindrances of the operator himself.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Everything done from the time of cavity preparation, until the restoration is polished has a definite affect on the success and failure of a restoration.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Combined efforts of meticulously done work, and maintenance by the patient is bound to yield fruitful results</a:t>
            </a:r>
            <a:r>
              <a:rPr lang="en-US" sz="2000" b="1" dirty="0"/>
              <a:t>.</a:t>
            </a:r>
            <a:endParaRPr lang="en-US" sz="2000" dirty="0"/>
          </a:p>
          <a:p>
            <a:pPr algn="just"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60438"/>
          </a:xfrm>
        </p:spPr>
        <p:txBody>
          <a:bodyPr>
            <a:noAutofit/>
          </a:bodyPr>
          <a:lstStyle/>
          <a:p>
            <a:r>
              <a:rPr lang="en-US" b="1" dirty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382000" cy="53340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endParaRPr lang="en-US" sz="2000" dirty="0"/>
          </a:p>
          <a:p>
            <a:pPr algn="just">
              <a:lnSpc>
                <a:spcPct val="150000"/>
              </a:lnSpc>
            </a:pPr>
            <a:r>
              <a:rPr lang="en-US" sz="2000" dirty="0"/>
              <a:t>The longevity of a restoration depends on many factors including </a:t>
            </a:r>
            <a:r>
              <a:rPr lang="en-US" sz="2000" dirty="0">
                <a:solidFill>
                  <a:srgbClr val="FFFF00"/>
                </a:solidFill>
              </a:rPr>
              <a:t>anatomical position </a:t>
            </a:r>
            <a:r>
              <a:rPr lang="en-US" sz="2000" dirty="0"/>
              <a:t>of the tooth in the oral cavity, </a:t>
            </a:r>
            <a:r>
              <a:rPr lang="en-US" sz="2000" dirty="0">
                <a:solidFill>
                  <a:srgbClr val="FFFF00"/>
                </a:solidFill>
              </a:rPr>
              <a:t>type of restoration</a:t>
            </a:r>
            <a:r>
              <a:rPr lang="en-US" sz="2000" dirty="0"/>
              <a:t>, </a:t>
            </a:r>
            <a:r>
              <a:rPr lang="en-US" sz="2000" dirty="0">
                <a:solidFill>
                  <a:srgbClr val="FFFF00"/>
                </a:solidFill>
              </a:rPr>
              <a:t>age of the patient,</a:t>
            </a:r>
            <a:r>
              <a:rPr lang="en-US" sz="2000" dirty="0"/>
              <a:t> the </a:t>
            </a:r>
            <a:r>
              <a:rPr lang="en-US" sz="2000" dirty="0">
                <a:solidFill>
                  <a:srgbClr val="FFFF00"/>
                </a:solidFill>
              </a:rPr>
              <a:t>materials and techniques </a:t>
            </a:r>
            <a:r>
              <a:rPr lang="en-US" sz="2000" dirty="0"/>
              <a:t>used and the </a:t>
            </a:r>
            <a:r>
              <a:rPr lang="en-US" sz="2000" dirty="0">
                <a:solidFill>
                  <a:srgbClr val="FFFF00"/>
                </a:solidFill>
              </a:rPr>
              <a:t>operators' efficiency. </a:t>
            </a:r>
          </a:p>
          <a:p>
            <a:pPr algn="just">
              <a:lnSpc>
                <a:spcPct val="150000"/>
              </a:lnSpc>
            </a:pPr>
            <a:endParaRPr lang="en-US" sz="2000" dirty="0"/>
          </a:p>
          <a:p>
            <a:pPr algn="just">
              <a:lnSpc>
                <a:spcPct val="150000"/>
              </a:lnSpc>
            </a:pPr>
            <a:r>
              <a:rPr lang="en-US" sz="2000" dirty="0"/>
              <a:t>The quality evaluation of a dental restoration is an extremely difficult parameter to define. </a:t>
            </a:r>
          </a:p>
          <a:p>
            <a:pPr algn="just"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60438"/>
          </a:xfrm>
        </p:spPr>
        <p:txBody>
          <a:bodyPr>
            <a:noAutofit/>
          </a:bodyPr>
          <a:lstStyle/>
          <a:p>
            <a:r>
              <a:rPr lang="en-US" b="1" dirty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3820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/>
              <a:t>Its definition can be derived from many evaluating factors like </a:t>
            </a:r>
            <a:r>
              <a:rPr lang="en-US" sz="2000" dirty="0">
                <a:solidFill>
                  <a:srgbClr val="FF99CC"/>
                </a:solidFill>
              </a:rPr>
              <a:t>function, marginal integrity, esthetics, tissue compatibility, absence or evidence of caries, pulp status and patient symptoms. </a:t>
            </a:r>
          </a:p>
          <a:p>
            <a:pPr algn="just">
              <a:lnSpc>
                <a:spcPct val="150000"/>
              </a:lnSpc>
            </a:pPr>
            <a:endParaRPr lang="en-US" sz="2000" dirty="0"/>
          </a:p>
          <a:p>
            <a:pPr algn="just">
              <a:lnSpc>
                <a:spcPct val="150000"/>
              </a:lnSpc>
            </a:pPr>
            <a:r>
              <a:rPr lang="en-US" sz="2000" dirty="0"/>
              <a:t>To achieve and maintain acceptable levels of success, </a:t>
            </a:r>
            <a:r>
              <a:rPr lang="en-US" sz="2000" dirty="0">
                <a:solidFill>
                  <a:srgbClr val="66FFFF"/>
                </a:solidFill>
              </a:rPr>
              <a:t>deviation from any of these categories can be considered as a failure</a:t>
            </a:r>
            <a:r>
              <a:rPr lang="en-US" sz="2000" dirty="0"/>
              <a:t>, thereby necessitating the replacement of a restoration.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60438"/>
          </a:xfrm>
        </p:spPr>
        <p:txBody>
          <a:bodyPr>
            <a:noAutofit/>
          </a:bodyPr>
          <a:lstStyle/>
          <a:p>
            <a:r>
              <a:rPr lang="en-US" sz="3600" b="1" dirty="0"/>
              <a:t>CRITERIA FOR SELECTION OF RESTORATIVE MATERIAL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382000" cy="51054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/>
              <a:t>Because no restorative material is ideal and all materials display a potential lifespan of </a:t>
            </a:r>
            <a:r>
              <a:rPr lang="en-US" sz="2000" dirty="0">
                <a:solidFill>
                  <a:srgbClr val="66FFFF"/>
                </a:solidFill>
              </a:rPr>
              <a:t>no more than 20 years</a:t>
            </a:r>
            <a:r>
              <a:rPr lang="en-US" sz="2000" dirty="0"/>
              <a:t>, a considerable amount of restorative work undertaken in clinical practice consists of replacement of old restorations. </a:t>
            </a:r>
          </a:p>
          <a:p>
            <a:pPr algn="just">
              <a:lnSpc>
                <a:spcPct val="150000"/>
              </a:lnSpc>
            </a:pPr>
            <a:endParaRPr lang="en-US" sz="2000" dirty="0"/>
          </a:p>
          <a:p>
            <a:pPr algn="just">
              <a:lnSpc>
                <a:spcPct val="150000"/>
              </a:lnSpc>
            </a:pPr>
            <a:r>
              <a:rPr lang="en-US" sz="2000" dirty="0"/>
              <a:t>Generally replacement is indicated because of </a:t>
            </a:r>
            <a:r>
              <a:rPr lang="en-US" sz="2000" dirty="0">
                <a:solidFill>
                  <a:srgbClr val="FFFF00"/>
                </a:solidFill>
              </a:rPr>
              <a:t>recurrent caries, failure of the previous restorative material or fracture of remaining tooth structure</a:t>
            </a:r>
            <a:r>
              <a:rPr lang="en-US" sz="2000" dirty="0"/>
              <a:t>, these factors will dictate the choice of the replacement material and this material must always offer the greatest longevity possible.</a:t>
            </a:r>
          </a:p>
          <a:p>
            <a:pPr algn="just">
              <a:lnSpc>
                <a:spcPct val="150000"/>
              </a:lnSpc>
            </a:pPr>
            <a:endParaRPr lang="en-US" sz="2000" dirty="0"/>
          </a:p>
          <a:p>
            <a:pPr algn="just"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60438"/>
          </a:xfrm>
        </p:spPr>
        <p:txBody>
          <a:bodyPr>
            <a:noAutofit/>
          </a:bodyPr>
          <a:lstStyle/>
          <a:p>
            <a:r>
              <a:rPr lang="en-US" sz="3600" b="1" dirty="0"/>
              <a:t>CRITERIA FOR SELECTION OF RESTORATIVE MATERIAL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382000" cy="54102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dirty="0">
                <a:solidFill>
                  <a:srgbClr val="C00000"/>
                </a:solidFill>
              </a:rPr>
              <a:t>Requirements of an ideal restorative material </a:t>
            </a:r>
            <a:endParaRPr lang="en-US" sz="2000" dirty="0">
              <a:solidFill>
                <a:srgbClr val="C00000"/>
              </a:solidFill>
            </a:endParaRPr>
          </a:p>
          <a:p>
            <a:pPr lvl="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It should stop further progression of the present lesion such as caries, erosion, abrasion, attrition or fracture.</a:t>
            </a:r>
          </a:p>
          <a:p>
            <a:pPr lvl="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>
                <a:solidFill>
                  <a:srgbClr val="003300"/>
                </a:solidFill>
              </a:rPr>
              <a:t>It should protect and maintain pulp vitality.</a:t>
            </a:r>
          </a:p>
          <a:p>
            <a:pPr lvl="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It should restore normal function of the affected tooth, which maybe cutting, tearing or mastication of food. </a:t>
            </a:r>
          </a:p>
          <a:p>
            <a:pPr lvl="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>
                <a:solidFill>
                  <a:srgbClr val="FF0066"/>
                </a:solidFill>
              </a:rPr>
              <a:t>It should restore normal esthetics.</a:t>
            </a:r>
          </a:p>
          <a:p>
            <a:pPr lvl="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>
                <a:solidFill>
                  <a:srgbClr val="0033CC"/>
                </a:solidFill>
              </a:rPr>
              <a:t>It should sustain the normal physiologic </a:t>
            </a:r>
            <a:r>
              <a:rPr lang="en-US" sz="2000" dirty="0" err="1">
                <a:solidFill>
                  <a:srgbClr val="0033CC"/>
                </a:solidFill>
              </a:rPr>
              <a:t>occlusal</a:t>
            </a:r>
            <a:r>
              <a:rPr lang="en-US" sz="2000" dirty="0">
                <a:solidFill>
                  <a:srgbClr val="0033CC"/>
                </a:solidFill>
              </a:rPr>
              <a:t> load without fracture and it should protect the remaining sound tooth structure from fracture.</a:t>
            </a:r>
          </a:p>
          <a:p>
            <a:pPr lvl="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>
                <a:solidFill>
                  <a:srgbClr val="993366"/>
                </a:solidFill>
              </a:rPr>
              <a:t>It should restore and maintain the integrity of the dental arch and its surrounding </a:t>
            </a:r>
            <a:r>
              <a:rPr lang="en-US" sz="2000" dirty="0" err="1">
                <a:solidFill>
                  <a:srgbClr val="993366"/>
                </a:solidFill>
              </a:rPr>
              <a:t>periodontium</a:t>
            </a:r>
            <a:r>
              <a:rPr lang="en-US" sz="2000" dirty="0">
                <a:solidFill>
                  <a:srgbClr val="993366"/>
                </a:solidFill>
              </a:rPr>
              <a:t>.</a:t>
            </a:r>
          </a:p>
          <a:p>
            <a:pPr lvl="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>
                <a:solidFill>
                  <a:srgbClr val="A50021"/>
                </a:solidFill>
              </a:rPr>
              <a:t>It should restore any speech defects created due to missing parts of the hard tooth structures.</a:t>
            </a:r>
          </a:p>
          <a:p>
            <a:pPr algn="just">
              <a:lnSpc>
                <a:spcPct val="150000"/>
              </a:lnSpc>
            </a:pPr>
            <a:endParaRPr lang="en-US" sz="2000" dirty="0"/>
          </a:p>
          <a:p>
            <a:pPr algn="just"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162"/>
            <a:ext cx="8229600" cy="960438"/>
          </a:xfrm>
        </p:spPr>
        <p:txBody>
          <a:bodyPr>
            <a:noAutofit/>
          </a:bodyPr>
          <a:lstStyle/>
          <a:p>
            <a:r>
              <a:rPr lang="en-US" sz="3600" b="1" dirty="0"/>
              <a:t>CRITERIA FOR SELECTION OF RESTORATIVE MATERIAL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382000" cy="5562600"/>
          </a:xfrm>
        </p:spPr>
        <p:txBody>
          <a:bodyPr>
            <a:normAutofit/>
          </a:bodyPr>
          <a:lstStyle/>
          <a:p>
            <a:r>
              <a:rPr lang="en-US" sz="2000" dirty="0"/>
              <a:t>Factors influencing selection of the suitable restorative material can be grouped as:</a:t>
            </a: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609600" y="1676400"/>
          <a:ext cx="81534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/>
              <a:t>FORCES ACTING ON A RESTORATION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638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/>
              <a:t>The forces acting on a restoration and the restored tooth are predominantly 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>
                <a:solidFill>
                  <a:srgbClr val="66FFFF"/>
                </a:solidFill>
              </a:rPr>
              <a:t>Vertical forces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>
                <a:solidFill>
                  <a:srgbClr val="66FFFF"/>
                </a:solidFill>
              </a:rPr>
              <a:t>Horizontal/ lateral forces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>
                <a:solidFill>
                  <a:srgbClr val="66FFFF"/>
                </a:solidFill>
              </a:rPr>
              <a:t>Compressive forces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>
                <a:solidFill>
                  <a:srgbClr val="66FFFF"/>
                </a:solidFill>
              </a:rPr>
              <a:t>Tensile stresses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>
                <a:solidFill>
                  <a:srgbClr val="66FFFF"/>
                </a:solidFill>
              </a:rPr>
              <a:t>Oblique forces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During mastication, all kinds of forces are in action.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Therefore, the restoration should be placed such that the forces acting are in equilibrium and not exceeding the limits of the restoration.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If excessive forces act on the restoration, it may fail. </a:t>
            </a:r>
          </a:p>
          <a:p>
            <a:pPr algn="just"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/>
              <a:t>EVALUATION CRITERIA FOR DENTAL RESTORATIONS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b="1" u="sng" dirty="0"/>
              <a:t>Modified </a:t>
            </a:r>
            <a:r>
              <a:rPr lang="en-US" sz="2000" b="1" u="sng" dirty="0" err="1"/>
              <a:t>Ryge</a:t>
            </a:r>
            <a:r>
              <a:rPr lang="en-US" sz="2000" b="1" u="sng" dirty="0"/>
              <a:t> USPHS Clinical Criteria</a:t>
            </a:r>
            <a:endParaRPr lang="en-US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81000" y="1524000"/>
          <a:ext cx="8305800" cy="5423372"/>
        </p:xfrm>
        <a:graphic>
          <a:graphicData uri="http://schemas.openxmlformats.org/drawingml/2006/table">
            <a:tbl>
              <a:tblPr/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37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latin typeface="+mn-lt"/>
                          <a:ea typeface="Calibri"/>
                          <a:cs typeface="Times New Roman"/>
                        </a:rPr>
                        <a:t>Category</a:t>
                      </a:r>
                      <a:endParaRPr lang="en-US" sz="15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1374" marR="21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latin typeface="+mn-lt"/>
                          <a:ea typeface="Calibri"/>
                          <a:cs typeface="Times New Roman"/>
                        </a:rPr>
                        <a:t>Assessment</a:t>
                      </a:r>
                      <a:endParaRPr lang="en-US" sz="15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latin typeface="+mn-lt"/>
                          <a:ea typeface="Calibri"/>
                          <a:cs typeface="Times New Roman"/>
                        </a:rPr>
                        <a:t>Criteria</a:t>
                      </a:r>
                      <a:endParaRPr lang="en-US" sz="15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737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latin typeface="+mn-lt"/>
                          <a:ea typeface="Calibri"/>
                          <a:cs typeface="Times New Roman"/>
                        </a:rPr>
                        <a:t>Colour</a:t>
                      </a:r>
                      <a:endParaRPr lang="en-US" sz="15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1374" marR="21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+mn-lt"/>
                          <a:ea typeface="Calibri"/>
                          <a:cs typeface="Times New Roman"/>
                        </a:rPr>
                        <a:t>Alfa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+mn-lt"/>
                          <a:ea typeface="Calibri"/>
                          <a:cs typeface="Times New Roman"/>
                        </a:rPr>
                        <a:t>The restoration matches in </a:t>
                      </a:r>
                      <a:r>
                        <a:rPr lang="en-US" sz="1500" dirty="0" err="1">
                          <a:latin typeface="+mn-lt"/>
                          <a:ea typeface="Calibri"/>
                          <a:cs typeface="Times New Roman"/>
                        </a:rPr>
                        <a:t>colour</a:t>
                      </a:r>
                      <a:r>
                        <a:rPr lang="en-US" sz="1500" dirty="0">
                          <a:latin typeface="+mn-lt"/>
                          <a:ea typeface="Calibri"/>
                          <a:cs typeface="Times New Roman"/>
                        </a:rPr>
                        <a:t> and translucency to adjacent tooth structure.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74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+mn-lt"/>
                          <a:ea typeface="Calibri"/>
                          <a:cs typeface="Times New Roman"/>
                        </a:rPr>
                        <a:t>Bravo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+mn-lt"/>
                          <a:ea typeface="Calibri"/>
                          <a:cs typeface="Times New Roman"/>
                        </a:rPr>
                        <a:t>The mismatch in </a:t>
                      </a:r>
                      <a:r>
                        <a:rPr lang="en-US" sz="1500" dirty="0" err="1">
                          <a:latin typeface="+mn-lt"/>
                          <a:ea typeface="Calibri"/>
                          <a:cs typeface="Times New Roman"/>
                        </a:rPr>
                        <a:t>colour</a:t>
                      </a:r>
                      <a:r>
                        <a:rPr lang="en-US" sz="1500" dirty="0">
                          <a:latin typeface="+mn-lt"/>
                          <a:ea typeface="Calibri"/>
                          <a:cs typeface="Times New Roman"/>
                        </a:rPr>
                        <a:t> and translucency is within the acceptable range of tooth color and translucency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373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+mn-lt"/>
                          <a:ea typeface="Calibri"/>
                          <a:cs typeface="Times New Roman"/>
                        </a:rPr>
                        <a:t>Charlie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+mn-lt"/>
                          <a:ea typeface="Calibri"/>
                          <a:cs typeface="Times New Roman"/>
                        </a:rPr>
                        <a:t>The mismatch is outside the acceptable range of </a:t>
                      </a:r>
                      <a:r>
                        <a:rPr lang="en-US" sz="1500" dirty="0" err="1">
                          <a:latin typeface="+mn-lt"/>
                          <a:ea typeface="Calibri"/>
                          <a:cs typeface="Times New Roman"/>
                        </a:rPr>
                        <a:t>colour</a:t>
                      </a:r>
                      <a:r>
                        <a:rPr lang="en-US" sz="1500" dirty="0">
                          <a:latin typeface="+mn-lt"/>
                          <a:ea typeface="Calibri"/>
                          <a:cs typeface="Times New Roman"/>
                        </a:rPr>
                        <a:t> and translucency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7475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+mn-lt"/>
                          <a:ea typeface="Calibri"/>
                          <a:cs typeface="Times New Roman"/>
                        </a:rPr>
                        <a:t>Marginal </a:t>
                      </a:r>
                      <a:r>
                        <a:rPr lang="en-US" sz="1500" dirty="0" err="1">
                          <a:latin typeface="+mn-lt"/>
                          <a:ea typeface="Calibri"/>
                          <a:cs typeface="Times New Roman"/>
                        </a:rPr>
                        <a:t>adapation</a:t>
                      </a:r>
                      <a:endParaRPr lang="en-US" sz="15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1374" marR="21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+mn-lt"/>
                          <a:ea typeface="Calibri"/>
                          <a:cs typeface="Times New Roman"/>
                        </a:rPr>
                        <a:t>Alfa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+mn-lt"/>
                          <a:ea typeface="Calibri"/>
                          <a:cs typeface="Times New Roman"/>
                        </a:rPr>
                        <a:t>Explorer does not catch or has one way catch when drawn across the restoration and tooth interface.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373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+mn-lt"/>
                          <a:ea typeface="Calibri"/>
                          <a:cs typeface="Times New Roman"/>
                        </a:rPr>
                        <a:t>Bravo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+mn-lt"/>
                          <a:ea typeface="Calibri"/>
                          <a:cs typeface="Times New Roman"/>
                        </a:rPr>
                        <a:t>Explorer falls into crevice when drawn across the restoration and tooth interface.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373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+mn-lt"/>
                          <a:ea typeface="Calibri"/>
                          <a:cs typeface="Times New Roman"/>
                        </a:rPr>
                        <a:t>Charlie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+mn-lt"/>
                          <a:ea typeface="Calibri"/>
                          <a:cs typeface="Times New Roman"/>
                        </a:rPr>
                        <a:t>Dentin or base is exposed along the margin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3737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+mn-lt"/>
                          <a:ea typeface="Calibri"/>
                          <a:cs typeface="Times New Roman"/>
                        </a:rPr>
                        <a:t>Anatomic form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+mn-lt"/>
                          <a:ea typeface="Calibri"/>
                          <a:cs typeface="Times New Roman"/>
                        </a:rPr>
                        <a:t>Alfa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+mn-lt"/>
                          <a:ea typeface="Calibri"/>
                          <a:cs typeface="Times New Roman"/>
                        </a:rPr>
                        <a:t>The general contour of the restoration follows the contour of the tooth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373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+mn-lt"/>
                          <a:ea typeface="Calibri"/>
                          <a:cs typeface="Times New Roman"/>
                        </a:rPr>
                        <a:t>Bravo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+mn-lt"/>
                          <a:ea typeface="Calibri"/>
                          <a:cs typeface="Times New Roman"/>
                        </a:rPr>
                        <a:t>The general contour of the restoration does not follow the contour of the tooth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373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+mn-lt"/>
                          <a:ea typeface="Calibri"/>
                          <a:cs typeface="Times New Roman"/>
                        </a:rPr>
                        <a:t>Charlie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+mn-lt"/>
                          <a:ea typeface="Calibri"/>
                          <a:cs typeface="Times New Roman"/>
                        </a:rPr>
                        <a:t>The restoration has an overhang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3737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+mn-lt"/>
                          <a:ea typeface="Calibri"/>
                          <a:cs typeface="Times New Roman"/>
                        </a:rPr>
                        <a:t>Surface roughness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+mn-lt"/>
                          <a:ea typeface="Calibri"/>
                          <a:cs typeface="Times New Roman"/>
                        </a:rPr>
                        <a:t>Alfa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+mn-lt"/>
                          <a:ea typeface="Calibri"/>
                          <a:cs typeface="Times New Roman"/>
                        </a:rPr>
                        <a:t>The surface of the restoration has no surface defects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373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+mn-lt"/>
                          <a:ea typeface="Calibri"/>
                          <a:cs typeface="Times New Roman"/>
                        </a:rPr>
                        <a:t>Bravo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+mn-lt"/>
                          <a:ea typeface="Calibri"/>
                          <a:cs typeface="Times New Roman"/>
                        </a:rPr>
                        <a:t>The surface of the restoration has minimal surface defects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373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+mn-lt"/>
                          <a:ea typeface="Calibri"/>
                          <a:cs typeface="Times New Roman"/>
                        </a:rPr>
                        <a:t>Charlie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+mn-lt"/>
                          <a:ea typeface="Calibri"/>
                          <a:cs typeface="Times New Roman"/>
                        </a:rPr>
                        <a:t>The surface of the restoration has severe surface defects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/>
              <a:t>EVALUATION CRITERIA FOR DENTAL RESTORATIONS</a:t>
            </a:r>
            <a:br>
              <a:rPr lang="en-US" sz="3600" dirty="0"/>
            </a:b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33400" y="1295403"/>
          <a:ext cx="8305800" cy="5181596"/>
        </p:xfrm>
        <a:graphic>
          <a:graphicData uri="http://schemas.openxmlformats.org/drawingml/2006/table">
            <a:tbl>
              <a:tblPr/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6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0082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Marginal staining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aseline="0" dirty="0">
                          <a:latin typeface="+mn-lt"/>
                        </a:rPr>
                        <a:t> Alfa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There is no discoloration between restoration and tooth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33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Bravo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There is discoloration on less than half of the circumferential margin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13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Charlie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There is discoloration on more than half of the circumferential margin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1368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Interfacial staining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Alfa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There is no stain on the restoration or the stain is equal on both the tooth and restoration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33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Bravo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There is more stain on the tooth than the surrounding tooth structure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33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Charlie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The stain cannot be polished off the restoration (body discoloration)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3308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+mn-lt"/>
                          <a:ea typeface="Calibri"/>
                          <a:cs typeface="Times New Roman"/>
                        </a:rPr>
                        <a:t>Pulpal</a:t>
                      </a: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 complication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Alfa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No dentinal hypersensitivity or pulp pain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33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Bravo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Transient hypersensitivity or pulp pain of minor intensity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281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Charlie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Frequent or sustained hypersensitivity or moderate intense pulp pain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3308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CONTACT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sng" dirty="0" err="1">
                          <a:latin typeface="+mn-lt"/>
                          <a:ea typeface="Calibri"/>
                          <a:cs typeface="Times New Roman"/>
                        </a:rPr>
                        <a:t>Occlusal</a:t>
                      </a:r>
                      <a:endParaRPr lang="en-US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1374" marR="21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Alfa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Excellent </a:t>
                      </a:r>
                      <a:r>
                        <a:rPr lang="en-US" sz="1600" dirty="0" err="1">
                          <a:latin typeface="+mn-lt"/>
                          <a:ea typeface="Calibri"/>
                          <a:cs typeface="Times New Roman"/>
                        </a:rPr>
                        <a:t>occlusal</a:t>
                      </a: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 contact is present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33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Bravo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+mn-lt"/>
                          <a:ea typeface="Calibri"/>
                          <a:cs typeface="Times New Roman"/>
                        </a:rPr>
                        <a:t>Occlusal</a:t>
                      </a: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 contact is within clinically acceptable range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281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Charlie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+mn-lt"/>
                          <a:ea typeface="Calibri"/>
                          <a:cs typeface="Times New Roman"/>
                        </a:rPr>
                        <a:t>Occlusal</a:t>
                      </a: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 contact is absent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/>
              <a:t>EVALUATION CRITERIA FOR DENTAL RESTORATIONS</a:t>
            </a:r>
            <a:br>
              <a:rPr lang="en-US" sz="3600" dirty="0"/>
            </a:b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28600" y="1143000"/>
          <a:ext cx="8686800" cy="5470593"/>
        </p:xfrm>
        <a:graphic>
          <a:graphicData uri="http://schemas.openxmlformats.org/drawingml/2006/table">
            <a:tbl>
              <a:tblPr/>
              <a:tblGrid>
                <a:gridCol w="1280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1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24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4521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sng" dirty="0">
                          <a:latin typeface="+mn-lt"/>
                          <a:ea typeface="Calibri"/>
                          <a:cs typeface="Times New Roman"/>
                        </a:rPr>
                        <a:t>Proximal</a:t>
                      </a:r>
                      <a:endParaRPr lang="en-US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1374" marR="21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Alfa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Excellent proximal contact is present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5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Bravo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Proximal contact is within clinically acceptable range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5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Charlie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Proximal contact is absent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5135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Post-operative sensitivity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Alfa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No sensitivity when an air syringe is activated for 2 sec at a distance of 0.5 inch from the restoration with the facial surface of the proximal tooth covered with gauze.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35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Bravo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Sensitivity is present when an air syringe is activated for 2 sec at a distance of 0.5 inch from the restoration with the facial surface of the proximal tooth covered with gauze and ceases when the stimulus is removed.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89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Charlie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Sensitivity is present when an air syringe is activated for 2 sec at a distance of 0.5 inch from the restoration with the facial surface of the proximal tooth covered with gauze and does not cease even after the stimulus is removed.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4521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Secondary caries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Alfa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There is no clinical diagnosis of caries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45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Bravo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No abnormality detected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45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Charlie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There is clinical diagnosis of caries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6757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Luster of restoration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Alfa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The restoration surface is shiny and has enamel like translucency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945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Bravo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The restoration surface is dull and somewhat opaque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67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Charlie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The restoration surface is distinctly dull and opaque and is esthetically displeasing.</a:t>
                      </a:r>
                    </a:p>
                  </a:txBody>
                  <a:tcPr marL="21374" marR="21374" marT="0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/>
              <a:t>WAYS IN WHICH RESTORATIONS FAIL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2000" b="1" dirty="0"/>
              <a:t>Failure</a:t>
            </a:r>
          </a:p>
          <a:p>
            <a:pPr>
              <a:buNone/>
            </a:pPr>
            <a:r>
              <a:rPr lang="en-US" sz="2000" dirty="0"/>
              <a:t> </a:t>
            </a:r>
          </a:p>
          <a:p>
            <a:pPr algn="ctr">
              <a:buNone/>
            </a:pPr>
            <a:r>
              <a:rPr lang="en-US" sz="2000" dirty="0"/>
              <a:t>New Disease		        Technical Failure</a:t>
            </a:r>
          </a:p>
          <a:p>
            <a:pPr>
              <a:buNone/>
            </a:pPr>
            <a:r>
              <a:rPr lang="en-US" sz="2000" dirty="0"/>
              <a:t> </a:t>
            </a:r>
          </a:p>
          <a:p>
            <a:pPr>
              <a:buNone/>
            </a:pPr>
            <a:r>
              <a:rPr lang="en-US" sz="2000" dirty="0">
                <a:sym typeface="Wingdings"/>
              </a:rPr>
              <a:t>        </a:t>
            </a:r>
            <a:r>
              <a:rPr lang="en-US" sz="2000" dirty="0"/>
              <a:t>	Caries &amp; Tooth wear	         </a:t>
            </a:r>
            <a:r>
              <a:rPr lang="en-US" sz="2000" dirty="0">
                <a:sym typeface="Wingdings"/>
              </a:rPr>
              <a:t></a:t>
            </a:r>
            <a:r>
              <a:rPr lang="en-US" sz="2000" dirty="0"/>
              <a:t>	Fractured restoration</a:t>
            </a:r>
          </a:p>
          <a:p>
            <a:pPr>
              <a:buNone/>
            </a:pPr>
            <a:r>
              <a:rPr lang="en-US" sz="2000" dirty="0">
                <a:sym typeface="Wingdings"/>
              </a:rPr>
              <a:t>        </a:t>
            </a:r>
            <a:r>
              <a:rPr lang="en-US" sz="2000" dirty="0"/>
              <a:t>	Periodontal disease	         </a:t>
            </a:r>
            <a:r>
              <a:rPr lang="en-US" sz="2000" dirty="0">
                <a:sym typeface="Wingdings"/>
              </a:rPr>
              <a:t></a:t>
            </a:r>
            <a:r>
              <a:rPr lang="en-US" sz="2000" dirty="0"/>
              <a:t>	Marginal breakdown</a:t>
            </a:r>
          </a:p>
          <a:p>
            <a:pPr>
              <a:buNone/>
            </a:pPr>
            <a:r>
              <a:rPr lang="en-US" sz="2000" dirty="0">
                <a:sym typeface="Wingdings"/>
              </a:rPr>
              <a:t>        </a:t>
            </a:r>
            <a:r>
              <a:rPr lang="en-US" sz="2000" dirty="0"/>
              <a:t>	</a:t>
            </a:r>
            <a:r>
              <a:rPr lang="en-US" sz="2000" dirty="0" err="1"/>
              <a:t>Pulpal</a:t>
            </a:r>
            <a:r>
              <a:rPr lang="en-US" sz="2000" dirty="0"/>
              <a:t> problems		         </a:t>
            </a:r>
            <a:r>
              <a:rPr lang="en-US" sz="2000" dirty="0">
                <a:sym typeface="Wingdings"/>
              </a:rPr>
              <a:t></a:t>
            </a:r>
            <a:r>
              <a:rPr lang="en-US" sz="2000" dirty="0"/>
              <a:t>	Tooth fracture</a:t>
            </a:r>
          </a:p>
          <a:p>
            <a:pPr>
              <a:buNone/>
            </a:pPr>
            <a:r>
              <a:rPr lang="en-US" sz="2000" dirty="0">
                <a:sym typeface="Wingdings"/>
              </a:rPr>
              <a:t>        </a:t>
            </a:r>
            <a:r>
              <a:rPr lang="en-US" sz="2000" dirty="0"/>
              <a:t>	Trauma			         </a:t>
            </a:r>
            <a:r>
              <a:rPr lang="en-US" sz="2000" dirty="0">
                <a:sym typeface="Wingdings"/>
              </a:rPr>
              <a:t></a:t>
            </a:r>
            <a:r>
              <a:rPr lang="en-US" sz="2000" dirty="0"/>
              <a:t>	Defective contours</a:t>
            </a:r>
          </a:p>
          <a:p>
            <a:pPr>
              <a:buNone/>
            </a:pPr>
            <a:r>
              <a:rPr lang="en-US" sz="2000" dirty="0"/>
              <a:t>					         </a:t>
            </a:r>
            <a:r>
              <a:rPr lang="en-US" sz="2000" dirty="0">
                <a:sym typeface="Wingdings"/>
              </a:rPr>
              <a:t></a:t>
            </a:r>
            <a:r>
              <a:rPr lang="en-US" sz="2000" dirty="0"/>
              <a:t>	Failure of retention	</a:t>
            </a:r>
          </a:p>
          <a:p>
            <a:endParaRPr lang="en-US" sz="2000" dirty="0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2819400" y="1905000"/>
            <a:ext cx="1295400" cy="457200"/>
          </a:xfrm>
          <a:prstGeom prst="straightConnector1">
            <a:avLst/>
          </a:prstGeom>
          <a:ln w="38100">
            <a:solidFill>
              <a:srgbClr val="66FF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5029200" y="1905000"/>
            <a:ext cx="1143000" cy="381000"/>
          </a:xfrm>
          <a:prstGeom prst="straightConnector1">
            <a:avLst/>
          </a:prstGeom>
          <a:ln w="38100">
            <a:solidFill>
              <a:srgbClr val="66FF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590800" y="2667000"/>
            <a:ext cx="0" cy="381000"/>
          </a:xfrm>
          <a:prstGeom prst="straightConnector1">
            <a:avLst/>
          </a:prstGeom>
          <a:ln w="38100">
            <a:solidFill>
              <a:srgbClr val="66FF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6324600" y="2743200"/>
            <a:ext cx="0" cy="381000"/>
          </a:xfrm>
          <a:prstGeom prst="straightConnector1">
            <a:avLst/>
          </a:prstGeom>
          <a:ln w="38100">
            <a:solidFill>
              <a:srgbClr val="66FF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25954" name="AutoShape 2" descr="http://www.inspektor.nl/dental/Newsletters/Images/fig9b.jpg"/>
          <p:cNvSpPr>
            <a:spLocks noChangeAspect="1" noChangeArrowheads="1"/>
          </p:cNvSpPr>
          <p:nvPr/>
        </p:nvSpPr>
        <p:spPr bwMode="auto">
          <a:xfrm>
            <a:off x="155575" y="-1790700"/>
            <a:ext cx="5657850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5955" name="Picture 3" descr="C:\Users\Shilpa Reddy\Desktop\replacing amalgam restoration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1091" y="5181600"/>
            <a:ext cx="1624509" cy="1323975"/>
          </a:xfrm>
          <a:prstGeom prst="rect">
            <a:avLst/>
          </a:prstGeom>
          <a:noFill/>
        </p:spPr>
      </p:pic>
      <p:pic>
        <p:nvPicPr>
          <p:cNvPr id="125956" name="Picture 4" descr="C:\Users\Shilpa Reddy\Desktop\fig9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066800"/>
            <a:ext cx="1828800" cy="1209675"/>
          </a:xfrm>
          <a:prstGeom prst="rect">
            <a:avLst/>
          </a:prstGeom>
          <a:noFill/>
        </p:spPr>
      </p:pic>
      <p:pic>
        <p:nvPicPr>
          <p:cNvPr id="125957" name="Picture 5" descr="C:\Users\Shilpa Reddy\Desktop\Figure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905000"/>
            <a:ext cx="1676400" cy="1103845"/>
          </a:xfrm>
          <a:prstGeom prst="rect">
            <a:avLst/>
          </a:prstGeom>
          <a:noFill/>
        </p:spPr>
      </p:pic>
      <p:pic>
        <p:nvPicPr>
          <p:cNvPr id="125958" name="Picture 6" descr="C:\Users\Shilpa Reddy\Desktop\240px-dental-x-ray-overhang-silver-filling-contour-tooth-periodonta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4800600"/>
            <a:ext cx="1778000" cy="1333500"/>
          </a:xfrm>
          <a:prstGeom prst="rect">
            <a:avLst/>
          </a:prstGeom>
          <a:noFill/>
        </p:spPr>
      </p:pic>
      <p:pic>
        <p:nvPicPr>
          <p:cNvPr id="125959" name="Picture 7" descr="C:\Users\Shilpa Reddy\Desktop\cerecs1-larg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3750" y="5181600"/>
            <a:ext cx="2000250" cy="1333500"/>
          </a:xfrm>
          <a:prstGeom prst="rect">
            <a:avLst/>
          </a:prstGeom>
          <a:noFill/>
        </p:spPr>
      </p:pic>
      <p:pic>
        <p:nvPicPr>
          <p:cNvPr id="125960" name="Picture 8" descr="C:\Users\Shilpa Reddy\Desktop\pre-op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6000" y="4800600"/>
            <a:ext cx="1788572" cy="1295400"/>
          </a:xfrm>
          <a:prstGeom prst="rect">
            <a:avLst/>
          </a:prstGeom>
          <a:noFill/>
        </p:spPr>
      </p:pic>
      <p:pic>
        <p:nvPicPr>
          <p:cNvPr id="125961" name="Picture 9" descr="C:\Users\Shilpa Reddy\Desktop\bonded-amalgam-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53586" y="3810000"/>
            <a:ext cx="1790414" cy="1190625"/>
          </a:xfrm>
          <a:prstGeom prst="rect">
            <a:avLst/>
          </a:prstGeom>
          <a:noFill/>
        </p:spPr>
      </p:pic>
      <p:pic>
        <p:nvPicPr>
          <p:cNvPr id="125962" name="Picture 10" descr="C:\Users\Shilpa Reddy\Desktop\28976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43800" y="2286000"/>
            <a:ext cx="1600200" cy="1225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r="5070"/>
          <a:stretch>
            <a:fillRect/>
          </a:stretch>
        </p:blipFill>
        <p:spPr bwMode="auto">
          <a:xfrm>
            <a:off x="354453" y="685800"/>
            <a:ext cx="8560947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4"/>
          <p:cNvSpPr txBox="1">
            <a:spLocks/>
          </p:cNvSpPr>
          <p:nvPr/>
        </p:nvSpPr>
        <p:spPr>
          <a:xfrm>
            <a:off x="152400" y="6248400"/>
            <a:ext cx="8839200" cy="533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Manhart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J, Chen HY, Hamm G,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Hickel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R.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Buonocore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memorial lecture. Review of the clinical survival of direct and indirect restorations in posterior teeth of the permanent dentition. 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Oper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Dent 2004; 29: 481-508.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FACTORS AFFECTING FAILURES</a:t>
            </a:r>
            <a:br>
              <a:rPr lang="en-US" b="1" i="1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28600" y="990600"/>
          <a:ext cx="84582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CAUSES OF FAILURES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14167" r="15000" b="9375"/>
          <a:stretch>
            <a:fillRect/>
          </a:stretch>
        </p:blipFill>
        <p:spPr bwMode="auto">
          <a:xfrm>
            <a:off x="685800" y="1143000"/>
            <a:ext cx="75438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oter Placeholder 4"/>
          <p:cNvSpPr txBox="1">
            <a:spLocks/>
          </p:cNvSpPr>
          <p:nvPr/>
        </p:nvSpPr>
        <p:spPr>
          <a:xfrm>
            <a:off x="381000" y="6156325"/>
            <a:ext cx="8534400" cy="62547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 anchorCtr="0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Mjor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IA, Moorhead JE, Dahl JE. Reasons for replacement of restorations in permanent teeth in general dental practice.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Dent J 2000; 50: 360-6.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5800" y="5562600"/>
            <a:ext cx="75438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3300"/>
                </a:solidFill>
              </a:rPr>
              <a:t>Bar graph showing median recorded age of failed composite resin and amalgam restorations in adults in relation to type of failure.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AMALGAM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/>
              <a:t>The </a:t>
            </a:r>
            <a:r>
              <a:rPr lang="en-US" sz="2000" dirty="0">
                <a:solidFill>
                  <a:srgbClr val="66FFFF"/>
                </a:solidFill>
              </a:rPr>
              <a:t>average life span of an amalgam restoration is </a:t>
            </a:r>
            <a:r>
              <a:rPr lang="en-US" sz="2000" dirty="0" err="1">
                <a:solidFill>
                  <a:srgbClr val="66FFFF"/>
                </a:solidFill>
              </a:rPr>
              <a:t>upto</a:t>
            </a:r>
            <a:r>
              <a:rPr lang="en-US" sz="2000" dirty="0">
                <a:solidFill>
                  <a:srgbClr val="66FFFF"/>
                </a:solidFill>
              </a:rPr>
              <a:t> 8-10 yrs </a:t>
            </a:r>
            <a:r>
              <a:rPr lang="en-US" sz="2000" dirty="0"/>
              <a:t>if manipulated correctly.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Though failures occur, they are mostly due to </a:t>
            </a:r>
            <a:r>
              <a:rPr lang="en-US" sz="2000" dirty="0">
                <a:solidFill>
                  <a:srgbClr val="66FFFF"/>
                </a:solidFill>
              </a:rPr>
              <a:t>faulty cavity preparation or faulty manipulation.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122881" name="Picture 1" descr="C:\Users\Shilpa Reddy\Desktop\bad_amalgam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3581400"/>
            <a:ext cx="2795016" cy="2133600"/>
          </a:xfrm>
          <a:prstGeom prst="rect">
            <a:avLst/>
          </a:prstGeom>
          <a:noFill/>
        </p:spPr>
      </p:pic>
      <p:pic>
        <p:nvPicPr>
          <p:cNvPr id="122882" name="Picture 2" descr="C:\Users\Shilpa Reddy\Desktop\pennwell.web.350.2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3581400"/>
            <a:ext cx="2839392" cy="2133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AMALGAM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en-US" sz="2000" dirty="0">
              <a:solidFill>
                <a:srgbClr val="66FF6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295400"/>
            <a:ext cx="6096000" cy="5198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AMALGAM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038600" cy="62484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000" u="sng" dirty="0"/>
              <a:t>Amalgam Failures Can Be Attributed To following Causes</a:t>
            </a:r>
            <a:endParaRPr lang="en-US" sz="2000" dirty="0"/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000" dirty="0">
                <a:solidFill>
                  <a:srgbClr val="66FF66"/>
                </a:solidFill>
              </a:rPr>
              <a:t>Failures due to faulty cavity preparation.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000" dirty="0">
                <a:solidFill>
                  <a:srgbClr val="66FF66"/>
                </a:solidFill>
              </a:rPr>
              <a:t>Failures due to poor matrix adaptation.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000" dirty="0">
                <a:solidFill>
                  <a:srgbClr val="66FF66"/>
                </a:solidFill>
              </a:rPr>
              <a:t>Due to faulty amalgam manipulation.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000" dirty="0">
                <a:solidFill>
                  <a:srgbClr val="66FF66"/>
                </a:solidFill>
              </a:rPr>
              <a:t>Due to improper condensation.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000" dirty="0">
                <a:solidFill>
                  <a:srgbClr val="66FF66"/>
                </a:solidFill>
              </a:rPr>
              <a:t>Failures due to contamination.</a:t>
            </a:r>
          </a:p>
          <a:p>
            <a:pPr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951037"/>
            <a:ext cx="4038600" cy="4525963"/>
          </a:xfrm>
        </p:spPr>
        <p:txBody>
          <a:bodyPr>
            <a:normAutofit/>
          </a:bodyPr>
          <a:lstStyle/>
          <a:p>
            <a:pPr marL="514350" lvl="0" indent="-514350">
              <a:lnSpc>
                <a:spcPct val="150000"/>
              </a:lnSpc>
              <a:buFont typeface="+mj-lt"/>
              <a:buAutoNum type="arabicPeriod" startAt="6"/>
            </a:pPr>
            <a:r>
              <a:rPr lang="en-US" sz="2000" dirty="0">
                <a:solidFill>
                  <a:srgbClr val="66FF66"/>
                </a:solidFill>
              </a:rPr>
              <a:t>Improper finishing and polishing procedures.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 startAt="6"/>
            </a:pPr>
            <a:r>
              <a:rPr lang="en-US" sz="2000" dirty="0">
                <a:solidFill>
                  <a:srgbClr val="66FF66"/>
                </a:solidFill>
              </a:rPr>
              <a:t>Post-operative pain.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 startAt="6"/>
            </a:pPr>
            <a:r>
              <a:rPr lang="en-US" sz="2000" dirty="0">
                <a:solidFill>
                  <a:srgbClr val="66FF66"/>
                </a:solidFill>
              </a:rPr>
              <a:t>Micro leakage of amalgam.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 startAt="6"/>
            </a:pPr>
            <a:r>
              <a:rPr lang="en-US" sz="2000" dirty="0">
                <a:solidFill>
                  <a:srgbClr val="66FF66"/>
                </a:solidFill>
              </a:rPr>
              <a:t>Tarnish and corrosion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 startAt="6"/>
            </a:pPr>
            <a:r>
              <a:rPr lang="en-US" sz="2000" dirty="0">
                <a:solidFill>
                  <a:srgbClr val="66FF66"/>
                </a:solidFill>
              </a:rPr>
              <a:t>Role of creep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 startAt="6"/>
            </a:pPr>
            <a:r>
              <a:rPr lang="en-US" sz="2000" dirty="0">
                <a:solidFill>
                  <a:srgbClr val="66FF66"/>
                </a:solidFill>
              </a:rPr>
              <a:t>Role of faulty contacts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 startAt="6"/>
            </a:pPr>
            <a:r>
              <a:rPr lang="en-US" sz="2000" dirty="0">
                <a:solidFill>
                  <a:srgbClr val="66FF66"/>
                </a:solidFill>
              </a:rPr>
              <a:t>Effects of bleaching.  </a:t>
            </a:r>
          </a:p>
          <a:p>
            <a:endParaRPr lang="en-US" dirty="0">
              <a:solidFill>
                <a:srgbClr val="66FF6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AMALGAM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1.   Faulty Cavity Preparation :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Different causes that can occur at various steps while preparing cavities are:-</a:t>
            </a:r>
          </a:p>
          <a:p>
            <a:pPr lvl="1" algn="just">
              <a:lnSpc>
                <a:spcPct val="150000"/>
              </a:lnSpc>
              <a:buNone/>
            </a:pPr>
            <a:r>
              <a:rPr lang="en-US" sz="2000" b="1" dirty="0">
                <a:solidFill>
                  <a:srgbClr val="66FF66"/>
                </a:solidFill>
              </a:rPr>
              <a:t>a) Inadequate </a:t>
            </a:r>
            <a:r>
              <a:rPr lang="en-US" sz="2000" b="1" dirty="0" err="1">
                <a:solidFill>
                  <a:srgbClr val="66FF66"/>
                </a:solidFill>
              </a:rPr>
              <a:t>occlusal</a:t>
            </a:r>
            <a:r>
              <a:rPr lang="en-US" sz="2000" b="1" dirty="0">
                <a:solidFill>
                  <a:srgbClr val="66FF66"/>
                </a:solidFill>
              </a:rPr>
              <a:t> extension:-</a:t>
            </a:r>
            <a:endParaRPr lang="en-US" sz="2000" i="1" dirty="0">
              <a:solidFill>
                <a:srgbClr val="66FF66"/>
              </a:solidFill>
            </a:endParaRPr>
          </a:p>
          <a:p>
            <a:pPr lvl="2" algn="just">
              <a:lnSpc>
                <a:spcPct val="150000"/>
              </a:lnSpc>
            </a:pPr>
            <a:r>
              <a:rPr lang="en-US" sz="2000" dirty="0"/>
              <a:t>Inadequate extensions into </a:t>
            </a:r>
            <a:r>
              <a:rPr lang="en-US" sz="2000" dirty="0">
                <a:solidFill>
                  <a:srgbClr val="66FF66"/>
                </a:solidFill>
              </a:rPr>
              <a:t>pits and fissures </a:t>
            </a:r>
            <a:r>
              <a:rPr lang="en-US" sz="2000" dirty="0"/>
              <a:t>increases the chances of recurrent caries particularly in patients with high caries index.</a:t>
            </a:r>
          </a:p>
          <a:p>
            <a:pPr lvl="2" algn="just">
              <a:lnSpc>
                <a:spcPct val="150000"/>
              </a:lnSpc>
            </a:pPr>
            <a:r>
              <a:rPr lang="en-US" sz="2000" dirty="0"/>
              <a:t> Thus all </a:t>
            </a:r>
            <a:r>
              <a:rPr lang="en-US" sz="2000" dirty="0">
                <a:solidFill>
                  <a:srgbClr val="66FF66"/>
                </a:solidFill>
              </a:rPr>
              <a:t>susceptible pits and fissures should be included </a:t>
            </a:r>
            <a:r>
              <a:rPr lang="en-US" sz="2000" dirty="0"/>
              <a:t>while terminating margins in areas that can be finished.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AMALGAM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1.   Faulty Cavity Preparation :</a:t>
            </a:r>
          </a:p>
          <a:p>
            <a:pPr lvl="1" algn="just">
              <a:lnSpc>
                <a:spcPct val="150000"/>
              </a:lnSpc>
              <a:buNone/>
            </a:pPr>
            <a:r>
              <a:rPr lang="en-US" sz="2000" b="1" dirty="0">
                <a:solidFill>
                  <a:srgbClr val="66FF66"/>
                </a:solidFill>
              </a:rPr>
              <a:t>b) Inadequate extension of proximal box:</a:t>
            </a:r>
            <a:r>
              <a:rPr lang="en-US" sz="2000" i="1" dirty="0">
                <a:solidFill>
                  <a:srgbClr val="66FF66"/>
                </a:solidFill>
              </a:rPr>
              <a:t>-</a:t>
            </a:r>
          </a:p>
          <a:p>
            <a:pPr lvl="2" algn="just">
              <a:lnSpc>
                <a:spcPct val="150000"/>
              </a:lnSpc>
            </a:pPr>
            <a:r>
              <a:rPr lang="en-US" sz="2000" dirty="0"/>
              <a:t>Embrasures if not involved adequately are not amenable to brushing and cleaning. These result in </a:t>
            </a:r>
            <a:r>
              <a:rPr lang="en-US" sz="2000" dirty="0">
                <a:solidFill>
                  <a:srgbClr val="66FF66"/>
                </a:solidFill>
              </a:rPr>
              <a:t>secondary caries </a:t>
            </a:r>
            <a:r>
              <a:rPr lang="en-US" sz="2000" dirty="0"/>
              <a:t>affecting the life of the restoration. </a:t>
            </a:r>
          </a:p>
          <a:p>
            <a:pPr lvl="2" algn="just">
              <a:lnSpc>
                <a:spcPct val="150000"/>
              </a:lnSpc>
            </a:pPr>
            <a:r>
              <a:rPr lang="en-US" sz="2000" dirty="0"/>
              <a:t>However </a:t>
            </a:r>
            <a:r>
              <a:rPr lang="en-US" sz="2000" dirty="0">
                <a:solidFill>
                  <a:srgbClr val="66FF66"/>
                </a:solidFill>
              </a:rPr>
              <a:t>radical extension </a:t>
            </a:r>
            <a:r>
              <a:rPr lang="en-US" sz="2000" dirty="0"/>
              <a:t>of the proximal box will </a:t>
            </a:r>
            <a:r>
              <a:rPr lang="en-US" sz="2000" dirty="0">
                <a:solidFill>
                  <a:srgbClr val="66FF66"/>
                </a:solidFill>
              </a:rPr>
              <a:t>weaken the tooth structure</a:t>
            </a:r>
            <a:r>
              <a:rPr lang="en-US" sz="2000" dirty="0"/>
              <a:t> leading to fracture of restoration.</a:t>
            </a:r>
          </a:p>
          <a:p>
            <a:pPr lvl="2" algn="just">
              <a:lnSpc>
                <a:spcPct val="150000"/>
              </a:lnSpc>
            </a:pPr>
            <a:r>
              <a:rPr lang="en-US" sz="2000" dirty="0"/>
              <a:t>Special attention in this category should be given to </a:t>
            </a:r>
            <a:r>
              <a:rPr lang="en-US" sz="2000" i="1" dirty="0">
                <a:solidFill>
                  <a:srgbClr val="66FF66"/>
                </a:solidFill>
              </a:rPr>
              <a:t>lower bicuspid and distal embrasures of maxillary and </a:t>
            </a:r>
            <a:r>
              <a:rPr lang="en-US" sz="2000" i="1" dirty="0" err="1">
                <a:solidFill>
                  <a:srgbClr val="66FF66"/>
                </a:solidFill>
              </a:rPr>
              <a:t>mandibular</a:t>
            </a:r>
            <a:r>
              <a:rPr lang="en-US" sz="2000" i="1" dirty="0">
                <a:solidFill>
                  <a:srgbClr val="66FF66"/>
                </a:solidFill>
              </a:rPr>
              <a:t> 1</a:t>
            </a:r>
            <a:r>
              <a:rPr lang="en-US" sz="2000" i="1" baseline="30000" dirty="0">
                <a:solidFill>
                  <a:srgbClr val="66FF66"/>
                </a:solidFill>
              </a:rPr>
              <a:t>st</a:t>
            </a:r>
            <a:r>
              <a:rPr lang="en-US" sz="2000" i="1" dirty="0">
                <a:solidFill>
                  <a:srgbClr val="66FF66"/>
                </a:solidFill>
              </a:rPr>
              <a:t> molars where frail walls can be formed easily.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AMALGAM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000" b="1" u="sng" dirty="0"/>
              <a:t>1.   Faulty Cavity Preparation :</a:t>
            </a:r>
            <a:r>
              <a:rPr lang="en-US" sz="2000" b="1" dirty="0"/>
              <a:t>     </a:t>
            </a:r>
          </a:p>
          <a:p>
            <a:pPr lvl="1" algn="just">
              <a:lnSpc>
                <a:spcPct val="150000"/>
              </a:lnSpc>
              <a:buNone/>
            </a:pPr>
            <a:r>
              <a:rPr lang="en-US" sz="2000" b="1" dirty="0">
                <a:solidFill>
                  <a:srgbClr val="66FF66"/>
                </a:solidFill>
              </a:rPr>
              <a:t> c) Over extensions of cavity prepared walls:-</a:t>
            </a:r>
            <a:endParaRPr lang="en-US" sz="2000" dirty="0">
              <a:solidFill>
                <a:srgbClr val="66FF66"/>
              </a:solidFill>
            </a:endParaRPr>
          </a:p>
          <a:p>
            <a:pPr lvl="1" algn="just">
              <a:lnSpc>
                <a:spcPct val="150000"/>
              </a:lnSpc>
            </a:pPr>
            <a:r>
              <a:rPr lang="en-US" sz="2000" dirty="0"/>
              <a:t>One fourth of inter-</a:t>
            </a:r>
            <a:r>
              <a:rPr lang="en-US" sz="2000" dirty="0" err="1"/>
              <a:t>cuspal</a:t>
            </a:r>
            <a:r>
              <a:rPr lang="en-US" sz="2000" dirty="0"/>
              <a:t> distance </a:t>
            </a:r>
            <a:r>
              <a:rPr lang="en-US" sz="2000" dirty="0" err="1"/>
              <a:t>facio-lingually</a:t>
            </a:r>
            <a:r>
              <a:rPr lang="en-US" sz="2000" dirty="0"/>
              <a:t> is the ideal requirement for amalgam restoration to possess adequate strength for functioning.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23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447800" y="3810000"/>
          <a:ext cx="6172200" cy="265165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086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86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39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3300"/>
                          </a:solidFill>
                        </a:rPr>
                        <a:t>Caries Involvement </a:t>
                      </a:r>
                      <a:endParaRPr lang="en-US" dirty="0">
                        <a:solidFill>
                          <a:srgbClr val="0033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3300"/>
                          </a:solidFill>
                        </a:rPr>
                        <a:t>Suggested protocol</a:t>
                      </a:r>
                      <a:endParaRPr lang="en-US" dirty="0">
                        <a:solidFill>
                          <a:srgbClr val="0033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90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3300"/>
                          </a:solidFill>
                        </a:rPr>
                        <a:t>1/4</a:t>
                      </a:r>
                      <a:r>
                        <a:rPr lang="en-US" sz="1800" baseline="30000" dirty="0">
                          <a:solidFill>
                            <a:srgbClr val="003300"/>
                          </a:solidFill>
                        </a:rPr>
                        <a:t>th</a:t>
                      </a:r>
                      <a:r>
                        <a:rPr lang="en-US" sz="1800" dirty="0">
                          <a:solidFill>
                            <a:srgbClr val="003300"/>
                          </a:solidFill>
                        </a:rPr>
                        <a:t> of </a:t>
                      </a:r>
                      <a:r>
                        <a:rPr lang="en-US" sz="1800" dirty="0" err="1">
                          <a:solidFill>
                            <a:srgbClr val="003300"/>
                          </a:solidFill>
                        </a:rPr>
                        <a:t>Facio</a:t>
                      </a:r>
                      <a:r>
                        <a:rPr lang="en-US" sz="1800" dirty="0">
                          <a:solidFill>
                            <a:srgbClr val="003300"/>
                          </a:solidFill>
                        </a:rPr>
                        <a:t>-lingual distance</a:t>
                      </a:r>
                    </a:p>
                    <a:p>
                      <a:endParaRPr lang="en-US" dirty="0">
                        <a:solidFill>
                          <a:srgbClr val="0033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3300"/>
                          </a:solidFill>
                        </a:rPr>
                        <a:t>Simple preparation</a:t>
                      </a:r>
                    </a:p>
                    <a:p>
                      <a:endParaRPr lang="en-US" dirty="0">
                        <a:solidFill>
                          <a:srgbClr val="0033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63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3300"/>
                          </a:solidFill>
                        </a:rPr>
                        <a:t>½ of </a:t>
                      </a:r>
                      <a:r>
                        <a:rPr lang="en-US" sz="1800" dirty="0" err="1">
                          <a:solidFill>
                            <a:srgbClr val="003300"/>
                          </a:solidFill>
                        </a:rPr>
                        <a:t>facio</a:t>
                      </a:r>
                      <a:r>
                        <a:rPr lang="en-US" sz="1800" dirty="0">
                          <a:solidFill>
                            <a:srgbClr val="003300"/>
                          </a:solidFill>
                        </a:rPr>
                        <a:t>-lingual distance </a:t>
                      </a:r>
                    </a:p>
                    <a:p>
                      <a:endParaRPr lang="en-US" dirty="0">
                        <a:solidFill>
                          <a:srgbClr val="0033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3300"/>
                          </a:solidFill>
                        </a:rPr>
                        <a:t>Considering </a:t>
                      </a:r>
                      <a:r>
                        <a:rPr lang="en-US" sz="1800" dirty="0" err="1">
                          <a:solidFill>
                            <a:srgbClr val="003300"/>
                          </a:solidFill>
                        </a:rPr>
                        <a:t>cuspal</a:t>
                      </a:r>
                      <a:r>
                        <a:rPr lang="en-US" sz="1800" dirty="0">
                          <a:solidFill>
                            <a:srgbClr val="003300"/>
                          </a:solidFill>
                        </a:rPr>
                        <a:t> capping </a:t>
                      </a:r>
                    </a:p>
                    <a:p>
                      <a:endParaRPr lang="en-US" dirty="0">
                        <a:solidFill>
                          <a:srgbClr val="0033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90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3300"/>
                          </a:solidFill>
                        </a:rPr>
                        <a:t>2/3</a:t>
                      </a:r>
                      <a:r>
                        <a:rPr lang="en-US" sz="1800" baseline="30000" dirty="0">
                          <a:solidFill>
                            <a:srgbClr val="003300"/>
                          </a:solidFill>
                        </a:rPr>
                        <a:t>rd</a:t>
                      </a:r>
                      <a:r>
                        <a:rPr lang="en-US" sz="1800" dirty="0">
                          <a:solidFill>
                            <a:srgbClr val="003300"/>
                          </a:solidFill>
                        </a:rPr>
                        <a:t> of </a:t>
                      </a:r>
                      <a:r>
                        <a:rPr lang="en-US" sz="1800" dirty="0" err="1">
                          <a:solidFill>
                            <a:srgbClr val="003300"/>
                          </a:solidFill>
                        </a:rPr>
                        <a:t>facio</a:t>
                      </a:r>
                      <a:r>
                        <a:rPr lang="en-US" sz="1800" dirty="0">
                          <a:solidFill>
                            <a:srgbClr val="003300"/>
                          </a:solidFill>
                        </a:rPr>
                        <a:t>-lingual distance </a:t>
                      </a:r>
                    </a:p>
                    <a:p>
                      <a:endParaRPr lang="en-US" dirty="0">
                        <a:solidFill>
                          <a:srgbClr val="0033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solidFill>
                            <a:srgbClr val="003300"/>
                          </a:solidFill>
                        </a:rPr>
                        <a:t>Cuspal</a:t>
                      </a:r>
                      <a:r>
                        <a:rPr lang="en-US" sz="1800" dirty="0">
                          <a:solidFill>
                            <a:srgbClr val="003300"/>
                          </a:solidFill>
                        </a:rPr>
                        <a:t> capping mandatory </a:t>
                      </a:r>
                    </a:p>
                    <a:p>
                      <a:endParaRPr lang="en-US" dirty="0">
                        <a:solidFill>
                          <a:srgbClr val="0033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AMALGAM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1.   Faulty Cavity Preparation :</a:t>
            </a:r>
            <a:r>
              <a:rPr lang="en-US" sz="2000" b="1" dirty="0"/>
              <a:t>     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/>
              <a:t>This is because amalgam acts as a </a:t>
            </a:r>
            <a:r>
              <a:rPr lang="en-US" sz="2000" dirty="0">
                <a:solidFill>
                  <a:srgbClr val="66FF66"/>
                </a:solidFill>
              </a:rPr>
              <a:t>wedge</a:t>
            </a:r>
            <a:r>
              <a:rPr lang="en-US" sz="2000" dirty="0"/>
              <a:t> between the opposite cusps and tries to split them apart.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/>
              <a:t>Thickness of amalgam required for capping :</a:t>
            </a:r>
          </a:p>
          <a:p>
            <a:pPr lvl="2" algn="just">
              <a:lnSpc>
                <a:spcPct val="150000"/>
              </a:lnSpc>
            </a:pPr>
            <a:r>
              <a:rPr lang="en-US" sz="2000" dirty="0">
                <a:solidFill>
                  <a:srgbClr val="FFFF00"/>
                </a:solidFill>
              </a:rPr>
              <a:t>Functional cusps-2 mm</a:t>
            </a:r>
          </a:p>
          <a:p>
            <a:pPr lvl="2" algn="just">
              <a:lnSpc>
                <a:spcPct val="150000"/>
              </a:lnSpc>
            </a:pPr>
            <a:r>
              <a:rPr lang="en-US" sz="2000" dirty="0">
                <a:solidFill>
                  <a:srgbClr val="FFFF00"/>
                </a:solidFill>
              </a:rPr>
              <a:t>Non-Functional cusps-1.5mm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/>
              <a:t>If thickness required is not provided </a:t>
            </a:r>
            <a:r>
              <a:rPr lang="en-US" sz="2000" dirty="0">
                <a:solidFill>
                  <a:srgbClr val="66FF66"/>
                </a:solidFill>
              </a:rPr>
              <a:t>fractures result </a:t>
            </a:r>
            <a:r>
              <a:rPr lang="en-US" sz="2000" dirty="0" err="1">
                <a:solidFill>
                  <a:srgbClr val="66FF66"/>
                </a:solidFill>
              </a:rPr>
              <a:t>inadverently</a:t>
            </a:r>
            <a:r>
              <a:rPr lang="en-US" sz="2000" dirty="0">
                <a:solidFill>
                  <a:srgbClr val="66FF66"/>
                </a:solidFill>
              </a:rPr>
              <a:t>.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/>
              <a:t>It has been calculated that </a:t>
            </a:r>
            <a:r>
              <a:rPr lang="en-US" sz="2000" dirty="0">
                <a:solidFill>
                  <a:srgbClr val="66FF66"/>
                </a:solidFill>
              </a:rPr>
              <a:t>1.5mm of minimal amalgam bulk is necessary to resist fractures.</a:t>
            </a:r>
          </a:p>
          <a:p>
            <a:pPr algn="just">
              <a:lnSpc>
                <a:spcPct val="150000"/>
              </a:lnSpc>
            </a:pPr>
            <a:endParaRPr lang="en-US" sz="2000" dirty="0"/>
          </a:p>
          <a:p>
            <a:pPr algn="just">
              <a:lnSpc>
                <a:spcPct val="150000"/>
              </a:lnSpc>
            </a:pPr>
            <a:endParaRPr lang="en-US" sz="2000" dirty="0"/>
          </a:p>
          <a:p>
            <a:pPr algn="just"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AMALGAM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1.   Faulty Cavity Preparation :</a:t>
            </a:r>
            <a:r>
              <a:rPr lang="en-US" sz="2000" b="1" dirty="0"/>
              <a:t>     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/>
              <a:t>If </a:t>
            </a:r>
            <a:r>
              <a:rPr lang="en-US" sz="2000" dirty="0" err="1">
                <a:solidFill>
                  <a:srgbClr val="66FF66"/>
                </a:solidFill>
              </a:rPr>
              <a:t>pulpal</a:t>
            </a:r>
            <a:r>
              <a:rPr lang="en-US" sz="2000" dirty="0">
                <a:solidFill>
                  <a:srgbClr val="66FF66"/>
                </a:solidFill>
              </a:rPr>
              <a:t> floor is not smooth or is curved</a:t>
            </a:r>
            <a:r>
              <a:rPr lang="en-US" sz="2000" dirty="0"/>
              <a:t> the restoration causes a </a:t>
            </a:r>
            <a:r>
              <a:rPr lang="en-US" sz="2000" dirty="0">
                <a:solidFill>
                  <a:srgbClr val="66FF66"/>
                </a:solidFill>
              </a:rPr>
              <a:t>wedging effect</a:t>
            </a:r>
            <a:r>
              <a:rPr lang="en-US" sz="2000" dirty="0"/>
              <a:t> and increases chances of fracture of tooth. 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66FF66"/>
                </a:solidFill>
              </a:rPr>
              <a:t>Butt joints </a:t>
            </a:r>
            <a:r>
              <a:rPr lang="en-US" sz="2000" dirty="0"/>
              <a:t>especially where </a:t>
            </a:r>
            <a:r>
              <a:rPr lang="en-US" sz="2000" dirty="0" err="1"/>
              <a:t>occlusal</a:t>
            </a:r>
            <a:r>
              <a:rPr lang="en-US" sz="2000" dirty="0"/>
              <a:t> stresses are to be encountered are essential. 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/>
              <a:t>Thus the </a:t>
            </a:r>
            <a:r>
              <a:rPr lang="en-US" sz="2000" dirty="0" err="1">
                <a:solidFill>
                  <a:srgbClr val="66FF66"/>
                </a:solidFill>
              </a:rPr>
              <a:t>cavo</a:t>
            </a:r>
            <a:r>
              <a:rPr lang="en-US" sz="2000" dirty="0">
                <a:solidFill>
                  <a:srgbClr val="66FF66"/>
                </a:solidFill>
              </a:rPr>
              <a:t>-surface angle </a:t>
            </a:r>
            <a:r>
              <a:rPr lang="en-US" sz="2000" dirty="0"/>
              <a:t>has been suggested to be </a:t>
            </a:r>
            <a:r>
              <a:rPr lang="en-US" sz="2000" dirty="0">
                <a:solidFill>
                  <a:srgbClr val="66FF66"/>
                </a:solidFill>
              </a:rPr>
              <a:t>90</a:t>
            </a:r>
            <a:r>
              <a:rPr lang="en-US" sz="2000" baseline="30000" dirty="0">
                <a:solidFill>
                  <a:srgbClr val="66FF66"/>
                </a:solidFill>
              </a:rPr>
              <a:t>o</a:t>
            </a:r>
            <a:r>
              <a:rPr lang="en-US" sz="2000" dirty="0">
                <a:solidFill>
                  <a:srgbClr val="66FF66"/>
                </a:solidFill>
              </a:rPr>
              <a:t> </a:t>
            </a:r>
            <a:r>
              <a:rPr lang="en-US" sz="2000" dirty="0"/>
              <a:t>or preferably </a:t>
            </a:r>
            <a:r>
              <a:rPr lang="en-US" sz="2000" dirty="0">
                <a:solidFill>
                  <a:srgbClr val="66FF66"/>
                </a:solidFill>
              </a:rPr>
              <a:t>110</a:t>
            </a:r>
            <a:r>
              <a:rPr lang="en-US" sz="2000" baseline="30000" dirty="0">
                <a:solidFill>
                  <a:srgbClr val="66FF66"/>
                </a:solidFill>
              </a:rPr>
              <a:t>o</a:t>
            </a:r>
            <a:r>
              <a:rPr lang="en-US" sz="2000" dirty="0">
                <a:solidFill>
                  <a:srgbClr val="66FF66"/>
                </a:solidFill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sz="2000" dirty="0"/>
          </a:p>
          <a:p>
            <a:pPr algn="just">
              <a:lnSpc>
                <a:spcPct val="150000"/>
              </a:lnSpc>
            </a:pPr>
            <a:endParaRPr lang="en-US" sz="2000" dirty="0"/>
          </a:p>
          <a:p>
            <a:pPr algn="just"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AMALGAM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1.   Faulty Cavity Preparation :</a:t>
            </a:r>
            <a:r>
              <a:rPr lang="en-US" sz="2000" b="1" dirty="0"/>
              <a:t>     </a:t>
            </a:r>
          </a:p>
          <a:p>
            <a:pPr algn="just">
              <a:lnSpc>
                <a:spcPct val="150000"/>
              </a:lnSpc>
            </a:pPr>
            <a:r>
              <a:rPr lang="en-US" sz="2000" dirty="0" err="1"/>
              <a:t>Cavosurface</a:t>
            </a:r>
            <a:r>
              <a:rPr lang="en-US" sz="2000" dirty="0"/>
              <a:t> angle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>
                <a:solidFill>
                  <a:srgbClr val="66FF66"/>
                </a:solidFill>
              </a:rPr>
              <a:t>More acute:- Fractures of tooth margins 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/>
              <a:t> </a:t>
            </a:r>
            <a:r>
              <a:rPr lang="en-US" sz="2000" dirty="0">
                <a:solidFill>
                  <a:srgbClr val="66FF66"/>
                </a:solidFill>
              </a:rPr>
              <a:t>More obtuse :- Marginal amalgam fracture under </a:t>
            </a:r>
            <a:r>
              <a:rPr lang="en-US" sz="2000" dirty="0" err="1">
                <a:solidFill>
                  <a:srgbClr val="66FF66"/>
                </a:solidFill>
              </a:rPr>
              <a:t>occlusal</a:t>
            </a:r>
            <a:r>
              <a:rPr lang="en-US" sz="2000" dirty="0">
                <a:solidFill>
                  <a:srgbClr val="66FF66"/>
                </a:solidFill>
              </a:rPr>
              <a:t> stresses</a:t>
            </a:r>
            <a:r>
              <a:rPr lang="en-US" sz="20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Cavity margins are to be finished so as to </a:t>
            </a:r>
            <a:r>
              <a:rPr lang="en-US" sz="2000" dirty="0">
                <a:solidFill>
                  <a:srgbClr val="FFFF00"/>
                </a:solidFill>
              </a:rPr>
              <a:t>remove unsupported enamel rods </a:t>
            </a:r>
            <a:r>
              <a:rPr lang="en-US" sz="2000" dirty="0"/>
              <a:t>susceptible to fractures and resulting secondary caries failure to round off </a:t>
            </a:r>
            <a:r>
              <a:rPr lang="en-US" sz="2000" dirty="0" err="1"/>
              <a:t>axio-pulpal</a:t>
            </a:r>
            <a:r>
              <a:rPr lang="en-US" sz="2000" dirty="0"/>
              <a:t> line angle as well as internal line-angles and point angles results in concentration of forces at these places resulting in fractures of the material or worse the tooth itself.</a:t>
            </a:r>
          </a:p>
          <a:p>
            <a:pPr algn="just">
              <a:lnSpc>
                <a:spcPct val="150000"/>
              </a:lnSpc>
            </a:pPr>
            <a:endParaRPr lang="en-US" sz="2000" dirty="0"/>
          </a:p>
          <a:p>
            <a:pPr algn="just">
              <a:lnSpc>
                <a:spcPct val="150000"/>
              </a:lnSpc>
            </a:pPr>
            <a:endParaRPr lang="en-US" sz="2000" dirty="0"/>
          </a:p>
          <a:p>
            <a:pPr algn="just"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AMALGAM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1.   Faulty Cavity Preparation :</a:t>
            </a:r>
            <a:r>
              <a:rPr lang="en-US" sz="2000" b="1" dirty="0"/>
              <a:t>    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By </a:t>
            </a:r>
            <a:r>
              <a:rPr lang="en-US" sz="2000" dirty="0">
                <a:solidFill>
                  <a:srgbClr val="FFFF00"/>
                </a:solidFill>
              </a:rPr>
              <a:t>rounding </a:t>
            </a:r>
            <a:r>
              <a:rPr lang="en-US" sz="2000" dirty="0" err="1">
                <a:solidFill>
                  <a:srgbClr val="FFFF00"/>
                </a:solidFill>
              </a:rPr>
              <a:t>axio-pulpal</a:t>
            </a:r>
            <a:r>
              <a:rPr lang="en-US" sz="2000" dirty="0">
                <a:solidFill>
                  <a:srgbClr val="FFFF00"/>
                </a:solidFill>
              </a:rPr>
              <a:t> line angle </a:t>
            </a:r>
            <a:r>
              <a:rPr lang="en-US" sz="2000" dirty="0"/>
              <a:t>increase bulk of amalgam for strength is also obtained.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Very  </a:t>
            </a:r>
            <a:r>
              <a:rPr lang="en-US" sz="2000" dirty="0">
                <a:solidFill>
                  <a:srgbClr val="66FFFF"/>
                </a:solidFill>
              </a:rPr>
              <a:t>narrow isthmus </a:t>
            </a:r>
            <a:r>
              <a:rPr lang="en-US" sz="2000" dirty="0"/>
              <a:t>related to rest of the cavity preparation and co-positioning of the isthmus and </a:t>
            </a:r>
            <a:r>
              <a:rPr lang="en-US" sz="2000" dirty="0" err="1"/>
              <a:t>axio-pulpal</a:t>
            </a:r>
            <a:r>
              <a:rPr lang="en-US" sz="2000" dirty="0"/>
              <a:t> line angle results in fracture of </a:t>
            </a:r>
            <a:r>
              <a:rPr lang="en-US" sz="2000" dirty="0" err="1"/>
              <a:t>proximo-occlusal</a:t>
            </a:r>
            <a:r>
              <a:rPr lang="en-US" sz="2000" dirty="0"/>
              <a:t> restoration due vulnerability of these areas to be the </a:t>
            </a:r>
            <a:r>
              <a:rPr lang="en-US" sz="2000" dirty="0">
                <a:solidFill>
                  <a:srgbClr val="66FFFF"/>
                </a:solidFill>
              </a:rPr>
              <a:t>weakest points of cavity preparation</a:t>
            </a:r>
            <a:r>
              <a:rPr lang="en-US" sz="20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Such phenomenon can also occur due to </a:t>
            </a:r>
            <a:r>
              <a:rPr lang="en-US" sz="2000" dirty="0">
                <a:solidFill>
                  <a:srgbClr val="FFFF00"/>
                </a:solidFill>
              </a:rPr>
              <a:t>inadequate proximal retention form. </a:t>
            </a:r>
          </a:p>
          <a:p>
            <a:pPr algn="just">
              <a:lnSpc>
                <a:spcPct val="150000"/>
              </a:lnSpc>
            </a:pPr>
            <a:endParaRPr lang="en-US" sz="2000" dirty="0"/>
          </a:p>
          <a:p>
            <a:pPr algn="just">
              <a:lnSpc>
                <a:spcPct val="150000"/>
              </a:lnSpc>
            </a:pPr>
            <a:endParaRPr lang="en-US" sz="2000" dirty="0"/>
          </a:p>
          <a:p>
            <a:pPr algn="just"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AMALGAM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1.   Faulty Cavity Preparation :</a:t>
            </a:r>
            <a:r>
              <a:rPr lang="en-US" sz="2000" b="1" dirty="0"/>
              <a:t>     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2000" dirty="0">
                <a:solidFill>
                  <a:srgbClr val="66FF66"/>
                </a:solidFill>
              </a:rPr>
              <a:t>    d)</a:t>
            </a:r>
            <a:r>
              <a:rPr lang="en-US" sz="2000" b="1" dirty="0">
                <a:solidFill>
                  <a:srgbClr val="66FF66"/>
                </a:solidFill>
              </a:rPr>
              <a:t> Incomplete caries removal:-</a:t>
            </a:r>
            <a:endParaRPr lang="en-US" sz="2000" dirty="0">
              <a:solidFill>
                <a:srgbClr val="66FF66"/>
              </a:solidFill>
            </a:endParaRPr>
          </a:p>
          <a:p>
            <a:pPr lvl="1" algn="just">
              <a:lnSpc>
                <a:spcPct val="150000"/>
              </a:lnSpc>
              <a:buNone/>
            </a:pPr>
            <a:r>
              <a:rPr lang="en-US" sz="2000" dirty="0"/>
              <a:t>Incomplete caries removal can lead to failures either by:-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>
                <a:solidFill>
                  <a:srgbClr val="FFFF00"/>
                </a:solidFill>
              </a:rPr>
              <a:t>Further involvement and </a:t>
            </a:r>
            <a:r>
              <a:rPr lang="en-US" sz="2000" dirty="0" err="1">
                <a:solidFill>
                  <a:srgbClr val="FFFF00"/>
                </a:solidFill>
              </a:rPr>
              <a:t>pulpal</a:t>
            </a:r>
            <a:r>
              <a:rPr lang="en-US" sz="2000" dirty="0">
                <a:solidFill>
                  <a:srgbClr val="FFFF00"/>
                </a:solidFill>
              </a:rPr>
              <a:t> insult</a:t>
            </a:r>
            <a:r>
              <a:rPr lang="en-US" sz="2000" dirty="0"/>
              <a:t>.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>
                <a:solidFill>
                  <a:srgbClr val="FFFF00"/>
                </a:solidFill>
              </a:rPr>
              <a:t>Fracture of restoration due to unsupported material.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>
                <a:solidFill>
                  <a:srgbClr val="FFFF00"/>
                </a:solidFill>
              </a:rPr>
              <a:t>If </a:t>
            </a:r>
            <a:r>
              <a:rPr lang="en-US" sz="2000" dirty="0" err="1">
                <a:solidFill>
                  <a:srgbClr val="FFFF00"/>
                </a:solidFill>
              </a:rPr>
              <a:t>pulpal</a:t>
            </a:r>
            <a:r>
              <a:rPr lang="en-US" sz="2000" dirty="0">
                <a:solidFill>
                  <a:srgbClr val="FFFF00"/>
                </a:solidFill>
              </a:rPr>
              <a:t> floor is not flat there will be inability of the restoration to resist forces directed along long axis of tooth.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>
                <a:solidFill>
                  <a:srgbClr val="FFFF00"/>
                </a:solidFill>
              </a:rPr>
              <a:t>This leads to stress concentration and as a result fracture of restoration.</a:t>
            </a:r>
          </a:p>
          <a:p>
            <a:pPr lvl="1" algn="just">
              <a:lnSpc>
                <a:spcPct val="150000"/>
              </a:lnSpc>
              <a:buNone/>
            </a:pPr>
            <a:endParaRPr lang="en-US" sz="2000" dirty="0"/>
          </a:p>
          <a:p>
            <a:pPr algn="just">
              <a:lnSpc>
                <a:spcPct val="150000"/>
              </a:lnSpc>
            </a:pPr>
            <a:endParaRPr lang="en-US" sz="2000" dirty="0"/>
          </a:p>
          <a:p>
            <a:pPr algn="just"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AMALGAM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2. Poor Matrix Adaptation </a:t>
            </a:r>
            <a:endParaRPr lang="en-US" sz="2000" u="sng" dirty="0"/>
          </a:p>
          <a:p>
            <a:pPr algn="just">
              <a:lnSpc>
                <a:spcPct val="150000"/>
              </a:lnSpc>
            </a:pPr>
            <a:r>
              <a:rPr lang="en-US" sz="2000" dirty="0"/>
              <a:t> </a:t>
            </a:r>
            <a:r>
              <a:rPr lang="en-US" sz="2000" dirty="0">
                <a:solidFill>
                  <a:srgbClr val="FFFF00"/>
                </a:solidFill>
              </a:rPr>
              <a:t>Minimal thickness of 0.03-0.05mm</a:t>
            </a:r>
            <a:r>
              <a:rPr lang="en-US" sz="2000" dirty="0"/>
              <a:t> is required for a matrix to be </a:t>
            </a:r>
            <a:r>
              <a:rPr lang="en-US" sz="2000" dirty="0" err="1"/>
              <a:t>burnishable</a:t>
            </a:r>
            <a:r>
              <a:rPr lang="en-US" sz="2000" dirty="0"/>
              <a:t> and allow condensation of amalgam without deformation.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Also an extension of </a:t>
            </a:r>
            <a:r>
              <a:rPr lang="en-US" sz="2000" dirty="0">
                <a:solidFill>
                  <a:srgbClr val="FFFF00"/>
                </a:solidFill>
              </a:rPr>
              <a:t>0.5-1mm beyond </a:t>
            </a:r>
            <a:r>
              <a:rPr lang="en-US" sz="2000" dirty="0" err="1">
                <a:solidFill>
                  <a:srgbClr val="FFFF00"/>
                </a:solidFill>
              </a:rPr>
              <a:t>cavo</a:t>
            </a:r>
            <a:r>
              <a:rPr lang="en-US" sz="2000" dirty="0">
                <a:solidFill>
                  <a:srgbClr val="FFFF00"/>
                </a:solidFill>
              </a:rPr>
              <a:t>-gingival line angle </a:t>
            </a:r>
            <a:r>
              <a:rPr lang="en-US" sz="2000" dirty="0"/>
              <a:t>of cavity and similarly above level of marginal ridge is required for </a:t>
            </a:r>
            <a:r>
              <a:rPr lang="en-US" sz="2000" dirty="0">
                <a:solidFill>
                  <a:srgbClr val="FFFF00"/>
                </a:solidFill>
              </a:rPr>
              <a:t>proper condensation of amalgam.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The band should also be </a:t>
            </a:r>
            <a:r>
              <a:rPr lang="en-US" sz="2000" dirty="0">
                <a:solidFill>
                  <a:srgbClr val="FFFF00"/>
                </a:solidFill>
              </a:rPr>
              <a:t>stable after application </a:t>
            </a:r>
            <a:r>
              <a:rPr lang="en-US" sz="2000" dirty="0"/>
              <a:t>because if not so it can lead to distorted restoration, gross marginal excess, uncondensed mass of amalgam, leading to failure. </a:t>
            </a:r>
          </a:p>
          <a:p>
            <a:pPr algn="just">
              <a:lnSpc>
                <a:spcPct val="150000"/>
              </a:lnSpc>
            </a:pPr>
            <a:endParaRPr lang="en-US" sz="2000" dirty="0"/>
          </a:p>
          <a:p>
            <a:pPr algn="just"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109569" name="Picture 1" descr="C:\Users\Shilpa Reddy\Desktop\matrix5-placeme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7200" y="5105400"/>
            <a:ext cx="2336800" cy="175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AMALGAM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2. Poor Matrix Adaptation </a:t>
            </a:r>
            <a:endParaRPr lang="en-US" sz="2000" u="sng" dirty="0"/>
          </a:p>
          <a:p>
            <a:pPr algn="just">
              <a:lnSpc>
                <a:spcPct val="150000"/>
              </a:lnSpc>
            </a:pPr>
            <a:r>
              <a:rPr lang="en-US" sz="2000" dirty="0"/>
              <a:t> The use of a </a:t>
            </a:r>
            <a:r>
              <a:rPr lang="en-US" sz="2000" dirty="0">
                <a:solidFill>
                  <a:srgbClr val="FFFF00"/>
                </a:solidFill>
              </a:rPr>
              <a:t>wedge is mandatory</a:t>
            </a:r>
            <a:r>
              <a:rPr lang="en-US" sz="2000" dirty="0"/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Also, if band width is </a:t>
            </a:r>
            <a:r>
              <a:rPr lang="en-US" sz="2000" dirty="0">
                <a:solidFill>
                  <a:srgbClr val="FFFF00"/>
                </a:solidFill>
              </a:rPr>
              <a:t>too large </a:t>
            </a:r>
            <a:r>
              <a:rPr lang="en-US" sz="2000" dirty="0"/>
              <a:t>it will lead to  creations of an </a:t>
            </a:r>
            <a:r>
              <a:rPr lang="en-US" sz="2000" dirty="0">
                <a:solidFill>
                  <a:srgbClr val="FFFF00"/>
                </a:solidFill>
              </a:rPr>
              <a:t>open contact or a contact too </a:t>
            </a:r>
            <a:r>
              <a:rPr lang="en-US" sz="2000" dirty="0" err="1">
                <a:solidFill>
                  <a:srgbClr val="FFFF00"/>
                </a:solidFill>
              </a:rPr>
              <a:t>occlusally</a:t>
            </a:r>
            <a:r>
              <a:rPr lang="en-US" sz="2000" dirty="0">
                <a:solidFill>
                  <a:srgbClr val="FFFF00"/>
                </a:solidFill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If band width is </a:t>
            </a:r>
            <a:r>
              <a:rPr lang="en-US" sz="2000" dirty="0">
                <a:solidFill>
                  <a:srgbClr val="FFFF00"/>
                </a:solidFill>
              </a:rPr>
              <a:t>less</a:t>
            </a:r>
            <a:r>
              <a:rPr lang="en-US" sz="2000" dirty="0"/>
              <a:t> it will allow </a:t>
            </a:r>
            <a:r>
              <a:rPr lang="en-US" sz="2000" dirty="0">
                <a:solidFill>
                  <a:srgbClr val="FFFF00"/>
                </a:solidFill>
              </a:rPr>
              <a:t>amalgam to escape </a:t>
            </a:r>
            <a:r>
              <a:rPr lang="en-US" sz="2000" dirty="0"/>
              <a:t>and form an </a:t>
            </a:r>
            <a:r>
              <a:rPr lang="en-US" sz="2000" dirty="0">
                <a:solidFill>
                  <a:srgbClr val="FFFF00"/>
                </a:solidFill>
              </a:rPr>
              <a:t>overhang</a:t>
            </a:r>
            <a:r>
              <a:rPr lang="en-US" sz="2000" dirty="0"/>
              <a:t> resulting in tissue irritation &amp; destruction or incorporation of amalgam in tissues.</a:t>
            </a:r>
          </a:p>
          <a:p>
            <a:pPr lvl="1" algn="just">
              <a:lnSpc>
                <a:spcPct val="150000"/>
              </a:lnSpc>
              <a:buNone/>
            </a:pPr>
            <a:endParaRPr lang="en-US" sz="2000" dirty="0"/>
          </a:p>
          <a:p>
            <a:pPr algn="just">
              <a:lnSpc>
                <a:spcPct val="150000"/>
              </a:lnSpc>
            </a:pPr>
            <a:endParaRPr lang="en-US" sz="2000" dirty="0"/>
          </a:p>
          <a:p>
            <a:pPr algn="just"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AMALGAM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943600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3. Faulty Amalgam Manipulation:-</a:t>
            </a:r>
            <a:endParaRPr lang="en-US" sz="2000" u="sng" dirty="0"/>
          </a:p>
          <a:p>
            <a:pPr algn="just">
              <a:lnSpc>
                <a:spcPct val="150000"/>
              </a:lnSpc>
            </a:pPr>
            <a:r>
              <a:rPr lang="en-US" sz="2000" b="1" dirty="0">
                <a:solidFill>
                  <a:srgbClr val="66FF66"/>
                </a:solidFill>
              </a:rPr>
              <a:t>Mercury – Alloy Ratio :-</a:t>
            </a:r>
            <a:endParaRPr lang="en-US" sz="2000" dirty="0">
              <a:solidFill>
                <a:srgbClr val="66FF66"/>
              </a:solidFill>
            </a:endParaRP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/>
              <a:t>Serious loss of structure was reported when residual mercury is in an </a:t>
            </a:r>
            <a:r>
              <a:rPr lang="en-US" sz="2000" dirty="0">
                <a:solidFill>
                  <a:srgbClr val="FFFF00"/>
                </a:solidFill>
              </a:rPr>
              <a:t>excess of 55%</a:t>
            </a:r>
            <a:r>
              <a:rPr lang="en-US" sz="2000" dirty="0"/>
              <a:t> in a restoration.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solidFill>
                  <a:srgbClr val="FFFF00"/>
                </a:solidFill>
              </a:rPr>
              <a:t>Higher mercury content </a:t>
            </a:r>
            <a:r>
              <a:rPr lang="en-US" sz="2000" dirty="0"/>
              <a:t>used during mixing results in higher residual mercury which cannot be effectively removed by squeezing or condensation.</a:t>
            </a:r>
          </a:p>
          <a:p>
            <a:pPr lvl="1" algn="just">
              <a:lnSpc>
                <a:spcPct val="150000"/>
              </a:lnSpc>
              <a:buNone/>
            </a:pPr>
            <a:r>
              <a:rPr lang="en-US" sz="2000" dirty="0"/>
              <a:t>This high mercury results in :-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solidFill>
                  <a:srgbClr val="FFFF00"/>
                </a:solidFill>
              </a:rPr>
              <a:t>Decrease in crushing strength.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solidFill>
                  <a:srgbClr val="FFFF00"/>
                </a:solidFill>
              </a:rPr>
              <a:t>increase in flow and increased susceptibility to tarnish and corrosion .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solidFill>
                  <a:srgbClr val="FFFF00"/>
                </a:solidFill>
              </a:rPr>
              <a:t>One should prefer minimal mercury technique which gives proper mixes with use of dispensers for correct proportioning or amalgamation.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AMALGAM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229600" cy="5257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3. Faulty Amalgam Manipulation:-</a:t>
            </a:r>
            <a:endParaRPr lang="en-US" sz="2000" u="sng" dirty="0"/>
          </a:p>
          <a:p>
            <a:pPr algn="just">
              <a:lnSpc>
                <a:spcPct val="150000"/>
              </a:lnSpc>
            </a:pPr>
            <a:r>
              <a:rPr lang="en-US" sz="2000" b="1" dirty="0"/>
              <a:t>Mercury – Alloy Ratio :-</a:t>
            </a:r>
            <a:endParaRPr lang="en-US" sz="2000" dirty="0"/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solidFill>
                  <a:srgbClr val="FFFF00"/>
                </a:solidFill>
              </a:rPr>
              <a:t>Mulling with bare hands </a:t>
            </a:r>
            <a:r>
              <a:rPr lang="en-US" sz="2000" dirty="0"/>
              <a:t>causes incorporation of </a:t>
            </a:r>
            <a:r>
              <a:rPr lang="en-US" sz="2000" dirty="0">
                <a:solidFill>
                  <a:srgbClr val="FFFF00"/>
                </a:solidFill>
              </a:rPr>
              <a:t>contaminants</a:t>
            </a:r>
            <a:r>
              <a:rPr lang="en-US" sz="2000" dirty="0"/>
              <a:t> like moisture into the mix which is deleterious especially in zinc containing alloys.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solidFill>
                  <a:srgbClr val="FFFF00"/>
                </a:solidFill>
              </a:rPr>
              <a:t>Hardened set amalgam </a:t>
            </a:r>
            <a:r>
              <a:rPr lang="en-US" sz="2000" dirty="0"/>
              <a:t>if not removed from the mortars will act as </a:t>
            </a:r>
            <a:r>
              <a:rPr lang="en-US" sz="2000" dirty="0">
                <a:solidFill>
                  <a:srgbClr val="FFFF00"/>
                </a:solidFill>
              </a:rPr>
              <a:t>points of weakness in the matrix </a:t>
            </a:r>
            <a:r>
              <a:rPr lang="en-US" sz="2000" dirty="0"/>
              <a:t>of the mix, rendering the restoration </a:t>
            </a:r>
            <a:r>
              <a:rPr lang="en-US" sz="2000" dirty="0">
                <a:solidFill>
                  <a:srgbClr val="FFFF00"/>
                </a:solidFill>
              </a:rPr>
              <a:t>prone to failure </a:t>
            </a:r>
            <a:r>
              <a:rPr lang="en-US" sz="2000" dirty="0"/>
              <a:t>as stress concentration  occurs at these points.</a:t>
            </a:r>
          </a:p>
          <a:p>
            <a:pPr algn="just">
              <a:lnSpc>
                <a:spcPct val="150000"/>
              </a:lnSpc>
            </a:pPr>
            <a:endParaRPr lang="en-US" sz="2000" dirty="0"/>
          </a:p>
          <a:p>
            <a:pPr algn="just"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AMALGAM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229600" cy="5257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3. Faulty Amalgam Manipulation:-</a:t>
            </a:r>
            <a:endParaRPr lang="en-US" sz="2000" u="sng" dirty="0"/>
          </a:p>
          <a:p>
            <a:pPr algn="just">
              <a:lnSpc>
                <a:spcPct val="150000"/>
              </a:lnSpc>
            </a:pPr>
            <a:r>
              <a:rPr lang="en-US" sz="2000" b="1" dirty="0"/>
              <a:t>Mercury – Alloy Ratio :-</a:t>
            </a:r>
            <a:endParaRPr lang="en-US" sz="2000" dirty="0"/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/>
              <a:t>Under triturated and over triturated mixes and their effects:-</a:t>
            </a:r>
          </a:p>
          <a:p>
            <a:pPr lvl="2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000" dirty="0">
                <a:solidFill>
                  <a:srgbClr val="FFFF00"/>
                </a:solidFill>
              </a:rPr>
              <a:t>Under triturated  - Soft-Powdery, Non-coherent mass</a:t>
            </a:r>
          </a:p>
          <a:p>
            <a:pPr lvl="2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000" dirty="0">
                <a:solidFill>
                  <a:srgbClr val="FFFF00"/>
                </a:solidFill>
              </a:rPr>
              <a:t>Over triturated Mix  - May break already forming matrix 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solidFill>
                  <a:srgbClr val="66FFFF"/>
                </a:solidFill>
              </a:rPr>
              <a:t>Effective removal of residual mercury </a:t>
            </a:r>
            <a:r>
              <a:rPr lang="en-US" sz="2000" dirty="0"/>
              <a:t>is possible only within </a:t>
            </a:r>
            <a:r>
              <a:rPr lang="en-US" sz="2000" dirty="0">
                <a:solidFill>
                  <a:srgbClr val="66FFFF"/>
                </a:solidFill>
              </a:rPr>
              <a:t>4 </a:t>
            </a:r>
            <a:r>
              <a:rPr lang="en-US" sz="2000" dirty="0" err="1">
                <a:solidFill>
                  <a:srgbClr val="66FFFF"/>
                </a:solidFill>
              </a:rPr>
              <a:t>mins</a:t>
            </a:r>
            <a:r>
              <a:rPr lang="en-US" sz="2000" dirty="0">
                <a:solidFill>
                  <a:srgbClr val="66FFFF"/>
                </a:solidFill>
              </a:rPr>
              <a:t> of triturating.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solidFill>
                  <a:srgbClr val="66FFFF"/>
                </a:solidFill>
              </a:rPr>
              <a:t>Re </a:t>
            </a:r>
            <a:r>
              <a:rPr lang="en-US" sz="2000" dirty="0" err="1">
                <a:solidFill>
                  <a:srgbClr val="66FFFF"/>
                </a:solidFill>
              </a:rPr>
              <a:t>plasticising</a:t>
            </a:r>
            <a:r>
              <a:rPr lang="en-US" sz="2000" dirty="0">
                <a:solidFill>
                  <a:srgbClr val="66FFFF"/>
                </a:solidFill>
              </a:rPr>
              <a:t> mix by adding mercury seriously decreases strength and rendering the restoration weak.</a:t>
            </a:r>
          </a:p>
          <a:p>
            <a:pPr lvl="1" algn="just">
              <a:lnSpc>
                <a:spcPct val="150000"/>
              </a:lnSpc>
              <a:buNone/>
            </a:pPr>
            <a:endParaRPr lang="en-US" sz="2000" dirty="0"/>
          </a:p>
          <a:p>
            <a:pPr lvl="1" algn="just">
              <a:lnSpc>
                <a:spcPct val="150000"/>
              </a:lnSpc>
            </a:pPr>
            <a:endParaRPr lang="en-US" sz="2000" dirty="0"/>
          </a:p>
          <a:p>
            <a:pPr algn="just"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98305" name="Picture 1" descr="C:\Users\Shilpa Reddy\Desktop\amalga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5029200"/>
            <a:ext cx="2593975" cy="16458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AMALGAM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4. Improper Condensation :-</a:t>
            </a:r>
            <a:endParaRPr lang="en-US" sz="2000" u="sng" dirty="0"/>
          </a:p>
          <a:p>
            <a:pPr algn="just">
              <a:lnSpc>
                <a:spcPct val="150000"/>
              </a:lnSpc>
            </a:pPr>
            <a:r>
              <a:rPr lang="en-US" sz="2000" dirty="0"/>
              <a:t>Condensation </a:t>
            </a:r>
            <a:r>
              <a:rPr lang="en-US" sz="2000" dirty="0">
                <a:solidFill>
                  <a:srgbClr val="66FFFF"/>
                </a:solidFill>
              </a:rPr>
              <a:t>reduces the residual mercury contents</a:t>
            </a:r>
            <a:r>
              <a:rPr lang="en-US" sz="2000" dirty="0"/>
              <a:t>, and ensures amalgam reaches to all parts of preparation to obtain a </a:t>
            </a:r>
            <a:r>
              <a:rPr lang="en-US" sz="2000" dirty="0">
                <a:solidFill>
                  <a:srgbClr val="66FFFF"/>
                </a:solidFill>
              </a:rPr>
              <a:t>homogenous mix</a:t>
            </a:r>
            <a:r>
              <a:rPr lang="en-US" sz="20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Due to improper condensation if </a:t>
            </a:r>
            <a:r>
              <a:rPr lang="en-US" sz="2000" dirty="0">
                <a:solidFill>
                  <a:srgbClr val="FFFF00"/>
                </a:solidFill>
              </a:rPr>
              <a:t>voids</a:t>
            </a:r>
            <a:r>
              <a:rPr lang="en-US" sz="2000" dirty="0"/>
              <a:t> occur these serve as areas of </a:t>
            </a:r>
            <a:r>
              <a:rPr lang="en-US" sz="2000" dirty="0">
                <a:solidFill>
                  <a:srgbClr val="FFFF00"/>
                </a:solidFill>
              </a:rPr>
              <a:t>least strength in the restoration very susceptible to fracture</a:t>
            </a:r>
            <a:r>
              <a:rPr lang="en-US" sz="2000" dirty="0"/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Thus proper condensation is a “</a:t>
            </a:r>
            <a:r>
              <a:rPr lang="en-US" sz="2000" dirty="0">
                <a:solidFill>
                  <a:srgbClr val="FFFF00"/>
                </a:solidFill>
              </a:rPr>
              <a:t>Stepping” motion </a:t>
            </a:r>
            <a:r>
              <a:rPr lang="en-US" sz="2000" dirty="0"/>
              <a:t>to drive away any voids is advised.</a:t>
            </a:r>
          </a:p>
          <a:p>
            <a:pPr lvl="1" algn="just">
              <a:lnSpc>
                <a:spcPct val="150000"/>
              </a:lnSpc>
              <a:buNone/>
            </a:pPr>
            <a:endParaRPr lang="en-US" sz="2000" dirty="0"/>
          </a:p>
          <a:p>
            <a:pPr algn="just">
              <a:lnSpc>
                <a:spcPct val="150000"/>
              </a:lnSpc>
            </a:pPr>
            <a:endParaRPr lang="en-US" sz="2000" dirty="0"/>
          </a:p>
          <a:p>
            <a:pPr algn="just"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AMALGAM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864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5. Contamination:-</a:t>
            </a:r>
            <a:endParaRPr lang="en-US" sz="2000" u="sng" dirty="0"/>
          </a:p>
          <a:p>
            <a:pPr algn="just">
              <a:lnSpc>
                <a:spcPct val="150000"/>
              </a:lnSpc>
            </a:pPr>
            <a:r>
              <a:rPr lang="en-US" sz="2000" b="1" dirty="0">
                <a:solidFill>
                  <a:srgbClr val="66FF66"/>
                </a:solidFill>
              </a:rPr>
              <a:t>By Moisture :-</a:t>
            </a:r>
            <a:endParaRPr lang="en-US" sz="2000" dirty="0">
              <a:solidFill>
                <a:srgbClr val="66FF66"/>
              </a:solidFill>
            </a:endParaRPr>
          </a:p>
          <a:p>
            <a:pPr lvl="1" algn="just">
              <a:lnSpc>
                <a:spcPct val="150000"/>
              </a:lnSpc>
            </a:pPr>
            <a:r>
              <a:rPr lang="en-US" sz="2000" dirty="0"/>
              <a:t>Moisture contamination in oral cavity by </a:t>
            </a:r>
            <a:r>
              <a:rPr lang="en-US" sz="2000" dirty="0">
                <a:solidFill>
                  <a:srgbClr val="FFFF00"/>
                </a:solidFill>
              </a:rPr>
              <a:t>saliva and blood </a:t>
            </a:r>
            <a:r>
              <a:rPr lang="en-US" sz="2000" dirty="0"/>
              <a:t>leads to delayed expansion, resulting in </a:t>
            </a:r>
            <a:r>
              <a:rPr lang="en-US" sz="2000" dirty="0">
                <a:solidFill>
                  <a:srgbClr val="FFFF00"/>
                </a:solidFill>
              </a:rPr>
              <a:t>marginal flaws, tarnish, pitting corrosion and pain.</a:t>
            </a:r>
          </a:p>
          <a:p>
            <a:pPr algn="just">
              <a:lnSpc>
                <a:spcPct val="150000"/>
              </a:lnSpc>
            </a:pPr>
            <a:r>
              <a:rPr lang="en-US" sz="2000" b="1" dirty="0">
                <a:solidFill>
                  <a:srgbClr val="66FF66"/>
                </a:solidFill>
              </a:rPr>
              <a:t>By Materials :-</a:t>
            </a:r>
            <a:endParaRPr lang="en-US" sz="2000" dirty="0">
              <a:solidFill>
                <a:srgbClr val="66FF66"/>
              </a:solidFill>
            </a:endParaRPr>
          </a:p>
          <a:p>
            <a:pPr lvl="1" algn="just">
              <a:lnSpc>
                <a:spcPct val="150000"/>
              </a:lnSpc>
            </a:pPr>
            <a:r>
              <a:rPr lang="en-US" sz="2000" dirty="0"/>
              <a:t>Any impurities incorporated during the procedure e.g. </a:t>
            </a:r>
            <a:r>
              <a:rPr lang="en-US" sz="2000" dirty="0">
                <a:solidFill>
                  <a:srgbClr val="FFFF00"/>
                </a:solidFill>
              </a:rPr>
              <a:t>Bare hand manipulation</a:t>
            </a:r>
            <a:r>
              <a:rPr lang="en-US" sz="2000" dirty="0"/>
              <a:t> of material add impurities 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/>
              <a:t>Using mix kept on </a:t>
            </a:r>
            <a:r>
              <a:rPr lang="en-US" sz="2000" dirty="0">
                <a:solidFill>
                  <a:srgbClr val="FFFF00"/>
                </a:solidFill>
              </a:rPr>
              <a:t>unclean apparatus </a:t>
            </a:r>
            <a:r>
              <a:rPr lang="en-US" sz="2000" dirty="0"/>
              <a:t>leads to incorporation of flaws into the matrix rendering the mix weak and susceptible to degradation.</a:t>
            </a:r>
          </a:p>
          <a:p>
            <a:pPr lvl="1" algn="just">
              <a:lnSpc>
                <a:spcPct val="150000"/>
              </a:lnSpc>
              <a:buNone/>
            </a:pPr>
            <a:endParaRPr lang="en-US" sz="2000" dirty="0"/>
          </a:p>
          <a:p>
            <a:pPr algn="just">
              <a:lnSpc>
                <a:spcPct val="150000"/>
              </a:lnSpc>
            </a:pPr>
            <a:endParaRPr lang="en-US" sz="2000" dirty="0"/>
          </a:p>
          <a:p>
            <a:pPr algn="just"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AMALGAM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4864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6. Improper carving, finishing &amp; polishing:-</a:t>
            </a:r>
            <a:endParaRPr lang="en-US" sz="2000" u="sng" dirty="0"/>
          </a:p>
          <a:p>
            <a:pPr algn="just">
              <a:lnSpc>
                <a:spcPct val="150000"/>
              </a:lnSpc>
            </a:pPr>
            <a:r>
              <a:rPr lang="en-US" sz="2000" dirty="0"/>
              <a:t>Caries may recur in </a:t>
            </a:r>
            <a:r>
              <a:rPr lang="en-US" sz="2000" dirty="0">
                <a:solidFill>
                  <a:srgbClr val="FFFF00"/>
                </a:solidFill>
              </a:rPr>
              <a:t>stagnation areas </a:t>
            </a:r>
            <a:r>
              <a:rPr lang="en-US" sz="2000" dirty="0"/>
              <a:t>forming </a:t>
            </a:r>
            <a:r>
              <a:rPr lang="en-US" sz="2000" dirty="0">
                <a:solidFill>
                  <a:srgbClr val="FFFF00"/>
                </a:solidFill>
              </a:rPr>
              <a:t>marginal gaps</a:t>
            </a:r>
            <a:r>
              <a:rPr lang="en-US" sz="2000" dirty="0"/>
              <a:t>, </a:t>
            </a:r>
            <a:r>
              <a:rPr lang="en-US" sz="2000" dirty="0">
                <a:solidFill>
                  <a:srgbClr val="FFFF00"/>
                </a:solidFill>
              </a:rPr>
              <a:t>excess of amalgam, or in crevices resulting from fracture of excess amalgam.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The main carving should be </a:t>
            </a:r>
            <a:r>
              <a:rPr lang="en-US" sz="2000" dirty="0">
                <a:solidFill>
                  <a:srgbClr val="FFFF00"/>
                </a:solidFill>
              </a:rPr>
              <a:t>delayed until the surface offers resistance </a:t>
            </a:r>
            <a:r>
              <a:rPr lang="en-US" sz="2000" dirty="0"/>
              <a:t>to instrumentation.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The correct time is indicated by a particular </a:t>
            </a:r>
            <a:r>
              <a:rPr lang="en-US" sz="2000" dirty="0">
                <a:solidFill>
                  <a:srgbClr val="FFFF00"/>
                </a:solidFill>
              </a:rPr>
              <a:t>“Squeaking</a:t>
            </a:r>
            <a:r>
              <a:rPr lang="en-US" sz="2000" dirty="0"/>
              <a:t>” sound deviated from surface </a:t>
            </a:r>
            <a:r>
              <a:rPr lang="en-US" sz="2000" dirty="0">
                <a:solidFill>
                  <a:srgbClr val="FFFF00"/>
                </a:solidFill>
              </a:rPr>
              <a:t>“Cry of tin”. </a:t>
            </a:r>
          </a:p>
          <a:p>
            <a:pPr algn="just">
              <a:lnSpc>
                <a:spcPct val="150000"/>
              </a:lnSpc>
              <a:buNone/>
            </a:pPr>
            <a:endParaRPr lang="en-US" sz="2000" dirty="0"/>
          </a:p>
          <a:p>
            <a:pPr lvl="1" algn="just">
              <a:lnSpc>
                <a:spcPct val="150000"/>
              </a:lnSpc>
              <a:buNone/>
            </a:pPr>
            <a:endParaRPr lang="en-US" sz="2000" dirty="0"/>
          </a:p>
          <a:p>
            <a:pPr algn="just">
              <a:lnSpc>
                <a:spcPct val="150000"/>
              </a:lnSpc>
            </a:pPr>
            <a:endParaRPr lang="en-US" sz="2000" dirty="0"/>
          </a:p>
          <a:p>
            <a:pPr algn="just"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97281" name="Picture 1" descr="C:\Users\Shilpa Reddy\Desktop\procedure-for-amalgam-restoration-29-638.jpg"/>
          <p:cNvPicPr>
            <a:picLocks noChangeAspect="1" noChangeArrowheads="1"/>
          </p:cNvPicPr>
          <p:nvPr/>
        </p:nvPicPr>
        <p:blipFill>
          <a:blip r:embed="rId2" cstate="print"/>
          <a:srcRect l="18652" t="9916" r="13636" b="21608"/>
          <a:stretch>
            <a:fillRect/>
          </a:stretch>
        </p:blipFill>
        <p:spPr bwMode="auto">
          <a:xfrm>
            <a:off x="5562600" y="4648200"/>
            <a:ext cx="2613102" cy="19840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AMALGAM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864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6. Improper carving, finishing &amp; polishing:-</a:t>
            </a:r>
            <a:endParaRPr lang="en-US" sz="2000" u="sng" dirty="0"/>
          </a:p>
          <a:p>
            <a:pPr algn="just">
              <a:lnSpc>
                <a:spcPct val="150000"/>
              </a:lnSpc>
            </a:pPr>
            <a:r>
              <a:rPr lang="en-US" sz="2000" dirty="0"/>
              <a:t>The instruments used should be </a:t>
            </a:r>
            <a:r>
              <a:rPr lang="en-US" sz="2000" dirty="0">
                <a:solidFill>
                  <a:srgbClr val="FFFF00"/>
                </a:solidFill>
              </a:rPr>
              <a:t>sharp and proper </a:t>
            </a:r>
            <a:r>
              <a:rPr lang="en-US" sz="2000" dirty="0"/>
              <a:t>otherwise defects can be produced in the carvings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Excess amalgam at margins is dressed down to </a:t>
            </a:r>
            <a:r>
              <a:rPr lang="en-US" sz="2000" dirty="0">
                <a:solidFill>
                  <a:srgbClr val="FFFF00"/>
                </a:solidFill>
              </a:rPr>
              <a:t>thin flakes or “SPUR</a:t>
            </a:r>
            <a:r>
              <a:rPr lang="en-US" sz="2000" dirty="0"/>
              <a:t>” like overhangs resulting in </a:t>
            </a:r>
            <a:r>
              <a:rPr lang="en-US" sz="2000" dirty="0">
                <a:solidFill>
                  <a:srgbClr val="FFFF00"/>
                </a:solidFill>
              </a:rPr>
              <a:t>areas susceptible to secondary caries</a:t>
            </a:r>
            <a:r>
              <a:rPr lang="en-US" sz="20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A </a:t>
            </a:r>
            <a:r>
              <a:rPr lang="en-US" sz="2000" dirty="0">
                <a:solidFill>
                  <a:srgbClr val="FFFF00"/>
                </a:solidFill>
              </a:rPr>
              <a:t>rough pitted  and corroded surface </a:t>
            </a:r>
            <a:r>
              <a:rPr lang="en-US" sz="2000" dirty="0"/>
              <a:t>leads to </a:t>
            </a:r>
            <a:r>
              <a:rPr lang="en-US" sz="2000" dirty="0">
                <a:solidFill>
                  <a:srgbClr val="FFFF00"/>
                </a:solidFill>
              </a:rPr>
              <a:t>increased susceptibility for tarnish and corrosion and increased failure rate.</a:t>
            </a:r>
          </a:p>
          <a:p>
            <a:pPr algn="just">
              <a:lnSpc>
                <a:spcPct val="150000"/>
              </a:lnSpc>
              <a:buNone/>
            </a:pPr>
            <a:endParaRPr lang="en-US" sz="2000" dirty="0"/>
          </a:p>
          <a:p>
            <a:pPr lvl="1" algn="just">
              <a:lnSpc>
                <a:spcPct val="150000"/>
              </a:lnSpc>
              <a:buNone/>
            </a:pPr>
            <a:endParaRPr lang="en-US" sz="2000" dirty="0"/>
          </a:p>
          <a:p>
            <a:pPr algn="just">
              <a:lnSpc>
                <a:spcPct val="150000"/>
              </a:lnSpc>
            </a:pPr>
            <a:endParaRPr lang="en-US" sz="2000" dirty="0"/>
          </a:p>
          <a:p>
            <a:pPr algn="just"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96257" name="Picture 1" descr="C:\Users\Shilpa Reddy\Desktop\lmcarvemodam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7982" y="4800600"/>
            <a:ext cx="2976017" cy="2057400"/>
          </a:xfrm>
          <a:prstGeom prst="rect">
            <a:avLst/>
          </a:prstGeom>
          <a:noFill/>
        </p:spPr>
      </p:pic>
      <p:pic>
        <p:nvPicPr>
          <p:cNvPr id="96258" name="Picture 2" descr="C:\Users\Shilpa Reddy\Desktop\Frahm Diamond Carver1-600x6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4953000"/>
            <a:ext cx="1638300" cy="1638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AMALGAM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6. Improper carving, finishing &amp; polishing:-</a:t>
            </a:r>
            <a:endParaRPr lang="en-US" sz="2000" u="sng" dirty="0"/>
          </a:p>
          <a:p>
            <a:pPr algn="just">
              <a:lnSpc>
                <a:spcPct val="150000"/>
              </a:lnSpc>
            </a:pPr>
            <a:r>
              <a:rPr lang="en-US" sz="2000" b="1" dirty="0" err="1">
                <a:solidFill>
                  <a:srgbClr val="66FF66"/>
                </a:solidFill>
              </a:rPr>
              <a:t>Overcarving</a:t>
            </a:r>
            <a:r>
              <a:rPr lang="en-US" sz="2000" b="1" dirty="0">
                <a:solidFill>
                  <a:srgbClr val="66FF66"/>
                </a:solidFill>
              </a:rPr>
              <a:t> :-</a:t>
            </a:r>
            <a:endParaRPr lang="en-US" sz="2000" dirty="0">
              <a:solidFill>
                <a:srgbClr val="66FF66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sz="2000" dirty="0"/>
              <a:t>Leads to </a:t>
            </a:r>
            <a:r>
              <a:rPr lang="en-US" sz="2000" dirty="0">
                <a:solidFill>
                  <a:srgbClr val="FFFF00"/>
                </a:solidFill>
              </a:rPr>
              <a:t>decreased thickness </a:t>
            </a:r>
            <a:r>
              <a:rPr lang="en-US" sz="2000" dirty="0"/>
              <a:t>of restoration with increased chances of fracture.</a:t>
            </a:r>
          </a:p>
          <a:p>
            <a:pPr algn="just">
              <a:lnSpc>
                <a:spcPct val="150000"/>
              </a:lnSpc>
            </a:pPr>
            <a:r>
              <a:rPr lang="en-US" sz="2000" b="1" dirty="0" err="1">
                <a:solidFill>
                  <a:srgbClr val="66FF66"/>
                </a:solidFill>
              </a:rPr>
              <a:t>Undercarvin</a:t>
            </a:r>
            <a:r>
              <a:rPr lang="en-US" sz="2000" b="1" dirty="0" err="1"/>
              <a:t>g</a:t>
            </a:r>
            <a:r>
              <a:rPr lang="en-US" sz="2000" b="1" dirty="0"/>
              <a:t> :-</a:t>
            </a:r>
            <a:endParaRPr lang="en-US" sz="2000" dirty="0"/>
          </a:p>
          <a:p>
            <a:pPr algn="just">
              <a:lnSpc>
                <a:spcPct val="150000"/>
              </a:lnSpc>
            </a:pPr>
            <a:r>
              <a:rPr lang="en-US" sz="2000" dirty="0"/>
              <a:t>Leads to production of </a:t>
            </a:r>
            <a:r>
              <a:rPr lang="en-US" sz="2000" dirty="0">
                <a:solidFill>
                  <a:srgbClr val="FFFF00"/>
                </a:solidFill>
              </a:rPr>
              <a:t>high points </a:t>
            </a:r>
            <a:r>
              <a:rPr lang="en-US" sz="2000" dirty="0"/>
              <a:t>causing increased forces on tooth resulting in post operative pain and potential source for fractures.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When carving </a:t>
            </a:r>
            <a:r>
              <a:rPr lang="en-US" sz="2000" dirty="0">
                <a:solidFill>
                  <a:srgbClr val="FFFF00"/>
                </a:solidFill>
              </a:rPr>
              <a:t>marginal ridges </a:t>
            </a:r>
            <a:r>
              <a:rPr lang="en-US" sz="2000" dirty="0"/>
              <a:t>the instrument should be </a:t>
            </a:r>
            <a:r>
              <a:rPr lang="en-US" sz="2000" dirty="0">
                <a:solidFill>
                  <a:srgbClr val="FFFF00"/>
                </a:solidFill>
              </a:rPr>
              <a:t>directed into bulk of restoration</a:t>
            </a:r>
            <a:r>
              <a:rPr lang="en-US" sz="2000" dirty="0"/>
              <a:t>, otherwise the ridge amalgam remains relatively unsupported &amp; may fracture.</a:t>
            </a:r>
          </a:p>
          <a:p>
            <a:pPr lvl="1" algn="just">
              <a:lnSpc>
                <a:spcPct val="150000"/>
              </a:lnSpc>
              <a:buNone/>
            </a:pPr>
            <a:endParaRPr lang="en-US" sz="2000" dirty="0"/>
          </a:p>
          <a:p>
            <a:pPr algn="just">
              <a:lnSpc>
                <a:spcPct val="150000"/>
              </a:lnSpc>
            </a:pPr>
            <a:endParaRPr lang="en-US" sz="2000" dirty="0"/>
          </a:p>
          <a:p>
            <a:pPr algn="just"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AMALGAM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6. Improper carving, finishing &amp; polishing:-</a:t>
            </a:r>
            <a:endParaRPr lang="en-US" sz="2000" u="sng" dirty="0"/>
          </a:p>
          <a:p>
            <a:pPr algn="just">
              <a:lnSpc>
                <a:spcPct val="150000"/>
              </a:lnSpc>
            </a:pPr>
            <a:r>
              <a:rPr lang="en-US" sz="2000" b="1" dirty="0">
                <a:solidFill>
                  <a:srgbClr val="66FF66"/>
                </a:solidFill>
              </a:rPr>
              <a:t>Polishing </a:t>
            </a:r>
            <a:r>
              <a:rPr lang="en-US" sz="2000" b="1" dirty="0"/>
              <a:t>:-</a:t>
            </a:r>
            <a:endParaRPr lang="en-US" sz="2000" dirty="0"/>
          </a:p>
          <a:p>
            <a:pPr algn="just">
              <a:lnSpc>
                <a:spcPct val="150000"/>
              </a:lnSpc>
            </a:pPr>
            <a:r>
              <a:rPr lang="en-US" sz="2000" dirty="0"/>
              <a:t>Should </a:t>
            </a:r>
            <a:r>
              <a:rPr lang="en-US" sz="2000" dirty="0">
                <a:solidFill>
                  <a:srgbClr val="FFFF00"/>
                </a:solidFill>
              </a:rPr>
              <a:t>not be initiated less than 24 hrs </a:t>
            </a:r>
            <a:r>
              <a:rPr lang="en-US" sz="2000" dirty="0"/>
              <a:t>after condensation and carving and should be done adequately and sufficiently.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If </a:t>
            </a:r>
            <a:r>
              <a:rPr lang="en-US" sz="2000" dirty="0">
                <a:solidFill>
                  <a:srgbClr val="FFFF00"/>
                </a:solidFill>
              </a:rPr>
              <a:t>rough surfaces exist </a:t>
            </a:r>
            <a:r>
              <a:rPr lang="en-US" sz="2000" dirty="0"/>
              <a:t>they act as sources of </a:t>
            </a:r>
            <a:r>
              <a:rPr lang="en-US" sz="2000" dirty="0">
                <a:solidFill>
                  <a:srgbClr val="FFFF00"/>
                </a:solidFill>
              </a:rPr>
              <a:t>plaque adhesion </a:t>
            </a:r>
            <a:r>
              <a:rPr lang="en-US" sz="2000" dirty="0"/>
              <a:t>and subsequent </a:t>
            </a:r>
            <a:r>
              <a:rPr lang="en-US" sz="2000" dirty="0">
                <a:solidFill>
                  <a:srgbClr val="FFFF00"/>
                </a:solidFill>
              </a:rPr>
              <a:t>caries progression.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These spots also promote </a:t>
            </a:r>
            <a:r>
              <a:rPr lang="en-US" sz="2000" dirty="0">
                <a:solidFill>
                  <a:srgbClr val="FFFF00"/>
                </a:solidFill>
              </a:rPr>
              <a:t>corrosion of the material</a:t>
            </a:r>
            <a:r>
              <a:rPr lang="en-US" sz="2000" dirty="0"/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If polishing </a:t>
            </a:r>
            <a:r>
              <a:rPr lang="en-US" sz="2000" dirty="0">
                <a:solidFill>
                  <a:srgbClr val="FFFF00"/>
                </a:solidFill>
              </a:rPr>
              <a:t>temperature increases more than 65% mercury is released </a:t>
            </a:r>
            <a:r>
              <a:rPr lang="en-US" sz="2000" dirty="0"/>
              <a:t>from amalgam leading to failure by rendering the matrix weak.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Inadvertently this heat may also </a:t>
            </a:r>
            <a:r>
              <a:rPr lang="en-US" sz="2000" dirty="0">
                <a:solidFill>
                  <a:srgbClr val="FFFF00"/>
                </a:solidFill>
              </a:rPr>
              <a:t>irritate the pulp </a:t>
            </a:r>
            <a:r>
              <a:rPr lang="en-US" sz="2000" dirty="0"/>
              <a:t>and cause deleterious effects.</a:t>
            </a:r>
          </a:p>
          <a:p>
            <a:pPr lvl="1" algn="just">
              <a:lnSpc>
                <a:spcPct val="150000"/>
              </a:lnSpc>
              <a:buNone/>
            </a:pPr>
            <a:endParaRPr lang="en-US" sz="2000" dirty="0"/>
          </a:p>
          <a:p>
            <a:pPr algn="just">
              <a:lnSpc>
                <a:spcPct val="150000"/>
              </a:lnSpc>
            </a:pPr>
            <a:endParaRPr lang="en-US" sz="2000" dirty="0"/>
          </a:p>
          <a:p>
            <a:pPr algn="just"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95233" name="Picture 1" descr="C:\Users\Shilpa Reddy\Desktop\B9780323083331000149_f014-024d-97803230833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990600"/>
            <a:ext cx="1676400" cy="11464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AMALGAM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7. Marginal degradation (Ditching)</a:t>
            </a:r>
            <a:endParaRPr lang="en-US" sz="2000" u="sng" dirty="0"/>
          </a:p>
          <a:p>
            <a:pPr algn="just">
              <a:lnSpc>
                <a:spcPct val="150000"/>
              </a:lnSpc>
            </a:pPr>
            <a:r>
              <a:rPr lang="en-US" sz="2000" dirty="0"/>
              <a:t>The “Ditching” around amalgam restorations </a:t>
            </a:r>
            <a:r>
              <a:rPr lang="en-US" sz="2000" dirty="0" err="1"/>
              <a:t>misthought</a:t>
            </a:r>
            <a:r>
              <a:rPr lang="en-US" sz="2000" dirty="0"/>
              <a:t> to be due to </a:t>
            </a:r>
            <a:r>
              <a:rPr lang="en-US" sz="2000" dirty="0">
                <a:solidFill>
                  <a:srgbClr val="FFFF00"/>
                </a:solidFill>
              </a:rPr>
              <a:t>amalgam contraction </a:t>
            </a:r>
            <a:r>
              <a:rPr lang="en-US" sz="2000" dirty="0"/>
              <a:t>is mainly due to </a:t>
            </a:r>
            <a:r>
              <a:rPr lang="en-US" sz="2000" dirty="0">
                <a:solidFill>
                  <a:srgbClr val="FFFF00"/>
                </a:solidFill>
              </a:rPr>
              <a:t>stress/corrosion dependent defect </a:t>
            </a:r>
            <a:r>
              <a:rPr lang="en-US" sz="2000" dirty="0" err="1"/>
              <a:t>occuring</a:t>
            </a:r>
            <a:r>
              <a:rPr lang="en-US" sz="2000" dirty="0"/>
              <a:t> in areas subjected to </a:t>
            </a:r>
            <a:r>
              <a:rPr lang="en-US" sz="2000" dirty="0" err="1"/>
              <a:t>occlusal</a:t>
            </a:r>
            <a:r>
              <a:rPr lang="en-US" sz="2000" dirty="0"/>
              <a:t> loading.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Magnitude of extent of ditching is directly related to </a:t>
            </a:r>
            <a:r>
              <a:rPr lang="en-US" sz="2000" dirty="0">
                <a:solidFill>
                  <a:srgbClr val="FFFF00"/>
                </a:solidFill>
              </a:rPr>
              <a:t>creep properties </a:t>
            </a:r>
            <a:r>
              <a:rPr lang="en-US" sz="2000" dirty="0"/>
              <a:t>so 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2000" dirty="0"/>
              <a:t>                	Increased Creep --------&gt; Increased Ditching</a:t>
            </a:r>
          </a:p>
          <a:p>
            <a:pPr lvl="1" algn="just">
              <a:lnSpc>
                <a:spcPct val="150000"/>
              </a:lnSpc>
              <a:buNone/>
            </a:pPr>
            <a:endParaRPr lang="en-US" sz="2000" dirty="0"/>
          </a:p>
          <a:p>
            <a:pPr algn="just">
              <a:lnSpc>
                <a:spcPct val="150000"/>
              </a:lnSpc>
            </a:pPr>
            <a:endParaRPr lang="en-US" sz="2000" dirty="0"/>
          </a:p>
          <a:p>
            <a:pPr algn="just"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101377" name="Picture 1" descr="C:\Users\Shilpa Reddy\Desktop\molar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1" y="4343400"/>
            <a:ext cx="2819400" cy="251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AMALGAM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8. Role of Creep :-</a:t>
            </a:r>
            <a:endParaRPr lang="en-US" sz="2000" u="sng" dirty="0"/>
          </a:p>
          <a:p>
            <a:pPr algn="just">
              <a:lnSpc>
                <a:spcPct val="150000"/>
              </a:lnSpc>
            </a:pPr>
            <a:r>
              <a:rPr lang="en-US" sz="2000" dirty="0"/>
              <a:t>Time dependent plastic deformation of a material under a static load or constant stress is called Creep. (</a:t>
            </a:r>
            <a:r>
              <a:rPr lang="en-US" sz="2000" dirty="0" err="1"/>
              <a:t>Anusavice</a:t>
            </a:r>
            <a:r>
              <a:rPr lang="en-US" sz="2000" dirty="0"/>
              <a:t>)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Creep is a critical factor leading to fracture of restoration or teeth e.g. The mere fact that incidence of fracture of lingual cusps in </a:t>
            </a:r>
            <a:r>
              <a:rPr lang="en-US" sz="2000" dirty="0" err="1"/>
              <a:t>mandibular</a:t>
            </a:r>
            <a:r>
              <a:rPr lang="en-US" sz="2000" dirty="0"/>
              <a:t> teeth and </a:t>
            </a:r>
            <a:r>
              <a:rPr lang="en-US" sz="2000" dirty="0" err="1"/>
              <a:t>buccal</a:t>
            </a:r>
            <a:r>
              <a:rPr lang="en-US" sz="2000" dirty="0"/>
              <a:t> cusps in maxilla explains the phenomenon of creep. 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FFFF00"/>
                </a:solidFill>
              </a:rPr>
              <a:t>High copper alloys have low creep rates and are thus more stable.  </a:t>
            </a:r>
          </a:p>
          <a:p>
            <a:pPr lvl="1" algn="just">
              <a:lnSpc>
                <a:spcPct val="150000"/>
              </a:lnSpc>
              <a:buNone/>
            </a:pPr>
            <a:endParaRPr lang="en-US" sz="2000" dirty="0"/>
          </a:p>
          <a:p>
            <a:pPr algn="just">
              <a:lnSpc>
                <a:spcPct val="150000"/>
              </a:lnSpc>
            </a:pPr>
            <a:endParaRPr lang="en-US" sz="2000" dirty="0"/>
          </a:p>
          <a:p>
            <a:pPr algn="just"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AMALGAM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r>
              <a:rPr lang="en-US" sz="2000" dirty="0"/>
              <a:t>Other Factors Responsible for Marginal Deterioration :-</a:t>
            </a:r>
          </a:p>
          <a:p>
            <a:pPr lvl="1"/>
            <a:r>
              <a:rPr lang="en-US" sz="2000" dirty="0">
                <a:solidFill>
                  <a:srgbClr val="FFFF00"/>
                </a:solidFill>
              </a:rPr>
              <a:t>Improper Marginal preparation</a:t>
            </a:r>
          </a:p>
          <a:p>
            <a:pPr lvl="2"/>
            <a:r>
              <a:rPr lang="en-US" sz="2000" i="1" dirty="0">
                <a:solidFill>
                  <a:srgbClr val="FF99CC"/>
                </a:solidFill>
              </a:rPr>
              <a:t>Poorly supported enamel rods may fracture resulting in crevice formation</a:t>
            </a:r>
            <a:r>
              <a:rPr lang="en-US" sz="2000" dirty="0">
                <a:solidFill>
                  <a:srgbClr val="FF99CC"/>
                </a:solidFill>
              </a:rPr>
              <a:t>.</a:t>
            </a:r>
          </a:p>
          <a:p>
            <a:pPr lvl="1"/>
            <a:r>
              <a:rPr lang="en-US" sz="2000" dirty="0">
                <a:solidFill>
                  <a:srgbClr val="FFFF00"/>
                </a:solidFill>
              </a:rPr>
              <a:t>Improper Carving and finishing </a:t>
            </a:r>
          </a:p>
          <a:p>
            <a:pPr lvl="2"/>
            <a:r>
              <a:rPr lang="en-US" sz="2000" i="1" dirty="0">
                <a:solidFill>
                  <a:srgbClr val="FF99CC"/>
                </a:solidFill>
              </a:rPr>
              <a:t>“Flashes” around margins may fracture.</a:t>
            </a:r>
          </a:p>
          <a:p>
            <a:pPr lvl="1"/>
            <a:r>
              <a:rPr lang="en-US" sz="2000" dirty="0">
                <a:solidFill>
                  <a:srgbClr val="FFFF00"/>
                </a:solidFill>
              </a:rPr>
              <a:t>Excess Mercury </a:t>
            </a:r>
          </a:p>
          <a:p>
            <a:pPr lvl="2"/>
            <a:r>
              <a:rPr lang="en-US" sz="2000" i="1" dirty="0">
                <a:solidFill>
                  <a:srgbClr val="FF99CC"/>
                </a:solidFill>
              </a:rPr>
              <a:t>Excess mercury induces weak gamma – 2 phase resulting in weaker amalgam.</a:t>
            </a:r>
          </a:p>
          <a:p>
            <a:pPr lvl="1"/>
            <a:r>
              <a:rPr lang="en-US" sz="2000" dirty="0">
                <a:solidFill>
                  <a:srgbClr val="FFFF00"/>
                </a:solidFill>
              </a:rPr>
              <a:t>Low copper amalgams </a:t>
            </a:r>
          </a:p>
          <a:p>
            <a:pPr lvl="2"/>
            <a:r>
              <a:rPr lang="en-US" sz="2000" i="1" dirty="0">
                <a:solidFill>
                  <a:srgbClr val="FF99CC"/>
                </a:solidFill>
              </a:rPr>
              <a:t>Low copper alloys have high corrosion rates, making margins porous and # prone.</a:t>
            </a:r>
          </a:p>
          <a:p>
            <a:pPr lvl="1"/>
            <a:r>
              <a:rPr lang="en-US" sz="2000" dirty="0">
                <a:solidFill>
                  <a:srgbClr val="FFFF00"/>
                </a:solidFill>
              </a:rPr>
              <a:t>Amalgam Expansion</a:t>
            </a:r>
          </a:p>
          <a:p>
            <a:pPr lvl="2"/>
            <a:r>
              <a:rPr lang="en-US" sz="2000" i="1" dirty="0">
                <a:solidFill>
                  <a:srgbClr val="FF99CC"/>
                </a:solidFill>
              </a:rPr>
              <a:t>Material expands – Protrudes- Margins unsupported.</a:t>
            </a:r>
          </a:p>
          <a:p>
            <a:pPr lvl="1" algn="just">
              <a:lnSpc>
                <a:spcPct val="150000"/>
              </a:lnSpc>
              <a:buNone/>
            </a:pPr>
            <a:endParaRPr lang="en-US" sz="2000" dirty="0"/>
          </a:p>
          <a:p>
            <a:pPr algn="just">
              <a:lnSpc>
                <a:spcPct val="150000"/>
              </a:lnSpc>
            </a:pPr>
            <a:endParaRPr lang="en-US" sz="2000" dirty="0"/>
          </a:p>
          <a:p>
            <a:pPr algn="just"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AMALGAM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9. Post – operative pain</a:t>
            </a:r>
            <a:endParaRPr lang="en-US" sz="2000" u="sng" dirty="0"/>
          </a:p>
          <a:p>
            <a:pPr algn="just">
              <a:lnSpc>
                <a:spcPct val="150000"/>
              </a:lnSpc>
              <a:buNone/>
            </a:pPr>
            <a:r>
              <a:rPr lang="en-US" sz="2000" dirty="0"/>
              <a:t>    Caused due to :-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 err="1">
                <a:solidFill>
                  <a:srgbClr val="FF99CC"/>
                </a:solidFill>
              </a:rPr>
              <a:t>Hyperocclusion</a:t>
            </a:r>
            <a:r>
              <a:rPr lang="en-US" sz="2000" dirty="0">
                <a:solidFill>
                  <a:srgbClr val="FF99CC"/>
                </a:solidFill>
              </a:rPr>
              <a:t> due to </a:t>
            </a:r>
            <a:r>
              <a:rPr lang="en-US" sz="2000" dirty="0" err="1">
                <a:solidFill>
                  <a:srgbClr val="FF99CC"/>
                </a:solidFill>
              </a:rPr>
              <a:t>undercarving</a:t>
            </a:r>
            <a:endParaRPr lang="en-US" sz="2000" dirty="0">
              <a:solidFill>
                <a:srgbClr val="FF99CC"/>
              </a:solidFill>
            </a:endParaRPr>
          </a:p>
          <a:p>
            <a:pPr lvl="1" algn="just">
              <a:lnSpc>
                <a:spcPct val="150000"/>
              </a:lnSpc>
            </a:pPr>
            <a:r>
              <a:rPr lang="en-US" sz="2000" dirty="0">
                <a:solidFill>
                  <a:srgbClr val="FF99CC"/>
                </a:solidFill>
              </a:rPr>
              <a:t>Cracks in teeth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>
                <a:solidFill>
                  <a:srgbClr val="FF99CC"/>
                </a:solidFill>
              </a:rPr>
              <a:t>Galvanism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>
                <a:solidFill>
                  <a:srgbClr val="FF99CC"/>
                </a:solidFill>
              </a:rPr>
              <a:t>Delayed expansion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>
                <a:solidFill>
                  <a:srgbClr val="FF99CC"/>
                </a:solidFill>
              </a:rPr>
              <a:t>Zinc containing alloys on contamination with water.</a:t>
            </a:r>
          </a:p>
          <a:p>
            <a:pPr lvl="2" algn="just">
              <a:lnSpc>
                <a:spcPct val="150000"/>
              </a:lnSpc>
              <a:buNone/>
            </a:pPr>
            <a:endParaRPr lang="en-US" sz="2000" dirty="0"/>
          </a:p>
          <a:p>
            <a:pPr algn="just">
              <a:lnSpc>
                <a:spcPct val="150000"/>
              </a:lnSpc>
            </a:pPr>
            <a:endParaRPr lang="en-US" sz="2000" dirty="0"/>
          </a:p>
          <a:p>
            <a:pPr algn="just"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AMALGAM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10. </a:t>
            </a:r>
            <a:r>
              <a:rPr lang="en-US" sz="2000" b="1" u="sng" dirty="0" err="1"/>
              <a:t>Microleakage</a:t>
            </a:r>
            <a:r>
              <a:rPr lang="en-US" sz="2000" b="1" u="sng" dirty="0"/>
              <a:t> in amalgam :-</a:t>
            </a:r>
            <a:endParaRPr lang="en-US" sz="2000" u="sng" dirty="0"/>
          </a:p>
          <a:p>
            <a:pPr algn="just">
              <a:lnSpc>
                <a:spcPct val="150000"/>
              </a:lnSpc>
            </a:pPr>
            <a:r>
              <a:rPr lang="en-US" sz="2000" dirty="0"/>
              <a:t>Amalgam when freshly condensed does not adapt closely to walls of prepared cavity.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Generally a </a:t>
            </a:r>
            <a:r>
              <a:rPr lang="en-US" sz="2000" dirty="0">
                <a:solidFill>
                  <a:srgbClr val="FF99CC"/>
                </a:solidFill>
              </a:rPr>
              <a:t>gap of 10-15 </a:t>
            </a:r>
            <a:r>
              <a:rPr lang="el-GR" sz="2000" dirty="0">
                <a:solidFill>
                  <a:srgbClr val="FF99CC"/>
                </a:solidFill>
                <a:latin typeface="Comic Sans MS"/>
              </a:rPr>
              <a:t>μ</a:t>
            </a:r>
            <a:r>
              <a:rPr lang="en-US" sz="2000" dirty="0">
                <a:solidFill>
                  <a:srgbClr val="FF99CC"/>
                </a:solidFill>
              </a:rPr>
              <a:t>m </a:t>
            </a:r>
            <a:r>
              <a:rPr lang="en-US" sz="2000" dirty="0"/>
              <a:t>exists around a restoration and is justified.</a:t>
            </a:r>
            <a:r>
              <a:rPr lang="en-US" sz="2000" b="1" dirty="0"/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Though amalgam later becomes a </a:t>
            </a:r>
            <a:r>
              <a:rPr lang="en-US" sz="2000" dirty="0">
                <a:solidFill>
                  <a:srgbClr val="FF99CC"/>
                </a:solidFill>
              </a:rPr>
              <a:t>self-sealing material </a:t>
            </a:r>
            <a:r>
              <a:rPr lang="en-US" sz="2000" dirty="0"/>
              <a:t>by virtue of </a:t>
            </a:r>
            <a:r>
              <a:rPr lang="en-US" sz="2000" dirty="0">
                <a:solidFill>
                  <a:srgbClr val="FF99CC"/>
                </a:solidFill>
              </a:rPr>
              <a:t>products of corrosion </a:t>
            </a:r>
            <a:r>
              <a:rPr lang="en-US" sz="2000" dirty="0"/>
              <a:t>e.g., different oxides and chlorides,  but if </a:t>
            </a:r>
            <a:r>
              <a:rPr lang="en-US" sz="2000" dirty="0">
                <a:solidFill>
                  <a:srgbClr val="FF99CC"/>
                </a:solidFill>
              </a:rPr>
              <a:t>spherical particles of alloy </a:t>
            </a:r>
            <a:r>
              <a:rPr lang="en-US" sz="2000" dirty="0"/>
              <a:t>are used or faulty manipulation done chances  of </a:t>
            </a:r>
            <a:r>
              <a:rPr lang="en-US" sz="2000" dirty="0">
                <a:solidFill>
                  <a:srgbClr val="FF99CC"/>
                </a:solidFill>
              </a:rPr>
              <a:t>increased   </a:t>
            </a:r>
            <a:r>
              <a:rPr lang="en-US" sz="2000" dirty="0" err="1">
                <a:solidFill>
                  <a:srgbClr val="FF99CC"/>
                </a:solidFill>
              </a:rPr>
              <a:t>microleakage</a:t>
            </a:r>
            <a:r>
              <a:rPr lang="en-US" sz="2000" dirty="0">
                <a:solidFill>
                  <a:srgbClr val="FF99CC"/>
                </a:solidFill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AMALGAM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11. Amalgam “Blues” and “Tattoo” :-</a:t>
            </a:r>
            <a:endParaRPr lang="en-US" sz="2000" u="sng" dirty="0"/>
          </a:p>
          <a:p>
            <a:pPr algn="just">
              <a:lnSpc>
                <a:spcPct val="150000"/>
              </a:lnSpc>
            </a:pPr>
            <a:r>
              <a:rPr lang="en-US" sz="2000" dirty="0"/>
              <a:t>Penetration of amalgam products into dentinal tubules leads to very unaesthetic condition called “</a:t>
            </a:r>
            <a:r>
              <a:rPr lang="en-US" sz="2000" dirty="0">
                <a:solidFill>
                  <a:srgbClr val="FF99CC"/>
                </a:solidFill>
              </a:rPr>
              <a:t>Amalgam Blues</a:t>
            </a:r>
            <a:r>
              <a:rPr lang="en-US" sz="2000" dirty="0"/>
              <a:t>” needing re-restoration as desired by the patient caused by not adhering to proper lining systems.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Penetration of amalgam residuals during restoration  in marginal </a:t>
            </a:r>
            <a:r>
              <a:rPr lang="en-US" sz="2000" dirty="0" err="1"/>
              <a:t>gingiva</a:t>
            </a:r>
            <a:r>
              <a:rPr lang="en-US" sz="2000" dirty="0"/>
              <a:t> and when not removed results in “</a:t>
            </a:r>
            <a:r>
              <a:rPr lang="en-US" sz="2000" dirty="0">
                <a:solidFill>
                  <a:srgbClr val="FF99CC"/>
                </a:solidFill>
              </a:rPr>
              <a:t>Tattooing</a:t>
            </a:r>
            <a:r>
              <a:rPr lang="en-US" sz="2000" dirty="0"/>
              <a:t>”   of </a:t>
            </a:r>
            <a:r>
              <a:rPr lang="en-US" sz="2000" dirty="0" err="1"/>
              <a:t>gingiva</a:t>
            </a:r>
            <a:r>
              <a:rPr lang="en-US" sz="2000" dirty="0"/>
              <a:t> which discolors the mucosa and irritates the attachment  apparatus.</a:t>
            </a:r>
          </a:p>
          <a:p>
            <a:pPr algn="just"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45</a:t>
            </a:fld>
            <a:endParaRPr lang="en-US"/>
          </a:p>
        </p:txBody>
      </p:sp>
      <p:pic>
        <p:nvPicPr>
          <p:cNvPr id="93185" name="Picture 1" descr="C:\Users\Shilpa Reddy\Desktop\Amalgam_Tattoo_behind_the_last_standing_tooth-518x36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9358" y="4724400"/>
            <a:ext cx="3044641" cy="2133600"/>
          </a:xfrm>
          <a:prstGeom prst="rect">
            <a:avLst/>
          </a:prstGeom>
          <a:noFill/>
        </p:spPr>
      </p:pic>
      <p:pic>
        <p:nvPicPr>
          <p:cNvPr id="93186" name="Picture 2" descr="C:\Users\Shilpa Reddy\Desktop\6a01156e42deab970c014e86ee8cc8970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6588" y="4648200"/>
            <a:ext cx="2946552" cy="220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AMALGAM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12. Effects of bleaching</a:t>
            </a:r>
            <a:r>
              <a:rPr lang="en-US" sz="2000" u="sng" dirty="0"/>
              <a:t> :-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These can also have deleterious effects on amalgam 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FF99CC"/>
                </a:solidFill>
              </a:rPr>
              <a:t>6 % H</a:t>
            </a:r>
            <a:r>
              <a:rPr lang="en-US" sz="2000" baseline="-25000" dirty="0">
                <a:solidFill>
                  <a:srgbClr val="FF99CC"/>
                </a:solidFill>
              </a:rPr>
              <a:t>2</a:t>
            </a:r>
            <a:r>
              <a:rPr lang="en-US" sz="2000" dirty="0">
                <a:solidFill>
                  <a:srgbClr val="FF99CC"/>
                </a:solidFill>
              </a:rPr>
              <a:t>O</a:t>
            </a:r>
            <a:r>
              <a:rPr lang="en-US" sz="2000" baseline="-25000" dirty="0">
                <a:solidFill>
                  <a:srgbClr val="FF99CC"/>
                </a:solidFill>
              </a:rPr>
              <a:t>2</a:t>
            </a:r>
            <a:r>
              <a:rPr lang="en-US" sz="2000" dirty="0">
                <a:solidFill>
                  <a:srgbClr val="FF99CC"/>
                </a:solidFill>
              </a:rPr>
              <a:t> Gels – Do not alter surface texture 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66FFFF"/>
                </a:solidFill>
              </a:rPr>
              <a:t>10-16% </a:t>
            </a:r>
            <a:r>
              <a:rPr lang="en-US" sz="2000" dirty="0" err="1">
                <a:solidFill>
                  <a:srgbClr val="66FFFF"/>
                </a:solidFill>
              </a:rPr>
              <a:t>carbamide</a:t>
            </a:r>
            <a:r>
              <a:rPr lang="en-US" sz="2000" dirty="0">
                <a:solidFill>
                  <a:srgbClr val="66FFFF"/>
                </a:solidFill>
              </a:rPr>
              <a:t> Peroxide -  On non-polished surfaces causes corrosion and increases corrosion susceptibility on polished amalgams too.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Caused due to </a:t>
            </a:r>
            <a:r>
              <a:rPr lang="en-US" sz="2000" dirty="0">
                <a:solidFill>
                  <a:srgbClr val="FFFF00"/>
                </a:solidFill>
              </a:rPr>
              <a:t>active oxidation.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Bleaching also </a:t>
            </a:r>
            <a:r>
              <a:rPr lang="en-US" sz="2000" dirty="0">
                <a:solidFill>
                  <a:srgbClr val="FFFF00"/>
                </a:solidFill>
              </a:rPr>
              <a:t>greens the tooth – amalgam interface</a:t>
            </a:r>
            <a:r>
              <a:rPr lang="en-US" sz="2000" dirty="0"/>
              <a:t>.</a:t>
            </a:r>
          </a:p>
          <a:p>
            <a:pPr algn="just"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FAILURES OF PIN RETAINED RESTORATIONS </a:t>
            </a:r>
            <a:br>
              <a:rPr lang="en-US" sz="3200" dirty="0"/>
            </a:b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dirty="0"/>
              <a:t>Failures  may occur in 5 areas :-</a:t>
            </a:r>
            <a:endParaRPr lang="en-US" sz="2000" dirty="0"/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66FF66"/>
                </a:solidFill>
              </a:rPr>
              <a:t>Within Restoration 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66FF66"/>
                </a:solidFill>
              </a:rPr>
              <a:t>At Interface B/W Pin &amp;  Restorative Material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66FF66"/>
                </a:solidFill>
              </a:rPr>
              <a:t>Within  pin (Pin Fracture)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66FF66"/>
                </a:solidFill>
              </a:rPr>
              <a:t>At interface B/W pin &amp; dentin (Pin-dentin separation)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66FF66"/>
                </a:solidFill>
              </a:rPr>
              <a:t>Within dentin (Dentin Fracture)</a:t>
            </a:r>
          </a:p>
          <a:p>
            <a:pPr algn="just">
              <a:lnSpc>
                <a:spcPct val="150000"/>
              </a:lnSpc>
              <a:buNone/>
            </a:pPr>
            <a:endParaRPr lang="en-US" sz="2000" dirty="0"/>
          </a:p>
          <a:p>
            <a:pPr algn="just"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64514" name="AutoShape 2" descr="http://www.dvinedentist.com/dentist/wp-content/uploads/2013/03/composite-restoration.jpg"/>
          <p:cNvSpPr>
            <a:spLocks noChangeAspect="1" noChangeArrowheads="1"/>
          </p:cNvSpPr>
          <p:nvPr/>
        </p:nvSpPr>
        <p:spPr bwMode="auto">
          <a:xfrm>
            <a:off x="155575" y="-1524000"/>
            <a:ext cx="6086475" cy="31813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16" name="AutoShape 4" descr="http://www.dvinedentist.com/dentist/wp-content/uploads/2013/03/composite-restoration.jpg"/>
          <p:cNvSpPr>
            <a:spLocks noChangeAspect="1" noChangeArrowheads="1"/>
          </p:cNvSpPr>
          <p:nvPr/>
        </p:nvSpPr>
        <p:spPr bwMode="auto">
          <a:xfrm>
            <a:off x="155575" y="-1524000"/>
            <a:ext cx="6086475" cy="31813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4517" name="Picture 5" descr="C:\Users\Shilpa Reddy\Desktop\PRINCIPLES OF PIN PLACEME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36078" y="4724400"/>
            <a:ext cx="5650672" cy="1847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PIN-RETAINED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2000" b="1" u="sng" dirty="0">
                <a:solidFill>
                  <a:srgbClr val="66FF66"/>
                </a:solidFill>
              </a:rPr>
              <a:t>1) Within Restoration  </a:t>
            </a:r>
            <a:r>
              <a:rPr lang="en-US" sz="2000" b="1" dirty="0"/>
              <a:t>-</a:t>
            </a:r>
            <a:endParaRPr lang="en-US" sz="2000" dirty="0"/>
          </a:p>
          <a:p>
            <a:pPr>
              <a:lnSpc>
                <a:spcPct val="150000"/>
              </a:lnSpc>
              <a:buNone/>
            </a:pPr>
            <a:r>
              <a:rPr lang="en-US" sz="2000" dirty="0"/>
              <a:t>Due  to :-</a:t>
            </a:r>
          </a:p>
          <a:p>
            <a:pPr lvl="0">
              <a:lnSpc>
                <a:spcPct val="150000"/>
              </a:lnSpc>
            </a:pPr>
            <a:r>
              <a:rPr lang="en-US" sz="2000" dirty="0">
                <a:solidFill>
                  <a:srgbClr val="FFFF00"/>
                </a:solidFill>
              </a:rPr>
              <a:t>Improperly retained matrix</a:t>
            </a:r>
          </a:p>
          <a:p>
            <a:pPr lvl="0">
              <a:lnSpc>
                <a:spcPct val="150000"/>
              </a:lnSpc>
            </a:pPr>
            <a:r>
              <a:rPr lang="en-US" sz="2000" dirty="0">
                <a:solidFill>
                  <a:srgbClr val="FFFF00"/>
                </a:solidFill>
              </a:rPr>
              <a:t>Movement of matrix</a:t>
            </a:r>
          </a:p>
          <a:p>
            <a:pPr lvl="0">
              <a:lnSpc>
                <a:spcPct val="150000"/>
              </a:lnSpc>
            </a:pPr>
            <a:r>
              <a:rPr lang="en-US" sz="2000" dirty="0">
                <a:solidFill>
                  <a:srgbClr val="FFFF00"/>
                </a:solidFill>
              </a:rPr>
              <a:t>Improper condensation</a:t>
            </a:r>
          </a:p>
          <a:p>
            <a:pPr lvl="0">
              <a:lnSpc>
                <a:spcPct val="150000"/>
              </a:lnSpc>
            </a:pPr>
            <a:r>
              <a:rPr lang="en-US" sz="2000" dirty="0">
                <a:solidFill>
                  <a:srgbClr val="FFFF00"/>
                </a:solidFill>
              </a:rPr>
              <a:t>Premature removal of matrix</a:t>
            </a:r>
          </a:p>
          <a:p>
            <a:pPr lvl="0">
              <a:lnSpc>
                <a:spcPct val="150000"/>
              </a:lnSpc>
            </a:pPr>
            <a:r>
              <a:rPr lang="en-US" sz="2000" dirty="0">
                <a:solidFill>
                  <a:srgbClr val="FFFF00"/>
                </a:solidFill>
              </a:rPr>
              <a:t>High points in restoration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Solution :-  </a:t>
            </a:r>
            <a:r>
              <a:rPr lang="en-US" sz="2000" dirty="0">
                <a:solidFill>
                  <a:srgbClr val="66FFFF"/>
                </a:solidFill>
              </a:rPr>
              <a:t>Repair or Re-restoration</a:t>
            </a:r>
          </a:p>
          <a:p>
            <a:pPr algn="just"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PIN-RETAINED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dirty="0">
                <a:solidFill>
                  <a:srgbClr val="66FF66"/>
                </a:solidFill>
              </a:rPr>
              <a:t>2) At Pin –Restoration Interface</a:t>
            </a:r>
            <a:endParaRPr lang="en-US" sz="2000" dirty="0">
              <a:solidFill>
                <a:srgbClr val="66FF66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66FFFF"/>
                </a:solidFill>
              </a:rPr>
              <a:t>Due to :- Corrosion products at interface resulting in # of restoration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66FFFF"/>
                </a:solidFill>
              </a:rPr>
              <a:t>Solution :- Use of titanium pins or Re-restoration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2000" b="1" dirty="0">
                <a:solidFill>
                  <a:srgbClr val="66FF66"/>
                </a:solidFill>
              </a:rPr>
              <a:t>3) Within Pin (Pin #)</a:t>
            </a:r>
            <a:endParaRPr lang="en-US" sz="2000" dirty="0">
              <a:solidFill>
                <a:srgbClr val="66FF66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66FFFF"/>
                </a:solidFill>
              </a:rPr>
              <a:t>Due to :- Wrongs placement, leading to inadvertent force concentration on body of pin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66FFFF"/>
                </a:solidFill>
              </a:rPr>
              <a:t>Solution :- Removal of restoration &amp; pin drilling another hole 1.5-2 mm away from original site and re-restoration</a:t>
            </a:r>
          </a:p>
          <a:p>
            <a:pPr algn="just"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PIN-RETAINED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dirty="0">
                <a:solidFill>
                  <a:srgbClr val="66FF66"/>
                </a:solidFill>
              </a:rPr>
              <a:t>4) At pin –Dentin Interface 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66FFFF"/>
                </a:solidFill>
              </a:rPr>
              <a:t>Due to :- Loose  pins that do not properly engage dentin, as hole size too large.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66FFFF"/>
                </a:solidFill>
              </a:rPr>
              <a:t>Solution :- Preparing pin hole for next pin size or drilling hole at another site.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2000" b="1" dirty="0">
                <a:solidFill>
                  <a:srgbClr val="66FF66"/>
                </a:solidFill>
              </a:rPr>
              <a:t>5) Within Dentin</a:t>
            </a:r>
            <a:endParaRPr lang="en-US" sz="2000" dirty="0">
              <a:solidFill>
                <a:srgbClr val="66FF66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66FFFF"/>
                </a:solidFill>
              </a:rPr>
              <a:t>Due to :- Preparation kept rough on floor uneven  direction of forces stress concentration dentin fracture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66FFFF"/>
                </a:solidFill>
              </a:rPr>
              <a:t>Solution :- Reduce to that surface &amp; </a:t>
            </a:r>
            <a:r>
              <a:rPr lang="en-US" sz="2000" dirty="0" err="1">
                <a:solidFill>
                  <a:srgbClr val="66FFFF"/>
                </a:solidFill>
              </a:rPr>
              <a:t>redrill</a:t>
            </a:r>
            <a:r>
              <a:rPr lang="en-US" sz="2000" dirty="0">
                <a:solidFill>
                  <a:srgbClr val="66FFFF"/>
                </a:solidFill>
              </a:rPr>
              <a:t> pin hole</a:t>
            </a:r>
          </a:p>
          <a:p>
            <a:pPr algn="just"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PIN-RETAINED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 err="1"/>
              <a:t>Pulpal</a:t>
            </a:r>
            <a:r>
              <a:rPr lang="en-US" sz="2000" b="1" u="sng" dirty="0"/>
              <a:t> damage or exposure, biologic space invasion </a:t>
            </a:r>
            <a:endParaRPr lang="en-US" sz="2000" b="1" i="1" dirty="0"/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66FFFF"/>
                </a:solidFill>
              </a:rPr>
              <a:t>Heat generation while drilling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Solution :- </a:t>
            </a:r>
            <a:r>
              <a:rPr lang="en-US" sz="2000" dirty="0">
                <a:solidFill>
                  <a:srgbClr val="66FFFF"/>
                </a:solidFill>
              </a:rPr>
              <a:t>Pulp capping with calcium hydroxide, </a:t>
            </a:r>
            <a:r>
              <a:rPr lang="en-US" sz="2000" dirty="0" err="1">
                <a:solidFill>
                  <a:srgbClr val="66FFFF"/>
                </a:solidFill>
              </a:rPr>
              <a:t>redrilling</a:t>
            </a:r>
            <a:r>
              <a:rPr lang="en-US" sz="2000" dirty="0">
                <a:solidFill>
                  <a:srgbClr val="66FFFF"/>
                </a:solidFill>
              </a:rPr>
              <a:t> hole 1.5-2 mm away.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As most of teeth receiving such restoration have/had extensive restorations /caries health of pulp already compromised  so ideal treatment is Endodontic Therapy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DIRECT FILLING GOLD 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1. Due to material</a:t>
            </a:r>
            <a:r>
              <a:rPr lang="en-US" sz="2000" u="sng" dirty="0"/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Impurities in material added during production- even small amounts of impurities in material have pronounced effects on mechanical properties e.g. </a:t>
            </a:r>
            <a:r>
              <a:rPr lang="en-US" sz="2000" dirty="0">
                <a:solidFill>
                  <a:srgbClr val="66FFFF"/>
                </a:solidFill>
              </a:rPr>
              <a:t>0.2% lead makes gold brittle and thus creation of a non-uniform restoration.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Other Contaminants :- 	</a:t>
            </a:r>
            <a:r>
              <a:rPr lang="en-US" sz="2000" dirty="0">
                <a:solidFill>
                  <a:srgbClr val="66FFFF"/>
                </a:solidFill>
              </a:rPr>
              <a:t>Bismuth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2000" dirty="0">
                <a:solidFill>
                  <a:srgbClr val="66FFFF"/>
                </a:solidFill>
              </a:rPr>
              <a:t>                			Mercury</a:t>
            </a:r>
          </a:p>
          <a:p>
            <a:pPr algn="just">
              <a:lnSpc>
                <a:spcPct val="150000"/>
              </a:lnSpc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52</a:t>
            </a:fld>
            <a:endParaRPr lang="en-US"/>
          </a:p>
        </p:txBody>
      </p:sp>
      <p:pic>
        <p:nvPicPr>
          <p:cNvPr id="83969" name="Picture 1" descr="C:\Users\Shilpa Reddy\Desktop\gold-inlays-filling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9" y="4953000"/>
            <a:ext cx="4324865" cy="16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DIRECT FILLING GOLD 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1. Due to material</a:t>
            </a:r>
            <a:r>
              <a:rPr lang="en-US" sz="2000" dirty="0"/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Impurities incorporated during procedures :-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/>
              <a:t>Contaminated gases like </a:t>
            </a:r>
            <a:r>
              <a:rPr lang="en-US" sz="2000" dirty="0">
                <a:solidFill>
                  <a:srgbClr val="66FFFF"/>
                </a:solidFill>
              </a:rPr>
              <a:t>SO</a:t>
            </a:r>
            <a:r>
              <a:rPr lang="en-US" sz="2000" baseline="-25000" dirty="0">
                <a:solidFill>
                  <a:srgbClr val="66FFFF"/>
                </a:solidFill>
              </a:rPr>
              <a:t>2  , </a:t>
            </a:r>
            <a:r>
              <a:rPr lang="en-US" sz="2000" dirty="0">
                <a:solidFill>
                  <a:srgbClr val="66FFFF"/>
                </a:solidFill>
              </a:rPr>
              <a:t>Ammonia and water </a:t>
            </a:r>
            <a:r>
              <a:rPr lang="en-US" sz="2000" dirty="0" err="1">
                <a:solidFill>
                  <a:srgbClr val="66FFFF"/>
                </a:solidFill>
              </a:rPr>
              <a:t>vapours</a:t>
            </a:r>
            <a:r>
              <a:rPr lang="en-US" sz="2000" dirty="0">
                <a:solidFill>
                  <a:srgbClr val="66FFFF"/>
                </a:solidFill>
              </a:rPr>
              <a:t> during annealing. 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/>
              <a:t>If  flame  used is </a:t>
            </a:r>
            <a:r>
              <a:rPr lang="en-US" sz="2000" dirty="0">
                <a:solidFill>
                  <a:srgbClr val="66FFFF"/>
                </a:solidFill>
              </a:rPr>
              <a:t>not of Methanol or Ethanol </a:t>
            </a:r>
            <a:r>
              <a:rPr lang="en-US" sz="2000" dirty="0"/>
              <a:t>without additives, contaminants are bound to be incorporated.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66FFFF"/>
                </a:solidFill>
              </a:rPr>
              <a:t>Overheating</a:t>
            </a:r>
            <a:r>
              <a:rPr lang="en-US" sz="2000" dirty="0"/>
              <a:t> done during annealing leads to </a:t>
            </a:r>
            <a:r>
              <a:rPr lang="en-US" sz="2000" dirty="0">
                <a:solidFill>
                  <a:srgbClr val="66FFFF"/>
                </a:solidFill>
              </a:rPr>
              <a:t>carbon contamination </a:t>
            </a:r>
            <a:r>
              <a:rPr lang="en-US" sz="2000" dirty="0"/>
              <a:t>by flame, tray or instrument making physical properties inferior. </a:t>
            </a:r>
          </a:p>
          <a:p>
            <a:pPr algn="just">
              <a:lnSpc>
                <a:spcPct val="150000"/>
              </a:lnSpc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DIRECT FILLING GOLD 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2. Due to faulty procedures :- </a:t>
            </a:r>
            <a:endParaRPr lang="en-US" sz="2000" u="sng" dirty="0"/>
          </a:p>
          <a:p>
            <a:pPr lvl="0" algn="just">
              <a:lnSpc>
                <a:spcPct val="150000"/>
              </a:lnSpc>
            </a:pPr>
            <a:r>
              <a:rPr lang="en-US" sz="2000" dirty="0"/>
              <a:t>Improper caries removal 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>
                <a:solidFill>
                  <a:srgbClr val="66FFFF"/>
                </a:solidFill>
              </a:rPr>
              <a:t>Large cavities </a:t>
            </a:r>
            <a:r>
              <a:rPr lang="en-US" sz="2000" dirty="0"/>
              <a:t>:- Inability to take </a:t>
            </a:r>
            <a:r>
              <a:rPr lang="en-US" sz="2000" dirty="0" err="1"/>
              <a:t>masticatory</a:t>
            </a:r>
            <a:r>
              <a:rPr lang="en-US" sz="2000" dirty="0"/>
              <a:t> stress, role of creep and thus leading to # of tooth  though malleable and ductile. 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>
                <a:solidFill>
                  <a:srgbClr val="66FFFF"/>
                </a:solidFill>
              </a:rPr>
              <a:t>Contamination</a:t>
            </a:r>
            <a:r>
              <a:rPr lang="en-US" sz="2000" dirty="0"/>
              <a:t> :- A totally dry cavity is mandatory for </a:t>
            </a:r>
            <a:r>
              <a:rPr lang="en-US" sz="2000" dirty="0">
                <a:solidFill>
                  <a:srgbClr val="FFFF00"/>
                </a:solidFill>
              </a:rPr>
              <a:t>cohesive condensation, contamination by blood, saliva etc lead to lack of strength of    restoration. </a:t>
            </a:r>
          </a:p>
          <a:p>
            <a:pPr algn="just">
              <a:lnSpc>
                <a:spcPct val="150000"/>
              </a:lnSpc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DIRECT FILLING GOLD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2. Due to faulty procedures :- </a:t>
            </a:r>
            <a:endParaRPr lang="en-US" sz="2000" u="sng" dirty="0"/>
          </a:p>
          <a:p>
            <a:pPr algn="just">
              <a:lnSpc>
                <a:spcPct val="150000"/>
              </a:lnSpc>
            </a:pPr>
            <a:r>
              <a:rPr lang="en-US" sz="2000" dirty="0"/>
              <a:t>Improper Annealing :-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>
                <a:solidFill>
                  <a:srgbClr val="FFFF00"/>
                </a:solidFill>
              </a:rPr>
              <a:t>Improper removal of surface contaminants</a:t>
            </a:r>
            <a:r>
              <a:rPr lang="en-US" sz="2000" dirty="0"/>
              <a:t>.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/>
              <a:t>Overheating makes gold </a:t>
            </a:r>
            <a:r>
              <a:rPr lang="en-US" sz="2000" dirty="0">
                <a:solidFill>
                  <a:srgbClr val="FF99CC"/>
                </a:solidFill>
              </a:rPr>
              <a:t>stiffer, difficult to condense and  ductility</a:t>
            </a:r>
            <a:r>
              <a:rPr lang="en-US" sz="2000" dirty="0"/>
              <a:t>. 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/>
              <a:t>Contaminants may get incorporated by </a:t>
            </a:r>
            <a:r>
              <a:rPr lang="en-US" sz="2000" dirty="0">
                <a:solidFill>
                  <a:srgbClr val="66FF66"/>
                </a:solidFill>
              </a:rPr>
              <a:t>over heating, use of faulty flame  etc. 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66FF66"/>
                </a:solidFill>
              </a:rPr>
              <a:t>Temp below 315</a:t>
            </a:r>
            <a:r>
              <a:rPr lang="en-US" sz="2000" baseline="30000" dirty="0">
                <a:solidFill>
                  <a:srgbClr val="66FF66"/>
                </a:solidFill>
              </a:rPr>
              <a:t>O </a:t>
            </a:r>
            <a:r>
              <a:rPr lang="en-US" sz="2000" dirty="0">
                <a:solidFill>
                  <a:srgbClr val="66FF66"/>
                </a:solidFill>
              </a:rPr>
              <a:t> (600</a:t>
            </a:r>
            <a:r>
              <a:rPr lang="en-US" sz="2000" baseline="30000" dirty="0">
                <a:solidFill>
                  <a:srgbClr val="66FF66"/>
                </a:solidFill>
              </a:rPr>
              <a:t>O</a:t>
            </a:r>
            <a:r>
              <a:rPr lang="en-US" sz="2000" dirty="0">
                <a:solidFill>
                  <a:srgbClr val="66FF66"/>
                </a:solidFill>
              </a:rPr>
              <a:t>F) </a:t>
            </a:r>
            <a:r>
              <a:rPr lang="en-US" sz="2000" dirty="0"/>
              <a:t>were inadequate to attain  optimum hardness of gold during annealing. </a:t>
            </a:r>
          </a:p>
          <a:p>
            <a:pPr algn="just">
              <a:lnSpc>
                <a:spcPct val="150000"/>
              </a:lnSpc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DIRECT FILLING GOLD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3. Improper condensation</a:t>
            </a:r>
            <a:r>
              <a:rPr lang="en-US" sz="2000" u="sng" dirty="0"/>
              <a:t>:-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/>
              <a:t>If restoration not condensed in a proper “</a:t>
            </a:r>
            <a:r>
              <a:rPr lang="en-US" sz="2000" dirty="0">
                <a:solidFill>
                  <a:srgbClr val="66FFFF"/>
                </a:solidFill>
              </a:rPr>
              <a:t>Stepping” motion </a:t>
            </a:r>
            <a:r>
              <a:rPr lang="en-US" sz="2000" dirty="0">
                <a:solidFill>
                  <a:srgbClr val="FFFF00"/>
                </a:solidFill>
              </a:rPr>
              <a:t>VOIDS</a:t>
            </a:r>
            <a:r>
              <a:rPr lang="en-US" sz="2000" dirty="0"/>
              <a:t> can be incorporated - decreasing cohesive form when in the bulk .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When on surface </a:t>
            </a:r>
            <a:r>
              <a:rPr lang="en-US" sz="2000" dirty="0">
                <a:sym typeface="Wingdings" pitchFamily="2" charset="2"/>
              </a:rPr>
              <a:t></a:t>
            </a:r>
            <a:r>
              <a:rPr lang="en-US" sz="2000" dirty="0"/>
              <a:t> called </a:t>
            </a:r>
            <a:r>
              <a:rPr lang="en-US" sz="2000" dirty="0">
                <a:solidFill>
                  <a:srgbClr val="66FFFF"/>
                </a:solidFill>
              </a:rPr>
              <a:t>“Pits” </a:t>
            </a:r>
            <a:r>
              <a:rPr lang="en-US" sz="2000" dirty="0"/>
              <a:t>	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These lead to </a:t>
            </a:r>
            <a:r>
              <a:rPr lang="en-US" sz="2000" dirty="0">
                <a:solidFill>
                  <a:srgbClr val="66FFFF"/>
                </a:solidFill>
              </a:rPr>
              <a:t>Corrosion, marginal leakage, secondary caries due to plaque accumulation.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66FFFF"/>
                </a:solidFill>
              </a:rPr>
              <a:t>High force concentration </a:t>
            </a:r>
            <a:r>
              <a:rPr lang="en-US" sz="2000" dirty="0"/>
              <a:t>by hand can damage tooth and insult pulp.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66FFFF"/>
                </a:solidFill>
              </a:rPr>
              <a:t>High thermal conductivity of gold causes thermal insult to pulp</a:t>
            </a:r>
            <a:r>
              <a:rPr lang="en-US" sz="2000" dirty="0"/>
              <a:t>.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66FFFF"/>
                </a:solidFill>
              </a:rPr>
              <a:t>Galvanism</a:t>
            </a:r>
            <a:r>
              <a:rPr lang="en-US" sz="2000" dirty="0"/>
              <a:t>.</a:t>
            </a:r>
          </a:p>
          <a:p>
            <a:pPr algn="just">
              <a:lnSpc>
                <a:spcPct val="150000"/>
              </a:lnSpc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COMPOSITE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dirty="0"/>
              <a:t>Failures that can be seen in a composite restoration are as follows :-</a:t>
            </a:r>
            <a:endParaRPr lang="en-US" sz="2000" dirty="0"/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66FFFF"/>
                </a:solidFill>
              </a:rPr>
              <a:t>Discolorations especially at margins 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66FFFF"/>
                </a:solidFill>
              </a:rPr>
              <a:t>Marginal fractures 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66FFFF"/>
                </a:solidFill>
              </a:rPr>
              <a:t>Recurrent Caries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66FFFF"/>
                </a:solidFill>
              </a:rPr>
              <a:t>Gross fractures of restorations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66FFFF"/>
                </a:solidFill>
              </a:rPr>
              <a:t>Lack of contact maintenance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66FFFF"/>
                </a:solidFill>
              </a:rPr>
              <a:t>Post-operative sensitivity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 err="1">
                <a:solidFill>
                  <a:srgbClr val="66FFFF"/>
                </a:solidFill>
              </a:rPr>
              <a:t>Pulpal</a:t>
            </a:r>
            <a:r>
              <a:rPr lang="en-US" sz="2000" dirty="0">
                <a:solidFill>
                  <a:srgbClr val="66FFFF"/>
                </a:solidFill>
              </a:rPr>
              <a:t> irritation or damage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 err="1">
                <a:solidFill>
                  <a:srgbClr val="66FFFF"/>
                </a:solidFill>
              </a:rPr>
              <a:t>Microleakage</a:t>
            </a:r>
            <a:r>
              <a:rPr lang="en-US" sz="2000" dirty="0">
                <a:solidFill>
                  <a:srgbClr val="66FFFF"/>
                </a:solidFill>
              </a:rPr>
              <a:t> around composites</a:t>
            </a:r>
          </a:p>
          <a:p>
            <a:pPr algn="just">
              <a:lnSpc>
                <a:spcPct val="150000"/>
              </a:lnSpc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57</a:t>
            </a:fld>
            <a:endParaRPr lang="en-US"/>
          </a:p>
        </p:txBody>
      </p:sp>
      <p:pic>
        <p:nvPicPr>
          <p:cNvPr id="1026" name="Picture 2" descr="C:\Users\Shilpa Reddy\Desktop\s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4267200"/>
            <a:ext cx="2494543" cy="1981200"/>
          </a:xfrm>
          <a:prstGeom prst="rect">
            <a:avLst/>
          </a:prstGeom>
          <a:noFill/>
        </p:spPr>
      </p:pic>
      <p:pic>
        <p:nvPicPr>
          <p:cNvPr id="1027" name="Picture 3" descr="C:\Users\Shilpa Reddy\Desktop\figure_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1752600"/>
            <a:ext cx="2181225" cy="1453032"/>
          </a:xfrm>
          <a:prstGeom prst="rect">
            <a:avLst/>
          </a:prstGeom>
          <a:noFill/>
        </p:spPr>
      </p:pic>
      <p:pic>
        <p:nvPicPr>
          <p:cNvPr id="1028" name="Picture 4" descr="C:\Users\Shilpa Reddy\Desktop\Peschke-4-1170x5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74564" y="2057400"/>
            <a:ext cx="3869436" cy="1653605"/>
          </a:xfrm>
          <a:prstGeom prst="rect">
            <a:avLst/>
          </a:prstGeom>
          <a:noFill/>
        </p:spPr>
      </p:pic>
      <p:pic>
        <p:nvPicPr>
          <p:cNvPr id="1029" name="Picture 5" descr="C:\Users\Shilpa Reddy\Desktop\bleach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62600" y="4933950"/>
            <a:ext cx="2285999" cy="1514006"/>
          </a:xfrm>
          <a:prstGeom prst="rect">
            <a:avLst/>
          </a:prstGeom>
          <a:noFill/>
        </p:spPr>
      </p:pic>
      <p:pic>
        <p:nvPicPr>
          <p:cNvPr id="1030" name="Picture 6" descr="C:\Users\Shilpa Reddy\Desktop\index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10200" y="3352800"/>
            <a:ext cx="2924175" cy="1562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COMPOSITE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63880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dirty="0"/>
              <a:t>Failures caused by the following factors :-</a:t>
            </a:r>
            <a:endParaRPr lang="en-US" sz="2000" dirty="0"/>
          </a:p>
          <a:p>
            <a:pPr algn="just">
              <a:lnSpc>
                <a:spcPct val="150000"/>
              </a:lnSpc>
              <a:buNone/>
            </a:pPr>
            <a:r>
              <a:rPr lang="en-US" sz="2000" i="1" dirty="0"/>
              <a:t>Limitations of operator and process:-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FFFF00"/>
                </a:solidFill>
              </a:rPr>
              <a:t>Improper caries removal 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FFFF00"/>
                </a:solidFill>
              </a:rPr>
              <a:t>Faulty preparation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FFFF00"/>
                </a:solidFill>
              </a:rPr>
              <a:t>Faulty handling, manipulation of material 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FFFF00"/>
                </a:solidFill>
              </a:rPr>
              <a:t>Improper isolation 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FFFF00"/>
                </a:solidFill>
              </a:rPr>
              <a:t>Contamination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FFFF00"/>
                </a:solidFill>
              </a:rPr>
              <a:t>Improper Etching and bonding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FFFF00"/>
                </a:solidFill>
              </a:rPr>
              <a:t>Inadequate curing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FFFF00"/>
                </a:solidFill>
              </a:rPr>
              <a:t>Bulk placements 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FFFF00"/>
                </a:solidFill>
              </a:rPr>
              <a:t>Improper finishing &amp; polishing</a:t>
            </a:r>
          </a:p>
          <a:p>
            <a:pPr algn="just">
              <a:lnSpc>
                <a:spcPct val="150000"/>
              </a:lnSpc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COMPOSITE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i="1" u="sng" dirty="0"/>
              <a:t>Limitations of material composite:-</a:t>
            </a:r>
            <a:endParaRPr lang="en-US" sz="2000" dirty="0"/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FF99CC"/>
                </a:solidFill>
              </a:rPr>
              <a:t>Polymerization shrinkage 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FF99CC"/>
                </a:solidFill>
              </a:rPr>
              <a:t>Weak bond strength when </a:t>
            </a:r>
            <a:r>
              <a:rPr lang="en-US" sz="2000" dirty="0" err="1">
                <a:solidFill>
                  <a:srgbClr val="FF99CC"/>
                </a:solidFill>
              </a:rPr>
              <a:t>cavosurface</a:t>
            </a:r>
            <a:r>
              <a:rPr lang="en-US" sz="2000" dirty="0">
                <a:solidFill>
                  <a:srgbClr val="FF99CC"/>
                </a:solidFill>
              </a:rPr>
              <a:t> margin in dentin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FF99CC"/>
                </a:solidFill>
              </a:rPr>
              <a:t>Water sorption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FF99CC"/>
                </a:solidFill>
              </a:rPr>
              <a:t>Penetration in tissues to irritate pulp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FF99CC"/>
                </a:solidFill>
              </a:rPr>
              <a:t>Inadequate polymerization in deep inter proximal areas </a:t>
            </a:r>
          </a:p>
          <a:p>
            <a:pPr algn="just">
              <a:lnSpc>
                <a:spcPct val="150000"/>
              </a:lnSpc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59</a:t>
            </a:fld>
            <a:endParaRPr 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COMPOSITE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1. Incomplete caries excavation</a:t>
            </a:r>
            <a:r>
              <a:rPr lang="en-US" sz="2000" u="sng" dirty="0"/>
              <a:t> :-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If incomplete caries excavation is done, the </a:t>
            </a:r>
            <a:r>
              <a:rPr lang="en-US" sz="2000" dirty="0">
                <a:solidFill>
                  <a:srgbClr val="FFC000"/>
                </a:solidFill>
              </a:rPr>
              <a:t>left over caries hinders the bonding mechanism. </a:t>
            </a:r>
          </a:p>
          <a:p>
            <a:pPr algn="just">
              <a:lnSpc>
                <a:spcPct val="150000"/>
              </a:lnSpc>
            </a:pPr>
            <a:endParaRPr lang="en-US" sz="2000" dirty="0"/>
          </a:p>
          <a:p>
            <a:pPr algn="just">
              <a:lnSpc>
                <a:spcPct val="150000"/>
              </a:lnSpc>
            </a:pPr>
            <a:r>
              <a:rPr lang="en-US" sz="2000" dirty="0"/>
              <a:t>Also if </a:t>
            </a:r>
            <a:r>
              <a:rPr lang="en-US" sz="2000" dirty="0">
                <a:solidFill>
                  <a:srgbClr val="FFC000"/>
                </a:solidFill>
              </a:rPr>
              <a:t>Zinc Oxide </a:t>
            </a:r>
            <a:r>
              <a:rPr lang="en-US" sz="2000" dirty="0" err="1">
                <a:solidFill>
                  <a:srgbClr val="FFC000"/>
                </a:solidFill>
              </a:rPr>
              <a:t>Eugenol</a:t>
            </a:r>
            <a:r>
              <a:rPr lang="en-US" sz="2000" dirty="0">
                <a:solidFill>
                  <a:srgbClr val="FFC000"/>
                </a:solidFill>
              </a:rPr>
              <a:t> </a:t>
            </a:r>
            <a:r>
              <a:rPr lang="en-US" sz="2000" dirty="0"/>
              <a:t>is </a:t>
            </a:r>
            <a:r>
              <a:rPr lang="en-US" sz="2000" dirty="0">
                <a:solidFill>
                  <a:srgbClr val="FFC000"/>
                </a:solidFill>
              </a:rPr>
              <a:t>not removed fully </a:t>
            </a:r>
            <a:r>
              <a:rPr lang="en-US" sz="2000" dirty="0"/>
              <a:t>in any case it hinders the </a:t>
            </a:r>
            <a:r>
              <a:rPr lang="en-US" sz="2000" dirty="0" err="1"/>
              <a:t>methacrylate</a:t>
            </a:r>
            <a:r>
              <a:rPr lang="en-US" sz="2000" dirty="0"/>
              <a:t> group of resins making the </a:t>
            </a:r>
            <a:r>
              <a:rPr lang="en-US" sz="2000" dirty="0">
                <a:solidFill>
                  <a:srgbClr val="FFC000"/>
                </a:solidFill>
              </a:rPr>
              <a:t>bonding weaker </a:t>
            </a:r>
            <a:r>
              <a:rPr lang="en-US" sz="2000" dirty="0"/>
              <a:t>.</a:t>
            </a:r>
          </a:p>
          <a:p>
            <a:pPr algn="just">
              <a:lnSpc>
                <a:spcPct val="150000"/>
              </a:lnSpc>
            </a:pPr>
            <a:endParaRPr lang="en-US" sz="2000" dirty="0">
              <a:solidFill>
                <a:srgbClr val="FFC0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FFC000"/>
                </a:solidFill>
              </a:rPr>
              <a:t>Incomplete etching or failure </a:t>
            </a:r>
            <a:r>
              <a:rPr lang="en-US" sz="2000" dirty="0"/>
              <a:t>to </a:t>
            </a:r>
            <a:r>
              <a:rPr lang="en-US" sz="2000" dirty="0">
                <a:solidFill>
                  <a:srgbClr val="FFC000"/>
                </a:solidFill>
              </a:rPr>
              <a:t>remove residual acid </a:t>
            </a:r>
            <a:r>
              <a:rPr lang="en-US" sz="2000" dirty="0"/>
              <a:t>from enamel tags.</a:t>
            </a:r>
          </a:p>
          <a:p>
            <a:pPr algn="just"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60</a:t>
            </a:fld>
            <a:endParaRPr 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COMPOSITE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/>
              <a:t>Proper concentration of etchant and etching time has to be adhered to -</a:t>
            </a:r>
            <a:r>
              <a:rPr lang="en-US" sz="2000" dirty="0">
                <a:solidFill>
                  <a:srgbClr val="FF99CC"/>
                </a:solidFill>
              </a:rPr>
              <a:t>total etching time should not be more than  60 </a:t>
            </a:r>
            <a:r>
              <a:rPr lang="en-US" sz="2000" dirty="0" err="1">
                <a:solidFill>
                  <a:srgbClr val="FF99CC"/>
                </a:solidFill>
              </a:rPr>
              <a:t>secs</a:t>
            </a:r>
            <a:r>
              <a:rPr lang="en-US" sz="2000" dirty="0">
                <a:solidFill>
                  <a:srgbClr val="FF99CC"/>
                </a:solidFill>
              </a:rPr>
              <a:t> (30-60 </a:t>
            </a:r>
            <a:r>
              <a:rPr lang="en-US" sz="2000" dirty="0" err="1">
                <a:solidFill>
                  <a:srgbClr val="FF99CC"/>
                </a:solidFill>
              </a:rPr>
              <a:t>Secs</a:t>
            </a:r>
            <a:r>
              <a:rPr lang="en-US" sz="2000" dirty="0">
                <a:solidFill>
                  <a:srgbClr val="FF99CC"/>
                </a:solidFill>
              </a:rPr>
              <a:t> range). </a:t>
            </a:r>
          </a:p>
          <a:p>
            <a:pPr algn="just">
              <a:lnSpc>
                <a:spcPct val="150000"/>
              </a:lnSpc>
            </a:pPr>
            <a:endParaRPr lang="en-US" sz="2000" dirty="0"/>
          </a:p>
          <a:p>
            <a:pPr algn="just">
              <a:lnSpc>
                <a:spcPct val="150000"/>
              </a:lnSpc>
            </a:pPr>
            <a:r>
              <a:rPr lang="en-US" sz="2000" dirty="0"/>
              <a:t>Though 15 </a:t>
            </a:r>
            <a:r>
              <a:rPr lang="en-US" sz="2000" dirty="0" err="1"/>
              <a:t>Secs</a:t>
            </a:r>
            <a:r>
              <a:rPr lang="en-US" sz="2000" dirty="0"/>
              <a:t> etching sufficient for enamel, </a:t>
            </a:r>
            <a:r>
              <a:rPr lang="en-US" sz="2000" dirty="0">
                <a:solidFill>
                  <a:srgbClr val="FF99CC"/>
                </a:solidFill>
              </a:rPr>
              <a:t>washing 20-30 </a:t>
            </a:r>
            <a:r>
              <a:rPr lang="en-US" sz="2000" dirty="0" err="1">
                <a:solidFill>
                  <a:srgbClr val="FF99CC"/>
                </a:solidFill>
              </a:rPr>
              <a:t>Secs</a:t>
            </a:r>
            <a:r>
              <a:rPr lang="en-US" sz="2000" dirty="0">
                <a:solidFill>
                  <a:srgbClr val="FF99CC"/>
                </a:solidFill>
              </a:rPr>
              <a:t> (Gels) 10-15 </a:t>
            </a:r>
            <a:r>
              <a:rPr lang="en-US" sz="2000" dirty="0" err="1">
                <a:solidFill>
                  <a:srgbClr val="FF99CC"/>
                </a:solidFill>
              </a:rPr>
              <a:t>Secs</a:t>
            </a:r>
            <a:r>
              <a:rPr lang="en-US" sz="2000" dirty="0">
                <a:solidFill>
                  <a:srgbClr val="FF99CC"/>
                </a:solidFill>
              </a:rPr>
              <a:t> (Liquids)</a:t>
            </a:r>
          </a:p>
          <a:p>
            <a:pPr algn="just">
              <a:lnSpc>
                <a:spcPct val="150000"/>
              </a:lnSpc>
            </a:pPr>
            <a:endParaRPr lang="en-US" sz="2000" dirty="0"/>
          </a:p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FF99CC"/>
                </a:solidFill>
              </a:rPr>
              <a:t>Avoid 3-way syringe for drying </a:t>
            </a:r>
            <a:r>
              <a:rPr lang="en-US" sz="2000" dirty="0"/>
              <a:t>– Contamination by machine oils etc.</a:t>
            </a:r>
          </a:p>
          <a:p>
            <a:pPr algn="just">
              <a:lnSpc>
                <a:spcPct val="150000"/>
              </a:lnSpc>
              <a:buNone/>
            </a:pPr>
            <a:endParaRPr lang="en-US" sz="2000" dirty="0"/>
          </a:p>
          <a:p>
            <a:pPr algn="just">
              <a:lnSpc>
                <a:spcPct val="150000"/>
              </a:lnSpc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61</a:t>
            </a:fld>
            <a:endParaRPr lang="en-US"/>
          </a:p>
        </p:txBody>
      </p:sp>
      <p:pic>
        <p:nvPicPr>
          <p:cNvPr id="1026" name="Picture 2" descr="C:\Users\Shilpa Reddy\Desktop\07 Mag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81880" y="4876800"/>
            <a:ext cx="2962120" cy="1981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COMPOSITE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2. Role of </a:t>
            </a:r>
            <a:r>
              <a:rPr lang="en-US" sz="2000" b="1" u="sng" dirty="0" err="1"/>
              <a:t>cavosurface</a:t>
            </a:r>
            <a:r>
              <a:rPr lang="en-US" sz="2000" b="1" u="sng" dirty="0"/>
              <a:t> margins :-</a:t>
            </a:r>
            <a:endParaRPr lang="en-US" sz="2000" dirty="0"/>
          </a:p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FF99CC"/>
                </a:solidFill>
              </a:rPr>
              <a:t>90 degree - Conservative  -	Doesn’t expose ends of rods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66FF66"/>
                </a:solidFill>
              </a:rPr>
              <a:t>45 degree - Most common -	Superior seal –decreased </a:t>
            </a:r>
            <a:r>
              <a:rPr lang="en-US" sz="2000" dirty="0" err="1">
                <a:solidFill>
                  <a:srgbClr val="66FF66"/>
                </a:solidFill>
              </a:rPr>
              <a:t>Microleakage</a:t>
            </a:r>
            <a:r>
              <a:rPr lang="en-US" sz="2000" dirty="0">
                <a:solidFill>
                  <a:srgbClr val="66FF66"/>
                </a:solidFill>
              </a:rPr>
              <a:t> exposes rods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66FFFF"/>
                </a:solidFill>
              </a:rPr>
              <a:t>Concave exit  -  Most retentive  -  Least conservative (used in </a:t>
            </a:r>
            <a:r>
              <a:rPr lang="en-US" sz="2000" dirty="0" err="1">
                <a:solidFill>
                  <a:srgbClr val="66FFFF"/>
                </a:solidFill>
              </a:rPr>
              <a:t>cl</a:t>
            </a:r>
            <a:r>
              <a:rPr lang="en-US" sz="2000" dirty="0">
                <a:solidFill>
                  <a:srgbClr val="66FFFF"/>
                </a:solidFill>
              </a:rPr>
              <a:t> IV cases)</a:t>
            </a:r>
          </a:p>
          <a:p>
            <a:pPr algn="just">
              <a:lnSpc>
                <a:spcPct val="150000"/>
              </a:lnSpc>
              <a:buNone/>
            </a:pPr>
            <a:endParaRPr lang="en-US" sz="2000" dirty="0">
              <a:solidFill>
                <a:srgbClr val="66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62</a:t>
            </a:fld>
            <a:endParaRPr 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COMPOSITE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3. Improper bonding :-</a:t>
            </a:r>
            <a:endParaRPr lang="en-US" sz="2000" u="sng" dirty="0"/>
          </a:p>
          <a:p>
            <a:pPr algn="just">
              <a:lnSpc>
                <a:spcPct val="150000"/>
              </a:lnSpc>
            </a:pPr>
            <a:r>
              <a:rPr lang="en-US" sz="2000" dirty="0"/>
              <a:t>Bonding agent is to be applied </a:t>
            </a:r>
            <a:r>
              <a:rPr lang="en-US" sz="2000" dirty="0">
                <a:solidFill>
                  <a:srgbClr val="66FFFF"/>
                </a:solidFill>
              </a:rPr>
              <a:t>gently and uniformly all around cavity walls. 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66FFFF"/>
                </a:solidFill>
              </a:rPr>
              <a:t>Double coats are to be avoided </a:t>
            </a:r>
            <a:r>
              <a:rPr lang="en-US" sz="2000" dirty="0"/>
              <a:t>as these lead to marginal leakage and </a:t>
            </a:r>
            <a:r>
              <a:rPr lang="en-US" sz="2000" dirty="0">
                <a:solidFill>
                  <a:srgbClr val="66FFFF"/>
                </a:solidFill>
              </a:rPr>
              <a:t>non-uniform bonding hinders the bond strength </a:t>
            </a:r>
            <a:r>
              <a:rPr lang="en-US" sz="2000" dirty="0"/>
              <a:t>to bonding agent.</a:t>
            </a:r>
          </a:p>
          <a:p>
            <a:pPr algn="just">
              <a:lnSpc>
                <a:spcPct val="150000"/>
              </a:lnSpc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63</a:t>
            </a:fld>
            <a:endParaRPr lang="en-US"/>
          </a:p>
        </p:txBody>
      </p:sp>
      <p:pic>
        <p:nvPicPr>
          <p:cNvPr id="2050" name="Picture 2" descr="C:\Users\Shilpa Reddy\Desktop\129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4370715"/>
            <a:ext cx="3733800" cy="24872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COMPOSITE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4. Lack of isolation</a:t>
            </a:r>
            <a:endParaRPr lang="en-US" sz="2000" u="sng" dirty="0"/>
          </a:p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66FFFF"/>
                </a:solidFill>
              </a:rPr>
              <a:t>Isolation is mandatory </a:t>
            </a:r>
            <a:r>
              <a:rPr lang="en-US" sz="2000" dirty="0"/>
              <a:t>in a composite restoration ideally rubber dam should be used, otherwise </a:t>
            </a:r>
            <a:r>
              <a:rPr lang="en-US" sz="2000" dirty="0">
                <a:solidFill>
                  <a:srgbClr val="66FFFF"/>
                </a:solidFill>
              </a:rPr>
              <a:t>cotton rolls should be kept ready and changed evenly.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Any contact with gingival fluid, saliva or blood 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>
                <a:solidFill>
                  <a:srgbClr val="FFFF00"/>
                </a:solidFill>
              </a:rPr>
              <a:t>Potential source of contamination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>
                <a:solidFill>
                  <a:srgbClr val="FFFF00"/>
                </a:solidFill>
              </a:rPr>
              <a:t>reduces resin to resin bond strength.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Sol – </a:t>
            </a:r>
            <a:r>
              <a:rPr lang="en-US" sz="2000" dirty="0">
                <a:solidFill>
                  <a:srgbClr val="FF99CC"/>
                </a:solidFill>
              </a:rPr>
              <a:t>Etching and bonding to be repeated</a:t>
            </a:r>
            <a:r>
              <a:rPr lang="en-US" sz="2000" dirty="0"/>
              <a:t>.</a:t>
            </a:r>
          </a:p>
          <a:p>
            <a:pPr algn="just">
              <a:lnSpc>
                <a:spcPct val="150000"/>
              </a:lnSpc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64</a:t>
            </a:fld>
            <a:endParaRPr lang="en-US"/>
          </a:p>
        </p:txBody>
      </p:sp>
      <p:pic>
        <p:nvPicPr>
          <p:cNvPr id="3074" name="Picture 2" descr="C:\Users\Shilpa Reddy\Desktop\Figure 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57900" y="4800600"/>
            <a:ext cx="3086100" cy="2057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COMPOSITE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u="sng" dirty="0"/>
              <a:t>Other contaminants :-</a:t>
            </a:r>
            <a:endParaRPr lang="en-US" sz="2000" dirty="0"/>
          </a:p>
          <a:p>
            <a:pPr lvl="1" algn="just">
              <a:lnSpc>
                <a:spcPct val="150000"/>
              </a:lnSpc>
            </a:pPr>
            <a:r>
              <a:rPr lang="en-US" sz="2000" dirty="0">
                <a:solidFill>
                  <a:srgbClr val="FF99CC"/>
                </a:solidFill>
              </a:rPr>
              <a:t>Touching the material with hands or fingers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>
                <a:solidFill>
                  <a:srgbClr val="66FF66"/>
                </a:solidFill>
              </a:rPr>
              <a:t>Picking material from tongue etc and placing back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>
                <a:solidFill>
                  <a:srgbClr val="66FFFF"/>
                </a:solidFill>
              </a:rPr>
              <a:t>Using unclean instruments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These </a:t>
            </a:r>
            <a:r>
              <a:rPr lang="en-US" sz="2000" dirty="0">
                <a:solidFill>
                  <a:srgbClr val="FFFF00"/>
                </a:solidFill>
              </a:rPr>
              <a:t>add impurities </a:t>
            </a:r>
            <a:r>
              <a:rPr lang="en-US" sz="2000" dirty="0"/>
              <a:t>to the material rendering it </a:t>
            </a:r>
            <a:r>
              <a:rPr lang="en-US" sz="2000" dirty="0">
                <a:solidFill>
                  <a:srgbClr val="FFFF00"/>
                </a:solidFill>
              </a:rPr>
              <a:t>weak and less </a:t>
            </a:r>
            <a:r>
              <a:rPr lang="en-US" sz="2000" dirty="0" err="1">
                <a:solidFill>
                  <a:srgbClr val="FFFF00"/>
                </a:solidFill>
              </a:rPr>
              <a:t>colour</a:t>
            </a:r>
            <a:r>
              <a:rPr lang="en-US" sz="2000" dirty="0">
                <a:solidFill>
                  <a:srgbClr val="FFFF00"/>
                </a:solidFill>
              </a:rPr>
              <a:t> stable, changing shade characteristics.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Always </a:t>
            </a:r>
            <a:r>
              <a:rPr lang="en-US" sz="2000" dirty="0" err="1">
                <a:solidFill>
                  <a:srgbClr val="FFFF00"/>
                </a:solidFill>
              </a:rPr>
              <a:t>teflon</a:t>
            </a:r>
            <a:r>
              <a:rPr lang="en-US" sz="2000" dirty="0">
                <a:solidFill>
                  <a:srgbClr val="FFFF00"/>
                </a:solidFill>
              </a:rPr>
              <a:t> coated instruments </a:t>
            </a:r>
            <a:r>
              <a:rPr lang="en-US" sz="2000" dirty="0"/>
              <a:t>to be used.</a:t>
            </a:r>
          </a:p>
          <a:p>
            <a:pPr algn="just">
              <a:lnSpc>
                <a:spcPct val="150000"/>
              </a:lnSpc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65</a:t>
            </a:fld>
            <a:endParaRPr 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COMPOSITE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5. Bulk placements </a:t>
            </a:r>
            <a:endParaRPr lang="en-US" sz="2000" u="sng" dirty="0"/>
          </a:p>
          <a:p>
            <a:pPr algn="just">
              <a:lnSpc>
                <a:spcPct val="150000"/>
              </a:lnSpc>
            </a:pPr>
            <a:r>
              <a:rPr lang="en-US" sz="2000" dirty="0"/>
              <a:t>Material is to be </a:t>
            </a:r>
            <a:r>
              <a:rPr lang="en-US" sz="2000" dirty="0">
                <a:solidFill>
                  <a:srgbClr val="FFFF00"/>
                </a:solidFill>
              </a:rPr>
              <a:t>cured in increments  </a:t>
            </a:r>
            <a:r>
              <a:rPr lang="en-US" sz="2000" dirty="0"/>
              <a:t>and each increment should be </a:t>
            </a:r>
            <a:r>
              <a:rPr lang="en-US" sz="2000" dirty="0">
                <a:solidFill>
                  <a:srgbClr val="FFFF00"/>
                </a:solidFill>
              </a:rPr>
              <a:t>as small as possible as gaps </a:t>
            </a:r>
            <a:r>
              <a:rPr lang="en-US" sz="2000" dirty="0"/>
              <a:t>may occur </a:t>
            </a:r>
            <a:r>
              <a:rPr lang="en-US" sz="2000" dirty="0">
                <a:solidFill>
                  <a:srgbClr val="FFFF00"/>
                </a:solidFill>
              </a:rPr>
              <a:t>after shrinkage </a:t>
            </a:r>
            <a:r>
              <a:rPr lang="en-US" sz="2000" dirty="0"/>
              <a:t>of material at tooth restoration interface.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These lead to </a:t>
            </a:r>
            <a:r>
              <a:rPr lang="en-US" sz="2000" dirty="0">
                <a:solidFill>
                  <a:srgbClr val="FFFF00"/>
                </a:solidFill>
              </a:rPr>
              <a:t>post-operative sensitivity</a:t>
            </a:r>
            <a:r>
              <a:rPr lang="en-US" sz="2000" dirty="0"/>
              <a:t>, </a:t>
            </a:r>
            <a:r>
              <a:rPr lang="en-US" sz="2000" dirty="0">
                <a:solidFill>
                  <a:srgbClr val="FFFF00"/>
                </a:solidFill>
              </a:rPr>
              <a:t>marginal leakage </a:t>
            </a:r>
            <a:r>
              <a:rPr lang="en-US" sz="2000" dirty="0"/>
              <a:t>&amp; </a:t>
            </a:r>
            <a:r>
              <a:rPr lang="en-US" sz="2000" dirty="0">
                <a:solidFill>
                  <a:srgbClr val="FFFF00"/>
                </a:solidFill>
              </a:rPr>
              <a:t>secondary caries.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Also due to </a:t>
            </a:r>
            <a:r>
              <a:rPr lang="en-US" sz="2000" dirty="0">
                <a:solidFill>
                  <a:srgbClr val="FFFF00"/>
                </a:solidFill>
              </a:rPr>
              <a:t>gaps and voids</a:t>
            </a:r>
            <a:r>
              <a:rPr lang="en-US" sz="2000" dirty="0"/>
              <a:t>, material is </a:t>
            </a:r>
            <a:r>
              <a:rPr lang="en-US" sz="2000" dirty="0">
                <a:solidFill>
                  <a:srgbClr val="FFFF00"/>
                </a:solidFill>
              </a:rPr>
              <a:t>rendered weak and stress points – source of #</a:t>
            </a:r>
          </a:p>
          <a:p>
            <a:pPr algn="just">
              <a:lnSpc>
                <a:spcPct val="150000"/>
              </a:lnSpc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66</a:t>
            </a:fld>
            <a:endParaRPr lang="en-US"/>
          </a:p>
        </p:txBody>
      </p:sp>
      <p:pic>
        <p:nvPicPr>
          <p:cNvPr id="4098" name="Picture 2" descr="C:\Users\Shilpa Reddy\Desktop\jd-v2-id1012-g006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4695107"/>
            <a:ext cx="2895600" cy="21628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COMPOSITE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6. Improper curing</a:t>
            </a:r>
            <a:endParaRPr lang="en-US" sz="2000" u="sng" dirty="0"/>
          </a:p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FFFF00"/>
                </a:solidFill>
              </a:rPr>
              <a:t>Curing</a:t>
            </a:r>
            <a:r>
              <a:rPr lang="en-US" sz="2000" dirty="0"/>
              <a:t> if not done </a:t>
            </a:r>
            <a:r>
              <a:rPr lang="en-US" sz="2000" dirty="0">
                <a:solidFill>
                  <a:srgbClr val="FFFF00"/>
                </a:solidFill>
              </a:rPr>
              <a:t>from all sides </a:t>
            </a:r>
            <a:r>
              <a:rPr lang="en-US" sz="2000" dirty="0"/>
              <a:t>and for a stipulated period results in a restoration with </a:t>
            </a:r>
            <a:r>
              <a:rPr lang="en-US" sz="2000" dirty="0">
                <a:solidFill>
                  <a:srgbClr val="FFFF00"/>
                </a:solidFill>
              </a:rPr>
              <a:t>marked decreased strength </a:t>
            </a:r>
            <a:r>
              <a:rPr lang="en-US" sz="2000" dirty="0"/>
              <a:t>and prone to marginal leakage.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If first curing should be </a:t>
            </a:r>
            <a:r>
              <a:rPr lang="en-US" sz="2000" dirty="0">
                <a:solidFill>
                  <a:srgbClr val="FFFF00"/>
                </a:solidFill>
              </a:rPr>
              <a:t>done </a:t>
            </a:r>
            <a:r>
              <a:rPr lang="en-US" sz="2000" dirty="0" err="1">
                <a:solidFill>
                  <a:srgbClr val="FFFF00"/>
                </a:solidFill>
              </a:rPr>
              <a:t>gingivally</a:t>
            </a:r>
            <a:r>
              <a:rPr lang="en-US" sz="2000" dirty="0">
                <a:solidFill>
                  <a:srgbClr val="FFFF00"/>
                </a:solidFill>
              </a:rPr>
              <a:t> </a:t>
            </a:r>
            <a:r>
              <a:rPr lang="en-US" sz="2000" dirty="0"/>
              <a:t>or else the material due to its property to </a:t>
            </a:r>
            <a:r>
              <a:rPr lang="en-US" sz="2000" dirty="0">
                <a:solidFill>
                  <a:srgbClr val="FFFF00"/>
                </a:solidFill>
              </a:rPr>
              <a:t>shrink towards source of light </a:t>
            </a:r>
            <a:r>
              <a:rPr lang="en-US" sz="2000" dirty="0"/>
              <a:t>creates a gap between </a:t>
            </a:r>
            <a:r>
              <a:rPr lang="en-US" sz="2000" dirty="0" err="1"/>
              <a:t>pulpal</a:t>
            </a:r>
            <a:r>
              <a:rPr lang="en-US" sz="2000" dirty="0"/>
              <a:t> floor and bulk of material in </a:t>
            </a:r>
            <a:r>
              <a:rPr lang="en-US" sz="2000" dirty="0" err="1"/>
              <a:t>occlusal</a:t>
            </a:r>
            <a:r>
              <a:rPr lang="en-US" sz="2000" dirty="0"/>
              <a:t> cavities and also leads to </a:t>
            </a:r>
            <a:r>
              <a:rPr lang="en-US" sz="2000" dirty="0">
                <a:solidFill>
                  <a:srgbClr val="FFFF00"/>
                </a:solidFill>
              </a:rPr>
              <a:t>gap formation in gingival seat area in proximal restorations which are prone to leakage’s and fractures.</a:t>
            </a:r>
          </a:p>
          <a:p>
            <a:pPr algn="just">
              <a:lnSpc>
                <a:spcPct val="150000"/>
              </a:lnSpc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67</a:t>
            </a:fld>
            <a:endParaRPr lang="en-US"/>
          </a:p>
        </p:txBody>
      </p:sp>
      <p:pic>
        <p:nvPicPr>
          <p:cNvPr id="5122" name="Picture 2" descr="C:\Users\Shilpa Reddy\Desktop\220px-Polymerisationslampe_an_20090930_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0000" y="4991100"/>
            <a:ext cx="2794000" cy="1866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COMPOSITE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7. Improper angle &amp; Path of light</a:t>
            </a:r>
            <a:endParaRPr lang="en-US" sz="2000" u="sng" dirty="0"/>
          </a:p>
          <a:p>
            <a:pPr algn="just">
              <a:lnSpc>
                <a:spcPct val="150000"/>
              </a:lnSpc>
            </a:pPr>
            <a:r>
              <a:rPr lang="en-US" sz="2000" dirty="0"/>
              <a:t>As angle </a:t>
            </a:r>
            <a:r>
              <a:rPr lang="en-US" sz="2000" dirty="0">
                <a:solidFill>
                  <a:srgbClr val="FFFF00"/>
                </a:solidFill>
              </a:rPr>
              <a:t>deviates from perpendicular</a:t>
            </a:r>
            <a:r>
              <a:rPr lang="en-US" sz="2000" dirty="0"/>
              <a:t>, the penetration and intensity of light is afflicted &amp; reduced. e.g. </a:t>
            </a:r>
            <a:r>
              <a:rPr lang="en-US" sz="2000" dirty="0">
                <a:solidFill>
                  <a:srgbClr val="FFFF00"/>
                </a:solidFill>
              </a:rPr>
              <a:t>Marginal ridge of adjacent tooth blocks light placed at an angle.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8. Thickness of resin </a:t>
            </a:r>
            <a:endParaRPr lang="en-US" sz="2000" u="sng" dirty="0"/>
          </a:p>
          <a:p>
            <a:pPr algn="just">
              <a:lnSpc>
                <a:spcPct val="150000"/>
              </a:lnSpc>
            </a:pPr>
            <a:r>
              <a:rPr lang="en-US" sz="2000" dirty="0"/>
              <a:t>Optimum polymerization occurs at </a:t>
            </a:r>
            <a:r>
              <a:rPr lang="en-US" sz="2000" dirty="0">
                <a:solidFill>
                  <a:srgbClr val="FFFF00"/>
                </a:solidFill>
              </a:rPr>
              <a:t>depth of just 0.5-1mm </a:t>
            </a:r>
            <a:r>
              <a:rPr lang="en-US" sz="2000" dirty="0"/>
              <a:t>owing to </a:t>
            </a:r>
            <a:r>
              <a:rPr lang="en-US" sz="2000" dirty="0">
                <a:solidFill>
                  <a:srgbClr val="FFFF00"/>
                </a:solidFill>
              </a:rPr>
              <a:t>air inhibition at surface and difficulty of light penetration.</a:t>
            </a:r>
          </a:p>
          <a:p>
            <a:pPr algn="just">
              <a:lnSpc>
                <a:spcPct val="150000"/>
              </a:lnSpc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68</a:t>
            </a:fld>
            <a:endParaRPr lang="en-US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COMPOSITE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9. Air Inhibition </a:t>
            </a:r>
            <a:endParaRPr lang="en-US" sz="2000" u="sng" dirty="0"/>
          </a:p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FFFF00"/>
                </a:solidFill>
              </a:rPr>
              <a:t>Oxygen in air competes with polymerization </a:t>
            </a:r>
            <a:r>
              <a:rPr lang="en-US" sz="2000" dirty="0"/>
              <a:t>and </a:t>
            </a:r>
            <a:r>
              <a:rPr lang="en-US" sz="2000" dirty="0">
                <a:solidFill>
                  <a:srgbClr val="FFFF00"/>
                </a:solidFill>
              </a:rPr>
              <a:t>inhibits setting of resin</a:t>
            </a:r>
            <a:r>
              <a:rPr lang="en-US" sz="20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 Extent of surface inhibition is </a:t>
            </a:r>
            <a:r>
              <a:rPr lang="en-US" sz="2000" dirty="0">
                <a:solidFill>
                  <a:srgbClr val="FFFF00"/>
                </a:solidFill>
              </a:rPr>
              <a:t>inversely related to filler loading</a:t>
            </a:r>
            <a:r>
              <a:rPr lang="en-US" sz="2000" dirty="0"/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000" dirty="0" err="1">
                <a:solidFill>
                  <a:srgbClr val="FFFF00"/>
                </a:solidFill>
              </a:rPr>
              <a:t>Undercured</a:t>
            </a:r>
            <a:r>
              <a:rPr lang="en-US" sz="2000" dirty="0">
                <a:solidFill>
                  <a:srgbClr val="FFFF00"/>
                </a:solidFill>
              </a:rPr>
              <a:t> layer </a:t>
            </a:r>
            <a:r>
              <a:rPr lang="en-US" sz="2000" dirty="0"/>
              <a:t>can vary from </a:t>
            </a:r>
            <a:r>
              <a:rPr lang="en-US" sz="2000" dirty="0">
                <a:solidFill>
                  <a:srgbClr val="FFFF00"/>
                </a:solidFill>
              </a:rPr>
              <a:t>50-500mm or more</a:t>
            </a:r>
            <a:r>
              <a:rPr lang="en-US" sz="2000" dirty="0"/>
              <a:t>, depending on </a:t>
            </a:r>
            <a:r>
              <a:rPr lang="en-US" sz="2000" dirty="0">
                <a:solidFill>
                  <a:srgbClr val="FFFF00"/>
                </a:solidFill>
              </a:rPr>
              <a:t>reactivity of </a:t>
            </a:r>
            <a:r>
              <a:rPr lang="en-US" sz="2000" dirty="0" err="1">
                <a:solidFill>
                  <a:srgbClr val="FFFF00"/>
                </a:solidFill>
              </a:rPr>
              <a:t>photoinitiator</a:t>
            </a:r>
            <a:r>
              <a:rPr lang="en-US" sz="2000" dirty="0">
                <a:solidFill>
                  <a:srgbClr val="FFFF00"/>
                </a:solidFill>
              </a:rPr>
              <a:t> used</a:t>
            </a:r>
            <a:r>
              <a:rPr lang="en-US" sz="2000" dirty="0"/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FFFF00"/>
                </a:solidFill>
              </a:rPr>
              <a:t>Unfilled resins should be cured, covered with air inhibiting gel </a:t>
            </a:r>
            <a:r>
              <a:rPr lang="en-US" sz="2000" dirty="0"/>
              <a:t>(</a:t>
            </a:r>
            <a:r>
              <a:rPr lang="en-US" sz="2000" dirty="0" err="1"/>
              <a:t>Oxyguard</a:t>
            </a:r>
            <a:r>
              <a:rPr lang="en-US" sz="2000" dirty="0"/>
              <a:t>-Commercial Preparation ) Petroleum jelly glycerin &amp; then </a:t>
            </a:r>
            <a:r>
              <a:rPr lang="en-US" sz="2000" dirty="0" err="1"/>
              <a:t>recured</a:t>
            </a:r>
            <a:r>
              <a:rPr lang="en-US" sz="2000" dirty="0"/>
              <a:t>. </a:t>
            </a:r>
          </a:p>
          <a:p>
            <a:pPr algn="just">
              <a:lnSpc>
                <a:spcPct val="150000"/>
              </a:lnSpc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69</a:t>
            </a:fld>
            <a:endParaRPr lang="en-US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COMPOSITE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791200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400" b="1" u="sng" dirty="0"/>
              <a:t>10. Improper light intensity</a:t>
            </a:r>
            <a:endParaRPr lang="en-US" sz="2400" u="sng" dirty="0"/>
          </a:p>
          <a:p>
            <a:pPr algn="just">
              <a:lnSpc>
                <a:spcPct val="150000"/>
              </a:lnSpc>
            </a:pPr>
            <a:r>
              <a:rPr lang="en-US" sz="2200" dirty="0"/>
              <a:t>Optimum curing intensity </a:t>
            </a:r>
            <a:r>
              <a:rPr lang="en-US" sz="2200" dirty="0">
                <a:solidFill>
                  <a:srgbClr val="FFFF00"/>
                </a:solidFill>
              </a:rPr>
              <a:t>– 468 </a:t>
            </a:r>
            <a:r>
              <a:rPr lang="en-US" sz="2200" u="sng" dirty="0">
                <a:solidFill>
                  <a:srgbClr val="FFFF00"/>
                </a:solidFill>
              </a:rPr>
              <a:t>+</a:t>
            </a:r>
            <a:r>
              <a:rPr lang="en-US" sz="2200" dirty="0">
                <a:solidFill>
                  <a:srgbClr val="FFFF00"/>
                </a:solidFill>
              </a:rPr>
              <a:t>  20nm </a:t>
            </a:r>
          </a:p>
          <a:p>
            <a:pPr algn="just">
              <a:lnSpc>
                <a:spcPct val="150000"/>
              </a:lnSpc>
            </a:pPr>
            <a:r>
              <a:rPr lang="en-US" sz="2200" dirty="0">
                <a:solidFill>
                  <a:srgbClr val="66FFFF"/>
                </a:solidFill>
              </a:rPr>
              <a:t>Blue light – 400mv/cm</a:t>
            </a:r>
            <a:r>
              <a:rPr lang="en-US" sz="2200" baseline="30000" dirty="0">
                <a:solidFill>
                  <a:srgbClr val="66FFFF"/>
                </a:solidFill>
              </a:rPr>
              <a:t>2</a:t>
            </a:r>
            <a:endParaRPr lang="en-US" sz="2200" dirty="0">
              <a:solidFill>
                <a:srgbClr val="66FFFF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sz="2200" b="1" dirty="0"/>
              <a:t>Causes of decreased intensity :-</a:t>
            </a:r>
          </a:p>
          <a:p>
            <a:pPr lvl="1" algn="just">
              <a:lnSpc>
                <a:spcPct val="150000"/>
              </a:lnSpc>
            </a:pPr>
            <a:r>
              <a:rPr lang="en-US" sz="2200" dirty="0">
                <a:solidFill>
                  <a:srgbClr val="FF99CC"/>
                </a:solidFill>
              </a:rPr>
              <a:t>Age of bulb </a:t>
            </a:r>
          </a:p>
          <a:p>
            <a:pPr lvl="2" algn="just">
              <a:lnSpc>
                <a:spcPct val="150000"/>
              </a:lnSpc>
            </a:pPr>
            <a:r>
              <a:rPr lang="en-US" sz="2200" dirty="0"/>
              <a:t>Increased Age – Decreased Intensity</a:t>
            </a:r>
          </a:p>
          <a:p>
            <a:pPr lvl="1" algn="just">
              <a:lnSpc>
                <a:spcPct val="150000"/>
              </a:lnSpc>
            </a:pPr>
            <a:r>
              <a:rPr lang="en-US" sz="2200" dirty="0">
                <a:solidFill>
                  <a:srgbClr val="FF99CC"/>
                </a:solidFill>
              </a:rPr>
              <a:t>Voltage </a:t>
            </a:r>
          </a:p>
          <a:p>
            <a:pPr lvl="2" algn="just">
              <a:lnSpc>
                <a:spcPct val="150000"/>
              </a:lnSpc>
            </a:pPr>
            <a:r>
              <a:rPr lang="en-US" sz="2200" dirty="0"/>
              <a:t>Voltage drops decrease intensity</a:t>
            </a:r>
          </a:p>
          <a:p>
            <a:pPr lvl="1" algn="just">
              <a:lnSpc>
                <a:spcPct val="150000"/>
              </a:lnSpc>
            </a:pPr>
            <a:r>
              <a:rPr lang="en-US" sz="2200" dirty="0">
                <a:solidFill>
                  <a:srgbClr val="FF99CC"/>
                </a:solidFill>
              </a:rPr>
              <a:t>Sterilization of curing tips reduces light transmission</a:t>
            </a:r>
          </a:p>
          <a:p>
            <a:pPr lvl="1" algn="just">
              <a:lnSpc>
                <a:spcPct val="150000"/>
              </a:lnSpc>
            </a:pPr>
            <a:r>
              <a:rPr lang="en-US" sz="2200" dirty="0">
                <a:solidFill>
                  <a:srgbClr val="FF99CC"/>
                </a:solidFill>
              </a:rPr>
              <a:t>Filters to increase blue light transmission degrades intensity.</a:t>
            </a:r>
          </a:p>
          <a:p>
            <a:pPr lvl="1" algn="just">
              <a:lnSpc>
                <a:spcPct val="150000"/>
              </a:lnSpc>
            </a:pPr>
            <a:r>
              <a:rPr lang="en-US" sz="2200" dirty="0">
                <a:solidFill>
                  <a:srgbClr val="FF99CC"/>
                </a:solidFill>
              </a:rPr>
              <a:t>Curing distance </a:t>
            </a:r>
            <a:r>
              <a:rPr lang="en-US" sz="2200" dirty="0"/>
              <a:t>:-</a:t>
            </a:r>
          </a:p>
          <a:p>
            <a:pPr lvl="2" algn="just">
              <a:lnSpc>
                <a:spcPct val="150000"/>
              </a:lnSpc>
            </a:pPr>
            <a:r>
              <a:rPr lang="en-US" sz="2200" dirty="0"/>
              <a:t>Distance of 1 mm from </a:t>
            </a:r>
            <a:r>
              <a:rPr lang="en-US" sz="2200" dirty="0" err="1"/>
              <a:t>occlusal</a:t>
            </a:r>
            <a:r>
              <a:rPr lang="en-US" sz="2200" dirty="0"/>
              <a:t> surface - ideal increase in distance --&gt;Decreased intensity --&gt; Decreased strength </a:t>
            </a:r>
          </a:p>
          <a:p>
            <a:pPr algn="just">
              <a:lnSpc>
                <a:spcPct val="150000"/>
              </a:lnSpc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70</a:t>
            </a:fld>
            <a:endParaRPr lang="en-US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COMPOSITE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11. Exposure :-</a:t>
            </a:r>
            <a:endParaRPr lang="en-US" sz="2000" u="sng" dirty="0"/>
          </a:p>
          <a:p>
            <a:pPr algn="just">
              <a:lnSpc>
                <a:spcPct val="150000"/>
              </a:lnSpc>
            </a:pPr>
            <a:r>
              <a:rPr lang="en-US" sz="2000" dirty="0"/>
              <a:t>Minimum exposure of </a:t>
            </a:r>
            <a:r>
              <a:rPr lang="en-US" sz="2000" dirty="0">
                <a:solidFill>
                  <a:srgbClr val="FF99CC"/>
                </a:solidFill>
              </a:rPr>
              <a:t>20-40 </a:t>
            </a:r>
            <a:r>
              <a:rPr lang="en-US" sz="2000" dirty="0" err="1">
                <a:solidFill>
                  <a:srgbClr val="FF99CC"/>
                </a:solidFill>
              </a:rPr>
              <a:t>secs</a:t>
            </a:r>
            <a:r>
              <a:rPr lang="en-US" sz="2000" dirty="0">
                <a:solidFill>
                  <a:srgbClr val="FF99CC"/>
                </a:solidFill>
              </a:rPr>
              <a:t> </a:t>
            </a:r>
            <a:r>
              <a:rPr lang="en-US" sz="2000" dirty="0"/>
              <a:t>under continuous light is mandatory.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Any deviations in lesser range results in partially cured, inferior restorations.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12. Temperature :-</a:t>
            </a:r>
            <a:endParaRPr lang="en-US" sz="2000" u="sng" dirty="0"/>
          </a:p>
          <a:p>
            <a:pPr algn="just">
              <a:lnSpc>
                <a:spcPct val="150000"/>
              </a:lnSpc>
            </a:pPr>
            <a:r>
              <a:rPr lang="en-US" sz="2000" dirty="0"/>
              <a:t>Light cure composites cure less effectively if they are </a:t>
            </a:r>
            <a:r>
              <a:rPr lang="en-US" sz="2000" dirty="0">
                <a:solidFill>
                  <a:srgbClr val="FF99CC"/>
                </a:solidFill>
              </a:rPr>
              <a:t>cold during application (Freshly taken out of refrigerator )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They cure more rapidly &amp; completely </a:t>
            </a:r>
            <a:r>
              <a:rPr lang="en-US" sz="2000" dirty="0">
                <a:solidFill>
                  <a:srgbClr val="FFFF00"/>
                </a:solidFill>
              </a:rPr>
              <a:t>at room temp</a:t>
            </a:r>
            <a:r>
              <a:rPr lang="en-US" sz="20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Also most curing lamps produce </a:t>
            </a:r>
            <a:r>
              <a:rPr lang="en-US" sz="2000" dirty="0">
                <a:solidFill>
                  <a:srgbClr val="FFFF00"/>
                </a:solidFill>
              </a:rPr>
              <a:t>heat which speeds curing process.</a:t>
            </a:r>
            <a:r>
              <a:rPr lang="en-US" sz="2000" dirty="0"/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However </a:t>
            </a:r>
            <a:r>
              <a:rPr lang="en-US" sz="2000" dirty="0">
                <a:solidFill>
                  <a:srgbClr val="66FF66"/>
                </a:solidFill>
              </a:rPr>
              <a:t>excess heat </a:t>
            </a:r>
            <a:r>
              <a:rPr lang="en-US" sz="2000" dirty="0"/>
              <a:t>by undue application can result in </a:t>
            </a:r>
            <a:r>
              <a:rPr lang="en-US" sz="2000" dirty="0" err="1">
                <a:solidFill>
                  <a:srgbClr val="66FF66"/>
                </a:solidFill>
              </a:rPr>
              <a:t>pulpal</a:t>
            </a:r>
            <a:r>
              <a:rPr lang="en-US" sz="2000" dirty="0">
                <a:solidFill>
                  <a:srgbClr val="66FF66"/>
                </a:solidFill>
              </a:rPr>
              <a:t> irritation and inflammation.</a:t>
            </a:r>
          </a:p>
          <a:p>
            <a:pPr algn="just">
              <a:lnSpc>
                <a:spcPct val="150000"/>
              </a:lnSpc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71</a:t>
            </a:fld>
            <a:endParaRPr lang="en-US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COMPOSITE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13. Improper finishing &amp; polishing </a:t>
            </a:r>
            <a:r>
              <a:rPr lang="en-US" sz="2000" b="1" dirty="0"/>
              <a:t>:</a:t>
            </a:r>
            <a:endParaRPr lang="en-US" sz="2000" dirty="0"/>
          </a:p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66FF66"/>
                </a:solidFill>
              </a:rPr>
              <a:t>Meticulous finishing and polishing </a:t>
            </a:r>
            <a:r>
              <a:rPr lang="en-US" sz="2000" dirty="0"/>
              <a:t>is to be done, as all rough surfaces act as a </a:t>
            </a:r>
            <a:r>
              <a:rPr lang="en-US" sz="2000" dirty="0" err="1"/>
              <a:t>nidus</a:t>
            </a:r>
            <a:r>
              <a:rPr lang="en-US" sz="2000" dirty="0"/>
              <a:t> for microorganisms (Plaque accumulation)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/>
              <a:t>Special attention in </a:t>
            </a:r>
            <a:r>
              <a:rPr lang="en-US" sz="2000" dirty="0" err="1">
                <a:solidFill>
                  <a:srgbClr val="66FF66"/>
                </a:solidFill>
              </a:rPr>
              <a:t>interproximal</a:t>
            </a:r>
            <a:r>
              <a:rPr lang="en-US" sz="2000" dirty="0">
                <a:solidFill>
                  <a:srgbClr val="66FF66"/>
                </a:solidFill>
              </a:rPr>
              <a:t> area </a:t>
            </a:r>
            <a:r>
              <a:rPr lang="en-US" sz="2000" dirty="0"/>
              <a:t>as sharp projections – irritate &amp; inflame </a:t>
            </a:r>
            <a:r>
              <a:rPr lang="en-US" sz="2000" dirty="0" err="1"/>
              <a:t>gingiva</a:t>
            </a:r>
            <a:r>
              <a:rPr lang="en-US" sz="2000" dirty="0"/>
              <a:t> by impingement 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66FF66"/>
                </a:solidFill>
              </a:rPr>
              <a:t>Dry Polishing &amp; Finishing is detrimental </a:t>
            </a:r>
            <a:r>
              <a:rPr lang="en-US" sz="2000" dirty="0"/>
              <a:t>as it can open dentin margins at dentin – restoration interface.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Effect of number of flutes of finishing &amp; polishing bur – </a:t>
            </a:r>
            <a:r>
              <a:rPr lang="en-US" sz="2000" dirty="0">
                <a:solidFill>
                  <a:srgbClr val="66FF66"/>
                </a:solidFill>
              </a:rPr>
              <a:t>more the number of flutes lesser the damage </a:t>
            </a:r>
          </a:p>
          <a:p>
            <a:pPr algn="just">
              <a:lnSpc>
                <a:spcPct val="150000"/>
              </a:lnSpc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72</a:t>
            </a:fld>
            <a:endParaRPr lang="en-US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COMPOSITE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14. Pulp irritation or damage :-</a:t>
            </a:r>
            <a:endParaRPr lang="en-US" sz="2000" u="sng" dirty="0"/>
          </a:p>
          <a:p>
            <a:pPr algn="just">
              <a:lnSpc>
                <a:spcPct val="150000"/>
              </a:lnSpc>
            </a:pPr>
            <a:r>
              <a:rPr lang="en-US" sz="2000" dirty="0"/>
              <a:t>It is difficult to differentiate the effect of components of composite resin itself, the trauma of cavity preparation, and </a:t>
            </a:r>
            <a:r>
              <a:rPr lang="en-US" sz="2000" dirty="0" err="1"/>
              <a:t>sequelae</a:t>
            </a:r>
            <a:r>
              <a:rPr lang="en-US" sz="2000" dirty="0"/>
              <a:t> such as </a:t>
            </a:r>
            <a:r>
              <a:rPr lang="en-US" sz="2000" dirty="0" err="1">
                <a:solidFill>
                  <a:srgbClr val="66FF66"/>
                </a:solidFill>
              </a:rPr>
              <a:t>microleakage</a:t>
            </a:r>
            <a:r>
              <a:rPr lang="en-US" sz="2000" dirty="0">
                <a:solidFill>
                  <a:srgbClr val="66FF66"/>
                </a:solidFill>
              </a:rPr>
              <a:t> at margins.</a:t>
            </a:r>
          </a:p>
          <a:p>
            <a:pPr algn="just">
              <a:lnSpc>
                <a:spcPct val="150000"/>
              </a:lnSpc>
            </a:pPr>
            <a:r>
              <a:rPr lang="en-US" sz="2000" dirty="0" err="1"/>
              <a:t>Cytotoxicity</a:t>
            </a:r>
            <a:r>
              <a:rPr lang="en-US" sz="2000" dirty="0"/>
              <a:t> Studies show that :-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FFFF00"/>
                </a:solidFill>
              </a:rPr>
              <a:t>Cured polymerized resin as far as possible causes minimum irritation, but incompletely cured resin because of presence of  uncured resins or surface active complexes formed b/w low molecular wt. components of light initiator systems.</a:t>
            </a:r>
          </a:p>
          <a:p>
            <a:pPr algn="just">
              <a:lnSpc>
                <a:spcPct val="150000"/>
              </a:lnSpc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73</a:t>
            </a:fld>
            <a:endParaRPr lang="en-US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COMPOSITE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/>
              <a:t>One potent component is </a:t>
            </a:r>
            <a:r>
              <a:rPr lang="en-US" sz="2000" dirty="0">
                <a:solidFill>
                  <a:srgbClr val="FFFF00"/>
                </a:solidFill>
              </a:rPr>
              <a:t>HEMA</a:t>
            </a:r>
            <a:r>
              <a:rPr lang="en-US" sz="2000" dirty="0"/>
              <a:t> (</a:t>
            </a:r>
            <a:r>
              <a:rPr lang="en-US" sz="2000" dirty="0" err="1"/>
              <a:t>Hydroxlethyl</a:t>
            </a:r>
            <a:r>
              <a:rPr lang="en-US" sz="2000" dirty="0"/>
              <a:t> </a:t>
            </a:r>
            <a:r>
              <a:rPr lang="en-US" sz="2000" dirty="0" err="1"/>
              <a:t>Methacrylate</a:t>
            </a:r>
            <a:r>
              <a:rPr lang="en-US" sz="2000" dirty="0"/>
              <a:t> )  an essential component of light cured composites,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>
                <a:solidFill>
                  <a:srgbClr val="FF99CC"/>
                </a:solidFill>
              </a:rPr>
              <a:t>Highly </a:t>
            </a:r>
            <a:r>
              <a:rPr lang="en-US" sz="2000" dirty="0" err="1">
                <a:solidFill>
                  <a:srgbClr val="FF99CC"/>
                </a:solidFill>
              </a:rPr>
              <a:t>Hydrophillic</a:t>
            </a:r>
            <a:endParaRPr lang="en-US" sz="2000" dirty="0">
              <a:solidFill>
                <a:srgbClr val="FF99CC"/>
              </a:solidFill>
            </a:endParaRPr>
          </a:p>
          <a:p>
            <a:pPr lvl="1" algn="just">
              <a:lnSpc>
                <a:spcPct val="150000"/>
              </a:lnSpc>
            </a:pPr>
            <a:r>
              <a:rPr lang="en-US" sz="2000" dirty="0">
                <a:solidFill>
                  <a:srgbClr val="FF99CC"/>
                </a:solidFill>
              </a:rPr>
              <a:t>Allergenic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/>
              <a:t>Studies show that it can transverse in </a:t>
            </a:r>
            <a:r>
              <a:rPr lang="en-US" sz="2000" dirty="0">
                <a:solidFill>
                  <a:srgbClr val="FF99CC"/>
                </a:solidFill>
              </a:rPr>
              <a:t>tubules appear in pulp  &amp; cause deleterious effects.</a:t>
            </a:r>
          </a:p>
          <a:p>
            <a:pPr algn="just">
              <a:lnSpc>
                <a:spcPct val="150000"/>
              </a:lnSpc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74</a:t>
            </a:fld>
            <a:endParaRPr lang="en-US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COMPOSITE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60000"/>
              </a:lnSpc>
              <a:buNone/>
            </a:pPr>
            <a:r>
              <a:rPr lang="en-US" sz="2000" b="1" u="sng" dirty="0"/>
              <a:t>15. Composite Discoloration</a:t>
            </a:r>
            <a:r>
              <a:rPr lang="en-US" sz="2000" u="sng" dirty="0"/>
              <a:t> :-</a:t>
            </a:r>
          </a:p>
          <a:p>
            <a:pPr algn="just">
              <a:lnSpc>
                <a:spcPct val="160000"/>
              </a:lnSpc>
            </a:pPr>
            <a:r>
              <a:rPr lang="en-US" sz="2000" dirty="0"/>
              <a:t>Composite may undergo </a:t>
            </a:r>
            <a:r>
              <a:rPr lang="en-US" sz="2000" dirty="0">
                <a:solidFill>
                  <a:srgbClr val="FF99CC"/>
                </a:solidFill>
              </a:rPr>
              <a:t>extensive surface staining, intrinsic </a:t>
            </a:r>
            <a:r>
              <a:rPr lang="en-US" sz="2000" dirty="0" err="1">
                <a:solidFill>
                  <a:srgbClr val="FF99CC"/>
                </a:solidFill>
              </a:rPr>
              <a:t>colour</a:t>
            </a:r>
            <a:r>
              <a:rPr lang="en-US" sz="2000" dirty="0">
                <a:solidFill>
                  <a:srgbClr val="FF99CC"/>
                </a:solidFill>
              </a:rPr>
              <a:t> change or both.</a:t>
            </a:r>
          </a:p>
          <a:p>
            <a:pPr algn="just">
              <a:lnSpc>
                <a:spcPct val="160000"/>
              </a:lnSpc>
              <a:buNone/>
            </a:pPr>
            <a:r>
              <a:rPr lang="en-US" sz="2000" u="sng" dirty="0"/>
              <a:t>Extrinsic surface staining</a:t>
            </a:r>
            <a:endParaRPr lang="en-US" sz="2000" dirty="0"/>
          </a:p>
          <a:p>
            <a:pPr algn="just">
              <a:lnSpc>
                <a:spcPct val="160000"/>
              </a:lnSpc>
            </a:pPr>
            <a:r>
              <a:rPr lang="en-US" sz="2000" dirty="0">
                <a:solidFill>
                  <a:srgbClr val="FFFF00"/>
                </a:solidFill>
              </a:rPr>
              <a:t>Max.  water sorption in first 7-10 days </a:t>
            </a:r>
          </a:p>
          <a:p>
            <a:pPr algn="just">
              <a:lnSpc>
                <a:spcPct val="160000"/>
              </a:lnSpc>
            </a:pPr>
            <a:r>
              <a:rPr lang="en-US" sz="2000" dirty="0">
                <a:solidFill>
                  <a:srgbClr val="FFFF00"/>
                </a:solidFill>
              </a:rPr>
              <a:t>Strong staining agents (Tea, Coffee, cola) penetrate to depth of 3.0-5.0 mm (Mount &amp; Hume)</a:t>
            </a:r>
          </a:p>
          <a:p>
            <a:pPr algn="just">
              <a:lnSpc>
                <a:spcPct val="160000"/>
              </a:lnSpc>
            </a:pPr>
            <a:r>
              <a:rPr lang="en-US" sz="2000" dirty="0"/>
              <a:t>Problems accentuate with  </a:t>
            </a:r>
            <a:r>
              <a:rPr lang="en-US" sz="2000" dirty="0">
                <a:solidFill>
                  <a:srgbClr val="FFFF00"/>
                </a:solidFill>
              </a:rPr>
              <a:t>wear and  incomplete curing </a:t>
            </a:r>
            <a:r>
              <a:rPr lang="en-US" sz="2000" dirty="0"/>
              <a:t>.</a:t>
            </a:r>
          </a:p>
          <a:p>
            <a:pPr algn="just">
              <a:lnSpc>
                <a:spcPct val="160000"/>
              </a:lnSpc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75</a:t>
            </a:fld>
            <a:endParaRPr lang="en-US"/>
          </a:p>
        </p:txBody>
      </p:sp>
      <p:pic>
        <p:nvPicPr>
          <p:cNvPr id="6146" name="Picture 2" descr="C:\Users\Shilpa Reddy\Desktop\DSC_05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28099" y="5231324"/>
            <a:ext cx="2315901" cy="15504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COMPOSITE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60000"/>
              </a:lnSpc>
              <a:buNone/>
            </a:pPr>
            <a:r>
              <a:rPr lang="en-US" sz="2000" u="sng" dirty="0"/>
              <a:t>Intrinsic discoloration</a:t>
            </a:r>
            <a:endParaRPr lang="en-US" sz="2000" dirty="0"/>
          </a:p>
          <a:p>
            <a:pPr algn="just">
              <a:lnSpc>
                <a:spcPct val="160000"/>
              </a:lnSpc>
            </a:pPr>
            <a:r>
              <a:rPr lang="en-US" sz="2000" dirty="0"/>
              <a:t>Seen in both </a:t>
            </a:r>
            <a:r>
              <a:rPr lang="en-US" sz="2000" dirty="0">
                <a:solidFill>
                  <a:srgbClr val="FFFF00"/>
                </a:solidFill>
              </a:rPr>
              <a:t>chemically activated &amp; light activated </a:t>
            </a:r>
          </a:p>
          <a:p>
            <a:pPr algn="just">
              <a:lnSpc>
                <a:spcPct val="160000"/>
              </a:lnSpc>
            </a:pPr>
            <a:r>
              <a:rPr lang="en-US" sz="2000" dirty="0"/>
              <a:t>Chemically activated – </a:t>
            </a:r>
            <a:r>
              <a:rPr lang="en-US" sz="2000" dirty="0">
                <a:solidFill>
                  <a:srgbClr val="66FFFF"/>
                </a:solidFill>
              </a:rPr>
              <a:t>Substantial yellowing in 1-3 yrs due to oxidation of excess amine from initiator system</a:t>
            </a:r>
          </a:p>
          <a:p>
            <a:pPr algn="just">
              <a:lnSpc>
                <a:spcPct val="160000"/>
              </a:lnSpc>
            </a:pPr>
            <a:r>
              <a:rPr lang="en-US" sz="2000" dirty="0"/>
              <a:t>Visible light cured systems  :-</a:t>
            </a:r>
          </a:p>
          <a:p>
            <a:pPr algn="just">
              <a:lnSpc>
                <a:spcPct val="160000"/>
              </a:lnSpc>
              <a:buNone/>
            </a:pPr>
            <a:r>
              <a:rPr lang="en-US" sz="2000" dirty="0">
                <a:solidFill>
                  <a:srgbClr val="66FFFF"/>
                </a:solidFill>
              </a:rPr>
              <a:t>     Lighten in </a:t>
            </a:r>
            <a:r>
              <a:rPr lang="en-US" sz="2000" dirty="0" err="1">
                <a:solidFill>
                  <a:srgbClr val="66FFFF"/>
                </a:solidFill>
              </a:rPr>
              <a:t>colour</a:t>
            </a:r>
            <a:r>
              <a:rPr lang="en-US" sz="2000" dirty="0">
                <a:solidFill>
                  <a:srgbClr val="66FFFF"/>
                </a:solidFill>
              </a:rPr>
              <a:t> </a:t>
            </a:r>
            <a:r>
              <a:rPr lang="en-US" sz="2000" dirty="0"/>
              <a:t>&amp; </a:t>
            </a:r>
            <a:r>
              <a:rPr lang="en-US" sz="2000" dirty="0">
                <a:solidFill>
                  <a:srgbClr val="66FFFF"/>
                </a:solidFill>
              </a:rPr>
              <a:t>become more translucent </a:t>
            </a:r>
            <a:r>
              <a:rPr lang="en-US" sz="2000" dirty="0"/>
              <a:t>during curing and cure further in </a:t>
            </a:r>
            <a:r>
              <a:rPr lang="en-US" sz="2000" dirty="0">
                <a:solidFill>
                  <a:srgbClr val="66FFFF"/>
                </a:solidFill>
              </a:rPr>
              <a:t>24-48 hrs. by decomposition of </a:t>
            </a:r>
            <a:r>
              <a:rPr lang="en-US" sz="2000" dirty="0" err="1">
                <a:solidFill>
                  <a:srgbClr val="66FFFF"/>
                </a:solidFill>
              </a:rPr>
              <a:t>camphoroquinone</a:t>
            </a:r>
            <a:r>
              <a:rPr lang="en-US" sz="2000" dirty="0">
                <a:solidFill>
                  <a:srgbClr val="66FFFF"/>
                </a:solidFill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76</a:t>
            </a:fld>
            <a:endParaRPr lang="en-US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COMPOSITE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u="sng" dirty="0"/>
              <a:t>16. Role of Water sorption</a:t>
            </a:r>
            <a:endParaRPr lang="en-US" sz="2000" dirty="0"/>
          </a:p>
          <a:p>
            <a:pPr lvl="0" algn="just">
              <a:lnSpc>
                <a:spcPct val="150000"/>
              </a:lnSpc>
            </a:pPr>
            <a:r>
              <a:rPr lang="en-US" sz="2000" dirty="0"/>
              <a:t>Limited amount may be beneficial 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66FFFF"/>
                </a:solidFill>
              </a:rPr>
              <a:t>More sorption – Restoration dimensionally unstable 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66FFFF"/>
                </a:solidFill>
              </a:rPr>
              <a:t>Aesthetically unpleasant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66FFFF"/>
                </a:solidFill>
              </a:rPr>
              <a:t>More Water sorption – More Creep rate 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 err="1">
                <a:solidFill>
                  <a:srgbClr val="FFFF00"/>
                </a:solidFill>
              </a:rPr>
              <a:t>Microfilled</a:t>
            </a:r>
            <a:r>
              <a:rPr lang="en-US" sz="2000" dirty="0">
                <a:solidFill>
                  <a:srgbClr val="FFFF00"/>
                </a:solidFill>
              </a:rPr>
              <a:t> Resin – 1.5-2.0 mg/cm</a:t>
            </a:r>
            <a:r>
              <a:rPr lang="en-US" sz="2000" baseline="30000" dirty="0">
                <a:solidFill>
                  <a:srgbClr val="FFFF00"/>
                </a:solidFill>
              </a:rPr>
              <a:t>2</a:t>
            </a:r>
            <a:endParaRPr lang="en-US" sz="2000" dirty="0">
              <a:solidFill>
                <a:srgbClr val="FFFF00"/>
              </a:solidFill>
            </a:endParaRPr>
          </a:p>
          <a:p>
            <a:pPr lvl="1" algn="just">
              <a:lnSpc>
                <a:spcPct val="150000"/>
              </a:lnSpc>
            </a:pPr>
            <a:r>
              <a:rPr lang="en-US" sz="2000" dirty="0">
                <a:solidFill>
                  <a:srgbClr val="FFFF00"/>
                </a:solidFill>
              </a:rPr>
              <a:t>Hybrid &amp; </a:t>
            </a:r>
            <a:r>
              <a:rPr lang="en-US" sz="2000" dirty="0" err="1">
                <a:solidFill>
                  <a:srgbClr val="FFFF00"/>
                </a:solidFill>
              </a:rPr>
              <a:t>Macrofilled</a:t>
            </a:r>
            <a:r>
              <a:rPr lang="en-US" sz="2000" dirty="0">
                <a:solidFill>
                  <a:srgbClr val="FFFF00"/>
                </a:solidFill>
              </a:rPr>
              <a:t> – 0.61-1 mg/cm</a:t>
            </a:r>
            <a:r>
              <a:rPr lang="en-US" sz="2000" baseline="30000" dirty="0">
                <a:solidFill>
                  <a:srgbClr val="FFFF00"/>
                </a:solidFill>
              </a:rPr>
              <a:t>2</a:t>
            </a:r>
            <a:endParaRPr lang="en-US" sz="2000" dirty="0">
              <a:solidFill>
                <a:srgbClr val="FFFF00"/>
              </a:solidFill>
            </a:endParaRPr>
          </a:p>
          <a:p>
            <a:pPr algn="just">
              <a:lnSpc>
                <a:spcPct val="150000"/>
              </a:lnSpc>
              <a:buNone/>
            </a:pPr>
            <a:endParaRPr lang="en-US" sz="2000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77</a:t>
            </a:fld>
            <a:endParaRPr lang="en-US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COMPOSITE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u="sng" dirty="0"/>
              <a:t>16. Role of Water sorption</a:t>
            </a:r>
            <a:endParaRPr lang="en-US" sz="2000" dirty="0"/>
          </a:p>
          <a:p>
            <a:pPr algn="just">
              <a:lnSpc>
                <a:spcPct val="150000"/>
              </a:lnSpc>
            </a:pPr>
            <a:r>
              <a:rPr lang="en-US" sz="2000" b="1" dirty="0"/>
              <a:t>Water sorption increases when 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>
                <a:solidFill>
                  <a:srgbClr val="66FF66"/>
                </a:solidFill>
              </a:rPr>
              <a:t>Filler content less, resin content more 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>
                <a:solidFill>
                  <a:srgbClr val="66FF66"/>
                </a:solidFill>
              </a:rPr>
              <a:t>reduced curing time (e.g. 25% reduction in curing time) –&gt; Increased Water sorption  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>
                <a:solidFill>
                  <a:srgbClr val="66FF66"/>
                </a:solidFill>
              </a:rPr>
              <a:t>2 fold  increase in sorption </a:t>
            </a:r>
            <a:r>
              <a:rPr lang="en-US" sz="2000" dirty="0">
                <a:solidFill>
                  <a:srgbClr val="66FF66"/>
                </a:solidFill>
                <a:sym typeface="Wingdings" pitchFamily="2" charset="2"/>
              </a:rPr>
              <a:t></a:t>
            </a:r>
            <a:r>
              <a:rPr lang="en-US" sz="2000" dirty="0">
                <a:solidFill>
                  <a:srgbClr val="66FF66"/>
                </a:solidFill>
              </a:rPr>
              <a:t> 6 fold increase in solubility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>
                <a:solidFill>
                  <a:srgbClr val="66FF66"/>
                </a:solidFill>
              </a:rPr>
              <a:t>Seriously affects  durability &amp; </a:t>
            </a:r>
            <a:r>
              <a:rPr lang="en-US" sz="2000" dirty="0" err="1">
                <a:solidFill>
                  <a:srgbClr val="66FF66"/>
                </a:solidFill>
              </a:rPr>
              <a:t>colour</a:t>
            </a:r>
            <a:r>
              <a:rPr lang="en-US" sz="2000" dirty="0">
                <a:solidFill>
                  <a:srgbClr val="66FF66"/>
                </a:solidFill>
              </a:rPr>
              <a:t> stability.</a:t>
            </a:r>
          </a:p>
          <a:p>
            <a:pPr algn="just">
              <a:lnSpc>
                <a:spcPct val="150000"/>
              </a:lnSpc>
              <a:buNone/>
            </a:pPr>
            <a:endParaRPr lang="en-US" sz="2000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78</a:t>
            </a:fld>
            <a:endParaRPr lang="en-US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COMPOSITE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17. </a:t>
            </a:r>
            <a:r>
              <a:rPr lang="en-US" sz="2000" b="1" u="sng" dirty="0" err="1"/>
              <a:t>Microleakage</a:t>
            </a:r>
            <a:r>
              <a:rPr lang="en-US" sz="2000" b="1" u="sng" dirty="0"/>
              <a:t> of composites</a:t>
            </a:r>
            <a:r>
              <a:rPr lang="en-US" sz="2000" u="sng" dirty="0"/>
              <a:t> </a:t>
            </a:r>
            <a:r>
              <a:rPr lang="en-US" sz="2000" dirty="0"/>
              <a:t>:-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Considerable evidence  - </a:t>
            </a:r>
            <a:r>
              <a:rPr lang="en-US" sz="2000" dirty="0">
                <a:solidFill>
                  <a:srgbClr val="66FF66"/>
                </a:solidFill>
              </a:rPr>
              <a:t>Etching itself not a culprit of </a:t>
            </a:r>
            <a:r>
              <a:rPr lang="en-US" sz="2000" dirty="0" err="1">
                <a:solidFill>
                  <a:srgbClr val="66FF66"/>
                </a:solidFill>
              </a:rPr>
              <a:t>pulpal</a:t>
            </a:r>
            <a:r>
              <a:rPr lang="en-US" sz="2000" dirty="0">
                <a:solidFill>
                  <a:srgbClr val="66FF66"/>
                </a:solidFill>
              </a:rPr>
              <a:t> 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2000" dirty="0">
                <a:solidFill>
                  <a:srgbClr val="66FF66"/>
                </a:solidFill>
              </a:rPr>
              <a:t>                                               inflammation as acids get buffered in dentin </a:t>
            </a:r>
            <a:endParaRPr lang="en-US" sz="2000" dirty="0">
              <a:solidFill>
                <a:srgbClr val="FFFF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sz="2000" dirty="0"/>
              <a:t>Should marginal leakage occur &amp; </a:t>
            </a:r>
            <a:r>
              <a:rPr lang="en-US" sz="2000" dirty="0">
                <a:solidFill>
                  <a:srgbClr val="FFFF00"/>
                </a:solidFill>
              </a:rPr>
              <a:t>presence of partially  or uncured monomers occurs – Pathway to pulp open.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Advised – </a:t>
            </a:r>
            <a:r>
              <a:rPr lang="en-US" sz="2000" dirty="0">
                <a:solidFill>
                  <a:srgbClr val="FFFF00"/>
                </a:solidFill>
              </a:rPr>
              <a:t>not to etch dentin in vital teeth or a strong GIC base should be placed completely covering all dentine before etching enamel walls.</a:t>
            </a:r>
          </a:p>
          <a:p>
            <a:pPr algn="just">
              <a:lnSpc>
                <a:spcPct val="150000"/>
              </a:lnSpc>
              <a:buNone/>
            </a:pPr>
            <a:endParaRPr lang="en-US" sz="2000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79</a:t>
            </a:fld>
            <a:endParaRPr lang="en-US"/>
          </a:p>
        </p:txBody>
      </p:sp>
      <p:pic>
        <p:nvPicPr>
          <p:cNvPr id="7170" name="Picture 2" descr="C:\Users\Shilpa Reddy\Desktop\Polished-rest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4778130"/>
            <a:ext cx="2667000" cy="20798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COMPOSITE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6019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18. Marginal Defects :-</a:t>
            </a:r>
            <a:endParaRPr lang="en-US" sz="2000" u="sng" dirty="0"/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FFFF00"/>
                </a:solidFill>
              </a:rPr>
              <a:t>Surface fracture of excess material. 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FFFF00"/>
                </a:solidFill>
              </a:rPr>
              <a:t>Marginal Porosity or void (incorporation of air b/w restoration &amp; Tooth during placement)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FFFF00"/>
                </a:solidFill>
              </a:rPr>
              <a:t>Wear of restoration (Progressive exposure of axially directed cavity wall)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2000" u="sng" dirty="0"/>
              <a:t>Role of type of composite used :-</a:t>
            </a:r>
            <a:endParaRPr lang="en-US" sz="2000" dirty="0"/>
          </a:p>
          <a:p>
            <a:pPr lvl="0" algn="just">
              <a:lnSpc>
                <a:spcPct val="150000"/>
              </a:lnSpc>
            </a:pPr>
            <a:r>
              <a:rPr lang="en-US" sz="2000" dirty="0" err="1">
                <a:solidFill>
                  <a:srgbClr val="FF99CC"/>
                </a:solidFill>
              </a:rPr>
              <a:t>Macrofilled</a:t>
            </a:r>
            <a:r>
              <a:rPr lang="en-US" sz="2000" dirty="0">
                <a:solidFill>
                  <a:srgbClr val="FF99CC"/>
                </a:solidFill>
              </a:rPr>
              <a:t> – More of wearing type of defects 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FF99CC"/>
                </a:solidFill>
              </a:rPr>
              <a:t>Hybrids – Tend to chip (Crevice formation) &amp; wear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 err="1">
                <a:solidFill>
                  <a:srgbClr val="FF99CC"/>
                </a:solidFill>
              </a:rPr>
              <a:t>Microfilled</a:t>
            </a:r>
            <a:r>
              <a:rPr lang="en-US" sz="2000" dirty="0">
                <a:solidFill>
                  <a:srgbClr val="FF99CC"/>
                </a:solidFill>
              </a:rPr>
              <a:t> – Chipping &amp; Surface fractures </a:t>
            </a:r>
          </a:p>
          <a:p>
            <a:pPr algn="just">
              <a:lnSpc>
                <a:spcPct val="150000"/>
              </a:lnSpc>
              <a:buNone/>
            </a:pPr>
            <a:endParaRPr lang="en-US" sz="2000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80</a:t>
            </a:fld>
            <a:endParaRPr lang="en-US" dirty="0"/>
          </a:p>
        </p:txBody>
      </p:sp>
      <p:pic>
        <p:nvPicPr>
          <p:cNvPr id="8194" name="Picture 2" descr="C:\Users\Shilpa Reddy\Desktop\figure_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5055723"/>
            <a:ext cx="2333625" cy="1802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COMPOSITE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19. Role of composite fatigue </a:t>
            </a:r>
            <a:r>
              <a:rPr lang="en-US" sz="2000" b="1" dirty="0"/>
              <a:t>:-</a:t>
            </a:r>
            <a:endParaRPr lang="en-US" sz="2000" dirty="0"/>
          </a:p>
          <a:p>
            <a:pPr algn="just">
              <a:lnSpc>
                <a:spcPct val="150000"/>
              </a:lnSpc>
            </a:pPr>
            <a:r>
              <a:rPr lang="en-US" sz="2000" dirty="0"/>
              <a:t>Under certain loading conditions, </a:t>
            </a:r>
            <a:r>
              <a:rPr lang="en-US" sz="2000" dirty="0">
                <a:solidFill>
                  <a:srgbClr val="FF99CC"/>
                </a:solidFill>
              </a:rPr>
              <a:t>composites begin to tire, losing strength over a period of time.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Results in </a:t>
            </a:r>
            <a:r>
              <a:rPr lang="en-US" sz="2000" dirty="0">
                <a:solidFill>
                  <a:srgbClr val="FFFF00"/>
                </a:solidFill>
              </a:rPr>
              <a:t>cohesive </a:t>
            </a:r>
            <a:r>
              <a:rPr lang="en-US" sz="2000" dirty="0" err="1">
                <a:solidFill>
                  <a:srgbClr val="FFFF00"/>
                </a:solidFill>
              </a:rPr>
              <a:t>microcracks</a:t>
            </a:r>
            <a:r>
              <a:rPr lang="en-US" sz="2000" dirty="0">
                <a:solidFill>
                  <a:srgbClr val="FFFF00"/>
                </a:solidFill>
              </a:rPr>
              <a:t> &amp; external chipping</a:t>
            </a:r>
            <a:r>
              <a:rPr lang="en-US" sz="2000" dirty="0"/>
              <a:t>.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20. Role of bleaching :-</a:t>
            </a:r>
            <a:endParaRPr lang="en-US" sz="2000" u="sng" dirty="0"/>
          </a:p>
          <a:p>
            <a:pPr lvl="0" algn="just">
              <a:lnSpc>
                <a:spcPct val="150000"/>
              </a:lnSpc>
            </a:pPr>
            <a:r>
              <a:rPr lang="en-US" sz="2000" dirty="0"/>
              <a:t>Results in </a:t>
            </a:r>
            <a:r>
              <a:rPr lang="en-US" sz="2000" dirty="0" err="1">
                <a:solidFill>
                  <a:srgbClr val="66FFFF"/>
                </a:solidFill>
              </a:rPr>
              <a:t>colour</a:t>
            </a:r>
            <a:r>
              <a:rPr lang="en-US" sz="2000" dirty="0">
                <a:solidFill>
                  <a:srgbClr val="66FFFF"/>
                </a:solidFill>
              </a:rPr>
              <a:t> instability by changing shade</a:t>
            </a:r>
            <a:r>
              <a:rPr lang="en-US" sz="2000" dirty="0"/>
              <a:t>.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66FFFF"/>
                </a:solidFill>
              </a:rPr>
              <a:t>10-16% </a:t>
            </a:r>
            <a:r>
              <a:rPr lang="en-US" sz="2000" dirty="0" err="1">
                <a:solidFill>
                  <a:srgbClr val="66FFFF"/>
                </a:solidFill>
              </a:rPr>
              <a:t>carbamide</a:t>
            </a:r>
            <a:r>
              <a:rPr lang="en-US" sz="2000" dirty="0">
                <a:solidFill>
                  <a:srgbClr val="66FFFF"/>
                </a:solidFill>
              </a:rPr>
              <a:t> peroxide, may lead to slight deterioration by statistically causing surface roughness &amp; amount of parasites especially in </a:t>
            </a:r>
            <a:r>
              <a:rPr lang="en-US" sz="2000" dirty="0" err="1">
                <a:solidFill>
                  <a:srgbClr val="66FFFF"/>
                </a:solidFill>
              </a:rPr>
              <a:t>microfilled</a:t>
            </a:r>
            <a:r>
              <a:rPr lang="en-US" sz="2000" dirty="0">
                <a:solidFill>
                  <a:srgbClr val="66FFFF"/>
                </a:solidFill>
              </a:rPr>
              <a:t> &amp; hybrid resins result in increased plaque adhesion &amp; staining .</a:t>
            </a:r>
          </a:p>
          <a:p>
            <a:pPr algn="just">
              <a:lnSpc>
                <a:spcPct val="150000"/>
              </a:lnSpc>
              <a:buNone/>
            </a:pPr>
            <a:endParaRPr lang="en-US" sz="2000" dirty="0"/>
          </a:p>
          <a:p>
            <a:pPr algn="just">
              <a:lnSpc>
                <a:spcPct val="150000"/>
              </a:lnSpc>
              <a:buNone/>
            </a:pPr>
            <a:endParaRPr lang="en-US" sz="2000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81</a:t>
            </a:fld>
            <a:endParaRPr lang="en-US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COMPOSITE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20. Role of bleaching :-</a:t>
            </a:r>
            <a:endParaRPr lang="en-US" sz="2000" dirty="0"/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66FFFF"/>
                </a:solidFill>
              </a:rPr>
              <a:t>25-35% hydrogen peroxide </a:t>
            </a:r>
            <a:r>
              <a:rPr lang="en-US" sz="2000" dirty="0"/>
              <a:t>uniformly showed decrease in shear-bond &amp; tensile bond strength of all composites.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66FFFF"/>
                </a:solidFill>
              </a:rPr>
              <a:t>37% carbide peroxide </a:t>
            </a:r>
            <a:r>
              <a:rPr lang="en-US" sz="2000" dirty="0"/>
              <a:t>or pastes with  </a:t>
            </a:r>
            <a:r>
              <a:rPr lang="en-US" sz="2000" dirty="0">
                <a:solidFill>
                  <a:srgbClr val="66FFFF"/>
                </a:solidFill>
              </a:rPr>
              <a:t>30% H</a:t>
            </a:r>
            <a:r>
              <a:rPr lang="en-US" sz="2000" baseline="-25000" dirty="0">
                <a:solidFill>
                  <a:srgbClr val="66FFFF"/>
                </a:solidFill>
              </a:rPr>
              <a:t>2</a:t>
            </a:r>
            <a:r>
              <a:rPr lang="en-US" sz="2000" dirty="0">
                <a:solidFill>
                  <a:srgbClr val="66FFFF"/>
                </a:solidFill>
              </a:rPr>
              <a:t>O</a:t>
            </a:r>
            <a:r>
              <a:rPr lang="en-US" sz="2000" baseline="-25000" dirty="0">
                <a:solidFill>
                  <a:srgbClr val="66FFFF"/>
                </a:solidFill>
              </a:rPr>
              <a:t>2</a:t>
            </a:r>
            <a:r>
              <a:rPr lang="en-US" sz="2000" dirty="0">
                <a:solidFill>
                  <a:srgbClr val="66FFFF"/>
                </a:solidFill>
              </a:rPr>
              <a:t> and Na </a:t>
            </a:r>
            <a:r>
              <a:rPr lang="en-US" sz="2000" dirty="0" err="1">
                <a:solidFill>
                  <a:srgbClr val="66FFFF"/>
                </a:solidFill>
              </a:rPr>
              <a:t>perborate</a:t>
            </a:r>
            <a:r>
              <a:rPr lang="en-US" sz="2000" dirty="0"/>
              <a:t>, lead to </a:t>
            </a:r>
            <a:r>
              <a:rPr lang="en-US" sz="2000" dirty="0" err="1"/>
              <a:t>microleakage</a:t>
            </a:r>
            <a:r>
              <a:rPr lang="en-US" sz="20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 These  concentrations after affecting </a:t>
            </a:r>
            <a:r>
              <a:rPr lang="en-US" sz="2000" dirty="0">
                <a:solidFill>
                  <a:srgbClr val="66FFFF"/>
                </a:solidFill>
              </a:rPr>
              <a:t>marginal seal may penetrate to pulp and cause deleterious effects.</a:t>
            </a:r>
          </a:p>
          <a:p>
            <a:pPr algn="just">
              <a:lnSpc>
                <a:spcPct val="150000"/>
              </a:lnSpc>
              <a:buNone/>
            </a:pPr>
            <a:endParaRPr lang="en-US" sz="2000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82</a:t>
            </a:fld>
            <a:endParaRPr lang="en-US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OF COMPOSITE RESTORATIONS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 err="1"/>
              <a:t>Opdam</a:t>
            </a:r>
            <a:r>
              <a:rPr lang="en-US" sz="2000" dirty="0"/>
              <a:t> et al (2014) conducted a systematic review on longevity of posterior composite restorations  found that the main reasons for failure were caries and fracture.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They showed a significantly higher risk of failure for restorations in high-caries-risk individuals and those with a higher number of restored surfaces.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83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2006" y="1143000"/>
            <a:ext cx="8971994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399" y="1981200"/>
            <a:ext cx="5707757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9144000" cy="50165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/>
              <a:t>Opdam</a:t>
            </a:r>
            <a:r>
              <a:rPr lang="en-US" dirty="0"/>
              <a:t>, N.J.M.; van de </a:t>
            </a:r>
            <a:r>
              <a:rPr lang="en-US" dirty="0" err="1"/>
              <a:t>Sande</a:t>
            </a:r>
            <a:r>
              <a:rPr lang="en-US" dirty="0"/>
              <a:t>, F.H.; </a:t>
            </a:r>
            <a:r>
              <a:rPr lang="en-US" dirty="0" err="1"/>
              <a:t>Bronkhorst</a:t>
            </a:r>
            <a:r>
              <a:rPr lang="en-US" dirty="0"/>
              <a:t>, E.; Cenci, M.S.; </a:t>
            </a:r>
            <a:r>
              <a:rPr lang="en-US" dirty="0" err="1"/>
              <a:t>Bottenberg</a:t>
            </a:r>
            <a:r>
              <a:rPr lang="en-US" dirty="0"/>
              <a:t>, P.; </a:t>
            </a:r>
            <a:r>
              <a:rPr lang="en-US" dirty="0" err="1"/>
              <a:t>Pallesen</a:t>
            </a:r>
            <a:r>
              <a:rPr lang="en-US" dirty="0"/>
              <a:t>, U.; </a:t>
            </a:r>
            <a:r>
              <a:rPr lang="en-US" dirty="0" err="1"/>
              <a:t>Gaengler</a:t>
            </a:r>
            <a:r>
              <a:rPr lang="en-US" dirty="0"/>
              <a:t>, P.; Lindberg, A.; Huysmans, M.C.D.N.J.M.; van </a:t>
            </a:r>
            <a:r>
              <a:rPr lang="en-US" dirty="0" err="1"/>
              <a:t>Dijken</a:t>
            </a:r>
            <a:r>
              <a:rPr lang="en-US" dirty="0"/>
              <a:t>, J.W. Journal of Dental Research.2014; 93(10): 943-949.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INDIRECT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 OF INLAYS / ONLAYS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dirty="0"/>
              <a:t>Important failures include :-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66FF66"/>
                </a:solidFill>
              </a:rPr>
              <a:t>Secondary caries 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66FF66"/>
                </a:solidFill>
              </a:rPr>
              <a:t>Surface discoloration 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66FF66"/>
                </a:solidFill>
              </a:rPr>
              <a:t>Marginal fractures (Especially porcelain inlays)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66FF66"/>
                </a:solidFill>
              </a:rPr>
              <a:t>Restoration dislodgements 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66FF66"/>
                </a:solidFill>
              </a:rPr>
              <a:t>Marginal leakage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66FF66"/>
                </a:solidFill>
              </a:rPr>
              <a:t>Tooth fractures </a:t>
            </a:r>
          </a:p>
          <a:p>
            <a:pPr algn="just">
              <a:lnSpc>
                <a:spcPct val="150000"/>
              </a:lnSpc>
              <a:buNone/>
            </a:pPr>
            <a:endParaRPr lang="en-US" sz="2000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84</a:t>
            </a:fld>
            <a:endParaRPr lang="en-US"/>
          </a:p>
        </p:txBody>
      </p:sp>
      <p:pic>
        <p:nvPicPr>
          <p:cNvPr id="9218" name="Picture 2" descr="C:\Users\Shilpa Reddy\Desktop\inla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1304925"/>
            <a:ext cx="2628900" cy="1743075"/>
          </a:xfrm>
          <a:prstGeom prst="rect">
            <a:avLst/>
          </a:prstGeom>
          <a:noFill/>
        </p:spPr>
      </p:pic>
      <p:pic>
        <p:nvPicPr>
          <p:cNvPr id="9219" name="Picture 3" descr="C:\Users\Shilpa Reddy\Desktop\FracturedMolar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3810000"/>
            <a:ext cx="1966823" cy="2171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INDIRECT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 OF INLAYS / ONLAYS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dirty="0"/>
              <a:t>Failures caused due to </a:t>
            </a:r>
          </a:p>
          <a:p>
            <a:pPr lvl="0" algn="just">
              <a:lnSpc>
                <a:spcPct val="150000"/>
              </a:lnSpc>
              <a:buNone/>
            </a:pPr>
            <a:r>
              <a:rPr lang="en-US" sz="2000" b="1" u="sng" dirty="0"/>
              <a:t>1. Faulty preparation :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Angle of divergence of walls :-</a:t>
            </a:r>
          </a:p>
          <a:p>
            <a:pPr algn="just">
              <a:lnSpc>
                <a:spcPct val="150000"/>
              </a:lnSpc>
            </a:pPr>
            <a:r>
              <a:rPr lang="en-US" sz="2000" dirty="0" err="1"/>
              <a:t>Buccal</a:t>
            </a:r>
            <a:r>
              <a:rPr lang="en-US" sz="2000" dirty="0"/>
              <a:t> and lingual walls </a:t>
            </a:r>
            <a:r>
              <a:rPr lang="en-US" sz="2000" dirty="0">
                <a:solidFill>
                  <a:srgbClr val="66FF66"/>
                </a:solidFill>
              </a:rPr>
              <a:t>divergence should be at an angle b/w 5</a:t>
            </a:r>
            <a:r>
              <a:rPr lang="en-US" sz="2000" baseline="30000" dirty="0">
                <a:solidFill>
                  <a:srgbClr val="66FF66"/>
                </a:solidFill>
              </a:rPr>
              <a:t>o</a:t>
            </a:r>
            <a:r>
              <a:rPr lang="en-US" sz="2000" dirty="0">
                <a:solidFill>
                  <a:srgbClr val="66FF66"/>
                </a:solidFill>
              </a:rPr>
              <a:t> &amp; 10 </a:t>
            </a:r>
            <a:r>
              <a:rPr lang="en-US" sz="2000" baseline="30000" dirty="0">
                <a:solidFill>
                  <a:srgbClr val="66FF66"/>
                </a:solidFill>
              </a:rPr>
              <a:t>0</a:t>
            </a:r>
            <a:endParaRPr lang="en-US" sz="2000" dirty="0">
              <a:solidFill>
                <a:srgbClr val="66FF66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sz="2000" dirty="0"/>
              <a:t>If  </a:t>
            </a:r>
            <a:r>
              <a:rPr lang="en-US" sz="2000" dirty="0">
                <a:solidFill>
                  <a:srgbClr val="66FF66"/>
                </a:solidFill>
              </a:rPr>
              <a:t>Angle &lt; 5</a:t>
            </a:r>
            <a:r>
              <a:rPr lang="en-US" sz="2000" baseline="30000" dirty="0">
                <a:solidFill>
                  <a:srgbClr val="66FF66"/>
                </a:solidFill>
              </a:rPr>
              <a:t>o</a:t>
            </a:r>
            <a:r>
              <a:rPr lang="en-US" sz="2000" dirty="0">
                <a:solidFill>
                  <a:srgbClr val="66FF66"/>
                </a:solidFill>
              </a:rPr>
              <a:t> – </a:t>
            </a:r>
            <a:r>
              <a:rPr lang="en-US" sz="2000" dirty="0"/>
              <a:t>Remaining structure under </a:t>
            </a:r>
            <a:r>
              <a:rPr lang="en-US" sz="2000" dirty="0">
                <a:solidFill>
                  <a:srgbClr val="66FF66"/>
                </a:solidFill>
              </a:rPr>
              <a:t>undue stresses during cementing &amp; force loading in function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If  </a:t>
            </a:r>
            <a:r>
              <a:rPr lang="en-US" sz="2000" dirty="0">
                <a:solidFill>
                  <a:srgbClr val="FFFF00"/>
                </a:solidFill>
              </a:rPr>
              <a:t>Angle &gt; 10</a:t>
            </a:r>
            <a:r>
              <a:rPr lang="en-US" sz="2000" baseline="30000" dirty="0">
                <a:solidFill>
                  <a:srgbClr val="FFFF00"/>
                </a:solidFill>
              </a:rPr>
              <a:t>o</a:t>
            </a:r>
            <a:r>
              <a:rPr lang="en-US" sz="2000" dirty="0">
                <a:solidFill>
                  <a:srgbClr val="FFFF00"/>
                </a:solidFill>
              </a:rPr>
              <a:t> </a:t>
            </a:r>
            <a:r>
              <a:rPr lang="en-US" sz="2000" dirty="0"/>
              <a:t>– </a:t>
            </a:r>
            <a:r>
              <a:rPr lang="en-US" sz="2000" dirty="0">
                <a:solidFill>
                  <a:srgbClr val="FFFF00"/>
                </a:solidFill>
              </a:rPr>
              <a:t>Compromised retention  </a:t>
            </a:r>
          </a:p>
          <a:p>
            <a:pPr algn="just">
              <a:lnSpc>
                <a:spcPct val="150000"/>
              </a:lnSpc>
              <a:buNone/>
            </a:pPr>
            <a:endParaRPr lang="en-US" sz="2000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85</a:t>
            </a:fld>
            <a:endParaRPr lang="en-US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INDIRECT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 OF INLAYS / ONLAYS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2. Structure of walls </a:t>
            </a:r>
            <a:r>
              <a:rPr lang="en-US" sz="2000" b="1" dirty="0"/>
              <a:t>:-</a:t>
            </a:r>
            <a:endParaRPr lang="en-US" sz="2000" dirty="0"/>
          </a:p>
          <a:p>
            <a:pPr algn="just">
              <a:lnSpc>
                <a:spcPct val="150000"/>
              </a:lnSpc>
            </a:pPr>
            <a:r>
              <a:rPr lang="en-US" sz="2000" dirty="0"/>
              <a:t>After inlay seated in mouth, maintenance of retention depends on </a:t>
            </a:r>
            <a:r>
              <a:rPr lang="en-US" sz="2000" dirty="0">
                <a:solidFill>
                  <a:srgbClr val="FFFF00"/>
                </a:solidFill>
              </a:rPr>
              <a:t>strength and integrity of both lingual &amp; </a:t>
            </a:r>
            <a:r>
              <a:rPr lang="en-US" sz="2000" dirty="0" err="1">
                <a:solidFill>
                  <a:srgbClr val="FFFF00"/>
                </a:solidFill>
              </a:rPr>
              <a:t>buccal</a:t>
            </a:r>
            <a:r>
              <a:rPr lang="en-US" sz="2000" dirty="0">
                <a:solidFill>
                  <a:srgbClr val="FFFF00"/>
                </a:solidFill>
              </a:rPr>
              <a:t> walls</a:t>
            </a:r>
            <a:r>
              <a:rPr lang="en-US" sz="2000" dirty="0"/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It is virtually impossible to gain strength and retention from opposite remaining cusp which is already weak (</a:t>
            </a:r>
            <a:r>
              <a:rPr lang="en-US" sz="2000" dirty="0" err="1"/>
              <a:t>Extracoronal</a:t>
            </a:r>
            <a:r>
              <a:rPr lang="en-US" sz="2000" dirty="0"/>
              <a:t> coverage)</a:t>
            </a:r>
          </a:p>
          <a:p>
            <a:pPr algn="just">
              <a:lnSpc>
                <a:spcPct val="150000"/>
              </a:lnSpc>
              <a:buNone/>
            </a:pPr>
            <a:endParaRPr lang="en-US" sz="2000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86</a:t>
            </a:fld>
            <a:endParaRPr lang="en-US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INDIRECT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 OF INLAYS / ONLAYS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3. Improper Margins</a:t>
            </a:r>
            <a:r>
              <a:rPr lang="en-US" sz="2000" u="sng" dirty="0"/>
              <a:t> </a:t>
            </a:r>
            <a:r>
              <a:rPr lang="en-US" sz="2000" dirty="0"/>
              <a:t>:-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FFFF00"/>
                </a:solidFill>
              </a:rPr>
              <a:t>30-40</a:t>
            </a:r>
            <a:r>
              <a:rPr lang="en-US" sz="2000" baseline="30000" dirty="0">
                <a:solidFill>
                  <a:srgbClr val="FFFF00"/>
                </a:solidFill>
              </a:rPr>
              <a:t>o</a:t>
            </a:r>
            <a:r>
              <a:rPr lang="en-US" sz="2000" dirty="0">
                <a:solidFill>
                  <a:srgbClr val="FFFF00"/>
                </a:solidFill>
              </a:rPr>
              <a:t> Marginal metal desirable 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FFFF00"/>
                </a:solidFill>
              </a:rPr>
              <a:t>angle of 140-150</a:t>
            </a:r>
            <a:r>
              <a:rPr lang="en-US" sz="2000" baseline="30000" dirty="0">
                <a:solidFill>
                  <a:srgbClr val="FFFF00"/>
                </a:solidFill>
              </a:rPr>
              <a:t>o</a:t>
            </a:r>
            <a:r>
              <a:rPr lang="en-US" sz="2000" dirty="0">
                <a:solidFill>
                  <a:srgbClr val="FFFF00"/>
                </a:solidFill>
              </a:rPr>
              <a:t> (</a:t>
            </a:r>
            <a:r>
              <a:rPr lang="en-US" sz="2000" dirty="0" err="1">
                <a:solidFill>
                  <a:srgbClr val="FFFF00"/>
                </a:solidFill>
              </a:rPr>
              <a:t>Cavosurface</a:t>
            </a:r>
            <a:r>
              <a:rPr lang="en-US" sz="2000" dirty="0">
                <a:solidFill>
                  <a:srgbClr val="FFFF00"/>
                </a:solidFill>
              </a:rPr>
              <a:t> angle) </a:t>
            </a:r>
            <a:r>
              <a:rPr lang="en-US" sz="2000" dirty="0"/>
              <a:t>desirable while cutting  </a:t>
            </a:r>
          </a:p>
          <a:p>
            <a:pPr algn="just">
              <a:lnSpc>
                <a:spcPct val="150000"/>
              </a:lnSpc>
            </a:pPr>
            <a:r>
              <a:rPr lang="en-US" sz="2000" dirty="0" err="1"/>
              <a:t>Cavosurface</a:t>
            </a:r>
            <a:r>
              <a:rPr lang="en-US" sz="2000" dirty="0"/>
              <a:t>  angle </a:t>
            </a:r>
            <a:r>
              <a:rPr lang="en-US" sz="2000" dirty="0">
                <a:solidFill>
                  <a:srgbClr val="FF99CC"/>
                </a:solidFill>
              </a:rPr>
              <a:t>&gt; 150</a:t>
            </a:r>
            <a:r>
              <a:rPr lang="en-US" sz="2000" baseline="30000" dirty="0">
                <a:solidFill>
                  <a:srgbClr val="FF99CC"/>
                </a:solidFill>
              </a:rPr>
              <a:t>o</a:t>
            </a:r>
            <a:r>
              <a:rPr lang="en-US" sz="2000" dirty="0">
                <a:solidFill>
                  <a:srgbClr val="FF99CC"/>
                </a:solidFill>
              </a:rPr>
              <a:t> – Metal too thin and weak 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2000" dirty="0"/>
              <a:t>                                     </a:t>
            </a:r>
            <a:r>
              <a:rPr lang="en-US" sz="2000" dirty="0">
                <a:solidFill>
                  <a:srgbClr val="66FFFF"/>
                </a:solidFill>
              </a:rPr>
              <a:t>&lt; 140</a:t>
            </a:r>
            <a:r>
              <a:rPr lang="en-US" sz="2000" baseline="30000" dirty="0">
                <a:solidFill>
                  <a:srgbClr val="66FFFF"/>
                </a:solidFill>
              </a:rPr>
              <a:t>o</a:t>
            </a:r>
            <a:r>
              <a:rPr lang="en-US" sz="2000" dirty="0">
                <a:solidFill>
                  <a:srgbClr val="66FFFF"/>
                </a:solidFill>
              </a:rPr>
              <a:t> – Metal too bulky and difficult to burnish 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66FF66"/>
                </a:solidFill>
              </a:rPr>
              <a:t>Gingival bevel of 30</a:t>
            </a:r>
            <a:r>
              <a:rPr lang="en-US" sz="2000" baseline="30000" dirty="0">
                <a:solidFill>
                  <a:srgbClr val="66FF66"/>
                </a:solidFill>
              </a:rPr>
              <a:t>o</a:t>
            </a:r>
            <a:r>
              <a:rPr lang="en-US" sz="2000" dirty="0">
                <a:solidFill>
                  <a:srgbClr val="66FF66"/>
                </a:solidFill>
              </a:rPr>
              <a:t> desirable</a:t>
            </a:r>
          </a:p>
          <a:p>
            <a:pPr algn="just">
              <a:lnSpc>
                <a:spcPct val="150000"/>
              </a:lnSpc>
              <a:buNone/>
            </a:pPr>
            <a:endParaRPr lang="en-US" sz="2000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87</a:t>
            </a:fld>
            <a:endParaRPr lang="en-US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INDIRECT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 OF INLAYS / ONLAYS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4. Secondary flares</a:t>
            </a:r>
            <a:r>
              <a:rPr lang="en-US" sz="2000" u="sng" dirty="0"/>
              <a:t> :-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If not given results in </a:t>
            </a:r>
            <a:r>
              <a:rPr lang="en-US" sz="2000" dirty="0">
                <a:solidFill>
                  <a:srgbClr val="66FF66"/>
                </a:solidFill>
              </a:rPr>
              <a:t>proximal surfaces inaccessible </a:t>
            </a:r>
            <a:r>
              <a:rPr lang="en-US" sz="2000" dirty="0"/>
              <a:t>to </a:t>
            </a:r>
            <a:r>
              <a:rPr lang="en-US" sz="2000" dirty="0">
                <a:solidFill>
                  <a:srgbClr val="66FF66"/>
                </a:solidFill>
              </a:rPr>
              <a:t>surface cleaning action – leading to plaque accumulation &amp; periodontal problems</a:t>
            </a:r>
            <a:r>
              <a:rPr lang="en-US" sz="2000" dirty="0"/>
              <a:t>.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5. </a:t>
            </a:r>
            <a:r>
              <a:rPr lang="en-US" sz="2000" b="1" u="sng" dirty="0" err="1"/>
              <a:t>Luting</a:t>
            </a:r>
            <a:r>
              <a:rPr lang="en-US" sz="2000" b="1" u="sng" dirty="0"/>
              <a:t> cement :</a:t>
            </a:r>
          </a:p>
          <a:p>
            <a:pPr algn="just">
              <a:lnSpc>
                <a:spcPct val="150000"/>
              </a:lnSpc>
            </a:pPr>
            <a:r>
              <a:rPr lang="en-US" sz="2000" dirty="0" err="1"/>
              <a:t>Luting</a:t>
            </a:r>
            <a:r>
              <a:rPr lang="en-US" sz="2000" dirty="0"/>
              <a:t> cements are </a:t>
            </a:r>
            <a:r>
              <a:rPr lang="en-US" sz="2000" dirty="0">
                <a:solidFill>
                  <a:srgbClr val="FFFF00"/>
                </a:solidFill>
              </a:rPr>
              <a:t>prone to dissolution in oral environment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FFFF00"/>
                </a:solidFill>
              </a:rPr>
              <a:t>More the gap in restoration- tooth interface </a:t>
            </a:r>
            <a:r>
              <a:rPr lang="en-US" sz="2000" dirty="0">
                <a:solidFill>
                  <a:srgbClr val="FFFF00"/>
                </a:solidFill>
                <a:sym typeface="Wingdings" pitchFamily="2" charset="2"/>
              </a:rPr>
              <a:t> </a:t>
            </a:r>
            <a:r>
              <a:rPr lang="en-US" sz="2000" dirty="0">
                <a:solidFill>
                  <a:srgbClr val="FFFF00"/>
                </a:solidFill>
              </a:rPr>
              <a:t>More cement exposed </a:t>
            </a:r>
            <a:r>
              <a:rPr lang="en-US" sz="2000" dirty="0">
                <a:solidFill>
                  <a:srgbClr val="FFFF00"/>
                </a:solidFill>
                <a:sym typeface="Wingdings" pitchFamily="2" charset="2"/>
              </a:rPr>
              <a:t> </a:t>
            </a:r>
            <a:r>
              <a:rPr lang="en-US" sz="2000" dirty="0">
                <a:solidFill>
                  <a:srgbClr val="FFFF00"/>
                </a:solidFill>
              </a:rPr>
              <a:t>More dissolution </a:t>
            </a:r>
            <a:r>
              <a:rPr lang="en-US" sz="2000" dirty="0">
                <a:solidFill>
                  <a:srgbClr val="FFFF00"/>
                </a:solidFill>
                <a:sym typeface="Wingdings" pitchFamily="2" charset="2"/>
              </a:rPr>
              <a:t></a:t>
            </a:r>
            <a:r>
              <a:rPr lang="en-US" sz="2000" dirty="0">
                <a:solidFill>
                  <a:srgbClr val="FFFF00"/>
                </a:solidFill>
              </a:rPr>
              <a:t> more marginal leakage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Also in proximal areas any </a:t>
            </a:r>
            <a:r>
              <a:rPr lang="en-US" sz="2000" dirty="0">
                <a:solidFill>
                  <a:srgbClr val="FFFF00"/>
                </a:solidFill>
              </a:rPr>
              <a:t>excess cement </a:t>
            </a:r>
            <a:r>
              <a:rPr lang="en-US" sz="2000" dirty="0"/>
              <a:t>remaining after cementation, unchecked becomes an area of continuous </a:t>
            </a:r>
            <a:r>
              <a:rPr lang="en-US" sz="2000" dirty="0">
                <a:solidFill>
                  <a:srgbClr val="FFFF00"/>
                </a:solidFill>
              </a:rPr>
              <a:t>periodontal irritation.  </a:t>
            </a:r>
          </a:p>
          <a:p>
            <a:pPr algn="just">
              <a:lnSpc>
                <a:spcPct val="150000"/>
              </a:lnSpc>
              <a:buNone/>
            </a:pPr>
            <a:endParaRPr lang="en-US" sz="2000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88</a:t>
            </a:fld>
            <a:endParaRPr lang="en-US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INDIRECT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 OF INLAYS / ONLAYS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94360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6. Post-insertion sensitivity :-</a:t>
            </a:r>
            <a:endParaRPr lang="en-US" sz="2000" u="sng" dirty="0"/>
          </a:p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FFFF00"/>
                </a:solidFill>
              </a:rPr>
              <a:t>Seen with both GIC and Zinc phosphate 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FFFF00"/>
                </a:solidFill>
              </a:rPr>
              <a:t>Occurs mostly due to removal of smear layer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7. Marginal leakage &amp; percolation</a:t>
            </a:r>
            <a:endParaRPr lang="en-US" sz="2000" u="sng" dirty="0"/>
          </a:p>
          <a:p>
            <a:pPr algn="just">
              <a:lnSpc>
                <a:spcPct val="150000"/>
              </a:lnSpc>
            </a:pPr>
            <a:r>
              <a:rPr lang="en-US" sz="2000" dirty="0"/>
              <a:t>Leakage occurs when teeth are </a:t>
            </a:r>
            <a:r>
              <a:rPr lang="en-US" sz="2000" dirty="0">
                <a:solidFill>
                  <a:srgbClr val="66FF66"/>
                </a:solidFill>
              </a:rPr>
              <a:t>subjected to alternative cooling and warming.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The difference  in </a:t>
            </a:r>
            <a:r>
              <a:rPr lang="en-US" sz="2000" dirty="0">
                <a:solidFill>
                  <a:srgbClr val="66FF66"/>
                </a:solidFill>
              </a:rPr>
              <a:t>coefficient of  thermal expansion of tooth and material</a:t>
            </a:r>
            <a:r>
              <a:rPr lang="en-US" sz="2000" dirty="0"/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Results in </a:t>
            </a:r>
            <a:r>
              <a:rPr lang="en-US" sz="2000" dirty="0">
                <a:solidFill>
                  <a:srgbClr val="66FFFF"/>
                </a:solidFill>
              </a:rPr>
              <a:t>ingress &amp; egress of fluids leading to percolation</a:t>
            </a:r>
            <a:r>
              <a:rPr lang="en-US" sz="2000" dirty="0"/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As a result </a:t>
            </a:r>
            <a:r>
              <a:rPr lang="en-US" sz="2000" dirty="0">
                <a:solidFill>
                  <a:srgbClr val="66FF66"/>
                </a:solidFill>
              </a:rPr>
              <a:t>bacteria can gain access &amp; cause deleterious effects</a:t>
            </a:r>
            <a:r>
              <a:rPr lang="en-US" sz="20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Another cause is when there is </a:t>
            </a:r>
            <a:r>
              <a:rPr lang="en-US" sz="2000" dirty="0">
                <a:solidFill>
                  <a:srgbClr val="66FFFF"/>
                </a:solidFill>
              </a:rPr>
              <a:t>increased taper, continuing loads </a:t>
            </a:r>
            <a:r>
              <a:rPr lang="en-US" sz="2000" dirty="0"/>
              <a:t>fall upon the restoration and it gives away by rotating on walls causing fractured thin metal margins.</a:t>
            </a:r>
          </a:p>
          <a:p>
            <a:pPr algn="just">
              <a:lnSpc>
                <a:spcPct val="150000"/>
              </a:lnSpc>
              <a:buNone/>
            </a:pPr>
            <a:endParaRPr lang="en-US" sz="2000" dirty="0"/>
          </a:p>
          <a:p>
            <a:pPr algn="just">
              <a:lnSpc>
                <a:spcPct val="150000"/>
              </a:lnSpc>
              <a:buNone/>
            </a:pPr>
            <a:endParaRPr lang="en-US" sz="2000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89</a:t>
            </a:fld>
            <a:endParaRPr lang="en-US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INDIRECT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 OF INLAYS / ONLAYS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8. Considerations in porcelain inlays</a:t>
            </a:r>
            <a:r>
              <a:rPr lang="en-US" sz="2000" u="sng" dirty="0"/>
              <a:t> :-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If </a:t>
            </a:r>
            <a:r>
              <a:rPr lang="en-US" sz="2000" dirty="0">
                <a:solidFill>
                  <a:srgbClr val="66FFFF"/>
                </a:solidFill>
              </a:rPr>
              <a:t>bevels are given</a:t>
            </a:r>
            <a:r>
              <a:rPr lang="en-US" sz="2000" dirty="0"/>
              <a:t>, </a:t>
            </a:r>
            <a:r>
              <a:rPr lang="en-US" sz="2000" dirty="0">
                <a:solidFill>
                  <a:srgbClr val="66FFFF"/>
                </a:solidFill>
              </a:rPr>
              <a:t>thin sections of porcelain at </a:t>
            </a:r>
            <a:r>
              <a:rPr lang="en-US" sz="2000" dirty="0" err="1">
                <a:solidFill>
                  <a:srgbClr val="66FFFF"/>
                </a:solidFill>
              </a:rPr>
              <a:t>cavosurface</a:t>
            </a:r>
            <a:r>
              <a:rPr lang="en-US" sz="2000" dirty="0">
                <a:solidFill>
                  <a:srgbClr val="66FFFF"/>
                </a:solidFill>
              </a:rPr>
              <a:t> </a:t>
            </a:r>
            <a:r>
              <a:rPr lang="en-US" sz="2000" dirty="0"/>
              <a:t>are highly </a:t>
            </a:r>
            <a:r>
              <a:rPr lang="en-US" sz="2000" dirty="0">
                <a:solidFill>
                  <a:srgbClr val="66FFFF"/>
                </a:solidFill>
              </a:rPr>
              <a:t>brittle and prone to fracture</a:t>
            </a:r>
            <a:r>
              <a:rPr lang="en-US" sz="2000" dirty="0"/>
              <a:t>. 		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2000" i="1" u="sng" dirty="0"/>
              <a:t>Fractures</a:t>
            </a:r>
            <a:endParaRPr lang="en-US" sz="2000" dirty="0"/>
          </a:p>
          <a:p>
            <a:pPr algn="just">
              <a:lnSpc>
                <a:spcPct val="150000"/>
              </a:lnSpc>
            </a:pPr>
            <a:r>
              <a:rPr lang="en-US" sz="2000" dirty="0"/>
              <a:t>A </a:t>
            </a:r>
            <a:r>
              <a:rPr lang="en-US" sz="2000" dirty="0">
                <a:solidFill>
                  <a:srgbClr val="66FFFF"/>
                </a:solidFill>
              </a:rPr>
              <a:t>strain of only 8-10 mm/cm in dental porcelain </a:t>
            </a:r>
            <a:r>
              <a:rPr lang="en-US" sz="2000" dirty="0"/>
              <a:t>is required before it fractures.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Most fractures start from </a:t>
            </a:r>
            <a:r>
              <a:rPr lang="en-US" sz="2000" dirty="0">
                <a:solidFill>
                  <a:srgbClr val="66FFFF"/>
                </a:solidFill>
              </a:rPr>
              <a:t>inner surfaces especially at or near gingival margins. </a:t>
            </a:r>
          </a:p>
          <a:p>
            <a:pPr algn="just">
              <a:lnSpc>
                <a:spcPct val="150000"/>
              </a:lnSpc>
              <a:buNone/>
            </a:pPr>
            <a:endParaRPr lang="en-US" sz="2000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90</a:t>
            </a:fld>
            <a:endParaRPr lang="en-US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INDIRECT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 OF INLAYS / ONLAYS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9. Role of surface flaws :-</a:t>
            </a:r>
            <a:endParaRPr lang="en-US" sz="2000" u="sng" dirty="0"/>
          </a:p>
          <a:p>
            <a:pPr algn="just">
              <a:lnSpc>
                <a:spcPct val="150000"/>
              </a:lnSpc>
            </a:pPr>
            <a:r>
              <a:rPr lang="en-US" sz="2000" dirty="0"/>
              <a:t>Porcelains are </a:t>
            </a:r>
            <a:r>
              <a:rPr lang="en-US" sz="2000" dirty="0">
                <a:solidFill>
                  <a:srgbClr val="66FFFF"/>
                </a:solidFill>
              </a:rPr>
              <a:t>brittle materials </a:t>
            </a:r>
            <a:r>
              <a:rPr lang="en-US" sz="2000" dirty="0"/>
              <a:t>but not synonymous with</a:t>
            </a:r>
            <a:r>
              <a:rPr lang="en-US" sz="2000" dirty="0">
                <a:solidFill>
                  <a:srgbClr val="66FFFF"/>
                </a:solidFill>
              </a:rPr>
              <a:t> weakness</a:t>
            </a:r>
            <a:r>
              <a:rPr lang="en-US" sz="2000" dirty="0"/>
              <a:t>.  Because of  structure of  </a:t>
            </a:r>
            <a:r>
              <a:rPr lang="en-US" sz="2000" dirty="0">
                <a:solidFill>
                  <a:srgbClr val="66FFFF"/>
                </a:solidFill>
              </a:rPr>
              <a:t>Si-O2 bonds &amp; absence of grain boundaries, the vitreous matrices of porcelain have intrinsic strength.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As material </a:t>
            </a:r>
            <a:r>
              <a:rPr lang="en-US" sz="2000" dirty="0">
                <a:solidFill>
                  <a:srgbClr val="66FFFF"/>
                </a:solidFill>
              </a:rPr>
              <a:t>perfectly elastic </a:t>
            </a:r>
            <a:r>
              <a:rPr lang="en-US" sz="2000" dirty="0"/>
              <a:t>– Measured strength strongly dependent on presence or absence of surface flaws.  </a:t>
            </a:r>
          </a:p>
          <a:p>
            <a:pPr algn="just">
              <a:lnSpc>
                <a:spcPct val="150000"/>
              </a:lnSpc>
              <a:buNone/>
            </a:pPr>
            <a:endParaRPr lang="en-US" sz="2000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91</a:t>
            </a:fld>
            <a:endParaRPr lang="en-US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INDIRECT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 OF INLAYS / ONLAYS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i="1" u="sng" dirty="0"/>
              <a:t>10.  </a:t>
            </a:r>
            <a:r>
              <a:rPr lang="en-US" sz="2000" b="1" u="sng" dirty="0"/>
              <a:t>Fracture Propagation :-</a:t>
            </a:r>
            <a:endParaRPr lang="en-US" sz="2000" b="1" i="1" u="sng" dirty="0"/>
          </a:p>
          <a:p>
            <a:pPr algn="just">
              <a:lnSpc>
                <a:spcPct val="150000"/>
              </a:lnSpc>
            </a:pPr>
            <a:r>
              <a:rPr lang="en-US" sz="2000" dirty="0"/>
              <a:t>Caused by </a:t>
            </a:r>
            <a:r>
              <a:rPr lang="en-US" sz="2000" dirty="0">
                <a:solidFill>
                  <a:srgbClr val="66FFFF"/>
                </a:solidFill>
              </a:rPr>
              <a:t>stress concentration at tip of surface</a:t>
            </a:r>
            <a:r>
              <a:rPr lang="en-US" sz="2000" dirty="0"/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Once initiated , the extension of </a:t>
            </a:r>
            <a:r>
              <a:rPr lang="en-US" sz="2000" dirty="0">
                <a:solidFill>
                  <a:srgbClr val="66FFFF"/>
                </a:solidFill>
              </a:rPr>
              <a:t>crack is ensured by applied stresses </a:t>
            </a:r>
            <a:r>
              <a:rPr lang="en-US" sz="2000" dirty="0"/>
              <a:t>&amp; increasing stress  concentration factor of growing crack.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Exposure to </a:t>
            </a:r>
            <a:r>
              <a:rPr lang="en-US" sz="2000" dirty="0">
                <a:solidFill>
                  <a:srgbClr val="66FFFF"/>
                </a:solidFill>
              </a:rPr>
              <a:t>water strength of porcelain </a:t>
            </a:r>
            <a:r>
              <a:rPr lang="en-US" sz="2000" dirty="0"/>
              <a:t>attributed to stress enhanced </a:t>
            </a:r>
            <a:r>
              <a:rPr lang="en-US" sz="2000" dirty="0">
                <a:solidFill>
                  <a:srgbClr val="66FFFF"/>
                </a:solidFill>
              </a:rPr>
              <a:t>B/w glass &amp; H</a:t>
            </a:r>
            <a:r>
              <a:rPr lang="en-US" sz="2000" baseline="-25000" dirty="0">
                <a:solidFill>
                  <a:srgbClr val="66FFFF"/>
                </a:solidFill>
              </a:rPr>
              <a:t>2</a:t>
            </a:r>
            <a:r>
              <a:rPr lang="en-US" sz="2000" dirty="0">
                <a:solidFill>
                  <a:srgbClr val="66FFFF"/>
                </a:solidFill>
              </a:rPr>
              <a:t>O occurs </a:t>
            </a:r>
            <a:r>
              <a:rPr lang="en-US" sz="2000" dirty="0"/>
              <a:t>primarily at tips of such cracks water reacts with glass – destruction of </a:t>
            </a:r>
            <a:r>
              <a:rPr lang="en-US" sz="2000" dirty="0">
                <a:solidFill>
                  <a:srgbClr val="66FFFF"/>
                </a:solidFill>
              </a:rPr>
              <a:t>Si-O network –hydroxyl ions attack </a:t>
            </a:r>
            <a:r>
              <a:rPr lang="en-US" sz="2000" dirty="0" err="1">
                <a:solidFill>
                  <a:srgbClr val="66FFFF"/>
                </a:solidFill>
              </a:rPr>
              <a:t>siloxane</a:t>
            </a:r>
            <a:r>
              <a:rPr lang="en-US" sz="2000" dirty="0">
                <a:solidFill>
                  <a:srgbClr val="66FFFF"/>
                </a:solidFill>
              </a:rPr>
              <a:t> bonds</a:t>
            </a:r>
            <a:r>
              <a:rPr lang="en-US" sz="2000" dirty="0"/>
              <a:t>.</a:t>
            </a:r>
          </a:p>
          <a:p>
            <a:pPr algn="just">
              <a:lnSpc>
                <a:spcPct val="150000"/>
              </a:lnSpc>
              <a:buNone/>
            </a:pPr>
            <a:endParaRPr lang="en-US" sz="2000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92</a:t>
            </a:fld>
            <a:endParaRPr lang="en-US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INDIRECT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 OF FULL/PARTIAL VENEERS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1. Discomfort</a:t>
            </a:r>
            <a:endParaRPr lang="en-US" sz="2000" u="sng" dirty="0"/>
          </a:p>
          <a:p>
            <a:pPr algn="just">
              <a:lnSpc>
                <a:spcPct val="150000"/>
              </a:lnSpc>
              <a:buNone/>
            </a:pPr>
            <a:r>
              <a:rPr lang="en-US" sz="2000" dirty="0"/>
              <a:t>The various causes leading to patient discomfort can be :</a:t>
            </a:r>
          </a:p>
          <a:p>
            <a:pPr lvl="1" algn="just">
              <a:lnSpc>
                <a:spcPct val="150000"/>
              </a:lnSpc>
              <a:buNone/>
            </a:pPr>
            <a:r>
              <a:rPr lang="en-US" sz="2000" i="1" dirty="0">
                <a:solidFill>
                  <a:srgbClr val="FF99CC"/>
                </a:solidFill>
              </a:rPr>
              <a:t>a. Premature contact / malocclusion</a:t>
            </a:r>
            <a:endParaRPr lang="en-US" sz="2000" dirty="0">
              <a:solidFill>
                <a:srgbClr val="FF99CC"/>
              </a:solidFill>
            </a:endParaRPr>
          </a:p>
          <a:p>
            <a:pPr lvl="1" algn="just">
              <a:lnSpc>
                <a:spcPct val="150000"/>
              </a:lnSpc>
              <a:buNone/>
            </a:pPr>
            <a:r>
              <a:rPr lang="en-US" sz="2000" i="1" dirty="0">
                <a:solidFill>
                  <a:srgbClr val="FF99CC"/>
                </a:solidFill>
              </a:rPr>
              <a:t>b. Oversized or poorly positioned food table</a:t>
            </a:r>
            <a:endParaRPr lang="en-US" sz="2000" dirty="0">
              <a:solidFill>
                <a:srgbClr val="FF99CC"/>
              </a:solidFill>
            </a:endParaRPr>
          </a:p>
          <a:p>
            <a:pPr lvl="1" algn="just">
              <a:lnSpc>
                <a:spcPct val="150000"/>
              </a:lnSpc>
              <a:buNone/>
            </a:pPr>
            <a:r>
              <a:rPr lang="en-US" sz="2000" i="1" dirty="0">
                <a:solidFill>
                  <a:srgbClr val="FF99CC"/>
                </a:solidFill>
              </a:rPr>
              <a:t>c. The contact area may lack adequate area and strength</a:t>
            </a:r>
            <a:endParaRPr lang="en-US" sz="2000" dirty="0">
              <a:solidFill>
                <a:srgbClr val="FF99CC"/>
              </a:solidFill>
            </a:endParaRPr>
          </a:p>
          <a:p>
            <a:pPr lvl="1" algn="just">
              <a:lnSpc>
                <a:spcPct val="150000"/>
              </a:lnSpc>
              <a:buNone/>
            </a:pPr>
            <a:r>
              <a:rPr lang="en-US" sz="2000" i="1" dirty="0">
                <a:solidFill>
                  <a:srgbClr val="FF99CC"/>
                </a:solidFill>
              </a:rPr>
              <a:t>d. The gingival tissues can be over protected or </a:t>
            </a:r>
            <a:r>
              <a:rPr lang="en-US" sz="2000" i="1" dirty="0" err="1">
                <a:solidFill>
                  <a:srgbClr val="FF99CC"/>
                </a:solidFill>
              </a:rPr>
              <a:t>underprotected</a:t>
            </a:r>
            <a:endParaRPr lang="en-US" sz="2000" dirty="0">
              <a:solidFill>
                <a:srgbClr val="FF99CC"/>
              </a:solidFill>
            </a:endParaRPr>
          </a:p>
          <a:p>
            <a:pPr lvl="1" algn="just">
              <a:lnSpc>
                <a:spcPct val="150000"/>
              </a:lnSpc>
              <a:buNone/>
            </a:pPr>
            <a:r>
              <a:rPr lang="en-US" sz="2000" i="1" dirty="0">
                <a:solidFill>
                  <a:srgbClr val="FF99CC"/>
                </a:solidFill>
              </a:rPr>
              <a:t>e. The sensitivity at the cervical area</a:t>
            </a:r>
            <a:endParaRPr lang="en-US" sz="2000" dirty="0">
              <a:solidFill>
                <a:srgbClr val="FF99CC"/>
              </a:solidFill>
            </a:endParaRPr>
          </a:p>
          <a:p>
            <a:pPr lvl="1" algn="just">
              <a:lnSpc>
                <a:spcPct val="150000"/>
              </a:lnSpc>
              <a:buNone/>
            </a:pPr>
            <a:r>
              <a:rPr lang="en-US" sz="2000" i="1" dirty="0">
                <a:solidFill>
                  <a:srgbClr val="FF99CC"/>
                </a:solidFill>
              </a:rPr>
              <a:t>f. Torque generated during placement of restoration</a:t>
            </a:r>
            <a:endParaRPr lang="en-US" sz="2000" dirty="0">
              <a:solidFill>
                <a:srgbClr val="FF99CC"/>
              </a:solidFill>
            </a:endParaRPr>
          </a:p>
          <a:p>
            <a:pPr algn="just">
              <a:lnSpc>
                <a:spcPct val="150000"/>
              </a:lnSpc>
              <a:buNone/>
            </a:pPr>
            <a:endParaRPr lang="en-US" sz="2000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93</a:t>
            </a:fld>
            <a:endParaRPr lang="en-US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INDIRECT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 OF FULL/PARTIAL VENEERS 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2. Looseness of the restoration </a:t>
            </a:r>
            <a:endParaRPr lang="en-US" sz="2000" u="sng" dirty="0"/>
          </a:p>
          <a:p>
            <a:pPr algn="just">
              <a:lnSpc>
                <a:spcPct val="150000"/>
              </a:lnSpc>
            </a:pPr>
            <a:r>
              <a:rPr lang="en-US" sz="2000" dirty="0"/>
              <a:t>The looseness of crowns and bridges is due to: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2000" dirty="0"/>
              <a:t>a. Deformation of the metal castings leads to loosening of the restoration.   Such deformation can result :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>
                <a:solidFill>
                  <a:srgbClr val="FF99CC"/>
                </a:solidFill>
              </a:rPr>
              <a:t>When the casting is too thin because of insufficient tooth reduction.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>
                <a:solidFill>
                  <a:srgbClr val="FF99CC"/>
                </a:solidFill>
              </a:rPr>
              <a:t>Excessive wear because of the abnormal </a:t>
            </a:r>
            <a:r>
              <a:rPr lang="en-US" sz="2000" dirty="0" err="1">
                <a:solidFill>
                  <a:srgbClr val="FF99CC"/>
                </a:solidFill>
              </a:rPr>
              <a:t>occlusal</a:t>
            </a:r>
            <a:r>
              <a:rPr lang="en-US" sz="2000" dirty="0">
                <a:solidFill>
                  <a:srgbClr val="FF99CC"/>
                </a:solidFill>
              </a:rPr>
              <a:t> forces.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>
                <a:solidFill>
                  <a:srgbClr val="FF99CC"/>
                </a:solidFill>
              </a:rPr>
              <a:t>The sharp cusp of the opposing tooth putting abnormal stresses.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>
                <a:solidFill>
                  <a:srgbClr val="FF99CC"/>
                </a:solidFill>
              </a:rPr>
              <a:t>When the opposing restoration is of harder metal or unglazed porcelain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>
                <a:solidFill>
                  <a:srgbClr val="FF99CC"/>
                </a:solidFill>
              </a:rPr>
              <a:t>When the yield point of the alloy is low.</a:t>
            </a:r>
          </a:p>
          <a:p>
            <a:pPr lvl="1" algn="just">
              <a:lnSpc>
                <a:spcPct val="150000"/>
              </a:lnSpc>
              <a:buNone/>
            </a:pPr>
            <a:endParaRPr lang="en-US" sz="2000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94</a:t>
            </a:fld>
            <a:endParaRPr lang="en-US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INDIRECT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 OF FULL/PARTIAL VENEERS 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dirty="0"/>
              <a:t>b. </a:t>
            </a:r>
            <a:r>
              <a:rPr lang="en-US" sz="2000" dirty="0">
                <a:solidFill>
                  <a:srgbClr val="66FF66"/>
                </a:solidFill>
              </a:rPr>
              <a:t>Torque movement or abnormal stresses </a:t>
            </a:r>
            <a:r>
              <a:rPr lang="en-US" sz="2000" dirty="0"/>
              <a:t>lead to loosening of the cement at the tooth restoration interface, subsequently lead to failure.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Different types of restorations in a bridge such as full crown at one end and inlay at another, lead to such </a:t>
            </a:r>
            <a:r>
              <a:rPr lang="en-US" sz="2000" dirty="0">
                <a:solidFill>
                  <a:srgbClr val="FFFF00"/>
                </a:solidFill>
              </a:rPr>
              <a:t>torque movements.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The torque is minimized by equilibrium of the occlusion and by </a:t>
            </a:r>
            <a:r>
              <a:rPr lang="en-US" sz="2000" dirty="0" err="1">
                <a:solidFill>
                  <a:srgbClr val="FFFF00"/>
                </a:solidFill>
              </a:rPr>
              <a:t>recontouring</a:t>
            </a:r>
            <a:r>
              <a:rPr lang="en-US" sz="2000" dirty="0">
                <a:solidFill>
                  <a:srgbClr val="FFFF00"/>
                </a:solidFill>
              </a:rPr>
              <a:t> the </a:t>
            </a:r>
            <a:r>
              <a:rPr lang="en-US" sz="2000" dirty="0" err="1">
                <a:solidFill>
                  <a:srgbClr val="FFFF00"/>
                </a:solidFill>
              </a:rPr>
              <a:t>occlusal</a:t>
            </a:r>
            <a:r>
              <a:rPr lang="en-US" sz="2000" dirty="0">
                <a:solidFill>
                  <a:srgbClr val="FFFF00"/>
                </a:solidFill>
              </a:rPr>
              <a:t> table.</a:t>
            </a:r>
          </a:p>
          <a:p>
            <a:pPr algn="just">
              <a:lnSpc>
                <a:spcPct val="150000"/>
              </a:lnSpc>
            </a:pPr>
            <a:endParaRPr lang="en-US" sz="2000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95</a:t>
            </a:fld>
            <a:endParaRPr lang="en-US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INDIRECT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 OF FULL/PARTIAL VENEERS 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dirty="0"/>
              <a:t>c. Technique of </a:t>
            </a:r>
            <a:r>
              <a:rPr lang="en-US" sz="2000" dirty="0">
                <a:solidFill>
                  <a:srgbClr val="FFFF00"/>
                </a:solidFill>
              </a:rPr>
              <a:t>cementation and the solubility of cement </a:t>
            </a:r>
            <a:r>
              <a:rPr lang="en-US" sz="2000" dirty="0"/>
              <a:t>in oral fluids: cements </a:t>
            </a:r>
            <a:r>
              <a:rPr lang="en-US" sz="2000" dirty="0">
                <a:solidFill>
                  <a:srgbClr val="FFFF00"/>
                </a:solidFill>
              </a:rPr>
              <a:t>not mixed properly </a:t>
            </a:r>
            <a:r>
              <a:rPr lang="en-US" sz="2000" dirty="0"/>
              <a:t>or tooth surfaces not cleaned, the cementation is ineffective. 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2000" dirty="0"/>
              <a:t>      </a:t>
            </a:r>
            <a:r>
              <a:rPr lang="en-US" sz="2000" dirty="0">
                <a:solidFill>
                  <a:srgbClr val="FFFF00"/>
                </a:solidFill>
              </a:rPr>
              <a:t>Dissolution of the cement is mainly because of gap at the margins </a:t>
            </a:r>
            <a:r>
              <a:rPr lang="en-US" sz="2000" dirty="0"/>
              <a:t>or creation of hole </a:t>
            </a:r>
            <a:r>
              <a:rPr lang="en-US" sz="2000" dirty="0" err="1"/>
              <a:t>occlusally</a:t>
            </a:r>
            <a:r>
              <a:rPr lang="en-US" sz="2000" dirty="0"/>
              <a:t> during equilibration of the occlusion.</a:t>
            </a:r>
          </a:p>
          <a:p>
            <a:pPr marL="457200" indent="-457200" algn="just">
              <a:lnSpc>
                <a:spcPct val="150000"/>
              </a:lnSpc>
              <a:buAutoNum type="alphaLcPeriod" startAt="4"/>
            </a:pPr>
            <a:r>
              <a:rPr lang="en-US" sz="2000" dirty="0">
                <a:solidFill>
                  <a:srgbClr val="FF99CC"/>
                </a:solidFill>
              </a:rPr>
              <a:t>Recurrent caries can lead to loosening of the crown/bridge</a:t>
            </a:r>
            <a:r>
              <a:rPr lang="en-US" sz="2000" dirty="0"/>
              <a:t>: Caries can develop </a:t>
            </a:r>
            <a:r>
              <a:rPr lang="en-US" sz="2000" dirty="0">
                <a:solidFill>
                  <a:srgbClr val="66FFFF"/>
                </a:solidFill>
              </a:rPr>
              <a:t>because of gaps, gingival recession and/or exposed tooth surfaces. </a:t>
            </a:r>
          </a:p>
          <a:p>
            <a:pPr marL="457200" indent="-457200" algn="just">
              <a:lnSpc>
                <a:spcPct val="150000"/>
              </a:lnSpc>
              <a:buNone/>
            </a:pPr>
            <a:r>
              <a:rPr lang="en-US" sz="2000" dirty="0"/>
              <a:t>        In case the caries has </a:t>
            </a:r>
            <a:r>
              <a:rPr lang="en-US" sz="2000" dirty="0">
                <a:solidFill>
                  <a:srgbClr val="66FF66"/>
                </a:solidFill>
              </a:rPr>
              <a:t>undermined the restoration</a:t>
            </a:r>
            <a:r>
              <a:rPr lang="en-US" sz="2000" dirty="0"/>
              <a:t>, the restoration is to be removed, </a:t>
            </a:r>
            <a:r>
              <a:rPr lang="en-US" sz="2000" dirty="0">
                <a:solidFill>
                  <a:srgbClr val="66FF66"/>
                </a:solidFill>
              </a:rPr>
              <a:t>caries treated and the tooth </a:t>
            </a:r>
            <a:r>
              <a:rPr lang="en-US" sz="2000" dirty="0"/>
              <a:t>is to be prepared again for fresh fabrication of the restoration.</a:t>
            </a:r>
          </a:p>
          <a:p>
            <a:pPr algn="just">
              <a:lnSpc>
                <a:spcPct val="150000"/>
              </a:lnSpc>
              <a:buNone/>
            </a:pPr>
            <a:endParaRPr lang="en-US" sz="2000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96</a:t>
            </a:fld>
            <a:endParaRPr lang="en-US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INDIRECT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 OF FULL/PARTIAL VENEERS 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AutoNum type="alphaLcPeriod" startAt="5"/>
            </a:pPr>
            <a:r>
              <a:rPr lang="en-US" sz="2000" dirty="0"/>
              <a:t>Wear of </a:t>
            </a:r>
            <a:r>
              <a:rPr lang="en-US" sz="2000" dirty="0" err="1">
                <a:solidFill>
                  <a:srgbClr val="66FF66"/>
                </a:solidFill>
              </a:rPr>
              <a:t>luting</a:t>
            </a:r>
            <a:r>
              <a:rPr lang="en-US" sz="2000" dirty="0">
                <a:solidFill>
                  <a:srgbClr val="66FF66"/>
                </a:solidFill>
              </a:rPr>
              <a:t> agent on </a:t>
            </a:r>
            <a:r>
              <a:rPr lang="en-US" sz="2000" dirty="0" err="1">
                <a:solidFill>
                  <a:srgbClr val="66FF66"/>
                </a:solidFill>
              </a:rPr>
              <a:t>occlusal</a:t>
            </a:r>
            <a:r>
              <a:rPr lang="en-US" sz="2000" dirty="0">
                <a:solidFill>
                  <a:srgbClr val="66FF66"/>
                </a:solidFill>
              </a:rPr>
              <a:t> surface </a:t>
            </a:r>
            <a:r>
              <a:rPr lang="en-US" sz="2000" dirty="0"/>
              <a:t>may lead to </a:t>
            </a:r>
            <a:r>
              <a:rPr lang="en-US" sz="2000" dirty="0" err="1">
                <a:solidFill>
                  <a:srgbClr val="66FF66"/>
                </a:solidFill>
              </a:rPr>
              <a:t>submargination</a:t>
            </a:r>
            <a:r>
              <a:rPr lang="en-US" sz="2000" dirty="0">
                <a:solidFill>
                  <a:srgbClr val="66FF66"/>
                </a:solidFill>
              </a:rPr>
              <a:t> of    </a:t>
            </a:r>
          </a:p>
          <a:p>
            <a:pPr marL="457200" indent="-457200" algn="just">
              <a:lnSpc>
                <a:spcPct val="150000"/>
              </a:lnSpc>
              <a:buNone/>
            </a:pPr>
            <a:r>
              <a:rPr lang="en-US" sz="2000" dirty="0">
                <a:solidFill>
                  <a:srgbClr val="66FF66"/>
                </a:solidFill>
              </a:rPr>
              <a:t>         the restoration.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2000" dirty="0"/>
              <a:t>f.      In case of bridge, </a:t>
            </a:r>
            <a:r>
              <a:rPr lang="en-US" sz="2000" dirty="0">
                <a:solidFill>
                  <a:srgbClr val="66FF66"/>
                </a:solidFill>
              </a:rPr>
              <a:t>if one retainer is inlay without covering the cusps</a:t>
            </a:r>
            <a:r>
              <a:rPr lang="en-US" sz="2000" dirty="0"/>
              <a:t>, this leads to stresses onto the tooth thereby loosening of the restoration. </a:t>
            </a:r>
          </a:p>
          <a:p>
            <a:pPr algn="just">
              <a:lnSpc>
                <a:spcPct val="150000"/>
              </a:lnSpc>
              <a:buNone/>
            </a:pPr>
            <a:endParaRPr lang="en-US" sz="2000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97</a:t>
            </a:fld>
            <a:endParaRPr lang="en-US"/>
          </a:p>
        </p:txBody>
      </p:sp>
      <p:pic>
        <p:nvPicPr>
          <p:cNvPr id="10242" name="Picture 2" descr="C:\Users\Shilpa Reddy\Desktop\Fractured-Porcelain-Metal-Crow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3810000"/>
            <a:ext cx="1706563" cy="1279525"/>
          </a:xfrm>
          <a:prstGeom prst="rect">
            <a:avLst/>
          </a:prstGeom>
          <a:noFill/>
        </p:spPr>
      </p:pic>
      <p:pic>
        <p:nvPicPr>
          <p:cNvPr id="10243" name="Picture 3" descr="C:\Users\Shilpa Reddy\Desktop\0601_Kurtzman_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3810000"/>
            <a:ext cx="1905000" cy="1428750"/>
          </a:xfrm>
          <a:prstGeom prst="rect">
            <a:avLst/>
          </a:prstGeom>
          <a:noFill/>
        </p:spPr>
      </p:pic>
      <p:pic>
        <p:nvPicPr>
          <p:cNvPr id="10244" name="Picture 4" descr="C:\Users\Shilpa Reddy\Desktop\dental_crowns_cementatio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3962400"/>
            <a:ext cx="2286000" cy="1143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INDIRECT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 OF FULL/PARTIAL VENEERS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8640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3. Recurrence of caries</a:t>
            </a:r>
            <a:endParaRPr lang="en-US" sz="2000" u="sng" dirty="0"/>
          </a:p>
          <a:p>
            <a:pPr algn="just">
              <a:lnSpc>
                <a:spcPct val="150000"/>
              </a:lnSpc>
              <a:buNone/>
            </a:pPr>
            <a:r>
              <a:rPr lang="en-US" sz="2000" dirty="0"/>
              <a:t>This happens due to: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FF99CC"/>
                </a:solidFill>
              </a:rPr>
              <a:t>Short castings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FF99CC"/>
                </a:solidFill>
              </a:rPr>
              <a:t>Open margins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FF99CC"/>
                </a:solidFill>
              </a:rPr>
              <a:t>Loose restorations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 err="1">
                <a:solidFill>
                  <a:srgbClr val="FF99CC"/>
                </a:solidFill>
              </a:rPr>
              <a:t>Overcontoured</a:t>
            </a:r>
            <a:r>
              <a:rPr lang="en-US" sz="2000" dirty="0">
                <a:solidFill>
                  <a:srgbClr val="FF99CC"/>
                </a:solidFill>
              </a:rPr>
              <a:t> restorations filling the embrasures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FF99CC"/>
                </a:solidFill>
              </a:rPr>
              <a:t>Wear of the </a:t>
            </a:r>
            <a:r>
              <a:rPr lang="en-US" sz="2000" dirty="0" err="1">
                <a:solidFill>
                  <a:srgbClr val="FF99CC"/>
                </a:solidFill>
              </a:rPr>
              <a:t>the</a:t>
            </a:r>
            <a:r>
              <a:rPr lang="en-US" sz="2000" dirty="0">
                <a:solidFill>
                  <a:srgbClr val="FF99CC"/>
                </a:solidFill>
              </a:rPr>
              <a:t> restoration </a:t>
            </a:r>
            <a:r>
              <a:rPr lang="en-US" sz="2000" dirty="0" err="1">
                <a:solidFill>
                  <a:srgbClr val="FF99CC"/>
                </a:solidFill>
              </a:rPr>
              <a:t>occlusally</a:t>
            </a:r>
            <a:endParaRPr lang="en-US" sz="2000" dirty="0">
              <a:solidFill>
                <a:srgbClr val="FF99CC"/>
              </a:solidFill>
            </a:endParaRP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FF99CC"/>
                </a:solidFill>
              </a:rPr>
              <a:t>Prolonged temporary restorations leading to </a:t>
            </a:r>
            <a:r>
              <a:rPr lang="en-US" sz="2000" dirty="0" err="1">
                <a:solidFill>
                  <a:srgbClr val="FF99CC"/>
                </a:solidFill>
              </a:rPr>
              <a:t>ginigval</a:t>
            </a:r>
            <a:r>
              <a:rPr lang="en-US" sz="2000" dirty="0">
                <a:solidFill>
                  <a:srgbClr val="FF99CC"/>
                </a:solidFill>
              </a:rPr>
              <a:t> recession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FF99CC"/>
                </a:solidFill>
              </a:rPr>
              <a:t>Use of metal which cannot be burnished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FF99CC"/>
                </a:solidFill>
              </a:rPr>
              <a:t>Poor oral hygiene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FF99CC"/>
                </a:solidFill>
              </a:rPr>
              <a:t>More the surfaces involved in restoration, more the recurrent caries.</a:t>
            </a:r>
          </a:p>
          <a:p>
            <a:pPr algn="just">
              <a:lnSpc>
                <a:spcPct val="150000"/>
              </a:lnSpc>
              <a:buNone/>
            </a:pPr>
            <a:endParaRPr lang="en-US" sz="2000" u="sng" dirty="0">
              <a:solidFill>
                <a:srgbClr val="FF99C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98</a:t>
            </a:fld>
            <a:endParaRPr lang="en-US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INDIRECT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 OF FULL/PARTIAL VENEERS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56260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4. Loss of supporting structures</a:t>
            </a:r>
            <a:endParaRPr lang="en-US" sz="2000" u="sng" dirty="0"/>
          </a:p>
          <a:p>
            <a:pPr algn="just">
              <a:lnSpc>
                <a:spcPct val="150000"/>
              </a:lnSpc>
            </a:pPr>
            <a:r>
              <a:rPr lang="en-US" sz="2000" dirty="0"/>
              <a:t>The health of </a:t>
            </a:r>
            <a:r>
              <a:rPr lang="en-US" sz="2000" dirty="0">
                <a:solidFill>
                  <a:srgbClr val="FF99CC"/>
                </a:solidFill>
              </a:rPr>
              <a:t>supporting alveolar bone </a:t>
            </a:r>
            <a:r>
              <a:rPr lang="en-US" sz="2000" dirty="0"/>
              <a:t>is important for better prognosis of the crowns and bridges.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Already </a:t>
            </a:r>
            <a:r>
              <a:rPr lang="en-US" sz="2000" dirty="0">
                <a:solidFill>
                  <a:srgbClr val="FFFF00"/>
                </a:solidFill>
              </a:rPr>
              <a:t>existing periodontal problem </a:t>
            </a:r>
            <a:r>
              <a:rPr lang="en-US" sz="2000" dirty="0"/>
              <a:t>may aggravate by poor contouring of the restoration or by inability of the patient to thoroughly clean the area.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Other features which lead to loss of supporting structures, are:</a:t>
            </a:r>
          </a:p>
          <a:p>
            <a:pPr lvl="1" algn="just">
              <a:lnSpc>
                <a:spcPct val="150000"/>
              </a:lnSpc>
            </a:pPr>
            <a:r>
              <a:rPr lang="en-US" sz="2200" dirty="0">
                <a:solidFill>
                  <a:srgbClr val="66FFFF"/>
                </a:solidFill>
              </a:rPr>
              <a:t>Overextension of the margins</a:t>
            </a:r>
          </a:p>
          <a:p>
            <a:pPr lvl="1" algn="just">
              <a:lnSpc>
                <a:spcPct val="150000"/>
              </a:lnSpc>
            </a:pPr>
            <a:r>
              <a:rPr lang="en-US" sz="2200" dirty="0">
                <a:solidFill>
                  <a:srgbClr val="66FFFF"/>
                </a:solidFill>
              </a:rPr>
              <a:t>Size of the food table</a:t>
            </a:r>
          </a:p>
          <a:p>
            <a:pPr lvl="1" algn="just">
              <a:lnSpc>
                <a:spcPct val="150000"/>
              </a:lnSpc>
            </a:pPr>
            <a:r>
              <a:rPr lang="en-US" sz="2200" dirty="0">
                <a:solidFill>
                  <a:srgbClr val="66FFFF"/>
                </a:solidFill>
              </a:rPr>
              <a:t>Contours and embrasures</a:t>
            </a:r>
          </a:p>
          <a:p>
            <a:pPr lvl="1" algn="just">
              <a:lnSpc>
                <a:spcPct val="150000"/>
              </a:lnSpc>
            </a:pPr>
            <a:r>
              <a:rPr lang="en-US" sz="2200" dirty="0">
                <a:solidFill>
                  <a:srgbClr val="66FFFF"/>
                </a:solidFill>
              </a:rPr>
              <a:t>Length of the span of the bridge.</a:t>
            </a:r>
          </a:p>
          <a:p>
            <a:pPr algn="just">
              <a:lnSpc>
                <a:spcPct val="150000"/>
              </a:lnSpc>
              <a:buNone/>
            </a:pPr>
            <a:endParaRPr lang="en-US" sz="2000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99</a:t>
            </a:fld>
            <a:endParaRPr lang="en-US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INDIRECT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 OF FULL/PARTIAL VENEERS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b="1" u="sng" dirty="0"/>
              <a:t>4. Loss of supporting structures</a:t>
            </a:r>
            <a:endParaRPr lang="en-US" sz="2000" u="sng" dirty="0"/>
          </a:p>
          <a:p>
            <a:pPr algn="just">
              <a:lnSpc>
                <a:spcPct val="150000"/>
              </a:lnSpc>
            </a:pPr>
            <a:r>
              <a:rPr lang="en-US" sz="2000" dirty="0"/>
              <a:t>The </a:t>
            </a:r>
            <a:r>
              <a:rPr lang="en-US" sz="2000" dirty="0">
                <a:solidFill>
                  <a:srgbClr val="66FFFF"/>
                </a:solidFill>
              </a:rPr>
              <a:t>overextended margins </a:t>
            </a:r>
            <a:r>
              <a:rPr lang="en-US" sz="2000" dirty="0"/>
              <a:t>and the contours can be corrected during try-in of the restoration.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In case the </a:t>
            </a:r>
            <a:r>
              <a:rPr lang="en-US" sz="2000" dirty="0">
                <a:solidFill>
                  <a:srgbClr val="66FFFF"/>
                </a:solidFill>
              </a:rPr>
              <a:t>contouring is not adjustable, re-fabrication is indicated. 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66FFFF"/>
                </a:solidFill>
              </a:rPr>
              <a:t>Long span bridges should only be constructed if the abutment teeth are suitable both in numbers and in periodontal health.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The </a:t>
            </a:r>
            <a:r>
              <a:rPr lang="en-US" sz="2000" dirty="0" err="1"/>
              <a:t>occlusal</a:t>
            </a:r>
            <a:r>
              <a:rPr lang="en-US" sz="2000" dirty="0"/>
              <a:t> table should be should be </a:t>
            </a:r>
            <a:r>
              <a:rPr lang="en-US" sz="2000" dirty="0">
                <a:solidFill>
                  <a:srgbClr val="66FFFF"/>
                </a:solidFill>
              </a:rPr>
              <a:t>shortened i</a:t>
            </a:r>
            <a:r>
              <a:rPr lang="en-US" sz="2000" dirty="0"/>
              <a:t>n order to decrease the load during mastication. 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66FFFF"/>
                </a:solidFill>
              </a:rPr>
              <a:t>Periodic treatment of the periodontal problem should be encouraged </a:t>
            </a:r>
            <a:r>
              <a:rPr lang="en-US" sz="2000" dirty="0"/>
              <a:t>so as to minimize loss of support to these restorations.</a:t>
            </a:r>
          </a:p>
          <a:p>
            <a:pPr algn="just">
              <a:lnSpc>
                <a:spcPct val="150000"/>
              </a:lnSpc>
              <a:buNone/>
            </a:pPr>
            <a:endParaRPr lang="en-US" sz="2000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100</a:t>
            </a:fld>
            <a:endParaRPr lang="en-US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INDIRECT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 OF FULL/PARTIAL VENEERS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5. Degeneration of the pulp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The </a:t>
            </a:r>
            <a:r>
              <a:rPr lang="en-US" sz="2000" dirty="0">
                <a:solidFill>
                  <a:srgbClr val="66FFFF"/>
                </a:solidFill>
              </a:rPr>
              <a:t>preparation of the tooth should be carried out slowly along with lubricant and coolants so as to avoid damage to the pulp.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In metal ceramic crowns, where labial or </a:t>
            </a:r>
            <a:r>
              <a:rPr lang="en-US" sz="2000" dirty="0" err="1"/>
              <a:t>occlusal</a:t>
            </a:r>
            <a:r>
              <a:rPr lang="en-US" sz="2000" dirty="0"/>
              <a:t> clearance is required in excess, the </a:t>
            </a:r>
            <a:r>
              <a:rPr lang="en-US" sz="2000" dirty="0">
                <a:solidFill>
                  <a:srgbClr val="66FFFF"/>
                </a:solidFill>
              </a:rPr>
              <a:t>chances of </a:t>
            </a:r>
            <a:r>
              <a:rPr lang="en-US" sz="2000" dirty="0" err="1">
                <a:solidFill>
                  <a:srgbClr val="66FFFF"/>
                </a:solidFill>
              </a:rPr>
              <a:t>pulpal</a:t>
            </a:r>
            <a:r>
              <a:rPr lang="en-US" sz="2000" dirty="0">
                <a:solidFill>
                  <a:srgbClr val="66FFFF"/>
                </a:solidFill>
              </a:rPr>
              <a:t> exposure are more.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In such cases, immediate attention is mandatory.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The </a:t>
            </a:r>
            <a:r>
              <a:rPr lang="en-US" sz="2000" dirty="0">
                <a:solidFill>
                  <a:srgbClr val="66FFFF"/>
                </a:solidFill>
              </a:rPr>
              <a:t>cutting/finishing is stopped and the bleeding point is covered with a small gauze soaked in calcium hydroxide.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101</a:t>
            </a:fld>
            <a:endParaRPr lang="en-US"/>
          </a:p>
        </p:txBody>
      </p:sp>
      <p:pic>
        <p:nvPicPr>
          <p:cNvPr id="11266" name="Picture 2" descr="C:\Users\Shilpa Reddy\Desktop\Cementatio-of-Crowns-on-Implant-Abutmen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2412" y="4953000"/>
            <a:ext cx="2861588" cy="190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INDIRECT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 OF FULL/PARTIAL VENEERS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5. Degeneration of the pulp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FFFF00"/>
                </a:solidFill>
              </a:rPr>
              <a:t>Temporary crown is fabricated or prefabricated polycarbonate </a:t>
            </a:r>
            <a:r>
              <a:rPr lang="en-US" sz="2000" dirty="0"/>
              <a:t>crown is selected and </a:t>
            </a:r>
            <a:r>
              <a:rPr lang="en-US" sz="2000" dirty="0">
                <a:solidFill>
                  <a:srgbClr val="FFFF00"/>
                </a:solidFill>
              </a:rPr>
              <a:t>fitted using zinc oxide </a:t>
            </a:r>
            <a:r>
              <a:rPr lang="en-US" sz="2000" dirty="0" err="1">
                <a:solidFill>
                  <a:srgbClr val="FFFF00"/>
                </a:solidFill>
              </a:rPr>
              <a:t>eugenol</a:t>
            </a:r>
            <a:r>
              <a:rPr lang="en-US" sz="2000" dirty="0">
                <a:solidFill>
                  <a:srgbClr val="FFFF00"/>
                </a:solidFill>
              </a:rPr>
              <a:t> as sealer</a:t>
            </a:r>
            <a:r>
              <a:rPr lang="en-US" sz="2000" dirty="0"/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Otherwise the </a:t>
            </a:r>
            <a:r>
              <a:rPr lang="en-US" sz="2000" dirty="0">
                <a:solidFill>
                  <a:srgbClr val="FFFF00"/>
                </a:solidFill>
              </a:rPr>
              <a:t>temporary covering along with zinc oxide </a:t>
            </a:r>
            <a:r>
              <a:rPr lang="en-US" sz="2000" dirty="0" err="1">
                <a:solidFill>
                  <a:srgbClr val="FFFF00"/>
                </a:solidFill>
              </a:rPr>
              <a:t>eugenol</a:t>
            </a:r>
            <a:r>
              <a:rPr lang="en-US" sz="2000" dirty="0">
                <a:solidFill>
                  <a:srgbClr val="FFFF00"/>
                </a:solidFill>
              </a:rPr>
              <a:t> cement </a:t>
            </a:r>
            <a:r>
              <a:rPr lang="en-US" sz="2000" dirty="0"/>
              <a:t>is indicated since the time gap between the preparation and the final restoration is deleterious to the </a:t>
            </a:r>
            <a:r>
              <a:rPr lang="en-US" sz="2000" dirty="0" err="1"/>
              <a:t>pulpal</a:t>
            </a:r>
            <a:r>
              <a:rPr lang="en-US" sz="2000" dirty="0"/>
              <a:t> health. 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FFFF00"/>
                </a:solidFill>
              </a:rPr>
              <a:t>Premature contacts and the minor </a:t>
            </a:r>
            <a:r>
              <a:rPr lang="en-US" sz="2000" dirty="0" err="1">
                <a:solidFill>
                  <a:srgbClr val="FFFF00"/>
                </a:solidFill>
              </a:rPr>
              <a:t>occlusal</a:t>
            </a:r>
            <a:r>
              <a:rPr lang="en-US" sz="2000" dirty="0">
                <a:solidFill>
                  <a:srgbClr val="FFFF00"/>
                </a:solidFill>
              </a:rPr>
              <a:t> interferences, if not corrected, lead to </a:t>
            </a:r>
            <a:r>
              <a:rPr lang="en-US" sz="2000" dirty="0" err="1">
                <a:solidFill>
                  <a:srgbClr val="FFFF00"/>
                </a:solidFill>
              </a:rPr>
              <a:t>pulpal</a:t>
            </a:r>
            <a:r>
              <a:rPr lang="en-US" sz="2000" dirty="0">
                <a:solidFill>
                  <a:srgbClr val="FFFF00"/>
                </a:solidFill>
              </a:rPr>
              <a:t> involvement.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The root canal treatment becomes mandatory if the </a:t>
            </a:r>
            <a:r>
              <a:rPr lang="en-US" sz="2000" dirty="0" err="1"/>
              <a:t>pulpitis</a:t>
            </a:r>
            <a:r>
              <a:rPr lang="en-US" sz="2000" dirty="0"/>
              <a:t> is established</a:t>
            </a:r>
            <a:endParaRPr lang="en-US" sz="2000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102</a:t>
            </a:fld>
            <a:endParaRPr lang="en-US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INDIRECT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 OF FULL/PARTIAL VENEERS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6. Fracture of the restoration and/or tooth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Fracture of the </a:t>
            </a:r>
            <a:r>
              <a:rPr lang="en-US" sz="2000" dirty="0">
                <a:solidFill>
                  <a:srgbClr val="FFFF00"/>
                </a:solidFill>
              </a:rPr>
              <a:t>porcelain over the metal </a:t>
            </a:r>
            <a:r>
              <a:rPr lang="en-US" sz="2000" dirty="0"/>
              <a:t>is quite common.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Similarly </a:t>
            </a:r>
            <a:r>
              <a:rPr lang="en-US" sz="2000" dirty="0">
                <a:solidFill>
                  <a:srgbClr val="FFFF00"/>
                </a:solidFill>
              </a:rPr>
              <a:t>acrylic facings </a:t>
            </a:r>
            <a:r>
              <a:rPr lang="en-US" sz="2000" dirty="0"/>
              <a:t>can also be separated.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In case of bridges, the components can also be fractured because of </a:t>
            </a:r>
            <a:r>
              <a:rPr lang="en-US" sz="2000" dirty="0">
                <a:solidFill>
                  <a:srgbClr val="FFFF00"/>
                </a:solidFill>
              </a:rPr>
              <a:t>faulty joints and improper soldering. </a:t>
            </a:r>
          </a:p>
          <a:p>
            <a:pPr algn="just">
              <a:lnSpc>
                <a:spcPct val="150000"/>
              </a:lnSpc>
            </a:pPr>
            <a:r>
              <a:rPr lang="en-US" sz="2000" dirty="0" err="1">
                <a:solidFill>
                  <a:srgbClr val="FFFF00"/>
                </a:solidFill>
              </a:rPr>
              <a:t>Occlusal</a:t>
            </a:r>
            <a:r>
              <a:rPr lang="en-US" sz="2000" dirty="0">
                <a:solidFill>
                  <a:srgbClr val="FFFF00"/>
                </a:solidFill>
              </a:rPr>
              <a:t> interferences </a:t>
            </a:r>
            <a:r>
              <a:rPr lang="en-US" sz="2000" dirty="0"/>
              <a:t>are the major cause of the fracture. 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FFFF00"/>
                </a:solidFill>
              </a:rPr>
              <a:t>Equilibration of the occlusion </a:t>
            </a:r>
            <a:r>
              <a:rPr lang="en-US" sz="2000" dirty="0"/>
              <a:t>should be carried out prior to planning the tooth preparation as well as during temporary restorations.</a:t>
            </a:r>
          </a:p>
          <a:p>
            <a:pPr algn="just">
              <a:lnSpc>
                <a:spcPct val="150000"/>
              </a:lnSpc>
              <a:buNone/>
            </a:pPr>
            <a:endParaRPr lang="en-US" sz="2000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103</a:t>
            </a:fld>
            <a:endParaRPr lang="en-US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FAILURES OF INDIRECT RESTORATIONS</a:t>
            </a:r>
            <a:br>
              <a:rPr lang="en-US" sz="3200" dirty="0"/>
            </a:br>
            <a:r>
              <a:rPr lang="en-US" sz="2400" b="1" i="1" u="sng" dirty="0">
                <a:latin typeface="+mn-lt"/>
              </a:rPr>
              <a:t>FAILURE  OF FULL/PARTIAL VENEERS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b="1" u="sng" dirty="0"/>
              <a:t>6. Fracture of the restoration and/or tooth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FFFF00"/>
                </a:solidFill>
              </a:rPr>
              <a:t>Small pieces of separated acrylic/porcelain</a:t>
            </a:r>
            <a:r>
              <a:rPr lang="en-US" sz="2000" dirty="0"/>
              <a:t>, especially in posterior teeth, can be </a:t>
            </a:r>
            <a:r>
              <a:rPr lang="en-US" sz="2000" dirty="0">
                <a:solidFill>
                  <a:srgbClr val="FFFF00"/>
                </a:solidFill>
              </a:rPr>
              <a:t>repaired with composites</a:t>
            </a:r>
            <a:r>
              <a:rPr lang="en-US" sz="2000" dirty="0"/>
              <a:t>; however </a:t>
            </a:r>
            <a:r>
              <a:rPr lang="en-US" sz="2000" dirty="0">
                <a:solidFill>
                  <a:srgbClr val="FFFF00"/>
                </a:solidFill>
              </a:rPr>
              <a:t>large pieces of separated coverings require to be re-fabricated.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The </a:t>
            </a:r>
            <a:r>
              <a:rPr lang="en-US" sz="2000" dirty="0">
                <a:solidFill>
                  <a:srgbClr val="FFFF00"/>
                </a:solidFill>
              </a:rPr>
              <a:t>ceramic restored teeth </a:t>
            </a:r>
            <a:r>
              <a:rPr lang="en-US" sz="2000" dirty="0"/>
              <a:t>are susceptible to </a:t>
            </a:r>
            <a:r>
              <a:rPr lang="en-US" sz="2000" dirty="0">
                <a:solidFill>
                  <a:srgbClr val="FFFF00"/>
                </a:solidFill>
              </a:rPr>
              <a:t>bulk fracture</a:t>
            </a:r>
            <a:r>
              <a:rPr lang="en-US" sz="2000" dirty="0"/>
              <a:t>, maybe of tooth or restoration.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The inherent presence of </a:t>
            </a:r>
            <a:r>
              <a:rPr lang="en-US" sz="2000" dirty="0" err="1">
                <a:solidFill>
                  <a:srgbClr val="FFFF00"/>
                </a:solidFill>
              </a:rPr>
              <a:t>microporosities</a:t>
            </a:r>
            <a:r>
              <a:rPr lang="en-US" sz="2000" dirty="0"/>
              <a:t> develops during </a:t>
            </a:r>
            <a:r>
              <a:rPr lang="en-US" sz="2000" dirty="0">
                <a:solidFill>
                  <a:srgbClr val="FFFF00"/>
                </a:solidFill>
              </a:rPr>
              <a:t>sintering </a:t>
            </a:r>
            <a:r>
              <a:rPr lang="en-US" sz="2000" dirty="0"/>
              <a:t>accounts of the fracture.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These </a:t>
            </a:r>
            <a:r>
              <a:rPr lang="en-US" sz="2000" dirty="0" err="1"/>
              <a:t>microporosities</a:t>
            </a:r>
            <a:r>
              <a:rPr lang="en-US" sz="2000" dirty="0"/>
              <a:t> can predispose to </a:t>
            </a:r>
            <a:r>
              <a:rPr lang="en-US" sz="2000" dirty="0">
                <a:solidFill>
                  <a:srgbClr val="FFFF00"/>
                </a:solidFill>
              </a:rPr>
              <a:t>crack initiation and propagation</a:t>
            </a:r>
            <a:r>
              <a:rPr lang="en-US" sz="2000" dirty="0"/>
              <a:t>, which in turn can lead to fracture of the restoration.</a:t>
            </a:r>
          </a:p>
          <a:p>
            <a:pPr algn="just">
              <a:lnSpc>
                <a:spcPct val="150000"/>
              </a:lnSpc>
              <a:buNone/>
            </a:pPr>
            <a:endParaRPr lang="en-US" sz="2000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104</a:t>
            </a:fld>
            <a:endParaRPr lang="en-US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4000" b="1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/>
              <a:t>Failures of restorations is a frequent concern to dentists in routine dental practice.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Proper techniques and care should be exercised to </a:t>
            </a:r>
            <a:r>
              <a:rPr lang="en-US" sz="2000" dirty="0" err="1"/>
              <a:t>minimise</a:t>
            </a:r>
            <a:r>
              <a:rPr lang="en-US" sz="2000" dirty="0"/>
              <a:t> failure and prolong the life of a restoration.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Operator skill and knowledge of materials and proper case selection play an important role.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Thus, it should be considered vital to know what all aspects of a restoration could possibly go wrong.</a:t>
            </a:r>
          </a:p>
          <a:p>
            <a:pPr algn="just">
              <a:lnSpc>
                <a:spcPct val="150000"/>
              </a:lnSpc>
            </a:pPr>
            <a:endParaRPr lang="en-US" sz="2000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105</a:t>
            </a:fld>
            <a:endParaRPr lang="en-US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b="1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>
            <a:normAutofit fontScale="92500" lnSpcReduction="20000"/>
          </a:bodyPr>
          <a:lstStyle/>
          <a:p>
            <a:pPr lvl="0" algn="just"/>
            <a:r>
              <a:rPr lang="en-US" sz="2000" dirty="0" err="1">
                <a:solidFill>
                  <a:schemeClr val="bg1"/>
                </a:solidFill>
              </a:rPr>
              <a:t>Studervant</a:t>
            </a:r>
            <a:r>
              <a:rPr lang="en-US" sz="2000" dirty="0">
                <a:solidFill>
                  <a:schemeClr val="bg1"/>
                </a:solidFill>
              </a:rPr>
              <a:t> – Textbook of operative dentistry </a:t>
            </a:r>
          </a:p>
          <a:p>
            <a:pPr lvl="0" algn="just"/>
            <a:r>
              <a:rPr lang="en-US" sz="2000" dirty="0" err="1">
                <a:solidFill>
                  <a:schemeClr val="bg1"/>
                </a:solidFill>
              </a:rPr>
              <a:t>Marzouk</a:t>
            </a:r>
            <a:r>
              <a:rPr lang="en-US" sz="2000" dirty="0">
                <a:solidFill>
                  <a:schemeClr val="bg1"/>
                </a:solidFill>
              </a:rPr>
              <a:t> – Textbook  of operative dentistry</a:t>
            </a:r>
          </a:p>
          <a:p>
            <a:pPr lvl="0" algn="just"/>
            <a:r>
              <a:rPr lang="en-US" sz="2000" dirty="0" err="1">
                <a:solidFill>
                  <a:schemeClr val="bg1"/>
                </a:solidFill>
              </a:rPr>
              <a:t>Vimal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sikri</a:t>
            </a:r>
            <a:r>
              <a:rPr lang="en-US" sz="2000" dirty="0">
                <a:solidFill>
                  <a:schemeClr val="bg1"/>
                </a:solidFill>
              </a:rPr>
              <a:t> – Textbook of operative dentistry</a:t>
            </a:r>
          </a:p>
          <a:p>
            <a:pPr lvl="0" algn="just"/>
            <a:r>
              <a:rPr lang="en-US" sz="2000" dirty="0">
                <a:solidFill>
                  <a:schemeClr val="bg1"/>
                </a:solidFill>
              </a:rPr>
              <a:t>Mount-  Preservation  &amp; restoration of tooth structure</a:t>
            </a:r>
          </a:p>
          <a:p>
            <a:pPr lvl="0" algn="just"/>
            <a:r>
              <a:rPr lang="en-US" sz="2000" dirty="0">
                <a:solidFill>
                  <a:schemeClr val="bg1"/>
                </a:solidFill>
              </a:rPr>
              <a:t>Advanced operative dentistry -  Wilson, </a:t>
            </a:r>
            <a:r>
              <a:rPr lang="en-US" sz="2000" dirty="0" err="1">
                <a:solidFill>
                  <a:schemeClr val="bg1"/>
                </a:solidFill>
              </a:rPr>
              <a:t>fuzzi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Vol</a:t>
            </a:r>
            <a:r>
              <a:rPr lang="en-US" sz="2000" dirty="0">
                <a:solidFill>
                  <a:schemeClr val="bg1"/>
                </a:solidFill>
              </a:rPr>
              <a:t> I, </a:t>
            </a:r>
            <a:r>
              <a:rPr lang="en-US" sz="2000" dirty="0" err="1">
                <a:solidFill>
                  <a:schemeClr val="bg1"/>
                </a:solidFill>
              </a:rPr>
              <a:t>vol</a:t>
            </a:r>
            <a:r>
              <a:rPr lang="en-US" sz="2000" dirty="0">
                <a:solidFill>
                  <a:schemeClr val="bg1"/>
                </a:solidFill>
              </a:rPr>
              <a:t> II</a:t>
            </a:r>
          </a:p>
          <a:p>
            <a:pPr lvl="0" algn="just"/>
            <a:r>
              <a:rPr lang="en-US" sz="2000" dirty="0" err="1">
                <a:solidFill>
                  <a:schemeClr val="bg1"/>
                </a:solidFill>
              </a:rPr>
              <a:t>Pickards</a:t>
            </a:r>
            <a:r>
              <a:rPr lang="en-US" sz="2000" dirty="0">
                <a:solidFill>
                  <a:schemeClr val="bg1"/>
                </a:solidFill>
              </a:rPr>
              <a:t> Manual of dentistry</a:t>
            </a:r>
          </a:p>
          <a:p>
            <a:pPr lvl="0" algn="just"/>
            <a:r>
              <a:rPr lang="en-US" sz="2000" dirty="0">
                <a:solidFill>
                  <a:schemeClr val="bg1"/>
                </a:solidFill>
              </a:rPr>
              <a:t>Philips – dental material science</a:t>
            </a:r>
          </a:p>
          <a:p>
            <a:pPr lvl="0" algn="just"/>
            <a:r>
              <a:rPr lang="en-US" sz="2000" dirty="0">
                <a:solidFill>
                  <a:schemeClr val="bg1"/>
                </a:solidFill>
              </a:rPr>
              <a:t> Quality evaluation of dental restorations- K.J. </a:t>
            </a:r>
            <a:r>
              <a:rPr lang="en-US" sz="2000" dirty="0" err="1">
                <a:solidFill>
                  <a:schemeClr val="bg1"/>
                </a:solidFill>
              </a:rPr>
              <a:t>Anusavice</a:t>
            </a:r>
            <a:endParaRPr lang="en-US" sz="2000" dirty="0">
              <a:solidFill>
                <a:schemeClr val="bg1"/>
              </a:solidFill>
            </a:endParaRPr>
          </a:p>
          <a:p>
            <a:pPr lvl="0" algn="just"/>
            <a:r>
              <a:rPr lang="en-US" sz="2000" dirty="0">
                <a:solidFill>
                  <a:schemeClr val="bg1"/>
                </a:solidFill>
              </a:rPr>
              <a:t>Indirect restorations - </a:t>
            </a:r>
            <a:r>
              <a:rPr lang="en-US" sz="2000" dirty="0" err="1">
                <a:solidFill>
                  <a:schemeClr val="bg1"/>
                </a:solidFill>
              </a:rPr>
              <a:t>Vimal</a:t>
            </a:r>
            <a:r>
              <a:rPr lang="en-US" sz="2000" dirty="0">
                <a:solidFill>
                  <a:schemeClr val="bg1"/>
                </a:solidFill>
              </a:rPr>
              <a:t> K </a:t>
            </a:r>
            <a:r>
              <a:rPr lang="en-US" sz="2000" dirty="0" err="1">
                <a:solidFill>
                  <a:schemeClr val="bg1"/>
                </a:solidFill>
              </a:rPr>
              <a:t>Sikri</a:t>
            </a:r>
            <a:endParaRPr lang="en-US" sz="2000" dirty="0">
              <a:solidFill>
                <a:schemeClr val="bg1"/>
              </a:solidFill>
            </a:endParaRPr>
          </a:p>
          <a:p>
            <a:pPr lvl="0" algn="just"/>
            <a:r>
              <a:rPr lang="en-US" sz="2000" dirty="0">
                <a:solidFill>
                  <a:schemeClr val="bg1"/>
                </a:solidFill>
              </a:rPr>
              <a:t>Textbook of Operative Dentistry – </a:t>
            </a:r>
            <a:r>
              <a:rPr lang="en-US" sz="2000" dirty="0" err="1">
                <a:solidFill>
                  <a:schemeClr val="bg1"/>
                </a:solidFill>
              </a:rPr>
              <a:t>Nisha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>
                <a:solidFill>
                  <a:schemeClr val="bg1"/>
                </a:solidFill>
              </a:rPr>
              <a:t>Garg</a:t>
            </a:r>
            <a:endParaRPr lang="en-US" sz="2000" dirty="0">
              <a:solidFill>
                <a:schemeClr val="bg1"/>
              </a:solidFill>
            </a:endParaRPr>
          </a:p>
          <a:p>
            <a:pPr lvl="0" algn="just"/>
            <a:r>
              <a:rPr lang="en-US" sz="2000" dirty="0" err="1">
                <a:solidFill>
                  <a:schemeClr val="bg1"/>
                </a:solidFill>
              </a:rPr>
              <a:t>Manhart</a:t>
            </a:r>
            <a:r>
              <a:rPr lang="en-US" sz="2000" dirty="0">
                <a:solidFill>
                  <a:schemeClr val="bg1"/>
                </a:solidFill>
              </a:rPr>
              <a:t> J, Chen HY, Hamm G, </a:t>
            </a:r>
            <a:r>
              <a:rPr lang="en-US" sz="2000" dirty="0" err="1">
                <a:solidFill>
                  <a:schemeClr val="bg1"/>
                </a:solidFill>
              </a:rPr>
              <a:t>Hickel</a:t>
            </a:r>
            <a:r>
              <a:rPr lang="en-US" sz="2000" dirty="0">
                <a:solidFill>
                  <a:schemeClr val="bg1"/>
                </a:solidFill>
              </a:rPr>
              <a:t> R. </a:t>
            </a:r>
            <a:r>
              <a:rPr lang="en-US" sz="2000" dirty="0" err="1">
                <a:solidFill>
                  <a:schemeClr val="bg1"/>
                </a:solidFill>
              </a:rPr>
              <a:t>Buonocore</a:t>
            </a:r>
            <a:r>
              <a:rPr lang="en-US" sz="2000" dirty="0">
                <a:solidFill>
                  <a:schemeClr val="bg1"/>
                </a:solidFill>
              </a:rPr>
              <a:t> memorial lecture. Review of the clinical survival of direct and indirect restorations in posterior teeth of the permanent dentition.  </a:t>
            </a:r>
            <a:r>
              <a:rPr lang="en-US" sz="2000" dirty="0" err="1">
                <a:solidFill>
                  <a:schemeClr val="bg1"/>
                </a:solidFill>
              </a:rPr>
              <a:t>Oper</a:t>
            </a:r>
            <a:r>
              <a:rPr lang="en-US" sz="2000" dirty="0">
                <a:solidFill>
                  <a:schemeClr val="bg1"/>
                </a:solidFill>
              </a:rPr>
              <a:t> Dent 2004; 29: 481-508.</a:t>
            </a:r>
          </a:p>
          <a:p>
            <a:pPr algn="just"/>
            <a:r>
              <a:rPr lang="en-US" sz="2000" dirty="0" err="1">
                <a:solidFill>
                  <a:schemeClr val="bg1"/>
                </a:solidFill>
              </a:rPr>
              <a:t>Opdam</a:t>
            </a:r>
            <a:r>
              <a:rPr lang="en-US" sz="2000" dirty="0">
                <a:solidFill>
                  <a:schemeClr val="bg1"/>
                </a:solidFill>
              </a:rPr>
              <a:t>, N.J.M.; van de </a:t>
            </a:r>
            <a:r>
              <a:rPr lang="en-US" sz="2000" dirty="0" err="1">
                <a:solidFill>
                  <a:schemeClr val="bg1"/>
                </a:solidFill>
              </a:rPr>
              <a:t>Sande</a:t>
            </a:r>
            <a:r>
              <a:rPr lang="en-US" sz="2000" dirty="0">
                <a:solidFill>
                  <a:schemeClr val="bg1"/>
                </a:solidFill>
              </a:rPr>
              <a:t>, F.H.; </a:t>
            </a:r>
            <a:r>
              <a:rPr lang="en-US" sz="2000" dirty="0" err="1">
                <a:solidFill>
                  <a:schemeClr val="bg1"/>
                </a:solidFill>
              </a:rPr>
              <a:t>Bronkhorst</a:t>
            </a:r>
            <a:r>
              <a:rPr lang="en-US" sz="2000" dirty="0">
                <a:solidFill>
                  <a:schemeClr val="bg1"/>
                </a:solidFill>
              </a:rPr>
              <a:t>, E.; Cenci, M.S.; </a:t>
            </a:r>
            <a:r>
              <a:rPr lang="en-US" sz="2000" dirty="0" err="1">
                <a:solidFill>
                  <a:schemeClr val="bg1"/>
                </a:solidFill>
              </a:rPr>
              <a:t>Bottenberg</a:t>
            </a:r>
            <a:r>
              <a:rPr lang="en-US" sz="2000" dirty="0">
                <a:solidFill>
                  <a:schemeClr val="bg1"/>
                </a:solidFill>
              </a:rPr>
              <a:t>, P.; </a:t>
            </a:r>
            <a:r>
              <a:rPr lang="en-US" sz="2000" dirty="0" err="1">
                <a:solidFill>
                  <a:schemeClr val="bg1"/>
                </a:solidFill>
              </a:rPr>
              <a:t>Pallesen</a:t>
            </a:r>
            <a:r>
              <a:rPr lang="en-US" sz="2000" dirty="0">
                <a:solidFill>
                  <a:schemeClr val="bg1"/>
                </a:solidFill>
              </a:rPr>
              <a:t>, U.; </a:t>
            </a:r>
            <a:r>
              <a:rPr lang="en-US" sz="2000" dirty="0" err="1">
                <a:solidFill>
                  <a:schemeClr val="bg1"/>
                </a:solidFill>
              </a:rPr>
              <a:t>Gaengler</a:t>
            </a:r>
            <a:r>
              <a:rPr lang="en-US" sz="2000" dirty="0">
                <a:solidFill>
                  <a:schemeClr val="bg1"/>
                </a:solidFill>
              </a:rPr>
              <a:t>, P.; Lindberg, A.; Huysmans, M.C.D.N.J.M.; van </a:t>
            </a:r>
            <a:r>
              <a:rPr lang="en-US" sz="2000" dirty="0" err="1">
                <a:solidFill>
                  <a:schemeClr val="bg1"/>
                </a:solidFill>
              </a:rPr>
              <a:t>Dijken</a:t>
            </a:r>
            <a:r>
              <a:rPr lang="en-US" sz="2000" dirty="0">
                <a:solidFill>
                  <a:schemeClr val="bg1"/>
                </a:solidFill>
              </a:rPr>
              <a:t>, J.W. Journal of Dental Research.2014; 93(10): 943-949.</a:t>
            </a:r>
          </a:p>
          <a:p>
            <a:pPr algn="just"/>
            <a:r>
              <a:rPr lang="en-US" sz="2000" dirty="0" err="1">
                <a:solidFill>
                  <a:schemeClr val="bg1"/>
                </a:solidFill>
              </a:rPr>
              <a:t>Mjor</a:t>
            </a:r>
            <a:r>
              <a:rPr lang="en-US" sz="2000" dirty="0">
                <a:solidFill>
                  <a:schemeClr val="bg1"/>
                </a:solidFill>
              </a:rPr>
              <a:t> IA, Moorhead JE, Dahl JE. Reasons for replacement of restorations in permanent teeth in general dental practice. </a:t>
            </a:r>
            <a:r>
              <a:rPr lang="en-US" sz="2000" dirty="0" err="1">
                <a:solidFill>
                  <a:schemeClr val="bg1"/>
                </a:solidFill>
              </a:rPr>
              <a:t>Int</a:t>
            </a:r>
            <a:r>
              <a:rPr lang="en-US" sz="2000" dirty="0">
                <a:solidFill>
                  <a:schemeClr val="bg1"/>
                </a:solidFill>
              </a:rPr>
              <a:t> Dent J 2000; 50: 360-6.</a:t>
            </a:r>
          </a:p>
          <a:p>
            <a:pPr marL="0" indent="0">
              <a:spcBef>
                <a:spcPts val="0"/>
              </a:spcBef>
              <a:defRPr/>
            </a:pPr>
            <a:endParaRPr lang="en-US" sz="2000" dirty="0">
              <a:solidFill>
                <a:schemeClr val="bg1"/>
              </a:solidFill>
            </a:endParaRPr>
          </a:p>
          <a:p>
            <a:pPr lvl="0" algn="just"/>
            <a:endParaRPr lang="en-US" sz="2000" dirty="0">
              <a:solidFill>
                <a:schemeClr val="bg1"/>
              </a:solidFill>
            </a:endParaRPr>
          </a:p>
          <a:p>
            <a:pPr marL="0" indent="0" algn="just">
              <a:spcBef>
                <a:spcPts val="0"/>
              </a:spcBef>
              <a:defRPr/>
            </a:pPr>
            <a:endParaRPr lang="en-US" sz="2000" dirty="0">
              <a:solidFill>
                <a:schemeClr val="bg1"/>
              </a:solidFill>
            </a:endParaRPr>
          </a:p>
          <a:p>
            <a:pPr lvl="0" algn="just"/>
            <a:endParaRPr lang="en-US" sz="2000" dirty="0">
              <a:solidFill>
                <a:schemeClr val="bg1"/>
              </a:solidFill>
            </a:endParaRPr>
          </a:p>
          <a:p>
            <a:pPr algn="just"/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FA89-43A4-401D-9398-B606CD3DE916}" type="slidenum">
              <a:rPr lang="en-US" smtClean="0"/>
              <a:pPr/>
              <a:t>106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">
      <a:dk1>
        <a:srgbClr val="FFFFFF"/>
      </a:dk1>
      <a:lt1>
        <a:srgbClr val="FFFFFF"/>
      </a:lt1>
      <a:dk2>
        <a:srgbClr val="FFFFFF"/>
      </a:dk2>
      <a:lt2>
        <a:srgbClr val="FFFFFF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9">
      <a:majorFont>
        <a:latin typeface="Harrington"/>
        <a:ea typeface=""/>
        <a:cs typeface=""/>
      </a:majorFont>
      <a:minorFont>
        <a:latin typeface="Bell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2089</TotalTime>
  <Words>7578</Words>
  <Application>Microsoft Office PowerPoint</Application>
  <PresentationFormat>On-screen Show (4:3)</PresentationFormat>
  <Paragraphs>959</Paragraphs>
  <Slides>106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106</vt:i4>
      </vt:variant>
    </vt:vector>
  </HeadingPairs>
  <TitlesOfParts>
    <vt:vector size="114" baseType="lpstr">
      <vt:lpstr>Arial</vt:lpstr>
      <vt:lpstr>Bell MT</vt:lpstr>
      <vt:lpstr>Calibri</vt:lpstr>
      <vt:lpstr>Comic Sans MS</vt:lpstr>
      <vt:lpstr>Harrington</vt:lpstr>
      <vt:lpstr>Snap ITC</vt:lpstr>
      <vt:lpstr>Wingdings</vt:lpstr>
      <vt:lpstr>Office Theme</vt:lpstr>
      <vt:lpstr>PowerPoint Presentation</vt:lpstr>
      <vt:lpstr>FAILURES OF RESTORATIONS Causes and Prevention </vt:lpstr>
      <vt:lpstr>CONTENTS</vt:lpstr>
      <vt:lpstr>INTRODUCTION</vt:lpstr>
      <vt:lpstr>INTRODUCTION</vt:lpstr>
      <vt:lpstr>INTRODUCTION</vt:lpstr>
      <vt:lpstr>CRITERIA FOR SELECTION OF RESTORATIVE MATERIAL</vt:lpstr>
      <vt:lpstr>CRITERIA FOR SELECTION OF RESTORATIVE MATERIAL</vt:lpstr>
      <vt:lpstr>CRITERIA FOR SELECTION OF RESTORATIVE MATERIAL</vt:lpstr>
      <vt:lpstr>FORCES ACTING ON A RESTORATION </vt:lpstr>
      <vt:lpstr>EVALUATION CRITERIA FOR DENTAL RESTORATIONS </vt:lpstr>
      <vt:lpstr>EVALUATION CRITERIA FOR DENTAL RESTORATIONS </vt:lpstr>
      <vt:lpstr>EVALUATION CRITERIA FOR DENTAL RESTORATIONS </vt:lpstr>
      <vt:lpstr>WAYS IN WHICH RESTORATIONS FAIL </vt:lpstr>
      <vt:lpstr>PowerPoint Presentation</vt:lpstr>
      <vt:lpstr>FACTORS AFFECTING FAILURES </vt:lpstr>
      <vt:lpstr>CAUSES OF FAILURES</vt:lpstr>
      <vt:lpstr>FAILURES OF DIRECT RESTORATIONS FAILURE OF AMALGAM RESTORATIONS </vt:lpstr>
      <vt:lpstr>FAILURES OF DIRECT RESTORATIONS FAILURE OF AMALGAM RESTORATIONS </vt:lpstr>
      <vt:lpstr>FAILURES OF DIRECT RESTORATIONS FAILURE OF AMALGAM RESTORATIONS </vt:lpstr>
      <vt:lpstr>FAILURES OF DIRECT RESTORATIONS FAILURE OF AMALGAM RESTORATIONS </vt:lpstr>
      <vt:lpstr>FAILURES OF DIRECT RESTORATIONS FAILURE OF AMALGAM RESTORATIONS </vt:lpstr>
      <vt:lpstr>FAILURES OF DIRECT RESTORATIONS FAILURE OF AMALGAM RESTORATIONS </vt:lpstr>
      <vt:lpstr>FAILURES OF DIRECT RESTORATIONS FAILURE OF AMALGAM RESTORATIONS </vt:lpstr>
      <vt:lpstr>FAILURES OF DIRECT RESTORATIONS FAILURE OF AMALGAM RESTORATIONS </vt:lpstr>
      <vt:lpstr>FAILURES OF DIRECT RESTORATIONS FAILURE OF AMALGAM RESTORATIONS </vt:lpstr>
      <vt:lpstr>FAILURES OF DIRECT RESTORATIONS FAILURE OF AMALGAM RESTORATIONS </vt:lpstr>
      <vt:lpstr>FAILURES OF DIRECT RESTORATIONS FAILURE OF AMALGAM RESTORATIONS </vt:lpstr>
      <vt:lpstr>FAILURES OF DIRECT RESTORATIONS FAILURE OF AMALGAM RESTORATIONS </vt:lpstr>
      <vt:lpstr>FAILURES OF DIRECT RESTORATIONS FAILURE OF AMALGAM RESTORATIONS </vt:lpstr>
      <vt:lpstr>FAILURES OF DIRECT RESTORATIONS FAILURE OF AMALGAM RESTORATIONS </vt:lpstr>
      <vt:lpstr>FAILURES OF DIRECT RESTORATIONS FAILURE OF AMALGAM RESTORATIONS </vt:lpstr>
      <vt:lpstr>FAILURES OF DIRECT RESTORATIONS FAILURE OF AMALGAM RESTORATIONS </vt:lpstr>
      <vt:lpstr>FAILURES OF DIRECT RESTORATIONS FAILURE OF AMALGAM RESTORATIONS </vt:lpstr>
      <vt:lpstr>FAILURES OF DIRECT RESTORATIONS FAILURE OF AMALGAM RESTORATIONS </vt:lpstr>
      <vt:lpstr>FAILURES OF DIRECT RESTORATIONS FAILURE OF AMALGAM RESTORATIONS </vt:lpstr>
      <vt:lpstr>FAILURES OF DIRECT RESTORATIONS FAILURE OF AMALGAM RESTORATIONS </vt:lpstr>
      <vt:lpstr>FAILURES OF DIRECT RESTORATIONS FAILURE OF AMALGAM RESTORATIONS </vt:lpstr>
      <vt:lpstr>FAILURES OF DIRECT RESTORATIONS FAILURE OF AMALGAM RESTORATIONS </vt:lpstr>
      <vt:lpstr>FAILURES OF DIRECT RESTORATIONS FAILURE OF AMALGAM RESTORATIONS </vt:lpstr>
      <vt:lpstr>FAILURES OF DIRECT RESTORATIONS FAILURE OF AMALGAM RESTORATIONS </vt:lpstr>
      <vt:lpstr>FAILURES OF DIRECT RESTORATIONS FAILURE OF AMALGAM RESTORATIONS </vt:lpstr>
      <vt:lpstr>FAILURES OF DIRECT RESTORATIONS FAILURE OF AMALGAM RESTORATIONS </vt:lpstr>
      <vt:lpstr>FAILURES OF DIRECT RESTORATIONS FAILURE OF AMALGAM RESTORATIONS </vt:lpstr>
      <vt:lpstr>FAILURES OF DIRECT RESTORATIONS FAILURE OF AMALGAM RESTORATIONS </vt:lpstr>
      <vt:lpstr>FAILURES OF DIRECT RESTORATIONS FAILURE OF AMALGAM RESTORATIONS </vt:lpstr>
      <vt:lpstr>FAILURES OF DIRECT RESTORATIONS FAILURES OF PIN RETAINED RESTORATIONS   </vt:lpstr>
      <vt:lpstr>FAILURES OF DIRECT RESTORATIONS FAILURE OF PIN-RETAINED RESTORATIONS </vt:lpstr>
      <vt:lpstr>FAILURES OF DIRECT RESTORATIONS FAILURE OF PIN-RETAINED RESTORATIONS </vt:lpstr>
      <vt:lpstr>FAILURES OF DIRECT RESTORATIONS FAILURE OF PIN-RETAINED RESTORATIONS </vt:lpstr>
      <vt:lpstr>FAILURES OF DIRECT RESTORATIONS FAILURE OF PIN-RETAINED RESTORATIONS </vt:lpstr>
      <vt:lpstr>FAILURES OF DIRECT RESTORATIONS FAILURE OF DIRECT FILLING GOLD  </vt:lpstr>
      <vt:lpstr>FAILURES OF DIRECT RESTORATIONS FAILURE OF DIRECT FILLING GOLD  </vt:lpstr>
      <vt:lpstr>FAILURES OF DIRECT RESTORATIONS FAILURE OF DIRECT FILLING GOLD  </vt:lpstr>
      <vt:lpstr>FAILURES OF DIRECT RESTORATIONS FAILURE OF DIRECT FILLING GOLD </vt:lpstr>
      <vt:lpstr>FAILURES OF DIRECT RESTORATIONS FAILURE OF DIRECT FILLING GOLD </vt:lpstr>
      <vt:lpstr>FAILURES OF DIRECT RESTORATIONS FAILURE OF COMPOSITE RESTORATIONS </vt:lpstr>
      <vt:lpstr>FAILURES OF DIRECT RESTORATIONS FAILURE OF COMPOSITE RESTORATIONS </vt:lpstr>
      <vt:lpstr>FAILURES OF DIRECT RESTORATIONS FAILURE OF COMPOSITE RESTORATIONS </vt:lpstr>
      <vt:lpstr>FAILURES OF DIRECT RESTORATIONS FAILURE OF COMPOSITE RESTORATIONS </vt:lpstr>
      <vt:lpstr>FAILURES OF DIRECT RESTORATIONS FAILURE OF COMPOSITE RESTORATIONS </vt:lpstr>
      <vt:lpstr>FAILURES OF DIRECT RESTORATIONS FAILURE OF COMPOSITE RESTORATIONS </vt:lpstr>
      <vt:lpstr>FAILURES OF DIRECT RESTORATIONS FAILURE OF COMPOSITE RESTORATIONS </vt:lpstr>
      <vt:lpstr>FAILURES OF DIRECT RESTORATIONS FAILURE OF COMPOSITE RESTORATIONS </vt:lpstr>
      <vt:lpstr>FAILURES OF DIRECT RESTORATIONS FAILURE OF COMPOSITE RESTORATIONS </vt:lpstr>
      <vt:lpstr>FAILURES OF DIRECT RESTORATIONS FAILURE OF COMPOSITE RESTORATIONS </vt:lpstr>
      <vt:lpstr>FAILURES OF DIRECT RESTORATIONS FAILURE OF COMPOSITE RESTORATIONS </vt:lpstr>
      <vt:lpstr>FAILURES OF DIRECT RESTORATIONS FAILURE OF COMPOSITE RESTORATIONS </vt:lpstr>
      <vt:lpstr>FAILURES OF DIRECT RESTORATIONS FAILURE OF COMPOSITE RESTORATIONS </vt:lpstr>
      <vt:lpstr>FAILURES OF DIRECT RESTORATIONS FAILURE OF COMPOSITE RESTORATIONS </vt:lpstr>
      <vt:lpstr>FAILURES OF DIRECT RESTORATIONS FAILURE OF COMPOSITE RESTORATIONS </vt:lpstr>
      <vt:lpstr>FAILURES OF DIRECT RESTORATIONS FAILURE OF COMPOSITE RESTORATIONS </vt:lpstr>
      <vt:lpstr>FAILURES OF DIRECT RESTORATIONS FAILURE OF COMPOSITE RESTORATIONS </vt:lpstr>
      <vt:lpstr>FAILURES OF DIRECT RESTORATIONS FAILURE OF COMPOSITE RESTORATIONS </vt:lpstr>
      <vt:lpstr>FAILURES OF DIRECT RESTORATIONS FAILURE OF COMPOSITE RESTORATIONS </vt:lpstr>
      <vt:lpstr>FAILURES OF DIRECT RESTORATIONS FAILURE OF COMPOSITE RESTORATIONS </vt:lpstr>
      <vt:lpstr>FAILURES OF DIRECT RESTORATIONS FAILURE OF COMPOSITE RESTORATIONS </vt:lpstr>
      <vt:lpstr>FAILURES OF DIRECT RESTORATIONS FAILURE OF COMPOSITE RESTORATIONS </vt:lpstr>
      <vt:lpstr>FAILURES OF DIRECT RESTORATIONS FAILURE OF COMPOSITE RESTORATIONS </vt:lpstr>
      <vt:lpstr>FAILURES OF DIRECT RESTORATIONS FAILURE OF COMPOSITE RESTORATIONS </vt:lpstr>
      <vt:lpstr>FAILURES OF DIRECT RESTORATIONS FAILURE OF COMPOSITE RESTORATIONS </vt:lpstr>
      <vt:lpstr>FAILURES OF DIRECT RESTORATIONS FAILURE OF COMPOSITE RESTORATIONS </vt:lpstr>
      <vt:lpstr>FAILURES OF DIRECT RESTORATIONS FAILURE OF COMPOSITE RESTORATIONS </vt:lpstr>
      <vt:lpstr>FAILURES OF INDIRECT RESTORATIONS FAILURE  OF INLAYS / ONLAYS </vt:lpstr>
      <vt:lpstr>FAILURES OF INDIRECT RESTORATIONS FAILURE  OF INLAYS / ONLAYS </vt:lpstr>
      <vt:lpstr>FAILURES OF INDIRECT RESTORATIONS FAILURE  OF INLAYS / ONLAYS </vt:lpstr>
      <vt:lpstr>FAILURES OF INDIRECT RESTORATIONS FAILURE  OF INLAYS / ONLAYS </vt:lpstr>
      <vt:lpstr>FAILURES OF INDIRECT RESTORATIONS FAILURE  OF INLAYS / ONLAYS </vt:lpstr>
      <vt:lpstr>FAILURES OF INDIRECT RESTORATIONS FAILURE  OF INLAYS / ONLAYS </vt:lpstr>
      <vt:lpstr>FAILURES OF INDIRECT RESTORATIONS FAILURE  OF INLAYS / ONLAYS </vt:lpstr>
      <vt:lpstr>FAILURES OF INDIRECT RESTORATIONS FAILURE  OF INLAYS / ONLAYS </vt:lpstr>
      <vt:lpstr>FAILURES OF INDIRECT RESTORATIONS FAILURE  OF INLAYS / ONLAYS </vt:lpstr>
      <vt:lpstr>FAILURES OF INDIRECT RESTORATIONS FAILURE  OF FULL/PARTIAL VENEERS </vt:lpstr>
      <vt:lpstr>FAILURES OF INDIRECT RESTORATIONS FAILURE  OF FULL/PARTIAL VENEERS  </vt:lpstr>
      <vt:lpstr>FAILURES OF INDIRECT RESTORATIONS FAILURE  OF FULL/PARTIAL VENEERS  </vt:lpstr>
      <vt:lpstr>FAILURES OF INDIRECT RESTORATIONS FAILURE  OF FULL/PARTIAL VENEERS  </vt:lpstr>
      <vt:lpstr>FAILURES OF INDIRECT RESTORATIONS FAILURE  OF FULL/PARTIAL VENEERS  </vt:lpstr>
      <vt:lpstr>FAILURES OF INDIRECT RESTORATIONS FAILURE  OF FULL/PARTIAL VENEERS </vt:lpstr>
      <vt:lpstr>FAILURES OF INDIRECT RESTORATIONS FAILURE  OF FULL/PARTIAL VENEERS </vt:lpstr>
      <vt:lpstr>FAILURES OF INDIRECT RESTORATIONS FAILURE  OF FULL/PARTIAL VENEERS </vt:lpstr>
      <vt:lpstr>FAILURES OF INDIRECT RESTORATIONS FAILURE  OF FULL/PARTIAL VENEERS </vt:lpstr>
      <vt:lpstr>FAILURES OF INDIRECT RESTORATIONS FAILURE  OF FULL/PARTIAL VENEERS </vt:lpstr>
      <vt:lpstr>FAILURES OF INDIRECT RESTORATIONS FAILURE  OF FULL/PARTIAL VENEERS </vt:lpstr>
      <vt:lpstr>FAILURES OF INDIRECT RESTORATIONS FAILURE  OF FULL/PARTIAL VENEERS </vt:lpstr>
      <vt:lpstr>CONCLUSION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FAILURES OF RESTORATIONS Causes and Prevention</dc:title>
  <dc:creator>Shilpa Reddy</dc:creator>
  <cp:lastModifiedBy>ashok</cp:lastModifiedBy>
  <cp:revision>84</cp:revision>
  <dcterms:created xsi:type="dcterms:W3CDTF">2016-01-10T05:50:02Z</dcterms:created>
  <dcterms:modified xsi:type="dcterms:W3CDTF">2022-05-29T06:45:22Z</dcterms:modified>
</cp:coreProperties>
</file>