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314" r:id="rId4"/>
    <p:sldId id="292" r:id="rId5"/>
    <p:sldId id="293" r:id="rId6"/>
    <p:sldId id="294" r:id="rId7"/>
    <p:sldId id="296" r:id="rId8"/>
    <p:sldId id="305" r:id="rId9"/>
    <p:sldId id="297" r:id="rId10"/>
    <p:sldId id="298" r:id="rId11"/>
    <p:sldId id="299" r:id="rId12"/>
    <p:sldId id="302" r:id="rId13"/>
    <p:sldId id="300" r:id="rId14"/>
    <p:sldId id="301" r:id="rId15"/>
    <p:sldId id="303" r:id="rId16"/>
    <p:sldId id="257" r:id="rId17"/>
    <p:sldId id="290" r:id="rId18"/>
    <p:sldId id="258" r:id="rId19"/>
    <p:sldId id="265" r:id="rId20"/>
    <p:sldId id="295" r:id="rId21"/>
    <p:sldId id="266" r:id="rId22"/>
    <p:sldId id="278" r:id="rId23"/>
    <p:sldId id="306" r:id="rId24"/>
    <p:sldId id="308" r:id="rId25"/>
    <p:sldId id="273" r:id="rId26"/>
    <p:sldId id="270" r:id="rId27"/>
    <p:sldId id="272" r:id="rId28"/>
    <p:sldId id="271" r:id="rId29"/>
    <p:sldId id="274" r:id="rId30"/>
    <p:sldId id="311" r:id="rId31"/>
    <p:sldId id="312" r:id="rId32"/>
    <p:sldId id="313" r:id="rId33"/>
    <p:sldId id="275" r:id="rId34"/>
    <p:sldId id="310" r:id="rId35"/>
    <p:sldId id="279" r:id="rId36"/>
    <p:sldId id="281" r:id="rId37"/>
    <p:sldId id="282" r:id="rId38"/>
    <p:sldId id="283" r:id="rId39"/>
    <p:sldId id="309" r:id="rId40"/>
    <p:sldId id="284" r:id="rId41"/>
    <p:sldId id="285" r:id="rId42"/>
    <p:sldId id="286" r:id="rId43"/>
    <p:sldId id="315" r:id="rId44"/>
    <p:sldId id="287" r:id="rId45"/>
    <p:sldId id="288" r:id="rId46"/>
    <p:sldId id="276" r:id="rId47"/>
    <p:sldId id="28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7" autoAdjust="0"/>
    <p:restoredTop sz="86330" autoAdjust="0"/>
  </p:normalViewPr>
  <p:slideViewPr>
    <p:cSldViewPr>
      <p:cViewPr>
        <p:scale>
          <a:sx n="60" d="100"/>
          <a:sy n="60" d="100"/>
        </p:scale>
        <p:origin x="-14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2730BF-108A-4CFD-A7C0-27A58D99807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45E70F9-3297-4E41-BE5C-EE8191219B6D}">
      <dgm:prSet phldrT="[Text]"/>
      <dgm:spPr/>
      <dgm:t>
        <a:bodyPr/>
        <a:lstStyle/>
        <a:p>
          <a:r>
            <a:rPr lang="en-US" dirty="0" smtClean="0"/>
            <a:t>Etiology </a:t>
          </a:r>
          <a:endParaRPr lang="en-IN" dirty="0"/>
        </a:p>
      </dgm:t>
    </dgm:pt>
    <dgm:pt modelId="{011C69E2-3F57-4DFC-A072-B99B3073C6A5}" type="parTrans" cxnId="{96043386-6EF2-4312-A29F-2C3B5C53BD25}">
      <dgm:prSet/>
      <dgm:spPr/>
      <dgm:t>
        <a:bodyPr/>
        <a:lstStyle/>
        <a:p>
          <a:endParaRPr lang="en-IN"/>
        </a:p>
      </dgm:t>
    </dgm:pt>
    <dgm:pt modelId="{E016596A-DD61-4B35-AEF1-2573952D2F8E}" type="sibTrans" cxnId="{96043386-6EF2-4312-A29F-2C3B5C53BD25}">
      <dgm:prSet/>
      <dgm:spPr/>
      <dgm:t>
        <a:bodyPr/>
        <a:lstStyle/>
        <a:p>
          <a:endParaRPr lang="en-IN"/>
        </a:p>
      </dgm:t>
    </dgm:pt>
    <dgm:pt modelId="{F7AD8A55-4AD3-41D0-9A9D-030EECF8C5C7}">
      <dgm:prSet phldrT="[Text]"/>
      <dgm:spPr/>
      <dgm:t>
        <a:bodyPr/>
        <a:lstStyle/>
        <a:p>
          <a:r>
            <a:rPr lang="en-US" dirty="0" smtClean="0"/>
            <a:t>Dental  base </a:t>
          </a:r>
          <a:endParaRPr lang="en-IN" dirty="0"/>
        </a:p>
      </dgm:t>
    </dgm:pt>
    <dgm:pt modelId="{4E0D678F-8A13-4BE5-BF90-591389D124FB}" type="parTrans" cxnId="{22279E27-09F8-47A2-8DA0-791E15C77288}">
      <dgm:prSet/>
      <dgm:spPr/>
      <dgm:t>
        <a:bodyPr/>
        <a:lstStyle/>
        <a:p>
          <a:endParaRPr lang="en-IN"/>
        </a:p>
      </dgm:t>
    </dgm:pt>
    <dgm:pt modelId="{6432DFAD-4796-440C-9FEC-1AEB4E208FD0}" type="sibTrans" cxnId="{22279E27-09F8-47A2-8DA0-791E15C77288}">
      <dgm:prSet/>
      <dgm:spPr/>
      <dgm:t>
        <a:bodyPr/>
        <a:lstStyle/>
        <a:p>
          <a:endParaRPr lang="en-IN"/>
        </a:p>
      </dgm:t>
    </dgm:pt>
    <dgm:pt modelId="{0AC487C9-5FBC-40BE-A2C5-5558ACB609F0}">
      <dgm:prSet phldrT="[Text]"/>
      <dgm:spPr/>
      <dgm:t>
        <a:bodyPr/>
        <a:lstStyle/>
        <a:p>
          <a:r>
            <a:rPr lang="en-US" dirty="0" smtClean="0"/>
            <a:t>Pre eruption </a:t>
          </a:r>
          <a:endParaRPr lang="en-IN" dirty="0"/>
        </a:p>
      </dgm:t>
    </dgm:pt>
    <dgm:pt modelId="{EE6C5BDA-5D06-4C66-BC37-E0D2AF88A20B}" type="parTrans" cxnId="{3828AC93-9A0C-4AA3-8536-55C860D135C3}">
      <dgm:prSet/>
      <dgm:spPr/>
      <dgm:t>
        <a:bodyPr/>
        <a:lstStyle/>
        <a:p>
          <a:endParaRPr lang="en-IN"/>
        </a:p>
      </dgm:t>
    </dgm:pt>
    <dgm:pt modelId="{3BCC19EC-B654-4237-8CAE-F43F17C59516}" type="sibTrans" cxnId="{3828AC93-9A0C-4AA3-8536-55C860D135C3}">
      <dgm:prSet/>
      <dgm:spPr/>
      <dgm:t>
        <a:bodyPr/>
        <a:lstStyle/>
        <a:p>
          <a:endParaRPr lang="en-IN"/>
        </a:p>
      </dgm:t>
    </dgm:pt>
    <dgm:pt modelId="{5B70D4EC-B51B-42E7-AEBA-B26FA9B7437A}">
      <dgm:prSet phldrT="[Text]"/>
      <dgm:spPr/>
      <dgm:t>
        <a:bodyPr/>
        <a:lstStyle/>
        <a:p>
          <a:r>
            <a:rPr lang="en-US" dirty="0" smtClean="0"/>
            <a:t>Post eruption </a:t>
          </a:r>
          <a:endParaRPr lang="en-IN" dirty="0"/>
        </a:p>
      </dgm:t>
    </dgm:pt>
    <dgm:pt modelId="{5AE723EA-F8CA-4138-924E-1B0F5D4E6531}" type="parTrans" cxnId="{FD61D8AD-100E-46C6-98A8-16FDED574330}">
      <dgm:prSet/>
      <dgm:spPr/>
      <dgm:t>
        <a:bodyPr/>
        <a:lstStyle/>
        <a:p>
          <a:endParaRPr lang="en-IN"/>
        </a:p>
      </dgm:t>
    </dgm:pt>
    <dgm:pt modelId="{A45714A2-75D3-4882-BF75-71638E4D29AC}" type="sibTrans" cxnId="{FD61D8AD-100E-46C6-98A8-16FDED574330}">
      <dgm:prSet/>
      <dgm:spPr/>
      <dgm:t>
        <a:bodyPr/>
        <a:lstStyle/>
        <a:p>
          <a:endParaRPr lang="en-IN"/>
        </a:p>
      </dgm:t>
    </dgm:pt>
    <dgm:pt modelId="{1F375919-1E19-4D76-B62E-A8DD2EFF315C}" type="pres">
      <dgm:prSet presAssocID="{1E2730BF-108A-4CFD-A7C0-27A58D9980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80C95326-073A-4CE8-A6F7-6CAB467F0EDC}" type="pres">
      <dgm:prSet presAssocID="{845E70F9-3297-4E41-BE5C-EE8191219B6D}" presName="hierRoot1" presStyleCnt="0">
        <dgm:presLayoutVars>
          <dgm:hierBranch val="init"/>
        </dgm:presLayoutVars>
      </dgm:prSet>
      <dgm:spPr/>
    </dgm:pt>
    <dgm:pt modelId="{C815FBBB-F70A-4360-AF8C-04C8E0FC271C}" type="pres">
      <dgm:prSet presAssocID="{845E70F9-3297-4E41-BE5C-EE8191219B6D}" presName="rootComposite1" presStyleCnt="0"/>
      <dgm:spPr/>
    </dgm:pt>
    <dgm:pt modelId="{DC09F9B5-027B-4484-AC9B-9C6289E221BE}" type="pres">
      <dgm:prSet presAssocID="{845E70F9-3297-4E41-BE5C-EE8191219B6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D04E6E5-0CC6-42D3-BA5A-6AA0C758D38F}" type="pres">
      <dgm:prSet presAssocID="{845E70F9-3297-4E41-BE5C-EE8191219B6D}" presName="rootConnector1" presStyleLbl="node1" presStyleIdx="0" presStyleCnt="0"/>
      <dgm:spPr/>
      <dgm:t>
        <a:bodyPr/>
        <a:lstStyle/>
        <a:p>
          <a:endParaRPr lang="en-IN"/>
        </a:p>
      </dgm:t>
    </dgm:pt>
    <dgm:pt modelId="{B032C459-80EC-4F3F-93D9-0E4D5450BBC8}" type="pres">
      <dgm:prSet presAssocID="{845E70F9-3297-4E41-BE5C-EE8191219B6D}" presName="hierChild2" presStyleCnt="0"/>
      <dgm:spPr/>
    </dgm:pt>
    <dgm:pt modelId="{7314537A-306A-4D2E-BCDB-C6E70B763942}" type="pres">
      <dgm:prSet presAssocID="{4E0D678F-8A13-4BE5-BF90-591389D124FB}" presName="Name37" presStyleLbl="parChTrans1D2" presStyleIdx="0" presStyleCnt="3"/>
      <dgm:spPr/>
      <dgm:t>
        <a:bodyPr/>
        <a:lstStyle/>
        <a:p>
          <a:endParaRPr lang="en-IN"/>
        </a:p>
      </dgm:t>
    </dgm:pt>
    <dgm:pt modelId="{2F7B961F-9809-4B17-9205-54C36FC2CB0C}" type="pres">
      <dgm:prSet presAssocID="{F7AD8A55-4AD3-41D0-9A9D-030EECF8C5C7}" presName="hierRoot2" presStyleCnt="0">
        <dgm:presLayoutVars>
          <dgm:hierBranch val="init"/>
        </dgm:presLayoutVars>
      </dgm:prSet>
      <dgm:spPr/>
    </dgm:pt>
    <dgm:pt modelId="{52B92091-B721-4B62-809C-3B2385351684}" type="pres">
      <dgm:prSet presAssocID="{F7AD8A55-4AD3-41D0-9A9D-030EECF8C5C7}" presName="rootComposite" presStyleCnt="0"/>
      <dgm:spPr/>
    </dgm:pt>
    <dgm:pt modelId="{14F692AB-1A3D-4EA6-AA08-E8F43D5A5DEF}" type="pres">
      <dgm:prSet presAssocID="{F7AD8A55-4AD3-41D0-9A9D-030EECF8C5C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71884CE-02C3-439F-815E-71B53690D827}" type="pres">
      <dgm:prSet presAssocID="{F7AD8A55-4AD3-41D0-9A9D-030EECF8C5C7}" presName="rootConnector" presStyleLbl="node2" presStyleIdx="0" presStyleCnt="3"/>
      <dgm:spPr/>
      <dgm:t>
        <a:bodyPr/>
        <a:lstStyle/>
        <a:p>
          <a:endParaRPr lang="en-IN"/>
        </a:p>
      </dgm:t>
    </dgm:pt>
    <dgm:pt modelId="{9746227B-7CF6-4D78-913F-2E37FDF353E0}" type="pres">
      <dgm:prSet presAssocID="{F7AD8A55-4AD3-41D0-9A9D-030EECF8C5C7}" presName="hierChild4" presStyleCnt="0"/>
      <dgm:spPr/>
    </dgm:pt>
    <dgm:pt modelId="{36540892-4C49-424D-9414-F22116C53FBD}" type="pres">
      <dgm:prSet presAssocID="{F7AD8A55-4AD3-41D0-9A9D-030EECF8C5C7}" presName="hierChild5" presStyleCnt="0"/>
      <dgm:spPr/>
    </dgm:pt>
    <dgm:pt modelId="{10B170D5-E3E0-40E2-ABFC-F41E740C7DEE}" type="pres">
      <dgm:prSet presAssocID="{EE6C5BDA-5D06-4C66-BC37-E0D2AF88A20B}" presName="Name37" presStyleLbl="parChTrans1D2" presStyleIdx="1" presStyleCnt="3"/>
      <dgm:spPr/>
      <dgm:t>
        <a:bodyPr/>
        <a:lstStyle/>
        <a:p>
          <a:endParaRPr lang="en-IN"/>
        </a:p>
      </dgm:t>
    </dgm:pt>
    <dgm:pt modelId="{B39E4F0B-9C53-429B-8850-4664E90AB807}" type="pres">
      <dgm:prSet presAssocID="{0AC487C9-5FBC-40BE-A2C5-5558ACB609F0}" presName="hierRoot2" presStyleCnt="0">
        <dgm:presLayoutVars>
          <dgm:hierBranch val="init"/>
        </dgm:presLayoutVars>
      </dgm:prSet>
      <dgm:spPr/>
    </dgm:pt>
    <dgm:pt modelId="{005810A9-746B-4FAA-AD9C-6A917A5236FA}" type="pres">
      <dgm:prSet presAssocID="{0AC487C9-5FBC-40BE-A2C5-5558ACB609F0}" presName="rootComposite" presStyleCnt="0"/>
      <dgm:spPr/>
    </dgm:pt>
    <dgm:pt modelId="{2AC89970-230D-4C6F-9F5A-3D6B8F5ADD8C}" type="pres">
      <dgm:prSet presAssocID="{0AC487C9-5FBC-40BE-A2C5-5558ACB609F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F4C0A0E-E802-43AB-9458-C5E6053E4F5B}" type="pres">
      <dgm:prSet presAssocID="{0AC487C9-5FBC-40BE-A2C5-5558ACB609F0}" presName="rootConnector" presStyleLbl="node2" presStyleIdx="1" presStyleCnt="3"/>
      <dgm:spPr/>
      <dgm:t>
        <a:bodyPr/>
        <a:lstStyle/>
        <a:p>
          <a:endParaRPr lang="en-IN"/>
        </a:p>
      </dgm:t>
    </dgm:pt>
    <dgm:pt modelId="{FE4DFF74-8930-45DF-B62C-781B9B2DAD63}" type="pres">
      <dgm:prSet presAssocID="{0AC487C9-5FBC-40BE-A2C5-5558ACB609F0}" presName="hierChild4" presStyleCnt="0"/>
      <dgm:spPr/>
    </dgm:pt>
    <dgm:pt modelId="{3041B4E4-8A10-431F-9178-062F298AB6D8}" type="pres">
      <dgm:prSet presAssocID="{0AC487C9-5FBC-40BE-A2C5-5558ACB609F0}" presName="hierChild5" presStyleCnt="0"/>
      <dgm:spPr/>
    </dgm:pt>
    <dgm:pt modelId="{35BE9351-D8E2-4B5D-92EE-0423B41F4EC8}" type="pres">
      <dgm:prSet presAssocID="{5AE723EA-F8CA-4138-924E-1B0F5D4E6531}" presName="Name37" presStyleLbl="parChTrans1D2" presStyleIdx="2" presStyleCnt="3"/>
      <dgm:spPr/>
      <dgm:t>
        <a:bodyPr/>
        <a:lstStyle/>
        <a:p>
          <a:endParaRPr lang="en-IN"/>
        </a:p>
      </dgm:t>
    </dgm:pt>
    <dgm:pt modelId="{152863C0-D3E0-44DA-BB17-4D0A1C655DF0}" type="pres">
      <dgm:prSet presAssocID="{5B70D4EC-B51B-42E7-AEBA-B26FA9B7437A}" presName="hierRoot2" presStyleCnt="0">
        <dgm:presLayoutVars>
          <dgm:hierBranch val="init"/>
        </dgm:presLayoutVars>
      </dgm:prSet>
      <dgm:spPr/>
    </dgm:pt>
    <dgm:pt modelId="{93B90A11-43A1-4DCB-8382-090A3285D136}" type="pres">
      <dgm:prSet presAssocID="{5B70D4EC-B51B-42E7-AEBA-B26FA9B7437A}" presName="rootComposite" presStyleCnt="0"/>
      <dgm:spPr/>
    </dgm:pt>
    <dgm:pt modelId="{A6E60BA0-BC51-4CE5-BECE-04A8595C8008}" type="pres">
      <dgm:prSet presAssocID="{5B70D4EC-B51B-42E7-AEBA-B26FA9B7437A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B6C7DFD-1D10-4FA3-9712-4BAB39D1F11A}" type="pres">
      <dgm:prSet presAssocID="{5B70D4EC-B51B-42E7-AEBA-B26FA9B7437A}" presName="rootConnector" presStyleLbl="node2" presStyleIdx="2" presStyleCnt="3"/>
      <dgm:spPr/>
      <dgm:t>
        <a:bodyPr/>
        <a:lstStyle/>
        <a:p>
          <a:endParaRPr lang="en-IN"/>
        </a:p>
      </dgm:t>
    </dgm:pt>
    <dgm:pt modelId="{C09DDDED-B7BE-4732-AA2E-3BA6148EAC8B}" type="pres">
      <dgm:prSet presAssocID="{5B70D4EC-B51B-42E7-AEBA-B26FA9B7437A}" presName="hierChild4" presStyleCnt="0"/>
      <dgm:spPr/>
    </dgm:pt>
    <dgm:pt modelId="{D8AB2709-A254-4AE0-A34E-20C977FE7930}" type="pres">
      <dgm:prSet presAssocID="{5B70D4EC-B51B-42E7-AEBA-B26FA9B7437A}" presName="hierChild5" presStyleCnt="0"/>
      <dgm:spPr/>
    </dgm:pt>
    <dgm:pt modelId="{C59592FD-39E9-4194-B00B-EDE5ECC88F45}" type="pres">
      <dgm:prSet presAssocID="{845E70F9-3297-4E41-BE5C-EE8191219B6D}" presName="hierChild3" presStyleCnt="0"/>
      <dgm:spPr/>
    </dgm:pt>
  </dgm:ptLst>
  <dgm:cxnLst>
    <dgm:cxn modelId="{96043386-6EF2-4312-A29F-2C3B5C53BD25}" srcId="{1E2730BF-108A-4CFD-A7C0-27A58D99807C}" destId="{845E70F9-3297-4E41-BE5C-EE8191219B6D}" srcOrd="0" destOrd="0" parTransId="{011C69E2-3F57-4DFC-A072-B99B3073C6A5}" sibTransId="{E016596A-DD61-4B35-AEF1-2573952D2F8E}"/>
    <dgm:cxn modelId="{F540794A-D9DD-42F5-AEC3-634084D0FC3C}" type="presOf" srcId="{845E70F9-3297-4E41-BE5C-EE8191219B6D}" destId="{DC09F9B5-027B-4484-AC9B-9C6289E221BE}" srcOrd="0" destOrd="0" presId="urn:microsoft.com/office/officeart/2005/8/layout/orgChart1"/>
    <dgm:cxn modelId="{A53B2D4E-43F8-4236-8DF2-2A5057C2885E}" type="presOf" srcId="{0AC487C9-5FBC-40BE-A2C5-5558ACB609F0}" destId="{2AC89970-230D-4C6F-9F5A-3D6B8F5ADD8C}" srcOrd="0" destOrd="0" presId="urn:microsoft.com/office/officeart/2005/8/layout/orgChart1"/>
    <dgm:cxn modelId="{FD61D8AD-100E-46C6-98A8-16FDED574330}" srcId="{845E70F9-3297-4E41-BE5C-EE8191219B6D}" destId="{5B70D4EC-B51B-42E7-AEBA-B26FA9B7437A}" srcOrd="2" destOrd="0" parTransId="{5AE723EA-F8CA-4138-924E-1B0F5D4E6531}" sibTransId="{A45714A2-75D3-4882-BF75-71638E4D29AC}"/>
    <dgm:cxn modelId="{7C8758A9-3171-4D1D-886B-68C35EF4CDAD}" type="presOf" srcId="{5AE723EA-F8CA-4138-924E-1B0F5D4E6531}" destId="{35BE9351-D8E2-4B5D-92EE-0423B41F4EC8}" srcOrd="0" destOrd="0" presId="urn:microsoft.com/office/officeart/2005/8/layout/orgChart1"/>
    <dgm:cxn modelId="{B933C705-A078-4B9A-BDBB-ACEDD3CD0A16}" type="presOf" srcId="{F7AD8A55-4AD3-41D0-9A9D-030EECF8C5C7}" destId="{14F692AB-1A3D-4EA6-AA08-E8F43D5A5DEF}" srcOrd="0" destOrd="0" presId="urn:microsoft.com/office/officeart/2005/8/layout/orgChart1"/>
    <dgm:cxn modelId="{E6DFF9F1-F184-47D0-8073-F49E762D9B51}" type="presOf" srcId="{5B70D4EC-B51B-42E7-AEBA-B26FA9B7437A}" destId="{6B6C7DFD-1D10-4FA3-9712-4BAB39D1F11A}" srcOrd="1" destOrd="0" presId="urn:microsoft.com/office/officeart/2005/8/layout/orgChart1"/>
    <dgm:cxn modelId="{A584A7D7-2B01-47C6-9BF9-C64DDCB44180}" type="presOf" srcId="{845E70F9-3297-4E41-BE5C-EE8191219B6D}" destId="{6D04E6E5-0CC6-42D3-BA5A-6AA0C758D38F}" srcOrd="1" destOrd="0" presId="urn:microsoft.com/office/officeart/2005/8/layout/orgChart1"/>
    <dgm:cxn modelId="{03FC05DC-D03D-4CA2-8FE7-C119B6F2319F}" type="presOf" srcId="{5B70D4EC-B51B-42E7-AEBA-B26FA9B7437A}" destId="{A6E60BA0-BC51-4CE5-BECE-04A8595C8008}" srcOrd="0" destOrd="0" presId="urn:microsoft.com/office/officeart/2005/8/layout/orgChart1"/>
    <dgm:cxn modelId="{6E2B6C3C-5910-43B6-B468-A32B7218E9E8}" type="presOf" srcId="{0AC487C9-5FBC-40BE-A2C5-5558ACB609F0}" destId="{AF4C0A0E-E802-43AB-9458-C5E6053E4F5B}" srcOrd="1" destOrd="0" presId="urn:microsoft.com/office/officeart/2005/8/layout/orgChart1"/>
    <dgm:cxn modelId="{C3C24EB2-2648-4054-B695-ADE8DD14059E}" type="presOf" srcId="{EE6C5BDA-5D06-4C66-BC37-E0D2AF88A20B}" destId="{10B170D5-E3E0-40E2-ABFC-F41E740C7DEE}" srcOrd="0" destOrd="0" presId="urn:microsoft.com/office/officeart/2005/8/layout/orgChart1"/>
    <dgm:cxn modelId="{F3D9CEDA-554D-41D5-8679-C511C6130E62}" type="presOf" srcId="{1E2730BF-108A-4CFD-A7C0-27A58D99807C}" destId="{1F375919-1E19-4D76-B62E-A8DD2EFF315C}" srcOrd="0" destOrd="0" presId="urn:microsoft.com/office/officeart/2005/8/layout/orgChart1"/>
    <dgm:cxn modelId="{D2059933-7626-4B57-A7B9-395BCC933CD3}" type="presOf" srcId="{F7AD8A55-4AD3-41D0-9A9D-030EECF8C5C7}" destId="{B71884CE-02C3-439F-815E-71B53690D827}" srcOrd="1" destOrd="0" presId="urn:microsoft.com/office/officeart/2005/8/layout/orgChart1"/>
    <dgm:cxn modelId="{22279E27-09F8-47A2-8DA0-791E15C77288}" srcId="{845E70F9-3297-4E41-BE5C-EE8191219B6D}" destId="{F7AD8A55-4AD3-41D0-9A9D-030EECF8C5C7}" srcOrd="0" destOrd="0" parTransId="{4E0D678F-8A13-4BE5-BF90-591389D124FB}" sibTransId="{6432DFAD-4796-440C-9FEC-1AEB4E208FD0}"/>
    <dgm:cxn modelId="{3828AC93-9A0C-4AA3-8536-55C860D135C3}" srcId="{845E70F9-3297-4E41-BE5C-EE8191219B6D}" destId="{0AC487C9-5FBC-40BE-A2C5-5558ACB609F0}" srcOrd="1" destOrd="0" parTransId="{EE6C5BDA-5D06-4C66-BC37-E0D2AF88A20B}" sibTransId="{3BCC19EC-B654-4237-8CAE-F43F17C59516}"/>
    <dgm:cxn modelId="{ABB111DC-1C8F-4DD2-A3F4-7063261BE534}" type="presOf" srcId="{4E0D678F-8A13-4BE5-BF90-591389D124FB}" destId="{7314537A-306A-4D2E-BCDB-C6E70B763942}" srcOrd="0" destOrd="0" presId="urn:microsoft.com/office/officeart/2005/8/layout/orgChart1"/>
    <dgm:cxn modelId="{41142DB8-EB45-462C-A446-D8823267281A}" type="presParOf" srcId="{1F375919-1E19-4D76-B62E-A8DD2EFF315C}" destId="{80C95326-073A-4CE8-A6F7-6CAB467F0EDC}" srcOrd="0" destOrd="0" presId="urn:microsoft.com/office/officeart/2005/8/layout/orgChart1"/>
    <dgm:cxn modelId="{78AA0C7A-D7D8-4269-B478-82F91717F655}" type="presParOf" srcId="{80C95326-073A-4CE8-A6F7-6CAB467F0EDC}" destId="{C815FBBB-F70A-4360-AF8C-04C8E0FC271C}" srcOrd="0" destOrd="0" presId="urn:microsoft.com/office/officeart/2005/8/layout/orgChart1"/>
    <dgm:cxn modelId="{1A4C8481-A1C7-4AA8-8C21-B985DA973DC5}" type="presParOf" srcId="{C815FBBB-F70A-4360-AF8C-04C8E0FC271C}" destId="{DC09F9B5-027B-4484-AC9B-9C6289E221BE}" srcOrd="0" destOrd="0" presId="urn:microsoft.com/office/officeart/2005/8/layout/orgChart1"/>
    <dgm:cxn modelId="{E348F407-40D5-480C-9781-CFBDAC853027}" type="presParOf" srcId="{C815FBBB-F70A-4360-AF8C-04C8E0FC271C}" destId="{6D04E6E5-0CC6-42D3-BA5A-6AA0C758D38F}" srcOrd="1" destOrd="0" presId="urn:microsoft.com/office/officeart/2005/8/layout/orgChart1"/>
    <dgm:cxn modelId="{E0C28D5D-D93A-4C4A-8BB7-984F1DC1363F}" type="presParOf" srcId="{80C95326-073A-4CE8-A6F7-6CAB467F0EDC}" destId="{B032C459-80EC-4F3F-93D9-0E4D5450BBC8}" srcOrd="1" destOrd="0" presId="urn:microsoft.com/office/officeart/2005/8/layout/orgChart1"/>
    <dgm:cxn modelId="{37C5D89D-72A9-44E4-B8AC-BC60B8C70066}" type="presParOf" srcId="{B032C459-80EC-4F3F-93D9-0E4D5450BBC8}" destId="{7314537A-306A-4D2E-BCDB-C6E70B763942}" srcOrd="0" destOrd="0" presId="urn:microsoft.com/office/officeart/2005/8/layout/orgChart1"/>
    <dgm:cxn modelId="{536CB519-E652-4292-AD38-0F1B5CFCCE60}" type="presParOf" srcId="{B032C459-80EC-4F3F-93D9-0E4D5450BBC8}" destId="{2F7B961F-9809-4B17-9205-54C36FC2CB0C}" srcOrd="1" destOrd="0" presId="urn:microsoft.com/office/officeart/2005/8/layout/orgChart1"/>
    <dgm:cxn modelId="{58FACFA4-E2A7-4967-BA2F-B68B878633F7}" type="presParOf" srcId="{2F7B961F-9809-4B17-9205-54C36FC2CB0C}" destId="{52B92091-B721-4B62-809C-3B2385351684}" srcOrd="0" destOrd="0" presId="urn:microsoft.com/office/officeart/2005/8/layout/orgChart1"/>
    <dgm:cxn modelId="{2A222650-FCE0-4751-BC25-DF214BE060B3}" type="presParOf" srcId="{52B92091-B721-4B62-809C-3B2385351684}" destId="{14F692AB-1A3D-4EA6-AA08-E8F43D5A5DEF}" srcOrd="0" destOrd="0" presId="urn:microsoft.com/office/officeart/2005/8/layout/orgChart1"/>
    <dgm:cxn modelId="{9BC99F1F-53E5-4137-8E6E-338AB1E9EFCB}" type="presParOf" srcId="{52B92091-B721-4B62-809C-3B2385351684}" destId="{B71884CE-02C3-439F-815E-71B53690D827}" srcOrd="1" destOrd="0" presId="urn:microsoft.com/office/officeart/2005/8/layout/orgChart1"/>
    <dgm:cxn modelId="{45902FC4-ECA9-4C34-BC4D-36EC3202E8F2}" type="presParOf" srcId="{2F7B961F-9809-4B17-9205-54C36FC2CB0C}" destId="{9746227B-7CF6-4D78-913F-2E37FDF353E0}" srcOrd="1" destOrd="0" presId="urn:microsoft.com/office/officeart/2005/8/layout/orgChart1"/>
    <dgm:cxn modelId="{A51AF6A9-EA3B-4BBD-B9F5-A01E310AAB95}" type="presParOf" srcId="{2F7B961F-9809-4B17-9205-54C36FC2CB0C}" destId="{36540892-4C49-424D-9414-F22116C53FBD}" srcOrd="2" destOrd="0" presId="urn:microsoft.com/office/officeart/2005/8/layout/orgChart1"/>
    <dgm:cxn modelId="{7B159F47-F4A0-4BBA-A2AE-9600D2A464C5}" type="presParOf" srcId="{B032C459-80EC-4F3F-93D9-0E4D5450BBC8}" destId="{10B170D5-E3E0-40E2-ABFC-F41E740C7DEE}" srcOrd="2" destOrd="0" presId="urn:microsoft.com/office/officeart/2005/8/layout/orgChart1"/>
    <dgm:cxn modelId="{9F59CB2E-69E3-4EB8-9404-3FD2DB431A34}" type="presParOf" srcId="{B032C459-80EC-4F3F-93D9-0E4D5450BBC8}" destId="{B39E4F0B-9C53-429B-8850-4664E90AB807}" srcOrd="3" destOrd="0" presId="urn:microsoft.com/office/officeart/2005/8/layout/orgChart1"/>
    <dgm:cxn modelId="{41BB2C86-FDF9-474A-93A6-44D96C92EA78}" type="presParOf" srcId="{B39E4F0B-9C53-429B-8850-4664E90AB807}" destId="{005810A9-746B-4FAA-AD9C-6A917A5236FA}" srcOrd="0" destOrd="0" presId="urn:microsoft.com/office/officeart/2005/8/layout/orgChart1"/>
    <dgm:cxn modelId="{88474DD6-541C-4964-912E-4EDF45146D9A}" type="presParOf" srcId="{005810A9-746B-4FAA-AD9C-6A917A5236FA}" destId="{2AC89970-230D-4C6F-9F5A-3D6B8F5ADD8C}" srcOrd="0" destOrd="0" presId="urn:microsoft.com/office/officeart/2005/8/layout/orgChart1"/>
    <dgm:cxn modelId="{1BF4D8FD-2AD5-48A9-831D-BBF104ABCF04}" type="presParOf" srcId="{005810A9-746B-4FAA-AD9C-6A917A5236FA}" destId="{AF4C0A0E-E802-43AB-9458-C5E6053E4F5B}" srcOrd="1" destOrd="0" presId="urn:microsoft.com/office/officeart/2005/8/layout/orgChart1"/>
    <dgm:cxn modelId="{7DFE3033-2612-483F-9FD3-6E59D4305AB6}" type="presParOf" srcId="{B39E4F0B-9C53-429B-8850-4664E90AB807}" destId="{FE4DFF74-8930-45DF-B62C-781B9B2DAD63}" srcOrd="1" destOrd="0" presId="urn:microsoft.com/office/officeart/2005/8/layout/orgChart1"/>
    <dgm:cxn modelId="{8E050733-BAE9-4D91-B68E-2094673BDA7F}" type="presParOf" srcId="{B39E4F0B-9C53-429B-8850-4664E90AB807}" destId="{3041B4E4-8A10-431F-9178-062F298AB6D8}" srcOrd="2" destOrd="0" presId="urn:microsoft.com/office/officeart/2005/8/layout/orgChart1"/>
    <dgm:cxn modelId="{E09C3C72-0D4C-4DE3-AC29-5143DBD66E93}" type="presParOf" srcId="{B032C459-80EC-4F3F-93D9-0E4D5450BBC8}" destId="{35BE9351-D8E2-4B5D-92EE-0423B41F4EC8}" srcOrd="4" destOrd="0" presId="urn:microsoft.com/office/officeart/2005/8/layout/orgChart1"/>
    <dgm:cxn modelId="{E7BFE094-13D3-4887-BADC-69F29B36A5F2}" type="presParOf" srcId="{B032C459-80EC-4F3F-93D9-0E4D5450BBC8}" destId="{152863C0-D3E0-44DA-BB17-4D0A1C655DF0}" srcOrd="5" destOrd="0" presId="urn:microsoft.com/office/officeart/2005/8/layout/orgChart1"/>
    <dgm:cxn modelId="{693939DF-7913-425B-9D00-C42B0E6B41BD}" type="presParOf" srcId="{152863C0-D3E0-44DA-BB17-4D0A1C655DF0}" destId="{93B90A11-43A1-4DCB-8382-090A3285D136}" srcOrd="0" destOrd="0" presId="urn:microsoft.com/office/officeart/2005/8/layout/orgChart1"/>
    <dgm:cxn modelId="{3EAF088C-209F-4E95-ABDC-FF4F3A59E3E7}" type="presParOf" srcId="{93B90A11-43A1-4DCB-8382-090A3285D136}" destId="{A6E60BA0-BC51-4CE5-BECE-04A8595C8008}" srcOrd="0" destOrd="0" presId="urn:microsoft.com/office/officeart/2005/8/layout/orgChart1"/>
    <dgm:cxn modelId="{39701351-C3AC-4C78-B96D-AF1F77623C63}" type="presParOf" srcId="{93B90A11-43A1-4DCB-8382-090A3285D136}" destId="{6B6C7DFD-1D10-4FA3-9712-4BAB39D1F11A}" srcOrd="1" destOrd="0" presId="urn:microsoft.com/office/officeart/2005/8/layout/orgChart1"/>
    <dgm:cxn modelId="{69451F2B-38AC-441E-9819-4748D705F3C4}" type="presParOf" srcId="{152863C0-D3E0-44DA-BB17-4D0A1C655DF0}" destId="{C09DDDED-B7BE-4732-AA2E-3BA6148EAC8B}" srcOrd="1" destOrd="0" presId="urn:microsoft.com/office/officeart/2005/8/layout/orgChart1"/>
    <dgm:cxn modelId="{87CC40EF-87CC-4AF8-B600-65FAD9A934DE}" type="presParOf" srcId="{152863C0-D3E0-44DA-BB17-4D0A1C655DF0}" destId="{D8AB2709-A254-4AE0-A34E-20C977FE7930}" srcOrd="2" destOrd="0" presId="urn:microsoft.com/office/officeart/2005/8/layout/orgChart1"/>
    <dgm:cxn modelId="{DC8767B1-AC7A-458E-A86A-8B6A9269D12E}" type="presParOf" srcId="{80C95326-073A-4CE8-A6F7-6CAB467F0EDC}" destId="{C59592FD-39E9-4194-B00B-EDE5ECC88F45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910A-50AA-465C-AE6E-21807BE39214}" type="datetimeFigureOut">
              <a:rPr lang="en-US" smtClean="0"/>
              <a:pPr/>
              <a:t>11/17/2022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B0ECC-E2B7-444B-8550-3501999082F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02" name="Picture 2" descr="1000+ Good Morning Images, Photo, Pictures and pics"/>
          <p:cNvPicPr>
            <a:picLocks noChangeAspect="1" noChangeArrowheads="1"/>
          </p:cNvPicPr>
          <p:nvPr/>
        </p:nvPicPr>
        <p:blipFill>
          <a:blip r:embed="rId2"/>
          <a:srcRect t="8267"/>
          <a:stretch>
            <a:fillRect/>
          </a:stretch>
        </p:blipFill>
        <p:spPr bwMode="auto">
          <a:xfrm>
            <a:off x="1219200" y="76200"/>
            <a:ext cx="66675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Ethiology</a:t>
            </a:r>
            <a:r>
              <a:rPr lang="en-US" dirty="0" smtClean="0"/>
              <a:t> of malocclusion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Classification of etiology of malocclusion</a:t>
            </a:r>
          </a:p>
          <a:p>
            <a:r>
              <a:rPr lang="en-US" dirty="0" smtClean="0"/>
              <a:t>General factors</a:t>
            </a:r>
          </a:p>
          <a:p>
            <a:r>
              <a:rPr lang="en-US" dirty="0" smtClean="0"/>
              <a:t>Local factors</a:t>
            </a:r>
          </a:p>
          <a:p>
            <a:r>
              <a:rPr lang="en-US" dirty="0" smtClean="0"/>
              <a:t>Conclusion.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Ethiology</a:t>
            </a:r>
            <a:r>
              <a:rPr lang="en-US" dirty="0" smtClean="0"/>
              <a:t> of malocclusion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Madhu </a:t>
            </a:r>
            <a:r>
              <a:rPr lang="en-US" dirty="0" err="1" smtClean="0"/>
              <a:t>Bhaskar</a:t>
            </a:r>
            <a:r>
              <a:rPr lang="en-US" dirty="0" smtClean="0"/>
              <a:t>  MDS</a:t>
            </a:r>
          </a:p>
          <a:p>
            <a:r>
              <a:rPr lang="en-US" dirty="0" err="1" smtClean="0"/>
              <a:t>St.Joseph</a:t>
            </a:r>
            <a:r>
              <a:rPr lang="en-US" dirty="0" smtClean="0"/>
              <a:t> dental college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Introduction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Malocclusion :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Malocclusion is a condition in which there is a departure from the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normal relation of teeth to the other teeth in the same arch and/or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the teeth in the opposing arch (White TC, Gardiner JH and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Leighton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B).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Etiology of malocclusion 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study of its cause and causes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Necessity???</a:t>
            </a:r>
          </a:p>
          <a:p>
            <a:pPr>
              <a:buNone/>
            </a:pPr>
            <a:r>
              <a:rPr lang="en-US" dirty="0" smtClean="0"/>
              <a:t>Identification </a:t>
            </a:r>
          </a:p>
          <a:p>
            <a:pPr>
              <a:buNone/>
            </a:pPr>
            <a:r>
              <a:rPr lang="en-US" dirty="0" smtClean="0"/>
              <a:t>Prevention </a:t>
            </a:r>
          </a:p>
          <a:p>
            <a:pPr>
              <a:buNone/>
            </a:pPr>
            <a:r>
              <a:rPr lang="en-US" dirty="0" smtClean="0"/>
              <a:t>Interception </a:t>
            </a:r>
          </a:p>
          <a:p>
            <a:pPr>
              <a:buNone/>
            </a:pPr>
            <a:r>
              <a:rPr lang="en-US" dirty="0" smtClean="0"/>
              <a:t>Elimination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72 Father And Son Resemblance Illustrations &amp; Clip Art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676400"/>
            <a:ext cx="3505200" cy="4125351"/>
          </a:xfrm>
          <a:prstGeom prst="rect">
            <a:avLst/>
          </a:prstGeom>
          <a:noFill/>
        </p:spPr>
      </p:pic>
      <p:sp>
        <p:nvSpPr>
          <p:cNvPr id="1028" name="AutoShape 4" descr="Heredity - Free medical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0" name="AutoShape 6" descr="Heredity - Free medical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2" name="AutoShape 8" descr="Heredity fre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764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Moyers </a:t>
            </a:r>
          </a:p>
          <a:p>
            <a:r>
              <a:rPr lang="en-US" dirty="0" smtClean="0"/>
              <a:t>Heredity </a:t>
            </a:r>
          </a:p>
        </p:txBody>
      </p:sp>
      <p:pic>
        <p:nvPicPr>
          <p:cNvPr id="54274" name="Picture 2" descr="Research sheds light on how neurons control muscle movement | News Center |  Stanford Medic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600200"/>
            <a:ext cx="1868300" cy="1495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6" name="Picture 4" descr="Detailed Anatomy of the Mandible and Maxilla Qui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466850"/>
            <a:ext cx="2109355" cy="1657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8" name="Picture 6" descr="1 Individualized Orthodontic Diagnosis | Pocket Dentist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276600"/>
            <a:ext cx="4419600" cy="177876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33400" y="35814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Heredity </a:t>
            </a:r>
          </a:p>
          <a:p>
            <a:r>
              <a:rPr lang="en-US" dirty="0" smtClean="0"/>
              <a:t>Developmental </a:t>
            </a:r>
          </a:p>
          <a:p>
            <a:r>
              <a:rPr lang="en-US" dirty="0" smtClean="0"/>
              <a:t>Trauma </a:t>
            </a:r>
          </a:p>
          <a:p>
            <a:r>
              <a:rPr lang="en-US" dirty="0" smtClean="0"/>
              <a:t>Physical agents</a:t>
            </a:r>
          </a:p>
          <a:p>
            <a:r>
              <a:rPr lang="en-US" dirty="0" smtClean="0"/>
              <a:t>Habits </a:t>
            </a:r>
          </a:p>
          <a:p>
            <a:r>
              <a:rPr lang="en-US" dirty="0" smtClean="0"/>
              <a:t>Disease </a:t>
            </a:r>
          </a:p>
          <a:p>
            <a:r>
              <a:rPr lang="en-US" dirty="0" smtClean="0"/>
              <a:t>Malnutrition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Lundstrom</a:t>
            </a:r>
            <a:r>
              <a:rPr lang="en-US" sz="2800" dirty="0" smtClean="0">
                <a:solidFill>
                  <a:srgbClr val="FF0000"/>
                </a:solidFill>
              </a:rPr>
              <a:t> human traits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Tooth size </a:t>
            </a:r>
          </a:p>
          <a:p>
            <a:r>
              <a:rPr lang="en-US" sz="2400" dirty="0" smtClean="0"/>
              <a:t>Arch dimensions</a:t>
            </a:r>
          </a:p>
          <a:p>
            <a:r>
              <a:rPr lang="en-US" sz="2400" dirty="0" smtClean="0"/>
              <a:t>Crowding/spacing</a:t>
            </a:r>
          </a:p>
          <a:p>
            <a:r>
              <a:rPr lang="en-US" sz="2400" dirty="0" smtClean="0"/>
              <a:t>Abnormality of tooth shape</a:t>
            </a:r>
          </a:p>
          <a:p>
            <a:r>
              <a:rPr lang="en-US" sz="2400" dirty="0" smtClean="0"/>
              <a:t>Abnormality of tooth number</a:t>
            </a:r>
          </a:p>
          <a:p>
            <a:r>
              <a:rPr lang="en-US" sz="2400" dirty="0" err="1" smtClean="0"/>
              <a:t>Overjet</a:t>
            </a:r>
            <a:r>
              <a:rPr lang="en-US" sz="2400" dirty="0" smtClean="0"/>
              <a:t> and inter arch variations</a:t>
            </a:r>
          </a:p>
          <a:p>
            <a:r>
              <a:rPr lang="en-US" sz="2400" dirty="0" err="1" smtClean="0"/>
              <a:t>Frenum</a:t>
            </a:r>
            <a:r>
              <a:rPr lang="en-US" sz="2400" dirty="0" smtClean="0"/>
              <a:t> attachment.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Developmental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33400" y="35814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Heredity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Developmental </a:t>
            </a:r>
          </a:p>
          <a:p>
            <a:r>
              <a:rPr lang="en-US" dirty="0" smtClean="0"/>
              <a:t>Trauma </a:t>
            </a:r>
          </a:p>
          <a:p>
            <a:r>
              <a:rPr lang="en-US" dirty="0" smtClean="0"/>
              <a:t>Physical agents</a:t>
            </a:r>
          </a:p>
          <a:p>
            <a:r>
              <a:rPr lang="en-US" dirty="0" smtClean="0"/>
              <a:t>Habits </a:t>
            </a:r>
          </a:p>
          <a:p>
            <a:r>
              <a:rPr lang="en-US" dirty="0" smtClean="0"/>
              <a:t>Disease </a:t>
            </a:r>
          </a:p>
          <a:p>
            <a:r>
              <a:rPr lang="en-US" dirty="0" smtClean="0"/>
              <a:t>Malnutrition </a:t>
            </a:r>
            <a:endParaRPr lang="en-IN" dirty="0"/>
          </a:p>
        </p:txBody>
      </p:sp>
      <p:pic>
        <p:nvPicPr>
          <p:cNvPr id="55298" name="Picture 2" descr="Children | Free Full-Text | Rare Genetic Syndromes and Oral Anomalies: A  Review of the Literature and Case Series with a New Classification Proposal  | HTM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1737" y="2209800"/>
            <a:ext cx="6107463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Trauma </a:t>
            </a:r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457200" y="41910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Heredity </a:t>
            </a:r>
          </a:p>
          <a:p>
            <a:r>
              <a:rPr lang="en-US" dirty="0" smtClean="0"/>
              <a:t>Developmental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Trauma </a:t>
            </a:r>
          </a:p>
          <a:p>
            <a:r>
              <a:rPr lang="en-US" dirty="0" smtClean="0"/>
              <a:t>Physical agents</a:t>
            </a:r>
          </a:p>
          <a:p>
            <a:r>
              <a:rPr lang="en-US" dirty="0" smtClean="0"/>
              <a:t>Habits </a:t>
            </a:r>
          </a:p>
          <a:p>
            <a:r>
              <a:rPr lang="en-US" dirty="0" smtClean="0"/>
              <a:t>Disease </a:t>
            </a:r>
          </a:p>
          <a:p>
            <a:r>
              <a:rPr lang="en-US" dirty="0" smtClean="0"/>
              <a:t>Malnutrition </a:t>
            </a:r>
            <a:endParaRPr lang="en-IN" dirty="0"/>
          </a:p>
        </p:txBody>
      </p:sp>
      <p:pic>
        <p:nvPicPr>
          <p:cNvPr id="56322" name="Picture 2" descr="Do traumatic brain injuries in pregnant mothers impact fetal development?"/>
          <p:cNvPicPr>
            <a:picLocks noChangeAspect="1" noChangeArrowheads="1"/>
          </p:cNvPicPr>
          <p:nvPr/>
        </p:nvPicPr>
        <p:blipFill>
          <a:blip r:embed="rId2" cstate="print"/>
          <a:srcRect l="30496" r="24933"/>
          <a:stretch>
            <a:fillRect/>
          </a:stretch>
        </p:blipFill>
        <p:spPr bwMode="auto">
          <a:xfrm>
            <a:off x="3733800" y="1981200"/>
            <a:ext cx="1447800" cy="1828800"/>
          </a:xfrm>
          <a:prstGeom prst="rect">
            <a:avLst/>
          </a:prstGeom>
          <a:noFill/>
        </p:spPr>
      </p:pic>
      <p:pic>
        <p:nvPicPr>
          <p:cNvPr id="56324" name="Picture 4" descr="Forceps Delivery Cause Trauma to Mother &amp; Baby | BI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3810000"/>
            <a:ext cx="4725347" cy="2971800"/>
          </a:xfrm>
          <a:prstGeom prst="rect">
            <a:avLst/>
          </a:prstGeom>
          <a:noFill/>
        </p:spPr>
      </p:pic>
      <p:pic>
        <p:nvPicPr>
          <p:cNvPr id="56326" name="Picture 6" descr="PDF] Consequences of dental trauma to the primary teeth on the permanent  dentition | Semantic Schol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2057400"/>
            <a:ext cx="2924961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Habits</a:t>
            </a:r>
            <a:endParaRPr lang="en-IN" dirty="0"/>
          </a:p>
        </p:txBody>
      </p:sp>
      <p:pic>
        <p:nvPicPr>
          <p:cNvPr id="57346" name="Picture 2" descr="MyWay Dentist у Твіттері: «(2)Compulsive oral habits: Consist of those  behaviors which are fixed in child and when emotional pressures are  intolerable for the child,he or she can feel safety with th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8125" y="228600"/>
            <a:ext cx="7422075" cy="4572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45720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Heredity </a:t>
            </a:r>
          </a:p>
          <a:p>
            <a:r>
              <a:rPr lang="en-US" dirty="0" smtClean="0"/>
              <a:t>Developmental </a:t>
            </a:r>
          </a:p>
          <a:p>
            <a:r>
              <a:rPr lang="en-US" dirty="0" smtClean="0"/>
              <a:t>Trauma </a:t>
            </a:r>
          </a:p>
          <a:p>
            <a:r>
              <a:rPr lang="en-US" dirty="0" smtClean="0"/>
              <a:t>Physical agents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Habits </a:t>
            </a:r>
          </a:p>
          <a:p>
            <a:r>
              <a:rPr lang="en-US" dirty="0" smtClean="0"/>
              <a:t>Disease </a:t>
            </a:r>
          </a:p>
          <a:p>
            <a:r>
              <a:rPr lang="en-US" dirty="0" smtClean="0"/>
              <a:t>Malnutrition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Physical agents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60418" name="Picture 2" descr="Why do humans eat so much meat? | Environment | All topics from climate  change to conservation | DW | 09.05.2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1676400"/>
            <a:ext cx="3251200" cy="1828800"/>
          </a:xfrm>
          <a:prstGeom prst="rect">
            <a:avLst/>
          </a:prstGeom>
          <a:noFill/>
        </p:spPr>
      </p:pic>
      <p:pic>
        <p:nvPicPr>
          <p:cNvPr id="60420" name="Picture 4" descr="Passive Space Management in Children—Decisions in Dentist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038600"/>
            <a:ext cx="2504303" cy="1828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57200" y="45720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Heredity </a:t>
            </a:r>
          </a:p>
          <a:p>
            <a:r>
              <a:rPr lang="en-US" dirty="0" smtClean="0"/>
              <a:t>Developmental </a:t>
            </a:r>
          </a:p>
          <a:p>
            <a:r>
              <a:rPr lang="en-US" dirty="0" smtClean="0"/>
              <a:t>Trauma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Physical agents</a:t>
            </a:r>
          </a:p>
          <a:p>
            <a:r>
              <a:rPr lang="en-US" dirty="0" smtClean="0"/>
              <a:t>Habits </a:t>
            </a:r>
          </a:p>
          <a:p>
            <a:r>
              <a:rPr lang="en-US" dirty="0" smtClean="0"/>
              <a:t>Disease </a:t>
            </a:r>
          </a:p>
          <a:p>
            <a:r>
              <a:rPr lang="en-US" dirty="0" smtClean="0"/>
              <a:t>Malnutrition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Diseases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45720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Heredity </a:t>
            </a:r>
          </a:p>
          <a:p>
            <a:r>
              <a:rPr lang="en-US" dirty="0" smtClean="0"/>
              <a:t>Developmental </a:t>
            </a:r>
          </a:p>
          <a:p>
            <a:r>
              <a:rPr lang="en-US" dirty="0" smtClean="0"/>
              <a:t>Trauma </a:t>
            </a:r>
          </a:p>
          <a:p>
            <a:r>
              <a:rPr lang="en-US" dirty="0" smtClean="0"/>
              <a:t>Physical agents</a:t>
            </a:r>
          </a:p>
          <a:p>
            <a:r>
              <a:rPr lang="en-US" dirty="0" smtClean="0"/>
              <a:t>Habits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Disease </a:t>
            </a:r>
          </a:p>
          <a:p>
            <a:r>
              <a:rPr lang="en-US" dirty="0" smtClean="0"/>
              <a:t>Malnutrition </a:t>
            </a:r>
            <a:endParaRPr lang="en-IN" dirty="0"/>
          </a:p>
        </p:txBody>
      </p:sp>
      <p:pic>
        <p:nvPicPr>
          <p:cNvPr id="58370" name="Picture 2" descr="The Oral-Systemic Connection | Leander Dental Ca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133600"/>
            <a:ext cx="67056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9394" name="Picture 2" descr="How does poor nutrition/malnutrition affect your oral health? - Complete  Dental Work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0827" y="1600200"/>
            <a:ext cx="6854573" cy="4572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8600" y="44196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Heredity </a:t>
            </a:r>
          </a:p>
          <a:p>
            <a:r>
              <a:rPr lang="en-US" dirty="0" smtClean="0"/>
              <a:t>Developmental </a:t>
            </a:r>
          </a:p>
          <a:p>
            <a:r>
              <a:rPr lang="en-US" dirty="0" smtClean="0"/>
              <a:t>Trauma </a:t>
            </a:r>
          </a:p>
          <a:p>
            <a:r>
              <a:rPr lang="en-US" dirty="0" smtClean="0"/>
              <a:t>Physical agents</a:t>
            </a:r>
          </a:p>
          <a:p>
            <a:r>
              <a:rPr lang="en-US" dirty="0" smtClean="0"/>
              <a:t>Habits </a:t>
            </a:r>
          </a:p>
          <a:p>
            <a:r>
              <a:rPr lang="en-US" dirty="0" smtClean="0"/>
              <a:t>Disease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Malnutrition </a:t>
            </a:r>
            <a:endParaRPr lang="en-I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White and Gardiners classification of etiology of malocclusion</a:t>
            </a:r>
          </a:p>
          <a:p>
            <a:endParaRPr lang="en-IN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447800" y="2133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Graber  classification of Etiology of Malocclusion</a:t>
            </a:r>
            <a:endParaRPr lang="en-IN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Graber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divided the etiologic factors as general and local factors and presented a very comprehensive classification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helped in clubbing together of factors which make it easier to understand and associate a malocclusion with the etiologic factors.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factors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G-genetic </a:t>
            </a:r>
            <a:r>
              <a:rPr lang="en-US" sz="2800" dirty="0"/>
              <a:t>(</a:t>
            </a:r>
            <a:r>
              <a:rPr lang="en-US" sz="2800" dirty="0" smtClean="0"/>
              <a:t>heredity/congenital)</a:t>
            </a:r>
          </a:p>
          <a:p>
            <a:r>
              <a:rPr lang="en-US" sz="2800" dirty="0" smtClean="0"/>
              <a:t>E-environmental(pre &amp;post natal)</a:t>
            </a:r>
          </a:p>
          <a:p>
            <a:r>
              <a:rPr lang="en-US" sz="2800" dirty="0" smtClean="0"/>
              <a:t>N-nutrition </a:t>
            </a:r>
          </a:p>
          <a:p>
            <a:r>
              <a:rPr lang="en-US" sz="2800" dirty="0" smtClean="0"/>
              <a:t>E-endocrine imbalances/metabolic</a:t>
            </a:r>
          </a:p>
          <a:p>
            <a:r>
              <a:rPr lang="en-US" sz="2800" dirty="0" smtClean="0"/>
              <a:t>R-rest of mandible /chin</a:t>
            </a:r>
          </a:p>
          <a:p>
            <a:r>
              <a:rPr lang="en-US" sz="2800" dirty="0" smtClean="0"/>
              <a:t>A- abnormal habits</a:t>
            </a:r>
          </a:p>
          <a:p>
            <a:r>
              <a:rPr lang="en-US" sz="2800" dirty="0" smtClean="0"/>
              <a:t>L- local trauma ,labour trauma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Local factors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LOCAL FACTORS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Anomalies of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number:</a:t>
            </a: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   a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Supernumerary teeth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   b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Missing teeth (congenital absence or loss due to accidents, caries, etc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2. Anomalies of tooth size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Anomalies of tooth shape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Abnormal labial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frenum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: mucosal barriers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Premature loss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Prolonged retention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Delayed eruption of permanent teeth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Abnormal eruptive path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9. 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Ankylosis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Dental caries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11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. Improper dental restorations.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Heredity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Skeletal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structuresThe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underlying basal bone and other associated cranial bone structures are partially inherited. The Class III skeletal pattern is most commonly associated with familial tendencies.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Habs</a:t>
            </a:r>
            <a:r>
              <a:rPr lang="en-US" dirty="0" smtClean="0"/>
              <a:t> burgs jaw.</a:t>
            </a:r>
            <a:endParaRPr lang="en-IN" dirty="0"/>
          </a:p>
        </p:txBody>
      </p:sp>
      <p:pic>
        <p:nvPicPr>
          <p:cNvPr id="53250" name="Picture 2" descr="Hapsburg family 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04800"/>
            <a:ext cx="4425212" cy="630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Congenital </a:t>
            </a:r>
            <a:endParaRPr lang="en-IN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Congenital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factors  Congenital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defects include those malformations that are seen at the time of birth.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generally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maldevelopments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the 1st and the 2nd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branchial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arches.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left lip and cleft palate - Symptoms and causes - Mayo Clin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9876" y="4038600"/>
            <a:ext cx="2587924" cy="2743200"/>
          </a:xfrm>
          <a:prstGeom prst="rect">
            <a:avLst/>
          </a:prstGeom>
          <a:noFill/>
        </p:spPr>
      </p:pic>
      <p:pic>
        <p:nvPicPr>
          <p:cNvPr id="27652" name="Picture 4" descr="Branchial Arch (Pharyngeal arches) Derivatives Diagram | Quizl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86200"/>
            <a:ext cx="6413324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297" t="21887" r="28229" b="17503"/>
          <a:stretch>
            <a:fillRect/>
          </a:stretch>
        </p:blipFill>
        <p:spPr bwMode="auto">
          <a:xfrm>
            <a:off x="304800" y="3048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4514" name="Picture 2" descr="Pierre Robin Syndrome (Sequence): Facts, Surgery, Causes, Symptoms &amp; What  it 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4572000"/>
          </a:xfrm>
          <a:prstGeom prst="rect">
            <a:avLst/>
          </a:prstGeom>
          <a:noFill/>
        </p:spPr>
      </p:pic>
      <p:pic>
        <p:nvPicPr>
          <p:cNvPr id="64516" name="Picture 4" descr="(A) Frontal view of a patient suffering from left temporomandibular joint ankylosis. The dots indicate the severe facial asymmetry towards the left. (B) The profile view demonstrating the severe mandibular anteroposterior deficiency and convex profile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0"/>
            <a:ext cx="4057650" cy="2857500"/>
          </a:xfrm>
          <a:prstGeom prst="rect">
            <a:avLst/>
          </a:prstGeom>
          <a:noFill/>
        </p:spPr>
      </p:pic>
      <p:pic>
        <p:nvPicPr>
          <p:cNvPr id="64518" name="Picture 6" descr="Milwaukee brace - Physioped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2057400"/>
            <a:ext cx="8127999" cy="4572000"/>
          </a:xfrm>
          <a:prstGeom prst="rect">
            <a:avLst/>
          </a:prstGeom>
          <a:noFill/>
        </p:spPr>
      </p:pic>
      <p:pic>
        <p:nvPicPr>
          <p:cNvPr id="64520" name="Picture 8" descr="MACST - 3 facts of Treacher Collins Syndrome 1. It's a... | Faceboo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1600" y="1524000"/>
            <a:ext cx="6102804" cy="3429000"/>
          </a:xfrm>
          <a:prstGeom prst="rect">
            <a:avLst/>
          </a:prstGeom>
          <a:noFill/>
        </p:spPr>
      </p:pic>
      <p:pic>
        <p:nvPicPr>
          <p:cNvPr id="8" name="Picture 2" descr="Cureus | Poland-Mobius Syndrome With Unilateral Vocal Cord Paralysis in a  Neonat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0" y="1219200"/>
            <a:ext cx="5436385" cy="4572000"/>
          </a:xfrm>
          <a:prstGeom prst="rect">
            <a:avLst/>
          </a:prstGeom>
          <a:noFill/>
        </p:spPr>
      </p:pic>
      <p:sp>
        <p:nvSpPr>
          <p:cNvPr id="64522" name="AutoShape 10" descr="SciELO - Brasil - Goldenhar syndrome: clinical features with orofacial  emphasis Goldenhar syndrome: clinical features with orofacial empha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6562" name="AutoShape 2" descr="Achondroplasia Dwarfism: Definition, Symptoms &amp; Treatment | Study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2361308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5" name="Picture 5" descr="Cleidocranial dysplasia (CCD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7291" y="3429000"/>
            <a:ext cx="2475691" cy="3305175"/>
          </a:xfrm>
          <a:prstGeom prst="rect">
            <a:avLst/>
          </a:prstGeom>
          <a:noFill/>
        </p:spPr>
      </p:pic>
      <p:pic>
        <p:nvPicPr>
          <p:cNvPr id="66567" name="Picture 7" descr="Crouzon Syndrome | Children's Hospital of Philadelph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14300"/>
            <a:ext cx="3048000" cy="1714500"/>
          </a:xfrm>
          <a:prstGeom prst="rect">
            <a:avLst/>
          </a:prstGeom>
          <a:noFill/>
        </p:spPr>
      </p:pic>
      <p:sp>
        <p:nvSpPr>
          <p:cNvPr id="66569" name="AutoShape 9" descr="Facts about Down Syndrome | CD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6571" name="AutoShape 11" descr="Facts about Down Syndrome | CD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6573" name="AutoShape 13" descr="Facts about Down Syndrome | CD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6575" name="AutoShape 15" descr="Facts about Down Syndrome | CD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6577" name="Picture 17" descr="Image: Marfan Syndrome - MSD Manual Professional Edit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1002" y="76200"/>
            <a:ext cx="2097198" cy="3474720"/>
          </a:xfrm>
          <a:prstGeom prst="rect">
            <a:avLst/>
          </a:prstGeom>
          <a:noFill/>
        </p:spPr>
      </p:pic>
      <p:pic>
        <p:nvPicPr>
          <p:cNvPr id="66579" name="Picture 19" descr="Cureus | Unilateral Condylar Hyperplasia With Active Bony Overgrowth: A  Case Repo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3733800"/>
            <a:ext cx="2877679" cy="3124200"/>
          </a:xfrm>
          <a:prstGeom prst="rect">
            <a:avLst/>
          </a:prstGeom>
          <a:noFill/>
        </p:spPr>
      </p:pic>
      <p:pic>
        <p:nvPicPr>
          <p:cNvPr id="66581" name="Picture 21" descr="Teaching NeuroImages: Clinical and neuroimaging features in Gorlin-Goltz  syndrome | Neurolog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2286000"/>
            <a:ext cx="2391728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-30000" contrast="40000"/>
          </a:blip>
          <a:srcRect l="19327" t="12500" r="23865" b="6250"/>
          <a:stretch>
            <a:fillRect/>
          </a:stretch>
        </p:blipFill>
        <p:spPr bwMode="auto">
          <a:xfrm>
            <a:off x="762000" y="304800"/>
            <a:ext cx="7391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Predisposing metabolic climate and disease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Under this three separate conditions need to be stressed upon: a. Endocrine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imbalance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b. Metabolic disturbances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Infectious diseases.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isease - Congenital rubel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581400"/>
            <a:ext cx="3810000" cy="3048001"/>
          </a:xfrm>
          <a:prstGeom prst="rect">
            <a:avLst/>
          </a:prstGeom>
          <a:noFill/>
        </p:spPr>
      </p:pic>
      <p:sp>
        <p:nvSpPr>
          <p:cNvPr id="20482" name="AutoShape 2" descr="How Can Viruses Like Zika Cause Birth Defects? | Science| Smithsonian 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484" name="AutoShape 4" descr="How Can Viruses Like Zika Cause Birth Defects? | Science| Smithsonian 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486" name="AutoShape 6" descr="The Zika Virus | Council on Foreign Relati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191000"/>
            <a:ext cx="3251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30000" contrast="30000"/>
          </a:blip>
          <a:srcRect l="6442" t="27083" r="13909" b="14583"/>
          <a:stretch>
            <a:fillRect/>
          </a:stretch>
        </p:blipFill>
        <p:spPr bwMode="auto">
          <a:xfrm>
            <a:off x="76200" y="1600200"/>
            <a:ext cx="8991600" cy="370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Habits </a:t>
            </a:r>
            <a:endParaRPr lang="en-I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2300" y="381000"/>
            <a:ext cx="5143500" cy="275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3300" y="3429000"/>
            <a:ext cx="4762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Local factors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Third molar &gt; lower second premolar &gt; upper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lateral incisor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&gt; upper second premolar &gt; lower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incisor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743200"/>
            <a:ext cx="789878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Size and shape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9634" name="AutoShape 2" descr="Elements of morphology: Standard terminology for the teeth and classifying  genetic dental disorders - Dure‐Molla - 2019 - American Journal of Medical  Genetics Part A - Wiley Online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9636" name="Picture 4" descr="Elements of morphology: Standard terminology for the teeth and classifying  genetic dental disorders - Dure‐Molla - 2019 - American Journal of Medical  Genetics Part A - Wiley Online Libra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1905000"/>
            <a:ext cx="2457450" cy="1866901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1466850"/>
            <a:ext cx="47625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8" name="Picture 6" descr="42 Disorders of tooth shape and size | Pocket Dentist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886200"/>
            <a:ext cx="3733800" cy="2381250"/>
          </a:xfrm>
          <a:prstGeom prst="rect">
            <a:avLst/>
          </a:prstGeom>
          <a:noFill/>
        </p:spPr>
      </p:pic>
      <p:pic>
        <p:nvPicPr>
          <p:cNvPr id="69640" name="Picture 8" descr="Microdontia | News | Dentagam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962400"/>
            <a:ext cx="3505200" cy="2335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0658" name="Picture 2" descr="What are Hutchinson Teeth? | News | Dentaga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200400"/>
            <a:ext cx="2857500" cy="2847976"/>
          </a:xfrm>
          <a:prstGeom prst="rect">
            <a:avLst/>
          </a:prstGeom>
          <a:noFill/>
        </p:spPr>
      </p:pic>
      <p:sp>
        <p:nvSpPr>
          <p:cNvPr id="70660" name="AutoShape 4" descr="Intellect Medicos - Very amazing pictorial mnemonic for Hutchinson's triad!!! 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62" name="AutoShape 6" descr="Intellect Medicos - Very amazing pictorial mnemonic for Hutchinson's triad!!! 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64" name="AutoShape 8" descr="Intellect Medicos - Very amazing pictorial mnemonic for Hutchinson's triad!!! 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66" name="AutoShape 10" descr="Intellect Medicos - Very amazing pictorial mnemonic for Hutchinson's triad!!! 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68" name="AutoShape 12" descr="Doctordconline - Hutchinson's triad is named after Sir Jonathan Hutchinson.  It is a common pattern of presentation for congenital syphilis, and  consists of three phenomena: interstitial keratitis, Hutchinson incisors,  and eighth ner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70" name="AutoShape 14" descr="Doctordconline - Hutchinson's triad is named after Sir Jonathan Hutchinson.  It is a common pattern of presentation for congenital syphilis, and  consists of three phenomena: interstitial keratitis, Hutchinson incisors,  and eighth ner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0671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28600"/>
            <a:ext cx="478359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673" name="AutoShape 17" descr="Syphilis; mulberry molars. Courtesy of Marquette University School of... |  Download Scientific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75" name="AutoShape 19" descr="Syphilis; mulberry molars. Courtesy of Marquette University School of... |  Download Scientific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0677" name="AutoShape 21" descr="Syphilis; mulberry molars. Courtesy of Marquette University School of... |  Download Scientific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0678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95775" y="3429000"/>
            <a:ext cx="33242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682" name="Picture 2" descr="Fluorosis Facts: Information Parents &amp; Caregivers - HealthyChildren.or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4057650" cy="3705225"/>
          </a:xfrm>
          <a:prstGeom prst="rect">
            <a:avLst/>
          </a:prstGeom>
          <a:noFill/>
        </p:spPr>
      </p:pic>
      <p:pic>
        <p:nvPicPr>
          <p:cNvPr id="71684" name="Picture 4" descr="Tooth Staining: Awareness of Oral Health Effects of Tetracycline and  Minocycline - Today's RD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114800"/>
            <a:ext cx="4086225" cy="2124075"/>
          </a:xfrm>
          <a:prstGeom prst="rect">
            <a:avLst/>
          </a:prstGeom>
          <a:noFill/>
        </p:spPr>
      </p:pic>
      <p:pic>
        <p:nvPicPr>
          <p:cNvPr id="71686" name="Picture 6" descr="Nicotine and Caffeine Stains on Bottom Teeth Stock Image - Image of  dependence, dental: 1679238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4038600"/>
            <a:ext cx="2744915" cy="1828800"/>
          </a:xfrm>
          <a:prstGeom prst="rect">
            <a:avLst/>
          </a:prstGeom>
          <a:noFill/>
        </p:spPr>
      </p:pic>
      <p:pic>
        <p:nvPicPr>
          <p:cNvPr id="71688" name="Picture 8" descr="Amelogenesis imperfecta - Wikiped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1143000"/>
            <a:ext cx="3429000" cy="247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04800"/>
            <a:ext cx="6425342" cy="480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8610" name="Picture 2" descr="Fake hyperdontia photo? Real hyperdontia pictur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875" y="1600200"/>
            <a:ext cx="6394125" cy="4572000"/>
          </a:xfrm>
          <a:prstGeom prst="rect">
            <a:avLst/>
          </a:prstGeom>
          <a:noFill/>
        </p:spPr>
      </p:pic>
      <p:pic>
        <p:nvPicPr>
          <p:cNvPr id="68612" name="Picture 4" descr="A GIANT COMPOUND ODONTOME IN POSTERIOR MANDIB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47800"/>
            <a:ext cx="7680655" cy="4572000"/>
          </a:xfrm>
          <a:prstGeom prst="rect">
            <a:avLst/>
          </a:prstGeom>
          <a:noFill/>
        </p:spPr>
      </p:pic>
      <p:pic>
        <p:nvPicPr>
          <p:cNvPr id="68614" name="Picture 6" descr="Multiple Compound Odontomas in the Jaw: Case Report and Analysis of the  Literature - Journal of Oral and Maxillofacial Surge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1752600"/>
            <a:ext cx="685367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Delayed eruption/</a:t>
            </a:r>
            <a:r>
              <a:rPr lang="en-IN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dentitiotarda</a:t>
            </a:r>
            <a:r>
              <a:rPr lang="en-IN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There are two mechanisms involved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tooth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eruption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Resorption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the deciduous roots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overlying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bone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Guidance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the erupting tooth into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created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Interference with any one mechanism can lead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delayed eruption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tooth.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cleidocranial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dysostosis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delayed eruption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occurs due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defective bone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resorption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Presence of supernumerary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tooth,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Early loss of deciduous tooth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Mucosal barrier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hypothyroidism,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hypopituitarism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cause delay in eruption.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Ankylosis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the primary tooth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Ectopic eruption/abnormal eruptive path </a:t>
            </a:r>
            <a:b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Malposition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a tooth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bud,</a:t>
            </a:r>
            <a:endParaRPr lang="en-IN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Maxillary first permanent molar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incisors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the frequently affected teeth.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Maxillary first molar erupts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resorption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roots of second primary molars.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Ectopic eruption could be due to arch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length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deficiency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Transposition 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lateral incisor and canine.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Retained root fragment of primary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tooth.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loss of primary teeth.</a:t>
            </a:r>
            <a:b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Two important functions of the primary teeth are: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To act as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space maintainers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the successor.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b. To maintain the opposite tooth in the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Premature loss of the primary tooth will result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loss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space and also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derangement of occlusion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Loss of primary tooth in the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anterior region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does not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cause significant change in arch relationship.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Retained deciduous teeth</a:t>
            </a:r>
            <a:br>
              <a:rPr lang="en-IN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  This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a condition where there is delay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eruption 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permanent successor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the presence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deciduous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tooth beyond its chronological age.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There are two types of retained deciduous teeth: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those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permanent  successor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ii) those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missing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permanent successor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• Most frequently retained primary teeth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primary canines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and  primary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second molars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Reasons for retention of primary teeth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• Absence of 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permanent successor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Ectopic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eruption of permanent successor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Impacted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permanent tooth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• Presence of </a:t>
            </a:r>
            <a:r>
              <a:rPr lang="en-IN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odontome</a:t>
            </a:r>
            <a:endParaRPr lang="en-IN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IN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Ankylosis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of primary tooth.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• Hypothyroidism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IN" b="1" dirty="0">
                <a:latin typeface="Times New Roman" pitchFamily="18" charset="0"/>
                <a:cs typeface="Times New Roman" pitchFamily="18" charset="0"/>
              </a:rPr>
              <a:t>Trauma as </a:t>
            </a: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aetiologic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 factor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Trauma can affect either the jaws or teeth or both.</a:t>
            </a:r>
          </a:p>
          <a:p>
            <a:pPr>
              <a:buNone/>
            </a:pPr>
            <a:r>
              <a:rPr lang="en-IN" b="1" i="1" dirty="0">
                <a:latin typeface="Times New Roman" pitchFamily="18" charset="0"/>
                <a:cs typeface="Times New Roman" pitchFamily="18" charset="0"/>
              </a:rPr>
              <a:t>Trauma to jaws: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➤ Any fracture to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condylar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neck can retard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mandibular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growth.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➤ Trauma to TMJ also affects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growth (e.g. forceps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delivery).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➤ Mechanism by which trauma causes retarded growth is that it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interferes with function.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➤ Loss of function either due to scar or immobilization retards the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growth of mandible.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➤ In children, conservative management of fracture with early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mobilization is advised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86000"/>
            <a:ext cx="4639331" cy="307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Trauma to teeth:</a:t>
            </a:r>
            <a:b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Trauma to teeth causes malocclusion in three ways: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Damage to permanent tooth buds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b. Drift of permanent teeth after premature loss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teeth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c. By direct injury to permanent teeth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➤ The effects of trauma to the tooth are as follows: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 Trauma to primary teeth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 Displacement of the crowns of permanent tooth</a:t>
            </a:r>
          </a:p>
          <a:p>
            <a:pPr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Defective enamel formation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Short stunted roots (or) dilacerated roots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Trauma </a:t>
            </a:r>
          </a:p>
          <a:p>
            <a:endParaRPr lang="en-IN" dirty="0"/>
          </a:p>
        </p:txBody>
      </p:sp>
      <p:pic>
        <p:nvPicPr>
          <p:cNvPr id="56326" name="Picture 6" descr="PDF] Consequences of dental trauma to the primary teeth on the permanent  dentition | Semantic Scho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8484" y="2286000"/>
            <a:ext cx="6793916" cy="4247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624013"/>
            <a:ext cx="32004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High-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frenal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attachment/persistent labial 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frenum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➤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the newborn, the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frenum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seen as a large, fleshy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attachment which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joins low down over the crest of the alveolus into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incisor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papilla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➤ With time, it recedes up the labial surface of the alveolar process.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➤ Recession is because of the vertical growth of this portion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maxilla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➤ Persistence of the labial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frenum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breaks the continuity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transseptal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between the central incisors.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➤ In the presence of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invaginated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labial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frenum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the direction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transseptal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horizontal for a very short distance away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midpalatal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suture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503237"/>
            <a:ext cx="6042585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Explorer Quotes Photos - Free &amp; Royalty-Free Stock Photos from Dreamsti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331083" cy="4572000"/>
          </a:xfrm>
          <a:prstGeom prst="rect">
            <a:avLst/>
          </a:prstGeom>
          <a:noFill/>
        </p:spPr>
      </p:pic>
      <p:pic>
        <p:nvPicPr>
          <p:cNvPr id="2052" name="Picture 4" descr="Cartoon Dentist With Tools Looks Into The Open Mouth Royalty Free SVG,  Cliparts, Vectors, And Stock Illustration. Image 45150870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600200"/>
            <a:ext cx="4494508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1074</Words>
  <Application>Microsoft Office PowerPoint</Application>
  <PresentationFormat>On-screen Show (4:3)</PresentationFormat>
  <Paragraphs>203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Slide 1</vt:lpstr>
      <vt:lpstr>Ethiology of malocclusion </vt:lpstr>
      <vt:lpstr>Ethiology of malocclusion </vt:lpstr>
      <vt:lpstr>Slide 4</vt:lpstr>
      <vt:lpstr>Slide 5</vt:lpstr>
      <vt:lpstr>Slide 6</vt:lpstr>
      <vt:lpstr>Classification </vt:lpstr>
      <vt:lpstr>Lundstrom human traits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Graber  classification of Etiology of Malocclusion</vt:lpstr>
      <vt:lpstr>General factors </vt:lpstr>
      <vt:lpstr>Local factors  </vt:lpstr>
      <vt:lpstr>Heredity </vt:lpstr>
      <vt:lpstr>Slide 20</vt:lpstr>
      <vt:lpstr>Congenital </vt:lpstr>
      <vt:lpstr>Slide 22</vt:lpstr>
      <vt:lpstr>Slide 23</vt:lpstr>
      <vt:lpstr>Slide 24</vt:lpstr>
      <vt:lpstr>Slide 25</vt:lpstr>
      <vt:lpstr>Slide 26</vt:lpstr>
      <vt:lpstr>Slide 27</vt:lpstr>
      <vt:lpstr>Habits </vt:lpstr>
      <vt:lpstr>Local factors </vt:lpstr>
      <vt:lpstr>Size and shape</vt:lpstr>
      <vt:lpstr>Slide 31</vt:lpstr>
      <vt:lpstr>Slide 32</vt:lpstr>
      <vt:lpstr>Slide 33</vt:lpstr>
      <vt:lpstr>Slide 34</vt:lpstr>
      <vt:lpstr>Delayed eruption/dentitiotarda </vt:lpstr>
      <vt:lpstr>Ectopic eruption/abnormal eruptive path  </vt:lpstr>
      <vt:lpstr>Early loss of primary teeth. </vt:lpstr>
      <vt:lpstr>Retained deciduous teeth </vt:lpstr>
      <vt:lpstr>Slide 39</vt:lpstr>
      <vt:lpstr>Slide 40</vt:lpstr>
      <vt:lpstr>Slide 41</vt:lpstr>
      <vt:lpstr>Trauma to teeth: </vt:lpstr>
      <vt:lpstr>Slide 43</vt:lpstr>
      <vt:lpstr>Slide 44</vt:lpstr>
      <vt:lpstr>High-frenal attachment/persistent labial frenum </vt:lpstr>
      <vt:lpstr>Slide 46</vt:lpstr>
      <vt:lpstr>Conclusion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madhu</dc:creator>
  <cp:lastModifiedBy>madhu</cp:lastModifiedBy>
  <cp:revision>10</cp:revision>
  <dcterms:created xsi:type="dcterms:W3CDTF">2022-08-24T10:13:04Z</dcterms:created>
  <dcterms:modified xsi:type="dcterms:W3CDTF">2022-11-17T08:20:47Z</dcterms:modified>
</cp:coreProperties>
</file>