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81" r:id="rId3"/>
    <p:sldId id="256" r:id="rId4"/>
    <p:sldId id="308" r:id="rId5"/>
    <p:sldId id="258" r:id="rId6"/>
    <p:sldId id="259" r:id="rId7"/>
    <p:sldId id="261" r:id="rId8"/>
    <p:sldId id="262" r:id="rId9"/>
    <p:sldId id="260" r:id="rId10"/>
    <p:sldId id="264" r:id="rId12"/>
    <p:sldId id="265" r:id="rId13"/>
    <p:sldId id="266" r:id="rId14"/>
    <p:sldId id="267" r:id="rId15"/>
    <p:sldId id="268" r:id="rId16"/>
    <p:sldId id="269" r:id="rId17"/>
    <p:sldId id="270" r:id="rId18"/>
    <p:sldId id="272" r:id="rId19"/>
    <p:sldId id="273" r:id="rId20"/>
    <p:sldId id="277" r:id="rId21"/>
    <p:sldId id="279" r:id="rId22"/>
    <p:sldId id="278" r:id="rId23"/>
    <p:sldId id="274" r:id="rId24"/>
    <p:sldId id="275" r:id="rId25"/>
    <p:sldId id="282" r:id="rId26"/>
    <p:sldId id="271" r:id="rId27"/>
    <p:sldId id="28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72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69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10BA50-059A-471B-8764-FB0D03BB0BC4}" type="datetimeFigureOut">
              <a:rPr lang="en-IN" smtClean="0"/>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CAD225-8C42-41D0-9B3F-760522C41479}"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pPr>
              <a:lnSpc>
                <a:spcPct val="200000"/>
              </a:lnSpc>
            </a:pPr>
            <a:r>
              <a:rPr lang="en-US" dirty="0">
                <a:solidFill>
                  <a:schemeClr val="tx1">
                    <a:lumMod val="85000"/>
                    <a:lumOff val="15000"/>
                  </a:schemeClr>
                </a:solidFill>
                <a:sym typeface="+mn-ea"/>
              </a:rPr>
              <a:t>Hippocrates has laid an emphasis on it.</a:t>
            </a:r>
            <a:endParaRPr lang="en-US" dirty="0">
              <a:solidFill>
                <a:schemeClr val="tx1">
                  <a:lumMod val="85000"/>
                  <a:lumOff val="15000"/>
                </a:schemeClr>
              </a:solidFill>
            </a:endParaRPr>
          </a:p>
          <a:p>
            <a:pPr>
              <a:lnSpc>
                <a:spcPct val="200000"/>
              </a:lnSpc>
            </a:pPr>
            <a:r>
              <a:rPr lang="en-US" dirty="0">
                <a:solidFill>
                  <a:schemeClr val="tx1">
                    <a:lumMod val="85000"/>
                    <a:lumOff val="15000"/>
                  </a:schemeClr>
                </a:solidFill>
                <a:sym typeface="+mn-ea"/>
              </a:rPr>
              <a:t>The dentist has a duty to refrain from harming the patient </a:t>
            </a:r>
            <a:endParaRPr lang="en-US" dirty="0" smtClean="0">
              <a:solidFill>
                <a:schemeClr val="tx1">
                  <a:lumMod val="85000"/>
                  <a:lumOff val="15000"/>
                </a:schemeClr>
              </a:solidFill>
            </a:endParaRPr>
          </a:p>
          <a:p>
            <a:pPr>
              <a:lnSpc>
                <a:spcPct val="200000"/>
              </a:lnSpc>
            </a:pPr>
            <a:r>
              <a:rPr lang="en-IN" dirty="0" smtClean="0">
                <a:sym typeface="+mn-ea"/>
              </a:rPr>
              <a:t>Iatrogenic disease is the name we give to doctor-  induced illness </a:t>
            </a:r>
            <a:endParaRPr lang="en-IN" dirty="0" smtClean="0"/>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B462EB7-F4CB-4625-9D78-16B470477AA8}" type="datetime1">
              <a:rPr lang="en-US" smtClean="0"/>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6532"/>
            <a:ext cx="8229600" cy="1149531"/>
          </a:xfrm>
        </p:spPr>
        <p:txBody>
          <a:bodyPr>
            <a:normAutofit/>
          </a:bodyPr>
          <a:lstStyle>
            <a:lvl1pPr algn="ctr">
              <a:defRPr sz="3200" b="1">
                <a:solidFill>
                  <a:schemeClr val="accent2"/>
                </a:solidFill>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14F08E5B-2F25-481E-B2D0-EE81D1199F31}"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077200" y="6019800"/>
            <a:ext cx="762000" cy="609600"/>
          </a:xfrm>
        </p:spPr>
        <p:txBody>
          <a:bodyPr/>
          <a:lstStyle/>
          <a:p>
            <a:fld id="{B6F15528-21DE-4FAA-801E-634DDDAF4B2B}" type="slidenum">
              <a:rPr lang="en-US" smtClean="0"/>
            </a:fld>
            <a:r>
              <a:rPr lang="en-US" dirty="0" smtClean="0"/>
              <a:t>/25</a:t>
            </a:r>
            <a:endParaRPr lang="en-US" dirty="0"/>
          </a:p>
        </p:txBody>
      </p:sp>
      <p:sp>
        <p:nvSpPr>
          <p:cNvPr id="8" name="Content Placeholder 7"/>
          <p:cNvSpPr>
            <a:spLocks noGrp="1"/>
          </p:cNvSpPr>
          <p:nvPr>
            <p:ph sz="quarter" idx="1"/>
          </p:nvPr>
        </p:nvSpPr>
        <p:spPr>
          <a:xfrm>
            <a:off x="381000" y="1295400"/>
            <a:ext cx="8458200" cy="4953000"/>
          </a:xfrm>
        </p:spPr>
        <p:txBody>
          <a:bodyPr vert="horz">
            <a:normAutofit/>
          </a:bodyPr>
          <a:lstStyle>
            <a:lvl1pPr algn="just">
              <a:lnSpc>
                <a:spcPct val="150000"/>
              </a:lnSpc>
              <a:defRPr sz="2400"/>
            </a:lvl1pPr>
            <a:lvl2pPr algn="just">
              <a:lnSpc>
                <a:spcPct val="150000"/>
              </a:lnSpc>
              <a:defRPr sz="2400"/>
            </a:lvl2pPr>
            <a:lvl3pPr algn="just">
              <a:lnSpc>
                <a:spcPct val="150000"/>
              </a:lnSpc>
              <a:defRPr sz="2400"/>
            </a:lvl3pPr>
            <a:lvl4pPr algn="just">
              <a:lnSpc>
                <a:spcPct val="150000"/>
              </a:lnSpc>
              <a:defRPr sz="2400"/>
            </a:lvl4pPr>
            <a:lvl5pPr algn="just">
              <a:lnSpc>
                <a:spcPct val="150000"/>
              </a:lnSpc>
              <a:defRPr sz="2400"/>
            </a:lvl5pPr>
          </a:lstStyle>
          <a:p>
            <a:pPr lvl="0" eaLnBrk="1" latinLnBrk="0" hangingPunct="1"/>
            <a:r>
              <a:rPr lang="en-US" dirty="0" smtClean="0"/>
              <a:t>Click to edit Master text styles</a:t>
            </a:r>
            <a:endParaRPr lang="en-US" dirty="0" smtClean="0"/>
          </a:p>
          <a:p>
            <a:pPr lvl="1" eaLnBrk="1" latinLnBrk="0" hangingPunct="1"/>
            <a:r>
              <a:rPr lang="en-US" dirty="0" smtClean="0"/>
              <a:t>Second level</a:t>
            </a:r>
            <a:endParaRPr lang="en-US" dirty="0" smtClean="0"/>
          </a:p>
          <a:p>
            <a:pPr lvl="2" eaLnBrk="1" latinLnBrk="0" hangingPunct="1"/>
            <a:r>
              <a:rPr lang="en-US" dirty="0" smtClean="0"/>
              <a:t>Third level</a:t>
            </a:r>
            <a:endParaRPr lang="en-US" dirty="0" smtClean="0"/>
          </a:p>
          <a:p>
            <a:pPr lvl="3" eaLnBrk="1" latinLnBrk="0" hangingPunct="1"/>
            <a:r>
              <a:rPr lang="en-US" dirty="0" smtClean="0"/>
              <a:t>Fourth level</a:t>
            </a:r>
            <a:endParaRPr lang="en-US" dirty="0" smtClean="0"/>
          </a:p>
          <a:p>
            <a:pPr lvl="4" eaLnBrk="1" latinLnBrk="0" hangingPunct="1"/>
            <a:r>
              <a:rPr lang="en-US" dirty="0" smtClean="0"/>
              <a:t>Fifth level</a:t>
            </a:r>
            <a:endParaRPr kumimoji="0" lang="en-US" dirty="0"/>
          </a:p>
        </p:txBody>
      </p:sp>
      <p:cxnSp>
        <p:nvCxnSpPr>
          <p:cNvPr id="7" name="Straight Connector 6"/>
          <p:cNvCxnSpPr/>
          <p:nvPr userDrawn="1"/>
        </p:nvCxnSpPr>
        <p:spPr>
          <a:xfrm>
            <a:off x="152400" y="1219200"/>
            <a:ext cx="8839200" cy="0"/>
          </a:xfrm>
          <a:prstGeom prst="line">
            <a:avLst/>
          </a:prstGeom>
          <a:ln w="101600">
            <a:headEnd type="diamond"/>
            <a:tailEnd type="diamond"/>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p:txBody>
          <a:bodyPr/>
          <a:lstStyle/>
          <a:p>
            <a:fld id="{1C549649-6833-4174-8EB1-C6F36A278FB7}" type="datetime1">
              <a:rPr lang="en-US" smtClean="0"/>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F7D172A-A3FE-4E51-8582-C054A62E509A}"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7" name="Date Placeholder 6"/>
          <p:cNvSpPr>
            <a:spLocks noGrp="1"/>
          </p:cNvSpPr>
          <p:nvPr>
            <p:ph type="dt" sz="half" idx="10"/>
          </p:nvPr>
        </p:nvSpPr>
        <p:spPr/>
        <p:txBody>
          <a:bodyPr/>
          <a:lstStyle/>
          <a:p>
            <a:fld id="{17655EF9-5EB8-4330-8ED8-5B5F7641E323}" type="datetime1">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4DD63EA-9CF6-4C8B-835A-69515E68C12C}" type="datetime1">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4779B-EC04-496F-964D-BA4759B10D11}" type="datetime1">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5978A299-F087-4C42-A7EC-92711A7B581A}"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628291D6-BD9E-4187-A86A-91D6D425FDCB}" type="datetime1">
              <a:rPr lang="en-US" smtClean="0"/>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7772FB-9AD5-4ECB-8EE3-4C7D793AC0F5}"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4D1060-38A4-48DA-893B-DC2FAC2AC157}"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D1C5E07-9BD9-4F7A-B574-021348A2AE74}" type="datetime1">
              <a:rPr lang="en-US" smtClean="0"/>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panose="05020102010507070707"/>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panose="05020102010507070707"/>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panose="05020102010507070707"/>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panose="05020102010507070707"/>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7.wdp"/><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Title 2"/>
          <p:cNvSpPr>
            <a:spLocks noGrp="1"/>
          </p:cNvSpPr>
          <p:nvPr>
            <p:ph type="ctrTitle"/>
          </p:nvPr>
        </p:nvSpPr>
        <p:spPr/>
        <p:txBody>
          <a:bodyPr/>
          <a:lstStyle/>
          <a:p>
            <a:endParaRPr lang="en-IN"/>
          </a:p>
        </p:txBody>
      </p:sp>
      <p:pic>
        <p:nvPicPr>
          <p:cNvPr id="14340" name="Picture 4" descr="http://24.media.tumblr.com/tumblr_m17z4kxNdP1qbghaeo1_500.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4800" y="0"/>
            <a:ext cx="10399791" cy="69262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54380" y="3505200"/>
            <a:ext cx="5479415" cy="3046095"/>
          </a:xfrm>
          <a:prstGeom prst="rect">
            <a:avLst/>
          </a:prstGeom>
          <a:noFill/>
        </p:spPr>
        <p:txBody>
          <a:bodyPr wrap="none" lIns="91440" tIns="45720" rIns="91440" bIns="45720">
            <a:spAutoFit/>
          </a:bodyPr>
          <a:lstStyle/>
          <a:p>
            <a:pPr algn="ctr"/>
            <a:r>
              <a:rPr lang="en-US" sz="9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GOOD </a:t>
            </a:r>
            <a:endParaRPr lang="en-US" sz="9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en-IN" altLang="en-US" sz="9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MORNING</a:t>
            </a:r>
            <a:endParaRPr lang="en-IN" altLang="en-US" sz="9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Date Placeholder 4"/>
          <p:cNvSpPr>
            <a:spLocks noGrp="1"/>
          </p:cNvSpPr>
          <p:nvPr>
            <p:ph type="dt" sz="half" idx="10"/>
          </p:nvPr>
        </p:nvSpPr>
        <p:spPr/>
        <p:txBody>
          <a:bodyPr/>
          <a:lstStyle/>
          <a:p>
            <a:fld id="{A2E3465A-649C-4461-A9FF-A4495DD35FE9}" type="datetime1">
              <a:rPr lang="en-US" smtClean="0"/>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Title 2"/>
          <p:cNvSpPr>
            <a:spLocks noGrp="1"/>
          </p:cNvSpPr>
          <p:nvPr>
            <p:ph type="ctrTitle"/>
          </p:nvPr>
        </p:nvSpPr>
        <p:spPr>
          <a:xfrm>
            <a:off x="2057400" y="1676400"/>
            <a:ext cx="8229600" cy="1470025"/>
          </a:xfrm>
        </p:spPr>
        <p:txBody>
          <a:bodyPr>
            <a:noAutofit/>
          </a:bodyPr>
          <a:lstStyle/>
          <a:p>
            <a:pPr lvl="0"/>
            <a:r>
              <a:rPr lang="en-US" sz="4400" b="1" i="1" dirty="0"/>
              <a:t>ETHICS IN DENTISTRY</a:t>
            </a:r>
            <a:br>
              <a:rPr lang="en-US" sz="4400" b="1" dirty="0"/>
            </a:br>
            <a:endParaRPr lang="en-IN" sz="4400" b="1" dirty="0"/>
          </a:p>
        </p:txBody>
      </p:sp>
      <p:pic>
        <p:nvPicPr>
          <p:cNvPr id="4" name="Picture 12" descr="http://thumbs.dreamstime.com/z/medical-symbol-caduceus-illustration-gold-31974710.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4255" t="6569" r="2802" b="17698"/>
          <a:stretch>
            <a:fillRect/>
          </a:stretch>
        </p:blipFill>
        <p:spPr bwMode="auto">
          <a:xfrm>
            <a:off x="-8744" y="0"/>
            <a:ext cx="332356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cle.asucollegeoflaw.com/wp-content/uploads/2014/03/Ethics20Graphi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2971800"/>
            <a:ext cx="6096000" cy="3631712"/>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F51834A4-4EF7-4B8B-9FC9-C87A8BD0E4BC}" type="datetime1">
              <a:rPr lang="en-US" smtClean="0"/>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Date Placeholder 3"/>
          <p:cNvSpPr>
            <a:spLocks noGrp="1"/>
          </p:cNvSpPr>
          <p:nvPr>
            <p:ph type="dt" sz="half" idx="10"/>
          </p:nvPr>
        </p:nvSpPr>
        <p:spPr/>
        <p:txBody>
          <a:bodyPr/>
          <a:p>
            <a:fld id="{14F08E5B-2F25-481E-B2D0-EE81D1199F31}" type="datetime1">
              <a:rPr lang="en-US" smtClean="0"/>
            </a:fld>
            <a:endParaRPr lang="en-US"/>
          </a:p>
        </p:txBody>
      </p:sp>
      <p:sp>
        <p:nvSpPr>
          <p:cNvPr id="5" name="Slide Number Placeholder 4"/>
          <p:cNvSpPr>
            <a:spLocks noGrp="1"/>
          </p:cNvSpPr>
          <p:nvPr>
            <p:ph type="sldNum" sz="quarter" idx="12"/>
          </p:nvPr>
        </p:nvSpPr>
        <p:spPr/>
        <p:txBody>
          <a:bodyPr/>
          <a:p>
            <a:fld id="{B6F15528-21DE-4FAA-801E-634DDDAF4B2B}" type="slidenum">
              <a:rPr lang="en-US" smtClean="0"/>
            </a:fld>
            <a:r>
              <a:rPr lang="en-US" dirty="0" smtClean="0"/>
              <a:t>/25</a:t>
            </a:r>
            <a:endParaRPr lang="en-US" dirty="0"/>
          </a:p>
        </p:txBody>
      </p:sp>
      <p:pic>
        <p:nvPicPr>
          <p:cNvPr id="100" name="Content Placeholder 99"/>
          <p:cNvPicPr/>
          <p:nvPr>
            <p:ph sz="quarter" idx="1"/>
          </p:nvPr>
        </p:nvPicPr>
        <p:blipFill>
          <a:blip r:embed="rId1"/>
          <a:stretch>
            <a:fillRect/>
          </a:stretch>
        </p:blipFill>
        <p:spPr>
          <a:xfrm>
            <a:off x="381000" y="400050"/>
            <a:ext cx="8458200" cy="584835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abic Typesetting" pitchFamily="66" charset="-78"/>
              </a:rPr>
              <a:t>INTRODUCTION</a:t>
            </a:r>
            <a:endParaRPr lang="en-IN" dirty="0"/>
          </a:p>
        </p:txBody>
      </p:sp>
      <p:sp>
        <p:nvSpPr>
          <p:cNvPr id="3" name="Content Placeholder 2"/>
          <p:cNvSpPr>
            <a:spLocks noGrp="1"/>
          </p:cNvSpPr>
          <p:nvPr>
            <p:ph sz="quarter" idx="1"/>
          </p:nvPr>
        </p:nvSpPr>
        <p:spPr/>
        <p:txBody>
          <a:bodyPr>
            <a:normAutofit fontScale="92500"/>
          </a:bodyPr>
          <a:lstStyle/>
          <a:p>
            <a:r>
              <a:rPr lang="en-US" dirty="0">
                <a:latin typeface="Trebuchet MS" panose="020B0603020202020204" pitchFamily="34" charset="0"/>
              </a:rPr>
              <a:t>The Dental Profession holds a special position of trust within society. </a:t>
            </a:r>
            <a:endParaRPr lang="en-US" dirty="0">
              <a:latin typeface="Trebuchet MS" panose="020B0603020202020204" pitchFamily="34" charset="0"/>
            </a:endParaRPr>
          </a:p>
          <a:p>
            <a:endParaRPr lang="en-US" dirty="0">
              <a:latin typeface="Trebuchet MS" panose="020B0603020202020204" pitchFamily="34" charset="0"/>
            </a:endParaRPr>
          </a:p>
          <a:p>
            <a:r>
              <a:rPr lang="en-US" dirty="0">
                <a:latin typeface="Trebuchet MS" panose="020B0603020202020204" pitchFamily="34" charset="0"/>
              </a:rPr>
              <a:t>The profession has certain privileges that are not available to the public.</a:t>
            </a:r>
            <a:endParaRPr lang="en-US" dirty="0">
              <a:latin typeface="Trebuchet MS" panose="020B0603020202020204" pitchFamily="34" charset="0"/>
            </a:endParaRPr>
          </a:p>
          <a:p>
            <a:pPr>
              <a:buNone/>
            </a:pPr>
            <a:endParaRPr lang="en-US" dirty="0">
              <a:latin typeface="Trebuchet MS" panose="020B0603020202020204" pitchFamily="34" charset="0"/>
            </a:endParaRPr>
          </a:p>
          <a:p>
            <a:r>
              <a:rPr lang="en-US" dirty="0">
                <a:latin typeface="Trebuchet MS" panose="020B0603020202020204" pitchFamily="34" charset="0"/>
              </a:rPr>
              <a:t>The profession makes a commitment to the society that its members will follow to high ethical standards of conduct.</a:t>
            </a:r>
            <a:endParaRPr lang="en-US" dirty="0">
              <a:latin typeface="Trebuchet MS" panose="020B0603020202020204" pitchFamily="34" charset="0"/>
            </a:endParaRPr>
          </a:p>
          <a:p>
            <a:endParaRPr lang="en-US" dirty="0">
              <a:latin typeface="Trebuchet MS" panose="020B0603020202020204" pitchFamily="34" charset="0"/>
            </a:endParaRPr>
          </a:p>
          <a:p>
            <a:endParaRPr lang="en-IN" dirty="0"/>
          </a:p>
        </p:txBody>
      </p:sp>
      <p:sp>
        <p:nvSpPr>
          <p:cNvPr id="4" name="Date Placeholder 3"/>
          <p:cNvSpPr>
            <a:spLocks noGrp="1"/>
          </p:cNvSpPr>
          <p:nvPr>
            <p:ph type="dt" sz="half" idx="10"/>
          </p:nvPr>
        </p:nvSpPr>
        <p:spPr/>
        <p:txBody>
          <a:bodyPr/>
          <a:lstStyle/>
          <a:p>
            <a:fld id="{FD4D3F0B-8874-4264-B518-6FF20992AA9D}"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a:t>
            </a:r>
            <a:endParaRPr lang="en-IN" dirty="0"/>
          </a:p>
        </p:txBody>
      </p:sp>
      <p:sp>
        <p:nvSpPr>
          <p:cNvPr id="3" name="Content Placeholder 2"/>
          <p:cNvSpPr>
            <a:spLocks noGrp="1"/>
          </p:cNvSpPr>
          <p:nvPr>
            <p:ph sz="quarter" idx="1"/>
          </p:nvPr>
        </p:nvSpPr>
        <p:spPr/>
        <p:txBody>
          <a:bodyPr/>
          <a:lstStyle/>
          <a:p>
            <a:r>
              <a:rPr lang="en-US" dirty="0">
                <a:solidFill>
                  <a:schemeClr val="tx1">
                    <a:lumMod val="85000"/>
                    <a:lumOff val="15000"/>
                  </a:schemeClr>
                </a:solidFill>
              </a:rPr>
              <a:t>Derived from Greek word ethos meaning “character or conduct</a:t>
            </a:r>
            <a:r>
              <a:rPr lang="en-US" dirty="0" smtClean="0">
                <a:solidFill>
                  <a:schemeClr val="tx1">
                    <a:lumMod val="85000"/>
                    <a:lumOff val="15000"/>
                  </a:schemeClr>
                </a:solidFill>
              </a:rPr>
              <a:t>”.</a:t>
            </a:r>
            <a:endParaRPr lang="en-US" dirty="0">
              <a:solidFill>
                <a:schemeClr val="tx1">
                  <a:lumMod val="85000"/>
                  <a:lumOff val="15000"/>
                </a:schemeClr>
              </a:solidFill>
            </a:endParaRPr>
          </a:p>
          <a:p>
            <a:endParaRPr lang="en-US" dirty="0" smtClean="0">
              <a:solidFill>
                <a:schemeClr val="tx1">
                  <a:lumMod val="85000"/>
                  <a:lumOff val="15000"/>
                </a:schemeClr>
              </a:solidFill>
            </a:endParaRPr>
          </a:p>
          <a:p>
            <a:pPr marL="0" indent="0">
              <a:buNone/>
            </a:pPr>
            <a:r>
              <a:rPr lang="en-US" dirty="0" smtClean="0">
                <a:solidFill>
                  <a:srgbClr val="C00000"/>
                </a:solidFill>
              </a:rPr>
              <a:t>Ethics Definition.</a:t>
            </a:r>
            <a:endParaRPr lang="en-US" dirty="0">
              <a:solidFill>
                <a:srgbClr val="C00000"/>
              </a:solidFill>
            </a:endParaRPr>
          </a:p>
          <a:p>
            <a:r>
              <a:rPr lang="en-IN" dirty="0"/>
              <a:t>It is the philosophy of human conduct, a way of stating and evaluating principles by which problems of </a:t>
            </a:r>
            <a:r>
              <a:rPr lang="en-IN" dirty="0" err="1"/>
              <a:t>behavior</a:t>
            </a:r>
            <a:r>
              <a:rPr lang="en-IN" dirty="0"/>
              <a:t> can be solved.</a:t>
            </a:r>
            <a:br>
              <a:rPr lang="en-IN" dirty="0"/>
            </a:br>
            <a:endParaRPr lang="en-US" dirty="0">
              <a:solidFill>
                <a:schemeClr val="tx1">
                  <a:lumMod val="85000"/>
                  <a:lumOff val="15000"/>
                </a:schemeClr>
              </a:solidFill>
            </a:endParaRPr>
          </a:p>
        </p:txBody>
      </p:sp>
      <p:pic>
        <p:nvPicPr>
          <p:cNvPr id="3074" name="Picture 2" descr="http://www.ualr.edu/vspillai/images/Ethics-cloud.png"/>
          <p:cNvPicPr>
            <a:picLocks noChangeAspect="1" noChangeArrowheads="1"/>
          </p:cNvPicPr>
          <p:nvPr/>
        </p:nvPicPr>
        <p:blipFill>
          <a:blip r:embed="rId1" cstate="print">
            <a:extLst>
              <a:ext uri="{BEBA8EAE-BF5A-486C-A8C5-ECC9F3942E4B}">
                <a14:imgProps xmlns:a14="http://schemas.microsoft.com/office/drawing/2010/main">
                  <a14:imgLayer r:embed="rId2">
                    <a14:imgEffect>
                      <a14:artisticLineDrawing trans="25000"/>
                    </a14:imgEffect>
                  </a14:imgLayer>
                </a14:imgProps>
              </a:ext>
              <a:ext uri="{28A0092B-C50C-407E-A947-70E740481C1C}">
                <a14:useLocalDpi xmlns:a14="http://schemas.microsoft.com/office/drawing/2010/main" val="0"/>
              </a:ext>
            </a:extLst>
          </a:blip>
          <a:srcRect/>
          <a:stretch>
            <a:fillRect/>
          </a:stretch>
        </p:blipFill>
        <p:spPr bwMode="auto">
          <a:xfrm>
            <a:off x="4267200" y="4267200"/>
            <a:ext cx="3581400" cy="231119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5C157E72-5D7A-429C-A6BB-098005182565}"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14300" tIns="57150" rIns="114300"/>
          <a:lstStyle/>
          <a:p>
            <a:r>
              <a:rPr lang="en-US" dirty="0" smtClean="0"/>
              <a:t>Dental Ethics</a:t>
            </a:r>
            <a:endParaRPr lang="en-US" dirty="0"/>
          </a:p>
        </p:txBody>
      </p:sp>
      <p:sp>
        <p:nvSpPr>
          <p:cNvPr id="3" name="Content Placeholder 2"/>
          <p:cNvSpPr>
            <a:spLocks noGrp="1"/>
          </p:cNvSpPr>
          <p:nvPr>
            <p:ph idx="1"/>
          </p:nvPr>
        </p:nvSpPr>
        <p:spPr/>
        <p:txBody>
          <a:bodyPr lIns="114300" tIns="57150" rIns="114300" bIns="57150">
            <a:normAutofit/>
          </a:bodyPr>
          <a:lstStyle/>
          <a:p>
            <a:r>
              <a:rPr lang="en-US" sz="2500" dirty="0">
                <a:solidFill>
                  <a:srgbClr val="C00000"/>
                </a:solidFill>
              </a:rPr>
              <a:t>Dental ethics </a:t>
            </a:r>
            <a:endParaRPr lang="en-US" sz="2500" dirty="0">
              <a:solidFill>
                <a:srgbClr val="C00000"/>
              </a:solidFill>
            </a:endParaRPr>
          </a:p>
          <a:p>
            <a:pPr marL="0" indent="0">
              <a:buNone/>
            </a:pPr>
            <a:r>
              <a:rPr lang="en-US" sz="2500" dirty="0">
                <a:solidFill>
                  <a:schemeClr val="tx1">
                    <a:lumMod val="85000"/>
                    <a:lumOff val="15000"/>
                  </a:schemeClr>
                </a:solidFill>
              </a:rPr>
              <a:t>                            “The moral duties and obligations of a dentist towards his/her patients, professional colleagues and society”.</a:t>
            </a:r>
            <a:endParaRPr lang="en-US" sz="2500" dirty="0">
              <a:solidFill>
                <a:schemeClr val="tx1">
                  <a:lumMod val="85000"/>
                  <a:lumOff val="15000"/>
                </a:schemeClr>
              </a:solidFill>
            </a:endParaRPr>
          </a:p>
          <a:p>
            <a:pPr marL="0" indent="0">
              <a:buNone/>
            </a:pPr>
            <a:endParaRPr lang="en-US" sz="2500" dirty="0">
              <a:solidFill>
                <a:schemeClr val="tx1">
                  <a:lumMod val="85000"/>
                  <a:lumOff val="15000"/>
                </a:schemeClr>
              </a:solidFill>
            </a:endParaRPr>
          </a:p>
          <a:p>
            <a:r>
              <a:rPr lang="en-US" sz="2500" dirty="0">
                <a:solidFill>
                  <a:schemeClr val="tx1">
                    <a:lumMod val="85000"/>
                    <a:lumOff val="15000"/>
                  </a:schemeClr>
                </a:solidFill>
              </a:rPr>
              <a:t>Dental ethics applies moral principles and virtues to the practice of dentistry.</a:t>
            </a:r>
            <a:endParaRPr lang="en-US" sz="25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sp>
        <p:nvSpPr>
          <p:cNvPr id="5" name="Date Placeholder 4"/>
          <p:cNvSpPr>
            <a:spLocks noGrp="1"/>
          </p:cNvSpPr>
          <p:nvPr>
            <p:ph type="dt" sz="half" idx="10"/>
          </p:nvPr>
        </p:nvSpPr>
        <p:spPr/>
        <p:txBody>
          <a:bodyPr/>
          <a:lstStyle/>
          <a:p>
            <a:fld id="{E7D0650C-149D-4DFA-B179-F41CDFF8527A}"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14300" tIns="57150" rIns="114300"/>
          <a:lstStyle/>
          <a:p>
            <a:r>
              <a:rPr lang="en-US" dirty="0" smtClean="0"/>
              <a:t>Principles of Dental Ethics</a:t>
            </a:r>
            <a:endParaRPr lang="en-US" dirty="0"/>
          </a:p>
        </p:txBody>
      </p:sp>
      <p:sp>
        <p:nvSpPr>
          <p:cNvPr id="3" name="Content Placeholder 2"/>
          <p:cNvSpPr>
            <a:spLocks noGrp="1"/>
          </p:cNvSpPr>
          <p:nvPr>
            <p:ph idx="1"/>
          </p:nvPr>
        </p:nvSpPr>
        <p:spPr>
          <a:xfrm>
            <a:off x="76200" y="1143000"/>
            <a:ext cx="9067800" cy="5867400"/>
          </a:xfrm>
        </p:spPr>
        <p:txBody>
          <a:bodyPr lIns="114300" tIns="57150" rIns="114300" bIns="57150">
            <a:noAutofit/>
          </a:bodyPr>
          <a:lstStyle/>
          <a:p>
            <a:pPr algn="just">
              <a:buFont typeface="Wingdings" panose="05000000000000000000" pitchFamily="2" charset="2"/>
              <a:buChar char="q"/>
            </a:pPr>
            <a:r>
              <a:rPr lang="en-US" sz="2300" dirty="0">
                <a:solidFill>
                  <a:schemeClr val="tx1">
                    <a:lumMod val="85000"/>
                    <a:lumOff val="15000"/>
                  </a:schemeClr>
                </a:solidFill>
              </a:rPr>
              <a:t>These principles help in choosing the right course of actions in certain difficult decision making situations</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a:p>
            <a:pPr marL="0" indent="0">
              <a:buNone/>
            </a:pPr>
            <a:r>
              <a:rPr lang="en-US" sz="2300" dirty="0">
                <a:solidFill>
                  <a:schemeClr val="tx1">
                    <a:lumMod val="85000"/>
                    <a:lumOff val="15000"/>
                  </a:schemeClr>
                </a:solidFill>
              </a:rPr>
              <a:t>The principles of ethics are as under:</a:t>
            </a:r>
            <a:endParaRPr lang="en-US" sz="2300" dirty="0">
              <a:solidFill>
                <a:schemeClr val="tx1">
                  <a:lumMod val="85000"/>
                  <a:lumOff val="15000"/>
                </a:schemeClr>
              </a:solidFill>
            </a:endParaRPr>
          </a:p>
          <a:p>
            <a:r>
              <a:rPr lang="en-US" sz="2300" dirty="0">
                <a:solidFill>
                  <a:schemeClr val="tx1">
                    <a:lumMod val="85000"/>
                    <a:lumOff val="15000"/>
                  </a:schemeClr>
                </a:solidFill>
              </a:rPr>
              <a:t>To do no harm</a:t>
            </a:r>
            <a:endParaRPr lang="en-US" sz="2300" dirty="0">
              <a:solidFill>
                <a:schemeClr val="tx1">
                  <a:lumMod val="85000"/>
                  <a:lumOff val="15000"/>
                </a:schemeClr>
              </a:solidFill>
            </a:endParaRPr>
          </a:p>
          <a:p>
            <a:pPr algn="just"/>
            <a:r>
              <a:rPr lang="en-US" sz="2300" dirty="0" smtClean="0">
                <a:solidFill>
                  <a:schemeClr val="tx1">
                    <a:lumMod val="85000"/>
                    <a:lumOff val="15000"/>
                  </a:schemeClr>
                </a:solidFill>
              </a:rPr>
              <a:t>To </a:t>
            </a:r>
            <a:r>
              <a:rPr lang="en-US" sz="2300" dirty="0">
                <a:solidFill>
                  <a:schemeClr val="tx1">
                    <a:lumMod val="85000"/>
                    <a:lumOff val="15000"/>
                  </a:schemeClr>
                </a:solidFill>
              </a:rPr>
              <a:t>do good</a:t>
            </a:r>
            <a:endParaRPr lang="en-US" sz="2300" dirty="0">
              <a:solidFill>
                <a:schemeClr val="tx1">
                  <a:lumMod val="85000"/>
                  <a:lumOff val="15000"/>
                </a:schemeClr>
              </a:solidFill>
            </a:endParaRPr>
          </a:p>
          <a:p>
            <a:pPr algn="just"/>
            <a:r>
              <a:rPr lang="en-US" sz="2300" dirty="0" smtClean="0">
                <a:solidFill>
                  <a:schemeClr val="tx1">
                    <a:lumMod val="85000"/>
                    <a:lumOff val="15000"/>
                  </a:schemeClr>
                </a:solidFill>
              </a:rPr>
              <a:t>Respect for persons</a:t>
            </a:r>
            <a:endParaRPr lang="en-US" sz="2300" dirty="0" smtClean="0">
              <a:solidFill>
                <a:schemeClr val="tx1">
                  <a:lumMod val="85000"/>
                  <a:lumOff val="15000"/>
                </a:schemeClr>
              </a:solidFill>
            </a:endParaRPr>
          </a:p>
          <a:p>
            <a:pPr algn="just"/>
            <a:r>
              <a:rPr lang="en-US" sz="2300" dirty="0" smtClean="0">
                <a:solidFill>
                  <a:schemeClr val="tx1">
                    <a:lumMod val="85000"/>
                    <a:lumOff val="15000"/>
                  </a:schemeClr>
                </a:solidFill>
              </a:rPr>
              <a:t>Justice</a:t>
            </a:r>
            <a:endParaRPr lang="en-US" sz="2300" dirty="0">
              <a:solidFill>
                <a:schemeClr val="tx1">
                  <a:lumMod val="85000"/>
                  <a:lumOff val="15000"/>
                </a:schemeClr>
              </a:solidFill>
            </a:endParaRPr>
          </a:p>
          <a:p>
            <a:pPr algn="just"/>
            <a:r>
              <a:rPr lang="en-US" sz="2300" dirty="0" smtClean="0">
                <a:solidFill>
                  <a:schemeClr val="tx1">
                    <a:lumMod val="85000"/>
                    <a:lumOff val="15000"/>
                  </a:schemeClr>
                </a:solidFill>
              </a:rPr>
              <a:t>Truthfulness/Veracity</a:t>
            </a:r>
            <a:endParaRPr lang="en-US" sz="2300" dirty="0">
              <a:solidFill>
                <a:schemeClr val="tx1">
                  <a:lumMod val="85000"/>
                  <a:lumOff val="15000"/>
                </a:schemeClr>
              </a:solidFill>
            </a:endParaRPr>
          </a:p>
          <a:p>
            <a:pPr algn="just"/>
            <a:r>
              <a:rPr lang="en-US" sz="2300" dirty="0">
                <a:solidFill>
                  <a:schemeClr val="tx1">
                    <a:lumMod val="85000"/>
                    <a:lumOff val="15000"/>
                  </a:schemeClr>
                </a:solidFill>
              </a:rPr>
              <a:t>confidentiality</a:t>
            </a:r>
            <a:endParaRPr lang="en-US" sz="23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91000" y="2819400"/>
            <a:ext cx="4126840" cy="336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p:cNvSpPr>
            <a:spLocks noGrp="1"/>
          </p:cNvSpPr>
          <p:nvPr>
            <p:ph type="dt" sz="half" idx="10"/>
          </p:nvPr>
        </p:nvSpPr>
        <p:spPr/>
        <p:txBody>
          <a:bodyPr/>
          <a:lstStyle/>
          <a:p>
            <a:fld id="{A9B7E6CF-105B-4DBC-B812-512DE1A4BA2C}"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To do no harm( Non Maleficence)</a:t>
            </a:r>
            <a:endParaRPr lang="en-IN" dirty="0"/>
          </a:p>
        </p:txBody>
      </p:sp>
      <p:sp>
        <p:nvSpPr>
          <p:cNvPr id="3" name="Content Placeholder 2"/>
          <p:cNvSpPr>
            <a:spLocks noGrp="1"/>
          </p:cNvSpPr>
          <p:nvPr>
            <p:ph sz="quarter" idx="1"/>
          </p:nvPr>
        </p:nvSpPr>
        <p:spPr>
          <a:xfrm>
            <a:off x="228600" y="1600200"/>
            <a:ext cx="8458200" cy="4953000"/>
          </a:xfrm>
        </p:spPr>
        <p:txBody>
          <a:bodyPr/>
          <a:lstStyle/>
          <a:p>
            <a:pPr>
              <a:lnSpc>
                <a:spcPct val="200000"/>
              </a:lnSpc>
            </a:pPr>
            <a:r>
              <a:rPr lang="en-IN" dirty="0" smtClean="0"/>
              <a:t>Foundation of social morality</a:t>
            </a:r>
            <a:endParaRPr lang="en-IN" dirty="0" smtClean="0"/>
          </a:p>
          <a:p>
            <a:pPr>
              <a:lnSpc>
                <a:spcPct val="200000"/>
              </a:lnSpc>
            </a:pPr>
            <a:r>
              <a:rPr lang="en-US" dirty="0">
                <a:solidFill>
                  <a:schemeClr val="tx1">
                    <a:lumMod val="85000"/>
                    <a:lumOff val="15000"/>
                  </a:schemeClr>
                </a:solidFill>
              </a:rPr>
              <a:t>Use of unsterilized instruments, under-filling or overfilling, carelessness in handling hard and soft tissues can harm the patients.</a:t>
            </a:r>
            <a:endParaRPr lang="en-US" dirty="0">
              <a:solidFill>
                <a:schemeClr val="tx1">
                  <a:lumMod val="85000"/>
                  <a:lumOff val="15000"/>
                </a:schemeClr>
              </a:solidFill>
            </a:endParaRPr>
          </a:p>
          <a:p>
            <a:pPr>
              <a:lnSpc>
                <a:spcPct val="200000"/>
              </a:lnSpc>
            </a:pPr>
            <a:endParaRPr lang="en-IN" dirty="0"/>
          </a:p>
        </p:txBody>
      </p:sp>
      <p:sp>
        <p:nvSpPr>
          <p:cNvPr id="4" name="AutoShape 2" descr="data:image/jpeg;base64,/9j/4AAQSkZJRgABAQAAAQABAAD/2wCEAAkGBxQTEhUUExQWFhQXFR0aGRgYFxYXGBwXFxkXGBocGBgYHCggGRolHxcYIjEiJSkrLi4uGB8zODMsNygtLisBCgoKDg0OGhAQFywcHyQsLCwsLCwsLCwsLCwsLCwsLCwsLCwsLCwsLCwsLCwsLCwsLCwsLCwsLCssLCwsLCwsLP/AABEIAMIBAwMBIgACEQEDEQH/xAAcAAABBAMBAAAAAAAAAAAAAAAABAUGBwIDCAH/xABKEAACAAQDBQUEBgcGAwkBAAABAgADBBEFEiEGMUFRYQcTInGBMpGhsRRCUsHR8AgjU2JygpIVM5OisuEXwuIlNHN0g6Oz0tMk/8QAGQEBAQEBAQEAAAAAAAAAAAAAAAECBAMF/8QAIBEBAQACAgIDAQEAAAAAAAAAAAECEQMhEjETQWFRIv/aAAwDAQACEQMRAD8Ao2CCCKCCCCAIIIIAgggiAgggigggggCCCCAIIIIAggj2A8gjNUJ3C8OdLgjt7XhHXlBZLTVBDv8AQpKt4n0BFxr8I1vOli+VYm18TXHsKHe5vYeUZoqt0ipojgjdNkW3aiNMRBBBBFBBBBAEEEEAQQQQBBBBAEEEEAQQQRAQR6ovC2ko76toB8YGiK0ZLLJvYE232Bh6wCilzZ2Sa2UZGK2tcsNy366n0ifd33S5KZEmSbABdAxAublrat4je/3RjLkmL24+Hym9q0wjCnqGKoVGVcxzG2lwPvEZY5g700wo+vJhex98TiRhEt2M2SDKmr/eSyLXU6MCOR5iF1Vh6VMp5My5mLYo/G34jdGPl7/G/h/z+qoghTX0bSpjS3Fip944EdDCaPf25hBBBFBDhhWGmaeOW/DeeghBEqwaWe5ltL3gsG8yfwtGcrqNYTdbDSrLW4FjciwOoHXjCc1zMuXLob7gb3iR4HstUzR3ndFlbRSfDu4jn/tC/afZ1pCS1QBWYEnTW45fHXp1jx85vTp+OybVrUSCN4I89PffdGnL8vjD9No8oJOtjyOupsff+dYbp8uwuN1vj+J19I9ZXhcSObLFr21Fo1pLOg4n74WIhN7i1zceen3RrmplYdNfdFZsYS1Nm6W/A+68ap8vjx4iMy5ueZN/U3jKWAST01ghHBG2olZWIjVBBBBBFBBBBAEEEEAQQQQBBBBEBBBBALsPkXBNr8Px9d0L2lnJpw3nry9I30aBFQqL5h8tSfONs+o8VipQDfpf5xi3t7THpnhOzE6e5KFAAbXZitiQSLWF76GJBQ0FTKN/ZmDfbxI45kcG5xEv7RmhsyE21011F7i/UcDwiS4Vj8wak59NVf2vQ8Y8+TdevH4w/JVrO+rkmjeOP8pjdJlk67mXcbb410GKo7KwA7wG4BGo9++HutmBgDYAkfVFo8NujSGbUYIJ630E1dzc+h6fKK8n0bo+RlIflv8AdbeIuKYl9LQim0zKcyaMBa40a172zb7R7cXLrqufl4t9xVSUUwqziW5RDZmCmynkx4boTx0dsrLWbJdwoBLWfSxZwoDM3MkZdekR3bbs2lzZbTqVAk9dci2CvxItuDcjHU5FKiFNFUOpsjFcxANjz03RodCCQQQRoQdCCOBHOFGGSS82Wo3tMUDzLACF9EdW00kS0VFFgigAdAAIiXadJPcJOXerZSeStY3HkRb+aJW1TKDZO8XNyJhLidOk+W0txmRwQfxB5iPm42y7fTs3FJTXWaNGB1tbdoN9uvXyhonU+420zE/d90Pm0+wdRTMzyrzJO8MLZgu85hv47xDUQUW7KSbeEX+NuAjrxylc2WN+zVWpb3/AgnX0tCNxe1+A1PQb4m9Ls2GFOZ4LPVG0uWrZBa2a8yZYkacAPUQ3doGzH0Bky+xMBFs2bKynVc1hcbjujWPJLdM5cOUnkir8/L4b4yowOO75xhPOgtyjKkGoj0eH22Y6P1v8q/KG6F2MTLzD+6AvuEIYkL7EEEEVBBBBAEEEEAQQQQBBBBEBHojyCKJ52UTVaslo2tlmWB55SR8z7ouXEcFppyMryk1G+wBHkY5/2AqxKxCndjZQ9jbkysu71i76vbCiGneqG3WO+/lHLyyzPcdnDZcdVA8e2YEm+TdyiPSMNmu2VEZjv8I+PSJ3tHtNTS0BY5yw0tuiFydtZyMxkIFVrbx9g3Gt+d4mHlW+TxntI6HBZhQGchWap+0uYgAkNYHRtwN/OJVh+H5pd3tmUbxubr584rmTtLMYsxurNv4wtTbV5aat7QNrKeG++6Jlx5XsnJjrR+qZmV7DnHpcHVogFVteGJOVifQfKNOG49OmTQqqut/tEgAEk38o18NT58V/7IyVFKvNmZvebD5CHCtq1lrci5O7rCLA5BlUshX9tZalv4mGYj3mEmN1GZl5C3zjqwx6kced3lag/alsE0wfTKZLzCB3stbaj7Y/eGl+Y+NSTqd5Rs6tLYajMCp04i8dW0M3Na+4jdCOqwtM4lFFKngRcW3nfFvSSbQjZvZ166hlVjOZc9ixNgbTAjFQ1t4LAcDrviXYJhBQX7xip+qdw8rm8P7FZaKigKoAVQNByAEJ6mZlWPnZX+Po4S67J65lAYG1gp+UU1Jl5albarmG/XTU2HMRaFW2YNxvpEGrMJRGMwb78/z198axvVWz0d6xitbSSZTOGyd8StrIp8JVrj2CPcbREO2fEBMnpJU37sF2P7znQe4fGJxWbSUtLTljaZUFFGQLdtB4Qx4KN/vim8VqGmu82YfE7Fm8zGuKd7XlynhYYRC3DxdhfnCVo30b2ueQjsvp8yeyepa7sf3j841R7HkEEEEEAQQQQBBBBAEEEEAQQQQBBBBAbaWeUdXXerBh5g3jo2pweRiEmVNl5cjqHPhXew11tcHgbco5tizuyPaRgxo2awa5lk8Da5X4XHrHjyy63Htw5SXVSPtKwOTJpqYKugYj5mIzT4XJ7oTNLW+USjtUk1Dy5Ikp3iy7m9iTu18PQcbxWlHUOqOHb2je3XnaPKS3Hp02yXtjXVgzELYCEOIT7yVHHP8AC2o+UaZx1hJPm3sOAjoxjkzu60xZvY7gQfvalwMiOqXPIDOw9boPWKytDnhWP1NOCsmayKTmKixUta1ypBBNo283TM6rzkm2835jSG2qTMSecVFhfaZUrpMRH8rofvESXD+1KQxCzpUyWSd4yuo6mxBt6GNywWLg8/xBPrXhy2mp3aUTLNnXiOXEe6/wiJrWCwmymDAi4YG4IiV4NWmbLubekMosukdwfDZSfrHa5zZgZkxz4tdRc2/CHjEJoMsOCCOhBHw3xq7gS52RlDKxuoO6/HfHuOMLALlAHC2kcPPjMcundxZ3LGbpsmvpp+MRrEmvv4Q61tTlBY6ac+UQ+vxTMxA+EYxm27SikQTJwFrgjX0EMm1mGqpNhpE22Owo6zHFrjQdIQbW4fnJAhMtZNZTeKnptMb7o8moQp0O+xPC+8C+68WdgGxD1V7eBFPimEE2HID6zHgPfCzbnZqUtMsqQuVFvvNyzkZgzHiTa3QaDSOzC+T5/JjMVNwR7HkaeYj0x5HpgPIIIIAggggCCCCICCCCAIIIIoIWYdVvImJNQ2dTdTyjSsg2zHQfOMLmGhdmG1kutpu8RJN7WfOWJDcQba/7RXu0FH3THKZYH7q290Jdk8d+jFgyd5Kf21zFW04qw3HfpuMSnEcMo6lc9O2bmCzZ1PIqTeOezwv465n546+1cTJkazDjiOGmSTmNuQO8+nLrCBBcjzj3l36c2UsvZRIlX06RrqZRU9OBh2oac8N+7yA03QlxWq1ZNDqLm3Ll740yT0a6x7NFpgHWMsMW5jDEG/WGAk+CY/Mp2IU3Q/UPsk8/3T1izdke0OhRAs12lsTrnU2B5ZhcesUaZtxGMyoi7HVdXPlT5azpTpMUeJXRgwuAeI9REdxbDK+Yby5QYcw6D5kWiFdjeGzPo1ROBb9awlS0BNiRZna17X9kXtprzi9aCUVlqG9q2seeeGN7reHJcZqKdxDZjEpilu5LWuLKyX00Oma5hnwPBWZgX013cfIx0Ei7+uvrxiL45gSpM7+WNGPjHAMfrevHr5x48mOsenvxcu8tZEVHJySwOkIf7LM2YEG8/m/kIehLvoIfsJw4Sxc+2288hyjn48LlXvycnhGhcPSRKSWgsq7+pO8nreIBtVQNOmGTJUu97tbRJYtvd9wJ0sm/ju32XXAkWGlzqTrYcTbifz0hOlIiplUZRx43J3knexPMx343UfPvbm3GOzuqF2CDNqTlIIPkBuiEVEhkYo6lWU2KkWIPUGOn8Wl5WIuYqntC2cMwNPQfrFF2sPaQDXzIHwEasRWMEex5EBBBBAEEEEAQQQQBBBGSLc2EB7LlljYQ4UtEN51+UK6KhsOtvuvGCtYPflcfONaCbEB4hL5b/ONVVLyiClF2LH8mPa5rgRBjT7o2o5U3UkHmCQfeI0U50jYYDCpmM7FmJZjxJufjHlPL8S+cbFEY07XmqesA4VSzDcoDr7RGlvW97dYbXkAcb9Ye8VqAkiw9pyR6Df8AcPWGCSSdIByweXr7/lDfXe2Ye6ZbKxHAfEwxVJ8UWjWrRjBBGRYfZt2lnDVaTMk97JLZgQcroTbNluLEGw0084t7Cu1nDZ4H64y3+zMRl/zC6/GOXoW0khiyoovMchVHVjYDzNxAdiYTiKTxnlsGT7QNxf8AGG/bjG0pKSZNaxNrIp+s50A/PKPdjsAWhopNMu9Vu7c5jau3lcn0AirMYqHxzF1p0J+iSGK3F7ZV0mTPNiAq+YPOJJuqszYqb39PKqCtg0tSB1K+K3QHT0iSMY1SZay0VFAVVUKoG4KosAPICMHmxjHGT01llcrusKp7C590NKVRVbE7jr5Hd+HuhRV1A5wy1s8sjW5b/u6mPWRljiEwPe4tpo0RqcwzWbQxhMxAsCL6DjDVOqjms3P1jekV72gbPfRZ+dBaTN1W25W+sv3joekRSLur6VaqQ9NMt4h+rb7Lj2T7/gSIperp2lu0txZkYqR1BsYxYNMEEEQEEEEAQQQQBDrg0m9z6eQ4mGqHHDajJbkb/HQwgdVn+37/AHWhLiVrgjcb/n4xqZ7EHgflGL+JR/EfjaNBXS06lQd2hPTdyhvakYgE7ib3h4C5Va3BdITVMtsq24KNOvH89IBqXQ9OEZkxhNXh6wK8QezWsI9pRYg9RGs6mNimAyxWbd7ch8THtDK4xrkSjMc8r3PlEhopacBcQGmo0lW4nX0iPzhrD9Xn89IYpw+cWjSRHkbGGka4yN0qw1430H3xYXYbggqMR75xdKZe81/aE2l/G7fyxXCmOhexCgWVh5mgWM+aza/Zl3QDyuG98L6Em7StoPotBOZTaZMBly+eZxYkeQufSG/s4wL+zqRboWqp4DuotcD6qE7gqg6nmT0hsqv+0MWynWnoLE/Zae2qjrYi5/h6xMaKszNNb97IPJBr/mZofSlLVRRc84jOeA1A5KvPqePoIxaoLEDdpcxG66vEyqRb6KxA9ASTDlVV4QHW1+PHyEXQ2YgwLWJsoG4bzDDiWMhQyoPYQu1yoCqOJ10veEWNV8xnEiRozC5PIczzMMu1cjuaX6LJ8UyewExzvI4knlGoEFPiOZCw0DFcvk1rfj5QlxCebkcd8e7QDuhTyJYHtqzHmUAGvTdCHGZndzmA1CyVZud9AR66mKh3wutD2F9Tu/i4e/dEW7RKDMUqlHteCb0dfZJ8wLfyxsoqkCYADo4v5MLe7eDDziqd9ImD9otm6TUsQ3rYH3xKKsgj0iPIwCCCCAIIIIgIVyhdbQkhQrWsYsG12O4/nyhRRsLEHp74TsxI1Fx0jCU0UPbzPC3Uf7Rnm1Xz+6GtJ2hjL6TFHtZLF7iG5tD5wsadeE083UdDEGIMe3jUGjK8AqoiASeEPCZbWHnfjfmbRH5cyxvvhwlz9ARx/NjAKqjdrvhmqPvh1m1HSGuq++Aw4RpjckaiIg8jo2mrvoGEyzbxS6dQF5zGW9rcyzRRmxlEJ1bIRhde8BYcwniIPQ2t6xdGMMJ8+TLOqS275xwJT+7B/mN/5YgU4BK+g0V31nPeZNPOdM1t6aD0hywOqIp1vvsfW5Jv6kwzzJnfzddZco7uDTPvC/MwtqamyHyiqZ8Nqb1X8KsYcacd4xmP7I3DpEWwGcGqJuvAj4i/yh3xHFSoySxdzu5DqekbqHDvBLZ5ht3j2A6KNwhqnzVLZjqdfd+RDLXVgl6zHJY3tYXYkb7C/s9Yj9Tj66gSjY7/AB6kE34D5RZKbOWL1BecrnhMAHlaGzaKdec4H1wo91o0JiazD4TY6Eht+hB0tv8A9401NQGmB+Fr/hEHmIzMsxCLaLb3DS/54w5YTjAJVN+cWJ5OL2J+XrEYxKr1IEJJNSVa46G0TY2Y5IyT3A3E3Hrrb33hBD1tI4fu5o+upv5jf8SYZYyCCCCICCN1Hl7xM98mYZraHLcXseGl46QHYjhh1Hf2/wDE/wCmA5pjcjW8o6MqOwzDmUhXqEPMOp+DLaKr7QuzGow0d6G76mJt3gGUoTuExbm1+DDTy0iwQjMOEeK0SbYHYybik8ypZCS0AM2aRcKDewA4sbGw6HlF20fYlhqKA4nTG4sZhU+5QBDY5wzQK0XJtn2IFEabh8xnsLmRMsWP8Di2vQj1imCCNCLEaEHQgjnAbYwneyPOJL2b4NJrMQlU9Rm7tw/stlOYKSNfSLQ217FpC0rvQ9536eIKz5g6gG6i+5uI8rcYCghGUOGztGsysp5U0HI9RLRxuOVnVW14GxMXrtT2Q4dIoqqdLWb3kqnmOt5jEZkRmFxx3Q2OeiYylTLQ+7E7JTsSqBJk2AAvMmH2UXmeZ4AcfeYvTDexHDkQCb3s5+LFymvRUtYe+Gxz0k/T5QknGL22s7DZRQvQTGWYBfuphzI3QPvU+dx5RRlbIaW7I6lXRirKdCGBsQfWGxqSMX3w67J0ST62nkzLmXMnIjWNjZmA0PCLx2r7I8OkUdROlpNzy5Lst5jEZlBIuOMBUHZ1YVZc7klO3yH3xOqPEy0suDaZOY5f3UW4DeQF28yIrjZM3nBOE1pco20OV5qA2PA2vHQmIdm1FIkzZqd8DLksV/WsQMikgW5aCAilPWKihRoANNbk7ySeu/zhPV4spXQ++Ginqw0sMw3j5jnD92fbKS8Sae88OJEvKiZHZLufE2o4AZf6ukXoRSnqO7qQQdHUj+Ybvuh4EzKCfrMbX89/wjLte2RTDxImU2fu2LA5mLkTFsw1Ouq5v6YYMQriJZYfVF/XeYuw11ddebMY8mVQOFgVAHTUwiqqkWtcXEsr6XBFv6j7ovfDeyTDpkmXMdJud5as1pzjxMoJ0B01Mb27G8L+xN/xn/GLc005yrGsTbeMovYbwN4IhSZubKbAAg+8H8n1ixu0Tse+iyXqaKY8xEGZ5T2LBBqWRhbMByIva+phs7INk5GITZiVKsUlyswyuyHNMew1Xop98Z2qvpqgteNc5PFfpF29pHZVS09DMqKNXEyVZ2BdnBlj29DyBzX6RSM46X9IbG/EXOSWOGp9dAfkIb4vzs/7IaebRS5lermbM8aqHZMiMBlBA+sd5vuvbhEE7ZtmaXD6mTJpVZc0nO+Z2fUuyjfu9kxkV7BBBAEdlbHV3f0NLN+3IQ+uUA/GONhHRmzMuvpaWTIluAiLoGRWIzEsdT1Yw2K9xTtJxSjr5yGoMxJU9l7twpUoGNgSBcaW1BjoJO6r6IZgDKqZANj9mYt/eL/COSNqq9p9ZUTZhBZprXIAANja9h5ReOxtRiMuhpkVwFElbAy1JCnUC55AiGws7BaASaasl/XSteWxtr+rVAPv95iP9uW2dZTVcqRTzmkp3Qc5LAsxYjU23DLu6mMNi8RrRWYksh1A+kBpngUgzXzBiL7tUOkRztoSczU82oIMwhkBChfClmtYdXibFudj+1czEKHPPIM6VMMt2sBmsFZWIGgJDWPUGKa7ccIWnxVygAE+Ws6w3ZmLqx9WQn1jb2N4tWJNmyaZgEK9490Daiyrv3e18Icu2GlnPKSpqSDMUiUpAC+E5mIsN/GLsRHsvqMmLUbH9sB/UCv3x1tHE1BWNJmy5ss2eW6up3+JSCNOOojoXZ3aDE59NKnGYt5iZv7pOJNvhaFEe7W9iPo1XKxGnW0pp6Gco3JMzrZwPstx5Hzi5cfld5Sz0+1ImD+pGH3xVVLtVWVU+roZjy2KXBQyk8UsgA+oJ+Ih/NdiWXL3i2tb+7Xda0TYaf0cKRVop8y3jeflJ45URco9CzH1ht7dNtaumqZVPTTmkr3WdimjMzMQNd4AC7hzMNWH11XhVXJoKVgkuocOQyhzmbwaFt2ijSN/aTs/OqJU2rqPFNlSdCBlGVTfcNDvMNifdjO1U6voWaoOabKmmWW3FlyqysbaX8RHpFTfpA4esrFMyi3fSEc/xBnQ+tkX3wy9n219ZSTFp6VlVZ05MwKKxvoul92kT3tA2fnVaPUVJzPJktlIGUALmbcNDqTFFWbENbEaP/zUr/5Fjq7bGnaZQ1SIpZ2kOFUakkqbAdY49oKtpM2XNQ2eW6up3+JCGGnHURe2w22OJ1shppmpcTCukpOAU/fCiu9ndh8Rl1Elmo54UT5TE5NAFcEkx0ptU1qKqPKmmn/22ir9oe0epo5olTppDlA/hkIRlJIHH90xuwvaiqxKnnKky8ohpTgylU2dNbW3aNvibFMrMmLLR0mMxNgV6nQADz0tHUew+ECioJMt7Bgmeab6d43jc35Aki/IRzhtThbYdVSygsUCTUzeJSVY7wd9soi2kqcSqqMJPmC0+SBMAlqptMXUXG7Q2jWWWxKe1PB/pWGT1QXdAJqdTLOYgfxLmHrHOlTVXpjxJU69OEWhs/juM940iYhWQqlZbNKU+FNAGJ1N1G87z5xDdsdkXpJQmqD3WazjeFLHwnoL6W8omx0pSJlloPsoB7gI5jwnb/GZk6WJM+bNdnGWXlVg2u4jL7PM3HmIsHYvbDEqyQ0zvUuswobSl4BWHwaFzbWVa1IpTPQTymYIZIF113G1juOl+BibFm1DDu2MywXIc191reK/TfFN/o3yP+/TOBMpV8lExvkwjPtExfExQzAWzS28M0qqqVlnedNbcD0MQ/sk2gqpc6ZTU7qqzAZmqKxLKFG88LcIo6UqJKurIwBVlKsDuIIsQfSKD2H7M2OLT0nL/wDzUc24vumX8cleoy2Zvcd8SnG9rK+lMpps1BLmTO7Ld0vhZhdCTwXRgT5Q5jEcS/aJ/hp+ETYsMRzF291OfFnH2JUtPgW/5osjZ3avEKqUZqTUsJjppLX6jED4WPrFK9offf2hUGoN5rMCTYKCuUZbAfu2HpDYjkEEEUPWxmHfSK+lk2uHnoGH7oYFv8oMdivKBB4ab7RxpszjsyiqEqZSo0xL5Q4JW5BW9gQb2J4xPv8AjtiP7Ol/w5n/AOsBPcM7DaGXNWZMmz5wBvkYoFY7/FZbkdLxMNtdpZGG0rTpmXNa0qXpd3A8Kgchpc8BFF1PbfibLYdwh+0sokj+tmHwiB4zjM+qmGbUTXmueLHcOQG5R0EBavYDtEn0yrlzmAmVRWYt9AZiGYzAX4kTCbfuxa+3OxMjE5Ky5pZCjZkdLXBOhFiLEEfIRyPKmFSGUkMDcEGxBGoII3GLDwrtpxOSgQtKnW3NNQlrdSjLfzNzAXlsLsHTYYjiVmd5hGeY9sxA3AACwUXOnWKe7eNrpdTOSlkENLkEl2XcZp0sDxCjS/MnlDBtF2rYjVoZbTVlSyLMslclx1YktbpeIPAex2FsHTBMOo1IFxTy/wDSI49iw6PtlxKXLSWpkZUUKLyuCgAfW6QCTabHnpMeqKmVvl1JNuDLuZT0IuPWOmcCxKVVU8uolWMuYoYdOYPUG4PURxxile8+dMnTLZ5jlmsLC7G5sOESPZTtGrcPlGTTundls1nQNYnfl10BtATXtuxA02MUk9RrKRHA55ZjG3wi6MOqqbEKUOmWZInyyCOjCzKw4EXIIjk/avaifiE0TqkqXC5RlUKMoJO4ece7NbW1dAxNLOZLm7LYMjeasCL9d8B0Fs32P0VHVLUq82YUJMtHK5VPAmygsRfS/wAYy7ado5VLh8yVde/qF7tF45W0djyAW4vzIip5/bZibLlDSVP2lleL/MSPhEDxXFJtTMabPmNMmNvZjc+XQdBAJI6C/RvYGjqVPCoB96L+Ec+RJNlNuKzD1daV1UTCC10V9QLD2hpAWB+kPTWrKZgPbkEf0v8A9UPX6O04FK2XvyvKb+pXX/kipto9r6rEGltVOrmWCFsipYMQT7I13CM9mdrqqgaY1K6oZgUNdFe+W5HtbvaMBaXbXg/fYlhiAf35Mo+QmSy1/RzFtYpVSqaRMnOP1cqWXawBOVBfQcTYRzBX9o1fNnSJ8yajTKcuZR7qWMpmLlbQCx0A3xljHaZiNTJeROnq0qYLMBKlrcXva6rcboC3P+NuGfs6n/CT/wC8TKnemxOhuozSKiURqAGAOhBA3MCPeI5EzxJdntvq+ildzTTwkvMWylEezNa9i4JA0vbnfnAWx2JUb0tRiFBOHjlTEa/BgQVDDoQFPrDR+kFTNJqaKrlEo4UqHG8NLYOn+pogX/EbEBUmqE5RPMruiwlStUDZgCuWxIPHfbSEm0m29bXoqVU0TFRsy/q5aWa1t6qDuO6A6R2F2ilYpRCYVXMQZc6WQCA9rMLfZYG46GKhqdnGwXHqV1B+iTZwEtib2SZ4HRjzTPfjcAHfe0C2d2qqqBnakmmWXADeFWBANxowIuNdephZjfaDX1csS6ieHQMHH6uUCGU3BBVQQf8AeA6H7WsJE/CaoAapL70f+l4z8A0ULh/adiEumFOs1CipkBaWrPlIt7R10BsD0Eez+1bFWUq1SCrAqQZMnUEWI9jlEKVoC7/0bsTFqqmNt6zV/wBD/JIQ/pH4Nkn09Uo0mIZbcs0s5l9SGP8ATFXYBj0+im99TTDLmZSuayt4Ta4swI4D3Qv2h23rq2WJdVP7xA2YApLWzAEXuqg8TAR2CCCAIIIIAggggCCCCAIIIIAggggCCCCAIIIIAggggCCCCA2JGRgggAxiYIIAj2CCA8MEEEBiY8gggPWjyCCA8ggggCCCC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IN"/>
          </a:p>
        </p:txBody>
      </p:sp>
      <p:sp>
        <p:nvSpPr>
          <p:cNvPr id="5" name="AutoShape 4" descr="data:image/jpeg;base64,/9j/4AAQSkZJRgABAQAAAQABAAD/2wCEAAkGBxQTEhUUExQWFhQXFR0aGRgYFxYXGBwXFxkXGBocGBgYHCggGRolHxcYIjEiJSkrLi4uGB8zODMsNygtLisBCgoKDg0OGhAQFywcHyQsLCwsLCwsLCwsLCwsLCwsLCwsLCwsLCwsLCwsLCwsLCwsLCwsLCwsLCssLCwsLCwsLP/AABEIAMIBAwMBIgACEQEDEQH/xAAcAAABBAMBAAAAAAAAAAAAAAAABAUGBwIDCAH/xABKEAACAAQDBQUEBgcGAwkBAAABAgADBBEFEiEGMUFRYQcTInGBMpGhsRRCUsHR8AgjU2JygpIVM5OisuEXwuIlNHN0g6Oz0tMk/8QAGQEBAQEBAQEAAAAAAAAAAAAAAAECBAMF/8QAIBEBAQACAgIDAQEAAAAAAAAAAAECEQMhEjETQWFRIv/aAAwDAQACEQMRAD8Ao2CCCKCCCCAIIIIAgggiAgggigggggCCCCAIIIIAggj2A8gjNUJ3C8OdLgjt7XhHXlBZLTVBDv8AQpKt4n0BFxr8I1vOli+VYm18TXHsKHe5vYeUZoqt0ipojgjdNkW3aiNMRBBBBFBBBBAEEEEAQQQQBBBBAEEEEAQQQRAQR6ovC2ko76toB8YGiK0ZLLJvYE232Bh6wCilzZ2Sa2UZGK2tcsNy366n0ifd33S5KZEmSbABdAxAublrat4je/3RjLkmL24+Hym9q0wjCnqGKoVGVcxzG2lwPvEZY5g700wo+vJhex98TiRhEt2M2SDKmr/eSyLXU6MCOR5iF1Vh6VMp5My5mLYo/G34jdGPl7/G/h/z+qoghTX0bSpjS3Fip944EdDCaPf25hBBBFBDhhWGmaeOW/DeeghBEqwaWe5ltL3gsG8yfwtGcrqNYTdbDSrLW4FjciwOoHXjCc1zMuXLob7gb3iR4HstUzR3ndFlbRSfDu4jn/tC/afZ1pCS1QBWYEnTW45fHXp1jx85vTp+OybVrUSCN4I89PffdGnL8vjD9No8oJOtjyOupsff+dYbp8uwuN1vj+J19I9ZXhcSObLFr21Fo1pLOg4n74WIhN7i1zceen3RrmplYdNfdFZsYS1Nm6W/A+68ap8vjx4iMy5ueZN/U3jKWAST01ghHBG2olZWIjVBBBBBFBBBBAEEEEAQQQQBBBBEBBBBALsPkXBNr8Px9d0L2lnJpw3nry9I30aBFQqL5h8tSfONs+o8VipQDfpf5xi3t7THpnhOzE6e5KFAAbXZitiQSLWF76GJBQ0FTKN/ZmDfbxI45kcG5xEv7RmhsyE21011F7i/UcDwiS4Vj8wak59NVf2vQ8Y8+TdevH4w/JVrO+rkmjeOP8pjdJlk67mXcbb410GKo7KwA7wG4BGo9++HutmBgDYAkfVFo8NujSGbUYIJ630E1dzc+h6fKK8n0bo+RlIflv8AdbeIuKYl9LQim0zKcyaMBa40a172zb7R7cXLrqufl4t9xVSUUwqziW5RDZmCmynkx4boTx0dsrLWbJdwoBLWfSxZwoDM3MkZdekR3bbs2lzZbTqVAk9dci2CvxItuDcjHU5FKiFNFUOpsjFcxANjz03RodCCQQQRoQdCCOBHOFGGSS82Wo3tMUDzLACF9EdW00kS0VFFgigAdAAIiXadJPcJOXerZSeStY3HkRb+aJW1TKDZO8XNyJhLidOk+W0txmRwQfxB5iPm42y7fTs3FJTXWaNGB1tbdoN9uvXyhonU+420zE/d90Pm0+wdRTMzyrzJO8MLZgu85hv47xDUQUW7KSbeEX+NuAjrxylc2WN+zVWpb3/AgnX0tCNxe1+A1PQb4m9Ls2GFOZ4LPVG0uWrZBa2a8yZYkacAPUQ3doGzH0Bky+xMBFs2bKynVc1hcbjujWPJLdM5cOUnkir8/L4b4yowOO75xhPOgtyjKkGoj0eH22Y6P1v8q/KG6F2MTLzD+6AvuEIYkL7EEEEVBBBBAEEEEAQQQQBBBBEBHojyCKJ52UTVaslo2tlmWB55SR8z7ouXEcFppyMryk1G+wBHkY5/2AqxKxCndjZQ9jbkysu71i76vbCiGneqG3WO+/lHLyyzPcdnDZcdVA8e2YEm+TdyiPSMNmu2VEZjv8I+PSJ3tHtNTS0BY5yw0tuiFydtZyMxkIFVrbx9g3Gt+d4mHlW+TxntI6HBZhQGchWap+0uYgAkNYHRtwN/OJVh+H5pd3tmUbxubr584rmTtLMYsxurNv4wtTbV5aat7QNrKeG++6Jlx5XsnJjrR+qZmV7DnHpcHVogFVteGJOVifQfKNOG49OmTQqqut/tEgAEk38o18NT58V/7IyVFKvNmZvebD5CHCtq1lrci5O7rCLA5BlUshX9tZalv4mGYj3mEmN1GZl5C3zjqwx6kced3lag/alsE0wfTKZLzCB3stbaj7Y/eGl+Y+NSTqd5Rs6tLYajMCp04i8dW0M3Na+4jdCOqwtM4lFFKngRcW3nfFvSSbQjZvZ166hlVjOZc9ixNgbTAjFQ1t4LAcDrviXYJhBQX7xip+qdw8rm8P7FZaKigKoAVQNByAEJ6mZlWPnZX+Po4S67J65lAYG1gp+UU1Jl5albarmG/XTU2HMRaFW2YNxvpEGrMJRGMwb78/z198axvVWz0d6xitbSSZTOGyd8StrIp8JVrj2CPcbREO2fEBMnpJU37sF2P7znQe4fGJxWbSUtLTljaZUFFGQLdtB4Qx4KN/vim8VqGmu82YfE7Fm8zGuKd7XlynhYYRC3DxdhfnCVo30b2ueQjsvp8yeyepa7sf3j841R7HkEEEEEAQQQQBBBBAEEEEAQQQQBBBBAbaWeUdXXerBh5g3jo2pweRiEmVNl5cjqHPhXew11tcHgbco5tizuyPaRgxo2awa5lk8Da5X4XHrHjyy63Htw5SXVSPtKwOTJpqYKugYj5mIzT4XJ7oTNLW+USjtUk1Dy5Ikp3iy7m9iTu18PQcbxWlHUOqOHb2je3XnaPKS3Hp02yXtjXVgzELYCEOIT7yVHHP8AC2o+UaZx1hJPm3sOAjoxjkzu60xZvY7gQfvalwMiOqXPIDOw9boPWKytDnhWP1NOCsmayKTmKixUta1ypBBNo283TM6rzkm2835jSG2qTMSecVFhfaZUrpMRH8rofvESXD+1KQxCzpUyWSd4yuo6mxBt6GNywWLg8/xBPrXhy2mp3aUTLNnXiOXEe6/wiJrWCwmymDAi4YG4IiV4NWmbLubekMosukdwfDZSfrHa5zZgZkxz4tdRc2/CHjEJoMsOCCOhBHw3xq7gS52RlDKxuoO6/HfHuOMLALlAHC2kcPPjMcundxZ3LGbpsmvpp+MRrEmvv4Q61tTlBY6ac+UQ+vxTMxA+EYxm27SikQTJwFrgjX0EMm1mGqpNhpE22Owo6zHFrjQdIQbW4fnJAhMtZNZTeKnptMb7o8moQp0O+xPC+8C+68WdgGxD1V7eBFPimEE2HID6zHgPfCzbnZqUtMsqQuVFvvNyzkZgzHiTa3QaDSOzC+T5/JjMVNwR7HkaeYj0x5HpgPIIIIAggggCCCCICCCCAIIIIoIWYdVvImJNQ2dTdTyjSsg2zHQfOMLmGhdmG1kutpu8RJN7WfOWJDcQba/7RXu0FH3THKZYH7q290Jdk8d+jFgyd5Kf21zFW04qw3HfpuMSnEcMo6lc9O2bmCzZ1PIqTeOezwv465n546+1cTJkazDjiOGmSTmNuQO8+nLrCBBcjzj3l36c2UsvZRIlX06RrqZRU9OBh2oac8N+7yA03QlxWq1ZNDqLm3Ll740yT0a6x7NFpgHWMsMW5jDEG/WGAk+CY/Mp2IU3Q/UPsk8/3T1izdke0OhRAs12lsTrnU2B5ZhcesUaZtxGMyoi7HVdXPlT5azpTpMUeJXRgwuAeI9REdxbDK+Yby5QYcw6D5kWiFdjeGzPo1ROBb9awlS0BNiRZna17X9kXtprzi9aCUVlqG9q2seeeGN7reHJcZqKdxDZjEpilu5LWuLKyX00Oma5hnwPBWZgX013cfIx0Ei7+uvrxiL45gSpM7+WNGPjHAMfrevHr5x48mOsenvxcu8tZEVHJySwOkIf7LM2YEG8/m/kIehLvoIfsJw4Sxc+2288hyjn48LlXvycnhGhcPSRKSWgsq7+pO8nreIBtVQNOmGTJUu97tbRJYtvd9wJ0sm/ju32XXAkWGlzqTrYcTbifz0hOlIiplUZRx43J3knexPMx343UfPvbm3GOzuqF2CDNqTlIIPkBuiEVEhkYo6lWU2KkWIPUGOn8Wl5WIuYqntC2cMwNPQfrFF2sPaQDXzIHwEasRWMEex5EBBBBAEEEEAQQQQBBBGSLc2EB7LlljYQ4UtEN51+UK6KhsOtvuvGCtYPflcfONaCbEB4hL5b/ONVVLyiClF2LH8mPa5rgRBjT7o2o5U3UkHmCQfeI0U50jYYDCpmM7FmJZjxJufjHlPL8S+cbFEY07XmqesA4VSzDcoDr7RGlvW97dYbXkAcb9Ye8VqAkiw9pyR6Df8AcPWGCSSdIByweXr7/lDfXe2Ye6ZbKxHAfEwxVJ8UWjWrRjBBGRYfZt2lnDVaTMk97JLZgQcroTbNluLEGw0084t7Cu1nDZ4H64y3+zMRl/zC6/GOXoW0khiyoovMchVHVjYDzNxAdiYTiKTxnlsGT7QNxf8AGG/bjG0pKSZNaxNrIp+s50A/PKPdjsAWhopNMu9Vu7c5jau3lcn0AirMYqHxzF1p0J+iSGK3F7ZV0mTPNiAq+YPOJJuqszYqb39PKqCtg0tSB1K+K3QHT0iSMY1SZay0VFAVVUKoG4KosAPICMHmxjHGT01llcrusKp7C590NKVRVbE7jr5Hd+HuhRV1A5wy1s8sjW5b/u6mPWRljiEwPe4tpo0RqcwzWbQxhMxAsCL6DjDVOqjms3P1jekV72gbPfRZ+dBaTN1W25W+sv3joekRSLur6VaqQ9NMt4h+rb7Lj2T7/gSIperp2lu0txZkYqR1BsYxYNMEEEQEEEEAQQQQBDrg0m9z6eQ4mGqHHDajJbkb/HQwgdVn+37/AHWhLiVrgjcb/n4xqZ7EHgflGL+JR/EfjaNBXS06lQd2hPTdyhvakYgE7ib3h4C5Va3BdITVMtsq24KNOvH89IBqXQ9OEZkxhNXh6wK8QezWsI9pRYg9RGs6mNimAyxWbd7ch8THtDK4xrkSjMc8r3PlEhopacBcQGmo0lW4nX0iPzhrD9Xn89IYpw+cWjSRHkbGGka4yN0qw1430H3xYXYbggqMR75xdKZe81/aE2l/G7fyxXCmOhexCgWVh5mgWM+aza/Zl3QDyuG98L6Em7StoPotBOZTaZMBly+eZxYkeQufSG/s4wL+zqRboWqp4DuotcD6qE7gqg6nmT0hsqv+0MWynWnoLE/Zae2qjrYi5/h6xMaKszNNb97IPJBr/mZofSlLVRRc84jOeA1A5KvPqePoIxaoLEDdpcxG66vEyqRb6KxA9ASTDlVV4QHW1+PHyEXQ2YgwLWJsoG4bzDDiWMhQyoPYQu1yoCqOJ10veEWNV8xnEiRozC5PIczzMMu1cjuaX6LJ8UyewExzvI4knlGoEFPiOZCw0DFcvk1rfj5QlxCebkcd8e7QDuhTyJYHtqzHmUAGvTdCHGZndzmA1CyVZud9AR66mKh3wutD2F9Tu/i4e/dEW7RKDMUqlHteCb0dfZJ8wLfyxsoqkCYADo4v5MLe7eDDziqd9ImD9otm6TUsQ3rYH3xKKsgj0iPIwCCCCAIIIIgIVyhdbQkhQrWsYsG12O4/nyhRRsLEHp74TsxI1Fx0jCU0UPbzPC3Uf7Rnm1Xz+6GtJ2hjL6TFHtZLF7iG5tD5wsadeE083UdDEGIMe3jUGjK8AqoiASeEPCZbWHnfjfmbRH5cyxvvhwlz9ARx/NjAKqjdrvhmqPvh1m1HSGuq++Aw4RpjckaiIg8jo2mrvoGEyzbxS6dQF5zGW9rcyzRRmxlEJ1bIRhde8BYcwniIPQ2t6xdGMMJ8+TLOqS275xwJT+7B/mN/5YgU4BK+g0V31nPeZNPOdM1t6aD0hywOqIp1vvsfW5Jv6kwzzJnfzddZco7uDTPvC/MwtqamyHyiqZ8Nqb1X8KsYcacd4xmP7I3DpEWwGcGqJuvAj4i/yh3xHFSoySxdzu5DqekbqHDvBLZ5ht3j2A6KNwhqnzVLZjqdfd+RDLXVgl6zHJY3tYXYkb7C/s9Yj9Tj66gSjY7/AB6kE34D5RZKbOWL1BecrnhMAHlaGzaKdec4H1wo91o0JiazD4TY6Eht+hB0tv8A9401NQGmB+Fr/hEHmIzMsxCLaLb3DS/54w5YTjAJVN+cWJ5OL2J+XrEYxKr1IEJJNSVa46G0TY2Y5IyT3A3E3Hrrb33hBD1tI4fu5o+upv5jf8SYZYyCCCCICCN1Hl7xM98mYZraHLcXseGl46QHYjhh1Hf2/wDE/wCmA5pjcjW8o6MqOwzDmUhXqEPMOp+DLaKr7QuzGow0d6G76mJt3gGUoTuExbm1+DDTy0iwQjMOEeK0SbYHYybik8ypZCS0AM2aRcKDewA4sbGw6HlF20fYlhqKA4nTG4sZhU+5QBDY5wzQK0XJtn2IFEabh8xnsLmRMsWP8Di2vQj1imCCNCLEaEHQgjnAbYwneyPOJL2b4NJrMQlU9Rm7tw/stlOYKSNfSLQ217FpC0rvQ9536eIKz5g6gG6i+5uI8rcYCghGUOGztGsysp5U0HI9RLRxuOVnVW14GxMXrtT2Q4dIoqqdLWb3kqnmOt5jEZkRmFxx3Q2OeiYylTLQ+7E7JTsSqBJk2AAvMmH2UXmeZ4AcfeYvTDexHDkQCb3s5+LFymvRUtYe+Gxz0k/T5QknGL22s7DZRQvQTGWYBfuphzI3QPvU+dx5RRlbIaW7I6lXRirKdCGBsQfWGxqSMX3w67J0ST62nkzLmXMnIjWNjZmA0PCLx2r7I8OkUdROlpNzy5Lst5jEZlBIuOMBUHZ1YVZc7klO3yH3xOqPEy0suDaZOY5f3UW4DeQF28yIrjZM3nBOE1pco20OV5qA2PA2vHQmIdm1FIkzZqd8DLksV/WsQMikgW5aCAilPWKihRoANNbk7ySeu/zhPV4spXQ++Ginqw0sMw3j5jnD92fbKS8Sae88OJEvKiZHZLufE2o4AZf6ukXoRSnqO7qQQdHUj+Ybvuh4EzKCfrMbX89/wjLte2RTDxImU2fu2LA5mLkTFsw1Ouq5v6YYMQriJZYfVF/XeYuw11ddebMY8mVQOFgVAHTUwiqqkWtcXEsr6XBFv6j7ovfDeyTDpkmXMdJud5as1pzjxMoJ0B01Mb27G8L+xN/xn/GLc005yrGsTbeMovYbwN4IhSZubKbAAg+8H8n1ixu0Tse+iyXqaKY8xEGZ5T2LBBqWRhbMByIva+phs7INk5GITZiVKsUlyswyuyHNMew1Xop98Z2qvpqgteNc5PFfpF29pHZVS09DMqKNXEyVZ2BdnBlj29DyBzX6RSM46X9IbG/EXOSWOGp9dAfkIb4vzs/7IaebRS5lermbM8aqHZMiMBlBA+sd5vuvbhEE7ZtmaXD6mTJpVZc0nO+Z2fUuyjfu9kxkV7BBBAEdlbHV3f0NLN+3IQ+uUA/GONhHRmzMuvpaWTIluAiLoGRWIzEsdT1Yw2K9xTtJxSjr5yGoMxJU9l7twpUoGNgSBcaW1BjoJO6r6IZgDKqZANj9mYt/eL/COSNqq9p9ZUTZhBZprXIAANja9h5ReOxtRiMuhpkVwFElbAy1JCnUC55AiGws7BaASaasl/XSteWxtr+rVAPv95iP9uW2dZTVcqRTzmkp3Qc5LAsxYjU23DLu6mMNi8RrRWYksh1A+kBpngUgzXzBiL7tUOkRztoSczU82oIMwhkBChfClmtYdXibFudj+1czEKHPPIM6VMMt2sBmsFZWIGgJDWPUGKa7ccIWnxVygAE+Ws6w3ZmLqx9WQn1jb2N4tWJNmyaZgEK9490Daiyrv3e18Icu2GlnPKSpqSDMUiUpAC+E5mIsN/GLsRHsvqMmLUbH9sB/UCv3x1tHE1BWNJmy5ss2eW6up3+JSCNOOojoXZ3aDE59NKnGYt5iZv7pOJNvhaFEe7W9iPo1XKxGnW0pp6Gco3JMzrZwPstx5Hzi5cfld5Sz0+1ImD+pGH3xVVLtVWVU+roZjy2KXBQyk8UsgA+oJ+Ih/NdiWXL3i2tb+7Xda0TYaf0cKRVop8y3jeflJ45URco9CzH1ht7dNtaumqZVPTTmkr3WdimjMzMQNd4AC7hzMNWH11XhVXJoKVgkuocOQyhzmbwaFt2ijSN/aTs/OqJU2rqPFNlSdCBlGVTfcNDvMNifdjO1U6voWaoOabKmmWW3FlyqysbaX8RHpFTfpA4esrFMyi3fSEc/xBnQ+tkX3wy9n219ZSTFp6VlVZ05MwKKxvoul92kT3tA2fnVaPUVJzPJktlIGUALmbcNDqTFFWbENbEaP/zUr/5Fjq7bGnaZQ1SIpZ2kOFUakkqbAdY49oKtpM2XNQ2eW6up3+JCGGnHURe2w22OJ1shppmpcTCukpOAU/fCiu9ndh8Rl1Elmo54UT5TE5NAFcEkx0ptU1qKqPKmmn/22ir9oe0epo5olTppDlA/hkIRlJIHH90xuwvaiqxKnnKky8ohpTgylU2dNbW3aNvibFMrMmLLR0mMxNgV6nQADz0tHUew+ECioJMt7Bgmeab6d43jc35Aki/IRzhtThbYdVSygsUCTUzeJSVY7wd9soi2kqcSqqMJPmC0+SBMAlqptMXUXG7Q2jWWWxKe1PB/pWGT1QXdAJqdTLOYgfxLmHrHOlTVXpjxJU69OEWhs/juM940iYhWQqlZbNKU+FNAGJ1N1G87z5xDdsdkXpJQmqD3WazjeFLHwnoL6W8omx0pSJlloPsoB7gI5jwnb/GZk6WJM+bNdnGWXlVg2u4jL7PM3HmIsHYvbDEqyQ0zvUuswobSl4BWHwaFzbWVa1IpTPQTymYIZIF113G1juOl+BibFm1DDu2MywXIc191reK/TfFN/o3yP+/TOBMpV8lExvkwjPtExfExQzAWzS28M0qqqVlnedNbcD0MQ/sk2gqpc6ZTU7qqzAZmqKxLKFG88LcIo6UqJKurIwBVlKsDuIIsQfSKD2H7M2OLT0nL/wDzUc24vumX8cleoy2Zvcd8SnG9rK+lMpps1BLmTO7Ld0vhZhdCTwXRgT5Q5jEcS/aJ/hp+ETYsMRzF291OfFnH2JUtPgW/5osjZ3avEKqUZqTUsJjppLX6jED4WPrFK9offf2hUGoN5rMCTYKCuUZbAfu2HpDYjkEEEUPWxmHfSK+lk2uHnoGH7oYFv8oMdivKBB4ab7RxpszjsyiqEqZSo0xL5Q4JW5BW9gQb2J4xPv8AjtiP7Ol/w5n/AOsBPcM7DaGXNWZMmz5wBvkYoFY7/FZbkdLxMNtdpZGG0rTpmXNa0qXpd3A8Kgchpc8BFF1PbfibLYdwh+0sokj+tmHwiB4zjM+qmGbUTXmueLHcOQG5R0EBavYDtEn0yrlzmAmVRWYt9AZiGYzAX4kTCbfuxa+3OxMjE5Ky5pZCjZkdLXBOhFiLEEfIRyPKmFSGUkMDcEGxBGoII3GLDwrtpxOSgQtKnW3NNQlrdSjLfzNzAXlsLsHTYYjiVmd5hGeY9sxA3AACwUXOnWKe7eNrpdTOSlkENLkEl2XcZp0sDxCjS/MnlDBtF2rYjVoZbTVlSyLMslclx1YktbpeIPAex2FsHTBMOo1IFxTy/wDSI49iw6PtlxKXLSWpkZUUKLyuCgAfW6QCTabHnpMeqKmVvl1JNuDLuZT0IuPWOmcCxKVVU8uolWMuYoYdOYPUG4PURxxile8+dMnTLZ5jlmsLC7G5sOESPZTtGrcPlGTTundls1nQNYnfl10BtATXtuxA02MUk9RrKRHA55ZjG3wi6MOqqbEKUOmWZInyyCOjCzKw4EXIIjk/avaifiE0TqkqXC5RlUKMoJO4ece7NbW1dAxNLOZLm7LYMjeasCL9d8B0Fs32P0VHVLUq82YUJMtHK5VPAmygsRfS/wAYy7ado5VLh8yVde/qF7tF45W0djyAW4vzIip5/bZibLlDSVP2lleL/MSPhEDxXFJtTMabPmNMmNvZjc+XQdBAJI6C/RvYGjqVPCoB96L+Ec+RJNlNuKzD1daV1UTCC10V9QLD2hpAWB+kPTWrKZgPbkEf0v8A9UPX6O04FK2XvyvKb+pXX/kipto9r6rEGltVOrmWCFsipYMQT7I13CM9mdrqqgaY1K6oZgUNdFe+W5HtbvaMBaXbXg/fYlhiAf35Mo+QmSy1/RzFtYpVSqaRMnOP1cqWXawBOVBfQcTYRzBX9o1fNnSJ8yajTKcuZR7qWMpmLlbQCx0A3xljHaZiNTJeROnq0qYLMBKlrcXva6rcboC3P+NuGfs6n/CT/wC8TKnemxOhuozSKiURqAGAOhBA3MCPeI5EzxJdntvq+ildzTTwkvMWylEezNa9i4JA0vbnfnAWx2JUb0tRiFBOHjlTEa/BgQVDDoQFPrDR+kFTNJqaKrlEo4UqHG8NLYOn+pogX/EbEBUmqE5RPMruiwlStUDZgCuWxIPHfbSEm0m29bXoqVU0TFRsy/q5aWa1t6qDuO6A6R2F2ilYpRCYVXMQZc6WQCA9rMLfZYG46GKhqdnGwXHqV1B+iTZwEtib2SZ4HRjzTPfjcAHfe0C2d2qqqBnakmmWXADeFWBANxowIuNdephZjfaDX1csS6ieHQMHH6uUCGU3BBVQQf8AeA6H7WsJE/CaoAapL70f+l4z8A0ULh/adiEumFOs1CipkBaWrPlIt7R10BsD0Eez+1bFWUq1SCrAqQZMnUEWI9jlEKVoC7/0bsTFqqmNt6zV/wBD/JIQ/pH4Nkn09Uo0mIZbcs0s5l9SGP8ATFXYBj0+im99TTDLmZSuayt4Ta4swI4D3Qv2h23rq2WJdVP7xA2YApLWzAEXuqg8TAR2CCCAIIIIAggggCCCCAIIIIAggggCCCCAIIIIAggggCCCCA2JGRgggAxiYIIAj2CCA8MEEEBiY8gggPWjyCCA8ggggCCCC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IN"/>
          </a:p>
        </p:txBody>
      </p:sp>
      <p:sp>
        <p:nvSpPr>
          <p:cNvPr id="6" name="Date Placeholder 5"/>
          <p:cNvSpPr>
            <a:spLocks noGrp="1"/>
          </p:cNvSpPr>
          <p:nvPr>
            <p:ph type="dt" sz="half" idx="10"/>
          </p:nvPr>
        </p:nvSpPr>
        <p:spPr/>
        <p:txBody>
          <a:bodyPr/>
          <a:lstStyle/>
          <a:p>
            <a:fld id="{F3D2B995-46F8-443F-8821-2E6F1CE70DBB}" type="datetime1">
              <a:rPr lang="en-US" smtClean="0"/>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encrypted-tbn0.gstatic.com/images?q=tbn:ANd9GcQmSh8U3QtBZEF2oW3_XR-ouT4A_lHWABi7qJNfHkvtzLAlkjZqV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81750" y="29980"/>
            <a:ext cx="2762250" cy="16573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lIns="114300" tIns="57150" rIns="114300"/>
          <a:lstStyle/>
          <a:p>
            <a:r>
              <a:rPr lang="en-US" dirty="0" smtClean="0"/>
              <a:t>To do Good (Beneficence)</a:t>
            </a:r>
            <a:endParaRPr lang="en-US" dirty="0"/>
          </a:p>
        </p:txBody>
      </p:sp>
      <p:sp>
        <p:nvSpPr>
          <p:cNvPr id="3" name="Content Placeholder 2"/>
          <p:cNvSpPr>
            <a:spLocks noGrp="1"/>
          </p:cNvSpPr>
          <p:nvPr>
            <p:ph idx="1"/>
          </p:nvPr>
        </p:nvSpPr>
        <p:spPr>
          <a:xfrm>
            <a:off x="0" y="838200"/>
            <a:ext cx="8686800" cy="5715000"/>
          </a:xfrm>
        </p:spPr>
        <p:txBody>
          <a:bodyPr lIns="114300" tIns="57150" rIns="114300" bIns="57150">
            <a:noAutofit/>
          </a:bodyPr>
          <a:lstStyle/>
          <a:p>
            <a:pPr algn="just"/>
            <a:endParaRPr lang="en-US" sz="2300" dirty="0" smtClean="0">
              <a:solidFill>
                <a:schemeClr val="tx1">
                  <a:lumMod val="85000"/>
                  <a:lumOff val="15000"/>
                </a:schemeClr>
              </a:solidFill>
            </a:endParaRPr>
          </a:p>
          <a:p>
            <a:pPr algn="just">
              <a:lnSpc>
                <a:spcPct val="200000"/>
              </a:lnSpc>
            </a:pPr>
            <a:r>
              <a:rPr lang="en-US" sz="2300" dirty="0">
                <a:solidFill>
                  <a:schemeClr val="tx1">
                    <a:lumMod val="85000"/>
                    <a:lumOff val="15000"/>
                  </a:schemeClr>
                </a:solidFill>
              </a:rPr>
              <a:t>Beneficence refers to the principle of promoting or doing good</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a:p>
            <a:pPr algn="just">
              <a:lnSpc>
                <a:spcPct val="200000"/>
              </a:lnSpc>
            </a:pPr>
            <a:r>
              <a:rPr lang="en-US" sz="2300" dirty="0">
                <a:solidFill>
                  <a:schemeClr val="tx1">
                    <a:lumMod val="85000"/>
                    <a:lumOff val="15000"/>
                  </a:schemeClr>
                </a:solidFill>
              </a:rPr>
              <a:t>Should always think about the welfare of the patient</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a:p>
            <a:pPr algn="just">
              <a:lnSpc>
                <a:spcPct val="200000"/>
              </a:lnSpc>
            </a:pPr>
            <a:r>
              <a:rPr lang="en-US" sz="2300" dirty="0">
                <a:solidFill>
                  <a:schemeClr val="tx1">
                    <a:lumMod val="85000"/>
                    <a:lumOff val="15000"/>
                  </a:schemeClr>
                </a:solidFill>
              </a:rPr>
              <a:t>Put the patient’s best interests as priority</a:t>
            </a:r>
            <a:r>
              <a:rPr lang="en-US" sz="2300" dirty="0" smtClean="0">
                <a:solidFill>
                  <a:schemeClr val="tx1">
                    <a:lumMod val="85000"/>
                    <a:lumOff val="15000"/>
                  </a:schemeClr>
                </a:solidFill>
              </a:rPr>
              <a:t>.</a:t>
            </a:r>
            <a:endParaRPr lang="en-US" sz="2300" dirty="0" smtClean="0">
              <a:solidFill>
                <a:schemeClr val="tx1">
                  <a:lumMod val="85000"/>
                  <a:lumOff val="15000"/>
                </a:schemeClr>
              </a:solidFill>
            </a:endParaRPr>
          </a:p>
          <a:p>
            <a:pPr algn="just">
              <a:lnSpc>
                <a:spcPct val="200000"/>
              </a:lnSpc>
            </a:pPr>
            <a:r>
              <a:rPr lang="en-US" sz="2300" dirty="0" err="1" smtClean="0">
                <a:solidFill>
                  <a:schemeClr val="tx1">
                    <a:lumMod val="85000"/>
                    <a:lumOff val="15000"/>
                  </a:schemeClr>
                </a:solidFill>
              </a:rPr>
              <a:t>Eg</a:t>
            </a:r>
            <a:r>
              <a:rPr lang="en-US" sz="2300" dirty="0" smtClean="0">
                <a:solidFill>
                  <a:schemeClr val="tx1">
                    <a:lumMod val="85000"/>
                    <a:lumOff val="15000"/>
                  </a:schemeClr>
                </a:solidFill>
              </a:rPr>
              <a:t> – treating  questionable dental caries it is not enough to say that it will not harm the patient. Attempts should be made to maximize the benefits and minimize harm</a:t>
            </a:r>
            <a:endParaRPr lang="en-US" sz="23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sp>
        <p:nvSpPr>
          <p:cNvPr id="6" name="Date Placeholder 5"/>
          <p:cNvSpPr>
            <a:spLocks noGrp="1"/>
          </p:cNvSpPr>
          <p:nvPr>
            <p:ph type="dt" sz="half" idx="10"/>
          </p:nvPr>
        </p:nvSpPr>
        <p:spPr/>
        <p:txBody>
          <a:bodyPr/>
          <a:lstStyle/>
          <a:p>
            <a:fld id="{104A0D37-69DF-45F1-A381-EF5A838A10AE}"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RESPECT FOR PERSONS</a:t>
            </a:r>
            <a:endParaRPr lang="en-IN" dirty="0"/>
          </a:p>
        </p:txBody>
      </p:sp>
      <p:sp>
        <p:nvSpPr>
          <p:cNvPr id="3" name="Content Placeholder 2"/>
          <p:cNvSpPr>
            <a:spLocks noGrp="1"/>
          </p:cNvSpPr>
          <p:nvPr>
            <p:ph sz="quarter" idx="1"/>
          </p:nvPr>
        </p:nvSpPr>
        <p:spPr/>
        <p:txBody>
          <a:bodyPr/>
          <a:lstStyle/>
          <a:p>
            <a:pPr>
              <a:lnSpc>
                <a:spcPct val="300000"/>
              </a:lnSpc>
            </a:pPr>
            <a:r>
              <a:rPr lang="en-IN" dirty="0" smtClean="0"/>
              <a:t>AUTONOMY</a:t>
            </a:r>
            <a:endParaRPr lang="en-IN" dirty="0" smtClean="0"/>
          </a:p>
          <a:p>
            <a:pPr>
              <a:lnSpc>
                <a:spcPct val="300000"/>
              </a:lnSpc>
            </a:pPr>
            <a:r>
              <a:rPr lang="en-IN" dirty="0" smtClean="0"/>
              <a:t>INFORMED CONSENT</a:t>
            </a:r>
            <a:endParaRPr lang="en-IN" dirty="0"/>
          </a:p>
        </p:txBody>
      </p:sp>
      <p:sp>
        <p:nvSpPr>
          <p:cNvPr id="4" name="Date Placeholder 3"/>
          <p:cNvSpPr>
            <a:spLocks noGrp="1"/>
          </p:cNvSpPr>
          <p:nvPr>
            <p:ph type="dt" sz="half" idx="10"/>
          </p:nvPr>
        </p:nvSpPr>
        <p:spPr/>
        <p:txBody>
          <a:bodyPr/>
          <a:lstStyle/>
          <a:p>
            <a:fld id="{16D65634-B0B6-471B-B27C-D5A8356F0DF4}"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9531"/>
          </a:xfrm>
        </p:spPr>
        <p:txBody>
          <a:bodyPr/>
          <a:lstStyle/>
          <a:p>
            <a:r>
              <a:rPr lang="en-IN" dirty="0"/>
              <a:t>AUTONOMY</a:t>
            </a:r>
            <a:br>
              <a:rPr lang="en-IN" dirty="0"/>
            </a:br>
            <a:endParaRPr lang="en-IN" dirty="0"/>
          </a:p>
        </p:txBody>
      </p:sp>
      <p:sp>
        <p:nvSpPr>
          <p:cNvPr id="3" name="Content Placeholder 2"/>
          <p:cNvSpPr>
            <a:spLocks noGrp="1"/>
          </p:cNvSpPr>
          <p:nvPr>
            <p:ph sz="quarter" idx="1"/>
          </p:nvPr>
        </p:nvSpPr>
        <p:spPr/>
        <p:txBody>
          <a:bodyPr>
            <a:normAutofit/>
          </a:bodyPr>
          <a:lstStyle/>
          <a:p>
            <a:r>
              <a:rPr lang="en-IN" dirty="0" smtClean="0"/>
              <a:t>The primary way to respect individuals is to abide by their choices whether or not others believe these choices to be wise or beneficial</a:t>
            </a:r>
            <a:endParaRPr lang="en-IN" dirty="0" smtClean="0"/>
          </a:p>
          <a:p>
            <a:endParaRPr lang="en-IN" dirty="0" smtClean="0"/>
          </a:p>
          <a:p>
            <a:r>
              <a:rPr lang="en-IN" dirty="0" smtClean="0"/>
              <a:t>The </a:t>
            </a:r>
            <a:r>
              <a:rPr lang="en-IN" dirty="0"/>
              <a:t>dentist’s primary obligation include involving patients in treatment decisions in a meaningful way, with due consideration being given to the patient’s needs, desires and abilities, and safeguarding the patient’s privacy</a:t>
            </a:r>
            <a:endParaRPr lang="en-IN" dirty="0"/>
          </a:p>
        </p:txBody>
      </p:sp>
      <p:pic>
        <p:nvPicPr>
          <p:cNvPr id="7170" name="Picture 2" descr="http://www.referenceforbusiness.com/photos/autonomy-416.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91200" y="4736891"/>
            <a:ext cx="2133600" cy="2133601"/>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BED0397B-0775-4BAA-A79B-90416748BDFD}"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1149531"/>
          </a:xfrm>
        </p:spPr>
        <p:txBody>
          <a:bodyPr/>
          <a:lstStyle/>
          <a:p>
            <a:r>
              <a:rPr lang="en-IN" dirty="0"/>
              <a:t>INFORMED CONSENT</a:t>
            </a:r>
            <a:br>
              <a:rPr lang="en-IN" dirty="0"/>
            </a:br>
            <a:endParaRPr lang="en-IN" dirty="0"/>
          </a:p>
        </p:txBody>
      </p:sp>
      <p:sp>
        <p:nvSpPr>
          <p:cNvPr id="3" name="Content Placeholder 2"/>
          <p:cNvSpPr>
            <a:spLocks noGrp="1"/>
          </p:cNvSpPr>
          <p:nvPr>
            <p:ph sz="quarter" idx="1"/>
          </p:nvPr>
        </p:nvSpPr>
        <p:spPr>
          <a:xfrm>
            <a:off x="381000" y="1752600"/>
            <a:ext cx="8458200" cy="4953000"/>
          </a:xfrm>
        </p:spPr>
        <p:txBody>
          <a:bodyPr/>
          <a:lstStyle/>
          <a:p>
            <a:r>
              <a:rPr lang="en-US" dirty="0"/>
              <a:t>The term consent is defined as “</a:t>
            </a:r>
            <a:r>
              <a:rPr lang="en-US" u="sng" dirty="0"/>
              <a:t>when two or more person agree upon same thing in same sense </a:t>
            </a:r>
            <a:r>
              <a:rPr lang="en-US" dirty="0"/>
              <a:t>they are said to be  in consent” given in section 13 of Indian contract act 1872</a:t>
            </a:r>
            <a:r>
              <a:rPr lang="en-US" dirty="0" smtClean="0"/>
              <a:t>.</a:t>
            </a:r>
            <a:endParaRPr lang="en-US" dirty="0" smtClean="0"/>
          </a:p>
          <a:p>
            <a:endParaRPr lang="en-US" dirty="0" smtClean="0"/>
          </a:p>
          <a:p>
            <a:r>
              <a:rPr lang="en-US" dirty="0" smtClean="0"/>
              <a:t>It is the first stated and largest principle of Nuremberg Code</a:t>
            </a:r>
            <a:endParaRPr lang="en-US" dirty="0" smtClean="0"/>
          </a:p>
          <a:p>
            <a:endParaRPr lang="en-US" dirty="0"/>
          </a:p>
          <a:p>
            <a:endParaRPr lang="en-US" dirty="0"/>
          </a:p>
          <a:p>
            <a:endParaRPr lang="en-US" dirty="0"/>
          </a:p>
          <a:p>
            <a:endParaRPr lang="en-IN" dirty="0"/>
          </a:p>
        </p:txBody>
      </p:sp>
      <p:sp>
        <p:nvSpPr>
          <p:cNvPr id="4" name="AutoShape 2" descr="data:image/jpeg;base64,/9j/4AAQSkZJRgABAQAAAQABAAD/2wCEAAkGBxQTEhUUEhQVFRQVGBcYFhYUFxUVFBcXFBUWFhQUFhUYHCggGBolGxQUITEhJSkrLi4uFx8zODMsNygtLisBCgoKDg0OGhAQGiwkHyQsLCwsLCwsLCw0NCwsLCwsLCwsLCwsLCwsLCwsLCwsLCwsLCwsLCwsLCwsLCwsLCwsLP/AABEIALcBEwMBIgACEQEDEQH/xAAcAAACAwEBAQEAAAAAAAAAAAAEBQIDBgABBwj/xABBEAABAwIEAwQIBAUDAgcAAAABAAIRAyEEBRIxQVFhEyJxgQYykaGxwdHwQlKS4QcUI1NiM3KCovEVFkNzk7Li/8QAGQEAAwEBAQAAAAAAAAAAAAAAAQIDAAQF/8QAIhEAAgICAwACAwEAAAAAAAAAAAECEQMhEjFBBGETIlFx/9oADAMBAAIRAxEAPwDHY7MKorVR2tT/AFHx33275tuq25lV/u1P1v8Aqgs0d/Xq/wDuVP8A7uQwqLzZXZ6Sqhr/AOJ1f7tT9b/qovzSr/dqfrf9Us7RRe/mhsOhg7Na392r+t/1UBmdfhVq/rf9UHTBOyPwtHTco2waPauPxAF6lUf83/VL62bV/wC9V/8Akf8AVHY7FA2CCo4Zz3NY0S5xgDqmg2jOSDvRylicVWDO2rBgu89o+w5b7lbnMsQ9zm4ai5wj13BzpAHWd11DBfyWGDKbS6o7dwH4jxPRH5LgBTBBINR13878FTk2I6JsIa0M1vgfi1Ov11SpMwrzINRxb+EgkOHmDBRDsIL6bE8tvMKrSWRwHEi7PMbhawFT8NVH43GLgtJDv+TdirqGMdHeJcBuWzI8W7hEU8RYarTsd2nwKm7DtJ1ReI1CxjxRMe0quoS18jxUXsPBzmnoSR5hC1cK8bHVvDmw2o2fcV1DFPBDSQ+bwe5Ujb1dihYKLIe06jqMTdjjB8Wyp1MUXCGk9RMOEdFOjXa7YweINj5gqVWkDuAevFazUU0GF3ecXbyN2kRwMG6IqPtcn2lDtpubOl08mu4ee65uJ4PYWkebfIo2aiqnXLXhs1YNhu5h/wCXBMA88z7UE7CNN6bi0ni0yPYi2hZGomHnmfarG1DzPtSuviXBx0lpAtod3NjctfzvEIvCVy6ZY5hG4dEeRBuEbNQe13UqUEnc+3j9/FV00RQMXPC6ZbFeirEki0mfh1QHbOB3PtVj6skk8fuFRWTsmhnl1fUY8/qj8TTi6z+Cq6Xg9b+C07hISoLQpxFMm0nyQV2iCTPiU87GyzvpFU0R/lt5b/JMhWKs0x7tmuPkSicqw793OcSdgSVRleB1HW4eA59VrMDgouUOzdHUMOQ0XPtXIrWFycQ/O+b03CvVkG9WpHm90Jhk3o1UrGXdxvM7reZ/6NCoS+kATJJAImZ96W4XMX0joqiw4xBHiOK459nanaGeVejuHpD1Q53M3KIr5Fh37sC8p1w4S0yOi44mEto2wV/ovQ4CEuxnog13qvI800q408FQarzxStoKM070KeJ78p96J+jXYE1KkF5s3oOfimWX0XOMuNh701JTx3sVqiNV4A4Twm0ngErwtR1Vx10nMLTAeN/3C7EYuoagDGCpTdxtaN5nYyjg0imdAvBIDjsTwTGPHVnU/WlzYuRuPFv0RVKoHCWmQUvpYoGxYWu5H7ur+zDrglrgOHt24ogLX4a8gx03b+lVOOj/ABHMXZ/+VH+dcy1Rth+Jt/cjwJ/dYxSysfxjT13aeUFTq0WvHeAdyPLwKsVQoAer3bzA2PkiYGr4KWgDvgGQHkz5OFwqWVy2ZcW3IDKvqk79144Iw1y3/UbH+TZLfPiFfIcOBHtCBgI45sw8FvIkdz9QRUcj80NVwFyabiwnge8z9J8OEIR7XUw4lpbsS6kS9pv/AGzt1WMGtoNDtUQeMbHxARAKX4fHOMyA9oE66d/Is3lEYbEMqeob8Rs4eIWMXvph1iAfG+yuaqRPj7irWOH/AHTIBaOX3AXuLqw3SONz4KNM7n7sgn1ZcSqR/pOb8JkqDnLnOUFmxUiTFpcuqamA8RY+SzjAnOSv3bz+I+/cghpDRrd0pzvLRUYJ/A4O8tiPh7E6oU5VzqQNudk4liPKMDJ2sEZmVTTYI/D0uzYkONqanFFKhW7J0rhcr6VKwXJgUJsKdL3DSxokkQe8b3JELsxwLKgMhp5l1veuq4Vgdr7NzjP4b+ZBPRXVjB2m23Poud/Z0Izj8jdTOqk7un8JMg+BVRqfmBC0WAqOdLXUwxo2gj3AfFVY/BC5ALukiD7VKWP+FIz/AKZfEPbwhSpVkTmOQtJDxaOvx5pNjWVKYkR0PBScR0azDVGlo0qXaiY4rDYXN6jbugHom2F9JqT3CnVgOOx4fsqJvoWjSCk3Vqi+1kM7FOa4h7YE2cLiOvLzUqTiBLTrHDnHjxREo2aimo1tRvA8jxHUdVQaL6YJa51QSLGNW/PirKuFIvTOk8j6p+iiMZpcGPs43HI3ix4rWaj3DYxsdRwNiPLdGtxLQ2S6BzdZLs0xzaLO0gF2zZ68zyssmMzNR/eMk7AWAuLAcFOeXj0Wx4ee30btmPpHZ4RDTNxdZXBNvHFanKsJNipQ+RJumisvixS0z2VRUw4JkEtdzbx8RsUwxuELL7tPuQZK6rs5HFplPaPae8Jb+Zu/iW/RWUqocJBn3H2L2VTWoNdciCNiLEeBCJqPKuDYTqiHX7zbG4jhuhHYJ2oFwZUDSNLjLaojm7iiT2jdoe3kbP8Absfcp0sU0nTMO5Gx8p3WBQBQxJBDWP7zdU063dc4HaHR4e0ymeExGuQ5jmkbhwEdIcLO8l1fDMqCHtDh1RDYA5AIoDKcZX0gN5/BCFyGxVfUZXrDKt0iHbsIDpV9NqrpMRLWpOx+jyEdlR71t90JCY5Iz+q1EDNPhqcBehneV1MbffRdTbdVJCrOa8d1J6NOSmOfHvkeHwCoy2lLlmZB/ZRbw+C5FVW39nwXLCmXxTHEEMdpPOJ8R0PVBf1A3+qQXf48up4nqI8EzrCCfFJDiaI1Na+5dxJ06uLWk2mx7oUZdHREkMUxtTvVSCR6k92PzERbbclF1jqbGojqPu4SrFaNJc9mvTeA2XW5DirKWJBAc31SARIi3hwSctD1suo6d26XzZxabSN+7sh8bhaYaZADTvbiUFg8bReXU6Y0hxMFohrj+Igt2vO8bIvDvLRpc4vPWNuA8EsqGjZnMzyhu4gflI28CVmcXQNMnu98bTx81vyd2w0DgBvHGyV47Cse0tJlzeVnfupp0x2hHl2cVKcaTc/gNxPJaKpmb3tEjQY7wBm/KeSRZbl4adbgdRsAd2jr1TFxspZcniL4sfrLDiSNiQeYMIXF52/SWuII6tBKBxuMjis9jcY59RtOmC57oDQNyTwU8cZN1EtNxS/YtzXMHPMNLnP4eSO9EsM5xdVeCNJLWg8/xHy28ymdDJxh2BlnV6nru3DRxDf8R7ymeEoBoDWiw+58U+SSjHijQuTvwcZPhZMra5fRAiEjyXDWlaXDNgLYYgzS0C5yC5oaN5n2D9ws7UJadJ3+7+Cf9treY22HklHpBS7zCLET5iyqpWyMoUgYlSCppv6R8FcFQicF6+mHWcJ/fqvQFKEQM6iwNAAmBtJn3lB5xitLQ0bu38EaXBoJNgBJ8AspiMUatQu5m3QDZVxr0jN+BFEyUyw9PZCYOim1KnC0mCKJNaraYXgarqbEEZnrWJ1kmFh2ooHD0dRC0eHpaWhUSJthjB8fkFzRddRO/wB81KLpxRBngmqfAfBEZTQ4rzNKc1fIIykQxhdyHv4IA8K8XXaHkTy+AXJQ55Jk7lcnFBcc4ayLyA07GO8OB2OxSfM3sa5jnU3OJ7oc1urTO2riAnWMrNc6AZLAA4cQYBFuoMyk+c16lNk02BxvMyYAEzpF3coHNc77OldA1QkB2mCYMSYE8JI4IKjWeQe0bDgbx6p4y3oiMJVc5gc9uknhJNuBMgQSOHBV1Gv1mSCwiwiHA+PEFRZZAbMbSZW0RFR4mQ03DZgFw80RjsRpbqhxj8ok/wDZKs0zMUHNBa4zckDZvPqZ4C6YU64c0EcRN7G/McEH0jLsWYp1IgVy6AI74NiPs8ETWrggEQeR6HkUPTxZex57JzS0kaXgDVHLhBXuq0RFhYfBSyWtF8SUnZWg8ZXhpKuqO3SrNajW03OcYb754Ac1zcW2dLkkZvMsW579DJJOwG/VfVPQD+H3Y03YiresWnTOzGxcCdieJ8uayf8ACDA4ari5rVmiqbUqLpBdxJ1EQ48hM7r7F6Z5oKVL+XpmH1BDo/BTNif9x2HmeC9Liscd9Hnym8kqR81FTXL/AM23+2e79fNG5fSlwsvH0RYBMcrp94NHmV5j7s9OK8RpsspQ0SicxxBbThs6n2HMfmPs+IV1KkAAOi9xFEGDxAPvj6LppqNIg5JytguCpwAEo9InHWDwAA8z9haKlTgJBm47pPX5orVAl+1gFFyvCopNVzVZHOyxqsCiOqrxeJFJjnu2aPaeA8ymQrFPpNjoApN3N3eHAefyQWW4Qm6Aw+qrUL3bkyfp4LUYCjAVW+KpEEuTtl1CjARDQvNKsYEiQzJNai8PTUKFOUzoUFRIk2WYKlB8U2eO74JewJjRMtToVl2HNlaq8OLBWFEUAxlOao8B80JnNbZg8T8h980zxMA6jsB9Vmq9UucSdyZWMeNXLxuy5EUoxDmVx/Sqw6m4NfpgwBNtLhG9p8ekU4tnLynZMcBRpvpudTABfMuaACSCRJtcgg7qNfDqWRb0dEHrZlsIyrp/raNcn/TnTHDfihcfhH9o2oxx4Asce5F5cAB622/IdZJoZbXFXv1tTZk6dqhiILHAhgFiA08Lo3N8E51OGOLHWIcBOxmCOIOyk1sonozebBoYXPYXhpDo06jINiB0VdKvIBGxEibb9CjcwcWtc4NLiBIa2JPQTZJMJj+1abQ5pgxJbMkQHRc2uOCm+ivpHDZyX1XU9DgOB/EAJk1Gm7QSLHjIV53JVAzGmKraZtUeLW3Amxd5FXVOinmXTorg92U1LrF+mWMDqjWNdOgHUOGo/EwnPpJngot0tP8AUcP0j8x68ljsFhHVXixJJ8yef7qnx8dfvIn8jJf6LsKyHBvfUaWkh4Ic135dJnV0ixC+qV8e+o91R51PcZJPP5coSDKcubRbwLiO875DkExp32Us2Xm/orgxcF9jbCN1JrlNPS+/BLstEb2TDD1YJhc7R1rSNfQragp1HJbgakBWuxHeAK6FLRz8beg+bLOZ+7SwDmfhdaNgCwX8Q85OHrUAW6mOa8ng7dosnUeTRNyUUwrDun748kW1qUZRiqVaX0nXIgxYjxabT1hN2TMEc4i9uvJOiZINWd9IqxqPFNvqtuerv2+ZWhruIFtzt9UFQy9o6nmU8XROSsX5VgYhPAyFKlRhW6Uab2xbS0eNapsYpNaiMM3vDxTqJNyDcLh7JgG2lesZZeTYhOTZSw/FG4YoGmL+aNoBEAwFo8VKFHgPJWQmAJ89r7MHifkPmkjkXmVTVUcesey3yQaxibW2XKTRZcsCizIcCxmvTOp7tTySTLoAmCYbYCwhEY2laxJufjsvMr4q1mI1F7S3Q4GwLmkuGwfANgQBuptFbpmf/kqfbMe97g491jS+GuMcGfiMH7sic5wJfSc1pLTwLTpNrxMWB2J6q6tkbaj9Uuae6DBkFonugGzZ1G4go7FYfSzSzcNhuqTsIbJNzwQrSGvZgH03hv8AUADuMXG9vOInqkX83qdUbpc00zB1CA6dnNPELWY2k/SO0AD47wbtPRZN+ZB73M0uab6dQjVpJDoG4iJ6gqMo9loy6AH4+myo1rjc8hOkHYujYGEbVN9voqGYVjqrXOHeaZF4mAbEcYuUQ1c+WqR04btmV9JvR99ap2lOJIAIJjbYhH5BlXYsGqHVDuRsByCbn4riEjzScePgywwU+fpW25+iLw9M26qvD0b+KcYOgbQBHFTbKpFlDDujxTTC0A0Tcn3qIrBhAIMnkFZ2skQPFBDNOgynUMKVF8m6nAibQhe170R7E7BHo0mHFl8y/jDTmphyPy1B72H5lbyjXKyH8T2yyieIe4fqbPyC6Mcto5ssNOzCZXSc1wcwlrhxFivoOUZq4tAqtk/mbx8QshlVO62WCpQ0KkpWySSSGdMapPsUmthTwI4IitQVY9EJPZRK6V6QvITEyxiJw3rBDMCIoG4RRmaBvqocm6InuhCtN0wh7pglGUUNHyRdEXWMGAWC7EVNLS7kP+y9GyXZ5XgBvO58Bt99EwoiqFRC9cpMCwSbQuXAr1YwTlW3ijKL6bydJa4jukiJEcJ9vvQmTer7Pgj6GFY0lzABrMuI4nn7ylVUM+yvF4IVGFslsxdtiCDI+CGzus5lPU1uoiJJMBo4vI4xvAuV5mprB7eyk8WtHdbqbMipUvDTLRAHBE5pimUma6hhoIBsTvYCAjXSN/WZPFONSmHOaQdjaGugDvsndhmQVjcU6kalTTpNQQHxGoATpDvaV9MzJoc2RtEjwIkL5jmbaTX1HMDdZMPI3kDZ3WIUJrsvB9AtPSA559ZrTB5ahBv5KNCp3WnmB7wCq88cG0adJhvUi4379yfIT7FZAAgCwgQOW0LizM7MK9JNAPL6exENpW+ZKGw9IT9/fJNMPh/Mdfuy5mzqUSFCmeX7/VOMHSIhRpYaCOX37EwZR4ix5ff38UUZ6IgTwRYphonivKNHnv8AfFVOJe4NG3FUQrYRhWzPLlsrewAk814wxIEmDHTyVOYY9lJpc8hoHt8EyEui2pW0iywPpPmXb1A1vqMmOpO59yszPPH150yyl/1O8eQ6Jfh6MlXhGtshPJekFZbQWvwzO6EowOFgBP8ACssnjtk5OkX5e3vJtUZIQ+X4e8o+o2F0RWjmk7YrdQUTThMixDV23TIRsEarGG6gFILBNFhzLFQ9l17lT5arnNuiIVB0EI6iEvf6w8UzohYwQBZZ/Nak1HdLexPnv0tJ5BZmsblMKUQprwLlgkmrlwXLALMHhe0paZc3YyxxaZaQQJHAxB6FMcrw72Mh5bvLWtFmAgSyZ73e1GescEDRrvp0dTGF5kDSOR42Td9QAanENAEkkwAAJMnoh0h/Qali9b3s0uHZkCTsZm49injXsDYqFsOgQ6IJJECD1hTpVg8S3aSL22MfJLc4y1tUhxOl2lzHOA75puuWtdu0zBkXBCz7N4VZy8Bjp2gjlbZfJcnwtOlWLnElt20xB7Puxp1k7vAIEm58lt/SjFF8Yem6CRd5M6WtF3uJ3jrv5rL4zJ6WIqtpUrgNYXv1atFNshrm8BUdLgD1ceCi32VSKcuwTcVWfWNQNawFrBYk/nqEE+qIif8AciMXkdRveaNbebb+ZbuPKQnT6OGANAAMEBnd7rd/U1CwMtgg7xF4T7DUwIEgTZosJIBMAeANhwC55YlI6IZXEweGp+/l8E9wNCY4LRYvI6dW4Gl/5hsf9w4+Kop5eadnDwPC3I/ZXJPDKL30duPNCa12VChz2U2UY+5RPZeBHht981ElaqDYPW8uvT75qGBYRJPlx+Kvcfv9klznOey7rO88iAOA/wAnH5Jopt6ElKlsvznN20GybvPqtG5+g6rFYk1K79dU+A4NHQIktL3F7zqceP05KzTyXTGKicspuX+App7AbJpl2DUMLhpKfYTDwEewdHtGkneBw8hBUKK0WCoQArQiRyS8PaFKFa9qtDVBw3VSFg+lC4lFOcgsQUQMFAUgvApAIDIZZS/dG1nJTgnwY5pm5ywGTaySCmNMISg1GtTIANmLu4kFROsydw5BJXogK5Xq8XsrGJNXLxq5YAVlWYU57IODngw4NuWEjU3X+WQLJo8AyHAEGxBuCDYgjil+Gy9pLXnoSLAOc0tcxzuZaW2Us3o1Hs00qnZukS6OHEBDTpDWXYTBNpaiJLnQXuO7i0aQT4AAeSz2fY6pTqOeag7HRAZ+LXO+3zTjOscaVF72t1ua0kNkM1EDbUbN8V82w+curh2Iraeya49jps1/J0Hg3aeJnldJSpNjxjbR2cPa2i8VL1cQNOmYPes2mDw3E8OdgiciwL8FR0uYxzYDnOYTJMXJn8IAj2cyRlMDhzVqvxVUk6ieyDiTpYeInaeA5eKb4HG1GH+m6B+UiWH/AIzbxELjl8hRfHw7FgbXL0bU8O59QOextVrNJLmx2zH2doc1kg+vIF4EwZ0ywzvDucWOqUtVKQROkOpEgXnYGRee7fewR/o5jm1Q6GaHNI1CxHfkhzTxmDuAfin1NitHatEJJp0zJVnvc0Eve5jRaoyO2pOce+DMxs0AzPfcJgEHQ5VmXa917Q5jvVfTDiwg+qCCJa4AEkbiASBKjmGTFwDqBFN7dRAEBpLzqeTA4klxH4iGyRumeT4cspNaWtYbktaAAC4lx2JE3uRaZVEibZTiMu095lx7x9UC6mIt59VpmBA5rlpc1zqQGuDDdg4/IqGTB7E6cfyPJmKz3MtI0s9Y8uA5+KzBpTdaMYLVIdOsG4O88ZQmIwenglgqQ05WxSGqxlJW9ldF4ShJRAi7BYZN6VG08FHD0U6o0gaYCrCJLJMGwlK6e4enYIHB4cgpozZWSOdsqKoqOhdXqXQeKr2RAQq1VSWkqrVdMMLT2QDQv0rgi9AJIVdagQsYjQMOCcYajNzsluX0ZdJ2FyUxqV5sLBFAZa+pBtYBToYq4HNAm6Mw1CBJ34IgPMYZlKKm6cVxZJq+6JiBXKMrlgk2rlzVywowyilVaH9q8OkyyODeA2SzBZnVfUOpvcgglsaKb2Eam6nQ55OrcNjulMMdmjKNIVKkgHSAIOol2whJM6zE+pT9d0xOzRxceiEnq6HivAXP8d2hNMGGD/UdyH5R1KwWa4j+YqigwAUaYGsCw0j1aY8Y9g6oz0nzbsmdnSl7yQBe73OMFx+PkgsDh+zpxYvMlx5uO5+Q6BcObJSO3DjthVUjYe5WYOnccuqGpAk39yb4akF50mehFBuGouEOY4sqDZzeX5XA2cOhkJ/l3pGA4UsUBSefVftRf4E+oehMdeCX4RkcEXiMCyqwteJB+7K+HJKHRLNjjPs19Nqua1fOMDmOIy8hrtVfDcB/6lMf4OPD/E25Fq3uUZpSxDA+i8OafIgxOlzTdp6FeljyRmtHm5MUsfYewKb3gAk2AuT4LgvnH8TPSJ8tw1B5bBDqrhF4u2l4cT5DmqEascY13aVXVGiAY8wABJ9ipxWDDm7XQHoznLazdDrVG7jn1HNaKlT2UuJbkYrGYfS4jiDCaYLCwBO5RmKy+cQ8kWDjHWbhM8HgeJWUNmeTRThMKmlGhAVjaYCjWrhVSIt2Som11VXxUTCCr4yLBUU3SCjZqJ1ayGe6VJyi1koWFI9pNlOcKxCYXDc0xpshZAbFuHpkvPQo11G8mwXvaNbMXJ9ioc8m5RoFnthZogfHqVy5ToskomLcNRk3RZMqt9re1TGyICmulOKam1RKsc7glCByvZU62GIAcNkOHImCWmy5QY6y9RFIZ5j9NMw3W5sENtvwubDxWRcMQynU1smo9x7we0y2Bp3jTfVbz4rlySUSkZCDL8nrOc6tUZ3jIYC5lhxNjufvijH5dW/J/wBTfquXLkngi32zshnkl0FYXLqgiW+9v1Tahl7pmPESPquXKT+NG+2VXyJfQxw1Ei0b+H1TCkyLQuXJo4YoEs8ib6IcIIBB5pA/J6tCp22Edpd+IW0O46XN2In2cI3XLk34ldpsT8z6aRof/NLjhyezLa4OnTLS2SD3w6btsbG/xXzl2VVzVqPf3g4yAS2Ra8mbybrxcuytHFyp6G+QZS9ri8iCIDbidrmx+4W5wlXaVy5bibkxi8MN+J6FcKrQuXJ6J2DVq6Ar1SV4uQoNlGkqdJpXq5Cg2WNpSjaFFoXi5FIDYU+s1gnfoOKEq4ku6DkPnzXLkQWeNXsr1csY9BCPw7mgb/FcuWNZc6o0i5+KGqVhzXq5Y1gtWul9W5XLlg2H4J4LYcgsbgxMtK5chRrBmUzC9XLk1A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IN"/>
          </a:p>
        </p:txBody>
      </p:sp>
      <p:pic>
        <p:nvPicPr>
          <p:cNvPr id="6" name="Picture 4" descr="http://graphics8.nytimes.com/images/2009/07/30/health/chen_600.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86400" y="4876800"/>
            <a:ext cx="2667000" cy="177800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1C4B9083-7F97-4965-A9F4-8B2231097342}" type="datetime1">
              <a:rPr lang="en-US" smtClean="0"/>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9531"/>
          </a:xfrm>
        </p:spPr>
        <p:txBody>
          <a:bodyPr/>
          <a:lstStyle/>
          <a:p>
            <a:r>
              <a:rPr lang="en-IN" dirty="0"/>
              <a:t>INFORMED CONSENT</a:t>
            </a:r>
            <a:br>
              <a:rPr lang="en-IN" dirty="0"/>
            </a:br>
            <a:endParaRPr lang="en-IN" dirty="0"/>
          </a:p>
        </p:txBody>
      </p:sp>
      <p:sp>
        <p:nvSpPr>
          <p:cNvPr id="3" name="Content Placeholder 2"/>
          <p:cNvSpPr>
            <a:spLocks noGrp="1"/>
          </p:cNvSpPr>
          <p:nvPr>
            <p:ph sz="quarter" idx="1"/>
          </p:nvPr>
        </p:nvSpPr>
        <p:spPr/>
        <p:txBody>
          <a:bodyPr/>
          <a:lstStyle/>
          <a:p>
            <a:r>
              <a:rPr lang="en-IN" dirty="0" smtClean="0"/>
              <a:t>Consent must be </a:t>
            </a:r>
            <a:endParaRPr lang="en-IN" dirty="0" smtClean="0"/>
          </a:p>
          <a:p>
            <a:pPr lvl="1"/>
            <a:r>
              <a:rPr lang="en-IN" dirty="0"/>
              <a:t> </a:t>
            </a:r>
            <a:r>
              <a:rPr lang="en-IN" dirty="0" smtClean="0"/>
              <a:t>voluntary</a:t>
            </a:r>
            <a:endParaRPr lang="en-IN" dirty="0" smtClean="0"/>
          </a:p>
          <a:p>
            <a:pPr lvl="1"/>
            <a:r>
              <a:rPr lang="en-IN" dirty="0" smtClean="0"/>
              <a:t>Legally competent</a:t>
            </a:r>
            <a:endParaRPr lang="en-IN" dirty="0" smtClean="0"/>
          </a:p>
          <a:p>
            <a:pPr lvl="1"/>
            <a:r>
              <a:rPr lang="en-IN" dirty="0" smtClean="0"/>
              <a:t>Informed</a:t>
            </a:r>
            <a:endParaRPr lang="en-IN" dirty="0" smtClean="0"/>
          </a:p>
          <a:p>
            <a:pPr lvl="1"/>
            <a:r>
              <a:rPr lang="en-IN" dirty="0" smtClean="0"/>
              <a:t>Comprehending </a:t>
            </a:r>
            <a:endParaRPr lang="en-IN" dirty="0"/>
          </a:p>
        </p:txBody>
      </p:sp>
      <p:sp>
        <p:nvSpPr>
          <p:cNvPr id="4" name="AutoShape 2" descr="data:image/jpeg;base64,/9j/4AAQSkZJRgABAQAAAQABAAD/2wCEAAkGBxQTEhUUEhQVFRQVGBcYFhYUFxUVFBcXFBUWFhQUFhUYHCggGBolGxQUITEhJSkrLi4uFx8zODMsNygtLisBCgoKDg0OGhAQGiwkHyQsLCwsLCwsLCw0NCwsLCwsLCwsLCwsLCwsLCwsLCwsLCwsLCwsLCwsLCwsLCwsLCwsLP/AABEIALcBEwMBIgACEQEDEQH/xAAcAAACAwEBAQEAAAAAAAAAAAAEBQIDBgABBwj/xABBEAABAwIEAwQIBAUDAgcAAAABAAIRAyEEBRIxQVFhEyJxgQYykaGxwdHwQlKS4QcUI1NiM3KCovEVFkNzk7Li/8QAGQEAAwEBAQAAAAAAAAAAAAAAAQIDAAQF/8QAIhEAAgICAwACAwEAAAAAAAAAAAECEQMhEjFBBGETIlFx/9oADAMBAAIRAxEAPwDHY7MKorVR2tT/AFHx33275tuq25lV/u1P1v8Aqgs0d/Xq/wDuVP8A7uQwqLzZXZ6Sqhr/AOJ1f7tT9b/qovzSr/dqfrf9Us7RRe/mhsOhg7Na392r+t/1UBmdfhVq/rf9UHTBOyPwtHTco2waPauPxAF6lUf83/VL62bV/wC9V/8Akf8AVHY7FA2CCo4Zz3NY0S5xgDqmg2jOSDvRylicVWDO2rBgu89o+w5b7lbnMsQ9zm4ai5wj13BzpAHWd11DBfyWGDKbS6o7dwH4jxPRH5LgBTBBINR13878FTk2I6JsIa0M1vgfi1Ov11SpMwrzINRxb+EgkOHmDBRDsIL6bE8tvMKrSWRwHEi7PMbhawFT8NVH43GLgtJDv+TdirqGMdHeJcBuWzI8W7hEU8RYarTsd2nwKm7DtJ1ReI1CxjxRMe0quoS18jxUXsPBzmnoSR5hC1cK8bHVvDmw2o2fcV1DFPBDSQ+bwe5Ujb1dihYKLIe06jqMTdjjB8Wyp1MUXCGk9RMOEdFOjXa7YweINj5gqVWkDuAevFazUU0GF3ecXbyN2kRwMG6IqPtcn2lDtpubOl08mu4ee65uJ4PYWkebfIo2aiqnXLXhs1YNhu5h/wCXBMA88z7UE7CNN6bi0ni0yPYi2hZGomHnmfarG1DzPtSuviXBx0lpAtod3NjctfzvEIvCVy6ZY5hG4dEeRBuEbNQe13UqUEnc+3j9/FV00RQMXPC6ZbFeirEki0mfh1QHbOB3PtVj6skk8fuFRWTsmhnl1fUY8/qj8TTi6z+Cq6Xg9b+C07hISoLQpxFMm0nyQV2iCTPiU87GyzvpFU0R/lt5b/JMhWKs0x7tmuPkSicqw793OcSdgSVRleB1HW4eA59VrMDgouUOzdHUMOQ0XPtXIrWFycQ/O+b03CvVkG9WpHm90Jhk3o1UrGXdxvM7reZ/6NCoS+kATJJAImZ96W4XMX0joqiw4xBHiOK459nanaGeVejuHpD1Q53M3KIr5Fh37sC8p1w4S0yOi44mEto2wV/ovQ4CEuxnog13qvI800q408FQarzxStoKM070KeJ78p96J+jXYE1KkF5s3oOfimWX0XOMuNh701JTx3sVqiNV4A4Twm0ngErwtR1Vx10nMLTAeN/3C7EYuoagDGCpTdxtaN5nYyjg0imdAvBIDjsTwTGPHVnU/WlzYuRuPFv0RVKoHCWmQUvpYoGxYWu5H7ur+zDrglrgOHt24ogLX4a8gx03b+lVOOj/ABHMXZ/+VH+dcy1Rth+Jt/cjwJ/dYxSysfxjT13aeUFTq0WvHeAdyPLwKsVQoAer3bzA2PkiYGr4KWgDvgGQHkz5OFwqWVy2ZcW3IDKvqk79144Iw1y3/UbH+TZLfPiFfIcOBHtCBgI45sw8FvIkdz9QRUcj80NVwFyabiwnge8z9J8OEIR7XUw4lpbsS6kS9pv/AGzt1WMGtoNDtUQeMbHxARAKX4fHOMyA9oE66d/Is3lEYbEMqeob8Rs4eIWMXvph1iAfG+yuaqRPj7irWOH/AHTIBaOX3AXuLqw3SONz4KNM7n7sgn1ZcSqR/pOb8JkqDnLnOUFmxUiTFpcuqamA8RY+SzjAnOSv3bz+I+/cghpDRrd0pzvLRUYJ/A4O8tiPh7E6oU5VzqQNudk4liPKMDJ2sEZmVTTYI/D0uzYkONqanFFKhW7J0rhcr6VKwXJgUJsKdL3DSxokkQe8b3JELsxwLKgMhp5l1veuq4Vgdr7NzjP4b+ZBPRXVjB2m23Poud/Z0Izj8jdTOqk7un8JMg+BVRqfmBC0WAqOdLXUwxo2gj3AfFVY/BC5ALukiD7VKWP+FIz/AKZfEPbwhSpVkTmOQtJDxaOvx5pNjWVKYkR0PBScR0azDVGlo0qXaiY4rDYXN6jbugHom2F9JqT3CnVgOOx4fsqJvoWjSCk3Vqi+1kM7FOa4h7YE2cLiOvLzUqTiBLTrHDnHjxREo2aimo1tRvA8jxHUdVQaL6YJa51QSLGNW/PirKuFIvTOk8j6p+iiMZpcGPs43HI3ix4rWaj3DYxsdRwNiPLdGtxLQ2S6BzdZLs0xzaLO0gF2zZ68zyssmMzNR/eMk7AWAuLAcFOeXj0Wx4ee30btmPpHZ4RDTNxdZXBNvHFanKsJNipQ+RJumisvixS0z2VRUw4JkEtdzbx8RsUwxuELL7tPuQZK6rs5HFplPaPae8Jb+Zu/iW/RWUqocJBn3H2L2VTWoNdciCNiLEeBCJqPKuDYTqiHX7zbG4jhuhHYJ2oFwZUDSNLjLaojm7iiT2jdoe3kbP8Absfcp0sU0nTMO5Gx8p3WBQBQxJBDWP7zdU063dc4HaHR4e0ymeExGuQ5jmkbhwEdIcLO8l1fDMqCHtDh1RDYA5AIoDKcZX0gN5/BCFyGxVfUZXrDKt0iHbsIDpV9NqrpMRLWpOx+jyEdlR71t90JCY5Iz+q1EDNPhqcBehneV1MbffRdTbdVJCrOa8d1J6NOSmOfHvkeHwCoy2lLlmZB/ZRbw+C5FVW39nwXLCmXxTHEEMdpPOJ8R0PVBf1A3+qQXf48up4nqI8EzrCCfFJDiaI1Na+5dxJ06uLWk2mx7oUZdHREkMUxtTvVSCR6k92PzERbbclF1jqbGojqPu4SrFaNJc9mvTeA2XW5DirKWJBAc31SARIi3hwSctD1suo6d26XzZxabSN+7sh8bhaYaZADTvbiUFg8bReXU6Y0hxMFohrj+Igt2vO8bIvDvLRpc4vPWNuA8EsqGjZnMzyhu4gflI28CVmcXQNMnu98bTx81vyd2w0DgBvHGyV47Cse0tJlzeVnfupp0x2hHl2cVKcaTc/gNxPJaKpmb3tEjQY7wBm/KeSRZbl4adbgdRsAd2jr1TFxspZcniL4sfrLDiSNiQeYMIXF52/SWuII6tBKBxuMjis9jcY59RtOmC57oDQNyTwU8cZN1EtNxS/YtzXMHPMNLnP4eSO9EsM5xdVeCNJLWg8/xHy28ymdDJxh2BlnV6nru3DRxDf8R7ymeEoBoDWiw+58U+SSjHijQuTvwcZPhZMra5fRAiEjyXDWlaXDNgLYYgzS0C5yC5oaN5n2D9ws7UJadJ3+7+Cf9treY22HklHpBS7zCLET5iyqpWyMoUgYlSCppv6R8FcFQicF6+mHWcJ/fqvQFKEQM6iwNAAmBtJn3lB5xitLQ0bu38EaXBoJNgBJ8AspiMUatQu5m3QDZVxr0jN+BFEyUyw9PZCYOim1KnC0mCKJNaraYXgarqbEEZnrWJ1kmFh2ooHD0dRC0eHpaWhUSJthjB8fkFzRddRO/wB81KLpxRBngmqfAfBEZTQ4rzNKc1fIIykQxhdyHv4IA8K8XXaHkTy+AXJQ55Jk7lcnFBcc4ayLyA07GO8OB2OxSfM3sa5jnU3OJ7oc1urTO2riAnWMrNc6AZLAA4cQYBFuoMyk+c16lNk02BxvMyYAEzpF3coHNc77OldA1QkB2mCYMSYE8JI4IKjWeQe0bDgbx6p4y3oiMJVc5gc9uknhJNuBMgQSOHBV1Gv1mSCwiwiHA+PEFRZZAbMbSZW0RFR4mQ03DZgFw80RjsRpbqhxj8ok/wDZKs0zMUHNBa4zckDZvPqZ4C6YU64c0EcRN7G/McEH0jLsWYp1IgVy6AI74NiPs8ETWrggEQeR6HkUPTxZex57JzS0kaXgDVHLhBXuq0RFhYfBSyWtF8SUnZWg8ZXhpKuqO3SrNajW03OcYb754Ac1zcW2dLkkZvMsW579DJJOwG/VfVPQD+H3Y03YiresWnTOzGxcCdieJ8uayf8ACDA4ari5rVmiqbUqLpBdxJ1EQ48hM7r7F6Z5oKVL+XpmH1BDo/BTNif9x2HmeC9Liscd9Hnym8kqR81FTXL/AM23+2e79fNG5fSlwsvH0RYBMcrp94NHmV5j7s9OK8RpsspQ0SicxxBbThs6n2HMfmPs+IV1KkAAOi9xFEGDxAPvj6LppqNIg5JytguCpwAEo9InHWDwAA8z9haKlTgJBm47pPX5orVAl+1gFFyvCopNVzVZHOyxqsCiOqrxeJFJjnu2aPaeA8ymQrFPpNjoApN3N3eHAefyQWW4Qm6Aw+qrUL3bkyfp4LUYCjAVW+KpEEuTtl1CjARDQvNKsYEiQzJNai8PTUKFOUzoUFRIk2WYKlB8U2eO74JewJjRMtToVl2HNlaq8OLBWFEUAxlOao8B80JnNbZg8T8h980zxMA6jsB9Vmq9UucSdyZWMeNXLxuy5EUoxDmVx/Sqw6m4NfpgwBNtLhG9p8ekU4tnLynZMcBRpvpudTABfMuaACSCRJtcgg7qNfDqWRb0dEHrZlsIyrp/raNcn/TnTHDfihcfhH9o2oxx4Asce5F5cAB622/IdZJoZbXFXv1tTZk6dqhiILHAhgFiA08Lo3N8E51OGOLHWIcBOxmCOIOyk1sonozebBoYXPYXhpDo06jINiB0VdKvIBGxEibb9CjcwcWtc4NLiBIa2JPQTZJMJj+1abQ5pgxJbMkQHRc2uOCm+ivpHDZyX1XU9DgOB/EAJk1Gm7QSLHjIV53JVAzGmKraZtUeLW3Amxd5FXVOinmXTorg92U1LrF+mWMDqjWNdOgHUOGo/EwnPpJngot0tP8AUcP0j8x68ljsFhHVXixJJ8yef7qnx8dfvIn8jJf6LsKyHBvfUaWkh4Ic135dJnV0ixC+qV8e+o91R51PcZJPP5coSDKcubRbwLiO875DkExp32Us2Xm/orgxcF9jbCN1JrlNPS+/BLstEb2TDD1YJhc7R1rSNfQragp1HJbgakBWuxHeAK6FLRz8beg+bLOZ+7SwDmfhdaNgCwX8Q85OHrUAW6mOa8ng7dosnUeTRNyUUwrDun748kW1qUZRiqVaX0nXIgxYjxabT1hN2TMEc4i9uvJOiZINWd9IqxqPFNvqtuerv2+ZWhruIFtzt9UFQy9o6nmU8XROSsX5VgYhPAyFKlRhW6Uab2xbS0eNapsYpNaiMM3vDxTqJNyDcLh7JgG2lesZZeTYhOTZSw/FG4YoGmL+aNoBEAwFo8VKFHgPJWQmAJ89r7MHifkPmkjkXmVTVUcesey3yQaxibW2XKTRZcsCizIcCxmvTOp7tTySTLoAmCYbYCwhEY2laxJufjsvMr4q1mI1F7S3Q4GwLmkuGwfANgQBuptFbpmf/kqfbMe97g491jS+GuMcGfiMH7sic5wJfSc1pLTwLTpNrxMWB2J6q6tkbaj9Uuae6DBkFonugGzZ1G4go7FYfSzSzcNhuqTsIbJNzwQrSGvZgH03hv8AUADuMXG9vOInqkX83qdUbpc00zB1CA6dnNPELWY2k/SO0AD47wbtPRZN+ZB73M0uab6dQjVpJDoG4iJ6gqMo9loy6AH4+myo1rjc8hOkHYujYGEbVN9voqGYVjqrXOHeaZF4mAbEcYuUQ1c+WqR04btmV9JvR99ap2lOJIAIJjbYhH5BlXYsGqHVDuRsByCbn4riEjzScePgywwU+fpW25+iLw9M26qvD0b+KcYOgbQBHFTbKpFlDDujxTTC0A0Tcn3qIrBhAIMnkFZ2skQPFBDNOgynUMKVF8m6nAibQhe170R7E7BHo0mHFl8y/jDTmphyPy1B72H5lbyjXKyH8T2yyieIe4fqbPyC6Mcto5ssNOzCZXSc1wcwlrhxFivoOUZq4tAqtk/mbx8QshlVO62WCpQ0KkpWySSSGdMapPsUmthTwI4IitQVY9EJPZRK6V6QvITEyxiJw3rBDMCIoG4RRmaBvqocm6InuhCtN0wh7pglGUUNHyRdEXWMGAWC7EVNLS7kP+y9GyXZ5XgBvO58Bt99EwoiqFRC9cpMCwSbQuXAr1YwTlW3ijKL6bydJa4jukiJEcJ9vvQmTer7Pgj6GFY0lzABrMuI4nn7ylVUM+yvF4IVGFslsxdtiCDI+CGzus5lPU1uoiJJMBo4vI4xvAuV5mprB7eyk8WtHdbqbMipUvDTLRAHBE5pimUma6hhoIBsTvYCAjXSN/WZPFONSmHOaQdjaGugDvsndhmQVjcU6kalTTpNQQHxGoATpDvaV9MzJoc2RtEjwIkL5jmbaTX1HMDdZMPI3kDZ3WIUJrsvB9AtPSA559ZrTB5ahBv5KNCp3WnmB7wCq88cG0adJhvUi4379yfIT7FZAAgCwgQOW0LizM7MK9JNAPL6exENpW+ZKGw9IT9/fJNMPh/Mdfuy5mzqUSFCmeX7/VOMHSIhRpYaCOX37EwZR4ix5ff38UUZ6IgTwRYphonivKNHnv8AfFVOJe4NG3FUQrYRhWzPLlsrewAk814wxIEmDHTyVOYY9lJpc8hoHt8EyEui2pW0iywPpPmXb1A1vqMmOpO59yszPPH150yyl/1O8eQ6Jfh6MlXhGtshPJekFZbQWvwzO6EowOFgBP8ACssnjtk5OkX5e3vJtUZIQ+X4e8o+o2F0RWjmk7YrdQUTThMixDV23TIRsEarGG6gFILBNFhzLFQ9l17lT5arnNuiIVB0EI6iEvf6w8UzohYwQBZZ/Nak1HdLexPnv0tJ5BZmsblMKUQprwLlgkmrlwXLALMHhe0paZc3YyxxaZaQQJHAxB6FMcrw72Mh5bvLWtFmAgSyZ73e1GescEDRrvp0dTGF5kDSOR42Td9QAanENAEkkwAAJMnoh0h/Qali9b3s0uHZkCTsZm49injXsDYqFsOgQ6IJJECD1hTpVg8S3aSL22MfJLc4y1tUhxOl2lzHOA75puuWtdu0zBkXBCz7N4VZy8Bjp2gjlbZfJcnwtOlWLnElt20xB7Puxp1k7vAIEm58lt/SjFF8Yem6CRd5M6WtF3uJ3jrv5rL4zJ6WIqtpUrgNYXv1atFNshrm8BUdLgD1ceCi32VSKcuwTcVWfWNQNawFrBYk/nqEE+qIif8AciMXkdRveaNbebb+ZbuPKQnT6OGANAAMEBnd7rd/U1CwMtgg7xF4T7DUwIEgTZosJIBMAeANhwC55YlI6IZXEweGp+/l8E9wNCY4LRYvI6dW4Gl/5hsf9w4+Kop5eadnDwPC3I/ZXJPDKL30duPNCa12VChz2U2UY+5RPZeBHht981ElaqDYPW8uvT75qGBYRJPlx+Kvcfv9klznOey7rO88iAOA/wAnH5Jopt6ElKlsvznN20GybvPqtG5+g6rFYk1K79dU+A4NHQIktL3F7zqceP05KzTyXTGKicspuX+App7AbJpl2DUMLhpKfYTDwEewdHtGkneBw8hBUKK0WCoQArQiRyS8PaFKFa9qtDVBw3VSFg+lC4lFOcgsQUQMFAUgvApAIDIZZS/dG1nJTgnwY5pm5ywGTaySCmNMISg1GtTIANmLu4kFROsydw5BJXogK5Xq8XsrGJNXLxq5YAVlWYU57IODngw4NuWEjU3X+WQLJo8AyHAEGxBuCDYgjil+Gy9pLXnoSLAOc0tcxzuZaW2Us3o1Hs00qnZukS6OHEBDTpDWXYTBNpaiJLnQXuO7i0aQT4AAeSz2fY6pTqOeag7HRAZ+LXO+3zTjOscaVF72t1ua0kNkM1EDbUbN8V82w+curh2Iraeya49jps1/J0Hg3aeJnldJSpNjxjbR2cPa2i8VL1cQNOmYPes2mDw3E8OdgiciwL8FR0uYxzYDnOYTJMXJn8IAj2cyRlMDhzVqvxVUk6ieyDiTpYeInaeA5eKb4HG1GH+m6B+UiWH/AIzbxELjl8hRfHw7FgbXL0bU8O59QOextVrNJLmx2zH2doc1kg+vIF4EwZ0ywzvDucWOqUtVKQROkOpEgXnYGRee7fewR/o5jm1Q6GaHNI1CxHfkhzTxmDuAfin1NitHatEJJp0zJVnvc0Eve5jRaoyO2pOce+DMxs0AzPfcJgEHQ5VmXa917Q5jvVfTDiwg+qCCJa4AEkbiASBKjmGTFwDqBFN7dRAEBpLzqeTA4klxH4iGyRumeT4cspNaWtYbktaAAC4lx2JE3uRaZVEibZTiMu095lx7x9UC6mIt59VpmBA5rlpc1zqQGuDDdg4/IqGTB7E6cfyPJmKz3MtI0s9Y8uA5+KzBpTdaMYLVIdOsG4O88ZQmIwenglgqQ05WxSGqxlJW9ldF4ShJRAi7BYZN6VG08FHD0U6o0gaYCrCJLJMGwlK6e4enYIHB4cgpozZWSOdsqKoqOhdXqXQeKr2RAQq1VSWkqrVdMMLT2QDQv0rgi9AJIVdagQsYjQMOCcYajNzsluX0ZdJ2FyUxqV5sLBFAZa+pBtYBToYq4HNAm6Mw1CBJ34IgPMYZlKKm6cVxZJq+6JiBXKMrlgk2rlzVywowyilVaH9q8OkyyODeA2SzBZnVfUOpvcgglsaKb2Eam6nQ55OrcNjulMMdmjKNIVKkgHSAIOol2whJM6zE+pT9d0xOzRxceiEnq6HivAXP8d2hNMGGD/UdyH5R1KwWa4j+YqigwAUaYGsCw0j1aY8Y9g6oz0nzbsmdnSl7yQBe73OMFx+PkgsDh+zpxYvMlx5uO5+Q6BcObJSO3DjthVUjYe5WYOnccuqGpAk39yb4akF50mehFBuGouEOY4sqDZzeX5XA2cOhkJ/l3pGA4UsUBSefVftRf4E+oehMdeCX4RkcEXiMCyqwteJB+7K+HJKHRLNjjPs19Nqua1fOMDmOIy8hrtVfDcB/6lMf4OPD/E25Fq3uUZpSxDA+i8OafIgxOlzTdp6FeljyRmtHm5MUsfYewKb3gAk2AuT4LgvnH8TPSJ8tw1B5bBDqrhF4u2l4cT5DmqEascY13aVXVGiAY8wABJ9ipxWDDm7XQHoznLazdDrVG7jn1HNaKlT2UuJbkYrGYfS4jiDCaYLCwBO5RmKy+cQ8kWDjHWbhM8HgeJWUNmeTRThMKmlGhAVjaYCjWrhVSIt2Som11VXxUTCCr4yLBUU3SCjZqJ1ayGe6VJyi1koWFI9pNlOcKxCYXDc0xpshZAbFuHpkvPQo11G8mwXvaNbMXJ9ioc8m5RoFnthZogfHqVy5ToskomLcNRk3RZMqt9re1TGyICmulOKam1RKsc7glCByvZU62GIAcNkOHImCWmy5QY6y9RFIZ5j9NMw3W5sENtvwubDxWRcMQynU1smo9x7we0y2Bp3jTfVbz4rlySUSkZCDL8nrOc6tUZ3jIYC5lhxNjufvijH5dW/J/wBTfquXLkngi32zshnkl0FYXLqgiW+9v1Tahl7pmPESPquXKT+NG+2VXyJfQxw1Ei0b+H1TCkyLQuXJo4YoEs8ib6IcIIBB5pA/J6tCp22Edpd+IW0O46XN2In2cI3XLk34ldpsT8z6aRof/NLjhyezLa4OnTLS2SD3w6btsbG/xXzl2VVzVqPf3g4yAS2Ra8mbybrxcuytHFyp6G+QZS9ri8iCIDbidrmx+4W5wlXaVy5bibkxi8MN+J6FcKrQuXJ6J2DVq6Ar1SV4uQoNlGkqdJpXq5Cg2WNpSjaFFoXi5FIDYU+s1gnfoOKEq4ku6DkPnzXLkQWeNXsr1csY9BCPw7mgb/FcuWNZc6o0i5+KGqVhzXq5Y1gtWul9W5XLlg2H4J4LYcgsbgxMtK5chRrBmUzC9XLk1A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IN"/>
          </a:p>
        </p:txBody>
      </p:sp>
      <p:pic>
        <p:nvPicPr>
          <p:cNvPr id="9220" name="Picture 4" descr="http://graphics8.nytimes.com/images/2009/07/30/health/chen_600.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14800" y="2590800"/>
            <a:ext cx="3657600" cy="243840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41507423-EA77-4F72-B29E-71ED1769D859}" type="datetime1">
              <a:rPr lang="en-US" smtClean="0"/>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9531"/>
          </a:xfrm>
        </p:spPr>
        <p:txBody>
          <a:bodyPr/>
          <a:lstStyle/>
          <a:p>
            <a:r>
              <a:rPr lang="en-IN" dirty="0"/>
              <a:t>INFORMED CONSENT</a:t>
            </a:r>
            <a:br>
              <a:rPr lang="en-IN" dirty="0"/>
            </a:br>
            <a:endParaRPr lang="en-IN" dirty="0"/>
          </a:p>
        </p:txBody>
      </p:sp>
      <p:sp>
        <p:nvSpPr>
          <p:cNvPr id="3" name="Content Placeholder 2"/>
          <p:cNvSpPr>
            <a:spLocks noGrp="1"/>
          </p:cNvSpPr>
          <p:nvPr>
            <p:ph sz="quarter" idx="1"/>
          </p:nvPr>
        </p:nvSpPr>
        <p:spPr/>
        <p:txBody>
          <a:bodyPr/>
          <a:lstStyle/>
          <a:p>
            <a:pPr>
              <a:buNone/>
            </a:pPr>
            <a:r>
              <a:rPr lang="en-US" dirty="0"/>
              <a:t>All information must be explained in comprehensible non medical terms preferably in local language about:</a:t>
            </a:r>
            <a:endParaRPr lang="en-US" dirty="0"/>
          </a:p>
          <a:p>
            <a:r>
              <a:rPr lang="en-US" dirty="0"/>
              <a:t>Diagnosis</a:t>
            </a:r>
            <a:endParaRPr lang="en-US" dirty="0"/>
          </a:p>
          <a:p>
            <a:r>
              <a:rPr lang="en-US" dirty="0"/>
              <a:t>Nature of treatment</a:t>
            </a:r>
            <a:endParaRPr lang="en-US" dirty="0"/>
          </a:p>
          <a:p>
            <a:r>
              <a:rPr lang="en-US" dirty="0"/>
              <a:t>Risk involved</a:t>
            </a:r>
            <a:endParaRPr lang="en-US" dirty="0"/>
          </a:p>
          <a:p>
            <a:r>
              <a:rPr lang="en-US" dirty="0"/>
              <a:t>Prospects of success</a:t>
            </a:r>
            <a:endParaRPr lang="en-US" dirty="0"/>
          </a:p>
          <a:p>
            <a:r>
              <a:rPr lang="en-US" dirty="0"/>
              <a:t>prognosis</a:t>
            </a:r>
            <a:endParaRPr lang="en-US" dirty="0"/>
          </a:p>
          <a:p>
            <a:endParaRPr lang="en-IN" dirty="0"/>
          </a:p>
        </p:txBody>
      </p:sp>
      <p:sp>
        <p:nvSpPr>
          <p:cNvPr id="4" name="Date Placeholder 3"/>
          <p:cNvSpPr>
            <a:spLocks noGrp="1"/>
          </p:cNvSpPr>
          <p:nvPr>
            <p:ph type="dt" sz="half" idx="10"/>
          </p:nvPr>
        </p:nvSpPr>
        <p:spPr/>
        <p:txBody>
          <a:bodyPr/>
          <a:lstStyle/>
          <a:p>
            <a:fld id="{EAEA93AD-449C-4B64-981A-D9A114DFCFB4}"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capitolhilloutsider.com/wp-content/uploads/2014/04/lady-justic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4400" y="4495800"/>
            <a:ext cx="2395058"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IN" dirty="0" smtClean="0"/>
              <a:t>Justice </a:t>
            </a:r>
            <a:endParaRPr lang="en-IN" dirty="0"/>
          </a:p>
        </p:txBody>
      </p:sp>
      <p:sp>
        <p:nvSpPr>
          <p:cNvPr id="3" name="Content Placeholder 2"/>
          <p:cNvSpPr>
            <a:spLocks noGrp="1"/>
          </p:cNvSpPr>
          <p:nvPr>
            <p:ph sz="quarter" idx="1"/>
          </p:nvPr>
        </p:nvSpPr>
        <p:spPr/>
        <p:txBody>
          <a:bodyPr>
            <a:normAutofit/>
          </a:bodyPr>
          <a:lstStyle/>
          <a:p>
            <a:r>
              <a:rPr lang="en-US" dirty="0">
                <a:solidFill>
                  <a:schemeClr val="tx1">
                    <a:lumMod val="85000"/>
                    <a:lumOff val="15000"/>
                  </a:schemeClr>
                </a:solidFill>
              </a:rPr>
              <a:t>Dealing with people justly and delivering dental care without prejudice</a:t>
            </a:r>
            <a:r>
              <a:rPr lang="en-US" i="1" dirty="0" smtClean="0">
                <a:solidFill>
                  <a:schemeClr val="tx1">
                    <a:lumMod val="85000"/>
                    <a:lumOff val="15000"/>
                  </a:schemeClr>
                </a:solidFill>
              </a:rPr>
              <a:t>.</a:t>
            </a:r>
            <a:endParaRPr lang="en-US" dirty="0">
              <a:solidFill>
                <a:schemeClr val="tx1">
                  <a:lumMod val="85000"/>
                  <a:lumOff val="15000"/>
                </a:schemeClr>
              </a:solidFill>
            </a:endParaRPr>
          </a:p>
          <a:p>
            <a:endParaRPr lang="en-IN" dirty="0" smtClean="0"/>
          </a:p>
          <a:p>
            <a:r>
              <a:rPr lang="en-IN" dirty="0" smtClean="0"/>
              <a:t>Patients </a:t>
            </a:r>
            <a:r>
              <a:rPr lang="en-IN" dirty="0"/>
              <a:t>selection: while dentists, in serving the public, may exercise reasonable discretion in selecting patients for their practices, dentists shall not refuse to accept patients in to their practice or deny dental service to patients because of the patient’s race, creed, </a:t>
            </a:r>
            <a:r>
              <a:rPr lang="en-IN" dirty="0" err="1"/>
              <a:t>color</a:t>
            </a:r>
            <a:r>
              <a:rPr lang="en-IN" dirty="0"/>
              <a:t>, sex, or national origin. </a:t>
            </a:r>
            <a:endParaRPr lang="en-IN" dirty="0"/>
          </a:p>
        </p:txBody>
      </p:sp>
      <p:sp>
        <p:nvSpPr>
          <p:cNvPr id="4" name="Date Placeholder 3"/>
          <p:cNvSpPr>
            <a:spLocks noGrp="1"/>
          </p:cNvSpPr>
          <p:nvPr>
            <p:ph type="dt" sz="half" idx="10"/>
          </p:nvPr>
        </p:nvSpPr>
        <p:spPr/>
        <p:txBody>
          <a:bodyPr/>
          <a:lstStyle/>
          <a:p>
            <a:fld id="{03B78022-536E-460E-82D0-5C2217DE8601}"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14300" tIns="57150" rIns="114300"/>
          <a:lstStyle/>
          <a:p>
            <a:r>
              <a:rPr lang="en-US" dirty="0"/>
              <a:t>C</a:t>
            </a:r>
            <a:r>
              <a:rPr lang="en-US" dirty="0" smtClean="0"/>
              <a:t>onfidentiality</a:t>
            </a:r>
            <a:endParaRPr lang="en-US" dirty="0"/>
          </a:p>
        </p:txBody>
      </p:sp>
      <p:sp>
        <p:nvSpPr>
          <p:cNvPr id="3" name="Content Placeholder 2"/>
          <p:cNvSpPr>
            <a:spLocks noGrp="1"/>
          </p:cNvSpPr>
          <p:nvPr>
            <p:ph idx="1"/>
          </p:nvPr>
        </p:nvSpPr>
        <p:spPr>
          <a:xfrm>
            <a:off x="228600" y="1219200"/>
            <a:ext cx="5638800" cy="5080396"/>
          </a:xfrm>
        </p:spPr>
        <p:txBody>
          <a:bodyPr lIns="114300" tIns="57150" rIns="114300" bIns="57150">
            <a:noAutofit/>
          </a:bodyPr>
          <a:lstStyle/>
          <a:p>
            <a:pPr algn="just"/>
            <a:r>
              <a:rPr lang="en-US" sz="2300" dirty="0">
                <a:solidFill>
                  <a:schemeClr val="tx1">
                    <a:lumMod val="85000"/>
                    <a:lumOff val="15000"/>
                  </a:schemeClr>
                </a:solidFill>
              </a:rPr>
              <a:t>There should be understanding b/w dentist and patient.</a:t>
            </a:r>
            <a:endParaRPr lang="en-US" sz="2300" dirty="0">
              <a:solidFill>
                <a:schemeClr val="tx1">
                  <a:lumMod val="85000"/>
                  <a:lumOff val="15000"/>
                </a:schemeClr>
              </a:solidFill>
            </a:endParaRPr>
          </a:p>
          <a:p>
            <a:pPr algn="just"/>
            <a:endParaRPr lang="en-US" sz="2300" dirty="0">
              <a:solidFill>
                <a:schemeClr val="tx1">
                  <a:lumMod val="85000"/>
                  <a:lumOff val="15000"/>
                </a:schemeClr>
              </a:solidFill>
            </a:endParaRPr>
          </a:p>
          <a:p>
            <a:pPr algn="just"/>
            <a:r>
              <a:rPr lang="en-US" sz="2300" dirty="0">
                <a:solidFill>
                  <a:schemeClr val="tx1">
                    <a:lumMod val="85000"/>
                    <a:lumOff val="15000"/>
                  </a:schemeClr>
                </a:solidFill>
              </a:rPr>
              <a:t>Any information revealed by the patient to the dentist will not be divulged without the patient’s consent.</a:t>
            </a:r>
            <a:endParaRPr lang="en-US" sz="2300" dirty="0">
              <a:solidFill>
                <a:schemeClr val="tx1">
                  <a:lumMod val="85000"/>
                  <a:lumOff val="15000"/>
                </a:schemeClr>
              </a:solidFill>
            </a:endParaRPr>
          </a:p>
          <a:p>
            <a:pPr algn="just"/>
            <a:endParaRPr lang="en-US" sz="2300" dirty="0">
              <a:solidFill>
                <a:schemeClr val="tx1">
                  <a:lumMod val="85000"/>
                  <a:lumOff val="15000"/>
                </a:schemeClr>
              </a:solidFill>
            </a:endParaRPr>
          </a:p>
          <a:p>
            <a:pPr algn="just"/>
            <a:r>
              <a:rPr lang="en-US" sz="2300" dirty="0">
                <a:solidFill>
                  <a:schemeClr val="tx1">
                    <a:lumMod val="85000"/>
                    <a:lumOff val="15000"/>
                  </a:schemeClr>
                </a:solidFill>
              </a:rPr>
              <a:t>Except the situation where disclosure is needed to protect others, the patient itself and community.</a:t>
            </a:r>
            <a:endParaRPr lang="en-US" sz="2300" dirty="0">
              <a:solidFill>
                <a:schemeClr val="tx1">
                  <a:lumMod val="85000"/>
                  <a:lumOff val="15000"/>
                </a:schemeClr>
              </a:solidFill>
            </a:endParaRPr>
          </a:p>
        </p:txBody>
      </p:sp>
      <p:sp>
        <p:nvSpPr>
          <p:cNvPr id="5" name="Slide Number Placeholder 4"/>
          <p:cNvSpPr>
            <a:spLocks noGrp="1"/>
          </p:cNvSpPr>
          <p:nvPr>
            <p:ph type="sldNum" sz="quarter" idx="12"/>
          </p:nvPr>
        </p:nvSpPr>
        <p:spPr>
          <a:xfrm>
            <a:off x="7848600" y="6019800"/>
            <a:ext cx="762000" cy="609600"/>
          </a:xfrm>
        </p:spPr>
        <p:txBody>
          <a:bodyPr/>
          <a:lstStyle/>
          <a:p>
            <a:fld id="{6D22F896-40B5-4ADD-8801-0D06FADFA095}" type="slidenum">
              <a:rPr lang="en-US" smtClean="0"/>
            </a:fld>
            <a:endParaRPr lang="en-US" dirty="0"/>
          </a:p>
        </p:txBody>
      </p:sp>
      <p:pic>
        <p:nvPicPr>
          <p:cNvPr id="11266" name="Picture 2" descr="http://image.shutterstock.com/display_pic_with_logo/450076/450076,1254427030,4/stock-photo-confidential-top-secret-grunge-stamp-38061163.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29859" y="2286000"/>
            <a:ext cx="3200400" cy="2979928"/>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0"/>
          </p:nvPr>
        </p:nvSpPr>
        <p:spPr/>
        <p:txBody>
          <a:bodyPr/>
          <a:lstStyle/>
          <a:p>
            <a:fld id="{8F40094B-A7FD-44D1-BBB9-6B19B21A6B0B}"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14300" tIns="57150" rIns="114300"/>
          <a:lstStyle/>
          <a:p>
            <a:r>
              <a:rPr lang="en-US" dirty="0" smtClean="0"/>
              <a:t>Truthfulness or Veracity</a:t>
            </a:r>
            <a:endParaRPr lang="en-US" dirty="0"/>
          </a:p>
        </p:txBody>
      </p:sp>
      <p:sp>
        <p:nvSpPr>
          <p:cNvPr id="3" name="Content Placeholder 2"/>
          <p:cNvSpPr>
            <a:spLocks noGrp="1"/>
          </p:cNvSpPr>
          <p:nvPr>
            <p:ph idx="1"/>
          </p:nvPr>
        </p:nvSpPr>
        <p:spPr>
          <a:xfrm>
            <a:off x="228600" y="1295400"/>
            <a:ext cx="5677128" cy="4971808"/>
          </a:xfrm>
        </p:spPr>
        <p:txBody>
          <a:bodyPr lIns="114300" tIns="57150" rIns="114300" bIns="57150">
            <a:noAutofit/>
          </a:bodyPr>
          <a:lstStyle/>
          <a:p>
            <a:pPr algn="just"/>
            <a:r>
              <a:rPr lang="en-US" sz="2300" dirty="0">
                <a:solidFill>
                  <a:schemeClr val="tx1">
                    <a:lumMod val="85000"/>
                    <a:lumOff val="15000"/>
                  </a:schemeClr>
                </a:solidFill>
              </a:rPr>
              <a:t>Patient doctor relationship based on mutual trust.</a:t>
            </a:r>
            <a:endParaRPr lang="en-US" sz="2300" dirty="0">
              <a:solidFill>
                <a:schemeClr val="tx1">
                  <a:lumMod val="85000"/>
                  <a:lumOff val="15000"/>
                </a:schemeClr>
              </a:solidFill>
            </a:endParaRPr>
          </a:p>
          <a:p>
            <a:pPr algn="just"/>
            <a:r>
              <a:rPr lang="en-US" sz="2300" dirty="0">
                <a:solidFill>
                  <a:schemeClr val="tx1">
                    <a:lumMod val="85000"/>
                    <a:lumOff val="15000"/>
                  </a:schemeClr>
                </a:solidFill>
              </a:rPr>
              <a:t>The dentist has a duty to communicate truthfully.</a:t>
            </a:r>
            <a:endParaRPr lang="en-US" sz="2300" dirty="0">
              <a:solidFill>
                <a:schemeClr val="tx1">
                  <a:lumMod val="85000"/>
                  <a:lumOff val="15000"/>
                </a:schemeClr>
              </a:solidFill>
            </a:endParaRPr>
          </a:p>
          <a:p>
            <a:pPr algn="just"/>
            <a:r>
              <a:rPr lang="en-US" sz="2300" dirty="0">
                <a:solidFill>
                  <a:schemeClr val="tx1">
                    <a:lumMod val="85000"/>
                    <a:lumOff val="15000"/>
                  </a:schemeClr>
                </a:solidFill>
              </a:rPr>
              <a:t>Dentists shall not represent the care being rendered to their patients in a false or misleading manner.</a:t>
            </a:r>
            <a:endParaRPr lang="en-US" sz="2300" dirty="0">
              <a:solidFill>
                <a:schemeClr val="tx1">
                  <a:lumMod val="85000"/>
                  <a:lumOff val="15000"/>
                </a:schemeClr>
              </a:solidFill>
            </a:endParaRPr>
          </a:p>
          <a:p>
            <a:pPr algn="just"/>
            <a:r>
              <a:rPr lang="en-US" sz="2300" dirty="0">
                <a:solidFill>
                  <a:schemeClr val="tx1">
                    <a:lumMod val="85000"/>
                    <a:lumOff val="15000"/>
                  </a:schemeClr>
                </a:solidFill>
              </a:rPr>
              <a:t>Patient expect the dentist to be truthful about the information given , treatment rendered and the prognosis.</a:t>
            </a:r>
            <a:endParaRPr lang="en-US" sz="23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pic>
        <p:nvPicPr>
          <p:cNvPr id="12290" name="Picture 2" descr="http://blog.miro.co.za/wp-content/uploads/2013/07/logo.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91200" y="2362200"/>
            <a:ext cx="3124200" cy="3124200"/>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p:cNvSpPr>
            <a:spLocks noGrp="1"/>
          </p:cNvSpPr>
          <p:nvPr>
            <p:ph type="dt" sz="half" idx="10"/>
          </p:nvPr>
        </p:nvSpPr>
        <p:spPr/>
        <p:txBody>
          <a:bodyPr/>
          <a:lstStyle/>
          <a:p>
            <a:fld id="{2A3F3680-FDAA-48D9-999E-153E276F19D4}"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ETHICAL RULES FOR DENTISTS</a:t>
            </a:r>
            <a:endParaRPr lang="en-IN" dirty="0"/>
          </a:p>
        </p:txBody>
      </p:sp>
      <p:sp>
        <p:nvSpPr>
          <p:cNvPr id="3" name="Content Placeholder 2"/>
          <p:cNvSpPr>
            <a:spLocks noGrp="1"/>
          </p:cNvSpPr>
          <p:nvPr>
            <p:ph sz="quarter" idx="1"/>
          </p:nvPr>
        </p:nvSpPr>
        <p:spPr/>
        <p:txBody>
          <a:bodyPr>
            <a:normAutofit fontScale="90000" lnSpcReduction="10000"/>
          </a:bodyPr>
          <a:lstStyle/>
          <a:p>
            <a:pPr marL="0" indent="0">
              <a:buNone/>
            </a:pPr>
            <a:r>
              <a:rPr lang="en-IN" dirty="0" smtClean="0">
                <a:solidFill>
                  <a:srgbClr val="C00000"/>
                </a:solidFill>
                <a:sym typeface="+mn-ea"/>
              </a:rPr>
              <a:t>THE DUTIES AND OBLIGATIONS OF DENTISTS TOWARDS PATIENT</a:t>
            </a:r>
            <a:endParaRPr lang="en-IN" dirty="0" smtClean="0">
              <a:solidFill>
                <a:srgbClr val="C00000"/>
              </a:solidFill>
            </a:endParaRPr>
          </a:p>
          <a:p>
            <a:pPr>
              <a:lnSpc>
                <a:spcPct val="200000"/>
              </a:lnSpc>
            </a:pPr>
            <a:r>
              <a:rPr lang="en-US" dirty="0">
                <a:solidFill>
                  <a:schemeClr val="tx1">
                    <a:lumMod val="85000"/>
                    <a:lumOff val="15000"/>
                  </a:schemeClr>
                </a:solidFill>
                <a:sym typeface="+mn-ea"/>
              </a:rPr>
              <a:t>Be courteous, sympathetic, friendly and always be ready to the call of patients</a:t>
            </a:r>
            <a:r>
              <a:rPr lang="en-US" dirty="0" smtClean="0">
                <a:solidFill>
                  <a:schemeClr val="tx1">
                    <a:lumMod val="85000"/>
                    <a:lumOff val="15000"/>
                  </a:schemeClr>
                </a:solidFill>
                <a:sym typeface="+mn-ea"/>
              </a:rPr>
              <a:t>.</a:t>
            </a:r>
            <a:endParaRPr lang="en-US" dirty="0">
              <a:solidFill>
                <a:schemeClr val="tx1">
                  <a:lumMod val="85000"/>
                  <a:lumOff val="15000"/>
                </a:schemeClr>
              </a:solidFill>
            </a:endParaRPr>
          </a:p>
          <a:p>
            <a:pPr marL="361950">
              <a:lnSpc>
                <a:spcPct val="200000"/>
              </a:lnSpc>
            </a:pPr>
            <a:r>
              <a:rPr lang="en-US" dirty="0">
                <a:solidFill>
                  <a:schemeClr val="tx1">
                    <a:lumMod val="85000"/>
                    <a:lumOff val="15000"/>
                  </a:schemeClr>
                </a:solidFill>
              </a:rPr>
              <a:t>The welfare of the patient should be the top priority</a:t>
            </a:r>
            <a:endParaRPr lang="en-US" dirty="0">
              <a:solidFill>
                <a:schemeClr val="tx1">
                  <a:lumMod val="85000"/>
                  <a:lumOff val="15000"/>
                </a:schemeClr>
              </a:solidFill>
            </a:endParaRPr>
          </a:p>
          <a:p>
            <a:pPr marL="361950">
              <a:lnSpc>
                <a:spcPct val="200000"/>
              </a:lnSpc>
            </a:pPr>
            <a:r>
              <a:rPr lang="en-US" dirty="0" smtClean="0">
                <a:solidFill>
                  <a:schemeClr val="tx1">
                    <a:lumMod val="85000"/>
                    <a:lumOff val="15000"/>
                  </a:schemeClr>
                </a:solidFill>
              </a:rPr>
              <a:t>Race</a:t>
            </a:r>
            <a:r>
              <a:rPr lang="en-US" dirty="0">
                <a:solidFill>
                  <a:schemeClr val="tx1">
                    <a:lumMod val="85000"/>
                    <a:lumOff val="15000"/>
                  </a:schemeClr>
                </a:solidFill>
              </a:rPr>
              <a:t>, Religion, Nationality or Relation should not interfere in providing the best available services.</a:t>
            </a:r>
            <a:endParaRPr lang="en-US" dirty="0">
              <a:solidFill>
                <a:schemeClr val="tx1">
                  <a:lumMod val="85000"/>
                  <a:lumOff val="15000"/>
                </a:schemeClr>
              </a:solidFill>
            </a:endParaRPr>
          </a:p>
          <a:p>
            <a:pPr marL="361950">
              <a:lnSpc>
                <a:spcPct val="200000"/>
              </a:lnSpc>
            </a:pPr>
            <a:r>
              <a:rPr lang="en-US" dirty="0">
                <a:solidFill>
                  <a:schemeClr val="tx1">
                    <a:lumMod val="85000"/>
                    <a:lumOff val="15000"/>
                  </a:schemeClr>
                </a:solidFill>
              </a:rPr>
              <a:t>Provide high quality of care to the </a:t>
            </a:r>
            <a:r>
              <a:rPr lang="en-US" dirty="0" smtClean="0">
                <a:solidFill>
                  <a:schemeClr val="tx1">
                    <a:lumMod val="85000"/>
                    <a:lumOff val="15000"/>
                  </a:schemeClr>
                </a:solidFill>
              </a:rPr>
              <a:t>patient</a:t>
            </a:r>
            <a:endParaRPr lang="en-US" dirty="0" smtClean="0">
              <a:solidFill>
                <a:schemeClr val="tx1">
                  <a:lumMod val="85000"/>
                  <a:lumOff val="15000"/>
                </a:schemeClr>
              </a:solidFill>
            </a:endParaRPr>
          </a:p>
          <a:p>
            <a:pPr marL="361950">
              <a:lnSpc>
                <a:spcPct val="200000"/>
              </a:lnSpc>
            </a:pPr>
            <a:r>
              <a:rPr lang="en-US" dirty="0">
                <a:solidFill>
                  <a:schemeClr val="tx1">
                    <a:lumMod val="85000"/>
                    <a:lumOff val="15000"/>
                  </a:schemeClr>
                </a:solidFill>
              </a:rPr>
              <a:t>Keep all personal information regarding a patient confidentiality.</a:t>
            </a:r>
            <a:endParaRPr lang="en-US" dirty="0">
              <a:solidFill>
                <a:schemeClr val="tx1">
                  <a:lumMod val="85000"/>
                  <a:lumOff val="15000"/>
                </a:schemeClr>
              </a:solidFill>
            </a:endParaRPr>
          </a:p>
          <a:p>
            <a:pPr marL="361950">
              <a:lnSpc>
                <a:spcPct val="200000"/>
              </a:lnSpc>
            </a:pPr>
            <a:endParaRPr lang="en-IN" dirty="0"/>
          </a:p>
        </p:txBody>
      </p:sp>
      <p:sp>
        <p:nvSpPr>
          <p:cNvPr id="4" name="Date Placeholder 3"/>
          <p:cNvSpPr>
            <a:spLocks noGrp="1"/>
          </p:cNvSpPr>
          <p:nvPr>
            <p:ph type="dt" sz="half" idx="10"/>
          </p:nvPr>
        </p:nvSpPr>
        <p:spPr/>
        <p:txBody>
          <a:bodyPr/>
          <a:lstStyle/>
          <a:p>
            <a:fld id="{66622721-E8D8-43E7-AD90-AEFB2387249D}"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4977"/>
            <a:ext cx="8229600" cy="1149531"/>
          </a:xfrm>
        </p:spPr>
        <p:txBody>
          <a:bodyPr lIns="114300" tIns="57150" rIns="114300"/>
          <a:lstStyle/>
          <a:p>
            <a:r>
              <a:rPr lang="en-US" dirty="0" smtClean="0"/>
              <a:t>Duties Towards </a:t>
            </a:r>
            <a:r>
              <a:rPr lang="en-US" dirty="0"/>
              <a:t>C</a:t>
            </a:r>
            <a:r>
              <a:rPr lang="en-US" dirty="0" smtClean="0"/>
              <a:t>olleagues</a:t>
            </a:r>
            <a:endParaRPr lang="en-US" dirty="0"/>
          </a:p>
        </p:txBody>
      </p:sp>
      <p:sp>
        <p:nvSpPr>
          <p:cNvPr id="3" name="Content Placeholder 2"/>
          <p:cNvSpPr>
            <a:spLocks noGrp="1"/>
          </p:cNvSpPr>
          <p:nvPr>
            <p:ph idx="1"/>
          </p:nvPr>
        </p:nvSpPr>
        <p:spPr>
          <a:xfrm>
            <a:off x="152400" y="762000"/>
            <a:ext cx="8077201" cy="5136244"/>
          </a:xfrm>
        </p:spPr>
        <p:txBody>
          <a:bodyPr lIns="114300" tIns="57150" rIns="114300" bIns="57150">
            <a:noAutofit/>
          </a:bodyPr>
          <a:lstStyle/>
          <a:p>
            <a:pPr marL="571500" indent="-571500">
              <a:lnSpc>
                <a:spcPct val="90000"/>
              </a:lnSpc>
              <a:buNone/>
            </a:pPr>
            <a:endParaRPr lang="en-US" sz="2300" dirty="0">
              <a:solidFill>
                <a:schemeClr val="tx1">
                  <a:lumMod val="85000"/>
                  <a:lumOff val="15000"/>
                </a:schemeClr>
              </a:solidFill>
            </a:endParaRPr>
          </a:p>
          <a:p>
            <a:pPr algn="just">
              <a:lnSpc>
                <a:spcPct val="200000"/>
              </a:lnSpc>
            </a:pPr>
            <a:r>
              <a:rPr lang="en-US" sz="2300" dirty="0" smtClean="0">
                <a:solidFill>
                  <a:schemeClr val="tx1">
                    <a:lumMod val="85000"/>
                    <a:lumOff val="15000"/>
                  </a:schemeClr>
                </a:solidFill>
              </a:rPr>
              <a:t>Cherish a proper pride in your colleagues and should not disparage them either by act or word</a:t>
            </a:r>
            <a:endParaRPr lang="en-US" sz="2300" dirty="0" smtClean="0">
              <a:solidFill>
                <a:schemeClr val="tx1">
                  <a:lumMod val="85000"/>
                  <a:lumOff val="15000"/>
                </a:schemeClr>
              </a:solidFill>
            </a:endParaRPr>
          </a:p>
          <a:p>
            <a:pPr>
              <a:lnSpc>
                <a:spcPct val="200000"/>
              </a:lnSpc>
            </a:pPr>
            <a:r>
              <a:rPr lang="en-IN" sz="2000" dirty="0"/>
              <a:t>When the dentist is entrusted with the care of the patient of another, during sickness or absence, mutual arrangement should be made regarding </a:t>
            </a:r>
            <a:r>
              <a:rPr lang="en-IN" sz="2000" dirty="0" smtClean="0"/>
              <a:t>remuneration</a:t>
            </a:r>
            <a:endParaRPr lang="en-US" sz="2300" dirty="0" smtClean="0">
              <a:solidFill>
                <a:schemeClr val="tx1">
                  <a:lumMod val="85000"/>
                  <a:lumOff val="15000"/>
                </a:schemeClr>
              </a:solidFill>
            </a:endParaRPr>
          </a:p>
          <a:p>
            <a:pPr>
              <a:lnSpc>
                <a:spcPct val="200000"/>
              </a:lnSpc>
            </a:pPr>
            <a:r>
              <a:rPr lang="en-US" sz="2000" dirty="0" smtClean="0">
                <a:solidFill>
                  <a:schemeClr val="tx1">
                    <a:lumMod val="85000"/>
                    <a:lumOff val="15000"/>
                  </a:schemeClr>
                </a:solidFill>
              </a:rPr>
              <a:t>Retire in favor of the regular dentist, after the emergency is over.</a:t>
            </a:r>
            <a:endParaRPr lang="en-US" sz="2300" dirty="0" smtClean="0">
              <a:solidFill>
                <a:schemeClr val="tx1">
                  <a:lumMod val="85000"/>
                  <a:lumOff val="15000"/>
                </a:schemeClr>
              </a:solidFill>
            </a:endParaRPr>
          </a:p>
          <a:p>
            <a:pPr>
              <a:lnSpc>
                <a:spcPct val="200000"/>
              </a:lnSpc>
            </a:pPr>
            <a:r>
              <a:rPr lang="en-US" sz="2300" dirty="0" smtClean="0">
                <a:solidFill>
                  <a:schemeClr val="tx1">
                    <a:lumMod val="85000"/>
                    <a:lumOff val="15000"/>
                  </a:schemeClr>
                </a:solidFill>
              </a:rPr>
              <a:t>Should not make disparaging comments of the procedures or qualification of colleagues.</a:t>
            </a:r>
            <a:endParaRPr lang="en-US" sz="2300" dirty="0" smtClean="0">
              <a:solidFill>
                <a:schemeClr val="tx1">
                  <a:lumMod val="85000"/>
                  <a:lumOff val="15000"/>
                </a:schemeClr>
              </a:solidFill>
            </a:endParaRPr>
          </a:p>
          <a:p>
            <a:pPr marL="0" indent="0">
              <a:lnSpc>
                <a:spcPct val="200000"/>
              </a:lnSpc>
              <a:buNone/>
            </a:pPr>
            <a:endParaRPr lang="en-US" sz="2300" dirty="0" smtClean="0">
              <a:solidFill>
                <a:schemeClr val="tx1">
                  <a:lumMod val="85000"/>
                  <a:lumOff val="15000"/>
                </a:schemeClr>
              </a:solidFill>
            </a:endParaRPr>
          </a:p>
          <a:p>
            <a:pPr algn="just"/>
            <a:endParaRPr lang="en-US" sz="23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sp>
        <p:nvSpPr>
          <p:cNvPr id="5" name="Date Placeholder 4"/>
          <p:cNvSpPr>
            <a:spLocks noGrp="1"/>
          </p:cNvSpPr>
          <p:nvPr>
            <p:ph type="dt" sz="half" idx="10"/>
          </p:nvPr>
        </p:nvSpPr>
        <p:spPr/>
        <p:txBody>
          <a:bodyPr/>
          <a:lstStyle/>
          <a:p>
            <a:fld id="{A917EBB3-D83B-4AE5-8458-D88551F586C9}"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Duties of the dentists to the public</a:t>
            </a:r>
            <a:endParaRPr lang="en-IN" dirty="0"/>
          </a:p>
        </p:txBody>
      </p:sp>
      <p:sp>
        <p:nvSpPr>
          <p:cNvPr id="3" name="Content Placeholder 2"/>
          <p:cNvSpPr>
            <a:spLocks noGrp="1"/>
          </p:cNvSpPr>
          <p:nvPr>
            <p:ph sz="quarter" idx="1"/>
          </p:nvPr>
        </p:nvSpPr>
        <p:spPr/>
        <p:txBody>
          <a:bodyPr/>
          <a:lstStyle/>
          <a:p>
            <a:r>
              <a:rPr lang="en-IN" dirty="0" smtClean="0"/>
              <a:t>Dentists has to assume a leadership role in the community on matters related to dental health</a:t>
            </a:r>
            <a:endParaRPr lang="en-IN" dirty="0" smtClean="0"/>
          </a:p>
          <a:p>
            <a:r>
              <a:rPr lang="en-US" dirty="0">
                <a:solidFill>
                  <a:schemeClr val="tx1">
                    <a:lumMod val="85000"/>
                    <a:lumOff val="15000"/>
                  </a:schemeClr>
                </a:solidFill>
              </a:rPr>
              <a:t>To participate in community affairs</a:t>
            </a:r>
            <a:endParaRPr lang="en-US" dirty="0">
              <a:solidFill>
                <a:schemeClr val="tx1">
                  <a:lumMod val="85000"/>
                  <a:lumOff val="15000"/>
                </a:schemeClr>
              </a:solidFill>
            </a:endParaRPr>
          </a:p>
          <a:p>
            <a:r>
              <a:rPr lang="en-US" dirty="0">
                <a:solidFill>
                  <a:schemeClr val="tx1">
                    <a:lumMod val="85000"/>
                    <a:lumOff val="15000"/>
                  </a:schemeClr>
                </a:solidFill>
              </a:rPr>
              <a:t>Educate the public in promotion of health</a:t>
            </a:r>
            <a:endParaRPr lang="en-US" dirty="0">
              <a:solidFill>
                <a:schemeClr val="tx1">
                  <a:lumMod val="85000"/>
                  <a:lumOff val="15000"/>
                </a:schemeClr>
              </a:solidFill>
            </a:endParaRPr>
          </a:p>
          <a:p>
            <a:r>
              <a:rPr lang="en-US" dirty="0">
                <a:solidFill>
                  <a:schemeClr val="tx1">
                    <a:lumMod val="85000"/>
                    <a:lumOff val="15000"/>
                  </a:schemeClr>
                </a:solidFill>
              </a:rPr>
              <a:t>To be trustworthy and honest </a:t>
            </a:r>
            <a:endParaRPr lang="en-US" dirty="0">
              <a:solidFill>
                <a:schemeClr val="tx1">
                  <a:lumMod val="85000"/>
                  <a:lumOff val="15000"/>
                </a:schemeClr>
              </a:solidFill>
            </a:endParaRPr>
          </a:p>
          <a:p>
            <a:r>
              <a:rPr lang="en-US" dirty="0">
                <a:solidFill>
                  <a:schemeClr val="tx1">
                    <a:lumMod val="85000"/>
                    <a:lumOff val="15000"/>
                  </a:schemeClr>
                </a:solidFill>
              </a:rPr>
              <a:t>To follow community laws </a:t>
            </a:r>
            <a:endParaRPr lang="en-US" dirty="0">
              <a:solidFill>
                <a:schemeClr val="tx1">
                  <a:lumMod val="85000"/>
                  <a:lumOff val="15000"/>
                </a:schemeClr>
              </a:solidFill>
            </a:endParaRPr>
          </a:p>
          <a:p>
            <a:r>
              <a:rPr lang="en-US" dirty="0">
                <a:solidFill>
                  <a:schemeClr val="tx1">
                    <a:lumMod val="85000"/>
                    <a:lumOff val="15000"/>
                  </a:schemeClr>
                </a:solidFill>
              </a:rPr>
              <a:t>To use the social services provided </a:t>
            </a:r>
            <a:endParaRPr lang="en-US" dirty="0">
              <a:solidFill>
                <a:schemeClr val="tx1">
                  <a:lumMod val="85000"/>
                  <a:lumOff val="15000"/>
                </a:schemeClr>
              </a:solidFill>
            </a:endParaRPr>
          </a:p>
          <a:p>
            <a:endParaRPr lang="en-IN" dirty="0"/>
          </a:p>
        </p:txBody>
      </p:sp>
      <p:sp>
        <p:nvSpPr>
          <p:cNvPr id="4" name="Date Placeholder 3"/>
          <p:cNvSpPr>
            <a:spLocks noGrp="1"/>
          </p:cNvSpPr>
          <p:nvPr>
            <p:ph type="dt" sz="half" idx="10"/>
          </p:nvPr>
        </p:nvSpPr>
        <p:spPr/>
        <p:txBody>
          <a:bodyPr/>
          <a:lstStyle/>
          <a:p>
            <a:fld id="{1BA80314-6323-4840-91AE-E77CD80034A8}"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14300" tIns="57150" rIns="114300"/>
          <a:lstStyle/>
          <a:p>
            <a:r>
              <a:rPr lang="en-US" dirty="0" smtClean="0"/>
              <a:t>Unethical Practices</a:t>
            </a:r>
            <a:endParaRPr lang="en-US" dirty="0"/>
          </a:p>
        </p:txBody>
      </p:sp>
      <p:sp>
        <p:nvSpPr>
          <p:cNvPr id="3" name="Content Placeholder 2"/>
          <p:cNvSpPr>
            <a:spLocks noGrp="1"/>
          </p:cNvSpPr>
          <p:nvPr>
            <p:ph idx="1"/>
          </p:nvPr>
        </p:nvSpPr>
        <p:spPr>
          <a:xfrm>
            <a:off x="511228" y="1562570"/>
            <a:ext cx="8340941" cy="5149516"/>
          </a:xfrm>
        </p:spPr>
        <p:txBody>
          <a:bodyPr lIns="114300" tIns="57150" rIns="114300" bIns="57150">
            <a:normAutofit lnSpcReduction="10000"/>
          </a:bodyPr>
          <a:lstStyle/>
          <a:p>
            <a:pPr>
              <a:lnSpc>
                <a:spcPct val="200000"/>
              </a:lnSpc>
            </a:pPr>
            <a:r>
              <a:rPr lang="en-US" sz="2300" dirty="0">
                <a:solidFill>
                  <a:schemeClr val="tx1">
                    <a:lumMod val="85000"/>
                    <a:lumOff val="15000"/>
                  </a:schemeClr>
                </a:solidFill>
              </a:rPr>
              <a:t>Practice by unregistered persons employed by the dentists.</a:t>
            </a:r>
            <a:endParaRPr lang="en-US" sz="2300" dirty="0">
              <a:solidFill>
                <a:schemeClr val="tx1">
                  <a:lumMod val="85000"/>
                  <a:lumOff val="15000"/>
                </a:schemeClr>
              </a:solidFill>
            </a:endParaRPr>
          </a:p>
          <a:p>
            <a:pPr>
              <a:lnSpc>
                <a:spcPct val="200000"/>
              </a:lnSpc>
            </a:pPr>
            <a:r>
              <a:rPr lang="en-US" sz="2300" dirty="0">
                <a:solidFill>
                  <a:schemeClr val="tx1">
                    <a:lumMod val="85000"/>
                    <a:lumOff val="15000"/>
                  </a:schemeClr>
                </a:solidFill>
              </a:rPr>
              <a:t>Issuing any certificate signed by the dentist which is untrue, misleading or improper</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a:p>
            <a:pPr>
              <a:lnSpc>
                <a:spcPct val="200000"/>
              </a:lnSpc>
            </a:pPr>
            <a:r>
              <a:rPr lang="en-US" sz="2300" dirty="0" smtClean="0">
                <a:solidFill>
                  <a:schemeClr val="tx1">
                    <a:lumMod val="85000"/>
                    <a:lumOff val="15000"/>
                  </a:schemeClr>
                </a:solidFill>
              </a:rPr>
              <a:t>Dentist </a:t>
            </a:r>
            <a:r>
              <a:rPr lang="en-US" sz="2300" dirty="0">
                <a:solidFill>
                  <a:schemeClr val="tx1">
                    <a:lumMod val="85000"/>
                    <a:lumOff val="15000"/>
                  </a:schemeClr>
                </a:solidFill>
              </a:rPr>
              <a:t>advertising whether directly or indirectly, for purpose of obtaining patients</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a:p>
            <a:pPr>
              <a:lnSpc>
                <a:spcPct val="200000"/>
              </a:lnSpc>
            </a:pPr>
            <a:r>
              <a:rPr lang="en-US" sz="2300" dirty="0">
                <a:solidFill>
                  <a:schemeClr val="tx1">
                    <a:lumMod val="85000"/>
                    <a:lumOff val="15000"/>
                  </a:schemeClr>
                </a:solidFill>
              </a:rPr>
              <a:t>Use of bogus diplomas, allowing or accepting commissions</a:t>
            </a:r>
            <a:r>
              <a:rPr lang="en-US" sz="2300" dirty="0" smtClean="0">
                <a:solidFill>
                  <a:schemeClr val="tx1">
                    <a:lumMod val="85000"/>
                    <a:lumOff val="15000"/>
                  </a:schemeClr>
                </a:solidFill>
              </a:rPr>
              <a:t>.</a:t>
            </a:r>
            <a:endParaRPr lang="en-US" sz="2300" dirty="0" smtClean="0">
              <a:solidFill>
                <a:schemeClr val="tx1">
                  <a:lumMod val="85000"/>
                  <a:lumOff val="15000"/>
                </a:schemeClr>
              </a:solidFill>
            </a:endParaRPr>
          </a:p>
          <a:p>
            <a:pPr>
              <a:lnSpc>
                <a:spcPct val="200000"/>
              </a:lnSpc>
            </a:pPr>
            <a:r>
              <a:rPr lang="en-US" sz="2300" dirty="0" smtClean="0">
                <a:solidFill>
                  <a:schemeClr val="tx1">
                    <a:lumMod val="85000"/>
                    <a:lumOff val="15000"/>
                  </a:schemeClr>
                </a:solidFill>
              </a:rPr>
              <a:t>Undercutting the charges in order to solicit patients</a:t>
            </a:r>
            <a:endParaRPr lang="en-US" sz="2300" dirty="0">
              <a:solidFill>
                <a:schemeClr val="tx1">
                  <a:lumMod val="85000"/>
                  <a:lumOff val="15000"/>
                </a:schemeClr>
              </a:solidFill>
            </a:endParaRPr>
          </a:p>
          <a:p>
            <a:pPr>
              <a:lnSpc>
                <a:spcPct val="200000"/>
              </a:lnSpc>
            </a:pPr>
            <a:endParaRPr lang="en-US" sz="2300" dirty="0">
              <a:solidFill>
                <a:schemeClr val="tx1">
                  <a:lumMod val="85000"/>
                  <a:lumOff val="15000"/>
                </a:schemeClr>
              </a:solidFill>
            </a:endParaRPr>
          </a:p>
          <a:p>
            <a:endParaRPr lang="en-US" sz="23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sp>
        <p:nvSpPr>
          <p:cNvPr id="5" name="Date Placeholder 4"/>
          <p:cNvSpPr>
            <a:spLocks noGrp="1"/>
          </p:cNvSpPr>
          <p:nvPr>
            <p:ph type="dt" sz="half" idx="10"/>
          </p:nvPr>
        </p:nvSpPr>
        <p:spPr/>
        <p:txBody>
          <a:bodyPr/>
          <a:lstStyle/>
          <a:p>
            <a:fld id="{BA84C77E-A3CF-459D-9E7E-5C617CC92ABA}"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14300" tIns="57150" rIns="114300"/>
          <a:lstStyle/>
          <a:p>
            <a:r>
              <a:rPr lang="en-US" dirty="0" smtClean="0"/>
              <a:t>Unethical Practices</a:t>
            </a:r>
            <a:endParaRPr lang="en-US" dirty="0"/>
          </a:p>
        </p:txBody>
      </p:sp>
      <p:sp>
        <p:nvSpPr>
          <p:cNvPr id="3" name="Content Placeholder 2"/>
          <p:cNvSpPr>
            <a:spLocks noGrp="1"/>
          </p:cNvSpPr>
          <p:nvPr>
            <p:ph idx="1"/>
          </p:nvPr>
        </p:nvSpPr>
        <p:spPr>
          <a:xfrm>
            <a:off x="511228" y="1515892"/>
            <a:ext cx="8413899" cy="4700338"/>
          </a:xfrm>
        </p:spPr>
        <p:txBody>
          <a:bodyPr lIns="114300" tIns="57150" rIns="114300" bIns="57150">
            <a:noAutofit/>
          </a:bodyPr>
          <a:lstStyle/>
          <a:p>
            <a:pPr algn="just">
              <a:lnSpc>
                <a:spcPct val="200000"/>
              </a:lnSpc>
            </a:pPr>
            <a:r>
              <a:rPr lang="en-US" sz="2300" dirty="0">
                <a:solidFill>
                  <a:schemeClr val="tx1">
                    <a:lumMod val="85000"/>
                    <a:lumOff val="15000"/>
                  </a:schemeClr>
                </a:solidFill>
              </a:rPr>
              <a:t>Non referral, in case treatment beyond the dentist skill</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a:p>
            <a:pPr algn="just">
              <a:lnSpc>
                <a:spcPct val="200000"/>
              </a:lnSpc>
            </a:pPr>
            <a:r>
              <a:rPr lang="en-US" sz="2300" dirty="0">
                <a:solidFill>
                  <a:schemeClr val="tx1">
                    <a:lumMod val="85000"/>
                    <a:lumOff val="15000"/>
                  </a:schemeClr>
                </a:solidFill>
              </a:rPr>
              <a:t>Performing unnecessary services for purpose of monetary gain</a:t>
            </a:r>
            <a:r>
              <a:rPr lang="en-US" sz="2300" dirty="0" smtClean="0">
                <a:solidFill>
                  <a:schemeClr val="tx1">
                    <a:lumMod val="85000"/>
                    <a:lumOff val="15000"/>
                  </a:schemeClr>
                </a:solidFill>
              </a:rPr>
              <a:t>.</a:t>
            </a:r>
            <a:endParaRPr lang="en-US" sz="2300" dirty="0" smtClean="0">
              <a:solidFill>
                <a:schemeClr val="tx1">
                  <a:lumMod val="85000"/>
                  <a:lumOff val="15000"/>
                </a:schemeClr>
              </a:solidFill>
            </a:endParaRPr>
          </a:p>
          <a:p>
            <a:pPr>
              <a:lnSpc>
                <a:spcPct val="200000"/>
              </a:lnSpc>
            </a:pPr>
            <a:r>
              <a:rPr lang="en-US" sz="2300" dirty="0">
                <a:solidFill>
                  <a:schemeClr val="tx1">
                    <a:lumMod val="85000"/>
                    <a:lumOff val="15000"/>
                  </a:schemeClr>
                </a:solidFill>
              </a:rPr>
              <a:t>Emerging consultation during temporary absence of patient’s dentist, and patient is not sent back.</a:t>
            </a:r>
            <a:endParaRPr lang="en-US" sz="2300" dirty="0">
              <a:solidFill>
                <a:schemeClr val="tx1">
                  <a:lumMod val="85000"/>
                  <a:lumOff val="15000"/>
                </a:schemeClr>
              </a:solidFill>
            </a:endParaRPr>
          </a:p>
          <a:p>
            <a:pPr algn="just">
              <a:lnSpc>
                <a:spcPct val="200000"/>
              </a:lnSpc>
            </a:pPr>
            <a:r>
              <a:rPr lang="en-US" sz="2300" dirty="0" smtClean="0">
                <a:solidFill>
                  <a:schemeClr val="tx1">
                    <a:lumMod val="85000"/>
                    <a:lumOff val="15000"/>
                  </a:schemeClr>
                </a:solidFill>
              </a:rPr>
              <a:t>If consulted the dentist accepts charge of the case without request of referring dentist</a:t>
            </a:r>
            <a:endParaRPr lang="en-US" sz="2300" dirty="0">
              <a:solidFill>
                <a:schemeClr val="tx1">
                  <a:lumMod val="85000"/>
                  <a:lumOff val="15000"/>
                </a:schemeClr>
              </a:solidFill>
            </a:endParaRPr>
          </a:p>
          <a:p>
            <a:pPr marL="0" indent="0">
              <a:lnSpc>
                <a:spcPct val="200000"/>
              </a:lnSpc>
              <a:buNone/>
            </a:pPr>
            <a:endParaRPr lang="en-US" sz="2300" dirty="0">
              <a:solidFill>
                <a:schemeClr val="tx1">
                  <a:lumMod val="85000"/>
                  <a:lumOff val="15000"/>
                </a:schemeClr>
              </a:solidFill>
            </a:endParaRPr>
          </a:p>
          <a:p>
            <a:pPr algn="just">
              <a:lnSpc>
                <a:spcPct val="200000"/>
              </a:lnSpc>
            </a:pPr>
            <a:endParaRPr lang="en-US" sz="2300" dirty="0">
              <a:solidFill>
                <a:schemeClr val="tx1">
                  <a:lumMod val="85000"/>
                  <a:lumOff val="15000"/>
                </a:schemeClr>
              </a:solidFill>
            </a:endParaRPr>
          </a:p>
          <a:p>
            <a:pPr algn="just"/>
            <a:endParaRPr lang="en-US" sz="23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fld>
            <a:endParaRPr lang="en-US" dirty="0"/>
          </a:p>
        </p:txBody>
      </p:sp>
      <p:sp>
        <p:nvSpPr>
          <p:cNvPr id="5" name="Date Placeholder 4"/>
          <p:cNvSpPr>
            <a:spLocks noGrp="1"/>
          </p:cNvSpPr>
          <p:nvPr>
            <p:ph type="dt" sz="half" idx="10"/>
          </p:nvPr>
        </p:nvSpPr>
        <p:spPr/>
        <p:txBody>
          <a:bodyPr/>
          <a:lstStyle/>
          <a:p>
            <a:fld id="{B595F0FF-2454-432D-B086-23F1CF9F019B}" type="datetime1">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a:t>
            </a:r>
            <a:r>
              <a:rPr lang="en-IN" dirty="0" smtClean="0"/>
              <a:t>THICS</a:t>
            </a:r>
            <a:endParaRPr lang="en-IN" dirty="0"/>
          </a:p>
        </p:txBody>
      </p:sp>
      <p:sp>
        <p:nvSpPr>
          <p:cNvPr id="3" name="Content Placeholder 2"/>
          <p:cNvSpPr>
            <a:spLocks noGrp="1"/>
          </p:cNvSpPr>
          <p:nvPr>
            <p:ph sz="quarter" idx="1"/>
          </p:nvPr>
        </p:nvSpPr>
        <p:spPr>
          <a:xfrm>
            <a:off x="381000" y="1676400"/>
            <a:ext cx="8458200" cy="4953000"/>
          </a:xfrm>
        </p:spPr>
        <p:txBody>
          <a:bodyPr/>
          <a:lstStyle/>
          <a:p>
            <a:pPr>
              <a:lnSpc>
                <a:spcPct val="300000"/>
              </a:lnSpc>
            </a:pPr>
            <a:r>
              <a:rPr lang="en-IN" dirty="0" smtClean="0"/>
              <a:t>THE NUREMBERG CODE</a:t>
            </a:r>
            <a:endParaRPr lang="en-IN" dirty="0" smtClean="0"/>
          </a:p>
          <a:p>
            <a:pPr>
              <a:lnSpc>
                <a:spcPct val="300000"/>
              </a:lnSpc>
            </a:pPr>
            <a:r>
              <a:rPr lang="en-IN" dirty="0" smtClean="0"/>
              <a:t>DECLARATION OF GENEVA</a:t>
            </a:r>
            <a:endParaRPr lang="en-IN" dirty="0" smtClean="0"/>
          </a:p>
          <a:p>
            <a:pPr>
              <a:lnSpc>
                <a:spcPct val="300000"/>
              </a:lnSpc>
            </a:pPr>
            <a:r>
              <a:rPr lang="en-IN" dirty="0"/>
              <a:t>DECLARATION OF </a:t>
            </a:r>
            <a:r>
              <a:rPr lang="en-IN" dirty="0" smtClean="0"/>
              <a:t>HELSINKI</a:t>
            </a:r>
            <a:endParaRPr lang="en-IN" dirty="0"/>
          </a:p>
          <a:p>
            <a:pPr>
              <a:lnSpc>
                <a:spcPct val="300000"/>
              </a:lnSpc>
            </a:pPr>
            <a:endParaRPr lang="en-IN" dirty="0"/>
          </a:p>
          <a:p>
            <a:pPr>
              <a:lnSpc>
                <a:spcPct val="300000"/>
              </a:lnSpc>
            </a:pPr>
            <a:endParaRPr lang="en-IN" dirty="0"/>
          </a:p>
        </p:txBody>
      </p:sp>
      <p:sp>
        <p:nvSpPr>
          <p:cNvPr id="4" name="Date Placeholder 3"/>
          <p:cNvSpPr>
            <a:spLocks noGrp="1"/>
          </p:cNvSpPr>
          <p:nvPr>
            <p:ph type="dt" sz="half" idx="10"/>
          </p:nvPr>
        </p:nvSpPr>
        <p:spPr/>
        <p:txBody>
          <a:bodyPr/>
          <a:lstStyle/>
          <a:p>
            <a:fld id="{C25850B1-B41B-4727-A70B-5D25FB6D583A}"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CONCLUSION</a:t>
            </a:r>
            <a:endParaRPr lang="en-IN" dirty="0"/>
          </a:p>
        </p:txBody>
      </p:sp>
      <p:sp>
        <p:nvSpPr>
          <p:cNvPr id="3" name="Content Placeholder 2"/>
          <p:cNvSpPr>
            <a:spLocks noGrp="1"/>
          </p:cNvSpPr>
          <p:nvPr>
            <p:ph sz="quarter" idx="1"/>
          </p:nvPr>
        </p:nvSpPr>
        <p:spPr/>
        <p:txBody>
          <a:bodyPr/>
          <a:lstStyle/>
          <a:p>
            <a:pPr>
              <a:lnSpc>
                <a:spcPct val="250000"/>
              </a:lnSpc>
            </a:pPr>
            <a:r>
              <a:rPr lang="en-IN" dirty="0"/>
              <a:t> “Ethics warms the heart and cools the mind” .</a:t>
            </a:r>
            <a:endParaRPr lang="en-IN" dirty="0"/>
          </a:p>
          <a:p>
            <a:pPr>
              <a:lnSpc>
                <a:spcPct val="250000"/>
              </a:lnSpc>
            </a:pPr>
            <a:r>
              <a:rPr lang="en-IN" dirty="0"/>
              <a:t>Ethics is not an object , it can’t be bought or sold or bartered, but it can be shared.</a:t>
            </a:r>
            <a:endParaRPr lang="en-IN" dirty="0"/>
          </a:p>
        </p:txBody>
      </p:sp>
      <p:sp>
        <p:nvSpPr>
          <p:cNvPr id="4" name="Date Placeholder 3"/>
          <p:cNvSpPr>
            <a:spLocks noGrp="1"/>
          </p:cNvSpPr>
          <p:nvPr>
            <p:ph type="dt" sz="half" idx="10"/>
          </p:nvPr>
        </p:nvSpPr>
        <p:spPr/>
        <p:txBody>
          <a:bodyPr/>
          <a:lstStyle/>
          <a:p>
            <a:fld id="{D46A7263-D76D-42AA-B1E2-0F4CA1FBDFE6}"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dirty="0"/>
          </a:p>
        </p:txBody>
      </p:sp>
      <p:pic>
        <p:nvPicPr>
          <p:cNvPr id="13314" name="Picture 2" descr="http://www.laserspinewellness.com/wp-content/uploads/2014/01/Thank-you.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5208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B8094B93-5425-4DBF-8B03-384119DF6E38}" type="datetime1">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r>
              <a:rPr lang="en-US" smtClean="0"/>
              <a:t>/25</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0</TotalTime>
  <Words>5639</Words>
  <Application>WPS Presentation</Application>
  <PresentationFormat>On-screen Show (4:3)</PresentationFormat>
  <Paragraphs>275</Paragraphs>
  <Slides>25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SimSun</vt:lpstr>
      <vt:lpstr>Wingdings</vt:lpstr>
      <vt:lpstr>Wingdings 2</vt:lpstr>
      <vt:lpstr>Arabic Typesetting</vt:lpstr>
      <vt:lpstr>Segoe Print</vt:lpstr>
      <vt:lpstr>Trebuchet MS</vt:lpstr>
      <vt:lpstr>Perpetua</vt:lpstr>
      <vt:lpstr>Franklin Gothic Book</vt:lpstr>
      <vt:lpstr>Microsoft YaHei</vt:lpstr>
      <vt:lpstr>Arial Unicode MS</vt:lpstr>
      <vt:lpstr>Calibri</vt:lpstr>
      <vt:lpstr>Equity</vt:lpstr>
      <vt:lpstr>PowerPoint 演示文稿</vt:lpstr>
      <vt:lpstr>ETHICS IN DENTISTRY </vt:lpstr>
      <vt:lpstr>PowerPoint 演示文稿</vt:lpstr>
      <vt:lpstr>INTRODUCTION</vt:lpstr>
      <vt:lpstr>Ethics</vt:lpstr>
      <vt:lpstr>Dental Ethics</vt:lpstr>
      <vt:lpstr>Principles of Dental Ethics</vt:lpstr>
      <vt:lpstr>To do no harm( Non Maleficence)</vt:lpstr>
      <vt:lpstr>To do Good (Beneficence)</vt:lpstr>
      <vt:lpstr>RESPECT FOR PERSONS</vt:lpstr>
      <vt:lpstr>AUTONOMY </vt:lpstr>
      <vt:lpstr>INFORMED CONSENT </vt:lpstr>
      <vt:lpstr>INFORMED CONSENT </vt:lpstr>
      <vt:lpstr>INFORMED CONSENT </vt:lpstr>
      <vt:lpstr>Justice </vt:lpstr>
      <vt:lpstr>Confidentiality</vt:lpstr>
      <vt:lpstr>Truthfulness or Veracity</vt:lpstr>
      <vt:lpstr>ETHICAL RULES FOR DENTISTS</vt:lpstr>
      <vt:lpstr>Duties Towards Colleagues</vt:lpstr>
      <vt:lpstr>Duties of the dentists to the public</vt:lpstr>
      <vt:lpstr>Unethical Practices</vt:lpstr>
      <vt:lpstr>Unethical Practices</vt:lpstr>
      <vt:lpstr>ETHICS</vt:lpstr>
      <vt:lpstr>CONCLUSION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naushin.22</dc:creator>
  <cp:lastModifiedBy>Prasanth</cp:lastModifiedBy>
  <cp:revision>21</cp:revision>
  <dcterms:created xsi:type="dcterms:W3CDTF">2006-08-16T00:00:00Z</dcterms:created>
  <dcterms:modified xsi:type="dcterms:W3CDTF">2023-12-07T06:55:44Z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F279C5968C04445BBDA9BC31BCC59E38</vt:lpwstr>
  </property>
  <property fmtid="{D5CDD505-2E9C-101B-9397-08002B2CF9AE}" pid="3" name="KSOProductBuildVer">
    <vt:lpwstr>1033-11.2.0.11225</vt:lpwstr>
  </property>
</Properties>
</file>