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7" r:id="rId2"/>
    <p:sldId id="310" r:id="rId3"/>
    <p:sldId id="309" r:id="rId4"/>
    <p:sldId id="293" r:id="rId5"/>
    <p:sldId id="592" r:id="rId6"/>
    <p:sldId id="590" r:id="rId7"/>
    <p:sldId id="305" r:id="rId8"/>
    <p:sldId id="307" r:id="rId9"/>
    <p:sldId id="308" r:id="rId10"/>
    <p:sldId id="306" r:id="rId11"/>
    <p:sldId id="268" r:id="rId12"/>
    <p:sldId id="593" r:id="rId13"/>
    <p:sldId id="269" r:id="rId14"/>
    <p:sldId id="271" r:id="rId15"/>
    <p:sldId id="598" r:id="rId16"/>
    <p:sldId id="276" r:id="rId17"/>
    <p:sldId id="277" r:id="rId18"/>
    <p:sldId id="278" r:id="rId19"/>
    <p:sldId id="279" r:id="rId20"/>
    <p:sldId id="340" r:id="rId21"/>
    <p:sldId id="594" r:id="rId22"/>
    <p:sldId id="595" r:id="rId23"/>
    <p:sldId id="280" r:id="rId24"/>
    <p:sldId id="334" r:id="rId25"/>
    <p:sldId id="596" r:id="rId26"/>
    <p:sldId id="597" r:id="rId27"/>
    <p:sldId id="281" r:id="rId28"/>
    <p:sldId id="335" r:id="rId29"/>
    <p:sldId id="282" r:id="rId30"/>
    <p:sldId id="322" r:id="rId31"/>
    <p:sldId id="474" r:id="rId32"/>
    <p:sldId id="475" r:id="rId33"/>
    <p:sldId id="476" r:id="rId34"/>
    <p:sldId id="477" r:id="rId35"/>
    <p:sldId id="479" r:id="rId36"/>
    <p:sldId id="480" r:id="rId37"/>
    <p:sldId id="547" r:id="rId38"/>
    <p:sldId id="529" r:id="rId39"/>
    <p:sldId id="591" r:id="rId40"/>
    <p:sldId id="568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  <a:srgbClr val="FF99CC"/>
    <a:srgbClr val="000099"/>
    <a:srgbClr val="CC00CC"/>
    <a:srgbClr val="66FF3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79" autoAdjust="0"/>
  </p:normalViewPr>
  <p:slideViewPr>
    <p:cSldViewPr>
      <p:cViewPr>
        <p:scale>
          <a:sx n="71" d="100"/>
          <a:sy n="71" d="100"/>
        </p:scale>
        <p:origin x="-135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356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9DF1-7CB1-48E6-A1C3-978363379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4C22E-AB73-4624-9272-CAD155175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6BE1B-CCF2-4ED7-892D-6F2FF83A9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A2D68-74DC-4FAC-BDB1-174F81BE1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32A74-9B96-4FCF-B219-DEA50384D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8EE4F-6000-4779-B500-62D311849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0CEFA-9AB2-40BF-A2C3-E6B726831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F6D65-CCE2-4DA9-959F-AF6877F0B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105B3-65E7-442D-872E-819B9BA42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CFBD1-42A0-4B7D-AA9F-32F38198B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CB2E3-4860-43CB-A696-1ED250F359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D907F-AD46-4CB0-8721-54EB342A1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A1B6C-8CC7-4A3A-9DDB-929B119DC2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4BEEA-017A-429F-A5EE-878A024A5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228BC-E1AA-4256-AD0E-FBB77ABE2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2253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3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253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4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4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ED65FCE6-28D3-4E15-B4B6-721C5D53D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E:\IMPORTANT%20POWERPOINT%20PRESENTATIONS\Distraction\Distraction%20movie\002%20Distraktor.av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7848600" cy="68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DISTRACTION OSTEOGENESIS</a:t>
            </a:r>
          </a:p>
        </p:txBody>
      </p:sp>
      <p:pic>
        <p:nvPicPr>
          <p:cNvPr id="4101" name="Picture 2" descr="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l="18578" t="3999" r="19051" b="28000"/>
          <a:stretch>
            <a:fillRect/>
          </a:stretch>
        </p:blipFill>
        <p:spPr>
          <a:xfrm>
            <a:off x="2146300" y="1752600"/>
            <a:ext cx="4635500" cy="3352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100356" name="Text Box 4"/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609600" y="1676400"/>
            <a:ext cx="7924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463550" algn="l"/>
              </a:tabLst>
              <a:defRPr/>
            </a:pPr>
            <a:r>
              <a:rPr lang="en-US" sz="2800" b="1" dirty="0" smtClean="0">
                <a:effectLst/>
              </a:rPr>
              <a:t>	</a:t>
            </a:r>
            <a:r>
              <a:rPr lang="en-US" sz="2800" i="1" dirty="0" smtClean="0">
                <a:effectLst/>
              </a:rPr>
              <a:t>Distraction </a:t>
            </a:r>
            <a:r>
              <a:rPr lang="en-US" sz="2800" i="1" dirty="0" err="1" smtClean="0">
                <a:effectLst/>
              </a:rPr>
              <a:t>osteogenesis</a:t>
            </a:r>
            <a:r>
              <a:rPr lang="en-US" sz="2800" dirty="0" smtClean="0">
                <a:effectLst/>
              </a:rPr>
              <a:t> as a biologic process of new bone formation between the surfaces of bone segments that are gradually separated by 	incremental traction</a:t>
            </a:r>
          </a:p>
          <a:p>
            <a:pPr eaLnBrk="1" hangingPunct="1">
              <a:lnSpc>
                <a:spcPct val="90000"/>
              </a:lnSpc>
              <a:tabLst>
                <a:tab pos="463550" algn="l"/>
              </a:tabLst>
              <a:defRPr/>
            </a:pPr>
            <a:endParaRPr lang="en-US" sz="2800" dirty="0" smtClean="0"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463550" algn="l"/>
              </a:tabLst>
              <a:defRPr/>
            </a:pPr>
            <a:r>
              <a:rPr lang="en-US" sz="2800" dirty="0" smtClean="0">
                <a:effectLst/>
              </a:rPr>
              <a:t>	The traction generates tension that stimulates new bone formation parallel to the vector of distraction</a:t>
            </a:r>
            <a:r>
              <a:rPr lang="en-US" sz="2800" dirty="0" smtClean="0"/>
              <a:t> </a:t>
            </a:r>
          </a:p>
        </p:txBody>
      </p:sp>
      <p:pic>
        <p:nvPicPr>
          <p:cNvPr id="100358" name="002 Distraktor.avi">
            <a:hlinkClick r:id="" action="ppaction://media"/>
          </p:cNvPr>
          <p:cNvPicPr>
            <a:picLocks noGrp="1" noRot="1" noChangeAspect="1" noChangeArrowheads="1"/>
          </p:cNvPicPr>
          <p:nvPr>
            <p:ph sz="quarter" idx="2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6667500" y="2693988"/>
            <a:ext cx="0" cy="0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1003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0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0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003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358"/>
                  </p:tgtEl>
                </p:cond>
              </p:nextCondLst>
            </p:seq>
            <p:vide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0358"/>
                </p:tgtEl>
              </p:cMediaNode>
            </p:video>
          </p:childTnLst>
        </p:cTn>
      </p:par>
    </p:tnLst>
    <p:bldLst>
      <p:bldP spid="10035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Text Box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530725"/>
          </a:xfrm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tabLst>
                <a:tab pos="463550" algn="l"/>
              </a:tabLst>
            </a:pPr>
            <a:r>
              <a:rPr lang="en-US" sz="2800" dirty="0" smtClean="0">
                <a:effectLst/>
              </a:rPr>
              <a:t>	First described by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CODIVILLA</a:t>
            </a:r>
            <a:r>
              <a:rPr lang="en-US" sz="2800" dirty="0" smtClean="0">
                <a:effectLst/>
              </a:rPr>
              <a:t> in 1905 on femur for correction of leg length discrepancy.</a:t>
            </a:r>
          </a:p>
        </p:txBody>
      </p:sp>
      <p:pic>
        <p:nvPicPr>
          <p:cNvPr id="99333" name="Picture 5" descr="codivill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81400" y="2743200"/>
            <a:ext cx="2051050" cy="3314700"/>
          </a:xfrm>
          <a:noFill/>
          <a:ln>
            <a:solidFill>
              <a:srgbClr val="FFFF00"/>
            </a:solidFill>
          </a:ln>
        </p:spPr>
      </p:pic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6858000" y="3505200"/>
            <a:ext cx="184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5" name="Picture 3" descr="11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2405063" y="2514600"/>
            <a:ext cx="4224337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066800"/>
            <a:ext cx="7010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GAVRIL ILIZAROV (1951) </a:t>
            </a:r>
            <a:r>
              <a:rPr lang="en-US" sz="2800" dirty="0" smtClean="0"/>
              <a:t>– introduced DO for treatment of fractures and nonunion of long bones.</a:t>
            </a:r>
          </a:p>
        </p:txBody>
      </p:sp>
      <p:pic>
        <p:nvPicPr>
          <p:cNvPr id="70660" name="Picture 4" descr="ilizarov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38800" y="4495800"/>
            <a:ext cx="2438400" cy="1905000"/>
          </a:xfrm>
          <a:noFill/>
          <a:ln>
            <a:solidFill>
              <a:srgbClr val="FFFF00"/>
            </a:solidFill>
          </a:ln>
        </p:spPr>
      </p:pic>
      <p:pic>
        <p:nvPicPr>
          <p:cNvPr id="70669" name="Picture 13" descr="distraction pics 03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lum bright="18000" contrast="30000"/>
          </a:blip>
          <a:srcRect t="14865" b="8557"/>
          <a:stretch>
            <a:fillRect/>
          </a:stretch>
        </p:blipFill>
        <p:spPr>
          <a:xfrm>
            <a:off x="1981200" y="4419600"/>
            <a:ext cx="2362200" cy="1905000"/>
          </a:xfrm>
          <a:noFill/>
          <a:ln w="38100">
            <a:solidFill>
              <a:srgbClr val="FFFF00"/>
            </a:solidFill>
          </a:ln>
        </p:spPr>
      </p:pic>
      <p:pic>
        <p:nvPicPr>
          <p:cNvPr id="10245" name="Picture 3" descr="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4343400"/>
            <a:ext cx="2362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Snyder </a:t>
            </a:r>
            <a:r>
              <a:rPr lang="en-US" dirty="0" smtClean="0"/>
              <a:t>1973 </a:t>
            </a:r>
            <a:r>
              <a:rPr lang="en-US" dirty="0" smtClean="0"/>
              <a:t>performed </a:t>
            </a:r>
            <a:r>
              <a:rPr lang="en-US" dirty="0" smtClean="0"/>
              <a:t>DO on canine mandible.</a:t>
            </a:r>
          </a:p>
          <a:p>
            <a:endParaRPr lang="en-US" dirty="0" smtClean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Mc </a:t>
            </a:r>
            <a:r>
              <a:rPr lang="en-US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Carthy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&amp; colleagues</a:t>
            </a:r>
            <a:r>
              <a:rPr lang="en-US" dirty="0" smtClean="0"/>
              <a:t> 1992 </a:t>
            </a:r>
            <a:r>
              <a:rPr lang="en-US" dirty="0" smtClean="0"/>
              <a:t>- </a:t>
            </a:r>
            <a:r>
              <a:rPr lang="en-US" dirty="0" smtClean="0"/>
              <a:t>extra </a:t>
            </a:r>
            <a:r>
              <a:rPr lang="en-US" dirty="0" smtClean="0"/>
              <a:t>oral distraction </a:t>
            </a:r>
            <a:r>
              <a:rPr lang="en-US" dirty="0" err="1" smtClean="0"/>
              <a:t>osteogenesis</a:t>
            </a:r>
            <a:r>
              <a:rPr lang="en-US" dirty="0" smtClean="0"/>
              <a:t> on four children with congenital abnormalities.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4800" y="137160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DISTRACTION DEVICE CLASSIFICATION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81000" y="2133600"/>
            <a:ext cx="8458200" cy="5191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FFFF"/>
                </a:solidFill>
              </a:rPr>
              <a:t>Craniofacial Distraction Devices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28600" y="2971800"/>
            <a:ext cx="1905000" cy="519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66FF66"/>
                </a:solidFill>
              </a:rPr>
              <a:t>External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657600" y="2895600"/>
            <a:ext cx="3505200" cy="519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66FF66"/>
                </a:solidFill>
              </a:rPr>
              <a:t>Internal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52400" y="42672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66FF"/>
                </a:solidFill>
              </a:rPr>
              <a:t>Bone borne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819400" y="42672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FF"/>
                </a:solidFill>
              </a:rPr>
              <a:t>Subcutaneous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715000" y="4267200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dirty="0">
                <a:solidFill>
                  <a:srgbClr val="FF66FF"/>
                </a:solidFill>
              </a:rPr>
              <a:t>Intraoral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5562600" y="5257800"/>
            <a:ext cx="2819400" cy="11604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Bone borne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Tooth borne</a:t>
            </a: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838200" y="3505200"/>
            <a:ext cx="0" cy="990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334000" y="3429000"/>
            <a:ext cx="0" cy="457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3962400" y="3886200"/>
            <a:ext cx="2438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3962400" y="3886200"/>
            <a:ext cx="0" cy="685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6400800" y="3886200"/>
            <a:ext cx="0" cy="685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228600" y="5257800"/>
            <a:ext cx="2971800" cy="134806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66FF66"/>
                </a:solidFill>
              </a:rPr>
              <a:t>Unidirectional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66FF66"/>
                </a:solidFill>
              </a:rPr>
              <a:t>Bidirectional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66FF66"/>
                </a:solidFill>
              </a:rPr>
              <a:t>Multidirectional</a:t>
            </a:r>
          </a:p>
        </p:txBody>
      </p:sp>
      <p:sp>
        <p:nvSpPr>
          <p:cNvPr id="17424" name="TextBox 15"/>
          <p:cNvSpPr txBox="1">
            <a:spLocks noChangeArrowheads="1"/>
          </p:cNvSpPr>
          <p:nvPr/>
        </p:nvSpPr>
        <p:spPr bwMode="auto">
          <a:xfrm>
            <a:off x="1600200" y="990600"/>
            <a:ext cx="5791200" cy="523875"/>
          </a:xfrm>
          <a:prstGeom prst="rect">
            <a:avLst/>
          </a:prstGeom>
          <a:solidFill>
            <a:srgbClr val="FF00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Distraction device classification</a:t>
            </a:r>
            <a:endParaRPr lang="en-US"/>
          </a:p>
        </p:txBody>
      </p:sp>
      <p:cxnSp>
        <p:nvCxnSpPr>
          <p:cNvPr id="17425" name="Straight Arrow Connector 17"/>
          <p:cNvCxnSpPr>
            <a:cxnSpLocks noChangeShapeType="1"/>
          </p:cNvCxnSpPr>
          <p:nvPr/>
        </p:nvCxnSpPr>
        <p:spPr bwMode="auto">
          <a:xfrm rot="16200000" flipH="1">
            <a:off x="5181600" y="3505200"/>
            <a:ext cx="6096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426" name="Straight Arrow Connector 18"/>
          <p:cNvCxnSpPr>
            <a:cxnSpLocks noChangeShapeType="1"/>
          </p:cNvCxnSpPr>
          <p:nvPr/>
        </p:nvCxnSpPr>
        <p:spPr bwMode="auto">
          <a:xfrm rot="5400000">
            <a:off x="4686300" y="3619500"/>
            <a:ext cx="685800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427" name="Straight Arrow Connector 23"/>
          <p:cNvCxnSpPr>
            <a:cxnSpLocks noChangeShapeType="1"/>
          </p:cNvCxnSpPr>
          <p:nvPr/>
        </p:nvCxnSpPr>
        <p:spPr bwMode="auto">
          <a:xfrm rot="5400000">
            <a:off x="685800" y="3886200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3" name="Straight Arrow Connector 17"/>
          <p:cNvCxnSpPr>
            <a:cxnSpLocks noChangeShapeType="1"/>
          </p:cNvCxnSpPr>
          <p:nvPr/>
        </p:nvCxnSpPr>
        <p:spPr bwMode="auto">
          <a:xfrm rot="5400000">
            <a:off x="6249194" y="4952206"/>
            <a:ext cx="457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" name="Straight Arrow Connector 17"/>
          <p:cNvCxnSpPr>
            <a:cxnSpLocks noChangeShapeType="1"/>
          </p:cNvCxnSpPr>
          <p:nvPr/>
        </p:nvCxnSpPr>
        <p:spPr bwMode="auto">
          <a:xfrm rot="5400000">
            <a:off x="838994" y="4952206"/>
            <a:ext cx="457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 descr="Extra oral distra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762000"/>
            <a:ext cx="4038600" cy="2693988"/>
          </a:xfrm>
          <a:noFill/>
          <a:ln>
            <a:solidFill>
              <a:srgbClr val="FFFF00"/>
            </a:solidFill>
          </a:ln>
        </p:spPr>
      </p:pic>
      <p:pic>
        <p:nvPicPr>
          <p:cNvPr id="87050" name="Picture 10" descr="Distraction tecnique 1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3581400"/>
            <a:ext cx="2813050" cy="2908300"/>
          </a:xfrm>
          <a:noFill/>
          <a:ln>
            <a:solidFill>
              <a:srgbClr val="FFFF00"/>
            </a:solidFill>
          </a:ln>
        </p:spPr>
      </p:pic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882650" y="4586288"/>
            <a:ext cx="3765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Unidirectional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3 pin distra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990600"/>
            <a:ext cx="4038600" cy="2508250"/>
          </a:xfrm>
          <a:noFill/>
          <a:ln>
            <a:solidFill>
              <a:srgbClr val="FFFF00"/>
            </a:solidFill>
          </a:ln>
        </p:spPr>
      </p:pic>
      <p:pic>
        <p:nvPicPr>
          <p:cNvPr id="93190" name="Picture 6" descr="Distraction tecnique 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62600" y="3810000"/>
            <a:ext cx="2609850" cy="2695575"/>
          </a:xfrm>
          <a:noFill/>
          <a:ln>
            <a:solidFill>
              <a:srgbClr val="FFFF00"/>
            </a:solidFill>
          </a:ln>
        </p:spPr>
      </p:pic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1371600" y="4724400"/>
            <a:ext cx="354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Bidirectional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4724400"/>
            <a:ext cx="40386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smtClean="0"/>
              <a:t>Multidirectional device</a:t>
            </a:r>
          </a:p>
        </p:txBody>
      </p:sp>
      <p:pic>
        <p:nvPicPr>
          <p:cNvPr id="97284" name="Picture 4" descr="distraction_ext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0" y="4038600"/>
            <a:ext cx="2962275" cy="2362200"/>
          </a:xfrm>
          <a:noFill/>
          <a:ln>
            <a:solidFill>
              <a:srgbClr val="FFFF00"/>
            </a:solidFill>
          </a:ln>
        </p:spPr>
      </p:pic>
      <p:pic>
        <p:nvPicPr>
          <p:cNvPr id="97290" name="Picture 10" descr="distraction pics 0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295400"/>
            <a:ext cx="2971800" cy="23431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Distractor Zuric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524000"/>
            <a:ext cx="4648200" cy="1368425"/>
          </a:xfrm>
          <a:noFill/>
          <a:ln>
            <a:solidFill>
              <a:srgbClr val="FFFF00"/>
            </a:solidFill>
          </a:ln>
        </p:spPr>
      </p:pic>
      <p:pic>
        <p:nvPicPr>
          <p:cNvPr id="90119" name="Picture 7" descr="Distraction tecnique Zurich 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3124200"/>
            <a:ext cx="3276600" cy="3276600"/>
          </a:xfrm>
          <a:noFill/>
          <a:ln>
            <a:solidFill>
              <a:srgbClr val="FFFF00"/>
            </a:solidFill>
          </a:ln>
        </p:spPr>
      </p:pic>
      <p:sp>
        <p:nvSpPr>
          <p:cNvPr id="90122" name="Text Box 10"/>
          <p:cNvSpPr txBox="1">
            <a:spLocks noChangeArrowheads="1"/>
          </p:cNvSpPr>
          <p:nvPr/>
        </p:nvSpPr>
        <p:spPr bwMode="auto">
          <a:xfrm>
            <a:off x="1447800" y="4114800"/>
            <a:ext cx="2914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Intra oral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Sequential periods of DO: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dirty="0" smtClean="0"/>
              <a:t>   1.  Osteotomy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dirty="0" smtClean="0"/>
              <a:t>   2.  Latency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dirty="0" smtClean="0"/>
              <a:t>   3. Distraction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dirty="0" smtClean="0"/>
              <a:t>   4. Consolidation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dirty="0" smtClean="0"/>
              <a:t>   5. Retention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ILIZAROV principles</a:t>
            </a:r>
          </a:p>
          <a:p>
            <a:r>
              <a:rPr lang="en-US" sz="2200" dirty="0" smtClean="0">
                <a:solidFill>
                  <a:srgbClr val="FF3300"/>
                </a:solidFill>
              </a:rPr>
              <a:t>Osteotomy </a:t>
            </a:r>
            <a:r>
              <a:rPr lang="en-US" sz="2200" dirty="0" smtClean="0"/>
              <a:t>of the bone site with minimal periosteal stripping.</a:t>
            </a:r>
          </a:p>
          <a:p>
            <a:endParaRPr lang="en-US" sz="2200" dirty="0" smtClean="0"/>
          </a:p>
          <a:p>
            <a:r>
              <a:rPr lang="en-US" sz="2200" dirty="0" smtClean="0">
                <a:solidFill>
                  <a:srgbClr val="FF3300"/>
                </a:solidFill>
              </a:rPr>
              <a:t>Latency period</a:t>
            </a:r>
            <a:r>
              <a:rPr lang="en-US" sz="2200" dirty="0" smtClean="0"/>
              <a:t>: 3,5 or 7 days, depending on the surgical site.</a:t>
            </a:r>
          </a:p>
          <a:p>
            <a:endParaRPr lang="en-US" sz="2200" dirty="0" smtClean="0">
              <a:solidFill>
                <a:srgbClr val="FF3300"/>
              </a:solidFill>
            </a:endParaRPr>
          </a:p>
          <a:p>
            <a:r>
              <a:rPr lang="en-US" sz="2200" dirty="0" smtClean="0">
                <a:solidFill>
                  <a:srgbClr val="FF3300"/>
                </a:solidFill>
              </a:rPr>
              <a:t>Distraction rate: </a:t>
            </a:r>
            <a:r>
              <a:rPr lang="en-US" sz="2200" dirty="0" smtClean="0"/>
              <a:t>1.0mm per day (0.5-2.0mm)</a:t>
            </a:r>
          </a:p>
          <a:p>
            <a:endParaRPr lang="en-US" sz="2200" dirty="0" smtClean="0"/>
          </a:p>
          <a:p>
            <a:r>
              <a:rPr lang="en-US" sz="2200" dirty="0" smtClean="0">
                <a:solidFill>
                  <a:srgbClr val="FF3300"/>
                </a:solidFill>
              </a:rPr>
              <a:t>Distraction rhythm: </a:t>
            </a:r>
            <a:r>
              <a:rPr lang="en-US" sz="2200" dirty="0" smtClean="0"/>
              <a:t>continuous force application is best.</a:t>
            </a:r>
          </a:p>
          <a:p>
            <a:pPr lvl="5"/>
            <a:r>
              <a:rPr lang="en-US" sz="2200" dirty="0" smtClean="0"/>
              <a:t>     Device activation is bid.</a:t>
            </a:r>
          </a:p>
          <a:p>
            <a:pPr lvl="5"/>
            <a:endParaRPr lang="en-IN" sz="2200" dirty="0" smtClean="0"/>
          </a:p>
          <a:p>
            <a:r>
              <a:rPr lang="en-US" sz="2200" dirty="0" smtClean="0">
                <a:solidFill>
                  <a:srgbClr val="FF3300"/>
                </a:solidFill>
              </a:rPr>
              <a:t>Consolidation: </a:t>
            </a:r>
            <a:r>
              <a:rPr lang="en-US" sz="2200" dirty="0" smtClean="0"/>
              <a:t>until cortical outline can be seen   </a:t>
            </a:r>
            <a:r>
              <a:rPr lang="en-US" sz="2200" dirty="0" err="1" smtClean="0"/>
              <a:t>radiographically</a:t>
            </a:r>
            <a:r>
              <a:rPr lang="en-US" sz="2200" dirty="0" smtClean="0"/>
              <a:t>  across the gap. Usually 6 weeks.</a:t>
            </a:r>
          </a:p>
          <a:p>
            <a:endParaRPr lang="en-US" sz="2200" dirty="0" smtClean="0"/>
          </a:p>
          <a:p>
            <a:r>
              <a:rPr lang="en-US" sz="2200" dirty="0" smtClean="0">
                <a:solidFill>
                  <a:srgbClr val="FF3300"/>
                </a:solidFill>
              </a:rPr>
              <a:t>Retention phase: </a:t>
            </a:r>
            <a:r>
              <a:rPr lang="en-US" sz="2200" dirty="0" smtClean="0"/>
              <a:t>device removed and jaw </a:t>
            </a:r>
            <a:r>
              <a:rPr lang="en-US" sz="2200" dirty="0" err="1" smtClean="0"/>
              <a:t>stabilised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OSTEOTOMY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7696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Division of bone in two segments.</a:t>
            </a:r>
          </a:p>
          <a:p>
            <a:pPr eaLnBrk="1" hangingPunct="1">
              <a:defRPr/>
            </a:pPr>
            <a:r>
              <a:rPr lang="en-US" sz="2800" dirty="0" smtClean="0"/>
              <a:t>Preserve the blood supply of the bone.</a:t>
            </a:r>
          </a:p>
          <a:p>
            <a:pPr eaLnBrk="1" hangingPunct="1">
              <a:defRPr/>
            </a:pPr>
            <a:r>
              <a:rPr lang="en-US" sz="2800" dirty="0" smtClean="0"/>
              <a:t>Distraction device is attached.</a:t>
            </a:r>
          </a:p>
          <a:p>
            <a:pPr eaLnBrk="1" hangingPunct="1">
              <a:defRPr/>
            </a:pPr>
            <a:r>
              <a:rPr lang="en-US" sz="2800" dirty="0" smtClean="0"/>
              <a:t>Triggers bone healing ( # healing )</a:t>
            </a:r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        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       </a:t>
            </a:r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        </a:t>
            </a:r>
          </a:p>
        </p:txBody>
      </p:sp>
      <p:pic>
        <p:nvPicPr>
          <p:cNvPr id="5" name="Picture 8" descr="distraction pics 0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6000" contrast="24000"/>
          </a:blip>
          <a:srcRect l="33502" t="7547" r="3773" b="11949"/>
          <a:stretch>
            <a:fillRect/>
          </a:stretch>
        </p:blipFill>
        <p:spPr>
          <a:xfrm>
            <a:off x="6629400" y="3352800"/>
            <a:ext cx="2209800" cy="3267075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FFFF00"/>
                </a:solidFill>
              </a:rPr>
              <a:t>LATENCY PERIOD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800" dirty="0" smtClean="0"/>
              <a:t>Period from bone division to onset of traction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   Represents time allowed for callus formation.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800" dirty="0" smtClean="0"/>
              <a:t>After </a:t>
            </a:r>
            <a:r>
              <a:rPr lang="en-US" sz="2800" dirty="0" err="1" smtClean="0"/>
              <a:t>osteotomy</a:t>
            </a:r>
            <a:r>
              <a:rPr lang="en-US" sz="2800" dirty="0" smtClean="0"/>
              <a:t> the boney fragments were retained in position with device for a period of   5 -7 days.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14400"/>
            <a:ext cx="8001000" cy="4530725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800" dirty="0" smtClean="0"/>
              <a:t>Formation of adequate fibro vascular bridge between the bony ends i.e. callus formation takes place.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In younger pts it is 1- 2 days since callus formation is faster.</a:t>
            </a:r>
          </a:p>
          <a:p>
            <a:pPr>
              <a:spcAft>
                <a:spcPts val="1800"/>
              </a:spcAft>
            </a:pP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FFFF00"/>
                </a:solidFill>
              </a:rPr>
              <a:t>DISTRACTION PERIOD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86800" cy="4530725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800" smtClean="0"/>
              <a:t>Application of traction forces to osteotomised bone segments.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endParaRPr lang="en-US" sz="2800" smtClean="0"/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800" smtClean="0"/>
              <a:t>Bone segments are gradually pulled apart resulting in formation of new bone tissue with in progressively increasing inter segmentary gap.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33400"/>
            <a:ext cx="4038600" cy="5943600"/>
          </a:xfrm>
          <a:ln>
            <a:solidFill>
              <a:srgbClr val="FFFF00"/>
            </a:solidFill>
          </a:ln>
        </p:spPr>
        <p:txBody>
          <a:bodyPr/>
          <a:lstStyle/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Normal # healing:</a:t>
            </a:r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400" smtClean="0"/>
              <a:t> -fibrocartilagenous tissue of soft callus is replaced by osteoblasts into hard callus.</a:t>
            </a:r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stage hard callus lasts for 3-4 months followed by remodeling.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533400"/>
            <a:ext cx="4038600" cy="5943600"/>
          </a:xfrm>
          <a:ln>
            <a:solidFill>
              <a:srgbClr val="FFFF00"/>
            </a:solidFill>
          </a:ln>
        </p:spPr>
        <p:txBody>
          <a:bodyPr/>
          <a:lstStyle/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Distraction 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400" smtClean="0"/>
              <a:t> -normal process of healing is interrupted by application of gradual traction which leads to microenvironment.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r>
              <a:rPr lang="en-US" sz="2400" smtClean="0"/>
              <a:t>  - changes at cellular and sub cellular level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r>
              <a:rPr lang="en-US" sz="2400" smtClean="0"/>
              <a:t>  - growth stimulating effect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r>
              <a:rPr lang="en-US" sz="2400" smtClean="0"/>
              <a:t>  - shape forming effect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23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23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build="p" animBg="1"/>
      <p:bldP spid="52230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6400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400" smtClean="0"/>
              <a:t>Growth stimulating effect: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prolongation of angiogenesis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increased fibroblast proliferation </a:t>
            </a:r>
          </a:p>
          <a:p>
            <a:pPr eaLnBrk="1" hangingPunct="1">
              <a:lnSpc>
                <a:spcPct val="250000"/>
              </a:lnSpc>
              <a:buFont typeface="Wingdings" pitchFamily="2" charset="2"/>
              <a:buNone/>
              <a:defRPr/>
            </a:pPr>
            <a:r>
              <a:rPr lang="en-US" sz="2400" smtClean="0"/>
              <a:t>Shape forming effect: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causes altered phenotypic expression of fibroblasts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400" smtClean="0"/>
              <a:t>  ( distraction fibroblast )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polarization of these distraction fibroblasts parallel to vector of distraction.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400" smtClean="0"/>
              <a:t> - soft callus becomes longitudinally oriented along the axis of distraction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3352800"/>
          </a:xfrm>
        </p:spPr>
        <p:txBody>
          <a:bodyPr/>
          <a:lstStyle/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800" smtClean="0"/>
              <a:t>Between 3-7 day of distraction capillaries grow into  fibrous tissue </a:t>
            </a:r>
          </a:p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z="2800" smtClean="0"/>
              <a:t>During the 2</a:t>
            </a:r>
            <a:r>
              <a:rPr lang="en-US" sz="2800" baseline="30000" smtClean="0"/>
              <a:t>nd</a:t>
            </a:r>
            <a:r>
              <a:rPr lang="en-US" sz="2800" smtClean="0"/>
              <a:t> week of distraction primary treabeculae begins to form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838200"/>
            <a:ext cx="8305800" cy="2133600"/>
          </a:xfrm>
        </p:spPr>
        <p:txBody>
          <a:bodyPr/>
          <a:lstStyle/>
          <a:p>
            <a:pPr eaLnBrk="1" hangingPunct="1">
              <a:lnSpc>
                <a:spcPct val="16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16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By the end of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week </a:t>
            </a:r>
            <a:r>
              <a:rPr lang="en-US" sz="2800" dirty="0" err="1" smtClean="0"/>
              <a:t>osteoid</a:t>
            </a:r>
            <a:r>
              <a:rPr lang="en-US" sz="2800" dirty="0" smtClean="0"/>
              <a:t> begins to mineralize 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187396" name="Picture 4" descr="distraction pics 0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2000" contrast="6000"/>
          </a:blip>
          <a:srcRect t="5853" r="12248"/>
          <a:stretch>
            <a:fillRect/>
          </a:stretch>
        </p:blipFill>
        <p:spPr>
          <a:xfrm>
            <a:off x="2514600" y="3314700"/>
            <a:ext cx="4343400" cy="3257550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457200"/>
            <a:ext cx="8534400" cy="4530725"/>
          </a:xfrm>
        </p:spPr>
        <p:txBody>
          <a:bodyPr/>
          <a:lstStyle/>
          <a:p>
            <a:pPr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a. Rate</a:t>
            </a:r>
          </a:p>
          <a:p>
            <a:pPr>
              <a:buNone/>
            </a:pPr>
            <a:endParaRPr lang="en-US" b="1" i="1" dirty="0" smtClean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 smtClean="0"/>
              <a:t>Amount of separation to be achieved between the </a:t>
            </a:r>
            <a:r>
              <a:rPr lang="en-US" dirty="0" err="1" smtClean="0"/>
              <a:t>osteotomised</a:t>
            </a:r>
            <a:r>
              <a:rPr lang="en-US" dirty="0" smtClean="0"/>
              <a:t> bone ends per day. 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Tensile stress created over bone ends which are separated by 1mm per day creates the best regenerated bone.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1.5 to 2.0mm in children.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Advancement more than this results in necrosis due to compromised vascular supply.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457200"/>
            <a:ext cx="7848600" cy="4530725"/>
          </a:xfrm>
        </p:spPr>
        <p:txBody>
          <a:bodyPr/>
          <a:lstStyle/>
          <a:p>
            <a:pPr>
              <a:spcAft>
                <a:spcPts val="1800"/>
              </a:spcAft>
              <a:buNone/>
            </a:pPr>
            <a:r>
              <a:rPr lang="en-US" b="1" i="1" dirty="0" smtClean="0">
                <a:solidFill>
                  <a:srgbClr val="FF0000"/>
                </a:solidFill>
                <a:effectLst/>
              </a:rPr>
              <a:t>Rhythm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No. of times the distraction force is applied to the device in a day.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Continuous application will be the ideal.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Twice a day will be better i.e. activating device 2 times 0.5mm each to make it 1.0mm a day.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Presence of pain – 0.25 mm for 4 times a day to make it 1.0mm.</a:t>
            </a:r>
          </a:p>
          <a:p>
            <a:pPr>
              <a:spcAft>
                <a:spcPts val="1800"/>
              </a:spcAft>
            </a:pPr>
            <a:endParaRPr lang="en-US" dirty="0" smtClean="0"/>
          </a:p>
          <a:p>
            <a:pPr>
              <a:spcAft>
                <a:spcPts val="1800"/>
              </a:spcAft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FFFF00"/>
                </a:solidFill>
              </a:rPr>
              <a:t>CONSOLIDATION PERIOD 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848600" cy="2286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800" smtClean="0"/>
              <a:t>Time between cessation of traction and removal of distraction devices.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800" smtClean="0"/>
              <a:t>This period represents the time required for complete mineralization </a:t>
            </a:r>
          </a:p>
        </p:txBody>
      </p:sp>
      <p:pic>
        <p:nvPicPr>
          <p:cNvPr id="56327" name="Picture 7" descr="distraction pics 0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2000" contrast="6000"/>
          </a:blip>
          <a:srcRect l="6451" t="6451" r="12903" b="1076"/>
          <a:stretch>
            <a:fillRect/>
          </a:stretch>
        </p:blipFill>
        <p:spPr>
          <a:xfrm>
            <a:off x="3048000" y="4191000"/>
            <a:ext cx="3276600" cy="2343150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6" name="Rectangle 10"/>
          <p:cNvSpPr>
            <a:spLocks noGrp="1" noChangeArrowheads="1"/>
          </p:cNvSpPr>
          <p:nvPr>
            <p:ph sz="half" idx="1"/>
          </p:nvPr>
        </p:nvSpPr>
        <p:spPr>
          <a:xfrm>
            <a:off x="381000" y="1371600"/>
            <a:ext cx="8382000" cy="1524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mtClean="0"/>
              <a:t>Distraction regenerate forms predominantly via membranous ossification.</a:t>
            </a:r>
          </a:p>
          <a:p>
            <a:pPr eaLnBrk="1" hangingPunct="1">
              <a:defRPr/>
            </a:pPr>
            <a:endParaRPr lang="en-US" smtClean="0"/>
          </a:p>
        </p:txBody>
      </p:sp>
      <p:pic>
        <p:nvPicPr>
          <p:cNvPr id="178187" name="Picture 11" descr="distraction pics 07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2000" contrast="6000"/>
          </a:blip>
          <a:srcRect l="9435" t="2882" r="16982" b="1520"/>
          <a:stretch>
            <a:fillRect/>
          </a:stretch>
        </p:blipFill>
        <p:spPr>
          <a:xfrm>
            <a:off x="2286000" y="3257550"/>
            <a:ext cx="4343400" cy="3079750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7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90600"/>
            <a:ext cx="8153400" cy="4530725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Once satisfactory amount of distraction has taken place the regenerate is stabilized in position for  complete ossification.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Distraction device is held in position for 4-6 weeks similar to a healing fracture.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Cortical outline was seen in radiograph.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 premature removal of device results in relapse.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pPr algn="just">
              <a:spcAft>
                <a:spcPts val="1800"/>
              </a:spcAft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Retention phase</a:t>
            </a:r>
          </a:p>
          <a:p>
            <a:pPr algn="just">
              <a:spcAft>
                <a:spcPts val="1800"/>
              </a:spcAft>
            </a:pPr>
            <a:r>
              <a:rPr lang="en-US" dirty="0" smtClean="0"/>
              <a:t>Distraction device is removed and jaws are stabilized with orthodontic appliance or </a:t>
            </a:r>
            <a:r>
              <a:rPr lang="en-US" dirty="0" err="1" smtClean="0"/>
              <a:t>occlusal</a:t>
            </a:r>
            <a:r>
              <a:rPr lang="en-US" dirty="0" smtClean="0"/>
              <a:t> splints.</a:t>
            </a:r>
            <a:endParaRPr lang="en-I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FFFF00"/>
                </a:solidFill>
              </a:rPr>
              <a:t>REMODELING PERIOD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pPr eaLnBrk="1" hangingPunct="1">
              <a:lnSpc>
                <a:spcPct val="180000"/>
              </a:lnSpc>
              <a:buFont typeface="Wingdings" pitchFamily="2" charset="2"/>
              <a:buNone/>
              <a:defRPr/>
            </a:pPr>
            <a:r>
              <a:rPr lang="en-US" smtClean="0"/>
              <a:t>Period from the application of full functional loading to the complete remodeling of newly formed bone.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8" name="Picture 4" descr="distraction pics 050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>
          <a:xfrm>
            <a:off x="2209800" y="3124200"/>
            <a:ext cx="4724400" cy="3009900"/>
          </a:xfrm>
          <a:noFill/>
          <a:ln>
            <a:solidFill>
              <a:srgbClr val="FFFF00"/>
            </a:solidFill>
          </a:ln>
        </p:spPr>
      </p:pic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533400" y="914400"/>
            <a:ext cx="78486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8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en-US" b="0">
                <a:effectLst>
                  <a:outerShdw blurRad="38100" dist="38100" dir="2700000" algn="tl">
                    <a:srgbClr val="010199"/>
                  </a:outerShdw>
                </a:effectLst>
              </a:rPr>
              <a:t>Last stage of cortical reconstruction normalizes the bony structure ( 1 year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solidFill>
                  <a:srgbClr val="FFFF00"/>
                </a:solidFill>
              </a:rPr>
              <a:t>EFFECT OF DISTRACTION ON SKELETAL MUSCLES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165475"/>
            <a:ext cx="8839200" cy="2701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Muscle orient in a plane parallel to distraction </a:t>
            </a:r>
            <a:r>
              <a:rPr lang="en-US" sz="2800" dirty="0" smtClean="0"/>
              <a:t>force &amp; adapt with compensatory regeneration.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   ( </a:t>
            </a:r>
            <a:r>
              <a:rPr lang="en-US" sz="2800" dirty="0" err="1" smtClean="0"/>
              <a:t>Guerrirre</a:t>
            </a:r>
            <a:r>
              <a:rPr lang="en-US" sz="2800" dirty="0" smtClean="0"/>
              <a:t> &amp; co workers 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8686800" cy="548640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During distraction fibers of the attached muscles undergo incremental gradual stretching of muscle fibers which in turn stretches the </a:t>
            </a:r>
            <a:r>
              <a:rPr lang="en-US" sz="2800" dirty="0" err="1" smtClean="0"/>
              <a:t>sarcomeres</a:t>
            </a:r>
            <a:r>
              <a:rPr lang="en-US" sz="2800" dirty="0" smtClean="0"/>
              <a:t> increasing their length.</a:t>
            </a:r>
          </a:p>
          <a:p>
            <a:pPr eaLnBrk="1" hangingPunct="1">
              <a:lnSpc>
                <a:spcPct val="13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220200" cy="5826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b="1" dirty="0" smtClean="0">
                <a:solidFill>
                  <a:srgbClr val="FFFF00"/>
                </a:solidFill>
                <a:effectLst/>
              </a:rPr>
              <a:t>Indications of Distraction </a:t>
            </a:r>
            <a:r>
              <a:rPr lang="en-US" b="1" dirty="0" err="1" smtClean="0">
                <a:solidFill>
                  <a:srgbClr val="FFFF00"/>
                </a:solidFill>
                <a:effectLst/>
              </a:rPr>
              <a:t>Osteogenesis</a:t>
            </a:r>
            <a:endParaRPr lang="en-US" b="1" dirty="0" smtClean="0">
              <a:solidFill>
                <a:srgbClr val="FFFF00"/>
              </a:solidFill>
              <a:effectLst/>
            </a:endParaRP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b="1" dirty="0" smtClean="0">
              <a:solidFill>
                <a:srgbClr val="FFFF00"/>
              </a:solidFill>
              <a:effectLst/>
            </a:endParaRP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2800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 Children or infants with severe </a:t>
            </a:r>
            <a:r>
              <a:rPr lang="en-US" sz="2800" dirty="0" err="1" smtClean="0">
                <a:effectLst/>
              </a:rPr>
              <a:t>retrognathia</a:t>
            </a:r>
            <a:r>
              <a:rPr lang="en-US" sz="2800" dirty="0" smtClean="0">
                <a:effectLst/>
              </a:rPr>
              <a:t> associated   </a:t>
            </a: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   with a syndrome (Pierre Robin syndrome, </a:t>
            </a:r>
            <a:r>
              <a:rPr lang="en-US" sz="2800" dirty="0" err="1" smtClean="0">
                <a:effectLst/>
              </a:rPr>
              <a:t>Treacher</a:t>
            </a:r>
            <a:r>
              <a:rPr lang="en-US" sz="2800" dirty="0" smtClean="0">
                <a:effectLst/>
              </a:rPr>
              <a:t>        </a:t>
            </a: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   Collins syndrome)</a:t>
            </a: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sz="2800" dirty="0" smtClean="0">
                <a:effectLst/>
              </a:rPr>
              <a:t>          </a:t>
            </a:r>
          </a:p>
          <a:p>
            <a:pPr marL="114300" lvl="1" indent="0" eaLnBrk="1" hangingPunct="1">
              <a:lnSpc>
                <a:spcPct val="80000"/>
              </a:lnSpc>
              <a:buSzTx/>
              <a:buFont typeface="Wingdings" pitchFamily="2" charset="2"/>
              <a:buChar char="ü"/>
            </a:pPr>
            <a:r>
              <a:rPr lang="en-US" dirty="0" smtClean="0">
                <a:effectLst/>
              </a:rPr>
              <a:t> Unilateral </a:t>
            </a:r>
            <a:r>
              <a:rPr lang="en-US" dirty="0" err="1" smtClean="0">
                <a:effectLst/>
              </a:rPr>
              <a:t>hypoplasia</a:t>
            </a:r>
            <a:r>
              <a:rPr lang="en-US" dirty="0" smtClean="0">
                <a:effectLst/>
              </a:rPr>
              <a:t> of the mandible (</a:t>
            </a:r>
            <a:r>
              <a:rPr lang="en-US" dirty="0" err="1" smtClean="0">
                <a:effectLst/>
              </a:rPr>
              <a:t>Hemifacial</a:t>
            </a:r>
            <a:r>
              <a:rPr lang="en-US" dirty="0" smtClean="0">
                <a:effectLst/>
              </a:rPr>
              <a:t> </a:t>
            </a:r>
          </a:p>
          <a:p>
            <a:pPr marL="114300" lvl="1" indent="0" eaLnBrk="1" hangingPunct="1">
              <a:lnSpc>
                <a:spcPct val="80000"/>
              </a:lnSpc>
              <a:buSzTx/>
              <a:buNone/>
            </a:pPr>
            <a:r>
              <a:rPr lang="en-US" dirty="0" smtClean="0">
                <a:effectLst/>
              </a:rPr>
              <a:t>    </a:t>
            </a:r>
            <a:r>
              <a:rPr lang="en-US" dirty="0" err="1" smtClean="0">
                <a:effectLst/>
              </a:rPr>
              <a:t>microsomia</a:t>
            </a:r>
            <a:r>
              <a:rPr lang="en-US" dirty="0" smtClean="0">
                <a:effectLst/>
              </a:rPr>
              <a:t>)</a:t>
            </a:r>
          </a:p>
          <a:p>
            <a:pPr marL="114300" lvl="1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dirty="0" smtClean="0">
              <a:effectLst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  </a:t>
            </a:r>
            <a:r>
              <a:rPr lang="en-US" sz="2800" dirty="0" err="1" smtClean="0">
                <a:effectLst/>
              </a:rPr>
              <a:t>Mandibular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hypoplasia</a:t>
            </a:r>
            <a:r>
              <a:rPr lang="en-US" sz="2800" dirty="0" smtClean="0">
                <a:effectLst/>
              </a:rPr>
              <a:t> due to trauma and/or </a:t>
            </a:r>
            <a:r>
              <a:rPr lang="en-US" sz="2800" dirty="0" err="1" smtClean="0">
                <a:effectLst/>
              </a:rPr>
              <a:t>ankylosis</a:t>
            </a:r>
            <a:r>
              <a:rPr lang="en-US" sz="2800" dirty="0" smtClean="0">
                <a:effectLst/>
              </a:rPr>
              <a:t> 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effectLst/>
              </a:rPr>
              <a:t>    of the </a:t>
            </a:r>
            <a:r>
              <a:rPr lang="en-US" sz="2800" dirty="0" err="1" smtClean="0">
                <a:effectLst/>
              </a:rPr>
              <a:t>temporomandibular</a:t>
            </a:r>
            <a:r>
              <a:rPr lang="en-US" sz="2800" dirty="0" smtClean="0">
                <a:effectLst/>
              </a:rPr>
              <a:t> joint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effectLst/>
              </a:rPr>
              <a:t>     </a:t>
            </a:r>
          </a:p>
          <a:p>
            <a:pPr marL="0" indent="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sz="2800" dirty="0" smtClean="0">
              <a:effectLst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effectLst/>
              </a:rPr>
              <a:t>       </a:t>
            </a: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2800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28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93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3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3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393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93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393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393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93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3932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3932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715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en-US" sz="2400" dirty="0" err="1" smtClean="0">
                <a:effectLst/>
              </a:rPr>
              <a:t>Nonsyndromic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mandibular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hypoplasia</a:t>
            </a:r>
            <a:r>
              <a:rPr lang="en-US" sz="2400" dirty="0" smtClean="0">
                <a:effectLst/>
              </a:rPr>
              <a:t> associated with a dental malocclusion where movement of mandible required is &gt;10mm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8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en-US" sz="2400" dirty="0" err="1" smtClean="0">
                <a:effectLst/>
              </a:rPr>
              <a:t>Mandibular</a:t>
            </a:r>
            <a:r>
              <a:rPr lang="en-US" sz="2400" dirty="0" smtClean="0">
                <a:effectLst/>
              </a:rPr>
              <a:t> transverse deficiency associated with a dental 	malocclusion and dental crowding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4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en-US" sz="2400" dirty="0" smtClean="0">
                <a:effectLst/>
              </a:rPr>
              <a:t>Severe obstructive sleep apnea in patients who are morbidly obese </a:t>
            </a:r>
          </a:p>
          <a:p>
            <a:pPr lvl="1"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endParaRPr lang="en-US" sz="24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en-US" sz="2400" dirty="0" smtClean="0">
                <a:effectLst/>
              </a:rPr>
              <a:t>Shortened vertical height of the alveolar bone to receive an 	implant</a:t>
            </a:r>
          </a:p>
          <a:p>
            <a:pPr lvl="1"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endParaRPr lang="en-US" dirty="0" smtClean="0">
              <a:effectLst/>
            </a:endParaRP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endParaRPr lang="en-US" sz="2800" dirty="0" smtClean="0">
              <a:effectLst/>
            </a:endParaRP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endParaRPr lang="en-US" sz="2800" dirty="0" smtClean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4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94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4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4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686800" cy="5521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FF00"/>
                </a:solidFill>
                <a:effectLst/>
              </a:rPr>
              <a:t>Contraindications of Distraction </a:t>
            </a:r>
            <a:r>
              <a:rPr lang="en-US" sz="2800" b="1" dirty="0" err="1" smtClean="0">
                <a:solidFill>
                  <a:srgbClr val="FFFF00"/>
                </a:solidFill>
                <a:effectLst/>
              </a:rPr>
              <a:t>Osteogenesis</a:t>
            </a:r>
            <a:endParaRPr lang="en-US" sz="2800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>
              <a:solidFill>
                <a:srgbClr val="FFFF00"/>
              </a:solidFill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Patients who are unable or unwilling to comply with the distraction schedule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endParaRPr lang="en-US" sz="28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Infants &lt; 6 months of age due to fragility of bones to place distraction devices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endParaRPr lang="en-US" sz="28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Inadequate bone surface to accept distraction device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95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5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5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8763000" cy="5445125"/>
          </a:xfrm>
        </p:spPr>
        <p:txBody>
          <a:bodyPr/>
          <a:lstStyle/>
          <a:p>
            <a:pPr eaLnBrk="1" hangingPunct="1"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Inadequate bone surface area to provide regeneration of bone</a:t>
            </a:r>
          </a:p>
          <a:p>
            <a:pPr eaLnBrk="1" hangingPunct="1">
              <a:buSzTx/>
              <a:buFont typeface="Wingdings" pitchFamily="2" charset="2"/>
              <a:buChar char="ü"/>
            </a:pPr>
            <a:endParaRPr lang="en-US" sz="28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patients who have undergone radiation therapy. This is because of delayed bone formation due to reduced number of stem cells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endParaRPr lang="en-US" sz="2800" dirty="0" smtClean="0">
              <a:effectLst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n-US" sz="2800" dirty="0" smtClean="0">
                <a:effectLst/>
              </a:rPr>
              <a:t>In elderly patients because of the decreased number of </a:t>
            </a:r>
            <a:r>
              <a:rPr lang="en-US" sz="2800" dirty="0" err="1" smtClean="0">
                <a:effectLst/>
              </a:rPr>
              <a:t>mesenchymal</a:t>
            </a:r>
            <a:r>
              <a:rPr lang="en-US" sz="2800" dirty="0" smtClean="0">
                <a:effectLst/>
              </a:rPr>
              <a:t> stem cells</a:t>
            </a:r>
          </a:p>
          <a:p>
            <a:pPr eaLnBrk="1" hangingPunct="1">
              <a:buSzTx/>
              <a:buFont typeface="Wingdings" pitchFamily="2" charset="2"/>
              <a:buChar char="ü"/>
            </a:pPr>
            <a:endParaRPr lang="en-US" sz="28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6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96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6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smtClean="0">
                <a:solidFill>
                  <a:srgbClr val="FFFF00"/>
                </a:solidFill>
              </a:rPr>
              <a:t>Distraction device selection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5334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External devices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 dirty="0" smtClean="0"/>
              <a:t>Advantages </a:t>
            </a:r>
            <a:r>
              <a:rPr lang="en-US" sz="2800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400" dirty="0" smtClean="0"/>
              <a:t>     multidirectional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400" dirty="0" smtClean="0"/>
              <a:t>     excellent control of bone segment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400" dirty="0" smtClean="0"/>
              <a:t>     available in longer lengths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400" dirty="0" smtClean="0"/>
              <a:t>     easier to place and maintain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400" dirty="0" smtClean="0"/>
              <a:t>     simple to remove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800" i="1" dirty="0" smtClean="0"/>
              <a:t>Disadvantages : 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      skin scarring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      poor patient compliance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8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98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398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398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398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398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98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8" grpId="0"/>
      <p:bldP spid="39833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err="1" smtClean="0">
                <a:solidFill>
                  <a:srgbClr val="FF0000"/>
                </a:solidFill>
              </a:rPr>
              <a:t>Intaoral</a:t>
            </a:r>
            <a:r>
              <a:rPr lang="en-US" sz="2800" b="1" dirty="0" smtClean="0">
                <a:solidFill>
                  <a:srgbClr val="FF0000"/>
                </a:solidFill>
              </a:rPr>
              <a:t> devices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i="1" dirty="0" smtClean="0"/>
              <a:t>Advantages :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no scarring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better patient compliance.</a:t>
            </a:r>
          </a:p>
          <a:p>
            <a:pPr lvl="1"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800" i="1" dirty="0" smtClean="0"/>
              <a:t>Disadvantages :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difficult to place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risk of injuries to nerves, vessels and tooth buds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 second surgical procedure is required for removal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sz="2400" dirty="0" smtClean="0"/>
              <a:t>Lack of availability of multidirectional devices</a:t>
            </a:r>
          </a:p>
          <a:p>
            <a:pPr lvl="1" eaLnBrk="1" hangingPunct="1">
              <a:buNone/>
              <a:defRPr/>
            </a:pPr>
            <a:r>
              <a:rPr lang="en-US" sz="2400" dirty="0" smtClean="0"/>
              <a:t>   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99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399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399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399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9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99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99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99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399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399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99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308" name="Picture 4" descr="DSCF3369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lum contrast="48000"/>
          </a:blip>
          <a:srcRect t="9575" r="4109" b="21426"/>
          <a:stretch>
            <a:fillRect/>
          </a:stretch>
        </p:blipFill>
        <p:spPr>
          <a:xfrm>
            <a:off x="457200" y="1371600"/>
            <a:ext cx="8245475" cy="4451350"/>
          </a:xfrm>
          <a:noFill/>
          <a:ln w="381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304800"/>
            <a:ext cx="71628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Potential complications</a:t>
            </a:r>
          </a:p>
        </p:txBody>
      </p:sp>
      <p:pic>
        <p:nvPicPr>
          <p:cNvPr id="463876" name="Picture 4" descr="DSCF35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6000" contrast="24000"/>
          </a:blip>
          <a:srcRect l="13208" r="24529" b="1520"/>
          <a:stretch>
            <a:fillRect/>
          </a:stretch>
        </p:blipFill>
        <p:spPr>
          <a:xfrm>
            <a:off x="3400425" y="914400"/>
            <a:ext cx="4829175" cy="5724525"/>
          </a:xfrm>
          <a:noFill/>
          <a:ln w="381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i="1" dirty="0" smtClean="0">
                <a:solidFill>
                  <a:srgbClr val="FFFF00"/>
                </a:solidFill>
              </a:rPr>
              <a:t>References</a:t>
            </a:r>
            <a:br>
              <a:rPr lang="en-US" b="1" i="1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 smtClean="0"/>
              <a:t>Craniofacial distraction </a:t>
            </a:r>
            <a:r>
              <a:rPr lang="en-US" sz="2800" dirty="0" err="1" smtClean="0"/>
              <a:t>osteogenesis</a:t>
            </a:r>
            <a:r>
              <a:rPr lang="en-US" sz="2800" dirty="0" smtClean="0"/>
              <a:t> – Mikhail L. </a:t>
            </a:r>
            <a:r>
              <a:rPr lang="en-US" sz="2800" dirty="0" err="1" smtClean="0"/>
              <a:t>Samchukov</a:t>
            </a:r>
            <a:r>
              <a:rPr lang="en-US" sz="2800" dirty="0" smtClean="0"/>
              <a:t>, Jason B. Cope, Alexander M. </a:t>
            </a:r>
            <a:r>
              <a:rPr lang="en-US" sz="2800" dirty="0" err="1" smtClean="0"/>
              <a:t>Cherkashin</a:t>
            </a:r>
            <a:endParaRPr lang="en-US" sz="2800" dirty="0" smtClean="0"/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 smtClean="0"/>
              <a:t>Distraction of the craniofacial skeleton – Joseph G. McCarthy.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 smtClean="0"/>
              <a:t>Oral and maxillofacial surgery – Peter </a:t>
            </a:r>
            <a:r>
              <a:rPr lang="en-US" sz="2800" dirty="0" err="1" smtClean="0"/>
              <a:t>Wardbooth</a:t>
            </a:r>
            <a:r>
              <a:rPr lang="en-US" sz="2800" dirty="0" smtClean="0"/>
              <a:t>.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 smtClean="0"/>
              <a:t>Oral and maxillofacial surgery – </a:t>
            </a:r>
            <a:r>
              <a:rPr lang="en-US" sz="2800" dirty="0" err="1" smtClean="0"/>
              <a:t>Fonceca</a:t>
            </a:r>
            <a:r>
              <a:rPr lang="en-US" sz="2800" dirty="0" smtClean="0"/>
              <a:t>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4" descr="DSCF257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2000" contrast="24000"/>
          </a:blip>
          <a:srcRect l="7140" r="3102" b="38399"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37606" name="WordArt 6"/>
          <p:cNvSpPr>
            <a:spLocks noChangeArrowheads="1" noChangeShapeType="1" noTextEdit="1"/>
          </p:cNvSpPr>
          <p:nvPr/>
        </p:nvSpPr>
        <p:spPr bwMode="auto">
          <a:xfrm>
            <a:off x="6248400" y="533400"/>
            <a:ext cx="2438400" cy="11144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THANKYOU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7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6" grpId="0" animBg="1"/>
    </p:bld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5965</TotalTime>
  <Words>1053</Words>
  <Application>Microsoft Office PowerPoint</Application>
  <PresentationFormat>On-screen Show (4:3)</PresentationFormat>
  <Paragraphs>186</Paragraphs>
  <Slides>40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Orbit</vt:lpstr>
      <vt:lpstr>Slide 1</vt:lpstr>
      <vt:lpstr>INTRODUCTION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OSTEOTOMY</vt:lpstr>
      <vt:lpstr>LATENCY PERIOD</vt:lpstr>
      <vt:lpstr>Slide 15</vt:lpstr>
      <vt:lpstr>DISTRACTION PERIOD</vt:lpstr>
      <vt:lpstr>Slide 17</vt:lpstr>
      <vt:lpstr>Slide 18</vt:lpstr>
      <vt:lpstr>Slide 19</vt:lpstr>
      <vt:lpstr>Slide 20</vt:lpstr>
      <vt:lpstr>Slide 21</vt:lpstr>
      <vt:lpstr>Slide 22</vt:lpstr>
      <vt:lpstr>CONSOLIDATION PERIOD </vt:lpstr>
      <vt:lpstr>Slide 24</vt:lpstr>
      <vt:lpstr>Slide 25</vt:lpstr>
      <vt:lpstr>Slide 26</vt:lpstr>
      <vt:lpstr>REMODELING PERIOD </vt:lpstr>
      <vt:lpstr>Slide 28</vt:lpstr>
      <vt:lpstr>EFFECT OF DISTRACTION ON SKELETAL MUSCLES</vt:lpstr>
      <vt:lpstr>Slide 30</vt:lpstr>
      <vt:lpstr>Slide 31</vt:lpstr>
      <vt:lpstr>Slide 32</vt:lpstr>
      <vt:lpstr>Slide 33</vt:lpstr>
      <vt:lpstr>Slide 34</vt:lpstr>
      <vt:lpstr>Distraction device selection</vt:lpstr>
      <vt:lpstr>Slide 36</vt:lpstr>
      <vt:lpstr>Slide 37</vt:lpstr>
      <vt:lpstr>Slide 38</vt:lpstr>
      <vt:lpstr>References </vt:lpstr>
      <vt:lpstr>Slide 40</vt:lpstr>
    </vt:vector>
  </TitlesOfParts>
  <Company>Hamirpur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abhilasha</dc:creator>
  <cp:lastModifiedBy>admin</cp:lastModifiedBy>
  <cp:revision>311</cp:revision>
  <dcterms:created xsi:type="dcterms:W3CDTF">2006-01-19T15:35:49Z</dcterms:created>
  <dcterms:modified xsi:type="dcterms:W3CDTF">2016-10-18T01:26:34Z</dcterms:modified>
</cp:coreProperties>
</file>