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9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1" r:id="rId33"/>
    <p:sldId id="292" r:id="rId34"/>
    <p:sldId id="294" r:id="rId35"/>
    <p:sldId id="295" r:id="rId36"/>
    <p:sldId id="296" r:id="rId37"/>
    <p:sldId id="297" r:id="rId38"/>
    <p:sldId id="300" r:id="rId39"/>
    <p:sldId id="30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648"/>
  </p:normalViewPr>
  <p:slideViewPr>
    <p:cSldViewPr snapToGrid="0" snapToObjects="1">
      <p:cViewPr varScale="1">
        <p:scale>
          <a:sx n="78" d="100"/>
          <a:sy n="78" d="100"/>
        </p:scale>
        <p:origin x="13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51700-776C-714F-A6B0-2CE3D472D68F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AA2ED-CBC1-5041-8BB3-3A47A0A9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Stupor - </a:t>
            </a:r>
            <a:r>
              <a:rPr lang="en-US" dirty="0" err="1"/>
              <a:t>unconciousness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AA2ED-CBC1-5041-8BB3-3A47A0A922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1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charset="0"/>
              </a:defRPr>
            </a:lvl9pPr>
          </a:lstStyle>
          <a:p>
            <a:fld id="{03CFFD4E-C6EE-E542-B97C-B68B98C668B6}" type="slidenum">
              <a:rPr lang="en-GB" altLang="en-US">
                <a:latin typeface="Calibri" charset="0"/>
              </a:rPr>
              <a:pPr/>
              <a:t>8</a:t>
            </a:fld>
            <a:endParaRPr lang="en-GB" alt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9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A1783-4C47-2C47-9984-11248A54891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336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C31769-0B3A-B848-A1C7-449A897A084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700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DIABETES MELLITUS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5C768F7-E446-6065-E6DB-1FB1CF27D627}"/>
              </a:ext>
            </a:extLst>
          </p:cNvPr>
          <p:cNvSpPr txBox="1"/>
          <p:nvPr/>
        </p:nvSpPr>
        <p:spPr>
          <a:xfrm>
            <a:off x="5491316" y="46963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Dr. B. MRUDULA</a:t>
            </a:r>
          </a:p>
          <a:p>
            <a:pPr algn="ctr"/>
            <a:r>
              <a:rPr lang="en-US" dirty="0"/>
              <a:t>READER </a:t>
            </a:r>
          </a:p>
          <a:p>
            <a:pPr algn="ctr"/>
            <a:r>
              <a:rPr lang="en-US" dirty="0"/>
              <a:t>DEPT OF ORAL MEDICINE &amp; RADIOLOGY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15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3110" y="985718"/>
            <a:ext cx="9603275" cy="3450613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Diabetes mellitus (DM) is a group of diseases characterized by high levels of blood glucose resulting from defects in insulin production, insulin action, or both.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The term diabetes mellitus describes a metabolic disorder of multiple aetiology characterized by chronic hyperglycaemia with disturbances of carbohydrate, fat and protein metabolism resulting from defects in insulin secretion, insulin action, or both.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The effects of diabetes mellitus include long–term damage, dysfunction and failure of various organs.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27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Diabetes mellitus may present with characteristic symptoms such as thirst, polyuria, blurring of vision, and weight loss.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In its most severe forms, ketoacidosis or a non–</a:t>
            </a:r>
            <a:r>
              <a:rPr lang="en-GB" dirty="0" err="1"/>
              <a:t>ketotic</a:t>
            </a:r>
            <a:r>
              <a:rPr lang="en-GB" dirty="0"/>
              <a:t> hyperosmolar state may develop and lead to stupor, coma and, in absence of effective treatment, death.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Often symptoms are not severe, or may be absent, and consequently hyperglycaemia sufficient to cause pathological and functional changes may be present for a long time before the diagnosis is made.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7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The long–term effects of diabetes mellitus include progressive development of the specific complications of retinopathy with potential blindness, nephropathy that may lead to renal failure, and/or neuropathy with risk of foot ulcers, amputation, Charcot joints, and features of autonomic dysfunction.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/>
              <a:t>People with diabetes are at increased risk of cardiovascular, peripheral vascular and cerebrovascular disease.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985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Type 1 Diabetes Mellitus </a:t>
            </a:r>
          </a:p>
          <a:p>
            <a:r>
              <a:rPr lang="en-GB" altLang="en-US" dirty="0"/>
              <a:t>Type 2 Diabetes Mellitus</a:t>
            </a:r>
          </a:p>
          <a:p>
            <a:r>
              <a:rPr lang="en-GB" altLang="en-US" dirty="0"/>
              <a:t>Gestational Diabetes</a:t>
            </a:r>
          </a:p>
          <a:p>
            <a:r>
              <a:rPr lang="en-GB" altLang="en-US" dirty="0"/>
              <a:t>Prediabetes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96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1 diabetes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fontAlgn="auto">
              <a:spcBef>
                <a:spcPts val="18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Was previously called insulin-dependent diabetes mellitus (IDDM) or juvenile-onset diabetes. </a:t>
            </a:r>
          </a:p>
          <a:p>
            <a:pPr marL="365760" indent="-256032" fontAlgn="auto">
              <a:spcBef>
                <a:spcPts val="18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Type 1 diabetes develops when the body’s immune system destroys pancreatic beta cells, the only cells in the body that make the hormone insulin that regulates blood glucose. </a:t>
            </a:r>
          </a:p>
          <a:p>
            <a:pPr marL="365760" indent="-256032" fontAlgn="auto">
              <a:spcBef>
                <a:spcPts val="18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This form of diabetes usually strikes children and young adults, although disease onset can occur at any age. </a:t>
            </a:r>
          </a:p>
          <a:p>
            <a:pPr marL="365760" indent="-256032" fontAlgn="auto">
              <a:spcBef>
                <a:spcPts val="18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Type 1 diabetes may account for 5% to 10% of all diagnosed cases of diabetes. </a:t>
            </a:r>
          </a:p>
          <a:p>
            <a:pPr marL="365760" indent="-256032" fontAlgn="auto">
              <a:spcBef>
                <a:spcPts val="18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Risk factors for type 1 diabetes may include autoimmune, genetic, and environmental factors.</a:t>
            </a:r>
            <a:endParaRPr lang="en-GB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93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2 diabetes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Was previously called non-insulin-dependent diabetes mellitus (NIDDM) or adult-onset diabetes. 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Type 2 diabetes may account for about 90% to 95% of all diagnosed cases of diabetes. 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It usually begins as insulin resistance, a disorder in which the cells do not use insulin properly. As the need for insulin rises, the pancreas gradually loses its ability to produce insulin. 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Type 2 diabetes is associated with older age, obesity, family history of diabetes, history of gestational diabetes, impaired glucose metabolism, physical inactivity, and race/ethnicity. 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African Americans, Hispanic/Latino Americans, American Indians, and some Asian Americans and Native Hawaiians or Other Pacific Islanders are at particularly high risk for type 2 diabetes. 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en-GB" b="1" dirty="0"/>
              <a:t>Type 2 diabetes is increasingly being diagnosed in children and adolescents.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93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pic>
        <p:nvPicPr>
          <p:cNvPr id="174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750" y="1000126"/>
            <a:ext cx="4071938" cy="4786313"/>
          </a:xfrm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4" y="1000126"/>
            <a:ext cx="4071937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17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5" name="AutoShape 19"/>
          <p:cNvSpPr>
            <a:spLocks noChangeArrowheads="1"/>
          </p:cNvSpPr>
          <p:nvPr/>
        </p:nvSpPr>
        <p:spPr bwMode="auto">
          <a:xfrm>
            <a:off x="795130" y="533400"/>
            <a:ext cx="613907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6781800" y="1524000"/>
            <a:ext cx="3733800" cy="3886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2819400" y="1524000"/>
            <a:ext cx="3733800" cy="518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>
                <a:solidFill>
                  <a:schemeClr val="bg2"/>
                </a:solidFill>
              </a:rPr>
              <a:t>Diabetes Mellitus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63850" y="1579563"/>
            <a:ext cx="3810000" cy="1905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u="sng">
                <a:solidFill>
                  <a:schemeClr val="bg2"/>
                </a:solidFill>
              </a:rPr>
              <a:t>Type 1 Diabetes</a:t>
            </a:r>
          </a:p>
          <a:p>
            <a:pPr>
              <a:lnSpc>
                <a:spcPct val="90000"/>
              </a:lnSpc>
              <a:buFont typeface="Symbol" charset="2"/>
              <a:buNone/>
            </a:pPr>
            <a:r>
              <a:rPr lang="en-US" altLang="en-US" sz="2800">
                <a:solidFill>
                  <a:schemeClr val="bg2"/>
                </a:solidFill>
              </a:rPr>
              <a:t>	</a:t>
            </a:r>
            <a:r>
              <a:rPr lang="en-US" altLang="en-US" sz="1800">
                <a:solidFill>
                  <a:schemeClr val="bg2"/>
                </a:solidFill>
              </a:rPr>
              <a:t>- cells that produce insulin are destroyed </a:t>
            </a:r>
          </a:p>
          <a:p>
            <a:pPr>
              <a:lnSpc>
                <a:spcPct val="90000"/>
              </a:lnSpc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</a:rPr>
              <a:t>	- results in insulin dependence</a:t>
            </a:r>
          </a:p>
          <a:p>
            <a:pPr>
              <a:lnSpc>
                <a:spcPct val="90000"/>
              </a:lnSpc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</a:rPr>
              <a:t>	- commonly detected before 30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600200"/>
            <a:ext cx="38100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u="sng" dirty="0">
                <a:solidFill>
                  <a:schemeClr val="bg2"/>
                </a:solidFill>
              </a:rPr>
              <a:t>Type 2 Diabetes</a:t>
            </a:r>
          </a:p>
          <a:p>
            <a:pPr>
              <a:buFont typeface="Symbol" charset="2"/>
              <a:buNone/>
            </a:pPr>
            <a:r>
              <a:rPr lang="en-US" altLang="en-US" sz="2800" dirty="0">
                <a:solidFill>
                  <a:schemeClr val="bg2"/>
                </a:solidFill>
              </a:rPr>
              <a:t>	</a:t>
            </a:r>
            <a:r>
              <a:rPr lang="en-US" altLang="en-US" sz="1800" dirty="0">
                <a:solidFill>
                  <a:schemeClr val="bg2"/>
                </a:solidFill>
              </a:rPr>
              <a:t>- blood glucose levels rise due to </a:t>
            </a:r>
          </a:p>
          <a:p>
            <a:pPr>
              <a:buFont typeface="Symbol" charset="2"/>
              <a:buNone/>
            </a:pPr>
            <a:r>
              <a:rPr lang="en-US" altLang="en-US" sz="1800" dirty="0">
                <a:solidFill>
                  <a:schemeClr val="bg2"/>
                </a:solidFill>
              </a:rPr>
              <a:t>		1) Lack of insulin 	production</a:t>
            </a:r>
          </a:p>
          <a:p>
            <a:pPr>
              <a:buFont typeface="Symbol" charset="2"/>
              <a:buNone/>
            </a:pPr>
            <a:r>
              <a:rPr lang="en-US" altLang="en-US" sz="1800" dirty="0">
                <a:solidFill>
                  <a:schemeClr val="bg2"/>
                </a:solidFill>
              </a:rPr>
              <a:t>		2) Insufficient insulin 	action (resistant cells)</a:t>
            </a:r>
          </a:p>
          <a:p>
            <a:pPr>
              <a:buFont typeface="Symbol" charset="2"/>
              <a:buNone/>
            </a:pPr>
            <a:r>
              <a:rPr lang="en-US" altLang="en-US" sz="1800" dirty="0">
                <a:solidFill>
                  <a:schemeClr val="bg2"/>
                </a:solidFill>
              </a:rPr>
              <a:t>	- commonly detected after 30</a:t>
            </a:r>
          </a:p>
          <a:p>
            <a:pPr>
              <a:buFont typeface="Symbol" charset="2"/>
              <a:buNone/>
            </a:pPr>
            <a:r>
              <a:rPr lang="en-US" altLang="en-US" sz="1800" dirty="0">
                <a:solidFill>
                  <a:schemeClr val="bg2"/>
                </a:solidFill>
              </a:rPr>
              <a:t>	- effects &gt; 90%</a:t>
            </a:r>
          </a:p>
          <a:p>
            <a:pPr>
              <a:buFont typeface="Symbol" charset="2"/>
              <a:buNone/>
            </a:pPr>
            <a:endParaRPr lang="en-US" altLang="en-US" sz="1800" dirty="0">
              <a:solidFill>
                <a:schemeClr val="bg2"/>
              </a:solidFill>
            </a:endParaRPr>
          </a:p>
          <a:p>
            <a:pPr>
              <a:buFont typeface="Symbol" charset="2"/>
              <a:buNone/>
            </a:pPr>
            <a:r>
              <a:rPr lang="en-US" altLang="en-US" sz="1800" dirty="0">
                <a:solidFill>
                  <a:schemeClr val="bg2"/>
                </a:solidFill>
              </a:rPr>
              <a:t>	- eventually leads to </a:t>
            </a:r>
            <a:r>
              <a:rPr lang="en-US" altLang="en-US" sz="1800" dirty="0">
                <a:solidFill>
                  <a:schemeClr val="bg2"/>
                </a:solidFill>
                <a:latin typeface="Lucida Grande" charset="0"/>
                <a:ea typeface="Times New Roman" charset="0"/>
                <a:cs typeface="Times New Roman" charset="0"/>
              </a:rPr>
              <a:t>β</a:t>
            </a:r>
            <a:r>
              <a:rPr lang="en-US" altLang="en-US" sz="1800" dirty="0">
                <a:solidFill>
                  <a:schemeClr val="bg2"/>
                </a:solidFill>
                <a:ea typeface="Times New Roman" charset="0"/>
                <a:cs typeface="Times New Roman" charset="0"/>
              </a:rPr>
              <a:t>-cell failure </a:t>
            </a:r>
          </a:p>
          <a:p>
            <a:pPr algn="ctr">
              <a:buFont typeface="Symbol" charset="2"/>
              <a:buNone/>
            </a:pPr>
            <a:r>
              <a:rPr lang="en-US" altLang="en-US" sz="1400" dirty="0">
                <a:solidFill>
                  <a:schemeClr val="bg2"/>
                </a:solidFill>
                <a:ea typeface="Times New Roman" charset="0"/>
                <a:cs typeface="Times New Roman" charset="0"/>
              </a:rPr>
              <a:t>(resulting in insulin dependence)</a:t>
            </a:r>
            <a:endParaRPr lang="en-US" altLang="en-US" sz="1400" dirty="0">
              <a:solidFill>
                <a:schemeClr val="bg2"/>
              </a:solidFill>
            </a:endParaRPr>
          </a:p>
        </p:txBody>
      </p:sp>
      <p:grpSp>
        <p:nvGrpSpPr>
          <p:cNvPr id="29708" name="Group 12"/>
          <p:cNvGrpSpPr>
            <a:grpSpLocks/>
          </p:cNvGrpSpPr>
          <p:nvPr/>
        </p:nvGrpSpPr>
        <p:grpSpPr bwMode="auto">
          <a:xfrm>
            <a:off x="4648200" y="3733800"/>
            <a:ext cx="1828800" cy="2895600"/>
            <a:chOff x="1920" y="2304"/>
            <a:chExt cx="1152" cy="1824"/>
          </a:xfrm>
        </p:grpSpPr>
        <p:sp>
          <p:nvSpPr>
            <p:cNvPr id="29707" name="AutoShape 11"/>
            <p:cNvSpPr>
              <a:spLocks noChangeArrowheads="1"/>
            </p:cNvSpPr>
            <p:nvPr/>
          </p:nvSpPr>
          <p:spPr bwMode="auto">
            <a:xfrm>
              <a:off x="1920" y="2304"/>
              <a:ext cx="1152" cy="1824"/>
            </a:xfrm>
            <a:prstGeom prst="roundRect">
              <a:avLst>
                <a:gd name="adj" fmla="val 31250"/>
              </a:avLst>
            </a:prstGeom>
            <a:solidFill>
              <a:srgbClr val="FFFFFF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6" name="Picture 10" descr="Islet cell destruction for type 1 diabe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2448"/>
              <a:ext cx="1076" cy="1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4702175" y="10683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9711" name="Picture 15" descr="Image of digestive system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3733800"/>
            <a:ext cx="148431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13" name="AutoShape 17"/>
          <p:cNvSpPr>
            <a:spLocks noChangeArrowheads="1"/>
          </p:cNvSpPr>
          <p:nvPr/>
        </p:nvSpPr>
        <p:spPr bwMode="auto">
          <a:xfrm>
            <a:off x="6781800" y="5562600"/>
            <a:ext cx="3733800" cy="114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6781800" y="5638800"/>
            <a:ext cx="3886200" cy="12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u="sng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Gestational Diabetes</a:t>
            </a:r>
            <a:r>
              <a:rPr lang="en-US" altLang="en-US" sz="1600" b="1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eaLnBrk="0" hangingPunct="0"/>
            <a:r>
              <a:rPr lang="en-US" altLang="en-US" sz="16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3-5% of pregnant women in the US develop gestational diabetes</a:t>
            </a:r>
          </a:p>
          <a:p>
            <a:pPr eaLnBrk="0" hangingPunct="0"/>
            <a:endParaRPr lang="en-US" altLang="en-US" sz="1600">
              <a:solidFill>
                <a:schemeClr val="bg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3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2" name="AutoShape 22"/>
          <p:cNvSpPr>
            <a:spLocks noChangeArrowheads="1"/>
          </p:cNvSpPr>
          <p:nvPr/>
        </p:nvSpPr>
        <p:spPr bwMode="auto">
          <a:xfrm>
            <a:off x="2895600" y="4876800"/>
            <a:ext cx="35052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>
            <a:off x="6781800" y="1676400"/>
            <a:ext cx="3581400" cy="297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>
            <a:off x="2743200" y="1676400"/>
            <a:ext cx="3733800" cy="297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2743200" y="304800"/>
            <a:ext cx="2209800" cy="1219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96400" y="5791200"/>
            <a:ext cx="609600" cy="7620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5852" name="Text Box 12"/>
          <p:cNvSpPr txBox="1">
            <a:spLocks noGrp="1" noChangeArrowheads="1"/>
          </p:cNvSpPr>
          <p:nvPr>
            <p:ph type="title"/>
          </p:nvPr>
        </p:nvSpPr>
        <p:spPr>
          <a:xfrm>
            <a:off x="2743200" y="304800"/>
            <a:ext cx="6400800" cy="1206500"/>
          </a:xfrm>
          <a:noFill/>
          <a:ln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u="sng">
                <a:solidFill>
                  <a:schemeClr val="bg2"/>
                </a:solidFill>
              </a:rPr>
              <a:t>Testing :</a:t>
            </a: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2895601" y="1905000"/>
            <a:ext cx="34702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 b="1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Fasting Plasma Glucose Test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(FPG) -  (cheap, fast)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</a:rPr>
              <a:t>	</a:t>
            </a:r>
            <a:r>
              <a:rPr lang="en-US" altLang="en-US" sz="1800"/>
              <a:t>*</a:t>
            </a:r>
            <a:r>
              <a:rPr lang="en-US" altLang="en-US" sz="1800">
                <a:solidFill>
                  <a:schemeClr val="bg2"/>
                </a:solidFill>
              </a:rPr>
              <a:t>fasting B.G.L. 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100-125 mg/dl  signals pre-diabetes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en-US" altLang="en-US" sz="180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&gt;126 mg/dl signals diabetes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endParaRPr lang="en-US" altLang="en-US" sz="180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endParaRPr lang="en-US" altLang="en-US" sz="1800">
              <a:solidFill>
                <a:schemeClr val="bg2"/>
              </a:solidFill>
            </a:endParaRP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6878638" y="1924050"/>
            <a:ext cx="3581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 b="1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Oral Glucose Tolerance Test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(OGTT)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en-US" altLang="en-US" sz="180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tested for 2 hrs after glucose-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	rich drink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en-US" altLang="en-US" sz="180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140-199 mg/dl signals pre-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	diabetes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en-US" altLang="en-US" sz="180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altLang="en-US" sz="180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&gt;200 mg/dl signals diabetes</a:t>
            </a:r>
            <a:r>
              <a:rPr lang="en-US" altLang="en-US" sz="18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None/>
            </a:pPr>
            <a:endParaRPr lang="en-US" altLang="en-US" sz="1800"/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2743200" y="5867400"/>
            <a:ext cx="495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Char char="¨"/>
            </a:pPr>
            <a:r>
              <a:rPr lang="en-US" altLang="en-US" sz="1400"/>
              <a:t>80 to 90 mg per 100 ml, is the normal fasting blood glucose concentration in humans and most mammals  which is associated with very low levels of insulin secretion.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charset="2"/>
              <a:buChar char="¨"/>
            </a:pPr>
            <a:endParaRPr lang="en-US" altLang="en-US" sz="1400"/>
          </a:p>
        </p:txBody>
      </p:sp>
      <p:grpSp>
        <p:nvGrpSpPr>
          <p:cNvPr id="35858" name="Group 18"/>
          <p:cNvGrpSpPr>
            <a:grpSpLocks/>
          </p:cNvGrpSpPr>
          <p:nvPr/>
        </p:nvGrpSpPr>
        <p:grpSpPr bwMode="auto">
          <a:xfrm>
            <a:off x="7599363" y="4733925"/>
            <a:ext cx="2743200" cy="2057400"/>
            <a:chOff x="3456" y="2304"/>
            <a:chExt cx="2304" cy="1872"/>
          </a:xfrm>
        </p:grpSpPr>
        <p:sp>
          <p:nvSpPr>
            <p:cNvPr id="35859" name="AutoShape 19"/>
            <p:cNvSpPr>
              <a:spLocks noChangeArrowheads="1"/>
            </p:cNvSpPr>
            <p:nvPr/>
          </p:nvSpPr>
          <p:spPr bwMode="auto">
            <a:xfrm>
              <a:off x="3456" y="2304"/>
              <a:ext cx="2304" cy="1872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5860" name="Picture 20" descr="insulin diffusion con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" y="2461"/>
              <a:ext cx="2052" cy="1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2971800" y="4953000"/>
            <a:ext cx="3460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2"/>
                </a:solidFill>
              </a:rPr>
              <a:t>A.K.A.: Glycated Hemoglobin tests</a:t>
            </a:r>
          </a:p>
          <a:p>
            <a:r>
              <a:rPr lang="en-US" altLang="en-US">
                <a:solidFill>
                  <a:schemeClr val="bg2"/>
                </a:solidFill>
              </a:rPr>
              <a:t>              A1C</a:t>
            </a:r>
          </a:p>
        </p:txBody>
      </p:sp>
    </p:spTree>
    <p:extLst>
      <p:ext uri="{BB962C8B-B14F-4D97-AF65-F5344CB8AC3E}">
        <p14:creationId xmlns:p14="http://schemas.microsoft.com/office/powerpoint/2010/main" val="30461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Clinical Manifestations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Polyuria</a:t>
            </a:r>
          </a:p>
          <a:p>
            <a:r>
              <a:rPr lang="en-US" altLang="en-US"/>
              <a:t>Polydipsia</a:t>
            </a:r>
          </a:p>
          <a:p>
            <a:r>
              <a:rPr lang="en-US" altLang="en-US"/>
              <a:t>Polyphagia</a:t>
            </a:r>
          </a:p>
          <a:p>
            <a:r>
              <a:rPr lang="en-US" altLang="en-US"/>
              <a:t>Fatigue, tingling or numbness in hands, slow healing wounds and recurrent infections</a:t>
            </a:r>
          </a:p>
        </p:txBody>
      </p:sp>
    </p:spTree>
    <p:extLst>
      <p:ext uri="{BB962C8B-B14F-4D97-AF65-F5344CB8AC3E}">
        <p14:creationId xmlns:p14="http://schemas.microsoft.com/office/powerpoint/2010/main" val="197335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Diagnostic findings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Fasting plasma glucose—125 mg/dL</a:t>
            </a:r>
          </a:p>
          <a:p>
            <a:r>
              <a:rPr lang="en-US" altLang="en-US"/>
              <a:t>Random sugar &gt;200mg/dL</a:t>
            </a:r>
          </a:p>
          <a:p>
            <a:r>
              <a:rPr lang="en-US" altLang="en-US"/>
              <a:t>According to text, OGTT and IV glucose tolerance test no longer used routinely—see latest guidelines</a:t>
            </a:r>
          </a:p>
        </p:txBody>
      </p:sp>
    </p:spTree>
    <p:extLst>
      <p:ext uri="{BB962C8B-B14F-4D97-AF65-F5344CB8AC3E}">
        <p14:creationId xmlns:p14="http://schemas.microsoft.com/office/powerpoint/2010/main" val="748185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HGB A1C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Measures blood levels over 2-3 months (per text)</a:t>
            </a:r>
          </a:p>
          <a:p>
            <a:r>
              <a:rPr lang="en-US" altLang="en-US"/>
              <a:t>High levels of glucose will attach to hemoglobin </a:t>
            </a:r>
          </a:p>
          <a:p>
            <a:r>
              <a:rPr lang="en-US" altLang="en-US"/>
              <a:t>Helps to ensure that the patient’s glucometer is accurate</a:t>
            </a:r>
          </a:p>
        </p:txBody>
      </p:sp>
    </p:spTree>
    <p:extLst>
      <p:ext uri="{BB962C8B-B14F-4D97-AF65-F5344CB8AC3E}">
        <p14:creationId xmlns:p14="http://schemas.microsoft.com/office/powerpoint/2010/main" val="2006729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Ketones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Check in pregnancy</a:t>
            </a:r>
          </a:p>
          <a:p>
            <a:r>
              <a:rPr lang="en-US" altLang="en-US"/>
              <a:t>During illness</a:t>
            </a:r>
          </a:p>
          <a:p>
            <a:r>
              <a:rPr lang="en-US" altLang="en-US"/>
              <a:t>If BS &gt;240</a:t>
            </a:r>
          </a:p>
        </p:txBody>
      </p:sp>
    </p:spTree>
    <p:extLst>
      <p:ext uri="{BB962C8B-B14F-4D97-AF65-F5344CB8AC3E}">
        <p14:creationId xmlns:p14="http://schemas.microsoft.com/office/powerpoint/2010/main" val="171202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Insulin therapy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Rapid acting—</a:t>
            </a:r>
            <a:r>
              <a:rPr lang="en-US" altLang="en-US" dirty="0" err="1"/>
              <a:t>lispro</a:t>
            </a:r>
            <a:r>
              <a:rPr lang="en-US" altLang="en-US" dirty="0"/>
              <a:t> (Humalog) and insulin </a:t>
            </a:r>
            <a:r>
              <a:rPr lang="en-US" altLang="en-US" dirty="0" err="1"/>
              <a:t>aspart</a:t>
            </a:r>
            <a:r>
              <a:rPr lang="en-US" altLang="en-US" dirty="0"/>
              <a:t> (</a:t>
            </a:r>
            <a:r>
              <a:rPr lang="en-US" altLang="en-US" dirty="0" err="1"/>
              <a:t>Novolog</a:t>
            </a:r>
            <a:r>
              <a:rPr lang="en-US" altLang="en-US" dirty="0"/>
              <a:t>) onset 15’, peak 60-90’ and last from 2-4 hours</a:t>
            </a:r>
          </a:p>
          <a:p>
            <a:r>
              <a:rPr lang="en-US" altLang="en-US" dirty="0"/>
              <a:t>Short acting—regular. Onset is 30-60’, peak in 2-3h and last for 4-6 hours. Regular insulin is only kind for IV use.</a:t>
            </a:r>
          </a:p>
          <a:p>
            <a:r>
              <a:rPr lang="en-US" altLang="en-US" dirty="0"/>
              <a:t>Discovered in 1921 by Banting and Best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4614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Insulin Therapy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Intermediate insulins—NPH or Lente. Onset 3-4h, peak 4-12 hours and lst 16-20 hours. Names include Humulin N, Novolin N, Humulin L, Novolin L</a:t>
            </a:r>
          </a:p>
          <a:p>
            <a:r>
              <a:rPr lang="en-US" altLang="en-US"/>
              <a:t>Long acting—Humulin Ultralente. Onset 6-8h, peak 12-16 h and lasts 20-30h.</a:t>
            </a:r>
          </a:p>
          <a:p>
            <a:r>
              <a:rPr lang="en-US" altLang="en-US"/>
              <a:t>Peakless insulins: determir and glargine</a:t>
            </a:r>
          </a:p>
        </p:txBody>
      </p:sp>
    </p:spTree>
    <p:extLst>
      <p:ext uri="{BB962C8B-B14F-4D97-AF65-F5344CB8AC3E}">
        <p14:creationId xmlns:p14="http://schemas.microsoft.com/office/powerpoint/2010/main" val="1558896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Complications of Insulin Therapy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800"/>
              <a:t>Local allergic reactions</a:t>
            </a:r>
          </a:p>
          <a:p>
            <a:r>
              <a:rPr lang="en-US" altLang="en-US" sz="2800"/>
              <a:t>Systemic allergic reactions</a:t>
            </a:r>
          </a:p>
          <a:p>
            <a:r>
              <a:rPr lang="en-US" altLang="en-US" sz="2800"/>
              <a:t>Insulin lipodystrophy (lipoatrophy or lipohypertrophy)</a:t>
            </a:r>
          </a:p>
          <a:p>
            <a:r>
              <a:rPr lang="en-US" altLang="en-US" sz="2800"/>
              <a:t>Insulin resistance</a:t>
            </a:r>
          </a:p>
          <a:p>
            <a:r>
              <a:rPr lang="en-US" altLang="en-US" sz="2800"/>
              <a:t>Morning hyperglycemia—Dawn phenomenon (nocturnal surges of growth hormone) so give dose at HS not before dinner</a:t>
            </a:r>
          </a:p>
        </p:txBody>
      </p:sp>
    </p:spTree>
    <p:extLst>
      <p:ext uri="{BB962C8B-B14F-4D97-AF65-F5344CB8AC3E}">
        <p14:creationId xmlns:p14="http://schemas.microsoft.com/office/powerpoint/2010/main" val="1310080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Methods of Insulin Delivery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Pens</a:t>
            </a:r>
          </a:p>
          <a:p>
            <a:r>
              <a:rPr lang="en-US" altLang="en-US"/>
              <a:t>Jet injectors </a:t>
            </a:r>
          </a:p>
          <a:p>
            <a:r>
              <a:rPr lang="en-US" altLang="en-US"/>
              <a:t>Insulin pumps—insulin is delivered at .5-2 units/hour. Most common risk of insulin pump therapy is ketoacidosis.</a:t>
            </a:r>
          </a:p>
          <a:p>
            <a:r>
              <a:rPr lang="en-US" altLang="en-US"/>
              <a:t>Implantable devices</a:t>
            </a:r>
          </a:p>
          <a:p>
            <a:r>
              <a:rPr lang="en-US" altLang="en-US"/>
              <a:t>Transplantation of pancreatic cells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87" y="4109853"/>
            <a:ext cx="2560305" cy="2712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45" y="4800600"/>
            <a:ext cx="3707562" cy="19870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99" y="1388762"/>
            <a:ext cx="3836057" cy="1729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38"/>
            <a:ext cx="3086100" cy="1728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0456"/>
            <a:ext cx="3810000" cy="15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24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Oral antidiabetic agents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Sulfonylureas—glipizide, glyburide and glimepiride. Hypoglycemia</a:t>
            </a:r>
          </a:p>
          <a:p>
            <a:r>
              <a:rPr lang="en-US" altLang="en-US"/>
              <a:t>Biguanides—metformin. Lactic acidosis.</a:t>
            </a:r>
          </a:p>
          <a:p>
            <a:r>
              <a:rPr lang="en-US" altLang="en-US"/>
              <a:t>Alpha-glucosidase inhibitors—acarbose. Delay absorption of CHO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21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Oral Agents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/>
              <a:t>Non-sulfonylurea secretagogues—repaglinide. Cause secretion of insulin. 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Thiazolidinediones—pioglitazone and rosiglitazone. Sensitize. </a:t>
            </a:r>
            <a:r>
              <a:rPr lang="en-US" altLang="en-US" sz="2800" b="1" i="1"/>
              <a:t>Weight gain</a:t>
            </a:r>
            <a:r>
              <a:rPr lang="en-US" altLang="en-US" sz="2800"/>
              <a:t>.Fertility. Liver.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Pramlintide (Symlin). Analogue of amylin. Used with insulin. Injection.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Exanatide (Byetta). Incretin mimetic. Causes satiety. Wt loss. 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Januvia.</a:t>
            </a:r>
          </a:p>
          <a:p>
            <a:pPr>
              <a:lnSpc>
                <a:spcPct val="80000"/>
              </a:lnSpc>
              <a:buFont typeface="Wingdings" charset="2"/>
              <a:buNone/>
            </a:pPr>
            <a:endParaRPr lang="en-US" altLang="en-US" sz="2800"/>
          </a:p>
          <a:p>
            <a:pPr>
              <a:lnSpc>
                <a:spcPct val="80000"/>
              </a:lnSpc>
            </a:pP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740184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Acute Complications of Diabetes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en-US" dirty="0"/>
              <a:t>Hypoglycemia—50-60 or less</a:t>
            </a:r>
          </a:p>
          <a:p>
            <a:pPr>
              <a:buFont typeface="Wingdings" charset="2"/>
              <a:buNone/>
            </a:pPr>
            <a:r>
              <a:rPr lang="en-US" altLang="en-US" dirty="0"/>
              <a:t>DKA</a:t>
            </a:r>
          </a:p>
          <a:p>
            <a:pPr>
              <a:buFont typeface="Wingdings" charset="2"/>
              <a:buNone/>
            </a:pPr>
            <a:r>
              <a:rPr lang="en-US" altLang="en-US" dirty="0"/>
              <a:t>Hyperglycemic Hyperosmolar </a:t>
            </a:r>
            <a:r>
              <a:rPr lang="en-US" altLang="en-US" dirty="0" err="1"/>
              <a:t>Nonketotic</a:t>
            </a:r>
            <a:r>
              <a:rPr lang="en-US" altLang="en-US" dirty="0"/>
              <a:t> Syndrome</a:t>
            </a:r>
          </a:p>
          <a:p>
            <a:pPr>
              <a:buFont typeface="Wingdings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6105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Hypoglycemia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Caused by too much insulin or oral agents, too little food or excessive physical activity</a:t>
            </a:r>
          </a:p>
          <a:p>
            <a:r>
              <a:rPr lang="en-US" altLang="en-US"/>
              <a:t>Surge in epinephrine and norepinephrine results in sweating, tremors, tachycardia, palpitations, nervousness and hunger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916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Hypoglycemia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CNS effects—inability to concentrate, headache, lightheadedness, confusion, memory problems, slurred speech, incoordination, double vision, seizures and even loss of consciousness. </a:t>
            </a:r>
          </a:p>
        </p:txBody>
      </p:sp>
    </p:spTree>
    <p:extLst>
      <p:ext uri="{BB962C8B-B14F-4D97-AF65-F5344CB8AC3E}">
        <p14:creationId xmlns:p14="http://schemas.microsoft.com/office/powerpoint/2010/main" val="362123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Hypoglycemic unawareness</a:t>
            </a: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Related to autonomic neuropathy</a:t>
            </a:r>
          </a:p>
          <a:p>
            <a:r>
              <a:rPr lang="en-US" altLang="en-US" dirty="0"/>
              <a:t>Will not experience the sympathetic surge—with sweating, shakiness, etc.</a:t>
            </a:r>
          </a:p>
        </p:txBody>
      </p:sp>
    </p:spTree>
    <p:extLst>
      <p:ext uri="{BB962C8B-B14F-4D97-AF65-F5344CB8AC3E}">
        <p14:creationId xmlns:p14="http://schemas.microsoft.com/office/powerpoint/2010/main" val="1475790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Treatment for hypoglycemia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2-3 tsp. of sugar or honey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6-10 hard candies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4-6oz. of fruit juice or soda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3-4 commercially prepared glucose tablets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Recheck BS 15 minutes, same s/s, repeat treatment. After improvement, then cheese and crackers or milk.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Extreme situations, give glucagon. (can cause n/v). D50W.</a:t>
            </a:r>
          </a:p>
        </p:txBody>
      </p:sp>
    </p:spTree>
    <p:extLst>
      <p:ext uri="{BB962C8B-B14F-4D97-AF65-F5344CB8AC3E}">
        <p14:creationId xmlns:p14="http://schemas.microsoft.com/office/powerpoint/2010/main" val="1695078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Diabetic Ketoacidosis</a:t>
            </a:r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None/>
            </a:pPr>
            <a:endParaRPr lang="en-US" altLang="en-US"/>
          </a:p>
          <a:p>
            <a:pPr marL="609600" indent="-609600"/>
            <a:r>
              <a:rPr lang="en-US" altLang="en-US"/>
              <a:t>Clinical features are:</a:t>
            </a:r>
          </a:p>
          <a:p>
            <a:pPr marL="609600" indent="-609600">
              <a:buFont typeface="Wingdings" charset="2"/>
              <a:buAutoNum type="arabicPeriod"/>
            </a:pPr>
            <a:r>
              <a:rPr lang="en-US" altLang="en-US"/>
              <a:t>Hyperglycemia</a:t>
            </a:r>
          </a:p>
          <a:p>
            <a:pPr marL="609600" indent="-609600">
              <a:buFont typeface="Wingdings" charset="2"/>
              <a:buAutoNum type="arabicPeriod"/>
            </a:pPr>
            <a:r>
              <a:rPr lang="en-US" altLang="en-US"/>
              <a:t>Dehydration and electrolyte loss</a:t>
            </a:r>
          </a:p>
          <a:p>
            <a:pPr marL="609600" indent="-609600">
              <a:buFont typeface="Wingdings" charset="2"/>
              <a:buAutoNum type="arabicPeriod"/>
            </a:pPr>
            <a:r>
              <a:rPr lang="en-US" altLang="en-US"/>
              <a:t>acidosis</a:t>
            </a:r>
          </a:p>
        </p:txBody>
      </p:sp>
    </p:spTree>
    <p:extLst>
      <p:ext uri="{BB962C8B-B14F-4D97-AF65-F5344CB8AC3E}">
        <p14:creationId xmlns:p14="http://schemas.microsoft.com/office/powerpoint/2010/main" val="177326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DKA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Three main causes: illness, undiagnosed and untreated and decreased insulin</a:t>
            </a:r>
          </a:p>
          <a:p>
            <a:r>
              <a:rPr lang="en-US" altLang="en-US"/>
              <a:t>Other causes: patient error, intentional skipping of insulin</a:t>
            </a:r>
          </a:p>
          <a:p>
            <a:endParaRPr lang="en-US" altLang="en-US"/>
          </a:p>
          <a:p>
            <a:pPr>
              <a:buFont typeface="Wingdings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679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Presentation of DKA</a:t>
            </a: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3 P’s</a:t>
            </a:r>
          </a:p>
          <a:p>
            <a:r>
              <a:rPr lang="en-US" altLang="en-US"/>
              <a:t>Orthostatic hypotension</a:t>
            </a:r>
          </a:p>
          <a:p>
            <a:r>
              <a:rPr lang="en-US" altLang="en-US"/>
              <a:t>Ketosis</a:t>
            </a:r>
          </a:p>
          <a:p>
            <a:r>
              <a:rPr lang="en-US" altLang="en-US"/>
              <a:t>GI s/s</a:t>
            </a:r>
          </a:p>
          <a:p>
            <a:r>
              <a:rPr lang="en-US" altLang="en-US"/>
              <a:t>Acetone breath</a:t>
            </a:r>
          </a:p>
          <a:p>
            <a:r>
              <a:rPr lang="en-US" altLang="en-US"/>
              <a:t>hyperventilation</a:t>
            </a:r>
          </a:p>
        </p:txBody>
      </p:sp>
    </p:spTree>
    <p:extLst>
      <p:ext uri="{BB962C8B-B14F-4D97-AF65-F5344CB8AC3E}">
        <p14:creationId xmlns:p14="http://schemas.microsoft.com/office/powerpoint/2010/main" val="1391038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Diagnostic Findings of DKA</a:t>
            </a: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BS between 300-800</a:t>
            </a:r>
          </a:p>
          <a:p>
            <a:r>
              <a:rPr lang="en-US" altLang="en-US"/>
              <a:t>Acidosis</a:t>
            </a:r>
          </a:p>
          <a:p>
            <a:r>
              <a:rPr lang="en-US" altLang="en-US"/>
              <a:t>Electrolyte abnormalities</a:t>
            </a:r>
          </a:p>
          <a:p>
            <a:r>
              <a:rPr lang="en-US" altLang="en-US"/>
              <a:t>Elevated BUN, creatinine and hct r/t dehydration</a:t>
            </a:r>
          </a:p>
        </p:txBody>
      </p:sp>
    </p:spTree>
    <p:extLst>
      <p:ext uri="{BB962C8B-B14F-4D97-AF65-F5344CB8AC3E}">
        <p14:creationId xmlns:p14="http://schemas.microsoft.com/office/powerpoint/2010/main" val="732091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Medical Management of DKA</a:t>
            </a:r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Rehydrate with normal saline, then follow with .45% NaCl then D5.45NS (or other)</a:t>
            </a:r>
          </a:p>
          <a:p>
            <a:pPr>
              <a:lnSpc>
                <a:spcPct val="90000"/>
              </a:lnSpc>
            </a:pPr>
            <a:r>
              <a:rPr lang="en-US" altLang="en-US"/>
              <a:t>Restore electrolytes</a:t>
            </a:r>
          </a:p>
          <a:p>
            <a:pPr>
              <a:lnSpc>
                <a:spcPct val="90000"/>
              </a:lnSpc>
            </a:pPr>
            <a:r>
              <a:rPr lang="en-US" altLang="en-US"/>
              <a:t>ECGs</a:t>
            </a:r>
          </a:p>
          <a:p>
            <a:pPr>
              <a:lnSpc>
                <a:spcPct val="90000"/>
              </a:lnSpc>
            </a:pPr>
            <a:r>
              <a:rPr lang="en-US" altLang="en-US"/>
              <a:t>Hourly blood sugars</a:t>
            </a:r>
          </a:p>
          <a:p>
            <a:pPr>
              <a:lnSpc>
                <a:spcPct val="90000"/>
              </a:lnSpc>
            </a:pPr>
            <a:r>
              <a:rPr lang="en-US" altLang="en-US"/>
              <a:t>IV insulin</a:t>
            </a:r>
          </a:p>
          <a:p>
            <a:pPr>
              <a:lnSpc>
                <a:spcPct val="90000"/>
              </a:lnSpc>
            </a:pPr>
            <a:r>
              <a:rPr lang="en-US" altLang="en-US"/>
              <a:t>Avoid bicarbonate as can affect serum K+</a:t>
            </a:r>
          </a:p>
        </p:txBody>
      </p:sp>
    </p:spTree>
    <p:extLst>
      <p:ext uri="{BB962C8B-B14F-4D97-AF65-F5344CB8AC3E}">
        <p14:creationId xmlns:p14="http://schemas.microsoft.com/office/powerpoint/2010/main" val="215150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sz="4000" dirty="0"/>
              <a:t>Hyperglycemic Hyperosmolar </a:t>
            </a:r>
            <a:r>
              <a:rPr lang="en-US" altLang="en-US" sz="4000" dirty="0" err="1"/>
              <a:t>Nonketotic</a:t>
            </a:r>
            <a:r>
              <a:rPr lang="en-US" altLang="en-US" sz="4000" dirty="0"/>
              <a:t> Syndrome</a:t>
            </a:r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Predominated by hyperosmolarity and hyperglycemia</a:t>
            </a:r>
          </a:p>
          <a:p>
            <a:r>
              <a:rPr lang="en-US" altLang="en-US"/>
              <a:t>Minimal ketosis</a:t>
            </a:r>
          </a:p>
          <a:p>
            <a:r>
              <a:rPr lang="en-US" altLang="en-US"/>
              <a:t>Osmotic diuresis</a:t>
            </a:r>
          </a:p>
          <a:p>
            <a:r>
              <a:rPr lang="en-US" altLang="en-US"/>
              <a:t>Glycosuria and increased osmolarity</a:t>
            </a:r>
          </a:p>
          <a:p>
            <a:r>
              <a:rPr lang="en-US" altLang="en-US"/>
              <a:t>Occurs over time</a:t>
            </a:r>
          </a:p>
          <a:p>
            <a:r>
              <a:rPr lang="en-US" altLang="en-US"/>
              <a:t>Blood sugar is usually over 600</a:t>
            </a:r>
          </a:p>
        </p:txBody>
      </p:sp>
    </p:spTree>
    <p:extLst>
      <p:ext uri="{BB962C8B-B14F-4D97-AF65-F5344CB8AC3E}">
        <p14:creationId xmlns:p14="http://schemas.microsoft.com/office/powerpoint/2010/main" val="219471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HHNS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Occurs more often in older people</a:t>
            </a:r>
          </a:p>
          <a:p>
            <a:r>
              <a:rPr lang="en-US" altLang="en-US"/>
              <a:t>Type 2 diabetes mellitus</a:t>
            </a:r>
          </a:p>
          <a:p>
            <a:r>
              <a:rPr lang="en-US" altLang="en-US"/>
              <a:t>No ketosis</a:t>
            </a:r>
          </a:p>
          <a:p>
            <a:r>
              <a:rPr lang="en-US" altLang="en-US"/>
              <a:t>Do not usually have the concomitant n/v</a:t>
            </a:r>
          </a:p>
          <a:p>
            <a:r>
              <a:rPr lang="en-US" altLang="en-US"/>
              <a:t>Hyperglycemia, dehydration and hyperosmolarity may be more severe than in DKA</a:t>
            </a:r>
          </a:p>
        </p:txBody>
      </p:sp>
    </p:spTree>
    <p:extLst>
      <p:ext uri="{BB962C8B-B14F-4D97-AF65-F5344CB8AC3E}">
        <p14:creationId xmlns:p14="http://schemas.microsoft.com/office/powerpoint/2010/main" val="924690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Medical Management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Similar treatment as seen in DKA</a:t>
            </a:r>
          </a:p>
          <a:p>
            <a:r>
              <a:rPr lang="en-US" altLang="en-US"/>
              <a:t>Watch fluid resuscitation if history of heart failure</a:t>
            </a:r>
          </a:p>
          <a:p>
            <a:r>
              <a:rPr lang="en-US" altLang="en-US"/>
              <a:t>ECG</a:t>
            </a:r>
          </a:p>
          <a:p>
            <a:r>
              <a:rPr lang="en-US" altLang="en-US"/>
              <a:t>Lytes monitoring</a:t>
            </a:r>
          </a:p>
          <a:p>
            <a:r>
              <a:rPr lang="en-US" altLang="en-US"/>
              <a:t>Fluids with potassium replacement</a:t>
            </a:r>
          </a:p>
        </p:txBody>
      </p:sp>
    </p:spTree>
    <p:extLst>
      <p:ext uri="{BB962C8B-B14F-4D97-AF65-F5344CB8AC3E}">
        <p14:creationId xmlns:p14="http://schemas.microsoft.com/office/powerpoint/2010/main" val="175380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Long term complications of Diabetes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Increasing numbers of deaths from cardiovascular and renal complications</a:t>
            </a:r>
          </a:p>
          <a:p>
            <a:r>
              <a:rPr lang="en-US" altLang="en-US"/>
              <a:t>Renal (microvascular) disease is more common in type 1 diabetics</a:t>
            </a:r>
          </a:p>
          <a:p>
            <a:r>
              <a:rPr lang="en-US" altLang="en-US"/>
              <a:t>Cardiovascular disease (macrovascular) complications are more common in type 2 diabetics</a:t>
            </a:r>
          </a:p>
        </p:txBody>
      </p:sp>
    </p:spTree>
    <p:extLst>
      <p:ext uri="{BB962C8B-B14F-4D97-AF65-F5344CB8AC3E}">
        <p14:creationId xmlns:p14="http://schemas.microsoft.com/office/powerpoint/2010/main" val="848299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Risk factors for Diabetes Mellitus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2800"/>
              <a:t>Family history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Cardiovascular disease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Obesity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Sedentary lifestyle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History of impaired fasting glucose or impaired glucose tolerance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Hypertension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PCOS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Gestational diabetes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574985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Recommended Screening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Fasting glucose levels</a:t>
            </a:r>
          </a:p>
          <a:p>
            <a:r>
              <a:rPr lang="en-US" altLang="en-US"/>
              <a:t>Oral glucose tolerance testing using 75g of Glucola</a:t>
            </a:r>
          </a:p>
          <a:p>
            <a:r>
              <a:rPr lang="en-US" altLang="en-US"/>
              <a:t>Fasting glucose of 100-125mg/dL=</a:t>
            </a:r>
            <a:r>
              <a:rPr lang="en-US" altLang="en-US" b="1"/>
              <a:t>prediabetes</a:t>
            </a:r>
          </a:p>
          <a:p>
            <a:r>
              <a:rPr lang="en-US" altLang="en-US"/>
              <a:t>Fasting level &gt;126 is diagnostic</a:t>
            </a:r>
          </a:p>
          <a:p>
            <a:r>
              <a:rPr lang="en-US" altLang="en-US"/>
              <a:t>OGTT&gt;200 is diagnostic</a:t>
            </a:r>
          </a:p>
        </p:txBody>
      </p:sp>
    </p:spTree>
    <p:extLst>
      <p:ext uri="{BB962C8B-B14F-4D97-AF65-F5344CB8AC3E}">
        <p14:creationId xmlns:p14="http://schemas.microsoft.com/office/powerpoint/2010/main" val="308174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Controlling blood sugar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Hemoglobin A1C less than or equal to 6.5%</a:t>
            </a:r>
          </a:p>
          <a:p>
            <a:r>
              <a:rPr lang="en-US" altLang="en-US"/>
              <a:t>Fasting plasma glucose &lt;110</a:t>
            </a:r>
          </a:p>
          <a:p>
            <a:r>
              <a:rPr lang="en-US" altLang="en-US"/>
              <a:t>Two hour postprandial sugar &lt;140</a:t>
            </a:r>
          </a:p>
          <a:p>
            <a:r>
              <a:rPr lang="en-US" altLang="en-US"/>
              <a:t>Comprehensive education</a:t>
            </a:r>
          </a:p>
        </p:txBody>
      </p:sp>
    </p:spTree>
    <p:extLst>
      <p:ext uri="{BB962C8B-B14F-4D97-AF65-F5344CB8AC3E}">
        <p14:creationId xmlns:p14="http://schemas.microsoft.com/office/powerpoint/2010/main" val="242669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Oral manifestations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59247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Dental caries</a:t>
            </a:r>
          </a:p>
          <a:p>
            <a:r>
              <a:rPr lang="en-IN" dirty="0"/>
              <a:t>xerostomia</a:t>
            </a:r>
          </a:p>
          <a:p>
            <a:r>
              <a:rPr lang="en-IN" dirty="0"/>
              <a:t>Acetone breath</a:t>
            </a:r>
            <a:endParaRPr lang="en-US" dirty="0"/>
          </a:p>
          <a:p>
            <a:r>
              <a:rPr lang="en-IN" dirty="0"/>
              <a:t>Gingivitis and periodontitis</a:t>
            </a:r>
          </a:p>
          <a:p>
            <a:r>
              <a:rPr lang="en-US" dirty="0"/>
              <a:t>Periodontal abscess</a:t>
            </a:r>
          </a:p>
          <a:p>
            <a:r>
              <a:rPr lang="en-US" dirty="0"/>
              <a:t>Dry socket.</a:t>
            </a:r>
          </a:p>
          <a:p>
            <a:r>
              <a:rPr lang="en-IN" dirty="0"/>
              <a:t>lichen planus and Recurrent </a:t>
            </a:r>
            <a:r>
              <a:rPr lang="en-IN" dirty="0" err="1"/>
              <a:t>aphthous</a:t>
            </a:r>
            <a:r>
              <a:rPr lang="en-IN" dirty="0"/>
              <a:t> stomatitis, recurrent HSV infections have been reported.</a:t>
            </a:r>
            <a:endParaRPr lang="en-US" dirty="0"/>
          </a:p>
          <a:p>
            <a:r>
              <a:rPr lang="en-US" dirty="0"/>
              <a:t>Vascular changes in pulp, gingiva, </a:t>
            </a:r>
            <a:r>
              <a:rPr lang="en-US" dirty="0" err="1"/>
              <a:t>pdl</a:t>
            </a:r>
            <a:r>
              <a:rPr lang="en-US" dirty="0"/>
              <a:t>, have been reported</a:t>
            </a:r>
            <a:endParaRPr lang="en-IN" dirty="0"/>
          </a:p>
          <a:p>
            <a:r>
              <a:rPr lang="en-US" dirty="0"/>
              <a:t>Candidiasis </a:t>
            </a:r>
          </a:p>
          <a:p>
            <a:r>
              <a:rPr lang="en-IN" dirty="0"/>
              <a:t>Burning mouth sensation </a:t>
            </a:r>
            <a:endParaRPr lang="en-IN" sz="1800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425" y="245765"/>
            <a:ext cx="2343811" cy="168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117" y="2015732"/>
            <a:ext cx="2575254" cy="185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425" y="2015732"/>
            <a:ext cx="2518208" cy="1910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" b="4079"/>
          <a:stretch/>
        </p:blipFill>
        <p:spPr bwMode="auto">
          <a:xfrm>
            <a:off x="10157452" y="4088206"/>
            <a:ext cx="1768783" cy="1781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02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26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104</TotalTime>
  <Words>1621</Words>
  <Application>Microsoft Office PowerPoint</Application>
  <PresentationFormat>Widescreen</PresentationFormat>
  <Paragraphs>220</Paragraphs>
  <Slides>39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Gill Sans MT</vt:lpstr>
      <vt:lpstr>Lucida Grande</vt:lpstr>
      <vt:lpstr>Symbol</vt:lpstr>
      <vt:lpstr>Times New Roman</vt:lpstr>
      <vt:lpstr>Wingdings</vt:lpstr>
      <vt:lpstr>Wingdings 3</vt:lpstr>
      <vt:lpstr>Gallery</vt:lpstr>
      <vt:lpstr>DIABETES MELLITUS </vt:lpstr>
      <vt:lpstr>PowerPoint Presentation</vt:lpstr>
      <vt:lpstr>PowerPoint Presentation</vt:lpstr>
      <vt:lpstr>PowerPoint Presentation</vt:lpstr>
      <vt:lpstr>TYPES OF DM</vt:lpstr>
      <vt:lpstr>Type 1 diabetes </vt:lpstr>
      <vt:lpstr>Type 2 diabetes </vt:lpstr>
      <vt:lpstr>PowerPoint Presentation</vt:lpstr>
      <vt:lpstr>Diabetes Mellitus</vt:lpstr>
      <vt:lpstr>Testing :</vt:lpstr>
      <vt:lpstr>Clinical Manifestations</vt:lpstr>
      <vt:lpstr>Diagnostic findings</vt:lpstr>
      <vt:lpstr>HGB A1C</vt:lpstr>
      <vt:lpstr>Ketones</vt:lpstr>
      <vt:lpstr>Insulin therapy</vt:lpstr>
      <vt:lpstr>Insulin Therapy</vt:lpstr>
      <vt:lpstr>Complications of Insulin Therapy</vt:lpstr>
      <vt:lpstr>Methods of Insulin Delivery</vt:lpstr>
      <vt:lpstr>Oral antidiabetic agents</vt:lpstr>
      <vt:lpstr>Oral Agents</vt:lpstr>
      <vt:lpstr>Acute Complications of Diabetes</vt:lpstr>
      <vt:lpstr>Hypoglycemia</vt:lpstr>
      <vt:lpstr>Hypoglycemia</vt:lpstr>
      <vt:lpstr>Hypoglycemic unawareness</vt:lpstr>
      <vt:lpstr>Treatment for hypoglycemia</vt:lpstr>
      <vt:lpstr>Diabetic Ketoacidosis</vt:lpstr>
      <vt:lpstr>DKA</vt:lpstr>
      <vt:lpstr>Presentation of DKA</vt:lpstr>
      <vt:lpstr>Diagnostic Findings of DKA</vt:lpstr>
      <vt:lpstr>Medical Management of DKA</vt:lpstr>
      <vt:lpstr>Hyperglycemic Hyperosmolar Nonketotic Syndrome</vt:lpstr>
      <vt:lpstr>HHNS</vt:lpstr>
      <vt:lpstr>Medical Management</vt:lpstr>
      <vt:lpstr>Long term complications of Diabetes</vt:lpstr>
      <vt:lpstr>Risk factors for Diabetes Mellitus</vt:lpstr>
      <vt:lpstr>Recommended Screening</vt:lpstr>
      <vt:lpstr>Controlling blood sugar</vt:lpstr>
      <vt:lpstr>Oral manifestations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MELLITUS </dc:title>
  <dc:creator>Microsoft Office User</dc:creator>
  <cp:lastModifiedBy>Lakshmi sasi</cp:lastModifiedBy>
  <cp:revision>12</cp:revision>
  <dcterms:created xsi:type="dcterms:W3CDTF">2019-07-26T15:32:04Z</dcterms:created>
  <dcterms:modified xsi:type="dcterms:W3CDTF">2025-05-15T07:46:05Z</dcterms:modified>
</cp:coreProperties>
</file>