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notesSlides/notesSlide27.xml" ContentType="application/vnd.openxmlformats-officedocument.presentationml.notesSlide+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notesSlides/notesSlide41.xml" ContentType="application/vnd.openxmlformats-officedocument.presentationml.notesSlide+xml"/>
  <Override PartName="/ppt/notesSlides/notesSlide30.xml" ContentType="application/vnd.openxmlformats-officedocument.presentationml.notesSlide+xml"/>
  <Override PartName="/ppt/diagrams/quickStyle31.xml" ContentType="application/vnd.openxmlformats-officedocument.drawingml.diagramStyl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layout20.xml" ContentType="application/vnd.openxmlformats-officedocument.drawingml.diagramLayout+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diagrams/data32.xml" ContentType="application/vnd.openxmlformats-officedocument.drawingml.diagramData+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diagrams/data21.xml" ContentType="application/vnd.openxmlformats-officedocument.drawingml.diagramData+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notesSlides/notesSlide13.xml" ContentType="application/vnd.openxmlformats-officedocument.presentationml.notesSlide+xml"/>
  <Override PartName="/ppt/diagrams/quickStyle25.xml" ContentType="application/vnd.openxmlformats-officedocument.drawingml.diagramStyle+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5.xml" ContentType="application/vnd.openxmlformats-officedocument.drawingml.diagramLayout+xml"/>
  <Override PartName="/ppt/slides/slide108.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diagrams/colors35.xml" ContentType="application/vnd.openxmlformats-officedocument.drawingml.diagramColors+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diagrams/colors24.xml" ContentType="application/vnd.openxmlformats-officedocument.drawingml.diagramColors+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diagrams/quickStyle19.xml" ContentType="application/vnd.openxmlformats-officedocument.drawingml.diagramStyle+xml"/>
  <Override PartName="/ppt/slides/slide41.xml" ContentType="application/vnd.openxmlformats-officedocument.presentationml.slide+xml"/>
  <Override PartName="/ppt/notesSlides/notesSlide43.xml" ContentType="application/vnd.openxmlformats-officedocument.presentationml.notesSlide+xml"/>
  <Override PartName="/ppt/slides/slide30.xml" ContentType="application/vnd.openxmlformats-officedocument.presentationml.slide+xml"/>
  <Override PartName="/ppt/diagrams/layout19.xml" ContentType="application/vnd.openxmlformats-officedocument.drawingml.diagramLayout+xml"/>
  <Override PartName="/ppt/notesSlides/notesSlide32.xml" ContentType="application/vnd.openxmlformats-officedocument.presentationml.notesSlide+xml"/>
  <Override PartName="/ppt/diagrams/quickStyle33.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quickStyle22.xml" ContentType="application/vnd.openxmlformats-officedocument.drawingml.diagramStyle+xml"/>
  <Override PartName="/ppt/diagrams/colors29.xml" ContentType="application/vnd.openxmlformats-officedocument.drawingml.diagramColors+xml"/>
  <Override PartName="/ppt/slides/slide7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diagrams/quickStyle11.xml" ContentType="application/vnd.openxmlformats-officedocument.drawingml.diagramStyle+xml"/>
  <Override PartName="/ppt/notesSlides/notesSlide10.xml" ContentType="application/vnd.openxmlformats-officedocument.presentationml.notesSlide+xml"/>
  <Override PartName="/ppt/diagrams/colors18.xml" ContentType="application/vnd.openxmlformats-officedocument.drawingml.diagramColors+xml"/>
  <Override PartName="/ppt/diagrams/layout33.xml" ContentType="application/vnd.openxmlformats-officedocument.drawingml.diagramLayout+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layout22.xml" ContentType="application/vnd.openxmlformats-officedocument.drawingml.diagramLayout+xml"/>
  <Override PartName="/ppt/slides/slide57.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colors32.xml" ContentType="application/vnd.openxmlformats-officedocument.drawingml.diagramColors+xml"/>
  <Override PartName="/ppt/diagrams/data34.xml" ContentType="application/vnd.openxmlformats-officedocument.drawingml.diagramData+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notesSlides/notesSlide26.xml" ContentType="application/vnd.openxmlformats-officedocument.presentationml.notesSlide+xml"/>
  <Override PartName="/ppt/diagrams/quickStyle27.xml" ContentType="application/vnd.openxmlformats-officedocument.drawingml.diagramStyle+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27.xml" ContentType="application/vnd.openxmlformats-officedocument.drawingml.diagramLayout+xml"/>
  <Override PartName="/ppt/diagrams/quickStyle34.xml" ContentType="application/vnd.openxmlformats-officedocument.drawingml.diagramStyl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11.xml" ContentType="application/vnd.openxmlformats-officedocument.presentationml.notesSlid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notesSlides/notesSlide40.xml" ContentType="application/vnd.openxmlformats-officedocument.presentationml.notesSlide+xml"/>
  <Override PartName="/ppt/diagrams/layout34.xml" ContentType="application/vnd.openxmlformats-officedocument.drawingml.diagramLayout+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diagrams/layout23.xml" ContentType="application/vnd.openxmlformats-officedocument.drawingml.diagramLayout+xml"/>
  <Override PartName="/ppt/diagrams/colors26.xml" ContentType="application/vnd.openxmlformats-officedocument.drawingml.diagramColors+xml"/>
  <Override PartName="/ppt/diagrams/quickStyle30.xml" ContentType="application/vnd.openxmlformats-officedocument.drawingml.diagramStyl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diagrams/colors3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notesSlides/notesSlide45.xml" ContentType="application/vnd.openxmlformats-officedocument.presentationml.notesSlide+xml"/>
  <Override PartName="/ppt/slides/slide32.xml" ContentType="application/vnd.openxmlformats-officedocument.presentationml.slide+xml"/>
  <Override PartName="/ppt/diagrams/data20.xml" ContentType="application/vnd.openxmlformats-officedocument.drawingml.diagramData+xml"/>
  <Override PartName="/ppt/notesSlides/notesSlide34.xml" ContentType="application/vnd.openxmlformats-officedocument.presentationml.notesSlide+xml"/>
  <Override PartName="/ppt/diagrams/quickStyle35.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diagrams/quickStyle24.xml" ContentType="application/vnd.openxmlformats-officedocument.drawingml.diagramStyle+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notesSlides/notesSlide12.xml" ContentType="application/vnd.openxmlformats-officedocument.presentationml.notesSlide+xml"/>
  <Override PartName="/ppt/diagrams/layout35.xml" ContentType="application/vnd.openxmlformats-officedocument.drawingml.diagramLayout+xml"/>
  <Override PartName="/ppt/slides/slide118.xml" ContentType="application/vnd.openxmlformats-officedocument.presentationml.slide+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29.xml" ContentType="application/vnd.openxmlformats-officedocument.drawingml.diagramStyle+xml"/>
  <Override PartName="/ppt/slides/slide51.xml" ContentType="application/vnd.openxmlformats-officedocument.presentationml.slide+xml"/>
  <Override PartName="/ppt/diagrams/quickStyle18.xml" ContentType="application/vnd.openxmlformats-officedocument.drawingml.diagramStyle+xml"/>
  <Override PartName="/ppt/diagrams/layout29.xml" ContentType="application/vnd.openxmlformats-officedocument.drawingml.diagramLayout+xml"/>
  <Override PartName="/ppt/slides/slide40.xml" ContentType="application/vnd.openxmlformats-officedocument.presentationml.slide+xml"/>
  <Override PartName="/ppt/diagrams/layout18.xml" ContentType="application/vnd.openxmlformats-officedocument.drawingml.diagramLayout+xml"/>
  <Override PartName="/ppt/notesSlides/notesSlide42.xml" ContentType="application/vnd.openxmlformats-officedocument.presentationml.notesSlide+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colors28.xml" ContentType="application/vnd.openxmlformats-officedocument.drawingml.diagramColors+xml"/>
  <Override PartName="/ppt/diagrams/quickStyle32.xml" ContentType="application/vnd.openxmlformats-officedocument.drawingml.diagramStyle+xml"/>
  <Override PartName="/ppt/slides/slide89.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colors17.xml" ContentType="application/vnd.openxmlformats-officedocument.drawingml.diagramColors+xml"/>
  <Override PartName="/ppt/diagrams/quickStyle21.xml" ContentType="application/vnd.openxmlformats-officedocument.drawingml.diagramStyle+xml"/>
  <Override PartName="/ppt/diagrams/layout32.xml" ContentType="application/vnd.openxmlformats-officedocument.drawingml.diagramLayout+xml"/>
  <Override PartName="/ppt/slides/slide78.xml" ContentType="application/vnd.openxmlformats-officedocument.presentationml.slide+xml"/>
  <Override PartName="/ppt/slides/slide115.xml" ContentType="application/vnd.openxmlformats-officedocument.presentationml.slide+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diagrams/colors31.xml" ContentType="application/vnd.openxmlformats-officedocument.drawingml.diagramColor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diagrams/colors20.xml" ContentType="application/vnd.openxmlformats-officedocument.drawingml.diagramColors+xml"/>
  <Override PartName="/ppt/diagrams/data33.xml" ContentType="application/vnd.openxmlformats-officedocument.drawingml.diagramData+xml"/>
  <Override PartName="/ppt/notesSlides/notesSlide47.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Override PartName="/ppt/notesSlides/notesSlide36.xml" ContentType="application/vnd.openxmlformats-officedocument.presentationml.notesSlid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diagrams/quickStyle26.xml" ContentType="application/vnd.openxmlformats-officedocument.drawingml.diagramStyl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layout15.xml" ContentType="application/vnd.openxmlformats-officedocument.drawingml.diagramLayout+xml"/>
  <Override PartName="/ppt/diagrams/layout26.xml" ContentType="application/vnd.openxmlformats-officedocument.drawingml.diagramLayout+xml"/>
  <Override PartName="/ppt/slides/slide109.xml" ContentType="application/vnd.openxmlformats-officedocument.presentationml.slide+xml"/>
  <Override PartName="/ppt/diagrams/quickStyle9.xml" ContentType="application/vnd.openxmlformats-officedocument.drawingml.diagramStyl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data30.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7"/>
  </p:notesMasterIdLst>
  <p:sldIdLst>
    <p:sldId id="476" r:id="rId2"/>
    <p:sldId id="256" r:id="rId3"/>
    <p:sldId id="478" r:id="rId4"/>
    <p:sldId id="258" r:id="rId5"/>
    <p:sldId id="259" r:id="rId6"/>
    <p:sldId id="260" r:id="rId7"/>
    <p:sldId id="479" r:id="rId8"/>
    <p:sldId id="263" r:id="rId9"/>
    <p:sldId id="264" r:id="rId10"/>
    <p:sldId id="26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466" r:id="rId30"/>
    <p:sldId id="467" r:id="rId31"/>
    <p:sldId id="283" r:id="rId32"/>
    <p:sldId id="284" r:id="rId33"/>
    <p:sldId id="480" r:id="rId34"/>
    <p:sldId id="393" r:id="rId35"/>
    <p:sldId id="394" r:id="rId36"/>
    <p:sldId id="398" r:id="rId37"/>
    <p:sldId id="400" r:id="rId38"/>
    <p:sldId id="401" r:id="rId39"/>
    <p:sldId id="402" r:id="rId40"/>
    <p:sldId id="403" r:id="rId41"/>
    <p:sldId id="404" r:id="rId42"/>
    <p:sldId id="409" r:id="rId43"/>
    <p:sldId id="410" r:id="rId44"/>
    <p:sldId id="411" r:id="rId45"/>
    <p:sldId id="412" r:id="rId46"/>
    <p:sldId id="374" r:id="rId47"/>
    <p:sldId id="288" r:id="rId48"/>
    <p:sldId id="292" r:id="rId49"/>
    <p:sldId id="294" r:id="rId50"/>
    <p:sldId id="297" r:id="rId51"/>
    <p:sldId id="300" r:id="rId52"/>
    <p:sldId id="303" r:id="rId53"/>
    <p:sldId id="305" r:id="rId54"/>
    <p:sldId id="313" r:id="rId55"/>
    <p:sldId id="314" r:id="rId56"/>
    <p:sldId id="316" r:id="rId57"/>
    <p:sldId id="318" r:id="rId58"/>
    <p:sldId id="319" r:id="rId59"/>
    <p:sldId id="321" r:id="rId60"/>
    <p:sldId id="322" r:id="rId61"/>
    <p:sldId id="324" r:id="rId62"/>
    <p:sldId id="325" r:id="rId63"/>
    <p:sldId id="326" r:id="rId64"/>
    <p:sldId id="328" r:id="rId65"/>
    <p:sldId id="329" r:id="rId66"/>
    <p:sldId id="330" r:id="rId67"/>
    <p:sldId id="470" r:id="rId68"/>
    <p:sldId id="331" r:id="rId69"/>
    <p:sldId id="332" r:id="rId70"/>
    <p:sldId id="335" r:id="rId71"/>
    <p:sldId id="337" r:id="rId72"/>
    <p:sldId id="340" r:id="rId73"/>
    <p:sldId id="341" r:id="rId74"/>
    <p:sldId id="339" r:id="rId75"/>
    <p:sldId id="344" r:id="rId76"/>
    <p:sldId id="345" r:id="rId77"/>
    <p:sldId id="346" r:id="rId78"/>
    <p:sldId id="347" r:id="rId79"/>
    <p:sldId id="348" r:id="rId80"/>
    <p:sldId id="351" r:id="rId81"/>
    <p:sldId id="355" r:id="rId82"/>
    <p:sldId id="357" r:id="rId83"/>
    <p:sldId id="361" r:id="rId84"/>
    <p:sldId id="364" r:id="rId85"/>
    <p:sldId id="365" r:id="rId86"/>
    <p:sldId id="368" r:id="rId87"/>
    <p:sldId id="370" r:id="rId88"/>
    <p:sldId id="371" r:id="rId89"/>
    <p:sldId id="372" r:id="rId90"/>
    <p:sldId id="469" r:id="rId91"/>
    <p:sldId id="471" r:id="rId92"/>
    <p:sldId id="472" r:id="rId93"/>
    <p:sldId id="473" r:id="rId94"/>
    <p:sldId id="375" r:id="rId95"/>
    <p:sldId id="376" r:id="rId96"/>
    <p:sldId id="379" r:id="rId97"/>
    <p:sldId id="380" r:id="rId98"/>
    <p:sldId id="384" r:id="rId99"/>
    <p:sldId id="382" r:id="rId100"/>
    <p:sldId id="389" r:id="rId101"/>
    <p:sldId id="414" r:id="rId102"/>
    <p:sldId id="416" r:id="rId103"/>
    <p:sldId id="417" r:id="rId104"/>
    <p:sldId id="419" r:id="rId105"/>
    <p:sldId id="421" r:id="rId106"/>
    <p:sldId id="422" r:id="rId107"/>
    <p:sldId id="424" r:id="rId108"/>
    <p:sldId id="428" r:id="rId109"/>
    <p:sldId id="434" r:id="rId110"/>
    <p:sldId id="436" r:id="rId111"/>
    <p:sldId id="460" r:id="rId112"/>
    <p:sldId id="474" r:id="rId113"/>
    <p:sldId id="438" r:id="rId114"/>
    <p:sldId id="440" r:id="rId115"/>
    <p:sldId id="443" r:id="rId116"/>
    <p:sldId id="444" r:id="rId117"/>
    <p:sldId id="446" r:id="rId118"/>
    <p:sldId id="475" r:id="rId119"/>
    <p:sldId id="452" r:id="rId120"/>
    <p:sldId id="454" r:id="rId121"/>
    <p:sldId id="483" r:id="rId122"/>
    <p:sldId id="484" r:id="rId123"/>
    <p:sldId id="457" r:id="rId124"/>
    <p:sldId id="468" r:id="rId125"/>
    <p:sldId id="482" r:id="rId126"/>
    <p:sldId id="464" r:id="rId127"/>
    <p:sldId id="455" r:id="rId128"/>
    <p:sldId id="458" r:id="rId129"/>
    <p:sldId id="481" r:id="rId130"/>
    <p:sldId id="459" r:id="rId131"/>
    <p:sldId id="461" r:id="rId132"/>
    <p:sldId id="462" r:id="rId133"/>
    <p:sldId id="463" r:id="rId134"/>
    <p:sldId id="485" r:id="rId135"/>
    <p:sldId id="477"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3366"/>
    <a:srgbClr val="660066"/>
    <a:srgbClr val="990099"/>
    <a:srgbClr val="D60093"/>
    <a:srgbClr val="66FF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09" autoAdjust="0"/>
    <p:restoredTop sz="82975" autoAdjust="0"/>
  </p:normalViewPr>
  <p:slideViewPr>
    <p:cSldViewPr>
      <p:cViewPr>
        <p:scale>
          <a:sx n="68" d="100"/>
          <a:sy n="68" d="100"/>
        </p:scale>
        <p:origin x="-12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97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9225D-D5EB-41CB-8465-DA0A64452371}" type="doc">
      <dgm:prSet loTypeId="urn:microsoft.com/office/officeart/2005/8/layout/lProcess2" loCatId="list" qsTypeId="urn:microsoft.com/office/officeart/2005/8/quickstyle/simple1" qsCatId="simple" csTypeId="urn:microsoft.com/office/officeart/2005/8/colors/colorful5" csCatId="colorful" phldr="1"/>
      <dgm:spPr/>
      <dgm:t>
        <a:bodyPr/>
        <a:lstStyle/>
        <a:p>
          <a:endParaRPr lang="en-US"/>
        </a:p>
      </dgm:t>
    </dgm:pt>
    <dgm:pt modelId="{80C4B2CC-9226-4B43-A6E1-4786839DAA57}">
      <dgm:prSet phldrT="[Text]" custT="1"/>
      <dgm:spPr>
        <a:blipFill rotWithShape="0">
          <a:blip xmlns:r="http://schemas.openxmlformats.org/officeDocument/2006/relationships" r:embed="rId1"/>
          <a:tile tx="0" ty="0" sx="100000" sy="100000" flip="none" algn="tl"/>
        </a:blipFill>
      </dgm:spPr>
      <dgm:t>
        <a:bodyPr/>
        <a:lstStyle/>
        <a:p>
          <a:r>
            <a:rPr lang="en-US" sz="2200" b="0" i="0" u="none" dirty="0" smtClean="0"/>
            <a:t> Surface energy: </a:t>
          </a:r>
          <a:endParaRPr lang="en-US" sz="2200" b="0" i="0" u="none" dirty="0"/>
        </a:p>
      </dgm:t>
    </dgm:pt>
    <dgm:pt modelId="{4F007474-0644-41E5-8985-C909EA09D302}" type="parTrans" cxnId="{85C2757A-8645-4DE7-A7A4-8848D3CA8F7E}">
      <dgm:prSet/>
      <dgm:spPr/>
      <dgm:t>
        <a:bodyPr/>
        <a:lstStyle/>
        <a:p>
          <a:endParaRPr lang="en-US"/>
        </a:p>
      </dgm:t>
    </dgm:pt>
    <dgm:pt modelId="{A63C8391-5B75-4E69-916E-271AA306F23D}" type="sibTrans" cxnId="{85C2757A-8645-4DE7-A7A4-8848D3CA8F7E}">
      <dgm:prSet/>
      <dgm:spPr/>
      <dgm:t>
        <a:bodyPr/>
        <a:lstStyle/>
        <a:p>
          <a:endParaRPr lang="en-US"/>
        </a:p>
      </dgm:t>
    </dgm:pt>
    <dgm:pt modelId="{DB38EF9E-C0F7-4462-9512-13DB584DF6E0}">
      <dgm:prSet custT="1"/>
      <dgm:spPr/>
      <dgm:t>
        <a:bodyPr/>
        <a:lstStyle/>
        <a:p>
          <a:r>
            <a:rPr lang="en-US" sz="2200" b="0" i="0" u="none" dirty="0" smtClean="0"/>
            <a:t>Degree of spreading of a liquid drop on a solid surface. </a:t>
          </a:r>
          <a:endParaRPr lang="en-US" sz="2200" b="0" i="0" u="none" dirty="0"/>
        </a:p>
      </dgm:t>
    </dgm:pt>
    <dgm:pt modelId="{2A2EE914-F9BA-439F-A746-EEE063F97764}" type="parTrans" cxnId="{F640BCDE-8F21-4CCA-A70B-601FB5E42908}">
      <dgm:prSet/>
      <dgm:spPr/>
      <dgm:t>
        <a:bodyPr/>
        <a:lstStyle/>
        <a:p>
          <a:endParaRPr lang="en-US"/>
        </a:p>
      </dgm:t>
    </dgm:pt>
    <dgm:pt modelId="{119C2773-9C4D-401D-BA5A-F6406A2D9A09}" type="sibTrans" cxnId="{F640BCDE-8F21-4CCA-A70B-601FB5E42908}">
      <dgm:prSet/>
      <dgm:spPr/>
      <dgm:t>
        <a:bodyPr/>
        <a:lstStyle/>
        <a:p>
          <a:endParaRPr lang="en-US"/>
        </a:p>
      </dgm:t>
    </dgm:pt>
    <dgm:pt modelId="{75C7718D-3AD2-41B1-9B8D-4D8DBDA9EBD4}">
      <dgm:prSet custT="1"/>
      <dgm:spPr/>
      <dgm:t>
        <a:bodyPr/>
        <a:lstStyle/>
        <a:p>
          <a:r>
            <a:rPr lang="en-US" sz="2200" b="0" i="0" u="none" dirty="0" smtClean="0"/>
            <a:t>Contact angle -liquid surface and the interface separating the liquid and solid.</a:t>
          </a:r>
          <a:endParaRPr lang="en-US" sz="2200" b="0" i="0" u="none" dirty="0"/>
        </a:p>
      </dgm:t>
    </dgm:pt>
    <dgm:pt modelId="{E4625494-F594-4447-9A30-C42DB0ADA411}" type="parTrans" cxnId="{9E506866-797D-4D81-BC41-125FA7684176}">
      <dgm:prSet/>
      <dgm:spPr/>
      <dgm:t>
        <a:bodyPr/>
        <a:lstStyle/>
        <a:p>
          <a:endParaRPr lang="en-US"/>
        </a:p>
      </dgm:t>
    </dgm:pt>
    <dgm:pt modelId="{1C3BFCF3-A1E1-403B-96D8-734B022E8838}" type="sibTrans" cxnId="{9E506866-797D-4D81-BC41-125FA7684176}">
      <dgm:prSet/>
      <dgm:spPr/>
      <dgm:t>
        <a:bodyPr/>
        <a:lstStyle/>
        <a:p>
          <a:endParaRPr lang="en-US"/>
        </a:p>
      </dgm:t>
    </dgm:pt>
    <dgm:pt modelId="{3B47731E-CAFC-4286-803D-6F01623373EA}">
      <dgm:prSet custT="1"/>
      <dgm:spPr>
        <a:blipFill rotWithShape="0">
          <a:blip xmlns:r="http://schemas.openxmlformats.org/officeDocument/2006/relationships" r:embed="rId2"/>
          <a:tile tx="0" ty="0" sx="100000" sy="100000" flip="none" algn="tl"/>
        </a:blipFill>
      </dgm:spPr>
      <dgm:t>
        <a:bodyPr/>
        <a:lstStyle/>
        <a:p>
          <a:r>
            <a:rPr lang="en-US" sz="2200" b="0" i="0" u="none" dirty="0" smtClean="0"/>
            <a:t>Good Wetting</a:t>
          </a:r>
          <a:endParaRPr lang="en-US" sz="2200" b="0" i="0" u="none" dirty="0"/>
        </a:p>
      </dgm:t>
    </dgm:pt>
    <dgm:pt modelId="{2944611B-E66D-413E-8897-A89C7545F94B}" type="parTrans" cxnId="{7C6472B1-4E31-4FD0-8FDD-0B2017F08DF7}">
      <dgm:prSet/>
      <dgm:spPr/>
      <dgm:t>
        <a:bodyPr/>
        <a:lstStyle/>
        <a:p>
          <a:endParaRPr lang="en-US"/>
        </a:p>
      </dgm:t>
    </dgm:pt>
    <dgm:pt modelId="{8DED95F0-CF56-4500-B8AF-4A5B4C93D85A}" type="sibTrans" cxnId="{7C6472B1-4E31-4FD0-8FDD-0B2017F08DF7}">
      <dgm:prSet/>
      <dgm:spPr/>
      <dgm:t>
        <a:bodyPr/>
        <a:lstStyle/>
        <a:p>
          <a:endParaRPr lang="en-US"/>
        </a:p>
      </dgm:t>
    </dgm:pt>
    <dgm:pt modelId="{9DA7493D-C625-4B6A-8518-E6EA19274846}">
      <dgm:prSet custT="1"/>
      <dgm:spPr/>
      <dgm:t>
        <a:bodyPr/>
        <a:lstStyle/>
        <a:p>
          <a:r>
            <a:rPr lang="en-US" sz="2200" b="0" i="0" u="none" dirty="0" smtClean="0"/>
            <a:t>The surface tension of the adhesive must be lower than the surface energy of enamel and dentin. </a:t>
          </a:r>
          <a:endParaRPr lang="en-US" sz="2200" b="0" i="0" u="none" dirty="0"/>
        </a:p>
      </dgm:t>
    </dgm:pt>
    <dgm:pt modelId="{ABD7A86B-B550-4D50-8A4D-BABCBE5FC331}" type="parTrans" cxnId="{D3919BA9-1652-4E11-8A07-61CDABE47732}">
      <dgm:prSet/>
      <dgm:spPr/>
      <dgm:t>
        <a:bodyPr/>
        <a:lstStyle/>
        <a:p>
          <a:endParaRPr lang="en-US"/>
        </a:p>
      </dgm:t>
    </dgm:pt>
    <dgm:pt modelId="{F77D71AE-75AA-47C1-B465-659B2EC071C8}" type="sibTrans" cxnId="{D3919BA9-1652-4E11-8A07-61CDABE47732}">
      <dgm:prSet/>
      <dgm:spPr/>
      <dgm:t>
        <a:bodyPr/>
        <a:lstStyle/>
        <a:p>
          <a:endParaRPr lang="en-US"/>
        </a:p>
      </dgm:t>
    </dgm:pt>
    <dgm:pt modelId="{0151CD8C-4975-41C0-B273-FA1F20DF52DA}">
      <dgm:prSet custT="1"/>
      <dgm:spPr>
        <a:blipFill rotWithShape="0">
          <a:blip xmlns:r="http://schemas.openxmlformats.org/officeDocument/2006/relationships" r:embed="rId3"/>
          <a:tile tx="0" ty="0" sx="100000" sy="100000" flip="none" algn="tl"/>
        </a:blipFill>
      </dgm:spPr>
      <dgm:t>
        <a:bodyPr/>
        <a:lstStyle/>
        <a:p>
          <a:r>
            <a:rPr lang="en-US" sz="2200" b="0" i="0" u="none" dirty="0" smtClean="0"/>
            <a:t> Penetration of the surface:</a:t>
          </a:r>
          <a:endParaRPr lang="en-US" sz="2200" b="0" i="0" u="none" dirty="0"/>
        </a:p>
      </dgm:t>
    </dgm:pt>
    <dgm:pt modelId="{32C27371-CD85-4364-BF03-D291D0427AF7}" type="parTrans" cxnId="{3C81666F-BC64-4AA6-9FDA-21F9862840D2}">
      <dgm:prSet/>
      <dgm:spPr/>
      <dgm:t>
        <a:bodyPr/>
        <a:lstStyle/>
        <a:p>
          <a:endParaRPr lang="en-US"/>
        </a:p>
      </dgm:t>
    </dgm:pt>
    <dgm:pt modelId="{DBE184B6-E488-45E4-90AE-2B6BD5D2BDB5}" type="sibTrans" cxnId="{3C81666F-BC64-4AA6-9FDA-21F9862840D2}">
      <dgm:prSet/>
      <dgm:spPr/>
      <dgm:t>
        <a:bodyPr/>
        <a:lstStyle/>
        <a:p>
          <a:endParaRPr lang="en-US"/>
        </a:p>
      </dgm:t>
    </dgm:pt>
    <dgm:pt modelId="{2807BADA-20B4-469E-A834-216B9F7C48EB}">
      <dgm:prSet custT="1"/>
      <dgm:spPr/>
      <dgm:t>
        <a:bodyPr/>
        <a:lstStyle/>
        <a:p>
          <a:r>
            <a:rPr lang="en-US" sz="2200" b="0" i="0" u="none" dirty="0" smtClean="0"/>
            <a:t>The liquid adhesives must penetrate into the surface</a:t>
          </a:r>
          <a:endParaRPr lang="en-US" sz="2200" b="0" i="0" u="none" dirty="0"/>
        </a:p>
      </dgm:t>
    </dgm:pt>
    <dgm:pt modelId="{9B4ECD7E-F427-4B5B-A64A-224D379C3EB5}" type="parTrans" cxnId="{774EB1FA-A219-420A-BD60-5B50BEE6037A}">
      <dgm:prSet/>
      <dgm:spPr/>
      <dgm:t>
        <a:bodyPr/>
        <a:lstStyle/>
        <a:p>
          <a:endParaRPr lang="en-US"/>
        </a:p>
      </dgm:t>
    </dgm:pt>
    <dgm:pt modelId="{1A12673B-F7F5-48AB-8FF7-99F0DF08E18A}" type="sibTrans" cxnId="{774EB1FA-A219-420A-BD60-5B50BEE6037A}">
      <dgm:prSet/>
      <dgm:spPr/>
      <dgm:t>
        <a:bodyPr/>
        <a:lstStyle/>
        <a:p>
          <a:endParaRPr lang="en-US"/>
        </a:p>
      </dgm:t>
    </dgm:pt>
    <dgm:pt modelId="{054DBBE2-37AB-42ED-861B-54523F282D3F}" type="pres">
      <dgm:prSet presAssocID="{6A29225D-D5EB-41CB-8465-DA0A64452371}" presName="theList" presStyleCnt="0">
        <dgm:presLayoutVars>
          <dgm:dir/>
          <dgm:animLvl val="lvl"/>
          <dgm:resizeHandles val="exact"/>
        </dgm:presLayoutVars>
      </dgm:prSet>
      <dgm:spPr/>
      <dgm:t>
        <a:bodyPr/>
        <a:lstStyle/>
        <a:p>
          <a:endParaRPr lang="en-US"/>
        </a:p>
      </dgm:t>
    </dgm:pt>
    <dgm:pt modelId="{D3135D21-E1E1-4C07-A875-55E0622A772F}" type="pres">
      <dgm:prSet presAssocID="{80C4B2CC-9226-4B43-A6E1-4786839DAA57}" presName="compNode" presStyleCnt="0"/>
      <dgm:spPr/>
      <dgm:t>
        <a:bodyPr/>
        <a:lstStyle/>
        <a:p>
          <a:endParaRPr lang="en-US"/>
        </a:p>
      </dgm:t>
    </dgm:pt>
    <dgm:pt modelId="{EAC9721A-F5F9-4999-8729-F6233A1C856A}" type="pres">
      <dgm:prSet presAssocID="{80C4B2CC-9226-4B43-A6E1-4786839DAA57}" presName="aNode" presStyleLbl="bgShp" presStyleIdx="0" presStyleCnt="3" custLinFactNeighborX="-38"/>
      <dgm:spPr/>
      <dgm:t>
        <a:bodyPr/>
        <a:lstStyle/>
        <a:p>
          <a:endParaRPr lang="en-US"/>
        </a:p>
      </dgm:t>
    </dgm:pt>
    <dgm:pt modelId="{8A0E0AEC-E328-4B88-B0D6-95ECF619ADB7}" type="pres">
      <dgm:prSet presAssocID="{80C4B2CC-9226-4B43-A6E1-4786839DAA57}" presName="textNode" presStyleLbl="bgShp" presStyleIdx="0" presStyleCnt="3"/>
      <dgm:spPr/>
      <dgm:t>
        <a:bodyPr/>
        <a:lstStyle/>
        <a:p>
          <a:endParaRPr lang="en-US"/>
        </a:p>
      </dgm:t>
    </dgm:pt>
    <dgm:pt modelId="{2BBFF5FC-0E22-4756-9640-5AF935F2493D}" type="pres">
      <dgm:prSet presAssocID="{80C4B2CC-9226-4B43-A6E1-4786839DAA57}" presName="compChildNode" presStyleCnt="0"/>
      <dgm:spPr/>
      <dgm:t>
        <a:bodyPr/>
        <a:lstStyle/>
        <a:p>
          <a:endParaRPr lang="en-US"/>
        </a:p>
      </dgm:t>
    </dgm:pt>
    <dgm:pt modelId="{A71840A3-F004-4D2B-B3AE-A6E56D5A5432}" type="pres">
      <dgm:prSet presAssocID="{80C4B2CC-9226-4B43-A6E1-4786839DAA57}" presName="theInnerList" presStyleCnt="0"/>
      <dgm:spPr/>
      <dgm:t>
        <a:bodyPr/>
        <a:lstStyle/>
        <a:p>
          <a:endParaRPr lang="en-US"/>
        </a:p>
      </dgm:t>
    </dgm:pt>
    <dgm:pt modelId="{931D77D2-983C-4CB4-954D-A15B7759A7A5}" type="pres">
      <dgm:prSet presAssocID="{9DA7493D-C625-4B6A-8518-E6EA19274846}" presName="childNode" presStyleLbl="node1" presStyleIdx="0" presStyleCnt="4">
        <dgm:presLayoutVars>
          <dgm:bulletEnabled val="1"/>
        </dgm:presLayoutVars>
      </dgm:prSet>
      <dgm:spPr/>
      <dgm:t>
        <a:bodyPr/>
        <a:lstStyle/>
        <a:p>
          <a:endParaRPr lang="en-US"/>
        </a:p>
      </dgm:t>
    </dgm:pt>
    <dgm:pt modelId="{627D81BB-C42E-41A1-89FF-79F9A0CE9AA3}" type="pres">
      <dgm:prSet presAssocID="{80C4B2CC-9226-4B43-A6E1-4786839DAA57}" presName="aSpace" presStyleCnt="0"/>
      <dgm:spPr/>
      <dgm:t>
        <a:bodyPr/>
        <a:lstStyle/>
        <a:p>
          <a:endParaRPr lang="en-US"/>
        </a:p>
      </dgm:t>
    </dgm:pt>
    <dgm:pt modelId="{4126E28B-AC62-4C65-B6A5-0B628A36AC2E}" type="pres">
      <dgm:prSet presAssocID="{3B47731E-CAFC-4286-803D-6F01623373EA}" presName="compNode" presStyleCnt="0"/>
      <dgm:spPr/>
      <dgm:t>
        <a:bodyPr/>
        <a:lstStyle/>
        <a:p>
          <a:endParaRPr lang="en-US"/>
        </a:p>
      </dgm:t>
    </dgm:pt>
    <dgm:pt modelId="{CBF97370-7616-482D-8975-D6A2563708FD}" type="pres">
      <dgm:prSet presAssocID="{3B47731E-CAFC-4286-803D-6F01623373EA}" presName="aNode" presStyleLbl="bgShp" presStyleIdx="1" presStyleCnt="3"/>
      <dgm:spPr/>
      <dgm:t>
        <a:bodyPr/>
        <a:lstStyle/>
        <a:p>
          <a:endParaRPr lang="en-US"/>
        </a:p>
      </dgm:t>
    </dgm:pt>
    <dgm:pt modelId="{479FFCAF-6EAE-4C45-AA99-01618CFFC9DB}" type="pres">
      <dgm:prSet presAssocID="{3B47731E-CAFC-4286-803D-6F01623373EA}" presName="textNode" presStyleLbl="bgShp" presStyleIdx="1" presStyleCnt="3"/>
      <dgm:spPr/>
      <dgm:t>
        <a:bodyPr/>
        <a:lstStyle/>
        <a:p>
          <a:endParaRPr lang="en-US"/>
        </a:p>
      </dgm:t>
    </dgm:pt>
    <dgm:pt modelId="{67757762-5D40-495B-A9F3-EF9F4AC98B37}" type="pres">
      <dgm:prSet presAssocID="{3B47731E-CAFC-4286-803D-6F01623373EA}" presName="compChildNode" presStyleCnt="0"/>
      <dgm:spPr/>
      <dgm:t>
        <a:bodyPr/>
        <a:lstStyle/>
        <a:p>
          <a:endParaRPr lang="en-US"/>
        </a:p>
      </dgm:t>
    </dgm:pt>
    <dgm:pt modelId="{AB367B21-A7D1-4DE0-82B7-C3FD879B0965}" type="pres">
      <dgm:prSet presAssocID="{3B47731E-CAFC-4286-803D-6F01623373EA}" presName="theInnerList" presStyleCnt="0"/>
      <dgm:spPr/>
      <dgm:t>
        <a:bodyPr/>
        <a:lstStyle/>
        <a:p>
          <a:endParaRPr lang="en-US"/>
        </a:p>
      </dgm:t>
    </dgm:pt>
    <dgm:pt modelId="{4A368C3E-5D50-4624-AAD8-8C5BEA4C0189}" type="pres">
      <dgm:prSet presAssocID="{DB38EF9E-C0F7-4462-9512-13DB584DF6E0}" presName="childNode" presStyleLbl="node1" presStyleIdx="1" presStyleCnt="4" custScaleY="216130" custLinFactY="-15806" custLinFactNeighborY="-100000">
        <dgm:presLayoutVars>
          <dgm:bulletEnabled val="1"/>
        </dgm:presLayoutVars>
      </dgm:prSet>
      <dgm:spPr/>
      <dgm:t>
        <a:bodyPr/>
        <a:lstStyle/>
        <a:p>
          <a:endParaRPr lang="en-US"/>
        </a:p>
      </dgm:t>
    </dgm:pt>
    <dgm:pt modelId="{7CD15E77-170F-468B-A5D5-22BB19555D28}" type="pres">
      <dgm:prSet presAssocID="{DB38EF9E-C0F7-4462-9512-13DB584DF6E0}" presName="aSpace2" presStyleCnt="0"/>
      <dgm:spPr/>
      <dgm:t>
        <a:bodyPr/>
        <a:lstStyle/>
        <a:p>
          <a:endParaRPr lang="en-US"/>
        </a:p>
      </dgm:t>
    </dgm:pt>
    <dgm:pt modelId="{B1E734C3-613B-43DA-B916-76F7E1AFC848}" type="pres">
      <dgm:prSet presAssocID="{75C7718D-3AD2-41B1-9B8D-4D8DBDA9EBD4}" presName="childNode" presStyleLbl="node1" presStyleIdx="2" presStyleCnt="4" custScaleY="282177">
        <dgm:presLayoutVars>
          <dgm:bulletEnabled val="1"/>
        </dgm:presLayoutVars>
      </dgm:prSet>
      <dgm:spPr/>
      <dgm:t>
        <a:bodyPr/>
        <a:lstStyle/>
        <a:p>
          <a:endParaRPr lang="en-US"/>
        </a:p>
      </dgm:t>
    </dgm:pt>
    <dgm:pt modelId="{C52375A0-E407-47C9-A26F-B43D926C208F}" type="pres">
      <dgm:prSet presAssocID="{3B47731E-CAFC-4286-803D-6F01623373EA}" presName="aSpace" presStyleCnt="0"/>
      <dgm:spPr/>
      <dgm:t>
        <a:bodyPr/>
        <a:lstStyle/>
        <a:p>
          <a:endParaRPr lang="en-US"/>
        </a:p>
      </dgm:t>
    </dgm:pt>
    <dgm:pt modelId="{E9D0A0C6-5BD1-4FD5-A4F4-CF18E0645D3E}" type="pres">
      <dgm:prSet presAssocID="{0151CD8C-4975-41C0-B273-FA1F20DF52DA}" presName="compNode" presStyleCnt="0"/>
      <dgm:spPr/>
      <dgm:t>
        <a:bodyPr/>
        <a:lstStyle/>
        <a:p>
          <a:endParaRPr lang="en-US"/>
        </a:p>
      </dgm:t>
    </dgm:pt>
    <dgm:pt modelId="{9645AF79-882A-41B2-8B09-6F79BA94D74E}" type="pres">
      <dgm:prSet presAssocID="{0151CD8C-4975-41C0-B273-FA1F20DF52DA}" presName="aNode" presStyleLbl="bgShp" presStyleIdx="2" presStyleCnt="3"/>
      <dgm:spPr/>
      <dgm:t>
        <a:bodyPr/>
        <a:lstStyle/>
        <a:p>
          <a:endParaRPr lang="en-US"/>
        </a:p>
      </dgm:t>
    </dgm:pt>
    <dgm:pt modelId="{5DA153B1-366E-40B1-A734-7DE834F4D628}" type="pres">
      <dgm:prSet presAssocID="{0151CD8C-4975-41C0-B273-FA1F20DF52DA}" presName="textNode" presStyleLbl="bgShp" presStyleIdx="2" presStyleCnt="3"/>
      <dgm:spPr/>
      <dgm:t>
        <a:bodyPr/>
        <a:lstStyle/>
        <a:p>
          <a:endParaRPr lang="en-US"/>
        </a:p>
      </dgm:t>
    </dgm:pt>
    <dgm:pt modelId="{BA57AD2B-0371-497A-8D14-2FF161A58BC8}" type="pres">
      <dgm:prSet presAssocID="{0151CD8C-4975-41C0-B273-FA1F20DF52DA}" presName="compChildNode" presStyleCnt="0"/>
      <dgm:spPr/>
      <dgm:t>
        <a:bodyPr/>
        <a:lstStyle/>
        <a:p>
          <a:endParaRPr lang="en-US"/>
        </a:p>
      </dgm:t>
    </dgm:pt>
    <dgm:pt modelId="{EC5A1CF9-D095-4960-9E00-859F482FE5C9}" type="pres">
      <dgm:prSet presAssocID="{0151CD8C-4975-41C0-B273-FA1F20DF52DA}" presName="theInnerList" presStyleCnt="0"/>
      <dgm:spPr/>
      <dgm:t>
        <a:bodyPr/>
        <a:lstStyle/>
        <a:p>
          <a:endParaRPr lang="en-US"/>
        </a:p>
      </dgm:t>
    </dgm:pt>
    <dgm:pt modelId="{6E1F6368-2865-4020-BC21-4BE7DB019CC6}" type="pres">
      <dgm:prSet presAssocID="{2807BADA-20B4-469E-A834-216B9F7C48EB}" presName="childNode" presStyleLbl="node1" presStyleIdx="3" presStyleCnt="4">
        <dgm:presLayoutVars>
          <dgm:bulletEnabled val="1"/>
        </dgm:presLayoutVars>
      </dgm:prSet>
      <dgm:spPr/>
      <dgm:t>
        <a:bodyPr/>
        <a:lstStyle/>
        <a:p>
          <a:endParaRPr lang="en-US"/>
        </a:p>
      </dgm:t>
    </dgm:pt>
  </dgm:ptLst>
  <dgm:cxnLst>
    <dgm:cxn modelId="{C9EBAB9A-0A2A-45BB-9B89-666E089A0889}" type="presOf" srcId="{9DA7493D-C625-4B6A-8518-E6EA19274846}" destId="{931D77D2-983C-4CB4-954D-A15B7759A7A5}" srcOrd="0" destOrd="0" presId="urn:microsoft.com/office/officeart/2005/8/layout/lProcess2"/>
    <dgm:cxn modelId="{8CE49836-3FA5-4BF0-93C7-BA1217A49A8A}" type="presOf" srcId="{6A29225D-D5EB-41CB-8465-DA0A64452371}" destId="{054DBBE2-37AB-42ED-861B-54523F282D3F}" srcOrd="0" destOrd="0" presId="urn:microsoft.com/office/officeart/2005/8/layout/lProcess2"/>
    <dgm:cxn modelId="{230ACB1A-0FD4-4C59-AFFD-F77E4FC559B7}" type="presOf" srcId="{80C4B2CC-9226-4B43-A6E1-4786839DAA57}" destId="{8A0E0AEC-E328-4B88-B0D6-95ECF619ADB7}" srcOrd="1" destOrd="0" presId="urn:microsoft.com/office/officeart/2005/8/layout/lProcess2"/>
    <dgm:cxn modelId="{320F0A48-6011-4B77-A947-7567B4D61ED4}" type="presOf" srcId="{80C4B2CC-9226-4B43-A6E1-4786839DAA57}" destId="{EAC9721A-F5F9-4999-8729-F6233A1C856A}" srcOrd="0" destOrd="0" presId="urn:microsoft.com/office/officeart/2005/8/layout/lProcess2"/>
    <dgm:cxn modelId="{90E01BAD-3B81-4AB1-BB8F-F89F7D971755}" type="presOf" srcId="{2807BADA-20B4-469E-A834-216B9F7C48EB}" destId="{6E1F6368-2865-4020-BC21-4BE7DB019CC6}" srcOrd="0" destOrd="0" presId="urn:microsoft.com/office/officeart/2005/8/layout/lProcess2"/>
    <dgm:cxn modelId="{F640BCDE-8F21-4CCA-A70B-601FB5E42908}" srcId="{3B47731E-CAFC-4286-803D-6F01623373EA}" destId="{DB38EF9E-C0F7-4462-9512-13DB584DF6E0}" srcOrd="0" destOrd="0" parTransId="{2A2EE914-F9BA-439F-A746-EEE063F97764}" sibTransId="{119C2773-9C4D-401D-BA5A-F6406A2D9A09}"/>
    <dgm:cxn modelId="{A354096E-5CCD-4D68-9234-EF9D9016BB38}" type="presOf" srcId="{DB38EF9E-C0F7-4462-9512-13DB584DF6E0}" destId="{4A368C3E-5D50-4624-AAD8-8C5BEA4C0189}" srcOrd="0" destOrd="0" presId="urn:microsoft.com/office/officeart/2005/8/layout/lProcess2"/>
    <dgm:cxn modelId="{DF7B0F1C-2690-48C8-A59A-F36AA4E07B9D}" type="presOf" srcId="{3B47731E-CAFC-4286-803D-6F01623373EA}" destId="{479FFCAF-6EAE-4C45-AA99-01618CFFC9DB}" srcOrd="1" destOrd="0" presId="urn:microsoft.com/office/officeart/2005/8/layout/lProcess2"/>
    <dgm:cxn modelId="{7C6472B1-4E31-4FD0-8FDD-0B2017F08DF7}" srcId="{6A29225D-D5EB-41CB-8465-DA0A64452371}" destId="{3B47731E-CAFC-4286-803D-6F01623373EA}" srcOrd="1" destOrd="0" parTransId="{2944611B-E66D-413E-8897-A89C7545F94B}" sibTransId="{8DED95F0-CF56-4500-B8AF-4A5B4C93D85A}"/>
    <dgm:cxn modelId="{06321718-EF14-43F3-8300-9BBAE9F18B48}" type="presOf" srcId="{75C7718D-3AD2-41B1-9B8D-4D8DBDA9EBD4}" destId="{B1E734C3-613B-43DA-B916-76F7E1AFC848}" srcOrd="0" destOrd="0" presId="urn:microsoft.com/office/officeart/2005/8/layout/lProcess2"/>
    <dgm:cxn modelId="{85C2757A-8645-4DE7-A7A4-8848D3CA8F7E}" srcId="{6A29225D-D5EB-41CB-8465-DA0A64452371}" destId="{80C4B2CC-9226-4B43-A6E1-4786839DAA57}" srcOrd="0" destOrd="0" parTransId="{4F007474-0644-41E5-8985-C909EA09D302}" sibTransId="{A63C8391-5B75-4E69-916E-271AA306F23D}"/>
    <dgm:cxn modelId="{28743F98-2FC9-4D63-BF04-2379F8467997}" type="presOf" srcId="{0151CD8C-4975-41C0-B273-FA1F20DF52DA}" destId="{9645AF79-882A-41B2-8B09-6F79BA94D74E}" srcOrd="0" destOrd="0" presId="urn:microsoft.com/office/officeart/2005/8/layout/lProcess2"/>
    <dgm:cxn modelId="{3C81666F-BC64-4AA6-9FDA-21F9862840D2}" srcId="{6A29225D-D5EB-41CB-8465-DA0A64452371}" destId="{0151CD8C-4975-41C0-B273-FA1F20DF52DA}" srcOrd="2" destOrd="0" parTransId="{32C27371-CD85-4364-BF03-D291D0427AF7}" sibTransId="{DBE184B6-E488-45E4-90AE-2B6BD5D2BDB5}"/>
    <dgm:cxn modelId="{9E506866-797D-4D81-BC41-125FA7684176}" srcId="{3B47731E-CAFC-4286-803D-6F01623373EA}" destId="{75C7718D-3AD2-41B1-9B8D-4D8DBDA9EBD4}" srcOrd="1" destOrd="0" parTransId="{E4625494-F594-4447-9A30-C42DB0ADA411}" sibTransId="{1C3BFCF3-A1E1-403B-96D8-734B022E8838}"/>
    <dgm:cxn modelId="{474E690C-BFAD-40EF-B32E-D618BA75C50B}" type="presOf" srcId="{3B47731E-CAFC-4286-803D-6F01623373EA}" destId="{CBF97370-7616-482D-8975-D6A2563708FD}" srcOrd="0" destOrd="0" presId="urn:microsoft.com/office/officeart/2005/8/layout/lProcess2"/>
    <dgm:cxn modelId="{71593669-B076-4969-85C8-53A9B31B65C1}" type="presOf" srcId="{0151CD8C-4975-41C0-B273-FA1F20DF52DA}" destId="{5DA153B1-366E-40B1-A734-7DE834F4D628}" srcOrd="1" destOrd="0" presId="urn:microsoft.com/office/officeart/2005/8/layout/lProcess2"/>
    <dgm:cxn modelId="{D3919BA9-1652-4E11-8A07-61CDABE47732}" srcId="{80C4B2CC-9226-4B43-A6E1-4786839DAA57}" destId="{9DA7493D-C625-4B6A-8518-E6EA19274846}" srcOrd="0" destOrd="0" parTransId="{ABD7A86B-B550-4D50-8A4D-BABCBE5FC331}" sibTransId="{F77D71AE-75AA-47C1-B465-659B2EC071C8}"/>
    <dgm:cxn modelId="{774EB1FA-A219-420A-BD60-5B50BEE6037A}" srcId="{0151CD8C-4975-41C0-B273-FA1F20DF52DA}" destId="{2807BADA-20B4-469E-A834-216B9F7C48EB}" srcOrd="0" destOrd="0" parTransId="{9B4ECD7E-F427-4B5B-A64A-224D379C3EB5}" sibTransId="{1A12673B-F7F5-48AB-8FF7-99F0DF08E18A}"/>
    <dgm:cxn modelId="{D56F93CE-5ABF-4518-BB40-9D659115C68D}" type="presParOf" srcId="{054DBBE2-37AB-42ED-861B-54523F282D3F}" destId="{D3135D21-E1E1-4C07-A875-55E0622A772F}" srcOrd="0" destOrd="0" presId="urn:microsoft.com/office/officeart/2005/8/layout/lProcess2"/>
    <dgm:cxn modelId="{995F7ADF-5855-40F1-AA28-F836AFF03AC6}" type="presParOf" srcId="{D3135D21-E1E1-4C07-A875-55E0622A772F}" destId="{EAC9721A-F5F9-4999-8729-F6233A1C856A}" srcOrd="0" destOrd="0" presId="urn:microsoft.com/office/officeart/2005/8/layout/lProcess2"/>
    <dgm:cxn modelId="{5DCDFF69-4AB0-406F-8D94-4E2ACE1FAD3B}" type="presParOf" srcId="{D3135D21-E1E1-4C07-A875-55E0622A772F}" destId="{8A0E0AEC-E328-4B88-B0D6-95ECF619ADB7}" srcOrd="1" destOrd="0" presId="urn:microsoft.com/office/officeart/2005/8/layout/lProcess2"/>
    <dgm:cxn modelId="{8FE7F032-21EA-4EB6-BB1E-A267FAF39F3B}" type="presParOf" srcId="{D3135D21-E1E1-4C07-A875-55E0622A772F}" destId="{2BBFF5FC-0E22-4756-9640-5AF935F2493D}" srcOrd="2" destOrd="0" presId="urn:microsoft.com/office/officeart/2005/8/layout/lProcess2"/>
    <dgm:cxn modelId="{43910483-3AD2-4F02-8B06-8DC531B9B988}" type="presParOf" srcId="{2BBFF5FC-0E22-4756-9640-5AF935F2493D}" destId="{A71840A3-F004-4D2B-B3AE-A6E56D5A5432}" srcOrd="0" destOrd="0" presId="urn:microsoft.com/office/officeart/2005/8/layout/lProcess2"/>
    <dgm:cxn modelId="{19DC7B93-F271-49D1-9398-4F24D78150A7}" type="presParOf" srcId="{A71840A3-F004-4D2B-B3AE-A6E56D5A5432}" destId="{931D77D2-983C-4CB4-954D-A15B7759A7A5}" srcOrd="0" destOrd="0" presId="urn:microsoft.com/office/officeart/2005/8/layout/lProcess2"/>
    <dgm:cxn modelId="{03C48364-B292-4421-8A0B-2B2590D41393}" type="presParOf" srcId="{054DBBE2-37AB-42ED-861B-54523F282D3F}" destId="{627D81BB-C42E-41A1-89FF-79F9A0CE9AA3}" srcOrd="1" destOrd="0" presId="urn:microsoft.com/office/officeart/2005/8/layout/lProcess2"/>
    <dgm:cxn modelId="{42570D97-9CD6-40BA-86DE-4663B7C33F30}" type="presParOf" srcId="{054DBBE2-37AB-42ED-861B-54523F282D3F}" destId="{4126E28B-AC62-4C65-B6A5-0B628A36AC2E}" srcOrd="2" destOrd="0" presId="urn:microsoft.com/office/officeart/2005/8/layout/lProcess2"/>
    <dgm:cxn modelId="{487DA6D5-263F-481B-8558-E12A58CE3FED}" type="presParOf" srcId="{4126E28B-AC62-4C65-B6A5-0B628A36AC2E}" destId="{CBF97370-7616-482D-8975-D6A2563708FD}" srcOrd="0" destOrd="0" presId="urn:microsoft.com/office/officeart/2005/8/layout/lProcess2"/>
    <dgm:cxn modelId="{2617423C-7EE5-4307-A9AB-1FF4CF8083BF}" type="presParOf" srcId="{4126E28B-AC62-4C65-B6A5-0B628A36AC2E}" destId="{479FFCAF-6EAE-4C45-AA99-01618CFFC9DB}" srcOrd="1" destOrd="0" presId="urn:microsoft.com/office/officeart/2005/8/layout/lProcess2"/>
    <dgm:cxn modelId="{273F596C-4022-4C69-97AE-9724C539B22A}" type="presParOf" srcId="{4126E28B-AC62-4C65-B6A5-0B628A36AC2E}" destId="{67757762-5D40-495B-A9F3-EF9F4AC98B37}" srcOrd="2" destOrd="0" presId="urn:microsoft.com/office/officeart/2005/8/layout/lProcess2"/>
    <dgm:cxn modelId="{23BEE82E-F28E-4805-A114-CE47453DD1F3}" type="presParOf" srcId="{67757762-5D40-495B-A9F3-EF9F4AC98B37}" destId="{AB367B21-A7D1-4DE0-82B7-C3FD879B0965}" srcOrd="0" destOrd="0" presId="urn:microsoft.com/office/officeart/2005/8/layout/lProcess2"/>
    <dgm:cxn modelId="{E06AB574-BCDA-478A-A91E-F471993FFBC7}" type="presParOf" srcId="{AB367B21-A7D1-4DE0-82B7-C3FD879B0965}" destId="{4A368C3E-5D50-4624-AAD8-8C5BEA4C0189}" srcOrd="0" destOrd="0" presId="urn:microsoft.com/office/officeart/2005/8/layout/lProcess2"/>
    <dgm:cxn modelId="{5C749D4C-E7D1-46C4-9D9E-ED2BD14624E8}" type="presParOf" srcId="{AB367B21-A7D1-4DE0-82B7-C3FD879B0965}" destId="{7CD15E77-170F-468B-A5D5-22BB19555D28}" srcOrd="1" destOrd="0" presId="urn:microsoft.com/office/officeart/2005/8/layout/lProcess2"/>
    <dgm:cxn modelId="{D97E9321-DF8B-45BA-A6F7-D6393DA182D4}" type="presParOf" srcId="{AB367B21-A7D1-4DE0-82B7-C3FD879B0965}" destId="{B1E734C3-613B-43DA-B916-76F7E1AFC848}" srcOrd="2" destOrd="0" presId="urn:microsoft.com/office/officeart/2005/8/layout/lProcess2"/>
    <dgm:cxn modelId="{C097579D-251F-4180-816A-594EF7BC2840}" type="presParOf" srcId="{054DBBE2-37AB-42ED-861B-54523F282D3F}" destId="{C52375A0-E407-47C9-A26F-B43D926C208F}" srcOrd="3" destOrd="0" presId="urn:microsoft.com/office/officeart/2005/8/layout/lProcess2"/>
    <dgm:cxn modelId="{B6BEB0BC-CFE7-4C46-B705-AEC2E588DE2E}" type="presParOf" srcId="{054DBBE2-37AB-42ED-861B-54523F282D3F}" destId="{E9D0A0C6-5BD1-4FD5-A4F4-CF18E0645D3E}" srcOrd="4" destOrd="0" presId="urn:microsoft.com/office/officeart/2005/8/layout/lProcess2"/>
    <dgm:cxn modelId="{775A08F7-8107-4B31-A386-2E53061AD3BA}" type="presParOf" srcId="{E9D0A0C6-5BD1-4FD5-A4F4-CF18E0645D3E}" destId="{9645AF79-882A-41B2-8B09-6F79BA94D74E}" srcOrd="0" destOrd="0" presId="urn:microsoft.com/office/officeart/2005/8/layout/lProcess2"/>
    <dgm:cxn modelId="{7C10DB68-11D9-461A-BB01-23CC83D31D17}" type="presParOf" srcId="{E9D0A0C6-5BD1-4FD5-A4F4-CF18E0645D3E}" destId="{5DA153B1-366E-40B1-A734-7DE834F4D628}" srcOrd="1" destOrd="0" presId="urn:microsoft.com/office/officeart/2005/8/layout/lProcess2"/>
    <dgm:cxn modelId="{05D5ED3F-F4E0-419B-A623-B06EBB6DD2FE}" type="presParOf" srcId="{E9D0A0C6-5BD1-4FD5-A4F4-CF18E0645D3E}" destId="{BA57AD2B-0371-497A-8D14-2FF161A58BC8}" srcOrd="2" destOrd="0" presId="urn:microsoft.com/office/officeart/2005/8/layout/lProcess2"/>
    <dgm:cxn modelId="{E8AB5581-6B60-4B92-9601-62F0CB291FBE}" type="presParOf" srcId="{BA57AD2B-0371-497A-8D14-2FF161A58BC8}" destId="{EC5A1CF9-D095-4960-9E00-859F482FE5C9}" srcOrd="0" destOrd="0" presId="urn:microsoft.com/office/officeart/2005/8/layout/lProcess2"/>
    <dgm:cxn modelId="{B7C9BCB5-5D36-40F0-A135-CAF95D262AA9}" type="presParOf" srcId="{EC5A1CF9-D095-4960-9E00-859F482FE5C9}" destId="{6E1F6368-2865-4020-BC21-4BE7DB019CC6}" srcOrd="0" destOrd="0" presId="urn:microsoft.com/office/officeart/2005/8/layout/lProcess2"/>
  </dgm:cxnLst>
  <dgm:bg/>
  <dgm:whole/>
</dgm:dataModel>
</file>

<file path=ppt/diagrams/data2.xml><?xml version="1.0" encoding="utf-8"?>
<dgm:dataModel xmlns:dgm="http://schemas.openxmlformats.org/drawingml/2006/diagram" xmlns:a="http://schemas.openxmlformats.org/drawingml/2006/main">
  <dgm:ptLst>
    <dgm:pt modelId="{4F047EDF-C714-46CE-8F2D-E98F4762B874}" type="doc">
      <dgm:prSet loTypeId="urn:microsoft.com/office/officeart/2005/8/layout/radial1" loCatId="cycle" qsTypeId="urn:microsoft.com/office/officeart/2005/8/quickstyle/simple5" qsCatId="simple" csTypeId="urn:microsoft.com/office/officeart/2005/8/colors/colorful1" csCatId="colorful" phldr="1"/>
      <dgm:spPr/>
      <dgm:t>
        <a:bodyPr/>
        <a:lstStyle/>
        <a:p>
          <a:endParaRPr lang="en-US"/>
        </a:p>
      </dgm:t>
    </dgm:pt>
    <dgm:pt modelId="{41269639-F53A-4D60-B6D7-D306985522DD}">
      <dgm:prSet phldrT="[Text]" custT="1"/>
      <dgm:spPr/>
      <dgm:t>
        <a:bodyPr/>
        <a:lstStyle/>
        <a:p>
          <a:r>
            <a:rPr lang="en-US" sz="2200" b="1" i="0" dirty="0" smtClean="0"/>
            <a:t>Effects</a:t>
          </a:r>
          <a:endParaRPr lang="en-US" sz="2200" dirty="0"/>
        </a:p>
      </dgm:t>
    </dgm:pt>
    <dgm:pt modelId="{204F5015-F7AC-4964-A6A9-4E62FA39889E}" type="parTrans" cxnId="{0C2B8C43-FC01-47B3-8C0A-721E3915BE52}">
      <dgm:prSet/>
      <dgm:spPr/>
      <dgm:t>
        <a:bodyPr/>
        <a:lstStyle/>
        <a:p>
          <a:endParaRPr lang="en-US"/>
        </a:p>
      </dgm:t>
    </dgm:pt>
    <dgm:pt modelId="{8DA7B787-C07F-47A2-ADFC-0638460426F2}" type="sibTrans" cxnId="{0C2B8C43-FC01-47B3-8C0A-721E3915BE52}">
      <dgm:prSet/>
      <dgm:spPr/>
      <dgm:t>
        <a:bodyPr/>
        <a:lstStyle/>
        <a:p>
          <a:endParaRPr lang="en-US"/>
        </a:p>
      </dgm:t>
    </dgm:pt>
    <dgm:pt modelId="{F8432D12-CD53-42BB-B81C-88A88B53CCF1}">
      <dgm:prSet custT="1"/>
      <dgm:spPr/>
      <dgm:t>
        <a:bodyPr/>
        <a:lstStyle/>
        <a:p>
          <a:r>
            <a:rPr lang="en-US" sz="2200" i="0" dirty="0" smtClean="0"/>
            <a:t> Remove residual pellicle</a:t>
          </a:r>
        </a:p>
      </dgm:t>
    </dgm:pt>
    <dgm:pt modelId="{BE76A478-C0EE-44B6-A295-EA342648F531}" type="parTrans" cxnId="{0FB68ED0-C126-40F4-93E1-6E89EAFD9059}">
      <dgm:prSet/>
      <dgm:spPr/>
      <dgm:t>
        <a:bodyPr/>
        <a:lstStyle/>
        <a:p>
          <a:endParaRPr lang="en-US"/>
        </a:p>
      </dgm:t>
    </dgm:pt>
    <dgm:pt modelId="{707182ED-499B-4FB0-8FDC-0853EA740149}" type="sibTrans" cxnId="{0FB68ED0-C126-40F4-93E1-6E89EAFD9059}">
      <dgm:prSet/>
      <dgm:spPr/>
      <dgm:t>
        <a:bodyPr/>
        <a:lstStyle/>
        <a:p>
          <a:endParaRPr lang="en-US"/>
        </a:p>
      </dgm:t>
    </dgm:pt>
    <dgm:pt modelId="{6121F455-232B-4B89-A383-C18A1ABC2A1C}">
      <dgm:prSet custT="1"/>
      <dgm:spPr/>
      <dgm:t>
        <a:bodyPr/>
        <a:lstStyle/>
        <a:p>
          <a:r>
            <a:rPr lang="en-US" sz="2200" i="0" dirty="0" smtClean="0"/>
            <a:t> Creates  porous layer</a:t>
          </a:r>
        </a:p>
      </dgm:t>
    </dgm:pt>
    <dgm:pt modelId="{E9BD1C77-DF07-4A5A-9C5B-BC288F8F8E8E}" type="parTrans" cxnId="{F1D77DB8-3BC3-4F5F-8ECE-2DB6F4CB921B}">
      <dgm:prSet/>
      <dgm:spPr/>
      <dgm:t>
        <a:bodyPr/>
        <a:lstStyle/>
        <a:p>
          <a:endParaRPr lang="en-US"/>
        </a:p>
      </dgm:t>
    </dgm:pt>
    <dgm:pt modelId="{D9A29217-D25E-45CC-BBAE-8DA54D952A7A}" type="sibTrans" cxnId="{F1D77DB8-3BC3-4F5F-8ECE-2DB6F4CB921B}">
      <dgm:prSet/>
      <dgm:spPr/>
      <dgm:t>
        <a:bodyPr/>
        <a:lstStyle/>
        <a:p>
          <a:endParaRPr lang="en-US"/>
        </a:p>
      </dgm:t>
    </dgm:pt>
    <dgm:pt modelId="{EB306D72-E9E1-4FE2-926D-1B8E4079A487}">
      <dgm:prSet custT="1"/>
      <dgm:spPr/>
      <dgm:t>
        <a:bodyPr/>
        <a:lstStyle/>
        <a:p>
          <a:r>
            <a:rPr lang="en-US" sz="2200" i="0" dirty="0" smtClean="0"/>
            <a:t> Increase </a:t>
          </a:r>
          <a:r>
            <a:rPr lang="en-US" sz="2200" i="0" dirty="0" err="1" smtClean="0"/>
            <a:t>wettability</a:t>
          </a:r>
          <a:r>
            <a:rPr lang="en-US" sz="2200" i="0" dirty="0" smtClean="0"/>
            <a:t> </a:t>
          </a:r>
        </a:p>
      </dgm:t>
    </dgm:pt>
    <dgm:pt modelId="{53CAC3B0-3B28-44FF-A6B4-2930D1238811}" type="parTrans" cxnId="{C5E1D2BB-3D11-4F70-8295-0615EA17EA10}">
      <dgm:prSet/>
      <dgm:spPr/>
      <dgm:t>
        <a:bodyPr/>
        <a:lstStyle/>
        <a:p>
          <a:endParaRPr lang="en-US"/>
        </a:p>
      </dgm:t>
    </dgm:pt>
    <dgm:pt modelId="{509C7645-FE58-47E5-8B7D-A98669AE1869}" type="sibTrans" cxnId="{C5E1D2BB-3D11-4F70-8295-0615EA17EA10}">
      <dgm:prSet/>
      <dgm:spPr/>
      <dgm:t>
        <a:bodyPr/>
        <a:lstStyle/>
        <a:p>
          <a:endParaRPr lang="en-US"/>
        </a:p>
      </dgm:t>
    </dgm:pt>
    <dgm:pt modelId="{D7F5EA1A-6843-475E-807F-6958EB728E7B}">
      <dgm:prSet custT="1"/>
      <dgm:spPr/>
      <dgm:t>
        <a:bodyPr/>
        <a:lstStyle/>
        <a:p>
          <a:r>
            <a:rPr lang="en-US" sz="2200" i="0" dirty="0" smtClean="0"/>
            <a:t> Increase surface area</a:t>
          </a:r>
        </a:p>
      </dgm:t>
    </dgm:pt>
    <dgm:pt modelId="{0F0EF2DF-3A1D-4B7F-A118-01E2A79ED452}" type="parTrans" cxnId="{A479B473-916B-4C98-BDC6-569F9338CAB4}">
      <dgm:prSet/>
      <dgm:spPr/>
      <dgm:t>
        <a:bodyPr/>
        <a:lstStyle/>
        <a:p>
          <a:endParaRPr lang="en-US"/>
        </a:p>
      </dgm:t>
    </dgm:pt>
    <dgm:pt modelId="{CBC609D2-61BC-4546-B32C-3F5ED6ED5EA5}" type="sibTrans" cxnId="{A479B473-916B-4C98-BDC6-569F9338CAB4}">
      <dgm:prSet/>
      <dgm:spPr/>
      <dgm:t>
        <a:bodyPr/>
        <a:lstStyle/>
        <a:p>
          <a:endParaRPr lang="en-US"/>
        </a:p>
      </dgm:t>
    </dgm:pt>
    <dgm:pt modelId="{91C1DC8C-FA1C-469F-A53E-0538039596AA}">
      <dgm:prSet custT="1"/>
      <dgm:spPr/>
      <dgm:t>
        <a:bodyPr/>
        <a:lstStyle/>
        <a:p>
          <a:r>
            <a:rPr lang="en-US" sz="2200" i="0" dirty="0" smtClean="0"/>
            <a:t>Increase  surface energy</a:t>
          </a:r>
        </a:p>
      </dgm:t>
    </dgm:pt>
    <dgm:pt modelId="{7DA13DD9-C290-40CF-96DD-16078EC4BE23}" type="parTrans" cxnId="{DCD5A6BB-1E73-43FF-82C2-78D40E957134}">
      <dgm:prSet/>
      <dgm:spPr/>
      <dgm:t>
        <a:bodyPr/>
        <a:lstStyle/>
        <a:p>
          <a:endParaRPr lang="en-US"/>
        </a:p>
      </dgm:t>
    </dgm:pt>
    <dgm:pt modelId="{75371759-F2F8-4EFF-B02A-F298B53E49DC}" type="sibTrans" cxnId="{DCD5A6BB-1E73-43FF-82C2-78D40E957134}">
      <dgm:prSet/>
      <dgm:spPr/>
      <dgm:t>
        <a:bodyPr/>
        <a:lstStyle/>
        <a:p>
          <a:endParaRPr lang="en-US"/>
        </a:p>
      </dgm:t>
    </dgm:pt>
    <dgm:pt modelId="{5EA8B033-1540-4FA2-BDC0-0874AF0E1CB9}">
      <dgm:prSet custT="1"/>
      <dgm:spPr/>
      <dgm:t>
        <a:bodyPr/>
        <a:lstStyle/>
        <a:p>
          <a:r>
            <a:rPr lang="en-US" sz="2200" i="0" dirty="0" smtClean="0"/>
            <a:t>Makes rough</a:t>
          </a:r>
        </a:p>
      </dgm:t>
    </dgm:pt>
    <dgm:pt modelId="{59504500-A6FB-4B16-A67B-E8B1003D1950}" type="parTrans" cxnId="{DF2E62E0-415E-43DA-8956-9FB6FD140085}">
      <dgm:prSet/>
      <dgm:spPr/>
      <dgm:t>
        <a:bodyPr/>
        <a:lstStyle/>
        <a:p>
          <a:endParaRPr lang="en-US"/>
        </a:p>
      </dgm:t>
    </dgm:pt>
    <dgm:pt modelId="{1894A8AF-08A5-49EB-9AA2-B969A42EBC2C}" type="sibTrans" cxnId="{DF2E62E0-415E-43DA-8956-9FB6FD140085}">
      <dgm:prSet/>
      <dgm:spPr/>
      <dgm:t>
        <a:bodyPr/>
        <a:lstStyle/>
        <a:p>
          <a:endParaRPr lang="en-US"/>
        </a:p>
      </dgm:t>
    </dgm:pt>
    <dgm:pt modelId="{FFE84709-6BBD-4738-B54E-FAE200F05396}" type="pres">
      <dgm:prSet presAssocID="{4F047EDF-C714-46CE-8F2D-E98F4762B874}" presName="cycle" presStyleCnt="0">
        <dgm:presLayoutVars>
          <dgm:chMax val="1"/>
          <dgm:dir/>
          <dgm:animLvl val="ctr"/>
          <dgm:resizeHandles val="exact"/>
        </dgm:presLayoutVars>
      </dgm:prSet>
      <dgm:spPr/>
      <dgm:t>
        <a:bodyPr/>
        <a:lstStyle/>
        <a:p>
          <a:endParaRPr lang="en-US"/>
        </a:p>
      </dgm:t>
    </dgm:pt>
    <dgm:pt modelId="{30DF228E-AA6F-4E23-B244-C66C50891531}" type="pres">
      <dgm:prSet presAssocID="{41269639-F53A-4D60-B6D7-D306985522DD}" presName="centerShape" presStyleLbl="node0" presStyleIdx="0" presStyleCnt="1"/>
      <dgm:spPr/>
      <dgm:t>
        <a:bodyPr/>
        <a:lstStyle/>
        <a:p>
          <a:endParaRPr lang="en-US"/>
        </a:p>
      </dgm:t>
    </dgm:pt>
    <dgm:pt modelId="{32C2C486-5E59-4D14-B224-E5416E9BCCFC}" type="pres">
      <dgm:prSet presAssocID="{BE76A478-C0EE-44B6-A295-EA342648F531}" presName="Name9" presStyleLbl="parChTrans1D2" presStyleIdx="0" presStyleCnt="6"/>
      <dgm:spPr/>
      <dgm:t>
        <a:bodyPr/>
        <a:lstStyle/>
        <a:p>
          <a:endParaRPr lang="en-US"/>
        </a:p>
      </dgm:t>
    </dgm:pt>
    <dgm:pt modelId="{2A0C19F3-6FE4-42F5-9A6F-4CEB90A77BF0}" type="pres">
      <dgm:prSet presAssocID="{BE76A478-C0EE-44B6-A295-EA342648F531}" presName="connTx" presStyleLbl="parChTrans1D2" presStyleIdx="0" presStyleCnt="6"/>
      <dgm:spPr/>
      <dgm:t>
        <a:bodyPr/>
        <a:lstStyle/>
        <a:p>
          <a:endParaRPr lang="en-US"/>
        </a:p>
      </dgm:t>
    </dgm:pt>
    <dgm:pt modelId="{4ADDF1AE-8045-4A18-BDA7-7D495DFC85B5}" type="pres">
      <dgm:prSet presAssocID="{F8432D12-CD53-42BB-B81C-88A88B53CCF1}" presName="node" presStyleLbl="node1" presStyleIdx="0" presStyleCnt="6">
        <dgm:presLayoutVars>
          <dgm:bulletEnabled val="1"/>
        </dgm:presLayoutVars>
      </dgm:prSet>
      <dgm:spPr/>
      <dgm:t>
        <a:bodyPr/>
        <a:lstStyle/>
        <a:p>
          <a:endParaRPr lang="en-US"/>
        </a:p>
      </dgm:t>
    </dgm:pt>
    <dgm:pt modelId="{9DD2A1B1-6654-4381-A39D-385D9FDCC608}" type="pres">
      <dgm:prSet presAssocID="{E9BD1C77-DF07-4A5A-9C5B-BC288F8F8E8E}" presName="Name9" presStyleLbl="parChTrans1D2" presStyleIdx="1" presStyleCnt="6"/>
      <dgm:spPr/>
      <dgm:t>
        <a:bodyPr/>
        <a:lstStyle/>
        <a:p>
          <a:endParaRPr lang="en-US"/>
        </a:p>
      </dgm:t>
    </dgm:pt>
    <dgm:pt modelId="{DA0E64E0-C49F-41DA-B2C1-739B35DDBE16}" type="pres">
      <dgm:prSet presAssocID="{E9BD1C77-DF07-4A5A-9C5B-BC288F8F8E8E}" presName="connTx" presStyleLbl="parChTrans1D2" presStyleIdx="1" presStyleCnt="6"/>
      <dgm:spPr/>
      <dgm:t>
        <a:bodyPr/>
        <a:lstStyle/>
        <a:p>
          <a:endParaRPr lang="en-US"/>
        </a:p>
      </dgm:t>
    </dgm:pt>
    <dgm:pt modelId="{844D5AA8-32F4-449D-8CB8-A8F707E2DE43}" type="pres">
      <dgm:prSet presAssocID="{6121F455-232B-4B89-A383-C18A1ABC2A1C}" presName="node" presStyleLbl="node1" presStyleIdx="1" presStyleCnt="6" custScaleX="114859" custScaleY="117854">
        <dgm:presLayoutVars>
          <dgm:bulletEnabled val="1"/>
        </dgm:presLayoutVars>
      </dgm:prSet>
      <dgm:spPr/>
      <dgm:t>
        <a:bodyPr/>
        <a:lstStyle/>
        <a:p>
          <a:endParaRPr lang="en-US"/>
        </a:p>
      </dgm:t>
    </dgm:pt>
    <dgm:pt modelId="{66BB8CA4-C198-4529-83FE-B587AB3213E5}" type="pres">
      <dgm:prSet presAssocID="{53CAC3B0-3B28-44FF-A6B4-2930D1238811}" presName="Name9" presStyleLbl="parChTrans1D2" presStyleIdx="2" presStyleCnt="6"/>
      <dgm:spPr/>
      <dgm:t>
        <a:bodyPr/>
        <a:lstStyle/>
        <a:p>
          <a:endParaRPr lang="en-US"/>
        </a:p>
      </dgm:t>
    </dgm:pt>
    <dgm:pt modelId="{80F4383B-9F71-4C19-83D3-F051554184F5}" type="pres">
      <dgm:prSet presAssocID="{53CAC3B0-3B28-44FF-A6B4-2930D1238811}" presName="connTx" presStyleLbl="parChTrans1D2" presStyleIdx="2" presStyleCnt="6"/>
      <dgm:spPr/>
      <dgm:t>
        <a:bodyPr/>
        <a:lstStyle/>
        <a:p>
          <a:endParaRPr lang="en-US"/>
        </a:p>
      </dgm:t>
    </dgm:pt>
    <dgm:pt modelId="{36AA0218-31A5-4501-8C1E-68FA9271489B}" type="pres">
      <dgm:prSet presAssocID="{EB306D72-E9E1-4FE2-926D-1B8E4079A487}" presName="node" presStyleLbl="node1" presStyleIdx="2" presStyleCnt="6" custScaleX="122288">
        <dgm:presLayoutVars>
          <dgm:bulletEnabled val="1"/>
        </dgm:presLayoutVars>
      </dgm:prSet>
      <dgm:spPr/>
      <dgm:t>
        <a:bodyPr/>
        <a:lstStyle/>
        <a:p>
          <a:endParaRPr lang="en-US"/>
        </a:p>
      </dgm:t>
    </dgm:pt>
    <dgm:pt modelId="{524A901A-64E8-4BF4-8F65-CE68C5E1D3C8}" type="pres">
      <dgm:prSet presAssocID="{0F0EF2DF-3A1D-4B7F-A118-01E2A79ED452}" presName="Name9" presStyleLbl="parChTrans1D2" presStyleIdx="3" presStyleCnt="6"/>
      <dgm:spPr/>
      <dgm:t>
        <a:bodyPr/>
        <a:lstStyle/>
        <a:p>
          <a:endParaRPr lang="en-US"/>
        </a:p>
      </dgm:t>
    </dgm:pt>
    <dgm:pt modelId="{13298FFF-84C8-49B9-8388-922A5DE28A9A}" type="pres">
      <dgm:prSet presAssocID="{0F0EF2DF-3A1D-4B7F-A118-01E2A79ED452}" presName="connTx" presStyleLbl="parChTrans1D2" presStyleIdx="3" presStyleCnt="6"/>
      <dgm:spPr/>
      <dgm:t>
        <a:bodyPr/>
        <a:lstStyle/>
        <a:p>
          <a:endParaRPr lang="en-US"/>
        </a:p>
      </dgm:t>
    </dgm:pt>
    <dgm:pt modelId="{29634C85-479B-4E37-80D2-ADA5E2539E46}" type="pres">
      <dgm:prSet presAssocID="{D7F5EA1A-6843-475E-807F-6958EB728E7B}" presName="node" presStyleLbl="node1" presStyleIdx="3" presStyleCnt="6">
        <dgm:presLayoutVars>
          <dgm:bulletEnabled val="1"/>
        </dgm:presLayoutVars>
      </dgm:prSet>
      <dgm:spPr/>
      <dgm:t>
        <a:bodyPr/>
        <a:lstStyle/>
        <a:p>
          <a:endParaRPr lang="en-US"/>
        </a:p>
      </dgm:t>
    </dgm:pt>
    <dgm:pt modelId="{2F65333F-17CA-4EC5-86E4-50D0757E5D02}" type="pres">
      <dgm:prSet presAssocID="{7DA13DD9-C290-40CF-96DD-16078EC4BE23}" presName="Name9" presStyleLbl="parChTrans1D2" presStyleIdx="4" presStyleCnt="6"/>
      <dgm:spPr/>
      <dgm:t>
        <a:bodyPr/>
        <a:lstStyle/>
        <a:p>
          <a:endParaRPr lang="en-US"/>
        </a:p>
      </dgm:t>
    </dgm:pt>
    <dgm:pt modelId="{84E56452-8207-4472-926D-6EEACA512F74}" type="pres">
      <dgm:prSet presAssocID="{7DA13DD9-C290-40CF-96DD-16078EC4BE23}" presName="connTx" presStyleLbl="parChTrans1D2" presStyleIdx="4" presStyleCnt="6"/>
      <dgm:spPr/>
      <dgm:t>
        <a:bodyPr/>
        <a:lstStyle/>
        <a:p>
          <a:endParaRPr lang="en-US"/>
        </a:p>
      </dgm:t>
    </dgm:pt>
    <dgm:pt modelId="{40EB35BF-9260-42FC-B76B-616693A1DB23}" type="pres">
      <dgm:prSet presAssocID="{91C1DC8C-FA1C-469F-A53E-0538039596AA}" presName="node" presStyleLbl="node1" presStyleIdx="4" presStyleCnt="6">
        <dgm:presLayoutVars>
          <dgm:bulletEnabled val="1"/>
        </dgm:presLayoutVars>
      </dgm:prSet>
      <dgm:spPr/>
      <dgm:t>
        <a:bodyPr/>
        <a:lstStyle/>
        <a:p>
          <a:endParaRPr lang="en-US"/>
        </a:p>
      </dgm:t>
    </dgm:pt>
    <dgm:pt modelId="{A5AE0CDE-4C71-414C-97FE-B44C7C37F51F}" type="pres">
      <dgm:prSet presAssocID="{59504500-A6FB-4B16-A67B-E8B1003D1950}" presName="Name9" presStyleLbl="parChTrans1D2" presStyleIdx="5" presStyleCnt="6"/>
      <dgm:spPr/>
      <dgm:t>
        <a:bodyPr/>
        <a:lstStyle/>
        <a:p>
          <a:endParaRPr lang="en-US"/>
        </a:p>
      </dgm:t>
    </dgm:pt>
    <dgm:pt modelId="{50F2DBAC-E617-44E4-ABE6-207AB9B48F0D}" type="pres">
      <dgm:prSet presAssocID="{59504500-A6FB-4B16-A67B-E8B1003D1950}" presName="connTx" presStyleLbl="parChTrans1D2" presStyleIdx="5" presStyleCnt="6"/>
      <dgm:spPr/>
      <dgm:t>
        <a:bodyPr/>
        <a:lstStyle/>
        <a:p>
          <a:endParaRPr lang="en-US"/>
        </a:p>
      </dgm:t>
    </dgm:pt>
    <dgm:pt modelId="{6D55AC82-3A19-444C-B846-E3747D30B2F1}" type="pres">
      <dgm:prSet presAssocID="{5EA8B033-1540-4FA2-BDC0-0874AF0E1CB9}" presName="node" presStyleLbl="node1" presStyleIdx="5" presStyleCnt="6">
        <dgm:presLayoutVars>
          <dgm:bulletEnabled val="1"/>
        </dgm:presLayoutVars>
      </dgm:prSet>
      <dgm:spPr/>
      <dgm:t>
        <a:bodyPr/>
        <a:lstStyle/>
        <a:p>
          <a:endParaRPr lang="en-US"/>
        </a:p>
      </dgm:t>
    </dgm:pt>
  </dgm:ptLst>
  <dgm:cxnLst>
    <dgm:cxn modelId="{E2CB9B7D-59BC-4311-899F-C639CF7F9D42}" type="presOf" srcId="{7DA13DD9-C290-40CF-96DD-16078EC4BE23}" destId="{2F65333F-17CA-4EC5-86E4-50D0757E5D02}" srcOrd="0" destOrd="0" presId="urn:microsoft.com/office/officeart/2005/8/layout/radial1"/>
    <dgm:cxn modelId="{DCD5A6BB-1E73-43FF-82C2-78D40E957134}" srcId="{41269639-F53A-4D60-B6D7-D306985522DD}" destId="{91C1DC8C-FA1C-469F-A53E-0538039596AA}" srcOrd="4" destOrd="0" parTransId="{7DA13DD9-C290-40CF-96DD-16078EC4BE23}" sibTransId="{75371759-F2F8-4EFF-B02A-F298B53E49DC}"/>
    <dgm:cxn modelId="{F1D77DB8-3BC3-4F5F-8ECE-2DB6F4CB921B}" srcId="{41269639-F53A-4D60-B6D7-D306985522DD}" destId="{6121F455-232B-4B89-A383-C18A1ABC2A1C}" srcOrd="1" destOrd="0" parTransId="{E9BD1C77-DF07-4A5A-9C5B-BC288F8F8E8E}" sibTransId="{D9A29217-D25E-45CC-BBAE-8DA54D952A7A}"/>
    <dgm:cxn modelId="{64EA97BA-499C-4D75-B028-E423D2E965E7}" type="presOf" srcId="{59504500-A6FB-4B16-A67B-E8B1003D1950}" destId="{A5AE0CDE-4C71-414C-97FE-B44C7C37F51F}" srcOrd="0" destOrd="0" presId="urn:microsoft.com/office/officeart/2005/8/layout/radial1"/>
    <dgm:cxn modelId="{0D00773F-6F45-435E-97A3-D4F3283967A9}" type="presOf" srcId="{91C1DC8C-FA1C-469F-A53E-0538039596AA}" destId="{40EB35BF-9260-42FC-B76B-616693A1DB23}" srcOrd="0" destOrd="0" presId="urn:microsoft.com/office/officeart/2005/8/layout/radial1"/>
    <dgm:cxn modelId="{8235B7D7-5F03-4347-BEB0-AB0AE1A1A020}" type="presOf" srcId="{BE76A478-C0EE-44B6-A295-EA342648F531}" destId="{2A0C19F3-6FE4-42F5-9A6F-4CEB90A77BF0}" srcOrd="1" destOrd="0" presId="urn:microsoft.com/office/officeart/2005/8/layout/radial1"/>
    <dgm:cxn modelId="{0E9A386A-527C-48E7-B77D-9A6787F6F32D}" type="presOf" srcId="{59504500-A6FB-4B16-A67B-E8B1003D1950}" destId="{50F2DBAC-E617-44E4-ABE6-207AB9B48F0D}" srcOrd="1" destOrd="0" presId="urn:microsoft.com/office/officeart/2005/8/layout/radial1"/>
    <dgm:cxn modelId="{DF2E62E0-415E-43DA-8956-9FB6FD140085}" srcId="{41269639-F53A-4D60-B6D7-D306985522DD}" destId="{5EA8B033-1540-4FA2-BDC0-0874AF0E1CB9}" srcOrd="5" destOrd="0" parTransId="{59504500-A6FB-4B16-A67B-E8B1003D1950}" sibTransId="{1894A8AF-08A5-49EB-9AA2-B969A42EBC2C}"/>
    <dgm:cxn modelId="{BE8774E8-C246-4823-B368-28ABF15FC5F5}" type="presOf" srcId="{BE76A478-C0EE-44B6-A295-EA342648F531}" destId="{32C2C486-5E59-4D14-B224-E5416E9BCCFC}" srcOrd="0" destOrd="0" presId="urn:microsoft.com/office/officeart/2005/8/layout/radial1"/>
    <dgm:cxn modelId="{0C2B8C43-FC01-47B3-8C0A-721E3915BE52}" srcId="{4F047EDF-C714-46CE-8F2D-E98F4762B874}" destId="{41269639-F53A-4D60-B6D7-D306985522DD}" srcOrd="0" destOrd="0" parTransId="{204F5015-F7AC-4964-A6A9-4E62FA39889E}" sibTransId="{8DA7B787-C07F-47A2-ADFC-0638460426F2}"/>
    <dgm:cxn modelId="{55BB5424-9D21-4893-BB32-C1BAA47352C9}" type="presOf" srcId="{F8432D12-CD53-42BB-B81C-88A88B53CCF1}" destId="{4ADDF1AE-8045-4A18-BDA7-7D495DFC85B5}" srcOrd="0" destOrd="0" presId="urn:microsoft.com/office/officeart/2005/8/layout/radial1"/>
    <dgm:cxn modelId="{6D8841D5-E28F-4486-82FE-C8700BA52BD6}" type="presOf" srcId="{E9BD1C77-DF07-4A5A-9C5B-BC288F8F8E8E}" destId="{DA0E64E0-C49F-41DA-B2C1-739B35DDBE16}" srcOrd="1" destOrd="0" presId="urn:microsoft.com/office/officeart/2005/8/layout/radial1"/>
    <dgm:cxn modelId="{18AD7471-9159-4C36-AF59-20B7086D5129}" type="presOf" srcId="{0F0EF2DF-3A1D-4B7F-A118-01E2A79ED452}" destId="{524A901A-64E8-4BF4-8F65-CE68C5E1D3C8}" srcOrd="0" destOrd="0" presId="urn:microsoft.com/office/officeart/2005/8/layout/radial1"/>
    <dgm:cxn modelId="{036EAA0C-3736-486B-B494-D86A9E8023D4}" type="presOf" srcId="{7DA13DD9-C290-40CF-96DD-16078EC4BE23}" destId="{84E56452-8207-4472-926D-6EEACA512F74}" srcOrd="1" destOrd="0" presId="urn:microsoft.com/office/officeart/2005/8/layout/radial1"/>
    <dgm:cxn modelId="{0FB68ED0-C126-40F4-93E1-6E89EAFD9059}" srcId="{41269639-F53A-4D60-B6D7-D306985522DD}" destId="{F8432D12-CD53-42BB-B81C-88A88B53CCF1}" srcOrd="0" destOrd="0" parTransId="{BE76A478-C0EE-44B6-A295-EA342648F531}" sibTransId="{707182ED-499B-4FB0-8FDC-0853EA740149}"/>
    <dgm:cxn modelId="{DD55B0CC-8DD1-43F9-9541-54CEBA23D1E2}" type="presOf" srcId="{4F047EDF-C714-46CE-8F2D-E98F4762B874}" destId="{FFE84709-6BBD-4738-B54E-FAE200F05396}" srcOrd="0" destOrd="0" presId="urn:microsoft.com/office/officeart/2005/8/layout/radial1"/>
    <dgm:cxn modelId="{1885EA4B-2C7C-40C3-908E-AD4F5903092F}" type="presOf" srcId="{E9BD1C77-DF07-4A5A-9C5B-BC288F8F8E8E}" destId="{9DD2A1B1-6654-4381-A39D-385D9FDCC608}" srcOrd="0" destOrd="0" presId="urn:microsoft.com/office/officeart/2005/8/layout/radial1"/>
    <dgm:cxn modelId="{C632AD56-946E-422C-8C4D-85DC219DE0E0}" type="presOf" srcId="{0F0EF2DF-3A1D-4B7F-A118-01E2A79ED452}" destId="{13298FFF-84C8-49B9-8388-922A5DE28A9A}" srcOrd="1" destOrd="0" presId="urn:microsoft.com/office/officeart/2005/8/layout/radial1"/>
    <dgm:cxn modelId="{A479B473-916B-4C98-BDC6-569F9338CAB4}" srcId="{41269639-F53A-4D60-B6D7-D306985522DD}" destId="{D7F5EA1A-6843-475E-807F-6958EB728E7B}" srcOrd="3" destOrd="0" parTransId="{0F0EF2DF-3A1D-4B7F-A118-01E2A79ED452}" sibTransId="{CBC609D2-61BC-4546-B32C-3F5ED6ED5EA5}"/>
    <dgm:cxn modelId="{47738E29-B3FD-4D4A-973D-4A6017DFC8BC}" type="presOf" srcId="{41269639-F53A-4D60-B6D7-D306985522DD}" destId="{30DF228E-AA6F-4E23-B244-C66C50891531}" srcOrd="0" destOrd="0" presId="urn:microsoft.com/office/officeart/2005/8/layout/radial1"/>
    <dgm:cxn modelId="{C5E1D2BB-3D11-4F70-8295-0615EA17EA10}" srcId="{41269639-F53A-4D60-B6D7-D306985522DD}" destId="{EB306D72-E9E1-4FE2-926D-1B8E4079A487}" srcOrd="2" destOrd="0" parTransId="{53CAC3B0-3B28-44FF-A6B4-2930D1238811}" sibTransId="{509C7645-FE58-47E5-8B7D-A98669AE1869}"/>
    <dgm:cxn modelId="{DA97B7D7-E4C0-4058-882B-A2321C1413DA}" type="presOf" srcId="{5EA8B033-1540-4FA2-BDC0-0874AF0E1CB9}" destId="{6D55AC82-3A19-444C-B846-E3747D30B2F1}" srcOrd="0" destOrd="0" presId="urn:microsoft.com/office/officeart/2005/8/layout/radial1"/>
    <dgm:cxn modelId="{78417B4F-DA3C-413D-8DE5-2C9D216AC3BC}" type="presOf" srcId="{53CAC3B0-3B28-44FF-A6B4-2930D1238811}" destId="{80F4383B-9F71-4C19-83D3-F051554184F5}" srcOrd="1" destOrd="0" presId="urn:microsoft.com/office/officeart/2005/8/layout/radial1"/>
    <dgm:cxn modelId="{92706E65-056D-4FF6-ACD5-37486F0EA07F}" type="presOf" srcId="{53CAC3B0-3B28-44FF-A6B4-2930D1238811}" destId="{66BB8CA4-C198-4529-83FE-B587AB3213E5}" srcOrd="0" destOrd="0" presId="urn:microsoft.com/office/officeart/2005/8/layout/radial1"/>
    <dgm:cxn modelId="{4992B641-A590-4C04-BB8D-814187FD2463}" type="presOf" srcId="{6121F455-232B-4B89-A383-C18A1ABC2A1C}" destId="{844D5AA8-32F4-449D-8CB8-A8F707E2DE43}" srcOrd="0" destOrd="0" presId="urn:microsoft.com/office/officeart/2005/8/layout/radial1"/>
    <dgm:cxn modelId="{7E85E920-884C-4243-A62B-685582CB4572}" type="presOf" srcId="{D7F5EA1A-6843-475E-807F-6958EB728E7B}" destId="{29634C85-479B-4E37-80D2-ADA5E2539E46}" srcOrd="0" destOrd="0" presId="urn:microsoft.com/office/officeart/2005/8/layout/radial1"/>
    <dgm:cxn modelId="{92ADBA8F-CFF4-4464-BDE1-BE3819BB9C00}" type="presOf" srcId="{EB306D72-E9E1-4FE2-926D-1B8E4079A487}" destId="{36AA0218-31A5-4501-8C1E-68FA9271489B}" srcOrd="0" destOrd="0" presId="urn:microsoft.com/office/officeart/2005/8/layout/radial1"/>
    <dgm:cxn modelId="{B178F2BA-55BE-465D-BCAE-8926AC7BA950}" type="presParOf" srcId="{FFE84709-6BBD-4738-B54E-FAE200F05396}" destId="{30DF228E-AA6F-4E23-B244-C66C50891531}" srcOrd="0" destOrd="0" presId="urn:microsoft.com/office/officeart/2005/8/layout/radial1"/>
    <dgm:cxn modelId="{5C9FC578-07A7-4627-A78B-416795A59C55}" type="presParOf" srcId="{FFE84709-6BBD-4738-B54E-FAE200F05396}" destId="{32C2C486-5E59-4D14-B224-E5416E9BCCFC}" srcOrd="1" destOrd="0" presId="urn:microsoft.com/office/officeart/2005/8/layout/radial1"/>
    <dgm:cxn modelId="{BFDD5C84-F05A-4C05-8CC0-40A574B416D9}" type="presParOf" srcId="{32C2C486-5E59-4D14-B224-E5416E9BCCFC}" destId="{2A0C19F3-6FE4-42F5-9A6F-4CEB90A77BF0}" srcOrd="0" destOrd="0" presId="urn:microsoft.com/office/officeart/2005/8/layout/radial1"/>
    <dgm:cxn modelId="{B3AB6806-BB5E-4CDA-AAD2-437C576EE71C}" type="presParOf" srcId="{FFE84709-6BBD-4738-B54E-FAE200F05396}" destId="{4ADDF1AE-8045-4A18-BDA7-7D495DFC85B5}" srcOrd="2" destOrd="0" presId="urn:microsoft.com/office/officeart/2005/8/layout/radial1"/>
    <dgm:cxn modelId="{755F11AF-36FD-47AA-B16C-11EA9030D8E1}" type="presParOf" srcId="{FFE84709-6BBD-4738-B54E-FAE200F05396}" destId="{9DD2A1B1-6654-4381-A39D-385D9FDCC608}" srcOrd="3" destOrd="0" presId="urn:microsoft.com/office/officeart/2005/8/layout/radial1"/>
    <dgm:cxn modelId="{6FBF7D84-D046-4615-B36E-5CA1F5A548B5}" type="presParOf" srcId="{9DD2A1B1-6654-4381-A39D-385D9FDCC608}" destId="{DA0E64E0-C49F-41DA-B2C1-739B35DDBE16}" srcOrd="0" destOrd="0" presId="urn:microsoft.com/office/officeart/2005/8/layout/radial1"/>
    <dgm:cxn modelId="{4BB2399C-813F-4FE0-BCC6-58488CD0A75E}" type="presParOf" srcId="{FFE84709-6BBD-4738-B54E-FAE200F05396}" destId="{844D5AA8-32F4-449D-8CB8-A8F707E2DE43}" srcOrd="4" destOrd="0" presId="urn:microsoft.com/office/officeart/2005/8/layout/radial1"/>
    <dgm:cxn modelId="{A6E9F548-7FC6-46DF-9FEE-642C0DDACA1E}" type="presParOf" srcId="{FFE84709-6BBD-4738-B54E-FAE200F05396}" destId="{66BB8CA4-C198-4529-83FE-B587AB3213E5}" srcOrd="5" destOrd="0" presId="urn:microsoft.com/office/officeart/2005/8/layout/radial1"/>
    <dgm:cxn modelId="{FBC7643D-83C9-49FC-B86F-81EFA78F70EA}" type="presParOf" srcId="{66BB8CA4-C198-4529-83FE-B587AB3213E5}" destId="{80F4383B-9F71-4C19-83D3-F051554184F5}" srcOrd="0" destOrd="0" presId="urn:microsoft.com/office/officeart/2005/8/layout/radial1"/>
    <dgm:cxn modelId="{1D98FF88-D800-4B49-8230-2CE2B9699012}" type="presParOf" srcId="{FFE84709-6BBD-4738-B54E-FAE200F05396}" destId="{36AA0218-31A5-4501-8C1E-68FA9271489B}" srcOrd="6" destOrd="0" presId="urn:microsoft.com/office/officeart/2005/8/layout/radial1"/>
    <dgm:cxn modelId="{F6989120-20F4-48FE-BC87-5BC4F1199EA6}" type="presParOf" srcId="{FFE84709-6BBD-4738-B54E-FAE200F05396}" destId="{524A901A-64E8-4BF4-8F65-CE68C5E1D3C8}" srcOrd="7" destOrd="0" presId="urn:microsoft.com/office/officeart/2005/8/layout/radial1"/>
    <dgm:cxn modelId="{CD006FA8-17C2-4544-A214-482148A903A0}" type="presParOf" srcId="{524A901A-64E8-4BF4-8F65-CE68C5E1D3C8}" destId="{13298FFF-84C8-49B9-8388-922A5DE28A9A}" srcOrd="0" destOrd="0" presId="urn:microsoft.com/office/officeart/2005/8/layout/radial1"/>
    <dgm:cxn modelId="{763F5A3E-B311-4046-BEC1-327DA62271DE}" type="presParOf" srcId="{FFE84709-6BBD-4738-B54E-FAE200F05396}" destId="{29634C85-479B-4E37-80D2-ADA5E2539E46}" srcOrd="8" destOrd="0" presId="urn:microsoft.com/office/officeart/2005/8/layout/radial1"/>
    <dgm:cxn modelId="{8CADC728-C325-4FE8-B68E-687D331D6AAA}" type="presParOf" srcId="{FFE84709-6BBD-4738-B54E-FAE200F05396}" destId="{2F65333F-17CA-4EC5-86E4-50D0757E5D02}" srcOrd="9" destOrd="0" presId="urn:microsoft.com/office/officeart/2005/8/layout/radial1"/>
    <dgm:cxn modelId="{3E792623-09A0-4E28-8763-3A67C36B890E}" type="presParOf" srcId="{2F65333F-17CA-4EC5-86E4-50D0757E5D02}" destId="{84E56452-8207-4472-926D-6EEACA512F74}" srcOrd="0" destOrd="0" presId="urn:microsoft.com/office/officeart/2005/8/layout/radial1"/>
    <dgm:cxn modelId="{F4C036BE-3E18-4F5F-AF39-3EA25AE9DA1C}" type="presParOf" srcId="{FFE84709-6BBD-4738-B54E-FAE200F05396}" destId="{40EB35BF-9260-42FC-B76B-616693A1DB23}" srcOrd="10" destOrd="0" presId="urn:microsoft.com/office/officeart/2005/8/layout/radial1"/>
    <dgm:cxn modelId="{655AFD22-F155-4282-9DD9-AD18C937752A}" type="presParOf" srcId="{FFE84709-6BBD-4738-B54E-FAE200F05396}" destId="{A5AE0CDE-4C71-414C-97FE-B44C7C37F51F}" srcOrd="11" destOrd="0" presId="urn:microsoft.com/office/officeart/2005/8/layout/radial1"/>
    <dgm:cxn modelId="{BDB7D832-4D24-4089-9D6B-CA7E48AE16FD}" type="presParOf" srcId="{A5AE0CDE-4C71-414C-97FE-B44C7C37F51F}" destId="{50F2DBAC-E617-44E4-ABE6-207AB9B48F0D}" srcOrd="0" destOrd="0" presId="urn:microsoft.com/office/officeart/2005/8/layout/radial1"/>
    <dgm:cxn modelId="{A1124905-A821-4D27-8FB1-908F9229E561}" type="presParOf" srcId="{FFE84709-6BBD-4738-B54E-FAE200F05396}" destId="{6D55AC82-3A19-444C-B846-E3747D30B2F1}" srcOrd="12" destOrd="0" presId="urn:microsoft.com/office/officeart/2005/8/layout/radial1"/>
  </dgm:cxnLst>
  <dgm:bg/>
  <dgm:whole/>
</dgm:dataModel>
</file>

<file path=ppt/diagrams/data3.xml><?xml version="1.0" encoding="utf-8"?>
<dgm:dataModel xmlns:dgm="http://schemas.openxmlformats.org/drawingml/2006/diagram" xmlns:a="http://schemas.openxmlformats.org/drawingml/2006/main">
  <dgm:ptLst>
    <dgm:pt modelId="{53E2713F-7FA7-47B0-A294-CF7842B47DD5}" type="doc">
      <dgm:prSet loTypeId="urn:microsoft.com/office/officeart/2005/8/layout/default#4" loCatId="list" qsTypeId="urn:microsoft.com/office/officeart/2005/8/quickstyle/simple3" qsCatId="simple" csTypeId="urn:microsoft.com/office/officeart/2005/8/colors/colorful3" csCatId="colorful" phldr="1"/>
      <dgm:spPr/>
      <dgm:t>
        <a:bodyPr/>
        <a:lstStyle/>
        <a:p>
          <a:endParaRPr lang="en-US"/>
        </a:p>
      </dgm:t>
    </dgm:pt>
    <dgm:pt modelId="{E2142B1F-F2CE-4938-8DA3-C71A144824F8}">
      <dgm:prSet phldrT="[Text]" custT="1"/>
      <dgm:spPr/>
      <dgm:t>
        <a:bodyPr/>
        <a:lstStyle/>
        <a:p>
          <a:r>
            <a:rPr lang="en-US" sz="2200" dirty="0" smtClean="0"/>
            <a:t>EDTA (24%; pH =7)</a:t>
          </a:r>
          <a:endParaRPr lang="en-US" sz="2200" dirty="0"/>
        </a:p>
      </dgm:t>
    </dgm:pt>
    <dgm:pt modelId="{C5B9A500-0CA3-43A5-AF72-C2CB4519A9CE}" type="parTrans" cxnId="{959F1A9E-C175-4EF1-B1A9-268F72BC6458}">
      <dgm:prSet/>
      <dgm:spPr/>
      <dgm:t>
        <a:bodyPr/>
        <a:lstStyle/>
        <a:p>
          <a:endParaRPr lang="en-US"/>
        </a:p>
      </dgm:t>
    </dgm:pt>
    <dgm:pt modelId="{B07A190B-3E33-40E1-800C-E7DF93326119}" type="sibTrans" cxnId="{959F1A9E-C175-4EF1-B1A9-268F72BC6458}">
      <dgm:prSet/>
      <dgm:spPr/>
      <dgm:t>
        <a:bodyPr/>
        <a:lstStyle/>
        <a:p>
          <a:endParaRPr lang="en-US"/>
        </a:p>
      </dgm:t>
    </dgm:pt>
    <dgm:pt modelId="{0E5FDFF9-9847-43C3-973B-6F610BDBC744}">
      <dgm:prSet custT="1"/>
      <dgm:spPr/>
      <dgm:t>
        <a:bodyPr/>
        <a:lstStyle/>
        <a:p>
          <a:r>
            <a:rPr lang="en-US" sz="2200" dirty="0" smtClean="0"/>
            <a:t>Citric acid</a:t>
          </a:r>
        </a:p>
      </dgm:t>
    </dgm:pt>
    <dgm:pt modelId="{403C7C98-BC44-4060-A42A-FF403C469CB6}" type="parTrans" cxnId="{DFAFD899-342F-4201-A1D6-43E20C735089}">
      <dgm:prSet/>
      <dgm:spPr/>
      <dgm:t>
        <a:bodyPr/>
        <a:lstStyle/>
        <a:p>
          <a:endParaRPr lang="en-US"/>
        </a:p>
      </dgm:t>
    </dgm:pt>
    <dgm:pt modelId="{ECE5DAD8-E4C6-49CB-8819-EB5DC47AA44E}" type="sibTrans" cxnId="{DFAFD899-342F-4201-A1D6-43E20C735089}">
      <dgm:prSet/>
      <dgm:spPr/>
      <dgm:t>
        <a:bodyPr/>
        <a:lstStyle/>
        <a:p>
          <a:endParaRPr lang="en-US"/>
        </a:p>
      </dgm:t>
    </dgm:pt>
    <dgm:pt modelId="{0170E60D-AD64-4D87-B091-DBE321B5841F}">
      <dgm:prSet custT="1"/>
      <dgm:spPr/>
      <dgm:t>
        <a:bodyPr/>
        <a:lstStyle/>
        <a:p>
          <a:r>
            <a:rPr lang="en-US" sz="2200" dirty="0" smtClean="0"/>
            <a:t>Tannic acid</a:t>
          </a:r>
        </a:p>
      </dgm:t>
    </dgm:pt>
    <dgm:pt modelId="{BB527444-BC2E-499E-AB65-90CA8361BB12}" type="parTrans" cxnId="{2FEC7E8F-6558-424A-AEE3-3750E840352B}">
      <dgm:prSet/>
      <dgm:spPr/>
      <dgm:t>
        <a:bodyPr/>
        <a:lstStyle/>
        <a:p>
          <a:endParaRPr lang="en-US"/>
        </a:p>
      </dgm:t>
    </dgm:pt>
    <dgm:pt modelId="{B6EF6197-7399-41F0-9376-2DE6AF626301}" type="sibTrans" cxnId="{2FEC7E8F-6558-424A-AEE3-3750E840352B}">
      <dgm:prSet/>
      <dgm:spPr/>
      <dgm:t>
        <a:bodyPr/>
        <a:lstStyle/>
        <a:p>
          <a:endParaRPr lang="en-US"/>
        </a:p>
      </dgm:t>
    </dgm:pt>
    <dgm:pt modelId="{99210BB3-6A13-4F62-AC72-86D71BF871AB}">
      <dgm:prSet custT="1"/>
      <dgm:spPr/>
      <dgm:t>
        <a:bodyPr/>
        <a:lstStyle/>
        <a:p>
          <a:r>
            <a:rPr lang="en-US" sz="2200" dirty="0" err="1" smtClean="0"/>
            <a:t>Maleic</a:t>
          </a:r>
          <a:r>
            <a:rPr lang="en-US" sz="2200" dirty="0" smtClean="0"/>
            <a:t> acid</a:t>
          </a:r>
        </a:p>
      </dgm:t>
    </dgm:pt>
    <dgm:pt modelId="{4895D7F8-6250-4622-A77A-49CE2AD7753F}" type="parTrans" cxnId="{DF892D8D-6945-4458-9269-7505B33D8972}">
      <dgm:prSet/>
      <dgm:spPr/>
      <dgm:t>
        <a:bodyPr/>
        <a:lstStyle/>
        <a:p>
          <a:endParaRPr lang="en-US"/>
        </a:p>
      </dgm:t>
    </dgm:pt>
    <dgm:pt modelId="{58F5FA2F-40C5-45A1-B9C1-C8701ABF5461}" type="sibTrans" cxnId="{DF892D8D-6945-4458-9269-7505B33D8972}">
      <dgm:prSet/>
      <dgm:spPr/>
      <dgm:t>
        <a:bodyPr/>
        <a:lstStyle/>
        <a:p>
          <a:endParaRPr lang="en-US"/>
        </a:p>
      </dgm:t>
    </dgm:pt>
    <dgm:pt modelId="{D73C6FA8-0AB6-43DE-BC0F-1CE8D5CF3A09}">
      <dgm:prSet custT="1"/>
      <dgm:spPr/>
      <dgm:t>
        <a:bodyPr/>
        <a:lstStyle/>
        <a:p>
          <a:r>
            <a:rPr lang="en-US" sz="2200" dirty="0" err="1" smtClean="0"/>
            <a:t>Polyacrylic</a:t>
          </a:r>
          <a:r>
            <a:rPr lang="en-US" sz="2200" dirty="0" smtClean="0"/>
            <a:t> acid</a:t>
          </a:r>
        </a:p>
      </dgm:t>
    </dgm:pt>
    <dgm:pt modelId="{BAB654D6-67DB-49A8-8D40-85C11212A444}" type="parTrans" cxnId="{4DF96436-141F-4BCD-AFC8-2FF955222B16}">
      <dgm:prSet/>
      <dgm:spPr/>
      <dgm:t>
        <a:bodyPr/>
        <a:lstStyle/>
        <a:p>
          <a:endParaRPr lang="en-US"/>
        </a:p>
      </dgm:t>
    </dgm:pt>
    <dgm:pt modelId="{E7E4F1DB-062D-42FE-A3F6-71804653B894}" type="sibTrans" cxnId="{4DF96436-141F-4BCD-AFC8-2FF955222B16}">
      <dgm:prSet/>
      <dgm:spPr/>
      <dgm:t>
        <a:bodyPr/>
        <a:lstStyle/>
        <a:p>
          <a:endParaRPr lang="en-US"/>
        </a:p>
      </dgm:t>
    </dgm:pt>
    <dgm:pt modelId="{368BB32F-14BB-4135-A302-B337801EC591}">
      <dgm:prSet custT="1"/>
      <dgm:spPr/>
      <dgm:t>
        <a:bodyPr/>
        <a:lstStyle/>
        <a:p>
          <a:r>
            <a:rPr lang="en-US" sz="2200" dirty="0" smtClean="0"/>
            <a:t>Nitric acid</a:t>
          </a:r>
        </a:p>
      </dgm:t>
    </dgm:pt>
    <dgm:pt modelId="{28A8315E-7E6D-494C-9EB2-3E2F59A1A281}" type="parTrans" cxnId="{7C8CAB4C-9F0A-48AE-9344-9474B76A0D01}">
      <dgm:prSet/>
      <dgm:spPr/>
      <dgm:t>
        <a:bodyPr/>
        <a:lstStyle/>
        <a:p>
          <a:endParaRPr lang="en-US"/>
        </a:p>
      </dgm:t>
    </dgm:pt>
    <dgm:pt modelId="{B970DE68-A6DF-458C-802F-CCD642C14DE5}" type="sibTrans" cxnId="{7C8CAB4C-9F0A-48AE-9344-9474B76A0D01}">
      <dgm:prSet/>
      <dgm:spPr/>
      <dgm:t>
        <a:bodyPr/>
        <a:lstStyle/>
        <a:p>
          <a:endParaRPr lang="en-US"/>
        </a:p>
      </dgm:t>
    </dgm:pt>
    <dgm:pt modelId="{E2A787AA-9AE3-4229-BF3B-DB08DC88BA35}">
      <dgm:prSet custT="1"/>
      <dgm:spPr/>
      <dgm:t>
        <a:bodyPr/>
        <a:lstStyle/>
        <a:p>
          <a:r>
            <a:rPr lang="en-US" sz="2200" dirty="0" smtClean="0"/>
            <a:t>Sulfuric acid</a:t>
          </a:r>
        </a:p>
      </dgm:t>
    </dgm:pt>
    <dgm:pt modelId="{F1436722-CE5F-4F9A-88F7-629D3923AEF0}" type="parTrans" cxnId="{08674DCC-199D-4334-A553-CA8C9F5FC88B}">
      <dgm:prSet/>
      <dgm:spPr/>
      <dgm:t>
        <a:bodyPr/>
        <a:lstStyle/>
        <a:p>
          <a:endParaRPr lang="en-US"/>
        </a:p>
      </dgm:t>
    </dgm:pt>
    <dgm:pt modelId="{87C75DEB-8BEE-457F-8C0C-F191FC30F685}" type="sibTrans" cxnId="{08674DCC-199D-4334-A553-CA8C9F5FC88B}">
      <dgm:prSet/>
      <dgm:spPr/>
      <dgm:t>
        <a:bodyPr/>
        <a:lstStyle/>
        <a:p>
          <a:endParaRPr lang="en-US"/>
        </a:p>
      </dgm:t>
    </dgm:pt>
    <dgm:pt modelId="{BAE61E63-C61A-4957-954B-FE0AC150341C}">
      <dgm:prSet custT="1"/>
      <dgm:spPr/>
      <dgm:t>
        <a:bodyPr/>
        <a:lstStyle/>
        <a:p>
          <a:r>
            <a:rPr lang="en-US" sz="2200" dirty="0" smtClean="0"/>
            <a:t>Hydro  </a:t>
          </a:r>
          <a:r>
            <a:rPr lang="en-US" sz="2200" dirty="0" err="1" smtClean="0"/>
            <a:t>chloric</a:t>
          </a:r>
          <a:r>
            <a:rPr lang="en-US" sz="2200" dirty="0" smtClean="0"/>
            <a:t> acid</a:t>
          </a:r>
        </a:p>
      </dgm:t>
    </dgm:pt>
    <dgm:pt modelId="{3A8260AC-FE91-4A30-951A-D2E6DC452312}" type="parTrans" cxnId="{08F50C3D-E761-4D52-80DA-77F8375DB1EA}">
      <dgm:prSet/>
      <dgm:spPr/>
      <dgm:t>
        <a:bodyPr/>
        <a:lstStyle/>
        <a:p>
          <a:endParaRPr lang="en-US"/>
        </a:p>
      </dgm:t>
    </dgm:pt>
    <dgm:pt modelId="{B7AF4A6B-9E3E-46B5-81B5-6615E47943CA}" type="sibTrans" cxnId="{08F50C3D-E761-4D52-80DA-77F8375DB1EA}">
      <dgm:prSet/>
      <dgm:spPr/>
      <dgm:t>
        <a:bodyPr/>
        <a:lstStyle/>
        <a:p>
          <a:endParaRPr lang="en-US"/>
        </a:p>
      </dgm:t>
    </dgm:pt>
    <dgm:pt modelId="{00A9B4DD-8BDA-470B-8FB1-AED2EFF4CAF9}">
      <dgm:prSet custT="1"/>
      <dgm:spPr/>
      <dgm:t>
        <a:bodyPr/>
        <a:lstStyle/>
        <a:p>
          <a:r>
            <a:rPr lang="en-US" sz="2200" dirty="0" err="1" smtClean="0"/>
            <a:t>Pyruvic</a:t>
          </a:r>
          <a:r>
            <a:rPr lang="en-US" sz="2200" dirty="0" smtClean="0"/>
            <a:t> acid</a:t>
          </a:r>
        </a:p>
      </dgm:t>
    </dgm:pt>
    <dgm:pt modelId="{05941092-A5E7-4C7B-A4C8-05B1D87BDFC6}" type="parTrans" cxnId="{A5760507-776D-4D3B-AF3A-9A57F72B64F3}">
      <dgm:prSet/>
      <dgm:spPr/>
      <dgm:t>
        <a:bodyPr/>
        <a:lstStyle/>
        <a:p>
          <a:endParaRPr lang="en-US"/>
        </a:p>
      </dgm:t>
    </dgm:pt>
    <dgm:pt modelId="{F94B8012-3408-45A9-B795-4FA71F765AEB}" type="sibTrans" cxnId="{A5760507-776D-4D3B-AF3A-9A57F72B64F3}">
      <dgm:prSet/>
      <dgm:spPr/>
      <dgm:t>
        <a:bodyPr/>
        <a:lstStyle/>
        <a:p>
          <a:endParaRPr lang="en-US"/>
        </a:p>
      </dgm:t>
    </dgm:pt>
    <dgm:pt modelId="{F8CDA114-9376-4E35-8F1A-7D785435AC57}" type="pres">
      <dgm:prSet presAssocID="{53E2713F-7FA7-47B0-A294-CF7842B47DD5}" presName="diagram" presStyleCnt="0">
        <dgm:presLayoutVars>
          <dgm:dir/>
          <dgm:resizeHandles val="exact"/>
        </dgm:presLayoutVars>
      </dgm:prSet>
      <dgm:spPr/>
      <dgm:t>
        <a:bodyPr/>
        <a:lstStyle/>
        <a:p>
          <a:endParaRPr lang="en-US"/>
        </a:p>
      </dgm:t>
    </dgm:pt>
    <dgm:pt modelId="{06882D66-9AB8-4826-931A-A8EE2CAED29D}" type="pres">
      <dgm:prSet presAssocID="{E2142B1F-F2CE-4938-8DA3-C71A144824F8}" presName="node" presStyleLbl="node1" presStyleIdx="0" presStyleCnt="9">
        <dgm:presLayoutVars>
          <dgm:bulletEnabled val="1"/>
        </dgm:presLayoutVars>
      </dgm:prSet>
      <dgm:spPr/>
      <dgm:t>
        <a:bodyPr/>
        <a:lstStyle/>
        <a:p>
          <a:endParaRPr lang="en-US"/>
        </a:p>
      </dgm:t>
    </dgm:pt>
    <dgm:pt modelId="{128DDFC0-316B-411A-8F15-EBA6463B5A38}" type="pres">
      <dgm:prSet presAssocID="{B07A190B-3E33-40E1-800C-E7DF93326119}" presName="sibTrans" presStyleCnt="0"/>
      <dgm:spPr/>
    </dgm:pt>
    <dgm:pt modelId="{85C75A2D-4FDC-4FB8-94C3-451002DB5CD1}" type="pres">
      <dgm:prSet presAssocID="{0E5FDFF9-9847-43C3-973B-6F610BDBC744}" presName="node" presStyleLbl="node1" presStyleIdx="1" presStyleCnt="9">
        <dgm:presLayoutVars>
          <dgm:bulletEnabled val="1"/>
        </dgm:presLayoutVars>
      </dgm:prSet>
      <dgm:spPr/>
      <dgm:t>
        <a:bodyPr/>
        <a:lstStyle/>
        <a:p>
          <a:endParaRPr lang="en-US"/>
        </a:p>
      </dgm:t>
    </dgm:pt>
    <dgm:pt modelId="{091C33BD-48CA-4D0D-BE30-5B17FF6E4A8E}" type="pres">
      <dgm:prSet presAssocID="{ECE5DAD8-E4C6-49CB-8819-EB5DC47AA44E}" presName="sibTrans" presStyleCnt="0"/>
      <dgm:spPr/>
    </dgm:pt>
    <dgm:pt modelId="{5063EFE7-3BAE-4B7E-8AFD-2C64D752B8BC}" type="pres">
      <dgm:prSet presAssocID="{0170E60D-AD64-4D87-B091-DBE321B5841F}" presName="node" presStyleLbl="node1" presStyleIdx="2" presStyleCnt="9">
        <dgm:presLayoutVars>
          <dgm:bulletEnabled val="1"/>
        </dgm:presLayoutVars>
      </dgm:prSet>
      <dgm:spPr/>
      <dgm:t>
        <a:bodyPr/>
        <a:lstStyle/>
        <a:p>
          <a:endParaRPr lang="en-US"/>
        </a:p>
      </dgm:t>
    </dgm:pt>
    <dgm:pt modelId="{E8AFB528-A1D3-4662-BAD5-E4E3147B90CF}" type="pres">
      <dgm:prSet presAssocID="{B6EF6197-7399-41F0-9376-2DE6AF626301}" presName="sibTrans" presStyleCnt="0"/>
      <dgm:spPr/>
    </dgm:pt>
    <dgm:pt modelId="{7E5C6633-EC24-402B-8804-C5D2A50A239A}" type="pres">
      <dgm:prSet presAssocID="{99210BB3-6A13-4F62-AC72-86D71BF871AB}" presName="node" presStyleLbl="node1" presStyleIdx="3" presStyleCnt="9">
        <dgm:presLayoutVars>
          <dgm:bulletEnabled val="1"/>
        </dgm:presLayoutVars>
      </dgm:prSet>
      <dgm:spPr/>
      <dgm:t>
        <a:bodyPr/>
        <a:lstStyle/>
        <a:p>
          <a:endParaRPr lang="en-US"/>
        </a:p>
      </dgm:t>
    </dgm:pt>
    <dgm:pt modelId="{AF0531D7-21B4-4176-90A4-A341BB9E02AD}" type="pres">
      <dgm:prSet presAssocID="{58F5FA2F-40C5-45A1-B9C1-C8701ABF5461}" presName="sibTrans" presStyleCnt="0"/>
      <dgm:spPr/>
    </dgm:pt>
    <dgm:pt modelId="{A13CECD8-3BB1-4497-86B3-CBCF8761ACF4}" type="pres">
      <dgm:prSet presAssocID="{D73C6FA8-0AB6-43DE-BC0F-1CE8D5CF3A09}" presName="node" presStyleLbl="node1" presStyleIdx="4" presStyleCnt="9">
        <dgm:presLayoutVars>
          <dgm:bulletEnabled val="1"/>
        </dgm:presLayoutVars>
      </dgm:prSet>
      <dgm:spPr/>
      <dgm:t>
        <a:bodyPr/>
        <a:lstStyle/>
        <a:p>
          <a:endParaRPr lang="en-US"/>
        </a:p>
      </dgm:t>
    </dgm:pt>
    <dgm:pt modelId="{569B56E6-694B-4FD9-AFAE-6C7D80FE2778}" type="pres">
      <dgm:prSet presAssocID="{E7E4F1DB-062D-42FE-A3F6-71804653B894}" presName="sibTrans" presStyleCnt="0"/>
      <dgm:spPr/>
    </dgm:pt>
    <dgm:pt modelId="{C6F97437-AAA6-40FA-B29F-592E1F2CB9BD}" type="pres">
      <dgm:prSet presAssocID="{368BB32F-14BB-4135-A302-B337801EC591}" presName="node" presStyleLbl="node1" presStyleIdx="5" presStyleCnt="9">
        <dgm:presLayoutVars>
          <dgm:bulletEnabled val="1"/>
        </dgm:presLayoutVars>
      </dgm:prSet>
      <dgm:spPr/>
      <dgm:t>
        <a:bodyPr/>
        <a:lstStyle/>
        <a:p>
          <a:endParaRPr lang="en-US"/>
        </a:p>
      </dgm:t>
    </dgm:pt>
    <dgm:pt modelId="{D5E040FE-2C46-47D5-AAD6-73DB2B4AD2EF}" type="pres">
      <dgm:prSet presAssocID="{B970DE68-A6DF-458C-802F-CCD642C14DE5}" presName="sibTrans" presStyleCnt="0"/>
      <dgm:spPr/>
    </dgm:pt>
    <dgm:pt modelId="{1AE79E02-DD4E-4CA1-9C8E-25DC615E8A22}" type="pres">
      <dgm:prSet presAssocID="{E2A787AA-9AE3-4229-BF3B-DB08DC88BA35}" presName="node" presStyleLbl="node1" presStyleIdx="6" presStyleCnt="9">
        <dgm:presLayoutVars>
          <dgm:bulletEnabled val="1"/>
        </dgm:presLayoutVars>
      </dgm:prSet>
      <dgm:spPr/>
      <dgm:t>
        <a:bodyPr/>
        <a:lstStyle/>
        <a:p>
          <a:endParaRPr lang="en-US"/>
        </a:p>
      </dgm:t>
    </dgm:pt>
    <dgm:pt modelId="{81275F2A-9C7B-4BED-ABF5-ECD05C91B933}" type="pres">
      <dgm:prSet presAssocID="{87C75DEB-8BEE-457F-8C0C-F191FC30F685}" presName="sibTrans" presStyleCnt="0"/>
      <dgm:spPr/>
    </dgm:pt>
    <dgm:pt modelId="{7BBCA28D-7903-43C5-A6C0-EBA8B211A0CB}" type="pres">
      <dgm:prSet presAssocID="{BAE61E63-C61A-4957-954B-FE0AC150341C}" presName="node" presStyleLbl="node1" presStyleIdx="7" presStyleCnt="9">
        <dgm:presLayoutVars>
          <dgm:bulletEnabled val="1"/>
        </dgm:presLayoutVars>
      </dgm:prSet>
      <dgm:spPr/>
      <dgm:t>
        <a:bodyPr/>
        <a:lstStyle/>
        <a:p>
          <a:endParaRPr lang="en-US"/>
        </a:p>
      </dgm:t>
    </dgm:pt>
    <dgm:pt modelId="{9451EDA8-81E9-4913-B269-A590C8A971A5}" type="pres">
      <dgm:prSet presAssocID="{B7AF4A6B-9E3E-46B5-81B5-6615E47943CA}" presName="sibTrans" presStyleCnt="0"/>
      <dgm:spPr/>
    </dgm:pt>
    <dgm:pt modelId="{931E81BA-AC5D-44AC-9236-FD4F3962E9CD}" type="pres">
      <dgm:prSet presAssocID="{00A9B4DD-8BDA-470B-8FB1-AED2EFF4CAF9}" presName="node" presStyleLbl="node1" presStyleIdx="8" presStyleCnt="9">
        <dgm:presLayoutVars>
          <dgm:bulletEnabled val="1"/>
        </dgm:presLayoutVars>
      </dgm:prSet>
      <dgm:spPr/>
      <dgm:t>
        <a:bodyPr/>
        <a:lstStyle/>
        <a:p>
          <a:endParaRPr lang="en-US"/>
        </a:p>
      </dgm:t>
    </dgm:pt>
  </dgm:ptLst>
  <dgm:cxnLst>
    <dgm:cxn modelId="{4DF96436-141F-4BCD-AFC8-2FF955222B16}" srcId="{53E2713F-7FA7-47B0-A294-CF7842B47DD5}" destId="{D73C6FA8-0AB6-43DE-BC0F-1CE8D5CF3A09}" srcOrd="4" destOrd="0" parTransId="{BAB654D6-67DB-49A8-8D40-85C11212A444}" sibTransId="{E7E4F1DB-062D-42FE-A3F6-71804653B894}"/>
    <dgm:cxn modelId="{08F50C3D-E761-4D52-80DA-77F8375DB1EA}" srcId="{53E2713F-7FA7-47B0-A294-CF7842B47DD5}" destId="{BAE61E63-C61A-4957-954B-FE0AC150341C}" srcOrd="7" destOrd="0" parTransId="{3A8260AC-FE91-4A30-951A-D2E6DC452312}" sibTransId="{B7AF4A6B-9E3E-46B5-81B5-6615E47943CA}"/>
    <dgm:cxn modelId="{08674DCC-199D-4334-A553-CA8C9F5FC88B}" srcId="{53E2713F-7FA7-47B0-A294-CF7842B47DD5}" destId="{E2A787AA-9AE3-4229-BF3B-DB08DC88BA35}" srcOrd="6" destOrd="0" parTransId="{F1436722-CE5F-4F9A-88F7-629D3923AEF0}" sibTransId="{87C75DEB-8BEE-457F-8C0C-F191FC30F685}"/>
    <dgm:cxn modelId="{1CF5C7A9-8D05-4F1E-864C-D64F948B764D}" type="presOf" srcId="{0170E60D-AD64-4D87-B091-DBE321B5841F}" destId="{5063EFE7-3BAE-4B7E-8AFD-2C64D752B8BC}" srcOrd="0" destOrd="0" presId="urn:microsoft.com/office/officeart/2005/8/layout/default#4"/>
    <dgm:cxn modelId="{959F1A9E-C175-4EF1-B1A9-268F72BC6458}" srcId="{53E2713F-7FA7-47B0-A294-CF7842B47DD5}" destId="{E2142B1F-F2CE-4938-8DA3-C71A144824F8}" srcOrd="0" destOrd="0" parTransId="{C5B9A500-0CA3-43A5-AF72-C2CB4519A9CE}" sibTransId="{B07A190B-3E33-40E1-800C-E7DF93326119}"/>
    <dgm:cxn modelId="{2FEC7E8F-6558-424A-AEE3-3750E840352B}" srcId="{53E2713F-7FA7-47B0-A294-CF7842B47DD5}" destId="{0170E60D-AD64-4D87-B091-DBE321B5841F}" srcOrd="2" destOrd="0" parTransId="{BB527444-BC2E-499E-AB65-90CA8361BB12}" sibTransId="{B6EF6197-7399-41F0-9376-2DE6AF626301}"/>
    <dgm:cxn modelId="{AE15A99F-8A3E-4F57-8F67-118D41D3D0C9}" type="presOf" srcId="{E2142B1F-F2CE-4938-8DA3-C71A144824F8}" destId="{06882D66-9AB8-4826-931A-A8EE2CAED29D}" srcOrd="0" destOrd="0" presId="urn:microsoft.com/office/officeart/2005/8/layout/default#4"/>
    <dgm:cxn modelId="{2B07012F-4034-4A5C-944A-C4D5B04DB549}" type="presOf" srcId="{368BB32F-14BB-4135-A302-B337801EC591}" destId="{C6F97437-AAA6-40FA-B29F-592E1F2CB9BD}" srcOrd="0" destOrd="0" presId="urn:microsoft.com/office/officeart/2005/8/layout/default#4"/>
    <dgm:cxn modelId="{DFAFD899-342F-4201-A1D6-43E20C735089}" srcId="{53E2713F-7FA7-47B0-A294-CF7842B47DD5}" destId="{0E5FDFF9-9847-43C3-973B-6F610BDBC744}" srcOrd="1" destOrd="0" parTransId="{403C7C98-BC44-4060-A42A-FF403C469CB6}" sibTransId="{ECE5DAD8-E4C6-49CB-8819-EB5DC47AA44E}"/>
    <dgm:cxn modelId="{7C8CAB4C-9F0A-48AE-9344-9474B76A0D01}" srcId="{53E2713F-7FA7-47B0-A294-CF7842B47DD5}" destId="{368BB32F-14BB-4135-A302-B337801EC591}" srcOrd="5" destOrd="0" parTransId="{28A8315E-7E6D-494C-9EB2-3E2F59A1A281}" sibTransId="{B970DE68-A6DF-458C-802F-CCD642C14DE5}"/>
    <dgm:cxn modelId="{117A44C4-387B-4489-AEB7-C523185DA363}" type="presOf" srcId="{53E2713F-7FA7-47B0-A294-CF7842B47DD5}" destId="{F8CDA114-9376-4E35-8F1A-7D785435AC57}" srcOrd="0" destOrd="0" presId="urn:microsoft.com/office/officeart/2005/8/layout/default#4"/>
    <dgm:cxn modelId="{A5760507-776D-4D3B-AF3A-9A57F72B64F3}" srcId="{53E2713F-7FA7-47B0-A294-CF7842B47DD5}" destId="{00A9B4DD-8BDA-470B-8FB1-AED2EFF4CAF9}" srcOrd="8" destOrd="0" parTransId="{05941092-A5E7-4C7B-A4C8-05B1D87BDFC6}" sibTransId="{F94B8012-3408-45A9-B795-4FA71F765AEB}"/>
    <dgm:cxn modelId="{DF892D8D-6945-4458-9269-7505B33D8972}" srcId="{53E2713F-7FA7-47B0-A294-CF7842B47DD5}" destId="{99210BB3-6A13-4F62-AC72-86D71BF871AB}" srcOrd="3" destOrd="0" parTransId="{4895D7F8-6250-4622-A77A-49CE2AD7753F}" sibTransId="{58F5FA2F-40C5-45A1-B9C1-C8701ABF5461}"/>
    <dgm:cxn modelId="{9F84220D-D1F4-4FEB-8F33-06AABBC91041}" type="presOf" srcId="{E2A787AA-9AE3-4229-BF3B-DB08DC88BA35}" destId="{1AE79E02-DD4E-4CA1-9C8E-25DC615E8A22}" srcOrd="0" destOrd="0" presId="urn:microsoft.com/office/officeart/2005/8/layout/default#4"/>
    <dgm:cxn modelId="{51F0CBAA-AA43-4EC7-8C89-658FACDE83A0}" type="presOf" srcId="{99210BB3-6A13-4F62-AC72-86D71BF871AB}" destId="{7E5C6633-EC24-402B-8804-C5D2A50A239A}" srcOrd="0" destOrd="0" presId="urn:microsoft.com/office/officeart/2005/8/layout/default#4"/>
    <dgm:cxn modelId="{25D30A88-5F61-4A8E-B834-A0C31123B86C}" type="presOf" srcId="{0E5FDFF9-9847-43C3-973B-6F610BDBC744}" destId="{85C75A2D-4FDC-4FB8-94C3-451002DB5CD1}" srcOrd="0" destOrd="0" presId="urn:microsoft.com/office/officeart/2005/8/layout/default#4"/>
    <dgm:cxn modelId="{3C06B2B3-78C2-4805-B066-51DAF0B0067E}" type="presOf" srcId="{BAE61E63-C61A-4957-954B-FE0AC150341C}" destId="{7BBCA28D-7903-43C5-A6C0-EBA8B211A0CB}" srcOrd="0" destOrd="0" presId="urn:microsoft.com/office/officeart/2005/8/layout/default#4"/>
    <dgm:cxn modelId="{FDDBDFBE-1273-4BD0-9266-91C9747C63CD}" type="presOf" srcId="{00A9B4DD-8BDA-470B-8FB1-AED2EFF4CAF9}" destId="{931E81BA-AC5D-44AC-9236-FD4F3962E9CD}" srcOrd="0" destOrd="0" presId="urn:microsoft.com/office/officeart/2005/8/layout/default#4"/>
    <dgm:cxn modelId="{C956402F-6A72-4998-9612-9C0A7293B524}" type="presOf" srcId="{D73C6FA8-0AB6-43DE-BC0F-1CE8D5CF3A09}" destId="{A13CECD8-3BB1-4497-86B3-CBCF8761ACF4}" srcOrd="0" destOrd="0" presId="urn:microsoft.com/office/officeart/2005/8/layout/default#4"/>
    <dgm:cxn modelId="{27D47DE5-F36B-48BD-B62B-6948AF3DCEFA}" type="presParOf" srcId="{F8CDA114-9376-4E35-8F1A-7D785435AC57}" destId="{06882D66-9AB8-4826-931A-A8EE2CAED29D}" srcOrd="0" destOrd="0" presId="urn:microsoft.com/office/officeart/2005/8/layout/default#4"/>
    <dgm:cxn modelId="{F8DF7597-5E71-4C77-A0BD-2ED8947B07AC}" type="presParOf" srcId="{F8CDA114-9376-4E35-8F1A-7D785435AC57}" destId="{128DDFC0-316B-411A-8F15-EBA6463B5A38}" srcOrd="1" destOrd="0" presId="urn:microsoft.com/office/officeart/2005/8/layout/default#4"/>
    <dgm:cxn modelId="{855587B6-DAFD-435C-AE36-D0C1B7B63134}" type="presParOf" srcId="{F8CDA114-9376-4E35-8F1A-7D785435AC57}" destId="{85C75A2D-4FDC-4FB8-94C3-451002DB5CD1}" srcOrd="2" destOrd="0" presId="urn:microsoft.com/office/officeart/2005/8/layout/default#4"/>
    <dgm:cxn modelId="{85637D47-1861-4CCC-84FF-CB4182E8C2EE}" type="presParOf" srcId="{F8CDA114-9376-4E35-8F1A-7D785435AC57}" destId="{091C33BD-48CA-4D0D-BE30-5B17FF6E4A8E}" srcOrd="3" destOrd="0" presId="urn:microsoft.com/office/officeart/2005/8/layout/default#4"/>
    <dgm:cxn modelId="{4BBDE672-3196-4BC1-8873-27ECBFAF764B}" type="presParOf" srcId="{F8CDA114-9376-4E35-8F1A-7D785435AC57}" destId="{5063EFE7-3BAE-4B7E-8AFD-2C64D752B8BC}" srcOrd="4" destOrd="0" presId="urn:microsoft.com/office/officeart/2005/8/layout/default#4"/>
    <dgm:cxn modelId="{155C70BC-B2B1-4036-8BDC-D7480FCD62F3}" type="presParOf" srcId="{F8CDA114-9376-4E35-8F1A-7D785435AC57}" destId="{E8AFB528-A1D3-4662-BAD5-E4E3147B90CF}" srcOrd="5" destOrd="0" presId="urn:microsoft.com/office/officeart/2005/8/layout/default#4"/>
    <dgm:cxn modelId="{36C644FC-88A3-4B15-818B-1DF2CA3A48D2}" type="presParOf" srcId="{F8CDA114-9376-4E35-8F1A-7D785435AC57}" destId="{7E5C6633-EC24-402B-8804-C5D2A50A239A}" srcOrd="6" destOrd="0" presId="urn:microsoft.com/office/officeart/2005/8/layout/default#4"/>
    <dgm:cxn modelId="{F441F60E-5785-4306-B8F8-8B540012FC44}" type="presParOf" srcId="{F8CDA114-9376-4E35-8F1A-7D785435AC57}" destId="{AF0531D7-21B4-4176-90A4-A341BB9E02AD}" srcOrd="7" destOrd="0" presId="urn:microsoft.com/office/officeart/2005/8/layout/default#4"/>
    <dgm:cxn modelId="{4083E720-CC29-4838-AF5F-9655A07E0A0F}" type="presParOf" srcId="{F8CDA114-9376-4E35-8F1A-7D785435AC57}" destId="{A13CECD8-3BB1-4497-86B3-CBCF8761ACF4}" srcOrd="8" destOrd="0" presId="urn:microsoft.com/office/officeart/2005/8/layout/default#4"/>
    <dgm:cxn modelId="{1D81214F-79D2-42EE-BBE2-99ED587C4469}" type="presParOf" srcId="{F8CDA114-9376-4E35-8F1A-7D785435AC57}" destId="{569B56E6-694B-4FD9-AFAE-6C7D80FE2778}" srcOrd="9" destOrd="0" presId="urn:microsoft.com/office/officeart/2005/8/layout/default#4"/>
    <dgm:cxn modelId="{3DDA8744-EF94-42BF-A207-7F4A8A8F61A8}" type="presParOf" srcId="{F8CDA114-9376-4E35-8F1A-7D785435AC57}" destId="{C6F97437-AAA6-40FA-B29F-592E1F2CB9BD}" srcOrd="10" destOrd="0" presId="urn:microsoft.com/office/officeart/2005/8/layout/default#4"/>
    <dgm:cxn modelId="{642CB2EF-345D-4581-9E40-8E98A62C193C}" type="presParOf" srcId="{F8CDA114-9376-4E35-8F1A-7D785435AC57}" destId="{D5E040FE-2C46-47D5-AAD6-73DB2B4AD2EF}" srcOrd="11" destOrd="0" presId="urn:microsoft.com/office/officeart/2005/8/layout/default#4"/>
    <dgm:cxn modelId="{C4DBCED0-5B14-4297-8D2C-5C32D0FA173E}" type="presParOf" srcId="{F8CDA114-9376-4E35-8F1A-7D785435AC57}" destId="{1AE79E02-DD4E-4CA1-9C8E-25DC615E8A22}" srcOrd="12" destOrd="0" presId="urn:microsoft.com/office/officeart/2005/8/layout/default#4"/>
    <dgm:cxn modelId="{381978E7-4D1D-4418-99EC-8FAA160B9F2A}" type="presParOf" srcId="{F8CDA114-9376-4E35-8F1A-7D785435AC57}" destId="{81275F2A-9C7B-4BED-ABF5-ECD05C91B933}" srcOrd="13" destOrd="0" presId="urn:microsoft.com/office/officeart/2005/8/layout/default#4"/>
    <dgm:cxn modelId="{C12D328B-8FCC-4D17-B86D-4981000D096E}" type="presParOf" srcId="{F8CDA114-9376-4E35-8F1A-7D785435AC57}" destId="{7BBCA28D-7903-43C5-A6C0-EBA8B211A0CB}" srcOrd="14" destOrd="0" presId="urn:microsoft.com/office/officeart/2005/8/layout/default#4"/>
    <dgm:cxn modelId="{E6157AB0-5B8C-478D-89D9-B9A4A7F69F07}" type="presParOf" srcId="{F8CDA114-9376-4E35-8F1A-7D785435AC57}" destId="{9451EDA8-81E9-4913-B269-A590C8A971A5}" srcOrd="15" destOrd="0" presId="urn:microsoft.com/office/officeart/2005/8/layout/default#4"/>
    <dgm:cxn modelId="{671C1E75-F52F-4083-A58F-A9521B8811B5}" type="presParOf" srcId="{F8CDA114-9376-4E35-8F1A-7D785435AC57}" destId="{931E81BA-AC5D-44AC-9236-FD4F3962E9CD}" srcOrd="16" destOrd="0" presId="urn:microsoft.com/office/officeart/2005/8/layout/default#4"/>
  </dgm:cxnLst>
  <dgm:bg/>
  <dgm:whole/>
</dgm:dataModel>
</file>

<file path=ppt/diagrams/data4.xml><?xml version="1.0" encoding="utf-8"?>
<dgm:dataModel xmlns:dgm="http://schemas.openxmlformats.org/drawingml/2006/diagram" xmlns:a="http://schemas.openxmlformats.org/drawingml/2006/main">
  <dgm:ptLst>
    <dgm:pt modelId="{C3B4537E-211D-4FC3-9588-7B1F7B9728EB}"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4E49926B-8812-4516-9D68-294C22ACA71E}">
      <dgm:prSet phldrT="[Text]" custT="1"/>
      <dgm:spPr/>
      <dgm:t>
        <a:bodyPr/>
        <a:lstStyle/>
        <a:p>
          <a:r>
            <a:rPr lang="en-US" sz="2200" i="0" dirty="0" smtClean="0"/>
            <a:t>50%</a:t>
          </a:r>
          <a:endParaRPr lang="en-US" sz="2200" dirty="0"/>
        </a:p>
      </dgm:t>
    </dgm:pt>
    <dgm:pt modelId="{40F88A2A-186E-4D2D-8825-E01E8D570AC0}" type="parTrans" cxnId="{7BF0485D-3F6D-4826-A483-E0636B7EB454}">
      <dgm:prSet/>
      <dgm:spPr/>
      <dgm:t>
        <a:bodyPr/>
        <a:lstStyle/>
        <a:p>
          <a:endParaRPr lang="en-US"/>
        </a:p>
      </dgm:t>
    </dgm:pt>
    <dgm:pt modelId="{7B304D76-BB5F-4455-AA15-60579A82957C}" type="sibTrans" cxnId="{7BF0485D-3F6D-4826-A483-E0636B7EB454}">
      <dgm:prSet/>
      <dgm:spPr/>
      <dgm:t>
        <a:bodyPr/>
        <a:lstStyle/>
        <a:p>
          <a:endParaRPr lang="en-US"/>
        </a:p>
      </dgm:t>
    </dgm:pt>
    <dgm:pt modelId="{1505DDDD-8C44-491A-A85F-2EE79907474E}">
      <dgm:prSet custT="1"/>
      <dgm:spPr/>
      <dgm:t>
        <a:bodyPr/>
        <a:lstStyle/>
        <a:p>
          <a:r>
            <a:rPr lang="en-US" sz="2200" i="0" dirty="0" smtClean="0"/>
            <a:t>Less than 27%-</a:t>
          </a:r>
        </a:p>
      </dgm:t>
    </dgm:pt>
    <dgm:pt modelId="{8A38594C-5259-4242-95B1-8A3C4CC0B3BF}" type="parTrans" cxnId="{59B9022A-BD17-41AD-869F-18AF550F851A}">
      <dgm:prSet/>
      <dgm:spPr/>
      <dgm:t>
        <a:bodyPr/>
        <a:lstStyle/>
        <a:p>
          <a:endParaRPr lang="en-US"/>
        </a:p>
      </dgm:t>
    </dgm:pt>
    <dgm:pt modelId="{29647E1C-CCBD-4C21-A8BF-A40FED035B17}" type="sibTrans" cxnId="{59B9022A-BD17-41AD-869F-18AF550F851A}">
      <dgm:prSet/>
      <dgm:spPr/>
      <dgm:t>
        <a:bodyPr/>
        <a:lstStyle/>
        <a:p>
          <a:endParaRPr lang="en-US"/>
        </a:p>
      </dgm:t>
    </dgm:pt>
    <dgm:pt modelId="{9E41147E-C248-4684-BE1A-DE0DC786C52A}">
      <dgm:prSet custT="1"/>
      <dgm:spPr/>
      <dgm:t>
        <a:bodyPr/>
        <a:lstStyle/>
        <a:p>
          <a:r>
            <a:rPr lang="en-US" sz="2200" i="0" dirty="0" err="1" smtClean="0"/>
            <a:t>Untill</a:t>
          </a:r>
          <a:r>
            <a:rPr lang="en-US" sz="2200" i="0" dirty="0" smtClean="0"/>
            <a:t> 40%</a:t>
          </a:r>
        </a:p>
      </dgm:t>
    </dgm:pt>
    <dgm:pt modelId="{177AF23D-0FC9-4454-BC25-8C4C13523B54}" type="parTrans" cxnId="{99A04B8B-642A-49CE-90A8-9088DBED6116}">
      <dgm:prSet/>
      <dgm:spPr/>
      <dgm:t>
        <a:bodyPr/>
        <a:lstStyle/>
        <a:p>
          <a:endParaRPr lang="en-US"/>
        </a:p>
      </dgm:t>
    </dgm:pt>
    <dgm:pt modelId="{1616F387-1866-42D1-B83E-063666613D09}" type="sibTrans" cxnId="{99A04B8B-642A-49CE-90A8-9088DBED6116}">
      <dgm:prSet/>
      <dgm:spPr/>
      <dgm:t>
        <a:bodyPr/>
        <a:lstStyle/>
        <a:p>
          <a:endParaRPr lang="en-US"/>
        </a:p>
      </dgm:t>
    </dgm:pt>
    <dgm:pt modelId="{9269BDE7-ADEF-4D28-8DD0-FB76080286D7}">
      <dgm:prSet phldrT="[Text]" custT="1"/>
      <dgm:spPr/>
      <dgm:t>
        <a:bodyPr/>
        <a:lstStyle/>
        <a:p>
          <a:r>
            <a:rPr lang="en-US" sz="2200" i="0" dirty="0" smtClean="0"/>
            <a:t>Acid applied for 60 sec- </a:t>
          </a:r>
          <a:r>
            <a:rPr lang="en-US" sz="2200" i="0" dirty="0" err="1" smtClean="0"/>
            <a:t>monocalcium</a:t>
          </a:r>
          <a:r>
            <a:rPr lang="en-US" sz="2200" i="0" dirty="0" smtClean="0"/>
            <a:t> phosphate monohydrate – rinsed off</a:t>
          </a:r>
          <a:endParaRPr lang="en-US" sz="2200" dirty="0"/>
        </a:p>
      </dgm:t>
    </dgm:pt>
    <dgm:pt modelId="{7D083144-594C-47DA-BF4C-9548825728E9}" type="parTrans" cxnId="{84A2B614-29E8-46D8-ADA1-9B51750FA04D}">
      <dgm:prSet/>
      <dgm:spPr/>
      <dgm:t>
        <a:bodyPr/>
        <a:lstStyle/>
        <a:p>
          <a:endParaRPr lang="en-US"/>
        </a:p>
      </dgm:t>
    </dgm:pt>
    <dgm:pt modelId="{7F156063-4E5B-4986-B0F4-0B9D4FD8E541}" type="sibTrans" cxnId="{84A2B614-29E8-46D8-ADA1-9B51750FA04D}">
      <dgm:prSet/>
      <dgm:spPr/>
      <dgm:t>
        <a:bodyPr/>
        <a:lstStyle/>
        <a:p>
          <a:endParaRPr lang="en-US"/>
        </a:p>
      </dgm:t>
    </dgm:pt>
    <dgm:pt modelId="{B997EA25-A613-438A-A85C-8EC1612E2C33}">
      <dgm:prSet custT="1"/>
      <dgm:spPr/>
      <dgm:t>
        <a:bodyPr/>
        <a:lstStyle/>
        <a:p>
          <a:r>
            <a:rPr lang="en-US" sz="2200" i="0" dirty="0" err="1" smtClean="0"/>
            <a:t>Dicalcium</a:t>
          </a:r>
          <a:r>
            <a:rPr lang="en-US" sz="2200" i="0" dirty="0" smtClean="0"/>
            <a:t> phosphate </a:t>
          </a:r>
          <a:r>
            <a:rPr lang="en-US" sz="2200" i="0" dirty="0" err="1" smtClean="0"/>
            <a:t>dihydrate</a:t>
          </a:r>
          <a:r>
            <a:rPr lang="en-US" sz="2200" i="0" dirty="0" smtClean="0"/>
            <a:t>- couldn’t easily removed</a:t>
          </a:r>
        </a:p>
      </dgm:t>
    </dgm:pt>
    <dgm:pt modelId="{FE1E93FC-4944-4841-AC24-ADDBCA106BA0}" type="parTrans" cxnId="{8ED94E07-2614-434E-A6F7-E4F563385381}">
      <dgm:prSet/>
      <dgm:spPr/>
      <dgm:t>
        <a:bodyPr/>
        <a:lstStyle/>
        <a:p>
          <a:endParaRPr lang="en-US"/>
        </a:p>
      </dgm:t>
    </dgm:pt>
    <dgm:pt modelId="{716A9E00-EBD1-4B7E-85F9-5B22B76FD9DF}" type="sibTrans" cxnId="{8ED94E07-2614-434E-A6F7-E4F563385381}">
      <dgm:prSet/>
      <dgm:spPr/>
      <dgm:t>
        <a:bodyPr/>
        <a:lstStyle/>
        <a:p>
          <a:endParaRPr lang="en-US"/>
        </a:p>
      </dgm:t>
    </dgm:pt>
    <dgm:pt modelId="{7EEC4921-8DB2-4065-B6E5-6BC152B9F354}">
      <dgm:prSet custT="1"/>
      <dgm:spPr/>
      <dgm:t>
        <a:bodyPr/>
        <a:lstStyle/>
        <a:p>
          <a:r>
            <a:rPr lang="en-US" sz="2200" i="0" dirty="0" smtClean="0"/>
            <a:t>Calcium dissolution and etching depth increases and then reverse effect seen</a:t>
          </a:r>
        </a:p>
      </dgm:t>
    </dgm:pt>
    <dgm:pt modelId="{F5CF545A-3FC8-4734-A022-139BC9F1220C}" type="parTrans" cxnId="{0B3D990D-7CA5-4793-9E3C-F7A1720BBDBB}">
      <dgm:prSet/>
      <dgm:spPr/>
      <dgm:t>
        <a:bodyPr/>
        <a:lstStyle/>
        <a:p>
          <a:endParaRPr lang="en-US"/>
        </a:p>
      </dgm:t>
    </dgm:pt>
    <dgm:pt modelId="{7880517D-1965-4658-A40D-6304CCD7FABA}" type="sibTrans" cxnId="{0B3D990D-7CA5-4793-9E3C-F7A1720BBDBB}">
      <dgm:prSet/>
      <dgm:spPr/>
      <dgm:t>
        <a:bodyPr/>
        <a:lstStyle/>
        <a:p>
          <a:endParaRPr lang="en-US"/>
        </a:p>
      </dgm:t>
    </dgm:pt>
    <dgm:pt modelId="{00F9910C-EC90-444B-9961-8AF3488E5719}" type="pres">
      <dgm:prSet presAssocID="{C3B4537E-211D-4FC3-9588-7B1F7B9728EB}" presName="theList" presStyleCnt="0">
        <dgm:presLayoutVars>
          <dgm:dir/>
          <dgm:animLvl val="lvl"/>
          <dgm:resizeHandles val="exact"/>
        </dgm:presLayoutVars>
      </dgm:prSet>
      <dgm:spPr/>
      <dgm:t>
        <a:bodyPr/>
        <a:lstStyle/>
        <a:p>
          <a:endParaRPr lang="en-US"/>
        </a:p>
      </dgm:t>
    </dgm:pt>
    <dgm:pt modelId="{EAA0B6DF-442A-462A-8E99-830D6E6FB6BB}" type="pres">
      <dgm:prSet presAssocID="{4E49926B-8812-4516-9D68-294C22ACA71E}" presName="compNode" presStyleCnt="0"/>
      <dgm:spPr/>
      <dgm:t>
        <a:bodyPr/>
        <a:lstStyle/>
        <a:p>
          <a:endParaRPr lang="en-US"/>
        </a:p>
      </dgm:t>
    </dgm:pt>
    <dgm:pt modelId="{B02D8B72-CD3D-4B3B-8717-9B4ADFCC241C}" type="pres">
      <dgm:prSet presAssocID="{4E49926B-8812-4516-9D68-294C22ACA71E}" presName="aNode" presStyleLbl="bgShp" presStyleIdx="0" presStyleCnt="3"/>
      <dgm:spPr/>
      <dgm:t>
        <a:bodyPr/>
        <a:lstStyle/>
        <a:p>
          <a:endParaRPr lang="en-US"/>
        </a:p>
      </dgm:t>
    </dgm:pt>
    <dgm:pt modelId="{B92B07DE-5BFC-4CD1-9B5B-63EDBF09EFAD}" type="pres">
      <dgm:prSet presAssocID="{4E49926B-8812-4516-9D68-294C22ACA71E}" presName="textNode" presStyleLbl="bgShp" presStyleIdx="0" presStyleCnt="3"/>
      <dgm:spPr/>
      <dgm:t>
        <a:bodyPr/>
        <a:lstStyle/>
        <a:p>
          <a:endParaRPr lang="en-US"/>
        </a:p>
      </dgm:t>
    </dgm:pt>
    <dgm:pt modelId="{799C50BA-2D87-472C-9E67-C82C3385B1BD}" type="pres">
      <dgm:prSet presAssocID="{4E49926B-8812-4516-9D68-294C22ACA71E}" presName="compChildNode" presStyleCnt="0"/>
      <dgm:spPr/>
      <dgm:t>
        <a:bodyPr/>
        <a:lstStyle/>
        <a:p>
          <a:endParaRPr lang="en-US"/>
        </a:p>
      </dgm:t>
    </dgm:pt>
    <dgm:pt modelId="{655C9BEC-6A20-496C-9C04-069A3F60D7E4}" type="pres">
      <dgm:prSet presAssocID="{4E49926B-8812-4516-9D68-294C22ACA71E}" presName="theInnerList" presStyleCnt="0"/>
      <dgm:spPr/>
      <dgm:t>
        <a:bodyPr/>
        <a:lstStyle/>
        <a:p>
          <a:endParaRPr lang="en-US"/>
        </a:p>
      </dgm:t>
    </dgm:pt>
    <dgm:pt modelId="{9A2CBABA-D1E9-4E72-A506-A5921CD1C358}" type="pres">
      <dgm:prSet presAssocID="{9269BDE7-ADEF-4D28-8DD0-FB76080286D7}" presName="childNode" presStyleLbl="node1" presStyleIdx="0" presStyleCnt="3">
        <dgm:presLayoutVars>
          <dgm:bulletEnabled val="1"/>
        </dgm:presLayoutVars>
      </dgm:prSet>
      <dgm:spPr/>
      <dgm:t>
        <a:bodyPr/>
        <a:lstStyle/>
        <a:p>
          <a:endParaRPr lang="en-US"/>
        </a:p>
      </dgm:t>
    </dgm:pt>
    <dgm:pt modelId="{ED492B9E-784D-4FF7-B4B3-4B109417A296}" type="pres">
      <dgm:prSet presAssocID="{4E49926B-8812-4516-9D68-294C22ACA71E}" presName="aSpace" presStyleCnt="0"/>
      <dgm:spPr/>
      <dgm:t>
        <a:bodyPr/>
        <a:lstStyle/>
        <a:p>
          <a:endParaRPr lang="en-US"/>
        </a:p>
      </dgm:t>
    </dgm:pt>
    <dgm:pt modelId="{A6B90E7D-CF6D-443E-93C6-EA874B78A2A5}" type="pres">
      <dgm:prSet presAssocID="{1505DDDD-8C44-491A-A85F-2EE79907474E}" presName="compNode" presStyleCnt="0"/>
      <dgm:spPr/>
      <dgm:t>
        <a:bodyPr/>
        <a:lstStyle/>
        <a:p>
          <a:endParaRPr lang="en-US"/>
        </a:p>
      </dgm:t>
    </dgm:pt>
    <dgm:pt modelId="{0A3DE397-EE5A-4F00-83AF-AF4461C0C2E8}" type="pres">
      <dgm:prSet presAssocID="{1505DDDD-8C44-491A-A85F-2EE79907474E}" presName="aNode" presStyleLbl="bgShp" presStyleIdx="1" presStyleCnt="3" custLinFactNeighborX="-278"/>
      <dgm:spPr/>
      <dgm:t>
        <a:bodyPr/>
        <a:lstStyle/>
        <a:p>
          <a:endParaRPr lang="en-US"/>
        </a:p>
      </dgm:t>
    </dgm:pt>
    <dgm:pt modelId="{979B3307-7743-49A5-ACBB-77B268E99AEE}" type="pres">
      <dgm:prSet presAssocID="{1505DDDD-8C44-491A-A85F-2EE79907474E}" presName="textNode" presStyleLbl="bgShp" presStyleIdx="1" presStyleCnt="3"/>
      <dgm:spPr/>
      <dgm:t>
        <a:bodyPr/>
        <a:lstStyle/>
        <a:p>
          <a:endParaRPr lang="en-US"/>
        </a:p>
      </dgm:t>
    </dgm:pt>
    <dgm:pt modelId="{15BD7CB3-BBDE-4ABB-890A-205C517DFF40}" type="pres">
      <dgm:prSet presAssocID="{1505DDDD-8C44-491A-A85F-2EE79907474E}" presName="compChildNode" presStyleCnt="0"/>
      <dgm:spPr/>
      <dgm:t>
        <a:bodyPr/>
        <a:lstStyle/>
        <a:p>
          <a:endParaRPr lang="en-US"/>
        </a:p>
      </dgm:t>
    </dgm:pt>
    <dgm:pt modelId="{489F2D12-2F44-426E-BA56-9EF1DA164F62}" type="pres">
      <dgm:prSet presAssocID="{1505DDDD-8C44-491A-A85F-2EE79907474E}" presName="theInnerList" presStyleCnt="0"/>
      <dgm:spPr/>
      <dgm:t>
        <a:bodyPr/>
        <a:lstStyle/>
        <a:p>
          <a:endParaRPr lang="en-US"/>
        </a:p>
      </dgm:t>
    </dgm:pt>
    <dgm:pt modelId="{C1D60B6F-CB27-43FE-B3C5-74864957F91E}" type="pres">
      <dgm:prSet presAssocID="{B997EA25-A613-438A-A85C-8EC1612E2C33}" presName="childNode" presStyleLbl="node1" presStyleIdx="1" presStyleCnt="3">
        <dgm:presLayoutVars>
          <dgm:bulletEnabled val="1"/>
        </dgm:presLayoutVars>
      </dgm:prSet>
      <dgm:spPr/>
      <dgm:t>
        <a:bodyPr/>
        <a:lstStyle/>
        <a:p>
          <a:endParaRPr lang="en-US"/>
        </a:p>
      </dgm:t>
    </dgm:pt>
    <dgm:pt modelId="{E1B18A87-8987-4478-B917-65253F599E87}" type="pres">
      <dgm:prSet presAssocID="{1505DDDD-8C44-491A-A85F-2EE79907474E}" presName="aSpace" presStyleCnt="0"/>
      <dgm:spPr/>
      <dgm:t>
        <a:bodyPr/>
        <a:lstStyle/>
        <a:p>
          <a:endParaRPr lang="en-US"/>
        </a:p>
      </dgm:t>
    </dgm:pt>
    <dgm:pt modelId="{DE32735A-43CE-4010-AEAA-93FDF8712553}" type="pres">
      <dgm:prSet presAssocID="{9E41147E-C248-4684-BE1A-DE0DC786C52A}" presName="compNode" presStyleCnt="0"/>
      <dgm:spPr/>
      <dgm:t>
        <a:bodyPr/>
        <a:lstStyle/>
        <a:p>
          <a:endParaRPr lang="en-US"/>
        </a:p>
      </dgm:t>
    </dgm:pt>
    <dgm:pt modelId="{29CA406F-617C-46F2-A1D2-3BD652208A6D}" type="pres">
      <dgm:prSet presAssocID="{9E41147E-C248-4684-BE1A-DE0DC786C52A}" presName="aNode" presStyleLbl="bgShp" presStyleIdx="2" presStyleCnt="3"/>
      <dgm:spPr/>
      <dgm:t>
        <a:bodyPr/>
        <a:lstStyle/>
        <a:p>
          <a:endParaRPr lang="en-US"/>
        </a:p>
      </dgm:t>
    </dgm:pt>
    <dgm:pt modelId="{0AF08F87-D3D4-49DE-9E5C-909A04E39D90}" type="pres">
      <dgm:prSet presAssocID="{9E41147E-C248-4684-BE1A-DE0DC786C52A}" presName="textNode" presStyleLbl="bgShp" presStyleIdx="2" presStyleCnt="3"/>
      <dgm:spPr/>
      <dgm:t>
        <a:bodyPr/>
        <a:lstStyle/>
        <a:p>
          <a:endParaRPr lang="en-US"/>
        </a:p>
      </dgm:t>
    </dgm:pt>
    <dgm:pt modelId="{8165C519-E120-40A7-A4CA-A15D370AA489}" type="pres">
      <dgm:prSet presAssocID="{9E41147E-C248-4684-BE1A-DE0DC786C52A}" presName="compChildNode" presStyleCnt="0"/>
      <dgm:spPr/>
      <dgm:t>
        <a:bodyPr/>
        <a:lstStyle/>
        <a:p>
          <a:endParaRPr lang="en-US"/>
        </a:p>
      </dgm:t>
    </dgm:pt>
    <dgm:pt modelId="{1DAB7B5C-F82B-48A9-95AC-6C815B4405C0}" type="pres">
      <dgm:prSet presAssocID="{9E41147E-C248-4684-BE1A-DE0DC786C52A}" presName="theInnerList" presStyleCnt="0"/>
      <dgm:spPr/>
      <dgm:t>
        <a:bodyPr/>
        <a:lstStyle/>
        <a:p>
          <a:endParaRPr lang="en-US"/>
        </a:p>
      </dgm:t>
    </dgm:pt>
    <dgm:pt modelId="{A6430B23-B22A-4B87-8688-5E8B3B8506A4}" type="pres">
      <dgm:prSet presAssocID="{7EEC4921-8DB2-4065-B6E5-6BC152B9F354}" presName="childNode" presStyleLbl="node1" presStyleIdx="2" presStyleCnt="3">
        <dgm:presLayoutVars>
          <dgm:bulletEnabled val="1"/>
        </dgm:presLayoutVars>
      </dgm:prSet>
      <dgm:spPr/>
      <dgm:t>
        <a:bodyPr/>
        <a:lstStyle/>
        <a:p>
          <a:endParaRPr lang="en-US"/>
        </a:p>
      </dgm:t>
    </dgm:pt>
  </dgm:ptLst>
  <dgm:cxnLst>
    <dgm:cxn modelId="{265F4663-4893-4290-A928-22BEE36C57E3}" type="presOf" srcId="{4E49926B-8812-4516-9D68-294C22ACA71E}" destId="{B92B07DE-5BFC-4CD1-9B5B-63EDBF09EFAD}" srcOrd="1" destOrd="0" presId="urn:microsoft.com/office/officeart/2005/8/layout/lProcess2"/>
    <dgm:cxn modelId="{210280D2-8C12-4810-86CE-3DEFC0A96AB7}" type="presOf" srcId="{9E41147E-C248-4684-BE1A-DE0DC786C52A}" destId="{0AF08F87-D3D4-49DE-9E5C-909A04E39D90}" srcOrd="1" destOrd="0" presId="urn:microsoft.com/office/officeart/2005/8/layout/lProcess2"/>
    <dgm:cxn modelId="{7BF0485D-3F6D-4826-A483-E0636B7EB454}" srcId="{C3B4537E-211D-4FC3-9588-7B1F7B9728EB}" destId="{4E49926B-8812-4516-9D68-294C22ACA71E}" srcOrd="0" destOrd="0" parTransId="{40F88A2A-186E-4D2D-8825-E01E8D570AC0}" sibTransId="{7B304D76-BB5F-4455-AA15-60579A82957C}"/>
    <dgm:cxn modelId="{892DE2CB-162A-498E-B836-19C5DB544AE4}" type="presOf" srcId="{7EEC4921-8DB2-4065-B6E5-6BC152B9F354}" destId="{A6430B23-B22A-4B87-8688-5E8B3B8506A4}" srcOrd="0" destOrd="0" presId="urn:microsoft.com/office/officeart/2005/8/layout/lProcess2"/>
    <dgm:cxn modelId="{4247C0E5-3C5D-4626-B1FE-997B74815B32}" type="presOf" srcId="{1505DDDD-8C44-491A-A85F-2EE79907474E}" destId="{979B3307-7743-49A5-ACBB-77B268E99AEE}" srcOrd="1" destOrd="0" presId="urn:microsoft.com/office/officeart/2005/8/layout/lProcess2"/>
    <dgm:cxn modelId="{3130E6FC-5DC3-4AE3-B866-1C4CB9A64497}" type="presOf" srcId="{C3B4537E-211D-4FC3-9588-7B1F7B9728EB}" destId="{00F9910C-EC90-444B-9961-8AF3488E5719}" srcOrd="0" destOrd="0" presId="urn:microsoft.com/office/officeart/2005/8/layout/lProcess2"/>
    <dgm:cxn modelId="{7ABB7398-4961-437C-8F00-A2A5E9C3F64D}" type="presOf" srcId="{4E49926B-8812-4516-9D68-294C22ACA71E}" destId="{B02D8B72-CD3D-4B3B-8717-9B4ADFCC241C}" srcOrd="0" destOrd="0" presId="urn:microsoft.com/office/officeart/2005/8/layout/lProcess2"/>
    <dgm:cxn modelId="{59B9022A-BD17-41AD-869F-18AF550F851A}" srcId="{C3B4537E-211D-4FC3-9588-7B1F7B9728EB}" destId="{1505DDDD-8C44-491A-A85F-2EE79907474E}" srcOrd="1" destOrd="0" parTransId="{8A38594C-5259-4242-95B1-8A3C4CC0B3BF}" sibTransId="{29647E1C-CCBD-4C21-A8BF-A40FED035B17}"/>
    <dgm:cxn modelId="{84A2B614-29E8-46D8-ADA1-9B51750FA04D}" srcId="{4E49926B-8812-4516-9D68-294C22ACA71E}" destId="{9269BDE7-ADEF-4D28-8DD0-FB76080286D7}" srcOrd="0" destOrd="0" parTransId="{7D083144-594C-47DA-BF4C-9548825728E9}" sibTransId="{7F156063-4E5B-4986-B0F4-0B9D4FD8E541}"/>
    <dgm:cxn modelId="{3F3A3B07-428B-4B8B-837E-D5D6DC0D46C8}" type="presOf" srcId="{9269BDE7-ADEF-4D28-8DD0-FB76080286D7}" destId="{9A2CBABA-D1E9-4E72-A506-A5921CD1C358}" srcOrd="0" destOrd="0" presId="urn:microsoft.com/office/officeart/2005/8/layout/lProcess2"/>
    <dgm:cxn modelId="{99A04B8B-642A-49CE-90A8-9088DBED6116}" srcId="{C3B4537E-211D-4FC3-9588-7B1F7B9728EB}" destId="{9E41147E-C248-4684-BE1A-DE0DC786C52A}" srcOrd="2" destOrd="0" parTransId="{177AF23D-0FC9-4454-BC25-8C4C13523B54}" sibTransId="{1616F387-1866-42D1-B83E-063666613D09}"/>
    <dgm:cxn modelId="{0422A1C9-BCB4-4E8B-BF85-9E0EB30F8A55}" type="presOf" srcId="{1505DDDD-8C44-491A-A85F-2EE79907474E}" destId="{0A3DE397-EE5A-4F00-83AF-AF4461C0C2E8}" srcOrd="0" destOrd="0" presId="urn:microsoft.com/office/officeart/2005/8/layout/lProcess2"/>
    <dgm:cxn modelId="{FB312CE1-AD94-4EBF-B126-A6BEBCAC17D1}" type="presOf" srcId="{B997EA25-A613-438A-A85C-8EC1612E2C33}" destId="{C1D60B6F-CB27-43FE-B3C5-74864957F91E}" srcOrd="0" destOrd="0" presId="urn:microsoft.com/office/officeart/2005/8/layout/lProcess2"/>
    <dgm:cxn modelId="{0B3D990D-7CA5-4793-9E3C-F7A1720BBDBB}" srcId="{9E41147E-C248-4684-BE1A-DE0DC786C52A}" destId="{7EEC4921-8DB2-4065-B6E5-6BC152B9F354}" srcOrd="0" destOrd="0" parTransId="{F5CF545A-3FC8-4734-A022-139BC9F1220C}" sibTransId="{7880517D-1965-4658-A40D-6304CCD7FABA}"/>
    <dgm:cxn modelId="{78F25316-BC3A-4347-BCB3-CF78DC08BFBE}" type="presOf" srcId="{9E41147E-C248-4684-BE1A-DE0DC786C52A}" destId="{29CA406F-617C-46F2-A1D2-3BD652208A6D}" srcOrd="0" destOrd="0" presId="urn:microsoft.com/office/officeart/2005/8/layout/lProcess2"/>
    <dgm:cxn modelId="{8ED94E07-2614-434E-A6F7-E4F563385381}" srcId="{1505DDDD-8C44-491A-A85F-2EE79907474E}" destId="{B997EA25-A613-438A-A85C-8EC1612E2C33}" srcOrd="0" destOrd="0" parTransId="{FE1E93FC-4944-4841-AC24-ADDBCA106BA0}" sibTransId="{716A9E00-EBD1-4B7E-85F9-5B22B76FD9DF}"/>
    <dgm:cxn modelId="{47FD263B-7182-4051-AC25-C1DCEB3A296C}" type="presParOf" srcId="{00F9910C-EC90-444B-9961-8AF3488E5719}" destId="{EAA0B6DF-442A-462A-8E99-830D6E6FB6BB}" srcOrd="0" destOrd="0" presId="urn:microsoft.com/office/officeart/2005/8/layout/lProcess2"/>
    <dgm:cxn modelId="{CB324DCD-E0B8-4FA9-8D30-BB5DD339E82D}" type="presParOf" srcId="{EAA0B6DF-442A-462A-8E99-830D6E6FB6BB}" destId="{B02D8B72-CD3D-4B3B-8717-9B4ADFCC241C}" srcOrd="0" destOrd="0" presId="urn:microsoft.com/office/officeart/2005/8/layout/lProcess2"/>
    <dgm:cxn modelId="{83499149-8945-4681-A43F-20DAFD16ABC7}" type="presParOf" srcId="{EAA0B6DF-442A-462A-8E99-830D6E6FB6BB}" destId="{B92B07DE-5BFC-4CD1-9B5B-63EDBF09EFAD}" srcOrd="1" destOrd="0" presId="urn:microsoft.com/office/officeart/2005/8/layout/lProcess2"/>
    <dgm:cxn modelId="{7F732440-DEA0-4A95-AA56-5CE8FAF74438}" type="presParOf" srcId="{EAA0B6DF-442A-462A-8E99-830D6E6FB6BB}" destId="{799C50BA-2D87-472C-9E67-C82C3385B1BD}" srcOrd="2" destOrd="0" presId="urn:microsoft.com/office/officeart/2005/8/layout/lProcess2"/>
    <dgm:cxn modelId="{71549EE5-68E6-4DC5-B592-5B397F91FC1B}" type="presParOf" srcId="{799C50BA-2D87-472C-9E67-C82C3385B1BD}" destId="{655C9BEC-6A20-496C-9C04-069A3F60D7E4}" srcOrd="0" destOrd="0" presId="urn:microsoft.com/office/officeart/2005/8/layout/lProcess2"/>
    <dgm:cxn modelId="{FA8D5BF0-A186-43D4-94D6-494EA55D4FFE}" type="presParOf" srcId="{655C9BEC-6A20-496C-9C04-069A3F60D7E4}" destId="{9A2CBABA-D1E9-4E72-A506-A5921CD1C358}" srcOrd="0" destOrd="0" presId="urn:microsoft.com/office/officeart/2005/8/layout/lProcess2"/>
    <dgm:cxn modelId="{F1135452-33BF-4D31-AD06-9557D34AB76E}" type="presParOf" srcId="{00F9910C-EC90-444B-9961-8AF3488E5719}" destId="{ED492B9E-784D-4FF7-B4B3-4B109417A296}" srcOrd="1" destOrd="0" presId="urn:microsoft.com/office/officeart/2005/8/layout/lProcess2"/>
    <dgm:cxn modelId="{4C923BC1-AE4D-4166-A271-BF04D9CD3464}" type="presParOf" srcId="{00F9910C-EC90-444B-9961-8AF3488E5719}" destId="{A6B90E7D-CF6D-443E-93C6-EA874B78A2A5}" srcOrd="2" destOrd="0" presId="urn:microsoft.com/office/officeart/2005/8/layout/lProcess2"/>
    <dgm:cxn modelId="{04DC8111-7FD3-4DC3-A87E-BF448176730C}" type="presParOf" srcId="{A6B90E7D-CF6D-443E-93C6-EA874B78A2A5}" destId="{0A3DE397-EE5A-4F00-83AF-AF4461C0C2E8}" srcOrd="0" destOrd="0" presId="urn:microsoft.com/office/officeart/2005/8/layout/lProcess2"/>
    <dgm:cxn modelId="{B511E2EE-09C0-467F-9C82-B5EA95955BBC}" type="presParOf" srcId="{A6B90E7D-CF6D-443E-93C6-EA874B78A2A5}" destId="{979B3307-7743-49A5-ACBB-77B268E99AEE}" srcOrd="1" destOrd="0" presId="urn:microsoft.com/office/officeart/2005/8/layout/lProcess2"/>
    <dgm:cxn modelId="{71024AF5-9231-4EED-B38D-E6392BF5D86F}" type="presParOf" srcId="{A6B90E7D-CF6D-443E-93C6-EA874B78A2A5}" destId="{15BD7CB3-BBDE-4ABB-890A-205C517DFF40}" srcOrd="2" destOrd="0" presId="urn:microsoft.com/office/officeart/2005/8/layout/lProcess2"/>
    <dgm:cxn modelId="{2B01F9CB-95CD-4049-9372-A28E80B9EC4B}" type="presParOf" srcId="{15BD7CB3-BBDE-4ABB-890A-205C517DFF40}" destId="{489F2D12-2F44-426E-BA56-9EF1DA164F62}" srcOrd="0" destOrd="0" presId="urn:microsoft.com/office/officeart/2005/8/layout/lProcess2"/>
    <dgm:cxn modelId="{A921D21A-561A-4AAD-B7FF-AB8A415E981B}" type="presParOf" srcId="{489F2D12-2F44-426E-BA56-9EF1DA164F62}" destId="{C1D60B6F-CB27-43FE-B3C5-74864957F91E}" srcOrd="0" destOrd="0" presId="urn:microsoft.com/office/officeart/2005/8/layout/lProcess2"/>
    <dgm:cxn modelId="{CCA2846E-B1F8-41A2-BC94-A0A7A2C75E4C}" type="presParOf" srcId="{00F9910C-EC90-444B-9961-8AF3488E5719}" destId="{E1B18A87-8987-4478-B917-65253F599E87}" srcOrd="3" destOrd="0" presId="urn:microsoft.com/office/officeart/2005/8/layout/lProcess2"/>
    <dgm:cxn modelId="{C461652F-541A-4D40-84D9-9CB87A335FFE}" type="presParOf" srcId="{00F9910C-EC90-444B-9961-8AF3488E5719}" destId="{DE32735A-43CE-4010-AEAA-93FDF8712553}" srcOrd="4" destOrd="0" presId="urn:microsoft.com/office/officeart/2005/8/layout/lProcess2"/>
    <dgm:cxn modelId="{C8874ADB-2DAB-4FC7-830A-6DDF775420DA}" type="presParOf" srcId="{DE32735A-43CE-4010-AEAA-93FDF8712553}" destId="{29CA406F-617C-46F2-A1D2-3BD652208A6D}" srcOrd="0" destOrd="0" presId="urn:microsoft.com/office/officeart/2005/8/layout/lProcess2"/>
    <dgm:cxn modelId="{5D2C1368-C10E-4B14-9B3C-C265A4022990}" type="presParOf" srcId="{DE32735A-43CE-4010-AEAA-93FDF8712553}" destId="{0AF08F87-D3D4-49DE-9E5C-909A04E39D90}" srcOrd="1" destOrd="0" presId="urn:microsoft.com/office/officeart/2005/8/layout/lProcess2"/>
    <dgm:cxn modelId="{6F8BFEB3-ABB4-4BB5-A5E6-C21DA81AFFA0}" type="presParOf" srcId="{DE32735A-43CE-4010-AEAA-93FDF8712553}" destId="{8165C519-E120-40A7-A4CA-A15D370AA489}" srcOrd="2" destOrd="0" presId="urn:microsoft.com/office/officeart/2005/8/layout/lProcess2"/>
    <dgm:cxn modelId="{24831C93-9344-46CD-848A-5A3EF2D5084B}" type="presParOf" srcId="{8165C519-E120-40A7-A4CA-A15D370AA489}" destId="{1DAB7B5C-F82B-48A9-95AC-6C815B4405C0}" srcOrd="0" destOrd="0" presId="urn:microsoft.com/office/officeart/2005/8/layout/lProcess2"/>
    <dgm:cxn modelId="{3B35A42C-F726-4DB8-A344-C535D7296A03}" type="presParOf" srcId="{1DAB7B5C-F82B-48A9-95AC-6C815B4405C0}" destId="{A6430B23-B22A-4B87-8688-5E8B3B8506A4}" srcOrd="0" destOrd="0" presId="urn:microsoft.com/office/officeart/2005/8/layout/lProcess2"/>
  </dgm:cxnLst>
  <dgm:bg/>
  <dgm:whole/>
</dgm:dataModel>
</file>

<file path=ppt/diagrams/data5.xml><?xml version="1.0" encoding="utf-8"?>
<dgm:dataModel xmlns:dgm="http://schemas.openxmlformats.org/drawingml/2006/diagram" xmlns:a="http://schemas.openxmlformats.org/drawingml/2006/main">
  <dgm:ptLst>
    <dgm:pt modelId="{8585E895-9749-4EDC-B430-6BDD71C7940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87FA3677-B4A9-4AB7-9D8E-EE1F16FB1A61}">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2200" dirty="0" smtClean="0"/>
            <a:t>Liquid-gel</a:t>
          </a:r>
          <a:endParaRPr lang="en-US" sz="2200" dirty="0"/>
        </a:p>
      </dgm:t>
    </dgm:pt>
    <dgm:pt modelId="{736D8BAF-472D-4243-9856-80871320D935}" type="parTrans" cxnId="{6C50C166-7BA5-4ACF-B2E2-56C045E4B8F4}">
      <dgm:prSet/>
      <dgm:spPr/>
      <dgm:t>
        <a:bodyPr/>
        <a:lstStyle/>
        <a:p>
          <a:endParaRPr lang="en-US"/>
        </a:p>
      </dgm:t>
    </dgm:pt>
    <dgm:pt modelId="{EDD10D7C-054D-4D79-956B-A1FBD5A688C4}" type="sibTrans" cxnId="{6C50C166-7BA5-4ACF-B2E2-56C045E4B8F4}">
      <dgm:prSet/>
      <dgm:spPr/>
      <dgm:t>
        <a:bodyPr/>
        <a:lstStyle/>
        <a:p>
          <a:endParaRPr lang="en-US"/>
        </a:p>
      </dgm:t>
    </dgm:pt>
    <dgm:pt modelId="{7B5A322D-6DF4-4C8C-81C3-A6D5D8D75E28}">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2200" dirty="0" smtClean="0"/>
            <a:t>Silica particles</a:t>
          </a:r>
          <a:endParaRPr lang="en-US" sz="2200" dirty="0"/>
        </a:p>
      </dgm:t>
    </dgm:pt>
    <dgm:pt modelId="{F69B3F6B-FF6D-4572-992A-4ECEACC88256}" type="parTrans" cxnId="{7C3A87E9-908B-4F73-8567-114B7B2EC91E}">
      <dgm:prSet/>
      <dgm:spPr/>
      <dgm:t>
        <a:bodyPr/>
        <a:lstStyle/>
        <a:p>
          <a:endParaRPr lang="en-US"/>
        </a:p>
      </dgm:t>
    </dgm:pt>
    <dgm:pt modelId="{76A8AB63-2E25-4D1C-BE5A-95D5FFEBA07B}" type="sibTrans" cxnId="{7C3A87E9-908B-4F73-8567-114B7B2EC91E}">
      <dgm:prSet/>
      <dgm:spPr/>
      <dgm:t>
        <a:bodyPr/>
        <a:lstStyle/>
        <a:p>
          <a:endParaRPr lang="en-US"/>
        </a:p>
      </dgm:t>
    </dgm:pt>
    <dgm:pt modelId="{79B72FDF-8130-47DC-AF64-FB689D5A18A4}">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2200" dirty="0" smtClean="0"/>
            <a:t>High pH</a:t>
          </a:r>
          <a:endParaRPr lang="en-US" sz="2200" dirty="0"/>
        </a:p>
      </dgm:t>
    </dgm:pt>
    <dgm:pt modelId="{719E5405-26F7-4C3F-BB87-1727896C5538}" type="parTrans" cxnId="{64AF0261-72F6-4CD2-9EDF-B15084D42331}">
      <dgm:prSet/>
      <dgm:spPr/>
      <dgm:t>
        <a:bodyPr/>
        <a:lstStyle/>
        <a:p>
          <a:endParaRPr lang="en-US"/>
        </a:p>
      </dgm:t>
    </dgm:pt>
    <dgm:pt modelId="{A53FD3C7-1C67-4CE8-A8C6-E943687AB04A}" type="sibTrans" cxnId="{64AF0261-72F6-4CD2-9EDF-B15084D42331}">
      <dgm:prSet/>
      <dgm:spPr/>
      <dgm:t>
        <a:bodyPr/>
        <a:lstStyle/>
        <a:p>
          <a:endParaRPr lang="en-US"/>
        </a:p>
      </dgm:t>
    </dgm:pt>
    <dgm:pt modelId="{399A4F2E-CD04-4252-A19B-20FD4D386DB1}">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2200" dirty="0" smtClean="0"/>
            <a:t>Polymer beads</a:t>
          </a:r>
          <a:endParaRPr lang="en-US" sz="2200" dirty="0"/>
        </a:p>
      </dgm:t>
    </dgm:pt>
    <dgm:pt modelId="{C02E108F-67FB-4F28-9E43-7E886B9FE5A7}" type="parTrans" cxnId="{B2123397-A06A-4CCA-8E82-80320B2F2248}">
      <dgm:prSet/>
      <dgm:spPr/>
      <dgm:t>
        <a:bodyPr/>
        <a:lstStyle/>
        <a:p>
          <a:endParaRPr lang="en-US"/>
        </a:p>
      </dgm:t>
    </dgm:pt>
    <dgm:pt modelId="{809C885E-38F1-47EB-B611-565A7B23693F}" type="sibTrans" cxnId="{B2123397-A06A-4CCA-8E82-80320B2F2248}">
      <dgm:prSet/>
      <dgm:spPr/>
      <dgm:t>
        <a:bodyPr/>
        <a:lstStyle/>
        <a:p>
          <a:endParaRPr lang="en-US"/>
        </a:p>
      </dgm:t>
    </dgm:pt>
    <dgm:pt modelId="{E6F22C44-9175-4D3C-8870-324EEB25D539}">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2200" dirty="0" smtClean="0"/>
            <a:t>Lower pH- deep etch</a:t>
          </a:r>
          <a:endParaRPr lang="en-US" sz="2200" dirty="0"/>
        </a:p>
      </dgm:t>
    </dgm:pt>
    <dgm:pt modelId="{5858C721-43AD-4FD3-8211-01330E88D423}" type="parTrans" cxnId="{3B94CCA9-87CA-4924-8A6F-1FBDBF6ED7F1}">
      <dgm:prSet/>
      <dgm:spPr/>
      <dgm:t>
        <a:bodyPr/>
        <a:lstStyle/>
        <a:p>
          <a:endParaRPr lang="en-US"/>
        </a:p>
      </dgm:t>
    </dgm:pt>
    <dgm:pt modelId="{741EFD43-390E-4F7A-B879-FA33737D0825}" type="sibTrans" cxnId="{3B94CCA9-87CA-4924-8A6F-1FBDBF6ED7F1}">
      <dgm:prSet/>
      <dgm:spPr/>
      <dgm:t>
        <a:bodyPr/>
        <a:lstStyle/>
        <a:p>
          <a:endParaRPr lang="en-US"/>
        </a:p>
      </dgm:t>
    </dgm:pt>
    <dgm:pt modelId="{EC9CB533-DB41-43DC-BEEB-3658EF5A8B73}" type="pres">
      <dgm:prSet presAssocID="{8585E895-9749-4EDC-B430-6BDD71C79404}" presName="diagram" presStyleCnt="0">
        <dgm:presLayoutVars>
          <dgm:chPref val="1"/>
          <dgm:dir/>
          <dgm:animOne val="branch"/>
          <dgm:animLvl val="lvl"/>
          <dgm:resizeHandles val="exact"/>
        </dgm:presLayoutVars>
      </dgm:prSet>
      <dgm:spPr/>
      <dgm:t>
        <a:bodyPr/>
        <a:lstStyle/>
        <a:p>
          <a:endParaRPr lang="en-US"/>
        </a:p>
      </dgm:t>
    </dgm:pt>
    <dgm:pt modelId="{737D6E0C-DB2A-4AAD-BA9A-1ADDDC5E27F3}" type="pres">
      <dgm:prSet presAssocID="{87FA3677-B4A9-4AB7-9D8E-EE1F16FB1A61}" presName="root1" presStyleCnt="0"/>
      <dgm:spPr/>
    </dgm:pt>
    <dgm:pt modelId="{83AA7628-1AD7-462B-A832-6BBCB9BC70C5}" type="pres">
      <dgm:prSet presAssocID="{87FA3677-B4A9-4AB7-9D8E-EE1F16FB1A61}" presName="LevelOneTextNode" presStyleLbl="node0" presStyleIdx="0" presStyleCnt="1">
        <dgm:presLayoutVars>
          <dgm:chPref val="3"/>
        </dgm:presLayoutVars>
      </dgm:prSet>
      <dgm:spPr/>
      <dgm:t>
        <a:bodyPr/>
        <a:lstStyle/>
        <a:p>
          <a:endParaRPr lang="en-US"/>
        </a:p>
      </dgm:t>
    </dgm:pt>
    <dgm:pt modelId="{401C6B36-C905-4441-83E4-B8701281ACB3}" type="pres">
      <dgm:prSet presAssocID="{87FA3677-B4A9-4AB7-9D8E-EE1F16FB1A61}" presName="level2hierChild" presStyleCnt="0"/>
      <dgm:spPr/>
    </dgm:pt>
    <dgm:pt modelId="{C9BACEE4-5DAA-437A-94AC-91F6AA771DBA}" type="pres">
      <dgm:prSet presAssocID="{F69B3F6B-FF6D-4572-992A-4ECEACC88256}" presName="conn2-1" presStyleLbl="parChTrans1D2" presStyleIdx="0" presStyleCnt="2"/>
      <dgm:spPr/>
      <dgm:t>
        <a:bodyPr/>
        <a:lstStyle/>
        <a:p>
          <a:endParaRPr lang="en-US"/>
        </a:p>
      </dgm:t>
    </dgm:pt>
    <dgm:pt modelId="{BB82F02B-DC71-4958-8315-E38D7664AB2C}" type="pres">
      <dgm:prSet presAssocID="{F69B3F6B-FF6D-4572-992A-4ECEACC88256}" presName="connTx" presStyleLbl="parChTrans1D2" presStyleIdx="0" presStyleCnt="2"/>
      <dgm:spPr/>
      <dgm:t>
        <a:bodyPr/>
        <a:lstStyle/>
        <a:p>
          <a:endParaRPr lang="en-US"/>
        </a:p>
      </dgm:t>
    </dgm:pt>
    <dgm:pt modelId="{BEDC0CDB-FCB5-4BC7-8FE2-B87D1A1BB863}" type="pres">
      <dgm:prSet presAssocID="{7B5A322D-6DF4-4C8C-81C3-A6D5D8D75E28}" presName="root2" presStyleCnt="0"/>
      <dgm:spPr/>
    </dgm:pt>
    <dgm:pt modelId="{3A7E59B0-ECF8-4572-A57D-481821B83075}" type="pres">
      <dgm:prSet presAssocID="{7B5A322D-6DF4-4C8C-81C3-A6D5D8D75E28}" presName="LevelTwoTextNode" presStyleLbl="node2" presStyleIdx="0" presStyleCnt="2">
        <dgm:presLayoutVars>
          <dgm:chPref val="3"/>
        </dgm:presLayoutVars>
      </dgm:prSet>
      <dgm:spPr/>
      <dgm:t>
        <a:bodyPr/>
        <a:lstStyle/>
        <a:p>
          <a:endParaRPr lang="en-US"/>
        </a:p>
      </dgm:t>
    </dgm:pt>
    <dgm:pt modelId="{45EDB0BD-AFA7-45B1-A438-D2ABBD8358E9}" type="pres">
      <dgm:prSet presAssocID="{7B5A322D-6DF4-4C8C-81C3-A6D5D8D75E28}" presName="level3hierChild" presStyleCnt="0"/>
      <dgm:spPr/>
    </dgm:pt>
    <dgm:pt modelId="{EBD3B007-8192-4EC9-98B3-B39356C18B7A}" type="pres">
      <dgm:prSet presAssocID="{719E5405-26F7-4C3F-BB87-1727896C5538}" presName="conn2-1" presStyleLbl="parChTrans1D3" presStyleIdx="0" presStyleCnt="2"/>
      <dgm:spPr/>
      <dgm:t>
        <a:bodyPr/>
        <a:lstStyle/>
        <a:p>
          <a:endParaRPr lang="en-US"/>
        </a:p>
      </dgm:t>
    </dgm:pt>
    <dgm:pt modelId="{6BE20A70-38A8-427C-A852-E5BE077DE9AF}" type="pres">
      <dgm:prSet presAssocID="{719E5405-26F7-4C3F-BB87-1727896C5538}" presName="connTx" presStyleLbl="parChTrans1D3" presStyleIdx="0" presStyleCnt="2"/>
      <dgm:spPr/>
      <dgm:t>
        <a:bodyPr/>
        <a:lstStyle/>
        <a:p>
          <a:endParaRPr lang="en-US"/>
        </a:p>
      </dgm:t>
    </dgm:pt>
    <dgm:pt modelId="{8DE8A5D6-AB18-421D-9EBD-9808288EA1FA}" type="pres">
      <dgm:prSet presAssocID="{79B72FDF-8130-47DC-AF64-FB689D5A18A4}" presName="root2" presStyleCnt="0"/>
      <dgm:spPr/>
    </dgm:pt>
    <dgm:pt modelId="{6EDC8938-9979-408A-965B-A93418C761DE}" type="pres">
      <dgm:prSet presAssocID="{79B72FDF-8130-47DC-AF64-FB689D5A18A4}" presName="LevelTwoTextNode" presStyleLbl="node3" presStyleIdx="0" presStyleCnt="2">
        <dgm:presLayoutVars>
          <dgm:chPref val="3"/>
        </dgm:presLayoutVars>
      </dgm:prSet>
      <dgm:spPr/>
      <dgm:t>
        <a:bodyPr/>
        <a:lstStyle/>
        <a:p>
          <a:endParaRPr lang="en-US"/>
        </a:p>
      </dgm:t>
    </dgm:pt>
    <dgm:pt modelId="{27B4BCA8-D989-4E05-8C75-36BBA82DC683}" type="pres">
      <dgm:prSet presAssocID="{79B72FDF-8130-47DC-AF64-FB689D5A18A4}" presName="level3hierChild" presStyleCnt="0"/>
      <dgm:spPr/>
    </dgm:pt>
    <dgm:pt modelId="{55EDC4E0-1BB0-45BB-BB5B-68A750738DF4}" type="pres">
      <dgm:prSet presAssocID="{C02E108F-67FB-4F28-9E43-7E886B9FE5A7}" presName="conn2-1" presStyleLbl="parChTrans1D2" presStyleIdx="1" presStyleCnt="2"/>
      <dgm:spPr/>
      <dgm:t>
        <a:bodyPr/>
        <a:lstStyle/>
        <a:p>
          <a:endParaRPr lang="en-US"/>
        </a:p>
      </dgm:t>
    </dgm:pt>
    <dgm:pt modelId="{51DE2FE0-0C78-4F1B-B729-70147F14F714}" type="pres">
      <dgm:prSet presAssocID="{C02E108F-67FB-4F28-9E43-7E886B9FE5A7}" presName="connTx" presStyleLbl="parChTrans1D2" presStyleIdx="1" presStyleCnt="2"/>
      <dgm:spPr/>
      <dgm:t>
        <a:bodyPr/>
        <a:lstStyle/>
        <a:p>
          <a:endParaRPr lang="en-US"/>
        </a:p>
      </dgm:t>
    </dgm:pt>
    <dgm:pt modelId="{C36702B1-DD7F-4C09-A5A2-32CA21EBFA3F}" type="pres">
      <dgm:prSet presAssocID="{399A4F2E-CD04-4252-A19B-20FD4D386DB1}" presName="root2" presStyleCnt="0"/>
      <dgm:spPr/>
    </dgm:pt>
    <dgm:pt modelId="{FE0119CF-45A1-4EC7-A15F-C38DBE4731EF}" type="pres">
      <dgm:prSet presAssocID="{399A4F2E-CD04-4252-A19B-20FD4D386DB1}" presName="LevelTwoTextNode" presStyleLbl="node2" presStyleIdx="1" presStyleCnt="2">
        <dgm:presLayoutVars>
          <dgm:chPref val="3"/>
        </dgm:presLayoutVars>
      </dgm:prSet>
      <dgm:spPr/>
      <dgm:t>
        <a:bodyPr/>
        <a:lstStyle/>
        <a:p>
          <a:endParaRPr lang="en-US"/>
        </a:p>
      </dgm:t>
    </dgm:pt>
    <dgm:pt modelId="{6277C5CE-B2E7-4F44-82A6-6433C608CBC6}" type="pres">
      <dgm:prSet presAssocID="{399A4F2E-CD04-4252-A19B-20FD4D386DB1}" presName="level3hierChild" presStyleCnt="0"/>
      <dgm:spPr/>
    </dgm:pt>
    <dgm:pt modelId="{F4A988F7-0D68-4481-ADF6-B52AE61B9D80}" type="pres">
      <dgm:prSet presAssocID="{5858C721-43AD-4FD3-8211-01330E88D423}" presName="conn2-1" presStyleLbl="parChTrans1D3" presStyleIdx="1" presStyleCnt="2"/>
      <dgm:spPr/>
      <dgm:t>
        <a:bodyPr/>
        <a:lstStyle/>
        <a:p>
          <a:endParaRPr lang="en-US"/>
        </a:p>
      </dgm:t>
    </dgm:pt>
    <dgm:pt modelId="{C8AF1588-4701-4386-9FC7-928565A76384}" type="pres">
      <dgm:prSet presAssocID="{5858C721-43AD-4FD3-8211-01330E88D423}" presName="connTx" presStyleLbl="parChTrans1D3" presStyleIdx="1" presStyleCnt="2"/>
      <dgm:spPr/>
      <dgm:t>
        <a:bodyPr/>
        <a:lstStyle/>
        <a:p>
          <a:endParaRPr lang="en-US"/>
        </a:p>
      </dgm:t>
    </dgm:pt>
    <dgm:pt modelId="{BFF218B6-DC84-4DE5-8B7B-10F1B472BF49}" type="pres">
      <dgm:prSet presAssocID="{E6F22C44-9175-4D3C-8870-324EEB25D539}" presName="root2" presStyleCnt="0"/>
      <dgm:spPr/>
    </dgm:pt>
    <dgm:pt modelId="{70B5978B-3765-4D3D-9DF7-0647F7E01682}" type="pres">
      <dgm:prSet presAssocID="{E6F22C44-9175-4D3C-8870-324EEB25D539}" presName="LevelTwoTextNode" presStyleLbl="node3" presStyleIdx="1" presStyleCnt="2">
        <dgm:presLayoutVars>
          <dgm:chPref val="3"/>
        </dgm:presLayoutVars>
      </dgm:prSet>
      <dgm:spPr/>
      <dgm:t>
        <a:bodyPr/>
        <a:lstStyle/>
        <a:p>
          <a:endParaRPr lang="en-US"/>
        </a:p>
      </dgm:t>
    </dgm:pt>
    <dgm:pt modelId="{6720CDEB-231B-4698-B1BE-761EDCC4AEFE}" type="pres">
      <dgm:prSet presAssocID="{E6F22C44-9175-4D3C-8870-324EEB25D539}" presName="level3hierChild" presStyleCnt="0"/>
      <dgm:spPr/>
    </dgm:pt>
  </dgm:ptLst>
  <dgm:cxnLst>
    <dgm:cxn modelId="{362613E7-6EE5-4BD5-A070-42DC590347BC}" type="presOf" srcId="{5858C721-43AD-4FD3-8211-01330E88D423}" destId="{C8AF1588-4701-4386-9FC7-928565A76384}" srcOrd="1" destOrd="0" presId="urn:microsoft.com/office/officeart/2005/8/layout/hierarchy2"/>
    <dgm:cxn modelId="{E3B7317E-43AE-4AD6-AFED-901AE7992A7F}" type="presOf" srcId="{5858C721-43AD-4FD3-8211-01330E88D423}" destId="{F4A988F7-0D68-4481-ADF6-B52AE61B9D80}" srcOrd="0" destOrd="0" presId="urn:microsoft.com/office/officeart/2005/8/layout/hierarchy2"/>
    <dgm:cxn modelId="{64AF0261-72F6-4CD2-9EDF-B15084D42331}" srcId="{7B5A322D-6DF4-4C8C-81C3-A6D5D8D75E28}" destId="{79B72FDF-8130-47DC-AF64-FB689D5A18A4}" srcOrd="0" destOrd="0" parTransId="{719E5405-26F7-4C3F-BB87-1727896C5538}" sibTransId="{A53FD3C7-1C67-4CE8-A8C6-E943687AB04A}"/>
    <dgm:cxn modelId="{48241199-4C2A-4D33-ADF5-BEEBBE366E7D}" type="presOf" srcId="{E6F22C44-9175-4D3C-8870-324EEB25D539}" destId="{70B5978B-3765-4D3D-9DF7-0647F7E01682}" srcOrd="0" destOrd="0" presId="urn:microsoft.com/office/officeart/2005/8/layout/hierarchy2"/>
    <dgm:cxn modelId="{EC5C8765-0C23-4BD3-843D-E19DF96C95D7}" type="presOf" srcId="{8585E895-9749-4EDC-B430-6BDD71C79404}" destId="{EC9CB533-DB41-43DC-BEEB-3658EF5A8B73}" srcOrd="0" destOrd="0" presId="urn:microsoft.com/office/officeart/2005/8/layout/hierarchy2"/>
    <dgm:cxn modelId="{539C9F1B-D7D8-4C8F-BE77-0599CB704E85}" type="presOf" srcId="{719E5405-26F7-4C3F-BB87-1727896C5538}" destId="{6BE20A70-38A8-427C-A852-E5BE077DE9AF}" srcOrd="1" destOrd="0" presId="urn:microsoft.com/office/officeart/2005/8/layout/hierarchy2"/>
    <dgm:cxn modelId="{3B94CCA9-87CA-4924-8A6F-1FBDBF6ED7F1}" srcId="{399A4F2E-CD04-4252-A19B-20FD4D386DB1}" destId="{E6F22C44-9175-4D3C-8870-324EEB25D539}" srcOrd="0" destOrd="0" parTransId="{5858C721-43AD-4FD3-8211-01330E88D423}" sibTransId="{741EFD43-390E-4F7A-B879-FA33737D0825}"/>
    <dgm:cxn modelId="{B2123397-A06A-4CCA-8E82-80320B2F2248}" srcId="{87FA3677-B4A9-4AB7-9D8E-EE1F16FB1A61}" destId="{399A4F2E-CD04-4252-A19B-20FD4D386DB1}" srcOrd="1" destOrd="0" parTransId="{C02E108F-67FB-4F28-9E43-7E886B9FE5A7}" sibTransId="{809C885E-38F1-47EB-B611-565A7B23693F}"/>
    <dgm:cxn modelId="{7C3A87E9-908B-4F73-8567-114B7B2EC91E}" srcId="{87FA3677-B4A9-4AB7-9D8E-EE1F16FB1A61}" destId="{7B5A322D-6DF4-4C8C-81C3-A6D5D8D75E28}" srcOrd="0" destOrd="0" parTransId="{F69B3F6B-FF6D-4572-992A-4ECEACC88256}" sibTransId="{76A8AB63-2E25-4D1C-BE5A-95D5FFEBA07B}"/>
    <dgm:cxn modelId="{06202B19-58C8-4455-A373-3E8443DCD8A1}" type="presOf" srcId="{C02E108F-67FB-4F28-9E43-7E886B9FE5A7}" destId="{51DE2FE0-0C78-4F1B-B729-70147F14F714}" srcOrd="1" destOrd="0" presId="urn:microsoft.com/office/officeart/2005/8/layout/hierarchy2"/>
    <dgm:cxn modelId="{804DEEE5-BC62-4AED-9FA0-F41848922A0D}" type="presOf" srcId="{F69B3F6B-FF6D-4572-992A-4ECEACC88256}" destId="{C9BACEE4-5DAA-437A-94AC-91F6AA771DBA}" srcOrd="0" destOrd="0" presId="urn:microsoft.com/office/officeart/2005/8/layout/hierarchy2"/>
    <dgm:cxn modelId="{D2DFB703-E8EE-421B-83D6-1159451B75B4}" type="presOf" srcId="{F69B3F6B-FF6D-4572-992A-4ECEACC88256}" destId="{BB82F02B-DC71-4958-8315-E38D7664AB2C}" srcOrd="1" destOrd="0" presId="urn:microsoft.com/office/officeart/2005/8/layout/hierarchy2"/>
    <dgm:cxn modelId="{6C50C166-7BA5-4ACF-B2E2-56C045E4B8F4}" srcId="{8585E895-9749-4EDC-B430-6BDD71C79404}" destId="{87FA3677-B4A9-4AB7-9D8E-EE1F16FB1A61}" srcOrd="0" destOrd="0" parTransId="{736D8BAF-472D-4243-9856-80871320D935}" sibTransId="{EDD10D7C-054D-4D79-956B-A1FBD5A688C4}"/>
    <dgm:cxn modelId="{CD55407A-9ACC-45C5-B79E-67B970BAE8B5}" type="presOf" srcId="{719E5405-26F7-4C3F-BB87-1727896C5538}" destId="{EBD3B007-8192-4EC9-98B3-B39356C18B7A}" srcOrd="0" destOrd="0" presId="urn:microsoft.com/office/officeart/2005/8/layout/hierarchy2"/>
    <dgm:cxn modelId="{2DF51B2E-A061-4967-A425-ACECEB1CFF68}" type="presOf" srcId="{399A4F2E-CD04-4252-A19B-20FD4D386DB1}" destId="{FE0119CF-45A1-4EC7-A15F-C38DBE4731EF}" srcOrd="0" destOrd="0" presId="urn:microsoft.com/office/officeart/2005/8/layout/hierarchy2"/>
    <dgm:cxn modelId="{0030F5BD-30C8-446D-AA08-8A43F76AEB03}" type="presOf" srcId="{79B72FDF-8130-47DC-AF64-FB689D5A18A4}" destId="{6EDC8938-9979-408A-965B-A93418C761DE}" srcOrd="0" destOrd="0" presId="urn:microsoft.com/office/officeart/2005/8/layout/hierarchy2"/>
    <dgm:cxn modelId="{71A22C56-0EA8-4D40-A4B2-32C1582A5AF4}" type="presOf" srcId="{7B5A322D-6DF4-4C8C-81C3-A6D5D8D75E28}" destId="{3A7E59B0-ECF8-4572-A57D-481821B83075}" srcOrd="0" destOrd="0" presId="urn:microsoft.com/office/officeart/2005/8/layout/hierarchy2"/>
    <dgm:cxn modelId="{CF8872FA-5C7E-4B6E-A132-BDE2EB707F04}" type="presOf" srcId="{87FA3677-B4A9-4AB7-9D8E-EE1F16FB1A61}" destId="{83AA7628-1AD7-462B-A832-6BBCB9BC70C5}" srcOrd="0" destOrd="0" presId="urn:microsoft.com/office/officeart/2005/8/layout/hierarchy2"/>
    <dgm:cxn modelId="{021B026D-2B61-4695-B3CF-EB6BA4B7D2F4}" type="presOf" srcId="{C02E108F-67FB-4F28-9E43-7E886B9FE5A7}" destId="{55EDC4E0-1BB0-45BB-BB5B-68A750738DF4}" srcOrd="0" destOrd="0" presId="urn:microsoft.com/office/officeart/2005/8/layout/hierarchy2"/>
    <dgm:cxn modelId="{3BAF0793-E732-466D-94BF-9EB0C8257F2D}" type="presParOf" srcId="{EC9CB533-DB41-43DC-BEEB-3658EF5A8B73}" destId="{737D6E0C-DB2A-4AAD-BA9A-1ADDDC5E27F3}" srcOrd="0" destOrd="0" presId="urn:microsoft.com/office/officeart/2005/8/layout/hierarchy2"/>
    <dgm:cxn modelId="{07A1F23C-17C1-4052-90CC-0B7E1FD4D50F}" type="presParOf" srcId="{737D6E0C-DB2A-4AAD-BA9A-1ADDDC5E27F3}" destId="{83AA7628-1AD7-462B-A832-6BBCB9BC70C5}" srcOrd="0" destOrd="0" presId="urn:microsoft.com/office/officeart/2005/8/layout/hierarchy2"/>
    <dgm:cxn modelId="{DB53F34D-6C0C-43F7-8827-A85D79E83BBF}" type="presParOf" srcId="{737D6E0C-DB2A-4AAD-BA9A-1ADDDC5E27F3}" destId="{401C6B36-C905-4441-83E4-B8701281ACB3}" srcOrd="1" destOrd="0" presId="urn:microsoft.com/office/officeart/2005/8/layout/hierarchy2"/>
    <dgm:cxn modelId="{C4D297C2-F08D-493A-ACFF-043A9511C98A}" type="presParOf" srcId="{401C6B36-C905-4441-83E4-B8701281ACB3}" destId="{C9BACEE4-5DAA-437A-94AC-91F6AA771DBA}" srcOrd="0" destOrd="0" presId="urn:microsoft.com/office/officeart/2005/8/layout/hierarchy2"/>
    <dgm:cxn modelId="{F9640E5D-8002-45D5-BCBC-D473D2BC7055}" type="presParOf" srcId="{C9BACEE4-5DAA-437A-94AC-91F6AA771DBA}" destId="{BB82F02B-DC71-4958-8315-E38D7664AB2C}" srcOrd="0" destOrd="0" presId="urn:microsoft.com/office/officeart/2005/8/layout/hierarchy2"/>
    <dgm:cxn modelId="{32104360-63C1-43D7-A988-D3EA0497034C}" type="presParOf" srcId="{401C6B36-C905-4441-83E4-B8701281ACB3}" destId="{BEDC0CDB-FCB5-4BC7-8FE2-B87D1A1BB863}" srcOrd="1" destOrd="0" presId="urn:microsoft.com/office/officeart/2005/8/layout/hierarchy2"/>
    <dgm:cxn modelId="{D8A00BA4-9F95-460C-867B-67EA92F094DC}" type="presParOf" srcId="{BEDC0CDB-FCB5-4BC7-8FE2-B87D1A1BB863}" destId="{3A7E59B0-ECF8-4572-A57D-481821B83075}" srcOrd="0" destOrd="0" presId="urn:microsoft.com/office/officeart/2005/8/layout/hierarchy2"/>
    <dgm:cxn modelId="{34985974-AD45-47A0-9E32-7D22838FF71D}" type="presParOf" srcId="{BEDC0CDB-FCB5-4BC7-8FE2-B87D1A1BB863}" destId="{45EDB0BD-AFA7-45B1-A438-D2ABBD8358E9}" srcOrd="1" destOrd="0" presId="urn:microsoft.com/office/officeart/2005/8/layout/hierarchy2"/>
    <dgm:cxn modelId="{AB4A6F23-2136-4696-90F4-84BCF8C00275}" type="presParOf" srcId="{45EDB0BD-AFA7-45B1-A438-D2ABBD8358E9}" destId="{EBD3B007-8192-4EC9-98B3-B39356C18B7A}" srcOrd="0" destOrd="0" presId="urn:microsoft.com/office/officeart/2005/8/layout/hierarchy2"/>
    <dgm:cxn modelId="{857DA10A-0C78-45A3-A5AF-AFAD2BB5FC24}" type="presParOf" srcId="{EBD3B007-8192-4EC9-98B3-B39356C18B7A}" destId="{6BE20A70-38A8-427C-A852-E5BE077DE9AF}" srcOrd="0" destOrd="0" presId="urn:microsoft.com/office/officeart/2005/8/layout/hierarchy2"/>
    <dgm:cxn modelId="{5F6F6B31-E8C1-4978-BB0A-7A38EF06FB44}" type="presParOf" srcId="{45EDB0BD-AFA7-45B1-A438-D2ABBD8358E9}" destId="{8DE8A5D6-AB18-421D-9EBD-9808288EA1FA}" srcOrd="1" destOrd="0" presId="urn:microsoft.com/office/officeart/2005/8/layout/hierarchy2"/>
    <dgm:cxn modelId="{71595B13-0602-4374-898B-992B99862BAE}" type="presParOf" srcId="{8DE8A5D6-AB18-421D-9EBD-9808288EA1FA}" destId="{6EDC8938-9979-408A-965B-A93418C761DE}" srcOrd="0" destOrd="0" presId="urn:microsoft.com/office/officeart/2005/8/layout/hierarchy2"/>
    <dgm:cxn modelId="{DD8C1527-D425-4F67-A4A3-D26453EEF566}" type="presParOf" srcId="{8DE8A5D6-AB18-421D-9EBD-9808288EA1FA}" destId="{27B4BCA8-D989-4E05-8C75-36BBA82DC683}" srcOrd="1" destOrd="0" presId="urn:microsoft.com/office/officeart/2005/8/layout/hierarchy2"/>
    <dgm:cxn modelId="{64A8EB73-FE8B-4172-8934-9F61BC8F5C4C}" type="presParOf" srcId="{401C6B36-C905-4441-83E4-B8701281ACB3}" destId="{55EDC4E0-1BB0-45BB-BB5B-68A750738DF4}" srcOrd="2" destOrd="0" presId="urn:microsoft.com/office/officeart/2005/8/layout/hierarchy2"/>
    <dgm:cxn modelId="{EB1162AF-5705-4F76-8260-03A6257E5808}" type="presParOf" srcId="{55EDC4E0-1BB0-45BB-BB5B-68A750738DF4}" destId="{51DE2FE0-0C78-4F1B-B729-70147F14F714}" srcOrd="0" destOrd="0" presId="urn:microsoft.com/office/officeart/2005/8/layout/hierarchy2"/>
    <dgm:cxn modelId="{EF8E0799-35FF-4202-A0B2-1BAC1BDAB3D4}" type="presParOf" srcId="{401C6B36-C905-4441-83E4-B8701281ACB3}" destId="{C36702B1-DD7F-4C09-A5A2-32CA21EBFA3F}" srcOrd="3" destOrd="0" presId="urn:microsoft.com/office/officeart/2005/8/layout/hierarchy2"/>
    <dgm:cxn modelId="{F8D06082-1001-4699-8EF8-922002E1425F}" type="presParOf" srcId="{C36702B1-DD7F-4C09-A5A2-32CA21EBFA3F}" destId="{FE0119CF-45A1-4EC7-A15F-C38DBE4731EF}" srcOrd="0" destOrd="0" presId="urn:microsoft.com/office/officeart/2005/8/layout/hierarchy2"/>
    <dgm:cxn modelId="{B88115C6-3C21-4516-9186-8FCF85E7180F}" type="presParOf" srcId="{C36702B1-DD7F-4C09-A5A2-32CA21EBFA3F}" destId="{6277C5CE-B2E7-4F44-82A6-6433C608CBC6}" srcOrd="1" destOrd="0" presId="urn:microsoft.com/office/officeart/2005/8/layout/hierarchy2"/>
    <dgm:cxn modelId="{21E90E7C-16D5-402E-B815-89E5B1E4381C}" type="presParOf" srcId="{6277C5CE-B2E7-4F44-82A6-6433C608CBC6}" destId="{F4A988F7-0D68-4481-ADF6-B52AE61B9D80}" srcOrd="0" destOrd="0" presId="urn:microsoft.com/office/officeart/2005/8/layout/hierarchy2"/>
    <dgm:cxn modelId="{59DED590-1A23-4DCB-90DE-238E92B60B22}" type="presParOf" srcId="{F4A988F7-0D68-4481-ADF6-B52AE61B9D80}" destId="{C8AF1588-4701-4386-9FC7-928565A76384}" srcOrd="0" destOrd="0" presId="urn:microsoft.com/office/officeart/2005/8/layout/hierarchy2"/>
    <dgm:cxn modelId="{DA281577-AB13-433F-8FAC-0747232828F0}" type="presParOf" srcId="{6277C5CE-B2E7-4F44-82A6-6433C608CBC6}" destId="{BFF218B6-DC84-4DE5-8B7B-10F1B472BF49}" srcOrd="1" destOrd="0" presId="urn:microsoft.com/office/officeart/2005/8/layout/hierarchy2"/>
    <dgm:cxn modelId="{707E67EE-902E-4FE9-9464-F6BAF618AE6E}" type="presParOf" srcId="{BFF218B6-DC84-4DE5-8B7B-10F1B472BF49}" destId="{70B5978B-3765-4D3D-9DF7-0647F7E01682}" srcOrd="0" destOrd="0" presId="urn:microsoft.com/office/officeart/2005/8/layout/hierarchy2"/>
    <dgm:cxn modelId="{6A50BF90-5265-4FAC-A99B-29E254FC9B30}" type="presParOf" srcId="{BFF218B6-DC84-4DE5-8B7B-10F1B472BF49}" destId="{6720CDEB-231B-4698-B1BE-761EDCC4AEFE}" srcOrd="1" destOrd="0" presId="urn:microsoft.com/office/officeart/2005/8/layout/hierarchy2"/>
  </dgm:cxnLst>
  <dgm:bg/>
  <dgm:whole/>
</dgm:dataModel>
</file>

<file path=ppt/diagrams/data6.xml><?xml version="1.0" encoding="utf-8"?>
<dgm:dataModel xmlns:dgm="http://schemas.openxmlformats.org/drawingml/2006/diagram" xmlns:a="http://schemas.openxmlformats.org/drawingml/2006/main">
  <dgm:ptLst>
    <dgm:pt modelId="{3BDEF229-4D72-400D-A000-B8B5715C2909}"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C0D3F1A0-C31B-40E9-8734-4102D8853F1F}">
      <dgm:prSet phldrT="[Text]"/>
      <dgm:spPr/>
      <dgm:t>
        <a:bodyPr/>
        <a:lstStyle/>
        <a:p>
          <a:r>
            <a:rPr lang="en-US" dirty="0" smtClean="0"/>
            <a:t>Crystal growth on  enamel surface </a:t>
          </a:r>
          <a:endParaRPr lang="en-US" dirty="0"/>
        </a:p>
      </dgm:t>
    </dgm:pt>
    <dgm:pt modelId="{4F389B98-57CC-4B2E-9CA7-B1ABD4AD28DF}" type="parTrans" cxnId="{210892E6-1602-47BA-AD23-EE336F52AAD9}">
      <dgm:prSet/>
      <dgm:spPr/>
      <dgm:t>
        <a:bodyPr/>
        <a:lstStyle/>
        <a:p>
          <a:endParaRPr lang="en-US"/>
        </a:p>
      </dgm:t>
    </dgm:pt>
    <dgm:pt modelId="{6B21037D-3725-47F3-A001-A8D6B05B02D8}" type="sibTrans" cxnId="{210892E6-1602-47BA-AD23-EE336F52AAD9}">
      <dgm:prSet/>
      <dgm:spPr/>
      <dgm:t>
        <a:bodyPr/>
        <a:lstStyle/>
        <a:p>
          <a:endParaRPr lang="en-US"/>
        </a:p>
      </dgm:t>
    </dgm:pt>
    <dgm:pt modelId="{CAF6CF57-2E6F-456F-B8F0-E26A437AABFF}">
      <dgm:prSet phldrT="[Text]" custT="1"/>
      <dgm:spPr/>
      <dgm:t>
        <a:bodyPr/>
        <a:lstStyle/>
        <a:p>
          <a:r>
            <a:rPr lang="en-US" sz="1800" dirty="0" smtClean="0"/>
            <a:t>Treatment with a solution of </a:t>
          </a:r>
          <a:r>
            <a:rPr lang="en-US" sz="1800" dirty="0" err="1" smtClean="0"/>
            <a:t>polyacrylic</a:t>
          </a:r>
          <a:r>
            <a:rPr lang="en-US" sz="1800" dirty="0" smtClean="0"/>
            <a:t> acid &amp; potassium sulfate</a:t>
          </a:r>
          <a:endParaRPr lang="en-US" sz="1800" dirty="0"/>
        </a:p>
      </dgm:t>
    </dgm:pt>
    <dgm:pt modelId="{5806FE76-B79F-4AC5-B272-28A872ECA8B5}" type="parTrans" cxnId="{12743C22-73F7-456A-99E5-DD60CE10BB49}">
      <dgm:prSet/>
      <dgm:spPr/>
      <dgm:t>
        <a:bodyPr/>
        <a:lstStyle/>
        <a:p>
          <a:endParaRPr lang="en-US"/>
        </a:p>
      </dgm:t>
    </dgm:pt>
    <dgm:pt modelId="{4B68BE99-D0D4-4833-B6D7-33595A25B971}" type="sibTrans" cxnId="{12743C22-73F7-456A-99E5-DD60CE10BB49}">
      <dgm:prSet/>
      <dgm:spPr/>
      <dgm:t>
        <a:bodyPr/>
        <a:lstStyle/>
        <a:p>
          <a:endParaRPr lang="en-US"/>
        </a:p>
      </dgm:t>
    </dgm:pt>
    <dgm:pt modelId="{D56453D9-4D05-47CC-A52E-09EFABE1E5F9}">
      <dgm:prSet phldrT="[Text]"/>
      <dgm:spPr/>
      <dgm:t>
        <a:bodyPr/>
        <a:lstStyle/>
        <a:p>
          <a:r>
            <a:rPr lang="en-US" dirty="0" smtClean="0"/>
            <a:t>Laser etching </a:t>
          </a:r>
          <a:endParaRPr lang="en-US" dirty="0"/>
        </a:p>
      </dgm:t>
    </dgm:pt>
    <dgm:pt modelId="{6800F00A-8A13-414F-B1E7-860BD241312C}" type="parTrans" cxnId="{E0163D70-9EBC-4469-872D-316A87237AF7}">
      <dgm:prSet/>
      <dgm:spPr/>
      <dgm:t>
        <a:bodyPr/>
        <a:lstStyle/>
        <a:p>
          <a:endParaRPr lang="en-US"/>
        </a:p>
      </dgm:t>
    </dgm:pt>
    <dgm:pt modelId="{0581D655-6B02-4087-987C-30EC53FE9184}" type="sibTrans" cxnId="{E0163D70-9EBC-4469-872D-316A87237AF7}">
      <dgm:prSet/>
      <dgm:spPr/>
      <dgm:t>
        <a:bodyPr/>
        <a:lstStyle/>
        <a:p>
          <a:endParaRPr lang="en-US"/>
        </a:p>
      </dgm:t>
    </dgm:pt>
    <dgm:pt modelId="{CB78DBCA-8600-42C3-8C94-260530A087EF}">
      <dgm:prSet phldrT="[Text]"/>
      <dgm:spPr/>
      <dgm:t>
        <a:bodyPr/>
        <a:lstStyle/>
        <a:p>
          <a:r>
            <a:rPr lang="en-US" dirty="0" smtClean="0"/>
            <a:t>Mainly CO</a:t>
          </a:r>
          <a:r>
            <a:rPr lang="en-US" baseline="-25000" dirty="0" smtClean="0"/>
            <a:t>2</a:t>
          </a:r>
          <a:r>
            <a:rPr lang="en-US" dirty="0" smtClean="0"/>
            <a:t>, Argon, and </a:t>
          </a:r>
          <a:r>
            <a:rPr lang="en-US" dirty="0" err="1" smtClean="0"/>
            <a:t>Nd:YAG</a:t>
          </a:r>
          <a:r>
            <a:rPr lang="en-US" dirty="0" smtClean="0"/>
            <a:t> Lasers are used. enamel to a depth of 10 to 20 µm. </a:t>
          </a:r>
          <a:endParaRPr lang="en-US" dirty="0"/>
        </a:p>
      </dgm:t>
    </dgm:pt>
    <dgm:pt modelId="{C6BAA89B-1A85-48FD-BCAA-9F4BDF011F0F}" type="parTrans" cxnId="{35CA7494-6B50-482F-BD2B-68F392D35722}">
      <dgm:prSet/>
      <dgm:spPr/>
      <dgm:t>
        <a:bodyPr/>
        <a:lstStyle/>
        <a:p>
          <a:endParaRPr lang="en-US"/>
        </a:p>
      </dgm:t>
    </dgm:pt>
    <dgm:pt modelId="{A6A60D9F-EF03-4073-B9A4-B11A95DBB062}" type="sibTrans" cxnId="{35CA7494-6B50-482F-BD2B-68F392D35722}">
      <dgm:prSet/>
      <dgm:spPr/>
      <dgm:t>
        <a:bodyPr/>
        <a:lstStyle/>
        <a:p>
          <a:endParaRPr lang="en-US"/>
        </a:p>
      </dgm:t>
    </dgm:pt>
    <dgm:pt modelId="{49FD4677-A32E-4B2D-BE78-B6733724E5E3}">
      <dgm:prSet phldrT="[Text]"/>
      <dgm:spPr/>
      <dgm:t>
        <a:bodyPr/>
        <a:lstStyle/>
        <a:p>
          <a:r>
            <a:rPr lang="en-US" dirty="0" smtClean="0"/>
            <a:t>Air Abrasive Technology</a:t>
          </a:r>
          <a:endParaRPr lang="en-US" dirty="0"/>
        </a:p>
      </dgm:t>
    </dgm:pt>
    <dgm:pt modelId="{CCAA88D2-A885-427D-A824-F3073F8060E4}" type="parTrans" cxnId="{312E974A-CB29-4788-95A7-E9B550552E84}">
      <dgm:prSet/>
      <dgm:spPr/>
      <dgm:t>
        <a:bodyPr/>
        <a:lstStyle/>
        <a:p>
          <a:endParaRPr lang="en-US"/>
        </a:p>
      </dgm:t>
    </dgm:pt>
    <dgm:pt modelId="{E4613486-203D-41C9-B02C-CEDEDD78FA2B}" type="sibTrans" cxnId="{312E974A-CB29-4788-95A7-E9B550552E84}">
      <dgm:prSet/>
      <dgm:spPr/>
      <dgm:t>
        <a:bodyPr/>
        <a:lstStyle/>
        <a:p>
          <a:endParaRPr lang="en-US"/>
        </a:p>
      </dgm:t>
    </dgm:pt>
    <dgm:pt modelId="{E0AFC92B-51D4-476D-BE48-098591249E3D}">
      <dgm:prSet phldrT="[Text]" custT="1"/>
      <dgm:spPr/>
      <dgm:t>
        <a:bodyPr/>
        <a:lstStyle/>
        <a:p>
          <a:r>
            <a:rPr lang="en-US" sz="1800" dirty="0" smtClean="0"/>
            <a:t>high speed stream of purified </a:t>
          </a:r>
          <a:r>
            <a:rPr lang="en-US" sz="1800" dirty="0" err="1" smtClean="0"/>
            <a:t>Aluminium</a:t>
          </a:r>
          <a:r>
            <a:rPr lang="en-US" sz="1800" dirty="0" smtClean="0"/>
            <a:t> Oxide particles (0.5 um) propelled by air-pressure.</a:t>
          </a:r>
          <a:endParaRPr lang="en-US" sz="1800" dirty="0"/>
        </a:p>
      </dgm:t>
    </dgm:pt>
    <dgm:pt modelId="{363044C8-1C31-41AF-AA20-BE384D49C719}" type="parTrans" cxnId="{1CAF7D37-BC2E-4206-B587-E917DB509C1D}">
      <dgm:prSet/>
      <dgm:spPr/>
      <dgm:t>
        <a:bodyPr/>
        <a:lstStyle/>
        <a:p>
          <a:endParaRPr lang="en-US"/>
        </a:p>
      </dgm:t>
    </dgm:pt>
    <dgm:pt modelId="{7A9D4CBA-E671-4E6A-B2E2-727CB0C87611}" type="sibTrans" cxnId="{1CAF7D37-BC2E-4206-B587-E917DB509C1D}">
      <dgm:prSet/>
      <dgm:spPr/>
      <dgm:t>
        <a:bodyPr/>
        <a:lstStyle/>
        <a:p>
          <a:endParaRPr lang="en-US"/>
        </a:p>
      </dgm:t>
    </dgm:pt>
    <dgm:pt modelId="{7DD94044-D9C2-4EC3-8AF8-E1733A702E59}">
      <dgm:prSet custT="1"/>
      <dgm:spPr/>
      <dgm:t>
        <a:bodyPr/>
        <a:lstStyle/>
        <a:p>
          <a:r>
            <a:rPr lang="en-US" sz="1800" dirty="0" smtClean="0"/>
            <a:t>Depositing calcium sulfate crystals on the surface of enamel -trapped resin to retain it mechanically</a:t>
          </a:r>
        </a:p>
      </dgm:t>
    </dgm:pt>
    <dgm:pt modelId="{6F6B031F-E6C4-49F7-99CB-F7A0DF886BC2}" type="parTrans" cxnId="{B58A184F-C16A-430F-BB4D-69C08576AE5A}">
      <dgm:prSet/>
      <dgm:spPr/>
      <dgm:t>
        <a:bodyPr/>
        <a:lstStyle/>
        <a:p>
          <a:endParaRPr lang="en-US"/>
        </a:p>
      </dgm:t>
    </dgm:pt>
    <dgm:pt modelId="{95574F70-6474-4639-9136-71D195FA90F6}" type="sibTrans" cxnId="{B58A184F-C16A-430F-BB4D-69C08576AE5A}">
      <dgm:prSet/>
      <dgm:spPr/>
      <dgm:t>
        <a:bodyPr/>
        <a:lstStyle/>
        <a:p>
          <a:endParaRPr lang="en-US"/>
        </a:p>
      </dgm:t>
    </dgm:pt>
    <dgm:pt modelId="{DB0BC7F6-5815-4C5A-9B2B-F8BB201AF86D}">
      <dgm:prSet/>
      <dgm:spPr/>
      <dgm:t>
        <a:bodyPr/>
        <a:lstStyle/>
        <a:p>
          <a:r>
            <a:rPr lang="en-US" dirty="0" smtClean="0"/>
            <a:t>Laser etching is a process of continuous vaporization and micro explosions.</a:t>
          </a:r>
        </a:p>
      </dgm:t>
    </dgm:pt>
    <dgm:pt modelId="{858FEE36-38BC-42E4-AA89-587F68B24E20}" type="parTrans" cxnId="{1D1E1096-2F7F-49E3-8CFB-9A2FCCC5A7B2}">
      <dgm:prSet/>
      <dgm:spPr/>
      <dgm:t>
        <a:bodyPr/>
        <a:lstStyle/>
        <a:p>
          <a:endParaRPr lang="en-US"/>
        </a:p>
      </dgm:t>
    </dgm:pt>
    <dgm:pt modelId="{6EBBE820-AFAA-4F95-9067-CC442FE9DA0A}" type="sibTrans" cxnId="{1D1E1096-2F7F-49E3-8CFB-9A2FCCC5A7B2}">
      <dgm:prSet/>
      <dgm:spPr/>
      <dgm:t>
        <a:bodyPr/>
        <a:lstStyle/>
        <a:p>
          <a:endParaRPr lang="en-US"/>
        </a:p>
      </dgm:t>
    </dgm:pt>
    <dgm:pt modelId="{EE7E5418-4D00-4C36-948A-BAC08020F18C}">
      <dgm:prSet custT="1"/>
      <dgm:spPr/>
      <dgm:t>
        <a:bodyPr/>
        <a:lstStyle/>
        <a:p>
          <a:r>
            <a:rPr lang="en-US" sz="1800" dirty="0" smtClean="0"/>
            <a:t>It can prepare enamel and dentin for bonding, similar to chemical etching.</a:t>
          </a:r>
          <a:endParaRPr lang="en-US" sz="1700" dirty="0" smtClean="0"/>
        </a:p>
      </dgm:t>
    </dgm:pt>
    <dgm:pt modelId="{31FEFCC4-22E3-43B7-863A-FD81794F4D44}" type="parTrans" cxnId="{A461312C-7516-4FCA-8164-26F46D262341}">
      <dgm:prSet/>
      <dgm:spPr/>
      <dgm:t>
        <a:bodyPr/>
        <a:lstStyle/>
        <a:p>
          <a:endParaRPr lang="en-US"/>
        </a:p>
      </dgm:t>
    </dgm:pt>
    <dgm:pt modelId="{F4950431-70A2-4DF6-8456-81F6806DBB97}" type="sibTrans" cxnId="{A461312C-7516-4FCA-8164-26F46D262341}">
      <dgm:prSet/>
      <dgm:spPr/>
      <dgm:t>
        <a:bodyPr/>
        <a:lstStyle/>
        <a:p>
          <a:endParaRPr lang="en-US"/>
        </a:p>
      </dgm:t>
    </dgm:pt>
    <dgm:pt modelId="{E2117646-1298-42BA-B5EE-F7C7395FA43D}" type="pres">
      <dgm:prSet presAssocID="{3BDEF229-4D72-400D-A000-B8B5715C2909}" presName="theList" presStyleCnt="0">
        <dgm:presLayoutVars>
          <dgm:dir/>
          <dgm:animLvl val="lvl"/>
          <dgm:resizeHandles val="exact"/>
        </dgm:presLayoutVars>
      </dgm:prSet>
      <dgm:spPr/>
      <dgm:t>
        <a:bodyPr/>
        <a:lstStyle/>
        <a:p>
          <a:endParaRPr lang="en-US"/>
        </a:p>
      </dgm:t>
    </dgm:pt>
    <dgm:pt modelId="{D4705809-976C-4468-8693-5E0E4AECD7EC}" type="pres">
      <dgm:prSet presAssocID="{C0D3F1A0-C31B-40E9-8734-4102D8853F1F}" presName="compNode" presStyleCnt="0"/>
      <dgm:spPr/>
    </dgm:pt>
    <dgm:pt modelId="{CDE466C8-C189-47D0-A886-2D604E0B9BD8}" type="pres">
      <dgm:prSet presAssocID="{C0D3F1A0-C31B-40E9-8734-4102D8853F1F}" presName="aNode" presStyleLbl="bgShp" presStyleIdx="0" presStyleCnt="3"/>
      <dgm:spPr/>
      <dgm:t>
        <a:bodyPr/>
        <a:lstStyle/>
        <a:p>
          <a:endParaRPr lang="en-US"/>
        </a:p>
      </dgm:t>
    </dgm:pt>
    <dgm:pt modelId="{84EE5B69-991A-4D72-A359-9C8236EF400A}" type="pres">
      <dgm:prSet presAssocID="{C0D3F1A0-C31B-40E9-8734-4102D8853F1F}" presName="textNode" presStyleLbl="bgShp" presStyleIdx="0" presStyleCnt="3"/>
      <dgm:spPr/>
      <dgm:t>
        <a:bodyPr/>
        <a:lstStyle/>
        <a:p>
          <a:endParaRPr lang="en-US"/>
        </a:p>
      </dgm:t>
    </dgm:pt>
    <dgm:pt modelId="{BFBA38AB-4DCD-4960-AA99-9F17FD0A2D29}" type="pres">
      <dgm:prSet presAssocID="{C0D3F1A0-C31B-40E9-8734-4102D8853F1F}" presName="compChildNode" presStyleCnt="0"/>
      <dgm:spPr/>
    </dgm:pt>
    <dgm:pt modelId="{867FD217-6E3F-4E46-96D9-18C7B967629C}" type="pres">
      <dgm:prSet presAssocID="{C0D3F1A0-C31B-40E9-8734-4102D8853F1F}" presName="theInnerList" presStyleCnt="0"/>
      <dgm:spPr/>
    </dgm:pt>
    <dgm:pt modelId="{B3946D8C-DD72-4C9F-A3FD-F1222FE5E3F1}" type="pres">
      <dgm:prSet presAssocID="{CAF6CF57-2E6F-456F-B8F0-E26A437AABFF}" presName="childNode" presStyleLbl="node1" presStyleIdx="0" presStyleCnt="6">
        <dgm:presLayoutVars>
          <dgm:bulletEnabled val="1"/>
        </dgm:presLayoutVars>
      </dgm:prSet>
      <dgm:spPr/>
      <dgm:t>
        <a:bodyPr/>
        <a:lstStyle/>
        <a:p>
          <a:endParaRPr lang="en-US"/>
        </a:p>
      </dgm:t>
    </dgm:pt>
    <dgm:pt modelId="{072CE56C-68BF-471F-BF69-9B8E1E561A91}" type="pres">
      <dgm:prSet presAssocID="{CAF6CF57-2E6F-456F-B8F0-E26A437AABFF}" presName="aSpace2" presStyleCnt="0"/>
      <dgm:spPr/>
    </dgm:pt>
    <dgm:pt modelId="{003D6E28-5142-46E2-B18C-9160F06B45EE}" type="pres">
      <dgm:prSet presAssocID="{7DD94044-D9C2-4EC3-8AF8-E1733A702E59}" presName="childNode" presStyleLbl="node1" presStyleIdx="1" presStyleCnt="6">
        <dgm:presLayoutVars>
          <dgm:bulletEnabled val="1"/>
        </dgm:presLayoutVars>
      </dgm:prSet>
      <dgm:spPr/>
      <dgm:t>
        <a:bodyPr/>
        <a:lstStyle/>
        <a:p>
          <a:endParaRPr lang="en-US"/>
        </a:p>
      </dgm:t>
    </dgm:pt>
    <dgm:pt modelId="{24A32FB3-F1BB-440A-9DFF-861E4C285730}" type="pres">
      <dgm:prSet presAssocID="{C0D3F1A0-C31B-40E9-8734-4102D8853F1F}" presName="aSpace" presStyleCnt="0"/>
      <dgm:spPr/>
    </dgm:pt>
    <dgm:pt modelId="{7977D616-2B96-46DA-8182-32C3F97E4A63}" type="pres">
      <dgm:prSet presAssocID="{D56453D9-4D05-47CC-A52E-09EFABE1E5F9}" presName="compNode" presStyleCnt="0"/>
      <dgm:spPr/>
    </dgm:pt>
    <dgm:pt modelId="{CF76C655-C671-48F7-977D-51FF36BF7F37}" type="pres">
      <dgm:prSet presAssocID="{D56453D9-4D05-47CC-A52E-09EFABE1E5F9}" presName="aNode" presStyleLbl="bgShp" presStyleIdx="1" presStyleCnt="3"/>
      <dgm:spPr/>
      <dgm:t>
        <a:bodyPr/>
        <a:lstStyle/>
        <a:p>
          <a:endParaRPr lang="en-US"/>
        </a:p>
      </dgm:t>
    </dgm:pt>
    <dgm:pt modelId="{EF7D7982-4C7B-484F-9A8A-65ABDCB52EB8}" type="pres">
      <dgm:prSet presAssocID="{D56453D9-4D05-47CC-A52E-09EFABE1E5F9}" presName="textNode" presStyleLbl="bgShp" presStyleIdx="1" presStyleCnt="3"/>
      <dgm:spPr/>
      <dgm:t>
        <a:bodyPr/>
        <a:lstStyle/>
        <a:p>
          <a:endParaRPr lang="en-US"/>
        </a:p>
      </dgm:t>
    </dgm:pt>
    <dgm:pt modelId="{65442EFA-2BBA-4F78-AFDA-F0801ED8936C}" type="pres">
      <dgm:prSet presAssocID="{D56453D9-4D05-47CC-A52E-09EFABE1E5F9}" presName="compChildNode" presStyleCnt="0"/>
      <dgm:spPr/>
    </dgm:pt>
    <dgm:pt modelId="{7FB75862-C856-4193-AE36-AA240FB0DD93}" type="pres">
      <dgm:prSet presAssocID="{D56453D9-4D05-47CC-A52E-09EFABE1E5F9}" presName="theInnerList" presStyleCnt="0"/>
      <dgm:spPr/>
    </dgm:pt>
    <dgm:pt modelId="{00C52480-C973-429B-995D-26DB17EA0478}" type="pres">
      <dgm:prSet presAssocID="{CB78DBCA-8600-42C3-8C94-260530A087EF}" presName="childNode" presStyleLbl="node1" presStyleIdx="2" presStyleCnt="6" custScaleX="101275" custScaleY="116447">
        <dgm:presLayoutVars>
          <dgm:bulletEnabled val="1"/>
        </dgm:presLayoutVars>
      </dgm:prSet>
      <dgm:spPr/>
      <dgm:t>
        <a:bodyPr/>
        <a:lstStyle/>
        <a:p>
          <a:endParaRPr lang="en-US"/>
        </a:p>
      </dgm:t>
    </dgm:pt>
    <dgm:pt modelId="{4D9300B3-7EF6-4821-A839-1E1C2979A5CA}" type="pres">
      <dgm:prSet presAssocID="{CB78DBCA-8600-42C3-8C94-260530A087EF}" presName="aSpace2" presStyleCnt="0"/>
      <dgm:spPr/>
    </dgm:pt>
    <dgm:pt modelId="{6F3E7ADD-F3F6-4555-B5C9-1503AF8B847C}" type="pres">
      <dgm:prSet presAssocID="{DB0BC7F6-5815-4C5A-9B2B-F8BB201AF86D}" presName="childNode" presStyleLbl="node1" presStyleIdx="3" presStyleCnt="6">
        <dgm:presLayoutVars>
          <dgm:bulletEnabled val="1"/>
        </dgm:presLayoutVars>
      </dgm:prSet>
      <dgm:spPr/>
      <dgm:t>
        <a:bodyPr/>
        <a:lstStyle/>
        <a:p>
          <a:endParaRPr lang="en-US"/>
        </a:p>
      </dgm:t>
    </dgm:pt>
    <dgm:pt modelId="{946050A5-0EB9-49D1-B3E7-A6392FC39333}" type="pres">
      <dgm:prSet presAssocID="{D56453D9-4D05-47CC-A52E-09EFABE1E5F9}" presName="aSpace" presStyleCnt="0"/>
      <dgm:spPr/>
    </dgm:pt>
    <dgm:pt modelId="{5D864074-615F-4B93-9AAD-A8F781A6B9B3}" type="pres">
      <dgm:prSet presAssocID="{49FD4677-A32E-4B2D-BE78-B6733724E5E3}" presName="compNode" presStyleCnt="0"/>
      <dgm:spPr/>
    </dgm:pt>
    <dgm:pt modelId="{B9E1E77D-12AD-4665-AC81-611BB6B27CBA}" type="pres">
      <dgm:prSet presAssocID="{49FD4677-A32E-4B2D-BE78-B6733724E5E3}" presName="aNode" presStyleLbl="bgShp" presStyleIdx="2" presStyleCnt="3"/>
      <dgm:spPr/>
      <dgm:t>
        <a:bodyPr/>
        <a:lstStyle/>
        <a:p>
          <a:endParaRPr lang="en-US"/>
        </a:p>
      </dgm:t>
    </dgm:pt>
    <dgm:pt modelId="{7D36470B-37F0-4912-ABF3-F39F7AAC419B}" type="pres">
      <dgm:prSet presAssocID="{49FD4677-A32E-4B2D-BE78-B6733724E5E3}" presName="textNode" presStyleLbl="bgShp" presStyleIdx="2" presStyleCnt="3"/>
      <dgm:spPr/>
      <dgm:t>
        <a:bodyPr/>
        <a:lstStyle/>
        <a:p>
          <a:endParaRPr lang="en-US"/>
        </a:p>
      </dgm:t>
    </dgm:pt>
    <dgm:pt modelId="{9D0A16F7-D905-457E-8B3A-7119B97FCA28}" type="pres">
      <dgm:prSet presAssocID="{49FD4677-A32E-4B2D-BE78-B6733724E5E3}" presName="compChildNode" presStyleCnt="0"/>
      <dgm:spPr/>
    </dgm:pt>
    <dgm:pt modelId="{AFF135EC-9338-4B0B-99CB-584D6D1234E2}" type="pres">
      <dgm:prSet presAssocID="{49FD4677-A32E-4B2D-BE78-B6733724E5E3}" presName="theInnerList" presStyleCnt="0"/>
      <dgm:spPr/>
    </dgm:pt>
    <dgm:pt modelId="{445A6714-22E2-4533-87DD-4AF78879CEBF}" type="pres">
      <dgm:prSet presAssocID="{E0AFC92B-51D4-476D-BE48-098591249E3D}" presName="childNode" presStyleLbl="node1" presStyleIdx="4" presStyleCnt="6">
        <dgm:presLayoutVars>
          <dgm:bulletEnabled val="1"/>
        </dgm:presLayoutVars>
      </dgm:prSet>
      <dgm:spPr/>
      <dgm:t>
        <a:bodyPr/>
        <a:lstStyle/>
        <a:p>
          <a:endParaRPr lang="en-US"/>
        </a:p>
      </dgm:t>
    </dgm:pt>
    <dgm:pt modelId="{9877545F-E394-4CA8-9620-A507D34551A5}" type="pres">
      <dgm:prSet presAssocID="{E0AFC92B-51D4-476D-BE48-098591249E3D}" presName="aSpace2" presStyleCnt="0"/>
      <dgm:spPr/>
    </dgm:pt>
    <dgm:pt modelId="{681FB55E-3ADC-4F87-A32A-ADC2B1926B52}" type="pres">
      <dgm:prSet presAssocID="{EE7E5418-4D00-4C36-948A-BAC08020F18C}" presName="childNode" presStyleLbl="node1" presStyleIdx="5" presStyleCnt="6">
        <dgm:presLayoutVars>
          <dgm:bulletEnabled val="1"/>
        </dgm:presLayoutVars>
      </dgm:prSet>
      <dgm:spPr/>
      <dgm:t>
        <a:bodyPr/>
        <a:lstStyle/>
        <a:p>
          <a:endParaRPr lang="en-US"/>
        </a:p>
      </dgm:t>
    </dgm:pt>
  </dgm:ptLst>
  <dgm:cxnLst>
    <dgm:cxn modelId="{12743C22-73F7-456A-99E5-DD60CE10BB49}" srcId="{C0D3F1A0-C31B-40E9-8734-4102D8853F1F}" destId="{CAF6CF57-2E6F-456F-B8F0-E26A437AABFF}" srcOrd="0" destOrd="0" parTransId="{5806FE76-B79F-4AC5-B272-28A872ECA8B5}" sibTransId="{4B68BE99-D0D4-4833-B6D7-33595A25B971}"/>
    <dgm:cxn modelId="{068EA56D-EDDB-42C5-9EAA-65B3CC45E064}" type="presOf" srcId="{49FD4677-A32E-4B2D-BE78-B6733724E5E3}" destId="{B9E1E77D-12AD-4665-AC81-611BB6B27CBA}" srcOrd="0" destOrd="0" presId="urn:microsoft.com/office/officeart/2005/8/layout/lProcess2"/>
    <dgm:cxn modelId="{A8B6FAA9-40D9-45E3-989B-5E467BC2F015}" type="presOf" srcId="{EE7E5418-4D00-4C36-948A-BAC08020F18C}" destId="{681FB55E-3ADC-4F87-A32A-ADC2B1926B52}" srcOrd="0" destOrd="0" presId="urn:microsoft.com/office/officeart/2005/8/layout/lProcess2"/>
    <dgm:cxn modelId="{59EFDC93-AAE8-43DA-83A9-FD5939B9564A}" type="presOf" srcId="{D56453D9-4D05-47CC-A52E-09EFABE1E5F9}" destId="{CF76C655-C671-48F7-977D-51FF36BF7F37}" srcOrd="0" destOrd="0" presId="urn:microsoft.com/office/officeart/2005/8/layout/lProcess2"/>
    <dgm:cxn modelId="{210892E6-1602-47BA-AD23-EE336F52AAD9}" srcId="{3BDEF229-4D72-400D-A000-B8B5715C2909}" destId="{C0D3F1A0-C31B-40E9-8734-4102D8853F1F}" srcOrd="0" destOrd="0" parTransId="{4F389B98-57CC-4B2E-9CA7-B1ABD4AD28DF}" sibTransId="{6B21037D-3725-47F3-A001-A8D6B05B02D8}"/>
    <dgm:cxn modelId="{993ED710-61D9-4E5F-A444-6F78201B1C7D}" type="presOf" srcId="{C0D3F1A0-C31B-40E9-8734-4102D8853F1F}" destId="{CDE466C8-C189-47D0-A886-2D604E0B9BD8}" srcOrd="0" destOrd="0" presId="urn:microsoft.com/office/officeart/2005/8/layout/lProcess2"/>
    <dgm:cxn modelId="{F5AEEB9A-3ECE-4918-844C-944660293D48}" type="presOf" srcId="{3BDEF229-4D72-400D-A000-B8B5715C2909}" destId="{E2117646-1298-42BA-B5EE-F7C7395FA43D}" srcOrd="0" destOrd="0" presId="urn:microsoft.com/office/officeart/2005/8/layout/lProcess2"/>
    <dgm:cxn modelId="{A461312C-7516-4FCA-8164-26F46D262341}" srcId="{49FD4677-A32E-4B2D-BE78-B6733724E5E3}" destId="{EE7E5418-4D00-4C36-948A-BAC08020F18C}" srcOrd="1" destOrd="0" parTransId="{31FEFCC4-22E3-43B7-863A-FD81794F4D44}" sibTransId="{F4950431-70A2-4DF6-8456-81F6806DBB97}"/>
    <dgm:cxn modelId="{1CAF7D37-BC2E-4206-B587-E917DB509C1D}" srcId="{49FD4677-A32E-4B2D-BE78-B6733724E5E3}" destId="{E0AFC92B-51D4-476D-BE48-098591249E3D}" srcOrd="0" destOrd="0" parTransId="{363044C8-1C31-41AF-AA20-BE384D49C719}" sibTransId="{7A9D4CBA-E671-4E6A-B2E2-727CB0C87611}"/>
    <dgm:cxn modelId="{312E974A-CB29-4788-95A7-E9B550552E84}" srcId="{3BDEF229-4D72-400D-A000-B8B5715C2909}" destId="{49FD4677-A32E-4B2D-BE78-B6733724E5E3}" srcOrd="2" destOrd="0" parTransId="{CCAA88D2-A885-427D-A824-F3073F8060E4}" sibTransId="{E4613486-203D-41C9-B02C-CEDEDD78FA2B}"/>
    <dgm:cxn modelId="{B58A184F-C16A-430F-BB4D-69C08576AE5A}" srcId="{C0D3F1A0-C31B-40E9-8734-4102D8853F1F}" destId="{7DD94044-D9C2-4EC3-8AF8-E1733A702E59}" srcOrd="1" destOrd="0" parTransId="{6F6B031F-E6C4-49F7-99CB-F7A0DF886BC2}" sibTransId="{95574F70-6474-4639-9136-71D195FA90F6}"/>
    <dgm:cxn modelId="{6418594B-FE50-4712-BD64-88F272CCF5C1}" type="presOf" srcId="{7DD94044-D9C2-4EC3-8AF8-E1733A702E59}" destId="{003D6E28-5142-46E2-B18C-9160F06B45EE}" srcOrd="0" destOrd="0" presId="urn:microsoft.com/office/officeart/2005/8/layout/lProcess2"/>
    <dgm:cxn modelId="{16B8BA75-0D21-4DE1-95BC-D74B17E030C8}" type="presOf" srcId="{C0D3F1A0-C31B-40E9-8734-4102D8853F1F}" destId="{84EE5B69-991A-4D72-A359-9C8236EF400A}" srcOrd="1" destOrd="0" presId="urn:microsoft.com/office/officeart/2005/8/layout/lProcess2"/>
    <dgm:cxn modelId="{1D1E1096-2F7F-49E3-8CFB-9A2FCCC5A7B2}" srcId="{D56453D9-4D05-47CC-A52E-09EFABE1E5F9}" destId="{DB0BC7F6-5815-4C5A-9B2B-F8BB201AF86D}" srcOrd="1" destOrd="0" parTransId="{858FEE36-38BC-42E4-AA89-587F68B24E20}" sibTransId="{6EBBE820-AFAA-4F95-9067-CC442FE9DA0A}"/>
    <dgm:cxn modelId="{E0163D70-9EBC-4469-872D-316A87237AF7}" srcId="{3BDEF229-4D72-400D-A000-B8B5715C2909}" destId="{D56453D9-4D05-47CC-A52E-09EFABE1E5F9}" srcOrd="1" destOrd="0" parTransId="{6800F00A-8A13-414F-B1E7-860BD241312C}" sibTransId="{0581D655-6B02-4087-987C-30EC53FE9184}"/>
    <dgm:cxn modelId="{5909B1E4-B0BD-4CBF-8E4D-9D41FE33719C}" type="presOf" srcId="{E0AFC92B-51D4-476D-BE48-098591249E3D}" destId="{445A6714-22E2-4533-87DD-4AF78879CEBF}" srcOrd="0" destOrd="0" presId="urn:microsoft.com/office/officeart/2005/8/layout/lProcess2"/>
    <dgm:cxn modelId="{B9313FC7-9E24-4CAA-BDE4-E99BE110E892}" type="presOf" srcId="{D56453D9-4D05-47CC-A52E-09EFABE1E5F9}" destId="{EF7D7982-4C7B-484F-9A8A-65ABDCB52EB8}" srcOrd="1" destOrd="0" presId="urn:microsoft.com/office/officeart/2005/8/layout/lProcess2"/>
    <dgm:cxn modelId="{416EDD55-F571-489C-B7AE-6463BC04DB38}" type="presOf" srcId="{49FD4677-A32E-4B2D-BE78-B6733724E5E3}" destId="{7D36470B-37F0-4912-ABF3-F39F7AAC419B}" srcOrd="1" destOrd="0" presId="urn:microsoft.com/office/officeart/2005/8/layout/lProcess2"/>
    <dgm:cxn modelId="{C2D833E9-B664-48A6-9FDD-60D0272E75E2}" type="presOf" srcId="{CB78DBCA-8600-42C3-8C94-260530A087EF}" destId="{00C52480-C973-429B-995D-26DB17EA0478}" srcOrd="0" destOrd="0" presId="urn:microsoft.com/office/officeart/2005/8/layout/lProcess2"/>
    <dgm:cxn modelId="{35CA7494-6B50-482F-BD2B-68F392D35722}" srcId="{D56453D9-4D05-47CC-A52E-09EFABE1E5F9}" destId="{CB78DBCA-8600-42C3-8C94-260530A087EF}" srcOrd="0" destOrd="0" parTransId="{C6BAA89B-1A85-48FD-BCAA-9F4BDF011F0F}" sibTransId="{A6A60D9F-EF03-4073-B9A4-B11A95DBB062}"/>
    <dgm:cxn modelId="{438548EA-9294-4BEC-8A52-D2B5B4353024}" type="presOf" srcId="{CAF6CF57-2E6F-456F-B8F0-E26A437AABFF}" destId="{B3946D8C-DD72-4C9F-A3FD-F1222FE5E3F1}" srcOrd="0" destOrd="0" presId="urn:microsoft.com/office/officeart/2005/8/layout/lProcess2"/>
    <dgm:cxn modelId="{C5733515-2092-4ECA-8E5B-2665E43A1D1E}" type="presOf" srcId="{DB0BC7F6-5815-4C5A-9B2B-F8BB201AF86D}" destId="{6F3E7ADD-F3F6-4555-B5C9-1503AF8B847C}" srcOrd="0" destOrd="0" presId="urn:microsoft.com/office/officeart/2005/8/layout/lProcess2"/>
    <dgm:cxn modelId="{6BFC4B4C-16BA-4C80-B9F0-7E18570127E1}" type="presParOf" srcId="{E2117646-1298-42BA-B5EE-F7C7395FA43D}" destId="{D4705809-976C-4468-8693-5E0E4AECD7EC}" srcOrd="0" destOrd="0" presId="urn:microsoft.com/office/officeart/2005/8/layout/lProcess2"/>
    <dgm:cxn modelId="{692EACC4-E61C-4AE3-891C-44B288A02CAB}" type="presParOf" srcId="{D4705809-976C-4468-8693-5E0E4AECD7EC}" destId="{CDE466C8-C189-47D0-A886-2D604E0B9BD8}" srcOrd="0" destOrd="0" presId="urn:microsoft.com/office/officeart/2005/8/layout/lProcess2"/>
    <dgm:cxn modelId="{E25198B0-003E-47AF-ACBE-427FDDA480CE}" type="presParOf" srcId="{D4705809-976C-4468-8693-5E0E4AECD7EC}" destId="{84EE5B69-991A-4D72-A359-9C8236EF400A}" srcOrd="1" destOrd="0" presId="urn:microsoft.com/office/officeart/2005/8/layout/lProcess2"/>
    <dgm:cxn modelId="{B17A5B09-FAD2-4E10-9CA2-FAA598F77F45}" type="presParOf" srcId="{D4705809-976C-4468-8693-5E0E4AECD7EC}" destId="{BFBA38AB-4DCD-4960-AA99-9F17FD0A2D29}" srcOrd="2" destOrd="0" presId="urn:microsoft.com/office/officeart/2005/8/layout/lProcess2"/>
    <dgm:cxn modelId="{1997D949-152B-457F-A0ED-1BD470F7C69A}" type="presParOf" srcId="{BFBA38AB-4DCD-4960-AA99-9F17FD0A2D29}" destId="{867FD217-6E3F-4E46-96D9-18C7B967629C}" srcOrd="0" destOrd="0" presId="urn:microsoft.com/office/officeart/2005/8/layout/lProcess2"/>
    <dgm:cxn modelId="{0A02DA1D-D558-451D-A0CC-19CB31546268}" type="presParOf" srcId="{867FD217-6E3F-4E46-96D9-18C7B967629C}" destId="{B3946D8C-DD72-4C9F-A3FD-F1222FE5E3F1}" srcOrd="0" destOrd="0" presId="urn:microsoft.com/office/officeart/2005/8/layout/lProcess2"/>
    <dgm:cxn modelId="{4EC1D5C0-C73B-46A5-A98E-68DAF75C7F1B}" type="presParOf" srcId="{867FD217-6E3F-4E46-96D9-18C7B967629C}" destId="{072CE56C-68BF-471F-BF69-9B8E1E561A91}" srcOrd="1" destOrd="0" presId="urn:microsoft.com/office/officeart/2005/8/layout/lProcess2"/>
    <dgm:cxn modelId="{BF7BE602-AEE3-45D2-8899-D9A92DEC1671}" type="presParOf" srcId="{867FD217-6E3F-4E46-96D9-18C7B967629C}" destId="{003D6E28-5142-46E2-B18C-9160F06B45EE}" srcOrd="2" destOrd="0" presId="urn:microsoft.com/office/officeart/2005/8/layout/lProcess2"/>
    <dgm:cxn modelId="{15D2A997-22FD-473B-B06E-C80DA935E252}" type="presParOf" srcId="{E2117646-1298-42BA-B5EE-F7C7395FA43D}" destId="{24A32FB3-F1BB-440A-9DFF-861E4C285730}" srcOrd="1" destOrd="0" presId="urn:microsoft.com/office/officeart/2005/8/layout/lProcess2"/>
    <dgm:cxn modelId="{40C2B9CC-0228-4732-9914-590274CFA0EC}" type="presParOf" srcId="{E2117646-1298-42BA-B5EE-F7C7395FA43D}" destId="{7977D616-2B96-46DA-8182-32C3F97E4A63}" srcOrd="2" destOrd="0" presId="urn:microsoft.com/office/officeart/2005/8/layout/lProcess2"/>
    <dgm:cxn modelId="{3C39D866-CECA-471D-976D-9950963A1D98}" type="presParOf" srcId="{7977D616-2B96-46DA-8182-32C3F97E4A63}" destId="{CF76C655-C671-48F7-977D-51FF36BF7F37}" srcOrd="0" destOrd="0" presId="urn:microsoft.com/office/officeart/2005/8/layout/lProcess2"/>
    <dgm:cxn modelId="{4E668F85-6B3C-45F6-B9B3-3F5666D9EDE7}" type="presParOf" srcId="{7977D616-2B96-46DA-8182-32C3F97E4A63}" destId="{EF7D7982-4C7B-484F-9A8A-65ABDCB52EB8}" srcOrd="1" destOrd="0" presId="urn:microsoft.com/office/officeart/2005/8/layout/lProcess2"/>
    <dgm:cxn modelId="{F499B71F-817B-4961-9C52-0FB5A56C423B}" type="presParOf" srcId="{7977D616-2B96-46DA-8182-32C3F97E4A63}" destId="{65442EFA-2BBA-4F78-AFDA-F0801ED8936C}" srcOrd="2" destOrd="0" presId="urn:microsoft.com/office/officeart/2005/8/layout/lProcess2"/>
    <dgm:cxn modelId="{8BCEC28C-4C5E-4972-B378-5D9B3BC55C6B}" type="presParOf" srcId="{65442EFA-2BBA-4F78-AFDA-F0801ED8936C}" destId="{7FB75862-C856-4193-AE36-AA240FB0DD93}" srcOrd="0" destOrd="0" presId="urn:microsoft.com/office/officeart/2005/8/layout/lProcess2"/>
    <dgm:cxn modelId="{604AA307-7D83-412B-B0DE-0047D12D6A62}" type="presParOf" srcId="{7FB75862-C856-4193-AE36-AA240FB0DD93}" destId="{00C52480-C973-429B-995D-26DB17EA0478}" srcOrd="0" destOrd="0" presId="urn:microsoft.com/office/officeart/2005/8/layout/lProcess2"/>
    <dgm:cxn modelId="{38A43EDE-0F99-42AA-ACB8-FAF581CE40AB}" type="presParOf" srcId="{7FB75862-C856-4193-AE36-AA240FB0DD93}" destId="{4D9300B3-7EF6-4821-A839-1E1C2979A5CA}" srcOrd="1" destOrd="0" presId="urn:microsoft.com/office/officeart/2005/8/layout/lProcess2"/>
    <dgm:cxn modelId="{10090355-91F2-4E50-9344-FBE1CF202731}" type="presParOf" srcId="{7FB75862-C856-4193-AE36-AA240FB0DD93}" destId="{6F3E7ADD-F3F6-4555-B5C9-1503AF8B847C}" srcOrd="2" destOrd="0" presId="urn:microsoft.com/office/officeart/2005/8/layout/lProcess2"/>
    <dgm:cxn modelId="{36D03120-C73E-4470-94BC-42732CA86EE4}" type="presParOf" srcId="{E2117646-1298-42BA-B5EE-F7C7395FA43D}" destId="{946050A5-0EB9-49D1-B3E7-A6392FC39333}" srcOrd="3" destOrd="0" presId="urn:microsoft.com/office/officeart/2005/8/layout/lProcess2"/>
    <dgm:cxn modelId="{814F282A-7081-4656-BB8A-DC12BC7EF7B4}" type="presParOf" srcId="{E2117646-1298-42BA-B5EE-F7C7395FA43D}" destId="{5D864074-615F-4B93-9AAD-A8F781A6B9B3}" srcOrd="4" destOrd="0" presId="urn:microsoft.com/office/officeart/2005/8/layout/lProcess2"/>
    <dgm:cxn modelId="{8E5F46D3-EA09-46AD-9B67-658F5188F9A2}" type="presParOf" srcId="{5D864074-615F-4B93-9AAD-A8F781A6B9B3}" destId="{B9E1E77D-12AD-4665-AC81-611BB6B27CBA}" srcOrd="0" destOrd="0" presId="urn:microsoft.com/office/officeart/2005/8/layout/lProcess2"/>
    <dgm:cxn modelId="{20EBAF5F-60DE-481B-BFF5-48D1EB478E71}" type="presParOf" srcId="{5D864074-615F-4B93-9AAD-A8F781A6B9B3}" destId="{7D36470B-37F0-4912-ABF3-F39F7AAC419B}" srcOrd="1" destOrd="0" presId="urn:microsoft.com/office/officeart/2005/8/layout/lProcess2"/>
    <dgm:cxn modelId="{6B8B4361-4357-4BC5-81E3-B0A264E58101}" type="presParOf" srcId="{5D864074-615F-4B93-9AAD-A8F781A6B9B3}" destId="{9D0A16F7-D905-457E-8B3A-7119B97FCA28}" srcOrd="2" destOrd="0" presId="urn:microsoft.com/office/officeart/2005/8/layout/lProcess2"/>
    <dgm:cxn modelId="{4AE9DAE7-E68A-47CF-8D59-2BE4E7C64A4D}" type="presParOf" srcId="{9D0A16F7-D905-457E-8B3A-7119B97FCA28}" destId="{AFF135EC-9338-4B0B-99CB-584D6D1234E2}" srcOrd="0" destOrd="0" presId="urn:microsoft.com/office/officeart/2005/8/layout/lProcess2"/>
    <dgm:cxn modelId="{EF074395-3EAC-4D99-B53C-094DA8A0443A}" type="presParOf" srcId="{AFF135EC-9338-4B0B-99CB-584D6D1234E2}" destId="{445A6714-22E2-4533-87DD-4AF78879CEBF}" srcOrd="0" destOrd="0" presId="urn:microsoft.com/office/officeart/2005/8/layout/lProcess2"/>
    <dgm:cxn modelId="{3B4BAEF6-A56A-49C1-8887-562F2D0F2106}" type="presParOf" srcId="{AFF135EC-9338-4B0B-99CB-584D6D1234E2}" destId="{9877545F-E394-4CA8-9620-A507D34551A5}" srcOrd="1" destOrd="0" presId="urn:microsoft.com/office/officeart/2005/8/layout/lProcess2"/>
    <dgm:cxn modelId="{916997D0-4730-44B8-9C69-D04A2F229DCF}" type="presParOf" srcId="{AFF135EC-9338-4B0B-99CB-584D6D1234E2}" destId="{681FB55E-3ADC-4F87-A32A-ADC2B1926B52}" srcOrd="2" destOrd="0" presId="urn:microsoft.com/office/officeart/2005/8/layout/lProcess2"/>
  </dgm:cxnLst>
  <dgm:bg/>
  <dgm:whole/>
</dgm:dataModel>
</file>

<file path=ppt/diagrams/data7.xml><?xml version="1.0" encoding="utf-8"?>
<dgm:dataModel xmlns:dgm="http://schemas.openxmlformats.org/drawingml/2006/diagram" xmlns:a="http://schemas.openxmlformats.org/drawingml/2006/main">
  <dgm:ptLst>
    <dgm:pt modelId="{8816D721-4EDD-442A-B1B5-F9AF6F07E85E}" type="doc">
      <dgm:prSet loTypeId="urn:microsoft.com/office/officeart/2005/8/layout/arrow1" loCatId="process" qsTypeId="urn:microsoft.com/office/officeart/2005/8/quickstyle/simple3" qsCatId="simple" csTypeId="urn:microsoft.com/office/officeart/2005/8/colors/colorful3" csCatId="colorful" phldr="1"/>
      <dgm:spPr/>
      <dgm:t>
        <a:bodyPr/>
        <a:lstStyle/>
        <a:p>
          <a:endParaRPr lang="en-US"/>
        </a:p>
      </dgm:t>
    </dgm:pt>
    <dgm:pt modelId="{20718379-2D8F-46C5-A8E5-0E1217248649}">
      <dgm:prSet phldrT="[Text]" custT="1"/>
      <dgm:spPr/>
      <dgm:t>
        <a:bodyPr/>
        <a:lstStyle/>
        <a:p>
          <a:r>
            <a:rPr lang="en-US" sz="2200" dirty="0" err="1" smtClean="0"/>
            <a:t>Intratubular</a:t>
          </a:r>
          <a:endParaRPr lang="en-US" sz="2200" dirty="0"/>
        </a:p>
      </dgm:t>
    </dgm:pt>
    <dgm:pt modelId="{47F64FE9-CA87-40A9-A3C9-790E9E3D0F5C}" type="parTrans" cxnId="{2F9C35F3-4950-4718-9DCE-0A7E023BF288}">
      <dgm:prSet/>
      <dgm:spPr/>
      <dgm:t>
        <a:bodyPr/>
        <a:lstStyle/>
        <a:p>
          <a:endParaRPr lang="en-US"/>
        </a:p>
      </dgm:t>
    </dgm:pt>
    <dgm:pt modelId="{CB099528-70B6-46C1-BFBA-31516B998719}" type="sibTrans" cxnId="{2F9C35F3-4950-4718-9DCE-0A7E023BF288}">
      <dgm:prSet/>
      <dgm:spPr/>
      <dgm:t>
        <a:bodyPr/>
        <a:lstStyle/>
        <a:p>
          <a:endParaRPr lang="en-US"/>
        </a:p>
      </dgm:t>
    </dgm:pt>
    <dgm:pt modelId="{5CFF59C2-BE81-4CB9-8704-90B3962634F1}">
      <dgm:prSet phldrT="[Text]" custT="1"/>
      <dgm:spPr/>
      <dgm:t>
        <a:bodyPr/>
        <a:lstStyle/>
        <a:p>
          <a:r>
            <a:rPr lang="en-US" sz="2200" dirty="0" err="1" smtClean="0"/>
            <a:t>Intertubular</a:t>
          </a:r>
          <a:endParaRPr lang="en-US" sz="2200" dirty="0"/>
        </a:p>
      </dgm:t>
    </dgm:pt>
    <dgm:pt modelId="{A1121B89-450F-49AC-9328-E6EF37C10645}" type="parTrans" cxnId="{FB51FD71-89F6-451A-A3B9-40E17D32CFB1}">
      <dgm:prSet/>
      <dgm:spPr/>
      <dgm:t>
        <a:bodyPr/>
        <a:lstStyle/>
        <a:p>
          <a:endParaRPr lang="en-US"/>
        </a:p>
      </dgm:t>
    </dgm:pt>
    <dgm:pt modelId="{EE17A62F-903C-4308-8CA4-3D7861006748}" type="sibTrans" cxnId="{FB51FD71-89F6-451A-A3B9-40E17D32CFB1}">
      <dgm:prSet/>
      <dgm:spPr/>
      <dgm:t>
        <a:bodyPr/>
        <a:lstStyle/>
        <a:p>
          <a:endParaRPr lang="en-US"/>
        </a:p>
      </dgm:t>
    </dgm:pt>
    <dgm:pt modelId="{7881F948-C44C-4625-8A81-8E5CC6F6B036}" type="pres">
      <dgm:prSet presAssocID="{8816D721-4EDD-442A-B1B5-F9AF6F07E85E}" presName="cycle" presStyleCnt="0">
        <dgm:presLayoutVars>
          <dgm:dir/>
          <dgm:resizeHandles val="exact"/>
        </dgm:presLayoutVars>
      </dgm:prSet>
      <dgm:spPr/>
      <dgm:t>
        <a:bodyPr/>
        <a:lstStyle/>
        <a:p>
          <a:endParaRPr lang="en-US"/>
        </a:p>
      </dgm:t>
    </dgm:pt>
    <dgm:pt modelId="{DDBF573C-0F2A-4B8A-8D01-6C1A22A0C659}" type="pres">
      <dgm:prSet presAssocID="{20718379-2D8F-46C5-A8E5-0E1217248649}" presName="arrow" presStyleLbl="node1" presStyleIdx="0" presStyleCnt="2" custRadScaleRad="64869">
        <dgm:presLayoutVars>
          <dgm:bulletEnabled val="1"/>
        </dgm:presLayoutVars>
      </dgm:prSet>
      <dgm:spPr/>
      <dgm:t>
        <a:bodyPr/>
        <a:lstStyle/>
        <a:p>
          <a:endParaRPr lang="en-US"/>
        </a:p>
      </dgm:t>
    </dgm:pt>
    <dgm:pt modelId="{942B0197-8E7F-41A6-B1AB-04734346AF56}" type="pres">
      <dgm:prSet presAssocID="{5CFF59C2-BE81-4CB9-8704-90B3962634F1}" presName="arrow" presStyleLbl="node1" presStyleIdx="1" presStyleCnt="2">
        <dgm:presLayoutVars>
          <dgm:bulletEnabled val="1"/>
        </dgm:presLayoutVars>
      </dgm:prSet>
      <dgm:spPr/>
      <dgm:t>
        <a:bodyPr/>
        <a:lstStyle/>
        <a:p>
          <a:endParaRPr lang="en-US"/>
        </a:p>
      </dgm:t>
    </dgm:pt>
  </dgm:ptLst>
  <dgm:cxnLst>
    <dgm:cxn modelId="{77E88584-98F8-4966-8B8D-17A34FFE2441}" type="presOf" srcId="{5CFF59C2-BE81-4CB9-8704-90B3962634F1}" destId="{942B0197-8E7F-41A6-B1AB-04734346AF56}" srcOrd="0" destOrd="0" presId="urn:microsoft.com/office/officeart/2005/8/layout/arrow1"/>
    <dgm:cxn modelId="{2F9C35F3-4950-4718-9DCE-0A7E023BF288}" srcId="{8816D721-4EDD-442A-B1B5-F9AF6F07E85E}" destId="{20718379-2D8F-46C5-A8E5-0E1217248649}" srcOrd="0" destOrd="0" parTransId="{47F64FE9-CA87-40A9-A3C9-790E9E3D0F5C}" sibTransId="{CB099528-70B6-46C1-BFBA-31516B998719}"/>
    <dgm:cxn modelId="{109DB2B4-4694-4177-8F1B-4978C79C718A}" type="presOf" srcId="{20718379-2D8F-46C5-A8E5-0E1217248649}" destId="{DDBF573C-0F2A-4B8A-8D01-6C1A22A0C659}" srcOrd="0" destOrd="0" presId="urn:microsoft.com/office/officeart/2005/8/layout/arrow1"/>
    <dgm:cxn modelId="{FB51FD71-89F6-451A-A3B9-40E17D32CFB1}" srcId="{8816D721-4EDD-442A-B1B5-F9AF6F07E85E}" destId="{5CFF59C2-BE81-4CB9-8704-90B3962634F1}" srcOrd="1" destOrd="0" parTransId="{A1121B89-450F-49AC-9328-E6EF37C10645}" sibTransId="{EE17A62F-903C-4308-8CA4-3D7861006748}"/>
    <dgm:cxn modelId="{6CC09FDE-8EDA-4D66-8946-069C2607E7ED}" type="presOf" srcId="{8816D721-4EDD-442A-B1B5-F9AF6F07E85E}" destId="{7881F948-C44C-4625-8A81-8E5CC6F6B036}" srcOrd="0" destOrd="0" presId="urn:microsoft.com/office/officeart/2005/8/layout/arrow1"/>
    <dgm:cxn modelId="{C4232499-6950-479E-87DB-793AAFE70469}" type="presParOf" srcId="{7881F948-C44C-4625-8A81-8E5CC6F6B036}" destId="{DDBF573C-0F2A-4B8A-8D01-6C1A22A0C659}" srcOrd="0" destOrd="0" presId="urn:microsoft.com/office/officeart/2005/8/layout/arrow1"/>
    <dgm:cxn modelId="{0C4D5A9C-441F-41D1-AA22-E3C5F9D26E99}" type="presParOf" srcId="{7881F948-C44C-4625-8A81-8E5CC6F6B036}" destId="{942B0197-8E7F-41A6-B1AB-04734346AF56}" srcOrd="1" destOrd="0" presId="urn:microsoft.com/office/officeart/2005/8/layout/arrow1"/>
  </dgm:cxnLst>
  <dgm:bg/>
  <dgm:whole/>
</dgm:dataModel>
</file>

<file path=ppt/diagrams/data8.xml><?xml version="1.0" encoding="utf-8"?>
<dgm:dataModel xmlns:dgm="http://schemas.openxmlformats.org/drawingml/2006/diagram" xmlns:a="http://schemas.openxmlformats.org/drawingml/2006/main">
  <dgm:ptLst>
    <dgm:pt modelId="{8816D721-4EDD-442A-B1B5-F9AF6F07E85E}" type="doc">
      <dgm:prSet loTypeId="urn:microsoft.com/office/officeart/2005/8/layout/arrow1" loCatId="process" qsTypeId="urn:microsoft.com/office/officeart/2005/8/quickstyle/simple3" qsCatId="simple" csTypeId="urn:microsoft.com/office/officeart/2005/8/colors/colorful3" csCatId="colorful" phldr="1"/>
      <dgm:spPr/>
      <dgm:t>
        <a:bodyPr/>
        <a:lstStyle/>
        <a:p>
          <a:endParaRPr lang="en-US"/>
        </a:p>
      </dgm:t>
    </dgm:pt>
    <dgm:pt modelId="{7881F948-C44C-4625-8A81-8E5CC6F6B036}" type="pres">
      <dgm:prSet presAssocID="{8816D721-4EDD-442A-B1B5-F9AF6F07E85E}" presName="cycle" presStyleCnt="0">
        <dgm:presLayoutVars>
          <dgm:dir/>
          <dgm:resizeHandles val="exact"/>
        </dgm:presLayoutVars>
      </dgm:prSet>
      <dgm:spPr/>
      <dgm:t>
        <a:bodyPr/>
        <a:lstStyle/>
        <a:p>
          <a:endParaRPr lang="en-US"/>
        </a:p>
      </dgm:t>
    </dgm:pt>
  </dgm:ptLst>
  <dgm:cxnLst>
    <dgm:cxn modelId="{EE1427D5-DDAF-4AF9-A83F-585BC2160DD4}" type="presOf" srcId="{8816D721-4EDD-442A-B1B5-F9AF6F07E85E}" destId="{7881F948-C44C-4625-8A81-8E5CC6F6B036}" srcOrd="0" destOrd="0" presId="urn:microsoft.com/office/officeart/2005/8/layout/arrow1"/>
  </dgm:cxnLst>
  <dgm:bg/>
  <dgm:whole/>
</dgm:dataModel>
</file>

<file path=ppt/diagrams/data9.xml><?xml version="1.0" encoding="utf-8"?>
<dgm:dataModel xmlns:dgm="http://schemas.openxmlformats.org/drawingml/2006/diagram" xmlns:a="http://schemas.openxmlformats.org/drawingml/2006/main">
  <dgm:ptLst>
    <dgm:pt modelId="{F38938E7-61FC-43FE-B953-A7F9A04844A4}" type="doc">
      <dgm:prSet loTypeId="urn:microsoft.com/office/officeart/2005/8/layout/lProcess1" loCatId="process" qsTypeId="urn:microsoft.com/office/officeart/2005/8/quickstyle/simple1" qsCatId="simple" csTypeId="urn:microsoft.com/office/officeart/2005/8/colors/colorful4" csCatId="colorful" phldr="1"/>
      <dgm:spPr/>
      <dgm:t>
        <a:bodyPr/>
        <a:lstStyle/>
        <a:p>
          <a:endParaRPr lang="en-US"/>
        </a:p>
      </dgm:t>
    </dgm:pt>
    <dgm:pt modelId="{5A1126E8-CD7D-458E-966D-E72C102B5393}">
      <dgm:prSet phldrT="[Text]" custT="1"/>
      <dgm:spPr/>
      <dgm:t>
        <a:bodyPr/>
        <a:lstStyle/>
        <a:p>
          <a:r>
            <a:rPr lang="en-US" sz="2200" dirty="0" smtClean="0">
              <a:solidFill>
                <a:schemeClr val="bg2"/>
              </a:solidFill>
            </a:rPr>
            <a:t>Caries</a:t>
          </a:r>
          <a:endParaRPr lang="en-US" sz="2200" dirty="0">
            <a:solidFill>
              <a:schemeClr val="bg2"/>
            </a:solidFill>
          </a:endParaRPr>
        </a:p>
      </dgm:t>
    </dgm:pt>
    <dgm:pt modelId="{6BCC8368-259B-4931-9434-167D22F9EEBC}" type="parTrans" cxnId="{6950A6A3-6CE2-4661-9956-0E63829DF232}">
      <dgm:prSet/>
      <dgm:spPr/>
      <dgm:t>
        <a:bodyPr/>
        <a:lstStyle/>
        <a:p>
          <a:endParaRPr lang="en-US"/>
        </a:p>
      </dgm:t>
    </dgm:pt>
    <dgm:pt modelId="{6E663E16-591D-4223-B51B-ED57138B1D25}" type="sibTrans" cxnId="{6950A6A3-6CE2-4661-9956-0E63829DF232}">
      <dgm:prSet/>
      <dgm:spPr/>
      <dgm:t>
        <a:bodyPr/>
        <a:lstStyle/>
        <a:p>
          <a:endParaRPr lang="en-US"/>
        </a:p>
      </dgm:t>
    </dgm:pt>
    <dgm:pt modelId="{8D0A4601-13F6-484A-8FB5-1024CFDF2155}">
      <dgm:prSet phldrT="[Text]" custT="1"/>
      <dgm:spPr/>
      <dgm:t>
        <a:bodyPr/>
        <a:lstStyle/>
        <a:p>
          <a:r>
            <a:rPr lang="en-US" sz="2200" dirty="0" smtClean="0"/>
            <a:t>Reduced permeability</a:t>
          </a:r>
          <a:endParaRPr lang="en-US" sz="2200" dirty="0"/>
        </a:p>
      </dgm:t>
    </dgm:pt>
    <dgm:pt modelId="{0EE34A18-00B8-4BC7-9991-1E6B95ACADF1}" type="parTrans" cxnId="{0C6812B3-4F46-4408-AFF0-FCA45859A6C6}">
      <dgm:prSet/>
      <dgm:spPr>
        <a:solidFill>
          <a:srgbClr val="66FF33"/>
        </a:solidFill>
        <a:ln>
          <a:solidFill>
            <a:schemeClr val="accent1"/>
          </a:solidFill>
        </a:ln>
      </dgm:spPr>
      <dgm:t>
        <a:bodyPr/>
        <a:lstStyle/>
        <a:p>
          <a:endParaRPr lang="en-US"/>
        </a:p>
      </dgm:t>
    </dgm:pt>
    <dgm:pt modelId="{09AC4E4C-30E2-48CB-AD53-04D2A2D7490B}" type="sibTrans" cxnId="{0C6812B3-4F46-4408-AFF0-FCA45859A6C6}">
      <dgm:prSet/>
      <dgm:spPr/>
      <dgm:t>
        <a:bodyPr/>
        <a:lstStyle/>
        <a:p>
          <a:endParaRPr lang="en-US"/>
        </a:p>
      </dgm:t>
    </dgm:pt>
    <dgm:pt modelId="{3283403B-3B77-4190-A4D2-61604199D34A}">
      <dgm:prSet phldrT="[Text]" custT="1"/>
      <dgm:spPr/>
      <dgm:t>
        <a:bodyPr/>
        <a:lstStyle/>
        <a:p>
          <a:r>
            <a:rPr lang="en-US" sz="2200" dirty="0" smtClean="0">
              <a:solidFill>
                <a:schemeClr val="bg2"/>
              </a:solidFill>
            </a:rPr>
            <a:t>Non caries cervical</a:t>
          </a:r>
          <a:endParaRPr lang="en-US" sz="2200" dirty="0">
            <a:solidFill>
              <a:schemeClr val="bg2"/>
            </a:solidFill>
          </a:endParaRPr>
        </a:p>
      </dgm:t>
    </dgm:pt>
    <dgm:pt modelId="{05A54BA4-CC14-4D45-B37C-803396CBE94A}" type="parTrans" cxnId="{05E5BC63-03EE-479F-91B0-F6E3C0D46D27}">
      <dgm:prSet/>
      <dgm:spPr/>
      <dgm:t>
        <a:bodyPr/>
        <a:lstStyle/>
        <a:p>
          <a:endParaRPr lang="en-US"/>
        </a:p>
      </dgm:t>
    </dgm:pt>
    <dgm:pt modelId="{CCF5EC56-54B1-421D-8E82-952B6C6DC508}" type="sibTrans" cxnId="{05E5BC63-03EE-479F-91B0-F6E3C0D46D27}">
      <dgm:prSet/>
      <dgm:spPr/>
      <dgm:t>
        <a:bodyPr/>
        <a:lstStyle/>
        <a:p>
          <a:endParaRPr lang="en-US"/>
        </a:p>
      </dgm:t>
    </dgm:pt>
    <dgm:pt modelId="{F352B308-D8B3-46ED-9376-53765DC2DC35}">
      <dgm:prSet phldrT="[Text]" custT="1"/>
      <dgm:spPr/>
      <dgm:t>
        <a:bodyPr/>
        <a:lstStyle/>
        <a:p>
          <a:r>
            <a:rPr lang="en-US" sz="2200" dirty="0" smtClean="0"/>
            <a:t>Short resin tags</a:t>
          </a:r>
          <a:endParaRPr lang="en-US" sz="2200" dirty="0"/>
        </a:p>
      </dgm:t>
    </dgm:pt>
    <dgm:pt modelId="{2245BB96-D42F-4258-8FB0-9CEDD79DD0A4}" type="parTrans" cxnId="{C1939DFE-6F2C-4F7F-93F0-B8FB51718DF6}">
      <dgm:prSet/>
      <dgm:spPr/>
      <dgm:t>
        <a:bodyPr/>
        <a:lstStyle/>
        <a:p>
          <a:endParaRPr lang="en-US"/>
        </a:p>
      </dgm:t>
    </dgm:pt>
    <dgm:pt modelId="{E3EF1070-833F-44F7-89CE-4AD6F3376202}" type="sibTrans" cxnId="{C1939DFE-6F2C-4F7F-93F0-B8FB51718DF6}">
      <dgm:prSet/>
      <dgm:spPr/>
      <dgm:t>
        <a:bodyPr/>
        <a:lstStyle/>
        <a:p>
          <a:endParaRPr lang="en-US"/>
        </a:p>
      </dgm:t>
    </dgm:pt>
    <dgm:pt modelId="{F835AC1B-4495-44B1-BCB3-FDEE752BDBAC}" type="pres">
      <dgm:prSet presAssocID="{F38938E7-61FC-43FE-B953-A7F9A04844A4}" presName="Name0" presStyleCnt="0">
        <dgm:presLayoutVars>
          <dgm:dir/>
          <dgm:animLvl val="lvl"/>
          <dgm:resizeHandles val="exact"/>
        </dgm:presLayoutVars>
      </dgm:prSet>
      <dgm:spPr/>
      <dgm:t>
        <a:bodyPr/>
        <a:lstStyle/>
        <a:p>
          <a:endParaRPr lang="en-US"/>
        </a:p>
      </dgm:t>
    </dgm:pt>
    <dgm:pt modelId="{C374D787-DFFF-4696-A096-9374DD5E68BE}" type="pres">
      <dgm:prSet presAssocID="{5A1126E8-CD7D-458E-966D-E72C102B5393}" presName="vertFlow" presStyleCnt="0"/>
      <dgm:spPr/>
    </dgm:pt>
    <dgm:pt modelId="{1AE47D5C-B453-48B1-8490-6FFD36D34128}" type="pres">
      <dgm:prSet presAssocID="{5A1126E8-CD7D-458E-966D-E72C102B5393}" presName="header" presStyleLbl="node1" presStyleIdx="0" presStyleCnt="2"/>
      <dgm:spPr/>
      <dgm:t>
        <a:bodyPr/>
        <a:lstStyle/>
        <a:p>
          <a:endParaRPr lang="en-US"/>
        </a:p>
      </dgm:t>
    </dgm:pt>
    <dgm:pt modelId="{686C45B4-0983-4398-8F69-3F2447758801}" type="pres">
      <dgm:prSet presAssocID="{0EE34A18-00B8-4BC7-9991-1E6B95ACADF1}" presName="parTrans" presStyleLbl="sibTrans2D1" presStyleIdx="0" presStyleCnt="2" custAng="13708335" custFlipVert="1" custFlipHor="1" custScaleX="140415" custScaleY="469719" custLinFactX="81179" custLinFactNeighborX="100000" custLinFactNeighborY="-31928"/>
      <dgm:spPr/>
      <dgm:t>
        <a:bodyPr/>
        <a:lstStyle/>
        <a:p>
          <a:endParaRPr lang="en-US"/>
        </a:p>
      </dgm:t>
    </dgm:pt>
    <dgm:pt modelId="{8777A867-F4FA-469D-9C09-6FC485680653}" type="pres">
      <dgm:prSet presAssocID="{8D0A4601-13F6-484A-8FB5-1024CFDF2155}" presName="child" presStyleLbl="alignAccFollowNode1" presStyleIdx="0" presStyleCnt="2" custLinFactY="24856" custLinFactNeighborX="50332" custLinFactNeighborY="100000">
        <dgm:presLayoutVars>
          <dgm:chMax val="0"/>
          <dgm:bulletEnabled val="1"/>
        </dgm:presLayoutVars>
      </dgm:prSet>
      <dgm:spPr/>
      <dgm:t>
        <a:bodyPr/>
        <a:lstStyle/>
        <a:p>
          <a:endParaRPr lang="en-US"/>
        </a:p>
      </dgm:t>
    </dgm:pt>
    <dgm:pt modelId="{53894E56-E4AB-4F65-9DAF-DBEE67B43273}" type="pres">
      <dgm:prSet presAssocID="{09AC4E4C-30E2-48CB-AD53-04D2A2D7490B}" presName="sibTrans" presStyleLbl="sibTrans2D1" presStyleIdx="1" presStyleCnt="2"/>
      <dgm:spPr/>
      <dgm:t>
        <a:bodyPr/>
        <a:lstStyle/>
        <a:p>
          <a:endParaRPr lang="en-US"/>
        </a:p>
      </dgm:t>
    </dgm:pt>
    <dgm:pt modelId="{B867667F-FC1C-4DBB-A867-4E4353639A26}" type="pres">
      <dgm:prSet presAssocID="{F352B308-D8B3-46ED-9376-53765DC2DC35}" presName="child" presStyleLbl="alignAccFollowNode1" presStyleIdx="1" presStyleCnt="2" custLinFactY="9058" custLinFactNeighborX="54086" custLinFactNeighborY="100000">
        <dgm:presLayoutVars>
          <dgm:chMax val="0"/>
          <dgm:bulletEnabled val="1"/>
        </dgm:presLayoutVars>
      </dgm:prSet>
      <dgm:spPr/>
      <dgm:t>
        <a:bodyPr/>
        <a:lstStyle/>
        <a:p>
          <a:endParaRPr lang="en-US"/>
        </a:p>
      </dgm:t>
    </dgm:pt>
    <dgm:pt modelId="{D8AD418A-48E1-42A9-A945-9A8EACFE284C}" type="pres">
      <dgm:prSet presAssocID="{5A1126E8-CD7D-458E-966D-E72C102B5393}" presName="hSp" presStyleCnt="0"/>
      <dgm:spPr/>
    </dgm:pt>
    <dgm:pt modelId="{216A2E4F-193B-4DF4-9BA2-AF4E63D605D1}" type="pres">
      <dgm:prSet presAssocID="{3283403B-3B77-4190-A4D2-61604199D34A}" presName="vertFlow" presStyleCnt="0"/>
      <dgm:spPr/>
    </dgm:pt>
    <dgm:pt modelId="{B70C8181-0BEE-4240-BD41-CBB4B9D4CC1E}" type="pres">
      <dgm:prSet presAssocID="{3283403B-3B77-4190-A4D2-61604199D34A}" presName="header" presStyleLbl="node1" presStyleIdx="1" presStyleCnt="2"/>
      <dgm:spPr/>
      <dgm:t>
        <a:bodyPr/>
        <a:lstStyle/>
        <a:p>
          <a:endParaRPr lang="en-US"/>
        </a:p>
      </dgm:t>
    </dgm:pt>
  </dgm:ptLst>
  <dgm:cxnLst>
    <dgm:cxn modelId="{843D3A54-D118-404B-923E-29BCDDC7FC93}" type="presOf" srcId="{F352B308-D8B3-46ED-9376-53765DC2DC35}" destId="{B867667F-FC1C-4DBB-A867-4E4353639A26}" srcOrd="0" destOrd="0" presId="urn:microsoft.com/office/officeart/2005/8/layout/lProcess1"/>
    <dgm:cxn modelId="{EB40673F-DCF0-4F04-9AEE-ADD4A20FA0DC}" type="presOf" srcId="{3283403B-3B77-4190-A4D2-61604199D34A}" destId="{B70C8181-0BEE-4240-BD41-CBB4B9D4CC1E}" srcOrd="0" destOrd="0" presId="urn:microsoft.com/office/officeart/2005/8/layout/lProcess1"/>
    <dgm:cxn modelId="{EAF0A4A5-209B-4D45-B147-170912786050}" type="presOf" srcId="{5A1126E8-CD7D-458E-966D-E72C102B5393}" destId="{1AE47D5C-B453-48B1-8490-6FFD36D34128}" srcOrd="0" destOrd="0" presId="urn:microsoft.com/office/officeart/2005/8/layout/lProcess1"/>
    <dgm:cxn modelId="{6950A6A3-6CE2-4661-9956-0E63829DF232}" srcId="{F38938E7-61FC-43FE-B953-A7F9A04844A4}" destId="{5A1126E8-CD7D-458E-966D-E72C102B5393}" srcOrd="0" destOrd="0" parTransId="{6BCC8368-259B-4931-9434-167D22F9EEBC}" sibTransId="{6E663E16-591D-4223-B51B-ED57138B1D25}"/>
    <dgm:cxn modelId="{05E5BC63-03EE-479F-91B0-F6E3C0D46D27}" srcId="{F38938E7-61FC-43FE-B953-A7F9A04844A4}" destId="{3283403B-3B77-4190-A4D2-61604199D34A}" srcOrd="1" destOrd="0" parTransId="{05A54BA4-CC14-4D45-B37C-803396CBE94A}" sibTransId="{CCF5EC56-54B1-421D-8E82-952B6C6DC508}"/>
    <dgm:cxn modelId="{A81FCE4A-D23F-407E-8361-E5FA79C6E9D8}" type="presOf" srcId="{0EE34A18-00B8-4BC7-9991-1E6B95ACADF1}" destId="{686C45B4-0983-4398-8F69-3F2447758801}" srcOrd="0" destOrd="0" presId="urn:microsoft.com/office/officeart/2005/8/layout/lProcess1"/>
    <dgm:cxn modelId="{7AAA03AB-C7CD-4974-B8CB-301E9956C63B}" type="presOf" srcId="{F38938E7-61FC-43FE-B953-A7F9A04844A4}" destId="{F835AC1B-4495-44B1-BCB3-FDEE752BDBAC}" srcOrd="0" destOrd="0" presId="urn:microsoft.com/office/officeart/2005/8/layout/lProcess1"/>
    <dgm:cxn modelId="{C1939DFE-6F2C-4F7F-93F0-B8FB51718DF6}" srcId="{5A1126E8-CD7D-458E-966D-E72C102B5393}" destId="{F352B308-D8B3-46ED-9376-53765DC2DC35}" srcOrd="1" destOrd="0" parTransId="{2245BB96-D42F-4258-8FB0-9CEDD79DD0A4}" sibTransId="{E3EF1070-833F-44F7-89CE-4AD6F3376202}"/>
    <dgm:cxn modelId="{E1642F09-1636-478E-8686-1911EAA8D6AF}" type="presOf" srcId="{8D0A4601-13F6-484A-8FB5-1024CFDF2155}" destId="{8777A867-F4FA-469D-9C09-6FC485680653}" srcOrd="0" destOrd="0" presId="urn:microsoft.com/office/officeart/2005/8/layout/lProcess1"/>
    <dgm:cxn modelId="{0C6812B3-4F46-4408-AFF0-FCA45859A6C6}" srcId="{5A1126E8-CD7D-458E-966D-E72C102B5393}" destId="{8D0A4601-13F6-484A-8FB5-1024CFDF2155}" srcOrd="0" destOrd="0" parTransId="{0EE34A18-00B8-4BC7-9991-1E6B95ACADF1}" sibTransId="{09AC4E4C-30E2-48CB-AD53-04D2A2D7490B}"/>
    <dgm:cxn modelId="{4CFE8E40-6608-462F-8C28-1BFBE1D31A5A}" type="presOf" srcId="{09AC4E4C-30E2-48CB-AD53-04D2A2D7490B}" destId="{53894E56-E4AB-4F65-9DAF-DBEE67B43273}" srcOrd="0" destOrd="0" presId="urn:microsoft.com/office/officeart/2005/8/layout/lProcess1"/>
    <dgm:cxn modelId="{A54648AD-AD77-4B70-97BF-E16E022062B3}" type="presParOf" srcId="{F835AC1B-4495-44B1-BCB3-FDEE752BDBAC}" destId="{C374D787-DFFF-4696-A096-9374DD5E68BE}" srcOrd="0" destOrd="0" presId="urn:microsoft.com/office/officeart/2005/8/layout/lProcess1"/>
    <dgm:cxn modelId="{FB4A0457-94F1-4CBF-BA13-0868074B0C4A}" type="presParOf" srcId="{C374D787-DFFF-4696-A096-9374DD5E68BE}" destId="{1AE47D5C-B453-48B1-8490-6FFD36D34128}" srcOrd="0" destOrd="0" presId="urn:microsoft.com/office/officeart/2005/8/layout/lProcess1"/>
    <dgm:cxn modelId="{68C8DE99-5C8F-48A3-9B55-D3559726D278}" type="presParOf" srcId="{C374D787-DFFF-4696-A096-9374DD5E68BE}" destId="{686C45B4-0983-4398-8F69-3F2447758801}" srcOrd="1" destOrd="0" presId="urn:microsoft.com/office/officeart/2005/8/layout/lProcess1"/>
    <dgm:cxn modelId="{200A0736-35C1-46DF-90EF-2D7FABEB344D}" type="presParOf" srcId="{C374D787-DFFF-4696-A096-9374DD5E68BE}" destId="{8777A867-F4FA-469D-9C09-6FC485680653}" srcOrd="2" destOrd="0" presId="urn:microsoft.com/office/officeart/2005/8/layout/lProcess1"/>
    <dgm:cxn modelId="{6275F97D-EF27-4F29-A92A-B8F730CE7158}" type="presParOf" srcId="{C374D787-DFFF-4696-A096-9374DD5E68BE}" destId="{53894E56-E4AB-4F65-9DAF-DBEE67B43273}" srcOrd="3" destOrd="0" presId="urn:microsoft.com/office/officeart/2005/8/layout/lProcess1"/>
    <dgm:cxn modelId="{78D49281-DAB7-464F-8698-75A9DE71BE98}" type="presParOf" srcId="{C374D787-DFFF-4696-A096-9374DD5E68BE}" destId="{B867667F-FC1C-4DBB-A867-4E4353639A26}" srcOrd="4" destOrd="0" presId="urn:microsoft.com/office/officeart/2005/8/layout/lProcess1"/>
    <dgm:cxn modelId="{CB5711F4-D849-4E5E-9EEE-3B949BA9D1F3}" type="presParOf" srcId="{F835AC1B-4495-44B1-BCB3-FDEE752BDBAC}" destId="{D8AD418A-48E1-42A9-A945-9A8EACFE284C}" srcOrd="1" destOrd="0" presId="urn:microsoft.com/office/officeart/2005/8/layout/lProcess1"/>
    <dgm:cxn modelId="{5472A2CC-E098-4A7C-8D6E-8BB6CBDADFBF}" type="presParOf" srcId="{F835AC1B-4495-44B1-BCB3-FDEE752BDBAC}" destId="{216A2E4F-193B-4DF4-9BA2-AF4E63D605D1}" srcOrd="2" destOrd="0" presId="urn:microsoft.com/office/officeart/2005/8/layout/lProcess1"/>
    <dgm:cxn modelId="{E3CA0BB3-D068-4C12-B4BE-725BC9A62D24}" type="presParOf" srcId="{216A2E4F-193B-4DF4-9BA2-AF4E63D605D1}" destId="{B70C8181-0BEE-4240-BD41-CBB4B9D4CC1E}" srcOrd="0" destOrd="0" presId="urn:microsoft.com/office/officeart/2005/8/layout/lProcess1"/>
  </dgm:cxnLst>
  <dgm:bg/>
  <dgm:whole/>
</dgm:dataModel>
</file>

<file path=ppt/diagrams/data10.xml><?xml version="1.0" encoding="utf-8"?>
<dgm:dataModel xmlns:dgm="http://schemas.openxmlformats.org/drawingml/2006/diagram" xmlns:a="http://schemas.openxmlformats.org/drawingml/2006/main">
  <dgm:ptLst>
    <dgm:pt modelId="{EA7B504D-99D8-439A-A6DF-738FA278468B}" type="doc">
      <dgm:prSet loTypeId="urn:microsoft.com/office/officeart/2005/8/layout/process1" loCatId="process" qsTypeId="urn:microsoft.com/office/officeart/2005/8/quickstyle/simple3" qsCatId="simple" csTypeId="urn:microsoft.com/office/officeart/2005/8/colors/colorful4" csCatId="colorful" phldr="1"/>
      <dgm:spPr/>
    </dgm:pt>
    <dgm:pt modelId="{22896018-3A9F-4BD3-8E02-5104C4880513}">
      <dgm:prSet phldrT="[Text]"/>
      <dgm:spPr/>
      <dgm:t>
        <a:bodyPr/>
        <a:lstStyle/>
        <a:p>
          <a:r>
            <a:rPr lang="en-US" dirty="0" smtClean="0"/>
            <a:t>Etching</a:t>
          </a:r>
          <a:endParaRPr lang="en-US" dirty="0"/>
        </a:p>
      </dgm:t>
    </dgm:pt>
    <dgm:pt modelId="{95FCA1F6-1363-45D8-9B84-64C31B22CB2E}" type="parTrans" cxnId="{F289307D-43C1-45A0-9000-E24D79348E9C}">
      <dgm:prSet/>
      <dgm:spPr/>
      <dgm:t>
        <a:bodyPr/>
        <a:lstStyle/>
        <a:p>
          <a:endParaRPr lang="en-US"/>
        </a:p>
      </dgm:t>
    </dgm:pt>
    <dgm:pt modelId="{7CFDCA07-F97D-4C92-AF3F-35BA854E6319}" type="sibTrans" cxnId="{F289307D-43C1-45A0-9000-E24D79348E9C}">
      <dgm:prSet/>
      <dgm:spPr/>
      <dgm:t>
        <a:bodyPr/>
        <a:lstStyle/>
        <a:p>
          <a:endParaRPr lang="en-US"/>
        </a:p>
      </dgm:t>
    </dgm:pt>
    <dgm:pt modelId="{ABEBEE43-569F-4010-A238-74C92DEF5A86}">
      <dgm:prSet phldrT="[Text]"/>
      <dgm:spPr/>
      <dgm:t>
        <a:bodyPr/>
        <a:lstStyle/>
        <a:p>
          <a:r>
            <a:rPr lang="en-US" dirty="0" smtClean="0"/>
            <a:t>Bonding</a:t>
          </a:r>
          <a:endParaRPr lang="en-US" dirty="0"/>
        </a:p>
      </dgm:t>
    </dgm:pt>
    <dgm:pt modelId="{F710CA22-0FC8-4146-BAFE-58A6E8E047CF}" type="parTrans" cxnId="{C436BEAD-CB0D-4DEA-930C-B137C45E1672}">
      <dgm:prSet/>
      <dgm:spPr/>
      <dgm:t>
        <a:bodyPr/>
        <a:lstStyle/>
        <a:p>
          <a:endParaRPr lang="en-US"/>
        </a:p>
      </dgm:t>
    </dgm:pt>
    <dgm:pt modelId="{491EADD2-82C4-4F52-9247-5783BB2713C0}" type="sibTrans" cxnId="{C436BEAD-CB0D-4DEA-930C-B137C45E1672}">
      <dgm:prSet/>
      <dgm:spPr/>
      <dgm:t>
        <a:bodyPr/>
        <a:lstStyle/>
        <a:p>
          <a:endParaRPr lang="en-US"/>
        </a:p>
      </dgm:t>
    </dgm:pt>
    <dgm:pt modelId="{F968719C-9F8D-4847-83ED-3C5498F19D78}">
      <dgm:prSet phldrT="[Text]"/>
      <dgm:spPr/>
      <dgm:t>
        <a:bodyPr/>
        <a:lstStyle/>
        <a:p>
          <a:r>
            <a:rPr lang="en-US" dirty="0" smtClean="0"/>
            <a:t>Priming</a:t>
          </a:r>
          <a:endParaRPr lang="en-US" dirty="0"/>
        </a:p>
      </dgm:t>
    </dgm:pt>
    <dgm:pt modelId="{E2BCE918-63C8-41D1-B571-4E4209669CFA}" type="parTrans" cxnId="{E31EE9DD-4936-4640-849A-D7345E7AF3CF}">
      <dgm:prSet/>
      <dgm:spPr/>
      <dgm:t>
        <a:bodyPr/>
        <a:lstStyle/>
        <a:p>
          <a:endParaRPr lang="en-US"/>
        </a:p>
      </dgm:t>
    </dgm:pt>
    <dgm:pt modelId="{F3F75522-DADA-47E2-88DD-0647360070A5}" type="sibTrans" cxnId="{E31EE9DD-4936-4640-849A-D7345E7AF3CF}">
      <dgm:prSet/>
      <dgm:spPr/>
      <dgm:t>
        <a:bodyPr/>
        <a:lstStyle/>
        <a:p>
          <a:endParaRPr lang="en-US"/>
        </a:p>
      </dgm:t>
    </dgm:pt>
    <dgm:pt modelId="{C037DDE4-4929-4565-89DC-35BCA7869424}" type="pres">
      <dgm:prSet presAssocID="{EA7B504D-99D8-439A-A6DF-738FA278468B}" presName="Name0" presStyleCnt="0">
        <dgm:presLayoutVars>
          <dgm:dir/>
          <dgm:resizeHandles val="exact"/>
        </dgm:presLayoutVars>
      </dgm:prSet>
      <dgm:spPr/>
    </dgm:pt>
    <dgm:pt modelId="{D8C15912-7CCC-4512-AB69-9FFF67D95C4A}" type="pres">
      <dgm:prSet presAssocID="{22896018-3A9F-4BD3-8E02-5104C4880513}" presName="node" presStyleLbl="node1" presStyleIdx="0" presStyleCnt="3">
        <dgm:presLayoutVars>
          <dgm:bulletEnabled val="1"/>
        </dgm:presLayoutVars>
      </dgm:prSet>
      <dgm:spPr/>
      <dgm:t>
        <a:bodyPr/>
        <a:lstStyle/>
        <a:p>
          <a:endParaRPr lang="en-US"/>
        </a:p>
      </dgm:t>
    </dgm:pt>
    <dgm:pt modelId="{5C5B6C13-C5F7-45FB-BECB-E61D2941EB74}" type="pres">
      <dgm:prSet presAssocID="{7CFDCA07-F97D-4C92-AF3F-35BA854E6319}" presName="sibTrans" presStyleLbl="sibTrans2D1" presStyleIdx="0" presStyleCnt="2"/>
      <dgm:spPr/>
      <dgm:t>
        <a:bodyPr/>
        <a:lstStyle/>
        <a:p>
          <a:endParaRPr lang="en-US"/>
        </a:p>
      </dgm:t>
    </dgm:pt>
    <dgm:pt modelId="{D26CCFFF-E708-4CF1-8D93-080FCF13B472}" type="pres">
      <dgm:prSet presAssocID="{7CFDCA07-F97D-4C92-AF3F-35BA854E6319}" presName="connectorText" presStyleLbl="sibTrans2D1" presStyleIdx="0" presStyleCnt="2"/>
      <dgm:spPr/>
      <dgm:t>
        <a:bodyPr/>
        <a:lstStyle/>
        <a:p>
          <a:endParaRPr lang="en-US"/>
        </a:p>
      </dgm:t>
    </dgm:pt>
    <dgm:pt modelId="{8C06D50D-B677-4E02-8176-077D17ADC9FD}" type="pres">
      <dgm:prSet presAssocID="{F968719C-9F8D-4847-83ED-3C5498F19D78}" presName="node" presStyleLbl="node1" presStyleIdx="1" presStyleCnt="3">
        <dgm:presLayoutVars>
          <dgm:bulletEnabled val="1"/>
        </dgm:presLayoutVars>
      </dgm:prSet>
      <dgm:spPr/>
      <dgm:t>
        <a:bodyPr/>
        <a:lstStyle/>
        <a:p>
          <a:endParaRPr lang="en-US"/>
        </a:p>
      </dgm:t>
    </dgm:pt>
    <dgm:pt modelId="{83CDB1F5-2EAF-4A2C-991C-CD06372409A4}" type="pres">
      <dgm:prSet presAssocID="{F3F75522-DADA-47E2-88DD-0647360070A5}" presName="sibTrans" presStyleLbl="sibTrans2D1" presStyleIdx="1" presStyleCnt="2"/>
      <dgm:spPr/>
      <dgm:t>
        <a:bodyPr/>
        <a:lstStyle/>
        <a:p>
          <a:endParaRPr lang="en-US"/>
        </a:p>
      </dgm:t>
    </dgm:pt>
    <dgm:pt modelId="{D1F75F23-B285-42FF-8A45-15881D54251E}" type="pres">
      <dgm:prSet presAssocID="{F3F75522-DADA-47E2-88DD-0647360070A5}" presName="connectorText" presStyleLbl="sibTrans2D1" presStyleIdx="1" presStyleCnt="2"/>
      <dgm:spPr/>
      <dgm:t>
        <a:bodyPr/>
        <a:lstStyle/>
        <a:p>
          <a:endParaRPr lang="en-US"/>
        </a:p>
      </dgm:t>
    </dgm:pt>
    <dgm:pt modelId="{9EA037A7-2D8E-4DEF-BC65-C62445CFEC93}" type="pres">
      <dgm:prSet presAssocID="{ABEBEE43-569F-4010-A238-74C92DEF5A86}" presName="node" presStyleLbl="node1" presStyleIdx="2" presStyleCnt="3">
        <dgm:presLayoutVars>
          <dgm:bulletEnabled val="1"/>
        </dgm:presLayoutVars>
      </dgm:prSet>
      <dgm:spPr/>
      <dgm:t>
        <a:bodyPr/>
        <a:lstStyle/>
        <a:p>
          <a:endParaRPr lang="en-US"/>
        </a:p>
      </dgm:t>
    </dgm:pt>
  </dgm:ptLst>
  <dgm:cxnLst>
    <dgm:cxn modelId="{BA6DCFCF-F025-4BE7-A207-8C16AA902111}" type="presOf" srcId="{F3F75522-DADA-47E2-88DD-0647360070A5}" destId="{83CDB1F5-2EAF-4A2C-991C-CD06372409A4}" srcOrd="0" destOrd="0" presId="urn:microsoft.com/office/officeart/2005/8/layout/process1"/>
    <dgm:cxn modelId="{79452912-CEE2-4227-8447-9BA73F55D792}" type="presOf" srcId="{EA7B504D-99D8-439A-A6DF-738FA278468B}" destId="{C037DDE4-4929-4565-89DC-35BCA7869424}" srcOrd="0" destOrd="0" presId="urn:microsoft.com/office/officeart/2005/8/layout/process1"/>
    <dgm:cxn modelId="{E31EE9DD-4936-4640-849A-D7345E7AF3CF}" srcId="{EA7B504D-99D8-439A-A6DF-738FA278468B}" destId="{F968719C-9F8D-4847-83ED-3C5498F19D78}" srcOrd="1" destOrd="0" parTransId="{E2BCE918-63C8-41D1-B571-4E4209669CFA}" sibTransId="{F3F75522-DADA-47E2-88DD-0647360070A5}"/>
    <dgm:cxn modelId="{8747B846-427B-43FF-8FF1-B66F941FC24B}" type="presOf" srcId="{7CFDCA07-F97D-4C92-AF3F-35BA854E6319}" destId="{D26CCFFF-E708-4CF1-8D93-080FCF13B472}" srcOrd="1" destOrd="0" presId="urn:microsoft.com/office/officeart/2005/8/layout/process1"/>
    <dgm:cxn modelId="{699B17AA-B677-4A06-91AD-21993740FB3D}" type="presOf" srcId="{22896018-3A9F-4BD3-8E02-5104C4880513}" destId="{D8C15912-7CCC-4512-AB69-9FFF67D95C4A}" srcOrd="0" destOrd="0" presId="urn:microsoft.com/office/officeart/2005/8/layout/process1"/>
    <dgm:cxn modelId="{46B94CCC-0103-49F8-95CF-0D99F9690BF5}" type="presOf" srcId="{F3F75522-DADA-47E2-88DD-0647360070A5}" destId="{D1F75F23-B285-42FF-8A45-15881D54251E}" srcOrd="1" destOrd="0" presId="urn:microsoft.com/office/officeart/2005/8/layout/process1"/>
    <dgm:cxn modelId="{F289307D-43C1-45A0-9000-E24D79348E9C}" srcId="{EA7B504D-99D8-439A-A6DF-738FA278468B}" destId="{22896018-3A9F-4BD3-8E02-5104C4880513}" srcOrd="0" destOrd="0" parTransId="{95FCA1F6-1363-45D8-9B84-64C31B22CB2E}" sibTransId="{7CFDCA07-F97D-4C92-AF3F-35BA854E6319}"/>
    <dgm:cxn modelId="{3E07445D-9402-4C66-8299-43FF385980A3}" type="presOf" srcId="{ABEBEE43-569F-4010-A238-74C92DEF5A86}" destId="{9EA037A7-2D8E-4DEF-BC65-C62445CFEC93}" srcOrd="0" destOrd="0" presId="urn:microsoft.com/office/officeart/2005/8/layout/process1"/>
    <dgm:cxn modelId="{C436BEAD-CB0D-4DEA-930C-B137C45E1672}" srcId="{EA7B504D-99D8-439A-A6DF-738FA278468B}" destId="{ABEBEE43-569F-4010-A238-74C92DEF5A86}" srcOrd="2" destOrd="0" parTransId="{F710CA22-0FC8-4146-BAFE-58A6E8E047CF}" sibTransId="{491EADD2-82C4-4F52-9247-5783BB2713C0}"/>
    <dgm:cxn modelId="{95FDFA4E-9821-48D9-8042-1058B49B993F}" type="presOf" srcId="{F968719C-9F8D-4847-83ED-3C5498F19D78}" destId="{8C06D50D-B677-4E02-8176-077D17ADC9FD}" srcOrd="0" destOrd="0" presId="urn:microsoft.com/office/officeart/2005/8/layout/process1"/>
    <dgm:cxn modelId="{BC291C80-4F02-48A8-8293-53ADBE884873}" type="presOf" srcId="{7CFDCA07-F97D-4C92-AF3F-35BA854E6319}" destId="{5C5B6C13-C5F7-45FB-BECB-E61D2941EB74}" srcOrd="0" destOrd="0" presId="urn:microsoft.com/office/officeart/2005/8/layout/process1"/>
    <dgm:cxn modelId="{2F5B84FA-1624-4A1E-9210-2E128464C7AD}" type="presParOf" srcId="{C037DDE4-4929-4565-89DC-35BCA7869424}" destId="{D8C15912-7CCC-4512-AB69-9FFF67D95C4A}" srcOrd="0" destOrd="0" presId="urn:microsoft.com/office/officeart/2005/8/layout/process1"/>
    <dgm:cxn modelId="{DB2058FA-2BF7-4B2B-8CC8-261E5ADEE250}" type="presParOf" srcId="{C037DDE4-4929-4565-89DC-35BCA7869424}" destId="{5C5B6C13-C5F7-45FB-BECB-E61D2941EB74}" srcOrd="1" destOrd="0" presId="urn:microsoft.com/office/officeart/2005/8/layout/process1"/>
    <dgm:cxn modelId="{A2DC23EE-E3C5-431A-86C5-7E2BF0F86DF9}" type="presParOf" srcId="{5C5B6C13-C5F7-45FB-BECB-E61D2941EB74}" destId="{D26CCFFF-E708-4CF1-8D93-080FCF13B472}" srcOrd="0" destOrd="0" presId="urn:microsoft.com/office/officeart/2005/8/layout/process1"/>
    <dgm:cxn modelId="{AE19D093-CA2D-41A4-B094-F4A568183C32}" type="presParOf" srcId="{C037DDE4-4929-4565-89DC-35BCA7869424}" destId="{8C06D50D-B677-4E02-8176-077D17ADC9FD}" srcOrd="2" destOrd="0" presId="urn:microsoft.com/office/officeart/2005/8/layout/process1"/>
    <dgm:cxn modelId="{D2498E1E-9186-4117-B08E-D107ADD9BDE0}" type="presParOf" srcId="{C037DDE4-4929-4565-89DC-35BCA7869424}" destId="{83CDB1F5-2EAF-4A2C-991C-CD06372409A4}" srcOrd="3" destOrd="0" presId="urn:microsoft.com/office/officeart/2005/8/layout/process1"/>
    <dgm:cxn modelId="{473BA0A5-2843-4C1D-9A78-919AE6921578}" type="presParOf" srcId="{83CDB1F5-2EAF-4A2C-991C-CD06372409A4}" destId="{D1F75F23-B285-42FF-8A45-15881D54251E}" srcOrd="0" destOrd="0" presId="urn:microsoft.com/office/officeart/2005/8/layout/process1"/>
    <dgm:cxn modelId="{AE3DD1CE-D0D3-4370-801E-39AA27E2FBB1}" type="presParOf" srcId="{C037DDE4-4929-4565-89DC-35BCA7869424}" destId="{9EA037A7-2D8E-4DEF-BC65-C62445CFEC93}" srcOrd="4" destOrd="0" presId="urn:microsoft.com/office/officeart/2005/8/layout/process1"/>
  </dgm:cxnLst>
  <dgm:bg/>
  <dgm:whole/>
</dgm:dataModel>
</file>

<file path=ppt/diagrams/data11.xml><?xml version="1.0" encoding="utf-8"?>
<dgm:dataModel xmlns:dgm="http://schemas.openxmlformats.org/drawingml/2006/diagram" xmlns:a="http://schemas.openxmlformats.org/drawingml/2006/main">
  <dgm:ptLst>
    <dgm:pt modelId="{4C8D4CAC-A180-498E-A268-769CA6524924}"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en-US"/>
        </a:p>
      </dgm:t>
    </dgm:pt>
    <dgm:pt modelId="{E801EBB1-C1F2-4770-AB88-47CD3F767A0B}">
      <dgm:prSet phldrT="[Text]" custT="1"/>
      <dgm:spPr/>
      <dgm:t>
        <a:bodyPr/>
        <a:lstStyle/>
        <a:p>
          <a:r>
            <a:rPr lang="en-US" sz="2200" dirty="0" smtClean="0"/>
            <a:t>Removes smear layer and smear plugs </a:t>
          </a:r>
          <a:endParaRPr lang="en-US" sz="2200" dirty="0"/>
        </a:p>
      </dgm:t>
    </dgm:pt>
    <dgm:pt modelId="{5093AE2D-13AF-4A0A-ABA3-4B259F05CC6A}" type="parTrans" cxnId="{83B88FA3-EB01-48FE-9464-160E885CAAB2}">
      <dgm:prSet/>
      <dgm:spPr/>
      <dgm:t>
        <a:bodyPr/>
        <a:lstStyle/>
        <a:p>
          <a:endParaRPr lang="en-US"/>
        </a:p>
      </dgm:t>
    </dgm:pt>
    <dgm:pt modelId="{45F1903B-69F0-4E52-9B6C-76C409B40972}" type="sibTrans" cxnId="{83B88FA3-EB01-48FE-9464-160E885CAAB2}">
      <dgm:prSet/>
      <dgm:spPr/>
      <dgm:t>
        <a:bodyPr/>
        <a:lstStyle/>
        <a:p>
          <a:endParaRPr lang="en-US"/>
        </a:p>
      </dgm:t>
    </dgm:pt>
    <dgm:pt modelId="{41EECD52-9D57-4828-A184-DE30CA47AD6F}">
      <dgm:prSet custT="1"/>
      <dgm:spPr/>
      <dgm:t>
        <a:bodyPr/>
        <a:lstStyle/>
        <a:p>
          <a:r>
            <a:rPr lang="en-US" sz="2200" dirty="0" err="1" smtClean="0"/>
            <a:t>Demineralizes</a:t>
          </a:r>
          <a:r>
            <a:rPr lang="en-US" sz="2200" dirty="0" smtClean="0"/>
            <a:t> </a:t>
          </a:r>
          <a:r>
            <a:rPr lang="en-US" sz="2200" dirty="0" err="1" smtClean="0"/>
            <a:t>intertubular</a:t>
          </a:r>
          <a:r>
            <a:rPr lang="en-US" sz="2200" dirty="0" smtClean="0"/>
            <a:t> dentin (1-5µ)</a:t>
          </a:r>
        </a:p>
      </dgm:t>
    </dgm:pt>
    <dgm:pt modelId="{F166E021-0BC0-4EBF-9C03-935C7A27B6A4}" type="parTrans" cxnId="{4DB92AFC-5455-481C-BB5D-8BAC963FCDB5}">
      <dgm:prSet/>
      <dgm:spPr/>
      <dgm:t>
        <a:bodyPr/>
        <a:lstStyle/>
        <a:p>
          <a:endParaRPr lang="en-US"/>
        </a:p>
      </dgm:t>
    </dgm:pt>
    <dgm:pt modelId="{E07CF0C8-2724-4EB1-9A19-C5B74CB7546B}" type="sibTrans" cxnId="{4DB92AFC-5455-481C-BB5D-8BAC963FCDB5}">
      <dgm:prSet/>
      <dgm:spPr/>
      <dgm:t>
        <a:bodyPr/>
        <a:lstStyle/>
        <a:p>
          <a:endParaRPr lang="en-US"/>
        </a:p>
      </dgm:t>
    </dgm:pt>
    <dgm:pt modelId="{AD4C20B1-8DBD-45F2-9914-5027551024B1}">
      <dgm:prSet custT="1"/>
      <dgm:spPr/>
      <dgm:t>
        <a:bodyPr/>
        <a:lstStyle/>
        <a:p>
          <a:r>
            <a:rPr lang="en-US" sz="2200" dirty="0" smtClean="0"/>
            <a:t> Exposes collagen  fibers</a:t>
          </a:r>
        </a:p>
      </dgm:t>
    </dgm:pt>
    <dgm:pt modelId="{8334A0F7-C56C-469F-83C8-D6B5D5AD60FE}" type="parTrans" cxnId="{A1059A9E-E7A5-4B10-867B-55ABD42CA85F}">
      <dgm:prSet/>
      <dgm:spPr/>
      <dgm:t>
        <a:bodyPr/>
        <a:lstStyle/>
        <a:p>
          <a:endParaRPr lang="en-US"/>
        </a:p>
      </dgm:t>
    </dgm:pt>
    <dgm:pt modelId="{A8EBE4B1-8771-4E69-8971-4DB18751A37A}" type="sibTrans" cxnId="{A1059A9E-E7A5-4B10-867B-55ABD42CA85F}">
      <dgm:prSet/>
      <dgm:spPr/>
      <dgm:t>
        <a:bodyPr/>
        <a:lstStyle/>
        <a:p>
          <a:endParaRPr lang="en-US"/>
        </a:p>
      </dgm:t>
    </dgm:pt>
    <dgm:pt modelId="{7610C493-AA39-42F0-B1EA-E5700A6D0A11}">
      <dgm:prSet custT="1"/>
      <dgm:spPr/>
      <dgm:t>
        <a:bodyPr/>
        <a:lstStyle/>
        <a:p>
          <a:r>
            <a:rPr lang="en-US" sz="2200" dirty="0" err="1" smtClean="0"/>
            <a:t>Demineralizes</a:t>
          </a:r>
          <a:r>
            <a:rPr lang="en-US" sz="2200" dirty="0" smtClean="0"/>
            <a:t> </a:t>
          </a:r>
          <a:r>
            <a:rPr lang="en-US" sz="2200" dirty="0" err="1" smtClean="0"/>
            <a:t>peritubular</a:t>
          </a:r>
          <a:r>
            <a:rPr lang="en-US" sz="2200" dirty="0" smtClean="0"/>
            <a:t> dentin.</a:t>
          </a:r>
        </a:p>
      </dgm:t>
    </dgm:pt>
    <dgm:pt modelId="{79E4085A-6DDC-466F-970B-460ACA204EB0}" type="parTrans" cxnId="{B16D895E-14E8-44D4-895D-2DE76061140E}">
      <dgm:prSet/>
      <dgm:spPr/>
      <dgm:t>
        <a:bodyPr/>
        <a:lstStyle/>
        <a:p>
          <a:endParaRPr lang="en-US"/>
        </a:p>
      </dgm:t>
    </dgm:pt>
    <dgm:pt modelId="{9D7F0A2D-2807-41EE-BEF1-379376DF3534}" type="sibTrans" cxnId="{B16D895E-14E8-44D4-895D-2DE76061140E}">
      <dgm:prSet/>
      <dgm:spPr/>
      <dgm:t>
        <a:bodyPr/>
        <a:lstStyle/>
        <a:p>
          <a:endParaRPr lang="en-US"/>
        </a:p>
      </dgm:t>
    </dgm:pt>
    <dgm:pt modelId="{AEFF0794-532A-4D49-BC5C-02A48AFFAFA2}">
      <dgm:prSet custT="1"/>
      <dgm:spPr/>
      <dgm:t>
        <a:bodyPr/>
        <a:lstStyle/>
        <a:p>
          <a:r>
            <a:rPr lang="en-US" sz="2200" dirty="0" smtClean="0"/>
            <a:t>Decreases free surface energy</a:t>
          </a:r>
        </a:p>
      </dgm:t>
    </dgm:pt>
    <dgm:pt modelId="{E138E8E0-6A85-441F-A36C-76097C288A69}" type="parTrans" cxnId="{1D548D23-084E-4C7C-B9E8-68DB61772AF0}">
      <dgm:prSet/>
      <dgm:spPr/>
      <dgm:t>
        <a:bodyPr/>
        <a:lstStyle/>
        <a:p>
          <a:endParaRPr lang="en-US"/>
        </a:p>
      </dgm:t>
    </dgm:pt>
    <dgm:pt modelId="{BCC2C92C-4725-4688-86AF-965EC1F54A9C}" type="sibTrans" cxnId="{1D548D23-084E-4C7C-B9E8-68DB61772AF0}">
      <dgm:prSet/>
      <dgm:spPr/>
      <dgm:t>
        <a:bodyPr/>
        <a:lstStyle/>
        <a:p>
          <a:endParaRPr lang="en-US"/>
        </a:p>
      </dgm:t>
    </dgm:pt>
    <dgm:pt modelId="{D0A60E65-A1F6-457D-AEFA-66C533FCF9DA}">
      <dgm:prSet custT="1"/>
      <dgm:spPr/>
      <dgm:t>
        <a:bodyPr/>
        <a:lstStyle/>
        <a:p>
          <a:r>
            <a:rPr lang="en-US" sz="2200" dirty="0" smtClean="0"/>
            <a:t>Increase  roughness</a:t>
          </a:r>
        </a:p>
      </dgm:t>
    </dgm:pt>
    <dgm:pt modelId="{17F2A836-7E1A-4816-A896-C55F5A173955}" type="parTrans" cxnId="{297E870A-BF40-42B4-9A99-F491FC00DB11}">
      <dgm:prSet/>
      <dgm:spPr/>
      <dgm:t>
        <a:bodyPr/>
        <a:lstStyle/>
        <a:p>
          <a:endParaRPr lang="en-US"/>
        </a:p>
      </dgm:t>
    </dgm:pt>
    <dgm:pt modelId="{7F910D5B-6B9E-4BD0-9ED3-C236A673349E}" type="sibTrans" cxnId="{297E870A-BF40-42B4-9A99-F491FC00DB11}">
      <dgm:prSet/>
      <dgm:spPr/>
      <dgm:t>
        <a:bodyPr/>
        <a:lstStyle/>
        <a:p>
          <a:endParaRPr lang="en-US"/>
        </a:p>
      </dgm:t>
    </dgm:pt>
    <dgm:pt modelId="{7F3E5605-158B-412B-BE73-0D24CB8DA4CC}" type="pres">
      <dgm:prSet presAssocID="{4C8D4CAC-A180-498E-A268-769CA6524924}" presName="linear" presStyleCnt="0">
        <dgm:presLayoutVars>
          <dgm:dir/>
          <dgm:animLvl val="lvl"/>
          <dgm:resizeHandles val="exact"/>
        </dgm:presLayoutVars>
      </dgm:prSet>
      <dgm:spPr/>
      <dgm:t>
        <a:bodyPr/>
        <a:lstStyle/>
        <a:p>
          <a:endParaRPr lang="en-US"/>
        </a:p>
      </dgm:t>
    </dgm:pt>
    <dgm:pt modelId="{DF66980D-C2D7-4C07-9E38-84944714E5F3}" type="pres">
      <dgm:prSet presAssocID="{E801EBB1-C1F2-4770-AB88-47CD3F767A0B}" presName="parentLin" presStyleCnt="0"/>
      <dgm:spPr/>
    </dgm:pt>
    <dgm:pt modelId="{28EC4AAA-1ACF-413B-9A4B-E8DB3A8459F4}" type="pres">
      <dgm:prSet presAssocID="{E801EBB1-C1F2-4770-AB88-47CD3F767A0B}" presName="parentLeftMargin" presStyleLbl="node1" presStyleIdx="0" presStyleCnt="6"/>
      <dgm:spPr/>
      <dgm:t>
        <a:bodyPr/>
        <a:lstStyle/>
        <a:p>
          <a:endParaRPr lang="en-US"/>
        </a:p>
      </dgm:t>
    </dgm:pt>
    <dgm:pt modelId="{EA81789E-61F4-4828-A13C-9FB12DEC422B}" type="pres">
      <dgm:prSet presAssocID="{E801EBB1-C1F2-4770-AB88-47CD3F767A0B}" presName="parentText" presStyleLbl="node1" presStyleIdx="0" presStyleCnt="6">
        <dgm:presLayoutVars>
          <dgm:chMax val="0"/>
          <dgm:bulletEnabled val="1"/>
        </dgm:presLayoutVars>
      </dgm:prSet>
      <dgm:spPr/>
      <dgm:t>
        <a:bodyPr/>
        <a:lstStyle/>
        <a:p>
          <a:endParaRPr lang="en-US"/>
        </a:p>
      </dgm:t>
    </dgm:pt>
    <dgm:pt modelId="{B6CEDDA2-02A0-4AF3-B581-D61811E8A6BF}" type="pres">
      <dgm:prSet presAssocID="{E801EBB1-C1F2-4770-AB88-47CD3F767A0B}" presName="negativeSpace" presStyleCnt="0"/>
      <dgm:spPr/>
    </dgm:pt>
    <dgm:pt modelId="{BAFD27BE-D159-4BBD-AC37-E843EEB89249}" type="pres">
      <dgm:prSet presAssocID="{E801EBB1-C1F2-4770-AB88-47CD3F767A0B}" presName="childText" presStyleLbl="conFgAcc1" presStyleIdx="0" presStyleCnt="6">
        <dgm:presLayoutVars>
          <dgm:bulletEnabled val="1"/>
        </dgm:presLayoutVars>
      </dgm:prSet>
      <dgm:spPr/>
      <dgm:t>
        <a:bodyPr/>
        <a:lstStyle/>
        <a:p>
          <a:endParaRPr lang="en-US"/>
        </a:p>
      </dgm:t>
    </dgm:pt>
    <dgm:pt modelId="{795C68FF-F839-43BD-A8C8-481300520622}" type="pres">
      <dgm:prSet presAssocID="{45F1903B-69F0-4E52-9B6C-76C409B40972}" presName="spaceBetweenRectangles" presStyleCnt="0"/>
      <dgm:spPr/>
    </dgm:pt>
    <dgm:pt modelId="{9B357CA0-79CD-4E00-B013-797AF7CF12F2}" type="pres">
      <dgm:prSet presAssocID="{41EECD52-9D57-4828-A184-DE30CA47AD6F}" presName="parentLin" presStyleCnt="0"/>
      <dgm:spPr/>
    </dgm:pt>
    <dgm:pt modelId="{1EBE2A93-3EDC-41A2-830C-C80B0094AA39}" type="pres">
      <dgm:prSet presAssocID="{41EECD52-9D57-4828-A184-DE30CA47AD6F}" presName="parentLeftMargin" presStyleLbl="node1" presStyleIdx="0" presStyleCnt="6"/>
      <dgm:spPr/>
      <dgm:t>
        <a:bodyPr/>
        <a:lstStyle/>
        <a:p>
          <a:endParaRPr lang="en-US"/>
        </a:p>
      </dgm:t>
    </dgm:pt>
    <dgm:pt modelId="{54131DC8-5714-4568-ADB6-AF4FD13B8431}" type="pres">
      <dgm:prSet presAssocID="{41EECD52-9D57-4828-A184-DE30CA47AD6F}" presName="parentText" presStyleLbl="node1" presStyleIdx="1" presStyleCnt="6">
        <dgm:presLayoutVars>
          <dgm:chMax val="0"/>
          <dgm:bulletEnabled val="1"/>
        </dgm:presLayoutVars>
      </dgm:prSet>
      <dgm:spPr/>
      <dgm:t>
        <a:bodyPr/>
        <a:lstStyle/>
        <a:p>
          <a:endParaRPr lang="en-US"/>
        </a:p>
      </dgm:t>
    </dgm:pt>
    <dgm:pt modelId="{B0F07793-B1C7-471A-9ED3-642F4A219EF1}" type="pres">
      <dgm:prSet presAssocID="{41EECD52-9D57-4828-A184-DE30CA47AD6F}" presName="negativeSpace" presStyleCnt="0"/>
      <dgm:spPr/>
    </dgm:pt>
    <dgm:pt modelId="{ACF9C41B-CF37-47F4-914F-A23B334937EE}" type="pres">
      <dgm:prSet presAssocID="{41EECD52-9D57-4828-A184-DE30CA47AD6F}" presName="childText" presStyleLbl="conFgAcc1" presStyleIdx="1" presStyleCnt="6">
        <dgm:presLayoutVars>
          <dgm:bulletEnabled val="1"/>
        </dgm:presLayoutVars>
      </dgm:prSet>
      <dgm:spPr/>
      <dgm:t>
        <a:bodyPr/>
        <a:lstStyle/>
        <a:p>
          <a:endParaRPr lang="en-US"/>
        </a:p>
      </dgm:t>
    </dgm:pt>
    <dgm:pt modelId="{8FB12F3F-9DD3-4023-BE9D-03F25FF587B1}" type="pres">
      <dgm:prSet presAssocID="{E07CF0C8-2724-4EB1-9A19-C5B74CB7546B}" presName="spaceBetweenRectangles" presStyleCnt="0"/>
      <dgm:spPr/>
    </dgm:pt>
    <dgm:pt modelId="{D6AC57CE-BDE5-4318-9497-F22A8924E66C}" type="pres">
      <dgm:prSet presAssocID="{AD4C20B1-8DBD-45F2-9914-5027551024B1}" presName="parentLin" presStyleCnt="0"/>
      <dgm:spPr/>
    </dgm:pt>
    <dgm:pt modelId="{9FA77D46-7D10-440A-A37C-29C220CA222F}" type="pres">
      <dgm:prSet presAssocID="{AD4C20B1-8DBD-45F2-9914-5027551024B1}" presName="parentLeftMargin" presStyleLbl="node1" presStyleIdx="1" presStyleCnt="6"/>
      <dgm:spPr/>
      <dgm:t>
        <a:bodyPr/>
        <a:lstStyle/>
        <a:p>
          <a:endParaRPr lang="en-US"/>
        </a:p>
      </dgm:t>
    </dgm:pt>
    <dgm:pt modelId="{496F475C-E69A-4A63-8B4F-F57264FD4335}" type="pres">
      <dgm:prSet presAssocID="{AD4C20B1-8DBD-45F2-9914-5027551024B1}" presName="parentText" presStyleLbl="node1" presStyleIdx="2" presStyleCnt="6">
        <dgm:presLayoutVars>
          <dgm:chMax val="0"/>
          <dgm:bulletEnabled val="1"/>
        </dgm:presLayoutVars>
      </dgm:prSet>
      <dgm:spPr/>
      <dgm:t>
        <a:bodyPr/>
        <a:lstStyle/>
        <a:p>
          <a:endParaRPr lang="en-US"/>
        </a:p>
      </dgm:t>
    </dgm:pt>
    <dgm:pt modelId="{65F5079D-ECDA-49E8-A066-29A5C6A9DE8D}" type="pres">
      <dgm:prSet presAssocID="{AD4C20B1-8DBD-45F2-9914-5027551024B1}" presName="negativeSpace" presStyleCnt="0"/>
      <dgm:spPr/>
    </dgm:pt>
    <dgm:pt modelId="{0675338D-8C78-46C9-9FA5-E64794B10B70}" type="pres">
      <dgm:prSet presAssocID="{AD4C20B1-8DBD-45F2-9914-5027551024B1}" presName="childText" presStyleLbl="conFgAcc1" presStyleIdx="2" presStyleCnt="6">
        <dgm:presLayoutVars>
          <dgm:bulletEnabled val="1"/>
        </dgm:presLayoutVars>
      </dgm:prSet>
      <dgm:spPr/>
      <dgm:t>
        <a:bodyPr/>
        <a:lstStyle/>
        <a:p>
          <a:endParaRPr lang="en-US"/>
        </a:p>
      </dgm:t>
    </dgm:pt>
    <dgm:pt modelId="{71160ECE-ED3F-4863-8887-C7A8DF59AF54}" type="pres">
      <dgm:prSet presAssocID="{A8EBE4B1-8771-4E69-8971-4DB18751A37A}" presName="spaceBetweenRectangles" presStyleCnt="0"/>
      <dgm:spPr/>
    </dgm:pt>
    <dgm:pt modelId="{4327BFE6-0FDB-4E7B-8BE3-DE3CAD7783B6}" type="pres">
      <dgm:prSet presAssocID="{7610C493-AA39-42F0-B1EA-E5700A6D0A11}" presName="parentLin" presStyleCnt="0"/>
      <dgm:spPr/>
    </dgm:pt>
    <dgm:pt modelId="{EC5BDC1B-22ED-4EDA-904C-B245D51ED847}" type="pres">
      <dgm:prSet presAssocID="{7610C493-AA39-42F0-B1EA-E5700A6D0A11}" presName="parentLeftMargin" presStyleLbl="node1" presStyleIdx="2" presStyleCnt="6"/>
      <dgm:spPr/>
      <dgm:t>
        <a:bodyPr/>
        <a:lstStyle/>
        <a:p>
          <a:endParaRPr lang="en-US"/>
        </a:p>
      </dgm:t>
    </dgm:pt>
    <dgm:pt modelId="{8740CC3B-B813-4A72-8CB5-B42BBCC55143}" type="pres">
      <dgm:prSet presAssocID="{7610C493-AA39-42F0-B1EA-E5700A6D0A11}" presName="parentText" presStyleLbl="node1" presStyleIdx="3" presStyleCnt="6">
        <dgm:presLayoutVars>
          <dgm:chMax val="0"/>
          <dgm:bulletEnabled val="1"/>
        </dgm:presLayoutVars>
      </dgm:prSet>
      <dgm:spPr/>
      <dgm:t>
        <a:bodyPr/>
        <a:lstStyle/>
        <a:p>
          <a:endParaRPr lang="en-US"/>
        </a:p>
      </dgm:t>
    </dgm:pt>
    <dgm:pt modelId="{5B023658-0025-4132-8FE9-BB46901A9F85}" type="pres">
      <dgm:prSet presAssocID="{7610C493-AA39-42F0-B1EA-E5700A6D0A11}" presName="negativeSpace" presStyleCnt="0"/>
      <dgm:spPr/>
    </dgm:pt>
    <dgm:pt modelId="{C0A040CB-C02D-481F-87B5-7A2B30407607}" type="pres">
      <dgm:prSet presAssocID="{7610C493-AA39-42F0-B1EA-E5700A6D0A11}" presName="childText" presStyleLbl="conFgAcc1" presStyleIdx="3" presStyleCnt="6">
        <dgm:presLayoutVars>
          <dgm:bulletEnabled val="1"/>
        </dgm:presLayoutVars>
      </dgm:prSet>
      <dgm:spPr/>
      <dgm:t>
        <a:bodyPr/>
        <a:lstStyle/>
        <a:p>
          <a:endParaRPr lang="en-US"/>
        </a:p>
      </dgm:t>
    </dgm:pt>
    <dgm:pt modelId="{FDE00621-3E1E-4C2E-AA33-9DE2E25EE9CB}" type="pres">
      <dgm:prSet presAssocID="{9D7F0A2D-2807-41EE-BEF1-379376DF3534}" presName="spaceBetweenRectangles" presStyleCnt="0"/>
      <dgm:spPr/>
    </dgm:pt>
    <dgm:pt modelId="{BAE78AC8-84D2-409E-B112-F8E48E1F0ED2}" type="pres">
      <dgm:prSet presAssocID="{AEFF0794-532A-4D49-BC5C-02A48AFFAFA2}" presName="parentLin" presStyleCnt="0"/>
      <dgm:spPr/>
    </dgm:pt>
    <dgm:pt modelId="{17292822-444F-42C6-939E-1D8199C9A307}" type="pres">
      <dgm:prSet presAssocID="{AEFF0794-532A-4D49-BC5C-02A48AFFAFA2}" presName="parentLeftMargin" presStyleLbl="node1" presStyleIdx="3" presStyleCnt="6"/>
      <dgm:spPr/>
      <dgm:t>
        <a:bodyPr/>
        <a:lstStyle/>
        <a:p>
          <a:endParaRPr lang="en-US"/>
        </a:p>
      </dgm:t>
    </dgm:pt>
    <dgm:pt modelId="{35A685FE-B5D9-448F-A4EC-4B0F6097F0AB}" type="pres">
      <dgm:prSet presAssocID="{AEFF0794-532A-4D49-BC5C-02A48AFFAFA2}" presName="parentText" presStyleLbl="node1" presStyleIdx="4" presStyleCnt="6">
        <dgm:presLayoutVars>
          <dgm:chMax val="0"/>
          <dgm:bulletEnabled val="1"/>
        </dgm:presLayoutVars>
      </dgm:prSet>
      <dgm:spPr/>
      <dgm:t>
        <a:bodyPr/>
        <a:lstStyle/>
        <a:p>
          <a:endParaRPr lang="en-US"/>
        </a:p>
      </dgm:t>
    </dgm:pt>
    <dgm:pt modelId="{D54C022F-4109-48C5-9103-59B62193FC8B}" type="pres">
      <dgm:prSet presAssocID="{AEFF0794-532A-4D49-BC5C-02A48AFFAFA2}" presName="negativeSpace" presStyleCnt="0"/>
      <dgm:spPr/>
    </dgm:pt>
    <dgm:pt modelId="{34C79A60-D294-4DE2-BD2F-0472740612ED}" type="pres">
      <dgm:prSet presAssocID="{AEFF0794-532A-4D49-BC5C-02A48AFFAFA2}" presName="childText" presStyleLbl="conFgAcc1" presStyleIdx="4" presStyleCnt="6">
        <dgm:presLayoutVars>
          <dgm:bulletEnabled val="1"/>
        </dgm:presLayoutVars>
      </dgm:prSet>
      <dgm:spPr/>
      <dgm:t>
        <a:bodyPr/>
        <a:lstStyle/>
        <a:p>
          <a:endParaRPr lang="en-US"/>
        </a:p>
      </dgm:t>
    </dgm:pt>
    <dgm:pt modelId="{9444BFC6-BE6E-4D4C-9CE0-A293ADEB2541}" type="pres">
      <dgm:prSet presAssocID="{BCC2C92C-4725-4688-86AF-965EC1F54A9C}" presName="spaceBetweenRectangles" presStyleCnt="0"/>
      <dgm:spPr/>
    </dgm:pt>
    <dgm:pt modelId="{E1DC0F2A-5B6F-43CF-9A4B-542580C0E2FB}" type="pres">
      <dgm:prSet presAssocID="{D0A60E65-A1F6-457D-AEFA-66C533FCF9DA}" presName="parentLin" presStyleCnt="0"/>
      <dgm:spPr/>
    </dgm:pt>
    <dgm:pt modelId="{CB20EAE6-B877-48E4-9EB7-8A9D4796CB27}" type="pres">
      <dgm:prSet presAssocID="{D0A60E65-A1F6-457D-AEFA-66C533FCF9DA}" presName="parentLeftMargin" presStyleLbl="node1" presStyleIdx="4" presStyleCnt="6"/>
      <dgm:spPr/>
      <dgm:t>
        <a:bodyPr/>
        <a:lstStyle/>
        <a:p>
          <a:endParaRPr lang="en-US"/>
        </a:p>
      </dgm:t>
    </dgm:pt>
    <dgm:pt modelId="{054B832C-F7ED-4DC1-8D26-E8CCC2252153}" type="pres">
      <dgm:prSet presAssocID="{D0A60E65-A1F6-457D-AEFA-66C533FCF9DA}" presName="parentText" presStyleLbl="node1" presStyleIdx="5" presStyleCnt="6">
        <dgm:presLayoutVars>
          <dgm:chMax val="0"/>
          <dgm:bulletEnabled val="1"/>
        </dgm:presLayoutVars>
      </dgm:prSet>
      <dgm:spPr/>
      <dgm:t>
        <a:bodyPr/>
        <a:lstStyle/>
        <a:p>
          <a:endParaRPr lang="en-US"/>
        </a:p>
      </dgm:t>
    </dgm:pt>
    <dgm:pt modelId="{7A1BEC10-AEBD-4551-901A-2F3A13E753AA}" type="pres">
      <dgm:prSet presAssocID="{D0A60E65-A1F6-457D-AEFA-66C533FCF9DA}" presName="negativeSpace" presStyleCnt="0"/>
      <dgm:spPr/>
    </dgm:pt>
    <dgm:pt modelId="{8207254C-43CB-4607-8E51-16225C07440D}" type="pres">
      <dgm:prSet presAssocID="{D0A60E65-A1F6-457D-AEFA-66C533FCF9DA}" presName="childText" presStyleLbl="conFgAcc1" presStyleIdx="5" presStyleCnt="6">
        <dgm:presLayoutVars>
          <dgm:bulletEnabled val="1"/>
        </dgm:presLayoutVars>
      </dgm:prSet>
      <dgm:spPr/>
    </dgm:pt>
  </dgm:ptLst>
  <dgm:cxnLst>
    <dgm:cxn modelId="{B16D895E-14E8-44D4-895D-2DE76061140E}" srcId="{4C8D4CAC-A180-498E-A268-769CA6524924}" destId="{7610C493-AA39-42F0-B1EA-E5700A6D0A11}" srcOrd="3" destOrd="0" parTransId="{79E4085A-6DDC-466F-970B-460ACA204EB0}" sibTransId="{9D7F0A2D-2807-41EE-BEF1-379376DF3534}"/>
    <dgm:cxn modelId="{C7BA38EB-A4F2-40C1-9C7A-2998B7E6145B}" type="presOf" srcId="{E801EBB1-C1F2-4770-AB88-47CD3F767A0B}" destId="{EA81789E-61F4-4828-A13C-9FB12DEC422B}" srcOrd="1" destOrd="0" presId="urn:microsoft.com/office/officeart/2005/8/layout/list1"/>
    <dgm:cxn modelId="{393937BC-4657-4A63-9979-6D0769AC3A85}" type="presOf" srcId="{AEFF0794-532A-4D49-BC5C-02A48AFFAFA2}" destId="{35A685FE-B5D9-448F-A4EC-4B0F6097F0AB}" srcOrd="1" destOrd="0" presId="urn:microsoft.com/office/officeart/2005/8/layout/list1"/>
    <dgm:cxn modelId="{1D548D23-084E-4C7C-B9E8-68DB61772AF0}" srcId="{4C8D4CAC-A180-498E-A268-769CA6524924}" destId="{AEFF0794-532A-4D49-BC5C-02A48AFFAFA2}" srcOrd="4" destOrd="0" parTransId="{E138E8E0-6A85-441F-A36C-76097C288A69}" sibTransId="{BCC2C92C-4725-4688-86AF-965EC1F54A9C}"/>
    <dgm:cxn modelId="{F037D3C8-F5FD-4E70-9948-0234E37EB2FA}" type="presOf" srcId="{4C8D4CAC-A180-498E-A268-769CA6524924}" destId="{7F3E5605-158B-412B-BE73-0D24CB8DA4CC}" srcOrd="0" destOrd="0" presId="urn:microsoft.com/office/officeart/2005/8/layout/list1"/>
    <dgm:cxn modelId="{FE4D9AC4-8AD8-4566-A769-1790CE3209B9}" type="presOf" srcId="{41EECD52-9D57-4828-A184-DE30CA47AD6F}" destId="{54131DC8-5714-4568-ADB6-AF4FD13B8431}" srcOrd="1" destOrd="0" presId="urn:microsoft.com/office/officeart/2005/8/layout/list1"/>
    <dgm:cxn modelId="{5D35E0E2-1EEB-47FB-BF72-23D8320940BE}" type="presOf" srcId="{AEFF0794-532A-4D49-BC5C-02A48AFFAFA2}" destId="{17292822-444F-42C6-939E-1D8199C9A307}" srcOrd="0" destOrd="0" presId="urn:microsoft.com/office/officeart/2005/8/layout/list1"/>
    <dgm:cxn modelId="{A1059A9E-E7A5-4B10-867B-55ABD42CA85F}" srcId="{4C8D4CAC-A180-498E-A268-769CA6524924}" destId="{AD4C20B1-8DBD-45F2-9914-5027551024B1}" srcOrd="2" destOrd="0" parTransId="{8334A0F7-C56C-469F-83C8-D6B5D5AD60FE}" sibTransId="{A8EBE4B1-8771-4E69-8971-4DB18751A37A}"/>
    <dgm:cxn modelId="{5898962D-7FCE-4F84-801C-53054D178C76}" type="presOf" srcId="{AD4C20B1-8DBD-45F2-9914-5027551024B1}" destId="{9FA77D46-7D10-440A-A37C-29C220CA222F}" srcOrd="0" destOrd="0" presId="urn:microsoft.com/office/officeart/2005/8/layout/list1"/>
    <dgm:cxn modelId="{963F0647-2AAC-4AD6-B72A-804C7600D56D}" type="presOf" srcId="{E801EBB1-C1F2-4770-AB88-47CD3F767A0B}" destId="{28EC4AAA-1ACF-413B-9A4B-E8DB3A8459F4}" srcOrd="0" destOrd="0" presId="urn:microsoft.com/office/officeart/2005/8/layout/list1"/>
    <dgm:cxn modelId="{D5362B4E-9DB3-441D-8C95-7C674248E7CC}" type="presOf" srcId="{AD4C20B1-8DBD-45F2-9914-5027551024B1}" destId="{496F475C-E69A-4A63-8B4F-F57264FD4335}" srcOrd="1" destOrd="0" presId="urn:microsoft.com/office/officeart/2005/8/layout/list1"/>
    <dgm:cxn modelId="{9FDE5E7C-00AC-4484-A0FA-9F3FF2AFC9A3}" type="presOf" srcId="{D0A60E65-A1F6-457D-AEFA-66C533FCF9DA}" destId="{054B832C-F7ED-4DC1-8D26-E8CCC2252153}" srcOrd="1" destOrd="0" presId="urn:microsoft.com/office/officeart/2005/8/layout/list1"/>
    <dgm:cxn modelId="{834ECE78-1DD5-4690-B855-F75F7ADF50F4}" type="presOf" srcId="{41EECD52-9D57-4828-A184-DE30CA47AD6F}" destId="{1EBE2A93-3EDC-41A2-830C-C80B0094AA39}" srcOrd="0" destOrd="0" presId="urn:microsoft.com/office/officeart/2005/8/layout/list1"/>
    <dgm:cxn modelId="{83B88FA3-EB01-48FE-9464-160E885CAAB2}" srcId="{4C8D4CAC-A180-498E-A268-769CA6524924}" destId="{E801EBB1-C1F2-4770-AB88-47CD3F767A0B}" srcOrd="0" destOrd="0" parTransId="{5093AE2D-13AF-4A0A-ABA3-4B259F05CC6A}" sibTransId="{45F1903B-69F0-4E52-9B6C-76C409B40972}"/>
    <dgm:cxn modelId="{4DB92AFC-5455-481C-BB5D-8BAC963FCDB5}" srcId="{4C8D4CAC-A180-498E-A268-769CA6524924}" destId="{41EECD52-9D57-4828-A184-DE30CA47AD6F}" srcOrd="1" destOrd="0" parTransId="{F166E021-0BC0-4EBF-9C03-935C7A27B6A4}" sibTransId="{E07CF0C8-2724-4EB1-9A19-C5B74CB7546B}"/>
    <dgm:cxn modelId="{297E870A-BF40-42B4-9A99-F491FC00DB11}" srcId="{4C8D4CAC-A180-498E-A268-769CA6524924}" destId="{D0A60E65-A1F6-457D-AEFA-66C533FCF9DA}" srcOrd="5" destOrd="0" parTransId="{17F2A836-7E1A-4816-A896-C55F5A173955}" sibTransId="{7F910D5B-6B9E-4BD0-9ED3-C236A673349E}"/>
    <dgm:cxn modelId="{E4A0ED14-FD0A-459F-A632-3C905AF6CA07}" type="presOf" srcId="{7610C493-AA39-42F0-B1EA-E5700A6D0A11}" destId="{EC5BDC1B-22ED-4EDA-904C-B245D51ED847}" srcOrd="0" destOrd="0" presId="urn:microsoft.com/office/officeart/2005/8/layout/list1"/>
    <dgm:cxn modelId="{33F6D68A-8617-4234-BE16-440BFBA2B271}" type="presOf" srcId="{7610C493-AA39-42F0-B1EA-E5700A6D0A11}" destId="{8740CC3B-B813-4A72-8CB5-B42BBCC55143}" srcOrd="1" destOrd="0" presId="urn:microsoft.com/office/officeart/2005/8/layout/list1"/>
    <dgm:cxn modelId="{5F75B39E-DF69-40B5-A194-7AB916FA2887}" type="presOf" srcId="{D0A60E65-A1F6-457D-AEFA-66C533FCF9DA}" destId="{CB20EAE6-B877-48E4-9EB7-8A9D4796CB27}" srcOrd="0" destOrd="0" presId="urn:microsoft.com/office/officeart/2005/8/layout/list1"/>
    <dgm:cxn modelId="{2AD1EA7E-05E0-49D7-90A4-6BF62B285DAA}" type="presParOf" srcId="{7F3E5605-158B-412B-BE73-0D24CB8DA4CC}" destId="{DF66980D-C2D7-4C07-9E38-84944714E5F3}" srcOrd="0" destOrd="0" presId="urn:microsoft.com/office/officeart/2005/8/layout/list1"/>
    <dgm:cxn modelId="{034CC779-7583-4399-9AFC-7AA803F5BF25}" type="presParOf" srcId="{DF66980D-C2D7-4C07-9E38-84944714E5F3}" destId="{28EC4AAA-1ACF-413B-9A4B-E8DB3A8459F4}" srcOrd="0" destOrd="0" presId="urn:microsoft.com/office/officeart/2005/8/layout/list1"/>
    <dgm:cxn modelId="{D878E08E-7741-4ED7-A3F7-D91B2267026B}" type="presParOf" srcId="{DF66980D-C2D7-4C07-9E38-84944714E5F3}" destId="{EA81789E-61F4-4828-A13C-9FB12DEC422B}" srcOrd="1" destOrd="0" presId="urn:microsoft.com/office/officeart/2005/8/layout/list1"/>
    <dgm:cxn modelId="{A70EB5B7-D9AC-4265-B1E8-9A90F12BD9F8}" type="presParOf" srcId="{7F3E5605-158B-412B-BE73-0D24CB8DA4CC}" destId="{B6CEDDA2-02A0-4AF3-B581-D61811E8A6BF}" srcOrd="1" destOrd="0" presId="urn:microsoft.com/office/officeart/2005/8/layout/list1"/>
    <dgm:cxn modelId="{61541FC2-C935-44BC-94F8-A465AFB0B297}" type="presParOf" srcId="{7F3E5605-158B-412B-BE73-0D24CB8DA4CC}" destId="{BAFD27BE-D159-4BBD-AC37-E843EEB89249}" srcOrd="2" destOrd="0" presId="urn:microsoft.com/office/officeart/2005/8/layout/list1"/>
    <dgm:cxn modelId="{60C8DC82-35D9-472D-B6AB-32D0540F68CC}" type="presParOf" srcId="{7F3E5605-158B-412B-BE73-0D24CB8DA4CC}" destId="{795C68FF-F839-43BD-A8C8-481300520622}" srcOrd="3" destOrd="0" presId="urn:microsoft.com/office/officeart/2005/8/layout/list1"/>
    <dgm:cxn modelId="{A75F1D01-D2BF-4F61-8B8C-6EBBB638B99C}" type="presParOf" srcId="{7F3E5605-158B-412B-BE73-0D24CB8DA4CC}" destId="{9B357CA0-79CD-4E00-B013-797AF7CF12F2}" srcOrd="4" destOrd="0" presId="urn:microsoft.com/office/officeart/2005/8/layout/list1"/>
    <dgm:cxn modelId="{BB6E565E-6939-4E18-88A6-A4513A28E617}" type="presParOf" srcId="{9B357CA0-79CD-4E00-B013-797AF7CF12F2}" destId="{1EBE2A93-3EDC-41A2-830C-C80B0094AA39}" srcOrd="0" destOrd="0" presId="urn:microsoft.com/office/officeart/2005/8/layout/list1"/>
    <dgm:cxn modelId="{762929AC-3E10-4191-9E16-0204A6DC1078}" type="presParOf" srcId="{9B357CA0-79CD-4E00-B013-797AF7CF12F2}" destId="{54131DC8-5714-4568-ADB6-AF4FD13B8431}" srcOrd="1" destOrd="0" presId="urn:microsoft.com/office/officeart/2005/8/layout/list1"/>
    <dgm:cxn modelId="{A3FE553B-79DC-4B22-A9D4-0EA2A880891C}" type="presParOf" srcId="{7F3E5605-158B-412B-BE73-0D24CB8DA4CC}" destId="{B0F07793-B1C7-471A-9ED3-642F4A219EF1}" srcOrd="5" destOrd="0" presId="urn:microsoft.com/office/officeart/2005/8/layout/list1"/>
    <dgm:cxn modelId="{C6246209-4672-46C2-AD27-204B73915B7B}" type="presParOf" srcId="{7F3E5605-158B-412B-BE73-0D24CB8DA4CC}" destId="{ACF9C41B-CF37-47F4-914F-A23B334937EE}" srcOrd="6" destOrd="0" presId="urn:microsoft.com/office/officeart/2005/8/layout/list1"/>
    <dgm:cxn modelId="{9B8B65CF-3974-4EEF-A5F8-B09FA868CD82}" type="presParOf" srcId="{7F3E5605-158B-412B-BE73-0D24CB8DA4CC}" destId="{8FB12F3F-9DD3-4023-BE9D-03F25FF587B1}" srcOrd="7" destOrd="0" presId="urn:microsoft.com/office/officeart/2005/8/layout/list1"/>
    <dgm:cxn modelId="{FF8A0266-F613-4F9F-861C-37B26E4E0495}" type="presParOf" srcId="{7F3E5605-158B-412B-BE73-0D24CB8DA4CC}" destId="{D6AC57CE-BDE5-4318-9497-F22A8924E66C}" srcOrd="8" destOrd="0" presId="urn:microsoft.com/office/officeart/2005/8/layout/list1"/>
    <dgm:cxn modelId="{EB3AE280-D8CF-43FB-A67E-A89028701687}" type="presParOf" srcId="{D6AC57CE-BDE5-4318-9497-F22A8924E66C}" destId="{9FA77D46-7D10-440A-A37C-29C220CA222F}" srcOrd="0" destOrd="0" presId="urn:microsoft.com/office/officeart/2005/8/layout/list1"/>
    <dgm:cxn modelId="{72733C87-6B33-4A3F-9D81-D0BC5D9FB712}" type="presParOf" srcId="{D6AC57CE-BDE5-4318-9497-F22A8924E66C}" destId="{496F475C-E69A-4A63-8B4F-F57264FD4335}" srcOrd="1" destOrd="0" presId="urn:microsoft.com/office/officeart/2005/8/layout/list1"/>
    <dgm:cxn modelId="{916877E9-27CD-4038-82E7-EE4871060CAE}" type="presParOf" srcId="{7F3E5605-158B-412B-BE73-0D24CB8DA4CC}" destId="{65F5079D-ECDA-49E8-A066-29A5C6A9DE8D}" srcOrd="9" destOrd="0" presId="urn:microsoft.com/office/officeart/2005/8/layout/list1"/>
    <dgm:cxn modelId="{F19E36B5-5034-4174-9334-DA45DCE55B84}" type="presParOf" srcId="{7F3E5605-158B-412B-BE73-0D24CB8DA4CC}" destId="{0675338D-8C78-46C9-9FA5-E64794B10B70}" srcOrd="10" destOrd="0" presId="urn:microsoft.com/office/officeart/2005/8/layout/list1"/>
    <dgm:cxn modelId="{2AE3CB88-2756-4858-94E4-0E8DD79A3FBC}" type="presParOf" srcId="{7F3E5605-158B-412B-BE73-0D24CB8DA4CC}" destId="{71160ECE-ED3F-4863-8887-C7A8DF59AF54}" srcOrd="11" destOrd="0" presId="urn:microsoft.com/office/officeart/2005/8/layout/list1"/>
    <dgm:cxn modelId="{DFCB1E5E-3096-4F8D-80D5-F64BA8EE440A}" type="presParOf" srcId="{7F3E5605-158B-412B-BE73-0D24CB8DA4CC}" destId="{4327BFE6-0FDB-4E7B-8BE3-DE3CAD7783B6}" srcOrd="12" destOrd="0" presId="urn:microsoft.com/office/officeart/2005/8/layout/list1"/>
    <dgm:cxn modelId="{D80D97A2-D32D-455A-B7EA-8723247FDABF}" type="presParOf" srcId="{4327BFE6-0FDB-4E7B-8BE3-DE3CAD7783B6}" destId="{EC5BDC1B-22ED-4EDA-904C-B245D51ED847}" srcOrd="0" destOrd="0" presId="urn:microsoft.com/office/officeart/2005/8/layout/list1"/>
    <dgm:cxn modelId="{807621AB-4856-495C-BDD6-553ACD0C814E}" type="presParOf" srcId="{4327BFE6-0FDB-4E7B-8BE3-DE3CAD7783B6}" destId="{8740CC3B-B813-4A72-8CB5-B42BBCC55143}" srcOrd="1" destOrd="0" presId="urn:microsoft.com/office/officeart/2005/8/layout/list1"/>
    <dgm:cxn modelId="{9FF4EF35-0F91-4C47-8200-3C14555E9F48}" type="presParOf" srcId="{7F3E5605-158B-412B-BE73-0D24CB8DA4CC}" destId="{5B023658-0025-4132-8FE9-BB46901A9F85}" srcOrd="13" destOrd="0" presId="urn:microsoft.com/office/officeart/2005/8/layout/list1"/>
    <dgm:cxn modelId="{3F3059F2-4CC3-428D-8CEB-71747851DC3D}" type="presParOf" srcId="{7F3E5605-158B-412B-BE73-0D24CB8DA4CC}" destId="{C0A040CB-C02D-481F-87B5-7A2B30407607}" srcOrd="14" destOrd="0" presId="urn:microsoft.com/office/officeart/2005/8/layout/list1"/>
    <dgm:cxn modelId="{FFDBAD84-E924-45AF-A4F6-B9936408AE74}" type="presParOf" srcId="{7F3E5605-158B-412B-BE73-0D24CB8DA4CC}" destId="{FDE00621-3E1E-4C2E-AA33-9DE2E25EE9CB}" srcOrd="15" destOrd="0" presId="urn:microsoft.com/office/officeart/2005/8/layout/list1"/>
    <dgm:cxn modelId="{49856BA3-B9F0-4F8F-AD33-2E48B76B051B}" type="presParOf" srcId="{7F3E5605-158B-412B-BE73-0D24CB8DA4CC}" destId="{BAE78AC8-84D2-409E-B112-F8E48E1F0ED2}" srcOrd="16" destOrd="0" presId="urn:microsoft.com/office/officeart/2005/8/layout/list1"/>
    <dgm:cxn modelId="{F97F2A9C-BAAD-4447-A609-0F9A04FEBBDC}" type="presParOf" srcId="{BAE78AC8-84D2-409E-B112-F8E48E1F0ED2}" destId="{17292822-444F-42C6-939E-1D8199C9A307}" srcOrd="0" destOrd="0" presId="urn:microsoft.com/office/officeart/2005/8/layout/list1"/>
    <dgm:cxn modelId="{B9F2102E-2BB6-486F-BB4D-8C37B6448907}" type="presParOf" srcId="{BAE78AC8-84D2-409E-B112-F8E48E1F0ED2}" destId="{35A685FE-B5D9-448F-A4EC-4B0F6097F0AB}" srcOrd="1" destOrd="0" presId="urn:microsoft.com/office/officeart/2005/8/layout/list1"/>
    <dgm:cxn modelId="{C37A522F-B04A-4553-82D0-FF393FCEF0EF}" type="presParOf" srcId="{7F3E5605-158B-412B-BE73-0D24CB8DA4CC}" destId="{D54C022F-4109-48C5-9103-59B62193FC8B}" srcOrd="17" destOrd="0" presId="urn:microsoft.com/office/officeart/2005/8/layout/list1"/>
    <dgm:cxn modelId="{01880FB8-63A4-42A5-AB82-7F6FB602BFF3}" type="presParOf" srcId="{7F3E5605-158B-412B-BE73-0D24CB8DA4CC}" destId="{34C79A60-D294-4DE2-BD2F-0472740612ED}" srcOrd="18" destOrd="0" presId="urn:microsoft.com/office/officeart/2005/8/layout/list1"/>
    <dgm:cxn modelId="{90BD6E68-738B-44E8-8357-19B2711C4E94}" type="presParOf" srcId="{7F3E5605-158B-412B-BE73-0D24CB8DA4CC}" destId="{9444BFC6-BE6E-4D4C-9CE0-A293ADEB2541}" srcOrd="19" destOrd="0" presId="urn:microsoft.com/office/officeart/2005/8/layout/list1"/>
    <dgm:cxn modelId="{389435DE-564C-466B-BF05-538FA285EB9D}" type="presParOf" srcId="{7F3E5605-158B-412B-BE73-0D24CB8DA4CC}" destId="{E1DC0F2A-5B6F-43CF-9A4B-542580C0E2FB}" srcOrd="20" destOrd="0" presId="urn:microsoft.com/office/officeart/2005/8/layout/list1"/>
    <dgm:cxn modelId="{5C8145C1-9140-4BAB-868E-C463C66CEF42}" type="presParOf" srcId="{E1DC0F2A-5B6F-43CF-9A4B-542580C0E2FB}" destId="{CB20EAE6-B877-48E4-9EB7-8A9D4796CB27}" srcOrd="0" destOrd="0" presId="urn:microsoft.com/office/officeart/2005/8/layout/list1"/>
    <dgm:cxn modelId="{45D2C034-42AC-4683-AC8E-F0D387C9866E}" type="presParOf" srcId="{E1DC0F2A-5B6F-43CF-9A4B-542580C0E2FB}" destId="{054B832C-F7ED-4DC1-8D26-E8CCC2252153}" srcOrd="1" destOrd="0" presId="urn:microsoft.com/office/officeart/2005/8/layout/list1"/>
    <dgm:cxn modelId="{B048982F-2AF2-4F27-B849-D69261AA5AE3}" type="presParOf" srcId="{7F3E5605-158B-412B-BE73-0D24CB8DA4CC}" destId="{7A1BEC10-AEBD-4551-901A-2F3A13E753AA}" srcOrd="21" destOrd="0" presId="urn:microsoft.com/office/officeart/2005/8/layout/list1"/>
    <dgm:cxn modelId="{8396CBFD-6BCA-4332-8BDA-0342206DBB91}" type="presParOf" srcId="{7F3E5605-158B-412B-BE73-0D24CB8DA4CC}" destId="{8207254C-43CB-4607-8E51-16225C07440D}" srcOrd="22" destOrd="0" presId="urn:microsoft.com/office/officeart/2005/8/layout/list1"/>
  </dgm:cxnLst>
  <dgm:bg/>
  <dgm:whole/>
</dgm:dataModel>
</file>

<file path=ppt/diagrams/data12.xml><?xml version="1.0" encoding="utf-8"?>
<dgm:dataModel xmlns:dgm="http://schemas.openxmlformats.org/drawingml/2006/diagram" xmlns:a="http://schemas.openxmlformats.org/drawingml/2006/main">
  <dgm:ptLst>
    <dgm:pt modelId="{39E85D75-45EB-4322-969C-E6D179521157}" type="doc">
      <dgm:prSet loTypeId="urn:microsoft.com/office/officeart/2005/8/layout/process1" loCatId="process" qsTypeId="urn:microsoft.com/office/officeart/2005/8/quickstyle/simple3" qsCatId="simple" csTypeId="urn:microsoft.com/office/officeart/2005/8/colors/colorful3" csCatId="colorful" phldr="1"/>
      <dgm:spPr/>
    </dgm:pt>
    <dgm:pt modelId="{72768A6F-B7A0-403B-BD30-08974D02B225}">
      <dgm:prSet phldrT="[Text]"/>
      <dgm:spPr/>
      <dgm:t>
        <a:bodyPr/>
        <a:lstStyle/>
        <a:p>
          <a:r>
            <a:rPr lang="en-US" dirty="0" smtClean="0"/>
            <a:t>Hydrophilic dentin</a:t>
          </a:r>
          <a:endParaRPr lang="en-US" dirty="0"/>
        </a:p>
      </dgm:t>
    </dgm:pt>
    <dgm:pt modelId="{A5C2A9B0-5DA0-442A-8A51-278C54BE21CF}" type="parTrans" cxnId="{8C2D09AE-26C2-47C4-82A1-B167A0F56D75}">
      <dgm:prSet/>
      <dgm:spPr/>
      <dgm:t>
        <a:bodyPr/>
        <a:lstStyle/>
        <a:p>
          <a:endParaRPr lang="en-US"/>
        </a:p>
      </dgm:t>
    </dgm:pt>
    <dgm:pt modelId="{3B083CA9-1326-4B0F-8053-C745754813D8}" type="sibTrans" cxnId="{8C2D09AE-26C2-47C4-82A1-B167A0F56D75}">
      <dgm:prSet/>
      <dgm:spPr/>
      <dgm:t>
        <a:bodyPr/>
        <a:lstStyle/>
        <a:p>
          <a:endParaRPr lang="en-US"/>
        </a:p>
      </dgm:t>
    </dgm:pt>
    <dgm:pt modelId="{24F69486-EE9C-4658-B64D-DDA2599B34B8}">
      <dgm:prSet phldrT="[Text]"/>
      <dgm:spPr/>
      <dgm:t>
        <a:bodyPr/>
        <a:lstStyle/>
        <a:p>
          <a:r>
            <a:rPr lang="en-US" dirty="0" smtClean="0"/>
            <a:t>Hydrophobic and spongy</a:t>
          </a:r>
          <a:endParaRPr lang="en-US" dirty="0"/>
        </a:p>
      </dgm:t>
    </dgm:pt>
    <dgm:pt modelId="{70AED26C-479C-4045-9607-EF25E1662C04}" type="parTrans" cxnId="{D4EA3306-03F5-4CFE-8134-979733A4E41F}">
      <dgm:prSet/>
      <dgm:spPr/>
      <dgm:t>
        <a:bodyPr/>
        <a:lstStyle/>
        <a:p>
          <a:endParaRPr lang="en-US"/>
        </a:p>
      </dgm:t>
    </dgm:pt>
    <dgm:pt modelId="{AB7FEC62-1B53-49AB-9F34-672CFE2B7C52}" type="sibTrans" cxnId="{D4EA3306-03F5-4CFE-8134-979733A4E41F}">
      <dgm:prSet/>
      <dgm:spPr/>
      <dgm:t>
        <a:bodyPr/>
        <a:lstStyle/>
        <a:p>
          <a:endParaRPr lang="en-US"/>
        </a:p>
      </dgm:t>
    </dgm:pt>
    <dgm:pt modelId="{388E131A-2E3A-47FE-9930-A6F34BB55444}">
      <dgm:prSet phldrT="[Text]"/>
      <dgm:spPr/>
      <dgm:t>
        <a:bodyPr/>
        <a:lstStyle/>
        <a:p>
          <a:r>
            <a:rPr lang="en-US" dirty="0" smtClean="0"/>
            <a:t>Allow resin penetration</a:t>
          </a:r>
          <a:endParaRPr lang="en-US" dirty="0"/>
        </a:p>
      </dgm:t>
    </dgm:pt>
    <dgm:pt modelId="{8991AFC4-2773-45DE-AB16-6326A57278EA}" type="parTrans" cxnId="{C249215E-A10E-402D-B077-D9DA49C5F7D4}">
      <dgm:prSet/>
      <dgm:spPr/>
      <dgm:t>
        <a:bodyPr/>
        <a:lstStyle/>
        <a:p>
          <a:endParaRPr lang="en-US"/>
        </a:p>
      </dgm:t>
    </dgm:pt>
    <dgm:pt modelId="{69B6443C-2072-49F9-AAC2-A68C91491ACB}" type="sibTrans" cxnId="{C249215E-A10E-402D-B077-D9DA49C5F7D4}">
      <dgm:prSet/>
      <dgm:spPr/>
      <dgm:t>
        <a:bodyPr/>
        <a:lstStyle/>
        <a:p>
          <a:endParaRPr lang="en-US"/>
        </a:p>
      </dgm:t>
    </dgm:pt>
    <dgm:pt modelId="{BE3E4F83-53E9-41CD-B93E-FAADCB2AA6C7}" type="pres">
      <dgm:prSet presAssocID="{39E85D75-45EB-4322-969C-E6D179521157}" presName="Name0" presStyleCnt="0">
        <dgm:presLayoutVars>
          <dgm:dir/>
          <dgm:resizeHandles val="exact"/>
        </dgm:presLayoutVars>
      </dgm:prSet>
      <dgm:spPr/>
    </dgm:pt>
    <dgm:pt modelId="{D17B9568-5F1B-43B4-8F6B-CC2A03709721}" type="pres">
      <dgm:prSet presAssocID="{72768A6F-B7A0-403B-BD30-08974D02B225}" presName="node" presStyleLbl="node1" presStyleIdx="0" presStyleCnt="3">
        <dgm:presLayoutVars>
          <dgm:bulletEnabled val="1"/>
        </dgm:presLayoutVars>
      </dgm:prSet>
      <dgm:spPr/>
      <dgm:t>
        <a:bodyPr/>
        <a:lstStyle/>
        <a:p>
          <a:endParaRPr lang="en-US"/>
        </a:p>
      </dgm:t>
    </dgm:pt>
    <dgm:pt modelId="{193F8AF2-168B-4B1C-AF0C-34E922B04C5E}" type="pres">
      <dgm:prSet presAssocID="{3B083CA9-1326-4B0F-8053-C745754813D8}" presName="sibTrans" presStyleLbl="sibTrans2D1" presStyleIdx="0" presStyleCnt="2"/>
      <dgm:spPr/>
      <dgm:t>
        <a:bodyPr/>
        <a:lstStyle/>
        <a:p>
          <a:endParaRPr lang="en-US"/>
        </a:p>
      </dgm:t>
    </dgm:pt>
    <dgm:pt modelId="{72D05B8D-D736-493A-BEF7-5DB21FD6F7D5}" type="pres">
      <dgm:prSet presAssocID="{3B083CA9-1326-4B0F-8053-C745754813D8}" presName="connectorText" presStyleLbl="sibTrans2D1" presStyleIdx="0" presStyleCnt="2"/>
      <dgm:spPr/>
      <dgm:t>
        <a:bodyPr/>
        <a:lstStyle/>
        <a:p>
          <a:endParaRPr lang="en-US"/>
        </a:p>
      </dgm:t>
    </dgm:pt>
    <dgm:pt modelId="{A6209C83-3EE1-4CD8-BC98-290F61A921B3}" type="pres">
      <dgm:prSet presAssocID="{24F69486-EE9C-4658-B64D-DDA2599B34B8}" presName="node" presStyleLbl="node1" presStyleIdx="1" presStyleCnt="3">
        <dgm:presLayoutVars>
          <dgm:bulletEnabled val="1"/>
        </dgm:presLayoutVars>
      </dgm:prSet>
      <dgm:spPr/>
      <dgm:t>
        <a:bodyPr/>
        <a:lstStyle/>
        <a:p>
          <a:endParaRPr lang="en-US"/>
        </a:p>
      </dgm:t>
    </dgm:pt>
    <dgm:pt modelId="{8B736297-95CB-4F0B-A966-9EC4C5B3FFD3}" type="pres">
      <dgm:prSet presAssocID="{AB7FEC62-1B53-49AB-9F34-672CFE2B7C52}" presName="sibTrans" presStyleLbl="sibTrans2D1" presStyleIdx="1" presStyleCnt="2"/>
      <dgm:spPr/>
      <dgm:t>
        <a:bodyPr/>
        <a:lstStyle/>
        <a:p>
          <a:endParaRPr lang="en-US"/>
        </a:p>
      </dgm:t>
    </dgm:pt>
    <dgm:pt modelId="{58BE4015-D175-434C-8D1E-87792EE2E4BA}" type="pres">
      <dgm:prSet presAssocID="{AB7FEC62-1B53-49AB-9F34-672CFE2B7C52}" presName="connectorText" presStyleLbl="sibTrans2D1" presStyleIdx="1" presStyleCnt="2"/>
      <dgm:spPr/>
      <dgm:t>
        <a:bodyPr/>
        <a:lstStyle/>
        <a:p>
          <a:endParaRPr lang="en-US"/>
        </a:p>
      </dgm:t>
    </dgm:pt>
    <dgm:pt modelId="{4DC47B66-BC15-44D3-B344-9BA3B80A027E}" type="pres">
      <dgm:prSet presAssocID="{388E131A-2E3A-47FE-9930-A6F34BB55444}" presName="node" presStyleLbl="node1" presStyleIdx="2" presStyleCnt="3">
        <dgm:presLayoutVars>
          <dgm:bulletEnabled val="1"/>
        </dgm:presLayoutVars>
      </dgm:prSet>
      <dgm:spPr/>
      <dgm:t>
        <a:bodyPr/>
        <a:lstStyle/>
        <a:p>
          <a:endParaRPr lang="en-US"/>
        </a:p>
      </dgm:t>
    </dgm:pt>
  </dgm:ptLst>
  <dgm:cxnLst>
    <dgm:cxn modelId="{D307E91D-8300-4078-AAFB-359419EE7294}" type="presOf" srcId="{39E85D75-45EB-4322-969C-E6D179521157}" destId="{BE3E4F83-53E9-41CD-B93E-FAADCB2AA6C7}" srcOrd="0" destOrd="0" presId="urn:microsoft.com/office/officeart/2005/8/layout/process1"/>
    <dgm:cxn modelId="{91495E30-9525-4B68-8D5D-C102866A5ECF}" type="presOf" srcId="{24F69486-EE9C-4658-B64D-DDA2599B34B8}" destId="{A6209C83-3EE1-4CD8-BC98-290F61A921B3}" srcOrd="0" destOrd="0" presId="urn:microsoft.com/office/officeart/2005/8/layout/process1"/>
    <dgm:cxn modelId="{D4EA3306-03F5-4CFE-8134-979733A4E41F}" srcId="{39E85D75-45EB-4322-969C-E6D179521157}" destId="{24F69486-EE9C-4658-B64D-DDA2599B34B8}" srcOrd="1" destOrd="0" parTransId="{70AED26C-479C-4045-9607-EF25E1662C04}" sibTransId="{AB7FEC62-1B53-49AB-9F34-672CFE2B7C52}"/>
    <dgm:cxn modelId="{8E6095B7-E95A-486A-9ADA-012A3FC21955}" type="presOf" srcId="{AB7FEC62-1B53-49AB-9F34-672CFE2B7C52}" destId="{58BE4015-D175-434C-8D1E-87792EE2E4BA}" srcOrd="1" destOrd="0" presId="urn:microsoft.com/office/officeart/2005/8/layout/process1"/>
    <dgm:cxn modelId="{8C2D09AE-26C2-47C4-82A1-B167A0F56D75}" srcId="{39E85D75-45EB-4322-969C-E6D179521157}" destId="{72768A6F-B7A0-403B-BD30-08974D02B225}" srcOrd="0" destOrd="0" parTransId="{A5C2A9B0-5DA0-442A-8A51-278C54BE21CF}" sibTransId="{3B083CA9-1326-4B0F-8053-C745754813D8}"/>
    <dgm:cxn modelId="{C249215E-A10E-402D-B077-D9DA49C5F7D4}" srcId="{39E85D75-45EB-4322-969C-E6D179521157}" destId="{388E131A-2E3A-47FE-9930-A6F34BB55444}" srcOrd="2" destOrd="0" parTransId="{8991AFC4-2773-45DE-AB16-6326A57278EA}" sibTransId="{69B6443C-2072-49F9-AAC2-A68C91491ACB}"/>
    <dgm:cxn modelId="{4C5F0371-F22F-408C-AB18-C876C8AA7991}" type="presOf" srcId="{3B083CA9-1326-4B0F-8053-C745754813D8}" destId="{193F8AF2-168B-4B1C-AF0C-34E922B04C5E}" srcOrd="0" destOrd="0" presId="urn:microsoft.com/office/officeart/2005/8/layout/process1"/>
    <dgm:cxn modelId="{32420901-0AA5-43A4-8F1B-0702BF8D072E}" type="presOf" srcId="{3B083CA9-1326-4B0F-8053-C745754813D8}" destId="{72D05B8D-D736-493A-BEF7-5DB21FD6F7D5}" srcOrd="1" destOrd="0" presId="urn:microsoft.com/office/officeart/2005/8/layout/process1"/>
    <dgm:cxn modelId="{36DFA695-7DC2-4AA0-A282-1DE1D4CC4C8E}" type="presOf" srcId="{AB7FEC62-1B53-49AB-9F34-672CFE2B7C52}" destId="{8B736297-95CB-4F0B-A966-9EC4C5B3FFD3}" srcOrd="0" destOrd="0" presId="urn:microsoft.com/office/officeart/2005/8/layout/process1"/>
    <dgm:cxn modelId="{E715D59B-0AAC-4F51-B718-0BCB13B01A98}" type="presOf" srcId="{72768A6F-B7A0-403B-BD30-08974D02B225}" destId="{D17B9568-5F1B-43B4-8F6B-CC2A03709721}" srcOrd="0" destOrd="0" presId="urn:microsoft.com/office/officeart/2005/8/layout/process1"/>
    <dgm:cxn modelId="{D195A9EB-5E3D-4518-91F3-731744BAD33E}" type="presOf" srcId="{388E131A-2E3A-47FE-9930-A6F34BB55444}" destId="{4DC47B66-BC15-44D3-B344-9BA3B80A027E}" srcOrd="0" destOrd="0" presId="urn:microsoft.com/office/officeart/2005/8/layout/process1"/>
    <dgm:cxn modelId="{40C801F8-95B9-4D9E-A68E-1E3D02461BE3}" type="presParOf" srcId="{BE3E4F83-53E9-41CD-B93E-FAADCB2AA6C7}" destId="{D17B9568-5F1B-43B4-8F6B-CC2A03709721}" srcOrd="0" destOrd="0" presId="urn:microsoft.com/office/officeart/2005/8/layout/process1"/>
    <dgm:cxn modelId="{AAC7B90B-6CC7-4F4F-819A-56AEB77C87E3}" type="presParOf" srcId="{BE3E4F83-53E9-41CD-B93E-FAADCB2AA6C7}" destId="{193F8AF2-168B-4B1C-AF0C-34E922B04C5E}" srcOrd="1" destOrd="0" presId="urn:microsoft.com/office/officeart/2005/8/layout/process1"/>
    <dgm:cxn modelId="{38C0AD61-5985-4F69-844E-D7F358E62536}" type="presParOf" srcId="{193F8AF2-168B-4B1C-AF0C-34E922B04C5E}" destId="{72D05B8D-D736-493A-BEF7-5DB21FD6F7D5}" srcOrd="0" destOrd="0" presId="urn:microsoft.com/office/officeart/2005/8/layout/process1"/>
    <dgm:cxn modelId="{4A061751-A968-4957-AC85-AB3F65B1135D}" type="presParOf" srcId="{BE3E4F83-53E9-41CD-B93E-FAADCB2AA6C7}" destId="{A6209C83-3EE1-4CD8-BC98-290F61A921B3}" srcOrd="2" destOrd="0" presId="urn:microsoft.com/office/officeart/2005/8/layout/process1"/>
    <dgm:cxn modelId="{599AEBD7-70F4-44FE-B070-978F778277BD}" type="presParOf" srcId="{BE3E4F83-53E9-41CD-B93E-FAADCB2AA6C7}" destId="{8B736297-95CB-4F0B-A966-9EC4C5B3FFD3}" srcOrd="3" destOrd="0" presId="urn:microsoft.com/office/officeart/2005/8/layout/process1"/>
    <dgm:cxn modelId="{66950929-1A65-44B4-8C74-C5B1103510DA}" type="presParOf" srcId="{8B736297-95CB-4F0B-A966-9EC4C5B3FFD3}" destId="{58BE4015-D175-434C-8D1E-87792EE2E4BA}" srcOrd="0" destOrd="0" presId="urn:microsoft.com/office/officeart/2005/8/layout/process1"/>
    <dgm:cxn modelId="{1FB2CB0F-1C0C-4192-A28D-0B25772E1E01}" type="presParOf" srcId="{BE3E4F83-53E9-41CD-B93E-FAADCB2AA6C7}" destId="{4DC47B66-BC15-44D3-B344-9BA3B80A027E}" srcOrd="4" destOrd="0" presId="urn:microsoft.com/office/officeart/2005/8/layout/process1"/>
  </dgm:cxnLst>
  <dgm:bg/>
  <dgm:whole/>
</dgm:dataModel>
</file>

<file path=ppt/diagrams/data13.xml><?xml version="1.0" encoding="utf-8"?>
<dgm:dataModel xmlns:dgm="http://schemas.openxmlformats.org/drawingml/2006/diagram" xmlns:a="http://schemas.openxmlformats.org/drawingml/2006/main">
  <dgm:ptLst>
    <dgm:pt modelId="{B5A666C9-B5C8-4C2D-8192-D87E7CCCECBF}" type="doc">
      <dgm:prSet loTypeId="urn:microsoft.com/office/officeart/2005/8/layout/hierarchy2" loCatId="hierarchy" qsTypeId="urn:microsoft.com/office/officeart/2005/8/quickstyle/simple3" qsCatId="simple" csTypeId="urn:microsoft.com/office/officeart/2005/8/colors/accent6_2" csCatId="accent6" phldr="1"/>
      <dgm:spPr/>
      <dgm:t>
        <a:bodyPr/>
        <a:lstStyle/>
        <a:p>
          <a:endParaRPr lang="en-US"/>
        </a:p>
      </dgm:t>
    </dgm:pt>
    <dgm:pt modelId="{962C3422-6248-4077-A2D8-E11BA261BA51}">
      <dgm:prSet phldrT="[Text]" custT="1"/>
      <dgm:spPr/>
      <dgm:t>
        <a:bodyPr/>
        <a:lstStyle/>
        <a:p>
          <a:r>
            <a:rPr lang="en-US" sz="2000" dirty="0" smtClean="0"/>
            <a:t>Composition</a:t>
          </a:r>
          <a:endParaRPr lang="en-US" sz="2000" dirty="0"/>
        </a:p>
      </dgm:t>
    </dgm:pt>
    <dgm:pt modelId="{65A8A354-EC72-4FC0-AEAC-DC9A272EB1FC}" type="parTrans" cxnId="{B44DE420-312D-4616-8ECC-C02507E6BDCE}">
      <dgm:prSet/>
      <dgm:spPr/>
      <dgm:t>
        <a:bodyPr/>
        <a:lstStyle/>
        <a:p>
          <a:endParaRPr lang="en-US"/>
        </a:p>
      </dgm:t>
    </dgm:pt>
    <dgm:pt modelId="{F07CFA26-2BAB-4BB4-9383-5E63EB8654A6}" type="sibTrans" cxnId="{B44DE420-312D-4616-8ECC-C02507E6BDCE}">
      <dgm:prSet/>
      <dgm:spPr/>
      <dgm:t>
        <a:bodyPr/>
        <a:lstStyle/>
        <a:p>
          <a:endParaRPr lang="en-US"/>
        </a:p>
      </dgm:t>
    </dgm:pt>
    <dgm:pt modelId="{F9241AF5-7442-4BC1-AA62-C7B4D6B29F40}">
      <dgm:prSet phldrT="[Text]" custT="1"/>
      <dgm:spPr/>
      <dgm:t>
        <a:bodyPr/>
        <a:lstStyle/>
        <a:p>
          <a:r>
            <a:rPr lang="en-US" sz="2000" dirty="0" smtClean="0"/>
            <a:t>Calcium monomers</a:t>
          </a:r>
          <a:endParaRPr lang="en-US" sz="2000" dirty="0"/>
        </a:p>
      </dgm:t>
    </dgm:pt>
    <dgm:pt modelId="{E8B2DCF3-B969-4ADB-B658-31901CF178B1}" type="parTrans" cxnId="{11A19EAC-79F6-413C-98D1-0EF06F84B5B2}">
      <dgm:prSet/>
      <dgm:spPr/>
      <dgm:t>
        <a:bodyPr/>
        <a:lstStyle/>
        <a:p>
          <a:endParaRPr lang="en-US"/>
        </a:p>
      </dgm:t>
    </dgm:pt>
    <dgm:pt modelId="{3F112502-A7C5-42F0-A405-495E911C8194}" type="sibTrans" cxnId="{11A19EAC-79F6-413C-98D1-0EF06F84B5B2}">
      <dgm:prSet/>
      <dgm:spPr/>
      <dgm:t>
        <a:bodyPr/>
        <a:lstStyle/>
        <a:p>
          <a:endParaRPr lang="en-US"/>
        </a:p>
      </dgm:t>
    </dgm:pt>
    <dgm:pt modelId="{38A65892-552A-460B-B42A-9FE5169E1229}">
      <dgm:prSet phldrT="[Text]" custT="1"/>
      <dgm:spPr/>
      <dgm:t>
        <a:bodyPr/>
        <a:lstStyle/>
        <a:p>
          <a:r>
            <a:rPr lang="en-US" sz="2000" dirty="0" smtClean="0"/>
            <a:t>Solvents</a:t>
          </a:r>
          <a:endParaRPr lang="en-US" sz="2000" dirty="0"/>
        </a:p>
      </dgm:t>
    </dgm:pt>
    <dgm:pt modelId="{EF1E80F7-1AB8-4D65-A396-1BAAAB45A111}" type="parTrans" cxnId="{4969C10D-ECAC-43FE-9FC4-B724F9198F2B}">
      <dgm:prSet/>
      <dgm:spPr/>
      <dgm:t>
        <a:bodyPr/>
        <a:lstStyle/>
        <a:p>
          <a:endParaRPr lang="en-US"/>
        </a:p>
      </dgm:t>
    </dgm:pt>
    <dgm:pt modelId="{DA0DD5E4-BAEE-44E5-95B0-EC75DBFF0DCA}" type="sibTrans" cxnId="{4969C10D-ECAC-43FE-9FC4-B724F9198F2B}">
      <dgm:prSet/>
      <dgm:spPr/>
      <dgm:t>
        <a:bodyPr/>
        <a:lstStyle/>
        <a:p>
          <a:endParaRPr lang="en-US"/>
        </a:p>
      </dgm:t>
    </dgm:pt>
    <dgm:pt modelId="{7F112F62-9244-4192-AD7B-BB5D3C4A046C}">
      <dgm:prSet phldrT="[Text]" custT="1"/>
      <dgm:spPr/>
      <dgm:t>
        <a:bodyPr/>
        <a:lstStyle/>
        <a:p>
          <a:r>
            <a:rPr lang="en-US" sz="2000" dirty="0" smtClean="0"/>
            <a:t>Acetone</a:t>
          </a:r>
          <a:endParaRPr lang="en-US" sz="2000" dirty="0"/>
        </a:p>
      </dgm:t>
    </dgm:pt>
    <dgm:pt modelId="{82FFAE1F-ABD6-40A9-A2A1-7AB6B376DBBD}" type="parTrans" cxnId="{2E1A8CB4-D07D-4322-AFBE-7CDA75502DD8}">
      <dgm:prSet/>
      <dgm:spPr/>
      <dgm:t>
        <a:bodyPr/>
        <a:lstStyle/>
        <a:p>
          <a:endParaRPr lang="en-US"/>
        </a:p>
      </dgm:t>
    </dgm:pt>
    <dgm:pt modelId="{7C82E850-9C32-4DFA-9E82-8AA2234B678A}" type="sibTrans" cxnId="{2E1A8CB4-D07D-4322-AFBE-7CDA75502DD8}">
      <dgm:prSet/>
      <dgm:spPr/>
      <dgm:t>
        <a:bodyPr/>
        <a:lstStyle/>
        <a:p>
          <a:endParaRPr lang="en-US"/>
        </a:p>
      </dgm:t>
    </dgm:pt>
    <dgm:pt modelId="{415BA35A-1A99-470D-842F-C915601D804A}">
      <dgm:prSet custT="1"/>
      <dgm:spPr/>
      <dgm:t>
        <a:bodyPr/>
        <a:lstStyle/>
        <a:p>
          <a:r>
            <a:rPr lang="en-US" sz="2000" dirty="0" smtClean="0"/>
            <a:t>PENTA(</a:t>
          </a:r>
          <a:r>
            <a:rPr lang="en-US" sz="2000" dirty="0" err="1" smtClean="0"/>
            <a:t>dipentaerythritol</a:t>
          </a:r>
          <a:r>
            <a:rPr lang="en-US" sz="2000" dirty="0" smtClean="0"/>
            <a:t> </a:t>
          </a:r>
          <a:r>
            <a:rPr lang="en-US" sz="2000" dirty="0" err="1" smtClean="0"/>
            <a:t>penta</a:t>
          </a:r>
          <a:r>
            <a:rPr lang="en-US" sz="2000" dirty="0" smtClean="0"/>
            <a:t> </a:t>
          </a:r>
          <a:r>
            <a:rPr lang="en-US" sz="2000" dirty="0" err="1" smtClean="0"/>
            <a:t>acrylate</a:t>
          </a:r>
          <a:r>
            <a:rPr lang="en-US" sz="2000" dirty="0" smtClean="0"/>
            <a:t> </a:t>
          </a:r>
          <a:r>
            <a:rPr lang="en-US" sz="2000" dirty="0" err="1" smtClean="0"/>
            <a:t>monophosphate</a:t>
          </a:r>
          <a:r>
            <a:rPr lang="en-US" sz="2000" dirty="0" smtClean="0"/>
            <a:t>)</a:t>
          </a:r>
        </a:p>
      </dgm:t>
    </dgm:pt>
    <dgm:pt modelId="{70F80B56-F457-484D-9C35-7AACC575AA89}" type="sibTrans" cxnId="{FCDC6A14-1B13-4FF5-9C41-DFBC203ECDFE}">
      <dgm:prSet/>
      <dgm:spPr/>
      <dgm:t>
        <a:bodyPr/>
        <a:lstStyle/>
        <a:p>
          <a:endParaRPr lang="en-US"/>
        </a:p>
      </dgm:t>
    </dgm:pt>
    <dgm:pt modelId="{94F308CD-A29E-4C11-AA1F-A7C0DC489C35}" type="parTrans" cxnId="{FCDC6A14-1B13-4FF5-9C41-DFBC203ECDFE}">
      <dgm:prSet/>
      <dgm:spPr/>
      <dgm:t>
        <a:bodyPr/>
        <a:lstStyle/>
        <a:p>
          <a:endParaRPr lang="en-US"/>
        </a:p>
      </dgm:t>
    </dgm:pt>
    <dgm:pt modelId="{63FEB3DD-F2CA-4634-BECB-0462E46523B4}">
      <dgm:prSet custT="1"/>
      <dgm:spPr/>
      <dgm:t>
        <a:bodyPr/>
        <a:lstStyle/>
        <a:p>
          <a:r>
            <a:rPr lang="en-US" sz="2000" dirty="0" smtClean="0"/>
            <a:t>BPDM(biphenyl </a:t>
          </a:r>
          <a:r>
            <a:rPr lang="en-US" sz="2000" dirty="0" err="1" smtClean="0"/>
            <a:t>dimethacrylate</a:t>
          </a:r>
          <a:r>
            <a:rPr lang="en-US" sz="2000" dirty="0" smtClean="0"/>
            <a:t>)</a:t>
          </a:r>
        </a:p>
      </dgm:t>
    </dgm:pt>
    <dgm:pt modelId="{A8C66610-6A86-4753-91A8-E454C1D11948}" type="sibTrans" cxnId="{3EA0ADA0-FE4B-44F8-834E-AFB11101DF8C}">
      <dgm:prSet/>
      <dgm:spPr/>
      <dgm:t>
        <a:bodyPr/>
        <a:lstStyle/>
        <a:p>
          <a:endParaRPr lang="en-US"/>
        </a:p>
      </dgm:t>
    </dgm:pt>
    <dgm:pt modelId="{81B2D191-B04E-4A63-9517-35461DD6B532}" type="parTrans" cxnId="{3EA0ADA0-FE4B-44F8-834E-AFB11101DF8C}">
      <dgm:prSet/>
      <dgm:spPr/>
      <dgm:t>
        <a:bodyPr/>
        <a:lstStyle/>
        <a:p>
          <a:endParaRPr lang="en-US"/>
        </a:p>
      </dgm:t>
    </dgm:pt>
    <dgm:pt modelId="{0CE0FFE5-70C7-4C65-BF94-EC1DD4999055}">
      <dgm:prSet custT="1"/>
      <dgm:spPr/>
      <dgm:t>
        <a:bodyPr/>
        <a:lstStyle/>
        <a:p>
          <a:r>
            <a:rPr lang="en-US" sz="2000" dirty="0" smtClean="0"/>
            <a:t>NTG-GMA(N-</a:t>
          </a:r>
          <a:r>
            <a:rPr lang="en-US" sz="2000" dirty="0" err="1" smtClean="0"/>
            <a:t>tolylglycine</a:t>
          </a:r>
          <a:r>
            <a:rPr lang="en-US" sz="2000" dirty="0" smtClean="0"/>
            <a:t> </a:t>
          </a:r>
          <a:r>
            <a:rPr lang="en-US" sz="2000" dirty="0" err="1" smtClean="0"/>
            <a:t>glycidal</a:t>
          </a:r>
          <a:r>
            <a:rPr lang="en-US" sz="2000" dirty="0" smtClean="0"/>
            <a:t> </a:t>
          </a:r>
          <a:r>
            <a:rPr lang="en-US" sz="2000" dirty="0" err="1" smtClean="0"/>
            <a:t>methacrylate</a:t>
          </a:r>
          <a:r>
            <a:rPr lang="en-US" sz="2000" dirty="0" smtClean="0"/>
            <a:t>)</a:t>
          </a:r>
        </a:p>
      </dgm:t>
    </dgm:pt>
    <dgm:pt modelId="{83A5E7CD-5543-43C9-81E3-43D36E707693}" type="sibTrans" cxnId="{AE2891F4-BA11-42EF-9730-47F7AF2C7740}">
      <dgm:prSet/>
      <dgm:spPr/>
      <dgm:t>
        <a:bodyPr/>
        <a:lstStyle/>
        <a:p>
          <a:endParaRPr lang="en-US"/>
        </a:p>
      </dgm:t>
    </dgm:pt>
    <dgm:pt modelId="{8CCB4C35-D6B5-44CB-9FAE-AC7E85EC6698}" type="parTrans" cxnId="{AE2891F4-BA11-42EF-9730-47F7AF2C7740}">
      <dgm:prSet/>
      <dgm:spPr/>
      <dgm:t>
        <a:bodyPr/>
        <a:lstStyle/>
        <a:p>
          <a:endParaRPr lang="en-US"/>
        </a:p>
      </dgm:t>
    </dgm:pt>
    <dgm:pt modelId="{9FB5B101-6B60-4872-8E50-1BB57A010DCF}">
      <dgm:prSet custT="1"/>
      <dgm:spPr/>
      <dgm:t>
        <a:bodyPr/>
        <a:lstStyle/>
        <a:p>
          <a:r>
            <a:rPr lang="en-US" sz="2000" dirty="0" smtClean="0"/>
            <a:t>HEMA – promotes adhesion , excellent wetting properties</a:t>
          </a:r>
        </a:p>
      </dgm:t>
    </dgm:pt>
    <dgm:pt modelId="{3F080443-CCD3-47A9-8481-9F403555B155}" type="sibTrans" cxnId="{1898AF7E-DFD2-45BD-AD76-1617CDB16A28}">
      <dgm:prSet/>
      <dgm:spPr/>
      <dgm:t>
        <a:bodyPr/>
        <a:lstStyle/>
        <a:p>
          <a:endParaRPr lang="en-US"/>
        </a:p>
      </dgm:t>
    </dgm:pt>
    <dgm:pt modelId="{BBA42413-E8C0-4106-86FE-1A5F03271537}" type="parTrans" cxnId="{1898AF7E-DFD2-45BD-AD76-1617CDB16A28}">
      <dgm:prSet/>
      <dgm:spPr/>
      <dgm:t>
        <a:bodyPr/>
        <a:lstStyle/>
        <a:p>
          <a:endParaRPr lang="en-US"/>
        </a:p>
      </dgm:t>
    </dgm:pt>
    <dgm:pt modelId="{CE5B529D-F903-4255-A9E8-87DB1B762A2F}">
      <dgm:prSet phldrT="[Text]" custT="1"/>
      <dgm:spPr/>
      <dgm:t>
        <a:bodyPr/>
        <a:lstStyle/>
        <a:p>
          <a:r>
            <a:rPr lang="en-US" sz="2000" dirty="0" smtClean="0"/>
            <a:t>Water</a:t>
          </a:r>
          <a:endParaRPr lang="en-US" sz="2000" dirty="0"/>
        </a:p>
      </dgm:t>
    </dgm:pt>
    <dgm:pt modelId="{E8391BD8-B1E3-4FE4-B64F-B9D90E37ECBA}" type="parTrans" cxnId="{7B3FD49A-9198-4804-B48E-AFFDB313929F}">
      <dgm:prSet/>
      <dgm:spPr/>
      <dgm:t>
        <a:bodyPr/>
        <a:lstStyle/>
        <a:p>
          <a:endParaRPr lang="en-US"/>
        </a:p>
      </dgm:t>
    </dgm:pt>
    <dgm:pt modelId="{7D70E262-365D-4E03-947D-A994A0E5D824}" type="sibTrans" cxnId="{7B3FD49A-9198-4804-B48E-AFFDB313929F}">
      <dgm:prSet/>
      <dgm:spPr/>
      <dgm:t>
        <a:bodyPr/>
        <a:lstStyle/>
        <a:p>
          <a:endParaRPr lang="en-US"/>
        </a:p>
      </dgm:t>
    </dgm:pt>
    <dgm:pt modelId="{A8573E64-9D53-467F-8735-C34B0FABD473}">
      <dgm:prSet phldrT="[Text]" custT="1"/>
      <dgm:spPr/>
      <dgm:t>
        <a:bodyPr/>
        <a:lstStyle/>
        <a:p>
          <a:r>
            <a:rPr lang="en-US" sz="2000" dirty="0" smtClean="0"/>
            <a:t>Ethanol</a:t>
          </a:r>
          <a:endParaRPr lang="en-US" sz="2000" dirty="0"/>
        </a:p>
      </dgm:t>
    </dgm:pt>
    <dgm:pt modelId="{65EDBFAA-696F-433E-999B-4B6B95B618B9}" type="parTrans" cxnId="{DAE88320-BEC6-4E2E-97D9-46D9AA96C1CA}">
      <dgm:prSet/>
      <dgm:spPr/>
      <dgm:t>
        <a:bodyPr/>
        <a:lstStyle/>
        <a:p>
          <a:endParaRPr lang="en-US"/>
        </a:p>
      </dgm:t>
    </dgm:pt>
    <dgm:pt modelId="{FBABB139-3E1B-415E-9D2B-013FAE03B253}" type="sibTrans" cxnId="{DAE88320-BEC6-4E2E-97D9-46D9AA96C1CA}">
      <dgm:prSet/>
      <dgm:spPr/>
      <dgm:t>
        <a:bodyPr/>
        <a:lstStyle/>
        <a:p>
          <a:endParaRPr lang="en-US"/>
        </a:p>
      </dgm:t>
    </dgm:pt>
    <dgm:pt modelId="{29ED78B8-7768-4465-B59E-21620395F6AE}" type="pres">
      <dgm:prSet presAssocID="{B5A666C9-B5C8-4C2D-8192-D87E7CCCECBF}" presName="diagram" presStyleCnt="0">
        <dgm:presLayoutVars>
          <dgm:chPref val="1"/>
          <dgm:dir/>
          <dgm:animOne val="branch"/>
          <dgm:animLvl val="lvl"/>
          <dgm:resizeHandles val="exact"/>
        </dgm:presLayoutVars>
      </dgm:prSet>
      <dgm:spPr/>
      <dgm:t>
        <a:bodyPr/>
        <a:lstStyle/>
        <a:p>
          <a:endParaRPr lang="en-US"/>
        </a:p>
      </dgm:t>
    </dgm:pt>
    <dgm:pt modelId="{15F0F9A8-DBE1-4AE5-8CE2-CC96FEAB35E3}" type="pres">
      <dgm:prSet presAssocID="{962C3422-6248-4077-A2D8-E11BA261BA51}" presName="root1" presStyleCnt="0"/>
      <dgm:spPr/>
      <dgm:t>
        <a:bodyPr/>
        <a:lstStyle/>
        <a:p>
          <a:endParaRPr lang="en-US"/>
        </a:p>
      </dgm:t>
    </dgm:pt>
    <dgm:pt modelId="{BBF4B461-922D-42C4-A110-B52A2DCA5E2B}" type="pres">
      <dgm:prSet presAssocID="{962C3422-6248-4077-A2D8-E11BA261BA51}" presName="LevelOneTextNode" presStyleLbl="node0" presStyleIdx="0" presStyleCnt="1" custScaleX="167133" custLinFactNeighborX="-12432" custLinFactNeighborY="-8164">
        <dgm:presLayoutVars>
          <dgm:chPref val="3"/>
        </dgm:presLayoutVars>
      </dgm:prSet>
      <dgm:spPr/>
      <dgm:t>
        <a:bodyPr/>
        <a:lstStyle/>
        <a:p>
          <a:endParaRPr lang="en-US"/>
        </a:p>
      </dgm:t>
    </dgm:pt>
    <dgm:pt modelId="{316E119E-EA38-40AB-90E5-52A58CB48F77}" type="pres">
      <dgm:prSet presAssocID="{962C3422-6248-4077-A2D8-E11BA261BA51}" presName="level2hierChild" presStyleCnt="0"/>
      <dgm:spPr/>
      <dgm:t>
        <a:bodyPr/>
        <a:lstStyle/>
        <a:p>
          <a:endParaRPr lang="en-US"/>
        </a:p>
      </dgm:t>
    </dgm:pt>
    <dgm:pt modelId="{0DAA63C7-7E26-452D-9D24-EF2C90ED4E9B}" type="pres">
      <dgm:prSet presAssocID="{E8B2DCF3-B969-4ADB-B658-31901CF178B1}" presName="conn2-1" presStyleLbl="parChTrans1D2" presStyleIdx="0" presStyleCnt="2"/>
      <dgm:spPr/>
      <dgm:t>
        <a:bodyPr/>
        <a:lstStyle/>
        <a:p>
          <a:endParaRPr lang="en-US"/>
        </a:p>
      </dgm:t>
    </dgm:pt>
    <dgm:pt modelId="{3D8629CF-9649-49FD-B4BB-C716BCD03C46}" type="pres">
      <dgm:prSet presAssocID="{E8B2DCF3-B969-4ADB-B658-31901CF178B1}" presName="connTx" presStyleLbl="parChTrans1D2" presStyleIdx="0" presStyleCnt="2"/>
      <dgm:spPr/>
      <dgm:t>
        <a:bodyPr/>
        <a:lstStyle/>
        <a:p>
          <a:endParaRPr lang="en-US"/>
        </a:p>
      </dgm:t>
    </dgm:pt>
    <dgm:pt modelId="{0769F844-B36D-4C39-BFD4-6F8071226B29}" type="pres">
      <dgm:prSet presAssocID="{F9241AF5-7442-4BC1-AA62-C7B4D6B29F40}" presName="root2" presStyleCnt="0"/>
      <dgm:spPr/>
      <dgm:t>
        <a:bodyPr/>
        <a:lstStyle/>
        <a:p>
          <a:endParaRPr lang="en-US"/>
        </a:p>
      </dgm:t>
    </dgm:pt>
    <dgm:pt modelId="{E3EFBEC9-C0AB-44FD-8847-98A9D635A201}" type="pres">
      <dgm:prSet presAssocID="{F9241AF5-7442-4BC1-AA62-C7B4D6B29F40}" presName="LevelTwoTextNode" presStyleLbl="node2" presStyleIdx="0" presStyleCnt="2" custScaleX="167134" custLinFactNeighborX="-18462" custLinFactNeighborY="14997">
        <dgm:presLayoutVars>
          <dgm:chPref val="3"/>
        </dgm:presLayoutVars>
      </dgm:prSet>
      <dgm:spPr/>
      <dgm:t>
        <a:bodyPr/>
        <a:lstStyle/>
        <a:p>
          <a:endParaRPr lang="en-US"/>
        </a:p>
      </dgm:t>
    </dgm:pt>
    <dgm:pt modelId="{8A1CC180-59EE-492B-AECA-665C95EC0FB2}" type="pres">
      <dgm:prSet presAssocID="{F9241AF5-7442-4BC1-AA62-C7B4D6B29F40}" presName="level3hierChild" presStyleCnt="0"/>
      <dgm:spPr/>
      <dgm:t>
        <a:bodyPr/>
        <a:lstStyle/>
        <a:p>
          <a:endParaRPr lang="en-US"/>
        </a:p>
      </dgm:t>
    </dgm:pt>
    <dgm:pt modelId="{154805AB-C26C-492F-B2FB-8AB873DC67FB}" type="pres">
      <dgm:prSet presAssocID="{BBA42413-E8C0-4106-86FE-1A5F03271537}" presName="conn2-1" presStyleLbl="parChTrans1D3" presStyleIdx="0" presStyleCnt="7"/>
      <dgm:spPr/>
      <dgm:t>
        <a:bodyPr/>
        <a:lstStyle/>
        <a:p>
          <a:endParaRPr lang="en-US"/>
        </a:p>
      </dgm:t>
    </dgm:pt>
    <dgm:pt modelId="{B51D240D-C7F1-4492-BED3-9C7489254F1A}" type="pres">
      <dgm:prSet presAssocID="{BBA42413-E8C0-4106-86FE-1A5F03271537}" presName="connTx" presStyleLbl="parChTrans1D3" presStyleIdx="0" presStyleCnt="7"/>
      <dgm:spPr/>
      <dgm:t>
        <a:bodyPr/>
        <a:lstStyle/>
        <a:p>
          <a:endParaRPr lang="en-US"/>
        </a:p>
      </dgm:t>
    </dgm:pt>
    <dgm:pt modelId="{ECCB79D1-F040-43F6-95AF-0D8547709F00}" type="pres">
      <dgm:prSet presAssocID="{9FB5B101-6B60-4872-8E50-1BB57A010DCF}" presName="root2" presStyleCnt="0"/>
      <dgm:spPr/>
      <dgm:t>
        <a:bodyPr/>
        <a:lstStyle/>
        <a:p>
          <a:endParaRPr lang="en-US"/>
        </a:p>
      </dgm:t>
    </dgm:pt>
    <dgm:pt modelId="{594D5F66-1527-45E4-9876-7C0BD54FDE6D}" type="pres">
      <dgm:prSet presAssocID="{9FB5B101-6B60-4872-8E50-1BB57A010DCF}" presName="LevelTwoTextNode" presStyleLbl="node3" presStyleIdx="0" presStyleCnt="7" custScaleX="271019" custLinFactNeighborX="-3562" custLinFactNeighborY="9408">
        <dgm:presLayoutVars>
          <dgm:chPref val="3"/>
        </dgm:presLayoutVars>
      </dgm:prSet>
      <dgm:spPr/>
      <dgm:t>
        <a:bodyPr/>
        <a:lstStyle/>
        <a:p>
          <a:endParaRPr lang="en-US"/>
        </a:p>
      </dgm:t>
    </dgm:pt>
    <dgm:pt modelId="{C0F9F122-ABD9-4B1A-8159-909D31124D32}" type="pres">
      <dgm:prSet presAssocID="{9FB5B101-6B60-4872-8E50-1BB57A010DCF}" presName="level3hierChild" presStyleCnt="0"/>
      <dgm:spPr/>
      <dgm:t>
        <a:bodyPr/>
        <a:lstStyle/>
        <a:p>
          <a:endParaRPr lang="en-US"/>
        </a:p>
      </dgm:t>
    </dgm:pt>
    <dgm:pt modelId="{A613C456-282B-44B0-B45A-A2A1B43CD0B6}" type="pres">
      <dgm:prSet presAssocID="{8CCB4C35-D6B5-44CB-9FAE-AC7E85EC6698}" presName="conn2-1" presStyleLbl="parChTrans1D3" presStyleIdx="1" presStyleCnt="7"/>
      <dgm:spPr/>
      <dgm:t>
        <a:bodyPr/>
        <a:lstStyle/>
        <a:p>
          <a:endParaRPr lang="en-US"/>
        </a:p>
      </dgm:t>
    </dgm:pt>
    <dgm:pt modelId="{A3D58B01-3B69-4F78-915B-09EE478B8FEF}" type="pres">
      <dgm:prSet presAssocID="{8CCB4C35-D6B5-44CB-9FAE-AC7E85EC6698}" presName="connTx" presStyleLbl="parChTrans1D3" presStyleIdx="1" presStyleCnt="7"/>
      <dgm:spPr/>
      <dgm:t>
        <a:bodyPr/>
        <a:lstStyle/>
        <a:p>
          <a:endParaRPr lang="en-US"/>
        </a:p>
      </dgm:t>
    </dgm:pt>
    <dgm:pt modelId="{5846D229-797C-45F6-A734-C7C9D6AAC78E}" type="pres">
      <dgm:prSet presAssocID="{0CE0FFE5-70C7-4C65-BF94-EC1DD4999055}" presName="root2" presStyleCnt="0"/>
      <dgm:spPr/>
      <dgm:t>
        <a:bodyPr/>
        <a:lstStyle/>
        <a:p>
          <a:endParaRPr lang="en-US"/>
        </a:p>
      </dgm:t>
    </dgm:pt>
    <dgm:pt modelId="{E543CA88-B1CA-4166-B717-D9B8CD002024}" type="pres">
      <dgm:prSet presAssocID="{0CE0FFE5-70C7-4C65-BF94-EC1DD4999055}" presName="LevelTwoTextNode" presStyleLbl="node3" presStyleIdx="1" presStyleCnt="7" custScaleX="268758" custLinFactNeighborX="-2432" custLinFactNeighborY="267">
        <dgm:presLayoutVars>
          <dgm:chPref val="3"/>
        </dgm:presLayoutVars>
      </dgm:prSet>
      <dgm:spPr/>
      <dgm:t>
        <a:bodyPr/>
        <a:lstStyle/>
        <a:p>
          <a:endParaRPr lang="en-US"/>
        </a:p>
      </dgm:t>
    </dgm:pt>
    <dgm:pt modelId="{9CF03E08-F201-4A10-80E6-84A95504C379}" type="pres">
      <dgm:prSet presAssocID="{0CE0FFE5-70C7-4C65-BF94-EC1DD4999055}" presName="level3hierChild" presStyleCnt="0"/>
      <dgm:spPr/>
      <dgm:t>
        <a:bodyPr/>
        <a:lstStyle/>
        <a:p>
          <a:endParaRPr lang="en-US"/>
        </a:p>
      </dgm:t>
    </dgm:pt>
    <dgm:pt modelId="{AE554B98-9F47-432B-AB9C-799D890716CB}" type="pres">
      <dgm:prSet presAssocID="{81B2D191-B04E-4A63-9517-35461DD6B532}" presName="conn2-1" presStyleLbl="parChTrans1D3" presStyleIdx="2" presStyleCnt="7"/>
      <dgm:spPr/>
      <dgm:t>
        <a:bodyPr/>
        <a:lstStyle/>
        <a:p>
          <a:endParaRPr lang="en-US"/>
        </a:p>
      </dgm:t>
    </dgm:pt>
    <dgm:pt modelId="{B98C6346-F547-4529-B5AB-314DC5DA0A0C}" type="pres">
      <dgm:prSet presAssocID="{81B2D191-B04E-4A63-9517-35461DD6B532}" presName="connTx" presStyleLbl="parChTrans1D3" presStyleIdx="2" presStyleCnt="7"/>
      <dgm:spPr/>
      <dgm:t>
        <a:bodyPr/>
        <a:lstStyle/>
        <a:p>
          <a:endParaRPr lang="en-US"/>
        </a:p>
      </dgm:t>
    </dgm:pt>
    <dgm:pt modelId="{802530B0-6197-4B12-A013-12BBC6C8C4D0}" type="pres">
      <dgm:prSet presAssocID="{63FEB3DD-F2CA-4634-BECB-0462E46523B4}" presName="root2" presStyleCnt="0"/>
      <dgm:spPr/>
      <dgm:t>
        <a:bodyPr/>
        <a:lstStyle/>
        <a:p>
          <a:endParaRPr lang="en-US"/>
        </a:p>
      </dgm:t>
    </dgm:pt>
    <dgm:pt modelId="{19A5524D-91A7-453C-AC90-20CDC9C52E1A}" type="pres">
      <dgm:prSet presAssocID="{63FEB3DD-F2CA-4634-BECB-0462E46523B4}" presName="LevelTwoTextNode" presStyleLbl="node3" presStyleIdx="2" presStyleCnt="7" custScaleX="278089" custLinFactNeighborX="-2432" custLinFactNeighborY="267">
        <dgm:presLayoutVars>
          <dgm:chPref val="3"/>
        </dgm:presLayoutVars>
      </dgm:prSet>
      <dgm:spPr/>
      <dgm:t>
        <a:bodyPr/>
        <a:lstStyle/>
        <a:p>
          <a:endParaRPr lang="en-US"/>
        </a:p>
      </dgm:t>
    </dgm:pt>
    <dgm:pt modelId="{CCD369D3-38CD-4989-9F63-62F33F12B7C2}" type="pres">
      <dgm:prSet presAssocID="{63FEB3DD-F2CA-4634-BECB-0462E46523B4}" presName="level3hierChild" presStyleCnt="0"/>
      <dgm:spPr/>
      <dgm:t>
        <a:bodyPr/>
        <a:lstStyle/>
        <a:p>
          <a:endParaRPr lang="en-US"/>
        </a:p>
      </dgm:t>
    </dgm:pt>
    <dgm:pt modelId="{6EDEAD3A-A43F-49D1-B308-987DEAC18E70}" type="pres">
      <dgm:prSet presAssocID="{94F308CD-A29E-4C11-AA1F-A7C0DC489C35}" presName="conn2-1" presStyleLbl="parChTrans1D3" presStyleIdx="3" presStyleCnt="7"/>
      <dgm:spPr/>
      <dgm:t>
        <a:bodyPr/>
        <a:lstStyle/>
        <a:p>
          <a:endParaRPr lang="en-US"/>
        </a:p>
      </dgm:t>
    </dgm:pt>
    <dgm:pt modelId="{480E7967-F90B-4204-98F5-758BDD330F03}" type="pres">
      <dgm:prSet presAssocID="{94F308CD-A29E-4C11-AA1F-A7C0DC489C35}" presName="connTx" presStyleLbl="parChTrans1D3" presStyleIdx="3" presStyleCnt="7"/>
      <dgm:spPr/>
      <dgm:t>
        <a:bodyPr/>
        <a:lstStyle/>
        <a:p>
          <a:endParaRPr lang="en-US"/>
        </a:p>
      </dgm:t>
    </dgm:pt>
    <dgm:pt modelId="{536AD206-F3AD-412B-AB4C-FA3294BB5461}" type="pres">
      <dgm:prSet presAssocID="{415BA35A-1A99-470D-842F-C915601D804A}" presName="root2" presStyleCnt="0"/>
      <dgm:spPr/>
      <dgm:t>
        <a:bodyPr/>
        <a:lstStyle/>
        <a:p>
          <a:endParaRPr lang="en-US"/>
        </a:p>
      </dgm:t>
    </dgm:pt>
    <dgm:pt modelId="{94CE27D4-0551-46C7-A2E7-D8A2E74F7315}" type="pres">
      <dgm:prSet presAssocID="{415BA35A-1A99-470D-842F-C915601D804A}" presName="LevelTwoTextNode" presStyleLbl="node3" presStyleIdx="3" presStyleCnt="7" custScaleX="278089" custLinFactNeighborX="-2432" custLinFactNeighborY="267">
        <dgm:presLayoutVars>
          <dgm:chPref val="3"/>
        </dgm:presLayoutVars>
      </dgm:prSet>
      <dgm:spPr/>
      <dgm:t>
        <a:bodyPr/>
        <a:lstStyle/>
        <a:p>
          <a:endParaRPr lang="en-US"/>
        </a:p>
      </dgm:t>
    </dgm:pt>
    <dgm:pt modelId="{BE93FAAE-93C2-4760-8383-BCD212142B81}" type="pres">
      <dgm:prSet presAssocID="{415BA35A-1A99-470D-842F-C915601D804A}" presName="level3hierChild" presStyleCnt="0"/>
      <dgm:spPr/>
      <dgm:t>
        <a:bodyPr/>
        <a:lstStyle/>
        <a:p>
          <a:endParaRPr lang="en-US"/>
        </a:p>
      </dgm:t>
    </dgm:pt>
    <dgm:pt modelId="{8486EB55-F780-45A3-BFA4-5CDEC25A9627}" type="pres">
      <dgm:prSet presAssocID="{EF1E80F7-1AB8-4D65-A396-1BAAAB45A111}" presName="conn2-1" presStyleLbl="parChTrans1D2" presStyleIdx="1" presStyleCnt="2"/>
      <dgm:spPr/>
      <dgm:t>
        <a:bodyPr/>
        <a:lstStyle/>
        <a:p>
          <a:endParaRPr lang="en-US"/>
        </a:p>
      </dgm:t>
    </dgm:pt>
    <dgm:pt modelId="{76D04E91-5F3E-406A-88A0-F978148AF45D}" type="pres">
      <dgm:prSet presAssocID="{EF1E80F7-1AB8-4D65-A396-1BAAAB45A111}" presName="connTx" presStyleLbl="parChTrans1D2" presStyleIdx="1" presStyleCnt="2"/>
      <dgm:spPr/>
      <dgm:t>
        <a:bodyPr/>
        <a:lstStyle/>
        <a:p>
          <a:endParaRPr lang="en-US"/>
        </a:p>
      </dgm:t>
    </dgm:pt>
    <dgm:pt modelId="{E6E88A84-96B3-4409-A7C6-8B6CCF7DBBAB}" type="pres">
      <dgm:prSet presAssocID="{38A65892-552A-460B-B42A-9FE5169E1229}" presName="root2" presStyleCnt="0"/>
      <dgm:spPr/>
      <dgm:t>
        <a:bodyPr/>
        <a:lstStyle/>
        <a:p>
          <a:endParaRPr lang="en-US"/>
        </a:p>
      </dgm:t>
    </dgm:pt>
    <dgm:pt modelId="{EB1B1821-D6B8-4CAF-A4AA-A853B627F03A}" type="pres">
      <dgm:prSet presAssocID="{38A65892-552A-460B-B42A-9FE5169E1229}" presName="LevelTwoTextNode" presStyleLbl="node2" presStyleIdx="1" presStyleCnt="2" custScaleX="144522" custLinFactNeighborX="-24604" custLinFactNeighborY="-38269">
        <dgm:presLayoutVars>
          <dgm:chPref val="3"/>
        </dgm:presLayoutVars>
      </dgm:prSet>
      <dgm:spPr/>
      <dgm:t>
        <a:bodyPr/>
        <a:lstStyle/>
        <a:p>
          <a:endParaRPr lang="en-US"/>
        </a:p>
      </dgm:t>
    </dgm:pt>
    <dgm:pt modelId="{1A6BBF0A-C9D3-4E08-A600-5CFC5A771DAB}" type="pres">
      <dgm:prSet presAssocID="{38A65892-552A-460B-B42A-9FE5169E1229}" presName="level3hierChild" presStyleCnt="0"/>
      <dgm:spPr/>
      <dgm:t>
        <a:bodyPr/>
        <a:lstStyle/>
        <a:p>
          <a:endParaRPr lang="en-US"/>
        </a:p>
      </dgm:t>
    </dgm:pt>
    <dgm:pt modelId="{FDDE61EA-1B54-4BD4-82A9-81C72108262E}" type="pres">
      <dgm:prSet presAssocID="{82FFAE1F-ABD6-40A9-A2A1-7AB6B376DBBD}" presName="conn2-1" presStyleLbl="parChTrans1D3" presStyleIdx="4" presStyleCnt="7"/>
      <dgm:spPr/>
      <dgm:t>
        <a:bodyPr/>
        <a:lstStyle/>
        <a:p>
          <a:endParaRPr lang="en-US"/>
        </a:p>
      </dgm:t>
    </dgm:pt>
    <dgm:pt modelId="{48AE5271-491B-4A9B-A7F8-09300894C1EB}" type="pres">
      <dgm:prSet presAssocID="{82FFAE1F-ABD6-40A9-A2A1-7AB6B376DBBD}" presName="connTx" presStyleLbl="parChTrans1D3" presStyleIdx="4" presStyleCnt="7"/>
      <dgm:spPr/>
      <dgm:t>
        <a:bodyPr/>
        <a:lstStyle/>
        <a:p>
          <a:endParaRPr lang="en-US"/>
        </a:p>
      </dgm:t>
    </dgm:pt>
    <dgm:pt modelId="{09D3140A-D5D3-4823-A51E-AEDE9427A145}" type="pres">
      <dgm:prSet presAssocID="{7F112F62-9244-4192-AD7B-BB5D3C4A046C}" presName="root2" presStyleCnt="0"/>
      <dgm:spPr/>
      <dgm:t>
        <a:bodyPr/>
        <a:lstStyle/>
        <a:p>
          <a:endParaRPr lang="en-US"/>
        </a:p>
      </dgm:t>
    </dgm:pt>
    <dgm:pt modelId="{70305AC5-E29E-4C55-8D5C-C3CBA80D5948}" type="pres">
      <dgm:prSet presAssocID="{7F112F62-9244-4192-AD7B-BB5D3C4A046C}" presName="LevelTwoTextNode" presStyleLbl="node3" presStyleIdx="4" presStyleCnt="7" custLinFactNeighborX="-2432" custLinFactNeighborY="267">
        <dgm:presLayoutVars>
          <dgm:chPref val="3"/>
        </dgm:presLayoutVars>
      </dgm:prSet>
      <dgm:spPr/>
      <dgm:t>
        <a:bodyPr/>
        <a:lstStyle/>
        <a:p>
          <a:endParaRPr lang="en-US"/>
        </a:p>
      </dgm:t>
    </dgm:pt>
    <dgm:pt modelId="{F9388871-A0F9-462C-97A4-ED31278B3FA4}" type="pres">
      <dgm:prSet presAssocID="{7F112F62-9244-4192-AD7B-BB5D3C4A046C}" presName="level3hierChild" presStyleCnt="0"/>
      <dgm:spPr/>
      <dgm:t>
        <a:bodyPr/>
        <a:lstStyle/>
        <a:p>
          <a:endParaRPr lang="en-US"/>
        </a:p>
      </dgm:t>
    </dgm:pt>
    <dgm:pt modelId="{02C7BF51-87D0-4EF2-BF9A-F1911A1843AF}" type="pres">
      <dgm:prSet presAssocID="{65EDBFAA-696F-433E-999B-4B6B95B618B9}" presName="conn2-1" presStyleLbl="parChTrans1D3" presStyleIdx="5" presStyleCnt="7"/>
      <dgm:spPr/>
      <dgm:t>
        <a:bodyPr/>
        <a:lstStyle/>
        <a:p>
          <a:endParaRPr lang="en-US"/>
        </a:p>
      </dgm:t>
    </dgm:pt>
    <dgm:pt modelId="{4324E00A-EB5E-4614-A690-09C561E8B5E7}" type="pres">
      <dgm:prSet presAssocID="{65EDBFAA-696F-433E-999B-4B6B95B618B9}" presName="connTx" presStyleLbl="parChTrans1D3" presStyleIdx="5" presStyleCnt="7"/>
      <dgm:spPr/>
      <dgm:t>
        <a:bodyPr/>
        <a:lstStyle/>
        <a:p>
          <a:endParaRPr lang="en-US"/>
        </a:p>
      </dgm:t>
    </dgm:pt>
    <dgm:pt modelId="{02740EF8-2094-457F-981C-23E4566277C1}" type="pres">
      <dgm:prSet presAssocID="{A8573E64-9D53-467F-8735-C34B0FABD473}" presName="root2" presStyleCnt="0"/>
      <dgm:spPr/>
      <dgm:t>
        <a:bodyPr/>
        <a:lstStyle/>
        <a:p>
          <a:endParaRPr lang="en-US"/>
        </a:p>
      </dgm:t>
    </dgm:pt>
    <dgm:pt modelId="{BE73AD7B-D8F0-42B9-B735-9812997C7A5C}" type="pres">
      <dgm:prSet presAssocID="{A8573E64-9D53-467F-8735-C34B0FABD473}" presName="LevelTwoTextNode" presStyleLbl="node3" presStyleIdx="5" presStyleCnt="7" custLinFactNeighborX="-2432" custLinFactNeighborY="267">
        <dgm:presLayoutVars>
          <dgm:chPref val="3"/>
        </dgm:presLayoutVars>
      </dgm:prSet>
      <dgm:spPr/>
      <dgm:t>
        <a:bodyPr/>
        <a:lstStyle/>
        <a:p>
          <a:endParaRPr lang="en-US"/>
        </a:p>
      </dgm:t>
    </dgm:pt>
    <dgm:pt modelId="{A7123493-F818-4AAF-BD72-D4F8C13FA8A4}" type="pres">
      <dgm:prSet presAssocID="{A8573E64-9D53-467F-8735-C34B0FABD473}" presName="level3hierChild" presStyleCnt="0"/>
      <dgm:spPr/>
      <dgm:t>
        <a:bodyPr/>
        <a:lstStyle/>
        <a:p>
          <a:endParaRPr lang="en-US"/>
        </a:p>
      </dgm:t>
    </dgm:pt>
    <dgm:pt modelId="{AEB901CD-EA5B-4BB7-AD95-E6466EE9FF54}" type="pres">
      <dgm:prSet presAssocID="{E8391BD8-B1E3-4FE4-B64F-B9D90E37ECBA}" presName="conn2-1" presStyleLbl="parChTrans1D3" presStyleIdx="6" presStyleCnt="7"/>
      <dgm:spPr/>
      <dgm:t>
        <a:bodyPr/>
        <a:lstStyle/>
        <a:p>
          <a:endParaRPr lang="en-US"/>
        </a:p>
      </dgm:t>
    </dgm:pt>
    <dgm:pt modelId="{F7A12DE2-E09D-4707-8756-85D2AA3C7821}" type="pres">
      <dgm:prSet presAssocID="{E8391BD8-B1E3-4FE4-B64F-B9D90E37ECBA}" presName="connTx" presStyleLbl="parChTrans1D3" presStyleIdx="6" presStyleCnt="7"/>
      <dgm:spPr/>
      <dgm:t>
        <a:bodyPr/>
        <a:lstStyle/>
        <a:p>
          <a:endParaRPr lang="en-US"/>
        </a:p>
      </dgm:t>
    </dgm:pt>
    <dgm:pt modelId="{419C621B-CAD4-448D-8178-57C6BB5CF0D2}" type="pres">
      <dgm:prSet presAssocID="{CE5B529D-F903-4255-A9E8-87DB1B762A2F}" presName="root2" presStyleCnt="0"/>
      <dgm:spPr/>
      <dgm:t>
        <a:bodyPr/>
        <a:lstStyle/>
        <a:p>
          <a:endParaRPr lang="en-US"/>
        </a:p>
      </dgm:t>
    </dgm:pt>
    <dgm:pt modelId="{DE172CDE-A219-4352-A576-0E3B4BAB4EA0}" type="pres">
      <dgm:prSet presAssocID="{CE5B529D-F903-4255-A9E8-87DB1B762A2F}" presName="LevelTwoTextNode" presStyleLbl="node3" presStyleIdx="6" presStyleCnt="7" custLinFactNeighborX="-2432" custLinFactNeighborY="267">
        <dgm:presLayoutVars>
          <dgm:chPref val="3"/>
        </dgm:presLayoutVars>
      </dgm:prSet>
      <dgm:spPr/>
      <dgm:t>
        <a:bodyPr/>
        <a:lstStyle/>
        <a:p>
          <a:endParaRPr lang="en-US"/>
        </a:p>
      </dgm:t>
    </dgm:pt>
    <dgm:pt modelId="{FDA22D4D-5AA7-4745-B655-C54CB5BBBACD}" type="pres">
      <dgm:prSet presAssocID="{CE5B529D-F903-4255-A9E8-87DB1B762A2F}" presName="level3hierChild" presStyleCnt="0"/>
      <dgm:spPr/>
      <dgm:t>
        <a:bodyPr/>
        <a:lstStyle/>
        <a:p>
          <a:endParaRPr lang="en-US"/>
        </a:p>
      </dgm:t>
    </dgm:pt>
  </dgm:ptLst>
  <dgm:cxnLst>
    <dgm:cxn modelId="{2922B56C-F670-468A-B4BF-13A660540249}" type="presOf" srcId="{81B2D191-B04E-4A63-9517-35461DD6B532}" destId="{B98C6346-F547-4529-B5AB-314DC5DA0A0C}" srcOrd="1" destOrd="0" presId="urn:microsoft.com/office/officeart/2005/8/layout/hierarchy2"/>
    <dgm:cxn modelId="{934A2979-A769-4EFC-8133-84CEC186C034}" type="presOf" srcId="{962C3422-6248-4077-A2D8-E11BA261BA51}" destId="{BBF4B461-922D-42C4-A110-B52A2DCA5E2B}" srcOrd="0" destOrd="0" presId="urn:microsoft.com/office/officeart/2005/8/layout/hierarchy2"/>
    <dgm:cxn modelId="{4969C10D-ECAC-43FE-9FC4-B724F9198F2B}" srcId="{962C3422-6248-4077-A2D8-E11BA261BA51}" destId="{38A65892-552A-460B-B42A-9FE5169E1229}" srcOrd="1" destOrd="0" parTransId="{EF1E80F7-1AB8-4D65-A396-1BAAAB45A111}" sibTransId="{DA0DD5E4-BAEE-44E5-95B0-EC75DBFF0DCA}"/>
    <dgm:cxn modelId="{00D4CBEF-9388-4849-B026-669BD22B159F}" type="presOf" srcId="{94F308CD-A29E-4C11-AA1F-A7C0DC489C35}" destId="{480E7967-F90B-4204-98F5-758BDD330F03}" srcOrd="1" destOrd="0" presId="urn:microsoft.com/office/officeart/2005/8/layout/hierarchy2"/>
    <dgm:cxn modelId="{F82D0189-2DA1-44A7-A436-5BC065C5DBFA}" type="presOf" srcId="{65EDBFAA-696F-433E-999B-4B6B95B618B9}" destId="{4324E00A-EB5E-4614-A690-09C561E8B5E7}" srcOrd="1" destOrd="0" presId="urn:microsoft.com/office/officeart/2005/8/layout/hierarchy2"/>
    <dgm:cxn modelId="{1898AF7E-DFD2-45BD-AD76-1617CDB16A28}" srcId="{F9241AF5-7442-4BC1-AA62-C7B4D6B29F40}" destId="{9FB5B101-6B60-4872-8E50-1BB57A010DCF}" srcOrd="0" destOrd="0" parTransId="{BBA42413-E8C0-4106-86FE-1A5F03271537}" sibTransId="{3F080443-CCD3-47A9-8481-9F403555B155}"/>
    <dgm:cxn modelId="{3EA0ADA0-FE4B-44F8-834E-AFB11101DF8C}" srcId="{F9241AF5-7442-4BC1-AA62-C7B4D6B29F40}" destId="{63FEB3DD-F2CA-4634-BECB-0462E46523B4}" srcOrd="2" destOrd="0" parTransId="{81B2D191-B04E-4A63-9517-35461DD6B532}" sibTransId="{A8C66610-6A86-4753-91A8-E454C1D11948}"/>
    <dgm:cxn modelId="{E41B98B9-B2B0-4941-A272-96B0018BB9D0}" type="presOf" srcId="{415BA35A-1A99-470D-842F-C915601D804A}" destId="{94CE27D4-0551-46C7-A2E7-D8A2E74F7315}" srcOrd="0" destOrd="0" presId="urn:microsoft.com/office/officeart/2005/8/layout/hierarchy2"/>
    <dgm:cxn modelId="{7B3FD49A-9198-4804-B48E-AFFDB313929F}" srcId="{38A65892-552A-460B-B42A-9FE5169E1229}" destId="{CE5B529D-F903-4255-A9E8-87DB1B762A2F}" srcOrd="2" destOrd="0" parTransId="{E8391BD8-B1E3-4FE4-B64F-B9D90E37ECBA}" sibTransId="{7D70E262-365D-4E03-947D-A994A0E5D824}"/>
    <dgm:cxn modelId="{DFA8280C-4C5D-4ED3-B86D-1227DE27BC77}" type="presOf" srcId="{81B2D191-B04E-4A63-9517-35461DD6B532}" destId="{AE554B98-9F47-432B-AB9C-799D890716CB}" srcOrd="0" destOrd="0" presId="urn:microsoft.com/office/officeart/2005/8/layout/hierarchy2"/>
    <dgm:cxn modelId="{C52CE06C-C5B6-476C-A88B-538180511A19}" type="presOf" srcId="{EF1E80F7-1AB8-4D65-A396-1BAAAB45A111}" destId="{76D04E91-5F3E-406A-88A0-F978148AF45D}" srcOrd="1" destOrd="0" presId="urn:microsoft.com/office/officeart/2005/8/layout/hierarchy2"/>
    <dgm:cxn modelId="{F9F805CB-6E6A-46BA-9FBB-99196CD01DC2}" type="presOf" srcId="{8CCB4C35-D6B5-44CB-9FAE-AC7E85EC6698}" destId="{A3D58B01-3B69-4F78-915B-09EE478B8FEF}" srcOrd="1" destOrd="0" presId="urn:microsoft.com/office/officeart/2005/8/layout/hierarchy2"/>
    <dgm:cxn modelId="{DAE88320-BEC6-4E2E-97D9-46D9AA96C1CA}" srcId="{38A65892-552A-460B-B42A-9FE5169E1229}" destId="{A8573E64-9D53-467F-8735-C34B0FABD473}" srcOrd="1" destOrd="0" parTransId="{65EDBFAA-696F-433E-999B-4B6B95B618B9}" sibTransId="{FBABB139-3E1B-415E-9D2B-013FAE03B253}"/>
    <dgm:cxn modelId="{0BB609DD-37FA-45DE-ADF7-A4EACD7B00BD}" type="presOf" srcId="{0CE0FFE5-70C7-4C65-BF94-EC1DD4999055}" destId="{E543CA88-B1CA-4166-B717-D9B8CD002024}" srcOrd="0" destOrd="0" presId="urn:microsoft.com/office/officeart/2005/8/layout/hierarchy2"/>
    <dgm:cxn modelId="{3C7AD42A-8A6B-41BE-90BD-03A4BC0BACD9}" type="presOf" srcId="{E8B2DCF3-B969-4ADB-B658-31901CF178B1}" destId="{0DAA63C7-7E26-452D-9D24-EF2C90ED4E9B}" srcOrd="0" destOrd="0" presId="urn:microsoft.com/office/officeart/2005/8/layout/hierarchy2"/>
    <dgm:cxn modelId="{CD4DC276-1472-4EED-BFDF-AB50993AF29F}" type="presOf" srcId="{8CCB4C35-D6B5-44CB-9FAE-AC7E85EC6698}" destId="{A613C456-282B-44B0-B45A-A2A1B43CD0B6}" srcOrd="0" destOrd="0" presId="urn:microsoft.com/office/officeart/2005/8/layout/hierarchy2"/>
    <dgm:cxn modelId="{858E55E8-6143-402B-97AF-C40C89CDFB70}" type="presOf" srcId="{BBA42413-E8C0-4106-86FE-1A5F03271537}" destId="{154805AB-C26C-492F-B2FB-8AB873DC67FB}" srcOrd="0" destOrd="0" presId="urn:microsoft.com/office/officeart/2005/8/layout/hierarchy2"/>
    <dgm:cxn modelId="{2E1A8CB4-D07D-4322-AFBE-7CDA75502DD8}" srcId="{38A65892-552A-460B-B42A-9FE5169E1229}" destId="{7F112F62-9244-4192-AD7B-BB5D3C4A046C}" srcOrd="0" destOrd="0" parTransId="{82FFAE1F-ABD6-40A9-A2A1-7AB6B376DBBD}" sibTransId="{7C82E850-9C32-4DFA-9E82-8AA2234B678A}"/>
    <dgm:cxn modelId="{E2B926FE-5DDA-4AB5-9B3C-B2652DA2EFEF}" type="presOf" srcId="{BBA42413-E8C0-4106-86FE-1A5F03271537}" destId="{B51D240D-C7F1-4492-BED3-9C7489254F1A}" srcOrd="1" destOrd="0" presId="urn:microsoft.com/office/officeart/2005/8/layout/hierarchy2"/>
    <dgm:cxn modelId="{110E7B80-D0AF-490F-BC1A-A83D9493794C}" type="presOf" srcId="{CE5B529D-F903-4255-A9E8-87DB1B762A2F}" destId="{DE172CDE-A219-4352-A576-0E3B4BAB4EA0}" srcOrd="0" destOrd="0" presId="urn:microsoft.com/office/officeart/2005/8/layout/hierarchy2"/>
    <dgm:cxn modelId="{FCDC6A14-1B13-4FF5-9C41-DFBC203ECDFE}" srcId="{F9241AF5-7442-4BC1-AA62-C7B4D6B29F40}" destId="{415BA35A-1A99-470D-842F-C915601D804A}" srcOrd="3" destOrd="0" parTransId="{94F308CD-A29E-4C11-AA1F-A7C0DC489C35}" sibTransId="{70F80B56-F457-484D-9C35-7AACC575AA89}"/>
    <dgm:cxn modelId="{0F8FC3D9-4642-4B49-A367-86BE55F8752C}" type="presOf" srcId="{38A65892-552A-460B-B42A-9FE5169E1229}" destId="{EB1B1821-D6B8-4CAF-A4AA-A853B627F03A}" srcOrd="0" destOrd="0" presId="urn:microsoft.com/office/officeart/2005/8/layout/hierarchy2"/>
    <dgm:cxn modelId="{940E6D74-F537-4CD0-B6A9-CFC52A9BABBB}" type="presOf" srcId="{E8391BD8-B1E3-4FE4-B64F-B9D90E37ECBA}" destId="{AEB901CD-EA5B-4BB7-AD95-E6466EE9FF54}" srcOrd="0" destOrd="0" presId="urn:microsoft.com/office/officeart/2005/8/layout/hierarchy2"/>
    <dgm:cxn modelId="{A472A0A4-F0E7-4A53-9C66-27AC700087B9}" type="presOf" srcId="{E8391BD8-B1E3-4FE4-B64F-B9D90E37ECBA}" destId="{F7A12DE2-E09D-4707-8756-85D2AA3C7821}" srcOrd="1" destOrd="0" presId="urn:microsoft.com/office/officeart/2005/8/layout/hierarchy2"/>
    <dgm:cxn modelId="{3E2CC87B-16EA-49CF-B2EA-3727A244E86E}" type="presOf" srcId="{65EDBFAA-696F-433E-999B-4B6B95B618B9}" destId="{02C7BF51-87D0-4EF2-BF9A-F1911A1843AF}" srcOrd="0" destOrd="0" presId="urn:microsoft.com/office/officeart/2005/8/layout/hierarchy2"/>
    <dgm:cxn modelId="{9508AC85-A6B0-4EB9-8009-026179AB0D02}" type="presOf" srcId="{82FFAE1F-ABD6-40A9-A2A1-7AB6B376DBBD}" destId="{FDDE61EA-1B54-4BD4-82A9-81C72108262E}" srcOrd="0" destOrd="0" presId="urn:microsoft.com/office/officeart/2005/8/layout/hierarchy2"/>
    <dgm:cxn modelId="{662D5096-6502-4065-AEC8-7C20F7AE105F}" type="presOf" srcId="{B5A666C9-B5C8-4C2D-8192-D87E7CCCECBF}" destId="{29ED78B8-7768-4465-B59E-21620395F6AE}" srcOrd="0" destOrd="0" presId="urn:microsoft.com/office/officeart/2005/8/layout/hierarchy2"/>
    <dgm:cxn modelId="{979FB19B-4E26-4505-8D69-7C0DFEE75D2E}" type="presOf" srcId="{EF1E80F7-1AB8-4D65-A396-1BAAAB45A111}" destId="{8486EB55-F780-45A3-BFA4-5CDEC25A9627}" srcOrd="0" destOrd="0" presId="urn:microsoft.com/office/officeart/2005/8/layout/hierarchy2"/>
    <dgm:cxn modelId="{81747759-7545-4572-9643-457EACBB50E9}" type="presOf" srcId="{A8573E64-9D53-467F-8735-C34B0FABD473}" destId="{BE73AD7B-D8F0-42B9-B735-9812997C7A5C}" srcOrd="0" destOrd="0" presId="urn:microsoft.com/office/officeart/2005/8/layout/hierarchy2"/>
    <dgm:cxn modelId="{11A19EAC-79F6-413C-98D1-0EF06F84B5B2}" srcId="{962C3422-6248-4077-A2D8-E11BA261BA51}" destId="{F9241AF5-7442-4BC1-AA62-C7B4D6B29F40}" srcOrd="0" destOrd="0" parTransId="{E8B2DCF3-B969-4ADB-B658-31901CF178B1}" sibTransId="{3F112502-A7C5-42F0-A405-495E911C8194}"/>
    <dgm:cxn modelId="{C6816065-0C97-432F-AC05-74D270501D23}" type="presOf" srcId="{63FEB3DD-F2CA-4634-BECB-0462E46523B4}" destId="{19A5524D-91A7-453C-AC90-20CDC9C52E1A}" srcOrd="0" destOrd="0" presId="urn:microsoft.com/office/officeart/2005/8/layout/hierarchy2"/>
    <dgm:cxn modelId="{8A6257BE-1208-44E5-B2BD-1E17157EE919}" type="presOf" srcId="{82FFAE1F-ABD6-40A9-A2A1-7AB6B376DBBD}" destId="{48AE5271-491B-4A9B-A7F8-09300894C1EB}" srcOrd="1" destOrd="0" presId="urn:microsoft.com/office/officeart/2005/8/layout/hierarchy2"/>
    <dgm:cxn modelId="{37A5BA74-02CB-40CC-9965-DEF012D618CC}" type="presOf" srcId="{7F112F62-9244-4192-AD7B-BB5D3C4A046C}" destId="{70305AC5-E29E-4C55-8D5C-C3CBA80D5948}" srcOrd="0" destOrd="0" presId="urn:microsoft.com/office/officeart/2005/8/layout/hierarchy2"/>
    <dgm:cxn modelId="{7693678D-87E4-413A-BE42-BE74D1C9F927}" type="presOf" srcId="{94F308CD-A29E-4C11-AA1F-A7C0DC489C35}" destId="{6EDEAD3A-A43F-49D1-B308-987DEAC18E70}" srcOrd="0" destOrd="0" presId="urn:microsoft.com/office/officeart/2005/8/layout/hierarchy2"/>
    <dgm:cxn modelId="{AE2891F4-BA11-42EF-9730-47F7AF2C7740}" srcId="{F9241AF5-7442-4BC1-AA62-C7B4D6B29F40}" destId="{0CE0FFE5-70C7-4C65-BF94-EC1DD4999055}" srcOrd="1" destOrd="0" parTransId="{8CCB4C35-D6B5-44CB-9FAE-AC7E85EC6698}" sibTransId="{83A5E7CD-5543-43C9-81E3-43D36E707693}"/>
    <dgm:cxn modelId="{6B3D4CC0-882B-4884-BB6E-7E4D924E48F0}" type="presOf" srcId="{9FB5B101-6B60-4872-8E50-1BB57A010DCF}" destId="{594D5F66-1527-45E4-9876-7C0BD54FDE6D}" srcOrd="0" destOrd="0" presId="urn:microsoft.com/office/officeart/2005/8/layout/hierarchy2"/>
    <dgm:cxn modelId="{071F267B-C661-4924-917F-7E2A7EC376D7}" type="presOf" srcId="{F9241AF5-7442-4BC1-AA62-C7B4D6B29F40}" destId="{E3EFBEC9-C0AB-44FD-8847-98A9D635A201}" srcOrd="0" destOrd="0" presId="urn:microsoft.com/office/officeart/2005/8/layout/hierarchy2"/>
    <dgm:cxn modelId="{B44DE420-312D-4616-8ECC-C02507E6BDCE}" srcId="{B5A666C9-B5C8-4C2D-8192-D87E7CCCECBF}" destId="{962C3422-6248-4077-A2D8-E11BA261BA51}" srcOrd="0" destOrd="0" parTransId="{65A8A354-EC72-4FC0-AEAC-DC9A272EB1FC}" sibTransId="{F07CFA26-2BAB-4BB4-9383-5E63EB8654A6}"/>
    <dgm:cxn modelId="{8AA5E261-D997-4FB6-B8C2-71B680247356}" type="presOf" srcId="{E8B2DCF3-B969-4ADB-B658-31901CF178B1}" destId="{3D8629CF-9649-49FD-B4BB-C716BCD03C46}" srcOrd="1" destOrd="0" presId="urn:microsoft.com/office/officeart/2005/8/layout/hierarchy2"/>
    <dgm:cxn modelId="{E7799EB6-DF31-4B1C-BBD1-DDB731F6AAAA}" type="presParOf" srcId="{29ED78B8-7768-4465-B59E-21620395F6AE}" destId="{15F0F9A8-DBE1-4AE5-8CE2-CC96FEAB35E3}" srcOrd="0" destOrd="0" presId="urn:microsoft.com/office/officeart/2005/8/layout/hierarchy2"/>
    <dgm:cxn modelId="{6CED1344-BCED-4DA1-AE89-4C751681F1A7}" type="presParOf" srcId="{15F0F9A8-DBE1-4AE5-8CE2-CC96FEAB35E3}" destId="{BBF4B461-922D-42C4-A110-B52A2DCA5E2B}" srcOrd="0" destOrd="0" presId="urn:microsoft.com/office/officeart/2005/8/layout/hierarchy2"/>
    <dgm:cxn modelId="{26F7F81A-E367-4E9B-A4B3-F6075D2063A7}" type="presParOf" srcId="{15F0F9A8-DBE1-4AE5-8CE2-CC96FEAB35E3}" destId="{316E119E-EA38-40AB-90E5-52A58CB48F77}" srcOrd="1" destOrd="0" presId="urn:microsoft.com/office/officeart/2005/8/layout/hierarchy2"/>
    <dgm:cxn modelId="{461C107A-A1EA-4015-8067-1C1BEFFA8F91}" type="presParOf" srcId="{316E119E-EA38-40AB-90E5-52A58CB48F77}" destId="{0DAA63C7-7E26-452D-9D24-EF2C90ED4E9B}" srcOrd="0" destOrd="0" presId="urn:microsoft.com/office/officeart/2005/8/layout/hierarchy2"/>
    <dgm:cxn modelId="{4083D2F0-ECC0-40E3-9A7E-D6325314405B}" type="presParOf" srcId="{0DAA63C7-7E26-452D-9D24-EF2C90ED4E9B}" destId="{3D8629CF-9649-49FD-B4BB-C716BCD03C46}" srcOrd="0" destOrd="0" presId="urn:microsoft.com/office/officeart/2005/8/layout/hierarchy2"/>
    <dgm:cxn modelId="{67BF6F0A-421B-4617-867D-C4E9B540B38F}" type="presParOf" srcId="{316E119E-EA38-40AB-90E5-52A58CB48F77}" destId="{0769F844-B36D-4C39-BFD4-6F8071226B29}" srcOrd="1" destOrd="0" presId="urn:microsoft.com/office/officeart/2005/8/layout/hierarchy2"/>
    <dgm:cxn modelId="{16CE92F0-FCFA-420C-AE72-286BD6D274A8}" type="presParOf" srcId="{0769F844-B36D-4C39-BFD4-6F8071226B29}" destId="{E3EFBEC9-C0AB-44FD-8847-98A9D635A201}" srcOrd="0" destOrd="0" presId="urn:microsoft.com/office/officeart/2005/8/layout/hierarchy2"/>
    <dgm:cxn modelId="{C66AB916-9A72-4356-899E-3769D4CF04B5}" type="presParOf" srcId="{0769F844-B36D-4C39-BFD4-6F8071226B29}" destId="{8A1CC180-59EE-492B-AECA-665C95EC0FB2}" srcOrd="1" destOrd="0" presId="urn:microsoft.com/office/officeart/2005/8/layout/hierarchy2"/>
    <dgm:cxn modelId="{6A208C1D-FAD9-4BD1-9B97-734195B6D5A9}" type="presParOf" srcId="{8A1CC180-59EE-492B-AECA-665C95EC0FB2}" destId="{154805AB-C26C-492F-B2FB-8AB873DC67FB}" srcOrd="0" destOrd="0" presId="urn:microsoft.com/office/officeart/2005/8/layout/hierarchy2"/>
    <dgm:cxn modelId="{6D7A1A2F-261E-49BF-B035-DD21C7B4D891}" type="presParOf" srcId="{154805AB-C26C-492F-B2FB-8AB873DC67FB}" destId="{B51D240D-C7F1-4492-BED3-9C7489254F1A}" srcOrd="0" destOrd="0" presId="urn:microsoft.com/office/officeart/2005/8/layout/hierarchy2"/>
    <dgm:cxn modelId="{4C3564C8-A044-41E8-B1A9-E510609C729C}" type="presParOf" srcId="{8A1CC180-59EE-492B-AECA-665C95EC0FB2}" destId="{ECCB79D1-F040-43F6-95AF-0D8547709F00}" srcOrd="1" destOrd="0" presId="urn:microsoft.com/office/officeart/2005/8/layout/hierarchy2"/>
    <dgm:cxn modelId="{C55767B2-AF5A-4C94-921E-F1650AFA84B0}" type="presParOf" srcId="{ECCB79D1-F040-43F6-95AF-0D8547709F00}" destId="{594D5F66-1527-45E4-9876-7C0BD54FDE6D}" srcOrd="0" destOrd="0" presId="urn:microsoft.com/office/officeart/2005/8/layout/hierarchy2"/>
    <dgm:cxn modelId="{4CFB6E7C-85B3-47BB-9B76-43D7A479F444}" type="presParOf" srcId="{ECCB79D1-F040-43F6-95AF-0D8547709F00}" destId="{C0F9F122-ABD9-4B1A-8159-909D31124D32}" srcOrd="1" destOrd="0" presId="urn:microsoft.com/office/officeart/2005/8/layout/hierarchy2"/>
    <dgm:cxn modelId="{4F60A1B5-2EBC-4A4E-85EE-5AE41A4DE992}" type="presParOf" srcId="{8A1CC180-59EE-492B-AECA-665C95EC0FB2}" destId="{A613C456-282B-44B0-B45A-A2A1B43CD0B6}" srcOrd="2" destOrd="0" presId="urn:microsoft.com/office/officeart/2005/8/layout/hierarchy2"/>
    <dgm:cxn modelId="{41F6231E-7EA4-4A55-A01F-C6B8AFF0B29D}" type="presParOf" srcId="{A613C456-282B-44B0-B45A-A2A1B43CD0B6}" destId="{A3D58B01-3B69-4F78-915B-09EE478B8FEF}" srcOrd="0" destOrd="0" presId="urn:microsoft.com/office/officeart/2005/8/layout/hierarchy2"/>
    <dgm:cxn modelId="{331BCA37-F205-46D0-A113-AB3184A6906B}" type="presParOf" srcId="{8A1CC180-59EE-492B-AECA-665C95EC0FB2}" destId="{5846D229-797C-45F6-A734-C7C9D6AAC78E}" srcOrd="3" destOrd="0" presId="urn:microsoft.com/office/officeart/2005/8/layout/hierarchy2"/>
    <dgm:cxn modelId="{57AAAF00-BCF9-4A31-828D-FC2A8C7A9D0D}" type="presParOf" srcId="{5846D229-797C-45F6-A734-C7C9D6AAC78E}" destId="{E543CA88-B1CA-4166-B717-D9B8CD002024}" srcOrd="0" destOrd="0" presId="urn:microsoft.com/office/officeart/2005/8/layout/hierarchy2"/>
    <dgm:cxn modelId="{62ADB7B2-659C-4E36-AA31-46B2B655E847}" type="presParOf" srcId="{5846D229-797C-45F6-A734-C7C9D6AAC78E}" destId="{9CF03E08-F201-4A10-80E6-84A95504C379}" srcOrd="1" destOrd="0" presId="urn:microsoft.com/office/officeart/2005/8/layout/hierarchy2"/>
    <dgm:cxn modelId="{CC501C3A-5567-4560-AE4F-D1552EB89DB4}" type="presParOf" srcId="{8A1CC180-59EE-492B-AECA-665C95EC0FB2}" destId="{AE554B98-9F47-432B-AB9C-799D890716CB}" srcOrd="4" destOrd="0" presId="urn:microsoft.com/office/officeart/2005/8/layout/hierarchy2"/>
    <dgm:cxn modelId="{2FD06578-CE7A-4816-BA8F-1BD200A959FD}" type="presParOf" srcId="{AE554B98-9F47-432B-AB9C-799D890716CB}" destId="{B98C6346-F547-4529-B5AB-314DC5DA0A0C}" srcOrd="0" destOrd="0" presId="urn:microsoft.com/office/officeart/2005/8/layout/hierarchy2"/>
    <dgm:cxn modelId="{EA3B11F8-6278-4DFD-BF40-AA3E77164D89}" type="presParOf" srcId="{8A1CC180-59EE-492B-AECA-665C95EC0FB2}" destId="{802530B0-6197-4B12-A013-12BBC6C8C4D0}" srcOrd="5" destOrd="0" presId="urn:microsoft.com/office/officeart/2005/8/layout/hierarchy2"/>
    <dgm:cxn modelId="{7FCDE254-AE68-41D5-8A34-1CE3A62CA85E}" type="presParOf" srcId="{802530B0-6197-4B12-A013-12BBC6C8C4D0}" destId="{19A5524D-91A7-453C-AC90-20CDC9C52E1A}" srcOrd="0" destOrd="0" presId="urn:microsoft.com/office/officeart/2005/8/layout/hierarchy2"/>
    <dgm:cxn modelId="{E9430074-34AD-4027-AA28-B71ABA9C2D20}" type="presParOf" srcId="{802530B0-6197-4B12-A013-12BBC6C8C4D0}" destId="{CCD369D3-38CD-4989-9F63-62F33F12B7C2}" srcOrd="1" destOrd="0" presId="urn:microsoft.com/office/officeart/2005/8/layout/hierarchy2"/>
    <dgm:cxn modelId="{317663D7-A1DD-4623-8086-458197E648B6}" type="presParOf" srcId="{8A1CC180-59EE-492B-AECA-665C95EC0FB2}" destId="{6EDEAD3A-A43F-49D1-B308-987DEAC18E70}" srcOrd="6" destOrd="0" presId="urn:microsoft.com/office/officeart/2005/8/layout/hierarchy2"/>
    <dgm:cxn modelId="{50CD6D05-DA30-42B8-BF41-0DC5D7127E1C}" type="presParOf" srcId="{6EDEAD3A-A43F-49D1-B308-987DEAC18E70}" destId="{480E7967-F90B-4204-98F5-758BDD330F03}" srcOrd="0" destOrd="0" presId="urn:microsoft.com/office/officeart/2005/8/layout/hierarchy2"/>
    <dgm:cxn modelId="{DCECED56-CA05-47F1-8090-4F85AEE741B2}" type="presParOf" srcId="{8A1CC180-59EE-492B-AECA-665C95EC0FB2}" destId="{536AD206-F3AD-412B-AB4C-FA3294BB5461}" srcOrd="7" destOrd="0" presId="urn:microsoft.com/office/officeart/2005/8/layout/hierarchy2"/>
    <dgm:cxn modelId="{92F8FA2D-0E98-4C14-B103-130F6F9A4D5F}" type="presParOf" srcId="{536AD206-F3AD-412B-AB4C-FA3294BB5461}" destId="{94CE27D4-0551-46C7-A2E7-D8A2E74F7315}" srcOrd="0" destOrd="0" presId="urn:microsoft.com/office/officeart/2005/8/layout/hierarchy2"/>
    <dgm:cxn modelId="{690F8F53-077F-4EC0-984A-2F4976C71BAA}" type="presParOf" srcId="{536AD206-F3AD-412B-AB4C-FA3294BB5461}" destId="{BE93FAAE-93C2-4760-8383-BCD212142B81}" srcOrd="1" destOrd="0" presId="urn:microsoft.com/office/officeart/2005/8/layout/hierarchy2"/>
    <dgm:cxn modelId="{F9F7452F-3958-4980-8D0A-0E6ACB7E44B6}" type="presParOf" srcId="{316E119E-EA38-40AB-90E5-52A58CB48F77}" destId="{8486EB55-F780-45A3-BFA4-5CDEC25A9627}" srcOrd="2" destOrd="0" presId="urn:microsoft.com/office/officeart/2005/8/layout/hierarchy2"/>
    <dgm:cxn modelId="{F5967E20-D7DE-44E0-AEC7-C2179855FEBE}" type="presParOf" srcId="{8486EB55-F780-45A3-BFA4-5CDEC25A9627}" destId="{76D04E91-5F3E-406A-88A0-F978148AF45D}" srcOrd="0" destOrd="0" presId="urn:microsoft.com/office/officeart/2005/8/layout/hierarchy2"/>
    <dgm:cxn modelId="{C6528C09-B46A-4492-A7EE-D488645E3E7F}" type="presParOf" srcId="{316E119E-EA38-40AB-90E5-52A58CB48F77}" destId="{E6E88A84-96B3-4409-A7C6-8B6CCF7DBBAB}" srcOrd="3" destOrd="0" presId="urn:microsoft.com/office/officeart/2005/8/layout/hierarchy2"/>
    <dgm:cxn modelId="{5160DD57-41B3-4346-85DB-86728078B0E9}" type="presParOf" srcId="{E6E88A84-96B3-4409-A7C6-8B6CCF7DBBAB}" destId="{EB1B1821-D6B8-4CAF-A4AA-A853B627F03A}" srcOrd="0" destOrd="0" presId="urn:microsoft.com/office/officeart/2005/8/layout/hierarchy2"/>
    <dgm:cxn modelId="{F8917CDD-1B4A-49BD-A83A-C4D7F0D49678}" type="presParOf" srcId="{E6E88A84-96B3-4409-A7C6-8B6CCF7DBBAB}" destId="{1A6BBF0A-C9D3-4E08-A600-5CFC5A771DAB}" srcOrd="1" destOrd="0" presId="urn:microsoft.com/office/officeart/2005/8/layout/hierarchy2"/>
    <dgm:cxn modelId="{AD5FF4DE-519B-4DB4-BE22-136187FDB87E}" type="presParOf" srcId="{1A6BBF0A-C9D3-4E08-A600-5CFC5A771DAB}" destId="{FDDE61EA-1B54-4BD4-82A9-81C72108262E}" srcOrd="0" destOrd="0" presId="urn:microsoft.com/office/officeart/2005/8/layout/hierarchy2"/>
    <dgm:cxn modelId="{6D531007-F37A-4B9C-907B-25A8532AE706}" type="presParOf" srcId="{FDDE61EA-1B54-4BD4-82A9-81C72108262E}" destId="{48AE5271-491B-4A9B-A7F8-09300894C1EB}" srcOrd="0" destOrd="0" presId="urn:microsoft.com/office/officeart/2005/8/layout/hierarchy2"/>
    <dgm:cxn modelId="{9B47CD5A-D22F-475D-BB87-9DCBE445896E}" type="presParOf" srcId="{1A6BBF0A-C9D3-4E08-A600-5CFC5A771DAB}" destId="{09D3140A-D5D3-4823-A51E-AEDE9427A145}" srcOrd="1" destOrd="0" presId="urn:microsoft.com/office/officeart/2005/8/layout/hierarchy2"/>
    <dgm:cxn modelId="{85EA02E9-248F-4586-A4FE-6EE5A7CC801A}" type="presParOf" srcId="{09D3140A-D5D3-4823-A51E-AEDE9427A145}" destId="{70305AC5-E29E-4C55-8D5C-C3CBA80D5948}" srcOrd="0" destOrd="0" presId="urn:microsoft.com/office/officeart/2005/8/layout/hierarchy2"/>
    <dgm:cxn modelId="{5EE8B9F3-E672-4449-A325-24D72D47471C}" type="presParOf" srcId="{09D3140A-D5D3-4823-A51E-AEDE9427A145}" destId="{F9388871-A0F9-462C-97A4-ED31278B3FA4}" srcOrd="1" destOrd="0" presId="urn:microsoft.com/office/officeart/2005/8/layout/hierarchy2"/>
    <dgm:cxn modelId="{3ACD148E-44AF-4434-9529-7CC1B97CF10F}" type="presParOf" srcId="{1A6BBF0A-C9D3-4E08-A600-5CFC5A771DAB}" destId="{02C7BF51-87D0-4EF2-BF9A-F1911A1843AF}" srcOrd="2" destOrd="0" presId="urn:microsoft.com/office/officeart/2005/8/layout/hierarchy2"/>
    <dgm:cxn modelId="{9310B153-259F-405B-A045-FEFBFE21EED6}" type="presParOf" srcId="{02C7BF51-87D0-4EF2-BF9A-F1911A1843AF}" destId="{4324E00A-EB5E-4614-A690-09C561E8B5E7}" srcOrd="0" destOrd="0" presId="urn:microsoft.com/office/officeart/2005/8/layout/hierarchy2"/>
    <dgm:cxn modelId="{30205726-9C3A-4E53-9FE0-F05F8FF23DB8}" type="presParOf" srcId="{1A6BBF0A-C9D3-4E08-A600-5CFC5A771DAB}" destId="{02740EF8-2094-457F-981C-23E4566277C1}" srcOrd="3" destOrd="0" presId="urn:microsoft.com/office/officeart/2005/8/layout/hierarchy2"/>
    <dgm:cxn modelId="{D72B6FEC-50E4-45BE-A28A-2DFAB728C63F}" type="presParOf" srcId="{02740EF8-2094-457F-981C-23E4566277C1}" destId="{BE73AD7B-D8F0-42B9-B735-9812997C7A5C}" srcOrd="0" destOrd="0" presId="urn:microsoft.com/office/officeart/2005/8/layout/hierarchy2"/>
    <dgm:cxn modelId="{D26DD936-2364-4FF7-A4AE-C4F05B648492}" type="presParOf" srcId="{02740EF8-2094-457F-981C-23E4566277C1}" destId="{A7123493-F818-4AAF-BD72-D4F8C13FA8A4}" srcOrd="1" destOrd="0" presId="urn:microsoft.com/office/officeart/2005/8/layout/hierarchy2"/>
    <dgm:cxn modelId="{9725A50E-6A9D-449F-8A2E-2F447C422296}" type="presParOf" srcId="{1A6BBF0A-C9D3-4E08-A600-5CFC5A771DAB}" destId="{AEB901CD-EA5B-4BB7-AD95-E6466EE9FF54}" srcOrd="4" destOrd="0" presId="urn:microsoft.com/office/officeart/2005/8/layout/hierarchy2"/>
    <dgm:cxn modelId="{AD9FCC5B-08F0-4AEF-8F36-77B26EB8D1CF}" type="presParOf" srcId="{AEB901CD-EA5B-4BB7-AD95-E6466EE9FF54}" destId="{F7A12DE2-E09D-4707-8756-85D2AA3C7821}" srcOrd="0" destOrd="0" presId="urn:microsoft.com/office/officeart/2005/8/layout/hierarchy2"/>
    <dgm:cxn modelId="{C03E7D83-68BE-4A3B-AC8B-5B22402E2573}" type="presParOf" srcId="{1A6BBF0A-C9D3-4E08-A600-5CFC5A771DAB}" destId="{419C621B-CAD4-448D-8178-57C6BB5CF0D2}" srcOrd="5" destOrd="0" presId="urn:microsoft.com/office/officeart/2005/8/layout/hierarchy2"/>
    <dgm:cxn modelId="{2D609631-CCFF-41D8-B3CB-611511D5CCCF}" type="presParOf" srcId="{419C621B-CAD4-448D-8178-57C6BB5CF0D2}" destId="{DE172CDE-A219-4352-A576-0E3B4BAB4EA0}" srcOrd="0" destOrd="0" presId="urn:microsoft.com/office/officeart/2005/8/layout/hierarchy2"/>
    <dgm:cxn modelId="{4D5E47D0-EC63-4549-8C69-547C170A3CA0}" type="presParOf" srcId="{419C621B-CAD4-448D-8178-57C6BB5CF0D2}" destId="{FDA22D4D-5AA7-4745-B655-C54CB5BBBACD}" srcOrd="1" destOrd="0" presId="urn:microsoft.com/office/officeart/2005/8/layout/hierarchy2"/>
  </dgm:cxnLst>
  <dgm:bg/>
  <dgm:whole/>
</dgm:dataModel>
</file>

<file path=ppt/diagrams/data14.xml><?xml version="1.0" encoding="utf-8"?>
<dgm:dataModel xmlns:dgm="http://schemas.openxmlformats.org/drawingml/2006/diagram" xmlns:a="http://schemas.openxmlformats.org/drawingml/2006/main">
  <dgm:ptLst>
    <dgm:pt modelId="{78CF9651-099C-4C05-B663-27F1404AAA72}"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85DA0B-C122-4118-AF9A-2514B3AB3B4D}">
      <dgm:prSet phldrT="[Text]" custT="1"/>
      <dgm:spPr/>
      <dgm:t>
        <a:bodyPr/>
        <a:lstStyle/>
        <a:p>
          <a:r>
            <a:rPr lang="en-US" sz="2200" dirty="0" smtClean="0"/>
            <a:t>Fill up the remaining pores between the collagen fibrils</a:t>
          </a:r>
          <a:endParaRPr lang="en-US" sz="2200" dirty="0"/>
        </a:p>
      </dgm:t>
    </dgm:pt>
    <dgm:pt modelId="{87DCF706-6426-4482-BCE0-10CCAA091C40}" type="parTrans" cxnId="{1A520B83-CB8F-4770-B902-DD79AA5E84B6}">
      <dgm:prSet/>
      <dgm:spPr/>
      <dgm:t>
        <a:bodyPr/>
        <a:lstStyle/>
        <a:p>
          <a:endParaRPr lang="en-US"/>
        </a:p>
      </dgm:t>
    </dgm:pt>
    <dgm:pt modelId="{97674BAC-F1E8-41F5-9790-A7EEB7224AEB}" type="sibTrans" cxnId="{1A520B83-CB8F-4770-B902-DD79AA5E84B6}">
      <dgm:prSet/>
      <dgm:spPr/>
      <dgm:t>
        <a:bodyPr/>
        <a:lstStyle/>
        <a:p>
          <a:endParaRPr lang="en-US"/>
        </a:p>
      </dgm:t>
    </dgm:pt>
    <dgm:pt modelId="{DF624548-6437-4567-B679-6990ED4F3114}">
      <dgm:prSet custT="1"/>
      <dgm:spPr/>
      <dgm:t>
        <a:bodyPr/>
        <a:lstStyle/>
        <a:p>
          <a:r>
            <a:rPr lang="en-US" sz="2200" dirty="0" smtClean="0"/>
            <a:t>Form resin tags to seal open dentinal tubules</a:t>
          </a:r>
        </a:p>
      </dgm:t>
    </dgm:pt>
    <dgm:pt modelId="{E1A7D54D-B003-4672-83FD-DF99EE49089C}" type="parTrans" cxnId="{5FDCE8C0-D8D5-4B60-851B-D177DC041271}">
      <dgm:prSet/>
      <dgm:spPr/>
      <dgm:t>
        <a:bodyPr/>
        <a:lstStyle/>
        <a:p>
          <a:endParaRPr lang="en-US"/>
        </a:p>
      </dgm:t>
    </dgm:pt>
    <dgm:pt modelId="{BA2D54BD-07AF-46B5-B7C8-89683B2707C4}" type="sibTrans" cxnId="{5FDCE8C0-D8D5-4B60-851B-D177DC041271}">
      <dgm:prSet/>
      <dgm:spPr/>
      <dgm:t>
        <a:bodyPr/>
        <a:lstStyle/>
        <a:p>
          <a:endParaRPr lang="en-US"/>
        </a:p>
      </dgm:t>
    </dgm:pt>
    <dgm:pt modelId="{1F85059C-DD76-4FB8-B1C0-E4950A29C065}">
      <dgm:prSet custT="1"/>
      <dgm:spPr/>
      <dgm:t>
        <a:bodyPr/>
        <a:lstStyle/>
        <a:p>
          <a:r>
            <a:rPr lang="en-US" sz="2200" dirty="0" smtClean="0"/>
            <a:t>Initiates and advance the polymerization            co polymerizes with the primer</a:t>
          </a:r>
        </a:p>
      </dgm:t>
    </dgm:pt>
    <dgm:pt modelId="{75C0665B-4B38-4C3D-93EF-4595C4573113}" type="parTrans" cxnId="{0C1CFD57-B8C3-4A70-A4DC-3DD1FFDF615D}">
      <dgm:prSet/>
      <dgm:spPr/>
      <dgm:t>
        <a:bodyPr/>
        <a:lstStyle/>
        <a:p>
          <a:endParaRPr lang="en-US"/>
        </a:p>
      </dgm:t>
    </dgm:pt>
    <dgm:pt modelId="{14A88A01-7922-4003-9BAC-501C7D14B1D0}" type="sibTrans" cxnId="{0C1CFD57-B8C3-4A70-A4DC-3DD1FFDF615D}">
      <dgm:prSet/>
      <dgm:spPr/>
      <dgm:t>
        <a:bodyPr/>
        <a:lstStyle/>
        <a:p>
          <a:endParaRPr lang="en-US"/>
        </a:p>
      </dgm:t>
    </dgm:pt>
    <dgm:pt modelId="{ECEC075E-75AB-4B52-92D7-1039F0C33E87}">
      <dgm:prSet custT="1"/>
      <dgm:spPr/>
      <dgm:t>
        <a:bodyPr/>
        <a:lstStyle/>
        <a:p>
          <a:r>
            <a:rPr lang="en-US" sz="2200" i="0" dirty="0" err="1" smtClean="0"/>
            <a:t>Stabilze</a:t>
          </a:r>
          <a:r>
            <a:rPr lang="en-US" sz="2200" i="0" dirty="0" smtClean="0"/>
            <a:t> hybrid layer and form resin tags</a:t>
          </a:r>
        </a:p>
      </dgm:t>
    </dgm:pt>
    <dgm:pt modelId="{525BE1F0-8418-47A5-A13F-AADA8F4011E4}" type="parTrans" cxnId="{780C98F1-BDE2-4FFB-AF62-76E9742697D1}">
      <dgm:prSet/>
      <dgm:spPr/>
      <dgm:t>
        <a:bodyPr/>
        <a:lstStyle/>
        <a:p>
          <a:endParaRPr lang="en-US"/>
        </a:p>
      </dgm:t>
    </dgm:pt>
    <dgm:pt modelId="{6F61E94D-EEFF-4C1A-822D-11ABAF8CEC3D}" type="sibTrans" cxnId="{780C98F1-BDE2-4FFB-AF62-76E9742697D1}">
      <dgm:prSet/>
      <dgm:spPr/>
      <dgm:t>
        <a:bodyPr/>
        <a:lstStyle/>
        <a:p>
          <a:endParaRPr lang="en-US"/>
        </a:p>
      </dgm:t>
    </dgm:pt>
    <dgm:pt modelId="{A51B02C0-5390-4269-99E6-F418E07B3396}" type="pres">
      <dgm:prSet presAssocID="{78CF9651-099C-4C05-B663-27F1404AAA72}" presName="Name0" presStyleCnt="0">
        <dgm:presLayoutVars>
          <dgm:dir/>
          <dgm:resizeHandles val="exact"/>
        </dgm:presLayoutVars>
      </dgm:prSet>
      <dgm:spPr/>
      <dgm:t>
        <a:bodyPr/>
        <a:lstStyle/>
        <a:p>
          <a:endParaRPr lang="en-US"/>
        </a:p>
      </dgm:t>
    </dgm:pt>
    <dgm:pt modelId="{C1D23DBC-43DF-485C-B04A-3BAA7A44D576}" type="pres">
      <dgm:prSet presAssocID="{9E85DA0B-C122-4118-AF9A-2514B3AB3B4D}" presName="Name5" presStyleLbl="vennNode1" presStyleIdx="0" presStyleCnt="4">
        <dgm:presLayoutVars>
          <dgm:bulletEnabled val="1"/>
        </dgm:presLayoutVars>
      </dgm:prSet>
      <dgm:spPr/>
      <dgm:t>
        <a:bodyPr/>
        <a:lstStyle/>
        <a:p>
          <a:endParaRPr lang="en-US"/>
        </a:p>
      </dgm:t>
    </dgm:pt>
    <dgm:pt modelId="{3FC027BF-693E-47D3-8467-547B057E1D69}" type="pres">
      <dgm:prSet presAssocID="{97674BAC-F1E8-41F5-9790-A7EEB7224AEB}" presName="space" presStyleCnt="0"/>
      <dgm:spPr/>
      <dgm:t>
        <a:bodyPr/>
        <a:lstStyle/>
        <a:p>
          <a:endParaRPr lang="en-US"/>
        </a:p>
      </dgm:t>
    </dgm:pt>
    <dgm:pt modelId="{723FF90A-93E0-4709-A771-E9EDDC1A84D2}" type="pres">
      <dgm:prSet presAssocID="{DF624548-6437-4567-B679-6990ED4F3114}" presName="Name5" presStyleLbl="vennNode1" presStyleIdx="1" presStyleCnt="4">
        <dgm:presLayoutVars>
          <dgm:bulletEnabled val="1"/>
        </dgm:presLayoutVars>
      </dgm:prSet>
      <dgm:spPr/>
      <dgm:t>
        <a:bodyPr/>
        <a:lstStyle/>
        <a:p>
          <a:endParaRPr lang="en-US"/>
        </a:p>
      </dgm:t>
    </dgm:pt>
    <dgm:pt modelId="{1127D9F2-BB70-4D9A-ACEE-E59B00D3DAAE}" type="pres">
      <dgm:prSet presAssocID="{BA2D54BD-07AF-46B5-B7C8-89683B2707C4}" presName="space" presStyleCnt="0"/>
      <dgm:spPr/>
      <dgm:t>
        <a:bodyPr/>
        <a:lstStyle/>
        <a:p>
          <a:endParaRPr lang="en-US"/>
        </a:p>
      </dgm:t>
    </dgm:pt>
    <dgm:pt modelId="{C7E3B84E-B348-4FC2-9B4F-53E788DD3BFC}" type="pres">
      <dgm:prSet presAssocID="{1F85059C-DD76-4FB8-B1C0-E4950A29C065}" presName="Name5" presStyleLbl="vennNode1" presStyleIdx="2" presStyleCnt="4" custScaleX="122222">
        <dgm:presLayoutVars>
          <dgm:bulletEnabled val="1"/>
        </dgm:presLayoutVars>
      </dgm:prSet>
      <dgm:spPr/>
      <dgm:t>
        <a:bodyPr/>
        <a:lstStyle/>
        <a:p>
          <a:endParaRPr lang="en-US"/>
        </a:p>
      </dgm:t>
    </dgm:pt>
    <dgm:pt modelId="{76800308-AE8F-4B37-B239-604D13FF00A6}" type="pres">
      <dgm:prSet presAssocID="{14A88A01-7922-4003-9BAC-501C7D14B1D0}" presName="space" presStyleCnt="0"/>
      <dgm:spPr/>
      <dgm:t>
        <a:bodyPr/>
        <a:lstStyle/>
        <a:p>
          <a:endParaRPr lang="en-US"/>
        </a:p>
      </dgm:t>
    </dgm:pt>
    <dgm:pt modelId="{B7CC22FC-A265-4256-9F7A-2A56F609131E}" type="pres">
      <dgm:prSet presAssocID="{ECEC075E-75AB-4B52-92D7-1039F0C33E87}" presName="Name5" presStyleLbl="vennNode1" presStyleIdx="3" presStyleCnt="4">
        <dgm:presLayoutVars>
          <dgm:bulletEnabled val="1"/>
        </dgm:presLayoutVars>
      </dgm:prSet>
      <dgm:spPr/>
      <dgm:t>
        <a:bodyPr/>
        <a:lstStyle/>
        <a:p>
          <a:endParaRPr lang="en-US"/>
        </a:p>
      </dgm:t>
    </dgm:pt>
  </dgm:ptLst>
  <dgm:cxnLst>
    <dgm:cxn modelId="{61F31FE7-9163-4E2F-BA38-B7D6E8C0F9E1}" type="presOf" srcId="{78CF9651-099C-4C05-B663-27F1404AAA72}" destId="{A51B02C0-5390-4269-99E6-F418E07B3396}" srcOrd="0" destOrd="0" presId="urn:microsoft.com/office/officeart/2005/8/layout/venn3"/>
    <dgm:cxn modelId="{5FDCE8C0-D8D5-4B60-851B-D177DC041271}" srcId="{78CF9651-099C-4C05-B663-27F1404AAA72}" destId="{DF624548-6437-4567-B679-6990ED4F3114}" srcOrd="1" destOrd="0" parTransId="{E1A7D54D-B003-4672-83FD-DF99EE49089C}" sibTransId="{BA2D54BD-07AF-46B5-B7C8-89683B2707C4}"/>
    <dgm:cxn modelId="{B258A6D5-72FB-4D38-B037-F42FD36C443B}" type="presOf" srcId="{9E85DA0B-C122-4118-AF9A-2514B3AB3B4D}" destId="{C1D23DBC-43DF-485C-B04A-3BAA7A44D576}" srcOrd="0" destOrd="0" presId="urn:microsoft.com/office/officeart/2005/8/layout/venn3"/>
    <dgm:cxn modelId="{68C5B2CE-68BB-47BA-A628-AD345B492688}" type="presOf" srcId="{DF624548-6437-4567-B679-6990ED4F3114}" destId="{723FF90A-93E0-4709-A771-E9EDDC1A84D2}" srcOrd="0" destOrd="0" presId="urn:microsoft.com/office/officeart/2005/8/layout/venn3"/>
    <dgm:cxn modelId="{8CD72BAB-4820-4387-B589-57C5497100DB}" type="presOf" srcId="{ECEC075E-75AB-4B52-92D7-1039F0C33E87}" destId="{B7CC22FC-A265-4256-9F7A-2A56F609131E}" srcOrd="0" destOrd="0" presId="urn:microsoft.com/office/officeart/2005/8/layout/venn3"/>
    <dgm:cxn modelId="{1A520B83-CB8F-4770-B902-DD79AA5E84B6}" srcId="{78CF9651-099C-4C05-B663-27F1404AAA72}" destId="{9E85DA0B-C122-4118-AF9A-2514B3AB3B4D}" srcOrd="0" destOrd="0" parTransId="{87DCF706-6426-4482-BCE0-10CCAA091C40}" sibTransId="{97674BAC-F1E8-41F5-9790-A7EEB7224AEB}"/>
    <dgm:cxn modelId="{6916BA3D-4661-4E62-9E91-B5C19EE1B835}" type="presOf" srcId="{1F85059C-DD76-4FB8-B1C0-E4950A29C065}" destId="{C7E3B84E-B348-4FC2-9B4F-53E788DD3BFC}" srcOrd="0" destOrd="0" presId="urn:microsoft.com/office/officeart/2005/8/layout/venn3"/>
    <dgm:cxn modelId="{0C1CFD57-B8C3-4A70-A4DC-3DD1FFDF615D}" srcId="{78CF9651-099C-4C05-B663-27F1404AAA72}" destId="{1F85059C-DD76-4FB8-B1C0-E4950A29C065}" srcOrd="2" destOrd="0" parTransId="{75C0665B-4B38-4C3D-93EF-4595C4573113}" sibTransId="{14A88A01-7922-4003-9BAC-501C7D14B1D0}"/>
    <dgm:cxn modelId="{780C98F1-BDE2-4FFB-AF62-76E9742697D1}" srcId="{78CF9651-099C-4C05-B663-27F1404AAA72}" destId="{ECEC075E-75AB-4B52-92D7-1039F0C33E87}" srcOrd="3" destOrd="0" parTransId="{525BE1F0-8418-47A5-A13F-AADA8F4011E4}" sibTransId="{6F61E94D-EEFF-4C1A-822D-11ABAF8CEC3D}"/>
    <dgm:cxn modelId="{369FB243-2E89-4265-A80C-3AE82E98CDFC}" type="presParOf" srcId="{A51B02C0-5390-4269-99E6-F418E07B3396}" destId="{C1D23DBC-43DF-485C-B04A-3BAA7A44D576}" srcOrd="0" destOrd="0" presId="urn:microsoft.com/office/officeart/2005/8/layout/venn3"/>
    <dgm:cxn modelId="{3CB81D1A-E4D9-4538-ACB4-A3598D50DC31}" type="presParOf" srcId="{A51B02C0-5390-4269-99E6-F418E07B3396}" destId="{3FC027BF-693E-47D3-8467-547B057E1D69}" srcOrd="1" destOrd="0" presId="urn:microsoft.com/office/officeart/2005/8/layout/venn3"/>
    <dgm:cxn modelId="{6BE20C16-F4C0-4287-8377-65F31A841301}" type="presParOf" srcId="{A51B02C0-5390-4269-99E6-F418E07B3396}" destId="{723FF90A-93E0-4709-A771-E9EDDC1A84D2}" srcOrd="2" destOrd="0" presId="urn:microsoft.com/office/officeart/2005/8/layout/venn3"/>
    <dgm:cxn modelId="{792259CB-FCB5-406D-A01B-04B596F07E7A}" type="presParOf" srcId="{A51B02C0-5390-4269-99E6-F418E07B3396}" destId="{1127D9F2-BB70-4D9A-ACEE-E59B00D3DAAE}" srcOrd="3" destOrd="0" presId="urn:microsoft.com/office/officeart/2005/8/layout/venn3"/>
    <dgm:cxn modelId="{A005E0AC-EF83-40A7-98E1-1907F592EB4A}" type="presParOf" srcId="{A51B02C0-5390-4269-99E6-F418E07B3396}" destId="{C7E3B84E-B348-4FC2-9B4F-53E788DD3BFC}" srcOrd="4" destOrd="0" presId="urn:microsoft.com/office/officeart/2005/8/layout/venn3"/>
    <dgm:cxn modelId="{660C4591-AC5E-4367-8D06-BBC497B2AF13}" type="presParOf" srcId="{A51B02C0-5390-4269-99E6-F418E07B3396}" destId="{76800308-AE8F-4B37-B239-604D13FF00A6}" srcOrd="5" destOrd="0" presId="urn:microsoft.com/office/officeart/2005/8/layout/venn3"/>
    <dgm:cxn modelId="{EF98CCB0-8B72-44F5-9270-DF9A333CE7F1}" type="presParOf" srcId="{A51B02C0-5390-4269-99E6-F418E07B3396}" destId="{B7CC22FC-A265-4256-9F7A-2A56F609131E}" srcOrd="6" destOrd="0" presId="urn:microsoft.com/office/officeart/2005/8/layout/venn3"/>
  </dgm:cxnLst>
  <dgm:bg/>
  <dgm:whole/>
</dgm:dataModel>
</file>

<file path=ppt/diagrams/data15.xml><?xml version="1.0" encoding="utf-8"?>
<dgm:dataModel xmlns:dgm="http://schemas.openxmlformats.org/drawingml/2006/diagram" xmlns:a="http://schemas.openxmlformats.org/drawingml/2006/main">
  <dgm:ptLst>
    <dgm:pt modelId="{DA6ED4DD-B9C1-453F-8A6C-286EA4CA01CC}" type="doc">
      <dgm:prSet loTypeId="urn:microsoft.com/office/officeart/2005/8/layout/arrow2" loCatId="process" qsTypeId="urn:microsoft.com/office/officeart/2005/8/quickstyle/simple1" qsCatId="simple" csTypeId="urn:microsoft.com/office/officeart/2005/8/colors/accent1_2" csCatId="accent1" phldr="1"/>
      <dgm:spPr/>
    </dgm:pt>
    <dgm:pt modelId="{D370B040-7BB5-40AC-8B74-E29ACE81B125}">
      <dgm:prSet phldrT="[Text]" custT="1"/>
      <dgm:spPr/>
      <dgm:t>
        <a:bodyPr/>
        <a:lstStyle/>
        <a:p>
          <a:r>
            <a:rPr lang="en-US" sz="2200" dirty="0" smtClean="0">
              <a:cs typeface="Times New Roman" pitchFamily="18" charset="0"/>
            </a:rPr>
            <a:t>Complete removal of smear layer </a:t>
          </a:r>
          <a:endParaRPr lang="en-US" sz="2200" dirty="0"/>
        </a:p>
      </dgm:t>
    </dgm:pt>
    <dgm:pt modelId="{4386A5ED-AD1B-465D-9CB9-8CDB659CA66F}" type="parTrans" cxnId="{6CE6879B-E70A-4588-85B3-6F1D377AB42A}">
      <dgm:prSet/>
      <dgm:spPr/>
      <dgm:t>
        <a:bodyPr/>
        <a:lstStyle/>
        <a:p>
          <a:endParaRPr lang="en-US"/>
        </a:p>
      </dgm:t>
    </dgm:pt>
    <dgm:pt modelId="{EB0D918D-1622-43F6-9C7C-E2665C7A819E}" type="sibTrans" cxnId="{6CE6879B-E70A-4588-85B3-6F1D377AB42A}">
      <dgm:prSet/>
      <dgm:spPr/>
      <dgm:t>
        <a:bodyPr/>
        <a:lstStyle/>
        <a:p>
          <a:endParaRPr lang="en-US"/>
        </a:p>
      </dgm:t>
    </dgm:pt>
    <dgm:pt modelId="{F1AEB1CA-611A-407B-AD27-F2D896D9C80C}">
      <dgm:prSet custT="1"/>
      <dgm:spPr/>
      <dgm:t>
        <a:bodyPr/>
        <a:lstStyle/>
        <a:p>
          <a:r>
            <a:rPr lang="en-US" sz="2200" dirty="0" smtClean="0">
              <a:cs typeface="Times New Roman" pitchFamily="18" charset="0"/>
            </a:rPr>
            <a:t>Total etch technique</a:t>
          </a:r>
        </a:p>
      </dgm:t>
    </dgm:pt>
    <dgm:pt modelId="{ACFE4E98-F9F1-4103-B4BE-BEE5CC315FA2}" type="parTrans" cxnId="{8E4FB03D-5611-4DA1-A5F9-ED26C95C12E6}">
      <dgm:prSet/>
      <dgm:spPr/>
      <dgm:t>
        <a:bodyPr/>
        <a:lstStyle/>
        <a:p>
          <a:endParaRPr lang="en-US"/>
        </a:p>
      </dgm:t>
    </dgm:pt>
    <dgm:pt modelId="{C9F76B3D-2CFC-4EBB-BC13-F6BD79A588A7}" type="sibTrans" cxnId="{8E4FB03D-5611-4DA1-A5F9-ED26C95C12E6}">
      <dgm:prSet/>
      <dgm:spPr/>
      <dgm:t>
        <a:bodyPr/>
        <a:lstStyle/>
        <a:p>
          <a:endParaRPr lang="en-US"/>
        </a:p>
      </dgm:t>
    </dgm:pt>
    <dgm:pt modelId="{61A552B9-5CEA-4135-901F-1814E0468109}">
      <dgm:prSet custT="1"/>
      <dgm:spPr/>
      <dgm:t>
        <a:bodyPr/>
        <a:lstStyle/>
        <a:p>
          <a:r>
            <a:rPr lang="en-US" sz="2200" dirty="0" smtClean="0">
              <a:cs typeface="Times New Roman" pitchFamily="18" charset="0"/>
            </a:rPr>
            <a:t>Wet bonding</a:t>
          </a:r>
        </a:p>
      </dgm:t>
    </dgm:pt>
    <dgm:pt modelId="{C280E389-A27A-4CDD-9067-26CF02DC474E}" type="parTrans" cxnId="{9F6607FD-F401-4D68-9D7C-714BF9F5E7AB}">
      <dgm:prSet/>
      <dgm:spPr/>
      <dgm:t>
        <a:bodyPr/>
        <a:lstStyle/>
        <a:p>
          <a:endParaRPr lang="en-US"/>
        </a:p>
      </dgm:t>
    </dgm:pt>
    <dgm:pt modelId="{05F91E63-8F9C-40D5-BAB8-CF36AA0A04E7}" type="sibTrans" cxnId="{9F6607FD-F401-4D68-9D7C-714BF9F5E7AB}">
      <dgm:prSet/>
      <dgm:spPr/>
      <dgm:t>
        <a:bodyPr/>
        <a:lstStyle/>
        <a:p>
          <a:endParaRPr lang="en-US"/>
        </a:p>
      </dgm:t>
    </dgm:pt>
    <dgm:pt modelId="{377D6A66-600E-455D-A23A-954A4C88CBFE}">
      <dgm:prSet custT="1"/>
      <dgm:spPr/>
      <dgm:t>
        <a:bodyPr/>
        <a:lstStyle/>
        <a:p>
          <a:r>
            <a:rPr lang="en-US" sz="2200" dirty="0" smtClean="0">
              <a:cs typeface="Times New Roman" pitchFamily="18" charset="0"/>
            </a:rPr>
            <a:t>Hybrid layer formation</a:t>
          </a:r>
          <a:endParaRPr lang="en-US" sz="2200" dirty="0"/>
        </a:p>
      </dgm:t>
    </dgm:pt>
    <dgm:pt modelId="{FEE5CE8D-6E91-4072-BFAE-7A2B307D94A3}" type="parTrans" cxnId="{73E22B05-8BFC-432A-88FF-A16D1722B9D8}">
      <dgm:prSet/>
      <dgm:spPr/>
      <dgm:t>
        <a:bodyPr/>
        <a:lstStyle/>
        <a:p>
          <a:endParaRPr lang="en-US"/>
        </a:p>
      </dgm:t>
    </dgm:pt>
    <dgm:pt modelId="{A77E834C-2BF3-4CCE-835F-BE8DB59E36CD}" type="sibTrans" cxnId="{73E22B05-8BFC-432A-88FF-A16D1722B9D8}">
      <dgm:prSet/>
      <dgm:spPr/>
      <dgm:t>
        <a:bodyPr/>
        <a:lstStyle/>
        <a:p>
          <a:endParaRPr lang="en-US"/>
        </a:p>
      </dgm:t>
    </dgm:pt>
    <dgm:pt modelId="{7BDFDC7F-359C-419D-8582-C8332BDF2309}" type="pres">
      <dgm:prSet presAssocID="{DA6ED4DD-B9C1-453F-8A6C-286EA4CA01CC}" presName="arrowDiagram" presStyleCnt="0">
        <dgm:presLayoutVars>
          <dgm:chMax val="5"/>
          <dgm:dir/>
          <dgm:resizeHandles val="exact"/>
        </dgm:presLayoutVars>
      </dgm:prSet>
      <dgm:spPr/>
    </dgm:pt>
    <dgm:pt modelId="{12E47390-53A9-4B96-BA3B-6DBAF613AA0C}" type="pres">
      <dgm:prSet presAssocID="{DA6ED4DD-B9C1-453F-8A6C-286EA4CA01CC}" presName="arrow" presStyleLbl="bgShp" presStyleIdx="0" presStyleCnt="1">
        <dgm:style>
          <a:lnRef idx="2">
            <a:schemeClr val="accent6"/>
          </a:lnRef>
          <a:fillRef idx="1">
            <a:schemeClr val="lt1"/>
          </a:fillRef>
          <a:effectRef idx="0">
            <a:schemeClr val="accent6"/>
          </a:effectRef>
          <a:fontRef idx="minor">
            <a:schemeClr val="dk1"/>
          </a:fontRef>
        </dgm:style>
      </dgm:prSet>
      <dgm:spPr/>
    </dgm:pt>
    <dgm:pt modelId="{4BAFBC80-F539-45F1-A2AF-092EB7A6407A}" type="pres">
      <dgm:prSet presAssocID="{DA6ED4DD-B9C1-453F-8A6C-286EA4CA01CC}" presName="arrowDiagram4" presStyleCnt="0"/>
      <dgm:spPr/>
    </dgm:pt>
    <dgm:pt modelId="{F83D66E5-A0CC-471B-BB2B-BEF3E27F06FC}" type="pres">
      <dgm:prSet presAssocID="{D370B040-7BB5-40AC-8B74-E29ACE81B125}" presName="bullet4a" presStyleLbl="node1" presStyleIdx="0" presStyleCnt="4"/>
      <dgm:spPr/>
    </dgm:pt>
    <dgm:pt modelId="{1AE7F36C-9D7F-4396-B468-684B99D3237E}" type="pres">
      <dgm:prSet presAssocID="{D370B040-7BB5-40AC-8B74-E29ACE81B125}" presName="textBox4a" presStyleLbl="revTx" presStyleIdx="0" presStyleCnt="4" custScaleX="198520" custLinFactNeighborX="75165" custLinFactNeighborY="-5042">
        <dgm:presLayoutVars>
          <dgm:bulletEnabled val="1"/>
        </dgm:presLayoutVars>
      </dgm:prSet>
      <dgm:spPr/>
      <dgm:t>
        <a:bodyPr/>
        <a:lstStyle/>
        <a:p>
          <a:endParaRPr lang="en-US"/>
        </a:p>
      </dgm:t>
    </dgm:pt>
    <dgm:pt modelId="{9365883A-11DD-4923-8D56-56EC00B3FF60}" type="pres">
      <dgm:prSet presAssocID="{F1AEB1CA-611A-407B-AD27-F2D896D9C80C}" presName="bullet4b" presStyleLbl="node1" presStyleIdx="1" presStyleCnt="4"/>
      <dgm:spPr/>
    </dgm:pt>
    <dgm:pt modelId="{00607649-105A-4187-9B0B-2D3B0D679C16}" type="pres">
      <dgm:prSet presAssocID="{F1AEB1CA-611A-407B-AD27-F2D896D9C80C}" presName="textBox4b" presStyleLbl="revTx" presStyleIdx="1" presStyleCnt="4" custScaleX="158795" custLinFactNeighborX="63929" custLinFactNeighborY="4267">
        <dgm:presLayoutVars>
          <dgm:bulletEnabled val="1"/>
        </dgm:presLayoutVars>
      </dgm:prSet>
      <dgm:spPr/>
      <dgm:t>
        <a:bodyPr/>
        <a:lstStyle/>
        <a:p>
          <a:endParaRPr lang="en-US"/>
        </a:p>
      </dgm:t>
    </dgm:pt>
    <dgm:pt modelId="{5C899EEF-C033-428E-93B7-DCF0E9D4F2DC}" type="pres">
      <dgm:prSet presAssocID="{61A552B9-5CEA-4135-901F-1814E0468109}" presName="bullet4c" presStyleLbl="node1" presStyleIdx="2" presStyleCnt="4"/>
      <dgm:spPr/>
    </dgm:pt>
    <dgm:pt modelId="{2CA03FAB-3585-4CF7-A184-98F07CD2F8F5}" type="pres">
      <dgm:prSet presAssocID="{61A552B9-5CEA-4135-901F-1814E0468109}" presName="textBox4c" presStyleLbl="revTx" presStyleIdx="2" presStyleCnt="4" custScaleX="100892" custScaleY="31230" custLinFactNeighborX="33519" custLinFactNeighborY="-23382">
        <dgm:presLayoutVars>
          <dgm:bulletEnabled val="1"/>
        </dgm:presLayoutVars>
      </dgm:prSet>
      <dgm:spPr/>
      <dgm:t>
        <a:bodyPr/>
        <a:lstStyle/>
        <a:p>
          <a:endParaRPr lang="en-US"/>
        </a:p>
      </dgm:t>
    </dgm:pt>
    <dgm:pt modelId="{F4E11E58-4B60-4E92-BFEF-F938CCF6037A}" type="pres">
      <dgm:prSet presAssocID="{377D6A66-600E-455D-A23A-954A4C88CBFE}" presName="bullet4d" presStyleLbl="node1" presStyleIdx="3" presStyleCnt="4"/>
      <dgm:spPr/>
    </dgm:pt>
    <dgm:pt modelId="{0B9852C6-3CDA-4445-8BA7-7AEE48756038}" type="pres">
      <dgm:prSet presAssocID="{377D6A66-600E-455D-A23A-954A4C88CBFE}" presName="textBox4d" presStyleLbl="revTx" presStyleIdx="3" presStyleCnt="4" custScaleX="101413" custScaleY="27266" custLinFactNeighborX="0" custLinFactNeighborY="-7845">
        <dgm:presLayoutVars>
          <dgm:bulletEnabled val="1"/>
        </dgm:presLayoutVars>
      </dgm:prSet>
      <dgm:spPr/>
      <dgm:t>
        <a:bodyPr/>
        <a:lstStyle/>
        <a:p>
          <a:endParaRPr lang="en-US"/>
        </a:p>
      </dgm:t>
    </dgm:pt>
  </dgm:ptLst>
  <dgm:cxnLst>
    <dgm:cxn modelId="{6CE6879B-E70A-4588-85B3-6F1D377AB42A}" srcId="{DA6ED4DD-B9C1-453F-8A6C-286EA4CA01CC}" destId="{D370B040-7BB5-40AC-8B74-E29ACE81B125}" srcOrd="0" destOrd="0" parTransId="{4386A5ED-AD1B-465D-9CB9-8CDB659CA66F}" sibTransId="{EB0D918D-1622-43F6-9C7C-E2665C7A819E}"/>
    <dgm:cxn modelId="{6090DDED-CC4E-4E51-899D-56C901602486}" type="presOf" srcId="{F1AEB1CA-611A-407B-AD27-F2D896D9C80C}" destId="{00607649-105A-4187-9B0B-2D3B0D679C16}" srcOrd="0" destOrd="0" presId="urn:microsoft.com/office/officeart/2005/8/layout/arrow2"/>
    <dgm:cxn modelId="{8E4FB03D-5611-4DA1-A5F9-ED26C95C12E6}" srcId="{DA6ED4DD-B9C1-453F-8A6C-286EA4CA01CC}" destId="{F1AEB1CA-611A-407B-AD27-F2D896D9C80C}" srcOrd="1" destOrd="0" parTransId="{ACFE4E98-F9F1-4103-B4BE-BEE5CC315FA2}" sibTransId="{C9F76B3D-2CFC-4EBB-BC13-F6BD79A588A7}"/>
    <dgm:cxn modelId="{73E22B05-8BFC-432A-88FF-A16D1722B9D8}" srcId="{DA6ED4DD-B9C1-453F-8A6C-286EA4CA01CC}" destId="{377D6A66-600E-455D-A23A-954A4C88CBFE}" srcOrd="3" destOrd="0" parTransId="{FEE5CE8D-6E91-4072-BFAE-7A2B307D94A3}" sibTransId="{A77E834C-2BF3-4CCE-835F-BE8DB59E36CD}"/>
    <dgm:cxn modelId="{8729DECD-64B8-4468-AA5D-EC9055EA8279}" type="presOf" srcId="{D370B040-7BB5-40AC-8B74-E29ACE81B125}" destId="{1AE7F36C-9D7F-4396-B468-684B99D3237E}" srcOrd="0" destOrd="0" presId="urn:microsoft.com/office/officeart/2005/8/layout/arrow2"/>
    <dgm:cxn modelId="{9F6607FD-F401-4D68-9D7C-714BF9F5E7AB}" srcId="{DA6ED4DD-B9C1-453F-8A6C-286EA4CA01CC}" destId="{61A552B9-5CEA-4135-901F-1814E0468109}" srcOrd="2" destOrd="0" parTransId="{C280E389-A27A-4CDD-9067-26CF02DC474E}" sibTransId="{05F91E63-8F9C-40D5-BAB8-CF36AA0A04E7}"/>
    <dgm:cxn modelId="{7C7D34A7-D7DE-44AF-8F49-5EACA20F99BA}" type="presOf" srcId="{377D6A66-600E-455D-A23A-954A4C88CBFE}" destId="{0B9852C6-3CDA-4445-8BA7-7AEE48756038}" srcOrd="0" destOrd="0" presId="urn:microsoft.com/office/officeart/2005/8/layout/arrow2"/>
    <dgm:cxn modelId="{F1C31990-E46D-4690-9BD3-4E623EF19DF0}" type="presOf" srcId="{DA6ED4DD-B9C1-453F-8A6C-286EA4CA01CC}" destId="{7BDFDC7F-359C-419D-8582-C8332BDF2309}" srcOrd="0" destOrd="0" presId="urn:microsoft.com/office/officeart/2005/8/layout/arrow2"/>
    <dgm:cxn modelId="{26653B72-F7C9-4F82-BCEF-0920704FD813}" type="presOf" srcId="{61A552B9-5CEA-4135-901F-1814E0468109}" destId="{2CA03FAB-3585-4CF7-A184-98F07CD2F8F5}" srcOrd="0" destOrd="0" presId="urn:microsoft.com/office/officeart/2005/8/layout/arrow2"/>
    <dgm:cxn modelId="{26C18DEF-FE7F-4BE2-8C67-FDA36CCF9F2A}" type="presParOf" srcId="{7BDFDC7F-359C-419D-8582-C8332BDF2309}" destId="{12E47390-53A9-4B96-BA3B-6DBAF613AA0C}" srcOrd="0" destOrd="0" presId="urn:microsoft.com/office/officeart/2005/8/layout/arrow2"/>
    <dgm:cxn modelId="{9288C286-E65C-45AA-9955-E178B25D0954}" type="presParOf" srcId="{7BDFDC7F-359C-419D-8582-C8332BDF2309}" destId="{4BAFBC80-F539-45F1-A2AF-092EB7A6407A}" srcOrd="1" destOrd="0" presId="urn:microsoft.com/office/officeart/2005/8/layout/arrow2"/>
    <dgm:cxn modelId="{565F4611-7497-4FA6-92BC-ECC596D20103}" type="presParOf" srcId="{4BAFBC80-F539-45F1-A2AF-092EB7A6407A}" destId="{F83D66E5-A0CC-471B-BB2B-BEF3E27F06FC}" srcOrd="0" destOrd="0" presId="urn:microsoft.com/office/officeart/2005/8/layout/arrow2"/>
    <dgm:cxn modelId="{BDC869B6-EC16-4303-B83D-6530FDAC6937}" type="presParOf" srcId="{4BAFBC80-F539-45F1-A2AF-092EB7A6407A}" destId="{1AE7F36C-9D7F-4396-B468-684B99D3237E}" srcOrd="1" destOrd="0" presId="urn:microsoft.com/office/officeart/2005/8/layout/arrow2"/>
    <dgm:cxn modelId="{06F24071-20E3-4E6E-800B-974C45E2169D}" type="presParOf" srcId="{4BAFBC80-F539-45F1-A2AF-092EB7A6407A}" destId="{9365883A-11DD-4923-8D56-56EC00B3FF60}" srcOrd="2" destOrd="0" presId="urn:microsoft.com/office/officeart/2005/8/layout/arrow2"/>
    <dgm:cxn modelId="{986CD2A5-76E7-4DFF-9CC4-791D2CD25561}" type="presParOf" srcId="{4BAFBC80-F539-45F1-A2AF-092EB7A6407A}" destId="{00607649-105A-4187-9B0B-2D3B0D679C16}" srcOrd="3" destOrd="0" presId="urn:microsoft.com/office/officeart/2005/8/layout/arrow2"/>
    <dgm:cxn modelId="{E5EC38AB-B94E-47DD-A2D6-C1E00A8E4761}" type="presParOf" srcId="{4BAFBC80-F539-45F1-A2AF-092EB7A6407A}" destId="{5C899EEF-C033-428E-93B7-DCF0E9D4F2DC}" srcOrd="4" destOrd="0" presId="urn:microsoft.com/office/officeart/2005/8/layout/arrow2"/>
    <dgm:cxn modelId="{58541723-BDB8-4925-9615-D8168D2E6307}" type="presParOf" srcId="{4BAFBC80-F539-45F1-A2AF-092EB7A6407A}" destId="{2CA03FAB-3585-4CF7-A184-98F07CD2F8F5}" srcOrd="5" destOrd="0" presId="urn:microsoft.com/office/officeart/2005/8/layout/arrow2"/>
    <dgm:cxn modelId="{4A3E3716-06ED-41C2-A46D-4649E770C499}" type="presParOf" srcId="{4BAFBC80-F539-45F1-A2AF-092EB7A6407A}" destId="{F4E11E58-4B60-4E92-BFEF-F938CCF6037A}" srcOrd="6" destOrd="0" presId="urn:microsoft.com/office/officeart/2005/8/layout/arrow2"/>
    <dgm:cxn modelId="{43D8A3E3-CC14-4ECC-A6B8-C7152294DF7A}" type="presParOf" srcId="{4BAFBC80-F539-45F1-A2AF-092EB7A6407A}" destId="{0B9852C6-3CDA-4445-8BA7-7AEE48756038}" srcOrd="7" destOrd="0" presId="urn:microsoft.com/office/officeart/2005/8/layout/arrow2"/>
  </dgm:cxnLst>
  <dgm:bg/>
  <dgm:whole/>
</dgm:dataModel>
</file>

<file path=ppt/diagrams/data16.xml><?xml version="1.0" encoding="utf-8"?>
<dgm:dataModel xmlns:dgm="http://schemas.openxmlformats.org/drawingml/2006/diagram" xmlns:a="http://schemas.openxmlformats.org/drawingml/2006/main">
  <dgm:ptLst>
    <dgm:pt modelId="{C02557C7-6903-4C66-8A54-5352057F7743}" type="doc">
      <dgm:prSet loTypeId="urn:microsoft.com/office/officeart/2005/8/layout/hList1" loCatId="list" qsTypeId="urn:microsoft.com/office/officeart/2005/8/quickstyle/simple4" qsCatId="simple" csTypeId="urn:microsoft.com/office/officeart/2005/8/colors/colorful5" csCatId="colorful" phldr="1"/>
      <dgm:spPr/>
      <dgm:t>
        <a:bodyPr/>
        <a:lstStyle/>
        <a:p>
          <a:endParaRPr lang="en-US"/>
        </a:p>
      </dgm:t>
    </dgm:pt>
    <dgm:pt modelId="{E12D3B31-EB25-4271-9E97-2CB6E14B7904}">
      <dgm:prSet phldrT="[Text]" custT="1"/>
      <dgm:spPr/>
      <dgm:t>
        <a:bodyPr/>
        <a:lstStyle/>
        <a:p>
          <a:pPr algn="l">
            <a:lnSpc>
              <a:spcPct val="100000"/>
            </a:lnSpc>
          </a:pPr>
          <a:r>
            <a:rPr lang="en-US" sz="2200" dirty="0" smtClean="0"/>
            <a:t>Removal phase</a:t>
          </a:r>
          <a:endParaRPr lang="en-US" sz="2200" dirty="0"/>
        </a:p>
      </dgm:t>
    </dgm:pt>
    <dgm:pt modelId="{DCA14B39-2B65-4ECA-B107-9A85D7B9E302}" type="parTrans" cxnId="{9EADFDA6-7AAF-4D19-AA5C-E8945471DD87}">
      <dgm:prSet/>
      <dgm:spPr/>
      <dgm:t>
        <a:bodyPr/>
        <a:lstStyle/>
        <a:p>
          <a:endParaRPr lang="en-US"/>
        </a:p>
      </dgm:t>
    </dgm:pt>
    <dgm:pt modelId="{15119759-E5CA-47F0-93EA-0975FC61BABD}" type="sibTrans" cxnId="{9EADFDA6-7AAF-4D19-AA5C-E8945471DD87}">
      <dgm:prSet/>
      <dgm:spPr/>
      <dgm:t>
        <a:bodyPr/>
        <a:lstStyle/>
        <a:p>
          <a:endParaRPr lang="en-US"/>
        </a:p>
      </dgm:t>
    </dgm:pt>
    <dgm:pt modelId="{4EDEAE21-1069-408F-B3C3-05CF77D9DDB7}">
      <dgm:prSet custT="1"/>
      <dgm:spPr/>
      <dgm:t>
        <a:bodyPr/>
        <a:lstStyle/>
        <a:p>
          <a:pPr algn="l">
            <a:lnSpc>
              <a:spcPct val="100000"/>
            </a:lnSpc>
          </a:pPr>
          <a:r>
            <a:rPr lang="en-US" sz="2200" dirty="0" smtClean="0"/>
            <a:t>Removing calcium phosphate </a:t>
          </a:r>
        </a:p>
      </dgm:t>
    </dgm:pt>
    <dgm:pt modelId="{850EB86A-7882-470C-B18A-718738F14E69}" type="parTrans" cxnId="{4F77D2BD-301E-4A7E-8640-22689BCF352F}">
      <dgm:prSet/>
      <dgm:spPr/>
      <dgm:t>
        <a:bodyPr/>
        <a:lstStyle/>
        <a:p>
          <a:endParaRPr lang="en-US"/>
        </a:p>
      </dgm:t>
    </dgm:pt>
    <dgm:pt modelId="{267A9388-6891-4D34-B578-05463E2FD29C}" type="sibTrans" cxnId="{4F77D2BD-301E-4A7E-8640-22689BCF352F}">
      <dgm:prSet/>
      <dgm:spPr/>
      <dgm:t>
        <a:bodyPr/>
        <a:lstStyle/>
        <a:p>
          <a:endParaRPr lang="en-US"/>
        </a:p>
      </dgm:t>
    </dgm:pt>
    <dgm:pt modelId="{B16FB6B6-02DA-46B1-9C02-845B78AEDB57}">
      <dgm:prSet custT="1"/>
      <dgm:spPr/>
      <dgm:t>
        <a:bodyPr/>
        <a:lstStyle/>
        <a:p>
          <a:pPr algn="l">
            <a:lnSpc>
              <a:spcPct val="100000"/>
            </a:lnSpc>
          </a:pPr>
          <a:r>
            <a:rPr lang="en-US" sz="2200" dirty="0" smtClean="0"/>
            <a:t>Micro porosities exposed at both the enamel and dentin tooth     surface</a:t>
          </a:r>
        </a:p>
      </dgm:t>
    </dgm:pt>
    <dgm:pt modelId="{B2956CAD-D9A8-4C3D-B793-522088AE23C8}" type="parTrans" cxnId="{0DCBE031-30C8-4C65-9875-5F8CD6BC978F}">
      <dgm:prSet/>
      <dgm:spPr/>
      <dgm:t>
        <a:bodyPr/>
        <a:lstStyle/>
        <a:p>
          <a:endParaRPr lang="en-US"/>
        </a:p>
      </dgm:t>
    </dgm:pt>
    <dgm:pt modelId="{750E653D-5283-45D3-95FA-C54B310DB941}" type="sibTrans" cxnId="{0DCBE031-30C8-4C65-9875-5F8CD6BC978F}">
      <dgm:prSet/>
      <dgm:spPr/>
      <dgm:t>
        <a:bodyPr/>
        <a:lstStyle/>
        <a:p>
          <a:endParaRPr lang="en-US"/>
        </a:p>
      </dgm:t>
    </dgm:pt>
    <dgm:pt modelId="{AEB1FC84-EB02-4C25-9561-F52CD4EC4FDF}">
      <dgm:prSet custT="1"/>
      <dgm:spPr/>
      <dgm:t>
        <a:bodyPr/>
        <a:lstStyle/>
        <a:p>
          <a:pPr algn="l">
            <a:lnSpc>
              <a:spcPct val="100000"/>
            </a:lnSpc>
          </a:pPr>
          <a:r>
            <a:rPr lang="en-US" sz="2200" dirty="0" smtClean="0"/>
            <a:t>Hybridization phase</a:t>
          </a:r>
        </a:p>
      </dgm:t>
    </dgm:pt>
    <dgm:pt modelId="{36A84B62-72FC-4A13-9BE6-F2DF44B5476B}" type="parTrans" cxnId="{FF20D7DA-E41D-4EA7-9AAE-882327B56C02}">
      <dgm:prSet/>
      <dgm:spPr/>
      <dgm:t>
        <a:bodyPr/>
        <a:lstStyle/>
        <a:p>
          <a:endParaRPr lang="en-US"/>
        </a:p>
      </dgm:t>
    </dgm:pt>
    <dgm:pt modelId="{BE456D92-973B-409E-9AD5-0B22CF2FD1F7}" type="sibTrans" cxnId="{FF20D7DA-E41D-4EA7-9AAE-882327B56C02}">
      <dgm:prSet/>
      <dgm:spPr/>
      <dgm:t>
        <a:bodyPr/>
        <a:lstStyle/>
        <a:p>
          <a:endParaRPr lang="en-US"/>
        </a:p>
      </dgm:t>
    </dgm:pt>
    <dgm:pt modelId="{84088836-2E1D-4A33-89D6-4D007B7C0AB9}">
      <dgm:prSet custT="1"/>
      <dgm:spPr/>
      <dgm:t>
        <a:bodyPr/>
        <a:lstStyle/>
        <a:p>
          <a:pPr algn="l">
            <a:lnSpc>
              <a:spcPct val="100000"/>
            </a:lnSpc>
          </a:pPr>
          <a:r>
            <a:rPr lang="en-US" sz="2200" dirty="0" smtClean="0"/>
            <a:t>Infiltration  of resin monomers by diffusion</a:t>
          </a:r>
        </a:p>
      </dgm:t>
    </dgm:pt>
    <dgm:pt modelId="{3D71E87D-B689-49B6-9304-1DD4349BA4B1}" type="parTrans" cxnId="{D9217D06-5918-4EB3-8E92-7CAB69CD9C3A}">
      <dgm:prSet/>
      <dgm:spPr/>
      <dgm:t>
        <a:bodyPr/>
        <a:lstStyle/>
        <a:p>
          <a:endParaRPr lang="en-US"/>
        </a:p>
      </dgm:t>
    </dgm:pt>
    <dgm:pt modelId="{2F168E6E-8BFE-44AF-A117-7699EBBDE438}" type="sibTrans" cxnId="{D9217D06-5918-4EB3-8E92-7CAB69CD9C3A}">
      <dgm:prSet/>
      <dgm:spPr/>
      <dgm:t>
        <a:bodyPr/>
        <a:lstStyle/>
        <a:p>
          <a:endParaRPr lang="en-US"/>
        </a:p>
      </dgm:t>
    </dgm:pt>
    <dgm:pt modelId="{C174CCD0-A2BF-460C-A524-A66DF237664F}">
      <dgm:prSet custT="1"/>
      <dgm:spPr/>
      <dgm:t>
        <a:bodyPr/>
        <a:lstStyle/>
        <a:p>
          <a:pPr algn="l">
            <a:lnSpc>
              <a:spcPct val="100000"/>
            </a:lnSpc>
          </a:pPr>
          <a:r>
            <a:rPr lang="en-US" sz="2200" dirty="0" smtClean="0"/>
            <a:t>In situ polymerization of resin within the created surface micro porosities</a:t>
          </a:r>
        </a:p>
      </dgm:t>
    </dgm:pt>
    <dgm:pt modelId="{A2AA2B1A-15F5-42A8-935D-99F53E7C9950}" type="parTrans" cxnId="{0732AFF3-E983-4A13-AF5C-7DEBD3DCEB00}">
      <dgm:prSet/>
      <dgm:spPr/>
      <dgm:t>
        <a:bodyPr/>
        <a:lstStyle/>
        <a:p>
          <a:endParaRPr lang="en-US"/>
        </a:p>
      </dgm:t>
    </dgm:pt>
    <dgm:pt modelId="{AC844820-F37A-45F7-B1BC-45A631D2D416}" type="sibTrans" cxnId="{0732AFF3-E983-4A13-AF5C-7DEBD3DCEB00}">
      <dgm:prSet/>
      <dgm:spPr/>
      <dgm:t>
        <a:bodyPr/>
        <a:lstStyle/>
        <a:p>
          <a:endParaRPr lang="en-US"/>
        </a:p>
      </dgm:t>
    </dgm:pt>
    <dgm:pt modelId="{9DF197A4-FBD2-4F0B-B3D0-49BED98BEE91}">
      <dgm:prSet custT="1"/>
      <dgm:spPr/>
      <dgm:t>
        <a:bodyPr/>
        <a:lstStyle/>
        <a:p>
          <a:pPr algn="l">
            <a:lnSpc>
              <a:spcPct val="100000"/>
            </a:lnSpc>
          </a:pPr>
          <a:r>
            <a:rPr lang="en-US" sz="2200" dirty="0" smtClean="0"/>
            <a:t>Micro mechanical interlocking</a:t>
          </a:r>
        </a:p>
      </dgm:t>
    </dgm:pt>
    <dgm:pt modelId="{F142C593-D198-4710-9307-75702F1586F7}" type="parTrans" cxnId="{AAF7A46A-D1BC-41BD-B872-988E14FD4AEE}">
      <dgm:prSet/>
      <dgm:spPr/>
      <dgm:t>
        <a:bodyPr/>
        <a:lstStyle/>
        <a:p>
          <a:endParaRPr lang="en-US"/>
        </a:p>
      </dgm:t>
    </dgm:pt>
    <dgm:pt modelId="{13C1F4AF-54E5-427A-88C1-AAB410C479DF}" type="sibTrans" cxnId="{AAF7A46A-D1BC-41BD-B872-988E14FD4AEE}">
      <dgm:prSet/>
      <dgm:spPr/>
      <dgm:t>
        <a:bodyPr/>
        <a:lstStyle/>
        <a:p>
          <a:endParaRPr lang="en-US"/>
        </a:p>
      </dgm:t>
    </dgm:pt>
    <dgm:pt modelId="{08F14765-82D1-4CD7-9802-9EC98464D35E}" type="pres">
      <dgm:prSet presAssocID="{C02557C7-6903-4C66-8A54-5352057F7743}" presName="Name0" presStyleCnt="0">
        <dgm:presLayoutVars>
          <dgm:dir/>
          <dgm:animLvl val="lvl"/>
          <dgm:resizeHandles val="exact"/>
        </dgm:presLayoutVars>
      </dgm:prSet>
      <dgm:spPr/>
      <dgm:t>
        <a:bodyPr/>
        <a:lstStyle/>
        <a:p>
          <a:endParaRPr lang="en-US"/>
        </a:p>
      </dgm:t>
    </dgm:pt>
    <dgm:pt modelId="{F725121E-FC75-455B-9539-749722D3E353}" type="pres">
      <dgm:prSet presAssocID="{E12D3B31-EB25-4271-9E97-2CB6E14B7904}" presName="composite" presStyleCnt="0"/>
      <dgm:spPr/>
      <dgm:t>
        <a:bodyPr/>
        <a:lstStyle/>
        <a:p>
          <a:endParaRPr lang="en-US"/>
        </a:p>
      </dgm:t>
    </dgm:pt>
    <dgm:pt modelId="{C95A2F19-6621-4958-A4DE-A35BDD624CDA}" type="pres">
      <dgm:prSet presAssocID="{E12D3B31-EB25-4271-9E97-2CB6E14B7904}" presName="parTx" presStyleLbl="alignNode1" presStyleIdx="0" presStyleCnt="2">
        <dgm:presLayoutVars>
          <dgm:chMax val="0"/>
          <dgm:chPref val="0"/>
          <dgm:bulletEnabled val="1"/>
        </dgm:presLayoutVars>
      </dgm:prSet>
      <dgm:spPr/>
      <dgm:t>
        <a:bodyPr/>
        <a:lstStyle/>
        <a:p>
          <a:endParaRPr lang="en-US"/>
        </a:p>
      </dgm:t>
    </dgm:pt>
    <dgm:pt modelId="{FF9E0149-C7FB-4798-8020-A5E9F3C59E00}" type="pres">
      <dgm:prSet presAssocID="{E12D3B31-EB25-4271-9E97-2CB6E14B7904}" presName="desTx" presStyleLbl="alignAccFollowNode1" presStyleIdx="0" presStyleCnt="2">
        <dgm:presLayoutVars>
          <dgm:bulletEnabled val="1"/>
        </dgm:presLayoutVars>
      </dgm:prSet>
      <dgm:spPr/>
      <dgm:t>
        <a:bodyPr/>
        <a:lstStyle/>
        <a:p>
          <a:endParaRPr lang="en-US"/>
        </a:p>
      </dgm:t>
    </dgm:pt>
    <dgm:pt modelId="{E0B616A4-9F24-44FF-8413-7F45BDD0C4F4}" type="pres">
      <dgm:prSet presAssocID="{15119759-E5CA-47F0-93EA-0975FC61BABD}" presName="space" presStyleCnt="0"/>
      <dgm:spPr/>
      <dgm:t>
        <a:bodyPr/>
        <a:lstStyle/>
        <a:p>
          <a:endParaRPr lang="en-US"/>
        </a:p>
      </dgm:t>
    </dgm:pt>
    <dgm:pt modelId="{9510C310-8337-47FE-9FDF-35390FEBEF65}" type="pres">
      <dgm:prSet presAssocID="{AEB1FC84-EB02-4C25-9561-F52CD4EC4FDF}" presName="composite" presStyleCnt="0"/>
      <dgm:spPr/>
      <dgm:t>
        <a:bodyPr/>
        <a:lstStyle/>
        <a:p>
          <a:endParaRPr lang="en-US"/>
        </a:p>
      </dgm:t>
    </dgm:pt>
    <dgm:pt modelId="{28239D34-D89B-418D-9316-5EC609730182}" type="pres">
      <dgm:prSet presAssocID="{AEB1FC84-EB02-4C25-9561-F52CD4EC4FDF}" presName="parTx" presStyleLbl="alignNode1" presStyleIdx="1" presStyleCnt="2">
        <dgm:presLayoutVars>
          <dgm:chMax val="0"/>
          <dgm:chPref val="0"/>
          <dgm:bulletEnabled val="1"/>
        </dgm:presLayoutVars>
      </dgm:prSet>
      <dgm:spPr/>
      <dgm:t>
        <a:bodyPr/>
        <a:lstStyle/>
        <a:p>
          <a:endParaRPr lang="en-US"/>
        </a:p>
      </dgm:t>
    </dgm:pt>
    <dgm:pt modelId="{2D91F45C-679F-4C60-BC82-22BAE8DA982A}" type="pres">
      <dgm:prSet presAssocID="{AEB1FC84-EB02-4C25-9561-F52CD4EC4FDF}" presName="desTx" presStyleLbl="alignAccFollowNode1" presStyleIdx="1" presStyleCnt="2">
        <dgm:presLayoutVars>
          <dgm:bulletEnabled val="1"/>
        </dgm:presLayoutVars>
      </dgm:prSet>
      <dgm:spPr/>
      <dgm:t>
        <a:bodyPr/>
        <a:lstStyle/>
        <a:p>
          <a:endParaRPr lang="en-US"/>
        </a:p>
      </dgm:t>
    </dgm:pt>
  </dgm:ptLst>
  <dgm:cxnLst>
    <dgm:cxn modelId="{0DCBE031-30C8-4C65-9875-5F8CD6BC978F}" srcId="{E12D3B31-EB25-4271-9E97-2CB6E14B7904}" destId="{B16FB6B6-02DA-46B1-9C02-845B78AEDB57}" srcOrd="1" destOrd="0" parTransId="{B2956CAD-D9A8-4C3D-B793-522088AE23C8}" sibTransId="{750E653D-5283-45D3-95FA-C54B310DB941}"/>
    <dgm:cxn modelId="{0732AFF3-E983-4A13-AF5C-7DEBD3DCEB00}" srcId="{AEB1FC84-EB02-4C25-9561-F52CD4EC4FDF}" destId="{C174CCD0-A2BF-460C-A524-A66DF237664F}" srcOrd="1" destOrd="0" parTransId="{A2AA2B1A-15F5-42A8-935D-99F53E7C9950}" sibTransId="{AC844820-F37A-45F7-B1BC-45A631D2D416}"/>
    <dgm:cxn modelId="{AAF7A46A-D1BC-41BD-B872-988E14FD4AEE}" srcId="{AEB1FC84-EB02-4C25-9561-F52CD4EC4FDF}" destId="{9DF197A4-FBD2-4F0B-B3D0-49BED98BEE91}" srcOrd="2" destOrd="0" parTransId="{F142C593-D198-4710-9307-75702F1586F7}" sibTransId="{13C1F4AF-54E5-427A-88C1-AAB410C479DF}"/>
    <dgm:cxn modelId="{D9217D06-5918-4EB3-8E92-7CAB69CD9C3A}" srcId="{AEB1FC84-EB02-4C25-9561-F52CD4EC4FDF}" destId="{84088836-2E1D-4A33-89D6-4D007B7C0AB9}" srcOrd="0" destOrd="0" parTransId="{3D71E87D-B689-49B6-9304-1DD4349BA4B1}" sibTransId="{2F168E6E-8BFE-44AF-A117-7699EBBDE438}"/>
    <dgm:cxn modelId="{9EADFDA6-7AAF-4D19-AA5C-E8945471DD87}" srcId="{C02557C7-6903-4C66-8A54-5352057F7743}" destId="{E12D3B31-EB25-4271-9E97-2CB6E14B7904}" srcOrd="0" destOrd="0" parTransId="{DCA14B39-2B65-4ECA-B107-9A85D7B9E302}" sibTransId="{15119759-E5CA-47F0-93EA-0975FC61BABD}"/>
    <dgm:cxn modelId="{FF20D7DA-E41D-4EA7-9AAE-882327B56C02}" srcId="{C02557C7-6903-4C66-8A54-5352057F7743}" destId="{AEB1FC84-EB02-4C25-9561-F52CD4EC4FDF}" srcOrd="1" destOrd="0" parTransId="{36A84B62-72FC-4A13-9BE6-F2DF44B5476B}" sibTransId="{BE456D92-973B-409E-9AD5-0B22CF2FD1F7}"/>
    <dgm:cxn modelId="{94089494-8641-49ED-8329-1EBDFE06E8C1}" type="presOf" srcId="{E12D3B31-EB25-4271-9E97-2CB6E14B7904}" destId="{C95A2F19-6621-4958-A4DE-A35BDD624CDA}" srcOrd="0" destOrd="0" presId="urn:microsoft.com/office/officeart/2005/8/layout/hList1"/>
    <dgm:cxn modelId="{FFA0A320-3760-4E77-BCCB-E685EF7BF758}" type="presOf" srcId="{9DF197A4-FBD2-4F0B-B3D0-49BED98BEE91}" destId="{2D91F45C-679F-4C60-BC82-22BAE8DA982A}" srcOrd="0" destOrd="2" presId="urn:microsoft.com/office/officeart/2005/8/layout/hList1"/>
    <dgm:cxn modelId="{633C6698-51C0-4E52-99C6-3AC89C2A7310}" type="presOf" srcId="{B16FB6B6-02DA-46B1-9C02-845B78AEDB57}" destId="{FF9E0149-C7FB-4798-8020-A5E9F3C59E00}" srcOrd="0" destOrd="1" presId="urn:microsoft.com/office/officeart/2005/8/layout/hList1"/>
    <dgm:cxn modelId="{234EDFE6-7249-4E82-87F5-0402916B9065}" type="presOf" srcId="{4EDEAE21-1069-408F-B3C3-05CF77D9DDB7}" destId="{FF9E0149-C7FB-4798-8020-A5E9F3C59E00}" srcOrd="0" destOrd="0" presId="urn:microsoft.com/office/officeart/2005/8/layout/hList1"/>
    <dgm:cxn modelId="{8553057D-5134-4BE9-93FE-D66BFF186F06}" type="presOf" srcId="{C02557C7-6903-4C66-8A54-5352057F7743}" destId="{08F14765-82D1-4CD7-9802-9EC98464D35E}" srcOrd="0" destOrd="0" presId="urn:microsoft.com/office/officeart/2005/8/layout/hList1"/>
    <dgm:cxn modelId="{AA289A68-4F5E-4FED-8731-6B36F11A47D3}" type="presOf" srcId="{AEB1FC84-EB02-4C25-9561-F52CD4EC4FDF}" destId="{28239D34-D89B-418D-9316-5EC609730182}" srcOrd="0" destOrd="0" presId="urn:microsoft.com/office/officeart/2005/8/layout/hList1"/>
    <dgm:cxn modelId="{19450EF6-3BAD-4051-A8E9-C02199459D0E}" type="presOf" srcId="{84088836-2E1D-4A33-89D6-4D007B7C0AB9}" destId="{2D91F45C-679F-4C60-BC82-22BAE8DA982A}" srcOrd="0" destOrd="0" presId="urn:microsoft.com/office/officeart/2005/8/layout/hList1"/>
    <dgm:cxn modelId="{4F77D2BD-301E-4A7E-8640-22689BCF352F}" srcId="{E12D3B31-EB25-4271-9E97-2CB6E14B7904}" destId="{4EDEAE21-1069-408F-B3C3-05CF77D9DDB7}" srcOrd="0" destOrd="0" parTransId="{850EB86A-7882-470C-B18A-718738F14E69}" sibTransId="{267A9388-6891-4D34-B578-05463E2FD29C}"/>
    <dgm:cxn modelId="{02B67337-B8FA-4934-A42C-2555674581D7}" type="presOf" srcId="{C174CCD0-A2BF-460C-A524-A66DF237664F}" destId="{2D91F45C-679F-4C60-BC82-22BAE8DA982A}" srcOrd="0" destOrd="1" presId="urn:microsoft.com/office/officeart/2005/8/layout/hList1"/>
    <dgm:cxn modelId="{DE508128-BC86-404F-99CE-CEEE943C8E2B}" type="presParOf" srcId="{08F14765-82D1-4CD7-9802-9EC98464D35E}" destId="{F725121E-FC75-455B-9539-749722D3E353}" srcOrd="0" destOrd="0" presId="urn:microsoft.com/office/officeart/2005/8/layout/hList1"/>
    <dgm:cxn modelId="{150BF101-9B1B-469C-AC6A-C5F24F6561EE}" type="presParOf" srcId="{F725121E-FC75-455B-9539-749722D3E353}" destId="{C95A2F19-6621-4958-A4DE-A35BDD624CDA}" srcOrd="0" destOrd="0" presId="urn:microsoft.com/office/officeart/2005/8/layout/hList1"/>
    <dgm:cxn modelId="{B79A3BC5-7609-482D-9B1A-51DEE0F4ACFF}" type="presParOf" srcId="{F725121E-FC75-455B-9539-749722D3E353}" destId="{FF9E0149-C7FB-4798-8020-A5E9F3C59E00}" srcOrd="1" destOrd="0" presId="urn:microsoft.com/office/officeart/2005/8/layout/hList1"/>
    <dgm:cxn modelId="{AB7C7483-F9CF-4EB1-A3AE-423498C54DC8}" type="presParOf" srcId="{08F14765-82D1-4CD7-9802-9EC98464D35E}" destId="{E0B616A4-9F24-44FF-8413-7F45BDD0C4F4}" srcOrd="1" destOrd="0" presId="urn:microsoft.com/office/officeart/2005/8/layout/hList1"/>
    <dgm:cxn modelId="{8F3DDA99-A633-4D3C-AF77-4C63DCD6E3A8}" type="presParOf" srcId="{08F14765-82D1-4CD7-9802-9EC98464D35E}" destId="{9510C310-8337-47FE-9FDF-35390FEBEF65}" srcOrd="2" destOrd="0" presId="urn:microsoft.com/office/officeart/2005/8/layout/hList1"/>
    <dgm:cxn modelId="{FFCFF6BD-2298-4D73-9061-E65D22B32887}" type="presParOf" srcId="{9510C310-8337-47FE-9FDF-35390FEBEF65}" destId="{28239D34-D89B-418D-9316-5EC609730182}" srcOrd="0" destOrd="0" presId="urn:microsoft.com/office/officeart/2005/8/layout/hList1"/>
    <dgm:cxn modelId="{BFA026B2-3F3C-4B8C-9E8F-ADEBBD329B16}" type="presParOf" srcId="{9510C310-8337-47FE-9FDF-35390FEBEF65}" destId="{2D91F45C-679F-4C60-BC82-22BAE8DA982A}" srcOrd="1" destOrd="0" presId="urn:microsoft.com/office/officeart/2005/8/layout/hList1"/>
  </dgm:cxnLst>
  <dgm:bg/>
  <dgm:whole/>
</dgm:dataModel>
</file>

<file path=ppt/diagrams/data17.xml><?xml version="1.0" encoding="utf-8"?>
<dgm:dataModel xmlns:dgm="http://schemas.openxmlformats.org/drawingml/2006/diagram" xmlns:a="http://schemas.openxmlformats.org/drawingml/2006/main">
  <dgm:ptLst>
    <dgm:pt modelId="{7DB06523-399D-4E6D-B87D-B9EB2AD804D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F7FA8D04-B5F0-44B6-AC69-CC77F77B41CF}">
      <dgm:prSet phldrT="[Text]" custT="1"/>
      <dgm:spPr/>
      <dgm:t>
        <a:bodyPr/>
        <a:lstStyle/>
        <a:p>
          <a:pPr algn="l">
            <a:lnSpc>
              <a:spcPct val="150000"/>
            </a:lnSpc>
          </a:pPr>
          <a:r>
            <a:rPr lang="en-US" sz="2200" dirty="0" smtClean="0"/>
            <a:t>Multiple bottles- cumbersome.</a:t>
          </a:r>
        </a:p>
        <a:p>
          <a:pPr algn="l">
            <a:lnSpc>
              <a:spcPct val="150000"/>
            </a:lnSpc>
          </a:pPr>
          <a:r>
            <a:rPr lang="en-US" sz="2200" dirty="0" smtClean="0"/>
            <a:t>Post-operative sensitivity </a:t>
          </a:r>
        </a:p>
        <a:p>
          <a:pPr algn="l">
            <a:lnSpc>
              <a:spcPct val="150000"/>
            </a:lnSpc>
          </a:pPr>
          <a:r>
            <a:rPr lang="en-US" sz="2200" dirty="0" smtClean="0"/>
            <a:t>Technique sensitive. Over drying or Over wetting can interfere with the effective bonding.  </a:t>
          </a:r>
          <a:endParaRPr lang="en-US" sz="2200" dirty="0"/>
        </a:p>
      </dgm:t>
    </dgm:pt>
    <dgm:pt modelId="{452A1B07-D391-4B9A-89BC-F85F8BCBE13F}" type="parTrans" cxnId="{C273EF73-F372-438F-8744-5A4A119CFEBF}">
      <dgm:prSet/>
      <dgm:spPr/>
      <dgm:t>
        <a:bodyPr/>
        <a:lstStyle/>
        <a:p>
          <a:endParaRPr lang="en-US"/>
        </a:p>
      </dgm:t>
    </dgm:pt>
    <dgm:pt modelId="{7B29DF82-C712-4FA3-A6A5-95A9D7231D20}" type="sibTrans" cxnId="{C273EF73-F372-438F-8744-5A4A119CFEBF}">
      <dgm:prSet/>
      <dgm:spPr/>
      <dgm:t>
        <a:bodyPr/>
        <a:lstStyle/>
        <a:p>
          <a:endParaRPr lang="en-US"/>
        </a:p>
      </dgm:t>
    </dgm:pt>
    <dgm:pt modelId="{46B4C87C-F786-42EF-86F3-36581841AB30}">
      <dgm:prSet phldrT="[Text]" custT="1"/>
      <dgm:spPr/>
      <dgm:t>
        <a:bodyPr/>
        <a:lstStyle/>
        <a:p>
          <a:pPr algn="l"/>
          <a:r>
            <a:rPr lang="en-US" sz="2200" i="0" dirty="0" smtClean="0"/>
            <a:t>Good bond strength</a:t>
          </a:r>
        </a:p>
        <a:p>
          <a:pPr algn="l"/>
          <a:r>
            <a:rPr lang="en-US" sz="2200" i="0" dirty="0" smtClean="0"/>
            <a:t>- Similar bond strengths to both enamel and dentin</a:t>
          </a:r>
        </a:p>
        <a:p>
          <a:pPr algn="l"/>
          <a:r>
            <a:rPr lang="en-US" sz="2200" i="0" dirty="0" smtClean="0"/>
            <a:t>- No reduction in bond strength on moist surfaces</a:t>
          </a:r>
        </a:p>
        <a:p>
          <a:pPr algn="l"/>
          <a:r>
            <a:rPr lang="en-US" sz="2200" i="0" dirty="0" smtClean="0"/>
            <a:t>- Can bond to other surfaces (metals, amalgam, porcelain)</a:t>
          </a:r>
          <a:endParaRPr lang="en-US" sz="2200" i="0" dirty="0"/>
        </a:p>
      </dgm:t>
    </dgm:pt>
    <dgm:pt modelId="{AA37F0CC-0EFA-4FCF-891C-305A08102493}" type="parTrans" cxnId="{A6B6618E-B4A7-426A-8146-7F6238A13ADC}">
      <dgm:prSet/>
      <dgm:spPr/>
      <dgm:t>
        <a:bodyPr/>
        <a:lstStyle/>
        <a:p>
          <a:endParaRPr lang="en-US"/>
        </a:p>
      </dgm:t>
    </dgm:pt>
    <dgm:pt modelId="{B64BEFF8-0B15-4565-B9A4-7AD6A488D00E}" type="sibTrans" cxnId="{A6B6618E-B4A7-426A-8146-7F6238A13ADC}">
      <dgm:prSet/>
      <dgm:spPr/>
      <dgm:t>
        <a:bodyPr/>
        <a:lstStyle/>
        <a:p>
          <a:endParaRPr lang="en-US"/>
        </a:p>
      </dgm:t>
    </dgm:pt>
    <dgm:pt modelId="{548CBE3B-5811-4BE2-ACC3-AC75AAAC0C9A}" type="pres">
      <dgm:prSet presAssocID="{7DB06523-399D-4E6D-B87D-B9EB2AD804DB}" presName="compositeShape" presStyleCnt="0">
        <dgm:presLayoutVars>
          <dgm:chMax val="2"/>
          <dgm:dir/>
          <dgm:resizeHandles val="exact"/>
        </dgm:presLayoutVars>
      </dgm:prSet>
      <dgm:spPr/>
      <dgm:t>
        <a:bodyPr/>
        <a:lstStyle/>
        <a:p>
          <a:endParaRPr lang="en-US"/>
        </a:p>
      </dgm:t>
    </dgm:pt>
    <dgm:pt modelId="{68586825-112A-4640-B67A-AD126EB61BD0}" type="pres">
      <dgm:prSet presAssocID="{7DB06523-399D-4E6D-B87D-B9EB2AD804DB}" presName="divider" presStyleLbl="fgShp" presStyleIdx="0" presStyleCnt="1" custLinFactNeighborY="450">
        <dgm:style>
          <a:lnRef idx="1">
            <a:schemeClr val="accent4"/>
          </a:lnRef>
          <a:fillRef idx="2">
            <a:schemeClr val="accent4"/>
          </a:fillRef>
          <a:effectRef idx="1">
            <a:schemeClr val="accent4"/>
          </a:effectRef>
          <a:fontRef idx="minor">
            <a:schemeClr val="dk1"/>
          </a:fontRef>
        </dgm:style>
      </dgm:prSet>
      <dgm:spPr/>
    </dgm:pt>
    <dgm:pt modelId="{EDC807AD-4BC0-4764-A0C7-0517DBF1B101}" type="pres">
      <dgm:prSet presAssocID="{F7FA8D04-B5F0-44B6-AC69-CC77F77B41CF}" presName="downArrow" presStyleLbl="node1" presStyleIdx="0" presStyleCnt="2" custScaleX="60240">
        <dgm:style>
          <a:lnRef idx="1">
            <a:schemeClr val="accent1"/>
          </a:lnRef>
          <a:fillRef idx="2">
            <a:schemeClr val="accent1"/>
          </a:fillRef>
          <a:effectRef idx="1">
            <a:schemeClr val="accent1"/>
          </a:effectRef>
          <a:fontRef idx="minor">
            <a:schemeClr val="dk1"/>
          </a:fontRef>
        </dgm:style>
      </dgm:prSet>
      <dgm:spPr>
        <a:solidFill>
          <a:srgbClr val="FF6600"/>
        </a:solidFill>
      </dgm:spPr>
    </dgm:pt>
    <dgm:pt modelId="{065CB4A8-CD8D-475C-A551-F242E0BF3C3F}" type="pres">
      <dgm:prSet presAssocID="{F7FA8D04-B5F0-44B6-AC69-CC77F77B41CF}" presName="downArrowText" presStyleLbl="revTx" presStyleIdx="0" presStyleCnt="2" custScaleX="144088">
        <dgm:presLayoutVars>
          <dgm:bulletEnabled val="1"/>
        </dgm:presLayoutVars>
      </dgm:prSet>
      <dgm:spPr/>
      <dgm:t>
        <a:bodyPr/>
        <a:lstStyle/>
        <a:p>
          <a:endParaRPr lang="en-US"/>
        </a:p>
      </dgm:t>
    </dgm:pt>
    <dgm:pt modelId="{4B2896AD-C97A-444F-B484-3E923D7872A8}" type="pres">
      <dgm:prSet presAssocID="{46B4C87C-F786-42EF-86F3-36581841AB30}" presName="upArrow" presStyleLbl="node1" presStyleIdx="1" presStyleCnt="2" custScaleX="60240"/>
      <dgm:spPr>
        <a:solidFill>
          <a:srgbClr val="00FFCC"/>
        </a:solidFill>
      </dgm:spPr>
    </dgm:pt>
    <dgm:pt modelId="{80DCAD39-B403-48AB-AFEB-0C271EC252CC}" type="pres">
      <dgm:prSet presAssocID="{46B4C87C-F786-42EF-86F3-36581841AB30}" presName="upArrowText" presStyleLbl="revTx" presStyleIdx="1" presStyleCnt="2" custScaleX="143074">
        <dgm:presLayoutVars>
          <dgm:bulletEnabled val="1"/>
        </dgm:presLayoutVars>
      </dgm:prSet>
      <dgm:spPr/>
      <dgm:t>
        <a:bodyPr/>
        <a:lstStyle/>
        <a:p>
          <a:endParaRPr lang="en-US"/>
        </a:p>
      </dgm:t>
    </dgm:pt>
  </dgm:ptLst>
  <dgm:cxnLst>
    <dgm:cxn modelId="{4F63C659-68B4-4392-BE40-BFF192406062}" type="presOf" srcId="{7DB06523-399D-4E6D-B87D-B9EB2AD804DB}" destId="{548CBE3B-5811-4BE2-ACC3-AC75AAAC0C9A}" srcOrd="0" destOrd="0" presId="urn:microsoft.com/office/officeart/2005/8/layout/arrow3"/>
    <dgm:cxn modelId="{D76135C2-F710-424A-A10B-55810B7703D3}" type="presOf" srcId="{46B4C87C-F786-42EF-86F3-36581841AB30}" destId="{80DCAD39-B403-48AB-AFEB-0C271EC252CC}" srcOrd="0" destOrd="0" presId="urn:microsoft.com/office/officeart/2005/8/layout/arrow3"/>
    <dgm:cxn modelId="{40A1FD0E-036F-49B3-B740-A09038128F32}" type="presOf" srcId="{F7FA8D04-B5F0-44B6-AC69-CC77F77B41CF}" destId="{065CB4A8-CD8D-475C-A551-F242E0BF3C3F}" srcOrd="0" destOrd="0" presId="urn:microsoft.com/office/officeart/2005/8/layout/arrow3"/>
    <dgm:cxn modelId="{A6B6618E-B4A7-426A-8146-7F6238A13ADC}" srcId="{7DB06523-399D-4E6D-B87D-B9EB2AD804DB}" destId="{46B4C87C-F786-42EF-86F3-36581841AB30}" srcOrd="1" destOrd="0" parTransId="{AA37F0CC-0EFA-4FCF-891C-305A08102493}" sibTransId="{B64BEFF8-0B15-4565-B9A4-7AD6A488D00E}"/>
    <dgm:cxn modelId="{C273EF73-F372-438F-8744-5A4A119CFEBF}" srcId="{7DB06523-399D-4E6D-B87D-B9EB2AD804DB}" destId="{F7FA8D04-B5F0-44B6-AC69-CC77F77B41CF}" srcOrd="0" destOrd="0" parTransId="{452A1B07-D391-4B9A-89BC-F85F8BCBE13F}" sibTransId="{7B29DF82-C712-4FA3-A6A5-95A9D7231D20}"/>
    <dgm:cxn modelId="{52B56776-0057-46D5-9F65-B3F465CF57DF}" type="presParOf" srcId="{548CBE3B-5811-4BE2-ACC3-AC75AAAC0C9A}" destId="{68586825-112A-4640-B67A-AD126EB61BD0}" srcOrd="0" destOrd="0" presId="urn:microsoft.com/office/officeart/2005/8/layout/arrow3"/>
    <dgm:cxn modelId="{CBE4B35E-1D5F-4504-A1FF-77D59765FD2C}" type="presParOf" srcId="{548CBE3B-5811-4BE2-ACC3-AC75AAAC0C9A}" destId="{EDC807AD-4BC0-4764-A0C7-0517DBF1B101}" srcOrd="1" destOrd="0" presId="urn:microsoft.com/office/officeart/2005/8/layout/arrow3"/>
    <dgm:cxn modelId="{21067069-B5B3-474F-82C8-7D315ECC8763}" type="presParOf" srcId="{548CBE3B-5811-4BE2-ACC3-AC75AAAC0C9A}" destId="{065CB4A8-CD8D-475C-A551-F242E0BF3C3F}" srcOrd="2" destOrd="0" presId="urn:microsoft.com/office/officeart/2005/8/layout/arrow3"/>
    <dgm:cxn modelId="{BE308861-1FC4-4BE4-AB3C-0ABB4544FCED}" type="presParOf" srcId="{548CBE3B-5811-4BE2-ACC3-AC75AAAC0C9A}" destId="{4B2896AD-C97A-444F-B484-3E923D7872A8}" srcOrd="3" destOrd="0" presId="urn:microsoft.com/office/officeart/2005/8/layout/arrow3"/>
    <dgm:cxn modelId="{CA563950-37BA-4AA3-A926-91052843B789}" type="presParOf" srcId="{548CBE3B-5811-4BE2-ACC3-AC75AAAC0C9A}" destId="{80DCAD39-B403-48AB-AFEB-0C271EC252CC}" srcOrd="4" destOrd="0" presId="urn:microsoft.com/office/officeart/2005/8/layout/arrow3"/>
  </dgm:cxnLst>
  <dgm:bg/>
  <dgm:whole/>
</dgm:dataModel>
</file>

<file path=ppt/diagrams/data18.xml><?xml version="1.0" encoding="utf-8"?>
<dgm:dataModel xmlns:dgm="http://schemas.openxmlformats.org/drawingml/2006/diagram" xmlns:a="http://schemas.openxmlformats.org/drawingml/2006/main">
  <dgm:ptLst>
    <dgm:pt modelId="{7DB06523-399D-4E6D-B87D-B9EB2AD804D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F7FA8D04-B5F0-44B6-AC69-CC77F77B41CF}">
      <dgm:prSet phldrT="[Text]" custT="1"/>
      <dgm:spPr/>
      <dgm:t>
        <a:bodyPr/>
        <a:lstStyle/>
        <a:p>
          <a:pPr algn="l">
            <a:lnSpc>
              <a:spcPct val="150000"/>
            </a:lnSpc>
          </a:pPr>
          <a:r>
            <a:rPr lang="en-US" sz="2200" dirty="0" smtClean="0">
              <a:latin typeface="+mn-lt"/>
            </a:rPr>
            <a:t>Technique sensitive. Over drying or Over wetting can interfere with the effective bonding.  </a:t>
          </a:r>
          <a:endParaRPr lang="en-US" sz="2200" dirty="0">
            <a:latin typeface="+mn-lt"/>
          </a:endParaRPr>
        </a:p>
      </dgm:t>
    </dgm:pt>
    <dgm:pt modelId="{452A1B07-D391-4B9A-89BC-F85F8BCBE13F}" type="parTrans" cxnId="{C273EF73-F372-438F-8744-5A4A119CFEBF}">
      <dgm:prSet/>
      <dgm:spPr/>
      <dgm:t>
        <a:bodyPr/>
        <a:lstStyle/>
        <a:p>
          <a:endParaRPr lang="en-US"/>
        </a:p>
      </dgm:t>
    </dgm:pt>
    <dgm:pt modelId="{7B29DF82-C712-4FA3-A6A5-95A9D7231D20}" type="sibTrans" cxnId="{C273EF73-F372-438F-8744-5A4A119CFEBF}">
      <dgm:prSet/>
      <dgm:spPr/>
      <dgm:t>
        <a:bodyPr/>
        <a:lstStyle/>
        <a:p>
          <a:endParaRPr lang="en-US"/>
        </a:p>
      </dgm:t>
    </dgm:pt>
    <dgm:pt modelId="{46B4C87C-F786-42EF-86F3-36581841AB30}">
      <dgm:prSet phldrT="[Text]" custT="1"/>
      <dgm:spPr/>
      <dgm:t>
        <a:bodyPr/>
        <a:lstStyle/>
        <a:p>
          <a:pPr algn="l"/>
          <a:r>
            <a:rPr lang="en-US" sz="2200" b="0" i="0" dirty="0" smtClean="0">
              <a:latin typeface="+mn-lt"/>
              <a:cs typeface="Times New Roman" pitchFamily="18" charset="0"/>
            </a:rPr>
            <a:t>Good bond strength</a:t>
          </a:r>
        </a:p>
        <a:p>
          <a:pPr algn="l"/>
          <a:r>
            <a:rPr lang="en-US" sz="2200" b="0" i="0" dirty="0" smtClean="0">
              <a:latin typeface="+mn-lt"/>
              <a:cs typeface="Times New Roman" pitchFamily="18" charset="0"/>
            </a:rPr>
            <a:t>Less post operative sensitivity</a:t>
          </a:r>
        </a:p>
        <a:p>
          <a:pPr algn="l"/>
          <a:r>
            <a:rPr lang="en-US" sz="2200" b="0" i="0" dirty="0" smtClean="0">
              <a:latin typeface="+mn-lt"/>
              <a:cs typeface="Times New Roman" pitchFamily="18" charset="0"/>
            </a:rPr>
            <a:t>Less no of applications  - easy to use</a:t>
          </a:r>
          <a:endParaRPr lang="en-US" sz="2200" b="0" i="0" dirty="0">
            <a:latin typeface="+mn-lt"/>
          </a:endParaRPr>
        </a:p>
      </dgm:t>
    </dgm:pt>
    <dgm:pt modelId="{AA37F0CC-0EFA-4FCF-891C-305A08102493}" type="parTrans" cxnId="{A6B6618E-B4A7-426A-8146-7F6238A13ADC}">
      <dgm:prSet/>
      <dgm:spPr/>
      <dgm:t>
        <a:bodyPr/>
        <a:lstStyle/>
        <a:p>
          <a:endParaRPr lang="en-US"/>
        </a:p>
      </dgm:t>
    </dgm:pt>
    <dgm:pt modelId="{B64BEFF8-0B15-4565-B9A4-7AD6A488D00E}" type="sibTrans" cxnId="{A6B6618E-B4A7-426A-8146-7F6238A13ADC}">
      <dgm:prSet/>
      <dgm:spPr/>
      <dgm:t>
        <a:bodyPr/>
        <a:lstStyle/>
        <a:p>
          <a:endParaRPr lang="en-US"/>
        </a:p>
      </dgm:t>
    </dgm:pt>
    <dgm:pt modelId="{548CBE3B-5811-4BE2-ACC3-AC75AAAC0C9A}" type="pres">
      <dgm:prSet presAssocID="{7DB06523-399D-4E6D-B87D-B9EB2AD804DB}" presName="compositeShape" presStyleCnt="0">
        <dgm:presLayoutVars>
          <dgm:chMax val="2"/>
          <dgm:dir/>
          <dgm:resizeHandles val="exact"/>
        </dgm:presLayoutVars>
      </dgm:prSet>
      <dgm:spPr/>
      <dgm:t>
        <a:bodyPr/>
        <a:lstStyle/>
        <a:p>
          <a:endParaRPr lang="en-US"/>
        </a:p>
      </dgm:t>
    </dgm:pt>
    <dgm:pt modelId="{68586825-112A-4640-B67A-AD126EB61BD0}" type="pres">
      <dgm:prSet presAssocID="{7DB06523-399D-4E6D-B87D-B9EB2AD804DB}" presName="divider" presStyleLbl="fgShp" presStyleIdx="0" presStyleCnt="1" custLinFactNeighborY="450">
        <dgm:style>
          <a:lnRef idx="1">
            <a:schemeClr val="accent4"/>
          </a:lnRef>
          <a:fillRef idx="2">
            <a:schemeClr val="accent4"/>
          </a:fillRef>
          <a:effectRef idx="1">
            <a:schemeClr val="accent4"/>
          </a:effectRef>
          <a:fontRef idx="minor">
            <a:schemeClr val="dk1"/>
          </a:fontRef>
        </dgm:style>
      </dgm:prSet>
      <dgm:spPr/>
    </dgm:pt>
    <dgm:pt modelId="{EDC807AD-4BC0-4764-A0C7-0517DBF1B101}" type="pres">
      <dgm:prSet presAssocID="{F7FA8D04-B5F0-44B6-AC69-CC77F77B41CF}" presName="downArrow" presStyleLbl="node1" presStyleIdx="0" presStyleCnt="2" custScaleX="66246">
        <dgm:style>
          <a:lnRef idx="1">
            <a:schemeClr val="accent1"/>
          </a:lnRef>
          <a:fillRef idx="2">
            <a:schemeClr val="accent1"/>
          </a:fillRef>
          <a:effectRef idx="1">
            <a:schemeClr val="accent1"/>
          </a:effectRef>
          <a:fontRef idx="minor">
            <a:schemeClr val="dk1"/>
          </a:fontRef>
        </dgm:style>
      </dgm:prSet>
      <dgm:spPr>
        <a:solidFill>
          <a:srgbClr val="FF6600"/>
        </a:solidFill>
      </dgm:spPr>
    </dgm:pt>
    <dgm:pt modelId="{065CB4A8-CD8D-475C-A551-F242E0BF3C3F}" type="pres">
      <dgm:prSet presAssocID="{F7FA8D04-B5F0-44B6-AC69-CC77F77B41CF}" presName="downArrowText" presStyleLbl="revTx" presStyleIdx="0" presStyleCnt="2" custScaleX="144088">
        <dgm:presLayoutVars>
          <dgm:bulletEnabled val="1"/>
        </dgm:presLayoutVars>
      </dgm:prSet>
      <dgm:spPr/>
      <dgm:t>
        <a:bodyPr/>
        <a:lstStyle/>
        <a:p>
          <a:endParaRPr lang="en-US"/>
        </a:p>
      </dgm:t>
    </dgm:pt>
    <dgm:pt modelId="{4B2896AD-C97A-444F-B484-3E923D7872A8}" type="pres">
      <dgm:prSet presAssocID="{46B4C87C-F786-42EF-86F3-36581841AB30}" presName="upArrow" presStyleLbl="node1" presStyleIdx="1" presStyleCnt="2" custScaleX="65886"/>
      <dgm:spPr>
        <a:solidFill>
          <a:srgbClr val="00FFCC"/>
        </a:solidFill>
      </dgm:spPr>
    </dgm:pt>
    <dgm:pt modelId="{80DCAD39-B403-48AB-AFEB-0C271EC252CC}" type="pres">
      <dgm:prSet presAssocID="{46B4C87C-F786-42EF-86F3-36581841AB30}" presName="upArrowText" presStyleLbl="revTx" presStyleIdx="1" presStyleCnt="2" custScaleX="143074">
        <dgm:presLayoutVars>
          <dgm:bulletEnabled val="1"/>
        </dgm:presLayoutVars>
      </dgm:prSet>
      <dgm:spPr/>
      <dgm:t>
        <a:bodyPr/>
        <a:lstStyle/>
        <a:p>
          <a:endParaRPr lang="en-US"/>
        </a:p>
      </dgm:t>
    </dgm:pt>
  </dgm:ptLst>
  <dgm:cxnLst>
    <dgm:cxn modelId="{112A2401-6938-4C13-A370-E3E46533F743}" type="presOf" srcId="{F7FA8D04-B5F0-44B6-AC69-CC77F77B41CF}" destId="{065CB4A8-CD8D-475C-A551-F242E0BF3C3F}" srcOrd="0" destOrd="0" presId="urn:microsoft.com/office/officeart/2005/8/layout/arrow3"/>
    <dgm:cxn modelId="{11F80C19-3C27-41A1-BD65-FCB33C5A6BF6}" type="presOf" srcId="{46B4C87C-F786-42EF-86F3-36581841AB30}" destId="{80DCAD39-B403-48AB-AFEB-0C271EC252CC}" srcOrd="0" destOrd="0" presId="urn:microsoft.com/office/officeart/2005/8/layout/arrow3"/>
    <dgm:cxn modelId="{A6B6618E-B4A7-426A-8146-7F6238A13ADC}" srcId="{7DB06523-399D-4E6D-B87D-B9EB2AD804DB}" destId="{46B4C87C-F786-42EF-86F3-36581841AB30}" srcOrd="1" destOrd="0" parTransId="{AA37F0CC-0EFA-4FCF-891C-305A08102493}" sibTransId="{B64BEFF8-0B15-4565-B9A4-7AD6A488D00E}"/>
    <dgm:cxn modelId="{C273EF73-F372-438F-8744-5A4A119CFEBF}" srcId="{7DB06523-399D-4E6D-B87D-B9EB2AD804DB}" destId="{F7FA8D04-B5F0-44B6-AC69-CC77F77B41CF}" srcOrd="0" destOrd="0" parTransId="{452A1B07-D391-4B9A-89BC-F85F8BCBE13F}" sibTransId="{7B29DF82-C712-4FA3-A6A5-95A9D7231D20}"/>
    <dgm:cxn modelId="{825722FA-E641-4E53-AA63-457170DF6BEB}" type="presOf" srcId="{7DB06523-399D-4E6D-B87D-B9EB2AD804DB}" destId="{548CBE3B-5811-4BE2-ACC3-AC75AAAC0C9A}" srcOrd="0" destOrd="0" presId="urn:microsoft.com/office/officeart/2005/8/layout/arrow3"/>
    <dgm:cxn modelId="{416959CC-3D1B-403F-AAA4-C4341EDF1E69}" type="presParOf" srcId="{548CBE3B-5811-4BE2-ACC3-AC75AAAC0C9A}" destId="{68586825-112A-4640-B67A-AD126EB61BD0}" srcOrd="0" destOrd="0" presId="urn:microsoft.com/office/officeart/2005/8/layout/arrow3"/>
    <dgm:cxn modelId="{25A78412-2367-4EF1-BCAB-8973C99BADB2}" type="presParOf" srcId="{548CBE3B-5811-4BE2-ACC3-AC75AAAC0C9A}" destId="{EDC807AD-4BC0-4764-A0C7-0517DBF1B101}" srcOrd="1" destOrd="0" presId="urn:microsoft.com/office/officeart/2005/8/layout/arrow3"/>
    <dgm:cxn modelId="{3086E865-E3BF-4528-9985-3A0ED5B3A2CC}" type="presParOf" srcId="{548CBE3B-5811-4BE2-ACC3-AC75AAAC0C9A}" destId="{065CB4A8-CD8D-475C-A551-F242E0BF3C3F}" srcOrd="2" destOrd="0" presId="urn:microsoft.com/office/officeart/2005/8/layout/arrow3"/>
    <dgm:cxn modelId="{15DAF25C-7B0B-4D48-9FF2-2463DE4E65E9}" type="presParOf" srcId="{548CBE3B-5811-4BE2-ACC3-AC75AAAC0C9A}" destId="{4B2896AD-C97A-444F-B484-3E923D7872A8}" srcOrd="3" destOrd="0" presId="urn:microsoft.com/office/officeart/2005/8/layout/arrow3"/>
    <dgm:cxn modelId="{850FFD5C-FBF4-4E1C-951C-B3D37478135A}" type="presParOf" srcId="{548CBE3B-5811-4BE2-ACC3-AC75AAAC0C9A}" destId="{80DCAD39-B403-48AB-AFEB-0C271EC252CC}" srcOrd="4" destOrd="0" presId="urn:microsoft.com/office/officeart/2005/8/layout/arrow3"/>
  </dgm:cxnLst>
  <dgm:bg/>
  <dgm:whole/>
</dgm:dataModel>
</file>

<file path=ppt/diagrams/data19.xml><?xml version="1.0" encoding="utf-8"?>
<dgm:dataModel xmlns:dgm="http://schemas.openxmlformats.org/drawingml/2006/diagram" xmlns:a="http://schemas.openxmlformats.org/drawingml/2006/main">
  <dgm:ptLst>
    <dgm:pt modelId="{40357F43-EFC5-4904-B74B-A09D3B2E8E77}" type="doc">
      <dgm:prSet loTypeId="urn:microsoft.com/office/officeart/2005/8/layout/arrow6" loCatId="process" qsTypeId="urn:microsoft.com/office/officeart/2005/8/quickstyle/simple1" qsCatId="simple" csTypeId="urn:microsoft.com/office/officeart/2005/8/colors/colorful4" csCatId="colorful" phldr="1"/>
      <dgm:spPr/>
      <dgm:t>
        <a:bodyPr/>
        <a:lstStyle/>
        <a:p>
          <a:endParaRPr lang="en-US"/>
        </a:p>
      </dgm:t>
    </dgm:pt>
    <dgm:pt modelId="{1003C81F-D1C6-44E0-B58B-1F74CDD54EF0}">
      <dgm:prSet phldrT="[Text]"/>
      <dgm:spPr/>
      <dgm:t>
        <a:bodyPr/>
        <a:lstStyle/>
        <a:p>
          <a:r>
            <a:rPr lang="en-US" dirty="0" smtClean="0">
              <a:solidFill>
                <a:schemeClr val="bg2"/>
              </a:solidFill>
            </a:rPr>
            <a:t>Type I Two step/ Non rinsing conditioner/ Self etch primer systems</a:t>
          </a:r>
          <a:endParaRPr lang="en-US" dirty="0">
            <a:solidFill>
              <a:schemeClr val="bg2"/>
            </a:solidFill>
          </a:endParaRPr>
        </a:p>
      </dgm:t>
    </dgm:pt>
    <dgm:pt modelId="{1995C2FF-DDCC-4039-B3CD-7D2FE54B2EE4}" type="parTrans" cxnId="{C61D1DD8-42B9-43B0-B6EC-570FB3BDBB5F}">
      <dgm:prSet/>
      <dgm:spPr/>
      <dgm:t>
        <a:bodyPr/>
        <a:lstStyle/>
        <a:p>
          <a:endParaRPr lang="en-US">
            <a:solidFill>
              <a:schemeClr val="bg2"/>
            </a:solidFill>
          </a:endParaRPr>
        </a:p>
      </dgm:t>
    </dgm:pt>
    <dgm:pt modelId="{026840DF-4AC2-4280-8DD9-D3472E885262}" type="sibTrans" cxnId="{C61D1DD8-42B9-43B0-B6EC-570FB3BDBB5F}">
      <dgm:prSet/>
      <dgm:spPr/>
      <dgm:t>
        <a:bodyPr/>
        <a:lstStyle/>
        <a:p>
          <a:endParaRPr lang="en-US">
            <a:solidFill>
              <a:schemeClr val="bg2"/>
            </a:solidFill>
          </a:endParaRPr>
        </a:p>
      </dgm:t>
    </dgm:pt>
    <dgm:pt modelId="{D3F24B87-9372-4F97-B1E2-38255BBBBE33}">
      <dgm:prSet/>
      <dgm:spPr/>
      <dgm:t>
        <a:bodyPr/>
        <a:lstStyle/>
        <a:p>
          <a:r>
            <a:rPr lang="en-US" dirty="0" smtClean="0">
              <a:solidFill>
                <a:schemeClr val="bg2"/>
              </a:solidFill>
            </a:rPr>
            <a:t>Type II One step/ Self etching adhesives/ All in one systems</a:t>
          </a:r>
          <a:endParaRPr lang="en-US" dirty="0">
            <a:solidFill>
              <a:schemeClr val="bg2"/>
            </a:solidFill>
          </a:endParaRPr>
        </a:p>
      </dgm:t>
    </dgm:pt>
    <dgm:pt modelId="{000209F7-6349-4763-B757-8A5EF4F72422}" type="parTrans" cxnId="{3B602F59-DD4C-41AF-8ECF-C0690831215F}">
      <dgm:prSet/>
      <dgm:spPr/>
      <dgm:t>
        <a:bodyPr/>
        <a:lstStyle/>
        <a:p>
          <a:endParaRPr lang="en-US">
            <a:solidFill>
              <a:schemeClr val="bg2"/>
            </a:solidFill>
          </a:endParaRPr>
        </a:p>
      </dgm:t>
    </dgm:pt>
    <dgm:pt modelId="{09C0CAD7-2189-4D8D-8FA0-CF8E768C9245}" type="sibTrans" cxnId="{3B602F59-DD4C-41AF-8ECF-C0690831215F}">
      <dgm:prSet/>
      <dgm:spPr/>
      <dgm:t>
        <a:bodyPr/>
        <a:lstStyle/>
        <a:p>
          <a:endParaRPr lang="en-US">
            <a:solidFill>
              <a:schemeClr val="bg2"/>
            </a:solidFill>
          </a:endParaRPr>
        </a:p>
      </dgm:t>
    </dgm:pt>
    <dgm:pt modelId="{B5F99E53-9E35-4178-B9F0-5C077FE54A7E}" type="pres">
      <dgm:prSet presAssocID="{40357F43-EFC5-4904-B74B-A09D3B2E8E77}" presName="compositeShape" presStyleCnt="0">
        <dgm:presLayoutVars>
          <dgm:chMax val="2"/>
          <dgm:dir/>
          <dgm:resizeHandles val="exact"/>
        </dgm:presLayoutVars>
      </dgm:prSet>
      <dgm:spPr/>
      <dgm:t>
        <a:bodyPr/>
        <a:lstStyle/>
        <a:p>
          <a:endParaRPr lang="en-US"/>
        </a:p>
      </dgm:t>
    </dgm:pt>
    <dgm:pt modelId="{3FF76289-0C3A-40D0-AB9E-E3D80214FCE7}" type="pres">
      <dgm:prSet presAssocID="{40357F43-EFC5-4904-B74B-A09D3B2E8E77}" presName="ribbon" presStyleLbl="node1" presStyleIdx="0" presStyleCnt="1"/>
      <dgm:spPr/>
    </dgm:pt>
    <dgm:pt modelId="{729E52A8-78ED-40D9-8B6C-4371050C95A8}" type="pres">
      <dgm:prSet presAssocID="{40357F43-EFC5-4904-B74B-A09D3B2E8E77}" presName="leftArrowText" presStyleLbl="node1" presStyleIdx="0" presStyleCnt="1">
        <dgm:presLayoutVars>
          <dgm:chMax val="0"/>
          <dgm:bulletEnabled val="1"/>
        </dgm:presLayoutVars>
      </dgm:prSet>
      <dgm:spPr/>
      <dgm:t>
        <a:bodyPr/>
        <a:lstStyle/>
        <a:p>
          <a:endParaRPr lang="en-US"/>
        </a:p>
      </dgm:t>
    </dgm:pt>
    <dgm:pt modelId="{0166BEFF-E769-4B58-87D6-11041851DE4B}" type="pres">
      <dgm:prSet presAssocID="{40357F43-EFC5-4904-B74B-A09D3B2E8E77}" presName="rightArrowText" presStyleLbl="node1" presStyleIdx="0" presStyleCnt="1">
        <dgm:presLayoutVars>
          <dgm:chMax val="0"/>
          <dgm:bulletEnabled val="1"/>
        </dgm:presLayoutVars>
      </dgm:prSet>
      <dgm:spPr/>
      <dgm:t>
        <a:bodyPr/>
        <a:lstStyle/>
        <a:p>
          <a:endParaRPr lang="en-US"/>
        </a:p>
      </dgm:t>
    </dgm:pt>
  </dgm:ptLst>
  <dgm:cxnLst>
    <dgm:cxn modelId="{9A79FCC2-3534-4FDB-AB41-ADC018EDF1D4}" type="presOf" srcId="{1003C81F-D1C6-44E0-B58B-1F74CDD54EF0}" destId="{729E52A8-78ED-40D9-8B6C-4371050C95A8}" srcOrd="0" destOrd="0" presId="urn:microsoft.com/office/officeart/2005/8/layout/arrow6"/>
    <dgm:cxn modelId="{9ABE9D5B-3424-4D49-84C1-64A1814B7ABA}" type="presOf" srcId="{40357F43-EFC5-4904-B74B-A09D3B2E8E77}" destId="{B5F99E53-9E35-4178-B9F0-5C077FE54A7E}" srcOrd="0" destOrd="0" presId="urn:microsoft.com/office/officeart/2005/8/layout/arrow6"/>
    <dgm:cxn modelId="{3B602F59-DD4C-41AF-8ECF-C0690831215F}" srcId="{40357F43-EFC5-4904-B74B-A09D3B2E8E77}" destId="{D3F24B87-9372-4F97-B1E2-38255BBBBE33}" srcOrd="1" destOrd="0" parTransId="{000209F7-6349-4763-B757-8A5EF4F72422}" sibTransId="{09C0CAD7-2189-4D8D-8FA0-CF8E768C9245}"/>
    <dgm:cxn modelId="{C61D1DD8-42B9-43B0-B6EC-570FB3BDBB5F}" srcId="{40357F43-EFC5-4904-B74B-A09D3B2E8E77}" destId="{1003C81F-D1C6-44E0-B58B-1F74CDD54EF0}" srcOrd="0" destOrd="0" parTransId="{1995C2FF-DDCC-4039-B3CD-7D2FE54B2EE4}" sibTransId="{026840DF-4AC2-4280-8DD9-D3472E885262}"/>
    <dgm:cxn modelId="{99E2F994-4F24-404E-BED8-90ACE8F6E459}" type="presOf" srcId="{D3F24B87-9372-4F97-B1E2-38255BBBBE33}" destId="{0166BEFF-E769-4B58-87D6-11041851DE4B}" srcOrd="0" destOrd="0" presId="urn:microsoft.com/office/officeart/2005/8/layout/arrow6"/>
    <dgm:cxn modelId="{4D9643F4-7273-429F-B86D-288A396C46A3}" type="presParOf" srcId="{B5F99E53-9E35-4178-B9F0-5C077FE54A7E}" destId="{3FF76289-0C3A-40D0-AB9E-E3D80214FCE7}" srcOrd="0" destOrd="0" presId="urn:microsoft.com/office/officeart/2005/8/layout/arrow6"/>
    <dgm:cxn modelId="{DBA32EED-0E7A-46A3-8A95-405D4555B292}" type="presParOf" srcId="{B5F99E53-9E35-4178-B9F0-5C077FE54A7E}" destId="{729E52A8-78ED-40D9-8B6C-4371050C95A8}" srcOrd="1" destOrd="0" presId="urn:microsoft.com/office/officeart/2005/8/layout/arrow6"/>
    <dgm:cxn modelId="{8A47A660-C91F-45DF-9F59-40DA1227CA26}" type="presParOf" srcId="{B5F99E53-9E35-4178-B9F0-5C077FE54A7E}" destId="{0166BEFF-E769-4B58-87D6-11041851DE4B}" srcOrd="2" destOrd="0" presId="urn:microsoft.com/office/officeart/2005/8/layout/arrow6"/>
  </dgm:cxnLst>
  <dgm:bg/>
  <dgm:whole/>
</dgm:dataModel>
</file>

<file path=ppt/diagrams/data20.xml><?xml version="1.0" encoding="utf-8"?>
<dgm:dataModel xmlns:dgm="http://schemas.openxmlformats.org/drawingml/2006/diagram" xmlns:a="http://schemas.openxmlformats.org/drawingml/2006/main">
  <dgm:ptLst>
    <dgm:pt modelId="{4B40434A-D3C4-4ACB-BA76-66530F6FFE27}" type="doc">
      <dgm:prSet loTypeId="urn:microsoft.com/office/officeart/2005/8/layout/default#5" loCatId="list" qsTypeId="urn:microsoft.com/office/officeart/2005/8/quickstyle/simple3" qsCatId="simple" csTypeId="urn:microsoft.com/office/officeart/2005/8/colors/colorful3" csCatId="colorful" phldr="1"/>
      <dgm:spPr/>
      <dgm:t>
        <a:bodyPr/>
        <a:lstStyle/>
        <a:p>
          <a:endParaRPr lang="en-US"/>
        </a:p>
      </dgm:t>
    </dgm:pt>
    <dgm:pt modelId="{6D37C838-B1E9-4A6D-B79B-2760E3BC3817}">
      <dgm:prSet phldrT="[Text]" custT="1"/>
      <dgm:spPr/>
      <dgm:t>
        <a:bodyPr/>
        <a:lstStyle/>
        <a:p>
          <a:r>
            <a:rPr lang="en-US" sz="2200" dirty="0" smtClean="0"/>
            <a:t>NRC followed by Prime and Bond NT (</a:t>
          </a:r>
          <a:r>
            <a:rPr lang="en-US" sz="2200" dirty="0" err="1" smtClean="0"/>
            <a:t>Dentsply</a:t>
          </a:r>
          <a:r>
            <a:rPr lang="en-US" sz="2200" dirty="0" smtClean="0"/>
            <a:t>)</a:t>
          </a:r>
          <a:endParaRPr lang="en-US" sz="2200" dirty="0"/>
        </a:p>
      </dgm:t>
    </dgm:pt>
    <dgm:pt modelId="{A4223EDE-049F-4D59-AE39-BB3FF642BEB8}" type="parTrans" cxnId="{083E9E4B-4699-4B1D-8319-85098A0E15C0}">
      <dgm:prSet/>
      <dgm:spPr/>
      <dgm:t>
        <a:bodyPr/>
        <a:lstStyle/>
        <a:p>
          <a:endParaRPr lang="en-US"/>
        </a:p>
      </dgm:t>
    </dgm:pt>
    <dgm:pt modelId="{0822DB2C-E6FB-47E7-B01B-1BC692A8F60F}" type="sibTrans" cxnId="{083E9E4B-4699-4B1D-8319-85098A0E15C0}">
      <dgm:prSet/>
      <dgm:spPr/>
      <dgm:t>
        <a:bodyPr/>
        <a:lstStyle/>
        <a:p>
          <a:endParaRPr lang="en-US"/>
        </a:p>
      </dgm:t>
    </dgm:pt>
    <dgm:pt modelId="{72139B62-6A3C-4657-9C2E-F2BDD481737E}">
      <dgm:prSet custT="1"/>
      <dgm:spPr/>
      <dgm:t>
        <a:bodyPr/>
        <a:lstStyle/>
        <a:p>
          <a:r>
            <a:rPr lang="en-US" sz="2200" dirty="0" err="1" smtClean="0"/>
            <a:t>Clearfil</a:t>
          </a:r>
          <a:r>
            <a:rPr lang="en-US" sz="2200" dirty="0" smtClean="0"/>
            <a:t> SE Bond</a:t>
          </a:r>
          <a:endParaRPr lang="en-US" sz="2200" dirty="0"/>
        </a:p>
      </dgm:t>
    </dgm:pt>
    <dgm:pt modelId="{7AD7C3B9-578D-472F-9332-87416CA674DE}" type="parTrans" cxnId="{60482261-0A47-40C5-9DF5-9A62EDD935D0}">
      <dgm:prSet/>
      <dgm:spPr/>
      <dgm:t>
        <a:bodyPr/>
        <a:lstStyle/>
        <a:p>
          <a:endParaRPr lang="en-US"/>
        </a:p>
      </dgm:t>
    </dgm:pt>
    <dgm:pt modelId="{4A8C500D-8C20-4681-9994-E5D25B13587C}" type="sibTrans" cxnId="{60482261-0A47-40C5-9DF5-9A62EDD935D0}">
      <dgm:prSet/>
      <dgm:spPr/>
      <dgm:t>
        <a:bodyPr/>
        <a:lstStyle/>
        <a:p>
          <a:endParaRPr lang="en-US"/>
        </a:p>
      </dgm:t>
    </dgm:pt>
    <dgm:pt modelId="{1DBA97AD-2BEC-4609-B399-B3F2B61B0905}">
      <dgm:prSet custT="1"/>
      <dgm:spPr/>
      <dgm:t>
        <a:bodyPr/>
        <a:lstStyle/>
        <a:p>
          <a:r>
            <a:rPr lang="en-US" sz="2200" dirty="0" err="1" smtClean="0"/>
            <a:t>Clearfil</a:t>
          </a:r>
          <a:r>
            <a:rPr lang="en-US" sz="2200" dirty="0" smtClean="0"/>
            <a:t> Liner Bond IIV.</a:t>
          </a:r>
          <a:endParaRPr lang="en-US" altLang="ko-KR" sz="2200" dirty="0">
            <a:ea typeface="Gulim" pitchFamily="34" charset="-127"/>
          </a:endParaRPr>
        </a:p>
      </dgm:t>
    </dgm:pt>
    <dgm:pt modelId="{9D2E49F1-69BC-4DAB-B587-C1E02901192F}" type="parTrans" cxnId="{3B0879D9-A49A-4996-A502-AF4A06E8E323}">
      <dgm:prSet/>
      <dgm:spPr/>
      <dgm:t>
        <a:bodyPr/>
        <a:lstStyle/>
        <a:p>
          <a:endParaRPr lang="en-US"/>
        </a:p>
      </dgm:t>
    </dgm:pt>
    <dgm:pt modelId="{544ADA9D-4411-434B-B2A1-48779E2BA902}" type="sibTrans" cxnId="{3B0879D9-A49A-4996-A502-AF4A06E8E323}">
      <dgm:prSet/>
      <dgm:spPr/>
      <dgm:t>
        <a:bodyPr/>
        <a:lstStyle/>
        <a:p>
          <a:endParaRPr lang="en-US"/>
        </a:p>
      </dgm:t>
    </dgm:pt>
    <dgm:pt modelId="{F88A0DEC-CF17-4A8B-89E0-FF4FFC8B6C14}">
      <dgm:prSet custT="1"/>
      <dgm:spPr/>
      <dgm:t>
        <a:bodyPr/>
        <a:lstStyle/>
        <a:p>
          <a:r>
            <a:rPr lang="en-US" altLang="ko-KR" sz="2200" dirty="0" err="1" smtClean="0">
              <a:ea typeface="Gulim" pitchFamily="34" charset="-127"/>
            </a:rPr>
            <a:t>Tryian</a:t>
          </a:r>
          <a:r>
            <a:rPr lang="en-US" altLang="ko-KR" sz="2200" dirty="0" smtClean="0">
              <a:ea typeface="Gulim" pitchFamily="34" charset="-127"/>
            </a:rPr>
            <a:t>( BISCO, Inc, Schaumburg,)</a:t>
          </a:r>
          <a:endParaRPr lang="en-US" altLang="ko-KR" sz="2200" dirty="0">
            <a:ea typeface="Gulim" pitchFamily="34" charset="-127"/>
          </a:endParaRPr>
        </a:p>
      </dgm:t>
    </dgm:pt>
    <dgm:pt modelId="{B8202B46-D4B1-425F-A0AE-3952EF24F5AA}" type="parTrans" cxnId="{D7A5246F-3BAC-42B8-BE5D-92B659BE69D3}">
      <dgm:prSet/>
      <dgm:spPr/>
      <dgm:t>
        <a:bodyPr/>
        <a:lstStyle/>
        <a:p>
          <a:endParaRPr lang="en-US"/>
        </a:p>
      </dgm:t>
    </dgm:pt>
    <dgm:pt modelId="{691988A5-FDA7-440B-9513-FC9A8E87644A}" type="sibTrans" cxnId="{D7A5246F-3BAC-42B8-BE5D-92B659BE69D3}">
      <dgm:prSet/>
      <dgm:spPr/>
      <dgm:t>
        <a:bodyPr/>
        <a:lstStyle/>
        <a:p>
          <a:endParaRPr lang="en-US"/>
        </a:p>
      </dgm:t>
    </dgm:pt>
    <dgm:pt modelId="{77543DE1-2CC6-46BE-8764-E1C651E6C126}">
      <dgm:prSet custT="1"/>
      <dgm:spPr/>
      <dgm:t>
        <a:bodyPr/>
        <a:lstStyle/>
        <a:p>
          <a:r>
            <a:rPr lang="en-US" altLang="ko-KR" sz="2200" dirty="0" smtClean="0">
              <a:ea typeface="Gulim" pitchFamily="34" charset="-127"/>
            </a:rPr>
            <a:t>Simplicity( Apex Dental Materials, Inc, Sandwich, IL)</a:t>
          </a:r>
          <a:endParaRPr lang="en-US" altLang="ko-KR" sz="2200" dirty="0">
            <a:ea typeface="Gulim" pitchFamily="34" charset="-127"/>
          </a:endParaRPr>
        </a:p>
      </dgm:t>
    </dgm:pt>
    <dgm:pt modelId="{1AF96FA9-7C1E-4854-B957-1A90F143B45B}" type="parTrans" cxnId="{AF610BB0-CDF8-4CD9-8D25-D4347C4A39B9}">
      <dgm:prSet/>
      <dgm:spPr/>
      <dgm:t>
        <a:bodyPr/>
        <a:lstStyle/>
        <a:p>
          <a:endParaRPr lang="en-US"/>
        </a:p>
      </dgm:t>
    </dgm:pt>
    <dgm:pt modelId="{02798785-3A0C-44A2-9AC5-C3A4CAB9A814}" type="sibTrans" cxnId="{AF610BB0-CDF8-4CD9-8D25-D4347C4A39B9}">
      <dgm:prSet/>
      <dgm:spPr/>
      <dgm:t>
        <a:bodyPr/>
        <a:lstStyle/>
        <a:p>
          <a:endParaRPr lang="en-US"/>
        </a:p>
      </dgm:t>
    </dgm:pt>
    <dgm:pt modelId="{18E2EB82-1CEF-4C4E-A4D3-0679E25B42BC}">
      <dgm:prSet custT="1"/>
      <dgm:spPr/>
      <dgm:t>
        <a:bodyPr/>
        <a:lstStyle/>
        <a:p>
          <a:r>
            <a:rPr lang="en-US" altLang="ko-KR" sz="2200" dirty="0" err="1" smtClean="0">
              <a:ea typeface="Gulim" pitchFamily="34" charset="-127"/>
            </a:rPr>
            <a:t>UniFil</a:t>
          </a:r>
          <a:r>
            <a:rPr lang="en-US" altLang="ko-KR" sz="2200" dirty="0" smtClean="0">
              <a:ea typeface="Gulim" pitchFamily="34" charset="-127"/>
            </a:rPr>
            <a:t> Bond(GC America, Alsip, IL)</a:t>
          </a:r>
          <a:endParaRPr lang="en-US" altLang="ko-KR" sz="2200" dirty="0">
            <a:ea typeface="Gulim" pitchFamily="34" charset="-127"/>
          </a:endParaRPr>
        </a:p>
      </dgm:t>
    </dgm:pt>
    <dgm:pt modelId="{4848EC00-5FAE-4C08-967B-6049A510155A}" type="parTrans" cxnId="{03420FAB-E008-46DB-A097-8C8E3D218644}">
      <dgm:prSet/>
      <dgm:spPr/>
      <dgm:t>
        <a:bodyPr/>
        <a:lstStyle/>
        <a:p>
          <a:endParaRPr lang="en-US"/>
        </a:p>
      </dgm:t>
    </dgm:pt>
    <dgm:pt modelId="{5152E1C6-B1F0-4BDA-8433-05CF4FB080DF}" type="sibTrans" cxnId="{03420FAB-E008-46DB-A097-8C8E3D218644}">
      <dgm:prSet/>
      <dgm:spPr/>
      <dgm:t>
        <a:bodyPr/>
        <a:lstStyle/>
        <a:p>
          <a:endParaRPr lang="en-US"/>
        </a:p>
      </dgm:t>
    </dgm:pt>
    <dgm:pt modelId="{6A64CCC3-17F3-4F1F-84F3-BDC9F630141A}">
      <dgm:prSet custT="1"/>
      <dgm:spPr/>
      <dgm:t>
        <a:bodyPr/>
        <a:lstStyle/>
        <a:p>
          <a:r>
            <a:rPr lang="en-US" altLang="ko-KR" sz="2200" dirty="0" err="1" smtClean="0">
              <a:ea typeface="Gulim" pitchFamily="34" charset="-127"/>
            </a:rPr>
            <a:t>OneCoat</a:t>
          </a:r>
          <a:r>
            <a:rPr lang="en-US" altLang="ko-KR" sz="2200" dirty="0" smtClean="0">
              <a:ea typeface="Gulim" pitchFamily="34" charset="-127"/>
            </a:rPr>
            <a:t> Self-Etching Bond(</a:t>
          </a:r>
          <a:r>
            <a:rPr lang="en-US" altLang="ko-KR" sz="2200" dirty="0" err="1" smtClean="0">
              <a:ea typeface="Gulim" pitchFamily="34" charset="-127"/>
            </a:rPr>
            <a:t>Coltene</a:t>
          </a:r>
          <a:r>
            <a:rPr lang="en-US" altLang="ko-KR" sz="2200" dirty="0" smtClean="0">
              <a:ea typeface="Gulim" pitchFamily="34" charset="-127"/>
            </a:rPr>
            <a:t>)</a:t>
          </a:r>
          <a:endParaRPr lang="en-US" altLang="ko-KR" sz="2200" dirty="0">
            <a:ea typeface="Gulim" pitchFamily="34" charset="-127"/>
          </a:endParaRPr>
        </a:p>
      </dgm:t>
    </dgm:pt>
    <dgm:pt modelId="{DF466A0B-E19C-4664-B000-23244534F391}" type="parTrans" cxnId="{F4C2FBCD-4E81-42A0-A7B0-5F6D9A5E6A8F}">
      <dgm:prSet/>
      <dgm:spPr/>
      <dgm:t>
        <a:bodyPr/>
        <a:lstStyle/>
        <a:p>
          <a:endParaRPr lang="en-US"/>
        </a:p>
      </dgm:t>
    </dgm:pt>
    <dgm:pt modelId="{92F3957E-A61E-43F4-90AD-DBC3D2C5D5FC}" type="sibTrans" cxnId="{F4C2FBCD-4E81-42A0-A7B0-5F6D9A5E6A8F}">
      <dgm:prSet/>
      <dgm:spPr/>
      <dgm:t>
        <a:bodyPr/>
        <a:lstStyle/>
        <a:p>
          <a:endParaRPr lang="en-US"/>
        </a:p>
      </dgm:t>
    </dgm:pt>
    <dgm:pt modelId="{9C7F86D5-C7A2-4919-B202-D5E08D048E26}">
      <dgm:prSet custT="1"/>
      <dgm:spPr/>
      <dgm:t>
        <a:bodyPr/>
        <a:lstStyle/>
        <a:p>
          <a:r>
            <a:rPr lang="en-US" altLang="ko-KR" sz="2200" dirty="0" err="1" smtClean="0">
              <a:ea typeface="Gulim" pitchFamily="34" charset="-127"/>
            </a:rPr>
            <a:t>AdheSE</a:t>
          </a:r>
          <a:r>
            <a:rPr lang="en-US" altLang="ko-KR" sz="2200" dirty="0" smtClean="0">
              <a:ea typeface="Gulim" pitchFamily="34" charset="-127"/>
            </a:rPr>
            <a:t>( </a:t>
          </a:r>
          <a:r>
            <a:rPr lang="en-US" altLang="ko-KR" sz="2200" dirty="0" err="1" smtClean="0">
              <a:ea typeface="Gulim" pitchFamily="34" charset="-127"/>
            </a:rPr>
            <a:t>Ivoclar</a:t>
          </a:r>
          <a:r>
            <a:rPr lang="en-US" altLang="ko-KR" sz="2200" dirty="0" smtClean="0">
              <a:ea typeface="Gulim" pitchFamily="34" charset="-127"/>
            </a:rPr>
            <a:t> </a:t>
          </a:r>
          <a:r>
            <a:rPr lang="en-US" altLang="ko-KR" sz="2200" dirty="0" err="1" smtClean="0">
              <a:ea typeface="Gulim" pitchFamily="34" charset="-127"/>
            </a:rPr>
            <a:t>Vivadent</a:t>
          </a:r>
          <a:r>
            <a:rPr lang="en-US" altLang="ko-KR" sz="2200" dirty="0" smtClean="0">
              <a:ea typeface="Gulim" pitchFamily="34" charset="-127"/>
            </a:rPr>
            <a:t>)</a:t>
          </a:r>
          <a:endParaRPr lang="en-US" sz="2200" dirty="0"/>
        </a:p>
      </dgm:t>
    </dgm:pt>
    <dgm:pt modelId="{86F45C90-1EEF-4996-A084-D074E7CF0EE5}" type="parTrans" cxnId="{9B3E019A-7BA4-4037-B50C-00CC1A0771B6}">
      <dgm:prSet/>
      <dgm:spPr/>
      <dgm:t>
        <a:bodyPr/>
        <a:lstStyle/>
        <a:p>
          <a:endParaRPr lang="en-US"/>
        </a:p>
      </dgm:t>
    </dgm:pt>
    <dgm:pt modelId="{A0580F10-5192-484B-953C-39BCA1D106C8}" type="sibTrans" cxnId="{9B3E019A-7BA4-4037-B50C-00CC1A0771B6}">
      <dgm:prSet/>
      <dgm:spPr/>
      <dgm:t>
        <a:bodyPr/>
        <a:lstStyle/>
        <a:p>
          <a:endParaRPr lang="en-US"/>
        </a:p>
      </dgm:t>
    </dgm:pt>
    <dgm:pt modelId="{3BBE356E-4555-44F7-A9DF-92C17C534529}" type="pres">
      <dgm:prSet presAssocID="{4B40434A-D3C4-4ACB-BA76-66530F6FFE27}" presName="diagram" presStyleCnt="0">
        <dgm:presLayoutVars>
          <dgm:dir/>
          <dgm:resizeHandles val="exact"/>
        </dgm:presLayoutVars>
      </dgm:prSet>
      <dgm:spPr/>
      <dgm:t>
        <a:bodyPr/>
        <a:lstStyle/>
        <a:p>
          <a:endParaRPr lang="en-US"/>
        </a:p>
      </dgm:t>
    </dgm:pt>
    <dgm:pt modelId="{6DAC3C73-4FFE-40DC-ADC2-6F8EAAB989C5}" type="pres">
      <dgm:prSet presAssocID="{6D37C838-B1E9-4A6D-B79B-2760E3BC3817}" presName="node" presStyleLbl="node1" presStyleIdx="0" presStyleCnt="8">
        <dgm:presLayoutVars>
          <dgm:bulletEnabled val="1"/>
        </dgm:presLayoutVars>
      </dgm:prSet>
      <dgm:spPr/>
      <dgm:t>
        <a:bodyPr/>
        <a:lstStyle/>
        <a:p>
          <a:endParaRPr lang="en-US"/>
        </a:p>
      </dgm:t>
    </dgm:pt>
    <dgm:pt modelId="{CEF32A4C-2745-4599-9D55-F270556A683F}" type="pres">
      <dgm:prSet presAssocID="{0822DB2C-E6FB-47E7-B01B-1BC692A8F60F}" presName="sibTrans" presStyleCnt="0"/>
      <dgm:spPr/>
    </dgm:pt>
    <dgm:pt modelId="{039E0406-A21B-434B-8440-16D923AFDFD1}" type="pres">
      <dgm:prSet presAssocID="{72139B62-6A3C-4657-9C2E-F2BDD481737E}" presName="node" presStyleLbl="node1" presStyleIdx="1" presStyleCnt="8">
        <dgm:presLayoutVars>
          <dgm:bulletEnabled val="1"/>
        </dgm:presLayoutVars>
      </dgm:prSet>
      <dgm:spPr/>
      <dgm:t>
        <a:bodyPr/>
        <a:lstStyle/>
        <a:p>
          <a:endParaRPr lang="en-US"/>
        </a:p>
      </dgm:t>
    </dgm:pt>
    <dgm:pt modelId="{F1679834-72CA-4A6A-86E1-28275DBA7965}" type="pres">
      <dgm:prSet presAssocID="{4A8C500D-8C20-4681-9994-E5D25B13587C}" presName="sibTrans" presStyleCnt="0"/>
      <dgm:spPr/>
    </dgm:pt>
    <dgm:pt modelId="{2BD31A4F-3C13-4C7F-996D-67D703B323EB}" type="pres">
      <dgm:prSet presAssocID="{1DBA97AD-2BEC-4609-B399-B3F2B61B0905}" presName="node" presStyleLbl="node1" presStyleIdx="2" presStyleCnt="8">
        <dgm:presLayoutVars>
          <dgm:bulletEnabled val="1"/>
        </dgm:presLayoutVars>
      </dgm:prSet>
      <dgm:spPr/>
      <dgm:t>
        <a:bodyPr/>
        <a:lstStyle/>
        <a:p>
          <a:endParaRPr lang="en-US"/>
        </a:p>
      </dgm:t>
    </dgm:pt>
    <dgm:pt modelId="{4A5F43CB-324B-4377-BEE2-A421EC73B752}" type="pres">
      <dgm:prSet presAssocID="{544ADA9D-4411-434B-B2A1-48779E2BA902}" presName="sibTrans" presStyleCnt="0"/>
      <dgm:spPr/>
    </dgm:pt>
    <dgm:pt modelId="{E0599A8D-94F0-4951-BA9F-A76637720D5A}" type="pres">
      <dgm:prSet presAssocID="{F88A0DEC-CF17-4A8B-89E0-FF4FFC8B6C14}" presName="node" presStyleLbl="node1" presStyleIdx="3" presStyleCnt="8">
        <dgm:presLayoutVars>
          <dgm:bulletEnabled val="1"/>
        </dgm:presLayoutVars>
      </dgm:prSet>
      <dgm:spPr/>
      <dgm:t>
        <a:bodyPr/>
        <a:lstStyle/>
        <a:p>
          <a:endParaRPr lang="en-US"/>
        </a:p>
      </dgm:t>
    </dgm:pt>
    <dgm:pt modelId="{40B614D3-4B76-4529-85A0-9B0C22FDC82F}" type="pres">
      <dgm:prSet presAssocID="{691988A5-FDA7-440B-9513-FC9A8E87644A}" presName="sibTrans" presStyleCnt="0"/>
      <dgm:spPr/>
    </dgm:pt>
    <dgm:pt modelId="{3C9006E0-4EFF-4FAE-BE89-108B81F113A8}" type="pres">
      <dgm:prSet presAssocID="{77543DE1-2CC6-46BE-8764-E1C651E6C126}" presName="node" presStyleLbl="node1" presStyleIdx="4" presStyleCnt="8">
        <dgm:presLayoutVars>
          <dgm:bulletEnabled val="1"/>
        </dgm:presLayoutVars>
      </dgm:prSet>
      <dgm:spPr/>
      <dgm:t>
        <a:bodyPr/>
        <a:lstStyle/>
        <a:p>
          <a:endParaRPr lang="en-US"/>
        </a:p>
      </dgm:t>
    </dgm:pt>
    <dgm:pt modelId="{41E51BC7-D71C-456A-AC98-2A30AF4F6B3C}" type="pres">
      <dgm:prSet presAssocID="{02798785-3A0C-44A2-9AC5-C3A4CAB9A814}" presName="sibTrans" presStyleCnt="0"/>
      <dgm:spPr/>
    </dgm:pt>
    <dgm:pt modelId="{95D6FE5A-F386-41C8-A69E-9201D560BD30}" type="pres">
      <dgm:prSet presAssocID="{18E2EB82-1CEF-4C4E-A4D3-0679E25B42BC}" presName="node" presStyleLbl="node1" presStyleIdx="5" presStyleCnt="8">
        <dgm:presLayoutVars>
          <dgm:bulletEnabled val="1"/>
        </dgm:presLayoutVars>
      </dgm:prSet>
      <dgm:spPr/>
      <dgm:t>
        <a:bodyPr/>
        <a:lstStyle/>
        <a:p>
          <a:endParaRPr lang="en-US"/>
        </a:p>
      </dgm:t>
    </dgm:pt>
    <dgm:pt modelId="{DF9E08E0-EFE0-4829-9ADE-505A3EE2445F}" type="pres">
      <dgm:prSet presAssocID="{5152E1C6-B1F0-4BDA-8433-05CF4FB080DF}" presName="sibTrans" presStyleCnt="0"/>
      <dgm:spPr/>
    </dgm:pt>
    <dgm:pt modelId="{C6D0E750-4302-4D6B-A88E-5C8DF660BC41}" type="pres">
      <dgm:prSet presAssocID="{6A64CCC3-17F3-4F1F-84F3-BDC9F630141A}" presName="node" presStyleLbl="node1" presStyleIdx="6" presStyleCnt="8">
        <dgm:presLayoutVars>
          <dgm:bulletEnabled val="1"/>
        </dgm:presLayoutVars>
      </dgm:prSet>
      <dgm:spPr/>
      <dgm:t>
        <a:bodyPr/>
        <a:lstStyle/>
        <a:p>
          <a:endParaRPr lang="en-US"/>
        </a:p>
      </dgm:t>
    </dgm:pt>
    <dgm:pt modelId="{89CA1F26-0C51-4F9B-913E-D797EF9646B9}" type="pres">
      <dgm:prSet presAssocID="{92F3957E-A61E-43F4-90AD-DBC3D2C5D5FC}" presName="sibTrans" presStyleCnt="0"/>
      <dgm:spPr/>
    </dgm:pt>
    <dgm:pt modelId="{0099AF79-6D84-4013-8371-7B1DAE13600F}" type="pres">
      <dgm:prSet presAssocID="{9C7F86D5-C7A2-4919-B202-D5E08D048E26}" presName="node" presStyleLbl="node1" presStyleIdx="7" presStyleCnt="8">
        <dgm:presLayoutVars>
          <dgm:bulletEnabled val="1"/>
        </dgm:presLayoutVars>
      </dgm:prSet>
      <dgm:spPr/>
      <dgm:t>
        <a:bodyPr/>
        <a:lstStyle/>
        <a:p>
          <a:endParaRPr lang="en-US"/>
        </a:p>
      </dgm:t>
    </dgm:pt>
  </dgm:ptLst>
  <dgm:cxnLst>
    <dgm:cxn modelId="{C5849E6D-FFCC-4932-B7E9-565EC72A1B0F}" type="presOf" srcId="{9C7F86D5-C7A2-4919-B202-D5E08D048E26}" destId="{0099AF79-6D84-4013-8371-7B1DAE13600F}" srcOrd="0" destOrd="0" presId="urn:microsoft.com/office/officeart/2005/8/layout/default#5"/>
    <dgm:cxn modelId="{A6B50756-C17F-4A76-929A-ABF36C388EA9}" type="presOf" srcId="{72139B62-6A3C-4657-9C2E-F2BDD481737E}" destId="{039E0406-A21B-434B-8440-16D923AFDFD1}" srcOrd="0" destOrd="0" presId="urn:microsoft.com/office/officeart/2005/8/layout/default#5"/>
    <dgm:cxn modelId="{3DD3633E-698C-4C84-BF45-4CFC47193CC5}" type="presOf" srcId="{1DBA97AD-2BEC-4609-B399-B3F2B61B0905}" destId="{2BD31A4F-3C13-4C7F-996D-67D703B323EB}" srcOrd="0" destOrd="0" presId="urn:microsoft.com/office/officeart/2005/8/layout/default#5"/>
    <dgm:cxn modelId="{2DAE27EB-5B45-4851-85A2-D6983D6B9B82}" type="presOf" srcId="{F88A0DEC-CF17-4A8B-89E0-FF4FFC8B6C14}" destId="{E0599A8D-94F0-4951-BA9F-A76637720D5A}" srcOrd="0" destOrd="0" presId="urn:microsoft.com/office/officeart/2005/8/layout/default#5"/>
    <dgm:cxn modelId="{8354C344-36F9-456B-B42E-1B609E4529AF}" type="presOf" srcId="{77543DE1-2CC6-46BE-8764-E1C651E6C126}" destId="{3C9006E0-4EFF-4FAE-BE89-108B81F113A8}" srcOrd="0" destOrd="0" presId="urn:microsoft.com/office/officeart/2005/8/layout/default#5"/>
    <dgm:cxn modelId="{B4CBB479-D7BD-43C4-B94C-1CA458D87AA9}" type="presOf" srcId="{4B40434A-D3C4-4ACB-BA76-66530F6FFE27}" destId="{3BBE356E-4555-44F7-A9DF-92C17C534529}" srcOrd="0" destOrd="0" presId="urn:microsoft.com/office/officeart/2005/8/layout/default#5"/>
    <dgm:cxn modelId="{E88641D1-1513-4690-BF9B-4D5C3FD257EC}" type="presOf" srcId="{6A64CCC3-17F3-4F1F-84F3-BDC9F630141A}" destId="{C6D0E750-4302-4D6B-A88E-5C8DF660BC41}" srcOrd="0" destOrd="0" presId="urn:microsoft.com/office/officeart/2005/8/layout/default#5"/>
    <dgm:cxn modelId="{3B0879D9-A49A-4996-A502-AF4A06E8E323}" srcId="{4B40434A-D3C4-4ACB-BA76-66530F6FFE27}" destId="{1DBA97AD-2BEC-4609-B399-B3F2B61B0905}" srcOrd="2" destOrd="0" parTransId="{9D2E49F1-69BC-4DAB-B587-C1E02901192F}" sibTransId="{544ADA9D-4411-434B-B2A1-48779E2BA902}"/>
    <dgm:cxn modelId="{DADE5D85-7047-4354-A7B6-B84C5C2725EA}" type="presOf" srcId="{18E2EB82-1CEF-4C4E-A4D3-0679E25B42BC}" destId="{95D6FE5A-F386-41C8-A69E-9201D560BD30}" srcOrd="0" destOrd="0" presId="urn:microsoft.com/office/officeart/2005/8/layout/default#5"/>
    <dgm:cxn modelId="{8E41A98B-6D09-4485-B11D-56E99817F2BA}" type="presOf" srcId="{6D37C838-B1E9-4A6D-B79B-2760E3BC3817}" destId="{6DAC3C73-4FFE-40DC-ADC2-6F8EAAB989C5}" srcOrd="0" destOrd="0" presId="urn:microsoft.com/office/officeart/2005/8/layout/default#5"/>
    <dgm:cxn modelId="{F4C2FBCD-4E81-42A0-A7B0-5F6D9A5E6A8F}" srcId="{4B40434A-D3C4-4ACB-BA76-66530F6FFE27}" destId="{6A64CCC3-17F3-4F1F-84F3-BDC9F630141A}" srcOrd="6" destOrd="0" parTransId="{DF466A0B-E19C-4664-B000-23244534F391}" sibTransId="{92F3957E-A61E-43F4-90AD-DBC3D2C5D5FC}"/>
    <dgm:cxn modelId="{9B3E019A-7BA4-4037-B50C-00CC1A0771B6}" srcId="{4B40434A-D3C4-4ACB-BA76-66530F6FFE27}" destId="{9C7F86D5-C7A2-4919-B202-D5E08D048E26}" srcOrd="7" destOrd="0" parTransId="{86F45C90-1EEF-4996-A084-D074E7CF0EE5}" sibTransId="{A0580F10-5192-484B-953C-39BCA1D106C8}"/>
    <dgm:cxn modelId="{083E9E4B-4699-4B1D-8319-85098A0E15C0}" srcId="{4B40434A-D3C4-4ACB-BA76-66530F6FFE27}" destId="{6D37C838-B1E9-4A6D-B79B-2760E3BC3817}" srcOrd="0" destOrd="0" parTransId="{A4223EDE-049F-4D59-AE39-BB3FF642BEB8}" sibTransId="{0822DB2C-E6FB-47E7-B01B-1BC692A8F60F}"/>
    <dgm:cxn modelId="{60482261-0A47-40C5-9DF5-9A62EDD935D0}" srcId="{4B40434A-D3C4-4ACB-BA76-66530F6FFE27}" destId="{72139B62-6A3C-4657-9C2E-F2BDD481737E}" srcOrd="1" destOrd="0" parTransId="{7AD7C3B9-578D-472F-9332-87416CA674DE}" sibTransId="{4A8C500D-8C20-4681-9994-E5D25B13587C}"/>
    <dgm:cxn modelId="{D7A5246F-3BAC-42B8-BE5D-92B659BE69D3}" srcId="{4B40434A-D3C4-4ACB-BA76-66530F6FFE27}" destId="{F88A0DEC-CF17-4A8B-89E0-FF4FFC8B6C14}" srcOrd="3" destOrd="0" parTransId="{B8202B46-D4B1-425F-A0AE-3952EF24F5AA}" sibTransId="{691988A5-FDA7-440B-9513-FC9A8E87644A}"/>
    <dgm:cxn modelId="{AF610BB0-CDF8-4CD9-8D25-D4347C4A39B9}" srcId="{4B40434A-D3C4-4ACB-BA76-66530F6FFE27}" destId="{77543DE1-2CC6-46BE-8764-E1C651E6C126}" srcOrd="4" destOrd="0" parTransId="{1AF96FA9-7C1E-4854-B957-1A90F143B45B}" sibTransId="{02798785-3A0C-44A2-9AC5-C3A4CAB9A814}"/>
    <dgm:cxn modelId="{03420FAB-E008-46DB-A097-8C8E3D218644}" srcId="{4B40434A-D3C4-4ACB-BA76-66530F6FFE27}" destId="{18E2EB82-1CEF-4C4E-A4D3-0679E25B42BC}" srcOrd="5" destOrd="0" parTransId="{4848EC00-5FAE-4C08-967B-6049A510155A}" sibTransId="{5152E1C6-B1F0-4BDA-8433-05CF4FB080DF}"/>
    <dgm:cxn modelId="{5D17A388-7D06-4560-99B2-FBC60394914E}" type="presParOf" srcId="{3BBE356E-4555-44F7-A9DF-92C17C534529}" destId="{6DAC3C73-4FFE-40DC-ADC2-6F8EAAB989C5}" srcOrd="0" destOrd="0" presId="urn:microsoft.com/office/officeart/2005/8/layout/default#5"/>
    <dgm:cxn modelId="{0FCD3DE0-6212-49A4-95F5-33D5BF93D9B4}" type="presParOf" srcId="{3BBE356E-4555-44F7-A9DF-92C17C534529}" destId="{CEF32A4C-2745-4599-9D55-F270556A683F}" srcOrd="1" destOrd="0" presId="urn:microsoft.com/office/officeart/2005/8/layout/default#5"/>
    <dgm:cxn modelId="{3A573D98-FC77-4286-B9A1-3EABAF39876D}" type="presParOf" srcId="{3BBE356E-4555-44F7-A9DF-92C17C534529}" destId="{039E0406-A21B-434B-8440-16D923AFDFD1}" srcOrd="2" destOrd="0" presId="urn:microsoft.com/office/officeart/2005/8/layout/default#5"/>
    <dgm:cxn modelId="{BBC08B8F-DE9E-4C02-8501-64A9C501415F}" type="presParOf" srcId="{3BBE356E-4555-44F7-A9DF-92C17C534529}" destId="{F1679834-72CA-4A6A-86E1-28275DBA7965}" srcOrd="3" destOrd="0" presId="urn:microsoft.com/office/officeart/2005/8/layout/default#5"/>
    <dgm:cxn modelId="{4F6C586E-8FB2-4B06-84D5-3A0B3D3F835B}" type="presParOf" srcId="{3BBE356E-4555-44F7-A9DF-92C17C534529}" destId="{2BD31A4F-3C13-4C7F-996D-67D703B323EB}" srcOrd="4" destOrd="0" presId="urn:microsoft.com/office/officeart/2005/8/layout/default#5"/>
    <dgm:cxn modelId="{7A52ED14-B397-4725-A21C-578299FDDE9D}" type="presParOf" srcId="{3BBE356E-4555-44F7-A9DF-92C17C534529}" destId="{4A5F43CB-324B-4377-BEE2-A421EC73B752}" srcOrd="5" destOrd="0" presId="urn:microsoft.com/office/officeart/2005/8/layout/default#5"/>
    <dgm:cxn modelId="{C49B1A0F-18F4-46FB-A206-D4CBDC2BB7A7}" type="presParOf" srcId="{3BBE356E-4555-44F7-A9DF-92C17C534529}" destId="{E0599A8D-94F0-4951-BA9F-A76637720D5A}" srcOrd="6" destOrd="0" presId="urn:microsoft.com/office/officeart/2005/8/layout/default#5"/>
    <dgm:cxn modelId="{0287EFCD-044B-4B62-B0A8-817AFD277D42}" type="presParOf" srcId="{3BBE356E-4555-44F7-A9DF-92C17C534529}" destId="{40B614D3-4B76-4529-85A0-9B0C22FDC82F}" srcOrd="7" destOrd="0" presId="urn:microsoft.com/office/officeart/2005/8/layout/default#5"/>
    <dgm:cxn modelId="{26C33942-2E20-4354-9B20-706F1D62D4E4}" type="presParOf" srcId="{3BBE356E-4555-44F7-A9DF-92C17C534529}" destId="{3C9006E0-4EFF-4FAE-BE89-108B81F113A8}" srcOrd="8" destOrd="0" presId="urn:microsoft.com/office/officeart/2005/8/layout/default#5"/>
    <dgm:cxn modelId="{8AD6097C-E3D5-4FF1-B8B2-1E78028C6689}" type="presParOf" srcId="{3BBE356E-4555-44F7-A9DF-92C17C534529}" destId="{41E51BC7-D71C-456A-AC98-2A30AF4F6B3C}" srcOrd="9" destOrd="0" presId="urn:microsoft.com/office/officeart/2005/8/layout/default#5"/>
    <dgm:cxn modelId="{73B9CA37-B685-4B63-A2CE-BFEB984F9B53}" type="presParOf" srcId="{3BBE356E-4555-44F7-A9DF-92C17C534529}" destId="{95D6FE5A-F386-41C8-A69E-9201D560BD30}" srcOrd="10" destOrd="0" presId="urn:microsoft.com/office/officeart/2005/8/layout/default#5"/>
    <dgm:cxn modelId="{F67837F7-7972-41B2-A3DB-18A8737A48B0}" type="presParOf" srcId="{3BBE356E-4555-44F7-A9DF-92C17C534529}" destId="{DF9E08E0-EFE0-4829-9ADE-505A3EE2445F}" srcOrd="11" destOrd="0" presId="urn:microsoft.com/office/officeart/2005/8/layout/default#5"/>
    <dgm:cxn modelId="{C25AA303-F7F0-465D-B366-214BAD193249}" type="presParOf" srcId="{3BBE356E-4555-44F7-A9DF-92C17C534529}" destId="{C6D0E750-4302-4D6B-A88E-5C8DF660BC41}" srcOrd="12" destOrd="0" presId="urn:microsoft.com/office/officeart/2005/8/layout/default#5"/>
    <dgm:cxn modelId="{3EDC0C1A-B87E-412E-9374-AA0D8D39A173}" type="presParOf" srcId="{3BBE356E-4555-44F7-A9DF-92C17C534529}" destId="{89CA1F26-0C51-4F9B-913E-D797EF9646B9}" srcOrd="13" destOrd="0" presId="urn:microsoft.com/office/officeart/2005/8/layout/default#5"/>
    <dgm:cxn modelId="{BE1719A3-3076-433A-B85F-BBA6ED6416E7}" type="presParOf" srcId="{3BBE356E-4555-44F7-A9DF-92C17C534529}" destId="{0099AF79-6D84-4013-8371-7B1DAE13600F}" srcOrd="14" destOrd="0" presId="urn:microsoft.com/office/officeart/2005/8/layout/default#5"/>
  </dgm:cxnLst>
  <dgm:bg/>
  <dgm:whole/>
</dgm:dataModel>
</file>

<file path=ppt/diagrams/data21.xml><?xml version="1.0" encoding="utf-8"?>
<dgm:dataModel xmlns:dgm="http://schemas.openxmlformats.org/drawingml/2006/diagram" xmlns:a="http://schemas.openxmlformats.org/drawingml/2006/main">
  <dgm:ptLst>
    <dgm:pt modelId="{7DB06523-399D-4E6D-B87D-B9EB2AD804D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F7FA8D04-B5F0-44B6-AC69-CC77F77B41CF}">
      <dgm:prSet phldrT="[Text]" custT="1"/>
      <dgm:spPr/>
      <dgm:t>
        <a:bodyPr/>
        <a:lstStyle/>
        <a:p>
          <a:pPr algn="l">
            <a:lnSpc>
              <a:spcPct val="100000"/>
            </a:lnSpc>
          </a:pPr>
          <a:r>
            <a:rPr lang="en-US" sz="2200" dirty="0" smtClean="0"/>
            <a:t>Less effective bonding of enamel:</a:t>
          </a:r>
        </a:p>
        <a:p>
          <a:pPr algn="l">
            <a:lnSpc>
              <a:spcPct val="100000"/>
            </a:lnSpc>
          </a:pPr>
          <a:r>
            <a:rPr lang="en-US" sz="2200" dirty="0" smtClean="0"/>
            <a:t>Initial bond might deteriorate with aging, which could lead to premature failures.</a:t>
          </a:r>
        </a:p>
        <a:p>
          <a:pPr algn="l">
            <a:lnSpc>
              <a:spcPct val="100000"/>
            </a:lnSpc>
          </a:pPr>
          <a:r>
            <a:rPr lang="en-US" sz="2200" dirty="0" smtClean="0"/>
            <a:t>Bonding to  Sclerotic and caries -problematic</a:t>
          </a:r>
        </a:p>
        <a:p>
          <a:pPr algn="l">
            <a:lnSpc>
              <a:spcPct val="100000"/>
            </a:lnSpc>
          </a:pPr>
          <a:r>
            <a:rPr lang="en-US" sz="2200" dirty="0" smtClean="0"/>
            <a:t>Insufficient long term research</a:t>
          </a:r>
          <a:r>
            <a:rPr lang="en-US" sz="2200" b="1" dirty="0" smtClean="0"/>
            <a:t>.</a:t>
          </a:r>
          <a:endParaRPr lang="en-US" sz="2200" dirty="0"/>
        </a:p>
      </dgm:t>
    </dgm:pt>
    <dgm:pt modelId="{452A1B07-D391-4B9A-89BC-F85F8BCBE13F}" type="parTrans" cxnId="{C273EF73-F372-438F-8744-5A4A119CFEBF}">
      <dgm:prSet/>
      <dgm:spPr/>
      <dgm:t>
        <a:bodyPr/>
        <a:lstStyle/>
        <a:p>
          <a:endParaRPr lang="en-US"/>
        </a:p>
      </dgm:t>
    </dgm:pt>
    <dgm:pt modelId="{7B29DF82-C712-4FA3-A6A5-95A9D7231D20}" type="sibTrans" cxnId="{C273EF73-F372-438F-8744-5A4A119CFEBF}">
      <dgm:prSet/>
      <dgm:spPr/>
      <dgm:t>
        <a:bodyPr/>
        <a:lstStyle/>
        <a:p>
          <a:endParaRPr lang="en-US"/>
        </a:p>
      </dgm:t>
    </dgm:pt>
    <dgm:pt modelId="{46B4C87C-F786-42EF-86F3-36581841AB30}">
      <dgm:prSet phldrT="[Text]" custT="1"/>
      <dgm:spPr/>
      <dgm:t>
        <a:bodyPr/>
        <a:lstStyle/>
        <a:p>
          <a:pPr algn="l"/>
          <a:r>
            <a:rPr lang="en-US" sz="2200" dirty="0" smtClean="0"/>
            <a:t>No need to acid etch ,rinsing</a:t>
          </a:r>
        </a:p>
        <a:p>
          <a:pPr algn="l"/>
          <a:r>
            <a:rPr lang="en-US" sz="2200" dirty="0" smtClean="0"/>
            <a:t>Reduced post operative sensitivity</a:t>
          </a:r>
        </a:p>
        <a:p>
          <a:pPr algn="l"/>
          <a:r>
            <a:rPr lang="en-US" sz="2200" dirty="0" smtClean="0"/>
            <a:t>Simultaneous demineralization and resin infiltration.</a:t>
          </a:r>
        </a:p>
        <a:p>
          <a:pPr algn="l"/>
          <a:r>
            <a:rPr lang="en-US" sz="2200" dirty="0" smtClean="0"/>
            <a:t>Less sensitive to degree of wetness and dryness.</a:t>
          </a:r>
        </a:p>
        <a:p>
          <a:pPr algn="l"/>
          <a:r>
            <a:rPr lang="en-US" sz="2200" dirty="0" smtClean="0"/>
            <a:t>Low technique sensitivity</a:t>
          </a:r>
          <a:endParaRPr lang="en-US" sz="2200" b="0" i="0" dirty="0"/>
        </a:p>
      </dgm:t>
    </dgm:pt>
    <dgm:pt modelId="{AA37F0CC-0EFA-4FCF-891C-305A08102493}" type="parTrans" cxnId="{A6B6618E-B4A7-426A-8146-7F6238A13ADC}">
      <dgm:prSet/>
      <dgm:spPr/>
      <dgm:t>
        <a:bodyPr/>
        <a:lstStyle/>
        <a:p>
          <a:endParaRPr lang="en-US"/>
        </a:p>
      </dgm:t>
    </dgm:pt>
    <dgm:pt modelId="{B64BEFF8-0B15-4565-B9A4-7AD6A488D00E}" type="sibTrans" cxnId="{A6B6618E-B4A7-426A-8146-7F6238A13ADC}">
      <dgm:prSet/>
      <dgm:spPr/>
      <dgm:t>
        <a:bodyPr/>
        <a:lstStyle/>
        <a:p>
          <a:endParaRPr lang="en-US"/>
        </a:p>
      </dgm:t>
    </dgm:pt>
    <dgm:pt modelId="{548CBE3B-5811-4BE2-ACC3-AC75AAAC0C9A}" type="pres">
      <dgm:prSet presAssocID="{7DB06523-399D-4E6D-B87D-B9EB2AD804DB}" presName="compositeShape" presStyleCnt="0">
        <dgm:presLayoutVars>
          <dgm:chMax val="2"/>
          <dgm:dir/>
          <dgm:resizeHandles val="exact"/>
        </dgm:presLayoutVars>
      </dgm:prSet>
      <dgm:spPr/>
      <dgm:t>
        <a:bodyPr/>
        <a:lstStyle/>
        <a:p>
          <a:endParaRPr lang="en-US"/>
        </a:p>
      </dgm:t>
    </dgm:pt>
    <dgm:pt modelId="{68586825-112A-4640-B67A-AD126EB61BD0}" type="pres">
      <dgm:prSet presAssocID="{7DB06523-399D-4E6D-B87D-B9EB2AD804DB}" presName="divider" presStyleLbl="fgShp" presStyleIdx="0" presStyleCnt="1" custLinFactNeighborY="-4955">
        <dgm:style>
          <a:lnRef idx="1">
            <a:schemeClr val="accent4"/>
          </a:lnRef>
          <a:fillRef idx="2">
            <a:schemeClr val="accent4"/>
          </a:fillRef>
          <a:effectRef idx="1">
            <a:schemeClr val="accent4"/>
          </a:effectRef>
          <a:fontRef idx="minor">
            <a:schemeClr val="dk1"/>
          </a:fontRef>
        </dgm:style>
      </dgm:prSet>
      <dgm:spPr/>
    </dgm:pt>
    <dgm:pt modelId="{EDC807AD-4BC0-4764-A0C7-0517DBF1B101}" type="pres">
      <dgm:prSet presAssocID="{F7FA8D04-B5F0-44B6-AC69-CC77F77B41CF}" presName="downArrow" presStyleLbl="node1" presStyleIdx="0" presStyleCnt="2">
        <dgm:style>
          <a:lnRef idx="1">
            <a:schemeClr val="accent1"/>
          </a:lnRef>
          <a:fillRef idx="2">
            <a:schemeClr val="accent1"/>
          </a:fillRef>
          <a:effectRef idx="1">
            <a:schemeClr val="accent1"/>
          </a:effectRef>
          <a:fontRef idx="minor">
            <a:schemeClr val="dk1"/>
          </a:fontRef>
        </dgm:style>
      </dgm:prSet>
      <dgm:spPr>
        <a:solidFill>
          <a:srgbClr val="FF6600"/>
        </a:solidFill>
      </dgm:spPr>
    </dgm:pt>
    <dgm:pt modelId="{065CB4A8-CD8D-475C-A551-F242E0BF3C3F}" type="pres">
      <dgm:prSet presAssocID="{F7FA8D04-B5F0-44B6-AC69-CC77F77B41CF}" presName="downArrowText" presStyleLbl="revTx" presStyleIdx="0" presStyleCnt="2" custScaleX="176858">
        <dgm:presLayoutVars>
          <dgm:bulletEnabled val="1"/>
        </dgm:presLayoutVars>
      </dgm:prSet>
      <dgm:spPr/>
      <dgm:t>
        <a:bodyPr/>
        <a:lstStyle/>
        <a:p>
          <a:endParaRPr lang="en-US"/>
        </a:p>
      </dgm:t>
    </dgm:pt>
    <dgm:pt modelId="{4B2896AD-C97A-444F-B484-3E923D7872A8}" type="pres">
      <dgm:prSet presAssocID="{46B4C87C-F786-42EF-86F3-36581841AB30}" presName="upArrow" presStyleLbl="node1" presStyleIdx="1" presStyleCnt="2"/>
      <dgm:spPr>
        <a:solidFill>
          <a:srgbClr val="00FFCC"/>
        </a:solidFill>
      </dgm:spPr>
    </dgm:pt>
    <dgm:pt modelId="{80DCAD39-B403-48AB-AFEB-0C271EC252CC}" type="pres">
      <dgm:prSet presAssocID="{46B4C87C-F786-42EF-86F3-36581841AB30}" presName="upArrowText" presStyleLbl="revTx" presStyleIdx="1" presStyleCnt="2" custScaleX="171227">
        <dgm:presLayoutVars>
          <dgm:bulletEnabled val="1"/>
        </dgm:presLayoutVars>
      </dgm:prSet>
      <dgm:spPr/>
      <dgm:t>
        <a:bodyPr/>
        <a:lstStyle/>
        <a:p>
          <a:endParaRPr lang="en-US"/>
        </a:p>
      </dgm:t>
    </dgm:pt>
  </dgm:ptLst>
  <dgm:cxnLst>
    <dgm:cxn modelId="{94E37313-8A3F-4524-893D-B66304B5DCDC}" type="presOf" srcId="{7DB06523-399D-4E6D-B87D-B9EB2AD804DB}" destId="{548CBE3B-5811-4BE2-ACC3-AC75AAAC0C9A}" srcOrd="0" destOrd="0" presId="urn:microsoft.com/office/officeart/2005/8/layout/arrow3"/>
    <dgm:cxn modelId="{71938EB3-B525-408E-95AE-0CB3A7177A4A}" type="presOf" srcId="{46B4C87C-F786-42EF-86F3-36581841AB30}" destId="{80DCAD39-B403-48AB-AFEB-0C271EC252CC}" srcOrd="0" destOrd="0" presId="urn:microsoft.com/office/officeart/2005/8/layout/arrow3"/>
    <dgm:cxn modelId="{D10452CF-6977-4F54-AA89-0F40908E7ABD}" type="presOf" srcId="{F7FA8D04-B5F0-44B6-AC69-CC77F77B41CF}" destId="{065CB4A8-CD8D-475C-A551-F242E0BF3C3F}" srcOrd="0" destOrd="0" presId="urn:microsoft.com/office/officeart/2005/8/layout/arrow3"/>
    <dgm:cxn modelId="{A6B6618E-B4A7-426A-8146-7F6238A13ADC}" srcId="{7DB06523-399D-4E6D-B87D-B9EB2AD804DB}" destId="{46B4C87C-F786-42EF-86F3-36581841AB30}" srcOrd="1" destOrd="0" parTransId="{AA37F0CC-0EFA-4FCF-891C-305A08102493}" sibTransId="{B64BEFF8-0B15-4565-B9A4-7AD6A488D00E}"/>
    <dgm:cxn modelId="{C273EF73-F372-438F-8744-5A4A119CFEBF}" srcId="{7DB06523-399D-4E6D-B87D-B9EB2AD804DB}" destId="{F7FA8D04-B5F0-44B6-AC69-CC77F77B41CF}" srcOrd="0" destOrd="0" parTransId="{452A1B07-D391-4B9A-89BC-F85F8BCBE13F}" sibTransId="{7B29DF82-C712-4FA3-A6A5-95A9D7231D20}"/>
    <dgm:cxn modelId="{D95CFEE5-F15C-4F39-B93C-AD62BE6D4779}" type="presParOf" srcId="{548CBE3B-5811-4BE2-ACC3-AC75AAAC0C9A}" destId="{68586825-112A-4640-B67A-AD126EB61BD0}" srcOrd="0" destOrd="0" presId="urn:microsoft.com/office/officeart/2005/8/layout/arrow3"/>
    <dgm:cxn modelId="{A93E2C1A-F720-464C-948C-4D65AFEF026B}" type="presParOf" srcId="{548CBE3B-5811-4BE2-ACC3-AC75AAAC0C9A}" destId="{EDC807AD-4BC0-4764-A0C7-0517DBF1B101}" srcOrd="1" destOrd="0" presId="urn:microsoft.com/office/officeart/2005/8/layout/arrow3"/>
    <dgm:cxn modelId="{C35F1670-87DD-473D-A629-B5C173E5AB89}" type="presParOf" srcId="{548CBE3B-5811-4BE2-ACC3-AC75AAAC0C9A}" destId="{065CB4A8-CD8D-475C-A551-F242E0BF3C3F}" srcOrd="2" destOrd="0" presId="urn:microsoft.com/office/officeart/2005/8/layout/arrow3"/>
    <dgm:cxn modelId="{50624B2C-8032-4C83-8F2C-25C910799657}" type="presParOf" srcId="{548CBE3B-5811-4BE2-ACC3-AC75AAAC0C9A}" destId="{4B2896AD-C97A-444F-B484-3E923D7872A8}" srcOrd="3" destOrd="0" presId="urn:microsoft.com/office/officeart/2005/8/layout/arrow3"/>
    <dgm:cxn modelId="{27F1D74C-5136-4D11-9F6E-298F91C2AF14}" type="presParOf" srcId="{548CBE3B-5811-4BE2-ACC3-AC75AAAC0C9A}" destId="{80DCAD39-B403-48AB-AFEB-0C271EC252CC}" srcOrd="4" destOrd="0" presId="urn:microsoft.com/office/officeart/2005/8/layout/arrow3"/>
  </dgm:cxnLst>
  <dgm:bg/>
  <dgm:whole/>
</dgm:dataModel>
</file>

<file path=ppt/diagrams/data22.xml><?xml version="1.0" encoding="utf-8"?>
<dgm:dataModel xmlns:dgm="http://schemas.openxmlformats.org/drawingml/2006/diagram" xmlns:a="http://schemas.openxmlformats.org/drawingml/2006/main">
  <dgm:ptLst>
    <dgm:pt modelId="{5AD55DBC-C1BD-4B92-8071-247EB98F3919}" type="doc">
      <dgm:prSet loTypeId="urn:microsoft.com/office/officeart/2005/8/layout/hProcess9" loCatId="process" qsTypeId="urn:microsoft.com/office/officeart/2005/8/quickstyle/simple1" qsCatId="simple" csTypeId="urn:microsoft.com/office/officeart/2005/8/colors/colorful3" csCatId="colorful" phldr="1"/>
      <dgm:spPr/>
    </dgm:pt>
    <dgm:pt modelId="{AF49159F-B4ED-4F5F-B591-DB9461CC5014}">
      <dgm:prSet phldrT="[Text]" custT="1"/>
      <dgm:spPr/>
      <dgm:t>
        <a:bodyPr/>
        <a:lstStyle/>
        <a:p>
          <a:r>
            <a:rPr lang="en-US" sz="2200" i="0" dirty="0" smtClean="0">
              <a:solidFill>
                <a:schemeClr val="bg2"/>
              </a:solidFill>
            </a:rPr>
            <a:t>Etch and rinse</a:t>
          </a:r>
          <a:endParaRPr lang="en-US" sz="2200" dirty="0">
            <a:solidFill>
              <a:schemeClr val="bg2"/>
            </a:solidFill>
          </a:endParaRPr>
        </a:p>
      </dgm:t>
    </dgm:pt>
    <dgm:pt modelId="{E3D16722-9B61-428F-A25F-F6FE88D5456A}" type="parTrans" cxnId="{9A1E8BE9-7C2B-45A2-B41E-3A23396B2371}">
      <dgm:prSet/>
      <dgm:spPr/>
      <dgm:t>
        <a:bodyPr/>
        <a:lstStyle/>
        <a:p>
          <a:endParaRPr lang="en-US"/>
        </a:p>
      </dgm:t>
    </dgm:pt>
    <dgm:pt modelId="{4ACA5BC0-64F5-4A7E-B993-E6ADC0EF2499}" type="sibTrans" cxnId="{9A1E8BE9-7C2B-45A2-B41E-3A23396B2371}">
      <dgm:prSet/>
      <dgm:spPr/>
      <dgm:t>
        <a:bodyPr/>
        <a:lstStyle/>
        <a:p>
          <a:endParaRPr lang="en-US"/>
        </a:p>
      </dgm:t>
    </dgm:pt>
    <dgm:pt modelId="{4BED8F13-A468-4A5C-B9BB-6C6931D6D504}">
      <dgm:prSet custT="1"/>
      <dgm:spPr/>
      <dgm:t>
        <a:bodyPr/>
        <a:lstStyle/>
        <a:p>
          <a:r>
            <a:rPr lang="en-US" sz="2200" i="0" dirty="0" smtClean="0">
              <a:solidFill>
                <a:schemeClr val="bg2"/>
              </a:solidFill>
            </a:rPr>
            <a:t>Self-etch</a:t>
          </a:r>
        </a:p>
      </dgm:t>
    </dgm:pt>
    <dgm:pt modelId="{40530F1A-8C7D-49A5-8B92-4B0D72EAF209}" type="parTrans" cxnId="{F37CB7C1-063F-4DB3-AEDB-E05DCD726052}">
      <dgm:prSet/>
      <dgm:spPr/>
      <dgm:t>
        <a:bodyPr/>
        <a:lstStyle/>
        <a:p>
          <a:endParaRPr lang="en-US"/>
        </a:p>
      </dgm:t>
    </dgm:pt>
    <dgm:pt modelId="{AD5129EB-9814-4648-8611-E78097874458}" type="sibTrans" cxnId="{F37CB7C1-063F-4DB3-AEDB-E05DCD726052}">
      <dgm:prSet/>
      <dgm:spPr/>
      <dgm:t>
        <a:bodyPr/>
        <a:lstStyle/>
        <a:p>
          <a:endParaRPr lang="en-US"/>
        </a:p>
      </dgm:t>
    </dgm:pt>
    <dgm:pt modelId="{C7D1A8CD-4AE9-4231-93AE-7DA06638E8E1}">
      <dgm:prSet custT="1"/>
      <dgm:spPr/>
      <dgm:t>
        <a:bodyPr/>
        <a:lstStyle/>
        <a:p>
          <a:r>
            <a:rPr lang="en-US" sz="2200" i="0" dirty="0" smtClean="0">
              <a:solidFill>
                <a:schemeClr val="bg2"/>
              </a:solidFill>
            </a:rPr>
            <a:t>Glass </a:t>
          </a:r>
          <a:r>
            <a:rPr lang="en-US" sz="2200" i="0" dirty="0" err="1" smtClean="0">
              <a:solidFill>
                <a:schemeClr val="bg2"/>
              </a:solidFill>
            </a:rPr>
            <a:t>inomer</a:t>
          </a:r>
          <a:r>
            <a:rPr lang="en-US" sz="2200" i="0" dirty="0" smtClean="0">
              <a:solidFill>
                <a:schemeClr val="bg2"/>
              </a:solidFill>
            </a:rPr>
            <a:t> adhesive</a:t>
          </a:r>
          <a:endParaRPr lang="en-US" sz="2200" i="0" dirty="0">
            <a:solidFill>
              <a:schemeClr val="bg2"/>
            </a:solidFill>
          </a:endParaRPr>
        </a:p>
      </dgm:t>
    </dgm:pt>
    <dgm:pt modelId="{BB2D73EB-B22C-4119-8CBB-5713A6D016AB}" type="parTrans" cxnId="{79DBCD9A-269F-4435-A369-BEB30172BF18}">
      <dgm:prSet/>
      <dgm:spPr/>
      <dgm:t>
        <a:bodyPr/>
        <a:lstStyle/>
        <a:p>
          <a:endParaRPr lang="en-US"/>
        </a:p>
      </dgm:t>
    </dgm:pt>
    <dgm:pt modelId="{EF782AFE-5AAE-4BD0-863C-13C5E8EE952C}" type="sibTrans" cxnId="{79DBCD9A-269F-4435-A369-BEB30172BF18}">
      <dgm:prSet/>
      <dgm:spPr/>
      <dgm:t>
        <a:bodyPr/>
        <a:lstStyle/>
        <a:p>
          <a:endParaRPr lang="en-US"/>
        </a:p>
      </dgm:t>
    </dgm:pt>
    <dgm:pt modelId="{71E787BA-6DDD-4350-A15B-F1041B7E8B33}" type="pres">
      <dgm:prSet presAssocID="{5AD55DBC-C1BD-4B92-8071-247EB98F3919}" presName="CompostProcess" presStyleCnt="0">
        <dgm:presLayoutVars>
          <dgm:dir/>
          <dgm:resizeHandles val="exact"/>
        </dgm:presLayoutVars>
      </dgm:prSet>
      <dgm:spPr/>
    </dgm:pt>
    <dgm:pt modelId="{06D94783-72D8-4C1E-A22A-739A46872FF6}" type="pres">
      <dgm:prSet presAssocID="{5AD55DBC-C1BD-4B92-8071-247EB98F3919}" presName="arrow" presStyleLbl="bgShp" presStyleIdx="0" presStyleCnt="1"/>
      <dgm:spPr/>
    </dgm:pt>
    <dgm:pt modelId="{6BD8BF39-31A1-4BD6-B687-9A66EBD34A0E}" type="pres">
      <dgm:prSet presAssocID="{5AD55DBC-C1BD-4B92-8071-247EB98F3919}" presName="linearProcess" presStyleCnt="0"/>
      <dgm:spPr/>
    </dgm:pt>
    <dgm:pt modelId="{470E185D-CCF1-4BC6-8C65-4996FE9B3AE4}" type="pres">
      <dgm:prSet presAssocID="{AF49159F-B4ED-4F5F-B591-DB9461CC5014}" presName="textNode" presStyleLbl="node1" presStyleIdx="0" presStyleCnt="3">
        <dgm:presLayoutVars>
          <dgm:bulletEnabled val="1"/>
        </dgm:presLayoutVars>
      </dgm:prSet>
      <dgm:spPr/>
      <dgm:t>
        <a:bodyPr/>
        <a:lstStyle/>
        <a:p>
          <a:endParaRPr lang="en-US"/>
        </a:p>
      </dgm:t>
    </dgm:pt>
    <dgm:pt modelId="{55B442C1-1F5D-4BE8-B969-2D7252E0CA5B}" type="pres">
      <dgm:prSet presAssocID="{4ACA5BC0-64F5-4A7E-B993-E6ADC0EF2499}" presName="sibTrans" presStyleCnt="0"/>
      <dgm:spPr/>
    </dgm:pt>
    <dgm:pt modelId="{BE62F7C9-4AF2-4CA2-B578-0FA85C3BADDD}" type="pres">
      <dgm:prSet presAssocID="{4BED8F13-A468-4A5C-B9BB-6C6931D6D504}" presName="textNode" presStyleLbl="node1" presStyleIdx="1" presStyleCnt="3">
        <dgm:presLayoutVars>
          <dgm:bulletEnabled val="1"/>
        </dgm:presLayoutVars>
      </dgm:prSet>
      <dgm:spPr/>
      <dgm:t>
        <a:bodyPr/>
        <a:lstStyle/>
        <a:p>
          <a:endParaRPr lang="en-US"/>
        </a:p>
      </dgm:t>
    </dgm:pt>
    <dgm:pt modelId="{60C365F3-A7B0-4DEF-9CC9-B797B9D8874E}" type="pres">
      <dgm:prSet presAssocID="{AD5129EB-9814-4648-8611-E78097874458}" presName="sibTrans" presStyleCnt="0"/>
      <dgm:spPr/>
    </dgm:pt>
    <dgm:pt modelId="{84E8A7E4-4AAD-428A-B687-D44C35BD6CFF}" type="pres">
      <dgm:prSet presAssocID="{C7D1A8CD-4AE9-4231-93AE-7DA06638E8E1}" presName="textNode" presStyleLbl="node1" presStyleIdx="2" presStyleCnt="3">
        <dgm:presLayoutVars>
          <dgm:bulletEnabled val="1"/>
        </dgm:presLayoutVars>
      </dgm:prSet>
      <dgm:spPr/>
      <dgm:t>
        <a:bodyPr/>
        <a:lstStyle/>
        <a:p>
          <a:endParaRPr lang="en-US"/>
        </a:p>
      </dgm:t>
    </dgm:pt>
  </dgm:ptLst>
  <dgm:cxnLst>
    <dgm:cxn modelId="{F37CB7C1-063F-4DB3-AEDB-E05DCD726052}" srcId="{5AD55DBC-C1BD-4B92-8071-247EB98F3919}" destId="{4BED8F13-A468-4A5C-B9BB-6C6931D6D504}" srcOrd="1" destOrd="0" parTransId="{40530F1A-8C7D-49A5-8B92-4B0D72EAF209}" sibTransId="{AD5129EB-9814-4648-8611-E78097874458}"/>
    <dgm:cxn modelId="{79DBCD9A-269F-4435-A369-BEB30172BF18}" srcId="{5AD55DBC-C1BD-4B92-8071-247EB98F3919}" destId="{C7D1A8CD-4AE9-4231-93AE-7DA06638E8E1}" srcOrd="2" destOrd="0" parTransId="{BB2D73EB-B22C-4119-8CBB-5713A6D016AB}" sibTransId="{EF782AFE-5AAE-4BD0-863C-13C5E8EE952C}"/>
    <dgm:cxn modelId="{77B97ADA-0869-4B97-9008-434A4EED142E}" type="presOf" srcId="{C7D1A8CD-4AE9-4231-93AE-7DA06638E8E1}" destId="{84E8A7E4-4AAD-428A-B687-D44C35BD6CFF}" srcOrd="0" destOrd="0" presId="urn:microsoft.com/office/officeart/2005/8/layout/hProcess9"/>
    <dgm:cxn modelId="{616FDA43-6B3B-4480-AE22-5E2934EA209B}" type="presOf" srcId="{5AD55DBC-C1BD-4B92-8071-247EB98F3919}" destId="{71E787BA-6DDD-4350-A15B-F1041B7E8B33}" srcOrd="0" destOrd="0" presId="urn:microsoft.com/office/officeart/2005/8/layout/hProcess9"/>
    <dgm:cxn modelId="{9EC84167-6CFB-4FBE-B56C-EAFC05023A10}" type="presOf" srcId="{AF49159F-B4ED-4F5F-B591-DB9461CC5014}" destId="{470E185D-CCF1-4BC6-8C65-4996FE9B3AE4}" srcOrd="0" destOrd="0" presId="urn:microsoft.com/office/officeart/2005/8/layout/hProcess9"/>
    <dgm:cxn modelId="{9A1E8BE9-7C2B-45A2-B41E-3A23396B2371}" srcId="{5AD55DBC-C1BD-4B92-8071-247EB98F3919}" destId="{AF49159F-B4ED-4F5F-B591-DB9461CC5014}" srcOrd="0" destOrd="0" parTransId="{E3D16722-9B61-428F-A25F-F6FE88D5456A}" sibTransId="{4ACA5BC0-64F5-4A7E-B993-E6ADC0EF2499}"/>
    <dgm:cxn modelId="{8EF0FAF6-4E68-450E-8666-E9EF39BDF561}" type="presOf" srcId="{4BED8F13-A468-4A5C-B9BB-6C6931D6D504}" destId="{BE62F7C9-4AF2-4CA2-B578-0FA85C3BADDD}" srcOrd="0" destOrd="0" presId="urn:microsoft.com/office/officeart/2005/8/layout/hProcess9"/>
    <dgm:cxn modelId="{BC9350F7-DB79-4BB3-A6BD-3EB154DCA1D6}" type="presParOf" srcId="{71E787BA-6DDD-4350-A15B-F1041B7E8B33}" destId="{06D94783-72D8-4C1E-A22A-739A46872FF6}" srcOrd="0" destOrd="0" presId="urn:microsoft.com/office/officeart/2005/8/layout/hProcess9"/>
    <dgm:cxn modelId="{2B441729-1030-414D-BC43-F8E753E8D36D}" type="presParOf" srcId="{71E787BA-6DDD-4350-A15B-F1041B7E8B33}" destId="{6BD8BF39-31A1-4BD6-B687-9A66EBD34A0E}" srcOrd="1" destOrd="0" presId="urn:microsoft.com/office/officeart/2005/8/layout/hProcess9"/>
    <dgm:cxn modelId="{CE74B34D-A5C9-4219-B1F0-16CC1B81B8E8}" type="presParOf" srcId="{6BD8BF39-31A1-4BD6-B687-9A66EBD34A0E}" destId="{470E185D-CCF1-4BC6-8C65-4996FE9B3AE4}" srcOrd="0" destOrd="0" presId="urn:microsoft.com/office/officeart/2005/8/layout/hProcess9"/>
    <dgm:cxn modelId="{19571B0D-37AE-454B-8822-F8B2E5B7A335}" type="presParOf" srcId="{6BD8BF39-31A1-4BD6-B687-9A66EBD34A0E}" destId="{55B442C1-1F5D-4BE8-B969-2D7252E0CA5B}" srcOrd="1" destOrd="0" presId="urn:microsoft.com/office/officeart/2005/8/layout/hProcess9"/>
    <dgm:cxn modelId="{486F7BF2-5AFC-467A-8EED-EDB2B25FB749}" type="presParOf" srcId="{6BD8BF39-31A1-4BD6-B687-9A66EBD34A0E}" destId="{BE62F7C9-4AF2-4CA2-B578-0FA85C3BADDD}" srcOrd="2" destOrd="0" presId="urn:microsoft.com/office/officeart/2005/8/layout/hProcess9"/>
    <dgm:cxn modelId="{EF0475F0-73B6-47C9-8A08-48A97AB7FE27}" type="presParOf" srcId="{6BD8BF39-31A1-4BD6-B687-9A66EBD34A0E}" destId="{60C365F3-A7B0-4DEF-9CC9-B797B9D8874E}" srcOrd="3" destOrd="0" presId="urn:microsoft.com/office/officeart/2005/8/layout/hProcess9"/>
    <dgm:cxn modelId="{E1CCBA96-6370-4132-8A53-4E4193BCFB0F}" type="presParOf" srcId="{6BD8BF39-31A1-4BD6-B687-9A66EBD34A0E}" destId="{84E8A7E4-4AAD-428A-B687-D44C35BD6CFF}" srcOrd="4" destOrd="0" presId="urn:microsoft.com/office/officeart/2005/8/layout/hProcess9"/>
  </dgm:cxnLst>
  <dgm:bg/>
  <dgm:whole/>
</dgm:dataModel>
</file>

<file path=ppt/diagrams/data23.xml><?xml version="1.0" encoding="utf-8"?>
<dgm:dataModel xmlns:dgm="http://schemas.openxmlformats.org/drawingml/2006/diagram" xmlns:a="http://schemas.openxmlformats.org/drawingml/2006/main">
  <dgm:ptLst>
    <dgm:pt modelId="{372756CE-F5BE-4E5A-9D5B-079638D9DCF2}" type="doc">
      <dgm:prSet loTypeId="urn:microsoft.com/office/officeart/2005/8/layout/process1" loCatId="process" qsTypeId="urn:microsoft.com/office/officeart/2005/8/quickstyle/simple1" qsCatId="simple" csTypeId="urn:microsoft.com/office/officeart/2005/8/colors/colorful4" csCatId="colorful" phldr="1"/>
      <dgm:spPr/>
    </dgm:pt>
    <dgm:pt modelId="{3A62C48B-B78B-45FB-8FA8-E797F60FB3A3}">
      <dgm:prSet phldrT="[Text]" custT="1"/>
      <dgm:spPr/>
      <dgm:t>
        <a:bodyPr/>
        <a:lstStyle/>
        <a:p>
          <a:r>
            <a:rPr lang="en-US" sz="2200" dirty="0" smtClean="0">
              <a:solidFill>
                <a:schemeClr val="bg2"/>
              </a:solidFill>
            </a:rPr>
            <a:t>Conditioner or acid etchant</a:t>
          </a:r>
          <a:endParaRPr lang="en-US" sz="2200" dirty="0">
            <a:solidFill>
              <a:schemeClr val="bg2"/>
            </a:solidFill>
          </a:endParaRPr>
        </a:p>
      </dgm:t>
    </dgm:pt>
    <dgm:pt modelId="{E02FAF6B-C7CA-4535-875E-0BFB7A2E42B3}" type="parTrans" cxnId="{40895FD7-29CD-4019-A0B8-E59F4A49908C}">
      <dgm:prSet/>
      <dgm:spPr/>
      <dgm:t>
        <a:bodyPr/>
        <a:lstStyle/>
        <a:p>
          <a:endParaRPr lang="en-US"/>
        </a:p>
      </dgm:t>
    </dgm:pt>
    <dgm:pt modelId="{C03FF73B-8EFA-46C2-A84E-365888764B42}" type="sibTrans" cxnId="{40895FD7-29CD-4019-A0B8-E59F4A49908C}">
      <dgm:prSet/>
      <dgm:spPr/>
      <dgm:t>
        <a:bodyPr/>
        <a:lstStyle/>
        <a:p>
          <a:endParaRPr lang="en-US"/>
        </a:p>
      </dgm:t>
    </dgm:pt>
    <dgm:pt modelId="{E107E2EA-ECEB-47D7-BA94-F0300B961B40}">
      <dgm:prSet phldrT="[Text]" custT="1"/>
      <dgm:spPr/>
      <dgm:t>
        <a:bodyPr/>
        <a:lstStyle/>
        <a:p>
          <a:r>
            <a:rPr lang="en-US" sz="2200" dirty="0" smtClean="0">
              <a:solidFill>
                <a:schemeClr val="bg2"/>
              </a:solidFill>
            </a:rPr>
            <a:t>Primer or adhesive promoting agent</a:t>
          </a:r>
          <a:endParaRPr lang="en-US" sz="2200" dirty="0">
            <a:solidFill>
              <a:schemeClr val="bg2"/>
            </a:solidFill>
          </a:endParaRPr>
        </a:p>
      </dgm:t>
    </dgm:pt>
    <dgm:pt modelId="{BE576D36-95CC-4E98-BE3B-DE0DBFD7E78D}" type="parTrans" cxnId="{153F4BDF-C28B-4F3C-9E13-0879A9724F67}">
      <dgm:prSet/>
      <dgm:spPr/>
      <dgm:t>
        <a:bodyPr/>
        <a:lstStyle/>
        <a:p>
          <a:endParaRPr lang="en-US"/>
        </a:p>
      </dgm:t>
    </dgm:pt>
    <dgm:pt modelId="{4C6E45A9-E857-4EBF-BDE5-D8A2073BACB2}" type="sibTrans" cxnId="{153F4BDF-C28B-4F3C-9E13-0879A9724F67}">
      <dgm:prSet/>
      <dgm:spPr/>
      <dgm:t>
        <a:bodyPr/>
        <a:lstStyle/>
        <a:p>
          <a:endParaRPr lang="en-US"/>
        </a:p>
      </dgm:t>
    </dgm:pt>
    <dgm:pt modelId="{45DADBBF-B2C9-48FE-A894-56A5D6719C49}">
      <dgm:prSet phldrT="[Text]" custT="1"/>
      <dgm:spPr/>
      <dgm:t>
        <a:bodyPr/>
        <a:lstStyle/>
        <a:p>
          <a:r>
            <a:rPr lang="en-US" sz="2200" dirty="0" smtClean="0">
              <a:solidFill>
                <a:schemeClr val="bg2"/>
              </a:solidFill>
            </a:rPr>
            <a:t>Actual bonding agent or adhesive agent</a:t>
          </a:r>
          <a:endParaRPr lang="en-US" sz="2200" dirty="0">
            <a:solidFill>
              <a:schemeClr val="bg2"/>
            </a:solidFill>
          </a:endParaRPr>
        </a:p>
      </dgm:t>
    </dgm:pt>
    <dgm:pt modelId="{7A18CA0D-6038-453D-B9F3-97CD56FF2578}" type="parTrans" cxnId="{F4DDCA35-BCEC-4B72-B2B5-C0AC046E27B2}">
      <dgm:prSet/>
      <dgm:spPr/>
      <dgm:t>
        <a:bodyPr/>
        <a:lstStyle/>
        <a:p>
          <a:endParaRPr lang="en-US"/>
        </a:p>
      </dgm:t>
    </dgm:pt>
    <dgm:pt modelId="{8531541B-D9F5-4EE6-9CA2-50EA484F0694}" type="sibTrans" cxnId="{F4DDCA35-BCEC-4B72-B2B5-C0AC046E27B2}">
      <dgm:prSet/>
      <dgm:spPr/>
      <dgm:t>
        <a:bodyPr/>
        <a:lstStyle/>
        <a:p>
          <a:endParaRPr lang="en-US"/>
        </a:p>
      </dgm:t>
    </dgm:pt>
    <dgm:pt modelId="{03E94EC0-45C6-4F9D-A224-52C008AAC255}" type="pres">
      <dgm:prSet presAssocID="{372756CE-F5BE-4E5A-9D5B-079638D9DCF2}" presName="Name0" presStyleCnt="0">
        <dgm:presLayoutVars>
          <dgm:dir/>
          <dgm:resizeHandles val="exact"/>
        </dgm:presLayoutVars>
      </dgm:prSet>
      <dgm:spPr/>
    </dgm:pt>
    <dgm:pt modelId="{661DBAC5-8C4C-4662-BEA9-5A3B8F89EADA}" type="pres">
      <dgm:prSet presAssocID="{3A62C48B-B78B-45FB-8FA8-E797F60FB3A3}" presName="node" presStyleLbl="node1" presStyleIdx="0" presStyleCnt="3">
        <dgm:presLayoutVars>
          <dgm:bulletEnabled val="1"/>
        </dgm:presLayoutVars>
      </dgm:prSet>
      <dgm:spPr/>
      <dgm:t>
        <a:bodyPr/>
        <a:lstStyle/>
        <a:p>
          <a:endParaRPr lang="en-US"/>
        </a:p>
      </dgm:t>
    </dgm:pt>
    <dgm:pt modelId="{D11842D8-A644-4153-8CFD-759190A2D818}" type="pres">
      <dgm:prSet presAssocID="{C03FF73B-8EFA-46C2-A84E-365888764B42}" presName="sibTrans" presStyleLbl="sibTrans2D1" presStyleIdx="0" presStyleCnt="2"/>
      <dgm:spPr/>
      <dgm:t>
        <a:bodyPr/>
        <a:lstStyle/>
        <a:p>
          <a:endParaRPr lang="en-US"/>
        </a:p>
      </dgm:t>
    </dgm:pt>
    <dgm:pt modelId="{6274B638-513F-4A00-A06D-72F3679EADEB}" type="pres">
      <dgm:prSet presAssocID="{C03FF73B-8EFA-46C2-A84E-365888764B42}" presName="connectorText" presStyleLbl="sibTrans2D1" presStyleIdx="0" presStyleCnt="2"/>
      <dgm:spPr/>
      <dgm:t>
        <a:bodyPr/>
        <a:lstStyle/>
        <a:p>
          <a:endParaRPr lang="en-US"/>
        </a:p>
      </dgm:t>
    </dgm:pt>
    <dgm:pt modelId="{E9F376EA-61EC-47E1-A5CB-353AB177A958}" type="pres">
      <dgm:prSet presAssocID="{E107E2EA-ECEB-47D7-BA94-F0300B961B40}" presName="node" presStyleLbl="node1" presStyleIdx="1" presStyleCnt="3">
        <dgm:presLayoutVars>
          <dgm:bulletEnabled val="1"/>
        </dgm:presLayoutVars>
      </dgm:prSet>
      <dgm:spPr/>
      <dgm:t>
        <a:bodyPr/>
        <a:lstStyle/>
        <a:p>
          <a:endParaRPr lang="en-US"/>
        </a:p>
      </dgm:t>
    </dgm:pt>
    <dgm:pt modelId="{0DD3AFA3-E65F-4F7E-BA16-7548C8FE188C}" type="pres">
      <dgm:prSet presAssocID="{4C6E45A9-E857-4EBF-BDE5-D8A2073BACB2}" presName="sibTrans" presStyleLbl="sibTrans2D1" presStyleIdx="1" presStyleCnt="2"/>
      <dgm:spPr/>
      <dgm:t>
        <a:bodyPr/>
        <a:lstStyle/>
        <a:p>
          <a:endParaRPr lang="en-US"/>
        </a:p>
      </dgm:t>
    </dgm:pt>
    <dgm:pt modelId="{F6C30CFB-FC81-40E3-BF3A-0E2E234FC604}" type="pres">
      <dgm:prSet presAssocID="{4C6E45A9-E857-4EBF-BDE5-D8A2073BACB2}" presName="connectorText" presStyleLbl="sibTrans2D1" presStyleIdx="1" presStyleCnt="2"/>
      <dgm:spPr/>
      <dgm:t>
        <a:bodyPr/>
        <a:lstStyle/>
        <a:p>
          <a:endParaRPr lang="en-US"/>
        </a:p>
      </dgm:t>
    </dgm:pt>
    <dgm:pt modelId="{523C25E8-16A5-477C-A6B9-A94CA2C519FF}" type="pres">
      <dgm:prSet presAssocID="{45DADBBF-B2C9-48FE-A894-56A5D6719C49}" presName="node" presStyleLbl="node1" presStyleIdx="2" presStyleCnt="3">
        <dgm:presLayoutVars>
          <dgm:bulletEnabled val="1"/>
        </dgm:presLayoutVars>
      </dgm:prSet>
      <dgm:spPr/>
      <dgm:t>
        <a:bodyPr/>
        <a:lstStyle/>
        <a:p>
          <a:endParaRPr lang="en-US"/>
        </a:p>
      </dgm:t>
    </dgm:pt>
  </dgm:ptLst>
  <dgm:cxnLst>
    <dgm:cxn modelId="{EEDC4ABB-FBA9-4428-9352-8AD3B531CE35}" type="presOf" srcId="{372756CE-F5BE-4E5A-9D5B-079638D9DCF2}" destId="{03E94EC0-45C6-4F9D-A224-52C008AAC255}" srcOrd="0" destOrd="0" presId="urn:microsoft.com/office/officeart/2005/8/layout/process1"/>
    <dgm:cxn modelId="{7180481B-2351-43A3-B92A-E920C6BC2CBD}" type="presOf" srcId="{C03FF73B-8EFA-46C2-A84E-365888764B42}" destId="{D11842D8-A644-4153-8CFD-759190A2D818}" srcOrd="0" destOrd="0" presId="urn:microsoft.com/office/officeart/2005/8/layout/process1"/>
    <dgm:cxn modelId="{7A28A430-94D7-474B-8AD4-C1B95DCFA505}" type="presOf" srcId="{45DADBBF-B2C9-48FE-A894-56A5D6719C49}" destId="{523C25E8-16A5-477C-A6B9-A94CA2C519FF}" srcOrd="0" destOrd="0" presId="urn:microsoft.com/office/officeart/2005/8/layout/process1"/>
    <dgm:cxn modelId="{530F7B5D-5C7E-44CA-BDA1-1F86F4421B01}" type="presOf" srcId="{E107E2EA-ECEB-47D7-BA94-F0300B961B40}" destId="{E9F376EA-61EC-47E1-A5CB-353AB177A958}" srcOrd="0" destOrd="0" presId="urn:microsoft.com/office/officeart/2005/8/layout/process1"/>
    <dgm:cxn modelId="{40895FD7-29CD-4019-A0B8-E59F4A49908C}" srcId="{372756CE-F5BE-4E5A-9D5B-079638D9DCF2}" destId="{3A62C48B-B78B-45FB-8FA8-E797F60FB3A3}" srcOrd="0" destOrd="0" parTransId="{E02FAF6B-C7CA-4535-875E-0BFB7A2E42B3}" sibTransId="{C03FF73B-8EFA-46C2-A84E-365888764B42}"/>
    <dgm:cxn modelId="{F4DDCA35-BCEC-4B72-B2B5-C0AC046E27B2}" srcId="{372756CE-F5BE-4E5A-9D5B-079638D9DCF2}" destId="{45DADBBF-B2C9-48FE-A894-56A5D6719C49}" srcOrd="2" destOrd="0" parTransId="{7A18CA0D-6038-453D-B9F3-97CD56FF2578}" sibTransId="{8531541B-D9F5-4EE6-9CA2-50EA484F0694}"/>
    <dgm:cxn modelId="{B36A5E28-DB4C-4BA4-90CA-387E0D2BA322}" type="presOf" srcId="{C03FF73B-8EFA-46C2-A84E-365888764B42}" destId="{6274B638-513F-4A00-A06D-72F3679EADEB}" srcOrd="1" destOrd="0" presId="urn:microsoft.com/office/officeart/2005/8/layout/process1"/>
    <dgm:cxn modelId="{DB076E23-DE4C-4C0E-B845-047E5073CB2A}" type="presOf" srcId="{4C6E45A9-E857-4EBF-BDE5-D8A2073BACB2}" destId="{F6C30CFB-FC81-40E3-BF3A-0E2E234FC604}" srcOrd="1" destOrd="0" presId="urn:microsoft.com/office/officeart/2005/8/layout/process1"/>
    <dgm:cxn modelId="{7AB333E3-A2BB-40B9-8D0A-7A2398209B0F}" type="presOf" srcId="{3A62C48B-B78B-45FB-8FA8-E797F60FB3A3}" destId="{661DBAC5-8C4C-4662-BEA9-5A3B8F89EADA}" srcOrd="0" destOrd="0" presId="urn:microsoft.com/office/officeart/2005/8/layout/process1"/>
    <dgm:cxn modelId="{153F4BDF-C28B-4F3C-9E13-0879A9724F67}" srcId="{372756CE-F5BE-4E5A-9D5B-079638D9DCF2}" destId="{E107E2EA-ECEB-47D7-BA94-F0300B961B40}" srcOrd="1" destOrd="0" parTransId="{BE576D36-95CC-4E98-BE3B-DE0DBFD7E78D}" sibTransId="{4C6E45A9-E857-4EBF-BDE5-D8A2073BACB2}"/>
    <dgm:cxn modelId="{EF74E8DC-C86E-4432-AD63-D1928F0E0693}" type="presOf" srcId="{4C6E45A9-E857-4EBF-BDE5-D8A2073BACB2}" destId="{0DD3AFA3-E65F-4F7E-BA16-7548C8FE188C}" srcOrd="0" destOrd="0" presId="urn:microsoft.com/office/officeart/2005/8/layout/process1"/>
    <dgm:cxn modelId="{79B1B49C-B72E-41D4-AE07-49B324BE1A7F}" type="presParOf" srcId="{03E94EC0-45C6-4F9D-A224-52C008AAC255}" destId="{661DBAC5-8C4C-4662-BEA9-5A3B8F89EADA}" srcOrd="0" destOrd="0" presId="urn:microsoft.com/office/officeart/2005/8/layout/process1"/>
    <dgm:cxn modelId="{B1911E4F-6955-4322-BE90-72979F67FC76}" type="presParOf" srcId="{03E94EC0-45C6-4F9D-A224-52C008AAC255}" destId="{D11842D8-A644-4153-8CFD-759190A2D818}" srcOrd="1" destOrd="0" presId="urn:microsoft.com/office/officeart/2005/8/layout/process1"/>
    <dgm:cxn modelId="{C0BD400F-61D6-49AE-ADFB-A9C85A0CFDFE}" type="presParOf" srcId="{D11842D8-A644-4153-8CFD-759190A2D818}" destId="{6274B638-513F-4A00-A06D-72F3679EADEB}" srcOrd="0" destOrd="0" presId="urn:microsoft.com/office/officeart/2005/8/layout/process1"/>
    <dgm:cxn modelId="{1E68A96E-DF3E-41D7-9B8F-5F606A3BFAAE}" type="presParOf" srcId="{03E94EC0-45C6-4F9D-A224-52C008AAC255}" destId="{E9F376EA-61EC-47E1-A5CB-353AB177A958}" srcOrd="2" destOrd="0" presId="urn:microsoft.com/office/officeart/2005/8/layout/process1"/>
    <dgm:cxn modelId="{8E7521FD-5093-4915-BE0E-09BE4A856FB1}" type="presParOf" srcId="{03E94EC0-45C6-4F9D-A224-52C008AAC255}" destId="{0DD3AFA3-E65F-4F7E-BA16-7548C8FE188C}" srcOrd="3" destOrd="0" presId="urn:microsoft.com/office/officeart/2005/8/layout/process1"/>
    <dgm:cxn modelId="{F7DF4C07-84A6-4E59-A7AF-D202E01DF2A8}" type="presParOf" srcId="{0DD3AFA3-E65F-4F7E-BA16-7548C8FE188C}" destId="{F6C30CFB-FC81-40E3-BF3A-0E2E234FC604}" srcOrd="0" destOrd="0" presId="urn:microsoft.com/office/officeart/2005/8/layout/process1"/>
    <dgm:cxn modelId="{0EB6C565-D7B4-4097-ABEF-234B3D938D74}" type="presParOf" srcId="{03E94EC0-45C6-4F9D-A224-52C008AAC255}" destId="{523C25E8-16A5-477C-A6B9-A94CA2C519FF}" srcOrd="4" destOrd="0" presId="urn:microsoft.com/office/officeart/2005/8/layout/process1"/>
  </dgm:cxnLst>
  <dgm:bg/>
  <dgm:whole/>
</dgm:dataModel>
</file>

<file path=ppt/diagrams/data24.xml><?xml version="1.0" encoding="utf-8"?>
<dgm:dataModel xmlns:dgm="http://schemas.openxmlformats.org/drawingml/2006/diagram" xmlns:a="http://schemas.openxmlformats.org/drawingml/2006/main">
  <dgm:ptLst>
    <dgm:pt modelId="{BC80D7B2-89C9-453A-826E-51A4AC303D7A}"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US"/>
        </a:p>
      </dgm:t>
    </dgm:pt>
    <dgm:pt modelId="{06FC0E9F-490E-4225-A63E-89BB8BAC97C1}">
      <dgm:prSet phldrT="[Text]"/>
      <dgm:spPr/>
      <dgm:t>
        <a:bodyPr/>
        <a:lstStyle/>
        <a:p>
          <a:r>
            <a:rPr lang="en-US" dirty="0" smtClean="0"/>
            <a:t>Etch and rinse approach</a:t>
          </a:r>
          <a:endParaRPr lang="en-US" dirty="0"/>
        </a:p>
      </dgm:t>
    </dgm:pt>
    <dgm:pt modelId="{04B89E2B-08EF-425A-907E-525628CD6043}" type="parTrans" cxnId="{EB1845E4-C58A-4D3E-849C-1BB3409BB002}">
      <dgm:prSet/>
      <dgm:spPr/>
      <dgm:t>
        <a:bodyPr/>
        <a:lstStyle/>
        <a:p>
          <a:endParaRPr lang="en-US"/>
        </a:p>
      </dgm:t>
    </dgm:pt>
    <dgm:pt modelId="{72E5FF9C-AB1A-4E1E-AAEF-52BA5F9514F1}" type="sibTrans" cxnId="{EB1845E4-C58A-4D3E-849C-1BB3409BB002}">
      <dgm:prSet/>
      <dgm:spPr/>
      <dgm:t>
        <a:bodyPr/>
        <a:lstStyle/>
        <a:p>
          <a:endParaRPr lang="en-US"/>
        </a:p>
      </dgm:t>
    </dgm:pt>
    <dgm:pt modelId="{707EB509-9FF1-49B9-B24B-0F7E214C3197}">
      <dgm:prSet phldrT="[Text]"/>
      <dgm:spPr/>
      <dgm:t>
        <a:bodyPr/>
        <a:lstStyle/>
        <a:p>
          <a:r>
            <a:rPr lang="en-US" dirty="0" smtClean="0"/>
            <a:t>Total etch- 3 steps</a:t>
          </a:r>
          <a:endParaRPr lang="en-US" dirty="0"/>
        </a:p>
      </dgm:t>
    </dgm:pt>
    <dgm:pt modelId="{3D96BCE1-79E0-4781-A337-0B8366A254CF}" type="parTrans" cxnId="{B9791D44-A2E3-4E78-B701-CB43BCB602F8}">
      <dgm:prSet/>
      <dgm:spPr/>
      <dgm:t>
        <a:bodyPr/>
        <a:lstStyle/>
        <a:p>
          <a:endParaRPr lang="en-US"/>
        </a:p>
      </dgm:t>
    </dgm:pt>
    <dgm:pt modelId="{EF511E1A-C77B-4987-B676-2B77BFC09052}" type="sibTrans" cxnId="{B9791D44-A2E3-4E78-B701-CB43BCB602F8}">
      <dgm:prSet/>
      <dgm:spPr/>
      <dgm:t>
        <a:bodyPr/>
        <a:lstStyle/>
        <a:p>
          <a:endParaRPr lang="en-US"/>
        </a:p>
      </dgm:t>
    </dgm:pt>
    <dgm:pt modelId="{FA6BAA9E-B2FA-4277-BBC2-9ECC893841F7}">
      <dgm:prSet phldrT="[Text]"/>
      <dgm:spPr/>
      <dgm:t>
        <a:bodyPr/>
        <a:lstStyle/>
        <a:p>
          <a:r>
            <a:rPr lang="en-US" dirty="0" smtClean="0"/>
            <a:t>2 steps</a:t>
          </a:r>
          <a:endParaRPr lang="en-US" dirty="0"/>
        </a:p>
      </dgm:t>
    </dgm:pt>
    <dgm:pt modelId="{E3333FF7-2BA2-441E-AFB4-75907ED97830}" type="parTrans" cxnId="{35A52AC0-D3E9-4FED-9690-9DC94730D238}">
      <dgm:prSet/>
      <dgm:spPr/>
      <dgm:t>
        <a:bodyPr/>
        <a:lstStyle/>
        <a:p>
          <a:endParaRPr lang="en-US"/>
        </a:p>
      </dgm:t>
    </dgm:pt>
    <dgm:pt modelId="{3205CC5D-EB99-4913-82DC-1D96DAAA58BA}" type="sibTrans" cxnId="{35A52AC0-D3E9-4FED-9690-9DC94730D238}">
      <dgm:prSet/>
      <dgm:spPr/>
      <dgm:t>
        <a:bodyPr/>
        <a:lstStyle/>
        <a:p>
          <a:endParaRPr lang="en-US"/>
        </a:p>
      </dgm:t>
    </dgm:pt>
    <dgm:pt modelId="{1886BCCA-F578-477F-8541-51F43896380D}" type="pres">
      <dgm:prSet presAssocID="{BC80D7B2-89C9-453A-826E-51A4AC303D7A}" presName="diagram" presStyleCnt="0">
        <dgm:presLayoutVars>
          <dgm:chPref val="1"/>
          <dgm:dir/>
          <dgm:animOne val="branch"/>
          <dgm:animLvl val="lvl"/>
          <dgm:resizeHandles val="exact"/>
        </dgm:presLayoutVars>
      </dgm:prSet>
      <dgm:spPr/>
      <dgm:t>
        <a:bodyPr/>
        <a:lstStyle/>
        <a:p>
          <a:endParaRPr lang="en-US"/>
        </a:p>
      </dgm:t>
    </dgm:pt>
    <dgm:pt modelId="{7D34E2D5-867A-4BF9-8093-A79049E1E6F3}" type="pres">
      <dgm:prSet presAssocID="{06FC0E9F-490E-4225-A63E-89BB8BAC97C1}" presName="root1" presStyleCnt="0"/>
      <dgm:spPr/>
    </dgm:pt>
    <dgm:pt modelId="{47EC3BD2-E7BB-4D6E-BCA1-310DC76050EC}" type="pres">
      <dgm:prSet presAssocID="{06FC0E9F-490E-4225-A63E-89BB8BAC97C1}" presName="LevelOneTextNode" presStyleLbl="node0" presStyleIdx="0" presStyleCnt="1">
        <dgm:presLayoutVars>
          <dgm:chPref val="3"/>
        </dgm:presLayoutVars>
      </dgm:prSet>
      <dgm:spPr/>
      <dgm:t>
        <a:bodyPr/>
        <a:lstStyle/>
        <a:p>
          <a:endParaRPr lang="en-US"/>
        </a:p>
      </dgm:t>
    </dgm:pt>
    <dgm:pt modelId="{915532D7-F1BD-4DEA-956C-89304AD5F2F8}" type="pres">
      <dgm:prSet presAssocID="{06FC0E9F-490E-4225-A63E-89BB8BAC97C1}" presName="level2hierChild" presStyleCnt="0"/>
      <dgm:spPr/>
    </dgm:pt>
    <dgm:pt modelId="{AB548B2B-C72E-4B37-AC97-0F5A62A84D3D}" type="pres">
      <dgm:prSet presAssocID="{3D96BCE1-79E0-4781-A337-0B8366A254CF}" presName="conn2-1" presStyleLbl="parChTrans1D2" presStyleIdx="0" presStyleCnt="2"/>
      <dgm:spPr/>
      <dgm:t>
        <a:bodyPr/>
        <a:lstStyle/>
        <a:p>
          <a:endParaRPr lang="en-US"/>
        </a:p>
      </dgm:t>
    </dgm:pt>
    <dgm:pt modelId="{33E439EB-36DA-4353-8EA9-51DE715A12A6}" type="pres">
      <dgm:prSet presAssocID="{3D96BCE1-79E0-4781-A337-0B8366A254CF}" presName="connTx" presStyleLbl="parChTrans1D2" presStyleIdx="0" presStyleCnt="2"/>
      <dgm:spPr/>
      <dgm:t>
        <a:bodyPr/>
        <a:lstStyle/>
        <a:p>
          <a:endParaRPr lang="en-US"/>
        </a:p>
      </dgm:t>
    </dgm:pt>
    <dgm:pt modelId="{6932DD3A-C8AD-4FFD-9800-698B64BCC115}" type="pres">
      <dgm:prSet presAssocID="{707EB509-9FF1-49B9-B24B-0F7E214C3197}" presName="root2" presStyleCnt="0"/>
      <dgm:spPr/>
    </dgm:pt>
    <dgm:pt modelId="{85815E52-3FD2-4712-8025-913CAC51D149}" type="pres">
      <dgm:prSet presAssocID="{707EB509-9FF1-49B9-B24B-0F7E214C3197}" presName="LevelTwoTextNode" presStyleLbl="node2" presStyleIdx="0" presStyleCnt="2">
        <dgm:presLayoutVars>
          <dgm:chPref val="3"/>
        </dgm:presLayoutVars>
      </dgm:prSet>
      <dgm:spPr/>
      <dgm:t>
        <a:bodyPr/>
        <a:lstStyle/>
        <a:p>
          <a:endParaRPr lang="en-US"/>
        </a:p>
      </dgm:t>
    </dgm:pt>
    <dgm:pt modelId="{5CDA3BA8-DA0D-456B-AB7B-270FFDA5C552}" type="pres">
      <dgm:prSet presAssocID="{707EB509-9FF1-49B9-B24B-0F7E214C3197}" presName="level3hierChild" presStyleCnt="0"/>
      <dgm:spPr/>
    </dgm:pt>
    <dgm:pt modelId="{0171184D-3ABA-4440-BF67-8DC789BDA460}" type="pres">
      <dgm:prSet presAssocID="{E3333FF7-2BA2-441E-AFB4-75907ED97830}" presName="conn2-1" presStyleLbl="parChTrans1D2" presStyleIdx="1" presStyleCnt="2"/>
      <dgm:spPr/>
      <dgm:t>
        <a:bodyPr/>
        <a:lstStyle/>
        <a:p>
          <a:endParaRPr lang="en-US"/>
        </a:p>
      </dgm:t>
    </dgm:pt>
    <dgm:pt modelId="{9E90C7C5-B9B2-429C-AD49-24EF88EDB32C}" type="pres">
      <dgm:prSet presAssocID="{E3333FF7-2BA2-441E-AFB4-75907ED97830}" presName="connTx" presStyleLbl="parChTrans1D2" presStyleIdx="1" presStyleCnt="2"/>
      <dgm:spPr/>
      <dgm:t>
        <a:bodyPr/>
        <a:lstStyle/>
        <a:p>
          <a:endParaRPr lang="en-US"/>
        </a:p>
      </dgm:t>
    </dgm:pt>
    <dgm:pt modelId="{34821366-A8EC-4E29-A77C-25E62E1E2D42}" type="pres">
      <dgm:prSet presAssocID="{FA6BAA9E-B2FA-4277-BBC2-9ECC893841F7}" presName="root2" presStyleCnt="0"/>
      <dgm:spPr/>
    </dgm:pt>
    <dgm:pt modelId="{8ABC8BAA-11D0-4EA0-8133-0A28DC70C9C6}" type="pres">
      <dgm:prSet presAssocID="{FA6BAA9E-B2FA-4277-BBC2-9ECC893841F7}" presName="LevelTwoTextNode" presStyleLbl="node2" presStyleIdx="1" presStyleCnt="2">
        <dgm:presLayoutVars>
          <dgm:chPref val="3"/>
        </dgm:presLayoutVars>
      </dgm:prSet>
      <dgm:spPr/>
      <dgm:t>
        <a:bodyPr/>
        <a:lstStyle/>
        <a:p>
          <a:endParaRPr lang="en-US"/>
        </a:p>
      </dgm:t>
    </dgm:pt>
    <dgm:pt modelId="{4BD6E85D-01A1-487C-B1F2-42B794B82DA0}" type="pres">
      <dgm:prSet presAssocID="{FA6BAA9E-B2FA-4277-BBC2-9ECC893841F7}" presName="level3hierChild" presStyleCnt="0"/>
      <dgm:spPr/>
    </dgm:pt>
  </dgm:ptLst>
  <dgm:cxnLst>
    <dgm:cxn modelId="{EB1845E4-C58A-4D3E-849C-1BB3409BB002}" srcId="{BC80D7B2-89C9-453A-826E-51A4AC303D7A}" destId="{06FC0E9F-490E-4225-A63E-89BB8BAC97C1}" srcOrd="0" destOrd="0" parTransId="{04B89E2B-08EF-425A-907E-525628CD6043}" sibTransId="{72E5FF9C-AB1A-4E1E-AAEF-52BA5F9514F1}"/>
    <dgm:cxn modelId="{C4281CB4-518F-42D7-B9F9-4DCE732DFEB9}" type="presOf" srcId="{E3333FF7-2BA2-441E-AFB4-75907ED97830}" destId="{0171184D-3ABA-4440-BF67-8DC789BDA460}" srcOrd="0" destOrd="0" presId="urn:microsoft.com/office/officeart/2005/8/layout/hierarchy2"/>
    <dgm:cxn modelId="{B9791D44-A2E3-4E78-B701-CB43BCB602F8}" srcId="{06FC0E9F-490E-4225-A63E-89BB8BAC97C1}" destId="{707EB509-9FF1-49B9-B24B-0F7E214C3197}" srcOrd="0" destOrd="0" parTransId="{3D96BCE1-79E0-4781-A337-0B8366A254CF}" sibTransId="{EF511E1A-C77B-4987-B676-2B77BFC09052}"/>
    <dgm:cxn modelId="{9722EA1B-F22B-4C8A-B575-E0078E1DE314}" type="presOf" srcId="{BC80D7B2-89C9-453A-826E-51A4AC303D7A}" destId="{1886BCCA-F578-477F-8541-51F43896380D}" srcOrd="0" destOrd="0" presId="urn:microsoft.com/office/officeart/2005/8/layout/hierarchy2"/>
    <dgm:cxn modelId="{C1F63F05-7115-44AE-9752-47E54FF5512D}" type="presOf" srcId="{E3333FF7-2BA2-441E-AFB4-75907ED97830}" destId="{9E90C7C5-B9B2-429C-AD49-24EF88EDB32C}" srcOrd="1" destOrd="0" presId="urn:microsoft.com/office/officeart/2005/8/layout/hierarchy2"/>
    <dgm:cxn modelId="{40EBE12B-894A-412F-BAAD-9465E8E5FF7B}" type="presOf" srcId="{707EB509-9FF1-49B9-B24B-0F7E214C3197}" destId="{85815E52-3FD2-4712-8025-913CAC51D149}" srcOrd="0" destOrd="0" presId="urn:microsoft.com/office/officeart/2005/8/layout/hierarchy2"/>
    <dgm:cxn modelId="{6FBA5F8A-5783-4064-8342-896B9B44510F}" type="presOf" srcId="{06FC0E9F-490E-4225-A63E-89BB8BAC97C1}" destId="{47EC3BD2-E7BB-4D6E-BCA1-310DC76050EC}" srcOrd="0" destOrd="0" presId="urn:microsoft.com/office/officeart/2005/8/layout/hierarchy2"/>
    <dgm:cxn modelId="{DC0C44C7-D64A-44D1-A9CB-5D7D6A9CD362}" type="presOf" srcId="{FA6BAA9E-B2FA-4277-BBC2-9ECC893841F7}" destId="{8ABC8BAA-11D0-4EA0-8133-0A28DC70C9C6}" srcOrd="0" destOrd="0" presId="urn:microsoft.com/office/officeart/2005/8/layout/hierarchy2"/>
    <dgm:cxn modelId="{35A52AC0-D3E9-4FED-9690-9DC94730D238}" srcId="{06FC0E9F-490E-4225-A63E-89BB8BAC97C1}" destId="{FA6BAA9E-B2FA-4277-BBC2-9ECC893841F7}" srcOrd="1" destOrd="0" parTransId="{E3333FF7-2BA2-441E-AFB4-75907ED97830}" sibTransId="{3205CC5D-EB99-4913-82DC-1D96DAAA58BA}"/>
    <dgm:cxn modelId="{DFC45F9C-1D29-4F0A-B63C-D087EB16A26B}" type="presOf" srcId="{3D96BCE1-79E0-4781-A337-0B8366A254CF}" destId="{33E439EB-36DA-4353-8EA9-51DE715A12A6}" srcOrd="1" destOrd="0" presId="urn:microsoft.com/office/officeart/2005/8/layout/hierarchy2"/>
    <dgm:cxn modelId="{213F6AF5-343F-41E0-B8D0-72D1513B83EC}" type="presOf" srcId="{3D96BCE1-79E0-4781-A337-0B8366A254CF}" destId="{AB548B2B-C72E-4B37-AC97-0F5A62A84D3D}" srcOrd="0" destOrd="0" presId="urn:microsoft.com/office/officeart/2005/8/layout/hierarchy2"/>
    <dgm:cxn modelId="{0207B5BC-DB8D-42BB-A3B8-1B21E498425F}" type="presParOf" srcId="{1886BCCA-F578-477F-8541-51F43896380D}" destId="{7D34E2D5-867A-4BF9-8093-A79049E1E6F3}" srcOrd="0" destOrd="0" presId="urn:microsoft.com/office/officeart/2005/8/layout/hierarchy2"/>
    <dgm:cxn modelId="{070DEF6D-2EB3-4C72-A687-0D0A257239B8}" type="presParOf" srcId="{7D34E2D5-867A-4BF9-8093-A79049E1E6F3}" destId="{47EC3BD2-E7BB-4D6E-BCA1-310DC76050EC}" srcOrd="0" destOrd="0" presId="urn:microsoft.com/office/officeart/2005/8/layout/hierarchy2"/>
    <dgm:cxn modelId="{C7390A7A-EF3A-4337-88F4-C800A60D75C9}" type="presParOf" srcId="{7D34E2D5-867A-4BF9-8093-A79049E1E6F3}" destId="{915532D7-F1BD-4DEA-956C-89304AD5F2F8}" srcOrd="1" destOrd="0" presId="urn:microsoft.com/office/officeart/2005/8/layout/hierarchy2"/>
    <dgm:cxn modelId="{8585E20D-F43F-40C7-BFD3-22D94DF70252}" type="presParOf" srcId="{915532D7-F1BD-4DEA-956C-89304AD5F2F8}" destId="{AB548B2B-C72E-4B37-AC97-0F5A62A84D3D}" srcOrd="0" destOrd="0" presId="urn:microsoft.com/office/officeart/2005/8/layout/hierarchy2"/>
    <dgm:cxn modelId="{9F6377F0-E0CB-4A60-B47C-D825E164D492}" type="presParOf" srcId="{AB548B2B-C72E-4B37-AC97-0F5A62A84D3D}" destId="{33E439EB-36DA-4353-8EA9-51DE715A12A6}" srcOrd="0" destOrd="0" presId="urn:microsoft.com/office/officeart/2005/8/layout/hierarchy2"/>
    <dgm:cxn modelId="{948FD090-767F-402A-85AD-8A5092E86087}" type="presParOf" srcId="{915532D7-F1BD-4DEA-956C-89304AD5F2F8}" destId="{6932DD3A-C8AD-4FFD-9800-698B64BCC115}" srcOrd="1" destOrd="0" presId="urn:microsoft.com/office/officeart/2005/8/layout/hierarchy2"/>
    <dgm:cxn modelId="{E88EDD80-5556-4DBE-B899-3C9038A5D69D}" type="presParOf" srcId="{6932DD3A-C8AD-4FFD-9800-698B64BCC115}" destId="{85815E52-3FD2-4712-8025-913CAC51D149}" srcOrd="0" destOrd="0" presId="urn:microsoft.com/office/officeart/2005/8/layout/hierarchy2"/>
    <dgm:cxn modelId="{687BD908-5D2C-428B-8B2B-131824F71A6B}" type="presParOf" srcId="{6932DD3A-C8AD-4FFD-9800-698B64BCC115}" destId="{5CDA3BA8-DA0D-456B-AB7B-270FFDA5C552}" srcOrd="1" destOrd="0" presId="urn:microsoft.com/office/officeart/2005/8/layout/hierarchy2"/>
    <dgm:cxn modelId="{1C24FCE9-A85B-49AD-B056-3206ED3A247C}" type="presParOf" srcId="{915532D7-F1BD-4DEA-956C-89304AD5F2F8}" destId="{0171184D-3ABA-4440-BF67-8DC789BDA460}" srcOrd="2" destOrd="0" presId="urn:microsoft.com/office/officeart/2005/8/layout/hierarchy2"/>
    <dgm:cxn modelId="{8FD86130-9E45-4203-B0C5-E96626268BFF}" type="presParOf" srcId="{0171184D-3ABA-4440-BF67-8DC789BDA460}" destId="{9E90C7C5-B9B2-429C-AD49-24EF88EDB32C}" srcOrd="0" destOrd="0" presId="urn:microsoft.com/office/officeart/2005/8/layout/hierarchy2"/>
    <dgm:cxn modelId="{43B2316C-3841-4700-8E33-7EEA5822A680}" type="presParOf" srcId="{915532D7-F1BD-4DEA-956C-89304AD5F2F8}" destId="{34821366-A8EC-4E29-A77C-25E62E1E2D42}" srcOrd="3" destOrd="0" presId="urn:microsoft.com/office/officeart/2005/8/layout/hierarchy2"/>
    <dgm:cxn modelId="{D372FFE7-0739-4D79-83EF-C454527E1146}" type="presParOf" srcId="{34821366-A8EC-4E29-A77C-25E62E1E2D42}" destId="{8ABC8BAA-11D0-4EA0-8133-0A28DC70C9C6}" srcOrd="0" destOrd="0" presId="urn:microsoft.com/office/officeart/2005/8/layout/hierarchy2"/>
    <dgm:cxn modelId="{33AF05C8-F0C1-4648-A112-C61FD345B90B}" type="presParOf" srcId="{34821366-A8EC-4E29-A77C-25E62E1E2D42}" destId="{4BD6E85D-01A1-487C-B1F2-42B794B82DA0}" srcOrd="1" destOrd="0" presId="urn:microsoft.com/office/officeart/2005/8/layout/hierarchy2"/>
  </dgm:cxnLst>
  <dgm:bg/>
  <dgm:whole/>
</dgm:dataModel>
</file>

<file path=ppt/diagrams/data25.xml><?xml version="1.0" encoding="utf-8"?>
<dgm:dataModel xmlns:dgm="http://schemas.openxmlformats.org/drawingml/2006/diagram" xmlns:a="http://schemas.openxmlformats.org/drawingml/2006/main">
  <dgm:ptLst>
    <dgm:pt modelId="{BC80D7B2-89C9-453A-826E-51A4AC303D7A}"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US"/>
        </a:p>
      </dgm:t>
    </dgm:pt>
    <dgm:pt modelId="{06FC0E9F-490E-4225-A63E-89BB8BAC97C1}">
      <dgm:prSet phldrT="[Text]"/>
      <dgm:spPr/>
      <dgm:t>
        <a:bodyPr/>
        <a:lstStyle/>
        <a:p>
          <a:r>
            <a:rPr lang="en-US" dirty="0" smtClean="0"/>
            <a:t>Self etch approach</a:t>
          </a:r>
          <a:endParaRPr lang="en-US" dirty="0"/>
        </a:p>
      </dgm:t>
    </dgm:pt>
    <dgm:pt modelId="{04B89E2B-08EF-425A-907E-525628CD6043}" type="parTrans" cxnId="{EB1845E4-C58A-4D3E-849C-1BB3409BB002}">
      <dgm:prSet/>
      <dgm:spPr/>
      <dgm:t>
        <a:bodyPr/>
        <a:lstStyle/>
        <a:p>
          <a:endParaRPr lang="en-US"/>
        </a:p>
      </dgm:t>
    </dgm:pt>
    <dgm:pt modelId="{72E5FF9C-AB1A-4E1E-AAEF-52BA5F9514F1}" type="sibTrans" cxnId="{EB1845E4-C58A-4D3E-849C-1BB3409BB002}">
      <dgm:prSet/>
      <dgm:spPr/>
      <dgm:t>
        <a:bodyPr/>
        <a:lstStyle/>
        <a:p>
          <a:endParaRPr lang="en-US"/>
        </a:p>
      </dgm:t>
    </dgm:pt>
    <dgm:pt modelId="{707EB509-9FF1-49B9-B24B-0F7E214C3197}">
      <dgm:prSet phldrT="[Text]"/>
      <dgm:spPr/>
      <dgm:t>
        <a:bodyPr/>
        <a:lstStyle/>
        <a:p>
          <a:r>
            <a:rPr lang="en-US" dirty="0" smtClean="0"/>
            <a:t>3 steps</a:t>
          </a:r>
          <a:endParaRPr lang="en-US" dirty="0"/>
        </a:p>
      </dgm:t>
    </dgm:pt>
    <dgm:pt modelId="{3D96BCE1-79E0-4781-A337-0B8366A254CF}" type="parTrans" cxnId="{B9791D44-A2E3-4E78-B701-CB43BCB602F8}">
      <dgm:prSet/>
      <dgm:spPr/>
      <dgm:t>
        <a:bodyPr/>
        <a:lstStyle/>
        <a:p>
          <a:endParaRPr lang="en-US"/>
        </a:p>
      </dgm:t>
    </dgm:pt>
    <dgm:pt modelId="{EF511E1A-C77B-4987-B676-2B77BFC09052}" type="sibTrans" cxnId="{B9791D44-A2E3-4E78-B701-CB43BCB602F8}">
      <dgm:prSet/>
      <dgm:spPr/>
      <dgm:t>
        <a:bodyPr/>
        <a:lstStyle/>
        <a:p>
          <a:endParaRPr lang="en-US"/>
        </a:p>
      </dgm:t>
    </dgm:pt>
    <dgm:pt modelId="{FA6BAA9E-B2FA-4277-BBC2-9ECC893841F7}">
      <dgm:prSet phldrT="[Text]"/>
      <dgm:spPr/>
      <dgm:t>
        <a:bodyPr/>
        <a:lstStyle/>
        <a:p>
          <a:r>
            <a:rPr lang="en-US" dirty="0" smtClean="0"/>
            <a:t>2 steps</a:t>
          </a:r>
          <a:endParaRPr lang="en-US" dirty="0"/>
        </a:p>
      </dgm:t>
    </dgm:pt>
    <dgm:pt modelId="{E3333FF7-2BA2-441E-AFB4-75907ED97830}" type="parTrans" cxnId="{35A52AC0-D3E9-4FED-9690-9DC94730D238}">
      <dgm:prSet/>
      <dgm:spPr/>
      <dgm:t>
        <a:bodyPr/>
        <a:lstStyle/>
        <a:p>
          <a:endParaRPr lang="en-US"/>
        </a:p>
      </dgm:t>
    </dgm:pt>
    <dgm:pt modelId="{3205CC5D-EB99-4913-82DC-1D96DAAA58BA}" type="sibTrans" cxnId="{35A52AC0-D3E9-4FED-9690-9DC94730D238}">
      <dgm:prSet/>
      <dgm:spPr/>
      <dgm:t>
        <a:bodyPr/>
        <a:lstStyle/>
        <a:p>
          <a:endParaRPr lang="en-US"/>
        </a:p>
      </dgm:t>
    </dgm:pt>
    <dgm:pt modelId="{1886BCCA-F578-477F-8541-51F43896380D}" type="pres">
      <dgm:prSet presAssocID="{BC80D7B2-89C9-453A-826E-51A4AC303D7A}" presName="diagram" presStyleCnt="0">
        <dgm:presLayoutVars>
          <dgm:chPref val="1"/>
          <dgm:dir/>
          <dgm:animOne val="branch"/>
          <dgm:animLvl val="lvl"/>
          <dgm:resizeHandles val="exact"/>
        </dgm:presLayoutVars>
      </dgm:prSet>
      <dgm:spPr/>
      <dgm:t>
        <a:bodyPr/>
        <a:lstStyle/>
        <a:p>
          <a:endParaRPr lang="en-US"/>
        </a:p>
      </dgm:t>
    </dgm:pt>
    <dgm:pt modelId="{7D34E2D5-867A-4BF9-8093-A79049E1E6F3}" type="pres">
      <dgm:prSet presAssocID="{06FC0E9F-490E-4225-A63E-89BB8BAC97C1}" presName="root1" presStyleCnt="0"/>
      <dgm:spPr/>
    </dgm:pt>
    <dgm:pt modelId="{47EC3BD2-E7BB-4D6E-BCA1-310DC76050EC}" type="pres">
      <dgm:prSet presAssocID="{06FC0E9F-490E-4225-A63E-89BB8BAC97C1}" presName="LevelOneTextNode" presStyleLbl="node0" presStyleIdx="0" presStyleCnt="1">
        <dgm:presLayoutVars>
          <dgm:chPref val="3"/>
        </dgm:presLayoutVars>
      </dgm:prSet>
      <dgm:spPr/>
      <dgm:t>
        <a:bodyPr/>
        <a:lstStyle/>
        <a:p>
          <a:endParaRPr lang="en-US"/>
        </a:p>
      </dgm:t>
    </dgm:pt>
    <dgm:pt modelId="{915532D7-F1BD-4DEA-956C-89304AD5F2F8}" type="pres">
      <dgm:prSet presAssocID="{06FC0E9F-490E-4225-A63E-89BB8BAC97C1}" presName="level2hierChild" presStyleCnt="0"/>
      <dgm:spPr/>
    </dgm:pt>
    <dgm:pt modelId="{AB548B2B-C72E-4B37-AC97-0F5A62A84D3D}" type="pres">
      <dgm:prSet presAssocID="{3D96BCE1-79E0-4781-A337-0B8366A254CF}" presName="conn2-1" presStyleLbl="parChTrans1D2" presStyleIdx="0" presStyleCnt="2"/>
      <dgm:spPr/>
      <dgm:t>
        <a:bodyPr/>
        <a:lstStyle/>
        <a:p>
          <a:endParaRPr lang="en-US"/>
        </a:p>
      </dgm:t>
    </dgm:pt>
    <dgm:pt modelId="{33E439EB-36DA-4353-8EA9-51DE715A12A6}" type="pres">
      <dgm:prSet presAssocID="{3D96BCE1-79E0-4781-A337-0B8366A254CF}" presName="connTx" presStyleLbl="parChTrans1D2" presStyleIdx="0" presStyleCnt="2"/>
      <dgm:spPr/>
      <dgm:t>
        <a:bodyPr/>
        <a:lstStyle/>
        <a:p>
          <a:endParaRPr lang="en-US"/>
        </a:p>
      </dgm:t>
    </dgm:pt>
    <dgm:pt modelId="{6932DD3A-C8AD-4FFD-9800-698B64BCC115}" type="pres">
      <dgm:prSet presAssocID="{707EB509-9FF1-49B9-B24B-0F7E214C3197}" presName="root2" presStyleCnt="0"/>
      <dgm:spPr/>
    </dgm:pt>
    <dgm:pt modelId="{85815E52-3FD2-4712-8025-913CAC51D149}" type="pres">
      <dgm:prSet presAssocID="{707EB509-9FF1-49B9-B24B-0F7E214C3197}" presName="LevelTwoTextNode" presStyleLbl="node2" presStyleIdx="0" presStyleCnt="2">
        <dgm:presLayoutVars>
          <dgm:chPref val="3"/>
        </dgm:presLayoutVars>
      </dgm:prSet>
      <dgm:spPr/>
      <dgm:t>
        <a:bodyPr/>
        <a:lstStyle/>
        <a:p>
          <a:endParaRPr lang="en-US"/>
        </a:p>
      </dgm:t>
    </dgm:pt>
    <dgm:pt modelId="{5CDA3BA8-DA0D-456B-AB7B-270FFDA5C552}" type="pres">
      <dgm:prSet presAssocID="{707EB509-9FF1-49B9-B24B-0F7E214C3197}" presName="level3hierChild" presStyleCnt="0"/>
      <dgm:spPr/>
    </dgm:pt>
    <dgm:pt modelId="{0171184D-3ABA-4440-BF67-8DC789BDA460}" type="pres">
      <dgm:prSet presAssocID="{E3333FF7-2BA2-441E-AFB4-75907ED97830}" presName="conn2-1" presStyleLbl="parChTrans1D2" presStyleIdx="1" presStyleCnt="2"/>
      <dgm:spPr/>
      <dgm:t>
        <a:bodyPr/>
        <a:lstStyle/>
        <a:p>
          <a:endParaRPr lang="en-US"/>
        </a:p>
      </dgm:t>
    </dgm:pt>
    <dgm:pt modelId="{9E90C7C5-B9B2-429C-AD49-24EF88EDB32C}" type="pres">
      <dgm:prSet presAssocID="{E3333FF7-2BA2-441E-AFB4-75907ED97830}" presName="connTx" presStyleLbl="parChTrans1D2" presStyleIdx="1" presStyleCnt="2"/>
      <dgm:spPr/>
      <dgm:t>
        <a:bodyPr/>
        <a:lstStyle/>
        <a:p>
          <a:endParaRPr lang="en-US"/>
        </a:p>
      </dgm:t>
    </dgm:pt>
    <dgm:pt modelId="{34821366-A8EC-4E29-A77C-25E62E1E2D42}" type="pres">
      <dgm:prSet presAssocID="{FA6BAA9E-B2FA-4277-BBC2-9ECC893841F7}" presName="root2" presStyleCnt="0"/>
      <dgm:spPr/>
    </dgm:pt>
    <dgm:pt modelId="{8ABC8BAA-11D0-4EA0-8133-0A28DC70C9C6}" type="pres">
      <dgm:prSet presAssocID="{FA6BAA9E-B2FA-4277-BBC2-9ECC893841F7}" presName="LevelTwoTextNode" presStyleLbl="node2" presStyleIdx="1" presStyleCnt="2">
        <dgm:presLayoutVars>
          <dgm:chPref val="3"/>
        </dgm:presLayoutVars>
      </dgm:prSet>
      <dgm:spPr/>
      <dgm:t>
        <a:bodyPr/>
        <a:lstStyle/>
        <a:p>
          <a:endParaRPr lang="en-US"/>
        </a:p>
      </dgm:t>
    </dgm:pt>
    <dgm:pt modelId="{4BD6E85D-01A1-487C-B1F2-42B794B82DA0}" type="pres">
      <dgm:prSet presAssocID="{FA6BAA9E-B2FA-4277-BBC2-9ECC893841F7}" presName="level3hierChild" presStyleCnt="0"/>
      <dgm:spPr/>
    </dgm:pt>
  </dgm:ptLst>
  <dgm:cxnLst>
    <dgm:cxn modelId="{E12A91DE-EC8B-4F8E-80A3-8CC45A105390}" type="presOf" srcId="{E3333FF7-2BA2-441E-AFB4-75907ED97830}" destId="{9E90C7C5-B9B2-429C-AD49-24EF88EDB32C}" srcOrd="1" destOrd="0" presId="urn:microsoft.com/office/officeart/2005/8/layout/hierarchy2"/>
    <dgm:cxn modelId="{B9791D44-A2E3-4E78-B701-CB43BCB602F8}" srcId="{06FC0E9F-490E-4225-A63E-89BB8BAC97C1}" destId="{707EB509-9FF1-49B9-B24B-0F7E214C3197}" srcOrd="0" destOrd="0" parTransId="{3D96BCE1-79E0-4781-A337-0B8366A254CF}" sibTransId="{EF511E1A-C77B-4987-B676-2B77BFC09052}"/>
    <dgm:cxn modelId="{35A52AC0-D3E9-4FED-9690-9DC94730D238}" srcId="{06FC0E9F-490E-4225-A63E-89BB8BAC97C1}" destId="{FA6BAA9E-B2FA-4277-BBC2-9ECC893841F7}" srcOrd="1" destOrd="0" parTransId="{E3333FF7-2BA2-441E-AFB4-75907ED97830}" sibTransId="{3205CC5D-EB99-4913-82DC-1D96DAAA58BA}"/>
    <dgm:cxn modelId="{8D8D1CB8-BE1C-4706-91E3-752FBDDB8703}" type="presOf" srcId="{06FC0E9F-490E-4225-A63E-89BB8BAC97C1}" destId="{47EC3BD2-E7BB-4D6E-BCA1-310DC76050EC}" srcOrd="0" destOrd="0" presId="urn:microsoft.com/office/officeart/2005/8/layout/hierarchy2"/>
    <dgm:cxn modelId="{669ADEC6-6F7E-4467-A8AB-752761CB2060}" type="presOf" srcId="{707EB509-9FF1-49B9-B24B-0F7E214C3197}" destId="{85815E52-3FD2-4712-8025-913CAC51D149}" srcOrd="0" destOrd="0" presId="urn:microsoft.com/office/officeart/2005/8/layout/hierarchy2"/>
    <dgm:cxn modelId="{BEB17DA9-E5FA-456D-BC8B-8A128E4EE86E}" type="presOf" srcId="{E3333FF7-2BA2-441E-AFB4-75907ED97830}" destId="{0171184D-3ABA-4440-BF67-8DC789BDA460}" srcOrd="0" destOrd="0" presId="urn:microsoft.com/office/officeart/2005/8/layout/hierarchy2"/>
    <dgm:cxn modelId="{AB63E871-4409-4D8A-B5E1-5BD46FF80EFC}" type="presOf" srcId="{3D96BCE1-79E0-4781-A337-0B8366A254CF}" destId="{33E439EB-36DA-4353-8EA9-51DE715A12A6}" srcOrd="1" destOrd="0" presId="urn:microsoft.com/office/officeart/2005/8/layout/hierarchy2"/>
    <dgm:cxn modelId="{F1790413-13D1-40D0-8FA7-C4075F458501}" type="presOf" srcId="{FA6BAA9E-B2FA-4277-BBC2-9ECC893841F7}" destId="{8ABC8BAA-11D0-4EA0-8133-0A28DC70C9C6}" srcOrd="0" destOrd="0" presId="urn:microsoft.com/office/officeart/2005/8/layout/hierarchy2"/>
    <dgm:cxn modelId="{EB1845E4-C58A-4D3E-849C-1BB3409BB002}" srcId="{BC80D7B2-89C9-453A-826E-51A4AC303D7A}" destId="{06FC0E9F-490E-4225-A63E-89BB8BAC97C1}" srcOrd="0" destOrd="0" parTransId="{04B89E2B-08EF-425A-907E-525628CD6043}" sibTransId="{72E5FF9C-AB1A-4E1E-AAEF-52BA5F9514F1}"/>
    <dgm:cxn modelId="{FA62A97F-C0CD-4558-AD47-5A11BB904945}" type="presOf" srcId="{3D96BCE1-79E0-4781-A337-0B8366A254CF}" destId="{AB548B2B-C72E-4B37-AC97-0F5A62A84D3D}" srcOrd="0" destOrd="0" presId="urn:microsoft.com/office/officeart/2005/8/layout/hierarchy2"/>
    <dgm:cxn modelId="{3B03220D-FD37-4DC3-93B1-13657BE0E3F0}" type="presOf" srcId="{BC80D7B2-89C9-453A-826E-51A4AC303D7A}" destId="{1886BCCA-F578-477F-8541-51F43896380D}" srcOrd="0" destOrd="0" presId="urn:microsoft.com/office/officeart/2005/8/layout/hierarchy2"/>
    <dgm:cxn modelId="{8F37DB02-33A2-4922-89D3-F5A3522941CE}" type="presParOf" srcId="{1886BCCA-F578-477F-8541-51F43896380D}" destId="{7D34E2D5-867A-4BF9-8093-A79049E1E6F3}" srcOrd="0" destOrd="0" presId="urn:microsoft.com/office/officeart/2005/8/layout/hierarchy2"/>
    <dgm:cxn modelId="{3C8B3782-B94C-4B54-B4BA-518D19175F97}" type="presParOf" srcId="{7D34E2D5-867A-4BF9-8093-A79049E1E6F3}" destId="{47EC3BD2-E7BB-4D6E-BCA1-310DC76050EC}" srcOrd="0" destOrd="0" presId="urn:microsoft.com/office/officeart/2005/8/layout/hierarchy2"/>
    <dgm:cxn modelId="{4513673B-05D8-4636-918A-4AD89F72CC94}" type="presParOf" srcId="{7D34E2D5-867A-4BF9-8093-A79049E1E6F3}" destId="{915532D7-F1BD-4DEA-956C-89304AD5F2F8}" srcOrd="1" destOrd="0" presId="urn:microsoft.com/office/officeart/2005/8/layout/hierarchy2"/>
    <dgm:cxn modelId="{0FA3847D-0919-465E-978D-B71AEDDFB5F2}" type="presParOf" srcId="{915532D7-F1BD-4DEA-956C-89304AD5F2F8}" destId="{AB548B2B-C72E-4B37-AC97-0F5A62A84D3D}" srcOrd="0" destOrd="0" presId="urn:microsoft.com/office/officeart/2005/8/layout/hierarchy2"/>
    <dgm:cxn modelId="{03D5E818-8CD4-4377-895D-7C9019FA80AA}" type="presParOf" srcId="{AB548B2B-C72E-4B37-AC97-0F5A62A84D3D}" destId="{33E439EB-36DA-4353-8EA9-51DE715A12A6}" srcOrd="0" destOrd="0" presId="urn:microsoft.com/office/officeart/2005/8/layout/hierarchy2"/>
    <dgm:cxn modelId="{F3DF17AA-043E-4E31-B6FA-F92A0EEA0C01}" type="presParOf" srcId="{915532D7-F1BD-4DEA-956C-89304AD5F2F8}" destId="{6932DD3A-C8AD-4FFD-9800-698B64BCC115}" srcOrd="1" destOrd="0" presId="urn:microsoft.com/office/officeart/2005/8/layout/hierarchy2"/>
    <dgm:cxn modelId="{2C12D588-DD35-4E4E-9634-8EA22607A163}" type="presParOf" srcId="{6932DD3A-C8AD-4FFD-9800-698B64BCC115}" destId="{85815E52-3FD2-4712-8025-913CAC51D149}" srcOrd="0" destOrd="0" presId="urn:microsoft.com/office/officeart/2005/8/layout/hierarchy2"/>
    <dgm:cxn modelId="{12ABF427-A30D-4972-BE7C-000DCFB3394E}" type="presParOf" srcId="{6932DD3A-C8AD-4FFD-9800-698B64BCC115}" destId="{5CDA3BA8-DA0D-456B-AB7B-270FFDA5C552}" srcOrd="1" destOrd="0" presId="urn:microsoft.com/office/officeart/2005/8/layout/hierarchy2"/>
    <dgm:cxn modelId="{3C7825E2-7CE3-4FD1-8FE9-237042473949}" type="presParOf" srcId="{915532D7-F1BD-4DEA-956C-89304AD5F2F8}" destId="{0171184D-3ABA-4440-BF67-8DC789BDA460}" srcOrd="2" destOrd="0" presId="urn:microsoft.com/office/officeart/2005/8/layout/hierarchy2"/>
    <dgm:cxn modelId="{E98E3316-4F0B-47A3-96D7-5E2A7A8096AD}" type="presParOf" srcId="{0171184D-3ABA-4440-BF67-8DC789BDA460}" destId="{9E90C7C5-B9B2-429C-AD49-24EF88EDB32C}" srcOrd="0" destOrd="0" presId="urn:microsoft.com/office/officeart/2005/8/layout/hierarchy2"/>
    <dgm:cxn modelId="{C69730B4-8156-47D1-ACB5-BC150FD85751}" type="presParOf" srcId="{915532D7-F1BD-4DEA-956C-89304AD5F2F8}" destId="{34821366-A8EC-4E29-A77C-25E62E1E2D42}" srcOrd="3" destOrd="0" presId="urn:microsoft.com/office/officeart/2005/8/layout/hierarchy2"/>
    <dgm:cxn modelId="{DCF8C603-4D12-4F05-A114-28EEC3988AFA}" type="presParOf" srcId="{34821366-A8EC-4E29-A77C-25E62E1E2D42}" destId="{8ABC8BAA-11D0-4EA0-8133-0A28DC70C9C6}" srcOrd="0" destOrd="0" presId="urn:microsoft.com/office/officeart/2005/8/layout/hierarchy2"/>
    <dgm:cxn modelId="{C9EC8AE8-309C-426C-9CC2-9999DD49D86A}" type="presParOf" srcId="{34821366-A8EC-4E29-A77C-25E62E1E2D42}" destId="{4BD6E85D-01A1-487C-B1F2-42B794B82DA0}" srcOrd="1" destOrd="0" presId="urn:microsoft.com/office/officeart/2005/8/layout/hierarchy2"/>
  </dgm:cxnLst>
  <dgm:bg/>
  <dgm:whole/>
</dgm:dataModel>
</file>

<file path=ppt/diagrams/data26.xml><?xml version="1.0" encoding="utf-8"?>
<dgm:dataModel xmlns:dgm="http://schemas.openxmlformats.org/drawingml/2006/diagram" xmlns:a="http://schemas.openxmlformats.org/drawingml/2006/main">
  <dgm:ptLst>
    <dgm:pt modelId="{4B9C0087-BF11-416F-A1EF-921DE30687B9}"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638221E1-96DD-4BDB-BE7D-34E64B1F5F22}">
      <dgm:prSet phldrT="[Text]"/>
      <dgm:spPr/>
      <dgm:t>
        <a:bodyPr/>
        <a:lstStyle/>
        <a:p>
          <a:r>
            <a:rPr lang="en-US" dirty="0" smtClean="0"/>
            <a:t>Strong</a:t>
          </a:r>
          <a:endParaRPr lang="en-US" dirty="0"/>
        </a:p>
      </dgm:t>
    </dgm:pt>
    <dgm:pt modelId="{03388124-4F8C-4153-B090-C031D24DF018}" type="parTrans" cxnId="{6566F1D0-A573-40B7-915A-604914BC9F42}">
      <dgm:prSet/>
      <dgm:spPr/>
      <dgm:t>
        <a:bodyPr/>
        <a:lstStyle/>
        <a:p>
          <a:endParaRPr lang="en-US"/>
        </a:p>
      </dgm:t>
    </dgm:pt>
    <dgm:pt modelId="{84933E63-1F0A-449C-8AE5-2384D039B96D}" type="sibTrans" cxnId="{6566F1D0-A573-40B7-915A-604914BC9F42}">
      <dgm:prSet/>
      <dgm:spPr/>
      <dgm:t>
        <a:bodyPr/>
        <a:lstStyle/>
        <a:p>
          <a:endParaRPr lang="en-US"/>
        </a:p>
      </dgm:t>
    </dgm:pt>
    <dgm:pt modelId="{F5F54F24-174F-4601-BEDF-AF8B43460FE6}">
      <dgm:prSet phldrT="[Text]"/>
      <dgm:spPr/>
      <dgm:t>
        <a:bodyPr/>
        <a:lstStyle/>
        <a:p>
          <a:r>
            <a:rPr lang="en-US" dirty="0" smtClean="0"/>
            <a:t>pH 1 or less</a:t>
          </a:r>
          <a:endParaRPr lang="en-US" dirty="0"/>
        </a:p>
      </dgm:t>
    </dgm:pt>
    <dgm:pt modelId="{888531EA-2AE0-463B-9B29-ACE43B492C84}" type="parTrans" cxnId="{1C29620E-7C8A-401B-96E5-1F8A9CCF6C1F}">
      <dgm:prSet/>
      <dgm:spPr/>
      <dgm:t>
        <a:bodyPr/>
        <a:lstStyle/>
        <a:p>
          <a:endParaRPr lang="en-US"/>
        </a:p>
      </dgm:t>
    </dgm:pt>
    <dgm:pt modelId="{B78BF5B6-193C-41D2-86B5-2A2C55F7899F}" type="sibTrans" cxnId="{1C29620E-7C8A-401B-96E5-1F8A9CCF6C1F}">
      <dgm:prSet/>
      <dgm:spPr/>
      <dgm:t>
        <a:bodyPr/>
        <a:lstStyle/>
        <a:p>
          <a:endParaRPr lang="en-US"/>
        </a:p>
      </dgm:t>
    </dgm:pt>
    <dgm:pt modelId="{41455CF6-39A9-4DEE-8D27-2ABA9F8E7D33}">
      <dgm:prSet phldrT="[Text]"/>
      <dgm:spPr/>
      <dgm:t>
        <a:bodyPr/>
        <a:lstStyle/>
        <a:p>
          <a:r>
            <a:rPr lang="en-US" dirty="0" smtClean="0"/>
            <a:t>Weak bond- low pH</a:t>
          </a:r>
          <a:endParaRPr lang="en-US" dirty="0"/>
        </a:p>
      </dgm:t>
    </dgm:pt>
    <dgm:pt modelId="{982085BC-D282-43E5-92C8-D11DF32DC9A3}" type="parTrans" cxnId="{247857D1-4445-4A4F-B3E1-6C3C4E3D3340}">
      <dgm:prSet/>
      <dgm:spPr/>
      <dgm:t>
        <a:bodyPr/>
        <a:lstStyle/>
        <a:p>
          <a:endParaRPr lang="en-US"/>
        </a:p>
      </dgm:t>
    </dgm:pt>
    <dgm:pt modelId="{2FD59AEB-3AAA-40B0-8A7B-917F2F9DD6E2}" type="sibTrans" cxnId="{247857D1-4445-4A4F-B3E1-6C3C4E3D3340}">
      <dgm:prSet/>
      <dgm:spPr/>
      <dgm:t>
        <a:bodyPr/>
        <a:lstStyle/>
        <a:p>
          <a:endParaRPr lang="en-US"/>
        </a:p>
      </dgm:t>
    </dgm:pt>
    <dgm:pt modelId="{E73B12C5-B6C7-480E-864C-12EEB50D2882}">
      <dgm:prSet phldrT="[Text]"/>
      <dgm:spPr/>
      <dgm:t>
        <a:bodyPr/>
        <a:lstStyle/>
        <a:p>
          <a:r>
            <a:rPr lang="en-US" dirty="0" smtClean="0"/>
            <a:t>Mild</a:t>
          </a:r>
          <a:endParaRPr lang="en-US" dirty="0"/>
        </a:p>
      </dgm:t>
    </dgm:pt>
    <dgm:pt modelId="{54434048-FC3F-4D62-A02D-C48E3CA4BC55}" type="parTrans" cxnId="{3DEA48EB-3014-4539-83B5-8EDBD33C0A76}">
      <dgm:prSet/>
      <dgm:spPr/>
      <dgm:t>
        <a:bodyPr/>
        <a:lstStyle/>
        <a:p>
          <a:endParaRPr lang="en-US"/>
        </a:p>
      </dgm:t>
    </dgm:pt>
    <dgm:pt modelId="{8C52517B-1B09-487A-972E-41B3F30346BD}" type="sibTrans" cxnId="{3DEA48EB-3014-4539-83B5-8EDBD33C0A76}">
      <dgm:prSet/>
      <dgm:spPr/>
      <dgm:t>
        <a:bodyPr/>
        <a:lstStyle/>
        <a:p>
          <a:endParaRPr lang="en-US"/>
        </a:p>
      </dgm:t>
    </dgm:pt>
    <dgm:pt modelId="{C0ADC4B2-1698-4684-813F-21FE0056389D}">
      <dgm:prSet phldrT="[Text]"/>
      <dgm:spPr/>
      <dgm:t>
        <a:bodyPr/>
        <a:lstStyle/>
        <a:p>
          <a:r>
            <a:rPr lang="en-US" dirty="0" smtClean="0"/>
            <a:t>Enamel- deep </a:t>
          </a:r>
          <a:r>
            <a:rPr lang="en-US" dirty="0" err="1" smtClean="0"/>
            <a:t>demineralising</a:t>
          </a:r>
          <a:r>
            <a:rPr lang="en-US" dirty="0" smtClean="0"/>
            <a:t>- resembling phosphoric acid etching</a:t>
          </a:r>
          <a:endParaRPr lang="en-US" dirty="0"/>
        </a:p>
      </dgm:t>
    </dgm:pt>
    <dgm:pt modelId="{4A0594F9-E207-488C-8BB9-88E90593BC3D}" type="parTrans" cxnId="{59A6E550-89F9-49B5-AE70-F74901289FB4}">
      <dgm:prSet/>
      <dgm:spPr/>
      <dgm:t>
        <a:bodyPr/>
        <a:lstStyle/>
        <a:p>
          <a:endParaRPr lang="en-US"/>
        </a:p>
      </dgm:t>
    </dgm:pt>
    <dgm:pt modelId="{FFDBC85E-7E28-44C1-8DC0-509A5DF381A2}" type="sibTrans" cxnId="{59A6E550-89F9-49B5-AE70-F74901289FB4}">
      <dgm:prSet/>
      <dgm:spPr/>
      <dgm:t>
        <a:bodyPr/>
        <a:lstStyle/>
        <a:p>
          <a:endParaRPr lang="en-US"/>
        </a:p>
      </dgm:t>
    </dgm:pt>
    <dgm:pt modelId="{A92AF6DD-2E8A-4DD8-9DDF-76D44B646EC3}">
      <dgm:prSet phldrT="[Text]"/>
      <dgm:spPr/>
      <dgm:t>
        <a:bodyPr/>
        <a:lstStyle/>
        <a:p>
          <a:r>
            <a:rPr lang="en-US" dirty="0" smtClean="0"/>
            <a:t>Dentin- collagen exposed all </a:t>
          </a:r>
          <a:r>
            <a:rPr lang="en-US" dirty="0" err="1" smtClean="0"/>
            <a:t>hydroyapetite</a:t>
          </a:r>
          <a:r>
            <a:rPr lang="en-US" dirty="0" smtClean="0"/>
            <a:t>-dissolved</a:t>
          </a:r>
          <a:endParaRPr lang="en-US" dirty="0"/>
        </a:p>
      </dgm:t>
    </dgm:pt>
    <dgm:pt modelId="{B553FE1A-87D6-4C1E-A4B2-CC0F913103B7}" type="parTrans" cxnId="{B4295C7D-4B4B-4FA0-B5EE-8A3A5AEBDBB7}">
      <dgm:prSet/>
      <dgm:spPr/>
      <dgm:t>
        <a:bodyPr/>
        <a:lstStyle/>
        <a:p>
          <a:endParaRPr lang="en-US"/>
        </a:p>
      </dgm:t>
    </dgm:pt>
    <dgm:pt modelId="{C689A351-B169-495A-A2CC-53D6AECBCDC0}" type="sibTrans" cxnId="{B4295C7D-4B4B-4FA0-B5EE-8A3A5AEBDBB7}">
      <dgm:prSet/>
      <dgm:spPr/>
      <dgm:t>
        <a:bodyPr/>
        <a:lstStyle/>
        <a:p>
          <a:endParaRPr lang="en-US"/>
        </a:p>
      </dgm:t>
    </dgm:pt>
    <dgm:pt modelId="{3562304B-B90B-42A1-8D8D-DD2179FCC569}">
      <dgm:prSet phldrT="[Text]"/>
      <dgm:spPr/>
      <dgm:t>
        <a:bodyPr/>
        <a:lstStyle/>
        <a:p>
          <a:r>
            <a:rPr lang="en-US" dirty="0" smtClean="0"/>
            <a:t>Hybrid layer- 3-4um</a:t>
          </a:r>
          <a:endParaRPr lang="en-US" dirty="0"/>
        </a:p>
      </dgm:t>
    </dgm:pt>
    <dgm:pt modelId="{8DDE238B-CFAE-4CB9-8E55-9C3A25E095BE}" type="parTrans" cxnId="{E41617B3-327A-4D6D-A7FA-285C481B4047}">
      <dgm:prSet/>
      <dgm:spPr/>
      <dgm:t>
        <a:bodyPr/>
        <a:lstStyle/>
        <a:p>
          <a:endParaRPr lang="en-US"/>
        </a:p>
      </dgm:t>
    </dgm:pt>
    <dgm:pt modelId="{A3F8DD06-1A7A-4FBA-BFC1-F815F553A3AF}" type="sibTrans" cxnId="{E41617B3-327A-4D6D-A7FA-285C481B4047}">
      <dgm:prSet/>
      <dgm:spPr/>
      <dgm:t>
        <a:bodyPr/>
        <a:lstStyle/>
        <a:p>
          <a:endParaRPr lang="en-US"/>
        </a:p>
      </dgm:t>
    </dgm:pt>
    <dgm:pt modelId="{434AA9C7-512B-42A6-8AD9-85F66FACA2D1}">
      <dgm:prSet phldrT="[Text]"/>
      <dgm:spPr/>
      <dgm:t>
        <a:bodyPr/>
        <a:lstStyle/>
        <a:p>
          <a:r>
            <a:rPr lang="en-US" dirty="0" smtClean="0"/>
            <a:t>Water remains</a:t>
          </a:r>
          <a:endParaRPr lang="en-US" dirty="0"/>
        </a:p>
      </dgm:t>
    </dgm:pt>
    <dgm:pt modelId="{5E88D898-8AAF-4422-BB14-578241A82EDF}" type="parTrans" cxnId="{D9AB5E9E-FA8F-4A2A-BE24-79BD6CE97B1E}">
      <dgm:prSet/>
      <dgm:spPr/>
      <dgm:t>
        <a:bodyPr/>
        <a:lstStyle/>
        <a:p>
          <a:endParaRPr lang="en-US"/>
        </a:p>
      </dgm:t>
    </dgm:pt>
    <dgm:pt modelId="{18E74C28-4261-40B2-8097-967E761F1DD3}" type="sibTrans" cxnId="{D9AB5E9E-FA8F-4A2A-BE24-79BD6CE97B1E}">
      <dgm:prSet/>
      <dgm:spPr/>
      <dgm:t>
        <a:bodyPr/>
        <a:lstStyle/>
        <a:p>
          <a:endParaRPr lang="en-US"/>
        </a:p>
      </dgm:t>
    </dgm:pt>
    <dgm:pt modelId="{387A7594-6230-4988-9F39-9498E6220A0F}">
      <dgm:prSet phldrT="[Text]"/>
      <dgm:spPr/>
      <dgm:t>
        <a:bodyPr/>
        <a:lstStyle/>
        <a:p>
          <a:r>
            <a:rPr lang="en-US" dirty="0" smtClean="0"/>
            <a:t>pH 2</a:t>
          </a:r>
          <a:endParaRPr lang="en-US" dirty="0"/>
        </a:p>
      </dgm:t>
    </dgm:pt>
    <dgm:pt modelId="{76ED740D-9121-48F2-B294-2138238A8F7C}" type="parTrans" cxnId="{C5F61C9B-E807-41FC-B692-A97B95DF6E1A}">
      <dgm:prSet/>
      <dgm:spPr/>
      <dgm:t>
        <a:bodyPr/>
        <a:lstStyle/>
        <a:p>
          <a:endParaRPr lang="en-US"/>
        </a:p>
      </dgm:t>
    </dgm:pt>
    <dgm:pt modelId="{B9332694-5A75-4368-9023-56A37D6CFA49}" type="sibTrans" cxnId="{C5F61C9B-E807-41FC-B692-A97B95DF6E1A}">
      <dgm:prSet/>
      <dgm:spPr/>
      <dgm:t>
        <a:bodyPr/>
        <a:lstStyle/>
        <a:p>
          <a:endParaRPr lang="en-US"/>
        </a:p>
      </dgm:t>
    </dgm:pt>
    <dgm:pt modelId="{3F2B2BD9-FF57-4456-9B88-60DAD522E492}">
      <dgm:prSet phldrT="[Text]"/>
      <dgm:spPr/>
      <dgm:t>
        <a:bodyPr/>
        <a:lstStyle/>
        <a:p>
          <a:r>
            <a:rPr lang="en-US" dirty="0" smtClean="0"/>
            <a:t>Superficial </a:t>
          </a:r>
          <a:r>
            <a:rPr lang="en-US" dirty="0" err="1" smtClean="0"/>
            <a:t>demineralisation</a:t>
          </a:r>
          <a:r>
            <a:rPr lang="en-US" dirty="0" smtClean="0"/>
            <a:t>-incomplete</a:t>
          </a:r>
          <a:endParaRPr lang="en-US" dirty="0"/>
        </a:p>
      </dgm:t>
    </dgm:pt>
    <dgm:pt modelId="{6E71F416-2B72-4503-AFF3-2BFAD61FDD7B}" type="parTrans" cxnId="{D24B717C-DCF4-4593-878A-9A718D968186}">
      <dgm:prSet/>
      <dgm:spPr/>
      <dgm:t>
        <a:bodyPr/>
        <a:lstStyle/>
        <a:p>
          <a:endParaRPr lang="en-US"/>
        </a:p>
      </dgm:t>
    </dgm:pt>
    <dgm:pt modelId="{050EFBB2-ECF9-4FAC-A758-D55E370A4214}" type="sibTrans" cxnId="{D24B717C-DCF4-4593-878A-9A718D968186}">
      <dgm:prSet/>
      <dgm:spPr/>
      <dgm:t>
        <a:bodyPr/>
        <a:lstStyle/>
        <a:p>
          <a:endParaRPr lang="en-US"/>
        </a:p>
      </dgm:t>
    </dgm:pt>
    <dgm:pt modelId="{271ADF09-18C0-4267-B19E-56CF7C98EA45}">
      <dgm:prSet phldrT="[Text]"/>
      <dgm:spPr/>
      <dgm:t>
        <a:bodyPr/>
        <a:lstStyle/>
        <a:p>
          <a:r>
            <a:rPr lang="en-US" dirty="0" smtClean="0"/>
            <a:t>Leaved </a:t>
          </a:r>
          <a:r>
            <a:rPr lang="en-US" dirty="0" err="1" smtClean="0"/>
            <a:t>hydroxyapetite</a:t>
          </a:r>
          <a:r>
            <a:rPr lang="en-US" dirty="0" smtClean="0"/>
            <a:t>- chemical interaction with monomers</a:t>
          </a:r>
          <a:endParaRPr lang="en-US" dirty="0"/>
        </a:p>
      </dgm:t>
    </dgm:pt>
    <dgm:pt modelId="{9E475515-1E56-43C8-AB6D-D824AECE4E30}" type="parTrans" cxnId="{D10C0D8A-2907-47D4-9EFE-D16A7CBD9D59}">
      <dgm:prSet/>
      <dgm:spPr/>
      <dgm:t>
        <a:bodyPr/>
        <a:lstStyle/>
        <a:p>
          <a:endParaRPr lang="en-US"/>
        </a:p>
      </dgm:t>
    </dgm:pt>
    <dgm:pt modelId="{A8B8823B-9938-4828-A6F4-7752B82C6B70}" type="sibTrans" cxnId="{D10C0D8A-2907-47D4-9EFE-D16A7CBD9D59}">
      <dgm:prSet/>
      <dgm:spPr/>
      <dgm:t>
        <a:bodyPr/>
        <a:lstStyle/>
        <a:p>
          <a:endParaRPr lang="en-US"/>
        </a:p>
      </dgm:t>
    </dgm:pt>
    <dgm:pt modelId="{0E984E6E-D463-405B-B4B3-2A57BD50D479}">
      <dgm:prSet phldrT="[Text]"/>
      <dgm:spPr/>
      <dgm:t>
        <a:bodyPr/>
        <a:lstStyle/>
        <a:p>
          <a:r>
            <a:rPr lang="en-US" dirty="0" smtClean="0"/>
            <a:t>Hybrid layer-less</a:t>
          </a:r>
          <a:endParaRPr lang="en-US" dirty="0"/>
        </a:p>
      </dgm:t>
    </dgm:pt>
    <dgm:pt modelId="{4A4BF3E8-5B91-47E0-9F45-F8C13CEBB775}" type="parTrans" cxnId="{D8214E24-99C1-4E7B-9C80-AC9F757CBB27}">
      <dgm:prSet/>
      <dgm:spPr/>
      <dgm:t>
        <a:bodyPr/>
        <a:lstStyle/>
        <a:p>
          <a:endParaRPr lang="en-US"/>
        </a:p>
      </dgm:t>
    </dgm:pt>
    <dgm:pt modelId="{0E6CD438-BE79-4D7F-9594-27317204D6E3}" type="sibTrans" cxnId="{D8214E24-99C1-4E7B-9C80-AC9F757CBB27}">
      <dgm:prSet/>
      <dgm:spPr/>
      <dgm:t>
        <a:bodyPr/>
        <a:lstStyle/>
        <a:p>
          <a:endParaRPr lang="en-US"/>
        </a:p>
      </dgm:t>
    </dgm:pt>
    <dgm:pt modelId="{F1C864BE-8F27-4A1E-8BD8-959005535CAE}">
      <dgm:prSet phldrT="[Text]"/>
      <dgm:spPr/>
      <dgm:t>
        <a:bodyPr/>
        <a:lstStyle/>
        <a:p>
          <a:r>
            <a:rPr lang="en-US" dirty="0" smtClean="0"/>
            <a:t>Intermediary</a:t>
          </a:r>
          <a:endParaRPr lang="en-US" dirty="0"/>
        </a:p>
      </dgm:t>
    </dgm:pt>
    <dgm:pt modelId="{73297982-8C30-4DBE-9C5F-0C440338E6A7}" type="parTrans" cxnId="{0C510AFD-0AD7-472D-B173-35170411FAC1}">
      <dgm:prSet/>
      <dgm:spPr/>
      <dgm:t>
        <a:bodyPr/>
        <a:lstStyle/>
        <a:p>
          <a:endParaRPr lang="en-US"/>
        </a:p>
      </dgm:t>
    </dgm:pt>
    <dgm:pt modelId="{AB686AED-9E62-469E-AF0C-E6939108A95A}" type="sibTrans" cxnId="{0C510AFD-0AD7-472D-B173-35170411FAC1}">
      <dgm:prSet/>
      <dgm:spPr/>
      <dgm:t>
        <a:bodyPr/>
        <a:lstStyle/>
        <a:p>
          <a:endParaRPr lang="en-US"/>
        </a:p>
      </dgm:t>
    </dgm:pt>
    <dgm:pt modelId="{1DD58F6F-C52E-45C0-A3A2-1699CE243E3F}">
      <dgm:prSet phldrT="[Text]"/>
      <dgm:spPr/>
      <dgm:t>
        <a:bodyPr/>
        <a:lstStyle/>
        <a:p>
          <a:r>
            <a:rPr lang="en-US" dirty="0" smtClean="0"/>
            <a:t>pH -1.5</a:t>
          </a:r>
          <a:endParaRPr lang="en-US" dirty="0"/>
        </a:p>
      </dgm:t>
    </dgm:pt>
    <dgm:pt modelId="{703C1AD8-1A80-4E98-B41B-2A38E98A252D}" type="parTrans" cxnId="{C9AAB9E6-DEE8-41AB-9BB1-8FBA4E4BE119}">
      <dgm:prSet/>
      <dgm:spPr/>
      <dgm:t>
        <a:bodyPr/>
        <a:lstStyle/>
        <a:p>
          <a:endParaRPr lang="en-US"/>
        </a:p>
      </dgm:t>
    </dgm:pt>
    <dgm:pt modelId="{A6556D27-C1E6-4944-82A3-6746761BB7E6}" type="sibTrans" cxnId="{C9AAB9E6-DEE8-41AB-9BB1-8FBA4E4BE119}">
      <dgm:prSet/>
      <dgm:spPr/>
      <dgm:t>
        <a:bodyPr/>
        <a:lstStyle/>
        <a:p>
          <a:endParaRPr lang="en-US"/>
        </a:p>
      </dgm:t>
    </dgm:pt>
    <dgm:pt modelId="{9D030405-710F-4377-8D93-B5F4B01B8817}">
      <dgm:prSet phldrT="[Text]"/>
      <dgm:spPr/>
      <dgm:t>
        <a:bodyPr/>
        <a:lstStyle/>
        <a:p>
          <a:r>
            <a:rPr lang="en-US" dirty="0" err="1" smtClean="0"/>
            <a:t>Demineralised</a:t>
          </a:r>
          <a:r>
            <a:rPr lang="en-US" dirty="0" smtClean="0"/>
            <a:t> top layer but partially </a:t>
          </a:r>
          <a:r>
            <a:rPr lang="en-US" dirty="0" err="1" smtClean="0"/>
            <a:t>demineralised</a:t>
          </a:r>
          <a:r>
            <a:rPr lang="en-US" dirty="0" smtClean="0"/>
            <a:t> base</a:t>
          </a:r>
          <a:endParaRPr lang="en-US" dirty="0"/>
        </a:p>
      </dgm:t>
    </dgm:pt>
    <dgm:pt modelId="{0A65E75B-14AD-4A7B-932F-FD0BE999D86B}" type="parTrans" cxnId="{9E0F13E1-672B-441A-868F-999D012D4596}">
      <dgm:prSet/>
      <dgm:spPr/>
      <dgm:t>
        <a:bodyPr/>
        <a:lstStyle/>
        <a:p>
          <a:endParaRPr lang="en-US"/>
        </a:p>
      </dgm:t>
    </dgm:pt>
    <dgm:pt modelId="{D759E48E-9B1E-4EDF-BC2A-57C80A4C7631}" type="sibTrans" cxnId="{9E0F13E1-672B-441A-868F-999D012D4596}">
      <dgm:prSet/>
      <dgm:spPr/>
      <dgm:t>
        <a:bodyPr/>
        <a:lstStyle/>
        <a:p>
          <a:endParaRPr lang="en-US"/>
        </a:p>
      </dgm:t>
    </dgm:pt>
    <dgm:pt modelId="{9059D910-EB89-459B-92BA-4DB354A5FBAD}">
      <dgm:prSet phldrT="[Text]"/>
      <dgm:spPr/>
      <dgm:t>
        <a:bodyPr/>
        <a:lstStyle/>
        <a:p>
          <a:r>
            <a:rPr lang="en-US" altLang="en-US" dirty="0" err="1" smtClean="0"/>
            <a:t>Ex:Clearfil</a:t>
          </a:r>
          <a:r>
            <a:rPr lang="en-US" altLang="en-US" dirty="0" smtClean="0"/>
            <a:t> SE </a:t>
          </a:r>
          <a:r>
            <a:rPr lang="en-US" altLang="en-US" dirty="0" err="1" smtClean="0"/>
            <a:t>Panavia</a:t>
          </a:r>
          <a:r>
            <a:rPr lang="en-US" altLang="en-US" dirty="0" smtClean="0"/>
            <a:t> ED primer </a:t>
          </a:r>
          <a:endParaRPr lang="en-US" dirty="0"/>
        </a:p>
      </dgm:t>
    </dgm:pt>
    <dgm:pt modelId="{7C0590B9-10E4-4C6C-98EF-89DB7E308084}" type="parTrans" cxnId="{9413E0CC-95ED-455E-B7EC-8BC8E1DF5834}">
      <dgm:prSet/>
      <dgm:spPr/>
      <dgm:t>
        <a:bodyPr/>
        <a:lstStyle/>
        <a:p>
          <a:endParaRPr lang="en-US"/>
        </a:p>
      </dgm:t>
    </dgm:pt>
    <dgm:pt modelId="{B4B81552-ABFD-42E3-B66C-90659416D0C5}" type="sibTrans" cxnId="{9413E0CC-95ED-455E-B7EC-8BC8E1DF5834}">
      <dgm:prSet/>
      <dgm:spPr/>
      <dgm:t>
        <a:bodyPr/>
        <a:lstStyle/>
        <a:p>
          <a:endParaRPr lang="en-US"/>
        </a:p>
      </dgm:t>
    </dgm:pt>
    <dgm:pt modelId="{B0BB9772-400A-4458-AF01-04EFA974D526}">
      <dgm:prSet phldrT="[Text]"/>
      <dgm:spPr/>
      <dgm:t>
        <a:bodyPr/>
        <a:lstStyle/>
        <a:p>
          <a:r>
            <a:rPr lang="en-US" dirty="0" smtClean="0"/>
            <a:t>Ex :</a:t>
          </a:r>
          <a:r>
            <a:rPr lang="en-US" altLang="en-US" dirty="0" err="1" smtClean="0"/>
            <a:t>Xeno</a:t>
          </a:r>
          <a:r>
            <a:rPr lang="en-US" altLang="en-US" dirty="0" smtClean="0"/>
            <a:t> III </a:t>
          </a:r>
          <a:r>
            <a:rPr lang="en-US" altLang="en-US" dirty="0" err="1" smtClean="0"/>
            <a:t>AdheSE</a:t>
          </a:r>
          <a:r>
            <a:rPr lang="en-US" altLang="en-US" dirty="0" smtClean="0"/>
            <a:t> primer, </a:t>
          </a:r>
          <a:r>
            <a:rPr lang="en-US" altLang="en-US" dirty="0" err="1" smtClean="0"/>
            <a:t>Optibond</a:t>
          </a:r>
          <a:r>
            <a:rPr lang="en-US" altLang="en-US" dirty="0" smtClean="0"/>
            <a:t> Solo Plus SE primer , I Bond</a:t>
          </a:r>
          <a:endParaRPr lang="en-US" dirty="0"/>
        </a:p>
      </dgm:t>
    </dgm:pt>
    <dgm:pt modelId="{26C6452F-86B8-4854-9F9E-74149CC487CF}" type="parTrans" cxnId="{408781D7-AF50-4D8E-A781-3C7E7DC675F2}">
      <dgm:prSet/>
      <dgm:spPr/>
      <dgm:t>
        <a:bodyPr/>
        <a:lstStyle/>
        <a:p>
          <a:endParaRPr lang="en-US"/>
        </a:p>
      </dgm:t>
    </dgm:pt>
    <dgm:pt modelId="{212DC9EC-B727-446B-9797-3732D437A7EB}" type="sibTrans" cxnId="{408781D7-AF50-4D8E-A781-3C7E7DC675F2}">
      <dgm:prSet/>
      <dgm:spPr/>
      <dgm:t>
        <a:bodyPr/>
        <a:lstStyle/>
        <a:p>
          <a:endParaRPr lang="en-US"/>
        </a:p>
      </dgm:t>
    </dgm:pt>
    <dgm:pt modelId="{C96AEB93-D5B3-4620-B61B-ACBD821B19AB}">
      <dgm:prSet phldrT="[Text]"/>
      <dgm:spPr/>
      <dgm:t>
        <a:bodyPr/>
        <a:lstStyle/>
        <a:p>
          <a:r>
            <a:rPr lang="en-US" altLang="en-US" dirty="0" smtClean="0"/>
            <a:t>Ex: NRC, </a:t>
          </a:r>
          <a:r>
            <a:rPr lang="en-US" altLang="en-US" dirty="0" err="1" smtClean="0"/>
            <a:t>Adper</a:t>
          </a:r>
          <a:r>
            <a:rPr lang="en-US" altLang="en-US" dirty="0" smtClean="0"/>
            <a:t> Prompt</a:t>
          </a:r>
          <a:endParaRPr lang="en-US" dirty="0"/>
        </a:p>
      </dgm:t>
    </dgm:pt>
    <dgm:pt modelId="{0AE3C1ED-EAF2-41C6-B638-4E55B64C649B}" type="parTrans" cxnId="{91285C4B-02BA-421D-AC29-400DD8411F0C}">
      <dgm:prSet/>
      <dgm:spPr/>
      <dgm:t>
        <a:bodyPr/>
        <a:lstStyle/>
        <a:p>
          <a:endParaRPr lang="en-US"/>
        </a:p>
      </dgm:t>
    </dgm:pt>
    <dgm:pt modelId="{7B721165-7BF5-4C17-8CFD-9D3A13BFC71D}" type="sibTrans" cxnId="{91285C4B-02BA-421D-AC29-400DD8411F0C}">
      <dgm:prSet/>
      <dgm:spPr/>
      <dgm:t>
        <a:bodyPr/>
        <a:lstStyle/>
        <a:p>
          <a:endParaRPr lang="en-US"/>
        </a:p>
      </dgm:t>
    </dgm:pt>
    <dgm:pt modelId="{473F15A4-7766-4344-BBF5-C4E730D0292D}" type="pres">
      <dgm:prSet presAssocID="{4B9C0087-BF11-416F-A1EF-921DE30687B9}" presName="Name0" presStyleCnt="0">
        <dgm:presLayoutVars>
          <dgm:dir/>
          <dgm:animLvl val="lvl"/>
          <dgm:resizeHandles val="exact"/>
        </dgm:presLayoutVars>
      </dgm:prSet>
      <dgm:spPr/>
      <dgm:t>
        <a:bodyPr/>
        <a:lstStyle/>
        <a:p>
          <a:endParaRPr lang="en-US"/>
        </a:p>
      </dgm:t>
    </dgm:pt>
    <dgm:pt modelId="{6181532A-A7AB-435E-A203-3751D68CABCE}" type="pres">
      <dgm:prSet presAssocID="{638221E1-96DD-4BDB-BE7D-34E64B1F5F22}" presName="composite" presStyleCnt="0"/>
      <dgm:spPr/>
      <dgm:t>
        <a:bodyPr/>
        <a:lstStyle/>
        <a:p>
          <a:endParaRPr lang="en-US"/>
        </a:p>
      </dgm:t>
    </dgm:pt>
    <dgm:pt modelId="{41312142-2414-4DC0-A57E-3D2004E8F6FD}" type="pres">
      <dgm:prSet presAssocID="{638221E1-96DD-4BDB-BE7D-34E64B1F5F22}" presName="parTx" presStyleLbl="alignNode1" presStyleIdx="0" presStyleCnt="3">
        <dgm:presLayoutVars>
          <dgm:chMax val="0"/>
          <dgm:chPref val="0"/>
          <dgm:bulletEnabled val="1"/>
        </dgm:presLayoutVars>
      </dgm:prSet>
      <dgm:spPr/>
      <dgm:t>
        <a:bodyPr/>
        <a:lstStyle/>
        <a:p>
          <a:endParaRPr lang="en-US"/>
        </a:p>
      </dgm:t>
    </dgm:pt>
    <dgm:pt modelId="{6229B76C-7963-4ACB-BB92-A0D0FB561B98}" type="pres">
      <dgm:prSet presAssocID="{638221E1-96DD-4BDB-BE7D-34E64B1F5F22}" presName="desTx" presStyleLbl="alignAccFollowNode1" presStyleIdx="0" presStyleCnt="3">
        <dgm:presLayoutVars>
          <dgm:bulletEnabled val="1"/>
        </dgm:presLayoutVars>
      </dgm:prSet>
      <dgm:spPr/>
      <dgm:t>
        <a:bodyPr/>
        <a:lstStyle/>
        <a:p>
          <a:endParaRPr lang="en-US"/>
        </a:p>
      </dgm:t>
    </dgm:pt>
    <dgm:pt modelId="{96FB5EE7-1B97-410E-B628-BF4DA3147A09}" type="pres">
      <dgm:prSet presAssocID="{84933E63-1F0A-449C-8AE5-2384D039B96D}" presName="space" presStyleCnt="0"/>
      <dgm:spPr/>
      <dgm:t>
        <a:bodyPr/>
        <a:lstStyle/>
        <a:p>
          <a:endParaRPr lang="en-US"/>
        </a:p>
      </dgm:t>
    </dgm:pt>
    <dgm:pt modelId="{6E772940-EE95-4BE3-8A8B-C5C91AB40069}" type="pres">
      <dgm:prSet presAssocID="{E73B12C5-B6C7-480E-864C-12EEB50D2882}" presName="composite" presStyleCnt="0"/>
      <dgm:spPr/>
      <dgm:t>
        <a:bodyPr/>
        <a:lstStyle/>
        <a:p>
          <a:endParaRPr lang="en-US"/>
        </a:p>
      </dgm:t>
    </dgm:pt>
    <dgm:pt modelId="{81CF8878-57BB-4E9E-8AC5-574EFDADECCB}" type="pres">
      <dgm:prSet presAssocID="{E73B12C5-B6C7-480E-864C-12EEB50D2882}" presName="parTx" presStyleLbl="alignNode1" presStyleIdx="1" presStyleCnt="3">
        <dgm:presLayoutVars>
          <dgm:chMax val="0"/>
          <dgm:chPref val="0"/>
          <dgm:bulletEnabled val="1"/>
        </dgm:presLayoutVars>
      </dgm:prSet>
      <dgm:spPr/>
      <dgm:t>
        <a:bodyPr/>
        <a:lstStyle/>
        <a:p>
          <a:endParaRPr lang="en-US"/>
        </a:p>
      </dgm:t>
    </dgm:pt>
    <dgm:pt modelId="{43FEB191-41C8-4380-8512-CD9C2F9A12AA}" type="pres">
      <dgm:prSet presAssocID="{E73B12C5-B6C7-480E-864C-12EEB50D2882}" presName="desTx" presStyleLbl="alignAccFollowNode1" presStyleIdx="1" presStyleCnt="3">
        <dgm:presLayoutVars>
          <dgm:bulletEnabled val="1"/>
        </dgm:presLayoutVars>
      </dgm:prSet>
      <dgm:spPr/>
      <dgm:t>
        <a:bodyPr/>
        <a:lstStyle/>
        <a:p>
          <a:endParaRPr lang="en-US"/>
        </a:p>
      </dgm:t>
    </dgm:pt>
    <dgm:pt modelId="{8F13B085-4CC8-49CA-BEC6-54AD4DE1675F}" type="pres">
      <dgm:prSet presAssocID="{8C52517B-1B09-487A-972E-41B3F30346BD}" presName="space" presStyleCnt="0"/>
      <dgm:spPr/>
      <dgm:t>
        <a:bodyPr/>
        <a:lstStyle/>
        <a:p>
          <a:endParaRPr lang="en-US"/>
        </a:p>
      </dgm:t>
    </dgm:pt>
    <dgm:pt modelId="{24B97C35-D43D-4889-BAAF-6A8D06DF5BF3}" type="pres">
      <dgm:prSet presAssocID="{F1C864BE-8F27-4A1E-8BD8-959005535CAE}" presName="composite" presStyleCnt="0"/>
      <dgm:spPr/>
      <dgm:t>
        <a:bodyPr/>
        <a:lstStyle/>
        <a:p>
          <a:endParaRPr lang="en-US"/>
        </a:p>
      </dgm:t>
    </dgm:pt>
    <dgm:pt modelId="{963B23F9-4939-46FA-8495-5168537F90B0}" type="pres">
      <dgm:prSet presAssocID="{F1C864BE-8F27-4A1E-8BD8-959005535CAE}" presName="parTx" presStyleLbl="alignNode1" presStyleIdx="2" presStyleCnt="3">
        <dgm:presLayoutVars>
          <dgm:chMax val="0"/>
          <dgm:chPref val="0"/>
          <dgm:bulletEnabled val="1"/>
        </dgm:presLayoutVars>
      </dgm:prSet>
      <dgm:spPr/>
      <dgm:t>
        <a:bodyPr/>
        <a:lstStyle/>
        <a:p>
          <a:endParaRPr lang="en-US"/>
        </a:p>
      </dgm:t>
    </dgm:pt>
    <dgm:pt modelId="{9E38984F-5A5E-4E81-A564-6C5BA557A72D}" type="pres">
      <dgm:prSet presAssocID="{F1C864BE-8F27-4A1E-8BD8-959005535CAE}" presName="desTx" presStyleLbl="alignAccFollowNode1" presStyleIdx="2" presStyleCnt="3">
        <dgm:presLayoutVars>
          <dgm:bulletEnabled val="1"/>
        </dgm:presLayoutVars>
      </dgm:prSet>
      <dgm:spPr/>
      <dgm:t>
        <a:bodyPr/>
        <a:lstStyle/>
        <a:p>
          <a:endParaRPr lang="en-US"/>
        </a:p>
      </dgm:t>
    </dgm:pt>
  </dgm:ptLst>
  <dgm:cxnLst>
    <dgm:cxn modelId="{9413E0CC-95ED-455E-B7EC-8BC8E1DF5834}" srcId="{E73B12C5-B6C7-480E-864C-12EEB50D2882}" destId="{9059D910-EB89-459B-92BA-4DB354A5FBAD}" srcOrd="4" destOrd="0" parTransId="{7C0590B9-10E4-4C6C-98EF-89DB7E308084}" sibTransId="{B4B81552-ABFD-42E3-B66C-90659416D0C5}"/>
    <dgm:cxn modelId="{3DEA48EB-3014-4539-83B5-8EDBD33C0A76}" srcId="{4B9C0087-BF11-416F-A1EF-921DE30687B9}" destId="{E73B12C5-B6C7-480E-864C-12EEB50D2882}" srcOrd="1" destOrd="0" parTransId="{54434048-FC3F-4D62-A02D-C48E3CA4BC55}" sibTransId="{8C52517B-1B09-487A-972E-41B3F30346BD}"/>
    <dgm:cxn modelId="{1C29620E-7C8A-401B-96E5-1F8A9CCF6C1F}" srcId="{638221E1-96DD-4BDB-BE7D-34E64B1F5F22}" destId="{F5F54F24-174F-4601-BEDF-AF8B43460FE6}" srcOrd="0" destOrd="0" parTransId="{888531EA-2AE0-463B-9B29-ACE43B492C84}" sibTransId="{B78BF5B6-193C-41D2-86B5-2A2C55F7899F}"/>
    <dgm:cxn modelId="{B4295C7D-4B4B-4FA0-B5EE-8A3A5AEBDBB7}" srcId="{638221E1-96DD-4BDB-BE7D-34E64B1F5F22}" destId="{A92AF6DD-2E8A-4DD8-9DDF-76D44B646EC3}" srcOrd="2" destOrd="0" parTransId="{B553FE1A-87D6-4C1E-A4B2-CC0F913103B7}" sibTransId="{C689A351-B169-495A-A2CC-53D6AECBCDC0}"/>
    <dgm:cxn modelId="{D10C0D8A-2907-47D4-9EFE-D16A7CBD9D59}" srcId="{E73B12C5-B6C7-480E-864C-12EEB50D2882}" destId="{271ADF09-18C0-4267-B19E-56CF7C98EA45}" srcOrd="2" destOrd="0" parTransId="{9E475515-1E56-43C8-AB6D-D824AECE4E30}" sibTransId="{A8B8823B-9938-4828-A6F4-7752B82C6B70}"/>
    <dgm:cxn modelId="{92FEB87F-18CB-4C90-9DDB-3FB0425E63BB}" type="presOf" srcId="{A92AF6DD-2E8A-4DD8-9DDF-76D44B646EC3}" destId="{6229B76C-7963-4ACB-BB92-A0D0FB561B98}" srcOrd="0" destOrd="2" presId="urn:microsoft.com/office/officeart/2005/8/layout/hList1"/>
    <dgm:cxn modelId="{952D2930-A7A8-464E-B55D-E1CB53BE8641}" type="presOf" srcId="{434AA9C7-512B-42A6-8AD9-85F66FACA2D1}" destId="{6229B76C-7963-4ACB-BB92-A0D0FB561B98}" srcOrd="0" destOrd="5" presId="urn:microsoft.com/office/officeart/2005/8/layout/hList1"/>
    <dgm:cxn modelId="{570184B5-EC59-44CD-A7E2-F4B93DF82CDD}" type="presOf" srcId="{1DD58F6F-C52E-45C0-A3A2-1699CE243E3F}" destId="{9E38984F-5A5E-4E81-A564-6C5BA557A72D}" srcOrd="0" destOrd="0" presId="urn:microsoft.com/office/officeart/2005/8/layout/hList1"/>
    <dgm:cxn modelId="{59A6E550-89F9-49B5-AE70-F74901289FB4}" srcId="{638221E1-96DD-4BDB-BE7D-34E64B1F5F22}" destId="{C0ADC4B2-1698-4684-813F-21FE0056389D}" srcOrd="1" destOrd="0" parTransId="{4A0594F9-E207-488C-8BB9-88E90593BC3D}" sibTransId="{FFDBC85E-7E28-44C1-8DC0-509A5DF381A2}"/>
    <dgm:cxn modelId="{E41617B3-327A-4D6D-A7FA-285C481B4047}" srcId="{638221E1-96DD-4BDB-BE7D-34E64B1F5F22}" destId="{3562304B-B90B-42A1-8D8D-DD2179FCC569}" srcOrd="3" destOrd="0" parTransId="{8DDE238B-CFAE-4CB9-8E55-9C3A25E095BE}" sibTransId="{A3F8DD06-1A7A-4FBA-BFC1-F815F553A3AF}"/>
    <dgm:cxn modelId="{DBA06E89-E4FF-4207-8E50-9261365677DD}" type="presOf" srcId="{E73B12C5-B6C7-480E-864C-12EEB50D2882}" destId="{81CF8878-57BB-4E9E-8AC5-574EFDADECCB}" srcOrd="0" destOrd="0" presId="urn:microsoft.com/office/officeart/2005/8/layout/hList1"/>
    <dgm:cxn modelId="{CBC8D82A-DE4A-4D3F-8A09-927AF2ECA91B}" type="presOf" srcId="{C0ADC4B2-1698-4684-813F-21FE0056389D}" destId="{6229B76C-7963-4ACB-BB92-A0D0FB561B98}" srcOrd="0" destOrd="1" presId="urn:microsoft.com/office/officeart/2005/8/layout/hList1"/>
    <dgm:cxn modelId="{B5DF0DD8-0E5F-435F-9235-C7BF8CF173DF}" type="presOf" srcId="{271ADF09-18C0-4267-B19E-56CF7C98EA45}" destId="{43FEB191-41C8-4380-8512-CD9C2F9A12AA}" srcOrd="0" destOrd="2" presId="urn:microsoft.com/office/officeart/2005/8/layout/hList1"/>
    <dgm:cxn modelId="{C9AAB9E6-DEE8-41AB-9BB1-8FBA4E4BE119}" srcId="{F1C864BE-8F27-4A1E-8BD8-959005535CAE}" destId="{1DD58F6F-C52E-45C0-A3A2-1699CE243E3F}" srcOrd="0" destOrd="0" parTransId="{703C1AD8-1A80-4E98-B41B-2A38E98A252D}" sibTransId="{A6556D27-C1E6-4944-82A3-6746761BB7E6}"/>
    <dgm:cxn modelId="{23D389A1-73D5-40C9-B9DB-CBE60EB84684}" type="presOf" srcId="{0E984E6E-D463-405B-B4B3-2A57BD50D479}" destId="{43FEB191-41C8-4380-8512-CD9C2F9A12AA}" srcOrd="0" destOrd="3" presId="urn:microsoft.com/office/officeart/2005/8/layout/hList1"/>
    <dgm:cxn modelId="{D24B717C-DCF4-4593-878A-9A718D968186}" srcId="{E73B12C5-B6C7-480E-864C-12EEB50D2882}" destId="{3F2B2BD9-FF57-4456-9B88-60DAD522E492}" srcOrd="1" destOrd="0" parTransId="{6E71F416-2B72-4503-AFF3-2BFAD61FDD7B}" sibTransId="{050EFBB2-ECF9-4FAC-A758-D55E370A4214}"/>
    <dgm:cxn modelId="{FE2A92D2-42E9-4684-96E0-D1A5C9FB415A}" type="presOf" srcId="{B0BB9772-400A-4458-AF01-04EFA974D526}" destId="{9E38984F-5A5E-4E81-A564-6C5BA557A72D}" srcOrd="0" destOrd="2" presId="urn:microsoft.com/office/officeart/2005/8/layout/hList1"/>
    <dgm:cxn modelId="{2C1CEBAD-A54A-40FE-9D83-9AD0C40C83CD}" type="presOf" srcId="{3F2B2BD9-FF57-4456-9B88-60DAD522E492}" destId="{43FEB191-41C8-4380-8512-CD9C2F9A12AA}" srcOrd="0" destOrd="1" presId="urn:microsoft.com/office/officeart/2005/8/layout/hList1"/>
    <dgm:cxn modelId="{CC5BC47D-47B7-4881-B5C4-B92779E4E2BF}" type="presOf" srcId="{638221E1-96DD-4BDB-BE7D-34E64B1F5F22}" destId="{41312142-2414-4DC0-A57E-3D2004E8F6FD}" srcOrd="0" destOrd="0" presId="urn:microsoft.com/office/officeart/2005/8/layout/hList1"/>
    <dgm:cxn modelId="{D9AB5E9E-FA8F-4A2A-BE24-79BD6CE97B1E}" srcId="{638221E1-96DD-4BDB-BE7D-34E64B1F5F22}" destId="{434AA9C7-512B-42A6-8AD9-85F66FACA2D1}" srcOrd="5" destOrd="0" parTransId="{5E88D898-8AAF-4422-BB14-578241A82EDF}" sibTransId="{18E74C28-4261-40B2-8097-967E761F1DD3}"/>
    <dgm:cxn modelId="{408781D7-AF50-4D8E-A781-3C7E7DC675F2}" srcId="{F1C864BE-8F27-4A1E-8BD8-959005535CAE}" destId="{B0BB9772-400A-4458-AF01-04EFA974D526}" srcOrd="2" destOrd="0" parTransId="{26C6452F-86B8-4854-9F9E-74149CC487CF}" sibTransId="{212DC9EC-B727-446B-9797-3732D437A7EB}"/>
    <dgm:cxn modelId="{6566F1D0-A573-40B7-915A-604914BC9F42}" srcId="{4B9C0087-BF11-416F-A1EF-921DE30687B9}" destId="{638221E1-96DD-4BDB-BE7D-34E64B1F5F22}" srcOrd="0" destOrd="0" parTransId="{03388124-4F8C-4153-B090-C031D24DF018}" sibTransId="{84933E63-1F0A-449C-8AE5-2384D039B96D}"/>
    <dgm:cxn modelId="{91285C4B-02BA-421D-AC29-400DD8411F0C}" srcId="{638221E1-96DD-4BDB-BE7D-34E64B1F5F22}" destId="{C96AEB93-D5B3-4620-B61B-ACBD821B19AB}" srcOrd="6" destOrd="0" parTransId="{0AE3C1ED-EAF2-41C6-B638-4E55B64C649B}" sibTransId="{7B721165-7BF5-4C17-8CFD-9D3A13BFC71D}"/>
    <dgm:cxn modelId="{9E0F13E1-672B-441A-868F-999D012D4596}" srcId="{F1C864BE-8F27-4A1E-8BD8-959005535CAE}" destId="{9D030405-710F-4377-8D93-B5F4B01B8817}" srcOrd="1" destOrd="0" parTransId="{0A65E75B-14AD-4A7B-932F-FD0BE999D86B}" sibTransId="{D759E48E-9B1E-4EDF-BC2A-57C80A4C7631}"/>
    <dgm:cxn modelId="{ABA1AE68-8E16-484E-B01B-D1C5257178CF}" type="presOf" srcId="{F1C864BE-8F27-4A1E-8BD8-959005535CAE}" destId="{963B23F9-4939-46FA-8495-5168537F90B0}" srcOrd="0" destOrd="0" presId="urn:microsoft.com/office/officeart/2005/8/layout/hList1"/>
    <dgm:cxn modelId="{AFF65639-B960-449B-96F1-F2E2D7DD8B21}" type="presOf" srcId="{9D030405-710F-4377-8D93-B5F4B01B8817}" destId="{9E38984F-5A5E-4E81-A564-6C5BA557A72D}" srcOrd="0" destOrd="1" presId="urn:microsoft.com/office/officeart/2005/8/layout/hList1"/>
    <dgm:cxn modelId="{20D8261C-CB20-4C16-A9E9-A443E8D3F826}" type="presOf" srcId="{C96AEB93-D5B3-4620-B61B-ACBD821B19AB}" destId="{6229B76C-7963-4ACB-BB92-A0D0FB561B98}" srcOrd="0" destOrd="6" presId="urn:microsoft.com/office/officeart/2005/8/layout/hList1"/>
    <dgm:cxn modelId="{C5F61C9B-E807-41FC-B692-A97B95DF6E1A}" srcId="{E73B12C5-B6C7-480E-864C-12EEB50D2882}" destId="{387A7594-6230-4988-9F39-9498E6220A0F}" srcOrd="0" destOrd="0" parTransId="{76ED740D-9121-48F2-B294-2138238A8F7C}" sibTransId="{B9332694-5A75-4368-9023-56A37D6CFA49}"/>
    <dgm:cxn modelId="{81408A22-6149-42F9-B7CB-239CF0BF4ECC}" type="presOf" srcId="{9059D910-EB89-459B-92BA-4DB354A5FBAD}" destId="{43FEB191-41C8-4380-8512-CD9C2F9A12AA}" srcOrd="0" destOrd="4" presId="urn:microsoft.com/office/officeart/2005/8/layout/hList1"/>
    <dgm:cxn modelId="{F2278D78-0BD5-4C65-90C0-99D1E8F65E01}" type="presOf" srcId="{F5F54F24-174F-4601-BEDF-AF8B43460FE6}" destId="{6229B76C-7963-4ACB-BB92-A0D0FB561B98}" srcOrd="0" destOrd="0" presId="urn:microsoft.com/office/officeart/2005/8/layout/hList1"/>
    <dgm:cxn modelId="{64EB9A40-2455-4A3E-B8FF-CBB5436A3165}" type="presOf" srcId="{41455CF6-39A9-4DEE-8D27-2ABA9F8E7D33}" destId="{6229B76C-7963-4ACB-BB92-A0D0FB561B98}" srcOrd="0" destOrd="4" presId="urn:microsoft.com/office/officeart/2005/8/layout/hList1"/>
    <dgm:cxn modelId="{6B05F307-AA52-4D01-AA87-A71EADAFA14E}" type="presOf" srcId="{387A7594-6230-4988-9F39-9498E6220A0F}" destId="{43FEB191-41C8-4380-8512-CD9C2F9A12AA}" srcOrd="0" destOrd="0" presId="urn:microsoft.com/office/officeart/2005/8/layout/hList1"/>
    <dgm:cxn modelId="{0B35C45E-6D61-43C5-8C53-1519887EB7C3}" type="presOf" srcId="{3562304B-B90B-42A1-8D8D-DD2179FCC569}" destId="{6229B76C-7963-4ACB-BB92-A0D0FB561B98}" srcOrd="0" destOrd="3" presId="urn:microsoft.com/office/officeart/2005/8/layout/hList1"/>
    <dgm:cxn modelId="{D8214E24-99C1-4E7B-9C80-AC9F757CBB27}" srcId="{E73B12C5-B6C7-480E-864C-12EEB50D2882}" destId="{0E984E6E-D463-405B-B4B3-2A57BD50D479}" srcOrd="3" destOrd="0" parTransId="{4A4BF3E8-5B91-47E0-9F45-F8C13CEBB775}" sibTransId="{0E6CD438-BE79-4D7F-9594-27317204D6E3}"/>
    <dgm:cxn modelId="{DE8C2AA7-F9D0-4216-8014-14289A3D8F9B}" type="presOf" srcId="{4B9C0087-BF11-416F-A1EF-921DE30687B9}" destId="{473F15A4-7766-4344-BBF5-C4E730D0292D}" srcOrd="0" destOrd="0" presId="urn:microsoft.com/office/officeart/2005/8/layout/hList1"/>
    <dgm:cxn modelId="{247857D1-4445-4A4F-B3E1-6C3C4E3D3340}" srcId="{638221E1-96DD-4BDB-BE7D-34E64B1F5F22}" destId="{41455CF6-39A9-4DEE-8D27-2ABA9F8E7D33}" srcOrd="4" destOrd="0" parTransId="{982085BC-D282-43E5-92C8-D11DF32DC9A3}" sibTransId="{2FD59AEB-3AAA-40B0-8A7B-917F2F9DD6E2}"/>
    <dgm:cxn modelId="{0C510AFD-0AD7-472D-B173-35170411FAC1}" srcId="{4B9C0087-BF11-416F-A1EF-921DE30687B9}" destId="{F1C864BE-8F27-4A1E-8BD8-959005535CAE}" srcOrd="2" destOrd="0" parTransId="{73297982-8C30-4DBE-9C5F-0C440338E6A7}" sibTransId="{AB686AED-9E62-469E-AF0C-E6939108A95A}"/>
    <dgm:cxn modelId="{0ED5AC85-75AB-4772-B939-B841B9C8AA6C}" type="presParOf" srcId="{473F15A4-7766-4344-BBF5-C4E730D0292D}" destId="{6181532A-A7AB-435E-A203-3751D68CABCE}" srcOrd="0" destOrd="0" presId="urn:microsoft.com/office/officeart/2005/8/layout/hList1"/>
    <dgm:cxn modelId="{18872235-C8C7-40E3-9D6E-7506C06D47D9}" type="presParOf" srcId="{6181532A-A7AB-435E-A203-3751D68CABCE}" destId="{41312142-2414-4DC0-A57E-3D2004E8F6FD}" srcOrd="0" destOrd="0" presId="urn:microsoft.com/office/officeart/2005/8/layout/hList1"/>
    <dgm:cxn modelId="{53D5F771-BB0F-4F63-B00A-E5E9057D960F}" type="presParOf" srcId="{6181532A-A7AB-435E-A203-3751D68CABCE}" destId="{6229B76C-7963-4ACB-BB92-A0D0FB561B98}" srcOrd="1" destOrd="0" presId="urn:microsoft.com/office/officeart/2005/8/layout/hList1"/>
    <dgm:cxn modelId="{703D9D52-3550-4872-BDC9-2D10A66649BE}" type="presParOf" srcId="{473F15A4-7766-4344-BBF5-C4E730D0292D}" destId="{96FB5EE7-1B97-410E-B628-BF4DA3147A09}" srcOrd="1" destOrd="0" presId="urn:microsoft.com/office/officeart/2005/8/layout/hList1"/>
    <dgm:cxn modelId="{CBB02C20-5DB0-4063-8C06-9310BD51C5E7}" type="presParOf" srcId="{473F15A4-7766-4344-BBF5-C4E730D0292D}" destId="{6E772940-EE95-4BE3-8A8B-C5C91AB40069}" srcOrd="2" destOrd="0" presId="urn:microsoft.com/office/officeart/2005/8/layout/hList1"/>
    <dgm:cxn modelId="{EE289495-1903-4B19-8E6E-1EA93ADB120E}" type="presParOf" srcId="{6E772940-EE95-4BE3-8A8B-C5C91AB40069}" destId="{81CF8878-57BB-4E9E-8AC5-574EFDADECCB}" srcOrd="0" destOrd="0" presId="urn:microsoft.com/office/officeart/2005/8/layout/hList1"/>
    <dgm:cxn modelId="{F7DABE52-0DFB-4C8C-B488-B46000CB9100}" type="presParOf" srcId="{6E772940-EE95-4BE3-8A8B-C5C91AB40069}" destId="{43FEB191-41C8-4380-8512-CD9C2F9A12AA}" srcOrd="1" destOrd="0" presId="urn:microsoft.com/office/officeart/2005/8/layout/hList1"/>
    <dgm:cxn modelId="{31B62181-00B7-4B9F-8965-DDEE57577A5E}" type="presParOf" srcId="{473F15A4-7766-4344-BBF5-C4E730D0292D}" destId="{8F13B085-4CC8-49CA-BEC6-54AD4DE1675F}" srcOrd="3" destOrd="0" presId="urn:microsoft.com/office/officeart/2005/8/layout/hList1"/>
    <dgm:cxn modelId="{21EE0218-743B-446E-9E92-ECF79B5C78CC}" type="presParOf" srcId="{473F15A4-7766-4344-BBF5-C4E730D0292D}" destId="{24B97C35-D43D-4889-BAAF-6A8D06DF5BF3}" srcOrd="4" destOrd="0" presId="urn:microsoft.com/office/officeart/2005/8/layout/hList1"/>
    <dgm:cxn modelId="{CF1CA302-8E38-48CD-BE23-9F749A93694E}" type="presParOf" srcId="{24B97C35-D43D-4889-BAAF-6A8D06DF5BF3}" destId="{963B23F9-4939-46FA-8495-5168537F90B0}" srcOrd="0" destOrd="0" presId="urn:microsoft.com/office/officeart/2005/8/layout/hList1"/>
    <dgm:cxn modelId="{E0A04F45-3643-4684-8187-2941525A3DD9}" type="presParOf" srcId="{24B97C35-D43D-4889-BAAF-6A8D06DF5BF3}" destId="{9E38984F-5A5E-4E81-A564-6C5BA557A72D}" srcOrd="1" destOrd="0" presId="urn:microsoft.com/office/officeart/2005/8/layout/hList1"/>
  </dgm:cxnLst>
  <dgm:bg/>
  <dgm:whole/>
</dgm:dataModel>
</file>

<file path=ppt/diagrams/data27.xml><?xml version="1.0" encoding="utf-8"?>
<dgm:dataModel xmlns:dgm="http://schemas.openxmlformats.org/drawingml/2006/diagram" xmlns:a="http://schemas.openxmlformats.org/drawingml/2006/main">
  <dgm:ptLst>
    <dgm:pt modelId="{7B65453B-389C-4C1B-B509-C2011F44FDE4}" type="doc">
      <dgm:prSet loTypeId="urn:microsoft.com/office/officeart/2005/8/layout/hList1" loCatId="list" qsTypeId="urn:microsoft.com/office/officeart/2005/8/quickstyle/simple3" qsCatId="simple" csTypeId="urn:microsoft.com/office/officeart/2005/8/colors/colorful3" csCatId="colorful" phldr="1"/>
      <dgm:spPr/>
      <dgm:t>
        <a:bodyPr/>
        <a:lstStyle/>
        <a:p>
          <a:endParaRPr lang="en-US"/>
        </a:p>
      </dgm:t>
    </dgm:pt>
    <dgm:pt modelId="{8A6F880E-AA8A-46DB-8DCF-9E81D5D50C17}">
      <dgm:prSet phldrT="[Text]"/>
      <dgm:spPr/>
      <dgm:t>
        <a:bodyPr/>
        <a:lstStyle/>
        <a:p>
          <a:r>
            <a:rPr lang="en-US" i="0" dirty="0" smtClean="0"/>
            <a:t>Internal wetness.</a:t>
          </a:r>
          <a:endParaRPr lang="en-US" dirty="0"/>
        </a:p>
      </dgm:t>
    </dgm:pt>
    <dgm:pt modelId="{C25B0C30-51B4-495D-B6C3-F0180E923C83}" type="parTrans" cxnId="{FF39AA70-C513-4B03-8BD1-966CF6F0F36C}">
      <dgm:prSet/>
      <dgm:spPr/>
      <dgm:t>
        <a:bodyPr/>
        <a:lstStyle/>
        <a:p>
          <a:endParaRPr lang="en-US"/>
        </a:p>
      </dgm:t>
    </dgm:pt>
    <dgm:pt modelId="{A72E5E63-0BDF-4F5E-89D0-5B948A1393E7}" type="sibTrans" cxnId="{FF39AA70-C513-4B03-8BD1-966CF6F0F36C}">
      <dgm:prSet/>
      <dgm:spPr/>
      <dgm:t>
        <a:bodyPr/>
        <a:lstStyle/>
        <a:p>
          <a:endParaRPr lang="en-US"/>
        </a:p>
      </dgm:t>
    </dgm:pt>
    <dgm:pt modelId="{A206C258-D3F2-4A4B-9BF4-5A5EC26EDAB4}">
      <dgm:prSet/>
      <dgm:spPr/>
      <dgm:t>
        <a:bodyPr/>
        <a:lstStyle/>
        <a:p>
          <a:r>
            <a:rPr lang="en-US" i="0" dirty="0" smtClean="0"/>
            <a:t>Caused by pulpal fluids that flow from pulp through dentinal tubules</a:t>
          </a:r>
        </a:p>
      </dgm:t>
    </dgm:pt>
    <dgm:pt modelId="{169A72A1-62B1-4CD3-BF51-C6470F9BB246}" type="parTrans" cxnId="{E0544960-ECF5-47A2-8925-5A5ADFFCB06A}">
      <dgm:prSet/>
      <dgm:spPr/>
      <dgm:t>
        <a:bodyPr/>
        <a:lstStyle/>
        <a:p>
          <a:endParaRPr lang="en-US"/>
        </a:p>
      </dgm:t>
    </dgm:pt>
    <dgm:pt modelId="{0DA007E5-2375-430E-BBD8-BA02E64AA39E}" type="sibTrans" cxnId="{E0544960-ECF5-47A2-8925-5A5ADFFCB06A}">
      <dgm:prSet/>
      <dgm:spPr/>
      <dgm:t>
        <a:bodyPr/>
        <a:lstStyle/>
        <a:p>
          <a:endParaRPr lang="en-US"/>
        </a:p>
      </dgm:t>
    </dgm:pt>
    <dgm:pt modelId="{60D5681B-1099-4F1A-AFA5-78280D5188A1}">
      <dgm:prSet/>
      <dgm:spPr/>
      <dgm:t>
        <a:bodyPr/>
        <a:lstStyle/>
        <a:p>
          <a:r>
            <a:rPr lang="en-US" i="0" dirty="0" smtClean="0"/>
            <a:t>External wetness</a:t>
          </a:r>
        </a:p>
      </dgm:t>
    </dgm:pt>
    <dgm:pt modelId="{E0FDABB2-D66E-4D22-A812-E664E614A6F0}" type="parTrans" cxnId="{D9BF7107-C7F3-47CB-95DD-CBA523DE9C88}">
      <dgm:prSet/>
      <dgm:spPr/>
      <dgm:t>
        <a:bodyPr/>
        <a:lstStyle/>
        <a:p>
          <a:endParaRPr lang="en-US"/>
        </a:p>
      </dgm:t>
    </dgm:pt>
    <dgm:pt modelId="{D402FD19-DFF9-4533-ABA6-3C9FB09C60CB}" type="sibTrans" cxnId="{D9BF7107-C7F3-47CB-95DD-CBA523DE9C88}">
      <dgm:prSet/>
      <dgm:spPr/>
      <dgm:t>
        <a:bodyPr/>
        <a:lstStyle/>
        <a:p>
          <a:endParaRPr lang="en-US"/>
        </a:p>
      </dgm:t>
    </dgm:pt>
    <dgm:pt modelId="{3590E90C-D0FB-4D47-A7BE-B8251FFB047C}">
      <dgm:prSet/>
      <dgm:spPr/>
      <dgm:t>
        <a:bodyPr/>
        <a:lstStyle/>
        <a:p>
          <a:r>
            <a:rPr lang="en-US" i="0" dirty="0" smtClean="0"/>
            <a:t>Ambient or environmental humidity</a:t>
          </a:r>
        </a:p>
      </dgm:t>
    </dgm:pt>
    <dgm:pt modelId="{0B249ABC-1126-4529-92FF-FC24FA32DDE3}" type="parTrans" cxnId="{F10A6084-7A52-446E-B36E-DDE2607F481A}">
      <dgm:prSet/>
      <dgm:spPr/>
      <dgm:t>
        <a:bodyPr/>
        <a:lstStyle/>
        <a:p>
          <a:endParaRPr lang="en-US"/>
        </a:p>
      </dgm:t>
    </dgm:pt>
    <dgm:pt modelId="{00664BFD-5FCD-4F85-B10B-F9987333A335}" type="sibTrans" cxnId="{F10A6084-7A52-446E-B36E-DDE2607F481A}">
      <dgm:prSet/>
      <dgm:spPr/>
      <dgm:t>
        <a:bodyPr/>
        <a:lstStyle/>
        <a:p>
          <a:endParaRPr lang="en-US"/>
        </a:p>
      </dgm:t>
    </dgm:pt>
    <dgm:pt modelId="{0146F809-2D5E-416E-B6B3-AEB8A2493648}" type="pres">
      <dgm:prSet presAssocID="{7B65453B-389C-4C1B-B509-C2011F44FDE4}" presName="Name0" presStyleCnt="0">
        <dgm:presLayoutVars>
          <dgm:dir/>
          <dgm:animLvl val="lvl"/>
          <dgm:resizeHandles val="exact"/>
        </dgm:presLayoutVars>
      </dgm:prSet>
      <dgm:spPr/>
      <dgm:t>
        <a:bodyPr/>
        <a:lstStyle/>
        <a:p>
          <a:endParaRPr lang="en-US"/>
        </a:p>
      </dgm:t>
    </dgm:pt>
    <dgm:pt modelId="{B03613EE-3EB8-4C14-9323-503325F72281}" type="pres">
      <dgm:prSet presAssocID="{8A6F880E-AA8A-46DB-8DCF-9E81D5D50C17}" presName="composite" presStyleCnt="0"/>
      <dgm:spPr/>
    </dgm:pt>
    <dgm:pt modelId="{89B39DFC-576A-47D6-BB3A-0D7382EC9840}" type="pres">
      <dgm:prSet presAssocID="{8A6F880E-AA8A-46DB-8DCF-9E81D5D50C17}" presName="parTx" presStyleLbl="alignNode1" presStyleIdx="0" presStyleCnt="2">
        <dgm:presLayoutVars>
          <dgm:chMax val="0"/>
          <dgm:chPref val="0"/>
          <dgm:bulletEnabled val="1"/>
        </dgm:presLayoutVars>
      </dgm:prSet>
      <dgm:spPr/>
      <dgm:t>
        <a:bodyPr/>
        <a:lstStyle/>
        <a:p>
          <a:endParaRPr lang="en-US"/>
        </a:p>
      </dgm:t>
    </dgm:pt>
    <dgm:pt modelId="{1D680E88-FC8C-4A5E-87F2-2698D1102678}" type="pres">
      <dgm:prSet presAssocID="{8A6F880E-AA8A-46DB-8DCF-9E81D5D50C17}" presName="desTx" presStyleLbl="alignAccFollowNode1" presStyleIdx="0" presStyleCnt="2">
        <dgm:presLayoutVars>
          <dgm:bulletEnabled val="1"/>
        </dgm:presLayoutVars>
      </dgm:prSet>
      <dgm:spPr/>
      <dgm:t>
        <a:bodyPr/>
        <a:lstStyle/>
        <a:p>
          <a:endParaRPr lang="en-US"/>
        </a:p>
      </dgm:t>
    </dgm:pt>
    <dgm:pt modelId="{BA812652-4D7D-4946-80AB-E001B28F4C10}" type="pres">
      <dgm:prSet presAssocID="{A72E5E63-0BDF-4F5E-89D0-5B948A1393E7}" presName="space" presStyleCnt="0"/>
      <dgm:spPr/>
    </dgm:pt>
    <dgm:pt modelId="{38FF629A-2677-42B0-A8AF-ABC9EA510C20}" type="pres">
      <dgm:prSet presAssocID="{60D5681B-1099-4F1A-AFA5-78280D5188A1}" presName="composite" presStyleCnt="0"/>
      <dgm:spPr/>
    </dgm:pt>
    <dgm:pt modelId="{82A258FD-51A7-46FC-9BD4-89B5FF4BA1F5}" type="pres">
      <dgm:prSet presAssocID="{60D5681B-1099-4F1A-AFA5-78280D5188A1}" presName="parTx" presStyleLbl="alignNode1" presStyleIdx="1" presStyleCnt="2">
        <dgm:presLayoutVars>
          <dgm:chMax val="0"/>
          <dgm:chPref val="0"/>
          <dgm:bulletEnabled val="1"/>
        </dgm:presLayoutVars>
      </dgm:prSet>
      <dgm:spPr/>
      <dgm:t>
        <a:bodyPr/>
        <a:lstStyle/>
        <a:p>
          <a:endParaRPr lang="en-US"/>
        </a:p>
      </dgm:t>
    </dgm:pt>
    <dgm:pt modelId="{102E6016-AE12-460F-8724-B4DDFA1A88CD}" type="pres">
      <dgm:prSet presAssocID="{60D5681B-1099-4F1A-AFA5-78280D5188A1}" presName="desTx" presStyleLbl="alignAccFollowNode1" presStyleIdx="1" presStyleCnt="2">
        <dgm:presLayoutVars>
          <dgm:bulletEnabled val="1"/>
        </dgm:presLayoutVars>
      </dgm:prSet>
      <dgm:spPr/>
      <dgm:t>
        <a:bodyPr/>
        <a:lstStyle/>
        <a:p>
          <a:endParaRPr lang="en-US"/>
        </a:p>
      </dgm:t>
    </dgm:pt>
  </dgm:ptLst>
  <dgm:cxnLst>
    <dgm:cxn modelId="{F10A6084-7A52-446E-B36E-DDE2607F481A}" srcId="{60D5681B-1099-4F1A-AFA5-78280D5188A1}" destId="{3590E90C-D0FB-4D47-A7BE-B8251FFB047C}" srcOrd="0" destOrd="0" parTransId="{0B249ABC-1126-4529-92FF-FC24FA32DDE3}" sibTransId="{00664BFD-5FCD-4F85-B10B-F9987333A335}"/>
    <dgm:cxn modelId="{898EA75A-B14E-4A9A-B404-F6432930C34F}" type="presOf" srcId="{A206C258-D3F2-4A4B-9BF4-5A5EC26EDAB4}" destId="{1D680E88-FC8C-4A5E-87F2-2698D1102678}" srcOrd="0" destOrd="0" presId="urn:microsoft.com/office/officeart/2005/8/layout/hList1"/>
    <dgm:cxn modelId="{3ECFDB2A-37D0-48DA-91E7-0C628C28A991}" type="presOf" srcId="{60D5681B-1099-4F1A-AFA5-78280D5188A1}" destId="{82A258FD-51A7-46FC-9BD4-89B5FF4BA1F5}" srcOrd="0" destOrd="0" presId="urn:microsoft.com/office/officeart/2005/8/layout/hList1"/>
    <dgm:cxn modelId="{66F45FC9-A41E-40FF-A027-94C05A154C62}" type="presOf" srcId="{3590E90C-D0FB-4D47-A7BE-B8251FFB047C}" destId="{102E6016-AE12-460F-8724-B4DDFA1A88CD}" srcOrd="0" destOrd="0" presId="urn:microsoft.com/office/officeart/2005/8/layout/hList1"/>
    <dgm:cxn modelId="{D9BF7107-C7F3-47CB-95DD-CBA523DE9C88}" srcId="{7B65453B-389C-4C1B-B509-C2011F44FDE4}" destId="{60D5681B-1099-4F1A-AFA5-78280D5188A1}" srcOrd="1" destOrd="0" parTransId="{E0FDABB2-D66E-4D22-A812-E664E614A6F0}" sibTransId="{D402FD19-DFF9-4533-ABA6-3C9FB09C60CB}"/>
    <dgm:cxn modelId="{E0544960-ECF5-47A2-8925-5A5ADFFCB06A}" srcId="{8A6F880E-AA8A-46DB-8DCF-9E81D5D50C17}" destId="{A206C258-D3F2-4A4B-9BF4-5A5EC26EDAB4}" srcOrd="0" destOrd="0" parTransId="{169A72A1-62B1-4CD3-BF51-C6470F9BB246}" sibTransId="{0DA007E5-2375-430E-BBD8-BA02E64AA39E}"/>
    <dgm:cxn modelId="{FF39AA70-C513-4B03-8BD1-966CF6F0F36C}" srcId="{7B65453B-389C-4C1B-B509-C2011F44FDE4}" destId="{8A6F880E-AA8A-46DB-8DCF-9E81D5D50C17}" srcOrd="0" destOrd="0" parTransId="{C25B0C30-51B4-495D-B6C3-F0180E923C83}" sibTransId="{A72E5E63-0BDF-4F5E-89D0-5B948A1393E7}"/>
    <dgm:cxn modelId="{C3082B5E-8FF9-4323-A775-CD8E78AEA1B2}" type="presOf" srcId="{7B65453B-389C-4C1B-B509-C2011F44FDE4}" destId="{0146F809-2D5E-416E-B6B3-AEB8A2493648}" srcOrd="0" destOrd="0" presId="urn:microsoft.com/office/officeart/2005/8/layout/hList1"/>
    <dgm:cxn modelId="{A2D5C340-29EA-40B7-9103-11ED103CC427}" type="presOf" srcId="{8A6F880E-AA8A-46DB-8DCF-9E81D5D50C17}" destId="{89B39DFC-576A-47D6-BB3A-0D7382EC9840}" srcOrd="0" destOrd="0" presId="urn:microsoft.com/office/officeart/2005/8/layout/hList1"/>
    <dgm:cxn modelId="{F4B3DFE0-2045-45D3-A3FD-5439517CDD03}" type="presParOf" srcId="{0146F809-2D5E-416E-B6B3-AEB8A2493648}" destId="{B03613EE-3EB8-4C14-9323-503325F72281}" srcOrd="0" destOrd="0" presId="urn:microsoft.com/office/officeart/2005/8/layout/hList1"/>
    <dgm:cxn modelId="{D019E125-47B9-44BA-9944-DAACAE3F61CA}" type="presParOf" srcId="{B03613EE-3EB8-4C14-9323-503325F72281}" destId="{89B39DFC-576A-47D6-BB3A-0D7382EC9840}" srcOrd="0" destOrd="0" presId="urn:microsoft.com/office/officeart/2005/8/layout/hList1"/>
    <dgm:cxn modelId="{36409337-D568-4CD8-811D-107459D1E7CA}" type="presParOf" srcId="{B03613EE-3EB8-4C14-9323-503325F72281}" destId="{1D680E88-FC8C-4A5E-87F2-2698D1102678}" srcOrd="1" destOrd="0" presId="urn:microsoft.com/office/officeart/2005/8/layout/hList1"/>
    <dgm:cxn modelId="{AE468A4F-CFB9-4B6A-A5EC-1C6ED8421CBA}" type="presParOf" srcId="{0146F809-2D5E-416E-B6B3-AEB8A2493648}" destId="{BA812652-4D7D-4946-80AB-E001B28F4C10}" srcOrd="1" destOrd="0" presId="urn:microsoft.com/office/officeart/2005/8/layout/hList1"/>
    <dgm:cxn modelId="{A2834737-CA68-4D7E-82FB-5D3020F283C6}" type="presParOf" srcId="{0146F809-2D5E-416E-B6B3-AEB8A2493648}" destId="{38FF629A-2677-42B0-A8AF-ABC9EA510C20}" srcOrd="2" destOrd="0" presId="urn:microsoft.com/office/officeart/2005/8/layout/hList1"/>
    <dgm:cxn modelId="{4F48799F-4C06-492C-9A1F-92D5A2F147DF}" type="presParOf" srcId="{38FF629A-2677-42B0-A8AF-ABC9EA510C20}" destId="{82A258FD-51A7-46FC-9BD4-89B5FF4BA1F5}" srcOrd="0" destOrd="0" presId="urn:microsoft.com/office/officeart/2005/8/layout/hList1"/>
    <dgm:cxn modelId="{7DFA00B5-E694-4C72-A8E4-7EB096939591}" type="presParOf" srcId="{38FF629A-2677-42B0-A8AF-ABC9EA510C20}" destId="{102E6016-AE12-460F-8724-B4DDFA1A88CD}" srcOrd="1" destOrd="0" presId="urn:microsoft.com/office/officeart/2005/8/layout/hList1"/>
  </dgm:cxnLst>
  <dgm:bg/>
  <dgm:whole/>
</dgm:dataModel>
</file>

<file path=ppt/diagrams/data28.xml><?xml version="1.0" encoding="utf-8"?>
<dgm:dataModel xmlns:dgm="http://schemas.openxmlformats.org/drawingml/2006/diagram" xmlns:a="http://schemas.openxmlformats.org/drawingml/2006/main">
  <dgm:ptLst>
    <dgm:pt modelId="{1E12703A-7F65-4F91-8F13-E6C006FAC8AB}" type="doc">
      <dgm:prSet loTypeId="urn:microsoft.com/office/officeart/2005/8/layout/arrow6" loCatId="process" qsTypeId="urn:microsoft.com/office/officeart/2005/8/quickstyle/simple1" qsCatId="simple" csTypeId="urn:microsoft.com/office/officeart/2005/8/colors/colorful2" csCatId="colorful" phldr="1"/>
      <dgm:spPr/>
      <dgm:t>
        <a:bodyPr/>
        <a:lstStyle/>
        <a:p>
          <a:endParaRPr lang="en-US"/>
        </a:p>
      </dgm:t>
    </dgm:pt>
    <dgm:pt modelId="{A6C59FC1-F8C7-4C61-8046-78D6D5F4B24F}">
      <dgm:prSet phldrT="[Text]"/>
      <dgm:spPr/>
      <dgm:t>
        <a:bodyPr/>
        <a:lstStyle/>
        <a:p>
          <a:r>
            <a:rPr lang="en-US" dirty="0" smtClean="0"/>
            <a:t>Under drying</a:t>
          </a:r>
          <a:endParaRPr lang="en-US" dirty="0"/>
        </a:p>
      </dgm:t>
    </dgm:pt>
    <dgm:pt modelId="{F50D2688-993E-4791-8ADC-F066869C1304}" type="parTrans" cxnId="{3A5958BA-0C0A-48A2-B8D9-663773005A70}">
      <dgm:prSet/>
      <dgm:spPr/>
      <dgm:t>
        <a:bodyPr/>
        <a:lstStyle/>
        <a:p>
          <a:endParaRPr lang="en-US"/>
        </a:p>
      </dgm:t>
    </dgm:pt>
    <dgm:pt modelId="{1F46286E-836B-40C5-9023-CE5FCD465A26}" type="sibTrans" cxnId="{3A5958BA-0C0A-48A2-B8D9-663773005A70}">
      <dgm:prSet/>
      <dgm:spPr/>
      <dgm:t>
        <a:bodyPr/>
        <a:lstStyle/>
        <a:p>
          <a:endParaRPr lang="en-US"/>
        </a:p>
      </dgm:t>
    </dgm:pt>
    <dgm:pt modelId="{5FAC849E-B85E-4C24-BD0E-6044DC586143}">
      <dgm:prSet phldrT="[Text]" phldr="1"/>
      <dgm:spPr/>
      <dgm:t>
        <a:bodyPr/>
        <a:lstStyle/>
        <a:p>
          <a:endParaRPr lang="en-US" dirty="0"/>
        </a:p>
      </dgm:t>
    </dgm:pt>
    <dgm:pt modelId="{98C3593F-652E-443C-A1AA-22D4CFDD1FB2}" type="parTrans" cxnId="{58618D28-1DBF-4EF1-99B3-B8F25D2AD31C}">
      <dgm:prSet/>
      <dgm:spPr/>
      <dgm:t>
        <a:bodyPr/>
        <a:lstStyle/>
        <a:p>
          <a:endParaRPr lang="en-US"/>
        </a:p>
      </dgm:t>
    </dgm:pt>
    <dgm:pt modelId="{3AE659B2-F4F3-4103-85DC-AEE0D2EA7152}" type="sibTrans" cxnId="{58618D28-1DBF-4EF1-99B3-B8F25D2AD31C}">
      <dgm:prSet/>
      <dgm:spPr/>
      <dgm:t>
        <a:bodyPr/>
        <a:lstStyle/>
        <a:p>
          <a:endParaRPr lang="en-US"/>
        </a:p>
      </dgm:t>
    </dgm:pt>
    <dgm:pt modelId="{0F4B1A26-11EE-4AC1-839C-8D2F27195612}">
      <dgm:prSet phldrT="[Text]"/>
      <dgm:spPr/>
      <dgm:t>
        <a:bodyPr/>
        <a:lstStyle/>
        <a:p>
          <a:r>
            <a:rPr lang="en-US" dirty="0" smtClean="0"/>
            <a:t>Over drying</a:t>
          </a:r>
          <a:endParaRPr lang="en-US" dirty="0"/>
        </a:p>
      </dgm:t>
    </dgm:pt>
    <dgm:pt modelId="{FEDA5E3A-FE2A-4387-B5EF-F56AAECA6657}" type="parTrans" cxnId="{E0849F0A-CF74-4A26-97E8-6E48AE87389B}">
      <dgm:prSet/>
      <dgm:spPr/>
      <dgm:t>
        <a:bodyPr/>
        <a:lstStyle/>
        <a:p>
          <a:endParaRPr lang="en-US"/>
        </a:p>
      </dgm:t>
    </dgm:pt>
    <dgm:pt modelId="{9320ACBA-B579-48CC-A82E-3C254159BBDF}" type="sibTrans" cxnId="{E0849F0A-CF74-4A26-97E8-6E48AE87389B}">
      <dgm:prSet/>
      <dgm:spPr/>
      <dgm:t>
        <a:bodyPr/>
        <a:lstStyle/>
        <a:p>
          <a:endParaRPr lang="en-US"/>
        </a:p>
      </dgm:t>
    </dgm:pt>
    <dgm:pt modelId="{06060270-3E54-4459-A8A3-3549630CACF2}" type="pres">
      <dgm:prSet presAssocID="{1E12703A-7F65-4F91-8F13-E6C006FAC8AB}" presName="compositeShape" presStyleCnt="0">
        <dgm:presLayoutVars>
          <dgm:chMax val="2"/>
          <dgm:dir/>
          <dgm:resizeHandles val="exact"/>
        </dgm:presLayoutVars>
      </dgm:prSet>
      <dgm:spPr/>
      <dgm:t>
        <a:bodyPr/>
        <a:lstStyle/>
        <a:p>
          <a:endParaRPr lang="en-US"/>
        </a:p>
      </dgm:t>
    </dgm:pt>
    <dgm:pt modelId="{F7B54854-6BDC-4064-827A-EB6F02C92211}" type="pres">
      <dgm:prSet presAssocID="{1E12703A-7F65-4F91-8F13-E6C006FAC8AB}" presName="ribbon" presStyleLbl="node1" presStyleIdx="0" presStyleCnt="1"/>
      <dgm:spPr/>
    </dgm:pt>
    <dgm:pt modelId="{209EBBED-44DD-4512-BCD8-B10CF6FF9FAB}" type="pres">
      <dgm:prSet presAssocID="{1E12703A-7F65-4F91-8F13-E6C006FAC8AB}" presName="leftArrowText" presStyleLbl="node1" presStyleIdx="0" presStyleCnt="1">
        <dgm:presLayoutVars>
          <dgm:chMax val="0"/>
          <dgm:bulletEnabled val="1"/>
        </dgm:presLayoutVars>
      </dgm:prSet>
      <dgm:spPr/>
      <dgm:t>
        <a:bodyPr/>
        <a:lstStyle/>
        <a:p>
          <a:endParaRPr lang="en-US"/>
        </a:p>
      </dgm:t>
    </dgm:pt>
    <dgm:pt modelId="{7BDC611B-2B8E-4FB0-9653-0C72BF347E12}" type="pres">
      <dgm:prSet presAssocID="{1E12703A-7F65-4F91-8F13-E6C006FAC8AB}" presName="rightArrowText" presStyleLbl="node1" presStyleIdx="0" presStyleCnt="1">
        <dgm:presLayoutVars>
          <dgm:chMax val="0"/>
          <dgm:bulletEnabled val="1"/>
        </dgm:presLayoutVars>
      </dgm:prSet>
      <dgm:spPr/>
      <dgm:t>
        <a:bodyPr/>
        <a:lstStyle/>
        <a:p>
          <a:endParaRPr lang="en-US"/>
        </a:p>
      </dgm:t>
    </dgm:pt>
  </dgm:ptLst>
  <dgm:cxnLst>
    <dgm:cxn modelId="{187D2746-8142-4BB7-A089-ABD59EF521E3}" type="presOf" srcId="{1E12703A-7F65-4F91-8F13-E6C006FAC8AB}" destId="{06060270-3E54-4459-A8A3-3549630CACF2}" srcOrd="0" destOrd="0" presId="urn:microsoft.com/office/officeart/2005/8/layout/arrow6"/>
    <dgm:cxn modelId="{58618D28-1DBF-4EF1-99B3-B8F25D2AD31C}" srcId="{1E12703A-7F65-4F91-8F13-E6C006FAC8AB}" destId="{5FAC849E-B85E-4C24-BD0E-6044DC586143}" srcOrd="2" destOrd="0" parTransId="{98C3593F-652E-443C-A1AA-22D4CFDD1FB2}" sibTransId="{3AE659B2-F4F3-4103-85DC-AEE0D2EA7152}"/>
    <dgm:cxn modelId="{3A5958BA-0C0A-48A2-B8D9-663773005A70}" srcId="{1E12703A-7F65-4F91-8F13-E6C006FAC8AB}" destId="{A6C59FC1-F8C7-4C61-8046-78D6D5F4B24F}" srcOrd="0" destOrd="0" parTransId="{F50D2688-993E-4791-8ADC-F066869C1304}" sibTransId="{1F46286E-836B-40C5-9023-CE5FCD465A26}"/>
    <dgm:cxn modelId="{014C42E7-EE3C-4114-8F36-93D73489A502}" type="presOf" srcId="{A6C59FC1-F8C7-4C61-8046-78D6D5F4B24F}" destId="{209EBBED-44DD-4512-BCD8-B10CF6FF9FAB}" srcOrd="0" destOrd="0" presId="urn:microsoft.com/office/officeart/2005/8/layout/arrow6"/>
    <dgm:cxn modelId="{48DAF2A9-F977-4F94-BB37-029F0E4EDD2E}" type="presOf" srcId="{0F4B1A26-11EE-4AC1-839C-8D2F27195612}" destId="{7BDC611B-2B8E-4FB0-9653-0C72BF347E12}" srcOrd="0" destOrd="0" presId="urn:microsoft.com/office/officeart/2005/8/layout/arrow6"/>
    <dgm:cxn modelId="{E0849F0A-CF74-4A26-97E8-6E48AE87389B}" srcId="{1E12703A-7F65-4F91-8F13-E6C006FAC8AB}" destId="{0F4B1A26-11EE-4AC1-839C-8D2F27195612}" srcOrd="1" destOrd="0" parTransId="{FEDA5E3A-FE2A-4387-B5EF-F56AAECA6657}" sibTransId="{9320ACBA-B579-48CC-A82E-3C254159BBDF}"/>
    <dgm:cxn modelId="{8B9FFB3A-E203-4683-AA0E-0383FE4003A6}" type="presParOf" srcId="{06060270-3E54-4459-A8A3-3549630CACF2}" destId="{F7B54854-6BDC-4064-827A-EB6F02C92211}" srcOrd="0" destOrd="0" presId="urn:microsoft.com/office/officeart/2005/8/layout/arrow6"/>
    <dgm:cxn modelId="{673A6E82-E3CF-42A5-8A4F-5FEE9647E342}" type="presParOf" srcId="{06060270-3E54-4459-A8A3-3549630CACF2}" destId="{209EBBED-44DD-4512-BCD8-B10CF6FF9FAB}" srcOrd="1" destOrd="0" presId="urn:microsoft.com/office/officeart/2005/8/layout/arrow6"/>
    <dgm:cxn modelId="{B32F6D6E-3E2F-43AA-A192-7A7616EC2940}" type="presParOf" srcId="{06060270-3E54-4459-A8A3-3549630CACF2}" destId="{7BDC611B-2B8E-4FB0-9653-0C72BF347E12}" srcOrd="2" destOrd="0" presId="urn:microsoft.com/office/officeart/2005/8/layout/arrow6"/>
  </dgm:cxnLst>
  <dgm:bg>
    <a:solidFill>
      <a:srgbClr val="92D050"/>
    </a:solidFill>
  </dgm:bg>
  <dgm:whole/>
</dgm:dataModel>
</file>

<file path=ppt/diagrams/data29.xml><?xml version="1.0" encoding="utf-8"?>
<dgm:dataModel xmlns:dgm="http://schemas.openxmlformats.org/drawingml/2006/diagram" xmlns:a="http://schemas.openxmlformats.org/drawingml/2006/main">
  <dgm:ptLst>
    <dgm:pt modelId="{8F629F73-86A5-40DE-BEB2-E1A024CCCD63}" type="doc">
      <dgm:prSet loTypeId="urn:microsoft.com/office/officeart/2005/8/layout/hList1" loCatId="list" qsTypeId="urn:microsoft.com/office/officeart/2005/8/quickstyle/simple3" qsCatId="simple" csTypeId="urn:microsoft.com/office/officeart/2005/8/colors/colorful3" csCatId="colorful" phldr="1"/>
      <dgm:spPr/>
      <dgm:t>
        <a:bodyPr/>
        <a:lstStyle/>
        <a:p>
          <a:endParaRPr lang="en-US"/>
        </a:p>
      </dgm:t>
    </dgm:pt>
    <dgm:pt modelId="{F2B9C7FD-1620-4FC2-A634-4753A5741E96}">
      <dgm:prSet phldrT="[Text]" custT="1"/>
      <dgm:spPr/>
      <dgm:t>
        <a:bodyPr/>
        <a:lstStyle/>
        <a:p>
          <a:r>
            <a:rPr lang="en-US" sz="2200" dirty="0" smtClean="0">
              <a:effectLst/>
              <a:ea typeface="Times New Roman" pitchFamily="18" charset="0"/>
              <a:cs typeface="Calibri" pitchFamily="34" charset="0"/>
              <a:sym typeface="Wingdings" pitchFamily="2" charset="2"/>
            </a:rPr>
            <a:t>Passive theory</a:t>
          </a:r>
          <a:endParaRPr lang="en-US" sz="2200" dirty="0"/>
        </a:p>
      </dgm:t>
    </dgm:pt>
    <dgm:pt modelId="{F33693FD-8AB2-4A26-B31E-1124CB957814}" type="parTrans" cxnId="{BA6D443F-AB97-4563-B7F1-31346FF9FC97}">
      <dgm:prSet/>
      <dgm:spPr/>
      <dgm:t>
        <a:bodyPr/>
        <a:lstStyle/>
        <a:p>
          <a:endParaRPr lang="en-US"/>
        </a:p>
      </dgm:t>
    </dgm:pt>
    <dgm:pt modelId="{C509B698-8405-4A22-B7E3-5D92D66CF795}" type="sibTrans" cxnId="{BA6D443F-AB97-4563-B7F1-31346FF9FC97}">
      <dgm:prSet/>
      <dgm:spPr/>
      <dgm:t>
        <a:bodyPr/>
        <a:lstStyle/>
        <a:p>
          <a:endParaRPr lang="en-US"/>
        </a:p>
      </dgm:t>
    </dgm:pt>
    <dgm:pt modelId="{0C32C991-D84F-4144-80F0-61025C7C9989}">
      <dgm:prSet custT="1"/>
      <dgm:spPr/>
      <dgm:t>
        <a:bodyPr/>
        <a:lstStyle/>
        <a:p>
          <a:pPr algn="just"/>
          <a:r>
            <a:rPr lang="en-US" sz="2200" dirty="0" err="1" smtClean="0">
              <a:effectLst/>
              <a:ea typeface="Times New Roman" pitchFamily="18" charset="0"/>
              <a:cs typeface="Calibri" pitchFamily="34" charset="0"/>
              <a:sym typeface="Wingdings" pitchFamily="2" charset="2"/>
            </a:rPr>
            <a:t>Demineralized</a:t>
          </a:r>
          <a:r>
            <a:rPr lang="en-US" sz="2200" dirty="0" smtClean="0">
              <a:effectLst/>
              <a:ea typeface="Times New Roman" pitchFamily="18" charset="0"/>
              <a:cs typeface="Calibri" pitchFamily="34" charset="0"/>
              <a:sym typeface="Wingdings" pitchFamily="2" charset="2"/>
            </a:rPr>
            <a:t> collagen network is suspended in H</a:t>
          </a:r>
          <a:r>
            <a:rPr lang="en-US" sz="2200" baseline="-30000" dirty="0" smtClean="0">
              <a:effectLst/>
              <a:ea typeface="Times New Roman" pitchFamily="18" charset="0"/>
              <a:cs typeface="Calibri" pitchFamily="34" charset="0"/>
              <a:sym typeface="Wingdings" pitchFamily="2" charset="2"/>
            </a:rPr>
            <a:t>2</a:t>
          </a:r>
          <a:r>
            <a:rPr lang="en-US" sz="2200" dirty="0" smtClean="0">
              <a:effectLst/>
              <a:ea typeface="Times New Roman" pitchFamily="18" charset="0"/>
              <a:cs typeface="Calibri" pitchFamily="34" charset="0"/>
              <a:sym typeface="Wingdings" pitchFamily="2" charset="2"/>
            </a:rPr>
            <a:t>O with each fibril separated from one another by water filled spaces, when H</a:t>
          </a:r>
          <a:r>
            <a:rPr lang="en-US" sz="2200" baseline="-30000" dirty="0" smtClean="0">
              <a:effectLst/>
              <a:ea typeface="Times New Roman" pitchFamily="18" charset="0"/>
              <a:cs typeface="Calibri" pitchFamily="34" charset="0"/>
              <a:sym typeface="Wingdings" pitchFamily="2" charset="2"/>
            </a:rPr>
            <a:t>2</a:t>
          </a:r>
          <a:r>
            <a:rPr lang="en-US" sz="2200" dirty="0" smtClean="0">
              <a:effectLst/>
              <a:ea typeface="Times New Roman" pitchFamily="18" charset="0"/>
              <a:cs typeface="Calibri" pitchFamily="34" charset="0"/>
              <a:sym typeface="Wingdings" pitchFamily="2" charset="2"/>
            </a:rPr>
            <a:t>O evaporates the collagen fibrils come close together in all dimensions resulting in passive collapse of collagen network. </a:t>
          </a:r>
          <a:endParaRPr lang="en-US" sz="2200" dirty="0" smtClean="0">
            <a:effectLst/>
            <a:cs typeface="Arial" pitchFamily="34" charset="0"/>
            <a:sym typeface="Wingdings" pitchFamily="2" charset="2"/>
          </a:endParaRPr>
        </a:p>
      </dgm:t>
    </dgm:pt>
    <dgm:pt modelId="{A2FB4BF5-EC0C-464B-B890-59FFF81AEAEE}" type="parTrans" cxnId="{FA0A09A6-5B46-48F2-89E6-ED2018BB6560}">
      <dgm:prSet/>
      <dgm:spPr/>
      <dgm:t>
        <a:bodyPr/>
        <a:lstStyle/>
        <a:p>
          <a:endParaRPr lang="en-US"/>
        </a:p>
      </dgm:t>
    </dgm:pt>
    <dgm:pt modelId="{AA1BD371-374A-4E88-8F3F-48D9F31E99CA}" type="sibTrans" cxnId="{FA0A09A6-5B46-48F2-89E6-ED2018BB6560}">
      <dgm:prSet/>
      <dgm:spPr/>
      <dgm:t>
        <a:bodyPr/>
        <a:lstStyle/>
        <a:p>
          <a:endParaRPr lang="en-US"/>
        </a:p>
      </dgm:t>
    </dgm:pt>
    <dgm:pt modelId="{187FE494-07AE-41C5-805C-EB644A921EE6}">
      <dgm:prSet custT="1"/>
      <dgm:spPr/>
      <dgm:t>
        <a:bodyPr/>
        <a:lstStyle/>
        <a:p>
          <a:r>
            <a:rPr lang="en-US" sz="2200" dirty="0" smtClean="0">
              <a:effectLst/>
              <a:ea typeface="Times New Roman" pitchFamily="18" charset="0"/>
              <a:cs typeface="Calibri" pitchFamily="34" charset="0"/>
              <a:sym typeface="Wingdings" pitchFamily="2" charset="2"/>
            </a:rPr>
            <a:t>Bonding theory</a:t>
          </a:r>
        </a:p>
      </dgm:t>
    </dgm:pt>
    <dgm:pt modelId="{69D45BF2-149F-4B32-AF90-4C5F29C33C51}" type="parTrans" cxnId="{A0CD5DBA-0B9D-4D58-B986-99588204874F}">
      <dgm:prSet/>
      <dgm:spPr/>
      <dgm:t>
        <a:bodyPr/>
        <a:lstStyle/>
        <a:p>
          <a:endParaRPr lang="en-US"/>
        </a:p>
      </dgm:t>
    </dgm:pt>
    <dgm:pt modelId="{E3140B62-951F-4E9D-83EE-5A3B52CCEBBE}" type="sibTrans" cxnId="{A0CD5DBA-0B9D-4D58-B986-99588204874F}">
      <dgm:prSet/>
      <dgm:spPr/>
      <dgm:t>
        <a:bodyPr/>
        <a:lstStyle/>
        <a:p>
          <a:endParaRPr lang="en-US"/>
        </a:p>
      </dgm:t>
    </dgm:pt>
    <dgm:pt modelId="{D76FCA2F-196C-4F5C-82DD-836F05E49B8C}">
      <dgm:prSet custT="1"/>
      <dgm:spPr/>
      <dgm:t>
        <a:bodyPr/>
        <a:lstStyle/>
        <a:p>
          <a:pPr algn="just"/>
          <a:r>
            <a:rPr lang="en-US" sz="2200" dirty="0" smtClean="0">
              <a:effectLst/>
              <a:ea typeface="Times New Roman" pitchFamily="18" charset="0"/>
              <a:cs typeface="Calibri" pitchFamily="34" charset="0"/>
              <a:sym typeface="Wingdings" pitchFamily="2" charset="2"/>
            </a:rPr>
            <a:t>When H</a:t>
          </a:r>
          <a:r>
            <a:rPr lang="en-US" sz="2200" baseline="-30000" dirty="0" smtClean="0">
              <a:effectLst/>
              <a:ea typeface="Times New Roman" pitchFamily="18" charset="0"/>
              <a:cs typeface="Calibri" pitchFamily="34" charset="0"/>
              <a:sym typeface="Wingdings" pitchFamily="2" charset="2"/>
            </a:rPr>
            <a:t>2</a:t>
          </a:r>
          <a:r>
            <a:rPr lang="en-US" sz="2200" dirty="0" smtClean="0">
              <a:effectLst/>
              <a:ea typeface="Times New Roman" pitchFamily="18" charset="0"/>
              <a:cs typeface="Calibri" pitchFamily="34" charset="0"/>
              <a:sym typeface="Wingdings" pitchFamily="2" charset="2"/>
            </a:rPr>
            <a:t>O evaporates there is collapse of collagen.  At that moment, the collagen peptide may form intermolecular hydrogen bonds with the nearest neighboring collagen peptides which may contribute to further collapse of network. </a:t>
          </a:r>
        </a:p>
      </dgm:t>
    </dgm:pt>
    <dgm:pt modelId="{A487923B-1262-49D4-97A8-059D19B0D736}" type="parTrans" cxnId="{C0344E7B-FC63-4639-BB0E-607ACD2699FB}">
      <dgm:prSet/>
      <dgm:spPr/>
      <dgm:t>
        <a:bodyPr/>
        <a:lstStyle/>
        <a:p>
          <a:endParaRPr lang="en-US"/>
        </a:p>
      </dgm:t>
    </dgm:pt>
    <dgm:pt modelId="{DCE99058-9C96-4D52-94B2-768DCF76DB9B}" type="sibTrans" cxnId="{C0344E7B-FC63-4639-BB0E-607ACD2699FB}">
      <dgm:prSet/>
      <dgm:spPr/>
      <dgm:t>
        <a:bodyPr/>
        <a:lstStyle/>
        <a:p>
          <a:endParaRPr lang="en-US"/>
        </a:p>
      </dgm:t>
    </dgm:pt>
    <dgm:pt modelId="{B9C6404E-C9D3-406E-AB8B-163E5E1FED2C}" type="pres">
      <dgm:prSet presAssocID="{8F629F73-86A5-40DE-BEB2-E1A024CCCD63}" presName="Name0" presStyleCnt="0">
        <dgm:presLayoutVars>
          <dgm:dir/>
          <dgm:animLvl val="lvl"/>
          <dgm:resizeHandles val="exact"/>
        </dgm:presLayoutVars>
      </dgm:prSet>
      <dgm:spPr/>
      <dgm:t>
        <a:bodyPr/>
        <a:lstStyle/>
        <a:p>
          <a:endParaRPr lang="en-US"/>
        </a:p>
      </dgm:t>
    </dgm:pt>
    <dgm:pt modelId="{ED939ECB-815A-472B-8A37-57EB50C66C51}" type="pres">
      <dgm:prSet presAssocID="{F2B9C7FD-1620-4FC2-A634-4753A5741E96}" presName="composite" presStyleCnt="0"/>
      <dgm:spPr/>
    </dgm:pt>
    <dgm:pt modelId="{50449D3B-D5D1-46A8-94B5-9D256FE95944}" type="pres">
      <dgm:prSet presAssocID="{F2B9C7FD-1620-4FC2-A634-4753A5741E96}" presName="parTx" presStyleLbl="alignNode1" presStyleIdx="0" presStyleCnt="2" custLinFactNeighborX="-1" custLinFactNeighborY="2553">
        <dgm:presLayoutVars>
          <dgm:chMax val="0"/>
          <dgm:chPref val="0"/>
          <dgm:bulletEnabled val="1"/>
        </dgm:presLayoutVars>
      </dgm:prSet>
      <dgm:spPr/>
      <dgm:t>
        <a:bodyPr/>
        <a:lstStyle/>
        <a:p>
          <a:endParaRPr lang="en-US"/>
        </a:p>
      </dgm:t>
    </dgm:pt>
    <dgm:pt modelId="{9292F997-BE9F-4C5D-A980-4E1DB0F119AC}" type="pres">
      <dgm:prSet presAssocID="{F2B9C7FD-1620-4FC2-A634-4753A5741E96}" presName="desTx" presStyleLbl="alignAccFollowNode1" presStyleIdx="0" presStyleCnt="2" custScaleX="98148">
        <dgm:presLayoutVars>
          <dgm:bulletEnabled val="1"/>
        </dgm:presLayoutVars>
      </dgm:prSet>
      <dgm:spPr/>
      <dgm:t>
        <a:bodyPr/>
        <a:lstStyle/>
        <a:p>
          <a:endParaRPr lang="en-US"/>
        </a:p>
      </dgm:t>
    </dgm:pt>
    <dgm:pt modelId="{466D0041-B02D-4D14-AD9B-063CA37B91C8}" type="pres">
      <dgm:prSet presAssocID="{C509B698-8405-4A22-B7E3-5D92D66CF795}" presName="space" presStyleCnt="0"/>
      <dgm:spPr/>
    </dgm:pt>
    <dgm:pt modelId="{752259D2-B6DD-449C-9000-62A43D129D73}" type="pres">
      <dgm:prSet presAssocID="{187FE494-07AE-41C5-805C-EB644A921EE6}" presName="composite" presStyleCnt="0"/>
      <dgm:spPr/>
    </dgm:pt>
    <dgm:pt modelId="{718AD6FA-B8BA-4838-BD87-A952DD77D8AA}" type="pres">
      <dgm:prSet presAssocID="{187FE494-07AE-41C5-805C-EB644A921EE6}" presName="parTx" presStyleLbl="alignNode1" presStyleIdx="1" presStyleCnt="2">
        <dgm:presLayoutVars>
          <dgm:chMax val="0"/>
          <dgm:chPref val="0"/>
          <dgm:bulletEnabled val="1"/>
        </dgm:presLayoutVars>
      </dgm:prSet>
      <dgm:spPr/>
      <dgm:t>
        <a:bodyPr/>
        <a:lstStyle/>
        <a:p>
          <a:endParaRPr lang="en-US"/>
        </a:p>
      </dgm:t>
    </dgm:pt>
    <dgm:pt modelId="{7BA9CCB9-3928-4246-9880-F42EDF6A3C31}" type="pres">
      <dgm:prSet presAssocID="{187FE494-07AE-41C5-805C-EB644A921EE6}" presName="desTx" presStyleLbl="alignAccFollowNode1" presStyleIdx="1" presStyleCnt="2">
        <dgm:presLayoutVars>
          <dgm:bulletEnabled val="1"/>
        </dgm:presLayoutVars>
      </dgm:prSet>
      <dgm:spPr/>
      <dgm:t>
        <a:bodyPr/>
        <a:lstStyle/>
        <a:p>
          <a:endParaRPr lang="en-US"/>
        </a:p>
      </dgm:t>
    </dgm:pt>
  </dgm:ptLst>
  <dgm:cxnLst>
    <dgm:cxn modelId="{5C994D5F-7818-4125-A78C-A190195C7324}" type="presOf" srcId="{F2B9C7FD-1620-4FC2-A634-4753A5741E96}" destId="{50449D3B-D5D1-46A8-94B5-9D256FE95944}" srcOrd="0" destOrd="0" presId="urn:microsoft.com/office/officeart/2005/8/layout/hList1"/>
    <dgm:cxn modelId="{A0CD5DBA-0B9D-4D58-B986-99588204874F}" srcId="{8F629F73-86A5-40DE-BEB2-E1A024CCCD63}" destId="{187FE494-07AE-41C5-805C-EB644A921EE6}" srcOrd="1" destOrd="0" parTransId="{69D45BF2-149F-4B32-AF90-4C5F29C33C51}" sibTransId="{E3140B62-951F-4E9D-83EE-5A3B52CCEBBE}"/>
    <dgm:cxn modelId="{C0344E7B-FC63-4639-BB0E-607ACD2699FB}" srcId="{187FE494-07AE-41C5-805C-EB644A921EE6}" destId="{D76FCA2F-196C-4F5C-82DD-836F05E49B8C}" srcOrd="0" destOrd="0" parTransId="{A487923B-1262-49D4-97A8-059D19B0D736}" sibTransId="{DCE99058-9C96-4D52-94B2-768DCF76DB9B}"/>
    <dgm:cxn modelId="{498ACBA5-473C-4533-A888-D79BDF6CC8AE}" type="presOf" srcId="{0C32C991-D84F-4144-80F0-61025C7C9989}" destId="{9292F997-BE9F-4C5D-A980-4E1DB0F119AC}" srcOrd="0" destOrd="0" presId="urn:microsoft.com/office/officeart/2005/8/layout/hList1"/>
    <dgm:cxn modelId="{BA6D443F-AB97-4563-B7F1-31346FF9FC97}" srcId="{8F629F73-86A5-40DE-BEB2-E1A024CCCD63}" destId="{F2B9C7FD-1620-4FC2-A634-4753A5741E96}" srcOrd="0" destOrd="0" parTransId="{F33693FD-8AB2-4A26-B31E-1124CB957814}" sibTransId="{C509B698-8405-4A22-B7E3-5D92D66CF795}"/>
    <dgm:cxn modelId="{DA65EDC0-DB44-4A76-BA76-F299B8BC7092}" type="presOf" srcId="{8F629F73-86A5-40DE-BEB2-E1A024CCCD63}" destId="{B9C6404E-C9D3-406E-AB8B-163E5E1FED2C}" srcOrd="0" destOrd="0" presId="urn:microsoft.com/office/officeart/2005/8/layout/hList1"/>
    <dgm:cxn modelId="{FA0A09A6-5B46-48F2-89E6-ED2018BB6560}" srcId="{F2B9C7FD-1620-4FC2-A634-4753A5741E96}" destId="{0C32C991-D84F-4144-80F0-61025C7C9989}" srcOrd="0" destOrd="0" parTransId="{A2FB4BF5-EC0C-464B-B890-59FFF81AEAEE}" sibTransId="{AA1BD371-374A-4E88-8F3F-48D9F31E99CA}"/>
    <dgm:cxn modelId="{588EC7B8-61C7-4774-89D0-535901894A7C}" type="presOf" srcId="{187FE494-07AE-41C5-805C-EB644A921EE6}" destId="{718AD6FA-B8BA-4838-BD87-A952DD77D8AA}" srcOrd="0" destOrd="0" presId="urn:microsoft.com/office/officeart/2005/8/layout/hList1"/>
    <dgm:cxn modelId="{70047554-B9AA-4ADB-8E90-F1465AD3FAD2}" type="presOf" srcId="{D76FCA2F-196C-4F5C-82DD-836F05E49B8C}" destId="{7BA9CCB9-3928-4246-9880-F42EDF6A3C31}" srcOrd="0" destOrd="0" presId="urn:microsoft.com/office/officeart/2005/8/layout/hList1"/>
    <dgm:cxn modelId="{7338EBB0-172D-4431-A9C0-D409EB1D8C15}" type="presParOf" srcId="{B9C6404E-C9D3-406E-AB8B-163E5E1FED2C}" destId="{ED939ECB-815A-472B-8A37-57EB50C66C51}" srcOrd="0" destOrd="0" presId="urn:microsoft.com/office/officeart/2005/8/layout/hList1"/>
    <dgm:cxn modelId="{1FF39EE8-CCDD-406A-AF8A-5E5F7D4FD261}" type="presParOf" srcId="{ED939ECB-815A-472B-8A37-57EB50C66C51}" destId="{50449D3B-D5D1-46A8-94B5-9D256FE95944}" srcOrd="0" destOrd="0" presId="urn:microsoft.com/office/officeart/2005/8/layout/hList1"/>
    <dgm:cxn modelId="{C5605F35-B31B-4FB8-9472-95412E8229B8}" type="presParOf" srcId="{ED939ECB-815A-472B-8A37-57EB50C66C51}" destId="{9292F997-BE9F-4C5D-A980-4E1DB0F119AC}" srcOrd="1" destOrd="0" presId="urn:microsoft.com/office/officeart/2005/8/layout/hList1"/>
    <dgm:cxn modelId="{1EA99E3A-A327-485A-9B9F-DA9940337890}" type="presParOf" srcId="{B9C6404E-C9D3-406E-AB8B-163E5E1FED2C}" destId="{466D0041-B02D-4D14-AD9B-063CA37B91C8}" srcOrd="1" destOrd="0" presId="urn:microsoft.com/office/officeart/2005/8/layout/hList1"/>
    <dgm:cxn modelId="{22341AB2-3208-4F96-9244-0E97FC4E70AE}" type="presParOf" srcId="{B9C6404E-C9D3-406E-AB8B-163E5E1FED2C}" destId="{752259D2-B6DD-449C-9000-62A43D129D73}" srcOrd="2" destOrd="0" presId="urn:microsoft.com/office/officeart/2005/8/layout/hList1"/>
    <dgm:cxn modelId="{8D9FC906-900D-47D5-99A0-88C909FA98CB}" type="presParOf" srcId="{752259D2-B6DD-449C-9000-62A43D129D73}" destId="{718AD6FA-B8BA-4838-BD87-A952DD77D8AA}" srcOrd="0" destOrd="0" presId="urn:microsoft.com/office/officeart/2005/8/layout/hList1"/>
    <dgm:cxn modelId="{E096D50F-3E33-4C87-A6B3-FF12097475F1}" type="presParOf" srcId="{752259D2-B6DD-449C-9000-62A43D129D73}" destId="{7BA9CCB9-3928-4246-9880-F42EDF6A3C31}" srcOrd="1" destOrd="0" presId="urn:microsoft.com/office/officeart/2005/8/layout/hList1"/>
  </dgm:cxnLst>
  <dgm:bg/>
  <dgm:whole/>
</dgm:dataModel>
</file>

<file path=ppt/diagrams/data30.xml><?xml version="1.0" encoding="utf-8"?>
<dgm:dataModel xmlns:dgm="http://schemas.openxmlformats.org/drawingml/2006/diagram" xmlns:a="http://schemas.openxmlformats.org/drawingml/2006/main">
  <dgm:ptLst>
    <dgm:pt modelId="{5220CE80-253E-4B20-B8B0-101A07C22368}"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F81743BA-45B6-45D7-9509-FE045781AF6D}">
      <dgm:prSet phldrT="[Text]" custT="1"/>
      <dgm:spPr/>
      <dgm:t>
        <a:bodyPr/>
        <a:lstStyle/>
        <a:p>
          <a:r>
            <a:rPr lang="en-US" sz="2200" dirty="0" smtClean="0"/>
            <a:t>Acetone, ethanol come in contact with water</a:t>
          </a:r>
          <a:endParaRPr lang="en-US" sz="2200" dirty="0"/>
        </a:p>
      </dgm:t>
    </dgm:pt>
    <dgm:pt modelId="{B03F2F1B-DE9A-4298-9FC7-70F9B77C73C1}" type="parTrans" cxnId="{E465D1D6-B36A-4DC1-B6B6-3A975F827F74}">
      <dgm:prSet/>
      <dgm:spPr/>
      <dgm:t>
        <a:bodyPr/>
        <a:lstStyle/>
        <a:p>
          <a:endParaRPr lang="en-US"/>
        </a:p>
      </dgm:t>
    </dgm:pt>
    <dgm:pt modelId="{D1DB375F-3025-431F-9DC0-0FBC247D95A5}" type="sibTrans" cxnId="{E465D1D6-B36A-4DC1-B6B6-3A975F827F74}">
      <dgm:prSet/>
      <dgm:spPr/>
      <dgm:t>
        <a:bodyPr/>
        <a:lstStyle/>
        <a:p>
          <a:endParaRPr lang="en-US"/>
        </a:p>
      </dgm:t>
    </dgm:pt>
    <dgm:pt modelId="{33C56F58-5F84-4306-8462-F630D5E56942}">
      <dgm:prSet phldrT="[Text]" custT="1"/>
      <dgm:spPr/>
      <dgm:t>
        <a:bodyPr/>
        <a:lstStyle/>
        <a:p>
          <a:r>
            <a:rPr lang="en-US" sz="2200" dirty="0" smtClean="0"/>
            <a:t> The boiling point is raised and the boiling point of water is lowered</a:t>
          </a:r>
          <a:endParaRPr lang="en-US" sz="2200" dirty="0"/>
        </a:p>
      </dgm:t>
    </dgm:pt>
    <dgm:pt modelId="{A0F67FE3-2551-4BB6-A6C2-B9B21FDC1120}" type="parTrans" cxnId="{DD9D0BC1-81F0-4ECC-B2FB-D33421C37D6C}">
      <dgm:prSet/>
      <dgm:spPr/>
      <dgm:t>
        <a:bodyPr/>
        <a:lstStyle/>
        <a:p>
          <a:endParaRPr lang="en-US"/>
        </a:p>
      </dgm:t>
    </dgm:pt>
    <dgm:pt modelId="{38AD04DF-B715-4BF6-A807-325F8FEF3A7D}" type="sibTrans" cxnId="{DD9D0BC1-81F0-4ECC-B2FB-D33421C37D6C}">
      <dgm:prSet/>
      <dgm:spPr/>
      <dgm:t>
        <a:bodyPr/>
        <a:lstStyle/>
        <a:p>
          <a:endParaRPr lang="en-US"/>
        </a:p>
      </dgm:t>
    </dgm:pt>
    <dgm:pt modelId="{B2EC7CB9-DB9D-4283-813F-B4009FD9C53A}">
      <dgm:prSet phldrT="[Text]" custT="1"/>
      <dgm:spPr/>
      <dgm:t>
        <a:bodyPr/>
        <a:lstStyle/>
        <a:p>
          <a:r>
            <a:rPr lang="en-US" sz="2200" dirty="0" smtClean="0"/>
            <a:t>Causes the evaporation of both water and acetone</a:t>
          </a:r>
          <a:endParaRPr lang="en-US" sz="2200" dirty="0"/>
        </a:p>
      </dgm:t>
    </dgm:pt>
    <dgm:pt modelId="{96E480B9-078A-4981-B1E4-E1FB8554CAF0}" type="parTrans" cxnId="{F6F7DF16-7D87-4D8B-8310-C5EC7013D7CF}">
      <dgm:prSet/>
      <dgm:spPr/>
      <dgm:t>
        <a:bodyPr/>
        <a:lstStyle/>
        <a:p>
          <a:endParaRPr lang="en-US"/>
        </a:p>
      </dgm:t>
    </dgm:pt>
    <dgm:pt modelId="{25946DA6-CDD4-421A-BACF-2A529AD59CA8}" type="sibTrans" cxnId="{F6F7DF16-7D87-4D8B-8310-C5EC7013D7CF}">
      <dgm:prSet/>
      <dgm:spPr/>
      <dgm:t>
        <a:bodyPr/>
        <a:lstStyle/>
        <a:p>
          <a:endParaRPr lang="en-US"/>
        </a:p>
      </dgm:t>
    </dgm:pt>
    <dgm:pt modelId="{3E9379CA-73C3-4D53-8F66-E6B24716E0FC}">
      <dgm:prSet phldrT="[Text]" custT="1"/>
      <dgm:spPr/>
      <dgm:t>
        <a:bodyPr/>
        <a:lstStyle/>
        <a:p>
          <a:r>
            <a:rPr lang="en-US" sz="2200" dirty="0" smtClean="0"/>
            <a:t>The resin is left behind. </a:t>
          </a:r>
          <a:endParaRPr lang="en-US" sz="2200" dirty="0"/>
        </a:p>
      </dgm:t>
    </dgm:pt>
    <dgm:pt modelId="{5E27EDC6-2D66-448D-9423-16026120A4AA}" type="parTrans" cxnId="{87489875-0171-499D-8EB6-719E94CE302F}">
      <dgm:prSet/>
      <dgm:spPr/>
      <dgm:t>
        <a:bodyPr/>
        <a:lstStyle/>
        <a:p>
          <a:endParaRPr lang="en-US"/>
        </a:p>
      </dgm:t>
    </dgm:pt>
    <dgm:pt modelId="{6A71887C-EF42-4F53-8CA7-705A97AA59C0}" type="sibTrans" cxnId="{87489875-0171-499D-8EB6-719E94CE302F}">
      <dgm:prSet/>
      <dgm:spPr/>
      <dgm:t>
        <a:bodyPr/>
        <a:lstStyle/>
        <a:p>
          <a:endParaRPr lang="en-US"/>
        </a:p>
      </dgm:t>
    </dgm:pt>
    <dgm:pt modelId="{C28B4F24-12E6-479E-87A9-B9A558B139DC}" type="pres">
      <dgm:prSet presAssocID="{5220CE80-253E-4B20-B8B0-101A07C22368}" presName="outerComposite" presStyleCnt="0">
        <dgm:presLayoutVars>
          <dgm:chMax val="5"/>
          <dgm:dir/>
          <dgm:resizeHandles val="exact"/>
        </dgm:presLayoutVars>
      </dgm:prSet>
      <dgm:spPr/>
      <dgm:t>
        <a:bodyPr/>
        <a:lstStyle/>
        <a:p>
          <a:endParaRPr lang="en-US"/>
        </a:p>
      </dgm:t>
    </dgm:pt>
    <dgm:pt modelId="{6D0A5412-774C-4593-AB77-CDCCD2CCEE61}" type="pres">
      <dgm:prSet presAssocID="{5220CE80-253E-4B20-B8B0-101A07C22368}" presName="dummyMaxCanvas" presStyleCnt="0">
        <dgm:presLayoutVars/>
      </dgm:prSet>
      <dgm:spPr/>
      <dgm:t>
        <a:bodyPr/>
        <a:lstStyle/>
        <a:p>
          <a:endParaRPr lang="en-US"/>
        </a:p>
      </dgm:t>
    </dgm:pt>
    <dgm:pt modelId="{2E6CB810-A26C-4969-8F5C-48CC02F50A76}" type="pres">
      <dgm:prSet presAssocID="{5220CE80-253E-4B20-B8B0-101A07C22368}" presName="FourNodes_1" presStyleLbl="node1" presStyleIdx="0" presStyleCnt="4">
        <dgm:presLayoutVars>
          <dgm:bulletEnabled val="1"/>
        </dgm:presLayoutVars>
      </dgm:prSet>
      <dgm:spPr/>
      <dgm:t>
        <a:bodyPr/>
        <a:lstStyle/>
        <a:p>
          <a:endParaRPr lang="en-US"/>
        </a:p>
      </dgm:t>
    </dgm:pt>
    <dgm:pt modelId="{3FB878E2-2D87-47CC-938F-01E24ABFA71E}" type="pres">
      <dgm:prSet presAssocID="{5220CE80-253E-4B20-B8B0-101A07C22368}" presName="FourNodes_2" presStyleLbl="node1" presStyleIdx="1" presStyleCnt="4">
        <dgm:presLayoutVars>
          <dgm:bulletEnabled val="1"/>
        </dgm:presLayoutVars>
      </dgm:prSet>
      <dgm:spPr/>
      <dgm:t>
        <a:bodyPr/>
        <a:lstStyle/>
        <a:p>
          <a:endParaRPr lang="en-US"/>
        </a:p>
      </dgm:t>
    </dgm:pt>
    <dgm:pt modelId="{987ABC43-565B-4D08-A477-F7EF3A13EA6B}" type="pres">
      <dgm:prSet presAssocID="{5220CE80-253E-4B20-B8B0-101A07C22368}" presName="FourNodes_3" presStyleLbl="node1" presStyleIdx="2" presStyleCnt="4">
        <dgm:presLayoutVars>
          <dgm:bulletEnabled val="1"/>
        </dgm:presLayoutVars>
      </dgm:prSet>
      <dgm:spPr/>
      <dgm:t>
        <a:bodyPr/>
        <a:lstStyle/>
        <a:p>
          <a:endParaRPr lang="en-US"/>
        </a:p>
      </dgm:t>
    </dgm:pt>
    <dgm:pt modelId="{477CFF1A-6B52-4075-867F-05479EBB228D}" type="pres">
      <dgm:prSet presAssocID="{5220CE80-253E-4B20-B8B0-101A07C22368}" presName="FourNodes_4" presStyleLbl="node1" presStyleIdx="3" presStyleCnt="4">
        <dgm:presLayoutVars>
          <dgm:bulletEnabled val="1"/>
        </dgm:presLayoutVars>
      </dgm:prSet>
      <dgm:spPr/>
      <dgm:t>
        <a:bodyPr/>
        <a:lstStyle/>
        <a:p>
          <a:endParaRPr lang="en-US"/>
        </a:p>
      </dgm:t>
    </dgm:pt>
    <dgm:pt modelId="{B2A7B864-7670-4DDF-B53B-6FD345111F68}" type="pres">
      <dgm:prSet presAssocID="{5220CE80-253E-4B20-B8B0-101A07C22368}" presName="FourConn_1-2" presStyleLbl="fgAccFollowNode1" presStyleIdx="0" presStyleCnt="3">
        <dgm:presLayoutVars>
          <dgm:bulletEnabled val="1"/>
        </dgm:presLayoutVars>
      </dgm:prSet>
      <dgm:spPr/>
      <dgm:t>
        <a:bodyPr/>
        <a:lstStyle/>
        <a:p>
          <a:endParaRPr lang="en-US"/>
        </a:p>
      </dgm:t>
    </dgm:pt>
    <dgm:pt modelId="{3B0126A0-9C42-4BB7-8A76-5AC16F37F1A5}" type="pres">
      <dgm:prSet presAssocID="{5220CE80-253E-4B20-B8B0-101A07C22368}" presName="FourConn_2-3" presStyleLbl="fgAccFollowNode1" presStyleIdx="1" presStyleCnt="3">
        <dgm:presLayoutVars>
          <dgm:bulletEnabled val="1"/>
        </dgm:presLayoutVars>
      </dgm:prSet>
      <dgm:spPr/>
      <dgm:t>
        <a:bodyPr/>
        <a:lstStyle/>
        <a:p>
          <a:endParaRPr lang="en-US"/>
        </a:p>
      </dgm:t>
    </dgm:pt>
    <dgm:pt modelId="{B0705A4E-29B0-4280-8A68-F9FC3A2D5E5C}" type="pres">
      <dgm:prSet presAssocID="{5220CE80-253E-4B20-B8B0-101A07C22368}" presName="FourConn_3-4" presStyleLbl="fgAccFollowNode1" presStyleIdx="2" presStyleCnt="3">
        <dgm:presLayoutVars>
          <dgm:bulletEnabled val="1"/>
        </dgm:presLayoutVars>
      </dgm:prSet>
      <dgm:spPr/>
      <dgm:t>
        <a:bodyPr/>
        <a:lstStyle/>
        <a:p>
          <a:endParaRPr lang="en-US"/>
        </a:p>
      </dgm:t>
    </dgm:pt>
    <dgm:pt modelId="{0FE262B7-7FC6-4F20-98CC-784EC2A20181}" type="pres">
      <dgm:prSet presAssocID="{5220CE80-253E-4B20-B8B0-101A07C22368}" presName="FourNodes_1_text" presStyleLbl="node1" presStyleIdx="3" presStyleCnt="4">
        <dgm:presLayoutVars>
          <dgm:bulletEnabled val="1"/>
        </dgm:presLayoutVars>
      </dgm:prSet>
      <dgm:spPr/>
      <dgm:t>
        <a:bodyPr/>
        <a:lstStyle/>
        <a:p>
          <a:endParaRPr lang="en-US"/>
        </a:p>
      </dgm:t>
    </dgm:pt>
    <dgm:pt modelId="{2027140C-C109-4065-A067-F87DC11E6138}" type="pres">
      <dgm:prSet presAssocID="{5220CE80-253E-4B20-B8B0-101A07C22368}" presName="FourNodes_2_text" presStyleLbl="node1" presStyleIdx="3" presStyleCnt="4">
        <dgm:presLayoutVars>
          <dgm:bulletEnabled val="1"/>
        </dgm:presLayoutVars>
      </dgm:prSet>
      <dgm:spPr/>
      <dgm:t>
        <a:bodyPr/>
        <a:lstStyle/>
        <a:p>
          <a:endParaRPr lang="en-US"/>
        </a:p>
      </dgm:t>
    </dgm:pt>
    <dgm:pt modelId="{81E50311-4907-4F5B-8A9F-8E8C1FD71F15}" type="pres">
      <dgm:prSet presAssocID="{5220CE80-253E-4B20-B8B0-101A07C22368}" presName="FourNodes_3_text" presStyleLbl="node1" presStyleIdx="3" presStyleCnt="4">
        <dgm:presLayoutVars>
          <dgm:bulletEnabled val="1"/>
        </dgm:presLayoutVars>
      </dgm:prSet>
      <dgm:spPr/>
      <dgm:t>
        <a:bodyPr/>
        <a:lstStyle/>
        <a:p>
          <a:endParaRPr lang="en-US"/>
        </a:p>
      </dgm:t>
    </dgm:pt>
    <dgm:pt modelId="{FDD9CBB1-7F74-444F-9CF6-FB6CF08CB95B}" type="pres">
      <dgm:prSet presAssocID="{5220CE80-253E-4B20-B8B0-101A07C22368}" presName="FourNodes_4_text" presStyleLbl="node1" presStyleIdx="3" presStyleCnt="4">
        <dgm:presLayoutVars>
          <dgm:bulletEnabled val="1"/>
        </dgm:presLayoutVars>
      </dgm:prSet>
      <dgm:spPr/>
      <dgm:t>
        <a:bodyPr/>
        <a:lstStyle/>
        <a:p>
          <a:endParaRPr lang="en-US"/>
        </a:p>
      </dgm:t>
    </dgm:pt>
  </dgm:ptLst>
  <dgm:cxnLst>
    <dgm:cxn modelId="{9A9407F0-658F-4894-92B6-278D0A9E7C87}" type="presOf" srcId="{B2EC7CB9-DB9D-4283-813F-B4009FD9C53A}" destId="{987ABC43-565B-4D08-A477-F7EF3A13EA6B}" srcOrd="0" destOrd="0" presId="urn:microsoft.com/office/officeart/2005/8/layout/vProcess5"/>
    <dgm:cxn modelId="{48F251ED-5FA0-4A51-B09B-78E24394A0AC}" type="presOf" srcId="{38AD04DF-B715-4BF6-A807-325F8FEF3A7D}" destId="{3B0126A0-9C42-4BB7-8A76-5AC16F37F1A5}" srcOrd="0" destOrd="0" presId="urn:microsoft.com/office/officeart/2005/8/layout/vProcess5"/>
    <dgm:cxn modelId="{5487885D-9747-48C9-8E99-C048173064E9}" type="presOf" srcId="{33C56F58-5F84-4306-8462-F630D5E56942}" destId="{2027140C-C109-4065-A067-F87DC11E6138}" srcOrd="1" destOrd="0" presId="urn:microsoft.com/office/officeart/2005/8/layout/vProcess5"/>
    <dgm:cxn modelId="{69A0A3A4-C968-40F1-89A4-7A0EED5FB886}" type="presOf" srcId="{33C56F58-5F84-4306-8462-F630D5E56942}" destId="{3FB878E2-2D87-47CC-938F-01E24ABFA71E}" srcOrd="0" destOrd="0" presId="urn:microsoft.com/office/officeart/2005/8/layout/vProcess5"/>
    <dgm:cxn modelId="{D2C4ADF2-FCB8-440F-BA12-29B5B8776ADB}" type="presOf" srcId="{3E9379CA-73C3-4D53-8F66-E6B24716E0FC}" destId="{FDD9CBB1-7F74-444F-9CF6-FB6CF08CB95B}" srcOrd="1" destOrd="0" presId="urn:microsoft.com/office/officeart/2005/8/layout/vProcess5"/>
    <dgm:cxn modelId="{957BA73A-CA2B-445C-A0FC-E9A037C04180}" type="presOf" srcId="{25946DA6-CDD4-421A-BACF-2A529AD59CA8}" destId="{B0705A4E-29B0-4280-8A68-F9FC3A2D5E5C}" srcOrd="0" destOrd="0" presId="urn:microsoft.com/office/officeart/2005/8/layout/vProcess5"/>
    <dgm:cxn modelId="{F6F7DF16-7D87-4D8B-8310-C5EC7013D7CF}" srcId="{5220CE80-253E-4B20-B8B0-101A07C22368}" destId="{B2EC7CB9-DB9D-4283-813F-B4009FD9C53A}" srcOrd="2" destOrd="0" parTransId="{96E480B9-078A-4981-B1E4-E1FB8554CAF0}" sibTransId="{25946DA6-CDD4-421A-BACF-2A529AD59CA8}"/>
    <dgm:cxn modelId="{80F0CB13-8C9B-49E8-B1A0-2F5A29E6475C}" type="presOf" srcId="{D1DB375F-3025-431F-9DC0-0FBC247D95A5}" destId="{B2A7B864-7670-4DDF-B53B-6FD345111F68}" srcOrd="0" destOrd="0" presId="urn:microsoft.com/office/officeart/2005/8/layout/vProcess5"/>
    <dgm:cxn modelId="{87489875-0171-499D-8EB6-719E94CE302F}" srcId="{5220CE80-253E-4B20-B8B0-101A07C22368}" destId="{3E9379CA-73C3-4D53-8F66-E6B24716E0FC}" srcOrd="3" destOrd="0" parTransId="{5E27EDC6-2D66-448D-9423-16026120A4AA}" sibTransId="{6A71887C-EF42-4F53-8CA7-705A97AA59C0}"/>
    <dgm:cxn modelId="{798313FA-08B5-45E3-B415-0B7B7B6A73AA}" type="presOf" srcId="{3E9379CA-73C3-4D53-8F66-E6B24716E0FC}" destId="{477CFF1A-6B52-4075-867F-05479EBB228D}" srcOrd="0" destOrd="0" presId="urn:microsoft.com/office/officeart/2005/8/layout/vProcess5"/>
    <dgm:cxn modelId="{ACC15600-19CA-4CEA-B498-ED1C2EFF3728}" type="presOf" srcId="{B2EC7CB9-DB9D-4283-813F-B4009FD9C53A}" destId="{81E50311-4907-4F5B-8A9F-8E8C1FD71F15}" srcOrd="1" destOrd="0" presId="urn:microsoft.com/office/officeart/2005/8/layout/vProcess5"/>
    <dgm:cxn modelId="{DD9D0BC1-81F0-4ECC-B2FB-D33421C37D6C}" srcId="{5220CE80-253E-4B20-B8B0-101A07C22368}" destId="{33C56F58-5F84-4306-8462-F630D5E56942}" srcOrd="1" destOrd="0" parTransId="{A0F67FE3-2551-4BB6-A6C2-B9B21FDC1120}" sibTransId="{38AD04DF-B715-4BF6-A807-325F8FEF3A7D}"/>
    <dgm:cxn modelId="{E465D1D6-B36A-4DC1-B6B6-3A975F827F74}" srcId="{5220CE80-253E-4B20-B8B0-101A07C22368}" destId="{F81743BA-45B6-45D7-9509-FE045781AF6D}" srcOrd="0" destOrd="0" parTransId="{B03F2F1B-DE9A-4298-9FC7-70F9B77C73C1}" sibTransId="{D1DB375F-3025-431F-9DC0-0FBC247D95A5}"/>
    <dgm:cxn modelId="{F95572EE-159F-4F54-9B56-3F74FB478445}" type="presOf" srcId="{5220CE80-253E-4B20-B8B0-101A07C22368}" destId="{C28B4F24-12E6-479E-87A9-B9A558B139DC}" srcOrd="0" destOrd="0" presId="urn:microsoft.com/office/officeart/2005/8/layout/vProcess5"/>
    <dgm:cxn modelId="{23F234BE-ECA4-4675-B424-30469CDBAAAB}" type="presOf" srcId="{F81743BA-45B6-45D7-9509-FE045781AF6D}" destId="{2E6CB810-A26C-4969-8F5C-48CC02F50A76}" srcOrd="0" destOrd="0" presId="urn:microsoft.com/office/officeart/2005/8/layout/vProcess5"/>
    <dgm:cxn modelId="{5232DC7C-1B25-4014-B9F8-FCBED49EF74F}" type="presOf" srcId="{F81743BA-45B6-45D7-9509-FE045781AF6D}" destId="{0FE262B7-7FC6-4F20-98CC-784EC2A20181}" srcOrd="1" destOrd="0" presId="urn:microsoft.com/office/officeart/2005/8/layout/vProcess5"/>
    <dgm:cxn modelId="{9A2587FB-BB65-47C1-AF28-897C8758990D}" type="presParOf" srcId="{C28B4F24-12E6-479E-87A9-B9A558B139DC}" destId="{6D0A5412-774C-4593-AB77-CDCCD2CCEE61}" srcOrd="0" destOrd="0" presId="urn:microsoft.com/office/officeart/2005/8/layout/vProcess5"/>
    <dgm:cxn modelId="{4B62A17E-F7BC-4B2F-B107-8214D73FF53F}" type="presParOf" srcId="{C28B4F24-12E6-479E-87A9-B9A558B139DC}" destId="{2E6CB810-A26C-4969-8F5C-48CC02F50A76}" srcOrd="1" destOrd="0" presId="urn:microsoft.com/office/officeart/2005/8/layout/vProcess5"/>
    <dgm:cxn modelId="{0798A2AF-1D00-4C8F-9AA1-F48134D746A2}" type="presParOf" srcId="{C28B4F24-12E6-479E-87A9-B9A558B139DC}" destId="{3FB878E2-2D87-47CC-938F-01E24ABFA71E}" srcOrd="2" destOrd="0" presId="urn:microsoft.com/office/officeart/2005/8/layout/vProcess5"/>
    <dgm:cxn modelId="{19AB8D0B-0A6C-47F7-B291-DEE8618829C4}" type="presParOf" srcId="{C28B4F24-12E6-479E-87A9-B9A558B139DC}" destId="{987ABC43-565B-4D08-A477-F7EF3A13EA6B}" srcOrd="3" destOrd="0" presId="urn:microsoft.com/office/officeart/2005/8/layout/vProcess5"/>
    <dgm:cxn modelId="{ECACD5DC-A961-4F41-9454-180188645C3A}" type="presParOf" srcId="{C28B4F24-12E6-479E-87A9-B9A558B139DC}" destId="{477CFF1A-6B52-4075-867F-05479EBB228D}" srcOrd="4" destOrd="0" presId="urn:microsoft.com/office/officeart/2005/8/layout/vProcess5"/>
    <dgm:cxn modelId="{26A65141-3F86-4AA0-844B-5439D9558D0D}" type="presParOf" srcId="{C28B4F24-12E6-479E-87A9-B9A558B139DC}" destId="{B2A7B864-7670-4DDF-B53B-6FD345111F68}" srcOrd="5" destOrd="0" presId="urn:microsoft.com/office/officeart/2005/8/layout/vProcess5"/>
    <dgm:cxn modelId="{62098842-AAE0-4E03-9977-26FB19167A8D}" type="presParOf" srcId="{C28B4F24-12E6-479E-87A9-B9A558B139DC}" destId="{3B0126A0-9C42-4BB7-8A76-5AC16F37F1A5}" srcOrd="6" destOrd="0" presId="urn:microsoft.com/office/officeart/2005/8/layout/vProcess5"/>
    <dgm:cxn modelId="{3AAD007C-C349-45B1-9FE3-55B3E6FA34FF}" type="presParOf" srcId="{C28B4F24-12E6-479E-87A9-B9A558B139DC}" destId="{B0705A4E-29B0-4280-8A68-F9FC3A2D5E5C}" srcOrd="7" destOrd="0" presId="urn:microsoft.com/office/officeart/2005/8/layout/vProcess5"/>
    <dgm:cxn modelId="{D44C9204-8375-42AE-8389-00847E91DCC7}" type="presParOf" srcId="{C28B4F24-12E6-479E-87A9-B9A558B139DC}" destId="{0FE262B7-7FC6-4F20-98CC-784EC2A20181}" srcOrd="8" destOrd="0" presId="urn:microsoft.com/office/officeart/2005/8/layout/vProcess5"/>
    <dgm:cxn modelId="{BB70BBF8-9BDD-4F80-9C7A-AAFFB4A19BE8}" type="presParOf" srcId="{C28B4F24-12E6-479E-87A9-B9A558B139DC}" destId="{2027140C-C109-4065-A067-F87DC11E6138}" srcOrd="9" destOrd="0" presId="urn:microsoft.com/office/officeart/2005/8/layout/vProcess5"/>
    <dgm:cxn modelId="{5F9E22E5-A3D0-47E5-ACC7-08D642D0CE50}" type="presParOf" srcId="{C28B4F24-12E6-479E-87A9-B9A558B139DC}" destId="{81E50311-4907-4F5B-8A9F-8E8C1FD71F15}" srcOrd="10" destOrd="0" presId="urn:microsoft.com/office/officeart/2005/8/layout/vProcess5"/>
    <dgm:cxn modelId="{DC1B862F-6F50-40CB-A7E8-4595F5AC0CB9}" type="presParOf" srcId="{C28B4F24-12E6-479E-87A9-B9A558B139DC}" destId="{FDD9CBB1-7F74-444F-9CF6-FB6CF08CB95B}" srcOrd="11" destOrd="0" presId="urn:microsoft.com/office/officeart/2005/8/layout/vProcess5"/>
  </dgm:cxnLst>
  <dgm:bg>
    <a:solidFill>
      <a:schemeClr val="tx1"/>
    </a:solidFill>
  </dgm:bg>
  <dgm:whole/>
</dgm:dataModel>
</file>

<file path=ppt/diagrams/data31.xml><?xml version="1.0" encoding="utf-8"?>
<dgm:dataModel xmlns:dgm="http://schemas.openxmlformats.org/drawingml/2006/diagram" xmlns:a="http://schemas.openxmlformats.org/drawingml/2006/main">
  <dgm:ptLst>
    <dgm:pt modelId="{F3194D0E-D54E-4C72-94D2-B5DAE8196382}" type="doc">
      <dgm:prSet loTypeId="urn:microsoft.com/office/officeart/2005/8/layout/default#7" loCatId="list" qsTypeId="urn:microsoft.com/office/officeart/2005/8/quickstyle/simple3" qsCatId="simple" csTypeId="urn:microsoft.com/office/officeart/2005/8/colors/colorful3" csCatId="colorful" phldr="1"/>
      <dgm:spPr/>
      <dgm:t>
        <a:bodyPr/>
        <a:lstStyle/>
        <a:p>
          <a:endParaRPr lang="en-US"/>
        </a:p>
      </dgm:t>
    </dgm:pt>
    <dgm:pt modelId="{B25EAC8A-C026-4D4D-88E1-C65201760E5F}">
      <dgm:prSet phldrT="[Text]" custT="1"/>
      <dgm:spPr/>
      <dgm:t>
        <a:bodyPr/>
        <a:lstStyle/>
        <a:p>
          <a:r>
            <a:rPr lang="en-US" sz="2200" dirty="0" smtClean="0"/>
            <a:t>Over etching </a:t>
          </a:r>
          <a:endParaRPr lang="en-US" sz="2200" dirty="0"/>
        </a:p>
      </dgm:t>
    </dgm:pt>
    <dgm:pt modelId="{D2E9AA6D-B911-419F-B5BC-928DDD1F4E97}" type="parTrans" cxnId="{1F20A49F-BD89-4EFB-9280-FCBAEBB90B26}">
      <dgm:prSet/>
      <dgm:spPr/>
      <dgm:t>
        <a:bodyPr/>
        <a:lstStyle/>
        <a:p>
          <a:endParaRPr lang="en-US" sz="2200"/>
        </a:p>
      </dgm:t>
    </dgm:pt>
    <dgm:pt modelId="{5C1ACC88-DCEE-48C7-B1DD-DB2D7844BE1B}" type="sibTrans" cxnId="{1F20A49F-BD89-4EFB-9280-FCBAEBB90B26}">
      <dgm:prSet/>
      <dgm:spPr/>
      <dgm:t>
        <a:bodyPr/>
        <a:lstStyle/>
        <a:p>
          <a:endParaRPr lang="en-US" sz="2200"/>
        </a:p>
      </dgm:t>
    </dgm:pt>
    <dgm:pt modelId="{9EEB4356-405C-4DB3-BBB3-DE466714BAB9}">
      <dgm:prSet custT="1"/>
      <dgm:spPr/>
      <dgm:t>
        <a:bodyPr/>
        <a:lstStyle/>
        <a:p>
          <a:r>
            <a:rPr lang="en-US" sz="2200" dirty="0" smtClean="0"/>
            <a:t>Collapse of collagen –air drying  </a:t>
          </a:r>
        </a:p>
      </dgm:t>
    </dgm:pt>
    <dgm:pt modelId="{97175FBF-7340-4EE1-B670-050F2730D167}" type="parTrans" cxnId="{58FB0A64-D2BE-455C-84E6-893F39B4541F}">
      <dgm:prSet/>
      <dgm:spPr/>
      <dgm:t>
        <a:bodyPr/>
        <a:lstStyle/>
        <a:p>
          <a:endParaRPr lang="en-US" sz="2200"/>
        </a:p>
      </dgm:t>
    </dgm:pt>
    <dgm:pt modelId="{6CB22EEE-5611-4746-BD02-FE198D62AE7E}" type="sibTrans" cxnId="{58FB0A64-D2BE-455C-84E6-893F39B4541F}">
      <dgm:prSet/>
      <dgm:spPr/>
      <dgm:t>
        <a:bodyPr/>
        <a:lstStyle/>
        <a:p>
          <a:endParaRPr lang="en-US" sz="2200"/>
        </a:p>
      </dgm:t>
    </dgm:pt>
    <dgm:pt modelId="{A1FA3070-BB3A-40BE-96A8-7F56DF2F01DB}">
      <dgm:prSet custT="1"/>
      <dgm:spPr/>
      <dgm:t>
        <a:bodyPr/>
        <a:lstStyle/>
        <a:p>
          <a:r>
            <a:rPr lang="en-US" sz="2200" dirty="0" smtClean="0"/>
            <a:t>acidic </a:t>
          </a:r>
          <a:r>
            <a:rPr lang="en-US" sz="2200" dirty="0" err="1" smtClean="0"/>
            <a:t>denaturation</a:t>
          </a:r>
          <a:r>
            <a:rPr lang="en-US" sz="2200" dirty="0" smtClean="0"/>
            <a:t> </a:t>
          </a:r>
        </a:p>
      </dgm:t>
    </dgm:pt>
    <dgm:pt modelId="{44D4B37C-BFE5-4A69-A363-648B389B7EB8}" type="parTrans" cxnId="{D0F0CBD8-241F-45E3-B937-91808DC16412}">
      <dgm:prSet/>
      <dgm:spPr/>
      <dgm:t>
        <a:bodyPr/>
        <a:lstStyle/>
        <a:p>
          <a:endParaRPr lang="en-US" sz="2200"/>
        </a:p>
      </dgm:t>
    </dgm:pt>
    <dgm:pt modelId="{3C5489AE-9001-41BB-9482-249D8893DFDD}" type="sibTrans" cxnId="{D0F0CBD8-241F-45E3-B937-91808DC16412}">
      <dgm:prSet/>
      <dgm:spPr/>
      <dgm:t>
        <a:bodyPr/>
        <a:lstStyle/>
        <a:p>
          <a:endParaRPr lang="en-US" sz="2200"/>
        </a:p>
      </dgm:t>
    </dgm:pt>
    <dgm:pt modelId="{B9C3909E-34BD-4D3D-A489-E33070D40491}">
      <dgm:prSet custT="1"/>
      <dgm:spPr/>
      <dgm:t>
        <a:bodyPr/>
        <a:lstStyle/>
        <a:p>
          <a:r>
            <a:rPr lang="en-US" sz="2200" dirty="0" smtClean="0"/>
            <a:t>Retained water </a:t>
          </a:r>
        </a:p>
      </dgm:t>
    </dgm:pt>
    <dgm:pt modelId="{E26F8FAF-465A-4177-B6C7-902E1F81E76B}" type="parTrans" cxnId="{0481DCC8-E4D7-46B0-AD7B-8F8481BD96AD}">
      <dgm:prSet/>
      <dgm:spPr/>
      <dgm:t>
        <a:bodyPr/>
        <a:lstStyle/>
        <a:p>
          <a:endParaRPr lang="en-US" sz="2200"/>
        </a:p>
      </dgm:t>
    </dgm:pt>
    <dgm:pt modelId="{1DDCD59C-5DB2-44FE-B18C-736E79A30C94}" type="sibTrans" cxnId="{0481DCC8-E4D7-46B0-AD7B-8F8481BD96AD}">
      <dgm:prSet/>
      <dgm:spPr/>
      <dgm:t>
        <a:bodyPr/>
        <a:lstStyle/>
        <a:p>
          <a:endParaRPr lang="en-US" sz="2200"/>
        </a:p>
      </dgm:t>
    </dgm:pt>
    <dgm:pt modelId="{9593EBD5-AEB1-434A-8CFA-FB8B97DBAF38}">
      <dgm:prSet custT="1"/>
      <dgm:spPr/>
      <dgm:t>
        <a:bodyPr/>
        <a:lstStyle/>
        <a:p>
          <a:r>
            <a:rPr lang="en-US" sz="2200" dirty="0" smtClean="0"/>
            <a:t>Poor polymerization</a:t>
          </a:r>
        </a:p>
      </dgm:t>
    </dgm:pt>
    <dgm:pt modelId="{FB12C4DE-2B0E-47D3-8107-52744E9A9DDD}" type="parTrans" cxnId="{3C65ECC0-8D66-4328-9136-80493F0B6E71}">
      <dgm:prSet/>
      <dgm:spPr/>
      <dgm:t>
        <a:bodyPr/>
        <a:lstStyle/>
        <a:p>
          <a:endParaRPr lang="en-US" sz="2200"/>
        </a:p>
      </dgm:t>
    </dgm:pt>
    <dgm:pt modelId="{6A08A40F-8B07-4BC0-843E-FFEC1561E4E4}" type="sibTrans" cxnId="{3C65ECC0-8D66-4328-9136-80493F0B6E71}">
      <dgm:prSet/>
      <dgm:spPr/>
      <dgm:t>
        <a:bodyPr/>
        <a:lstStyle/>
        <a:p>
          <a:endParaRPr lang="en-US" sz="2200"/>
        </a:p>
      </dgm:t>
    </dgm:pt>
    <dgm:pt modelId="{39C3A98D-DDE5-4768-B803-AADEBDE15734}">
      <dgm:prSet custT="1"/>
      <dgm:spPr/>
      <dgm:t>
        <a:bodyPr/>
        <a:lstStyle/>
        <a:p>
          <a:r>
            <a:rPr lang="en-US" sz="2200" dirty="0" smtClean="0"/>
            <a:t>Phase separation. </a:t>
          </a:r>
        </a:p>
      </dgm:t>
    </dgm:pt>
    <dgm:pt modelId="{51D64E27-D73B-4F7A-9713-C2032BD7BBC1}" type="parTrans" cxnId="{420F088A-6073-4F28-B518-08686AC6EF5E}">
      <dgm:prSet/>
      <dgm:spPr/>
      <dgm:t>
        <a:bodyPr/>
        <a:lstStyle/>
        <a:p>
          <a:endParaRPr lang="en-US" sz="2200"/>
        </a:p>
      </dgm:t>
    </dgm:pt>
    <dgm:pt modelId="{933745B5-31E8-466C-A361-6FFF6EB4A846}" type="sibTrans" cxnId="{420F088A-6073-4F28-B518-08686AC6EF5E}">
      <dgm:prSet/>
      <dgm:spPr/>
      <dgm:t>
        <a:bodyPr/>
        <a:lstStyle/>
        <a:p>
          <a:endParaRPr lang="en-US" sz="2200"/>
        </a:p>
      </dgm:t>
    </dgm:pt>
    <dgm:pt modelId="{25EF0A72-061C-41BF-916D-2F33A4E54CDC}" type="pres">
      <dgm:prSet presAssocID="{F3194D0E-D54E-4C72-94D2-B5DAE8196382}" presName="diagram" presStyleCnt="0">
        <dgm:presLayoutVars>
          <dgm:dir/>
          <dgm:resizeHandles val="exact"/>
        </dgm:presLayoutVars>
      </dgm:prSet>
      <dgm:spPr/>
      <dgm:t>
        <a:bodyPr/>
        <a:lstStyle/>
        <a:p>
          <a:endParaRPr lang="en-US"/>
        </a:p>
      </dgm:t>
    </dgm:pt>
    <dgm:pt modelId="{0D2822AA-4654-4DBE-9739-3D348EF6937D}" type="pres">
      <dgm:prSet presAssocID="{B25EAC8A-C026-4D4D-88E1-C65201760E5F}" presName="node" presStyleLbl="node1" presStyleIdx="0" presStyleCnt="6">
        <dgm:presLayoutVars>
          <dgm:bulletEnabled val="1"/>
        </dgm:presLayoutVars>
      </dgm:prSet>
      <dgm:spPr/>
      <dgm:t>
        <a:bodyPr/>
        <a:lstStyle/>
        <a:p>
          <a:endParaRPr lang="en-US"/>
        </a:p>
      </dgm:t>
    </dgm:pt>
    <dgm:pt modelId="{5539A202-4AD8-4DBC-B14B-92326A1CBC82}" type="pres">
      <dgm:prSet presAssocID="{5C1ACC88-DCEE-48C7-B1DD-DB2D7844BE1B}" presName="sibTrans" presStyleCnt="0"/>
      <dgm:spPr/>
    </dgm:pt>
    <dgm:pt modelId="{F7FB2B8B-FDC5-403D-814A-6CB2D04F2D84}" type="pres">
      <dgm:prSet presAssocID="{9EEB4356-405C-4DB3-BBB3-DE466714BAB9}" presName="node" presStyleLbl="node1" presStyleIdx="1" presStyleCnt="6">
        <dgm:presLayoutVars>
          <dgm:bulletEnabled val="1"/>
        </dgm:presLayoutVars>
      </dgm:prSet>
      <dgm:spPr/>
      <dgm:t>
        <a:bodyPr/>
        <a:lstStyle/>
        <a:p>
          <a:endParaRPr lang="en-US"/>
        </a:p>
      </dgm:t>
    </dgm:pt>
    <dgm:pt modelId="{B59CEA91-5C34-4F5B-9FC7-9AF1F957DCE1}" type="pres">
      <dgm:prSet presAssocID="{6CB22EEE-5611-4746-BD02-FE198D62AE7E}" presName="sibTrans" presStyleCnt="0"/>
      <dgm:spPr/>
    </dgm:pt>
    <dgm:pt modelId="{721C83DA-E5EA-4437-9979-0BFDAC663DBE}" type="pres">
      <dgm:prSet presAssocID="{A1FA3070-BB3A-40BE-96A8-7F56DF2F01DB}" presName="node" presStyleLbl="node1" presStyleIdx="2" presStyleCnt="6">
        <dgm:presLayoutVars>
          <dgm:bulletEnabled val="1"/>
        </dgm:presLayoutVars>
      </dgm:prSet>
      <dgm:spPr/>
      <dgm:t>
        <a:bodyPr/>
        <a:lstStyle/>
        <a:p>
          <a:endParaRPr lang="en-US"/>
        </a:p>
      </dgm:t>
    </dgm:pt>
    <dgm:pt modelId="{1DF085A5-31A0-42CB-9715-7CCF13BE58F1}" type="pres">
      <dgm:prSet presAssocID="{3C5489AE-9001-41BB-9482-249D8893DFDD}" presName="sibTrans" presStyleCnt="0"/>
      <dgm:spPr/>
    </dgm:pt>
    <dgm:pt modelId="{E721364F-716B-468F-A64C-9CE27EE3B3B9}" type="pres">
      <dgm:prSet presAssocID="{B9C3909E-34BD-4D3D-A489-E33070D40491}" presName="node" presStyleLbl="node1" presStyleIdx="3" presStyleCnt="6">
        <dgm:presLayoutVars>
          <dgm:bulletEnabled val="1"/>
        </dgm:presLayoutVars>
      </dgm:prSet>
      <dgm:spPr/>
      <dgm:t>
        <a:bodyPr/>
        <a:lstStyle/>
        <a:p>
          <a:endParaRPr lang="en-US"/>
        </a:p>
      </dgm:t>
    </dgm:pt>
    <dgm:pt modelId="{7BFC7409-AFF8-4028-B554-688ED23836CC}" type="pres">
      <dgm:prSet presAssocID="{1DDCD59C-5DB2-44FE-B18C-736E79A30C94}" presName="sibTrans" presStyleCnt="0"/>
      <dgm:spPr/>
    </dgm:pt>
    <dgm:pt modelId="{6A51C0F7-8655-4E3A-9407-044E8B56340A}" type="pres">
      <dgm:prSet presAssocID="{9593EBD5-AEB1-434A-8CFA-FB8B97DBAF38}" presName="node" presStyleLbl="node1" presStyleIdx="4" presStyleCnt="6">
        <dgm:presLayoutVars>
          <dgm:bulletEnabled val="1"/>
        </dgm:presLayoutVars>
      </dgm:prSet>
      <dgm:spPr/>
      <dgm:t>
        <a:bodyPr/>
        <a:lstStyle/>
        <a:p>
          <a:endParaRPr lang="en-US"/>
        </a:p>
      </dgm:t>
    </dgm:pt>
    <dgm:pt modelId="{ACD7ED19-27BF-44A7-9D4D-6E665B211D73}" type="pres">
      <dgm:prSet presAssocID="{6A08A40F-8B07-4BC0-843E-FFEC1561E4E4}" presName="sibTrans" presStyleCnt="0"/>
      <dgm:spPr/>
    </dgm:pt>
    <dgm:pt modelId="{91582E52-B96C-46F8-B734-48306878757E}" type="pres">
      <dgm:prSet presAssocID="{39C3A98D-DDE5-4768-B803-AADEBDE15734}" presName="node" presStyleLbl="node1" presStyleIdx="5" presStyleCnt="6">
        <dgm:presLayoutVars>
          <dgm:bulletEnabled val="1"/>
        </dgm:presLayoutVars>
      </dgm:prSet>
      <dgm:spPr/>
      <dgm:t>
        <a:bodyPr/>
        <a:lstStyle/>
        <a:p>
          <a:endParaRPr lang="en-US"/>
        </a:p>
      </dgm:t>
    </dgm:pt>
  </dgm:ptLst>
  <dgm:cxnLst>
    <dgm:cxn modelId="{3C65ECC0-8D66-4328-9136-80493F0B6E71}" srcId="{F3194D0E-D54E-4C72-94D2-B5DAE8196382}" destId="{9593EBD5-AEB1-434A-8CFA-FB8B97DBAF38}" srcOrd="4" destOrd="0" parTransId="{FB12C4DE-2B0E-47D3-8107-52744E9A9DDD}" sibTransId="{6A08A40F-8B07-4BC0-843E-FFEC1561E4E4}"/>
    <dgm:cxn modelId="{58FB0A64-D2BE-455C-84E6-893F39B4541F}" srcId="{F3194D0E-D54E-4C72-94D2-B5DAE8196382}" destId="{9EEB4356-405C-4DB3-BBB3-DE466714BAB9}" srcOrd="1" destOrd="0" parTransId="{97175FBF-7340-4EE1-B670-050F2730D167}" sibTransId="{6CB22EEE-5611-4746-BD02-FE198D62AE7E}"/>
    <dgm:cxn modelId="{1698286B-F21E-4CF2-B6E9-782FBF2D1DAE}" type="presOf" srcId="{39C3A98D-DDE5-4768-B803-AADEBDE15734}" destId="{91582E52-B96C-46F8-B734-48306878757E}" srcOrd="0" destOrd="0" presId="urn:microsoft.com/office/officeart/2005/8/layout/default#7"/>
    <dgm:cxn modelId="{9A0C11AC-1E7A-4F81-AE09-B9AA862F061E}" type="presOf" srcId="{9EEB4356-405C-4DB3-BBB3-DE466714BAB9}" destId="{F7FB2B8B-FDC5-403D-814A-6CB2D04F2D84}" srcOrd="0" destOrd="0" presId="urn:microsoft.com/office/officeart/2005/8/layout/default#7"/>
    <dgm:cxn modelId="{1F20A49F-BD89-4EFB-9280-FCBAEBB90B26}" srcId="{F3194D0E-D54E-4C72-94D2-B5DAE8196382}" destId="{B25EAC8A-C026-4D4D-88E1-C65201760E5F}" srcOrd="0" destOrd="0" parTransId="{D2E9AA6D-B911-419F-B5BC-928DDD1F4E97}" sibTransId="{5C1ACC88-DCEE-48C7-B1DD-DB2D7844BE1B}"/>
    <dgm:cxn modelId="{420F088A-6073-4F28-B518-08686AC6EF5E}" srcId="{F3194D0E-D54E-4C72-94D2-B5DAE8196382}" destId="{39C3A98D-DDE5-4768-B803-AADEBDE15734}" srcOrd="5" destOrd="0" parTransId="{51D64E27-D73B-4F7A-9713-C2032BD7BBC1}" sibTransId="{933745B5-31E8-466C-A361-6FFF6EB4A846}"/>
    <dgm:cxn modelId="{B9AE43F1-3F94-48CE-B65C-D9496B01F4D7}" type="presOf" srcId="{9593EBD5-AEB1-434A-8CFA-FB8B97DBAF38}" destId="{6A51C0F7-8655-4E3A-9407-044E8B56340A}" srcOrd="0" destOrd="0" presId="urn:microsoft.com/office/officeart/2005/8/layout/default#7"/>
    <dgm:cxn modelId="{0481DCC8-E4D7-46B0-AD7B-8F8481BD96AD}" srcId="{F3194D0E-D54E-4C72-94D2-B5DAE8196382}" destId="{B9C3909E-34BD-4D3D-A489-E33070D40491}" srcOrd="3" destOrd="0" parTransId="{E26F8FAF-465A-4177-B6C7-902E1F81E76B}" sibTransId="{1DDCD59C-5DB2-44FE-B18C-736E79A30C94}"/>
    <dgm:cxn modelId="{7CFD67DD-A171-4957-ABF8-1F8B6142A40A}" type="presOf" srcId="{F3194D0E-D54E-4C72-94D2-B5DAE8196382}" destId="{25EF0A72-061C-41BF-916D-2F33A4E54CDC}" srcOrd="0" destOrd="0" presId="urn:microsoft.com/office/officeart/2005/8/layout/default#7"/>
    <dgm:cxn modelId="{22E95176-D0B9-4E12-8809-7B57AD5668A4}" type="presOf" srcId="{B9C3909E-34BD-4D3D-A489-E33070D40491}" destId="{E721364F-716B-468F-A64C-9CE27EE3B3B9}" srcOrd="0" destOrd="0" presId="urn:microsoft.com/office/officeart/2005/8/layout/default#7"/>
    <dgm:cxn modelId="{F8B7AE94-597E-44F7-8080-97A2BF47EE4D}" type="presOf" srcId="{A1FA3070-BB3A-40BE-96A8-7F56DF2F01DB}" destId="{721C83DA-E5EA-4437-9979-0BFDAC663DBE}" srcOrd="0" destOrd="0" presId="urn:microsoft.com/office/officeart/2005/8/layout/default#7"/>
    <dgm:cxn modelId="{D0F0CBD8-241F-45E3-B937-91808DC16412}" srcId="{F3194D0E-D54E-4C72-94D2-B5DAE8196382}" destId="{A1FA3070-BB3A-40BE-96A8-7F56DF2F01DB}" srcOrd="2" destOrd="0" parTransId="{44D4B37C-BFE5-4A69-A363-648B389B7EB8}" sibTransId="{3C5489AE-9001-41BB-9482-249D8893DFDD}"/>
    <dgm:cxn modelId="{88504573-B396-43B2-9C09-1B2E43D68903}" type="presOf" srcId="{B25EAC8A-C026-4D4D-88E1-C65201760E5F}" destId="{0D2822AA-4654-4DBE-9739-3D348EF6937D}" srcOrd="0" destOrd="0" presId="urn:microsoft.com/office/officeart/2005/8/layout/default#7"/>
    <dgm:cxn modelId="{81FA9D04-207C-4844-995B-CE2C624514CB}" type="presParOf" srcId="{25EF0A72-061C-41BF-916D-2F33A4E54CDC}" destId="{0D2822AA-4654-4DBE-9739-3D348EF6937D}" srcOrd="0" destOrd="0" presId="urn:microsoft.com/office/officeart/2005/8/layout/default#7"/>
    <dgm:cxn modelId="{DF3B19C1-04DA-407E-8BB6-1DC732D54920}" type="presParOf" srcId="{25EF0A72-061C-41BF-916D-2F33A4E54CDC}" destId="{5539A202-4AD8-4DBC-B14B-92326A1CBC82}" srcOrd="1" destOrd="0" presId="urn:microsoft.com/office/officeart/2005/8/layout/default#7"/>
    <dgm:cxn modelId="{0652E55F-C3D3-476B-85FA-A6BC15ADC930}" type="presParOf" srcId="{25EF0A72-061C-41BF-916D-2F33A4E54CDC}" destId="{F7FB2B8B-FDC5-403D-814A-6CB2D04F2D84}" srcOrd="2" destOrd="0" presId="urn:microsoft.com/office/officeart/2005/8/layout/default#7"/>
    <dgm:cxn modelId="{8B6F7442-0B34-4513-827C-13BBD36295A7}" type="presParOf" srcId="{25EF0A72-061C-41BF-916D-2F33A4E54CDC}" destId="{B59CEA91-5C34-4F5B-9FC7-9AF1F957DCE1}" srcOrd="3" destOrd="0" presId="urn:microsoft.com/office/officeart/2005/8/layout/default#7"/>
    <dgm:cxn modelId="{2064B97D-8005-4571-9CDB-9E509AFD81DD}" type="presParOf" srcId="{25EF0A72-061C-41BF-916D-2F33A4E54CDC}" destId="{721C83DA-E5EA-4437-9979-0BFDAC663DBE}" srcOrd="4" destOrd="0" presId="urn:microsoft.com/office/officeart/2005/8/layout/default#7"/>
    <dgm:cxn modelId="{D5F887B2-BF12-4411-AE85-D272BFB0A7A0}" type="presParOf" srcId="{25EF0A72-061C-41BF-916D-2F33A4E54CDC}" destId="{1DF085A5-31A0-42CB-9715-7CCF13BE58F1}" srcOrd="5" destOrd="0" presId="urn:microsoft.com/office/officeart/2005/8/layout/default#7"/>
    <dgm:cxn modelId="{BE4F73E2-49B3-4543-8EC3-11BE091901DD}" type="presParOf" srcId="{25EF0A72-061C-41BF-916D-2F33A4E54CDC}" destId="{E721364F-716B-468F-A64C-9CE27EE3B3B9}" srcOrd="6" destOrd="0" presId="urn:microsoft.com/office/officeart/2005/8/layout/default#7"/>
    <dgm:cxn modelId="{C6F55CC7-E8BC-4B9A-9653-AFAFFAB9B076}" type="presParOf" srcId="{25EF0A72-061C-41BF-916D-2F33A4E54CDC}" destId="{7BFC7409-AFF8-4028-B554-688ED23836CC}" srcOrd="7" destOrd="0" presId="urn:microsoft.com/office/officeart/2005/8/layout/default#7"/>
    <dgm:cxn modelId="{A5121ACB-F724-4919-8A23-A22E2FB032C7}" type="presParOf" srcId="{25EF0A72-061C-41BF-916D-2F33A4E54CDC}" destId="{6A51C0F7-8655-4E3A-9407-044E8B56340A}" srcOrd="8" destOrd="0" presId="urn:microsoft.com/office/officeart/2005/8/layout/default#7"/>
    <dgm:cxn modelId="{13DE59E1-DBD5-45F6-A49A-86215FC3ECD2}" type="presParOf" srcId="{25EF0A72-061C-41BF-916D-2F33A4E54CDC}" destId="{ACD7ED19-27BF-44A7-9D4D-6E665B211D73}" srcOrd="9" destOrd="0" presId="urn:microsoft.com/office/officeart/2005/8/layout/default#7"/>
    <dgm:cxn modelId="{3839620B-77D9-4188-85DA-31A10CDC6010}" type="presParOf" srcId="{25EF0A72-061C-41BF-916D-2F33A4E54CDC}" destId="{91582E52-B96C-46F8-B734-48306878757E}" srcOrd="10" destOrd="0" presId="urn:microsoft.com/office/officeart/2005/8/layout/default#7"/>
  </dgm:cxnLst>
  <dgm:bg/>
  <dgm:whole/>
</dgm:dataModel>
</file>

<file path=ppt/diagrams/data32.xml><?xml version="1.0" encoding="utf-8"?>
<dgm:dataModel xmlns:dgm="http://schemas.openxmlformats.org/drawingml/2006/diagram" xmlns:a="http://schemas.openxmlformats.org/drawingml/2006/main">
  <dgm:ptLst>
    <dgm:pt modelId="{5064D065-6AFE-4CFA-A364-996A646414D0}" type="doc">
      <dgm:prSet loTypeId="urn:microsoft.com/office/officeart/2005/8/layout/arrow5" loCatId="process" qsTypeId="urn:microsoft.com/office/officeart/2005/8/quickstyle/simple3" qsCatId="simple" csTypeId="urn:microsoft.com/office/officeart/2005/8/colors/colorful3" csCatId="colorful" phldr="1"/>
      <dgm:spPr/>
      <dgm:t>
        <a:bodyPr/>
        <a:lstStyle/>
        <a:p>
          <a:endParaRPr lang="en-US"/>
        </a:p>
      </dgm:t>
    </dgm:pt>
    <dgm:pt modelId="{32AB3ACD-6C97-417F-B40E-06564091E309}">
      <dgm:prSet phldrT="[Text]"/>
      <dgm:spPr/>
      <dgm:t>
        <a:bodyPr/>
        <a:lstStyle/>
        <a:p>
          <a:r>
            <a:rPr lang="en-US" dirty="0" smtClean="0"/>
            <a:t>Seen under SEM. </a:t>
          </a:r>
          <a:endParaRPr lang="en-US" dirty="0"/>
        </a:p>
      </dgm:t>
    </dgm:pt>
    <dgm:pt modelId="{A32B37C7-8787-4379-ACA8-8E5BD672A8E9}" type="parTrans" cxnId="{F7219F14-18B9-4FA4-932E-C25656F84EF1}">
      <dgm:prSet/>
      <dgm:spPr/>
      <dgm:t>
        <a:bodyPr/>
        <a:lstStyle/>
        <a:p>
          <a:endParaRPr lang="en-US"/>
        </a:p>
      </dgm:t>
    </dgm:pt>
    <dgm:pt modelId="{C764622D-C5B0-4DBC-BF15-15DDA9344A97}" type="sibTrans" cxnId="{F7219F14-18B9-4FA4-932E-C25656F84EF1}">
      <dgm:prSet/>
      <dgm:spPr/>
      <dgm:t>
        <a:bodyPr/>
        <a:lstStyle/>
        <a:p>
          <a:endParaRPr lang="en-US"/>
        </a:p>
      </dgm:t>
    </dgm:pt>
    <dgm:pt modelId="{929A43B1-ECE1-4046-86A8-CE8234011979}">
      <dgm:prSet/>
      <dgm:spPr/>
      <dgm:t>
        <a:bodyPr/>
        <a:lstStyle/>
        <a:p>
          <a:r>
            <a:rPr lang="en-US" dirty="0" smtClean="0"/>
            <a:t>Detected  using silver nitrate (50% aqueous solution)</a:t>
          </a:r>
        </a:p>
      </dgm:t>
    </dgm:pt>
    <dgm:pt modelId="{FFE84E4D-02CF-44BF-8642-DE0ADF7FF84D}" type="parTrans" cxnId="{8DC2E98F-F616-406D-A9F4-86E263441E8F}">
      <dgm:prSet/>
      <dgm:spPr/>
      <dgm:t>
        <a:bodyPr/>
        <a:lstStyle/>
        <a:p>
          <a:endParaRPr lang="en-US"/>
        </a:p>
      </dgm:t>
    </dgm:pt>
    <dgm:pt modelId="{A2E74507-6296-4BED-BD7F-ADEEE1AAFC11}" type="sibTrans" cxnId="{8DC2E98F-F616-406D-A9F4-86E263441E8F}">
      <dgm:prSet/>
      <dgm:spPr/>
      <dgm:t>
        <a:bodyPr/>
        <a:lstStyle/>
        <a:p>
          <a:endParaRPr lang="en-US"/>
        </a:p>
      </dgm:t>
    </dgm:pt>
    <dgm:pt modelId="{AE136686-5C0E-40F2-9384-73DCABA52336}" type="pres">
      <dgm:prSet presAssocID="{5064D065-6AFE-4CFA-A364-996A646414D0}" presName="diagram" presStyleCnt="0">
        <dgm:presLayoutVars>
          <dgm:dir/>
          <dgm:resizeHandles val="exact"/>
        </dgm:presLayoutVars>
      </dgm:prSet>
      <dgm:spPr/>
      <dgm:t>
        <a:bodyPr/>
        <a:lstStyle/>
        <a:p>
          <a:endParaRPr lang="en-US"/>
        </a:p>
      </dgm:t>
    </dgm:pt>
    <dgm:pt modelId="{7DAC3F2F-66E5-4B26-A58F-807FF32D90E6}" type="pres">
      <dgm:prSet presAssocID="{32AB3ACD-6C97-417F-B40E-06564091E309}" presName="arrow" presStyleLbl="node1" presStyleIdx="0" presStyleCnt="2">
        <dgm:presLayoutVars>
          <dgm:bulletEnabled val="1"/>
        </dgm:presLayoutVars>
      </dgm:prSet>
      <dgm:spPr/>
      <dgm:t>
        <a:bodyPr/>
        <a:lstStyle/>
        <a:p>
          <a:endParaRPr lang="en-US"/>
        </a:p>
      </dgm:t>
    </dgm:pt>
    <dgm:pt modelId="{81C743E4-31FE-49D4-A22D-BFFCB9B36586}" type="pres">
      <dgm:prSet presAssocID="{929A43B1-ECE1-4046-86A8-CE8234011979}" presName="arrow" presStyleLbl="node1" presStyleIdx="1" presStyleCnt="2">
        <dgm:presLayoutVars>
          <dgm:bulletEnabled val="1"/>
        </dgm:presLayoutVars>
      </dgm:prSet>
      <dgm:spPr/>
      <dgm:t>
        <a:bodyPr/>
        <a:lstStyle/>
        <a:p>
          <a:endParaRPr lang="en-US"/>
        </a:p>
      </dgm:t>
    </dgm:pt>
  </dgm:ptLst>
  <dgm:cxnLst>
    <dgm:cxn modelId="{8DC2E98F-F616-406D-A9F4-86E263441E8F}" srcId="{5064D065-6AFE-4CFA-A364-996A646414D0}" destId="{929A43B1-ECE1-4046-86A8-CE8234011979}" srcOrd="1" destOrd="0" parTransId="{FFE84E4D-02CF-44BF-8642-DE0ADF7FF84D}" sibTransId="{A2E74507-6296-4BED-BD7F-ADEEE1AAFC11}"/>
    <dgm:cxn modelId="{53FDD62F-0529-48A8-9273-9590A4E4948C}" type="presOf" srcId="{32AB3ACD-6C97-417F-B40E-06564091E309}" destId="{7DAC3F2F-66E5-4B26-A58F-807FF32D90E6}" srcOrd="0" destOrd="0" presId="urn:microsoft.com/office/officeart/2005/8/layout/arrow5"/>
    <dgm:cxn modelId="{F7219F14-18B9-4FA4-932E-C25656F84EF1}" srcId="{5064D065-6AFE-4CFA-A364-996A646414D0}" destId="{32AB3ACD-6C97-417F-B40E-06564091E309}" srcOrd="0" destOrd="0" parTransId="{A32B37C7-8787-4379-ACA8-8E5BD672A8E9}" sibTransId="{C764622D-C5B0-4DBC-BF15-15DDA9344A97}"/>
    <dgm:cxn modelId="{FD5570B0-D90B-4105-9F47-1A1AF01E4234}" type="presOf" srcId="{929A43B1-ECE1-4046-86A8-CE8234011979}" destId="{81C743E4-31FE-49D4-A22D-BFFCB9B36586}" srcOrd="0" destOrd="0" presId="urn:microsoft.com/office/officeart/2005/8/layout/arrow5"/>
    <dgm:cxn modelId="{5AE0A5CB-7B2D-47F5-A59E-606EF269EAF3}" type="presOf" srcId="{5064D065-6AFE-4CFA-A364-996A646414D0}" destId="{AE136686-5C0E-40F2-9384-73DCABA52336}" srcOrd="0" destOrd="0" presId="urn:microsoft.com/office/officeart/2005/8/layout/arrow5"/>
    <dgm:cxn modelId="{C2C74A5F-0C04-48BA-B4B5-2AD989277E29}" type="presParOf" srcId="{AE136686-5C0E-40F2-9384-73DCABA52336}" destId="{7DAC3F2F-66E5-4B26-A58F-807FF32D90E6}" srcOrd="0" destOrd="0" presId="urn:microsoft.com/office/officeart/2005/8/layout/arrow5"/>
    <dgm:cxn modelId="{BFC2F9D8-B48B-4969-8761-DE7737F36F59}" type="presParOf" srcId="{AE136686-5C0E-40F2-9384-73DCABA52336}" destId="{81C743E4-31FE-49D4-A22D-BFFCB9B36586}" srcOrd="1" destOrd="0" presId="urn:microsoft.com/office/officeart/2005/8/layout/arrow5"/>
  </dgm:cxnLst>
  <dgm:bg/>
  <dgm:whole/>
</dgm:dataModel>
</file>

<file path=ppt/diagrams/data33.xml><?xml version="1.0" encoding="utf-8"?>
<dgm:dataModel xmlns:dgm="http://schemas.openxmlformats.org/drawingml/2006/diagram" xmlns:a="http://schemas.openxmlformats.org/drawingml/2006/main">
  <dgm:ptLst>
    <dgm:pt modelId="{21C046E7-80CF-4096-8620-6FCE6C4F1395}" type="doc">
      <dgm:prSet loTypeId="urn:microsoft.com/office/officeart/2005/8/layout/hList1" loCatId="list" qsTypeId="urn:microsoft.com/office/officeart/2005/8/quickstyle/simple3" qsCatId="simple" csTypeId="urn:microsoft.com/office/officeart/2005/8/colors/colorful4" csCatId="colorful" phldr="1"/>
      <dgm:spPr/>
      <dgm:t>
        <a:bodyPr/>
        <a:lstStyle/>
        <a:p>
          <a:endParaRPr lang="en-US"/>
        </a:p>
      </dgm:t>
    </dgm:pt>
    <dgm:pt modelId="{78EF5DE5-6A48-4C08-BD15-9A20F02695D4}">
      <dgm:prSet phldrT="[Text]" custT="1"/>
      <dgm:spPr/>
      <dgm:t>
        <a:bodyPr/>
        <a:lstStyle/>
        <a:p>
          <a:r>
            <a:rPr lang="en-US" sz="2200" dirty="0" smtClean="0"/>
            <a:t>Spotted pattern</a:t>
          </a:r>
          <a:endParaRPr lang="en-US" sz="2200" dirty="0"/>
        </a:p>
      </dgm:t>
    </dgm:pt>
    <dgm:pt modelId="{19C57BA7-924C-43BC-B0F4-21B7CF6AB8E2}" type="parTrans" cxnId="{E5237DA7-8F6A-4570-B736-792D6B78394A}">
      <dgm:prSet/>
      <dgm:spPr/>
      <dgm:t>
        <a:bodyPr/>
        <a:lstStyle/>
        <a:p>
          <a:endParaRPr lang="en-US"/>
        </a:p>
      </dgm:t>
    </dgm:pt>
    <dgm:pt modelId="{B72B83F6-5CC2-4D41-AC35-0277623928EA}" type="sibTrans" cxnId="{E5237DA7-8F6A-4570-B736-792D6B78394A}">
      <dgm:prSet/>
      <dgm:spPr/>
      <dgm:t>
        <a:bodyPr/>
        <a:lstStyle/>
        <a:p>
          <a:endParaRPr lang="en-US"/>
        </a:p>
      </dgm:t>
    </dgm:pt>
    <dgm:pt modelId="{ACE87B8F-A050-4889-91B7-B9D1BE462855}">
      <dgm:prSet phldrT="[Text]" custT="1"/>
      <dgm:spPr/>
      <dgm:t>
        <a:bodyPr/>
        <a:lstStyle/>
        <a:p>
          <a:r>
            <a:rPr lang="en-US" sz="2200" dirty="0" smtClean="0"/>
            <a:t>Reticular pattern</a:t>
          </a:r>
          <a:endParaRPr lang="en-US" sz="2200" dirty="0"/>
        </a:p>
      </dgm:t>
    </dgm:pt>
    <dgm:pt modelId="{7BDB476D-3BD9-42B2-988A-29D204FFFCC8}" type="parTrans" cxnId="{938C24DF-5F53-4B3E-A8CC-0DAC669F1C36}">
      <dgm:prSet/>
      <dgm:spPr/>
      <dgm:t>
        <a:bodyPr/>
        <a:lstStyle/>
        <a:p>
          <a:endParaRPr lang="en-US"/>
        </a:p>
      </dgm:t>
    </dgm:pt>
    <dgm:pt modelId="{9A079237-B4C6-439D-AEFB-A675E07F7B7E}" type="sibTrans" cxnId="{938C24DF-5F53-4B3E-A8CC-0DAC669F1C36}">
      <dgm:prSet/>
      <dgm:spPr/>
      <dgm:t>
        <a:bodyPr/>
        <a:lstStyle/>
        <a:p>
          <a:endParaRPr lang="en-US"/>
        </a:p>
      </dgm:t>
    </dgm:pt>
    <dgm:pt modelId="{C0145043-12E5-42A7-81BE-A3CFEFE7057B}">
      <dgm:prSet phldrT="[Text]" custT="1"/>
      <dgm:spPr/>
      <dgm:t>
        <a:bodyPr/>
        <a:lstStyle/>
        <a:p>
          <a:r>
            <a:rPr lang="en-US" sz="2200" dirty="0" smtClean="0"/>
            <a:t>Hybrid layer of self etch adhesives</a:t>
          </a:r>
          <a:endParaRPr lang="en-US" sz="2200" dirty="0"/>
        </a:p>
      </dgm:t>
    </dgm:pt>
    <dgm:pt modelId="{2940E376-1FBC-4DC6-8D58-4AEDA8C38C43}" type="parTrans" cxnId="{343DF7A0-8475-46B6-BF68-FB0D9322746C}">
      <dgm:prSet/>
      <dgm:spPr/>
      <dgm:t>
        <a:bodyPr/>
        <a:lstStyle/>
        <a:p>
          <a:endParaRPr lang="en-US"/>
        </a:p>
      </dgm:t>
    </dgm:pt>
    <dgm:pt modelId="{AF33086F-488C-4777-AB8E-93B8C63A2B30}" type="sibTrans" cxnId="{343DF7A0-8475-46B6-BF68-FB0D9322746C}">
      <dgm:prSet/>
      <dgm:spPr/>
      <dgm:t>
        <a:bodyPr/>
        <a:lstStyle/>
        <a:p>
          <a:endParaRPr lang="en-US"/>
        </a:p>
      </dgm:t>
    </dgm:pt>
    <dgm:pt modelId="{1E3BE3E4-5730-4ABC-9650-D4D65663E117}">
      <dgm:prSet phldrT="[Text]" custT="1"/>
      <dgm:spPr/>
      <dgm:t>
        <a:bodyPr/>
        <a:lstStyle/>
        <a:p>
          <a:r>
            <a:rPr lang="en-US" sz="2200" dirty="0" smtClean="0"/>
            <a:t>Incomplete resin infiltration</a:t>
          </a:r>
          <a:endParaRPr lang="en-US" sz="2200" dirty="0"/>
        </a:p>
      </dgm:t>
    </dgm:pt>
    <dgm:pt modelId="{36CF669C-E789-41A7-97B2-8BB348AFA21F}" type="parTrans" cxnId="{644457C4-41EF-4EA4-96DD-0BF5E10B67D9}">
      <dgm:prSet/>
      <dgm:spPr/>
      <dgm:t>
        <a:bodyPr/>
        <a:lstStyle/>
        <a:p>
          <a:endParaRPr lang="en-US"/>
        </a:p>
      </dgm:t>
    </dgm:pt>
    <dgm:pt modelId="{BFE0A944-2391-4A21-AEDB-C13B2331EC5B}" type="sibTrans" cxnId="{644457C4-41EF-4EA4-96DD-0BF5E10B67D9}">
      <dgm:prSet/>
      <dgm:spPr/>
      <dgm:t>
        <a:bodyPr/>
        <a:lstStyle/>
        <a:p>
          <a:endParaRPr lang="en-US"/>
        </a:p>
      </dgm:t>
    </dgm:pt>
    <dgm:pt modelId="{4FD6011F-F27A-4975-B44F-7A0828F9487B}">
      <dgm:prSet phldrT="[Text]" custT="1"/>
      <dgm:spPr/>
      <dgm:t>
        <a:bodyPr/>
        <a:lstStyle/>
        <a:p>
          <a:r>
            <a:rPr lang="en-US" sz="2200" dirty="0" smtClean="0"/>
            <a:t>Adhesive layer</a:t>
          </a:r>
          <a:endParaRPr lang="en-US" sz="2200" dirty="0"/>
        </a:p>
      </dgm:t>
    </dgm:pt>
    <dgm:pt modelId="{C2D37B0C-82A9-4D25-A03E-0406D23AFF53}" type="parTrans" cxnId="{9D98ED2A-B2B9-40ED-ADFE-3A372F663993}">
      <dgm:prSet/>
      <dgm:spPr/>
      <dgm:t>
        <a:bodyPr/>
        <a:lstStyle/>
        <a:p>
          <a:endParaRPr lang="en-US"/>
        </a:p>
      </dgm:t>
    </dgm:pt>
    <dgm:pt modelId="{BCC1BCB6-96DF-4164-B966-8726F57743E2}" type="sibTrans" cxnId="{9D98ED2A-B2B9-40ED-ADFE-3A372F663993}">
      <dgm:prSet/>
      <dgm:spPr/>
      <dgm:t>
        <a:bodyPr/>
        <a:lstStyle/>
        <a:p>
          <a:endParaRPr lang="en-US"/>
        </a:p>
      </dgm:t>
    </dgm:pt>
    <dgm:pt modelId="{2E5810E5-F5D6-4D8D-B58F-17FC1F3E5891}">
      <dgm:prSet phldrT="[Text]" custT="1"/>
      <dgm:spPr/>
      <dgm:t>
        <a:bodyPr/>
        <a:lstStyle/>
        <a:p>
          <a:r>
            <a:rPr lang="en-US" sz="2200" dirty="0" smtClean="0"/>
            <a:t>Incomplete removal of water</a:t>
          </a:r>
          <a:endParaRPr lang="en-US" sz="2200" dirty="0"/>
        </a:p>
      </dgm:t>
    </dgm:pt>
    <dgm:pt modelId="{AB2D7B3C-2104-45F3-9DCA-AFE3FCD9CD42}" type="parTrans" cxnId="{A2DD69A1-EE8B-48F6-AE71-055249AD0AD5}">
      <dgm:prSet/>
      <dgm:spPr/>
      <dgm:t>
        <a:bodyPr/>
        <a:lstStyle/>
        <a:p>
          <a:endParaRPr lang="en-US"/>
        </a:p>
      </dgm:t>
    </dgm:pt>
    <dgm:pt modelId="{636637A9-08E1-48FB-BE05-208AD2A92F2E}" type="sibTrans" cxnId="{A2DD69A1-EE8B-48F6-AE71-055249AD0AD5}">
      <dgm:prSet/>
      <dgm:spPr/>
      <dgm:t>
        <a:bodyPr/>
        <a:lstStyle/>
        <a:p>
          <a:endParaRPr lang="en-US"/>
        </a:p>
      </dgm:t>
    </dgm:pt>
    <dgm:pt modelId="{DB8D1C06-BEDA-4598-9287-02B9CE35F68E}" type="pres">
      <dgm:prSet presAssocID="{21C046E7-80CF-4096-8620-6FCE6C4F1395}" presName="Name0" presStyleCnt="0">
        <dgm:presLayoutVars>
          <dgm:dir/>
          <dgm:animLvl val="lvl"/>
          <dgm:resizeHandles val="exact"/>
        </dgm:presLayoutVars>
      </dgm:prSet>
      <dgm:spPr/>
      <dgm:t>
        <a:bodyPr/>
        <a:lstStyle/>
        <a:p>
          <a:endParaRPr lang="en-US"/>
        </a:p>
      </dgm:t>
    </dgm:pt>
    <dgm:pt modelId="{49FC104E-ECDE-4CDC-BCF4-0533443A1DBB}" type="pres">
      <dgm:prSet presAssocID="{78EF5DE5-6A48-4C08-BD15-9A20F02695D4}" presName="composite" presStyleCnt="0"/>
      <dgm:spPr/>
    </dgm:pt>
    <dgm:pt modelId="{AF0ADADD-BD1B-4346-8BC7-A4D633F7AA36}" type="pres">
      <dgm:prSet presAssocID="{78EF5DE5-6A48-4C08-BD15-9A20F02695D4}" presName="parTx" presStyleLbl="alignNode1" presStyleIdx="0" presStyleCnt="2">
        <dgm:presLayoutVars>
          <dgm:chMax val="0"/>
          <dgm:chPref val="0"/>
          <dgm:bulletEnabled val="1"/>
        </dgm:presLayoutVars>
      </dgm:prSet>
      <dgm:spPr/>
      <dgm:t>
        <a:bodyPr/>
        <a:lstStyle/>
        <a:p>
          <a:endParaRPr lang="en-US"/>
        </a:p>
      </dgm:t>
    </dgm:pt>
    <dgm:pt modelId="{CB0D5382-8C9D-40D3-8949-76CCB95FE92F}" type="pres">
      <dgm:prSet presAssocID="{78EF5DE5-6A48-4C08-BD15-9A20F02695D4}" presName="desTx" presStyleLbl="alignAccFollowNode1" presStyleIdx="0" presStyleCnt="2">
        <dgm:presLayoutVars>
          <dgm:bulletEnabled val="1"/>
        </dgm:presLayoutVars>
      </dgm:prSet>
      <dgm:spPr/>
      <dgm:t>
        <a:bodyPr/>
        <a:lstStyle/>
        <a:p>
          <a:endParaRPr lang="en-US"/>
        </a:p>
      </dgm:t>
    </dgm:pt>
    <dgm:pt modelId="{80247FCE-3ACB-4B17-A6F5-FFEC549E248D}" type="pres">
      <dgm:prSet presAssocID="{B72B83F6-5CC2-4D41-AC35-0277623928EA}" presName="space" presStyleCnt="0"/>
      <dgm:spPr/>
    </dgm:pt>
    <dgm:pt modelId="{B91357B6-AAB0-4D87-A729-E16B689FB974}" type="pres">
      <dgm:prSet presAssocID="{ACE87B8F-A050-4889-91B7-B9D1BE462855}" presName="composite" presStyleCnt="0"/>
      <dgm:spPr/>
    </dgm:pt>
    <dgm:pt modelId="{7FD09DF0-EC87-4469-AFF6-7DF11290D0F9}" type="pres">
      <dgm:prSet presAssocID="{ACE87B8F-A050-4889-91B7-B9D1BE462855}" presName="parTx" presStyleLbl="alignNode1" presStyleIdx="1" presStyleCnt="2">
        <dgm:presLayoutVars>
          <dgm:chMax val="0"/>
          <dgm:chPref val="0"/>
          <dgm:bulletEnabled val="1"/>
        </dgm:presLayoutVars>
      </dgm:prSet>
      <dgm:spPr/>
      <dgm:t>
        <a:bodyPr/>
        <a:lstStyle/>
        <a:p>
          <a:endParaRPr lang="en-US"/>
        </a:p>
      </dgm:t>
    </dgm:pt>
    <dgm:pt modelId="{06F5446D-8B17-464C-8DFD-DED0B6B0BF84}" type="pres">
      <dgm:prSet presAssocID="{ACE87B8F-A050-4889-91B7-B9D1BE462855}" presName="desTx" presStyleLbl="alignAccFollowNode1" presStyleIdx="1" presStyleCnt="2">
        <dgm:presLayoutVars>
          <dgm:bulletEnabled val="1"/>
        </dgm:presLayoutVars>
      </dgm:prSet>
      <dgm:spPr/>
      <dgm:t>
        <a:bodyPr/>
        <a:lstStyle/>
        <a:p>
          <a:endParaRPr lang="en-US"/>
        </a:p>
      </dgm:t>
    </dgm:pt>
  </dgm:ptLst>
  <dgm:cxnLst>
    <dgm:cxn modelId="{E5237DA7-8F6A-4570-B736-792D6B78394A}" srcId="{21C046E7-80CF-4096-8620-6FCE6C4F1395}" destId="{78EF5DE5-6A48-4C08-BD15-9A20F02695D4}" srcOrd="0" destOrd="0" parTransId="{19C57BA7-924C-43BC-B0F4-21B7CF6AB8E2}" sibTransId="{B72B83F6-5CC2-4D41-AC35-0277623928EA}"/>
    <dgm:cxn modelId="{343DF7A0-8475-46B6-BF68-FB0D9322746C}" srcId="{78EF5DE5-6A48-4C08-BD15-9A20F02695D4}" destId="{C0145043-12E5-42A7-81BE-A3CFEFE7057B}" srcOrd="0" destOrd="0" parTransId="{2940E376-1FBC-4DC6-8D58-4AEDA8C38C43}" sibTransId="{AF33086F-488C-4777-AB8E-93B8C63A2B30}"/>
    <dgm:cxn modelId="{349372DE-71A7-4D31-9517-03847A9F53C3}" type="presOf" srcId="{1E3BE3E4-5730-4ABC-9650-D4D65663E117}" destId="{CB0D5382-8C9D-40D3-8949-76CCB95FE92F}" srcOrd="0" destOrd="1" presId="urn:microsoft.com/office/officeart/2005/8/layout/hList1"/>
    <dgm:cxn modelId="{5BD5CDBD-F4BF-477C-BE41-93BD80B12655}" type="presOf" srcId="{21C046E7-80CF-4096-8620-6FCE6C4F1395}" destId="{DB8D1C06-BEDA-4598-9287-02B9CE35F68E}" srcOrd="0" destOrd="0" presId="urn:microsoft.com/office/officeart/2005/8/layout/hList1"/>
    <dgm:cxn modelId="{D3236650-0B6B-4172-9941-D5D6EFBD4A8D}" type="presOf" srcId="{2E5810E5-F5D6-4D8D-B58F-17FC1F3E5891}" destId="{06F5446D-8B17-464C-8DFD-DED0B6B0BF84}" srcOrd="0" destOrd="1" presId="urn:microsoft.com/office/officeart/2005/8/layout/hList1"/>
    <dgm:cxn modelId="{0FCEFB62-AA53-4BF7-B1E4-D9CE184D1AA3}" type="presOf" srcId="{4FD6011F-F27A-4975-B44F-7A0828F9487B}" destId="{06F5446D-8B17-464C-8DFD-DED0B6B0BF84}" srcOrd="0" destOrd="0" presId="urn:microsoft.com/office/officeart/2005/8/layout/hList1"/>
    <dgm:cxn modelId="{A2DD69A1-EE8B-48F6-AE71-055249AD0AD5}" srcId="{ACE87B8F-A050-4889-91B7-B9D1BE462855}" destId="{2E5810E5-F5D6-4D8D-B58F-17FC1F3E5891}" srcOrd="1" destOrd="0" parTransId="{AB2D7B3C-2104-45F3-9DCA-AFE3FCD9CD42}" sibTransId="{636637A9-08E1-48FB-BE05-208AD2A92F2E}"/>
    <dgm:cxn modelId="{12371C19-DEE5-41B2-99FE-3E1006802BDD}" type="presOf" srcId="{ACE87B8F-A050-4889-91B7-B9D1BE462855}" destId="{7FD09DF0-EC87-4469-AFF6-7DF11290D0F9}" srcOrd="0" destOrd="0" presId="urn:microsoft.com/office/officeart/2005/8/layout/hList1"/>
    <dgm:cxn modelId="{9D98ED2A-B2B9-40ED-ADFE-3A372F663993}" srcId="{ACE87B8F-A050-4889-91B7-B9D1BE462855}" destId="{4FD6011F-F27A-4975-B44F-7A0828F9487B}" srcOrd="0" destOrd="0" parTransId="{C2D37B0C-82A9-4D25-A03E-0406D23AFF53}" sibTransId="{BCC1BCB6-96DF-4164-B966-8726F57743E2}"/>
    <dgm:cxn modelId="{EDFC3C5B-61D7-4A04-AE0C-2FFA23AB9313}" type="presOf" srcId="{C0145043-12E5-42A7-81BE-A3CFEFE7057B}" destId="{CB0D5382-8C9D-40D3-8949-76CCB95FE92F}" srcOrd="0" destOrd="0" presId="urn:microsoft.com/office/officeart/2005/8/layout/hList1"/>
    <dgm:cxn modelId="{938C24DF-5F53-4B3E-A8CC-0DAC669F1C36}" srcId="{21C046E7-80CF-4096-8620-6FCE6C4F1395}" destId="{ACE87B8F-A050-4889-91B7-B9D1BE462855}" srcOrd="1" destOrd="0" parTransId="{7BDB476D-3BD9-42B2-988A-29D204FFFCC8}" sibTransId="{9A079237-B4C6-439D-AEFB-A675E07F7B7E}"/>
    <dgm:cxn modelId="{5C27DBE4-0634-409D-86BD-645A69D5EF10}" type="presOf" srcId="{78EF5DE5-6A48-4C08-BD15-9A20F02695D4}" destId="{AF0ADADD-BD1B-4346-8BC7-A4D633F7AA36}" srcOrd="0" destOrd="0" presId="urn:microsoft.com/office/officeart/2005/8/layout/hList1"/>
    <dgm:cxn modelId="{644457C4-41EF-4EA4-96DD-0BF5E10B67D9}" srcId="{78EF5DE5-6A48-4C08-BD15-9A20F02695D4}" destId="{1E3BE3E4-5730-4ABC-9650-D4D65663E117}" srcOrd="1" destOrd="0" parTransId="{36CF669C-E789-41A7-97B2-8BB348AFA21F}" sibTransId="{BFE0A944-2391-4A21-AEDB-C13B2331EC5B}"/>
    <dgm:cxn modelId="{56391CF8-B7D6-43C0-8226-D7FD3F9CF027}" type="presParOf" srcId="{DB8D1C06-BEDA-4598-9287-02B9CE35F68E}" destId="{49FC104E-ECDE-4CDC-BCF4-0533443A1DBB}" srcOrd="0" destOrd="0" presId="urn:microsoft.com/office/officeart/2005/8/layout/hList1"/>
    <dgm:cxn modelId="{F87B6EE3-E628-4E67-953C-0EB53341C7EF}" type="presParOf" srcId="{49FC104E-ECDE-4CDC-BCF4-0533443A1DBB}" destId="{AF0ADADD-BD1B-4346-8BC7-A4D633F7AA36}" srcOrd="0" destOrd="0" presId="urn:microsoft.com/office/officeart/2005/8/layout/hList1"/>
    <dgm:cxn modelId="{60F11140-909F-4418-A76D-5DAF2650FDC0}" type="presParOf" srcId="{49FC104E-ECDE-4CDC-BCF4-0533443A1DBB}" destId="{CB0D5382-8C9D-40D3-8949-76CCB95FE92F}" srcOrd="1" destOrd="0" presId="urn:microsoft.com/office/officeart/2005/8/layout/hList1"/>
    <dgm:cxn modelId="{1CDF9D4D-D782-40F7-852E-CCE89E02CF68}" type="presParOf" srcId="{DB8D1C06-BEDA-4598-9287-02B9CE35F68E}" destId="{80247FCE-3ACB-4B17-A6F5-FFEC549E248D}" srcOrd="1" destOrd="0" presId="urn:microsoft.com/office/officeart/2005/8/layout/hList1"/>
    <dgm:cxn modelId="{1F76DA16-20A4-40EA-B007-36A67A6AE665}" type="presParOf" srcId="{DB8D1C06-BEDA-4598-9287-02B9CE35F68E}" destId="{B91357B6-AAB0-4D87-A729-E16B689FB974}" srcOrd="2" destOrd="0" presId="urn:microsoft.com/office/officeart/2005/8/layout/hList1"/>
    <dgm:cxn modelId="{E9AF71DE-0765-43CA-BD10-0F5497C41DEA}" type="presParOf" srcId="{B91357B6-AAB0-4D87-A729-E16B689FB974}" destId="{7FD09DF0-EC87-4469-AFF6-7DF11290D0F9}" srcOrd="0" destOrd="0" presId="urn:microsoft.com/office/officeart/2005/8/layout/hList1"/>
    <dgm:cxn modelId="{3BB62970-1122-4A58-941F-3549E42E5F4C}" type="presParOf" srcId="{B91357B6-AAB0-4D87-A729-E16B689FB974}" destId="{06F5446D-8B17-464C-8DFD-DED0B6B0BF84}" srcOrd="1" destOrd="0" presId="urn:microsoft.com/office/officeart/2005/8/layout/hList1"/>
  </dgm:cxnLst>
  <dgm:bg/>
  <dgm:whole/>
</dgm:dataModel>
</file>

<file path=ppt/diagrams/data34.xml><?xml version="1.0" encoding="utf-8"?>
<dgm:dataModel xmlns:dgm="http://schemas.openxmlformats.org/drawingml/2006/diagram" xmlns:a="http://schemas.openxmlformats.org/drawingml/2006/main">
  <dgm:ptLst>
    <dgm:pt modelId="{DA22A59B-09E1-4E92-B5AF-4FAE66C8A28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0004D0E-3130-4DEC-8AA9-D0396E41657D}">
      <dgm:prSet phldrT="[Text]" custT="1"/>
      <dgm:spPr/>
      <dgm:t>
        <a:bodyPr/>
        <a:lstStyle/>
        <a:p>
          <a:r>
            <a:rPr lang="en-US" sz="2200" dirty="0" smtClean="0"/>
            <a:t>Bonding to amalgam</a:t>
          </a:r>
          <a:endParaRPr lang="en-US" sz="2200" dirty="0"/>
        </a:p>
      </dgm:t>
    </dgm:pt>
    <dgm:pt modelId="{B0DA337A-435C-4700-85B9-D795C09B2F9C}" type="parTrans" cxnId="{236EDC5A-278C-4743-BAC6-6D037641BCD2}">
      <dgm:prSet/>
      <dgm:spPr/>
      <dgm:t>
        <a:bodyPr/>
        <a:lstStyle/>
        <a:p>
          <a:endParaRPr lang="en-US"/>
        </a:p>
      </dgm:t>
    </dgm:pt>
    <dgm:pt modelId="{15900E4D-FCFA-4934-8B70-7792046EE4A4}" type="sibTrans" cxnId="{236EDC5A-278C-4743-BAC6-6D037641BCD2}">
      <dgm:prSet/>
      <dgm:spPr/>
      <dgm:t>
        <a:bodyPr/>
        <a:lstStyle/>
        <a:p>
          <a:endParaRPr lang="en-US"/>
        </a:p>
      </dgm:t>
    </dgm:pt>
    <dgm:pt modelId="{12C2257B-87CB-4ADD-942A-69EDBE822E27}">
      <dgm:prSet phldrT="[Text]" custT="1"/>
      <dgm:spPr/>
      <dgm:t>
        <a:bodyPr/>
        <a:lstStyle/>
        <a:p>
          <a:r>
            <a:rPr lang="en-US" sz="2200" dirty="0" smtClean="0"/>
            <a:t>Agents that bond amalgam to cavity.</a:t>
          </a:r>
          <a:endParaRPr lang="en-US" sz="2200" dirty="0"/>
        </a:p>
      </dgm:t>
    </dgm:pt>
    <dgm:pt modelId="{5440617E-7F7F-42D2-BB8B-22240B62EA8B}" type="parTrans" cxnId="{79F01846-807E-40BD-81BA-84EC12E6FF2F}">
      <dgm:prSet/>
      <dgm:spPr/>
      <dgm:t>
        <a:bodyPr/>
        <a:lstStyle/>
        <a:p>
          <a:endParaRPr lang="en-US"/>
        </a:p>
      </dgm:t>
    </dgm:pt>
    <dgm:pt modelId="{A93DF009-BFD6-4AAC-913E-31A45F9D6A66}" type="sibTrans" cxnId="{79F01846-807E-40BD-81BA-84EC12E6FF2F}">
      <dgm:prSet/>
      <dgm:spPr/>
      <dgm:t>
        <a:bodyPr/>
        <a:lstStyle/>
        <a:p>
          <a:endParaRPr lang="en-US"/>
        </a:p>
      </dgm:t>
    </dgm:pt>
    <dgm:pt modelId="{02F55907-3B68-45A2-80DE-2A77372201D2}">
      <dgm:prSet phldrT="[Text]" custT="1"/>
      <dgm:spPr/>
      <dgm:t>
        <a:bodyPr/>
        <a:lstStyle/>
        <a:p>
          <a:r>
            <a:rPr lang="en-US" sz="2200" dirty="0" err="1" smtClean="0"/>
            <a:t>Amalgabond</a:t>
          </a:r>
          <a:r>
            <a:rPr lang="en-US" sz="2200" dirty="0" smtClean="0"/>
            <a:t>, </a:t>
          </a:r>
          <a:r>
            <a:rPr lang="en-US" sz="2200" dirty="0" err="1" smtClean="0"/>
            <a:t>panavia</a:t>
          </a:r>
          <a:r>
            <a:rPr lang="en-US" sz="2200" dirty="0" smtClean="0"/>
            <a:t> , </a:t>
          </a:r>
          <a:r>
            <a:rPr lang="en-US" sz="2200" dirty="0" err="1" smtClean="0"/>
            <a:t>optibond</a:t>
          </a:r>
          <a:r>
            <a:rPr lang="en-US" sz="2200" dirty="0" smtClean="0"/>
            <a:t> solo.</a:t>
          </a:r>
          <a:endParaRPr lang="en-US" sz="2200" dirty="0"/>
        </a:p>
      </dgm:t>
    </dgm:pt>
    <dgm:pt modelId="{73CA9E24-7244-40F8-BA22-8177B434889F}" type="parTrans" cxnId="{FDFFB51A-76A3-4564-AD21-72AAB101A93B}">
      <dgm:prSet/>
      <dgm:spPr/>
      <dgm:t>
        <a:bodyPr/>
        <a:lstStyle/>
        <a:p>
          <a:endParaRPr lang="en-US"/>
        </a:p>
      </dgm:t>
    </dgm:pt>
    <dgm:pt modelId="{B1B055F0-1F48-4A19-B03E-89A02FA331D6}" type="sibTrans" cxnId="{FDFFB51A-76A3-4564-AD21-72AAB101A93B}">
      <dgm:prSet/>
      <dgm:spPr/>
      <dgm:t>
        <a:bodyPr/>
        <a:lstStyle/>
        <a:p>
          <a:endParaRPr lang="en-US"/>
        </a:p>
      </dgm:t>
    </dgm:pt>
    <dgm:pt modelId="{629F3E76-25AE-4DA6-BC42-656158D6D48F}">
      <dgm:prSet phldrT="[Text]" custT="1"/>
      <dgm:spPr/>
      <dgm:t>
        <a:bodyPr/>
        <a:lstStyle/>
        <a:p>
          <a:r>
            <a:rPr lang="en-US" sz="2200" dirty="0" smtClean="0"/>
            <a:t>Bonding to indirect restorations</a:t>
          </a:r>
          <a:endParaRPr lang="en-US" sz="2200" dirty="0"/>
        </a:p>
      </dgm:t>
    </dgm:pt>
    <dgm:pt modelId="{1D6432DE-C1D4-461A-80FD-2BB13E81952D}" type="parTrans" cxnId="{C480BF08-24CC-4A6F-A446-367AABB19D71}">
      <dgm:prSet/>
      <dgm:spPr/>
      <dgm:t>
        <a:bodyPr/>
        <a:lstStyle/>
        <a:p>
          <a:endParaRPr lang="en-US"/>
        </a:p>
      </dgm:t>
    </dgm:pt>
    <dgm:pt modelId="{15A6F515-A909-4D85-B4B7-963DA86A70FE}" type="sibTrans" cxnId="{C480BF08-24CC-4A6F-A446-367AABB19D71}">
      <dgm:prSet/>
      <dgm:spPr/>
      <dgm:t>
        <a:bodyPr/>
        <a:lstStyle/>
        <a:p>
          <a:endParaRPr lang="en-US"/>
        </a:p>
      </dgm:t>
    </dgm:pt>
    <dgm:pt modelId="{0B6B15AB-53B1-4EDB-A463-455A42220FC5}">
      <dgm:prSet phldrT="[Text]" custT="1"/>
      <dgm:spPr/>
      <dgm:t>
        <a:bodyPr/>
        <a:lstStyle/>
        <a:p>
          <a:r>
            <a:rPr lang="en-US" sz="2200" dirty="0" smtClean="0"/>
            <a:t>Bonding requires agents for both the tooth structure and the undersurfaces of the indirect restoration. </a:t>
          </a:r>
          <a:endParaRPr lang="en-US" sz="2200" dirty="0"/>
        </a:p>
      </dgm:t>
    </dgm:pt>
    <dgm:pt modelId="{337F4F7F-7200-4EE3-A666-027FEA79E0E2}" type="parTrans" cxnId="{D943FB83-83C3-403B-A275-B9E66BFF8D7B}">
      <dgm:prSet/>
      <dgm:spPr/>
      <dgm:t>
        <a:bodyPr/>
        <a:lstStyle/>
        <a:p>
          <a:endParaRPr lang="en-US"/>
        </a:p>
      </dgm:t>
    </dgm:pt>
    <dgm:pt modelId="{2D33B521-E1B2-439F-9DAA-1C9280760363}" type="sibTrans" cxnId="{D943FB83-83C3-403B-A275-B9E66BFF8D7B}">
      <dgm:prSet/>
      <dgm:spPr/>
      <dgm:t>
        <a:bodyPr/>
        <a:lstStyle/>
        <a:p>
          <a:endParaRPr lang="en-US"/>
        </a:p>
      </dgm:t>
    </dgm:pt>
    <dgm:pt modelId="{CE7B1D75-8300-40A7-959B-A7208AC4232D}">
      <dgm:prSet phldrT="[Text]" custT="1"/>
      <dgm:spPr/>
      <dgm:t>
        <a:bodyPr/>
        <a:lstStyle/>
        <a:p>
          <a:r>
            <a:rPr lang="en-US" sz="2200" dirty="0" smtClean="0"/>
            <a:t>Desensitization</a:t>
          </a:r>
          <a:endParaRPr lang="en-US" sz="2200" dirty="0"/>
        </a:p>
      </dgm:t>
    </dgm:pt>
    <dgm:pt modelId="{B1077A9B-6F6D-496D-9301-EE1D80BB08B7}" type="parTrans" cxnId="{49844EA0-3E05-43CE-BD6F-4266A47B9E88}">
      <dgm:prSet/>
      <dgm:spPr/>
      <dgm:t>
        <a:bodyPr/>
        <a:lstStyle/>
        <a:p>
          <a:endParaRPr lang="en-US"/>
        </a:p>
      </dgm:t>
    </dgm:pt>
    <dgm:pt modelId="{F53D4B54-5475-4BA7-B7E8-4F7638813D60}" type="sibTrans" cxnId="{49844EA0-3E05-43CE-BD6F-4266A47B9E88}">
      <dgm:prSet/>
      <dgm:spPr/>
      <dgm:t>
        <a:bodyPr/>
        <a:lstStyle/>
        <a:p>
          <a:endParaRPr lang="en-US"/>
        </a:p>
      </dgm:t>
    </dgm:pt>
    <dgm:pt modelId="{A8F398FE-0511-4110-9BB9-53316D517219}">
      <dgm:prSet phldrT="[Text]" custT="1"/>
      <dgm:spPr/>
      <dgm:t>
        <a:bodyPr/>
        <a:lstStyle/>
        <a:p>
          <a:r>
            <a:rPr lang="en-US" sz="2200" dirty="0" smtClean="0"/>
            <a:t>The adhesives block the dentinal tubules preventing transmission of pain and desensitizing the tooth.</a:t>
          </a:r>
          <a:endParaRPr lang="en-US" sz="2200" dirty="0"/>
        </a:p>
      </dgm:t>
    </dgm:pt>
    <dgm:pt modelId="{73F87ECB-8E9B-4A3D-A226-C06B2E6C825E}" type="parTrans" cxnId="{1C0BE11B-0D52-4A7D-86F9-2854800B3F8E}">
      <dgm:prSet/>
      <dgm:spPr/>
      <dgm:t>
        <a:bodyPr/>
        <a:lstStyle/>
        <a:p>
          <a:endParaRPr lang="en-US"/>
        </a:p>
      </dgm:t>
    </dgm:pt>
    <dgm:pt modelId="{94286146-10CC-4349-93A3-722238C3BBC8}" type="sibTrans" cxnId="{1C0BE11B-0D52-4A7D-86F9-2854800B3F8E}">
      <dgm:prSet/>
      <dgm:spPr/>
      <dgm:t>
        <a:bodyPr/>
        <a:lstStyle/>
        <a:p>
          <a:endParaRPr lang="en-US"/>
        </a:p>
      </dgm:t>
    </dgm:pt>
    <dgm:pt modelId="{018BF2A6-8A71-4569-8045-08B91FCFA671}">
      <dgm:prSet phldrT="[Text]" custT="1"/>
      <dgm:spPr/>
      <dgm:t>
        <a:bodyPr/>
        <a:lstStyle/>
        <a:p>
          <a:r>
            <a:rPr lang="en-US" sz="2200" dirty="0" smtClean="0"/>
            <a:t>4- META based adhesives.</a:t>
          </a:r>
          <a:endParaRPr lang="en-US" sz="2200" dirty="0"/>
        </a:p>
      </dgm:t>
    </dgm:pt>
    <dgm:pt modelId="{9D31FE94-A454-40F7-825F-B580C8F5C215}" type="parTrans" cxnId="{512779F2-D0AC-4649-B12C-31A3B3F9146A}">
      <dgm:prSet/>
      <dgm:spPr/>
      <dgm:t>
        <a:bodyPr/>
        <a:lstStyle/>
        <a:p>
          <a:endParaRPr lang="en-US"/>
        </a:p>
      </dgm:t>
    </dgm:pt>
    <dgm:pt modelId="{CE780B36-8947-460B-A3C4-065EF1C9685A}" type="sibTrans" cxnId="{512779F2-D0AC-4649-B12C-31A3B3F9146A}">
      <dgm:prSet/>
      <dgm:spPr/>
      <dgm:t>
        <a:bodyPr/>
        <a:lstStyle/>
        <a:p>
          <a:endParaRPr lang="en-US"/>
        </a:p>
      </dgm:t>
    </dgm:pt>
    <dgm:pt modelId="{76590908-89F6-4F59-9B8E-E7775ABF5824}">
      <dgm:prSet phldrT="[Text]" custT="1"/>
      <dgm:spPr/>
      <dgm:t>
        <a:bodyPr/>
        <a:lstStyle/>
        <a:p>
          <a:r>
            <a:rPr lang="en-US" sz="2200" dirty="0" smtClean="0"/>
            <a:t>Resin composite cements are usually used to fill the space between the two surfaces.</a:t>
          </a:r>
          <a:endParaRPr lang="en-US" sz="2200" dirty="0"/>
        </a:p>
      </dgm:t>
    </dgm:pt>
    <dgm:pt modelId="{A2781C3C-3ADC-4204-88FE-27F388BEC78E}" type="parTrans" cxnId="{BB98C3B1-DFD5-460D-922F-AAEF99D4FBC5}">
      <dgm:prSet/>
      <dgm:spPr/>
      <dgm:t>
        <a:bodyPr/>
        <a:lstStyle/>
        <a:p>
          <a:endParaRPr lang="en-US"/>
        </a:p>
      </dgm:t>
    </dgm:pt>
    <dgm:pt modelId="{C607FC2E-D24B-4EEE-AB9D-02E6BF66C0ED}" type="sibTrans" cxnId="{BB98C3B1-DFD5-460D-922F-AAEF99D4FBC5}">
      <dgm:prSet/>
      <dgm:spPr/>
      <dgm:t>
        <a:bodyPr/>
        <a:lstStyle/>
        <a:p>
          <a:endParaRPr lang="en-US"/>
        </a:p>
      </dgm:t>
    </dgm:pt>
    <dgm:pt modelId="{2A004C5F-E36B-4119-BA76-94D853F042B7}">
      <dgm:prSet phldrT="[Text]" custT="1"/>
      <dgm:spPr/>
      <dgm:t>
        <a:bodyPr/>
        <a:lstStyle/>
        <a:p>
          <a:r>
            <a:rPr lang="en-US" sz="2200" dirty="0" smtClean="0"/>
            <a:t>GLUMA, All bond.</a:t>
          </a:r>
          <a:endParaRPr lang="en-US" sz="2200" dirty="0"/>
        </a:p>
      </dgm:t>
    </dgm:pt>
    <dgm:pt modelId="{0120B984-711A-404E-9D4A-D83B38B9EBD9}" type="parTrans" cxnId="{18CE7FE0-129C-4425-946B-F5259DAD423A}">
      <dgm:prSet/>
      <dgm:spPr/>
      <dgm:t>
        <a:bodyPr/>
        <a:lstStyle/>
        <a:p>
          <a:endParaRPr lang="en-US"/>
        </a:p>
      </dgm:t>
    </dgm:pt>
    <dgm:pt modelId="{A97CF549-E44D-4B5C-9100-2F974EB09EBE}" type="sibTrans" cxnId="{18CE7FE0-129C-4425-946B-F5259DAD423A}">
      <dgm:prSet/>
      <dgm:spPr/>
      <dgm:t>
        <a:bodyPr/>
        <a:lstStyle/>
        <a:p>
          <a:endParaRPr lang="en-US"/>
        </a:p>
      </dgm:t>
    </dgm:pt>
    <dgm:pt modelId="{19FB3796-E3EA-483F-8003-8188F1AC7251}" type="pres">
      <dgm:prSet presAssocID="{DA22A59B-09E1-4E92-B5AF-4FAE66C8A28B}" presName="Name0" presStyleCnt="0">
        <dgm:presLayoutVars>
          <dgm:dir/>
          <dgm:animLvl val="lvl"/>
          <dgm:resizeHandles val="exact"/>
        </dgm:presLayoutVars>
      </dgm:prSet>
      <dgm:spPr/>
      <dgm:t>
        <a:bodyPr/>
        <a:lstStyle/>
        <a:p>
          <a:endParaRPr lang="en-US"/>
        </a:p>
      </dgm:t>
    </dgm:pt>
    <dgm:pt modelId="{85D1ACAF-B706-4D9D-8DBD-97F3451A0FB6}" type="pres">
      <dgm:prSet presAssocID="{90004D0E-3130-4DEC-8AA9-D0396E41657D}" presName="composite" presStyleCnt="0"/>
      <dgm:spPr/>
    </dgm:pt>
    <dgm:pt modelId="{073696CE-7F02-43F6-9DAF-20CB463CE372}" type="pres">
      <dgm:prSet presAssocID="{90004D0E-3130-4DEC-8AA9-D0396E41657D}" presName="parTx" presStyleLbl="alignNode1" presStyleIdx="0" presStyleCnt="3">
        <dgm:presLayoutVars>
          <dgm:chMax val="0"/>
          <dgm:chPref val="0"/>
          <dgm:bulletEnabled val="1"/>
        </dgm:presLayoutVars>
      </dgm:prSet>
      <dgm:spPr/>
      <dgm:t>
        <a:bodyPr/>
        <a:lstStyle/>
        <a:p>
          <a:endParaRPr lang="en-US"/>
        </a:p>
      </dgm:t>
    </dgm:pt>
    <dgm:pt modelId="{4AD577A5-0713-4A18-96F4-A062E95757C2}" type="pres">
      <dgm:prSet presAssocID="{90004D0E-3130-4DEC-8AA9-D0396E41657D}" presName="desTx" presStyleLbl="alignAccFollowNode1" presStyleIdx="0" presStyleCnt="3">
        <dgm:presLayoutVars>
          <dgm:bulletEnabled val="1"/>
        </dgm:presLayoutVars>
      </dgm:prSet>
      <dgm:spPr/>
      <dgm:t>
        <a:bodyPr/>
        <a:lstStyle/>
        <a:p>
          <a:endParaRPr lang="en-US"/>
        </a:p>
      </dgm:t>
    </dgm:pt>
    <dgm:pt modelId="{BB9FA3B4-B694-4A64-87C8-BA8AF9B70544}" type="pres">
      <dgm:prSet presAssocID="{15900E4D-FCFA-4934-8B70-7792046EE4A4}" presName="space" presStyleCnt="0"/>
      <dgm:spPr/>
    </dgm:pt>
    <dgm:pt modelId="{7FF3C457-9CF9-40D7-A029-295F3EA22EA4}" type="pres">
      <dgm:prSet presAssocID="{629F3E76-25AE-4DA6-BC42-656158D6D48F}" presName="composite" presStyleCnt="0"/>
      <dgm:spPr/>
    </dgm:pt>
    <dgm:pt modelId="{4AEE8124-0437-4B39-A86F-24F4EFF537C7}" type="pres">
      <dgm:prSet presAssocID="{629F3E76-25AE-4DA6-BC42-656158D6D48F}" presName="parTx" presStyleLbl="alignNode1" presStyleIdx="1" presStyleCnt="3">
        <dgm:presLayoutVars>
          <dgm:chMax val="0"/>
          <dgm:chPref val="0"/>
          <dgm:bulletEnabled val="1"/>
        </dgm:presLayoutVars>
      </dgm:prSet>
      <dgm:spPr/>
      <dgm:t>
        <a:bodyPr/>
        <a:lstStyle/>
        <a:p>
          <a:endParaRPr lang="en-US"/>
        </a:p>
      </dgm:t>
    </dgm:pt>
    <dgm:pt modelId="{1D51CE04-C390-4D7A-B0C8-6155842ED9A0}" type="pres">
      <dgm:prSet presAssocID="{629F3E76-25AE-4DA6-BC42-656158D6D48F}" presName="desTx" presStyleLbl="alignAccFollowNode1" presStyleIdx="1" presStyleCnt="3">
        <dgm:presLayoutVars>
          <dgm:bulletEnabled val="1"/>
        </dgm:presLayoutVars>
      </dgm:prSet>
      <dgm:spPr/>
      <dgm:t>
        <a:bodyPr/>
        <a:lstStyle/>
        <a:p>
          <a:endParaRPr lang="en-US"/>
        </a:p>
      </dgm:t>
    </dgm:pt>
    <dgm:pt modelId="{2D974345-6A06-477A-B557-F31058172DF8}" type="pres">
      <dgm:prSet presAssocID="{15A6F515-A909-4D85-B4B7-963DA86A70FE}" presName="space" presStyleCnt="0"/>
      <dgm:spPr/>
    </dgm:pt>
    <dgm:pt modelId="{8CBDC3A7-10AC-411C-AF7F-643374BEFA06}" type="pres">
      <dgm:prSet presAssocID="{CE7B1D75-8300-40A7-959B-A7208AC4232D}" presName="composite" presStyleCnt="0"/>
      <dgm:spPr/>
    </dgm:pt>
    <dgm:pt modelId="{0FCE1ED3-A328-4BA7-8F0D-CB86F0ABA253}" type="pres">
      <dgm:prSet presAssocID="{CE7B1D75-8300-40A7-959B-A7208AC4232D}" presName="parTx" presStyleLbl="alignNode1" presStyleIdx="2" presStyleCnt="3">
        <dgm:presLayoutVars>
          <dgm:chMax val="0"/>
          <dgm:chPref val="0"/>
          <dgm:bulletEnabled val="1"/>
        </dgm:presLayoutVars>
      </dgm:prSet>
      <dgm:spPr/>
      <dgm:t>
        <a:bodyPr/>
        <a:lstStyle/>
        <a:p>
          <a:endParaRPr lang="en-US"/>
        </a:p>
      </dgm:t>
    </dgm:pt>
    <dgm:pt modelId="{17AEBA6D-9E28-4309-A23B-F6C6E1AF83A0}" type="pres">
      <dgm:prSet presAssocID="{CE7B1D75-8300-40A7-959B-A7208AC4232D}" presName="desTx" presStyleLbl="alignAccFollowNode1" presStyleIdx="2" presStyleCnt="3">
        <dgm:presLayoutVars>
          <dgm:bulletEnabled val="1"/>
        </dgm:presLayoutVars>
      </dgm:prSet>
      <dgm:spPr/>
      <dgm:t>
        <a:bodyPr/>
        <a:lstStyle/>
        <a:p>
          <a:endParaRPr lang="en-US"/>
        </a:p>
      </dgm:t>
    </dgm:pt>
  </dgm:ptLst>
  <dgm:cxnLst>
    <dgm:cxn modelId="{3E43EA0E-18FB-45CD-B05A-6FA69E3FA5C6}" type="presOf" srcId="{2A004C5F-E36B-4119-BA76-94D853F042B7}" destId="{17AEBA6D-9E28-4309-A23B-F6C6E1AF83A0}" srcOrd="0" destOrd="1" presId="urn:microsoft.com/office/officeart/2005/8/layout/hList1"/>
    <dgm:cxn modelId="{EE1814C7-848B-4DFF-9533-853728222C86}" type="presOf" srcId="{02F55907-3B68-45A2-80DE-2A77372201D2}" destId="{4AD577A5-0713-4A18-96F4-A062E95757C2}" srcOrd="0" destOrd="1" presId="urn:microsoft.com/office/officeart/2005/8/layout/hList1"/>
    <dgm:cxn modelId="{512779F2-D0AC-4649-B12C-31A3B3F9146A}" srcId="{90004D0E-3130-4DEC-8AA9-D0396E41657D}" destId="{018BF2A6-8A71-4569-8045-08B91FCFA671}" srcOrd="2" destOrd="0" parTransId="{9D31FE94-A454-40F7-825F-B580C8F5C215}" sibTransId="{CE780B36-8947-460B-A3C4-065EF1C9685A}"/>
    <dgm:cxn modelId="{79F01846-807E-40BD-81BA-84EC12E6FF2F}" srcId="{90004D0E-3130-4DEC-8AA9-D0396E41657D}" destId="{12C2257B-87CB-4ADD-942A-69EDBE822E27}" srcOrd="0" destOrd="0" parTransId="{5440617E-7F7F-42D2-BB8B-22240B62EA8B}" sibTransId="{A93DF009-BFD6-4AAC-913E-31A45F9D6A66}"/>
    <dgm:cxn modelId="{11A968A5-1D23-4612-ABFA-A09818598C61}" type="presOf" srcId="{A8F398FE-0511-4110-9BB9-53316D517219}" destId="{17AEBA6D-9E28-4309-A23B-F6C6E1AF83A0}" srcOrd="0" destOrd="0" presId="urn:microsoft.com/office/officeart/2005/8/layout/hList1"/>
    <dgm:cxn modelId="{18CE7FE0-129C-4425-946B-F5259DAD423A}" srcId="{CE7B1D75-8300-40A7-959B-A7208AC4232D}" destId="{2A004C5F-E36B-4119-BA76-94D853F042B7}" srcOrd="1" destOrd="0" parTransId="{0120B984-711A-404E-9D4A-D83B38B9EBD9}" sibTransId="{A97CF549-E44D-4B5C-9100-2F974EB09EBE}"/>
    <dgm:cxn modelId="{1C0BE11B-0D52-4A7D-86F9-2854800B3F8E}" srcId="{CE7B1D75-8300-40A7-959B-A7208AC4232D}" destId="{A8F398FE-0511-4110-9BB9-53316D517219}" srcOrd="0" destOrd="0" parTransId="{73F87ECB-8E9B-4A3D-A226-C06B2E6C825E}" sibTransId="{94286146-10CC-4349-93A3-722238C3BBC8}"/>
    <dgm:cxn modelId="{49844EA0-3E05-43CE-BD6F-4266A47B9E88}" srcId="{DA22A59B-09E1-4E92-B5AF-4FAE66C8A28B}" destId="{CE7B1D75-8300-40A7-959B-A7208AC4232D}" srcOrd="2" destOrd="0" parTransId="{B1077A9B-6F6D-496D-9301-EE1D80BB08B7}" sibTransId="{F53D4B54-5475-4BA7-B7E8-4F7638813D60}"/>
    <dgm:cxn modelId="{45DDB9DB-68B2-48F2-ADFA-447B79C8B55E}" type="presOf" srcId="{0B6B15AB-53B1-4EDB-A463-455A42220FC5}" destId="{1D51CE04-C390-4D7A-B0C8-6155842ED9A0}" srcOrd="0" destOrd="0" presId="urn:microsoft.com/office/officeart/2005/8/layout/hList1"/>
    <dgm:cxn modelId="{C480BF08-24CC-4A6F-A446-367AABB19D71}" srcId="{DA22A59B-09E1-4E92-B5AF-4FAE66C8A28B}" destId="{629F3E76-25AE-4DA6-BC42-656158D6D48F}" srcOrd="1" destOrd="0" parTransId="{1D6432DE-C1D4-461A-80FD-2BB13E81952D}" sibTransId="{15A6F515-A909-4D85-B4B7-963DA86A70FE}"/>
    <dgm:cxn modelId="{FDFFB51A-76A3-4564-AD21-72AAB101A93B}" srcId="{90004D0E-3130-4DEC-8AA9-D0396E41657D}" destId="{02F55907-3B68-45A2-80DE-2A77372201D2}" srcOrd="1" destOrd="0" parTransId="{73CA9E24-7244-40F8-BA22-8177B434889F}" sibTransId="{B1B055F0-1F48-4A19-B03E-89A02FA331D6}"/>
    <dgm:cxn modelId="{D943FB83-83C3-403B-A275-B9E66BFF8D7B}" srcId="{629F3E76-25AE-4DA6-BC42-656158D6D48F}" destId="{0B6B15AB-53B1-4EDB-A463-455A42220FC5}" srcOrd="0" destOrd="0" parTransId="{337F4F7F-7200-4EE3-A666-027FEA79E0E2}" sibTransId="{2D33B521-E1B2-439F-9DAA-1C9280760363}"/>
    <dgm:cxn modelId="{12FA335F-9C95-46C7-A8E8-7DE3ABD848E8}" type="presOf" srcId="{76590908-89F6-4F59-9B8E-E7775ABF5824}" destId="{1D51CE04-C390-4D7A-B0C8-6155842ED9A0}" srcOrd="0" destOrd="1" presId="urn:microsoft.com/office/officeart/2005/8/layout/hList1"/>
    <dgm:cxn modelId="{6FCA4599-44EF-45F9-9919-894BCA41299A}" type="presOf" srcId="{629F3E76-25AE-4DA6-BC42-656158D6D48F}" destId="{4AEE8124-0437-4B39-A86F-24F4EFF537C7}" srcOrd="0" destOrd="0" presId="urn:microsoft.com/office/officeart/2005/8/layout/hList1"/>
    <dgm:cxn modelId="{BB98C3B1-DFD5-460D-922F-AAEF99D4FBC5}" srcId="{629F3E76-25AE-4DA6-BC42-656158D6D48F}" destId="{76590908-89F6-4F59-9B8E-E7775ABF5824}" srcOrd="1" destOrd="0" parTransId="{A2781C3C-3ADC-4204-88FE-27F388BEC78E}" sibTransId="{C607FC2E-D24B-4EEE-AB9D-02E6BF66C0ED}"/>
    <dgm:cxn modelId="{EC3E92E8-53BA-4963-B43C-A856814C5A86}" type="presOf" srcId="{018BF2A6-8A71-4569-8045-08B91FCFA671}" destId="{4AD577A5-0713-4A18-96F4-A062E95757C2}" srcOrd="0" destOrd="2" presId="urn:microsoft.com/office/officeart/2005/8/layout/hList1"/>
    <dgm:cxn modelId="{756A8DAD-B062-4E1F-875A-4C78C9645B7E}" type="presOf" srcId="{DA22A59B-09E1-4E92-B5AF-4FAE66C8A28B}" destId="{19FB3796-E3EA-483F-8003-8188F1AC7251}" srcOrd="0" destOrd="0" presId="urn:microsoft.com/office/officeart/2005/8/layout/hList1"/>
    <dgm:cxn modelId="{236EDC5A-278C-4743-BAC6-6D037641BCD2}" srcId="{DA22A59B-09E1-4E92-B5AF-4FAE66C8A28B}" destId="{90004D0E-3130-4DEC-8AA9-D0396E41657D}" srcOrd="0" destOrd="0" parTransId="{B0DA337A-435C-4700-85B9-D795C09B2F9C}" sibTransId="{15900E4D-FCFA-4934-8B70-7792046EE4A4}"/>
    <dgm:cxn modelId="{0FC1756F-102B-4002-94D3-CC3E0985F91F}" type="presOf" srcId="{90004D0E-3130-4DEC-8AA9-D0396E41657D}" destId="{073696CE-7F02-43F6-9DAF-20CB463CE372}" srcOrd="0" destOrd="0" presId="urn:microsoft.com/office/officeart/2005/8/layout/hList1"/>
    <dgm:cxn modelId="{1C48E965-F439-4F39-833B-47559B770732}" type="presOf" srcId="{CE7B1D75-8300-40A7-959B-A7208AC4232D}" destId="{0FCE1ED3-A328-4BA7-8F0D-CB86F0ABA253}" srcOrd="0" destOrd="0" presId="urn:microsoft.com/office/officeart/2005/8/layout/hList1"/>
    <dgm:cxn modelId="{3083065C-2BC9-4D75-BF4C-0E045DACDBBE}" type="presOf" srcId="{12C2257B-87CB-4ADD-942A-69EDBE822E27}" destId="{4AD577A5-0713-4A18-96F4-A062E95757C2}" srcOrd="0" destOrd="0" presId="urn:microsoft.com/office/officeart/2005/8/layout/hList1"/>
    <dgm:cxn modelId="{D09F7D4B-A06E-4EAD-874F-6B4789D35E0E}" type="presParOf" srcId="{19FB3796-E3EA-483F-8003-8188F1AC7251}" destId="{85D1ACAF-B706-4D9D-8DBD-97F3451A0FB6}" srcOrd="0" destOrd="0" presId="urn:microsoft.com/office/officeart/2005/8/layout/hList1"/>
    <dgm:cxn modelId="{671CC37C-B8AC-417B-9A6C-92CAAB72D9E3}" type="presParOf" srcId="{85D1ACAF-B706-4D9D-8DBD-97F3451A0FB6}" destId="{073696CE-7F02-43F6-9DAF-20CB463CE372}" srcOrd="0" destOrd="0" presId="urn:microsoft.com/office/officeart/2005/8/layout/hList1"/>
    <dgm:cxn modelId="{A4CA79A5-916E-485F-BEB6-30BBA3829314}" type="presParOf" srcId="{85D1ACAF-B706-4D9D-8DBD-97F3451A0FB6}" destId="{4AD577A5-0713-4A18-96F4-A062E95757C2}" srcOrd="1" destOrd="0" presId="urn:microsoft.com/office/officeart/2005/8/layout/hList1"/>
    <dgm:cxn modelId="{06C6E4ED-234A-4E71-BA60-9F3BACBAC26A}" type="presParOf" srcId="{19FB3796-E3EA-483F-8003-8188F1AC7251}" destId="{BB9FA3B4-B694-4A64-87C8-BA8AF9B70544}" srcOrd="1" destOrd="0" presId="urn:microsoft.com/office/officeart/2005/8/layout/hList1"/>
    <dgm:cxn modelId="{43D6114B-405B-4AA6-8B94-9B44AF5A29C8}" type="presParOf" srcId="{19FB3796-E3EA-483F-8003-8188F1AC7251}" destId="{7FF3C457-9CF9-40D7-A029-295F3EA22EA4}" srcOrd="2" destOrd="0" presId="urn:microsoft.com/office/officeart/2005/8/layout/hList1"/>
    <dgm:cxn modelId="{D6039A5D-4CB2-44AD-AD1D-E9A5DC706600}" type="presParOf" srcId="{7FF3C457-9CF9-40D7-A029-295F3EA22EA4}" destId="{4AEE8124-0437-4B39-A86F-24F4EFF537C7}" srcOrd="0" destOrd="0" presId="urn:microsoft.com/office/officeart/2005/8/layout/hList1"/>
    <dgm:cxn modelId="{0DAA5924-0D1C-4F18-9BFC-489B5297914A}" type="presParOf" srcId="{7FF3C457-9CF9-40D7-A029-295F3EA22EA4}" destId="{1D51CE04-C390-4D7A-B0C8-6155842ED9A0}" srcOrd="1" destOrd="0" presId="urn:microsoft.com/office/officeart/2005/8/layout/hList1"/>
    <dgm:cxn modelId="{A403575D-81EB-482B-B50E-057CBD247DDC}" type="presParOf" srcId="{19FB3796-E3EA-483F-8003-8188F1AC7251}" destId="{2D974345-6A06-477A-B557-F31058172DF8}" srcOrd="3" destOrd="0" presId="urn:microsoft.com/office/officeart/2005/8/layout/hList1"/>
    <dgm:cxn modelId="{98FC309F-25EF-4866-B737-82BB31CDD55D}" type="presParOf" srcId="{19FB3796-E3EA-483F-8003-8188F1AC7251}" destId="{8CBDC3A7-10AC-411C-AF7F-643374BEFA06}" srcOrd="4" destOrd="0" presId="urn:microsoft.com/office/officeart/2005/8/layout/hList1"/>
    <dgm:cxn modelId="{45E7E607-D438-4948-BA65-170B94E9A02E}" type="presParOf" srcId="{8CBDC3A7-10AC-411C-AF7F-643374BEFA06}" destId="{0FCE1ED3-A328-4BA7-8F0D-CB86F0ABA253}" srcOrd="0" destOrd="0" presId="urn:microsoft.com/office/officeart/2005/8/layout/hList1"/>
    <dgm:cxn modelId="{B438A264-3D03-439E-B675-E13064F0F94C}" type="presParOf" srcId="{8CBDC3A7-10AC-411C-AF7F-643374BEFA06}" destId="{17AEBA6D-9E28-4309-A23B-F6C6E1AF83A0}" srcOrd="1" destOrd="0" presId="urn:microsoft.com/office/officeart/2005/8/layout/hList1"/>
  </dgm:cxnLst>
  <dgm:bg/>
  <dgm:whole/>
</dgm:dataModel>
</file>

<file path=ppt/diagrams/data35.xml><?xml version="1.0" encoding="utf-8"?>
<dgm:dataModel xmlns:dgm="http://schemas.openxmlformats.org/drawingml/2006/diagram" xmlns:a="http://schemas.openxmlformats.org/drawingml/2006/main">
  <dgm:ptLst>
    <dgm:pt modelId="{DA22A59B-09E1-4E92-B5AF-4FAE66C8A28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0004D0E-3130-4DEC-8AA9-D0396E41657D}">
      <dgm:prSet phldrT="[Text]" custT="1"/>
      <dgm:spPr/>
      <dgm:t>
        <a:bodyPr/>
        <a:lstStyle/>
        <a:p>
          <a:r>
            <a:rPr lang="en-US" sz="2200" dirty="0" smtClean="0"/>
            <a:t>Porcelain and ceramic repair</a:t>
          </a:r>
          <a:endParaRPr lang="en-US" sz="2200" dirty="0"/>
        </a:p>
      </dgm:t>
    </dgm:pt>
    <dgm:pt modelId="{B0DA337A-435C-4700-85B9-D795C09B2F9C}" type="parTrans" cxnId="{236EDC5A-278C-4743-BAC6-6D037641BCD2}">
      <dgm:prSet/>
      <dgm:spPr/>
      <dgm:t>
        <a:bodyPr/>
        <a:lstStyle/>
        <a:p>
          <a:endParaRPr lang="en-US"/>
        </a:p>
      </dgm:t>
    </dgm:pt>
    <dgm:pt modelId="{15900E4D-FCFA-4934-8B70-7792046EE4A4}" type="sibTrans" cxnId="{236EDC5A-278C-4743-BAC6-6D037641BCD2}">
      <dgm:prSet/>
      <dgm:spPr/>
      <dgm:t>
        <a:bodyPr/>
        <a:lstStyle/>
        <a:p>
          <a:endParaRPr lang="en-US"/>
        </a:p>
      </dgm:t>
    </dgm:pt>
    <dgm:pt modelId="{12C2257B-87CB-4ADD-942A-69EDBE822E27}">
      <dgm:prSet phldrT="[Text]" custT="1"/>
      <dgm:spPr/>
      <dgm:t>
        <a:bodyPr/>
        <a:lstStyle/>
        <a:p>
          <a:r>
            <a:rPr lang="en-US" sz="2200" dirty="0" smtClean="0"/>
            <a:t>Etching of surface to clean and produce micromechanical relief</a:t>
          </a:r>
          <a:endParaRPr lang="en-US" sz="2200" dirty="0"/>
        </a:p>
      </dgm:t>
    </dgm:pt>
    <dgm:pt modelId="{5440617E-7F7F-42D2-BB8B-22240B62EA8B}" type="parTrans" cxnId="{79F01846-807E-40BD-81BA-84EC12E6FF2F}">
      <dgm:prSet/>
      <dgm:spPr/>
      <dgm:t>
        <a:bodyPr/>
        <a:lstStyle/>
        <a:p>
          <a:endParaRPr lang="en-US"/>
        </a:p>
      </dgm:t>
    </dgm:pt>
    <dgm:pt modelId="{A93DF009-BFD6-4AAC-913E-31A45F9D6A66}" type="sibTrans" cxnId="{79F01846-807E-40BD-81BA-84EC12E6FF2F}">
      <dgm:prSet/>
      <dgm:spPr/>
      <dgm:t>
        <a:bodyPr/>
        <a:lstStyle/>
        <a:p>
          <a:endParaRPr lang="en-US"/>
        </a:p>
      </dgm:t>
    </dgm:pt>
    <dgm:pt modelId="{629F3E76-25AE-4DA6-BC42-656158D6D48F}">
      <dgm:prSet phldrT="[Text]" custT="1"/>
      <dgm:spPr/>
      <dgm:t>
        <a:bodyPr/>
        <a:lstStyle/>
        <a:p>
          <a:r>
            <a:rPr lang="en-US" sz="2200" dirty="0" smtClean="0"/>
            <a:t>Cast restoration bonding</a:t>
          </a:r>
          <a:endParaRPr lang="en-US" sz="2200" dirty="0"/>
        </a:p>
      </dgm:t>
    </dgm:pt>
    <dgm:pt modelId="{1D6432DE-C1D4-461A-80FD-2BB13E81952D}" type="parTrans" cxnId="{C480BF08-24CC-4A6F-A446-367AABB19D71}">
      <dgm:prSet/>
      <dgm:spPr/>
      <dgm:t>
        <a:bodyPr/>
        <a:lstStyle/>
        <a:p>
          <a:endParaRPr lang="en-US"/>
        </a:p>
      </dgm:t>
    </dgm:pt>
    <dgm:pt modelId="{15A6F515-A909-4D85-B4B7-963DA86A70FE}" type="sibTrans" cxnId="{C480BF08-24CC-4A6F-A446-367AABB19D71}">
      <dgm:prSet/>
      <dgm:spPr/>
      <dgm:t>
        <a:bodyPr/>
        <a:lstStyle/>
        <a:p>
          <a:endParaRPr lang="en-US"/>
        </a:p>
      </dgm:t>
    </dgm:pt>
    <dgm:pt modelId="{0B6B15AB-53B1-4EDB-A463-455A42220FC5}">
      <dgm:prSet phldrT="[Text]" custT="1"/>
      <dgm:spPr/>
      <dgm:t>
        <a:bodyPr/>
        <a:lstStyle/>
        <a:p>
          <a:r>
            <a:rPr lang="en-US" sz="2200" dirty="0" smtClean="0"/>
            <a:t>Roughening and etching the casting surfaces and the dentin surfaces.</a:t>
          </a:r>
          <a:endParaRPr lang="en-US" sz="2200" dirty="0"/>
        </a:p>
      </dgm:t>
    </dgm:pt>
    <dgm:pt modelId="{337F4F7F-7200-4EE3-A666-027FEA79E0E2}" type="parTrans" cxnId="{D943FB83-83C3-403B-A275-B9E66BFF8D7B}">
      <dgm:prSet/>
      <dgm:spPr/>
      <dgm:t>
        <a:bodyPr/>
        <a:lstStyle/>
        <a:p>
          <a:endParaRPr lang="en-US"/>
        </a:p>
      </dgm:t>
    </dgm:pt>
    <dgm:pt modelId="{2D33B521-E1B2-439F-9DAA-1C9280760363}" type="sibTrans" cxnId="{D943FB83-83C3-403B-A275-B9E66BFF8D7B}">
      <dgm:prSet/>
      <dgm:spPr/>
      <dgm:t>
        <a:bodyPr/>
        <a:lstStyle/>
        <a:p>
          <a:endParaRPr lang="en-US"/>
        </a:p>
      </dgm:t>
    </dgm:pt>
    <dgm:pt modelId="{CE7B1D75-8300-40A7-959B-A7208AC4232D}">
      <dgm:prSet phldrT="[Text]" custT="1"/>
      <dgm:spPr/>
      <dgm:t>
        <a:bodyPr/>
        <a:lstStyle/>
        <a:p>
          <a:r>
            <a:rPr lang="en-US" sz="2200" dirty="0" smtClean="0"/>
            <a:t>GIC bonding</a:t>
          </a:r>
          <a:endParaRPr lang="en-US" sz="2200" dirty="0"/>
        </a:p>
      </dgm:t>
    </dgm:pt>
    <dgm:pt modelId="{B1077A9B-6F6D-496D-9301-EE1D80BB08B7}" type="parTrans" cxnId="{49844EA0-3E05-43CE-BD6F-4266A47B9E88}">
      <dgm:prSet/>
      <dgm:spPr/>
      <dgm:t>
        <a:bodyPr/>
        <a:lstStyle/>
        <a:p>
          <a:endParaRPr lang="en-US"/>
        </a:p>
      </dgm:t>
    </dgm:pt>
    <dgm:pt modelId="{F53D4B54-5475-4BA7-B7E8-4F7638813D60}" type="sibTrans" cxnId="{49844EA0-3E05-43CE-BD6F-4266A47B9E88}">
      <dgm:prSet/>
      <dgm:spPr/>
      <dgm:t>
        <a:bodyPr/>
        <a:lstStyle/>
        <a:p>
          <a:endParaRPr lang="en-US"/>
        </a:p>
      </dgm:t>
    </dgm:pt>
    <dgm:pt modelId="{A8F398FE-0511-4110-9BB9-53316D517219}">
      <dgm:prSet phldrT="[Text]" custT="1"/>
      <dgm:spPr/>
      <dgm:t>
        <a:bodyPr/>
        <a:lstStyle/>
        <a:p>
          <a:r>
            <a:rPr lang="en-US" sz="2200" dirty="0" smtClean="0"/>
            <a:t>The phosphate and the calcium ions are released from </a:t>
          </a:r>
          <a:r>
            <a:rPr lang="en-US" sz="2200" dirty="0" err="1" smtClean="0"/>
            <a:t>hydroxyapatite</a:t>
          </a:r>
          <a:r>
            <a:rPr lang="en-US" sz="2200" dirty="0" smtClean="0"/>
            <a:t> and absorbed in unset cement.</a:t>
          </a:r>
          <a:endParaRPr lang="en-US" sz="2200" dirty="0"/>
        </a:p>
      </dgm:t>
    </dgm:pt>
    <dgm:pt modelId="{73F87ECB-8E9B-4A3D-A226-C06B2E6C825E}" type="parTrans" cxnId="{1C0BE11B-0D52-4A7D-86F9-2854800B3F8E}">
      <dgm:prSet/>
      <dgm:spPr/>
      <dgm:t>
        <a:bodyPr/>
        <a:lstStyle/>
        <a:p>
          <a:endParaRPr lang="en-US"/>
        </a:p>
      </dgm:t>
    </dgm:pt>
    <dgm:pt modelId="{94286146-10CC-4349-93A3-722238C3BBC8}" type="sibTrans" cxnId="{1C0BE11B-0D52-4A7D-86F9-2854800B3F8E}">
      <dgm:prSet/>
      <dgm:spPr/>
      <dgm:t>
        <a:bodyPr/>
        <a:lstStyle/>
        <a:p>
          <a:endParaRPr lang="en-US"/>
        </a:p>
      </dgm:t>
    </dgm:pt>
    <dgm:pt modelId="{5F683931-A1EF-4A54-95AA-41CCB49E3E02}">
      <dgm:prSet phldrT="[Text]" custT="1"/>
      <dgm:spPr/>
      <dgm:t>
        <a:bodyPr/>
        <a:lstStyle/>
        <a:p>
          <a:r>
            <a:rPr lang="en-US" sz="2200" dirty="0" err="1" smtClean="0"/>
            <a:t>Silanating</a:t>
          </a:r>
          <a:r>
            <a:rPr lang="en-US" sz="2200" dirty="0" smtClean="0"/>
            <a:t> the etched surface to enhance wetting and create chemical bond.</a:t>
          </a:r>
          <a:endParaRPr lang="en-US" sz="2200" dirty="0"/>
        </a:p>
      </dgm:t>
    </dgm:pt>
    <dgm:pt modelId="{99328B9F-FAA7-4490-8548-960BE0346DC7}" type="parTrans" cxnId="{5F01EFD5-8DBD-4918-940C-4DA93038C244}">
      <dgm:prSet/>
      <dgm:spPr/>
      <dgm:t>
        <a:bodyPr/>
        <a:lstStyle/>
        <a:p>
          <a:endParaRPr lang="en-US"/>
        </a:p>
      </dgm:t>
    </dgm:pt>
    <dgm:pt modelId="{9BB1DA95-42DD-4D7A-A161-5D2025776C6A}" type="sibTrans" cxnId="{5F01EFD5-8DBD-4918-940C-4DA93038C244}">
      <dgm:prSet/>
      <dgm:spPr/>
      <dgm:t>
        <a:bodyPr/>
        <a:lstStyle/>
        <a:p>
          <a:endParaRPr lang="en-US"/>
        </a:p>
      </dgm:t>
    </dgm:pt>
    <dgm:pt modelId="{C48ED38F-BCC4-4A87-A0AA-9193B492C2EF}">
      <dgm:prSet phldrT="[Text]" custT="1"/>
      <dgm:spPr/>
      <dgm:t>
        <a:bodyPr/>
        <a:lstStyle/>
        <a:p>
          <a:r>
            <a:rPr lang="en-US" sz="2200" dirty="0" smtClean="0"/>
            <a:t>Apply bonding system and add composite. </a:t>
          </a:r>
          <a:endParaRPr lang="en-US" sz="2200" dirty="0"/>
        </a:p>
      </dgm:t>
    </dgm:pt>
    <dgm:pt modelId="{E92C22A7-B5B1-40CE-BFF0-18521F505EAA}" type="parTrans" cxnId="{B0A4B4DA-60F5-4BEF-9691-62BE0693E8DB}">
      <dgm:prSet/>
      <dgm:spPr/>
      <dgm:t>
        <a:bodyPr/>
        <a:lstStyle/>
        <a:p>
          <a:endParaRPr lang="en-US"/>
        </a:p>
      </dgm:t>
    </dgm:pt>
    <dgm:pt modelId="{23E0E436-69DF-40BF-BBB2-FE7427DC2DA8}" type="sibTrans" cxnId="{B0A4B4DA-60F5-4BEF-9691-62BE0693E8DB}">
      <dgm:prSet/>
      <dgm:spPr/>
      <dgm:t>
        <a:bodyPr/>
        <a:lstStyle/>
        <a:p>
          <a:endParaRPr lang="en-US"/>
        </a:p>
      </dgm:t>
    </dgm:pt>
    <dgm:pt modelId="{292E0E7C-86C7-4D3A-A5B5-B525E0438F14}">
      <dgm:prSet phldrT="[Text]" custT="1"/>
      <dgm:spPr/>
      <dgm:t>
        <a:bodyPr/>
        <a:lstStyle/>
        <a:p>
          <a:r>
            <a:rPr lang="en-US" sz="2200" dirty="0" smtClean="0"/>
            <a:t>Use bonding system on  both the surfaces </a:t>
          </a:r>
          <a:endParaRPr lang="en-US" sz="2200" dirty="0"/>
        </a:p>
      </dgm:t>
    </dgm:pt>
    <dgm:pt modelId="{DED76D70-9F62-4A61-B7A7-F4D7726071CC}" type="parTrans" cxnId="{5195D930-D6CC-4B18-A234-565C721D6521}">
      <dgm:prSet/>
      <dgm:spPr/>
      <dgm:t>
        <a:bodyPr/>
        <a:lstStyle/>
        <a:p>
          <a:endParaRPr lang="en-US"/>
        </a:p>
      </dgm:t>
    </dgm:pt>
    <dgm:pt modelId="{5FA9B094-A1ED-45DF-B347-C58F70755FA7}" type="sibTrans" cxnId="{5195D930-D6CC-4B18-A234-565C721D6521}">
      <dgm:prSet/>
      <dgm:spPr/>
      <dgm:t>
        <a:bodyPr/>
        <a:lstStyle/>
        <a:p>
          <a:endParaRPr lang="en-US"/>
        </a:p>
      </dgm:t>
    </dgm:pt>
    <dgm:pt modelId="{5DE99736-6312-434C-A7F4-5E8B5F80F770}">
      <dgm:prSet phldrT="[Text]" custT="1"/>
      <dgm:spPr/>
      <dgm:t>
        <a:bodyPr/>
        <a:lstStyle/>
        <a:p>
          <a:r>
            <a:rPr lang="en-US" sz="2200" dirty="0" smtClean="0"/>
            <a:t>Minimize cement thickness in both the joints.</a:t>
          </a:r>
          <a:endParaRPr lang="en-US" sz="2200" dirty="0"/>
        </a:p>
      </dgm:t>
    </dgm:pt>
    <dgm:pt modelId="{8A154C29-121E-499A-8407-BB1F3E09A817}" type="parTrans" cxnId="{DDB72EA6-2E68-4421-A28B-1E6E1B4DD402}">
      <dgm:prSet/>
      <dgm:spPr/>
      <dgm:t>
        <a:bodyPr/>
        <a:lstStyle/>
        <a:p>
          <a:endParaRPr lang="en-US"/>
        </a:p>
      </dgm:t>
    </dgm:pt>
    <dgm:pt modelId="{118B118E-276B-4501-8806-95550E825BA6}" type="sibTrans" cxnId="{DDB72EA6-2E68-4421-A28B-1E6E1B4DD402}">
      <dgm:prSet/>
      <dgm:spPr/>
      <dgm:t>
        <a:bodyPr/>
        <a:lstStyle/>
        <a:p>
          <a:endParaRPr lang="en-US"/>
        </a:p>
      </dgm:t>
    </dgm:pt>
    <dgm:pt modelId="{65CF64EC-0550-4600-AE79-C5DC4CA2E541}">
      <dgm:prSet phldrT="[Text]" custT="1"/>
      <dgm:spPr/>
      <dgm:t>
        <a:bodyPr/>
        <a:lstStyle/>
        <a:p>
          <a:endParaRPr lang="en-US" sz="2200" dirty="0"/>
        </a:p>
      </dgm:t>
    </dgm:pt>
    <dgm:pt modelId="{51B2E5EB-B037-42B8-B04A-60A71BFCCE04}" type="parTrans" cxnId="{9FCD365B-9241-494B-9004-5304B4EA8A40}">
      <dgm:prSet/>
      <dgm:spPr/>
      <dgm:t>
        <a:bodyPr/>
        <a:lstStyle/>
        <a:p>
          <a:endParaRPr lang="en-US"/>
        </a:p>
      </dgm:t>
    </dgm:pt>
    <dgm:pt modelId="{6C035647-9477-4D7A-98C0-26FA65A511F0}" type="sibTrans" cxnId="{9FCD365B-9241-494B-9004-5304B4EA8A40}">
      <dgm:prSet/>
      <dgm:spPr/>
      <dgm:t>
        <a:bodyPr/>
        <a:lstStyle/>
        <a:p>
          <a:endParaRPr lang="en-US"/>
        </a:p>
      </dgm:t>
    </dgm:pt>
    <dgm:pt modelId="{439BF2D5-6171-4363-80BD-0B5EEDFD206B}">
      <dgm:prSet phldrT="[Text]" custT="1"/>
      <dgm:spPr/>
      <dgm:t>
        <a:bodyPr/>
        <a:lstStyle/>
        <a:p>
          <a:r>
            <a:rPr lang="en-US" sz="2200" dirty="0" smtClean="0"/>
            <a:t>intermediate layer between </a:t>
          </a:r>
          <a:r>
            <a:rPr lang="en-US" sz="2200" dirty="0" smtClean="0">
              <a:solidFill>
                <a:srgbClr val="006600"/>
              </a:solidFill>
            </a:rPr>
            <a:t>the ‘pure’ GIC and the pure </a:t>
          </a:r>
          <a:r>
            <a:rPr lang="en-US" sz="2200" dirty="0" err="1" smtClean="0">
              <a:solidFill>
                <a:srgbClr val="006600"/>
              </a:solidFill>
            </a:rPr>
            <a:t>hydroxyapatite</a:t>
          </a:r>
          <a:r>
            <a:rPr lang="en-US" sz="2200" dirty="0" smtClean="0">
              <a:solidFill>
                <a:srgbClr val="006600"/>
              </a:solidFill>
            </a:rPr>
            <a:t>; the so-called ‘ion-exchange’ layer. </a:t>
          </a:r>
          <a:endParaRPr lang="en-US" sz="2200" dirty="0"/>
        </a:p>
      </dgm:t>
    </dgm:pt>
    <dgm:pt modelId="{4E136B56-3F30-42E5-97C6-9EDB1FE9BE66}" type="parTrans" cxnId="{67A4DE83-AD38-4DF5-A168-813140A0B5AC}">
      <dgm:prSet/>
      <dgm:spPr/>
      <dgm:t>
        <a:bodyPr/>
        <a:lstStyle/>
        <a:p>
          <a:endParaRPr lang="en-US"/>
        </a:p>
      </dgm:t>
    </dgm:pt>
    <dgm:pt modelId="{1C66228D-A6B0-48F1-937B-FA063C056901}" type="sibTrans" cxnId="{67A4DE83-AD38-4DF5-A168-813140A0B5AC}">
      <dgm:prSet/>
      <dgm:spPr/>
      <dgm:t>
        <a:bodyPr/>
        <a:lstStyle/>
        <a:p>
          <a:endParaRPr lang="en-US"/>
        </a:p>
      </dgm:t>
    </dgm:pt>
    <dgm:pt modelId="{B8C8BF56-BACA-4E19-8ABC-FF8159888C83}">
      <dgm:prSet phldrT="[Text]" custT="1"/>
      <dgm:spPr/>
      <dgm:t>
        <a:bodyPr/>
        <a:lstStyle/>
        <a:p>
          <a:r>
            <a:rPr lang="en-US" sz="2200" dirty="0" smtClean="0"/>
            <a:t>Ionic bonding between the carboxyl ions from the cement acid and the calcium ions from the tooth structure</a:t>
          </a:r>
          <a:r>
            <a:rPr lang="en-US" sz="2200" dirty="0" smtClean="0">
              <a:solidFill>
                <a:srgbClr val="006600"/>
              </a:solidFill>
            </a:rPr>
            <a:t> </a:t>
          </a:r>
          <a:endParaRPr lang="en-US" sz="2200" dirty="0"/>
        </a:p>
      </dgm:t>
    </dgm:pt>
    <dgm:pt modelId="{5734A5EA-70C5-43E9-B628-610DF9DC909B}" type="parTrans" cxnId="{CC235219-C7BC-48C8-BD67-0AA738798D0B}">
      <dgm:prSet/>
      <dgm:spPr/>
      <dgm:t>
        <a:bodyPr/>
        <a:lstStyle/>
        <a:p>
          <a:endParaRPr lang="en-US"/>
        </a:p>
      </dgm:t>
    </dgm:pt>
    <dgm:pt modelId="{066F506C-C164-42B6-AC6F-535EFCF90A18}" type="sibTrans" cxnId="{CC235219-C7BC-48C8-BD67-0AA738798D0B}">
      <dgm:prSet/>
      <dgm:spPr/>
      <dgm:t>
        <a:bodyPr/>
        <a:lstStyle/>
        <a:p>
          <a:endParaRPr lang="en-US"/>
        </a:p>
      </dgm:t>
    </dgm:pt>
    <dgm:pt modelId="{19FB3796-E3EA-483F-8003-8188F1AC7251}" type="pres">
      <dgm:prSet presAssocID="{DA22A59B-09E1-4E92-B5AF-4FAE66C8A28B}" presName="Name0" presStyleCnt="0">
        <dgm:presLayoutVars>
          <dgm:dir/>
          <dgm:animLvl val="lvl"/>
          <dgm:resizeHandles val="exact"/>
        </dgm:presLayoutVars>
      </dgm:prSet>
      <dgm:spPr/>
      <dgm:t>
        <a:bodyPr/>
        <a:lstStyle/>
        <a:p>
          <a:endParaRPr lang="en-US"/>
        </a:p>
      </dgm:t>
    </dgm:pt>
    <dgm:pt modelId="{85D1ACAF-B706-4D9D-8DBD-97F3451A0FB6}" type="pres">
      <dgm:prSet presAssocID="{90004D0E-3130-4DEC-8AA9-D0396E41657D}" presName="composite" presStyleCnt="0"/>
      <dgm:spPr/>
    </dgm:pt>
    <dgm:pt modelId="{073696CE-7F02-43F6-9DAF-20CB463CE372}" type="pres">
      <dgm:prSet presAssocID="{90004D0E-3130-4DEC-8AA9-D0396E41657D}" presName="parTx" presStyleLbl="alignNode1" presStyleIdx="0" presStyleCnt="3">
        <dgm:presLayoutVars>
          <dgm:chMax val="0"/>
          <dgm:chPref val="0"/>
          <dgm:bulletEnabled val="1"/>
        </dgm:presLayoutVars>
      </dgm:prSet>
      <dgm:spPr/>
      <dgm:t>
        <a:bodyPr/>
        <a:lstStyle/>
        <a:p>
          <a:endParaRPr lang="en-US"/>
        </a:p>
      </dgm:t>
    </dgm:pt>
    <dgm:pt modelId="{4AD577A5-0713-4A18-96F4-A062E95757C2}" type="pres">
      <dgm:prSet presAssocID="{90004D0E-3130-4DEC-8AA9-D0396E41657D}" presName="desTx" presStyleLbl="alignAccFollowNode1" presStyleIdx="0" presStyleCnt="3">
        <dgm:presLayoutVars>
          <dgm:bulletEnabled val="1"/>
        </dgm:presLayoutVars>
      </dgm:prSet>
      <dgm:spPr/>
      <dgm:t>
        <a:bodyPr/>
        <a:lstStyle/>
        <a:p>
          <a:endParaRPr lang="en-US"/>
        </a:p>
      </dgm:t>
    </dgm:pt>
    <dgm:pt modelId="{BB9FA3B4-B694-4A64-87C8-BA8AF9B70544}" type="pres">
      <dgm:prSet presAssocID="{15900E4D-FCFA-4934-8B70-7792046EE4A4}" presName="space" presStyleCnt="0"/>
      <dgm:spPr/>
    </dgm:pt>
    <dgm:pt modelId="{7FF3C457-9CF9-40D7-A029-295F3EA22EA4}" type="pres">
      <dgm:prSet presAssocID="{629F3E76-25AE-4DA6-BC42-656158D6D48F}" presName="composite" presStyleCnt="0"/>
      <dgm:spPr/>
    </dgm:pt>
    <dgm:pt modelId="{4AEE8124-0437-4B39-A86F-24F4EFF537C7}" type="pres">
      <dgm:prSet presAssocID="{629F3E76-25AE-4DA6-BC42-656158D6D48F}" presName="parTx" presStyleLbl="alignNode1" presStyleIdx="1" presStyleCnt="3">
        <dgm:presLayoutVars>
          <dgm:chMax val="0"/>
          <dgm:chPref val="0"/>
          <dgm:bulletEnabled val="1"/>
        </dgm:presLayoutVars>
      </dgm:prSet>
      <dgm:spPr/>
      <dgm:t>
        <a:bodyPr/>
        <a:lstStyle/>
        <a:p>
          <a:endParaRPr lang="en-US"/>
        </a:p>
      </dgm:t>
    </dgm:pt>
    <dgm:pt modelId="{1D51CE04-C390-4D7A-B0C8-6155842ED9A0}" type="pres">
      <dgm:prSet presAssocID="{629F3E76-25AE-4DA6-BC42-656158D6D48F}" presName="desTx" presStyleLbl="alignAccFollowNode1" presStyleIdx="1" presStyleCnt="3">
        <dgm:presLayoutVars>
          <dgm:bulletEnabled val="1"/>
        </dgm:presLayoutVars>
      </dgm:prSet>
      <dgm:spPr/>
      <dgm:t>
        <a:bodyPr/>
        <a:lstStyle/>
        <a:p>
          <a:endParaRPr lang="en-US"/>
        </a:p>
      </dgm:t>
    </dgm:pt>
    <dgm:pt modelId="{2D974345-6A06-477A-B557-F31058172DF8}" type="pres">
      <dgm:prSet presAssocID="{15A6F515-A909-4D85-B4B7-963DA86A70FE}" presName="space" presStyleCnt="0"/>
      <dgm:spPr/>
    </dgm:pt>
    <dgm:pt modelId="{8CBDC3A7-10AC-411C-AF7F-643374BEFA06}" type="pres">
      <dgm:prSet presAssocID="{CE7B1D75-8300-40A7-959B-A7208AC4232D}" presName="composite" presStyleCnt="0"/>
      <dgm:spPr/>
    </dgm:pt>
    <dgm:pt modelId="{0FCE1ED3-A328-4BA7-8F0D-CB86F0ABA253}" type="pres">
      <dgm:prSet presAssocID="{CE7B1D75-8300-40A7-959B-A7208AC4232D}" presName="parTx" presStyleLbl="alignNode1" presStyleIdx="2" presStyleCnt="3" custScaleX="112154" custScaleY="99837" custLinFactNeighborX="0" custLinFactNeighborY="-10782">
        <dgm:presLayoutVars>
          <dgm:chMax val="0"/>
          <dgm:chPref val="0"/>
          <dgm:bulletEnabled val="1"/>
        </dgm:presLayoutVars>
      </dgm:prSet>
      <dgm:spPr/>
      <dgm:t>
        <a:bodyPr/>
        <a:lstStyle/>
        <a:p>
          <a:endParaRPr lang="en-US"/>
        </a:p>
      </dgm:t>
    </dgm:pt>
    <dgm:pt modelId="{17AEBA6D-9E28-4309-A23B-F6C6E1AF83A0}" type="pres">
      <dgm:prSet presAssocID="{CE7B1D75-8300-40A7-959B-A7208AC4232D}" presName="desTx" presStyleLbl="alignAccFollowNode1" presStyleIdx="2" presStyleCnt="3" custScaleX="118155">
        <dgm:presLayoutVars>
          <dgm:bulletEnabled val="1"/>
        </dgm:presLayoutVars>
      </dgm:prSet>
      <dgm:spPr/>
      <dgm:t>
        <a:bodyPr/>
        <a:lstStyle/>
        <a:p>
          <a:endParaRPr lang="en-US"/>
        </a:p>
      </dgm:t>
    </dgm:pt>
  </dgm:ptLst>
  <dgm:cxnLst>
    <dgm:cxn modelId="{5F01EFD5-8DBD-4918-940C-4DA93038C244}" srcId="{90004D0E-3130-4DEC-8AA9-D0396E41657D}" destId="{5F683931-A1EF-4A54-95AA-41CCB49E3E02}" srcOrd="1" destOrd="0" parTransId="{99328B9F-FAA7-4490-8548-960BE0346DC7}" sibTransId="{9BB1DA95-42DD-4D7A-A161-5D2025776C6A}"/>
    <dgm:cxn modelId="{BDAF33CC-14AF-436D-B1C1-AB48F4248053}" type="presOf" srcId="{C48ED38F-BCC4-4A87-A0AA-9193B492C2EF}" destId="{4AD577A5-0713-4A18-96F4-A062E95757C2}" srcOrd="0" destOrd="2" presId="urn:microsoft.com/office/officeart/2005/8/layout/hList1"/>
    <dgm:cxn modelId="{34B46273-83A7-40DA-9F60-3D0590B31D11}" type="presOf" srcId="{5DE99736-6312-434C-A7F4-5E8B5F80F770}" destId="{1D51CE04-C390-4D7A-B0C8-6155842ED9A0}" srcOrd="0" destOrd="2" presId="urn:microsoft.com/office/officeart/2005/8/layout/hList1"/>
    <dgm:cxn modelId="{E1356963-281A-4C0B-9160-C3CF425DF97D}" type="presOf" srcId="{90004D0E-3130-4DEC-8AA9-D0396E41657D}" destId="{073696CE-7F02-43F6-9DAF-20CB463CE372}" srcOrd="0" destOrd="0" presId="urn:microsoft.com/office/officeart/2005/8/layout/hList1"/>
    <dgm:cxn modelId="{5195D930-D6CC-4B18-A234-565C721D6521}" srcId="{629F3E76-25AE-4DA6-BC42-656158D6D48F}" destId="{292E0E7C-86C7-4D3A-A5B5-B525E0438F14}" srcOrd="1" destOrd="0" parTransId="{DED76D70-9F62-4A61-B7A7-F4D7726071CC}" sibTransId="{5FA9B094-A1ED-45DF-B347-C58F70755FA7}"/>
    <dgm:cxn modelId="{79F01846-807E-40BD-81BA-84EC12E6FF2F}" srcId="{90004D0E-3130-4DEC-8AA9-D0396E41657D}" destId="{12C2257B-87CB-4ADD-942A-69EDBE822E27}" srcOrd="0" destOrd="0" parTransId="{5440617E-7F7F-42D2-BB8B-22240B62EA8B}" sibTransId="{A93DF009-BFD6-4AAC-913E-31A45F9D6A66}"/>
    <dgm:cxn modelId="{F873F71A-FE75-469B-AAF3-8FCF3A7184F9}" type="presOf" srcId="{5F683931-A1EF-4A54-95AA-41CCB49E3E02}" destId="{4AD577A5-0713-4A18-96F4-A062E95757C2}" srcOrd="0" destOrd="1" presId="urn:microsoft.com/office/officeart/2005/8/layout/hList1"/>
    <dgm:cxn modelId="{F65FE0C6-4F63-41D8-90F7-F6ABF057863D}" type="presOf" srcId="{292E0E7C-86C7-4D3A-A5B5-B525E0438F14}" destId="{1D51CE04-C390-4D7A-B0C8-6155842ED9A0}" srcOrd="0" destOrd="1" presId="urn:microsoft.com/office/officeart/2005/8/layout/hList1"/>
    <dgm:cxn modelId="{41014593-1F6C-4E9C-B500-6F178FEDF508}" type="presOf" srcId="{0B6B15AB-53B1-4EDB-A463-455A42220FC5}" destId="{1D51CE04-C390-4D7A-B0C8-6155842ED9A0}" srcOrd="0" destOrd="0" presId="urn:microsoft.com/office/officeart/2005/8/layout/hList1"/>
    <dgm:cxn modelId="{1824CAC5-82F5-4506-A3CA-04D86168FDB4}" type="presOf" srcId="{12C2257B-87CB-4ADD-942A-69EDBE822E27}" destId="{4AD577A5-0713-4A18-96F4-A062E95757C2}" srcOrd="0" destOrd="0" presId="urn:microsoft.com/office/officeart/2005/8/layout/hList1"/>
    <dgm:cxn modelId="{1C0BE11B-0D52-4A7D-86F9-2854800B3F8E}" srcId="{CE7B1D75-8300-40A7-959B-A7208AC4232D}" destId="{A8F398FE-0511-4110-9BB9-53316D517219}" srcOrd="0" destOrd="0" parTransId="{73F87ECB-8E9B-4A3D-A226-C06B2E6C825E}" sibTransId="{94286146-10CC-4349-93A3-722238C3BBC8}"/>
    <dgm:cxn modelId="{B294D78D-C8BE-41C4-872C-1DC44113BF0C}" type="presOf" srcId="{439BF2D5-6171-4363-80BD-0B5EEDFD206B}" destId="{17AEBA6D-9E28-4309-A23B-F6C6E1AF83A0}" srcOrd="0" destOrd="1" presId="urn:microsoft.com/office/officeart/2005/8/layout/hList1"/>
    <dgm:cxn modelId="{49844EA0-3E05-43CE-BD6F-4266A47B9E88}" srcId="{DA22A59B-09E1-4E92-B5AF-4FAE66C8A28B}" destId="{CE7B1D75-8300-40A7-959B-A7208AC4232D}" srcOrd="2" destOrd="0" parTransId="{B1077A9B-6F6D-496D-9301-EE1D80BB08B7}" sibTransId="{F53D4B54-5475-4BA7-B7E8-4F7638813D60}"/>
    <dgm:cxn modelId="{9FCD365B-9241-494B-9004-5304B4EA8A40}" srcId="{CE7B1D75-8300-40A7-959B-A7208AC4232D}" destId="{65CF64EC-0550-4600-AE79-C5DC4CA2E541}" srcOrd="3" destOrd="0" parTransId="{51B2E5EB-B037-42B8-B04A-60A71BFCCE04}" sibTransId="{6C035647-9477-4D7A-98C0-26FA65A511F0}"/>
    <dgm:cxn modelId="{C480BF08-24CC-4A6F-A446-367AABB19D71}" srcId="{DA22A59B-09E1-4E92-B5AF-4FAE66C8A28B}" destId="{629F3E76-25AE-4DA6-BC42-656158D6D48F}" srcOrd="1" destOrd="0" parTransId="{1D6432DE-C1D4-461A-80FD-2BB13E81952D}" sibTransId="{15A6F515-A909-4D85-B4B7-963DA86A70FE}"/>
    <dgm:cxn modelId="{C00036DD-2D7D-4295-A78C-585E15DD0986}" type="presOf" srcId="{DA22A59B-09E1-4E92-B5AF-4FAE66C8A28B}" destId="{19FB3796-E3EA-483F-8003-8188F1AC7251}" srcOrd="0" destOrd="0" presId="urn:microsoft.com/office/officeart/2005/8/layout/hList1"/>
    <dgm:cxn modelId="{D943FB83-83C3-403B-A275-B9E66BFF8D7B}" srcId="{629F3E76-25AE-4DA6-BC42-656158D6D48F}" destId="{0B6B15AB-53B1-4EDB-A463-455A42220FC5}" srcOrd="0" destOrd="0" parTransId="{337F4F7F-7200-4EE3-A666-027FEA79E0E2}" sibTransId="{2D33B521-E1B2-439F-9DAA-1C9280760363}"/>
    <dgm:cxn modelId="{67A4DE83-AD38-4DF5-A168-813140A0B5AC}" srcId="{CE7B1D75-8300-40A7-959B-A7208AC4232D}" destId="{439BF2D5-6171-4363-80BD-0B5EEDFD206B}" srcOrd="1" destOrd="0" parTransId="{4E136B56-3F30-42E5-97C6-9EDB1FE9BE66}" sibTransId="{1C66228D-A6B0-48F1-937B-FA063C056901}"/>
    <dgm:cxn modelId="{CC235219-C7BC-48C8-BD67-0AA738798D0B}" srcId="{CE7B1D75-8300-40A7-959B-A7208AC4232D}" destId="{B8C8BF56-BACA-4E19-8ABC-FF8159888C83}" srcOrd="2" destOrd="0" parTransId="{5734A5EA-70C5-43E9-B628-610DF9DC909B}" sibTransId="{066F506C-C164-42B6-AC6F-535EFCF90A18}"/>
    <dgm:cxn modelId="{3005BF2D-D095-481C-8585-30418A7AD47A}" type="presOf" srcId="{CE7B1D75-8300-40A7-959B-A7208AC4232D}" destId="{0FCE1ED3-A328-4BA7-8F0D-CB86F0ABA253}" srcOrd="0" destOrd="0" presId="urn:microsoft.com/office/officeart/2005/8/layout/hList1"/>
    <dgm:cxn modelId="{21D6464E-7C7E-4DE5-8C2E-6D49A22BC497}" type="presOf" srcId="{B8C8BF56-BACA-4E19-8ABC-FF8159888C83}" destId="{17AEBA6D-9E28-4309-A23B-F6C6E1AF83A0}" srcOrd="0" destOrd="2" presId="urn:microsoft.com/office/officeart/2005/8/layout/hList1"/>
    <dgm:cxn modelId="{236EDC5A-278C-4743-BAC6-6D037641BCD2}" srcId="{DA22A59B-09E1-4E92-B5AF-4FAE66C8A28B}" destId="{90004D0E-3130-4DEC-8AA9-D0396E41657D}" srcOrd="0" destOrd="0" parTransId="{B0DA337A-435C-4700-85B9-D795C09B2F9C}" sibTransId="{15900E4D-FCFA-4934-8B70-7792046EE4A4}"/>
    <dgm:cxn modelId="{2C6632C0-FDE6-4323-91CC-1AA46A7677C2}" type="presOf" srcId="{A8F398FE-0511-4110-9BB9-53316D517219}" destId="{17AEBA6D-9E28-4309-A23B-F6C6E1AF83A0}" srcOrd="0" destOrd="0" presId="urn:microsoft.com/office/officeart/2005/8/layout/hList1"/>
    <dgm:cxn modelId="{DDB72EA6-2E68-4421-A28B-1E6E1B4DD402}" srcId="{629F3E76-25AE-4DA6-BC42-656158D6D48F}" destId="{5DE99736-6312-434C-A7F4-5E8B5F80F770}" srcOrd="2" destOrd="0" parTransId="{8A154C29-121E-499A-8407-BB1F3E09A817}" sibTransId="{118B118E-276B-4501-8806-95550E825BA6}"/>
    <dgm:cxn modelId="{C9100747-B279-46F5-9C72-FF2CA47E08B6}" type="presOf" srcId="{65CF64EC-0550-4600-AE79-C5DC4CA2E541}" destId="{17AEBA6D-9E28-4309-A23B-F6C6E1AF83A0}" srcOrd="0" destOrd="3" presId="urn:microsoft.com/office/officeart/2005/8/layout/hList1"/>
    <dgm:cxn modelId="{FBF99F75-E1CC-40F4-891C-B2069E3AE86A}" type="presOf" srcId="{629F3E76-25AE-4DA6-BC42-656158D6D48F}" destId="{4AEE8124-0437-4B39-A86F-24F4EFF537C7}" srcOrd="0" destOrd="0" presId="urn:microsoft.com/office/officeart/2005/8/layout/hList1"/>
    <dgm:cxn modelId="{B0A4B4DA-60F5-4BEF-9691-62BE0693E8DB}" srcId="{90004D0E-3130-4DEC-8AA9-D0396E41657D}" destId="{C48ED38F-BCC4-4A87-A0AA-9193B492C2EF}" srcOrd="2" destOrd="0" parTransId="{E92C22A7-B5B1-40CE-BFF0-18521F505EAA}" sibTransId="{23E0E436-69DF-40BF-BBB2-FE7427DC2DA8}"/>
    <dgm:cxn modelId="{D493E595-9D67-4D04-842C-433B5F16B8B5}" type="presParOf" srcId="{19FB3796-E3EA-483F-8003-8188F1AC7251}" destId="{85D1ACAF-B706-4D9D-8DBD-97F3451A0FB6}" srcOrd="0" destOrd="0" presId="urn:microsoft.com/office/officeart/2005/8/layout/hList1"/>
    <dgm:cxn modelId="{3EDACEC8-D98E-481B-86E1-2BB8499EB5AC}" type="presParOf" srcId="{85D1ACAF-B706-4D9D-8DBD-97F3451A0FB6}" destId="{073696CE-7F02-43F6-9DAF-20CB463CE372}" srcOrd="0" destOrd="0" presId="urn:microsoft.com/office/officeart/2005/8/layout/hList1"/>
    <dgm:cxn modelId="{02C07B19-1307-4B38-90DA-CC0AF5A0C30D}" type="presParOf" srcId="{85D1ACAF-B706-4D9D-8DBD-97F3451A0FB6}" destId="{4AD577A5-0713-4A18-96F4-A062E95757C2}" srcOrd="1" destOrd="0" presId="urn:microsoft.com/office/officeart/2005/8/layout/hList1"/>
    <dgm:cxn modelId="{18D13A9F-81E0-4612-B276-D2A7AE28B257}" type="presParOf" srcId="{19FB3796-E3EA-483F-8003-8188F1AC7251}" destId="{BB9FA3B4-B694-4A64-87C8-BA8AF9B70544}" srcOrd="1" destOrd="0" presId="urn:microsoft.com/office/officeart/2005/8/layout/hList1"/>
    <dgm:cxn modelId="{89A91EC5-1D5A-48B6-B96E-8CFD1E4BF418}" type="presParOf" srcId="{19FB3796-E3EA-483F-8003-8188F1AC7251}" destId="{7FF3C457-9CF9-40D7-A029-295F3EA22EA4}" srcOrd="2" destOrd="0" presId="urn:microsoft.com/office/officeart/2005/8/layout/hList1"/>
    <dgm:cxn modelId="{41F049A3-1773-4C82-9C9E-1AA1A083287F}" type="presParOf" srcId="{7FF3C457-9CF9-40D7-A029-295F3EA22EA4}" destId="{4AEE8124-0437-4B39-A86F-24F4EFF537C7}" srcOrd="0" destOrd="0" presId="urn:microsoft.com/office/officeart/2005/8/layout/hList1"/>
    <dgm:cxn modelId="{443748C9-00C5-4120-BBC7-CC12589B775C}" type="presParOf" srcId="{7FF3C457-9CF9-40D7-A029-295F3EA22EA4}" destId="{1D51CE04-C390-4D7A-B0C8-6155842ED9A0}" srcOrd="1" destOrd="0" presId="urn:microsoft.com/office/officeart/2005/8/layout/hList1"/>
    <dgm:cxn modelId="{0EF50E6C-E5F5-4789-AE41-ED6E617F946E}" type="presParOf" srcId="{19FB3796-E3EA-483F-8003-8188F1AC7251}" destId="{2D974345-6A06-477A-B557-F31058172DF8}" srcOrd="3" destOrd="0" presId="urn:microsoft.com/office/officeart/2005/8/layout/hList1"/>
    <dgm:cxn modelId="{AFE1C06F-A68B-4EE7-A041-A1A21EDFBB3A}" type="presParOf" srcId="{19FB3796-E3EA-483F-8003-8188F1AC7251}" destId="{8CBDC3A7-10AC-411C-AF7F-643374BEFA06}" srcOrd="4" destOrd="0" presId="urn:microsoft.com/office/officeart/2005/8/layout/hList1"/>
    <dgm:cxn modelId="{5BCDDDFB-3156-42DE-B700-3B4DC47F25C8}" type="presParOf" srcId="{8CBDC3A7-10AC-411C-AF7F-643374BEFA06}" destId="{0FCE1ED3-A328-4BA7-8F0D-CB86F0ABA253}" srcOrd="0" destOrd="0" presId="urn:microsoft.com/office/officeart/2005/8/layout/hList1"/>
    <dgm:cxn modelId="{421B50BA-4322-44C1-A902-09548DC3C5C3}" type="presParOf" srcId="{8CBDC3A7-10AC-411C-AF7F-643374BEFA06}" destId="{17AEBA6D-9E28-4309-A23B-F6C6E1AF83A0}"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0.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90A713-0C84-48AC-8BB7-24EF753B034E}" type="datetimeFigureOut">
              <a:rPr lang="en-US" smtClean="0"/>
              <a:pPr/>
              <a:t>30-Oct-15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FBC75A-7570-40C3-9775-1435C30E7F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 Target="../slides/slide85.xml"/><Relationship Id="rId1" Type="http://schemas.openxmlformats.org/officeDocument/2006/relationships/notesMaster" Target="../notesMasters/notesMaster1.xml"/><Relationship Id="rId4" Type="http://schemas.openxmlformats.org/officeDocument/2006/relationships/image" Target="../media/image78.png"/></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field of dentistry has not been exempt from this challenge and this is best reflected by the evolution seen in dentine bonding agents. The advent of Dentin Bonding Agents(DBA), with its property of adherence to the tooth structure by both micromechanical and chemical means, has heralded a new era in the field of dentistry. The production of a stable long term bond to the tooth substance is an ideal requirement for the success of all restorations.</a:t>
            </a:r>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movement of resin monomer into these long, continuous, interconnected, narrow channels, or pores</a:t>
            </a:r>
            <a:r>
              <a:rPr lang="en-US" sz="1200" u="sng" dirty="0" smtClean="0"/>
              <a:t> </a:t>
            </a:r>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28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movement of resin monomer into these long, continuous, interconnected, narrow channels, or pores</a:t>
            </a:r>
            <a:r>
              <a:rPr lang="en-US" sz="1200" u="sng" dirty="0" smtClean="0"/>
              <a:t> </a:t>
            </a:r>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29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movement of resin monomer into these long, continuous, interconnected, narrow channels, or pores</a:t>
            </a:r>
            <a:r>
              <a:rPr lang="en-US" sz="1200" u="sng" dirty="0" smtClean="0"/>
              <a:t> </a:t>
            </a:r>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30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Removes smear layer and smear plugs </a:t>
            </a:r>
          </a:p>
          <a:p>
            <a:endParaRPr lang="en-US" sz="1200" dirty="0" smtClean="0"/>
          </a:p>
          <a:p>
            <a:r>
              <a:rPr lang="en-US" sz="1200" dirty="0" err="1" smtClean="0"/>
              <a:t>Demineralizes</a:t>
            </a:r>
            <a:r>
              <a:rPr lang="en-US" sz="1200" dirty="0" smtClean="0"/>
              <a:t> </a:t>
            </a:r>
            <a:r>
              <a:rPr lang="en-US" sz="1200" dirty="0" err="1" smtClean="0"/>
              <a:t>intertubular</a:t>
            </a:r>
            <a:r>
              <a:rPr lang="en-US" sz="1200" dirty="0" smtClean="0"/>
              <a:t> dentin </a:t>
            </a:r>
          </a:p>
          <a:p>
            <a:pPr>
              <a:buFont typeface="Arial" pitchFamily="34" charset="0"/>
              <a:buNone/>
            </a:pPr>
            <a:r>
              <a:rPr lang="en-US" sz="1200" dirty="0" smtClean="0"/>
              <a:t>              - </a:t>
            </a:r>
            <a:r>
              <a:rPr lang="en-US" sz="1200" dirty="0" err="1" smtClean="0"/>
              <a:t>upto</a:t>
            </a:r>
            <a:r>
              <a:rPr lang="en-US" sz="1200" dirty="0" smtClean="0"/>
              <a:t> a depth of 1-5µ</a:t>
            </a:r>
          </a:p>
          <a:p>
            <a:pPr>
              <a:buFont typeface="Arial" pitchFamily="34" charset="0"/>
              <a:buNone/>
            </a:pPr>
            <a:r>
              <a:rPr lang="en-US" sz="1200" dirty="0" smtClean="0"/>
              <a:t>              - Exposes longitudinally / obliquely oriented collagen  </a:t>
            </a:r>
            <a:r>
              <a:rPr lang="en-US" sz="1200" dirty="0" err="1" smtClean="0"/>
              <a:t>fibres</a:t>
            </a:r>
            <a:endParaRPr lang="en-US" sz="1200" dirty="0" smtClean="0"/>
          </a:p>
          <a:p>
            <a:pPr>
              <a:buFont typeface="Arial" pitchFamily="34" charset="0"/>
              <a:buNone/>
            </a:pPr>
            <a:r>
              <a:rPr lang="en-US" sz="1200" dirty="0" smtClean="0"/>
              <a:t>               - </a:t>
            </a:r>
            <a:r>
              <a:rPr lang="en-US" sz="1200" dirty="0" err="1" smtClean="0"/>
              <a:t>Interfibrillar</a:t>
            </a:r>
            <a:r>
              <a:rPr lang="en-US" sz="1200" dirty="0" smtClean="0"/>
              <a:t> spaces – 15 –20nm (</a:t>
            </a:r>
            <a:r>
              <a:rPr lang="en-US" sz="1200" dirty="0" err="1" smtClean="0"/>
              <a:t>nanochannels</a:t>
            </a:r>
            <a:r>
              <a:rPr lang="en-US" sz="1200" dirty="0" smtClean="0"/>
              <a:t>)</a:t>
            </a:r>
          </a:p>
          <a:p>
            <a:endParaRPr lang="en-US" sz="1200" dirty="0" smtClean="0"/>
          </a:p>
          <a:p>
            <a:r>
              <a:rPr lang="en-US" sz="1200" dirty="0" err="1" smtClean="0"/>
              <a:t>Demineralizes</a:t>
            </a:r>
            <a:r>
              <a:rPr lang="en-US" sz="1200" dirty="0" smtClean="0"/>
              <a:t> </a:t>
            </a:r>
            <a:r>
              <a:rPr lang="en-US" sz="1200" dirty="0" err="1" smtClean="0"/>
              <a:t>peritubular</a:t>
            </a:r>
            <a:r>
              <a:rPr lang="en-US" sz="1200" dirty="0" smtClean="0"/>
              <a:t> dentin.</a:t>
            </a:r>
          </a:p>
          <a:p>
            <a:pPr>
              <a:buFont typeface="Arial" pitchFamily="34" charset="0"/>
              <a:buNone/>
            </a:pPr>
            <a:r>
              <a:rPr lang="en-US" sz="1200" dirty="0" smtClean="0"/>
              <a:t>                 - Opens tubule orifices in a typical funnel shape configuration</a:t>
            </a:r>
          </a:p>
          <a:p>
            <a:pPr>
              <a:buFont typeface="Arial" pitchFamily="34" charset="0"/>
              <a:buNone/>
            </a:pPr>
            <a:r>
              <a:rPr lang="en-US" sz="1200" dirty="0" smtClean="0"/>
              <a:t>                - Exposes a circularly oriented collagen fibril arrangement.</a:t>
            </a:r>
          </a:p>
          <a:p>
            <a:endParaRPr lang="en-US" sz="1200" dirty="0" smtClean="0"/>
          </a:p>
          <a:p>
            <a:r>
              <a:rPr lang="en-US" sz="1200" dirty="0" smtClean="0"/>
              <a:t>Decreases free surface energy</a:t>
            </a:r>
          </a:p>
          <a:p>
            <a:endParaRPr lang="en-US" sz="1200" dirty="0" smtClean="0"/>
          </a:p>
          <a:p>
            <a:r>
              <a:rPr lang="en-US" sz="1200" dirty="0" smtClean="0"/>
              <a:t>Increases surface roughness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35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displaces residual surface moisture</a:t>
            </a:r>
          </a:p>
          <a:p>
            <a:r>
              <a:rPr lang="en-US" dirty="0" smtClean="0"/>
              <a:t>by use of </a:t>
            </a:r>
            <a:r>
              <a:rPr lang="en-US" dirty="0" err="1" smtClean="0"/>
              <a:t>bifunctional</a:t>
            </a:r>
            <a:r>
              <a:rPr lang="en-US" dirty="0" smtClean="0"/>
              <a:t> molecules, wets and envelops the exposed collagen fibrils.</a:t>
            </a:r>
          </a:p>
          <a:p>
            <a:r>
              <a:rPr lang="en-US" dirty="0" smtClean="0"/>
              <a:t>sufficiently carry monomers into </a:t>
            </a:r>
            <a:r>
              <a:rPr lang="en-US" dirty="0" err="1" smtClean="0"/>
              <a:t>interfibrillar</a:t>
            </a:r>
            <a:r>
              <a:rPr lang="en-US" dirty="0" smtClean="0"/>
              <a:t> channels</a:t>
            </a:r>
          </a:p>
          <a:p>
            <a:r>
              <a:rPr lang="en-US" dirty="0" smtClean="0"/>
              <a:t>transforms a hydrophilic substrate into a hydrophobic tissue state </a:t>
            </a:r>
          </a:p>
          <a:p>
            <a:r>
              <a:rPr lang="en-US" dirty="0" smtClean="0"/>
              <a:t>increases the surface free energy</a:t>
            </a:r>
          </a:p>
          <a:p>
            <a:pPr>
              <a:buFont typeface="Arial" pitchFamily="34" charset="0"/>
              <a:buNone/>
            </a:pPr>
            <a:endParaRPr lang="en-US" dirty="0" smtClean="0"/>
          </a:p>
          <a:p>
            <a:pPr>
              <a:buFont typeface="Arial" pitchFamily="34" charset="0"/>
              <a:buNone/>
            </a:pPr>
            <a:r>
              <a:rPr lang="en-US" dirty="0" smtClean="0"/>
              <a:t> </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36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They have surface tension less than the surface free energy of the acid etched dentin.</a:t>
            </a:r>
          </a:p>
          <a:p>
            <a:r>
              <a:rPr lang="en-US" sz="1200" i="0" dirty="0" smtClean="0"/>
              <a:t>	</a:t>
            </a:r>
            <a:r>
              <a:rPr lang="en-US" sz="1200" i="0" dirty="0" err="1" smtClean="0"/>
              <a:t>Amphiphilic</a:t>
            </a:r>
            <a:r>
              <a:rPr lang="en-US" sz="1200" i="0" dirty="0" smtClean="0"/>
              <a:t> </a:t>
            </a:r>
            <a:r>
              <a:rPr lang="en-US" sz="1200" i="0" dirty="0" err="1" smtClean="0"/>
              <a:t>bifunctional</a:t>
            </a:r>
            <a:r>
              <a:rPr lang="en-US" sz="1200" i="0" dirty="0" smtClean="0"/>
              <a:t> molecules.</a:t>
            </a:r>
          </a:p>
          <a:p>
            <a:r>
              <a:rPr lang="en-US" sz="1200" i="0" dirty="0" smtClean="0"/>
              <a:t>	The primer solvent should be water or water miscible.</a:t>
            </a:r>
          </a:p>
          <a:p>
            <a:r>
              <a:rPr lang="en-US" sz="1200" i="0" dirty="0" smtClean="0"/>
              <a:t>	The primer monomer should be </a:t>
            </a:r>
            <a:r>
              <a:rPr lang="en-US" sz="1200" i="0" dirty="0" err="1" smtClean="0"/>
              <a:t>amphiphilic</a:t>
            </a:r>
            <a:r>
              <a:rPr lang="en-US" sz="1200" i="0" dirty="0" smtClean="0"/>
              <a:t> or hydrophilic because they must compete with water and diffuse through water in the depths  of </a:t>
            </a:r>
            <a:r>
              <a:rPr lang="en-US" sz="1200" i="0" dirty="0" err="1" smtClean="0"/>
              <a:t>demineralized</a:t>
            </a:r>
            <a:r>
              <a:rPr lang="en-US" sz="1200" i="0" dirty="0" smtClean="0"/>
              <a:t> zone. </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37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Light cure- before application of restorative resin- to avoid its displacement, adequate light intensity available.</a:t>
            </a:r>
          </a:p>
          <a:p>
            <a:pPr>
              <a:buFont typeface="Arial" pitchFamily="34" charset="0"/>
              <a:buNone/>
            </a:pPr>
            <a:r>
              <a:rPr lang="en-US" dirty="0" smtClean="0"/>
              <a:t> An unfilled or partially filled resin which includes monomers that are mostly hydrophobic (BIS-GMA) but may contain a small percentage of hydrophilic monomers. Such as HEMA.</a:t>
            </a:r>
          </a:p>
          <a:p>
            <a:endParaRPr lang="en-US" dirty="0" smtClean="0"/>
          </a:p>
          <a:p>
            <a:endParaRPr lang="en-US" dirty="0" smtClean="0"/>
          </a:p>
          <a:p>
            <a:r>
              <a:rPr lang="en-US" dirty="0" smtClean="0"/>
              <a:t>fill up the remaining pores between the collagen fibrils</a:t>
            </a:r>
          </a:p>
          <a:p>
            <a:endParaRPr lang="en-US" dirty="0" smtClean="0"/>
          </a:p>
          <a:p>
            <a:r>
              <a:rPr lang="en-US" dirty="0" smtClean="0"/>
              <a:t>form resin tags to seal open dentinal tubules</a:t>
            </a:r>
          </a:p>
          <a:p>
            <a:endParaRPr lang="en-US" dirty="0" smtClean="0"/>
          </a:p>
          <a:p>
            <a:r>
              <a:rPr lang="en-US" dirty="0" smtClean="0"/>
              <a:t>initiates and advance the polymerization reaction and co polymerizes with the primer molecules</a:t>
            </a:r>
          </a:p>
          <a:p>
            <a:endParaRPr lang="en-US" dirty="0" smtClean="0"/>
          </a:p>
          <a:p>
            <a:r>
              <a:rPr lang="en-US" dirty="0" smtClean="0"/>
              <a:t>stabilizes the formed hybrid layer and resin tags</a:t>
            </a:r>
          </a:p>
          <a:p>
            <a:endParaRPr lang="en-US" sz="1200" i="0" dirty="0" smtClean="0"/>
          </a:p>
          <a:p>
            <a:endParaRPr lang="en-US" sz="1200" i="0" dirty="0" smtClean="0"/>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41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 </a:t>
            </a:r>
            <a:r>
              <a:rPr lang="en-US" sz="1200" i="0" dirty="0" err="1" smtClean="0"/>
              <a:t>Buonocore</a:t>
            </a:r>
            <a:r>
              <a:rPr lang="en-US" sz="1200" i="0" dirty="0" smtClean="0"/>
              <a:t> four decades ago found that a resin containing GPA-DMA could bond to </a:t>
            </a:r>
            <a:r>
              <a:rPr lang="en-US" sz="1200" i="0" dirty="0" err="1" smtClean="0"/>
              <a:t>HCl</a:t>
            </a:r>
            <a:r>
              <a:rPr lang="en-US" sz="1200" i="0" dirty="0" smtClean="0"/>
              <a:t> etched dentin surfaces. However the bonds formed were water soluble. </a:t>
            </a:r>
          </a:p>
          <a:p>
            <a:r>
              <a:rPr lang="en-US" sz="1200" i="0" dirty="0" smtClean="0"/>
              <a:t>  	Bowen in 1965 developed  N- </a:t>
            </a:r>
            <a:r>
              <a:rPr lang="en-US" sz="1200" i="0" dirty="0" err="1" smtClean="0"/>
              <a:t>Phenylglycine</a:t>
            </a:r>
            <a:r>
              <a:rPr lang="en-US" sz="1200" i="0" dirty="0" smtClean="0"/>
              <a:t> </a:t>
            </a:r>
            <a:r>
              <a:rPr lang="en-US" sz="1200" i="0" dirty="0" err="1" smtClean="0"/>
              <a:t>glycidyl</a:t>
            </a:r>
            <a:r>
              <a:rPr lang="en-US" sz="1200" i="0" dirty="0" smtClean="0"/>
              <a:t> </a:t>
            </a:r>
            <a:r>
              <a:rPr lang="en-US" sz="1200" i="0" dirty="0" err="1" smtClean="0"/>
              <a:t>methacrylate</a:t>
            </a:r>
            <a:r>
              <a:rPr lang="en-US" sz="1200" i="0" dirty="0" smtClean="0"/>
              <a:t>( NPG- GMA), a surface active </a:t>
            </a:r>
            <a:r>
              <a:rPr lang="en-US" sz="1200" i="0" dirty="0" err="1" smtClean="0"/>
              <a:t>comonomer</a:t>
            </a:r>
            <a:r>
              <a:rPr lang="en-US" sz="1200" i="0" dirty="0" smtClean="0"/>
              <a:t>, that could theoretically mediate water resistant bonds of resin to dentinal calcium. </a:t>
            </a:r>
          </a:p>
          <a:p>
            <a:r>
              <a:rPr lang="en-US" sz="1200" i="0" u="sng" dirty="0" smtClean="0"/>
              <a:t>Agents used in this generation: </a:t>
            </a:r>
            <a:endParaRPr lang="en-US" sz="1200" i="0" dirty="0" smtClean="0"/>
          </a:p>
          <a:p>
            <a:r>
              <a:rPr lang="en-US" sz="1200" i="0" dirty="0" smtClean="0"/>
              <a:t>  NPG-GMA. </a:t>
            </a:r>
          </a:p>
          <a:p>
            <a:r>
              <a:rPr lang="en-US" sz="1200" i="0" dirty="0" smtClean="0"/>
              <a:t>  </a:t>
            </a:r>
            <a:r>
              <a:rPr lang="en-US" sz="1200" i="0" dirty="0" err="1" smtClean="0"/>
              <a:t>Glycerophosphoric</a:t>
            </a:r>
            <a:r>
              <a:rPr lang="en-US" sz="1200" i="0" dirty="0" smtClean="0"/>
              <a:t> acid </a:t>
            </a:r>
            <a:r>
              <a:rPr lang="en-US" sz="1200" i="0" dirty="0" err="1" smtClean="0"/>
              <a:t>dimethacrylate</a:t>
            </a:r>
            <a:r>
              <a:rPr lang="en-US" sz="1200" i="0" dirty="0" smtClean="0"/>
              <a:t>.( GPA-DMA). </a:t>
            </a:r>
          </a:p>
          <a:p>
            <a:r>
              <a:rPr lang="en-US" sz="1200" i="0" dirty="0" smtClean="0"/>
              <a:t>  </a:t>
            </a:r>
            <a:r>
              <a:rPr lang="en-US" sz="1200" i="0" dirty="0" err="1" smtClean="0"/>
              <a:t>Cyanoacrylates</a:t>
            </a:r>
            <a:r>
              <a:rPr lang="en-US" sz="1200" i="0" dirty="0" smtClean="0"/>
              <a:t> </a:t>
            </a:r>
          </a:p>
          <a:p>
            <a:r>
              <a:rPr lang="en-US" sz="1200" i="0" dirty="0" smtClean="0"/>
              <a:t>  Polyurethanes.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48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 </a:t>
            </a:r>
            <a:r>
              <a:rPr lang="en-US" sz="1200" i="0" dirty="0" err="1" smtClean="0"/>
              <a:t>Buonocore</a:t>
            </a:r>
            <a:r>
              <a:rPr lang="en-US" sz="1200" i="0" dirty="0" smtClean="0"/>
              <a:t> four decades ago found that a resin containing GPA-DMA could bond to </a:t>
            </a:r>
            <a:r>
              <a:rPr lang="en-US" sz="1200" i="0" dirty="0" err="1" smtClean="0"/>
              <a:t>HCl</a:t>
            </a:r>
            <a:r>
              <a:rPr lang="en-US" sz="1200" i="0" dirty="0" smtClean="0"/>
              <a:t> etched dentin surfaces. However the bonds formed were water soluble. </a:t>
            </a:r>
          </a:p>
          <a:p>
            <a:r>
              <a:rPr lang="en-US" sz="1200" i="0" dirty="0" smtClean="0"/>
              <a:t>  	Bowen in 1965 developed  N- </a:t>
            </a:r>
            <a:r>
              <a:rPr lang="en-US" sz="1200" i="0" dirty="0" err="1" smtClean="0"/>
              <a:t>Phenylglycine</a:t>
            </a:r>
            <a:r>
              <a:rPr lang="en-US" sz="1200" i="0" dirty="0" smtClean="0"/>
              <a:t> </a:t>
            </a:r>
            <a:r>
              <a:rPr lang="en-US" sz="1200" i="0" dirty="0" err="1" smtClean="0"/>
              <a:t>glycidyl</a:t>
            </a:r>
            <a:r>
              <a:rPr lang="en-US" sz="1200" i="0" dirty="0" smtClean="0"/>
              <a:t> </a:t>
            </a:r>
            <a:r>
              <a:rPr lang="en-US" sz="1200" i="0" dirty="0" err="1" smtClean="0"/>
              <a:t>methacrylate</a:t>
            </a:r>
            <a:r>
              <a:rPr lang="en-US" sz="1200" i="0" dirty="0" smtClean="0"/>
              <a:t>( NPG- GMA), a surface active </a:t>
            </a:r>
            <a:r>
              <a:rPr lang="en-US" sz="1200" i="0" dirty="0" err="1" smtClean="0"/>
              <a:t>comonomer</a:t>
            </a:r>
            <a:r>
              <a:rPr lang="en-US" sz="1200" i="0" dirty="0" smtClean="0"/>
              <a:t>, that could theoretically mediate water resistant bonds of resin to dentinal calcium. </a:t>
            </a:r>
          </a:p>
          <a:p>
            <a:r>
              <a:rPr lang="en-US" sz="1200" i="0" u="sng" dirty="0" smtClean="0"/>
              <a:t>Agents used in this generation: </a:t>
            </a:r>
            <a:endParaRPr lang="en-US" sz="1200" i="0" dirty="0" smtClean="0"/>
          </a:p>
          <a:p>
            <a:r>
              <a:rPr lang="en-US" sz="1200" i="0" dirty="0" smtClean="0"/>
              <a:t>  NPG-GMA. </a:t>
            </a:r>
          </a:p>
          <a:p>
            <a:r>
              <a:rPr lang="en-US" sz="1200" i="0" dirty="0" smtClean="0"/>
              <a:t>  </a:t>
            </a:r>
            <a:r>
              <a:rPr lang="en-US" sz="1200" i="0" dirty="0" err="1" smtClean="0"/>
              <a:t>Glycerophosphoric</a:t>
            </a:r>
            <a:r>
              <a:rPr lang="en-US" sz="1200" i="0" dirty="0" smtClean="0"/>
              <a:t> acid </a:t>
            </a:r>
            <a:r>
              <a:rPr lang="en-US" sz="1200" i="0" dirty="0" err="1" smtClean="0"/>
              <a:t>dimethacrylate</a:t>
            </a:r>
            <a:r>
              <a:rPr lang="en-US" sz="1200" i="0" dirty="0" smtClean="0"/>
              <a:t>.( GPA-DMA). </a:t>
            </a:r>
          </a:p>
          <a:p>
            <a:r>
              <a:rPr lang="en-US" sz="1200" i="0" dirty="0" smtClean="0"/>
              <a:t>  </a:t>
            </a:r>
            <a:r>
              <a:rPr lang="en-US" sz="1200" i="0" dirty="0" err="1" smtClean="0"/>
              <a:t>Cyanoacrylates</a:t>
            </a:r>
            <a:r>
              <a:rPr lang="en-US" sz="1200" i="0" dirty="0" smtClean="0"/>
              <a:t> </a:t>
            </a:r>
          </a:p>
          <a:p>
            <a:r>
              <a:rPr lang="en-US" sz="1200" i="0" dirty="0" smtClean="0"/>
              <a:t>  Polyurethanes.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49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200" i="0" u="sng" dirty="0" smtClean="0"/>
              <a:t>Disadvantages: </a:t>
            </a:r>
            <a:endParaRPr lang="en-US" sz="1200" i="0" dirty="0" smtClean="0"/>
          </a:p>
          <a:p>
            <a:pPr lvl="0"/>
            <a:r>
              <a:rPr lang="en-US" sz="1200" i="0" dirty="0" smtClean="0"/>
              <a:t>Low bond strength of 1-10 </a:t>
            </a:r>
            <a:r>
              <a:rPr lang="en-US" sz="1200" i="0" dirty="0" err="1" smtClean="0"/>
              <a:t>Mpa</a:t>
            </a:r>
            <a:r>
              <a:rPr lang="en-US" sz="1200" i="0" dirty="0" smtClean="0"/>
              <a:t> was too weak to counteract the polymerization shrinkage of composite resin. </a:t>
            </a:r>
          </a:p>
          <a:p>
            <a:pPr lvl="0"/>
            <a:r>
              <a:rPr lang="en-US" sz="1200" i="0" dirty="0" smtClean="0"/>
              <a:t>Inadequate hydrolytic stability in oral environment - </a:t>
            </a:r>
            <a:r>
              <a:rPr lang="en-US" sz="1200" i="0" dirty="0" err="1" smtClean="0"/>
              <a:t>microleakage</a:t>
            </a:r>
            <a:r>
              <a:rPr lang="en-US" sz="1200" i="0" dirty="0" smtClean="0"/>
              <a:t>. </a:t>
            </a:r>
          </a:p>
          <a:p>
            <a:r>
              <a:rPr lang="en-US" sz="1200" dirty="0" smtClean="0"/>
              <a:t>Devoid of </a:t>
            </a:r>
            <a:r>
              <a:rPr lang="en-US" sz="1200" dirty="0" err="1" smtClean="0"/>
              <a:t>hydrophilc</a:t>
            </a:r>
            <a:r>
              <a:rPr lang="en-US" sz="1200" dirty="0" smtClean="0"/>
              <a:t> groups and had large contact angles.</a:t>
            </a:r>
          </a:p>
          <a:p>
            <a:r>
              <a:rPr lang="en-US" sz="1200" i="0" dirty="0" smtClean="0"/>
              <a:t>Poor clinical performance: -bonding agents is the fact that they bond to the smear layer rather than the dentin itself.  </a:t>
            </a:r>
          </a:p>
          <a:p>
            <a:endParaRPr lang="en-US" sz="1200" i="0" dirty="0" smtClean="0"/>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50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err="1" smtClean="0"/>
              <a:t>Counterpressure</a:t>
            </a:r>
            <a:r>
              <a:rPr lang="en-US" sz="1200" i="0" dirty="0" smtClean="0"/>
              <a:t> of dentinal fluid and its </a:t>
            </a:r>
            <a:r>
              <a:rPr lang="en-US" sz="1200" i="0" dirty="0" err="1" smtClean="0"/>
              <a:t>abudment</a:t>
            </a:r>
            <a:r>
              <a:rPr lang="en-US" sz="1200" i="0" dirty="0" smtClean="0"/>
              <a:t> presence on the bonding surface hindered the micromechanical </a:t>
            </a:r>
            <a:r>
              <a:rPr lang="en-US" sz="1200" i="0" dirty="0" err="1" smtClean="0"/>
              <a:t>attchment</a:t>
            </a:r>
            <a:r>
              <a:rPr lang="en-US" sz="1200" i="0" dirty="0" smtClean="0"/>
              <a:t>,</a:t>
            </a:r>
          </a:p>
          <a:p>
            <a:r>
              <a:rPr lang="en-US" sz="1200" i="0" dirty="0" smtClean="0"/>
              <a:t>Based</a:t>
            </a:r>
            <a:r>
              <a:rPr lang="en-US" sz="1200" i="0" baseline="0" dirty="0" smtClean="0"/>
              <a:t> this </a:t>
            </a:r>
            <a:r>
              <a:rPr lang="en-US" sz="1200" i="0" baseline="0" dirty="0" err="1" smtClean="0"/>
              <a:t>Clearfil</a:t>
            </a:r>
            <a:r>
              <a:rPr lang="en-US" sz="1200" i="0" baseline="0" dirty="0" smtClean="0"/>
              <a:t> New bond – with..</a:t>
            </a:r>
            <a:r>
              <a:rPr lang="en-US" sz="1200" i="0" dirty="0" smtClean="0"/>
              <a:t> </a:t>
            </a:r>
          </a:p>
          <a:p>
            <a:endParaRPr lang="en-US" sz="1200" i="0" dirty="0" smtClean="0"/>
          </a:p>
          <a:p>
            <a:r>
              <a:rPr lang="en-US" sz="1200" i="0" dirty="0" smtClean="0"/>
              <a:t>in the Europe because, acid etching did not produce significant improvements in dentin bond strengths because of the hydrophobic nature of the resin. </a:t>
            </a:r>
          </a:p>
          <a:p>
            <a:r>
              <a:rPr lang="en-US" sz="1200" i="0" dirty="0" smtClean="0"/>
              <a:t> 	 Further more inflammatory responses were thought to be triggered, providing another reason not to use acid. </a:t>
            </a:r>
          </a:p>
          <a:p>
            <a:r>
              <a:rPr lang="en-US" sz="1200" i="0" dirty="0" smtClean="0"/>
              <a:t>Thus with the third generation type of smear layer treatment, the manufacturers effectively combined the dentin etching philosophy advocated in Japan with more cautious approach advocated in Europe and United States. </a:t>
            </a:r>
          </a:p>
          <a:p>
            <a:r>
              <a:rPr lang="en-US" sz="1200" i="0" dirty="0" smtClean="0"/>
              <a:t>The result was preservation of a modified smear layer with slight demineralization of the underlying </a:t>
            </a:r>
            <a:r>
              <a:rPr lang="en-US" sz="1200" i="0" dirty="0" err="1" smtClean="0"/>
              <a:t>intertubular</a:t>
            </a:r>
            <a:r>
              <a:rPr lang="en-US" sz="1200" i="0" dirty="0" smtClean="0"/>
              <a:t> dentin surface.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52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The total etch concept was </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54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Phase 1  -REMOVAL PHASE</a:t>
            </a:r>
          </a:p>
          <a:p>
            <a:pPr>
              <a:buFont typeface="Arial" pitchFamily="34" charset="0"/>
              <a:buNone/>
            </a:pPr>
            <a:r>
              <a:rPr lang="en-US" sz="1200" dirty="0" smtClean="0"/>
              <a:t>                       Removing calcium phosphate </a:t>
            </a:r>
          </a:p>
          <a:p>
            <a:pPr>
              <a:buFont typeface="Arial" pitchFamily="34" charset="0"/>
              <a:buNone/>
            </a:pPr>
            <a:r>
              <a:rPr lang="en-US" sz="1200" dirty="0" smtClean="0"/>
              <a:t>                       Micro porosities exposed at both the enamel and dentin   </a:t>
            </a:r>
          </a:p>
          <a:p>
            <a:pPr>
              <a:buFont typeface="Arial" pitchFamily="34" charset="0"/>
              <a:buNone/>
            </a:pPr>
            <a:r>
              <a:rPr lang="en-US" sz="1200" dirty="0" smtClean="0"/>
              <a:t>                       tooth     surface</a:t>
            </a:r>
          </a:p>
          <a:p>
            <a:pPr>
              <a:buFont typeface="Arial" pitchFamily="34" charset="0"/>
              <a:buNone/>
            </a:pPr>
            <a:endParaRPr lang="en-US" sz="1200" dirty="0" smtClean="0"/>
          </a:p>
          <a:p>
            <a:r>
              <a:rPr lang="en-US" dirty="0" smtClean="0"/>
              <a:t> Phase 2 – HYBRIDIZATION PHASE</a:t>
            </a:r>
          </a:p>
          <a:p>
            <a:pPr>
              <a:buFont typeface="Arial" pitchFamily="34" charset="0"/>
              <a:buNone/>
            </a:pPr>
            <a:r>
              <a:rPr lang="en-US" dirty="0" smtClean="0"/>
              <a:t>             infiltration  of resin monomers by diffusion</a:t>
            </a:r>
          </a:p>
          <a:p>
            <a:pPr>
              <a:buFont typeface="Arial" pitchFamily="34" charset="0"/>
              <a:buNone/>
            </a:pPr>
            <a:r>
              <a:rPr lang="en-US" dirty="0" smtClean="0"/>
              <a:t>                                            ↓</a:t>
            </a:r>
          </a:p>
          <a:p>
            <a:pPr>
              <a:buFont typeface="Arial" pitchFamily="34" charset="0"/>
              <a:buNone/>
            </a:pPr>
            <a:r>
              <a:rPr lang="en-US" dirty="0" smtClean="0"/>
              <a:t>      in situ polymerization of resin within the created surface micro porosities</a:t>
            </a:r>
          </a:p>
          <a:p>
            <a:pPr>
              <a:buFont typeface="Arial" pitchFamily="34" charset="0"/>
              <a:buNone/>
            </a:pPr>
            <a:r>
              <a:rPr lang="en-US" dirty="0" smtClean="0"/>
              <a:t>                                             ↓</a:t>
            </a:r>
          </a:p>
          <a:p>
            <a:pPr>
              <a:buFont typeface="Arial" pitchFamily="34" charset="0"/>
              <a:buNone/>
            </a:pPr>
            <a:r>
              <a:rPr lang="en-US" dirty="0" smtClean="0"/>
              <a:t>                micro mechanical interlocking</a:t>
            </a:r>
          </a:p>
          <a:p>
            <a:pPr>
              <a:buFont typeface="Arial" pitchFamily="34" charset="0"/>
              <a:buNone/>
            </a:pPr>
            <a:endParaRPr lang="en-US" sz="1200" dirty="0" smtClean="0"/>
          </a:p>
          <a:p>
            <a:pPr>
              <a:buFont typeface="Arial" pitchFamily="34" charset="0"/>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1" u="none" strike="noStrike" cap="none" normalizeH="0" baseline="0" dirty="0" smtClean="0">
                <a:ln>
                  <a:noFill/>
                </a:ln>
                <a:solidFill>
                  <a:schemeClr val="tx1"/>
                </a:solidFill>
                <a:ea typeface="Calibri" pitchFamily="34" charset="0"/>
                <a:cs typeface="Times New Roman" pitchFamily="18" charset="0"/>
              </a:rPr>
              <a:t>Shag carpet appearance</a:t>
            </a:r>
            <a:endParaRPr kumimoji="0" lang="en-US" sz="1200" b="0" u="none" strike="noStrike" cap="none" normalizeH="0" baseline="0" dirty="0" smtClean="0">
              <a:ln>
                <a:noFill/>
              </a:ln>
              <a:solidFill>
                <a:schemeClr val="tx1"/>
              </a:solidFill>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u="none" strike="noStrike" cap="none" normalizeH="0" baseline="0" dirty="0" smtClean="0">
                <a:ln>
                  <a:noFill/>
                </a:ln>
                <a:solidFill>
                  <a:schemeClr val="tx1"/>
                </a:solidFill>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u="none" strike="noStrike" cap="none" normalizeH="0" baseline="0" dirty="0" smtClean="0">
                <a:ln>
                  <a:noFill/>
                </a:ln>
                <a:solidFill>
                  <a:schemeClr val="tx1"/>
                </a:solidFill>
                <a:ea typeface="Calibri" pitchFamily="34" charset="0"/>
                <a:cs typeface="Times New Roman" pitchFamily="18" charset="0"/>
              </a:rPr>
              <a:t>Appears when dentin surface after being acid etched is actively scrubbed with an acidic primer solution.</a:t>
            </a:r>
            <a:endParaRPr kumimoji="0" lang="en-US" sz="1200" b="0" u="none" strike="noStrike" cap="none" normalizeH="0" baseline="0" dirty="0" smtClean="0">
              <a:ln>
                <a:noFill/>
              </a:ln>
              <a:solidFill>
                <a:schemeClr val="tx1"/>
              </a:solidFill>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u="none" strike="noStrike" cap="none" normalizeH="0" baseline="0" dirty="0" smtClean="0">
                <a:ln>
                  <a:noFill/>
                </a:ln>
                <a:solidFill>
                  <a:schemeClr val="tx1"/>
                </a:solidFill>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u="none" strike="noStrike" cap="none" normalizeH="0" baseline="0" dirty="0" smtClean="0">
                <a:ln>
                  <a:noFill/>
                </a:ln>
                <a:solidFill>
                  <a:schemeClr val="tx1"/>
                </a:solidFill>
                <a:ea typeface="Calibri" pitchFamily="34" charset="0"/>
                <a:cs typeface="Times New Roman" pitchFamily="18" charset="0"/>
              </a:rPr>
              <a:t>The combined mechanical and chemical action of rubbing the acid etched dentin with an acidic primer dissolves additional mineral salts while fluffing and separating the entangled collagen at the surface</a:t>
            </a:r>
            <a:r>
              <a:rPr kumimoji="0" lang="en-US" sz="1200" b="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1200" b="0" u="none" strike="noStrike" cap="none" normalizeH="0" baseline="0" dirty="0" smtClean="0">
              <a:ln>
                <a:noFill/>
              </a:ln>
              <a:solidFill>
                <a:schemeClr val="tx1"/>
              </a:solidFill>
              <a:effectLst/>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t>Tubule wall hybridization:</a:t>
            </a:r>
            <a:endParaRPr lang="en-US" sz="1200" dirty="0" smtClean="0"/>
          </a:p>
          <a:p>
            <a:pPr>
              <a:lnSpc>
                <a:spcPct val="150000"/>
              </a:lnSpc>
              <a:buFont typeface="Arial" pitchFamily="34" charset="0"/>
              <a:buChar char="•"/>
            </a:pPr>
            <a:r>
              <a:rPr lang="en-US" sz="1200" dirty="0" smtClean="0"/>
              <a:t>Extension of the hybrid layer into tubule wall area.</a:t>
            </a:r>
          </a:p>
          <a:p>
            <a:pPr>
              <a:lnSpc>
                <a:spcPct val="150000"/>
              </a:lnSpc>
              <a:buFont typeface="Arial" pitchFamily="34" charset="0"/>
              <a:buChar char="•"/>
            </a:pPr>
            <a:r>
              <a:rPr lang="en-US" sz="1200" dirty="0" smtClean="0"/>
              <a:t> Hermetically seals the </a:t>
            </a:r>
            <a:r>
              <a:rPr lang="en-US" sz="1200" dirty="0" err="1" smtClean="0"/>
              <a:t>pulpodentinal</a:t>
            </a:r>
            <a:r>
              <a:rPr lang="en-US" sz="1200" dirty="0" smtClean="0"/>
              <a:t> complex against microleakage </a:t>
            </a:r>
          </a:p>
          <a:p>
            <a:pPr>
              <a:lnSpc>
                <a:spcPct val="150000"/>
              </a:lnSpc>
              <a:buFont typeface="Arial" pitchFamily="34" charset="0"/>
              <a:buChar char="•"/>
            </a:pPr>
            <a:r>
              <a:rPr lang="en-US" sz="1200" dirty="0" smtClean="0"/>
              <a:t>Specially protective when bond fails at top or bottom of the hybrid layer</a:t>
            </a:r>
          </a:p>
          <a:p>
            <a:pPr>
              <a:lnSpc>
                <a:spcPct val="150000"/>
              </a:lnSpc>
              <a:buFont typeface="Arial" pitchFamily="34" charset="0"/>
              <a:buChar char="•"/>
            </a:pPr>
            <a:r>
              <a:rPr lang="en-US" sz="1200" dirty="0" smtClean="0"/>
              <a:t>The resin tags keep tubules sealed as they break off at the level of hybrid layer.</a:t>
            </a:r>
          </a:p>
          <a:p>
            <a:pPr>
              <a:lnSpc>
                <a:spcPct val="150000"/>
              </a:lnSpc>
              <a:buFont typeface="Arial" pitchFamily="34" charset="0"/>
              <a:buChar char="•"/>
            </a:pPr>
            <a:r>
              <a:rPr lang="en-US" sz="1200" dirty="0" smtClean="0"/>
              <a:t> This is attributed to tubule wall hybridization which ensures a leakage free seal of tubules.</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200" i="0" dirty="0" smtClean="0"/>
              <a:t>Layers- </a:t>
            </a:r>
          </a:p>
          <a:p>
            <a:pPr>
              <a:buNone/>
            </a:pPr>
            <a:r>
              <a:rPr lang="en-US" sz="1200" i="0" dirty="0" smtClean="0"/>
              <a:t>Top-</a:t>
            </a:r>
            <a:r>
              <a:rPr lang="en-US" sz="1200" i="0" dirty="0" err="1" smtClean="0"/>
              <a:t>amorphoros</a:t>
            </a:r>
            <a:r>
              <a:rPr lang="en-US" sz="1200" i="0" dirty="0" smtClean="0"/>
              <a:t> electron dense phase – denatured collagen</a:t>
            </a:r>
          </a:p>
          <a:p>
            <a:pPr>
              <a:buNone/>
            </a:pPr>
            <a:r>
              <a:rPr lang="en-US" sz="1200" i="0" dirty="0" smtClean="0"/>
              <a:t>Middle – sectioned collagen </a:t>
            </a:r>
            <a:r>
              <a:rPr lang="en-US" sz="1200" i="0" dirty="0" err="1" smtClean="0"/>
              <a:t>firbrils</a:t>
            </a:r>
            <a:r>
              <a:rPr lang="en-US" sz="1200" i="0" dirty="0" smtClean="0"/>
              <a:t> </a:t>
            </a:r>
            <a:r>
              <a:rPr lang="en-US" sz="1200" i="0" dirty="0" err="1" smtClean="0"/>
              <a:t>seperated</a:t>
            </a:r>
            <a:r>
              <a:rPr lang="en-US" sz="1200" i="0" dirty="0" smtClean="0"/>
              <a:t> by </a:t>
            </a:r>
            <a:r>
              <a:rPr lang="en-US" sz="1200" i="0" dirty="0" err="1" smtClean="0"/>
              <a:t>electronlucent</a:t>
            </a:r>
            <a:r>
              <a:rPr lang="en-US" sz="1200" i="0" dirty="0" smtClean="0"/>
              <a:t> spaces</a:t>
            </a:r>
          </a:p>
          <a:p>
            <a:pPr>
              <a:buNone/>
            </a:pPr>
            <a:r>
              <a:rPr lang="en-US" sz="1200" i="0" dirty="0" smtClean="0"/>
              <a:t>Base- gradual transition to unaltered dentin</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ACID – RESISTANT</a:t>
            </a:r>
          </a:p>
          <a:p>
            <a:pPr>
              <a:buFont typeface="Arial" pitchFamily="34" charset="0"/>
              <a:buNone/>
            </a:pPr>
            <a:r>
              <a:rPr lang="en-US" dirty="0" smtClean="0"/>
              <a:t>       </a:t>
            </a:r>
          </a:p>
          <a:p>
            <a:pPr>
              <a:buFont typeface="Arial" pitchFamily="34" charset="0"/>
              <a:buNone/>
            </a:pPr>
            <a:r>
              <a:rPr lang="en-US" dirty="0" smtClean="0"/>
              <a:t>    Hybridized dentin can resist an acidic challenge with 6 mol / L  hydrochloric acid (</a:t>
            </a:r>
            <a:r>
              <a:rPr lang="en-US" dirty="0" err="1" smtClean="0"/>
              <a:t>HCl</a:t>
            </a:r>
            <a:r>
              <a:rPr lang="en-US" dirty="0" smtClean="0"/>
              <a:t>) for 30 sec</a:t>
            </a:r>
          </a:p>
          <a:p>
            <a:pPr>
              <a:buFont typeface="Arial" pitchFamily="34" charset="0"/>
              <a:buNone/>
            </a:pPr>
            <a:endParaRPr lang="en-US" dirty="0" smtClean="0"/>
          </a:p>
          <a:p>
            <a:endParaRPr lang="en-US" dirty="0" smtClean="0"/>
          </a:p>
          <a:p>
            <a:r>
              <a:rPr lang="en-US" dirty="0" smtClean="0"/>
              <a:t>PROTEOLYSIS – RESISTANT</a:t>
            </a:r>
          </a:p>
          <a:p>
            <a:pPr>
              <a:buFont typeface="Arial" pitchFamily="34" charset="0"/>
              <a:buNone/>
            </a:pPr>
            <a:r>
              <a:rPr lang="en-US" dirty="0" smtClean="0"/>
              <a:t> </a:t>
            </a:r>
          </a:p>
          <a:p>
            <a:pPr>
              <a:buFont typeface="Arial" pitchFamily="34" charset="0"/>
              <a:buNone/>
            </a:pPr>
            <a:r>
              <a:rPr lang="en-US" dirty="0" smtClean="0"/>
              <a:t>      Resists </a:t>
            </a:r>
            <a:r>
              <a:rPr lang="en-US" dirty="0" err="1" smtClean="0"/>
              <a:t>proteolytic</a:t>
            </a:r>
            <a:r>
              <a:rPr lang="en-US" dirty="0" smtClean="0"/>
              <a:t> challenge of 1% </a:t>
            </a:r>
            <a:r>
              <a:rPr lang="en-US" dirty="0" err="1" smtClean="0"/>
              <a:t>NaOCl</a:t>
            </a:r>
            <a:r>
              <a:rPr lang="en-US" dirty="0" smtClean="0"/>
              <a:t> for 10 minutes</a:t>
            </a:r>
          </a:p>
          <a:p>
            <a:pPr algn="just">
              <a:buFont typeface="Arial" pitchFamily="34" charset="0"/>
              <a:buNone/>
            </a:pPr>
            <a:r>
              <a:rPr lang="en-US" dirty="0" smtClean="0"/>
              <a:t>The hybrid layer is considerably more elastic than either dentin or the restorative resin</a:t>
            </a:r>
          </a:p>
          <a:p>
            <a:pPr algn="just">
              <a:buFont typeface="Arial" pitchFamily="34" charset="0"/>
              <a:buNone/>
            </a:pPr>
            <a:endParaRPr lang="en-US" dirty="0" smtClean="0"/>
          </a:p>
          <a:p>
            <a:pPr algn="just">
              <a:buFont typeface="Arial" pitchFamily="34" charset="0"/>
              <a:buNone/>
            </a:pPr>
            <a:r>
              <a:rPr lang="en-US" dirty="0" smtClean="0"/>
              <a:t>Acts as an inherent elastic buffering layer that is able to absorb the resin composites polymerization shrinkage stress</a:t>
            </a:r>
          </a:p>
          <a:p>
            <a:pPr>
              <a:buFont typeface="Arial" pitchFamily="34" charset="0"/>
              <a:buNone/>
            </a:pPr>
            <a:endParaRPr lang="en-US" smtClean="0"/>
          </a:p>
          <a:p>
            <a:pPr>
              <a:buFont typeface="Arial" pitchFamily="34" charset="0"/>
              <a:buNone/>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i="0" dirty="0" smtClean="0"/>
              <a:t> Bond strengths approached the typical bond strengths of resin to etched enamel. </a:t>
            </a:r>
          </a:p>
          <a:p>
            <a:pPr lvl="0"/>
            <a:r>
              <a:rPr lang="en-US" sz="1200" i="0" dirty="0" smtClean="0"/>
              <a:t>They were more effective than their predecessors in reducing microleakage at dentinal and </a:t>
            </a:r>
            <a:r>
              <a:rPr lang="en-US" sz="1200" i="0" dirty="0" err="1" smtClean="0"/>
              <a:t>cementum</a:t>
            </a:r>
            <a:r>
              <a:rPr lang="en-US" sz="1200" i="0" dirty="0" smtClean="0"/>
              <a:t> margins because it primarily relied on mechanical means of bonding as opposed to the less reliable chemical adhesion. </a:t>
            </a:r>
          </a:p>
          <a:p>
            <a:pPr lvl="0"/>
            <a:r>
              <a:rPr lang="en-US" sz="1200" i="0" dirty="0" smtClean="0"/>
              <a:t>Better clinical performance. </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68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dirty="0" smtClean="0">
                <a:latin typeface="Times New Roman" pitchFamily="18" charset="0"/>
                <a:cs typeface="Times New Roman" pitchFamily="18" charset="0"/>
              </a:rPr>
              <a:t>Total etch / Etch &amp; rinse… Rely on wet bonding 	</a:t>
            </a:r>
          </a:p>
          <a:p>
            <a:r>
              <a:rPr lang="en-US" sz="1200" b="1" i="1" dirty="0" smtClean="0">
                <a:latin typeface="Times New Roman" pitchFamily="18" charset="0"/>
                <a:cs typeface="Times New Roman" pitchFamily="18" charset="0"/>
              </a:rPr>
              <a:t>             -   Self priming adhesive. ( One bottle adhesive systems )</a:t>
            </a:r>
          </a:p>
          <a:p>
            <a:endParaRPr lang="en-US" sz="1200" b="1" i="1" dirty="0" smtClean="0">
              <a:latin typeface="Times New Roman" pitchFamily="18" charset="0"/>
              <a:cs typeface="Times New Roman" pitchFamily="18" charset="0"/>
            </a:endParaRPr>
          </a:p>
          <a:p>
            <a:pPr>
              <a:buNone/>
            </a:pPr>
            <a:r>
              <a:rPr lang="en-US" sz="1200" b="1" u="sng" dirty="0" smtClean="0"/>
              <a:t>Mechanism of action </a:t>
            </a:r>
          </a:p>
          <a:p>
            <a:pPr>
              <a:lnSpc>
                <a:spcPct val="130000"/>
              </a:lnSpc>
              <a:buFont typeface="Wingdings" pitchFamily="2" charset="2"/>
              <a:buChar char="Ø"/>
            </a:pPr>
            <a:r>
              <a:rPr lang="en-US" sz="1200" dirty="0" smtClean="0">
                <a:cs typeface="Times New Roman" pitchFamily="18" charset="0"/>
              </a:rPr>
              <a:t>Penetration into partially opened tubules </a:t>
            </a:r>
          </a:p>
          <a:p>
            <a:pPr>
              <a:lnSpc>
                <a:spcPct val="130000"/>
              </a:lnSpc>
              <a:buFont typeface="Wingdings" pitchFamily="2" charset="2"/>
              <a:buChar char="Ø"/>
            </a:pPr>
            <a:r>
              <a:rPr lang="en-US" sz="1200" dirty="0" smtClean="0">
                <a:cs typeface="Times New Roman" pitchFamily="18" charset="0"/>
              </a:rPr>
              <a:t>Formation of hybrid layer by hydrophilic monomers </a:t>
            </a:r>
          </a:p>
          <a:p>
            <a:pPr>
              <a:lnSpc>
                <a:spcPct val="130000"/>
              </a:lnSpc>
              <a:buFont typeface="Wingdings" pitchFamily="2" charset="2"/>
              <a:buChar char="Ø"/>
            </a:pPr>
            <a:r>
              <a:rPr lang="en-US" sz="1200" dirty="0" smtClean="0">
                <a:cs typeface="Times New Roman" pitchFamily="18" charset="0"/>
              </a:rPr>
              <a:t>  Chemical interactions using first and second order bonding</a:t>
            </a:r>
            <a:endParaRPr lang="en-US" sz="1200" dirty="0" smtClean="0"/>
          </a:p>
          <a:p>
            <a:pPr>
              <a:lnSpc>
                <a:spcPct val="80000"/>
              </a:lnSpc>
              <a:buNone/>
            </a:pPr>
            <a:endParaRPr lang="en-US" dirty="0" smtClean="0">
              <a:latin typeface="Times New Roman" pitchFamily="18" charset="0"/>
              <a:cs typeface="Times New Roman" pitchFamily="18" charset="0"/>
            </a:endParaRPr>
          </a:p>
          <a:p>
            <a:r>
              <a:rPr lang="en-US" sz="1200" b="1" i="1" dirty="0" smtClean="0">
                <a:latin typeface="Times New Roman" pitchFamily="18" charset="0"/>
                <a:cs typeface="Times New Roman" pitchFamily="18" charset="0"/>
              </a:rPr>
              <a:t>	 </a:t>
            </a:r>
            <a:endParaRPr lang="en-US" sz="1200" b="1" i="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B61AF8-20DE-4FCE-A76B-433AAFBA19DD}" type="slidenum">
              <a:rPr lang="en-US" smtClean="0"/>
              <a:pPr/>
              <a:t>70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 Is the successor of Prime bond 2.1.   Contains </a:t>
            </a:r>
            <a:r>
              <a:rPr lang="en-US" sz="1200" i="0" dirty="0" err="1" smtClean="0"/>
              <a:t>nanofillers</a:t>
            </a:r>
            <a:r>
              <a:rPr lang="en-US" sz="1200" i="0" dirty="0" smtClean="0"/>
              <a:t> of diameter of 7 micrometers. These </a:t>
            </a:r>
            <a:r>
              <a:rPr lang="en-US" sz="1200" i="0" dirty="0" err="1" smtClean="0"/>
              <a:t>nanofillers</a:t>
            </a:r>
            <a:r>
              <a:rPr lang="en-US" sz="1200" i="0" dirty="0" smtClean="0"/>
              <a:t> help to form a uniform resin film that stabilizes the hybrid layer.   The </a:t>
            </a:r>
            <a:r>
              <a:rPr lang="en-US" sz="1200" i="0" dirty="0" err="1" smtClean="0"/>
              <a:t>nanofillers</a:t>
            </a:r>
            <a:r>
              <a:rPr lang="en-US" sz="1200" i="0" dirty="0" smtClean="0"/>
              <a:t> serve as additional </a:t>
            </a:r>
            <a:r>
              <a:rPr lang="en-US" sz="1200" i="0" dirty="0" err="1" smtClean="0"/>
              <a:t>crosslinker</a:t>
            </a:r>
            <a:r>
              <a:rPr lang="en-US" sz="1200" i="0" dirty="0" smtClean="0"/>
              <a:t> by </a:t>
            </a:r>
            <a:r>
              <a:rPr lang="en-US" sz="1200" i="0" dirty="0" err="1" smtClean="0"/>
              <a:t>penetratring</a:t>
            </a:r>
            <a:r>
              <a:rPr lang="en-US" sz="1200" i="0" dirty="0" smtClean="0"/>
              <a:t> the channels between collagen fibrils to provide </a:t>
            </a:r>
            <a:r>
              <a:rPr lang="en-US" sz="1200" i="0" dirty="0" err="1" smtClean="0"/>
              <a:t>nanoretention</a:t>
            </a:r>
            <a:r>
              <a:rPr lang="en-US" sz="1200" i="0" dirty="0" smtClean="0"/>
              <a:t> </a:t>
            </a:r>
          </a:p>
          <a:p>
            <a:r>
              <a:rPr lang="en-US" sz="1200" i="0" dirty="0" smtClean="0"/>
              <a:t> 	   The first coat applied on etched dentin works as a primer- It increases surface free energy of dentin. </a:t>
            </a:r>
          </a:p>
          <a:p>
            <a:r>
              <a:rPr lang="en-US" sz="1200" i="0" dirty="0" smtClean="0"/>
              <a:t>  	The second coat( and the third, and fourth and so on) acts as the fluid resin used in fourth generation materials- it fills the spaces between the dense network of collagen fibers. </a:t>
            </a:r>
          </a:p>
          <a:p>
            <a:r>
              <a:rPr lang="en-US" sz="1200" i="0" dirty="0" smtClean="0"/>
              <a:t>  	When the manufacturer recommends only one coat, brushing it on for a seconds may serve simultaneously as primer and adhesive layers. </a:t>
            </a:r>
          </a:p>
          <a:p>
            <a:r>
              <a:rPr lang="en-US" sz="1200" i="0" dirty="0" smtClean="0"/>
              <a:t>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73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Self Etching Primers : These acidic primers includes a </a:t>
            </a:r>
            <a:r>
              <a:rPr lang="en-US" sz="1200" i="0" dirty="0" err="1" smtClean="0"/>
              <a:t>phoshonated</a:t>
            </a:r>
            <a:r>
              <a:rPr lang="en-US" sz="1200" i="0" dirty="0" smtClean="0"/>
              <a:t> resin molecule that performs two functions simultaneously etching and priming of enamel and dentine.   They are not rinsed off.  They </a:t>
            </a:r>
            <a:r>
              <a:rPr lang="en-US" sz="1200" i="0" dirty="0" err="1" smtClean="0"/>
              <a:t>donot</a:t>
            </a:r>
            <a:r>
              <a:rPr lang="en-US" sz="1200" i="0" dirty="0" smtClean="0"/>
              <a:t> remove smear layer. </a:t>
            </a:r>
          </a:p>
          <a:p>
            <a:r>
              <a:rPr lang="en-US" sz="1200" i="0" dirty="0" smtClean="0"/>
              <a:t> </a:t>
            </a:r>
          </a:p>
          <a:p>
            <a:r>
              <a:rPr lang="en-US" sz="1200" i="0" dirty="0" smtClean="0"/>
              <a:t>	Bonding mechanism of self etching primers is based on simultaneous etching and priming of enamel and dentin without rinsing, forming a continuum in the substrate and incorporating smear plugs into resin tags. </a:t>
            </a:r>
          </a:p>
          <a:p>
            <a:r>
              <a:rPr lang="en-US" sz="1200" i="0" dirty="0" smtClean="0"/>
              <a:t> </a:t>
            </a:r>
          </a:p>
          <a:p>
            <a:r>
              <a:rPr lang="en-US" sz="1200" i="0" dirty="0" smtClean="0"/>
              <a:t>	In addition to simplifying the bonding techniques the elimination of rinsing and drying steps reduces the possibility of over wetting or </a:t>
            </a:r>
            <a:r>
              <a:rPr lang="en-US" sz="1200" i="0" dirty="0" err="1" smtClean="0"/>
              <a:t>overdrying</a:t>
            </a:r>
            <a:r>
              <a:rPr lang="en-US" sz="1200" i="0" dirty="0" smtClean="0"/>
              <a:t> which can have a negative balance in adhesion. </a:t>
            </a:r>
          </a:p>
          <a:p>
            <a:r>
              <a:rPr lang="en-US" sz="1200" i="0" dirty="0" smtClean="0"/>
              <a:t>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78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dirty="0" smtClean="0"/>
              <a:t>Self Etching Primers : These acidic primers includes a </a:t>
            </a:r>
            <a:r>
              <a:rPr lang="en-US" sz="1200" i="0" dirty="0" err="1" smtClean="0"/>
              <a:t>phoshonated</a:t>
            </a:r>
            <a:r>
              <a:rPr lang="en-US" sz="1200" i="0" dirty="0" smtClean="0"/>
              <a:t> resin molecule that performs two functions simultaneously etching and priming of enamel and dentine.   They are not rinsed off.  They </a:t>
            </a:r>
            <a:r>
              <a:rPr lang="en-US" sz="1200" i="0" dirty="0" err="1" smtClean="0"/>
              <a:t>donot</a:t>
            </a:r>
            <a:r>
              <a:rPr lang="en-US" sz="1200" i="0" dirty="0" smtClean="0"/>
              <a:t> remove smear layer. </a:t>
            </a:r>
          </a:p>
          <a:p>
            <a:r>
              <a:rPr lang="en-US" sz="1200" i="0" dirty="0" smtClean="0"/>
              <a:t> </a:t>
            </a:r>
          </a:p>
          <a:p>
            <a:r>
              <a:rPr lang="en-US" sz="1200" i="0" dirty="0" smtClean="0"/>
              <a:t>	Bonding mechanism of self etching primers is based on simultaneous etching and priming of enamel and dentin without rinsing, forming a continuum in the substrate and incorporating smear plugs into resin tags. </a:t>
            </a:r>
          </a:p>
          <a:p>
            <a:r>
              <a:rPr lang="en-US" sz="1200" i="0" dirty="0" smtClean="0"/>
              <a:t> </a:t>
            </a:r>
          </a:p>
          <a:p>
            <a:r>
              <a:rPr lang="en-US" sz="1200" i="0" dirty="0" smtClean="0"/>
              <a:t>	In addition to simplifying the bonding techniques the elimination of rinsing and drying steps reduces the possibility of over wetting or </a:t>
            </a:r>
            <a:r>
              <a:rPr lang="en-US" sz="1200" i="0" dirty="0" err="1" smtClean="0"/>
              <a:t>overdrying</a:t>
            </a:r>
            <a:r>
              <a:rPr lang="en-US" sz="1200" i="0" dirty="0" smtClean="0"/>
              <a:t> which can have a negative balance in adhesion. </a:t>
            </a:r>
          </a:p>
          <a:p>
            <a:r>
              <a:rPr lang="en-US" sz="1200" i="0" dirty="0" smtClean="0"/>
              <a:t>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79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smtClean="0"/>
              <a:t>These products attempt to incorporate all the primary components of an adhesive system (etchant, primer, and bonding resin) into a single container. Incorporating all of the chemistries required in an adhesive system  into a single bottle and having it remain stable over a reasonable period of time is a significant challenge. In reality, many of these are not all in- one systems at all but require premixing of chemical components (Prompt-L-</a:t>
            </a:r>
            <a:r>
              <a:rPr lang="en-US" sz="1200" i="0" dirty="0" err="1" smtClean="0"/>
              <a:t>Popb</a:t>
            </a:r>
            <a:r>
              <a:rPr lang="en-US" sz="1200" i="0" dirty="0" smtClean="0"/>
              <a:t>) or the use of chemically activating pellets or brushes that come with the kit (Touch &amp; </a:t>
            </a:r>
            <a:r>
              <a:rPr lang="en-US" sz="1200" i="0" dirty="0" err="1" smtClean="0"/>
              <a:t>Bond,d</a:t>
            </a:r>
            <a:r>
              <a:rPr lang="en-US" sz="1200" i="0" dirty="0" smtClean="0"/>
              <a:t> Brush &amp; Bond). </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2400" b="1" i="1" dirty="0" smtClean="0">
                <a:solidFill>
                  <a:schemeClr val="tx2"/>
                </a:solidFill>
                <a:latin typeface="Times New Roman" pitchFamily="18" charset="0"/>
                <a:cs typeface="Times New Roman" pitchFamily="18" charset="0"/>
              </a:rPr>
              <a:t>Features –</a:t>
            </a:r>
            <a:r>
              <a:rPr lang="en-US" sz="2400" b="1" i="1" dirty="0" smtClean="0">
                <a:latin typeface="Times New Roman" pitchFamily="18" charset="0"/>
                <a:cs typeface="Times New Roman" pitchFamily="18" charset="0"/>
              </a:rPr>
              <a:t>  </a:t>
            </a:r>
          </a:p>
          <a:p>
            <a:r>
              <a:rPr lang="en-US" sz="2000" b="1" i="1" dirty="0" smtClean="0">
                <a:latin typeface="Times New Roman" pitchFamily="18" charset="0"/>
                <a:cs typeface="Times New Roman" pitchFamily="18" charset="0"/>
              </a:rPr>
              <a:t>H</a:t>
            </a:r>
            <a:r>
              <a:rPr lang="en-US" sz="2000" b="1" i="1" baseline="-25000" dirty="0" smtClean="0">
                <a:latin typeface="Times New Roman" pitchFamily="18" charset="0"/>
                <a:cs typeface="Times New Roman" pitchFamily="18" charset="0"/>
              </a:rPr>
              <a:t>2</a:t>
            </a:r>
            <a:r>
              <a:rPr lang="en-US" sz="2000" b="1" i="1" dirty="0" smtClean="0">
                <a:latin typeface="Times New Roman" pitchFamily="18" charset="0"/>
                <a:cs typeface="Times New Roman" pitchFamily="18" charset="0"/>
              </a:rPr>
              <a:t>O based self etching primer adhesive ;has sufficient bond strength</a:t>
            </a:r>
          </a:p>
          <a:p>
            <a:r>
              <a:rPr lang="en-US" sz="2000" b="1" i="1" dirty="0" smtClean="0">
                <a:latin typeface="Times New Roman" pitchFamily="18" charset="0"/>
                <a:cs typeface="Times New Roman" pitchFamily="18" charset="0"/>
              </a:rPr>
              <a:t>but etching  of enamel  less retentive  than with </a:t>
            </a:r>
            <a:r>
              <a:rPr lang="en-US" sz="2000" b="1" i="1" dirty="0" err="1" smtClean="0">
                <a:latin typeface="Times New Roman" pitchFamily="18" charset="0"/>
                <a:cs typeface="Times New Roman" pitchFamily="18" charset="0"/>
              </a:rPr>
              <a:t>phorphoric</a:t>
            </a:r>
            <a:r>
              <a:rPr lang="en-US" sz="2000" b="1" i="1" dirty="0" smtClean="0">
                <a:latin typeface="Times New Roman" pitchFamily="18" charset="0"/>
                <a:cs typeface="Times New Roman" pitchFamily="18" charset="0"/>
              </a:rPr>
              <a:t> acid </a:t>
            </a:r>
          </a:p>
          <a:p>
            <a:endParaRPr lang="en-US" sz="2000" b="1" i="1" dirty="0" smtClean="0">
              <a:latin typeface="Times New Roman" pitchFamily="18" charset="0"/>
              <a:cs typeface="Times New Roman" pitchFamily="18" charset="0"/>
            </a:endParaRPr>
          </a:p>
          <a:p>
            <a:r>
              <a:rPr lang="en-US" sz="2400" b="1" i="1" dirty="0" smtClean="0">
                <a:solidFill>
                  <a:schemeClr val="tx2"/>
                </a:solidFill>
                <a:latin typeface="Times New Roman" pitchFamily="18" charset="0"/>
                <a:cs typeface="Times New Roman" pitchFamily="18" charset="0"/>
              </a:rPr>
              <a:t>Activation of Prompt L pop –</a:t>
            </a:r>
            <a:r>
              <a:rPr lang="en-US" sz="2400" b="1" i="1" dirty="0" smtClean="0">
                <a:latin typeface="Times New Roman" pitchFamily="18" charset="0"/>
                <a:cs typeface="Times New Roman" pitchFamily="18" charset="0"/>
              </a:rPr>
              <a:t> </a:t>
            </a:r>
          </a:p>
          <a:p>
            <a:pPr lvl="1"/>
            <a:r>
              <a:rPr lang="en-US" sz="2000" b="1" i="1" dirty="0" smtClean="0">
                <a:latin typeface="Times New Roman" pitchFamily="18" charset="0"/>
                <a:cs typeface="Times New Roman" pitchFamily="18" charset="0"/>
              </a:rPr>
              <a:t>On applying to dentin, the smear layer gets dissolved and the </a:t>
            </a:r>
            <a:r>
              <a:rPr lang="en-US" sz="2000" b="1" i="1" dirty="0" err="1" smtClean="0">
                <a:latin typeface="Times New Roman" pitchFamily="18" charset="0"/>
                <a:cs typeface="Times New Roman" pitchFamily="18" charset="0"/>
              </a:rPr>
              <a:t>demineralized</a:t>
            </a:r>
            <a:r>
              <a:rPr lang="en-US" sz="2000" b="1" i="1" dirty="0" smtClean="0">
                <a:latin typeface="Times New Roman" pitchFamily="18" charset="0"/>
                <a:cs typeface="Times New Roman" pitchFamily="18" charset="0"/>
              </a:rPr>
              <a:t> dentin is loaded with prompt L pop monomers leading to the formation of a hybrid layer</a:t>
            </a:r>
            <a:r>
              <a:rPr lang="en-US" sz="2400" b="1" i="1" dirty="0" smtClean="0">
                <a:latin typeface="Monotype Corsiva" pitchFamily="66" charset="0"/>
              </a:rPr>
              <a:t>.</a:t>
            </a:r>
          </a:p>
          <a:p>
            <a:endParaRPr lang="en-US" dirty="0" smtClean="0"/>
          </a:p>
        </p:txBody>
      </p:sp>
      <p:sp>
        <p:nvSpPr>
          <p:cNvPr id="4" name="Slide Number Placeholder 3"/>
          <p:cNvSpPr>
            <a:spLocks noGrp="1"/>
          </p:cNvSpPr>
          <p:nvPr>
            <p:ph type="sldNum" sz="quarter" idx="10"/>
          </p:nvPr>
        </p:nvSpPr>
        <p:spPr/>
        <p:txBody>
          <a:bodyPr/>
          <a:lstStyle/>
          <a:p>
            <a:fld id="{1FB61AF8-20DE-4FCE-A76B-433AAFBA19DD}" type="slidenum">
              <a:rPr lang="en-US" smtClean="0"/>
              <a:pPr/>
              <a:t>81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b="1" i="1" dirty="0" smtClean="0">
                <a:solidFill>
                  <a:schemeClr val="tx2"/>
                </a:solidFill>
                <a:latin typeface="Times New Roman" pitchFamily="18" charset="0"/>
                <a:cs typeface="Times New Roman" pitchFamily="18" charset="0"/>
              </a:rPr>
              <a:t>Features –</a:t>
            </a:r>
            <a:r>
              <a:rPr lang="en-US" sz="2400" b="1" i="1" dirty="0" smtClean="0">
                <a:latin typeface="Times New Roman" pitchFamily="18" charset="0"/>
                <a:cs typeface="Times New Roman" pitchFamily="18" charset="0"/>
              </a:rPr>
              <a:t>  </a:t>
            </a:r>
          </a:p>
          <a:p>
            <a:r>
              <a:rPr lang="en-US" sz="2000" b="1" i="1" dirty="0" smtClean="0">
                <a:latin typeface="Times New Roman" pitchFamily="18" charset="0"/>
                <a:cs typeface="Times New Roman" pitchFamily="18" charset="0"/>
              </a:rPr>
              <a:t>H</a:t>
            </a:r>
            <a:r>
              <a:rPr lang="en-US" sz="2000" b="1" i="1" baseline="-25000" dirty="0" smtClean="0">
                <a:latin typeface="Times New Roman" pitchFamily="18" charset="0"/>
                <a:cs typeface="Times New Roman" pitchFamily="18" charset="0"/>
              </a:rPr>
              <a:t>2</a:t>
            </a:r>
            <a:r>
              <a:rPr lang="en-US" sz="2000" b="1" i="1" dirty="0" smtClean="0">
                <a:latin typeface="Times New Roman" pitchFamily="18" charset="0"/>
                <a:cs typeface="Times New Roman" pitchFamily="18" charset="0"/>
              </a:rPr>
              <a:t>O based self etching primer adhesive ;has sufficient bond strength</a:t>
            </a:r>
          </a:p>
          <a:p>
            <a:r>
              <a:rPr lang="en-US" sz="2000" b="1" i="1" dirty="0" smtClean="0">
                <a:latin typeface="Times New Roman" pitchFamily="18" charset="0"/>
                <a:cs typeface="Times New Roman" pitchFamily="18" charset="0"/>
              </a:rPr>
              <a:t>but etching  of enamel  less retentive  than with </a:t>
            </a:r>
            <a:r>
              <a:rPr lang="en-US" sz="2000" b="1" i="1" dirty="0" err="1" smtClean="0">
                <a:latin typeface="Times New Roman" pitchFamily="18" charset="0"/>
                <a:cs typeface="Times New Roman" pitchFamily="18" charset="0"/>
              </a:rPr>
              <a:t>phorphoric</a:t>
            </a:r>
            <a:r>
              <a:rPr lang="en-US" sz="2000" b="1" i="1" dirty="0" smtClean="0">
                <a:latin typeface="Times New Roman" pitchFamily="18" charset="0"/>
                <a:cs typeface="Times New Roman" pitchFamily="18" charset="0"/>
              </a:rPr>
              <a:t> acid </a:t>
            </a:r>
          </a:p>
          <a:p>
            <a:endParaRPr lang="en-US" sz="2000" b="1" i="1" dirty="0" smtClean="0">
              <a:latin typeface="Times New Roman" pitchFamily="18" charset="0"/>
              <a:cs typeface="Times New Roman" pitchFamily="18" charset="0"/>
            </a:endParaRPr>
          </a:p>
          <a:p>
            <a:r>
              <a:rPr lang="en-US" sz="2400" b="1" i="1" dirty="0" smtClean="0">
                <a:solidFill>
                  <a:schemeClr val="tx2"/>
                </a:solidFill>
                <a:latin typeface="Times New Roman" pitchFamily="18" charset="0"/>
                <a:cs typeface="Times New Roman" pitchFamily="18" charset="0"/>
              </a:rPr>
              <a:t>Activation of Prompt L pop –</a:t>
            </a:r>
            <a:r>
              <a:rPr lang="en-US" sz="2400" b="1" i="1" dirty="0" smtClean="0">
                <a:latin typeface="Times New Roman" pitchFamily="18" charset="0"/>
                <a:cs typeface="Times New Roman" pitchFamily="18" charset="0"/>
              </a:rPr>
              <a:t> </a:t>
            </a:r>
          </a:p>
          <a:p>
            <a:pPr lvl="1"/>
            <a:r>
              <a:rPr lang="en-US" sz="2000" b="1" i="1" dirty="0" smtClean="0">
                <a:latin typeface="Times New Roman" pitchFamily="18" charset="0"/>
                <a:cs typeface="Times New Roman" pitchFamily="18" charset="0"/>
              </a:rPr>
              <a:t>On applying to dentin, the smear layer gets dissolved and the </a:t>
            </a:r>
            <a:r>
              <a:rPr lang="en-US" sz="2000" b="1" i="1" dirty="0" err="1" smtClean="0">
                <a:latin typeface="Times New Roman" pitchFamily="18" charset="0"/>
                <a:cs typeface="Times New Roman" pitchFamily="18" charset="0"/>
              </a:rPr>
              <a:t>demineralized</a:t>
            </a:r>
            <a:r>
              <a:rPr lang="en-US" sz="2000" b="1" i="1" dirty="0" smtClean="0">
                <a:latin typeface="Times New Roman" pitchFamily="18" charset="0"/>
                <a:cs typeface="Times New Roman" pitchFamily="18" charset="0"/>
              </a:rPr>
              <a:t> dentin is loaded with prompt L pop monomers leading to the formation of a hybrid layer</a:t>
            </a:r>
            <a:r>
              <a:rPr lang="en-US" sz="2400" b="1" i="1" dirty="0" smtClean="0">
                <a:latin typeface="Monotype Corsiva" pitchFamily="66" charset="0"/>
              </a:rPr>
              <a:t>.</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b="1" i="1" dirty="0" smtClean="0">
                <a:solidFill>
                  <a:schemeClr val="tx2"/>
                </a:solidFill>
                <a:latin typeface="Times New Roman" pitchFamily="18" charset="0"/>
                <a:cs typeface="Times New Roman" pitchFamily="18" charset="0"/>
              </a:rPr>
              <a:t>Features –</a:t>
            </a:r>
            <a:r>
              <a:rPr lang="en-US" sz="2400" b="1" i="1" dirty="0" smtClean="0">
                <a:latin typeface="Times New Roman" pitchFamily="18" charset="0"/>
                <a:cs typeface="Times New Roman" pitchFamily="18" charset="0"/>
              </a:rPr>
              <a:t>  </a:t>
            </a:r>
          </a:p>
          <a:p>
            <a:r>
              <a:rPr lang="en-US" sz="2000" b="1" i="1" dirty="0" smtClean="0">
                <a:latin typeface="Times New Roman" pitchFamily="18" charset="0"/>
                <a:cs typeface="Times New Roman" pitchFamily="18" charset="0"/>
              </a:rPr>
              <a:t>H</a:t>
            </a:r>
            <a:r>
              <a:rPr lang="en-US" sz="2000" b="1" i="1" baseline="-25000" dirty="0" smtClean="0">
                <a:latin typeface="Times New Roman" pitchFamily="18" charset="0"/>
                <a:cs typeface="Times New Roman" pitchFamily="18" charset="0"/>
              </a:rPr>
              <a:t>2</a:t>
            </a:r>
            <a:r>
              <a:rPr lang="en-US" sz="2000" b="1" i="1" dirty="0" smtClean="0">
                <a:latin typeface="Times New Roman" pitchFamily="18" charset="0"/>
                <a:cs typeface="Times New Roman" pitchFamily="18" charset="0"/>
              </a:rPr>
              <a:t>O based self etching primer adhesive ;has sufficient bond strength</a:t>
            </a:r>
          </a:p>
          <a:p>
            <a:r>
              <a:rPr lang="en-US" sz="2000" b="1" i="1" dirty="0" smtClean="0">
                <a:latin typeface="Times New Roman" pitchFamily="18" charset="0"/>
                <a:cs typeface="Times New Roman" pitchFamily="18" charset="0"/>
              </a:rPr>
              <a:t>but etching  of enamel  less retentive  than with </a:t>
            </a:r>
            <a:r>
              <a:rPr lang="en-US" sz="2000" b="1" i="1" dirty="0" err="1" smtClean="0">
                <a:latin typeface="Times New Roman" pitchFamily="18" charset="0"/>
                <a:cs typeface="Times New Roman" pitchFamily="18" charset="0"/>
              </a:rPr>
              <a:t>phorphoric</a:t>
            </a:r>
            <a:r>
              <a:rPr lang="en-US" sz="2000" b="1" i="1" dirty="0" smtClean="0">
                <a:latin typeface="Times New Roman" pitchFamily="18" charset="0"/>
                <a:cs typeface="Times New Roman" pitchFamily="18" charset="0"/>
              </a:rPr>
              <a:t> acid </a:t>
            </a:r>
          </a:p>
          <a:p>
            <a:endParaRPr lang="en-US" sz="2000" b="1" i="1" dirty="0" smtClean="0">
              <a:latin typeface="Times New Roman" pitchFamily="18" charset="0"/>
              <a:cs typeface="Times New Roman" pitchFamily="18" charset="0"/>
            </a:endParaRPr>
          </a:p>
          <a:p>
            <a:r>
              <a:rPr lang="en-US" sz="2400" b="1" i="1" dirty="0" smtClean="0">
                <a:solidFill>
                  <a:schemeClr val="tx2"/>
                </a:solidFill>
                <a:latin typeface="Times New Roman" pitchFamily="18" charset="0"/>
                <a:cs typeface="Times New Roman" pitchFamily="18" charset="0"/>
              </a:rPr>
              <a:t>Activation of Prompt L pop –</a:t>
            </a:r>
            <a:r>
              <a:rPr lang="en-US" sz="2400" b="1" i="1" dirty="0" smtClean="0">
                <a:latin typeface="Times New Roman" pitchFamily="18" charset="0"/>
                <a:cs typeface="Times New Roman" pitchFamily="18" charset="0"/>
              </a:rPr>
              <a:t> </a:t>
            </a:r>
          </a:p>
          <a:p>
            <a:pPr lvl="1"/>
            <a:r>
              <a:rPr lang="en-US" sz="2000" b="1" i="1" dirty="0" smtClean="0">
                <a:latin typeface="Times New Roman" pitchFamily="18" charset="0"/>
                <a:cs typeface="Times New Roman" pitchFamily="18" charset="0"/>
              </a:rPr>
              <a:t>On applying to dentin, the smear layer gets dissolved and the </a:t>
            </a:r>
            <a:r>
              <a:rPr lang="en-US" sz="2000" b="1" i="1" dirty="0" err="1" smtClean="0">
                <a:latin typeface="Times New Roman" pitchFamily="18" charset="0"/>
                <a:cs typeface="Times New Roman" pitchFamily="18" charset="0"/>
              </a:rPr>
              <a:t>demineralized</a:t>
            </a:r>
            <a:r>
              <a:rPr lang="en-US" sz="2000" b="1" i="1" dirty="0" smtClean="0">
                <a:latin typeface="Times New Roman" pitchFamily="18" charset="0"/>
                <a:cs typeface="Times New Roman" pitchFamily="18" charset="0"/>
              </a:rPr>
              <a:t> dentin is loaded with prompt L pop monomers leading to the formation of a hybrid layer</a:t>
            </a:r>
            <a:r>
              <a:rPr lang="en-US" sz="2400" b="1" i="1" dirty="0" smtClean="0">
                <a:latin typeface="Monotype Corsiva" pitchFamily="66" charset="0"/>
              </a:rPr>
              <a:t>.</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spcBef>
                <a:spcPct val="50000"/>
              </a:spcBef>
              <a:buFontTx/>
              <a:buBlip>
                <a:blip r:embed="rId3"/>
              </a:buBlip>
            </a:pPr>
            <a:r>
              <a:rPr lang="en-US" sz="1200" dirty="0" smtClean="0"/>
              <a:t>No need to acid etch with phosphoric acid.</a:t>
            </a:r>
          </a:p>
          <a:p>
            <a:pPr>
              <a:spcBef>
                <a:spcPct val="50000"/>
              </a:spcBef>
              <a:buFontTx/>
              <a:buBlip>
                <a:blip r:embed="rId3"/>
              </a:buBlip>
            </a:pPr>
            <a:r>
              <a:rPr lang="en-US" sz="1200" dirty="0" smtClean="0"/>
              <a:t>No post conditioning rinsing required.</a:t>
            </a:r>
          </a:p>
          <a:p>
            <a:pPr>
              <a:spcBef>
                <a:spcPct val="50000"/>
              </a:spcBef>
              <a:buFontTx/>
              <a:buBlip>
                <a:blip r:embed="rId3"/>
              </a:buBlip>
            </a:pPr>
            <a:r>
              <a:rPr lang="en-US" sz="1200" dirty="0" smtClean="0"/>
              <a:t>Reduced post operative sensitivity</a:t>
            </a:r>
          </a:p>
          <a:p>
            <a:pPr>
              <a:spcBef>
                <a:spcPct val="50000"/>
              </a:spcBef>
              <a:buFontTx/>
              <a:buBlip>
                <a:blip r:embed="rId3"/>
              </a:buBlip>
            </a:pPr>
            <a:r>
              <a:rPr lang="en-US" sz="1200" dirty="0" smtClean="0"/>
              <a:t>Simultaneous demineralization and resin infiltration.</a:t>
            </a:r>
          </a:p>
          <a:p>
            <a:pPr>
              <a:spcBef>
                <a:spcPct val="50000"/>
              </a:spcBef>
              <a:buFontTx/>
              <a:buBlip>
                <a:blip r:embed="rId3"/>
              </a:buBlip>
            </a:pPr>
            <a:r>
              <a:rPr lang="en-US" sz="1200" dirty="0" smtClean="0"/>
              <a:t>Less sensitive to degree of wetness and dryness.</a:t>
            </a:r>
          </a:p>
          <a:p>
            <a:pPr>
              <a:spcBef>
                <a:spcPct val="50000"/>
              </a:spcBef>
              <a:buFontTx/>
              <a:buBlip>
                <a:blip r:embed="rId3"/>
              </a:buBlip>
            </a:pPr>
            <a:r>
              <a:rPr lang="en-US" sz="1200" dirty="0" smtClean="0"/>
              <a:t>Single dose packaging possible. So less chance of cross infection.</a:t>
            </a:r>
          </a:p>
          <a:p>
            <a:pPr>
              <a:spcBef>
                <a:spcPct val="50000"/>
              </a:spcBef>
              <a:buFontTx/>
              <a:buBlip>
                <a:blip r:embed="rId3"/>
              </a:buBlip>
            </a:pPr>
            <a:r>
              <a:rPr lang="en-US" sz="1200" dirty="0" smtClean="0"/>
              <a:t>Possibility for particle filled adhesive.</a:t>
            </a:r>
          </a:p>
          <a:p>
            <a:pPr>
              <a:spcBef>
                <a:spcPct val="50000"/>
              </a:spcBef>
              <a:buFontTx/>
              <a:buBlip>
                <a:blip r:embed="rId3"/>
              </a:buBlip>
            </a:pPr>
            <a:r>
              <a:rPr lang="en-US" sz="1200" dirty="0" smtClean="0"/>
              <a:t>Low technique sensitivity</a:t>
            </a:r>
          </a:p>
          <a:p>
            <a:pPr>
              <a:spcBef>
                <a:spcPct val="50000"/>
              </a:spcBef>
              <a:buFontTx/>
              <a:buBlip>
                <a:blip r:embed="rId3"/>
              </a:buBlip>
            </a:pPr>
            <a:endParaRPr lang="en-US" sz="1200" dirty="0" smtClean="0"/>
          </a:p>
          <a:p>
            <a:pPr marL="342900" indent="-342900">
              <a:spcBef>
                <a:spcPct val="50000"/>
              </a:spcBef>
            </a:pPr>
            <a:endParaRPr lang="en-US" b="1" dirty="0" smtClean="0"/>
          </a:p>
          <a:p>
            <a:pPr marL="342900" indent="-342900">
              <a:buFontTx/>
              <a:buBlip>
                <a:blip r:embed="rId4"/>
              </a:buBlip>
            </a:pPr>
            <a:r>
              <a:rPr lang="en-US" sz="1200" dirty="0" smtClean="0"/>
              <a:t>Less effective bonding of enamel:</a:t>
            </a:r>
          </a:p>
          <a:p>
            <a:pPr marL="342900" indent="-342900">
              <a:buFontTx/>
              <a:buBlip>
                <a:blip r:embed="rId4"/>
              </a:buBlip>
            </a:pPr>
            <a:r>
              <a:rPr lang="en-US" sz="1200" dirty="0" smtClean="0"/>
              <a:t>Instrument enamel in some way.</a:t>
            </a:r>
          </a:p>
          <a:p>
            <a:pPr marL="342900" indent="-342900">
              <a:buFontTx/>
              <a:buBlip>
                <a:blip r:embed="rId4"/>
              </a:buBlip>
            </a:pPr>
            <a:r>
              <a:rPr lang="en-US" sz="1200" dirty="0" smtClean="0"/>
              <a:t> Initial bond might deteriorate with aging, which could lead to premature failures.</a:t>
            </a:r>
          </a:p>
          <a:p>
            <a:pPr marL="342900" indent="-342900">
              <a:buFontTx/>
              <a:buBlip>
                <a:blip r:embed="rId4"/>
              </a:buBlip>
            </a:pPr>
            <a:r>
              <a:rPr lang="en-US" sz="1200" dirty="0" smtClean="0"/>
              <a:t> Bonding to  Sclerotic and caries affected dentin might be problematic</a:t>
            </a:r>
          </a:p>
          <a:p>
            <a:pPr marL="342900" indent="-342900">
              <a:buFontTx/>
              <a:buBlip>
                <a:blip r:embed="rId4"/>
              </a:buBlip>
            </a:pPr>
            <a:r>
              <a:rPr lang="en-US" sz="1200" dirty="0" smtClean="0"/>
              <a:t> May inhibit set of self cure or dual cure resin materials.</a:t>
            </a:r>
          </a:p>
          <a:p>
            <a:pPr marL="342900" indent="-342900">
              <a:buFontTx/>
              <a:buBlip>
                <a:blip r:embed="rId4"/>
              </a:buBlip>
            </a:pPr>
            <a:r>
              <a:rPr lang="en-US" sz="1200" dirty="0" smtClean="0"/>
              <a:t> Insufficient long term research</a:t>
            </a:r>
            <a:r>
              <a:rPr lang="en-US" sz="1050" b="1" dirty="0" smtClean="0"/>
              <a:t>.</a:t>
            </a:r>
          </a:p>
          <a:p>
            <a:pPr>
              <a:spcBef>
                <a:spcPct val="50000"/>
              </a:spcBef>
              <a:buFontTx/>
              <a:buBlip>
                <a:blip r:embed="rId3"/>
              </a:buBlip>
            </a:pPr>
            <a:endParaRPr lang="en-US" sz="1200"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dirty="0" err="1" smtClean="0">
                <a:solidFill>
                  <a:schemeClr val="tx2"/>
                </a:solidFill>
                <a:latin typeface="Monotype Corsiva" pitchFamily="66" charset="0"/>
              </a:rPr>
              <a:t>Disnfectant</a:t>
            </a:r>
            <a:r>
              <a:rPr lang="en-US" sz="1200" b="1" i="1" dirty="0" smtClean="0">
                <a:solidFill>
                  <a:schemeClr val="tx2"/>
                </a:solidFill>
                <a:latin typeface="Monotype Corsiva" pitchFamily="66" charset="0"/>
              </a:rPr>
              <a:t> / </a:t>
            </a:r>
            <a:r>
              <a:rPr lang="en-US" sz="1200" b="1" i="1" dirty="0" err="1" smtClean="0">
                <a:solidFill>
                  <a:schemeClr val="tx2"/>
                </a:solidFill>
                <a:latin typeface="Monotype Corsiva" pitchFamily="66" charset="0"/>
              </a:rPr>
              <a:t>Desnsitizer</a:t>
            </a:r>
            <a:r>
              <a:rPr lang="en-US" sz="1200" b="1" i="1" dirty="0" smtClean="0">
                <a:solidFill>
                  <a:schemeClr val="tx2"/>
                </a:solidFill>
                <a:latin typeface="Monotype Corsiva" pitchFamily="66" charset="0"/>
              </a:rPr>
              <a:t> –</a:t>
            </a:r>
            <a:r>
              <a:rPr lang="en-US" sz="1200" dirty="0" smtClean="0">
                <a:latin typeface="Monotype Corsiva" pitchFamily="66" charset="0"/>
              </a:rPr>
              <a:t> </a:t>
            </a:r>
          </a:p>
          <a:p>
            <a:r>
              <a:rPr lang="en-US" sz="1200" dirty="0" smtClean="0">
                <a:latin typeface="Monotype Corsiva" pitchFamily="66" charset="0"/>
              </a:rPr>
              <a:t>            </a:t>
            </a:r>
            <a:r>
              <a:rPr lang="en-US" sz="1200" b="1" i="1" dirty="0" err="1" smtClean="0">
                <a:latin typeface="Monotype Corsiva" pitchFamily="66" charset="0"/>
              </a:rPr>
              <a:t>Glutaraldehyde</a:t>
            </a:r>
            <a:endParaRPr lang="en-US" sz="1200" b="1" i="1" dirty="0" smtClean="0">
              <a:latin typeface="Monotype Corsiva" pitchFamily="66" charset="0"/>
            </a:endParaRPr>
          </a:p>
          <a:p>
            <a:r>
              <a:rPr lang="en-US" sz="1200" b="1" i="1" dirty="0" smtClean="0">
                <a:solidFill>
                  <a:schemeClr val="tx2"/>
                </a:solidFill>
                <a:latin typeface="Monotype Corsiva" pitchFamily="66" charset="0"/>
              </a:rPr>
              <a:t>Stabilizers</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solidFill>
                  <a:schemeClr val="tx2"/>
                </a:solidFill>
                <a:latin typeface="Times New Roman" pitchFamily="18" charset="0"/>
                <a:cs typeface="Times New Roman" pitchFamily="18" charset="0"/>
              </a:rPr>
              <a:t>Functions – </a:t>
            </a:r>
          </a:p>
          <a:p>
            <a:r>
              <a:rPr lang="en-US" sz="1200" dirty="0" smtClean="0">
                <a:latin typeface="Times New Roman" pitchFamily="18" charset="0"/>
                <a:cs typeface="Times New Roman" pitchFamily="18" charset="0"/>
              </a:rPr>
              <a:t>    - 4 MET monomer provides a strong consistent bond to dentin. </a:t>
            </a:r>
          </a:p>
          <a:p>
            <a:r>
              <a:rPr lang="en-US" sz="1200" dirty="0" smtClean="0">
                <a:latin typeface="Times New Roman" pitchFamily="18" charset="0"/>
                <a:cs typeface="Times New Roman" pitchFamily="18" charset="0"/>
              </a:rPr>
              <a:t>    - Phosphoric acid ester monomer provides consistent bond strength to enamel.</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sz="2800" b="1" i="1" dirty="0" smtClean="0">
              <a:solidFill>
                <a:schemeClr val="tx2"/>
              </a:solidFill>
              <a:latin typeface="Monotype Corsiva" pitchFamily="66" charset="0"/>
            </a:endParaRPr>
          </a:p>
          <a:p>
            <a:pPr lvl="1" algn="ctr"/>
            <a:r>
              <a:rPr lang="en-US" sz="2400" b="1" i="1" dirty="0" smtClean="0">
                <a:latin typeface="Monotype Corsiva" pitchFamily="66" charset="0"/>
              </a:rPr>
              <a:t>  </a:t>
            </a:r>
            <a:r>
              <a:rPr lang="en-US" sz="2000" b="1" dirty="0" smtClean="0">
                <a:latin typeface="Times New Roman" pitchFamily="18" charset="0"/>
                <a:cs typeface="Times New Roman" pitchFamily="18" charset="0"/>
              </a:rPr>
              <a:t>G-BOND forms a non-conventional interface with the dentin</a:t>
            </a:r>
          </a:p>
          <a:p>
            <a:pPr algn="ct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Nano</a:t>
            </a:r>
            <a:r>
              <a:rPr lang="en-US" sz="2000" b="1" dirty="0" smtClean="0">
                <a:latin typeface="Times New Roman" pitchFamily="18" charset="0"/>
                <a:cs typeface="Times New Roman" pitchFamily="18" charset="0"/>
              </a:rPr>
              <a:t> Interaction Zone” (NIZ) with minimal decalcification 	and 	almost no exposure to collagen fibers.  </a:t>
            </a:r>
          </a:p>
          <a:p>
            <a:r>
              <a:rPr lang="en-US" sz="2000" b="1" dirty="0" smtClean="0"/>
              <a:t>GC s G bond: </a:t>
            </a:r>
            <a:r>
              <a:rPr lang="en-US" sz="2000" dirty="0" smtClean="0"/>
              <a:t>Dry, moist or wet, enamel or dentin GC’s  G bond provides a strong consistent bond                   4 MET monomer provides a strong consistent bond to dentin.   Phosphoric acid ester monomer provides consistent bond strength to enamel. </a:t>
            </a:r>
          </a:p>
          <a:p>
            <a:r>
              <a:rPr lang="en-US" sz="2000" dirty="0" smtClean="0"/>
              <a:t> </a:t>
            </a:r>
            <a:r>
              <a:rPr lang="en-US" sz="2000" i="1" dirty="0" err="1" smtClean="0"/>
              <a:t>Nanointeraction</a:t>
            </a:r>
            <a:r>
              <a:rPr lang="en-US" sz="2000" i="1" dirty="0" smtClean="0"/>
              <a:t> technology: </a:t>
            </a:r>
            <a:endParaRPr lang="en-US" sz="2000" dirty="0" smtClean="0"/>
          </a:p>
          <a:p>
            <a:r>
              <a:rPr lang="en-US" sz="2000" dirty="0" smtClean="0"/>
              <a:t> 	 G-BOND forms a non-conventional interface with the dentin – a “</a:t>
            </a:r>
            <a:r>
              <a:rPr lang="en-US" sz="2000" dirty="0" err="1" smtClean="0"/>
              <a:t>Nano</a:t>
            </a:r>
            <a:r>
              <a:rPr lang="en-US" sz="2000" dirty="0" smtClean="0"/>
              <a:t> Interaction Zone” (NIZ) with minimal decalcification and almost no exposure to collagen fibers.    This “</a:t>
            </a:r>
            <a:r>
              <a:rPr lang="en-US" sz="2000" dirty="0" err="1" smtClean="0"/>
              <a:t>nano</a:t>
            </a:r>
            <a:r>
              <a:rPr lang="en-US" sz="2000" dirty="0" smtClean="0"/>
              <a:t>” level reaction produces an insoluble calcium compound for a better bond less likely to deteriorate from enzymes contained in the mouth.  </a:t>
            </a:r>
          </a:p>
          <a:p>
            <a:r>
              <a:rPr lang="en-US" sz="2000" dirty="0" smtClean="0"/>
              <a:t>  G-BOND’s </a:t>
            </a:r>
            <a:r>
              <a:rPr lang="en-US" sz="2000" dirty="0" err="1" smtClean="0"/>
              <a:t>Nano</a:t>
            </a:r>
            <a:r>
              <a:rPr lang="en-US" sz="2000" dirty="0" smtClean="0"/>
              <a:t> Interaction Technology creates a remarkably thin (less than 300 um) bonding layer that offers many advantages: </a:t>
            </a:r>
          </a:p>
          <a:p>
            <a:pPr algn="ctr"/>
            <a:endParaRPr lang="en-US" sz="2000" b="1" dirty="0" smtClean="0">
              <a:latin typeface="Times New Roman" pitchFamily="18" charset="0"/>
              <a:cs typeface="Times New Roman" pitchFamily="18" charset="0"/>
            </a:endParaRPr>
          </a:p>
          <a:p>
            <a:pPr algn="ctr"/>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This “</a:t>
            </a:r>
            <a:r>
              <a:rPr lang="en-US" sz="2000" b="1" dirty="0" err="1" smtClean="0">
                <a:latin typeface="Times New Roman" pitchFamily="18" charset="0"/>
                <a:cs typeface="Times New Roman" pitchFamily="18" charset="0"/>
              </a:rPr>
              <a:t>nano</a:t>
            </a:r>
            <a:r>
              <a:rPr lang="en-US" sz="2000" b="1" dirty="0" smtClean="0">
                <a:latin typeface="Times New Roman" pitchFamily="18" charset="0"/>
                <a:cs typeface="Times New Roman" pitchFamily="18" charset="0"/>
              </a:rPr>
              <a:t>” level reaction produces an insoluble calcium compound for a 	better bond – less likely to deteriorate.  </a:t>
            </a: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Creates a remarkably thin ( &lt; 300 µm) bonding layer </a:t>
            </a:r>
          </a:p>
          <a:p>
            <a:endParaRPr lang="en-US" sz="2000" b="1" dirty="0" smtClean="0">
              <a:latin typeface="Times New Roman" pitchFamily="18" charset="0"/>
              <a:cs typeface="Times New Roman" pitchFamily="18" charset="0"/>
            </a:endParaRPr>
          </a:p>
          <a:p>
            <a:pPr lvl="0"/>
            <a:r>
              <a:rPr lang="en-US" sz="2000" dirty="0" smtClean="0"/>
              <a:t>Easy clean-up and removal of adhesive overflow  </a:t>
            </a:r>
          </a:p>
          <a:p>
            <a:pPr lvl="0"/>
            <a:r>
              <a:rPr lang="en-US" sz="2000" dirty="0" smtClean="0"/>
              <a:t>Completely coats all bonding surfaces even in an extremely shallow cavity - fewer voids  </a:t>
            </a:r>
          </a:p>
          <a:p>
            <a:pPr lvl="0"/>
            <a:r>
              <a:rPr lang="en-US" sz="2000" dirty="0" smtClean="0"/>
              <a:t>High surface tension makes it apply readily and stay put on all bonding surfaces  </a:t>
            </a:r>
          </a:p>
          <a:p>
            <a:pPr lvl="0"/>
            <a:r>
              <a:rPr lang="en-US" sz="2000" dirty="0" smtClean="0"/>
              <a:t>Bonding layer is not visible. </a:t>
            </a:r>
          </a:p>
          <a:p>
            <a:r>
              <a:rPr lang="en-US" sz="2000" dirty="0" smtClean="0"/>
              <a:t>G Bond’s </a:t>
            </a:r>
            <a:r>
              <a:rPr lang="en-US" sz="2000" dirty="0" err="1" smtClean="0"/>
              <a:t>Nano</a:t>
            </a:r>
            <a:r>
              <a:rPr lang="en-US" sz="2000" dirty="0" smtClean="0"/>
              <a:t> Interaction technology, an advanced formulation of Phosphoric Acid Ester Monomer, 4-MET Monomer, </a:t>
            </a:r>
            <a:r>
              <a:rPr lang="en-US" sz="2000" dirty="0" err="1" smtClean="0"/>
              <a:t>nanofilled</a:t>
            </a:r>
            <a:r>
              <a:rPr lang="en-US" sz="2000" dirty="0" smtClean="0"/>
              <a:t> particles, and acetone and water solvent, decalcifies the tooth, provides a wetting property, diffuses monomer into the tooth structure, then polymerizes and hardens when light-cured and creates an ionic bond with the apatite in the tooth structure. </a:t>
            </a: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Completely coats all bonding surfaces with very few voids  </a:t>
            </a: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High surface tension makes it readily applicable</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89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95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 and 5</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96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Shap</a:t>
            </a:r>
            <a:r>
              <a:rPr lang="en-US" dirty="0" smtClean="0"/>
              <a:t> carpet appearance- </a:t>
            </a:r>
            <a:r>
              <a:rPr lang="en-US" dirty="0" err="1" smtClean="0"/>
              <a:t>lossley</a:t>
            </a:r>
            <a:r>
              <a:rPr lang="en-US" dirty="0" smtClean="0"/>
              <a:t> arranged collagen fibrils with individual</a:t>
            </a:r>
            <a:r>
              <a:rPr lang="en-US" baseline="0" dirty="0" smtClean="0"/>
              <a:t> fibrils </a:t>
            </a:r>
            <a:r>
              <a:rPr lang="en-US" baseline="0" dirty="0" err="1" smtClean="0"/>
              <a:t>seperated</a:t>
            </a:r>
            <a:r>
              <a:rPr lang="en-US" baseline="0" dirty="0" smtClean="0"/>
              <a:t> by </a:t>
            </a:r>
            <a:r>
              <a:rPr lang="en-US" baseline="0" dirty="0" err="1" smtClean="0"/>
              <a:t>interfibrillar</a:t>
            </a:r>
            <a:r>
              <a:rPr lang="en-US" baseline="0" dirty="0" smtClean="0"/>
              <a:t> spaces.</a:t>
            </a: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99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101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The normal mineralized dentin could be dried without shrinking, acid etched dentin when dried shrinks about 65% vol. This is because stiffness of mineralized dentin is about 19,000MPa where as stiffness of acid etched dentin matrix is about 1Mpa. It is literally floating in rinsing water. Thus when there is collapse of the collagen fibril network after air drying, resin  tags may still form, but hybrid layer formation does not occur. </a:t>
            </a:r>
          </a:p>
          <a:p>
            <a:r>
              <a:rPr lang="en-US" sz="1200" b="1" dirty="0" smtClean="0"/>
              <a:t>. </a:t>
            </a:r>
            <a:endParaRPr lang="en-US" sz="1200" dirty="0" smtClean="0"/>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105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lgn="just" eaLnBrk="0" hangingPunct="0">
              <a:spcBef>
                <a:spcPct val="0"/>
              </a:spcBef>
              <a:buClrTx/>
              <a:buSzTx/>
              <a:buNone/>
              <a:tabLst>
                <a:tab pos="228600" algn="l"/>
              </a:tabLst>
            </a:pPr>
            <a:r>
              <a:rPr lang="en-US" sz="1200" dirty="0" smtClean="0">
                <a:effectLst/>
                <a:ea typeface="Times New Roman" pitchFamily="18" charset="0"/>
                <a:cs typeface="Calibri" pitchFamily="34" charset="0"/>
              </a:rPr>
              <a:t>There are two possible explanations for the shrinkage of collagen </a:t>
            </a:r>
            <a:r>
              <a:rPr lang="en-US" sz="1200" dirty="0" smtClean="0">
                <a:effectLst/>
                <a:ea typeface="Times New Roman" pitchFamily="18" charset="0"/>
                <a:cs typeface="Calibri" pitchFamily="34" charset="0"/>
                <a:sym typeface="Wingdings" pitchFamily="2" charset="2"/>
              </a:rPr>
              <a:t></a:t>
            </a:r>
            <a:r>
              <a:rPr lang="en-US" sz="1200" dirty="0" smtClean="0">
                <a:effectLst/>
                <a:ea typeface="Times New Roman" pitchFamily="18" charset="0"/>
                <a:cs typeface="Calibri" pitchFamily="34" charset="0"/>
              </a:rPr>
              <a:t> </a:t>
            </a:r>
            <a:endParaRPr lang="en-US" sz="1200" dirty="0" smtClean="0">
              <a:effectLst/>
              <a:cs typeface="Arial" pitchFamily="34" charset="0"/>
              <a:sym typeface="Wingdings" pitchFamily="2" charset="2"/>
            </a:endParaRPr>
          </a:p>
          <a:p>
            <a:pPr marL="0" lvl="0" indent="0" algn="just" eaLnBrk="0" hangingPunct="0">
              <a:spcBef>
                <a:spcPct val="0"/>
              </a:spcBef>
              <a:buClrTx/>
              <a:buSzTx/>
              <a:buNone/>
              <a:tabLst>
                <a:tab pos="228600" algn="l"/>
              </a:tabLst>
            </a:pPr>
            <a:r>
              <a:rPr lang="en-US" sz="1200" dirty="0" smtClean="0">
                <a:effectLst/>
                <a:ea typeface="Times New Roman" pitchFamily="18" charset="0"/>
                <a:cs typeface="Calibri" pitchFamily="34" charset="0"/>
                <a:sym typeface="Wingdings" pitchFamily="2" charset="2"/>
              </a:rPr>
              <a:t>Collapse of collagen </a:t>
            </a:r>
            <a:endParaRPr lang="en-US" sz="1200" dirty="0" smtClean="0">
              <a:effectLst/>
              <a:cs typeface="Arial" pitchFamily="34" charset="0"/>
              <a:sym typeface="Wingdings" pitchFamily="2" charset="2"/>
            </a:endParaRPr>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106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forcing the monomers to undergo phase changes to form,  blisters and resin globules. Although the hybrid layer is formed, the adhesive did not form resin tags, but left the tubules in communication with </a:t>
            </a:r>
            <a:r>
              <a:rPr lang="en-US" sz="1200" dirty="0" err="1" smtClean="0"/>
              <a:t>microblisters</a:t>
            </a:r>
            <a:r>
              <a:rPr lang="en-US" sz="1200" dirty="0" smtClean="0"/>
              <a:t> filled with water. </a:t>
            </a:r>
          </a:p>
          <a:p>
            <a:r>
              <a:rPr lang="en-US" sz="1200" dirty="0" smtClean="0"/>
              <a:t>These blisters may compress when the restoration in under occlusion causing post operative sensitivity by forcing the dentinal fluid towards the pulp.   Perhaps the biggest advantage of the next two categories of  adhesive systems is that their efficacy does not depend on the hydration of dentin, thus eliminating the ambiguity with the bonding techniques of how much is too wet and how much is too dry. </a:t>
            </a:r>
          </a:p>
          <a:p>
            <a:endParaRPr lang="en-US" sz="1200" dirty="0" smtClean="0"/>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108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defRPr/>
            </a:pPr>
            <a:r>
              <a:rPr lang="en-US" sz="1200" i="1" u="sng" dirty="0" smtClean="0"/>
              <a:t>NANOLEAKAGE – LEAKAGE WITHIN THE HYBRID LAYER</a:t>
            </a:r>
          </a:p>
          <a:p>
            <a:pPr>
              <a:lnSpc>
                <a:spcPct val="80000"/>
              </a:lnSpc>
              <a:defRPr/>
            </a:pPr>
            <a:r>
              <a:rPr lang="en-US" sz="1200" i="1" u="sng" dirty="0" smtClean="0"/>
              <a:t>Small</a:t>
            </a:r>
            <a:r>
              <a:rPr lang="en-US" sz="1200" i="1" u="sng" baseline="0" dirty="0" smtClean="0"/>
              <a:t> porosities in the hybrid layer or at </a:t>
            </a:r>
            <a:r>
              <a:rPr lang="en-US" sz="1200" i="1" u="sng" baseline="0" dirty="0" err="1" smtClean="0"/>
              <a:t>thr</a:t>
            </a:r>
            <a:r>
              <a:rPr lang="en-US" sz="1200" i="1" u="sng" baseline="0" dirty="0" smtClean="0"/>
              <a:t> </a:t>
            </a:r>
            <a:r>
              <a:rPr lang="en-US" sz="1200" i="1" u="sng" baseline="0" dirty="0" err="1" smtClean="0"/>
              <a:t>transiition</a:t>
            </a:r>
            <a:r>
              <a:rPr lang="en-US" sz="1200" i="1" u="sng" baseline="0" dirty="0" smtClean="0"/>
              <a:t>  between hybrid layer and </a:t>
            </a:r>
            <a:r>
              <a:rPr lang="en-US" sz="1200" i="1" u="sng" baseline="0" dirty="0" err="1" smtClean="0"/>
              <a:t>mineralised</a:t>
            </a:r>
            <a:r>
              <a:rPr lang="en-US" sz="1200" i="1" u="sng" baseline="0" dirty="0" smtClean="0"/>
              <a:t> dentine ,</a:t>
            </a:r>
            <a:endParaRPr lang="en-US" sz="1200" i="1" dirty="0" smtClean="0"/>
          </a:p>
        </p:txBody>
      </p:sp>
      <p:sp>
        <p:nvSpPr>
          <p:cNvPr id="4" name="Slide Number Placeholder 3"/>
          <p:cNvSpPr>
            <a:spLocks noGrp="1"/>
          </p:cNvSpPr>
          <p:nvPr>
            <p:ph type="sldNum" sz="quarter" idx="10"/>
          </p:nvPr>
        </p:nvSpPr>
        <p:spPr/>
        <p:txBody>
          <a:bodyPr/>
          <a:lstStyle/>
          <a:p>
            <a:fld id="{1FB61AF8-20DE-4FCE-A76B-433AAFBA19DD}" type="slidenum">
              <a:rPr lang="en-US" smtClean="0"/>
              <a:pPr/>
              <a:t>113</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bonding site</a:t>
            </a:r>
            <a:endParaRPr lang="en-US" dirty="0"/>
          </a:p>
        </p:txBody>
      </p:sp>
      <p:sp>
        <p:nvSpPr>
          <p:cNvPr id="4" name="Slide Number Placeholder 3"/>
          <p:cNvSpPr>
            <a:spLocks noGrp="1"/>
          </p:cNvSpPr>
          <p:nvPr>
            <p:ph type="sldNum" sz="quarter" idx="10"/>
          </p:nvPr>
        </p:nvSpPr>
        <p:spPr/>
        <p:txBody>
          <a:bodyPr/>
          <a:lstStyle/>
          <a:p>
            <a:fld id="{1FB61AF8-20DE-4FCE-A76B-433AAFBA19DD}" type="slidenum">
              <a:rPr lang="en-US" smtClean="0"/>
              <a:pPr/>
              <a:t>115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dirty="0" smtClean="0">
                <a:effectLst>
                  <a:outerShdw blurRad="38100" dist="38100" dir="2700000" algn="tl">
                    <a:srgbClr val="000000">
                      <a:alpha val="43137"/>
                    </a:srgbClr>
                  </a:outerShdw>
                </a:effectLst>
              </a:rPr>
              <a:t>Two theories have been proposed as regards genesis of water treeing phenomenon</a:t>
            </a:r>
          </a:p>
          <a:p>
            <a:pPr>
              <a:buFont typeface="Wingdings" panose="05000000000000000000" pitchFamily="2" charset="2"/>
              <a:buChar char="v"/>
            </a:pPr>
            <a:r>
              <a:rPr lang="en-IN" sz="1200" b="1" dirty="0" smtClean="0">
                <a:effectLst/>
              </a:rPr>
              <a:t>Remnant water theory</a:t>
            </a:r>
            <a:r>
              <a:rPr lang="en-IN" sz="1200" dirty="0" smtClean="0">
                <a:effectLst>
                  <a:outerShdw blurRad="38100" dist="38100" dir="2700000" algn="tl">
                    <a:srgbClr val="000000">
                      <a:alpha val="43137"/>
                    </a:srgbClr>
                  </a:outerShdw>
                </a:effectLst>
              </a:rPr>
              <a:t>-according to it water trees were ‘‘left out’’ water that was incompletely removed from water in dentin adhesives.</a:t>
            </a:r>
          </a:p>
          <a:p>
            <a:pPr>
              <a:buFont typeface="Arial" panose="020B0604020202020204" pitchFamily="34" charset="0"/>
              <a:buChar char="•"/>
            </a:pPr>
            <a:r>
              <a:rPr lang="en-IN" sz="1200" dirty="0" smtClean="0">
                <a:effectLst>
                  <a:outerShdw blurRad="38100" dist="38100" dir="2700000" algn="tl">
                    <a:srgbClr val="000000">
                      <a:alpha val="43137"/>
                    </a:srgbClr>
                  </a:outerShdw>
                </a:effectLst>
              </a:rPr>
              <a:t>However, this theory does not account for following aspects of water treeing formation</a:t>
            </a:r>
          </a:p>
          <a:p>
            <a:pPr>
              <a:buFont typeface="Wingdings" panose="05000000000000000000" pitchFamily="2" charset="2"/>
              <a:buChar char="ü"/>
            </a:pPr>
            <a:r>
              <a:rPr lang="en-IN" sz="1200" dirty="0" smtClean="0">
                <a:effectLst>
                  <a:outerShdw blurRad="38100" dist="38100" dir="2700000" algn="tl">
                    <a:srgbClr val="000000">
                      <a:alpha val="43137"/>
                    </a:srgbClr>
                  </a:outerShdw>
                </a:effectLst>
              </a:rPr>
              <a:t>Uneven distribution </a:t>
            </a:r>
          </a:p>
          <a:p>
            <a:pPr>
              <a:buFont typeface="Wingdings" panose="05000000000000000000" pitchFamily="2" charset="2"/>
              <a:buChar char="ü"/>
            </a:pPr>
            <a:r>
              <a:rPr lang="en-IN" sz="1200" dirty="0" smtClean="0">
                <a:effectLst>
                  <a:outerShdw blurRad="38100" dist="38100" dir="2700000" algn="tl">
                    <a:srgbClr val="000000">
                      <a:alpha val="43137"/>
                    </a:srgbClr>
                  </a:outerShdw>
                </a:effectLst>
              </a:rPr>
              <a:t>Substrate dependence</a:t>
            </a:r>
          </a:p>
          <a:p>
            <a:pPr>
              <a:buFont typeface="Wingdings" panose="05000000000000000000" pitchFamily="2" charset="2"/>
              <a:buChar char="ü"/>
            </a:pPr>
            <a:r>
              <a:rPr lang="en-IN" sz="1200" dirty="0" smtClean="0">
                <a:effectLst>
                  <a:outerShdw blurRad="38100" dist="38100" dir="2700000" algn="tl">
                    <a:srgbClr val="000000">
                      <a:alpha val="43137"/>
                    </a:srgbClr>
                  </a:outerShdw>
                </a:effectLst>
              </a:rPr>
              <a:t>Reverse water trees</a:t>
            </a:r>
          </a:p>
          <a:p>
            <a:pPr>
              <a:buFont typeface="Wingdings" panose="05000000000000000000" pitchFamily="2" charset="2"/>
              <a:buChar char="ü"/>
            </a:pPr>
            <a:r>
              <a:rPr lang="en-IN" sz="1200" dirty="0" smtClean="0">
                <a:effectLst>
                  <a:outerShdw blurRad="38100" dist="38100" dir="2700000" algn="tl">
                    <a:srgbClr val="000000">
                      <a:alpha val="43137"/>
                    </a:srgbClr>
                  </a:outerShdw>
                </a:effectLst>
              </a:rPr>
              <a:t>Secondary water trees</a:t>
            </a:r>
          </a:p>
          <a:p>
            <a:pPr>
              <a:buFont typeface="Wingdings" panose="05000000000000000000" pitchFamily="2" charset="2"/>
              <a:buChar char="ü"/>
            </a:pPr>
            <a:endParaRPr lang="en-IN" sz="1200" dirty="0" smtClean="0">
              <a:effectLst>
                <a:outerShdw blurRad="38100" dist="38100" dir="2700000" algn="tl">
                  <a:srgbClr val="000000">
                    <a:alpha val="43137"/>
                  </a:srgbClr>
                </a:outerShdw>
              </a:effectLst>
            </a:endParaRPr>
          </a:p>
          <a:p>
            <a:pPr>
              <a:buFont typeface="Wingdings" panose="05000000000000000000" pitchFamily="2" charset="2"/>
              <a:buChar char="v"/>
            </a:pPr>
            <a:r>
              <a:rPr lang="en-IN" dirty="0" smtClean="0"/>
              <a:t>Water-flux theory </a:t>
            </a:r>
          </a:p>
          <a:p>
            <a:pPr>
              <a:buFont typeface="Arial" panose="020B0604020202020204" pitchFamily="34" charset="0"/>
              <a:buChar char="•"/>
            </a:pPr>
            <a:r>
              <a:rPr lang="en-IN" sz="1200" dirty="0" smtClean="0"/>
              <a:t>Fluid movement in dentin can be of three types </a:t>
            </a:r>
            <a:r>
              <a:rPr lang="en-IN" sz="1200" dirty="0" err="1" smtClean="0"/>
              <a:t>viz</a:t>
            </a:r>
            <a:r>
              <a:rPr lang="en-IN" sz="1200" dirty="0" smtClean="0"/>
              <a:t> </a:t>
            </a:r>
            <a:r>
              <a:rPr lang="en-IN" sz="1200" dirty="0" err="1" smtClean="0"/>
              <a:t>evoporative</a:t>
            </a:r>
            <a:r>
              <a:rPr lang="en-IN" sz="1200" dirty="0" smtClean="0"/>
              <a:t>, osmotic or connective water fluxes.</a:t>
            </a:r>
          </a:p>
          <a:p>
            <a:pPr>
              <a:buFont typeface="Arial" panose="020B0604020202020204" pitchFamily="34" charset="0"/>
              <a:buChar char="•"/>
            </a:pPr>
            <a:r>
              <a:rPr lang="en-IN" sz="1200" dirty="0" smtClean="0"/>
              <a:t>Evaporative is due to air drying and it occur irrespective of tooth vitality</a:t>
            </a:r>
          </a:p>
          <a:p>
            <a:pPr>
              <a:buFont typeface="Arial" panose="020B0604020202020204" pitchFamily="34" charset="0"/>
              <a:buChar char="•"/>
            </a:pPr>
            <a:r>
              <a:rPr lang="en-IN" sz="1200" dirty="0" smtClean="0"/>
              <a:t>Osmotic movement occur in the presence of high concentration of water soluble ionic monomer in the presence of water which induce osmotic water flux from deep dentin.</a:t>
            </a:r>
          </a:p>
          <a:p>
            <a:pPr>
              <a:buFont typeface="Arial" panose="020B0604020202020204" pitchFamily="34" charset="0"/>
              <a:buChar char="•"/>
            </a:pPr>
            <a:r>
              <a:rPr lang="en-IN" sz="1200" dirty="0" smtClean="0"/>
              <a:t>Both osmotic and </a:t>
            </a:r>
            <a:r>
              <a:rPr lang="en-IN" sz="1200" dirty="0" err="1" smtClean="0"/>
              <a:t>evoporative</a:t>
            </a:r>
            <a:r>
              <a:rPr lang="en-IN" sz="1200" dirty="0" smtClean="0"/>
              <a:t> fluxes results in permeation of water within the adhesive mixture, which explains the predilection of normally oriented water trees along the surface of dentin</a:t>
            </a:r>
          </a:p>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117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119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FBC75A-7570-40C3-9775-1435C30E7FA7}" type="slidenum">
              <a:rPr lang="en-US" smtClean="0"/>
              <a:pPr/>
              <a:t>129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2585D0-5018-44A6-A5C3-80FB2DE5297C}" type="datetime1">
              <a:rPr lang="en-US" smtClean="0"/>
              <a:pPr/>
              <a:t>30-Oct-15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93EAC-BA82-44A9-AD94-2FB3C272E445}" type="datetime1">
              <a:rPr lang="en-US" smtClean="0"/>
              <a:pPr/>
              <a:t>30-Oct-15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367F2B-7129-48FD-B6E7-7ED3192104D0}" type="datetime1">
              <a:rPr lang="en-US" smtClean="0"/>
              <a:pPr/>
              <a:t>30-Oct-15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1DD7E2-A392-49B1-BC45-A5A68584AE8B}" type="datetime1">
              <a:rPr lang="en-US" smtClean="0"/>
              <a:pPr/>
              <a:t>30-Oct-15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481700-33D7-4243-BEC6-12E185AEFC95}" type="datetime1">
              <a:rPr lang="en-US" smtClean="0"/>
              <a:pPr/>
              <a:t>30-Oct-15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E3441C-465B-4492-A11C-176053CD75F7}" type="datetime1">
              <a:rPr lang="en-US" smtClean="0"/>
              <a:pPr/>
              <a:t>30-Oct-15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24C273-B643-4AF8-809D-F40CCD8D7C8F}" type="datetime1">
              <a:rPr lang="en-US" smtClean="0"/>
              <a:pPr/>
              <a:t>30-Oct-15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07A450-2603-4BE4-8BA9-D814548C5192}" type="datetime1">
              <a:rPr lang="en-US" smtClean="0"/>
              <a:pPr/>
              <a:t>30-Oct-15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0FD60-FD9F-4155-B11B-535F3BF3307A}" type="datetime1">
              <a:rPr lang="en-US" smtClean="0"/>
              <a:pPr/>
              <a:t>30-Oct-15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B5E322-3A19-4C26-9512-C1A0B5CEF01A}" type="datetime1">
              <a:rPr lang="en-US" smtClean="0"/>
              <a:pPr/>
              <a:t>30-Oct-15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3A267-5296-4899-9AF4-17C386E39193}" type="datetime1">
              <a:rPr lang="en-US" smtClean="0"/>
              <a:pPr/>
              <a:t>30-Oct-15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2E644-06F0-4133-A80F-5AC778A617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16F91-A4DA-4A72-94F8-1C7C8FE9EE98}" type="datetime1">
              <a:rPr lang="en-US" smtClean="0"/>
              <a:pPr/>
              <a:t>30-Oct-15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2E644-06F0-4133-A80F-5AC778A617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1.xml"/><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Data" Target="../diagrams/data3.xml"/><Relationship Id="rId7" Type="http://schemas.openxmlformats.org/officeDocument/2006/relationships/diagramData" Target="../diagrams/data4.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8.xml"/><Relationship Id="rId7"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1.xml"/><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2.xml"/><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4.xml"/><Relationship Id="rId7"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www.ncbi.nlm.nih.gov/pubmed/?term=Osorio%20R%5bAuthor%5d&amp;cauthor=true&amp;cauthor_uid=19767690" TargetMode="External"/><Relationship Id="rId2" Type="http://schemas.openxmlformats.org/officeDocument/2006/relationships/hyperlink" Target="http://www.ncbi.nlm.nih.gov/pubmed/?term=Albaladejo%20A%5bAuthor%5d&amp;cauthor=true&amp;cauthor_uid=19767690" TargetMode="External"/><Relationship Id="rId1" Type="http://schemas.openxmlformats.org/officeDocument/2006/relationships/slideLayout" Target="../slideLayouts/slideLayout2.xml"/><Relationship Id="rId6" Type="http://schemas.openxmlformats.org/officeDocument/2006/relationships/hyperlink" Target="http://www.ncbi.nlm.nih.gov/pubmed/19767690" TargetMode="External"/><Relationship Id="rId5" Type="http://schemas.openxmlformats.org/officeDocument/2006/relationships/hyperlink" Target="http://www.ncbi.nlm.nih.gov/pubmed/?term=Ferrari%20M%5bAuthor%5d&amp;cauthor=true&amp;cauthor_uid=19767690" TargetMode="External"/><Relationship Id="rId4" Type="http://schemas.openxmlformats.org/officeDocument/2006/relationships/hyperlink" Target="http://www.ncbi.nlm.nih.gov/pubmed/?term=Toledano%20M%5bAuthor%5d&amp;cauthor=true&amp;cauthor_uid=19767690" TargetMode="Externa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diagramData" Target="../diagrams/data20.xml"/><Relationship Id="rId7"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7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1.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8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heraeus-kulzer.com/hkg/web/de/index.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8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9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diagramLayout" Target="../diagrams/layout23.xml"/><Relationship Id="rId3" Type="http://schemas.openxmlformats.org/officeDocument/2006/relationships/diagramData" Target="../diagrams/data22.xml"/><Relationship Id="rId7" Type="http://schemas.openxmlformats.org/officeDocument/2006/relationships/diagramData" Target="../diagrams/data23.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22.xml"/><Relationship Id="rId11" Type="http://schemas.openxmlformats.org/officeDocument/2006/relationships/image" Target="../media/image84.png"/><Relationship Id="rId5" Type="http://schemas.openxmlformats.org/officeDocument/2006/relationships/diagramQuickStyle" Target="../diagrams/quickStyle22.xml"/><Relationship Id="rId10" Type="http://schemas.openxmlformats.org/officeDocument/2006/relationships/diagramColors" Target="../diagrams/colors23.xml"/><Relationship Id="rId4" Type="http://schemas.openxmlformats.org/officeDocument/2006/relationships/diagramLayout" Target="../diagrams/layout22.xml"/><Relationship Id="rId9" Type="http://schemas.openxmlformats.org/officeDocument/2006/relationships/diagramQuickStyle" Target="../diagrams/quickStyle23.xml"/></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diagramColors" Target="../diagrams/colors24.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26.xml"/><Relationship Id="rId7" Type="http://schemas.openxmlformats.org/officeDocument/2006/relationships/image" Target="../media/image86.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0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Data" Target="../diagrams/data29.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1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diagramColors" Target="../diagrams/colors31.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QuickStyle" Target="../diagrams/quickStyle31.xml"/><Relationship Id="rId5" Type="http://schemas.openxmlformats.org/officeDocument/2006/relationships/diagramLayout" Target="../diagrams/layout31.xml"/><Relationship Id="rId4" Type="http://schemas.openxmlformats.org/officeDocument/2006/relationships/diagramData" Target="../diagrams/data31.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1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diagramData" Target="../diagrams/data33.xml"/><Relationship Id="rId7" Type="http://schemas.openxmlformats.org/officeDocument/2006/relationships/image" Target="../media/image9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11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13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09.jpeg"/><Relationship Id="rId18" Type="http://schemas.openxmlformats.org/officeDocument/2006/relationships/image" Target="../media/image22.jpeg"/><Relationship Id="rId3" Type="http://schemas.openxmlformats.org/officeDocument/2006/relationships/image" Target="../media/image101.jpeg"/><Relationship Id="rId21" Type="http://schemas.openxmlformats.org/officeDocument/2006/relationships/image" Target="../media/image116.jpeg"/><Relationship Id="rId7" Type="http://schemas.openxmlformats.org/officeDocument/2006/relationships/image" Target="../media/image105.jpeg"/><Relationship Id="rId12" Type="http://schemas.openxmlformats.org/officeDocument/2006/relationships/image" Target="../media/image21.jpeg"/><Relationship Id="rId17" Type="http://schemas.openxmlformats.org/officeDocument/2006/relationships/image" Target="../media/image113.jpeg"/><Relationship Id="rId2" Type="http://schemas.openxmlformats.org/officeDocument/2006/relationships/image" Target="../media/image100.png"/><Relationship Id="rId16" Type="http://schemas.openxmlformats.org/officeDocument/2006/relationships/image" Target="../media/image112.png"/><Relationship Id="rId20"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04.jpeg"/><Relationship Id="rId11" Type="http://schemas.openxmlformats.org/officeDocument/2006/relationships/image" Target="../media/image4.jpeg"/><Relationship Id="rId24" Type="http://schemas.openxmlformats.org/officeDocument/2006/relationships/image" Target="../media/image119.jpeg"/><Relationship Id="rId5" Type="http://schemas.openxmlformats.org/officeDocument/2006/relationships/image" Target="../media/image103.png"/><Relationship Id="rId15" Type="http://schemas.openxmlformats.org/officeDocument/2006/relationships/image" Target="../media/image111.png"/><Relationship Id="rId23" Type="http://schemas.openxmlformats.org/officeDocument/2006/relationships/image" Target="../media/image118.jpeg"/><Relationship Id="rId10" Type="http://schemas.openxmlformats.org/officeDocument/2006/relationships/image" Target="../media/image108.jpeg"/><Relationship Id="rId19" Type="http://schemas.openxmlformats.org/officeDocument/2006/relationships/image" Target="../media/image114.jpeg"/><Relationship Id="rId4" Type="http://schemas.openxmlformats.org/officeDocument/2006/relationships/image" Target="../media/image102.jpeg"/><Relationship Id="rId9" Type="http://schemas.openxmlformats.org/officeDocument/2006/relationships/image" Target="../media/image107.png"/><Relationship Id="rId14" Type="http://schemas.openxmlformats.org/officeDocument/2006/relationships/image" Target="../media/image110.jpeg"/><Relationship Id="rId22" Type="http://schemas.openxmlformats.org/officeDocument/2006/relationships/image" Target="../media/image117.jpeg"/></Relationships>
</file>

<file path=ppt/slides/_rels/slide13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1</a:t>
            </a:fld>
            <a:endParaRPr lang="en-US" dirty="0"/>
          </a:p>
        </p:txBody>
      </p:sp>
      <p:pic>
        <p:nvPicPr>
          <p:cNvPr id="7" name="Picture 6" descr="25728eba678bf615246513129288a6a4.jpg"/>
          <p:cNvPicPr>
            <a:picLocks noChangeAspect="1"/>
          </p:cNvPicPr>
          <p:nvPr/>
        </p:nvPicPr>
        <p:blipFill>
          <a:blip r:embed="rId2"/>
          <a:stretch>
            <a:fillRect/>
          </a:stretch>
        </p:blipFill>
        <p:spPr>
          <a:xfrm>
            <a:off x="0" y="0"/>
            <a:ext cx="9211733" cy="6858000"/>
          </a:xfrm>
          <a:prstGeom prst="rect">
            <a:avLst/>
          </a:prstGeom>
        </p:spPr>
      </p:pic>
      <p:sp>
        <p:nvSpPr>
          <p:cNvPr id="8" name="TextBox 7"/>
          <p:cNvSpPr txBox="1"/>
          <p:nvPr/>
        </p:nvSpPr>
        <p:spPr>
          <a:xfrm>
            <a:off x="2590800" y="2971800"/>
            <a:ext cx="4724400" cy="1107996"/>
          </a:xfrm>
          <a:prstGeom prst="rect">
            <a:avLst/>
          </a:prstGeom>
          <a:noFill/>
        </p:spPr>
        <p:txBody>
          <a:bodyPr wrap="square" rtlCol="0">
            <a:spAutoFit/>
          </a:bodyPr>
          <a:lstStyle/>
          <a:p>
            <a:r>
              <a:rPr lang="en-US" sz="6600" dirty="0" smtClean="0">
                <a:latin typeface="Brush Script MT" pitchFamily="66" charset="0"/>
                <a:cs typeface="Aharoni" pitchFamily="2" charset="-79"/>
              </a:rPr>
              <a:t>Good Morning</a:t>
            </a:r>
            <a:endParaRPr lang="en-US" sz="6600" dirty="0">
              <a:latin typeface="Brush Script MT" pitchFamily="66" charset="0"/>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2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52600"/>
            <a:ext cx="8001000" cy="3124200"/>
          </a:xfrm>
        </p:spPr>
        <p:txBody>
          <a:bodyPr>
            <a:noAutofit/>
          </a:bodyPr>
          <a:lstStyle/>
          <a:p>
            <a:pPr>
              <a:lnSpc>
                <a:spcPct val="150000"/>
              </a:lnSpc>
            </a:pPr>
            <a:r>
              <a:rPr lang="en-US" sz="6600" b="1" dirty="0" smtClean="0">
                <a:solidFill>
                  <a:srgbClr val="660066"/>
                </a:solidFill>
              </a:rPr>
              <a:t>DENTIN BONDING AGENTS</a:t>
            </a:r>
            <a:endParaRPr lang="en-US" sz="6600" b="1" dirty="0">
              <a:solidFill>
                <a:srgbClr val="6600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a:t>
            </a:fld>
            <a:endParaRPr lang="en-US" dirty="0"/>
          </a:p>
        </p:txBody>
      </p:sp>
      <p:sp>
        <p:nvSpPr>
          <p:cNvPr id="5" name="TextBox 4"/>
          <p:cNvSpPr txBox="1"/>
          <p:nvPr/>
        </p:nvSpPr>
        <p:spPr>
          <a:xfrm>
            <a:off x="609600" y="5257800"/>
            <a:ext cx="4724400" cy="646331"/>
          </a:xfrm>
          <a:prstGeom prst="rect">
            <a:avLst/>
          </a:prstGeom>
          <a:noFill/>
        </p:spPr>
        <p:txBody>
          <a:bodyPr wrap="square" rtlCol="0">
            <a:spAutoFit/>
          </a:bodyPr>
          <a:lstStyle/>
          <a:p>
            <a:r>
              <a:rPr lang="en-US" sz="3600" b="1" dirty="0" smtClean="0">
                <a:solidFill>
                  <a:srgbClr val="FF0000"/>
                </a:solidFill>
                <a:latin typeface="+mj-lt"/>
              </a:rPr>
              <a:t>SONAM ASOPA</a:t>
            </a:r>
            <a:endParaRPr lang="en-US" sz="36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990600"/>
          </a:xfrm>
        </p:spPr>
        <p:txBody>
          <a:bodyPr>
            <a:normAutofit/>
          </a:bodyPr>
          <a:lstStyle/>
          <a:p>
            <a:pPr algn="l"/>
            <a:r>
              <a:rPr lang="en-US" sz="3600" b="1" u="sng" dirty="0" smtClean="0">
                <a:solidFill>
                  <a:srgbClr val="990099"/>
                </a:solidFill>
              </a:rPr>
              <a:t>CONTENTS</a:t>
            </a:r>
            <a:endParaRPr lang="en-US" sz="3600" b="1" u="sng" dirty="0">
              <a:solidFill>
                <a:srgbClr val="990099"/>
              </a:solidFill>
            </a:endParaRPr>
          </a:p>
        </p:txBody>
      </p:sp>
      <p:sp>
        <p:nvSpPr>
          <p:cNvPr id="6" name="Content Placeholder 5"/>
          <p:cNvSpPr>
            <a:spLocks noGrp="1"/>
          </p:cNvSpPr>
          <p:nvPr>
            <p:ph sz="half" idx="1"/>
          </p:nvPr>
        </p:nvSpPr>
        <p:spPr>
          <a:xfrm>
            <a:off x="228600" y="685800"/>
            <a:ext cx="4267200" cy="5791200"/>
          </a:xfrm>
          <a:blipFill>
            <a:blip r:embed="rId2"/>
            <a:tile tx="0" ty="0" sx="100000" sy="100000" flip="none" algn="tl"/>
          </a:blipFill>
        </p:spPr>
        <p:txBody>
          <a:bodyPr>
            <a:normAutofit lnSpcReduction="10000"/>
          </a:bodyPr>
          <a:lstStyle/>
          <a:p>
            <a:pPr lvl="0">
              <a:buFont typeface="Wingdings" pitchFamily="2" charset="2"/>
              <a:buChar char="q"/>
              <a:defRPr/>
            </a:pPr>
            <a:r>
              <a:rPr lang="en-US" sz="2200" dirty="0" smtClean="0">
                <a:solidFill>
                  <a:schemeClr val="tx1">
                    <a:lumMod val="95000"/>
                    <a:lumOff val="5000"/>
                  </a:schemeClr>
                </a:solidFill>
              </a:rPr>
              <a:t>Introduction</a:t>
            </a:r>
          </a:p>
          <a:p>
            <a:pPr lvl="0">
              <a:buFont typeface="Wingdings" pitchFamily="2" charset="2"/>
              <a:buChar char="q"/>
              <a:defRPr/>
            </a:pPr>
            <a:r>
              <a:rPr lang="en-US" sz="2200" dirty="0" smtClean="0">
                <a:solidFill>
                  <a:schemeClr val="tx1">
                    <a:lumMod val="95000"/>
                    <a:lumOff val="5000"/>
                  </a:schemeClr>
                </a:solidFill>
              </a:rPr>
              <a:t>History</a:t>
            </a:r>
          </a:p>
          <a:p>
            <a:pPr lvl="0">
              <a:buFont typeface="Wingdings" pitchFamily="2" charset="2"/>
              <a:buChar char="q"/>
              <a:defRPr/>
            </a:pPr>
            <a:r>
              <a:rPr lang="en-US" sz="2200" dirty="0" smtClean="0">
                <a:solidFill>
                  <a:schemeClr val="tx1">
                    <a:lumMod val="95000"/>
                    <a:lumOff val="5000"/>
                  </a:schemeClr>
                </a:solidFill>
              </a:rPr>
              <a:t>Basic concepts of adhesion</a:t>
            </a:r>
          </a:p>
          <a:p>
            <a:pPr lvl="0">
              <a:buFont typeface="Wingdings" pitchFamily="2" charset="2"/>
              <a:buChar char="q"/>
              <a:defRPr/>
            </a:pPr>
            <a:r>
              <a:rPr lang="en-US" sz="2200" dirty="0" smtClean="0">
                <a:solidFill>
                  <a:schemeClr val="tx1">
                    <a:lumMod val="95000"/>
                    <a:lumOff val="5000"/>
                  </a:schemeClr>
                </a:solidFill>
              </a:rPr>
              <a:t>Clinical factors affecting adhesion</a:t>
            </a:r>
          </a:p>
          <a:p>
            <a:pPr lvl="0">
              <a:buFont typeface="Wingdings" pitchFamily="2" charset="2"/>
              <a:buChar char="q"/>
              <a:defRPr/>
            </a:pPr>
            <a:r>
              <a:rPr lang="en-US" sz="2200" dirty="0" smtClean="0">
                <a:solidFill>
                  <a:schemeClr val="tx1">
                    <a:lumMod val="95000"/>
                    <a:lumOff val="5000"/>
                  </a:schemeClr>
                </a:solidFill>
              </a:rPr>
              <a:t>Enamel adhesion</a:t>
            </a:r>
          </a:p>
          <a:p>
            <a:pPr lvl="0">
              <a:buFont typeface="Wingdings" pitchFamily="2" charset="2"/>
              <a:buChar char="q"/>
              <a:defRPr/>
            </a:pPr>
            <a:r>
              <a:rPr lang="en-US" sz="2200" dirty="0" smtClean="0">
                <a:solidFill>
                  <a:schemeClr val="tx1">
                    <a:lumMod val="95000"/>
                    <a:lumOff val="5000"/>
                  </a:schemeClr>
                </a:solidFill>
              </a:rPr>
              <a:t>Dentin adhesion</a:t>
            </a:r>
          </a:p>
          <a:p>
            <a:pPr lvl="0">
              <a:buFont typeface="Wingdings" pitchFamily="2" charset="2"/>
              <a:buChar char="q"/>
              <a:defRPr/>
            </a:pPr>
            <a:r>
              <a:rPr lang="en-US" sz="2200" dirty="0" smtClean="0">
                <a:solidFill>
                  <a:schemeClr val="tx1">
                    <a:lumMod val="95000"/>
                    <a:lumOff val="5000"/>
                  </a:schemeClr>
                </a:solidFill>
              </a:rPr>
              <a:t>Challenges in dentin adhesion</a:t>
            </a:r>
          </a:p>
          <a:p>
            <a:pPr lvl="0">
              <a:buFont typeface="Wingdings" pitchFamily="2" charset="2"/>
              <a:buChar char="q"/>
              <a:defRPr/>
            </a:pPr>
            <a:r>
              <a:rPr lang="en-US" sz="2200" dirty="0" smtClean="0">
                <a:solidFill>
                  <a:schemeClr val="tx1">
                    <a:lumMod val="95000"/>
                    <a:lumOff val="5000"/>
                  </a:schemeClr>
                </a:solidFill>
              </a:rPr>
              <a:t>Ideal requirements of DBA</a:t>
            </a:r>
          </a:p>
          <a:p>
            <a:pPr lvl="0">
              <a:buFont typeface="Wingdings" pitchFamily="2" charset="2"/>
              <a:buChar char="q"/>
              <a:defRPr/>
            </a:pPr>
            <a:r>
              <a:rPr lang="en-US" sz="2200" dirty="0" smtClean="0">
                <a:solidFill>
                  <a:schemeClr val="tx1">
                    <a:lumMod val="95000"/>
                    <a:lumOff val="5000"/>
                  </a:schemeClr>
                </a:solidFill>
              </a:rPr>
              <a:t>Adhesion to dentin</a:t>
            </a:r>
          </a:p>
          <a:p>
            <a:pPr marL="800100" lvl="1" indent="-342900">
              <a:buFont typeface="Wingdings" pitchFamily="2" charset="2"/>
              <a:buChar char="q"/>
            </a:pPr>
            <a:r>
              <a:rPr lang="en-US" sz="2200" dirty="0" smtClean="0">
                <a:solidFill>
                  <a:schemeClr val="tx1">
                    <a:lumMod val="95000"/>
                    <a:lumOff val="5000"/>
                  </a:schemeClr>
                </a:solidFill>
              </a:rPr>
              <a:t>Etching/conditioning</a:t>
            </a:r>
          </a:p>
          <a:p>
            <a:pPr marL="800100" lvl="1" indent="-342900">
              <a:buFont typeface="Wingdings" pitchFamily="2" charset="2"/>
              <a:buChar char="q"/>
            </a:pPr>
            <a:r>
              <a:rPr lang="en-US" sz="2200" dirty="0" smtClean="0">
                <a:solidFill>
                  <a:schemeClr val="tx1">
                    <a:lumMod val="95000"/>
                    <a:lumOff val="5000"/>
                  </a:schemeClr>
                </a:solidFill>
              </a:rPr>
              <a:t>Primers</a:t>
            </a:r>
          </a:p>
          <a:p>
            <a:pPr marL="800100" lvl="1" indent="-342900">
              <a:buFont typeface="Wingdings" pitchFamily="2" charset="2"/>
              <a:buChar char="q"/>
            </a:pPr>
            <a:r>
              <a:rPr lang="en-US" sz="2200" dirty="0" smtClean="0">
                <a:solidFill>
                  <a:schemeClr val="tx1">
                    <a:lumMod val="95000"/>
                    <a:lumOff val="5000"/>
                  </a:schemeClr>
                </a:solidFill>
              </a:rPr>
              <a:t>Fillers</a:t>
            </a:r>
          </a:p>
          <a:p>
            <a:pPr marL="800100" lvl="1" indent="-342900">
              <a:buFont typeface="Wingdings" pitchFamily="2" charset="2"/>
              <a:buChar char="q"/>
            </a:pPr>
            <a:r>
              <a:rPr lang="en-US" sz="2200" dirty="0" smtClean="0">
                <a:solidFill>
                  <a:schemeClr val="tx1">
                    <a:lumMod val="95000"/>
                    <a:lumOff val="5000"/>
                  </a:schemeClr>
                </a:solidFill>
              </a:rPr>
              <a:t>Adhesive resin</a:t>
            </a:r>
          </a:p>
          <a:p>
            <a:pPr>
              <a:buFont typeface="Wingdings" pitchFamily="2" charset="2"/>
              <a:buChar char="q"/>
            </a:pPr>
            <a:r>
              <a:rPr lang="en-US" sz="2200" dirty="0" smtClean="0">
                <a:solidFill>
                  <a:schemeClr val="tx1">
                    <a:lumMod val="95000"/>
                    <a:lumOff val="5000"/>
                  </a:schemeClr>
                </a:solidFill>
              </a:rPr>
              <a:t>Mechanism of bonding</a:t>
            </a:r>
          </a:p>
          <a:p>
            <a:pPr>
              <a:buFont typeface="Wingdings" pitchFamily="2" charset="2"/>
              <a:buChar char="q"/>
            </a:pPr>
            <a:r>
              <a:rPr lang="en-US" sz="2200" dirty="0" smtClean="0">
                <a:solidFill>
                  <a:schemeClr val="tx1">
                    <a:lumMod val="95000"/>
                    <a:lumOff val="5000"/>
                  </a:schemeClr>
                </a:solidFill>
              </a:rPr>
              <a:t>Classification of DBA</a:t>
            </a:r>
          </a:p>
          <a:p>
            <a:pPr>
              <a:buFont typeface="Wingdings" pitchFamily="2" charset="2"/>
              <a:buChar char="q"/>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pPr lvl="0">
              <a:buNone/>
              <a:defRPr/>
            </a:pPr>
            <a:endParaRPr lang="en-US" sz="2200" dirty="0" smtClean="0">
              <a:solidFill>
                <a:schemeClr val="tx1">
                  <a:lumMod val="95000"/>
                  <a:lumOff val="5000"/>
                </a:schemeClr>
              </a:solidFill>
            </a:endParaRPr>
          </a:p>
          <a:p>
            <a:endParaRPr lang="en-US" dirty="0"/>
          </a:p>
        </p:txBody>
      </p:sp>
      <p:sp>
        <p:nvSpPr>
          <p:cNvPr id="7" name="Content Placeholder 6"/>
          <p:cNvSpPr>
            <a:spLocks noGrp="1"/>
          </p:cNvSpPr>
          <p:nvPr>
            <p:ph sz="half" idx="2"/>
          </p:nvPr>
        </p:nvSpPr>
        <p:spPr>
          <a:xfrm>
            <a:off x="4648200" y="685800"/>
            <a:ext cx="4343400" cy="5791200"/>
          </a:xfrm>
          <a:blipFill>
            <a:blip r:embed="rId2"/>
            <a:tile tx="0" ty="0" sx="100000" sy="100000" flip="none" algn="tl"/>
          </a:blipFill>
        </p:spPr>
        <p:txBody>
          <a:bodyPr>
            <a:normAutofit lnSpcReduction="10000"/>
          </a:bodyPr>
          <a:lstStyle/>
          <a:p>
            <a:pPr>
              <a:lnSpc>
                <a:spcPct val="110000"/>
              </a:lnSpc>
              <a:buFont typeface="Wingdings" pitchFamily="2" charset="2"/>
              <a:buChar char="q"/>
            </a:pPr>
            <a:r>
              <a:rPr lang="en-US" sz="2200" dirty="0" smtClean="0">
                <a:solidFill>
                  <a:schemeClr val="tx1">
                    <a:lumMod val="95000"/>
                    <a:lumOff val="5000"/>
                  </a:schemeClr>
                </a:solidFill>
              </a:rPr>
              <a:t>Critical steps in bonding</a:t>
            </a:r>
          </a:p>
          <a:p>
            <a:pPr>
              <a:lnSpc>
                <a:spcPct val="110000"/>
              </a:lnSpc>
              <a:buFont typeface="Wingdings" pitchFamily="2" charset="2"/>
              <a:buChar char="q"/>
            </a:pPr>
            <a:r>
              <a:rPr lang="en-US" sz="2200" dirty="0" smtClean="0">
                <a:solidFill>
                  <a:schemeClr val="tx1">
                    <a:lumMod val="95000"/>
                    <a:lumOff val="5000"/>
                  </a:schemeClr>
                </a:solidFill>
              </a:rPr>
              <a:t>Wet/dry bonding</a:t>
            </a:r>
          </a:p>
          <a:p>
            <a:pPr>
              <a:lnSpc>
                <a:spcPct val="110000"/>
              </a:lnSpc>
              <a:buFont typeface="Wingdings" pitchFamily="2" charset="2"/>
              <a:buChar char="q"/>
            </a:pPr>
            <a:r>
              <a:rPr lang="en-US" sz="2200" dirty="0" err="1" smtClean="0">
                <a:solidFill>
                  <a:schemeClr val="tx1">
                    <a:lumMod val="95000"/>
                    <a:lumOff val="5000"/>
                  </a:schemeClr>
                </a:solidFill>
              </a:rPr>
              <a:t>Microleakage</a:t>
            </a:r>
            <a:endParaRPr lang="en-US" sz="2200" dirty="0" smtClean="0">
              <a:solidFill>
                <a:schemeClr val="tx1">
                  <a:lumMod val="95000"/>
                  <a:lumOff val="5000"/>
                </a:schemeClr>
              </a:solidFill>
            </a:endParaRPr>
          </a:p>
          <a:p>
            <a:pPr>
              <a:lnSpc>
                <a:spcPct val="110000"/>
              </a:lnSpc>
              <a:buFont typeface="Wingdings" pitchFamily="2" charset="2"/>
              <a:buChar char="q"/>
            </a:pPr>
            <a:r>
              <a:rPr lang="en-US" sz="2200" dirty="0" err="1" smtClean="0">
                <a:solidFill>
                  <a:schemeClr val="tx1">
                    <a:lumMod val="95000"/>
                    <a:lumOff val="5000"/>
                  </a:schemeClr>
                </a:solidFill>
              </a:rPr>
              <a:t>Nanoleakage</a:t>
            </a:r>
            <a:endParaRPr lang="en-US" sz="2200" dirty="0" smtClean="0">
              <a:solidFill>
                <a:schemeClr val="tx1">
                  <a:lumMod val="95000"/>
                  <a:lumOff val="5000"/>
                </a:schemeClr>
              </a:solidFill>
            </a:endParaRPr>
          </a:p>
          <a:p>
            <a:pPr>
              <a:lnSpc>
                <a:spcPct val="110000"/>
              </a:lnSpc>
              <a:buFont typeface="Wingdings" pitchFamily="2" charset="2"/>
              <a:buChar char="q"/>
            </a:pPr>
            <a:r>
              <a:rPr lang="en-US" sz="2200" dirty="0" smtClean="0">
                <a:solidFill>
                  <a:schemeClr val="tx1">
                    <a:lumMod val="95000"/>
                    <a:lumOff val="5000"/>
                  </a:schemeClr>
                </a:solidFill>
              </a:rPr>
              <a:t>Additives for enamel and dentin adhesion</a:t>
            </a:r>
          </a:p>
          <a:p>
            <a:pPr>
              <a:lnSpc>
                <a:spcPct val="110000"/>
              </a:lnSpc>
              <a:buFont typeface="Wingdings" pitchFamily="2" charset="2"/>
              <a:buChar char="q"/>
            </a:pPr>
            <a:r>
              <a:rPr lang="en-US" sz="2200" dirty="0" smtClean="0">
                <a:solidFill>
                  <a:schemeClr val="tx1">
                    <a:lumMod val="95000"/>
                    <a:lumOff val="5000"/>
                  </a:schemeClr>
                </a:solidFill>
              </a:rPr>
              <a:t>Biocompatibility</a:t>
            </a:r>
          </a:p>
          <a:p>
            <a:pPr>
              <a:lnSpc>
                <a:spcPct val="110000"/>
              </a:lnSpc>
              <a:buFont typeface="Wingdings" pitchFamily="2" charset="2"/>
              <a:buChar char="q"/>
            </a:pPr>
            <a:r>
              <a:rPr lang="en-US" sz="2200" dirty="0" smtClean="0">
                <a:solidFill>
                  <a:schemeClr val="tx1">
                    <a:lumMod val="95000"/>
                    <a:lumOff val="5000"/>
                  </a:schemeClr>
                </a:solidFill>
              </a:rPr>
              <a:t>Application of bonding agents</a:t>
            </a:r>
          </a:p>
          <a:p>
            <a:pPr>
              <a:lnSpc>
                <a:spcPct val="110000"/>
              </a:lnSpc>
              <a:buFont typeface="Wingdings" pitchFamily="2" charset="2"/>
              <a:buChar char="q"/>
            </a:pPr>
            <a:r>
              <a:rPr lang="en-US" sz="2200" dirty="0" smtClean="0">
                <a:solidFill>
                  <a:schemeClr val="tx1">
                    <a:lumMod val="95000"/>
                    <a:lumOff val="5000"/>
                  </a:schemeClr>
                </a:solidFill>
              </a:rPr>
              <a:t>Common clinical problems</a:t>
            </a:r>
          </a:p>
          <a:p>
            <a:pPr>
              <a:lnSpc>
                <a:spcPct val="110000"/>
              </a:lnSpc>
              <a:buFont typeface="Wingdings" pitchFamily="2" charset="2"/>
              <a:buChar char="q"/>
            </a:pPr>
            <a:r>
              <a:rPr lang="en-US" sz="2200" dirty="0" smtClean="0">
                <a:solidFill>
                  <a:schemeClr val="tx1">
                    <a:lumMod val="95000"/>
                    <a:lumOff val="5000"/>
                  </a:schemeClr>
                </a:solidFill>
              </a:rPr>
              <a:t>Bond strength testing</a:t>
            </a:r>
          </a:p>
          <a:p>
            <a:pPr>
              <a:lnSpc>
                <a:spcPct val="110000"/>
              </a:lnSpc>
              <a:buFont typeface="Wingdings" pitchFamily="2" charset="2"/>
              <a:buChar char="q"/>
            </a:pPr>
            <a:r>
              <a:rPr lang="en-US" sz="2200" dirty="0" smtClean="0">
                <a:solidFill>
                  <a:schemeClr val="tx1">
                    <a:lumMod val="95000"/>
                    <a:lumOff val="5000"/>
                  </a:schemeClr>
                </a:solidFill>
              </a:rPr>
              <a:t>Failures in bonding</a:t>
            </a:r>
          </a:p>
          <a:p>
            <a:pPr>
              <a:lnSpc>
                <a:spcPct val="110000"/>
              </a:lnSpc>
              <a:buFont typeface="Wingdings" pitchFamily="2" charset="2"/>
              <a:buChar char="q"/>
            </a:pPr>
            <a:r>
              <a:rPr lang="en-US" sz="2200" dirty="0" smtClean="0">
                <a:solidFill>
                  <a:schemeClr val="tx1">
                    <a:lumMod val="95000"/>
                    <a:lumOff val="5000"/>
                  </a:schemeClr>
                </a:solidFill>
              </a:rPr>
              <a:t>Methods to improve bond strength</a:t>
            </a:r>
          </a:p>
          <a:p>
            <a:pPr>
              <a:lnSpc>
                <a:spcPct val="110000"/>
              </a:lnSpc>
              <a:buFont typeface="Wingdings" pitchFamily="2" charset="2"/>
              <a:buChar char="q"/>
            </a:pPr>
            <a:r>
              <a:rPr lang="en-US" sz="2200" dirty="0" smtClean="0">
                <a:solidFill>
                  <a:schemeClr val="tx1">
                    <a:lumMod val="95000"/>
                    <a:lumOff val="5000"/>
                  </a:schemeClr>
                </a:solidFill>
              </a:rPr>
              <a:t>Conclusion</a:t>
            </a:r>
          </a:p>
          <a:p>
            <a:pPr>
              <a:lnSpc>
                <a:spcPct val="110000"/>
              </a:lnSpc>
              <a:buFont typeface="Wingdings" pitchFamily="2" charset="2"/>
              <a:buChar char="q"/>
            </a:pPr>
            <a:r>
              <a:rPr lang="en-US" sz="2200" dirty="0" smtClean="0">
                <a:solidFill>
                  <a:schemeClr val="tx1">
                    <a:lumMod val="95000"/>
                    <a:lumOff val="5000"/>
                  </a:schemeClr>
                </a:solidFill>
              </a:rPr>
              <a:t>References</a:t>
            </a:r>
          </a:p>
          <a:p>
            <a:pPr>
              <a:lnSpc>
                <a:spcPct val="110000"/>
              </a:lnSpc>
              <a:buFont typeface="Wingdings" pitchFamily="2" charset="2"/>
              <a:buChar char="q"/>
            </a:pPr>
            <a:endParaRPr lang="en-US" sz="2200" dirty="0" smtClean="0">
              <a:solidFill>
                <a:schemeClr val="tx1">
                  <a:lumMod val="95000"/>
                  <a:lumOff val="5000"/>
                </a:schemeClr>
              </a:solidFill>
            </a:endParaRPr>
          </a:p>
          <a:p>
            <a:pPr>
              <a:lnSpc>
                <a:spcPct val="110000"/>
              </a:lnSpc>
              <a:buFont typeface="Wingdings" pitchFamily="2" charset="2"/>
              <a:buChar char="q"/>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buNone/>
            </a:pPr>
            <a:endParaRPr lang="en-US" sz="2200" dirty="0" smtClean="0">
              <a:solidFill>
                <a:schemeClr val="tx1">
                  <a:lumMod val="95000"/>
                  <a:lumOff val="5000"/>
                </a:schemeClr>
              </a:solidFill>
            </a:endParaRPr>
          </a:p>
          <a:p>
            <a:pPr>
              <a:lnSpc>
                <a:spcPct val="110000"/>
              </a:lnSpc>
            </a:pPr>
            <a:endParaRPr lang="en-US" sz="2200"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3</a:t>
            </a:fld>
            <a:endParaRPr lang="en-US" dirty="0"/>
          </a:p>
        </p:txBody>
      </p:sp>
      <p:sp>
        <p:nvSpPr>
          <p:cNvPr id="5" name="Content Placeholder 2"/>
          <p:cNvSpPr txBox="1">
            <a:spLocks/>
          </p:cNvSpPr>
          <p:nvPr/>
        </p:nvSpPr>
        <p:spPr>
          <a:xfrm>
            <a:off x="381000" y="609600"/>
            <a:ext cx="4191000" cy="57150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a:ln>
                <a:noFill/>
              </a:ln>
              <a:solidFill>
                <a:schemeClr val="tx1">
                  <a:lumMod val="95000"/>
                  <a:lumOff val="5000"/>
                </a:schemeClr>
              </a:solidFill>
              <a:effectLst/>
              <a:uLnTx/>
              <a:uFillTx/>
              <a:latin typeface="+mn-lt"/>
              <a:ea typeface="+mn-ea"/>
              <a:cs typeface="+mn-cs"/>
            </a:endParaRPr>
          </a:p>
        </p:txBody>
      </p:sp>
      <p:pic>
        <p:nvPicPr>
          <p:cNvPr id="1026" name="Picture 2" descr="C:\Program Files (x86)\Microsoft Office\MEDIA\CAGCAT10\j0301252.wmf"/>
          <p:cNvPicPr>
            <a:picLocks noChangeAspect="1" noChangeArrowheads="1"/>
          </p:cNvPicPr>
          <p:nvPr/>
        </p:nvPicPr>
        <p:blipFill>
          <a:blip r:embed="rId3"/>
          <a:srcRect/>
          <a:stretch>
            <a:fillRect/>
          </a:stretch>
        </p:blipFill>
        <p:spPr bwMode="auto">
          <a:xfrm>
            <a:off x="7808052" y="1"/>
            <a:ext cx="1335948" cy="1143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Autofit/>
          </a:bodyPr>
          <a:lstStyle/>
          <a:p>
            <a:r>
              <a:rPr lang="en-US" sz="3600" b="1" u="sng" dirty="0" smtClean="0">
                <a:solidFill>
                  <a:schemeClr val="accent2">
                    <a:lumMod val="50000"/>
                  </a:schemeClr>
                </a:solidFill>
              </a:rPr>
              <a:t>INTRODUCTION</a:t>
            </a:r>
            <a:endParaRPr lang="en-US" sz="3600" b="1" u="sng" dirty="0">
              <a:solidFill>
                <a:schemeClr val="accent2">
                  <a:lumMod val="50000"/>
                </a:schemeClr>
              </a:solidFill>
            </a:endParaRPr>
          </a:p>
        </p:txBody>
      </p:sp>
      <p:pic>
        <p:nvPicPr>
          <p:cNvPr id="5" name="Content Placeholder 4" descr="Time-For-a-Change.jpg"/>
          <p:cNvPicPr>
            <a:picLocks noGrp="1" noChangeAspect="1"/>
          </p:cNvPicPr>
          <p:nvPr>
            <p:ph idx="1"/>
          </p:nvPr>
        </p:nvPicPr>
        <p:blipFill>
          <a:blip r:embed="rId3" cstate="print"/>
          <a:stretch>
            <a:fillRect/>
          </a:stretch>
        </p:blipFill>
        <p:spPr>
          <a:xfrm>
            <a:off x="914400" y="838200"/>
            <a:ext cx="2519172" cy="2011359"/>
          </a:xfrm>
          <a:prstGeom prst="rect">
            <a:avLst/>
          </a:prstGeom>
          <a:ln>
            <a:noFill/>
          </a:ln>
          <a:effectLst>
            <a:softEdge rad="112500"/>
          </a:effectLst>
        </p:spPr>
      </p:pic>
      <p:sp>
        <p:nvSpPr>
          <p:cNvPr id="4" name="Slide Number Placeholder 3"/>
          <p:cNvSpPr>
            <a:spLocks noGrp="1"/>
          </p:cNvSpPr>
          <p:nvPr>
            <p:ph type="sldNum" sz="quarter" idx="12"/>
          </p:nvPr>
        </p:nvSpPr>
        <p:spPr/>
        <p:txBody>
          <a:bodyPr/>
          <a:lstStyle/>
          <a:p>
            <a:fld id="{BF82E644-06F0-4133-A80F-5AC778A6172B}" type="slidenum">
              <a:rPr lang="en-US" smtClean="0"/>
              <a:pPr/>
              <a:t>4</a:t>
            </a:fld>
            <a:endParaRPr lang="en-US" dirty="0"/>
          </a:p>
        </p:txBody>
      </p:sp>
      <p:pic>
        <p:nvPicPr>
          <p:cNvPr id="6" name="Picture 5" descr="240_F_52970290_kQ9cLbskcXrWBopW5Dok3zxXpeVoD2Vn.jpg"/>
          <p:cNvPicPr>
            <a:picLocks noChangeAspect="1"/>
          </p:cNvPicPr>
          <p:nvPr/>
        </p:nvPicPr>
        <p:blipFill>
          <a:blip r:embed="rId4"/>
          <a:stretch>
            <a:fillRect/>
          </a:stretch>
        </p:blipFill>
        <p:spPr>
          <a:xfrm>
            <a:off x="5638800" y="762000"/>
            <a:ext cx="1447800" cy="2213197"/>
          </a:xfrm>
          <a:prstGeom prst="rect">
            <a:avLst/>
          </a:prstGeom>
          <a:ln>
            <a:noFill/>
          </a:ln>
          <a:effectLst>
            <a:softEdge rad="112500"/>
          </a:effectLst>
        </p:spPr>
      </p:pic>
      <p:sp>
        <p:nvSpPr>
          <p:cNvPr id="7" name="Notched Right Arrow 6"/>
          <p:cNvSpPr/>
          <p:nvPr/>
        </p:nvSpPr>
        <p:spPr>
          <a:xfrm>
            <a:off x="3810000" y="1676400"/>
            <a:ext cx="1600200" cy="457200"/>
          </a:xfrm>
          <a:prstGeom prst="notchedRightArrow">
            <a:avLst/>
          </a:prstGeom>
          <a:blipFill>
            <a:blip r:embed="rId5"/>
            <a:tile tx="0" ty="0" sx="100000" sy="100000" flip="none" algn="tl"/>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57200" y="5562600"/>
            <a:ext cx="8382000" cy="769441"/>
          </a:xfrm>
          <a:prstGeom prst="rect">
            <a:avLst/>
          </a:prstGeom>
          <a:solidFill>
            <a:schemeClr val="accent2"/>
          </a:solidFill>
          <a:ln>
            <a:solidFill>
              <a:schemeClr val="accent2"/>
            </a:solidFill>
          </a:ln>
        </p:spPr>
        <p:txBody>
          <a:bodyPr wrap="square">
            <a:spAutoFit/>
          </a:bodyPr>
          <a:lstStyle/>
          <a:p>
            <a:pPr algn="just">
              <a:defRPr/>
            </a:pPr>
            <a:r>
              <a:rPr lang="en-US" sz="2200" dirty="0" smtClean="0"/>
              <a:t>The production of a stable long term bond to the tooth substance is an ideal requirement for the success of all restorations.</a:t>
            </a:r>
          </a:p>
        </p:txBody>
      </p:sp>
      <p:pic>
        <p:nvPicPr>
          <p:cNvPr id="10" name="Picture 9" descr="1391a.jpg"/>
          <p:cNvPicPr>
            <a:picLocks noChangeAspect="1"/>
          </p:cNvPicPr>
          <p:nvPr/>
        </p:nvPicPr>
        <p:blipFill>
          <a:blip r:embed="rId6"/>
          <a:stretch>
            <a:fillRect/>
          </a:stretch>
        </p:blipFill>
        <p:spPr>
          <a:xfrm>
            <a:off x="1524000" y="3124200"/>
            <a:ext cx="22098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p:cNvPicPr>
            <a:picLocks noChangeAspect="1" noChangeArrowheads="1"/>
          </p:cNvPicPr>
          <p:nvPr/>
        </p:nvPicPr>
        <p:blipFill>
          <a:blip r:embed="rId7"/>
          <a:srcRect/>
          <a:stretch>
            <a:fillRect/>
          </a:stretch>
        </p:blipFill>
        <p:spPr>
          <a:xfrm>
            <a:off x="4267200" y="3124200"/>
            <a:ext cx="3157527" cy="2196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92162"/>
          </a:xfrm>
        </p:spPr>
        <p:txBody>
          <a:bodyPr>
            <a:normAutofit/>
          </a:bodyPr>
          <a:lstStyle/>
          <a:p>
            <a:r>
              <a:rPr lang="en-US" sz="3600" b="1" u="sng" dirty="0" smtClean="0">
                <a:solidFill>
                  <a:schemeClr val="accent2">
                    <a:lumMod val="50000"/>
                  </a:schemeClr>
                </a:solidFill>
              </a:rPr>
              <a:t>INTRODUCTION</a:t>
            </a:r>
            <a:endParaRPr lang="en-US" sz="3600" dirty="0"/>
          </a:p>
        </p:txBody>
      </p:sp>
      <p:sp>
        <p:nvSpPr>
          <p:cNvPr id="3" name="Content Placeholder 2"/>
          <p:cNvSpPr>
            <a:spLocks noGrp="1"/>
          </p:cNvSpPr>
          <p:nvPr>
            <p:ph idx="1"/>
          </p:nvPr>
        </p:nvSpPr>
        <p:spPr>
          <a:xfrm>
            <a:off x="304800" y="609600"/>
            <a:ext cx="8458200" cy="6019800"/>
          </a:xfrm>
        </p:spPr>
        <p:txBody>
          <a:bodyPr>
            <a:normAutofit/>
          </a:bodyPr>
          <a:lstStyle/>
          <a:p>
            <a:pPr algn="just">
              <a:lnSpc>
                <a:spcPct val="200000"/>
              </a:lnSpc>
            </a:pPr>
            <a:r>
              <a:rPr lang="en-US" sz="2200" dirty="0" smtClean="0"/>
              <a:t>An </a:t>
            </a:r>
            <a:r>
              <a:rPr lang="en-US" sz="2200" dirty="0" smtClean="0">
                <a:solidFill>
                  <a:srgbClr val="990099"/>
                </a:solidFill>
              </a:rPr>
              <a:t>adhesion</a:t>
            </a:r>
            <a:r>
              <a:rPr lang="en-US" sz="2200" dirty="0" smtClean="0"/>
              <a:t> permits the placement of a </a:t>
            </a:r>
            <a:r>
              <a:rPr lang="en-US" sz="2200" dirty="0" smtClean="0">
                <a:solidFill>
                  <a:srgbClr val="D60093"/>
                </a:solidFill>
              </a:rPr>
              <a:t>more conservative restoration,</a:t>
            </a:r>
            <a:r>
              <a:rPr lang="en-US" sz="2200" dirty="0" smtClean="0"/>
              <a:t> </a:t>
            </a:r>
            <a:r>
              <a:rPr lang="en-US" sz="2200" dirty="0" smtClean="0">
                <a:solidFill>
                  <a:srgbClr val="002060"/>
                </a:solidFill>
              </a:rPr>
              <a:t>reduces micro leakage </a:t>
            </a:r>
            <a:r>
              <a:rPr lang="en-US" sz="2200" dirty="0" smtClean="0"/>
              <a:t>and </a:t>
            </a:r>
            <a:r>
              <a:rPr lang="en-US" sz="2200" dirty="0" smtClean="0">
                <a:solidFill>
                  <a:srgbClr val="FF0000"/>
                </a:solidFill>
              </a:rPr>
              <a:t>dentin sensitivity.</a:t>
            </a:r>
          </a:p>
          <a:p>
            <a:pPr algn="just">
              <a:lnSpc>
                <a:spcPct val="200000"/>
              </a:lnSpc>
            </a:pPr>
            <a:r>
              <a:rPr lang="en-US" sz="2200" dirty="0" smtClean="0"/>
              <a:t>A solid understanding of </a:t>
            </a:r>
            <a:r>
              <a:rPr lang="en-US" sz="2200" dirty="0" smtClean="0">
                <a:solidFill>
                  <a:schemeClr val="accent6">
                    <a:lumMod val="50000"/>
                  </a:schemeClr>
                </a:solidFill>
              </a:rPr>
              <a:t>biological, chemical and physical aspects </a:t>
            </a:r>
            <a:r>
              <a:rPr lang="en-US" sz="2200" dirty="0" smtClean="0"/>
              <a:t>of these adhesives is very essential for their proper use in field of dentistry.</a:t>
            </a:r>
          </a:p>
          <a:p>
            <a:pPr algn="just">
              <a:lnSpc>
                <a:spcPct val="200000"/>
              </a:lnSpc>
            </a:pPr>
            <a:r>
              <a:rPr lang="en-US" sz="2200" i="1" dirty="0" smtClean="0">
                <a:solidFill>
                  <a:srgbClr val="660066"/>
                </a:solidFill>
              </a:rPr>
              <a:t>Dentin Bonding Agents are </a:t>
            </a:r>
            <a:r>
              <a:rPr lang="en-US" sz="2200" i="1" dirty="0" err="1" smtClean="0">
                <a:solidFill>
                  <a:srgbClr val="660066"/>
                </a:solidFill>
              </a:rPr>
              <a:t>di</a:t>
            </a:r>
            <a:r>
              <a:rPr lang="en-US" sz="2200" i="1" dirty="0" smtClean="0">
                <a:solidFill>
                  <a:srgbClr val="660066"/>
                </a:solidFill>
              </a:rPr>
              <a:t> or multi-functional organic molecules that contain reactive group, which interacts with dentin and the monomer of the restorative resin. </a:t>
            </a:r>
          </a:p>
          <a:p>
            <a:pPr algn="just">
              <a:lnSpc>
                <a:spcPct val="200000"/>
              </a:lnSpc>
            </a:pPr>
            <a:endParaRPr lang="en-US" sz="2200"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5</a:t>
            </a:fld>
            <a:endParaRPr lang="en-US"/>
          </a:p>
        </p:txBody>
      </p:sp>
      <p:pic>
        <p:nvPicPr>
          <p:cNvPr id="6" name="Picture 5" descr="index.jpg"/>
          <p:cNvPicPr>
            <a:picLocks noChangeAspect="1"/>
          </p:cNvPicPr>
          <p:nvPr/>
        </p:nvPicPr>
        <p:blipFill>
          <a:blip r:embed="rId2"/>
          <a:stretch>
            <a:fillRect/>
          </a:stretch>
        </p:blipFill>
        <p:spPr>
          <a:xfrm>
            <a:off x="5791200" y="1219200"/>
            <a:ext cx="1295400" cy="1295400"/>
          </a:xfrm>
          <a:prstGeom prst="rect">
            <a:avLst/>
          </a:prstGeom>
          <a:ln>
            <a:noFill/>
          </a:ln>
          <a:effectLst>
            <a:softEdge rad="112500"/>
          </a:effectLst>
        </p:spPr>
      </p:pic>
      <p:pic>
        <p:nvPicPr>
          <p:cNvPr id="7" name="Picture 6" descr="we.jpg"/>
          <p:cNvPicPr>
            <a:picLocks noChangeAspect="1"/>
          </p:cNvPicPr>
          <p:nvPr/>
        </p:nvPicPr>
        <p:blipFill>
          <a:blip r:embed="rId3"/>
          <a:stretch>
            <a:fillRect/>
          </a:stretch>
        </p:blipFill>
        <p:spPr>
          <a:xfrm>
            <a:off x="3505200" y="4724400"/>
            <a:ext cx="2133600" cy="2133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85800"/>
          </a:xfrm>
        </p:spPr>
        <p:txBody>
          <a:bodyPr>
            <a:normAutofit/>
          </a:bodyPr>
          <a:lstStyle/>
          <a:p>
            <a:r>
              <a:rPr lang="en-US" sz="3600" b="1" u="sng" dirty="0" smtClean="0">
                <a:solidFill>
                  <a:srgbClr val="990099"/>
                </a:solidFill>
              </a:rPr>
              <a:t>HISTORY</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6</a:t>
            </a:fld>
            <a:endParaRPr lang="en-US" dirty="0"/>
          </a:p>
        </p:txBody>
      </p:sp>
      <p:graphicFrame>
        <p:nvGraphicFramePr>
          <p:cNvPr id="14" name="Table 13"/>
          <p:cNvGraphicFramePr>
            <a:graphicFrameLocks noGrp="1"/>
          </p:cNvGraphicFramePr>
          <p:nvPr/>
        </p:nvGraphicFramePr>
        <p:xfrm>
          <a:off x="304800" y="685800"/>
          <a:ext cx="8534400" cy="5989320"/>
        </p:xfrm>
        <a:graphic>
          <a:graphicData uri="http://schemas.openxmlformats.org/drawingml/2006/table">
            <a:tbl>
              <a:tblPr firstRow="1" bandRow="1">
                <a:tableStyleId>{5DA37D80-6434-44D0-A028-1B22A696006F}</a:tableStyleId>
              </a:tblPr>
              <a:tblGrid>
                <a:gridCol w="1066800"/>
                <a:gridCol w="7467600"/>
              </a:tblGrid>
              <a:tr h="0">
                <a:tc>
                  <a:txBody>
                    <a:bodyPr/>
                    <a:lstStyle/>
                    <a:p>
                      <a:r>
                        <a:rPr lang="en-US" sz="2000" b="0" kern="1200" dirty="0" smtClean="0"/>
                        <a:t>1938</a:t>
                      </a:r>
                      <a:endParaRPr lang="en-US" sz="2000" b="0" dirty="0"/>
                    </a:p>
                  </a:txBody>
                  <a:tcPr/>
                </a:tc>
                <a:tc>
                  <a:txBody>
                    <a:bodyPr/>
                    <a:lstStyle/>
                    <a:p>
                      <a:r>
                        <a:rPr lang="en-US" sz="2000" b="0" i="0" kern="1200" dirty="0" smtClean="0"/>
                        <a:t>Development of epoxy molecule by </a:t>
                      </a:r>
                      <a:r>
                        <a:rPr lang="en-US" sz="2000" b="0" i="1" kern="1200" dirty="0" err="1" smtClean="0"/>
                        <a:t>Castan</a:t>
                      </a:r>
                      <a:r>
                        <a:rPr lang="en-US" sz="2000" b="0" i="1" kern="1200" dirty="0" smtClean="0"/>
                        <a:t> </a:t>
                      </a:r>
                      <a:endParaRPr lang="en-US" sz="2000" b="0" i="1" dirty="0"/>
                    </a:p>
                  </a:txBody>
                  <a:tcPr/>
                </a:tc>
              </a:tr>
              <a:tr h="396240">
                <a:tc>
                  <a:txBody>
                    <a:bodyPr/>
                    <a:lstStyle/>
                    <a:p>
                      <a:r>
                        <a:rPr lang="en-US" sz="2000" b="0" kern="1200" dirty="0" smtClean="0"/>
                        <a:t>1951</a:t>
                      </a:r>
                      <a:endParaRPr lang="en-US" sz="2000" b="0" dirty="0"/>
                    </a:p>
                  </a:txBody>
                  <a:tcPr/>
                </a:tc>
                <a:tc>
                  <a:txBody>
                    <a:bodyPr/>
                    <a:lstStyle/>
                    <a:p>
                      <a:r>
                        <a:rPr lang="en-US" sz="2000" b="0" i="0" kern="1200" dirty="0" err="1" smtClean="0"/>
                        <a:t>Glycerophosphoric</a:t>
                      </a:r>
                      <a:r>
                        <a:rPr lang="en-US" sz="2000" b="0" i="0" kern="1200" dirty="0" smtClean="0"/>
                        <a:t> acid </a:t>
                      </a:r>
                      <a:r>
                        <a:rPr lang="en-US" sz="2000" b="0" i="0" kern="1200" dirty="0" err="1" smtClean="0"/>
                        <a:t>dimethacrylate</a:t>
                      </a:r>
                      <a:r>
                        <a:rPr lang="en-US" sz="2000" b="0" i="0" kern="1200" dirty="0" smtClean="0"/>
                        <a:t> developed by </a:t>
                      </a:r>
                      <a:r>
                        <a:rPr lang="en-US" sz="2000" b="0" i="1" kern="1200" dirty="0" smtClean="0"/>
                        <a:t>Dr. Oscar </a:t>
                      </a:r>
                      <a:r>
                        <a:rPr lang="en-US" sz="2000" b="0" i="1" kern="1200" dirty="0" err="1" smtClean="0"/>
                        <a:t>Haggart</a:t>
                      </a:r>
                      <a:r>
                        <a:rPr lang="en-US" sz="2000" b="0" i="1" kern="1200" dirty="0" smtClean="0"/>
                        <a:t> </a:t>
                      </a:r>
                      <a:endParaRPr lang="en-US" sz="2000" b="0" i="1" dirty="0"/>
                    </a:p>
                  </a:txBody>
                  <a:tcPr/>
                </a:tc>
              </a:tr>
              <a:tr h="396240">
                <a:tc>
                  <a:txBody>
                    <a:bodyPr/>
                    <a:lstStyle/>
                    <a:p>
                      <a:r>
                        <a:rPr lang="en-US" sz="2000" b="0" kern="1200" dirty="0" smtClean="0"/>
                        <a:t>1952</a:t>
                      </a:r>
                      <a:endParaRPr lang="en-US" sz="2000" b="0" dirty="0"/>
                    </a:p>
                  </a:txBody>
                  <a:tcPr/>
                </a:tc>
                <a:tc>
                  <a:txBody>
                    <a:bodyPr/>
                    <a:lstStyle/>
                    <a:p>
                      <a:r>
                        <a:rPr lang="en-US" sz="2000" b="0" i="0" kern="1200" dirty="0" err="1" smtClean="0"/>
                        <a:t>Glycerophosphoric</a:t>
                      </a:r>
                      <a:r>
                        <a:rPr lang="en-US" sz="2000" b="0" i="0" kern="1200" dirty="0" smtClean="0"/>
                        <a:t> acid </a:t>
                      </a:r>
                      <a:r>
                        <a:rPr lang="en-US" sz="2000" b="0" i="0" kern="1200" dirty="0" err="1" smtClean="0"/>
                        <a:t>dimethacrylate</a:t>
                      </a:r>
                      <a:r>
                        <a:rPr lang="en-US" sz="2000" b="0" i="0" kern="1200" dirty="0" smtClean="0"/>
                        <a:t> used by </a:t>
                      </a:r>
                      <a:r>
                        <a:rPr lang="en-US" sz="2000" b="0" i="1" kern="1200" dirty="0" smtClean="0"/>
                        <a:t>Kramer &amp; Mc Lean</a:t>
                      </a:r>
                      <a:endParaRPr lang="en-US" sz="2000" b="0" i="1" dirty="0"/>
                    </a:p>
                  </a:txBody>
                  <a:tcPr/>
                </a:tc>
              </a:tr>
              <a:tr h="396240">
                <a:tc>
                  <a:txBody>
                    <a:bodyPr/>
                    <a:lstStyle/>
                    <a:p>
                      <a:r>
                        <a:rPr lang="en-US" sz="2000" b="0" kern="1200" dirty="0" smtClean="0"/>
                        <a:t>1955</a:t>
                      </a:r>
                      <a:endParaRPr lang="en-US"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1" kern="1200" dirty="0" err="1" smtClean="0"/>
                        <a:t>Buonocore</a:t>
                      </a:r>
                      <a:r>
                        <a:rPr lang="en-US" sz="2000" b="0" i="1" kern="1200" dirty="0" smtClean="0"/>
                        <a:t> </a:t>
                      </a:r>
                      <a:r>
                        <a:rPr lang="en-US" sz="2000" b="0" i="1" kern="1200" baseline="0" dirty="0" smtClean="0"/>
                        <a:t> </a:t>
                      </a:r>
                      <a:r>
                        <a:rPr lang="en-US" sz="2000" b="0" i="0" kern="1200" dirty="0" smtClean="0"/>
                        <a:t>acid etching with phosphoric acid</a:t>
                      </a:r>
                      <a:endParaRPr lang="en-US" sz="2000" b="0" i="0" dirty="0"/>
                    </a:p>
                  </a:txBody>
                  <a:tcPr/>
                </a:tc>
              </a:tr>
              <a:tr h="396240">
                <a:tc>
                  <a:txBody>
                    <a:bodyPr/>
                    <a:lstStyle/>
                    <a:p>
                      <a:r>
                        <a:rPr lang="en-US" sz="2000" kern="1200" dirty="0" smtClean="0">
                          <a:solidFill>
                            <a:schemeClr val="tx1"/>
                          </a:solidFill>
                          <a:latin typeface="+mn-lt"/>
                          <a:ea typeface="+mn-ea"/>
                          <a:cs typeface="+mn-cs"/>
                        </a:rPr>
                        <a:t>1956</a:t>
                      </a:r>
                      <a:endParaRPr lang="en-US" sz="2000" b="0" dirty="0"/>
                    </a:p>
                  </a:txBody>
                  <a:tcPr/>
                </a:tc>
                <a:tc>
                  <a:txBody>
                    <a:bodyPr/>
                    <a:lstStyle/>
                    <a:p>
                      <a:r>
                        <a:rPr lang="en-US" sz="2000" i="1" kern="1200" dirty="0" err="1" smtClean="0">
                          <a:solidFill>
                            <a:schemeClr val="tx1"/>
                          </a:solidFill>
                          <a:latin typeface="+mn-lt"/>
                          <a:ea typeface="+mn-ea"/>
                          <a:cs typeface="+mn-cs"/>
                        </a:rPr>
                        <a:t>Buonocore</a:t>
                      </a:r>
                      <a:r>
                        <a:rPr lang="en-US" sz="2000" i="1" kern="1200" dirty="0" smtClean="0">
                          <a:solidFill>
                            <a:schemeClr val="tx1"/>
                          </a:solidFill>
                          <a:latin typeface="+mn-lt"/>
                          <a:ea typeface="+mn-ea"/>
                          <a:cs typeface="+mn-cs"/>
                        </a:rPr>
                        <a:t> </a:t>
                      </a:r>
                      <a:r>
                        <a:rPr lang="en-US" sz="2000" i="0" kern="1200" dirty="0" smtClean="0">
                          <a:solidFill>
                            <a:schemeClr val="tx1"/>
                          </a:solidFill>
                          <a:latin typeface="+mn-lt"/>
                          <a:ea typeface="+mn-ea"/>
                          <a:cs typeface="+mn-cs"/>
                        </a:rPr>
                        <a:t>developed the first dentin bonding agents</a:t>
                      </a:r>
                      <a:endParaRPr lang="en-US" sz="2000" b="0" i="0" dirty="0"/>
                    </a:p>
                  </a:txBody>
                  <a:tcPr/>
                </a:tc>
              </a:tr>
              <a:tr h="396240">
                <a:tc>
                  <a:txBody>
                    <a:bodyPr/>
                    <a:lstStyle/>
                    <a:p>
                      <a:r>
                        <a:rPr lang="en-US" sz="2000" kern="1200" dirty="0" smtClean="0">
                          <a:solidFill>
                            <a:schemeClr val="tx1"/>
                          </a:solidFill>
                          <a:latin typeface="+mn-lt"/>
                          <a:ea typeface="+mn-ea"/>
                          <a:cs typeface="+mn-cs"/>
                        </a:rPr>
                        <a:t>1957</a:t>
                      </a:r>
                      <a:endParaRPr lang="en-US" sz="2000" dirty="0"/>
                    </a:p>
                  </a:txBody>
                  <a:tcPr/>
                </a:tc>
                <a:tc>
                  <a:txBody>
                    <a:bodyPr/>
                    <a:lstStyle/>
                    <a:p>
                      <a:r>
                        <a:rPr lang="en-US" sz="2000" i="1" kern="1200" dirty="0" smtClean="0">
                          <a:solidFill>
                            <a:schemeClr val="tx1"/>
                          </a:solidFill>
                          <a:latin typeface="+mn-lt"/>
                          <a:ea typeface="+mn-ea"/>
                          <a:cs typeface="+mn-cs"/>
                        </a:rPr>
                        <a:t>Bowen gave </a:t>
                      </a:r>
                      <a:r>
                        <a:rPr lang="en-US" sz="2000" i="0" kern="1200" dirty="0" smtClean="0">
                          <a:solidFill>
                            <a:schemeClr val="tx1"/>
                          </a:solidFill>
                          <a:latin typeface="+mn-lt"/>
                          <a:ea typeface="+mn-ea"/>
                          <a:cs typeface="+mn-cs"/>
                        </a:rPr>
                        <a:t>BISGMA</a:t>
                      </a:r>
                      <a:r>
                        <a:rPr lang="en-US" sz="2000" i="1" kern="1200" dirty="0" smtClean="0">
                          <a:solidFill>
                            <a:schemeClr val="tx1"/>
                          </a:solidFill>
                          <a:latin typeface="+mn-lt"/>
                          <a:ea typeface="+mn-ea"/>
                          <a:cs typeface="+mn-cs"/>
                        </a:rPr>
                        <a:t> resin system</a:t>
                      </a:r>
                      <a:endParaRPr lang="en-US" sz="2000" i="1" dirty="0"/>
                    </a:p>
                  </a:txBody>
                  <a:tcPr/>
                </a:tc>
              </a:tr>
              <a:tr h="441960">
                <a:tc>
                  <a:txBody>
                    <a:bodyPr/>
                    <a:lstStyle/>
                    <a:p>
                      <a:r>
                        <a:rPr lang="en-US" sz="2000" kern="1200" dirty="0" smtClean="0">
                          <a:solidFill>
                            <a:schemeClr val="tx1"/>
                          </a:solidFill>
                          <a:latin typeface="+mn-lt"/>
                          <a:ea typeface="+mn-ea"/>
                          <a:cs typeface="+mn-cs"/>
                        </a:rPr>
                        <a:t>1965</a:t>
                      </a:r>
                      <a:endParaRPr lang="en-US" sz="2000" dirty="0"/>
                    </a:p>
                  </a:txBody>
                  <a:tcPr/>
                </a:tc>
                <a:tc>
                  <a:txBody>
                    <a:bodyPr/>
                    <a:lstStyle/>
                    <a:p>
                      <a:r>
                        <a:rPr lang="en-US" sz="2000" i="1" kern="1200" dirty="0" err="1" smtClean="0">
                          <a:solidFill>
                            <a:schemeClr val="tx1"/>
                          </a:solidFill>
                          <a:latin typeface="+mn-lt"/>
                          <a:ea typeface="+mn-ea"/>
                          <a:cs typeface="+mn-cs"/>
                        </a:rPr>
                        <a:t>Causto</a:t>
                      </a:r>
                      <a:r>
                        <a:rPr lang="en-US" sz="2000" i="1" kern="1200" dirty="0" smtClean="0">
                          <a:solidFill>
                            <a:schemeClr val="tx1"/>
                          </a:solidFill>
                          <a:latin typeface="+mn-lt"/>
                          <a:ea typeface="+mn-ea"/>
                          <a:cs typeface="+mn-cs"/>
                        </a:rPr>
                        <a:t> </a:t>
                      </a:r>
                      <a:r>
                        <a:rPr lang="en-US" sz="2000" i="0" kern="1200" dirty="0" smtClean="0">
                          <a:solidFill>
                            <a:schemeClr val="tx1"/>
                          </a:solidFill>
                          <a:latin typeface="+mn-lt"/>
                          <a:ea typeface="+mn-ea"/>
                          <a:cs typeface="+mn-cs"/>
                        </a:rPr>
                        <a:t>described how primers work</a:t>
                      </a:r>
                      <a:endParaRPr lang="en-US" sz="2000" i="0" dirty="0"/>
                    </a:p>
                  </a:txBody>
                  <a:tcPr/>
                </a:tc>
              </a:tr>
              <a:tr h="396240">
                <a:tc>
                  <a:txBody>
                    <a:bodyPr/>
                    <a:lstStyle/>
                    <a:p>
                      <a:r>
                        <a:rPr lang="en-US" sz="2000" kern="1200" dirty="0" smtClean="0">
                          <a:solidFill>
                            <a:schemeClr val="tx1"/>
                          </a:solidFill>
                          <a:latin typeface="+mn-lt"/>
                          <a:ea typeface="+mn-ea"/>
                          <a:cs typeface="+mn-cs"/>
                        </a:rPr>
                        <a:t>1975</a:t>
                      </a:r>
                      <a:endParaRPr lang="en-US" sz="2000" dirty="0"/>
                    </a:p>
                  </a:txBody>
                  <a:tcPr/>
                </a:tc>
                <a:tc>
                  <a:txBody>
                    <a:bodyPr/>
                    <a:lstStyle/>
                    <a:p>
                      <a:r>
                        <a:rPr lang="en-US" sz="2000" i="1" kern="1200" dirty="0" smtClean="0">
                          <a:solidFill>
                            <a:schemeClr val="tx1"/>
                          </a:solidFill>
                          <a:latin typeface="+mn-lt"/>
                          <a:ea typeface="+mn-ea"/>
                          <a:cs typeface="+mn-cs"/>
                        </a:rPr>
                        <a:t>Gwinnet and Silverstone </a:t>
                      </a:r>
                      <a:r>
                        <a:rPr lang="en-US" sz="2000" i="0" kern="1200" dirty="0" smtClean="0">
                          <a:solidFill>
                            <a:schemeClr val="tx1"/>
                          </a:solidFill>
                          <a:latin typeface="+mn-lt"/>
                          <a:ea typeface="+mn-ea"/>
                          <a:cs typeface="+mn-cs"/>
                        </a:rPr>
                        <a:t>three patterns of etching of enamel</a:t>
                      </a:r>
                      <a:endParaRPr lang="en-US" sz="2000" i="0" dirty="0"/>
                    </a:p>
                  </a:txBody>
                  <a:tcPr/>
                </a:tc>
              </a:tr>
              <a:tr h="396240">
                <a:tc>
                  <a:txBody>
                    <a:bodyPr/>
                    <a:lstStyle/>
                    <a:p>
                      <a:r>
                        <a:rPr lang="en-US" sz="2000" kern="1200" dirty="0" smtClean="0">
                          <a:solidFill>
                            <a:schemeClr val="tx1"/>
                          </a:solidFill>
                          <a:latin typeface="+mn-lt"/>
                          <a:ea typeface="+mn-ea"/>
                          <a:cs typeface="+mn-cs"/>
                        </a:rPr>
                        <a:t>1982</a:t>
                      </a:r>
                      <a:endParaRPr lang="en-US" sz="2000" dirty="0"/>
                    </a:p>
                  </a:txBody>
                  <a:tcPr/>
                </a:tc>
                <a:tc>
                  <a:txBody>
                    <a:bodyPr/>
                    <a:lstStyle/>
                    <a:p>
                      <a:r>
                        <a:rPr lang="en-US" sz="2000" i="1" kern="1200" dirty="0" smtClean="0">
                          <a:solidFill>
                            <a:schemeClr val="tx1"/>
                          </a:solidFill>
                          <a:latin typeface="+mn-lt"/>
                          <a:ea typeface="+mn-ea"/>
                          <a:cs typeface="+mn-cs"/>
                        </a:rPr>
                        <a:t>Bowen, Cobb and </a:t>
                      </a:r>
                      <a:r>
                        <a:rPr lang="en-US" sz="2000" i="1" kern="1200" dirty="0" err="1" smtClean="0">
                          <a:solidFill>
                            <a:schemeClr val="tx1"/>
                          </a:solidFill>
                          <a:latin typeface="+mn-lt"/>
                          <a:ea typeface="+mn-ea"/>
                          <a:cs typeface="+mn-cs"/>
                        </a:rPr>
                        <a:t>Rapson</a:t>
                      </a:r>
                      <a:r>
                        <a:rPr lang="en-US" sz="2000" i="1" kern="1200" dirty="0" smtClean="0">
                          <a:solidFill>
                            <a:schemeClr val="tx1"/>
                          </a:solidFill>
                          <a:latin typeface="+mn-lt"/>
                          <a:ea typeface="+mn-ea"/>
                          <a:cs typeface="+mn-cs"/>
                        </a:rPr>
                        <a:t> </a:t>
                      </a:r>
                      <a:r>
                        <a:rPr lang="en-US" sz="2000" i="0" kern="1200" dirty="0" smtClean="0">
                          <a:solidFill>
                            <a:schemeClr val="tx1"/>
                          </a:solidFill>
                          <a:latin typeface="+mn-lt"/>
                          <a:ea typeface="+mn-ea"/>
                          <a:cs typeface="+mn-cs"/>
                        </a:rPr>
                        <a:t>developed multilayer adhesive system </a:t>
                      </a:r>
                      <a:endParaRPr lang="en-US" sz="2000" i="0" dirty="0"/>
                    </a:p>
                  </a:txBody>
                  <a:tcPr/>
                </a:tc>
              </a:tr>
              <a:tr h="396240">
                <a:tc>
                  <a:txBody>
                    <a:bodyPr/>
                    <a:lstStyle/>
                    <a:p>
                      <a:r>
                        <a:rPr lang="en-US" sz="2000" kern="1200" dirty="0" smtClean="0">
                          <a:solidFill>
                            <a:schemeClr val="tx1"/>
                          </a:solidFill>
                          <a:latin typeface="+mn-lt"/>
                          <a:ea typeface="+mn-ea"/>
                          <a:cs typeface="+mn-cs"/>
                        </a:rPr>
                        <a:t>1987</a:t>
                      </a:r>
                      <a:endParaRPr lang="en-US" sz="2000" dirty="0"/>
                    </a:p>
                  </a:txBody>
                  <a:tcPr/>
                </a:tc>
                <a:tc>
                  <a:txBody>
                    <a:bodyPr/>
                    <a:lstStyle/>
                    <a:p>
                      <a:r>
                        <a:rPr lang="en-US" sz="2000" i="1" kern="1200" dirty="0" err="1" smtClean="0">
                          <a:solidFill>
                            <a:schemeClr val="tx1"/>
                          </a:solidFill>
                          <a:latin typeface="+mn-lt"/>
                          <a:ea typeface="+mn-ea"/>
                          <a:cs typeface="+mn-cs"/>
                        </a:rPr>
                        <a:t>Fusayama</a:t>
                      </a:r>
                      <a:r>
                        <a:rPr lang="en-US" sz="2000" i="1" kern="1200" dirty="0" smtClean="0">
                          <a:solidFill>
                            <a:schemeClr val="tx1"/>
                          </a:solidFill>
                          <a:latin typeface="+mn-lt"/>
                          <a:ea typeface="+mn-ea"/>
                          <a:cs typeface="+mn-cs"/>
                        </a:rPr>
                        <a:t>	-</a:t>
                      </a:r>
                      <a:r>
                        <a:rPr lang="en-US" sz="2000" i="0" kern="1200" dirty="0" smtClean="0">
                          <a:solidFill>
                            <a:schemeClr val="tx1"/>
                          </a:solidFill>
                          <a:latin typeface="+mn-lt"/>
                          <a:ea typeface="+mn-ea"/>
                          <a:cs typeface="+mn-cs"/>
                        </a:rPr>
                        <a:t>concept of total etching and bonding</a:t>
                      </a:r>
                      <a:endParaRPr lang="en-US" sz="2000" i="0" dirty="0"/>
                    </a:p>
                  </a:txBody>
                  <a:tcPr/>
                </a:tc>
              </a:tr>
              <a:tr h="396240">
                <a:tc>
                  <a:txBody>
                    <a:bodyPr/>
                    <a:lstStyle/>
                    <a:p>
                      <a:r>
                        <a:rPr lang="en-US" sz="2000" kern="1200" dirty="0" smtClean="0">
                          <a:solidFill>
                            <a:schemeClr val="tx1"/>
                          </a:solidFill>
                          <a:latin typeface="+mn-lt"/>
                          <a:ea typeface="+mn-ea"/>
                          <a:cs typeface="+mn-cs"/>
                        </a:rPr>
                        <a:t>1990s</a:t>
                      </a:r>
                      <a:endParaRPr lang="en-US" sz="2000" dirty="0"/>
                    </a:p>
                  </a:txBody>
                  <a:tcPr/>
                </a:tc>
                <a:tc>
                  <a:txBody>
                    <a:bodyPr/>
                    <a:lstStyle/>
                    <a:p>
                      <a:r>
                        <a:rPr lang="en-US" sz="2000" i="1" kern="1200" dirty="0" err="1" smtClean="0">
                          <a:solidFill>
                            <a:schemeClr val="tx1"/>
                          </a:solidFill>
                          <a:latin typeface="+mn-lt"/>
                          <a:ea typeface="+mn-ea"/>
                          <a:cs typeface="+mn-cs"/>
                        </a:rPr>
                        <a:t>Kanca</a:t>
                      </a:r>
                      <a:r>
                        <a:rPr lang="en-US" sz="2000" i="1" kern="1200" dirty="0" smtClean="0">
                          <a:solidFill>
                            <a:schemeClr val="tx1"/>
                          </a:solidFill>
                          <a:latin typeface="+mn-lt"/>
                          <a:ea typeface="+mn-ea"/>
                          <a:cs typeface="+mn-cs"/>
                        </a:rPr>
                        <a:t>-</a:t>
                      </a:r>
                      <a:r>
                        <a:rPr lang="en-US" sz="2000" i="0" kern="1200" dirty="0" smtClean="0">
                          <a:solidFill>
                            <a:schemeClr val="tx1"/>
                          </a:solidFill>
                          <a:latin typeface="+mn-lt"/>
                          <a:ea typeface="+mn-ea"/>
                          <a:cs typeface="+mn-cs"/>
                        </a:rPr>
                        <a:t>concept of wet bonding</a:t>
                      </a:r>
                      <a:endParaRPr lang="en-US" sz="2000" i="0" dirty="0"/>
                    </a:p>
                  </a:txBody>
                  <a:tcPr/>
                </a:tc>
              </a:tr>
              <a:tr h="396240">
                <a:tc>
                  <a:txBody>
                    <a:bodyPr/>
                    <a:lstStyle/>
                    <a:p>
                      <a:r>
                        <a:rPr lang="en-US" sz="2000" kern="1200" dirty="0" smtClean="0">
                          <a:solidFill>
                            <a:schemeClr val="tx1"/>
                          </a:solidFill>
                          <a:latin typeface="+mn-lt"/>
                          <a:ea typeface="+mn-ea"/>
                          <a:cs typeface="+mn-cs"/>
                        </a:rPr>
                        <a:t>1997</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i="1" kern="1200" dirty="0" smtClean="0">
                          <a:solidFill>
                            <a:schemeClr val="tx1"/>
                          </a:solidFill>
                          <a:latin typeface="+mn-lt"/>
                          <a:ea typeface="+mn-ea"/>
                          <a:cs typeface="+mn-cs"/>
                        </a:rPr>
                        <a:t>Ferrari-</a:t>
                      </a:r>
                      <a:r>
                        <a:rPr lang="en-US" sz="2000" i="0" kern="1200" dirty="0" smtClean="0">
                          <a:solidFill>
                            <a:schemeClr val="tx1"/>
                          </a:solidFill>
                          <a:latin typeface="+mn-lt"/>
                          <a:ea typeface="+mn-ea"/>
                          <a:cs typeface="+mn-cs"/>
                        </a:rPr>
                        <a:t>bonding mechanism of one bottle adhesive system</a:t>
                      </a:r>
                      <a:endParaRPr lang="en-US" sz="2000" i="0" dirty="0"/>
                    </a:p>
                  </a:txBody>
                  <a:tcPr/>
                </a:tc>
              </a:tr>
              <a:tr h="396240">
                <a:tc>
                  <a:txBody>
                    <a:bodyPr/>
                    <a:lstStyle/>
                    <a:p>
                      <a:r>
                        <a:rPr lang="en-US" sz="2000" kern="1200" dirty="0" smtClean="0">
                          <a:solidFill>
                            <a:schemeClr val="tx1"/>
                          </a:solidFill>
                          <a:latin typeface="+mn-lt"/>
                          <a:ea typeface="+mn-ea"/>
                          <a:cs typeface="+mn-cs"/>
                        </a:rPr>
                        <a:t>2000 </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i="1" kern="1200" dirty="0" smtClean="0">
                          <a:solidFill>
                            <a:schemeClr val="tx1"/>
                          </a:solidFill>
                          <a:latin typeface="+mn-lt"/>
                          <a:ea typeface="+mn-ea"/>
                          <a:cs typeface="+mn-cs"/>
                        </a:rPr>
                        <a:t>Ferrari -</a:t>
                      </a:r>
                      <a:r>
                        <a:rPr lang="en-US" sz="2000" i="0" kern="1200" dirty="0" smtClean="0">
                          <a:solidFill>
                            <a:schemeClr val="tx1"/>
                          </a:solidFill>
                          <a:latin typeface="+mn-lt"/>
                          <a:ea typeface="+mn-ea"/>
                          <a:cs typeface="+mn-cs"/>
                        </a:rPr>
                        <a:t>evaluated bonding ability of 6</a:t>
                      </a:r>
                      <a:r>
                        <a:rPr lang="en-US" sz="2000" i="0" kern="1200" baseline="30000" dirty="0" smtClean="0">
                          <a:solidFill>
                            <a:schemeClr val="tx1"/>
                          </a:solidFill>
                          <a:latin typeface="+mn-lt"/>
                          <a:ea typeface="+mn-ea"/>
                          <a:cs typeface="+mn-cs"/>
                        </a:rPr>
                        <a:t>th</a:t>
                      </a:r>
                      <a:r>
                        <a:rPr lang="en-US" sz="2000" i="0" kern="1200" dirty="0" smtClean="0">
                          <a:solidFill>
                            <a:schemeClr val="tx1"/>
                          </a:solidFill>
                          <a:latin typeface="+mn-lt"/>
                          <a:ea typeface="+mn-ea"/>
                          <a:cs typeface="+mn-cs"/>
                        </a:rPr>
                        <a:t> gen bonding systems</a:t>
                      </a:r>
                      <a:endParaRPr lang="en-US" sz="2000" i="0" dirty="0"/>
                    </a:p>
                  </a:txBody>
                  <a:tcPr/>
                </a:tc>
              </a:tr>
              <a:tr h="396240">
                <a:tc>
                  <a:txBody>
                    <a:bodyPr/>
                    <a:lstStyle/>
                    <a:p>
                      <a:r>
                        <a:rPr lang="en-US" sz="2000" kern="1200" dirty="0" smtClean="0">
                          <a:solidFill>
                            <a:schemeClr val="tx1"/>
                          </a:solidFill>
                          <a:latin typeface="+mn-lt"/>
                          <a:ea typeface="+mn-ea"/>
                          <a:cs typeface="+mn-cs"/>
                        </a:rPr>
                        <a:t>2003</a:t>
                      </a:r>
                      <a:endParaRPr lang="en-US" sz="2000" dirty="0"/>
                    </a:p>
                  </a:txBody>
                  <a:tcPr/>
                </a:tc>
                <a:tc>
                  <a:txBody>
                    <a:bodyPr/>
                    <a:lstStyle/>
                    <a:p>
                      <a:r>
                        <a:rPr lang="en-US" sz="2000" i="1" kern="1200" dirty="0" smtClean="0">
                          <a:solidFill>
                            <a:schemeClr val="tx1"/>
                          </a:solidFill>
                          <a:latin typeface="+mn-lt"/>
                          <a:ea typeface="+mn-ea"/>
                          <a:cs typeface="+mn-cs"/>
                        </a:rPr>
                        <a:t>Ferrari-</a:t>
                      </a:r>
                      <a:r>
                        <a:rPr lang="en-US" sz="2000" i="0" kern="1200" dirty="0" smtClean="0">
                          <a:solidFill>
                            <a:schemeClr val="tx1"/>
                          </a:solidFill>
                          <a:latin typeface="+mn-lt"/>
                          <a:ea typeface="+mn-ea"/>
                          <a:cs typeface="+mn-cs"/>
                        </a:rPr>
                        <a:t>seventh generation bonding agents </a:t>
                      </a:r>
                      <a:endParaRPr lang="en-US" sz="2000" i="0" dirty="0"/>
                    </a:p>
                  </a:txBody>
                  <a:tcPr/>
                </a:tc>
              </a:tr>
              <a:tr h="396240">
                <a:tc gridSpan="2">
                  <a:txBody>
                    <a:bodyPr/>
                    <a:lstStyle/>
                    <a:p>
                      <a:endParaRPr lang="en-US" sz="2000" dirty="0"/>
                    </a:p>
                  </a:txBody>
                  <a:tcPr>
                    <a:lnL w="12700" cmpd="sng">
                      <a:noFill/>
                    </a:lnL>
                    <a:lnB w="12700" cmpd="sng">
                      <a:noFill/>
                    </a:lnB>
                  </a:tcPr>
                </a:tc>
                <a:tc hMerge="1">
                  <a:txBody>
                    <a:bodyPr/>
                    <a:lstStyle/>
                    <a:p>
                      <a:endParaRPr lang="en-US" dirty="0"/>
                    </a:p>
                  </a:txBody>
                  <a:tcPr>
                    <a:lnB w="12700" cmpd="sng">
                      <a:noFill/>
                    </a:lnB>
                  </a:tcPr>
                </a:tc>
              </a:tr>
            </a:tbl>
          </a:graphicData>
        </a:graphic>
      </p:graphicFrame>
      <p:pic>
        <p:nvPicPr>
          <p:cNvPr id="15" name="Picture 14" descr="History 2.gif"/>
          <p:cNvPicPr>
            <a:picLocks noChangeAspect="1"/>
          </p:cNvPicPr>
          <p:nvPr/>
        </p:nvPicPr>
        <p:blipFill>
          <a:blip r:embed="rId2"/>
          <a:stretch>
            <a:fillRect/>
          </a:stretch>
        </p:blipFill>
        <p:spPr>
          <a:xfrm>
            <a:off x="7798647" y="4562610"/>
            <a:ext cx="1345353" cy="22953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914400"/>
          </a:xfrm>
        </p:spPr>
        <p:txBody>
          <a:bodyPr>
            <a:normAutofit/>
          </a:bodyPr>
          <a:lstStyle/>
          <a:p>
            <a:r>
              <a:rPr lang="en-US" sz="3600" b="1" u="sng" dirty="0" smtClean="0">
                <a:solidFill>
                  <a:srgbClr val="990099"/>
                </a:solidFill>
              </a:rPr>
              <a:t>BASIC CONCEPTS OF ADHESION</a:t>
            </a:r>
            <a:endParaRPr lang="en-US" sz="3600" dirty="0">
              <a:solidFill>
                <a:srgbClr val="990099"/>
              </a:solidFill>
            </a:endParaRPr>
          </a:p>
        </p:txBody>
      </p:sp>
      <p:sp>
        <p:nvSpPr>
          <p:cNvPr id="7" name="Content Placeholder 6"/>
          <p:cNvSpPr>
            <a:spLocks noGrp="1"/>
          </p:cNvSpPr>
          <p:nvPr>
            <p:ph sz="half" idx="1"/>
          </p:nvPr>
        </p:nvSpPr>
        <p:spPr>
          <a:xfrm>
            <a:off x="228600" y="762000"/>
            <a:ext cx="4191000" cy="5440364"/>
          </a:xfrm>
        </p:spPr>
        <p:style>
          <a:lnRef idx="3">
            <a:schemeClr val="lt1"/>
          </a:lnRef>
          <a:fillRef idx="1">
            <a:schemeClr val="dk1"/>
          </a:fillRef>
          <a:effectRef idx="1">
            <a:schemeClr val="dk1"/>
          </a:effectRef>
          <a:fontRef idx="minor">
            <a:schemeClr val="lt1"/>
          </a:fontRef>
        </p:style>
        <p:txBody>
          <a:bodyPr>
            <a:noAutofit/>
          </a:bodyPr>
          <a:lstStyle/>
          <a:p>
            <a:pPr algn="just">
              <a:lnSpc>
                <a:spcPct val="150000"/>
              </a:lnSpc>
            </a:pPr>
            <a:r>
              <a:rPr lang="en-US" sz="2200" u="sng" dirty="0" smtClean="0">
                <a:solidFill>
                  <a:srgbClr val="FFFF00"/>
                </a:solidFill>
                <a:cs typeface="Andalus" pitchFamily="18" charset="-78"/>
              </a:rPr>
              <a:t>Adhesion:</a:t>
            </a:r>
            <a:r>
              <a:rPr lang="en-US" sz="2200" dirty="0" smtClean="0">
                <a:solidFill>
                  <a:srgbClr val="FFFF00"/>
                </a:solidFill>
                <a:cs typeface="Andalus" pitchFamily="18" charset="-78"/>
              </a:rPr>
              <a:t> </a:t>
            </a:r>
            <a:r>
              <a:rPr lang="en-US" sz="2200" dirty="0" smtClean="0">
                <a:cs typeface="Andalus" pitchFamily="18" charset="-78"/>
              </a:rPr>
              <a:t>The state in which two surfaces are held together by interfacial forces, which may consists of valence forces or interlocking forces or both. (The American Society for Testing and Materials; specification D 907)</a:t>
            </a:r>
          </a:p>
          <a:p>
            <a:pPr algn="just">
              <a:lnSpc>
                <a:spcPct val="150000"/>
              </a:lnSpc>
            </a:pPr>
            <a:r>
              <a:rPr lang="en-US" sz="2200" u="sng" dirty="0" err="1" smtClean="0">
                <a:solidFill>
                  <a:srgbClr val="FFFF00"/>
                </a:solidFill>
                <a:cs typeface="Andalus" pitchFamily="18" charset="-78"/>
              </a:rPr>
              <a:t>Adherend</a:t>
            </a:r>
            <a:r>
              <a:rPr lang="en-US" sz="2200" u="sng" dirty="0" smtClean="0">
                <a:solidFill>
                  <a:srgbClr val="FFFF00"/>
                </a:solidFill>
                <a:cs typeface="Andalus" pitchFamily="18" charset="-78"/>
              </a:rPr>
              <a:t>:</a:t>
            </a:r>
            <a:r>
              <a:rPr lang="en-US" sz="2200" dirty="0" smtClean="0">
                <a:solidFill>
                  <a:srgbClr val="FFFF00"/>
                </a:solidFill>
                <a:cs typeface="Andalus" pitchFamily="18" charset="-78"/>
              </a:rPr>
              <a:t> </a:t>
            </a:r>
            <a:r>
              <a:rPr lang="en-US" sz="2200" dirty="0" smtClean="0">
                <a:cs typeface="Andalus" pitchFamily="18" charset="-78"/>
              </a:rPr>
              <a:t>The surface or substrate that is adhered .</a:t>
            </a:r>
          </a:p>
          <a:p>
            <a:endParaRPr lang="en-US" sz="2200" dirty="0"/>
          </a:p>
        </p:txBody>
      </p:sp>
      <p:sp>
        <p:nvSpPr>
          <p:cNvPr id="8" name="Content Placeholder 7"/>
          <p:cNvSpPr>
            <a:spLocks noGrp="1"/>
          </p:cNvSpPr>
          <p:nvPr>
            <p:ph sz="half" idx="2"/>
          </p:nvPr>
        </p:nvSpPr>
        <p:spPr>
          <a:xfrm>
            <a:off x="4572000" y="1143000"/>
            <a:ext cx="4191000" cy="5440364"/>
          </a:xfrm>
        </p:spPr>
        <p:style>
          <a:lnRef idx="3">
            <a:schemeClr val="lt1"/>
          </a:lnRef>
          <a:fillRef idx="1">
            <a:schemeClr val="dk1"/>
          </a:fillRef>
          <a:effectRef idx="1">
            <a:schemeClr val="dk1"/>
          </a:effectRef>
          <a:fontRef idx="minor">
            <a:schemeClr val="lt1"/>
          </a:fontRef>
        </p:style>
        <p:txBody>
          <a:bodyPr>
            <a:noAutofit/>
          </a:bodyPr>
          <a:lstStyle/>
          <a:p>
            <a:pPr algn="just">
              <a:lnSpc>
                <a:spcPct val="150000"/>
              </a:lnSpc>
              <a:defRPr/>
            </a:pPr>
            <a:r>
              <a:rPr lang="en-US" sz="2200" u="sng" dirty="0" smtClean="0">
                <a:solidFill>
                  <a:srgbClr val="FFFF00"/>
                </a:solidFill>
                <a:cs typeface="Andalus" pitchFamily="18" charset="-78"/>
              </a:rPr>
              <a:t>Adhesive/adherent:</a:t>
            </a:r>
            <a:r>
              <a:rPr lang="en-US" sz="2200" dirty="0" smtClean="0">
                <a:solidFill>
                  <a:srgbClr val="FFFF00"/>
                </a:solidFill>
                <a:cs typeface="Andalus" pitchFamily="18" charset="-78"/>
              </a:rPr>
              <a:t> </a:t>
            </a:r>
            <a:r>
              <a:rPr lang="en-US" sz="2200" dirty="0" smtClean="0">
                <a:cs typeface="Andalus" pitchFamily="18" charset="-78"/>
              </a:rPr>
              <a:t>A material that can join substances together, resist separation and transmit loads across the bond.</a:t>
            </a:r>
          </a:p>
          <a:p>
            <a:pPr algn="just">
              <a:lnSpc>
                <a:spcPct val="150000"/>
              </a:lnSpc>
              <a:defRPr/>
            </a:pPr>
            <a:r>
              <a:rPr lang="en-US" sz="2200" u="sng" dirty="0" smtClean="0">
                <a:solidFill>
                  <a:srgbClr val="FFFF00"/>
                </a:solidFill>
                <a:effectLst>
                  <a:outerShdw blurRad="38100" dist="38100" dir="2700000" algn="tl">
                    <a:srgbClr val="000000">
                      <a:alpha val="43137"/>
                    </a:srgbClr>
                  </a:outerShdw>
                </a:effectLst>
                <a:cs typeface="Andalus" pitchFamily="18" charset="-78"/>
              </a:rPr>
              <a:t>Adhesive failure</a:t>
            </a:r>
            <a:r>
              <a:rPr lang="en-US" sz="2200" u="sng" dirty="0" smtClean="0">
                <a:solidFill>
                  <a:srgbClr val="FFFF00"/>
                </a:solidFill>
                <a:cs typeface="Andalus" pitchFamily="18" charset="-78"/>
              </a:rPr>
              <a:t>:</a:t>
            </a:r>
            <a:r>
              <a:rPr lang="en-US" sz="2200" dirty="0" smtClean="0">
                <a:solidFill>
                  <a:srgbClr val="FFFF00"/>
                </a:solidFill>
                <a:cs typeface="Andalus" pitchFamily="18" charset="-78"/>
              </a:rPr>
              <a:t> </a:t>
            </a:r>
            <a:r>
              <a:rPr lang="en-US" sz="2200" dirty="0" smtClean="0">
                <a:cs typeface="Andalus" pitchFamily="18" charset="-78"/>
              </a:rPr>
              <a:t>The bond that fails at the interface between the two substrates. </a:t>
            </a:r>
          </a:p>
          <a:p>
            <a:pPr algn="just">
              <a:lnSpc>
                <a:spcPct val="150000"/>
              </a:lnSpc>
              <a:defRPr/>
            </a:pPr>
            <a:r>
              <a:rPr lang="en-US" sz="2200" u="sng" dirty="0" smtClean="0">
                <a:solidFill>
                  <a:srgbClr val="FFFF00"/>
                </a:solidFill>
                <a:cs typeface="Andalus" pitchFamily="18" charset="-78"/>
              </a:rPr>
              <a:t>Cohesive failure:</a:t>
            </a:r>
            <a:r>
              <a:rPr lang="en-US" sz="2200" dirty="0" smtClean="0">
                <a:solidFill>
                  <a:srgbClr val="FFFF00"/>
                </a:solidFill>
                <a:cs typeface="Andalus" pitchFamily="18" charset="-78"/>
              </a:rPr>
              <a:t> </a:t>
            </a:r>
            <a:r>
              <a:rPr lang="en-US" sz="2200" dirty="0" smtClean="0">
                <a:cs typeface="Andalus" pitchFamily="18" charset="-78"/>
              </a:rPr>
              <a:t>The bond fails within one of the substrates, </a:t>
            </a:r>
            <a:r>
              <a:rPr lang="tr-TR" sz="2200" dirty="0" smtClean="0">
                <a:cs typeface="Andalus" pitchFamily="18" charset="-78"/>
              </a:rPr>
              <a:t> </a:t>
            </a:r>
            <a:r>
              <a:rPr lang="en-US" sz="2200" dirty="0" smtClean="0">
                <a:cs typeface="Andalus" pitchFamily="18" charset="-78"/>
              </a:rPr>
              <a:t>but not at the interface.</a:t>
            </a:r>
            <a:endParaRPr lang="en-US" sz="2200" dirty="0" smtClean="0"/>
          </a:p>
          <a:p>
            <a:pPr>
              <a:lnSpc>
                <a:spcPct val="150000"/>
              </a:lnSpc>
            </a:pPr>
            <a:endParaRPr lang="en-US" sz="2200"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7</a:t>
            </a:fld>
            <a:endParaRPr lang="en-US" dirty="0"/>
          </a:p>
        </p:txBody>
      </p:sp>
      <p:pic>
        <p:nvPicPr>
          <p:cNvPr id="9" name="Picture 8" descr="adhesion_pic_04.gif"/>
          <p:cNvPicPr>
            <a:picLocks noChangeAspect="1"/>
          </p:cNvPicPr>
          <p:nvPr/>
        </p:nvPicPr>
        <p:blipFill>
          <a:blip r:embed="rId3"/>
          <a:stretch>
            <a:fillRect/>
          </a:stretch>
        </p:blipFill>
        <p:spPr>
          <a:xfrm>
            <a:off x="1676400" y="5562600"/>
            <a:ext cx="1524000" cy="990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85800"/>
          </a:xfrm>
        </p:spPr>
        <p:txBody>
          <a:bodyPr>
            <a:normAutofit/>
          </a:bodyPr>
          <a:lstStyle/>
          <a:p>
            <a:r>
              <a:rPr lang="en-US" sz="3600" b="1" u="sng" dirty="0" smtClean="0">
                <a:solidFill>
                  <a:srgbClr val="990099"/>
                </a:solidFill>
              </a:rPr>
              <a:t>BASIC CONCEPTS OF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8</a:t>
            </a:fld>
            <a:endParaRPr lang="en-US" dirty="0"/>
          </a:p>
        </p:txBody>
      </p:sp>
      <p:sp>
        <p:nvSpPr>
          <p:cNvPr id="6" name="Rectangle 5"/>
          <p:cNvSpPr/>
          <p:nvPr/>
        </p:nvSpPr>
        <p:spPr>
          <a:xfrm>
            <a:off x="228600" y="457200"/>
            <a:ext cx="8534400" cy="594202"/>
          </a:xfrm>
          <a:prstGeom prst="rect">
            <a:avLst/>
          </a:prstGeom>
        </p:spPr>
        <p:txBody>
          <a:bodyPr wrap="square">
            <a:spAutoFit/>
          </a:bodyPr>
          <a:lstStyle/>
          <a:p>
            <a:pPr algn="just">
              <a:lnSpc>
                <a:spcPct val="150000"/>
              </a:lnSpc>
              <a:buNone/>
            </a:pPr>
            <a:endParaRPr lang="en-US" sz="2400" dirty="0"/>
          </a:p>
        </p:txBody>
      </p:sp>
      <p:sp>
        <p:nvSpPr>
          <p:cNvPr id="5" name="Rectangle 4"/>
          <p:cNvSpPr>
            <a:spLocks noChangeArrowheads="1"/>
          </p:cNvSpPr>
          <p:nvPr/>
        </p:nvSpPr>
        <p:spPr bwMode="auto">
          <a:xfrm>
            <a:off x="304800" y="685800"/>
            <a:ext cx="8610600" cy="5791200"/>
          </a:xfrm>
          <a:prstGeom prst="rect">
            <a:avLst/>
          </a:prstGeom>
          <a:solidFill>
            <a:srgbClr val="002060">
              <a:alpha val="75999"/>
            </a:srgbClr>
          </a:solidFill>
          <a:ln w="9525">
            <a:solidFill>
              <a:schemeClr val="tx1"/>
            </a:solidFill>
            <a:miter lim="800000"/>
            <a:headEnd/>
            <a:tailEnd/>
          </a:ln>
          <a:effectLst/>
        </p:spPr>
        <p:txBody>
          <a:bodyPr wrap="none" anchor="ctr"/>
          <a:lstStyle/>
          <a:p>
            <a:endParaRPr lang="en-US"/>
          </a:p>
        </p:txBody>
      </p:sp>
      <p:sp>
        <p:nvSpPr>
          <p:cNvPr id="7" name="Text Box 5"/>
          <p:cNvSpPr txBox="1">
            <a:spLocks noChangeArrowheads="1"/>
          </p:cNvSpPr>
          <p:nvPr/>
        </p:nvSpPr>
        <p:spPr bwMode="auto">
          <a:xfrm>
            <a:off x="1143000" y="1524000"/>
            <a:ext cx="2667000" cy="396875"/>
          </a:xfrm>
          <a:prstGeom prst="rect">
            <a:avLst/>
          </a:prstGeom>
          <a:gradFill rotWithShape="1">
            <a:gsLst>
              <a:gs pos="0">
                <a:schemeClr val="bg1">
                  <a:alpha val="75999"/>
                </a:schemeClr>
              </a:gs>
              <a:gs pos="100000">
                <a:srgbClr val="FF9999"/>
              </a:gs>
            </a:gsLst>
            <a:lin ang="0" scaled="1"/>
          </a:gradFill>
          <a:ln w="9525">
            <a:noFill/>
            <a:miter lim="800000"/>
            <a:headEnd/>
            <a:tailEnd/>
          </a:ln>
          <a:effectLst/>
        </p:spPr>
        <p:txBody>
          <a:bodyPr>
            <a:spAutoFit/>
          </a:bodyPr>
          <a:lstStyle/>
          <a:p>
            <a:pPr>
              <a:spcBef>
                <a:spcPct val="50000"/>
              </a:spcBef>
            </a:pPr>
            <a:r>
              <a:rPr lang="en-US" sz="2000" dirty="0"/>
              <a:t>Mechanical adhesion</a:t>
            </a:r>
          </a:p>
        </p:txBody>
      </p:sp>
      <p:sp>
        <p:nvSpPr>
          <p:cNvPr id="8" name="Text Box 6"/>
          <p:cNvSpPr txBox="1">
            <a:spLocks noChangeArrowheads="1"/>
          </p:cNvSpPr>
          <p:nvPr/>
        </p:nvSpPr>
        <p:spPr bwMode="auto">
          <a:xfrm>
            <a:off x="1219200" y="2743200"/>
            <a:ext cx="2590800" cy="396875"/>
          </a:xfrm>
          <a:prstGeom prst="rect">
            <a:avLst/>
          </a:prstGeom>
          <a:gradFill rotWithShape="1">
            <a:gsLst>
              <a:gs pos="0">
                <a:schemeClr val="bg1">
                  <a:alpha val="75999"/>
                </a:schemeClr>
              </a:gs>
              <a:gs pos="100000">
                <a:srgbClr val="FF9999"/>
              </a:gs>
            </a:gsLst>
            <a:lin ang="0" scaled="1"/>
          </a:gradFill>
          <a:ln w="9525">
            <a:noFill/>
            <a:miter lim="800000"/>
            <a:headEnd/>
            <a:tailEnd/>
          </a:ln>
          <a:effectLst/>
        </p:spPr>
        <p:txBody>
          <a:bodyPr>
            <a:spAutoFit/>
          </a:bodyPr>
          <a:lstStyle/>
          <a:p>
            <a:pPr>
              <a:spcBef>
                <a:spcPct val="50000"/>
              </a:spcBef>
            </a:pPr>
            <a:r>
              <a:rPr lang="en-US" sz="2000"/>
              <a:t>Diffusion</a:t>
            </a:r>
          </a:p>
        </p:txBody>
      </p:sp>
      <p:sp>
        <p:nvSpPr>
          <p:cNvPr id="9" name="Text Box 7"/>
          <p:cNvSpPr txBox="1">
            <a:spLocks noChangeArrowheads="1"/>
          </p:cNvSpPr>
          <p:nvPr/>
        </p:nvSpPr>
        <p:spPr bwMode="auto">
          <a:xfrm>
            <a:off x="1219200" y="3886200"/>
            <a:ext cx="2590800" cy="396875"/>
          </a:xfrm>
          <a:prstGeom prst="rect">
            <a:avLst/>
          </a:prstGeom>
          <a:gradFill rotWithShape="1">
            <a:gsLst>
              <a:gs pos="0">
                <a:schemeClr val="bg1">
                  <a:alpha val="75999"/>
                </a:schemeClr>
              </a:gs>
              <a:gs pos="100000">
                <a:srgbClr val="FF9999"/>
              </a:gs>
            </a:gsLst>
            <a:lin ang="0" scaled="1"/>
          </a:gradFill>
          <a:ln w="9525">
            <a:noFill/>
            <a:miter lim="800000"/>
            <a:headEnd/>
            <a:tailEnd/>
          </a:ln>
          <a:effectLst/>
        </p:spPr>
        <p:txBody>
          <a:bodyPr>
            <a:spAutoFit/>
          </a:bodyPr>
          <a:lstStyle/>
          <a:p>
            <a:pPr>
              <a:spcBef>
                <a:spcPct val="50000"/>
              </a:spcBef>
            </a:pPr>
            <a:r>
              <a:rPr lang="en-US" sz="2000"/>
              <a:t>Chemical adhesion</a:t>
            </a:r>
          </a:p>
        </p:txBody>
      </p:sp>
      <p:sp>
        <p:nvSpPr>
          <p:cNvPr id="10" name="Text Box 8"/>
          <p:cNvSpPr txBox="1">
            <a:spLocks noChangeArrowheads="1"/>
          </p:cNvSpPr>
          <p:nvPr/>
        </p:nvSpPr>
        <p:spPr bwMode="auto">
          <a:xfrm>
            <a:off x="4267200" y="914400"/>
            <a:ext cx="1752600" cy="641350"/>
          </a:xfrm>
          <a:prstGeom prst="rect">
            <a:avLst/>
          </a:prstGeom>
          <a:gradFill rotWithShape="1">
            <a:gsLst>
              <a:gs pos="0">
                <a:schemeClr val="bg1">
                  <a:alpha val="75999"/>
                </a:schemeClr>
              </a:gs>
              <a:gs pos="100000">
                <a:srgbClr val="FFCC66"/>
              </a:gs>
            </a:gsLst>
            <a:lin ang="0" scaled="1"/>
          </a:gradFill>
          <a:ln w="9525">
            <a:noFill/>
            <a:miter lim="800000"/>
            <a:headEnd/>
            <a:tailEnd/>
          </a:ln>
          <a:effectLst/>
        </p:spPr>
        <p:txBody>
          <a:bodyPr>
            <a:spAutoFit/>
          </a:bodyPr>
          <a:lstStyle/>
          <a:p>
            <a:pPr>
              <a:spcBef>
                <a:spcPct val="50000"/>
              </a:spcBef>
            </a:pPr>
            <a:r>
              <a:rPr lang="en-US"/>
              <a:t>Microscopic Penetration</a:t>
            </a:r>
          </a:p>
        </p:txBody>
      </p:sp>
      <p:sp>
        <p:nvSpPr>
          <p:cNvPr id="11" name="Text Box 9"/>
          <p:cNvSpPr txBox="1">
            <a:spLocks noChangeArrowheads="1"/>
          </p:cNvSpPr>
          <p:nvPr/>
        </p:nvSpPr>
        <p:spPr bwMode="auto">
          <a:xfrm>
            <a:off x="4267200" y="1905000"/>
            <a:ext cx="2514600" cy="366713"/>
          </a:xfrm>
          <a:prstGeom prst="rect">
            <a:avLst/>
          </a:prstGeom>
          <a:gradFill rotWithShape="1">
            <a:gsLst>
              <a:gs pos="0">
                <a:schemeClr val="bg1">
                  <a:alpha val="75999"/>
                </a:schemeClr>
              </a:gs>
              <a:gs pos="100000">
                <a:srgbClr val="FFCC66"/>
              </a:gs>
            </a:gsLst>
            <a:lin ang="0" scaled="1"/>
          </a:gradFill>
          <a:ln w="9525">
            <a:noFill/>
            <a:miter lim="800000"/>
            <a:headEnd/>
            <a:tailEnd/>
          </a:ln>
          <a:effectLst/>
        </p:spPr>
        <p:txBody>
          <a:bodyPr>
            <a:spAutoFit/>
          </a:bodyPr>
          <a:lstStyle/>
          <a:p>
            <a:pPr>
              <a:spcBef>
                <a:spcPct val="50000"/>
              </a:spcBef>
            </a:pPr>
            <a:r>
              <a:rPr lang="en-US"/>
              <a:t>Stresses</a:t>
            </a:r>
          </a:p>
        </p:txBody>
      </p:sp>
      <p:sp>
        <p:nvSpPr>
          <p:cNvPr id="12" name="Text Box 10"/>
          <p:cNvSpPr txBox="1">
            <a:spLocks noChangeArrowheads="1"/>
          </p:cNvSpPr>
          <p:nvPr/>
        </p:nvSpPr>
        <p:spPr bwMode="auto">
          <a:xfrm>
            <a:off x="4191000" y="3352800"/>
            <a:ext cx="2514600" cy="366713"/>
          </a:xfrm>
          <a:prstGeom prst="rect">
            <a:avLst/>
          </a:prstGeom>
          <a:gradFill rotWithShape="1">
            <a:gsLst>
              <a:gs pos="0">
                <a:schemeClr val="bg1">
                  <a:alpha val="75999"/>
                </a:schemeClr>
              </a:gs>
              <a:gs pos="100000">
                <a:srgbClr val="FFCC66"/>
              </a:gs>
            </a:gsLst>
            <a:lin ang="0" scaled="1"/>
          </a:gradFill>
          <a:ln w="9525">
            <a:noFill/>
            <a:miter lim="800000"/>
            <a:headEnd/>
            <a:tailEnd/>
          </a:ln>
          <a:effectLst/>
        </p:spPr>
        <p:txBody>
          <a:bodyPr>
            <a:spAutoFit/>
          </a:bodyPr>
          <a:lstStyle/>
          <a:p>
            <a:pPr>
              <a:spcBef>
                <a:spcPct val="50000"/>
              </a:spcBef>
            </a:pPr>
            <a:r>
              <a:rPr lang="en-US"/>
              <a:t>Primary valence forces</a:t>
            </a:r>
          </a:p>
        </p:txBody>
      </p:sp>
      <p:sp>
        <p:nvSpPr>
          <p:cNvPr id="13" name="Text Box 11"/>
          <p:cNvSpPr txBox="1">
            <a:spLocks noChangeArrowheads="1"/>
          </p:cNvSpPr>
          <p:nvPr/>
        </p:nvSpPr>
        <p:spPr bwMode="auto">
          <a:xfrm>
            <a:off x="4114800" y="4648200"/>
            <a:ext cx="2514600" cy="641350"/>
          </a:xfrm>
          <a:prstGeom prst="rect">
            <a:avLst/>
          </a:prstGeom>
          <a:gradFill rotWithShape="1">
            <a:gsLst>
              <a:gs pos="0">
                <a:schemeClr val="bg1">
                  <a:alpha val="75999"/>
                </a:schemeClr>
              </a:gs>
              <a:gs pos="100000">
                <a:srgbClr val="FFCC66"/>
              </a:gs>
            </a:gsLst>
            <a:lin ang="0" scaled="1"/>
          </a:gradFill>
          <a:ln w="9525">
            <a:noFill/>
            <a:miter lim="800000"/>
            <a:headEnd/>
            <a:tailEnd/>
          </a:ln>
          <a:effectLst/>
        </p:spPr>
        <p:txBody>
          <a:bodyPr>
            <a:spAutoFit/>
          </a:bodyPr>
          <a:lstStyle/>
          <a:p>
            <a:pPr>
              <a:spcBef>
                <a:spcPct val="50000"/>
              </a:spcBef>
            </a:pPr>
            <a:r>
              <a:rPr lang="en-US"/>
              <a:t>Secondary valence forces</a:t>
            </a:r>
          </a:p>
        </p:txBody>
      </p:sp>
      <p:sp>
        <p:nvSpPr>
          <p:cNvPr id="14" name="Text Box 12"/>
          <p:cNvSpPr txBox="1">
            <a:spLocks noChangeArrowheads="1"/>
          </p:cNvSpPr>
          <p:nvPr/>
        </p:nvSpPr>
        <p:spPr bwMode="auto">
          <a:xfrm>
            <a:off x="7010400" y="2819400"/>
            <a:ext cx="1828800" cy="366713"/>
          </a:xfrm>
          <a:prstGeom prst="rect">
            <a:avLst/>
          </a:prstGeom>
          <a:gradFill rotWithShape="1">
            <a:gsLst>
              <a:gs pos="0">
                <a:schemeClr val="bg1">
                  <a:alpha val="75999"/>
                </a:schemeClr>
              </a:gs>
              <a:gs pos="100000">
                <a:srgbClr val="99CCFF"/>
              </a:gs>
            </a:gsLst>
            <a:lin ang="0" scaled="1"/>
          </a:gradFill>
          <a:ln w="9525">
            <a:noFill/>
            <a:miter lim="800000"/>
            <a:headEnd/>
            <a:tailEnd/>
          </a:ln>
          <a:effectLst/>
        </p:spPr>
        <p:txBody>
          <a:bodyPr>
            <a:spAutoFit/>
          </a:bodyPr>
          <a:lstStyle/>
          <a:p>
            <a:pPr>
              <a:spcBef>
                <a:spcPct val="50000"/>
              </a:spcBef>
            </a:pPr>
            <a:r>
              <a:rPr lang="en-US"/>
              <a:t>Ionic Bonds</a:t>
            </a:r>
          </a:p>
        </p:txBody>
      </p:sp>
      <p:sp>
        <p:nvSpPr>
          <p:cNvPr id="15" name="Text Box 13"/>
          <p:cNvSpPr txBox="1">
            <a:spLocks noChangeArrowheads="1"/>
          </p:cNvSpPr>
          <p:nvPr/>
        </p:nvSpPr>
        <p:spPr bwMode="auto">
          <a:xfrm>
            <a:off x="7010400" y="3505200"/>
            <a:ext cx="1828800" cy="366713"/>
          </a:xfrm>
          <a:prstGeom prst="rect">
            <a:avLst/>
          </a:prstGeom>
          <a:gradFill rotWithShape="1">
            <a:gsLst>
              <a:gs pos="0">
                <a:schemeClr val="bg1">
                  <a:alpha val="75999"/>
                </a:schemeClr>
              </a:gs>
              <a:gs pos="100000">
                <a:srgbClr val="99CCFF"/>
              </a:gs>
            </a:gsLst>
            <a:lin ang="0" scaled="1"/>
          </a:gradFill>
          <a:ln w="9525">
            <a:noFill/>
            <a:miter lim="800000"/>
            <a:headEnd/>
            <a:tailEnd/>
          </a:ln>
          <a:effectLst/>
        </p:spPr>
        <p:txBody>
          <a:bodyPr>
            <a:spAutoFit/>
          </a:bodyPr>
          <a:lstStyle/>
          <a:p>
            <a:pPr>
              <a:spcBef>
                <a:spcPct val="50000"/>
              </a:spcBef>
            </a:pPr>
            <a:r>
              <a:rPr lang="en-US" dirty="0"/>
              <a:t>Covalent bonds</a:t>
            </a:r>
          </a:p>
        </p:txBody>
      </p:sp>
      <p:sp>
        <p:nvSpPr>
          <p:cNvPr id="17" name="Text Box 15"/>
          <p:cNvSpPr txBox="1">
            <a:spLocks noChangeArrowheads="1"/>
          </p:cNvSpPr>
          <p:nvPr/>
        </p:nvSpPr>
        <p:spPr bwMode="auto">
          <a:xfrm>
            <a:off x="3276600" y="5715000"/>
            <a:ext cx="3352800" cy="457200"/>
          </a:xfrm>
          <a:prstGeom prst="rect">
            <a:avLst/>
          </a:prstGeom>
          <a:noFill/>
          <a:ln w="9525">
            <a:noFill/>
            <a:miter lim="800000"/>
            <a:headEnd/>
            <a:tailEnd/>
          </a:ln>
          <a:effectLst/>
        </p:spPr>
        <p:txBody>
          <a:bodyPr>
            <a:spAutoFit/>
          </a:bodyPr>
          <a:lstStyle/>
          <a:p>
            <a:pPr>
              <a:spcBef>
                <a:spcPct val="50000"/>
              </a:spcBef>
            </a:pPr>
            <a:r>
              <a:rPr lang="en-US" sz="2400" i="1" u="sng" dirty="0"/>
              <a:t>Bonding mechanisms</a:t>
            </a:r>
          </a:p>
        </p:txBody>
      </p:sp>
      <p:sp>
        <p:nvSpPr>
          <p:cNvPr id="18" name="Line 16"/>
          <p:cNvSpPr>
            <a:spLocks noChangeShapeType="1"/>
          </p:cNvSpPr>
          <p:nvPr/>
        </p:nvSpPr>
        <p:spPr bwMode="auto">
          <a:xfrm flipH="1">
            <a:off x="685800" y="1676400"/>
            <a:ext cx="381000" cy="0"/>
          </a:xfrm>
          <a:prstGeom prst="line">
            <a:avLst/>
          </a:prstGeom>
          <a:noFill/>
          <a:ln w="9525">
            <a:solidFill>
              <a:schemeClr val="tx1"/>
            </a:solidFill>
            <a:round/>
            <a:headEnd type="oval" w="med" len="med"/>
            <a:tailEnd/>
          </a:ln>
          <a:effectLst/>
        </p:spPr>
        <p:txBody>
          <a:bodyPr/>
          <a:lstStyle/>
          <a:p>
            <a:endParaRPr lang="en-US"/>
          </a:p>
        </p:txBody>
      </p:sp>
      <p:sp>
        <p:nvSpPr>
          <p:cNvPr id="19" name="Line 17"/>
          <p:cNvSpPr>
            <a:spLocks noChangeShapeType="1"/>
          </p:cNvSpPr>
          <p:nvPr/>
        </p:nvSpPr>
        <p:spPr bwMode="auto">
          <a:xfrm>
            <a:off x="685800" y="1676400"/>
            <a:ext cx="0" cy="2514600"/>
          </a:xfrm>
          <a:prstGeom prst="line">
            <a:avLst/>
          </a:prstGeom>
          <a:noFill/>
          <a:ln w="9525">
            <a:solidFill>
              <a:schemeClr val="tx1"/>
            </a:solidFill>
            <a:round/>
            <a:headEnd/>
            <a:tailEnd/>
          </a:ln>
          <a:effectLst/>
        </p:spPr>
        <p:txBody>
          <a:bodyPr/>
          <a:lstStyle/>
          <a:p>
            <a:endParaRPr lang="en-US"/>
          </a:p>
        </p:txBody>
      </p:sp>
      <p:sp>
        <p:nvSpPr>
          <p:cNvPr id="20" name="Line 18"/>
          <p:cNvSpPr>
            <a:spLocks noChangeShapeType="1"/>
          </p:cNvSpPr>
          <p:nvPr/>
        </p:nvSpPr>
        <p:spPr bwMode="auto">
          <a:xfrm>
            <a:off x="685800" y="4191000"/>
            <a:ext cx="381000" cy="0"/>
          </a:xfrm>
          <a:prstGeom prst="line">
            <a:avLst/>
          </a:prstGeom>
          <a:noFill/>
          <a:ln w="9525">
            <a:solidFill>
              <a:schemeClr val="tx1"/>
            </a:solidFill>
            <a:round/>
            <a:headEnd/>
            <a:tailEnd type="oval" w="med" len="med"/>
          </a:ln>
          <a:effectLst/>
        </p:spPr>
        <p:txBody>
          <a:bodyPr/>
          <a:lstStyle/>
          <a:p>
            <a:endParaRPr lang="en-US"/>
          </a:p>
        </p:txBody>
      </p:sp>
      <p:sp>
        <p:nvSpPr>
          <p:cNvPr id="21" name="Line 19"/>
          <p:cNvSpPr>
            <a:spLocks noChangeShapeType="1"/>
          </p:cNvSpPr>
          <p:nvPr/>
        </p:nvSpPr>
        <p:spPr bwMode="auto">
          <a:xfrm>
            <a:off x="685800" y="2895600"/>
            <a:ext cx="457200" cy="0"/>
          </a:xfrm>
          <a:prstGeom prst="line">
            <a:avLst/>
          </a:prstGeom>
          <a:noFill/>
          <a:ln w="9525">
            <a:solidFill>
              <a:schemeClr val="tx1"/>
            </a:solidFill>
            <a:round/>
            <a:headEnd/>
            <a:tailEnd type="oval" w="med" len="med"/>
          </a:ln>
          <a:effectLst/>
        </p:spPr>
        <p:txBody>
          <a:bodyPr/>
          <a:lstStyle/>
          <a:p>
            <a:endParaRPr lang="en-US"/>
          </a:p>
        </p:txBody>
      </p:sp>
      <p:sp>
        <p:nvSpPr>
          <p:cNvPr id="22" name="Line 20"/>
          <p:cNvSpPr>
            <a:spLocks noChangeShapeType="1"/>
          </p:cNvSpPr>
          <p:nvPr/>
        </p:nvSpPr>
        <p:spPr bwMode="auto">
          <a:xfrm>
            <a:off x="4038600" y="1066800"/>
            <a:ext cx="0" cy="990600"/>
          </a:xfrm>
          <a:prstGeom prst="line">
            <a:avLst/>
          </a:prstGeom>
          <a:noFill/>
          <a:ln w="9525">
            <a:solidFill>
              <a:schemeClr val="tx1"/>
            </a:solidFill>
            <a:round/>
            <a:headEnd/>
            <a:tailEnd/>
          </a:ln>
          <a:effectLst/>
        </p:spPr>
        <p:txBody>
          <a:bodyPr/>
          <a:lstStyle/>
          <a:p>
            <a:endParaRPr lang="en-US"/>
          </a:p>
        </p:txBody>
      </p:sp>
      <p:sp>
        <p:nvSpPr>
          <p:cNvPr id="23" name="Line 21"/>
          <p:cNvSpPr>
            <a:spLocks noChangeShapeType="1"/>
          </p:cNvSpPr>
          <p:nvPr/>
        </p:nvSpPr>
        <p:spPr bwMode="auto">
          <a:xfrm>
            <a:off x="3810000" y="1676400"/>
            <a:ext cx="228600" cy="0"/>
          </a:xfrm>
          <a:prstGeom prst="line">
            <a:avLst/>
          </a:prstGeom>
          <a:noFill/>
          <a:ln w="9525">
            <a:solidFill>
              <a:schemeClr val="tx1"/>
            </a:solidFill>
            <a:round/>
            <a:headEnd/>
            <a:tailEnd/>
          </a:ln>
          <a:effectLst/>
        </p:spPr>
        <p:txBody>
          <a:bodyPr/>
          <a:lstStyle/>
          <a:p>
            <a:endParaRPr lang="en-US"/>
          </a:p>
        </p:txBody>
      </p:sp>
      <p:sp>
        <p:nvSpPr>
          <p:cNvPr id="24" name="Line 22"/>
          <p:cNvSpPr>
            <a:spLocks noChangeShapeType="1"/>
          </p:cNvSpPr>
          <p:nvPr/>
        </p:nvSpPr>
        <p:spPr bwMode="auto">
          <a:xfrm>
            <a:off x="4038600" y="1066800"/>
            <a:ext cx="76200" cy="0"/>
          </a:xfrm>
          <a:prstGeom prst="line">
            <a:avLst/>
          </a:prstGeom>
          <a:noFill/>
          <a:ln w="9525">
            <a:solidFill>
              <a:schemeClr val="tx1"/>
            </a:solidFill>
            <a:round/>
            <a:headEnd/>
            <a:tailEnd/>
          </a:ln>
          <a:effectLst/>
        </p:spPr>
        <p:txBody>
          <a:bodyPr/>
          <a:lstStyle/>
          <a:p>
            <a:endParaRPr lang="en-US"/>
          </a:p>
        </p:txBody>
      </p:sp>
      <p:sp>
        <p:nvSpPr>
          <p:cNvPr id="25" name="Line 23"/>
          <p:cNvSpPr>
            <a:spLocks noChangeShapeType="1"/>
          </p:cNvSpPr>
          <p:nvPr/>
        </p:nvSpPr>
        <p:spPr bwMode="auto">
          <a:xfrm>
            <a:off x="4038600" y="2057400"/>
            <a:ext cx="152400" cy="0"/>
          </a:xfrm>
          <a:prstGeom prst="line">
            <a:avLst/>
          </a:prstGeom>
          <a:noFill/>
          <a:ln w="9525">
            <a:solidFill>
              <a:schemeClr val="tx1"/>
            </a:solidFill>
            <a:round/>
            <a:headEnd/>
            <a:tailEnd/>
          </a:ln>
          <a:effectLst/>
        </p:spPr>
        <p:txBody>
          <a:bodyPr/>
          <a:lstStyle/>
          <a:p>
            <a:endParaRPr lang="en-US"/>
          </a:p>
        </p:txBody>
      </p:sp>
      <p:sp>
        <p:nvSpPr>
          <p:cNvPr id="26" name="Line 24"/>
          <p:cNvSpPr>
            <a:spLocks noChangeShapeType="1"/>
          </p:cNvSpPr>
          <p:nvPr/>
        </p:nvSpPr>
        <p:spPr bwMode="auto">
          <a:xfrm>
            <a:off x="3962400" y="3581400"/>
            <a:ext cx="0" cy="1143000"/>
          </a:xfrm>
          <a:prstGeom prst="line">
            <a:avLst/>
          </a:prstGeom>
          <a:noFill/>
          <a:ln w="9525">
            <a:solidFill>
              <a:schemeClr val="tx1"/>
            </a:solidFill>
            <a:round/>
            <a:headEnd/>
            <a:tailEnd/>
          </a:ln>
          <a:effectLst/>
        </p:spPr>
        <p:txBody>
          <a:bodyPr/>
          <a:lstStyle/>
          <a:p>
            <a:endParaRPr lang="en-US"/>
          </a:p>
        </p:txBody>
      </p:sp>
      <p:sp>
        <p:nvSpPr>
          <p:cNvPr id="27" name="Line 25"/>
          <p:cNvSpPr>
            <a:spLocks noChangeShapeType="1"/>
          </p:cNvSpPr>
          <p:nvPr/>
        </p:nvSpPr>
        <p:spPr bwMode="auto">
          <a:xfrm>
            <a:off x="3962400" y="3581400"/>
            <a:ext cx="152400" cy="0"/>
          </a:xfrm>
          <a:prstGeom prst="line">
            <a:avLst/>
          </a:prstGeom>
          <a:noFill/>
          <a:ln w="9525">
            <a:solidFill>
              <a:schemeClr val="tx1"/>
            </a:solidFill>
            <a:round/>
            <a:headEnd/>
            <a:tailEnd/>
          </a:ln>
          <a:effectLst/>
        </p:spPr>
        <p:txBody>
          <a:bodyPr/>
          <a:lstStyle/>
          <a:p>
            <a:endParaRPr lang="en-US"/>
          </a:p>
        </p:txBody>
      </p:sp>
      <p:sp>
        <p:nvSpPr>
          <p:cNvPr id="28" name="Line 26"/>
          <p:cNvSpPr>
            <a:spLocks noChangeShapeType="1"/>
          </p:cNvSpPr>
          <p:nvPr/>
        </p:nvSpPr>
        <p:spPr bwMode="auto">
          <a:xfrm>
            <a:off x="3962400" y="4724400"/>
            <a:ext cx="152400" cy="0"/>
          </a:xfrm>
          <a:prstGeom prst="line">
            <a:avLst/>
          </a:prstGeom>
          <a:noFill/>
          <a:ln w="9525">
            <a:solidFill>
              <a:schemeClr val="tx1"/>
            </a:solidFill>
            <a:round/>
            <a:headEnd/>
            <a:tailEnd/>
          </a:ln>
          <a:effectLst/>
        </p:spPr>
        <p:txBody>
          <a:bodyPr/>
          <a:lstStyle/>
          <a:p>
            <a:endParaRPr lang="en-US"/>
          </a:p>
        </p:txBody>
      </p:sp>
      <p:sp>
        <p:nvSpPr>
          <p:cNvPr id="29" name="Line 27"/>
          <p:cNvSpPr>
            <a:spLocks noChangeShapeType="1"/>
          </p:cNvSpPr>
          <p:nvPr/>
        </p:nvSpPr>
        <p:spPr bwMode="auto">
          <a:xfrm>
            <a:off x="6629400" y="2971800"/>
            <a:ext cx="304800" cy="0"/>
          </a:xfrm>
          <a:prstGeom prst="line">
            <a:avLst/>
          </a:prstGeom>
          <a:noFill/>
          <a:ln w="9525">
            <a:solidFill>
              <a:schemeClr val="tx1"/>
            </a:solidFill>
            <a:round/>
            <a:headEnd/>
            <a:tailEnd type="oval" w="med" len="med"/>
          </a:ln>
          <a:effectLst/>
        </p:spPr>
        <p:txBody>
          <a:bodyPr/>
          <a:lstStyle/>
          <a:p>
            <a:endParaRPr lang="en-US"/>
          </a:p>
        </p:txBody>
      </p:sp>
      <p:sp>
        <p:nvSpPr>
          <p:cNvPr id="30" name="Line 28"/>
          <p:cNvSpPr>
            <a:spLocks noChangeShapeType="1"/>
          </p:cNvSpPr>
          <p:nvPr/>
        </p:nvSpPr>
        <p:spPr bwMode="auto">
          <a:xfrm>
            <a:off x="6629400" y="3581400"/>
            <a:ext cx="304800" cy="0"/>
          </a:xfrm>
          <a:prstGeom prst="line">
            <a:avLst/>
          </a:prstGeom>
          <a:noFill/>
          <a:ln w="9525">
            <a:solidFill>
              <a:schemeClr val="tx1"/>
            </a:solidFill>
            <a:round/>
            <a:headEnd/>
            <a:tailEnd type="oval" w="med" len="med"/>
          </a:ln>
          <a:effectLst/>
        </p:spPr>
        <p:txBody>
          <a:bodyPr/>
          <a:lstStyle/>
          <a:p>
            <a:endParaRPr lang="en-US"/>
          </a:p>
        </p:txBody>
      </p:sp>
      <p:sp>
        <p:nvSpPr>
          <p:cNvPr id="32" name="Text Box 30"/>
          <p:cNvSpPr txBox="1">
            <a:spLocks noChangeArrowheads="1"/>
          </p:cNvSpPr>
          <p:nvPr/>
        </p:nvSpPr>
        <p:spPr bwMode="auto">
          <a:xfrm>
            <a:off x="7010400" y="4648200"/>
            <a:ext cx="1828800" cy="641350"/>
          </a:xfrm>
          <a:prstGeom prst="rect">
            <a:avLst/>
          </a:prstGeom>
          <a:gradFill rotWithShape="1">
            <a:gsLst>
              <a:gs pos="0">
                <a:schemeClr val="bg1">
                  <a:alpha val="75999"/>
                </a:schemeClr>
              </a:gs>
              <a:gs pos="100000">
                <a:srgbClr val="99CCFF"/>
              </a:gs>
            </a:gsLst>
            <a:lin ang="0" scaled="1"/>
          </a:gradFill>
          <a:ln w="9525">
            <a:noFill/>
            <a:miter lim="800000"/>
            <a:headEnd/>
            <a:tailEnd/>
          </a:ln>
          <a:effectLst/>
        </p:spPr>
        <p:txBody>
          <a:bodyPr>
            <a:spAutoFit/>
          </a:bodyPr>
          <a:lstStyle/>
          <a:p>
            <a:pPr>
              <a:spcBef>
                <a:spcPct val="50000"/>
              </a:spcBef>
            </a:pPr>
            <a:r>
              <a:rPr lang="en-US"/>
              <a:t>Van der Waals forces</a:t>
            </a:r>
          </a:p>
        </p:txBody>
      </p:sp>
      <p:sp>
        <p:nvSpPr>
          <p:cNvPr id="33" name="Line 31"/>
          <p:cNvSpPr>
            <a:spLocks noChangeShapeType="1"/>
          </p:cNvSpPr>
          <p:nvPr/>
        </p:nvSpPr>
        <p:spPr bwMode="auto">
          <a:xfrm>
            <a:off x="6629400" y="4800600"/>
            <a:ext cx="304800" cy="0"/>
          </a:xfrm>
          <a:prstGeom prst="line">
            <a:avLst/>
          </a:prstGeom>
          <a:noFill/>
          <a:ln w="9525">
            <a:solidFill>
              <a:schemeClr val="tx1"/>
            </a:solidFill>
            <a:round/>
            <a:headEnd/>
            <a:tailEnd type="oval" w="med" len="med"/>
          </a:ln>
          <a:effectLst/>
        </p:spPr>
        <p:txBody>
          <a:bodyPr/>
          <a:lstStyle/>
          <a:p>
            <a:endParaRPr lang="en-US"/>
          </a:p>
        </p:txBody>
      </p:sp>
      <p:sp>
        <p:nvSpPr>
          <p:cNvPr id="34" name="Text Box 32"/>
          <p:cNvSpPr txBox="1">
            <a:spLocks noChangeArrowheads="1"/>
          </p:cNvSpPr>
          <p:nvPr/>
        </p:nvSpPr>
        <p:spPr bwMode="auto">
          <a:xfrm>
            <a:off x="6934200" y="5486400"/>
            <a:ext cx="1828800" cy="641350"/>
          </a:xfrm>
          <a:prstGeom prst="rect">
            <a:avLst/>
          </a:prstGeom>
          <a:gradFill rotWithShape="1">
            <a:gsLst>
              <a:gs pos="0">
                <a:schemeClr val="bg1">
                  <a:alpha val="75999"/>
                </a:schemeClr>
              </a:gs>
              <a:gs pos="100000">
                <a:srgbClr val="99CCFF"/>
              </a:gs>
            </a:gsLst>
            <a:lin ang="0" scaled="1"/>
          </a:gradFill>
          <a:ln w="9525">
            <a:noFill/>
            <a:miter lim="800000"/>
            <a:headEnd/>
            <a:tailEnd/>
          </a:ln>
          <a:effectLst/>
        </p:spPr>
        <p:txBody>
          <a:bodyPr>
            <a:spAutoFit/>
          </a:bodyPr>
          <a:lstStyle/>
          <a:p>
            <a:pPr>
              <a:spcBef>
                <a:spcPct val="50000"/>
              </a:spcBef>
            </a:pPr>
            <a:r>
              <a:rPr lang="en-US"/>
              <a:t>Hydrogen bonding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85800"/>
          </a:xfrm>
        </p:spPr>
        <p:txBody>
          <a:bodyPr>
            <a:normAutofit/>
          </a:bodyPr>
          <a:lstStyle/>
          <a:p>
            <a:r>
              <a:rPr lang="en-US" sz="3600" b="1" u="sng" dirty="0" smtClean="0">
                <a:solidFill>
                  <a:srgbClr val="990099"/>
                </a:solidFill>
              </a:rPr>
              <a:t>BASIC CONCEPTS OF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9</a:t>
            </a:fld>
            <a:endParaRPr lang="en-US" dirty="0"/>
          </a:p>
        </p:txBody>
      </p:sp>
      <p:graphicFrame>
        <p:nvGraphicFramePr>
          <p:cNvPr id="35" name="Diagram 34"/>
          <p:cNvGraphicFramePr/>
          <p:nvPr/>
        </p:nvGraphicFramePr>
        <p:xfrm>
          <a:off x="457200" y="762000"/>
          <a:ext cx="8382000"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Rectangle 36"/>
          <p:cNvSpPr/>
          <p:nvPr/>
        </p:nvSpPr>
        <p:spPr bwMode="auto">
          <a:xfrm>
            <a:off x="-6991" y="5425440"/>
            <a:ext cx="9150991" cy="1051560"/>
          </a:xfrm>
          <a:prstGeom prst="rect">
            <a:avLst/>
          </a:prstGeom>
          <a:solidFill>
            <a:srgbClr val="993366"/>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lvl="0" algn="ctr">
              <a:buNone/>
            </a:pPr>
            <a:r>
              <a:rPr lang="en-US" sz="2200" b="1" dirty="0" smtClean="0">
                <a:solidFill>
                  <a:schemeClr val="bg2"/>
                </a:solidFill>
              </a:rPr>
              <a:t>Therefore an adhesive with low surface tension low contact angle and low </a:t>
            </a:r>
            <a:r>
              <a:rPr lang="en-US" sz="2200" b="1" dirty="0" err="1" smtClean="0">
                <a:solidFill>
                  <a:schemeClr val="bg2"/>
                </a:solidFill>
              </a:rPr>
              <a:t>viscocity</a:t>
            </a:r>
            <a:r>
              <a:rPr lang="en-US" sz="2200" b="1" dirty="0" smtClean="0">
                <a:solidFill>
                  <a:schemeClr val="bg2"/>
                </a:solidFill>
              </a:rPr>
              <a:t> is preferred</a:t>
            </a:r>
            <a:endParaRPr lang="en-US" sz="3200" b="1" dirty="0" smtClean="0">
              <a:solidFill>
                <a:schemeClr val="bg2"/>
              </a:solidFill>
            </a:endParaRPr>
          </a:p>
        </p:txBody>
      </p:sp>
      <p:pic>
        <p:nvPicPr>
          <p:cNvPr id="8" name="Object 5"/>
          <p:cNvPicPr>
            <a:picLocks noChangeArrowheads="1"/>
          </p:cNvPicPr>
          <p:nvPr/>
        </p:nvPicPr>
        <p:blipFill>
          <a:blip r:embed="rId7" cstate="print"/>
          <a:srcRect l="-1463" t="-247" r="-732" b="-2370"/>
          <a:stretch>
            <a:fillRect/>
          </a:stretch>
        </p:blipFill>
        <p:spPr bwMode="auto">
          <a:xfrm>
            <a:off x="1828800" y="1981200"/>
            <a:ext cx="5943600" cy="2111375"/>
          </a:xfrm>
          <a:prstGeom prst="rect">
            <a:avLst/>
          </a:prstGeom>
          <a:solidFill>
            <a:srgbClr val="002060"/>
          </a:solidFill>
          <a:ln w="9525">
            <a:noFill/>
            <a:miter lim="800000"/>
            <a:headEnd/>
            <a:tailEnd/>
          </a:ln>
        </p:spPr>
      </p:pic>
      <p:pic>
        <p:nvPicPr>
          <p:cNvPr id="9" name="Picture 4"/>
          <p:cNvPicPr>
            <a:picLocks noChangeAspect="1" noChangeArrowheads="1"/>
          </p:cNvPicPr>
          <p:nvPr/>
        </p:nvPicPr>
        <p:blipFill>
          <a:blip r:embed="rId8">
            <a:lum bright="30000" contrast="30000"/>
          </a:blip>
          <a:srcRect/>
          <a:stretch>
            <a:fillRect/>
          </a:stretch>
        </p:blipFill>
        <p:spPr bwMode="auto">
          <a:xfrm>
            <a:off x="1143000" y="609600"/>
            <a:ext cx="6958013" cy="50175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6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33400"/>
          </a:xfrm>
        </p:spPr>
        <p:txBody>
          <a:bodyPr>
            <a:normAutofit fontScale="90000"/>
          </a:bodyPr>
          <a:lstStyle/>
          <a:p>
            <a:r>
              <a:rPr lang="en-US" sz="3600" b="1" u="sng" dirty="0" smtClean="0">
                <a:solidFill>
                  <a:srgbClr val="990099"/>
                </a:solidFill>
              </a:rPr>
              <a:t>BASIC CONCEPTS OF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10</a:t>
            </a:fld>
            <a:endParaRPr lang="en-US" dirty="0"/>
          </a:p>
        </p:txBody>
      </p:sp>
      <p:grpSp>
        <p:nvGrpSpPr>
          <p:cNvPr id="5" name="Group 25"/>
          <p:cNvGrpSpPr>
            <a:grpSpLocks/>
          </p:cNvGrpSpPr>
          <p:nvPr/>
        </p:nvGrpSpPr>
        <p:grpSpPr bwMode="auto">
          <a:xfrm>
            <a:off x="1371600" y="2362200"/>
            <a:ext cx="7180261" cy="2946400"/>
            <a:chOff x="881" y="1485"/>
            <a:chExt cx="4523" cy="1856"/>
          </a:xfrm>
        </p:grpSpPr>
        <p:sp>
          <p:nvSpPr>
            <p:cNvPr id="7" name="Rectangle 2"/>
            <p:cNvSpPr>
              <a:spLocks noChangeArrowheads="1"/>
            </p:cNvSpPr>
            <p:nvPr/>
          </p:nvSpPr>
          <p:spPr bwMode="auto">
            <a:xfrm>
              <a:off x="2069" y="2030"/>
              <a:ext cx="1000" cy="1311"/>
            </a:xfrm>
            <a:prstGeom prst="rect">
              <a:avLst/>
            </a:prstGeom>
            <a:solidFill>
              <a:schemeClr val="accent1"/>
            </a:solidFill>
            <a:ln w="9525">
              <a:solidFill>
                <a:schemeClr val="tx1"/>
              </a:solidFill>
              <a:miter lim="800000"/>
              <a:headEnd/>
              <a:tailEnd/>
            </a:ln>
          </p:spPr>
          <p:txBody>
            <a:bodyPr wrap="none" anchor="ctr"/>
            <a:lstStyle/>
            <a:p>
              <a:endParaRPr lang="en-US">
                <a:latin typeface="Calibri" pitchFamily="34" charset="0"/>
              </a:endParaRPr>
            </a:p>
          </p:txBody>
        </p:sp>
        <p:sp>
          <p:nvSpPr>
            <p:cNvPr id="8" name="Text Box 4"/>
            <p:cNvSpPr txBox="1">
              <a:spLocks noChangeArrowheads="1"/>
            </p:cNvSpPr>
            <p:nvPr/>
          </p:nvSpPr>
          <p:spPr bwMode="auto">
            <a:xfrm>
              <a:off x="881" y="2597"/>
              <a:ext cx="739" cy="213"/>
            </a:xfrm>
            <a:prstGeom prst="rect">
              <a:avLst/>
            </a:prstGeom>
            <a:noFill/>
            <a:ln w="9525">
              <a:solidFill>
                <a:schemeClr val="bg1"/>
              </a:solidFill>
              <a:miter lim="800000"/>
              <a:headEnd/>
              <a:tailEnd/>
            </a:ln>
          </p:spPr>
          <p:txBody>
            <a:bodyPr wrap="none">
              <a:spAutoFit/>
            </a:bodyPr>
            <a:lstStyle/>
            <a:p>
              <a:r>
                <a:rPr lang="en-US" sz="1600" b="1" dirty="0" err="1"/>
                <a:t>Adherend</a:t>
              </a:r>
              <a:r>
                <a:rPr lang="en-US" sz="1600" b="1" dirty="0"/>
                <a:t> 1</a:t>
              </a:r>
            </a:p>
          </p:txBody>
        </p:sp>
        <p:sp>
          <p:nvSpPr>
            <p:cNvPr id="9" name="Text Box 5"/>
            <p:cNvSpPr txBox="1">
              <a:spLocks noChangeArrowheads="1"/>
            </p:cNvSpPr>
            <p:nvPr/>
          </p:nvSpPr>
          <p:spPr bwMode="auto">
            <a:xfrm>
              <a:off x="2179" y="2597"/>
              <a:ext cx="748" cy="213"/>
            </a:xfrm>
            <a:prstGeom prst="rect">
              <a:avLst/>
            </a:prstGeom>
            <a:noFill/>
            <a:ln w="9525">
              <a:solidFill>
                <a:schemeClr val="bg1"/>
              </a:solidFill>
              <a:miter lim="800000"/>
              <a:headEnd/>
              <a:tailEnd/>
            </a:ln>
          </p:spPr>
          <p:txBody>
            <a:bodyPr wrap="none">
              <a:spAutoFit/>
            </a:bodyPr>
            <a:lstStyle/>
            <a:p>
              <a:r>
                <a:rPr lang="en-US" sz="1600" b="1" dirty="0" err="1"/>
                <a:t>Adherend</a:t>
              </a:r>
              <a:r>
                <a:rPr lang="en-US" sz="1600" b="1" dirty="0"/>
                <a:t> 2</a:t>
              </a:r>
            </a:p>
          </p:txBody>
        </p:sp>
        <p:sp>
          <p:nvSpPr>
            <p:cNvPr id="10" name="Text Box 6"/>
            <p:cNvSpPr txBox="1">
              <a:spLocks noChangeArrowheads="1"/>
            </p:cNvSpPr>
            <p:nvPr/>
          </p:nvSpPr>
          <p:spPr bwMode="auto">
            <a:xfrm>
              <a:off x="2002" y="1485"/>
              <a:ext cx="1095" cy="325"/>
            </a:xfrm>
            <a:prstGeom prst="rect">
              <a:avLst/>
            </a:prstGeom>
            <a:noFill/>
            <a:ln w="9525">
              <a:noFill/>
              <a:miter lim="800000"/>
              <a:headEnd/>
              <a:tailEnd/>
            </a:ln>
          </p:spPr>
          <p:txBody>
            <a:bodyPr wrap="none">
              <a:spAutoFit/>
            </a:bodyPr>
            <a:lstStyle/>
            <a:p>
              <a:pPr algn="ctr">
                <a:lnSpc>
                  <a:spcPct val="85000"/>
                </a:lnSpc>
              </a:pPr>
              <a:r>
                <a:rPr lang="en-US" sz="1600" b="1" dirty="0"/>
                <a:t>Adhesive System</a:t>
              </a:r>
            </a:p>
            <a:p>
              <a:pPr algn="ctr">
                <a:lnSpc>
                  <a:spcPct val="85000"/>
                </a:lnSpc>
              </a:pPr>
              <a:r>
                <a:rPr lang="en-US" sz="1600" b="1" dirty="0"/>
                <a:t>or </a:t>
              </a:r>
              <a:r>
                <a:rPr lang="en-US" sz="1600" b="1" dirty="0" err="1"/>
                <a:t>Luting</a:t>
              </a:r>
              <a:r>
                <a:rPr lang="en-US" sz="1600" b="1" dirty="0"/>
                <a:t> Cement</a:t>
              </a:r>
            </a:p>
          </p:txBody>
        </p:sp>
        <p:sp>
          <p:nvSpPr>
            <p:cNvPr id="11" name="Freeform 7"/>
            <p:cNvSpPr>
              <a:spLocks/>
            </p:cNvSpPr>
            <p:nvPr/>
          </p:nvSpPr>
          <p:spPr bwMode="auto">
            <a:xfrm>
              <a:off x="1825" y="2027"/>
              <a:ext cx="228" cy="1308"/>
            </a:xfrm>
            <a:custGeom>
              <a:avLst/>
              <a:gdLst>
                <a:gd name="T0" fmla="*/ 124 w 228"/>
                <a:gd name="T1" fmla="*/ 0 h 1308"/>
                <a:gd name="T2" fmla="*/ 124 w 228"/>
                <a:gd name="T3" fmla="*/ 36 h 1308"/>
                <a:gd name="T4" fmla="*/ 132 w 228"/>
                <a:gd name="T5" fmla="*/ 80 h 1308"/>
                <a:gd name="T6" fmla="*/ 100 w 228"/>
                <a:gd name="T7" fmla="*/ 113 h 1308"/>
                <a:gd name="T8" fmla="*/ 76 w 228"/>
                <a:gd name="T9" fmla="*/ 117 h 1308"/>
                <a:gd name="T10" fmla="*/ 52 w 228"/>
                <a:gd name="T11" fmla="*/ 117 h 1308"/>
                <a:gd name="T12" fmla="*/ 56 w 228"/>
                <a:gd name="T13" fmla="*/ 197 h 1308"/>
                <a:gd name="T14" fmla="*/ 88 w 228"/>
                <a:gd name="T15" fmla="*/ 221 h 1308"/>
                <a:gd name="T16" fmla="*/ 92 w 228"/>
                <a:gd name="T17" fmla="*/ 254 h 1308"/>
                <a:gd name="T18" fmla="*/ 92 w 228"/>
                <a:gd name="T19" fmla="*/ 290 h 1308"/>
                <a:gd name="T20" fmla="*/ 88 w 228"/>
                <a:gd name="T21" fmla="*/ 318 h 1308"/>
                <a:gd name="T22" fmla="*/ 52 w 228"/>
                <a:gd name="T23" fmla="*/ 330 h 1308"/>
                <a:gd name="T24" fmla="*/ 12 w 228"/>
                <a:gd name="T25" fmla="*/ 330 h 1308"/>
                <a:gd name="T26" fmla="*/ 0 w 228"/>
                <a:gd name="T27" fmla="*/ 362 h 1308"/>
                <a:gd name="T28" fmla="*/ 20 w 228"/>
                <a:gd name="T29" fmla="*/ 390 h 1308"/>
                <a:gd name="T30" fmla="*/ 64 w 228"/>
                <a:gd name="T31" fmla="*/ 419 h 1308"/>
                <a:gd name="T32" fmla="*/ 80 w 228"/>
                <a:gd name="T33" fmla="*/ 459 h 1308"/>
                <a:gd name="T34" fmla="*/ 108 w 228"/>
                <a:gd name="T35" fmla="*/ 475 h 1308"/>
                <a:gd name="T36" fmla="*/ 132 w 228"/>
                <a:gd name="T37" fmla="*/ 499 h 1308"/>
                <a:gd name="T38" fmla="*/ 120 w 228"/>
                <a:gd name="T39" fmla="*/ 535 h 1308"/>
                <a:gd name="T40" fmla="*/ 100 w 228"/>
                <a:gd name="T41" fmla="*/ 563 h 1308"/>
                <a:gd name="T42" fmla="*/ 76 w 228"/>
                <a:gd name="T43" fmla="*/ 592 h 1308"/>
                <a:gd name="T44" fmla="*/ 64 w 228"/>
                <a:gd name="T45" fmla="*/ 624 h 1308"/>
                <a:gd name="T46" fmla="*/ 64 w 228"/>
                <a:gd name="T47" fmla="*/ 664 h 1308"/>
                <a:gd name="T48" fmla="*/ 72 w 228"/>
                <a:gd name="T49" fmla="*/ 704 h 1308"/>
                <a:gd name="T50" fmla="*/ 76 w 228"/>
                <a:gd name="T51" fmla="*/ 749 h 1308"/>
                <a:gd name="T52" fmla="*/ 76 w 228"/>
                <a:gd name="T53" fmla="*/ 813 h 1308"/>
                <a:gd name="T54" fmla="*/ 76 w 228"/>
                <a:gd name="T55" fmla="*/ 857 h 1308"/>
                <a:gd name="T56" fmla="*/ 76 w 228"/>
                <a:gd name="T57" fmla="*/ 881 h 1308"/>
                <a:gd name="T58" fmla="*/ 56 w 228"/>
                <a:gd name="T59" fmla="*/ 910 h 1308"/>
                <a:gd name="T60" fmla="*/ 64 w 228"/>
                <a:gd name="T61" fmla="*/ 946 h 1308"/>
                <a:gd name="T62" fmla="*/ 88 w 228"/>
                <a:gd name="T63" fmla="*/ 970 h 1308"/>
                <a:gd name="T64" fmla="*/ 100 w 228"/>
                <a:gd name="T65" fmla="*/ 1002 h 1308"/>
                <a:gd name="T66" fmla="*/ 104 w 228"/>
                <a:gd name="T67" fmla="*/ 1042 h 1308"/>
                <a:gd name="T68" fmla="*/ 112 w 228"/>
                <a:gd name="T69" fmla="*/ 1075 h 1308"/>
                <a:gd name="T70" fmla="*/ 104 w 228"/>
                <a:gd name="T71" fmla="*/ 1099 h 1308"/>
                <a:gd name="T72" fmla="*/ 76 w 228"/>
                <a:gd name="T73" fmla="*/ 1123 h 1308"/>
                <a:gd name="T74" fmla="*/ 60 w 228"/>
                <a:gd name="T75" fmla="*/ 1155 h 1308"/>
                <a:gd name="T76" fmla="*/ 48 w 228"/>
                <a:gd name="T77" fmla="*/ 1195 h 1308"/>
                <a:gd name="T78" fmla="*/ 44 w 228"/>
                <a:gd name="T79" fmla="*/ 1219 h 1308"/>
                <a:gd name="T80" fmla="*/ 56 w 228"/>
                <a:gd name="T81" fmla="*/ 1272 h 1308"/>
                <a:gd name="T82" fmla="*/ 76 w 228"/>
                <a:gd name="T83" fmla="*/ 1308 h 1308"/>
                <a:gd name="T84" fmla="*/ 228 w 228"/>
                <a:gd name="T85" fmla="*/ 1308 h 1308"/>
                <a:gd name="T86" fmla="*/ 228 w 228"/>
                <a:gd name="T87" fmla="*/ 0 h 1308"/>
                <a:gd name="T88" fmla="*/ 124 w 228"/>
                <a:gd name="T89" fmla="*/ 0 h 1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8"/>
                <a:gd name="T136" fmla="*/ 0 h 1308"/>
                <a:gd name="T137" fmla="*/ 228 w 228"/>
                <a:gd name="T138" fmla="*/ 1308 h 130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8" h="1308">
                  <a:moveTo>
                    <a:pt x="124" y="0"/>
                  </a:moveTo>
                  <a:lnTo>
                    <a:pt x="124" y="36"/>
                  </a:lnTo>
                  <a:lnTo>
                    <a:pt x="132" y="80"/>
                  </a:lnTo>
                  <a:lnTo>
                    <a:pt x="100" y="113"/>
                  </a:lnTo>
                  <a:lnTo>
                    <a:pt x="76" y="117"/>
                  </a:lnTo>
                  <a:lnTo>
                    <a:pt x="52" y="117"/>
                  </a:lnTo>
                  <a:lnTo>
                    <a:pt x="56" y="197"/>
                  </a:lnTo>
                  <a:lnTo>
                    <a:pt x="88" y="221"/>
                  </a:lnTo>
                  <a:lnTo>
                    <a:pt x="92" y="254"/>
                  </a:lnTo>
                  <a:lnTo>
                    <a:pt x="92" y="290"/>
                  </a:lnTo>
                  <a:lnTo>
                    <a:pt x="88" y="318"/>
                  </a:lnTo>
                  <a:lnTo>
                    <a:pt x="52" y="330"/>
                  </a:lnTo>
                  <a:lnTo>
                    <a:pt x="12" y="330"/>
                  </a:lnTo>
                  <a:lnTo>
                    <a:pt x="0" y="362"/>
                  </a:lnTo>
                  <a:lnTo>
                    <a:pt x="20" y="390"/>
                  </a:lnTo>
                  <a:lnTo>
                    <a:pt x="64" y="419"/>
                  </a:lnTo>
                  <a:lnTo>
                    <a:pt x="80" y="459"/>
                  </a:lnTo>
                  <a:lnTo>
                    <a:pt x="108" y="475"/>
                  </a:lnTo>
                  <a:lnTo>
                    <a:pt x="132" y="499"/>
                  </a:lnTo>
                  <a:lnTo>
                    <a:pt x="120" y="535"/>
                  </a:lnTo>
                  <a:lnTo>
                    <a:pt x="100" y="563"/>
                  </a:lnTo>
                  <a:lnTo>
                    <a:pt x="76" y="592"/>
                  </a:lnTo>
                  <a:lnTo>
                    <a:pt x="64" y="624"/>
                  </a:lnTo>
                  <a:lnTo>
                    <a:pt x="64" y="664"/>
                  </a:lnTo>
                  <a:lnTo>
                    <a:pt x="72" y="704"/>
                  </a:lnTo>
                  <a:lnTo>
                    <a:pt x="76" y="749"/>
                  </a:lnTo>
                  <a:lnTo>
                    <a:pt x="76" y="813"/>
                  </a:lnTo>
                  <a:lnTo>
                    <a:pt x="76" y="857"/>
                  </a:lnTo>
                  <a:lnTo>
                    <a:pt x="76" y="881"/>
                  </a:lnTo>
                  <a:lnTo>
                    <a:pt x="56" y="910"/>
                  </a:lnTo>
                  <a:lnTo>
                    <a:pt x="64" y="946"/>
                  </a:lnTo>
                  <a:lnTo>
                    <a:pt x="88" y="970"/>
                  </a:lnTo>
                  <a:lnTo>
                    <a:pt x="100" y="1002"/>
                  </a:lnTo>
                  <a:lnTo>
                    <a:pt x="104" y="1042"/>
                  </a:lnTo>
                  <a:lnTo>
                    <a:pt x="112" y="1075"/>
                  </a:lnTo>
                  <a:lnTo>
                    <a:pt x="104" y="1099"/>
                  </a:lnTo>
                  <a:lnTo>
                    <a:pt x="76" y="1123"/>
                  </a:lnTo>
                  <a:lnTo>
                    <a:pt x="60" y="1155"/>
                  </a:lnTo>
                  <a:lnTo>
                    <a:pt x="48" y="1195"/>
                  </a:lnTo>
                  <a:lnTo>
                    <a:pt x="44" y="1219"/>
                  </a:lnTo>
                  <a:lnTo>
                    <a:pt x="56" y="1272"/>
                  </a:lnTo>
                  <a:lnTo>
                    <a:pt x="76" y="1308"/>
                  </a:lnTo>
                  <a:lnTo>
                    <a:pt x="228" y="1308"/>
                  </a:lnTo>
                  <a:lnTo>
                    <a:pt x="228" y="0"/>
                  </a:lnTo>
                  <a:lnTo>
                    <a:pt x="124" y="0"/>
                  </a:lnTo>
                  <a:close/>
                </a:path>
              </a:pathLst>
            </a:custGeom>
            <a:solidFill>
              <a:srgbClr val="FFFF00"/>
            </a:solidFill>
            <a:ln w="9525">
              <a:solidFill>
                <a:schemeClr val="tx1"/>
              </a:solidFill>
              <a:round/>
              <a:headEnd/>
              <a:tailEnd/>
            </a:ln>
          </p:spPr>
          <p:txBody>
            <a:bodyPr wrap="none" anchor="ctr"/>
            <a:lstStyle/>
            <a:p>
              <a:endParaRPr lang="en-US"/>
            </a:p>
          </p:txBody>
        </p:sp>
        <p:sp>
          <p:nvSpPr>
            <p:cNvPr id="12" name="Line 11"/>
            <p:cNvSpPr>
              <a:spLocks noChangeShapeType="1"/>
            </p:cNvSpPr>
            <p:nvPr/>
          </p:nvSpPr>
          <p:spPr bwMode="auto">
            <a:xfrm>
              <a:off x="1636" y="2223"/>
              <a:ext cx="200" cy="3"/>
            </a:xfrm>
            <a:prstGeom prst="line">
              <a:avLst/>
            </a:prstGeom>
            <a:noFill/>
            <a:ln w="25400">
              <a:solidFill>
                <a:srgbClr val="FF0000"/>
              </a:solidFill>
              <a:round/>
              <a:headEnd/>
              <a:tailEnd type="triangle" w="med" len="med"/>
            </a:ln>
          </p:spPr>
          <p:txBody>
            <a:bodyPr wrap="none" anchor="ctr"/>
            <a:lstStyle/>
            <a:p>
              <a:endParaRPr lang="en-US"/>
            </a:p>
          </p:txBody>
        </p:sp>
        <p:sp>
          <p:nvSpPr>
            <p:cNvPr id="13" name="Line 12"/>
            <p:cNvSpPr>
              <a:spLocks noChangeShapeType="1"/>
            </p:cNvSpPr>
            <p:nvPr/>
          </p:nvSpPr>
          <p:spPr bwMode="auto">
            <a:xfrm flipH="1">
              <a:off x="2081" y="2238"/>
              <a:ext cx="209" cy="7"/>
            </a:xfrm>
            <a:prstGeom prst="line">
              <a:avLst/>
            </a:prstGeom>
            <a:noFill/>
            <a:ln w="25400">
              <a:solidFill>
                <a:srgbClr val="FF0000"/>
              </a:solidFill>
              <a:round/>
              <a:headEnd/>
              <a:tailEnd type="triangle" w="med" len="med"/>
            </a:ln>
          </p:spPr>
          <p:txBody>
            <a:bodyPr wrap="none" anchor="ctr"/>
            <a:lstStyle/>
            <a:p>
              <a:endParaRPr lang="en-US"/>
            </a:p>
          </p:txBody>
        </p:sp>
        <p:sp>
          <p:nvSpPr>
            <p:cNvPr id="14" name="Text Box 13"/>
            <p:cNvSpPr txBox="1">
              <a:spLocks noChangeArrowheads="1"/>
            </p:cNvSpPr>
            <p:nvPr/>
          </p:nvSpPr>
          <p:spPr bwMode="auto">
            <a:xfrm>
              <a:off x="2282" y="2123"/>
              <a:ext cx="701" cy="213"/>
            </a:xfrm>
            <a:prstGeom prst="rect">
              <a:avLst/>
            </a:prstGeom>
            <a:noFill/>
            <a:ln w="9525">
              <a:noFill/>
              <a:miter lim="800000"/>
              <a:headEnd/>
              <a:tailEnd/>
            </a:ln>
          </p:spPr>
          <p:txBody>
            <a:bodyPr wrap="none">
              <a:spAutoFit/>
            </a:bodyPr>
            <a:lstStyle/>
            <a:p>
              <a:r>
                <a:rPr lang="en-US" sz="1600" b="1" dirty="0"/>
                <a:t>Interface 2</a:t>
              </a:r>
            </a:p>
          </p:txBody>
        </p:sp>
        <p:sp>
          <p:nvSpPr>
            <p:cNvPr id="15" name="Text Box 14"/>
            <p:cNvSpPr txBox="1">
              <a:spLocks noChangeArrowheads="1"/>
            </p:cNvSpPr>
            <p:nvPr/>
          </p:nvSpPr>
          <p:spPr bwMode="auto">
            <a:xfrm>
              <a:off x="890" y="2123"/>
              <a:ext cx="692" cy="213"/>
            </a:xfrm>
            <a:prstGeom prst="rect">
              <a:avLst/>
            </a:prstGeom>
            <a:noFill/>
            <a:ln w="9525">
              <a:noFill/>
              <a:miter lim="800000"/>
              <a:headEnd/>
              <a:tailEnd/>
            </a:ln>
          </p:spPr>
          <p:txBody>
            <a:bodyPr wrap="none">
              <a:spAutoFit/>
            </a:bodyPr>
            <a:lstStyle/>
            <a:p>
              <a:r>
                <a:rPr lang="en-US" sz="1600" b="1" dirty="0"/>
                <a:t>Interface 1</a:t>
              </a:r>
            </a:p>
          </p:txBody>
        </p:sp>
        <p:sp>
          <p:nvSpPr>
            <p:cNvPr id="16" name="Line 15"/>
            <p:cNvSpPr>
              <a:spLocks noChangeShapeType="1"/>
            </p:cNvSpPr>
            <p:nvPr/>
          </p:nvSpPr>
          <p:spPr bwMode="auto">
            <a:xfrm flipH="1">
              <a:off x="2012" y="1773"/>
              <a:ext cx="77" cy="282"/>
            </a:xfrm>
            <a:prstGeom prst="line">
              <a:avLst/>
            </a:prstGeom>
            <a:noFill/>
            <a:ln w="25400">
              <a:solidFill>
                <a:srgbClr val="FF0000"/>
              </a:solidFill>
              <a:round/>
              <a:headEnd/>
              <a:tailEnd type="triangle" w="med" len="med"/>
            </a:ln>
          </p:spPr>
          <p:txBody>
            <a:bodyPr wrap="none" anchor="ctr"/>
            <a:lstStyle/>
            <a:p>
              <a:endParaRPr lang="en-US"/>
            </a:p>
          </p:txBody>
        </p:sp>
        <p:sp>
          <p:nvSpPr>
            <p:cNvPr id="17" name="Text Box 23"/>
            <p:cNvSpPr txBox="1">
              <a:spLocks noChangeArrowheads="1"/>
            </p:cNvSpPr>
            <p:nvPr/>
          </p:nvSpPr>
          <p:spPr bwMode="auto">
            <a:xfrm>
              <a:off x="3920" y="2218"/>
              <a:ext cx="1484" cy="679"/>
            </a:xfrm>
            <a:prstGeom prst="rect">
              <a:avLst/>
            </a:prstGeom>
            <a:noFill/>
            <a:ln w="9525">
              <a:noFill/>
              <a:miter lim="800000"/>
              <a:headEnd/>
              <a:tailEnd/>
            </a:ln>
          </p:spPr>
          <p:txBody>
            <a:bodyPr wrap="none">
              <a:spAutoFit/>
            </a:bodyPr>
            <a:lstStyle/>
            <a:p>
              <a:r>
                <a:rPr lang="en-US" sz="3200" b="1" dirty="0" smtClean="0"/>
                <a:t>ADHESIVE</a:t>
              </a:r>
            </a:p>
            <a:p>
              <a:r>
                <a:rPr lang="en-US" sz="3200" b="1" dirty="0" smtClean="0"/>
                <a:t>JOINT</a:t>
              </a:r>
              <a:endParaRPr lang="en-US" sz="3200" b="1" dirty="0"/>
            </a:p>
          </p:txBody>
        </p:sp>
      </p:grpSp>
      <p:grpSp>
        <p:nvGrpSpPr>
          <p:cNvPr id="18" name="Group 24"/>
          <p:cNvGrpSpPr>
            <a:grpSpLocks/>
          </p:cNvGrpSpPr>
          <p:nvPr/>
        </p:nvGrpSpPr>
        <p:grpSpPr bwMode="auto">
          <a:xfrm>
            <a:off x="574675" y="5181594"/>
            <a:ext cx="6180138" cy="1620835"/>
            <a:chOff x="362" y="3264"/>
            <a:chExt cx="3893" cy="1021"/>
          </a:xfrm>
        </p:grpSpPr>
        <p:sp>
          <p:nvSpPr>
            <p:cNvPr id="19" name="Text Box 8"/>
            <p:cNvSpPr txBox="1">
              <a:spLocks noChangeArrowheads="1"/>
            </p:cNvSpPr>
            <p:nvPr/>
          </p:nvSpPr>
          <p:spPr bwMode="auto">
            <a:xfrm>
              <a:off x="362" y="3264"/>
              <a:ext cx="1427" cy="721"/>
            </a:xfrm>
            <a:prstGeom prst="rect">
              <a:avLst/>
            </a:prstGeom>
            <a:noFill/>
            <a:ln w="9525">
              <a:noFill/>
              <a:miter lim="800000"/>
              <a:headEnd/>
              <a:tailEnd/>
            </a:ln>
          </p:spPr>
          <p:txBody>
            <a:bodyPr wrap="none">
              <a:spAutoFit/>
            </a:bodyPr>
            <a:lstStyle/>
            <a:p>
              <a:pPr algn="r">
                <a:lnSpc>
                  <a:spcPct val="85000"/>
                </a:lnSpc>
              </a:pPr>
              <a:r>
                <a:rPr lang="en-US" sz="1600" b="1" dirty="0">
                  <a:solidFill>
                    <a:schemeClr val="accent2">
                      <a:lumMod val="75000"/>
                    </a:schemeClr>
                  </a:solidFill>
                </a:rPr>
                <a:t>ENAMEL, DENTIN &gt;</a:t>
              </a:r>
            </a:p>
            <a:p>
              <a:pPr algn="r">
                <a:lnSpc>
                  <a:spcPct val="85000"/>
                </a:lnSpc>
              </a:pPr>
              <a:r>
                <a:rPr lang="en-US" sz="1600" b="1" dirty="0">
                  <a:solidFill>
                    <a:schemeClr val="accent2">
                      <a:lumMod val="75000"/>
                    </a:schemeClr>
                  </a:solidFill>
                </a:rPr>
                <a:t>Liner, Base, Cement &gt;</a:t>
              </a:r>
            </a:p>
            <a:p>
              <a:pPr algn="r">
                <a:lnSpc>
                  <a:spcPct val="85000"/>
                </a:lnSpc>
              </a:pPr>
              <a:r>
                <a:rPr lang="en-US" sz="1600" b="1" dirty="0">
                  <a:solidFill>
                    <a:schemeClr val="accent2">
                      <a:lumMod val="75000"/>
                    </a:schemeClr>
                  </a:solidFill>
                </a:rPr>
                <a:t>Post and Core &gt;</a:t>
              </a:r>
            </a:p>
            <a:p>
              <a:pPr algn="r">
                <a:lnSpc>
                  <a:spcPct val="85000"/>
                </a:lnSpc>
              </a:pPr>
              <a:r>
                <a:rPr lang="en-US" sz="1600" b="1" dirty="0">
                  <a:solidFill>
                    <a:schemeClr val="accent2">
                      <a:lumMod val="75000"/>
                    </a:schemeClr>
                  </a:solidFill>
                </a:rPr>
                <a:t>Dental Amalgam &gt;</a:t>
              </a:r>
            </a:p>
            <a:p>
              <a:pPr algn="r">
                <a:lnSpc>
                  <a:spcPct val="85000"/>
                </a:lnSpc>
              </a:pPr>
              <a:r>
                <a:rPr lang="en-US" sz="1600" b="1" dirty="0">
                  <a:solidFill>
                    <a:schemeClr val="accent2">
                      <a:lumMod val="75000"/>
                    </a:schemeClr>
                  </a:solidFill>
                </a:rPr>
                <a:t>Implant &gt;</a:t>
              </a:r>
            </a:p>
          </p:txBody>
        </p:sp>
        <p:sp>
          <p:nvSpPr>
            <p:cNvPr id="20" name="Text Box 9"/>
            <p:cNvSpPr txBox="1">
              <a:spLocks noChangeArrowheads="1"/>
            </p:cNvSpPr>
            <p:nvPr/>
          </p:nvSpPr>
          <p:spPr bwMode="auto">
            <a:xfrm>
              <a:off x="2106" y="3433"/>
              <a:ext cx="2149" cy="852"/>
            </a:xfrm>
            <a:prstGeom prst="rect">
              <a:avLst/>
            </a:prstGeom>
            <a:noFill/>
            <a:ln w="9525">
              <a:noFill/>
              <a:miter lim="800000"/>
              <a:headEnd/>
              <a:tailEnd/>
            </a:ln>
          </p:spPr>
          <p:txBody>
            <a:bodyPr wrap="none">
              <a:spAutoFit/>
            </a:bodyPr>
            <a:lstStyle/>
            <a:p>
              <a:pPr>
                <a:lnSpc>
                  <a:spcPct val="85000"/>
                </a:lnSpc>
              </a:pPr>
              <a:r>
                <a:rPr lang="en-US" sz="1600" b="1" dirty="0">
                  <a:solidFill>
                    <a:srgbClr val="660066"/>
                  </a:solidFill>
                </a:rPr>
                <a:t>&lt; </a:t>
              </a:r>
              <a:r>
                <a:rPr lang="en-US" sz="1600" b="1" dirty="0" smtClean="0">
                  <a:solidFill>
                    <a:srgbClr val="660066"/>
                  </a:solidFill>
                </a:rPr>
                <a:t>Pit and fissure sealant</a:t>
              </a:r>
            </a:p>
            <a:p>
              <a:pPr>
                <a:lnSpc>
                  <a:spcPct val="85000"/>
                </a:lnSpc>
              </a:pPr>
              <a:r>
                <a:rPr lang="en-US" sz="1600" b="1" dirty="0" smtClean="0">
                  <a:solidFill>
                    <a:srgbClr val="660066"/>
                  </a:solidFill>
                </a:rPr>
                <a:t>&lt;Composite</a:t>
              </a:r>
              <a:r>
                <a:rPr lang="en-US" sz="1600" b="1" dirty="0">
                  <a:solidFill>
                    <a:srgbClr val="660066"/>
                  </a:solidFill>
                </a:rPr>
                <a:t>, Amalgam</a:t>
              </a:r>
            </a:p>
            <a:p>
              <a:pPr>
                <a:lnSpc>
                  <a:spcPct val="85000"/>
                </a:lnSpc>
              </a:pPr>
              <a:r>
                <a:rPr lang="en-US" sz="1600" b="1" dirty="0">
                  <a:solidFill>
                    <a:srgbClr val="660066"/>
                  </a:solidFill>
                </a:rPr>
                <a:t>&lt; Cast Inlay, </a:t>
              </a:r>
              <a:r>
                <a:rPr lang="en-US" sz="1600" b="1" dirty="0" err="1">
                  <a:solidFill>
                    <a:srgbClr val="660066"/>
                  </a:solidFill>
                </a:rPr>
                <a:t>Onlay</a:t>
              </a:r>
              <a:r>
                <a:rPr lang="en-US" sz="1600" b="1" dirty="0">
                  <a:solidFill>
                    <a:srgbClr val="660066"/>
                  </a:solidFill>
                </a:rPr>
                <a:t>, or Crown</a:t>
              </a:r>
            </a:p>
            <a:p>
              <a:pPr>
                <a:lnSpc>
                  <a:spcPct val="85000"/>
                </a:lnSpc>
              </a:pPr>
              <a:r>
                <a:rPr lang="en-US" sz="1600" b="1" dirty="0">
                  <a:solidFill>
                    <a:srgbClr val="660066"/>
                  </a:solidFill>
                </a:rPr>
                <a:t>&lt; All-Ceramic Inlay, </a:t>
              </a:r>
              <a:r>
                <a:rPr lang="en-US" sz="1600" b="1" dirty="0" err="1">
                  <a:solidFill>
                    <a:srgbClr val="660066"/>
                  </a:solidFill>
                </a:rPr>
                <a:t>Onlay</a:t>
              </a:r>
              <a:r>
                <a:rPr lang="en-US" sz="1600" b="1" dirty="0">
                  <a:solidFill>
                    <a:srgbClr val="660066"/>
                  </a:solidFill>
                </a:rPr>
                <a:t>, or Crown</a:t>
              </a:r>
            </a:p>
            <a:p>
              <a:pPr>
                <a:lnSpc>
                  <a:spcPct val="85000"/>
                </a:lnSpc>
              </a:pPr>
              <a:r>
                <a:rPr lang="en-US" sz="1600" b="1" dirty="0">
                  <a:solidFill>
                    <a:srgbClr val="660066"/>
                  </a:solidFill>
                </a:rPr>
                <a:t>&lt; Veneers, Maryland Bridges</a:t>
              </a:r>
            </a:p>
            <a:p>
              <a:pPr>
                <a:lnSpc>
                  <a:spcPct val="85000"/>
                </a:lnSpc>
              </a:pPr>
              <a:r>
                <a:rPr lang="en-US" sz="1600" b="1" dirty="0">
                  <a:solidFill>
                    <a:srgbClr val="660066"/>
                  </a:solidFill>
                </a:rPr>
                <a:t>&lt; Orthodontic Brackets</a:t>
              </a:r>
            </a:p>
          </p:txBody>
        </p:sp>
      </p:grpSp>
      <p:sp>
        <p:nvSpPr>
          <p:cNvPr id="21" name="Freeform 16"/>
          <p:cNvSpPr>
            <a:spLocks/>
          </p:cNvSpPr>
          <p:nvPr/>
        </p:nvSpPr>
        <p:spPr bwMode="auto">
          <a:xfrm>
            <a:off x="2863850" y="257175"/>
            <a:ext cx="317500" cy="5057775"/>
          </a:xfrm>
          <a:custGeom>
            <a:avLst/>
            <a:gdLst>
              <a:gd name="T0" fmla="*/ 2147483647 w 200"/>
              <a:gd name="T1" fmla="*/ 2147483647 h 3186"/>
              <a:gd name="T2" fmla="*/ 2147483647 w 200"/>
              <a:gd name="T3" fmla="*/ 2147483647 h 3186"/>
              <a:gd name="T4" fmla="*/ 2147483647 w 200"/>
              <a:gd name="T5" fmla="*/ 2147483647 h 3186"/>
              <a:gd name="T6" fmla="*/ 2147483647 w 200"/>
              <a:gd name="T7" fmla="*/ 2147483647 h 3186"/>
              <a:gd name="T8" fmla="*/ 2147483647 w 200"/>
              <a:gd name="T9" fmla="*/ 2147483647 h 3186"/>
              <a:gd name="T10" fmla="*/ 2147483647 w 200"/>
              <a:gd name="T11" fmla="*/ 2147483647 h 3186"/>
              <a:gd name="T12" fmla="*/ 2147483647 w 200"/>
              <a:gd name="T13" fmla="*/ 2147483647 h 3186"/>
              <a:gd name="T14" fmla="*/ 2147483647 w 200"/>
              <a:gd name="T15" fmla="*/ 2147483647 h 3186"/>
              <a:gd name="T16" fmla="*/ 2147483647 w 200"/>
              <a:gd name="T17" fmla="*/ 2147483647 h 3186"/>
              <a:gd name="T18" fmla="*/ 2147483647 w 200"/>
              <a:gd name="T19" fmla="*/ 2147483647 h 3186"/>
              <a:gd name="T20" fmla="*/ 2147483647 w 200"/>
              <a:gd name="T21" fmla="*/ 2147483647 h 3186"/>
              <a:gd name="T22" fmla="*/ 2147483647 w 200"/>
              <a:gd name="T23" fmla="*/ 2147483647 h 3186"/>
              <a:gd name="T24" fmla="*/ 2147483647 w 200"/>
              <a:gd name="T25" fmla="*/ 2147483647 h 3186"/>
              <a:gd name="T26" fmla="*/ 2147483647 w 200"/>
              <a:gd name="T27" fmla="*/ 2147483647 h 3186"/>
              <a:gd name="T28" fmla="*/ 2147483647 w 200"/>
              <a:gd name="T29" fmla="*/ 2147483647 h 3186"/>
              <a:gd name="T30" fmla="*/ 2147483647 w 200"/>
              <a:gd name="T31" fmla="*/ 2147483647 h 3186"/>
              <a:gd name="T32" fmla="*/ 2147483647 w 200"/>
              <a:gd name="T33" fmla="*/ 2147483647 h 3186"/>
              <a:gd name="T34" fmla="*/ 2147483647 w 200"/>
              <a:gd name="T35" fmla="*/ 2147483647 h 3186"/>
              <a:gd name="T36" fmla="*/ 2147483647 w 200"/>
              <a:gd name="T37" fmla="*/ 2147483647 h 3186"/>
              <a:gd name="T38" fmla="*/ 2147483647 w 200"/>
              <a:gd name="T39" fmla="*/ 2147483647 h 3186"/>
              <a:gd name="T40" fmla="*/ 2147483647 w 200"/>
              <a:gd name="T41" fmla="*/ 2147483647 h 3186"/>
              <a:gd name="T42" fmla="*/ 2147483647 w 200"/>
              <a:gd name="T43" fmla="*/ 2147483647 h 3186"/>
              <a:gd name="T44" fmla="*/ 2147483647 w 200"/>
              <a:gd name="T45" fmla="*/ 2147483647 h 3186"/>
              <a:gd name="T46" fmla="*/ 2147483647 w 200"/>
              <a:gd name="T47" fmla="*/ 2147483647 h 3186"/>
              <a:gd name="T48" fmla="*/ 2147483647 w 200"/>
              <a:gd name="T49" fmla="*/ 2147483647 h 3186"/>
              <a:gd name="T50" fmla="*/ 2147483647 w 200"/>
              <a:gd name="T51" fmla="*/ 2147483647 h 3186"/>
              <a:gd name="T52" fmla="*/ 2147483647 w 200"/>
              <a:gd name="T53" fmla="*/ 2147483647 h 3186"/>
              <a:gd name="T54" fmla="*/ 2147483647 w 200"/>
              <a:gd name="T55" fmla="*/ 2147483647 h 3186"/>
              <a:gd name="T56" fmla="*/ 2147483647 w 200"/>
              <a:gd name="T57" fmla="*/ 2147483647 h 3186"/>
              <a:gd name="T58" fmla="*/ 2147483647 w 200"/>
              <a:gd name="T59" fmla="*/ 2147483647 h 3186"/>
              <a:gd name="T60" fmla="*/ 2147483647 w 200"/>
              <a:gd name="T61" fmla="*/ 2147483647 h 3186"/>
              <a:gd name="T62" fmla="*/ 2147483647 w 200"/>
              <a:gd name="T63" fmla="*/ 2147483647 h 3186"/>
              <a:gd name="T64" fmla="*/ 2147483647 w 200"/>
              <a:gd name="T65" fmla="*/ 2147483647 h 3186"/>
              <a:gd name="T66" fmla="*/ 2147483647 w 200"/>
              <a:gd name="T67" fmla="*/ 2147483647 h 3186"/>
              <a:gd name="T68" fmla="*/ 2147483647 w 200"/>
              <a:gd name="T69" fmla="*/ 2147483647 h 3186"/>
              <a:gd name="T70" fmla="*/ 2147483647 w 200"/>
              <a:gd name="T71" fmla="*/ 2147483647 h 3186"/>
              <a:gd name="T72" fmla="*/ 2147483647 w 200"/>
              <a:gd name="T73" fmla="*/ 2147483647 h 3186"/>
              <a:gd name="T74" fmla="*/ 2147483647 w 200"/>
              <a:gd name="T75" fmla="*/ 2147483647 h 31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0"/>
              <a:gd name="T115" fmla="*/ 0 h 3186"/>
              <a:gd name="T116" fmla="*/ 200 w 200"/>
              <a:gd name="T117" fmla="*/ 3186 h 31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0" h="3186">
                <a:moveTo>
                  <a:pt x="68" y="3186"/>
                </a:moveTo>
                <a:cubicBezTo>
                  <a:pt x="61" y="3170"/>
                  <a:pt x="54" y="3154"/>
                  <a:pt x="50" y="3138"/>
                </a:cubicBezTo>
                <a:cubicBezTo>
                  <a:pt x="46" y="3122"/>
                  <a:pt x="45" y="3104"/>
                  <a:pt x="44" y="3090"/>
                </a:cubicBezTo>
                <a:cubicBezTo>
                  <a:pt x="43" y="3076"/>
                  <a:pt x="42" y="3066"/>
                  <a:pt x="44" y="3054"/>
                </a:cubicBezTo>
                <a:cubicBezTo>
                  <a:pt x="46" y="3042"/>
                  <a:pt x="50" y="3029"/>
                  <a:pt x="56" y="3018"/>
                </a:cubicBezTo>
                <a:cubicBezTo>
                  <a:pt x="62" y="3007"/>
                  <a:pt x="74" y="2999"/>
                  <a:pt x="80" y="2988"/>
                </a:cubicBezTo>
                <a:cubicBezTo>
                  <a:pt x="86" y="2977"/>
                  <a:pt x="89" y="2966"/>
                  <a:pt x="92" y="2952"/>
                </a:cubicBezTo>
                <a:cubicBezTo>
                  <a:pt x="95" y="2938"/>
                  <a:pt x="96" y="2919"/>
                  <a:pt x="98" y="2904"/>
                </a:cubicBezTo>
                <a:cubicBezTo>
                  <a:pt x="100" y="2889"/>
                  <a:pt x="108" y="2876"/>
                  <a:pt x="104" y="2862"/>
                </a:cubicBezTo>
                <a:cubicBezTo>
                  <a:pt x="100" y="2848"/>
                  <a:pt x="82" y="2834"/>
                  <a:pt x="74" y="2820"/>
                </a:cubicBezTo>
                <a:cubicBezTo>
                  <a:pt x="66" y="2806"/>
                  <a:pt x="57" y="2793"/>
                  <a:pt x="56" y="2778"/>
                </a:cubicBezTo>
                <a:cubicBezTo>
                  <a:pt x="55" y="2763"/>
                  <a:pt x="64" y="2750"/>
                  <a:pt x="68" y="2730"/>
                </a:cubicBezTo>
                <a:cubicBezTo>
                  <a:pt x="72" y="2710"/>
                  <a:pt x="78" y="2677"/>
                  <a:pt x="80" y="2658"/>
                </a:cubicBezTo>
                <a:cubicBezTo>
                  <a:pt x="82" y="2639"/>
                  <a:pt x="80" y="2630"/>
                  <a:pt x="80" y="2616"/>
                </a:cubicBezTo>
                <a:cubicBezTo>
                  <a:pt x="80" y="2602"/>
                  <a:pt x="82" y="2587"/>
                  <a:pt x="80" y="2574"/>
                </a:cubicBezTo>
                <a:cubicBezTo>
                  <a:pt x="78" y="2561"/>
                  <a:pt x="70" y="2552"/>
                  <a:pt x="68" y="2538"/>
                </a:cubicBezTo>
                <a:cubicBezTo>
                  <a:pt x="66" y="2524"/>
                  <a:pt x="68" y="2504"/>
                  <a:pt x="68" y="2490"/>
                </a:cubicBezTo>
                <a:cubicBezTo>
                  <a:pt x="68" y="2476"/>
                  <a:pt x="60" y="2469"/>
                  <a:pt x="68" y="2454"/>
                </a:cubicBezTo>
                <a:cubicBezTo>
                  <a:pt x="76" y="2439"/>
                  <a:pt x="107" y="2415"/>
                  <a:pt x="116" y="2400"/>
                </a:cubicBezTo>
                <a:cubicBezTo>
                  <a:pt x="125" y="2385"/>
                  <a:pt x="129" y="2377"/>
                  <a:pt x="122" y="2364"/>
                </a:cubicBezTo>
                <a:cubicBezTo>
                  <a:pt x="115" y="2351"/>
                  <a:pt x="87" y="2336"/>
                  <a:pt x="74" y="2322"/>
                </a:cubicBezTo>
                <a:cubicBezTo>
                  <a:pt x="61" y="2308"/>
                  <a:pt x="56" y="2296"/>
                  <a:pt x="44" y="2280"/>
                </a:cubicBezTo>
                <a:cubicBezTo>
                  <a:pt x="32" y="2264"/>
                  <a:pt x="4" y="2243"/>
                  <a:pt x="2" y="2226"/>
                </a:cubicBezTo>
                <a:cubicBezTo>
                  <a:pt x="0" y="2209"/>
                  <a:pt x="18" y="2189"/>
                  <a:pt x="32" y="2178"/>
                </a:cubicBezTo>
                <a:cubicBezTo>
                  <a:pt x="46" y="2167"/>
                  <a:pt x="76" y="2173"/>
                  <a:pt x="86" y="2160"/>
                </a:cubicBezTo>
                <a:cubicBezTo>
                  <a:pt x="96" y="2147"/>
                  <a:pt x="100" y="2115"/>
                  <a:pt x="92" y="2100"/>
                </a:cubicBezTo>
                <a:cubicBezTo>
                  <a:pt x="84" y="2085"/>
                  <a:pt x="46" y="2081"/>
                  <a:pt x="38" y="2070"/>
                </a:cubicBezTo>
                <a:cubicBezTo>
                  <a:pt x="30" y="2059"/>
                  <a:pt x="42" y="2047"/>
                  <a:pt x="44" y="2034"/>
                </a:cubicBezTo>
                <a:cubicBezTo>
                  <a:pt x="46" y="2021"/>
                  <a:pt x="44" y="2006"/>
                  <a:pt x="50" y="1992"/>
                </a:cubicBezTo>
                <a:cubicBezTo>
                  <a:pt x="56" y="1978"/>
                  <a:pt x="69" y="1957"/>
                  <a:pt x="80" y="1950"/>
                </a:cubicBezTo>
                <a:cubicBezTo>
                  <a:pt x="91" y="1943"/>
                  <a:pt x="107" y="1958"/>
                  <a:pt x="116" y="1950"/>
                </a:cubicBezTo>
                <a:cubicBezTo>
                  <a:pt x="125" y="1942"/>
                  <a:pt x="132" y="1918"/>
                  <a:pt x="134" y="1902"/>
                </a:cubicBezTo>
                <a:cubicBezTo>
                  <a:pt x="136" y="1886"/>
                  <a:pt x="123" y="1869"/>
                  <a:pt x="128" y="1854"/>
                </a:cubicBezTo>
                <a:cubicBezTo>
                  <a:pt x="133" y="1839"/>
                  <a:pt x="158" y="1826"/>
                  <a:pt x="164" y="1812"/>
                </a:cubicBezTo>
                <a:cubicBezTo>
                  <a:pt x="170" y="1798"/>
                  <a:pt x="171" y="1780"/>
                  <a:pt x="164" y="1770"/>
                </a:cubicBezTo>
                <a:cubicBezTo>
                  <a:pt x="157" y="1760"/>
                  <a:pt x="131" y="1764"/>
                  <a:pt x="122" y="1752"/>
                </a:cubicBezTo>
                <a:cubicBezTo>
                  <a:pt x="113" y="1740"/>
                  <a:pt x="107" y="1712"/>
                  <a:pt x="110" y="1698"/>
                </a:cubicBezTo>
                <a:cubicBezTo>
                  <a:pt x="113" y="1684"/>
                  <a:pt x="133" y="1683"/>
                  <a:pt x="140" y="1668"/>
                </a:cubicBezTo>
                <a:cubicBezTo>
                  <a:pt x="147" y="1653"/>
                  <a:pt x="155" y="1622"/>
                  <a:pt x="152" y="1608"/>
                </a:cubicBezTo>
                <a:cubicBezTo>
                  <a:pt x="149" y="1594"/>
                  <a:pt x="135" y="1588"/>
                  <a:pt x="122" y="1584"/>
                </a:cubicBezTo>
                <a:cubicBezTo>
                  <a:pt x="109" y="1580"/>
                  <a:pt x="85" y="1592"/>
                  <a:pt x="74" y="1584"/>
                </a:cubicBezTo>
                <a:cubicBezTo>
                  <a:pt x="63" y="1576"/>
                  <a:pt x="54" y="1551"/>
                  <a:pt x="56" y="1536"/>
                </a:cubicBezTo>
                <a:cubicBezTo>
                  <a:pt x="58" y="1521"/>
                  <a:pt x="71" y="1502"/>
                  <a:pt x="86" y="1494"/>
                </a:cubicBezTo>
                <a:cubicBezTo>
                  <a:pt x="101" y="1486"/>
                  <a:pt x="132" y="1494"/>
                  <a:pt x="146" y="1488"/>
                </a:cubicBezTo>
                <a:cubicBezTo>
                  <a:pt x="160" y="1482"/>
                  <a:pt x="166" y="1469"/>
                  <a:pt x="170" y="1458"/>
                </a:cubicBezTo>
                <a:cubicBezTo>
                  <a:pt x="174" y="1447"/>
                  <a:pt x="166" y="1439"/>
                  <a:pt x="170" y="1422"/>
                </a:cubicBezTo>
                <a:cubicBezTo>
                  <a:pt x="174" y="1405"/>
                  <a:pt x="196" y="1373"/>
                  <a:pt x="194" y="1356"/>
                </a:cubicBezTo>
                <a:cubicBezTo>
                  <a:pt x="192" y="1339"/>
                  <a:pt x="165" y="1333"/>
                  <a:pt x="158" y="1320"/>
                </a:cubicBezTo>
                <a:cubicBezTo>
                  <a:pt x="151" y="1307"/>
                  <a:pt x="153" y="1292"/>
                  <a:pt x="152" y="1278"/>
                </a:cubicBezTo>
                <a:cubicBezTo>
                  <a:pt x="151" y="1264"/>
                  <a:pt x="159" y="1250"/>
                  <a:pt x="152" y="1236"/>
                </a:cubicBezTo>
                <a:cubicBezTo>
                  <a:pt x="145" y="1222"/>
                  <a:pt x="117" y="1207"/>
                  <a:pt x="110" y="1194"/>
                </a:cubicBezTo>
                <a:cubicBezTo>
                  <a:pt x="103" y="1181"/>
                  <a:pt x="107" y="1171"/>
                  <a:pt x="110" y="1158"/>
                </a:cubicBezTo>
                <a:cubicBezTo>
                  <a:pt x="113" y="1145"/>
                  <a:pt x="122" y="1136"/>
                  <a:pt x="128" y="1116"/>
                </a:cubicBezTo>
                <a:cubicBezTo>
                  <a:pt x="134" y="1096"/>
                  <a:pt x="142" y="1066"/>
                  <a:pt x="146" y="1038"/>
                </a:cubicBezTo>
                <a:cubicBezTo>
                  <a:pt x="150" y="1010"/>
                  <a:pt x="162" y="965"/>
                  <a:pt x="152" y="948"/>
                </a:cubicBezTo>
                <a:cubicBezTo>
                  <a:pt x="142" y="931"/>
                  <a:pt x="97" y="948"/>
                  <a:pt x="86" y="936"/>
                </a:cubicBezTo>
                <a:cubicBezTo>
                  <a:pt x="75" y="924"/>
                  <a:pt x="76" y="889"/>
                  <a:pt x="86" y="876"/>
                </a:cubicBezTo>
                <a:cubicBezTo>
                  <a:pt x="96" y="863"/>
                  <a:pt x="128" y="866"/>
                  <a:pt x="146" y="858"/>
                </a:cubicBezTo>
                <a:cubicBezTo>
                  <a:pt x="164" y="850"/>
                  <a:pt x="188" y="842"/>
                  <a:pt x="194" y="828"/>
                </a:cubicBezTo>
                <a:cubicBezTo>
                  <a:pt x="200" y="814"/>
                  <a:pt x="193" y="790"/>
                  <a:pt x="182" y="774"/>
                </a:cubicBezTo>
                <a:cubicBezTo>
                  <a:pt x="171" y="758"/>
                  <a:pt x="143" y="743"/>
                  <a:pt x="128" y="732"/>
                </a:cubicBezTo>
                <a:cubicBezTo>
                  <a:pt x="113" y="721"/>
                  <a:pt x="100" y="720"/>
                  <a:pt x="92" y="708"/>
                </a:cubicBezTo>
                <a:cubicBezTo>
                  <a:pt x="84" y="696"/>
                  <a:pt x="82" y="674"/>
                  <a:pt x="80" y="660"/>
                </a:cubicBezTo>
                <a:cubicBezTo>
                  <a:pt x="78" y="646"/>
                  <a:pt x="78" y="640"/>
                  <a:pt x="80" y="624"/>
                </a:cubicBezTo>
                <a:cubicBezTo>
                  <a:pt x="82" y="608"/>
                  <a:pt x="88" y="583"/>
                  <a:pt x="92" y="564"/>
                </a:cubicBezTo>
                <a:cubicBezTo>
                  <a:pt x="96" y="545"/>
                  <a:pt x="98" y="525"/>
                  <a:pt x="104" y="510"/>
                </a:cubicBezTo>
                <a:cubicBezTo>
                  <a:pt x="110" y="495"/>
                  <a:pt x="123" y="495"/>
                  <a:pt x="128" y="474"/>
                </a:cubicBezTo>
                <a:cubicBezTo>
                  <a:pt x="133" y="453"/>
                  <a:pt x="132" y="407"/>
                  <a:pt x="134" y="384"/>
                </a:cubicBezTo>
                <a:cubicBezTo>
                  <a:pt x="136" y="361"/>
                  <a:pt x="141" y="352"/>
                  <a:pt x="140" y="336"/>
                </a:cubicBezTo>
                <a:cubicBezTo>
                  <a:pt x="139" y="320"/>
                  <a:pt x="138" y="297"/>
                  <a:pt x="128" y="288"/>
                </a:cubicBezTo>
                <a:cubicBezTo>
                  <a:pt x="118" y="279"/>
                  <a:pt x="89" y="289"/>
                  <a:pt x="80" y="282"/>
                </a:cubicBezTo>
                <a:cubicBezTo>
                  <a:pt x="71" y="275"/>
                  <a:pt x="74" y="260"/>
                  <a:pt x="74" y="246"/>
                </a:cubicBezTo>
                <a:cubicBezTo>
                  <a:pt x="74" y="232"/>
                  <a:pt x="73" y="211"/>
                  <a:pt x="80" y="198"/>
                </a:cubicBezTo>
                <a:cubicBezTo>
                  <a:pt x="87" y="185"/>
                  <a:pt x="109" y="181"/>
                  <a:pt x="116" y="168"/>
                </a:cubicBezTo>
                <a:cubicBezTo>
                  <a:pt x="123" y="155"/>
                  <a:pt x="132" y="142"/>
                  <a:pt x="122" y="120"/>
                </a:cubicBezTo>
                <a:cubicBezTo>
                  <a:pt x="112" y="98"/>
                  <a:pt x="67" y="56"/>
                  <a:pt x="56" y="36"/>
                </a:cubicBezTo>
                <a:cubicBezTo>
                  <a:pt x="45" y="16"/>
                  <a:pt x="50" y="8"/>
                  <a:pt x="56" y="0"/>
                </a:cubicBezTo>
              </a:path>
            </a:pathLst>
          </a:custGeom>
          <a:noFill/>
          <a:ln w="31750">
            <a:solidFill>
              <a:schemeClr val="bg1"/>
            </a:solidFill>
            <a:round/>
            <a:headEnd/>
            <a:tailEnd/>
          </a:ln>
        </p:spPr>
        <p:txBody>
          <a:bodyPr wrap="none" anchor="ctr"/>
          <a:lstStyle/>
          <a:p>
            <a:endParaRPr lang="en-US"/>
          </a:p>
        </p:txBody>
      </p:sp>
      <p:sp>
        <p:nvSpPr>
          <p:cNvPr id="22" name="Freeform 17"/>
          <p:cNvSpPr>
            <a:spLocks/>
          </p:cNvSpPr>
          <p:nvPr/>
        </p:nvSpPr>
        <p:spPr bwMode="auto">
          <a:xfrm>
            <a:off x="2971800" y="381000"/>
            <a:ext cx="257175" cy="1685925"/>
          </a:xfrm>
          <a:custGeom>
            <a:avLst/>
            <a:gdLst>
              <a:gd name="T0" fmla="*/ 2147483647 w 162"/>
              <a:gd name="T1" fmla="*/ 0 h 1062"/>
              <a:gd name="T2" fmla="*/ 2147483647 w 162"/>
              <a:gd name="T3" fmla="*/ 2147483647 h 1062"/>
              <a:gd name="T4" fmla="*/ 2147483647 w 162"/>
              <a:gd name="T5" fmla="*/ 2147483647 h 1062"/>
              <a:gd name="T6" fmla="*/ 0 w 162"/>
              <a:gd name="T7" fmla="*/ 2147483647 h 1062"/>
              <a:gd name="T8" fmla="*/ 2147483647 w 162"/>
              <a:gd name="T9" fmla="*/ 2147483647 h 1062"/>
              <a:gd name="T10" fmla="*/ 2147483647 w 162"/>
              <a:gd name="T11" fmla="*/ 2147483647 h 1062"/>
              <a:gd name="T12" fmla="*/ 2147483647 w 162"/>
              <a:gd name="T13" fmla="*/ 2147483647 h 1062"/>
              <a:gd name="T14" fmla="*/ 2147483647 w 162"/>
              <a:gd name="T15" fmla="*/ 2147483647 h 1062"/>
              <a:gd name="T16" fmla="*/ 2147483647 w 162"/>
              <a:gd name="T17" fmla="*/ 2147483647 h 1062"/>
              <a:gd name="T18" fmla="*/ 2147483647 w 162"/>
              <a:gd name="T19" fmla="*/ 2147483647 h 1062"/>
              <a:gd name="T20" fmla="*/ 2147483647 w 162"/>
              <a:gd name="T21" fmla="*/ 2147483647 h 1062"/>
              <a:gd name="T22" fmla="*/ 2147483647 w 162"/>
              <a:gd name="T23" fmla="*/ 2147483647 h 1062"/>
              <a:gd name="T24" fmla="*/ 2147483647 w 162"/>
              <a:gd name="T25" fmla="*/ 2147483647 h 1062"/>
              <a:gd name="T26" fmla="*/ 2147483647 w 162"/>
              <a:gd name="T27" fmla="*/ 2147483647 h 1062"/>
              <a:gd name="T28" fmla="*/ 2147483647 w 162"/>
              <a:gd name="T29" fmla="*/ 2147483647 h 1062"/>
              <a:gd name="T30" fmla="*/ 2147483647 w 162"/>
              <a:gd name="T31" fmla="*/ 2147483647 h 1062"/>
              <a:gd name="T32" fmla="*/ 2147483647 w 162"/>
              <a:gd name="T33" fmla="*/ 2147483647 h 1062"/>
              <a:gd name="T34" fmla="*/ 2147483647 w 162"/>
              <a:gd name="T35" fmla="*/ 2147483647 h 1062"/>
              <a:gd name="T36" fmla="*/ 2147483647 w 162"/>
              <a:gd name="T37" fmla="*/ 2147483647 h 1062"/>
              <a:gd name="T38" fmla="*/ 2147483647 w 162"/>
              <a:gd name="T39" fmla="*/ 2147483647 h 1062"/>
              <a:gd name="T40" fmla="*/ 2147483647 w 162"/>
              <a:gd name="T41" fmla="*/ 2147483647 h 1062"/>
              <a:gd name="T42" fmla="*/ 2147483647 w 162"/>
              <a:gd name="T43" fmla="*/ 2147483647 h 1062"/>
              <a:gd name="T44" fmla="*/ 2147483647 w 162"/>
              <a:gd name="T45" fmla="*/ 2147483647 h 1062"/>
              <a:gd name="T46" fmla="*/ 2147483647 w 162"/>
              <a:gd name="T47" fmla="*/ 0 h 1062"/>
              <a:gd name="T48" fmla="*/ 2147483647 w 162"/>
              <a:gd name="T49" fmla="*/ 0 h 10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2"/>
              <a:gd name="T76" fmla="*/ 0 h 1062"/>
              <a:gd name="T77" fmla="*/ 162 w 162"/>
              <a:gd name="T78" fmla="*/ 1062 h 10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2" h="1062">
                <a:moveTo>
                  <a:pt x="30" y="0"/>
                </a:moveTo>
                <a:lnTo>
                  <a:pt x="60" y="78"/>
                </a:lnTo>
                <a:lnTo>
                  <a:pt x="36" y="108"/>
                </a:lnTo>
                <a:lnTo>
                  <a:pt x="0" y="162"/>
                </a:lnTo>
                <a:lnTo>
                  <a:pt x="60" y="174"/>
                </a:lnTo>
                <a:lnTo>
                  <a:pt x="78" y="258"/>
                </a:lnTo>
                <a:lnTo>
                  <a:pt x="78" y="318"/>
                </a:lnTo>
                <a:lnTo>
                  <a:pt x="78" y="360"/>
                </a:lnTo>
                <a:lnTo>
                  <a:pt x="48" y="414"/>
                </a:lnTo>
                <a:lnTo>
                  <a:pt x="36" y="462"/>
                </a:lnTo>
                <a:lnTo>
                  <a:pt x="18" y="540"/>
                </a:lnTo>
                <a:lnTo>
                  <a:pt x="18" y="582"/>
                </a:lnTo>
                <a:lnTo>
                  <a:pt x="54" y="624"/>
                </a:lnTo>
                <a:lnTo>
                  <a:pt x="120" y="684"/>
                </a:lnTo>
                <a:lnTo>
                  <a:pt x="126" y="780"/>
                </a:lnTo>
                <a:lnTo>
                  <a:pt x="54" y="792"/>
                </a:lnTo>
                <a:lnTo>
                  <a:pt x="18" y="834"/>
                </a:lnTo>
                <a:lnTo>
                  <a:pt x="78" y="828"/>
                </a:lnTo>
                <a:lnTo>
                  <a:pt x="96" y="906"/>
                </a:lnTo>
                <a:lnTo>
                  <a:pt x="84" y="978"/>
                </a:lnTo>
                <a:lnTo>
                  <a:pt x="66" y="1056"/>
                </a:lnTo>
                <a:lnTo>
                  <a:pt x="114" y="1056"/>
                </a:lnTo>
                <a:lnTo>
                  <a:pt x="162" y="1062"/>
                </a:lnTo>
                <a:lnTo>
                  <a:pt x="162" y="0"/>
                </a:lnTo>
                <a:lnTo>
                  <a:pt x="30" y="0"/>
                </a:lnTo>
                <a:close/>
              </a:path>
            </a:pathLst>
          </a:custGeom>
          <a:solidFill>
            <a:srgbClr val="FFFF00"/>
          </a:solidFill>
          <a:ln w="9525">
            <a:solidFill>
              <a:schemeClr val="tx1"/>
            </a:solidFill>
            <a:round/>
            <a:headEnd/>
            <a:tailEnd/>
          </a:ln>
        </p:spPr>
        <p:txBody>
          <a:bodyPr wrap="none" anchor="ctr"/>
          <a:lstStyle/>
          <a:p>
            <a:endParaRPr lang="en-US"/>
          </a:p>
        </p:txBody>
      </p:sp>
      <p:sp>
        <p:nvSpPr>
          <p:cNvPr id="23" name="Text Box 18"/>
          <p:cNvSpPr txBox="1">
            <a:spLocks noChangeArrowheads="1"/>
          </p:cNvSpPr>
          <p:nvPr/>
        </p:nvSpPr>
        <p:spPr bwMode="auto">
          <a:xfrm>
            <a:off x="3440113" y="995363"/>
            <a:ext cx="969496" cy="306879"/>
          </a:xfrm>
          <a:prstGeom prst="rect">
            <a:avLst/>
          </a:prstGeom>
          <a:noFill/>
          <a:ln w="9525">
            <a:noFill/>
            <a:miter lim="800000"/>
            <a:headEnd/>
            <a:tailEnd/>
          </a:ln>
        </p:spPr>
        <p:txBody>
          <a:bodyPr wrap="none">
            <a:spAutoFit/>
          </a:bodyPr>
          <a:lstStyle/>
          <a:p>
            <a:pPr algn="ctr">
              <a:lnSpc>
                <a:spcPct val="85000"/>
              </a:lnSpc>
            </a:pPr>
            <a:r>
              <a:rPr lang="en-US" sz="1600" b="1" dirty="0"/>
              <a:t>Adhesive</a:t>
            </a:r>
          </a:p>
        </p:txBody>
      </p:sp>
      <p:sp>
        <p:nvSpPr>
          <p:cNvPr id="24" name="Line 19"/>
          <p:cNvSpPr>
            <a:spLocks noChangeShapeType="1"/>
          </p:cNvSpPr>
          <p:nvPr/>
        </p:nvSpPr>
        <p:spPr bwMode="auto">
          <a:xfrm flipH="1">
            <a:off x="3146425" y="1138238"/>
            <a:ext cx="303213" cy="9525"/>
          </a:xfrm>
          <a:prstGeom prst="line">
            <a:avLst/>
          </a:prstGeom>
          <a:noFill/>
          <a:ln w="25400">
            <a:solidFill>
              <a:srgbClr val="FF0000"/>
            </a:solidFill>
            <a:round/>
            <a:headEnd/>
            <a:tailEnd type="triangle" w="med" len="med"/>
          </a:ln>
        </p:spPr>
        <p:txBody>
          <a:bodyPr wrap="none" anchor="ctr"/>
          <a:lstStyle/>
          <a:p>
            <a:endParaRPr lang="en-US"/>
          </a:p>
        </p:txBody>
      </p:sp>
      <p:sp>
        <p:nvSpPr>
          <p:cNvPr id="25" name="Line 20"/>
          <p:cNvSpPr>
            <a:spLocks noChangeShapeType="1"/>
          </p:cNvSpPr>
          <p:nvPr/>
        </p:nvSpPr>
        <p:spPr bwMode="auto">
          <a:xfrm>
            <a:off x="2663825" y="1128713"/>
            <a:ext cx="317500" cy="4762"/>
          </a:xfrm>
          <a:prstGeom prst="line">
            <a:avLst/>
          </a:prstGeom>
          <a:noFill/>
          <a:ln w="25400">
            <a:solidFill>
              <a:srgbClr val="FF0000"/>
            </a:solidFill>
            <a:round/>
            <a:headEnd/>
            <a:tailEnd type="triangle" w="med" len="med"/>
          </a:ln>
        </p:spPr>
        <p:txBody>
          <a:bodyPr wrap="none" anchor="ctr"/>
          <a:lstStyle/>
          <a:p>
            <a:endParaRPr lang="en-US"/>
          </a:p>
        </p:txBody>
      </p:sp>
      <p:sp>
        <p:nvSpPr>
          <p:cNvPr id="26" name="Text Box 21"/>
          <p:cNvSpPr txBox="1">
            <a:spLocks noChangeArrowheads="1"/>
          </p:cNvSpPr>
          <p:nvPr/>
        </p:nvSpPr>
        <p:spPr bwMode="auto">
          <a:xfrm>
            <a:off x="1517650" y="958850"/>
            <a:ext cx="1098762" cy="338554"/>
          </a:xfrm>
          <a:prstGeom prst="rect">
            <a:avLst/>
          </a:prstGeom>
          <a:noFill/>
          <a:ln w="9525">
            <a:noFill/>
            <a:miter lim="800000"/>
            <a:headEnd/>
            <a:tailEnd/>
          </a:ln>
        </p:spPr>
        <p:txBody>
          <a:bodyPr wrap="none">
            <a:spAutoFit/>
          </a:bodyPr>
          <a:lstStyle/>
          <a:p>
            <a:r>
              <a:rPr lang="en-US" sz="1600" b="1" dirty="0"/>
              <a:t>Interface 1</a:t>
            </a:r>
          </a:p>
        </p:txBody>
      </p:sp>
      <p:sp>
        <p:nvSpPr>
          <p:cNvPr id="27" name="Text Box 22"/>
          <p:cNvSpPr txBox="1">
            <a:spLocks noChangeArrowheads="1"/>
          </p:cNvSpPr>
          <p:nvPr/>
        </p:nvSpPr>
        <p:spPr bwMode="auto">
          <a:xfrm>
            <a:off x="6223000" y="644525"/>
            <a:ext cx="2462534" cy="584775"/>
          </a:xfrm>
          <a:prstGeom prst="rect">
            <a:avLst/>
          </a:prstGeom>
          <a:noFill/>
          <a:ln w="9525">
            <a:noFill/>
            <a:miter lim="800000"/>
            <a:headEnd/>
            <a:tailEnd/>
          </a:ln>
        </p:spPr>
        <p:txBody>
          <a:bodyPr wrap="none">
            <a:spAutoFit/>
          </a:bodyPr>
          <a:lstStyle/>
          <a:p>
            <a:r>
              <a:rPr lang="en-US" sz="3200" b="1" dirty="0" smtClean="0"/>
              <a:t>ADHESION</a:t>
            </a:r>
            <a:endParaRPr lang="en-US" sz="3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14400"/>
          </a:xfrm>
        </p:spPr>
        <p:txBody>
          <a:bodyPr>
            <a:normAutofit fontScale="90000"/>
          </a:bodyPr>
          <a:lstStyle/>
          <a:p>
            <a:r>
              <a:rPr lang="en-US" sz="3600" b="1" u="sng" dirty="0" smtClean="0">
                <a:solidFill>
                  <a:srgbClr val="990099"/>
                </a:solidFill>
              </a:rPr>
              <a:t>CLINICAL FACTORS AFFECTING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11</a:t>
            </a:fld>
            <a:endParaRPr lang="en-US" dirty="0"/>
          </a:p>
        </p:txBody>
      </p:sp>
      <p:sp>
        <p:nvSpPr>
          <p:cNvPr id="35" name="Content Placeholder 2"/>
          <p:cNvSpPr>
            <a:spLocks noGrp="1"/>
          </p:cNvSpPr>
          <p:nvPr>
            <p:ph idx="1"/>
          </p:nvPr>
        </p:nvSpPr>
        <p:spPr>
          <a:xfrm>
            <a:off x="457200" y="1600200"/>
            <a:ext cx="8229600" cy="4525963"/>
          </a:xfrm>
        </p:spPr>
        <p:txBody>
          <a:bodyPr/>
          <a:lstStyle/>
          <a:p>
            <a:pPr>
              <a:buNone/>
            </a:pPr>
            <a:r>
              <a:rPr lang="en-US" sz="2200" i="0" dirty="0" smtClean="0"/>
              <a:t> </a:t>
            </a:r>
          </a:p>
          <a:p>
            <a:pPr>
              <a:buNone/>
            </a:pPr>
            <a:endParaRPr lang="en-US" sz="2200" i="0" dirty="0" smtClean="0"/>
          </a:p>
          <a:p>
            <a:pPr>
              <a:buNone/>
            </a:pPr>
            <a:endParaRPr lang="en-US" sz="2200" i="0" dirty="0" smtClean="0"/>
          </a:p>
        </p:txBody>
      </p:sp>
      <p:sp>
        <p:nvSpPr>
          <p:cNvPr id="36" name="Rounded Rectangle 35"/>
          <p:cNvSpPr/>
          <p:nvPr/>
        </p:nvSpPr>
        <p:spPr bwMode="auto">
          <a:xfrm>
            <a:off x="838200" y="14478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Flow of Saliva and /Or Blood Contamination </a:t>
            </a:r>
            <a:endParaRPr lang="en-US" sz="2200" dirty="0"/>
          </a:p>
        </p:txBody>
      </p:sp>
      <p:sp>
        <p:nvSpPr>
          <p:cNvPr id="37" name="Rounded Rectangle 36"/>
          <p:cNvSpPr/>
          <p:nvPr/>
        </p:nvSpPr>
        <p:spPr bwMode="auto">
          <a:xfrm>
            <a:off x="3505200" y="1447800"/>
            <a:ext cx="19050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Moisture contamination</a:t>
            </a:r>
          </a:p>
          <a:p>
            <a:pPr lvl="0"/>
            <a:endParaRPr lang="en-US" sz="3200" dirty="0"/>
          </a:p>
        </p:txBody>
      </p:sp>
      <p:sp>
        <p:nvSpPr>
          <p:cNvPr id="38" name="Rounded Rectangle 37"/>
          <p:cNvSpPr/>
          <p:nvPr/>
        </p:nvSpPr>
        <p:spPr bwMode="auto">
          <a:xfrm>
            <a:off x="5943600" y="14478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Oil contamination</a:t>
            </a:r>
          </a:p>
          <a:p>
            <a:pPr lvl="0"/>
            <a:endParaRPr lang="en-US" sz="3200" dirty="0"/>
          </a:p>
        </p:txBody>
      </p:sp>
      <p:sp>
        <p:nvSpPr>
          <p:cNvPr id="39" name="Rectangle 38"/>
          <p:cNvSpPr/>
          <p:nvPr/>
        </p:nvSpPr>
        <p:spPr bwMode="auto">
          <a:xfrm>
            <a:off x="762000" y="2971800"/>
            <a:ext cx="2209800" cy="31242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Although dentin is a wet substrate, saliva and blood can destroy good dentin bonding. </a:t>
            </a:r>
          </a:p>
          <a:p>
            <a:pPr lvl="0">
              <a:buFont typeface="Arial" pitchFamily="34" charset="0"/>
              <a:buChar char="•"/>
            </a:pPr>
            <a:r>
              <a:rPr lang="en-US" sz="2200" dirty="0" smtClean="0"/>
              <a:t>The use of rubber dam or other dry field methods. </a:t>
            </a:r>
          </a:p>
        </p:txBody>
      </p:sp>
      <p:sp>
        <p:nvSpPr>
          <p:cNvPr id="40" name="Rectangle 39"/>
          <p:cNvSpPr/>
          <p:nvPr/>
        </p:nvSpPr>
        <p:spPr bwMode="auto">
          <a:xfrm>
            <a:off x="3429000" y="2971800"/>
            <a:ext cx="2209800" cy="31242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Water leakage from air-rotor hand piece</a:t>
            </a:r>
          </a:p>
          <a:p>
            <a:pPr lvl="0">
              <a:buFont typeface="Arial" pitchFamily="34" charset="0"/>
              <a:buChar char="•"/>
            </a:pPr>
            <a:r>
              <a:rPr lang="en-US" sz="2200" dirty="0" smtClean="0"/>
              <a:t>Air-water syringe can effect bonding. </a:t>
            </a:r>
          </a:p>
          <a:p>
            <a:pPr lvl="0"/>
            <a:endParaRPr lang="en-US" sz="2200" dirty="0" smtClean="0"/>
          </a:p>
        </p:txBody>
      </p:sp>
      <p:sp>
        <p:nvSpPr>
          <p:cNvPr id="41" name="Rectangle 40"/>
          <p:cNvSpPr/>
          <p:nvPr/>
        </p:nvSpPr>
        <p:spPr bwMode="auto">
          <a:xfrm>
            <a:off x="6019800" y="2971800"/>
            <a:ext cx="2209800" cy="31242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Lack of maintenance of dental  equipments</a:t>
            </a:r>
          </a:p>
          <a:p>
            <a:pPr lvl="0">
              <a:buFont typeface="Arial" pitchFamily="34" charset="0"/>
              <a:buChar char="•"/>
            </a:pPr>
            <a:r>
              <a:rPr lang="en-US" sz="2200" dirty="0" smtClean="0"/>
              <a:t>Prevented by using effective oil filters</a:t>
            </a:r>
          </a:p>
          <a:p>
            <a:pPr lvl="0"/>
            <a:endParaRPr lang="en-US" sz="2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39"/>
                                        </p:tgtEl>
                                      </p:cBhvr>
                                    </p:animEffect>
                                    <p:set>
                                      <p:cBhvr>
                                        <p:cTn id="12" dur="1" fill="hold">
                                          <p:stCondLst>
                                            <p:cond delay="499"/>
                                          </p:stCondLst>
                                        </p:cTn>
                                        <p:tgtEl>
                                          <p:spTgt spid="39"/>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heckerboard(across)">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40"/>
                                        </p:tgtEl>
                                      </p:cBhvr>
                                    </p:animEffect>
                                    <p:set>
                                      <p:cBhvr>
                                        <p:cTn id="20" dur="1" fill="hold">
                                          <p:stCondLst>
                                            <p:cond delay="499"/>
                                          </p:stCondLst>
                                        </p:cTn>
                                        <p:tgtEl>
                                          <p:spTgt spid="40"/>
                                        </p:tgtEl>
                                        <p:attrNameLst>
                                          <p:attrName>style.visibility</p:attrName>
                                        </p:attrNameLst>
                                      </p:cBhvr>
                                      <p:to>
                                        <p:strVal val="hidden"/>
                                      </p:to>
                                    </p:set>
                                  </p:childTnLst>
                                </p:cTn>
                              </p:par>
                              <p:par>
                                <p:cTn id="21" presetID="5" presetClass="entr" presetSubtype="1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checkerboard(across)">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14400"/>
          </a:xfrm>
        </p:spPr>
        <p:txBody>
          <a:bodyPr>
            <a:normAutofit fontScale="90000"/>
          </a:bodyPr>
          <a:lstStyle/>
          <a:p>
            <a:r>
              <a:rPr lang="en-US" sz="3600" b="1" u="sng" dirty="0" smtClean="0">
                <a:solidFill>
                  <a:srgbClr val="990099"/>
                </a:solidFill>
              </a:rPr>
              <a:t>CLINICAL FACTORS AFFECTING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12</a:t>
            </a:fld>
            <a:endParaRPr lang="en-US" dirty="0"/>
          </a:p>
        </p:txBody>
      </p:sp>
      <p:sp>
        <p:nvSpPr>
          <p:cNvPr id="13" name="Rectangle 12"/>
          <p:cNvSpPr/>
          <p:nvPr/>
        </p:nvSpPr>
        <p:spPr bwMode="auto">
          <a:xfrm>
            <a:off x="914400" y="4419600"/>
            <a:ext cx="38100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228600" lvl="1" indent="-228600" defTabSz="977900">
              <a:lnSpc>
                <a:spcPct val="90000"/>
              </a:lnSpc>
              <a:spcBef>
                <a:spcPct val="0"/>
              </a:spcBef>
              <a:spcAft>
                <a:spcPct val="15000"/>
              </a:spcAft>
              <a:buChar char="••"/>
            </a:pPr>
            <a:r>
              <a:rPr lang="en-US" sz="2200" dirty="0" smtClean="0"/>
              <a:t>Altered tooth  resists acid etching.  </a:t>
            </a:r>
          </a:p>
          <a:p>
            <a:pPr marL="228600" lvl="1" indent="-228600" defTabSz="977900">
              <a:lnSpc>
                <a:spcPct val="90000"/>
              </a:lnSpc>
              <a:spcBef>
                <a:spcPct val="0"/>
              </a:spcBef>
              <a:spcAft>
                <a:spcPct val="15000"/>
              </a:spcAft>
              <a:buChar char="••"/>
            </a:pPr>
            <a:r>
              <a:rPr lang="en-US" sz="2200" dirty="0" smtClean="0"/>
              <a:t>For effective etching -double the normal etching time. </a:t>
            </a:r>
          </a:p>
        </p:txBody>
      </p:sp>
      <p:sp>
        <p:nvSpPr>
          <p:cNvPr id="14" name="Rectangle 13"/>
          <p:cNvSpPr/>
          <p:nvPr/>
        </p:nvSpPr>
        <p:spPr bwMode="auto">
          <a:xfrm>
            <a:off x="3276600" y="4419600"/>
            <a:ext cx="29718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228600" lvl="1" indent="-228600" defTabSz="977900">
              <a:lnSpc>
                <a:spcPct val="90000"/>
              </a:lnSpc>
              <a:spcBef>
                <a:spcPct val="0"/>
              </a:spcBef>
              <a:spcAft>
                <a:spcPct val="15000"/>
              </a:spcAft>
              <a:buChar char="••"/>
            </a:pPr>
            <a:r>
              <a:rPr lang="en-US" sz="2200" dirty="0" smtClean="0"/>
              <a:t>If tubules are small, attachment is less and if tubules are large, attachment is enhanced. </a:t>
            </a:r>
          </a:p>
        </p:txBody>
      </p:sp>
      <p:sp>
        <p:nvSpPr>
          <p:cNvPr id="15" name="Rectangle 14"/>
          <p:cNvSpPr/>
          <p:nvPr/>
        </p:nvSpPr>
        <p:spPr bwMode="auto">
          <a:xfrm>
            <a:off x="5181600" y="4419600"/>
            <a:ext cx="32766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Impair effective bonding. </a:t>
            </a:r>
          </a:p>
          <a:p>
            <a:pPr lvl="0"/>
            <a:r>
              <a:rPr lang="en-US" sz="2200" dirty="0" smtClean="0"/>
              <a:t>Cleaned with </a:t>
            </a:r>
            <a:r>
              <a:rPr lang="en-US" sz="2200" dirty="0" err="1" smtClean="0"/>
              <a:t>scalers</a:t>
            </a:r>
            <a:r>
              <a:rPr lang="en-US" sz="2200" dirty="0" smtClean="0"/>
              <a:t>, abrasive </a:t>
            </a:r>
            <a:r>
              <a:rPr lang="en-US" sz="2200" dirty="0" err="1" smtClean="0"/>
              <a:t>prophy</a:t>
            </a:r>
            <a:r>
              <a:rPr lang="en-US" sz="2200" dirty="0" smtClean="0"/>
              <a:t> pastes using rubber cups or with abrasive rotary instruments. </a:t>
            </a:r>
          </a:p>
          <a:p>
            <a:pPr lvl="0"/>
            <a:endParaRPr lang="en-US" sz="2200" dirty="0" smtClean="0"/>
          </a:p>
        </p:txBody>
      </p:sp>
      <p:sp>
        <p:nvSpPr>
          <p:cNvPr id="16" name="Rounded Rectangle 15"/>
          <p:cNvSpPr/>
          <p:nvPr/>
        </p:nvSpPr>
        <p:spPr bwMode="auto">
          <a:xfrm>
            <a:off x="838200" y="2895600"/>
            <a:ext cx="19812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Tooth  structure   </a:t>
            </a:r>
            <a:endParaRPr lang="en-US" sz="2200" dirty="0"/>
          </a:p>
        </p:txBody>
      </p:sp>
      <p:sp>
        <p:nvSpPr>
          <p:cNvPr id="17" name="Rounded Rectangle 16"/>
          <p:cNvSpPr/>
          <p:nvPr/>
        </p:nvSpPr>
        <p:spPr bwMode="auto">
          <a:xfrm>
            <a:off x="3276600" y="28956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Location and Size of Dentinal Tubules </a:t>
            </a:r>
          </a:p>
        </p:txBody>
      </p:sp>
      <p:sp>
        <p:nvSpPr>
          <p:cNvPr id="18" name="Rounded Rectangle 17"/>
          <p:cNvSpPr/>
          <p:nvPr/>
        </p:nvSpPr>
        <p:spPr bwMode="auto">
          <a:xfrm>
            <a:off x="5867400" y="2743200"/>
            <a:ext cx="2209800" cy="14478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Presence of Plaque, Calculus, Extrinsic Stains or Debris </a:t>
            </a:r>
          </a:p>
        </p:txBody>
      </p:sp>
      <p:sp>
        <p:nvSpPr>
          <p:cNvPr id="19" name="Rounded Rectangle 18"/>
          <p:cNvSpPr/>
          <p:nvPr/>
        </p:nvSpPr>
        <p:spPr bwMode="auto">
          <a:xfrm>
            <a:off x="838200" y="12192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Flow of Saliva and /Or Blood Contamination </a:t>
            </a:r>
            <a:endParaRPr lang="en-US" sz="2200" dirty="0"/>
          </a:p>
        </p:txBody>
      </p:sp>
      <p:sp>
        <p:nvSpPr>
          <p:cNvPr id="20" name="Rounded Rectangle 19"/>
          <p:cNvSpPr/>
          <p:nvPr/>
        </p:nvSpPr>
        <p:spPr bwMode="auto">
          <a:xfrm>
            <a:off x="3505200" y="1219200"/>
            <a:ext cx="19050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Moisture contamination</a:t>
            </a:r>
          </a:p>
          <a:p>
            <a:pPr lvl="0"/>
            <a:endParaRPr lang="en-US" sz="3200" dirty="0"/>
          </a:p>
        </p:txBody>
      </p:sp>
      <p:sp>
        <p:nvSpPr>
          <p:cNvPr id="21" name="Rounded Rectangle 20"/>
          <p:cNvSpPr/>
          <p:nvPr/>
        </p:nvSpPr>
        <p:spPr bwMode="auto">
          <a:xfrm>
            <a:off x="5943600" y="12192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Oil contamination</a:t>
            </a:r>
          </a:p>
          <a:p>
            <a:pPr lvl="0"/>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par>
                                <p:cTn id="21" presetID="5" presetClass="entr" presetSubtype="1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heckerboard(across)">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xit" presetSubtype="16" fill="hold" grpId="1" nodeType="clickEffect">
                                  <p:stCondLst>
                                    <p:cond delay="0"/>
                                  </p:stCondLst>
                                  <p:childTnLst>
                                    <p:animEffect transition="out" filter="box(in)">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05800" cy="914400"/>
          </a:xfrm>
        </p:spPr>
        <p:txBody>
          <a:bodyPr>
            <a:normAutofit fontScale="90000"/>
          </a:bodyPr>
          <a:lstStyle/>
          <a:p>
            <a:r>
              <a:rPr lang="en-US" sz="3600" b="1" u="sng" dirty="0" smtClean="0">
                <a:solidFill>
                  <a:srgbClr val="990099"/>
                </a:solidFill>
              </a:rPr>
              <a:t>CLINICAL FACTORS AFFECTING ADHESION</a:t>
            </a:r>
            <a:endParaRPr lang="en-US" sz="3600" dirty="0">
              <a:solidFill>
                <a:srgbClr val="990099"/>
              </a:solidFill>
            </a:endParaRPr>
          </a:p>
        </p:txBody>
      </p:sp>
      <p:sp>
        <p:nvSpPr>
          <p:cNvPr id="4" name="Slide Number Placeholder 3"/>
          <p:cNvSpPr>
            <a:spLocks noGrp="1"/>
          </p:cNvSpPr>
          <p:nvPr>
            <p:ph type="sldNum" sz="quarter" idx="12"/>
          </p:nvPr>
        </p:nvSpPr>
        <p:spPr>
          <a:xfrm>
            <a:off x="-1676400" y="6492875"/>
            <a:ext cx="2133600" cy="365125"/>
          </a:xfrm>
        </p:spPr>
        <p:txBody>
          <a:bodyPr/>
          <a:lstStyle/>
          <a:p>
            <a:fld id="{BF82E644-06F0-4133-A80F-5AC778A6172B}" type="slidenum">
              <a:rPr lang="en-US" smtClean="0"/>
              <a:pPr/>
              <a:t>13</a:t>
            </a:fld>
            <a:endParaRPr lang="en-US" dirty="0"/>
          </a:p>
        </p:txBody>
      </p:sp>
      <p:sp>
        <p:nvSpPr>
          <p:cNvPr id="22" name="Content Placeholder 2"/>
          <p:cNvSpPr>
            <a:spLocks noGrp="1"/>
          </p:cNvSpPr>
          <p:nvPr>
            <p:ph idx="1"/>
          </p:nvPr>
        </p:nvSpPr>
        <p:spPr>
          <a:xfrm>
            <a:off x="457200" y="1600200"/>
            <a:ext cx="8229600" cy="4525963"/>
          </a:xfrm>
        </p:spPr>
        <p:txBody>
          <a:bodyPr/>
          <a:lstStyle/>
          <a:p>
            <a:pPr>
              <a:buNone/>
            </a:pPr>
            <a:r>
              <a:rPr lang="en-US" sz="2200" i="0" dirty="0" smtClean="0"/>
              <a:t> </a:t>
            </a:r>
          </a:p>
          <a:p>
            <a:pPr>
              <a:buNone/>
            </a:pPr>
            <a:endParaRPr lang="en-US" sz="2200" i="0" dirty="0" smtClean="0"/>
          </a:p>
          <a:p>
            <a:pPr>
              <a:buNone/>
            </a:pPr>
            <a:endParaRPr lang="en-US" sz="2200" i="0" dirty="0" smtClean="0"/>
          </a:p>
        </p:txBody>
      </p:sp>
      <p:sp>
        <p:nvSpPr>
          <p:cNvPr id="23" name="Rounded Rectangle 22"/>
          <p:cNvSpPr/>
          <p:nvPr/>
        </p:nvSpPr>
        <p:spPr bwMode="auto">
          <a:xfrm>
            <a:off x="838200" y="2895600"/>
            <a:ext cx="19812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Tooth  structure   :</a:t>
            </a:r>
            <a:endParaRPr lang="en-US" sz="2200" dirty="0"/>
          </a:p>
        </p:txBody>
      </p:sp>
      <p:sp>
        <p:nvSpPr>
          <p:cNvPr id="24" name="Rounded Rectangle 23"/>
          <p:cNvSpPr/>
          <p:nvPr/>
        </p:nvSpPr>
        <p:spPr bwMode="auto">
          <a:xfrm>
            <a:off x="3276600" y="28956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Location and Size of Dentinal Tubules : </a:t>
            </a:r>
          </a:p>
        </p:txBody>
      </p:sp>
      <p:sp>
        <p:nvSpPr>
          <p:cNvPr id="25" name="Rounded Rectangle 24"/>
          <p:cNvSpPr/>
          <p:nvPr/>
        </p:nvSpPr>
        <p:spPr bwMode="auto">
          <a:xfrm>
            <a:off x="5867400" y="2743200"/>
            <a:ext cx="2209800" cy="14478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Presence of Plaque, Calculus, Extrinsic Stains or Debris : </a:t>
            </a:r>
          </a:p>
        </p:txBody>
      </p:sp>
      <p:sp>
        <p:nvSpPr>
          <p:cNvPr id="26" name="Rounded Rectangle 25"/>
          <p:cNvSpPr/>
          <p:nvPr/>
        </p:nvSpPr>
        <p:spPr bwMode="auto">
          <a:xfrm>
            <a:off x="762000" y="4572000"/>
            <a:ext cx="2133600" cy="14478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Presence of Bases or Liners on Prepared Teeth </a:t>
            </a:r>
          </a:p>
          <a:p>
            <a:pPr lvl="0"/>
            <a:endParaRPr lang="en-US" sz="2200" dirty="0" smtClean="0"/>
          </a:p>
        </p:txBody>
      </p:sp>
      <p:sp>
        <p:nvSpPr>
          <p:cNvPr id="27" name="Rectangle 26"/>
          <p:cNvSpPr/>
          <p:nvPr/>
        </p:nvSpPr>
        <p:spPr bwMode="auto">
          <a:xfrm>
            <a:off x="5791200" y="4419600"/>
            <a:ext cx="28956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Varnishes copal cellulose or polyamide varnishes and resin liners affects the bonding</a:t>
            </a:r>
          </a:p>
        </p:txBody>
      </p:sp>
      <p:sp>
        <p:nvSpPr>
          <p:cNvPr id="28" name="Rounded Rectangle 27"/>
          <p:cNvSpPr/>
          <p:nvPr/>
        </p:nvSpPr>
        <p:spPr bwMode="auto">
          <a:xfrm>
            <a:off x="838200" y="12192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Flow of Saliva and /Or Blood Contamination </a:t>
            </a:r>
            <a:endParaRPr lang="en-US" sz="2200" dirty="0"/>
          </a:p>
        </p:txBody>
      </p:sp>
      <p:sp>
        <p:nvSpPr>
          <p:cNvPr id="29" name="Rounded Rectangle 28"/>
          <p:cNvSpPr/>
          <p:nvPr/>
        </p:nvSpPr>
        <p:spPr bwMode="auto">
          <a:xfrm>
            <a:off x="3505200" y="1219200"/>
            <a:ext cx="19050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Moisture contamination</a:t>
            </a:r>
          </a:p>
          <a:p>
            <a:pPr lvl="0"/>
            <a:endParaRPr lang="en-US" sz="3200" dirty="0"/>
          </a:p>
        </p:txBody>
      </p:sp>
      <p:sp>
        <p:nvSpPr>
          <p:cNvPr id="30" name="Rounded Rectangle 29"/>
          <p:cNvSpPr/>
          <p:nvPr/>
        </p:nvSpPr>
        <p:spPr bwMode="auto">
          <a:xfrm>
            <a:off x="5943600" y="1219200"/>
            <a:ext cx="2133600" cy="12192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Oil contamination</a:t>
            </a:r>
          </a:p>
          <a:p>
            <a:pPr lvl="0"/>
            <a:endParaRPr lang="en-US" sz="3200" dirty="0"/>
          </a:p>
        </p:txBody>
      </p:sp>
      <p:sp>
        <p:nvSpPr>
          <p:cNvPr id="31" name="Rounded Rectangle 30"/>
          <p:cNvSpPr/>
          <p:nvPr/>
        </p:nvSpPr>
        <p:spPr bwMode="auto">
          <a:xfrm>
            <a:off x="3352800" y="4648200"/>
            <a:ext cx="2133600" cy="14478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Tooth dehydration </a:t>
            </a:r>
          </a:p>
          <a:p>
            <a:r>
              <a:rPr lang="en-US" sz="2200" dirty="0" smtClean="0"/>
              <a:t>	</a:t>
            </a:r>
          </a:p>
          <a:p>
            <a:r>
              <a:rPr lang="en-US" sz="2200" dirty="0" smtClean="0"/>
              <a:t> </a:t>
            </a:r>
          </a:p>
          <a:p>
            <a:pPr lvl="0"/>
            <a:endParaRPr lang="en-US" sz="2200" dirty="0" smtClean="0"/>
          </a:p>
        </p:txBody>
      </p:sp>
      <p:sp>
        <p:nvSpPr>
          <p:cNvPr id="32" name="Rectangle 31"/>
          <p:cNvSpPr/>
          <p:nvPr/>
        </p:nvSpPr>
        <p:spPr bwMode="auto">
          <a:xfrm>
            <a:off x="5791200" y="4419600"/>
            <a:ext cx="28956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Cause collapse of exposed collagen and may prevent resin infiltration and impair bonding.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checkerboard(across)">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par>
                                <p:cTn id="21" presetID="5" presetClass="entr" presetSubtype="10" fill="hold" grpId="2"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checkerboard(across)">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32" grpId="0" animBg="1"/>
      <p:bldP spid="32" grpId="1" animBg="1"/>
      <p:bldP spid="32"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14</a:t>
            </a:fld>
            <a:endParaRPr lang="en-US"/>
          </a:p>
        </p:txBody>
      </p:sp>
      <p:sp>
        <p:nvSpPr>
          <p:cNvPr id="5" name="Content Placeholder 2"/>
          <p:cNvSpPr>
            <a:spLocks noGrp="1"/>
          </p:cNvSpPr>
          <p:nvPr>
            <p:ph idx="1"/>
          </p:nvPr>
        </p:nvSpPr>
        <p:spPr>
          <a:xfrm>
            <a:off x="457200" y="1600200"/>
            <a:ext cx="5562600" cy="4525963"/>
          </a:xfrm>
        </p:spPr>
        <p:txBody>
          <a:bodyPr/>
          <a:lstStyle/>
          <a:p>
            <a:pPr>
              <a:buFont typeface="Arial" pitchFamily="34" charset="0"/>
              <a:buChar char="•"/>
            </a:pPr>
            <a:endParaRPr lang="en-US" sz="2200" i="0" dirty="0" smtClean="0">
              <a:effectLst/>
            </a:endParaRPr>
          </a:p>
          <a:p>
            <a:pPr>
              <a:buFont typeface="Arial" pitchFamily="34" charset="0"/>
              <a:buChar char="•"/>
            </a:pPr>
            <a:endParaRPr lang="en-US" sz="2200" i="0" dirty="0" smtClean="0">
              <a:effectLst/>
            </a:endParaRPr>
          </a:p>
        </p:txBody>
      </p:sp>
      <p:sp>
        <p:nvSpPr>
          <p:cNvPr id="6" name="Rectangle 5"/>
          <p:cNvSpPr/>
          <p:nvPr/>
        </p:nvSpPr>
        <p:spPr bwMode="auto">
          <a:xfrm>
            <a:off x="304800" y="609600"/>
            <a:ext cx="5105400" cy="2057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nSpc>
                <a:spcPct val="150000"/>
              </a:lnSpc>
            </a:pPr>
            <a:r>
              <a:rPr lang="en-US" sz="2200" dirty="0" smtClean="0"/>
              <a:t>Composition of enamel</a:t>
            </a:r>
          </a:p>
          <a:p>
            <a:pPr>
              <a:lnSpc>
                <a:spcPct val="150000"/>
              </a:lnSpc>
              <a:buFont typeface="Arial" pitchFamily="34" charset="0"/>
              <a:buChar char="•"/>
            </a:pPr>
            <a:r>
              <a:rPr lang="en-US" sz="2200" dirty="0" smtClean="0"/>
              <a:t>Primary component – </a:t>
            </a:r>
            <a:r>
              <a:rPr lang="en-US" sz="2200" dirty="0" err="1" smtClean="0"/>
              <a:t>hydroxyapetite</a:t>
            </a:r>
            <a:endParaRPr lang="en-US" sz="2200" dirty="0" smtClean="0"/>
          </a:p>
          <a:p>
            <a:pPr>
              <a:lnSpc>
                <a:spcPct val="150000"/>
              </a:lnSpc>
              <a:buFont typeface="Arial" pitchFamily="34" charset="0"/>
              <a:buChar char="•"/>
            </a:pPr>
            <a:r>
              <a:rPr lang="en-US" sz="2200" dirty="0" smtClean="0"/>
              <a:t>Inorganic content – higher </a:t>
            </a:r>
          </a:p>
          <a:p>
            <a:pPr>
              <a:lnSpc>
                <a:spcPct val="150000"/>
              </a:lnSpc>
              <a:buFont typeface="Arial" pitchFamily="34" charset="0"/>
              <a:buChar char="•"/>
            </a:pPr>
            <a:r>
              <a:rPr lang="en-US" sz="2200" dirty="0" smtClean="0"/>
              <a:t>Homogenous in structure and composition</a:t>
            </a:r>
            <a:endParaRPr lang="en-US" sz="3200" dirty="0" smtClean="0"/>
          </a:p>
        </p:txBody>
      </p:sp>
      <p:pic>
        <p:nvPicPr>
          <p:cNvPr id="7" name="Picture 6"/>
          <p:cNvPicPr>
            <a:picLocks noChangeAspect="1" noChangeArrowheads="1"/>
          </p:cNvPicPr>
          <p:nvPr/>
        </p:nvPicPr>
        <p:blipFill>
          <a:blip r:embed="rId2" cstate="print">
            <a:lum contrast="30000"/>
          </a:blip>
          <a:srcRect/>
          <a:stretch>
            <a:fillRect/>
          </a:stretch>
        </p:blipFill>
        <p:spPr bwMode="auto">
          <a:xfrm>
            <a:off x="5562600" y="914400"/>
            <a:ext cx="3352800" cy="1384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a:blip r:embed="rId3" cstate="print">
            <a:lum bright="-10000" contrast="10000"/>
          </a:blip>
          <a:srcRect l="9187" t="7413" r="65218" b="79247"/>
          <a:stretch>
            <a:fillRect/>
          </a:stretch>
        </p:blipFill>
        <p:spPr bwMode="auto">
          <a:xfrm>
            <a:off x="2667000" y="2895600"/>
            <a:ext cx="3810000" cy="2690044"/>
          </a:xfrm>
          <a:prstGeom prst="roundRect">
            <a:avLst>
              <a:gd name="adj" fmla="val 4167"/>
            </a:avLst>
          </a:prstGeom>
          <a:solidFill>
            <a:srgbClr val="FFFFFF"/>
          </a:solidFill>
          <a:ln w="76200" cap="sq">
            <a:solidFill>
              <a:srgbClr val="92000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Slide Number Placeholder 4"/>
          <p:cNvSpPr txBox="1">
            <a:spLocks/>
          </p:cNvSpPr>
          <p:nvPr/>
        </p:nvSpPr>
        <p:spPr>
          <a:xfrm>
            <a:off x="3124200" y="6248400"/>
            <a:ext cx="2895600" cy="47625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5D432D0-628F-4C29-8C2A-642DAC96E536}"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0" name="Rectangle 9"/>
          <p:cNvSpPr/>
          <p:nvPr/>
        </p:nvSpPr>
        <p:spPr>
          <a:xfrm>
            <a:off x="228600" y="2895600"/>
            <a:ext cx="2286000" cy="1295400"/>
          </a:xfrm>
          <a:prstGeom prst="rect">
            <a:avLst/>
          </a:prstGeom>
          <a:blipFill>
            <a:blip r:embed="rId4"/>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eaLnBrk="1" hangingPunct="1"/>
            <a:r>
              <a:rPr lang="en-US" sz="2200" dirty="0" smtClean="0">
                <a:solidFill>
                  <a:schemeClr val="bg2"/>
                </a:solidFill>
              </a:rPr>
              <a:t>Inorganic fraction - prism.</a:t>
            </a:r>
          </a:p>
        </p:txBody>
      </p:sp>
      <p:sp>
        <p:nvSpPr>
          <p:cNvPr id="11" name="Rectangle 10"/>
          <p:cNvSpPr/>
          <p:nvPr/>
        </p:nvSpPr>
        <p:spPr>
          <a:xfrm>
            <a:off x="6553200" y="2895600"/>
            <a:ext cx="1986280" cy="1202871"/>
          </a:xfrm>
          <a:prstGeom prst="rect">
            <a:avLst/>
          </a:prstGeom>
          <a:blipFill>
            <a:blip r:embed="rId5"/>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dirty="0" smtClean="0">
                <a:solidFill>
                  <a:schemeClr val="bg2"/>
                </a:solidFill>
              </a:rPr>
              <a:t>Natural surface -smooth</a:t>
            </a:r>
            <a:endParaRPr lang="en-US" sz="2200" dirty="0">
              <a:solidFill>
                <a:schemeClr val="bg2"/>
              </a:solidFill>
            </a:endParaRPr>
          </a:p>
        </p:txBody>
      </p:sp>
      <p:sp>
        <p:nvSpPr>
          <p:cNvPr id="12" name="Rectangle 11"/>
          <p:cNvSpPr/>
          <p:nvPr/>
        </p:nvSpPr>
        <p:spPr>
          <a:xfrm>
            <a:off x="304800" y="4800600"/>
            <a:ext cx="2199640" cy="1387929"/>
          </a:xfrm>
          <a:prstGeom prst="rect">
            <a:avLst/>
          </a:prstGeom>
          <a:blipFill>
            <a:blip r:embed="rId6"/>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dirty="0" smtClean="0">
                <a:solidFill>
                  <a:schemeClr val="bg2"/>
                </a:solidFill>
              </a:rPr>
              <a:t>Normal enamel rods - key-hole pattern.</a:t>
            </a:r>
            <a:endParaRPr lang="en-US" sz="2200" dirty="0">
              <a:solidFill>
                <a:schemeClr val="bg2"/>
              </a:solidFill>
            </a:endParaRPr>
          </a:p>
        </p:txBody>
      </p:sp>
      <p:sp>
        <p:nvSpPr>
          <p:cNvPr id="13" name="Rectangle 12"/>
          <p:cNvSpPr/>
          <p:nvPr/>
        </p:nvSpPr>
        <p:spPr>
          <a:xfrm>
            <a:off x="6553200" y="4648200"/>
            <a:ext cx="2504440" cy="1676400"/>
          </a:xfrm>
          <a:prstGeom prst="rect">
            <a:avLst/>
          </a:prstGeom>
          <a:blipFill>
            <a:blip r:embed="rId7"/>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dirty="0" smtClean="0">
                <a:solidFill>
                  <a:schemeClr val="bg2"/>
                </a:solidFill>
              </a:rPr>
              <a:t>Operatively prepared surface expose rods in tangential, oblique, and longitudinal planes</a:t>
            </a:r>
            <a:endParaRPr lang="en-US" sz="2200" dirty="0">
              <a:solidFill>
                <a:schemeClr val="bg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15</a:t>
            </a:fld>
            <a:endParaRPr lang="en-US"/>
          </a:p>
        </p:txBody>
      </p:sp>
      <p:sp>
        <p:nvSpPr>
          <p:cNvPr id="5" name="Rectangle 4"/>
          <p:cNvSpPr/>
          <p:nvPr/>
        </p:nvSpPr>
        <p:spPr>
          <a:xfrm>
            <a:off x="304800" y="685800"/>
            <a:ext cx="8382000" cy="5419112"/>
          </a:xfrm>
          <a:prstGeom prst="rect">
            <a:avLst/>
          </a:prstGeom>
        </p:spPr>
        <p:txBody>
          <a:bodyPr wrap="square">
            <a:spAutoFit/>
          </a:bodyPr>
          <a:lstStyle/>
          <a:p>
            <a:pPr algn="just">
              <a:lnSpc>
                <a:spcPct val="200000"/>
              </a:lnSpc>
              <a:buFont typeface="Arial" pitchFamily="34" charset="0"/>
              <a:buChar char="•"/>
            </a:pPr>
            <a:r>
              <a:rPr lang="en-US" sz="2200" dirty="0" smtClean="0"/>
              <a:t>1</a:t>
            </a:r>
            <a:r>
              <a:rPr lang="en-US" sz="2200" baseline="30000" dirty="0" smtClean="0"/>
              <a:t>st</a:t>
            </a:r>
            <a:r>
              <a:rPr lang="en-US" sz="2200" dirty="0" smtClean="0"/>
              <a:t> meaningful proof of intraoral adhesion – 1955, by Michael </a:t>
            </a:r>
            <a:r>
              <a:rPr lang="en-US" sz="2200" dirty="0" err="1" smtClean="0"/>
              <a:t>Bunocore</a:t>
            </a:r>
            <a:r>
              <a:rPr lang="en-US" sz="2200" dirty="0" smtClean="0"/>
              <a:t>-    CONCEPT OF ACID ETCHING </a:t>
            </a:r>
          </a:p>
          <a:p>
            <a:pPr algn="just">
              <a:lnSpc>
                <a:spcPct val="200000"/>
              </a:lnSpc>
              <a:buFont typeface="Arial" pitchFamily="34" charset="0"/>
              <a:buChar char="•"/>
            </a:pPr>
            <a:r>
              <a:rPr lang="en-US" sz="2200" dirty="0" smtClean="0"/>
              <a:t>Etching to enable micromechanical bonding</a:t>
            </a:r>
          </a:p>
          <a:p>
            <a:pPr algn="just">
              <a:lnSpc>
                <a:spcPct val="200000"/>
              </a:lnSpc>
              <a:buFont typeface="Arial" pitchFamily="34" charset="0"/>
              <a:buChar char="•"/>
            </a:pPr>
            <a:r>
              <a:rPr lang="en-US" sz="2200" dirty="0" smtClean="0"/>
              <a:t>Enamel surface generally have low surface energy (organic pellicle, smear layer as surface contaminants)</a:t>
            </a:r>
          </a:p>
          <a:p>
            <a:pPr algn="just">
              <a:lnSpc>
                <a:spcPct val="200000"/>
              </a:lnSpc>
              <a:buFont typeface="Arial" pitchFamily="34" charset="0"/>
              <a:buChar char="•"/>
            </a:pPr>
            <a:r>
              <a:rPr lang="en-US" sz="2200" dirty="0" smtClean="0"/>
              <a:t>Removal of surface layer, making the enamel surface more reactive is known as “conditioning” or “etching”.</a:t>
            </a:r>
            <a:br>
              <a:rPr lang="en-US" sz="2200" dirty="0" smtClean="0"/>
            </a:br>
            <a:endParaRPr lang="en-US" sz="2200" dirty="0" smtClean="0"/>
          </a:p>
        </p:txBody>
      </p:sp>
      <p:graphicFrame>
        <p:nvGraphicFramePr>
          <p:cNvPr id="6" name="Diagram 5"/>
          <p:cNvGraphicFramePr/>
          <p:nvPr/>
        </p:nvGraphicFramePr>
        <p:xfrm>
          <a:off x="609600" y="914400"/>
          <a:ext cx="75438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6"/>
          <a:srcRect l="14286" t="28028" r="19048"/>
          <a:stretch>
            <a:fillRect/>
          </a:stretch>
        </p:blipFill>
        <p:spPr bwMode="auto">
          <a:xfrm>
            <a:off x="6781800" y="1600200"/>
            <a:ext cx="2133600" cy="15144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30DF228E-AA6F-4E23-B244-C66C50891531}"/>
                                            </p:graphicEl>
                                          </p:spTgt>
                                        </p:tgtEl>
                                        <p:attrNameLst>
                                          <p:attrName>style.visibility</p:attrName>
                                        </p:attrNameLst>
                                      </p:cBhvr>
                                      <p:to>
                                        <p:strVal val="visible"/>
                                      </p:to>
                                    </p:set>
                                    <p:animEffect transition="in" filter="fade">
                                      <p:cBhvr>
                                        <p:cTn id="7" dur="2000"/>
                                        <p:tgtEl>
                                          <p:spTgt spid="6">
                                            <p:graphicEl>
                                              <a:dgm id="{30DF228E-AA6F-4E23-B244-C66C50891531}"/>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32C2C486-5E59-4D14-B224-E5416E9BCCFC}"/>
                                            </p:graphicEl>
                                          </p:spTgt>
                                        </p:tgtEl>
                                        <p:attrNameLst>
                                          <p:attrName>style.visibility</p:attrName>
                                        </p:attrNameLst>
                                      </p:cBhvr>
                                      <p:to>
                                        <p:strVal val="visible"/>
                                      </p:to>
                                    </p:set>
                                    <p:animEffect transition="in" filter="fade">
                                      <p:cBhvr>
                                        <p:cTn id="10" dur="2000"/>
                                        <p:tgtEl>
                                          <p:spTgt spid="6">
                                            <p:graphicEl>
                                              <a:dgm id="{32C2C486-5E59-4D14-B224-E5416E9BCCFC}"/>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graphicEl>
                                              <a:dgm id="{4ADDF1AE-8045-4A18-BDA7-7D495DFC85B5}"/>
                                            </p:graphicEl>
                                          </p:spTgt>
                                        </p:tgtEl>
                                        <p:attrNameLst>
                                          <p:attrName>style.visibility</p:attrName>
                                        </p:attrNameLst>
                                      </p:cBhvr>
                                      <p:to>
                                        <p:strVal val="visible"/>
                                      </p:to>
                                    </p:set>
                                    <p:animEffect transition="in" filter="fade">
                                      <p:cBhvr>
                                        <p:cTn id="13" dur="2000"/>
                                        <p:tgtEl>
                                          <p:spTgt spid="6">
                                            <p:graphicEl>
                                              <a:dgm id="{4ADDF1AE-8045-4A18-BDA7-7D495DFC85B5}"/>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graphicEl>
                                              <a:dgm id="{9DD2A1B1-6654-4381-A39D-385D9FDCC608}"/>
                                            </p:graphicEl>
                                          </p:spTgt>
                                        </p:tgtEl>
                                        <p:attrNameLst>
                                          <p:attrName>style.visibility</p:attrName>
                                        </p:attrNameLst>
                                      </p:cBhvr>
                                      <p:to>
                                        <p:strVal val="visible"/>
                                      </p:to>
                                    </p:set>
                                    <p:animEffect transition="in" filter="fade">
                                      <p:cBhvr>
                                        <p:cTn id="16" dur="2000"/>
                                        <p:tgtEl>
                                          <p:spTgt spid="6">
                                            <p:graphicEl>
                                              <a:dgm id="{9DD2A1B1-6654-4381-A39D-385D9FDCC608}"/>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graphicEl>
                                              <a:dgm id="{844D5AA8-32F4-449D-8CB8-A8F707E2DE43}"/>
                                            </p:graphicEl>
                                          </p:spTgt>
                                        </p:tgtEl>
                                        <p:attrNameLst>
                                          <p:attrName>style.visibility</p:attrName>
                                        </p:attrNameLst>
                                      </p:cBhvr>
                                      <p:to>
                                        <p:strVal val="visible"/>
                                      </p:to>
                                    </p:set>
                                    <p:animEffect transition="in" filter="fade">
                                      <p:cBhvr>
                                        <p:cTn id="19" dur="2000"/>
                                        <p:tgtEl>
                                          <p:spTgt spid="6">
                                            <p:graphicEl>
                                              <a:dgm id="{844D5AA8-32F4-449D-8CB8-A8F707E2DE43}"/>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graphicEl>
                                              <a:dgm id="{66BB8CA4-C198-4529-83FE-B587AB3213E5}"/>
                                            </p:graphicEl>
                                          </p:spTgt>
                                        </p:tgtEl>
                                        <p:attrNameLst>
                                          <p:attrName>style.visibility</p:attrName>
                                        </p:attrNameLst>
                                      </p:cBhvr>
                                      <p:to>
                                        <p:strVal val="visible"/>
                                      </p:to>
                                    </p:set>
                                    <p:animEffect transition="in" filter="fade">
                                      <p:cBhvr>
                                        <p:cTn id="22" dur="2000"/>
                                        <p:tgtEl>
                                          <p:spTgt spid="6">
                                            <p:graphicEl>
                                              <a:dgm id="{66BB8CA4-C198-4529-83FE-B587AB3213E5}"/>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graphicEl>
                                              <a:dgm id="{36AA0218-31A5-4501-8C1E-68FA9271489B}"/>
                                            </p:graphicEl>
                                          </p:spTgt>
                                        </p:tgtEl>
                                        <p:attrNameLst>
                                          <p:attrName>style.visibility</p:attrName>
                                        </p:attrNameLst>
                                      </p:cBhvr>
                                      <p:to>
                                        <p:strVal val="visible"/>
                                      </p:to>
                                    </p:set>
                                    <p:animEffect transition="in" filter="fade">
                                      <p:cBhvr>
                                        <p:cTn id="25" dur="2000"/>
                                        <p:tgtEl>
                                          <p:spTgt spid="6">
                                            <p:graphicEl>
                                              <a:dgm id="{36AA0218-31A5-4501-8C1E-68FA9271489B}"/>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graphicEl>
                                              <a:dgm id="{524A901A-64E8-4BF4-8F65-CE68C5E1D3C8}"/>
                                            </p:graphicEl>
                                          </p:spTgt>
                                        </p:tgtEl>
                                        <p:attrNameLst>
                                          <p:attrName>style.visibility</p:attrName>
                                        </p:attrNameLst>
                                      </p:cBhvr>
                                      <p:to>
                                        <p:strVal val="visible"/>
                                      </p:to>
                                    </p:set>
                                    <p:animEffect transition="in" filter="fade">
                                      <p:cBhvr>
                                        <p:cTn id="28" dur="2000"/>
                                        <p:tgtEl>
                                          <p:spTgt spid="6">
                                            <p:graphicEl>
                                              <a:dgm id="{524A901A-64E8-4BF4-8F65-CE68C5E1D3C8}"/>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29634C85-479B-4E37-80D2-ADA5E2539E46}"/>
                                            </p:graphicEl>
                                          </p:spTgt>
                                        </p:tgtEl>
                                        <p:attrNameLst>
                                          <p:attrName>style.visibility</p:attrName>
                                        </p:attrNameLst>
                                      </p:cBhvr>
                                      <p:to>
                                        <p:strVal val="visible"/>
                                      </p:to>
                                    </p:set>
                                    <p:animEffect transition="in" filter="fade">
                                      <p:cBhvr>
                                        <p:cTn id="31" dur="2000"/>
                                        <p:tgtEl>
                                          <p:spTgt spid="6">
                                            <p:graphicEl>
                                              <a:dgm id="{29634C85-479B-4E37-80D2-ADA5E2539E46}"/>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2F65333F-17CA-4EC5-86E4-50D0757E5D02}"/>
                                            </p:graphicEl>
                                          </p:spTgt>
                                        </p:tgtEl>
                                        <p:attrNameLst>
                                          <p:attrName>style.visibility</p:attrName>
                                        </p:attrNameLst>
                                      </p:cBhvr>
                                      <p:to>
                                        <p:strVal val="visible"/>
                                      </p:to>
                                    </p:set>
                                    <p:animEffect transition="in" filter="fade">
                                      <p:cBhvr>
                                        <p:cTn id="34" dur="2000"/>
                                        <p:tgtEl>
                                          <p:spTgt spid="6">
                                            <p:graphicEl>
                                              <a:dgm id="{2F65333F-17CA-4EC5-86E4-50D0757E5D02}"/>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graphicEl>
                                              <a:dgm id="{40EB35BF-9260-42FC-B76B-616693A1DB23}"/>
                                            </p:graphicEl>
                                          </p:spTgt>
                                        </p:tgtEl>
                                        <p:attrNameLst>
                                          <p:attrName>style.visibility</p:attrName>
                                        </p:attrNameLst>
                                      </p:cBhvr>
                                      <p:to>
                                        <p:strVal val="visible"/>
                                      </p:to>
                                    </p:set>
                                    <p:animEffect transition="in" filter="fade">
                                      <p:cBhvr>
                                        <p:cTn id="37" dur="2000"/>
                                        <p:tgtEl>
                                          <p:spTgt spid="6">
                                            <p:graphicEl>
                                              <a:dgm id="{40EB35BF-9260-42FC-B76B-616693A1DB23}"/>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graphicEl>
                                              <a:dgm id="{A5AE0CDE-4C71-414C-97FE-B44C7C37F51F}"/>
                                            </p:graphicEl>
                                          </p:spTgt>
                                        </p:tgtEl>
                                        <p:attrNameLst>
                                          <p:attrName>style.visibility</p:attrName>
                                        </p:attrNameLst>
                                      </p:cBhvr>
                                      <p:to>
                                        <p:strVal val="visible"/>
                                      </p:to>
                                    </p:set>
                                    <p:animEffect transition="in" filter="fade">
                                      <p:cBhvr>
                                        <p:cTn id="40" dur="2000"/>
                                        <p:tgtEl>
                                          <p:spTgt spid="6">
                                            <p:graphicEl>
                                              <a:dgm id="{A5AE0CDE-4C71-414C-97FE-B44C7C37F51F}"/>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graphicEl>
                                              <a:dgm id="{6D55AC82-3A19-444C-B846-E3747D30B2F1}"/>
                                            </p:graphicEl>
                                          </p:spTgt>
                                        </p:tgtEl>
                                        <p:attrNameLst>
                                          <p:attrName>style.visibility</p:attrName>
                                        </p:attrNameLst>
                                      </p:cBhvr>
                                      <p:to>
                                        <p:strVal val="visible"/>
                                      </p:to>
                                    </p:set>
                                    <p:animEffect transition="in" filter="fade">
                                      <p:cBhvr>
                                        <p:cTn id="43" dur="2000"/>
                                        <p:tgtEl>
                                          <p:spTgt spid="6">
                                            <p:graphicEl>
                                              <a:dgm id="{6D55AC82-3A19-444C-B846-E3747D30B2F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16</a:t>
            </a:fld>
            <a:endParaRPr lang="en-US"/>
          </a:p>
        </p:txBody>
      </p:sp>
      <p:sp>
        <p:nvSpPr>
          <p:cNvPr id="8" name="Oval 12"/>
          <p:cNvSpPr>
            <a:spLocks noChangeArrowheads="1"/>
          </p:cNvSpPr>
          <p:nvPr/>
        </p:nvSpPr>
        <p:spPr bwMode="auto">
          <a:xfrm>
            <a:off x="228600" y="533400"/>
            <a:ext cx="2895600" cy="2971800"/>
          </a:xfrm>
          <a:prstGeom prst="ellipse">
            <a:avLst/>
          </a:prstGeom>
          <a:solidFill>
            <a:srgbClr val="008080"/>
          </a:solidFill>
          <a:ln w="9525">
            <a:solidFill>
              <a:schemeClr val="tx1"/>
            </a:solidFill>
            <a:round/>
            <a:headEnd/>
            <a:tailEnd/>
          </a:ln>
        </p:spPr>
        <p:txBody>
          <a:bodyPr wrap="none" anchor="ctr"/>
          <a:lstStyle/>
          <a:p>
            <a:endParaRPr lang="en-US"/>
          </a:p>
        </p:txBody>
      </p:sp>
      <p:sp>
        <p:nvSpPr>
          <p:cNvPr id="9" name="AutoShape 13"/>
          <p:cNvSpPr>
            <a:spLocks noChangeArrowheads="1"/>
          </p:cNvSpPr>
          <p:nvPr/>
        </p:nvSpPr>
        <p:spPr bwMode="auto">
          <a:xfrm>
            <a:off x="838200" y="8382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0" name="AutoShape 14"/>
          <p:cNvSpPr>
            <a:spLocks noChangeArrowheads="1"/>
          </p:cNvSpPr>
          <p:nvPr/>
        </p:nvSpPr>
        <p:spPr bwMode="auto">
          <a:xfrm>
            <a:off x="1752600" y="8382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1" name="AutoShape 15"/>
          <p:cNvSpPr>
            <a:spLocks noChangeArrowheads="1"/>
          </p:cNvSpPr>
          <p:nvPr/>
        </p:nvSpPr>
        <p:spPr bwMode="auto">
          <a:xfrm>
            <a:off x="2209800" y="16002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2" name="AutoShape 16"/>
          <p:cNvSpPr>
            <a:spLocks noChangeArrowheads="1"/>
          </p:cNvSpPr>
          <p:nvPr/>
        </p:nvSpPr>
        <p:spPr bwMode="auto">
          <a:xfrm>
            <a:off x="1295400" y="16764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3" name="AutoShape 17"/>
          <p:cNvSpPr>
            <a:spLocks noChangeArrowheads="1"/>
          </p:cNvSpPr>
          <p:nvPr/>
        </p:nvSpPr>
        <p:spPr bwMode="auto">
          <a:xfrm>
            <a:off x="381000" y="16002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4" name="AutoShape 18"/>
          <p:cNvSpPr>
            <a:spLocks noChangeArrowheads="1"/>
          </p:cNvSpPr>
          <p:nvPr/>
        </p:nvSpPr>
        <p:spPr bwMode="auto">
          <a:xfrm>
            <a:off x="838200" y="24384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5" name="AutoShape 19"/>
          <p:cNvSpPr>
            <a:spLocks noChangeArrowheads="1"/>
          </p:cNvSpPr>
          <p:nvPr/>
        </p:nvSpPr>
        <p:spPr bwMode="auto">
          <a:xfrm>
            <a:off x="1828800" y="23622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16" name="Text Box 28"/>
          <p:cNvSpPr txBox="1">
            <a:spLocks noChangeArrowheads="1"/>
          </p:cNvSpPr>
          <p:nvPr/>
        </p:nvSpPr>
        <p:spPr bwMode="auto">
          <a:xfrm>
            <a:off x="5410200" y="6216650"/>
            <a:ext cx="30480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Enamel etching patterns</a:t>
            </a:r>
          </a:p>
        </p:txBody>
      </p:sp>
      <p:sp>
        <p:nvSpPr>
          <p:cNvPr id="17" name="TextBox 30"/>
          <p:cNvSpPr txBox="1">
            <a:spLocks noChangeArrowheads="1"/>
          </p:cNvSpPr>
          <p:nvPr/>
        </p:nvSpPr>
        <p:spPr bwMode="auto">
          <a:xfrm>
            <a:off x="2133600" y="304800"/>
            <a:ext cx="5410200" cy="430887"/>
          </a:xfrm>
          <a:prstGeom prst="rect">
            <a:avLst/>
          </a:prstGeom>
          <a:noFill/>
          <a:ln w="9525">
            <a:noFill/>
            <a:miter lim="800000"/>
            <a:headEnd/>
            <a:tailEnd/>
          </a:ln>
        </p:spPr>
        <p:txBody>
          <a:bodyPr wrap="square">
            <a:spAutoFit/>
          </a:bodyPr>
          <a:lstStyle/>
          <a:p>
            <a:r>
              <a:rPr lang="en-US" sz="2200" b="1" dirty="0" smtClean="0"/>
              <a:t>ETCHING  PATTERNS OF  ENAMEL</a:t>
            </a:r>
            <a:endParaRPr lang="en-US" sz="2200" b="1" dirty="0"/>
          </a:p>
        </p:txBody>
      </p:sp>
      <p:sp>
        <p:nvSpPr>
          <p:cNvPr id="18" name="Slide Number Placeholder 31"/>
          <p:cNvSpPr txBox="1">
            <a:spLocks/>
          </p:cNvSpPr>
          <p:nvPr/>
        </p:nvSpPr>
        <p:spPr>
          <a:xfrm>
            <a:off x="3124200" y="6248400"/>
            <a:ext cx="2895600" cy="47625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ABB2E11-9DCF-4878-98F9-33DD6441A723}"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9" name="Rectangle 18"/>
          <p:cNvSpPr/>
          <p:nvPr/>
        </p:nvSpPr>
        <p:spPr bwMode="auto">
          <a:xfrm>
            <a:off x="381000" y="5638800"/>
            <a:ext cx="8229600" cy="990600"/>
          </a:xfrm>
          <a:prstGeom prst="rect">
            <a:avLst/>
          </a:prstGeom>
          <a:solidFill>
            <a:srgbClr val="990099"/>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400" dirty="0" smtClean="0">
                <a:solidFill>
                  <a:schemeClr val="bg2"/>
                </a:solidFill>
              </a:rPr>
              <a:t>Type I-Dissolution </a:t>
            </a:r>
            <a:r>
              <a:rPr lang="en-US" sz="2400" dirty="0" smtClean="0"/>
              <a:t>of the prism cores without the dissolution of the prism peripheries.</a:t>
            </a:r>
          </a:p>
          <a:p>
            <a:endParaRPr lang="en-US" sz="2400" dirty="0" smtClean="0"/>
          </a:p>
          <a:p>
            <a:endParaRPr lang="en-US" sz="2400" dirty="0" smtClean="0"/>
          </a:p>
          <a:p>
            <a:endParaRPr lang="en-US" sz="2400" dirty="0" smtClean="0"/>
          </a:p>
          <a:p>
            <a:endParaRPr lang="en-US" sz="2400" dirty="0" smtClean="0"/>
          </a:p>
        </p:txBody>
      </p:sp>
      <p:sp>
        <p:nvSpPr>
          <p:cNvPr id="20" name="Rectangle 19"/>
          <p:cNvSpPr/>
          <p:nvPr/>
        </p:nvSpPr>
        <p:spPr bwMode="auto">
          <a:xfrm>
            <a:off x="381000" y="5791200"/>
            <a:ext cx="8229600" cy="685800"/>
          </a:xfrm>
          <a:prstGeom prst="rect">
            <a:avLst/>
          </a:prstGeom>
          <a:solidFill>
            <a:srgbClr val="D60093"/>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400" dirty="0" smtClean="0"/>
              <a:t>Type III- Combination </a:t>
            </a:r>
          </a:p>
          <a:p>
            <a:endParaRPr lang="en-US" sz="2400" dirty="0" smtClean="0"/>
          </a:p>
          <a:p>
            <a:endParaRPr lang="en-US" sz="2400" dirty="0" smtClean="0"/>
          </a:p>
        </p:txBody>
      </p:sp>
      <p:pic>
        <p:nvPicPr>
          <p:cNvPr id="21" name="Picture 10" descr="semi 054"/>
          <p:cNvPicPr>
            <a:picLocks noGrp="1" noChangeAspect="1" noChangeArrowheads="1"/>
          </p:cNvPicPr>
          <p:nvPr>
            <p:ph sz="quarter" idx="4294967295"/>
          </p:nvPr>
        </p:nvPicPr>
        <p:blipFill>
          <a:blip r:embed="rId2" cstate="print"/>
          <a:srcRect/>
          <a:stretch>
            <a:fillRect/>
          </a:stretch>
        </p:blipFill>
        <p:spPr>
          <a:xfrm>
            <a:off x="152400" y="3581400"/>
            <a:ext cx="2535237" cy="1901696"/>
          </a:xfrm>
          <a:prstGeom prst="roundRect">
            <a:avLst>
              <a:gd name="adj" fmla="val 4167"/>
            </a:avLst>
          </a:prstGeom>
          <a:solidFill>
            <a:srgbClr val="FFFFFF"/>
          </a:solidFill>
          <a:ln w="76200" cap="sq">
            <a:solidFill>
              <a:srgbClr val="920000"/>
            </a:solidFill>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2" name="Oval 4"/>
          <p:cNvSpPr>
            <a:spLocks noChangeArrowheads="1"/>
          </p:cNvSpPr>
          <p:nvPr/>
        </p:nvSpPr>
        <p:spPr bwMode="auto">
          <a:xfrm>
            <a:off x="3200400" y="685800"/>
            <a:ext cx="2895600" cy="2971800"/>
          </a:xfrm>
          <a:prstGeom prst="ellipse">
            <a:avLst/>
          </a:prstGeom>
          <a:solidFill>
            <a:srgbClr val="008080"/>
          </a:solidFill>
          <a:ln w="9525">
            <a:solidFill>
              <a:schemeClr val="tx1"/>
            </a:solidFill>
            <a:round/>
            <a:headEnd/>
            <a:tailEnd/>
          </a:ln>
        </p:spPr>
        <p:txBody>
          <a:bodyPr wrap="none" anchor="ctr"/>
          <a:lstStyle/>
          <a:p>
            <a:endParaRPr lang="en-US"/>
          </a:p>
        </p:txBody>
      </p:sp>
      <p:sp>
        <p:nvSpPr>
          <p:cNvPr id="23" name="AutoShape 5"/>
          <p:cNvSpPr>
            <a:spLocks noChangeArrowheads="1"/>
          </p:cNvSpPr>
          <p:nvPr/>
        </p:nvSpPr>
        <p:spPr bwMode="auto">
          <a:xfrm>
            <a:off x="3886200" y="9906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4" name="AutoShape 6"/>
          <p:cNvSpPr>
            <a:spLocks noChangeArrowheads="1"/>
          </p:cNvSpPr>
          <p:nvPr/>
        </p:nvSpPr>
        <p:spPr bwMode="auto">
          <a:xfrm>
            <a:off x="4800600" y="9906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5" name="AutoShape 7"/>
          <p:cNvSpPr>
            <a:spLocks noChangeArrowheads="1"/>
          </p:cNvSpPr>
          <p:nvPr/>
        </p:nvSpPr>
        <p:spPr bwMode="auto">
          <a:xfrm>
            <a:off x="5257800" y="17526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6" name="AutoShape 8"/>
          <p:cNvSpPr>
            <a:spLocks noChangeArrowheads="1"/>
          </p:cNvSpPr>
          <p:nvPr/>
        </p:nvSpPr>
        <p:spPr bwMode="auto">
          <a:xfrm>
            <a:off x="4343400" y="1828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7" name="AutoShape 9"/>
          <p:cNvSpPr>
            <a:spLocks noChangeArrowheads="1"/>
          </p:cNvSpPr>
          <p:nvPr/>
        </p:nvSpPr>
        <p:spPr bwMode="auto">
          <a:xfrm>
            <a:off x="3429000" y="17526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8" name="AutoShape 10"/>
          <p:cNvSpPr>
            <a:spLocks noChangeArrowheads="1"/>
          </p:cNvSpPr>
          <p:nvPr/>
        </p:nvSpPr>
        <p:spPr bwMode="auto">
          <a:xfrm>
            <a:off x="3886200" y="2590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29" name="AutoShape 11"/>
          <p:cNvSpPr>
            <a:spLocks noChangeArrowheads="1"/>
          </p:cNvSpPr>
          <p:nvPr/>
        </p:nvSpPr>
        <p:spPr bwMode="auto">
          <a:xfrm>
            <a:off x="4876800" y="2590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pic>
        <p:nvPicPr>
          <p:cNvPr id="30" name="Picture 7" descr="semi 053"/>
          <p:cNvPicPr>
            <a:picLocks noGrp="1" noChangeAspect="1" noChangeArrowheads="1"/>
          </p:cNvPicPr>
          <p:nvPr>
            <p:ph sz="quarter" idx="4294967295"/>
          </p:nvPr>
        </p:nvPicPr>
        <p:blipFill>
          <a:blip r:embed="rId3" cstate="print"/>
          <a:srcRect/>
          <a:stretch>
            <a:fillRect/>
          </a:stretch>
        </p:blipFill>
        <p:spPr>
          <a:xfrm>
            <a:off x="3257550" y="3505200"/>
            <a:ext cx="2686050" cy="2014538"/>
          </a:xfrm>
          <a:prstGeom prst="roundRect">
            <a:avLst>
              <a:gd name="adj" fmla="val 4167"/>
            </a:avLst>
          </a:prstGeom>
          <a:solidFill>
            <a:srgbClr val="FFFFFF"/>
          </a:solidFill>
          <a:ln w="76200" cap="sq">
            <a:solidFill>
              <a:srgbClr val="920000"/>
            </a:solidFill>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1" name="Rectangle 30"/>
          <p:cNvSpPr/>
          <p:nvPr/>
        </p:nvSpPr>
        <p:spPr bwMode="auto">
          <a:xfrm>
            <a:off x="381000" y="5867400"/>
            <a:ext cx="8229600" cy="685800"/>
          </a:xfrm>
          <a:prstGeom prst="rect">
            <a:avLst/>
          </a:prstGeom>
          <a:solidFill>
            <a:srgbClr val="66FF33"/>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400" dirty="0" smtClean="0"/>
              <a:t>Type II - Peripheral enamel is dissolved but cores are left intact.</a:t>
            </a:r>
          </a:p>
          <a:p>
            <a:endParaRPr lang="en-US" sz="2400" dirty="0" smtClean="0"/>
          </a:p>
          <a:p>
            <a:endParaRPr lang="en-US" sz="2400" dirty="0" smtClean="0"/>
          </a:p>
          <a:p>
            <a:endParaRPr lang="en-US" sz="2400" dirty="0" smtClean="0"/>
          </a:p>
        </p:txBody>
      </p:sp>
      <p:sp>
        <p:nvSpPr>
          <p:cNvPr id="32" name="Oval 20"/>
          <p:cNvSpPr>
            <a:spLocks noChangeArrowheads="1"/>
          </p:cNvSpPr>
          <p:nvPr/>
        </p:nvSpPr>
        <p:spPr bwMode="auto">
          <a:xfrm>
            <a:off x="6172200" y="762000"/>
            <a:ext cx="2971800" cy="2895600"/>
          </a:xfrm>
          <a:prstGeom prst="ellipse">
            <a:avLst/>
          </a:prstGeom>
          <a:solidFill>
            <a:srgbClr val="008080"/>
          </a:solidFill>
          <a:ln w="9525">
            <a:solidFill>
              <a:schemeClr val="tx1"/>
            </a:solidFill>
            <a:round/>
            <a:headEnd/>
            <a:tailEnd/>
          </a:ln>
        </p:spPr>
        <p:txBody>
          <a:bodyPr wrap="none" anchor="ctr"/>
          <a:lstStyle/>
          <a:p>
            <a:endParaRPr lang="en-US"/>
          </a:p>
        </p:txBody>
      </p:sp>
      <p:sp>
        <p:nvSpPr>
          <p:cNvPr id="33" name="AutoShape 21"/>
          <p:cNvSpPr>
            <a:spLocks noChangeArrowheads="1"/>
          </p:cNvSpPr>
          <p:nvPr/>
        </p:nvSpPr>
        <p:spPr bwMode="auto">
          <a:xfrm>
            <a:off x="6858000" y="1066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4" name="AutoShape 22"/>
          <p:cNvSpPr>
            <a:spLocks noChangeArrowheads="1"/>
          </p:cNvSpPr>
          <p:nvPr/>
        </p:nvSpPr>
        <p:spPr bwMode="auto">
          <a:xfrm>
            <a:off x="7772400" y="1066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5" name="AutoShape 23"/>
          <p:cNvSpPr>
            <a:spLocks noChangeArrowheads="1"/>
          </p:cNvSpPr>
          <p:nvPr/>
        </p:nvSpPr>
        <p:spPr bwMode="auto">
          <a:xfrm>
            <a:off x="8229600" y="1828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6" name="AutoShape 24"/>
          <p:cNvSpPr>
            <a:spLocks noChangeArrowheads="1"/>
          </p:cNvSpPr>
          <p:nvPr/>
        </p:nvSpPr>
        <p:spPr bwMode="auto">
          <a:xfrm>
            <a:off x="7315200" y="19050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7" name="AutoShape 25"/>
          <p:cNvSpPr>
            <a:spLocks noChangeArrowheads="1"/>
          </p:cNvSpPr>
          <p:nvPr/>
        </p:nvSpPr>
        <p:spPr bwMode="auto">
          <a:xfrm>
            <a:off x="6400800" y="1828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8" name="AutoShape 26"/>
          <p:cNvSpPr>
            <a:spLocks noChangeArrowheads="1"/>
          </p:cNvSpPr>
          <p:nvPr/>
        </p:nvSpPr>
        <p:spPr bwMode="auto">
          <a:xfrm>
            <a:off x="6858000" y="26670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sp>
        <p:nvSpPr>
          <p:cNvPr id="39" name="AutoShape 27"/>
          <p:cNvSpPr>
            <a:spLocks noChangeArrowheads="1"/>
          </p:cNvSpPr>
          <p:nvPr/>
        </p:nvSpPr>
        <p:spPr bwMode="auto">
          <a:xfrm>
            <a:off x="7848600" y="2590800"/>
            <a:ext cx="762000" cy="685800"/>
          </a:xfrm>
          <a:prstGeom prst="hexagon">
            <a:avLst>
              <a:gd name="adj" fmla="val 27778"/>
              <a:gd name="vf" fmla="val 115470"/>
            </a:avLst>
          </a:prstGeom>
          <a:solidFill>
            <a:srgbClr val="FF9999"/>
          </a:solidFill>
          <a:ln w="9525">
            <a:noFill/>
            <a:miter lim="800000"/>
            <a:headEnd/>
            <a:tailEnd/>
          </a:ln>
        </p:spPr>
        <p:txBody>
          <a:bodyPr wrap="none" anchor="ctr"/>
          <a:lstStyle/>
          <a:p>
            <a:endParaRPr lang="en-US"/>
          </a:p>
        </p:txBody>
      </p:sp>
      <p:pic>
        <p:nvPicPr>
          <p:cNvPr id="40" name="Picture 4" descr="semi 046"/>
          <p:cNvPicPr>
            <a:picLocks noGrp="1" noChangeAspect="1" noChangeArrowheads="1"/>
          </p:cNvPicPr>
          <p:nvPr>
            <p:ph sz="half" idx="1"/>
          </p:nvPr>
        </p:nvPicPr>
        <p:blipFill>
          <a:blip r:embed="rId4" cstate="print"/>
          <a:srcRect/>
          <a:stretch>
            <a:fillRect/>
          </a:stretch>
        </p:blipFill>
        <p:spPr>
          <a:xfrm>
            <a:off x="6324600" y="3543300"/>
            <a:ext cx="2590800" cy="1943100"/>
          </a:xfrm>
          <a:prstGeom prst="roundRect">
            <a:avLst>
              <a:gd name="adj" fmla="val 4167"/>
            </a:avLst>
          </a:prstGeom>
          <a:solidFill>
            <a:srgbClr val="FFFFFF"/>
          </a:solidFill>
          <a:ln w="76200" cap="sq">
            <a:solidFill>
              <a:srgbClr val="920000"/>
            </a:solidFill>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par>
                                <p:cTn id="20" presetID="9" presetClass="exit" presetSubtype="0" fill="hold" grpId="0" nodeType="withEffect">
                                  <p:stCondLst>
                                    <p:cond delay="0"/>
                                  </p:stCondLst>
                                  <p:childTnLst>
                                    <p:animEffect transition="out" filter="dissolv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9" presetClass="exit" presetSubtype="0" fill="hold" grpId="0" nodeType="withEffect">
                                  <p:stCondLst>
                                    <p:cond delay="0"/>
                                  </p:stCondLst>
                                  <p:childTnLst>
                                    <p:animEffect transition="out" filter="dissolv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1"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ox(in)">
                                      <p:cBhvr>
                                        <p:cTn id="30" dur="500"/>
                                        <p:tgtEl>
                                          <p:spTgt spid="22"/>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ox(in)">
                                      <p:cBhvr>
                                        <p:cTn id="33" dur="500"/>
                                        <p:tgtEl>
                                          <p:spTgt spid="27"/>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ox(in)">
                                      <p:cBhvr>
                                        <p:cTn id="36" dur="500"/>
                                        <p:tgtEl>
                                          <p:spTgt spid="23"/>
                                        </p:tgtEl>
                                      </p:cBhvr>
                                    </p:animEffect>
                                  </p:childTnLst>
                                </p:cTn>
                              </p:par>
                              <p:par>
                                <p:cTn id="37" presetID="4" presetClass="entr" presetSubtype="16"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ox(in)">
                                      <p:cBhvr>
                                        <p:cTn id="39" dur="500"/>
                                        <p:tgtEl>
                                          <p:spTgt spid="24"/>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ox(in)">
                                      <p:cBhvr>
                                        <p:cTn id="42" dur="500"/>
                                        <p:tgtEl>
                                          <p:spTgt spid="25"/>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box(in)">
                                      <p:cBhvr>
                                        <p:cTn id="45" dur="500"/>
                                        <p:tgtEl>
                                          <p:spTgt spid="29"/>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ox(in)">
                                      <p:cBhvr>
                                        <p:cTn id="48" dur="500"/>
                                        <p:tgtEl>
                                          <p:spTgt spid="28"/>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box(in)">
                                      <p:cBhvr>
                                        <p:cTn id="51" dur="500"/>
                                        <p:tgtEl>
                                          <p:spTgt spid="26"/>
                                        </p:tgtEl>
                                      </p:cBhvr>
                                    </p:animEffect>
                                  </p:childTnLst>
                                </p:cTn>
                              </p:par>
                              <p:par>
                                <p:cTn id="52" presetID="4" presetClass="entr" presetSubtype="16"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ox(in)">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grpId="0" nodeType="clickEffect">
                                  <p:stCondLst>
                                    <p:cond delay="0"/>
                                  </p:stCondLst>
                                  <p:childTnLst>
                                    <p:animEffect transition="out" filter="dissolve">
                                      <p:cBhvr>
                                        <p:cTn id="58" dur="2000"/>
                                        <p:tgtEl>
                                          <p:spTgt spid="22"/>
                                        </p:tgtEl>
                                      </p:cBhvr>
                                    </p:animEffect>
                                    <p:set>
                                      <p:cBhvr>
                                        <p:cTn id="59" dur="1" fill="hold">
                                          <p:stCondLst>
                                            <p:cond delay="1999"/>
                                          </p:stCondLst>
                                        </p:cTn>
                                        <p:tgtEl>
                                          <p:spTgt spid="22"/>
                                        </p:tgtEl>
                                        <p:attrNameLst>
                                          <p:attrName>style.visibility</p:attrName>
                                        </p:attrNameLst>
                                      </p:cBhvr>
                                      <p:to>
                                        <p:strVal val="hidden"/>
                                      </p:to>
                                    </p:set>
                                  </p:childTnLst>
                                </p:cTn>
                              </p:par>
                              <p:par>
                                <p:cTn id="60" presetID="4" presetClass="exit" presetSubtype="16" fill="hold" grpId="0" nodeType="withEffect">
                                  <p:stCondLst>
                                    <p:cond delay="0"/>
                                  </p:stCondLst>
                                  <p:childTnLst>
                                    <p:animEffect transition="out" filter="box(in)">
                                      <p:cBhvr>
                                        <p:cTn id="61" dur="500"/>
                                        <p:tgtEl>
                                          <p:spTgt spid="19"/>
                                        </p:tgtEl>
                                      </p:cBhvr>
                                    </p:animEffect>
                                    <p:set>
                                      <p:cBhvr>
                                        <p:cTn id="62" dur="1" fill="hold">
                                          <p:stCondLst>
                                            <p:cond delay="499"/>
                                          </p:stCondLst>
                                        </p:cTn>
                                        <p:tgtEl>
                                          <p:spTgt spid="19"/>
                                        </p:tgtEl>
                                        <p:attrNameLst>
                                          <p:attrName>style.visibility</p:attrName>
                                        </p:attrNameLst>
                                      </p:cBhvr>
                                      <p:to>
                                        <p:strVal val="hidden"/>
                                      </p:to>
                                    </p:set>
                                  </p:childTnLst>
                                </p:cTn>
                              </p:par>
                              <p:par>
                                <p:cTn id="63" presetID="4" presetClass="entr" presetSubtype="1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box(in)">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4" presetClass="entr" presetSubtype="16" fill="hold" grpId="1" nodeType="click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box(in)">
                                      <p:cBhvr>
                                        <p:cTn id="70" dur="500"/>
                                        <p:tgtEl>
                                          <p:spTgt spid="35"/>
                                        </p:tgtEl>
                                      </p:cBhvr>
                                    </p:animEffect>
                                  </p:childTnLst>
                                </p:cTn>
                              </p:par>
                              <p:par>
                                <p:cTn id="71" presetID="4" presetClass="entr" presetSubtype="16" fill="hold" grpId="1"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box(in)">
                                      <p:cBhvr>
                                        <p:cTn id="73" dur="500"/>
                                        <p:tgtEl>
                                          <p:spTgt spid="34"/>
                                        </p:tgtEl>
                                      </p:cBhvr>
                                    </p:animEffect>
                                  </p:childTnLst>
                                </p:cTn>
                              </p:par>
                              <p:par>
                                <p:cTn id="74" presetID="4" presetClass="entr" presetSubtype="16" fill="hold" grpId="1"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box(in)">
                                      <p:cBhvr>
                                        <p:cTn id="76" dur="500"/>
                                        <p:tgtEl>
                                          <p:spTgt spid="33"/>
                                        </p:tgtEl>
                                      </p:cBhvr>
                                    </p:animEffect>
                                  </p:childTnLst>
                                </p:cTn>
                              </p:par>
                              <p:par>
                                <p:cTn id="77" presetID="4" presetClass="entr" presetSubtype="16" fill="hold" grpId="1"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box(in)">
                                      <p:cBhvr>
                                        <p:cTn id="79" dur="500"/>
                                        <p:tgtEl>
                                          <p:spTgt spid="37"/>
                                        </p:tgtEl>
                                      </p:cBhvr>
                                    </p:animEffect>
                                  </p:childTnLst>
                                </p:cTn>
                              </p:par>
                              <p:par>
                                <p:cTn id="80" presetID="4" presetClass="entr" presetSubtype="16" fill="hold" grpId="1"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box(in)">
                                      <p:cBhvr>
                                        <p:cTn id="82" dur="500"/>
                                        <p:tgtEl>
                                          <p:spTgt spid="36"/>
                                        </p:tgtEl>
                                      </p:cBhvr>
                                    </p:animEffect>
                                  </p:childTnLst>
                                </p:cTn>
                              </p:par>
                              <p:par>
                                <p:cTn id="83" presetID="4" presetClass="entr" presetSubtype="16" fill="hold" grpId="1"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box(in)">
                                      <p:cBhvr>
                                        <p:cTn id="85" dur="500"/>
                                        <p:tgtEl>
                                          <p:spTgt spid="38"/>
                                        </p:tgtEl>
                                      </p:cBhvr>
                                    </p:animEffect>
                                  </p:childTnLst>
                                </p:cTn>
                              </p:par>
                              <p:par>
                                <p:cTn id="86" presetID="4" presetClass="entr" presetSubtype="16" fill="hold" grpId="1"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box(in)">
                                      <p:cBhvr>
                                        <p:cTn id="88" dur="500"/>
                                        <p:tgtEl>
                                          <p:spTgt spid="39"/>
                                        </p:tgtEl>
                                      </p:cBhvr>
                                    </p:animEffect>
                                  </p:childTnLst>
                                </p:cTn>
                              </p:par>
                              <p:par>
                                <p:cTn id="89" presetID="4" presetClass="entr" presetSubtype="16" fill="hold" grpId="1"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box(in)">
                                      <p:cBhvr>
                                        <p:cTn id="91" dur="500"/>
                                        <p:tgtEl>
                                          <p:spTgt spid="32"/>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mph" presetSubtype="0" grpId="0" nodeType="clickEffect">
                                  <p:stCondLst>
                                    <p:cond delay="0"/>
                                  </p:stCondLst>
                                  <p:childTnLst>
                                    <p:set>
                                      <p:cBhvr rctx="PPT">
                                        <p:cTn id="95" dur="indefinite"/>
                                        <p:tgtEl>
                                          <p:spTgt spid="33"/>
                                        </p:tgtEl>
                                        <p:attrNameLst>
                                          <p:attrName>style.opacity</p:attrName>
                                        </p:attrNameLst>
                                      </p:cBhvr>
                                      <p:to>
                                        <p:strVal val="0.5"/>
                                      </p:to>
                                    </p:set>
                                    <p:animEffect filter="image" prLst="opacity: 0.5">
                                      <p:cBhvr rctx="IE">
                                        <p:cTn id="96" dur="indefinite"/>
                                        <p:tgtEl>
                                          <p:spTgt spid="33"/>
                                        </p:tgtEl>
                                      </p:cBhvr>
                                    </p:animEffect>
                                  </p:childTnLst>
                                </p:cTn>
                              </p:par>
                              <p:par>
                                <p:cTn id="97" presetID="9" presetClass="emph" presetSubtype="0" grpId="0" nodeType="withEffect">
                                  <p:stCondLst>
                                    <p:cond delay="0"/>
                                  </p:stCondLst>
                                  <p:childTnLst>
                                    <p:set>
                                      <p:cBhvr rctx="PPT">
                                        <p:cTn id="98" dur="indefinite"/>
                                        <p:tgtEl>
                                          <p:spTgt spid="34"/>
                                        </p:tgtEl>
                                        <p:attrNameLst>
                                          <p:attrName>style.opacity</p:attrName>
                                        </p:attrNameLst>
                                      </p:cBhvr>
                                      <p:to>
                                        <p:strVal val="0.5"/>
                                      </p:to>
                                    </p:set>
                                    <p:animEffect filter="image" prLst="opacity: 0.5">
                                      <p:cBhvr rctx="IE">
                                        <p:cTn id="99" dur="indefinite"/>
                                        <p:tgtEl>
                                          <p:spTgt spid="34"/>
                                        </p:tgtEl>
                                      </p:cBhvr>
                                    </p:animEffect>
                                  </p:childTnLst>
                                </p:cTn>
                              </p:par>
                              <p:par>
                                <p:cTn id="100" presetID="9" presetClass="emph" presetSubtype="0" grpId="0" nodeType="withEffect">
                                  <p:stCondLst>
                                    <p:cond delay="0"/>
                                  </p:stCondLst>
                                  <p:childTnLst>
                                    <p:set>
                                      <p:cBhvr rctx="PPT">
                                        <p:cTn id="101" dur="indefinite"/>
                                        <p:tgtEl>
                                          <p:spTgt spid="37"/>
                                        </p:tgtEl>
                                        <p:attrNameLst>
                                          <p:attrName>style.opacity</p:attrName>
                                        </p:attrNameLst>
                                      </p:cBhvr>
                                      <p:to>
                                        <p:strVal val="0.5"/>
                                      </p:to>
                                    </p:set>
                                    <p:animEffect filter="image" prLst="opacity: 0.5">
                                      <p:cBhvr rctx="IE">
                                        <p:cTn id="102" dur="indefinite"/>
                                        <p:tgtEl>
                                          <p:spTgt spid="37"/>
                                        </p:tgtEl>
                                      </p:cBhvr>
                                    </p:animEffect>
                                  </p:childTnLst>
                                </p:cTn>
                              </p:par>
                              <p:par>
                                <p:cTn id="103" presetID="9" presetClass="emph" presetSubtype="0" grpId="0" nodeType="withEffect">
                                  <p:stCondLst>
                                    <p:cond delay="0"/>
                                  </p:stCondLst>
                                  <p:childTnLst>
                                    <p:set>
                                      <p:cBhvr rctx="PPT">
                                        <p:cTn id="104" dur="indefinite"/>
                                        <p:tgtEl>
                                          <p:spTgt spid="36"/>
                                        </p:tgtEl>
                                        <p:attrNameLst>
                                          <p:attrName>style.opacity</p:attrName>
                                        </p:attrNameLst>
                                      </p:cBhvr>
                                      <p:to>
                                        <p:strVal val="0.5"/>
                                      </p:to>
                                    </p:set>
                                    <p:animEffect filter="image" prLst="opacity: 0.5">
                                      <p:cBhvr rctx="IE">
                                        <p:cTn id="105" dur="indefinite"/>
                                        <p:tgtEl>
                                          <p:spTgt spid="36"/>
                                        </p:tgtEl>
                                      </p:cBhvr>
                                    </p:animEffect>
                                  </p:childTnLst>
                                </p:cTn>
                              </p:par>
                              <p:par>
                                <p:cTn id="106" presetID="9" presetClass="emph" presetSubtype="0" grpId="0" nodeType="withEffect">
                                  <p:stCondLst>
                                    <p:cond delay="0"/>
                                  </p:stCondLst>
                                  <p:childTnLst>
                                    <p:set>
                                      <p:cBhvr rctx="PPT">
                                        <p:cTn id="107" dur="indefinite"/>
                                        <p:tgtEl>
                                          <p:spTgt spid="35"/>
                                        </p:tgtEl>
                                        <p:attrNameLst>
                                          <p:attrName>style.opacity</p:attrName>
                                        </p:attrNameLst>
                                      </p:cBhvr>
                                      <p:to>
                                        <p:strVal val="0.5"/>
                                      </p:to>
                                    </p:set>
                                    <p:animEffect filter="image" prLst="opacity: 0.5">
                                      <p:cBhvr rctx="IE">
                                        <p:cTn id="108" dur="indefinite"/>
                                        <p:tgtEl>
                                          <p:spTgt spid="35"/>
                                        </p:tgtEl>
                                      </p:cBhvr>
                                    </p:animEffect>
                                  </p:childTnLst>
                                </p:cTn>
                              </p:par>
                              <p:par>
                                <p:cTn id="109" presetID="9" presetClass="emph" presetSubtype="0" grpId="0" nodeType="withEffect">
                                  <p:stCondLst>
                                    <p:cond delay="0"/>
                                  </p:stCondLst>
                                  <p:childTnLst>
                                    <p:set>
                                      <p:cBhvr rctx="PPT">
                                        <p:cTn id="110" dur="indefinite"/>
                                        <p:tgtEl>
                                          <p:spTgt spid="38"/>
                                        </p:tgtEl>
                                        <p:attrNameLst>
                                          <p:attrName>style.opacity</p:attrName>
                                        </p:attrNameLst>
                                      </p:cBhvr>
                                      <p:to>
                                        <p:strVal val="0.5"/>
                                      </p:to>
                                    </p:set>
                                    <p:animEffect filter="image" prLst="opacity: 0.5">
                                      <p:cBhvr rctx="IE">
                                        <p:cTn id="111" dur="indefinite"/>
                                        <p:tgtEl>
                                          <p:spTgt spid="38"/>
                                        </p:tgtEl>
                                      </p:cBhvr>
                                    </p:animEffect>
                                  </p:childTnLst>
                                </p:cTn>
                              </p:par>
                              <p:par>
                                <p:cTn id="112" presetID="9" presetClass="emph" presetSubtype="0" grpId="0" nodeType="withEffect">
                                  <p:stCondLst>
                                    <p:cond delay="0"/>
                                  </p:stCondLst>
                                  <p:childTnLst>
                                    <p:set>
                                      <p:cBhvr rctx="PPT">
                                        <p:cTn id="113" dur="indefinite"/>
                                        <p:tgtEl>
                                          <p:spTgt spid="39"/>
                                        </p:tgtEl>
                                        <p:attrNameLst>
                                          <p:attrName>style.opacity</p:attrName>
                                        </p:attrNameLst>
                                      </p:cBhvr>
                                      <p:to>
                                        <p:strVal val="0.5"/>
                                      </p:to>
                                    </p:set>
                                    <p:animEffect filter="image" prLst="opacity: 0.5">
                                      <p:cBhvr rctx="IE">
                                        <p:cTn id="114" dur="indefinite"/>
                                        <p:tgtEl>
                                          <p:spTgt spid="39"/>
                                        </p:tgtEl>
                                      </p:cBhvr>
                                    </p:animEffect>
                                  </p:childTnLst>
                                </p:cTn>
                              </p:par>
                              <p:par>
                                <p:cTn id="115" presetID="9" presetClass="emph" presetSubtype="0" grpId="0" nodeType="withEffect">
                                  <p:stCondLst>
                                    <p:cond delay="0"/>
                                  </p:stCondLst>
                                  <p:childTnLst>
                                    <p:set>
                                      <p:cBhvr rctx="PPT">
                                        <p:cTn id="116" dur="indefinite"/>
                                        <p:tgtEl>
                                          <p:spTgt spid="32"/>
                                        </p:tgtEl>
                                        <p:attrNameLst>
                                          <p:attrName>style.opacity</p:attrName>
                                        </p:attrNameLst>
                                      </p:cBhvr>
                                      <p:to>
                                        <p:strVal val="0.5"/>
                                      </p:to>
                                    </p:set>
                                    <p:animEffect filter="image" prLst="opacity: 0.5">
                                      <p:cBhvr rctx="IE">
                                        <p:cTn id="117" dur="indefinite"/>
                                        <p:tgtEl>
                                          <p:spTgt spid="32"/>
                                        </p:tgtEl>
                                      </p:cBhvr>
                                    </p:animEffect>
                                  </p:childTnLst>
                                </p:cTn>
                              </p:par>
                              <p:par>
                                <p:cTn id="118" presetID="3" presetClass="entr" presetSubtype="10" fill="hold"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blinds(horizontal)">
                                      <p:cBhvr>
                                        <p:cTn id="120" dur="500"/>
                                        <p:tgtEl>
                                          <p:spTgt spid="40"/>
                                        </p:tgtEl>
                                      </p:cBhvr>
                                    </p:animEffect>
                                  </p:childTnLst>
                                </p:cTn>
                              </p:par>
                              <p:par>
                                <p:cTn id="121" presetID="4" presetClass="exit" presetSubtype="16" fill="hold" grpId="1" nodeType="withEffect">
                                  <p:stCondLst>
                                    <p:cond delay="0"/>
                                  </p:stCondLst>
                                  <p:childTnLst>
                                    <p:animEffect transition="out" filter="box(in)">
                                      <p:cBhvr>
                                        <p:cTn id="122" dur="500"/>
                                        <p:tgtEl>
                                          <p:spTgt spid="31"/>
                                        </p:tgtEl>
                                      </p:cBhvr>
                                    </p:animEffect>
                                    <p:set>
                                      <p:cBhvr>
                                        <p:cTn id="123" dur="1" fill="hold">
                                          <p:stCondLst>
                                            <p:cond delay="499"/>
                                          </p:stCondLst>
                                        </p:cTn>
                                        <p:tgtEl>
                                          <p:spTgt spid="31"/>
                                        </p:tgtEl>
                                        <p:attrNameLst>
                                          <p:attrName>style.visibility</p:attrName>
                                        </p:attrNameLst>
                                      </p:cBhvr>
                                      <p:to>
                                        <p:strVal val="hidden"/>
                                      </p:to>
                                    </p:set>
                                  </p:childTnLst>
                                </p:cTn>
                              </p:par>
                              <p:par>
                                <p:cTn id="124" presetID="4" presetClass="entr" presetSubtype="16"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box(in)">
                                      <p:cBhvr>
                                        <p:cTn id="1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9" grpId="0" animBg="1"/>
      <p:bldP spid="20" grpId="0" animBg="1"/>
      <p:bldP spid="22" grpId="0" animBg="1"/>
      <p:bldP spid="22" grpId="1" animBg="1"/>
      <p:bldP spid="23" grpId="0" animBg="1"/>
      <p:bldP spid="24" grpId="0" animBg="1"/>
      <p:bldP spid="25" grpId="0" animBg="1"/>
      <p:bldP spid="26" grpId="0" animBg="1"/>
      <p:bldP spid="27" grpId="0" animBg="1"/>
      <p:bldP spid="28" grpId="0" animBg="1"/>
      <p:bldP spid="29" grpId="0"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17</a:t>
            </a:fld>
            <a:endParaRPr lang="en-US"/>
          </a:p>
        </p:txBody>
      </p:sp>
      <p:sp>
        <p:nvSpPr>
          <p:cNvPr id="42" name="Rectangle 41"/>
          <p:cNvSpPr/>
          <p:nvPr/>
        </p:nvSpPr>
        <p:spPr>
          <a:xfrm>
            <a:off x="0" y="394692"/>
            <a:ext cx="9144000" cy="6555641"/>
          </a:xfrm>
          <a:prstGeom prst="rect">
            <a:avLst/>
          </a:prstGeom>
        </p:spPr>
        <p:txBody>
          <a:bodyPr wrap="square">
            <a:spAutoFit/>
          </a:bodyPr>
          <a:lstStyle/>
          <a:p>
            <a:pPr algn="ctr">
              <a:buNone/>
            </a:pPr>
            <a:r>
              <a:rPr lang="en-US" sz="2000" dirty="0" smtClean="0">
                <a:cs typeface="Andalus" pitchFamily="18" charset="-78"/>
              </a:rPr>
              <a:t>Enamel acid etching – removes </a:t>
            </a:r>
            <a:r>
              <a:rPr lang="en-US" sz="2000" dirty="0" smtClean="0">
                <a:solidFill>
                  <a:srgbClr val="FF0000"/>
                </a:solidFill>
                <a:effectLst>
                  <a:outerShdw blurRad="38100" dist="38100" dir="2700000" algn="tl">
                    <a:srgbClr val="000000">
                      <a:alpha val="43137"/>
                    </a:srgbClr>
                  </a:outerShdw>
                </a:effectLst>
                <a:cs typeface="Andalus" pitchFamily="18" charset="-78"/>
              </a:rPr>
              <a:t>10 micron </a:t>
            </a:r>
            <a:r>
              <a:rPr lang="en-US" sz="2000" dirty="0" smtClean="0">
                <a:cs typeface="Andalus" pitchFamily="18" charset="-78"/>
              </a:rPr>
              <a:t>of enamel</a:t>
            </a:r>
          </a:p>
          <a:p>
            <a:endParaRPr lang="en-US" sz="2000" dirty="0" smtClean="0">
              <a:cs typeface="Andalus" pitchFamily="18" charset="-78"/>
            </a:endParaRPr>
          </a:p>
          <a:p>
            <a:pPr algn="ctr">
              <a:buNone/>
            </a:pPr>
            <a:r>
              <a:rPr lang="en-US" sz="2000" dirty="0" smtClean="0">
                <a:cs typeface="Andalus" pitchFamily="18" charset="-78"/>
              </a:rPr>
              <a:t>Creates </a:t>
            </a:r>
            <a:r>
              <a:rPr lang="en-US" sz="2000" dirty="0" err="1" smtClean="0">
                <a:cs typeface="Andalus" pitchFamily="18" charset="-78"/>
              </a:rPr>
              <a:t>microporous</a:t>
            </a:r>
            <a:r>
              <a:rPr lang="en-US" sz="2000" dirty="0" smtClean="0">
                <a:cs typeface="Andalus" pitchFamily="18" charset="-78"/>
              </a:rPr>
              <a:t> layer </a:t>
            </a:r>
            <a:r>
              <a:rPr lang="en-US" sz="2000" dirty="0" smtClean="0">
                <a:solidFill>
                  <a:srgbClr val="FF0000"/>
                </a:solidFill>
                <a:effectLst>
                  <a:outerShdw blurRad="38100" dist="38100" dir="2700000" algn="tl">
                    <a:srgbClr val="000000">
                      <a:alpha val="43137"/>
                    </a:srgbClr>
                  </a:outerShdw>
                </a:effectLst>
                <a:cs typeface="Andalus" pitchFamily="18" charset="-78"/>
              </a:rPr>
              <a:t>5 to50 microns </a:t>
            </a:r>
            <a:r>
              <a:rPr lang="en-US" sz="2000" dirty="0" smtClean="0">
                <a:cs typeface="Andalus" pitchFamily="18" charset="-78"/>
              </a:rPr>
              <a:t>deep</a:t>
            </a:r>
          </a:p>
          <a:p>
            <a:pPr algn="ctr"/>
            <a:endParaRPr lang="en-US" sz="2000" dirty="0" smtClean="0">
              <a:cs typeface="Andalus" pitchFamily="18" charset="-78"/>
            </a:endParaRPr>
          </a:p>
          <a:p>
            <a:pPr algn="ctr"/>
            <a:endParaRPr lang="en-US" sz="2000" dirty="0" smtClean="0">
              <a:cs typeface="Andalus" pitchFamily="18" charset="-78"/>
            </a:endParaRPr>
          </a:p>
          <a:p>
            <a:pPr algn="ctr">
              <a:buNone/>
            </a:pPr>
            <a:r>
              <a:rPr lang="en-US" sz="2000" dirty="0" smtClean="0">
                <a:cs typeface="Andalus" pitchFamily="18" charset="-78"/>
              </a:rPr>
              <a:t>Smooth surface – irregular surface with high surface energy </a:t>
            </a:r>
            <a:r>
              <a:rPr lang="en-US" sz="2000" dirty="0" smtClean="0">
                <a:solidFill>
                  <a:srgbClr val="FF0000"/>
                </a:solidFill>
                <a:effectLst>
                  <a:outerShdw blurRad="38100" dist="38100" dir="2700000" algn="tl">
                    <a:srgbClr val="000000">
                      <a:alpha val="43137"/>
                    </a:srgbClr>
                  </a:outerShdw>
                </a:effectLst>
                <a:cs typeface="Andalus" pitchFamily="18" charset="-78"/>
              </a:rPr>
              <a:t>72dynes/cm</a:t>
            </a:r>
          </a:p>
          <a:p>
            <a:pPr algn="ctr">
              <a:buNone/>
            </a:pPr>
            <a:endParaRPr lang="en-US" sz="2000" dirty="0" smtClean="0">
              <a:cs typeface="Andalus" pitchFamily="18" charset="-78"/>
            </a:endParaRPr>
          </a:p>
          <a:p>
            <a:pPr algn="ctr">
              <a:buNone/>
            </a:pPr>
            <a:endParaRPr lang="en-US" sz="2000" dirty="0" smtClean="0">
              <a:cs typeface="Andalus" pitchFamily="18" charset="-78"/>
            </a:endParaRPr>
          </a:p>
          <a:p>
            <a:pPr algn="ctr">
              <a:buNone/>
            </a:pPr>
            <a:r>
              <a:rPr lang="en-US" sz="2000" dirty="0" smtClean="0">
                <a:cs typeface="Andalus" pitchFamily="18" charset="-78"/>
              </a:rPr>
              <a:t>Unfilled liquid acrylic resin (enamel bonding agent)</a:t>
            </a:r>
          </a:p>
          <a:p>
            <a:pPr algn="ctr">
              <a:buNone/>
            </a:pPr>
            <a:endParaRPr lang="en-US" sz="2000" dirty="0" smtClean="0">
              <a:cs typeface="Andalus" pitchFamily="18" charset="-78"/>
            </a:endParaRPr>
          </a:p>
          <a:p>
            <a:pPr algn="ctr">
              <a:buNone/>
            </a:pPr>
            <a:r>
              <a:rPr lang="en-US" sz="2000" dirty="0" smtClean="0">
                <a:cs typeface="Andalus" pitchFamily="18" charset="-78"/>
              </a:rPr>
              <a:t>Wets the surface </a:t>
            </a:r>
          </a:p>
          <a:p>
            <a:pPr algn="ctr"/>
            <a:endParaRPr lang="en-US" sz="2000" dirty="0" smtClean="0">
              <a:cs typeface="Andalus" pitchFamily="18" charset="-78"/>
            </a:endParaRPr>
          </a:p>
          <a:p>
            <a:pPr algn="ctr">
              <a:buNone/>
            </a:pPr>
            <a:r>
              <a:rPr lang="en-US" sz="2000" dirty="0" smtClean="0">
                <a:cs typeface="Andalus" pitchFamily="18" charset="-78"/>
              </a:rPr>
              <a:t>Enters into </a:t>
            </a:r>
            <a:r>
              <a:rPr lang="en-US" sz="2000" dirty="0" err="1" smtClean="0">
                <a:cs typeface="Andalus" pitchFamily="18" charset="-78"/>
              </a:rPr>
              <a:t>microporosities</a:t>
            </a:r>
            <a:r>
              <a:rPr lang="en-US" sz="2000" dirty="0" smtClean="0">
                <a:cs typeface="Andalus" pitchFamily="18" charset="-78"/>
              </a:rPr>
              <a:t> by capillary action</a:t>
            </a:r>
          </a:p>
          <a:p>
            <a:pPr algn="ctr"/>
            <a:endParaRPr lang="en-US" sz="2000" dirty="0" smtClean="0">
              <a:cs typeface="Andalus" pitchFamily="18" charset="-78"/>
            </a:endParaRPr>
          </a:p>
          <a:p>
            <a:pPr algn="ctr">
              <a:buNone/>
            </a:pPr>
            <a:r>
              <a:rPr lang="en-US" sz="2000" dirty="0" smtClean="0">
                <a:cs typeface="Andalus" pitchFamily="18" charset="-78"/>
              </a:rPr>
              <a:t>Two types of resin tags are formed</a:t>
            </a:r>
          </a:p>
          <a:p>
            <a:pPr algn="ctr">
              <a:buNone/>
            </a:pPr>
            <a:endParaRPr lang="en-US" sz="2000" dirty="0" smtClean="0">
              <a:cs typeface="Andalus" pitchFamily="18" charset="-78"/>
            </a:endParaRPr>
          </a:p>
          <a:p>
            <a:pPr algn="ctr">
              <a:buNone/>
            </a:pPr>
            <a:r>
              <a:rPr lang="en-US" sz="2000" dirty="0" err="1" smtClean="0">
                <a:cs typeface="Andalus" pitchFamily="18" charset="-78"/>
              </a:rPr>
              <a:t>Macrotags</a:t>
            </a:r>
            <a:r>
              <a:rPr lang="en-US" sz="2000" dirty="0" smtClean="0">
                <a:cs typeface="Andalus" pitchFamily="18" charset="-78"/>
              </a:rPr>
              <a:t>                                         </a:t>
            </a:r>
            <a:r>
              <a:rPr lang="en-US" sz="2000" dirty="0" err="1" smtClean="0">
                <a:cs typeface="Andalus" pitchFamily="18" charset="-78"/>
              </a:rPr>
              <a:t>Microtags</a:t>
            </a:r>
            <a:endParaRPr lang="en-US" sz="2000" dirty="0" smtClean="0">
              <a:cs typeface="Andalus" pitchFamily="18" charset="-78"/>
            </a:endParaRPr>
          </a:p>
          <a:p>
            <a:r>
              <a:rPr lang="en-US" sz="2000" dirty="0" smtClean="0">
                <a:cs typeface="Andalus" pitchFamily="18" charset="-78"/>
              </a:rPr>
              <a:t>(fill up spaces surrounding enamel prisms )     (form at the core of etched enamel prisms )</a:t>
            </a:r>
          </a:p>
          <a:p>
            <a:pPr algn="ctr"/>
            <a:endParaRPr lang="en-US" sz="2000" dirty="0" smtClean="0">
              <a:cs typeface="Andalus" pitchFamily="18" charset="-78"/>
            </a:endParaRPr>
          </a:p>
          <a:p>
            <a:endParaRPr lang="en-US" sz="2000" dirty="0" smtClean="0">
              <a:cs typeface="Andalus" pitchFamily="18" charset="-78"/>
            </a:endParaRPr>
          </a:p>
          <a:p>
            <a:endParaRPr lang="en-US" sz="2000" dirty="0">
              <a:cs typeface="Andalus" pitchFamily="18" charset="-78"/>
            </a:endParaRPr>
          </a:p>
        </p:txBody>
      </p:sp>
      <p:sp>
        <p:nvSpPr>
          <p:cNvPr id="43" name="Down Arrow 42"/>
          <p:cNvSpPr/>
          <p:nvPr/>
        </p:nvSpPr>
        <p:spPr>
          <a:xfrm>
            <a:off x="4114800" y="762000"/>
            <a:ext cx="304800" cy="2286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4" name="Down Arrow 43"/>
          <p:cNvSpPr/>
          <p:nvPr/>
        </p:nvSpPr>
        <p:spPr>
          <a:xfrm>
            <a:off x="4114800" y="1524000"/>
            <a:ext cx="304800" cy="3810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5" name="Down Arrow 44"/>
          <p:cNvSpPr/>
          <p:nvPr/>
        </p:nvSpPr>
        <p:spPr>
          <a:xfrm>
            <a:off x="4114800" y="2362200"/>
            <a:ext cx="304800" cy="3810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6" name="Down Arrow 45"/>
          <p:cNvSpPr/>
          <p:nvPr/>
        </p:nvSpPr>
        <p:spPr>
          <a:xfrm>
            <a:off x="4114800" y="3200400"/>
            <a:ext cx="304800" cy="2286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7" name="Down Arrow 46"/>
          <p:cNvSpPr/>
          <p:nvPr/>
        </p:nvSpPr>
        <p:spPr>
          <a:xfrm>
            <a:off x="4114800" y="3810000"/>
            <a:ext cx="304800" cy="2286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8" name="Down Arrow 47"/>
          <p:cNvSpPr/>
          <p:nvPr/>
        </p:nvSpPr>
        <p:spPr>
          <a:xfrm>
            <a:off x="4114800" y="4419600"/>
            <a:ext cx="304800" cy="22860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cxnSp>
        <p:nvCxnSpPr>
          <p:cNvPr id="50" name="Straight Arrow Connector 49"/>
          <p:cNvCxnSpPr/>
          <p:nvPr/>
        </p:nvCxnSpPr>
        <p:spPr>
          <a:xfrm rot="10800000" flipV="1">
            <a:off x="3429000" y="4953000"/>
            <a:ext cx="533400" cy="3810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52" name="Straight Arrow Connector 51"/>
          <p:cNvCxnSpPr/>
          <p:nvPr/>
        </p:nvCxnSpPr>
        <p:spPr>
          <a:xfrm>
            <a:off x="5334000" y="5029200"/>
            <a:ext cx="457200" cy="3810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53" name="Başlık 1"/>
          <p:cNvSpPr txBox="1">
            <a:spLocks/>
          </p:cNvSpPr>
          <p:nvPr/>
        </p:nvSpPr>
        <p:spPr>
          <a:xfrm>
            <a:off x="457200" y="274638"/>
            <a:ext cx="8229600" cy="45719"/>
          </a:xfrm>
          <a:prstGeom prst="rect">
            <a:avLst/>
          </a:prstGeom>
        </p:spPr>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smtClean="0">
                <a:ln>
                  <a:noFill/>
                </a:ln>
                <a:solidFill>
                  <a:schemeClr val="tx1"/>
                </a:solidFill>
                <a:effectLst/>
                <a:uLnTx/>
                <a:uFillTx/>
                <a:latin typeface="+mj-lt"/>
                <a:ea typeface="+mj-ea"/>
                <a:cs typeface="+mj-cs"/>
              </a:rPr>
              <a:t>.</a:t>
            </a:r>
            <a:endParaRPr kumimoji="0" lang="en-US" sz="8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54" name="Picture 2"/>
          <p:cNvPicPr>
            <a:picLocks noChangeAspect="1" noChangeArrowheads="1"/>
          </p:cNvPicPr>
          <p:nvPr/>
        </p:nvPicPr>
        <p:blipFill>
          <a:blip r:embed="rId3"/>
          <a:srcRect/>
          <a:stretch>
            <a:fillRect/>
          </a:stretch>
        </p:blipFill>
        <p:spPr>
          <a:xfrm>
            <a:off x="0" y="5105400"/>
            <a:ext cx="9144000" cy="1752600"/>
          </a:xfrm>
          <a:prstGeom prst="rect">
            <a:avLst/>
          </a:prstGeom>
        </p:spPr>
      </p:pic>
      <p:pic>
        <p:nvPicPr>
          <p:cNvPr id="55" name="Picture 2"/>
          <p:cNvPicPr>
            <a:picLocks noGrp="1" noChangeAspect="1" noChangeArrowheads="1"/>
          </p:cNvPicPr>
          <p:nvPr>
            <p:ph idx="1"/>
          </p:nvPr>
        </p:nvPicPr>
        <p:blipFill>
          <a:blip r:embed="rId4"/>
          <a:srcRect/>
          <a:stretch>
            <a:fillRect/>
          </a:stretch>
        </p:blipFill>
        <p:spPr bwMode="auto">
          <a:xfrm>
            <a:off x="228600" y="838200"/>
            <a:ext cx="4038600" cy="2590800"/>
          </a:xfrm>
          <a:prstGeom prst="rect">
            <a:avLst/>
          </a:prstGeom>
          <a:noFill/>
          <a:ln w="9525">
            <a:noFill/>
            <a:miter lim="800000"/>
            <a:headEnd/>
            <a:tailEnd/>
          </a:ln>
          <a:effectLst/>
        </p:spPr>
      </p:pic>
      <p:pic>
        <p:nvPicPr>
          <p:cNvPr id="56" name="Picture 3"/>
          <p:cNvPicPr>
            <a:picLocks noChangeAspect="1" noChangeArrowheads="1"/>
          </p:cNvPicPr>
          <p:nvPr/>
        </p:nvPicPr>
        <p:blipFill>
          <a:blip r:embed="rId5"/>
          <a:srcRect/>
          <a:stretch>
            <a:fillRect/>
          </a:stretch>
        </p:blipFill>
        <p:spPr bwMode="auto">
          <a:xfrm>
            <a:off x="4362450" y="1219200"/>
            <a:ext cx="4781550" cy="17621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18</a:t>
            </a:fld>
            <a:endParaRPr lang="en-US"/>
          </a:p>
        </p:txBody>
      </p:sp>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2"/>
          <a:srcRect l="14286" t="28028" r="19048"/>
          <a:stretch>
            <a:fillRect/>
          </a:stretch>
        </p:blipFill>
        <p:spPr bwMode="auto">
          <a:xfrm>
            <a:off x="7620000" y="1"/>
            <a:ext cx="1524000" cy="10817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9" name="Diagram 8"/>
          <p:cNvGraphicFramePr/>
          <p:nvPr/>
        </p:nvGraphicFramePr>
        <p:xfrm>
          <a:off x="457200" y="457200"/>
          <a:ext cx="7696200" cy="195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ounded Rectangle 9"/>
          <p:cNvSpPr/>
          <p:nvPr/>
        </p:nvSpPr>
        <p:spPr bwMode="auto">
          <a:xfrm>
            <a:off x="1600200" y="2438400"/>
            <a:ext cx="5334000" cy="60960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bg2"/>
                </a:solidFill>
                <a:effectLst/>
                <a:latin typeface="Times New Roman" pitchFamily="18" charset="0"/>
              </a:rPr>
              <a:t>Phosphoric</a:t>
            </a:r>
            <a:r>
              <a:rPr kumimoji="0" lang="en-US" sz="3200" b="0" i="0" u="none" strike="noStrike" cap="none" normalizeH="0" dirty="0" smtClean="0">
                <a:ln>
                  <a:noFill/>
                </a:ln>
                <a:solidFill>
                  <a:schemeClr val="bg2"/>
                </a:solidFill>
                <a:effectLst/>
                <a:latin typeface="Times New Roman" pitchFamily="18" charset="0"/>
              </a:rPr>
              <a:t> acid</a:t>
            </a:r>
            <a:endParaRPr kumimoji="0" lang="en-US" sz="3200" b="0" i="0" u="none" strike="noStrike" cap="none" normalizeH="0" baseline="0" dirty="0" smtClean="0">
              <a:ln>
                <a:noFill/>
              </a:ln>
              <a:solidFill>
                <a:schemeClr val="bg2"/>
              </a:solidFill>
              <a:effectLst/>
              <a:latin typeface="Times New Roman" pitchFamily="18" charset="0"/>
            </a:endParaRPr>
          </a:p>
        </p:txBody>
      </p:sp>
      <p:graphicFrame>
        <p:nvGraphicFramePr>
          <p:cNvPr id="11" name="Diagram 10"/>
          <p:cNvGraphicFramePr/>
          <p:nvPr/>
        </p:nvGraphicFramePr>
        <p:xfrm>
          <a:off x="1143000" y="3200400"/>
          <a:ext cx="6781800" cy="3429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Rectangle 12"/>
          <p:cNvSpPr/>
          <p:nvPr/>
        </p:nvSpPr>
        <p:spPr>
          <a:xfrm>
            <a:off x="8229600" y="1219200"/>
            <a:ext cx="914400" cy="48006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600" b="1" dirty="0" smtClean="0">
                <a:latin typeface="+mj-lt"/>
              </a:rPr>
              <a:t>E</a:t>
            </a:r>
          </a:p>
          <a:p>
            <a:pPr algn="ctr"/>
            <a:r>
              <a:rPr lang="en-US" sz="3600" b="1" dirty="0" smtClean="0">
                <a:latin typeface="+mj-lt"/>
              </a:rPr>
              <a:t>T</a:t>
            </a:r>
          </a:p>
          <a:p>
            <a:pPr algn="ctr"/>
            <a:r>
              <a:rPr lang="en-US" sz="3600" b="1" dirty="0" smtClean="0">
                <a:latin typeface="+mj-lt"/>
              </a:rPr>
              <a:t>C</a:t>
            </a:r>
          </a:p>
          <a:p>
            <a:pPr algn="ctr"/>
            <a:r>
              <a:rPr lang="en-US" sz="3600" b="1" dirty="0" smtClean="0">
                <a:latin typeface="+mj-lt"/>
              </a:rPr>
              <a:t>H</a:t>
            </a:r>
          </a:p>
          <a:p>
            <a:pPr algn="ctr"/>
            <a:r>
              <a:rPr lang="en-US" sz="3600" b="1" dirty="0" smtClean="0">
                <a:latin typeface="+mj-lt"/>
              </a:rPr>
              <a:t>A</a:t>
            </a:r>
          </a:p>
          <a:p>
            <a:pPr algn="ctr"/>
            <a:r>
              <a:rPr lang="en-US" sz="3600" b="1" dirty="0" smtClean="0">
                <a:latin typeface="+mj-lt"/>
              </a:rPr>
              <a:t>N</a:t>
            </a:r>
          </a:p>
          <a:p>
            <a:pPr algn="ctr"/>
            <a:r>
              <a:rPr lang="en-US" sz="3600" b="1" dirty="0" smtClean="0">
                <a:latin typeface="+mj-lt"/>
              </a:rPr>
              <a:t>T</a:t>
            </a:r>
          </a:p>
          <a:p>
            <a:pPr algn="ctr"/>
            <a:r>
              <a:rPr lang="en-US" sz="3600" b="1" dirty="0" smtClean="0">
                <a:latin typeface="+mj-lt"/>
              </a:rPr>
              <a:t>S</a:t>
            </a:r>
            <a:endParaRPr lang="en-US" sz="3600" b="1" dirty="0">
              <a:latin typeface="+mj-lt"/>
            </a:endParaRPr>
          </a:p>
        </p:txBody>
      </p:sp>
      <p:sp>
        <p:nvSpPr>
          <p:cNvPr id="15" name="TextBox 14"/>
          <p:cNvSpPr txBox="1"/>
          <p:nvPr/>
        </p:nvSpPr>
        <p:spPr>
          <a:xfrm>
            <a:off x="1981200" y="3048000"/>
            <a:ext cx="5105400"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buNone/>
            </a:pPr>
            <a:r>
              <a:rPr lang="en-US" sz="2200" dirty="0" smtClean="0"/>
              <a:t>Concentration 30 – 40%</a:t>
            </a:r>
          </a:p>
          <a:p>
            <a:pPr>
              <a:buNone/>
            </a:pPr>
            <a:r>
              <a:rPr lang="en-US" sz="2200" dirty="0" smtClean="0"/>
              <a:t>Etching time- not less than 15 sec</a:t>
            </a:r>
          </a:p>
          <a:p>
            <a:pPr>
              <a:buNone/>
            </a:pPr>
            <a:r>
              <a:rPr lang="en-US" sz="2200" dirty="0" smtClean="0"/>
              <a:t>Washing times- 5-10 sec</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500"/>
                                        <p:tgtEl>
                                          <p:spTgt spid="10"/>
                                        </p:tgtEl>
                                      </p:cBhvr>
                                    </p:animEffect>
                                  </p:childTnLst>
                                </p:cTn>
                              </p:par>
                              <p:par>
                                <p:cTn id="8" presetID="6" presetClass="emph" presetSubtype="0" fill="hold" grpId="1" nodeType="withEffect">
                                  <p:stCondLst>
                                    <p:cond delay="0"/>
                                  </p:stCondLst>
                                  <p:childTnLst>
                                    <p:animScale>
                                      <p:cBhvr>
                                        <p:cTn id="9" dur="2000" fill="hold"/>
                                        <p:tgtEl>
                                          <p:spTgt spid="10"/>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bg/>
                                          </p:spTgt>
                                        </p:tgtEl>
                                        <p:attrNameLst>
                                          <p:attrName>style.visibility</p:attrName>
                                        </p:attrNameLst>
                                      </p:cBhvr>
                                      <p:to>
                                        <p:strVal val="visible"/>
                                      </p:to>
                                    </p:set>
                                    <p:animEffect transition="in" filter="fade">
                                      <p:cBhvr>
                                        <p:cTn id="14" dur="2000"/>
                                        <p:tgtEl>
                                          <p:spTgt spid="15">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fade">
                                      <p:cBhvr>
                                        <p:cTn id="17" dur="2000"/>
                                        <p:tgtEl>
                                          <p:spTgt spid="1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fade">
                                      <p:cBhvr>
                                        <p:cTn id="20" dur="2000"/>
                                        <p:tgtEl>
                                          <p:spTgt spid="15">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20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5" grpId="0"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19</a:t>
            </a:fld>
            <a:endParaRPr lang="en-US"/>
          </a:p>
        </p:txBody>
      </p:sp>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2"/>
          <a:srcRect l="14286" t="28028" r="19048"/>
          <a:stretch>
            <a:fillRect/>
          </a:stretch>
        </p:blipFill>
        <p:spPr bwMode="auto">
          <a:xfrm>
            <a:off x="8001000" y="0"/>
            <a:ext cx="1143000" cy="811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TextBox 14"/>
          <p:cNvSpPr txBox="1"/>
          <p:nvPr/>
        </p:nvSpPr>
        <p:spPr>
          <a:xfrm>
            <a:off x="381000" y="609600"/>
            <a:ext cx="7848600" cy="457272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nSpc>
                <a:spcPct val="150000"/>
              </a:lnSpc>
              <a:buNone/>
            </a:pPr>
            <a:r>
              <a:rPr lang="en-US" sz="2200" u="sng" dirty="0" smtClean="0"/>
              <a:t>ETCHING TIME </a:t>
            </a:r>
          </a:p>
          <a:p>
            <a:pPr algn="just">
              <a:lnSpc>
                <a:spcPct val="200000"/>
              </a:lnSpc>
              <a:buFont typeface="Arial" pitchFamily="34" charset="0"/>
              <a:buChar char="•"/>
            </a:pPr>
            <a:r>
              <a:rPr lang="en-US" sz="2200" dirty="0" smtClean="0"/>
              <a:t>Time for etching- traditionally, 60 sec</a:t>
            </a:r>
          </a:p>
          <a:p>
            <a:pPr algn="just">
              <a:lnSpc>
                <a:spcPct val="200000"/>
              </a:lnSpc>
              <a:buFont typeface="Arial" pitchFamily="34" charset="0"/>
              <a:buChar char="•"/>
            </a:pPr>
            <a:r>
              <a:rPr lang="en-US" sz="2200" dirty="0" smtClean="0"/>
              <a:t>But SEM studies have shown same surface roughness in 15 sec</a:t>
            </a:r>
          </a:p>
          <a:p>
            <a:pPr algn="just">
              <a:lnSpc>
                <a:spcPct val="200000"/>
              </a:lnSpc>
              <a:buFont typeface="Arial" pitchFamily="34" charset="0"/>
              <a:buChar char="•"/>
            </a:pPr>
            <a:r>
              <a:rPr lang="en-US" sz="2200" dirty="0" smtClean="0"/>
              <a:t>Similar shear bond strengths &amp; marginal leakage values for 15 &amp; 60 sec have been observed</a:t>
            </a:r>
          </a:p>
          <a:p>
            <a:pPr algn="just">
              <a:lnSpc>
                <a:spcPct val="200000"/>
              </a:lnSpc>
              <a:buFont typeface="Arial" pitchFamily="34" charset="0"/>
              <a:buChar char="•"/>
            </a:pPr>
            <a:r>
              <a:rPr lang="en-US" sz="2200" dirty="0" smtClean="0"/>
              <a:t>Current recommendations- permanent teeth, 15 to 20 sec</a:t>
            </a:r>
          </a:p>
          <a:p>
            <a:pPr algn="just">
              <a:lnSpc>
                <a:spcPct val="200000"/>
              </a:lnSpc>
              <a:buFont typeface="Arial" pitchFamily="34" charset="0"/>
              <a:buChar char="•"/>
            </a:pPr>
            <a:r>
              <a:rPr lang="en-US" sz="2200" dirty="0" smtClean="0"/>
              <a:t>Fluoridated enamel, primary teeth- require more time</a:t>
            </a:r>
            <a:endParaRPr lang="en-US" sz="2200" dirty="0"/>
          </a:p>
        </p:txBody>
      </p:sp>
      <p:sp>
        <p:nvSpPr>
          <p:cNvPr id="16" name="Rectangle 15"/>
          <p:cNvSpPr/>
          <p:nvPr/>
        </p:nvSpPr>
        <p:spPr bwMode="auto">
          <a:xfrm>
            <a:off x="228600" y="5562600"/>
            <a:ext cx="8382000" cy="838200"/>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just"/>
            <a:r>
              <a:rPr lang="en-US" sz="2200" dirty="0" smtClean="0">
                <a:solidFill>
                  <a:schemeClr val="bg2"/>
                </a:solidFill>
              </a:rPr>
              <a:t>Clinically, the most important measure of a properly etched tooth is the </a:t>
            </a:r>
            <a:r>
              <a:rPr lang="en-US" sz="2200" i="1" dirty="0" smtClean="0">
                <a:solidFill>
                  <a:schemeClr val="bg2"/>
                </a:solidFill>
              </a:rPr>
              <a:t>frosty white appearance </a:t>
            </a:r>
            <a:r>
              <a:rPr lang="en-US" sz="2200" dirty="0" smtClean="0">
                <a:solidFill>
                  <a:schemeClr val="bg2"/>
                </a:solidFill>
              </a:rPr>
              <a:t>of the surface</a:t>
            </a:r>
          </a:p>
          <a:p>
            <a:pPr algn="just"/>
            <a:endParaRPr lang="en-US" sz="2200" dirty="0" smtClean="0">
              <a:solidFill>
                <a:schemeClr val="bg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3600" u="sng" dirty="0" smtClean="0">
                <a:solidFill>
                  <a:srgbClr val="FF0000"/>
                </a:solidFill>
              </a:rPr>
              <a:t>ENAMEL ADHESION</a:t>
            </a:r>
            <a:endParaRPr lang="en-US" sz="3600"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20</a:t>
            </a:fld>
            <a:endParaRPr lang="en-US"/>
          </a:p>
        </p:txBody>
      </p:sp>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2"/>
          <a:srcRect l="14286" t="28028" r="19048"/>
          <a:stretch>
            <a:fillRect/>
          </a:stretch>
        </p:blipFill>
        <p:spPr bwMode="auto">
          <a:xfrm>
            <a:off x="8001000" y="0"/>
            <a:ext cx="1143000" cy="811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304800" y="838201"/>
            <a:ext cx="8382000" cy="28007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buNone/>
            </a:pPr>
            <a:r>
              <a:rPr lang="en-US" sz="2200" u="sng" dirty="0" smtClean="0"/>
              <a:t>LIQUID/GEL</a:t>
            </a:r>
          </a:p>
          <a:p>
            <a:pPr>
              <a:buNone/>
            </a:pPr>
            <a:endParaRPr lang="en-US" sz="2200" dirty="0" smtClean="0"/>
          </a:p>
          <a:p>
            <a:pPr>
              <a:buNone/>
            </a:pPr>
            <a:r>
              <a:rPr lang="en-US" sz="2200" dirty="0" smtClean="0"/>
              <a:t>Liquid-gel</a:t>
            </a:r>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p:txBody>
      </p:sp>
      <p:graphicFrame>
        <p:nvGraphicFramePr>
          <p:cNvPr id="9" name="Diagram 8"/>
          <p:cNvGraphicFramePr/>
          <p:nvPr/>
        </p:nvGraphicFramePr>
        <p:xfrm>
          <a:off x="1295400" y="1981200"/>
          <a:ext cx="6096000"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bwMode="auto">
          <a:xfrm>
            <a:off x="304800" y="3733800"/>
            <a:ext cx="8382000" cy="1828800"/>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r>
              <a:rPr lang="en-US" sz="2200" dirty="0" smtClean="0"/>
              <a:t>On smooth surfaces, etching liquids and gels result in similar etch patterns.</a:t>
            </a:r>
          </a:p>
          <a:p>
            <a:pPr>
              <a:buFont typeface="Arial" pitchFamily="34" charset="0"/>
              <a:buNone/>
            </a:pPr>
            <a:r>
              <a:rPr lang="en-US" sz="2200" dirty="0" smtClean="0"/>
              <a:t> </a:t>
            </a:r>
          </a:p>
          <a:p>
            <a:pPr>
              <a:buFont typeface="Arial" pitchFamily="34" charset="0"/>
              <a:buNone/>
            </a:pPr>
            <a:r>
              <a:rPr lang="en-US" sz="2200" dirty="0" smtClean="0"/>
              <a:t>With deep grooves and fissures, a liquid etch is recommended, because it penetrates the irregularities of the occlusal surface.</a:t>
            </a:r>
          </a:p>
          <a:p>
            <a:pPr algn="just"/>
            <a:endParaRPr lang="en-US" sz="2200" dirty="0" smtClean="0">
              <a:solidFill>
                <a:schemeClr val="bg2"/>
              </a:solidFill>
            </a:endParaRPr>
          </a:p>
          <a:p>
            <a:pPr algn="just"/>
            <a:endParaRPr lang="en-US" sz="2200" dirty="0" smtClean="0">
              <a:solidFill>
                <a:schemeClr val="bg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21</a:t>
            </a:fld>
            <a:endParaRPr lang="en-US"/>
          </a:p>
        </p:txBody>
      </p:sp>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2"/>
          <a:srcRect l="14286" t="28028" r="19048"/>
          <a:stretch>
            <a:fillRect/>
          </a:stretch>
        </p:blipFill>
        <p:spPr bwMode="auto">
          <a:xfrm>
            <a:off x="8001000" y="0"/>
            <a:ext cx="1143000" cy="811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p:cNvSpPr txBox="1"/>
          <p:nvPr/>
        </p:nvSpPr>
        <p:spPr>
          <a:xfrm>
            <a:off x="228600" y="838200"/>
            <a:ext cx="8382000" cy="415498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defRPr/>
            </a:pPr>
            <a:r>
              <a:rPr lang="en-US" sz="2200" u="sng" dirty="0" smtClean="0"/>
              <a:t>RINSING ETCHANT</a:t>
            </a:r>
          </a:p>
          <a:p>
            <a:pPr algn="just">
              <a:lnSpc>
                <a:spcPct val="150000"/>
              </a:lnSpc>
              <a:buFont typeface="Arial" pitchFamily="34" charset="0"/>
              <a:buChar char="•"/>
              <a:defRPr/>
            </a:pPr>
            <a:r>
              <a:rPr lang="en-US" sz="2200" dirty="0" smtClean="0"/>
              <a:t>Insufficient washing leaves debris that interferes with the flow of resin into the enamel channels.</a:t>
            </a:r>
          </a:p>
          <a:p>
            <a:pPr algn="just">
              <a:lnSpc>
                <a:spcPct val="150000"/>
              </a:lnSpc>
              <a:buFont typeface="Arial" pitchFamily="34" charset="0"/>
              <a:buChar char="•"/>
              <a:defRPr/>
            </a:pPr>
            <a:r>
              <a:rPr lang="en-US" sz="2200" dirty="0" smtClean="0"/>
              <a:t>Acid-etched enamel must be washed for 10 seconds; gel etchants should be washed longer. </a:t>
            </a:r>
          </a:p>
          <a:p>
            <a:pPr algn="just">
              <a:lnSpc>
                <a:spcPct val="150000"/>
              </a:lnSpc>
              <a:buFont typeface="Arial" pitchFamily="34" charset="0"/>
              <a:buChar char="•"/>
              <a:defRPr/>
            </a:pPr>
            <a:r>
              <a:rPr lang="en-US" sz="2200" dirty="0" smtClean="0"/>
              <a:t>Some studies have shown a 10- to 30-second wash time yields the same bond strength.</a:t>
            </a:r>
          </a:p>
          <a:p>
            <a:pPr algn="just">
              <a:lnSpc>
                <a:spcPct val="150000"/>
              </a:lnSpc>
              <a:defRPr/>
            </a:pPr>
            <a:endParaRPr lang="en-US" sz="2200" dirty="0" smtClean="0"/>
          </a:p>
        </p:txBody>
      </p:sp>
      <p:sp>
        <p:nvSpPr>
          <p:cNvPr id="12" name="Rectangle 11"/>
          <p:cNvSpPr/>
          <p:nvPr/>
        </p:nvSpPr>
        <p:spPr bwMode="auto">
          <a:xfrm>
            <a:off x="304800" y="5181600"/>
            <a:ext cx="8382000" cy="1143000"/>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buNone/>
            </a:pPr>
            <a:r>
              <a:rPr lang="en-US" sz="2200" dirty="0" smtClean="0"/>
              <a:t>Time- 3-5 sec on flat surfaces –provide for adequate bond and seal</a:t>
            </a:r>
          </a:p>
          <a:p>
            <a:pPr>
              <a:buNone/>
            </a:pPr>
            <a:r>
              <a:rPr lang="en-US" sz="2200" dirty="0" smtClean="0"/>
              <a:t>Complex preparations- 5 – 10 sec</a:t>
            </a:r>
          </a:p>
          <a:p>
            <a:pPr>
              <a:buNone/>
            </a:pPr>
            <a:r>
              <a:rPr lang="en-US" sz="2200" dirty="0" smtClean="0"/>
              <a:t>Ethanol – remove residual water – enhance resin penetration</a:t>
            </a:r>
          </a:p>
          <a:p>
            <a:pPr algn="just"/>
            <a:endParaRPr lang="en-US" sz="2200" dirty="0" smtClean="0">
              <a:solidFill>
                <a:schemeClr val="bg2"/>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3600" b="1" u="sng" dirty="0" smtClean="0">
                <a:solidFill>
                  <a:srgbClr val="FF0000"/>
                </a:solidFill>
              </a:rPr>
              <a:t>ENAMEL ADHESION</a:t>
            </a:r>
            <a:endParaRPr lang="en-US" sz="36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22</a:t>
            </a:fld>
            <a:endParaRPr lang="en-US"/>
          </a:p>
        </p:txBody>
      </p:sp>
      <p:pic>
        <p:nvPicPr>
          <p:cNvPr id="7" name="Picture 2" descr="http://www.dentistryiq.com/content/dam/etc/medialib/new-lib/dentstryiq2/online-articles/2011/08/95310.res/_jcr_content/renditions/pennwell.web.400.263.jpg"/>
          <p:cNvPicPr>
            <a:picLocks noChangeAspect="1" noChangeArrowheads="1"/>
          </p:cNvPicPr>
          <p:nvPr/>
        </p:nvPicPr>
        <p:blipFill>
          <a:blip r:embed="rId2"/>
          <a:srcRect l="14286" t="28028" r="19048"/>
          <a:stretch>
            <a:fillRect/>
          </a:stretch>
        </p:blipFill>
        <p:spPr bwMode="auto">
          <a:xfrm>
            <a:off x="8001000" y="0"/>
            <a:ext cx="1143000" cy="811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ounded Rectangle 8"/>
          <p:cNvSpPr/>
          <p:nvPr/>
        </p:nvSpPr>
        <p:spPr>
          <a:xfrm>
            <a:off x="381000" y="609600"/>
            <a:ext cx="7696200" cy="457200"/>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dirty="0" smtClean="0"/>
              <a:t>NEWER ALTERNATIVES TO ETCHING </a:t>
            </a:r>
            <a:endParaRPr lang="en-US" dirty="0"/>
          </a:p>
        </p:txBody>
      </p:sp>
      <p:graphicFrame>
        <p:nvGraphicFramePr>
          <p:cNvPr id="10" name="Diagram 9"/>
          <p:cNvGraphicFramePr/>
          <p:nvPr/>
        </p:nvGraphicFramePr>
        <p:xfrm>
          <a:off x="304800" y="1143000"/>
          <a:ext cx="8610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600200"/>
          </a:xfrm>
        </p:spPr>
        <p:style>
          <a:lnRef idx="0">
            <a:schemeClr val="accent3"/>
          </a:lnRef>
          <a:fillRef idx="3">
            <a:schemeClr val="accent3"/>
          </a:fillRef>
          <a:effectRef idx="3">
            <a:schemeClr val="accent3"/>
          </a:effectRef>
          <a:fontRef idx="minor">
            <a:schemeClr val="lt1"/>
          </a:fontRef>
        </p:style>
        <p:txBody>
          <a:bodyPr>
            <a:noAutofit/>
          </a:bodyPr>
          <a:lstStyle/>
          <a:p>
            <a:r>
              <a:rPr lang="en-US" sz="6000" b="1" dirty="0" smtClean="0">
                <a:solidFill>
                  <a:schemeClr val="accent2">
                    <a:lumMod val="50000"/>
                  </a:schemeClr>
                </a:solidFill>
                <a:latin typeface="+mj-lt"/>
              </a:rPr>
              <a:t/>
            </a:r>
            <a:br>
              <a:rPr lang="en-US" sz="6000" b="1" dirty="0" smtClean="0">
                <a:solidFill>
                  <a:schemeClr val="accent2">
                    <a:lumMod val="50000"/>
                  </a:schemeClr>
                </a:solidFill>
                <a:latin typeface="+mj-lt"/>
              </a:rPr>
            </a:br>
            <a:r>
              <a:rPr lang="en-US" sz="6000" b="1" dirty="0" smtClean="0">
                <a:solidFill>
                  <a:schemeClr val="accent2">
                    <a:lumMod val="50000"/>
                  </a:schemeClr>
                </a:solidFill>
                <a:latin typeface="+mj-lt"/>
              </a:rPr>
              <a:t>DENTIN  ADHESION</a:t>
            </a:r>
            <a:br>
              <a:rPr lang="en-US" sz="6000" b="1" dirty="0" smtClean="0">
                <a:solidFill>
                  <a:schemeClr val="accent2">
                    <a:lumMod val="50000"/>
                  </a:schemeClr>
                </a:solidFill>
                <a:latin typeface="+mj-lt"/>
              </a:rPr>
            </a:br>
            <a:endParaRPr lang="en-US" sz="6000" b="1" dirty="0">
              <a:solidFill>
                <a:schemeClr val="accent2">
                  <a:lumMod val="50000"/>
                </a:schemeClr>
              </a:solidFill>
              <a:latin typeface="+mj-lt"/>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24</a:t>
            </a:fld>
            <a:endParaRPr lang="en-US"/>
          </a:p>
        </p:txBody>
      </p:sp>
      <p:sp>
        <p:nvSpPr>
          <p:cNvPr id="5" name="Content Placeholder 2"/>
          <p:cNvSpPr txBox="1">
            <a:spLocks/>
          </p:cNvSpPr>
          <p:nvPr/>
        </p:nvSpPr>
        <p:spPr>
          <a:xfrm>
            <a:off x="304800" y="685800"/>
            <a:ext cx="4876800" cy="53641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Higher percentage of water and organic matter (Type I collagen).</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Heterogeneous </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Dentinal tubules with dentinal fluid</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Changes due to caries, trauma- sclerotic dentine.</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Smear layer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Content Placeholder 3" descr="P7010259.JPG"/>
          <p:cNvPicPr>
            <a:picLocks noChangeAspect="1"/>
          </p:cNvPicPr>
          <p:nvPr/>
        </p:nvPicPr>
        <p:blipFill>
          <a:blip r:embed="rId2">
            <a:lum bright="10000" contrast="40000"/>
          </a:blip>
          <a:srcRect l="54855" t="25893" b="17465"/>
          <a:stretch>
            <a:fillRect/>
          </a:stretch>
        </p:blipFill>
        <p:spPr bwMode="auto">
          <a:xfrm>
            <a:off x="6019800" y="685800"/>
            <a:ext cx="2671763"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http://www.cmeba.univ-rennes1.fr/Images/Applications/Sciences%20de%20la%20vie/WEB-DENTINE-02.jpg"/>
          <p:cNvPicPr>
            <a:picLocks noChangeAspect="1" noChangeArrowheads="1"/>
          </p:cNvPicPr>
          <p:nvPr/>
        </p:nvPicPr>
        <p:blipFill>
          <a:blip r:embed="rId3"/>
          <a:srcRect/>
          <a:stretch>
            <a:fillRect/>
          </a:stretch>
        </p:blipFill>
        <p:spPr bwMode="auto">
          <a:xfrm>
            <a:off x="2590800" y="4495800"/>
            <a:ext cx="2747269"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p:cNvPicPr>
            <a:picLocks noChangeAspect="1" noChangeArrowheads="1"/>
          </p:cNvPicPr>
          <p:nvPr/>
        </p:nvPicPr>
        <p:blipFill>
          <a:blip r:embed="rId4">
            <a:lum bright="-30000" contrast="40000"/>
          </a:blip>
          <a:srcRect/>
          <a:stretch>
            <a:fillRect/>
          </a:stretch>
        </p:blipFill>
        <p:spPr bwMode="auto">
          <a:xfrm>
            <a:off x="5486400" y="3429000"/>
            <a:ext cx="3429000" cy="2467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25</a:t>
            </a:fld>
            <a:endParaRPr lang="en-US"/>
          </a:p>
        </p:txBody>
      </p:sp>
      <p:sp>
        <p:nvSpPr>
          <p:cNvPr id="10" name="Content Placeholder 2"/>
          <p:cNvSpPr>
            <a:spLocks noGrp="1"/>
          </p:cNvSpPr>
          <p:nvPr>
            <p:ph idx="1"/>
          </p:nvPr>
        </p:nvSpPr>
        <p:spPr>
          <a:xfrm>
            <a:off x="228600" y="533399"/>
            <a:ext cx="5410200" cy="5943601"/>
          </a:xfrm>
        </p:spPr>
        <p:txBody>
          <a:bodyPr>
            <a:normAutofit lnSpcReduction="10000"/>
          </a:bodyPr>
          <a:lstStyle/>
          <a:p>
            <a:pPr>
              <a:lnSpc>
                <a:spcPct val="150000"/>
              </a:lnSpc>
              <a:buNone/>
            </a:pPr>
            <a:r>
              <a:rPr lang="en-US" sz="2400" b="1" i="0" dirty="0" smtClean="0">
                <a:solidFill>
                  <a:srgbClr val="660066"/>
                </a:solidFill>
              </a:rPr>
              <a:t>SMEAR LAYER</a:t>
            </a:r>
          </a:p>
          <a:p>
            <a:pPr>
              <a:lnSpc>
                <a:spcPct val="150000"/>
              </a:lnSpc>
              <a:buFont typeface="Arial" pitchFamily="34" charset="0"/>
              <a:buChar char="•"/>
            </a:pPr>
            <a:r>
              <a:rPr lang="en-US" sz="2400" i="0" dirty="0" smtClean="0"/>
              <a:t>Any debris, </a:t>
            </a:r>
            <a:r>
              <a:rPr lang="en-US" sz="2400" i="0" dirty="0" err="1" smtClean="0"/>
              <a:t>calcific</a:t>
            </a:r>
            <a:r>
              <a:rPr lang="en-US" sz="2400" i="0" dirty="0" smtClean="0"/>
              <a:t> in nature, produced by reduction or instrumentation of dentine, enamel or </a:t>
            </a:r>
            <a:r>
              <a:rPr lang="en-US" sz="2400" i="0" dirty="0" err="1" smtClean="0"/>
              <a:t>cementum</a:t>
            </a:r>
            <a:r>
              <a:rPr lang="en-US" sz="2400" i="0" dirty="0" smtClean="0"/>
              <a:t>  that precludes interaction with underlying pure tooth tissue.</a:t>
            </a:r>
          </a:p>
          <a:p>
            <a:pPr>
              <a:lnSpc>
                <a:spcPct val="150000"/>
              </a:lnSpc>
              <a:buFont typeface="Arial" pitchFamily="34" charset="0"/>
              <a:buChar char="•"/>
            </a:pPr>
            <a:r>
              <a:rPr lang="en-US" sz="2400" i="0" dirty="0" smtClean="0"/>
              <a:t>Orifices of the dentinal tubules are obstructed by debris tags called smear plugs.</a:t>
            </a:r>
          </a:p>
          <a:p>
            <a:pPr>
              <a:lnSpc>
                <a:spcPct val="150000"/>
              </a:lnSpc>
              <a:buFont typeface="Arial" pitchFamily="34" charset="0"/>
              <a:buChar char="•"/>
            </a:pPr>
            <a:r>
              <a:rPr lang="en-US" sz="2400" i="0" dirty="0" smtClean="0"/>
              <a:t>Affects bond between cut tooth and the restorative material.</a:t>
            </a:r>
          </a:p>
          <a:p>
            <a:pPr>
              <a:lnSpc>
                <a:spcPct val="150000"/>
              </a:lnSpc>
              <a:buFont typeface="Arial" pitchFamily="34" charset="0"/>
              <a:buChar char="•"/>
            </a:pPr>
            <a:endParaRPr lang="en-US" sz="2400" i="0" dirty="0" smtClean="0"/>
          </a:p>
          <a:p>
            <a:pPr>
              <a:lnSpc>
                <a:spcPct val="150000"/>
              </a:lnSpc>
              <a:buFont typeface="Arial" pitchFamily="34" charset="0"/>
              <a:buChar char="•"/>
            </a:pPr>
            <a:endParaRPr lang="en-US" sz="2200" i="0" dirty="0" smtClean="0"/>
          </a:p>
          <a:p>
            <a:pPr>
              <a:lnSpc>
                <a:spcPct val="150000"/>
              </a:lnSpc>
              <a:buNone/>
            </a:pPr>
            <a:endParaRPr lang="en-US" sz="2200" i="0" dirty="0"/>
          </a:p>
        </p:txBody>
      </p:sp>
      <p:pic>
        <p:nvPicPr>
          <p:cNvPr id="11" name="Content Placeholder 3" descr="P7010240.JPG"/>
          <p:cNvPicPr>
            <a:picLocks noChangeAspect="1"/>
          </p:cNvPicPr>
          <p:nvPr/>
        </p:nvPicPr>
        <p:blipFill>
          <a:blip r:embed="rId2">
            <a:lum bright="20000" contrast="40000"/>
          </a:blip>
          <a:srcRect l="26939" t="6473" r="29366" b="10991"/>
          <a:stretch>
            <a:fillRect/>
          </a:stretch>
        </p:blipFill>
        <p:spPr bwMode="auto">
          <a:xfrm>
            <a:off x="6019800" y="1905000"/>
            <a:ext cx="2590800" cy="3669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ounded Rectangle 5"/>
          <p:cNvSpPr/>
          <p:nvPr/>
        </p:nvSpPr>
        <p:spPr>
          <a:xfrm>
            <a:off x="533400" y="1143000"/>
            <a:ext cx="7848600" cy="5029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en-US" sz="2200" b="1" dirty="0" smtClean="0"/>
              <a:t>Smear layer is responsible for:</a:t>
            </a:r>
          </a:p>
          <a:p>
            <a:pPr algn="just">
              <a:lnSpc>
                <a:spcPct val="150000"/>
              </a:lnSpc>
              <a:buFont typeface="Arial" pitchFamily="34" charset="0"/>
              <a:buChar char="•"/>
            </a:pPr>
            <a:r>
              <a:rPr lang="en-US" sz="2200" dirty="0" smtClean="0"/>
              <a:t>Physical barrier for bacteria and bacterial products</a:t>
            </a:r>
          </a:p>
          <a:p>
            <a:pPr algn="just">
              <a:lnSpc>
                <a:spcPct val="150000"/>
              </a:lnSpc>
              <a:buFont typeface="Arial" pitchFamily="34" charset="0"/>
              <a:buChar char="•"/>
            </a:pPr>
            <a:r>
              <a:rPr lang="en-US" sz="2200" dirty="0" smtClean="0"/>
              <a:t>Restricting the surface area available for diffusion of both small and large molecules.</a:t>
            </a:r>
          </a:p>
          <a:p>
            <a:pPr algn="just">
              <a:lnSpc>
                <a:spcPct val="150000"/>
              </a:lnSpc>
              <a:buFont typeface="Arial" pitchFamily="34" charset="0"/>
              <a:buChar char="•"/>
            </a:pPr>
            <a:r>
              <a:rPr lang="en-US" sz="2200" dirty="0" smtClean="0"/>
              <a:t>Resistance to fluid movement.</a:t>
            </a:r>
          </a:p>
          <a:p>
            <a:pPr algn="just">
              <a:lnSpc>
                <a:spcPct val="150000"/>
              </a:lnSpc>
              <a:buFont typeface="Arial" pitchFamily="34" charset="0"/>
              <a:buChar char="•"/>
            </a:pPr>
            <a:r>
              <a:rPr lang="en-US" sz="2200" dirty="0" smtClean="0"/>
              <a:t>In vital teeth, the smear layer restricts the dentinal fluid from flushing the dentin surface.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26</a:t>
            </a:fld>
            <a:endParaRPr lang="en-US"/>
          </a:p>
        </p:txBody>
      </p:sp>
      <p:sp>
        <p:nvSpPr>
          <p:cNvPr id="8" name="Rectangle 1"/>
          <p:cNvSpPr>
            <a:spLocks noChangeArrowheads="1"/>
          </p:cNvSpPr>
          <p:nvPr/>
        </p:nvSpPr>
        <p:spPr bwMode="auto">
          <a:xfrm>
            <a:off x="304800" y="685800"/>
            <a:ext cx="80772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400" b="0" u="none" strike="noStrike" cap="none" normalizeH="0" baseline="0" dirty="0" smtClean="0">
                <a:ln>
                  <a:noFill/>
                </a:ln>
                <a:solidFill>
                  <a:schemeClr val="tx1"/>
                </a:solidFill>
                <a:effectLst/>
                <a:ea typeface="Times New Roman" pitchFamily="18" charset="0"/>
                <a:cs typeface="Calibri" pitchFamily="34" charset="0"/>
              </a:rPr>
              <a:t>TECHNIQUE OF SMEAR LAYER TREATMENT</a:t>
            </a:r>
            <a:endParaRPr kumimoji="0" lang="en-US" sz="2400" b="0" u="none" strike="noStrike" cap="none" normalizeH="0" baseline="0" dirty="0" smtClean="0">
              <a:ln>
                <a:noFill/>
              </a:ln>
              <a:solidFill>
                <a:schemeClr val="tx1"/>
              </a:solidFill>
              <a:effectLst/>
              <a:cs typeface="Arial" pitchFamily="34" charset="0"/>
            </a:endParaRPr>
          </a:p>
        </p:txBody>
      </p:sp>
      <p:sp>
        <p:nvSpPr>
          <p:cNvPr id="9" name="Rounded Rectangle 8"/>
          <p:cNvSpPr/>
          <p:nvPr/>
        </p:nvSpPr>
        <p:spPr bwMode="auto">
          <a:xfrm>
            <a:off x="228600" y="1405475"/>
            <a:ext cx="1676401" cy="1741714"/>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No Treatment at all </a:t>
            </a:r>
            <a:endParaRPr lang="en-US" sz="2200" dirty="0">
              <a:solidFill>
                <a:schemeClr val="bg2"/>
              </a:solidFill>
            </a:endParaRPr>
          </a:p>
        </p:txBody>
      </p:sp>
      <p:sp>
        <p:nvSpPr>
          <p:cNvPr id="12" name="Rounded Rectangle 11"/>
          <p:cNvSpPr/>
          <p:nvPr/>
        </p:nvSpPr>
        <p:spPr bwMode="auto">
          <a:xfrm>
            <a:off x="3886200" y="1481675"/>
            <a:ext cx="1676401" cy="1741714"/>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Dissolution of the smear layer </a:t>
            </a:r>
            <a:endParaRPr lang="en-US" sz="2200" dirty="0" smtClean="0">
              <a:solidFill>
                <a:schemeClr val="bg2"/>
              </a:solidFill>
              <a:cs typeface="Arial" pitchFamily="34" charset="0"/>
            </a:endParaRPr>
          </a:p>
        </p:txBody>
      </p:sp>
      <p:sp>
        <p:nvSpPr>
          <p:cNvPr id="13" name="Rounded Rectangle 12"/>
          <p:cNvSpPr/>
          <p:nvPr/>
        </p:nvSpPr>
        <p:spPr bwMode="auto">
          <a:xfrm>
            <a:off x="7467600" y="1557876"/>
            <a:ext cx="1524000" cy="1524000"/>
          </a:xfrm>
          <a:prstGeom prst="round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Modification of smear layer </a:t>
            </a:r>
            <a:endParaRPr lang="en-US" sz="2200" dirty="0" smtClean="0">
              <a:solidFill>
                <a:schemeClr val="bg2"/>
              </a:solidFill>
              <a:cs typeface="Arial" pitchFamily="34" charset="0"/>
            </a:endParaRPr>
          </a:p>
        </p:txBody>
      </p:sp>
      <p:sp>
        <p:nvSpPr>
          <p:cNvPr id="14" name="Rounded Rectangle 13"/>
          <p:cNvSpPr/>
          <p:nvPr/>
        </p:nvSpPr>
        <p:spPr bwMode="auto">
          <a:xfrm>
            <a:off x="5715000" y="1481675"/>
            <a:ext cx="1676400" cy="1693333"/>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Removal of smear layer by acid etching </a:t>
            </a:r>
            <a:endParaRPr lang="en-US" sz="2200" dirty="0"/>
          </a:p>
        </p:txBody>
      </p:sp>
      <p:sp>
        <p:nvSpPr>
          <p:cNvPr id="15" name="Rounded Rectangle 14"/>
          <p:cNvSpPr/>
          <p:nvPr/>
        </p:nvSpPr>
        <p:spPr bwMode="auto">
          <a:xfrm>
            <a:off x="2057400" y="1405476"/>
            <a:ext cx="1673994" cy="177800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r>
              <a:rPr lang="en-US" sz="2200" dirty="0" smtClean="0">
                <a:solidFill>
                  <a:schemeClr val="bg2"/>
                </a:solidFill>
                <a:ea typeface="Times New Roman" pitchFamily="18" charset="0"/>
                <a:cs typeface="Calibri" pitchFamily="34" charset="0"/>
              </a:rPr>
              <a:t>Removal and replacement of smear layer </a:t>
            </a:r>
            <a:endParaRPr lang="en-US" sz="2200" dirty="0" smtClean="0">
              <a:solidFill>
                <a:schemeClr val="bg2"/>
              </a:solidFill>
              <a:cs typeface="Arial" pitchFamily="34" charset="0"/>
            </a:endParaRPr>
          </a:p>
          <a:p>
            <a:pPr lvl="0"/>
            <a:endParaRPr lang="en-US" sz="2200" dirty="0" smtClean="0">
              <a:solidFill>
                <a:schemeClr val="bg2"/>
              </a:solidFill>
              <a:cs typeface="Arial" pitchFamily="34" charset="0"/>
            </a:endParaRPr>
          </a:p>
        </p:txBody>
      </p:sp>
      <p:sp>
        <p:nvSpPr>
          <p:cNvPr id="16" name="Rounded Rectangle 15"/>
          <p:cNvSpPr/>
          <p:nvPr/>
        </p:nvSpPr>
        <p:spPr bwMode="auto">
          <a:xfrm>
            <a:off x="304800" y="3886200"/>
            <a:ext cx="4191000" cy="266700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Resin would infiltrate through the entire thickness of smear layer and even bond to underlying matrix or penetrate into tubules</a:t>
            </a:r>
          </a:p>
          <a:p>
            <a:pPr lvl="0"/>
            <a:endParaRPr lang="en-US" sz="2200" dirty="0" smtClean="0">
              <a:solidFill>
                <a:schemeClr val="bg2"/>
              </a:solidFill>
              <a:ea typeface="Times New Roman" pitchFamily="18" charset="0"/>
              <a:cs typeface="Calibri" pitchFamily="34" charset="0"/>
            </a:endParaRPr>
          </a:p>
          <a:p>
            <a:r>
              <a:rPr lang="en-US" sz="2200" dirty="0" err="1" smtClean="0">
                <a:solidFill>
                  <a:schemeClr val="bg2"/>
                </a:solidFill>
                <a:ea typeface="Times New Roman" pitchFamily="18" charset="0"/>
                <a:cs typeface="Calibri" pitchFamily="34" charset="0"/>
              </a:rPr>
              <a:t>Eg</a:t>
            </a:r>
            <a:r>
              <a:rPr lang="en-US" sz="2200" dirty="0" smtClean="0">
                <a:solidFill>
                  <a:schemeClr val="bg2"/>
                </a:solidFill>
                <a:ea typeface="Times New Roman" pitchFamily="18" charset="0"/>
                <a:cs typeface="Calibri" pitchFamily="34" charset="0"/>
              </a:rPr>
              <a:t>. Scotch bond and </a:t>
            </a:r>
            <a:r>
              <a:rPr lang="en-US" sz="2200" dirty="0" err="1" smtClean="0">
                <a:solidFill>
                  <a:schemeClr val="bg2"/>
                </a:solidFill>
                <a:ea typeface="Times New Roman" pitchFamily="18" charset="0"/>
                <a:cs typeface="Calibri" pitchFamily="34" charset="0"/>
              </a:rPr>
              <a:t>prisma</a:t>
            </a:r>
            <a:r>
              <a:rPr lang="en-US" sz="2200" dirty="0" smtClean="0">
                <a:solidFill>
                  <a:schemeClr val="bg2"/>
                </a:solidFill>
                <a:ea typeface="Times New Roman" pitchFamily="18" charset="0"/>
                <a:cs typeface="Calibri" pitchFamily="34" charset="0"/>
              </a:rPr>
              <a:t> bond. </a:t>
            </a:r>
            <a:endParaRPr lang="en-US" sz="2200" dirty="0" smtClean="0">
              <a:solidFill>
                <a:schemeClr val="bg2"/>
              </a:solidFill>
              <a:cs typeface="Arial" pitchFamily="34" charset="0"/>
            </a:endParaRPr>
          </a:p>
          <a:p>
            <a:pPr lvl="0"/>
            <a:endParaRPr lang="en-US" sz="2200" dirty="0" smtClean="0">
              <a:solidFill>
                <a:schemeClr val="bg2"/>
              </a:solidFill>
              <a:cs typeface="Arial" pitchFamily="34" charset="0"/>
            </a:endParaRPr>
          </a:p>
        </p:txBody>
      </p:sp>
      <p:sp>
        <p:nvSpPr>
          <p:cNvPr id="17" name="Rounded Rectangle 16"/>
          <p:cNvSpPr/>
          <p:nvPr/>
        </p:nvSpPr>
        <p:spPr bwMode="auto">
          <a:xfrm>
            <a:off x="3810000" y="3886200"/>
            <a:ext cx="4114800" cy="2590800"/>
          </a:xfrm>
          <a:prstGeom prst="roundRect">
            <a:avLst/>
          </a:prstGeom>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This dissolved smear layer plays an vital role in chemical attachment of dentin bonding agent to dentin</a:t>
            </a:r>
          </a:p>
          <a:p>
            <a:pPr lvl="0"/>
            <a:endParaRPr lang="en-US" sz="2200" dirty="0" smtClean="0">
              <a:solidFill>
                <a:schemeClr val="bg2"/>
              </a:solidFill>
              <a:cs typeface="Calibri" pitchFamily="34" charset="0"/>
            </a:endParaRPr>
          </a:p>
          <a:p>
            <a:r>
              <a:rPr lang="en-US" sz="2200" dirty="0" err="1" smtClean="0">
                <a:solidFill>
                  <a:schemeClr val="bg2"/>
                </a:solidFill>
                <a:ea typeface="Times New Roman" pitchFamily="18" charset="0"/>
                <a:cs typeface="Calibri" pitchFamily="34" charset="0"/>
              </a:rPr>
              <a:t>Eg</a:t>
            </a:r>
            <a:r>
              <a:rPr lang="en-US" sz="2200" dirty="0" smtClean="0">
                <a:solidFill>
                  <a:schemeClr val="bg2"/>
                </a:solidFill>
                <a:ea typeface="Times New Roman" pitchFamily="18" charset="0"/>
                <a:cs typeface="Calibri" pitchFamily="34" charset="0"/>
              </a:rPr>
              <a:t>. Scotchbond-2. </a:t>
            </a:r>
            <a:endParaRPr lang="en-US" sz="2200" dirty="0" smtClean="0">
              <a:solidFill>
                <a:schemeClr val="bg2"/>
              </a:solidFill>
              <a:cs typeface="Arial" pitchFamily="34" charset="0"/>
            </a:endParaRPr>
          </a:p>
          <a:p>
            <a:pPr lvl="0"/>
            <a:endParaRPr lang="en-US" sz="2200" dirty="0"/>
          </a:p>
        </p:txBody>
      </p:sp>
      <p:sp>
        <p:nvSpPr>
          <p:cNvPr id="18" name="Rounded Rectangle 17"/>
          <p:cNvSpPr/>
          <p:nvPr/>
        </p:nvSpPr>
        <p:spPr bwMode="auto">
          <a:xfrm>
            <a:off x="4572000" y="3962400"/>
            <a:ext cx="4114800" cy="259080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Acid etching agents are used to remove smear layer and develops attachment directly to intact dentin (through primers). </a:t>
            </a:r>
            <a:endParaRPr lang="en-US" sz="2200" dirty="0" smtClean="0">
              <a:solidFill>
                <a:schemeClr val="bg2"/>
              </a:solidFill>
              <a:cs typeface="Arial" pitchFamily="34" charset="0"/>
            </a:endParaRPr>
          </a:p>
        </p:txBody>
      </p:sp>
      <p:sp>
        <p:nvSpPr>
          <p:cNvPr id="19" name="Rounded Rectangle 18"/>
          <p:cNvSpPr/>
          <p:nvPr/>
        </p:nvSpPr>
        <p:spPr bwMode="auto">
          <a:xfrm>
            <a:off x="4953000" y="3886200"/>
            <a:ext cx="4114800" cy="2667000"/>
          </a:xfrm>
          <a:prstGeom prst="round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Modification of smear layer allows between interaction of dentin bonding agent with the smear layer. </a:t>
            </a:r>
          </a:p>
          <a:p>
            <a:pPr lvl="0"/>
            <a:endParaRPr lang="en-US" sz="2200" dirty="0" smtClean="0">
              <a:solidFill>
                <a:schemeClr val="bg2"/>
              </a:solidFill>
              <a:cs typeface="Calibri" pitchFamily="34" charset="0"/>
            </a:endParaRPr>
          </a:p>
          <a:p>
            <a:r>
              <a:rPr lang="en-US" sz="2200" dirty="0" err="1" smtClean="0">
                <a:solidFill>
                  <a:schemeClr val="bg2"/>
                </a:solidFill>
                <a:ea typeface="Times New Roman" pitchFamily="18" charset="0"/>
                <a:cs typeface="Calibri" pitchFamily="34" charset="0"/>
              </a:rPr>
              <a:t>Eg</a:t>
            </a:r>
            <a:r>
              <a:rPr lang="en-US" sz="2200" dirty="0" smtClean="0">
                <a:solidFill>
                  <a:schemeClr val="bg2"/>
                </a:solidFill>
                <a:ea typeface="Times New Roman" pitchFamily="18" charset="0"/>
                <a:cs typeface="Calibri" pitchFamily="34" charset="0"/>
              </a:rPr>
              <a:t>. Bonding agent – </a:t>
            </a:r>
            <a:r>
              <a:rPr lang="en-US" sz="2200" dirty="0" err="1" smtClean="0">
                <a:solidFill>
                  <a:schemeClr val="bg2"/>
                </a:solidFill>
                <a:ea typeface="Times New Roman" pitchFamily="18" charset="0"/>
                <a:cs typeface="Calibri" pitchFamily="34" charset="0"/>
              </a:rPr>
              <a:t>Prisma</a:t>
            </a:r>
            <a:r>
              <a:rPr lang="en-US" sz="2200" dirty="0" smtClean="0">
                <a:solidFill>
                  <a:schemeClr val="bg2"/>
                </a:solidFill>
                <a:ea typeface="Times New Roman" pitchFamily="18" charset="0"/>
                <a:cs typeface="Calibri" pitchFamily="34" charset="0"/>
              </a:rPr>
              <a:t> 2, XR Bond, All bond. </a:t>
            </a:r>
            <a:endParaRPr lang="en-US" sz="2200" dirty="0" smtClean="0">
              <a:solidFill>
                <a:schemeClr val="bg2"/>
              </a:solidFill>
              <a:cs typeface="Arial" pitchFamily="34" charset="0"/>
            </a:endParaRPr>
          </a:p>
          <a:p>
            <a:pPr lvl="0"/>
            <a:endParaRPr lang="en-US" sz="2200" dirty="0" smtClean="0">
              <a:solidFill>
                <a:schemeClr val="bg2"/>
              </a:solidFill>
              <a:cs typeface="Arial" pitchFamily="34" charset="0"/>
            </a:endParaRPr>
          </a:p>
        </p:txBody>
      </p:sp>
      <p:sp>
        <p:nvSpPr>
          <p:cNvPr id="20" name="Rounded Rectangle 19"/>
          <p:cNvSpPr/>
          <p:nvPr/>
        </p:nvSpPr>
        <p:spPr bwMode="auto">
          <a:xfrm>
            <a:off x="1295400" y="3886200"/>
            <a:ext cx="4114800" cy="266700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lvl="0"/>
            <a:r>
              <a:rPr lang="en-US" sz="2200" dirty="0" smtClean="0">
                <a:solidFill>
                  <a:schemeClr val="bg2"/>
                </a:solidFill>
                <a:ea typeface="Times New Roman" pitchFamily="18" charset="0"/>
                <a:cs typeface="Calibri" pitchFamily="34" charset="0"/>
              </a:rPr>
              <a:t>Removal of smear layer by acid etching and replacement with another mediation agent.  </a:t>
            </a:r>
          </a:p>
          <a:p>
            <a:pPr lvl="0"/>
            <a:endParaRPr lang="en-US" sz="2200" dirty="0" smtClean="0">
              <a:solidFill>
                <a:schemeClr val="bg2"/>
              </a:solidFill>
              <a:cs typeface="Calibri" pitchFamily="34" charset="0"/>
            </a:endParaRPr>
          </a:p>
          <a:p>
            <a:r>
              <a:rPr lang="en-US" sz="2200" dirty="0" smtClean="0">
                <a:solidFill>
                  <a:schemeClr val="bg2"/>
                </a:solidFill>
                <a:ea typeface="Times New Roman" pitchFamily="18" charset="0"/>
                <a:cs typeface="Calibri" pitchFamily="34" charset="0"/>
              </a:rPr>
              <a:t>Tenure replaces smear layers with oxalate crystals which are deposited in dentinal tubules. </a:t>
            </a:r>
            <a:endParaRPr lang="en-US" sz="2200" dirty="0" smtClean="0">
              <a:solidFill>
                <a:schemeClr val="bg2"/>
              </a:solidFill>
              <a:cs typeface="Arial" pitchFamily="34" charset="0"/>
            </a:endParaRPr>
          </a:p>
          <a:p>
            <a:pPr lvl="0"/>
            <a:endParaRPr lang="en-US" sz="2200" dirty="0" smtClean="0">
              <a:solidFill>
                <a:schemeClr val="bg2"/>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checkerboard(across)">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20"/>
                                        </p:tgtEl>
                                      </p:cBhvr>
                                    </p:animEffect>
                                    <p:set>
                                      <p:cBhvr>
                                        <p:cTn id="20" dur="1" fill="hold">
                                          <p:stCondLst>
                                            <p:cond delay="499"/>
                                          </p:stCondLst>
                                        </p:cTn>
                                        <p:tgtEl>
                                          <p:spTgt spid="20"/>
                                        </p:tgtEl>
                                        <p:attrNameLst>
                                          <p:attrName>style.visibility</p:attrName>
                                        </p:attrNameLst>
                                      </p:cBhvr>
                                      <p:to>
                                        <p:strVal val="hidden"/>
                                      </p:to>
                                    </p:set>
                                  </p:childTnLst>
                                </p:cTn>
                              </p:par>
                              <p:par>
                                <p:cTn id="21" presetID="5" presetClass="entr" presetSubtype="1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heckerboard(across)">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xit" presetSubtype="16" fill="hold" grpId="1" nodeType="clickEffect">
                                  <p:stCondLst>
                                    <p:cond delay="0"/>
                                  </p:stCondLst>
                                  <p:childTnLst>
                                    <p:animEffect transition="out" filter="box(in)">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par>
                                <p:cTn id="29" presetID="5" presetClass="entr" presetSubtype="1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checkerboard(across)">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xit" presetSubtype="16" fill="hold" grpId="1" nodeType="clickEffect">
                                  <p:stCondLst>
                                    <p:cond delay="0"/>
                                  </p:stCondLst>
                                  <p:childTnLst>
                                    <p:animEffect transition="out" filter="box(in)">
                                      <p:cBhvr>
                                        <p:cTn id="35" dur="500"/>
                                        <p:tgtEl>
                                          <p:spTgt spid="18"/>
                                        </p:tgtEl>
                                      </p:cBhvr>
                                    </p:animEffect>
                                    <p:set>
                                      <p:cBhvr>
                                        <p:cTn id="36" dur="1" fill="hold">
                                          <p:stCondLst>
                                            <p:cond delay="499"/>
                                          </p:stCondLst>
                                        </p:cTn>
                                        <p:tgtEl>
                                          <p:spTgt spid="18"/>
                                        </p:tgtEl>
                                        <p:attrNameLst>
                                          <p:attrName>style.visibility</p:attrName>
                                        </p:attrNameLst>
                                      </p:cBhvr>
                                      <p:to>
                                        <p:strVal val="hidden"/>
                                      </p:to>
                                    </p:set>
                                  </p:childTnLst>
                                </p:cTn>
                              </p:par>
                              <p:par>
                                <p:cTn id="37" presetID="5" presetClass="entr" presetSubtype="1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checkerboard(across)">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xit" presetSubtype="16" fill="hold" grpId="1" nodeType="clickEffect">
                                  <p:stCondLst>
                                    <p:cond delay="0"/>
                                  </p:stCondLst>
                                  <p:childTnLst>
                                    <p:animEffect transition="out" filter="box(in)">
                                      <p:cBhvr>
                                        <p:cTn id="43" dur="500"/>
                                        <p:tgtEl>
                                          <p:spTgt spid="19"/>
                                        </p:tgtEl>
                                      </p:cBhvr>
                                    </p:animEffect>
                                    <p:set>
                                      <p:cBhvr>
                                        <p:cTn id="44"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27</a:t>
            </a:fld>
            <a:endParaRPr lang="en-US"/>
          </a:p>
        </p:txBody>
      </p:sp>
      <p:sp>
        <p:nvSpPr>
          <p:cNvPr id="7" name="Content Placeholder 2"/>
          <p:cNvSpPr>
            <a:spLocks noGrp="1"/>
          </p:cNvSpPr>
          <p:nvPr>
            <p:ph idx="1"/>
          </p:nvPr>
        </p:nvSpPr>
        <p:spPr>
          <a:xfrm>
            <a:off x="381000" y="762000"/>
            <a:ext cx="7924800" cy="4953000"/>
          </a:xfrm>
        </p:spPr>
        <p:txBody>
          <a:bodyPr>
            <a:noAutofit/>
          </a:bodyPr>
          <a:lstStyle/>
          <a:p>
            <a:pPr eaLnBrk="1" hangingPunct="1">
              <a:lnSpc>
                <a:spcPct val="150000"/>
              </a:lnSpc>
            </a:pPr>
            <a:r>
              <a:rPr lang="en-US" sz="2400" dirty="0" smtClean="0"/>
              <a:t>It  refers to the ease with which a substance can move into or across a diffusion barrier.</a:t>
            </a:r>
            <a:endParaRPr lang="en-US" sz="2400" u="sng" dirty="0" smtClean="0">
              <a:solidFill>
                <a:srgbClr val="FF00FF"/>
              </a:solidFill>
            </a:endParaRPr>
          </a:p>
          <a:p>
            <a:pPr eaLnBrk="1" hangingPunct="1">
              <a:lnSpc>
                <a:spcPct val="150000"/>
              </a:lnSpc>
            </a:pPr>
            <a:r>
              <a:rPr lang="en-US" sz="2400" dirty="0" smtClean="0"/>
              <a:t>Variation in permeability affects the bonding mechanism of dentin.</a:t>
            </a:r>
          </a:p>
          <a:p>
            <a:pPr eaLnBrk="1" hangingPunct="1">
              <a:lnSpc>
                <a:spcPct val="150000"/>
              </a:lnSpc>
            </a:pPr>
            <a:endParaRPr lang="en-US" sz="2400" dirty="0" smtClean="0"/>
          </a:p>
          <a:p>
            <a:pPr eaLnBrk="1" hangingPunct="1">
              <a:lnSpc>
                <a:spcPct val="150000"/>
              </a:lnSpc>
              <a:buFont typeface="Wingdings" pitchFamily="2" charset="2"/>
              <a:buNone/>
            </a:pPr>
            <a:r>
              <a:rPr lang="en-US" sz="2400" dirty="0" smtClean="0"/>
              <a:t>                       </a:t>
            </a:r>
          </a:p>
          <a:p>
            <a:pPr eaLnBrk="1" hangingPunct="1">
              <a:lnSpc>
                <a:spcPct val="150000"/>
              </a:lnSpc>
              <a:buFont typeface="Wingdings" pitchFamily="2" charset="2"/>
              <a:buNone/>
            </a:pPr>
            <a:endParaRPr lang="en-US" sz="2400" dirty="0" smtClean="0"/>
          </a:p>
          <a:p>
            <a:pPr eaLnBrk="1" hangingPunct="1">
              <a:lnSpc>
                <a:spcPct val="150000"/>
              </a:lnSpc>
              <a:buFont typeface="Wingdings" pitchFamily="2" charset="2"/>
              <a:buNone/>
            </a:pPr>
            <a:r>
              <a:rPr lang="en-US" sz="2400" dirty="0" smtClean="0"/>
              <a:t>                            </a:t>
            </a:r>
          </a:p>
          <a:p>
            <a:pPr eaLnBrk="1" hangingPunct="1">
              <a:lnSpc>
                <a:spcPct val="150000"/>
              </a:lnSpc>
              <a:buFont typeface="Wingdings" pitchFamily="2" charset="2"/>
              <a:buNone/>
            </a:pPr>
            <a:r>
              <a:rPr lang="en-US" sz="2400" dirty="0" smtClean="0"/>
              <a:t>                                    </a:t>
            </a:r>
            <a:endParaRPr lang="en-IN" sz="2400" dirty="0" smtClean="0"/>
          </a:p>
          <a:p>
            <a:pPr>
              <a:lnSpc>
                <a:spcPct val="150000"/>
              </a:lnSpc>
            </a:pPr>
            <a:endParaRPr lang="en-US" sz="2400" dirty="0" smtClean="0"/>
          </a:p>
        </p:txBody>
      </p:sp>
      <p:graphicFrame>
        <p:nvGraphicFramePr>
          <p:cNvPr id="8" name="Diagram 7"/>
          <p:cNvGraphicFramePr/>
          <p:nvPr/>
        </p:nvGraphicFramePr>
        <p:xfrm>
          <a:off x="1600200" y="2590800"/>
          <a:ext cx="5410200" cy="208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5"/>
          <p:cNvPicPr>
            <a:picLocks noChangeAspect="1" noChangeArrowheads="1"/>
          </p:cNvPicPr>
          <p:nvPr/>
        </p:nvPicPr>
        <p:blipFill>
          <a:blip r:embed="rId6" cstate="print"/>
          <a:srcRect l="2350" t="1923" r="1282"/>
          <a:stretch>
            <a:fillRect/>
          </a:stretch>
        </p:blipFill>
        <p:spPr bwMode="auto">
          <a:xfrm>
            <a:off x="2819400" y="4630544"/>
            <a:ext cx="3581400" cy="2227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304800" y="533400"/>
            <a:ext cx="4349845" cy="461665"/>
          </a:xfrm>
          <a:prstGeom prst="rect">
            <a:avLst/>
          </a:prstGeom>
        </p:spPr>
        <p:txBody>
          <a:bodyPr wrap="none">
            <a:spAutoFit/>
          </a:bodyPr>
          <a:lstStyle/>
          <a:p>
            <a:r>
              <a:rPr lang="en-US" sz="2400" b="1" dirty="0" smtClean="0">
                <a:solidFill>
                  <a:srgbClr val="660066"/>
                </a:solidFill>
              </a:rPr>
              <a:t>DENTINAL PERMEABILITY</a:t>
            </a:r>
            <a:endParaRPr lang="en-US" sz="2400" b="1" dirty="0">
              <a:solidFill>
                <a:srgbClr val="660066"/>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28</a:t>
            </a:fld>
            <a:endParaRPr lang="en-US"/>
          </a:p>
        </p:txBody>
      </p:sp>
      <p:graphicFrame>
        <p:nvGraphicFramePr>
          <p:cNvPr id="8" name="Diagram 7"/>
          <p:cNvGraphicFramePr/>
          <p:nvPr/>
        </p:nvGraphicFramePr>
        <p:xfrm>
          <a:off x="-457200" y="3098800"/>
          <a:ext cx="5410200" cy="208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p:cNvSpPr/>
          <p:nvPr/>
        </p:nvSpPr>
        <p:spPr>
          <a:xfrm>
            <a:off x="304800" y="533400"/>
            <a:ext cx="4349845" cy="461665"/>
          </a:xfrm>
          <a:prstGeom prst="rect">
            <a:avLst/>
          </a:prstGeom>
        </p:spPr>
        <p:txBody>
          <a:bodyPr wrap="none">
            <a:spAutoFit/>
          </a:bodyPr>
          <a:lstStyle/>
          <a:p>
            <a:r>
              <a:rPr lang="en-US" sz="2400" b="1" dirty="0" smtClean="0"/>
              <a:t>DENTINAL PERMEABILITY</a:t>
            </a:r>
            <a:endParaRPr lang="en-US" sz="2400" b="1" dirty="0"/>
          </a:p>
        </p:txBody>
      </p:sp>
      <p:sp>
        <p:nvSpPr>
          <p:cNvPr id="11" name="Rounded Rectangle 10"/>
          <p:cNvSpPr/>
          <p:nvPr/>
        </p:nvSpPr>
        <p:spPr>
          <a:xfrm>
            <a:off x="228600" y="1066800"/>
            <a:ext cx="3886200" cy="5334000"/>
          </a:xfrm>
          <a:prstGeom prst="roundRect">
            <a:avLst/>
          </a:prstGeom>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r>
              <a:rPr lang="en-US" sz="2400" u="sng" dirty="0" smtClean="0"/>
              <a:t>INTRATUBULAR PERMEABILITY </a:t>
            </a:r>
          </a:p>
          <a:p>
            <a:pPr>
              <a:lnSpc>
                <a:spcPct val="150000"/>
              </a:lnSpc>
            </a:pPr>
            <a:r>
              <a:rPr lang="en-US" sz="2400" dirty="0" smtClean="0"/>
              <a:t>The movement of fluid within dentinal  tubules</a:t>
            </a:r>
          </a:p>
          <a:p>
            <a:pPr>
              <a:lnSpc>
                <a:spcPct val="150000"/>
              </a:lnSpc>
            </a:pPr>
            <a:r>
              <a:rPr lang="en-US" sz="2400" dirty="0" smtClean="0"/>
              <a:t>Responsible for dentinal sensitivity </a:t>
            </a:r>
          </a:p>
          <a:p>
            <a:pPr>
              <a:lnSpc>
                <a:spcPct val="150000"/>
              </a:lnSpc>
            </a:pPr>
            <a:r>
              <a:rPr lang="en-US" sz="2400" dirty="0" smtClean="0"/>
              <a:t>Formation of resin tags</a:t>
            </a:r>
          </a:p>
          <a:p>
            <a:pPr>
              <a:lnSpc>
                <a:spcPct val="150000"/>
              </a:lnSpc>
            </a:pPr>
            <a:endParaRPr lang="en-US" sz="2400" dirty="0" smtClean="0"/>
          </a:p>
          <a:p>
            <a:pPr>
              <a:lnSpc>
                <a:spcPct val="150000"/>
              </a:lnSpc>
            </a:pPr>
            <a:r>
              <a:rPr lang="en-US" sz="2400" dirty="0" smtClean="0"/>
              <a:t> </a:t>
            </a:r>
          </a:p>
          <a:p>
            <a:pPr>
              <a:lnSpc>
                <a:spcPct val="150000"/>
              </a:lnSpc>
            </a:pPr>
            <a:endParaRPr lang="en-US" sz="2400" dirty="0"/>
          </a:p>
        </p:txBody>
      </p:sp>
      <p:sp>
        <p:nvSpPr>
          <p:cNvPr id="13" name="Rounded Rectangle 12"/>
          <p:cNvSpPr/>
          <p:nvPr/>
        </p:nvSpPr>
        <p:spPr>
          <a:xfrm>
            <a:off x="4191000" y="457200"/>
            <a:ext cx="4953000" cy="6172200"/>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nSpc>
                <a:spcPct val="150000"/>
              </a:lnSpc>
            </a:pPr>
            <a:r>
              <a:rPr lang="en-US" sz="2000" u="sng" dirty="0" smtClean="0"/>
              <a:t>INTERTUBULAR PERMEABILITY</a:t>
            </a:r>
          </a:p>
          <a:p>
            <a:pPr>
              <a:lnSpc>
                <a:spcPct val="150000"/>
              </a:lnSpc>
            </a:pPr>
            <a:r>
              <a:rPr lang="en-US" sz="2400" dirty="0" smtClean="0"/>
              <a:t>Diffusion of monomer into </a:t>
            </a:r>
            <a:r>
              <a:rPr lang="en-US" sz="2400" dirty="0" err="1" smtClean="0"/>
              <a:t>demineralized</a:t>
            </a:r>
            <a:r>
              <a:rPr lang="en-US" sz="2400" dirty="0" smtClean="0"/>
              <a:t> </a:t>
            </a:r>
            <a:r>
              <a:rPr lang="en-US" sz="2400" dirty="0" err="1" smtClean="0"/>
              <a:t>intertubular</a:t>
            </a:r>
            <a:r>
              <a:rPr lang="en-US" sz="2400" dirty="0" smtClean="0"/>
              <a:t> dentin, the dentin between the tubules. </a:t>
            </a:r>
          </a:p>
          <a:p>
            <a:pPr>
              <a:lnSpc>
                <a:spcPct val="150000"/>
              </a:lnSpc>
            </a:pPr>
            <a:r>
              <a:rPr lang="en-US" sz="2400" dirty="0" err="1" smtClean="0"/>
              <a:t>Demineralized</a:t>
            </a:r>
            <a:r>
              <a:rPr lang="en-US" sz="2400" dirty="0" smtClean="0"/>
              <a:t> to expose the collagen fibrils of the dentinal matrix and to create diffusion pathways for monomer infiltration into long, continuous, interconnected, narrow channels, or pores</a:t>
            </a:r>
            <a:endParaRPr lang="en-US" sz="2200" dirty="0" smtClean="0"/>
          </a:p>
        </p:txBody>
      </p:sp>
      <p:pic>
        <p:nvPicPr>
          <p:cNvPr id="14" name="Picture 2" descr="http://www.dentistrytoday.com/Media/EditLiveJava/Pash7.jpg"/>
          <p:cNvPicPr>
            <a:picLocks noChangeAspect="1" noChangeArrowheads="1"/>
          </p:cNvPicPr>
          <p:nvPr/>
        </p:nvPicPr>
        <p:blipFill>
          <a:blip r:embed="rId7">
            <a:lum bright="-10000" contrast="20000"/>
          </a:blip>
          <a:srcRect l="37500"/>
          <a:stretch>
            <a:fillRect/>
          </a:stretch>
        </p:blipFill>
        <p:spPr bwMode="auto">
          <a:xfrm>
            <a:off x="762000" y="2362200"/>
            <a:ext cx="2807659"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noChangeArrowheads="1"/>
          </p:cNvPicPr>
          <p:nvPr/>
        </p:nvPicPr>
        <p:blipFill>
          <a:blip r:embed="rId8" cstate="print"/>
          <a:srcRect l="37420" t="4152" r="1282"/>
          <a:stretch>
            <a:fillRect/>
          </a:stretch>
        </p:blipFill>
        <p:spPr bwMode="auto">
          <a:xfrm>
            <a:off x="4724400" y="2209800"/>
            <a:ext cx="3724940" cy="35593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29</a:t>
            </a:fld>
            <a:endParaRPr lang="en-US"/>
          </a:p>
        </p:txBody>
      </p:sp>
      <p:sp>
        <p:nvSpPr>
          <p:cNvPr id="12" name="Rectangle 11"/>
          <p:cNvSpPr/>
          <p:nvPr/>
        </p:nvSpPr>
        <p:spPr>
          <a:xfrm>
            <a:off x="304800" y="533400"/>
            <a:ext cx="8078878" cy="830997"/>
          </a:xfrm>
          <a:prstGeom prst="rect">
            <a:avLst/>
          </a:prstGeom>
        </p:spPr>
        <p:txBody>
          <a:bodyPr wrap="none">
            <a:spAutoFit/>
          </a:bodyPr>
          <a:lstStyle/>
          <a:p>
            <a:r>
              <a:rPr lang="en-US" sz="2400" b="1" u="sng" dirty="0" smtClean="0">
                <a:solidFill>
                  <a:srgbClr val="660066"/>
                </a:solidFill>
              </a:rPr>
              <a:t>FACTORS AFFECTING INTERACTION OF DENTNAL </a:t>
            </a:r>
          </a:p>
          <a:p>
            <a:r>
              <a:rPr lang="en-US" sz="2400" b="1" u="sng" dirty="0" smtClean="0">
                <a:solidFill>
                  <a:srgbClr val="660066"/>
                </a:solidFill>
              </a:rPr>
              <a:t>PERMEABILITY AND  MONOMER DIFFUSION</a:t>
            </a:r>
            <a:endParaRPr lang="en-US" sz="2400" b="1" u="sng" dirty="0">
              <a:solidFill>
                <a:srgbClr val="660066"/>
              </a:solidFill>
            </a:endParaRPr>
          </a:p>
        </p:txBody>
      </p:sp>
      <p:sp>
        <p:nvSpPr>
          <p:cNvPr id="16" name="Content Placeholder 2"/>
          <p:cNvSpPr>
            <a:spLocks noGrp="1"/>
          </p:cNvSpPr>
          <p:nvPr>
            <p:ph idx="1"/>
          </p:nvPr>
        </p:nvSpPr>
        <p:spPr>
          <a:xfrm>
            <a:off x="457200" y="1600200"/>
            <a:ext cx="8229600" cy="4525963"/>
          </a:xfrm>
        </p:spPr>
        <p:txBody>
          <a:bodyPr/>
          <a:lstStyle/>
          <a:p>
            <a:pPr>
              <a:buNone/>
            </a:pPr>
            <a:r>
              <a:rPr lang="en-US" sz="2200" i="0" dirty="0" smtClean="0"/>
              <a:t> </a:t>
            </a:r>
          </a:p>
          <a:p>
            <a:pPr>
              <a:buNone/>
            </a:pPr>
            <a:endParaRPr lang="en-US" sz="2200" i="0" dirty="0" smtClean="0"/>
          </a:p>
          <a:p>
            <a:pPr>
              <a:buNone/>
            </a:pPr>
            <a:endParaRPr lang="en-US" sz="2200" i="0" dirty="0" smtClean="0"/>
          </a:p>
        </p:txBody>
      </p:sp>
      <p:sp>
        <p:nvSpPr>
          <p:cNvPr id="17" name="Rounded Rectangle 16"/>
          <p:cNvSpPr/>
          <p:nvPr/>
        </p:nvSpPr>
        <p:spPr bwMode="auto">
          <a:xfrm>
            <a:off x="533400" y="1371600"/>
            <a:ext cx="2133600" cy="1219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Collagen fibril network</a:t>
            </a:r>
            <a:endParaRPr lang="en-US" sz="2200" dirty="0"/>
          </a:p>
        </p:txBody>
      </p:sp>
      <p:sp>
        <p:nvSpPr>
          <p:cNvPr id="18" name="Rounded Rectangle 17"/>
          <p:cNvSpPr/>
          <p:nvPr/>
        </p:nvSpPr>
        <p:spPr bwMode="auto">
          <a:xfrm>
            <a:off x="3429000" y="1295400"/>
            <a:ext cx="1905000" cy="1219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Non </a:t>
            </a:r>
            <a:r>
              <a:rPr lang="en-US" sz="2200" dirty="0" err="1" smtClean="0"/>
              <a:t>collagenous</a:t>
            </a:r>
            <a:r>
              <a:rPr lang="en-US" sz="2200" dirty="0" smtClean="0"/>
              <a:t> proteins</a:t>
            </a:r>
          </a:p>
          <a:p>
            <a:pPr lvl="0"/>
            <a:endParaRPr lang="en-US" sz="3200" dirty="0"/>
          </a:p>
        </p:txBody>
      </p:sp>
      <p:sp>
        <p:nvSpPr>
          <p:cNvPr id="19" name="Rounded Rectangle 18"/>
          <p:cNvSpPr/>
          <p:nvPr/>
        </p:nvSpPr>
        <p:spPr bwMode="auto">
          <a:xfrm>
            <a:off x="6248400" y="1295400"/>
            <a:ext cx="2133600" cy="1219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Primer solubility</a:t>
            </a:r>
            <a:endParaRPr lang="en-US" sz="3200" dirty="0"/>
          </a:p>
        </p:txBody>
      </p:sp>
      <p:sp>
        <p:nvSpPr>
          <p:cNvPr id="20" name="Rectangle 19"/>
          <p:cNvSpPr/>
          <p:nvPr/>
        </p:nvSpPr>
        <p:spPr bwMode="auto">
          <a:xfrm>
            <a:off x="228600" y="2743200"/>
            <a:ext cx="2895600" cy="41148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Resin monomers penetrate acid etched collagen via spaces that can swell or shrink depending on bonding condition.</a:t>
            </a:r>
          </a:p>
          <a:p>
            <a:pPr lvl="0">
              <a:buFont typeface="Arial" pitchFamily="34" charset="0"/>
              <a:buChar char="•"/>
            </a:pPr>
            <a:r>
              <a:rPr lang="en-US" sz="2200" dirty="0" smtClean="0"/>
              <a:t>Molecular entanglement of resin polymer with biologic polymer may be responsible for resin bonds to collagen. </a:t>
            </a:r>
          </a:p>
        </p:txBody>
      </p:sp>
      <p:sp>
        <p:nvSpPr>
          <p:cNvPr id="21" name="Rectangle 20"/>
          <p:cNvSpPr/>
          <p:nvPr/>
        </p:nvSpPr>
        <p:spPr bwMode="auto">
          <a:xfrm>
            <a:off x="3200400" y="2743200"/>
            <a:ext cx="2743200" cy="41148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They are highly charged molecules that bind to water in </a:t>
            </a:r>
            <a:r>
              <a:rPr lang="en-US" sz="2200" dirty="0" err="1" smtClean="0"/>
              <a:t>demineralized</a:t>
            </a:r>
            <a:r>
              <a:rPr lang="en-US" sz="2200" dirty="0" smtClean="0"/>
              <a:t> dentin.</a:t>
            </a:r>
          </a:p>
          <a:p>
            <a:pPr lvl="0">
              <a:buFont typeface="Arial" pitchFamily="34" charset="0"/>
              <a:buChar char="•"/>
            </a:pPr>
            <a:r>
              <a:rPr lang="en-US" sz="2200" dirty="0" err="1" smtClean="0"/>
              <a:t>Collagenous</a:t>
            </a:r>
            <a:r>
              <a:rPr lang="en-US" sz="2200" dirty="0" smtClean="0"/>
              <a:t> +non </a:t>
            </a:r>
            <a:r>
              <a:rPr lang="en-US" sz="2200" dirty="0" err="1" smtClean="0"/>
              <a:t>collagenous</a:t>
            </a:r>
            <a:r>
              <a:rPr lang="en-US" sz="2200" dirty="0" smtClean="0"/>
              <a:t> proteins + GAG’s = </a:t>
            </a:r>
            <a:r>
              <a:rPr lang="en-US" sz="2200" dirty="0" err="1" smtClean="0"/>
              <a:t>hydrogel</a:t>
            </a:r>
            <a:r>
              <a:rPr lang="en-US" sz="2200" dirty="0" smtClean="0"/>
              <a:t>.</a:t>
            </a:r>
          </a:p>
          <a:p>
            <a:pPr lvl="0">
              <a:buFont typeface="Arial" pitchFamily="34" charset="0"/>
              <a:buChar char="•"/>
            </a:pPr>
            <a:r>
              <a:rPr lang="en-US" sz="2200" dirty="0" err="1" smtClean="0"/>
              <a:t>Hydrogel</a:t>
            </a:r>
            <a:r>
              <a:rPr lang="en-US" sz="2200" dirty="0" smtClean="0"/>
              <a:t>- insoluble hydrophilic polymer network.</a:t>
            </a:r>
          </a:p>
        </p:txBody>
      </p:sp>
      <p:sp>
        <p:nvSpPr>
          <p:cNvPr id="22" name="Rectangle 21"/>
          <p:cNvSpPr/>
          <p:nvPr/>
        </p:nvSpPr>
        <p:spPr bwMode="auto">
          <a:xfrm>
            <a:off x="6019800" y="2743200"/>
            <a:ext cx="2743200" cy="41148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lvl="0">
              <a:buFont typeface="Arial" pitchFamily="34" charset="0"/>
              <a:buChar char="•"/>
            </a:pPr>
            <a:r>
              <a:rPr lang="en-US" sz="2200" dirty="0" smtClean="0"/>
              <a:t>HEMA can replace water in spaces around collagen fibrils, it can serve as a </a:t>
            </a:r>
            <a:r>
              <a:rPr lang="en-US" sz="2200" dirty="0" err="1" smtClean="0"/>
              <a:t>polymerizable</a:t>
            </a:r>
            <a:r>
              <a:rPr lang="en-US" sz="2200" dirty="0" smtClean="0"/>
              <a:t> solvent for subsequently placed adhesive monomers, given sufficient diffusion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checkerboard(across)">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21"/>
                                        </p:tgtEl>
                                      </p:cBhvr>
                                    </p:animEffect>
                                    <p:set>
                                      <p:cBhvr>
                                        <p:cTn id="20" dur="1" fill="hold">
                                          <p:stCondLst>
                                            <p:cond delay="499"/>
                                          </p:stCondLst>
                                        </p:cTn>
                                        <p:tgtEl>
                                          <p:spTgt spid="21"/>
                                        </p:tgtEl>
                                        <p:attrNameLst>
                                          <p:attrName>style.visibility</p:attrName>
                                        </p:attrNameLst>
                                      </p:cBhvr>
                                      <p:to>
                                        <p:strVal val="hidden"/>
                                      </p:to>
                                    </p:set>
                                  </p:childTnLst>
                                </p:cTn>
                              </p:par>
                              <p:par>
                                <p:cTn id="21" presetID="5" presetClass="entr" presetSubtype="1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heckerboard(across)">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30</a:t>
            </a:fld>
            <a:endParaRPr lang="en-US"/>
          </a:p>
        </p:txBody>
      </p:sp>
      <p:sp>
        <p:nvSpPr>
          <p:cNvPr id="12" name="Rectangle 11"/>
          <p:cNvSpPr/>
          <p:nvPr/>
        </p:nvSpPr>
        <p:spPr>
          <a:xfrm>
            <a:off x="228600" y="457200"/>
            <a:ext cx="8078878" cy="830997"/>
          </a:xfrm>
          <a:prstGeom prst="rect">
            <a:avLst/>
          </a:prstGeom>
        </p:spPr>
        <p:txBody>
          <a:bodyPr wrap="none">
            <a:spAutoFit/>
          </a:bodyPr>
          <a:lstStyle/>
          <a:p>
            <a:r>
              <a:rPr lang="en-US" sz="2400" b="1" u="sng" dirty="0" smtClean="0">
                <a:solidFill>
                  <a:srgbClr val="660066"/>
                </a:solidFill>
              </a:rPr>
              <a:t>FACTORS AFFECTING INTERACTION OF DENTNAL </a:t>
            </a:r>
          </a:p>
          <a:p>
            <a:r>
              <a:rPr lang="en-US" sz="2400" b="1" u="sng" dirty="0" smtClean="0">
                <a:solidFill>
                  <a:srgbClr val="660066"/>
                </a:solidFill>
              </a:rPr>
              <a:t>PERMEABILITY AND  MONOMER DIFFUSION</a:t>
            </a:r>
            <a:endParaRPr lang="en-US" sz="2400" b="1" u="sng" dirty="0">
              <a:solidFill>
                <a:srgbClr val="660066"/>
              </a:solidFill>
            </a:endParaRPr>
          </a:p>
        </p:txBody>
      </p:sp>
      <p:sp>
        <p:nvSpPr>
          <p:cNvPr id="14" name="Rectangle 13"/>
          <p:cNvSpPr/>
          <p:nvPr/>
        </p:nvSpPr>
        <p:spPr bwMode="auto">
          <a:xfrm>
            <a:off x="609600" y="3810000"/>
            <a:ext cx="3733800" cy="29718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228600" lvl="1" indent="-228600" algn="just" defTabSz="977900">
              <a:lnSpc>
                <a:spcPct val="90000"/>
              </a:lnSpc>
              <a:spcBef>
                <a:spcPct val="0"/>
              </a:spcBef>
              <a:spcAft>
                <a:spcPct val="15000"/>
              </a:spcAft>
              <a:buFont typeface="Arial" pitchFamily="34" charset="0"/>
              <a:buChar char="•"/>
            </a:pPr>
            <a:r>
              <a:rPr lang="en-US" sz="2200" dirty="0" smtClean="0"/>
              <a:t>Areas with high tubule density that are in direct contact with pulp  are difficult to dehydrate.</a:t>
            </a:r>
          </a:p>
          <a:p>
            <a:pPr marL="228600" lvl="1" indent="-228600" algn="just" defTabSz="977900">
              <a:lnSpc>
                <a:spcPct val="90000"/>
              </a:lnSpc>
              <a:spcBef>
                <a:spcPct val="0"/>
              </a:spcBef>
              <a:spcAft>
                <a:spcPct val="15000"/>
              </a:spcAft>
              <a:buFont typeface="Arial" pitchFamily="34" charset="0"/>
              <a:buChar char="•"/>
            </a:pPr>
            <a:r>
              <a:rPr lang="en-US" sz="2200" dirty="0" smtClean="0"/>
              <a:t>Multiple applications of primer allow sufficient occlusion with resin monomers to block diffusion of water from the pulp.</a:t>
            </a:r>
          </a:p>
        </p:txBody>
      </p:sp>
      <p:sp>
        <p:nvSpPr>
          <p:cNvPr id="15" name="Rectangle 14"/>
          <p:cNvSpPr/>
          <p:nvPr/>
        </p:nvSpPr>
        <p:spPr bwMode="auto">
          <a:xfrm>
            <a:off x="4495800" y="3810000"/>
            <a:ext cx="3657600" cy="28956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228600" lvl="1" indent="-228600" defTabSz="977900">
              <a:lnSpc>
                <a:spcPct val="90000"/>
              </a:lnSpc>
              <a:spcBef>
                <a:spcPct val="0"/>
              </a:spcBef>
              <a:spcAft>
                <a:spcPct val="15000"/>
              </a:spcAft>
              <a:buChar char="••"/>
            </a:pPr>
            <a:r>
              <a:rPr lang="en-US" sz="2200" dirty="0" smtClean="0"/>
              <a:t>Dentinal tubules permit adhesive monomers to flow.</a:t>
            </a:r>
          </a:p>
          <a:p>
            <a:pPr marL="228600" lvl="1" indent="-228600" defTabSz="977900">
              <a:lnSpc>
                <a:spcPct val="90000"/>
              </a:lnSpc>
              <a:spcBef>
                <a:spcPct val="0"/>
              </a:spcBef>
              <a:spcAft>
                <a:spcPct val="15000"/>
              </a:spcAft>
              <a:buChar char="••"/>
            </a:pPr>
            <a:r>
              <a:rPr lang="en-US" sz="2200" dirty="0" smtClean="0"/>
              <a:t>Most tubules contain lateral branches that radiate 2-6 µm from lumen.</a:t>
            </a:r>
          </a:p>
          <a:p>
            <a:pPr marL="228600" lvl="1" indent="-228600" defTabSz="977900">
              <a:lnSpc>
                <a:spcPct val="90000"/>
              </a:lnSpc>
              <a:spcBef>
                <a:spcPct val="0"/>
              </a:spcBef>
              <a:spcAft>
                <a:spcPct val="15000"/>
              </a:spcAft>
              <a:buChar char="••"/>
            </a:pPr>
            <a:r>
              <a:rPr lang="en-US" sz="2200" dirty="0" smtClean="0"/>
              <a:t>These branches provide route for monomer infiltration.</a:t>
            </a:r>
          </a:p>
        </p:txBody>
      </p:sp>
      <p:sp>
        <p:nvSpPr>
          <p:cNvPr id="24" name="Rounded Rectangle 23"/>
          <p:cNvSpPr/>
          <p:nvPr/>
        </p:nvSpPr>
        <p:spPr bwMode="auto">
          <a:xfrm>
            <a:off x="914400" y="2514600"/>
            <a:ext cx="1981200" cy="1219200"/>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Fluid flow</a:t>
            </a:r>
            <a:endParaRPr lang="en-US" sz="2200" dirty="0"/>
          </a:p>
        </p:txBody>
      </p:sp>
      <p:sp>
        <p:nvSpPr>
          <p:cNvPr id="25" name="Rounded Rectangle 24"/>
          <p:cNvSpPr/>
          <p:nvPr/>
        </p:nvSpPr>
        <p:spPr bwMode="auto">
          <a:xfrm>
            <a:off x="3505200" y="2514600"/>
            <a:ext cx="2133600" cy="1219200"/>
          </a:xfrm>
          <a:prstGeom prst="round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Tubular branching</a:t>
            </a:r>
          </a:p>
        </p:txBody>
      </p:sp>
      <p:sp>
        <p:nvSpPr>
          <p:cNvPr id="27" name="Rounded Rectangle 26"/>
          <p:cNvSpPr/>
          <p:nvPr/>
        </p:nvSpPr>
        <p:spPr bwMode="auto">
          <a:xfrm>
            <a:off x="914400" y="1219200"/>
            <a:ext cx="2133600" cy="1219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200" dirty="0" smtClean="0"/>
              <a:t>Collagen fibril network</a:t>
            </a:r>
            <a:endParaRPr lang="en-US" sz="2200" dirty="0"/>
          </a:p>
        </p:txBody>
      </p:sp>
      <p:sp>
        <p:nvSpPr>
          <p:cNvPr id="28" name="Rounded Rectangle 27"/>
          <p:cNvSpPr/>
          <p:nvPr/>
        </p:nvSpPr>
        <p:spPr bwMode="auto">
          <a:xfrm>
            <a:off x="3505200" y="1219200"/>
            <a:ext cx="1905000" cy="1219200"/>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Non </a:t>
            </a:r>
            <a:r>
              <a:rPr lang="en-US" sz="2200" dirty="0" err="1" smtClean="0"/>
              <a:t>collagenous</a:t>
            </a:r>
            <a:r>
              <a:rPr lang="en-US" sz="2200" dirty="0" smtClean="0"/>
              <a:t> proteins</a:t>
            </a:r>
            <a:endParaRPr lang="en-US" sz="3200" dirty="0"/>
          </a:p>
        </p:txBody>
      </p:sp>
      <p:sp>
        <p:nvSpPr>
          <p:cNvPr id="29" name="Rounded Rectangle 28"/>
          <p:cNvSpPr/>
          <p:nvPr/>
        </p:nvSpPr>
        <p:spPr bwMode="auto">
          <a:xfrm>
            <a:off x="5943600" y="1219200"/>
            <a:ext cx="2133600" cy="1219200"/>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smtClean="0"/>
              <a:t>Primer solubility</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heckerboard(across)">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xit" presetSubtype="16" fill="hold" grpId="1" nodeType="clickEffect">
                                  <p:stCondLst>
                                    <p:cond delay="0"/>
                                  </p:stCondLst>
                                  <p:childTnLst>
                                    <p:animEffect transition="out" filter="box(in)">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31</a:t>
            </a:fld>
            <a:endParaRPr lang="en-US"/>
          </a:p>
        </p:txBody>
      </p:sp>
      <p:sp>
        <p:nvSpPr>
          <p:cNvPr id="10" name="Content Placeholder 9"/>
          <p:cNvSpPr>
            <a:spLocks noGrp="1"/>
          </p:cNvSpPr>
          <p:nvPr>
            <p:ph idx="1"/>
          </p:nvPr>
        </p:nvSpPr>
        <p:spPr>
          <a:xfrm>
            <a:off x="304800" y="914400"/>
            <a:ext cx="8534400" cy="5257800"/>
          </a:xfrm>
        </p:spPr>
        <p:txBody>
          <a:bodyPr>
            <a:noAutofit/>
          </a:bodyPr>
          <a:lstStyle/>
          <a:p>
            <a:pPr algn="just">
              <a:lnSpc>
                <a:spcPct val="170000"/>
              </a:lnSpc>
            </a:pPr>
            <a:r>
              <a:rPr lang="en-US" sz="2400" dirty="0" smtClean="0"/>
              <a:t>Formation of transparent, glass like dentin. which occurs in the cervical areas of teeth</a:t>
            </a:r>
          </a:p>
          <a:p>
            <a:pPr algn="just">
              <a:lnSpc>
                <a:spcPct val="170000"/>
              </a:lnSpc>
            </a:pPr>
            <a:r>
              <a:rPr lang="en-US" sz="2400" dirty="0" smtClean="0"/>
              <a:t>Reactive- response to slowly progressive or mild irritation </a:t>
            </a:r>
            <a:r>
              <a:rPr lang="en-US" sz="2400" dirty="0" err="1" smtClean="0"/>
              <a:t>e.g</a:t>
            </a:r>
            <a:r>
              <a:rPr lang="en-US" sz="2400" dirty="0" smtClean="0"/>
              <a:t>, mechanical abrasion or chemical erosion.</a:t>
            </a:r>
          </a:p>
          <a:p>
            <a:pPr algn="just">
              <a:lnSpc>
                <a:spcPct val="170000"/>
              </a:lnSpc>
              <a:defRPr/>
            </a:pPr>
            <a:r>
              <a:rPr lang="en-US" sz="2400" dirty="0" smtClean="0"/>
              <a:t>Sclerotic dentin contains few, if any, patent tubules &amp; therefore, has low permeability</a:t>
            </a:r>
          </a:p>
          <a:p>
            <a:pPr algn="just">
              <a:lnSpc>
                <a:spcPct val="170000"/>
              </a:lnSpc>
              <a:defRPr/>
            </a:pPr>
            <a:r>
              <a:rPr lang="en-US" sz="2400" dirty="0" smtClean="0">
                <a:solidFill>
                  <a:schemeClr val="tx2">
                    <a:lumMod val="75000"/>
                  </a:schemeClr>
                </a:solidFill>
              </a:rPr>
              <a:t> </a:t>
            </a:r>
            <a:r>
              <a:rPr lang="en-US" sz="2400" dirty="0" smtClean="0"/>
              <a:t>It has areas of complete hyper-mineralization, without tubule exposure even when etched</a:t>
            </a:r>
          </a:p>
          <a:p>
            <a:pPr algn="just">
              <a:lnSpc>
                <a:spcPct val="170000"/>
              </a:lnSpc>
              <a:defRPr/>
            </a:pPr>
            <a:r>
              <a:rPr lang="en-US" sz="2400" dirty="0" smtClean="0"/>
              <a:t>Thus, its less receptive to adhesive treatments than is normal dentin</a:t>
            </a:r>
            <a:endParaRPr lang="en-US" sz="2400" dirty="0" smtClean="0">
              <a:solidFill>
                <a:schemeClr val="tx2">
                  <a:lumMod val="75000"/>
                </a:schemeClr>
              </a:solidFill>
            </a:endParaRPr>
          </a:p>
          <a:p>
            <a:pPr algn="just">
              <a:lnSpc>
                <a:spcPct val="170000"/>
              </a:lnSpc>
              <a:buNone/>
              <a:defRPr/>
            </a:pPr>
            <a:endParaRPr lang="en-US" sz="2400" dirty="0" smtClean="0">
              <a:solidFill>
                <a:schemeClr val="tx2">
                  <a:lumMod val="75000"/>
                </a:schemeClr>
              </a:solidFill>
            </a:endParaRPr>
          </a:p>
        </p:txBody>
      </p:sp>
      <p:sp>
        <p:nvSpPr>
          <p:cNvPr id="5" name="Rectangle 4"/>
          <p:cNvSpPr/>
          <p:nvPr/>
        </p:nvSpPr>
        <p:spPr>
          <a:xfrm>
            <a:off x="381000" y="609600"/>
            <a:ext cx="5686172" cy="830997"/>
          </a:xfrm>
          <a:prstGeom prst="rect">
            <a:avLst/>
          </a:prstGeom>
        </p:spPr>
        <p:txBody>
          <a:bodyPr wrap="none">
            <a:spAutoFit/>
          </a:bodyPr>
          <a:lstStyle/>
          <a:p>
            <a:r>
              <a:rPr lang="en-US" sz="2400" b="1" dirty="0" smtClean="0">
                <a:solidFill>
                  <a:srgbClr val="660066"/>
                </a:solidFill>
              </a:rPr>
              <a:t>CHANGES IN DENTIN: </a:t>
            </a:r>
            <a:r>
              <a:rPr lang="en-US" sz="2400" u="sng" dirty="0" err="1" smtClean="0">
                <a:solidFill>
                  <a:srgbClr val="660066"/>
                </a:solidFill>
              </a:rPr>
              <a:t>Sclerosed</a:t>
            </a:r>
            <a:r>
              <a:rPr lang="en-US" sz="2400" u="sng" dirty="0" smtClean="0">
                <a:solidFill>
                  <a:srgbClr val="660066"/>
                </a:solidFill>
              </a:rPr>
              <a:t> dentin</a:t>
            </a:r>
          </a:p>
          <a:p>
            <a:endParaRPr lang="en-US" sz="2400" b="1" dirty="0"/>
          </a:p>
        </p:txBody>
      </p:sp>
      <p:pic>
        <p:nvPicPr>
          <p:cNvPr id="6" name="Picture 2"/>
          <p:cNvPicPr>
            <a:picLocks noChangeAspect="1" noChangeArrowheads="1"/>
          </p:cNvPicPr>
          <p:nvPr/>
        </p:nvPicPr>
        <p:blipFill>
          <a:blip r:embed="rId2" cstate="print"/>
          <a:srcRect l="51190" t="59204" r="15340" b="14925"/>
          <a:stretch>
            <a:fillRect/>
          </a:stretch>
        </p:blipFill>
        <p:spPr>
          <a:xfrm>
            <a:off x="1447800" y="1981200"/>
            <a:ext cx="3048000" cy="3107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p:cNvPicPr>
            <a:picLocks noChangeAspect="1" noChangeArrowheads="1"/>
          </p:cNvPicPr>
          <p:nvPr/>
        </p:nvPicPr>
        <p:blipFill>
          <a:blip r:embed="rId3" cstate="print"/>
          <a:srcRect/>
          <a:stretch>
            <a:fillRect/>
          </a:stretch>
        </p:blipFill>
        <p:spPr>
          <a:xfrm>
            <a:off x="4761523" y="1981200"/>
            <a:ext cx="3925277"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563562"/>
          </a:xfrm>
        </p:spPr>
        <p:txBody>
          <a:bodyPr>
            <a:noAutofit/>
          </a:bodyPr>
          <a:lstStyle/>
          <a:p>
            <a:r>
              <a:rPr lang="en-US" sz="3200" b="1" u="sng" dirty="0" smtClean="0">
                <a:solidFill>
                  <a:schemeClr val="accent6">
                    <a:lumMod val="50000"/>
                  </a:schemeClr>
                </a:solidFill>
              </a:rPr>
              <a:t>CHALLENGES IN DENTIN BONDING</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32</a:t>
            </a:fld>
            <a:endParaRPr lang="en-US"/>
          </a:p>
        </p:txBody>
      </p:sp>
      <p:sp>
        <p:nvSpPr>
          <p:cNvPr id="5" name="Rectangle 4"/>
          <p:cNvSpPr/>
          <p:nvPr/>
        </p:nvSpPr>
        <p:spPr>
          <a:xfrm>
            <a:off x="381000" y="609600"/>
            <a:ext cx="4637808" cy="461665"/>
          </a:xfrm>
          <a:prstGeom prst="rect">
            <a:avLst/>
          </a:prstGeom>
        </p:spPr>
        <p:txBody>
          <a:bodyPr wrap="none">
            <a:spAutoFit/>
          </a:bodyPr>
          <a:lstStyle/>
          <a:p>
            <a:r>
              <a:rPr lang="en-US" sz="2400" b="1" dirty="0" smtClean="0">
                <a:solidFill>
                  <a:srgbClr val="660066"/>
                </a:solidFill>
              </a:rPr>
              <a:t>CHANGES IN DENTIN: </a:t>
            </a:r>
            <a:r>
              <a:rPr lang="en-US" sz="2400" u="sng" dirty="0" smtClean="0">
                <a:solidFill>
                  <a:srgbClr val="660066"/>
                </a:solidFill>
              </a:rPr>
              <a:t>Disease</a:t>
            </a:r>
            <a:endParaRPr lang="en-US" sz="2400" b="1" dirty="0">
              <a:solidFill>
                <a:srgbClr val="660066"/>
              </a:solidFill>
            </a:endParaRPr>
          </a:p>
        </p:txBody>
      </p:sp>
      <p:graphicFrame>
        <p:nvGraphicFramePr>
          <p:cNvPr id="8" name="Content Placeholder 7"/>
          <p:cNvGraphicFramePr>
            <a:graphicFrameLocks noGrp="1"/>
          </p:cNvGraphicFramePr>
          <p:nvPr>
            <p:ph idx="1"/>
          </p:nvPr>
        </p:nvGraphicFramePr>
        <p:xfrm>
          <a:off x="304800" y="1371600"/>
          <a:ext cx="6324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2"/>
          <p:cNvPicPr>
            <a:picLocks noChangeAspect="1" noChangeArrowheads="1"/>
          </p:cNvPicPr>
          <p:nvPr/>
        </p:nvPicPr>
        <p:blipFill>
          <a:blip r:embed="rId6" cstate="print"/>
          <a:srcRect l="50246"/>
          <a:stretch>
            <a:fillRect/>
          </a:stretch>
        </p:blipFill>
        <p:spPr bwMode="auto">
          <a:xfrm>
            <a:off x="5997237" y="3429000"/>
            <a:ext cx="3146763" cy="2133600"/>
          </a:xfrm>
          <a:prstGeom prst="roundRect">
            <a:avLst>
              <a:gd name="adj" fmla="val 4167"/>
            </a:avLst>
          </a:prstGeom>
          <a:solidFill>
            <a:srgbClr val="FFFFFF"/>
          </a:solidFill>
          <a:ln w="76200" cap="sq">
            <a:solidFill>
              <a:srgbClr val="92000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b="1" u="sng" dirty="0" smtClean="0">
                <a:solidFill>
                  <a:srgbClr val="993366"/>
                </a:solidFill>
              </a:rPr>
              <a:t>IDEAL REQUIREMENTS OF DENTIN BONDING AGENTS</a:t>
            </a:r>
            <a:endParaRPr lang="en-US" sz="3200" b="1" u="sng" dirty="0">
              <a:solidFill>
                <a:srgbClr val="993366"/>
              </a:solidFill>
            </a:endParaRPr>
          </a:p>
        </p:txBody>
      </p:sp>
      <p:sp>
        <p:nvSpPr>
          <p:cNvPr id="3" name="Content Placeholder 2"/>
          <p:cNvSpPr>
            <a:spLocks noGrp="1"/>
          </p:cNvSpPr>
          <p:nvPr>
            <p:ph idx="1"/>
          </p:nvPr>
        </p:nvSpPr>
        <p:spPr>
          <a:xfrm>
            <a:off x="304800" y="990600"/>
            <a:ext cx="8610600" cy="56388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Provide high bond strength to dentin that should be present immediately after placement and that should be permanent.</a:t>
            </a:r>
            <a:endParaRPr lang="en-US" sz="2600" dirty="0" smtClean="0">
              <a:ea typeface="Calibri" pitchFamily="34" charset="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 Provide bond strength to dentin similar to that of enamel.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Show biocompatibility to dental tissue including the pulp.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Minimize </a:t>
            </a:r>
            <a:r>
              <a:rPr lang="en-US" sz="2600" dirty="0" err="1" smtClean="0">
                <a:ea typeface="Calibri" pitchFamily="34" charset="0"/>
                <a:cs typeface="Times New Roman" pitchFamily="18" charset="0"/>
              </a:rPr>
              <a:t>microleakage</a:t>
            </a:r>
            <a:r>
              <a:rPr lang="en-US" sz="2600" dirty="0" smtClean="0">
                <a:ea typeface="Calibri" pitchFamily="34" charset="0"/>
                <a:cs typeface="Times New Roman" pitchFamily="18" charset="0"/>
              </a:rPr>
              <a:t> at the margins of the restorations.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Prevent recurrent caries and marginal staining.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Be easy to use and minimally technique sensitive.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Possess a good shelf life.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Be compatible with a wide range of resins.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In addition it should be non toxic and non sensitizing to the operators or patients. </a:t>
            </a:r>
            <a:endParaRPr lang="en-US" sz="2600" dirty="0" smtClean="0">
              <a:cs typeface="Arial" pitchFamily="34" charset="0"/>
            </a:endParaRPr>
          </a:p>
          <a:p>
            <a:pPr marL="0" lvl="0" indent="0" eaLnBrk="0" fontAlgn="base" hangingPunct="0">
              <a:lnSpc>
                <a:spcPct val="150000"/>
              </a:lnSpc>
              <a:spcBef>
                <a:spcPct val="0"/>
              </a:spcBef>
              <a:spcAft>
                <a:spcPct val="0"/>
              </a:spcAft>
              <a:buFont typeface="Wingdings" pitchFamily="2" charset="2"/>
              <a:buChar char="ü"/>
              <a:tabLst>
                <a:tab pos="457200" algn="l"/>
              </a:tabLst>
            </a:pPr>
            <a:r>
              <a:rPr lang="en-US" sz="2600" dirty="0" smtClean="0">
                <a:ea typeface="Calibri" pitchFamily="34" charset="0"/>
                <a:cs typeface="Times New Roman" pitchFamily="18" charset="0"/>
              </a:rPr>
              <a:t>Bonding agents should seal the tooth surfaces from oral fluids.</a:t>
            </a:r>
            <a:endParaRPr lang="en-US" sz="2600" dirty="0" smtClean="0">
              <a:cs typeface="Arial" pitchFamily="34" charset="0"/>
            </a:endParaRPr>
          </a:p>
          <a:p>
            <a:endParaRPr lang="en-US" sz="2400"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ctrTitle"/>
          </p:nvPr>
        </p:nvSpPr>
        <p:spPr>
          <a:xfrm>
            <a:off x="762000" y="1219200"/>
            <a:ext cx="7772400" cy="1470025"/>
          </a:xfrm>
        </p:spPr>
        <p:style>
          <a:lnRef idx="1">
            <a:schemeClr val="accent6"/>
          </a:lnRef>
          <a:fillRef idx="2">
            <a:schemeClr val="accent6"/>
          </a:fillRef>
          <a:effectRef idx="1">
            <a:schemeClr val="accent6"/>
          </a:effectRef>
          <a:fontRef idx="minor">
            <a:schemeClr val="dk1"/>
          </a:fontRef>
        </p:style>
        <p:txBody>
          <a:bodyPr/>
          <a:lstStyle/>
          <a:p>
            <a:r>
              <a:rPr lang="en-US" sz="6600" b="1" dirty="0" smtClean="0">
                <a:latin typeface="+mj-lt"/>
              </a:rPr>
              <a:t>Adhesion  to  Dentin </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065B4BD5-6363-45FE-82BF-ED763CCAEE61}" type="slidenum">
              <a:rPr lang="en-US" smtClean="0"/>
              <a:pPr>
                <a:defRPr/>
              </a:pPr>
              <a:t>34</a:t>
            </a:fld>
            <a:endParaRPr lang="en-US"/>
          </a:p>
        </p:txBody>
      </p:sp>
      <p:graphicFrame>
        <p:nvGraphicFramePr>
          <p:cNvPr id="5" name="Diagram 4"/>
          <p:cNvGraphicFramePr/>
          <p:nvPr/>
        </p:nvGraphicFramePr>
        <p:xfrm>
          <a:off x="1524000" y="2743200"/>
          <a:ext cx="6096000" cy="220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3562"/>
          </a:xfrm>
        </p:spPr>
        <p:txBody>
          <a:bodyPr>
            <a:noAutofit/>
          </a:bodyPr>
          <a:lstStyle/>
          <a:p>
            <a:r>
              <a:rPr lang="en-US" sz="3600" b="1" u="sng" dirty="0" smtClean="0">
                <a:solidFill>
                  <a:schemeClr val="accent6">
                    <a:lumMod val="75000"/>
                  </a:schemeClr>
                </a:solidFill>
              </a:rPr>
              <a:t>ETCHING/CONDITIONING</a:t>
            </a:r>
            <a:endParaRPr lang="en-US" sz="3600" b="1" u="sng" dirty="0">
              <a:solidFill>
                <a:schemeClr val="accent6">
                  <a:lumMod val="75000"/>
                </a:schemeClr>
              </a:solidFill>
            </a:endParaRPr>
          </a:p>
        </p:txBody>
      </p:sp>
      <p:sp>
        <p:nvSpPr>
          <p:cNvPr id="4" name="Rectangle 3"/>
          <p:cNvSpPr/>
          <p:nvPr/>
        </p:nvSpPr>
        <p:spPr>
          <a:xfrm>
            <a:off x="457200" y="914400"/>
            <a:ext cx="8077200" cy="1785104"/>
          </a:xfrm>
          <a:prstGeom prst="rect">
            <a:avLst/>
          </a:prstGeom>
        </p:spPr>
        <p:txBody>
          <a:bodyPr wrap="square">
            <a:spAutoFit/>
          </a:bodyPr>
          <a:lstStyle/>
          <a:p>
            <a:pPr algn="just">
              <a:lnSpc>
                <a:spcPct val="150000"/>
              </a:lnSpc>
              <a:buFont typeface="Arial" pitchFamily="34" charset="0"/>
              <a:buNone/>
            </a:pPr>
            <a:r>
              <a:rPr lang="en-US" sz="2200" dirty="0" smtClean="0"/>
              <a:t>An acidic agent that dissolves the inorganic structure in dentin resulting in collagen mesh that allows infiltration of an adhesive resin</a:t>
            </a:r>
          </a:p>
          <a:p>
            <a:endParaRPr lang="en-US" sz="2200" dirty="0" smtClean="0"/>
          </a:p>
          <a:p>
            <a:r>
              <a:rPr lang="en-US" sz="2200" dirty="0" smtClean="0"/>
              <a:t> </a:t>
            </a:r>
            <a:endParaRPr lang="en-US" sz="2200" dirty="0"/>
          </a:p>
        </p:txBody>
      </p:sp>
      <p:graphicFrame>
        <p:nvGraphicFramePr>
          <p:cNvPr id="8" name="Diagram 7"/>
          <p:cNvGraphicFramePr/>
          <p:nvPr/>
        </p:nvGraphicFramePr>
        <p:xfrm>
          <a:off x="533400" y="2057400"/>
          <a:ext cx="80772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35</a:t>
            </a:fld>
            <a:endParaRPr lang="en-US"/>
          </a:p>
        </p:txBody>
      </p:sp>
      <p:pic>
        <p:nvPicPr>
          <p:cNvPr id="7" name="Picture 2"/>
          <p:cNvPicPr>
            <a:picLocks noChangeAspect="1" noChangeArrowheads="1"/>
          </p:cNvPicPr>
          <p:nvPr/>
        </p:nvPicPr>
        <p:blipFill>
          <a:blip r:embed="rId7"/>
          <a:srcRect l="20480" t="7481" r="20000" b="60599"/>
          <a:stretch>
            <a:fillRect/>
          </a:stretch>
        </p:blipFill>
        <p:spPr bwMode="auto">
          <a:xfrm>
            <a:off x="457200" y="685800"/>
            <a:ext cx="8382000" cy="576825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685800"/>
          </a:xfrm>
        </p:spPr>
        <p:txBody>
          <a:bodyPr>
            <a:normAutofit/>
          </a:bodyPr>
          <a:lstStyle/>
          <a:p>
            <a:r>
              <a:rPr lang="en-US" sz="3600" b="1" i="0" u="sng" dirty="0" smtClean="0">
                <a:solidFill>
                  <a:srgbClr val="FF0000"/>
                </a:solidFill>
              </a:rPr>
              <a:t>PRIMERS</a:t>
            </a:r>
            <a:endParaRPr lang="en-US" sz="3600" b="1" i="0" u="sng" dirty="0">
              <a:solidFill>
                <a:srgbClr val="FF0000"/>
              </a:solidFill>
            </a:endParaRPr>
          </a:p>
        </p:txBody>
      </p:sp>
      <p:sp>
        <p:nvSpPr>
          <p:cNvPr id="3" name="Content Placeholder 2"/>
          <p:cNvSpPr>
            <a:spLocks noGrp="1"/>
          </p:cNvSpPr>
          <p:nvPr>
            <p:ph idx="1"/>
          </p:nvPr>
        </p:nvSpPr>
        <p:spPr/>
        <p:txBody>
          <a:bodyPr/>
          <a:lstStyle/>
          <a:p>
            <a:endParaRPr lang="en-US" sz="2200" i="0" dirty="0" smtClean="0"/>
          </a:p>
          <a:p>
            <a:endParaRPr lang="en-US" sz="2200" i="0" dirty="0" smtClean="0"/>
          </a:p>
          <a:p>
            <a:endParaRPr lang="en-US" sz="2200" i="0" dirty="0" smtClean="0"/>
          </a:p>
          <a:p>
            <a:endParaRPr lang="en-US" sz="2200" i="0" dirty="0"/>
          </a:p>
        </p:txBody>
      </p:sp>
      <p:sp>
        <p:nvSpPr>
          <p:cNvPr id="7" name="Rounded Rectangle 6"/>
          <p:cNvSpPr/>
          <p:nvPr/>
        </p:nvSpPr>
        <p:spPr bwMode="auto">
          <a:xfrm>
            <a:off x="457200" y="609600"/>
            <a:ext cx="8305800" cy="47244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200" b="1" dirty="0" smtClean="0"/>
              <a:t>Definition</a:t>
            </a:r>
          </a:p>
          <a:p>
            <a:pPr eaLnBrk="0" fontAlgn="base" hangingPunct="0">
              <a:spcBef>
                <a:spcPct val="0"/>
              </a:spcBef>
              <a:spcAft>
                <a:spcPct val="0"/>
              </a:spcAft>
            </a:pPr>
            <a:r>
              <a:rPr lang="en-US" sz="2200" dirty="0" smtClean="0"/>
              <a:t>Primers are the agents that promote wetting of the dentin with the bonding agent and increase the penetration of the bonding agent into the dentin</a:t>
            </a:r>
            <a:r>
              <a:rPr lang="en-US" sz="2400" dirty="0" smtClean="0"/>
              <a:t>.</a:t>
            </a:r>
          </a:p>
          <a:p>
            <a:pPr eaLnBrk="0" fontAlgn="base" hangingPunct="0">
              <a:spcBef>
                <a:spcPct val="0"/>
              </a:spcBef>
              <a:spcAft>
                <a:spcPct val="0"/>
              </a:spcAft>
            </a:pPr>
            <a:endParaRPr lang="en-US" sz="2200" dirty="0" smtClean="0"/>
          </a:p>
          <a:p>
            <a:pPr eaLnBrk="0" fontAlgn="base" hangingPunct="0">
              <a:spcBef>
                <a:spcPct val="0"/>
              </a:spcBef>
              <a:spcAft>
                <a:spcPct val="0"/>
              </a:spcAft>
            </a:pPr>
            <a:r>
              <a:rPr lang="en-US" sz="2200" b="1" dirty="0" smtClean="0"/>
              <a:t>Objective-</a:t>
            </a:r>
            <a:r>
              <a:rPr lang="en-US" sz="2200" dirty="0" smtClean="0"/>
              <a:t> </a:t>
            </a:r>
          </a:p>
          <a:p>
            <a:pPr eaLnBrk="0" fontAlgn="base" hangingPunct="0">
              <a:spcBef>
                <a:spcPct val="0"/>
              </a:spcBef>
              <a:spcAft>
                <a:spcPct val="0"/>
              </a:spcAft>
            </a:pPr>
            <a:endParaRPr lang="en-US" sz="2200" dirty="0" smtClean="0"/>
          </a:p>
          <a:p>
            <a:pPr eaLnBrk="0" fontAlgn="base" hangingPunct="0">
              <a:spcBef>
                <a:spcPct val="0"/>
              </a:spcBef>
              <a:spcAft>
                <a:spcPct val="0"/>
              </a:spcAft>
            </a:pPr>
            <a:endParaRPr lang="en-US" sz="2200" b="1" dirty="0" smtClean="0"/>
          </a:p>
          <a:p>
            <a:pPr eaLnBrk="0" fontAlgn="base" hangingPunct="0">
              <a:spcBef>
                <a:spcPct val="0"/>
              </a:spcBef>
              <a:spcAft>
                <a:spcPct val="0"/>
              </a:spcAft>
            </a:pPr>
            <a:endParaRPr lang="en-US" sz="2200" b="1" dirty="0" smtClean="0"/>
          </a:p>
          <a:p>
            <a:pPr eaLnBrk="0" fontAlgn="base" hangingPunct="0">
              <a:spcBef>
                <a:spcPct val="0"/>
              </a:spcBef>
              <a:spcAft>
                <a:spcPct val="0"/>
              </a:spcAft>
            </a:pPr>
            <a:endParaRPr lang="en-US" sz="2200" b="1" dirty="0" smtClean="0"/>
          </a:p>
          <a:p>
            <a:endParaRPr lang="en-US" sz="2200" dirty="0" smtClean="0"/>
          </a:p>
          <a:p>
            <a:pPr eaLnBrk="0" fontAlgn="base" hangingPunct="0">
              <a:spcBef>
                <a:spcPct val="0"/>
              </a:spcBef>
              <a:spcAft>
                <a:spcPct val="0"/>
              </a:spcAft>
            </a:pPr>
            <a:r>
              <a:rPr lang="en-US" sz="2200" dirty="0" smtClean="0"/>
              <a:t> </a:t>
            </a:r>
            <a:endParaRPr kumimoji="0" lang="en-US" sz="2200" b="0" i="0" u="none" strike="noStrike" cap="none" normalizeH="0" baseline="0" dirty="0" smtClean="0">
              <a:ln>
                <a:noFill/>
              </a:ln>
              <a:solidFill>
                <a:schemeClr val="tx1"/>
              </a:solidFill>
              <a:effectLst/>
              <a:latin typeface="Times New Roman" pitchFamily="18" charset="0"/>
            </a:endParaRPr>
          </a:p>
        </p:txBody>
      </p:sp>
      <p:graphicFrame>
        <p:nvGraphicFramePr>
          <p:cNvPr id="8" name="Diagram 7"/>
          <p:cNvGraphicFramePr/>
          <p:nvPr/>
        </p:nvGraphicFramePr>
        <p:xfrm>
          <a:off x="1143000" y="3124200"/>
          <a:ext cx="6096000" cy="137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11"/>
          </p:nvPr>
        </p:nvSpPr>
        <p:spPr/>
        <p:txBody>
          <a:bodyPr/>
          <a:lstStyle/>
          <a:p>
            <a:fld id="{CC8CA953-CD2C-4C2D-8BBA-F6FB10B73F03}" type="slidenum">
              <a:rPr lang="en-US" smtClean="0"/>
              <a:pPr/>
              <a:t>36</a:t>
            </a:fld>
            <a:endParaRPr lang="en-US"/>
          </a:p>
        </p:txBody>
      </p:sp>
      <p:pic>
        <p:nvPicPr>
          <p:cNvPr id="10" name="Picture 2"/>
          <p:cNvPicPr>
            <a:picLocks noChangeAspect="1" noChangeArrowheads="1"/>
          </p:cNvPicPr>
          <p:nvPr/>
        </p:nvPicPr>
        <p:blipFill>
          <a:blip r:embed="rId7"/>
          <a:srcRect l="13782" t="8989" r="52750" b="73534"/>
          <a:stretch>
            <a:fillRect/>
          </a:stretch>
        </p:blipFill>
        <p:spPr bwMode="auto">
          <a:xfrm>
            <a:off x="2057400" y="4495800"/>
            <a:ext cx="3124200" cy="2144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5181600" y="5562600"/>
            <a:ext cx="2362200" cy="769441"/>
          </a:xfrm>
          <a:prstGeom prst="rect">
            <a:avLst/>
          </a:prstGeom>
          <a:noFill/>
        </p:spPr>
        <p:txBody>
          <a:bodyPr wrap="square" rtlCol="0">
            <a:spAutoFit/>
          </a:bodyPr>
          <a:lstStyle/>
          <a:p>
            <a:r>
              <a:rPr lang="en-US" sz="2200" dirty="0" smtClean="0"/>
              <a:t>Primer applied on etched dentin</a:t>
            </a:r>
            <a:endParaRPr lang="en-US" sz="2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2200" i="0" dirty="0" smtClean="0"/>
          </a:p>
          <a:p>
            <a:endParaRPr lang="en-US" sz="2200" i="0" dirty="0" smtClean="0"/>
          </a:p>
          <a:p>
            <a:endParaRPr lang="en-US" sz="2200" i="0" dirty="0" smtClean="0"/>
          </a:p>
          <a:p>
            <a:endParaRPr lang="en-US" sz="2200" i="0" dirty="0"/>
          </a:p>
        </p:txBody>
      </p:sp>
      <p:graphicFrame>
        <p:nvGraphicFramePr>
          <p:cNvPr id="8" name="Diagram 7"/>
          <p:cNvGraphicFramePr/>
          <p:nvPr/>
        </p:nvGraphicFramePr>
        <p:xfrm>
          <a:off x="381000" y="914400"/>
          <a:ext cx="8458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37</a:t>
            </a:fld>
            <a:endParaRPr lang="en-US"/>
          </a:p>
        </p:txBody>
      </p:sp>
      <p:sp>
        <p:nvSpPr>
          <p:cNvPr id="9" name="Title 1"/>
          <p:cNvSpPr>
            <a:spLocks noGrp="1"/>
          </p:cNvSpPr>
          <p:nvPr>
            <p:ph type="title"/>
          </p:nvPr>
        </p:nvSpPr>
        <p:spPr>
          <a:xfrm>
            <a:off x="533400" y="0"/>
            <a:ext cx="8229600" cy="792162"/>
          </a:xfrm>
        </p:spPr>
        <p:txBody>
          <a:bodyPr>
            <a:normAutofit/>
          </a:bodyPr>
          <a:lstStyle/>
          <a:p>
            <a:r>
              <a:rPr lang="en-US" sz="3600" b="1" i="0" u="sng" dirty="0" smtClean="0">
                <a:solidFill>
                  <a:srgbClr val="FF0000"/>
                </a:solidFill>
              </a:rPr>
              <a:t>PRIMERS</a:t>
            </a:r>
            <a:endParaRPr lang="en-US" sz="3600" b="1" i="0" u="sng"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57195" y="990585"/>
            <a:ext cx="2971800" cy="457200"/>
          </a:xfrm>
          <a:prstGeom prst="rect">
            <a:avLst/>
          </a:prstGeom>
          <a:ln>
            <a:headEnd type="none" w="med" len="med"/>
            <a:tailEnd type="none" w="med" len="med"/>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2"/>
                </a:solidFill>
                <a:effectLst/>
                <a:latin typeface="Times New Roman" pitchFamily="18" charset="0"/>
              </a:rPr>
              <a:t>Acetone based primers</a:t>
            </a:r>
          </a:p>
        </p:txBody>
      </p:sp>
      <p:sp>
        <p:nvSpPr>
          <p:cNvPr id="7" name="Rectangle 6"/>
          <p:cNvSpPr/>
          <p:nvPr/>
        </p:nvSpPr>
        <p:spPr bwMode="auto">
          <a:xfrm>
            <a:off x="2666995" y="1523985"/>
            <a:ext cx="4038601" cy="10668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b="1" dirty="0" smtClean="0"/>
              <a:t>Advantages : </a:t>
            </a:r>
            <a:r>
              <a:rPr lang="en-US" sz="2200" dirty="0" smtClean="0"/>
              <a:t>		</a:t>
            </a:r>
          </a:p>
          <a:p>
            <a:r>
              <a:rPr lang="en-US" sz="2200" dirty="0" smtClean="0"/>
              <a:t>Excellent water chaser,</a:t>
            </a:r>
          </a:p>
          <a:p>
            <a:r>
              <a:rPr lang="en-US" sz="2200" dirty="0" smtClean="0"/>
              <a:t>Dries quickly	</a:t>
            </a:r>
          </a:p>
        </p:txBody>
      </p:sp>
      <p:sp>
        <p:nvSpPr>
          <p:cNvPr id="8" name="Rectangle 7"/>
          <p:cNvSpPr/>
          <p:nvPr/>
        </p:nvSpPr>
        <p:spPr bwMode="auto">
          <a:xfrm>
            <a:off x="2666995" y="2819385"/>
            <a:ext cx="6096000" cy="21336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t>Disadvantages :</a:t>
            </a:r>
          </a:p>
          <a:p>
            <a:r>
              <a:rPr lang="en-US" sz="2000" dirty="0" smtClean="0"/>
              <a:t>Evaporates quickly after being dispensed.</a:t>
            </a:r>
          </a:p>
          <a:p>
            <a:r>
              <a:rPr lang="en-US" sz="2000" dirty="0" smtClean="0"/>
              <a:t>Can evaporate from the container change in composition.</a:t>
            </a:r>
          </a:p>
          <a:p>
            <a:r>
              <a:rPr lang="en-US" sz="2000" dirty="0" smtClean="0"/>
              <a:t>Sensitive to wetness of dentin ( risk of over drying. ) </a:t>
            </a:r>
          </a:p>
          <a:p>
            <a:r>
              <a:rPr lang="en-US" sz="2000" dirty="0" smtClean="0"/>
              <a:t>Multiple coats may be required.</a:t>
            </a:r>
          </a:p>
          <a:p>
            <a:r>
              <a:rPr lang="en-US" sz="2000" dirty="0" smtClean="0"/>
              <a:t>Offensive </a:t>
            </a:r>
            <a:r>
              <a:rPr lang="en-US" sz="2000" dirty="0" err="1" smtClean="0"/>
              <a:t>odour</a:t>
            </a:r>
            <a:r>
              <a:rPr lang="en-US" sz="2000" dirty="0" smtClean="0"/>
              <a:t>.</a:t>
            </a:r>
          </a:p>
          <a:p>
            <a:r>
              <a:rPr lang="en-US" sz="2000" dirty="0" smtClean="0"/>
              <a:t>Volatile, bond strength may be significantly reduced.</a:t>
            </a:r>
          </a:p>
        </p:txBody>
      </p:sp>
      <p:sp>
        <p:nvSpPr>
          <p:cNvPr id="9" name="Rectangle 8"/>
          <p:cNvSpPr/>
          <p:nvPr/>
        </p:nvSpPr>
        <p:spPr bwMode="auto">
          <a:xfrm>
            <a:off x="2666995" y="5105385"/>
            <a:ext cx="2286000" cy="10668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dirty="0" smtClean="0"/>
              <a:t>One step</a:t>
            </a:r>
          </a:p>
          <a:p>
            <a:r>
              <a:rPr lang="en-US" sz="2000" dirty="0" smtClean="0"/>
              <a:t>Prime and Bond NT</a:t>
            </a:r>
          </a:p>
          <a:p>
            <a:r>
              <a:rPr lang="en-US" sz="2000" dirty="0" err="1" smtClean="0"/>
              <a:t>Gluma</a:t>
            </a:r>
            <a:r>
              <a:rPr lang="en-US" sz="2000" dirty="0" smtClean="0"/>
              <a:t> one bond.</a:t>
            </a:r>
          </a:p>
        </p:txBody>
      </p:sp>
      <p:sp>
        <p:nvSpPr>
          <p:cNvPr id="10" name="Rectangle 9"/>
          <p:cNvSpPr/>
          <p:nvPr/>
        </p:nvSpPr>
        <p:spPr bwMode="auto">
          <a:xfrm>
            <a:off x="380995" y="2057385"/>
            <a:ext cx="2971800" cy="457200"/>
          </a:xfrm>
          <a:prstGeom prst="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2"/>
                </a:solidFill>
                <a:effectLst/>
                <a:latin typeface="Times New Roman" pitchFamily="18" charset="0"/>
              </a:rPr>
              <a:t>Ethanol based primers</a:t>
            </a:r>
          </a:p>
        </p:txBody>
      </p:sp>
      <p:sp>
        <p:nvSpPr>
          <p:cNvPr id="11" name="Rectangle 10"/>
          <p:cNvSpPr/>
          <p:nvPr/>
        </p:nvSpPr>
        <p:spPr bwMode="auto">
          <a:xfrm>
            <a:off x="3733795" y="1676385"/>
            <a:ext cx="5105400" cy="16764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b="1" dirty="0" smtClean="0"/>
              <a:t>Advantages : </a:t>
            </a:r>
            <a:r>
              <a:rPr lang="en-US" sz="2200" dirty="0" smtClean="0"/>
              <a:t>	</a:t>
            </a:r>
          </a:p>
          <a:p>
            <a:r>
              <a:rPr lang="en-US" sz="2200" dirty="0" smtClean="0">
                <a:solidFill>
                  <a:schemeClr val="tx1"/>
                </a:solidFill>
                <a:ea typeface="Calibri" pitchFamily="34" charset="0"/>
                <a:cs typeface="Times New Roman" pitchFamily="18" charset="0"/>
              </a:rPr>
              <a:t>Evaporates less quickly</a:t>
            </a:r>
            <a:endParaRPr lang="en-US" sz="2200" dirty="0" smtClean="0">
              <a:solidFill>
                <a:schemeClr val="tx1"/>
              </a:solidFill>
              <a:ea typeface="Calibri" pitchFamily="34" charset="0"/>
              <a:cs typeface="Arial" pitchFamily="34" charset="0"/>
            </a:endParaRPr>
          </a:p>
          <a:p>
            <a:r>
              <a:rPr lang="en-US" sz="2200" dirty="0" smtClean="0">
                <a:solidFill>
                  <a:schemeClr val="tx1"/>
                </a:solidFill>
                <a:ea typeface="Calibri" pitchFamily="34" charset="0"/>
                <a:cs typeface="Times New Roman" pitchFamily="18" charset="0"/>
              </a:rPr>
              <a:t>Less sensitive to wetness of dentin.</a:t>
            </a:r>
            <a:endParaRPr lang="en-US" sz="2200" dirty="0" smtClean="0">
              <a:solidFill>
                <a:schemeClr val="tx1"/>
              </a:solidFill>
              <a:ea typeface="Calibri" pitchFamily="34" charset="0"/>
              <a:cs typeface="Arial" pitchFamily="34" charset="0"/>
            </a:endParaRPr>
          </a:p>
          <a:p>
            <a:r>
              <a:rPr lang="en-US" sz="2200" dirty="0" smtClean="0">
                <a:solidFill>
                  <a:schemeClr val="tx1"/>
                </a:solidFill>
                <a:ea typeface="Calibri" pitchFamily="34" charset="0"/>
                <a:cs typeface="Times New Roman" pitchFamily="18" charset="0"/>
              </a:rPr>
              <a:t>Good surface energy and good penetration </a:t>
            </a:r>
            <a:r>
              <a:rPr lang="en-US" sz="2200" dirty="0" smtClean="0">
                <a:solidFill>
                  <a:schemeClr val="tx1"/>
                </a:solidFill>
              </a:rPr>
              <a:t>	</a:t>
            </a:r>
          </a:p>
        </p:txBody>
      </p:sp>
      <p:sp>
        <p:nvSpPr>
          <p:cNvPr id="12" name="Rectangle 11"/>
          <p:cNvSpPr/>
          <p:nvPr/>
        </p:nvSpPr>
        <p:spPr bwMode="auto">
          <a:xfrm>
            <a:off x="3733795" y="3505185"/>
            <a:ext cx="5181600" cy="9144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t>Disadvantage:</a:t>
            </a:r>
          </a:p>
          <a:p>
            <a:r>
              <a:rPr lang="en-US" sz="2200" dirty="0" smtClean="0">
                <a:solidFill>
                  <a:schemeClr val="tx1"/>
                </a:solidFill>
                <a:ea typeface="Calibri" pitchFamily="34" charset="0"/>
                <a:cs typeface="Times New Roman" pitchFamily="18" charset="0"/>
              </a:rPr>
              <a:t>Extra drying time.</a:t>
            </a:r>
            <a:endParaRPr lang="en-US" sz="2200" dirty="0" smtClean="0">
              <a:solidFill>
                <a:schemeClr val="tx1"/>
              </a:solidFill>
            </a:endParaRPr>
          </a:p>
        </p:txBody>
      </p:sp>
      <p:sp>
        <p:nvSpPr>
          <p:cNvPr id="13" name="Rectangle 12"/>
          <p:cNvSpPr/>
          <p:nvPr/>
        </p:nvSpPr>
        <p:spPr bwMode="auto">
          <a:xfrm>
            <a:off x="3733795" y="4648185"/>
            <a:ext cx="2286000" cy="7620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dirty="0" smtClean="0">
                <a:solidFill>
                  <a:schemeClr val="tx1"/>
                </a:solidFill>
              </a:rPr>
              <a:t>Excite</a:t>
            </a:r>
          </a:p>
          <a:p>
            <a:r>
              <a:rPr lang="en-US" sz="2000" dirty="0" err="1" smtClean="0">
                <a:solidFill>
                  <a:schemeClr val="tx1"/>
                </a:solidFill>
              </a:rPr>
              <a:t>Optibond</a:t>
            </a:r>
            <a:r>
              <a:rPr lang="en-US" sz="2000" dirty="0" smtClean="0">
                <a:solidFill>
                  <a:schemeClr val="tx1"/>
                </a:solidFill>
              </a:rPr>
              <a:t> solo Plus</a:t>
            </a:r>
          </a:p>
        </p:txBody>
      </p:sp>
      <p:sp>
        <p:nvSpPr>
          <p:cNvPr id="14" name="Rectangle 13"/>
          <p:cNvSpPr/>
          <p:nvPr/>
        </p:nvSpPr>
        <p:spPr bwMode="auto">
          <a:xfrm>
            <a:off x="380995" y="3428985"/>
            <a:ext cx="2971800" cy="457200"/>
          </a:xfrm>
          <a:prstGeom prst="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2"/>
                </a:solidFill>
                <a:effectLst/>
                <a:latin typeface="Times New Roman" pitchFamily="18" charset="0"/>
              </a:rPr>
              <a:t>Water based primers</a:t>
            </a:r>
          </a:p>
        </p:txBody>
      </p:sp>
      <p:sp>
        <p:nvSpPr>
          <p:cNvPr id="15" name="Rectangle 14"/>
          <p:cNvSpPr/>
          <p:nvPr/>
        </p:nvSpPr>
        <p:spPr bwMode="auto">
          <a:xfrm>
            <a:off x="3505195" y="1295385"/>
            <a:ext cx="5486400" cy="16764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b="1" dirty="0" smtClean="0"/>
              <a:t>Advantages : </a:t>
            </a:r>
            <a:r>
              <a:rPr lang="en-US" sz="2200" dirty="0" smtClean="0"/>
              <a:t>	</a:t>
            </a:r>
          </a:p>
          <a:p>
            <a:r>
              <a:rPr lang="en-US" sz="2200" dirty="0" smtClean="0">
                <a:solidFill>
                  <a:schemeClr val="tx1"/>
                </a:solidFill>
                <a:ea typeface="Calibri" pitchFamily="34" charset="0"/>
                <a:cs typeface="Times New Roman" pitchFamily="18" charset="0"/>
              </a:rPr>
              <a:t>Slow evaporation</a:t>
            </a:r>
            <a:endParaRPr lang="en-US" sz="2200" dirty="0" smtClean="0">
              <a:solidFill>
                <a:schemeClr val="tx1"/>
              </a:solidFill>
              <a:ea typeface="Calibri" pitchFamily="34" charset="0"/>
              <a:cs typeface="Arial" pitchFamily="34" charset="0"/>
            </a:endParaRPr>
          </a:p>
          <a:p>
            <a:r>
              <a:rPr lang="en-US" sz="2200" dirty="0" smtClean="0">
                <a:solidFill>
                  <a:schemeClr val="tx1"/>
                </a:solidFill>
                <a:ea typeface="Calibri" pitchFamily="34" charset="0"/>
                <a:cs typeface="Times New Roman" pitchFamily="18" charset="0"/>
              </a:rPr>
              <a:t>Not sensitive to wetness of dentin. </a:t>
            </a:r>
            <a:endParaRPr lang="en-US" sz="2200" dirty="0" smtClean="0">
              <a:solidFill>
                <a:schemeClr val="tx1"/>
              </a:solidFill>
              <a:ea typeface="Calibri" pitchFamily="34" charset="0"/>
              <a:cs typeface="Arial" pitchFamily="34" charset="0"/>
            </a:endParaRPr>
          </a:p>
          <a:p>
            <a:r>
              <a:rPr lang="en-US" sz="2200" dirty="0" smtClean="0">
                <a:solidFill>
                  <a:schemeClr val="tx1"/>
                </a:solidFill>
                <a:ea typeface="Calibri" pitchFamily="34" charset="0"/>
                <a:cs typeface="Times New Roman" pitchFamily="18" charset="0"/>
              </a:rPr>
              <a:t>Have capacity to raise collapsed fibers.(9%-50%)</a:t>
            </a:r>
            <a:endParaRPr lang="en-US" sz="2200" dirty="0" smtClean="0">
              <a:solidFill>
                <a:schemeClr val="tx1"/>
              </a:solidFill>
              <a:cs typeface="Arial" pitchFamily="34" charset="0"/>
            </a:endParaRPr>
          </a:p>
        </p:txBody>
      </p:sp>
      <p:sp>
        <p:nvSpPr>
          <p:cNvPr id="16" name="Rectangle 15"/>
          <p:cNvSpPr/>
          <p:nvPr/>
        </p:nvSpPr>
        <p:spPr bwMode="auto">
          <a:xfrm>
            <a:off x="3505195" y="3200385"/>
            <a:ext cx="5486400" cy="11430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t>Disadvantage:</a:t>
            </a:r>
          </a:p>
          <a:p>
            <a:r>
              <a:rPr lang="en-US" sz="2200" dirty="0" smtClean="0">
                <a:solidFill>
                  <a:schemeClr val="tx1"/>
                </a:solidFill>
                <a:ea typeface="Calibri" pitchFamily="34" charset="0"/>
                <a:cs typeface="Times New Roman" pitchFamily="18" charset="0"/>
              </a:rPr>
              <a:t>Long drying time. </a:t>
            </a:r>
            <a:endParaRPr lang="en-US" sz="2200" dirty="0" smtClean="0">
              <a:solidFill>
                <a:schemeClr val="tx1"/>
              </a:solidFill>
              <a:ea typeface="Calibri" pitchFamily="34" charset="0"/>
              <a:cs typeface="Arial" pitchFamily="34" charset="0"/>
            </a:endParaRPr>
          </a:p>
          <a:p>
            <a:r>
              <a:rPr lang="en-US" sz="2200" dirty="0" smtClean="0">
                <a:solidFill>
                  <a:schemeClr val="tx1"/>
                </a:solidFill>
                <a:ea typeface="Calibri" pitchFamily="34" charset="0"/>
                <a:cs typeface="Times New Roman" pitchFamily="18" charset="0"/>
              </a:rPr>
              <a:t>Water can interfere with adhesive if not removed</a:t>
            </a:r>
            <a:endParaRPr lang="en-US" sz="2200" dirty="0" smtClean="0">
              <a:solidFill>
                <a:schemeClr val="tx1"/>
              </a:solidFill>
              <a:cs typeface="Arial" pitchFamily="34" charset="0"/>
            </a:endParaRPr>
          </a:p>
        </p:txBody>
      </p:sp>
      <p:sp>
        <p:nvSpPr>
          <p:cNvPr id="17" name="Rectangle 16"/>
          <p:cNvSpPr/>
          <p:nvPr/>
        </p:nvSpPr>
        <p:spPr bwMode="auto">
          <a:xfrm>
            <a:off x="3428995" y="4800585"/>
            <a:ext cx="3505200" cy="9906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dirty="0" err="1" smtClean="0">
                <a:solidFill>
                  <a:schemeClr val="tx1"/>
                </a:solidFill>
              </a:rPr>
              <a:t>Amalgabond</a:t>
            </a:r>
            <a:r>
              <a:rPr lang="en-US" sz="2200" dirty="0" smtClean="0">
                <a:solidFill>
                  <a:schemeClr val="tx1"/>
                </a:solidFill>
              </a:rPr>
              <a:t> plus</a:t>
            </a:r>
          </a:p>
          <a:p>
            <a:r>
              <a:rPr lang="en-US" sz="2200" dirty="0" smtClean="0">
                <a:solidFill>
                  <a:schemeClr val="tx1"/>
                </a:solidFill>
              </a:rPr>
              <a:t>Prompt pop</a:t>
            </a:r>
          </a:p>
          <a:p>
            <a:r>
              <a:rPr lang="en-US" sz="2200" dirty="0" smtClean="0">
                <a:solidFill>
                  <a:schemeClr val="tx1"/>
                </a:solidFill>
              </a:rPr>
              <a:t>Scotch bond multipurpose</a:t>
            </a:r>
          </a:p>
        </p:txBody>
      </p:sp>
      <p:sp>
        <p:nvSpPr>
          <p:cNvPr id="18" name="Rectangle 17"/>
          <p:cNvSpPr/>
          <p:nvPr/>
        </p:nvSpPr>
        <p:spPr bwMode="auto">
          <a:xfrm>
            <a:off x="304795" y="4724385"/>
            <a:ext cx="2971800" cy="457200"/>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2"/>
                </a:solidFill>
                <a:effectLst/>
                <a:latin typeface="Times New Roman" pitchFamily="18" charset="0"/>
              </a:rPr>
              <a:t>Combination</a:t>
            </a:r>
          </a:p>
        </p:txBody>
      </p:sp>
      <p:sp>
        <p:nvSpPr>
          <p:cNvPr id="19" name="Rectangle 18"/>
          <p:cNvSpPr/>
          <p:nvPr/>
        </p:nvSpPr>
        <p:spPr bwMode="auto">
          <a:xfrm>
            <a:off x="4114795" y="3657585"/>
            <a:ext cx="4038600" cy="25146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lvl="0" indent="457200" eaLnBrk="0" fontAlgn="base" hangingPunct="0">
              <a:spcBef>
                <a:spcPct val="0"/>
              </a:spcBef>
              <a:spcAft>
                <a:spcPct val="0"/>
              </a:spcAft>
            </a:pPr>
            <a:r>
              <a:rPr lang="en-US" sz="2200" b="1" u="sng" dirty="0" smtClean="0">
                <a:ea typeface="Calibri" pitchFamily="34" charset="0"/>
                <a:cs typeface="Times New Roman" pitchFamily="18" charset="0"/>
              </a:rPr>
              <a:t>Acetone &amp;  H</a:t>
            </a:r>
            <a:r>
              <a:rPr lang="en-US" sz="2200" b="1" u="sng" baseline="-30000" dirty="0" smtClean="0">
                <a:ea typeface="Calibri" pitchFamily="34" charset="0"/>
                <a:cs typeface="Times New Roman" pitchFamily="18" charset="0"/>
              </a:rPr>
              <a:t>2</a:t>
            </a:r>
            <a:r>
              <a:rPr lang="en-US" sz="2200" b="1" u="sng" dirty="0" smtClean="0">
                <a:ea typeface="Calibri" pitchFamily="34" charset="0"/>
                <a:cs typeface="Times New Roman" pitchFamily="18" charset="0"/>
              </a:rPr>
              <a:t>O</a:t>
            </a:r>
            <a:endParaRPr lang="en-US" sz="2200" dirty="0" smtClean="0">
              <a:cs typeface="Arial" pitchFamily="34" charset="0"/>
            </a:endParaRPr>
          </a:p>
          <a:p>
            <a:pPr lvl="0" indent="457200" eaLnBrk="0" fontAlgn="base" hangingPunct="0">
              <a:spcBef>
                <a:spcPct val="0"/>
              </a:spcBef>
              <a:spcAft>
                <a:spcPct val="0"/>
              </a:spcAft>
            </a:pPr>
            <a:r>
              <a:rPr lang="en-US" sz="2200" dirty="0" err="1" smtClean="0">
                <a:ea typeface="Calibri" pitchFamily="34" charset="0"/>
                <a:cs typeface="Times New Roman" pitchFamily="18" charset="0"/>
              </a:rPr>
              <a:t>Eg</a:t>
            </a:r>
            <a:r>
              <a:rPr lang="en-US" sz="2200" dirty="0" smtClean="0">
                <a:ea typeface="Calibri" pitchFamily="34" charset="0"/>
                <a:cs typeface="Times New Roman" pitchFamily="18" charset="0"/>
              </a:rPr>
              <a:t>: 	Tenure- quick</a:t>
            </a:r>
            <a:endParaRPr lang="en-US" sz="2200" dirty="0" smtClean="0">
              <a:cs typeface="Arial" pitchFamily="34" charset="0"/>
            </a:endParaRPr>
          </a:p>
          <a:p>
            <a:pPr lvl="0" indent="457200" eaLnBrk="0" fontAlgn="base" hangingPunct="0">
              <a:spcBef>
                <a:spcPct val="0"/>
              </a:spcBef>
              <a:spcAft>
                <a:spcPct val="0"/>
              </a:spcAft>
            </a:pPr>
            <a:r>
              <a:rPr lang="en-US" sz="2200" b="1" u="sng" dirty="0" smtClean="0">
                <a:ea typeface="Calibri" pitchFamily="34" charset="0"/>
                <a:cs typeface="Times New Roman" pitchFamily="18" charset="0"/>
              </a:rPr>
              <a:t>Acetone &amp; ethanol</a:t>
            </a:r>
            <a:endParaRPr lang="en-US" sz="2200" dirty="0" smtClean="0">
              <a:cs typeface="Arial" pitchFamily="34" charset="0"/>
            </a:endParaRPr>
          </a:p>
          <a:p>
            <a:pPr lvl="0" indent="457200" eaLnBrk="0" fontAlgn="base" hangingPunct="0">
              <a:spcBef>
                <a:spcPct val="0"/>
              </a:spcBef>
              <a:spcAft>
                <a:spcPct val="0"/>
              </a:spcAft>
            </a:pPr>
            <a:r>
              <a:rPr lang="en-US" sz="2200" dirty="0" err="1" smtClean="0">
                <a:ea typeface="Calibri" pitchFamily="34" charset="0"/>
                <a:cs typeface="Times New Roman" pitchFamily="18" charset="0"/>
              </a:rPr>
              <a:t>Eg</a:t>
            </a:r>
            <a:r>
              <a:rPr lang="en-US" sz="2200" dirty="0" smtClean="0">
                <a:ea typeface="Calibri" pitchFamily="34" charset="0"/>
                <a:cs typeface="Times New Roman" pitchFamily="18" charset="0"/>
              </a:rPr>
              <a:t>: 	All bond 2 ( </a:t>
            </a:r>
            <a:r>
              <a:rPr lang="en-US" sz="2200" dirty="0" err="1" smtClean="0">
                <a:ea typeface="Calibri" pitchFamily="34" charset="0"/>
                <a:cs typeface="Times New Roman" pitchFamily="18" charset="0"/>
              </a:rPr>
              <a:t>Bisco</a:t>
            </a:r>
            <a:r>
              <a:rPr lang="en-US" sz="2200" dirty="0" smtClean="0">
                <a:ea typeface="Calibri" pitchFamily="34" charset="0"/>
                <a:cs typeface="Times New Roman" pitchFamily="18" charset="0"/>
              </a:rPr>
              <a:t>)</a:t>
            </a:r>
            <a:endParaRPr lang="en-US" sz="2200" dirty="0" smtClean="0">
              <a:cs typeface="Arial" pitchFamily="34" charset="0"/>
            </a:endParaRPr>
          </a:p>
          <a:p>
            <a:pPr lvl="0" indent="457200" eaLnBrk="0" fontAlgn="base" hangingPunct="0">
              <a:spcBef>
                <a:spcPct val="0"/>
              </a:spcBef>
              <a:spcAft>
                <a:spcPct val="0"/>
              </a:spcAft>
            </a:pPr>
            <a:r>
              <a:rPr lang="en-US" sz="2200" b="1" u="sng" dirty="0" smtClean="0">
                <a:ea typeface="Calibri" pitchFamily="34" charset="0"/>
                <a:cs typeface="Times New Roman" pitchFamily="18" charset="0"/>
              </a:rPr>
              <a:t>Ethanol &amp; water</a:t>
            </a:r>
            <a:endParaRPr lang="en-US" sz="2200" dirty="0" smtClean="0">
              <a:cs typeface="Arial" pitchFamily="34" charset="0"/>
            </a:endParaRPr>
          </a:p>
          <a:p>
            <a:pPr lvl="0" indent="457200" eaLnBrk="0" fontAlgn="base" hangingPunct="0">
              <a:spcBef>
                <a:spcPct val="0"/>
              </a:spcBef>
              <a:spcAft>
                <a:spcPct val="0"/>
              </a:spcAft>
            </a:pPr>
            <a:r>
              <a:rPr lang="en-US" sz="2200" dirty="0" err="1" smtClean="0">
                <a:ea typeface="Calibri" pitchFamily="34" charset="0"/>
                <a:cs typeface="Times New Roman" pitchFamily="18" charset="0"/>
              </a:rPr>
              <a:t>Eg</a:t>
            </a:r>
            <a:r>
              <a:rPr lang="en-US" sz="2200" dirty="0" smtClean="0">
                <a:ea typeface="Calibri" pitchFamily="34" charset="0"/>
                <a:cs typeface="Times New Roman" pitchFamily="18" charset="0"/>
              </a:rPr>
              <a:t>: 	</a:t>
            </a:r>
            <a:r>
              <a:rPr lang="en-US" sz="2200" dirty="0" err="1" smtClean="0">
                <a:ea typeface="Calibri" pitchFamily="34" charset="0"/>
                <a:cs typeface="Times New Roman" pitchFamily="18" charset="0"/>
              </a:rPr>
              <a:t>Gluma</a:t>
            </a:r>
            <a:r>
              <a:rPr lang="en-US" sz="2200" dirty="0" smtClean="0">
                <a:ea typeface="Calibri" pitchFamily="34" charset="0"/>
                <a:cs typeface="Times New Roman" pitchFamily="18" charset="0"/>
              </a:rPr>
              <a:t> comfort bond</a:t>
            </a:r>
            <a:endParaRPr lang="en-US" sz="2200" dirty="0" smtClean="0">
              <a:cs typeface="Arial" pitchFamily="34" charset="0"/>
            </a:endParaRPr>
          </a:p>
          <a:p>
            <a:pPr lvl="0" indent="457200" eaLnBrk="0" fontAlgn="base" hangingPunct="0">
              <a:spcBef>
                <a:spcPct val="0"/>
              </a:spcBef>
              <a:spcAft>
                <a:spcPct val="0"/>
              </a:spcAft>
            </a:pPr>
            <a:r>
              <a:rPr lang="en-US" sz="2200" dirty="0" smtClean="0">
                <a:ea typeface="Calibri" pitchFamily="34" charset="0"/>
                <a:cs typeface="Times New Roman" pitchFamily="18" charset="0"/>
              </a:rPr>
              <a:t>	</a:t>
            </a:r>
            <a:r>
              <a:rPr lang="en-US" sz="2200" dirty="0" err="1" smtClean="0">
                <a:ea typeface="Calibri" pitchFamily="34" charset="0"/>
                <a:cs typeface="Times New Roman" pitchFamily="18" charset="0"/>
              </a:rPr>
              <a:t>Scotchbond</a:t>
            </a:r>
            <a:r>
              <a:rPr lang="en-US" sz="2200" dirty="0" smtClean="0">
                <a:ea typeface="Calibri" pitchFamily="34" charset="0"/>
                <a:cs typeface="Times New Roman" pitchFamily="18" charset="0"/>
              </a:rPr>
              <a:t> </a:t>
            </a:r>
            <a:endParaRPr lang="en-US" sz="2200" dirty="0" smtClean="0">
              <a:cs typeface="Arial" pitchFamily="34" charset="0"/>
            </a:endParaRPr>
          </a:p>
          <a:p>
            <a:pPr lvl="0" indent="457200" eaLnBrk="0" fontAlgn="base" hangingPunct="0">
              <a:spcBef>
                <a:spcPct val="0"/>
              </a:spcBef>
              <a:spcAft>
                <a:spcPct val="0"/>
              </a:spcAft>
            </a:pPr>
            <a:endParaRPr lang="en-US" sz="2200" dirty="0" smtClean="0">
              <a:cs typeface="Arial" pitchFamily="34" charset="0"/>
            </a:endParaRPr>
          </a:p>
        </p:txBody>
      </p:sp>
      <p:sp>
        <p:nvSpPr>
          <p:cNvPr id="20" name="Slide Number Placeholder 19"/>
          <p:cNvSpPr>
            <a:spLocks noGrp="1"/>
          </p:cNvSpPr>
          <p:nvPr>
            <p:ph type="sldNum" sz="quarter" idx="11"/>
          </p:nvPr>
        </p:nvSpPr>
        <p:spPr>
          <a:xfrm>
            <a:off x="2971795" y="5899135"/>
            <a:ext cx="2895600" cy="365125"/>
          </a:xfrm>
        </p:spPr>
        <p:txBody>
          <a:bodyPr/>
          <a:lstStyle/>
          <a:p>
            <a:fld id="{CC8CA953-CD2C-4C2D-8BBA-F6FB10B73F03}" type="slidenum">
              <a:rPr lang="en-US" smtClean="0"/>
              <a:pPr/>
              <a:t>38</a:t>
            </a:fld>
            <a:endParaRPr lang="en-US"/>
          </a:p>
        </p:txBody>
      </p:sp>
      <p:sp>
        <p:nvSpPr>
          <p:cNvPr id="22" name="Title 1"/>
          <p:cNvSpPr>
            <a:spLocks noGrp="1"/>
          </p:cNvSpPr>
          <p:nvPr>
            <p:ph type="title"/>
          </p:nvPr>
        </p:nvSpPr>
        <p:spPr>
          <a:xfrm>
            <a:off x="533400" y="0"/>
            <a:ext cx="8229600" cy="792162"/>
          </a:xfrm>
        </p:spPr>
        <p:txBody>
          <a:bodyPr>
            <a:normAutofit/>
          </a:bodyPr>
          <a:lstStyle/>
          <a:p>
            <a:r>
              <a:rPr lang="en-US" sz="3600" b="1" i="0" u="sng" dirty="0" smtClean="0">
                <a:solidFill>
                  <a:srgbClr val="FF0000"/>
                </a:solidFill>
              </a:rPr>
              <a:t>PRIMERS</a:t>
            </a:r>
            <a:endParaRPr lang="en-US" sz="3600" b="1" i="0"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4" presetClass="exit" presetSubtype="16" fill="hold" grpId="0" nodeType="withEffect">
                                  <p:stCondLst>
                                    <p:cond delay="0"/>
                                  </p:stCondLst>
                                  <p:childTnLst>
                                    <p:animEffect transition="out" filter="box(in)">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4" presetClass="exit" presetSubtype="16" fill="hold" grpId="0" nodeType="withEffect">
                                  <p:stCondLst>
                                    <p:cond delay="0"/>
                                  </p:stCondLst>
                                  <p:childTnLst>
                                    <p:animEffect transition="out" filter="box(in)">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5"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heckerboard(across)">
                                      <p:cBhvr>
                                        <p:cTn id="22" dur="500"/>
                                        <p:tgtEl>
                                          <p:spTgt spid="12"/>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xit" presetSubtype="16" fill="hold" grpId="1" nodeType="clickEffect">
                                  <p:stCondLst>
                                    <p:cond delay="0"/>
                                  </p:stCondLst>
                                  <p:childTnLst>
                                    <p:animEffect transition="out" filter="box(in)">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4" presetClass="exit" presetSubtype="16" fill="hold" grpId="1" nodeType="withEffect">
                                  <p:stCondLst>
                                    <p:cond delay="0"/>
                                  </p:stCondLst>
                                  <p:childTnLst>
                                    <p:animEffect transition="out" filter="box(in)">
                                      <p:cBhvr>
                                        <p:cTn id="32" dur="500"/>
                                        <p:tgtEl>
                                          <p:spTgt spid="12"/>
                                        </p:tgtEl>
                                      </p:cBhvr>
                                    </p:animEffect>
                                    <p:set>
                                      <p:cBhvr>
                                        <p:cTn id="33" dur="1" fill="hold">
                                          <p:stCondLst>
                                            <p:cond delay="499"/>
                                          </p:stCondLst>
                                        </p:cTn>
                                        <p:tgtEl>
                                          <p:spTgt spid="12"/>
                                        </p:tgtEl>
                                        <p:attrNameLst>
                                          <p:attrName>style.visibility</p:attrName>
                                        </p:attrNameLst>
                                      </p:cBhvr>
                                      <p:to>
                                        <p:strVal val="hidden"/>
                                      </p:to>
                                    </p:set>
                                  </p:childTnLst>
                                </p:cTn>
                              </p:par>
                              <p:par>
                                <p:cTn id="34" presetID="4" presetClass="exit" presetSubtype="16" fill="hold" grpId="1" nodeType="withEffect">
                                  <p:stCondLst>
                                    <p:cond delay="0"/>
                                  </p:stCondLst>
                                  <p:childTnLst>
                                    <p:animEffect transition="out" filter="box(in)">
                                      <p:cBhvr>
                                        <p:cTn id="35" dur="500"/>
                                        <p:tgtEl>
                                          <p:spTgt spid="13"/>
                                        </p:tgtEl>
                                      </p:cBhvr>
                                    </p:animEffect>
                                    <p:set>
                                      <p:cBhvr>
                                        <p:cTn id="36" dur="1" fill="hold">
                                          <p:stCondLst>
                                            <p:cond delay="499"/>
                                          </p:stCondLst>
                                        </p:cTn>
                                        <p:tgtEl>
                                          <p:spTgt spid="13"/>
                                        </p:tgtEl>
                                        <p:attrNameLst>
                                          <p:attrName>style.visibility</p:attrName>
                                        </p:attrNameLst>
                                      </p:cBhvr>
                                      <p:to>
                                        <p:strVal val="hidden"/>
                                      </p:to>
                                    </p:set>
                                  </p:childTnLst>
                                </p:cTn>
                              </p:par>
                              <p:par>
                                <p:cTn id="37" presetID="5" presetClass="entr" presetSubtype="1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checkerboard(across)">
                                      <p:cBhvr>
                                        <p:cTn id="39" dur="500"/>
                                        <p:tgtEl>
                                          <p:spTgt spid="14"/>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checkerboard(across)">
                                      <p:cBhvr>
                                        <p:cTn id="42" dur="500"/>
                                        <p:tgtEl>
                                          <p:spTgt spid="15"/>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checkerboard(across)">
                                      <p:cBhvr>
                                        <p:cTn id="45" dur="500"/>
                                        <p:tgtEl>
                                          <p:spTgt spid="16"/>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checkerboard(across)">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xit" presetSubtype="16" fill="hold" grpId="1" nodeType="clickEffect">
                                  <p:stCondLst>
                                    <p:cond delay="0"/>
                                  </p:stCondLst>
                                  <p:childTnLst>
                                    <p:animEffect transition="out" filter="box(in)">
                                      <p:cBhvr>
                                        <p:cTn id="52" dur="500"/>
                                        <p:tgtEl>
                                          <p:spTgt spid="15"/>
                                        </p:tgtEl>
                                      </p:cBhvr>
                                    </p:animEffect>
                                    <p:set>
                                      <p:cBhvr>
                                        <p:cTn id="53" dur="1" fill="hold">
                                          <p:stCondLst>
                                            <p:cond delay="499"/>
                                          </p:stCondLst>
                                        </p:cTn>
                                        <p:tgtEl>
                                          <p:spTgt spid="15"/>
                                        </p:tgtEl>
                                        <p:attrNameLst>
                                          <p:attrName>style.visibility</p:attrName>
                                        </p:attrNameLst>
                                      </p:cBhvr>
                                      <p:to>
                                        <p:strVal val="hidden"/>
                                      </p:to>
                                    </p:set>
                                  </p:childTnLst>
                                </p:cTn>
                              </p:par>
                              <p:par>
                                <p:cTn id="54" presetID="4" presetClass="exit" presetSubtype="16" fill="hold" grpId="1" nodeType="withEffect">
                                  <p:stCondLst>
                                    <p:cond delay="0"/>
                                  </p:stCondLst>
                                  <p:childTnLst>
                                    <p:animEffect transition="out" filter="box(in)">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par>
                                <p:cTn id="57" presetID="4" presetClass="exit" presetSubtype="16" fill="hold" grpId="1" nodeType="withEffect">
                                  <p:stCondLst>
                                    <p:cond delay="0"/>
                                  </p:stCondLst>
                                  <p:childTnLst>
                                    <p:animEffect transition="out" filter="box(in)">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par>
                                <p:cTn id="60" presetID="5" presetClass="entr" presetSubtype="1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checkerboard(across)">
                                      <p:cBhvr>
                                        <p:cTn id="62" dur="500"/>
                                        <p:tgtEl>
                                          <p:spTgt spid="19"/>
                                        </p:tgtEl>
                                      </p:cBhvr>
                                    </p:animEffect>
                                  </p:childTnLst>
                                </p:cTn>
                              </p:par>
                              <p:par>
                                <p:cTn id="63" presetID="4" presetClass="entr" presetSubtype="16"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ox(in)">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1" grpId="1" animBg="1"/>
      <p:bldP spid="12" grpId="0" animBg="1"/>
      <p:bldP spid="12" grpId="1" animBg="1"/>
      <p:bldP spid="13" grpId="0" animBg="1"/>
      <p:bldP spid="13" grpId="1" animBg="1"/>
      <p:bldP spid="14" grpId="0" animBg="1"/>
      <p:bldP spid="15" grpId="0" animBg="1"/>
      <p:bldP spid="15" grpId="1" animBg="1"/>
      <p:bldP spid="16" grpId="0" animBg="1"/>
      <p:bldP spid="16" grpId="1" animBg="1"/>
      <p:bldP spid="17" grpId="0" animBg="1"/>
      <p:bldP spid="17" grpId="1" animBg="1"/>
      <p:bldP spid="18" grpId="0" animBg="1"/>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457200" y="457200"/>
          <a:ext cx="8153399" cy="6361871"/>
        </p:xfrm>
        <a:graphic>
          <a:graphicData uri="http://schemas.openxmlformats.org/drawingml/2006/table">
            <a:tbl>
              <a:tblPr>
                <a:tableStyleId>{775DCB02-9BB8-47FD-8907-85C794F793BA}</a:tableStyleId>
              </a:tblPr>
              <a:tblGrid>
                <a:gridCol w="1847905"/>
                <a:gridCol w="1123036"/>
                <a:gridCol w="1134031"/>
                <a:gridCol w="1134031"/>
                <a:gridCol w="1474083"/>
                <a:gridCol w="1440313"/>
              </a:tblGrid>
              <a:tr h="375367">
                <a:tc>
                  <a:txBody>
                    <a:bodyPr/>
                    <a:lstStyle/>
                    <a:p>
                      <a:pPr marL="0" marR="0">
                        <a:spcBef>
                          <a:spcPts val="0"/>
                        </a:spcBef>
                        <a:spcAft>
                          <a:spcPts val="0"/>
                        </a:spcAft>
                        <a:tabLst>
                          <a:tab pos="1143000" algn="l"/>
                        </a:tabLst>
                      </a:pPr>
                      <a:r>
                        <a:rPr lang="en-US" sz="1400" dirty="0"/>
                        <a:t>ACETONE</a:t>
                      </a:r>
                      <a:endParaRPr lang="en-US" sz="1400" b="1" dirty="0">
                        <a:latin typeface="Times New Roman"/>
                        <a:ea typeface="Times New Roman"/>
                      </a:endParaRPr>
                    </a:p>
                  </a:txBody>
                  <a:tcPr marL="68580" marR="68580" marT="0" marB="0">
                    <a:blipFill>
                      <a:blip r:embed="rId2"/>
                      <a:tile tx="0" ty="0" sx="100000" sy="100000" flip="none" algn="tl"/>
                    </a:blipFill>
                  </a:tcPr>
                </a:tc>
                <a:tc>
                  <a:txBody>
                    <a:bodyPr/>
                    <a:lstStyle/>
                    <a:p>
                      <a:pPr marL="0" marR="0">
                        <a:spcBef>
                          <a:spcPts val="0"/>
                        </a:spcBef>
                        <a:spcAft>
                          <a:spcPts val="0"/>
                        </a:spcAft>
                        <a:tabLst>
                          <a:tab pos="1143000" algn="l"/>
                        </a:tabLst>
                      </a:pPr>
                      <a:r>
                        <a:rPr lang="en-US" sz="1400" dirty="0"/>
                        <a:t>ACETONE WATER</a:t>
                      </a:r>
                      <a:endParaRPr lang="en-US" sz="1400" b="1" dirty="0">
                        <a:latin typeface="Times New Roman"/>
                        <a:ea typeface="Times New Roman"/>
                      </a:endParaRPr>
                    </a:p>
                  </a:txBody>
                  <a:tcPr marL="68580" marR="68580" marT="0" marB="0">
                    <a:blipFill>
                      <a:blip r:embed="rId2"/>
                      <a:tile tx="0" ty="0" sx="100000" sy="100000" flip="none" algn="tl"/>
                    </a:blipFill>
                  </a:tcPr>
                </a:tc>
                <a:tc>
                  <a:txBody>
                    <a:bodyPr/>
                    <a:lstStyle/>
                    <a:p>
                      <a:pPr marL="0" marR="0">
                        <a:spcBef>
                          <a:spcPts val="0"/>
                        </a:spcBef>
                        <a:spcAft>
                          <a:spcPts val="0"/>
                        </a:spcAft>
                        <a:tabLst>
                          <a:tab pos="1143000" algn="l"/>
                        </a:tabLst>
                      </a:pPr>
                      <a:r>
                        <a:rPr lang="en-US" sz="1400" dirty="0"/>
                        <a:t>ACETONE</a:t>
                      </a:r>
                    </a:p>
                    <a:p>
                      <a:pPr marL="0" marR="0">
                        <a:spcBef>
                          <a:spcPts val="0"/>
                        </a:spcBef>
                        <a:spcAft>
                          <a:spcPts val="0"/>
                        </a:spcAft>
                        <a:tabLst>
                          <a:tab pos="1143000" algn="l"/>
                        </a:tabLst>
                      </a:pPr>
                      <a:r>
                        <a:rPr lang="en-US" sz="1400" dirty="0"/>
                        <a:t>ETHANOL</a:t>
                      </a:r>
                      <a:endParaRPr lang="en-US" sz="1400" b="1" dirty="0">
                        <a:latin typeface="Times New Roman"/>
                        <a:ea typeface="Times New Roman"/>
                      </a:endParaRPr>
                    </a:p>
                  </a:txBody>
                  <a:tcPr marL="68580" marR="68580" marT="0" marB="0">
                    <a:blipFill>
                      <a:blip r:embed="rId2"/>
                      <a:tile tx="0" ty="0" sx="100000" sy="100000" flip="none" algn="tl"/>
                    </a:blipFill>
                  </a:tcPr>
                </a:tc>
                <a:tc>
                  <a:txBody>
                    <a:bodyPr/>
                    <a:lstStyle/>
                    <a:p>
                      <a:pPr marL="0" marR="0">
                        <a:spcBef>
                          <a:spcPts val="0"/>
                        </a:spcBef>
                        <a:spcAft>
                          <a:spcPts val="0"/>
                        </a:spcAft>
                        <a:tabLst>
                          <a:tab pos="1143000" algn="l"/>
                        </a:tabLst>
                      </a:pPr>
                      <a:r>
                        <a:rPr lang="en-US" sz="1400" dirty="0" smtClean="0"/>
                        <a:t>ETHANOL</a:t>
                      </a:r>
                      <a:endParaRPr lang="en-US" sz="1400" b="1" dirty="0">
                        <a:latin typeface="Times New Roman"/>
                        <a:ea typeface="Times New Roman"/>
                      </a:endParaRPr>
                    </a:p>
                  </a:txBody>
                  <a:tcPr marL="68580" marR="68580" marT="0" marB="0">
                    <a:blipFill>
                      <a:blip r:embed="rId2"/>
                      <a:tile tx="0" ty="0" sx="100000" sy="100000" flip="none" algn="tl"/>
                    </a:blipFill>
                  </a:tcPr>
                </a:tc>
                <a:tc>
                  <a:txBody>
                    <a:bodyPr/>
                    <a:lstStyle/>
                    <a:p>
                      <a:pPr marL="0" marR="0">
                        <a:spcBef>
                          <a:spcPts val="0"/>
                        </a:spcBef>
                        <a:spcAft>
                          <a:spcPts val="0"/>
                        </a:spcAft>
                        <a:tabLst>
                          <a:tab pos="1143000" algn="l"/>
                        </a:tabLst>
                      </a:pPr>
                      <a:r>
                        <a:rPr lang="en-US" sz="1400" dirty="0"/>
                        <a:t>ETHANOL-</a:t>
                      </a:r>
                    </a:p>
                    <a:p>
                      <a:pPr marL="0" marR="0">
                        <a:spcBef>
                          <a:spcPts val="0"/>
                        </a:spcBef>
                        <a:spcAft>
                          <a:spcPts val="0"/>
                        </a:spcAft>
                        <a:tabLst>
                          <a:tab pos="1143000" algn="l"/>
                        </a:tabLst>
                      </a:pPr>
                      <a:r>
                        <a:rPr lang="en-US" sz="1400" dirty="0"/>
                        <a:t>WATER</a:t>
                      </a:r>
                      <a:endParaRPr lang="en-US" sz="1400" b="1" dirty="0">
                        <a:latin typeface="Times New Roman"/>
                        <a:ea typeface="Times New Roman"/>
                      </a:endParaRPr>
                    </a:p>
                  </a:txBody>
                  <a:tcPr marL="68580" marR="68580" marT="0" marB="0">
                    <a:blipFill>
                      <a:blip r:embed="rId2"/>
                      <a:tile tx="0" ty="0" sx="100000" sy="100000" flip="none" algn="tl"/>
                    </a:blipFill>
                  </a:tcPr>
                </a:tc>
                <a:tc>
                  <a:txBody>
                    <a:bodyPr/>
                    <a:lstStyle/>
                    <a:p>
                      <a:pPr marL="0" marR="0">
                        <a:spcBef>
                          <a:spcPts val="0"/>
                        </a:spcBef>
                        <a:spcAft>
                          <a:spcPts val="0"/>
                        </a:spcAft>
                        <a:tabLst>
                          <a:tab pos="1143000" algn="l"/>
                        </a:tabLst>
                      </a:pPr>
                      <a:r>
                        <a:rPr lang="en-US" sz="1400" dirty="0"/>
                        <a:t>WATER</a:t>
                      </a:r>
                      <a:endParaRPr lang="en-US" sz="1400" b="1" dirty="0">
                        <a:latin typeface="Times New Roman"/>
                        <a:ea typeface="Times New Roman"/>
                      </a:endParaRPr>
                    </a:p>
                  </a:txBody>
                  <a:tcPr marL="68580" marR="68580" marT="0" marB="0">
                    <a:blipFill>
                      <a:blip r:embed="rId2"/>
                      <a:tile tx="0" ty="0" sx="100000" sy="100000" flip="none" algn="tl"/>
                    </a:blipFill>
                  </a:tcPr>
                </a:tc>
              </a:tr>
              <a:tr h="677351">
                <a:tc>
                  <a:txBody>
                    <a:bodyPr/>
                    <a:lstStyle/>
                    <a:p>
                      <a:pPr marL="0" marR="0">
                        <a:spcBef>
                          <a:spcPts val="0"/>
                        </a:spcBef>
                        <a:spcAft>
                          <a:spcPts val="0"/>
                        </a:spcAft>
                        <a:tabLst>
                          <a:tab pos="1143000" algn="l"/>
                        </a:tabLst>
                      </a:pPr>
                      <a:r>
                        <a:rPr lang="en-US" sz="1500" dirty="0"/>
                        <a:t>ABC Enhanced </a:t>
                      </a:r>
                    </a:p>
                    <a:p>
                      <a:pPr marL="0" marR="0">
                        <a:spcBef>
                          <a:spcPts val="0"/>
                        </a:spcBef>
                        <a:spcAft>
                          <a:spcPts val="0"/>
                        </a:spcAft>
                        <a:tabLst>
                          <a:tab pos="1143000" algn="l"/>
                        </a:tabLst>
                      </a:pPr>
                      <a:r>
                        <a:rPr lang="en-US" sz="1500" dirty="0"/>
                        <a:t>(Chameleon)</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AQ Bond</a:t>
                      </a:r>
                    </a:p>
                    <a:p>
                      <a:pPr marL="0" marR="0">
                        <a:spcBef>
                          <a:spcPts val="0"/>
                        </a:spcBef>
                        <a:spcAft>
                          <a:spcPts val="0"/>
                        </a:spcAft>
                        <a:tabLst>
                          <a:tab pos="1143000" algn="l"/>
                        </a:tabLst>
                      </a:pPr>
                      <a:r>
                        <a:rPr lang="en-US" sz="1500"/>
                        <a:t>(sun Medical)</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All –Bond 2 (BISCO)</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Excite (vivadent)</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Gluma</a:t>
                      </a:r>
                      <a:r>
                        <a:rPr lang="en-US" sz="1500" dirty="0"/>
                        <a:t> </a:t>
                      </a:r>
                    </a:p>
                    <a:p>
                      <a:pPr marL="0" marR="0">
                        <a:spcBef>
                          <a:spcPts val="0"/>
                        </a:spcBef>
                        <a:spcAft>
                          <a:spcPts val="0"/>
                        </a:spcAft>
                        <a:tabLst>
                          <a:tab pos="1143000" algn="l"/>
                        </a:tabLst>
                      </a:pPr>
                      <a:r>
                        <a:rPr lang="en-US" sz="1500" dirty="0"/>
                        <a:t>Comfort Bond (</a:t>
                      </a:r>
                      <a:r>
                        <a:rPr lang="en-US" sz="1500" dirty="0" err="1"/>
                        <a:t>kulzer</a:t>
                      </a:r>
                      <a:r>
                        <a:rPr lang="en-US" sz="1500" dirty="0"/>
                        <a:t>) </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Amalgambond</a:t>
                      </a:r>
                      <a:endParaRPr lang="en-US" sz="1500" dirty="0"/>
                    </a:p>
                    <a:p>
                      <a:pPr marL="0" marR="0">
                        <a:spcBef>
                          <a:spcPts val="0"/>
                        </a:spcBef>
                        <a:spcAft>
                          <a:spcPts val="0"/>
                        </a:spcAft>
                        <a:tabLst>
                          <a:tab pos="1143000" algn="l"/>
                        </a:tabLst>
                      </a:pPr>
                      <a:r>
                        <a:rPr lang="en-US" sz="1500" dirty="0"/>
                        <a:t>Plus (</a:t>
                      </a:r>
                      <a:r>
                        <a:rPr lang="en-US" sz="1500" dirty="0" err="1"/>
                        <a:t>parkell</a:t>
                      </a:r>
                      <a:r>
                        <a:rPr lang="en-US" sz="1500" dirty="0"/>
                        <a:t>)</a:t>
                      </a:r>
                      <a:endParaRPr lang="en-US" sz="1500" b="1" dirty="0">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r>
                        <a:rPr lang="en-US" sz="1500" dirty="0"/>
                        <a:t>EG Bond (Sun Medical)</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Reactmer</a:t>
                      </a:r>
                      <a:r>
                        <a:rPr lang="en-US" sz="1500" dirty="0"/>
                        <a:t> (</a:t>
                      </a:r>
                      <a:r>
                        <a:rPr lang="en-US" sz="1500" dirty="0" err="1"/>
                        <a:t>shofu</a:t>
                      </a:r>
                      <a:r>
                        <a:rPr lang="en-US" sz="1500" dirty="0"/>
                        <a:t>)</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Optibond</a:t>
                      </a:r>
                      <a:r>
                        <a:rPr lang="en-US" sz="1500" dirty="0"/>
                        <a:t> solo plus(Kerr)</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Optibond FL (kerr)</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ARTBond (coltene)</a:t>
                      </a:r>
                      <a:endParaRPr lang="en-US" sz="1500" b="1">
                        <a:latin typeface="Times New Roman"/>
                        <a:ea typeface="Times New Roman"/>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tab pos="1143000" algn="l"/>
                        </a:tabLst>
                        <a:defRPr/>
                      </a:pPr>
                      <a:r>
                        <a:rPr lang="en-US" sz="1500" dirty="0" err="1" smtClean="0"/>
                        <a:t>Scotchbond</a:t>
                      </a:r>
                      <a:r>
                        <a:rPr lang="en-US" sz="1500" dirty="0" smtClean="0"/>
                        <a:t> Multi-Purpose(3M)</a:t>
                      </a:r>
                      <a:endParaRPr lang="en-US" sz="1500" b="1" dirty="0" smtClean="0">
                        <a:latin typeface="Times New Roman"/>
                        <a:ea typeface="Times New Roman"/>
                      </a:endParaRPr>
                    </a:p>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r>
              <a:tr h="451567">
                <a:tc>
                  <a:txBody>
                    <a:bodyPr/>
                    <a:lstStyle/>
                    <a:p>
                      <a:pPr marL="0" marR="0">
                        <a:spcBef>
                          <a:spcPts val="0"/>
                        </a:spcBef>
                        <a:spcAft>
                          <a:spcPts val="0"/>
                        </a:spcAft>
                        <a:tabLst>
                          <a:tab pos="1143000" algn="l"/>
                        </a:tabLst>
                      </a:pPr>
                      <a:r>
                        <a:rPr lang="en-US" sz="1500"/>
                        <a:t>Gluma One Bond (Kulzer)</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Tenure Quik</a:t>
                      </a:r>
                    </a:p>
                    <a:p>
                      <a:pPr marL="0" marR="0">
                        <a:spcBef>
                          <a:spcPts val="0"/>
                        </a:spcBef>
                        <a:spcAft>
                          <a:spcPts val="0"/>
                        </a:spcAft>
                        <a:tabLst>
                          <a:tab pos="1143000" algn="l"/>
                        </a:tabLst>
                      </a:pPr>
                      <a:r>
                        <a:rPr lang="en-US" sz="1500"/>
                        <a:t>(Den- Mat) </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a:t>PQ 1(</a:t>
                      </a:r>
                      <a:r>
                        <a:rPr lang="en-US" sz="1500" dirty="0" err="1"/>
                        <a:t>ultradent</a:t>
                      </a:r>
                      <a:r>
                        <a:rPr lang="en-US" sz="1500" dirty="0"/>
                        <a:t>)</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Permaquik (ultradent)</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Clearfil SE Bond (kurary)</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r>
                        <a:rPr lang="en-US" sz="1500"/>
                        <a:t>One step(BISCO)</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Quadrant unibond (Lavex)</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dirty="0"/>
                    </a:p>
                    <a:p>
                      <a:pPr marL="0" marR="0">
                        <a:spcBef>
                          <a:spcPts val="0"/>
                        </a:spcBef>
                        <a:spcAft>
                          <a:spcPts val="0"/>
                        </a:spcAft>
                        <a:tabLst>
                          <a:tab pos="1143000" algn="l"/>
                        </a:tabLst>
                      </a:pPr>
                      <a:r>
                        <a:rPr lang="en-US" sz="1500" dirty="0" err="1"/>
                        <a:t>Denthesive</a:t>
                      </a:r>
                      <a:r>
                        <a:rPr lang="en-US" sz="1500" dirty="0"/>
                        <a:t> II(</a:t>
                      </a:r>
                      <a:r>
                        <a:rPr lang="en-US" sz="1500" dirty="0" err="1"/>
                        <a:t>kulzer</a:t>
                      </a:r>
                      <a:r>
                        <a:rPr lang="en-US" sz="1500" dirty="0"/>
                        <a:t>)</a:t>
                      </a:r>
                      <a:endParaRPr lang="en-US" sz="1500" b="1" dirty="0">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r>
                        <a:rPr lang="en-US" sz="1500"/>
                        <a:t>Permagen(ultradent)</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Scotch bond1 (3M)</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EBS (ESPE)</a:t>
                      </a:r>
                    </a:p>
                    <a:p>
                      <a:pPr marL="0" marR="0">
                        <a:spcBef>
                          <a:spcPts val="0"/>
                        </a:spcBef>
                        <a:spcAft>
                          <a:spcPts val="0"/>
                        </a:spcAft>
                      </a:pPr>
                      <a:r>
                        <a:rPr lang="en-US" sz="1500"/>
                        <a:t>Fujibond LC (GC)</a:t>
                      </a:r>
                      <a:endParaRPr lang="en-US" sz="1500" b="1">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r>
                        <a:rPr lang="en-US" sz="1500"/>
                        <a:t>Prime &amp; Bond </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Syntac</a:t>
                      </a:r>
                      <a:r>
                        <a:rPr lang="en-US" sz="1500" dirty="0"/>
                        <a:t> sprint(</a:t>
                      </a:r>
                      <a:r>
                        <a:rPr lang="en-US" sz="1500" dirty="0" err="1"/>
                        <a:t>vivadent</a:t>
                      </a:r>
                      <a:r>
                        <a:rPr lang="en-US" sz="1500" dirty="0"/>
                        <a:t>)</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a:p>
                    <a:p>
                      <a:pPr marL="0" marR="0">
                        <a:spcBef>
                          <a:spcPts val="0"/>
                        </a:spcBef>
                        <a:spcAft>
                          <a:spcPts val="0"/>
                        </a:spcAft>
                        <a:tabLst>
                          <a:tab pos="1143000" algn="l"/>
                        </a:tabLst>
                      </a:pPr>
                      <a:r>
                        <a:rPr lang="en-US" sz="1500"/>
                        <a:t>One-Coat bond (colleen)</a:t>
                      </a:r>
                      <a:endParaRPr lang="en-US" sz="1500" b="1">
                        <a:latin typeface="Times New Roman"/>
                        <a:ea typeface="Times New Roman"/>
                      </a:endParaRPr>
                    </a:p>
                  </a:txBody>
                  <a:tcPr marL="68580" marR="68580" marT="0" marB="0"/>
                </a:tc>
              </a:tr>
              <a:tr h="451567">
                <a:tc>
                  <a:txBody>
                    <a:bodyPr/>
                    <a:lstStyle/>
                    <a:p>
                      <a:pPr marL="0" marR="0">
                        <a:spcBef>
                          <a:spcPts val="0"/>
                        </a:spcBef>
                        <a:spcAft>
                          <a:spcPts val="0"/>
                        </a:spcAft>
                        <a:tabLst>
                          <a:tab pos="1143000" algn="l"/>
                        </a:tabLst>
                      </a:pPr>
                      <a:r>
                        <a:rPr lang="en-US" sz="1500"/>
                        <a:t>Solid bond (kulzer)</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dirty="0" err="1"/>
                        <a:t>Xeno</a:t>
                      </a:r>
                      <a:r>
                        <a:rPr lang="en-US" sz="1500" dirty="0"/>
                        <a:t> 111(</a:t>
                      </a:r>
                      <a:r>
                        <a:rPr lang="en-US" sz="1500" dirty="0" err="1"/>
                        <a:t>dentsply</a:t>
                      </a:r>
                      <a:r>
                        <a:rPr lang="en-US" sz="1500" dirty="0"/>
                        <a:t>)</a:t>
                      </a: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r>
                        <a:rPr lang="en-US" sz="1500"/>
                        <a:t>Prompt-L-pop</a:t>
                      </a:r>
                    </a:p>
                    <a:p>
                      <a:pPr marL="0" marR="0">
                        <a:spcBef>
                          <a:spcPts val="0"/>
                        </a:spcBef>
                        <a:spcAft>
                          <a:spcPts val="0"/>
                        </a:spcAft>
                      </a:pPr>
                      <a:r>
                        <a:rPr lang="en-US" sz="1500"/>
                        <a:t>1,2 (ESPE)</a:t>
                      </a:r>
                      <a:endParaRPr lang="en-US" sz="1500" b="1">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r>
                        <a:rPr lang="en-US" sz="1500"/>
                        <a:t>Solist (DMG)</a:t>
                      </a: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tab pos="1143000" algn="l"/>
                        </a:tabLst>
                        <a:defRPr/>
                      </a:pPr>
                      <a:r>
                        <a:rPr lang="en-US" sz="1500" dirty="0" err="1" smtClean="0"/>
                        <a:t>Syntac</a:t>
                      </a:r>
                      <a:r>
                        <a:rPr lang="en-US" sz="1500" dirty="0" smtClean="0"/>
                        <a:t> single component (</a:t>
                      </a:r>
                      <a:r>
                        <a:rPr lang="en-US" sz="1500" dirty="0" err="1" smtClean="0"/>
                        <a:t>vivadent</a:t>
                      </a:r>
                      <a:r>
                        <a:rPr lang="en-US" sz="1500" dirty="0" smtClean="0"/>
                        <a:t>)</a:t>
                      </a:r>
                      <a:endParaRPr lang="en-US" sz="1500" b="1" dirty="0" smtClean="0">
                        <a:latin typeface="Times New Roman"/>
                        <a:ea typeface="Times New Roman"/>
                      </a:endParaRPr>
                    </a:p>
                  </a:txBody>
                  <a:tcPr marL="68580" marR="68580" marT="0" marB="0"/>
                </a:tc>
              </a:tr>
              <a:tr h="677351">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c>
                  <a:txBody>
                    <a:bodyPr/>
                    <a:lstStyle/>
                    <a:p>
                      <a:pPr marL="0" marR="0">
                        <a:spcBef>
                          <a:spcPts val="0"/>
                        </a:spcBef>
                        <a:spcAft>
                          <a:spcPts val="0"/>
                        </a:spcAft>
                        <a:tabLst>
                          <a:tab pos="1143000" algn="l"/>
                        </a:tabLst>
                      </a:pPr>
                      <a:endParaRPr lang="en-US" sz="1500" b="1" dirty="0">
                        <a:latin typeface="Times New Roman"/>
                        <a:ea typeface="Times New Roman"/>
                      </a:endParaRPr>
                    </a:p>
                  </a:txBody>
                  <a:tcPr marL="68580" marR="68580" marT="0" marB="0"/>
                </a:tc>
              </a:tr>
            </a:tbl>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a:bodyPr>
          <a:lstStyle/>
          <a:p>
            <a:r>
              <a:rPr lang="en-US" sz="3600" b="1" i="0" u="sng" dirty="0" smtClean="0">
                <a:solidFill>
                  <a:srgbClr val="D60093"/>
                </a:solidFill>
              </a:rPr>
              <a:t>FILLERS</a:t>
            </a:r>
            <a:endParaRPr lang="en-US" sz="3600" b="1" i="0" u="sng" dirty="0">
              <a:solidFill>
                <a:srgbClr val="D60093"/>
              </a:solidFill>
            </a:endParaRPr>
          </a:p>
        </p:txBody>
      </p:sp>
      <p:sp>
        <p:nvSpPr>
          <p:cNvPr id="3" name="Content Placeholder 2"/>
          <p:cNvSpPr>
            <a:spLocks noGrp="1"/>
          </p:cNvSpPr>
          <p:nvPr>
            <p:ph idx="1"/>
          </p:nvPr>
        </p:nvSpPr>
        <p:spPr>
          <a:xfrm>
            <a:off x="381000" y="609600"/>
            <a:ext cx="8305800" cy="6019800"/>
          </a:xfrm>
        </p:spPr>
        <p:txBody>
          <a:bodyPr>
            <a:noAutofit/>
          </a:bodyPr>
          <a:lstStyle/>
          <a:p>
            <a:pPr>
              <a:lnSpc>
                <a:spcPct val="150000"/>
              </a:lnSpc>
              <a:buFont typeface="Arial" pitchFamily="34" charset="0"/>
              <a:buChar char="•"/>
            </a:pPr>
            <a:r>
              <a:rPr lang="en-US" sz="2200" i="0" dirty="0" smtClean="0"/>
              <a:t>Most of the bonding agents are unfilled</a:t>
            </a:r>
          </a:p>
          <a:p>
            <a:pPr>
              <a:lnSpc>
                <a:spcPct val="150000"/>
              </a:lnSpc>
              <a:buFont typeface="Arial" pitchFamily="34" charset="0"/>
              <a:buChar char="•"/>
            </a:pPr>
            <a:r>
              <a:rPr lang="en-US" sz="2200" i="0" dirty="0" smtClean="0"/>
              <a:t>May contain inorganic fillers 0. 5% to 40% by wt. </a:t>
            </a:r>
          </a:p>
          <a:p>
            <a:pPr>
              <a:lnSpc>
                <a:spcPct val="150000"/>
              </a:lnSpc>
              <a:buFont typeface="Arial" pitchFamily="34" charset="0"/>
              <a:buChar char="•"/>
            </a:pPr>
            <a:r>
              <a:rPr lang="en-US" sz="2200" i="0" dirty="0" err="1" smtClean="0"/>
              <a:t>Microfillers</a:t>
            </a:r>
            <a:r>
              <a:rPr lang="en-US" sz="2200" i="0" dirty="0" smtClean="0"/>
              <a:t>, or </a:t>
            </a:r>
            <a:r>
              <a:rPr lang="en-US" sz="2200" i="0" dirty="0" err="1" smtClean="0"/>
              <a:t>nanofillers</a:t>
            </a:r>
            <a:r>
              <a:rPr lang="en-US" sz="2200" i="0" dirty="0" smtClean="0"/>
              <a:t>, and submicron glass.</a:t>
            </a:r>
          </a:p>
          <a:p>
            <a:pPr>
              <a:lnSpc>
                <a:spcPct val="150000"/>
              </a:lnSpc>
              <a:buNone/>
            </a:pPr>
            <a:r>
              <a:rPr lang="en-US" sz="2200" b="1" i="0" dirty="0" smtClean="0"/>
              <a:t>      Advantages of </a:t>
            </a:r>
            <a:r>
              <a:rPr lang="en-US" sz="2200" b="1" i="0" dirty="0" err="1" smtClean="0"/>
              <a:t>nanofillers</a:t>
            </a:r>
            <a:r>
              <a:rPr lang="en-US" sz="2200" b="1" i="0" dirty="0" smtClean="0"/>
              <a:t>:</a:t>
            </a:r>
            <a:endParaRPr lang="en-US" sz="2200" i="0" dirty="0" smtClean="0"/>
          </a:p>
          <a:p>
            <a:pPr lvl="2">
              <a:lnSpc>
                <a:spcPct val="150000"/>
              </a:lnSpc>
              <a:buFont typeface="Wingdings" pitchFamily="2" charset="2"/>
              <a:buChar char="ü"/>
            </a:pPr>
            <a:r>
              <a:rPr lang="en-US" sz="2200" i="0" dirty="0" smtClean="0"/>
              <a:t>	Prevents </a:t>
            </a:r>
            <a:r>
              <a:rPr lang="en-US" sz="2200" i="0" dirty="0" err="1" smtClean="0"/>
              <a:t>nanoleakage</a:t>
            </a:r>
            <a:r>
              <a:rPr lang="en-US" sz="2200" i="0" dirty="0" smtClean="0"/>
              <a:t>.</a:t>
            </a:r>
          </a:p>
          <a:p>
            <a:pPr lvl="2">
              <a:lnSpc>
                <a:spcPct val="150000"/>
              </a:lnSpc>
              <a:buFont typeface="Wingdings" pitchFamily="2" charset="2"/>
              <a:buChar char="ü"/>
            </a:pPr>
            <a:r>
              <a:rPr lang="en-US" sz="2200" i="0" dirty="0" smtClean="0"/>
              <a:t>	Causes uniform thickness of adhesive layer</a:t>
            </a:r>
          </a:p>
          <a:p>
            <a:pPr lvl="2">
              <a:lnSpc>
                <a:spcPct val="150000"/>
              </a:lnSpc>
              <a:buFont typeface="Wingdings" pitchFamily="2" charset="2"/>
              <a:buChar char="ü"/>
            </a:pPr>
            <a:r>
              <a:rPr lang="en-US" sz="2200" i="0" dirty="0" smtClean="0"/>
              <a:t>	Better flexibility to adhesives</a:t>
            </a:r>
          </a:p>
          <a:p>
            <a:pPr lvl="2">
              <a:lnSpc>
                <a:spcPct val="150000"/>
              </a:lnSpc>
              <a:buFont typeface="Wingdings" pitchFamily="2" charset="2"/>
              <a:buChar char="ü"/>
            </a:pPr>
            <a:r>
              <a:rPr lang="en-US" sz="2200" i="0" dirty="0" smtClean="0"/>
              <a:t>	Better dissipation of forces</a:t>
            </a:r>
          </a:p>
          <a:p>
            <a:pPr lvl="2">
              <a:lnSpc>
                <a:spcPct val="150000"/>
              </a:lnSpc>
              <a:buFont typeface="Wingdings" pitchFamily="2" charset="2"/>
              <a:buChar char="ü"/>
            </a:pPr>
            <a:r>
              <a:rPr lang="en-US" sz="2200" i="0" dirty="0" smtClean="0"/>
              <a:t>	Scatter of light is prevented.</a:t>
            </a:r>
          </a:p>
          <a:p>
            <a:pPr lvl="2">
              <a:lnSpc>
                <a:spcPct val="150000"/>
              </a:lnSpc>
              <a:buFont typeface="Wingdings" pitchFamily="2" charset="2"/>
              <a:buChar char="ü"/>
            </a:pPr>
            <a:r>
              <a:rPr lang="en-US" sz="2200" i="0" dirty="0" smtClean="0"/>
              <a:t>	Provides radio opacity </a:t>
            </a:r>
          </a:p>
          <a:p>
            <a:pPr>
              <a:buNone/>
            </a:pPr>
            <a:r>
              <a:rPr lang="en-US" sz="2200" i="0" dirty="0" smtClean="0"/>
              <a:t> </a:t>
            </a:r>
          </a:p>
          <a:p>
            <a:endParaRPr lang="en-US" sz="2200" i="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600" b="1" i="0" u="sng" dirty="0" smtClean="0">
                <a:solidFill>
                  <a:srgbClr val="660066"/>
                </a:solidFill>
              </a:rPr>
              <a:t>ADHESIVE RESIN</a:t>
            </a:r>
            <a:endParaRPr lang="en-US" sz="3600" b="1" i="0" u="sng" dirty="0">
              <a:solidFill>
                <a:srgbClr val="660066"/>
              </a:solidFill>
            </a:endParaRPr>
          </a:p>
        </p:txBody>
      </p:sp>
      <p:sp>
        <p:nvSpPr>
          <p:cNvPr id="3" name="Content Placeholder 2"/>
          <p:cNvSpPr>
            <a:spLocks noGrp="1"/>
          </p:cNvSpPr>
          <p:nvPr>
            <p:ph idx="1"/>
          </p:nvPr>
        </p:nvSpPr>
        <p:spPr>
          <a:xfrm>
            <a:off x="381000" y="685800"/>
            <a:ext cx="8305800" cy="5059363"/>
          </a:xfrm>
        </p:spPr>
        <p:txBody>
          <a:bodyPr/>
          <a:lstStyle/>
          <a:p>
            <a:pPr algn="just">
              <a:lnSpc>
                <a:spcPct val="150000"/>
              </a:lnSpc>
            </a:pPr>
            <a:r>
              <a:rPr lang="en-US" sz="2200" i="0" dirty="0" smtClean="0"/>
              <a:t>Hydrophobic monomers- </a:t>
            </a:r>
            <a:r>
              <a:rPr lang="en-US" sz="2200" dirty="0" smtClean="0"/>
              <a:t>BIS-</a:t>
            </a:r>
            <a:r>
              <a:rPr lang="en-US" sz="2200" i="0" dirty="0" smtClean="0"/>
              <a:t>GMA, UDMA, TEG-DMA and hydrophilic monomers like HEMA</a:t>
            </a:r>
          </a:p>
          <a:p>
            <a:pPr algn="just">
              <a:lnSpc>
                <a:spcPct val="150000"/>
              </a:lnSpc>
            </a:pPr>
            <a:r>
              <a:rPr lang="en-US" sz="2200" i="0" dirty="0" smtClean="0"/>
              <a:t>Light cure/ </a:t>
            </a:r>
            <a:r>
              <a:rPr lang="en-US" sz="2200" i="0" dirty="0" err="1" smtClean="0"/>
              <a:t>auotcure</a:t>
            </a:r>
            <a:endParaRPr lang="en-US" sz="2200" i="0" dirty="0" smtClean="0"/>
          </a:p>
          <a:p>
            <a:endParaRPr lang="en-US" sz="2200" i="0" dirty="0" smtClean="0"/>
          </a:p>
        </p:txBody>
      </p:sp>
      <p:graphicFrame>
        <p:nvGraphicFramePr>
          <p:cNvPr id="4" name="Diagram 3"/>
          <p:cNvGraphicFramePr/>
          <p:nvPr/>
        </p:nvGraphicFramePr>
        <p:xfrm>
          <a:off x="609600" y="1905000"/>
          <a:ext cx="8001000" cy="294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41</a:t>
            </a:fld>
            <a:endParaRPr lang="en-US"/>
          </a:p>
        </p:txBody>
      </p:sp>
      <p:pic>
        <p:nvPicPr>
          <p:cNvPr id="8" name="Picture 4" descr="Untitled-Scanned-06"/>
          <p:cNvPicPr>
            <a:picLocks noChangeAspect="1" noChangeArrowheads="1"/>
          </p:cNvPicPr>
          <p:nvPr/>
        </p:nvPicPr>
        <p:blipFill>
          <a:blip r:embed="rId7"/>
          <a:srcRect l="2658" t="3954" r="51212" b="5437"/>
          <a:stretch>
            <a:fillRect/>
          </a:stretch>
        </p:blipFill>
        <p:spPr bwMode="auto">
          <a:xfrm>
            <a:off x="2743200" y="4652809"/>
            <a:ext cx="3429000" cy="1976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b="1" u="sng" dirty="0" smtClean="0">
                <a:solidFill>
                  <a:srgbClr val="FF0000"/>
                </a:solidFill>
              </a:rPr>
              <a:t>MECHANISM OF BONDING</a:t>
            </a:r>
            <a:endParaRPr lang="en-US" sz="3200" b="1" u="sng" dirty="0">
              <a:solidFill>
                <a:srgbClr val="FF0000"/>
              </a:solidFill>
            </a:endParaRPr>
          </a:p>
        </p:txBody>
      </p:sp>
      <p:sp>
        <p:nvSpPr>
          <p:cNvPr id="3" name="Content Placeholder 2"/>
          <p:cNvSpPr>
            <a:spLocks noGrp="1"/>
          </p:cNvSpPr>
          <p:nvPr>
            <p:ph idx="1"/>
          </p:nvPr>
        </p:nvSpPr>
        <p:spPr>
          <a:xfrm>
            <a:off x="0" y="685800"/>
            <a:ext cx="8610600" cy="5562600"/>
          </a:xfrm>
        </p:spPr>
        <p:txBody>
          <a:bodyPr>
            <a:normAutofit/>
          </a:bodyPr>
          <a:lstStyle/>
          <a:p>
            <a:pPr>
              <a:buNone/>
            </a:pPr>
            <a:r>
              <a:rPr lang="en-US" sz="2400" b="1" u="sng" dirty="0" smtClean="0"/>
              <a:t>STRUCTURE</a:t>
            </a:r>
            <a:endParaRPr lang="en-US" sz="2400" b="1" u="sng"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42</a:t>
            </a:fld>
            <a:endParaRPr lang="en-US"/>
          </a:p>
        </p:txBody>
      </p:sp>
      <p:sp>
        <p:nvSpPr>
          <p:cNvPr id="5" name="Text Box 15"/>
          <p:cNvSpPr txBox="1">
            <a:spLocks noChangeArrowheads="1"/>
          </p:cNvSpPr>
          <p:nvPr/>
        </p:nvSpPr>
        <p:spPr bwMode="auto">
          <a:xfrm>
            <a:off x="228600" y="0"/>
            <a:ext cx="8763000" cy="2800767"/>
          </a:xfrm>
          <a:prstGeom prst="rect">
            <a:avLst/>
          </a:prstGeom>
          <a:noFill/>
          <a:ln w="9525">
            <a:noFill/>
            <a:miter lim="800000"/>
            <a:headEnd/>
            <a:tailEnd/>
          </a:ln>
        </p:spPr>
        <p:txBody>
          <a:bodyPr wrap="square">
            <a:spAutoFit/>
          </a:bodyPr>
          <a:lstStyle/>
          <a:p>
            <a:endParaRPr lang="en-US" sz="2200" dirty="0" smtClean="0"/>
          </a:p>
          <a:p>
            <a:endParaRPr lang="en-US" sz="2200" dirty="0"/>
          </a:p>
          <a:p>
            <a:endParaRPr lang="en-US" sz="2200" dirty="0">
              <a:solidFill>
                <a:schemeClr val="bg1"/>
              </a:solidFill>
            </a:endParaRPr>
          </a:p>
          <a:p>
            <a:endParaRPr lang="en-US" sz="2200" dirty="0">
              <a:solidFill>
                <a:schemeClr val="bg1"/>
              </a:solidFill>
            </a:endParaRPr>
          </a:p>
          <a:p>
            <a:endParaRPr lang="en-US" sz="2200" dirty="0">
              <a:solidFill>
                <a:schemeClr val="bg1"/>
              </a:solidFill>
            </a:endParaRPr>
          </a:p>
          <a:p>
            <a:endParaRPr lang="en-US" sz="2200" u="sng" dirty="0">
              <a:solidFill>
                <a:schemeClr val="bg1"/>
              </a:solidFill>
            </a:endParaRPr>
          </a:p>
          <a:p>
            <a:r>
              <a:rPr lang="en-US" sz="2200" dirty="0" smtClean="0"/>
              <a:t> </a:t>
            </a:r>
            <a:endParaRPr lang="en-US" sz="2200" dirty="0"/>
          </a:p>
          <a:p>
            <a:endParaRPr lang="en-US" sz="2200" dirty="0"/>
          </a:p>
        </p:txBody>
      </p:sp>
      <p:grpSp>
        <p:nvGrpSpPr>
          <p:cNvPr id="6" name="Group 16"/>
          <p:cNvGrpSpPr>
            <a:grpSpLocks/>
          </p:cNvGrpSpPr>
          <p:nvPr/>
        </p:nvGrpSpPr>
        <p:grpSpPr bwMode="auto">
          <a:xfrm>
            <a:off x="1295400" y="1066800"/>
            <a:ext cx="6172200" cy="1371600"/>
            <a:chOff x="864" y="1104"/>
            <a:chExt cx="3888" cy="864"/>
          </a:xfrm>
        </p:grpSpPr>
        <p:sp>
          <p:nvSpPr>
            <p:cNvPr id="7" name="Oval 7"/>
            <p:cNvSpPr>
              <a:spLocks noChangeArrowheads="1"/>
            </p:cNvSpPr>
            <p:nvPr/>
          </p:nvSpPr>
          <p:spPr bwMode="auto">
            <a:xfrm>
              <a:off x="3936" y="1104"/>
              <a:ext cx="816" cy="816"/>
            </a:xfrm>
            <a:prstGeom prst="ellipse">
              <a:avLst/>
            </a:prstGeom>
            <a:solidFill>
              <a:srgbClr val="92D050"/>
            </a:solidFill>
            <a:ln w="53975">
              <a:solidFill>
                <a:schemeClr val="tx1"/>
              </a:solidFill>
              <a:round/>
              <a:headEnd/>
              <a:tailEnd/>
            </a:ln>
          </p:spPr>
          <p:txBody>
            <a:bodyPr wrap="none" anchor="ctr"/>
            <a:lstStyle/>
            <a:p>
              <a:pPr algn="ctr" eaLnBrk="0" hangingPunct="0"/>
              <a:r>
                <a:rPr lang="en-US" sz="1800">
                  <a:latin typeface="Arial" charset="0"/>
                </a:rPr>
                <a:t>X</a:t>
              </a:r>
            </a:p>
          </p:txBody>
        </p:sp>
        <p:sp>
          <p:nvSpPr>
            <p:cNvPr id="8" name="Line 9"/>
            <p:cNvSpPr>
              <a:spLocks noChangeShapeType="1"/>
            </p:cNvSpPr>
            <p:nvPr/>
          </p:nvSpPr>
          <p:spPr bwMode="auto">
            <a:xfrm>
              <a:off x="3312" y="1488"/>
              <a:ext cx="576" cy="0"/>
            </a:xfrm>
            <a:prstGeom prst="line">
              <a:avLst/>
            </a:prstGeom>
            <a:noFill/>
            <a:ln w="53975">
              <a:solidFill>
                <a:schemeClr val="tx1"/>
              </a:solidFill>
              <a:round/>
              <a:headEnd/>
              <a:tailEnd/>
            </a:ln>
          </p:spPr>
          <p:txBody>
            <a:bodyPr/>
            <a:lstStyle/>
            <a:p>
              <a:endParaRPr lang="en-US"/>
            </a:p>
          </p:txBody>
        </p:sp>
        <p:grpSp>
          <p:nvGrpSpPr>
            <p:cNvPr id="9" name="Group 11"/>
            <p:cNvGrpSpPr>
              <a:grpSpLocks/>
            </p:cNvGrpSpPr>
            <p:nvPr/>
          </p:nvGrpSpPr>
          <p:grpSpPr bwMode="auto">
            <a:xfrm>
              <a:off x="864" y="1104"/>
              <a:ext cx="2352" cy="864"/>
              <a:chOff x="864" y="1104"/>
              <a:chExt cx="2352" cy="864"/>
            </a:xfrm>
          </p:grpSpPr>
          <p:sp>
            <p:nvSpPr>
              <p:cNvPr id="10" name="Oval 12"/>
              <p:cNvSpPr>
                <a:spLocks noChangeArrowheads="1"/>
              </p:cNvSpPr>
              <p:nvPr/>
            </p:nvSpPr>
            <p:spPr bwMode="auto">
              <a:xfrm>
                <a:off x="864" y="1152"/>
                <a:ext cx="816" cy="816"/>
              </a:xfrm>
              <a:prstGeom prst="ellipse">
                <a:avLst/>
              </a:prstGeom>
              <a:solidFill>
                <a:srgbClr val="C00000"/>
              </a:solidFill>
              <a:ln w="53975">
                <a:solidFill>
                  <a:schemeClr val="tx1"/>
                </a:solidFill>
                <a:round/>
                <a:headEnd/>
                <a:tailEnd/>
              </a:ln>
            </p:spPr>
            <p:txBody>
              <a:bodyPr wrap="none" anchor="ctr"/>
              <a:lstStyle/>
              <a:p>
                <a:pPr algn="ctr" eaLnBrk="0" hangingPunct="0"/>
                <a:r>
                  <a:rPr lang="en-US" sz="1800" dirty="0">
                    <a:latin typeface="Arial" charset="0"/>
                  </a:rPr>
                  <a:t>M</a:t>
                </a:r>
              </a:p>
            </p:txBody>
          </p:sp>
          <p:sp>
            <p:nvSpPr>
              <p:cNvPr id="11" name="Oval 13"/>
              <p:cNvSpPr>
                <a:spLocks noChangeArrowheads="1"/>
              </p:cNvSpPr>
              <p:nvPr/>
            </p:nvSpPr>
            <p:spPr bwMode="auto">
              <a:xfrm>
                <a:off x="2400" y="1104"/>
                <a:ext cx="816" cy="816"/>
              </a:xfrm>
              <a:prstGeom prst="ellipse">
                <a:avLst/>
              </a:prstGeom>
              <a:solidFill>
                <a:schemeClr val="accent2">
                  <a:lumMod val="60000"/>
                  <a:lumOff val="40000"/>
                </a:schemeClr>
              </a:solidFill>
              <a:ln w="53975">
                <a:solidFill>
                  <a:schemeClr val="tx1"/>
                </a:solidFill>
                <a:round/>
                <a:headEnd/>
                <a:tailEnd/>
              </a:ln>
            </p:spPr>
            <p:txBody>
              <a:bodyPr wrap="none" anchor="ctr"/>
              <a:lstStyle/>
              <a:p>
                <a:pPr algn="ctr" eaLnBrk="0" hangingPunct="0"/>
                <a:r>
                  <a:rPr lang="en-US" sz="1800" dirty="0">
                    <a:latin typeface="Arial" charset="0"/>
                  </a:rPr>
                  <a:t>R</a:t>
                </a:r>
              </a:p>
            </p:txBody>
          </p:sp>
        </p:grpSp>
      </p:grpSp>
      <p:sp>
        <p:nvSpPr>
          <p:cNvPr id="12" name="Line 17"/>
          <p:cNvSpPr>
            <a:spLocks noChangeShapeType="1"/>
          </p:cNvSpPr>
          <p:nvPr/>
        </p:nvSpPr>
        <p:spPr bwMode="auto">
          <a:xfrm>
            <a:off x="2743200" y="1676400"/>
            <a:ext cx="914400" cy="0"/>
          </a:xfrm>
          <a:prstGeom prst="line">
            <a:avLst/>
          </a:prstGeom>
          <a:noFill/>
          <a:ln w="53975">
            <a:solidFill>
              <a:schemeClr val="tx1"/>
            </a:solidFill>
            <a:round/>
            <a:headEnd/>
            <a:tailEnd/>
          </a:ln>
        </p:spPr>
        <p:txBody>
          <a:bodyPr/>
          <a:lstStyle/>
          <a:p>
            <a:endParaRPr lang="en-US"/>
          </a:p>
        </p:txBody>
      </p:sp>
      <p:sp>
        <p:nvSpPr>
          <p:cNvPr id="13" name="Rectangle 12"/>
          <p:cNvSpPr/>
          <p:nvPr/>
        </p:nvSpPr>
        <p:spPr bwMode="auto">
          <a:xfrm>
            <a:off x="5715000" y="2590800"/>
            <a:ext cx="3200400" cy="38862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u="sng" dirty="0" smtClean="0"/>
              <a:t>Hydrophilic  part: </a:t>
            </a:r>
          </a:p>
          <a:p>
            <a:r>
              <a:rPr lang="en-US" sz="2200" dirty="0" smtClean="0"/>
              <a:t> Displaces water &amp; wets the surface.  </a:t>
            </a:r>
          </a:p>
          <a:p>
            <a:r>
              <a:rPr lang="en-US" sz="2200" dirty="0" smtClean="0"/>
              <a:t>Permits penetration into </a:t>
            </a:r>
          </a:p>
          <a:p>
            <a:r>
              <a:rPr lang="en-US" sz="2200" dirty="0" smtClean="0"/>
              <a:t>porosities of dentin.  Reacts with organic and inorganic portions</a:t>
            </a:r>
          </a:p>
          <a:p>
            <a:r>
              <a:rPr lang="en-US" sz="2200" dirty="0" smtClean="0"/>
              <a:t> ( phosphate esters Or  carboxylic acid groups ) </a:t>
            </a:r>
          </a:p>
          <a:p>
            <a:r>
              <a:rPr lang="en-US" sz="2200" dirty="0" smtClean="0"/>
              <a:t>Capable of bonding to dentin.</a:t>
            </a:r>
            <a:endParaRPr lang="en-US" sz="2200" dirty="0"/>
          </a:p>
        </p:txBody>
      </p:sp>
      <p:sp>
        <p:nvSpPr>
          <p:cNvPr id="14" name="Rectangle 13"/>
          <p:cNvSpPr/>
          <p:nvPr/>
        </p:nvSpPr>
        <p:spPr bwMode="auto">
          <a:xfrm>
            <a:off x="3048000" y="2590800"/>
            <a:ext cx="2514600" cy="38100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u="sng" dirty="0" smtClean="0"/>
              <a:t> R- Spacer </a:t>
            </a:r>
          </a:p>
          <a:p>
            <a:r>
              <a:rPr lang="en-US" sz="2200" dirty="0" smtClean="0"/>
              <a:t> Is responsible for making the molecule large enough to keep </a:t>
            </a:r>
            <a:r>
              <a:rPr lang="en-US" sz="2200" dirty="0" err="1" smtClean="0"/>
              <a:t>methacrylate</a:t>
            </a:r>
            <a:r>
              <a:rPr lang="en-US" sz="2200" dirty="0" smtClean="0"/>
              <a:t> groups spatially located for optimal chemical reaction with the composites. </a:t>
            </a:r>
          </a:p>
          <a:p>
            <a:r>
              <a:rPr lang="en-US" sz="2200" dirty="0" smtClean="0"/>
              <a:t>  </a:t>
            </a:r>
          </a:p>
          <a:p>
            <a:endParaRPr lang="en-US" sz="2200" dirty="0"/>
          </a:p>
        </p:txBody>
      </p:sp>
      <p:sp>
        <p:nvSpPr>
          <p:cNvPr id="15" name="Rectangle 14"/>
          <p:cNvSpPr/>
          <p:nvPr/>
        </p:nvSpPr>
        <p:spPr bwMode="auto">
          <a:xfrm>
            <a:off x="228600" y="2590800"/>
            <a:ext cx="2667000" cy="38100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US" sz="2200" u="sng" dirty="0" smtClean="0"/>
              <a:t>Hydrophobic part: </a:t>
            </a:r>
          </a:p>
          <a:p>
            <a:r>
              <a:rPr lang="en-US" sz="2200" dirty="0" smtClean="0"/>
              <a:t>  Reacts with the restorative resin</a:t>
            </a:r>
          </a:p>
          <a:p>
            <a:r>
              <a:rPr lang="en-US" sz="2200" dirty="0" smtClean="0"/>
              <a:t>Usually made of </a:t>
            </a:r>
            <a:r>
              <a:rPr lang="en-US" sz="2200" dirty="0" err="1" smtClean="0"/>
              <a:t>Methacrylate</a:t>
            </a:r>
            <a:r>
              <a:rPr lang="en-US" sz="2200" dirty="0" smtClean="0"/>
              <a:t> group</a:t>
            </a:r>
            <a:endParaRPr lang="en-US" sz="2200" dirty="0"/>
          </a:p>
        </p:txBody>
      </p:sp>
      <p:pic>
        <p:nvPicPr>
          <p:cNvPr id="16" name="Picture 2" descr="11"/>
          <p:cNvPicPr>
            <a:picLocks noChangeAspect="1" noChangeArrowheads="1"/>
          </p:cNvPicPr>
          <p:nvPr/>
        </p:nvPicPr>
        <p:blipFill>
          <a:blip r:embed="rId2">
            <a:lum contrast="12000"/>
          </a:blip>
          <a:srcRect/>
          <a:stretch>
            <a:fillRect/>
          </a:stretch>
        </p:blipFill>
        <p:spPr bwMode="auto">
          <a:xfrm>
            <a:off x="228600" y="2743200"/>
            <a:ext cx="8447201"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US" sz="3200" b="1" u="sng" dirty="0" smtClean="0">
                <a:solidFill>
                  <a:srgbClr val="FF0000"/>
                </a:solidFill>
              </a:rPr>
              <a:t>MECHANISM OF BONDING</a:t>
            </a:r>
            <a:endParaRPr lang="en-US" sz="3200" b="1" u="sng" dirty="0">
              <a:solidFill>
                <a:srgbClr val="FF000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43</a:t>
            </a:fld>
            <a:endParaRPr lang="en-US"/>
          </a:p>
        </p:txBody>
      </p:sp>
      <p:sp>
        <p:nvSpPr>
          <p:cNvPr id="5" name="Text Box 15"/>
          <p:cNvSpPr txBox="1">
            <a:spLocks noChangeArrowheads="1"/>
          </p:cNvSpPr>
          <p:nvPr/>
        </p:nvSpPr>
        <p:spPr bwMode="auto">
          <a:xfrm>
            <a:off x="152400" y="-76200"/>
            <a:ext cx="8763000" cy="2800767"/>
          </a:xfrm>
          <a:prstGeom prst="rect">
            <a:avLst/>
          </a:prstGeom>
          <a:noFill/>
          <a:ln w="9525">
            <a:noFill/>
            <a:miter lim="800000"/>
            <a:headEnd/>
            <a:tailEnd/>
          </a:ln>
        </p:spPr>
        <p:txBody>
          <a:bodyPr wrap="square">
            <a:spAutoFit/>
          </a:bodyPr>
          <a:lstStyle/>
          <a:p>
            <a:endParaRPr lang="en-US" sz="2200" dirty="0" smtClean="0"/>
          </a:p>
          <a:p>
            <a:endParaRPr lang="en-US" sz="2200" dirty="0"/>
          </a:p>
          <a:p>
            <a:endParaRPr lang="en-US" sz="2200" dirty="0">
              <a:solidFill>
                <a:schemeClr val="bg1"/>
              </a:solidFill>
            </a:endParaRPr>
          </a:p>
          <a:p>
            <a:endParaRPr lang="en-US" sz="2200" dirty="0">
              <a:solidFill>
                <a:schemeClr val="bg1"/>
              </a:solidFill>
            </a:endParaRPr>
          </a:p>
          <a:p>
            <a:endParaRPr lang="en-US" sz="2200" dirty="0">
              <a:solidFill>
                <a:schemeClr val="bg1"/>
              </a:solidFill>
            </a:endParaRPr>
          </a:p>
          <a:p>
            <a:endParaRPr lang="en-US" sz="2200" u="sng" dirty="0">
              <a:solidFill>
                <a:schemeClr val="bg1"/>
              </a:solidFill>
            </a:endParaRPr>
          </a:p>
          <a:p>
            <a:r>
              <a:rPr lang="en-US" sz="2200" dirty="0" smtClean="0"/>
              <a:t>. </a:t>
            </a:r>
            <a:endParaRPr lang="en-US" sz="2200" dirty="0"/>
          </a:p>
          <a:p>
            <a:endParaRPr lang="en-US" sz="2200" dirty="0"/>
          </a:p>
        </p:txBody>
      </p:sp>
      <p:pic>
        <p:nvPicPr>
          <p:cNvPr id="18" name="Picture 8" descr="semi 081"/>
          <p:cNvPicPr>
            <a:picLocks noGrp="1" noChangeAspect="1" noChangeArrowheads="1"/>
          </p:cNvPicPr>
          <p:nvPr>
            <p:ph sz="quarter" idx="4294967295"/>
          </p:nvPr>
        </p:nvPicPr>
        <p:blipFill>
          <a:blip r:embed="rId2" cstate="print">
            <a:lum bright="10000" contrast="40000"/>
          </a:blip>
          <a:srcRect/>
          <a:stretch>
            <a:fillRect/>
          </a:stretch>
        </p:blipFill>
        <p:spPr>
          <a:xfrm>
            <a:off x="762000" y="2895600"/>
            <a:ext cx="24384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0" descr="semi 082"/>
          <p:cNvPicPr>
            <a:picLocks noGrp="1" noChangeAspect="1" noChangeArrowheads="1"/>
          </p:cNvPicPr>
          <p:nvPr>
            <p:ph sz="quarter" idx="4294967295"/>
          </p:nvPr>
        </p:nvPicPr>
        <p:blipFill>
          <a:blip r:embed="rId3" cstate="print">
            <a:lum contrast="40000"/>
          </a:blip>
          <a:srcRect/>
          <a:stretch>
            <a:fillRect/>
          </a:stretch>
        </p:blipFill>
        <p:spPr>
          <a:xfrm>
            <a:off x="228600" y="4800600"/>
            <a:ext cx="2438400" cy="1829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2" descr="semi 084"/>
          <p:cNvPicPr>
            <a:picLocks noChangeAspect="1" noChangeArrowheads="1"/>
          </p:cNvPicPr>
          <p:nvPr/>
        </p:nvPicPr>
        <p:blipFill>
          <a:blip r:embed="rId4" cstate="print">
            <a:lum contrast="40000"/>
          </a:blip>
          <a:srcRect/>
          <a:stretch>
            <a:fillRect/>
          </a:stretch>
        </p:blipFill>
        <p:spPr bwMode="auto">
          <a:xfrm>
            <a:off x="2743200" y="4800600"/>
            <a:ext cx="24384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 name="Oval 20"/>
          <p:cNvSpPr/>
          <p:nvPr/>
        </p:nvSpPr>
        <p:spPr bwMode="auto">
          <a:xfrm>
            <a:off x="685800" y="609600"/>
            <a:ext cx="2209800" cy="1143000"/>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bg2"/>
                </a:solidFill>
                <a:effectLst/>
                <a:latin typeface="Times New Roman" pitchFamily="18" charset="0"/>
              </a:rPr>
              <a:t>Dentine</a:t>
            </a:r>
          </a:p>
        </p:txBody>
      </p:sp>
      <p:sp>
        <p:nvSpPr>
          <p:cNvPr id="22" name="Oval 21"/>
          <p:cNvSpPr/>
          <p:nvPr/>
        </p:nvSpPr>
        <p:spPr bwMode="auto">
          <a:xfrm>
            <a:off x="5410200" y="609600"/>
            <a:ext cx="2590800" cy="1143000"/>
          </a:xfrm>
          <a:prstGeom prst="ellipse">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bg2"/>
                </a:solidFill>
                <a:effectLst/>
                <a:latin typeface="Times New Roman" pitchFamily="18" charset="0"/>
              </a:rPr>
              <a:t>Adhesive</a:t>
            </a:r>
          </a:p>
        </p:txBody>
      </p:sp>
      <p:cxnSp>
        <p:nvCxnSpPr>
          <p:cNvPr id="23" name="Straight Connector 22"/>
          <p:cNvCxnSpPr/>
          <p:nvPr/>
        </p:nvCxnSpPr>
        <p:spPr bwMode="auto">
          <a:xfrm>
            <a:off x="3200400" y="1219200"/>
            <a:ext cx="1981200" cy="1588"/>
          </a:xfrm>
          <a:prstGeom prst="line">
            <a:avLst/>
          </a:prstGeom>
          <a:solidFill>
            <a:schemeClr val="accent1"/>
          </a:solidFill>
          <a:ln w="22225" cap="flat" cmpd="sng" algn="ctr">
            <a:solidFill>
              <a:schemeClr val="tx1"/>
            </a:solidFill>
            <a:prstDash val="solid"/>
            <a:round/>
            <a:headEnd type="none" w="med" len="med"/>
            <a:tailEnd type="none" w="med" len="med"/>
          </a:ln>
          <a:effectLst/>
        </p:spPr>
      </p:cxnSp>
      <p:sp>
        <p:nvSpPr>
          <p:cNvPr id="24" name="Rectangle 23"/>
          <p:cNvSpPr/>
          <p:nvPr/>
        </p:nvSpPr>
        <p:spPr bwMode="auto">
          <a:xfrm>
            <a:off x="533400" y="1752600"/>
            <a:ext cx="2667000" cy="990600"/>
          </a:xfrm>
          <a:prstGeom prst="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200" dirty="0" smtClean="0">
                <a:solidFill>
                  <a:schemeClr val="bg2"/>
                </a:solidFill>
              </a:rPr>
              <a:t>Inorganic portion</a:t>
            </a:r>
          </a:p>
          <a:p>
            <a:pPr eaLnBrk="0" fontAlgn="base" hangingPunct="0">
              <a:spcBef>
                <a:spcPct val="0"/>
              </a:spcBef>
              <a:spcAft>
                <a:spcPct val="0"/>
              </a:spcAft>
            </a:pPr>
            <a:r>
              <a:rPr lang="en-US" sz="2200" dirty="0" smtClean="0">
                <a:solidFill>
                  <a:schemeClr val="bg2"/>
                </a:solidFill>
              </a:rPr>
              <a:t>Between +</a:t>
            </a:r>
            <a:r>
              <a:rPr lang="en-US" sz="2200" dirty="0" err="1" smtClean="0">
                <a:solidFill>
                  <a:schemeClr val="bg2"/>
                </a:solidFill>
              </a:rPr>
              <a:t>ve</a:t>
            </a:r>
            <a:r>
              <a:rPr lang="en-US" sz="2200" dirty="0" smtClean="0">
                <a:solidFill>
                  <a:schemeClr val="bg2"/>
                </a:solidFill>
              </a:rPr>
              <a:t> Ca  ions</a:t>
            </a:r>
            <a:endParaRPr kumimoji="0" lang="en-US" sz="2200" b="0" i="0" u="none" strike="noStrike" cap="none" normalizeH="0" baseline="0" dirty="0" smtClean="0">
              <a:ln>
                <a:noFill/>
              </a:ln>
              <a:solidFill>
                <a:schemeClr val="bg2"/>
              </a:solidFill>
              <a:effectLst/>
            </a:endParaRPr>
          </a:p>
        </p:txBody>
      </p:sp>
      <p:pic>
        <p:nvPicPr>
          <p:cNvPr id="32" name="Picture 4" descr="semi 085"/>
          <p:cNvPicPr>
            <a:picLocks noChangeAspect="1" noChangeArrowheads="1"/>
          </p:cNvPicPr>
          <p:nvPr/>
        </p:nvPicPr>
        <p:blipFill>
          <a:blip r:embed="rId5" cstate="print">
            <a:lum bright="10000" contrast="40000"/>
          </a:blip>
          <a:srcRect/>
          <a:stretch>
            <a:fillRect/>
          </a:stretch>
        </p:blipFill>
        <p:spPr bwMode="auto">
          <a:xfrm>
            <a:off x="5283242" y="2286000"/>
            <a:ext cx="3659094"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US" sz="3200" b="1" u="sng" dirty="0" smtClean="0">
                <a:solidFill>
                  <a:srgbClr val="993366"/>
                </a:solidFill>
              </a:rPr>
              <a:t>MECHANISM OF BONDING</a:t>
            </a:r>
            <a:endParaRPr lang="en-US" sz="3200" b="1" u="sng" dirty="0">
              <a:solidFill>
                <a:srgbClr val="9933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44</a:t>
            </a:fld>
            <a:endParaRPr lang="en-US"/>
          </a:p>
        </p:txBody>
      </p:sp>
      <p:grpSp>
        <p:nvGrpSpPr>
          <p:cNvPr id="3" name="Group 2"/>
          <p:cNvGrpSpPr>
            <a:grpSpLocks/>
          </p:cNvGrpSpPr>
          <p:nvPr/>
        </p:nvGrpSpPr>
        <p:grpSpPr bwMode="auto">
          <a:xfrm>
            <a:off x="2268538" y="2781300"/>
            <a:ext cx="3854450" cy="1439863"/>
            <a:chOff x="1406" y="1752"/>
            <a:chExt cx="2428" cy="907"/>
          </a:xfrm>
        </p:grpSpPr>
        <p:sp>
          <p:nvSpPr>
            <p:cNvPr id="14" name="Oval 3"/>
            <p:cNvSpPr>
              <a:spLocks noChangeArrowheads="1"/>
            </p:cNvSpPr>
            <p:nvPr/>
          </p:nvSpPr>
          <p:spPr bwMode="auto">
            <a:xfrm>
              <a:off x="1406" y="1804"/>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5" name="Oval 4"/>
            <p:cNvSpPr>
              <a:spLocks noChangeArrowheads="1"/>
            </p:cNvSpPr>
            <p:nvPr/>
          </p:nvSpPr>
          <p:spPr bwMode="auto">
            <a:xfrm>
              <a:off x="1678" y="2076"/>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6" name="Oval 5"/>
            <p:cNvSpPr>
              <a:spLocks noChangeArrowheads="1"/>
            </p:cNvSpPr>
            <p:nvPr/>
          </p:nvSpPr>
          <p:spPr bwMode="auto">
            <a:xfrm>
              <a:off x="1814" y="2212"/>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7" name="Oval 6"/>
            <p:cNvSpPr>
              <a:spLocks noChangeArrowheads="1"/>
            </p:cNvSpPr>
            <p:nvPr/>
          </p:nvSpPr>
          <p:spPr bwMode="auto">
            <a:xfrm>
              <a:off x="1950" y="2348"/>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25" name="Oval 7"/>
            <p:cNvSpPr>
              <a:spLocks noChangeArrowheads="1"/>
            </p:cNvSpPr>
            <p:nvPr/>
          </p:nvSpPr>
          <p:spPr bwMode="auto">
            <a:xfrm>
              <a:off x="1769" y="1804"/>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26" name="Oval 8"/>
            <p:cNvSpPr>
              <a:spLocks noChangeArrowheads="1"/>
            </p:cNvSpPr>
            <p:nvPr/>
          </p:nvSpPr>
          <p:spPr bwMode="auto">
            <a:xfrm>
              <a:off x="2041" y="2076"/>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27" name="Oval 9"/>
            <p:cNvSpPr>
              <a:spLocks noChangeArrowheads="1"/>
            </p:cNvSpPr>
            <p:nvPr/>
          </p:nvSpPr>
          <p:spPr bwMode="auto">
            <a:xfrm>
              <a:off x="2177" y="2212"/>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28" name="Oval 10"/>
            <p:cNvSpPr>
              <a:spLocks noChangeArrowheads="1"/>
            </p:cNvSpPr>
            <p:nvPr/>
          </p:nvSpPr>
          <p:spPr bwMode="auto">
            <a:xfrm>
              <a:off x="2313" y="2348"/>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29" name="Oval 11"/>
            <p:cNvSpPr>
              <a:spLocks noChangeArrowheads="1"/>
            </p:cNvSpPr>
            <p:nvPr/>
          </p:nvSpPr>
          <p:spPr bwMode="auto">
            <a:xfrm>
              <a:off x="2087" y="1759"/>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0" name="Oval 12"/>
            <p:cNvSpPr>
              <a:spLocks noChangeArrowheads="1"/>
            </p:cNvSpPr>
            <p:nvPr/>
          </p:nvSpPr>
          <p:spPr bwMode="auto">
            <a:xfrm>
              <a:off x="2359" y="2031"/>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1" name="Oval 13"/>
            <p:cNvSpPr>
              <a:spLocks noChangeArrowheads="1"/>
            </p:cNvSpPr>
            <p:nvPr/>
          </p:nvSpPr>
          <p:spPr bwMode="auto">
            <a:xfrm>
              <a:off x="2495" y="2167"/>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3" name="Oval 14"/>
            <p:cNvSpPr>
              <a:spLocks noChangeArrowheads="1"/>
            </p:cNvSpPr>
            <p:nvPr/>
          </p:nvSpPr>
          <p:spPr bwMode="auto">
            <a:xfrm>
              <a:off x="2631" y="2303"/>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4" name="Oval 15"/>
            <p:cNvSpPr>
              <a:spLocks noChangeArrowheads="1"/>
            </p:cNvSpPr>
            <p:nvPr/>
          </p:nvSpPr>
          <p:spPr bwMode="auto">
            <a:xfrm>
              <a:off x="2427" y="1797"/>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5" name="Oval 16"/>
            <p:cNvSpPr>
              <a:spLocks noChangeArrowheads="1"/>
            </p:cNvSpPr>
            <p:nvPr/>
          </p:nvSpPr>
          <p:spPr bwMode="auto">
            <a:xfrm>
              <a:off x="2563" y="1933"/>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6" name="Oval 17"/>
            <p:cNvSpPr>
              <a:spLocks noChangeArrowheads="1"/>
            </p:cNvSpPr>
            <p:nvPr/>
          </p:nvSpPr>
          <p:spPr bwMode="auto">
            <a:xfrm>
              <a:off x="2699" y="2069"/>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7" name="Oval 18"/>
            <p:cNvSpPr>
              <a:spLocks noChangeArrowheads="1"/>
            </p:cNvSpPr>
            <p:nvPr/>
          </p:nvSpPr>
          <p:spPr bwMode="auto">
            <a:xfrm>
              <a:off x="2835" y="2205"/>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8" name="Oval 19"/>
            <p:cNvSpPr>
              <a:spLocks noChangeArrowheads="1"/>
            </p:cNvSpPr>
            <p:nvPr/>
          </p:nvSpPr>
          <p:spPr bwMode="auto">
            <a:xfrm>
              <a:off x="3107" y="2477"/>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9" name="Oval 20"/>
            <p:cNvSpPr>
              <a:spLocks noChangeArrowheads="1"/>
            </p:cNvSpPr>
            <p:nvPr/>
          </p:nvSpPr>
          <p:spPr bwMode="auto">
            <a:xfrm>
              <a:off x="2790" y="1797"/>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0" name="Oval 21"/>
            <p:cNvSpPr>
              <a:spLocks noChangeArrowheads="1"/>
            </p:cNvSpPr>
            <p:nvPr/>
          </p:nvSpPr>
          <p:spPr bwMode="auto">
            <a:xfrm>
              <a:off x="2926" y="1933"/>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1" name="Oval 22"/>
            <p:cNvSpPr>
              <a:spLocks noChangeArrowheads="1"/>
            </p:cNvSpPr>
            <p:nvPr/>
          </p:nvSpPr>
          <p:spPr bwMode="auto">
            <a:xfrm>
              <a:off x="3062" y="2069"/>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2" name="Oval 23"/>
            <p:cNvSpPr>
              <a:spLocks noChangeArrowheads="1"/>
            </p:cNvSpPr>
            <p:nvPr/>
          </p:nvSpPr>
          <p:spPr bwMode="auto">
            <a:xfrm>
              <a:off x="3198" y="2205"/>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3" name="Oval 24"/>
            <p:cNvSpPr>
              <a:spLocks noChangeArrowheads="1"/>
            </p:cNvSpPr>
            <p:nvPr/>
          </p:nvSpPr>
          <p:spPr bwMode="auto">
            <a:xfrm>
              <a:off x="3470" y="2477"/>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4" name="Oval 25"/>
            <p:cNvSpPr>
              <a:spLocks noChangeArrowheads="1"/>
            </p:cNvSpPr>
            <p:nvPr/>
          </p:nvSpPr>
          <p:spPr bwMode="auto">
            <a:xfrm>
              <a:off x="3108" y="1752"/>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5" name="Oval 26"/>
            <p:cNvSpPr>
              <a:spLocks noChangeArrowheads="1"/>
            </p:cNvSpPr>
            <p:nvPr/>
          </p:nvSpPr>
          <p:spPr bwMode="auto">
            <a:xfrm>
              <a:off x="3244" y="1888"/>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6" name="Oval 27"/>
            <p:cNvSpPr>
              <a:spLocks noChangeArrowheads="1"/>
            </p:cNvSpPr>
            <p:nvPr/>
          </p:nvSpPr>
          <p:spPr bwMode="auto">
            <a:xfrm>
              <a:off x="3516" y="2160"/>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47" name="Oval 28"/>
            <p:cNvSpPr>
              <a:spLocks noChangeArrowheads="1"/>
            </p:cNvSpPr>
            <p:nvPr/>
          </p:nvSpPr>
          <p:spPr bwMode="auto">
            <a:xfrm>
              <a:off x="3652" y="2296"/>
              <a:ext cx="182" cy="182"/>
            </a:xfrm>
            <a:prstGeom prst="ellipse">
              <a:avLst/>
            </a:prstGeom>
            <a:solidFill>
              <a:schemeClr val="accent1"/>
            </a:solidFill>
            <a:ln w="9525">
              <a:solidFill>
                <a:schemeClr val="tx1"/>
              </a:solidFill>
              <a:round/>
              <a:headEnd/>
              <a:tailEnd/>
            </a:ln>
            <a:effectLst/>
          </p:spPr>
          <p:txBody>
            <a:bodyPr wrap="none" anchor="ctr"/>
            <a:lstStyle/>
            <a:p>
              <a:endParaRPr lang="en-GB"/>
            </a:p>
          </p:txBody>
        </p:sp>
      </p:grpSp>
      <p:grpSp>
        <p:nvGrpSpPr>
          <p:cNvPr id="5" name="Group 29"/>
          <p:cNvGrpSpPr>
            <a:grpSpLocks/>
          </p:cNvGrpSpPr>
          <p:nvPr/>
        </p:nvGrpSpPr>
        <p:grpSpPr bwMode="auto">
          <a:xfrm>
            <a:off x="1547813" y="2060575"/>
            <a:ext cx="4175125" cy="792163"/>
            <a:chOff x="975" y="1298"/>
            <a:chExt cx="2630" cy="499"/>
          </a:xfrm>
        </p:grpSpPr>
        <p:grpSp>
          <p:nvGrpSpPr>
            <p:cNvPr id="6" name="Group 30"/>
            <p:cNvGrpSpPr>
              <a:grpSpLocks/>
            </p:cNvGrpSpPr>
            <p:nvPr/>
          </p:nvGrpSpPr>
          <p:grpSpPr bwMode="auto">
            <a:xfrm>
              <a:off x="1383" y="1298"/>
              <a:ext cx="2222" cy="183"/>
              <a:chOff x="1293" y="1479"/>
              <a:chExt cx="2222" cy="183"/>
            </a:xfrm>
          </p:grpSpPr>
          <p:sp>
            <p:nvSpPr>
              <p:cNvPr id="88" name="Rectangle 31"/>
              <p:cNvSpPr>
                <a:spLocks noChangeArrowheads="1"/>
              </p:cNvSpPr>
              <p:nvPr/>
            </p:nvSpPr>
            <p:spPr bwMode="auto">
              <a:xfrm>
                <a:off x="1519" y="148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9" name="Rectangle 32"/>
              <p:cNvSpPr>
                <a:spLocks noChangeArrowheads="1"/>
              </p:cNvSpPr>
              <p:nvPr/>
            </p:nvSpPr>
            <p:spPr bwMode="auto">
              <a:xfrm>
                <a:off x="2019" y="157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0" name="Rectangle 33"/>
              <p:cNvSpPr>
                <a:spLocks noChangeArrowheads="1"/>
              </p:cNvSpPr>
              <p:nvPr/>
            </p:nvSpPr>
            <p:spPr bwMode="auto">
              <a:xfrm>
                <a:off x="1837" y="148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1" name="Rectangle 34"/>
              <p:cNvSpPr>
                <a:spLocks noChangeArrowheads="1"/>
              </p:cNvSpPr>
              <p:nvPr/>
            </p:nvSpPr>
            <p:spPr bwMode="auto">
              <a:xfrm>
                <a:off x="1293" y="148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2" name="Rectangle 35"/>
              <p:cNvSpPr>
                <a:spLocks noChangeArrowheads="1"/>
              </p:cNvSpPr>
              <p:nvPr/>
            </p:nvSpPr>
            <p:spPr bwMode="auto">
              <a:xfrm>
                <a:off x="2517"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3" name="Rectangle 36"/>
              <p:cNvSpPr>
                <a:spLocks noChangeArrowheads="1"/>
              </p:cNvSpPr>
              <p:nvPr/>
            </p:nvSpPr>
            <p:spPr bwMode="auto">
              <a:xfrm>
                <a:off x="3017" y="157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4" name="Rectangle 37"/>
              <p:cNvSpPr>
                <a:spLocks noChangeArrowheads="1"/>
              </p:cNvSpPr>
              <p:nvPr/>
            </p:nvSpPr>
            <p:spPr bwMode="auto">
              <a:xfrm>
                <a:off x="2835"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5" name="Rectangle 38"/>
              <p:cNvSpPr>
                <a:spLocks noChangeArrowheads="1"/>
              </p:cNvSpPr>
              <p:nvPr/>
            </p:nvSpPr>
            <p:spPr bwMode="auto">
              <a:xfrm>
                <a:off x="2291"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96" name="Rectangle 39"/>
              <p:cNvSpPr>
                <a:spLocks noChangeArrowheads="1"/>
              </p:cNvSpPr>
              <p:nvPr/>
            </p:nvSpPr>
            <p:spPr bwMode="auto">
              <a:xfrm>
                <a:off x="3379"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grpSp>
        <p:grpSp>
          <p:nvGrpSpPr>
            <p:cNvPr id="7" name="Group 40"/>
            <p:cNvGrpSpPr>
              <a:grpSpLocks/>
            </p:cNvGrpSpPr>
            <p:nvPr/>
          </p:nvGrpSpPr>
          <p:grpSpPr bwMode="auto">
            <a:xfrm>
              <a:off x="1201" y="1479"/>
              <a:ext cx="2224" cy="318"/>
              <a:chOff x="1201" y="1479"/>
              <a:chExt cx="2224" cy="318"/>
            </a:xfrm>
          </p:grpSpPr>
          <p:sp>
            <p:nvSpPr>
              <p:cNvPr id="64" name="Rectangle 41"/>
              <p:cNvSpPr>
                <a:spLocks noChangeArrowheads="1"/>
              </p:cNvSpPr>
              <p:nvPr/>
            </p:nvSpPr>
            <p:spPr bwMode="auto">
              <a:xfrm>
                <a:off x="1292" y="152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5" name="Rectangle 42"/>
              <p:cNvSpPr>
                <a:spLocks noChangeArrowheads="1"/>
              </p:cNvSpPr>
              <p:nvPr/>
            </p:nvSpPr>
            <p:spPr bwMode="auto">
              <a:xfrm>
                <a:off x="1201" y="1662"/>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6" name="Rectangle 43"/>
              <p:cNvSpPr>
                <a:spLocks noChangeArrowheads="1"/>
              </p:cNvSpPr>
              <p:nvPr/>
            </p:nvSpPr>
            <p:spPr bwMode="auto">
              <a:xfrm>
                <a:off x="2245" y="157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7" name="Rectangle 44"/>
              <p:cNvSpPr>
                <a:spLocks noChangeArrowheads="1"/>
              </p:cNvSpPr>
              <p:nvPr/>
            </p:nvSpPr>
            <p:spPr bwMode="auto">
              <a:xfrm>
                <a:off x="1837" y="152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8" name="Rectangle 45"/>
              <p:cNvSpPr>
                <a:spLocks noChangeArrowheads="1"/>
              </p:cNvSpPr>
              <p:nvPr/>
            </p:nvSpPr>
            <p:spPr bwMode="auto">
              <a:xfrm>
                <a:off x="1655" y="157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9" name="Rectangle 46"/>
              <p:cNvSpPr>
                <a:spLocks noChangeArrowheads="1"/>
              </p:cNvSpPr>
              <p:nvPr/>
            </p:nvSpPr>
            <p:spPr bwMode="auto">
              <a:xfrm>
                <a:off x="1973" y="1662"/>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0" name="Rectangle 47"/>
              <p:cNvSpPr>
                <a:spLocks noChangeArrowheads="1"/>
              </p:cNvSpPr>
              <p:nvPr/>
            </p:nvSpPr>
            <p:spPr bwMode="auto">
              <a:xfrm>
                <a:off x="1655" y="161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1" name="Rectangle 48"/>
              <p:cNvSpPr>
                <a:spLocks noChangeArrowheads="1"/>
              </p:cNvSpPr>
              <p:nvPr/>
            </p:nvSpPr>
            <p:spPr bwMode="auto">
              <a:xfrm>
                <a:off x="1611" y="152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2" name="Rectangle 49"/>
              <p:cNvSpPr>
                <a:spLocks noChangeArrowheads="1"/>
              </p:cNvSpPr>
              <p:nvPr/>
            </p:nvSpPr>
            <p:spPr bwMode="auto">
              <a:xfrm>
                <a:off x="1429" y="157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3" name="Rectangle 50"/>
              <p:cNvSpPr>
                <a:spLocks noChangeArrowheads="1"/>
              </p:cNvSpPr>
              <p:nvPr/>
            </p:nvSpPr>
            <p:spPr bwMode="auto">
              <a:xfrm>
                <a:off x="2290" y="152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4" name="Rectangle 51"/>
              <p:cNvSpPr>
                <a:spLocks noChangeArrowheads="1"/>
              </p:cNvSpPr>
              <p:nvPr/>
            </p:nvSpPr>
            <p:spPr bwMode="auto">
              <a:xfrm>
                <a:off x="2608"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5" name="Rectangle 52"/>
              <p:cNvSpPr>
                <a:spLocks noChangeArrowheads="1"/>
              </p:cNvSpPr>
              <p:nvPr/>
            </p:nvSpPr>
            <p:spPr bwMode="auto">
              <a:xfrm>
                <a:off x="2199"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6" name="Rectangle 53"/>
              <p:cNvSpPr>
                <a:spLocks noChangeArrowheads="1"/>
              </p:cNvSpPr>
              <p:nvPr/>
            </p:nvSpPr>
            <p:spPr bwMode="auto">
              <a:xfrm>
                <a:off x="2199"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7" name="Rectangle 54"/>
              <p:cNvSpPr>
                <a:spLocks noChangeArrowheads="1"/>
              </p:cNvSpPr>
              <p:nvPr/>
            </p:nvSpPr>
            <p:spPr bwMode="auto">
              <a:xfrm>
                <a:off x="3243" y="157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8" name="Rectangle 55"/>
              <p:cNvSpPr>
                <a:spLocks noChangeArrowheads="1"/>
              </p:cNvSpPr>
              <p:nvPr/>
            </p:nvSpPr>
            <p:spPr bwMode="auto">
              <a:xfrm>
                <a:off x="3061"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79" name="Rectangle 56"/>
              <p:cNvSpPr>
                <a:spLocks noChangeArrowheads="1"/>
              </p:cNvSpPr>
              <p:nvPr/>
            </p:nvSpPr>
            <p:spPr bwMode="auto">
              <a:xfrm>
                <a:off x="2653" y="157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0" name="Rectangle 57"/>
              <p:cNvSpPr>
                <a:spLocks noChangeArrowheads="1"/>
              </p:cNvSpPr>
              <p:nvPr/>
            </p:nvSpPr>
            <p:spPr bwMode="auto">
              <a:xfrm>
                <a:off x="3197" y="161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1" name="Rectangle 58"/>
              <p:cNvSpPr>
                <a:spLocks noChangeArrowheads="1"/>
              </p:cNvSpPr>
              <p:nvPr/>
            </p:nvSpPr>
            <p:spPr bwMode="auto">
              <a:xfrm>
                <a:off x="2971"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2" name="Rectangle 59"/>
              <p:cNvSpPr>
                <a:spLocks noChangeArrowheads="1"/>
              </p:cNvSpPr>
              <p:nvPr/>
            </p:nvSpPr>
            <p:spPr bwMode="auto">
              <a:xfrm>
                <a:off x="2789" y="170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3" name="Rectangle 60"/>
              <p:cNvSpPr>
                <a:spLocks noChangeArrowheads="1"/>
              </p:cNvSpPr>
              <p:nvPr/>
            </p:nvSpPr>
            <p:spPr bwMode="auto">
              <a:xfrm>
                <a:off x="2609" y="152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4" name="Rectangle 61"/>
              <p:cNvSpPr>
                <a:spLocks noChangeArrowheads="1"/>
              </p:cNvSpPr>
              <p:nvPr/>
            </p:nvSpPr>
            <p:spPr bwMode="auto">
              <a:xfrm>
                <a:off x="2427" y="157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5" name="Rectangle 62"/>
              <p:cNvSpPr>
                <a:spLocks noChangeArrowheads="1"/>
              </p:cNvSpPr>
              <p:nvPr/>
            </p:nvSpPr>
            <p:spPr bwMode="auto">
              <a:xfrm>
                <a:off x="3152" y="152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6" name="Rectangle 63"/>
              <p:cNvSpPr>
                <a:spLocks noChangeArrowheads="1"/>
              </p:cNvSpPr>
              <p:nvPr/>
            </p:nvSpPr>
            <p:spPr bwMode="auto">
              <a:xfrm>
                <a:off x="3061"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87" name="Rectangle 64"/>
              <p:cNvSpPr>
                <a:spLocks noChangeArrowheads="1"/>
              </p:cNvSpPr>
              <p:nvPr/>
            </p:nvSpPr>
            <p:spPr bwMode="auto">
              <a:xfrm>
                <a:off x="3289" y="157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grpSp>
        <p:grpSp>
          <p:nvGrpSpPr>
            <p:cNvPr id="8" name="Group 65"/>
            <p:cNvGrpSpPr>
              <a:grpSpLocks/>
            </p:cNvGrpSpPr>
            <p:nvPr/>
          </p:nvGrpSpPr>
          <p:grpSpPr bwMode="auto">
            <a:xfrm>
              <a:off x="975" y="1298"/>
              <a:ext cx="2223" cy="319"/>
              <a:chOff x="1201" y="1479"/>
              <a:chExt cx="2223" cy="319"/>
            </a:xfrm>
          </p:grpSpPr>
          <p:sp>
            <p:nvSpPr>
              <p:cNvPr id="52" name="Rectangle 66"/>
              <p:cNvSpPr>
                <a:spLocks noChangeArrowheads="1"/>
              </p:cNvSpPr>
              <p:nvPr/>
            </p:nvSpPr>
            <p:spPr bwMode="auto">
              <a:xfrm>
                <a:off x="1428" y="1662"/>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3" name="Rectangle 67"/>
              <p:cNvSpPr>
                <a:spLocks noChangeArrowheads="1"/>
              </p:cNvSpPr>
              <p:nvPr/>
            </p:nvSpPr>
            <p:spPr bwMode="auto">
              <a:xfrm>
                <a:off x="1610" y="1662"/>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4" name="Rectangle 68"/>
              <p:cNvSpPr>
                <a:spLocks noChangeArrowheads="1"/>
              </p:cNvSpPr>
              <p:nvPr/>
            </p:nvSpPr>
            <p:spPr bwMode="auto">
              <a:xfrm>
                <a:off x="1201" y="148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5" name="Rectangle 69"/>
              <p:cNvSpPr>
                <a:spLocks noChangeArrowheads="1"/>
              </p:cNvSpPr>
              <p:nvPr/>
            </p:nvSpPr>
            <p:spPr bwMode="auto">
              <a:xfrm>
                <a:off x="2063" y="1480"/>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6" name="Rectangle 70"/>
              <p:cNvSpPr>
                <a:spLocks noChangeArrowheads="1"/>
              </p:cNvSpPr>
              <p:nvPr/>
            </p:nvSpPr>
            <p:spPr bwMode="auto">
              <a:xfrm>
                <a:off x="2199" y="1616"/>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7" name="Rectangle 71"/>
              <p:cNvSpPr>
                <a:spLocks noChangeArrowheads="1"/>
              </p:cNvSpPr>
              <p:nvPr/>
            </p:nvSpPr>
            <p:spPr bwMode="auto">
              <a:xfrm>
                <a:off x="1791" y="1707"/>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8" name="Rectangle 72"/>
              <p:cNvSpPr>
                <a:spLocks noChangeArrowheads="1"/>
              </p:cNvSpPr>
              <p:nvPr/>
            </p:nvSpPr>
            <p:spPr bwMode="auto">
              <a:xfrm>
                <a:off x="2426"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59" name="Rectangle 73"/>
              <p:cNvSpPr>
                <a:spLocks noChangeArrowheads="1"/>
              </p:cNvSpPr>
              <p:nvPr/>
            </p:nvSpPr>
            <p:spPr bwMode="auto">
              <a:xfrm>
                <a:off x="2835" y="152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0" name="Rectangle 74"/>
              <p:cNvSpPr>
                <a:spLocks noChangeArrowheads="1"/>
              </p:cNvSpPr>
              <p:nvPr/>
            </p:nvSpPr>
            <p:spPr bwMode="auto">
              <a:xfrm>
                <a:off x="2653" y="1615"/>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1" name="Rectangle 75"/>
              <p:cNvSpPr>
                <a:spLocks noChangeArrowheads="1"/>
              </p:cNvSpPr>
              <p:nvPr/>
            </p:nvSpPr>
            <p:spPr bwMode="auto">
              <a:xfrm>
                <a:off x="3288"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2" name="Rectangle 76"/>
              <p:cNvSpPr>
                <a:spLocks noChangeArrowheads="1"/>
              </p:cNvSpPr>
              <p:nvPr/>
            </p:nvSpPr>
            <p:spPr bwMode="auto">
              <a:xfrm>
                <a:off x="3061" y="1661"/>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sp>
            <p:nvSpPr>
              <p:cNvPr id="63" name="Rectangle 77"/>
              <p:cNvSpPr>
                <a:spLocks noChangeArrowheads="1"/>
              </p:cNvSpPr>
              <p:nvPr/>
            </p:nvSpPr>
            <p:spPr bwMode="auto">
              <a:xfrm>
                <a:off x="3153" y="1479"/>
                <a:ext cx="136" cy="91"/>
              </a:xfrm>
              <a:prstGeom prst="rect">
                <a:avLst/>
              </a:prstGeom>
              <a:solidFill>
                <a:schemeClr val="bg2"/>
              </a:solidFill>
              <a:ln w="9525">
                <a:noFill/>
                <a:miter lim="800000"/>
                <a:headEnd/>
                <a:tailEnd/>
              </a:ln>
              <a:effectLst/>
            </p:spPr>
            <p:txBody>
              <a:bodyPr wrap="none" anchor="ctr"/>
              <a:lstStyle/>
              <a:p>
                <a:endParaRPr lang="en-GB">
                  <a:solidFill>
                    <a:schemeClr val="accent3">
                      <a:lumMod val="60000"/>
                      <a:lumOff val="40000"/>
                    </a:schemeClr>
                  </a:solidFill>
                </a:endParaRPr>
              </a:p>
            </p:txBody>
          </p:sp>
        </p:grpSp>
      </p:grpSp>
      <p:sp>
        <p:nvSpPr>
          <p:cNvPr id="97" name="Oval 78"/>
          <p:cNvSpPr>
            <a:spLocks noChangeArrowheads="1"/>
          </p:cNvSpPr>
          <p:nvPr/>
        </p:nvSpPr>
        <p:spPr bwMode="auto">
          <a:xfrm>
            <a:off x="3887788" y="3943350"/>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98" name="Oval 79"/>
          <p:cNvSpPr>
            <a:spLocks noChangeArrowheads="1"/>
          </p:cNvSpPr>
          <p:nvPr/>
        </p:nvSpPr>
        <p:spPr bwMode="auto">
          <a:xfrm>
            <a:off x="4103688" y="4159250"/>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99" name="Oval 80"/>
          <p:cNvSpPr>
            <a:spLocks noChangeArrowheads="1"/>
          </p:cNvSpPr>
          <p:nvPr/>
        </p:nvSpPr>
        <p:spPr bwMode="auto">
          <a:xfrm>
            <a:off x="4392613" y="3871913"/>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00" name="Oval 81"/>
          <p:cNvSpPr>
            <a:spLocks noChangeArrowheads="1"/>
          </p:cNvSpPr>
          <p:nvPr/>
        </p:nvSpPr>
        <p:spPr bwMode="auto">
          <a:xfrm>
            <a:off x="4608513" y="4087813"/>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01" name="Oval 82"/>
          <p:cNvSpPr>
            <a:spLocks noChangeArrowheads="1"/>
          </p:cNvSpPr>
          <p:nvPr/>
        </p:nvSpPr>
        <p:spPr bwMode="auto">
          <a:xfrm>
            <a:off x="4716463" y="37163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02" name="Oval 83"/>
          <p:cNvSpPr>
            <a:spLocks noChangeArrowheads="1"/>
          </p:cNvSpPr>
          <p:nvPr/>
        </p:nvSpPr>
        <p:spPr bwMode="auto">
          <a:xfrm>
            <a:off x="5148263" y="41481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03" name="Oval 84"/>
          <p:cNvSpPr>
            <a:spLocks noChangeArrowheads="1"/>
          </p:cNvSpPr>
          <p:nvPr/>
        </p:nvSpPr>
        <p:spPr bwMode="auto">
          <a:xfrm>
            <a:off x="5292725" y="37163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04" name="Oval 85"/>
          <p:cNvSpPr>
            <a:spLocks noChangeArrowheads="1"/>
          </p:cNvSpPr>
          <p:nvPr/>
        </p:nvSpPr>
        <p:spPr bwMode="auto">
          <a:xfrm>
            <a:off x="5724525" y="41481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grpSp>
        <p:nvGrpSpPr>
          <p:cNvPr id="9" name="Group 86"/>
          <p:cNvGrpSpPr>
            <a:grpSpLocks/>
          </p:cNvGrpSpPr>
          <p:nvPr/>
        </p:nvGrpSpPr>
        <p:grpSpPr bwMode="auto">
          <a:xfrm>
            <a:off x="2160588" y="2781300"/>
            <a:ext cx="4718050" cy="1933575"/>
            <a:chOff x="1361" y="1752"/>
            <a:chExt cx="2972" cy="1218"/>
          </a:xfrm>
        </p:grpSpPr>
        <p:sp>
          <p:nvSpPr>
            <p:cNvPr id="106" name="Freeform 87"/>
            <p:cNvSpPr>
              <a:spLocks/>
            </p:cNvSpPr>
            <p:nvPr/>
          </p:nvSpPr>
          <p:spPr bwMode="auto">
            <a:xfrm>
              <a:off x="1588" y="1759"/>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07" name="Freeform 88"/>
            <p:cNvSpPr>
              <a:spLocks/>
            </p:cNvSpPr>
            <p:nvPr/>
          </p:nvSpPr>
          <p:spPr bwMode="auto">
            <a:xfrm>
              <a:off x="1361" y="1804"/>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08" name="Freeform 89"/>
            <p:cNvSpPr>
              <a:spLocks/>
            </p:cNvSpPr>
            <p:nvPr/>
          </p:nvSpPr>
          <p:spPr bwMode="auto">
            <a:xfrm>
              <a:off x="2064" y="1856"/>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09" name="Freeform 90"/>
            <p:cNvSpPr>
              <a:spLocks/>
            </p:cNvSpPr>
            <p:nvPr/>
          </p:nvSpPr>
          <p:spPr bwMode="auto">
            <a:xfrm>
              <a:off x="2609" y="1752"/>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10" name="Freeform 91"/>
            <p:cNvSpPr>
              <a:spLocks/>
            </p:cNvSpPr>
            <p:nvPr/>
          </p:nvSpPr>
          <p:spPr bwMode="auto">
            <a:xfrm>
              <a:off x="2382" y="1797"/>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11" name="Freeform 92"/>
            <p:cNvSpPr>
              <a:spLocks/>
            </p:cNvSpPr>
            <p:nvPr/>
          </p:nvSpPr>
          <p:spPr bwMode="auto">
            <a:xfrm>
              <a:off x="3085" y="1849"/>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grpSp>
      <p:sp>
        <p:nvSpPr>
          <p:cNvPr id="112" name="Text Box 93"/>
          <p:cNvSpPr txBox="1">
            <a:spLocks noChangeArrowheads="1"/>
          </p:cNvSpPr>
          <p:nvPr/>
        </p:nvSpPr>
        <p:spPr bwMode="auto">
          <a:xfrm>
            <a:off x="6011863" y="1844675"/>
            <a:ext cx="2680286" cy="1015663"/>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Acid washing / rinsing</a:t>
            </a:r>
          </a:p>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Removes smear layer</a:t>
            </a:r>
          </a:p>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Dissolves HA</a:t>
            </a:r>
            <a:endParaRPr lang="en-US" sz="2000" b="1" dirty="0">
              <a:solidFill>
                <a:srgbClr val="FF0000"/>
              </a:solidFill>
              <a:effectLst>
                <a:outerShdw blurRad="38100" dist="38100" dir="2700000" algn="tl">
                  <a:srgbClr val="000000">
                    <a:alpha val="43137"/>
                  </a:srgbClr>
                </a:outerShdw>
              </a:effectLst>
              <a:cs typeface="Vijaya" pitchFamily="34" charset="0"/>
            </a:endParaRPr>
          </a:p>
        </p:txBody>
      </p:sp>
      <p:sp>
        <p:nvSpPr>
          <p:cNvPr id="113" name="Text Box 94"/>
          <p:cNvSpPr txBox="1">
            <a:spLocks noChangeArrowheads="1"/>
          </p:cNvSpPr>
          <p:nvPr/>
        </p:nvSpPr>
        <p:spPr bwMode="auto">
          <a:xfrm>
            <a:off x="1116013" y="4868863"/>
            <a:ext cx="3264740" cy="707886"/>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Drying shrinks remaining</a:t>
            </a:r>
          </a:p>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Collagen polymer molecules</a:t>
            </a:r>
            <a:endParaRPr lang="en-US" sz="2000" b="1" dirty="0">
              <a:solidFill>
                <a:srgbClr val="FF0000"/>
              </a:solidFill>
              <a:effectLst>
                <a:outerShdw blurRad="38100" dist="38100" dir="2700000" algn="tl">
                  <a:srgbClr val="000000">
                    <a:alpha val="43137"/>
                  </a:srgbClr>
                </a:outerShdw>
              </a:effectLst>
              <a:cs typeface="Vijaya" pitchFamily="34" charset="0"/>
            </a:endParaRPr>
          </a:p>
        </p:txBody>
      </p:sp>
      <p:sp>
        <p:nvSpPr>
          <p:cNvPr id="114" name="Text Box 95"/>
          <p:cNvSpPr txBox="1">
            <a:spLocks noChangeArrowheads="1"/>
          </p:cNvSpPr>
          <p:nvPr/>
        </p:nvSpPr>
        <p:spPr bwMode="auto">
          <a:xfrm>
            <a:off x="6248400" y="5181600"/>
            <a:ext cx="2653290" cy="707886"/>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Rehydration / priming</a:t>
            </a:r>
          </a:p>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Vijaya" pitchFamily="34" charset="0"/>
              </a:rPr>
              <a:t>Swells collagen</a:t>
            </a:r>
            <a:endParaRPr lang="en-US" sz="2000" b="1" dirty="0">
              <a:solidFill>
                <a:srgbClr val="FF0000"/>
              </a:solidFill>
              <a:effectLst>
                <a:outerShdw blurRad="38100" dist="38100" dir="2700000" algn="tl">
                  <a:srgbClr val="000000">
                    <a:alpha val="43137"/>
                  </a:srgbClr>
                </a:outerShdw>
              </a:effectLst>
              <a:cs typeface="Vijay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3" fill="hold" nodeType="clickEffect">
                                  <p:stCondLst>
                                    <p:cond delay="0"/>
                                  </p:stCondLst>
                                  <p:childTnLst>
                                    <p:anim calcmode="lin" valueType="num">
                                      <p:cBhvr additive="base">
                                        <p:cTn id="10" dur="1000"/>
                                        <p:tgtEl>
                                          <p:spTgt spid="5"/>
                                        </p:tgtEl>
                                        <p:attrNameLst>
                                          <p:attrName>ppt_x</p:attrName>
                                        </p:attrNameLst>
                                      </p:cBhvr>
                                      <p:tavLst>
                                        <p:tav tm="0">
                                          <p:val>
                                            <p:strVal val="ppt_x"/>
                                          </p:val>
                                        </p:tav>
                                        <p:tav tm="100000">
                                          <p:val>
                                            <p:strVal val="1+ppt_w/2"/>
                                          </p:val>
                                        </p:tav>
                                      </p:tavLst>
                                    </p:anim>
                                    <p:anim calcmode="lin" valueType="num">
                                      <p:cBhvr additive="base">
                                        <p:cTn id="11" dur="1000"/>
                                        <p:tgtEl>
                                          <p:spTgt spid="5"/>
                                        </p:tgtEl>
                                        <p:attrNameLst>
                                          <p:attrName>ppt_y</p:attrName>
                                        </p:attrNameLst>
                                      </p:cBhvr>
                                      <p:tavLst>
                                        <p:tav tm="0">
                                          <p:val>
                                            <p:strVal val="ppt_y"/>
                                          </p:val>
                                        </p:tav>
                                        <p:tav tm="100000">
                                          <p:val>
                                            <p:strVal val="0-ppt_h/2"/>
                                          </p:val>
                                        </p:tav>
                                      </p:tavLst>
                                    </p:anim>
                                    <p:set>
                                      <p:cBhvr>
                                        <p:cTn id="12" dur="1" fill="hold">
                                          <p:stCondLst>
                                            <p:cond delay="9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3"/>
                                        </p:tgtEl>
                                        <p:attrNameLst>
                                          <p:attrName>style.visibility</p:attrName>
                                        </p:attrNameLst>
                                      </p:cBhvr>
                                      <p:to>
                                        <p:strVal val="visible"/>
                                      </p:to>
                                    </p:set>
                                  </p:childTnLst>
                                </p:cTn>
                              </p:par>
                              <p:par>
                                <p:cTn id="22" presetID="6" presetClass="emph" presetSubtype="0" fill="hold" nodeType="withEffect">
                                  <p:stCondLst>
                                    <p:cond delay="0"/>
                                  </p:stCondLst>
                                  <p:childTnLst>
                                    <p:animScale>
                                      <p:cBhvr>
                                        <p:cTn id="23" dur="2000" fill="hold"/>
                                        <p:tgtEl>
                                          <p:spTgt spid="9"/>
                                        </p:tgtEl>
                                      </p:cBhvr>
                                      <p:by x="50000" y="50000"/>
                                    </p:animScale>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2000" fill="hold"/>
                                        <p:tgtEl>
                                          <p:spTgt spid="9"/>
                                        </p:tgtEl>
                                      </p:cBhvr>
                                      <p:by x="150000" y="150000"/>
                                    </p:animScale>
                                  </p:childTnLst>
                                </p:cTn>
                              </p:par>
                              <p:par>
                                <p:cTn id="28" presetID="1" presetClass="entr" presetSubtype="0" fill="hold" grpId="0" nodeType="withEffect">
                                  <p:stCondLst>
                                    <p:cond delay="0"/>
                                  </p:stCondLst>
                                  <p:childTnLst>
                                    <p:set>
                                      <p:cBhvr>
                                        <p:cTn id="29"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r>
              <a:rPr lang="en-US" sz="3200" b="1" u="sng" dirty="0" smtClean="0">
                <a:solidFill>
                  <a:srgbClr val="993366"/>
                </a:solidFill>
              </a:rPr>
              <a:t>MECHANISM OF BONDING</a:t>
            </a:r>
            <a:endParaRPr lang="en-US" sz="3200" b="1" u="sng" dirty="0">
              <a:solidFill>
                <a:srgbClr val="9933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45</a:t>
            </a:fld>
            <a:endParaRPr lang="en-US"/>
          </a:p>
        </p:txBody>
      </p:sp>
      <p:sp>
        <p:nvSpPr>
          <p:cNvPr id="105" name="Oval 2" descr="Water droplets"/>
          <p:cNvSpPr>
            <a:spLocks noChangeArrowheads="1"/>
          </p:cNvSpPr>
          <p:nvPr/>
        </p:nvSpPr>
        <p:spPr bwMode="auto">
          <a:xfrm>
            <a:off x="3276600" y="2420938"/>
            <a:ext cx="2160588" cy="1441450"/>
          </a:xfrm>
          <a:prstGeom prst="ellipse">
            <a:avLst/>
          </a:prstGeom>
          <a:blipFill dpi="0" rotWithShape="1">
            <a:blip r:embed="rId2" cstate="print"/>
            <a:srcRect/>
            <a:tile tx="0" ty="0" sx="100000" sy="100000" flip="none" algn="tl"/>
          </a:blipFill>
          <a:ln w="9525">
            <a:solidFill>
              <a:schemeClr val="accent2"/>
            </a:solidFill>
            <a:round/>
            <a:headEnd/>
            <a:tailEnd/>
          </a:ln>
          <a:effectLst/>
        </p:spPr>
        <p:txBody>
          <a:bodyPr wrap="none" anchor="ctr"/>
          <a:lstStyle/>
          <a:p>
            <a:endParaRPr lang="en-GB"/>
          </a:p>
        </p:txBody>
      </p:sp>
      <p:sp>
        <p:nvSpPr>
          <p:cNvPr id="115" name="Oval 3"/>
          <p:cNvSpPr>
            <a:spLocks noChangeArrowheads="1"/>
          </p:cNvSpPr>
          <p:nvPr/>
        </p:nvSpPr>
        <p:spPr bwMode="auto">
          <a:xfrm>
            <a:off x="3887788" y="3943350"/>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6" name="Oval 4"/>
          <p:cNvSpPr>
            <a:spLocks noChangeArrowheads="1"/>
          </p:cNvSpPr>
          <p:nvPr/>
        </p:nvSpPr>
        <p:spPr bwMode="auto">
          <a:xfrm>
            <a:off x="4103688" y="4159250"/>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7" name="Oval 5"/>
          <p:cNvSpPr>
            <a:spLocks noChangeArrowheads="1"/>
          </p:cNvSpPr>
          <p:nvPr/>
        </p:nvSpPr>
        <p:spPr bwMode="auto">
          <a:xfrm>
            <a:off x="4392613" y="3871913"/>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8" name="Oval 6"/>
          <p:cNvSpPr>
            <a:spLocks noChangeArrowheads="1"/>
          </p:cNvSpPr>
          <p:nvPr/>
        </p:nvSpPr>
        <p:spPr bwMode="auto">
          <a:xfrm>
            <a:off x="4608513" y="4087813"/>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9" name="Oval 7"/>
          <p:cNvSpPr>
            <a:spLocks noChangeArrowheads="1"/>
          </p:cNvSpPr>
          <p:nvPr/>
        </p:nvSpPr>
        <p:spPr bwMode="auto">
          <a:xfrm>
            <a:off x="4716463" y="37163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20" name="Oval 8"/>
          <p:cNvSpPr>
            <a:spLocks noChangeArrowheads="1"/>
          </p:cNvSpPr>
          <p:nvPr/>
        </p:nvSpPr>
        <p:spPr bwMode="auto">
          <a:xfrm>
            <a:off x="5148263" y="41481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21" name="Oval 9"/>
          <p:cNvSpPr>
            <a:spLocks noChangeArrowheads="1"/>
          </p:cNvSpPr>
          <p:nvPr/>
        </p:nvSpPr>
        <p:spPr bwMode="auto">
          <a:xfrm>
            <a:off x="5292725" y="37163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22" name="Oval 10"/>
          <p:cNvSpPr>
            <a:spLocks noChangeArrowheads="1"/>
          </p:cNvSpPr>
          <p:nvPr/>
        </p:nvSpPr>
        <p:spPr bwMode="auto">
          <a:xfrm>
            <a:off x="5724525" y="4148138"/>
            <a:ext cx="288925" cy="288925"/>
          </a:xfrm>
          <a:prstGeom prst="ellipse">
            <a:avLst/>
          </a:prstGeom>
          <a:solidFill>
            <a:schemeClr val="accent1"/>
          </a:solidFill>
          <a:ln w="9525">
            <a:solidFill>
              <a:schemeClr val="tx1"/>
            </a:solidFill>
            <a:round/>
            <a:headEnd/>
            <a:tailEnd/>
          </a:ln>
          <a:effectLst/>
        </p:spPr>
        <p:txBody>
          <a:bodyPr wrap="none" anchor="ctr"/>
          <a:lstStyle/>
          <a:p>
            <a:endParaRPr lang="en-GB"/>
          </a:p>
        </p:txBody>
      </p:sp>
      <p:grpSp>
        <p:nvGrpSpPr>
          <p:cNvPr id="3" name="Group 11"/>
          <p:cNvGrpSpPr>
            <a:grpSpLocks/>
          </p:cNvGrpSpPr>
          <p:nvPr/>
        </p:nvGrpSpPr>
        <p:grpSpPr bwMode="auto">
          <a:xfrm>
            <a:off x="2160588" y="2636838"/>
            <a:ext cx="4716462" cy="2087562"/>
            <a:chOff x="1361" y="1752"/>
            <a:chExt cx="2972" cy="1218"/>
          </a:xfrm>
        </p:grpSpPr>
        <p:sp>
          <p:nvSpPr>
            <p:cNvPr id="124" name="Freeform 12"/>
            <p:cNvSpPr>
              <a:spLocks/>
            </p:cNvSpPr>
            <p:nvPr/>
          </p:nvSpPr>
          <p:spPr bwMode="auto">
            <a:xfrm>
              <a:off x="1588" y="1759"/>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25" name="Freeform 13"/>
            <p:cNvSpPr>
              <a:spLocks/>
            </p:cNvSpPr>
            <p:nvPr/>
          </p:nvSpPr>
          <p:spPr bwMode="auto">
            <a:xfrm>
              <a:off x="1361" y="1804"/>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26" name="Freeform 14"/>
            <p:cNvSpPr>
              <a:spLocks/>
            </p:cNvSpPr>
            <p:nvPr/>
          </p:nvSpPr>
          <p:spPr bwMode="auto">
            <a:xfrm>
              <a:off x="2064" y="1856"/>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27" name="Freeform 15"/>
            <p:cNvSpPr>
              <a:spLocks/>
            </p:cNvSpPr>
            <p:nvPr/>
          </p:nvSpPr>
          <p:spPr bwMode="auto">
            <a:xfrm>
              <a:off x="2609" y="1752"/>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28" name="Freeform 16"/>
            <p:cNvSpPr>
              <a:spLocks/>
            </p:cNvSpPr>
            <p:nvPr/>
          </p:nvSpPr>
          <p:spPr bwMode="auto">
            <a:xfrm>
              <a:off x="2382" y="1797"/>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sp>
          <p:nvSpPr>
            <p:cNvPr id="129" name="Freeform 17"/>
            <p:cNvSpPr>
              <a:spLocks/>
            </p:cNvSpPr>
            <p:nvPr/>
          </p:nvSpPr>
          <p:spPr bwMode="auto">
            <a:xfrm>
              <a:off x="3085" y="1849"/>
              <a:ext cx="1248" cy="1114"/>
            </a:xfrm>
            <a:custGeom>
              <a:avLst/>
              <a:gdLst/>
              <a:ahLst/>
              <a:cxnLst>
                <a:cxn ang="0">
                  <a:pos x="206" y="15"/>
                </a:cxn>
                <a:cxn ang="0">
                  <a:pos x="14" y="111"/>
                </a:cxn>
                <a:cxn ang="0">
                  <a:pos x="69" y="193"/>
                </a:cxn>
                <a:cxn ang="0">
                  <a:pos x="83" y="234"/>
                </a:cxn>
                <a:cxn ang="0">
                  <a:pos x="220" y="276"/>
                </a:cxn>
                <a:cxn ang="0">
                  <a:pos x="316" y="248"/>
                </a:cxn>
                <a:cxn ang="0">
                  <a:pos x="398" y="193"/>
                </a:cxn>
                <a:cxn ang="0">
                  <a:pos x="576" y="207"/>
                </a:cxn>
                <a:cxn ang="0">
                  <a:pos x="563" y="248"/>
                </a:cxn>
                <a:cxn ang="0">
                  <a:pos x="426" y="303"/>
                </a:cxn>
                <a:cxn ang="0">
                  <a:pos x="371" y="358"/>
                </a:cxn>
                <a:cxn ang="0">
                  <a:pos x="343" y="385"/>
                </a:cxn>
                <a:cxn ang="0">
                  <a:pos x="343" y="509"/>
                </a:cxn>
                <a:cxn ang="0">
                  <a:pos x="467" y="564"/>
                </a:cxn>
                <a:cxn ang="0">
                  <a:pos x="508" y="577"/>
                </a:cxn>
                <a:cxn ang="0">
                  <a:pos x="672" y="714"/>
                </a:cxn>
                <a:cxn ang="0">
                  <a:pos x="851" y="632"/>
                </a:cxn>
                <a:cxn ang="0">
                  <a:pos x="947" y="646"/>
                </a:cxn>
                <a:cxn ang="0">
                  <a:pos x="988" y="728"/>
                </a:cxn>
                <a:cxn ang="0">
                  <a:pos x="1015" y="756"/>
                </a:cxn>
                <a:cxn ang="0">
                  <a:pos x="974" y="893"/>
                </a:cxn>
                <a:cxn ang="0">
                  <a:pos x="892" y="920"/>
                </a:cxn>
                <a:cxn ang="0">
                  <a:pos x="851" y="934"/>
                </a:cxn>
                <a:cxn ang="0">
                  <a:pos x="933" y="1112"/>
                </a:cxn>
                <a:cxn ang="0">
                  <a:pos x="1070" y="1098"/>
                </a:cxn>
                <a:cxn ang="0">
                  <a:pos x="1084" y="1057"/>
                </a:cxn>
                <a:cxn ang="0">
                  <a:pos x="1248" y="1016"/>
                </a:cxn>
              </a:cxnLst>
              <a:rect l="0" t="0" r="r" b="b"/>
              <a:pathLst>
                <a:path w="1248" h="1114">
                  <a:moveTo>
                    <a:pt x="206" y="15"/>
                  </a:moveTo>
                  <a:cubicBezTo>
                    <a:pt x="63" y="28"/>
                    <a:pt x="52" y="0"/>
                    <a:pt x="14" y="111"/>
                  </a:cubicBezTo>
                  <a:cubicBezTo>
                    <a:pt x="46" y="237"/>
                    <a:pt x="0" y="108"/>
                    <a:pt x="69" y="193"/>
                  </a:cubicBezTo>
                  <a:cubicBezTo>
                    <a:pt x="78" y="204"/>
                    <a:pt x="71" y="226"/>
                    <a:pt x="83" y="234"/>
                  </a:cubicBezTo>
                  <a:cubicBezTo>
                    <a:pt x="102" y="247"/>
                    <a:pt x="190" y="268"/>
                    <a:pt x="220" y="276"/>
                  </a:cubicBezTo>
                  <a:cubicBezTo>
                    <a:pt x="228" y="274"/>
                    <a:pt x="304" y="256"/>
                    <a:pt x="316" y="248"/>
                  </a:cubicBezTo>
                  <a:cubicBezTo>
                    <a:pt x="418" y="179"/>
                    <a:pt x="300" y="226"/>
                    <a:pt x="398" y="193"/>
                  </a:cubicBezTo>
                  <a:cubicBezTo>
                    <a:pt x="457" y="198"/>
                    <a:pt x="520" y="188"/>
                    <a:pt x="576" y="207"/>
                  </a:cubicBezTo>
                  <a:cubicBezTo>
                    <a:pt x="590" y="212"/>
                    <a:pt x="570" y="236"/>
                    <a:pt x="563" y="248"/>
                  </a:cubicBezTo>
                  <a:cubicBezTo>
                    <a:pt x="538" y="290"/>
                    <a:pt x="426" y="303"/>
                    <a:pt x="426" y="303"/>
                  </a:cubicBezTo>
                  <a:cubicBezTo>
                    <a:pt x="408" y="321"/>
                    <a:pt x="389" y="340"/>
                    <a:pt x="371" y="358"/>
                  </a:cubicBezTo>
                  <a:cubicBezTo>
                    <a:pt x="362" y="367"/>
                    <a:pt x="343" y="385"/>
                    <a:pt x="343" y="385"/>
                  </a:cubicBezTo>
                  <a:cubicBezTo>
                    <a:pt x="328" y="432"/>
                    <a:pt x="315" y="452"/>
                    <a:pt x="343" y="509"/>
                  </a:cubicBezTo>
                  <a:cubicBezTo>
                    <a:pt x="355" y="534"/>
                    <a:pt x="463" y="563"/>
                    <a:pt x="467" y="564"/>
                  </a:cubicBezTo>
                  <a:cubicBezTo>
                    <a:pt x="481" y="569"/>
                    <a:pt x="508" y="577"/>
                    <a:pt x="508" y="577"/>
                  </a:cubicBezTo>
                  <a:cubicBezTo>
                    <a:pt x="547" y="637"/>
                    <a:pt x="604" y="692"/>
                    <a:pt x="672" y="714"/>
                  </a:cubicBezTo>
                  <a:cubicBezTo>
                    <a:pt x="733" y="655"/>
                    <a:pt x="774" y="658"/>
                    <a:pt x="851" y="632"/>
                  </a:cubicBezTo>
                  <a:cubicBezTo>
                    <a:pt x="883" y="637"/>
                    <a:pt x="917" y="633"/>
                    <a:pt x="947" y="646"/>
                  </a:cubicBezTo>
                  <a:cubicBezTo>
                    <a:pt x="974" y="658"/>
                    <a:pt x="976" y="708"/>
                    <a:pt x="988" y="728"/>
                  </a:cubicBezTo>
                  <a:cubicBezTo>
                    <a:pt x="995" y="739"/>
                    <a:pt x="1006" y="747"/>
                    <a:pt x="1015" y="756"/>
                  </a:cubicBezTo>
                  <a:cubicBezTo>
                    <a:pt x="1034" y="812"/>
                    <a:pt x="1037" y="865"/>
                    <a:pt x="974" y="893"/>
                  </a:cubicBezTo>
                  <a:cubicBezTo>
                    <a:pt x="948" y="905"/>
                    <a:pt x="919" y="911"/>
                    <a:pt x="892" y="920"/>
                  </a:cubicBezTo>
                  <a:cubicBezTo>
                    <a:pt x="878" y="925"/>
                    <a:pt x="851" y="934"/>
                    <a:pt x="851" y="934"/>
                  </a:cubicBezTo>
                  <a:cubicBezTo>
                    <a:pt x="864" y="1058"/>
                    <a:pt x="847" y="1056"/>
                    <a:pt x="933" y="1112"/>
                  </a:cubicBezTo>
                  <a:cubicBezTo>
                    <a:pt x="979" y="1107"/>
                    <a:pt x="1027" y="1114"/>
                    <a:pt x="1070" y="1098"/>
                  </a:cubicBezTo>
                  <a:cubicBezTo>
                    <a:pt x="1084" y="1093"/>
                    <a:pt x="1075" y="1068"/>
                    <a:pt x="1084" y="1057"/>
                  </a:cubicBezTo>
                  <a:cubicBezTo>
                    <a:pt x="1123" y="1009"/>
                    <a:pt x="1196" y="1016"/>
                    <a:pt x="1248" y="1016"/>
                  </a:cubicBezTo>
                </a:path>
              </a:pathLst>
            </a:custGeom>
            <a:noFill/>
            <a:ln w="76200" cmpd="sng">
              <a:solidFill>
                <a:schemeClr val="tx1"/>
              </a:solidFill>
              <a:round/>
              <a:headEnd/>
              <a:tailEnd/>
            </a:ln>
            <a:effectLst/>
          </p:spPr>
          <p:txBody>
            <a:bodyPr/>
            <a:lstStyle/>
            <a:p>
              <a:endParaRPr lang="en-GB"/>
            </a:p>
          </p:txBody>
        </p:sp>
      </p:grpSp>
      <p:sp>
        <p:nvSpPr>
          <p:cNvPr id="130" name="Text Box 18"/>
          <p:cNvSpPr txBox="1">
            <a:spLocks noChangeArrowheads="1"/>
          </p:cNvSpPr>
          <p:nvPr/>
        </p:nvSpPr>
        <p:spPr bwMode="auto">
          <a:xfrm>
            <a:off x="3276600" y="5334000"/>
            <a:ext cx="3512500" cy="523220"/>
          </a:xfrm>
          <a:prstGeom prst="rect">
            <a:avLst/>
          </a:prstGeom>
          <a:noFill/>
          <a:ln w="9525">
            <a:solidFill>
              <a:schemeClr val="tx1"/>
            </a:solidFill>
            <a:miter lim="800000"/>
            <a:headEnd/>
            <a:tailEnd/>
          </a:ln>
          <a:effectLst/>
        </p:spPr>
        <p:txBody>
          <a:bodyPr wrap="none">
            <a:spAutoFit/>
          </a:bodyPr>
          <a:lstStyle/>
          <a:p>
            <a:pPr eaLnBrk="0" hangingPunct="0">
              <a:spcBef>
                <a:spcPct val="0"/>
              </a:spcBef>
              <a:buClrTx/>
              <a:buSzTx/>
              <a:buFontTx/>
              <a:buNone/>
            </a:pPr>
            <a:r>
              <a:rPr lang="en-GB" sz="2800" b="1" dirty="0">
                <a:solidFill>
                  <a:srgbClr val="FF0000"/>
                </a:solidFill>
                <a:effectLst>
                  <a:outerShdw blurRad="38100" dist="38100" dir="2700000" algn="tl">
                    <a:srgbClr val="000000">
                      <a:alpha val="43137"/>
                    </a:srgbClr>
                  </a:outerShdw>
                </a:effectLst>
                <a:cs typeface="Vijaya" pitchFamily="34" charset="0"/>
              </a:rPr>
              <a:t>Monomer penetration</a:t>
            </a:r>
          </a:p>
        </p:txBody>
      </p:sp>
      <p:grpSp>
        <p:nvGrpSpPr>
          <p:cNvPr id="5" name="Group 20"/>
          <p:cNvGrpSpPr>
            <a:grpSpLocks/>
          </p:cNvGrpSpPr>
          <p:nvPr/>
        </p:nvGrpSpPr>
        <p:grpSpPr bwMode="auto">
          <a:xfrm>
            <a:off x="3276600" y="2781300"/>
            <a:ext cx="1943100" cy="1009650"/>
            <a:chOff x="793" y="799"/>
            <a:chExt cx="1224" cy="636"/>
          </a:xfrm>
        </p:grpSpPr>
        <p:sp>
          <p:nvSpPr>
            <p:cNvPr id="132" name="Oval 21"/>
            <p:cNvSpPr>
              <a:spLocks noChangeArrowheads="1"/>
            </p:cNvSpPr>
            <p:nvPr/>
          </p:nvSpPr>
          <p:spPr bwMode="auto">
            <a:xfrm>
              <a:off x="793" y="845"/>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3" name="Oval 22"/>
            <p:cNvSpPr>
              <a:spLocks noChangeArrowheads="1"/>
            </p:cNvSpPr>
            <p:nvPr/>
          </p:nvSpPr>
          <p:spPr bwMode="auto">
            <a:xfrm>
              <a:off x="929" y="981"/>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4" name="Oval 23"/>
            <p:cNvSpPr>
              <a:spLocks noChangeArrowheads="1"/>
            </p:cNvSpPr>
            <p:nvPr/>
          </p:nvSpPr>
          <p:spPr bwMode="auto">
            <a:xfrm>
              <a:off x="1065" y="1117"/>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5" name="Oval 24"/>
            <p:cNvSpPr>
              <a:spLocks noChangeArrowheads="1"/>
            </p:cNvSpPr>
            <p:nvPr/>
          </p:nvSpPr>
          <p:spPr bwMode="auto">
            <a:xfrm>
              <a:off x="1201" y="1253"/>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6" name="Oval 25"/>
            <p:cNvSpPr>
              <a:spLocks noChangeArrowheads="1"/>
            </p:cNvSpPr>
            <p:nvPr/>
          </p:nvSpPr>
          <p:spPr bwMode="auto">
            <a:xfrm>
              <a:off x="1337" y="1389"/>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7" name="Oval 26"/>
            <p:cNvSpPr>
              <a:spLocks noChangeArrowheads="1"/>
            </p:cNvSpPr>
            <p:nvPr/>
          </p:nvSpPr>
          <p:spPr bwMode="auto">
            <a:xfrm>
              <a:off x="1020" y="799"/>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8" name="Oval 27"/>
            <p:cNvSpPr>
              <a:spLocks noChangeArrowheads="1"/>
            </p:cNvSpPr>
            <p:nvPr/>
          </p:nvSpPr>
          <p:spPr bwMode="auto">
            <a:xfrm>
              <a:off x="1156" y="935"/>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39" name="Oval 28"/>
            <p:cNvSpPr>
              <a:spLocks noChangeArrowheads="1"/>
            </p:cNvSpPr>
            <p:nvPr/>
          </p:nvSpPr>
          <p:spPr bwMode="auto">
            <a:xfrm>
              <a:off x="1292" y="1071"/>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0" name="Oval 29"/>
            <p:cNvSpPr>
              <a:spLocks noChangeArrowheads="1"/>
            </p:cNvSpPr>
            <p:nvPr/>
          </p:nvSpPr>
          <p:spPr bwMode="auto">
            <a:xfrm>
              <a:off x="1428" y="1207"/>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1" name="Oval 30"/>
            <p:cNvSpPr>
              <a:spLocks noChangeArrowheads="1"/>
            </p:cNvSpPr>
            <p:nvPr/>
          </p:nvSpPr>
          <p:spPr bwMode="auto">
            <a:xfrm>
              <a:off x="1247" y="799"/>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2" name="Oval 31"/>
            <p:cNvSpPr>
              <a:spLocks noChangeArrowheads="1"/>
            </p:cNvSpPr>
            <p:nvPr/>
          </p:nvSpPr>
          <p:spPr bwMode="auto">
            <a:xfrm>
              <a:off x="1564" y="1343"/>
              <a:ext cx="46"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3" name="Oval 32"/>
            <p:cNvSpPr>
              <a:spLocks noChangeArrowheads="1"/>
            </p:cNvSpPr>
            <p:nvPr/>
          </p:nvSpPr>
          <p:spPr bwMode="auto">
            <a:xfrm>
              <a:off x="1383" y="935"/>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4" name="Oval 33"/>
            <p:cNvSpPr>
              <a:spLocks noChangeArrowheads="1"/>
            </p:cNvSpPr>
            <p:nvPr/>
          </p:nvSpPr>
          <p:spPr bwMode="auto">
            <a:xfrm>
              <a:off x="1519" y="1071"/>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5" name="Oval 34"/>
            <p:cNvSpPr>
              <a:spLocks noChangeArrowheads="1"/>
            </p:cNvSpPr>
            <p:nvPr/>
          </p:nvSpPr>
          <p:spPr bwMode="auto">
            <a:xfrm>
              <a:off x="1655" y="1207"/>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6" name="Oval 35"/>
            <p:cNvSpPr>
              <a:spLocks noChangeArrowheads="1"/>
            </p:cNvSpPr>
            <p:nvPr/>
          </p:nvSpPr>
          <p:spPr bwMode="auto">
            <a:xfrm>
              <a:off x="1565" y="799"/>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7" name="Oval 36"/>
            <p:cNvSpPr>
              <a:spLocks noChangeArrowheads="1"/>
            </p:cNvSpPr>
            <p:nvPr/>
          </p:nvSpPr>
          <p:spPr bwMode="auto">
            <a:xfrm>
              <a:off x="1701" y="935"/>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8" name="Oval 37"/>
            <p:cNvSpPr>
              <a:spLocks noChangeArrowheads="1"/>
            </p:cNvSpPr>
            <p:nvPr/>
          </p:nvSpPr>
          <p:spPr bwMode="auto">
            <a:xfrm>
              <a:off x="1837" y="1071"/>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sp>
          <p:nvSpPr>
            <p:cNvPr id="149" name="Oval 38"/>
            <p:cNvSpPr>
              <a:spLocks noChangeArrowheads="1"/>
            </p:cNvSpPr>
            <p:nvPr/>
          </p:nvSpPr>
          <p:spPr bwMode="auto">
            <a:xfrm>
              <a:off x="1973" y="1207"/>
              <a:ext cx="44" cy="46"/>
            </a:xfrm>
            <a:prstGeom prst="ellipse">
              <a:avLst/>
            </a:prstGeom>
            <a:solidFill>
              <a:schemeClr val="hlink"/>
            </a:solidFill>
            <a:ln w="9525">
              <a:solidFill>
                <a:schemeClr val="hlink"/>
              </a:solidFill>
              <a:round/>
              <a:headEnd/>
              <a:tailEnd/>
            </a:ln>
            <a:effectLst/>
          </p:spPr>
          <p:txBody>
            <a:bodyPr wrap="none" anchor="ctr"/>
            <a:lstStyle/>
            <a:p>
              <a:pPr algn="ctr" eaLnBrk="0" hangingPunct="0">
                <a:spcBef>
                  <a:spcPct val="0"/>
                </a:spcBef>
                <a:buClrTx/>
                <a:buSzTx/>
                <a:buFontTx/>
                <a:buNone/>
              </a:pPr>
              <a:endParaRPr lang="en-US" sz="2400" b="0">
                <a:solidFill>
                  <a:schemeClr val="hlink"/>
                </a:solidFill>
                <a:effectLst/>
                <a:latin typeface="Times" pitchFamily="18" charset="0"/>
              </a:endParaRPr>
            </a:p>
          </p:txBody>
        </p:sp>
      </p:grpSp>
      <p:sp>
        <p:nvSpPr>
          <p:cNvPr id="150" name="Freeform 39"/>
          <p:cNvSpPr>
            <a:spLocks/>
          </p:cNvSpPr>
          <p:nvPr/>
        </p:nvSpPr>
        <p:spPr bwMode="auto">
          <a:xfrm>
            <a:off x="3276600" y="2636838"/>
            <a:ext cx="1876425" cy="1190625"/>
          </a:xfrm>
          <a:custGeom>
            <a:avLst/>
            <a:gdLst/>
            <a:ahLst/>
            <a:cxnLst>
              <a:cxn ang="0">
                <a:pos x="1182" y="562"/>
              </a:cxn>
              <a:cxn ang="0">
                <a:pos x="834" y="495"/>
              </a:cxn>
              <a:cxn ang="0">
                <a:pos x="1008" y="442"/>
              </a:cxn>
              <a:cxn ang="0">
                <a:pos x="1062" y="361"/>
              </a:cxn>
              <a:cxn ang="0">
                <a:pos x="767" y="214"/>
              </a:cxn>
              <a:cxn ang="0">
                <a:pos x="780" y="147"/>
              </a:cxn>
              <a:cxn ang="0">
                <a:pos x="807" y="67"/>
              </a:cxn>
              <a:cxn ang="0">
                <a:pos x="660" y="26"/>
              </a:cxn>
              <a:cxn ang="0">
                <a:pos x="593" y="147"/>
              </a:cxn>
              <a:cxn ang="0">
                <a:pos x="513" y="281"/>
              </a:cxn>
              <a:cxn ang="0">
                <a:pos x="472" y="268"/>
              </a:cxn>
              <a:cxn ang="0">
                <a:pos x="446" y="120"/>
              </a:cxn>
              <a:cxn ang="0">
                <a:pos x="405" y="107"/>
              </a:cxn>
              <a:cxn ang="0">
                <a:pos x="231" y="134"/>
              </a:cxn>
              <a:cxn ang="0">
                <a:pos x="151" y="214"/>
              </a:cxn>
              <a:cxn ang="0">
                <a:pos x="164" y="268"/>
              </a:cxn>
              <a:cxn ang="0">
                <a:pos x="285" y="308"/>
              </a:cxn>
              <a:cxn ang="0">
                <a:pos x="405" y="294"/>
              </a:cxn>
              <a:cxn ang="0">
                <a:pos x="419" y="348"/>
              </a:cxn>
              <a:cxn ang="0">
                <a:pos x="526" y="388"/>
              </a:cxn>
              <a:cxn ang="0">
                <a:pos x="553" y="428"/>
              </a:cxn>
              <a:cxn ang="0">
                <a:pos x="566" y="522"/>
              </a:cxn>
              <a:cxn ang="0">
                <a:pos x="606" y="549"/>
              </a:cxn>
              <a:cxn ang="0">
                <a:pos x="740" y="495"/>
              </a:cxn>
              <a:cxn ang="0">
                <a:pos x="727" y="428"/>
              </a:cxn>
              <a:cxn ang="0">
                <a:pos x="767" y="468"/>
              </a:cxn>
              <a:cxn ang="0">
                <a:pos x="794" y="549"/>
              </a:cxn>
              <a:cxn ang="0">
                <a:pos x="807" y="589"/>
              </a:cxn>
              <a:cxn ang="0">
                <a:pos x="794" y="696"/>
              </a:cxn>
              <a:cxn ang="0">
                <a:pos x="660" y="683"/>
              </a:cxn>
              <a:cxn ang="0">
                <a:pos x="580" y="696"/>
              </a:cxn>
              <a:cxn ang="0">
                <a:pos x="499" y="723"/>
              </a:cxn>
              <a:cxn ang="0">
                <a:pos x="459" y="683"/>
              </a:cxn>
              <a:cxn ang="0">
                <a:pos x="432" y="576"/>
              </a:cxn>
              <a:cxn ang="0">
                <a:pos x="392" y="535"/>
              </a:cxn>
              <a:cxn ang="0">
                <a:pos x="312" y="482"/>
              </a:cxn>
              <a:cxn ang="0">
                <a:pos x="191" y="335"/>
              </a:cxn>
              <a:cxn ang="0">
                <a:pos x="111" y="308"/>
              </a:cxn>
              <a:cxn ang="0">
                <a:pos x="44" y="241"/>
              </a:cxn>
              <a:cxn ang="0">
                <a:pos x="4" y="201"/>
              </a:cxn>
            </a:cxnLst>
            <a:rect l="0" t="0" r="r" b="b"/>
            <a:pathLst>
              <a:path w="1182" h="750">
                <a:moveTo>
                  <a:pt x="1182" y="562"/>
                </a:moveTo>
                <a:cubicBezTo>
                  <a:pt x="1061" y="523"/>
                  <a:pt x="912" y="610"/>
                  <a:pt x="834" y="495"/>
                </a:cubicBezTo>
                <a:cubicBezTo>
                  <a:pt x="889" y="458"/>
                  <a:pt x="946" y="462"/>
                  <a:pt x="1008" y="442"/>
                </a:cubicBezTo>
                <a:cubicBezTo>
                  <a:pt x="1026" y="415"/>
                  <a:pt x="1073" y="392"/>
                  <a:pt x="1062" y="361"/>
                </a:cubicBezTo>
                <a:cubicBezTo>
                  <a:pt x="1021" y="243"/>
                  <a:pt x="873" y="249"/>
                  <a:pt x="767" y="214"/>
                </a:cubicBezTo>
                <a:cubicBezTo>
                  <a:pt x="771" y="192"/>
                  <a:pt x="774" y="169"/>
                  <a:pt x="780" y="147"/>
                </a:cubicBezTo>
                <a:cubicBezTo>
                  <a:pt x="787" y="120"/>
                  <a:pt x="807" y="67"/>
                  <a:pt x="807" y="67"/>
                </a:cubicBezTo>
                <a:cubicBezTo>
                  <a:pt x="708" y="0"/>
                  <a:pt x="759" y="7"/>
                  <a:pt x="660" y="26"/>
                </a:cubicBezTo>
                <a:cubicBezTo>
                  <a:pt x="633" y="67"/>
                  <a:pt x="620" y="107"/>
                  <a:pt x="593" y="147"/>
                </a:cubicBezTo>
                <a:cubicBezTo>
                  <a:pt x="579" y="305"/>
                  <a:pt x="628" y="309"/>
                  <a:pt x="513" y="281"/>
                </a:cubicBezTo>
                <a:cubicBezTo>
                  <a:pt x="499" y="278"/>
                  <a:pt x="486" y="272"/>
                  <a:pt x="472" y="268"/>
                </a:cubicBezTo>
                <a:cubicBezTo>
                  <a:pt x="460" y="219"/>
                  <a:pt x="469" y="165"/>
                  <a:pt x="446" y="120"/>
                </a:cubicBezTo>
                <a:cubicBezTo>
                  <a:pt x="440" y="107"/>
                  <a:pt x="419" y="111"/>
                  <a:pt x="405" y="107"/>
                </a:cubicBezTo>
                <a:cubicBezTo>
                  <a:pt x="347" y="113"/>
                  <a:pt x="277" y="98"/>
                  <a:pt x="231" y="134"/>
                </a:cubicBezTo>
                <a:cubicBezTo>
                  <a:pt x="201" y="157"/>
                  <a:pt x="151" y="214"/>
                  <a:pt x="151" y="214"/>
                </a:cubicBezTo>
                <a:cubicBezTo>
                  <a:pt x="155" y="232"/>
                  <a:pt x="152" y="254"/>
                  <a:pt x="164" y="268"/>
                </a:cubicBezTo>
                <a:cubicBezTo>
                  <a:pt x="185" y="293"/>
                  <a:pt x="260" y="303"/>
                  <a:pt x="285" y="308"/>
                </a:cubicBezTo>
                <a:cubicBezTo>
                  <a:pt x="325" y="303"/>
                  <a:pt x="366" y="282"/>
                  <a:pt x="405" y="294"/>
                </a:cubicBezTo>
                <a:cubicBezTo>
                  <a:pt x="423" y="299"/>
                  <a:pt x="407" y="334"/>
                  <a:pt x="419" y="348"/>
                </a:cubicBezTo>
                <a:cubicBezTo>
                  <a:pt x="438" y="371"/>
                  <a:pt x="500" y="382"/>
                  <a:pt x="526" y="388"/>
                </a:cubicBezTo>
                <a:cubicBezTo>
                  <a:pt x="535" y="401"/>
                  <a:pt x="548" y="413"/>
                  <a:pt x="553" y="428"/>
                </a:cubicBezTo>
                <a:cubicBezTo>
                  <a:pt x="562" y="458"/>
                  <a:pt x="553" y="493"/>
                  <a:pt x="566" y="522"/>
                </a:cubicBezTo>
                <a:cubicBezTo>
                  <a:pt x="572" y="537"/>
                  <a:pt x="593" y="540"/>
                  <a:pt x="606" y="549"/>
                </a:cubicBezTo>
                <a:cubicBezTo>
                  <a:pt x="667" y="542"/>
                  <a:pt x="740" y="571"/>
                  <a:pt x="740" y="495"/>
                </a:cubicBezTo>
                <a:cubicBezTo>
                  <a:pt x="740" y="472"/>
                  <a:pt x="711" y="444"/>
                  <a:pt x="727" y="428"/>
                </a:cubicBezTo>
                <a:cubicBezTo>
                  <a:pt x="740" y="415"/>
                  <a:pt x="754" y="455"/>
                  <a:pt x="767" y="468"/>
                </a:cubicBezTo>
                <a:cubicBezTo>
                  <a:pt x="776" y="495"/>
                  <a:pt x="785" y="522"/>
                  <a:pt x="794" y="549"/>
                </a:cubicBezTo>
                <a:cubicBezTo>
                  <a:pt x="798" y="562"/>
                  <a:pt x="807" y="589"/>
                  <a:pt x="807" y="589"/>
                </a:cubicBezTo>
                <a:cubicBezTo>
                  <a:pt x="803" y="625"/>
                  <a:pt x="808" y="663"/>
                  <a:pt x="794" y="696"/>
                </a:cubicBezTo>
                <a:cubicBezTo>
                  <a:pt x="780" y="728"/>
                  <a:pt x="679" y="688"/>
                  <a:pt x="660" y="683"/>
                </a:cubicBezTo>
                <a:cubicBezTo>
                  <a:pt x="633" y="687"/>
                  <a:pt x="605" y="685"/>
                  <a:pt x="580" y="696"/>
                </a:cubicBezTo>
                <a:cubicBezTo>
                  <a:pt x="493" y="734"/>
                  <a:pt x="584" y="750"/>
                  <a:pt x="499" y="723"/>
                </a:cubicBezTo>
                <a:cubicBezTo>
                  <a:pt x="486" y="710"/>
                  <a:pt x="469" y="699"/>
                  <a:pt x="459" y="683"/>
                </a:cubicBezTo>
                <a:cubicBezTo>
                  <a:pt x="444" y="661"/>
                  <a:pt x="440" y="593"/>
                  <a:pt x="432" y="576"/>
                </a:cubicBezTo>
                <a:cubicBezTo>
                  <a:pt x="423" y="559"/>
                  <a:pt x="407" y="547"/>
                  <a:pt x="392" y="535"/>
                </a:cubicBezTo>
                <a:cubicBezTo>
                  <a:pt x="367" y="515"/>
                  <a:pt x="312" y="482"/>
                  <a:pt x="312" y="482"/>
                </a:cubicBezTo>
                <a:cubicBezTo>
                  <a:pt x="287" y="409"/>
                  <a:pt x="262" y="363"/>
                  <a:pt x="191" y="335"/>
                </a:cubicBezTo>
                <a:cubicBezTo>
                  <a:pt x="165" y="325"/>
                  <a:pt x="111" y="308"/>
                  <a:pt x="111" y="308"/>
                </a:cubicBezTo>
                <a:cubicBezTo>
                  <a:pt x="39" y="201"/>
                  <a:pt x="133" y="330"/>
                  <a:pt x="44" y="241"/>
                </a:cubicBezTo>
                <a:cubicBezTo>
                  <a:pt x="0" y="197"/>
                  <a:pt x="37" y="201"/>
                  <a:pt x="4" y="201"/>
                </a:cubicBezTo>
              </a:path>
            </a:pathLst>
          </a:custGeom>
          <a:noFill/>
          <a:ln w="76200" cmpd="sng">
            <a:solidFill>
              <a:schemeClr val="hlink"/>
            </a:solidFill>
            <a:round/>
            <a:headEnd/>
            <a:tailEnd/>
          </a:ln>
          <a:effectLst/>
        </p:spPr>
        <p:txBody>
          <a:bodyPr/>
          <a:lstStyle/>
          <a:p>
            <a:endParaRPr lang="en-GB"/>
          </a:p>
        </p:txBody>
      </p:sp>
      <p:sp>
        <p:nvSpPr>
          <p:cNvPr id="151" name="Text Box 40"/>
          <p:cNvSpPr txBox="1">
            <a:spLocks noChangeArrowheads="1"/>
          </p:cNvSpPr>
          <p:nvPr/>
        </p:nvSpPr>
        <p:spPr bwMode="auto">
          <a:xfrm>
            <a:off x="5638800" y="1828800"/>
            <a:ext cx="3168368" cy="707886"/>
          </a:xfrm>
          <a:prstGeom prst="rect">
            <a:avLst/>
          </a:prstGeom>
          <a:noFill/>
          <a:ln w="9525">
            <a:solidFill>
              <a:schemeClr val="tx2"/>
            </a:solidFill>
            <a:miter lim="800000"/>
            <a:headEnd/>
            <a:tailEnd/>
          </a:ln>
          <a:effectLst/>
        </p:spPr>
        <p:txBody>
          <a:bodyPr wrap="none">
            <a:spAutoFit/>
          </a:bodyPr>
          <a:lstStyle/>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Shonar Bangla" pitchFamily="34" charset="0"/>
              </a:rPr>
              <a:t>Monomer polymerisation</a:t>
            </a:r>
          </a:p>
          <a:p>
            <a:pPr eaLnBrk="0" hangingPunct="0">
              <a:spcBef>
                <a:spcPct val="0"/>
              </a:spcBef>
              <a:buClrTx/>
              <a:buSzTx/>
              <a:buFontTx/>
              <a:buNone/>
            </a:pPr>
            <a:r>
              <a:rPr lang="en-GB" sz="2000" b="1" dirty="0">
                <a:solidFill>
                  <a:srgbClr val="FF0000"/>
                </a:solidFill>
                <a:effectLst>
                  <a:outerShdw blurRad="38100" dist="38100" dir="2700000" algn="tl">
                    <a:srgbClr val="000000">
                      <a:alpha val="43137"/>
                    </a:srgbClr>
                  </a:outerShdw>
                </a:effectLst>
                <a:cs typeface="Shonar Bangla" pitchFamily="34" charset="0"/>
              </a:rPr>
              <a:t>And collagen entanglement</a:t>
            </a:r>
            <a:endParaRPr lang="en-US" sz="2000" b="1" dirty="0">
              <a:solidFill>
                <a:srgbClr val="FF0000"/>
              </a:solidFill>
              <a:effectLst>
                <a:outerShdw blurRad="38100" dist="38100" dir="2700000" algn="tl">
                  <a:srgbClr val="000000">
                    <a:alpha val="43137"/>
                  </a:srgbClr>
                </a:outerShdw>
              </a:effectLst>
              <a:cs typeface="Shonar Bangl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0"/>
                                        </p:tgtEl>
                                        <p:attrNameLst>
                                          <p:attrName>style.visibility</p:attrName>
                                        </p:attrNameLst>
                                      </p:cBhvr>
                                      <p:to>
                                        <p:strVal val="visible"/>
                                      </p:to>
                                    </p:set>
                                    <p:anim calcmode="lin" valueType="num">
                                      <p:cBhvr additive="base">
                                        <p:cTn id="11" dur="500" fill="hold"/>
                                        <p:tgtEl>
                                          <p:spTgt spid="130"/>
                                        </p:tgtEl>
                                        <p:attrNameLst>
                                          <p:attrName>ppt_x</p:attrName>
                                        </p:attrNameLst>
                                      </p:cBhvr>
                                      <p:tavLst>
                                        <p:tav tm="0">
                                          <p:val>
                                            <p:strVal val="1+#ppt_w/2"/>
                                          </p:val>
                                        </p:tav>
                                        <p:tav tm="100000">
                                          <p:val>
                                            <p:strVal val="#ppt_x"/>
                                          </p:val>
                                        </p:tav>
                                      </p:tavLst>
                                    </p:anim>
                                    <p:anim calcmode="lin" valueType="num">
                                      <p:cBhvr additive="base">
                                        <p:cTn id="12" dur="500" fill="hold"/>
                                        <p:tgtEl>
                                          <p:spTgt spid="130"/>
                                        </p:tgtEl>
                                        <p:attrNameLst>
                                          <p:attrName>ppt_y</p:attrName>
                                        </p:attrNameLst>
                                      </p:cBhvr>
                                      <p:tavLst>
                                        <p:tav tm="0">
                                          <p:val>
                                            <p:strVal val="#ppt_y"/>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000" fill="hold"/>
                                        <p:tgtEl>
                                          <p:spTgt spid="105"/>
                                        </p:tgtEl>
                                        <p:attrNameLst>
                                          <p:attrName>ppt_x</p:attrName>
                                        </p:attrNameLst>
                                      </p:cBhvr>
                                      <p:tavLst>
                                        <p:tav tm="0">
                                          <p:val>
                                            <p:strVal val="0-#ppt_w/2"/>
                                          </p:val>
                                        </p:tav>
                                        <p:tav tm="100000">
                                          <p:val>
                                            <p:strVal val="#ppt_x"/>
                                          </p:val>
                                        </p:tav>
                                      </p:tavLst>
                                    </p:anim>
                                    <p:anim calcmode="lin" valueType="num">
                                      <p:cBhvr additive="base">
                                        <p:cTn id="16" dur="1000" fill="hold"/>
                                        <p:tgtEl>
                                          <p:spTgt spid="105"/>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3" fill="hold" grpId="1" nodeType="clickEffect">
                                  <p:stCondLst>
                                    <p:cond delay="0"/>
                                  </p:stCondLst>
                                  <p:childTnLst>
                                    <p:anim calcmode="lin" valueType="num">
                                      <p:cBhvr additive="base">
                                        <p:cTn id="20" dur="500"/>
                                        <p:tgtEl>
                                          <p:spTgt spid="105"/>
                                        </p:tgtEl>
                                        <p:attrNameLst>
                                          <p:attrName>ppt_x</p:attrName>
                                        </p:attrNameLst>
                                      </p:cBhvr>
                                      <p:tavLst>
                                        <p:tav tm="0">
                                          <p:val>
                                            <p:strVal val="ppt_x"/>
                                          </p:val>
                                        </p:tav>
                                        <p:tav tm="100000">
                                          <p:val>
                                            <p:strVal val="1+ppt_w/2"/>
                                          </p:val>
                                        </p:tav>
                                      </p:tavLst>
                                    </p:anim>
                                    <p:anim calcmode="lin" valueType="num">
                                      <p:cBhvr additive="base">
                                        <p:cTn id="21" dur="500"/>
                                        <p:tgtEl>
                                          <p:spTgt spid="105"/>
                                        </p:tgtEl>
                                        <p:attrNameLst>
                                          <p:attrName>ppt_y</p:attrName>
                                        </p:attrNameLst>
                                      </p:cBhvr>
                                      <p:tavLst>
                                        <p:tav tm="0">
                                          <p:val>
                                            <p:strVal val="ppt_y"/>
                                          </p:val>
                                        </p:tav>
                                        <p:tav tm="100000">
                                          <p:val>
                                            <p:strVal val="0-ppt_h/2"/>
                                          </p:val>
                                        </p:tav>
                                      </p:tavLst>
                                    </p:anim>
                                    <p:set>
                                      <p:cBhvr>
                                        <p:cTn id="22" dur="1" fill="hold">
                                          <p:stCondLst>
                                            <p:cond delay="499"/>
                                          </p:stCondLst>
                                        </p:cTn>
                                        <p:tgtEl>
                                          <p:spTgt spid="10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5" grpId="1" animBg="1"/>
      <p:bldP spid="130" grpId="0" animBg="1"/>
      <p:bldP spid="150" grpId="0" animBg="1"/>
      <p:bldP spid="15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u="sng" dirty="0" smtClean="0">
                <a:solidFill>
                  <a:srgbClr val="D60093"/>
                </a:solidFill>
              </a:rPr>
              <a:t>CLASSIFICATION OF DENTIN BONDING AGENTS</a:t>
            </a:r>
            <a:endParaRPr lang="en-US" sz="3600" b="1" u="sng" dirty="0">
              <a:solidFill>
                <a:srgbClr val="D60093"/>
              </a:solidFill>
            </a:endParaRPr>
          </a:p>
        </p:txBody>
      </p:sp>
      <p:sp>
        <p:nvSpPr>
          <p:cNvPr id="3" name="Content Placeholder 2"/>
          <p:cNvSpPr>
            <a:spLocks noGrp="1"/>
          </p:cNvSpPr>
          <p:nvPr>
            <p:ph idx="1"/>
          </p:nvPr>
        </p:nvSpPr>
        <p:spPr>
          <a:xfrm>
            <a:off x="457200" y="1600200"/>
            <a:ext cx="8229600" cy="47244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nSpc>
                <a:spcPct val="150000"/>
              </a:lnSpc>
              <a:buFont typeface="Wingdings" pitchFamily="2" charset="2"/>
              <a:buChar char="ü"/>
            </a:pPr>
            <a:r>
              <a:rPr lang="en-US" sz="2400" dirty="0" smtClean="0"/>
              <a:t>According to generations.</a:t>
            </a:r>
          </a:p>
          <a:p>
            <a:pPr>
              <a:lnSpc>
                <a:spcPct val="150000"/>
              </a:lnSpc>
              <a:buFont typeface="Wingdings" pitchFamily="2" charset="2"/>
              <a:buChar char="ü"/>
            </a:pPr>
            <a:r>
              <a:rPr lang="en-US" sz="2400" dirty="0" smtClean="0"/>
              <a:t>According to adhesion strategy( No of clinical applications).</a:t>
            </a:r>
          </a:p>
          <a:p>
            <a:pPr>
              <a:lnSpc>
                <a:spcPct val="150000"/>
              </a:lnSpc>
              <a:buFont typeface="Wingdings" pitchFamily="2" charset="2"/>
              <a:buChar char="ü"/>
            </a:pPr>
            <a:r>
              <a:rPr lang="en-US" sz="2400" dirty="0" smtClean="0"/>
              <a:t>According to chemical composition.</a:t>
            </a:r>
          </a:p>
          <a:p>
            <a:pPr>
              <a:lnSpc>
                <a:spcPct val="150000"/>
              </a:lnSpc>
              <a:buFont typeface="Wingdings" pitchFamily="2" charset="2"/>
              <a:buChar char="ü"/>
            </a:pPr>
            <a:r>
              <a:rPr lang="en-US" sz="2400" dirty="0" smtClean="0"/>
              <a:t>According to treatment of smear layer.</a:t>
            </a:r>
          </a:p>
          <a:p>
            <a:pPr>
              <a:lnSpc>
                <a:spcPct val="150000"/>
              </a:lnSpc>
              <a:buFont typeface="Wingdings" pitchFamily="2" charset="2"/>
              <a:buChar char="ü"/>
            </a:pPr>
            <a:r>
              <a:rPr lang="en-US" sz="2400" dirty="0" smtClean="0"/>
              <a:t>According to </a:t>
            </a:r>
            <a:r>
              <a:rPr lang="en-US" sz="2400" dirty="0" err="1" smtClean="0"/>
              <a:t>pH.</a:t>
            </a:r>
            <a:endParaRPr lang="en-US" sz="2400" dirty="0" smtClean="0"/>
          </a:p>
          <a:p>
            <a:pPr>
              <a:lnSpc>
                <a:spcPct val="150000"/>
              </a:lnSpc>
              <a:buFont typeface="Wingdings" pitchFamily="2" charset="2"/>
              <a:buChar char="ü"/>
            </a:pPr>
            <a:r>
              <a:rPr lang="en-US" sz="2400" dirty="0" smtClean="0"/>
              <a:t>According to bond strength.</a:t>
            </a:r>
          </a:p>
          <a:p>
            <a:pPr>
              <a:lnSpc>
                <a:spcPct val="150000"/>
              </a:lnSpc>
              <a:buFont typeface="Wingdings" pitchFamily="2" charset="2"/>
              <a:buChar char="ü"/>
            </a:pPr>
            <a:r>
              <a:rPr lang="en-US" sz="2400" dirty="0" smtClean="0"/>
              <a:t>According to mode of curing.</a:t>
            </a:r>
          </a:p>
          <a:p>
            <a:pPr>
              <a:lnSpc>
                <a:spcPct val="150000"/>
              </a:lnSpc>
              <a:buFont typeface="Wingdings" pitchFamily="2" charset="2"/>
              <a:buChar char="ü"/>
            </a:pPr>
            <a:r>
              <a:rPr lang="en-US" sz="2400" dirty="0" smtClean="0"/>
              <a:t>According to type of solvent.</a:t>
            </a:r>
          </a:p>
          <a:p>
            <a:endParaRPr lang="en-US"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Autofit/>
          </a:bodyPr>
          <a:lstStyle/>
          <a:p>
            <a:r>
              <a:rPr lang="en-US" sz="3600" b="1" u="sng" dirty="0" smtClean="0">
                <a:solidFill>
                  <a:srgbClr val="7030A0"/>
                </a:solidFill>
              </a:rPr>
              <a:t>EVOLUTION OF BONDING AGENTS</a:t>
            </a:r>
            <a:endParaRPr lang="en-US" sz="3600" b="1" u="sng" dirty="0">
              <a:solidFill>
                <a:srgbClr val="7030A0"/>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47</a:t>
            </a:fld>
            <a:endParaRPr lang="en-US"/>
          </a:p>
        </p:txBody>
      </p:sp>
      <p:sp>
        <p:nvSpPr>
          <p:cNvPr id="43" name="Text Box 5"/>
          <p:cNvSpPr txBox="1">
            <a:spLocks noChangeArrowheads="1"/>
          </p:cNvSpPr>
          <p:nvPr/>
        </p:nvSpPr>
        <p:spPr bwMode="auto">
          <a:xfrm>
            <a:off x="457200" y="685800"/>
            <a:ext cx="8305800" cy="54864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3600" b="1" dirty="0">
                <a:solidFill>
                  <a:schemeClr val="accent6">
                    <a:lumMod val="50000"/>
                  </a:schemeClr>
                </a:solidFill>
                <a:latin typeface="Pristina" pitchFamily="66" charset="0"/>
                <a:cs typeface="Arial" charset="0"/>
              </a:rPr>
              <a:t>According to generations:</a:t>
            </a:r>
          </a:p>
          <a:p>
            <a:pPr>
              <a:defRPr/>
            </a:pPr>
            <a:endParaRPr lang="en-US" sz="3600" b="1" dirty="0">
              <a:solidFill>
                <a:schemeClr val="accent6">
                  <a:lumMod val="50000"/>
                </a:schemeClr>
              </a:solidFill>
              <a:latin typeface="Pristina" pitchFamily="66" charset="0"/>
              <a:cs typeface="Arial" charset="0"/>
            </a:endParaRPr>
          </a:p>
          <a:p>
            <a:pPr>
              <a:defRPr/>
            </a:pPr>
            <a:r>
              <a:rPr lang="en-US" sz="4400" b="1" dirty="0">
                <a:solidFill>
                  <a:schemeClr val="accent6">
                    <a:lumMod val="50000"/>
                  </a:schemeClr>
                </a:solidFill>
                <a:latin typeface="Pristina" pitchFamily="66" charset="0"/>
                <a:cs typeface="Arial" charset="0"/>
              </a:rPr>
              <a:t>Evolution</a:t>
            </a:r>
            <a:r>
              <a:rPr lang="en-US" sz="3200" b="1" dirty="0">
                <a:solidFill>
                  <a:schemeClr val="accent6">
                    <a:lumMod val="50000"/>
                  </a:schemeClr>
                </a:solidFill>
                <a:latin typeface="Pristina" pitchFamily="66" charset="0"/>
                <a:cs typeface="Arial" charset="0"/>
              </a:rPr>
              <a:t> of  </a:t>
            </a:r>
            <a:r>
              <a:rPr lang="en-US" sz="5400" b="1" dirty="0">
                <a:solidFill>
                  <a:schemeClr val="accent6">
                    <a:lumMod val="50000"/>
                  </a:schemeClr>
                </a:solidFill>
                <a:latin typeface="Pristina" pitchFamily="66" charset="0"/>
                <a:cs typeface="Arial" charset="0"/>
              </a:rPr>
              <a:t>bonding</a:t>
            </a:r>
            <a:r>
              <a:rPr lang="en-US" sz="3200" b="1" dirty="0">
                <a:solidFill>
                  <a:schemeClr val="accent6">
                    <a:lumMod val="50000"/>
                  </a:schemeClr>
                </a:solidFill>
                <a:latin typeface="Pristina" pitchFamily="66" charset="0"/>
                <a:cs typeface="Arial" charset="0"/>
              </a:rPr>
              <a:t> agents</a:t>
            </a:r>
            <a:r>
              <a:rPr lang="en-US" b="1" dirty="0">
                <a:solidFill>
                  <a:schemeClr val="accent6">
                    <a:lumMod val="50000"/>
                  </a:schemeClr>
                </a:solidFill>
                <a:latin typeface="Pristina" pitchFamily="66" charset="0"/>
                <a:cs typeface="Arial" charset="0"/>
              </a:rPr>
              <a:t>  </a:t>
            </a:r>
            <a:r>
              <a:rPr lang="en-US" sz="2800" b="1" dirty="0">
                <a:solidFill>
                  <a:schemeClr val="accent6">
                    <a:lumMod val="50000"/>
                  </a:schemeClr>
                </a:solidFill>
                <a:latin typeface="Pristina" pitchFamily="66" charset="0"/>
                <a:cs typeface="Arial" charset="0"/>
              </a:rPr>
              <a:t>from </a:t>
            </a:r>
          </a:p>
          <a:p>
            <a:pPr>
              <a:defRPr/>
            </a:pPr>
            <a:endParaRPr lang="en-US" sz="2800" b="1" dirty="0">
              <a:solidFill>
                <a:schemeClr val="accent6">
                  <a:lumMod val="50000"/>
                </a:schemeClr>
              </a:solidFill>
              <a:latin typeface="Pristina" pitchFamily="66" charset="0"/>
              <a:cs typeface="Arial" charset="0"/>
            </a:endParaRPr>
          </a:p>
          <a:p>
            <a:pPr>
              <a:defRPr/>
            </a:pPr>
            <a:r>
              <a:rPr lang="en-US" sz="4400" b="1" dirty="0">
                <a:solidFill>
                  <a:schemeClr val="accent6">
                    <a:lumMod val="50000"/>
                  </a:schemeClr>
                </a:solidFill>
                <a:latin typeface="Pristina" pitchFamily="66" charset="0"/>
                <a:cs typeface="Arial" charset="0"/>
              </a:rPr>
              <a:t>No etch</a:t>
            </a:r>
            <a:r>
              <a:rPr lang="en-US" b="1" dirty="0">
                <a:solidFill>
                  <a:schemeClr val="accent6">
                    <a:lumMod val="50000"/>
                  </a:schemeClr>
                </a:solidFill>
                <a:latin typeface="Pristina" pitchFamily="66" charset="0"/>
                <a:cs typeface="Arial" charset="0"/>
              </a:rPr>
              <a:t>  to</a:t>
            </a:r>
          </a:p>
          <a:p>
            <a:pPr>
              <a:defRPr/>
            </a:pPr>
            <a:r>
              <a:rPr lang="en-US" b="1" dirty="0">
                <a:solidFill>
                  <a:schemeClr val="accent6">
                    <a:lumMod val="50000"/>
                  </a:schemeClr>
                </a:solidFill>
                <a:latin typeface="Pristina" pitchFamily="66" charset="0"/>
                <a:cs typeface="Arial" charset="0"/>
              </a:rPr>
              <a:t>                              </a:t>
            </a:r>
            <a:r>
              <a:rPr lang="en-US" sz="6000" b="1" dirty="0">
                <a:solidFill>
                  <a:schemeClr val="accent6">
                    <a:lumMod val="50000"/>
                  </a:schemeClr>
                </a:solidFill>
                <a:latin typeface="Pristina" pitchFamily="66" charset="0"/>
                <a:cs typeface="Arial" charset="0"/>
              </a:rPr>
              <a:t>total etch </a:t>
            </a:r>
            <a:endParaRPr lang="en-US" sz="7200" b="1" dirty="0">
              <a:solidFill>
                <a:schemeClr val="accent6">
                  <a:lumMod val="50000"/>
                </a:schemeClr>
              </a:solidFill>
              <a:latin typeface="Pristina" pitchFamily="66" charset="0"/>
              <a:cs typeface="Arial" charset="0"/>
            </a:endParaRPr>
          </a:p>
          <a:p>
            <a:pPr>
              <a:defRPr/>
            </a:pPr>
            <a:r>
              <a:rPr lang="en-US" b="1" dirty="0">
                <a:solidFill>
                  <a:schemeClr val="accent6">
                    <a:lumMod val="50000"/>
                  </a:schemeClr>
                </a:solidFill>
                <a:latin typeface="Pristina" pitchFamily="66" charset="0"/>
                <a:cs typeface="Arial" charset="0"/>
              </a:rPr>
              <a:t>                                                                               and          </a:t>
            </a:r>
            <a:r>
              <a:rPr lang="en-US" sz="8000" b="1" dirty="0">
                <a:solidFill>
                  <a:schemeClr val="accent6">
                    <a:lumMod val="50000"/>
                  </a:schemeClr>
                </a:solidFill>
                <a:latin typeface="Pristina" pitchFamily="66" charset="0"/>
                <a:cs typeface="Arial" charset="0"/>
              </a:rPr>
              <a:t>self  etch.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3">
                                            <p:txEl>
                                              <p:pRg st="4" end="4"/>
                                            </p:txEl>
                                          </p:spTgt>
                                        </p:tgtEl>
                                        <p:attrNameLst>
                                          <p:attrName>style.visibility</p:attrName>
                                        </p:attrNameLst>
                                      </p:cBhvr>
                                      <p:to>
                                        <p:strVal val="visible"/>
                                      </p:to>
                                    </p:set>
                                    <p:anim calcmode="lin" valueType="num">
                                      <p:cBhvr>
                                        <p:cTn id="7" dur="1000" fill="hold"/>
                                        <p:tgtEl>
                                          <p:spTgt spid="4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4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43">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3">
                                            <p:txEl>
                                              <p:pRg st="5" end="5"/>
                                            </p:txEl>
                                          </p:spTgt>
                                        </p:tgtEl>
                                        <p:attrNameLst>
                                          <p:attrName>style.visibility</p:attrName>
                                        </p:attrNameLst>
                                      </p:cBhvr>
                                      <p:to>
                                        <p:strVal val="visible"/>
                                      </p:to>
                                    </p:set>
                                    <p:anim calcmode="lin" valueType="num">
                                      <p:cBhvr>
                                        <p:cTn id="14" dur="1000" fill="hold"/>
                                        <p:tgtEl>
                                          <p:spTgt spid="43">
                                            <p:txEl>
                                              <p:pRg st="5" end="5"/>
                                            </p:txEl>
                                          </p:spTgt>
                                        </p:tgtEl>
                                        <p:attrNameLst>
                                          <p:attrName>ppt_w</p:attrName>
                                        </p:attrNameLst>
                                      </p:cBhvr>
                                      <p:tavLst>
                                        <p:tav tm="0">
                                          <p:val>
                                            <p:strVal val="#ppt_w*0.70"/>
                                          </p:val>
                                        </p:tav>
                                        <p:tav tm="100000">
                                          <p:val>
                                            <p:strVal val="#ppt_w"/>
                                          </p:val>
                                        </p:tav>
                                      </p:tavLst>
                                    </p:anim>
                                    <p:anim calcmode="lin" valueType="num">
                                      <p:cBhvr>
                                        <p:cTn id="15" dur="1000" fill="hold"/>
                                        <p:tgtEl>
                                          <p:spTgt spid="43">
                                            <p:txEl>
                                              <p:pRg st="5" end="5"/>
                                            </p:txEl>
                                          </p:spTgt>
                                        </p:tgtEl>
                                        <p:attrNameLst>
                                          <p:attrName>ppt_h</p:attrName>
                                        </p:attrNameLst>
                                      </p:cBhvr>
                                      <p:tavLst>
                                        <p:tav tm="0">
                                          <p:val>
                                            <p:strVal val="#ppt_h"/>
                                          </p:val>
                                        </p:tav>
                                        <p:tav tm="100000">
                                          <p:val>
                                            <p:strVal val="#ppt_h"/>
                                          </p:val>
                                        </p:tav>
                                      </p:tavLst>
                                    </p:anim>
                                    <p:animEffect transition="in" filter="fade">
                                      <p:cBhvr>
                                        <p:cTn id="16" dur="1000"/>
                                        <p:tgtEl>
                                          <p:spTgt spid="4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3">
                                            <p:txEl>
                                              <p:pRg st="6" end="6"/>
                                            </p:txEl>
                                          </p:spTgt>
                                        </p:tgtEl>
                                        <p:attrNameLst>
                                          <p:attrName>style.visibility</p:attrName>
                                        </p:attrNameLst>
                                      </p:cBhvr>
                                      <p:to>
                                        <p:strVal val="visible"/>
                                      </p:to>
                                    </p:set>
                                    <p:anim calcmode="lin" valueType="num">
                                      <p:cBhvr>
                                        <p:cTn id="21" dur="1000" fill="hold"/>
                                        <p:tgtEl>
                                          <p:spTgt spid="43">
                                            <p:txEl>
                                              <p:pRg st="6" end="6"/>
                                            </p:txEl>
                                          </p:spTgt>
                                        </p:tgtEl>
                                        <p:attrNameLst>
                                          <p:attrName>ppt_w</p:attrName>
                                        </p:attrNameLst>
                                      </p:cBhvr>
                                      <p:tavLst>
                                        <p:tav tm="0">
                                          <p:val>
                                            <p:strVal val="#ppt_w*0.70"/>
                                          </p:val>
                                        </p:tav>
                                        <p:tav tm="100000">
                                          <p:val>
                                            <p:strVal val="#ppt_w"/>
                                          </p:val>
                                        </p:tav>
                                      </p:tavLst>
                                    </p:anim>
                                    <p:anim calcmode="lin" valueType="num">
                                      <p:cBhvr>
                                        <p:cTn id="22" dur="1000" fill="hold"/>
                                        <p:tgtEl>
                                          <p:spTgt spid="43">
                                            <p:txEl>
                                              <p:pRg st="6" end="6"/>
                                            </p:txEl>
                                          </p:spTgt>
                                        </p:tgtEl>
                                        <p:attrNameLst>
                                          <p:attrName>ppt_h</p:attrName>
                                        </p:attrNameLst>
                                      </p:cBhvr>
                                      <p:tavLst>
                                        <p:tav tm="0">
                                          <p:val>
                                            <p:strVal val="#ppt_h"/>
                                          </p:val>
                                        </p:tav>
                                        <p:tav tm="100000">
                                          <p:val>
                                            <p:strVal val="#ppt_h"/>
                                          </p:val>
                                        </p:tav>
                                      </p:tavLst>
                                    </p:anim>
                                    <p:animEffect transition="in" filter="fade">
                                      <p:cBhvr>
                                        <p:cTn id="23" dur="1000"/>
                                        <p:tgtEl>
                                          <p:spTgt spid="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sz="3600" b="1" u="sng" dirty="0" smtClean="0">
                <a:solidFill>
                  <a:srgbClr val="7030A0"/>
                </a:solidFill>
              </a:rPr>
              <a:t>FIRST GENERATION</a:t>
            </a:r>
            <a:endParaRPr lang="en-US" sz="3600" b="1" i="0" u="sng" dirty="0">
              <a:solidFill>
                <a:srgbClr val="7030A0"/>
              </a:solidFill>
            </a:endParaRPr>
          </a:p>
        </p:txBody>
      </p:sp>
      <p:sp>
        <p:nvSpPr>
          <p:cNvPr id="3" name="Content Placeholder 2"/>
          <p:cNvSpPr>
            <a:spLocks noGrp="1"/>
          </p:cNvSpPr>
          <p:nvPr>
            <p:ph idx="1"/>
          </p:nvPr>
        </p:nvSpPr>
        <p:spPr>
          <a:xfrm>
            <a:off x="304800" y="457200"/>
            <a:ext cx="8458200" cy="5364163"/>
          </a:xfrm>
        </p:spPr>
        <p:txBody>
          <a:bodyPr>
            <a:noAutofit/>
          </a:bodyPr>
          <a:lstStyle/>
          <a:p>
            <a:pPr algn="just">
              <a:lnSpc>
                <a:spcPct val="160000"/>
              </a:lnSpc>
              <a:buFont typeface="Wingdings" pitchFamily="2" charset="2"/>
              <a:buChar char="Ø"/>
            </a:pPr>
            <a:r>
              <a:rPr lang="en-US" sz="2200" dirty="0" smtClean="0"/>
              <a:t> </a:t>
            </a:r>
            <a:r>
              <a:rPr lang="en-IN" sz="2000" b="1" dirty="0" smtClean="0"/>
              <a:t>Bonding mechanism:</a:t>
            </a:r>
          </a:p>
          <a:p>
            <a:pPr algn="just">
              <a:lnSpc>
                <a:spcPct val="150000"/>
              </a:lnSpc>
            </a:pPr>
            <a:r>
              <a:rPr lang="en-IN" sz="2200" dirty="0" smtClean="0"/>
              <a:t>The development of surface active co-monomer NPG-GMA was first commercially available agent in 1965.</a:t>
            </a:r>
          </a:p>
          <a:p>
            <a:pPr algn="just">
              <a:lnSpc>
                <a:spcPct val="150000"/>
              </a:lnSpc>
            </a:pPr>
            <a:r>
              <a:rPr lang="en-IN" sz="2200" dirty="0" err="1" smtClean="0"/>
              <a:t>Chelation</a:t>
            </a:r>
            <a:r>
              <a:rPr lang="en-IN" sz="2200" dirty="0" smtClean="0"/>
              <a:t> with calcium on the tooth surface to generate water resistant chemical bonds of resin to dentinal calcium.</a:t>
            </a:r>
          </a:p>
          <a:p>
            <a:pPr lvl="0" algn="just">
              <a:lnSpc>
                <a:spcPct val="150000"/>
              </a:lnSpc>
              <a:buFont typeface="Wingdings" pitchFamily="2" charset="2"/>
              <a:buChar char="Ø"/>
            </a:pPr>
            <a:r>
              <a:rPr lang="en-IN" sz="2000" b="1" u="sng" kern="0" dirty="0" smtClean="0">
                <a:solidFill>
                  <a:srgbClr val="002060"/>
                </a:solidFill>
                <a:cs typeface="Arial"/>
              </a:rPr>
              <a:t>Agents used in this generation:</a:t>
            </a:r>
          </a:p>
          <a:p>
            <a:pPr lvl="0" algn="just" eaLnBrk="0" fontAlgn="base" hangingPunct="0">
              <a:lnSpc>
                <a:spcPct val="150000"/>
              </a:lnSpc>
              <a:spcAft>
                <a:spcPct val="0"/>
              </a:spcAft>
              <a:buFontTx/>
              <a:buChar char="•"/>
            </a:pPr>
            <a:r>
              <a:rPr lang="en-IN" sz="2000" kern="0" dirty="0" smtClean="0">
                <a:solidFill>
                  <a:srgbClr val="000000"/>
                </a:solidFill>
                <a:cs typeface="Arial"/>
              </a:rPr>
              <a:t>NPG-GMA.</a:t>
            </a:r>
          </a:p>
          <a:p>
            <a:pPr lvl="0" algn="just" eaLnBrk="0" fontAlgn="base" hangingPunct="0">
              <a:lnSpc>
                <a:spcPct val="150000"/>
              </a:lnSpc>
              <a:spcAft>
                <a:spcPct val="0"/>
              </a:spcAft>
              <a:buFontTx/>
              <a:buChar char="•"/>
            </a:pPr>
            <a:r>
              <a:rPr lang="en-IN" sz="2000" kern="0" dirty="0" err="1" smtClean="0">
                <a:solidFill>
                  <a:srgbClr val="000000"/>
                </a:solidFill>
                <a:cs typeface="Arial"/>
              </a:rPr>
              <a:t>Glycerophosphoric</a:t>
            </a:r>
            <a:r>
              <a:rPr lang="en-IN" sz="2000" kern="0" dirty="0" smtClean="0">
                <a:solidFill>
                  <a:srgbClr val="000000"/>
                </a:solidFill>
                <a:cs typeface="Arial"/>
              </a:rPr>
              <a:t> acid </a:t>
            </a:r>
            <a:r>
              <a:rPr lang="en-IN" sz="2000" kern="0" dirty="0" err="1" smtClean="0">
                <a:solidFill>
                  <a:srgbClr val="000000"/>
                </a:solidFill>
                <a:cs typeface="Arial"/>
              </a:rPr>
              <a:t>dimethacrylate</a:t>
            </a:r>
            <a:r>
              <a:rPr lang="en-IN" sz="2000" kern="0" dirty="0" smtClean="0">
                <a:solidFill>
                  <a:srgbClr val="000000"/>
                </a:solidFill>
                <a:cs typeface="Arial"/>
              </a:rPr>
              <a:t> (GPA-DMA).</a:t>
            </a:r>
          </a:p>
          <a:p>
            <a:pPr lvl="0" algn="just" eaLnBrk="0" fontAlgn="base" hangingPunct="0">
              <a:lnSpc>
                <a:spcPct val="150000"/>
              </a:lnSpc>
              <a:spcAft>
                <a:spcPct val="0"/>
              </a:spcAft>
              <a:buFontTx/>
              <a:buChar char="•"/>
            </a:pPr>
            <a:r>
              <a:rPr lang="en-IN" sz="2000" kern="0" dirty="0" err="1" smtClean="0">
                <a:solidFill>
                  <a:srgbClr val="000000"/>
                </a:solidFill>
                <a:cs typeface="Arial"/>
              </a:rPr>
              <a:t>Cyanoacrylates</a:t>
            </a:r>
            <a:endParaRPr lang="en-IN" sz="2000" kern="0" dirty="0" smtClean="0">
              <a:solidFill>
                <a:srgbClr val="000000"/>
              </a:solidFill>
              <a:cs typeface="Arial"/>
            </a:endParaRPr>
          </a:p>
          <a:p>
            <a:pPr lvl="0" algn="just" eaLnBrk="0" fontAlgn="base" hangingPunct="0">
              <a:lnSpc>
                <a:spcPct val="150000"/>
              </a:lnSpc>
              <a:spcAft>
                <a:spcPct val="0"/>
              </a:spcAft>
              <a:buFontTx/>
              <a:buChar char="•"/>
            </a:pPr>
            <a:r>
              <a:rPr lang="en-IN" sz="2000" kern="0" dirty="0" smtClean="0">
                <a:solidFill>
                  <a:srgbClr val="000000"/>
                </a:solidFill>
                <a:cs typeface="Arial"/>
              </a:rPr>
              <a:t>Polyurethanes</a:t>
            </a:r>
            <a:endParaRPr lang="en-IN" sz="2000" dirty="0" smtClean="0"/>
          </a:p>
          <a:p>
            <a:pPr algn="just">
              <a:lnSpc>
                <a:spcPct val="150000"/>
              </a:lnSpc>
            </a:pPr>
            <a:endParaRPr lang="en-IN" sz="2200" dirty="0" smtClean="0"/>
          </a:p>
          <a:p>
            <a:pPr algn="just">
              <a:lnSpc>
                <a:spcPct val="150000"/>
              </a:lnSpc>
              <a:buNone/>
            </a:pPr>
            <a:endParaRPr lang="en-US" sz="2200" dirty="0" smtClean="0"/>
          </a:p>
          <a:p>
            <a:pPr>
              <a:lnSpc>
                <a:spcPct val="150000"/>
              </a:lnSpc>
              <a:buFont typeface="Arial" pitchFamily="34" charset="0"/>
              <a:buChar char="•"/>
            </a:pPr>
            <a:endParaRPr lang="en-US" sz="2200" dirty="0" smtClean="0"/>
          </a:p>
          <a:p>
            <a:pPr>
              <a:buFont typeface="Arial" pitchFamily="34" charset="0"/>
              <a:buChar char="•"/>
            </a:pPr>
            <a:endParaRPr lang="en-US" sz="2200" i="0" dirty="0" smtClean="0"/>
          </a:p>
          <a:p>
            <a:endParaRPr lang="en-US" sz="2200" i="0" u="sng" dirty="0" smtClean="0"/>
          </a:p>
        </p:txBody>
      </p:sp>
      <p:sp>
        <p:nvSpPr>
          <p:cNvPr id="5" name="Slide Number Placeholder 4"/>
          <p:cNvSpPr>
            <a:spLocks noGrp="1"/>
          </p:cNvSpPr>
          <p:nvPr>
            <p:ph type="sldNum" sz="quarter" idx="11"/>
          </p:nvPr>
        </p:nvSpPr>
        <p:spPr/>
        <p:txBody>
          <a:bodyPr/>
          <a:lstStyle/>
          <a:p>
            <a:fld id="{CC8CA953-CD2C-4C2D-8BBA-F6FB10B73F03}"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762000"/>
            <a:ext cx="8610600" cy="5170646"/>
          </a:xfrm>
          <a:prstGeom prst="rect">
            <a:avLst/>
          </a:prstGeom>
        </p:spPr>
        <p:txBody>
          <a:bodyPr wrap="square">
            <a:spAutoFit/>
          </a:bodyPr>
          <a:lstStyle/>
          <a:p>
            <a:pPr algn="just">
              <a:lnSpc>
                <a:spcPct val="150000"/>
              </a:lnSpc>
              <a:buFont typeface="Wingdings" pitchFamily="2" charset="2"/>
              <a:buChar char="Ø"/>
            </a:pPr>
            <a:r>
              <a:rPr lang="en-US" sz="2200" b="1" u="sng" dirty="0" smtClean="0"/>
              <a:t>Bond Strength</a:t>
            </a:r>
            <a:r>
              <a:rPr lang="en-US" sz="2200" u="sng" dirty="0" smtClean="0"/>
              <a:t>:</a:t>
            </a:r>
            <a:r>
              <a:rPr lang="en-US" sz="2200" b="1" dirty="0" smtClean="0"/>
              <a:t> 2-3 </a:t>
            </a:r>
            <a:r>
              <a:rPr lang="en-US" sz="2200" b="1" dirty="0" err="1" smtClean="0"/>
              <a:t>Mpa</a:t>
            </a:r>
            <a:r>
              <a:rPr lang="en-US" sz="2200" b="1" dirty="0" smtClean="0"/>
              <a:t>.</a:t>
            </a:r>
          </a:p>
          <a:p>
            <a:pPr algn="just">
              <a:lnSpc>
                <a:spcPct val="150000"/>
              </a:lnSpc>
              <a:buFont typeface="Wingdings" pitchFamily="2" charset="2"/>
              <a:buChar char="Ø"/>
            </a:pPr>
            <a:r>
              <a:rPr lang="en-IN" sz="2200" b="1" u="sng" dirty="0" smtClean="0">
                <a:solidFill>
                  <a:srgbClr val="C00000"/>
                </a:solidFill>
              </a:rPr>
              <a:t>Disadvantages:</a:t>
            </a:r>
            <a:endParaRPr lang="en-IN" sz="2200" u="sng" dirty="0" smtClean="0">
              <a:solidFill>
                <a:srgbClr val="C00000"/>
              </a:solidFill>
            </a:endParaRPr>
          </a:p>
          <a:p>
            <a:pPr lvl="1" algn="just">
              <a:lnSpc>
                <a:spcPct val="150000"/>
              </a:lnSpc>
              <a:buFont typeface="Arial" pitchFamily="34" charset="0"/>
              <a:buChar char="•"/>
            </a:pPr>
            <a:r>
              <a:rPr lang="en-IN" sz="2200" dirty="0" smtClean="0"/>
              <a:t>The bond strength of these adhesives was poor (about </a:t>
            </a:r>
            <a:r>
              <a:rPr lang="en-IN" sz="2200" u="sng" dirty="0" smtClean="0">
                <a:solidFill>
                  <a:srgbClr val="002060"/>
                </a:solidFill>
              </a:rPr>
              <a:t>3 </a:t>
            </a:r>
            <a:r>
              <a:rPr lang="en-IN" sz="2200" u="sng" dirty="0" err="1" smtClean="0">
                <a:solidFill>
                  <a:srgbClr val="002060"/>
                </a:solidFill>
              </a:rPr>
              <a:t>MPa</a:t>
            </a:r>
            <a:r>
              <a:rPr lang="en-IN" sz="2200" dirty="0" smtClean="0">
                <a:solidFill>
                  <a:srgbClr val="002060"/>
                </a:solidFill>
              </a:rPr>
              <a:t>).</a:t>
            </a:r>
          </a:p>
          <a:p>
            <a:pPr lvl="1" algn="just">
              <a:lnSpc>
                <a:spcPct val="150000"/>
              </a:lnSpc>
              <a:buFont typeface="Arial" pitchFamily="34" charset="0"/>
              <a:buChar char="•"/>
            </a:pPr>
            <a:r>
              <a:rPr lang="en-IN" sz="2200" dirty="0" smtClean="0"/>
              <a:t>Poor mechanical retention.</a:t>
            </a:r>
          </a:p>
          <a:p>
            <a:pPr algn="just">
              <a:lnSpc>
                <a:spcPct val="150000"/>
              </a:lnSpc>
              <a:buNone/>
            </a:pPr>
            <a:endParaRPr lang="en-US" sz="2200" b="1" dirty="0" smtClean="0"/>
          </a:p>
          <a:p>
            <a:pPr algn="just">
              <a:lnSpc>
                <a:spcPct val="150000"/>
              </a:lnSpc>
              <a:buNone/>
            </a:pPr>
            <a:r>
              <a:rPr lang="en-US" sz="2200" b="1" dirty="0" err="1" smtClean="0"/>
              <a:t>Eg</a:t>
            </a:r>
            <a:r>
              <a:rPr lang="en-US" sz="2200" b="1" dirty="0" smtClean="0"/>
              <a:t>:  </a:t>
            </a:r>
            <a:r>
              <a:rPr lang="en-US" sz="2200" dirty="0" err="1" smtClean="0"/>
              <a:t>Cervident</a:t>
            </a:r>
            <a:r>
              <a:rPr lang="en-US" sz="2200" dirty="0" smtClean="0"/>
              <a:t>( S.S White, Lake wood, NJ)  First commercially available  	bonding agent. </a:t>
            </a:r>
          </a:p>
          <a:p>
            <a:pPr lvl="1" algn="just">
              <a:lnSpc>
                <a:spcPct val="150000"/>
              </a:lnSpc>
            </a:pPr>
            <a:r>
              <a:rPr lang="en-US" sz="2200" dirty="0" smtClean="0"/>
              <a:t>Cosmic bond( Amalgamated Dental Company) </a:t>
            </a:r>
          </a:p>
          <a:p>
            <a:pPr lvl="1" algn="just">
              <a:lnSpc>
                <a:spcPct val="150000"/>
              </a:lnSpc>
            </a:pPr>
            <a:r>
              <a:rPr lang="en-US" sz="2200" dirty="0" err="1" smtClean="0"/>
              <a:t>Palakav</a:t>
            </a:r>
            <a:r>
              <a:rPr lang="en-US" sz="2200" dirty="0" smtClean="0"/>
              <a:t>( </a:t>
            </a:r>
            <a:r>
              <a:rPr lang="en-US" sz="2200" dirty="0" err="1" smtClean="0"/>
              <a:t>Kulzer</a:t>
            </a:r>
            <a:r>
              <a:rPr lang="en-US" sz="2200" dirty="0" smtClean="0"/>
              <a:t>, USA). </a:t>
            </a:r>
          </a:p>
          <a:p>
            <a:pPr algn="just">
              <a:lnSpc>
                <a:spcPct val="150000"/>
              </a:lnSpc>
              <a:buNone/>
            </a:pPr>
            <a:r>
              <a:rPr lang="en-US" sz="2200" u="sng" dirty="0" smtClean="0"/>
              <a:t> </a:t>
            </a:r>
            <a:endParaRPr lang="en-US" dirty="0"/>
          </a:p>
        </p:txBody>
      </p:sp>
      <p:sp>
        <p:nvSpPr>
          <p:cNvPr id="5" name="Slide Number Placeholder 4"/>
          <p:cNvSpPr>
            <a:spLocks noGrp="1"/>
          </p:cNvSpPr>
          <p:nvPr>
            <p:ph type="sldNum" sz="quarter" idx="11"/>
          </p:nvPr>
        </p:nvSpPr>
        <p:spPr/>
        <p:txBody>
          <a:bodyPr/>
          <a:lstStyle/>
          <a:p>
            <a:fld id="{CC8CA953-CD2C-4C2D-8BBA-F6FB10B73F03}" type="slidenum">
              <a:rPr lang="en-US" smtClean="0"/>
              <a:pPr/>
              <a:t>49</a:t>
            </a:fld>
            <a:endParaRPr lang="en-US"/>
          </a:p>
        </p:txBody>
      </p:sp>
      <p:sp>
        <p:nvSpPr>
          <p:cNvPr id="9" name="Title 1"/>
          <p:cNvSpPr>
            <a:spLocks noGrp="1"/>
          </p:cNvSpPr>
          <p:nvPr>
            <p:ph type="title"/>
          </p:nvPr>
        </p:nvSpPr>
        <p:spPr>
          <a:xfrm>
            <a:off x="457200" y="0"/>
            <a:ext cx="8229600" cy="639762"/>
          </a:xfrm>
        </p:spPr>
        <p:txBody>
          <a:bodyPr>
            <a:normAutofit fontScale="90000"/>
          </a:bodyPr>
          <a:lstStyle/>
          <a:p>
            <a:r>
              <a:rPr lang="en-US" sz="3600" b="1" u="sng" dirty="0" smtClean="0">
                <a:solidFill>
                  <a:srgbClr val="7030A0"/>
                </a:solidFill>
              </a:rPr>
              <a:t>FIRST GENERATION</a:t>
            </a:r>
            <a:endParaRPr lang="en-US" sz="3600" b="1" i="0" u="sng" dirty="0">
              <a:solidFill>
                <a:srgbClr val="7030A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600" b="1" u="sng" dirty="0" smtClean="0">
                <a:solidFill>
                  <a:srgbClr val="7030A0"/>
                </a:solidFill>
              </a:rPr>
              <a:t>SECOND GENERATION  </a:t>
            </a:r>
            <a:r>
              <a:rPr lang="en-US" sz="3600" b="1" dirty="0" smtClean="0">
                <a:solidFill>
                  <a:srgbClr val="7030A0"/>
                </a:solidFill>
              </a:rPr>
              <a:t/>
            </a:r>
            <a:br>
              <a:rPr lang="en-US" sz="3600" b="1" dirty="0" smtClean="0">
                <a:solidFill>
                  <a:srgbClr val="7030A0"/>
                </a:solidFill>
              </a:rPr>
            </a:br>
            <a:endParaRPr lang="en-US" sz="3600" b="1" i="0" dirty="0">
              <a:solidFill>
                <a:srgbClr val="7030A0"/>
              </a:solidFill>
            </a:endParaRPr>
          </a:p>
        </p:txBody>
      </p:sp>
      <p:sp>
        <p:nvSpPr>
          <p:cNvPr id="3" name="Content Placeholder 2"/>
          <p:cNvSpPr>
            <a:spLocks noGrp="1"/>
          </p:cNvSpPr>
          <p:nvPr>
            <p:ph idx="1"/>
          </p:nvPr>
        </p:nvSpPr>
        <p:spPr>
          <a:xfrm>
            <a:off x="304800" y="457200"/>
            <a:ext cx="8534400" cy="5486400"/>
          </a:xfrm>
        </p:spPr>
        <p:txBody>
          <a:bodyPr>
            <a:noAutofit/>
          </a:bodyPr>
          <a:lstStyle/>
          <a:p>
            <a:pPr algn="just">
              <a:lnSpc>
                <a:spcPct val="150000"/>
              </a:lnSpc>
              <a:buFont typeface="Arial" pitchFamily="34" charset="0"/>
              <a:buChar char="•"/>
            </a:pPr>
            <a:r>
              <a:rPr lang="en-US" sz="2200" i="0" dirty="0" smtClean="0"/>
              <a:t>In 1978, the </a:t>
            </a:r>
            <a:r>
              <a:rPr lang="en-US" sz="2200" i="0" dirty="0" err="1" smtClean="0"/>
              <a:t>Clearfil</a:t>
            </a:r>
            <a:r>
              <a:rPr lang="en-US" sz="2200" i="0" dirty="0" smtClean="0"/>
              <a:t> Bond System F( Kuraray, Osaka, Japan) was introduced in Japan, -the first product of  the second generation adhesives. </a:t>
            </a:r>
          </a:p>
          <a:p>
            <a:pPr algn="just">
              <a:lnSpc>
                <a:spcPct val="150000"/>
              </a:lnSpc>
              <a:buFont typeface="Arial" pitchFamily="34" charset="0"/>
              <a:buChar char="•"/>
            </a:pPr>
            <a:r>
              <a:rPr lang="en-US" sz="2200" dirty="0" smtClean="0"/>
              <a:t> Phosphorous esters of </a:t>
            </a:r>
            <a:r>
              <a:rPr lang="en-US" sz="2200" dirty="0" err="1" smtClean="0"/>
              <a:t>methacrylate</a:t>
            </a:r>
            <a:r>
              <a:rPr lang="en-US" sz="2200" dirty="0" smtClean="0"/>
              <a:t> derivatives</a:t>
            </a:r>
            <a:r>
              <a:rPr lang="en-US" sz="2200" i="0" dirty="0" smtClean="0"/>
              <a:t>. </a:t>
            </a:r>
          </a:p>
          <a:p>
            <a:pPr algn="just">
              <a:lnSpc>
                <a:spcPct val="150000"/>
              </a:lnSpc>
              <a:buNone/>
            </a:pPr>
            <a:r>
              <a:rPr lang="en-US" sz="2200" b="1" i="0" u="sng" dirty="0" smtClean="0">
                <a:solidFill>
                  <a:srgbClr val="002060"/>
                </a:solidFill>
              </a:rPr>
              <a:t>Agents used in this generation: </a:t>
            </a:r>
            <a:endParaRPr lang="en-US" sz="2200" b="1" i="0" dirty="0" smtClean="0">
              <a:solidFill>
                <a:srgbClr val="002060"/>
              </a:solidFill>
            </a:endParaRPr>
          </a:p>
          <a:p>
            <a:pPr lvl="0" algn="just">
              <a:lnSpc>
                <a:spcPct val="150000"/>
              </a:lnSpc>
              <a:buFont typeface="Arial" pitchFamily="34" charset="0"/>
              <a:buChar char="•"/>
            </a:pPr>
            <a:r>
              <a:rPr lang="en-US" sz="2200" i="0" dirty="0" err="1" smtClean="0"/>
              <a:t>Clearfil</a:t>
            </a:r>
            <a:r>
              <a:rPr lang="en-US" sz="2200" i="0" dirty="0" smtClean="0"/>
              <a:t> bond system F. </a:t>
            </a:r>
          </a:p>
          <a:p>
            <a:pPr lvl="0" algn="just">
              <a:lnSpc>
                <a:spcPct val="150000"/>
              </a:lnSpc>
              <a:buFont typeface="Arial" pitchFamily="34" charset="0"/>
              <a:buChar char="•"/>
            </a:pPr>
            <a:r>
              <a:rPr lang="en-US" sz="2200" i="0" dirty="0" smtClean="0"/>
              <a:t>Scotch bond dual cure( 3M ESPE). </a:t>
            </a:r>
          </a:p>
          <a:p>
            <a:pPr lvl="0" algn="just">
              <a:lnSpc>
                <a:spcPct val="150000"/>
              </a:lnSpc>
              <a:buFont typeface="Arial" pitchFamily="34" charset="0"/>
              <a:buChar char="•"/>
            </a:pPr>
            <a:r>
              <a:rPr lang="en-US" sz="2200" i="0" dirty="0" err="1" smtClean="0"/>
              <a:t>Bondlite</a:t>
            </a:r>
            <a:r>
              <a:rPr lang="en-US" sz="2200" i="0" dirty="0" smtClean="0"/>
              <a:t> ( Kerr). </a:t>
            </a:r>
          </a:p>
          <a:p>
            <a:pPr lvl="0" algn="just">
              <a:lnSpc>
                <a:spcPct val="150000"/>
              </a:lnSpc>
              <a:buFont typeface="Arial" pitchFamily="34" charset="0"/>
              <a:buChar char="•"/>
            </a:pPr>
            <a:r>
              <a:rPr lang="en-US" sz="2200" i="0" dirty="0" err="1" smtClean="0"/>
              <a:t>Prisma</a:t>
            </a:r>
            <a:r>
              <a:rPr lang="en-US" sz="2200" i="0" dirty="0" smtClean="0"/>
              <a:t> Universal Bond( Johnson and Johnson). </a:t>
            </a:r>
          </a:p>
        </p:txBody>
      </p:sp>
      <p:sp>
        <p:nvSpPr>
          <p:cNvPr id="4" name="Slide Number Placeholder 3"/>
          <p:cNvSpPr>
            <a:spLocks noGrp="1"/>
          </p:cNvSpPr>
          <p:nvPr>
            <p:ph type="sldNum" sz="quarter" idx="11"/>
          </p:nvPr>
        </p:nvSpPr>
        <p:spPr>
          <a:xfrm>
            <a:off x="6248400" y="6248400"/>
            <a:ext cx="2895600" cy="365125"/>
          </a:xfrm>
        </p:spPr>
        <p:txBody>
          <a:bodyPr/>
          <a:lstStyle/>
          <a:p>
            <a:fld id="{CC8CA953-CD2C-4C2D-8BBA-F6FB10B73F03}"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pPr>
              <a:defRPr/>
            </a:pPr>
            <a:fld id="{9D91AC56-B87B-4CA7-8941-F1335C8542E2}" type="slidenum">
              <a:rPr lang="en-US" smtClean="0"/>
              <a:pPr>
                <a:defRPr/>
              </a:pPr>
              <a:t>51</a:t>
            </a:fld>
            <a:endParaRPr lang="en-US"/>
          </a:p>
        </p:txBody>
      </p:sp>
      <p:sp>
        <p:nvSpPr>
          <p:cNvPr id="14" name="Title 1"/>
          <p:cNvSpPr>
            <a:spLocks noGrp="1"/>
          </p:cNvSpPr>
          <p:nvPr>
            <p:ph type="title"/>
          </p:nvPr>
        </p:nvSpPr>
        <p:spPr>
          <a:xfrm>
            <a:off x="457200" y="0"/>
            <a:ext cx="8229600" cy="914400"/>
          </a:xfrm>
        </p:spPr>
        <p:txBody>
          <a:bodyPr>
            <a:noAutofit/>
          </a:bodyPr>
          <a:lstStyle/>
          <a:p>
            <a:r>
              <a:rPr lang="en-US" sz="3600" b="1" u="sng" dirty="0" smtClean="0">
                <a:solidFill>
                  <a:srgbClr val="7030A0"/>
                </a:solidFill>
              </a:rPr>
              <a:t>SECOND GENERATION</a:t>
            </a:r>
            <a:endParaRPr lang="en-US" sz="3600" b="1" i="0" dirty="0">
              <a:solidFill>
                <a:srgbClr val="7030A0"/>
              </a:solidFill>
            </a:endParaRPr>
          </a:p>
        </p:txBody>
      </p:sp>
      <p:sp>
        <p:nvSpPr>
          <p:cNvPr id="15" name="Rectangle 14"/>
          <p:cNvSpPr/>
          <p:nvPr/>
        </p:nvSpPr>
        <p:spPr>
          <a:xfrm>
            <a:off x="228600" y="685800"/>
            <a:ext cx="8686800" cy="3477875"/>
          </a:xfrm>
          <a:prstGeom prst="rect">
            <a:avLst/>
          </a:prstGeom>
        </p:spPr>
        <p:txBody>
          <a:bodyPr wrap="square">
            <a:spAutoFit/>
          </a:bodyPr>
          <a:lstStyle/>
          <a:p>
            <a:pPr algn="just">
              <a:lnSpc>
                <a:spcPct val="150000"/>
              </a:lnSpc>
              <a:buFont typeface="Arial" pitchFamily="34" charset="0"/>
              <a:buChar char="•"/>
            </a:pPr>
            <a:r>
              <a:rPr lang="en-US" sz="2200" b="1" u="sng" dirty="0" smtClean="0">
                <a:solidFill>
                  <a:schemeClr val="accent2"/>
                </a:solidFill>
              </a:rPr>
              <a:t>Mechanism of action: </a:t>
            </a:r>
            <a:endParaRPr lang="en-US" sz="2200" b="1" dirty="0" smtClean="0">
              <a:solidFill>
                <a:schemeClr val="accent2"/>
              </a:solidFill>
            </a:endParaRPr>
          </a:p>
          <a:p>
            <a:pPr algn="just">
              <a:lnSpc>
                <a:spcPct val="150000"/>
              </a:lnSpc>
            </a:pPr>
            <a:r>
              <a:rPr lang="en-US" sz="2200" dirty="0" smtClean="0"/>
              <a:t>Surface wetting phenomenon and ionic interaction between negatively charged phosphate groups in the resin and positively charged calcium in the smear layer. </a:t>
            </a:r>
          </a:p>
          <a:p>
            <a:pPr algn="just">
              <a:lnSpc>
                <a:spcPct val="150000"/>
              </a:lnSpc>
              <a:buFont typeface="Arial" pitchFamily="34" charset="0"/>
              <a:buChar char="•"/>
            </a:pPr>
            <a:r>
              <a:rPr lang="en-US" sz="2200" b="1" u="sng" dirty="0" smtClean="0">
                <a:solidFill>
                  <a:srgbClr val="00B050"/>
                </a:solidFill>
              </a:rPr>
              <a:t>Bond strength:</a:t>
            </a:r>
            <a:r>
              <a:rPr lang="en-US" sz="2200" b="1" dirty="0" smtClean="0">
                <a:solidFill>
                  <a:srgbClr val="00B050"/>
                </a:solidFill>
              </a:rPr>
              <a:t>   </a:t>
            </a:r>
          </a:p>
          <a:p>
            <a:pPr algn="just">
              <a:lnSpc>
                <a:spcPct val="150000"/>
              </a:lnSpc>
            </a:pPr>
            <a:r>
              <a:rPr lang="en-US" sz="2200" dirty="0" smtClean="0"/>
              <a:t>5 </a:t>
            </a:r>
            <a:r>
              <a:rPr lang="en-US" sz="2200" dirty="0" err="1" smtClean="0"/>
              <a:t>Mpa</a:t>
            </a:r>
            <a:r>
              <a:rPr lang="en-US" sz="2200" dirty="0" smtClean="0"/>
              <a:t>, which was considerably low</a:t>
            </a:r>
          </a:p>
          <a:p>
            <a:pPr algn="just">
              <a:buFont typeface="Arial" pitchFamily="34" charset="0"/>
              <a:buChar char="•"/>
            </a:pPr>
            <a:endParaRPr lang="en-US" sz="2200" dirty="0" smtClean="0"/>
          </a:p>
        </p:txBody>
      </p:sp>
      <p:sp>
        <p:nvSpPr>
          <p:cNvPr id="30" name="Rectangle 4"/>
          <p:cNvSpPr>
            <a:spLocks noChangeArrowheads="1"/>
          </p:cNvSpPr>
          <p:nvPr/>
        </p:nvSpPr>
        <p:spPr bwMode="auto">
          <a:xfrm>
            <a:off x="4572000" y="2438400"/>
            <a:ext cx="3657600" cy="38100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31" name="Rectangle 5"/>
          <p:cNvSpPr>
            <a:spLocks noChangeArrowheads="1"/>
          </p:cNvSpPr>
          <p:nvPr/>
        </p:nvSpPr>
        <p:spPr bwMode="auto">
          <a:xfrm>
            <a:off x="4572000" y="3886200"/>
            <a:ext cx="3657600" cy="2362200"/>
          </a:xfrm>
          <a:prstGeom prst="rect">
            <a:avLst/>
          </a:prstGeom>
          <a:solidFill>
            <a:srgbClr val="008080">
              <a:alpha val="67058"/>
            </a:srgbClr>
          </a:solidFill>
          <a:ln w="9525">
            <a:solidFill>
              <a:schemeClr val="tx1"/>
            </a:solidFill>
            <a:miter lim="800000"/>
            <a:headEnd/>
            <a:tailEnd/>
          </a:ln>
        </p:spPr>
        <p:txBody>
          <a:bodyPr wrap="none" anchor="ctr"/>
          <a:lstStyle/>
          <a:p>
            <a:endParaRPr lang="en-US"/>
          </a:p>
        </p:txBody>
      </p:sp>
      <p:sp>
        <p:nvSpPr>
          <p:cNvPr id="32" name="Freeform 6"/>
          <p:cNvSpPr>
            <a:spLocks/>
          </p:cNvSpPr>
          <p:nvPr/>
        </p:nvSpPr>
        <p:spPr bwMode="auto">
          <a:xfrm>
            <a:off x="4800600" y="3810000"/>
            <a:ext cx="925513" cy="2481263"/>
          </a:xfrm>
          <a:custGeom>
            <a:avLst/>
            <a:gdLst/>
            <a:ahLst/>
            <a:cxnLst>
              <a:cxn ang="0">
                <a:pos x="40" y="1548"/>
              </a:cxn>
              <a:cxn ang="0">
                <a:pos x="95" y="1218"/>
              </a:cxn>
              <a:cxn ang="0">
                <a:pos x="123" y="1136"/>
              </a:cxn>
              <a:cxn ang="0">
                <a:pos x="136" y="1095"/>
              </a:cxn>
              <a:cxn ang="0">
                <a:pos x="150" y="492"/>
              </a:cxn>
              <a:cxn ang="0">
                <a:pos x="411" y="53"/>
              </a:cxn>
              <a:cxn ang="0">
                <a:pos x="493" y="80"/>
              </a:cxn>
              <a:cxn ang="0">
                <a:pos x="520" y="162"/>
              </a:cxn>
              <a:cxn ang="0">
                <a:pos x="561" y="1328"/>
              </a:cxn>
              <a:cxn ang="0">
                <a:pos x="575" y="1493"/>
              </a:cxn>
              <a:cxn ang="0">
                <a:pos x="534" y="1520"/>
              </a:cxn>
              <a:cxn ang="0">
                <a:pos x="40" y="1548"/>
              </a:cxn>
            </a:cxnLst>
            <a:rect l="0" t="0" r="r" b="b"/>
            <a:pathLst>
              <a:path w="583" h="1563">
                <a:moveTo>
                  <a:pt x="40" y="1548"/>
                </a:moveTo>
                <a:cubicBezTo>
                  <a:pt x="46" y="1431"/>
                  <a:pt x="12" y="1305"/>
                  <a:pt x="95" y="1218"/>
                </a:cubicBezTo>
                <a:cubicBezTo>
                  <a:pt x="104" y="1191"/>
                  <a:pt x="114" y="1163"/>
                  <a:pt x="123" y="1136"/>
                </a:cubicBezTo>
                <a:cubicBezTo>
                  <a:pt x="128" y="1122"/>
                  <a:pt x="136" y="1095"/>
                  <a:pt x="136" y="1095"/>
                </a:cubicBezTo>
                <a:cubicBezTo>
                  <a:pt x="121" y="892"/>
                  <a:pt x="124" y="694"/>
                  <a:pt x="150" y="492"/>
                </a:cubicBezTo>
                <a:cubicBezTo>
                  <a:pt x="166" y="0"/>
                  <a:pt x="42" y="28"/>
                  <a:pt x="411" y="53"/>
                </a:cubicBezTo>
                <a:cubicBezTo>
                  <a:pt x="438" y="62"/>
                  <a:pt x="484" y="53"/>
                  <a:pt x="493" y="80"/>
                </a:cubicBezTo>
                <a:cubicBezTo>
                  <a:pt x="502" y="107"/>
                  <a:pt x="520" y="162"/>
                  <a:pt x="520" y="162"/>
                </a:cubicBezTo>
                <a:cubicBezTo>
                  <a:pt x="521" y="189"/>
                  <a:pt x="515" y="1184"/>
                  <a:pt x="561" y="1328"/>
                </a:cubicBezTo>
                <a:cubicBezTo>
                  <a:pt x="566" y="1383"/>
                  <a:pt x="583" y="1438"/>
                  <a:pt x="575" y="1493"/>
                </a:cubicBezTo>
                <a:cubicBezTo>
                  <a:pt x="573" y="1509"/>
                  <a:pt x="550" y="1519"/>
                  <a:pt x="534" y="1520"/>
                </a:cubicBezTo>
                <a:cubicBezTo>
                  <a:pt x="0" y="1563"/>
                  <a:pt x="211" y="1463"/>
                  <a:pt x="40" y="1548"/>
                </a:cubicBezTo>
                <a:close/>
              </a:path>
            </a:pathLst>
          </a:custGeom>
          <a:gradFill rotWithShape="1">
            <a:gsLst>
              <a:gs pos="0">
                <a:schemeClr val="bg1"/>
              </a:gs>
              <a:gs pos="50000">
                <a:srgbClr val="FF6600"/>
              </a:gs>
              <a:gs pos="100000">
                <a:schemeClr val="bg1"/>
              </a:gs>
            </a:gsLst>
            <a:lin ang="0" scaled="1"/>
          </a:gradFill>
          <a:ln w="6350">
            <a:solidFill>
              <a:schemeClr val="tx1"/>
            </a:solidFill>
            <a:round/>
            <a:headEnd/>
            <a:tailEnd/>
          </a:ln>
          <a:effectLst/>
        </p:spPr>
        <p:txBody>
          <a:bodyPr/>
          <a:lstStyle/>
          <a:p>
            <a:pPr>
              <a:defRPr/>
            </a:pPr>
            <a:endParaRPr lang="en-US">
              <a:latin typeface="Arial" charset="0"/>
              <a:cs typeface="Arial" charset="0"/>
            </a:endParaRPr>
          </a:p>
        </p:txBody>
      </p:sp>
      <p:sp>
        <p:nvSpPr>
          <p:cNvPr id="33" name="Freeform 7"/>
          <p:cNvSpPr>
            <a:spLocks/>
          </p:cNvSpPr>
          <p:nvPr/>
        </p:nvSpPr>
        <p:spPr bwMode="auto">
          <a:xfrm>
            <a:off x="5943600" y="3810000"/>
            <a:ext cx="925513" cy="2481263"/>
          </a:xfrm>
          <a:custGeom>
            <a:avLst/>
            <a:gdLst/>
            <a:ahLst/>
            <a:cxnLst>
              <a:cxn ang="0">
                <a:pos x="40" y="1548"/>
              </a:cxn>
              <a:cxn ang="0">
                <a:pos x="95" y="1218"/>
              </a:cxn>
              <a:cxn ang="0">
                <a:pos x="123" y="1136"/>
              </a:cxn>
              <a:cxn ang="0">
                <a:pos x="136" y="1095"/>
              </a:cxn>
              <a:cxn ang="0">
                <a:pos x="150" y="492"/>
              </a:cxn>
              <a:cxn ang="0">
                <a:pos x="411" y="53"/>
              </a:cxn>
              <a:cxn ang="0">
                <a:pos x="493" y="80"/>
              </a:cxn>
              <a:cxn ang="0">
                <a:pos x="520" y="162"/>
              </a:cxn>
              <a:cxn ang="0">
                <a:pos x="561" y="1328"/>
              </a:cxn>
              <a:cxn ang="0">
                <a:pos x="575" y="1493"/>
              </a:cxn>
              <a:cxn ang="0">
                <a:pos x="534" y="1520"/>
              </a:cxn>
              <a:cxn ang="0">
                <a:pos x="40" y="1548"/>
              </a:cxn>
            </a:cxnLst>
            <a:rect l="0" t="0" r="r" b="b"/>
            <a:pathLst>
              <a:path w="583" h="1563">
                <a:moveTo>
                  <a:pt x="40" y="1548"/>
                </a:moveTo>
                <a:cubicBezTo>
                  <a:pt x="46" y="1431"/>
                  <a:pt x="12" y="1305"/>
                  <a:pt x="95" y="1218"/>
                </a:cubicBezTo>
                <a:cubicBezTo>
                  <a:pt x="104" y="1191"/>
                  <a:pt x="114" y="1163"/>
                  <a:pt x="123" y="1136"/>
                </a:cubicBezTo>
                <a:cubicBezTo>
                  <a:pt x="128" y="1122"/>
                  <a:pt x="136" y="1095"/>
                  <a:pt x="136" y="1095"/>
                </a:cubicBezTo>
                <a:cubicBezTo>
                  <a:pt x="121" y="892"/>
                  <a:pt x="124" y="694"/>
                  <a:pt x="150" y="492"/>
                </a:cubicBezTo>
                <a:cubicBezTo>
                  <a:pt x="166" y="0"/>
                  <a:pt x="42" y="28"/>
                  <a:pt x="411" y="53"/>
                </a:cubicBezTo>
                <a:cubicBezTo>
                  <a:pt x="438" y="62"/>
                  <a:pt x="484" y="53"/>
                  <a:pt x="493" y="80"/>
                </a:cubicBezTo>
                <a:cubicBezTo>
                  <a:pt x="502" y="107"/>
                  <a:pt x="520" y="162"/>
                  <a:pt x="520" y="162"/>
                </a:cubicBezTo>
                <a:cubicBezTo>
                  <a:pt x="521" y="189"/>
                  <a:pt x="515" y="1184"/>
                  <a:pt x="561" y="1328"/>
                </a:cubicBezTo>
                <a:cubicBezTo>
                  <a:pt x="566" y="1383"/>
                  <a:pt x="583" y="1438"/>
                  <a:pt x="575" y="1493"/>
                </a:cubicBezTo>
                <a:cubicBezTo>
                  <a:pt x="573" y="1509"/>
                  <a:pt x="550" y="1519"/>
                  <a:pt x="534" y="1520"/>
                </a:cubicBezTo>
                <a:cubicBezTo>
                  <a:pt x="0" y="1563"/>
                  <a:pt x="211" y="1463"/>
                  <a:pt x="40" y="1548"/>
                </a:cubicBezTo>
                <a:close/>
              </a:path>
            </a:pathLst>
          </a:custGeom>
          <a:gradFill rotWithShape="1">
            <a:gsLst>
              <a:gs pos="0">
                <a:srgbClr val="FF6600"/>
              </a:gs>
              <a:gs pos="50000">
                <a:schemeClr val="bg1"/>
              </a:gs>
              <a:gs pos="100000">
                <a:srgbClr val="FF6600"/>
              </a:gs>
            </a:gsLst>
            <a:lin ang="0" scaled="1"/>
          </a:gradFill>
          <a:ln w="6350">
            <a:solidFill>
              <a:schemeClr val="tx1"/>
            </a:solidFill>
            <a:round/>
            <a:headEnd/>
            <a:tailEnd/>
          </a:ln>
          <a:effectLst/>
        </p:spPr>
        <p:txBody>
          <a:bodyPr/>
          <a:lstStyle/>
          <a:p>
            <a:pPr>
              <a:defRPr/>
            </a:pPr>
            <a:endParaRPr lang="en-US">
              <a:latin typeface="Arial" charset="0"/>
              <a:cs typeface="Arial" charset="0"/>
            </a:endParaRPr>
          </a:p>
        </p:txBody>
      </p:sp>
      <p:sp>
        <p:nvSpPr>
          <p:cNvPr id="34" name="Freeform 8"/>
          <p:cNvSpPr>
            <a:spLocks/>
          </p:cNvSpPr>
          <p:nvPr/>
        </p:nvSpPr>
        <p:spPr bwMode="auto">
          <a:xfrm>
            <a:off x="7239000" y="3810000"/>
            <a:ext cx="776288" cy="2549525"/>
          </a:xfrm>
          <a:custGeom>
            <a:avLst/>
            <a:gdLst/>
            <a:ahLst/>
            <a:cxnLst>
              <a:cxn ang="0">
                <a:pos x="72" y="1489"/>
              </a:cxn>
              <a:cxn ang="0">
                <a:pos x="141" y="680"/>
              </a:cxn>
              <a:cxn ang="0">
                <a:pos x="155" y="49"/>
              </a:cxn>
              <a:cxn ang="0">
                <a:pos x="415" y="63"/>
              </a:cxn>
              <a:cxn ang="0">
                <a:pos x="401" y="310"/>
              </a:cxn>
              <a:cxn ang="0">
                <a:pos x="415" y="543"/>
              </a:cxn>
              <a:cxn ang="0">
                <a:pos x="429" y="1297"/>
              </a:cxn>
              <a:cxn ang="0">
                <a:pos x="456" y="1380"/>
              </a:cxn>
              <a:cxn ang="0">
                <a:pos x="470" y="1421"/>
              </a:cxn>
              <a:cxn ang="0">
                <a:pos x="456" y="1489"/>
              </a:cxn>
              <a:cxn ang="0">
                <a:pos x="72" y="1489"/>
              </a:cxn>
            </a:cxnLst>
            <a:rect l="0" t="0" r="r" b="b"/>
            <a:pathLst>
              <a:path w="479" h="1629">
                <a:moveTo>
                  <a:pt x="72" y="1489"/>
                </a:moveTo>
                <a:cubicBezTo>
                  <a:pt x="0" y="1190"/>
                  <a:pt x="72" y="951"/>
                  <a:pt x="141" y="680"/>
                </a:cubicBezTo>
                <a:cubicBezTo>
                  <a:pt x="163" y="469"/>
                  <a:pt x="140" y="261"/>
                  <a:pt x="155" y="49"/>
                </a:cubicBezTo>
                <a:cubicBezTo>
                  <a:pt x="242" y="54"/>
                  <a:pt x="355" y="0"/>
                  <a:pt x="415" y="63"/>
                </a:cubicBezTo>
                <a:cubicBezTo>
                  <a:pt x="472" y="123"/>
                  <a:pt x="401" y="228"/>
                  <a:pt x="401" y="310"/>
                </a:cubicBezTo>
                <a:cubicBezTo>
                  <a:pt x="401" y="388"/>
                  <a:pt x="410" y="465"/>
                  <a:pt x="415" y="543"/>
                </a:cubicBezTo>
                <a:cubicBezTo>
                  <a:pt x="420" y="794"/>
                  <a:pt x="417" y="1046"/>
                  <a:pt x="429" y="1297"/>
                </a:cubicBezTo>
                <a:cubicBezTo>
                  <a:pt x="430" y="1326"/>
                  <a:pt x="447" y="1352"/>
                  <a:pt x="456" y="1380"/>
                </a:cubicBezTo>
                <a:cubicBezTo>
                  <a:pt x="461" y="1394"/>
                  <a:pt x="470" y="1421"/>
                  <a:pt x="470" y="1421"/>
                </a:cubicBezTo>
                <a:cubicBezTo>
                  <a:pt x="465" y="1444"/>
                  <a:pt x="479" y="1484"/>
                  <a:pt x="456" y="1489"/>
                </a:cubicBezTo>
                <a:cubicBezTo>
                  <a:pt x="67" y="1569"/>
                  <a:pt x="72" y="1629"/>
                  <a:pt x="72" y="1489"/>
                </a:cubicBezTo>
                <a:close/>
              </a:path>
            </a:pathLst>
          </a:custGeom>
          <a:gradFill rotWithShape="1">
            <a:gsLst>
              <a:gs pos="0">
                <a:schemeClr val="bg1"/>
              </a:gs>
              <a:gs pos="50000">
                <a:srgbClr val="FF6600"/>
              </a:gs>
              <a:gs pos="100000">
                <a:schemeClr val="bg1"/>
              </a:gs>
            </a:gsLst>
            <a:lin ang="0" scaled="1"/>
          </a:gradFill>
          <a:ln w="9525">
            <a:solidFill>
              <a:schemeClr val="tx1"/>
            </a:solidFill>
            <a:round/>
            <a:headEnd/>
            <a:tailEnd/>
          </a:ln>
          <a:effectLst/>
        </p:spPr>
        <p:txBody>
          <a:bodyPr/>
          <a:lstStyle/>
          <a:p>
            <a:pPr>
              <a:defRPr/>
            </a:pPr>
            <a:endParaRPr lang="en-US">
              <a:latin typeface="Arial" charset="0"/>
              <a:cs typeface="Arial" charset="0"/>
            </a:endParaRPr>
          </a:p>
        </p:txBody>
      </p:sp>
      <p:sp>
        <p:nvSpPr>
          <p:cNvPr id="35" name="Freeform 9" descr="Brown marble"/>
          <p:cNvSpPr>
            <a:spLocks/>
          </p:cNvSpPr>
          <p:nvPr/>
        </p:nvSpPr>
        <p:spPr bwMode="auto">
          <a:xfrm>
            <a:off x="4554538" y="3386138"/>
            <a:ext cx="3844925" cy="676275"/>
          </a:xfrm>
          <a:custGeom>
            <a:avLst/>
            <a:gdLst>
              <a:gd name="T0" fmla="*/ 2147483647 w 2422"/>
              <a:gd name="T1" fmla="*/ 0 h 426"/>
              <a:gd name="T2" fmla="*/ 2147483647 w 2422"/>
              <a:gd name="T3" fmla="*/ 2147483647 h 426"/>
              <a:gd name="T4" fmla="*/ 2147483647 w 2422"/>
              <a:gd name="T5" fmla="*/ 0 h 426"/>
              <a:gd name="T6" fmla="*/ 2147483647 w 2422"/>
              <a:gd name="T7" fmla="*/ 2147483647 h 426"/>
              <a:gd name="T8" fmla="*/ 2147483647 w 2422"/>
              <a:gd name="T9" fmla="*/ 2147483647 h 426"/>
              <a:gd name="T10" fmla="*/ 2147483647 w 2422"/>
              <a:gd name="T11" fmla="*/ 2147483647 h 426"/>
              <a:gd name="T12" fmla="*/ 2147483647 w 2422"/>
              <a:gd name="T13" fmla="*/ 2147483647 h 426"/>
              <a:gd name="T14" fmla="*/ 2147483647 w 2422"/>
              <a:gd name="T15" fmla="*/ 2147483647 h 426"/>
              <a:gd name="T16" fmla="*/ 2147483647 w 2422"/>
              <a:gd name="T17" fmla="*/ 2147483647 h 426"/>
              <a:gd name="T18" fmla="*/ 2147483647 w 2422"/>
              <a:gd name="T19" fmla="*/ 2147483647 h 426"/>
              <a:gd name="T20" fmla="*/ 2147483647 w 2422"/>
              <a:gd name="T21" fmla="*/ 2147483647 h 426"/>
              <a:gd name="T22" fmla="*/ 2147483647 w 2422"/>
              <a:gd name="T23" fmla="*/ 2147483647 h 426"/>
              <a:gd name="T24" fmla="*/ 2147483647 w 2422"/>
              <a:gd name="T25" fmla="*/ 2147483647 h 426"/>
              <a:gd name="T26" fmla="*/ 2147483647 w 2422"/>
              <a:gd name="T27" fmla="*/ 2147483647 h 426"/>
              <a:gd name="T28" fmla="*/ 2147483647 w 2422"/>
              <a:gd name="T29" fmla="*/ 2147483647 h 426"/>
              <a:gd name="T30" fmla="*/ 2147483647 w 2422"/>
              <a:gd name="T31" fmla="*/ 2147483647 h 426"/>
              <a:gd name="T32" fmla="*/ 2147483647 w 2422"/>
              <a:gd name="T33" fmla="*/ 2147483647 h 426"/>
              <a:gd name="T34" fmla="*/ 2147483647 w 2422"/>
              <a:gd name="T35" fmla="*/ 2147483647 h 426"/>
              <a:gd name="T36" fmla="*/ 2147483647 w 2422"/>
              <a:gd name="T37" fmla="*/ 2147483647 h 426"/>
              <a:gd name="T38" fmla="*/ 2147483647 w 2422"/>
              <a:gd name="T39" fmla="*/ 2147483647 h 426"/>
              <a:gd name="T40" fmla="*/ 2147483647 w 2422"/>
              <a:gd name="T41" fmla="*/ 2147483647 h 426"/>
              <a:gd name="T42" fmla="*/ 2147483647 w 2422"/>
              <a:gd name="T43" fmla="*/ 2147483647 h 426"/>
              <a:gd name="T44" fmla="*/ 2147483647 w 2422"/>
              <a:gd name="T45" fmla="*/ 2147483647 h 426"/>
              <a:gd name="T46" fmla="*/ 2147483647 w 2422"/>
              <a:gd name="T47" fmla="*/ 2147483647 h 426"/>
              <a:gd name="T48" fmla="*/ 2147483647 w 2422"/>
              <a:gd name="T49" fmla="*/ 2147483647 h 426"/>
              <a:gd name="T50" fmla="*/ 2147483647 w 2422"/>
              <a:gd name="T51" fmla="*/ 2147483647 h 426"/>
              <a:gd name="T52" fmla="*/ 2147483647 w 2422"/>
              <a:gd name="T53" fmla="*/ 2147483647 h 426"/>
              <a:gd name="T54" fmla="*/ 2147483647 w 2422"/>
              <a:gd name="T55" fmla="*/ 2147483647 h 426"/>
              <a:gd name="T56" fmla="*/ 2147483647 w 2422"/>
              <a:gd name="T57" fmla="*/ 0 h 4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22"/>
              <a:gd name="T88" fmla="*/ 0 h 426"/>
              <a:gd name="T89" fmla="*/ 2422 w 2422"/>
              <a:gd name="T90" fmla="*/ 426 h 4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22" h="426">
                <a:moveTo>
                  <a:pt x="38" y="0"/>
                </a:moveTo>
                <a:cubicBezTo>
                  <a:pt x="358" y="7"/>
                  <a:pt x="678" y="30"/>
                  <a:pt x="998" y="27"/>
                </a:cubicBezTo>
                <a:cubicBezTo>
                  <a:pt x="1419" y="24"/>
                  <a:pt x="2260" y="0"/>
                  <a:pt x="2260" y="0"/>
                </a:cubicBezTo>
                <a:cubicBezTo>
                  <a:pt x="2422" y="51"/>
                  <a:pt x="2360" y="336"/>
                  <a:pt x="2219" y="384"/>
                </a:cubicBezTo>
                <a:cubicBezTo>
                  <a:pt x="2182" y="379"/>
                  <a:pt x="2143" y="385"/>
                  <a:pt x="2109" y="370"/>
                </a:cubicBezTo>
                <a:cubicBezTo>
                  <a:pt x="2096" y="364"/>
                  <a:pt x="2108" y="337"/>
                  <a:pt x="2096" y="329"/>
                </a:cubicBezTo>
                <a:cubicBezTo>
                  <a:pt x="2072" y="312"/>
                  <a:pt x="2041" y="310"/>
                  <a:pt x="2013" y="301"/>
                </a:cubicBezTo>
                <a:cubicBezTo>
                  <a:pt x="1999" y="296"/>
                  <a:pt x="1972" y="288"/>
                  <a:pt x="1972" y="288"/>
                </a:cubicBezTo>
                <a:cubicBezTo>
                  <a:pt x="1945" y="297"/>
                  <a:pt x="1917" y="306"/>
                  <a:pt x="1890" y="315"/>
                </a:cubicBezTo>
                <a:cubicBezTo>
                  <a:pt x="1818" y="339"/>
                  <a:pt x="1853" y="375"/>
                  <a:pt x="1808" y="411"/>
                </a:cubicBezTo>
                <a:cubicBezTo>
                  <a:pt x="1796" y="420"/>
                  <a:pt x="1780" y="420"/>
                  <a:pt x="1766" y="425"/>
                </a:cubicBezTo>
                <a:cubicBezTo>
                  <a:pt x="1670" y="420"/>
                  <a:pt x="1574" y="422"/>
                  <a:pt x="1478" y="411"/>
                </a:cubicBezTo>
                <a:cubicBezTo>
                  <a:pt x="1449" y="408"/>
                  <a:pt x="1396" y="384"/>
                  <a:pt x="1396" y="384"/>
                </a:cubicBezTo>
                <a:cubicBezTo>
                  <a:pt x="1355" y="341"/>
                  <a:pt x="1299" y="334"/>
                  <a:pt x="1245" y="315"/>
                </a:cubicBezTo>
                <a:cubicBezTo>
                  <a:pt x="1172" y="320"/>
                  <a:pt x="1099" y="321"/>
                  <a:pt x="1026" y="329"/>
                </a:cubicBezTo>
                <a:cubicBezTo>
                  <a:pt x="1012" y="330"/>
                  <a:pt x="995" y="332"/>
                  <a:pt x="985" y="342"/>
                </a:cubicBezTo>
                <a:cubicBezTo>
                  <a:pt x="975" y="352"/>
                  <a:pt x="983" y="375"/>
                  <a:pt x="971" y="384"/>
                </a:cubicBezTo>
                <a:cubicBezTo>
                  <a:pt x="948" y="401"/>
                  <a:pt x="889" y="411"/>
                  <a:pt x="889" y="411"/>
                </a:cubicBezTo>
                <a:cubicBezTo>
                  <a:pt x="807" y="406"/>
                  <a:pt x="723" y="414"/>
                  <a:pt x="642" y="397"/>
                </a:cubicBezTo>
                <a:cubicBezTo>
                  <a:pt x="628" y="394"/>
                  <a:pt x="640" y="364"/>
                  <a:pt x="628" y="356"/>
                </a:cubicBezTo>
                <a:cubicBezTo>
                  <a:pt x="590" y="329"/>
                  <a:pt x="499" y="314"/>
                  <a:pt x="450" y="301"/>
                </a:cubicBezTo>
                <a:cubicBezTo>
                  <a:pt x="409" y="306"/>
                  <a:pt x="365" y="301"/>
                  <a:pt x="326" y="315"/>
                </a:cubicBezTo>
                <a:cubicBezTo>
                  <a:pt x="311" y="321"/>
                  <a:pt x="312" y="346"/>
                  <a:pt x="299" y="356"/>
                </a:cubicBezTo>
                <a:cubicBezTo>
                  <a:pt x="288" y="365"/>
                  <a:pt x="272" y="365"/>
                  <a:pt x="258" y="370"/>
                </a:cubicBezTo>
                <a:cubicBezTo>
                  <a:pt x="249" y="379"/>
                  <a:pt x="242" y="391"/>
                  <a:pt x="230" y="397"/>
                </a:cubicBezTo>
                <a:cubicBezTo>
                  <a:pt x="204" y="410"/>
                  <a:pt x="148" y="425"/>
                  <a:pt x="148" y="425"/>
                </a:cubicBezTo>
                <a:cubicBezTo>
                  <a:pt x="111" y="420"/>
                  <a:pt x="72" y="426"/>
                  <a:pt x="38" y="411"/>
                </a:cubicBezTo>
                <a:cubicBezTo>
                  <a:pt x="0" y="394"/>
                  <a:pt x="52" y="288"/>
                  <a:pt x="52" y="288"/>
                </a:cubicBezTo>
                <a:cubicBezTo>
                  <a:pt x="21" y="194"/>
                  <a:pt x="15" y="96"/>
                  <a:pt x="38"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36" name="Rectangle 10"/>
          <p:cNvSpPr>
            <a:spLocks noChangeArrowheads="1"/>
          </p:cNvSpPr>
          <p:nvPr/>
        </p:nvSpPr>
        <p:spPr bwMode="auto">
          <a:xfrm>
            <a:off x="4572000" y="3048000"/>
            <a:ext cx="3657600" cy="381000"/>
          </a:xfrm>
          <a:prstGeom prst="rect">
            <a:avLst/>
          </a:prstGeom>
          <a:solidFill>
            <a:srgbClr val="FFCC66"/>
          </a:solidFill>
          <a:ln w="9525">
            <a:solidFill>
              <a:schemeClr val="tx1"/>
            </a:solidFill>
            <a:miter lim="800000"/>
            <a:headEnd/>
            <a:tailEnd/>
          </a:ln>
        </p:spPr>
        <p:txBody>
          <a:bodyPr wrap="none" anchor="ctr"/>
          <a:lstStyle/>
          <a:p>
            <a:endParaRPr lang="en-US"/>
          </a:p>
        </p:txBody>
      </p:sp>
      <p:sp>
        <p:nvSpPr>
          <p:cNvPr id="37" name="Rectangle 36"/>
          <p:cNvSpPr/>
          <p:nvPr/>
        </p:nvSpPr>
        <p:spPr>
          <a:xfrm>
            <a:off x="4191000" y="6211669"/>
            <a:ext cx="4572000" cy="646331"/>
          </a:xfrm>
          <a:prstGeom prst="rect">
            <a:avLst/>
          </a:prstGeom>
        </p:spPr>
        <p:txBody>
          <a:bodyPr>
            <a:spAutoFit/>
          </a:bodyPr>
          <a:lstStyle/>
          <a:p>
            <a:pPr>
              <a:spcBef>
                <a:spcPct val="50000"/>
              </a:spcBef>
            </a:pPr>
            <a:r>
              <a:rPr lang="en-US" dirty="0" smtClean="0">
                <a:solidFill>
                  <a:srgbClr val="7030A0"/>
                </a:solidFill>
              </a:rPr>
              <a:t>Smear layer not removed in second generation adhesives</a:t>
            </a:r>
            <a:endParaRPr lang="en-US" dirty="0">
              <a:solidFill>
                <a:srgbClr val="7030A0"/>
              </a:solidFill>
            </a:endParaRPr>
          </a:p>
        </p:txBody>
      </p:sp>
      <p:pic>
        <p:nvPicPr>
          <p:cNvPr id="38" name="Picture 11"/>
          <p:cNvPicPr>
            <a:picLocks noChangeAspect="1" noChangeArrowheads="1"/>
          </p:cNvPicPr>
          <p:nvPr/>
        </p:nvPicPr>
        <p:blipFill>
          <a:blip r:embed="rId3"/>
          <a:srcRect b="8014"/>
          <a:stretch>
            <a:fillRect/>
          </a:stretch>
        </p:blipFill>
        <p:spPr bwMode="auto">
          <a:xfrm>
            <a:off x="228600" y="4038600"/>
            <a:ext cx="1648691" cy="1295400"/>
          </a:xfrm>
          <a:prstGeom prst="rect">
            <a:avLst/>
          </a:prstGeom>
          <a:noFill/>
          <a:ln w="9525">
            <a:noFill/>
            <a:miter lim="800000"/>
            <a:headEnd/>
            <a:tailEnd/>
          </a:ln>
        </p:spPr>
      </p:pic>
      <p:pic>
        <p:nvPicPr>
          <p:cNvPr id="39" name="Picture 12"/>
          <p:cNvPicPr>
            <a:picLocks noChangeAspect="1" noChangeArrowheads="1"/>
          </p:cNvPicPr>
          <p:nvPr/>
        </p:nvPicPr>
        <p:blipFill>
          <a:blip r:embed="rId4"/>
          <a:srcRect/>
          <a:stretch>
            <a:fillRect/>
          </a:stretch>
        </p:blipFill>
        <p:spPr bwMode="auto">
          <a:xfrm>
            <a:off x="2362200" y="4038600"/>
            <a:ext cx="1828800" cy="13362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ox(in)">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ox(in)">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b="1" u="sng" dirty="0" smtClean="0">
                <a:solidFill>
                  <a:srgbClr val="7030A0"/>
                </a:solidFill>
              </a:rPr>
              <a:t>THIRD GENERATION</a:t>
            </a:r>
            <a:endParaRPr lang="en-US" sz="3600" b="1" u="sng" dirty="0">
              <a:solidFill>
                <a:srgbClr val="7030A0"/>
              </a:solidFill>
            </a:endParaRPr>
          </a:p>
        </p:txBody>
      </p:sp>
      <p:sp>
        <p:nvSpPr>
          <p:cNvPr id="3" name="Content Placeholder 2"/>
          <p:cNvSpPr>
            <a:spLocks noGrp="1"/>
          </p:cNvSpPr>
          <p:nvPr>
            <p:ph idx="1"/>
          </p:nvPr>
        </p:nvSpPr>
        <p:spPr>
          <a:xfrm>
            <a:off x="228600" y="762000"/>
            <a:ext cx="8458200" cy="5364163"/>
          </a:xfrm>
        </p:spPr>
        <p:txBody>
          <a:bodyPr>
            <a:normAutofit fontScale="70000" lnSpcReduction="20000"/>
          </a:bodyPr>
          <a:lstStyle/>
          <a:p>
            <a:pPr algn="just">
              <a:lnSpc>
                <a:spcPct val="170000"/>
              </a:lnSpc>
            </a:pPr>
            <a:r>
              <a:rPr lang="en-IN" sz="3100" dirty="0" smtClean="0"/>
              <a:t>These adhesives were introduced in the mid to late </a:t>
            </a:r>
            <a:r>
              <a:rPr lang="en-IN" sz="3100" dirty="0" smtClean="0">
                <a:solidFill>
                  <a:srgbClr val="FF0000"/>
                </a:solidFill>
              </a:rPr>
              <a:t>1980s. </a:t>
            </a:r>
          </a:p>
          <a:p>
            <a:pPr algn="just">
              <a:lnSpc>
                <a:spcPct val="170000"/>
              </a:lnSpc>
              <a:buNone/>
            </a:pPr>
            <a:r>
              <a:rPr lang="en-IN" sz="3100" dirty="0" smtClean="0"/>
              <a:t>         </a:t>
            </a:r>
            <a:r>
              <a:rPr lang="en-IN" sz="3100" dirty="0" smtClean="0">
                <a:solidFill>
                  <a:srgbClr val="FF0000"/>
                </a:solidFill>
              </a:rPr>
              <a:t>The third generation procedures involved two approaches:</a:t>
            </a:r>
          </a:p>
          <a:p>
            <a:pPr lvl="1" algn="just">
              <a:lnSpc>
                <a:spcPct val="170000"/>
              </a:lnSpc>
            </a:pPr>
            <a:r>
              <a:rPr lang="en-IN" sz="3100" dirty="0" smtClean="0"/>
              <a:t> Modification of smear layer to improve its properties.</a:t>
            </a:r>
          </a:p>
          <a:p>
            <a:pPr lvl="1" algn="just">
              <a:lnSpc>
                <a:spcPct val="170000"/>
              </a:lnSpc>
            </a:pPr>
            <a:r>
              <a:rPr lang="en-IN" sz="3100" dirty="0" smtClean="0"/>
              <a:t>Removal of smear layer partially without disturbing the plugs that occluded the dentinal tubules.</a:t>
            </a:r>
          </a:p>
          <a:p>
            <a:pPr algn="just">
              <a:lnSpc>
                <a:spcPct val="170000"/>
              </a:lnSpc>
            </a:pPr>
            <a:r>
              <a:rPr lang="en-IN" sz="3100" dirty="0" smtClean="0"/>
              <a:t> The conditioning agents either:</a:t>
            </a:r>
          </a:p>
          <a:p>
            <a:pPr lvl="1" algn="just">
              <a:lnSpc>
                <a:spcPct val="170000"/>
              </a:lnSpc>
            </a:pPr>
            <a:r>
              <a:rPr lang="en-IN" sz="3100" dirty="0" smtClean="0"/>
              <a:t>Modified "</a:t>
            </a:r>
            <a:r>
              <a:rPr lang="en-IN" sz="3100" dirty="0" smtClean="0">
                <a:solidFill>
                  <a:srgbClr val="002060"/>
                </a:solidFill>
              </a:rPr>
              <a:t>SMEAR LAYER-MODIFYING SYSTEM" </a:t>
            </a:r>
            <a:r>
              <a:rPr lang="en-IN" sz="3100" dirty="0" smtClean="0"/>
              <a:t>or  </a:t>
            </a:r>
          </a:p>
          <a:p>
            <a:pPr lvl="1" algn="just">
              <a:lnSpc>
                <a:spcPct val="170000"/>
              </a:lnSpc>
            </a:pPr>
            <a:r>
              <a:rPr lang="en-IN" sz="3100" dirty="0" smtClean="0"/>
              <a:t>Removed </a:t>
            </a:r>
            <a:r>
              <a:rPr lang="en-IN" sz="3100" dirty="0" smtClean="0">
                <a:solidFill>
                  <a:srgbClr val="002060"/>
                </a:solidFill>
              </a:rPr>
              <a:t>"SMEAR LAYER-REMOVING SYSTEM</a:t>
            </a:r>
            <a:r>
              <a:rPr lang="en-IN" sz="3100" dirty="0" smtClean="0"/>
              <a:t>" the smear layer before placement of adhesive resins.</a:t>
            </a:r>
          </a:p>
          <a:p>
            <a:pPr lvl="1" algn="just">
              <a:lnSpc>
                <a:spcPct val="170000"/>
              </a:lnSpc>
            </a:pPr>
            <a:endParaRPr lang="en-IN" sz="2200" dirty="0" smtClean="0"/>
          </a:p>
          <a:p>
            <a:pPr algn="just">
              <a:lnSpc>
                <a:spcPct val="150000"/>
              </a:lnSpc>
            </a:pPr>
            <a:endParaRPr lang="en-US" sz="2200" dirty="0"/>
          </a:p>
        </p:txBody>
      </p:sp>
      <p:sp>
        <p:nvSpPr>
          <p:cNvPr id="7" name="Slide Number Placeholder 6"/>
          <p:cNvSpPr>
            <a:spLocks noGrp="1"/>
          </p:cNvSpPr>
          <p:nvPr>
            <p:ph type="sldNum" sz="quarter" idx="11"/>
          </p:nvPr>
        </p:nvSpPr>
        <p:spPr/>
        <p:txBody>
          <a:bodyPr/>
          <a:lstStyle/>
          <a:p>
            <a:fld id="{CC8CA953-CD2C-4C2D-8BBA-F6FB10B73F03}"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153400" cy="5441490"/>
          </a:xfrm>
          <a:prstGeom prst="rect">
            <a:avLst/>
          </a:prstGeom>
        </p:spPr>
        <p:txBody>
          <a:bodyPr wrap="square">
            <a:spAutoFit/>
          </a:bodyPr>
          <a:lstStyle/>
          <a:p>
            <a:pPr algn="just">
              <a:lnSpc>
                <a:spcPct val="150000"/>
              </a:lnSpc>
              <a:buFont typeface="Wingdings" pitchFamily="2" charset="2"/>
              <a:buChar char="Ø"/>
            </a:pPr>
            <a:r>
              <a:rPr lang="en-US" sz="2200" b="1" u="sng" dirty="0" smtClean="0"/>
              <a:t>Mechanism of action: </a:t>
            </a:r>
            <a:endParaRPr lang="en-US" sz="2200" b="1" dirty="0" smtClean="0"/>
          </a:p>
          <a:p>
            <a:pPr algn="just">
              <a:lnSpc>
                <a:spcPct val="150000"/>
              </a:lnSpc>
            </a:pPr>
            <a:r>
              <a:rPr lang="en-US" sz="2200" dirty="0" smtClean="0"/>
              <a:t>The phosphate primers modifies the smear layer by softening it; after penetration it cures forming a hard surface</a:t>
            </a:r>
          </a:p>
          <a:p>
            <a:pPr algn="just">
              <a:lnSpc>
                <a:spcPct val="150000"/>
              </a:lnSpc>
            </a:pPr>
            <a:endParaRPr lang="en-US" sz="2200" dirty="0" smtClean="0"/>
          </a:p>
          <a:p>
            <a:pPr algn="just">
              <a:lnSpc>
                <a:spcPct val="150000"/>
              </a:lnSpc>
              <a:buFont typeface="Wingdings" pitchFamily="2" charset="2"/>
              <a:buChar char="Ø"/>
            </a:pPr>
            <a:r>
              <a:rPr lang="en-US" sz="2200" b="1" u="sng" dirty="0" smtClean="0"/>
              <a:t>Bond strength</a:t>
            </a:r>
            <a:r>
              <a:rPr lang="en-US" sz="2200" dirty="0" smtClean="0"/>
              <a:t>:</a:t>
            </a:r>
            <a:r>
              <a:rPr lang="en-US" sz="2200" b="1" dirty="0" smtClean="0"/>
              <a:t> 9-15 </a:t>
            </a:r>
            <a:r>
              <a:rPr lang="en-US" sz="2200" b="1" dirty="0" err="1" smtClean="0"/>
              <a:t>Mpa</a:t>
            </a:r>
            <a:r>
              <a:rPr lang="en-US" sz="2200" b="1" dirty="0" smtClean="0"/>
              <a:t>. </a:t>
            </a:r>
            <a:endParaRPr lang="en-US" sz="2200" dirty="0" smtClean="0"/>
          </a:p>
          <a:p>
            <a:pPr>
              <a:lnSpc>
                <a:spcPct val="170000"/>
              </a:lnSpc>
              <a:buFont typeface="Wingdings" pitchFamily="2" charset="2"/>
              <a:buChar char="Ø"/>
            </a:pPr>
            <a:r>
              <a:rPr lang="en-US" sz="2200" b="1" dirty="0" smtClean="0">
                <a:solidFill>
                  <a:srgbClr val="C00000"/>
                </a:solidFill>
              </a:rPr>
              <a:t>Disadvantages</a:t>
            </a:r>
            <a:r>
              <a:rPr lang="en-US" sz="2200" dirty="0" smtClean="0">
                <a:solidFill>
                  <a:schemeClr val="tx1">
                    <a:lumMod val="95000"/>
                    <a:lumOff val="5000"/>
                  </a:schemeClr>
                </a:solidFill>
              </a:rPr>
              <a:t>:</a:t>
            </a:r>
          </a:p>
          <a:p>
            <a:pPr lvl="2">
              <a:lnSpc>
                <a:spcPct val="170000"/>
              </a:lnSpc>
            </a:pPr>
            <a:r>
              <a:rPr lang="en-US" sz="2200" dirty="0" smtClean="0">
                <a:solidFill>
                  <a:schemeClr val="tx1">
                    <a:lumMod val="95000"/>
                    <a:lumOff val="5000"/>
                  </a:schemeClr>
                </a:solidFill>
              </a:rPr>
              <a:t>More number of steps.</a:t>
            </a:r>
          </a:p>
          <a:p>
            <a:pPr lvl="2">
              <a:lnSpc>
                <a:spcPct val="170000"/>
              </a:lnSpc>
            </a:pPr>
            <a:r>
              <a:rPr lang="en-US" sz="2200" dirty="0" smtClean="0">
                <a:solidFill>
                  <a:schemeClr val="tx1">
                    <a:lumMod val="95000"/>
                    <a:lumOff val="5000"/>
                  </a:schemeClr>
                </a:solidFill>
              </a:rPr>
              <a:t>Technique sensitive</a:t>
            </a:r>
          </a:p>
          <a:p>
            <a:pPr lvl="2">
              <a:lnSpc>
                <a:spcPct val="170000"/>
              </a:lnSpc>
            </a:pPr>
            <a:r>
              <a:rPr lang="en-US" sz="2200" dirty="0" smtClean="0">
                <a:solidFill>
                  <a:schemeClr val="tx1">
                    <a:lumMod val="95000"/>
                    <a:lumOff val="5000"/>
                  </a:schemeClr>
                </a:solidFill>
              </a:rPr>
              <a:t>Retention decreased with time ( longevity questionable )</a:t>
            </a:r>
          </a:p>
          <a:p>
            <a:pPr algn="just">
              <a:lnSpc>
                <a:spcPct val="150000"/>
              </a:lnSpc>
            </a:pPr>
            <a:endParaRPr lang="en-US" sz="2200" dirty="0" smtClean="0"/>
          </a:p>
        </p:txBody>
      </p:sp>
      <p:sp>
        <p:nvSpPr>
          <p:cNvPr id="7" name="Slide Number Placeholder 6"/>
          <p:cNvSpPr>
            <a:spLocks noGrp="1"/>
          </p:cNvSpPr>
          <p:nvPr>
            <p:ph type="sldNum" sz="quarter" idx="11"/>
          </p:nvPr>
        </p:nvSpPr>
        <p:spPr/>
        <p:txBody>
          <a:bodyPr/>
          <a:lstStyle/>
          <a:p>
            <a:fld id="{CC8CA953-CD2C-4C2D-8BBA-F6FB10B73F03}" type="slidenum">
              <a:rPr lang="en-US" smtClean="0"/>
              <a:pPr/>
              <a:t>53</a:t>
            </a:fld>
            <a:endParaRPr lang="en-US"/>
          </a:p>
        </p:txBody>
      </p:sp>
      <p:sp>
        <p:nvSpPr>
          <p:cNvPr id="9" name="Title 1"/>
          <p:cNvSpPr txBox="1">
            <a:spLocks/>
          </p:cNvSpPr>
          <p:nvPr/>
        </p:nvSpPr>
        <p:spPr>
          <a:xfrm>
            <a:off x="457200" y="274638"/>
            <a:ext cx="8229600" cy="639762"/>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rgbClr val="7030A0"/>
                </a:solidFill>
                <a:effectLst/>
                <a:uLnTx/>
                <a:uFillTx/>
                <a:latin typeface="+mj-lt"/>
                <a:ea typeface="+mj-ea"/>
                <a:cs typeface="+mj-cs"/>
              </a:rPr>
              <a:t>THIRD GENERATION</a:t>
            </a:r>
            <a:endParaRPr kumimoji="0" lang="en-US" sz="3600" b="1" i="0" u="sng" strike="noStrike" kern="1200" cap="none" spc="0" normalizeH="0" baseline="0" noProof="0" dirty="0">
              <a:ln>
                <a:noFill/>
              </a:ln>
              <a:solidFill>
                <a:srgbClr val="7030A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b="1" u="sng" dirty="0" smtClean="0">
                <a:solidFill>
                  <a:schemeClr val="accent6">
                    <a:lumMod val="75000"/>
                  </a:schemeClr>
                </a:solidFill>
              </a:rPr>
              <a:t>FOURTH GENERATION</a:t>
            </a:r>
            <a:endParaRPr lang="en-US" sz="3600" b="1" u="sng" dirty="0">
              <a:solidFill>
                <a:schemeClr val="accent6">
                  <a:lumMod val="75000"/>
                </a:schemeClr>
              </a:solidFill>
            </a:endParaRPr>
          </a:p>
        </p:txBody>
      </p:sp>
      <p:sp>
        <p:nvSpPr>
          <p:cNvPr id="3" name="Content Placeholder 2"/>
          <p:cNvSpPr>
            <a:spLocks noGrp="1"/>
          </p:cNvSpPr>
          <p:nvPr>
            <p:ph idx="1"/>
          </p:nvPr>
        </p:nvSpPr>
        <p:spPr>
          <a:xfrm>
            <a:off x="304800" y="533400"/>
            <a:ext cx="8610600" cy="5638800"/>
          </a:xfrm>
        </p:spPr>
        <p:txBody>
          <a:bodyPr>
            <a:noAutofit/>
          </a:bodyPr>
          <a:lstStyle/>
          <a:p>
            <a:pPr algn="just">
              <a:lnSpc>
                <a:spcPct val="150000"/>
              </a:lnSpc>
              <a:defRPr/>
            </a:pPr>
            <a:r>
              <a:rPr lang="en-GB" sz="2200" b="1" dirty="0" smtClean="0">
                <a:solidFill>
                  <a:srgbClr val="D60093"/>
                </a:solidFill>
                <a:latin typeface="+mj-lt"/>
              </a:rPr>
              <a:t>Total – etch concept (3 step)</a:t>
            </a:r>
          </a:p>
          <a:p>
            <a:pPr algn="just">
              <a:lnSpc>
                <a:spcPct val="150000"/>
              </a:lnSpc>
              <a:defRPr/>
            </a:pPr>
            <a:r>
              <a:rPr lang="en-GB" sz="2200" b="1" dirty="0" smtClean="0">
                <a:latin typeface="+mj-lt"/>
              </a:rPr>
              <a:t>“ideal bonding agent”</a:t>
            </a:r>
          </a:p>
          <a:p>
            <a:pPr algn="just">
              <a:lnSpc>
                <a:spcPct val="150000"/>
              </a:lnSpc>
              <a:defRPr/>
            </a:pPr>
            <a:r>
              <a:rPr lang="en-GB" sz="2200" b="1" dirty="0" err="1" smtClean="0">
                <a:latin typeface="+mj-lt"/>
              </a:rPr>
              <a:t>Bertolloti</a:t>
            </a:r>
            <a:r>
              <a:rPr lang="en-GB" sz="2200" b="1" dirty="0" smtClean="0">
                <a:latin typeface="+mj-lt"/>
              </a:rPr>
              <a:t> “ total etch, total seal, total success</a:t>
            </a:r>
          </a:p>
          <a:p>
            <a:pPr algn="just">
              <a:lnSpc>
                <a:spcPct val="150000"/>
              </a:lnSpc>
            </a:pPr>
            <a:r>
              <a:rPr lang="en-US" sz="2200" dirty="0" smtClean="0"/>
              <a:t>Introduced in late 1980s by  </a:t>
            </a:r>
            <a:r>
              <a:rPr lang="en-US" sz="2200" dirty="0" err="1" smtClean="0"/>
              <a:t>Bertolotti</a:t>
            </a:r>
            <a:r>
              <a:rPr lang="en-US" sz="2200" dirty="0" smtClean="0"/>
              <a:t> and </a:t>
            </a:r>
            <a:r>
              <a:rPr lang="en-US" sz="2200" dirty="0" err="1" smtClean="0"/>
              <a:t>Kanca</a:t>
            </a:r>
            <a:r>
              <a:rPr lang="en-US" sz="2200" dirty="0" smtClean="0"/>
              <a:t> </a:t>
            </a:r>
          </a:p>
          <a:p>
            <a:pPr algn="just">
              <a:lnSpc>
                <a:spcPct val="150000"/>
              </a:lnSpc>
            </a:pPr>
            <a:r>
              <a:rPr lang="en-US" sz="2200" dirty="0" smtClean="0"/>
              <a:t>Fear of damage to pulp- discouraged as  very little acid actually penetrates dentin</a:t>
            </a:r>
          </a:p>
          <a:p>
            <a:pPr algn="just">
              <a:lnSpc>
                <a:spcPct val="150000"/>
              </a:lnSpc>
            </a:pPr>
            <a:r>
              <a:rPr lang="en-US" sz="2200" dirty="0" smtClean="0"/>
              <a:t>Mild acids- didn’t remove smear layer completely</a:t>
            </a:r>
          </a:p>
          <a:p>
            <a:pPr algn="just">
              <a:lnSpc>
                <a:spcPct val="150000"/>
              </a:lnSpc>
            </a:pPr>
            <a:r>
              <a:rPr lang="en-US" sz="2200" dirty="0" smtClean="0"/>
              <a:t>Involved phosphoric acid etching of dentin as well as enamel. </a:t>
            </a:r>
          </a:p>
          <a:p>
            <a:pPr algn="just">
              <a:lnSpc>
                <a:spcPct val="150000"/>
              </a:lnSpc>
            </a:pPr>
            <a:endParaRPr lang="en-US" sz="2200" dirty="0" smtClean="0"/>
          </a:p>
          <a:p>
            <a:pPr algn="just">
              <a:lnSpc>
                <a:spcPct val="150000"/>
              </a:lnSpc>
            </a:pPr>
            <a:endParaRPr lang="en-US" sz="220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33400" y="533400"/>
            <a:ext cx="8229600" cy="5516563"/>
          </a:xfrm>
        </p:spPr>
        <p:txBody>
          <a:bodyPr/>
          <a:lstStyle/>
          <a:p>
            <a:pPr lvl="1" algn="ctr">
              <a:buClr>
                <a:srgbClr val="800000"/>
              </a:buClr>
              <a:buSzPct val="80000"/>
              <a:buNone/>
            </a:pPr>
            <a:r>
              <a:rPr lang="en-US" sz="2200" dirty="0" smtClean="0"/>
              <a:t> Universal bonding systems</a:t>
            </a:r>
          </a:p>
          <a:p>
            <a:pPr algn="just">
              <a:lnSpc>
                <a:spcPct val="150000"/>
              </a:lnSpc>
              <a:buNone/>
            </a:pPr>
            <a:r>
              <a:rPr lang="en-US" sz="2200" b="1" u="sng" dirty="0" smtClean="0"/>
              <a:t>Mechanism of action : </a:t>
            </a:r>
            <a:r>
              <a:rPr lang="en-US" sz="2200" dirty="0" smtClean="0"/>
              <a:t>	</a:t>
            </a:r>
          </a:p>
          <a:p>
            <a:pPr algn="just">
              <a:lnSpc>
                <a:spcPct val="150000"/>
              </a:lnSpc>
              <a:buFont typeface="Arial" pitchFamily="34" charset="0"/>
              <a:buChar char="•"/>
            </a:pPr>
            <a:r>
              <a:rPr lang="en-US" sz="2200" dirty="0" smtClean="0">
                <a:cs typeface="Times New Roman" pitchFamily="18" charset="0"/>
              </a:rPr>
              <a:t>Etching removes smear layer completely , opens the tubules </a:t>
            </a:r>
            <a:r>
              <a:rPr lang="en-US" sz="2200" dirty="0" err="1" smtClean="0">
                <a:cs typeface="Times New Roman" pitchFamily="18" charset="0"/>
              </a:rPr>
              <a:t>upto</a:t>
            </a:r>
            <a:r>
              <a:rPr lang="en-US" sz="2200" dirty="0" smtClean="0">
                <a:cs typeface="Times New Roman" pitchFamily="18" charset="0"/>
              </a:rPr>
              <a:t> 7.5 µ and increases the permeability.</a:t>
            </a:r>
          </a:p>
          <a:p>
            <a:pPr algn="just">
              <a:lnSpc>
                <a:spcPct val="150000"/>
              </a:lnSpc>
              <a:buFont typeface="Arial" pitchFamily="34" charset="0"/>
              <a:buChar char="•"/>
            </a:pPr>
            <a:r>
              <a:rPr lang="en-US" sz="2200" dirty="0" smtClean="0">
                <a:cs typeface="Times New Roman" pitchFamily="18" charset="0"/>
              </a:rPr>
              <a:t>Primer wets &amp; penetrates the collagen meshwork  and increases its surface energy and </a:t>
            </a:r>
            <a:r>
              <a:rPr lang="en-US" sz="2200" dirty="0" err="1" smtClean="0">
                <a:cs typeface="Times New Roman" pitchFamily="18" charset="0"/>
              </a:rPr>
              <a:t>wettability</a:t>
            </a:r>
            <a:r>
              <a:rPr lang="en-US" sz="2200" dirty="0" smtClean="0">
                <a:cs typeface="Times New Roman" pitchFamily="18" charset="0"/>
              </a:rPr>
              <a:t> into which the resin flows.</a:t>
            </a:r>
          </a:p>
          <a:p>
            <a:pPr algn="just">
              <a:lnSpc>
                <a:spcPct val="150000"/>
              </a:lnSpc>
              <a:buNone/>
            </a:pPr>
            <a:r>
              <a:rPr lang="en-US" sz="2200" u="sng" dirty="0" smtClean="0">
                <a:solidFill>
                  <a:schemeClr val="tx2"/>
                </a:solidFill>
              </a:rPr>
              <a:t>Bond strength  </a:t>
            </a:r>
            <a:r>
              <a:rPr lang="en-US" sz="2200" dirty="0" smtClean="0">
                <a:solidFill>
                  <a:schemeClr val="tx2"/>
                </a:solidFill>
              </a:rPr>
              <a:t>:</a:t>
            </a:r>
            <a:r>
              <a:rPr lang="en-US" sz="2200" dirty="0" smtClean="0"/>
              <a:t> 17-30 </a:t>
            </a:r>
            <a:r>
              <a:rPr lang="en-US" sz="2200" dirty="0" err="1" smtClean="0"/>
              <a:t>Mpa</a:t>
            </a:r>
            <a:endParaRPr lang="en-US" sz="2200" dirty="0" smtClean="0"/>
          </a:p>
          <a:p>
            <a:pPr algn="just">
              <a:lnSpc>
                <a:spcPct val="150000"/>
              </a:lnSpc>
              <a:buFont typeface="Arial" pitchFamily="34" charset="0"/>
              <a:buChar char="•"/>
            </a:pPr>
            <a:endParaRPr lang="en-US" sz="2200" dirty="0" smtClean="0">
              <a:cs typeface="Times New Roman" pitchFamily="18" charset="0"/>
            </a:endParaRPr>
          </a:p>
          <a:p>
            <a:pPr algn="just">
              <a:lnSpc>
                <a:spcPct val="150000"/>
              </a:lnSpc>
            </a:pPr>
            <a:endParaRPr lang="en-US" sz="2200" dirty="0" smtClean="0"/>
          </a:p>
          <a:p>
            <a:pPr algn="just">
              <a:lnSpc>
                <a:spcPct val="150000"/>
              </a:lnSpc>
            </a:pPr>
            <a:endParaRPr lang="en-US" dirty="0"/>
          </a:p>
        </p:txBody>
      </p:sp>
      <p:sp>
        <p:nvSpPr>
          <p:cNvPr id="3" name="Slide Number Placeholder 2"/>
          <p:cNvSpPr>
            <a:spLocks noGrp="1"/>
          </p:cNvSpPr>
          <p:nvPr>
            <p:ph type="sldNum" sz="quarter" idx="11"/>
          </p:nvPr>
        </p:nvSpPr>
        <p:spPr/>
        <p:txBody>
          <a:bodyPr/>
          <a:lstStyle/>
          <a:p>
            <a:pPr>
              <a:defRPr/>
            </a:pPr>
            <a:fld id="{3B0471CB-059C-4402-A708-FADB802F81C2}" type="slidenum">
              <a:rPr lang="en-US" smtClean="0"/>
              <a:pPr>
                <a:defRPr/>
              </a:pPr>
              <a:t>55</a:t>
            </a:fld>
            <a:endParaRPr lang="en-US"/>
          </a:p>
        </p:txBody>
      </p:sp>
      <p:sp>
        <p:nvSpPr>
          <p:cNvPr id="9"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FOURTH GENERATION</a:t>
            </a:r>
            <a:endParaRPr kumimoji="0" lang="en-US"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pic>
        <p:nvPicPr>
          <p:cNvPr id="10" name="Picture 6"/>
          <p:cNvPicPr>
            <a:picLocks noChangeAspect="1" noChangeArrowheads="1"/>
          </p:cNvPicPr>
          <p:nvPr/>
        </p:nvPicPr>
        <p:blipFill>
          <a:blip r:embed="rId2"/>
          <a:srcRect/>
          <a:stretch>
            <a:fillRect/>
          </a:stretch>
        </p:blipFill>
        <p:spPr>
          <a:xfrm>
            <a:off x="1828800" y="4267200"/>
            <a:ext cx="5691813" cy="25908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AutoShape 4"/>
          <p:cNvSpPr>
            <a:spLocks noChangeArrowheads="1"/>
          </p:cNvSpPr>
          <p:nvPr/>
        </p:nvSpPr>
        <p:spPr bwMode="auto">
          <a:xfrm>
            <a:off x="1219200" y="2797175"/>
            <a:ext cx="1368425" cy="2136775"/>
          </a:xfrm>
          <a:prstGeom prst="roundRect">
            <a:avLst>
              <a:gd name="adj" fmla="val 16667"/>
            </a:avLst>
          </a:prstGeom>
          <a:gradFill rotWithShape="1">
            <a:gsLst>
              <a:gs pos="0">
                <a:srgbClr val="FFCC99"/>
              </a:gs>
              <a:gs pos="100000">
                <a:schemeClr val="tx1"/>
              </a:gs>
            </a:gsLst>
            <a:path path="shape">
              <a:fillToRect l="50000" t="50000" r="50000" b="50000"/>
            </a:path>
          </a:gradFill>
          <a:ln w="9525">
            <a:solidFill>
              <a:schemeClr val="bg1"/>
            </a:solidFill>
            <a:round/>
            <a:headEnd/>
            <a:tailEnd/>
          </a:ln>
        </p:spPr>
        <p:txBody>
          <a:bodyPr wrap="none" anchor="ctr"/>
          <a:lstStyle/>
          <a:p>
            <a:endParaRPr lang="en-US" sz="2400" b="1">
              <a:solidFill>
                <a:srgbClr val="C00000"/>
              </a:solidFill>
            </a:endParaRPr>
          </a:p>
        </p:txBody>
      </p:sp>
      <p:sp>
        <p:nvSpPr>
          <p:cNvPr id="53253" name="Rectangle 5"/>
          <p:cNvSpPr>
            <a:spLocks noChangeArrowheads="1"/>
          </p:cNvSpPr>
          <p:nvPr/>
        </p:nvSpPr>
        <p:spPr bwMode="auto">
          <a:xfrm>
            <a:off x="1524000" y="2343150"/>
            <a:ext cx="685800" cy="457200"/>
          </a:xfrm>
          <a:prstGeom prst="rect">
            <a:avLst/>
          </a:prstGeom>
          <a:gradFill rotWithShape="1">
            <a:gsLst>
              <a:gs pos="0">
                <a:srgbClr val="FFCC99"/>
              </a:gs>
              <a:gs pos="100000">
                <a:schemeClr val="tx1"/>
              </a:gs>
            </a:gsLst>
            <a:path path="shape">
              <a:fillToRect l="50000" t="50000" r="50000" b="50000"/>
            </a:path>
          </a:gradFill>
          <a:ln w="38100">
            <a:solidFill>
              <a:schemeClr val="bg1"/>
            </a:solidFill>
            <a:miter lim="800000"/>
            <a:headEnd/>
            <a:tailEnd/>
          </a:ln>
        </p:spPr>
        <p:txBody>
          <a:bodyPr wrap="none" anchor="ctr"/>
          <a:lstStyle/>
          <a:p>
            <a:endParaRPr lang="en-US" sz="2400" b="1">
              <a:solidFill>
                <a:srgbClr val="C00000"/>
              </a:solidFill>
            </a:endParaRPr>
          </a:p>
        </p:txBody>
      </p:sp>
      <p:sp>
        <p:nvSpPr>
          <p:cNvPr id="53254" name="AutoShape 6"/>
          <p:cNvSpPr>
            <a:spLocks noChangeArrowheads="1"/>
          </p:cNvSpPr>
          <p:nvPr/>
        </p:nvSpPr>
        <p:spPr bwMode="auto">
          <a:xfrm>
            <a:off x="3733800" y="2724150"/>
            <a:ext cx="1371600" cy="2133600"/>
          </a:xfrm>
          <a:prstGeom prst="roundRect">
            <a:avLst>
              <a:gd name="adj" fmla="val 16667"/>
            </a:avLst>
          </a:prstGeom>
          <a:gradFill rotWithShape="1">
            <a:gsLst>
              <a:gs pos="0">
                <a:srgbClr val="FF99CC"/>
              </a:gs>
              <a:gs pos="100000">
                <a:schemeClr val="tx1"/>
              </a:gs>
            </a:gsLst>
            <a:path path="shape">
              <a:fillToRect l="50000" t="50000" r="50000" b="50000"/>
            </a:path>
          </a:gradFill>
          <a:ln w="38100">
            <a:solidFill>
              <a:schemeClr val="bg1"/>
            </a:solidFill>
            <a:round/>
            <a:headEnd/>
            <a:tailEnd/>
          </a:ln>
        </p:spPr>
        <p:txBody>
          <a:bodyPr wrap="none" anchor="ctr"/>
          <a:lstStyle/>
          <a:p>
            <a:endParaRPr lang="en-US" sz="2400" b="1">
              <a:solidFill>
                <a:srgbClr val="C00000"/>
              </a:solidFill>
            </a:endParaRPr>
          </a:p>
        </p:txBody>
      </p:sp>
      <p:sp>
        <p:nvSpPr>
          <p:cNvPr id="53255" name="Rectangle 7"/>
          <p:cNvSpPr>
            <a:spLocks noChangeArrowheads="1"/>
          </p:cNvSpPr>
          <p:nvPr/>
        </p:nvSpPr>
        <p:spPr bwMode="auto">
          <a:xfrm>
            <a:off x="4038600" y="2266950"/>
            <a:ext cx="685800" cy="457200"/>
          </a:xfrm>
          <a:prstGeom prst="rect">
            <a:avLst/>
          </a:prstGeom>
          <a:gradFill rotWithShape="1">
            <a:gsLst>
              <a:gs pos="0">
                <a:srgbClr val="FF99CC"/>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sz="2400" b="1">
              <a:solidFill>
                <a:srgbClr val="C00000"/>
              </a:solidFill>
            </a:endParaRPr>
          </a:p>
        </p:txBody>
      </p:sp>
      <p:sp>
        <p:nvSpPr>
          <p:cNvPr id="53256" name="AutoShape 8"/>
          <p:cNvSpPr>
            <a:spLocks noChangeArrowheads="1"/>
          </p:cNvSpPr>
          <p:nvPr/>
        </p:nvSpPr>
        <p:spPr bwMode="auto">
          <a:xfrm>
            <a:off x="6172200" y="2647950"/>
            <a:ext cx="1447800" cy="2133600"/>
          </a:xfrm>
          <a:prstGeom prst="roundRect">
            <a:avLst>
              <a:gd name="adj" fmla="val 16667"/>
            </a:avLst>
          </a:prstGeom>
          <a:gradFill rotWithShape="1">
            <a:gsLst>
              <a:gs pos="0">
                <a:srgbClr val="CCECFF"/>
              </a:gs>
              <a:gs pos="100000">
                <a:schemeClr val="tx1"/>
              </a:gs>
            </a:gsLst>
            <a:path path="shape">
              <a:fillToRect l="50000" t="50000" r="50000" b="50000"/>
            </a:path>
          </a:gradFill>
          <a:ln w="38100">
            <a:solidFill>
              <a:schemeClr val="bg1"/>
            </a:solidFill>
            <a:round/>
            <a:headEnd/>
            <a:tailEnd/>
          </a:ln>
        </p:spPr>
        <p:txBody>
          <a:bodyPr wrap="none" anchor="ctr"/>
          <a:lstStyle/>
          <a:p>
            <a:endParaRPr lang="en-US" sz="2400" b="1">
              <a:solidFill>
                <a:srgbClr val="C00000"/>
              </a:solidFill>
            </a:endParaRPr>
          </a:p>
        </p:txBody>
      </p:sp>
      <p:sp>
        <p:nvSpPr>
          <p:cNvPr id="53257" name="Rectangle 9"/>
          <p:cNvSpPr>
            <a:spLocks noChangeArrowheads="1"/>
          </p:cNvSpPr>
          <p:nvPr/>
        </p:nvSpPr>
        <p:spPr bwMode="auto">
          <a:xfrm>
            <a:off x="6553200" y="2190750"/>
            <a:ext cx="685800" cy="457200"/>
          </a:xfrm>
          <a:prstGeom prst="rect">
            <a:avLst/>
          </a:prstGeom>
          <a:gradFill rotWithShape="1">
            <a:gsLst>
              <a:gs pos="0">
                <a:srgbClr val="CCECFF"/>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sz="2400" b="1">
              <a:solidFill>
                <a:srgbClr val="C00000"/>
              </a:solidFill>
            </a:endParaRPr>
          </a:p>
        </p:txBody>
      </p:sp>
      <p:sp>
        <p:nvSpPr>
          <p:cNvPr id="53258" name="Text Box 10"/>
          <p:cNvSpPr txBox="1">
            <a:spLocks noChangeArrowheads="1"/>
          </p:cNvSpPr>
          <p:nvPr/>
        </p:nvSpPr>
        <p:spPr bwMode="auto">
          <a:xfrm>
            <a:off x="1447800" y="3409950"/>
            <a:ext cx="1066800" cy="369888"/>
          </a:xfrm>
          <a:prstGeom prst="rect">
            <a:avLst/>
          </a:prstGeom>
          <a:noFill/>
          <a:ln w="9525">
            <a:noFill/>
            <a:miter lim="800000"/>
            <a:headEnd/>
            <a:tailEnd/>
          </a:ln>
        </p:spPr>
        <p:txBody>
          <a:bodyPr>
            <a:spAutoFit/>
          </a:bodyPr>
          <a:lstStyle/>
          <a:p>
            <a:pPr>
              <a:spcBef>
                <a:spcPct val="50000"/>
              </a:spcBef>
            </a:pPr>
            <a:r>
              <a:rPr lang="en-US" b="1" dirty="0">
                <a:solidFill>
                  <a:srgbClr val="C00000"/>
                </a:solidFill>
              </a:rPr>
              <a:t>Etchant</a:t>
            </a:r>
          </a:p>
        </p:txBody>
      </p:sp>
      <p:sp>
        <p:nvSpPr>
          <p:cNvPr id="53259" name="Text Box 11"/>
          <p:cNvSpPr txBox="1">
            <a:spLocks noChangeArrowheads="1"/>
          </p:cNvSpPr>
          <p:nvPr/>
        </p:nvSpPr>
        <p:spPr bwMode="auto">
          <a:xfrm>
            <a:off x="3886200" y="3486150"/>
            <a:ext cx="1143000" cy="400050"/>
          </a:xfrm>
          <a:prstGeom prst="rect">
            <a:avLst/>
          </a:prstGeom>
          <a:noFill/>
          <a:ln w="9525">
            <a:noFill/>
            <a:miter lim="800000"/>
            <a:headEnd/>
            <a:tailEnd/>
          </a:ln>
        </p:spPr>
        <p:txBody>
          <a:bodyPr>
            <a:spAutoFit/>
          </a:bodyPr>
          <a:lstStyle/>
          <a:p>
            <a:pPr>
              <a:spcBef>
                <a:spcPct val="50000"/>
              </a:spcBef>
            </a:pPr>
            <a:r>
              <a:rPr lang="en-US" sz="2000" b="1">
                <a:solidFill>
                  <a:srgbClr val="C00000"/>
                </a:solidFill>
              </a:rPr>
              <a:t>Primer</a:t>
            </a:r>
          </a:p>
        </p:txBody>
      </p:sp>
      <p:sp>
        <p:nvSpPr>
          <p:cNvPr id="53260" name="Text Box 12"/>
          <p:cNvSpPr txBox="1">
            <a:spLocks noChangeArrowheads="1"/>
          </p:cNvSpPr>
          <p:nvPr/>
        </p:nvSpPr>
        <p:spPr bwMode="auto">
          <a:xfrm>
            <a:off x="6400800" y="3486150"/>
            <a:ext cx="1143000" cy="338138"/>
          </a:xfrm>
          <a:prstGeom prst="rect">
            <a:avLst/>
          </a:prstGeom>
          <a:noFill/>
          <a:ln w="9525">
            <a:noFill/>
            <a:miter lim="800000"/>
            <a:headEnd/>
            <a:tailEnd/>
          </a:ln>
        </p:spPr>
        <p:txBody>
          <a:bodyPr>
            <a:spAutoFit/>
          </a:bodyPr>
          <a:lstStyle/>
          <a:p>
            <a:pPr>
              <a:spcBef>
                <a:spcPct val="50000"/>
              </a:spcBef>
            </a:pPr>
            <a:r>
              <a:rPr lang="en-US" sz="1600" b="1">
                <a:solidFill>
                  <a:srgbClr val="C00000"/>
                </a:solidFill>
              </a:rPr>
              <a:t>Adhesive</a:t>
            </a:r>
          </a:p>
        </p:txBody>
      </p:sp>
      <p:sp>
        <p:nvSpPr>
          <p:cNvPr id="217099" name="Text Box 15"/>
          <p:cNvSpPr txBox="1">
            <a:spLocks noChangeArrowheads="1"/>
          </p:cNvSpPr>
          <p:nvPr/>
        </p:nvSpPr>
        <p:spPr bwMode="auto">
          <a:xfrm>
            <a:off x="2895600" y="3486150"/>
            <a:ext cx="457200" cy="461963"/>
          </a:xfrm>
          <a:prstGeom prst="rect">
            <a:avLst/>
          </a:prstGeom>
          <a:noFill/>
          <a:ln w="41275">
            <a:solidFill>
              <a:schemeClr val="tx1"/>
            </a:solidFill>
            <a:miter lim="800000"/>
            <a:headEnd/>
            <a:tailEnd/>
          </a:ln>
        </p:spPr>
        <p:txBody>
          <a:bodyPr>
            <a:spAutoFit/>
          </a:bodyPr>
          <a:lstStyle/>
          <a:p>
            <a:pPr>
              <a:spcBef>
                <a:spcPct val="50000"/>
              </a:spcBef>
            </a:pPr>
            <a:r>
              <a:rPr lang="en-US" sz="2400" b="1" dirty="0"/>
              <a:t>+</a:t>
            </a:r>
          </a:p>
        </p:txBody>
      </p:sp>
      <p:sp>
        <p:nvSpPr>
          <p:cNvPr id="217100" name="Text Box 16"/>
          <p:cNvSpPr txBox="1">
            <a:spLocks noChangeArrowheads="1"/>
          </p:cNvSpPr>
          <p:nvPr/>
        </p:nvSpPr>
        <p:spPr bwMode="auto">
          <a:xfrm>
            <a:off x="5410200" y="3562350"/>
            <a:ext cx="457200" cy="461963"/>
          </a:xfrm>
          <a:prstGeom prst="rect">
            <a:avLst/>
          </a:prstGeom>
          <a:noFill/>
          <a:ln w="41275">
            <a:solidFill>
              <a:schemeClr val="tx1"/>
            </a:solidFill>
            <a:miter lim="800000"/>
            <a:headEnd/>
            <a:tailEnd/>
          </a:ln>
        </p:spPr>
        <p:txBody>
          <a:bodyPr>
            <a:spAutoFit/>
          </a:bodyPr>
          <a:lstStyle/>
          <a:p>
            <a:pPr>
              <a:spcBef>
                <a:spcPct val="50000"/>
              </a:spcBef>
            </a:pPr>
            <a:r>
              <a:rPr lang="en-US" sz="2400" b="1"/>
              <a:t>+</a:t>
            </a:r>
          </a:p>
        </p:txBody>
      </p:sp>
      <p:sp>
        <p:nvSpPr>
          <p:cNvPr id="217101" name="Text Box 33"/>
          <p:cNvSpPr txBox="1">
            <a:spLocks noChangeArrowheads="1"/>
          </p:cNvSpPr>
          <p:nvPr/>
        </p:nvSpPr>
        <p:spPr bwMode="auto">
          <a:xfrm>
            <a:off x="762000" y="5077361"/>
            <a:ext cx="7772400" cy="1323439"/>
          </a:xfrm>
          <a:prstGeom prst="rect">
            <a:avLst/>
          </a:prstGeom>
          <a:noFill/>
          <a:ln w="9525">
            <a:noFill/>
            <a:miter lim="800000"/>
            <a:headEnd/>
            <a:tailEnd/>
          </a:ln>
        </p:spPr>
        <p:txBody>
          <a:bodyPr wrap="square">
            <a:spAutoFit/>
          </a:bodyPr>
          <a:lstStyle/>
          <a:p>
            <a:pPr algn="ctr">
              <a:spcBef>
                <a:spcPct val="50000"/>
              </a:spcBef>
            </a:pPr>
            <a:r>
              <a:rPr lang="en-US" sz="3200" b="1" dirty="0"/>
              <a:t>3 step total etch</a:t>
            </a:r>
          </a:p>
          <a:p>
            <a:pPr algn="ctr">
              <a:spcBef>
                <a:spcPct val="50000"/>
              </a:spcBef>
            </a:pPr>
            <a:r>
              <a:rPr lang="en-US" sz="3200" b="1" dirty="0" smtClean="0"/>
              <a:t>4</a:t>
            </a:r>
            <a:r>
              <a:rPr lang="en-US" sz="3200" b="1" baseline="30000" dirty="0" smtClean="0"/>
              <a:t>th</a:t>
            </a:r>
            <a:r>
              <a:rPr lang="en-US" sz="3200" b="1" dirty="0" smtClean="0"/>
              <a:t>  </a:t>
            </a:r>
            <a:r>
              <a:rPr lang="en-US" sz="3200" b="1" dirty="0"/>
              <a:t>Generation</a:t>
            </a:r>
          </a:p>
        </p:txBody>
      </p:sp>
      <p:sp>
        <p:nvSpPr>
          <p:cNvPr id="14" name="Slide Number Placeholder 13"/>
          <p:cNvSpPr>
            <a:spLocks noGrp="1"/>
          </p:cNvSpPr>
          <p:nvPr>
            <p:ph type="sldNum" sz="quarter" idx="11"/>
          </p:nvPr>
        </p:nvSpPr>
        <p:spPr>
          <a:xfrm>
            <a:off x="7010400" y="7905750"/>
            <a:ext cx="2133600" cy="476250"/>
          </a:xfrm>
        </p:spPr>
        <p:txBody>
          <a:bodyPr/>
          <a:lstStyle/>
          <a:p>
            <a:pPr>
              <a:defRPr/>
            </a:pPr>
            <a:fld id="{BF3043CA-8DAE-43E3-99E4-B4545915A342}" type="slidenum">
              <a:rPr lang="en-US" smtClean="0"/>
              <a:pPr>
                <a:defRPr/>
              </a:pPr>
              <a:t>56</a:t>
            </a:fld>
            <a:endParaRPr lang="en-US"/>
          </a:p>
        </p:txBody>
      </p:sp>
      <p:sp>
        <p:nvSpPr>
          <p:cNvPr id="19"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FOURTH GENERATION</a:t>
            </a:r>
            <a:endParaRPr kumimoji="0" lang="en-US"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sp>
        <p:nvSpPr>
          <p:cNvPr id="16" name="Rounded Rectangle 15"/>
          <p:cNvSpPr/>
          <p:nvPr/>
        </p:nvSpPr>
        <p:spPr>
          <a:xfrm>
            <a:off x="685800" y="990600"/>
            <a:ext cx="7848600" cy="5486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aphicFrame>
        <p:nvGraphicFramePr>
          <p:cNvPr id="17" name="Diagram 16"/>
          <p:cNvGraphicFramePr/>
          <p:nvPr/>
        </p:nvGraphicFramePr>
        <p:xfrm>
          <a:off x="228600" y="1066800"/>
          <a:ext cx="8458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dissolve">
                                      <p:cBhvr>
                                        <p:cTn id="7" dur="500"/>
                                        <p:tgtEl>
                                          <p:spTgt spid="532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253"/>
                                        </p:tgtEl>
                                        <p:attrNameLst>
                                          <p:attrName>style.visibility</p:attrName>
                                        </p:attrNameLst>
                                      </p:cBhvr>
                                      <p:to>
                                        <p:strVal val="visible"/>
                                      </p:to>
                                    </p:set>
                                    <p:animEffect transition="in" filter="dissolve">
                                      <p:cBhvr>
                                        <p:cTn id="10" dur="500"/>
                                        <p:tgtEl>
                                          <p:spTgt spid="5325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3258"/>
                                        </p:tgtEl>
                                        <p:attrNameLst>
                                          <p:attrName>style.visibility</p:attrName>
                                        </p:attrNameLst>
                                      </p:cBhvr>
                                      <p:to>
                                        <p:strVal val="visible"/>
                                      </p:to>
                                    </p:set>
                                    <p:animEffect transition="in" filter="dissolve">
                                      <p:cBhvr>
                                        <p:cTn id="13" dur="500"/>
                                        <p:tgtEl>
                                          <p:spTgt spid="5325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3254"/>
                                        </p:tgtEl>
                                        <p:attrNameLst>
                                          <p:attrName>style.visibility</p:attrName>
                                        </p:attrNameLst>
                                      </p:cBhvr>
                                      <p:to>
                                        <p:strVal val="visible"/>
                                      </p:to>
                                    </p:set>
                                    <p:animEffect transition="in" filter="dissolve">
                                      <p:cBhvr>
                                        <p:cTn id="18" dur="500"/>
                                        <p:tgtEl>
                                          <p:spTgt spid="5325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3259"/>
                                        </p:tgtEl>
                                        <p:attrNameLst>
                                          <p:attrName>style.visibility</p:attrName>
                                        </p:attrNameLst>
                                      </p:cBhvr>
                                      <p:to>
                                        <p:strVal val="visible"/>
                                      </p:to>
                                    </p:set>
                                    <p:animEffect transition="in" filter="dissolve">
                                      <p:cBhvr>
                                        <p:cTn id="21" dur="500"/>
                                        <p:tgtEl>
                                          <p:spTgt spid="5325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3255"/>
                                        </p:tgtEl>
                                        <p:attrNameLst>
                                          <p:attrName>style.visibility</p:attrName>
                                        </p:attrNameLst>
                                      </p:cBhvr>
                                      <p:to>
                                        <p:strVal val="visible"/>
                                      </p:to>
                                    </p:set>
                                    <p:animEffect transition="in" filter="dissolve">
                                      <p:cBhvr>
                                        <p:cTn id="24" dur="500"/>
                                        <p:tgtEl>
                                          <p:spTgt spid="5325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3256"/>
                                        </p:tgtEl>
                                        <p:attrNameLst>
                                          <p:attrName>style.visibility</p:attrName>
                                        </p:attrNameLst>
                                      </p:cBhvr>
                                      <p:to>
                                        <p:strVal val="visible"/>
                                      </p:to>
                                    </p:set>
                                    <p:animEffect transition="in" filter="dissolve">
                                      <p:cBhvr>
                                        <p:cTn id="29" dur="500"/>
                                        <p:tgtEl>
                                          <p:spTgt spid="5325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3260"/>
                                        </p:tgtEl>
                                        <p:attrNameLst>
                                          <p:attrName>style.visibility</p:attrName>
                                        </p:attrNameLst>
                                      </p:cBhvr>
                                      <p:to>
                                        <p:strVal val="visible"/>
                                      </p:to>
                                    </p:set>
                                    <p:animEffect transition="in" filter="dissolve">
                                      <p:cBhvr>
                                        <p:cTn id="32" dur="500"/>
                                        <p:tgtEl>
                                          <p:spTgt spid="5326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3257"/>
                                        </p:tgtEl>
                                        <p:attrNameLst>
                                          <p:attrName>style.visibility</p:attrName>
                                        </p:attrNameLst>
                                      </p:cBhvr>
                                      <p:to>
                                        <p:strVal val="visible"/>
                                      </p:to>
                                    </p:set>
                                    <p:animEffect transition="in" filter="dissolve">
                                      <p:cBhvr>
                                        <p:cTn id="35" dur="500"/>
                                        <p:tgtEl>
                                          <p:spTgt spid="5325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animBg="1"/>
      <p:bldP spid="53253" grpId="0" animBg="1"/>
      <p:bldP spid="53254" grpId="0" animBg="1"/>
      <p:bldP spid="53255" grpId="0" animBg="1"/>
      <p:bldP spid="53256" grpId="0" animBg="1"/>
      <p:bldP spid="53257" grpId="0" animBg="1"/>
      <p:bldP spid="53258" grpId="0"/>
      <p:bldP spid="53259" grpId="0"/>
      <p:bldP spid="53260" grpId="0"/>
      <p:bldP spid="16" grpId="0" animBg="1"/>
      <p:bldGraphic spid="17" grpId="0">
        <p:bldAsOne/>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440363"/>
          </a:xfrm>
        </p:spPr>
        <p:txBody>
          <a:bodyPr/>
          <a:lstStyle/>
          <a:p>
            <a:pPr>
              <a:buNone/>
            </a:pPr>
            <a:r>
              <a:rPr lang="en-US" sz="2200" b="1" u="sng" dirty="0" smtClean="0"/>
              <a:t>Total etch and Complete removal of smear layer</a:t>
            </a:r>
            <a:endParaRPr lang="en-US" sz="2200" dirty="0" smtClean="0">
              <a:cs typeface="Times New Roman" pitchFamily="18" charset="0"/>
            </a:endParaRPr>
          </a:p>
          <a:p>
            <a:pPr>
              <a:buNone/>
            </a:pPr>
            <a:r>
              <a:rPr lang="en-US" sz="2200" dirty="0" smtClean="0">
                <a:cs typeface="Times New Roman" pitchFamily="18" charset="0"/>
              </a:rPr>
              <a:t>				</a:t>
            </a:r>
          </a:p>
          <a:p>
            <a:endParaRPr lang="en-US" dirty="0"/>
          </a:p>
        </p:txBody>
      </p:sp>
      <p:sp>
        <p:nvSpPr>
          <p:cNvPr id="4" name="Slide Number Placeholder 3"/>
          <p:cNvSpPr>
            <a:spLocks noGrp="1"/>
          </p:cNvSpPr>
          <p:nvPr>
            <p:ph type="sldNum" sz="quarter" idx="11"/>
          </p:nvPr>
        </p:nvSpPr>
        <p:spPr>
          <a:xfrm>
            <a:off x="4267200" y="5410200"/>
            <a:ext cx="2133600" cy="476250"/>
          </a:xfrm>
        </p:spPr>
        <p:txBody>
          <a:bodyPr/>
          <a:lstStyle/>
          <a:p>
            <a:fld id="{CC8CA953-CD2C-4C2D-8BBA-F6FB10B73F03}" type="slidenum">
              <a:rPr lang="en-US" smtClean="0"/>
              <a:pPr/>
              <a:t>57</a:t>
            </a:fld>
            <a:endParaRPr lang="en-US"/>
          </a:p>
        </p:txBody>
      </p:sp>
      <p:sp>
        <p:nvSpPr>
          <p:cNvPr id="8" name="Rectangle 3"/>
          <p:cNvSpPr txBox="1">
            <a:spLocks noChangeArrowheads="1"/>
          </p:cNvSpPr>
          <p:nvPr/>
        </p:nvSpPr>
        <p:spPr bwMode="auto">
          <a:xfrm>
            <a:off x="-1471612" y="0"/>
            <a:ext cx="8482012" cy="5943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itchFamily="2" charset="2"/>
              <a:buNone/>
              <a:tabLst/>
              <a:defRPr/>
            </a:pPr>
            <a:endParaRPr kumimoji="0" lang="en-US" sz="2800" b="0" i="1" u="none" strike="noStrike" kern="0" cap="none" spc="0" normalizeH="0" baseline="0" noProof="0" smtClean="0">
              <a:ln>
                <a:noFill/>
              </a:ln>
              <a:solidFill>
                <a:schemeClr val="tx2"/>
              </a:solidFill>
              <a:effectLst>
                <a:outerShdw blurRad="38100" dist="38100" dir="2700000" algn="tl">
                  <a:srgbClr val="000000"/>
                </a:outerShdw>
              </a:effectLst>
              <a:uLnTx/>
              <a:uFillTx/>
              <a:latin typeface="Monotype Corsiva" pitchFamily="66" charset="0"/>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itchFamily="2" charset="2"/>
              <a:buNone/>
              <a:tabLst/>
              <a:defRPr/>
            </a:pPr>
            <a:r>
              <a:rPr kumimoji="0" lang="en-US" sz="2800" b="0" i="1" u="none" strike="noStrike" kern="0" cap="none" spc="0" normalizeH="0" baseline="0" noProof="0" smtClean="0">
                <a:ln>
                  <a:noFill/>
                </a:ln>
                <a:solidFill>
                  <a:schemeClr val="tx2"/>
                </a:solidFill>
                <a:effectLst>
                  <a:outerShdw blurRad="38100" dist="38100" dir="2700000" algn="tl">
                    <a:srgbClr val="000000"/>
                  </a:outerShdw>
                </a:effectLst>
                <a:uLnTx/>
                <a:uFillTx/>
                <a:latin typeface="Monotype Corsiva" pitchFamily="66" charset="0"/>
                <a:ea typeface="+mn-ea"/>
                <a:cs typeface="+mn-cs"/>
              </a:rPr>
              <a:t>           </a:t>
            </a:r>
            <a:endParaRPr kumimoji="0" lang="en-US"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onotype Corsiva" pitchFamily="66" charset="0"/>
              <a:ea typeface="+mn-ea"/>
              <a:cs typeface="+mn-cs"/>
            </a:endParaRPr>
          </a:p>
        </p:txBody>
      </p:sp>
      <p:sp>
        <p:nvSpPr>
          <p:cNvPr id="9" name="Slide Number Placeholder 3"/>
          <p:cNvSpPr txBox="1">
            <a:spLocks/>
          </p:cNvSpPr>
          <p:nvPr/>
        </p:nvSpPr>
        <p:spPr bwMode="auto">
          <a:xfrm>
            <a:off x="7010400" y="638175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C39AC4A-AD60-4D6D-BED3-43BDCFCCE0C6}" type="slidenum">
              <a:rPr kumimoji="0" lang="en-US" sz="1200" b="0" i="0" u="none" strike="noStrike" kern="1200" cap="none" spc="0" normalizeH="0" baseline="0" noProof="0" smtClean="0">
                <a:ln>
                  <a:noFill/>
                </a:ln>
                <a:solidFill>
                  <a:schemeClr val="tx1"/>
                </a:solidFill>
                <a:effectLst/>
                <a:uLnTx/>
                <a:uFillTx/>
                <a:latin typeface="Arial"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schemeClr val="tx1"/>
              </a:solidFill>
              <a:effectLst/>
              <a:uLnTx/>
              <a:uFillTx/>
              <a:latin typeface="Arial" charset="0"/>
              <a:ea typeface="+mn-ea"/>
              <a:cs typeface="+mn-cs"/>
            </a:endParaRPr>
          </a:p>
        </p:txBody>
      </p:sp>
      <p:sp>
        <p:nvSpPr>
          <p:cNvPr id="10" name="Rectangle 6"/>
          <p:cNvSpPr>
            <a:spLocks noChangeArrowheads="1"/>
          </p:cNvSpPr>
          <p:nvPr/>
        </p:nvSpPr>
        <p:spPr bwMode="auto">
          <a:xfrm>
            <a:off x="3182938" y="2362200"/>
            <a:ext cx="3657600" cy="3810000"/>
          </a:xfrm>
          <a:prstGeom prst="rect">
            <a:avLst/>
          </a:prstGeom>
          <a:solidFill>
            <a:schemeClr val="bg1"/>
          </a:solidFill>
          <a:ln w="9525">
            <a:solidFill>
              <a:schemeClr val="tx1"/>
            </a:solidFill>
            <a:miter lim="800000"/>
            <a:headEnd/>
            <a:tailEnd/>
          </a:ln>
        </p:spPr>
        <p:txBody>
          <a:bodyPr wrap="none" anchor="ctr"/>
          <a:lstStyle/>
          <a:p>
            <a:pPr algn="ctr"/>
            <a:endParaRPr lang="en-US"/>
          </a:p>
        </p:txBody>
      </p:sp>
      <p:sp>
        <p:nvSpPr>
          <p:cNvPr id="11" name="Rectangle 7"/>
          <p:cNvSpPr>
            <a:spLocks noChangeArrowheads="1"/>
          </p:cNvSpPr>
          <p:nvPr/>
        </p:nvSpPr>
        <p:spPr bwMode="auto">
          <a:xfrm>
            <a:off x="3182938" y="3810000"/>
            <a:ext cx="3657600" cy="2362200"/>
          </a:xfrm>
          <a:prstGeom prst="rect">
            <a:avLst/>
          </a:prstGeom>
          <a:solidFill>
            <a:srgbClr val="008080">
              <a:alpha val="67058"/>
            </a:srgbClr>
          </a:solidFill>
          <a:ln w="9525">
            <a:solidFill>
              <a:schemeClr val="tx1"/>
            </a:solidFill>
            <a:miter lim="800000"/>
            <a:headEnd/>
            <a:tailEnd/>
          </a:ln>
        </p:spPr>
        <p:txBody>
          <a:bodyPr wrap="none" anchor="ctr"/>
          <a:lstStyle/>
          <a:p>
            <a:endParaRPr lang="en-US"/>
          </a:p>
        </p:txBody>
      </p:sp>
      <p:sp>
        <p:nvSpPr>
          <p:cNvPr id="12" name="Freeform 9"/>
          <p:cNvSpPr>
            <a:spLocks/>
          </p:cNvSpPr>
          <p:nvPr/>
        </p:nvSpPr>
        <p:spPr bwMode="auto">
          <a:xfrm>
            <a:off x="4554538" y="3733800"/>
            <a:ext cx="925512" cy="2481263"/>
          </a:xfrm>
          <a:custGeom>
            <a:avLst/>
            <a:gdLst/>
            <a:ahLst/>
            <a:cxnLst>
              <a:cxn ang="0">
                <a:pos x="40" y="1548"/>
              </a:cxn>
              <a:cxn ang="0">
                <a:pos x="95" y="1218"/>
              </a:cxn>
              <a:cxn ang="0">
                <a:pos x="123" y="1136"/>
              </a:cxn>
              <a:cxn ang="0">
                <a:pos x="136" y="1095"/>
              </a:cxn>
              <a:cxn ang="0">
                <a:pos x="150" y="492"/>
              </a:cxn>
              <a:cxn ang="0">
                <a:pos x="411" y="53"/>
              </a:cxn>
              <a:cxn ang="0">
                <a:pos x="493" y="80"/>
              </a:cxn>
              <a:cxn ang="0">
                <a:pos x="520" y="162"/>
              </a:cxn>
              <a:cxn ang="0">
                <a:pos x="561" y="1328"/>
              </a:cxn>
              <a:cxn ang="0">
                <a:pos x="575" y="1493"/>
              </a:cxn>
              <a:cxn ang="0">
                <a:pos x="534" y="1520"/>
              </a:cxn>
              <a:cxn ang="0">
                <a:pos x="40" y="1548"/>
              </a:cxn>
            </a:cxnLst>
            <a:rect l="0" t="0" r="r" b="b"/>
            <a:pathLst>
              <a:path w="583" h="1563">
                <a:moveTo>
                  <a:pt x="40" y="1548"/>
                </a:moveTo>
                <a:cubicBezTo>
                  <a:pt x="46" y="1431"/>
                  <a:pt x="12" y="1305"/>
                  <a:pt x="95" y="1218"/>
                </a:cubicBezTo>
                <a:cubicBezTo>
                  <a:pt x="104" y="1191"/>
                  <a:pt x="114" y="1163"/>
                  <a:pt x="123" y="1136"/>
                </a:cubicBezTo>
                <a:cubicBezTo>
                  <a:pt x="128" y="1122"/>
                  <a:pt x="136" y="1095"/>
                  <a:pt x="136" y="1095"/>
                </a:cubicBezTo>
                <a:cubicBezTo>
                  <a:pt x="121" y="892"/>
                  <a:pt x="124" y="694"/>
                  <a:pt x="150" y="492"/>
                </a:cubicBezTo>
                <a:cubicBezTo>
                  <a:pt x="166" y="0"/>
                  <a:pt x="42" y="28"/>
                  <a:pt x="411" y="53"/>
                </a:cubicBezTo>
                <a:cubicBezTo>
                  <a:pt x="438" y="62"/>
                  <a:pt x="484" y="53"/>
                  <a:pt x="493" y="80"/>
                </a:cubicBezTo>
                <a:cubicBezTo>
                  <a:pt x="502" y="107"/>
                  <a:pt x="520" y="162"/>
                  <a:pt x="520" y="162"/>
                </a:cubicBezTo>
                <a:cubicBezTo>
                  <a:pt x="521" y="189"/>
                  <a:pt x="515" y="1184"/>
                  <a:pt x="561" y="1328"/>
                </a:cubicBezTo>
                <a:cubicBezTo>
                  <a:pt x="566" y="1383"/>
                  <a:pt x="583" y="1438"/>
                  <a:pt x="575" y="1493"/>
                </a:cubicBezTo>
                <a:cubicBezTo>
                  <a:pt x="573" y="1509"/>
                  <a:pt x="550" y="1519"/>
                  <a:pt x="534" y="1520"/>
                </a:cubicBezTo>
                <a:cubicBezTo>
                  <a:pt x="0" y="1563"/>
                  <a:pt x="211" y="1463"/>
                  <a:pt x="40" y="1548"/>
                </a:cubicBezTo>
                <a:close/>
              </a:path>
            </a:pathLst>
          </a:custGeom>
          <a:gradFill rotWithShape="1">
            <a:gsLst>
              <a:gs pos="0">
                <a:srgbClr val="FF6600"/>
              </a:gs>
              <a:gs pos="50000">
                <a:schemeClr val="bg1"/>
              </a:gs>
              <a:gs pos="100000">
                <a:srgbClr val="FF6600"/>
              </a:gs>
            </a:gsLst>
            <a:lin ang="0" scaled="1"/>
          </a:gradFill>
          <a:ln w="6350">
            <a:solidFill>
              <a:schemeClr val="tx1"/>
            </a:solidFill>
            <a:round/>
            <a:headEnd/>
            <a:tailEnd/>
          </a:ln>
          <a:effectLst/>
        </p:spPr>
        <p:txBody>
          <a:bodyPr/>
          <a:lstStyle/>
          <a:p>
            <a:pPr>
              <a:defRPr/>
            </a:pPr>
            <a:endParaRPr lang="en-US"/>
          </a:p>
        </p:txBody>
      </p:sp>
      <p:sp>
        <p:nvSpPr>
          <p:cNvPr id="13" name="Freeform 8"/>
          <p:cNvSpPr>
            <a:spLocks/>
          </p:cNvSpPr>
          <p:nvPr/>
        </p:nvSpPr>
        <p:spPr bwMode="auto">
          <a:xfrm>
            <a:off x="3411538" y="3733800"/>
            <a:ext cx="925512" cy="2481263"/>
          </a:xfrm>
          <a:custGeom>
            <a:avLst/>
            <a:gdLst/>
            <a:ahLst/>
            <a:cxnLst>
              <a:cxn ang="0">
                <a:pos x="40" y="1548"/>
              </a:cxn>
              <a:cxn ang="0">
                <a:pos x="95" y="1218"/>
              </a:cxn>
              <a:cxn ang="0">
                <a:pos x="123" y="1136"/>
              </a:cxn>
              <a:cxn ang="0">
                <a:pos x="136" y="1095"/>
              </a:cxn>
              <a:cxn ang="0">
                <a:pos x="150" y="492"/>
              </a:cxn>
              <a:cxn ang="0">
                <a:pos x="411" y="53"/>
              </a:cxn>
              <a:cxn ang="0">
                <a:pos x="493" y="80"/>
              </a:cxn>
              <a:cxn ang="0">
                <a:pos x="520" y="162"/>
              </a:cxn>
              <a:cxn ang="0">
                <a:pos x="561" y="1328"/>
              </a:cxn>
              <a:cxn ang="0">
                <a:pos x="575" y="1493"/>
              </a:cxn>
              <a:cxn ang="0">
                <a:pos x="534" y="1520"/>
              </a:cxn>
              <a:cxn ang="0">
                <a:pos x="40" y="1548"/>
              </a:cxn>
            </a:cxnLst>
            <a:rect l="0" t="0" r="r" b="b"/>
            <a:pathLst>
              <a:path w="583" h="1563">
                <a:moveTo>
                  <a:pt x="40" y="1548"/>
                </a:moveTo>
                <a:cubicBezTo>
                  <a:pt x="46" y="1431"/>
                  <a:pt x="12" y="1305"/>
                  <a:pt x="95" y="1218"/>
                </a:cubicBezTo>
                <a:cubicBezTo>
                  <a:pt x="104" y="1191"/>
                  <a:pt x="114" y="1163"/>
                  <a:pt x="123" y="1136"/>
                </a:cubicBezTo>
                <a:cubicBezTo>
                  <a:pt x="128" y="1122"/>
                  <a:pt x="136" y="1095"/>
                  <a:pt x="136" y="1095"/>
                </a:cubicBezTo>
                <a:cubicBezTo>
                  <a:pt x="121" y="892"/>
                  <a:pt x="124" y="694"/>
                  <a:pt x="150" y="492"/>
                </a:cubicBezTo>
                <a:cubicBezTo>
                  <a:pt x="166" y="0"/>
                  <a:pt x="42" y="28"/>
                  <a:pt x="411" y="53"/>
                </a:cubicBezTo>
                <a:cubicBezTo>
                  <a:pt x="438" y="62"/>
                  <a:pt x="484" y="53"/>
                  <a:pt x="493" y="80"/>
                </a:cubicBezTo>
                <a:cubicBezTo>
                  <a:pt x="502" y="107"/>
                  <a:pt x="520" y="162"/>
                  <a:pt x="520" y="162"/>
                </a:cubicBezTo>
                <a:cubicBezTo>
                  <a:pt x="521" y="189"/>
                  <a:pt x="515" y="1184"/>
                  <a:pt x="561" y="1328"/>
                </a:cubicBezTo>
                <a:cubicBezTo>
                  <a:pt x="566" y="1383"/>
                  <a:pt x="583" y="1438"/>
                  <a:pt x="575" y="1493"/>
                </a:cubicBezTo>
                <a:cubicBezTo>
                  <a:pt x="573" y="1509"/>
                  <a:pt x="550" y="1519"/>
                  <a:pt x="534" y="1520"/>
                </a:cubicBezTo>
                <a:cubicBezTo>
                  <a:pt x="0" y="1563"/>
                  <a:pt x="211" y="1463"/>
                  <a:pt x="40" y="1548"/>
                </a:cubicBezTo>
                <a:close/>
              </a:path>
            </a:pathLst>
          </a:custGeom>
          <a:gradFill rotWithShape="1">
            <a:gsLst>
              <a:gs pos="0">
                <a:schemeClr val="bg1"/>
              </a:gs>
              <a:gs pos="50000">
                <a:srgbClr val="FF6600"/>
              </a:gs>
              <a:gs pos="100000">
                <a:schemeClr val="bg1"/>
              </a:gs>
            </a:gsLst>
            <a:lin ang="0" scaled="1"/>
          </a:gradFill>
          <a:ln w="6350">
            <a:solidFill>
              <a:schemeClr val="tx1"/>
            </a:solidFill>
            <a:round/>
            <a:headEnd/>
            <a:tailEnd/>
          </a:ln>
          <a:effectLst/>
        </p:spPr>
        <p:txBody>
          <a:bodyPr/>
          <a:lstStyle/>
          <a:p>
            <a:pPr>
              <a:defRPr/>
            </a:pPr>
            <a:endParaRPr lang="en-US"/>
          </a:p>
        </p:txBody>
      </p:sp>
      <p:sp>
        <p:nvSpPr>
          <p:cNvPr id="14" name="Freeform 13"/>
          <p:cNvSpPr>
            <a:spLocks/>
          </p:cNvSpPr>
          <p:nvPr/>
        </p:nvSpPr>
        <p:spPr bwMode="auto">
          <a:xfrm>
            <a:off x="5849938" y="3733800"/>
            <a:ext cx="776287" cy="2549525"/>
          </a:xfrm>
          <a:custGeom>
            <a:avLst/>
            <a:gdLst/>
            <a:ahLst/>
            <a:cxnLst>
              <a:cxn ang="0">
                <a:pos x="72" y="1489"/>
              </a:cxn>
              <a:cxn ang="0">
                <a:pos x="141" y="680"/>
              </a:cxn>
              <a:cxn ang="0">
                <a:pos x="155" y="49"/>
              </a:cxn>
              <a:cxn ang="0">
                <a:pos x="415" y="63"/>
              </a:cxn>
              <a:cxn ang="0">
                <a:pos x="401" y="310"/>
              </a:cxn>
              <a:cxn ang="0">
                <a:pos x="415" y="543"/>
              </a:cxn>
              <a:cxn ang="0">
                <a:pos x="429" y="1297"/>
              </a:cxn>
              <a:cxn ang="0">
                <a:pos x="456" y="1380"/>
              </a:cxn>
              <a:cxn ang="0">
                <a:pos x="470" y="1421"/>
              </a:cxn>
              <a:cxn ang="0">
                <a:pos x="456" y="1489"/>
              </a:cxn>
              <a:cxn ang="0">
                <a:pos x="72" y="1489"/>
              </a:cxn>
            </a:cxnLst>
            <a:rect l="0" t="0" r="r" b="b"/>
            <a:pathLst>
              <a:path w="479" h="1629">
                <a:moveTo>
                  <a:pt x="72" y="1489"/>
                </a:moveTo>
                <a:cubicBezTo>
                  <a:pt x="0" y="1190"/>
                  <a:pt x="72" y="951"/>
                  <a:pt x="141" y="680"/>
                </a:cubicBezTo>
                <a:cubicBezTo>
                  <a:pt x="163" y="469"/>
                  <a:pt x="140" y="261"/>
                  <a:pt x="155" y="49"/>
                </a:cubicBezTo>
                <a:cubicBezTo>
                  <a:pt x="242" y="54"/>
                  <a:pt x="355" y="0"/>
                  <a:pt x="415" y="63"/>
                </a:cubicBezTo>
                <a:cubicBezTo>
                  <a:pt x="472" y="123"/>
                  <a:pt x="401" y="228"/>
                  <a:pt x="401" y="310"/>
                </a:cubicBezTo>
                <a:cubicBezTo>
                  <a:pt x="401" y="388"/>
                  <a:pt x="410" y="465"/>
                  <a:pt x="415" y="543"/>
                </a:cubicBezTo>
                <a:cubicBezTo>
                  <a:pt x="420" y="794"/>
                  <a:pt x="417" y="1046"/>
                  <a:pt x="429" y="1297"/>
                </a:cubicBezTo>
                <a:cubicBezTo>
                  <a:pt x="430" y="1326"/>
                  <a:pt x="447" y="1352"/>
                  <a:pt x="456" y="1380"/>
                </a:cubicBezTo>
                <a:cubicBezTo>
                  <a:pt x="461" y="1394"/>
                  <a:pt x="470" y="1421"/>
                  <a:pt x="470" y="1421"/>
                </a:cubicBezTo>
                <a:cubicBezTo>
                  <a:pt x="465" y="1444"/>
                  <a:pt x="479" y="1484"/>
                  <a:pt x="456" y="1489"/>
                </a:cubicBezTo>
                <a:cubicBezTo>
                  <a:pt x="67" y="1569"/>
                  <a:pt x="72" y="1629"/>
                  <a:pt x="72" y="1489"/>
                </a:cubicBezTo>
                <a:close/>
              </a:path>
            </a:pathLst>
          </a:custGeom>
          <a:gradFill rotWithShape="1">
            <a:gsLst>
              <a:gs pos="0">
                <a:schemeClr val="bg1"/>
              </a:gs>
              <a:gs pos="50000">
                <a:srgbClr val="FF6600"/>
              </a:gs>
              <a:gs pos="100000">
                <a:schemeClr val="bg1"/>
              </a:gs>
            </a:gsLst>
            <a:lin ang="0" scaled="1"/>
          </a:gradFill>
          <a:ln w="9525">
            <a:solidFill>
              <a:schemeClr val="tx1"/>
            </a:solidFill>
            <a:round/>
            <a:headEnd/>
            <a:tailEnd/>
          </a:ln>
          <a:effectLst/>
        </p:spPr>
        <p:txBody>
          <a:bodyPr/>
          <a:lstStyle/>
          <a:p>
            <a:pPr>
              <a:defRPr/>
            </a:pPr>
            <a:endParaRPr lang="en-US"/>
          </a:p>
        </p:txBody>
      </p:sp>
      <p:sp>
        <p:nvSpPr>
          <p:cNvPr id="15" name="Freeform 14" descr="Brown marble"/>
          <p:cNvSpPr>
            <a:spLocks/>
          </p:cNvSpPr>
          <p:nvPr/>
        </p:nvSpPr>
        <p:spPr bwMode="auto">
          <a:xfrm>
            <a:off x="3165475" y="3309938"/>
            <a:ext cx="3844925" cy="676275"/>
          </a:xfrm>
          <a:custGeom>
            <a:avLst/>
            <a:gdLst>
              <a:gd name="T0" fmla="*/ 60325 w 2422"/>
              <a:gd name="T1" fmla="*/ 0 h 426"/>
              <a:gd name="T2" fmla="*/ 1584325 w 2422"/>
              <a:gd name="T3" fmla="*/ 42862 h 426"/>
              <a:gd name="T4" fmla="*/ 3587750 w 2422"/>
              <a:gd name="T5" fmla="*/ 0 h 426"/>
              <a:gd name="T6" fmla="*/ 3522663 w 2422"/>
              <a:gd name="T7" fmla="*/ 609600 h 426"/>
              <a:gd name="T8" fmla="*/ 3348038 w 2422"/>
              <a:gd name="T9" fmla="*/ 587375 h 426"/>
              <a:gd name="T10" fmla="*/ 3327400 w 2422"/>
              <a:gd name="T11" fmla="*/ 522288 h 426"/>
              <a:gd name="T12" fmla="*/ 3195637 w 2422"/>
              <a:gd name="T13" fmla="*/ 477838 h 426"/>
              <a:gd name="T14" fmla="*/ 3130550 w 2422"/>
              <a:gd name="T15" fmla="*/ 457200 h 426"/>
              <a:gd name="T16" fmla="*/ 3000375 w 2422"/>
              <a:gd name="T17" fmla="*/ 500063 h 426"/>
              <a:gd name="T18" fmla="*/ 2870200 w 2422"/>
              <a:gd name="T19" fmla="*/ 652463 h 426"/>
              <a:gd name="T20" fmla="*/ 2803525 w 2422"/>
              <a:gd name="T21" fmla="*/ 674688 h 426"/>
              <a:gd name="T22" fmla="*/ 2346325 w 2422"/>
              <a:gd name="T23" fmla="*/ 652463 h 426"/>
              <a:gd name="T24" fmla="*/ 2216150 w 2422"/>
              <a:gd name="T25" fmla="*/ 609600 h 426"/>
              <a:gd name="T26" fmla="*/ 1976437 w 2422"/>
              <a:gd name="T27" fmla="*/ 500063 h 426"/>
              <a:gd name="T28" fmla="*/ 1628775 w 2422"/>
              <a:gd name="T29" fmla="*/ 522288 h 426"/>
              <a:gd name="T30" fmla="*/ 1563687 w 2422"/>
              <a:gd name="T31" fmla="*/ 542925 h 426"/>
              <a:gd name="T32" fmla="*/ 1541462 w 2422"/>
              <a:gd name="T33" fmla="*/ 609600 h 426"/>
              <a:gd name="T34" fmla="*/ 1411287 w 2422"/>
              <a:gd name="T35" fmla="*/ 652463 h 426"/>
              <a:gd name="T36" fmla="*/ 1019175 w 2422"/>
              <a:gd name="T37" fmla="*/ 630238 h 426"/>
              <a:gd name="T38" fmla="*/ 996950 w 2422"/>
              <a:gd name="T39" fmla="*/ 565150 h 426"/>
              <a:gd name="T40" fmla="*/ 714375 w 2422"/>
              <a:gd name="T41" fmla="*/ 477838 h 426"/>
              <a:gd name="T42" fmla="*/ 517525 w 2422"/>
              <a:gd name="T43" fmla="*/ 500063 h 426"/>
              <a:gd name="T44" fmla="*/ 474663 w 2422"/>
              <a:gd name="T45" fmla="*/ 565150 h 426"/>
              <a:gd name="T46" fmla="*/ 409575 w 2422"/>
              <a:gd name="T47" fmla="*/ 587375 h 426"/>
              <a:gd name="T48" fmla="*/ 365125 w 2422"/>
              <a:gd name="T49" fmla="*/ 630238 h 426"/>
              <a:gd name="T50" fmla="*/ 234950 w 2422"/>
              <a:gd name="T51" fmla="*/ 674688 h 426"/>
              <a:gd name="T52" fmla="*/ 60325 w 2422"/>
              <a:gd name="T53" fmla="*/ 652463 h 426"/>
              <a:gd name="T54" fmla="*/ 82550 w 2422"/>
              <a:gd name="T55" fmla="*/ 457200 h 426"/>
              <a:gd name="T56" fmla="*/ 60325 w 2422"/>
              <a:gd name="T57" fmla="*/ 0 h 4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22"/>
              <a:gd name="T88" fmla="*/ 0 h 426"/>
              <a:gd name="T89" fmla="*/ 2422 w 2422"/>
              <a:gd name="T90" fmla="*/ 426 h 4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22" h="426">
                <a:moveTo>
                  <a:pt x="38" y="0"/>
                </a:moveTo>
                <a:cubicBezTo>
                  <a:pt x="358" y="7"/>
                  <a:pt x="678" y="30"/>
                  <a:pt x="998" y="27"/>
                </a:cubicBezTo>
                <a:cubicBezTo>
                  <a:pt x="1419" y="24"/>
                  <a:pt x="2260" y="0"/>
                  <a:pt x="2260" y="0"/>
                </a:cubicBezTo>
                <a:cubicBezTo>
                  <a:pt x="2422" y="51"/>
                  <a:pt x="2360" y="336"/>
                  <a:pt x="2219" y="384"/>
                </a:cubicBezTo>
                <a:cubicBezTo>
                  <a:pt x="2182" y="379"/>
                  <a:pt x="2143" y="385"/>
                  <a:pt x="2109" y="370"/>
                </a:cubicBezTo>
                <a:cubicBezTo>
                  <a:pt x="2096" y="364"/>
                  <a:pt x="2108" y="337"/>
                  <a:pt x="2096" y="329"/>
                </a:cubicBezTo>
                <a:cubicBezTo>
                  <a:pt x="2072" y="312"/>
                  <a:pt x="2041" y="310"/>
                  <a:pt x="2013" y="301"/>
                </a:cubicBezTo>
                <a:cubicBezTo>
                  <a:pt x="1999" y="296"/>
                  <a:pt x="1972" y="288"/>
                  <a:pt x="1972" y="288"/>
                </a:cubicBezTo>
                <a:cubicBezTo>
                  <a:pt x="1945" y="297"/>
                  <a:pt x="1917" y="306"/>
                  <a:pt x="1890" y="315"/>
                </a:cubicBezTo>
                <a:cubicBezTo>
                  <a:pt x="1818" y="339"/>
                  <a:pt x="1853" y="375"/>
                  <a:pt x="1808" y="411"/>
                </a:cubicBezTo>
                <a:cubicBezTo>
                  <a:pt x="1796" y="420"/>
                  <a:pt x="1780" y="420"/>
                  <a:pt x="1766" y="425"/>
                </a:cubicBezTo>
                <a:cubicBezTo>
                  <a:pt x="1670" y="420"/>
                  <a:pt x="1574" y="422"/>
                  <a:pt x="1478" y="411"/>
                </a:cubicBezTo>
                <a:cubicBezTo>
                  <a:pt x="1449" y="408"/>
                  <a:pt x="1396" y="384"/>
                  <a:pt x="1396" y="384"/>
                </a:cubicBezTo>
                <a:cubicBezTo>
                  <a:pt x="1355" y="341"/>
                  <a:pt x="1299" y="334"/>
                  <a:pt x="1245" y="315"/>
                </a:cubicBezTo>
                <a:cubicBezTo>
                  <a:pt x="1172" y="320"/>
                  <a:pt x="1099" y="321"/>
                  <a:pt x="1026" y="329"/>
                </a:cubicBezTo>
                <a:cubicBezTo>
                  <a:pt x="1012" y="330"/>
                  <a:pt x="995" y="332"/>
                  <a:pt x="985" y="342"/>
                </a:cubicBezTo>
                <a:cubicBezTo>
                  <a:pt x="975" y="352"/>
                  <a:pt x="983" y="375"/>
                  <a:pt x="971" y="384"/>
                </a:cubicBezTo>
                <a:cubicBezTo>
                  <a:pt x="948" y="401"/>
                  <a:pt x="889" y="411"/>
                  <a:pt x="889" y="411"/>
                </a:cubicBezTo>
                <a:cubicBezTo>
                  <a:pt x="807" y="406"/>
                  <a:pt x="723" y="414"/>
                  <a:pt x="642" y="397"/>
                </a:cubicBezTo>
                <a:cubicBezTo>
                  <a:pt x="628" y="394"/>
                  <a:pt x="640" y="364"/>
                  <a:pt x="628" y="356"/>
                </a:cubicBezTo>
                <a:cubicBezTo>
                  <a:pt x="590" y="329"/>
                  <a:pt x="499" y="314"/>
                  <a:pt x="450" y="301"/>
                </a:cubicBezTo>
                <a:cubicBezTo>
                  <a:pt x="409" y="306"/>
                  <a:pt x="365" y="301"/>
                  <a:pt x="326" y="315"/>
                </a:cubicBezTo>
                <a:cubicBezTo>
                  <a:pt x="311" y="321"/>
                  <a:pt x="312" y="346"/>
                  <a:pt x="299" y="356"/>
                </a:cubicBezTo>
                <a:cubicBezTo>
                  <a:pt x="288" y="365"/>
                  <a:pt x="272" y="365"/>
                  <a:pt x="258" y="370"/>
                </a:cubicBezTo>
                <a:cubicBezTo>
                  <a:pt x="249" y="379"/>
                  <a:pt x="242" y="391"/>
                  <a:pt x="230" y="397"/>
                </a:cubicBezTo>
                <a:cubicBezTo>
                  <a:pt x="204" y="410"/>
                  <a:pt x="148" y="425"/>
                  <a:pt x="148" y="425"/>
                </a:cubicBezTo>
                <a:cubicBezTo>
                  <a:pt x="111" y="420"/>
                  <a:pt x="72" y="426"/>
                  <a:pt x="38" y="411"/>
                </a:cubicBezTo>
                <a:cubicBezTo>
                  <a:pt x="0" y="394"/>
                  <a:pt x="52" y="288"/>
                  <a:pt x="52" y="288"/>
                </a:cubicBezTo>
                <a:cubicBezTo>
                  <a:pt x="21" y="194"/>
                  <a:pt x="15" y="96"/>
                  <a:pt x="38" y="0"/>
                </a:cubicBez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16" name="Freeform 15"/>
          <p:cNvSpPr>
            <a:spLocks/>
          </p:cNvSpPr>
          <p:nvPr/>
        </p:nvSpPr>
        <p:spPr bwMode="auto">
          <a:xfrm>
            <a:off x="3182938" y="2819400"/>
            <a:ext cx="3756025" cy="1725613"/>
          </a:xfrm>
          <a:custGeom>
            <a:avLst/>
            <a:gdLst>
              <a:gd name="T0" fmla="*/ 22329 w 2355"/>
              <a:gd name="T1" fmla="*/ 89374 h 1004"/>
              <a:gd name="T2" fmla="*/ 765559 w 2355"/>
              <a:gd name="T3" fmla="*/ 111718 h 1004"/>
              <a:gd name="T4" fmla="*/ 2100503 w 2355"/>
              <a:gd name="T5" fmla="*/ 135780 h 1004"/>
              <a:gd name="T6" fmla="*/ 2208957 w 2355"/>
              <a:gd name="T7" fmla="*/ 159843 h 1004"/>
              <a:gd name="T8" fmla="*/ 2559838 w 2355"/>
              <a:gd name="T9" fmla="*/ 206249 h 1004"/>
              <a:gd name="T10" fmla="*/ 2888391 w 2355"/>
              <a:gd name="T11" fmla="*/ 182186 h 1004"/>
              <a:gd name="T12" fmla="*/ 3084565 w 2355"/>
              <a:gd name="T13" fmla="*/ 111718 h 1004"/>
              <a:gd name="T14" fmla="*/ 3325398 w 2355"/>
              <a:gd name="T15" fmla="*/ 65312 h 1004"/>
              <a:gd name="T16" fmla="*/ 3697013 w 2355"/>
              <a:gd name="T17" fmla="*/ 254373 h 1004"/>
              <a:gd name="T18" fmla="*/ 3697013 w 2355"/>
              <a:gd name="T19" fmla="*/ 1149836 h 1004"/>
              <a:gd name="T20" fmla="*/ 3674684 w 2355"/>
              <a:gd name="T21" fmla="*/ 1290772 h 1004"/>
              <a:gd name="T22" fmla="*/ 3478510 w 2355"/>
              <a:gd name="T23" fmla="*/ 1385303 h 1004"/>
              <a:gd name="T24" fmla="*/ 3368461 w 2355"/>
              <a:gd name="T25" fmla="*/ 1220304 h 1004"/>
              <a:gd name="T26" fmla="*/ 3215348 w 2355"/>
              <a:gd name="T27" fmla="*/ 1101711 h 1004"/>
              <a:gd name="T28" fmla="*/ 2931453 w 2355"/>
              <a:gd name="T29" fmla="*/ 1196242 h 1004"/>
              <a:gd name="T30" fmla="*/ 2888391 w 2355"/>
              <a:gd name="T31" fmla="*/ 1385303 h 1004"/>
              <a:gd name="T32" fmla="*/ 2690621 w 2355"/>
              <a:gd name="T33" fmla="*/ 1455771 h 1004"/>
              <a:gd name="T34" fmla="*/ 2625230 w 2355"/>
              <a:gd name="T35" fmla="*/ 1479834 h 1004"/>
              <a:gd name="T36" fmla="*/ 2296678 w 2355"/>
              <a:gd name="T37" fmla="*/ 1431709 h 1004"/>
              <a:gd name="T38" fmla="*/ 2208957 w 2355"/>
              <a:gd name="T39" fmla="*/ 1220304 h 1004"/>
              <a:gd name="T40" fmla="*/ 2122832 w 2355"/>
              <a:gd name="T41" fmla="*/ 1101711 h 1004"/>
              <a:gd name="T42" fmla="*/ 2100503 w 2355"/>
              <a:gd name="T43" fmla="*/ 1031243 h 1004"/>
              <a:gd name="T44" fmla="*/ 1882000 w 2355"/>
              <a:gd name="T45" fmla="*/ 960775 h 1004"/>
              <a:gd name="T46" fmla="*/ 1706559 w 2355"/>
              <a:gd name="T47" fmla="*/ 1007181 h 1004"/>
              <a:gd name="T48" fmla="*/ 1618839 w 2355"/>
              <a:gd name="T49" fmla="*/ 1101711 h 1004"/>
              <a:gd name="T50" fmla="*/ 1510384 w 2355"/>
              <a:gd name="T51" fmla="*/ 1620770 h 1004"/>
              <a:gd name="T52" fmla="*/ 1400335 w 2355"/>
              <a:gd name="T53" fmla="*/ 1691238 h 1004"/>
              <a:gd name="T54" fmla="*/ 1071783 w 2355"/>
              <a:gd name="T55" fmla="*/ 1550302 h 1004"/>
              <a:gd name="T56" fmla="*/ 984063 w 2355"/>
              <a:gd name="T57" fmla="*/ 1101711 h 1004"/>
              <a:gd name="T58" fmla="*/ 547056 w 2355"/>
              <a:gd name="T59" fmla="*/ 1031243 h 1004"/>
              <a:gd name="T60" fmla="*/ 393944 w 2355"/>
              <a:gd name="T61" fmla="*/ 1172179 h 1004"/>
              <a:gd name="T62" fmla="*/ 197769 w 2355"/>
              <a:gd name="T63" fmla="*/ 1715301 h 1004"/>
              <a:gd name="T64" fmla="*/ 44658 w 2355"/>
              <a:gd name="T65" fmla="*/ 1691238 h 1004"/>
              <a:gd name="T66" fmla="*/ 0 w 2355"/>
              <a:gd name="T67" fmla="*/ 1550302 h 1004"/>
              <a:gd name="T68" fmla="*/ 44658 w 2355"/>
              <a:gd name="T69" fmla="*/ 1337178 h 1004"/>
              <a:gd name="T70" fmla="*/ 132378 w 2355"/>
              <a:gd name="T71" fmla="*/ 960775 h 1004"/>
              <a:gd name="T72" fmla="*/ 153112 w 2355"/>
              <a:gd name="T73" fmla="*/ 890307 h 1004"/>
              <a:gd name="T74" fmla="*/ 65392 w 2355"/>
              <a:gd name="T75" fmla="*/ 606715 h 1004"/>
              <a:gd name="T76" fmla="*/ 44658 w 2355"/>
              <a:gd name="T77" fmla="*/ 536246 h 1004"/>
              <a:gd name="T78" fmla="*/ 22329 w 2355"/>
              <a:gd name="T79" fmla="*/ 465778 h 1004"/>
              <a:gd name="T80" fmla="*/ 22329 w 2355"/>
              <a:gd name="T81" fmla="*/ 89374 h 10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55"/>
              <a:gd name="T124" fmla="*/ 0 h 1004"/>
              <a:gd name="T125" fmla="*/ 2355 w 2355"/>
              <a:gd name="T126" fmla="*/ 1004 h 10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55" h="1004">
                <a:moveTo>
                  <a:pt x="14" y="52"/>
                </a:moveTo>
                <a:cubicBezTo>
                  <a:pt x="167" y="0"/>
                  <a:pt x="325" y="61"/>
                  <a:pt x="480" y="65"/>
                </a:cubicBezTo>
                <a:cubicBezTo>
                  <a:pt x="759" y="73"/>
                  <a:pt x="1038" y="74"/>
                  <a:pt x="1317" y="79"/>
                </a:cubicBezTo>
                <a:cubicBezTo>
                  <a:pt x="1340" y="84"/>
                  <a:pt x="1362" y="90"/>
                  <a:pt x="1385" y="93"/>
                </a:cubicBezTo>
                <a:cubicBezTo>
                  <a:pt x="1458" y="103"/>
                  <a:pt x="1605" y="120"/>
                  <a:pt x="1605" y="120"/>
                </a:cubicBezTo>
                <a:cubicBezTo>
                  <a:pt x="1674" y="115"/>
                  <a:pt x="1743" y="116"/>
                  <a:pt x="1811" y="106"/>
                </a:cubicBezTo>
                <a:cubicBezTo>
                  <a:pt x="1817" y="105"/>
                  <a:pt x="1911" y="73"/>
                  <a:pt x="1934" y="65"/>
                </a:cubicBezTo>
                <a:cubicBezTo>
                  <a:pt x="1982" y="48"/>
                  <a:pt x="2035" y="51"/>
                  <a:pt x="2085" y="38"/>
                </a:cubicBezTo>
                <a:cubicBezTo>
                  <a:pt x="2309" y="53"/>
                  <a:pt x="2281" y="1"/>
                  <a:pt x="2318" y="148"/>
                </a:cubicBezTo>
                <a:cubicBezTo>
                  <a:pt x="2338" y="327"/>
                  <a:pt x="2355" y="486"/>
                  <a:pt x="2318" y="669"/>
                </a:cubicBezTo>
                <a:cubicBezTo>
                  <a:pt x="2312" y="696"/>
                  <a:pt x="2318" y="727"/>
                  <a:pt x="2304" y="751"/>
                </a:cubicBezTo>
                <a:cubicBezTo>
                  <a:pt x="2304" y="751"/>
                  <a:pt x="2191" y="803"/>
                  <a:pt x="2181" y="806"/>
                </a:cubicBezTo>
                <a:cubicBezTo>
                  <a:pt x="2111" y="788"/>
                  <a:pt x="2088" y="786"/>
                  <a:pt x="2112" y="710"/>
                </a:cubicBezTo>
                <a:cubicBezTo>
                  <a:pt x="2080" y="677"/>
                  <a:pt x="2048" y="673"/>
                  <a:pt x="2016" y="641"/>
                </a:cubicBezTo>
                <a:cubicBezTo>
                  <a:pt x="1937" y="653"/>
                  <a:pt x="1901" y="654"/>
                  <a:pt x="1838" y="696"/>
                </a:cubicBezTo>
                <a:cubicBezTo>
                  <a:pt x="1829" y="733"/>
                  <a:pt x="1847" y="794"/>
                  <a:pt x="1811" y="806"/>
                </a:cubicBezTo>
                <a:cubicBezTo>
                  <a:pt x="1714" y="837"/>
                  <a:pt x="1756" y="824"/>
                  <a:pt x="1687" y="847"/>
                </a:cubicBezTo>
                <a:cubicBezTo>
                  <a:pt x="1673" y="852"/>
                  <a:pt x="1646" y="861"/>
                  <a:pt x="1646" y="861"/>
                </a:cubicBezTo>
                <a:cubicBezTo>
                  <a:pt x="1577" y="855"/>
                  <a:pt x="1494" y="877"/>
                  <a:pt x="1440" y="833"/>
                </a:cubicBezTo>
                <a:cubicBezTo>
                  <a:pt x="1374" y="780"/>
                  <a:pt x="1459" y="787"/>
                  <a:pt x="1385" y="710"/>
                </a:cubicBezTo>
                <a:cubicBezTo>
                  <a:pt x="1360" y="684"/>
                  <a:pt x="1348" y="675"/>
                  <a:pt x="1331" y="641"/>
                </a:cubicBezTo>
                <a:cubicBezTo>
                  <a:pt x="1325" y="628"/>
                  <a:pt x="1329" y="608"/>
                  <a:pt x="1317" y="600"/>
                </a:cubicBezTo>
                <a:cubicBezTo>
                  <a:pt x="1301" y="588"/>
                  <a:pt x="1208" y="566"/>
                  <a:pt x="1180" y="559"/>
                </a:cubicBezTo>
                <a:cubicBezTo>
                  <a:pt x="1177" y="560"/>
                  <a:pt x="1084" y="576"/>
                  <a:pt x="1070" y="586"/>
                </a:cubicBezTo>
                <a:cubicBezTo>
                  <a:pt x="1049" y="601"/>
                  <a:pt x="1015" y="641"/>
                  <a:pt x="1015" y="641"/>
                </a:cubicBezTo>
                <a:cubicBezTo>
                  <a:pt x="984" y="731"/>
                  <a:pt x="998" y="858"/>
                  <a:pt x="947" y="943"/>
                </a:cubicBezTo>
                <a:cubicBezTo>
                  <a:pt x="929" y="973"/>
                  <a:pt x="909" y="974"/>
                  <a:pt x="878" y="984"/>
                </a:cubicBezTo>
                <a:cubicBezTo>
                  <a:pt x="774" y="974"/>
                  <a:pt x="705" y="999"/>
                  <a:pt x="672" y="902"/>
                </a:cubicBezTo>
                <a:cubicBezTo>
                  <a:pt x="680" y="777"/>
                  <a:pt x="737" y="681"/>
                  <a:pt x="617" y="641"/>
                </a:cubicBezTo>
                <a:cubicBezTo>
                  <a:pt x="533" y="557"/>
                  <a:pt x="452" y="588"/>
                  <a:pt x="343" y="600"/>
                </a:cubicBezTo>
                <a:cubicBezTo>
                  <a:pt x="281" y="621"/>
                  <a:pt x="292" y="639"/>
                  <a:pt x="247" y="682"/>
                </a:cubicBezTo>
                <a:cubicBezTo>
                  <a:pt x="237" y="852"/>
                  <a:pt x="278" y="945"/>
                  <a:pt x="124" y="998"/>
                </a:cubicBezTo>
                <a:cubicBezTo>
                  <a:pt x="92" y="993"/>
                  <a:pt x="54" y="1004"/>
                  <a:pt x="28" y="984"/>
                </a:cubicBezTo>
                <a:cubicBezTo>
                  <a:pt x="5" y="966"/>
                  <a:pt x="0" y="902"/>
                  <a:pt x="0" y="902"/>
                </a:cubicBezTo>
                <a:cubicBezTo>
                  <a:pt x="7" y="860"/>
                  <a:pt x="22" y="820"/>
                  <a:pt x="28" y="778"/>
                </a:cubicBezTo>
                <a:cubicBezTo>
                  <a:pt x="41" y="683"/>
                  <a:pt x="18" y="622"/>
                  <a:pt x="83" y="559"/>
                </a:cubicBezTo>
                <a:cubicBezTo>
                  <a:pt x="87" y="545"/>
                  <a:pt x="98" y="532"/>
                  <a:pt x="96" y="518"/>
                </a:cubicBezTo>
                <a:cubicBezTo>
                  <a:pt x="90" y="468"/>
                  <a:pt x="57" y="403"/>
                  <a:pt x="41" y="353"/>
                </a:cubicBezTo>
                <a:cubicBezTo>
                  <a:pt x="37" y="339"/>
                  <a:pt x="32" y="326"/>
                  <a:pt x="28" y="312"/>
                </a:cubicBezTo>
                <a:cubicBezTo>
                  <a:pt x="23" y="298"/>
                  <a:pt x="14" y="271"/>
                  <a:pt x="14" y="271"/>
                </a:cubicBezTo>
                <a:cubicBezTo>
                  <a:pt x="29" y="69"/>
                  <a:pt x="58" y="136"/>
                  <a:pt x="14" y="52"/>
                </a:cubicBezTo>
                <a:close/>
              </a:path>
            </a:pathLst>
          </a:custGeom>
          <a:solidFill>
            <a:srgbClr val="FFCC99"/>
          </a:solidFill>
          <a:ln w="9525">
            <a:solidFill>
              <a:schemeClr val="tx1"/>
            </a:solidFill>
            <a:round/>
            <a:headEnd/>
            <a:tailEnd/>
          </a:ln>
        </p:spPr>
        <p:txBody>
          <a:bodyPr/>
          <a:lstStyle/>
          <a:p>
            <a:endParaRPr lang="en-US"/>
          </a:p>
        </p:txBody>
      </p:sp>
      <p:sp>
        <p:nvSpPr>
          <p:cNvPr id="18"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FOURTH GENERATION</a:t>
            </a:r>
            <a:endParaRPr kumimoji="0" lang="en-US"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1000"/>
                                        <p:tgtEl>
                                          <p:spTgt spid="15"/>
                                        </p:tgtEl>
                                      </p:cBhvr>
                                    </p:animEffect>
                                    <p:set>
                                      <p:cBhvr>
                                        <p:cTn id="7" dur="1" fill="hold">
                                          <p:stCondLst>
                                            <p:cond delay="9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457200" y="0"/>
            <a:ext cx="8229600" cy="792162"/>
          </a:xfrm>
        </p:spPr>
        <p:txBody>
          <a:bodyPr>
            <a:normAutofit/>
          </a:bodyPr>
          <a:lstStyle/>
          <a:p>
            <a:r>
              <a:rPr lang="en-US" sz="3600" b="1" u="sng" dirty="0" smtClean="0">
                <a:solidFill>
                  <a:schemeClr val="accent2">
                    <a:lumMod val="75000"/>
                  </a:schemeClr>
                </a:solidFill>
              </a:rPr>
              <a:t>HYBRID LAYER</a:t>
            </a:r>
          </a:p>
        </p:txBody>
      </p:sp>
      <p:sp>
        <p:nvSpPr>
          <p:cNvPr id="81923" name="Content Placeholder 2"/>
          <p:cNvSpPr>
            <a:spLocks noGrp="1"/>
          </p:cNvSpPr>
          <p:nvPr>
            <p:ph idx="1"/>
          </p:nvPr>
        </p:nvSpPr>
        <p:spPr>
          <a:xfrm>
            <a:off x="381000" y="762000"/>
            <a:ext cx="8153400" cy="5638800"/>
          </a:xfrm>
        </p:spPr>
        <p:txBody>
          <a:bodyPr>
            <a:normAutofit/>
          </a:bodyPr>
          <a:lstStyle/>
          <a:p>
            <a:pPr algn="just">
              <a:lnSpc>
                <a:spcPct val="110000"/>
              </a:lnSpc>
              <a:buFont typeface="Arial" pitchFamily="34" charset="0"/>
              <a:buChar char="•"/>
            </a:pPr>
            <a:r>
              <a:rPr lang="en-US" sz="2200" dirty="0" smtClean="0"/>
              <a:t>Concept introduced in 1982 by Nobuo Nakabayashi </a:t>
            </a:r>
          </a:p>
          <a:p>
            <a:pPr algn="just">
              <a:lnSpc>
                <a:spcPct val="110000"/>
              </a:lnSpc>
              <a:buFont typeface="Arial" pitchFamily="34" charset="0"/>
              <a:buChar char="•"/>
            </a:pPr>
            <a:r>
              <a:rPr lang="en-US" sz="2200" dirty="0" smtClean="0"/>
              <a:t>“ A process of diffusion and impregnation of resins into the substrate of partially </a:t>
            </a:r>
            <a:r>
              <a:rPr lang="en-US" sz="2200" dirty="0" err="1" smtClean="0"/>
              <a:t>demineralized</a:t>
            </a:r>
            <a:r>
              <a:rPr lang="en-US" sz="2200" dirty="0" smtClean="0"/>
              <a:t> dentin followed by its </a:t>
            </a:r>
            <a:r>
              <a:rPr lang="en-US" sz="2200" dirty="0" err="1" smtClean="0"/>
              <a:t>polymerisation</a:t>
            </a:r>
            <a:r>
              <a:rPr lang="en-US" sz="2200" dirty="0" smtClean="0"/>
              <a:t> creating a   “resin – reinforced hybrid layers” or a “resin – dentin </a:t>
            </a:r>
            <a:r>
              <a:rPr lang="en-US" sz="2200" dirty="0" err="1" smtClean="0"/>
              <a:t>interdiffusion</a:t>
            </a:r>
            <a:r>
              <a:rPr lang="en-US" sz="2200" dirty="0" smtClean="0"/>
              <a:t> zone”</a:t>
            </a:r>
          </a:p>
          <a:p>
            <a:pPr algn="just">
              <a:lnSpc>
                <a:spcPct val="110000"/>
              </a:lnSpc>
              <a:buFont typeface="Arial" pitchFamily="34" charset="0"/>
              <a:buNone/>
            </a:pPr>
            <a:r>
              <a:rPr lang="en-US" sz="2200" dirty="0" smtClean="0"/>
              <a:t>				                                             (Nakabayashi1991)</a:t>
            </a:r>
          </a:p>
          <a:p>
            <a:pPr algn="just">
              <a:lnSpc>
                <a:spcPct val="110000"/>
              </a:lnSpc>
            </a:pPr>
            <a:r>
              <a:rPr lang="en-US" sz="2200" dirty="0" smtClean="0"/>
              <a:t> “ The structure formed in dental hard tissues (enamel, dentin, </a:t>
            </a:r>
            <a:r>
              <a:rPr lang="en-US" sz="2200" dirty="0" err="1" smtClean="0"/>
              <a:t>cementum</a:t>
            </a:r>
            <a:r>
              <a:rPr lang="en-US" sz="2200" dirty="0" smtClean="0"/>
              <a:t>) by demineralization of the surface and subsurface, followed by infiltration of monomers and subsequent polymerization” is known as Hybridized dental hard tissues; hybrid layer</a:t>
            </a:r>
          </a:p>
          <a:p>
            <a:pPr algn="just">
              <a:lnSpc>
                <a:spcPct val="110000"/>
              </a:lnSpc>
              <a:buNone/>
            </a:pPr>
            <a:r>
              <a:rPr lang="en-US" sz="2200" dirty="0" smtClean="0"/>
              <a:t>						   (Nakabayashi, </a:t>
            </a:r>
            <a:r>
              <a:rPr lang="en-US" sz="2200" dirty="0" err="1" smtClean="0"/>
              <a:t>Pashley</a:t>
            </a:r>
            <a:r>
              <a:rPr lang="en-US" sz="2200" dirty="0" smtClean="0"/>
              <a:t>  1998)</a:t>
            </a:r>
          </a:p>
          <a:p>
            <a:pPr algn="just">
              <a:lnSpc>
                <a:spcPct val="150000"/>
              </a:lnSpc>
              <a:buFont typeface="Arial" pitchFamily="34" charset="0"/>
              <a:buNone/>
            </a:pPr>
            <a:endParaRPr lang="en-US" sz="2200" dirty="0" smtClean="0"/>
          </a:p>
          <a:p>
            <a:pPr algn="just">
              <a:lnSpc>
                <a:spcPct val="150000"/>
              </a:lnSpc>
            </a:pPr>
            <a:endParaRPr lang="en-US" sz="2200" dirty="0" smtClean="0"/>
          </a:p>
        </p:txBody>
      </p:sp>
      <p:sp>
        <p:nvSpPr>
          <p:cNvPr id="4" name="Slide Number Placeholder 3"/>
          <p:cNvSpPr>
            <a:spLocks noGrp="1"/>
          </p:cNvSpPr>
          <p:nvPr>
            <p:ph type="sldNum" sz="quarter" idx="11"/>
          </p:nvPr>
        </p:nvSpPr>
        <p:spPr/>
        <p:txBody>
          <a:bodyPr/>
          <a:lstStyle/>
          <a:p>
            <a:fld id="{CC8CA953-CD2C-4C2D-8BBA-F6FB10B73F03}" type="slidenum">
              <a:rPr lang="en-US" smtClean="0"/>
              <a:pPr/>
              <a:t>58</a:t>
            </a:fld>
            <a:endParaRPr lang="en-US"/>
          </a:p>
        </p:txBody>
      </p:sp>
      <p:pic>
        <p:nvPicPr>
          <p:cNvPr id="7" name="Picture 2" descr="http://cced.cdeworld.com/images/graphics/4559/lg/figure_8.jpg"/>
          <p:cNvPicPr>
            <a:picLocks noChangeAspect="1" noChangeArrowheads="1"/>
          </p:cNvPicPr>
          <p:nvPr/>
        </p:nvPicPr>
        <p:blipFill>
          <a:blip r:embed="rId2" cstate="print"/>
          <a:srcRect/>
          <a:stretch>
            <a:fillRect/>
          </a:stretch>
        </p:blipFill>
        <p:spPr bwMode="auto">
          <a:xfrm>
            <a:off x="0" y="4793442"/>
            <a:ext cx="4643470" cy="2064558"/>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8"/>
          <p:cNvSpPr>
            <a:spLocks noChangeArrowheads="1"/>
          </p:cNvSpPr>
          <p:nvPr/>
        </p:nvSpPr>
        <p:spPr bwMode="auto">
          <a:xfrm>
            <a:off x="4572000" y="990600"/>
            <a:ext cx="3962400" cy="4267200"/>
          </a:xfrm>
          <a:prstGeom prst="rect">
            <a:avLst/>
          </a:prstGeom>
          <a:solidFill>
            <a:srgbClr val="000000"/>
          </a:solidFill>
          <a:ln w="9525">
            <a:solidFill>
              <a:schemeClr val="tx1"/>
            </a:solidFill>
            <a:miter lim="800000"/>
            <a:headEnd/>
            <a:tailEnd/>
          </a:ln>
        </p:spPr>
        <p:txBody>
          <a:bodyPr wrap="none" anchor="ctr"/>
          <a:lstStyle/>
          <a:p>
            <a:endParaRPr lang="en-US"/>
          </a:p>
        </p:txBody>
      </p:sp>
      <p:sp>
        <p:nvSpPr>
          <p:cNvPr id="86021" name="Oval 9"/>
          <p:cNvSpPr>
            <a:spLocks noChangeArrowheads="1"/>
          </p:cNvSpPr>
          <p:nvPr/>
        </p:nvSpPr>
        <p:spPr bwMode="auto">
          <a:xfrm>
            <a:off x="5334000" y="1676400"/>
            <a:ext cx="838200" cy="838200"/>
          </a:xfrm>
          <a:prstGeom prst="ellipse">
            <a:avLst/>
          </a:prstGeom>
          <a:gradFill rotWithShape="1">
            <a:gsLst>
              <a:gs pos="0">
                <a:schemeClr val="bg1"/>
              </a:gs>
              <a:gs pos="100000">
                <a:schemeClr val="tx1"/>
              </a:gs>
            </a:gsLst>
            <a:path path="shape">
              <a:fillToRect l="50000" t="50000" r="50000" b="50000"/>
            </a:path>
          </a:gradFill>
          <a:ln w="9525">
            <a:solidFill>
              <a:schemeClr val="tx1"/>
            </a:solidFill>
            <a:round/>
            <a:headEnd/>
            <a:tailEnd/>
          </a:ln>
        </p:spPr>
        <p:txBody>
          <a:bodyPr wrap="none" anchor="ctr"/>
          <a:lstStyle/>
          <a:p>
            <a:endParaRPr lang="en-US"/>
          </a:p>
        </p:txBody>
      </p:sp>
      <p:sp>
        <p:nvSpPr>
          <p:cNvPr id="86022" name="Oval 10"/>
          <p:cNvSpPr>
            <a:spLocks noChangeArrowheads="1"/>
          </p:cNvSpPr>
          <p:nvPr/>
        </p:nvSpPr>
        <p:spPr bwMode="auto">
          <a:xfrm>
            <a:off x="7010400" y="1676400"/>
            <a:ext cx="838200" cy="838200"/>
          </a:xfrm>
          <a:prstGeom prst="ellipse">
            <a:avLst/>
          </a:prstGeom>
          <a:gradFill rotWithShape="1">
            <a:gsLst>
              <a:gs pos="0">
                <a:schemeClr val="bg1"/>
              </a:gs>
              <a:gs pos="100000">
                <a:schemeClr val="tx1"/>
              </a:gs>
            </a:gsLst>
            <a:path path="shape">
              <a:fillToRect l="50000" t="50000" r="50000" b="50000"/>
            </a:path>
          </a:gradFill>
          <a:ln w="9525">
            <a:solidFill>
              <a:schemeClr val="tx1"/>
            </a:solidFill>
            <a:round/>
            <a:headEnd/>
            <a:tailEnd/>
          </a:ln>
        </p:spPr>
        <p:txBody>
          <a:bodyPr wrap="none" anchor="ctr"/>
          <a:lstStyle/>
          <a:p>
            <a:endParaRPr lang="en-US"/>
          </a:p>
        </p:txBody>
      </p:sp>
      <p:sp>
        <p:nvSpPr>
          <p:cNvPr id="86023" name="Oval 11"/>
          <p:cNvSpPr>
            <a:spLocks noChangeArrowheads="1"/>
          </p:cNvSpPr>
          <p:nvPr/>
        </p:nvSpPr>
        <p:spPr bwMode="auto">
          <a:xfrm>
            <a:off x="5715000" y="3657600"/>
            <a:ext cx="838200" cy="838200"/>
          </a:xfrm>
          <a:prstGeom prst="ellipse">
            <a:avLst/>
          </a:prstGeom>
          <a:gradFill rotWithShape="1">
            <a:gsLst>
              <a:gs pos="0">
                <a:schemeClr val="bg1"/>
              </a:gs>
              <a:gs pos="100000">
                <a:schemeClr val="tx1"/>
              </a:gs>
            </a:gsLst>
            <a:path path="shape">
              <a:fillToRect l="50000" t="50000" r="50000" b="50000"/>
            </a:path>
          </a:gradFill>
          <a:ln w="9525">
            <a:solidFill>
              <a:schemeClr val="tx1"/>
            </a:solidFill>
            <a:round/>
            <a:headEnd/>
            <a:tailEnd/>
          </a:ln>
        </p:spPr>
        <p:txBody>
          <a:bodyPr wrap="none" anchor="ctr"/>
          <a:lstStyle/>
          <a:p>
            <a:endParaRPr lang="en-US"/>
          </a:p>
        </p:txBody>
      </p:sp>
      <p:sp>
        <p:nvSpPr>
          <p:cNvPr id="86024" name="Oval 12"/>
          <p:cNvSpPr>
            <a:spLocks noChangeArrowheads="1"/>
          </p:cNvSpPr>
          <p:nvPr/>
        </p:nvSpPr>
        <p:spPr bwMode="auto">
          <a:xfrm>
            <a:off x="6400800" y="2590800"/>
            <a:ext cx="838200" cy="838200"/>
          </a:xfrm>
          <a:prstGeom prst="ellipse">
            <a:avLst/>
          </a:prstGeom>
          <a:gradFill rotWithShape="1">
            <a:gsLst>
              <a:gs pos="0">
                <a:schemeClr val="bg1"/>
              </a:gs>
              <a:gs pos="100000">
                <a:schemeClr val="tx1"/>
              </a:gs>
            </a:gsLst>
            <a:path path="shape">
              <a:fillToRect l="50000" t="50000" r="50000" b="50000"/>
            </a:path>
          </a:gradFill>
          <a:ln w="9525">
            <a:solidFill>
              <a:schemeClr val="tx1"/>
            </a:solidFill>
            <a:round/>
            <a:headEnd/>
            <a:tailEnd/>
          </a:ln>
        </p:spPr>
        <p:txBody>
          <a:bodyPr wrap="none" anchor="ctr"/>
          <a:lstStyle/>
          <a:p>
            <a:endParaRPr lang="en-US"/>
          </a:p>
        </p:txBody>
      </p:sp>
      <p:sp>
        <p:nvSpPr>
          <p:cNvPr id="86025" name="Oval 13"/>
          <p:cNvSpPr>
            <a:spLocks noChangeArrowheads="1"/>
          </p:cNvSpPr>
          <p:nvPr/>
        </p:nvSpPr>
        <p:spPr bwMode="auto">
          <a:xfrm>
            <a:off x="7162800" y="3581400"/>
            <a:ext cx="838200" cy="838200"/>
          </a:xfrm>
          <a:prstGeom prst="ellipse">
            <a:avLst/>
          </a:prstGeom>
          <a:gradFill rotWithShape="1">
            <a:gsLst>
              <a:gs pos="0">
                <a:schemeClr val="bg1"/>
              </a:gs>
              <a:gs pos="100000">
                <a:schemeClr val="tx1"/>
              </a:gs>
            </a:gsLst>
            <a:path path="shape">
              <a:fillToRect l="50000" t="50000" r="50000" b="50000"/>
            </a:path>
          </a:gradFill>
          <a:ln w="9525">
            <a:solidFill>
              <a:schemeClr val="tx1"/>
            </a:solidFill>
            <a:round/>
            <a:headEnd/>
            <a:tailEnd/>
          </a:ln>
        </p:spPr>
        <p:txBody>
          <a:bodyPr wrap="none" anchor="ctr"/>
          <a:lstStyle/>
          <a:p>
            <a:endParaRPr lang="en-US"/>
          </a:p>
        </p:txBody>
      </p:sp>
      <p:sp>
        <p:nvSpPr>
          <p:cNvPr id="86026" name="Freeform 16"/>
          <p:cNvSpPr>
            <a:spLocks/>
          </p:cNvSpPr>
          <p:nvPr/>
        </p:nvSpPr>
        <p:spPr bwMode="auto">
          <a:xfrm>
            <a:off x="5410200" y="22860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05" name="Freeform 17"/>
          <p:cNvSpPr>
            <a:spLocks/>
          </p:cNvSpPr>
          <p:nvPr/>
        </p:nvSpPr>
        <p:spPr bwMode="auto">
          <a:xfrm>
            <a:off x="4495800" y="2516188"/>
            <a:ext cx="923925" cy="1863725"/>
          </a:xfrm>
          <a:custGeom>
            <a:avLst/>
            <a:gdLst>
              <a:gd name="T0" fmla="*/ 2147483647 w 582"/>
              <a:gd name="T1" fmla="*/ 2147483647 h 1174"/>
              <a:gd name="T2" fmla="*/ 2147483647 w 582"/>
              <a:gd name="T3" fmla="*/ 2147483647 h 1174"/>
              <a:gd name="T4" fmla="*/ 2147483647 w 582"/>
              <a:gd name="T5" fmla="*/ 2147483647 h 1174"/>
              <a:gd name="T6" fmla="*/ 2147483647 w 582"/>
              <a:gd name="T7" fmla="*/ 2147483647 h 1174"/>
              <a:gd name="T8" fmla="*/ 2147483647 w 582"/>
              <a:gd name="T9" fmla="*/ 2147483647 h 1174"/>
              <a:gd name="T10" fmla="*/ 2147483647 w 582"/>
              <a:gd name="T11" fmla="*/ 2147483647 h 1174"/>
              <a:gd name="T12" fmla="*/ 2147483647 w 582"/>
              <a:gd name="T13" fmla="*/ 2147483647 h 1174"/>
              <a:gd name="T14" fmla="*/ 2147483647 w 582"/>
              <a:gd name="T15" fmla="*/ 2147483647 h 1174"/>
              <a:gd name="T16" fmla="*/ 2147483647 w 582"/>
              <a:gd name="T17" fmla="*/ 2147483647 h 1174"/>
              <a:gd name="T18" fmla="*/ 2147483647 w 582"/>
              <a:gd name="T19" fmla="*/ 2147483647 h 1174"/>
              <a:gd name="T20" fmla="*/ 2147483647 w 582"/>
              <a:gd name="T21" fmla="*/ 2147483647 h 1174"/>
              <a:gd name="T22" fmla="*/ 2147483647 w 582"/>
              <a:gd name="T23" fmla="*/ 2147483647 h 1174"/>
              <a:gd name="T24" fmla="*/ 2147483647 w 582"/>
              <a:gd name="T25" fmla="*/ 2147483647 h 1174"/>
              <a:gd name="T26" fmla="*/ 2147483647 w 582"/>
              <a:gd name="T27" fmla="*/ 2147483647 h 1174"/>
              <a:gd name="T28" fmla="*/ 2147483647 w 582"/>
              <a:gd name="T29" fmla="*/ 2147483647 h 1174"/>
              <a:gd name="T30" fmla="*/ 2147483647 w 582"/>
              <a:gd name="T31" fmla="*/ 2147483647 h 1174"/>
              <a:gd name="T32" fmla="*/ 2147483647 w 582"/>
              <a:gd name="T33" fmla="*/ 2147483647 h 1174"/>
              <a:gd name="T34" fmla="*/ 2147483647 w 582"/>
              <a:gd name="T35" fmla="*/ 2147483647 h 1174"/>
              <a:gd name="T36" fmla="*/ 2147483647 w 582"/>
              <a:gd name="T37" fmla="*/ 2147483647 h 1174"/>
              <a:gd name="T38" fmla="*/ 2147483647 w 582"/>
              <a:gd name="T39" fmla="*/ 2147483647 h 1174"/>
              <a:gd name="T40" fmla="*/ 2147483647 w 582"/>
              <a:gd name="T41" fmla="*/ 2147483647 h 1174"/>
              <a:gd name="T42" fmla="*/ 2147483647 w 582"/>
              <a:gd name="T43" fmla="*/ 2147483647 h 1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82"/>
              <a:gd name="T67" fmla="*/ 0 h 1174"/>
              <a:gd name="T68" fmla="*/ 582 w 582"/>
              <a:gd name="T69" fmla="*/ 1174 h 11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82" h="1174">
                <a:moveTo>
                  <a:pt x="75" y="1062"/>
                </a:moveTo>
                <a:cubicBezTo>
                  <a:pt x="70" y="1048"/>
                  <a:pt x="69" y="1033"/>
                  <a:pt x="61" y="1021"/>
                </a:cubicBezTo>
                <a:cubicBezTo>
                  <a:pt x="54" y="1010"/>
                  <a:pt x="39" y="1005"/>
                  <a:pt x="33" y="993"/>
                </a:cubicBezTo>
                <a:cubicBezTo>
                  <a:pt x="20" y="967"/>
                  <a:pt x="6" y="911"/>
                  <a:pt x="6" y="911"/>
                </a:cubicBezTo>
                <a:cubicBezTo>
                  <a:pt x="17" y="693"/>
                  <a:pt x="0" y="592"/>
                  <a:pt x="88" y="417"/>
                </a:cubicBezTo>
                <a:cubicBezTo>
                  <a:pt x="107" y="378"/>
                  <a:pt x="115" y="333"/>
                  <a:pt x="157" y="308"/>
                </a:cubicBezTo>
                <a:cubicBezTo>
                  <a:pt x="213" y="275"/>
                  <a:pt x="274" y="260"/>
                  <a:pt x="335" y="239"/>
                </a:cubicBezTo>
                <a:cubicBezTo>
                  <a:pt x="447" y="131"/>
                  <a:pt x="269" y="295"/>
                  <a:pt x="404" y="198"/>
                </a:cubicBezTo>
                <a:cubicBezTo>
                  <a:pt x="452" y="164"/>
                  <a:pt x="474" y="115"/>
                  <a:pt x="513" y="74"/>
                </a:cubicBezTo>
                <a:cubicBezTo>
                  <a:pt x="515" y="69"/>
                  <a:pt x="531" y="0"/>
                  <a:pt x="555" y="6"/>
                </a:cubicBezTo>
                <a:cubicBezTo>
                  <a:pt x="571" y="10"/>
                  <a:pt x="573" y="33"/>
                  <a:pt x="582" y="47"/>
                </a:cubicBezTo>
                <a:cubicBezTo>
                  <a:pt x="568" y="131"/>
                  <a:pt x="574" y="139"/>
                  <a:pt x="527" y="198"/>
                </a:cubicBezTo>
                <a:cubicBezTo>
                  <a:pt x="512" y="217"/>
                  <a:pt x="497" y="254"/>
                  <a:pt x="472" y="266"/>
                </a:cubicBezTo>
                <a:cubicBezTo>
                  <a:pt x="457" y="273"/>
                  <a:pt x="359" y="291"/>
                  <a:pt x="349" y="294"/>
                </a:cubicBezTo>
                <a:cubicBezTo>
                  <a:pt x="321" y="302"/>
                  <a:pt x="294" y="312"/>
                  <a:pt x="267" y="321"/>
                </a:cubicBezTo>
                <a:cubicBezTo>
                  <a:pt x="253" y="326"/>
                  <a:pt x="225" y="335"/>
                  <a:pt x="225" y="335"/>
                </a:cubicBezTo>
                <a:cubicBezTo>
                  <a:pt x="216" y="349"/>
                  <a:pt x="209" y="364"/>
                  <a:pt x="198" y="376"/>
                </a:cubicBezTo>
                <a:cubicBezTo>
                  <a:pt x="181" y="396"/>
                  <a:pt x="143" y="431"/>
                  <a:pt x="143" y="431"/>
                </a:cubicBezTo>
                <a:cubicBezTo>
                  <a:pt x="130" y="469"/>
                  <a:pt x="113" y="558"/>
                  <a:pt x="88" y="596"/>
                </a:cubicBezTo>
                <a:cubicBezTo>
                  <a:pt x="53" y="649"/>
                  <a:pt x="66" y="622"/>
                  <a:pt x="47" y="678"/>
                </a:cubicBezTo>
                <a:cubicBezTo>
                  <a:pt x="52" y="779"/>
                  <a:pt x="50" y="880"/>
                  <a:pt x="61" y="980"/>
                </a:cubicBezTo>
                <a:cubicBezTo>
                  <a:pt x="63" y="995"/>
                  <a:pt x="149" y="1174"/>
                  <a:pt x="75" y="1062"/>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28" name="Freeform 18"/>
          <p:cNvSpPr>
            <a:spLocks/>
          </p:cNvSpPr>
          <p:nvPr/>
        </p:nvSpPr>
        <p:spPr bwMode="auto">
          <a:xfrm>
            <a:off x="6629400" y="3200400"/>
            <a:ext cx="923925" cy="1863725"/>
          </a:xfrm>
          <a:custGeom>
            <a:avLst/>
            <a:gdLst>
              <a:gd name="T0" fmla="*/ 2147483647 w 582"/>
              <a:gd name="T1" fmla="*/ 2147483647 h 1174"/>
              <a:gd name="T2" fmla="*/ 2147483647 w 582"/>
              <a:gd name="T3" fmla="*/ 2147483647 h 1174"/>
              <a:gd name="T4" fmla="*/ 2147483647 w 582"/>
              <a:gd name="T5" fmla="*/ 2147483647 h 1174"/>
              <a:gd name="T6" fmla="*/ 2147483647 w 582"/>
              <a:gd name="T7" fmla="*/ 2147483647 h 1174"/>
              <a:gd name="T8" fmla="*/ 2147483647 w 582"/>
              <a:gd name="T9" fmla="*/ 2147483647 h 1174"/>
              <a:gd name="T10" fmla="*/ 2147483647 w 582"/>
              <a:gd name="T11" fmla="*/ 2147483647 h 1174"/>
              <a:gd name="T12" fmla="*/ 2147483647 w 582"/>
              <a:gd name="T13" fmla="*/ 2147483647 h 1174"/>
              <a:gd name="T14" fmla="*/ 2147483647 w 582"/>
              <a:gd name="T15" fmla="*/ 2147483647 h 1174"/>
              <a:gd name="T16" fmla="*/ 2147483647 w 582"/>
              <a:gd name="T17" fmla="*/ 2147483647 h 1174"/>
              <a:gd name="T18" fmla="*/ 2147483647 w 582"/>
              <a:gd name="T19" fmla="*/ 2147483647 h 1174"/>
              <a:gd name="T20" fmla="*/ 2147483647 w 582"/>
              <a:gd name="T21" fmla="*/ 2147483647 h 1174"/>
              <a:gd name="T22" fmla="*/ 2147483647 w 582"/>
              <a:gd name="T23" fmla="*/ 2147483647 h 1174"/>
              <a:gd name="T24" fmla="*/ 2147483647 w 582"/>
              <a:gd name="T25" fmla="*/ 2147483647 h 1174"/>
              <a:gd name="T26" fmla="*/ 2147483647 w 582"/>
              <a:gd name="T27" fmla="*/ 2147483647 h 1174"/>
              <a:gd name="T28" fmla="*/ 2147483647 w 582"/>
              <a:gd name="T29" fmla="*/ 2147483647 h 1174"/>
              <a:gd name="T30" fmla="*/ 2147483647 w 582"/>
              <a:gd name="T31" fmla="*/ 2147483647 h 1174"/>
              <a:gd name="T32" fmla="*/ 2147483647 w 582"/>
              <a:gd name="T33" fmla="*/ 2147483647 h 1174"/>
              <a:gd name="T34" fmla="*/ 2147483647 w 582"/>
              <a:gd name="T35" fmla="*/ 2147483647 h 1174"/>
              <a:gd name="T36" fmla="*/ 2147483647 w 582"/>
              <a:gd name="T37" fmla="*/ 2147483647 h 1174"/>
              <a:gd name="T38" fmla="*/ 2147483647 w 582"/>
              <a:gd name="T39" fmla="*/ 2147483647 h 1174"/>
              <a:gd name="T40" fmla="*/ 2147483647 w 582"/>
              <a:gd name="T41" fmla="*/ 2147483647 h 1174"/>
              <a:gd name="T42" fmla="*/ 2147483647 w 582"/>
              <a:gd name="T43" fmla="*/ 2147483647 h 1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82"/>
              <a:gd name="T67" fmla="*/ 0 h 1174"/>
              <a:gd name="T68" fmla="*/ 582 w 582"/>
              <a:gd name="T69" fmla="*/ 1174 h 11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82" h="1174">
                <a:moveTo>
                  <a:pt x="75" y="1062"/>
                </a:moveTo>
                <a:cubicBezTo>
                  <a:pt x="70" y="1048"/>
                  <a:pt x="69" y="1033"/>
                  <a:pt x="61" y="1021"/>
                </a:cubicBezTo>
                <a:cubicBezTo>
                  <a:pt x="54" y="1010"/>
                  <a:pt x="39" y="1005"/>
                  <a:pt x="33" y="993"/>
                </a:cubicBezTo>
                <a:cubicBezTo>
                  <a:pt x="20" y="967"/>
                  <a:pt x="6" y="911"/>
                  <a:pt x="6" y="911"/>
                </a:cubicBezTo>
                <a:cubicBezTo>
                  <a:pt x="17" y="693"/>
                  <a:pt x="0" y="592"/>
                  <a:pt x="88" y="417"/>
                </a:cubicBezTo>
                <a:cubicBezTo>
                  <a:pt x="107" y="378"/>
                  <a:pt x="115" y="333"/>
                  <a:pt x="157" y="308"/>
                </a:cubicBezTo>
                <a:cubicBezTo>
                  <a:pt x="213" y="275"/>
                  <a:pt x="274" y="260"/>
                  <a:pt x="335" y="239"/>
                </a:cubicBezTo>
                <a:cubicBezTo>
                  <a:pt x="447" y="131"/>
                  <a:pt x="269" y="295"/>
                  <a:pt x="404" y="198"/>
                </a:cubicBezTo>
                <a:cubicBezTo>
                  <a:pt x="452" y="164"/>
                  <a:pt x="474" y="115"/>
                  <a:pt x="513" y="74"/>
                </a:cubicBezTo>
                <a:cubicBezTo>
                  <a:pt x="515" y="69"/>
                  <a:pt x="531" y="0"/>
                  <a:pt x="555" y="6"/>
                </a:cubicBezTo>
                <a:cubicBezTo>
                  <a:pt x="571" y="10"/>
                  <a:pt x="573" y="33"/>
                  <a:pt x="582" y="47"/>
                </a:cubicBezTo>
                <a:cubicBezTo>
                  <a:pt x="568" y="131"/>
                  <a:pt x="574" y="139"/>
                  <a:pt x="527" y="198"/>
                </a:cubicBezTo>
                <a:cubicBezTo>
                  <a:pt x="512" y="217"/>
                  <a:pt x="497" y="254"/>
                  <a:pt x="472" y="266"/>
                </a:cubicBezTo>
                <a:cubicBezTo>
                  <a:pt x="457" y="273"/>
                  <a:pt x="359" y="291"/>
                  <a:pt x="349" y="294"/>
                </a:cubicBezTo>
                <a:cubicBezTo>
                  <a:pt x="321" y="302"/>
                  <a:pt x="294" y="312"/>
                  <a:pt x="267" y="321"/>
                </a:cubicBezTo>
                <a:cubicBezTo>
                  <a:pt x="253" y="326"/>
                  <a:pt x="225" y="335"/>
                  <a:pt x="225" y="335"/>
                </a:cubicBezTo>
                <a:cubicBezTo>
                  <a:pt x="216" y="349"/>
                  <a:pt x="209" y="364"/>
                  <a:pt x="198" y="376"/>
                </a:cubicBezTo>
                <a:cubicBezTo>
                  <a:pt x="181" y="396"/>
                  <a:pt x="143" y="431"/>
                  <a:pt x="143" y="431"/>
                </a:cubicBezTo>
                <a:cubicBezTo>
                  <a:pt x="130" y="469"/>
                  <a:pt x="113" y="558"/>
                  <a:pt x="88" y="596"/>
                </a:cubicBezTo>
                <a:cubicBezTo>
                  <a:pt x="53" y="649"/>
                  <a:pt x="66" y="622"/>
                  <a:pt x="47" y="678"/>
                </a:cubicBezTo>
                <a:cubicBezTo>
                  <a:pt x="52" y="779"/>
                  <a:pt x="50" y="880"/>
                  <a:pt x="61" y="980"/>
                </a:cubicBezTo>
                <a:cubicBezTo>
                  <a:pt x="63" y="995"/>
                  <a:pt x="149" y="1174"/>
                  <a:pt x="75" y="1062"/>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29" name="Freeform 19"/>
          <p:cNvSpPr>
            <a:spLocks/>
          </p:cNvSpPr>
          <p:nvPr/>
        </p:nvSpPr>
        <p:spPr bwMode="auto">
          <a:xfrm>
            <a:off x="7924800" y="19812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0" name="Freeform 20"/>
          <p:cNvSpPr>
            <a:spLocks/>
          </p:cNvSpPr>
          <p:nvPr/>
        </p:nvSpPr>
        <p:spPr bwMode="auto">
          <a:xfrm>
            <a:off x="6477000" y="11430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1" name="Freeform 21"/>
          <p:cNvSpPr>
            <a:spLocks/>
          </p:cNvSpPr>
          <p:nvPr/>
        </p:nvSpPr>
        <p:spPr bwMode="auto">
          <a:xfrm>
            <a:off x="6705600" y="33528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2" name="Freeform 22"/>
          <p:cNvSpPr>
            <a:spLocks/>
          </p:cNvSpPr>
          <p:nvPr/>
        </p:nvSpPr>
        <p:spPr bwMode="auto">
          <a:xfrm>
            <a:off x="6008688" y="1144588"/>
            <a:ext cx="960437" cy="1381125"/>
          </a:xfrm>
          <a:custGeom>
            <a:avLst/>
            <a:gdLst>
              <a:gd name="T0" fmla="*/ 2147483647 w 605"/>
              <a:gd name="T1" fmla="*/ 2147483647 h 870"/>
              <a:gd name="T2" fmla="*/ 2147483647 w 605"/>
              <a:gd name="T3" fmla="*/ 2147483647 h 870"/>
              <a:gd name="T4" fmla="*/ 2147483647 w 605"/>
              <a:gd name="T5" fmla="*/ 2147483647 h 870"/>
              <a:gd name="T6" fmla="*/ 2147483647 w 605"/>
              <a:gd name="T7" fmla="*/ 2147483647 h 870"/>
              <a:gd name="T8" fmla="*/ 2147483647 w 605"/>
              <a:gd name="T9" fmla="*/ 2147483647 h 870"/>
              <a:gd name="T10" fmla="*/ 2147483647 w 605"/>
              <a:gd name="T11" fmla="*/ 2147483647 h 870"/>
              <a:gd name="T12" fmla="*/ 2147483647 w 605"/>
              <a:gd name="T13" fmla="*/ 2147483647 h 870"/>
              <a:gd name="T14" fmla="*/ 2147483647 w 605"/>
              <a:gd name="T15" fmla="*/ 2147483647 h 870"/>
              <a:gd name="T16" fmla="*/ 2147483647 w 605"/>
              <a:gd name="T17" fmla="*/ 2147483647 h 870"/>
              <a:gd name="T18" fmla="*/ 2147483647 w 605"/>
              <a:gd name="T19" fmla="*/ 2147483647 h 870"/>
              <a:gd name="T20" fmla="*/ 2147483647 w 605"/>
              <a:gd name="T21" fmla="*/ 2147483647 h 870"/>
              <a:gd name="T22" fmla="*/ 2147483647 w 605"/>
              <a:gd name="T23" fmla="*/ 2147483647 h 870"/>
              <a:gd name="T24" fmla="*/ 2147483647 w 605"/>
              <a:gd name="T25" fmla="*/ 2147483647 h 870"/>
              <a:gd name="T26" fmla="*/ 2147483647 w 605"/>
              <a:gd name="T27" fmla="*/ 2147483647 h 870"/>
              <a:gd name="T28" fmla="*/ 2147483647 w 605"/>
              <a:gd name="T29" fmla="*/ 2147483647 h 870"/>
              <a:gd name="T30" fmla="*/ 2147483647 w 605"/>
              <a:gd name="T31" fmla="*/ 2147483647 h 870"/>
              <a:gd name="T32" fmla="*/ 2147483647 w 605"/>
              <a:gd name="T33" fmla="*/ 2147483647 h 870"/>
              <a:gd name="T34" fmla="*/ 0 w 605"/>
              <a:gd name="T35" fmla="*/ 2147483647 h 870"/>
              <a:gd name="T36" fmla="*/ 2147483647 w 605"/>
              <a:gd name="T37" fmla="*/ 2147483647 h 8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5"/>
              <a:gd name="T58" fmla="*/ 0 h 870"/>
              <a:gd name="T59" fmla="*/ 605 w 605"/>
              <a:gd name="T60" fmla="*/ 870 h 8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5" h="870">
                <a:moveTo>
                  <a:pt x="69" y="20"/>
                </a:moveTo>
                <a:cubicBezTo>
                  <a:pt x="85" y="44"/>
                  <a:pt x="109" y="63"/>
                  <a:pt x="124" y="88"/>
                </a:cubicBezTo>
                <a:cubicBezTo>
                  <a:pt x="131" y="100"/>
                  <a:pt x="128" y="118"/>
                  <a:pt x="137" y="129"/>
                </a:cubicBezTo>
                <a:cubicBezTo>
                  <a:pt x="147" y="142"/>
                  <a:pt x="165" y="146"/>
                  <a:pt x="178" y="157"/>
                </a:cubicBezTo>
                <a:cubicBezTo>
                  <a:pt x="198" y="174"/>
                  <a:pt x="215" y="194"/>
                  <a:pt x="233" y="212"/>
                </a:cubicBezTo>
                <a:cubicBezTo>
                  <a:pt x="272" y="251"/>
                  <a:pt x="273" y="275"/>
                  <a:pt x="329" y="294"/>
                </a:cubicBezTo>
                <a:cubicBezTo>
                  <a:pt x="347" y="312"/>
                  <a:pt x="366" y="331"/>
                  <a:pt x="384" y="349"/>
                </a:cubicBezTo>
                <a:cubicBezTo>
                  <a:pt x="393" y="358"/>
                  <a:pt x="412" y="376"/>
                  <a:pt x="412" y="376"/>
                </a:cubicBezTo>
                <a:cubicBezTo>
                  <a:pt x="435" y="449"/>
                  <a:pt x="417" y="405"/>
                  <a:pt x="480" y="500"/>
                </a:cubicBezTo>
                <a:cubicBezTo>
                  <a:pt x="500" y="559"/>
                  <a:pt x="515" y="619"/>
                  <a:pt x="535" y="678"/>
                </a:cubicBezTo>
                <a:cubicBezTo>
                  <a:pt x="545" y="746"/>
                  <a:pt x="554" y="806"/>
                  <a:pt x="576" y="870"/>
                </a:cubicBezTo>
                <a:cubicBezTo>
                  <a:pt x="605" y="784"/>
                  <a:pt x="570" y="603"/>
                  <a:pt x="508" y="527"/>
                </a:cubicBezTo>
                <a:cubicBezTo>
                  <a:pt x="479" y="491"/>
                  <a:pt x="425" y="417"/>
                  <a:pt x="425" y="417"/>
                </a:cubicBezTo>
                <a:cubicBezTo>
                  <a:pt x="403" y="347"/>
                  <a:pt x="362" y="344"/>
                  <a:pt x="329" y="294"/>
                </a:cubicBezTo>
                <a:cubicBezTo>
                  <a:pt x="267" y="200"/>
                  <a:pt x="161" y="140"/>
                  <a:pt x="82" y="61"/>
                </a:cubicBezTo>
                <a:cubicBezTo>
                  <a:pt x="72" y="51"/>
                  <a:pt x="54" y="53"/>
                  <a:pt x="41" y="47"/>
                </a:cubicBezTo>
                <a:cubicBezTo>
                  <a:pt x="26" y="40"/>
                  <a:pt x="14" y="29"/>
                  <a:pt x="0" y="20"/>
                </a:cubicBezTo>
                <a:cubicBezTo>
                  <a:pt x="51" y="3"/>
                  <a:pt x="28" y="0"/>
                  <a:pt x="69" y="20"/>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3" name="Freeform 23"/>
          <p:cNvSpPr>
            <a:spLocks/>
          </p:cNvSpPr>
          <p:nvPr/>
        </p:nvSpPr>
        <p:spPr bwMode="auto">
          <a:xfrm>
            <a:off x="4724400" y="1227138"/>
            <a:ext cx="2332038" cy="1473200"/>
          </a:xfrm>
          <a:custGeom>
            <a:avLst/>
            <a:gdLst>
              <a:gd name="T0" fmla="*/ 2147483647 w 1469"/>
              <a:gd name="T1" fmla="*/ 2147483647 h 928"/>
              <a:gd name="T2" fmla="*/ 2147483647 w 1469"/>
              <a:gd name="T3" fmla="*/ 2147483647 h 928"/>
              <a:gd name="T4" fmla="*/ 2147483647 w 1469"/>
              <a:gd name="T5" fmla="*/ 2147483647 h 928"/>
              <a:gd name="T6" fmla="*/ 2147483647 w 1469"/>
              <a:gd name="T7" fmla="*/ 2147483647 h 928"/>
              <a:gd name="T8" fmla="*/ 2147483647 w 1469"/>
              <a:gd name="T9" fmla="*/ 2147483647 h 928"/>
              <a:gd name="T10" fmla="*/ 2147483647 w 1469"/>
              <a:gd name="T11" fmla="*/ 2147483647 h 928"/>
              <a:gd name="T12" fmla="*/ 2147483647 w 1469"/>
              <a:gd name="T13" fmla="*/ 2147483647 h 928"/>
              <a:gd name="T14" fmla="*/ 2147483647 w 1469"/>
              <a:gd name="T15" fmla="*/ 2147483647 h 928"/>
              <a:gd name="T16" fmla="*/ 2147483647 w 1469"/>
              <a:gd name="T17" fmla="*/ 2147483647 h 928"/>
              <a:gd name="T18" fmla="*/ 2147483647 w 1469"/>
              <a:gd name="T19" fmla="*/ 2147483647 h 928"/>
              <a:gd name="T20" fmla="*/ 2147483647 w 1469"/>
              <a:gd name="T21" fmla="*/ 2147483647 h 928"/>
              <a:gd name="T22" fmla="*/ 2147483647 w 1469"/>
              <a:gd name="T23" fmla="*/ 2147483647 h 928"/>
              <a:gd name="T24" fmla="*/ 2147483647 w 1469"/>
              <a:gd name="T25" fmla="*/ 2147483647 h 928"/>
              <a:gd name="T26" fmla="*/ 2147483647 w 1469"/>
              <a:gd name="T27" fmla="*/ 2147483647 h 928"/>
              <a:gd name="T28" fmla="*/ 2147483647 w 1469"/>
              <a:gd name="T29" fmla="*/ 2147483647 h 928"/>
              <a:gd name="T30" fmla="*/ 2147483647 w 1469"/>
              <a:gd name="T31" fmla="*/ 2147483647 h 928"/>
              <a:gd name="T32" fmla="*/ 2147483647 w 1469"/>
              <a:gd name="T33" fmla="*/ 2147483647 h 928"/>
              <a:gd name="T34" fmla="*/ 2147483647 w 1469"/>
              <a:gd name="T35" fmla="*/ 2147483647 h 928"/>
              <a:gd name="T36" fmla="*/ 2147483647 w 1469"/>
              <a:gd name="T37" fmla="*/ 2147483647 h 928"/>
              <a:gd name="T38" fmla="*/ 2147483647 w 1469"/>
              <a:gd name="T39" fmla="*/ 2147483647 h 928"/>
              <a:gd name="T40" fmla="*/ 2147483647 w 1469"/>
              <a:gd name="T41" fmla="*/ 2147483647 h 928"/>
              <a:gd name="T42" fmla="*/ 2147483647 w 1469"/>
              <a:gd name="T43" fmla="*/ 2147483647 h 928"/>
              <a:gd name="T44" fmla="*/ 2147483647 w 1469"/>
              <a:gd name="T45" fmla="*/ 2147483647 h 928"/>
              <a:gd name="T46" fmla="*/ 2147483647 w 1469"/>
              <a:gd name="T47" fmla="*/ 2147483647 h 928"/>
              <a:gd name="T48" fmla="*/ 2147483647 w 1469"/>
              <a:gd name="T49" fmla="*/ 2147483647 h 928"/>
              <a:gd name="T50" fmla="*/ 0 w 1469"/>
              <a:gd name="T51" fmla="*/ 2147483647 h 928"/>
              <a:gd name="T52" fmla="*/ 2147483647 w 1469"/>
              <a:gd name="T53" fmla="*/ 2147483647 h 928"/>
              <a:gd name="T54" fmla="*/ 2147483647 w 1469"/>
              <a:gd name="T55" fmla="*/ 2147483647 h 9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69"/>
              <a:gd name="T85" fmla="*/ 0 h 928"/>
              <a:gd name="T86" fmla="*/ 1469 w 1469"/>
              <a:gd name="T87" fmla="*/ 928 h 9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69" h="928">
                <a:moveTo>
                  <a:pt x="27" y="873"/>
                </a:moveTo>
                <a:cubicBezTo>
                  <a:pt x="37" y="727"/>
                  <a:pt x="24" y="619"/>
                  <a:pt x="123" y="516"/>
                </a:cubicBezTo>
                <a:cubicBezTo>
                  <a:pt x="134" y="483"/>
                  <a:pt x="138" y="460"/>
                  <a:pt x="164" y="434"/>
                </a:cubicBezTo>
                <a:cubicBezTo>
                  <a:pt x="231" y="366"/>
                  <a:pt x="181" y="443"/>
                  <a:pt x="233" y="379"/>
                </a:cubicBezTo>
                <a:cubicBezTo>
                  <a:pt x="243" y="366"/>
                  <a:pt x="246" y="347"/>
                  <a:pt x="260" y="338"/>
                </a:cubicBezTo>
                <a:cubicBezTo>
                  <a:pt x="276" y="327"/>
                  <a:pt x="297" y="329"/>
                  <a:pt x="315" y="324"/>
                </a:cubicBezTo>
                <a:cubicBezTo>
                  <a:pt x="554" y="167"/>
                  <a:pt x="964" y="219"/>
                  <a:pt x="1193" y="214"/>
                </a:cubicBezTo>
                <a:cubicBezTo>
                  <a:pt x="1239" y="200"/>
                  <a:pt x="1256" y="174"/>
                  <a:pt x="1302" y="160"/>
                </a:cubicBezTo>
                <a:cubicBezTo>
                  <a:pt x="1307" y="146"/>
                  <a:pt x="1308" y="131"/>
                  <a:pt x="1316" y="118"/>
                </a:cubicBezTo>
                <a:cubicBezTo>
                  <a:pt x="1323" y="107"/>
                  <a:pt x="1338" y="103"/>
                  <a:pt x="1344" y="91"/>
                </a:cubicBezTo>
                <a:cubicBezTo>
                  <a:pt x="1357" y="65"/>
                  <a:pt x="1371" y="9"/>
                  <a:pt x="1371" y="9"/>
                </a:cubicBezTo>
                <a:cubicBezTo>
                  <a:pt x="1398" y="13"/>
                  <a:pt x="1437" y="0"/>
                  <a:pt x="1453" y="22"/>
                </a:cubicBezTo>
                <a:cubicBezTo>
                  <a:pt x="1469" y="45"/>
                  <a:pt x="1452" y="80"/>
                  <a:pt x="1440" y="105"/>
                </a:cubicBezTo>
                <a:cubicBezTo>
                  <a:pt x="1429" y="128"/>
                  <a:pt x="1403" y="142"/>
                  <a:pt x="1385" y="160"/>
                </a:cubicBezTo>
                <a:cubicBezTo>
                  <a:pt x="1335" y="209"/>
                  <a:pt x="1366" y="186"/>
                  <a:pt x="1261" y="201"/>
                </a:cubicBezTo>
                <a:cubicBezTo>
                  <a:pt x="1247" y="205"/>
                  <a:pt x="1232" y="207"/>
                  <a:pt x="1220" y="214"/>
                </a:cubicBezTo>
                <a:cubicBezTo>
                  <a:pt x="1209" y="221"/>
                  <a:pt x="1205" y="236"/>
                  <a:pt x="1193" y="242"/>
                </a:cubicBezTo>
                <a:cubicBezTo>
                  <a:pt x="1167" y="255"/>
                  <a:pt x="1138" y="260"/>
                  <a:pt x="1110" y="269"/>
                </a:cubicBezTo>
                <a:cubicBezTo>
                  <a:pt x="1083" y="278"/>
                  <a:pt x="1055" y="288"/>
                  <a:pt x="1028" y="297"/>
                </a:cubicBezTo>
                <a:cubicBezTo>
                  <a:pt x="1014" y="302"/>
                  <a:pt x="987" y="310"/>
                  <a:pt x="987" y="310"/>
                </a:cubicBezTo>
                <a:cubicBezTo>
                  <a:pt x="779" y="285"/>
                  <a:pt x="557" y="255"/>
                  <a:pt x="356" y="324"/>
                </a:cubicBezTo>
                <a:cubicBezTo>
                  <a:pt x="304" y="376"/>
                  <a:pt x="247" y="414"/>
                  <a:pt x="205" y="475"/>
                </a:cubicBezTo>
                <a:cubicBezTo>
                  <a:pt x="201" y="489"/>
                  <a:pt x="199" y="504"/>
                  <a:pt x="192" y="516"/>
                </a:cubicBezTo>
                <a:cubicBezTo>
                  <a:pt x="185" y="527"/>
                  <a:pt x="170" y="532"/>
                  <a:pt x="164" y="544"/>
                </a:cubicBezTo>
                <a:cubicBezTo>
                  <a:pt x="134" y="604"/>
                  <a:pt x="132" y="653"/>
                  <a:pt x="96" y="708"/>
                </a:cubicBezTo>
                <a:cubicBezTo>
                  <a:pt x="78" y="796"/>
                  <a:pt x="62" y="863"/>
                  <a:pt x="0" y="928"/>
                </a:cubicBezTo>
                <a:cubicBezTo>
                  <a:pt x="0" y="928"/>
                  <a:pt x="21" y="912"/>
                  <a:pt x="27" y="900"/>
                </a:cubicBezTo>
                <a:cubicBezTo>
                  <a:pt x="31" y="892"/>
                  <a:pt x="27" y="882"/>
                  <a:pt x="27" y="873"/>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4" name="Freeform 24"/>
          <p:cNvSpPr>
            <a:spLocks/>
          </p:cNvSpPr>
          <p:nvPr/>
        </p:nvSpPr>
        <p:spPr bwMode="auto">
          <a:xfrm>
            <a:off x="5105400" y="2416175"/>
            <a:ext cx="2516188" cy="2784475"/>
          </a:xfrm>
          <a:custGeom>
            <a:avLst/>
            <a:gdLst>
              <a:gd name="T0" fmla="*/ 2147483647 w 1585"/>
              <a:gd name="T1" fmla="*/ 2147483647 h 1754"/>
              <a:gd name="T2" fmla="*/ 2147483647 w 1585"/>
              <a:gd name="T3" fmla="*/ 2147483647 h 1754"/>
              <a:gd name="T4" fmla="*/ 2147483647 w 1585"/>
              <a:gd name="T5" fmla="*/ 2147483647 h 1754"/>
              <a:gd name="T6" fmla="*/ 2147483647 w 1585"/>
              <a:gd name="T7" fmla="*/ 2147483647 h 1754"/>
              <a:gd name="T8" fmla="*/ 2147483647 w 1585"/>
              <a:gd name="T9" fmla="*/ 2147483647 h 1754"/>
              <a:gd name="T10" fmla="*/ 2147483647 w 1585"/>
              <a:gd name="T11" fmla="*/ 2147483647 h 1754"/>
              <a:gd name="T12" fmla="*/ 2147483647 w 1585"/>
              <a:gd name="T13" fmla="*/ 2147483647 h 1754"/>
              <a:gd name="T14" fmla="*/ 2147483647 w 1585"/>
              <a:gd name="T15" fmla="*/ 2147483647 h 1754"/>
              <a:gd name="T16" fmla="*/ 2147483647 w 1585"/>
              <a:gd name="T17" fmla="*/ 2147483647 h 1754"/>
              <a:gd name="T18" fmla="*/ 2147483647 w 1585"/>
              <a:gd name="T19" fmla="*/ 2147483647 h 1754"/>
              <a:gd name="T20" fmla="*/ 2147483647 w 1585"/>
              <a:gd name="T21" fmla="*/ 2147483647 h 1754"/>
              <a:gd name="T22" fmla="*/ 2147483647 w 1585"/>
              <a:gd name="T23" fmla="*/ 2147483647 h 1754"/>
              <a:gd name="T24" fmla="*/ 2147483647 w 1585"/>
              <a:gd name="T25" fmla="*/ 2147483647 h 1754"/>
              <a:gd name="T26" fmla="*/ 2147483647 w 1585"/>
              <a:gd name="T27" fmla="*/ 2147483647 h 1754"/>
              <a:gd name="T28" fmla="*/ 2147483647 w 1585"/>
              <a:gd name="T29" fmla="*/ 2147483647 h 1754"/>
              <a:gd name="T30" fmla="*/ 2147483647 w 1585"/>
              <a:gd name="T31" fmla="*/ 2147483647 h 1754"/>
              <a:gd name="T32" fmla="*/ 2147483647 w 1585"/>
              <a:gd name="T33" fmla="*/ 2147483647 h 1754"/>
              <a:gd name="T34" fmla="*/ 2147483647 w 1585"/>
              <a:gd name="T35" fmla="*/ 2147483647 h 1754"/>
              <a:gd name="T36" fmla="*/ 2147483647 w 1585"/>
              <a:gd name="T37" fmla="*/ 2147483647 h 1754"/>
              <a:gd name="T38" fmla="*/ 2147483647 w 1585"/>
              <a:gd name="T39" fmla="*/ 2147483647 h 1754"/>
              <a:gd name="T40" fmla="*/ 2147483647 w 1585"/>
              <a:gd name="T41" fmla="*/ 0 h 1754"/>
              <a:gd name="T42" fmla="*/ 2147483647 w 1585"/>
              <a:gd name="T43" fmla="*/ 2147483647 h 1754"/>
              <a:gd name="T44" fmla="*/ 2147483647 w 1585"/>
              <a:gd name="T45" fmla="*/ 2147483647 h 1754"/>
              <a:gd name="T46" fmla="*/ 2147483647 w 1585"/>
              <a:gd name="T47" fmla="*/ 2147483647 h 1754"/>
              <a:gd name="T48" fmla="*/ 2147483647 w 1585"/>
              <a:gd name="T49" fmla="*/ 2147483647 h 1754"/>
              <a:gd name="T50" fmla="*/ 2147483647 w 1585"/>
              <a:gd name="T51" fmla="*/ 2147483647 h 1754"/>
              <a:gd name="T52" fmla="*/ 2147483647 w 1585"/>
              <a:gd name="T53" fmla="*/ 2147483647 h 1754"/>
              <a:gd name="T54" fmla="*/ 2147483647 w 1585"/>
              <a:gd name="T55" fmla="*/ 2147483647 h 1754"/>
              <a:gd name="T56" fmla="*/ 2147483647 w 1585"/>
              <a:gd name="T57" fmla="*/ 2147483647 h 1754"/>
              <a:gd name="T58" fmla="*/ 2147483647 w 1585"/>
              <a:gd name="T59" fmla="*/ 2147483647 h 1754"/>
              <a:gd name="T60" fmla="*/ 2147483647 w 1585"/>
              <a:gd name="T61" fmla="*/ 2147483647 h 1754"/>
              <a:gd name="T62" fmla="*/ 2147483647 w 1585"/>
              <a:gd name="T63" fmla="*/ 2147483647 h 1754"/>
              <a:gd name="T64" fmla="*/ 2147483647 w 1585"/>
              <a:gd name="T65" fmla="*/ 2147483647 h 1754"/>
              <a:gd name="T66" fmla="*/ 2147483647 w 1585"/>
              <a:gd name="T67" fmla="*/ 2147483647 h 1754"/>
              <a:gd name="T68" fmla="*/ 2147483647 w 1585"/>
              <a:gd name="T69" fmla="*/ 2147483647 h 1754"/>
              <a:gd name="T70" fmla="*/ 2147483647 w 1585"/>
              <a:gd name="T71" fmla="*/ 2147483647 h 1754"/>
              <a:gd name="T72" fmla="*/ 2147483647 w 1585"/>
              <a:gd name="T73" fmla="*/ 2147483647 h 1754"/>
              <a:gd name="T74" fmla="*/ 2147483647 w 1585"/>
              <a:gd name="T75" fmla="*/ 2147483647 h 1754"/>
              <a:gd name="T76" fmla="*/ 2147483647 w 1585"/>
              <a:gd name="T77" fmla="*/ 2147483647 h 1754"/>
              <a:gd name="T78" fmla="*/ 2147483647 w 1585"/>
              <a:gd name="T79" fmla="*/ 2147483647 h 1754"/>
              <a:gd name="T80" fmla="*/ 2147483647 w 1585"/>
              <a:gd name="T81" fmla="*/ 2147483647 h 1754"/>
              <a:gd name="T82" fmla="*/ 2147483647 w 1585"/>
              <a:gd name="T83" fmla="*/ 2147483647 h 1754"/>
              <a:gd name="T84" fmla="*/ 2147483647 w 1585"/>
              <a:gd name="T85" fmla="*/ 2147483647 h 1754"/>
              <a:gd name="T86" fmla="*/ 2147483647 w 1585"/>
              <a:gd name="T87" fmla="*/ 2147483647 h 1754"/>
              <a:gd name="T88" fmla="*/ 2147483647 w 1585"/>
              <a:gd name="T89" fmla="*/ 2147483647 h 1754"/>
              <a:gd name="T90" fmla="*/ 2147483647 w 1585"/>
              <a:gd name="T91" fmla="*/ 2147483647 h 1754"/>
              <a:gd name="T92" fmla="*/ 2147483647 w 1585"/>
              <a:gd name="T93" fmla="*/ 2147483647 h 1754"/>
              <a:gd name="T94" fmla="*/ 2147483647 w 1585"/>
              <a:gd name="T95" fmla="*/ 2147483647 h 1754"/>
              <a:gd name="T96" fmla="*/ 2147483647 w 1585"/>
              <a:gd name="T97" fmla="*/ 2147483647 h 1754"/>
              <a:gd name="T98" fmla="*/ 2147483647 w 1585"/>
              <a:gd name="T99" fmla="*/ 2147483647 h 1754"/>
              <a:gd name="T100" fmla="*/ 2147483647 w 1585"/>
              <a:gd name="T101" fmla="*/ 2147483647 h 1754"/>
              <a:gd name="T102" fmla="*/ 2147483647 w 1585"/>
              <a:gd name="T103" fmla="*/ 2147483647 h 1754"/>
              <a:gd name="T104" fmla="*/ 2147483647 w 1585"/>
              <a:gd name="T105" fmla="*/ 2147483647 h 1754"/>
              <a:gd name="T106" fmla="*/ 2147483647 w 1585"/>
              <a:gd name="T107" fmla="*/ 2147483647 h 1754"/>
              <a:gd name="T108" fmla="*/ 2147483647 w 1585"/>
              <a:gd name="T109" fmla="*/ 2147483647 h 1754"/>
              <a:gd name="T110" fmla="*/ 2147483647 w 1585"/>
              <a:gd name="T111" fmla="*/ 2147483647 h 1754"/>
              <a:gd name="T112" fmla="*/ 2147483647 w 1585"/>
              <a:gd name="T113" fmla="*/ 2147483647 h 1754"/>
              <a:gd name="T114" fmla="*/ 2147483647 w 1585"/>
              <a:gd name="T115" fmla="*/ 2147483647 h 1754"/>
              <a:gd name="T116" fmla="*/ 2147483647 w 1585"/>
              <a:gd name="T117" fmla="*/ 2147483647 h 1754"/>
              <a:gd name="T118" fmla="*/ 2147483647 w 1585"/>
              <a:gd name="T119" fmla="*/ 2147483647 h 1754"/>
              <a:gd name="T120" fmla="*/ 2147483647 w 1585"/>
              <a:gd name="T121" fmla="*/ 2147483647 h 17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85"/>
              <a:gd name="T184" fmla="*/ 0 h 1754"/>
              <a:gd name="T185" fmla="*/ 1585 w 1585"/>
              <a:gd name="T186" fmla="*/ 1754 h 17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85" h="1754">
                <a:moveTo>
                  <a:pt x="1379" y="124"/>
                </a:moveTo>
                <a:cubicBezTo>
                  <a:pt x="1388" y="138"/>
                  <a:pt x="1395" y="152"/>
                  <a:pt x="1406" y="165"/>
                </a:cubicBezTo>
                <a:cubicBezTo>
                  <a:pt x="1419" y="180"/>
                  <a:pt x="1437" y="190"/>
                  <a:pt x="1448" y="206"/>
                </a:cubicBezTo>
                <a:cubicBezTo>
                  <a:pt x="1456" y="218"/>
                  <a:pt x="1453" y="235"/>
                  <a:pt x="1461" y="247"/>
                </a:cubicBezTo>
                <a:cubicBezTo>
                  <a:pt x="1472" y="263"/>
                  <a:pt x="1491" y="272"/>
                  <a:pt x="1502" y="288"/>
                </a:cubicBezTo>
                <a:cubicBezTo>
                  <a:pt x="1542" y="343"/>
                  <a:pt x="1569" y="430"/>
                  <a:pt x="1585" y="494"/>
                </a:cubicBezTo>
                <a:cubicBezTo>
                  <a:pt x="1567" y="548"/>
                  <a:pt x="1556" y="559"/>
                  <a:pt x="1502" y="576"/>
                </a:cubicBezTo>
                <a:cubicBezTo>
                  <a:pt x="1421" y="658"/>
                  <a:pt x="1465" y="653"/>
                  <a:pt x="1379" y="631"/>
                </a:cubicBezTo>
                <a:cubicBezTo>
                  <a:pt x="1363" y="584"/>
                  <a:pt x="1331" y="531"/>
                  <a:pt x="1365" y="480"/>
                </a:cubicBezTo>
                <a:cubicBezTo>
                  <a:pt x="1373" y="468"/>
                  <a:pt x="1392" y="471"/>
                  <a:pt x="1406" y="467"/>
                </a:cubicBezTo>
                <a:cubicBezTo>
                  <a:pt x="1424" y="471"/>
                  <a:pt x="1451" y="464"/>
                  <a:pt x="1461" y="480"/>
                </a:cubicBezTo>
                <a:cubicBezTo>
                  <a:pt x="1489" y="526"/>
                  <a:pt x="1402" y="575"/>
                  <a:pt x="1379" y="590"/>
                </a:cubicBezTo>
                <a:cubicBezTo>
                  <a:pt x="1374" y="604"/>
                  <a:pt x="1359" y="618"/>
                  <a:pt x="1365" y="631"/>
                </a:cubicBezTo>
                <a:cubicBezTo>
                  <a:pt x="1371" y="644"/>
                  <a:pt x="1392" y="645"/>
                  <a:pt x="1406" y="645"/>
                </a:cubicBezTo>
                <a:cubicBezTo>
                  <a:pt x="1438" y="645"/>
                  <a:pt x="1470" y="636"/>
                  <a:pt x="1502" y="631"/>
                </a:cubicBezTo>
                <a:cubicBezTo>
                  <a:pt x="1524" y="568"/>
                  <a:pt x="1537" y="503"/>
                  <a:pt x="1557" y="439"/>
                </a:cubicBezTo>
                <a:cubicBezTo>
                  <a:pt x="1548" y="307"/>
                  <a:pt x="1573" y="184"/>
                  <a:pt x="1434" y="137"/>
                </a:cubicBezTo>
                <a:cubicBezTo>
                  <a:pt x="1384" y="89"/>
                  <a:pt x="1307" y="63"/>
                  <a:pt x="1242" y="41"/>
                </a:cubicBezTo>
                <a:cubicBezTo>
                  <a:pt x="1228" y="36"/>
                  <a:pt x="1215" y="32"/>
                  <a:pt x="1201" y="28"/>
                </a:cubicBezTo>
                <a:cubicBezTo>
                  <a:pt x="1187" y="23"/>
                  <a:pt x="1174" y="19"/>
                  <a:pt x="1160" y="14"/>
                </a:cubicBezTo>
                <a:cubicBezTo>
                  <a:pt x="1146" y="9"/>
                  <a:pt x="1118" y="0"/>
                  <a:pt x="1118" y="0"/>
                </a:cubicBezTo>
                <a:cubicBezTo>
                  <a:pt x="1050" y="5"/>
                  <a:pt x="981" y="6"/>
                  <a:pt x="913" y="14"/>
                </a:cubicBezTo>
                <a:cubicBezTo>
                  <a:pt x="869" y="19"/>
                  <a:pt x="844" y="55"/>
                  <a:pt x="803" y="69"/>
                </a:cubicBezTo>
                <a:cubicBezTo>
                  <a:pt x="741" y="163"/>
                  <a:pt x="702" y="317"/>
                  <a:pt x="666" y="425"/>
                </a:cubicBezTo>
                <a:cubicBezTo>
                  <a:pt x="647" y="481"/>
                  <a:pt x="640" y="535"/>
                  <a:pt x="597" y="576"/>
                </a:cubicBezTo>
                <a:cubicBezTo>
                  <a:pt x="562" y="685"/>
                  <a:pt x="610" y="556"/>
                  <a:pt x="556" y="645"/>
                </a:cubicBezTo>
                <a:cubicBezTo>
                  <a:pt x="548" y="657"/>
                  <a:pt x="548" y="673"/>
                  <a:pt x="542" y="686"/>
                </a:cubicBezTo>
                <a:cubicBezTo>
                  <a:pt x="522" y="726"/>
                  <a:pt x="487" y="764"/>
                  <a:pt x="446" y="782"/>
                </a:cubicBezTo>
                <a:cubicBezTo>
                  <a:pt x="420" y="793"/>
                  <a:pt x="391" y="800"/>
                  <a:pt x="364" y="809"/>
                </a:cubicBezTo>
                <a:cubicBezTo>
                  <a:pt x="350" y="814"/>
                  <a:pt x="323" y="823"/>
                  <a:pt x="323" y="823"/>
                </a:cubicBezTo>
                <a:cubicBezTo>
                  <a:pt x="275" y="873"/>
                  <a:pt x="212" y="868"/>
                  <a:pt x="145" y="878"/>
                </a:cubicBezTo>
                <a:cubicBezTo>
                  <a:pt x="131" y="883"/>
                  <a:pt x="116" y="884"/>
                  <a:pt x="104" y="892"/>
                </a:cubicBezTo>
                <a:cubicBezTo>
                  <a:pt x="83" y="907"/>
                  <a:pt x="49" y="947"/>
                  <a:pt x="49" y="947"/>
                </a:cubicBezTo>
                <a:cubicBezTo>
                  <a:pt x="10" y="1099"/>
                  <a:pt x="0" y="1292"/>
                  <a:pt x="90" y="1427"/>
                </a:cubicBezTo>
                <a:cubicBezTo>
                  <a:pt x="102" y="1486"/>
                  <a:pt x="103" y="1522"/>
                  <a:pt x="145" y="1564"/>
                </a:cubicBezTo>
                <a:cubicBezTo>
                  <a:pt x="173" y="1653"/>
                  <a:pt x="133" y="1566"/>
                  <a:pt x="200" y="1619"/>
                </a:cubicBezTo>
                <a:cubicBezTo>
                  <a:pt x="213" y="1629"/>
                  <a:pt x="215" y="1648"/>
                  <a:pt x="227" y="1660"/>
                </a:cubicBezTo>
                <a:cubicBezTo>
                  <a:pt x="243" y="1676"/>
                  <a:pt x="264" y="1687"/>
                  <a:pt x="282" y="1701"/>
                </a:cubicBezTo>
                <a:cubicBezTo>
                  <a:pt x="291" y="1715"/>
                  <a:pt x="297" y="1754"/>
                  <a:pt x="309" y="1742"/>
                </a:cubicBezTo>
                <a:cubicBezTo>
                  <a:pt x="322" y="1729"/>
                  <a:pt x="303" y="1704"/>
                  <a:pt x="296" y="1687"/>
                </a:cubicBezTo>
                <a:cubicBezTo>
                  <a:pt x="289" y="1672"/>
                  <a:pt x="276" y="1661"/>
                  <a:pt x="268" y="1646"/>
                </a:cubicBezTo>
                <a:cubicBezTo>
                  <a:pt x="261" y="1633"/>
                  <a:pt x="261" y="1617"/>
                  <a:pt x="254" y="1605"/>
                </a:cubicBezTo>
                <a:cubicBezTo>
                  <a:pt x="233" y="1570"/>
                  <a:pt x="187" y="1551"/>
                  <a:pt x="158" y="1523"/>
                </a:cubicBezTo>
                <a:cubicBezTo>
                  <a:pt x="141" y="1470"/>
                  <a:pt x="102" y="1425"/>
                  <a:pt x="62" y="1385"/>
                </a:cubicBezTo>
                <a:cubicBezTo>
                  <a:pt x="67" y="1266"/>
                  <a:pt x="63" y="1147"/>
                  <a:pt x="76" y="1029"/>
                </a:cubicBezTo>
                <a:cubicBezTo>
                  <a:pt x="79" y="1005"/>
                  <a:pt x="147" y="953"/>
                  <a:pt x="172" y="947"/>
                </a:cubicBezTo>
                <a:cubicBezTo>
                  <a:pt x="312" y="913"/>
                  <a:pt x="166" y="959"/>
                  <a:pt x="323" y="905"/>
                </a:cubicBezTo>
                <a:cubicBezTo>
                  <a:pt x="418" y="872"/>
                  <a:pt x="318" y="888"/>
                  <a:pt x="392" y="851"/>
                </a:cubicBezTo>
                <a:cubicBezTo>
                  <a:pt x="425" y="835"/>
                  <a:pt x="519" y="795"/>
                  <a:pt x="556" y="782"/>
                </a:cubicBezTo>
                <a:cubicBezTo>
                  <a:pt x="561" y="768"/>
                  <a:pt x="562" y="753"/>
                  <a:pt x="570" y="741"/>
                </a:cubicBezTo>
                <a:cubicBezTo>
                  <a:pt x="585" y="720"/>
                  <a:pt x="625" y="686"/>
                  <a:pt x="625" y="686"/>
                </a:cubicBezTo>
                <a:cubicBezTo>
                  <a:pt x="664" y="564"/>
                  <a:pt x="680" y="438"/>
                  <a:pt x="721" y="316"/>
                </a:cubicBezTo>
                <a:cubicBezTo>
                  <a:pt x="737" y="268"/>
                  <a:pt x="740" y="241"/>
                  <a:pt x="776" y="206"/>
                </a:cubicBezTo>
                <a:cubicBezTo>
                  <a:pt x="785" y="179"/>
                  <a:pt x="794" y="151"/>
                  <a:pt x="803" y="124"/>
                </a:cubicBezTo>
                <a:cubicBezTo>
                  <a:pt x="812" y="97"/>
                  <a:pt x="885" y="96"/>
                  <a:pt x="885" y="96"/>
                </a:cubicBezTo>
                <a:cubicBezTo>
                  <a:pt x="933" y="49"/>
                  <a:pt x="902" y="72"/>
                  <a:pt x="995" y="41"/>
                </a:cubicBezTo>
                <a:cubicBezTo>
                  <a:pt x="1009" y="36"/>
                  <a:pt x="1036" y="28"/>
                  <a:pt x="1036" y="28"/>
                </a:cubicBezTo>
                <a:cubicBezTo>
                  <a:pt x="1135" y="40"/>
                  <a:pt x="1209" y="53"/>
                  <a:pt x="1297" y="96"/>
                </a:cubicBezTo>
                <a:cubicBezTo>
                  <a:pt x="1364" y="166"/>
                  <a:pt x="1278" y="85"/>
                  <a:pt x="1365" y="137"/>
                </a:cubicBezTo>
                <a:cubicBezTo>
                  <a:pt x="1376" y="144"/>
                  <a:pt x="1382" y="158"/>
                  <a:pt x="1393" y="165"/>
                </a:cubicBezTo>
                <a:cubicBezTo>
                  <a:pt x="1454" y="202"/>
                  <a:pt x="1420" y="152"/>
                  <a:pt x="1448" y="206"/>
                </a:cubicBezTo>
              </a:path>
            </a:pathLst>
          </a:custGeom>
          <a:noFill/>
          <a:ln w="9525">
            <a:solidFill>
              <a:schemeClr val="tx1"/>
            </a:solidFill>
            <a:round/>
            <a:headEnd/>
            <a:tailEnd/>
          </a:ln>
        </p:spPr>
        <p:txBody>
          <a:bodyPr/>
          <a:lstStyle/>
          <a:p>
            <a:endParaRPr lang="en-US"/>
          </a:p>
        </p:txBody>
      </p:sp>
      <p:sp>
        <p:nvSpPr>
          <p:cNvPr id="114713" name="Freeform 25"/>
          <p:cNvSpPr>
            <a:spLocks/>
          </p:cNvSpPr>
          <p:nvPr/>
        </p:nvSpPr>
        <p:spPr bwMode="auto">
          <a:xfrm>
            <a:off x="4876800" y="3810000"/>
            <a:ext cx="2643188" cy="1436688"/>
          </a:xfrm>
          <a:custGeom>
            <a:avLst/>
            <a:gdLst>
              <a:gd name="T0" fmla="*/ 0 w 1665"/>
              <a:gd name="T1" fmla="*/ 2147483647 h 905"/>
              <a:gd name="T2" fmla="*/ 2147483647 w 1665"/>
              <a:gd name="T3" fmla="*/ 2147483647 h 905"/>
              <a:gd name="T4" fmla="*/ 2147483647 w 1665"/>
              <a:gd name="T5" fmla="*/ 2147483647 h 905"/>
              <a:gd name="T6" fmla="*/ 2147483647 w 1665"/>
              <a:gd name="T7" fmla="*/ 2147483647 h 905"/>
              <a:gd name="T8" fmla="*/ 2147483647 w 1665"/>
              <a:gd name="T9" fmla="*/ 2147483647 h 905"/>
              <a:gd name="T10" fmla="*/ 2147483647 w 1665"/>
              <a:gd name="T11" fmla="*/ 2147483647 h 905"/>
              <a:gd name="T12" fmla="*/ 2147483647 w 1665"/>
              <a:gd name="T13" fmla="*/ 2147483647 h 905"/>
              <a:gd name="T14" fmla="*/ 2147483647 w 1665"/>
              <a:gd name="T15" fmla="*/ 0 h 905"/>
              <a:gd name="T16" fmla="*/ 2147483647 w 1665"/>
              <a:gd name="T17" fmla="*/ 2147483647 h 905"/>
              <a:gd name="T18" fmla="*/ 2147483647 w 1665"/>
              <a:gd name="T19" fmla="*/ 2147483647 h 905"/>
              <a:gd name="T20" fmla="*/ 2147483647 w 1665"/>
              <a:gd name="T21" fmla="*/ 2147483647 h 905"/>
              <a:gd name="T22" fmla="*/ 2147483647 w 1665"/>
              <a:gd name="T23" fmla="*/ 2147483647 h 905"/>
              <a:gd name="T24" fmla="*/ 2147483647 w 1665"/>
              <a:gd name="T25" fmla="*/ 2147483647 h 905"/>
              <a:gd name="T26" fmla="*/ 2147483647 w 1665"/>
              <a:gd name="T27" fmla="*/ 2147483647 h 905"/>
              <a:gd name="T28" fmla="*/ 2147483647 w 1665"/>
              <a:gd name="T29" fmla="*/ 2147483647 h 905"/>
              <a:gd name="T30" fmla="*/ 0 w 1665"/>
              <a:gd name="T31" fmla="*/ 2147483647 h 90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5"/>
              <a:gd name="T49" fmla="*/ 0 h 905"/>
              <a:gd name="T50" fmla="*/ 1665 w 1665"/>
              <a:gd name="T51" fmla="*/ 905 h 90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5" h="905">
                <a:moveTo>
                  <a:pt x="0" y="823"/>
                </a:moveTo>
                <a:cubicBezTo>
                  <a:pt x="168" y="648"/>
                  <a:pt x="485" y="790"/>
                  <a:pt x="727" y="795"/>
                </a:cubicBezTo>
                <a:cubicBezTo>
                  <a:pt x="915" y="788"/>
                  <a:pt x="1062" y="796"/>
                  <a:pt x="1234" y="754"/>
                </a:cubicBezTo>
                <a:cubicBezTo>
                  <a:pt x="1324" y="732"/>
                  <a:pt x="1400" y="728"/>
                  <a:pt x="1467" y="658"/>
                </a:cubicBezTo>
                <a:cubicBezTo>
                  <a:pt x="1493" y="583"/>
                  <a:pt x="1509" y="530"/>
                  <a:pt x="1522" y="453"/>
                </a:cubicBezTo>
                <a:cubicBezTo>
                  <a:pt x="1527" y="357"/>
                  <a:pt x="1529" y="261"/>
                  <a:pt x="1536" y="165"/>
                </a:cubicBezTo>
                <a:cubicBezTo>
                  <a:pt x="1538" y="137"/>
                  <a:pt x="1542" y="109"/>
                  <a:pt x="1549" y="82"/>
                </a:cubicBezTo>
                <a:cubicBezTo>
                  <a:pt x="1556" y="54"/>
                  <a:pt x="1577" y="0"/>
                  <a:pt x="1577" y="0"/>
                </a:cubicBezTo>
                <a:cubicBezTo>
                  <a:pt x="1665" y="133"/>
                  <a:pt x="1606" y="606"/>
                  <a:pt x="1604" y="645"/>
                </a:cubicBezTo>
                <a:cubicBezTo>
                  <a:pt x="1604" y="650"/>
                  <a:pt x="1589" y="739"/>
                  <a:pt x="1577" y="754"/>
                </a:cubicBezTo>
                <a:cubicBezTo>
                  <a:pt x="1542" y="798"/>
                  <a:pt x="1474" y="821"/>
                  <a:pt x="1426" y="837"/>
                </a:cubicBezTo>
                <a:cubicBezTo>
                  <a:pt x="1412" y="842"/>
                  <a:pt x="1385" y="850"/>
                  <a:pt x="1385" y="850"/>
                </a:cubicBezTo>
                <a:cubicBezTo>
                  <a:pt x="1371" y="859"/>
                  <a:pt x="1360" y="874"/>
                  <a:pt x="1344" y="878"/>
                </a:cubicBezTo>
                <a:cubicBezTo>
                  <a:pt x="1290" y="892"/>
                  <a:pt x="1179" y="905"/>
                  <a:pt x="1179" y="905"/>
                </a:cubicBezTo>
                <a:cubicBezTo>
                  <a:pt x="818" y="900"/>
                  <a:pt x="457" y="904"/>
                  <a:pt x="96" y="891"/>
                </a:cubicBezTo>
                <a:cubicBezTo>
                  <a:pt x="8" y="888"/>
                  <a:pt x="17" y="878"/>
                  <a:pt x="0" y="823"/>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6" name="Freeform 26"/>
          <p:cNvSpPr>
            <a:spLocks/>
          </p:cNvSpPr>
          <p:nvPr/>
        </p:nvSpPr>
        <p:spPr bwMode="auto">
          <a:xfrm>
            <a:off x="7127875" y="1200150"/>
            <a:ext cx="1258888" cy="2022475"/>
          </a:xfrm>
          <a:custGeom>
            <a:avLst/>
            <a:gdLst>
              <a:gd name="T0" fmla="*/ 2147483647 w 793"/>
              <a:gd name="T1" fmla="*/ 2147483647 h 1274"/>
              <a:gd name="T2" fmla="*/ 2147483647 w 793"/>
              <a:gd name="T3" fmla="*/ 2147483647 h 1274"/>
              <a:gd name="T4" fmla="*/ 2147483647 w 793"/>
              <a:gd name="T5" fmla="*/ 2147483647 h 1274"/>
              <a:gd name="T6" fmla="*/ 2147483647 w 793"/>
              <a:gd name="T7" fmla="*/ 2147483647 h 1274"/>
              <a:gd name="T8" fmla="*/ 2147483647 w 793"/>
              <a:gd name="T9" fmla="*/ 2147483647 h 1274"/>
              <a:gd name="T10" fmla="*/ 2147483647 w 793"/>
              <a:gd name="T11" fmla="*/ 2147483647 h 1274"/>
              <a:gd name="T12" fmla="*/ 2147483647 w 793"/>
              <a:gd name="T13" fmla="*/ 2147483647 h 1274"/>
              <a:gd name="T14" fmla="*/ 2147483647 w 793"/>
              <a:gd name="T15" fmla="*/ 2147483647 h 1274"/>
              <a:gd name="T16" fmla="*/ 2147483647 w 793"/>
              <a:gd name="T17" fmla="*/ 2147483647 h 1274"/>
              <a:gd name="T18" fmla="*/ 2147483647 w 793"/>
              <a:gd name="T19" fmla="*/ 2147483647 h 1274"/>
              <a:gd name="T20" fmla="*/ 2147483647 w 793"/>
              <a:gd name="T21" fmla="*/ 2147483647 h 1274"/>
              <a:gd name="T22" fmla="*/ 2147483647 w 793"/>
              <a:gd name="T23" fmla="*/ 2147483647 h 1274"/>
              <a:gd name="T24" fmla="*/ 2147483647 w 793"/>
              <a:gd name="T25" fmla="*/ 2147483647 h 1274"/>
              <a:gd name="T26" fmla="*/ 2147483647 w 793"/>
              <a:gd name="T27" fmla="*/ 2147483647 h 1274"/>
              <a:gd name="T28" fmla="*/ 2147483647 w 793"/>
              <a:gd name="T29" fmla="*/ 2147483647 h 1274"/>
              <a:gd name="T30" fmla="*/ 2147483647 w 793"/>
              <a:gd name="T31" fmla="*/ 2147483647 h 1274"/>
              <a:gd name="T32" fmla="*/ 2147483647 w 793"/>
              <a:gd name="T33" fmla="*/ 2147483647 h 1274"/>
              <a:gd name="T34" fmla="*/ 2147483647 w 793"/>
              <a:gd name="T35" fmla="*/ 2147483647 h 1274"/>
              <a:gd name="T36" fmla="*/ 2147483647 w 793"/>
              <a:gd name="T37" fmla="*/ 2147483647 h 1274"/>
              <a:gd name="T38" fmla="*/ 2147483647 w 793"/>
              <a:gd name="T39" fmla="*/ 2147483647 h 1274"/>
              <a:gd name="T40" fmla="*/ 2147483647 w 793"/>
              <a:gd name="T41" fmla="*/ 2147483647 h 1274"/>
              <a:gd name="T42" fmla="*/ 2147483647 w 793"/>
              <a:gd name="T43" fmla="*/ 2147483647 h 1274"/>
              <a:gd name="T44" fmla="*/ 2147483647 w 793"/>
              <a:gd name="T45" fmla="*/ 2147483647 h 1274"/>
              <a:gd name="T46" fmla="*/ 2147483647 w 793"/>
              <a:gd name="T47" fmla="*/ 2147483647 h 1274"/>
              <a:gd name="T48" fmla="*/ 2147483647 w 793"/>
              <a:gd name="T49" fmla="*/ 2147483647 h 1274"/>
              <a:gd name="T50" fmla="*/ 2147483647 w 793"/>
              <a:gd name="T51" fmla="*/ 2147483647 h 1274"/>
              <a:gd name="T52" fmla="*/ 2147483647 w 793"/>
              <a:gd name="T53" fmla="*/ 2147483647 h 1274"/>
              <a:gd name="T54" fmla="*/ 2147483647 w 793"/>
              <a:gd name="T55" fmla="*/ 2147483647 h 1274"/>
              <a:gd name="T56" fmla="*/ 2147483647 w 793"/>
              <a:gd name="T57" fmla="*/ 2147483647 h 1274"/>
              <a:gd name="T58" fmla="*/ 2147483647 w 793"/>
              <a:gd name="T59" fmla="*/ 2147483647 h 1274"/>
              <a:gd name="T60" fmla="*/ 2147483647 w 793"/>
              <a:gd name="T61" fmla="*/ 2147483647 h 1274"/>
              <a:gd name="T62" fmla="*/ 2147483647 w 793"/>
              <a:gd name="T63" fmla="*/ 2147483647 h 1274"/>
              <a:gd name="T64" fmla="*/ 2147483647 w 793"/>
              <a:gd name="T65" fmla="*/ 2147483647 h 1274"/>
              <a:gd name="T66" fmla="*/ 2147483647 w 793"/>
              <a:gd name="T67" fmla="*/ 2147483647 h 1274"/>
              <a:gd name="T68" fmla="*/ 2147483647 w 793"/>
              <a:gd name="T69" fmla="*/ 2147483647 h 1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93"/>
              <a:gd name="T106" fmla="*/ 0 h 1274"/>
              <a:gd name="T107" fmla="*/ 793 w 793"/>
              <a:gd name="T108" fmla="*/ 1274 h 1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93" h="1274">
                <a:moveTo>
                  <a:pt x="351" y="39"/>
                </a:moveTo>
                <a:cubicBezTo>
                  <a:pt x="360" y="57"/>
                  <a:pt x="364" y="79"/>
                  <a:pt x="379" y="94"/>
                </a:cubicBezTo>
                <a:cubicBezTo>
                  <a:pt x="389" y="104"/>
                  <a:pt x="410" y="98"/>
                  <a:pt x="420" y="108"/>
                </a:cubicBezTo>
                <a:cubicBezTo>
                  <a:pt x="515" y="204"/>
                  <a:pt x="411" y="161"/>
                  <a:pt x="502" y="190"/>
                </a:cubicBezTo>
                <a:cubicBezTo>
                  <a:pt x="511" y="199"/>
                  <a:pt x="522" y="207"/>
                  <a:pt x="529" y="218"/>
                </a:cubicBezTo>
                <a:cubicBezTo>
                  <a:pt x="536" y="230"/>
                  <a:pt x="533" y="249"/>
                  <a:pt x="543" y="259"/>
                </a:cubicBezTo>
                <a:cubicBezTo>
                  <a:pt x="553" y="269"/>
                  <a:pt x="570" y="268"/>
                  <a:pt x="584" y="273"/>
                </a:cubicBezTo>
                <a:cubicBezTo>
                  <a:pt x="612" y="310"/>
                  <a:pt x="661" y="353"/>
                  <a:pt x="680" y="396"/>
                </a:cubicBezTo>
                <a:cubicBezTo>
                  <a:pt x="692" y="422"/>
                  <a:pt x="699" y="451"/>
                  <a:pt x="708" y="478"/>
                </a:cubicBezTo>
                <a:cubicBezTo>
                  <a:pt x="713" y="492"/>
                  <a:pt x="721" y="519"/>
                  <a:pt x="721" y="519"/>
                </a:cubicBezTo>
                <a:cubicBezTo>
                  <a:pt x="743" y="738"/>
                  <a:pt x="743" y="665"/>
                  <a:pt x="721" y="972"/>
                </a:cubicBezTo>
                <a:cubicBezTo>
                  <a:pt x="717" y="1027"/>
                  <a:pt x="718" y="1039"/>
                  <a:pt x="680" y="1068"/>
                </a:cubicBezTo>
                <a:cubicBezTo>
                  <a:pt x="654" y="1088"/>
                  <a:pt x="598" y="1123"/>
                  <a:pt x="598" y="1123"/>
                </a:cubicBezTo>
                <a:cubicBezTo>
                  <a:pt x="520" y="1118"/>
                  <a:pt x="442" y="1120"/>
                  <a:pt x="365" y="1109"/>
                </a:cubicBezTo>
                <a:cubicBezTo>
                  <a:pt x="318" y="1102"/>
                  <a:pt x="274" y="1056"/>
                  <a:pt x="228" y="1041"/>
                </a:cubicBezTo>
                <a:cubicBezTo>
                  <a:pt x="207" y="1020"/>
                  <a:pt x="177" y="1009"/>
                  <a:pt x="159" y="986"/>
                </a:cubicBezTo>
                <a:cubicBezTo>
                  <a:pt x="150" y="975"/>
                  <a:pt x="152" y="957"/>
                  <a:pt x="145" y="945"/>
                </a:cubicBezTo>
                <a:cubicBezTo>
                  <a:pt x="120" y="902"/>
                  <a:pt x="62" y="875"/>
                  <a:pt x="22" y="849"/>
                </a:cubicBezTo>
                <a:cubicBezTo>
                  <a:pt x="1" y="910"/>
                  <a:pt x="0" y="873"/>
                  <a:pt x="36" y="917"/>
                </a:cubicBezTo>
                <a:cubicBezTo>
                  <a:pt x="46" y="930"/>
                  <a:pt x="53" y="945"/>
                  <a:pt x="63" y="958"/>
                </a:cubicBezTo>
                <a:cubicBezTo>
                  <a:pt x="98" y="1002"/>
                  <a:pt x="86" y="973"/>
                  <a:pt x="132" y="1013"/>
                </a:cubicBezTo>
                <a:cubicBezTo>
                  <a:pt x="152" y="1030"/>
                  <a:pt x="173" y="1046"/>
                  <a:pt x="187" y="1068"/>
                </a:cubicBezTo>
                <a:cubicBezTo>
                  <a:pt x="196" y="1082"/>
                  <a:pt x="203" y="1097"/>
                  <a:pt x="214" y="1109"/>
                </a:cubicBezTo>
                <a:cubicBezTo>
                  <a:pt x="245" y="1140"/>
                  <a:pt x="290" y="1164"/>
                  <a:pt x="324" y="1191"/>
                </a:cubicBezTo>
                <a:cubicBezTo>
                  <a:pt x="334" y="1199"/>
                  <a:pt x="339" y="1213"/>
                  <a:pt x="351" y="1219"/>
                </a:cubicBezTo>
                <a:cubicBezTo>
                  <a:pt x="390" y="1239"/>
                  <a:pt x="434" y="1246"/>
                  <a:pt x="475" y="1260"/>
                </a:cubicBezTo>
                <a:cubicBezTo>
                  <a:pt x="489" y="1265"/>
                  <a:pt x="516" y="1274"/>
                  <a:pt x="516" y="1274"/>
                </a:cubicBezTo>
                <a:cubicBezTo>
                  <a:pt x="562" y="1269"/>
                  <a:pt x="608" y="1267"/>
                  <a:pt x="653" y="1260"/>
                </a:cubicBezTo>
                <a:cubicBezTo>
                  <a:pt x="667" y="1258"/>
                  <a:pt x="686" y="1258"/>
                  <a:pt x="694" y="1246"/>
                </a:cubicBezTo>
                <a:cubicBezTo>
                  <a:pt x="711" y="1223"/>
                  <a:pt x="712" y="1191"/>
                  <a:pt x="721" y="1164"/>
                </a:cubicBezTo>
                <a:cubicBezTo>
                  <a:pt x="726" y="1150"/>
                  <a:pt x="735" y="1123"/>
                  <a:pt x="735" y="1123"/>
                </a:cubicBezTo>
                <a:cubicBezTo>
                  <a:pt x="732" y="1010"/>
                  <a:pt x="793" y="591"/>
                  <a:pt x="639" y="437"/>
                </a:cubicBezTo>
                <a:cubicBezTo>
                  <a:pt x="605" y="338"/>
                  <a:pt x="480" y="223"/>
                  <a:pt x="406" y="149"/>
                </a:cubicBezTo>
                <a:cubicBezTo>
                  <a:pt x="362" y="105"/>
                  <a:pt x="349" y="112"/>
                  <a:pt x="310" y="53"/>
                </a:cubicBezTo>
                <a:cubicBezTo>
                  <a:pt x="328" y="0"/>
                  <a:pt x="314" y="2"/>
                  <a:pt x="351" y="39"/>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7" name="Freeform 27"/>
          <p:cNvSpPr>
            <a:spLocks/>
          </p:cNvSpPr>
          <p:nvPr/>
        </p:nvSpPr>
        <p:spPr bwMode="auto">
          <a:xfrm>
            <a:off x="5854700" y="2362200"/>
            <a:ext cx="622300" cy="1168400"/>
          </a:xfrm>
          <a:custGeom>
            <a:avLst/>
            <a:gdLst>
              <a:gd name="T0" fmla="*/ 2147483647 w 392"/>
              <a:gd name="T1" fmla="*/ 2147483647 h 736"/>
              <a:gd name="T2" fmla="*/ 2147483647 w 392"/>
              <a:gd name="T3" fmla="*/ 2147483647 h 736"/>
              <a:gd name="T4" fmla="*/ 2147483647 w 392"/>
              <a:gd name="T5" fmla="*/ 0 h 736"/>
              <a:gd name="T6" fmla="*/ 0 60000 65536"/>
              <a:gd name="T7" fmla="*/ 0 60000 65536"/>
              <a:gd name="T8" fmla="*/ 0 60000 65536"/>
              <a:gd name="T9" fmla="*/ 0 w 392"/>
              <a:gd name="T10" fmla="*/ 0 h 736"/>
              <a:gd name="T11" fmla="*/ 392 w 392"/>
              <a:gd name="T12" fmla="*/ 736 h 736"/>
            </a:gdLst>
            <a:ahLst/>
            <a:cxnLst>
              <a:cxn ang="T6">
                <a:pos x="T0" y="T1"/>
              </a:cxn>
              <a:cxn ang="T7">
                <a:pos x="T2" y="T3"/>
              </a:cxn>
              <a:cxn ang="T8">
                <a:pos x="T4" y="T5"/>
              </a:cxn>
            </a:cxnLst>
            <a:rect l="T9" t="T10" r="T11" b="T12"/>
            <a:pathLst>
              <a:path w="392" h="736">
                <a:moveTo>
                  <a:pt x="344" y="96"/>
                </a:moveTo>
                <a:cubicBezTo>
                  <a:pt x="172" y="416"/>
                  <a:pt x="0" y="736"/>
                  <a:pt x="8" y="720"/>
                </a:cubicBezTo>
                <a:cubicBezTo>
                  <a:pt x="16" y="704"/>
                  <a:pt x="336" y="88"/>
                  <a:pt x="392" y="0"/>
                </a:cubicBezTo>
              </a:path>
            </a:pathLst>
          </a:custGeom>
          <a:noFill/>
          <a:ln w="9525">
            <a:solidFill>
              <a:schemeClr val="tx1"/>
            </a:solidFill>
            <a:round/>
            <a:headEnd/>
            <a:tailEnd/>
          </a:ln>
        </p:spPr>
        <p:txBody>
          <a:bodyPr/>
          <a:lstStyle/>
          <a:p>
            <a:endParaRPr lang="en-US"/>
          </a:p>
        </p:txBody>
      </p:sp>
      <p:sp>
        <p:nvSpPr>
          <p:cNvPr id="86038" name="Freeform 28"/>
          <p:cNvSpPr>
            <a:spLocks/>
          </p:cNvSpPr>
          <p:nvPr/>
        </p:nvSpPr>
        <p:spPr bwMode="auto">
          <a:xfrm>
            <a:off x="5334000" y="2528888"/>
            <a:ext cx="660400" cy="2600325"/>
          </a:xfrm>
          <a:custGeom>
            <a:avLst/>
            <a:gdLst>
              <a:gd name="T0" fmla="*/ 2147483647 w 416"/>
              <a:gd name="T1" fmla="*/ 2147483647 h 1638"/>
              <a:gd name="T2" fmla="*/ 0 w 416"/>
              <a:gd name="T3" fmla="*/ 2147483647 h 1638"/>
              <a:gd name="T4" fmla="*/ 2147483647 w 416"/>
              <a:gd name="T5" fmla="*/ 2147483647 h 1638"/>
              <a:gd name="T6" fmla="*/ 2147483647 w 416"/>
              <a:gd name="T7" fmla="*/ 2147483647 h 1638"/>
              <a:gd name="T8" fmla="*/ 2147483647 w 416"/>
              <a:gd name="T9" fmla="*/ 2147483647 h 1638"/>
              <a:gd name="T10" fmla="*/ 2147483647 w 416"/>
              <a:gd name="T11" fmla="*/ 2147483647 h 1638"/>
              <a:gd name="T12" fmla="*/ 2147483647 w 416"/>
              <a:gd name="T13" fmla="*/ 2147483647 h 1638"/>
              <a:gd name="T14" fmla="*/ 2147483647 w 416"/>
              <a:gd name="T15" fmla="*/ 2147483647 h 1638"/>
              <a:gd name="T16" fmla="*/ 2147483647 w 416"/>
              <a:gd name="T17" fmla="*/ 2147483647 h 1638"/>
              <a:gd name="T18" fmla="*/ 2147483647 w 416"/>
              <a:gd name="T19" fmla="*/ 2147483647 h 1638"/>
              <a:gd name="T20" fmla="*/ 2147483647 w 416"/>
              <a:gd name="T21" fmla="*/ 2147483647 h 1638"/>
              <a:gd name="T22" fmla="*/ 2147483647 w 416"/>
              <a:gd name="T23" fmla="*/ 2147483647 h 1638"/>
              <a:gd name="T24" fmla="*/ 2147483647 w 416"/>
              <a:gd name="T25" fmla="*/ 2147483647 h 1638"/>
              <a:gd name="T26" fmla="*/ 2147483647 w 416"/>
              <a:gd name="T27" fmla="*/ 2147483647 h 1638"/>
              <a:gd name="T28" fmla="*/ 2147483647 w 416"/>
              <a:gd name="T29" fmla="*/ 2147483647 h 1638"/>
              <a:gd name="T30" fmla="*/ 2147483647 w 416"/>
              <a:gd name="T31" fmla="*/ 2147483647 h 1638"/>
              <a:gd name="T32" fmla="*/ 2147483647 w 416"/>
              <a:gd name="T33" fmla="*/ 2147483647 h 1638"/>
              <a:gd name="T34" fmla="*/ 2147483647 w 416"/>
              <a:gd name="T35" fmla="*/ 2147483647 h 1638"/>
              <a:gd name="T36" fmla="*/ 2147483647 w 416"/>
              <a:gd name="T37" fmla="*/ 2147483647 h 16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6"/>
              <a:gd name="T58" fmla="*/ 0 h 1638"/>
              <a:gd name="T59" fmla="*/ 416 w 416"/>
              <a:gd name="T60" fmla="*/ 1638 h 16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6" h="1638">
                <a:moveTo>
                  <a:pt x="55" y="1465"/>
                </a:moveTo>
                <a:cubicBezTo>
                  <a:pt x="29" y="1390"/>
                  <a:pt x="14" y="1325"/>
                  <a:pt x="0" y="1246"/>
                </a:cubicBezTo>
                <a:cubicBezTo>
                  <a:pt x="5" y="1177"/>
                  <a:pt x="5" y="1054"/>
                  <a:pt x="27" y="972"/>
                </a:cubicBezTo>
                <a:cubicBezTo>
                  <a:pt x="63" y="841"/>
                  <a:pt x="127" y="773"/>
                  <a:pt x="206" y="670"/>
                </a:cubicBezTo>
                <a:cubicBezTo>
                  <a:pt x="308" y="536"/>
                  <a:pt x="222" y="628"/>
                  <a:pt x="288" y="560"/>
                </a:cubicBezTo>
                <a:cubicBezTo>
                  <a:pt x="320" y="464"/>
                  <a:pt x="306" y="505"/>
                  <a:pt x="329" y="437"/>
                </a:cubicBezTo>
                <a:cubicBezTo>
                  <a:pt x="334" y="423"/>
                  <a:pt x="343" y="396"/>
                  <a:pt x="343" y="396"/>
                </a:cubicBezTo>
                <a:cubicBezTo>
                  <a:pt x="348" y="286"/>
                  <a:pt x="349" y="176"/>
                  <a:pt x="357" y="66"/>
                </a:cubicBezTo>
                <a:cubicBezTo>
                  <a:pt x="362" y="0"/>
                  <a:pt x="371" y="26"/>
                  <a:pt x="398" y="53"/>
                </a:cubicBezTo>
                <a:cubicBezTo>
                  <a:pt x="409" y="213"/>
                  <a:pt x="416" y="361"/>
                  <a:pt x="384" y="519"/>
                </a:cubicBezTo>
                <a:cubicBezTo>
                  <a:pt x="365" y="613"/>
                  <a:pt x="368" y="644"/>
                  <a:pt x="288" y="697"/>
                </a:cubicBezTo>
                <a:cubicBezTo>
                  <a:pt x="283" y="711"/>
                  <a:pt x="282" y="726"/>
                  <a:pt x="274" y="738"/>
                </a:cubicBezTo>
                <a:cubicBezTo>
                  <a:pt x="259" y="759"/>
                  <a:pt x="219" y="793"/>
                  <a:pt x="219" y="793"/>
                </a:cubicBezTo>
                <a:cubicBezTo>
                  <a:pt x="183" y="907"/>
                  <a:pt x="234" y="768"/>
                  <a:pt x="178" y="862"/>
                </a:cubicBezTo>
                <a:cubicBezTo>
                  <a:pt x="171" y="874"/>
                  <a:pt x="171" y="890"/>
                  <a:pt x="165" y="903"/>
                </a:cubicBezTo>
                <a:cubicBezTo>
                  <a:pt x="135" y="963"/>
                  <a:pt x="127" y="970"/>
                  <a:pt x="110" y="1040"/>
                </a:cubicBezTo>
                <a:cubicBezTo>
                  <a:pt x="123" y="1271"/>
                  <a:pt x="132" y="1285"/>
                  <a:pt x="110" y="1520"/>
                </a:cubicBezTo>
                <a:cubicBezTo>
                  <a:pt x="109" y="1533"/>
                  <a:pt x="69" y="1638"/>
                  <a:pt x="69" y="1561"/>
                </a:cubicBezTo>
                <a:lnTo>
                  <a:pt x="55" y="1465"/>
                </a:ln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39" name="Freeform 29"/>
          <p:cNvSpPr>
            <a:spLocks/>
          </p:cNvSpPr>
          <p:nvPr/>
        </p:nvSpPr>
        <p:spPr bwMode="auto">
          <a:xfrm>
            <a:off x="7162800" y="2895600"/>
            <a:ext cx="1258888" cy="2022475"/>
          </a:xfrm>
          <a:custGeom>
            <a:avLst/>
            <a:gdLst>
              <a:gd name="T0" fmla="*/ 2147483647 w 793"/>
              <a:gd name="T1" fmla="*/ 2147483647 h 1274"/>
              <a:gd name="T2" fmla="*/ 2147483647 w 793"/>
              <a:gd name="T3" fmla="*/ 2147483647 h 1274"/>
              <a:gd name="T4" fmla="*/ 2147483647 w 793"/>
              <a:gd name="T5" fmla="*/ 2147483647 h 1274"/>
              <a:gd name="T6" fmla="*/ 2147483647 w 793"/>
              <a:gd name="T7" fmla="*/ 2147483647 h 1274"/>
              <a:gd name="T8" fmla="*/ 2147483647 w 793"/>
              <a:gd name="T9" fmla="*/ 2147483647 h 1274"/>
              <a:gd name="T10" fmla="*/ 2147483647 w 793"/>
              <a:gd name="T11" fmla="*/ 2147483647 h 1274"/>
              <a:gd name="T12" fmla="*/ 2147483647 w 793"/>
              <a:gd name="T13" fmla="*/ 2147483647 h 1274"/>
              <a:gd name="T14" fmla="*/ 2147483647 w 793"/>
              <a:gd name="T15" fmla="*/ 2147483647 h 1274"/>
              <a:gd name="T16" fmla="*/ 2147483647 w 793"/>
              <a:gd name="T17" fmla="*/ 2147483647 h 1274"/>
              <a:gd name="T18" fmla="*/ 2147483647 w 793"/>
              <a:gd name="T19" fmla="*/ 2147483647 h 1274"/>
              <a:gd name="T20" fmla="*/ 2147483647 w 793"/>
              <a:gd name="T21" fmla="*/ 2147483647 h 1274"/>
              <a:gd name="T22" fmla="*/ 2147483647 w 793"/>
              <a:gd name="T23" fmla="*/ 2147483647 h 1274"/>
              <a:gd name="T24" fmla="*/ 2147483647 w 793"/>
              <a:gd name="T25" fmla="*/ 2147483647 h 1274"/>
              <a:gd name="T26" fmla="*/ 2147483647 w 793"/>
              <a:gd name="T27" fmla="*/ 2147483647 h 1274"/>
              <a:gd name="T28" fmla="*/ 2147483647 w 793"/>
              <a:gd name="T29" fmla="*/ 2147483647 h 1274"/>
              <a:gd name="T30" fmla="*/ 2147483647 w 793"/>
              <a:gd name="T31" fmla="*/ 2147483647 h 1274"/>
              <a:gd name="T32" fmla="*/ 2147483647 w 793"/>
              <a:gd name="T33" fmla="*/ 2147483647 h 1274"/>
              <a:gd name="T34" fmla="*/ 2147483647 w 793"/>
              <a:gd name="T35" fmla="*/ 2147483647 h 1274"/>
              <a:gd name="T36" fmla="*/ 2147483647 w 793"/>
              <a:gd name="T37" fmla="*/ 2147483647 h 1274"/>
              <a:gd name="T38" fmla="*/ 2147483647 w 793"/>
              <a:gd name="T39" fmla="*/ 2147483647 h 1274"/>
              <a:gd name="T40" fmla="*/ 2147483647 w 793"/>
              <a:gd name="T41" fmla="*/ 2147483647 h 1274"/>
              <a:gd name="T42" fmla="*/ 2147483647 w 793"/>
              <a:gd name="T43" fmla="*/ 2147483647 h 1274"/>
              <a:gd name="T44" fmla="*/ 2147483647 w 793"/>
              <a:gd name="T45" fmla="*/ 2147483647 h 1274"/>
              <a:gd name="T46" fmla="*/ 2147483647 w 793"/>
              <a:gd name="T47" fmla="*/ 2147483647 h 1274"/>
              <a:gd name="T48" fmla="*/ 2147483647 w 793"/>
              <a:gd name="T49" fmla="*/ 2147483647 h 1274"/>
              <a:gd name="T50" fmla="*/ 2147483647 w 793"/>
              <a:gd name="T51" fmla="*/ 2147483647 h 1274"/>
              <a:gd name="T52" fmla="*/ 2147483647 w 793"/>
              <a:gd name="T53" fmla="*/ 2147483647 h 1274"/>
              <a:gd name="T54" fmla="*/ 2147483647 w 793"/>
              <a:gd name="T55" fmla="*/ 2147483647 h 1274"/>
              <a:gd name="T56" fmla="*/ 2147483647 w 793"/>
              <a:gd name="T57" fmla="*/ 2147483647 h 1274"/>
              <a:gd name="T58" fmla="*/ 2147483647 w 793"/>
              <a:gd name="T59" fmla="*/ 2147483647 h 1274"/>
              <a:gd name="T60" fmla="*/ 2147483647 w 793"/>
              <a:gd name="T61" fmla="*/ 2147483647 h 1274"/>
              <a:gd name="T62" fmla="*/ 2147483647 w 793"/>
              <a:gd name="T63" fmla="*/ 2147483647 h 1274"/>
              <a:gd name="T64" fmla="*/ 2147483647 w 793"/>
              <a:gd name="T65" fmla="*/ 2147483647 h 1274"/>
              <a:gd name="T66" fmla="*/ 2147483647 w 793"/>
              <a:gd name="T67" fmla="*/ 2147483647 h 1274"/>
              <a:gd name="T68" fmla="*/ 2147483647 w 793"/>
              <a:gd name="T69" fmla="*/ 2147483647 h 1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93"/>
              <a:gd name="T106" fmla="*/ 0 h 1274"/>
              <a:gd name="T107" fmla="*/ 793 w 793"/>
              <a:gd name="T108" fmla="*/ 1274 h 1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93" h="1274">
                <a:moveTo>
                  <a:pt x="351" y="39"/>
                </a:moveTo>
                <a:cubicBezTo>
                  <a:pt x="360" y="57"/>
                  <a:pt x="364" y="79"/>
                  <a:pt x="379" y="94"/>
                </a:cubicBezTo>
                <a:cubicBezTo>
                  <a:pt x="389" y="104"/>
                  <a:pt x="410" y="98"/>
                  <a:pt x="420" y="108"/>
                </a:cubicBezTo>
                <a:cubicBezTo>
                  <a:pt x="515" y="204"/>
                  <a:pt x="411" y="161"/>
                  <a:pt x="502" y="190"/>
                </a:cubicBezTo>
                <a:cubicBezTo>
                  <a:pt x="511" y="199"/>
                  <a:pt x="522" y="207"/>
                  <a:pt x="529" y="218"/>
                </a:cubicBezTo>
                <a:cubicBezTo>
                  <a:pt x="536" y="230"/>
                  <a:pt x="533" y="249"/>
                  <a:pt x="543" y="259"/>
                </a:cubicBezTo>
                <a:cubicBezTo>
                  <a:pt x="553" y="269"/>
                  <a:pt x="570" y="268"/>
                  <a:pt x="584" y="273"/>
                </a:cubicBezTo>
                <a:cubicBezTo>
                  <a:pt x="612" y="310"/>
                  <a:pt x="661" y="353"/>
                  <a:pt x="680" y="396"/>
                </a:cubicBezTo>
                <a:cubicBezTo>
                  <a:pt x="692" y="422"/>
                  <a:pt x="699" y="451"/>
                  <a:pt x="708" y="478"/>
                </a:cubicBezTo>
                <a:cubicBezTo>
                  <a:pt x="713" y="492"/>
                  <a:pt x="721" y="519"/>
                  <a:pt x="721" y="519"/>
                </a:cubicBezTo>
                <a:cubicBezTo>
                  <a:pt x="743" y="738"/>
                  <a:pt x="743" y="665"/>
                  <a:pt x="721" y="972"/>
                </a:cubicBezTo>
                <a:cubicBezTo>
                  <a:pt x="717" y="1027"/>
                  <a:pt x="718" y="1039"/>
                  <a:pt x="680" y="1068"/>
                </a:cubicBezTo>
                <a:cubicBezTo>
                  <a:pt x="654" y="1088"/>
                  <a:pt x="598" y="1123"/>
                  <a:pt x="598" y="1123"/>
                </a:cubicBezTo>
                <a:cubicBezTo>
                  <a:pt x="520" y="1118"/>
                  <a:pt x="442" y="1120"/>
                  <a:pt x="365" y="1109"/>
                </a:cubicBezTo>
                <a:cubicBezTo>
                  <a:pt x="318" y="1102"/>
                  <a:pt x="274" y="1056"/>
                  <a:pt x="228" y="1041"/>
                </a:cubicBezTo>
                <a:cubicBezTo>
                  <a:pt x="207" y="1020"/>
                  <a:pt x="177" y="1009"/>
                  <a:pt x="159" y="986"/>
                </a:cubicBezTo>
                <a:cubicBezTo>
                  <a:pt x="150" y="975"/>
                  <a:pt x="152" y="957"/>
                  <a:pt x="145" y="945"/>
                </a:cubicBezTo>
                <a:cubicBezTo>
                  <a:pt x="120" y="902"/>
                  <a:pt x="62" y="875"/>
                  <a:pt x="22" y="849"/>
                </a:cubicBezTo>
                <a:cubicBezTo>
                  <a:pt x="1" y="910"/>
                  <a:pt x="0" y="873"/>
                  <a:pt x="36" y="917"/>
                </a:cubicBezTo>
                <a:cubicBezTo>
                  <a:pt x="46" y="930"/>
                  <a:pt x="53" y="945"/>
                  <a:pt x="63" y="958"/>
                </a:cubicBezTo>
                <a:cubicBezTo>
                  <a:pt x="98" y="1002"/>
                  <a:pt x="86" y="973"/>
                  <a:pt x="132" y="1013"/>
                </a:cubicBezTo>
                <a:cubicBezTo>
                  <a:pt x="152" y="1030"/>
                  <a:pt x="173" y="1046"/>
                  <a:pt x="187" y="1068"/>
                </a:cubicBezTo>
                <a:cubicBezTo>
                  <a:pt x="196" y="1082"/>
                  <a:pt x="203" y="1097"/>
                  <a:pt x="214" y="1109"/>
                </a:cubicBezTo>
                <a:cubicBezTo>
                  <a:pt x="245" y="1140"/>
                  <a:pt x="290" y="1164"/>
                  <a:pt x="324" y="1191"/>
                </a:cubicBezTo>
                <a:cubicBezTo>
                  <a:pt x="334" y="1199"/>
                  <a:pt x="339" y="1213"/>
                  <a:pt x="351" y="1219"/>
                </a:cubicBezTo>
                <a:cubicBezTo>
                  <a:pt x="390" y="1239"/>
                  <a:pt x="434" y="1246"/>
                  <a:pt x="475" y="1260"/>
                </a:cubicBezTo>
                <a:cubicBezTo>
                  <a:pt x="489" y="1265"/>
                  <a:pt x="516" y="1274"/>
                  <a:pt x="516" y="1274"/>
                </a:cubicBezTo>
                <a:cubicBezTo>
                  <a:pt x="562" y="1269"/>
                  <a:pt x="608" y="1267"/>
                  <a:pt x="653" y="1260"/>
                </a:cubicBezTo>
                <a:cubicBezTo>
                  <a:pt x="667" y="1258"/>
                  <a:pt x="686" y="1258"/>
                  <a:pt x="694" y="1246"/>
                </a:cubicBezTo>
                <a:cubicBezTo>
                  <a:pt x="711" y="1223"/>
                  <a:pt x="712" y="1191"/>
                  <a:pt x="721" y="1164"/>
                </a:cubicBezTo>
                <a:cubicBezTo>
                  <a:pt x="726" y="1150"/>
                  <a:pt x="735" y="1123"/>
                  <a:pt x="735" y="1123"/>
                </a:cubicBezTo>
                <a:cubicBezTo>
                  <a:pt x="732" y="1010"/>
                  <a:pt x="793" y="591"/>
                  <a:pt x="639" y="437"/>
                </a:cubicBezTo>
                <a:cubicBezTo>
                  <a:pt x="605" y="338"/>
                  <a:pt x="480" y="223"/>
                  <a:pt x="406" y="149"/>
                </a:cubicBezTo>
                <a:cubicBezTo>
                  <a:pt x="362" y="105"/>
                  <a:pt x="349" y="112"/>
                  <a:pt x="310" y="53"/>
                </a:cubicBezTo>
                <a:cubicBezTo>
                  <a:pt x="328" y="0"/>
                  <a:pt x="314" y="2"/>
                  <a:pt x="351" y="39"/>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40" name="Freeform 30"/>
          <p:cNvSpPr>
            <a:spLocks/>
          </p:cNvSpPr>
          <p:nvPr/>
        </p:nvSpPr>
        <p:spPr bwMode="auto">
          <a:xfrm>
            <a:off x="6096000" y="3276600"/>
            <a:ext cx="960438" cy="1381125"/>
          </a:xfrm>
          <a:custGeom>
            <a:avLst/>
            <a:gdLst>
              <a:gd name="T0" fmla="*/ 2147483647 w 605"/>
              <a:gd name="T1" fmla="*/ 2147483647 h 870"/>
              <a:gd name="T2" fmla="*/ 2147483647 w 605"/>
              <a:gd name="T3" fmla="*/ 2147483647 h 870"/>
              <a:gd name="T4" fmla="*/ 2147483647 w 605"/>
              <a:gd name="T5" fmla="*/ 2147483647 h 870"/>
              <a:gd name="T6" fmla="*/ 2147483647 w 605"/>
              <a:gd name="T7" fmla="*/ 2147483647 h 870"/>
              <a:gd name="T8" fmla="*/ 2147483647 w 605"/>
              <a:gd name="T9" fmla="*/ 2147483647 h 870"/>
              <a:gd name="T10" fmla="*/ 2147483647 w 605"/>
              <a:gd name="T11" fmla="*/ 2147483647 h 870"/>
              <a:gd name="T12" fmla="*/ 2147483647 w 605"/>
              <a:gd name="T13" fmla="*/ 2147483647 h 870"/>
              <a:gd name="T14" fmla="*/ 2147483647 w 605"/>
              <a:gd name="T15" fmla="*/ 2147483647 h 870"/>
              <a:gd name="T16" fmla="*/ 2147483647 w 605"/>
              <a:gd name="T17" fmla="*/ 2147483647 h 870"/>
              <a:gd name="T18" fmla="*/ 2147483647 w 605"/>
              <a:gd name="T19" fmla="*/ 2147483647 h 870"/>
              <a:gd name="T20" fmla="*/ 2147483647 w 605"/>
              <a:gd name="T21" fmla="*/ 2147483647 h 870"/>
              <a:gd name="T22" fmla="*/ 2147483647 w 605"/>
              <a:gd name="T23" fmla="*/ 2147483647 h 870"/>
              <a:gd name="T24" fmla="*/ 2147483647 w 605"/>
              <a:gd name="T25" fmla="*/ 2147483647 h 870"/>
              <a:gd name="T26" fmla="*/ 2147483647 w 605"/>
              <a:gd name="T27" fmla="*/ 2147483647 h 870"/>
              <a:gd name="T28" fmla="*/ 2147483647 w 605"/>
              <a:gd name="T29" fmla="*/ 2147483647 h 870"/>
              <a:gd name="T30" fmla="*/ 2147483647 w 605"/>
              <a:gd name="T31" fmla="*/ 2147483647 h 870"/>
              <a:gd name="T32" fmla="*/ 2147483647 w 605"/>
              <a:gd name="T33" fmla="*/ 2147483647 h 870"/>
              <a:gd name="T34" fmla="*/ 0 w 605"/>
              <a:gd name="T35" fmla="*/ 2147483647 h 870"/>
              <a:gd name="T36" fmla="*/ 2147483647 w 605"/>
              <a:gd name="T37" fmla="*/ 2147483647 h 8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5"/>
              <a:gd name="T58" fmla="*/ 0 h 870"/>
              <a:gd name="T59" fmla="*/ 605 w 605"/>
              <a:gd name="T60" fmla="*/ 870 h 8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5" h="870">
                <a:moveTo>
                  <a:pt x="69" y="20"/>
                </a:moveTo>
                <a:cubicBezTo>
                  <a:pt x="85" y="44"/>
                  <a:pt x="109" y="63"/>
                  <a:pt x="124" y="88"/>
                </a:cubicBezTo>
                <a:cubicBezTo>
                  <a:pt x="131" y="100"/>
                  <a:pt x="128" y="118"/>
                  <a:pt x="137" y="129"/>
                </a:cubicBezTo>
                <a:cubicBezTo>
                  <a:pt x="147" y="142"/>
                  <a:pt x="165" y="146"/>
                  <a:pt x="178" y="157"/>
                </a:cubicBezTo>
                <a:cubicBezTo>
                  <a:pt x="198" y="174"/>
                  <a:pt x="215" y="194"/>
                  <a:pt x="233" y="212"/>
                </a:cubicBezTo>
                <a:cubicBezTo>
                  <a:pt x="272" y="251"/>
                  <a:pt x="273" y="275"/>
                  <a:pt x="329" y="294"/>
                </a:cubicBezTo>
                <a:cubicBezTo>
                  <a:pt x="347" y="312"/>
                  <a:pt x="366" y="331"/>
                  <a:pt x="384" y="349"/>
                </a:cubicBezTo>
                <a:cubicBezTo>
                  <a:pt x="393" y="358"/>
                  <a:pt x="412" y="376"/>
                  <a:pt x="412" y="376"/>
                </a:cubicBezTo>
                <a:cubicBezTo>
                  <a:pt x="435" y="449"/>
                  <a:pt x="417" y="405"/>
                  <a:pt x="480" y="500"/>
                </a:cubicBezTo>
                <a:cubicBezTo>
                  <a:pt x="500" y="559"/>
                  <a:pt x="515" y="619"/>
                  <a:pt x="535" y="678"/>
                </a:cubicBezTo>
                <a:cubicBezTo>
                  <a:pt x="545" y="746"/>
                  <a:pt x="554" y="806"/>
                  <a:pt x="576" y="870"/>
                </a:cubicBezTo>
                <a:cubicBezTo>
                  <a:pt x="605" y="784"/>
                  <a:pt x="570" y="603"/>
                  <a:pt x="508" y="527"/>
                </a:cubicBezTo>
                <a:cubicBezTo>
                  <a:pt x="479" y="491"/>
                  <a:pt x="425" y="417"/>
                  <a:pt x="425" y="417"/>
                </a:cubicBezTo>
                <a:cubicBezTo>
                  <a:pt x="403" y="347"/>
                  <a:pt x="362" y="344"/>
                  <a:pt x="329" y="294"/>
                </a:cubicBezTo>
                <a:cubicBezTo>
                  <a:pt x="267" y="200"/>
                  <a:pt x="161" y="140"/>
                  <a:pt x="82" y="61"/>
                </a:cubicBezTo>
                <a:cubicBezTo>
                  <a:pt x="72" y="51"/>
                  <a:pt x="54" y="53"/>
                  <a:pt x="41" y="47"/>
                </a:cubicBezTo>
                <a:cubicBezTo>
                  <a:pt x="26" y="40"/>
                  <a:pt x="14" y="29"/>
                  <a:pt x="0" y="20"/>
                </a:cubicBezTo>
                <a:cubicBezTo>
                  <a:pt x="51" y="3"/>
                  <a:pt x="28" y="0"/>
                  <a:pt x="69" y="20"/>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19" name="Freeform 31"/>
          <p:cNvSpPr>
            <a:spLocks/>
          </p:cNvSpPr>
          <p:nvPr/>
        </p:nvSpPr>
        <p:spPr bwMode="auto">
          <a:xfrm>
            <a:off x="5486400" y="2743200"/>
            <a:ext cx="1258888" cy="2022475"/>
          </a:xfrm>
          <a:custGeom>
            <a:avLst/>
            <a:gdLst>
              <a:gd name="T0" fmla="*/ 2147483647 w 793"/>
              <a:gd name="T1" fmla="*/ 2147483647 h 1274"/>
              <a:gd name="T2" fmla="*/ 2147483647 w 793"/>
              <a:gd name="T3" fmla="*/ 2147483647 h 1274"/>
              <a:gd name="T4" fmla="*/ 2147483647 w 793"/>
              <a:gd name="T5" fmla="*/ 2147483647 h 1274"/>
              <a:gd name="T6" fmla="*/ 2147483647 w 793"/>
              <a:gd name="T7" fmla="*/ 2147483647 h 1274"/>
              <a:gd name="T8" fmla="*/ 2147483647 w 793"/>
              <a:gd name="T9" fmla="*/ 2147483647 h 1274"/>
              <a:gd name="T10" fmla="*/ 2147483647 w 793"/>
              <a:gd name="T11" fmla="*/ 2147483647 h 1274"/>
              <a:gd name="T12" fmla="*/ 2147483647 w 793"/>
              <a:gd name="T13" fmla="*/ 2147483647 h 1274"/>
              <a:gd name="T14" fmla="*/ 2147483647 w 793"/>
              <a:gd name="T15" fmla="*/ 2147483647 h 1274"/>
              <a:gd name="T16" fmla="*/ 2147483647 w 793"/>
              <a:gd name="T17" fmla="*/ 2147483647 h 1274"/>
              <a:gd name="T18" fmla="*/ 2147483647 w 793"/>
              <a:gd name="T19" fmla="*/ 2147483647 h 1274"/>
              <a:gd name="T20" fmla="*/ 2147483647 w 793"/>
              <a:gd name="T21" fmla="*/ 2147483647 h 1274"/>
              <a:gd name="T22" fmla="*/ 2147483647 w 793"/>
              <a:gd name="T23" fmla="*/ 2147483647 h 1274"/>
              <a:gd name="T24" fmla="*/ 2147483647 w 793"/>
              <a:gd name="T25" fmla="*/ 2147483647 h 1274"/>
              <a:gd name="T26" fmla="*/ 2147483647 w 793"/>
              <a:gd name="T27" fmla="*/ 2147483647 h 1274"/>
              <a:gd name="T28" fmla="*/ 2147483647 w 793"/>
              <a:gd name="T29" fmla="*/ 2147483647 h 1274"/>
              <a:gd name="T30" fmla="*/ 2147483647 w 793"/>
              <a:gd name="T31" fmla="*/ 2147483647 h 1274"/>
              <a:gd name="T32" fmla="*/ 2147483647 w 793"/>
              <a:gd name="T33" fmla="*/ 2147483647 h 1274"/>
              <a:gd name="T34" fmla="*/ 2147483647 w 793"/>
              <a:gd name="T35" fmla="*/ 2147483647 h 1274"/>
              <a:gd name="T36" fmla="*/ 2147483647 w 793"/>
              <a:gd name="T37" fmla="*/ 2147483647 h 1274"/>
              <a:gd name="T38" fmla="*/ 2147483647 w 793"/>
              <a:gd name="T39" fmla="*/ 2147483647 h 1274"/>
              <a:gd name="T40" fmla="*/ 2147483647 w 793"/>
              <a:gd name="T41" fmla="*/ 2147483647 h 1274"/>
              <a:gd name="T42" fmla="*/ 2147483647 w 793"/>
              <a:gd name="T43" fmla="*/ 2147483647 h 1274"/>
              <a:gd name="T44" fmla="*/ 2147483647 w 793"/>
              <a:gd name="T45" fmla="*/ 2147483647 h 1274"/>
              <a:gd name="T46" fmla="*/ 2147483647 w 793"/>
              <a:gd name="T47" fmla="*/ 2147483647 h 1274"/>
              <a:gd name="T48" fmla="*/ 2147483647 w 793"/>
              <a:gd name="T49" fmla="*/ 2147483647 h 1274"/>
              <a:gd name="T50" fmla="*/ 2147483647 w 793"/>
              <a:gd name="T51" fmla="*/ 2147483647 h 1274"/>
              <a:gd name="T52" fmla="*/ 2147483647 w 793"/>
              <a:gd name="T53" fmla="*/ 2147483647 h 1274"/>
              <a:gd name="T54" fmla="*/ 2147483647 w 793"/>
              <a:gd name="T55" fmla="*/ 2147483647 h 1274"/>
              <a:gd name="T56" fmla="*/ 2147483647 w 793"/>
              <a:gd name="T57" fmla="*/ 2147483647 h 1274"/>
              <a:gd name="T58" fmla="*/ 2147483647 w 793"/>
              <a:gd name="T59" fmla="*/ 2147483647 h 1274"/>
              <a:gd name="T60" fmla="*/ 2147483647 w 793"/>
              <a:gd name="T61" fmla="*/ 2147483647 h 1274"/>
              <a:gd name="T62" fmla="*/ 2147483647 w 793"/>
              <a:gd name="T63" fmla="*/ 2147483647 h 1274"/>
              <a:gd name="T64" fmla="*/ 2147483647 w 793"/>
              <a:gd name="T65" fmla="*/ 2147483647 h 1274"/>
              <a:gd name="T66" fmla="*/ 2147483647 w 793"/>
              <a:gd name="T67" fmla="*/ 2147483647 h 1274"/>
              <a:gd name="T68" fmla="*/ 2147483647 w 793"/>
              <a:gd name="T69" fmla="*/ 2147483647 h 1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93"/>
              <a:gd name="T106" fmla="*/ 0 h 1274"/>
              <a:gd name="T107" fmla="*/ 793 w 793"/>
              <a:gd name="T108" fmla="*/ 1274 h 1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93" h="1274">
                <a:moveTo>
                  <a:pt x="351" y="39"/>
                </a:moveTo>
                <a:cubicBezTo>
                  <a:pt x="360" y="57"/>
                  <a:pt x="364" y="79"/>
                  <a:pt x="379" y="94"/>
                </a:cubicBezTo>
                <a:cubicBezTo>
                  <a:pt x="389" y="104"/>
                  <a:pt x="410" y="98"/>
                  <a:pt x="420" y="108"/>
                </a:cubicBezTo>
                <a:cubicBezTo>
                  <a:pt x="515" y="204"/>
                  <a:pt x="411" y="161"/>
                  <a:pt x="502" y="190"/>
                </a:cubicBezTo>
                <a:cubicBezTo>
                  <a:pt x="511" y="199"/>
                  <a:pt x="522" y="207"/>
                  <a:pt x="529" y="218"/>
                </a:cubicBezTo>
                <a:cubicBezTo>
                  <a:pt x="536" y="230"/>
                  <a:pt x="533" y="249"/>
                  <a:pt x="543" y="259"/>
                </a:cubicBezTo>
                <a:cubicBezTo>
                  <a:pt x="553" y="269"/>
                  <a:pt x="570" y="268"/>
                  <a:pt x="584" y="273"/>
                </a:cubicBezTo>
                <a:cubicBezTo>
                  <a:pt x="612" y="310"/>
                  <a:pt x="661" y="353"/>
                  <a:pt x="680" y="396"/>
                </a:cubicBezTo>
                <a:cubicBezTo>
                  <a:pt x="692" y="422"/>
                  <a:pt x="699" y="451"/>
                  <a:pt x="708" y="478"/>
                </a:cubicBezTo>
                <a:cubicBezTo>
                  <a:pt x="713" y="492"/>
                  <a:pt x="721" y="519"/>
                  <a:pt x="721" y="519"/>
                </a:cubicBezTo>
                <a:cubicBezTo>
                  <a:pt x="743" y="738"/>
                  <a:pt x="743" y="665"/>
                  <a:pt x="721" y="972"/>
                </a:cubicBezTo>
                <a:cubicBezTo>
                  <a:pt x="717" y="1027"/>
                  <a:pt x="718" y="1039"/>
                  <a:pt x="680" y="1068"/>
                </a:cubicBezTo>
                <a:cubicBezTo>
                  <a:pt x="654" y="1088"/>
                  <a:pt x="598" y="1123"/>
                  <a:pt x="598" y="1123"/>
                </a:cubicBezTo>
                <a:cubicBezTo>
                  <a:pt x="520" y="1118"/>
                  <a:pt x="442" y="1120"/>
                  <a:pt x="365" y="1109"/>
                </a:cubicBezTo>
                <a:cubicBezTo>
                  <a:pt x="318" y="1102"/>
                  <a:pt x="274" y="1056"/>
                  <a:pt x="228" y="1041"/>
                </a:cubicBezTo>
                <a:cubicBezTo>
                  <a:pt x="207" y="1020"/>
                  <a:pt x="177" y="1009"/>
                  <a:pt x="159" y="986"/>
                </a:cubicBezTo>
                <a:cubicBezTo>
                  <a:pt x="150" y="975"/>
                  <a:pt x="152" y="957"/>
                  <a:pt x="145" y="945"/>
                </a:cubicBezTo>
                <a:cubicBezTo>
                  <a:pt x="120" y="902"/>
                  <a:pt x="62" y="875"/>
                  <a:pt x="22" y="849"/>
                </a:cubicBezTo>
                <a:cubicBezTo>
                  <a:pt x="1" y="910"/>
                  <a:pt x="0" y="873"/>
                  <a:pt x="36" y="917"/>
                </a:cubicBezTo>
                <a:cubicBezTo>
                  <a:pt x="46" y="930"/>
                  <a:pt x="53" y="945"/>
                  <a:pt x="63" y="958"/>
                </a:cubicBezTo>
                <a:cubicBezTo>
                  <a:pt x="98" y="1002"/>
                  <a:pt x="86" y="973"/>
                  <a:pt x="132" y="1013"/>
                </a:cubicBezTo>
                <a:cubicBezTo>
                  <a:pt x="152" y="1030"/>
                  <a:pt x="173" y="1046"/>
                  <a:pt x="187" y="1068"/>
                </a:cubicBezTo>
                <a:cubicBezTo>
                  <a:pt x="196" y="1082"/>
                  <a:pt x="203" y="1097"/>
                  <a:pt x="214" y="1109"/>
                </a:cubicBezTo>
                <a:cubicBezTo>
                  <a:pt x="245" y="1140"/>
                  <a:pt x="290" y="1164"/>
                  <a:pt x="324" y="1191"/>
                </a:cubicBezTo>
                <a:cubicBezTo>
                  <a:pt x="334" y="1199"/>
                  <a:pt x="339" y="1213"/>
                  <a:pt x="351" y="1219"/>
                </a:cubicBezTo>
                <a:cubicBezTo>
                  <a:pt x="390" y="1239"/>
                  <a:pt x="434" y="1246"/>
                  <a:pt x="475" y="1260"/>
                </a:cubicBezTo>
                <a:cubicBezTo>
                  <a:pt x="489" y="1265"/>
                  <a:pt x="516" y="1274"/>
                  <a:pt x="516" y="1274"/>
                </a:cubicBezTo>
                <a:cubicBezTo>
                  <a:pt x="562" y="1269"/>
                  <a:pt x="608" y="1267"/>
                  <a:pt x="653" y="1260"/>
                </a:cubicBezTo>
                <a:cubicBezTo>
                  <a:pt x="667" y="1258"/>
                  <a:pt x="686" y="1258"/>
                  <a:pt x="694" y="1246"/>
                </a:cubicBezTo>
                <a:cubicBezTo>
                  <a:pt x="711" y="1223"/>
                  <a:pt x="712" y="1191"/>
                  <a:pt x="721" y="1164"/>
                </a:cubicBezTo>
                <a:cubicBezTo>
                  <a:pt x="726" y="1150"/>
                  <a:pt x="735" y="1123"/>
                  <a:pt x="735" y="1123"/>
                </a:cubicBezTo>
                <a:cubicBezTo>
                  <a:pt x="732" y="1010"/>
                  <a:pt x="793" y="591"/>
                  <a:pt x="639" y="437"/>
                </a:cubicBezTo>
                <a:cubicBezTo>
                  <a:pt x="605" y="338"/>
                  <a:pt x="480" y="223"/>
                  <a:pt x="406" y="149"/>
                </a:cubicBezTo>
                <a:cubicBezTo>
                  <a:pt x="362" y="105"/>
                  <a:pt x="349" y="112"/>
                  <a:pt x="310" y="53"/>
                </a:cubicBezTo>
                <a:cubicBezTo>
                  <a:pt x="328" y="0"/>
                  <a:pt x="314" y="2"/>
                  <a:pt x="351" y="39"/>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20" name="Freeform 32"/>
          <p:cNvSpPr>
            <a:spLocks/>
          </p:cNvSpPr>
          <p:nvPr/>
        </p:nvSpPr>
        <p:spPr bwMode="auto">
          <a:xfrm>
            <a:off x="4800600" y="1328738"/>
            <a:ext cx="1452563" cy="227012"/>
          </a:xfrm>
          <a:custGeom>
            <a:avLst/>
            <a:gdLst>
              <a:gd name="T0" fmla="*/ 2147483647 w 915"/>
              <a:gd name="T1" fmla="*/ 2147483647 h 143"/>
              <a:gd name="T2" fmla="*/ 2147483647 w 915"/>
              <a:gd name="T3" fmla="*/ 2147483647 h 143"/>
              <a:gd name="T4" fmla="*/ 2147483647 w 915"/>
              <a:gd name="T5" fmla="*/ 0 h 143"/>
              <a:gd name="T6" fmla="*/ 2147483647 w 915"/>
              <a:gd name="T7" fmla="*/ 2147483647 h 143"/>
              <a:gd name="T8" fmla="*/ 2147483647 w 915"/>
              <a:gd name="T9" fmla="*/ 2147483647 h 143"/>
              <a:gd name="T10" fmla="*/ 2147483647 w 915"/>
              <a:gd name="T11" fmla="*/ 2147483647 h 143"/>
              <a:gd name="T12" fmla="*/ 2147483647 w 915"/>
              <a:gd name="T13" fmla="*/ 2147483647 h 143"/>
              <a:gd name="T14" fmla="*/ 2147483647 w 915"/>
              <a:gd name="T15" fmla="*/ 2147483647 h 143"/>
              <a:gd name="T16" fmla="*/ 0 60000 65536"/>
              <a:gd name="T17" fmla="*/ 0 60000 65536"/>
              <a:gd name="T18" fmla="*/ 0 60000 65536"/>
              <a:gd name="T19" fmla="*/ 0 60000 65536"/>
              <a:gd name="T20" fmla="*/ 0 60000 65536"/>
              <a:gd name="T21" fmla="*/ 0 60000 65536"/>
              <a:gd name="T22" fmla="*/ 0 60000 65536"/>
              <a:gd name="T23" fmla="*/ 0 60000 65536"/>
              <a:gd name="T24" fmla="*/ 0 w 915"/>
              <a:gd name="T25" fmla="*/ 0 h 143"/>
              <a:gd name="T26" fmla="*/ 915 w 915"/>
              <a:gd name="T27" fmla="*/ 143 h 1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5" h="143">
                <a:moveTo>
                  <a:pt x="37" y="82"/>
                </a:moveTo>
                <a:cubicBezTo>
                  <a:pt x="81" y="67"/>
                  <a:pt x="115" y="37"/>
                  <a:pt x="160" y="27"/>
                </a:cubicBezTo>
                <a:cubicBezTo>
                  <a:pt x="232" y="11"/>
                  <a:pt x="307" y="7"/>
                  <a:pt x="380" y="0"/>
                </a:cubicBezTo>
                <a:cubicBezTo>
                  <a:pt x="593" y="9"/>
                  <a:pt x="716" y="25"/>
                  <a:pt x="915" y="41"/>
                </a:cubicBezTo>
                <a:cubicBezTo>
                  <a:pt x="764" y="88"/>
                  <a:pt x="606" y="85"/>
                  <a:pt x="448" y="96"/>
                </a:cubicBezTo>
                <a:cubicBezTo>
                  <a:pt x="305" y="143"/>
                  <a:pt x="395" y="121"/>
                  <a:pt x="174" y="137"/>
                </a:cubicBezTo>
                <a:cubicBezTo>
                  <a:pt x="133" y="132"/>
                  <a:pt x="91" y="134"/>
                  <a:pt x="51" y="123"/>
                </a:cubicBezTo>
                <a:cubicBezTo>
                  <a:pt x="0" y="109"/>
                  <a:pt x="23" y="96"/>
                  <a:pt x="37" y="82"/>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21" name="Freeform 33"/>
          <p:cNvSpPr>
            <a:spLocks/>
          </p:cNvSpPr>
          <p:nvPr/>
        </p:nvSpPr>
        <p:spPr bwMode="auto">
          <a:xfrm>
            <a:off x="6019800" y="3429000"/>
            <a:ext cx="1452563" cy="227013"/>
          </a:xfrm>
          <a:custGeom>
            <a:avLst/>
            <a:gdLst>
              <a:gd name="T0" fmla="*/ 2147483647 w 915"/>
              <a:gd name="T1" fmla="*/ 2147483647 h 143"/>
              <a:gd name="T2" fmla="*/ 2147483647 w 915"/>
              <a:gd name="T3" fmla="*/ 2147483647 h 143"/>
              <a:gd name="T4" fmla="*/ 2147483647 w 915"/>
              <a:gd name="T5" fmla="*/ 0 h 143"/>
              <a:gd name="T6" fmla="*/ 2147483647 w 915"/>
              <a:gd name="T7" fmla="*/ 2147483647 h 143"/>
              <a:gd name="T8" fmla="*/ 2147483647 w 915"/>
              <a:gd name="T9" fmla="*/ 2147483647 h 143"/>
              <a:gd name="T10" fmla="*/ 2147483647 w 915"/>
              <a:gd name="T11" fmla="*/ 2147483647 h 143"/>
              <a:gd name="T12" fmla="*/ 2147483647 w 915"/>
              <a:gd name="T13" fmla="*/ 2147483647 h 143"/>
              <a:gd name="T14" fmla="*/ 2147483647 w 915"/>
              <a:gd name="T15" fmla="*/ 2147483647 h 143"/>
              <a:gd name="T16" fmla="*/ 0 60000 65536"/>
              <a:gd name="T17" fmla="*/ 0 60000 65536"/>
              <a:gd name="T18" fmla="*/ 0 60000 65536"/>
              <a:gd name="T19" fmla="*/ 0 60000 65536"/>
              <a:gd name="T20" fmla="*/ 0 60000 65536"/>
              <a:gd name="T21" fmla="*/ 0 60000 65536"/>
              <a:gd name="T22" fmla="*/ 0 60000 65536"/>
              <a:gd name="T23" fmla="*/ 0 60000 65536"/>
              <a:gd name="T24" fmla="*/ 0 w 915"/>
              <a:gd name="T25" fmla="*/ 0 h 143"/>
              <a:gd name="T26" fmla="*/ 915 w 915"/>
              <a:gd name="T27" fmla="*/ 143 h 1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5" h="143">
                <a:moveTo>
                  <a:pt x="37" y="82"/>
                </a:moveTo>
                <a:cubicBezTo>
                  <a:pt x="81" y="67"/>
                  <a:pt x="115" y="37"/>
                  <a:pt x="160" y="27"/>
                </a:cubicBezTo>
                <a:cubicBezTo>
                  <a:pt x="232" y="11"/>
                  <a:pt x="307" y="7"/>
                  <a:pt x="380" y="0"/>
                </a:cubicBezTo>
                <a:cubicBezTo>
                  <a:pt x="593" y="9"/>
                  <a:pt x="716" y="25"/>
                  <a:pt x="915" y="41"/>
                </a:cubicBezTo>
                <a:cubicBezTo>
                  <a:pt x="764" y="88"/>
                  <a:pt x="606" y="85"/>
                  <a:pt x="448" y="96"/>
                </a:cubicBezTo>
                <a:cubicBezTo>
                  <a:pt x="305" y="143"/>
                  <a:pt x="395" y="121"/>
                  <a:pt x="174" y="137"/>
                </a:cubicBezTo>
                <a:cubicBezTo>
                  <a:pt x="133" y="132"/>
                  <a:pt x="91" y="134"/>
                  <a:pt x="51" y="123"/>
                </a:cubicBezTo>
                <a:cubicBezTo>
                  <a:pt x="0" y="109"/>
                  <a:pt x="23" y="96"/>
                  <a:pt x="37" y="82"/>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44" name="Freeform 35"/>
          <p:cNvSpPr>
            <a:spLocks/>
          </p:cNvSpPr>
          <p:nvPr/>
        </p:nvSpPr>
        <p:spPr bwMode="auto">
          <a:xfrm>
            <a:off x="6013450" y="2154238"/>
            <a:ext cx="952500" cy="588962"/>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45" name="Freeform 36"/>
          <p:cNvSpPr>
            <a:spLocks/>
          </p:cNvSpPr>
          <p:nvPr/>
        </p:nvSpPr>
        <p:spPr bwMode="auto">
          <a:xfrm>
            <a:off x="7315200" y="25146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46" name="Freeform 37"/>
          <p:cNvSpPr>
            <a:spLocks/>
          </p:cNvSpPr>
          <p:nvPr/>
        </p:nvSpPr>
        <p:spPr bwMode="auto">
          <a:xfrm>
            <a:off x="7162800" y="43434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47" name="Freeform 38"/>
          <p:cNvSpPr>
            <a:spLocks/>
          </p:cNvSpPr>
          <p:nvPr/>
        </p:nvSpPr>
        <p:spPr bwMode="auto">
          <a:xfrm>
            <a:off x="4724400" y="44958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27" name="Freeform 39"/>
          <p:cNvSpPr>
            <a:spLocks/>
          </p:cNvSpPr>
          <p:nvPr/>
        </p:nvSpPr>
        <p:spPr bwMode="auto">
          <a:xfrm>
            <a:off x="7467600" y="11430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28" name="Freeform 40"/>
          <p:cNvSpPr>
            <a:spLocks/>
          </p:cNvSpPr>
          <p:nvPr/>
        </p:nvSpPr>
        <p:spPr bwMode="auto">
          <a:xfrm>
            <a:off x="7620000" y="20574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0" name="Freeform 41"/>
          <p:cNvSpPr>
            <a:spLocks/>
          </p:cNvSpPr>
          <p:nvPr/>
        </p:nvSpPr>
        <p:spPr bwMode="auto">
          <a:xfrm>
            <a:off x="7239000" y="29718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1" name="Freeform 42"/>
          <p:cNvSpPr>
            <a:spLocks/>
          </p:cNvSpPr>
          <p:nvPr/>
        </p:nvSpPr>
        <p:spPr bwMode="auto">
          <a:xfrm>
            <a:off x="6324600" y="4572000"/>
            <a:ext cx="952500" cy="588963"/>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2" name="Freeform 43"/>
          <p:cNvSpPr>
            <a:spLocks/>
          </p:cNvSpPr>
          <p:nvPr/>
        </p:nvSpPr>
        <p:spPr bwMode="auto">
          <a:xfrm>
            <a:off x="6165850" y="2306638"/>
            <a:ext cx="952500" cy="588962"/>
          </a:xfrm>
          <a:custGeom>
            <a:avLst/>
            <a:gdLst>
              <a:gd name="T0" fmla="*/ 2147483647 w 600"/>
              <a:gd name="T1" fmla="*/ 2147483647 h 371"/>
              <a:gd name="T2" fmla="*/ 2147483647 w 600"/>
              <a:gd name="T3" fmla="*/ 2147483647 h 371"/>
              <a:gd name="T4" fmla="*/ 2147483647 w 600"/>
              <a:gd name="T5" fmla="*/ 2147483647 h 371"/>
              <a:gd name="T6" fmla="*/ 2147483647 w 600"/>
              <a:gd name="T7" fmla="*/ 2147483647 h 371"/>
              <a:gd name="T8" fmla="*/ 2147483647 w 600"/>
              <a:gd name="T9" fmla="*/ 2147483647 h 371"/>
              <a:gd name="T10" fmla="*/ 2147483647 w 600"/>
              <a:gd name="T11" fmla="*/ 2147483647 h 371"/>
              <a:gd name="T12" fmla="*/ 2147483647 w 600"/>
              <a:gd name="T13" fmla="*/ 2147483647 h 371"/>
              <a:gd name="T14" fmla="*/ 2147483647 w 600"/>
              <a:gd name="T15" fmla="*/ 2147483647 h 371"/>
              <a:gd name="T16" fmla="*/ 2147483647 w 600"/>
              <a:gd name="T17" fmla="*/ 2147483647 h 371"/>
              <a:gd name="T18" fmla="*/ 2147483647 w 600"/>
              <a:gd name="T19" fmla="*/ 2147483647 h 371"/>
              <a:gd name="T20" fmla="*/ 2147483647 w 600"/>
              <a:gd name="T21" fmla="*/ 2147483647 h 371"/>
              <a:gd name="T22" fmla="*/ 2147483647 w 600"/>
              <a:gd name="T23" fmla="*/ 2147483647 h 3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371"/>
              <a:gd name="T38" fmla="*/ 600 w 600"/>
              <a:gd name="T39" fmla="*/ 371 h 3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371">
                <a:moveTo>
                  <a:pt x="38" y="234"/>
                </a:moveTo>
                <a:cubicBezTo>
                  <a:pt x="64" y="208"/>
                  <a:pt x="107" y="155"/>
                  <a:pt x="148" y="138"/>
                </a:cubicBezTo>
                <a:cubicBezTo>
                  <a:pt x="165" y="131"/>
                  <a:pt x="185" y="131"/>
                  <a:pt x="203" y="124"/>
                </a:cubicBezTo>
                <a:cubicBezTo>
                  <a:pt x="222" y="117"/>
                  <a:pt x="240" y="106"/>
                  <a:pt x="258" y="97"/>
                </a:cubicBezTo>
                <a:cubicBezTo>
                  <a:pt x="351" y="0"/>
                  <a:pt x="299" y="40"/>
                  <a:pt x="587" y="83"/>
                </a:cubicBezTo>
                <a:cubicBezTo>
                  <a:pt x="600" y="85"/>
                  <a:pt x="571" y="104"/>
                  <a:pt x="559" y="110"/>
                </a:cubicBezTo>
                <a:cubicBezTo>
                  <a:pt x="533" y="123"/>
                  <a:pt x="505" y="133"/>
                  <a:pt x="477" y="138"/>
                </a:cubicBezTo>
                <a:cubicBezTo>
                  <a:pt x="384" y="154"/>
                  <a:pt x="296" y="179"/>
                  <a:pt x="203" y="193"/>
                </a:cubicBezTo>
                <a:cubicBezTo>
                  <a:pt x="155" y="208"/>
                  <a:pt x="131" y="228"/>
                  <a:pt x="107" y="275"/>
                </a:cubicBezTo>
                <a:cubicBezTo>
                  <a:pt x="91" y="307"/>
                  <a:pt x="97" y="332"/>
                  <a:pt x="66" y="357"/>
                </a:cubicBezTo>
                <a:cubicBezTo>
                  <a:pt x="55" y="366"/>
                  <a:pt x="39" y="366"/>
                  <a:pt x="25" y="371"/>
                </a:cubicBezTo>
                <a:cubicBezTo>
                  <a:pt x="9" y="324"/>
                  <a:pt x="0" y="275"/>
                  <a:pt x="38" y="234"/>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32" name="Freeform 44"/>
          <p:cNvSpPr>
            <a:spLocks/>
          </p:cNvSpPr>
          <p:nvPr/>
        </p:nvSpPr>
        <p:spPr bwMode="auto">
          <a:xfrm>
            <a:off x="8229600" y="27432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4" name="Freeform 45"/>
          <p:cNvSpPr>
            <a:spLocks/>
          </p:cNvSpPr>
          <p:nvPr/>
        </p:nvSpPr>
        <p:spPr bwMode="auto">
          <a:xfrm>
            <a:off x="7696200" y="22860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5" name="Freeform 46"/>
          <p:cNvSpPr>
            <a:spLocks/>
          </p:cNvSpPr>
          <p:nvPr/>
        </p:nvSpPr>
        <p:spPr bwMode="auto">
          <a:xfrm>
            <a:off x="5029200" y="31242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4735" name="Freeform 47"/>
          <p:cNvSpPr>
            <a:spLocks/>
          </p:cNvSpPr>
          <p:nvPr/>
        </p:nvSpPr>
        <p:spPr bwMode="auto">
          <a:xfrm>
            <a:off x="6858000" y="1143000"/>
            <a:ext cx="223838" cy="1454150"/>
          </a:xfrm>
          <a:custGeom>
            <a:avLst/>
            <a:gdLst>
              <a:gd name="T0" fmla="*/ 2147483647 w 141"/>
              <a:gd name="T1" fmla="*/ 2147483647 h 916"/>
              <a:gd name="T2" fmla="*/ 2147483647 w 141"/>
              <a:gd name="T3" fmla="*/ 2147483647 h 916"/>
              <a:gd name="T4" fmla="*/ 2147483647 w 141"/>
              <a:gd name="T5" fmla="*/ 2147483647 h 916"/>
              <a:gd name="T6" fmla="*/ 2147483647 w 141"/>
              <a:gd name="T7" fmla="*/ 2147483647 h 916"/>
              <a:gd name="T8" fmla="*/ 2147483647 w 141"/>
              <a:gd name="T9" fmla="*/ 2147483647 h 916"/>
              <a:gd name="T10" fmla="*/ 2147483647 w 141"/>
              <a:gd name="T11" fmla="*/ 2147483647 h 916"/>
              <a:gd name="T12" fmla="*/ 2147483647 w 141"/>
              <a:gd name="T13" fmla="*/ 2147483647 h 916"/>
              <a:gd name="T14" fmla="*/ 2147483647 w 141"/>
              <a:gd name="T15" fmla="*/ 2147483647 h 916"/>
              <a:gd name="T16" fmla="*/ 0 60000 65536"/>
              <a:gd name="T17" fmla="*/ 0 60000 65536"/>
              <a:gd name="T18" fmla="*/ 0 60000 65536"/>
              <a:gd name="T19" fmla="*/ 0 60000 65536"/>
              <a:gd name="T20" fmla="*/ 0 60000 65536"/>
              <a:gd name="T21" fmla="*/ 0 60000 65536"/>
              <a:gd name="T22" fmla="*/ 0 60000 65536"/>
              <a:gd name="T23" fmla="*/ 0 60000 65536"/>
              <a:gd name="T24" fmla="*/ 0 w 141"/>
              <a:gd name="T25" fmla="*/ 0 h 916"/>
              <a:gd name="T26" fmla="*/ 141 w 141"/>
              <a:gd name="T27" fmla="*/ 916 h 9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1" h="916">
                <a:moveTo>
                  <a:pt x="99" y="66"/>
                </a:moveTo>
                <a:cubicBezTo>
                  <a:pt x="108" y="360"/>
                  <a:pt x="123" y="492"/>
                  <a:pt x="141" y="752"/>
                </a:cubicBezTo>
                <a:cubicBezTo>
                  <a:pt x="136" y="793"/>
                  <a:pt x="134" y="834"/>
                  <a:pt x="127" y="875"/>
                </a:cubicBezTo>
                <a:cubicBezTo>
                  <a:pt x="125" y="889"/>
                  <a:pt x="127" y="916"/>
                  <a:pt x="113" y="916"/>
                </a:cubicBezTo>
                <a:cubicBezTo>
                  <a:pt x="96" y="916"/>
                  <a:pt x="75" y="844"/>
                  <a:pt x="72" y="834"/>
                </a:cubicBezTo>
                <a:cubicBezTo>
                  <a:pt x="61" y="699"/>
                  <a:pt x="46" y="565"/>
                  <a:pt x="3" y="436"/>
                </a:cubicBezTo>
                <a:cubicBezTo>
                  <a:pt x="8" y="313"/>
                  <a:pt x="0" y="188"/>
                  <a:pt x="17" y="66"/>
                </a:cubicBezTo>
                <a:cubicBezTo>
                  <a:pt x="26" y="0"/>
                  <a:pt x="90" y="60"/>
                  <a:pt x="99" y="66"/>
                </a:cubicBezTo>
                <a:close/>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86057" name="Freeform 48"/>
          <p:cNvSpPr>
            <a:spLocks/>
          </p:cNvSpPr>
          <p:nvPr/>
        </p:nvSpPr>
        <p:spPr bwMode="auto">
          <a:xfrm>
            <a:off x="5257800" y="1290638"/>
            <a:ext cx="2393950" cy="3065462"/>
          </a:xfrm>
          <a:custGeom>
            <a:avLst/>
            <a:gdLst>
              <a:gd name="T0" fmla="*/ 2147483647 w 1508"/>
              <a:gd name="T1" fmla="*/ 2147483647 h 1931"/>
              <a:gd name="T2" fmla="*/ 2147483647 w 1508"/>
              <a:gd name="T3" fmla="*/ 2147483647 h 1931"/>
              <a:gd name="T4" fmla="*/ 2147483647 w 1508"/>
              <a:gd name="T5" fmla="*/ 2147483647 h 1931"/>
              <a:gd name="T6" fmla="*/ 2147483647 w 1508"/>
              <a:gd name="T7" fmla="*/ 2147483647 h 1931"/>
              <a:gd name="T8" fmla="*/ 2147483647 w 1508"/>
              <a:gd name="T9" fmla="*/ 2147483647 h 1931"/>
              <a:gd name="T10" fmla="*/ 2147483647 w 1508"/>
              <a:gd name="T11" fmla="*/ 2147483647 h 1931"/>
              <a:gd name="T12" fmla="*/ 2147483647 w 1508"/>
              <a:gd name="T13" fmla="*/ 2147483647 h 1931"/>
              <a:gd name="T14" fmla="*/ 2147483647 w 1508"/>
              <a:gd name="T15" fmla="*/ 2147483647 h 1931"/>
              <a:gd name="T16" fmla="*/ 2147483647 w 1508"/>
              <a:gd name="T17" fmla="*/ 2147483647 h 1931"/>
              <a:gd name="T18" fmla="*/ 2147483647 w 1508"/>
              <a:gd name="T19" fmla="*/ 2147483647 h 1931"/>
              <a:gd name="T20" fmla="*/ 2147483647 w 1508"/>
              <a:gd name="T21" fmla="*/ 2147483647 h 1931"/>
              <a:gd name="T22" fmla="*/ 2147483647 w 1508"/>
              <a:gd name="T23" fmla="*/ 2147483647 h 1931"/>
              <a:gd name="T24" fmla="*/ 2147483647 w 1508"/>
              <a:gd name="T25" fmla="*/ 2147483647 h 1931"/>
              <a:gd name="T26" fmla="*/ 2147483647 w 1508"/>
              <a:gd name="T27" fmla="*/ 2147483647 h 1931"/>
              <a:gd name="T28" fmla="*/ 2147483647 w 1508"/>
              <a:gd name="T29" fmla="*/ 2147483647 h 1931"/>
              <a:gd name="T30" fmla="*/ 2147483647 w 1508"/>
              <a:gd name="T31" fmla="*/ 2147483647 h 1931"/>
              <a:gd name="T32" fmla="*/ 2147483647 w 1508"/>
              <a:gd name="T33" fmla="*/ 2147483647 h 1931"/>
              <a:gd name="T34" fmla="*/ 2147483647 w 1508"/>
              <a:gd name="T35" fmla="*/ 2147483647 h 1931"/>
              <a:gd name="T36" fmla="*/ 2147483647 w 1508"/>
              <a:gd name="T37" fmla="*/ 2147483647 h 1931"/>
              <a:gd name="T38" fmla="*/ 2147483647 w 1508"/>
              <a:gd name="T39" fmla="*/ 2147483647 h 1931"/>
              <a:gd name="T40" fmla="*/ 2147483647 w 1508"/>
              <a:gd name="T41" fmla="*/ 2147483647 h 1931"/>
              <a:gd name="T42" fmla="*/ 2147483647 w 1508"/>
              <a:gd name="T43" fmla="*/ 2147483647 h 1931"/>
              <a:gd name="T44" fmla="*/ 2147483647 w 1508"/>
              <a:gd name="T45" fmla="*/ 2147483647 h 1931"/>
              <a:gd name="T46" fmla="*/ 2147483647 w 1508"/>
              <a:gd name="T47" fmla="*/ 2147483647 h 1931"/>
              <a:gd name="T48" fmla="*/ 2147483647 w 1508"/>
              <a:gd name="T49" fmla="*/ 2147483647 h 1931"/>
              <a:gd name="T50" fmla="*/ 2147483647 w 1508"/>
              <a:gd name="T51" fmla="*/ 2147483647 h 1931"/>
              <a:gd name="T52" fmla="*/ 2147483647 w 1508"/>
              <a:gd name="T53" fmla="*/ 2147483647 h 1931"/>
              <a:gd name="T54" fmla="*/ 2147483647 w 1508"/>
              <a:gd name="T55" fmla="*/ 2147483647 h 1931"/>
              <a:gd name="T56" fmla="*/ 2147483647 w 1508"/>
              <a:gd name="T57" fmla="*/ 2147483647 h 1931"/>
              <a:gd name="T58" fmla="*/ 2147483647 w 1508"/>
              <a:gd name="T59" fmla="*/ 2147483647 h 1931"/>
              <a:gd name="T60" fmla="*/ 2147483647 w 1508"/>
              <a:gd name="T61" fmla="*/ 2147483647 h 1931"/>
              <a:gd name="T62" fmla="*/ 2147483647 w 1508"/>
              <a:gd name="T63" fmla="*/ 2147483647 h 1931"/>
              <a:gd name="T64" fmla="*/ 2147483647 w 1508"/>
              <a:gd name="T65" fmla="*/ 2147483647 h 1931"/>
              <a:gd name="T66" fmla="*/ 2147483647 w 1508"/>
              <a:gd name="T67" fmla="*/ 2147483647 h 1931"/>
              <a:gd name="T68" fmla="*/ 2147483647 w 1508"/>
              <a:gd name="T69" fmla="*/ 2147483647 h 1931"/>
              <a:gd name="T70" fmla="*/ 2147483647 w 1508"/>
              <a:gd name="T71" fmla="*/ 2147483647 h 1931"/>
              <a:gd name="T72" fmla="*/ 2147483647 w 1508"/>
              <a:gd name="T73" fmla="*/ 2147483647 h 1931"/>
              <a:gd name="T74" fmla="*/ 2147483647 w 1508"/>
              <a:gd name="T75" fmla="*/ 2147483647 h 1931"/>
              <a:gd name="T76" fmla="*/ 2147483647 w 1508"/>
              <a:gd name="T77" fmla="*/ 2147483647 h 1931"/>
              <a:gd name="T78" fmla="*/ 2147483647 w 1508"/>
              <a:gd name="T79" fmla="*/ 2147483647 h 1931"/>
              <a:gd name="T80" fmla="*/ 2147483647 w 1508"/>
              <a:gd name="T81" fmla="*/ 2147483647 h 19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08"/>
              <a:gd name="T124" fmla="*/ 0 h 1931"/>
              <a:gd name="T125" fmla="*/ 1508 w 1508"/>
              <a:gd name="T126" fmla="*/ 1931 h 19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08" h="1931">
                <a:moveTo>
                  <a:pt x="68" y="78"/>
                </a:moveTo>
                <a:cubicBezTo>
                  <a:pt x="140" y="103"/>
                  <a:pt x="189" y="167"/>
                  <a:pt x="246" y="216"/>
                </a:cubicBezTo>
                <a:cubicBezTo>
                  <a:pt x="290" y="254"/>
                  <a:pt x="337" y="289"/>
                  <a:pt x="383" y="325"/>
                </a:cubicBezTo>
                <a:cubicBezTo>
                  <a:pt x="402" y="340"/>
                  <a:pt x="430" y="341"/>
                  <a:pt x="452" y="353"/>
                </a:cubicBezTo>
                <a:cubicBezTo>
                  <a:pt x="469" y="362"/>
                  <a:pt x="566" y="429"/>
                  <a:pt x="589" y="449"/>
                </a:cubicBezTo>
                <a:cubicBezTo>
                  <a:pt x="718" y="561"/>
                  <a:pt x="842" y="683"/>
                  <a:pt x="945" y="819"/>
                </a:cubicBezTo>
                <a:cubicBezTo>
                  <a:pt x="961" y="840"/>
                  <a:pt x="975" y="864"/>
                  <a:pt x="987" y="888"/>
                </a:cubicBezTo>
                <a:cubicBezTo>
                  <a:pt x="993" y="901"/>
                  <a:pt x="992" y="917"/>
                  <a:pt x="1000" y="929"/>
                </a:cubicBezTo>
                <a:cubicBezTo>
                  <a:pt x="1015" y="950"/>
                  <a:pt x="1041" y="962"/>
                  <a:pt x="1055" y="984"/>
                </a:cubicBezTo>
                <a:cubicBezTo>
                  <a:pt x="1119" y="1080"/>
                  <a:pt x="1092" y="1039"/>
                  <a:pt x="1137" y="1107"/>
                </a:cubicBezTo>
                <a:cubicBezTo>
                  <a:pt x="1196" y="1197"/>
                  <a:pt x="1133" y="1057"/>
                  <a:pt x="1192" y="1176"/>
                </a:cubicBezTo>
                <a:cubicBezTo>
                  <a:pt x="1218" y="1228"/>
                  <a:pt x="1233" y="1285"/>
                  <a:pt x="1275" y="1326"/>
                </a:cubicBezTo>
                <a:cubicBezTo>
                  <a:pt x="1298" y="1422"/>
                  <a:pt x="1374" y="1493"/>
                  <a:pt x="1412" y="1587"/>
                </a:cubicBezTo>
                <a:cubicBezTo>
                  <a:pt x="1430" y="1633"/>
                  <a:pt x="1449" y="1678"/>
                  <a:pt x="1467" y="1724"/>
                </a:cubicBezTo>
                <a:cubicBezTo>
                  <a:pt x="1478" y="1751"/>
                  <a:pt x="1494" y="1806"/>
                  <a:pt x="1494" y="1806"/>
                </a:cubicBezTo>
                <a:cubicBezTo>
                  <a:pt x="1476" y="1931"/>
                  <a:pt x="1491" y="1927"/>
                  <a:pt x="1371" y="1902"/>
                </a:cubicBezTo>
                <a:cubicBezTo>
                  <a:pt x="1354" y="1852"/>
                  <a:pt x="1321" y="1815"/>
                  <a:pt x="1302" y="1765"/>
                </a:cubicBezTo>
                <a:cubicBezTo>
                  <a:pt x="1281" y="1709"/>
                  <a:pt x="1267" y="1665"/>
                  <a:pt x="1233" y="1614"/>
                </a:cubicBezTo>
                <a:cubicBezTo>
                  <a:pt x="1198" y="1507"/>
                  <a:pt x="1226" y="1552"/>
                  <a:pt x="1151" y="1477"/>
                </a:cubicBezTo>
                <a:cubicBezTo>
                  <a:pt x="1120" y="1387"/>
                  <a:pt x="1030" y="1319"/>
                  <a:pt x="973" y="1244"/>
                </a:cubicBezTo>
                <a:cubicBezTo>
                  <a:pt x="961" y="1228"/>
                  <a:pt x="957" y="1206"/>
                  <a:pt x="945" y="1189"/>
                </a:cubicBezTo>
                <a:cubicBezTo>
                  <a:pt x="891" y="1112"/>
                  <a:pt x="854" y="1059"/>
                  <a:pt x="781" y="1011"/>
                </a:cubicBezTo>
                <a:cubicBezTo>
                  <a:pt x="763" y="958"/>
                  <a:pt x="745" y="946"/>
                  <a:pt x="699" y="915"/>
                </a:cubicBezTo>
                <a:cubicBezTo>
                  <a:pt x="656" y="852"/>
                  <a:pt x="594" y="810"/>
                  <a:pt x="548" y="750"/>
                </a:cubicBezTo>
                <a:cubicBezTo>
                  <a:pt x="453" y="626"/>
                  <a:pt x="497" y="673"/>
                  <a:pt x="424" y="600"/>
                </a:cubicBezTo>
                <a:cubicBezTo>
                  <a:pt x="400" y="524"/>
                  <a:pt x="343" y="487"/>
                  <a:pt x="301" y="421"/>
                </a:cubicBezTo>
                <a:cubicBezTo>
                  <a:pt x="290" y="404"/>
                  <a:pt x="286" y="382"/>
                  <a:pt x="273" y="366"/>
                </a:cubicBezTo>
                <a:cubicBezTo>
                  <a:pt x="249" y="336"/>
                  <a:pt x="213" y="316"/>
                  <a:pt x="191" y="284"/>
                </a:cubicBezTo>
                <a:cubicBezTo>
                  <a:pt x="122" y="180"/>
                  <a:pt x="159" y="225"/>
                  <a:pt x="81" y="147"/>
                </a:cubicBezTo>
                <a:cubicBezTo>
                  <a:pt x="64" y="130"/>
                  <a:pt x="35" y="70"/>
                  <a:pt x="27" y="51"/>
                </a:cubicBezTo>
                <a:cubicBezTo>
                  <a:pt x="21" y="38"/>
                  <a:pt x="0" y="16"/>
                  <a:pt x="13" y="10"/>
                </a:cubicBezTo>
                <a:cubicBezTo>
                  <a:pt x="34" y="0"/>
                  <a:pt x="58" y="19"/>
                  <a:pt x="81" y="24"/>
                </a:cubicBezTo>
                <a:cubicBezTo>
                  <a:pt x="113" y="55"/>
                  <a:pt x="119" y="88"/>
                  <a:pt x="150" y="120"/>
                </a:cubicBezTo>
                <a:cubicBezTo>
                  <a:pt x="154" y="139"/>
                  <a:pt x="165" y="205"/>
                  <a:pt x="177" y="229"/>
                </a:cubicBezTo>
                <a:cubicBezTo>
                  <a:pt x="197" y="269"/>
                  <a:pt x="229" y="293"/>
                  <a:pt x="260" y="325"/>
                </a:cubicBezTo>
                <a:cubicBezTo>
                  <a:pt x="333" y="399"/>
                  <a:pt x="406" y="471"/>
                  <a:pt x="479" y="545"/>
                </a:cubicBezTo>
                <a:cubicBezTo>
                  <a:pt x="502" y="568"/>
                  <a:pt x="530" y="586"/>
                  <a:pt x="548" y="613"/>
                </a:cubicBezTo>
                <a:cubicBezTo>
                  <a:pt x="668" y="794"/>
                  <a:pt x="540" y="614"/>
                  <a:pt x="657" y="750"/>
                </a:cubicBezTo>
                <a:cubicBezTo>
                  <a:pt x="733" y="839"/>
                  <a:pt x="782" y="940"/>
                  <a:pt x="877" y="1011"/>
                </a:cubicBezTo>
                <a:cubicBezTo>
                  <a:pt x="918" y="1095"/>
                  <a:pt x="1021" y="1195"/>
                  <a:pt x="1083" y="1272"/>
                </a:cubicBezTo>
                <a:cubicBezTo>
                  <a:pt x="1139" y="1342"/>
                  <a:pt x="1203" y="1426"/>
                  <a:pt x="1247" y="1505"/>
                </a:cubicBezTo>
                <a:cubicBezTo>
                  <a:pt x="1259" y="1526"/>
                  <a:pt x="1263" y="1551"/>
                  <a:pt x="1275" y="1573"/>
                </a:cubicBezTo>
                <a:cubicBezTo>
                  <a:pt x="1300" y="1620"/>
                  <a:pt x="1326" y="1667"/>
                  <a:pt x="1357" y="1710"/>
                </a:cubicBezTo>
                <a:cubicBezTo>
                  <a:pt x="1394" y="1761"/>
                  <a:pt x="1400" y="1738"/>
                  <a:pt x="1425" y="1793"/>
                </a:cubicBezTo>
                <a:cubicBezTo>
                  <a:pt x="1437" y="1819"/>
                  <a:pt x="1444" y="1848"/>
                  <a:pt x="1453" y="1875"/>
                </a:cubicBezTo>
                <a:cubicBezTo>
                  <a:pt x="1458" y="1889"/>
                  <a:pt x="1444" y="1848"/>
                  <a:pt x="1439" y="1834"/>
                </a:cubicBezTo>
                <a:cubicBezTo>
                  <a:pt x="1431" y="1812"/>
                  <a:pt x="1435" y="1786"/>
                  <a:pt x="1425" y="1765"/>
                </a:cubicBezTo>
                <a:cubicBezTo>
                  <a:pt x="1416" y="1744"/>
                  <a:pt x="1396" y="1729"/>
                  <a:pt x="1384" y="1710"/>
                </a:cubicBezTo>
                <a:cubicBezTo>
                  <a:pt x="1373" y="1693"/>
                  <a:pt x="1365" y="1675"/>
                  <a:pt x="1357" y="1656"/>
                </a:cubicBezTo>
                <a:cubicBezTo>
                  <a:pt x="1334" y="1603"/>
                  <a:pt x="1321" y="1553"/>
                  <a:pt x="1288" y="1505"/>
                </a:cubicBezTo>
                <a:cubicBezTo>
                  <a:pt x="1272" y="1454"/>
                  <a:pt x="1239" y="1418"/>
                  <a:pt x="1220" y="1368"/>
                </a:cubicBezTo>
                <a:cubicBezTo>
                  <a:pt x="1213" y="1350"/>
                  <a:pt x="1213" y="1330"/>
                  <a:pt x="1206" y="1313"/>
                </a:cubicBezTo>
                <a:cubicBezTo>
                  <a:pt x="1184" y="1260"/>
                  <a:pt x="1150" y="1213"/>
                  <a:pt x="1124" y="1162"/>
                </a:cubicBezTo>
                <a:cubicBezTo>
                  <a:pt x="1107" y="1129"/>
                  <a:pt x="1085" y="1099"/>
                  <a:pt x="1069" y="1066"/>
                </a:cubicBezTo>
                <a:cubicBezTo>
                  <a:pt x="1042" y="1012"/>
                  <a:pt x="1071" y="1034"/>
                  <a:pt x="1028" y="984"/>
                </a:cubicBezTo>
                <a:cubicBezTo>
                  <a:pt x="947" y="891"/>
                  <a:pt x="982" y="940"/>
                  <a:pt x="904" y="874"/>
                </a:cubicBezTo>
                <a:cubicBezTo>
                  <a:pt x="866" y="842"/>
                  <a:pt x="847" y="797"/>
                  <a:pt x="808" y="764"/>
                </a:cubicBezTo>
                <a:cubicBezTo>
                  <a:pt x="795" y="754"/>
                  <a:pt x="779" y="748"/>
                  <a:pt x="767" y="737"/>
                </a:cubicBezTo>
                <a:cubicBezTo>
                  <a:pt x="731" y="706"/>
                  <a:pt x="697" y="654"/>
                  <a:pt x="657" y="627"/>
                </a:cubicBezTo>
                <a:cubicBezTo>
                  <a:pt x="596" y="587"/>
                  <a:pt x="533" y="538"/>
                  <a:pt x="479" y="490"/>
                </a:cubicBezTo>
                <a:cubicBezTo>
                  <a:pt x="412" y="431"/>
                  <a:pt x="361" y="361"/>
                  <a:pt x="287" y="312"/>
                </a:cubicBezTo>
                <a:cubicBezTo>
                  <a:pt x="278" y="298"/>
                  <a:pt x="271" y="283"/>
                  <a:pt x="260" y="270"/>
                </a:cubicBezTo>
                <a:cubicBezTo>
                  <a:pt x="239" y="246"/>
                  <a:pt x="191" y="202"/>
                  <a:pt x="191" y="202"/>
                </a:cubicBezTo>
                <a:cubicBezTo>
                  <a:pt x="178" y="163"/>
                  <a:pt x="178" y="153"/>
                  <a:pt x="150" y="120"/>
                </a:cubicBezTo>
                <a:cubicBezTo>
                  <a:pt x="133" y="100"/>
                  <a:pt x="95" y="65"/>
                  <a:pt x="95" y="65"/>
                </a:cubicBezTo>
                <a:cubicBezTo>
                  <a:pt x="116" y="128"/>
                  <a:pt x="146" y="145"/>
                  <a:pt x="205" y="174"/>
                </a:cubicBezTo>
                <a:cubicBezTo>
                  <a:pt x="321" y="292"/>
                  <a:pt x="431" y="414"/>
                  <a:pt x="548" y="531"/>
                </a:cubicBezTo>
                <a:cubicBezTo>
                  <a:pt x="594" y="577"/>
                  <a:pt x="639" y="651"/>
                  <a:pt x="685" y="682"/>
                </a:cubicBezTo>
                <a:cubicBezTo>
                  <a:pt x="705" y="741"/>
                  <a:pt x="796" y="852"/>
                  <a:pt x="849" y="888"/>
                </a:cubicBezTo>
                <a:cubicBezTo>
                  <a:pt x="886" y="942"/>
                  <a:pt x="940" y="978"/>
                  <a:pt x="987" y="1025"/>
                </a:cubicBezTo>
                <a:cubicBezTo>
                  <a:pt x="1010" y="1048"/>
                  <a:pt x="1017" y="1084"/>
                  <a:pt x="1041" y="1107"/>
                </a:cubicBezTo>
                <a:cubicBezTo>
                  <a:pt x="1050" y="1116"/>
                  <a:pt x="1060" y="1125"/>
                  <a:pt x="1069" y="1134"/>
                </a:cubicBezTo>
                <a:cubicBezTo>
                  <a:pt x="1099" y="1195"/>
                  <a:pt x="1131" y="1238"/>
                  <a:pt x="1179" y="1285"/>
                </a:cubicBezTo>
                <a:cubicBezTo>
                  <a:pt x="1197" y="1322"/>
                  <a:pt x="1204" y="1367"/>
                  <a:pt x="1233" y="1395"/>
                </a:cubicBezTo>
                <a:cubicBezTo>
                  <a:pt x="1261" y="1422"/>
                  <a:pt x="1269" y="1426"/>
                  <a:pt x="1288" y="1464"/>
                </a:cubicBezTo>
                <a:cubicBezTo>
                  <a:pt x="1317" y="1523"/>
                  <a:pt x="1324" y="1595"/>
                  <a:pt x="1371" y="1642"/>
                </a:cubicBezTo>
                <a:cubicBezTo>
                  <a:pt x="1403" y="1779"/>
                  <a:pt x="1359" y="1636"/>
                  <a:pt x="1412" y="1724"/>
                </a:cubicBezTo>
                <a:cubicBezTo>
                  <a:pt x="1419" y="1736"/>
                  <a:pt x="1419" y="1752"/>
                  <a:pt x="1425" y="1765"/>
                </a:cubicBezTo>
                <a:cubicBezTo>
                  <a:pt x="1432" y="1780"/>
                  <a:pt x="1444" y="1792"/>
                  <a:pt x="1453" y="1806"/>
                </a:cubicBezTo>
                <a:cubicBezTo>
                  <a:pt x="1484" y="1903"/>
                  <a:pt x="1508" y="1880"/>
                  <a:pt x="1439" y="1902"/>
                </a:cubicBezTo>
                <a:cubicBezTo>
                  <a:pt x="1394" y="1872"/>
                  <a:pt x="1414" y="1875"/>
                  <a:pt x="1384" y="1875"/>
                </a:cubicBezTo>
                <a:lnTo>
                  <a:pt x="1446" y="1827"/>
                </a:lnTo>
              </a:path>
            </a:pathLst>
          </a:custGeom>
          <a:solidFill>
            <a:srgbClr val="FF9966"/>
          </a:solidFill>
          <a:ln w="9525">
            <a:solidFill>
              <a:schemeClr val="tx1"/>
            </a:solidFill>
            <a:round/>
            <a:headEnd/>
            <a:tailEnd/>
          </a:ln>
        </p:spPr>
        <p:txBody>
          <a:bodyPr/>
          <a:lstStyle/>
          <a:p>
            <a:endParaRPr lang="en-US"/>
          </a:p>
        </p:txBody>
      </p:sp>
      <p:sp>
        <p:nvSpPr>
          <p:cNvPr id="86060" name="Content Placeholder 43"/>
          <p:cNvSpPr>
            <a:spLocks noGrp="1"/>
          </p:cNvSpPr>
          <p:nvPr>
            <p:ph sz="half" idx="2"/>
          </p:nvPr>
        </p:nvSpPr>
        <p:spPr>
          <a:xfrm>
            <a:off x="457200" y="990600"/>
            <a:ext cx="3811588" cy="5516563"/>
          </a:xfrm>
        </p:spPr>
        <p:txBody>
          <a:bodyPr/>
          <a:lstStyle/>
          <a:p>
            <a:pPr algn="just">
              <a:lnSpc>
                <a:spcPct val="150000"/>
              </a:lnSpc>
            </a:pPr>
            <a:r>
              <a:rPr lang="en-US" sz="2200" dirty="0" smtClean="0"/>
              <a:t>Fundamental principle of hybridization is a micromechanical bonding mechanism, leading to formation of resin reinforced zone .</a:t>
            </a:r>
          </a:p>
          <a:p>
            <a:pPr algn="just">
              <a:lnSpc>
                <a:spcPct val="150000"/>
              </a:lnSpc>
            </a:pPr>
            <a:r>
              <a:rPr lang="en-US" sz="2200" dirty="0" smtClean="0"/>
              <a:t>Exchange process</a:t>
            </a:r>
          </a:p>
          <a:p>
            <a:pPr algn="just">
              <a:lnSpc>
                <a:spcPct val="150000"/>
              </a:lnSpc>
              <a:buFont typeface="Arial" pitchFamily="34" charset="0"/>
              <a:buNone/>
            </a:pPr>
            <a:r>
              <a:rPr lang="en-US" sz="2200" dirty="0" smtClean="0"/>
              <a:t>      Inorganic  tooth material is exchanged for synthetic resin.</a:t>
            </a:r>
          </a:p>
          <a:p>
            <a:pPr algn="just">
              <a:lnSpc>
                <a:spcPct val="150000"/>
              </a:lnSpc>
            </a:pPr>
            <a:endParaRPr lang="en-US" sz="2200" dirty="0" smtClean="0"/>
          </a:p>
        </p:txBody>
      </p:sp>
      <p:sp>
        <p:nvSpPr>
          <p:cNvPr id="44" name="Slide Number Placeholder 43"/>
          <p:cNvSpPr>
            <a:spLocks noGrp="1"/>
          </p:cNvSpPr>
          <p:nvPr>
            <p:ph type="sldNum" sz="quarter" idx="11"/>
          </p:nvPr>
        </p:nvSpPr>
        <p:spPr/>
        <p:txBody>
          <a:bodyPr/>
          <a:lstStyle/>
          <a:p>
            <a:fld id="{CC8CA953-CD2C-4C2D-8BBA-F6FB10B73F03}" type="slidenum">
              <a:rPr lang="en-US" smtClean="0"/>
              <a:pPr/>
              <a:t>59</a:t>
            </a:fld>
            <a:endParaRPr lang="en-US"/>
          </a:p>
        </p:txBody>
      </p:sp>
      <p:sp>
        <p:nvSpPr>
          <p:cNvPr id="47"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2">
                    <a:lumMod val="75000"/>
                  </a:schemeClr>
                </a:solidFill>
                <a:effectLst/>
                <a:uLnTx/>
                <a:uFillTx/>
                <a:latin typeface="+mj-lt"/>
                <a:ea typeface="+mj-ea"/>
                <a:cs typeface="+mj-cs"/>
              </a:rPr>
              <a:t>HYBRID LAYER</a:t>
            </a:r>
            <a:endPar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4713"/>
                                        </p:tgtEl>
                                        <p:attrNameLst>
                                          <p:attrName>style.visibility</p:attrName>
                                        </p:attrNameLst>
                                      </p:cBhvr>
                                      <p:to>
                                        <p:strVal val="visible"/>
                                      </p:to>
                                    </p:set>
                                    <p:animEffect transition="in" filter="dissolve">
                                      <p:cBhvr>
                                        <p:cTn id="7" dur="2000"/>
                                        <p:tgtEl>
                                          <p:spTgt spid="1147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4719"/>
                                        </p:tgtEl>
                                        <p:attrNameLst>
                                          <p:attrName>style.visibility</p:attrName>
                                        </p:attrNameLst>
                                      </p:cBhvr>
                                      <p:to>
                                        <p:strVal val="visible"/>
                                      </p:to>
                                    </p:set>
                                    <p:animEffect transition="in" filter="dissolve">
                                      <p:cBhvr>
                                        <p:cTn id="10" dur="2000"/>
                                        <p:tgtEl>
                                          <p:spTgt spid="1147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4721"/>
                                        </p:tgtEl>
                                        <p:attrNameLst>
                                          <p:attrName>style.visibility</p:attrName>
                                        </p:attrNameLst>
                                      </p:cBhvr>
                                      <p:to>
                                        <p:strVal val="visible"/>
                                      </p:to>
                                    </p:set>
                                    <p:animEffect transition="in" filter="dissolve">
                                      <p:cBhvr>
                                        <p:cTn id="13" dur="2000"/>
                                        <p:tgtEl>
                                          <p:spTgt spid="11472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4705"/>
                                        </p:tgtEl>
                                        <p:attrNameLst>
                                          <p:attrName>style.visibility</p:attrName>
                                        </p:attrNameLst>
                                      </p:cBhvr>
                                      <p:to>
                                        <p:strVal val="visible"/>
                                      </p:to>
                                    </p:set>
                                    <p:animEffect transition="in" filter="dissolve">
                                      <p:cBhvr>
                                        <p:cTn id="16" dur="2000"/>
                                        <p:tgtEl>
                                          <p:spTgt spid="11470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4735"/>
                                        </p:tgtEl>
                                        <p:attrNameLst>
                                          <p:attrName>style.visibility</p:attrName>
                                        </p:attrNameLst>
                                      </p:cBhvr>
                                      <p:to>
                                        <p:strVal val="visible"/>
                                      </p:to>
                                    </p:set>
                                    <p:animEffect transition="in" filter="dissolve">
                                      <p:cBhvr>
                                        <p:cTn id="19" dur="2000"/>
                                        <p:tgtEl>
                                          <p:spTgt spid="11473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4720"/>
                                        </p:tgtEl>
                                        <p:attrNameLst>
                                          <p:attrName>style.visibility</p:attrName>
                                        </p:attrNameLst>
                                      </p:cBhvr>
                                      <p:to>
                                        <p:strVal val="visible"/>
                                      </p:to>
                                    </p:set>
                                    <p:animEffect transition="in" filter="dissolve">
                                      <p:cBhvr>
                                        <p:cTn id="22" dur="2000"/>
                                        <p:tgtEl>
                                          <p:spTgt spid="11472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4727"/>
                                        </p:tgtEl>
                                        <p:attrNameLst>
                                          <p:attrName>style.visibility</p:attrName>
                                        </p:attrNameLst>
                                      </p:cBhvr>
                                      <p:to>
                                        <p:strVal val="visible"/>
                                      </p:to>
                                    </p:set>
                                    <p:animEffect transition="in" filter="dissolve">
                                      <p:cBhvr>
                                        <p:cTn id="25" dur="2000"/>
                                        <p:tgtEl>
                                          <p:spTgt spid="11472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4728"/>
                                        </p:tgtEl>
                                        <p:attrNameLst>
                                          <p:attrName>style.visibility</p:attrName>
                                        </p:attrNameLst>
                                      </p:cBhvr>
                                      <p:to>
                                        <p:strVal val="visible"/>
                                      </p:to>
                                    </p:set>
                                    <p:animEffect transition="in" filter="dissolve">
                                      <p:cBhvr>
                                        <p:cTn id="28" dur="2000"/>
                                        <p:tgtEl>
                                          <p:spTgt spid="11472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4732"/>
                                        </p:tgtEl>
                                        <p:attrNameLst>
                                          <p:attrName>style.visibility</p:attrName>
                                        </p:attrNameLst>
                                      </p:cBhvr>
                                      <p:to>
                                        <p:strVal val="visible"/>
                                      </p:to>
                                    </p:set>
                                    <p:animEffect transition="in" filter="dissolve">
                                      <p:cBhvr>
                                        <p:cTn id="31" dur="2000"/>
                                        <p:tgtEl>
                                          <p:spTgt spid="114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5" grpId="0" animBg="1"/>
      <p:bldP spid="114713" grpId="0" animBg="1"/>
      <p:bldP spid="114719" grpId="0" animBg="1"/>
      <p:bldP spid="114720" grpId="0" animBg="1"/>
      <p:bldP spid="114721" grpId="0" animBg="1"/>
      <p:bldP spid="114727" grpId="0" animBg="1"/>
      <p:bldP spid="114728" grpId="0" animBg="1"/>
      <p:bldP spid="114732" grpId="0" animBg="1"/>
      <p:bldP spid="11473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normAutofit fontScale="90000"/>
          </a:bodyPr>
          <a:lstStyle/>
          <a:p>
            <a:r>
              <a:rPr lang="en-US" sz="4000" i="1" dirty="0" smtClean="0"/>
              <a:t/>
            </a:r>
            <a:br>
              <a:rPr lang="en-US" sz="4000" i="1" dirty="0" smtClean="0"/>
            </a:br>
            <a:r>
              <a:rPr lang="en-US" sz="4000" i="1" dirty="0" smtClean="0"/>
              <a:t/>
            </a:r>
            <a:br>
              <a:rPr lang="en-US" sz="4000" i="1" dirty="0" smtClean="0"/>
            </a:br>
            <a:r>
              <a:rPr lang="en-US" sz="4000" dirty="0" smtClean="0"/>
              <a:t/>
            </a:r>
            <a:br>
              <a:rPr lang="en-US" sz="4000" dirty="0" smtClean="0"/>
            </a:br>
            <a:r>
              <a:rPr lang="en-US" sz="4000" dirty="0" smtClean="0"/>
              <a:t> </a:t>
            </a:r>
            <a:br>
              <a:rPr lang="en-US" sz="4000" dirty="0" smtClean="0"/>
            </a:br>
            <a:endParaRPr lang="en-US" sz="4000" dirty="0" smtClean="0"/>
          </a:p>
        </p:txBody>
      </p:sp>
      <p:sp>
        <p:nvSpPr>
          <p:cNvPr id="87043" name="Content Placeholder 2"/>
          <p:cNvSpPr>
            <a:spLocks noGrp="1"/>
          </p:cNvSpPr>
          <p:nvPr>
            <p:ph idx="1"/>
          </p:nvPr>
        </p:nvSpPr>
        <p:spPr>
          <a:xfrm>
            <a:off x="457200" y="990600"/>
            <a:ext cx="8001000" cy="5410200"/>
          </a:xfrm>
        </p:spPr>
        <p:txBody>
          <a:bodyPr/>
          <a:lstStyle/>
          <a:p>
            <a:pPr>
              <a:buFont typeface="Arial" pitchFamily="34" charset="0"/>
              <a:buNone/>
            </a:pPr>
            <a:r>
              <a:rPr lang="en-US" sz="2200" dirty="0" smtClean="0"/>
              <a:t> Involves 2 phases</a:t>
            </a:r>
          </a:p>
          <a:p>
            <a:pPr>
              <a:buNone/>
            </a:pPr>
            <a:r>
              <a:rPr lang="en-US" sz="2200" dirty="0" smtClean="0"/>
              <a:t>       </a:t>
            </a:r>
          </a:p>
        </p:txBody>
      </p:sp>
      <p:sp>
        <p:nvSpPr>
          <p:cNvPr id="4" name="Slide Number Placeholder 3"/>
          <p:cNvSpPr>
            <a:spLocks noGrp="1"/>
          </p:cNvSpPr>
          <p:nvPr>
            <p:ph type="sldNum" sz="quarter" idx="12"/>
          </p:nvPr>
        </p:nvSpPr>
        <p:spPr/>
        <p:txBody>
          <a:bodyPr/>
          <a:lstStyle/>
          <a:p>
            <a:pPr>
              <a:defRPr/>
            </a:pPr>
            <a:fld id="{99A5F1A4-B558-4D3E-91C6-336B3069975A}" type="slidenum">
              <a:rPr lang="en-US" smtClean="0"/>
              <a:pPr>
                <a:defRPr/>
              </a:pPr>
              <a:t>60</a:t>
            </a:fld>
            <a:endParaRPr lang="en-US"/>
          </a:p>
        </p:txBody>
      </p:sp>
      <p:graphicFrame>
        <p:nvGraphicFramePr>
          <p:cNvPr id="6" name="Diagram 5"/>
          <p:cNvGraphicFramePr/>
          <p:nvPr/>
        </p:nvGraphicFramePr>
        <p:xfrm>
          <a:off x="1219200" y="1524000"/>
          <a:ext cx="69342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2">
                    <a:lumMod val="75000"/>
                  </a:schemeClr>
                </a:solidFill>
                <a:effectLst/>
                <a:uLnTx/>
                <a:uFillTx/>
                <a:latin typeface="+mj-lt"/>
                <a:ea typeface="+mj-ea"/>
                <a:cs typeface="+mj-cs"/>
              </a:rPr>
              <a:t>HYBRID LAYER</a:t>
            </a:r>
            <a:endPar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457200" y="685800"/>
            <a:ext cx="8229600" cy="731838"/>
          </a:xfrm>
        </p:spPr>
        <p:txBody>
          <a:bodyPr/>
          <a:lstStyle/>
          <a:p>
            <a:r>
              <a:rPr lang="en-US" sz="2400" b="1" u="sng" dirty="0" smtClean="0"/>
              <a:t>Specific structure seen in hybrid layer </a:t>
            </a:r>
            <a:endParaRPr lang="en-US" sz="2200" b="1" u="sng" dirty="0" smtClean="0"/>
          </a:p>
        </p:txBody>
      </p:sp>
      <p:sp>
        <p:nvSpPr>
          <p:cNvPr id="104451" name="Content Placeholder 2"/>
          <p:cNvSpPr>
            <a:spLocks noGrp="1"/>
          </p:cNvSpPr>
          <p:nvPr>
            <p:ph idx="1"/>
          </p:nvPr>
        </p:nvSpPr>
        <p:spPr>
          <a:xfrm>
            <a:off x="457200" y="1798638"/>
            <a:ext cx="8229600" cy="4830762"/>
          </a:xfrm>
        </p:spPr>
        <p:txBody>
          <a:bodyPr/>
          <a:lstStyle/>
          <a:p>
            <a:endParaRPr lang="en-US" smtClean="0"/>
          </a:p>
        </p:txBody>
      </p:sp>
      <p:sp>
        <p:nvSpPr>
          <p:cNvPr id="4" name="Slide Number Placeholder 3"/>
          <p:cNvSpPr>
            <a:spLocks noGrp="1"/>
          </p:cNvSpPr>
          <p:nvPr>
            <p:ph type="sldNum" sz="quarter" idx="12"/>
          </p:nvPr>
        </p:nvSpPr>
        <p:spPr/>
        <p:txBody>
          <a:bodyPr/>
          <a:lstStyle/>
          <a:p>
            <a:pPr>
              <a:defRPr/>
            </a:pPr>
            <a:fld id="{EC43704C-E3E4-4AE4-8DA9-87105E3EC57D}" type="slidenum">
              <a:rPr lang="en-US" smtClean="0"/>
              <a:pPr>
                <a:defRPr/>
              </a:pPr>
              <a:t>61</a:t>
            </a:fld>
            <a:endParaRPr lang="en-US"/>
          </a:p>
        </p:txBody>
      </p:sp>
      <p:sp>
        <p:nvSpPr>
          <p:cNvPr id="104453" name="Text Box 5"/>
          <p:cNvSpPr txBox="1">
            <a:spLocks noChangeArrowheads="1"/>
          </p:cNvSpPr>
          <p:nvPr/>
        </p:nvSpPr>
        <p:spPr bwMode="auto">
          <a:xfrm>
            <a:off x="381000" y="1447800"/>
            <a:ext cx="4343400" cy="5170646"/>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marL="342900" indent="-342900"/>
            <a:r>
              <a:rPr lang="en-US" sz="2200" b="1" dirty="0"/>
              <a:t>Shag carpet appearance</a:t>
            </a:r>
            <a:endParaRPr lang="en-US" sz="2200" dirty="0"/>
          </a:p>
          <a:p>
            <a:pPr marL="342900" indent="-342900"/>
            <a:endParaRPr lang="en-US" sz="2200" dirty="0"/>
          </a:p>
          <a:p>
            <a:pPr marL="342900" indent="-342900"/>
            <a:r>
              <a:rPr lang="en-US" sz="2200" dirty="0"/>
              <a:t>Appears when dentin surface after being acid etched is actively scrubbed with an acidic primer solution.</a:t>
            </a:r>
          </a:p>
          <a:p>
            <a:pPr marL="342900" indent="-342900"/>
            <a:endParaRPr lang="en-US" sz="2200" b="1" dirty="0"/>
          </a:p>
          <a:p>
            <a:pPr marL="342900" indent="-342900"/>
            <a:r>
              <a:rPr lang="en-US" sz="2200" b="1" dirty="0"/>
              <a:t>Mechanism of action:</a:t>
            </a:r>
            <a:endParaRPr lang="en-US" sz="2200" dirty="0"/>
          </a:p>
          <a:p>
            <a:pPr marL="342900" indent="-342900"/>
            <a:r>
              <a:rPr lang="en-US" sz="2200" dirty="0"/>
              <a:t>The combined mechanical and chemical action of rubbing the acid etched dentin with an acidic primer dissolves additional mineral salts while fluffing and separating the entangled collagen at the surface.</a:t>
            </a:r>
          </a:p>
        </p:txBody>
      </p:sp>
      <p:pic>
        <p:nvPicPr>
          <p:cNvPr id="104454" name="Picture 4" descr="Untitled-Scanned-07"/>
          <p:cNvPicPr>
            <a:picLocks noChangeAspect="1" noChangeArrowheads="1"/>
          </p:cNvPicPr>
          <p:nvPr/>
        </p:nvPicPr>
        <p:blipFill>
          <a:blip r:embed="rId3"/>
          <a:srcRect l="22894" t="7964" r="14626" b="6038"/>
          <a:stretch>
            <a:fillRect/>
          </a:stretch>
        </p:blipFill>
        <p:spPr bwMode="auto">
          <a:xfrm>
            <a:off x="4953000" y="2286000"/>
            <a:ext cx="3581400" cy="3292475"/>
          </a:xfrm>
          <a:prstGeom prst="rect">
            <a:avLst/>
          </a:prstGeom>
          <a:noFill/>
          <a:ln w="38100">
            <a:solidFill>
              <a:schemeClr val="bg2"/>
            </a:solidFill>
            <a:miter lim="800000"/>
            <a:headEnd/>
            <a:tailEnd/>
          </a:ln>
        </p:spPr>
      </p:pic>
      <p:sp>
        <p:nvSpPr>
          <p:cNvPr id="8"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2">
                    <a:lumMod val="75000"/>
                  </a:schemeClr>
                </a:solidFill>
                <a:effectLst/>
                <a:uLnTx/>
                <a:uFillTx/>
                <a:latin typeface="+mj-lt"/>
                <a:ea typeface="+mj-ea"/>
                <a:cs typeface="+mj-cs"/>
              </a:rPr>
              <a:t>HYBRID LAYER</a:t>
            </a:r>
            <a:endPar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5"/>
          <p:cNvSpPr txBox="1">
            <a:spLocks noChangeArrowheads="1"/>
          </p:cNvSpPr>
          <p:nvPr/>
        </p:nvSpPr>
        <p:spPr bwMode="auto">
          <a:xfrm>
            <a:off x="228600" y="1219200"/>
            <a:ext cx="4876800" cy="4493538"/>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pPr marL="342900" indent="-342900"/>
            <a:r>
              <a:rPr lang="en-US" sz="2200" b="1" dirty="0"/>
              <a:t>Tubule wall hybridization:</a:t>
            </a:r>
            <a:endParaRPr lang="en-US" sz="2200" dirty="0"/>
          </a:p>
          <a:p>
            <a:pPr marL="342900" indent="-342900" algn="just">
              <a:lnSpc>
                <a:spcPct val="150000"/>
              </a:lnSpc>
              <a:buFont typeface="Arial" pitchFamily="34" charset="0"/>
              <a:buChar char="•"/>
            </a:pPr>
            <a:r>
              <a:rPr lang="en-US" sz="2200" dirty="0"/>
              <a:t>Extension of the hybrid layer into tubule wall area.</a:t>
            </a:r>
          </a:p>
          <a:p>
            <a:pPr marL="342900" indent="-342900" algn="just">
              <a:lnSpc>
                <a:spcPct val="150000"/>
              </a:lnSpc>
              <a:buFont typeface="Arial" pitchFamily="34" charset="0"/>
              <a:buChar char="•"/>
            </a:pPr>
            <a:r>
              <a:rPr lang="en-US" sz="2200" dirty="0" smtClean="0"/>
              <a:t> </a:t>
            </a:r>
            <a:r>
              <a:rPr lang="en-US" sz="2200" dirty="0"/>
              <a:t>Hermetically sealing the </a:t>
            </a:r>
            <a:r>
              <a:rPr lang="en-US" sz="2200" dirty="0" err="1"/>
              <a:t>pulpodentinal</a:t>
            </a:r>
            <a:r>
              <a:rPr lang="en-US" sz="2200" dirty="0"/>
              <a:t> complex against microleakage </a:t>
            </a:r>
          </a:p>
          <a:p>
            <a:pPr marL="342900" indent="-342900" algn="just">
              <a:lnSpc>
                <a:spcPct val="150000"/>
              </a:lnSpc>
              <a:buFont typeface="Arial" pitchFamily="34" charset="0"/>
              <a:buChar char="•"/>
            </a:pPr>
            <a:r>
              <a:rPr lang="en-US" sz="2200" dirty="0" smtClean="0"/>
              <a:t>Especially </a:t>
            </a:r>
            <a:r>
              <a:rPr lang="en-US" sz="2200" dirty="0"/>
              <a:t>protective when bond fails at top or bottom of the hybrid layer</a:t>
            </a:r>
          </a:p>
          <a:p>
            <a:pPr marL="342900" indent="-342900" algn="just">
              <a:lnSpc>
                <a:spcPct val="150000"/>
              </a:lnSpc>
              <a:buFont typeface="Arial" pitchFamily="34" charset="0"/>
              <a:buChar char="•"/>
            </a:pPr>
            <a:r>
              <a:rPr lang="en-US" sz="2200" dirty="0" smtClean="0"/>
              <a:t>The </a:t>
            </a:r>
            <a:r>
              <a:rPr lang="en-US" sz="2200" dirty="0"/>
              <a:t>resin tags keep tubules </a:t>
            </a:r>
            <a:r>
              <a:rPr lang="en-US" sz="2200" dirty="0" smtClean="0"/>
              <a:t>which </a:t>
            </a:r>
            <a:r>
              <a:rPr lang="en-US" sz="2200" dirty="0"/>
              <a:t>ensures a leakage free seal of tubules.</a:t>
            </a:r>
          </a:p>
        </p:txBody>
      </p:sp>
      <p:sp>
        <p:nvSpPr>
          <p:cNvPr id="105478" name="Rectangle 8"/>
          <p:cNvSpPr>
            <a:spLocks noChangeArrowheads="1"/>
          </p:cNvSpPr>
          <p:nvPr/>
        </p:nvSpPr>
        <p:spPr bwMode="auto">
          <a:xfrm>
            <a:off x="5314950" y="1428750"/>
            <a:ext cx="3581400" cy="51054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105479" name="Freeform 10"/>
          <p:cNvSpPr>
            <a:spLocks/>
          </p:cNvSpPr>
          <p:nvPr/>
        </p:nvSpPr>
        <p:spPr bwMode="auto">
          <a:xfrm>
            <a:off x="5238750" y="3867150"/>
            <a:ext cx="1938338" cy="2778125"/>
          </a:xfrm>
          <a:custGeom>
            <a:avLst/>
            <a:gdLst>
              <a:gd name="T0" fmla="*/ 2147483647 w 1221"/>
              <a:gd name="T1" fmla="*/ 2147483647 h 1750"/>
              <a:gd name="T2" fmla="*/ 2147483647 w 1221"/>
              <a:gd name="T3" fmla="*/ 2147483647 h 1750"/>
              <a:gd name="T4" fmla="*/ 2147483647 w 1221"/>
              <a:gd name="T5" fmla="*/ 2147483647 h 1750"/>
              <a:gd name="T6" fmla="*/ 2147483647 w 1221"/>
              <a:gd name="T7" fmla="*/ 2147483647 h 1750"/>
              <a:gd name="T8" fmla="*/ 2147483647 w 1221"/>
              <a:gd name="T9" fmla="*/ 2147483647 h 1750"/>
              <a:gd name="T10" fmla="*/ 2147483647 w 1221"/>
              <a:gd name="T11" fmla="*/ 2147483647 h 1750"/>
              <a:gd name="T12" fmla="*/ 2147483647 w 1221"/>
              <a:gd name="T13" fmla="*/ 2147483647 h 1750"/>
              <a:gd name="T14" fmla="*/ 2147483647 w 1221"/>
              <a:gd name="T15" fmla="*/ 2147483647 h 1750"/>
              <a:gd name="T16" fmla="*/ 2147483647 w 1221"/>
              <a:gd name="T17" fmla="*/ 2147483647 h 1750"/>
              <a:gd name="T18" fmla="*/ 2147483647 w 1221"/>
              <a:gd name="T19" fmla="*/ 2147483647 h 1750"/>
              <a:gd name="T20" fmla="*/ 2147483647 w 1221"/>
              <a:gd name="T21" fmla="*/ 2147483647 h 1750"/>
              <a:gd name="T22" fmla="*/ 2147483647 w 1221"/>
              <a:gd name="T23" fmla="*/ 2147483647 h 1750"/>
              <a:gd name="T24" fmla="*/ 2147483647 w 1221"/>
              <a:gd name="T25" fmla="*/ 2147483647 h 1750"/>
              <a:gd name="T26" fmla="*/ 2147483647 w 1221"/>
              <a:gd name="T27" fmla="*/ 2147483647 h 1750"/>
              <a:gd name="T28" fmla="*/ 2147483647 w 1221"/>
              <a:gd name="T29" fmla="*/ 2147483647 h 1750"/>
              <a:gd name="T30" fmla="*/ 2147483647 w 1221"/>
              <a:gd name="T31" fmla="*/ 2147483647 h 1750"/>
              <a:gd name="T32" fmla="*/ 2147483647 w 1221"/>
              <a:gd name="T33" fmla="*/ 2147483647 h 1750"/>
              <a:gd name="T34" fmla="*/ 2147483647 w 1221"/>
              <a:gd name="T35" fmla="*/ 2147483647 h 1750"/>
              <a:gd name="T36" fmla="*/ 2147483647 w 1221"/>
              <a:gd name="T37" fmla="*/ 2147483647 h 1750"/>
              <a:gd name="T38" fmla="*/ 2147483647 w 1221"/>
              <a:gd name="T39" fmla="*/ 2147483647 h 1750"/>
              <a:gd name="T40" fmla="*/ 2147483647 w 1221"/>
              <a:gd name="T41" fmla="*/ 2147483647 h 1750"/>
              <a:gd name="T42" fmla="*/ 2147483647 w 1221"/>
              <a:gd name="T43" fmla="*/ 2147483647 h 1750"/>
              <a:gd name="T44" fmla="*/ 2147483647 w 1221"/>
              <a:gd name="T45" fmla="*/ 2147483647 h 17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21"/>
              <a:gd name="T70" fmla="*/ 0 h 1750"/>
              <a:gd name="T71" fmla="*/ 1221 w 1221"/>
              <a:gd name="T72" fmla="*/ 1750 h 17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21" h="1750">
                <a:moveTo>
                  <a:pt x="7" y="183"/>
                </a:moveTo>
                <a:cubicBezTo>
                  <a:pt x="71" y="370"/>
                  <a:pt x="26" y="226"/>
                  <a:pt x="35" y="690"/>
                </a:cubicBezTo>
                <a:cubicBezTo>
                  <a:pt x="41" y="1028"/>
                  <a:pt x="0" y="1370"/>
                  <a:pt x="49" y="1705"/>
                </a:cubicBezTo>
                <a:cubicBezTo>
                  <a:pt x="56" y="1750"/>
                  <a:pt x="140" y="1714"/>
                  <a:pt x="186" y="1719"/>
                </a:cubicBezTo>
                <a:cubicBezTo>
                  <a:pt x="218" y="1723"/>
                  <a:pt x="314" y="1732"/>
                  <a:pt x="282" y="1732"/>
                </a:cubicBezTo>
                <a:cubicBezTo>
                  <a:pt x="245" y="1732"/>
                  <a:pt x="209" y="1724"/>
                  <a:pt x="172" y="1719"/>
                </a:cubicBezTo>
                <a:cubicBezTo>
                  <a:pt x="60" y="1704"/>
                  <a:pt x="110" y="1705"/>
                  <a:pt x="62" y="1705"/>
                </a:cubicBezTo>
                <a:cubicBezTo>
                  <a:pt x="51" y="1145"/>
                  <a:pt x="19" y="585"/>
                  <a:pt x="28" y="25"/>
                </a:cubicBezTo>
                <a:cubicBezTo>
                  <a:pt x="28" y="0"/>
                  <a:pt x="130" y="72"/>
                  <a:pt x="131" y="73"/>
                </a:cubicBezTo>
                <a:cubicBezTo>
                  <a:pt x="166" y="86"/>
                  <a:pt x="205" y="88"/>
                  <a:pt x="241" y="100"/>
                </a:cubicBezTo>
                <a:cubicBezTo>
                  <a:pt x="268" y="109"/>
                  <a:pt x="323" y="128"/>
                  <a:pt x="323" y="128"/>
                </a:cubicBezTo>
                <a:cubicBezTo>
                  <a:pt x="399" y="204"/>
                  <a:pt x="327" y="144"/>
                  <a:pt x="405" y="183"/>
                </a:cubicBezTo>
                <a:cubicBezTo>
                  <a:pt x="508" y="235"/>
                  <a:pt x="393" y="184"/>
                  <a:pt x="474" y="238"/>
                </a:cubicBezTo>
                <a:cubicBezTo>
                  <a:pt x="517" y="266"/>
                  <a:pt x="551" y="269"/>
                  <a:pt x="597" y="292"/>
                </a:cubicBezTo>
                <a:cubicBezTo>
                  <a:pt x="646" y="317"/>
                  <a:pt x="628" y="317"/>
                  <a:pt x="666" y="347"/>
                </a:cubicBezTo>
                <a:cubicBezTo>
                  <a:pt x="706" y="379"/>
                  <a:pt x="750" y="409"/>
                  <a:pt x="789" y="443"/>
                </a:cubicBezTo>
                <a:cubicBezTo>
                  <a:pt x="917" y="555"/>
                  <a:pt x="807" y="478"/>
                  <a:pt x="899" y="539"/>
                </a:cubicBezTo>
                <a:cubicBezTo>
                  <a:pt x="946" y="610"/>
                  <a:pt x="975" y="674"/>
                  <a:pt x="1022" y="745"/>
                </a:cubicBezTo>
                <a:cubicBezTo>
                  <a:pt x="1098" y="858"/>
                  <a:pt x="974" y="722"/>
                  <a:pt x="1063" y="814"/>
                </a:cubicBezTo>
                <a:cubicBezTo>
                  <a:pt x="1096" y="941"/>
                  <a:pt x="1138" y="1054"/>
                  <a:pt x="1159" y="1184"/>
                </a:cubicBezTo>
                <a:cubicBezTo>
                  <a:pt x="1155" y="1344"/>
                  <a:pt x="1221" y="1522"/>
                  <a:pt x="1146" y="1664"/>
                </a:cubicBezTo>
                <a:cubicBezTo>
                  <a:pt x="1126" y="1701"/>
                  <a:pt x="713" y="1666"/>
                  <a:pt x="679" y="1664"/>
                </a:cubicBezTo>
                <a:cubicBezTo>
                  <a:pt x="103" y="1678"/>
                  <a:pt x="304" y="1678"/>
                  <a:pt x="76" y="1678"/>
                </a:cubicBezTo>
              </a:path>
            </a:pathLst>
          </a:custGeom>
          <a:gradFill rotWithShape="1">
            <a:gsLst>
              <a:gs pos="0">
                <a:schemeClr val="bg1"/>
              </a:gs>
              <a:gs pos="100000">
                <a:schemeClr val="tx1"/>
              </a:gs>
            </a:gsLst>
            <a:lin ang="18900000" scaled="1"/>
          </a:gradFill>
          <a:ln w="9525">
            <a:solidFill>
              <a:schemeClr val="tx1"/>
            </a:solidFill>
            <a:round/>
            <a:headEnd/>
            <a:tailEnd/>
          </a:ln>
        </p:spPr>
        <p:txBody>
          <a:bodyPr/>
          <a:lstStyle/>
          <a:p>
            <a:endParaRPr lang="en-US"/>
          </a:p>
        </p:txBody>
      </p:sp>
      <p:sp>
        <p:nvSpPr>
          <p:cNvPr id="115724" name="Freeform 12"/>
          <p:cNvSpPr>
            <a:spLocks/>
          </p:cNvSpPr>
          <p:nvPr/>
        </p:nvSpPr>
        <p:spPr bwMode="auto">
          <a:xfrm>
            <a:off x="5295900" y="2062163"/>
            <a:ext cx="3108325" cy="3698875"/>
          </a:xfrm>
          <a:custGeom>
            <a:avLst/>
            <a:gdLst>
              <a:gd name="T0" fmla="*/ 2147483647 w 1958"/>
              <a:gd name="T1" fmla="*/ 2147483647 h 2330"/>
              <a:gd name="T2" fmla="*/ 2147483647 w 1958"/>
              <a:gd name="T3" fmla="*/ 2147483647 h 2330"/>
              <a:gd name="T4" fmla="*/ 2147483647 w 1958"/>
              <a:gd name="T5" fmla="*/ 2147483647 h 2330"/>
              <a:gd name="T6" fmla="*/ 2147483647 w 1958"/>
              <a:gd name="T7" fmla="*/ 2147483647 h 2330"/>
              <a:gd name="T8" fmla="*/ 2147483647 w 1958"/>
              <a:gd name="T9" fmla="*/ 2147483647 h 2330"/>
              <a:gd name="T10" fmla="*/ 2147483647 w 1958"/>
              <a:gd name="T11" fmla="*/ 2147483647 h 2330"/>
              <a:gd name="T12" fmla="*/ 2147483647 w 1958"/>
              <a:gd name="T13" fmla="*/ 2147483647 h 2330"/>
              <a:gd name="T14" fmla="*/ 2147483647 w 1958"/>
              <a:gd name="T15" fmla="*/ 2147483647 h 2330"/>
              <a:gd name="T16" fmla="*/ 2147483647 w 1958"/>
              <a:gd name="T17" fmla="*/ 2147483647 h 2330"/>
              <a:gd name="T18" fmla="*/ 2147483647 w 1958"/>
              <a:gd name="T19" fmla="*/ 2147483647 h 2330"/>
              <a:gd name="T20" fmla="*/ 2147483647 w 1958"/>
              <a:gd name="T21" fmla="*/ 2147483647 h 2330"/>
              <a:gd name="T22" fmla="*/ 2147483647 w 1958"/>
              <a:gd name="T23" fmla="*/ 2147483647 h 2330"/>
              <a:gd name="T24" fmla="*/ 2147483647 w 1958"/>
              <a:gd name="T25" fmla="*/ 2147483647 h 2330"/>
              <a:gd name="T26" fmla="*/ 2147483647 w 1958"/>
              <a:gd name="T27" fmla="*/ 2147483647 h 2330"/>
              <a:gd name="T28" fmla="*/ 2147483647 w 1958"/>
              <a:gd name="T29" fmla="*/ 2147483647 h 2330"/>
              <a:gd name="T30" fmla="*/ 2147483647 w 1958"/>
              <a:gd name="T31" fmla="*/ 2147483647 h 2330"/>
              <a:gd name="T32" fmla="*/ 2147483647 w 1958"/>
              <a:gd name="T33" fmla="*/ 2147483647 h 2330"/>
              <a:gd name="T34" fmla="*/ 2147483647 w 1958"/>
              <a:gd name="T35" fmla="*/ 2147483647 h 2330"/>
              <a:gd name="T36" fmla="*/ 2147483647 w 1958"/>
              <a:gd name="T37" fmla="*/ 2147483647 h 2330"/>
              <a:gd name="T38" fmla="*/ 2147483647 w 1958"/>
              <a:gd name="T39" fmla="*/ 2147483647 h 2330"/>
              <a:gd name="T40" fmla="*/ 2147483647 w 1958"/>
              <a:gd name="T41" fmla="*/ 2147483647 h 2330"/>
              <a:gd name="T42" fmla="*/ 2147483647 w 1958"/>
              <a:gd name="T43" fmla="*/ 2147483647 h 2330"/>
              <a:gd name="T44" fmla="*/ 2147483647 w 1958"/>
              <a:gd name="T45" fmla="*/ 2147483647 h 2330"/>
              <a:gd name="T46" fmla="*/ 2147483647 w 1958"/>
              <a:gd name="T47" fmla="*/ 2147483647 h 2330"/>
              <a:gd name="T48" fmla="*/ 2147483647 w 1958"/>
              <a:gd name="T49" fmla="*/ 2147483647 h 2330"/>
              <a:gd name="T50" fmla="*/ 2147483647 w 1958"/>
              <a:gd name="T51" fmla="*/ 2147483647 h 2330"/>
              <a:gd name="T52" fmla="*/ 2147483647 w 1958"/>
              <a:gd name="T53" fmla="*/ 2147483647 h 2330"/>
              <a:gd name="T54" fmla="*/ 2147483647 w 1958"/>
              <a:gd name="T55" fmla="*/ 2147483647 h 2330"/>
              <a:gd name="T56" fmla="*/ 2147483647 w 1958"/>
              <a:gd name="T57" fmla="*/ 2147483647 h 2330"/>
              <a:gd name="T58" fmla="*/ 2147483647 w 1958"/>
              <a:gd name="T59" fmla="*/ 2147483647 h 2330"/>
              <a:gd name="T60" fmla="*/ 2147483647 w 1958"/>
              <a:gd name="T61" fmla="*/ 2147483647 h 2330"/>
              <a:gd name="T62" fmla="*/ 2147483647 w 1958"/>
              <a:gd name="T63" fmla="*/ 2147483647 h 2330"/>
              <a:gd name="T64" fmla="*/ 2147483647 w 1958"/>
              <a:gd name="T65" fmla="*/ 2147483647 h 2330"/>
              <a:gd name="T66" fmla="*/ 2147483647 w 1958"/>
              <a:gd name="T67" fmla="*/ 2147483647 h 2330"/>
              <a:gd name="T68" fmla="*/ 2147483647 w 1958"/>
              <a:gd name="T69" fmla="*/ 2147483647 h 2330"/>
              <a:gd name="T70" fmla="*/ 2147483647 w 1958"/>
              <a:gd name="T71" fmla="*/ 2147483647 h 2330"/>
              <a:gd name="T72" fmla="*/ 2147483647 w 1958"/>
              <a:gd name="T73" fmla="*/ 2147483647 h 2330"/>
              <a:gd name="T74" fmla="*/ 2147483647 w 1958"/>
              <a:gd name="T75" fmla="*/ 2147483647 h 2330"/>
              <a:gd name="T76" fmla="*/ 2147483647 w 1958"/>
              <a:gd name="T77" fmla="*/ 2147483647 h 2330"/>
              <a:gd name="T78" fmla="*/ 2147483647 w 1958"/>
              <a:gd name="T79" fmla="*/ 2147483647 h 2330"/>
              <a:gd name="T80" fmla="*/ 2147483647 w 1958"/>
              <a:gd name="T81" fmla="*/ 2147483647 h 2330"/>
              <a:gd name="T82" fmla="*/ 2147483647 w 1958"/>
              <a:gd name="T83" fmla="*/ 2147483647 h 2330"/>
              <a:gd name="T84" fmla="*/ 2147483647 w 1958"/>
              <a:gd name="T85" fmla="*/ 2147483647 h 2330"/>
              <a:gd name="T86" fmla="*/ 2147483647 w 1958"/>
              <a:gd name="T87" fmla="*/ 2147483647 h 2330"/>
              <a:gd name="T88" fmla="*/ 2147483647 w 1958"/>
              <a:gd name="T89" fmla="*/ 2147483647 h 2330"/>
              <a:gd name="T90" fmla="*/ 2147483647 w 1958"/>
              <a:gd name="T91" fmla="*/ 2147483647 h 2330"/>
              <a:gd name="T92" fmla="*/ 2147483647 w 1958"/>
              <a:gd name="T93" fmla="*/ 2147483647 h 2330"/>
              <a:gd name="T94" fmla="*/ 2147483647 w 1958"/>
              <a:gd name="T95" fmla="*/ 2147483647 h 2330"/>
              <a:gd name="T96" fmla="*/ 2147483647 w 1958"/>
              <a:gd name="T97" fmla="*/ 2147483647 h 2330"/>
              <a:gd name="T98" fmla="*/ 2147483647 w 1958"/>
              <a:gd name="T99" fmla="*/ 2147483647 h 2330"/>
              <a:gd name="T100" fmla="*/ 2147483647 w 1958"/>
              <a:gd name="T101" fmla="*/ 2147483647 h 2330"/>
              <a:gd name="T102" fmla="*/ 2147483647 w 1958"/>
              <a:gd name="T103" fmla="*/ 2147483647 h 2330"/>
              <a:gd name="T104" fmla="*/ 2147483647 w 1958"/>
              <a:gd name="T105" fmla="*/ 2147483647 h 2330"/>
              <a:gd name="T106" fmla="*/ 2147483647 w 1958"/>
              <a:gd name="T107" fmla="*/ 2147483647 h 2330"/>
              <a:gd name="T108" fmla="*/ 2147483647 w 1958"/>
              <a:gd name="T109" fmla="*/ 2147483647 h 2330"/>
              <a:gd name="T110" fmla="*/ 2147483647 w 1958"/>
              <a:gd name="T111" fmla="*/ 2147483647 h 2330"/>
              <a:gd name="T112" fmla="*/ 2147483647 w 1958"/>
              <a:gd name="T113" fmla="*/ 2147483647 h 2330"/>
              <a:gd name="T114" fmla="*/ 2147483647 w 1958"/>
              <a:gd name="T115" fmla="*/ 2147483647 h 2330"/>
              <a:gd name="T116" fmla="*/ 2147483647 w 1958"/>
              <a:gd name="T117" fmla="*/ 2147483647 h 2330"/>
              <a:gd name="T118" fmla="*/ 2147483647 w 1958"/>
              <a:gd name="T119" fmla="*/ 2147483647 h 2330"/>
              <a:gd name="T120" fmla="*/ 2147483647 w 1958"/>
              <a:gd name="T121" fmla="*/ 2147483647 h 2330"/>
              <a:gd name="T122" fmla="*/ 2147483647 w 1958"/>
              <a:gd name="T123" fmla="*/ 2147483647 h 23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58"/>
              <a:gd name="T187" fmla="*/ 0 h 2330"/>
              <a:gd name="T188" fmla="*/ 1958 w 1958"/>
              <a:gd name="T189" fmla="*/ 2330 h 23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58" h="2330">
                <a:moveTo>
                  <a:pt x="87" y="355"/>
                </a:moveTo>
                <a:cubicBezTo>
                  <a:pt x="219" y="382"/>
                  <a:pt x="339" y="479"/>
                  <a:pt x="444" y="561"/>
                </a:cubicBezTo>
                <a:cubicBezTo>
                  <a:pt x="581" y="668"/>
                  <a:pt x="727" y="771"/>
                  <a:pt x="842" y="904"/>
                </a:cubicBezTo>
                <a:cubicBezTo>
                  <a:pt x="899" y="971"/>
                  <a:pt x="957" y="1037"/>
                  <a:pt x="1006" y="1110"/>
                </a:cubicBezTo>
                <a:cubicBezTo>
                  <a:pt x="1034" y="1151"/>
                  <a:pt x="1089" y="1233"/>
                  <a:pt x="1089" y="1233"/>
                </a:cubicBezTo>
                <a:cubicBezTo>
                  <a:pt x="1039" y="1357"/>
                  <a:pt x="1020" y="1315"/>
                  <a:pt x="869" y="1302"/>
                </a:cubicBezTo>
                <a:cubicBezTo>
                  <a:pt x="783" y="1273"/>
                  <a:pt x="699" y="1243"/>
                  <a:pt x="622" y="1192"/>
                </a:cubicBezTo>
                <a:cubicBezTo>
                  <a:pt x="589" y="1170"/>
                  <a:pt x="526" y="1123"/>
                  <a:pt x="526" y="1123"/>
                </a:cubicBezTo>
                <a:cubicBezTo>
                  <a:pt x="456" y="947"/>
                  <a:pt x="459" y="793"/>
                  <a:pt x="595" y="657"/>
                </a:cubicBezTo>
                <a:cubicBezTo>
                  <a:pt x="590" y="615"/>
                  <a:pt x="589" y="550"/>
                  <a:pt x="567" y="506"/>
                </a:cubicBezTo>
                <a:cubicBezTo>
                  <a:pt x="539" y="451"/>
                  <a:pt x="536" y="468"/>
                  <a:pt x="485" y="424"/>
                </a:cubicBezTo>
                <a:cubicBezTo>
                  <a:pt x="434" y="380"/>
                  <a:pt x="443" y="368"/>
                  <a:pt x="375" y="328"/>
                </a:cubicBezTo>
                <a:cubicBezTo>
                  <a:pt x="345" y="311"/>
                  <a:pt x="310" y="303"/>
                  <a:pt x="279" y="287"/>
                </a:cubicBezTo>
                <a:cubicBezTo>
                  <a:pt x="255" y="275"/>
                  <a:pt x="233" y="260"/>
                  <a:pt x="211" y="246"/>
                </a:cubicBezTo>
                <a:cubicBezTo>
                  <a:pt x="183" y="228"/>
                  <a:pt x="129" y="191"/>
                  <a:pt x="129" y="191"/>
                </a:cubicBezTo>
                <a:cubicBezTo>
                  <a:pt x="68" y="249"/>
                  <a:pt x="133" y="349"/>
                  <a:pt x="170" y="410"/>
                </a:cubicBezTo>
                <a:cubicBezTo>
                  <a:pt x="268" y="571"/>
                  <a:pt x="412" y="793"/>
                  <a:pt x="540" y="931"/>
                </a:cubicBezTo>
                <a:cubicBezTo>
                  <a:pt x="571" y="964"/>
                  <a:pt x="604" y="995"/>
                  <a:pt x="636" y="1027"/>
                </a:cubicBezTo>
                <a:cubicBezTo>
                  <a:pt x="652" y="1043"/>
                  <a:pt x="658" y="1069"/>
                  <a:pt x="677" y="1082"/>
                </a:cubicBezTo>
                <a:cubicBezTo>
                  <a:pt x="692" y="1093"/>
                  <a:pt x="714" y="1091"/>
                  <a:pt x="732" y="1096"/>
                </a:cubicBezTo>
                <a:cubicBezTo>
                  <a:pt x="767" y="1130"/>
                  <a:pt x="808" y="1157"/>
                  <a:pt x="842" y="1192"/>
                </a:cubicBezTo>
                <a:cubicBezTo>
                  <a:pt x="858" y="1208"/>
                  <a:pt x="868" y="1230"/>
                  <a:pt x="883" y="1247"/>
                </a:cubicBezTo>
                <a:cubicBezTo>
                  <a:pt x="918" y="1285"/>
                  <a:pt x="956" y="1319"/>
                  <a:pt x="993" y="1356"/>
                </a:cubicBezTo>
                <a:cubicBezTo>
                  <a:pt x="1007" y="1370"/>
                  <a:pt x="1034" y="1398"/>
                  <a:pt x="1034" y="1398"/>
                </a:cubicBezTo>
                <a:cubicBezTo>
                  <a:pt x="1025" y="1412"/>
                  <a:pt x="1022" y="1436"/>
                  <a:pt x="1006" y="1439"/>
                </a:cubicBezTo>
                <a:cubicBezTo>
                  <a:pt x="923" y="1453"/>
                  <a:pt x="826" y="1420"/>
                  <a:pt x="759" y="1370"/>
                </a:cubicBezTo>
                <a:cubicBezTo>
                  <a:pt x="717" y="1339"/>
                  <a:pt x="636" y="1274"/>
                  <a:pt x="636" y="1274"/>
                </a:cubicBezTo>
                <a:cubicBezTo>
                  <a:pt x="627" y="1256"/>
                  <a:pt x="620" y="1236"/>
                  <a:pt x="609" y="1219"/>
                </a:cubicBezTo>
                <a:cubicBezTo>
                  <a:pt x="602" y="1208"/>
                  <a:pt x="587" y="1204"/>
                  <a:pt x="581" y="1192"/>
                </a:cubicBezTo>
                <a:cubicBezTo>
                  <a:pt x="568" y="1166"/>
                  <a:pt x="554" y="1110"/>
                  <a:pt x="554" y="1110"/>
                </a:cubicBezTo>
                <a:cubicBezTo>
                  <a:pt x="568" y="881"/>
                  <a:pt x="534" y="870"/>
                  <a:pt x="691" y="753"/>
                </a:cubicBezTo>
                <a:cubicBezTo>
                  <a:pt x="711" y="676"/>
                  <a:pt x="739" y="620"/>
                  <a:pt x="705" y="534"/>
                </a:cubicBezTo>
                <a:cubicBezTo>
                  <a:pt x="700" y="520"/>
                  <a:pt x="677" y="525"/>
                  <a:pt x="663" y="520"/>
                </a:cubicBezTo>
                <a:cubicBezTo>
                  <a:pt x="627" y="529"/>
                  <a:pt x="588" y="532"/>
                  <a:pt x="554" y="547"/>
                </a:cubicBezTo>
                <a:cubicBezTo>
                  <a:pt x="484" y="579"/>
                  <a:pt x="501" y="669"/>
                  <a:pt x="526" y="726"/>
                </a:cubicBezTo>
                <a:cubicBezTo>
                  <a:pt x="557" y="798"/>
                  <a:pt x="624" y="807"/>
                  <a:pt x="677" y="849"/>
                </a:cubicBezTo>
                <a:cubicBezTo>
                  <a:pt x="697" y="865"/>
                  <a:pt x="711" y="888"/>
                  <a:pt x="732" y="904"/>
                </a:cubicBezTo>
                <a:cubicBezTo>
                  <a:pt x="785" y="944"/>
                  <a:pt x="857" y="961"/>
                  <a:pt x="897" y="1014"/>
                </a:cubicBezTo>
                <a:cubicBezTo>
                  <a:pt x="949" y="1083"/>
                  <a:pt x="916" y="1062"/>
                  <a:pt x="993" y="1082"/>
                </a:cubicBezTo>
                <a:cubicBezTo>
                  <a:pt x="1040" y="1114"/>
                  <a:pt x="1057" y="1138"/>
                  <a:pt x="1075" y="1192"/>
                </a:cubicBezTo>
                <a:cubicBezTo>
                  <a:pt x="1044" y="1253"/>
                  <a:pt x="1028" y="1266"/>
                  <a:pt x="965" y="1288"/>
                </a:cubicBezTo>
                <a:cubicBezTo>
                  <a:pt x="942" y="1283"/>
                  <a:pt x="917" y="1285"/>
                  <a:pt x="897" y="1274"/>
                </a:cubicBezTo>
                <a:cubicBezTo>
                  <a:pt x="819" y="1230"/>
                  <a:pt x="796" y="1114"/>
                  <a:pt x="759" y="1041"/>
                </a:cubicBezTo>
                <a:cubicBezTo>
                  <a:pt x="732" y="897"/>
                  <a:pt x="739" y="973"/>
                  <a:pt x="773" y="726"/>
                </a:cubicBezTo>
                <a:cubicBezTo>
                  <a:pt x="781" y="667"/>
                  <a:pt x="791" y="671"/>
                  <a:pt x="814" y="616"/>
                </a:cubicBezTo>
                <a:cubicBezTo>
                  <a:pt x="820" y="603"/>
                  <a:pt x="828" y="561"/>
                  <a:pt x="828" y="575"/>
                </a:cubicBezTo>
                <a:cubicBezTo>
                  <a:pt x="828" y="594"/>
                  <a:pt x="819" y="612"/>
                  <a:pt x="814" y="630"/>
                </a:cubicBezTo>
                <a:cubicBezTo>
                  <a:pt x="872" y="829"/>
                  <a:pt x="1028" y="979"/>
                  <a:pt x="1157" y="1137"/>
                </a:cubicBezTo>
                <a:cubicBezTo>
                  <a:pt x="1276" y="1282"/>
                  <a:pt x="1188" y="1160"/>
                  <a:pt x="1322" y="1370"/>
                </a:cubicBezTo>
                <a:cubicBezTo>
                  <a:pt x="1331" y="1384"/>
                  <a:pt x="1349" y="1411"/>
                  <a:pt x="1349" y="1411"/>
                </a:cubicBezTo>
                <a:cubicBezTo>
                  <a:pt x="1344" y="1434"/>
                  <a:pt x="1358" y="1474"/>
                  <a:pt x="1335" y="1480"/>
                </a:cubicBezTo>
                <a:cubicBezTo>
                  <a:pt x="1284" y="1494"/>
                  <a:pt x="1106" y="1421"/>
                  <a:pt x="1047" y="1398"/>
                </a:cubicBezTo>
                <a:cubicBezTo>
                  <a:pt x="992" y="1354"/>
                  <a:pt x="959" y="1309"/>
                  <a:pt x="910" y="1260"/>
                </a:cubicBezTo>
                <a:cubicBezTo>
                  <a:pt x="872" y="1142"/>
                  <a:pt x="885" y="1199"/>
                  <a:pt x="924" y="959"/>
                </a:cubicBezTo>
                <a:cubicBezTo>
                  <a:pt x="928" y="935"/>
                  <a:pt x="937" y="910"/>
                  <a:pt x="951" y="890"/>
                </a:cubicBezTo>
                <a:cubicBezTo>
                  <a:pt x="970" y="864"/>
                  <a:pt x="1020" y="822"/>
                  <a:pt x="1020" y="822"/>
                </a:cubicBezTo>
                <a:cubicBezTo>
                  <a:pt x="1010" y="765"/>
                  <a:pt x="1016" y="632"/>
                  <a:pt x="883" y="767"/>
                </a:cubicBezTo>
                <a:cubicBezTo>
                  <a:pt x="838" y="812"/>
                  <a:pt x="949" y="924"/>
                  <a:pt x="965" y="945"/>
                </a:cubicBezTo>
                <a:cubicBezTo>
                  <a:pt x="1098" y="1121"/>
                  <a:pt x="851" y="850"/>
                  <a:pt x="1047" y="1068"/>
                </a:cubicBezTo>
                <a:cubicBezTo>
                  <a:pt x="1093" y="1119"/>
                  <a:pt x="1137" y="1171"/>
                  <a:pt x="1185" y="1219"/>
                </a:cubicBezTo>
                <a:cubicBezTo>
                  <a:pt x="1210" y="1244"/>
                  <a:pt x="1243" y="1262"/>
                  <a:pt x="1267" y="1288"/>
                </a:cubicBezTo>
                <a:cubicBezTo>
                  <a:pt x="1439" y="1478"/>
                  <a:pt x="1239" y="1307"/>
                  <a:pt x="1404" y="1439"/>
                </a:cubicBezTo>
                <a:cubicBezTo>
                  <a:pt x="1418" y="1462"/>
                  <a:pt x="1429" y="1486"/>
                  <a:pt x="1445" y="1507"/>
                </a:cubicBezTo>
                <a:cubicBezTo>
                  <a:pt x="1461" y="1527"/>
                  <a:pt x="1494" y="1537"/>
                  <a:pt x="1500" y="1562"/>
                </a:cubicBezTo>
                <a:cubicBezTo>
                  <a:pt x="1505" y="1586"/>
                  <a:pt x="1482" y="1608"/>
                  <a:pt x="1473" y="1631"/>
                </a:cubicBezTo>
                <a:cubicBezTo>
                  <a:pt x="1260" y="1619"/>
                  <a:pt x="1236" y="1666"/>
                  <a:pt x="1130" y="1535"/>
                </a:cubicBezTo>
                <a:cubicBezTo>
                  <a:pt x="1085" y="1358"/>
                  <a:pt x="1113" y="1191"/>
                  <a:pt x="1143" y="1014"/>
                </a:cubicBezTo>
                <a:cubicBezTo>
                  <a:pt x="1155" y="944"/>
                  <a:pt x="1159" y="893"/>
                  <a:pt x="1198" y="835"/>
                </a:cubicBezTo>
                <a:cubicBezTo>
                  <a:pt x="1208" y="774"/>
                  <a:pt x="1229" y="704"/>
                  <a:pt x="1198" y="643"/>
                </a:cubicBezTo>
                <a:cubicBezTo>
                  <a:pt x="1189" y="625"/>
                  <a:pt x="1161" y="625"/>
                  <a:pt x="1143" y="616"/>
                </a:cubicBezTo>
                <a:cubicBezTo>
                  <a:pt x="1102" y="621"/>
                  <a:pt x="1041" y="594"/>
                  <a:pt x="1020" y="630"/>
                </a:cubicBezTo>
                <a:cubicBezTo>
                  <a:pt x="986" y="689"/>
                  <a:pt x="1040" y="773"/>
                  <a:pt x="1075" y="822"/>
                </a:cubicBezTo>
                <a:cubicBezTo>
                  <a:pt x="1181" y="969"/>
                  <a:pt x="1289" y="1118"/>
                  <a:pt x="1418" y="1247"/>
                </a:cubicBezTo>
                <a:cubicBezTo>
                  <a:pt x="1427" y="1270"/>
                  <a:pt x="1435" y="1293"/>
                  <a:pt x="1445" y="1315"/>
                </a:cubicBezTo>
                <a:cubicBezTo>
                  <a:pt x="1453" y="1334"/>
                  <a:pt x="1471" y="1350"/>
                  <a:pt x="1473" y="1370"/>
                </a:cubicBezTo>
                <a:cubicBezTo>
                  <a:pt x="1476" y="1393"/>
                  <a:pt x="1464" y="1416"/>
                  <a:pt x="1459" y="1439"/>
                </a:cubicBezTo>
                <a:cubicBezTo>
                  <a:pt x="1409" y="1430"/>
                  <a:pt x="1294" y="1431"/>
                  <a:pt x="1253" y="1370"/>
                </a:cubicBezTo>
                <a:cubicBezTo>
                  <a:pt x="1237" y="1346"/>
                  <a:pt x="1226" y="1288"/>
                  <a:pt x="1226" y="1288"/>
                </a:cubicBezTo>
                <a:cubicBezTo>
                  <a:pt x="1227" y="1270"/>
                  <a:pt x="1226" y="1050"/>
                  <a:pt x="1253" y="972"/>
                </a:cubicBezTo>
                <a:cubicBezTo>
                  <a:pt x="1273" y="912"/>
                  <a:pt x="1321" y="865"/>
                  <a:pt x="1349" y="808"/>
                </a:cubicBezTo>
                <a:cubicBezTo>
                  <a:pt x="1340" y="799"/>
                  <a:pt x="1322" y="793"/>
                  <a:pt x="1322" y="780"/>
                </a:cubicBezTo>
                <a:cubicBezTo>
                  <a:pt x="1322" y="751"/>
                  <a:pt x="1349" y="698"/>
                  <a:pt x="1349" y="698"/>
                </a:cubicBezTo>
                <a:cubicBezTo>
                  <a:pt x="1344" y="643"/>
                  <a:pt x="1350" y="587"/>
                  <a:pt x="1335" y="534"/>
                </a:cubicBezTo>
                <a:cubicBezTo>
                  <a:pt x="1314" y="456"/>
                  <a:pt x="1260" y="445"/>
                  <a:pt x="1212" y="396"/>
                </a:cubicBezTo>
                <a:cubicBezTo>
                  <a:pt x="1228" y="445"/>
                  <a:pt x="1235" y="498"/>
                  <a:pt x="1253" y="547"/>
                </a:cubicBezTo>
                <a:cubicBezTo>
                  <a:pt x="1259" y="563"/>
                  <a:pt x="1273" y="573"/>
                  <a:pt x="1281" y="588"/>
                </a:cubicBezTo>
                <a:cubicBezTo>
                  <a:pt x="1331" y="679"/>
                  <a:pt x="1382" y="772"/>
                  <a:pt x="1431" y="863"/>
                </a:cubicBezTo>
                <a:cubicBezTo>
                  <a:pt x="1448" y="894"/>
                  <a:pt x="1456" y="929"/>
                  <a:pt x="1473" y="959"/>
                </a:cubicBezTo>
                <a:cubicBezTo>
                  <a:pt x="1502" y="1011"/>
                  <a:pt x="1537" y="1060"/>
                  <a:pt x="1569" y="1110"/>
                </a:cubicBezTo>
                <a:cubicBezTo>
                  <a:pt x="1582" y="1131"/>
                  <a:pt x="1584" y="1157"/>
                  <a:pt x="1596" y="1178"/>
                </a:cubicBezTo>
                <a:cubicBezTo>
                  <a:pt x="1607" y="1198"/>
                  <a:pt x="1623" y="1215"/>
                  <a:pt x="1637" y="1233"/>
                </a:cubicBezTo>
                <a:cubicBezTo>
                  <a:pt x="1642" y="1251"/>
                  <a:pt x="1673" y="1319"/>
                  <a:pt x="1623" y="1329"/>
                </a:cubicBezTo>
                <a:cubicBezTo>
                  <a:pt x="1607" y="1332"/>
                  <a:pt x="1596" y="1311"/>
                  <a:pt x="1582" y="1302"/>
                </a:cubicBezTo>
                <a:cubicBezTo>
                  <a:pt x="1561" y="1269"/>
                  <a:pt x="1515" y="1245"/>
                  <a:pt x="1514" y="1206"/>
                </a:cubicBezTo>
                <a:cubicBezTo>
                  <a:pt x="1507" y="978"/>
                  <a:pt x="1506" y="807"/>
                  <a:pt x="1623" y="630"/>
                </a:cubicBezTo>
                <a:cubicBezTo>
                  <a:pt x="1619" y="616"/>
                  <a:pt x="1624" y="584"/>
                  <a:pt x="1610" y="588"/>
                </a:cubicBezTo>
                <a:cubicBezTo>
                  <a:pt x="1590" y="594"/>
                  <a:pt x="1582" y="622"/>
                  <a:pt x="1582" y="643"/>
                </a:cubicBezTo>
                <a:cubicBezTo>
                  <a:pt x="1582" y="660"/>
                  <a:pt x="1601" y="616"/>
                  <a:pt x="1610" y="602"/>
                </a:cubicBezTo>
                <a:cubicBezTo>
                  <a:pt x="1612" y="595"/>
                  <a:pt x="1626" y="529"/>
                  <a:pt x="1651" y="534"/>
                </a:cubicBezTo>
                <a:cubicBezTo>
                  <a:pt x="1670" y="538"/>
                  <a:pt x="1678" y="561"/>
                  <a:pt x="1692" y="575"/>
                </a:cubicBezTo>
                <a:cubicBezTo>
                  <a:pt x="1712" y="654"/>
                  <a:pt x="1741" y="729"/>
                  <a:pt x="1761" y="808"/>
                </a:cubicBezTo>
                <a:cubicBezTo>
                  <a:pt x="1756" y="854"/>
                  <a:pt x="1758" y="900"/>
                  <a:pt x="1747" y="945"/>
                </a:cubicBezTo>
                <a:cubicBezTo>
                  <a:pt x="1733" y="1004"/>
                  <a:pt x="1655" y="1005"/>
                  <a:pt x="1610" y="1014"/>
                </a:cubicBezTo>
                <a:cubicBezTo>
                  <a:pt x="1436" y="1000"/>
                  <a:pt x="1388" y="1034"/>
                  <a:pt x="1335" y="876"/>
                </a:cubicBezTo>
                <a:cubicBezTo>
                  <a:pt x="1307" y="643"/>
                  <a:pt x="1347" y="410"/>
                  <a:pt x="1322" y="177"/>
                </a:cubicBezTo>
                <a:cubicBezTo>
                  <a:pt x="1281" y="182"/>
                  <a:pt x="1237" y="176"/>
                  <a:pt x="1198" y="191"/>
                </a:cubicBezTo>
                <a:cubicBezTo>
                  <a:pt x="1185" y="196"/>
                  <a:pt x="1185" y="218"/>
                  <a:pt x="1185" y="232"/>
                </a:cubicBezTo>
                <a:cubicBezTo>
                  <a:pt x="1185" y="264"/>
                  <a:pt x="1191" y="296"/>
                  <a:pt x="1198" y="328"/>
                </a:cubicBezTo>
                <a:cubicBezTo>
                  <a:pt x="1280" y="702"/>
                  <a:pt x="1212" y="323"/>
                  <a:pt x="1253" y="561"/>
                </a:cubicBezTo>
                <a:cubicBezTo>
                  <a:pt x="1240" y="673"/>
                  <a:pt x="1277" y="716"/>
                  <a:pt x="1157" y="671"/>
                </a:cubicBezTo>
                <a:cubicBezTo>
                  <a:pt x="1147" y="667"/>
                  <a:pt x="1045" y="574"/>
                  <a:pt x="1034" y="561"/>
                </a:cubicBezTo>
                <a:cubicBezTo>
                  <a:pt x="1005" y="526"/>
                  <a:pt x="951" y="451"/>
                  <a:pt x="951" y="451"/>
                </a:cubicBezTo>
                <a:cubicBezTo>
                  <a:pt x="935" y="383"/>
                  <a:pt x="905" y="332"/>
                  <a:pt x="938" y="259"/>
                </a:cubicBezTo>
                <a:cubicBezTo>
                  <a:pt x="945" y="244"/>
                  <a:pt x="979" y="248"/>
                  <a:pt x="979" y="232"/>
                </a:cubicBezTo>
                <a:cubicBezTo>
                  <a:pt x="979" y="218"/>
                  <a:pt x="952" y="241"/>
                  <a:pt x="938" y="246"/>
                </a:cubicBezTo>
                <a:cubicBezTo>
                  <a:pt x="894" y="290"/>
                  <a:pt x="858" y="339"/>
                  <a:pt x="814" y="383"/>
                </a:cubicBezTo>
                <a:cubicBezTo>
                  <a:pt x="800" y="428"/>
                  <a:pt x="774" y="447"/>
                  <a:pt x="759" y="492"/>
                </a:cubicBezTo>
                <a:cubicBezTo>
                  <a:pt x="719" y="462"/>
                  <a:pt x="681" y="437"/>
                  <a:pt x="650" y="396"/>
                </a:cubicBezTo>
                <a:cubicBezTo>
                  <a:pt x="638" y="380"/>
                  <a:pt x="632" y="360"/>
                  <a:pt x="622" y="342"/>
                </a:cubicBezTo>
                <a:cubicBezTo>
                  <a:pt x="614" y="328"/>
                  <a:pt x="605" y="313"/>
                  <a:pt x="595" y="300"/>
                </a:cubicBezTo>
                <a:cubicBezTo>
                  <a:pt x="511" y="195"/>
                  <a:pt x="629" y="368"/>
                  <a:pt x="540" y="232"/>
                </a:cubicBezTo>
                <a:cubicBezTo>
                  <a:pt x="557" y="96"/>
                  <a:pt x="538" y="107"/>
                  <a:pt x="663" y="81"/>
                </a:cubicBezTo>
                <a:cubicBezTo>
                  <a:pt x="769" y="116"/>
                  <a:pt x="770" y="225"/>
                  <a:pt x="828" y="300"/>
                </a:cubicBezTo>
                <a:cubicBezTo>
                  <a:pt x="848" y="326"/>
                  <a:pt x="897" y="369"/>
                  <a:pt x="897" y="369"/>
                </a:cubicBezTo>
                <a:cubicBezTo>
                  <a:pt x="912" y="400"/>
                  <a:pt x="928" y="438"/>
                  <a:pt x="951" y="465"/>
                </a:cubicBezTo>
                <a:cubicBezTo>
                  <a:pt x="968" y="485"/>
                  <a:pt x="988" y="502"/>
                  <a:pt x="1006" y="520"/>
                </a:cubicBezTo>
                <a:cubicBezTo>
                  <a:pt x="1015" y="529"/>
                  <a:pt x="1034" y="547"/>
                  <a:pt x="1034" y="547"/>
                </a:cubicBezTo>
                <a:cubicBezTo>
                  <a:pt x="1146" y="512"/>
                  <a:pt x="1095" y="542"/>
                  <a:pt x="1061" y="300"/>
                </a:cubicBezTo>
                <a:cubicBezTo>
                  <a:pt x="1058" y="280"/>
                  <a:pt x="1042" y="265"/>
                  <a:pt x="1034" y="246"/>
                </a:cubicBezTo>
                <a:cubicBezTo>
                  <a:pt x="997" y="158"/>
                  <a:pt x="967" y="60"/>
                  <a:pt x="869" y="26"/>
                </a:cubicBezTo>
                <a:cubicBezTo>
                  <a:pt x="798" y="38"/>
                  <a:pt x="789" y="32"/>
                  <a:pt x="732" y="67"/>
                </a:cubicBezTo>
                <a:cubicBezTo>
                  <a:pt x="686" y="96"/>
                  <a:pt x="656" y="136"/>
                  <a:pt x="609" y="163"/>
                </a:cubicBezTo>
                <a:cubicBezTo>
                  <a:pt x="548" y="198"/>
                  <a:pt x="546" y="193"/>
                  <a:pt x="471" y="218"/>
                </a:cubicBezTo>
                <a:cubicBezTo>
                  <a:pt x="457" y="223"/>
                  <a:pt x="430" y="232"/>
                  <a:pt x="430" y="232"/>
                </a:cubicBezTo>
                <a:cubicBezTo>
                  <a:pt x="421" y="223"/>
                  <a:pt x="410" y="215"/>
                  <a:pt x="403" y="204"/>
                </a:cubicBezTo>
                <a:cubicBezTo>
                  <a:pt x="392" y="187"/>
                  <a:pt x="388" y="166"/>
                  <a:pt x="375" y="150"/>
                </a:cubicBezTo>
                <a:cubicBezTo>
                  <a:pt x="319" y="80"/>
                  <a:pt x="310" y="78"/>
                  <a:pt x="252" y="40"/>
                </a:cubicBezTo>
                <a:cubicBezTo>
                  <a:pt x="339" y="10"/>
                  <a:pt x="443" y="0"/>
                  <a:pt x="513" y="67"/>
                </a:cubicBezTo>
                <a:cubicBezTo>
                  <a:pt x="517" y="90"/>
                  <a:pt x="517" y="114"/>
                  <a:pt x="526" y="136"/>
                </a:cubicBezTo>
                <a:cubicBezTo>
                  <a:pt x="531" y="148"/>
                  <a:pt x="553" y="150"/>
                  <a:pt x="554" y="163"/>
                </a:cubicBezTo>
                <a:cubicBezTo>
                  <a:pt x="558" y="204"/>
                  <a:pt x="545" y="246"/>
                  <a:pt x="540" y="287"/>
                </a:cubicBezTo>
                <a:cubicBezTo>
                  <a:pt x="421" y="278"/>
                  <a:pt x="354" y="278"/>
                  <a:pt x="252" y="246"/>
                </a:cubicBezTo>
                <a:cubicBezTo>
                  <a:pt x="238" y="237"/>
                  <a:pt x="218" y="233"/>
                  <a:pt x="211" y="218"/>
                </a:cubicBezTo>
                <a:cubicBezTo>
                  <a:pt x="189" y="174"/>
                  <a:pt x="191" y="93"/>
                  <a:pt x="225" y="54"/>
                </a:cubicBezTo>
                <a:cubicBezTo>
                  <a:pt x="237" y="40"/>
                  <a:pt x="261" y="43"/>
                  <a:pt x="279" y="40"/>
                </a:cubicBezTo>
                <a:cubicBezTo>
                  <a:pt x="315" y="34"/>
                  <a:pt x="352" y="31"/>
                  <a:pt x="389" y="26"/>
                </a:cubicBezTo>
                <a:cubicBezTo>
                  <a:pt x="462" y="31"/>
                  <a:pt x="536" y="29"/>
                  <a:pt x="609" y="40"/>
                </a:cubicBezTo>
                <a:cubicBezTo>
                  <a:pt x="637" y="44"/>
                  <a:pt x="717" y="135"/>
                  <a:pt x="718" y="136"/>
                </a:cubicBezTo>
                <a:cubicBezTo>
                  <a:pt x="774" y="211"/>
                  <a:pt x="817" y="337"/>
                  <a:pt x="910" y="369"/>
                </a:cubicBezTo>
                <a:cubicBezTo>
                  <a:pt x="975" y="304"/>
                  <a:pt x="940" y="322"/>
                  <a:pt x="1006" y="300"/>
                </a:cubicBezTo>
                <a:cubicBezTo>
                  <a:pt x="1029" y="305"/>
                  <a:pt x="1054" y="304"/>
                  <a:pt x="1075" y="314"/>
                </a:cubicBezTo>
                <a:cubicBezTo>
                  <a:pt x="1107" y="330"/>
                  <a:pt x="1128" y="363"/>
                  <a:pt x="1157" y="383"/>
                </a:cubicBezTo>
                <a:cubicBezTo>
                  <a:pt x="1187" y="472"/>
                  <a:pt x="1262" y="533"/>
                  <a:pt x="1335" y="588"/>
                </a:cubicBezTo>
                <a:cubicBezTo>
                  <a:pt x="1344" y="606"/>
                  <a:pt x="1351" y="627"/>
                  <a:pt x="1363" y="643"/>
                </a:cubicBezTo>
                <a:cubicBezTo>
                  <a:pt x="1379" y="664"/>
                  <a:pt x="1418" y="698"/>
                  <a:pt x="1418" y="698"/>
                </a:cubicBezTo>
                <a:cubicBezTo>
                  <a:pt x="1466" y="845"/>
                  <a:pt x="1428" y="774"/>
                  <a:pt x="1459" y="712"/>
                </a:cubicBezTo>
                <a:cubicBezTo>
                  <a:pt x="1485" y="661"/>
                  <a:pt x="1520" y="667"/>
                  <a:pt x="1569" y="657"/>
                </a:cubicBezTo>
                <a:cubicBezTo>
                  <a:pt x="1602" y="690"/>
                  <a:pt x="1627" y="711"/>
                  <a:pt x="1651" y="753"/>
                </a:cubicBezTo>
                <a:cubicBezTo>
                  <a:pt x="1679" y="801"/>
                  <a:pt x="1688" y="856"/>
                  <a:pt x="1719" y="904"/>
                </a:cubicBezTo>
                <a:cubicBezTo>
                  <a:pt x="1708" y="859"/>
                  <a:pt x="1690" y="813"/>
                  <a:pt x="1719" y="767"/>
                </a:cubicBezTo>
                <a:cubicBezTo>
                  <a:pt x="1729" y="751"/>
                  <a:pt x="1795" y="732"/>
                  <a:pt x="1815" y="726"/>
                </a:cubicBezTo>
                <a:cubicBezTo>
                  <a:pt x="1882" y="747"/>
                  <a:pt x="1881" y="773"/>
                  <a:pt x="1911" y="835"/>
                </a:cubicBezTo>
                <a:cubicBezTo>
                  <a:pt x="1923" y="908"/>
                  <a:pt x="1958" y="995"/>
                  <a:pt x="1925" y="1068"/>
                </a:cubicBezTo>
                <a:cubicBezTo>
                  <a:pt x="1911" y="1099"/>
                  <a:pt x="1858" y="1131"/>
                  <a:pt x="1829" y="1151"/>
                </a:cubicBezTo>
                <a:cubicBezTo>
                  <a:pt x="1813" y="1175"/>
                  <a:pt x="1789" y="1194"/>
                  <a:pt x="1774" y="1219"/>
                </a:cubicBezTo>
                <a:cubicBezTo>
                  <a:pt x="1768" y="1230"/>
                  <a:pt x="1748" y="1310"/>
                  <a:pt x="1747" y="1315"/>
                </a:cubicBezTo>
                <a:cubicBezTo>
                  <a:pt x="1742" y="1365"/>
                  <a:pt x="1769" y="1430"/>
                  <a:pt x="1733" y="1466"/>
                </a:cubicBezTo>
                <a:cubicBezTo>
                  <a:pt x="1710" y="1489"/>
                  <a:pt x="1696" y="1411"/>
                  <a:pt x="1678" y="1384"/>
                </a:cubicBezTo>
                <a:cubicBezTo>
                  <a:pt x="1648" y="1339"/>
                  <a:pt x="1626" y="1292"/>
                  <a:pt x="1596" y="1247"/>
                </a:cubicBezTo>
                <a:cubicBezTo>
                  <a:pt x="1604" y="1129"/>
                  <a:pt x="1564" y="1025"/>
                  <a:pt x="1678" y="986"/>
                </a:cubicBezTo>
                <a:cubicBezTo>
                  <a:pt x="1768" y="1048"/>
                  <a:pt x="1776" y="1160"/>
                  <a:pt x="1802" y="1260"/>
                </a:cubicBezTo>
                <a:cubicBezTo>
                  <a:pt x="1782" y="1377"/>
                  <a:pt x="1813" y="1317"/>
                  <a:pt x="1747" y="1370"/>
                </a:cubicBezTo>
                <a:cubicBezTo>
                  <a:pt x="1737" y="1378"/>
                  <a:pt x="1731" y="1392"/>
                  <a:pt x="1719" y="1398"/>
                </a:cubicBezTo>
                <a:cubicBezTo>
                  <a:pt x="1693" y="1411"/>
                  <a:pt x="1637" y="1425"/>
                  <a:pt x="1637" y="1425"/>
                </a:cubicBezTo>
                <a:cubicBezTo>
                  <a:pt x="1595" y="1549"/>
                  <a:pt x="1617" y="1575"/>
                  <a:pt x="1637" y="1740"/>
                </a:cubicBezTo>
                <a:cubicBezTo>
                  <a:pt x="1628" y="1749"/>
                  <a:pt x="1623" y="1766"/>
                  <a:pt x="1610" y="1768"/>
                </a:cubicBezTo>
                <a:cubicBezTo>
                  <a:pt x="1563" y="1775"/>
                  <a:pt x="1525" y="1743"/>
                  <a:pt x="1486" y="1727"/>
                </a:cubicBezTo>
                <a:cubicBezTo>
                  <a:pt x="1366" y="1679"/>
                  <a:pt x="1441" y="1723"/>
                  <a:pt x="1363" y="1672"/>
                </a:cubicBezTo>
                <a:cubicBezTo>
                  <a:pt x="1354" y="1658"/>
                  <a:pt x="1337" y="1647"/>
                  <a:pt x="1335" y="1631"/>
                </a:cubicBezTo>
                <a:cubicBezTo>
                  <a:pt x="1329" y="1586"/>
                  <a:pt x="1360" y="1500"/>
                  <a:pt x="1390" y="1466"/>
                </a:cubicBezTo>
                <a:cubicBezTo>
                  <a:pt x="1411" y="1442"/>
                  <a:pt x="1459" y="1398"/>
                  <a:pt x="1459" y="1398"/>
                </a:cubicBezTo>
                <a:cubicBezTo>
                  <a:pt x="1464" y="1384"/>
                  <a:pt x="1482" y="1368"/>
                  <a:pt x="1473" y="1356"/>
                </a:cubicBezTo>
                <a:cubicBezTo>
                  <a:pt x="1441" y="1313"/>
                  <a:pt x="1400" y="1355"/>
                  <a:pt x="1377" y="1370"/>
                </a:cubicBezTo>
                <a:cubicBezTo>
                  <a:pt x="1390" y="1483"/>
                  <a:pt x="1413" y="1582"/>
                  <a:pt x="1459" y="1686"/>
                </a:cubicBezTo>
                <a:cubicBezTo>
                  <a:pt x="1469" y="1708"/>
                  <a:pt x="1474" y="1733"/>
                  <a:pt x="1486" y="1754"/>
                </a:cubicBezTo>
                <a:cubicBezTo>
                  <a:pt x="1502" y="1783"/>
                  <a:pt x="1541" y="1836"/>
                  <a:pt x="1541" y="1836"/>
                </a:cubicBezTo>
                <a:cubicBezTo>
                  <a:pt x="1527" y="1845"/>
                  <a:pt x="1516" y="1862"/>
                  <a:pt x="1500" y="1864"/>
                </a:cubicBezTo>
                <a:cubicBezTo>
                  <a:pt x="1391" y="1876"/>
                  <a:pt x="1391" y="1780"/>
                  <a:pt x="1363" y="1699"/>
                </a:cubicBezTo>
                <a:cubicBezTo>
                  <a:pt x="1368" y="1676"/>
                  <a:pt x="1364" y="1650"/>
                  <a:pt x="1377" y="1631"/>
                </a:cubicBezTo>
                <a:cubicBezTo>
                  <a:pt x="1412" y="1578"/>
                  <a:pt x="1462" y="1661"/>
                  <a:pt x="1473" y="1672"/>
                </a:cubicBezTo>
                <a:cubicBezTo>
                  <a:pt x="1492" y="1731"/>
                  <a:pt x="1507" y="1791"/>
                  <a:pt x="1527" y="1850"/>
                </a:cubicBezTo>
                <a:cubicBezTo>
                  <a:pt x="1532" y="1864"/>
                  <a:pt x="1541" y="1891"/>
                  <a:pt x="1541" y="1891"/>
                </a:cubicBezTo>
                <a:cubicBezTo>
                  <a:pt x="1536" y="1928"/>
                  <a:pt x="1551" y="1973"/>
                  <a:pt x="1527" y="2001"/>
                </a:cubicBezTo>
                <a:cubicBezTo>
                  <a:pt x="1472" y="2065"/>
                  <a:pt x="1449" y="1958"/>
                  <a:pt x="1445" y="1946"/>
                </a:cubicBezTo>
                <a:cubicBezTo>
                  <a:pt x="1450" y="1891"/>
                  <a:pt x="1443" y="1834"/>
                  <a:pt x="1459" y="1782"/>
                </a:cubicBezTo>
                <a:cubicBezTo>
                  <a:pt x="1463" y="1768"/>
                  <a:pt x="1488" y="1761"/>
                  <a:pt x="1500" y="1768"/>
                </a:cubicBezTo>
                <a:cubicBezTo>
                  <a:pt x="1515" y="1777"/>
                  <a:pt x="1548" y="1886"/>
                  <a:pt x="1555" y="1905"/>
                </a:cubicBezTo>
                <a:cubicBezTo>
                  <a:pt x="1550" y="1960"/>
                  <a:pt x="1582" y="2033"/>
                  <a:pt x="1541" y="2070"/>
                </a:cubicBezTo>
                <a:cubicBezTo>
                  <a:pt x="1423" y="2178"/>
                  <a:pt x="1381" y="2019"/>
                  <a:pt x="1335" y="1974"/>
                </a:cubicBezTo>
                <a:cubicBezTo>
                  <a:pt x="1311" y="1874"/>
                  <a:pt x="1336" y="1965"/>
                  <a:pt x="1294" y="1850"/>
                </a:cubicBezTo>
                <a:cubicBezTo>
                  <a:pt x="1271" y="1788"/>
                  <a:pt x="1270" y="1744"/>
                  <a:pt x="1226" y="1699"/>
                </a:cubicBezTo>
                <a:cubicBezTo>
                  <a:pt x="1244" y="1756"/>
                  <a:pt x="1267" y="1821"/>
                  <a:pt x="1308" y="1864"/>
                </a:cubicBezTo>
                <a:cubicBezTo>
                  <a:pt x="1356" y="2004"/>
                  <a:pt x="1275" y="1786"/>
                  <a:pt x="1363" y="1946"/>
                </a:cubicBezTo>
                <a:cubicBezTo>
                  <a:pt x="1377" y="1971"/>
                  <a:pt x="1374" y="2004"/>
                  <a:pt x="1390" y="2028"/>
                </a:cubicBezTo>
                <a:cubicBezTo>
                  <a:pt x="1399" y="2042"/>
                  <a:pt x="1409" y="2056"/>
                  <a:pt x="1418" y="2070"/>
                </a:cubicBezTo>
                <a:cubicBezTo>
                  <a:pt x="1413" y="2088"/>
                  <a:pt x="1422" y="2119"/>
                  <a:pt x="1404" y="2124"/>
                </a:cubicBezTo>
                <a:cubicBezTo>
                  <a:pt x="1318" y="2148"/>
                  <a:pt x="1273" y="2021"/>
                  <a:pt x="1239" y="1974"/>
                </a:cubicBezTo>
                <a:cubicBezTo>
                  <a:pt x="1231" y="1963"/>
                  <a:pt x="1219" y="1957"/>
                  <a:pt x="1212" y="1946"/>
                </a:cubicBezTo>
                <a:cubicBezTo>
                  <a:pt x="1191" y="1911"/>
                  <a:pt x="1157" y="1836"/>
                  <a:pt x="1157" y="1836"/>
                </a:cubicBezTo>
                <a:cubicBezTo>
                  <a:pt x="1173" y="1710"/>
                  <a:pt x="1224" y="1531"/>
                  <a:pt x="1075" y="1480"/>
                </a:cubicBezTo>
                <a:cubicBezTo>
                  <a:pt x="1103" y="1579"/>
                  <a:pt x="1126" y="1620"/>
                  <a:pt x="1185" y="1699"/>
                </a:cubicBezTo>
                <a:cubicBezTo>
                  <a:pt x="1278" y="1823"/>
                  <a:pt x="1203" y="1747"/>
                  <a:pt x="1267" y="1809"/>
                </a:cubicBezTo>
                <a:cubicBezTo>
                  <a:pt x="1289" y="1874"/>
                  <a:pt x="1294" y="1905"/>
                  <a:pt x="1281" y="1974"/>
                </a:cubicBezTo>
                <a:cubicBezTo>
                  <a:pt x="1267" y="1969"/>
                  <a:pt x="1249" y="1970"/>
                  <a:pt x="1239" y="1960"/>
                </a:cubicBezTo>
                <a:cubicBezTo>
                  <a:pt x="1225" y="1946"/>
                  <a:pt x="1223" y="1922"/>
                  <a:pt x="1212" y="1905"/>
                </a:cubicBezTo>
                <a:cubicBezTo>
                  <a:pt x="1183" y="1858"/>
                  <a:pt x="1167" y="1846"/>
                  <a:pt x="1130" y="1809"/>
                </a:cubicBezTo>
                <a:cubicBezTo>
                  <a:pt x="1097" y="1680"/>
                  <a:pt x="1143" y="1838"/>
                  <a:pt x="1075" y="1686"/>
                </a:cubicBezTo>
                <a:cubicBezTo>
                  <a:pt x="1067" y="1669"/>
                  <a:pt x="1068" y="1649"/>
                  <a:pt x="1061" y="1631"/>
                </a:cubicBezTo>
                <a:cubicBezTo>
                  <a:pt x="1054" y="1612"/>
                  <a:pt x="1043" y="1594"/>
                  <a:pt x="1034" y="1576"/>
                </a:cubicBezTo>
                <a:cubicBezTo>
                  <a:pt x="1023" y="1513"/>
                  <a:pt x="1024" y="1458"/>
                  <a:pt x="979" y="1411"/>
                </a:cubicBezTo>
                <a:cubicBezTo>
                  <a:pt x="934" y="1589"/>
                  <a:pt x="1110" y="1730"/>
                  <a:pt x="1198" y="1864"/>
                </a:cubicBezTo>
                <a:cubicBezTo>
                  <a:pt x="1194" y="1882"/>
                  <a:pt x="1201" y="1909"/>
                  <a:pt x="1185" y="1919"/>
                </a:cubicBezTo>
                <a:cubicBezTo>
                  <a:pt x="1174" y="1926"/>
                  <a:pt x="1165" y="1901"/>
                  <a:pt x="1157" y="1891"/>
                </a:cubicBezTo>
                <a:cubicBezTo>
                  <a:pt x="1093" y="1814"/>
                  <a:pt x="1144" y="1855"/>
                  <a:pt x="1075" y="1809"/>
                </a:cubicBezTo>
                <a:cubicBezTo>
                  <a:pt x="1048" y="1701"/>
                  <a:pt x="1083" y="1802"/>
                  <a:pt x="1020" y="1713"/>
                </a:cubicBezTo>
                <a:cubicBezTo>
                  <a:pt x="1008" y="1696"/>
                  <a:pt x="1004" y="1675"/>
                  <a:pt x="993" y="1658"/>
                </a:cubicBezTo>
                <a:cubicBezTo>
                  <a:pt x="977" y="1634"/>
                  <a:pt x="954" y="1614"/>
                  <a:pt x="938" y="1590"/>
                </a:cubicBezTo>
                <a:cubicBezTo>
                  <a:pt x="917" y="1559"/>
                  <a:pt x="903" y="1525"/>
                  <a:pt x="883" y="1494"/>
                </a:cubicBezTo>
                <a:cubicBezTo>
                  <a:pt x="878" y="1476"/>
                  <a:pt x="874" y="1457"/>
                  <a:pt x="869" y="1439"/>
                </a:cubicBezTo>
                <a:cubicBezTo>
                  <a:pt x="865" y="1425"/>
                  <a:pt x="855" y="1384"/>
                  <a:pt x="855" y="1398"/>
                </a:cubicBezTo>
                <a:cubicBezTo>
                  <a:pt x="855" y="1464"/>
                  <a:pt x="893" y="1518"/>
                  <a:pt x="938" y="1562"/>
                </a:cubicBezTo>
                <a:cubicBezTo>
                  <a:pt x="970" y="1698"/>
                  <a:pt x="926" y="1557"/>
                  <a:pt x="979" y="1644"/>
                </a:cubicBezTo>
                <a:cubicBezTo>
                  <a:pt x="1020" y="1712"/>
                  <a:pt x="1040" y="1780"/>
                  <a:pt x="1075" y="1850"/>
                </a:cubicBezTo>
                <a:cubicBezTo>
                  <a:pt x="1076" y="1855"/>
                  <a:pt x="1107" y="1971"/>
                  <a:pt x="1075" y="1987"/>
                </a:cubicBezTo>
                <a:cubicBezTo>
                  <a:pt x="1060" y="1994"/>
                  <a:pt x="1048" y="1969"/>
                  <a:pt x="1034" y="1960"/>
                </a:cubicBezTo>
                <a:cubicBezTo>
                  <a:pt x="1004" y="1917"/>
                  <a:pt x="971" y="1886"/>
                  <a:pt x="951" y="1836"/>
                </a:cubicBezTo>
                <a:cubicBezTo>
                  <a:pt x="940" y="1809"/>
                  <a:pt x="924" y="1754"/>
                  <a:pt x="924" y="1754"/>
                </a:cubicBezTo>
                <a:cubicBezTo>
                  <a:pt x="939" y="1709"/>
                  <a:pt x="938" y="1668"/>
                  <a:pt x="1020" y="1727"/>
                </a:cubicBezTo>
                <a:cubicBezTo>
                  <a:pt x="1035" y="1738"/>
                  <a:pt x="1025" y="1766"/>
                  <a:pt x="1034" y="1782"/>
                </a:cubicBezTo>
                <a:cubicBezTo>
                  <a:pt x="1044" y="1799"/>
                  <a:pt x="1063" y="1808"/>
                  <a:pt x="1075" y="1823"/>
                </a:cubicBezTo>
                <a:cubicBezTo>
                  <a:pt x="1108" y="1863"/>
                  <a:pt x="1139" y="1905"/>
                  <a:pt x="1171" y="1946"/>
                </a:cubicBezTo>
                <a:cubicBezTo>
                  <a:pt x="1186" y="1965"/>
                  <a:pt x="1186" y="1993"/>
                  <a:pt x="1198" y="2015"/>
                </a:cubicBezTo>
                <a:cubicBezTo>
                  <a:pt x="1214" y="2044"/>
                  <a:pt x="1235" y="2070"/>
                  <a:pt x="1253" y="2097"/>
                </a:cubicBezTo>
                <a:cubicBezTo>
                  <a:pt x="1261" y="2109"/>
                  <a:pt x="1258" y="2127"/>
                  <a:pt x="1267" y="2138"/>
                </a:cubicBezTo>
                <a:cubicBezTo>
                  <a:pt x="1277" y="2151"/>
                  <a:pt x="1294" y="2157"/>
                  <a:pt x="1308" y="2166"/>
                </a:cubicBezTo>
                <a:cubicBezTo>
                  <a:pt x="1317" y="2201"/>
                  <a:pt x="1347" y="2289"/>
                  <a:pt x="1308" y="2316"/>
                </a:cubicBezTo>
                <a:cubicBezTo>
                  <a:pt x="1288" y="2330"/>
                  <a:pt x="1293" y="2269"/>
                  <a:pt x="1281" y="2248"/>
                </a:cubicBezTo>
                <a:cubicBezTo>
                  <a:pt x="1274" y="2237"/>
                  <a:pt x="1262" y="2229"/>
                  <a:pt x="1253" y="2220"/>
                </a:cubicBezTo>
                <a:cubicBezTo>
                  <a:pt x="1235" y="2146"/>
                  <a:pt x="1196" y="2121"/>
                  <a:pt x="1253" y="2083"/>
                </a:cubicBezTo>
                <a:cubicBezTo>
                  <a:pt x="1270" y="2072"/>
                  <a:pt x="1290" y="2065"/>
                  <a:pt x="1308" y="2056"/>
                </a:cubicBezTo>
                <a:cubicBezTo>
                  <a:pt x="1331" y="2033"/>
                  <a:pt x="1354" y="2010"/>
                  <a:pt x="1377" y="1987"/>
                </a:cubicBezTo>
                <a:cubicBezTo>
                  <a:pt x="1458" y="1906"/>
                  <a:pt x="1346" y="1664"/>
                  <a:pt x="1239" y="1631"/>
                </a:cubicBezTo>
                <a:cubicBezTo>
                  <a:pt x="1279" y="1493"/>
                  <a:pt x="1327" y="1435"/>
                  <a:pt x="1445" y="1356"/>
                </a:cubicBezTo>
                <a:cubicBezTo>
                  <a:pt x="1544" y="1290"/>
                  <a:pt x="1432" y="1332"/>
                  <a:pt x="1527" y="1302"/>
                </a:cubicBezTo>
                <a:cubicBezTo>
                  <a:pt x="1613" y="1216"/>
                  <a:pt x="1593" y="1153"/>
                  <a:pt x="1527" y="1055"/>
                </a:cubicBezTo>
                <a:cubicBezTo>
                  <a:pt x="1468" y="967"/>
                  <a:pt x="1475" y="994"/>
                  <a:pt x="1363" y="904"/>
                </a:cubicBezTo>
                <a:cubicBezTo>
                  <a:pt x="1280" y="837"/>
                  <a:pt x="1198" y="773"/>
                  <a:pt x="1102" y="726"/>
                </a:cubicBezTo>
                <a:cubicBezTo>
                  <a:pt x="1054" y="799"/>
                  <a:pt x="1083" y="841"/>
                  <a:pt x="1102" y="918"/>
                </a:cubicBezTo>
                <a:cubicBezTo>
                  <a:pt x="1130" y="1033"/>
                  <a:pt x="1192" y="1131"/>
                  <a:pt x="1253" y="1233"/>
                </a:cubicBezTo>
                <a:cubicBezTo>
                  <a:pt x="1266" y="1312"/>
                  <a:pt x="1295" y="1373"/>
                  <a:pt x="1308" y="1452"/>
                </a:cubicBezTo>
                <a:cubicBezTo>
                  <a:pt x="1303" y="1493"/>
                  <a:pt x="1311" y="1538"/>
                  <a:pt x="1294" y="1576"/>
                </a:cubicBezTo>
                <a:cubicBezTo>
                  <a:pt x="1267" y="1635"/>
                  <a:pt x="1146" y="1580"/>
                  <a:pt x="1130" y="1576"/>
                </a:cubicBezTo>
                <a:cubicBezTo>
                  <a:pt x="991" y="1505"/>
                  <a:pt x="936" y="1350"/>
                  <a:pt x="842" y="1233"/>
                </a:cubicBezTo>
                <a:cubicBezTo>
                  <a:pt x="822" y="1208"/>
                  <a:pt x="794" y="1189"/>
                  <a:pt x="773" y="1164"/>
                </a:cubicBezTo>
                <a:cubicBezTo>
                  <a:pt x="710" y="1087"/>
                  <a:pt x="666" y="992"/>
                  <a:pt x="622" y="904"/>
                </a:cubicBezTo>
                <a:cubicBezTo>
                  <a:pt x="604" y="792"/>
                  <a:pt x="598" y="674"/>
                  <a:pt x="663" y="575"/>
                </a:cubicBezTo>
                <a:cubicBezTo>
                  <a:pt x="676" y="524"/>
                  <a:pt x="690" y="485"/>
                  <a:pt x="732" y="451"/>
                </a:cubicBezTo>
                <a:cubicBezTo>
                  <a:pt x="745" y="441"/>
                  <a:pt x="789" y="425"/>
                  <a:pt x="773" y="424"/>
                </a:cubicBezTo>
                <a:cubicBezTo>
                  <a:pt x="677" y="419"/>
                  <a:pt x="581" y="433"/>
                  <a:pt x="485" y="438"/>
                </a:cubicBezTo>
                <a:cubicBezTo>
                  <a:pt x="395" y="455"/>
                  <a:pt x="389" y="451"/>
                  <a:pt x="348" y="534"/>
                </a:cubicBezTo>
                <a:cubicBezTo>
                  <a:pt x="370" y="661"/>
                  <a:pt x="419" y="709"/>
                  <a:pt x="485" y="808"/>
                </a:cubicBezTo>
                <a:cubicBezTo>
                  <a:pt x="496" y="825"/>
                  <a:pt x="500" y="847"/>
                  <a:pt x="513" y="863"/>
                </a:cubicBezTo>
                <a:cubicBezTo>
                  <a:pt x="540" y="895"/>
                  <a:pt x="576" y="918"/>
                  <a:pt x="609" y="945"/>
                </a:cubicBezTo>
                <a:cubicBezTo>
                  <a:pt x="622" y="955"/>
                  <a:pt x="637" y="962"/>
                  <a:pt x="650" y="972"/>
                </a:cubicBezTo>
                <a:cubicBezTo>
                  <a:pt x="660" y="980"/>
                  <a:pt x="690" y="997"/>
                  <a:pt x="677" y="1000"/>
                </a:cubicBezTo>
                <a:cubicBezTo>
                  <a:pt x="650" y="1007"/>
                  <a:pt x="622" y="991"/>
                  <a:pt x="595" y="986"/>
                </a:cubicBezTo>
                <a:cubicBezTo>
                  <a:pt x="507" y="920"/>
                  <a:pt x="408" y="877"/>
                  <a:pt x="307" y="835"/>
                </a:cubicBezTo>
                <a:cubicBezTo>
                  <a:pt x="256" y="786"/>
                  <a:pt x="281" y="826"/>
                  <a:pt x="321" y="794"/>
                </a:cubicBezTo>
                <a:cubicBezTo>
                  <a:pt x="334" y="784"/>
                  <a:pt x="339" y="767"/>
                  <a:pt x="348" y="753"/>
                </a:cubicBezTo>
                <a:cubicBezTo>
                  <a:pt x="363" y="681"/>
                  <a:pt x="355" y="605"/>
                  <a:pt x="375" y="534"/>
                </a:cubicBezTo>
                <a:cubicBezTo>
                  <a:pt x="380" y="516"/>
                  <a:pt x="382" y="571"/>
                  <a:pt x="389" y="588"/>
                </a:cubicBezTo>
                <a:cubicBezTo>
                  <a:pt x="396" y="603"/>
                  <a:pt x="408" y="616"/>
                  <a:pt x="417" y="630"/>
                </a:cubicBezTo>
                <a:cubicBezTo>
                  <a:pt x="434" y="699"/>
                  <a:pt x="454" y="759"/>
                  <a:pt x="417" y="835"/>
                </a:cubicBezTo>
                <a:cubicBezTo>
                  <a:pt x="414" y="841"/>
                  <a:pt x="329" y="811"/>
                  <a:pt x="321" y="808"/>
                </a:cubicBezTo>
                <a:cubicBezTo>
                  <a:pt x="283" y="753"/>
                  <a:pt x="239" y="693"/>
                  <a:pt x="183" y="657"/>
                </a:cubicBezTo>
                <a:cubicBezTo>
                  <a:pt x="169" y="639"/>
                  <a:pt x="152" y="623"/>
                  <a:pt x="142" y="602"/>
                </a:cubicBezTo>
                <a:cubicBezTo>
                  <a:pt x="101" y="519"/>
                  <a:pt x="178" y="518"/>
                  <a:pt x="238" y="506"/>
                </a:cubicBezTo>
                <a:cubicBezTo>
                  <a:pt x="258" y="448"/>
                  <a:pt x="266" y="360"/>
                  <a:pt x="197" y="328"/>
                </a:cubicBezTo>
                <a:cubicBezTo>
                  <a:pt x="163" y="312"/>
                  <a:pt x="87" y="300"/>
                  <a:pt x="87" y="300"/>
                </a:cubicBezTo>
                <a:cubicBezTo>
                  <a:pt x="0" y="390"/>
                  <a:pt x="52" y="532"/>
                  <a:pt x="87" y="643"/>
                </a:cubicBezTo>
                <a:cubicBezTo>
                  <a:pt x="92" y="707"/>
                  <a:pt x="101" y="771"/>
                  <a:pt x="101" y="835"/>
                </a:cubicBezTo>
                <a:cubicBezTo>
                  <a:pt x="101" y="867"/>
                  <a:pt x="106" y="905"/>
                  <a:pt x="87" y="931"/>
                </a:cubicBezTo>
                <a:cubicBezTo>
                  <a:pt x="77" y="944"/>
                  <a:pt x="68" y="904"/>
                  <a:pt x="60" y="890"/>
                </a:cubicBezTo>
                <a:cubicBezTo>
                  <a:pt x="50" y="872"/>
                  <a:pt x="42" y="853"/>
                  <a:pt x="33" y="835"/>
                </a:cubicBezTo>
                <a:cubicBezTo>
                  <a:pt x="17" y="742"/>
                  <a:pt x="6" y="723"/>
                  <a:pt x="33" y="616"/>
                </a:cubicBezTo>
                <a:cubicBezTo>
                  <a:pt x="36" y="603"/>
                  <a:pt x="52" y="598"/>
                  <a:pt x="60" y="588"/>
                </a:cubicBezTo>
                <a:cubicBezTo>
                  <a:pt x="80" y="562"/>
                  <a:pt x="115" y="506"/>
                  <a:pt x="115" y="506"/>
                </a:cubicBezTo>
                <a:cubicBezTo>
                  <a:pt x="90" y="263"/>
                  <a:pt x="129" y="455"/>
                  <a:pt x="60" y="300"/>
                </a:cubicBezTo>
                <a:cubicBezTo>
                  <a:pt x="19" y="209"/>
                  <a:pt x="75" y="276"/>
                  <a:pt x="19" y="218"/>
                </a:cubicBezTo>
                <a:cubicBezTo>
                  <a:pt x="24" y="172"/>
                  <a:pt x="23" y="126"/>
                  <a:pt x="33" y="81"/>
                </a:cubicBezTo>
                <a:cubicBezTo>
                  <a:pt x="37" y="61"/>
                  <a:pt x="41" y="34"/>
                  <a:pt x="60" y="26"/>
                </a:cubicBezTo>
                <a:cubicBezTo>
                  <a:pt x="82" y="17"/>
                  <a:pt x="106" y="35"/>
                  <a:pt x="129" y="40"/>
                </a:cubicBezTo>
                <a:cubicBezTo>
                  <a:pt x="161" y="89"/>
                  <a:pt x="192" y="135"/>
                  <a:pt x="211" y="191"/>
                </a:cubicBezTo>
                <a:cubicBezTo>
                  <a:pt x="206" y="214"/>
                  <a:pt x="210" y="240"/>
                  <a:pt x="197" y="259"/>
                </a:cubicBezTo>
                <a:cubicBezTo>
                  <a:pt x="189" y="271"/>
                  <a:pt x="157" y="259"/>
                  <a:pt x="156" y="273"/>
                </a:cubicBezTo>
                <a:cubicBezTo>
                  <a:pt x="148" y="372"/>
                  <a:pt x="140" y="624"/>
                  <a:pt x="238" y="726"/>
                </a:cubicBezTo>
                <a:cubicBezTo>
                  <a:pt x="243" y="740"/>
                  <a:pt x="243" y="756"/>
                  <a:pt x="252" y="767"/>
                </a:cubicBezTo>
                <a:cubicBezTo>
                  <a:pt x="262" y="780"/>
                  <a:pt x="280" y="784"/>
                  <a:pt x="293" y="794"/>
                </a:cubicBezTo>
                <a:cubicBezTo>
                  <a:pt x="321" y="817"/>
                  <a:pt x="328" y="832"/>
                  <a:pt x="348" y="863"/>
                </a:cubicBezTo>
                <a:cubicBezTo>
                  <a:pt x="339" y="904"/>
                  <a:pt x="341" y="949"/>
                  <a:pt x="321" y="986"/>
                </a:cubicBezTo>
                <a:cubicBezTo>
                  <a:pt x="291" y="1042"/>
                  <a:pt x="140" y="1001"/>
                  <a:pt x="129" y="1000"/>
                </a:cubicBezTo>
                <a:cubicBezTo>
                  <a:pt x="79" y="927"/>
                  <a:pt x="98" y="945"/>
                  <a:pt x="129" y="1068"/>
                </a:cubicBezTo>
                <a:cubicBezTo>
                  <a:pt x="134" y="1086"/>
                  <a:pt x="126" y="1112"/>
                  <a:pt x="142" y="1123"/>
                </a:cubicBezTo>
                <a:cubicBezTo>
                  <a:pt x="198" y="1161"/>
                  <a:pt x="257" y="1171"/>
                  <a:pt x="321" y="1192"/>
                </a:cubicBezTo>
                <a:cubicBezTo>
                  <a:pt x="393" y="1167"/>
                  <a:pt x="403" y="1179"/>
                  <a:pt x="348" y="1041"/>
                </a:cubicBezTo>
                <a:cubicBezTo>
                  <a:pt x="336" y="1011"/>
                  <a:pt x="279" y="972"/>
                  <a:pt x="279" y="972"/>
                </a:cubicBezTo>
                <a:cubicBezTo>
                  <a:pt x="266" y="919"/>
                  <a:pt x="250" y="880"/>
                  <a:pt x="279" y="822"/>
                </a:cubicBezTo>
                <a:cubicBezTo>
                  <a:pt x="286" y="809"/>
                  <a:pt x="307" y="813"/>
                  <a:pt x="321" y="808"/>
                </a:cubicBezTo>
                <a:cubicBezTo>
                  <a:pt x="375" y="895"/>
                  <a:pt x="397" y="936"/>
                  <a:pt x="430" y="1027"/>
                </a:cubicBezTo>
                <a:cubicBezTo>
                  <a:pt x="440" y="1054"/>
                  <a:pt x="458" y="1110"/>
                  <a:pt x="458" y="1110"/>
                </a:cubicBezTo>
                <a:cubicBezTo>
                  <a:pt x="465" y="1265"/>
                  <a:pt x="395" y="1435"/>
                  <a:pt x="554" y="1398"/>
                </a:cubicBezTo>
                <a:cubicBezTo>
                  <a:pt x="558" y="1380"/>
                  <a:pt x="567" y="1362"/>
                  <a:pt x="567" y="1343"/>
                </a:cubicBezTo>
                <a:cubicBezTo>
                  <a:pt x="567" y="1259"/>
                  <a:pt x="449" y="1234"/>
                  <a:pt x="389" y="1219"/>
                </a:cubicBezTo>
                <a:cubicBezTo>
                  <a:pt x="362" y="1192"/>
                  <a:pt x="344" y="1149"/>
                  <a:pt x="307" y="1137"/>
                </a:cubicBezTo>
                <a:cubicBezTo>
                  <a:pt x="280" y="1128"/>
                  <a:pt x="225" y="1110"/>
                  <a:pt x="225" y="1110"/>
                </a:cubicBezTo>
                <a:cubicBezTo>
                  <a:pt x="249" y="1186"/>
                  <a:pt x="218" y="1122"/>
                  <a:pt x="293" y="1178"/>
                </a:cubicBezTo>
                <a:cubicBezTo>
                  <a:pt x="418" y="1271"/>
                  <a:pt x="274" y="1204"/>
                  <a:pt x="417" y="1260"/>
                </a:cubicBezTo>
                <a:cubicBezTo>
                  <a:pt x="496" y="1383"/>
                  <a:pt x="366" y="1208"/>
                  <a:pt x="526" y="1288"/>
                </a:cubicBezTo>
                <a:cubicBezTo>
                  <a:pt x="615" y="1332"/>
                  <a:pt x="559" y="1361"/>
                  <a:pt x="595" y="1411"/>
                </a:cubicBezTo>
                <a:cubicBezTo>
                  <a:pt x="631" y="1461"/>
                  <a:pt x="675" y="1502"/>
                  <a:pt x="732" y="1521"/>
                </a:cubicBezTo>
                <a:cubicBezTo>
                  <a:pt x="713" y="1430"/>
                  <a:pt x="718" y="1383"/>
                  <a:pt x="636" y="1329"/>
                </a:cubicBezTo>
                <a:cubicBezTo>
                  <a:pt x="662" y="1368"/>
                  <a:pt x="695" y="1398"/>
                  <a:pt x="718" y="1439"/>
                </a:cubicBezTo>
                <a:cubicBezTo>
                  <a:pt x="744" y="1485"/>
                  <a:pt x="749" y="1526"/>
                  <a:pt x="787" y="1562"/>
                </a:cubicBezTo>
                <a:cubicBezTo>
                  <a:pt x="789" y="1571"/>
                  <a:pt x="806" y="1665"/>
                  <a:pt x="814" y="1672"/>
                </a:cubicBezTo>
                <a:cubicBezTo>
                  <a:pt x="829" y="1684"/>
                  <a:pt x="851" y="1681"/>
                  <a:pt x="869" y="1686"/>
                </a:cubicBezTo>
                <a:cubicBezTo>
                  <a:pt x="928" y="1742"/>
                  <a:pt x="955" y="1713"/>
                  <a:pt x="924" y="1631"/>
                </a:cubicBezTo>
                <a:cubicBezTo>
                  <a:pt x="909" y="1590"/>
                  <a:pt x="853" y="1541"/>
                  <a:pt x="828" y="1507"/>
                </a:cubicBezTo>
                <a:cubicBezTo>
                  <a:pt x="853" y="1585"/>
                  <a:pt x="875" y="1634"/>
                  <a:pt x="924" y="1699"/>
                </a:cubicBezTo>
                <a:cubicBezTo>
                  <a:pt x="961" y="1845"/>
                  <a:pt x="911" y="1674"/>
                  <a:pt x="965" y="1795"/>
                </a:cubicBezTo>
                <a:cubicBezTo>
                  <a:pt x="971" y="1807"/>
                  <a:pt x="992" y="1902"/>
                  <a:pt x="1020" y="1919"/>
                </a:cubicBezTo>
                <a:cubicBezTo>
                  <a:pt x="1044" y="1934"/>
                  <a:pt x="1078" y="1930"/>
                  <a:pt x="1102" y="1946"/>
                </a:cubicBezTo>
                <a:cubicBezTo>
                  <a:pt x="1116" y="1955"/>
                  <a:pt x="1129" y="1965"/>
                  <a:pt x="1143" y="1974"/>
                </a:cubicBezTo>
                <a:cubicBezTo>
                  <a:pt x="1146" y="1984"/>
                  <a:pt x="1177" y="2046"/>
                  <a:pt x="1143" y="2056"/>
                </a:cubicBezTo>
                <a:cubicBezTo>
                  <a:pt x="1116" y="2064"/>
                  <a:pt x="1088" y="2047"/>
                  <a:pt x="1061" y="2042"/>
                </a:cubicBezTo>
                <a:cubicBezTo>
                  <a:pt x="1056" y="2015"/>
                  <a:pt x="1027" y="1980"/>
                  <a:pt x="1047" y="1960"/>
                </a:cubicBezTo>
                <a:cubicBezTo>
                  <a:pt x="1063" y="1944"/>
                  <a:pt x="1087" y="1984"/>
                  <a:pt x="1102" y="2001"/>
                </a:cubicBezTo>
                <a:cubicBezTo>
                  <a:pt x="1111" y="2012"/>
                  <a:pt x="1109" y="2030"/>
                  <a:pt x="1116" y="2042"/>
                </a:cubicBezTo>
                <a:cubicBezTo>
                  <a:pt x="1134" y="2073"/>
                  <a:pt x="1163" y="2096"/>
                  <a:pt x="1185" y="2124"/>
                </a:cubicBezTo>
                <a:cubicBezTo>
                  <a:pt x="1215" y="2247"/>
                  <a:pt x="1186" y="2207"/>
                  <a:pt x="1239" y="2262"/>
                </a:cubicBezTo>
                <a:cubicBezTo>
                  <a:pt x="1280" y="2253"/>
                  <a:pt x="1328" y="2258"/>
                  <a:pt x="1363" y="2234"/>
                </a:cubicBezTo>
                <a:cubicBezTo>
                  <a:pt x="1382" y="2221"/>
                  <a:pt x="1377" y="2189"/>
                  <a:pt x="1377" y="2166"/>
                </a:cubicBezTo>
                <a:cubicBezTo>
                  <a:pt x="1377" y="2089"/>
                  <a:pt x="1294" y="2062"/>
                  <a:pt x="1239" y="2028"/>
                </a:cubicBezTo>
                <a:cubicBezTo>
                  <a:pt x="1185" y="2042"/>
                  <a:pt x="1171" y="2029"/>
                  <a:pt x="1171" y="2097"/>
                </a:cubicBezTo>
                <a:cubicBezTo>
                  <a:pt x="1171" y="2129"/>
                  <a:pt x="1179" y="2161"/>
                  <a:pt x="1185" y="2193"/>
                </a:cubicBezTo>
                <a:cubicBezTo>
                  <a:pt x="1188" y="2207"/>
                  <a:pt x="1212" y="2234"/>
                  <a:pt x="1198" y="2234"/>
                </a:cubicBezTo>
                <a:cubicBezTo>
                  <a:pt x="1182" y="2234"/>
                  <a:pt x="1180" y="2207"/>
                  <a:pt x="1171" y="2193"/>
                </a:cubicBezTo>
                <a:cubicBezTo>
                  <a:pt x="1215" y="2021"/>
                  <a:pt x="1193" y="1916"/>
                  <a:pt x="1102" y="1782"/>
                </a:cubicBezTo>
                <a:cubicBezTo>
                  <a:pt x="1060" y="1652"/>
                  <a:pt x="1010" y="1583"/>
                  <a:pt x="938" y="1466"/>
                </a:cubicBezTo>
                <a:cubicBezTo>
                  <a:pt x="913" y="1426"/>
                  <a:pt x="898" y="1380"/>
                  <a:pt x="869" y="1343"/>
                </a:cubicBezTo>
                <a:cubicBezTo>
                  <a:pt x="810" y="1266"/>
                  <a:pt x="809" y="1287"/>
                  <a:pt x="746" y="1233"/>
                </a:cubicBezTo>
                <a:cubicBezTo>
                  <a:pt x="730" y="1219"/>
                  <a:pt x="689" y="1169"/>
                  <a:pt x="663" y="1164"/>
                </a:cubicBezTo>
                <a:cubicBezTo>
                  <a:pt x="577" y="1148"/>
                  <a:pt x="490" y="1146"/>
                  <a:pt x="403" y="1137"/>
                </a:cubicBezTo>
                <a:cubicBezTo>
                  <a:pt x="253" y="1077"/>
                  <a:pt x="313" y="1098"/>
                  <a:pt x="225" y="1068"/>
                </a:cubicBezTo>
                <a:cubicBezTo>
                  <a:pt x="163" y="1110"/>
                  <a:pt x="153" y="1126"/>
                  <a:pt x="87" y="1082"/>
                </a:cubicBezTo>
                <a:cubicBezTo>
                  <a:pt x="78" y="1068"/>
                  <a:pt x="67" y="1056"/>
                  <a:pt x="60" y="1041"/>
                </a:cubicBezTo>
                <a:cubicBezTo>
                  <a:pt x="48" y="1015"/>
                  <a:pt x="33" y="959"/>
                  <a:pt x="33" y="959"/>
                </a:cubicBezTo>
                <a:cubicBezTo>
                  <a:pt x="37" y="826"/>
                  <a:pt x="38" y="693"/>
                  <a:pt x="46" y="561"/>
                </a:cubicBezTo>
                <a:cubicBezTo>
                  <a:pt x="47" y="547"/>
                  <a:pt x="60" y="534"/>
                  <a:pt x="60" y="520"/>
                </a:cubicBezTo>
                <a:cubicBezTo>
                  <a:pt x="60" y="469"/>
                  <a:pt x="32" y="404"/>
                  <a:pt x="19" y="355"/>
                </a:cubicBezTo>
                <a:cubicBezTo>
                  <a:pt x="24" y="282"/>
                  <a:pt x="21" y="208"/>
                  <a:pt x="33" y="136"/>
                </a:cubicBezTo>
                <a:cubicBezTo>
                  <a:pt x="35" y="123"/>
                  <a:pt x="58" y="121"/>
                  <a:pt x="60" y="108"/>
                </a:cubicBezTo>
                <a:cubicBezTo>
                  <a:pt x="63" y="94"/>
                  <a:pt x="48" y="81"/>
                  <a:pt x="46" y="67"/>
                </a:cubicBezTo>
                <a:cubicBezTo>
                  <a:pt x="43" y="49"/>
                  <a:pt x="46" y="30"/>
                  <a:pt x="46" y="12"/>
                </a:cubicBezTo>
              </a:path>
            </a:pathLst>
          </a:custGeom>
          <a:gradFill rotWithShape="1">
            <a:gsLst>
              <a:gs pos="0">
                <a:srgbClr val="FF9966"/>
              </a:gs>
              <a:gs pos="100000">
                <a:schemeClr val="bg1"/>
              </a:gs>
            </a:gsLst>
            <a:lin ang="5400000" scaled="1"/>
          </a:gradFill>
          <a:ln w="9525">
            <a:solidFill>
              <a:schemeClr val="tx1"/>
            </a:solidFill>
            <a:round/>
            <a:headEnd/>
            <a:tailEnd/>
          </a:ln>
        </p:spPr>
        <p:txBody>
          <a:bodyPr/>
          <a:lstStyle/>
          <a:p>
            <a:endParaRPr lang="en-US"/>
          </a:p>
        </p:txBody>
      </p:sp>
      <p:sp>
        <p:nvSpPr>
          <p:cNvPr id="105481" name="Freeform 13"/>
          <p:cNvSpPr>
            <a:spLocks/>
          </p:cNvSpPr>
          <p:nvPr/>
        </p:nvSpPr>
        <p:spPr bwMode="auto">
          <a:xfrm>
            <a:off x="5275263" y="1376363"/>
            <a:ext cx="3640137" cy="5183187"/>
          </a:xfrm>
          <a:custGeom>
            <a:avLst/>
            <a:gdLst>
              <a:gd name="T0" fmla="*/ 2147483647 w 2293"/>
              <a:gd name="T1" fmla="*/ 2147483647 h 3265"/>
              <a:gd name="T2" fmla="*/ 2147483647 w 2293"/>
              <a:gd name="T3" fmla="*/ 2147483647 h 3265"/>
              <a:gd name="T4" fmla="*/ 2147483647 w 2293"/>
              <a:gd name="T5" fmla="*/ 2147483647 h 3265"/>
              <a:gd name="T6" fmla="*/ 2147483647 w 2293"/>
              <a:gd name="T7" fmla="*/ 2147483647 h 3265"/>
              <a:gd name="T8" fmla="*/ 2147483647 w 2293"/>
              <a:gd name="T9" fmla="*/ 2147483647 h 3265"/>
              <a:gd name="T10" fmla="*/ 2147483647 w 2293"/>
              <a:gd name="T11" fmla="*/ 2147483647 h 3265"/>
              <a:gd name="T12" fmla="*/ 2147483647 w 2293"/>
              <a:gd name="T13" fmla="*/ 2147483647 h 3265"/>
              <a:gd name="T14" fmla="*/ 2147483647 w 2293"/>
              <a:gd name="T15" fmla="*/ 2147483647 h 3265"/>
              <a:gd name="T16" fmla="*/ 2147483647 w 2293"/>
              <a:gd name="T17" fmla="*/ 2147483647 h 3265"/>
              <a:gd name="T18" fmla="*/ 2147483647 w 2293"/>
              <a:gd name="T19" fmla="*/ 2147483647 h 3265"/>
              <a:gd name="T20" fmla="*/ 2147483647 w 2293"/>
              <a:gd name="T21" fmla="*/ 2147483647 h 3265"/>
              <a:gd name="T22" fmla="*/ 2147483647 w 2293"/>
              <a:gd name="T23" fmla="*/ 2147483647 h 3265"/>
              <a:gd name="T24" fmla="*/ 2147483647 w 2293"/>
              <a:gd name="T25" fmla="*/ 2147483647 h 3265"/>
              <a:gd name="T26" fmla="*/ 2147483647 w 2293"/>
              <a:gd name="T27" fmla="*/ 2147483647 h 3265"/>
              <a:gd name="T28" fmla="*/ 2147483647 w 2293"/>
              <a:gd name="T29" fmla="*/ 2147483647 h 3265"/>
              <a:gd name="T30" fmla="*/ 2147483647 w 2293"/>
              <a:gd name="T31" fmla="*/ 2147483647 h 3265"/>
              <a:gd name="T32" fmla="*/ 2147483647 w 2293"/>
              <a:gd name="T33" fmla="*/ 2147483647 h 3265"/>
              <a:gd name="T34" fmla="*/ 2147483647 w 2293"/>
              <a:gd name="T35" fmla="*/ 2147483647 h 3265"/>
              <a:gd name="T36" fmla="*/ 2147483647 w 2293"/>
              <a:gd name="T37" fmla="*/ 2147483647 h 3265"/>
              <a:gd name="T38" fmla="*/ 2147483647 w 2293"/>
              <a:gd name="T39" fmla="*/ 2147483647 h 3265"/>
              <a:gd name="T40" fmla="*/ 2147483647 w 2293"/>
              <a:gd name="T41" fmla="*/ 2147483647 h 3265"/>
              <a:gd name="T42" fmla="*/ 2147483647 w 2293"/>
              <a:gd name="T43" fmla="*/ 2147483647 h 3265"/>
              <a:gd name="T44" fmla="*/ 2147483647 w 2293"/>
              <a:gd name="T45" fmla="*/ 2147483647 h 3265"/>
              <a:gd name="T46" fmla="*/ 2147483647 w 2293"/>
              <a:gd name="T47" fmla="*/ 2147483647 h 3265"/>
              <a:gd name="T48" fmla="*/ 2147483647 w 2293"/>
              <a:gd name="T49" fmla="*/ 2147483647 h 3265"/>
              <a:gd name="T50" fmla="*/ 2147483647 w 2293"/>
              <a:gd name="T51" fmla="*/ 2147483647 h 3265"/>
              <a:gd name="T52" fmla="*/ 2147483647 w 2293"/>
              <a:gd name="T53" fmla="*/ 2147483647 h 3265"/>
              <a:gd name="T54" fmla="*/ 2147483647 w 2293"/>
              <a:gd name="T55" fmla="*/ 2147483647 h 3265"/>
              <a:gd name="T56" fmla="*/ 2147483647 w 2293"/>
              <a:gd name="T57" fmla="*/ 2147483647 h 3265"/>
              <a:gd name="T58" fmla="*/ 2147483647 w 2293"/>
              <a:gd name="T59" fmla="*/ 2147483647 h 3265"/>
              <a:gd name="T60" fmla="*/ 2147483647 w 2293"/>
              <a:gd name="T61" fmla="*/ 2147483647 h 3265"/>
              <a:gd name="T62" fmla="*/ 2147483647 w 2293"/>
              <a:gd name="T63" fmla="*/ 2147483647 h 3265"/>
              <a:gd name="T64" fmla="*/ 2147483647 w 2293"/>
              <a:gd name="T65" fmla="*/ 2147483647 h 3265"/>
              <a:gd name="T66" fmla="*/ 2147483647 w 2293"/>
              <a:gd name="T67" fmla="*/ 2147483647 h 3265"/>
              <a:gd name="T68" fmla="*/ 2147483647 w 2293"/>
              <a:gd name="T69" fmla="*/ 2147483647 h 3265"/>
              <a:gd name="T70" fmla="*/ 2147483647 w 2293"/>
              <a:gd name="T71" fmla="*/ 2147483647 h 3265"/>
              <a:gd name="T72" fmla="*/ 2147483647 w 2293"/>
              <a:gd name="T73" fmla="*/ 2147483647 h 3265"/>
              <a:gd name="T74" fmla="*/ 2147483647 w 2293"/>
              <a:gd name="T75" fmla="*/ 2147483647 h 3265"/>
              <a:gd name="T76" fmla="*/ 2147483647 w 2293"/>
              <a:gd name="T77" fmla="*/ 2147483647 h 3265"/>
              <a:gd name="T78" fmla="*/ 2147483647 w 2293"/>
              <a:gd name="T79" fmla="*/ 2147483647 h 3265"/>
              <a:gd name="T80" fmla="*/ 2147483647 w 2293"/>
              <a:gd name="T81" fmla="*/ 2147483647 h 3265"/>
              <a:gd name="T82" fmla="*/ 2147483647 w 2293"/>
              <a:gd name="T83" fmla="*/ 2147483647 h 3265"/>
              <a:gd name="T84" fmla="*/ 2147483647 w 2293"/>
              <a:gd name="T85" fmla="*/ 2147483647 h 3265"/>
              <a:gd name="T86" fmla="*/ 2147483647 w 2293"/>
              <a:gd name="T87" fmla="*/ 2147483647 h 3265"/>
              <a:gd name="T88" fmla="*/ 2147483647 w 2293"/>
              <a:gd name="T89" fmla="*/ 2147483647 h 3265"/>
              <a:gd name="T90" fmla="*/ 2147483647 w 2293"/>
              <a:gd name="T91" fmla="*/ 2147483647 h 3265"/>
              <a:gd name="T92" fmla="*/ 2147483647 w 2293"/>
              <a:gd name="T93" fmla="*/ 2147483647 h 3265"/>
              <a:gd name="T94" fmla="*/ 2147483647 w 2293"/>
              <a:gd name="T95" fmla="*/ 2147483647 h 3265"/>
              <a:gd name="T96" fmla="*/ 2147483647 w 2293"/>
              <a:gd name="T97" fmla="*/ 2147483647 h 3265"/>
              <a:gd name="T98" fmla="*/ 2147483647 w 2293"/>
              <a:gd name="T99" fmla="*/ 2147483647 h 3265"/>
              <a:gd name="T100" fmla="*/ 2147483647 w 2293"/>
              <a:gd name="T101" fmla="*/ 2147483647 h 3265"/>
              <a:gd name="T102" fmla="*/ 2147483647 w 2293"/>
              <a:gd name="T103" fmla="*/ 2147483647 h 3265"/>
              <a:gd name="T104" fmla="*/ 2147483647 w 2293"/>
              <a:gd name="T105" fmla="*/ 2147483647 h 3265"/>
              <a:gd name="T106" fmla="*/ 2147483647 w 2293"/>
              <a:gd name="T107" fmla="*/ 2147483647 h 3265"/>
              <a:gd name="T108" fmla="*/ 2147483647 w 2293"/>
              <a:gd name="T109" fmla="*/ 2147483647 h 3265"/>
              <a:gd name="T110" fmla="*/ 2147483647 w 2293"/>
              <a:gd name="T111" fmla="*/ 2147483647 h 326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93"/>
              <a:gd name="T169" fmla="*/ 0 h 3265"/>
              <a:gd name="T170" fmla="*/ 2293 w 2293"/>
              <a:gd name="T171" fmla="*/ 3265 h 326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93" h="3265">
                <a:moveTo>
                  <a:pt x="46" y="390"/>
                </a:moveTo>
                <a:cubicBezTo>
                  <a:pt x="41" y="317"/>
                  <a:pt x="42" y="243"/>
                  <a:pt x="32" y="170"/>
                </a:cubicBezTo>
                <a:cubicBezTo>
                  <a:pt x="28" y="141"/>
                  <a:pt x="4" y="88"/>
                  <a:pt x="4" y="88"/>
                </a:cubicBezTo>
                <a:cubicBezTo>
                  <a:pt x="9" y="70"/>
                  <a:pt x="0" y="38"/>
                  <a:pt x="18" y="33"/>
                </a:cubicBezTo>
                <a:cubicBezTo>
                  <a:pt x="152" y="0"/>
                  <a:pt x="133" y="54"/>
                  <a:pt x="224" y="60"/>
                </a:cubicBezTo>
                <a:cubicBezTo>
                  <a:pt x="333" y="68"/>
                  <a:pt x="443" y="69"/>
                  <a:pt x="553" y="74"/>
                </a:cubicBezTo>
                <a:cubicBezTo>
                  <a:pt x="599" y="79"/>
                  <a:pt x="644" y="82"/>
                  <a:pt x="690" y="88"/>
                </a:cubicBezTo>
                <a:cubicBezTo>
                  <a:pt x="750" y="96"/>
                  <a:pt x="868" y="115"/>
                  <a:pt x="868" y="115"/>
                </a:cubicBezTo>
                <a:cubicBezTo>
                  <a:pt x="882" y="120"/>
                  <a:pt x="896" y="125"/>
                  <a:pt x="910" y="129"/>
                </a:cubicBezTo>
                <a:cubicBezTo>
                  <a:pt x="946" y="139"/>
                  <a:pt x="1019" y="156"/>
                  <a:pt x="1019" y="156"/>
                </a:cubicBezTo>
                <a:cubicBezTo>
                  <a:pt x="1156" y="152"/>
                  <a:pt x="1294" y="154"/>
                  <a:pt x="1431" y="143"/>
                </a:cubicBezTo>
                <a:cubicBezTo>
                  <a:pt x="1460" y="141"/>
                  <a:pt x="1486" y="124"/>
                  <a:pt x="1513" y="115"/>
                </a:cubicBezTo>
                <a:cubicBezTo>
                  <a:pt x="1527" y="110"/>
                  <a:pt x="1554" y="102"/>
                  <a:pt x="1554" y="102"/>
                </a:cubicBezTo>
                <a:cubicBezTo>
                  <a:pt x="1787" y="112"/>
                  <a:pt x="1889" y="131"/>
                  <a:pt x="2103" y="115"/>
                </a:cubicBezTo>
                <a:cubicBezTo>
                  <a:pt x="2135" y="120"/>
                  <a:pt x="2174" y="109"/>
                  <a:pt x="2199" y="129"/>
                </a:cubicBezTo>
                <a:cubicBezTo>
                  <a:pt x="2222" y="147"/>
                  <a:pt x="2226" y="211"/>
                  <a:pt x="2226" y="211"/>
                </a:cubicBezTo>
                <a:cubicBezTo>
                  <a:pt x="2242" y="436"/>
                  <a:pt x="2247" y="470"/>
                  <a:pt x="2254" y="732"/>
                </a:cubicBezTo>
                <a:cubicBezTo>
                  <a:pt x="2273" y="1443"/>
                  <a:pt x="2222" y="1173"/>
                  <a:pt x="2281" y="1459"/>
                </a:cubicBezTo>
                <a:cubicBezTo>
                  <a:pt x="2276" y="1839"/>
                  <a:pt x="2267" y="2218"/>
                  <a:pt x="2267" y="2598"/>
                </a:cubicBezTo>
                <a:cubicBezTo>
                  <a:pt x="2267" y="2726"/>
                  <a:pt x="2281" y="2854"/>
                  <a:pt x="2281" y="2982"/>
                </a:cubicBezTo>
                <a:cubicBezTo>
                  <a:pt x="2281" y="3056"/>
                  <a:pt x="2293" y="3138"/>
                  <a:pt x="2254" y="3201"/>
                </a:cubicBezTo>
                <a:cubicBezTo>
                  <a:pt x="2240" y="3223"/>
                  <a:pt x="2199" y="3256"/>
                  <a:pt x="2199" y="3256"/>
                </a:cubicBezTo>
                <a:cubicBezTo>
                  <a:pt x="2077" y="3247"/>
                  <a:pt x="1974" y="3234"/>
                  <a:pt x="1856" y="3215"/>
                </a:cubicBezTo>
                <a:cubicBezTo>
                  <a:pt x="1703" y="3163"/>
                  <a:pt x="1530" y="3179"/>
                  <a:pt x="1376" y="3228"/>
                </a:cubicBezTo>
                <a:cubicBezTo>
                  <a:pt x="1220" y="3218"/>
                  <a:pt x="1170" y="3265"/>
                  <a:pt x="1129" y="3146"/>
                </a:cubicBezTo>
                <a:cubicBezTo>
                  <a:pt x="1134" y="3091"/>
                  <a:pt x="1132" y="3036"/>
                  <a:pt x="1143" y="2982"/>
                </a:cubicBezTo>
                <a:cubicBezTo>
                  <a:pt x="1155" y="2922"/>
                  <a:pt x="1234" y="2892"/>
                  <a:pt x="1266" y="2844"/>
                </a:cubicBezTo>
                <a:cubicBezTo>
                  <a:pt x="1321" y="2763"/>
                  <a:pt x="1263" y="2838"/>
                  <a:pt x="1335" y="2776"/>
                </a:cubicBezTo>
                <a:cubicBezTo>
                  <a:pt x="1355" y="2759"/>
                  <a:pt x="1390" y="2721"/>
                  <a:pt x="1390" y="2721"/>
                </a:cubicBezTo>
                <a:cubicBezTo>
                  <a:pt x="1406" y="2603"/>
                  <a:pt x="1435" y="2516"/>
                  <a:pt x="1540" y="2447"/>
                </a:cubicBezTo>
                <a:cubicBezTo>
                  <a:pt x="1558" y="2419"/>
                  <a:pt x="1584" y="2395"/>
                  <a:pt x="1595" y="2364"/>
                </a:cubicBezTo>
                <a:cubicBezTo>
                  <a:pt x="1600" y="2350"/>
                  <a:pt x="1600" y="2334"/>
                  <a:pt x="1609" y="2323"/>
                </a:cubicBezTo>
                <a:cubicBezTo>
                  <a:pt x="1619" y="2310"/>
                  <a:pt x="1637" y="2306"/>
                  <a:pt x="1650" y="2296"/>
                </a:cubicBezTo>
                <a:cubicBezTo>
                  <a:pt x="1677" y="2273"/>
                  <a:pt x="1705" y="2250"/>
                  <a:pt x="1732" y="2227"/>
                </a:cubicBezTo>
                <a:cubicBezTo>
                  <a:pt x="1819" y="2152"/>
                  <a:pt x="1857" y="2091"/>
                  <a:pt x="1883" y="1980"/>
                </a:cubicBezTo>
                <a:cubicBezTo>
                  <a:pt x="1874" y="1892"/>
                  <a:pt x="1878" y="1872"/>
                  <a:pt x="1856" y="1802"/>
                </a:cubicBezTo>
                <a:cubicBezTo>
                  <a:pt x="1848" y="1774"/>
                  <a:pt x="1837" y="1747"/>
                  <a:pt x="1828" y="1720"/>
                </a:cubicBezTo>
                <a:cubicBezTo>
                  <a:pt x="1823" y="1706"/>
                  <a:pt x="1815" y="1679"/>
                  <a:pt x="1815" y="1679"/>
                </a:cubicBezTo>
                <a:cubicBezTo>
                  <a:pt x="1829" y="1587"/>
                  <a:pt x="1819" y="1545"/>
                  <a:pt x="1911" y="1514"/>
                </a:cubicBezTo>
                <a:cubicBezTo>
                  <a:pt x="1973" y="1452"/>
                  <a:pt x="1974" y="1431"/>
                  <a:pt x="1952" y="1336"/>
                </a:cubicBezTo>
                <a:cubicBezTo>
                  <a:pt x="1919" y="1197"/>
                  <a:pt x="1813" y="1118"/>
                  <a:pt x="1719" y="1020"/>
                </a:cubicBezTo>
                <a:cubicBezTo>
                  <a:pt x="1706" y="1006"/>
                  <a:pt x="1682" y="1012"/>
                  <a:pt x="1664" y="1007"/>
                </a:cubicBezTo>
                <a:cubicBezTo>
                  <a:pt x="1605" y="989"/>
                  <a:pt x="1544" y="972"/>
                  <a:pt x="1486" y="952"/>
                </a:cubicBezTo>
                <a:cubicBezTo>
                  <a:pt x="1477" y="943"/>
                  <a:pt x="1469" y="931"/>
                  <a:pt x="1458" y="924"/>
                </a:cubicBezTo>
                <a:cubicBezTo>
                  <a:pt x="1446" y="917"/>
                  <a:pt x="1427" y="921"/>
                  <a:pt x="1417" y="911"/>
                </a:cubicBezTo>
                <a:cubicBezTo>
                  <a:pt x="1407" y="901"/>
                  <a:pt x="1410" y="882"/>
                  <a:pt x="1403" y="870"/>
                </a:cubicBezTo>
                <a:cubicBezTo>
                  <a:pt x="1396" y="859"/>
                  <a:pt x="1385" y="851"/>
                  <a:pt x="1376" y="842"/>
                </a:cubicBezTo>
                <a:cubicBezTo>
                  <a:pt x="1360" y="796"/>
                  <a:pt x="1341" y="766"/>
                  <a:pt x="1307" y="732"/>
                </a:cubicBezTo>
                <a:cubicBezTo>
                  <a:pt x="1286" y="664"/>
                  <a:pt x="1283" y="679"/>
                  <a:pt x="1225" y="650"/>
                </a:cubicBezTo>
                <a:cubicBezTo>
                  <a:pt x="1210" y="643"/>
                  <a:pt x="1199" y="630"/>
                  <a:pt x="1184" y="623"/>
                </a:cubicBezTo>
                <a:cubicBezTo>
                  <a:pt x="1158" y="611"/>
                  <a:pt x="1129" y="604"/>
                  <a:pt x="1102" y="595"/>
                </a:cubicBezTo>
                <a:cubicBezTo>
                  <a:pt x="1088" y="590"/>
                  <a:pt x="1060" y="582"/>
                  <a:pt x="1060" y="582"/>
                </a:cubicBezTo>
                <a:cubicBezTo>
                  <a:pt x="1040" y="561"/>
                  <a:pt x="1029" y="531"/>
                  <a:pt x="1006" y="513"/>
                </a:cubicBezTo>
                <a:cubicBezTo>
                  <a:pt x="994" y="504"/>
                  <a:pt x="977" y="506"/>
                  <a:pt x="964" y="499"/>
                </a:cubicBezTo>
                <a:cubicBezTo>
                  <a:pt x="773" y="405"/>
                  <a:pt x="832" y="445"/>
                  <a:pt x="526" y="431"/>
                </a:cubicBezTo>
                <a:cubicBezTo>
                  <a:pt x="203" y="416"/>
                  <a:pt x="327" y="427"/>
                  <a:pt x="46" y="390"/>
                </a:cubicBezTo>
                <a:close/>
              </a:path>
            </a:pathLst>
          </a:custGeom>
          <a:gradFill rotWithShape="1">
            <a:gsLst>
              <a:gs pos="0">
                <a:schemeClr val="bg1"/>
              </a:gs>
              <a:gs pos="100000">
                <a:srgbClr val="FF9966"/>
              </a:gs>
            </a:gsLst>
            <a:path path="rect">
              <a:fillToRect l="50000" t="50000" r="50000" b="50000"/>
            </a:path>
          </a:gradFill>
          <a:ln w="9525">
            <a:solidFill>
              <a:schemeClr val="tx1"/>
            </a:solidFill>
            <a:round/>
            <a:headEnd/>
            <a:tailEnd/>
          </a:ln>
        </p:spPr>
        <p:txBody>
          <a:bodyPr/>
          <a:lstStyle/>
          <a:p>
            <a:endParaRPr lang="en-US"/>
          </a:p>
        </p:txBody>
      </p:sp>
      <p:sp>
        <p:nvSpPr>
          <p:cNvPr id="105482" name="Text Box 14"/>
          <p:cNvSpPr txBox="1">
            <a:spLocks noChangeArrowheads="1"/>
          </p:cNvSpPr>
          <p:nvPr/>
        </p:nvSpPr>
        <p:spPr bwMode="auto">
          <a:xfrm>
            <a:off x="5391150" y="4857750"/>
            <a:ext cx="1371600" cy="641350"/>
          </a:xfrm>
          <a:prstGeom prst="rect">
            <a:avLst/>
          </a:prstGeom>
          <a:noFill/>
          <a:ln w="9525">
            <a:noFill/>
            <a:miter lim="800000"/>
            <a:headEnd/>
            <a:tailEnd/>
          </a:ln>
        </p:spPr>
        <p:txBody>
          <a:bodyPr>
            <a:spAutoFit/>
          </a:bodyPr>
          <a:lstStyle/>
          <a:p>
            <a:pPr>
              <a:spcBef>
                <a:spcPct val="50000"/>
              </a:spcBef>
            </a:pPr>
            <a:r>
              <a:rPr lang="en-US"/>
              <a:t>Intertubular dentin</a:t>
            </a:r>
          </a:p>
        </p:txBody>
      </p:sp>
      <p:sp>
        <p:nvSpPr>
          <p:cNvPr id="105483" name="Text Box 15"/>
          <p:cNvSpPr txBox="1">
            <a:spLocks noChangeArrowheads="1"/>
          </p:cNvSpPr>
          <p:nvPr/>
        </p:nvSpPr>
        <p:spPr bwMode="auto">
          <a:xfrm>
            <a:off x="7677150" y="5772150"/>
            <a:ext cx="990600" cy="641350"/>
          </a:xfrm>
          <a:prstGeom prst="rect">
            <a:avLst/>
          </a:prstGeom>
          <a:noFill/>
          <a:ln w="9525">
            <a:noFill/>
            <a:miter lim="800000"/>
            <a:headEnd/>
            <a:tailEnd/>
          </a:ln>
        </p:spPr>
        <p:txBody>
          <a:bodyPr>
            <a:spAutoFit/>
          </a:bodyPr>
          <a:lstStyle/>
          <a:p>
            <a:pPr>
              <a:spcBef>
                <a:spcPct val="50000"/>
              </a:spcBef>
            </a:pPr>
            <a:r>
              <a:rPr lang="en-US"/>
              <a:t>Resin tag</a:t>
            </a:r>
          </a:p>
        </p:txBody>
      </p:sp>
      <p:sp>
        <p:nvSpPr>
          <p:cNvPr id="105484" name="Text Box 16"/>
          <p:cNvSpPr txBox="1">
            <a:spLocks noChangeArrowheads="1"/>
          </p:cNvSpPr>
          <p:nvPr/>
        </p:nvSpPr>
        <p:spPr bwMode="auto">
          <a:xfrm>
            <a:off x="6381750" y="3105150"/>
            <a:ext cx="1371600" cy="641350"/>
          </a:xfrm>
          <a:prstGeom prst="rect">
            <a:avLst/>
          </a:prstGeom>
          <a:solidFill>
            <a:srgbClr val="CCECFF"/>
          </a:solidFill>
          <a:ln w="9525">
            <a:noFill/>
            <a:miter lim="800000"/>
            <a:headEnd/>
            <a:tailEnd/>
          </a:ln>
        </p:spPr>
        <p:txBody>
          <a:bodyPr>
            <a:spAutoFit/>
          </a:bodyPr>
          <a:lstStyle/>
          <a:p>
            <a:pPr>
              <a:spcBef>
                <a:spcPct val="50000"/>
              </a:spcBef>
            </a:pPr>
            <a:r>
              <a:rPr lang="en-US"/>
              <a:t>Hybrid layer</a:t>
            </a:r>
          </a:p>
        </p:txBody>
      </p:sp>
      <p:sp>
        <p:nvSpPr>
          <p:cNvPr id="105485" name="Text Box 17"/>
          <p:cNvSpPr txBox="1">
            <a:spLocks noChangeArrowheads="1"/>
          </p:cNvSpPr>
          <p:nvPr/>
        </p:nvSpPr>
        <p:spPr bwMode="auto">
          <a:xfrm>
            <a:off x="7296150" y="1885950"/>
            <a:ext cx="1219200" cy="641350"/>
          </a:xfrm>
          <a:prstGeom prst="rect">
            <a:avLst/>
          </a:prstGeom>
          <a:noFill/>
          <a:ln w="9525">
            <a:noFill/>
            <a:miter lim="800000"/>
            <a:headEnd/>
            <a:tailEnd/>
          </a:ln>
        </p:spPr>
        <p:txBody>
          <a:bodyPr>
            <a:spAutoFit/>
          </a:bodyPr>
          <a:lstStyle/>
          <a:p>
            <a:pPr>
              <a:spcBef>
                <a:spcPct val="50000"/>
              </a:spcBef>
            </a:pPr>
            <a:r>
              <a:rPr lang="en-US"/>
              <a:t>Adhesive resin</a:t>
            </a:r>
          </a:p>
        </p:txBody>
      </p:sp>
      <p:sp>
        <p:nvSpPr>
          <p:cNvPr id="14" name="Slide Number Placeholder 13"/>
          <p:cNvSpPr>
            <a:spLocks noGrp="1"/>
          </p:cNvSpPr>
          <p:nvPr>
            <p:ph type="sldNum" sz="quarter" idx="12"/>
          </p:nvPr>
        </p:nvSpPr>
        <p:spPr>
          <a:xfrm>
            <a:off x="6019800" y="6381750"/>
            <a:ext cx="2895600" cy="476250"/>
          </a:xfrm>
        </p:spPr>
        <p:txBody>
          <a:bodyPr/>
          <a:lstStyle/>
          <a:p>
            <a:pPr>
              <a:defRPr/>
            </a:pPr>
            <a:fld id="{EB2FDDF0-8190-4034-9DE2-D04F20F694B8}" type="slidenum">
              <a:rPr lang="en-US" smtClean="0"/>
              <a:pPr>
                <a:defRPr/>
              </a:pPr>
              <a:t>62</a:t>
            </a:fld>
            <a:endParaRPr lang="en-US" dirty="0"/>
          </a:p>
        </p:txBody>
      </p:sp>
      <p:sp>
        <p:nvSpPr>
          <p:cNvPr id="16" name="Title 1"/>
          <p:cNvSpPr>
            <a:spLocks noGrp="1"/>
          </p:cNvSpPr>
          <p:nvPr>
            <p:ph type="title"/>
          </p:nvPr>
        </p:nvSpPr>
        <p:spPr>
          <a:xfrm>
            <a:off x="457200" y="0"/>
            <a:ext cx="8229600" cy="792162"/>
          </a:xfrm>
        </p:spPr>
        <p:txBody>
          <a:bodyPr>
            <a:normAutofit/>
          </a:bodyPr>
          <a:lstStyle/>
          <a:p>
            <a:r>
              <a:rPr lang="en-US" sz="3600" b="1" u="sng" dirty="0" smtClean="0">
                <a:solidFill>
                  <a:schemeClr val="accent2">
                    <a:lumMod val="75000"/>
                  </a:schemeClr>
                </a:solidFill>
              </a:rPr>
              <a:t>HYBRID LAYER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15724"/>
                                        </p:tgtEl>
                                      </p:cBhvr>
                                    </p:animEffect>
                                    <p:animScale>
                                      <p:cBhvr>
                                        <p:cTn id="7" dur="250" autoRev="1" fill="hold"/>
                                        <p:tgtEl>
                                          <p:spTgt spid="1157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5"/>
          <p:cNvSpPr txBox="1">
            <a:spLocks noChangeArrowheads="1"/>
          </p:cNvSpPr>
          <p:nvPr/>
        </p:nvSpPr>
        <p:spPr bwMode="auto">
          <a:xfrm>
            <a:off x="609600" y="1371600"/>
            <a:ext cx="4267200" cy="443198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r>
              <a:rPr lang="en-US" sz="2200" b="1" dirty="0"/>
              <a:t>Lateral tubule </a:t>
            </a:r>
            <a:r>
              <a:rPr lang="en-US" sz="2200" b="1" dirty="0" smtClean="0"/>
              <a:t>hybridization  </a:t>
            </a:r>
            <a:r>
              <a:rPr lang="en-US" sz="2200" b="1" dirty="0"/>
              <a:t>:</a:t>
            </a:r>
          </a:p>
          <a:p>
            <a:pPr marL="342900" indent="-342900">
              <a:buFont typeface="Arial" pitchFamily="34" charset="0"/>
              <a:buChar char="•"/>
            </a:pPr>
            <a:endParaRPr lang="en-US" sz="2200" b="1" dirty="0"/>
          </a:p>
          <a:p>
            <a:pPr marL="342900" indent="-342900">
              <a:lnSpc>
                <a:spcPct val="150000"/>
              </a:lnSpc>
              <a:buFont typeface="Arial" pitchFamily="34" charset="0"/>
              <a:buChar char="•"/>
            </a:pPr>
            <a:r>
              <a:rPr lang="en-US" sz="2200" dirty="0"/>
              <a:t>Formation of tiny hybrid layer into the walls of lateral tubule branches.</a:t>
            </a:r>
          </a:p>
          <a:p>
            <a:pPr marL="342900" indent="-342900">
              <a:lnSpc>
                <a:spcPct val="150000"/>
              </a:lnSpc>
              <a:buFont typeface="Arial" pitchFamily="34" charset="0"/>
              <a:buChar char="•"/>
            </a:pPr>
            <a:r>
              <a:rPr lang="en-US" sz="2200" dirty="0" smtClean="0"/>
              <a:t>This </a:t>
            </a:r>
            <a:r>
              <a:rPr lang="en-US" sz="2200" dirty="0" err="1"/>
              <a:t>microversion</a:t>
            </a:r>
            <a:r>
              <a:rPr lang="en-US" sz="2200" dirty="0"/>
              <a:t> of hybrid layer typically surrounds a central core of resin called </a:t>
            </a:r>
            <a:r>
              <a:rPr lang="en-US" sz="2200" dirty="0" err="1"/>
              <a:t>microresin</a:t>
            </a:r>
            <a:r>
              <a:rPr lang="en-US" sz="2200" dirty="0"/>
              <a:t> tag.</a:t>
            </a:r>
          </a:p>
          <a:p>
            <a:pPr marL="342900" indent="-342900"/>
            <a:endParaRPr lang="en-US" sz="2000" dirty="0">
              <a:solidFill>
                <a:schemeClr val="bg1"/>
              </a:solidFill>
            </a:endParaRPr>
          </a:p>
          <a:p>
            <a:pPr marL="342900" indent="-342900"/>
            <a:endParaRPr lang="en-US" sz="2000" dirty="0">
              <a:solidFill>
                <a:schemeClr val="bg1"/>
              </a:solidFill>
            </a:endParaRPr>
          </a:p>
        </p:txBody>
      </p:sp>
      <p:sp>
        <p:nvSpPr>
          <p:cNvPr id="106502" name="Rectangle 8"/>
          <p:cNvSpPr>
            <a:spLocks noChangeArrowheads="1"/>
          </p:cNvSpPr>
          <p:nvPr/>
        </p:nvSpPr>
        <p:spPr bwMode="auto">
          <a:xfrm>
            <a:off x="4953000" y="1219200"/>
            <a:ext cx="3429000" cy="47244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106503" name="Freeform 11"/>
          <p:cNvSpPr>
            <a:spLocks/>
          </p:cNvSpPr>
          <p:nvPr/>
        </p:nvSpPr>
        <p:spPr bwMode="auto">
          <a:xfrm>
            <a:off x="5472113" y="1828800"/>
            <a:ext cx="2643187" cy="3482975"/>
          </a:xfrm>
          <a:custGeom>
            <a:avLst/>
            <a:gdLst>
              <a:gd name="T0" fmla="*/ 2147483647 w 1665"/>
              <a:gd name="T1" fmla="*/ 2147483647 h 2194"/>
              <a:gd name="T2" fmla="*/ 2147483647 w 1665"/>
              <a:gd name="T3" fmla="*/ 2147483647 h 2194"/>
              <a:gd name="T4" fmla="*/ 2147483647 w 1665"/>
              <a:gd name="T5" fmla="*/ 2147483647 h 2194"/>
              <a:gd name="T6" fmla="*/ 2147483647 w 1665"/>
              <a:gd name="T7" fmla="*/ 2147483647 h 2194"/>
              <a:gd name="T8" fmla="*/ 2147483647 w 1665"/>
              <a:gd name="T9" fmla="*/ 2147483647 h 2194"/>
              <a:gd name="T10" fmla="*/ 2147483647 w 1665"/>
              <a:gd name="T11" fmla="*/ 2147483647 h 2194"/>
              <a:gd name="T12" fmla="*/ 2147483647 w 1665"/>
              <a:gd name="T13" fmla="*/ 2147483647 h 2194"/>
              <a:gd name="T14" fmla="*/ 2147483647 w 1665"/>
              <a:gd name="T15" fmla="*/ 2147483647 h 2194"/>
              <a:gd name="T16" fmla="*/ 2147483647 w 1665"/>
              <a:gd name="T17" fmla="*/ 2147483647 h 2194"/>
              <a:gd name="T18" fmla="*/ 2147483647 w 1665"/>
              <a:gd name="T19" fmla="*/ 2147483647 h 2194"/>
              <a:gd name="T20" fmla="*/ 2147483647 w 1665"/>
              <a:gd name="T21" fmla="*/ 2147483647 h 2194"/>
              <a:gd name="T22" fmla="*/ 2147483647 w 1665"/>
              <a:gd name="T23" fmla="*/ 2147483647 h 2194"/>
              <a:gd name="T24" fmla="*/ 2147483647 w 1665"/>
              <a:gd name="T25" fmla="*/ 2147483647 h 2194"/>
              <a:gd name="T26" fmla="*/ 2147483647 w 1665"/>
              <a:gd name="T27" fmla="*/ 0 h 2194"/>
              <a:gd name="T28" fmla="*/ 2147483647 w 1665"/>
              <a:gd name="T29" fmla="*/ 2147483647 h 2194"/>
              <a:gd name="T30" fmla="*/ 2147483647 w 1665"/>
              <a:gd name="T31" fmla="*/ 2147483647 h 2194"/>
              <a:gd name="T32" fmla="*/ 2147483647 w 1665"/>
              <a:gd name="T33" fmla="*/ 2147483647 h 2194"/>
              <a:gd name="T34" fmla="*/ 2147483647 w 1665"/>
              <a:gd name="T35" fmla="*/ 2147483647 h 2194"/>
              <a:gd name="T36" fmla="*/ 2147483647 w 1665"/>
              <a:gd name="T37" fmla="*/ 2147483647 h 2194"/>
              <a:gd name="T38" fmla="*/ 2147483647 w 1665"/>
              <a:gd name="T39" fmla="*/ 2147483647 h 2194"/>
              <a:gd name="T40" fmla="*/ 2147483647 w 1665"/>
              <a:gd name="T41" fmla="*/ 2147483647 h 2194"/>
              <a:gd name="T42" fmla="*/ 2147483647 w 1665"/>
              <a:gd name="T43" fmla="*/ 2147483647 h 2194"/>
              <a:gd name="T44" fmla="*/ 2147483647 w 1665"/>
              <a:gd name="T45" fmla="*/ 2147483647 h 2194"/>
              <a:gd name="T46" fmla="*/ 2147483647 w 1665"/>
              <a:gd name="T47" fmla="*/ 2147483647 h 2194"/>
              <a:gd name="T48" fmla="*/ 2147483647 w 1665"/>
              <a:gd name="T49" fmla="*/ 2147483647 h 2194"/>
              <a:gd name="T50" fmla="*/ 2147483647 w 1665"/>
              <a:gd name="T51" fmla="*/ 2147483647 h 2194"/>
              <a:gd name="T52" fmla="*/ 2147483647 w 1665"/>
              <a:gd name="T53" fmla="*/ 2147483647 h 2194"/>
              <a:gd name="T54" fmla="*/ 2147483647 w 1665"/>
              <a:gd name="T55" fmla="*/ 2147483647 h 2194"/>
              <a:gd name="T56" fmla="*/ 2147483647 w 1665"/>
              <a:gd name="T57" fmla="*/ 2147483647 h 2194"/>
              <a:gd name="T58" fmla="*/ 2147483647 w 1665"/>
              <a:gd name="T59" fmla="*/ 2147483647 h 2194"/>
              <a:gd name="T60" fmla="*/ 2147483647 w 1665"/>
              <a:gd name="T61" fmla="*/ 2147483647 h 2194"/>
              <a:gd name="T62" fmla="*/ 2147483647 w 1665"/>
              <a:gd name="T63" fmla="*/ 2147483647 h 2194"/>
              <a:gd name="T64" fmla="*/ 2147483647 w 1665"/>
              <a:gd name="T65" fmla="*/ 2147483647 h 2194"/>
              <a:gd name="T66" fmla="*/ 2147483647 w 1665"/>
              <a:gd name="T67" fmla="*/ 2147483647 h 21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65"/>
              <a:gd name="T103" fmla="*/ 0 h 2194"/>
              <a:gd name="T104" fmla="*/ 1665 w 1665"/>
              <a:gd name="T105" fmla="*/ 2194 h 21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65" h="2194">
                <a:moveTo>
                  <a:pt x="832" y="233"/>
                </a:moveTo>
                <a:cubicBezTo>
                  <a:pt x="576" y="489"/>
                  <a:pt x="829" y="1063"/>
                  <a:pt x="763" y="1454"/>
                </a:cubicBezTo>
                <a:cubicBezTo>
                  <a:pt x="761" y="1526"/>
                  <a:pt x="713" y="2119"/>
                  <a:pt x="791" y="2194"/>
                </a:cubicBezTo>
                <a:cubicBezTo>
                  <a:pt x="884" y="2133"/>
                  <a:pt x="878" y="2086"/>
                  <a:pt x="942" y="2002"/>
                </a:cubicBezTo>
                <a:cubicBezTo>
                  <a:pt x="973" y="1906"/>
                  <a:pt x="995" y="1814"/>
                  <a:pt x="1010" y="1714"/>
                </a:cubicBezTo>
                <a:cubicBezTo>
                  <a:pt x="1006" y="1679"/>
                  <a:pt x="995" y="1346"/>
                  <a:pt x="942" y="1221"/>
                </a:cubicBezTo>
                <a:cubicBezTo>
                  <a:pt x="802" y="888"/>
                  <a:pt x="913" y="1160"/>
                  <a:pt x="818" y="1001"/>
                </a:cubicBezTo>
                <a:cubicBezTo>
                  <a:pt x="618" y="667"/>
                  <a:pt x="907" y="1133"/>
                  <a:pt x="750" y="850"/>
                </a:cubicBezTo>
                <a:cubicBezTo>
                  <a:pt x="700" y="761"/>
                  <a:pt x="651" y="686"/>
                  <a:pt x="612" y="590"/>
                </a:cubicBezTo>
                <a:cubicBezTo>
                  <a:pt x="598" y="473"/>
                  <a:pt x="581" y="383"/>
                  <a:pt x="571" y="261"/>
                </a:cubicBezTo>
                <a:cubicBezTo>
                  <a:pt x="576" y="211"/>
                  <a:pt x="562" y="155"/>
                  <a:pt x="585" y="110"/>
                </a:cubicBezTo>
                <a:cubicBezTo>
                  <a:pt x="594" y="93"/>
                  <a:pt x="614" y="136"/>
                  <a:pt x="626" y="151"/>
                </a:cubicBezTo>
                <a:cubicBezTo>
                  <a:pt x="637" y="164"/>
                  <a:pt x="642" y="180"/>
                  <a:pt x="654" y="192"/>
                </a:cubicBezTo>
                <a:cubicBezTo>
                  <a:pt x="774" y="312"/>
                  <a:pt x="638" y="129"/>
                  <a:pt x="763" y="315"/>
                </a:cubicBezTo>
                <a:cubicBezTo>
                  <a:pt x="791" y="357"/>
                  <a:pt x="780" y="400"/>
                  <a:pt x="818" y="439"/>
                </a:cubicBezTo>
                <a:cubicBezTo>
                  <a:pt x="859" y="637"/>
                  <a:pt x="802" y="389"/>
                  <a:pt x="859" y="562"/>
                </a:cubicBezTo>
                <a:cubicBezTo>
                  <a:pt x="883" y="635"/>
                  <a:pt x="872" y="726"/>
                  <a:pt x="928" y="782"/>
                </a:cubicBezTo>
                <a:cubicBezTo>
                  <a:pt x="933" y="814"/>
                  <a:pt x="933" y="847"/>
                  <a:pt x="942" y="878"/>
                </a:cubicBezTo>
                <a:cubicBezTo>
                  <a:pt x="947" y="894"/>
                  <a:pt x="965" y="903"/>
                  <a:pt x="969" y="919"/>
                </a:cubicBezTo>
                <a:cubicBezTo>
                  <a:pt x="996" y="1020"/>
                  <a:pt x="991" y="1115"/>
                  <a:pt x="1051" y="1207"/>
                </a:cubicBezTo>
                <a:cubicBezTo>
                  <a:pt x="1087" y="1383"/>
                  <a:pt x="1180" y="1537"/>
                  <a:pt x="1216" y="1714"/>
                </a:cubicBezTo>
                <a:cubicBezTo>
                  <a:pt x="1211" y="1769"/>
                  <a:pt x="1217" y="1826"/>
                  <a:pt x="1202" y="1879"/>
                </a:cubicBezTo>
                <a:cubicBezTo>
                  <a:pt x="1175" y="1974"/>
                  <a:pt x="1116" y="1830"/>
                  <a:pt x="1106" y="1810"/>
                </a:cubicBezTo>
                <a:cubicBezTo>
                  <a:pt x="1073" y="1746"/>
                  <a:pt x="1063" y="1647"/>
                  <a:pt x="1051" y="1577"/>
                </a:cubicBezTo>
                <a:cubicBezTo>
                  <a:pt x="1082" y="676"/>
                  <a:pt x="1047" y="1027"/>
                  <a:pt x="1106" y="521"/>
                </a:cubicBezTo>
                <a:cubicBezTo>
                  <a:pt x="1092" y="308"/>
                  <a:pt x="1109" y="277"/>
                  <a:pt x="969" y="137"/>
                </a:cubicBezTo>
                <a:cubicBezTo>
                  <a:pt x="939" y="107"/>
                  <a:pt x="880" y="77"/>
                  <a:pt x="846" y="55"/>
                </a:cubicBezTo>
                <a:cubicBezTo>
                  <a:pt x="818" y="37"/>
                  <a:pt x="763" y="0"/>
                  <a:pt x="763" y="0"/>
                </a:cubicBezTo>
                <a:cubicBezTo>
                  <a:pt x="636" y="43"/>
                  <a:pt x="762" y="239"/>
                  <a:pt x="804" y="315"/>
                </a:cubicBezTo>
                <a:cubicBezTo>
                  <a:pt x="876" y="446"/>
                  <a:pt x="964" y="553"/>
                  <a:pt x="1051" y="672"/>
                </a:cubicBezTo>
                <a:cubicBezTo>
                  <a:pt x="1077" y="707"/>
                  <a:pt x="1093" y="748"/>
                  <a:pt x="1120" y="782"/>
                </a:cubicBezTo>
                <a:cubicBezTo>
                  <a:pt x="1148" y="817"/>
                  <a:pt x="1187" y="844"/>
                  <a:pt x="1216" y="878"/>
                </a:cubicBezTo>
                <a:cubicBezTo>
                  <a:pt x="1328" y="1009"/>
                  <a:pt x="1422" y="1154"/>
                  <a:pt x="1545" y="1275"/>
                </a:cubicBezTo>
                <a:cubicBezTo>
                  <a:pt x="1573" y="1412"/>
                  <a:pt x="1534" y="1287"/>
                  <a:pt x="1600" y="1385"/>
                </a:cubicBezTo>
                <a:cubicBezTo>
                  <a:pt x="1626" y="1424"/>
                  <a:pt x="1645" y="1544"/>
                  <a:pt x="1655" y="1591"/>
                </a:cubicBezTo>
                <a:cubicBezTo>
                  <a:pt x="1655" y="1592"/>
                  <a:pt x="1665" y="1869"/>
                  <a:pt x="1614" y="1920"/>
                </a:cubicBezTo>
                <a:cubicBezTo>
                  <a:pt x="1601" y="1933"/>
                  <a:pt x="1577" y="1929"/>
                  <a:pt x="1559" y="1934"/>
                </a:cubicBezTo>
                <a:cubicBezTo>
                  <a:pt x="1444" y="1915"/>
                  <a:pt x="1453" y="1916"/>
                  <a:pt x="1380" y="1824"/>
                </a:cubicBezTo>
                <a:cubicBezTo>
                  <a:pt x="1345" y="1736"/>
                  <a:pt x="1303" y="1657"/>
                  <a:pt x="1284" y="1563"/>
                </a:cubicBezTo>
                <a:cubicBezTo>
                  <a:pt x="1289" y="1362"/>
                  <a:pt x="1290" y="1161"/>
                  <a:pt x="1298" y="960"/>
                </a:cubicBezTo>
                <a:cubicBezTo>
                  <a:pt x="1304" y="815"/>
                  <a:pt x="1433" y="550"/>
                  <a:pt x="1257" y="494"/>
                </a:cubicBezTo>
                <a:cubicBezTo>
                  <a:pt x="1207" y="503"/>
                  <a:pt x="1154" y="503"/>
                  <a:pt x="1106" y="521"/>
                </a:cubicBezTo>
                <a:cubicBezTo>
                  <a:pt x="1091" y="527"/>
                  <a:pt x="1088" y="548"/>
                  <a:pt x="1079" y="562"/>
                </a:cubicBezTo>
                <a:cubicBezTo>
                  <a:pt x="1026" y="648"/>
                  <a:pt x="1041" y="624"/>
                  <a:pt x="996" y="727"/>
                </a:cubicBezTo>
                <a:cubicBezTo>
                  <a:pt x="963" y="973"/>
                  <a:pt x="932" y="952"/>
                  <a:pt x="969" y="1289"/>
                </a:cubicBezTo>
                <a:cubicBezTo>
                  <a:pt x="971" y="1309"/>
                  <a:pt x="1020" y="1445"/>
                  <a:pt x="1038" y="1481"/>
                </a:cubicBezTo>
                <a:cubicBezTo>
                  <a:pt x="1045" y="1496"/>
                  <a:pt x="1079" y="1530"/>
                  <a:pt x="1065" y="1522"/>
                </a:cubicBezTo>
                <a:cubicBezTo>
                  <a:pt x="1009" y="1489"/>
                  <a:pt x="935" y="1402"/>
                  <a:pt x="887" y="1358"/>
                </a:cubicBezTo>
                <a:cubicBezTo>
                  <a:pt x="761" y="1242"/>
                  <a:pt x="630" y="1130"/>
                  <a:pt x="503" y="1015"/>
                </a:cubicBezTo>
                <a:cubicBezTo>
                  <a:pt x="380" y="904"/>
                  <a:pt x="268" y="793"/>
                  <a:pt x="105" y="741"/>
                </a:cubicBezTo>
                <a:cubicBezTo>
                  <a:pt x="82" y="755"/>
                  <a:pt x="43" y="756"/>
                  <a:pt x="36" y="782"/>
                </a:cubicBezTo>
                <a:cubicBezTo>
                  <a:pt x="0" y="927"/>
                  <a:pt x="88" y="1030"/>
                  <a:pt x="160" y="1138"/>
                </a:cubicBezTo>
                <a:cubicBezTo>
                  <a:pt x="221" y="1230"/>
                  <a:pt x="176" y="1161"/>
                  <a:pt x="256" y="1234"/>
                </a:cubicBezTo>
                <a:cubicBezTo>
                  <a:pt x="294" y="1269"/>
                  <a:pt x="322" y="1317"/>
                  <a:pt x="366" y="1344"/>
                </a:cubicBezTo>
                <a:cubicBezTo>
                  <a:pt x="548" y="1453"/>
                  <a:pt x="464" y="1407"/>
                  <a:pt x="667" y="1509"/>
                </a:cubicBezTo>
                <a:cubicBezTo>
                  <a:pt x="778" y="1565"/>
                  <a:pt x="892" y="1622"/>
                  <a:pt x="1010" y="1659"/>
                </a:cubicBezTo>
                <a:cubicBezTo>
                  <a:pt x="1056" y="1654"/>
                  <a:pt x="1121" y="1669"/>
                  <a:pt x="1147" y="1618"/>
                </a:cubicBezTo>
                <a:cubicBezTo>
                  <a:pt x="1160" y="1592"/>
                  <a:pt x="1175" y="1536"/>
                  <a:pt x="1175" y="1536"/>
                </a:cubicBezTo>
                <a:cubicBezTo>
                  <a:pt x="1170" y="1445"/>
                  <a:pt x="1181" y="1351"/>
                  <a:pt x="1161" y="1262"/>
                </a:cubicBezTo>
                <a:cubicBezTo>
                  <a:pt x="1148" y="1202"/>
                  <a:pt x="1106" y="1152"/>
                  <a:pt x="1079" y="1097"/>
                </a:cubicBezTo>
                <a:cubicBezTo>
                  <a:pt x="980" y="898"/>
                  <a:pt x="779" y="691"/>
                  <a:pt x="612" y="549"/>
                </a:cubicBezTo>
                <a:cubicBezTo>
                  <a:pt x="515" y="467"/>
                  <a:pt x="443" y="383"/>
                  <a:pt x="324" y="343"/>
                </a:cubicBezTo>
                <a:cubicBezTo>
                  <a:pt x="260" y="440"/>
                  <a:pt x="282" y="389"/>
                  <a:pt x="311" y="603"/>
                </a:cubicBezTo>
                <a:cubicBezTo>
                  <a:pt x="322" y="683"/>
                  <a:pt x="361" y="752"/>
                  <a:pt x="393" y="823"/>
                </a:cubicBezTo>
                <a:cubicBezTo>
                  <a:pt x="405" y="849"/>
                  <a:pt x="407" y="879"/>
                  <a:pt x="420" y="905"/>
                </a:cubicBezTo>
                <a:cubicBezTo>
                  <a:pt x="465" y="994"/>
                  <a:pt x="553" y="1089"/>
                  <a:pt x="612" y="1166"/>
                </a:cubicBezTo>
                <a:cubicBezTo>
                  <a:pt x="656" y="1223"/>
                  <a:pt x="723" y="1256"/>
                  <a:pt x="777" y="1303"/>
                </a:cubicBezTo>
                <a:cubicBezTo>
                  <a:pt x="799" y="1322"/>
                  <a:pt x="846" y="1358"/>
                  <a:pt x="846" y="1358"/>
                </a:cubicBezTo>
                <a:lnTo>
                  <a:pt x="153" y="720"/>
                </a:lnTo>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16749" name="Freeform 13"/>
          <p:cNvSpPr>
            <a:spLocks/>
          </p:cNvSpPr>
          <p:nvPr/>
        </p:nvSpPr>
        <p:spPr bwMode="auto">
          <a:xfrm>
            <a:off x="5029200" y="1371600"/>
            <a:ext cx="3201988" cy="4367213"/>
          </a:xfrm>
          <a:custGeom>
            <a:avLst/>
            <a:gdLst>
              <a:gd name="T0" fmla="*/ 2147483647 w 2017"/>
              <a:gd name="T1" fmla="*/ 2147483647 h 2943"/>
              <a:gd name="T2" fmla="*/ 2147483647 w 2017"/>
              <a:gd name="T3" fmla="*/ 2147483647 h 2943"/>
              <a:gd name="T4" fmla="*/ 2147483647 w 2017"/>
              <a:gd name="T5" fmla="*/ 2147483647 h 2943"/>
              <a:gd name="T6" fmla="*/ 2147483647 w 2017"/>
              <a:gd name="T7" fmla="*/ 2147483647 h 2943"/>
              <a:gd name="T8" fmla="*/ 2147483647 w 2017"/>
              <a:gd name="T9" fmla="*/ 2147483647 h 2943"/>
              <a:gd name="T10" fmla="*/ 2147483647 w 2017"/>
              <a:gd name="T11" fmla="*/ 2147483647 h 2943"/>
              <a:gd name="T12" fmla="*/ 2147483647 w 2017"/>
              <a:gd name="T13" fmla="*/ 2147483647 h 2943"/>
              <a:gd name="T14" fmla="*/ 2147483647 w 2017"/>
              <a:gd name="T15" fmla="*/ 2147483647 h 2943"/>
              <a:gd name="T16" fmla="*/ 2147483647 w 2017"/>
              <a:gd name="T17" fmla="*/ 2147483647 h 2943"/>
              <a:gd name="T18" fmla="*/ 2147483647 w 2017"/>
              <a:gd name="T19" fmla="*/ 2147483647 h 2943"/>
              <a:gd name="T20" fmla="*/ 2147483647 w 2017"/>
              <a:gd name="T21" fmla="*/ 2147483647 h 2943"/>
              <a:gd name="T22" fmla="*/ 2147483647 w 2017"/>
              <a:gd name="T23" fmla="*/ 2147483647 h 2943"/>
              <a:gd name="T24" fmla="*/ 2147483647 w 2017"/>
              <a:gd name="T25" fmla="*/ 2147483647 h 2943"/>
              <a:gd name="T26" fmla="*/ 2147483647 w 2017"/>
              <a:gd name="T27" fmla="*/ 2147483647 h 2943"/>
              <a:gd name="T28" fmla="*/ 2147483647 w 2017"/>
              <a:gd name="T29" fmla="*/ 2147483647 h 2943"/>
              <a:gd name="T30" fmla="*/ 2147483647 w 2017"/>
              <a:gd name="T31" fmla="*/ 2147483647 h 2943"/>
              <a:gd name="T32" fmla="*/ 2147483647 w 2017"/>
              <a:gd name="T33" fmla="*/ 2147483647 h 2943"/>
              <a:gd name="T34" fmla="*/ 2147483647 w 2017"/>
              <a:gd name="T35" fmla="*/ 2147483647 h 2943"/>
              <a:gd name="T36" fmla="*/ 2147483647 w 2017"/>
              <a:gd name="T37" fmla="*/ 2147483647 h 2943"/>
              <a:gd name="T38" fmla="*/ 2147483647 w 2017"/>
              <a:gd name="T39" fmla="*/ 2147483647 h 2943"/>
              <a:gd name="T40" fmla="*/ 2147483647 w 2017"/>
              <a:gd name="T41" fmla="*/ 2147483647 h 2943"/>
              <a:gd name="T42" fmla="*/ 2147483647 w 2017"/>
              <a:gd name="T43" fmla="*/ 2147483647 h 2943"/>
              <a:gd name="T44" fmla="*/ 2147483647 w 2017"/>
              <a:gd name="T45" fmla="*/ 2147483647 h 2943"/>
              <a:gd name="T46" fmla="*/ 2147483647 w 2017"/>
              <a:gd name="T47" fmla="*/ 2147483647 h 2943"/>
              <a:gd name="T48" fmla="*/ 2147483647 w 2017"/>
              <a:gd name="T49" fmla="*/ 2147483647 h 2943"/>
              <a:gd name="T50" fmla="*/ 2147483647 w 2017"/>
              <a:gd name="T51" fmla="*/ 2147483647 h 2943"/>
              <a:gd name="T52" fmla="*/ 2147483647 w 2017"/>
              <a:gd name="T53" fmla="*/ 2147483647 h 2943"/>
              <a:gd name="T54" fmla="*/ 2147483647 w 2017"/>
              <a:gd name="T55" fmla="*/ 2147483647 h 2943"/>
              <a:gd name="T56" fmla="*/ 2147483647 w 2017"/>
              <a:gd name="T57" fmla="*/ 2147483647 h 2943"/>
              <a:gd name="T58" fmla="*/ 2147483647 w 2017"/>
              <a:gd name="T59" fmla="*/ 2147483647 h 2943"/>
              <a:gd name="T60" fmla="*/ 2147483647 w 2017"/>
              <a:gd name="T61" fmla="*/ 2147483647 h 2943"/>
              <a:gd name="T62" fmla="*/ 2147483647 w 2017"/>
              <a:gd name="T63" fmla="*/ 2147483647 h 2943"/>
              <a:gd name="T64" fmla="*/ 2147483647 w 2017"/>
              <a:gd name="T65" fmla="*/ 2147483647 h 2943"/>
              <a:gd name="T66" fmla="*/ 2147483647 w 2017"/>
              <a:gd name="T67" fmla="*/ 2147483647 h 2943"/>
              <a:gd name="T68" fmla="*/ 2147483647 w 2017"/>
              <a:gd name="T69" fmla="*/ 2147483647 h 2943"/>
              <a:gd name="T70" fmla="*/ 2147483647 w 2017"/>
              <a:gd name="T71" fmla="*/ 2147483647 h 2943"/>
              <a:gd name="T72" fmla="*/ 2147483647 w 2017"/>
              <a:gd name="T73" fmla="*/ 2147483647 h 2943"/>
              <a:gd name="T74" fmla="*/ 2147483647 w 2017"/>
              <a:gd name="T75" fmla="*/ 2147483647 h 2943"/>
              <a:gd name="T76" fmla="*/ 2147483647 w 2017"/>
              <a:gd name="T77" fmla="*/ 2147483647 h 2943"/>
              <a:gd name="T78" fmla="*/ 2147483647 w 2017"/>
              <a:gd name="T79" fmla="*/ 2147483647 h 2943"/>
              <a:gd name="T80" fmla="*/ 2147483647 w 2017"/>
              <a:gd name="T81" fmla="*/ 2147483647 h 2943"/>
              <a:gd name="T82" fmla="*/ 2147483647 w 2017"/>
              <a:gd name="T83" fmla="*/ 2147483647 h 2943"/>
              <a:gd name="T84" fmla="*/ 2147483647 w 2017"/>
              <a:gd name="T85" fmla="*/ 2147483647 h 2943"/>
              <a:gd name="T86" fmla="*/ 2147483647 w 2017"/>
              <a:gd name="T87" fmla="*/ 2147483647 h 2943"/>
              <a:gd name="T88" fmla="*/ 2147483647 w 2017"/>
              <a:gd name="T89" fmla="*/ 2147483647 h 2943"/>
              <a:gd name="T90" fmla="*/ 2147483647 w 2017"/>
              <a:gd name="T91" fmla="*/ 2147483647 h 2943"/>
              <a:gd name="T92" fmla="*/ 2147483647 w 2017"/>
              <a:gd name="T93" fmla="*/ 2147483647 h 2943"/>
              <a:gd name="T94" fmla="*/ 2147483647 w 2017"/>
              <a:gd name="T95" fmla="*/ 2147483647 h 2943"/>
              <a:gd name="T96" fmla="*/ 2147483647 w 2017"/>
              <a:gd name="T97" fmla="*/ 2147483647 h 2943"/>
              <a:gd name="T98" fmla="*/ 2147483647 w 2017"/>
              <a:gd name="T99" fmla="*/ 2147483647 h 2943"/>
              <a:gd name="T100" fmla="*/ 2147483647 w 2017"/>
              <a:gd name="T101" fmla="*/ 2147483647 h 2943"/>
              <a:gd name="T102" fmla="*/ 2147483647 w 2017"/>
              <a:gd name="T103" fmla="*/ 2147483647 h 2943"/>
              <a:gd name="T104" fmla="*/ 2147483647 w 2017"/>
              <a:gd name="T105" fmla="*/ 2147483647 h 2943"/>
              <a:gd name="T106" fmla="*/ 0 w 2017"/>
              <a:gd name="T107" fmla="*/ 2147483647 h 2943"/>
              <a:gd name="T108" fmla="*/ 2147483647 w 2017"/>
              <a:gd name="T109" fmla="*/ 2147483647 h 2943"/>
              <a:gd name="T110" fmla="*/ 2147483647 w 2017"/>
              <a:gd name="T111" fmla="*/ 2147483647 h 29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17"/>
              <a:gd name="T169" fmla="*/ 0 h 2943"/>
              <a:gd name="T170" fmla="*/ 2017 w 2017"/>
              <a:gd name="T171" fmla="*/ 2943 h 294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17" h="2943">
                <a:moveTo>
                  <a:pt x="576" y="329"/>
                </a:moveTo>
                <a:cubicBezTo>
                  <a:pt x="596" y="426"/>
                  <a:pt x="583" y="376"/>
                  <a:pt x="617" y="480"/>
                </a:cubicBezTo>
                <a:cubicBezTo>
                  <a:pt x="639" y="566"/>
                  <a:pt x="650" y="654"/>
                  <a:pt x="700" y="727"/>
                </a:cubicBezTo>
                <a:cubicBezTo>
                  <a:pt x="714" y="771"/>
                  <a:pt x="720" y="822"/>
                  <a:pt x="741" y="864"/>
                </a:cubicBezTo>
                <a:cubicBezTo>
                  <a:pt x="793" y="968"/>
                  <a:pt x="748" y="844"/>
                  <a:pt x="782" y="947"/>
                </a:cubicBezTo>
                <a:cubicBezTo>
                  <a:pt x="787" y="1089"/>
                  <a:pt x="786" y="1231"/>
                  <a:pt x="796" y="1372"/>
                </a:cubicBezTo>
                <a:cubicBezTo>
                  <a:pt x="805" y="1503"/>
                  <a:pt x="843" y="1654"/>
                  <a:pt x="864" y="1783"/>
                </a:cubicBezTo>
                <a:cubicBezTo>
                  <a:pt x="883" y="1897"/>
                  <a:pt x="887" y="2012"/>
                  <a:pt x="905" y="2126"/>
                </a:cubicBezTo>
                <a:cubicBezTo>
                  <a:pt x="897" y="2372"/>
                  <a:pt x="905" y="2506"/>
                  <a:pt x="837" y="2716"/>
                </a:cubicBezTo>
                <a:cubicBezTo>
                  <a:pt x="825" y="2753"/>
                  <a:pt x="758" y="2774"/>
                  <a:pt x="727" y="2784"/>
                </a:cubicBezTo>
                <a:cubicBezTo>
                  <a:pt x="695" y="2780"/>
                  <a:pt x="660" y="2784"/>
                  <a:pt x="631" y="2771"/>
                </a:cubicBezTo>
                <a:cubicBezTo>
                  <a:pt x="616" y="2764"/>
                  <a:pt x="614" y="2742"/>
                  <a:pt x="604" y="2729"/>
                </a:cubicBezTo>
                <a:cubicBezTo>
                  <a:pt x="566" y="2682"/>
                  <a:pt x="581" y="2724"/>
                  <a:pt x="549" y="2661"/>
                </a:cubicBezTo>
                <a:cubicBezTo>
                  <a:pt x="493" y="2548"/>
                  <a:pt x="585" y="2696"/>
                  <a:pt x="508" y="2579"/>
                </a:cubicBezTo>
                <a:cubicBezTo>
                  <a:pt x="521" y="2431"/>
                  <a:pt x="517" y="2316"/>
                  <a:pt x="672" y="2263"/>
                </a:cubicBezTo>
                <a:cubicBezTo>
                  <a:pt x="714" y="2221"/>
                  <a:pt x="747" y="2172"/>
                  <a:pt x="796" y="2140"/>
                </a:cubicBezTo>
                <a:cubicBezTo>
                  <a:pt x="813" y="2087"/>
                  <a:pt x="845" y="2063"/>
                  <a:pt x="878" y="2016"/>
                </a:cubicBezTo>
                <a:cubicBezTo>
                  <a:pt x="954" y="1908"/>
                  <a:pt x="904" y="1963"/>
                  <a:pt x="974" y="1893"/>
                </a:cubicBezTo>
                <a:cubicBezTo>
                  <a:pt x="995" y="1831"/>
                  <a:pt x="1020" y="1838"/>
                  <a:pt x="1056" y="1783"/>
                </a:cubicBezTo>
                <a:cubicBezTo>
                  <a:pt x="1101" y="1567"/>
                  <a:pt x="1096" y="1339"/>
                  <a:pt x="1043" y="1125"/>
                </a:cubicBezTo>
                <a:cubicBezTo>
                  <a:pt x="1035" y="1092"/>
                  <a:pt x="1031" y="1047"/>
                  <a:pt x="1015" y="1015"/>
                </a:cubicBezTo>
                <a:cubicBezTo>
                  <a:pt x="975" y="935"/>
                  <a:pt x="922" y="875"/>
                  <a:pt x="864" y="809"/>
                </a:cubicBezTo>
                <a:cubicBezTo>
                  <a:pt x="849" y="792"/>
                  <a:pt x="840" y="770"/>
                  <a:pt x="823" y="755"/>
                </a:cubicBezTo>
                <a:cubicBezTo>
                  <a:pt x="798" y="733"/>
                  <a:pt x="741" y="700"/>
                  <a:pt x="741" y="700"/>
                </a:cubicBezTo>
                <a:cubicBezTo>
                  <a:pt x="702" y="643"/>
                  <a:pt x="654" y="612"/>
                  <a:pt x="590" y="590"/>
                </a:cubicBezTo>
                <a:cubicBezTo>
                  <a:pt x="581" y="617"/>
                  <a:pt x="572" y="645"/>
                  <a:pt x="563" y="672"/>
                </a:cubicBezTo>
                <a:cubicBezTo>
                  <a:pt x="556" y="694"/>
                  <a:pt x="571" y="718"/>
                  <a:pt x="576" y="741"/>
                </a:cubicBezTo>
                <a:cubicBezTo>
                  <a:pt x="592" y="814"/>
                  <a:pt x="639" y="867"/>
                  <a:pt x="672" y="933"/>
                </a:cubicBezTo>
                <a:cubicBezTo>
                  <a:pt x="694" y="977"/>
                  <a:pt x="705" y="1007"/>
                  <a:pt x="741" y="1043"/>
                </a:cubicBezTo>
                <a:cubicBezTo>
                  <a:pt x="752" y="1076"/>
                  <a:pt x="771" y="1106"/>
                  <a:pt x="782" y="1139"/>
                </a:cubicBezTo>
                <a:cubicBezTo>
                  <a:pt x="789" y="1161"/>
                  <a:pt x="788" y="1185"/>
                  <a:pt x="796" y="1207"/>
                </a:cubicBezTo>
                <a:cubicBezTo>
                  <a:pt x="802" y="1222"/>
                  <a:pt x="815" y="1234"/>
                  <a:pt x="823" y="1248"/>
                </a:cubicBezTo>
                <a:cubicBezTo>
                  <a:pt x="848" y="1293"/>
                  <a:pt x="868" y="1341"/>
                  <a:pt x="892" y="1385"/>
                </a:cubicBezTo>
                <a:cubicBezTo>
                  <a:pt x="908" y="1414"/>
                  <a:pt x="932" y="1438"/>
                  <a:pt x="947" y="1468"/>
                </a:cubicBezTo>
                <a:cubicBezTo>
                  <a:pt x="971" y="1517"/>
                  <a:pt x="978" y="1566"/>
                  <a:pt x="1015" y="1605"/>
                </a:cubicBezTo>
                <a:cubicBezTo>
                  <a:pt x="1024" y="1628"/>
                  <a:pt x="1032" y="1651"/>
                  <a:pt x="1043" y="1673"/>
                </a:cubicBezTo>
                <a:cubicBezTo>
                  <a:pt x="1050" y="1688"/>
                  <a:pt x="1063" y="1700"/>
                  <a:pt x="1070" y="1715"/>
                </a:cubicBezTo>
                <a:cubicBezTo>
                  <a:pt x="1108" y="1803"/>
                  <a:pt x="1117" y="1900"/>
                  <a:pt x="1152" y="1989"/>
                </a:cubicBezTo>
                <a:cubicBezTo>
                  <a:pt x="1170" y="2134"/>
                  <a:pt x="1225" y="2269"/>
                  <a:pt x="1248" y="2414"/>
                </a:cubicBezTo>
                <a:cubicBezTo>
                  <a:pt x="1242" y="2567"/>
                  <a:pt x="1271" y="2756"/>
                  <a:pt x="1180" y="2894"/>
                </a:cubicBezTo>
                <a:cubicBezTo>
                  <a:pt x="1120" y="2889"/>
                  <a:pt x="1056" y="2903"/>
                  <a:pt x="1001" y="2880"/>
                </a:cubicBezTo>
                <a:cubicBezTo>
                  <a:pt x="971" y="2868"/>
                  <a:pt x="947" y="2798"/>
                  <a:pt x="947" y="2798"/>
                </a:cubicBezTo>
                <a:cubicBezTo>
                  <a:pt x="916" y="2675"/>
                  <a:pt x="955" y="2813"/>
                  <a:pt x="905" y="2688"/>
                </a:cubicBezTo>
                <a:cubicBezTo>
                  <a:pt x="894" y="2661"/>
                  <a:pt x="878" y="2606"/>
                  <a:pt x="878" y="2606"/>
                </a:cubicBezTo>
                <a:cubicBezTo>
                  <a:pt x="897" y="2472"/>
                  <a:pt x="894" y="2520"/>
                  <a:pt x="960" y="2428"/>
                </a:cubicBezTo>
                <a:cubicBezTo>
                  <a:pt x="972" y="2411"/>
                  <a:pt x="976" y="2390"/>
                  <a:pt x="988" y="2373"/>
                </a:cubicBezTo>
                <a:cubicBezTo>
                  <a:pt x="1026" y="2320"/>
                  <a:pt x="1079" y="2305"/>
                  <a:pt x="1139" y="2291"/>
                </a:cubicBezTo>
                <a:cubicBezTo>
                  <a:pt x="1156" y="2282"/>
                  <a:pt x="1285" y="2205"/>
                  <a:pt x="1317" y="2195"/>
                </a:cubicBezTo>
                <a:cubicBezTo>
                  <a:pt x="1349" y="2152"/>
                  <a:pt x="1363" y="2108"/>
                  <a:pt x="1399" y="2071"/>
                </a:cubicBezTo>
                <a:cubicBezTo>
                  <a:pt x="1429" y="1954"/>
                  <a:pt x="1488" y="1832"/>
                  <a:pt x="1550" y="1728"/>
                </a:cubicBezTo>
                <a:cubicBezTo>
                  <a:pt x="1567" y="1659"/>
                  <a:pt x="1593" y="1607"/>
                  <a:pt x="1605" y="1536"/>
                </a:cubicBezTo>
                <a:cubicBezTo>
                  <a:pt x="1594" y="1207"/>
                  <a:pt x="1604" y="1206"/>
                  <a:pt x="1577" y="974"/>
                </a:cubicBezTo>
                <a:cubicBezTo>
                  <a:pt x="1569" y="902"/>
                  <a:pt x="1553" y="825"/>
                  <a:pt x="1536" y="755"/>
                </a:cubicBezTo>
                <a:cubicBezTo>
                  <a:pt x="1529" y="727"/>
                  <a:pt x="1518" y="700"/>
                  <a:pt x="1509" y="672"/>
                </a:cubicBezTo>
                <a:cubicBezTo>
                  <a:pt x="1504" y="658"/>
                  <a:pt x="1495" y="631"/>
                  <a:pt x="1495" y="631"/>
                </a:cubicBezTo>
                <a:cubicBezTo>
                  <a:pt x="1405" y="641"/>
                  <a:pt x="1345" y="618"/>
                  <a:pt x="1317" y="700"/>
                </a:cubicBezTo>
                <a:cubicBezTo>
                  <a:pt x="1322" y="746"/>
                  <a:pt x="1321" y="792"/>
                  <a:pt x="1331" y="837"/>
                </a:cubicBezTo>
                <a:cubicBezTo>
                  <a:pt x="1342" y="890"/>
                  <a:pt x="1365" y="889"/>
                  <a:pt x="1385" y="933"/>
                </a:cubicBezTo>
                <a:cubicBezTo>
                  <a:pt x="1493" y="1174"/>
                  <a:pt x="1338" y="883"/>
                  <a:pt x="1454" y="1070"/>
                </a:cubicBezTo>
                <a:cubicBezTo>
                  <a:pt x="1485" y="1119"/>
                  <a:pt x="1481" y="1167"/>
                  <a:pt x="1523" y="1207"/>
                </a:cubicBezTo>
                <a:cubicBezTo>
                  <a:pt x="1540" y="1259"/>
                  <a:pt x="1580" y="1351"/>
                  <a:pt x="1591" y="1413"/>
                </a:cubicBezTo>
                <a:cubicBezTo>
                  <a:pt x="1604" y="1486"/>
                  <a:pt x="1610" y="1561"/>
                  <a:pt x="1632" y="1632"/>
                </a:cubicBezTo>
                <a:cubicBezTo>
                  <a:pt x="1647" y="1747"/>
                  <a:pt x="1650" y="1865"/>
                  <a:pt x="1687" y="1975"/>
                </a:cubicBezTo>
                <a:cubicBezTo>
                  <a:pt x="1693" y="2096"/>
                  <a:pt x="1761" y="2436"/>
                  <a:pt x="1632" y="2524"/>
                </a:cubicBezTo>
                <a:cubicBezTo>
                  <a:pt x="1614" y="2519"/>
                  <a:pt x="1592" y="2522"/>
                  <a:pt x="1577" y="2510"/>
                </a:cubicBezTo>
                <a:cubicBezTo>
                  <a:pt x="1566" y="2501"/>
                  <a:pt x="1570" y="2482"/>
                  <a:pt x="1564" y="2469"/>
                </a:cubicBezTo>
                <a:cubicBezTo>
                  <a:pt x="1541" y="2415"/>
                  <a:pt x="1523" y="2375"/>
                  <a:pt x="1509" y="2318"/>
                </a:cubicBezTo>
                <a:cubicBezTo>
                  <a:pt x="1516" y="2179"/>
                  <a:pt x="1505" y="1931"/>
                  <a:pt x="1605" y="1797"/>
                </a:cubicBezTo>
                <a:cubicBezTo>
                  <a:pt x="1648" y="1739"/>
                  <a:pt x="1699" y="1690"/>
                  <a:pt x="1742" y="1632"/>
                </a:cubicBezTo>
                <a:cubicBezTo>
                  <a:pt x="1770" y="1546"/>
                  <a:pt x="1791" y="1456"/>
                  <a:pt x="1824" y="1372"/>
                </a:cubicBezTo>
                <a:cubicBezTo>
                  <a:pt x="1820" y="1299"/>
                  <a:pt x="1821" y="1225"/>
                  <a:pt x="1811" y="1152"/>
                </a:cubicBezTo>
                <a:cubicBezTo>
                  <a:pt x="1808" y="1128"/>
                  <a:pt x="1791" y="1107"/>
                  <a:pt x="1783" y="1084"/>
                </a:cubicBezTo>
                <a:cubicBezTo>
                  <a:pt x="1753" y="1000"/>
                  <a:pt x="1737" y="950"/>
                  <a:pt x="1701" y="878"/>
                </a:cubicBezTo>
                <a:cubicBezTo>
                  <a:pt x="1671" y="818"/>
                  <a:pt x="1671" y="757"/>
                  <a:pt x="1632" y="700"/>
                </a:cubicBezTo>
                <a:cubicBezTo>
                  <a:pt x="1617" y="651"/>
                  <a:pt x="1600" y="613"/>
                  <a:pt x="1564" y="576"/>
                </a:cubicBezTo>
                <a:cubicBezTo>
                  <a:pt x="1542" y="512"/>
                  <a:pt x="1565" y="547"/>
                  <a:pt x="1495" y="508"/>
                </a:cubicBezTo>
                <a:cubicBezTo>
                  <a:pt x="1389" y="450"/>
                  <a:pt x="1285" y="418"/>
                  <a:pt x="1166" y="398"/>
                </a:cubicBezTo>
                <a:cubicBezTo>
                  <a:pt x="1123" y="403"/>
                  <a:pt x="1060" y="405"/>
                  <a:pt x="1015" y="425"/>
                </a:cubicBezTo>
                <a:cubicBezTo>
                  <a:pt x="952" y="453"/>
                  <a:pt x="889" y="500"/>
                  <a:pt x="823" y="521"/>
                </a:cubicBezTo>
                <a:cubicBezTo>
                  <a:pt x="786" y="632"/>
                  <a:pt x="842" y="486"/>
                  <a:pt x="768" y="604"/>
                </a:cubicBezTo>
                <a:cubicBezTo>
                  <a:pt x="755" y="625"/>
                  <a:pt x="752" y="650"/>
                  <a:pt x="741" y="672"/>
                </a:cubicBezTo>
                <a:cubicBezTo>
                  <a:pt x="717" y="719"/>
                  <a:pt x="674" y="752"/>
                  <a:pt x="645" y="796"/>
                </a:cubicBezTo>
                <a:cubicBezTo>
                  <a:pt x="595" y="791"/>
                  <a:pt x="541" y="800"/>
                  <a:pt x="494" y="782"/>
                </a:cubicBezTo>
                <a:cubicBezTo>
                  <a:pt x="475" y="775"/>
                  <a:pt x="478" y="744"/>
                  <a:pt x="467" y="727"/>
                </a:cubicBezTo>
                <a:cubicBezTo>
                  <a:pt x="455" y="707"/>
                  <a:pt x="436" y="692"/>
                  <a:pt x="425" y="672"/>
                </a:cubicBezTo>
                <a:cubicBezTo>
                  <a:pt x="413" y="651"/>
                  <a:pt x="408" y="626"/>
                  <a:pt x="398" y="604"/>
                </a:cubicBezTo>
                <a:cubicBezTo>
                  <a:pt x="381" y="567"/>
                  <a:pt x="343" y="494"/>
                  <a:pt x="343" y="494"/>
                </a:cubicBezTo>
                <a:cubicBezTo>
                  <a:pt x="359" y="253"/>
                  <a:pt x="307" y="251"/>
                  <a:pt x="521" y="275"/>
                </a:cubicBezTo>
                <a:cubicBezTo>
                  <a:pt x="539" y="284"/>
                  <a:pt x="562" y="288"/>
                  <a:pt x="576" y="302"/>
                </a:cubicBezTo>
                <a:cubicBezTo>
                  <a:pt x="622" y="348"/>
                  <a:pt x="654" y="407"/>
                  <a:pt x="700" y="453"/>
                </a:cubicBezTo>
                <a:cubicBezTo>
                  <a:pt x="723" y="498"/>
                  <a:pt x="756" y="592"/>
                  <a:pt x="796" y="631"/>
                </a:cubicBezTo>
                <a:cubicBezTo>
                  <a:pt x="800" y="645"/>
                  <a:pt x="802" y="660"/>
                  <a:pt x="809" y="672"/>
                </a:cubicBezTo>
                <a:cubicBezTo>
                  <a:pt x="816" y="683"/>
                  <a:pt x="831" y="688"/>
                  <a:pt x="837" y="700"/>
                </a:cubicBezTo>
                <a:cubicBezTo>
                  <a:pt x="846" y="717"/>
                  <a:pt x="846" y="737"/>
                  <a:pt x="851" y="755"/>
                </a:cubicBezTo>
                <a:cubicBezTo>
                  <a:pt x="839" y="915"/>
                  <a:pt x="839" y="984"/>
                  <a:pt x="755" y="1111"/>
                </a:cubicBezTo>
                <a:cubicBezTo>
                  <a:pt x="720" y="1248"/>
                  <a:pt x="686" y="1388"/>
                  <a:pt x="645" y="1523"/>
                </a:cubicBezTo>
                <a:cubicBezTo>
                  <a:pt x="617" y="1615"/>
                  <a:pt x="592" y="1714"/>
                  <a:pt x="508" y="1769"/>
                </a:cubicBezTo>
                <a:cubicBezTo>
                  <a:pt x="450" y="1751"/>
                  <a:pt x="452" y="1728"/>
                  <a:pt x="412" y="1687"/>
                </a:cubicBezTo>
                <a:cubicBezTo>
                  <a:pt x="386" y="1612"/>
                  <a:pt x="360" y="1535"/>
                  <a:pt x="316" y="1468"/>
                </a:cubicBezTo>
                <a:cubicBezTo>
                  <a:pt x="280" y="1327"/>
                  <a:pt x="329" y="1502"/>
                  <a:pt x="275" y="1358"/>
                </a:cubicBezTo>
                <a:cubicBezTo>
                  <a:pt x="251" y="1293"/>
                  <a:pt x="247" y="1219"/>
                  <a:pt x="233" y="1152"/>
                </a:cubicBezTo>
                <a:cubicBezTo>
                  <a:pt x="234" y="1120"/>
                  <a:pt x="153" y="737"/>
                  <a:pt x="302" y="686"/>
                </a:cubicBezTo>
                <a:cubicBezTo>
                  <a:pt x="316" y="704"/>
                  <a:pt x="327" y="725"/>
                  <a:pt x="343" y="741"/>
                </a:cubicBezTo>
                <a:cubicBezTo>
                  <a:pt x="355" y="753"/>
                  <a:pt x="373" y="755"/>
                  <a:pt x="384" y="768"/>
                </a:cubicBezTo>
                <a:cubicBezTo>
                  <a:pt x="397" y="784"/>
                  <a:pt x="401" y="805"/>
                  <a:pt x="412" y="823"/>
                </a:cubicBezTo>
                <a:cubicBezTo>
                  <a:pt x="429" y="851"/>
                  <a:pt x="467" y="905"/>
                  <a:pt x="467" y="905"/>
                </a:cubicBezTo>
                <a:cubicBezTo>
                  <a:pt x="471" y="923"/>
                  <a:pt x="473" y="942"/>
                  <a:pt x="480" y="960"/>
                </a:cubicBezTo>
                <a:cubicBezTo>
                  <a:pt x="487" y="979"/>
                  <a:pt x="502" y="995"/>
                  <a:pt x="508" y="1015"/>
                </a:cubicBezTo>
                <a:cubicBezTo>
                  <a:pt x="536" y="1107"/>
                  <a:pt x="532" y="1201"/>
                  <a:pt x="576" y="1289"/>
                </a:cubicBezTo>
                <a:cubicBezTo>
                  <a:pt x="584" y="1353"/>
                  <a:pt x="596" y="1417"/>
                  <a:pt x="604" y="1481"/>
                </a:cubicBezTo>
                <a:cubicBezTo>
                  <a:pt x="614" y="1563"/>
                  <a:pt x="631" y="1728"/>
                  <a:pt x="631" y="1728"/>
                </a:cubicBezTo>
                <a:cubicBezTo>
                  <a:pt x="641" y="2272"/>
                  <a:pt x="620" y="2276"/>
                  <a:pt x="672" y="2606"/>
                </a:cubicBezTo>
                <a:cubicBezTo>
                  <a:pt x="668" y="2684"/>
                  <a:pt x="667" y="2762"/>
                  <a:pt x="659" y="2839"/>
                </a:cubicBezTo>
                <a:cubicBezTo>
                  <a:pt x="658" y="2853"/>
                  <a:pt x="659" y="2875"/>
                  <a:pt x="645" y="2880"/>
                </a:cubicBezTo>
                <a:cubicBezTo>
                  <a:pt x="623" y="2887"/>
                  <a:pt x="599" y="2871"/>
                  <a:pt x="576" y="2867"/>
                </a:cubicBezTo>
                <a:cubicBezTo>
                  <a:pt x="532" y="2837"/>
                  <a:pt x="498" y="2800"/>
                  <a:pt x="453" y="2771"/>
                </a:cubicBezTo>
                <a:cubicBezTo>
                  <a:pt x="420" y="2721"/>
                  <a:pt x="385" y="2676"/>
                  <a:pt x="343" y="2633"/>
                </a:cubicBezTo>
                <a:cubicBezTo>
                  <a:pt x="306" y="2491"/>
                  <a:pt x="357" y="2670"/>
                  <a:pt x="302" y="2524"/>
                </a:cubicBezTo>
                <a:cubicBezTo>
                  <a:pt x="277" y="2457"/>
                  <a:pt x="270" y="2385"/>
                  <a:pt x="247" y="2318"/>
                </a:cubicBezTo>
                <a:cubicBezTo>
                  <a:pt x="258" y="2121"/>
                  <a:pt x="194" y="2024"/>
                  <a:pt x="371" y="2057"/>
                </a:cubicBezTo>
                <a:cubicBezTo>
                  <a:pt x="428" y="2096"/>
                  <a:pt x="472" y="2146"/>
                  <a:pt x="521" y="2195"/>
                </a:cubicBezTo>
                <a:cubicBezTo>
                  <a:pt x="549" y="2223"/>
                  <a:pt x="604" y="2277"/>
                  <a:pt x="604" y="2277"/>
                </a:cubicBezTo>
                <a:cubicBezTo>
                  <a:pt x="640" y="2350"/>
                  <a:pt x="701" y="2399"/>
                  <a:pt x="741" y="2469"/>
                </a:cubicBezTo>
                <a:cubicBezTo>
                  <a:pt x="785" y="2546"/>
                  <a:pt x="828" y="2626"/>
                  <a:pt x="892" y="2688"/>
                </a:cubicBezTo>
                <a:cubicBezTo>
                  <a:pt x="901" y="2706"/>
                  <a:pt x="905" y="2728"/>
                  <a:pt x="919" y="2743"/>
                </a:cubicBezTo>
                <a:cubicBezTo>
                  <a:pt x="929" y="2753"/>
                  <a:pt x="948" y="2750"/>
                  <a:pt x="960" y="2757"/>
                </a:cubicBezTo>
                <a:cubicBezTo>
                  <a:pt x="1061" y="2817"/>
                  <a:pt x="889" y="2752"/>
                  <a:pt x="1043" y="2798"/>
                </a:cubicBezTo>
                <a:cubicBezTo>
                  <a:pt x="1071" y="2806"/>
                  <a:pt x="1125" y="2825"/>
                  <a:pt x="1125" y="2825"/>
                </a:cubicBezTo>
                <a:cubicBezTo>
                  <a:pt x="1267" y="2821"/>
                  <a:pt x="1409" y="2828"/>
                  <a:pt x="1550" y="2812"/>
                </a:cubicBezTo>
                <a:cubicBezTo>
                  <a:pt x="1569" y="2810"/>
                  <a:pt x="1575" y="2782"/>
                  <a:pt x="1591" y="2771"/>
                </a:cubicBezTo>
                <a:cubicBezTo>
                  <a:pt x="1603" y="2763"/>
                  <a:pt x="1618" y="2762"/>
                  <a:pt x="1632" y="2757"/>
                </a:cubicBezTo>
                <a:cubicBezTo>
                  <a:pt x="1662" y="2641"/>
                  <a:pt x="1620" y="2751"/>
                  <a:pt x="1687" y="2675"/>
                </a:cubicBezTo>
                <a:cubicBezTo>
                  <a:pt x="1734" y="2621"/>
                  <a:pt x="1759" y="2560"/>
                  <a:pt x="1811" y="2510"/>
                </a:cubicBezTo>
                <a:cubicBezTo>
                  <a:pt x="1834" y="2441"/>
                  <a:pt x="1848" y="2375"/>
                  <a:pt x="1865" y="2304"/>
                </a:cubicBezTo>
                <a:cubicBezTo>
                  <a:pt x="1848" y="2143"/>
                  <a:pt x="1862" y="2221"/>
                  <a:pt x="1824" y="2071"/>
                </a:cubicBezTo>
                <a:cubicBezTo>
                  <a:pt x="1820" y="2057"/>
                  <a:pt x="1819" y="2042"/>
                  <a:pt x="1811" y="2030"/>
                </a:cubicBezTo>
                <a:cubicBezTo>
                  <a:pt x="1796" y="2009"/>
                  <a:pt x="1756" y="1975"/>
                  <a:pt x="1756" y="1975"/>
                </a:cubicBezTo>
                <a:cubicBezTo>
                  <a:pt x="1710" y="1991"/>
                  <a:pt x="1690" y="1986"/>
                  <a:pt x="1687" y="2057"/>
                </a:cubicBezTo>
                <a:cubicBezTo>
                  <a:pt x="1674" y="2331"/>
                  <a:pt x="1682" y="2606"/>
                  <a:pt x="1673" y="2880"/>
                </a:cubicBezTo>
                <a:cubicBezTo>
                  <a:pt x="1671" y="2929"/>
                  <a:pt x="1658" y="2922"/>
                  <a:pt x="1619" y="2935"/>
                </a:cubicBezTo>
                <a:cubicBezTo>
                  <a:pt x="1555" y="2930"/>
                  <a:pt x="1487" y="2943"/>
                  <a:pt x="1427" y="2921"/>
                </a:cubicBezTo>
                <a:cubicBezTo>
                  <a:pt x="1404" y="2912"/>
                  <a:pt x="1400" y="2878"/>
                  <a:pt x="1399" y="2853"/>
                </a:cubicBezTo>
                <a:cubicBezTo>
                  <a:pt x="1394" y="2680"/>
                  <a:pt x="1330" y="2425"/>
                  <a:pt x="1536" y="2373"/>
                </a:cubicBezTo>
                <a:cubicBezTo>
                  <a:pt x="1637" y="2272"/>
                  <a:pt x="1770" y="2205"/>
                  <a:pt x="1852" y="2085"/>
                </a:cubicBezTo>
                <a:cubicBezTo>
                  <a:pt x="1856" y="2067"/>
                  <a:pt x="1858" y="2047"/>
                  <a:pt x="1865" y="2030"/>
                </a:cubicBezTo>
                <a:cubicBezTo>
                  <a:pt x="1872" y="2015"/>
                  <a:pt x="1892" y="2006"/>
                  <a:pt x="1893" y="1989"/>
                </a:cubicBezTo>
                <a:cubicBezTo>
                  <a:pt x="1904" y="1644"/>
                  <a:pt x="1905" y="1682"/>
                  <a:pt x="1852" y="1468"/>
                </a:cubicBezTo>
                <a:cubicBezTo>
                  <a:pt x="1846" y="1445"/>
                  <a:pt x="1850" y="1419"/>
                  <a:pt x="1838" y="1399"/>
                </a:cubicBezTo>
                <a:cubicBezTo>
                  <a:pt x="1823" y="1373"/>
                  <a:pt x="1779" y="1369"/>
                  <a:pt x="1756" y="1358"/>
                </a:cubicBezTo>
                <a:cubicBezTo>
                  <a:pt x="1711" y="1336"/>
                  <a:pt x="1694" y="1305"/>
                  <a:pt x="1646" y="1289"/>
                </a:cubicBezTo>
                <a:cubicBezTo>
                  <a:pt x="1605" y="1226"/>
                  <a:pt x="1631" y="1260"/>
                  <a:pt x="1564" y="1193"/>
                </a:cubicBezTo>
                <a:cubicBezTo>
                  <a:pt x="1552" y="1181"/>
                  <a:pt x="1547" y="1164"/>
                  <a:pt x="1536" y="1152"/>
                </a:cubicBezTo>
                <a:cubicBezTo>
                  <a:pt x="1467" y="1075"/>
                  <a:pt x="1391" y="1000"/>
                  <a:pt x="1289" y="974"/>
                </a:cubicBezTo>
                <a:cubicBezTo>
                  <a:pt x="1271" y="979"/>
                  <a:pt x="1249" y="976"/>
                  <a:pt x="1235" y="988"/>
                </a:cubicBezTo>
                <a:cubicBezTo>
                  <a:pt x="1187" y="1027"/>
                  <a:pt x="1241" y="1137"/>
                  <a:pt x="1262" y="1180"/>
                </a:cubicBezTo>
                <a:cubicBezTo>
                  <a:pt x="1268" y="1193"/>
                  <a:pt x="1267" y="1210"/>
                  <a:pt x="1276" y="1221"/>
                </a:cubicBezTo>
                <a:cubicBezTo>
                  <a:pt x="1291" y="1238"/>
                  <a:pt x="1314" y="1247"/>
                  <a:pt x="1331" y="1262"/>
                </a:cubicBezTo>
                <a:cubicBezTo>
                  <a:pt x="1435" y="1355"/>
                  <a:pt x="1534" y="1459"/>
                  <a:pt x="1673" y="1495"/>
                </a:cubicBezTo>
                <a:cubicBezTo>
                  <a:pt x="1787" y="1571"/>
                  <a:pt x="1649" y="1471"/>
                  <a:pt x="1742" y="1564"/>
                </a:cubicBezTo>
                <a:cubicBezTo>
                  <a:pt x="1781" y="1603"/>
                  <a:pt x="1782" y="1575"/>
                  <a:pt x="1811" y="1619"/>
                </a:cubicBezTo>
                <a:cubicBezTo>
                  <a:pt x="1863" y="1697"/>
                  <a:pt x="1818" y="1646"/>
                  <a:pt x="1852" y="1715"/>
                </a:cubicBezTo>
                <a:cubicBezTo>
                  <a:pt x="1859" y="1730"/>
                  <a:pt x="1872" y="1741"/>
                  <a:pt x="1879" y="1756"/>
                </a:cubicBezTo>
                <a:cubicBezTo>
                  <a:pt x="1915" y="1836"/>
                  <a:pt x="1930" y="1931"/>
                  <a:pt x="1948" y="2016"/>
                </a:cubicBezTo>
                <a:cubicBezTo>
                  <a:pt x="1943" y="2098"/>
                  <a:pt x="1944" y="2181"/>
                  <a:pt x="1934" y="2263"/>
                </a:cubicBezTo>
                <a:cubicBezTo>
                  <a:pt x="1922" y="2356"/>
                  <a:pt x="1853" y="2415"/>
                  <a:pt x="1797" y="2483"/>
                </a:cubicBezTo>
                <a:cubicBezTo>
                  <a:pt x="1779" y="2505"/>
                  <a:pt x="1756" y="2554"/>
                  <a:pt x="1728" y="2565"/>
                </a:cubicBezTo>
                <a:cubicBezTo>
                  <a:pt x="1698" y="2577"/>
                  <a:pt x="1664" y="2574"/>
                  <a:pt x="1632" y="2579"/>
                </a:cubicBezTo>
                <a:cubicBezTo>
                  <a:pt x="1517" y="2570"/>
                  <a:pt x="1472" y="2584"/>
                  <a:pt x="1385" y="2537"/>
                </a:cubicBezTo>
                <a:cubicBezTo>
                  <a:pt x="1356" y="2521"/>
                  <a:pt x="1303" y="2483"/>
                  <a:pt x="1303" y="2483"/>
                </a:cubicBezTo>
                <a:cubicBezTo>
                  <a:pt x="1282" y="2454"/>
                  <a:pt x="1253" y="2431"/>
                  <a:pt x="1235" y="2400"/>
                </a:cubicBezTo>
                <a:cubicBezTo>
                  <a:pt x="1211" y="2359"/>
                  <a:pt x="1200" y="2272"/>
                  <a:pt x="1180" y="2222"/>
                </a:cubicBezTo>
                <a:cubicBezTo>
                  <a:pt x="1191" y="1898"/>
                  <a:pt x="1176" y="1754"/>
                  <a:pt x="1303" y="1495"/>
                </a:cubicBezTo>
                <a:cubicBezTo>
                  <a:pt x="1339" y="1318"/>
                  <a:pt x="1297" y="1509"/>
                  <a:pt x="1331" y="1385"/>
                </a:cubicBezTo>
                <a:cubicBezTo>
                  <a:pt x="1341" y="1349"/>
                  <a:pt x="1358" y="1276"/>
                  <a:pt x="1358" y="1276"/>
                </a:cubicBezTo>
                <a:cubicBezTo>
                  <a:pt x="1352" y="1207"/>
                  <a:pt x="1365" y="1131"/>
                  <a:pt x="1331" y="1070"/>
                </a:cubicBezTo>
                <a:cubicBezTo>
                  <a:pt x="1272" y="964"/>
                  <a:pt x="1211" y="933"/>
                  <a:pt x="1111" y="878"/>
                </a:cubicBezTo>
                <a:cubicBezTo>
                  <a:pt x="1025" y="831"/>
                  <a:pt x="952" y="767"/>
                  <a:pt x="851" y="755"/>
                </a:cubicBezTo>
                <a:cubicBezTo>
                  <a:pt x="792" y="748"/>
                  <a:pt x="732" y="746"/>
                  <a:pt x="672" y="741"/>
                </a:cubicBezTo>
                <a:cubicBezTo>
                  <a:pt x="592" y="714"/>
                  <a:pt x="519" y="684"/>
                  <a:pt x="439" y="659"/>
                </a:cubicBezTo>
                <a:cubicBezTo>
                  <a:pt x="394" y="589"/>
                  <a:pt x="370" y="518"/>
                  <a:pt x="343" y="439"/>
                </a:cubicBezTo>
                <a:cubicBezTo>
                  <a:pt x="336" y="417"/>
                  <a:pt x="335" y="393"/>
                  <a:pt x="329" y="371"/>
                </a:cubicBezTo>
                <a:cubicBezTo>
                  <a:pt x="321" y="343"/>
                  <a:pt x="302" y="288"/>
                  <a:pt x="302" y="288"/>
                </a:cubicBezTo>
                <a:cubicBezTo>
                  <a:pt x="316" y="150"/>
                  <a:pt x="324" y="48"/>
                  <a:pt x="467" y="0"/>
                </a:cubicBezTo>
                <a:cubicBezTo>
                  <a:pt x="494" y="5"/>
                  <a:pt x="522" y="7"/>
                  <a:pt x="549" y="14"/>
                </a:cubicBezTo>
                <a:cubicBezTo>
                  <a:pt x="577" y="21"/>
                  <a:pt x="631" y="41"/>
                  <a:pt x="631" y="41"/>
                </a:cubicBezTo>
                <a:cubicBezTo>
                  <a:pt x="662" y="87"/>
                  <a:pt x="711" y="119"/>
                  <a:pt x="741" y="165"/>
                </a:cubicBezTo>
                <a:cubicBezTo>
                  <a:pt x="750" y="179"/>
                  <a:pt x="758" y="193"/>
                  <a:pt x="768" y="206"/>
                </a:cubicBezTo>
                <a:cubicBezTo>
                  <a:pt x="776" y="216"/>
                  <a:pt x="788" y="223"/>
                  <a:pt x="796" y="233"/>
                </a:cubicBezTo>
                <a:cubicBezTo>
                  <a:pt x="878" y="341"/>
                  <a:pt x="815" y="292"/>
                  <a:pt x="892" y="343"/>
                </a:cubicBezTo>
                <a:cubicBezTo>
                  <a:pt x="934" y="407"/>
                  <a:pt x="915" y="371"/>
                  <a:pt x="947" y="467"/>
                </a:cubicBezTo>
                <a:cubicBezTo>
                  <a:pt x="952" y="481"/>
                  <a:pt x="950" y="498"/>
                  <a:pt x="960" y="508"/>
                </a:cubicBezTo>
                <a:cubicBezTo>
                  <a:pt x="978" y="526"/>
                  <a:pt x="997" y="545"/>
                  <a:pt x="1015" y="563"/>
                </a:cubicBezTo>
                <a:cubicBezTo>
                  <a:pt x="1028" y="576"/>
                  <a:pt x="1052" y="572"/>
                  <a:pt x="1070" y="576"/>
                </a:cubicBezTo>
                <a:cubicBezTo>
                  <a:pt x="1162" y="571"/>
                  <a:pt x="1262" y="590"/>
                  <a:pt x="1344" y="549"/>
                </a:cubicBezTo>
                <a:cubicBezTo>
                  <a:pt x="1383" y="530"/>
                  <a:pt x="1415" y="500"/>
                  <a:pt x="1454" y="480"/>
                </a:cubicBezTo>
                <a:cubicBezTo>
                  <a:pt x="1463" y="466"/>
                  <a:pt x="1478" y="455"/>
                  <a:pt x="1481" y="439"/>
                </a:cubicBezTo>
                <a:cubicBezTo>
                  <a:pt x="1487" y="406"/>
                  <a:pt x="1430" y="349"/>
                  <a:pt x="1413" y="343"/>
                </a:cubicBezTo>
                <a:cubicBezTo>
                  <a:pt x="1386" y="334"/>
                  <a:pt x="1331" y="316"/>
                  <a:pt x="1331" y="316"/>
                </a:cubicBezTo>
                <a:cubicBezTo>
                  <a:pt x="1281" y="320"/>
                  <a:pt x="1230" y="322"/>
                  <a:pt x="1180" y="329"/>
                </a:cubicBezTo>
                <a:cubicBezTo>
                  <a:pt x="1117" y="338"/>
                  <a:pt x="1151" y="354"/>
                  <a:pt x="1084" y="384"/>
                </a:cubicBezTo>
                <a:cubicBezTo>
                  <a:pt x="1063" y="394"/>
                  <a:pt x="1038" y="393"/>
                  <a:pt x="1015" y="398"/>
                </a:cubicBezTo>
                <a:cubicBezTo>
                  <a:pt x="988" y="412"/>
                  <a:pt x="962" y="429"/>
                  <a:pt x="933" y="439"/>
                </a:cubicBezTo>
                <a:cubicBezTo>
                  <a:pt x="907" y="448"/>
                  <a:pt x="877" y="443"/>
                  <a:pt x="851" y="453"/>
                </a:cubicBezTo>
                <a:cubicBezTo>
                  <a:pt x="830" y="462"/>
                  <a:pt x="815" y="481"/>
                  <a:pt x="796" y="494"/>
                </a:cubicBezTo>
                <a:cubicBezTo>
                  <a:pt x="769" y="513"/>
                  <a:pt x="713" y="549"/>
                  <a:pt x="713" y="549"/>
                </a:cubicBezTo>
                <a:cubicBezTo>
                  <a:pt x="680" y="598"/>
                  <a:pt x="682" y="647"/>
                  <a:pt x="659" y="700"/>
                </a:cubicBezTo>
                <a:cubicBezTo>
                  <a:pt x="631" y="765"/>
                  <a:pt x="593" y="806"/>
                  <a:pt x="576" y="878"/>
                </a:cubicBezTo>
                <a:cubicBezTo>
                  <a:pt x="549" y="990"/>
                  <a:pt x="499" y="1100"/>
                  <a:pt x="384" y="1139"/>
                </a:cubicBezTo>
                <a:cubicBezTo>
                  <a:pt x="308" y="1123"/>
                  <a:pt x="268" y="1116"/>
                  <a:pt x="206" y="1070"/>
                </a:cubicBezTo>
                <a:cubicBezTo>
                  <a:pt x="192" y="1047"/>
                  <a:pt x="181" y="1023"/>
                  <a:pt x="165" y="1001"/>
                </a:cubicBezTo>
                <a:cubicBezTo>
                  <a:pt x="157" y="990"/>
                  <a:pt x="144" y="985"/>
                  <a:pt x="137" y="974"/>
                </a:cubicBezTo>
                <a:cubicBezTo>
                  <a:pt x="117" y="940"/>
                  <a:pt x="111" y="900"/>
                  <a:pt x="96" y="864"/>
                </a:cubicBezTo>
                <a:cubicBezTo>
                  <a:pt x="73" y="744"/>
                  <a:pt x="67" y="614"/>
                  <a:pt x="137" y="508"/>
                </a:cubicBezTo>
                <a:cubicBezTo>
                  <a:pt x="210" y="517"/>
                  <a:pt x="284" y="524"/>
                  <a:pt x="357" y="535"/>
                </a:cubicBezTo>
                <a:cubicBezTo>
                  <a:pt x="405" y="543"/>
                  <a:pt x="396" y="554"/>
                  <a:pt x="439" y="576"/>
                </a:cubicBezTo>
                <a:cubicBezTo>
                  <a:pt x="509" y="611"/>
                  <a:pt x="586" y="632"/>
                  <a:pt x="659" y="659"/>
                </a:cubicBezTo>
                <a:cubicBezTo>
                  <a:pt x="678" y="666"/>
                  <a:pt x="694" y="681"/>
                  <a:pt x="713" y="686"/>
                </a:cubicBezTo>
                <a:cubicBezTo>
                  <a:pt x="840" y="722"/>
                  <a:pt x="981" y="740"/>
                  <a:pt x="1111" y="755"/>
                </a:cubicBezTo>
                <a:cubicBezTo>
                  <a:pt x="1848" y="738"/>
                  <a:pt x="1504" y="793"/>
                  <a:pt x="1797" y="700"/>
                </a:cubicBezTo>
                <a:cubicBezTo>
                  <a:pt x="1859" y="658"/>
                  <a:pt x="1919" y="641"/>
                  <a:pt x="1989" y="617"/>
                </a:cubicBezTo>
                <a:cubicBezTo>
                  <a:pt x="2011" y="554"/>
                  <a:pt x="1998" y="548"/>
                  <a:pt x="1961" y="494"/>
                </a:cubicBezTo>
                <a:cubicBezTo>
                  <a:pt x="1941" y="431"/>
                  <a:pt x="1915" y="391"/>
                  <a:pt x="1852" y="371"/>
                </a:cubicBezTo>
                <a:cubicBezTo>
                  <a:pt x="1740" y="386"/>
                  <a:pt x="1710" y="386"/>
                  <a:pt x="1673" y="494"/>
                </a:cubicBezTo>
                <a:cubicBezTo>
                  <a:pt x="1678" y="572"/>
                  <a:pt x="1677" y="650"/>
                  <a:pt x="1687" y="727"/>
                </a:cubicBezTo>
                <a:cubicBezTo>
                  <a:pt x="1691" y="756"/>
                  <a:pt x="1706" y="782"/>
                  <a:pt x="1715" y="809"/>
                </a:cubicBezTo>
                <a:cubicBezTo>
                  <a:pt x="1747" y="902"/>
                  <a:pt x="1766" y="996"/>
                  <a:pt x="1811" y="1084"/>
                </a:cubicBezTo>
                <a:cubicBezTo>
                  <a:pt x="1821" y="1147"/>
                  <a:pt x="1836" y="1201"/>
                  <a:pt x="1852" y="1262"/>
                </a:cubicBezTo>
                <a:cubicBezTo>
                  <a:pt x="1864" y="1371"/>
                  <a:pt x="1908" y="1535"/>
                  <a:pt x="1824" y="1619"/>
                </a:cubicBezTo>
                <a:cubicBezTo>
                  <a:pt x="1792" y="1614"/>
                  <a:pt x="1757" y="1618"/>
                  <a:pt x="1728" y="1605"/>
                </a:cubicBezTo>
                <a:cubicBezTo>
                  <a:pt x="1704" y="1594"/>
                  <a:pt x="1673" y="1550"/>
                  <a:pt x="1673" y="1550"/>
                </a:cubicBezTo>
                <a:cubicBezTo>
                  <a:pt x="1637" y="1441"/>
                  <a:pt x="1619" y="1422"/>
                  <a:pt x="1660" y="1276"/>
                </a:cubicBezTo>
                <a:cubicBezTo>
                  <a:pt x="1672" y="1233"/>
                  <a:pt x="1750" y="1194"/>
                  <a:pt x="1783" y="1166"/>
                </a:cubicBezTo>
                <a:cubicBezTo>
                  <a:pt x="1849" y="1109"/>
                  <a:pt x="1872" y="1058"/>
                  <a:pt x="1893" y="974"/>
                </a:cubicBezTo>
                <a:cubicBezTo>
                  <a:pt x="1890" y="942"/>
                  <a:pt x="1898" y="798"/>
                  <a:pt x="1838" y="768"/>
                </a:cubicBezTo>
                <a:cubicBezTo>
                  <a:pt x="1808" y="753"/>
                  <a:pt x="1773" y="752"/>
                  <a:pt x="1742" y="741"/>
                </a:cubicBezTo>
                <a:cubicBezTo>
                  <a:pt x="1717" y="715"/>
                  <a:pt x="1690" y="680"/>
                  <a:pt x="1646" y="686"/>
                </a:cubicBezTo>
                <a:cubicBezTo>
                  <a:pt x="1630" y="688"/>
                  <a:pt x="1628" y="713"/>
                  <a:pt x="1619" y="727"/>
                </a:cubicBezTo>
                <a:cubicBezTo>
                  <a:pt x="1651" y="825"/>
                  <a:pt x="1630" y="785"/>
                  <a:pt x="1673" y="851"/>
                </a:cubicBezTo>
                <a:cubicBezTo>
                  <a:pt x="1690" y="915"/>
                  <a:pt x="1694" y="940"/>
                  <a:pt x="1742" y="988"/>
                </a:cubicBezTo>
                <a:cubicBezTo>
                  <a:pt x="1771" y="1104"/>
                  <a:pt x="1732" y="987"/>
                  <a:pt x="1797" y="1084"/>
                </a:cubicBezTo>
                <a:cubicBezTo>
                  <a:pt x="1805" y="1096"/>
                  <a:pt x="1805" y="1112"/>
                  <a:pt x="1811" y="1125"/>
                </a:cubicBezTo>
                <a:cubicBezTo>
                  <a:pt x="1839" y="1191"/>
                  <a:pt x="1879" y="1250"/>
                  <a:pt x="1907" y="1317"/>
                </a:cubicBezTo>
                <a:cubicBezTo>
                  <a:pt x="1952" y="1423"/>
                  <a:pt x="1958" y="1547"/>
                  <a:pt x="1975" y="1660"/>
                </a:cubicBezTo>
                <a:cubicBezTo>
                  <a:pt x="1962" y="2361"/>
                  <a:pt x="2017" y="2224"/>
                  <a:pt x="1907" y="2592"/>
                </a:cubicBezTo>
                <a:cubicBezTo>
                  <a:pt x="1886" y="2662"/>
                  <a:pt x="1884" y="2707"/>
                  <a:pt x="1824" y="2757"/>
                </a:cubicBezTo>
                <a:cubicBezTo>
                  <a:pt x="1752" y="2817"/>
                  <a:pt x="1658" y="2826"/>
                  <a:pt x="1577" y="2867"/>
                </a:cubicBezTo>
                <a:cubicBezTo>
                  <a:pt x="1530" y="2835"/>
                  <a:pt x="1499" y="2804"/>
                  <a:pt x="1468" y="2757"/>
                </a:cubicBezTo>
                <a:cubicBezTo>
                  <a:pt x="1474" y="2724"/>
                  <a:pt x="1464" y="2608"/>
                  <a:pt x="1523" y="2579"/>
                </a:cubicBezTo>
                <a:cubicBezTo>
                  <a:pt x="1562" y="2560"/>
                  <a:pt x="1605" y="2551"/>
                  <a:pt x="1646" y="2537"/>
                </a:cubicBezTo>
                <a:cubicBezTo>
                  <a:pt x="1660" y="2533"/>
                  <a:pt x="1687" y="2524"/>
                  <a:pt x="1687" y="2524"/>
                </a:cubicBezTo>
                <a:cubicBezTo>
                  <a:pt x="1714" y="2506"/>
                  <a:pt x="1742" y="2487"/>
                  <a:pt x="1769" y="2469"/>
                </a:cubicBezTo>
                <a:cubicBezTo>
                  <a:pt x="1783" y="2460"/>
                  <a:pt x="1811" y="2441"/>
                  <a:pt x="1811" y="2441"/>
                </a:cubicBezTo>
                <a:cubicBezTo>
                  <a:pt x="1848" y="2385"/>
                  <a:pt x="1868" y="2361"/>
                  <a:pt x="1893" y="2304"/>
                </a:cubicBezTo>
                <a:cubicBezTo>
                  <a:pt x="1915" y="2255"/>
                  <a:pt x="1917" y="2213"/>
                  <a:pt x="1948" y="2167"/>
                </a:cubicBezTo>
                <a:cubicBezTo>
                  <a:pt x="1968" y="2081"/>
                  <a:pt x="1971" y="1994"/>
                  <a:pt x="1989" y="1907"/>
                </a:cubicBezTo>
                <a:cubicBezTo>
                  <a:pt x="1984" y="1847"/>
                  <a:pt x="1983" y="1787"/>
                  <a:pt x="1975" y="1728"/>
                </a:cubicBezTo>
                <a:cubicBezTo>
                  <a:pt x="1973" y="1714"/>
                  <a:pt x="1971" y="1697"/>
                  <a:pt x="1961" y="1687"/>
                </a:cubicBezTo>
                <a:cubicBezTo>
                  <a:pt x="1920" y="1646"/>
                  <a:pt x="1837" y="1636"/>
                  <a:pt x="1783" y="1619"/>
                </a:cubicBezTo>
                <a:cubicBezTo>
                  <a:pt x="1747" y="1608"/>
                  <a:pt x="1673" y="1591"/>
                  <a:pt x="1673" y="1591"/>
                </a:cubicBezTo>
                <a:cubicBezTo>
                  <a:pt x="1463" y="1600"/>
                  <a:pt x="1350" y="1609"/>
                  <a:pt x="1166" y="1646"/>
                </a:cubicBezTo>
                <a:cubicBezTo>
                  <a:pt x="1072" y="1716"/>
                  <a:pt x="1131" y="1680"/>
                  <a:pt x="974" y="1742"/>
                </a:cubicBezTo>
                <a:cubicBezTo>
                  <a:pt x="951" y="1751"/>
                  <a:pt x="924" y="1754"/>
                  <a:pt x="905" y="1769"/>
                </a:cubicBezTo>
                <a:cubicBezTo>
                  <a:pt x="852" y="1810"/>
                  <a:pt x="797" y="1842"/>
                  <a:pt x="741" y="1879"/>
                </a:cubicBezTo>
                <a:cubicBezTo>
                  <a:pt x="732" y="1893"/>
                  <a:pt x="726" y="1910"/>
                  <a:pt x="713" y="1920"/>
                </a:cubicBezTo>
                <a:cubicBezTo>
                  <a:pt x="702" y="1929"/>
                  <a:pt x="685" y="1928"/>
                  <a:pt x="672" y="1934"/>
                </a:cubicBezTo>
                <a:cubicBezTo>
                  <a:pt x="623" y="1955"/>
                  <a:pt x="585" y="1986"/>
                  <a:pt x="535" y="2003"/>
                </a:cubicBezTo>
                <a:cubicBezTo>
                  <a:pt x="243" y="1992"/>
                  <a:pt x="178" y="2059"/>
                  <a:pt x="41" y="1879"/>
                </a:cubicBezTo>
                <a:cubicBezTo>
                  <a:pt x="32" y="1842"/>
                  <a:pt x="23" y="1806"/>
                  <a:pt x="14" y="1769"/>
                </a:cubicBezTo>
                <a:cubicBezTo>
                  <a:pt x="9" y="1751"/>
                  <a:pt x="0" y="1715"/>
                  <a:pt x="0" y="1715"/>
                </a:cubicBezTo>
                <a:cubicBezTo>
                  <a:pt x="5" y="1692"/>
                  <a:pt x="4" y="1667"/>
                  <a:pt x="14" y="1646"/>
                </a:cubicBezTo>
                <a:cubicBezTo>
                  <a:pt x="18" y="1638"/>
                  <a:pt x="94" y="1511"/>
                  <a:pt x="110" y="1495"/>
                </a:cubicBezTo>
                <a:cubicBezTo>
                  <a:pt x="124" y="1500"/>
                  <a:pt x="141" y="1499"/>
                  <a:pt x="151" y="1509"/>
                </a:cubicBezTo>
                <a:cubicBezTo>
                  <a:pt x="161" y="1519"/>
                  <a:pt x="159" y="1537"/>
                  <a:pt x="165" y="1550"/>
                </a:cubicBezTo>
                <a:cubicBezTo>
                  <a:pt x="194" y="1617"/>
                  <a:pt x="211" y="1686"/>
                  <a:pt x="233" y="1756"/>
                </a:cubicBezTo>
                <a:cubicBezTo>
                  <a:pt x="238" y="1788"/>
                  <a:pt x="243" y="1820"/>
                  <a:pt x="247" y="1852"/>
                </a:cubicBezTo>
                <a:cubicBezTo>
                  <a:pt x="263" y="1997"/>
                  <a:pt x="261" y="2199"/>
                  <a:pt x="357" y="2318"/>
                </a:cubicBezTo>
                <a:cubicBezTo>
                  <a:pt x="400" y="2372"/>
                  <a:pt x="427" y="2420"/>
                  <a:pt x="494" y="2441"/>
                </a:cubicBezTo>
                <a:cubicBezTo>
                  <a:pt x="500" y="2447"/>
                  <a:pt x="565" y="2533"/>
                  <a:pt x="576" y="2441"/>
                </a:cubicBezTo>
                <a:cubicBezTo>
                  <a:pt x="590" y="2318"/>
                  <a:pt x="614" y="2176"/>
                  <a:pt x="549" y="2071"/>
                </a:cubicBezTo>
                <a:cubicBezTo>
                  <a:pt x="507" y="2003"/>
                  <a:pt x="339" y="2019"/>
                  <a:pt x="302" y="2016"/>
                </a:cubicBezTo>
                <a:cubicBezTo>
                  <a:pt x="288" y="2012"/>
                  <a:pt x="261" y="2003"/>
                  <a:pt x="261" y="2003"/>
                </a:cubicBezTo>
              </a:path>
            </a:pathLst>
          </a:custGeom>
          <a:gradFill rotWithShape="1">
            <a:gsLst>
              <a:gs pos="0">
                <a:schemeClr val="bg1"/>
              </a:gs>
              <a:gs pos="100000">
                <a:srgbClr val="FF6600"/>
              </a:gs>
            </a:gsLst>
            <a:path path="rect">
              <a:fillToRect l="50000" t="50000" r="50000" b="50000"/>
            </a:path>
          </a:gradFill>
          <a:ln w="9525">
            <a:solidFill>
              <a:schemeClr val="tx1"/>
            </a:solidFill>
            <a:round/>
            <a:headEnd/>
            <a:tailEnd/>
          </a:ln>
        </p:spPr>
        <p:txBody>
          <a:bodyPr/>
          <a:lstStyle/>
          <a:p>
            <a:endParaRPr lang="en-US"/>
          </a:p>
        </p:txBody>
      </p:sp>
      <p:sp>
        <p:nvSpPr>
          <p:cNvPr id="106505" name="Oval 14"/>
          <p:cNvSpPr>
            <a:spLocks noChangeArrowheads="1"/>
          </p:cNvSpPr>
          <p:nvPr/>
        </p:nvSpPr>
        <p:spPr bwMode="auto">
          <a:xfrm>
            <a:off x="5715000" y="2438400"/>
            <a:ext cx="1905000" cy="1981200"/>
          </a:xfrm>
          <a:prstGeom prst="ellipse">
            <a:avLst/>
          </a:prstGeom>
          <a:gradFill rotWithShape="1">
            <a:gsLst>
              <a:gs pos="0">
                <a:schemeClr val="bg1"/>
              </a:gs>
              <a:gs pos="100000">
                <a:srgbClr val="FF6600"/>
              </a:gs>
            </a:gsLst>
            <a:path path="shape">
              <a:fillToRect l="50000" t="50000" r="50000" b="50000"/>
            </a:path>
          </a:gradFill>
          <a:ln w="9525">
            <a:solidFill>
              <a:schemeClr val="tx1"/>
            </a:solidFill>
            <a:round/>
            <a:headEnd/>
            <a:tailEnd/>
          </a:ln>
        </p:spPr>
        <p:txBody>
          <a:bodyPr wrap="none" anchor="ctr"/>
          <a:lstStyle/>
          <a:p>
            <a:pPr algn="ctr"/>
            <a:r>
              <a:rPr lang="en-US"/>
              <a:t>Micro resin tag</a:t>
            </a:r>
          </a:p>
        </p:txBody>
      </p:sp>
      <p:sp>
        <p:nvSpPr>
          <p:cNvPr id="10" name="Slide Number Placeholder 9"/>
          <p:cNvSpPr>
            <a:spLocks noGrp="1"/>
          </p:cNvSpPr>
          <p:nvPr>
            <p:ph type="sldNum" sz="quarter" idx="12"/>
          </p:nvPr>
        </p:nvSpPr>
        <p:spPr/>
        <p:txBody>
          <a:bodyPr/>
          <a:lstStyle/>
          <a:p>
            <a:pPr>
              <a:defRPr/>
            </a:pPr>
            <a:fld id="{D1E26C52-DBE9-4595-8818-F5879BADAE97}" type="slidenum">
              <a:rPr lang="en-US" smtClean="0"/>
              <a:pPr>
                <a:defRPr/>
              </a:pPr>
              <a:t>63</a:t>
            </a:fld>
            <a:endParaRPr lang="en-US"/>
          </a:p>
        </p:txBody>
      </p:sp>
      <p:sp>
        <p:nvSpPr>
          <p:cNvPr id="12" name="Title 1"/>
          <p:cNvSpPr>
            <a:spLocks noGrp="1"/>
          </p:cNvSpPr>
          <p:nvPr>
            <p:ph type="title"/>
          </p:nvPr>
        </p:nvSpPr>
        <p:spPr>
          <a:xfrm>
            <a:off x="457200" y="0"/>
            <a:ext cx="8229600" cy="792162"/>
          </a:xfrm>
        </p:spPr>
        <p:txBody>
          <a:bodyPr>
            <a:normAutofit/>
          </a:bodyPr>
          <a:lstStyle/>
          <a:p>
            <a:r>
              <a:rPr lang="en-US" sz="3600" b="1" u="sng" dirty="0" smtClean="0">
                <a:solidFill>
                  <a:schemeClr val="accent2">
                    <a:lumMod val="75000"/>
                  </a:schemeClr>
                </a:solidFill>
              </a:rPr>
              <a:t>HYBRID LAYER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16749"/>
                                        </p:tgtEl>
                                      </p:cBhvr>
                                    </p:animEffect>
                                    <p:animScale>
                                      <p:cBhvr>
                                        <p:cTn id="7" dur="250" autoRev="1" fill="hold"/>
                                        <p:tgtEl>
                                          <p:spTgt spid="1167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srcRect l="52258" t="7353" r="20645" b="64706"/>
          <a:stretch>
            <a:fillRect/>
          </a:stretch>
        </p:blipFill>
        <p:spPr bwMode="auto">
          <a:xfrm>
            <a:off x="5410200" y="1752600"/>
            <a:ext cx="3200427" cy="4343373"/>
          </a:xfrm>
          <a:prstGeom prst="rect">
            <a:avLst/>
          </a:prstGeom>
          <a:noFill/>
          <a:ln w="9525">
            <a:noFill/>
            <a:miter lim="800000"/>
            <a:headEnd/>
            <a:tailEnd/>
          </a:ln>
        </p:spPr>
      </p:pic>
      <p:sp>
        <p:nvSpPr>
          <p:cNvPr id="6" name="Rounded Rectangular Callout 5"/>
          <p:cNvSpPr/>
          <p:nvPr/>
        </p:nvSpPr>
        <p:spPr bwMode="auto">
          <a:xfrm>
            <a:off x="685800" y="1600200"/>
            <a:ext cx="3657600" cy="1219200"/>
          </a:xfrm>
          <a:prstGeom prst="wedgeRoundRectCallout">
            <a:avLst>
              <a:gd name="adj1" fmla="val 92188"/>
              <a:gd name="adj2" fmla="val 71876"/>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200" dirty="0" smtClean="0"/>
              <a:t>Amorphous electron dense layer –denatured collagen or very loosely arranged collagen</a:t>
            </a:r>
            <a:endParaRPr kumimoji="0" lang="en-US" sz="2200" b="0" i="0" u="none" strike="noStrike" cap="none" normalizeH="0" baseline="0" dirty="0" smtClean="0">
              <a:ln>
                <a:noFill/>
              </a:ln>
              <a:solidFill>
                <a:schemeClr val="tx1"/>
              </a:solidFill>
              <a:effectLst/>
              <a:latin typeface="Times New Roman" pitchFamily="18" charset="0"/>
            </a:endParaRPr>
          </a:p>
        </p:txBody>
      </p:sp>
      <p:sp>
        <p:nvSpPr>
          <p:cNvPr id="7" name="Rounded Rectangular Callout 6"/>
          <p:cNvSpPr/>
          <p:nvPr/>
        </p:nvSpPr>
        <p:spPr bwMode="auto">
          <a:xfrm>
            <a:off x="609600" y="3048000"/>
            <a:ext cx="3657600" cy="1828800"/>
          </a:xfrm>
          <a:prstGeom prst="wedgeRoundRectCallout">
            <a:avLst>
              <a:gd name="adj1" fmla="val 86460"/>
              <a:gd name="adj2" fmla="val 6251"/>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200" dirty="0" err="1" smtClean="0"/>
              <a:t>Interfibrillar</a:t>
            </a:r>
            <a:r>
              <a:rPr lang="en-US" sz="2200" dirty="0" smtClean="0"/>
              <a:t> spaces in  which </a:t>
            </a:r>
            <a:r>
              <a:rPr lang="en-US" sz="2200" dirty="0" err="1" smtClean="0"/>
              <a:t>hydroxyapatite</a:t>
            </a:r>
            <a:r>
              <a:rPr lang="en-US" sz="2200" dirty="0" smtClean="0"/>
              <a:t> crystals have been </a:t>
            </a:r>
            <a:r>
              <a:rPr lang="en-US" sz="2200" dirty="0" err="1" smtClean="0"/>
              <a:t>repalced</a:t>
            </a:r>
            <a:r>
              <a:rPr lang="en-US" sz="2200" dirty="0" smtClean="0"/>
              <a:t> by resin monomer  because of hybridization process</a:t>
            </a:r>
            <a:endParaRPr kumimoji="0" lang="en-US" sz="2200" b="0" i="0" u="none" strike="noStrike" cap="none" normalizeH="0" baseline="0" dirty="0" smtClean="0">
              <a:ln>
                <a:noFill/>
              </a:ln>
              <a:solidFill>
                <a:schemeClr val="tx1"/>
              </a:solidFill>
              <a:effectLst/>
              <a:latin typeface="Times New Roman" pitchFamily="18" charset="0"/>
            </a:endParaRPr>
          </a:p>
        </p:txBody>
      </p:sp>
      <p:sp>
        <p:nvSpPr>
          <p:cNvPr id="8" name="Rounded Rectangular Callout 7"/>
          <p:cNvSpPr/>
          <p:nvPr/>
        </p:nvSpPr>
        <p:spPr bwMode="auto">
          <a:xfrm>
            <a:off x="609600" y="5181600"/>
            <a:ext cx="3657600" cy="1219200"/>
          </a:xfrm>
          <a:prstGeom prst="wedgeRoundRectCallout">
            <a:avLst>
              <a:gd name="adj1" fmla="val 84897"/>
              <a:gd name="adj2" fmla="val -49479"/>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200" dirty="0" smtClean="0"/>
              <a:t>Consists of almost unaffected dentin with partially </a:t>
            </a:r>
            <a:r>
              <a:rPr lang="en-US" sz="2200" dirty="0" err="1" smtClean="0"/>
              <a:t>demineralized</a:t>
            </a:r>
            <a:r>
              <a:rPr lang="en-US" sz="2200" dirty="0" smtClean="0"/>
              <a:t> zone of dentin</a:t>
            </a:r>
            <a:endParaRPr kumimoji="0" lang="en-US" sz="2200" b="0" i="0" u="none" strike="noStrike" cap="none" normalizeH="0" baseline="0" dirty="0" smtClean="0">
              <a:ln>
                <a:noFill/>
              </a:ln>
              <a:solidFill>
                <a:schemeClr val="tx1"/>
              </a:solidFill>
              <a:effectLst/>
              <a:latin typeface="Times New Roman" pitchFamily="18" charset="0"/>
            </a:endParaRPr>
          </a:p>
        </p:txBody>
      </p:sp>
      <p:sp>
        <p:nvSpPr>
          <p:cNvPr id="9" name="Slide Number Placeholder 8"/>
          <p:cNvSpPr>
            <a:spLocks noGrp="1"/>
          </p:cNvSpPr>
          <p:nvPr>
            <p:ph type="sldNum" sz="quarter" idx="11"/>
          </p:nvPr>
        </p:nvSpPr>
        <p:spPr/>
        <p:txBody>
          <a:bodyPr/>
          <a:lstStyle/>
          <a:p>
            <a:fld id="{CC8CA953-CD2C-4C2D-8BBA-F6FB10B73F03}" type="slidenum">
              <a:rPr lang="en-US" smtClean="0"/>
              <a:pPr/>
              <a:t>64</a:t>
            </a:fld>
            <a:endParaRPr lang="en-US"/>
          </a:p>
        </p:txBody>
      </p:sp>
      <p:sp>
        <p:nvSpPr>
          <p:cNvPr id="11" name="Title 10"/>
          <p:cNvSpPr>
            <a:spLocks noGrp="1"/>
          </p:cNvSpPr>
          <p:nvPr>
            <p:ph type="title"/>
          </p:nvPr>
        </p:nvSpPr>
        <p:spPr/>
        <p:txBody>
          <a:bodyPr>
            <a:normAutofit/>
          </a:bodyPr>
          <a:lstStyle/>
          <a:p>
            <a:r>
              <a:rPr lang="en-US" sz="3600" b="1" u="sng" dirty="0" smtClean="0"/>
              <a:t>LAYERS</a:t>
            </a:r>
            <a:endParaRPr lang="en-US" sz="3600" b="1" u="sng" dirty="0"/>
          </a:p>
        </p:txBody>
      </p:sp>
      <p:sp>
        <p:nvSpPr>
          <p:cNvPr id="12"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rPr>
              <a:t>HYBRID LAYER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382000" cy="5516563"/>
          </a:xfrm>
        </p:spPr>
        <p:txBody>
          <a:bodyPr>
            <a:normAutofit fontScale="92500" lnSpcReduction="20000"/>
          </a:bodyPr>
          <a:lstStyle/>
          <a:p>
            <a:pPr algn="just">
              <a:lnSpc>
                <a:spcPct val="120000"/>
              </a:lnSpc>
              <a:buNone/>
            </a:pPr>
            <a:r>
              <a:rPr lang="en-US" sz="2200" b="1" u="sng" dirty="0" smtClean="0"/>
              <a:t>Properties of hybrid layer</a:t>
            </a:r>
          </a:p>
          <a:p>
            <a:pPr algn="just">
              <a:lnSpc>
                <a:spcPct val="120000"/>
              </a:lnSpc>
              <a:buFont typeface="Arial" pitchFamily="34" charset="0"/>
              <a:buChar char="•"/>
            </a:pPr>
            <a:r>
              <a:rPr lang="en-US" sz="2400" dirty="0" smtClean="0"/>
              <a:t>Primarily organic composition of top 2-4 µm of dentin</a:t>
            </a:r>
          </a:p>
          <a:p>
            <a:pPr algn="just">
              <a:lnSpc>
                <a:spcPct val="120000"/>
              </a:lnSpc>
              <a:buFont typeface="Arial" pitchFamily="34" charset="0"/>
              <a:buChar char="•"/>
            </a:pPr>
            <a:r>
              <a:rPr lang="en-US" sz="2400" dirty="0" smtClean="0"/>
              <a:t>Acid – resistant</a:t>
            </a:r>
          </a:p>
          <a:p>
            <a:pPr algn="just">
              <a:lnSpc>
                <a:spcPct val="120000"/>
              </a:lnSpc>
              <a:buNone/>
            </a:pPr>
            <a:r>
              <a:rPr lang="en-US" sz="2400" dirty="0" smtClean="0"/>
              <a:t>     Proteolysis – resistant</a:t>
            </a:r>
          </a:p>
          <a:p>
            <a:pPr algn="just">
              <a:lnSpc>
                <a:spcPct val="120000"/>
              </a:lnSpc>
              <a:buFont typeface="Arial" pitchFamily="34" charset="0"/>
              <a:buChar char="•"/>
            </a:pPr>
            <a:r>
              <a:rPr lang="en-US" sz="2400" dirty="0" smtClean="0"/>
              <a:t>Modulus of elasticity is lower than dentin </a:t>
            </a:r>
          </a:p>
          <a:p>
            <a:pPr algn="just">
              <a:lnSpc>
                <a:spcPct val="120000"/>
              </a:lnSpc>
              <a:buFont typeface="Arial" pitchFamily="34" charset="0"/>
              <a:buChar char="•"/>
            </a:pPr>
            <a:r>
              <a:rPr lang="en-US" sz="2400" dirty="0" smtClean="0"/>
              <a:t>More tough than dentin </a:t>
            </a:r>
          </a:p>
          <a:p>
            <a:pPr algn="just">
              <a:lnSpc>
                <a:spcPct val="120000"/>
              </a:lnSpc>
              <a:buFont typeface="Arial" pitchFamily="34" charset="0"/>
              <a:buChar char="•"/>
            </a:pPr>
            <a:endParaRPr lang="en-US" sz="2200" dirty="0" smtClean="0"/>
          </a:p>
          <a:p>
            <a:pPr>
              <a:buFont typeface="Arial" pitchFamily="34" charset="0"/>
              <a:buNone/>
            </a:pPr>
            <a:endParaRPr lang="en-US" dirty="0" smtClean="0"/>
          </a:p>
          <a:p>
            <a:pPr>
              <a:buFont typeface="Arial" pitchFamily="34" charset="0"/>
              <a:buNone/>
            </a:pPr>
            <a:r>
              <a:rPr lang="en-US" dirty="0" smtClean="0"/>
              <a:t> </a:t>
            </a:r>
          </a:p>
          <a:p>
            <a:pPr>
              <a:buFont typeface="Arial" pitchFamily="34" charset="0"/>
              <a:buNone/>
            </a:pPr>
            <a:r>
              <a:rPr lang="en-US" dirty="0" smtClean="0"/>
              <a:t>      </a:t>
            </a:r>
          </a:p>
          <a:p>
            <a:endParaRPr lang="en-US" dirty="0" smtClean="0"/>
          </a:p>
          <a:p>
            <a:pPr>
              <a:buFont typeface="Arial" pitchFamily="34" charset="0"/>
              <a:buNone/>
            </a:pPr>
            <a:r>
              <a:rPr lang="en-US" dirty="0" smtClean="0"/>
              <a:t> </a:t>
            </a:r>
            <a:endParaRPr lang="en-US" dirty="0"/>
          </a:p>
        </p:txBody>
      </p:sp>
      <p:graphicFrame>
        <p:nvGraphicFramePr>
          <p:cNvPr id="4" name="Table 3"/>
          <p:cNvGraphicFramePr>
            <a:graphicFrameLocks noGrp="1"/>
          </p:cNvGraphicFramePr>
          <p:nvPr/>
        </p:nvGraphicFramePr>
        <p:xfrm>
          <a:off x="381000" y="3352800"/>
          <a:ext cx="8458200" cy="1219200"/>
        </p:xfrm>
        <a:graphic>
          <a:graphicData uri="http://schemas.openxmlformats.org/drawingml/2006/table">
            <a:tbl>
              <a:tblPr>
                <a:tableStyleId>{C4B1156A-380E-4F78-BDF5-A606A8083BF9}</a:tableStyleId>
              </a:tblPr>
              <a:tblGrid>
                <a:gridCol w="1994561"/>
                <a:gridCol w="1505757"/>
                <a:gridCol w="1732947"/>
                <a:gridCol w="1732947"/>
                <a:gridCol w="1491988"/>
              </a:tblGrid>
              <a:tr h="571500">
                <a:tc rowSpan="2">
                  <a:txBody>
                    <a:bodyPr/>
                    <a:lstStyle/>
                    <a:p>
                      <a:pPr marL="0" marR="0">
                        <a:spcBef>
                          <a:spcPts val="0"/>
                        </a:spcBef>
                        <a:spcAft>
                          <a:spcPts val="0"/>
                        </a:spcAft>
                        <a:tabLst>
                          <a:tab pos="2238375" algn="l"/>
                        </a:tabLst>
                      </a:pPr>
                      <a:r>
                        <a:rPr lang="en-US" sz="2000" b="1" dirty="0"/>
                        <a:t> </a:t>
                      </a:r>
                    </a:p>
                    <a:p>
                      <a:pPr marL="0" marR="0">
                        <a:lnSpc>
                          <a:spcPct val="150000"/>
                        </a:lnSpc>
                        <a:spcBef>
                          <a:spcPts val="0"/>
                        </a:spcBef>
                        <a:spcAft>
                          <a:spcPts val="0"/>
                        </a:spcAft>
                        <a:tabLst>
                          <a:tab pos="2238375" algn="l"/>
                        </a:tabLst>
                      </a:pPr>
                      <a:r>
                        <a:rPr lang="en-US" sz="2000" b="1" dirty="0"/>
                        <a:t>Modulus of Elasticity (G Pa)</a:t>
                      </a:r>
                      <a:endParaRPr lang="en-US" sz="2000" b="1" dirty="0">
                        <a:latin typeface="Times New Roman"/>
                        <a:ea typeface="Times New Roman"/>
                      </a:endParaRPr>
                    </a:p>
                  </a:txBody>
                  <a:tcPr marL="68580" marR="68580" marT="0" marB="0"/>
                </a:tc>
                <a:tc>
                  <a:txBody>
                    <a:bodyPr/>
                    <a:lstStyle/>
                    <a:p>
                      <a:pPr marL="0" marR="0">
                        <a:spcBef>
                          <a:spcPts val="0"/>
                        </a:spcBef>
                        <a:spcAft>
                          <a:spcPts val="0"/>
                        </a:spcAft>
                        <a:tabLst>
                          <a:tab pos="2238375" algn="l"/>
                        </a:tabLst>
                      </a:pPr>
                      <a:r>
                        <a:rPr lang="en-US" sz="2000" b="1" dirty="0"/>
                        <a:t>Mineralized Dentin</a:t>
                      </a:r>
                      <a:endParaRPr lang="en-US" sz="2000" b="1" dirty="0">
                        <a:latin typeface="Times New Roman"/>
                        <a:ea typeface="Times New Roman"/>
                      </a:endParaRPr>
                    </a:p>
                  </a:txBody>
                  <a:tcPr marL="68580" marR="68580" marT="0" marB="0"/>
                </a:tc>
                <a:tc>
                  <a:txBody>
                    <a:bodyPr/>
                    <a:lstStyle/>
                    <a:p>
                      <a:pPr marL="0" marR="0">
                        <a:spcBef>
                          <a:spcPts val="0"/>
                        </a:spcBef>
                        <a:spcAft>
                          <a:spcPts val="0"/>
                        </a:spcAft>
                        <a:tabLst>
                          <a:tab pos="2238375" algn="l"/>
                        </a:tabLst>
                      </a:pPr>
                      <a:r>
                        <a:rPr lang="en-US" sz="2000" b="1" dirty="0" err="1" smtClean="0"/>
                        <a:t>Demineralized</a:t>
                      </a:r>
                      <a:endParaRPr lang="en-US" sz="2000" b="1" dirty="0">
                        <a:latin typeface="Times New Roman"/>
                        <a:ea typeface="Times New Roman"/>
                      </a:endParaRPr>
                    </a:p>
                  </a:txBody>
                  <a:tcPr marL="68580" marR="68580" marT="0" marB="0"/>
                </a:tc>
                <a:tc>
                  <a:txBody>
                    <a:bodyPr/>
                    <a:lstStyle/>
                    <a:p>
                      <a:pPr marL="0" marR="0">
                        <a:spcBef>
                          <a:spcPts val="0"/>
                        </a:spcBef>
                        <a:spcAft>
                          <a:spcPts val="0"/>
                        </a:spcAft>
                        <a:tabLst>
                          <a:tab pos="2238375" algn="l"/>
                        </a:tabLst>
                      </a:pPr>
                      <a:r>
                        <a:rPr lang="en-US" sz="2000" b="1"/>
                        <a:t>Resin infiltrated</a:t>
                      </a:r>
                      <a:endParaRPr lang="en-US" sz="2000" b="1">
                        <a:latin typeface="Times New Roman"/>
                        <a:ea typeface="Times New Roman"/>
                      </a:endParaRPr>
                    </a:p>
                  </a:txBody>
                  <a:tcPr marL="68580" marR="68580" marT="0" marB="0"/>
                </a:tc>
                <a:tc>
                  <a:txBody>
                    <a:bodyPr/>
                    <a:lstStyle/>
                    <a:p>
                      <a:pPr marL="0" marR="0">
                        <a:spcBef>
                          <a:spcPts val="0"/>
                        </a:spcBef>
                        <a:spcAft>
                          <a:spcPts val="0"/>
                        </a:spcAft>
                        <a:tabLst>
                          <a:tab pos="2238375" algn="l"/>
                        </a:tabLst>
                      </a:pPr>
                      <a:r>
                        <a:rPr lang="en-US" sz="2000" b="1"/>
                        <a:t>Restorative</a:t>
                      </a:r>
                    </a:p>
                    <a:p>
                      <a:pPr marL="0" marR="0">
                        <a:spcBef>
                          <a:spcPts val="0"/>
                        </a:spcBef>
                        <a:spcAft>
                          <a:spcPts val="0"/>
                        </a:spcAft>
                        <a:tabLst>
                          <a:tab pos="2238375" algn="l"/>
                        </a:tabLst>
                      </a:pPr>
                      <a:r>
                        <a:rPr lang="en-US" sz="2000" b="1"/>
                        <a:t>resin</a:t>
                      </a:r>
                      <a:endParaRPr lang="en-US" sz="2000" b="1">
                        <a:latin typeface="Times New Roman"/>
                        <a:ea typeface="Times New Roman"/>
                      </a:endParaRPr>
                    </a:p>
                  </a:txBody>
                  <a:tcPr marL="68580" marR="68580" marT="0" marB="0"/>
                </a:tc>
              </a:tr>
              <a:tr h="571500">
                <a:tc vMerge="1">
                  <a:txBody>
                    <a:bodyPr/>
                    <a:lstStyle/>
                    <a:p>
                      <a:endParaRPr lang="en-US"/>
                    </a:p>
                  </a:txBody>
                  <a:tcPr/>
                </a:tc>
                <a:tc>
                  <a:txBody>
                    <a:bodyPr/>
                    <a:lstStyle/>
                    <a:p>
                      <a:pPr marL="0" marR="0" algn="ctr">
                        <a:lnSpc>
                          <a:spcPct val="150000"/>
                        </a:lnSpc>
                        <a:spcBef>
                          <a:spcPts val="0"/>
                        </a:spcBef>
                        <a:spcAft>
                          <a:spcPts val="0"/>
                        </a:spcAft>
                        <a:tabLst>
                          <a:tab pos="2238375" algn="l"/>
                        </a:tabLst>
                      </a:pPr>
                      <a:r>
                        <a:rPr lang="en-US" sz="2000" b="1" dirty="0"/>
                        <a:t>14-17</a:t>
                      </a:r>
                      <a:endParaRPr lang="en-US" sz="2000" b="1" dirty="0">
                        <a:latin typeface="Times New Roman"/>
                        <a:ea typeface="Times New Roman"/>
                      </a:endParaRPr>
                    </a:p>
                  </a:txBody>
                  <a:tcPr marL="68580" marR="68580" marT="0" marB="0"/>
                </a:tc>
                <a:tc>
                  <a:txBody>
                    <a:bodyPr/>
                    <a:lstStyle/>
                    <a:p>
                      <a:pPr marL="0" marR="0" algn="ctr">
                        <a:lnSpc>
                          <a:spcPct val="150000"/>
                        </a:lnSpc>
                        <a:spcBef>
                          <a:spcPts val="0"/>
                        </a:spcBef>
                        <a:spcAft>
                          <a:spcPts val="0"/>
                        </a:spcAft>
                        <a:tabLst>
                          <a:tab pos="2238375" algn="l"/>
                        </a:tabLst>
                      </a:pPr>
                      <a:r>
                        <a:rPr lang="en-US" sz="2000" b="1"/>
                        <a:t>0.005</a:t>
                      </a:r>
                      <a:endParaRPr lang="en-US" sz="2000" b="1">
                        <a:latin typeface="Times New Roman"/>
                        <a:ea typeface="Times New Roman"/>
                      </a:endParaRPr>
                    </a:p>
                  </a:txBody>
                  <a:tcPr marL="68580" marR="68580" marT="0" marB="0"/>
                </a:tc>
                <a:tc>
                  <a:txBody>
                    <a:bodyPr/>
                    <a:lstStyle/>
                    <a:p>
                      <a:pPr marL="0" marR="0" algn="ctr">
                        <a:lnSpc>
                          <a:spcPct val="150000"/>
                        </a:lnSpc>
                        <a:spcBef>
                          <a:spcPts val="0"/>
                        </a:spcBef>
                        <a:spcAft>
                          <a:spcPts val="0"/>
                        </a:spcAft>
                        <a:tabLst>
                          <a:tab pos="2238375" algn="l"/>
                        </a:tabLst>
                      </a:pPr>
                      <a:r>
                        <a:rPr lang="en-US" sz="2000" b="1" dirty="0" smtClean="0"/>
                        <a:t>2-6</a:t>
                      </a:r>
                      <a:endParaRPr lang="en-US" sz="2000" b="1" dirty="0">
                        <a:latin typeface="Times New Roman"/>
                        <a:ea typeface="Times New Roman"/>
                      </a:endParaRPr>
                    </a:p>
                  </a:txBody>
                  <a:tcPr marL="68580" marR="68580" marT="0" marB="0"/>
                </a:tc>
                <a:tc>
                  <a:txBody>
                    <a:bodyPr/>
                    <a:lstStyle/>
                    <a:p>
                      <a:pPr marL="0" marR="0" algn="ctr">
                        <a:lnSpc>
                          <a:spcPct val="150000"/>
                        </a:lnSpc>
                        <a:spcBef>
                          <a:spcPts val="0"/>
                        </a:spcBef>
                        <a:spcAft>
                          <a:spcPts val="0"/>
                        </a:spcAft>
                        <a:tabLst>
                          <a:tab pos="2238375" algn="l"/>
                        </a:tabLst>
                      </a:pPr>
                      <a:r>
                        <a:rPr lang="en-US" sz="2000" b="1" dirty="0"/>
                        <a:t>4-27</a:t>
                      </a:r>
                      <a:endParaRPr lang="en-US" sz="2000" b="1" dirty="0">
                        <a:latin typeface="Times New Roman"/>
                        <a:ea typeface="Times New Roman"/>
                      </a:endParaRPr>
                    </a:p>
                  </a:txBody>
                  <a:tcPr marL="68580" marR="68580" marT="0" marB="0"/>
                </a:tc>
              </a:tr>
            </a:tbl>
          </a:graphicData>
        </a:graphic>
      </p:graphicFrame>
      <p:graphicFrame>
        <p:nvGraphicFramePr>
          <p:cNvPr id="5" name="Table 4"/>
          <p:cNvGraphicFramePr>
            <a:graphicFrameLocks noGrp="1"/>
          </p:cNvGraphicFramePr>
          <p:nvPr/>
        </p:nvGraphicFramePr>
        <p:xfrm>
          <a:off x="685800" y="4876800"/>
          <a:ext cx="7620000" cy="1539240"/>
        </p:xfrm>
        <a:graphic>
          <a:graphicData uri="http://schemas.openxmlformats.org/drawingml/2006/table">
            <a:tbl>
              <a:tblPr>
                <a:tableStyleId>{284E427A-3D55-4303-BF80-6455036E1DE7}</a:tableStyleId>
              </a:tblPr>
              <a:tblGrid>
                <a:gridCol w="1905000"/>
                <a:gridCol w="1905000"/>
                <a:gridCol w="1905000"/>
                <a:gridCol w="1905000"/>
              </a:tblGrid>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FFFFFF"/>
                        </a:solidFill>
                        <a:effectLst/>
                        <a:latin typeface="Calibri"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238375" algn="l"/>
                        </a:tabLst>
                      </a:pPr>
                      <a:r>
                        <a:rPr kumimoji="0" lang="en-US" sz="2000" u="none" strike="noStrike" cap="none" normalizeH="0" baseline="0" dirty="0" smtClean="0">
                          <a:ln>
                            <a:noFill/>
                          </a:ln>
                          <a:effectLst/>
                        </a:rPr>
                        <a:t>Mineralized</a:t>
                      </a:r>
                      <a:endParaRPr kumimoji="0" lang="en-US" sz="2000" b="1" i="0" u="none" strike="noStrike" cap="none" normalizeH="0" baseline="0" dirty="0" smtClean="0">
                        <a:ln>
                          <a:noFill/>
                        </a:ln>
                        <a:solidFill>
                          <a:schemeClr val="bg2"/>
                        </a:solidFill>
                        <a:effectLst/>
                        <a:latin typeface="Times New Roman" pitchFamily="18" charset="0"/>
                        <a:cs typeface="Times New Roman" pitchFamily="18" charset="0"/>
                      </a:endParaRPr>
                    </a:p>
                  </a:txBody>
                  <a:tcPr marL="68580" marR="68580" marT="0" marB="0" horzOverflow="overflow"/>
                </a:tc>
                <a:tc>
                  <a:txBody>
                    <a:bodyPr/>
                    <a:lstStyle/>
                    <a:p>
                      <a:pPr marL="228600" marR="0" lvl="0" indent="0" algn="ctr" defTabSz="914400" rtl="0" eaLnBrk="1" fontAlgn="base" latinLnBrk="0" hangingPunct="1">
                        <a:lnSpc>
                          <a:spcPct val="100000"/>
                        </a:lnSpc>
                        <a:spcBef>
                          <a:spcPct val="0"/>
                        </a:spcBef>
                        <a:spcAft>
                          <a:spcPct val="0"/>
                        </a:spcAft>
                        <a:buClrTx/>
                        <a:buSzTx/>
                        <a:buFontTx/>
                        <a:buNone/>
                        <a:tabLst>
                          <a:tab pos="2238375" algn="l"/>
                        </a:tabLst>
                      </a:pPr>
                      <a:r>
                        <a:rPr kumimoji="0" lang="en-US" sz="2000" u="none" strike="noStrike" cap="none" normalizeH="0" baseline="0" dirty="0" err="1" smtClean="0">
                          <a:ln>
                            <a:noFill/>
                          </a:ln>
                          <a:effectLst/>
                        </a:rPr>
                        <a:t>Demineralized</a:t>
                      </a:r>
                      <a:endParaRPr kumimoji="0" lang="en-US" sz="2000" b="1" i="0" u="none" strike="noStrike" cap="none" normalizeH="0" baseline="0" dirty="0" smtClean="0">
                        <a:ln>
                          <a:noFill/>
                        </a:ln>
                        <a:solidFill>
                          <a:schemeClr val="bg2"/>
                        </a:solidFill>
                        <a:effectLst/>
                        <a:latin typeface="Times New Roman" pitchFamily="18" charset="0"/>
                        <a:cs typeface="Times New Roman" pitchFamily="18" charset="0"/>
                      </a:endParaRPr>
                    </a:p>
                  </a:txBody>
                  <a:tcPr marL="68580" marR="68580"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238375" algn="l"/>
                        </a:tabLst>
                      </a:pPr>
                      <a:r>
                        <a:rPr kumimoji="0" lang="en-US" sz="2000" u="none" strike="noStrike" cap="none" normalizeH="0" baseline="0" dirty="0" smtClean="0">
                          <a:ln>
                            <a:noFill/>
                          </a:ln>
                          <a:effectLst/>
                        </a:rPr>
                        <a:t>Resin infiltrated</a:t>
                      </a:r>
                      <a:endParaRPr kumimoji="0" lang="en-US" sz="2000" u="none" strike="noStrike" cap="none" normalizeH="0" baseline="0" dirty="0" smtClean="0">
                        <a:ln>
                          <a:noFill/>
                        </a:ln>
                        <a:solidFill>
                          <a:schemeClr val="bg2"/>
                        </a:solidFill>
                        <a:effectLst/>
                      </a:endParaRPr>
                    </a:p>
                  </a:txBody>
                  <a:tcPr marL="68580" marR="68580" marT="0" marB="0" horzOverflow="overflow"/>
                </a:tc>
              </a:tr>
              <a:tr h="2941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Fracture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Toughness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effectLst/>
                        </a:rPr>
                        <a:t>MN/mm3</a:t>
                      </a:r>
                      <a:endParaRPr kumimoji="0" lang="en-US" sz="2800" b="0" i="0" u="none" strike="noStrike" cap="none" normalizeH="0" baseline="0" dirty="0" smtClean="0">
                        <a:ln>
                          <a:noFill/>
                        </a:ln>
                        <a:solidFill>
                          <a:schemeClr val="bg2"/>
                        </a:solidFill>
                        <a:effectLst/>
                        <a:latin typeface="Calibri" pitchFamily="34" charset="0"/>
                        <a:cs typeface="Arial" pitchFamily="34" charset="0"/>
                      </a:endParaRPr>
                    </a:p>
                  </a:txBody>
                  <a:tcPr horzOverflow="overflow"/>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2238375" algn="l"/>
                        </a:tabLst>
                      </a:pPr>
                      <a:r>
                        <a:rPr kumimoji="0" lang="en-US" sz="2000" u="none" strike="noStrike" cap="none" normalizeH="0" baseline="0" dirty="0" smtClean="0">
                          <a:ln>
                            <a:noFill/>
                          </a:ln>
                          <a:effectLst/>
                        </a:rPr>
                        <a:t>4.2±1.1</a:t>
                      </a:r>
                      <a:endParaRPr kumimoji="0" lang="en-US" sz="2000" b="0" i="0" u="none" strike="noStrike" cap="none" normalizeH="0" baseline="0" dirty="0" smtClean="0">
                        <a:ln>
                          <a:noFill/>
                        </a:ln>
                        <a:solidFill>
                          <a:schemeClr val="bg2"/>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2238375" algn="l"/>
                        </a:tabLst>
                      </a:pPr>
                      <a:r>
                        <a:rPr kumimoji="0" lang="en-US" sz="2000" u="none" strike="noStrike" cap="none" normalizeH="0" baseline="0" dirty="0" smtClean="0">
                          <a:ln>
                            <a:noFill/>
                          </a:ln>
                          <a:effectLst/>
                        </a:rPr>
                        <a:t>11.3±3.5</a:t>
                      </a:r>
                      <a:endParaRPr kumimoji="0" lang="en-US" sz="2000" b="0" i="0" u="none" strike="noStrike" cap="none" normalizeH="0" baseline="0" dirty="0" smtClean="0">
                        <a:ln>
                          <a:noFill/>
                        </a:ln>
                        <a:solidFill>
                          <a:schemeClr val="bg2"/>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ct val="0"/>
                        </a:spcAft>
                        <a:buClrTx/>
                        <a:buSzTx/>
                        <a:buFontTx/>
                        <a:buNone/>
                        <a:tabLst>
                          <a:tab pos="2238375" algn="l"/>
                        </a:tabLst>
                      </a:pPr>
                      <a:r>
                        <a:rPr kumimoji="0" lang="en-US" sz="2000" u="none" strike="noStrike" cap="none" normalizeH="0" baseline="0" dirty="0" smtClean="0">
                          <a:ln>
                            <a:noFill/>
                          </a:ln>
                          <a:effectLst/>
                        </a:rPr>
                        <a:t>27.7±10.8</a:t>
                      </a:r>
                      <a:endParaRPr kumimoji="0" lang="en-US" sz="2000" b="0" i="0" u="none" strike="noStrike" cap="none" normalizeH="0" baseline="0" dirty="0" smtClean="0">
                        <a:ln>
                          <a:noFill/>
                        </a:ln>
                        <a:solidFill>
                          <a:schemeClr val="bg2"/>
                        </a:solidFill>
                        <a:effectLst/>
                        <a:latin typeface="Times New Roman" pitchFamily="18" charset="0"/>
                        <a:cs typeface="Times New Roman" pitchFamily="18" charset="0"/>
                      </a:endParaRPr>
                    </a:p>
                  </a:txBody>
                  <a:tcPr marL="68580" marR="68580" marT="0" marB="0" anchor="ctr" horzOverflow="overflow"/>
                </a:tc>
              </a:tr>
            </a:tbl>
          </a:graphicData>
        </a:graphic>
      </p:graphicFrame>
      <p:sp>
        <p:nvSpPr>
          <p:cNvPr id="6" name="Slide Number Placeholder 5"/>
          <p:cNvSpPr>
            <a:spLocks noGrp="1"/>
          </p:cNvSpPr>
          <p:nvPr>
            <p:ph type="sldNum" sz="quarter" idx="11"/>
          </p:nvPr>
        </p:nvSpPr>
        <p:spPr/>
        <p:txBody>
          <a:bodyPr/>
          <a:lstStyle/>
          <a:p>
            <a:fld id="{CC8CA953-CD2C-4C2D-8BBA-F6FB10B73F03}" type="slidenum">
              <a:rPr lang="en-US" smtClean="0"/>
              <a:pPr/>
              <a:t>65</a:t>
            </a:fld>
            <a:endParaRPr lang="en-US"/>
          </a:p>
        </p:txBody>
      </p:sp>
      <p:sp>
        <p:nvSpPr>
          <p:cNvPr id="9"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2">
                    <a:lumMod val="75000"/>
                  </a:schemeClr>
                </a:solidFill>
                <a:effectLst/>
                <a:uLnTx/>
                <a:uFillTx/>
                <a:latin typeface="+mj-lt"/>
                <a:ea typeface="+mj-ea"/>
                <a:cs typeface="+mj-cs"/>
              </a:rPr>
              <a:t>HYBRID LAYER</a:t>
            </a:r>
            <a:endPar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05800" cy="5211763"/>
          </a:xfrm>
        </p:spPr>
        <p:txBody>
          <a:bodyPr>
            <a:normAutofit/>
          </a:bodyPr>
          <a:lstStyle/>
          <a:p>
            <a:pPr algn="just">
              <a:lnSpc>
                <a:spcPct val="150000"/>
              </a:lnSpc>
              <a:buNone/>
            </a:pPr>
            <a:r>
              <a:rPr lang="en-US" sz="2200" b="1" i="0" u="sng" dirty="0" smtClean="0">
                <a:effectLst/>
              </a:rPr>
              <a:t>Reverse Hybrid layer: </a:t>
            </a:r>
          </a:p>
          <a:p>
            <a:pPr algn="just">
              <a:lnSpc>
                <a:spcPct val="150000"/>
              </a:lnSpc>
              <a:buFont typeface="Arial" pitchFamily="34" charset="0"/>
              <a:buChar char="•"/>
            </a:pPr>
            <a:r>
              <a:rPr lang="en-US" sz="2200" i="0" dirty="0" smtClean="0">
                <a:effectLst/>
              </a:rPr>
              <a:t>Acid etched surface of dentin, when subjected to treatment with </a:t>
            </a:r>
            <a:r>
              <a:rPr lang="en-US" sz="2200" i="0" dirty="0" err="1" smtClean="0">
                <a:effectLst/>
              </a:rPr>
              <a:t>NaOCl</a:t>
            </a:r>
            <a:r>
              <a:rPr lang="en-US" sz="2200" i="0" dirty="0" smtClean="0">
                <a:effectLst/>
              </a:rPr>
              <a:t>, , dissolution of exposed collagen fibrils occurs.</a:t>
            </a:r>
          </a:p>
          <a:p>
            <a:pPr algn="just">
              <a:lnSpc>
                <a:spcPct val="150000"/>
              </a:lnSpc>
              <a:buFont typeface="Arial" pitchFamily="34" charset="0"/>
              <a:buChar char="•"/>
            </a:pPr>
            <a:r>
              <a:rPr lang="en-US" sz="2200" dirty="0" smtClean="0">
                <a:effectLst/>
              </a:rPr>
              <a:t>Further the use of self etching primers results in superficial etching of the surface. Here the hybrid layer is surrounded by more of inorganic material</a:t>
            </a:r>
          </a:p>
          <a:p>
            <a:pPr algn="just">
              <a:lnSpc>
                <a:spcPct val="150000"/>
              </a:lnSpc>
              <a:buNone/>
            </a:pPr>
            <a:r>
              <a:rPr lang="en-US" sz="2200" i="0" dirty="0" smtClean="0">
                <a:effectLst/>
              </a:rPr>
              <a:t> </a:t>
            </a:r>
            <a:r>
              <a:rPr lang="en-US" sz="2200" b="1" u="sng" dirty="0" smtClean="0">
                <a:effectLst/>
              </a:rPr>
              <a:t>Ghost hybrid layer</a:t>
            </a:r>
            <a:r>
              <a:rPr lang="en-US" sz="2200" b="1" u="sng" dirty="0" smtClean="0"/>
              <a:t>:</a:t>
            </a:r>
            <a:endParaRPr lang="en-US" sz="2200" u="sng" dirty="0" smtClean="0"/>
          </a:p>
          <a:p>
            <a:pPr algn="just">
              <a:lnSpc>
                <a:spcPct val="150000"/>
              </a:lnSpc>
              <a:buFont typeface="Arial" pitchFamily="34" charset="0"/>
              <a:buChar char="•"/>
            </a:pPr>
            <a:r>
              <a:rPr lang="en-US" sz="2200" dirty="0" smtClean="0">
                <a:effectLst/>
              </a:rPr>
              <a:t>Formed due to incorporation of air bubbles at the substrate adhesive interface. </a:t>
            </a:r>
          </a:p>
        </p:txBody>
      </p:sp>
      <p:sp>
        <p:nvSpPr>
          <p:cNvPr id="4" name="Slide Number Placeholder 3"/>
          <p:cNvSpPr>
            <a:spLocks noGrp="1"/>
          </p:cNvSpPr>
          <p:nvPr>
            <p:ph type="sldNum" sz="quarter" idx="11"/>
          </p:nvPr>
        </p:nvSpPr>
        <p:spPr/>
        <p:txBody>
          <a:bodyPr/>
          <a:lstStyle/>
          <a:p>
            <a:fld id="{CC8CA953-CD2C-4C2D-8BBA-F6FB10B73F03}" type="slidenum">
              <a:rPr lang="en-US" smtClean="0"/>
              <a:pPr/>
              <a:t>66</a:t>
            </a:fld>
            <a:endParaRPr lang="en-US"/>
          </a:p>
        </p:txBody>
      </p:sp>
      <p:sp>
        <p:nvSpPr>
          <p:cNvPr id="7" name="Title 1"/>
          <p:cNvSpPr txBox="1">
            <a:spLocks/>
          </p:cNvSpPr>
          <p:nvPr/>
        </p:nvSpPr>
        <p:spPr>
          <a:xfrm>
            <a:off x="4572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2">
                    <a:lumMod val="75000"/>
                  </a:schemeClr>
                </a:solidFill>
                <a:effectLst/>
                <a:uLnTx/>
                <a:uFillTx/>
                <a:latin typeface="+mj-lt"/>
                <a:ea typeface="+mj-ea"/>
                <a:cs typeface="+mj-cs"/>
              </a:rPr>
              <a:t>HYBRID LAYER</a:t>
            </a:r>
            <a:endParaRPr kumimoji="0" lang="en-US" sz="3600" b="1" i="0" u="sng" strike="noStrike" kern="1200" cap="none" spc="0" normalizeH="0" baseline="0" noProof="0" dirty="0" smtClean="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67</a:t>
            </a:fld>
            <a:endParaRPr lang="en-US"/>
          </a:p>
        </p:txBody>
      </p:sp>
      <p:sp>
        <p:nvSpPr>
          <p:cNvPr id="5" name="Content Placeholder 2"/>
          <p:cNvSpPr>
            <a:spLocks noGrp="1"/>
          </p:cNvSpPr>
          <p:nvPr>
            <p:ph idx="1"/>
          </p:nvPr>
        </p:nvSpPr>
        <p:spPr>
          <a:xfrm>
            <a:off x="304800" y="381000"/>
            <a:ext cx="8461248" cy="5715000"/>
          </a:xfrm>
        </p:spPr>
        <p:txBody>
          <a:bodyPr>
            <a:normAutofit/>
          </a:bodyPr>
          <a:lstStyle/>
          <a:p>
            <a:pPr algn="just">
              <a:lnSpc>
                <a:spcPct val="200000"/>
              </a:lnSpc>
            </a:pPr>
            <a:r>
              <a:rPr lang="en-US" sz="2400" i="1" dirty="0" err="1" smtClean="0"/>
              <a:t>Albaladejo</a:t>
            </a:r>
            <a:r>
              <a:rPr lang="en-US" sz="2400" i="1" dirty="0" smtClean="0"/>
              <a:t> A et al (2010) </a:t>
            </a:r>
            <a:r>
              <a:rPr lang="en-US" sz="2400" dirty="0" smtClean="0"/>
              <a:t>evaluated the effectiveness in the formation of resin tags, adhesive lateral branches and hybrid layers of etch and rinse &amp; self etch adhesive systems, when bonding to dentine</a:t>
            </a:r>
          </a:p>
          <a:p>
            <a:pPr algn="just">
              <a:lnSpc>
                <a:spcPct val="200000"/>
              </a:lnSpc>
            </a:pPr>
            <a:r>
              <a:rPr lang="en-US" sz="2400" dirty="0" smtClean="0"/>
              <a:t>They stated that hybrid layer (resin tags) formed were longer in etch and rinse adhesive systems.</a:t>
            </a:r>
          </a:p>
          <a:p>
            <a:pPr algn="just">
              <a:lnSpc>
                <a:spcPct val="150000"/>
              </a:lnSpc>
            </a:pPr>
            <a:endParaRPr lang="en-US" sz="2400" dirty="0" smtClean="0"/>
          </a:p>
          <a:p>
            <a:pPr algn="just">
              <a:lnSpc>
                <a:spcPct val="150000"/>
              </a:lnSpc>
            </a:pPr>
            <a:endParaRPr lang="en-US" sz="2400" dirty="0"/>
          </a:p>
        </p:txBody>
      </p:sp>
      <p:sp>
        <p:nvSpPr>
          <p:cNvPr id="6" name="Footer Placeholder 5"/>
          <p:cNvSpPr>
            <a:spLocks noGrp="1"/>
          </p:cNvSpPr>
          <p:nvPr>
            <p:ph type="ftr" sz="quarter" idx="11"/>
          </p:nvPr>
        </p:nvSpPr>
        <p:spPr>
          <a:xfrm>
            <a:off x="0" y="6356350"/>
            <a:ext cx="8077200" cy="501650"/>
          </a:xfrm>
        </p:spPr>
        <p:style>
          <a:lnRef idx="0">
            <a:schemeClr val="accent2"/>
          </a:lnRef>
          <a:fillRef idx="3">
            <a:schemeClr val="accent2"/>
          </a:fillRef>
          <a:effectRef idx="3">
            <a:schemeClr val="accent2"/>
          </a:effectRef>
          <a:fontRef idx="minor">
            <a:schemeClr val="lt1"/>
          </a:fontRef>
        </p:style>
        <p:txBody>
          <a:bodyPr/>
          <a:lstStyle/>
          <a:p>
            <a:pPr>
              <a:buNone/>
            </a:pPr>
            <a:endParaRPr lang="en-US" sz="1400" b="1" dirty="0" smtClean="0">
              <a:solidFill>
                <a:schemeClr val="bg1"/>
              </a:solidFill>
              <a:latin typeface="Agency FB" pitchFamily="34" charset="0"/>
            </a:endParaRPr>
          </a:p>
          <a:p>
            <a:pPr>
              <a:buNone/>
            </a:pPr>
            <a:endParaRPr lang="en-US" sz="1400" b="1" dirty="0" smtClean="0">
              <a:solidFill>
                <a:schemeClr val="bg1"/>
              </a:solidFill>
              <a:latin typeface="Agency FB" pitchFamily="34" charset="0"/>
            </a:endParaRPr>
          </a:p>
          <a:p>
            <a:pPr>
              <a:buNone/>
            </a:pPr>
            <a:r>
              <a:rPr lang="en-US" sz="1400" b="1" dirty="0" smtClean="0">
                <a:solidFill>
                  <a:schemeClr val="bg1"/>
                </a:solidFill>
                <a:latin typeface="Agency FB" pitchFamily="34" charset="0"/>
              </a:rPr>
              <a:t>Hybrid layers of etch-and-rinse versus self-etching adhesive systems. </a:t>
            </a:r>
            <a:r>
              <a:rPr lang="en-US" sz="1400" dirty="0" err="1" smtClean="0">
                <a:solidFill>
                  <a:schemeClr val="bg1"/>
                </a:solidFill>
                <a:latin typeface="Agency FB" pitchFamily="34" charset="0"/>
                <a:hlinkClick r:id="rId2"/>
              </a:rPr>
              <a:t>Albaladejo</a:t>
            </a:r>
            <a:r>
              <a:rPr lang="en-US" sz="1400" dirty="0" smtClean="0">
                <a:solidFill>
                  <a:schemeClr val="bg1"/>
                </a:solidFill>
                <a:latin typeface="Agency FB" pitchFamily="34" charset="0"/>
                <a:hlinkClick r:id="rId2"/>
              </a:rPr>
              <a:t> A</a:t>
            </a:r>
            <a:r>
              <a:rPr lang="en-US" sz="1400" baseline="30000" dirty="0" smtClean="0">
                <a:solidFill>
                  <a:schemeClr val="bg1"/>
                </a:solidFill>
                <a:latin typeface="Agency FB" pitchFamily="34" charset="0"/>
              </a:rPr>
              <a:t>1</a:t>
            </a:r>
            <a:r>
              <a:rPr lang="en-US" sz="1400" dirty="0" smtClean="0">
                <a:solidFill>
                  <a:schemeClr val="bg1"/>
                </a:solidFill>
                <a:latin typeface="Agency FB" pitchFamily="34" charset="0"/>
              </a:rPr>
              <a:t>, </a:t>
            </a:r>
            <a:r>
              <a:rPr lang="en-US" sz="1400" dirty="0" smtClean="0">
                <a:solidFill>
                  <a:schemeClr val="bg1"/>
                </a:solidFill>
                <a:latin typeface="Agency FB" pitchFamily="34" charset="0"/>
                <a:hlinkClick r:id="rId3"/>
              </a:rPr>
              <a:t>Osorio R</a:t>
            </a:r>
            <a:r>
              <a:rPr lang="en-US" sz="1400" dirty="0" smtClean="0">
                <a:solidFill>
                  <a:schemeClr val="bg1"/>
                </a:solidFill>
                <a:latin typeface="Agency FB" pitchFamily="34" charset="0"/>
              </a:rPr>
              <a:t>, </a:t>
            </a:r>
            <a:r>
              <a:rPr lang="en-US" sz="1400" dirty="0" err="1" smtClean="0">
                <a:solidFill>
                  <a:schemeClr val="bg1"/>
                </a:solidFill>
                <a:latin typeface="Agency FB" pitchFamily="34" charset="0"/>
                <a:hlinkClick r:id="rId4"/>
              </a:rPr>
              <a:t>Toledano</a:t>
            </a:r>
            <a:r>
              <a:rPr lang="en-US" sz="1400" dirty="0" smtClean="0">
                <a:solidFill>
                  <a:schemeClr val="bg1"/>
                </a:solidFill>
                <a:latin typeface="Agency FB" pitchFamily="34" charset="0"/>
                <a:hlinkClick r:id="rId4"/>
              </a:rPr>
              <a:t> M</a:t>
            </a:r>
            <a:r>
              <a:rPr lang="en-US" sz="1400" dirty="0" smtClean="0">
                <a:solidFill>
                  <a:schemeClr val="bg1"/>
                </a:solidFill>
                <a:latin typeface="Agency FB" pitchFamily="34" charset="0"/>
              </a:rPr>
              <a:t>, </a:t>
            </a:r>
            <a:r>
              <a:rPr lang="en-US" sz="1400" dirty="0" smtClean="0">
                <a:solidFill>
                  <a:schemeClr val="bg1"/>
                </a:solidFill>
                <a:latin typeface="Agency FB" pitchFamily="34" charset="0"/>
                <a:hlinkClick r:id="rId5"/>
              </a:rPr>
              <a:t>Ferrari M</a:t>
            </a:r>
            <a:r>
              <a:rPr lang="en-US" sz="1400" dirty="0" smtClean="0">
                <a:solidFill>
                  <a:schemeClr val="bg1"/>
                </a:solidFill>
                <a:latin typeface="Agency FB" pitchFamily="34" charset="0"/>
              </a:rPr>
              <a:t>. </a:t>
            </a:r>
            <a:r>
              <a:rPr lang="en-US" sz="1400" dirty="0" smtClean="0">
                <a:solidFill>
                  <a:schemeClr val="bg1"/>
                </a:solidFill>
                <a:latin typeface="Agency FB" pitchFamily="34" charset="0"/>
                <a:hlinkClick r:id="rId6" tooltip="Medicina oral, patología oral y cirugía bucal."/>
              </a:rPr>
              <a:t>Med Oral </a:t>
            </a:r>
            <a:r>
              <a:rPr lang="en-US" sz="1400" dirty="0" err="1" smtClean="0">
                <a:solidFill>
                  <a:schemeClr val="bg1"/>
                </a:solidFill>
                <a:latin typeface="Agency FB" pitchFamily="34" charset="0"/>
                <a:hlinkClick r:id="rId6" tooltip="Medicina oral, patología oral y cirugía bucal."/>
              </a:rPr>
              <a:t>Patol</a:t>
            </a:r>
            <a:r>
              <a:rPr lang="en-US" sz="1400" dirty="0" smtClean="0">
                <a:solidFill>
                  <a:schemeClr val="bg1"/>
                </a:solidFill>
                <a:latin typeface="Agency FB" pitchFamily="34" charset="0"/>
                <a:hlinkClick r:id="rId6" tooltip="Medicina oral, patología oral y cirugía bucal."/>
              </a:rPr>
              <a:t> Oral Cir </a:t>
            </a:r>
            <a:r>
              <a:rPr lang="en-US" sz="1400" dirty="0" err="1" smtClean="0">
                <a:solidFill>
                  <a:schemeClr val="bg1"/>
                </a:solidFill>
                <a:latin typeface="Agency FB" pitchFamily="34" charset="0"/>
                <a:hlinkClick r:id="rId6" tooltip="Medicina oral, patología oral y cirugía bucal."/>
              </a:rPr>
              <a:t>Bucal</a:t>
            </a:r>
            <a:r>
              <a:rPr lang="en-US" sz="1400" dirty="0" smtClean="0">
                <a:solidFill>
                  <a:schemeClr val="bg1"/>
                </a:solidFill>
                <a:latin typeface="Agency FB" pitchFamily="34" charset="0"/>
                <a:hlinkClick r:id="rId6" tooltip="Medicina oral, patología oral y cirugía bucal."/>
              </a:rPr>
              <a:t>.</a:t>
            </a:r>
            <a:r>
              <a:rPr lang="en-US" sz="1400" dirty="0" smtClean="0">
                <a:solidFill>
                  <a:schemeClr val="bg1"/>
                </a:solidFill>
                <a:latin typeface="Agency FB" pitchFamily="34" charset="0"/>
              </a:rPr>
              <a:t> 2010 Jan 1;15(1):e112-8.</a:t>
            </a:r>
          </a:p>
          <a:p>
            <a:endParaRPr lang="en-US" sz="1400" dirty="0" smtClean="0">
              <a:solidFill>
                <a:schemeClr val="bg1"/>
              </a:solidFill>
              <a:latin typeface="Agency FB" pitchFamily="34" charset="0"/>
            </a:endParaRPr>
          </a:p>
          <a:p>
            <a:endParaRPr lang="en-US" sz="1400" dirty="0">
              <a:solidFill>
                <a:schemeClr val="bg1"/>
              </a:solidFill>
              <a:latin typeface="Agency FB"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2200" i="0" dirty="0" smtClean="0"/>
              <a:t> </a:t>
            </a:r>
          </a:p>
        </p:txBody>
      </p:sp>
      <p:graphicFrame>
        <p:nvGraphicFramePr>
          <p:cNvPr id="4" name="Diagram 3"/>
          <p:cNvGraphicFramePr/>
          <p:nvPr/>
        </p:nvGraphicFramePr>
        <p:xfrm>
          <a:off x="304800" y="762000"/>
          <a:ext cx="84582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68</a:t>
            </a:fld>
            <a:endParaRPr lang="en-US"/>
          </a:p>
        </p:txBody>
      </p:sp>
      <p:sp>
        <p:nvSpPr>
          <p:cNvPr id="8"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FOURTH GENERATION</a:t>
            </a:r>
            <a:endParaRPr kumimoji="0" lang="en-US"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354" name="Group 226"/>
          <p:cNvGraphicFramePr>
            <a:graphicFrameLocks noGrp="1"/>
          </p:cNvGraphicFramePr>
          <p:nvPr/>
        </p:nvGraphicFramePr>
        <p:xfrm>
          <a:off x="381000" y="609600"/>
          <a:ext cx="8305800" cy="5638800"/>
        </p:xfrm>
        <a:graphic>
          <a:graphicData uri="http://schemas.openxmlformats.org/drawingml/2006/table">
            <a:tbl>
              <a:tblPr/>
              <a:tblGrid>
                <a:gridCol w="1466012"/>
                <a:gridCol w="1546121"/>
                <a:gridCol w="1629437"/>
                <a:gridCol w="1818496"/>
                <a:gridCol w="1845734"/>
              </a:tblGrid>
              <a:tr h="581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Name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Bond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Strength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Conditoner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Primer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Unfilled resin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r>
              <a:tr h="596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All bond 2</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bisco</a:t>
                      </a:r>
                      <a:endPar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21.2+7.8Mpa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EBA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37% phosphoric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2%NTG- GMA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16%BPDM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BisGMA</a:t>
                      </a: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 40%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30%UDMA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30%HEMA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2DCD0"/>
                    </a:solidFill>
                  </a:tcPr>
                </a:tc>
              </a:tr>
              <a:tr h="428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Scotch bond multipurpose-3M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21.8 </a:t>
                      </a: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MPa</a:t>
                      </a: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 to wet dentin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17.8 </a:t>
                      </a: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Mpa</a:t>
                      </a: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 to dry dentin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EBA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10% </a:t>
                      </a: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maliec</a:t>
                      </a: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 acid 3Mic M depth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Aqueous solution of HEMA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Polyalkenoate polymers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Bis GMA containing HEMA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2DCD0"/>
                    </a:solidFill>
                  </a:tcPr>
                </a:tc>
              </a:tr>
              <a:tr h="428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Amalgam Bond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EBA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10% Citric acid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19% Ferric Chloride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HEMA with water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4- META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MMA-TBB.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2DCD0"/>
                    </a:solid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mn-lt"/>
                          <a:ea typeface="Times New Roman" pitchFamily="18" charset="0"/>
                          <a:cs typeface="Tahoma" pitchFamily="34" charset="0"/>
                        </a:rPr>
                        <a:t>Panavia</a:t>
                      </a: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 21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Kuraray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mn-lt"/>
                          <a:ea typeface="Times New Roman" pitchFamily="18" charset="0"/>
                          <a:cs typeface="Tahoma" pitchFamily="34" charset="0"/>
                        </a:rPr>
                        <a:t>21+_1.5 Mpa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EBA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MDP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HEMA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5 NMSA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ea typeface="Times New Roman" pitchFamily="18" charset="0"/>
                          <a:cs typeface="Tahoma" pitchFamily="34" charset="0"/>
                        </a:rPr>
                        <a:t>Phosphoric acid ester of MDP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2DCD0"/>
                    </a:solidFill>
                  </a:tcPr>
                </a:tc>
              </a:tr>
            </a:tbl>
          </a:graphicData>
        </a:graphic>
      </p:graphicFrame>
      <p:sp>
        <p:nvSpPr>
          <p:cNvPr id="4" name="Slide Number Placeholder 3"/>
          <p:cNvSpPr>
            <a:spLocks noGrp="1"/>
          </p:cNvSpPr>
          <p:nvPr>
            <p:ph type="sldNum" sz="quarter" idx="12"/>
          </p:nvPr>
        </p:nvSpPr>
        <p:spPr/>
        <p:txBody>
          <a:bodyPr/>
          <a:lstStyle/>
          <a:p>
            <a:pPr>
              <a:defRPr/>
            </a:pPr>
            <a:fld id="{FEAFFD6D-934E-4421-9B31-9FCD6F6706EF}" type="slidenum">
              <a:rPr lang="en-US" smtClean="0"/>
              <a:pPr>
                <a:defRPr/>
              </a:pPr>
              <a:t>69</a:t>
            </a:fld>
            <a:endParaRPr lang="en-US"/>
          </a:p>
        </p:txBody>
      </p:sp>
      <p:sp>
        <p:nvSpPr>
          <p:cNvPr id="6"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FOURTH GENERATION</a:t>
            </a:r>
            <a:endParaRPr kumimoji="0" lang="en-US"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sz="3600" b="1" i="0" u="sng" dirty="0" smtClean="0">
                <a:solidFill>
                  <a:schemeClr val="accent5">
                    <a:lumMod val="50000"/>
                  </a:schemeClr>
                </a:solidFill>
              </a:rPr>
              <a:t>FIFTH GENERATION</a:t>
            </a:r>
            <a:endParaRPr lang="en-US" sz="3600" b="1" i="0" u="sng" dirty="0">
              <a:solidFill>
                <a:schemeClr val="accent5">
                  <a:lumMod val="50000"/>
                </a:schemeClr>
              </a:solidFill>
            </a:endParaRPr>
          </a:p>
        </p:txBody>
      </p:sp>
      <p:sp>
        <p:nvSpPr>
          <p:cNvPr id="3" name="Content Placeholder 2"/>
          <p:cNvSpPr>
            <a:spLocks noGrp="1"/>
          </p:cNvSpPr>
          <p:nvPr>
            <p:ph idx="1"/>
          </p:nvPr>
        </p:nvSpPr>
        <p:spPr/>
        <p:txBody>
          <a:bodyPr>
            <a:normAutofit/>
          </a:bodyPr>
          <a:lstStyle/>
          <a:p>
            <a:pPr>
              <a:lnSpc>
                <a:spcPct val="150000"/>
              </a:lnSpc>
              <a:buNone/>
            </a:pPr>
            <a:r>
              <a:rPr lang="en-US" sz="2200" b="1" i="0" u="sng" dirty="0" smtClean="0"/>
              <a:t>Objective</a:t>
            </a:r>
            <a:r>
              <a:rPr lang="en-US" sz="2200" i="0" dirty="0" smtClean="0"/>
              <a:t>- </a:t>
            </a:r>
          </a:p>
          <a:p>
            <a:pPr>
              <a:lnSpc>
                <a:spcPct val="150000"/>
              </a:lnSpc>
              <a:buFont typeface="Arial" pitchFamily="34" charset="0"/>
              <a:buChar char="•"/>
            </a:pPr>
            <a:r>
              <a:rPr lang="en-US" sz="2200" i="0" dirty="0" smtClean="0"/>
              <a:t>Separate etch and rinse phase(total etch) followed by application of combined primer-adhesive resin solution.</a:t>
            </a:r>
          </a:p>
          <a:p>
            <a:pPr>
              <a:lnSpc>
                <a:spcPct val="150000"/>
              </a:lnSpc>
              <a:buFont typeface="Arial" pitchFamily="34" charset="0"/>
              <a:buChar char="•"/>
            </a:pPr>
            <a:r>
              <a:rPr lang="en-US" sz="2200" b="1" u="sng" dirty="0" smtClean="0">
                <a:solidFill>
                  <a:schemeClr val="tx2"/>
                </a:solidFill>
                <a:cs typeface="Times New Roman" pitchFamily="18" charset="0"/>
              </a:rPr>
              <a:t>Bond strength: </a:t>
            </a:r>
            <a:r>
              <a:rPr lang="en-US" sz="2200" dirty="0" smtClean="0">
                <a:cs typeface="Times New Roman" pitchFamily="18" charset="0"/>
              </a:rPr>
              <a:t>17 – 24 </a:t>
            </a:r>
            <a:r>
              <a:rPr lang="en-US" sz="2200" dirty="0" err="1" smtClean="0">
                <a:cs typeface="Times New Roman" pitchFamily="18" charset="0"/>
              </a:rPr>
              <a:t>MPa</a:t>
            </a:r>
            <a:r>
              <a:rPr lang="en-US" sz="2200" dirty="0" smtClean="0">
                <a:cs typeface="Times New Roman" pitchFamily="18" charset="0"/>
              </a:rPr>
              <a:t>.</a:t>
            </a:r>
          </a:p>
          <a:p>
            <a:pPr>
              <a:buNone/>
            </a:pPr>
            <a:r>
              <a:rPr lang="en-US" sz="2200" b="1" u="sng" dirty="0" smtClean="0"/>
              <a:t>Mechanism of action </a:t>
            </a:r>
          </a:p>
          <a:p>
            <a:pPr>
              <a:lnSpc>
                <a:spcPct val="130000"/>
              </a:lnSpc>
              <a:buFont typeface="Wingdings" pitchFamily="2" charset="2"/>
              <a:buChar char="Ø"/>
            </a:pPr>
            <a:r>
              <a:rPr lang="en-US" sz="2200" dirty="0" smtClean="0">
                <a:cs typeface="Times New Roman" pitchFamily="18" charset="0"/>
              </a:rPr>
              <a:t>Penetration into partially opened tubules </a:t>
            </a:r>
          </a:p>
          <a:p>
            <a:pPr>
              <a:lnSpc>
                <a:spcPct val="130000"/>
              </a:lnSpc>
              <a:buFont typeface="Wingdings" pitchFamily="2" charset="2"/>
              <a:buChar char="Ø"/>
            </a:pPr>
            <a:r>
              <a:rPr lang="en-US" sz="2200" dirty="0" smtClean="0">
                <a:cs typeface="Times New Roman" pitchFamily="18" charset="0"/>
              </a:rPr>
              <a:t>Formation of hybrid layer by hydrophilic monomers </a:t>
            </a:r>
          </a:p>
          <a:p>
            <a:pPr>
              <a:lnSpc>
                <a:spcPct val="130000"/>
              </a:lnSpc>
              <a:buFont typeface="Wingdings" pitchFamily="2" charset="2"/>
              <a:buChar char="Ø"/>
            </a:pPr>
            <a:r>
              <a:rPr lang="en-US" sz="2200" dirty="0" smtClean="0">
                <a:cs typeface="Times New Roman" pitchFamily="18" charset="0"/>
              </a:rPr>
              <a:t>  Chemical interactions using first and second order bonding</a:t>
            </a:r>
            <a:endParaRPr lang="en-US" sz="2200" dirty="0" smtClean="0"/>
          </a:p>
          <a:p>
            <a:pPr>
              <a:lnSpc>
                <a:spcPct val="80000"/>
              </a:lnSpc>
              <a:buNone/>
            </a:pPr>
            <a:endParaRPr lang="en-US" sz="2200" dirty="0" smtClean="0">
              <a:latin typeface="Times New Roman" pitchFamily="18" charset="0"/>
              <a:cs typeface="Times New Roman" pitchFamily="18" charset="0"/>
            </a:endParaRPr>
          </a:p>
          <a:p>
            <a:pPr>
              <a:buNone/>
            </a:pPr>
            <a:endParaRPr lang="en-US" sz="2200" i="0" dirty="0" smtClean="0"/>
          </a:p>
          <a:p>
            <a:pPr>
              <a:lnSpc>
                <a:spcPct val="150000"/>
              </a:lnSpc>
              <a:buNone/>
            </a:pPr>
            <a:endParaRPr lang="en-US" sz="2200" b="1" i="1" dirty="0" smtClean="0">
              <a:solidFill>
                <a:schemeClr val="tx2"/>
              </a:solidFill>
              <a:latin typeface="Times New Roman" pitchFamily="18" charset="0"/>
              <a:cs typeface="Times New Roman" pitchFamily="18" charset="0"/>
            </a:endParaRPr>
          </a:p>
          <a:p>
            <a:pPr>
              <a:lnSpc>
                <a:spcPct val="150000"/>
              </a:lnSpc>
              <a:buNone/>
            </a:pPr>
            <a:endParaRPr lang="en-US" sz="2200" i="0" dirty="0" smtClean="0"/>
          </a:p>
          <a:p>
            <a:pPr>
              <a:buNone/>
            </a:pPr>
            <a:endParaRPr lang="en-US" sz="2200" i="0" dirty="0" smtClean="0"/>
          </a:p>
        </p:txBody>
      </p:sp>
      <p:sp>
        <p:nvSpPr>
          <p:cNvPr id="4" name="Slide Number Placeholder 3"/>
          <p:cNvSpPr>
            <a:spLocks noGrp="1"/>
          </p:cNvSpPr>
          <p:nvPr>
            <p:ph type="sldNum" sz="quarter" idx="11"/>
          </p:nvPr>
        </p:nvSpPr>
        <p:spPr/>
        <p:txBody>
          <a:bodyPr/>
          <a:lstStyle/>
          <a:p>
            <a:fld id="{CC8CA953-CD2C-4C2D-8BBA-F6FB10B73F03}" type="slidenum">
              <a:rPr lang="en-US" smtClean="0"/>
              <a:pPr/>
              <a:t>70</a:t>
            </a:fld>
            <a:endParaRPr lang="en-US"/>
          </a:p>
        </p:txBody>
      </p:sp>
      <p:sp>
        <p:nvSpPr>
          <p:cNvPr id="6" name="Rectangle 5"/>
          <p:cNvSpPr/>
          <p:nvPr/>
        </p:nvSpPr>
        <p:spPr>
          <a:xfrm>
            <a:off x="685800" y="685800"/>
            <a:ext cx="6705600" cy="769441"/>
          </a:xfrm>
          <a:prstGeom prst="rect">
            <a:avLst/>
          </a:prstGeom>
        </p:spPr>
        <p:txBody>
          <a:bodyPr wrap="square">
            <a:spAutoFit/>
          </a:bodyPr>
          <a:lstStyle/>
          <a:p>
            <a:r>
              <a:rPr lang="en-GB" sz="2200" b="1" dirty="0" smtClean="0">
                <a:solidFill>
                  <a:srgbClr val="FF0000"/>
                </a:solidFill>
                <a:latin typeface="+mj-lt"/>
              </a:rPr>
              <a:t>“ONE BOTTLE” SYSTEMS / SELF PRIMING SYSTEMS</a:t>
            </a:r>
          </a:p>
        </p:txBody>
      </p:sp>
      <p:sp>
        <p:nvSpPr>
          <p:cNvPr id="7" name="Text Box 15"/>
          <p:cNvSpPr txBox="1">
            <a:spLocks noChangeArrowheads="1"/>
          </p:cNvSpPr>
          <p:nvPr/>
        </p:nvSpPr>
        <p:spPr bwMode="auto">
          <a:xfrm>
            <a:off x="2438400" y="1828800"/>
            <a:ext cx="4572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a:t>
            </a:r>
          </a:p>
        </p:txBody>
      </p:sp>
      <p:sp>
        <p:nvSpPr>
          <p:cNvPr id="8" name="Text Box 16"/>
          <p:cNvSpPr txBox="1">
            <a:spLocks noChangeArrowheads="1"/>
          </p:cNvSpPr>
          <p:nvPr/>
        </p:nvSpPr>
        <p:spPr bwMode="auto">
          <a:xfrm>
            <a:off x="4953000" y="1905000"/>
            <a:ext cx="4572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a:t>
            </a:r>
          </a:p>
        </p:txBody>
      </p:sp>
      <p:sp>
        <p:nvSpPr>
          <p:cNvPr id="9" name="AutoShape 19"/>
          <p:cNvSpPr>
            <a:spLocks noChangeArrowheads="1"/>
          </p:cNvSpPr>
          <p:nvPr/>
        </p:nvSpPr>
        <p:spPr bwMode="auto">
          <a:xfrm>
            <a:off x="838200" y="2971800"/>
            <a:ext cx="1368425" cy="2136775"/>
          </a:xfrm>
          <a:prstGeom prst="roundRect">
            <a:avLst>
              <a:gd name="adj" fmla="val 16667"/>
            </a:avLst>
          </a:prstGeom>
          <a:gradFill rotWithShape="1">
            <a:gsLst>
              <a:gs pos="0">
                <a:srgbClr val="FFCC99"/>
              </a:gs>
              <a:gs pos="100000">
                <a:schemeClr val="tx1"/>
              </a:gs>
            </a:gsLst>
            <a:path path="shape">
              <a:fillToRect l="50000" t="50000" r="50000" b="50000"/>
            </a:path>
          </a:gradFill>
          <a:ln w="9525">
            <a:solidFill>
              <a:schemeClr val="bg1"/>
            </a:solidFill>
            <a:round/>
            <a:headEnd/>
            <a:tailEnd/>
          </a:ln>
        </p:spPr>
        <p:txBody>
          <a:bodyPr wrap="none" anchor="ctr"/>
          <a:lstStyle/>
          <a:p>
            <a:endParaRPr lang="en-US"/>
          </a:p>
        </p:txBody>
      </p:sp>
      <p:sp>
        <p:nvSpPr>
          <p:cNvPr id="10" name="Rectangle 20"/>
          <p:cNvSpPr>
            <a:spLocks noChangeArrowheads="1"/>
          </p:cNvSpPr>
          <p:nvPr/>
        </p:nvSpPr>
        <p:spPr bwMode="auto">
          <a:xfrm>
            <a:off x="1143000" y="2517775"/>
            <a:ext cx="685800" cy="457200"/>
          </a:xfrm>
          <a:prstGeom prst="rect">
            <a:avLst/>
          </a:prstGeom>
          <a:gradFill rotWithShape="1">
            <a:gsLst>
              <a:gs pos="0">
                <a:srgbClr val="FFCC99"/>
              </a:gs>
              <a:gs pos="100000">
                <a:schemeClr val="tx1"/>
              </a:gs>
            </a:gsLst>
            <a:path path="shape">
              <a:fillToRect l="50000" t="50000" r="50000" b="50000"/>
            </a:path>
          </a:gradFill>
          <a:ln w="38100">
            <a:solidFill>
              <a:schemeClr val="bg1"/>
            </a:solidFill>
            <a:miter lim="800000"/>
            <a:headEnd/>
            <a:tailEnd/>
          </a:ln>
        </p:spPr>
        <p:txBody>
          <a:bodyPr wrap="none" anchor="ctr"/>
          <a:lstStyle/>
          <a:p>
            <a:endParaRPr lang="en-US"/>
          </a:p>
        </p:txBody>
      </p:sp>
      <p:sp>
        <p:nvSpPr>
          <p:cNvPr id="11" name="Text Box 21"/>
          <p:cNvSpPr txBox="1">
            <a:spLocks noChangeArrowheads="1"/>
          </p:cNvSpPr>
          <p:nvPr/>
        </p:nvSpPr>
        <p:spPr bwMode="auto">
          <a:xfrm>
            <a:off x="990600" y="3962400"/>
            <a:ext cx="1066800" cy="366713"/>
          </a:xfrm>
          <a:prstGeom prst="rect">
            <a:avLst/>
          </a:prstGeom>
          <a:noFill/>
          <a:ln w="9525">
            <a:noFill/>
            <a:miter lim="800000"/>
            <a:headEnd/>
            <a:tailEnd/>
          </a:ln>
        </p:spPr>
        <p:txBody>
          <a:bodyPr>
            <a:spAutoFit/>
          </a:bodyPr>
          <a:lstStyle/>
          <a:p>
            <a:pPr>
              <a:spcBef>
                <a:spcPct val="50000"/>
              </a:spcBef>
            </a:pPr>
            <a:r>
              <a:rPr lang="en-US" dirty="0">
                <a:solidFill>
                  <a:schemeClr val="bg2"/>
                </a:solidFill>
              </a:rPr>
              <a:t>Etchant</a:t>
            </a:r>
          </a:p>
        </p:txBody>
      </p:sp>
      <p:sp>
        <p:nvSpPr>
          <p:cNvPr id="12" name="Text Box 22"/>
          <p:cNvSpPr txBox="1">
            <a:spLocks noChangeArrowheads="1"/>
          </p:cNvSpPr>
          <p:nvPr/>
        </p:nvSpPr>
        <p:spPr bwMode="auto">
          <a:xfrm>
            <a:off x="2514600" y="4876800"/>
            <a:ext cx="4572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a:t>
            </a:r>
          </a:p>
        </p:txBody>
      </p:sp>
      <p:sp>
        <p:nvSpPr>
          <p:cNvPr id="13" name="AutoShape 23"/>
          <p:cNvSpPr>
            <a:spLocks noChangeArrowheads="1"/>
          </p:cNvSpPr>
          <p:nvPr/>
        </p:nvSpPr>
        <p:spPr bwMode="auto">
          <a:xfrm>
            <a:off x="3429000" y="2819400"/>
            <a:ext cx="1371600" cy="2133600"/>
          </a:xfrm>
          <a:prstGeom prst="roundRect">
            <a:avLst>
              <a:gd name="adj" fmla="val 16667"/>
            </a:avLst>
          </a:prstGeom>
          <a:gradFill rotWithShape="1">
            <a:gsLst>
              <a:gs pos="0">
                <a:srgbClr val="FF99CC"/>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14" name="Rectangle 24"/>
          <p:cNvSpPr>
            <a:spLocks noChangeArrowheads="1"/>
          </p:cNvSpPr>
          <p:nvPr/>
        </p:nvSpPr>
        <p:spPr bwMode="auto">
          <a:xfrm>
            <a:off x="3733800" y="2362200"/>
            <a:ext cx="685800" cy="457200"/>
          </a:xfrm>
          <a:prstGeom prst="rect">
            <a:avLst/>
          </a:prstGeom>
          <a:gradFill rotWithShape="1">
            <a:gsLst>
              <a:gs pos="0">
                <a:srgbClr val="FF99CC"/>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15" name="Text Box 25"/>
          <p:cNvSpPr txBox="1">
            <a:spLocks noChangeArrowheads="1"/>
          </p:cNvSpPr>
          <p:nvPr/>
        </p:nvSpPr>
        <p:spPr bwMode="auto">
          <a:xfrm>
            <a:off x="3657600" y="3748087"/>
            <a:ext cx="1143000" cy="366713"/>
          </a:xfrm>
          <a:prstGeom prst="rect">
            <a:avLst/>
          </a:prstGeom>
          <a:noFill/>
          <a:ln w="9525">
            <a:noFill/>
            <a:miter lim="800000"/>
            <a:headEnd/>
            <a:tailEnd/>
          </a:ln>
        </p:spPr>
        <p:txBody>
          <a:bodyPr>
            <a:spAutoFit/>
          </a:bodyPr>
          <a:lstStyle/>
          <a:p>
            <a:pPr>
              <a:spcBef>
                <a:spcPct val="50000"/>
              </a:spcBef>
            </a:pPr>
            <a:r>
              <a:rPr lang="en-US" dirty="0">
                <a:solidFill>
                  <a:schemeClr val="bg2"/>
                </a:solidFill>
              </a:rPr>
              <a:t>Primer</a:t>
            </a:r>
          </a:p>
        </p:txBody>
      </p:sp>
      <p:sp>
        <p:nvSpPr>
          <p:cNvPr id="16" name="AutoShape 26"/>
          <p:cNvSpPr>
            <a:spLocks noChangeArrowheads="1"/>
          </p:cNvSpPr>
          <p:nvPr/>
        </p:nvSpPr>
        <p:spPr bwMode="auto">
          <a:xfrm>
            <a:off x="5867400" y="2743200"/>
            <a:ext cx="1447800" cy="2133600"/>
          </a:xfrm>
          <a:prstGeom prst="roundRect">
            <a:avLst>
              <a:gd name="adj" fmla="val 16667"/>
            </a:avLst>
          </a:prstGeom>
          <a:gradFill rotWithShape="1">
            <a:gsLst>
              <a:gs pos="0">
                <a:srgbClr val="CCECFF"/>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17" name="Rectangle 27"/>
          <p:cNvSpPr>
            <a:spLocks noChangeArrowheads="1"/>
          </p:cNvSpPr>
          <p:nvPr/>
        </p:nvSpPr>
        <p:spPr bwMode="auto">
          <a:xfrm>
            <a:off x="6248400" y="2286000"/>
            <a:ext cx="685800" cy="457200"/>
          </a:xfrm>
          <a:prstGeom prst="rect">
            <a:avLst/>
          </a:prstGeom>
          <a:gradFill rotWithShape="1">
            <a:gsLst>
              <a:gs pos="0">
                <a:srgbClr val="CCECFF"/>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18" name="Text Box 28"/>
          <p:cNvSpPr txBox="1">
            <a:spLocks noChangeArrowheads="1"/>
          </p:cNvSpPr>
          <p:nvPr/>
        </p:nvSpPr>
        <p:spPr bwMode="auto">
          <a:xfrm>
            <a:off x="6096000" y="3732212"/>
            <a:ext cx="1143000" cy="366713"/>
          </a:xfrm>
          <a:prstGeom prst="rect">
            <a:avLst/>
          </a:prstGeom>
          <a:noFill/>
          <a:ln w="9525">
            <a:noFill/>
            <a:miter lim="800000"/>
            <a:headEnd/>
            <a:tailEnd/>
          </a:ln>
        </p:spPr>
        <p:txBody>
          <a:bodyPr>
            <a:spAutoFit/>
          </a:bodyPr>
          <a:lstStyle/>
          <a:p>
            <a:pPr>
              <a:spcBef>
                <a:spcPct val="50000"/>
              </a:spcBef>
            </a:pPr>
            <a:r>
              <a:rPr lang="en-US">
                <a:solidFill>
                  <a:schemeClr val="bg2"/>
                </a:solidFill>
              </a:rPr>
              <a:t>Adhesive</a:t>
            </a:r>
          </a:p>
        </p:txBody>
      </p:sp>
      <p:sp>
        <p:nvSpPr>
          <p:cNvPr id="19" name="AutoShape 29"/>
          <p:cNvSpPr>
            <a:spLocks noChangeArrowheads="1"/>
          </p:cNvSpPr>
          <p:nvPr/>
        </p:nvSpPr>
        <p:spPr bwMode="auto">
          <a:xfrm>
            <a:off x="2895600" y="2057400"/>
            <a:ext cx="5334000" cy="3276600"/>
          </a:xfrm>
          <a:prstGeom prst="roundRect">
            <a:avLst>
              <a:gd name="adj" fmla="val 16667"/>
            </a:avLst>
          </a:prstGeom>
          <a:noFill/>
          <a:ln w="25400">
            <a:solidFill>
              <a:srgbClr val="FF0000"/>
            </a:solidFill>
            <a:round/>
            <a:headEnd/>
            <a:tailEnd/>
          </a:ln>
        </p:spPr>
        <p:txBody>
          <a:bodyPr wrap="none" anchor="ctr"/>
          <a:lstStyle/>
          <a:p>
            <a:endParaRPr lang="en-US"/>
          </a:p>
        </p:txBody>
      </p:sp>
      <p:sp>
        <p:nvSpPr>
          <p:cNvPr id="20" name="AutoShape 30"/>
          <p:cNvSpPr>
            <a:spLocks noChangeArrowheads="1"/>
          </p:cNvSpPr>
          <p:nvPr/>
        </p:nvSpPr>
        <p:spPr bwMode="auto">
          <a:xfrm>
            <a:off x="4572000" y="2819400"/>
            <a:ext cx="1447800" cy="2133600"/>
          </a:xfrm>
          <a:prstGeom prst="roundRect">
            <a:avLst>
              <a:gd name="adj" fmla="val 16667"/>
            </a:avLst>
          </a:prstGeom>
          <a:gradFill rotWithShape="1">
            <a:gsLst>
              <a:gs pos="0">
                <a:srgbClr val="CCFF66"/>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21" name="Rectangle 31"/>
          <p:cNvSpPr>
            <a:spLocks noChangeArrowheads="1"/>
          </p:cNvSpPr>
          <p:nvPr/>
        </p:nvSpPr>
        <p:spPr bwMode="auto">
          <a:xfrm>
            <a:off x="4953000" y="2362200"/>
            <a:ext cx="685800" cy="457200"/>
          </a:xfrm>
          <a:prstGeom prst="rect">
            <a:avLst/>
          </a:prstGeom>
          <a:gradFill rotWithShape="1">
            <a:gsLst>
              <a:gs pos="0">
                <a:srgbClr val="CCFF66"/>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22" name="Text Box 32"/>
          <p:cNvSpPr txBox="1">
            <a:spLocks noChangeArrowheads="1"/>
          </p:cNvSpPr>
          <p:nvPr/>
        </p:nvSpPr>
        <p:spPr bwMode="auto">
          <a:xfrm>
            <a:off x="4800600" y="3503612"/>
            <a:ext cx="1143000" cy="915988"/>
          </a:xfrm>
          <a:prstGeom prst="rect">
            <a:avLst/>
          </a:prstGeom>
          <a:noFill/>
          <a:ln w="9525">
            <a:noFill/>
            <a:miter lim="800000"/>
            <a:headEnd/>
            <a:tailEnd/>
          </a:ln>
        </p:spPr>
        <p:txBody>
          <a:bodyPr>
            <a:spAutoFit/>
          </a:bodyPr>
          <a:lstStyle/>
          <a:p>
            <a:pPr>
              <a:spcBef>
                <a:spcPct val="50000"/>
              </a:spcBef>
            </a:pPr>
            <a:r>
              <a:rPr lang="en-US" dirty="0">
                <a:solidFill>
                  <a:schemeClr val="bg2"/>
                </a:solidFill>
              </a:rPr>
              <a:t>Primer and adhesive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dissolve">
                                      <p:cBhvr>
                                        <p:cTn id="24" dur="500"/>
                                        <p:tgtEl>
                                          <p:spTgt spid="1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dissolve">
                                      <p:cBhvr>
                                        <p:cTn id="33" dur="500"/>
                                        <p:tgtEl>
                                          <p:spTgt spid="1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mph" presetSubtype="0" grpId="1" nodeType="clickEffect">
                                  <p:stCondLst>
                                    <p:cond delay="0"/>
                                  </p:stCondLst>
                                  <p:childTnLst>
                                    <p:set>
                                      <p:cBhvr rctx="PPT">
                                        <p:cTn id="40" dur="indefinite"/>
                                        <p:tgtEl>
                                          <p:spTgt spid="14"/>
                                        </p:tgtEl>
                                        <p:attrNameLst>
                                          <p:attrName>style.opacity</p:attrName>
                                        </p:attrNameLst>
                                      </p:cBhvr>
                                      <p:to>
                                        <p:strVal val="0.5"/>
                                      </p:to>
                                    </p:set>
                                    <p:animEffect filter="image" prLst="opacity: 0.5">
                                      <p:cBhvr rctx="IE">
                                        <p:cTn id="41" dur="indefinite"/>
                                        <p:tgtEl>
                                          <p:spTgt spid="14"/>
                                        </p:tgtEl>
                                      </p:cBhvr>
                                    </p:animEffect>
                                  </p:childTnLst>
                                </p:cTn>
                              </p:par>
                              <p:par>
                                <p:cTn id="42" presetID="9" presetClass="emph" presetSubtype="0" grpId="1" nodeType="withEffect">
                                  <p:stCondLst>
                                    <p:cond delay="0"/>
                                  </p:stCondLst>
                                  <p:childTnLst>
                                    <p:set>
                                      <p:cBhvr rctx="PPT">
                                        <p:cTn id="43" dur="indefinite"/>
                                        <p:tgtEl>
                                          <p:spTgt spid="15"/>
                                        </p:tgtEl>
                                        <p:attrNameLst>
                                          <p:attrName>style.opacity</p:attrName>
                                        </p:attrNameLst>
                                      </p:cBhvr>
                                      <p:to>
                                        <p:strVal val="0.5"/>
                                      </p:to>
                                    </p:set>
                                    <p:animEffect filter="image" prLst="opacity: 0.5">
                                      <p:cBhvr rctx="IE">
                                        <p:cTn id="44" dur="indefinite"/>
                                        <p:tgtEl>
                                          <p:spTgt spid="15"/>
                                        </p:tgtEl>
                                      </p:cBhvr>
                                    </p:animEffect>
                                  </p:childTnLst>
                                </p:cTn>
                              </p:par>
                              <p:par>
                                <p:cTn id="45" presetID="9" presetClass="emph" presetSubtype="0" grpId="1" nodeType="withEffect">
                                  <p:stCondLst>
                                    <p:cond delay="0"/>
                                  </p:stCondLst>
                                  <p:childTnLst>
                                    <p:set>
                                      <p:cBhvr rctx="PPT">
                                        <p:cTn id="46" dur="indefinite"/>
                                        <p:tgtEl>
                                          <p:spTgt spid="13"/>
                                        </p:tgtEl>
                                        <p:attrNameLst>
                                          <p:attrName>style.opacity</p:attrName>
                                        </p:attrNameLst>
                                      </p:cBhvr>
                                      <p:to>
                                        <p:strVal val="0.5"/>
                                      </p:to>
                                    </p:set>
                                    <p:animEffect filter="image" prLst="opacity: 0.5">
                                      <p:cBhvr rctx="IE">
                                        <p:cTn id="47" dur="indefinite"/>
                                        <p:tgtEl>
                                          <p:spTgt spid="13"/>
                                        </p:tgtEl>
                                      </p:cBhvr>
                                    </p:animEffect>
                                  </p:childTnLst>
                                </p:cTn>
                              </p:par>
                              <p:par>
                                <p:cTn id="48" presetID="9" presetClass="emph" presetSubtype="0" grpId="1" nodeType="withEffect">
                                  <p:stCondLst>
                                    <p:cond delay="0"/>
                                  </p:stCondLst>
                                  <p:childTnLst>
                                    <p:set>
                                      <p:cBhvr rctx="PPT">
                                        <p:cTn id="49" dur="indefinite"/>
                                        <p:tgtEl>
                                          <p:spTgt spid="17"/>
                                        </p:tgtEl>
                                        <p:attrNameLst>
                                          <p:attrName>style.opacity</p:attrName>
                                        </p:attrNameLst>
                                      </p:cBhvr>
                                      <p:to>
                                        <p:strVal val="0.5"/>
                                      </p:to>
                                    </p:set>
                                    <p:animEffect filter="image" prLst="opacity: 0.5">
                                      <p:cBhvr rctx="IE">
                                        <p:cTn id="50" dur="indefinite"/>
                                        <p:tgtEl>
                                          <p:spTgt spid="17"/>
                                        </p:tgtEl>
                                      </p:cBhvr>
                                    </p:animEffect>
                                  </p:childTnLst>
                                </p:cTn>
                              </p:par>
                              <p:par>
                                <p:cTn id="51" presetID="9" presetClass="emph" presetSubtype="0" grpId="1" nodeType="withEffect">
                                  <p:stCondLst>
                                    <p:cond delay="0"/>
                                  </p:stCondLst>
                                  <p:childTnLst>
                                    <p:set>
                                      <p:cBhvr rctx="PPT">
                                        <p:cTn id="52" dur="indefinite"/>
                                        <p:tgtEl>
                                          <p:spTgt spid="16"/>
                                        </p:tgtEl>
                                        <p:attrNameLst>
                                          <p:attrName>style.opacity</p:attrName>
                                        </p:attrNameLst>
                                      </p:cBhvr>
                                      <p:to>
                                        <p:strVal val="0.5"/>
                                      </p:to>
                                    </p:set>
                                    <p:animEffect filter="image" prLst="opacity: 0.5">
                                      <p:cBhvr rctx="IE">
                                        <p:cTn id="53" dur="indefinite"/>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3" grpId="0" animBg="1"/>
      <p:bldP spid="13" grpId="1" animBg="1"/>
      <p:bldP spid="14" grpId="0" animBg="1"/>
      <p:bldP spid="14" grpId="1" animBg="1"/>
      <p:bldP spid="15" grpId="0"/>
      <p:bldP spid="15" grpId="1"/>
      <p:bldP spid="16" grpId="0" animBg="1"/>
      <p:bldP spid="16" grpId="1" animBg="1"/>
      <p:bldP spid="17" grpId="0" animBg="1"/>
      <p:bldP spid="17" grpId="1" animBg="1"/>
      <p:bldP spid="18" grpId="0"/>
      <p:bldP spid="19" grpId="0" animBg="1"/>
      <p:bldP spid="20" grpId="0" animBg="1"/>
      <p:bldP spid="21" grpId="0" animBg="1"/>
      <p:bldP spid="2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Content Placeholder 2"/>
          <p:cNvSpPr>
            <a:spLocks noGrp="1"/>
          </p:cNvSpPr>
          <p:nvPr>
            <p:ph idx="1"/>
          </p:nvPr>
        </p:nvSpPr>
        <p:spPr>
          <a:xfrm>
            <a:off x="457200" y="1798638"/>
            <a:ext cx="8229600" cy="4830762"/>
          </a:xfrm>
        </p:spPr>
        <p:txBody>
          <a:bodyPr/>
          <a:lstStyle/>
          <a:p>
            <a:endParaRPr lang="en-US" smtClean="0"/>
          </a:p>
        </p:txBody>
      </p:sp>
      <p:sp>
        <p:nvSpPr>
          <p:cNvPr id="4" name="Slide Number Placeholder 3"/>
          <p:cNvSpPr>
            <a:spLocks noGrp="1"/>
          </p:cNvSpPr>
          <p:nvPr>
            <p:ph type="sldNum" sz="quarter" idx="12"/>
          </p:nvPr>
        </p:nvSpPr>
        <p:spPr/>
        <p:txBody>
          <a:bodyPr/>
          <a:lstStyle/>
          <a:p>
            <a:pPr>
              <a:defRPr/>
            </a:pPr>
            <a:fld id="{4C34D979-AB1D-472B-ABC2-F479B3C3CC77}" type="slidenum">
              <a:rPr lang="en-US" smtClean="0"/>
              <a:pPr>
                <a:defRPr/>
              </a:pPr>
              <a:t>71</a:t>
            </a:fld>
            <a:endParaRPr lang="en-US"/>
          </a:p>
        </p:txBody>
      </p:sp>
      <p:pic>
        <p:nvPicPr>
          <p:cNvPr id="234501" name="Picture 2"/>
          <p:cNvPicPr>
            <a:picLocks noChangeAspect="1" noChangeArrowheads="1"/>
          </p:cNvPicPr>
          <p:nvPr/>
        </p:nvPicPr>
        <p:blipFill>
          <a:blip r:embed="rId2"/>
          <a:srcRect/>
          <a:stretch>
            <a:fillRect/>
          </a:stretch>
        </p:blipFill>
        <p:spPr bwMode="auto">
          <a:xfrm>
            <a:off x="533400" y="838200"/>
            <a:ext cx="7867650" cy="5324475"/>
          </a:xfrm>
          <a:prstGeom prst="rect">
            <a:avLst/>
          </a:prstGeom>
          <a:noFill/>
          <a:ln w="38100">
            <a:solidFill>
              <a:srgbClr val="920000"/>
            </a:solidFill>
            <a:miter lim="800000"/>
            <a:headEnd/>
            <a:tailEnd/>
          </a:ln>
        </p:spPr>
      </p:pic>
      <p:sp>
        <p:nvSpPr>
          <p:cNvPr id="8" name="Title 1"/>
          <p:cNvSpPr>
            <a:spLocks noGrp="1"/>
          </p:cNvSpPr>
          <p:nvPr>
            <p:ph type="title"/>
          </p:nvPr>
        </p:nvSpPr>
        <p:spPr>
          <a:xfrm>
            <a:off x="457200" y="0"/>
            <a:ext cx="8229600" cy="868362"/>
          </a:xfrm>
        </p:spPr>
        <p:txBody>
          <a:bodyPr>
            <a:normAutofit/>
          </a:bodyPr>
          <a:lstStyle/>
          <a:p>
            <a:r>
              <a:rPr lang="en-US" sz="3600" b="1" i="0" u="sng" dirty="0" smtClean="0">
                <a:solidFill>
                  <a:schemeClr val="accent5">
                    <a:lumMod val="50000"/>
                  </a:schemeClr>
                </a:solidFill>
              </a:rPr>
              <a:t>FIFTH GENERATION</a:t>
            </a:r>
            <a:endParaRPr lang="en-US" sz="3600" b="1" i="0" u="sng"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7" name="Picture 8" descr="Fif gen"/>
          <p:cNvPicPr>
            <a:picLocks noChangeAspect="1" noChangeArrowheads="1"/>
          </p:cNvPicPr>
          <p:nvPr/>
        </p:nvPicPr>
        <p:blipFill>
          <a:blip r:embed="rId2">
            <a:lum bright="-12000" contrast="18000"/>
          </a:blip>
          <a:srcRect/>
          <a:stretch>
            <a:fillRect/>
          </a:stretch>
        </p:blipFill>
        <p:spPr bwMode="auto">
          <a:xfrm>
            <a:off x="609600" y="838200"/>
            <a:ext cx="7924800" cy="5110163"/>
          </a:xfrm>
          <a:prstGeom prst="rect">
            <a:avLst/>
          </a:prstGeom>
          <a:noFill/>
          <a:ln w="53975">
            <a:solidFill>
              <a:srgbClr val="FF0000"/>
            </a:solidFill>
            <a:miter lim="800000"/>
            <a:headEnd/>
            <a:tailEnd/>
          </a:ln>
        </p:spPr>
      </p:pic>
      <p:pic>
        <p:nvPicPr>
          <p:cNvPr id="44041" name="Picture 9" descr="Gluma comfort bond"/>
          <p:cNvPicPr>
            <a:picLocks noChangeAspect="1" noChangeArrowheads="1"/>
          </p:cNvPicPr>
          <p:nvPr/>
        </p:nvPicPr>
        <p:blipFill>
          <a:blip r:embed="rId3"/>
          <a:srcRect/>
          <a:stretch>
            <a:fillRect/>
          </a:stretch>
        </p:blipFill>
        <p:spPr bwMode="auto">
          <a:xfrm>
            <a:off x="3886200" y="1981200"/>
            <a:ext cx="2381250" cy="2181225"/>
          </a:xfrm>
          <a:prstGeom prst="rect">
            <a:avLst/>
          </a:prstGeom>
          <a:noFill/>
          <a:ln w="22225">
            <a:solidFill>
              <a:schemeClr val="tx1"/>
            </a:solidFill>
            <a:miter lim="800000"/>
            <a:headEnd/>
            <a:tailEnd/>
          </a:ln>
        </p:spPr>
      </p:pic>
      <p:pic>
        <p:nvPicPr>
          <p:cNvPr id="44043" name="Picture 11" descr="oPTIBOND solo plus"/>
          <p:cNvPicPr>
            <a:picLocks noChangeAspect="1" noChangeArrowheads="1"/>
          </p:cNvPicPr>
          <p:nvPr/>
        </p:nvPicPr>
        <p:blipFill>
          <a:blip r:embed="rId4"/>
          <a:srcRect/>
          <a:stretch>
            <a:fillRect/>
          </a:stretch>
        </p:blipFill>
        <p:spPr bwMode="auto">
          <a:xfrm>
            <a:off x="4572000" y="2667000"/>
            <a:ext cx="3657600" cy="2925763"/>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104B0469-0B0F-45E7-8619-A20A7A1E5D72}" type="slidenum">
              <a:rPr lang="en-US" smtClean="0"/>
              <a:pPr>
                <a:defRPr/>
              </a:pPr>
              <a:t>72</a:t>
            </a:fld>
            <a:endParaRPr lang="en-US"/>
          </a:p>
        </p:txBody>
      </p:sp>
      <p:sp>
        <p:nvSpPr>
          <p:cNvPr id="8" name="Title 1"/>
          <p:cNvSpPr>
            <a:spLocks noGrp="1"/>
          </p:cNvSpPr>
          <p:nvPr>
            <p:ph type="title"/>
          </p:nvPr>
        </p:nvSpPr>
        <p:spPr>
          <a:xfrm>
            <a:off x="457200" y="0"/>
            <a:ext cx="8229600" cy="868362"/>
          </a:xfrm>
        </p:spPr>
        <p:txBody>
          <a:bodyPr>
            <a:normAutofit/>
          </a:bodyPr>
          <a:lstStyle/>
          <a:p>
            <a:r>
              <a:rPr lang="en-US" sz="3600" b="1" i="0" u="sng" dirty="0" smtClean="0">
                <a:solidFill>
                  <a:schemeClr val="accent5">
                    <a:lumMod val="50000"/>
                  </a:schemeClr>
                </a:solidFill>
              </a:rPr>
              <a:t>FIFTH GENERATION</a:t>
            </a:r>
            <a:endParaRPr lang="en-US" sz="3600" b="1" i="0" u="sng" dirty="0">
              <a:solidFill>
                <a:schemeClr val="accent5">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041"/>
                                        </p:tgtEl>
                                        <p:attrNameLst>
                                          <p:attrName>style.visibility</p:attrName>
                                        </p:attrNameLst>
                                      </p:cBhvr>
                                      <p:to>
                                        <p:strVal val="visible"/>
                                      </p:to>
                                    </p:set>
                                    <p:animEffect transition="in" filter="dissolve">
                                      <p:cBhvr>
                                        <p:cTn id="7" dur="500"/>
                                        <p:tgtEl>
                                          <p:spTgt spid="440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043"/>
                                        </p:tgtEl>
                                        <p:attrNameLst>
                                          <p:attrName>style.visibility</p:attrName>
                                        </p:attrNameLst>
                                      </p:cBhvr>
                                      <p:to>
                                        <p:strVal val="visible"/>
                                      </p:to>
                                    </p:set>
                                    <p:animEffect transition="in" filter="dissolve">
                                      <p:cBhvr>
                                        <p:cTn id="12" dur="500"/>
                                        <p:tgtEl>
                                          <p:spTgt spid="44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21" name="Picture 8" descr="FIF GEN2"/>
          <p:cNvPicPr>
            <a:picLocks noChangeAspect="1" noChangeArrowheads="1"/>
          </p:cNvPicPr>
          <p:nvPr/>
        </p:nvPicPr>
        <p:blipFill>
          <a:blip r:embed="rId3">
            <a:lum bright="-6000"/>
          </a:blip>
          <a:srcRect/>
          <a:stretch>
            <a:fillRect/>
          </a:stretch>
        </p:blipFill>
        <p:spPr bwMode="auto">
          <a:xfrm>
            <a:off x="457200" y="1219200"/>
            <a:ext cx="8153400" cy="5181600"/>
          </a:xfrm>
          <a:prstGeom prst="rect">
            <a:avLst/>
          </a:prstGeom>
          <a:noFill/>
          <a:ln w="34925">
            <a:solidFill>
              <a:srgbClr val="FF0000"/>
            </a:solidFill>
            <a:miter lim="800000"/>
            <a:headEnd/>
            <a:tailEnd/>
          </a:ln>
        </p:spPr>
      </p:pic>
      <p:pic>
        <p:nvPicPr>
          <p:cNvPr id="45065" name="Picture 9" descr="Prompt l"/>
          <p:cNvPicPr>
            <a:picLocks noChangeAspect="1" noChangeArrowheads="1"/>
          </p:cNvPicPr>
          <p:nvPr/>
        </p:nvPicPr>
        <p:blipFill>
          <a:blip r:embed="rId4"/>
          <a:srcRect r="77917"/>
          <a:stretch>
            <a:fillRect/>
          </a:stretch>
        </p:blipFill>
        <p:spPr bwMode="auto">
          <a:xfrm>
            <a:off x="6934200" y="1676400"/>
            <a:ext cx="1409700" cy="3733800"/>
          </a:xfrm>
          <a:prstGeom prst="rect">
            <a:avLst/>
          </a:prstGeom>
          <a:noFill/>
          <a:ln w="9525">
            <a:solidFill>
              <a:schemeClr val="tx1"/>
            </a:solidFill>
            <a:miter lim="800000"/>
            <a:headEnd/>
            <a:tailEnd/>
          </a:ln>
        </p:spPr>
      </p:pic>
      <p:sp>
        <p:nvSpPr>
          <p:cNvPr id="7" name="Slide Number Placeholder 6"/>
          <p:cNvSpPr>
            <a:spLocks noGrp="1"/>
          </p:cNvSpPr>
          <p:nvPr>
            <p:ph type="sldNum" sz="quarter" idx="12"/>
          </p:nvPr>
        </p:nvSpPr>
        <p:spPr/>
        <p:txBody>
          <a:bodyPr/>
          <a:lstStyle/>
          <a:p>
            <a:pPr>
              <a:defRPr/>
            </a:pPr>
            <a:fld id="{41F93C06-A670-4A19-81AC-9DC890C2FB0C}" type="slidenum">
              <a:rPr lang="en-US" smtClean="0"/>
              <a:pPr>
                <a:defRPr/>
              </a:pPr>
              <a:t>73</a:t>
            </a:fld>
            <a:endParaRPr lang="en-US"/>
          </a:p>
        </p:txBody>
      </p:sp>
      <p:sp>
        <p:nvSpPr>
          <p:cNvPr id="8" name="Title 1"/>
          <p:cNvSpPr>
            <a:spLocks noGrp="1"/>
          </p:cNvSpPr>
          <p:nvPr>
            <p:ph type="title"/>
          </p:nvPr>
        </p:nvSpPr>
        <p:spPr>
          <a:xfrm>
            <a:off x="457200" y="0"/>
            <a:ext cx="8229600" cy="868362"/>
          </a:xfrm>
        </p:spPr>
        <p:txBody>
          <a:bodyPr>
            <a:normAutofit/>
          </a:bodyPr>
          <a:lstStyle/>
          <a:p>
            <a:r>
              <a:rPr lang="en-US" sz="3600" b="1" i="0" u="sng" dirty="0" smtClean="0">
                <a:solidFill>
                  <a:schemeClr val="accent5">
                    <a:lumMod val="50000"/>
                  </a:schemeClr>
                </a:solidFill>
              </a:rPr>
              <a:t>FIFTH GENERATION</a:t>
            </a:r>
            <a:endParaRPr lang="en-US" sz="3600" b="1" i="0" u="sng" dirty="0">
              <a:solidFill>
                <a:schemeClr val="accent5">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065"/>
                                        </p:tgtEl>
                                        <p:attrNameLst>
                                          <p:attrName>style.visibility</p:attrName>
                                        </p:attrNameLst>
                                      </p:cBhvr>
                                      <p:to>
                                        <p:strVal val="visible"/>
                                      </p:to>
                                    </p:set>
                                    <p:animEffect transition="in" filter="dissolve">
                                      <p:cBhvr>
                                        <p:cTn id="7" dur="500"/>
                                        <p:tgtEl>
                                          <p:spTgt spid="45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graphicFrame>
        <p:nvGraphicFramePr>
          <p:cNvPr id="4" name="Diagram 3"/>
          <p:cNvGraphicFramePr/>
          <p:nvPr/>
        </p:nvGraphicFramePr>
        <p:xfrm>
          <a:off x="304800" y="1066800"/>
          <a:ext cx="84582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74</a:t>
            </a:fld>
            <a:endParaRPr lang="en-US"/>
          </a:p>
        </p:txBody>
      </p:sp>
      <p:sp>
        <p:nvSpPr>
          <p:cNvPr id="8" name="Title 1"/>
          <p:cNvSpPr txBox="1">
            <a:spLocks/>
          </p:cNvSpPr>
          <p:nvPr/>
        </p:nvSpPr>
        <p:spPr>
          <a:xfrm>
            <a:off x="457200" y="0"/>
            <a:ext cx="8229600" cy="8683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5">
                    <a:lumMod val="50000"/>
                  </a:schemeClr>
                </a:solidFill>
                <a:effectLst/>
                <a:uLnTx/>
                <a:uFillTx/>
                <a:latin typeface="+mj-lt"/>
                <a:ea typeface="+mj-ea"/>
                <a:cs typeface="+mj-cs"/>
              </a:rPr>
              <a:t>FIFTH GENERATION</a:t>
            </a:r>
            <a:endParaRPr kumimoji="0" lang="en-US" sz="3600" b="1" i="0" u="sng" strike="noStrike" kern="1200" cap="none" spc="0" normalizeH="0" baseline="0" noProof="0" dirty="0">
              <a:ln>
                <a:noFill/>
              </a:ln>
              <a:solidFill>
                <a:schemeClr val="accent5">
                  <a:lumMod val="5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Text Box 5"/>
          <p:cNvSpPr txBox="1">
            <a:spLocks noChangeArrowheads="1"/>
          </p:cNvSpPr>
          <p:nvPr/>
        </p:nvSpPr>
        <p:spPr bwMode="auto">
          <a:xfrm>
            <a:off x="533400" y="914400"/>
            <a:ext cx="8001000" cy="3862596"/>
          </a:xfrm>
          <a:prstGeom prst="rect">
            <a:avLst/>
          </a:prstGeom>
          <a:solidFill>
            <a:schemeClr val="bg1"/>
          </a:solidFill>
          <a:ln w="9525">
            <a:noFill/>
            <a:miter lim="800000"/>
            <a:headEnd/>
            <a:tailEnd/>
          </a:ln>
        </p:spPr>
        <p:txBody>
          <a:bodyPr wrap="square">
            <a:spAutoFit/>
          </a:bodyPr>
          <a:lstStyle/>
          <a:p>
            <a:pPr>
              <a:spcBef>
                <a:spcPct val="50000"/>
              </a:spcBef>
            </a:pPr>
            <a:r>
              <a:rPr lang="en-US" sz="2200" b="1" dirty="0"/>
              <a:t>Sixth Generation Bonding agents</a:t>
            </a:r>
            <a:r>
              <a:rPr lang="en-US" sz="2200" b="1" dirty="0" smtClean="0"/>
              <a:t>:</a:t>
            </a:r>
          </a:p>
          <a:p>
            <a:pPr>
              <a:spcBef>
                <a:spcPct val="50000"/>
              </a:spcBef>
              <a:buFont typeface="Arial" pitchFamily="34" charset="0"/>
              <a:buChar char="•"/>
            </a:pPr>
            <a:r>
              <a:rPr lang="en-GB" sz="2400" dirty="0" smtClean="0">
                <a:solidFill>
                  <a:srgbClr val="66FF66"/>
                </a:solidFill>
                <a:latin typeface="Lucida Handwriting" pitchFamily="66" charset="0"/>
              </a:rPr>
              <a:t>Self – etching primers</a:t>
            </a:r>
          </a:p>
          <a:p>
            <a:pPr>
              <a:spcBef>
                <a:spcPct val="50000"/>
              </a:spcBef>
              <a:buFont typeface="Arial" pitchFamily="34" charset="0"/>
              <a:buChar char="•"/>
            </a:pPr>
            <a:r>
              <a:rPr lang="en-US" sz="2200" b="1" dirty="0" smtClean="0"/>
              <a:t>Late 1990s </a:t>
            </a:r>
          </a:p>
          <a:p>
            <a:pPr>
              <a:spcBef>
                <a:spcPct val="50000"/>
              </a:spcBef>
              <a:buFont typeface="Arial" pitchFamily="34" charset="0"/>
              <a:buChar char="•"/>
            </a:pPr>
            <a:r>
              <a:rPr lang="en-US" sz="2200" b="1" dirty="0" smtClean="0"/>
              <a:t>Primer and etchant are combined in one step.( Self etching primers) </a:t>
            </a:r>
            <a:endParaRPr lang="en-US" sz="2200" b="1" dirty="0"/>
          </a:p>
          <a:p>
            <a:pPr>
              <a:spcBef>
                <a:spcPct val="50000"/>
              </a:spcBef>
            </a:pPr>
            <a:endParaRPr lang="en-US" sz="2200" dirty="0"/>
          </a:p>
          <a:p>
            <a:pPr>
              <a:spcBef>
                <a:spcPct val="50000"/>
              </a:spcBef>
            </a:pPr>
            <a:endParaRPr lang="en-US" sz="2200" dirty="0"/>
          </a:p>
          <a:p>
            <a:pPr>
              <a:spcBef>
                <a:spcPct val="50000"/>
              </a:spcBef>
            </a:pPr>
            <a:endParaRPr lang="en-US" sz="2200" dirty="0"/>
          </a:p>
        </p:txBody>
      </p:sp>
      <p:sp>
        <p:nvSpPr>
          <p:cNvPr id="8"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
        <p:nvSpPr>
          <p:cNvPr id="6" name="Slide Number Placeholder 5"/>
          <p:cNvSpPr>
            <a:spLocks noGrp="1"/>
          </p:cNvSpPr>
          <p:nvPr>
            <p:ph type="sldNum" sz="quarter" idx="11"/>
          </p:nvPr>
        </p:nvSpPr>
        <p:spPr/>
        <p:txBody>
          <a:bodyPr/>
          <a:lstStyle/>
          <a:p>
            <a:pPr>
              <a:defRPr/>
            </a:pPr>
            <a:fld id="{272EE750-D696-4EE1-A8DC-7799EC2F7D71}" type="slidenum">
              <a:rPr lang="en-US" smtClean="0"/>
              <a:pPr>
                <a:defRPr/>
              </a:pPr>
              <a:t>75</a:t>
            </a:fld>
            <a:endParaRPr lang="en-US"/>
          </a:p>
        </p:txBody>
      </p:sp>
      <p:graphicFrame>
        <p:nvGraphicFramePr>
          <p:cNvPr id="7" name="Diagram 6"/>
          <p:cNvGraphicFramePr/>
          <p:nvPr/>
        </p:nvGraphicFramePr>
        <p:xfrm>
          <a:off x="1447800" y="2794000"/>
          <a:ext cx="6324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AutoShape 4"/>
          <p:cNvSpPr>
            <a:spLocks noChangeArrowheads="1"/>
          </p:cNvSpPr>
          <p:nvPr/>
        </p:nvSpPr>
        <p:spPr bwMode="auto">
          <a:xfrm>
            <a:off x="762000" y="1139825"/>
            <a:ext cx="1368425" cy="2136775"/>
          </a:xfrm>
          <a:prstGeom prst="roundRect">
            <a:avLst>
              <a:gd name="adj" fmla="val 16667"/>
            </a:avLst>
          </a:prstGeom>
          <a:gradFill rotWithShape="1">
            <a:gsLst>
              <a:gs pos="0">
                <a:srgbClr val="FFCC99"/>
              </a:gs>
              <a:gs pos="100000">
                <a:schemeClr val="tx1"/>
              </a:gs>
            </a:gsLst>
            <a:path path="shape">
              <a:fillToRect l="50000" t="50000" r="50000" b="50000"/>
            </a:path>
          </a:gradFill>
          <a:ln w="9525">
            <a:solidFill>
              <a:schemeClr val="bg1"/>
            </a:solidFill>
            <a:round/>
            <a:headEnd/>
            <a:tailEnd/>
          </a:ln>
        </p:spPr>
        <p:txBody>
          <a:bodyPr wrap="none" anchor="ctr"/>
          <a:lstStyle/>
          <a:p>
            <a:endParaRPr lang="en-US"/>
          </a:p>
        </p:txBody>
      </p:sp>
      <p:sp>
        <p:nvSpPr>
          <p:cNvPr id="59397" name="Rectangle 5"/>
          <p:cNvSpPr>
            <a:spLocks noChangeArrowheads="1"/>
          </p:cNvSpPr>
          <p:nvPr/>
        </p:nvSpPr>
        <p:spPr bwMode="auto">
          <a:xfrm>
            <a:off x="1066800" y="685800"/>
            <a:ext cx="685800" cy="457200"/>
          </a:xfrm>
          <a:prstGeom prst="rect">
            <a:avLst/>
          </a:prstGeom>
          <a:gradFill rotWithShape="1">
            <a:gsLst>
              <a:gs pos="0">
                <a:srgbClr val="FFCC99"/>
              </a:gs>
              <a:gs pos="100000">
                <a:schemeClr val="tx1"/>
              </a:gs>
            </a:gsLst>
            <a:path path="shape">
              <a:fillToRect l="50000" t="50000" r="50000" b="50000"/>
            </a:path>
          </a:gradFill>
          <a:ln w="38100">
            <a:solidFill>
              <a:schemeClr val="bg1"/>
            </a:solidFill>
            <a:miter lim="800000"/>
            <a:headEnd/>
            <a:tailEnd/>
          </a:ln>
        </p:spPr>
        <p:txBody>
          <a:bodyPr wrap="none" anchor="ctr"/>
          <a:lstStyle/>
          <a:p>
            <a:endParaRPr lang="en-US"/>
          </a:p>
        </p:txBody>
      </p:sp>
      <p:sp>
        <p:nvSpPr>
          <p:cNvPr id="59398" name="AutoShape 6"/>
          <p:cNvSpPr>
            <a:spLocks noChangeArrowheads="1"/>
          </p:cNvSpPr>
          <p:nvPr/>
        </p:nvSpPr>
        <p:spPr bwMode="auto">
          <a:xfrm>
            <a:off x="3276600" y="1066800"/>
            <a:ext cx="1371600" cy="2133600"/>
          </a:xfrm>
          <a:prstGeom prst="roundRect">
            <a:avLst>
              <a:gd name="adj" fmla="val 16667"/>
            </a:avLst>
          </a:prstGeom>
          <a:gradFill rotWithShape="1">
            <a:gsLst>
              <a:gs pos="0">
                <a:srgbClr val="FF99CC"/>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59399" name="Rectangle 7"/>
          <p:cNvSpPr>
            <a:spLocks noChangeArrowheads="1"/>
          </p:cNvSpPr>
          <p:nvPr/>
        </p:nvSpPr>
        <p:spPr bwMode="auto">
          <a:xfrm>
            <a:off x="3581400" y="609600"/>
            <a:ext cx="685800" cy="457200"/>
          </a:xfrm>
          <a:prstGeom prst="rect">
            <a:avLst/>
          </a:prstGeom>
          <a:gradFill rotWithShape="1">
            <a:gsLst>
              <a:gs pos="0">
                <a:srgbClr val="FF99CC"/>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243718" name="AutoShape 8"/>
          <p:cNvSpPr>
            <a:spLocks noChangeArrowheads="1"/>
          </p:cNvSpPr>
          <p:nvPr/>
        </p:nvSpPr>
        <p:spPr bwMode="auto">
          <a:xfrm>
            <a:off x="5715000" y="990600"/>
            <a:ext cx="1447800" cy="2133600"/>
          </a:xfrm>
          <a:prstGeom prst="roundRect">
            <a:avLst>
              <a:gd name="adj" fmla="val 16667"/>
            </a:avLst>
          </a:prstGeom>
          <a:gradFill rotWithShape="1">
            <a:gsLst>
              <a:gs pos="0">
                <a:srgbClr val="CCECFF"/>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243719" name="Rectangle 9"/>
          <p:cNvSpPr>
            <a:spLocks noChangeArrowheads="1"/>
          </p:cNvSpPr>
          <p:nvPr/>
        </p:nvSpPr>
        <p:spPr bwMode="auto">
          <a:xfrm>
            <a:off x="6096000" y="533400"/>
            <a:ext cx="685800" cy="457200"/>
          </a:xfrm>
          <a:prstGeom prst="rect">
            <a:avLst/>
          </a:prstGeom>
          <a:gradFill rotWithShape="1">
            <a:gsLst>
              <a:gs pos="0">
                <a:srgbClr val="CCECFF"/>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59402" name="Text Box 10"/>
          <p:cNvSpPr txBox="1">
            <a:spLocks noChangeArrowheads="1"/>
          </p:cNvSpPr>
          <p:nvPr/>
        </p:nvSpPr>
        <p:spPr bwMode="auto">
          <a:xfrm>
            <a:off x="990600" y="1752600"/>
            <a:ext cx="1066800" cy="366713"/>
          </a:xfrm>
          <a:prstGeom prst="rect">
            <a:avLst/>
          </a:prstGeom>
          <a:noFill/>
          <a:ln w="9525">
            <a:noFill/>
            <a:miter lim="800000"/>
            <a:headEnd/>
            <a:tailEnd/>
          </a:ln>
        </p:spPr>
        <p:txBody>
          <a:bodyPr>
            <a:spAutoFit/>
          </a:bodyPr>
          <a:lstStyle/>
          <a:p>
            <a:pPr>
              <a:spcBef>
                <a:spcPct val="50000"/>
              </a:spcBef>
            </a:pPr>
            <a:r>
              <a:rPr lang="en-US" dirty="0">
                <a:solidFill>
                  <a:schemeClr val="bg2"/>
                </a:solidFill>
              </a:rPr>
              <a:t>Etchant</a:t>
            </a:r>
          </a:p>
        </p:txBody>
      </p:sp>
      <p:sp>
        <p:nvSpPr>
          <p:cNvPr id="59403" name="Text Box 11"/>
          <p:cNvSpPr txBox="1">
            <a:spLocks noChangeArrowheads="1"/>
          </p:cNvSpPr>
          <p:nvPr/>
        </p:nvSpPr>
        <p:spPr bwMode="auto">
          <a:xfrm>
            <a:off x="3429000" y="1828800"/>
            <a:ext cx="1143000" cy="366713"/>
          </a:xfrm>
          <a:prstGeom prst="rect">
            <a:avLst/>
          </a:prstGeom>
          <a:noFill/>
          <a:ln w="9525">
            <a:noFill/>
            <a:miter lim="800000"/>
            <a:headEnd/>
            <a:tailEnd/>
          </a:ln>
        </p:spPr>
        <p:txBody>
          <a:bodyPr>
            <a:spAutoFit/>
          </a:bodyPr>
          <a:lstStyle/>
          <a:p>
            <a:pPr>
              <a:spcBef>
                <a:spcPct val="50000"/>
              </a:spcBef>
            </a:pPr>
            <a:r>
              <a:rPr lang="en-US">
                <a:solidFill>
                  <a:schemeClr val="bg2"/>
                </a:solidFill>
              </a:rPr>
              <a:t>Primer</a:t>
            </a:r>
          </a:p>
        </p:txBody>
      </p:sp>
      <p:sp>
        <p:nvSpPr>
          <p:cNvPr id="243722" name="Text Box 12"/>
          <p:cNvSpPr txBox="1">
            <a:spLocks noChangeArrowheads="1"/>
          </p:cNvSpPr>
          <p:nvPr/>
        </p:nvSpPr>
        <p:spPr bwMode="auto">
          <a:xfrm>
            <a:off x="5943600" y="1828800"/>
            <a:ext cx="1143000" cy="366713"/>
          </a:xfrm>
          <a:prstGeom prst="rect">
            <a:avLst/>
          </a:prstGeom>
          <a:noFill/>
          <a:ln w="9525">
            <a:noFill/>
            <a:miter lim="800000"/>
            <a:headEnd/>
            <a:tailEnd/>
          </a:ln>
        </p:spPr>
        <p:txBody>
          <a:bodyPr>
            <a:spAutoFit/>
          </a:bodyPr>
          <a:lstStyle/>
          <a:p>
            <a:pPr>
              <a:spcBef>
                <a:spcPct val="50000"/>
              </a:spcBef>
            </a:pPr>
            <a:r>
              <a:rPr lang="en-US">
                <a:solidFill>
                  <a:schemeClr val="bg2"/>
                </a:solidFill>
              </a:rPr>
              <a:t>Adhesive</a:t>
            </a:r>
          </a:p>
        </p:txBody>
      </p:sp>
      <p:sp>
        <p:nvSpPr>
          <p:cNvPr id="59405" name="AutoShape 13"/>
          <p:cNvSpPr>
            <a:spLocks noChangeArrowheads="1"/>
          </p:cNvSpPr>
          <p:nvPr/>
        </p:nvSpPr>
        <p:spPr bwMode="auto">
          <a:xfrm>
            <a:off x="762000" y="4191000"/>
            <a:ext cx="1368425" cy="2136775"/>
          </a:xfrm>
          <a:prstGeom prst="roundRect">
            <a:avLst>
              <a:gd name="adj" fmla="val 16667"/>
            </a:avLst>
          </a:prstGeom>
          <a:gradFill rotWithShape="1">
            <a:gsLst>
              <a:gs pos="0">
                <a:srgbClr val="FFCC99"/>
              </a:gs>
              <a:gs pos="100000">
                <a:schemeClr val="tx1"/>
              </a:gs>
            </a:gsLst>
            <a:path path="shape">
              <a:fillToRect l="50000" t="50000" r="50000" b="50000"/>
            </a:path>
          </a:gradFill>
          <a:ln w="9525">
            <a:solidFill>
              <a:schemeClr val="bg1"/>
            </a:solidFill>
            <a:round/>
            <a:headEnd/>
            <a:tailEnd/>
          </a:ln>
        </p:spPr>
        <p:txBody>
          <a:bodyPr wrap="none" anchor="ctr"/>
          <a:lstStyle/>
          <a:p>
            <a:endParaRPr lang="en-US"/>
          </a:p>
        </p:txBody>
      </p:sp>
      <p:sp>
        <p:nvSpPr>
          <p:cNvPr id="59406" name="Rectangle 14"/>
          <p:cNvSpPr>
            <a:spLocks noChangeArrowheads="1"/>
          </p:cNvSpPr>
          <p:nvPr/>
        </p:nvSpPr>
        <p:spPr bwMode="auto">
          <a:xfrm>
            <a:off x="1066800" y="3736975"/>
            <a:ext cx="685800" cy="457200"/>
          </a:xfrm>
          <a:prstGeom prst="rect">
            <a:avLst/>
          </a:prstGeom>
          <a:gradFill rotWithShape="1">
            <a:gsLst>
              <a:gs pos="0">
                <a:srgbClr val="FFCC99"/>
              </a:gs>
              <a:gs pos="100000">
                <a:schemeClr val="tx1"/>
              </a:gs>
            </a:gsLst>
            <a:path path="shape">
              <a:fillToRect l="50000" t="50000" r="50000" b="50000"/>
            </a:path>
          </a:gradFill>
          <a:ln w="38100">
            <a:solidFill>
              <a:schemeClr val="bg1"/>
            </a:solidFill>
            <a:miter lim="800000"/>
            <a:headEnd/>
            <a:tailEnd/>
          </a:ln>
        </p:spPr>
        <p:txBody>
          <a:bodyPr wrap="none" anchor="ctr"/>
          <a:lstStyle/>
          <a:p>
            <a:endParaRPr lang="en-US"/>
          </a:p>
        </p:txBody>
      </p:sp>
      <p:sp>
        <p:nvSpPr>
          <p:cNvPr id="59407" name="AutoShape 15"/>
          <p:cNvSpPr>
            <a:spLocks noChangeArrowheads="1"/>
          </p:cNvSpPr>
          <p:nvPr/>
        </p:nvSpPr>
        <p:spPr bwMode="auto">
          <a:xfrm>
            <a:off x="3276600" y="4117975"/>
            <a:ext cx="1371600" cy="2133600"/>
          </a:xfrm>
          <a:prstGeom prst="roundRect">
            <a:avLst>
              <a:gd name="adj" fmla="val 16667"/>
            </a:avLst>
          </a:prstGeom>
          <a:gradFill rotWithShape="1">
            <a:gsLst>
              <a:gs pos="0">
                <a:srgbClr val="FF99CC"/>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59408" name="Rectangle 16"/>
          <p:cNvSpPr>
            <a:spLocks noChangeArrowheads="1"/>
          </p:cNvSpPr>
          <p:nvPr/>
        </p:nvSpPr>
        <p:spPr bwMode="auto">
          <a:xfrm>
            <a:off x="3581400" y="3660775"/>
            <a:ext cx="685800" cy="457200"/>
          </a:xfrm>
          <a:prstGeom prst="rect">
            <a:avLst/>
          </a:prstGeom>
          <a:gradFill rotWithShape="1">
            <a:gsLst>
              <a:gs pos="0">
                <a:srgbClr val="FF99CC"/>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59409" name="AutoShape 17"/>
          <p:cNvSpPr>
            <a:spLocks noChangeArrowheads="1"/>
          </p:cNvSpPr>
          <p:nvPr/>
        </p:nvSpPr>
        <p:spPr bwMode="auto">
          <a:xfrm>
            <a:off x="5715000" y="4041775"/>
            <a:ext cx="1447800" cy="2133600"/>
          </a:xfrm>
          <a:prstGeom prst="roundRect">
            <a:avLst>
              <a:gd name="adj" fmla="val 16667"/>
            </a:avLst>
          </a:prstGeom>
          <a:gradFill rotWithShape="1">
            <a:gsLst>
              <a:gs pos="0">
                <a:srgbClr val="CCECFF"/>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59410" name="Rectangle 18"/>
          <p:cNvSpPr>
            <a:spLocks noChangeArrowheads="1"/>
          </p:cNvSpPr>
          <p:nvPr/>
        </p:nvSpPr>
        <p:spPr bwMode="auto">
          <a:xfrm>
            <a:off x="6096000" y="3584575"/>
            <a:ext cx="685800" cy="457200"/>
          </a:xfrm>
          <a:prstGeom prst="rect">
            <a:avLst/>
          </a:prstGeom>
          <a:gradFill rotWithShape="1">
            <a:gsLst>
              <a:gs pos="0">
                <a:srgbClr val="CCECFF"/>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59411" name="Text Box 19"/>
          <p:cNvSpPr txBox="1">
            <a:spLocks noChangeArrowheads="1"/>
          </p:cNvSpPr>
          <p:nvPr/>
        </p:nvSpPr>
        <p:spPr bwMode="auto">
          <a:xfrm>
            <a:off x="990600" y="4803775"/>
            <a:ext cx="1066800" cy="366713"/>
          </a:xfrm>
          <a:prstGeom prst="rect">
            <a:avLst/>
          </a:prstGeom>
          <a:noFill/>
          <a:ln w="9525">
            <a:noFill/>
            <a:miter lim="800000"/>
            <a:headEnd/>
            <a:tailEnd/>
          </a:ln>
        </p:spPr>
        <p:txBody>
          <a:bodyPr>
            <a:spAutoFit/>
          </a:bodyPr>
          <a:lstStyle/>
          <a:p>
            <a:pPr>
              <a:spcBef>
                <a:spcPct val="50000"/>
              </a:spcBef>
            </a:pPr>
            <a:r>
              <a:rPr lang="en-US">
                <a:solidFill>
                  <a:schemeClr val="bg2"/>
                </a:solidFill>
              </a:rPr>
              <a:t>Etchant</a:t>
            </a:r>
          </a:p>
        </p:txBody>
      </p:sp>
      <p:sp>
        <p:nvSpPr>
          <p:cNvPr id="59412" name="Text Box 20"/>
          <p:cNvSpPr txBox="1">
            <a:spLocks noChangeArrowheads="1"/>
          </p:cNvSpPr>
          <p:nvPr/>
        </p:nvSpPr>
        <p:spPr bwMode="auto">
          <a:xfrm>
            <a:off x="3429000" y="4879975"/>
            <a:ext cx="1143000" cy="366713"/>
          </a:xfrm>
          <a:prstGeom prst="rect">
            <a:avLst/>
          </a:prstGeom>
          <a:noFill/>
          <a:ln w="9525">
            <a:noFill/>
            <a:miter lim="800000"/>
            <a:headEnd/>
            <a:tailEnd/>
          </a:ln>
        </p:spPr>
        <p:txBody>
          <a:bodyPr>
            <a:spAutoFit/>
          </a:bodyPr>
          <a:lstStyle/>
          <a:p>
            <a:pPr>
              <a:spcBef>
                <a:spcPct val="50000"/>
              </a:spcBef>
            </a:pPr>
            <a:r>
              <a:rPr lang="en-US"/>
              <a:t>Primer</a:t>
            </a:r>
          </a:p>
        </p:txBody>
      </p:sp>
      <p:sp>
        <p:nvSpPr>
          <p:cNvPr id="59413" name="Text Box 21"/>
          <p:cNvSpPr txBox="1">
            <a:spLocks noChangeArrowheads="1"/>
          </p:cNvSpPr>
          <p:nvPr/>
        </p:nvSpPr>
        <p:spPr bwMode="auto">
          <a:xfrm>
            <a:off x="5943600" y="4879975"/>
            <a:ext cx="1143000" cy="366713"/>
          </a:xfrm>
          <a:prstGeom prst="rect">
            <a:avLst/>
          </a:prstGeom>
          <a:noFill/>
          <a:ln w="9525">
            <a:noFill/>
            <a:miter lim="800000"/>
            <a:headEnd/>
            <a:tailEnd/>
          </a:ln>
        </p:spPr>
        <p:txBody>
          <a:bodyPr>
            <a:spAutoFit/>
          </a:bodyPr>
          <a:lstStyle/>
          <a:p>
            <a:pPr>
              <a:spcBef>
                <a:spcPct val="50000"/>
              </a:spcBef>
            </a:pPr>
            <a:r>
              <a:rPr lang="en-US">
                <a:solidFill>
                  <a:schemeClr val="bg2"/>
                </a:solidFill>
              </a:rPr>
              <a:t>Adhesive</a:t>
            </a:r>
          </a:p>
        </p:txBody>
      </p:sp>
      <p:sp>
        <p:nvSpPr>
          <p:cNvPr id="59414" name="AutoShape 22"/>
          <p:cNvSpPr>
            <a:spLocks noChangeArrowheads="1"/>
          </p:cNvSpPr>
          <p:nvPr/>
        </p:nvSpPr>
        <p:spPr bwMode="auto">
          <a:xfrm>
            <a:off x="457200" y="533400"/>
            <a:ext cx="4648200" cy="2819400"/>
          </a:xfrm>
          <a:prstGeom prst="roundRect">
            <a:avLst>
              <a:gd name="adj" fmla="val 16667"/>
            </a:avLst>
          </a:prstGeom>
          <a:noFill/>
          <a:ln w="34925">
            <a:solidFill>
              <a:srgbClr val="FF0000"/>
            </a:solidFill>
            <a:round/>
            <a:headEnd/>
            <a:tailEnd/>
          </a:ln>
        </p:spPr>
        <p:txBody>
          <a:bodyPr wrap="none" anchor="ctr"/>
          <a:lstStyle/>
          <a:p>
            <a:endParaRPr lang="en-US"/>
          </a:p>
        </p:txBody>
      </p:sp>
      <p:sp>
        <p:nvSpPr>
          <p:cNvPr id="59415" name="AutoShape 23"/>
          <p:cNvSpPr>
            <a:spLocks noChangeArrowheads="1"/>
          </p:cNvSpPr>
          <p:nvPr/>
        </p:nvSpPr>
        <p:spPr bwMode="auto">
          <a:xfrm>
            <a:off x="609600" y="3581400"/>
            <a:ext cx="7010400" cy="2819400"/>
          </a:xfrm>
          <a:prstGeom prst="roundRect">
            <a:avLst>
              <a:gd name="adj" fmla="val 16667"/>
            </a:avLst>
          </a:prstGeom>
          <a:noFill/>
          <a:ln w="38100">
            <a:solidFill>
              <a:srgbClr val="FF0000"/>
            </a:solidFill>
            <a:round/>
            <a:headEnd/>
            <a:tailEnd/>
          </a:ln>
        </p:spPr>
        <p:txBody>
          <a:bodyPr wrap="none" anchor="ctr"/>
          <a:lstStyle/>
          <a:p>
            <a:endParaRPr lang="en-US"/>
          </a:p>
        </p:txBody>
      </p:sp>
      <p:sp>
        <p:nvSpPr>
          <p:cNvPr id="243734" name="Text Box 24"/>
          <p:cNvSpPr txBox="1">
            <a:spLocks noChangeArrowheads="1"/>
          </p:cNvSpPr>
          <p:nvPr/>
        </p:nvSpPr>
        <p:spPr bwMode="auto">
          <a:xfrm>
            <a:off x="2362200" y="1600200"/>
            <a:ext cx="685800" cy="519113"/>
          </a:xfrm>
          <a:prstGeom prst="rect">
            <a:avLst/>
          </a:prstGeom>
          <a:noFill/>
          <a:ln w="9525">
            <a:noFill/>
            <a:miter lim="800000"/>
            <a:headEnd/>
            <a:tailEnd/>
          </a:ln>
        </p:spPr>
        <p:txBody>
          <a:bodyPr>
            <a:spAutoFit/>
          </a:bodyPr>
          <a:lstStyle/>
          <a:p>
            <a:pPr>
              <a:spcBef>
                <a:spcPct val="50000"/>
              </a:spcBef>
            </a:pPr>
            <a:r>
              <a:rPr lang="en-US" sz="2800">
                <a:solidFill>
                  <a:schemeClr val="bg1"/>
                </a:solidFill>
              </a:rPr>
              <a:t>+</a:t>
            </a:r>
          </a:p>
        </p:txBody>
      </p:sp>
      <p:sp>
        <p:nvSpPr>
          <p:cNvPr id="243735" name="Text Box 25"/>
          <p:cNvSpPr txBox="1">
            <a:spLocks noChangeArrowheads="1"/>
          </p:cNvSpPr>
          <p:nvPr/>
        </p:nvSpPr>
        <p:spPr bwMode="auto">
          <a:xfrm>
            <a:off x="5181600" y="1600200"/>
            <a:ext cx="685800" cy="519113"/>
          </a:xfrm>
          <a:prstGeom prst="rect">
            <a:avLst/>
          </a:prstGeom>
          <a:noFill/>
          <a:ln w="9525">
            <a:noFill/>
            <a:miter lim="800000"/>
            <a:headEnd/>
            <a:tailEnd/>
          </a:ln>
        </p:spPr>
        <p:txBody>
          <a:bodyPr>
            <a:spAutoFit/>
          </a:bodyPr>
          <a:lstStyle/>
          <a:p>
            <a:pPr>
              <a:spcBef>
                <a:spcPct val="50000"/>
              </a:spcBef>
            </a:pPr>
            <a:r>
              <a:rPr lang="en-US" sz="2800">
                <a:solidFill>
                  <a:schemeClr val="bg1"/>
                </a:solidFill>
              </a:rPr>
              <a:t>+</a:t>
            </a:r>
          </a:p>
        </p:txBody>
      </p:sp>
      <p:sp>
        <p:nvSpPr>
          <p:cNvPr id="243736" name="Text Box 26"/>
          <p:cNvSpPr txBox="1">
            <a:spLocks noChangeArrowheads="1"/>
          </p:cNvSpPr>
          <p:nvPr/>
        </p:nvSpPr>
        <p:spPr bwMode="auto">
          <a:xfrm>
            <a:off x="2362200" y="4648200"/>
            <a:ext cx="685800" cy="519113"/>
          </a:xfrm>
          <a:prstGeom prst="rect">
            <a:avLst/>
          </a:prstGeom>
          <a:noFill/>
          <a:ln w="9525">
            <a:noFill/>
            <a:miter lim="800000"/>
            <a:headEnd/>
            <a:tailEnd/>
          </a:ln>
        </p:spPr>
        <p:txBody>
          <a:bodyPr>
            <a:spAutoFit/>
          </a:bodyPr>
          <a:lstStyle/>
          <a:p>
            <a:pPr>
              <a:spcBef>
                <a:spcPct val="50000"/>
              </a:spcBef>
            </a:pPr>
            <a:r>
              <a:rPr lang="en-US" sz="2800">
                <a:solidFill>
                  <a:schemeClr val="bg1"/>
                </a:solidFill>
              </a:rPr>
              <a:t>+</a:t>
            </a:r>
          </a:p>
        </p:txBody>
      </p:sp>
      <p:sp>
        <p:nvSpPr>
          <p:cNvPr id="243737" name="Text Box 27"/>
          <p:cNvSpPr txBox="1">
            <a:spLocks noChangeArrowheads="1"/>
          </p:cNvSpPr>
          <p:nvPr/>
        </p:nvSpPr>
        <p:spPr bwMode="auto">
          <a:xfrm>
            <a:off x="4953000" y="4648200"/>
            <a:ext cx="685800" cy="519113"/>
          </a:xfrm>
          <a:prstGeom prst="rect">
            <a:avLst/>
          </a:prstGeom>
          <a:noFill/>
          <a:ln w="9525">
            <a:noFill/>
            <a:miter lim="800000"/>
            <a:headEnd/>
            <a:tailEnd/>
          </a:ln>
        </p:spPr>
        <p:txBody>
          <a:bodyPr>
            <a:spAutoFit/>
          </a:bodyPr>
          <a:lstStyle/>
          <a:p>
            <a:pPr>
              <a:spcBef>
                <a:spcPct val="50000"/>
              </a:spcBef>
            </a:pPr>
            <a:r>
              <a:rPr lang="en-US" sz="2800">
                <a:solidFill>
                  <a:schemeClr val="bg1"/>
                </a:solidFill>
              </a:rPr>
              <a:t>+</a:t>
            </a:r>
          </a:p>
        </p:txBody>
      </p:sp>
      <p:sp>
        <p:nvSpPr>
          <p:cNvPr id="59420" name="AutoShape 28"/>
          <p:cNvSpPr>
            <a:spLocks noChangeArrowheads="1"/>
          </p:cNvSpPr>
          <p:nvPr/>
        </p:nvSpPr>
        <p:spPr bwMode="auto">
          <a:xfrm>
            <a:off x="1828800" y="1066800"/>
            <a:ext cx="1447800" cy="2133600"/>
          </a:xfrm>
          <a:prstGeom prst="roundRect">
            <a:avLst>
              <a:gd name="adj" fmla="val 16667"/>
            </a:avLst>
          </a:prstGeom>
          <a:gradFill rotWithShape="1">
            <a:gsLst>
              <a:gs pos="0">
                <a:srgbClr val="FF6699"/>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59421" name="Rectangle 29"/>
          <p:cNvSpPr>
            <a:spLocks noChangeArrowheads="1"/>
          </p:cNvSpPr>
          <p:nvPr/>
        </p:nvSpPr>
        <p:spPr bwMode="auto">
          <a:xfrm>
            <a:off x="2209800" y="609600"/>
            <a:ext cx="685800" cy="457200"/>
          </a:xfrm>
          <a:prstGeom prst="rect">
            <a:avLst/>
          </a:prstGeom>
          <a:gradFill rotWithShape="1">
            <a:gsLst>
              <a:gs pos="0">
                <a:srgbClr val="FF6699"/>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59422" name="Text Box 30"/>
          <p:cNvSpPr txBox="1">
            <a:spLocks noChangeArrowheads="1"/>
          </p:cNvSpPr>
          <p:nvPr/>
        </p:nvSpPr>
        <p:spPr bwMode="auto">
          <a:xfrm>
            <a:off x="2057400" y="1905000"/>
            <a:ext cx="1143000" cy="915988"/>
          </a:xfrm>
          <a:prstGeom prst="rect">
            <a:avLst/>
          </a:prstGeom>
          <a:noFill/>
          <a:ln w="9525">
            <a:noFill/>
            <a:miter lim="800000"/>
            <a:headEnd/>
            <a:tailEnd/>
          </a:ln>
        </p:spPr>
        <p:txBody>
          <a:bodyPr>
            <a:spAutoFit/>
          </a:bodyPr>
          <a:lstStyle/>
          <a:p>
            <a:pPr>
              <a:spcBef>
                <a:spcPct val="50000"/>
              </a:spcBef>
            </a:pPr>
            <a:r>
              <a:rPr lang="en-US">
                <a:solidFill>
                  <a:schemeClr val="bg2"/>
                </a:solidFill>
              </a:rPr>
              <a:t>Self etching primer</a:t>
            </a:r>
          </a:p>
        </p:txBody>
      </p:sp>
      <p:sp>
        <p:nvSpPr>
          <p:cNvPr id="59423" name="AutoShape 31"/>
          <p:cNvSpPr>
            <a:spLocks noChangeArrowheads="1"/>
          </p:cNvSpPr>
          <p:nvPr/>
        </p:nvSpPr>
        <p:spPr bwMode="auto">
          <a:xfrm>
            <a:off x="3200400" y="4114800"/>
            <a:ext cx="1447800" cy="2133600"/>
          </a:xfrm>
          <a:prstGeom prst="roundRect">
            <a:avLst>
              <a:gd name="adj" fmla="val 16667"/>
            </a:avLst>
          </a:prstGeom>
          <a:gradFill rotWithShape="1">
            <a:gsLst>
              <a:gs pos="0">
                <a:srgbClr val="CCFF66"/>
              </a:gs>
              <a:gs pos="100000">
                <a:schemeClr val="tx1"/>
              </a:gs>
            </a:gsLst>
            <a:path path="shape">
              <a:fillToRect l="50000" t="50000" r="50000" b="50000"/>
            </a:path>
          </a:gradFill>
          <a:ln w="38100">
            <a:solidFill>
              <a:schemeClr val="bg1"/>
            </a:solidFill>
            <a:round/>
            <a:headEnd/>
            <a:tailEnd/>
          </a:ln>
        </p:spPr>
        <p:txBody>
          <a:bodyPr wrap="none" anchor="ctr"/>
          <a:lstStyle/>
          <a:p>
            <a:endParaRPr lang="en-US"/>
          </a:p>
        </p:txBody>
      </p:sp>
      <p:sp>
        <p:nvSpPr>
          <p:cNvPr id="59424" name="Rectangle 32"/>
          <p:cNvSpPr>
            <a:spLocks noChangeArrowheads="1"/>
          </p:cNvSpPr>
          <p:nvPr/>
        </p:nvSpPr>
        <p:spPr bwMode="auto">
          <a:xfrm>
            <a:off x="3581400" y="3657600"/>
            <a:ext cx="685800" cy="457200"/>
          </a:xfrm>
          <a:prstGeom prst="rect">
            <a:avLst/>
          </a:prstGeom>
          <a:gradFill rotWithShape="1">
            <a:gsLst>
              <a:gs pos="0">
                <a:srgbClr val="CCFF66"/>
              </a:gs>
              <a:gs pos="100000">
                <a:schemeClr val="tx1"/>
              </a:gs>
            </a:gsLst>
            <a:path path="shape">
              <a:fillToRect l="50000" t="50000" r="50000" b="50000"/>
            </a:path>
          </a:gradFill>
          <a:ln w="41275">
            <a:solidFill>
              <a:schemeClr val="bg1"/>
            </a:solidFill>
            <a:miter lim="800000"/>
            <a:headEnd/>
            <a:tailEnd/>
          </a:ln>
        </p:spPr>
        <p:txBody>
          <a:bodyPr wrap="none" anchor="ctr"/>
          <a:lstStyle/>
          <a:p>
            <a:endParaRPr lang="en-US"/>
          </a:p>
        </p:txBody>
      </p:sp>
      <p:sp>
        <p:nvSpPr>
          <p:cNvPr id="59425" name="Text Box 33"/>
          <p:cNvSpPr txBox="1">
            <a:spLocks noChangeArrowheads="1"/>
          </p:cNvSpPr>
          <p:nvPr/>
        </p:nvSpPr>
        <p:spPr bwMode="auto">
          <a:xfrm>
            <a:off x="3429000" y="4953000"/>
            <a:ext cx="1143000" cy="923330"/>
          </a:xfrm>
          <a:prstGeom prst="rect">
            <a:avLst/>
          </a:prstGeom>
          <a:noFill/>
          <a:ln w="9525">
            <a:noFill/>
            <a:miter lim="800000"/>
            <a:headEnd/>
            <a:tailEnd/>
          </a:ln>
        </p:spPr>
        <p:txBody>
          <a:bodyPr>
            <a:spAutoFit/>
          </a:bodyPr>
          <a:lstStyle/>
          <a:p>
            <a:pPr>
              <a:spcBef>
                <a:spcPct val="50000"/>
              </a:spcBef>
            </a:pPr>
            <a:r>
              <a:rPr lang="en-US" dirty="0" smtClean="0">
                <a:solidFill>
                  <a:schemeClr val="bg2"/>
                </a:solidFill>
              </a:rPr>
              <a:t>1step self etch adhesives</a:t>
            </a:r>
            <a:endParaRPr lang="en-US" dirty="0">
              <a:solidFill>
                <a:schemeClr val="bg2"/>
              </a:solidFill>
            </a:endParaRPr>
          </a:p>
        </p:txBody>
      </p:sp>
      <p:sp>
        <p:nvSpPr>
          <p:cNvPr id="243745" name="Text Box 35"/>
          <p:cNvSpPr txBox="1">
            <a:spLocks noChangeArrowheads="1"/>
          </p:cNvSpPr>
          <p:nvPr/>
        </p:nvSpPr>
        <p:spPr bwMode="auto">
          <a:xfrm>
            <a:off x="7391400" y="3581400"/>
            <a:ext cx="1752600" cy="779463"/>
          </a:xfrm>
          <a:prstGeom prst="rect">
            <a:avLst/>
          </a:prstGeom>
          <a:noFill/>
          <a:ln w="9525">
            <a:noFill/>
            <a:miter lim="800000"/>
            <a:headEnd/>
            <a:tailEnd/>
          </a:ln>
        </p:spPr>
        <p:txBody>
          <a:bodyPr wrap="square">
            <a:spAutoFit/>
          </a:bodyPr>
          <a:lstStyle/>
          <a:p>
            <a:pPr>
              <a:spcBef>
                <a:spcPct val="50000"/>
              </a:spcBef>
            </a:pPr>
            <a:r>
              <a:rPr lang="en-US" dirty="0">
                <a:solidFill>
                  <a:schemeClr val="accent3">
                    <a:lumMod val="50000"/>
                  </a:schemeClr>
                </a:solidFill>
              </a:rPr>
              <a:t>Sixth Generation</a:t>
            </a:r>
          </a:p>
          <a:p>
            <a:pPr>
              <a:spcBef>
                <a:spcPct val="50000"/>
              </a:spcBef>
            </a:pPr>
            <a:r>
              <a:rPr lang="en-US" dirty="0">
                <a:solidFill>
                  <a:schemeClr val="accent3">
                    <a:lumMod val="50000"/>
                  </a:schemeClr>
                </a:solidFill>
              </a:rPr>
              <a:t>Type ii</a:t>
            </a:r>
          </a:p>
        </p:txBody>
      </p:sp>
      <p:sp>
        <p:nvSpPr>
          <p:cNvPr id="34" name="Slide Number Placeholder 33"/>
          <p:cNvSpPr>
            <a:spLocks noGrp="1"/>
          </p:cNvSpPr>
          <p:nvPr>
            <p:ph type="sldNum" sz="quarter" idx="12"/>
          </p:nvPr>
        </p:nvSpPr>
        <p:spPr/>
        <p:txBody>
          <a:bodyPr/>
          <a:lstStyle/>
          <a:p>
            <a:pPr>
              <a:defRPr/>
            </a:pPr>
            <a:fld id="{A71419E7-0B7C-43C0-B393-6C8ABB0BEE28}" type="slidenum">
              <a:rPr lang="en-US" smtClean="0"/>
              <a:pPr>
                <a:defRPr/>
              </a:pPr>
              <a:t>76</a:t>
            </a:fld>
            <a:endParaRPr lang="en-US"/>
          </a:p>
        </p:txBody>
      </p:sp>
      <p:sp>
        <p:nvSpPr>
          <p:cNvPr id="35"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9414"/>
                                        </p:tgtEl>
                                        <p:attrNameLst>
                                          <p:attrName>style.visibility</p:attrName>
                                        </p:attrNameLst>
                                      </p:cBhvr>
                                      <p:to>
                                        <p:strVal val="visible"/>
                                      </p:to>
                                    </p:set>
                                    <p:animEffect transition="in" filter="plus(in)">
                                      <p:cBhvr>
                                        <p:cTn id="7" dur="500"/>
                                        <p:tgtEl>
                                          <p:spTgt spid="594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grpId="0" nodeType="clickEffect">
                                  <p:stCondLst>
                                    <p:cond delay="0"/>
                                  </p:stCondLst>
                                  <p:childTnLst>
                                    <p:set>
                                      <p:cBhvr rctx="PPT">
                                        <p:cTn id="11" dur="indefinite"/>
                                        <p:tgtEl>
                                          <p:spTgt spid="59397"/>
                                        </p:tgtEl>
                                        <p:attrNameLst>
                                          <p:attrName>style.opacity</p:attrName>
                                        </p:attrNameLst>
                                      </p:cBhvr>
                                      <p:to>
                                        <p:strVal val="0.5"/>
                                      </p:to>
                                    </p:set>
                                    <p:animEffect filter="image" prLst="opacity: 0.5">
                                      <p:cBhvr rctx="IE">
                                        <p:cTn id="12" dur="indefinite"/>
                                        <p:tgtEl>
                                          <p:spTgt spid="59397"/>
                                        </p:tgtEl>
                                      </p:cBhvr>
                                    </p:animEffect>
                                  </p:childTnLst>
                                </p:cTn>
                              </p:par>
                              <p:par>
                                <p:cTn id="13" presetID="9" presetClass="emph" presetSubtype="0" grpId="0" nodeType="withEffect">
                                  <p:stCondLst>
                                    <p:cond delay="0"/>
                                  </p:stCondLst>
                                  <p:childTnLst>
                                    <p:set>
                                      <p:cBhvr rctx="PPT">
                                        <p:cTn id="14" dur="indefinite"/>
                                        <p:tgtEl>
                                          <p:spTgt spid="59396"/>
                                        </p:tgtEl>
                                        <p:attrNameLst>
                                          <p:attrName>style.opacity</p:attrName>
                                        </p:attrNameLst>
                                      </p:cBhvr>
                                      <p:to>
                                        <p:strVal val="0.5"/>
                                      </p:to>
                                    </p:set>
                                    <p:animEffect filter="image" prLst="opacity: 0.5">
                                      <p:cBhvr rctx="IE">
                                        <p:cTn id="15" dur="indefinite"/>
                                        <p:tgtEl>
                                          <p:spTgt spid="59396"/>
                                        </p:tgtEl>
                                      </p:cBhvr>
                                    </p:animEffect>
                                  </p:childTnLst>
                                </p:cTn>
                              </p:par>
                              <p:par>
                                <p:cTn id="16" presetID="9" presetClass="emph" presetSubtype="0" grpId="0" nodeType="withEffect">
                                  <p:stCondLst>
                                    <p:cond delay="0"/>
                                  </p:stCondLst>
                                  <p:childTnLst>
                                    <p:set>
                                      <p:cBhvr rctx="PPT">
                                        <p:cTn id="17" dur="indefinite"/>
                                        <p:tgtEl>
                                          <p:spTgt spid="59402"/>
                                        </p:tgtEl>
                                        <p:attrNameLst>
                                          <p:attrName>style.opacity</p:attrName>
                                        </p:attrNameLst>
                                      </p:cBhvr>
                                      <p:to>
                                        <p:strVal val="0.5"/>
                                      </p:to>
                                    </p:set>
                                    <p:animEffect filter="image" prLst="opacity: 0.5">
                                      <p:cBhvr rctx="IE">
                                        <p:cTn id="18" dur="indefinite"/>
                                        <p:tgtEl>
                                          <p:spTgt spid="59402"/>
                                        </p:tgtEl>
                                      </p:cBhvr>
                                    </p:animEffect>
                                  </p:childTnLst>
                                </p:cTn>
                              </p:par>
                              <p:par>
                                <p:cTn id="19" presetID="9" presetClass="emph" presetSubtype="0" grpId="0" nodeType="withEffect">
                                  <p:stCondLst>
                                    <p:cond delay="0"/>
                                  </p:stCondLst>
                                  <p:childTnLst>
                                    <p:set>
                                      <p:cBhvr rctx="PPT">
                                        <p:cTn id="20" dur="indefinite"/>
                                        <p:tgtEl>
                                          <p:spTgt spid="59398"/>
                                        </p:tgtEl>
                                        <p:attrNameLst>
                                          <p:attrName>style.opacity</p:attrName>
                                        </p:attrNameLst>
                                      </p:cBhvr>
                                      <p:to>
                                        <p:strVal val="0.5"/>
                                      </p:to>
                                    </p:set>
                                    <p:animEffect filter="image" prLst="opacity: 0.5">
                                      <p:cBhvr rctx="IE">
                                        <p:cTn id="21" dur="indefinite"/>
                                        <p:tgtEl>
                                          <p:spTgt spid="59398"/>
                                        </p:tgtEl>
                                      </p:cBhvr>
                                    </p:animEffect>
                                  </p:childTnLst>
                                </p:cTn>
                              </p:par>
                              <p:par>
                                <p:cTn id="22" presetID="9" presetClass="emph" presetSubtype="0" grpId="0" nodeType="withEffect">
                                  <p:stCondLst>
                                    <p:cond delay="0"/>
                                  </p:stCondLst>
                                  <p:childTnLst>
                                    <p:set>
                                      <p:cBhvr rctx="PPT">
                                        <p:cTn id="23" dur="indefinite"/>
                                        <p:tgtEl>
                                          <p:spTgt spid="59399"/>
                                        </p:tgtEl>
                                        <p:attrNameLst>
                                          <p:attrName>style.opacity</p:attrName>
                                        </p:attrNameLst>
                                      </p:cBhvr>
                                      <p:to>
                                        <p:strVal val="0.5"/>
                                      </p:to>
                                    </p:set>
                                    <p:animEffect filter="image" prLst="opacity: 0.5">
                                      <p:cBhvr rctx="IE">
                                        <p:cTn id="24" dur="indefinite"/>
                                        <p:tgtEl>
                                          <p:spTgt spid="59399"/>
                                        </p:tgtEl>
                                      </p:cBhvr>
                                    </p:animEffect>
                                  </p:childTnLst>
                                </p:cTn>
                              </p:par>
                              <p:par>
                                <p:cTn id="25" presetID="9" presetClass="emph" presetSubtype="0" grpId="0" nodeType="withEffect">
                                  <p:stCondLst>
                                    <p:cond delay="0"/>
                                  </p:stCondLst>
                                  <p:childTnLst>
                                    <p:set>
                                      <p:cBhvr rctx="PPT">
                                        <p:cTn id="26" dur="indefinite"/>
                                        <p:tgtEl>
                                          <p:spTgt spid="59403"/>
                                        </p:tgtEl>
                                        <p:attrNameLst>
                                          <p:attrName>style.opacity</p:attrName>
                                        </p:attrNameLst>
                                      </p:cBhvr>
                                      <p:to>
                                        <p:strVal val="0.5"/>
                                      </p:to>
                                    </p:set>
                                    <p:animEffect filter="image" prLst="opacity: 0.5">
                                      <p:cBhvr rctx="IE">
                                        <p:cTn id="27" dur="indefinite"/>
                                        <p:tgtEl>
                                          <p:spTgt spid="5940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9397"/>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59402"/>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59396"/>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59399"/>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9403"/>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5939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59421"/>
                                        </p:tgtEl>
                                        <p:attrNameLst>
                                          <p:attrName>style.visibility</p:attrName>
                                        </p:attrNameLst>
                                      </p:cBhvr>
                                      <p:to>
                                        <p:strVal val="visible"/>
                                      </p:to>
                                    </p:set>
                                    <p:anim calcmode="lin" valueType="num">
                                      <p:cBhvr>
                                        <p:cTn id="46" dur="1000" fill="hold"/>
                                        <p:tgtEl>
                                          <p:spTgt spid="59421"/>
                                        </p:tgtEl>
                                        <p:attrNameLst>
                                          <p:attrName>ppt_w</p:attrName>
                                        </p:attrNameLst>
                                      </p:cBhvr>
                                      <p:tavLst>
                                        <p:tav tm="0">
                                          <p:val>
                                            <p:strVal val="#ppt_w*0.70"/>
                                          </p:val>
                                        </p:tav>
                                        <p:tav tm="100000">
                                          <p:val>
                                            <p:strVal val="#ppt_w"/>
                                          </p:val>
                                        </p:tav>
                                      </p:tavLst>
                                    </p:anim>
                                    <p:anim calcmode="lin" valueType="num">
                                      <p:cBhvr>
                                        <p:cTn id="47" dur="1000" fill="hold"/>
                                        <p:tgtEl>
                                          <p:spTgt spid="59421"/>
                                        </p:tgtEl>
                                        <p:attrNameLst>
                                          <p:attrName>ppt_h</p:attrName>
                                        </p:attrNameLst>
                                      </p:cBhvr>
                                      <p:tavLst>
                                        <p:tav tm="0">
                                          <p:val>
                                            <p:strVal val="#ppt_h"/>
                                          </p:val>
                                        </p:tav>
                                        <p:tav tm="100000">
                                          <p:val>
                                            <p:strVal val="#ppt_h"/>
                                          </p:val>
                                        </p:tav>
                                      </p:tavLst>
                                    </p:anim>
                                    <p:animEffect transition="in" filter="fade">
                                      <p:cBhvr>
                                        <p:cTn id="48" dur="1000"/>
                                        <p:tgtEl>
                                          <p:spTgt spid="59421"/>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59420"/>
                                        </p:tgtEl>
                                        <p:attrNameLst>
                                          <p:attrName>style.visibility</p:attrName>
                                        </p:attrNameLst>
                                      </p:cBhvr>
                                      <p:to>
                                        <p:strVal val="visible"/>
                                      </p:to>
                                    </p:set>
                                    <p:anim calcmode="lin" valueType="num">
                                      <p:cBhvr>
                                        <p:cTn id="51" dur="1000" fill="hold"/>
                                        <p:tgtEl>
                                          <p:spTgt spid="59420"/>
                                        </p:tgtEl>
                                        <p:attrNameLst>
                                          <p:attrName>ppt_w</p:attrName>
                                        </p:attrNameLst>
                                      </p:cBhvr>
                                      <p:tavLst>
                                        <p:tav tm="0">
                                          <p:val>
                                            <p:strVal val="#ppt_w*0.70"/>
                                          </p:val>
                                        </p:tav>
                                        <p:tav tm="100000">
                                          <p:val>
                                            <p:strVal val="#ppt_w"/>
                                          </p:val>
                                        </p:tav>
                                      </p:tavLst>
                                    </p:anim>
                                    <p:anim calcmode="lin" valueType="num">
                                      <p:cBhvr>
                                        <p:cTn id="52" dur="1000" fill="hold"/>
                                        <p:tgtEl>
                                          <p:spTgt spid="59420"/>
                                        </p:tgtEl>
                                        <p:attrNameLst>
                                          <p:attrName>ppt_h</p:attrName>
                                        </p:attrNameLst>
                                      </p:cBhvr>
                                      <p:tavLst>
                                        <p:tav tm="0">
                                          <p:val>
                                            <p:strVal val="#ppt_h"/>
                                          </p:val>
                                        </p:tav>
                                        <p:tav tm="100000">
                                          <p:val>
                                            <p:strVal val="#ppt_h"/>
                                          </p:val>
                                        </p:tav>
                                      </p:tavLst>
                                    </p:anim>
                                    <p:animEffect transition="in" filter="fade">
                                      <p:cBhvr>
                                        <p:cTn id="53" dur="1000"/>
                                        <p:tgtEl>
                                          <p:spTgt spid="59420"/>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59422"/>
                                        </p:tgtEl>
                                        <p:attrNameLst>
                                          <p:attrName>style.visibility</p:attrName>
                                        </p:attrNameLst>
                                      </p:cBhvr>
                                      <p:to>
                                        <p:strVal val="visible"/>
                                      </p:to>
                                    </p:set>
                                    <p:anim calcmode="lin" valueType="num">
                                      <p:cBhvr>
                                        <p:cTn id="56" dur="1000" fill="hold"/>
                                        <p:tgtEl>
                                          <p:spTgt spid="59422"/>
                                        </p:tgtEl>
                                        <p:attrNameLst>
                                          <p:attrName>ppt_w</p:attrName>
                                        </p:attrNameLst>
                                      </p:cBhvr>
                                      <p:tavLst>
                                        <p:tav tm="0">
                                          <p:val>
                                            <p:strVal val="#ppt_w*0.70"/>
                                          </p:val>
                                        </p:tav>
                                        <p:tav tm="100000">
                                          <p:val>
                                            <p:strVal val="#ppt_w"/>
                                          </p:val>
                                        </p:tav>
                                      </p:tavLst>
                                    </p:anim>
                                    <p:anim calcmode="lin" valueType="num">
                                      <p:cBhvr>
                                        <p:cTn id="57" dur="1000" fill="hold"/>
                                        <p:tgtEl>
                                          <p:spTgt spid="59422"/>
                                        </p:tgtEl>
                                        <p:attrNameLst>
                                          <p:attrName>ppt_h</p:attrName>
                                        </p:attrNameLst>
                                      </p:cBhvr>
                                      <p:tavLst>
                                        <p:tav tm="0">
                                          <p:val>
                                            <p:strVal val="#ppt_h"/>
                                          </p:val>
                                        </p:tav>
                                        <p:tav tm="100000">
                                          <p:val>
                                            <p:strVal val="#ppt_h"/>
                                          </p:val>
                                        </p:tav>
                                      </p:tavLst>
                                    </p:anim>
                                    <p:animEffect transition="in" filter="fade">
                                      <p:cBhvr>
                                        <p:cTn id="58" dur="1000"/>
                                        <p:tgtEl>
                                          <p:spTgt spid="59422"/>
                                        </p:tgtEl>
                                      </p:cBhvr>
                                    </p:animEffect>
                                  </p:childTnLst>
                                </p:cTn>
                              </p:par>
                            </p:childTnLst>
                          </p:cTn>
                        </p:par>
                      </p:childTnLst>
                    </p:cTn>
                  </p:par>
                  <p:par>
                    <p:cTn id="59" fill="hold">
                      <p:stCondLst>
                        <p:cond delay="indefinite"/>
                      </p:stCondLst>
                      <p:childTnLst>
                        <p:par>
                          <p:cTn id="60" fill="hold">
                            <p:stCondLst>
                              <p:cond delay="0"/>
                            </p:stCondLst>
                            <p:childTnLst>
                              <p:par>
                                <p:cTn id="61" presetID="13" presetClass="entr" presetSubtype="16" fill="hold" grpId="0" nodeType="clickEffect">
                                  <p:stCondLst>
                                    <p:cond delay="0"/>
                                  </p:stCondLst>
                                  <p:childTnLst>
                                    <p:set>
                                      <p:cBhvr>
                                        <p:cTn id="62" dur="1" fill="hold">
                                          <p:stCondLst>
                                            <p:cond delay="0"/>
                                          </p:stCondLst>
                                        </p:cTn>
                                        <p:tgtEl>
                                          <p:spTgt spid="59415"/>
                                        </p:tgtEl>
                                        <p:attrNameLst>
                                          <p:attrName>style.visibility</p:attrName>
                                        </p:attrNameLst>
                                      </p:cBhvr>
                                      <p:to>
                                        <p:strVal val="visible"/>
                                      </p:to>
                                    </p:set>
                                    <p:animEffect transition="in" filter="plus(in)">
                                      <p:cBhvr>
                                        <p:cTn id="63" dur="500"/>
                                        <p:tgtEl>
                                          <p:spTgt spid="59415"/>
                                        </p:tgtEl>
                                      </p:cBhvr>
                                    </p:animEffect>
                                  </p:childTnLst>
                                </p:cTn>
                              </p:par>
                            </p:childTnLst>
                          </p:cTn>
                        </p:par>
                      </p:childTnLst>
                    </p:cTn>
                  </p:par>
                  <p:par>
                    <p:cTn id="64" fill="hold">
                      <p:stCondLst>
                        <p:cond delay="indefinite"/>
                      </p:stCondLst>
                      <p:childTnLst>
                        <p:par>
                          <p:cTn id="65" fill="hold">
                            <p:stCondLst>
                              <p:cond delay="0"/>
                            </p:stCondLst>
                            <p:childTnLst>
                              <p:par>
                                <p:cTn id="66" presetID="13" presetClass="exit" presetSubtype="16" fill="hold" grpId="0" nodeType="clickEffect">
                                  <p:stCondLst>
                                    <p:cond delay="0"/>
                                  </p:stCondLst>
                                  <p:childTnLst>
                                    <p:animEffect transition="out" filter="plus(in)">
                                      <p:cBhvr>
                                        <p:cTn id="67" dur="500"/>
                                        <p:tgtEl>
                                          <p:spTgt spid="59406"/>
                                        </p:tgtEl>
                                      </p:cBhvr>
                                    </p:animEffect>
                                    <p:set>
                                      <p:cBhvr>
                                        <p:cTn id="68" dur="1" fill="hold">
                                          <p:stCondLst>
                                            <p:cond delay="499"/>
                                          </p:stCondLst>
                                        </p:cTn>
                                        <p:tgtEl>
                                          <p:spTgt spid="59406"/>
                                        </p:tgtEl>
                                        <p:attrNameLst>
                                          <p:attrName>style.visibility</p:attrName>
                                        </p:attrNameLst>
                                      </p:cBhvr>
                                      <p:to>
                                        <p:strVal val="hidden"/>
                                      </p:to>
                                    </p:set>
                                  </p:childTnLst>
                                </p:cTn>
                              </p:par>
                              <p:par>
                                <p:cTn id="69" presetID="13" presetClass="exit" presetSubtype="16" fill="hold" grpId="0" nodeType="withEffect">
                                  <p:stCondLst>
                                    <p:cond delay="0"/>
                                  </p:stCondLst>
                                  <p:childTnLst>
                                    <p:animEffect transition="out" filter="plus(in)">
                                      <p:cBhvr>
                                        <p:cTn id="70" dur="500"/>
                                        <p:tgtEl>
                                          <p:spTgt spid="59405"/>
                                        </p:tgtEl>
                                      </p:cBhvr>
                                    </p:animEffect>
                                    <p:set>
                                      <p:cBhvr>
                                        <p:cTn id="71" dur="1" fill="hold">
                                          <p:stCondLst>
                                            <p:cond delay="499"/>
                                          </p:stCondLst>
                                        </p:cTn>
                                        <p:tgtEl>
                                          <p:spTgt spid="59405"/>
                                        </p:tgtEl>
                                        <p:attrNameLst>
                                          <p:attrName>style.visibility</p:attrName>
                                        </p:attrNameLst>
                                      </p:cBhvr>
                                      <p:to>
                                        <p:strVal val="hidden"/>
                                      </p:to>
                                    </p:set>
                                  </p:childTnLst>
                                </p:cTn>
                              </p:par>
                              <p:par>
                                <p:cTn id="72" presetID="13" presetClass="exit" presetSubtype="16" fill="hold" grpId="0" nodeType="withEffect">
                                  <p:stCondLst>
                                    <p:cond delay="0"/>
                                  </p:stCondLst>
                                  <p:childTnLst>
                                    <p:animEffect transition="out" filter="plus(in)">
                                      <p:cBhvr>
                                        <p:cTn id="73" dur="500"/>
                                        <p:tgtEl>
                                          <p:spTgt spid="59411"/>
                                        </p:tgtEl>
                                      </p:cBhvr>
                                    </p:animEffect>
                                    <p:set>
                                      <p:cBhvr>
                                        <p:cTn id="74" dur="1" fill="hold">
                                          <p:stCondLst>
                                            <p:cond delay="499"/>
                                          </p:stCondLst>
                                        </p:cTn>
                                        <p:tgtEl>
                                          <p:spTgt spid="59411"/>
                                        </p:tgtEl>
                                        <p:attrNameLst>
                                          <p:attrName>style.visibility</p:attrName>
                                        </p:attrNameLst>
                                      </p:cBhvr>
                                      <p:to>
                                        <p:strVal val="hidden"/>
                                      </p:to>
                                    </p:set>
                                  </p:childTnLst>
                                </p:cTn>
                              </p:par>
                              <p:par>
                                <p:cTn id="75" presetID="13" presetClass="exit" presetSubtype="16" fill="hold" grpId="0" nodeType="withEffect">
                                  <p:stCondLst>
                                    <p:cond delay="0"/>
                                  </p:stCondLst>
                                  <p:childTnLst>
                                    <p:animEffect transition="out" filter="plus(in)">
                                      <p:cBhvr>
                                        <p:cTn id="76" dur="500"/>
                                        <p:tgtEl>
                                          <p:spTgt spid="59408"/>
                                        </p:tgtEl>
                                      </p:cBhvr>
                                    </p:animEffect>
                                    <p:set>
                                      <p:cBhvr>
                                        <p:cTn id="77" dur="1" fill="hold">
                                          <p:stCondLst>
                                            <p:cond delay="499"/>
                                          </p:stCondLst>
                                        </p:cTn>
                                        <p:tgtEl>
                                          <p:spTgt spid="59408"/>
                                        </p:tgtEl>
                                        <p:attrNameLst>
                                          <p:attrName>style.visibility</p:attrName>
                                        </p:attrNameLst>
                                      </p:cBhvr>
                                      <p:to>
                                        <p:strVal val="hidden"/>
                                      </p:to>
                                    </p:set>
                                  </p:childTnLst>
                                </p:cTn>
                              </p:par>
                              <p:par>
                                <p:cTn id="78" presetID="13" presetClass="exit" presetSubtype="16" fill="hold" grpId="0" nodeType="withEffect">
                                  <p:stCondLst>
                                    <p:cond delay="0"/>
                                  </p:stCondLst>
                                  <p:childTnLst>
                                    <p:animEffect transition="out" filter="plus(in)">
                                      <p:cBhvr>
                                        <p:cTn id="79" dur="500"/>
                                        <p:tgtEl>
                                          <p:spTgt spid="59412"/>
                                        </p:tgtEl>
                                      </p:cBhvr>
                                    </p:animEffect>
                                    <p:set>
                                      <p:cBhvr>
                                        <p:cTn id="80" dur="1" fill="hold">
                                          <p:stCondLst>
                                            <p:cond delay="499"/>
                                          </p:stCondLst>
                                        </p:cTn>
                                        <p:tgtEl>
                                          <p:spTgt spid="59412"/>
                                        </p:tgtEl>
                                        <p:attrNameLst>
                                          <p:attrName>style.visibility</p:attrName>
                                        </p:attrNameLst>
                                      </p:cBhvr>
                                      <p:to>
                                        <p:strVal val="hidden"/>
                                      </p:to>
                                    </p:set>
                                  </p:childTnLst>
                                </p:cTn>
                              </p:par>
                              <p:par>
                                <p:cTn id="81" presetID="13" presetClass="exit" presetSubtype="16" fill="hold" grpId="0" nodeType="withEffect">
                                  <p:stCondLst>
                                    <p:cond delay="0"/>
                                  </p:stCondLst>
                                  <p:childTnLst>
                                    <p:animEffect transition="out" filter="plus(in)">
                                      <p:cBhvr>
                                        <p:cTn id="82" dur="500"/>
                                        <p:tgtEl>
                                          <p:spTgt spid="59407"/>
                                        </p:tgtEl>
                                      </p:cBhvr>
                                    </p:animEffect>
                                    <p:set>
                                      <p:cBhvr>
                                        <p:cTn id="83" dur="1" fill="hold">
                                          <p:stCondLst>
                                            <p:cond delay="499"/>
                                          </p:stCondLst>
                                        </p:cTn>
                                        <p:tgtEl>
                                          <p:spTgt spid="59407"/>
                                        </p:tgtEl>
                                        <p:attrNameLst>
                                          <p:attrName>style.visibility</p:attrName>
                                        </p:attrNameLst>
                                      </p:cBhvr>
                                      <p:to>
                                        <p:strVal val="hidden"/>
                                      </p:to>
                                    </p:set>
                                  </p:childTnLst>
                                </p:cTn>
                              </p:par>
                              <p:par>
                                <p:cTn id="84" presetID="13" presetClass="exit" presetSubtype="16" fill="hold" grpId="0" nodeType="withEffect">
                                  <p:stCondLst>
                                    <p:cond delay="0"/>
                                  </p:stCondLst>
                                  <p:childTnLst>
                                    <p:animEffect transition="out" filter="plus(in)">
                                      <p:cBhvr>
                                        <p:cTn id="85" dur="500"/>
                                        <p:tgtEl>
                                          <p:spTgt spid="59410"/>
                                        </p:tgtEl>
                                      </p:cBhvr>
                                    </p:animEffect>
                                    <p:set>
                                      <p:cBhvr>
                                        <p:cTn id="86" dur="1" fill="hold">
                                          <p:stCondLst>
                                            <p:cond delay="499"/>
                                          </p:stCondLst>
                                        </p:cTn>
                                        <p:tgtEl>
                                          <p:spTgt spid="59410"/>
                                        </p:tgtEl>
                                        <p:attrNameLst>
                                          <p:attrName>style.visibility</p:attrName>
                                        </p:attrNameLst>
                                      </p:cBhvr>
                                      <p:to>
                                        <p:strVal val="hidden"/>
                                      </p:to>
                                    </p:set>
                                  </p:childTnLst>
                                </p:cTn>
                              </p:par>
                              <p:par>
                                <p:cTn id="87" presetID="13" presetClass="exit" presetSubtype="16" fill="hold" grpId="0" nodeType="withEffect">
                                  <p:stCondLst>
                                    <p:cond delay="0"/>
                                  </p:stCondLst>
                                  <p:childTnLst>
                                    <p:animEffect transition="out" filter="plus(in)">
                                      <p:cBhvr>
                                        <p:cTn id="88" dur="500"/>
                                        <p:tgtEl>
                                          <p:spTgt spid="59413"/>
                                        </p:tgtEl>
                                      </p:cBhvr>
                                    </p:animEffect>
                                    <p:set>
                                      <p:cBhvr>
                                        <p:cTn id="89" dur="1" fill="hold">
                                          <p:stCondLst>
                                            <p:cond delay="499"/>
                                          </p:stCondLst>
                                        </p:cTn>
                                        <p:tgtEl>
                                          <p:spTgt spid="59413"/>
                                        </p:tgtEl>
                                        <p:attrNameLst>
                                          <p:attrName>style.visibility</p:attrName>
                                        </p:attrNameLst>
                                      </p:cBhvr>
                                      <p:to>
                                        <p:strVal val="hidden"/>
                                      </p:to>
                                    </p:set>
                                  </p:childTnLst>
                                </p:cTn>
                              </p:par>
                              <p:par>
                                <p:cTn id="90" presetID="13" presetClass="exit" presetSubtype="16" fill="hold" grpId="0" nodeType="withEffect">
                                  <p:stCondLst>
                                    <p:cond delay="0"/>
                                  </p:stCondLst>
                                  <p:childTnLst>
                                    <p:animEffect transition="out" filter="plus(in)">
                                      <p:cBhvr>
                                        <p:cTn id="91" dur="500"/>
                                        <p:tgtEl>
                                          <p:spTgt spid="59409"/>
                                        </p:tgtEl>
                                      </p:cBhvr>
                                    </p:animEffect>
                                    <p:set>
                                      <p:cBhvr>
                                        <p:cTn id="92" dur="1" fill="hold">
                                          <p:stCondLst>
                                            <p:cond delay="499"/>
                                          </p:stCondLst>
                                        </p:cTn>
                                        <p:tgtEl>
                                          <p:spTgt spid="59409"/>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55" presetClass="entr" presetSubtype="0" fill="hold" grpId="0" nodeType="clickEffect">
                                  <p:stCondLst>
                                    <p:cond delay="0"/>
                                  </p:stCondLst>
                                  <p:childTnLst>
                                    <p:set>
                                      <p:cBhvr>
                                        <p:cTn id="96" dur="1" fill="hold">
                                          <p:stCondLst>
                                            <p:cond delay="0"/>
                                          </p:stCondLst>
                                        </p:cTn>
                                        <p:tgtEl>
                                          <p:spTgt spid="59424"/>
                                        </p:tgtEl>
                                        <p:attrNameLst>
                                          <p:attrName>style.visibility</p:attrName>
                                        </p:attrNameLst>
                                      </p:cBhvr>
                                      <p:to>
                                        <p:strVal val="visible"/>
                                      </p:to>
                                    </p:set>
                                    <p:anim calcmode="lin" valueType="num">
                                      <p:cBhvr>
                                        <p:cTn id="97" dur="500" fill="hold"/>
                                        <p:tgtEl>
                                          <p:spTgt spid="59424"/>
                                        </p:tgtEl>
                                        <p:attrNameLst>
                                          <p:attrName>ppt_w</p:attrName>
                                        </p:attrNameLst>
                                      </p:cBhvr>
                                      <p:tavLst>
                                        <p:tav tm="0">
                                          <p:val>
                                            <p:strVal val="#ppt_w*0.70"/>
                                          </p:val>
                                        </p:tav>
                                        <p:tav tm="100000">
                                          <p:val>
                                            <p:strVal val="#ppt_w"/>
                                          </p:val>
                                        </p:tav>
                                      </p:tavLst>
                                    </p:anim>
                                    <p:anim calcmode="lin" valueType="num">
                                      <p:cBhvr>
                                        <p:cTn id="98" dur="500" fill="hold"/>
                                        <p:tgtEl>
                                          <p:spTgt spid="59424"/>
                                        </p:tgtEl>
                                        <p:attrNameLst>
                                          <p:attrName>ppt_h</p:attrName>
                                        </p:attrNameLst>
                                      </p:cBhvr>
                                      <p:tavLst>
                                        <p:tav tm="0">
                                          <p:val>
                                            <p:strVal val="#ppt_h"/>
                                          </p:val>
                                        </p:tav>
                                        <p:tav tm="100000">
                                          <p:val>
                                            <p:strVal val="#ppt_h"/>
                                          </p:val>
                                        </p:tav>
                                      </p:tavLst>
                                    </p:anim>
                                    <p:animEffect transition="in" filter="fade">
                                      <p:cBhvr>
                                        <p:cTn id="99" dur="500"/>
                                        <p:tgtEl>
                                          <p:spTgt spid="59424"/>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59423"/>
                                        </p:tgtEl>
                                        <p:attrNameLst>
                                          <p:attrName>style.visibility</p:attrName>
                                        </p:attrNameLst>
                                      </p:cBhvr>
                                      <p:to>
                                        <p:strVal val="visible"/>
                                      </p:to>
                                    </p:set>
                                    <p:anim calcmode="lin" valueType="num">
                                      <p:cBhvr>
                                        <p:cTn id="102" dur="500" fill="hold"/>
                                        <p:tgtEl>
                                          <p:spTgt spid="59423"/>
                                        </p:tgtEl>
                                        <p:attrNameLst>
                                          <p:attrName>ppt_w</p:attrName>
                                        </p:attrNameLst>
                                      </p:cBhvr>
                                      <p:tavLst>
                                        <p:tav tm="0">
                                          <p:val>
                                            <p:strVal val="#ppt_w*0.70"/>
                                          </p:val>
                                        </p:tav>
                                        <p:tav tm="100000">
                                          <p:val>
                                            <p:strVal val="#ppt_w"/>
                                          </p:val>
                                        </p:tav>
                                      </p:tavLst>
                                    </p:anim>
                                    <p:anim calcmode="lin" valueType="num">
                                      <p:cBhvr>
                                        <p:cTn id="103" dur="500" fill="hold"/>
                                        <p:tgtEl>
                                          <p:spTgt spid="59423"/>
                                        </p:tgtEl>
                                        <p:attrNameLst>
                                          <p:attrName>ppt_h</p:attrName>
                                        </p:attrNameLst>
                                      </p:cBhvr>
                                      <p:tavLst>
                                        <p:tav tm="0">
                                          <p:val>
                                            <p:strVal val="#ppt_h"/>
                                          </p:val>
                                        </p:tav>
                                        <p:tav tm="100000">
                                          <p:val>
                                            <p:strVal val="#ppt_h"/>
                                          </p:val>
                                        </p:tav>
                                      </p:tavLst>
                                    </p:anim>
                                    <p:animEffect transition="in" filter="fade">
                                      <p:cBhvr>
                                        <p:cTn id="104" dur="500"/>
                                        <p:tgtEl>
                                          <p:spTgt spid="59423"/>
                                        </p:tgtEl>
                                      </p:cBhvr>
                                    </p:animEffect>
                                  </p:childTnLst>
                                </p:cTn>
                              </p:par>
                              <p:par>
                                <p:cTn id="105" presetID="55" presetClass="entr" presetSubtype="0" fill="hold" grpId="0" nodeType="withEffect">
                                  <p:stCondLst>
                                    <p:cond delay="0"/>
                                  </p:stCondLst>
                                  <p:childTnLst>
                                    <p:set>
                                      <p:cBhvr>
                                        <p:cTn id="106" dur="1" fill="hold">
                                          <p:stCondLst>
                                            <p:cond delay="0"/>
                                          </p:stCondLst>
                                        </p:cTn>
                                        <p:tgtEl>
                                          <p:spTgt spid="59425"/>
                                        </p:tgtEl>
                                        <p:attrNameLst>
                                          <p:attrName>style.visibility</p:attrName>
                                        </p:attrNameLst>
                                      </p:cBhvr>
                                      <p:to>
                                        <p:strVal val="visible"/>
                                      </p:to>
                                    </p:set>
                                    <p:anim calcmode="lin" valueType="num">
                                      <p:cBhvr>
                                        <p:cTn id="107" dur="500" fill="hold"/>
                                        <p:tgtEl>
                                          <p:spTgt spid="59425"/>
                                        </p:tgtEl>
                                        <p:attrNameLst>
                                          <p:attrName>ppt_w</p:attrName>
                                        </p:attrNameLst>
                                      </p:cBhvr>
                                      <p:tavLst>
                                        <p:tav tm="0">
                                          <p:val>
                                            <p:strVal val="#ppt_w*0.70"/>
                                          </p:val>
                                        </p:tav>
                                        <p:tav tm="100000">
                                          <p:val>
                                            <p:strVal val="#ppt_w"/>
                                          </p:val>
                                        </p:tav>
                                      </p:tavLst>
                                    </p:anim>
                                    <p:anim calcmode="lin" valueType="num">
                                      <p:cBhvr>
                                        <p:cTn id="108" dur="500" fill="hold"/>
                                        <p:tgtEl>
                                          <p:spTgt spid="59425"/>
                                        </p:tgtEl>
                                        <p:attrNameLst>
                                          <p:attrName>ppt_h</p:attrName>
                                        </p:attrNameLst>
                                      </p:cBhvr>
                                      <p:tavLst>
                                        <p:tav tm="0">
                                          <p:val>
                                            <p:strVal val="#ppt_h"/>
                                          </p:val>
                                        </p:tav>
                                        <p:tav tm="100000">
                                          <p:val>
                                            <p:strVal val="#ppt_h"/>
                                          </p:val>
                                        </p:tav>
                                      </p:tavLst>
                                    </p:anim>
                                    <p:animEffect transition="in" filter="fade">
                                      <p:cBhvr>
                                        <p:cTn id="109" dur="500"/>
                                        <p:tgtEl>
                                          <p:spTgt spid="59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P spid="59396" grpId="1" animBg="1"/>
      <p:bldP spid="59397" grpId="0" animBg="1"/>
      <p:bldP spid="59397" grpId="1" animBg="1"/>
      <p:bldP spid="59398" grpId="0" animBg="1"/>
      <p:bldP spid="59398" grpId="1" animBg="1"/>
      <p:bldP spid="59399" grpId="0" animBg="1"/>
      <p:bldP spid="59399" grpId="1" animBg="1"/>
      <p:bldP spid="59402" grpId="0"/>
      <p:bldP spid="59402" grpId="1"/>
      <p:bldP spid="59403" grpId="0"/>
      <p:bldP spid="59403" grpId="1"/>
      <p:bldP spid="59405" grpId="0" animBg="1"/>
      <p:bldP spid="59406" grpId="0" animBg="1"/>
      <p:bldP spid="59407" grpId="0" animBg="1"/>
      <p:bldP spid="59408" grpId="0" animBg="1"/>
      <p:bldP spid="59409" grpId="0" animBg="1"/>
      <p:bldP spid="59410" grpId="0" animBg="1"/>
      <p:bldP spid="59411" grpId="0"/>
      <p:bldP spid="59412" grpId="0"/>
      <p:bldP spid="59413" grpId="0"/>
      <p:bldP spid="59414" grpId="0" animBg="1"/>
      <p:bldP spid="59415" grpId="0" animBg="1"/>
      <p:bldP spid="59420" grpId="0" animBg="1"/>
      <p:bldP spid="59421" grpId="0" animBg="1"/>
      <p:bldP spid="59422" grpId="0"/>
      <p:bldP spid="59423" grpId="0" animBg="1"/>
      <p:bldP spid="59424" grpId="0" animBg="1"/>
      <p:bldP spid="5942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itle 1"/>
          <p:cNvSpPr>
            <a:spLocks noGrp="1"/>
          </p:cNvSpPr>
          <p:nvPr>
            <p:ph type="title"/>
          </p:nvPr>
        </p:nvSpPr>
        <p:spPr/>
        <p:txBody>
          <a:bodyPr/>
          <a:lstStyle/>
          <a:p>
            <a:endParaRPr lang="en-US" dirty="0" smtClean="0"/>
          </a:p>
        </p:txBody>
      </p:sp>
      <p:sp>
        <p:nvSpPr>
          <p:cNvPr id="245763" name="Content Placeholder 2"/>
          <p:cNvSpPr>
            <a:spLocks noGrp="1"/>
          </p:cNvSpPr>
          <p:nvPr>
            <p:ph idx="1"/>
          </p:nvPr>
        </p:nvSpPr>
        <p:spPr>
          <a:xfrm>
            <a:off x="457200" y="1798638"/>
            <a:ext cx="8229600" cy="4830762"/>
          </a:xfrm>
        </p:spPr>
        <p:txBody>
          <a:bodyPr/>
          <a:lstStyle/>
          <a:p>
            <a:endParaRPr lang="en-US" smtClean="0"/>
          </a:p>
        </p:txBody>
      </p:sp>
      <p:sp>
        <p:nvSpPr>
          <p:cNvPr id="4" name="Slide Number Placeholder 3"/>
          <p:cNvSpPr>
            <a:spLocks noGrp="1"/>
          </p:cNvSpPr>
          <p:nvPr>
            <p:ph type="sldNum" sz="quarter" idx="12"/>
          </p:nvPr>
        </p:nvSpPr>
        <p:spPr/>
        <p:txBody>
          <a:bodyPr/>
          <a:lstStyle/>
          <a:p>
            <a:pPr>
              <a:defRPr/>
            </a:pPr>
            <a:fld id="{94345832-BF85-485D-A773-6A3C45612978}" type="slidenum">
              <a:rPr lang="en-US" smtClean="0"/>
              <a:pPr>
                <a:defRPr/>
              </a:pPr>
              <a:t>77</a:t>
            </a:fld>
            <a:endParaRPr lang="en-US"/>
          </a:p>
        </p:txBody>
      </p:sp>
      <p:pic>
        <p:nvPicPr>
          <p:cNvPr id="245765" name="Picture 2"/>
          <p:cNvPicPr>
            <a:picLocks noChangeAspect="1" noChangeArrowheads="1"/>
          </p:cNvPicPr>
          <p:nvPr/>
        </p:nvPicPr>
        <p:blipFill>
          <a:blip r:embed="rId2"/>
          <a:srcRect/>
          <a:stretch>
            <a:fillRect/>
          </a:stretch>
        </p:blipFill>
        <p:spPr bwMode="auto">
          <a:xfrm>
            <a:off x="1966913" y="3257550"/>
            <a:ext cx="5210175" cy="3448050"/>
          </a:xfrm>
          <a:prstGeom prst="rect">
            <a:avLst/>
          </a:prstGeom>
          <a:noFill/>
          <a:ln w="9525">
            <a:noFill/>
            <a:miter lim="800000"/>
            <a:headEnd/>
            <a:tailEnd/>
          </a:ln>
        </p:spPr>
      </p:pic>
      <p:pic>
        <p:nvPicPr>
          <p:cNvPr id="245766" name="Picture 2"/>
          <p:cNvPicPr>
            <a:picLocks noChangeAspect="1" noChangeArrowheads="1"/>
          </p:cNvPicPr>
          <p:nvPr/>
        </p:nvPicPr>
        <p:blipFill>
          <a:blip r:embed="rId3"/>
          <a:srcRect/>
          <a:stretch>
            <a:fillRect/>
          </a:stretch>
        </p:blipFill>
        <p:spPr bwMode="auto">
          <a:xfrm>
            <a:off x="114300" y="742950"/>
            <a:ext cx="9029700" cy="2457450"/>
          </a:xfrm>
          <a:prstGeom prst="rect">
            <a:avLst/>
          </a:prstGeom>
          <a:noFill/>
          <a:ln w="9525">
            <a:noFill/>
            <a:miter lim="800000"/>
            <a:headEnd/>
            <a:tailEnd/>
          </a:ln>
        </p:spPr>
      </p:pic>
      <p:sp>
        <p:nvSpPr>
          <p:cNvPr id="7" name="Title 7"/>
          <p:cNvSpPr txBox="1">
            <a:spLocks/>
          </p:cNvSpPr>
          <p:nvPr/>
        </p:nvSpPr>
        <p:spPr>
          <a:xfrm>
            <a:off x="457200" y="0"/>
            <a:ext cx="8229600"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accent3">
                    <a:lumMod val="50000"/>
                  </a:schemeClr>
                </a:solidFill>
                <a:effectLst/>
                <a:uLnTx/>
                <a:uFillTx/>
                <a:latin typeface="+mj-lt"/>
                <a:ea typeface="+mj-ea"/>
                <a:cs typeface="+mj-cs"/>
              </a:rPr>
              <a:t>SIXTH GENERATION </a:t>
            </a:r>
            <a:endParaRPr kumimoji="0" lang="en-US" sz="3600" b="1" i="0" u="sng" strike="noStrike" kern="1200" cap="none" spc="0" normalizeH="0" baseline="0" noProof="0" dirty="0">
              <a:ln>
                <a:noFill/>
              </a:ln>
              <a:solidFill>
                <a:schemeClr val="accent3">
                  <a:lumMod val="5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Text Box 5"/>
          <p:cNvSpPr txBox="1">
            <a:spLocks noChangeArrowheads="1"/>
          </p:cNvSpPr>
          <p:nvPr/>
        </p:nvSpPr>
        <p:spPr bwMode="auto">
          <a:xfrm>
            <a:off x="304800" y="1219200"/>
            <a:ext cx="8077200" cy="1277273"/>
          </a:xfrm>
          <a:prstGeom prst="rect">
            <a:avLst/>
          </a:prstGeom>
          <a:solidFill>
            <a:schemeClr val="bg1"/>
          </a:solidFill>
          <a:ln w="9525">
            <a:noFill/>
            <a:miter lim="800000"/>
            <a:headEnd/>
            <a:tailEnd/>
          </a:ln>
        </p:spPr>
        <p:txBody>
          <a:bodyPr wrap="square">
            <a:spAutoFit/>
          </a:bodyPr>
          <a:lstStyle/>
          <a:p>
            <a:pPr algn="just">
              <a:spcBef>
                <a:spcPct val="50000"/>
              </a:spcBef>
            </a:pPr>
            <a:r>
              <a:rPr lang="en-US" sz="2200" b="1" dirty="0"/>
              <a:t>Type I Two step/ Non rinsing conditioner/ Self etch primer systems:</a:t>
            </a:r>
          </a:p>
          <a:p>
            <a:pPr algn="just">
              <a:spcBef>
                <a:spcPct val="50000"/>
              </a:spcBef>
            </a:pPr>
            <a:endParaRPr lang="en-US" sz="2200" b="1" dirty="0"/>
          </a:p>
        </p:txBody>
      </p:sp>
      <p:sp>
        <p:nvSpPr>
          <p:cNvPr id="6" name="Slide Number Placeholder 5"/>
          <p:cNvSpPr>
            <a:spLocks noGrp="1"/>
          </p:cNvSpPr>
          <p:nvPr>
            <p:ph type="sldNum" sz="quarter" idx="12"/>
          </p:nvPr>
        </p:nvSpPr>
        <p:spPr/>
        <p:txBody>
          <a:bodyPr/>
          <a:lstStyle/>
          <a:p>
            <a:pPr>
              <a:defRPr/>
            </a:pPr>
            <a:fld id="{3D967742-F0AB-4EC9-8A8E-5CD598F6449F}" type="slidenum">
              <a:rPr lang="en-US" smtClean="0"/>
              <a:pPr>
                <a:defRPr/>
              </a:pPr>
              <a:t>78</a:t>
            </a:fld>
            <a:endParaRPr lang="en-US"/>
          </a:p>
        </p:txBody>
      </p:sp>
      <p:graphicFrame>
        <p:nvGraphicFramePr>
          <p:cNvPr id="8" name="Diagram 7"/>
          <p:cNvGraphicFramePr/>
          <p:nvPr/>
        </p:nvGraphicFramePr>
        <p:xfrm>
          <a:off x="381000" y="2133600"/>
          <a:ext cx="8305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pic>
        <p:nvPicPr>
          <p:cNvPr id="7" name="Picture 6" descr="Clearfil SE bond"/>
          <p:cNvPicPr>
            <a:picLocks noChangeAspect="1" noChangeArrowheads="1"/>
          </p:cNvPicPr>
          <p:nvPr/>
        </p:nvPicPr>
        <p:blipFill>
          <a:blip r:embed="rId7"/>
          <a:srcRect/>
          <a:stretch>
            <a:fillRect/>
          </a:stretch>
        </p:blipFill>
        <p:spPr bwMode="auto">
          <a:xfrm>
            <a:off x="0" y="5029200"/>
            <a:ext cx="1447800" cy="1544320"/>
          </a:xfrm>
          <a:prstGeom prst="rect">
            <a:avLst/>
          </a:prstGeom>
          <a:noFill/>
          <a:ln w="9525">
            <a:noFill/>
            <a:miter lim="800000"/>
            <a:headEnd/>
            <a:tailEnd/>
          </a:ln>
        </p:spPr>
      </p:pic>
      <p:pic>
        <p:nvPicPr>
          <p:cNvPr id="9" name="Picture 4"/>
          <p:cNvPicPr>
            <a:picLocks noChangeAspect="1" noChangeArrowheads="1"/>
          </p:cNvPicPr>
          <p:nvPr/>
        </p:nvPicPr>
        <p:blipFill>
          <a:blip r:embed="rId8"/>
          <a:srcRect/>
          <a:stretch>
            <a:fillRect/>
          </a:stretch>
        </p:blipFill>
        <p:spPr bwMode="auto">
          <a:xfrm>
            <a:off x="7924801" y="4800600"/>
            <a:ext cx="1219199" cy="15555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5AB4DD7-1A7E-4D94-9DED-E7EA388B9757}" type="slidenum">
              <a:rPr lang="en-US" smtClean="0"/>
              <a:pPr>
                <a:defRPr/>
              </a:pPr>
              <a:t>79</a:t>
            </a:fld>
            <a:endParaRPr lang="en-US"/>
          </a:p>
        </p:txBody>
      </p:sp>
      <p:pic>
        <p:nvPicPr>
          <p:cNvPr id="246789" name="Picture 2"/>
          <p:cNvPicPr>
            <a:picLocks noChangeAspect="1" noChangeArrowheads="1"/>
          </p:cNvPicPr>
          <p:nvPr/>
        </p:nvPicPr>
        <p:blipFill>
          <a:blip r:embed="rId3"/>
          <a:srcRect/>
          <a:stretch>
            <a:fillRect/>
          </a:stretch>
        </p:blipFill>
        <p:spPr bwMode="auto">
          <a:xfrm>
            <a:off x="685800" y="1219200"/>
            <a:ext cx="7858125" cy="4733925"/>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6" name="Title 7"/>
          <p:cNvSpPr txBox="1">
            <a:spLocks/>
          </p:cNvSpPr>
          <p:nvPr/>
        </p:nvSpPr>
        <p:spPr bwMode="auto">
          <a:xfrm>
            <a:off x="609600" y="4270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1"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Text Box 5"/>
          <p:cNvSpPr txBox="1">
            <a:spLocks noChangeArrowheads="1"/>
          </p:cNvSpPr>
          <p:nvPr/>
        </p:nvSpPr>
        <p:spPr bwMode="auto">
          <a:xfrm>
            <a:off x="228600" y="838200"/>
            <a:ext cx="8610600" cy="563231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en-US" sz="2200" b="1" dirty="0" smtClean="0"/>
              <a:t>Type II 6 </a:t>
            </a:r>
            <a:r>
              <a:rPr lang="en-US" sz="2200" b="1" baseline="30000" dirty="0" err="1" smtClean="0"/>
              <a:t>th</a:t>
            </a:r>
            <a:r>
              <a:rPr lang="en-US" sz="2200" b="1" dirty="0" smtClean="0"/>
              <a:t> Generation Bonding agent :One step/ Self etching adhesives</a:t>
            </a:r>
          </a:p>
          <a:p>
            <a:pPr algn="just">
              <a:lnSpc>
                <a:spcPct val="150000"/>
              </a:lnSpc>
              <a:buFont typeface="Arial" pitchFamily="34" charset="0"/>
              <a:buChar char="•"/>
            </a:pPr>
            <a:endParaRPr lang="en-US" altLang="ko-KR" sz="2200" dirty="0">
              <a:ea typeface="Gulim" pitchFamily="34" charset="-127"/>
            </a:endParaRPr>
          </a:p>
          <a:p>
            <a:pPr algn="just">
              <a:lnSpc>
                <a:spcPct val="150000"/>
              </a:lnSpc>
              <a:buFont typeface="Arial" pitchFamily="34" charset="0"/>
              <a:buChar char="•"/>
            </a:pPr>
            <a:r>
              <a:rPr lang="en-US" altLang="ko-KR" sz="2200" dirty="0">
                <a:ea typeface="Gulim" pitchFamily="34" charset="-127"/>
              </a:rPr>
              <a:t>Attempt to incorporate all the primary components into a single container. </a:t>
            </a:r>
          </a:p>
          <a:p>
            <a:pPr algn="just">
              <a:lnSpc>
                <a:spcPct val="150000"/>
              </a:lnSpc>
              <a:buFont typeface="Arial" pitchFamily="34" charset="0"/>
              <a:buChar char="•"/>
            </a:pPr>
            <a:r>
              <a:rPr lang="en-US" altLang="ko-KR" sz="2200" dirty="0" smtClean="0">
                <a:ea typeface="Gulim" pitchFamily="34" charset="-127"/>
              </a:rPr>
              <a:t>Incorporating </a:t>
            </a:r>
            <a:r>
              <a:rPr lang="en-US" altLang="ko-KR" sz="2200" dirty="0">
                <a:ea typeface="Gulim" pitchFamily="34" charset="-127"/>
              </a:rPr>
              <a:t>all components and having it remain stable is a significant challenge.</a:t>
            </a:r>
          </a:p>
          <a:p>
            <a:pPr algn="just">
              <a:lnSpc>
                <a:spcPct val="150000"/>
              </a:lnSpc>
              <a:buFont typeface="Arial" pitchFamily="34" charset="0"/>
              <a:buChar char="•"/>
            </a:pPr>
            <a:r>
              <a:rPr lang="en-US" altLang="ko-KR" sz="2200" dirty="0" smtClean="0">
                <a:ea typeface="Gulim" pitchFamily="34" charset="-127"/>
              </a:rPr>
              <a:t> </a:t>
            </a:r>
            <a:r>
              <a:rPr lang="en-US" altLang="ko-KR" sz="2200" dirty="0">
                <a:ea typeface="Gulim" pitchFamily="34" charset="-127"/>
              </a:rPr>
              <a:t>In reality, many of these are not all in- one systems at all but require premixing of chemical components (Prompt-L-Pop) or the use of chemically activating pellets or brushes that come with the kit (Touch &amp; Bond, Brush &amp; Bond</a:t>
            </a:r>
            <a:r>
              <a:rPr lang="en-US" altLang="ko-KR" sz="2200" dirty="0" smtClean="0">
                <a:ea typeface="Gulim" pitchFamily="34" charset="-127"/>
              </a:rPr>
              <a:t>).</a:t>
            </a:r>
            <a:endParaRPr lang="en-US" sz="2000" dirty="0">
              <a:ea typeface="Gulim" pitchFamily="34" charset="-127"/>
            </a:endParaRPr>
          </a:p>
          <a:p>
            <a:pPr algn="just">
              <a:lnSpc>
                <a:spcPct val="150000"/>
              </a:lnSpc>
            </a:pPr>
            <a:endParaRPr lang="en-US" sz="2000" dirty="0"/>
          </a:p>
        </p:txBody>
      </p:sp>
      <p:sp>
        <p:nvSpPr>
          <p:cNvPr id="6" name="Slide Number Placeholder 5"/>
          <p:cNvSpPr>
            <a:spLocks noGrp="1"/>
          </p:cNvSpPr>
          <p:nvPr>
            <p:ph type="sldNum" sz="quarter" idx="12"/>
          </p:nvPr>
        </p:nvSpPr>
        <p:spPr/>
        <p:txBody>
          <a:bodyPr/>
          <a:lstStyle/>
          <a:p>
            <a:pPr>
              <a:defRPr/>
            </a:pPr>
            <a:fld id="{CA3A5416-CCA3-4476-BCE2-E1969CB6BBF3}" type="slidenum">
              <a:rPr lang="en-US" smtClean="0"/>
              <a:pPr>
                <a:defRPr/>
              </a:pPr>
              <a:t>80</a:t>
            </a:fld>
            <a:endParaRPr lang="en-US"/>
          </a:p>
        </p:txBody>
      </p:sp>
      <p:sp>
        <p:nvSpPr>
          <p:cNvPr id="5"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5" descr="Promptlpop"/>
          <p:cNvPicPr>
            <a:picLocks noChangeAspect="1" noChangeArrowheads="1"/>
          </p:cNvPicPr>
          <p:nvPr/>
        </p:nvPicPr>
        <p:blipFill>
          <a:blip r:embed="rId3"/>
          <a:srcRect l="6000" t="3398" r="14000" b="9224"/>
          <a:stretch>
            <a:fillRect/>
          </a:stretch>
        </p:blipFill>
        <p:spPr bwMode="auto">
          <a:xfrm>
            <a:off x="5943600" y="762000"/>
            <a:ext cx="2857597" cy="2032887"/>
          </a:xfrm>
          <a:prstGeom prst="rect">
            <a:avLst/>
          </a:prstGeom>
          <a:noFill/>
          <a:ln w="38100">
            <a:solidFill>
              <a:schemeClr val="bg2"/>
            </a:solidFill>
            <a:miter lim="800000"/>
            <a:headEnd/>
            <a:tailEnd/>
          </a:ln>
        </p:spPr>
      </p:pic>
      <p:sp>
        <p:nvSpPr>
          <p:cNvPr id="251907" name="Rectangle 4"/>
          <p:cNvSpPr>
            <a:spLocks noChangeArrowheads="1"/>
          </p:cNvSpPr>
          <p:nvPr/>
        </p:nvSpPr>
        <p:spPr bwMode="auto">
          <a:xfrm>
            <a:off x="381000" y="914401"/>
            <a:ext cx="5105400" cy="4708981"/>
          </a:xfrm>
          <a:prstGeom prst="rect">
            <a:avLst/>
          </a:prstGeom>
          <a:noFill/>
          <a:ln w="9525">
            <a:noFill/>
            <a:miter lim="800000"/>
            <a:headEnd/>
            <a:tailEnd/>
          </a:ln>
        </p:spPr>
        <p:txBody>
          <a:bodyPr wrap="square" anchor="ctr">
            <a:spAutoFit/>
          </a:bodyPr>
          <a:lstStyle/>
          <a:p>
            <a:pPr>
              <a:lnSpc>
                <a:spcPct val="150000"/>
              </a:lnSpc>
            </a:pPr>
            <a:r>
              <a:rPr lang="en-US" sz="2200" b="1" u="sng" dirty="0" smtClean="0">
                <a:cs typeface="Times New Roman" pitchFamily="18" charset="0"/>
              </a:rPr>
              <a:t>PROMPT L-POP</a:t>
            </a:r>
          </a:p>
          <a:p>
            <a:pPr>
              <a:lnSpc>
                <a:spcPct val="150000"/>
              </a:lnSpc>
            </a:pPr>
            <a:r>
              <a:rPr lang="en-US" sz="2200" dirty="0" smtClean="0">
                <a:cs typeface="Times New Roman" pitchFamily="18" charset="0"/>
              </a:rPr>
              <a:t>It </a:t>
            </a:r>
            <a:r>
              <a:rPr lang="en-US" sz="2200" dirty="0">
                <a:cs typeface="Times New Roman" pitchFamily="18" charset="0"/>
              </a:rPr>
              <a:t>has 3 compartments:</a:t>
            </a:r>
          </a:p>
          <a:p>
            <a:pPr>
              <a:lnSpc>
                <a:spcPct val="150000"/>
              </a:lnSpc>
              <a:buFont typeface="Arial" pitchFamily="34" charset="0"/>
              <a:buChar char="•"/>
            </a:pPr>
            <a:r>
              <a:rPr lang="en-US" sz="2200" dirty="0" smtClean="0">
                <a:solidFill>
                  <a:schemeClr val="tx2"/>
                </a:solidFill>
                <a:cs typeface="Times New Roman" pitchFamily="18" charset="0"/>
              </a:rPr>
              <a:t>Compartment </a:t>
            </a:r>
            <a:r>
              <a:rPr lang="en-US" sz="2200" dirty="0">
                <a:solidFill>
                  <a:schemeClr val="tx2"/>
                </a:solidFill>
                <a:cs typeface="Times New Roman" pitchFamily="18" charset="0"/>
              </a:rPr>
              <a:t>1:</a:t>
            </a:r>
            <a:r>
              <a:rPr lang="en-US" sz="2200" dirty="0">
                <a:cs typeface="Times New Roman" pitchFamily="18" charset="0"/>
              </a:rPr>
              <a:t> </a:t>
            </a:r>
            <a:r>
              <a:rPr lang="en-US" sz="2200" dirty="0" err="1">
                <a:cs typeface="Times New Roman" pitchFamily="18" charset="0"/>
              </a:rPr>
              <a:t>Methacrylated</a:t>
            </a:r>
            <a:r>
              <a:rPr lang="en-US" sz="2200" dirty="0">
                <a:cs typeface="Times New Roman" pitchFamily="18" charset="0"/>
              </a:rPr>
              <a:t> phosphoric acid, photo initiator, stabilizers</a:t>
            </a:r>
          </a:p>
          <a:p>
            <a:pPr>
              <a:lnSpc>
                <a:spcPct val="150000"/>
              </a:lnSpc>
              <a:buFont typeface="Arial" pitchFamily="34" charset="0"/>
              <a:buChar char="•"/>
            </a:pPr>
            <a:r>
              <a:rPr lang="en-US" sz="2200" dirty="0" smtClean="0">
                <a:solidFill>
                  <a:schemeClr val="tx2"/>
                </a:solidFill>
                <a:cs typeface="Times New Roman" pitchFamily="18" charset="0"/>
              </a:rPr>
              <a:t>Compartment </a:t>
            </a:r>
            <a:r>
              <a:rPr lang="en-US" sz="2200" dirty="0">
                <a:solidFill>
                  <a:schemeClr val="tx2"/>
                </a:solidFill>
                <a:cs typeface="Times New Roman" pitchFamily="18" charset="0"/>
              </a:rPr>
              <a:t>2:</a:t>
            </a:r>
            <a:r>
              <a:rPr lang="en-US" sz="2200" dirty="0">
                <a:cs typeface="Times New Roman" pitchFamily="18" charset="0"/>
              </a:rPr>
              <a:t> Contains water, complex fluoride.</a:t>
            </a:r>
          </a:p>
          <a:p>
            <a:pPr>
              <a:lnSpc>
                <a:spcPct val="150000"/>
              </a:lnSpc>
              <a:buFont typeface="Arial" pitchFamily="34" charset="0"/>
              <a:buChar char="•"/>
            </a:pPr>
            <a:r>
              <a:rPr lang="en-US" sz="2200" dirty="0" smtClean="0">
                <a:solidFill>
                  <a:schemeClr val="tx2"/>
                </a:solidFill>
                <a:cs typeface="Times New Roman" pitchFamily="18" charset="0"/>
              </a:rPr>
              <a:t>Compartment </a:t>
            </a:r>
            <a:r>
              <a:rPr lang="en-US" sz="2200" dirty="0">
                <a:solidFill>
                  <a:schemeClr val="tx2"/>
                </a:solidFill>
                <a:cs typeface="Times New Roman" pitchFamily="18" charset="0"/>
              </a:rPr>
              <a:t>3:</a:t>
            </a:r>
            <a:r>
              <a:rPr lang="en-US" sz="2200" dirty="0">
                <a:cs typeface="Times New Roman" pitchFamily="18" charset="0"/>
              </a:rPr>
              <a:t> </a:t>
            </a:r>
            <a:r>
              <a:rPr lang="en-US" sz="2200" dirty="0" err="1">
                <a:cs typeface="Times New Roman" pitchFamily="18" charset="0"/>
              </a:rPr>
              <a:t>Microbrushes</a:t>
            </a:r>
            <a:endParaRPr lang="en-US" sz="2200" dirty="0">
              <a:cs typeface="Times New Roman" pitchFamily="18" charset="0"/>
            </a:endParaRPr>
          </a:p>
          <a:p>
            <a:pPr>
              <a:lnSpc>
                <a:spcPct val="150000"/>
              </a:lnSpc>
              <a:buFont typeface="Arial" pitchFamily="34" charset="0"/>
              <a:buChar char="•"/>
            </a:pPr>
            <a:endParaRPr lang="en-US" sz="2200" dirty="0">
              <a:cs typeface="Times New Roman" pitchFamily="18" charset="0"/>
            </a:endParaRPr>
          </a:p>
          <a:p>
            <a:pPr eaLnBrk="0" hangingPunct="0">
              <a:lnSpc>
                <a:spcPct val="150000"/>
              </a:lnSpc>
            </a:pPr>
            <a:endParaRPr lang="en-US" sz="2400" b="1" i="1" dirty="0">
              <a:latin typeface="Monotype Corsiva" pitchFamily="66" charset="0"/>
            </a:endParaRPr>
          </a:p>
        </p:txBody>
      </p:sp>
      <p:sp>
        <p:nvSpPr>
          <p:cNvPr id="4" name="Slide Number Placeholder 3"/>
          <p:cNvSpPr>
            <a:spLocks noGrp="1"/>
          </p:cNvSpPr>
          <p:nvPr>
            <p:ph type="sldNum" sz="quarter" idx="12"/>
          </p:nvPr>
        </p:nvSpPr>
        <p:spPr/>
        <p:txBody>
          <a:bodyPr/>
          <a:lstStyle/>
          <a:p>
            <a:pPr>
              <a:defRPr/>
            </a:pPr>
            <a:fld id="{9A548324-94A1-43FC-98DC-51118876CBA4}" type="slidenum">
              <a:rPr lang="en-US" smtClean="0"/>
              <a:pPr>
                <a:defRPr/>
              </a:pPr>
              <a:t>81</a:t>
            </a:fld>
            <a:endParaRPr lang="en-US"/>
          </a:p>
        </p:txBody>
      </p:sp>
      <p:sp>
        <p:nvSpPr>
          <p:cNvPr id="6"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pic>
        <p:nvPicPr>
          <p:cNvPr id="7" name="Picture 2" descr="http://multimedia.3m.com/mws/mediawebserver?mwsId=SSSSSufSevTsZxtUN8m1m8_UevuSevTSevTSevTSeSSSSSS--&amp;boundedSize=310"/>
          <p:cNvPicPr>
            <a:picLocks noChangeAspect="1" noChangeArrowheads="1"/>
          </p:cNvPicPr>
          <p:nvPr/>
        </p:nvPicPr>
        <p:blipFill>
          <a:blip r:embed="rId4"/>
          <a:srcRect/>
          <a:stretch>
            <a:fillRect/>
          </a:stretch>
        </p:blipFill>
        <p:spPr bwMode="auto">
          <a:xfrm>
            <a:off x="5761973" y="2971800"/>
            <a:ext cx="3074096"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381000" y="4724400"/>
            <a:ext cx="8305800" cy="15680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50000"/>
              </a:lnSpc>
              <a:defRPr/>
            </a:pPr>
            <a:r>
              <a:rPr lang="en-US" sz="2200" dirty="0" smtClean="0"/>
              <a:t>The blister is activated by squeezing compartment 1, thereby releasing its content into compartment 2 and freshly mixed solution is released onto the </a:t>
            </a:r>
            <a:r>
              <a:rPr lang="en-US" sz="2200" dirty="0" err="1" smtClean="0"/>
              <a:t>microbrush</a:t>
            </a:r>
            <a:r>
              <a:rPr lang="en-US" sz="2200" dirty="0" smtClean="0"/>
              <a:t> into compartment 3 by squeezing compartment 2.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A548324-94A1-43FC-98DC-51118876CBA4}" type="slidenum">
              <a:rPr lang="en-US" smtClean="0"/>
              <a:pPr>
                <a:defRPr/>
              </a:pPr>
              <a:t>82</a:t>
            </a:fld>
            <a:endParaRPr lang="en-US"/>
          </a:p>
        </p:txBody>
      </p:sp>
      <p:pic>
        <p:nvPicPr>
          <p:cNvPr id="6" name="Picture 4" descr="Brush&amp;Bond-montage"/>
          <p:cNvPicPr>
            <a:picLocks noChangeAspect="1" noChangeArrowheads="1"/>
          </p:cNvPicPr>
          <p:nvPr/>
        </p:nvPicPr>
        <p:blipFill>
          <a:blip r:embed="rId3"/>
          <a:srcRect/>
          <a:stretch>
            <a:fillRect/>
          </a:stretch>
        </p:blipFill>
        <p:spPr bwMode="auto">
          <a:xfrm>
            <a:off x="5638800" y="3962400"/>
            <a:ext cx="2819400" cy="2669996"/>
          </a:xfrm>
          <a:prstGeom prst="rect">
            <a:avLst/>
          </a:prstGeom>
          <a:noFill/>
          <a:ln w="9525">
            <a:noFill/>
            <a:miter lim="800000"/>
            <a:headEnd/>
            <a:tailEnd/>
          </a:ln>
        </p:spPr>
      </p:pic>
      <p:sp>
        <p:nvSpPr>
          <p:cNvPr id="7" name="Rectangle 6"/>
          <p:cNvSpPr/>
          <p:nvPr/>
        </p:nvSpPr>
        <p:spPr>
          <a:xfrm>
            <a:off x="304800" y="838200"/>
            <a:ext cx="4953000" cy="6001643"/>
          </a:xfrm>
          <a:prstGeom prst="rect">
            <a:avLst/>
          </a:prstGeom>
        </p:spPr>
        <p:txBody>
          <a:bodyPr wrap="square">
            <a:spAutoFit/>
          </a:bodyPr>
          <a:lstStyle/>
          <a:p>
            <a:pPr>
              <a:lnSpc>
                <a:spcPct val="150000"/>
              </a:lnSpc>
            </a:pPr>
            <a:r>
              <a:rPr lang="en-US" sz="2200" b="1" u="sng" dirty="0" smtClean="0"/>
              <a:t>BRUSH AND BOND</a:t>
            </a:r>
          </a:p>
          <a:p>
            <a:pPr algn="just">
              <a:lnSpc>
                <a:spcPct val="150000"/>
              </a:lnSpc>
              <a:buFont typeface="Arial" pitchFamily="34" charset="0"/>
              <a:buChar char="•"/>
            </a:pPr>
            <a:r>
              <a:rPr lang="en-US" sz="2200" dirty="0" smtClean="0"/>
              <a:t>The brush contains chemically impregnated bristles which when come in contact with the liquid triggers a </a:t>
            </a:r>
            <a:r>
              <a:rPr lang="en-US" sz="2200" dirty="0" err="1" smtClean="0"/>
              <a:t>cocatalytic</a:t>
            </a:r>
            <a:r>
              <a:rPr lang="en-US" sz="2200" dirty="0" smtClean="0"/>
              <a:t> action and improves subsequent cure. </a:t>
            </a:r>
          </a:p>
          <a:p>
            <a:pPr algn="just">
              <a:lnSpc>
                <a:spcPct val="150000"/>
              </a:lnSpc>
              <a:buFont typeface="Arial" pitchFamily="34" charset="0"/>
              <a:buChar char="•"/>
            </a:pPr>
            <a:r>
              <a:rPr lang="en-US" sz="2200" dirty="0" smtClean="0"/>
              <a:t>Chemically impregnated bristles which when come in contact with the liquid triggers a co catalytic action and improves subsequent cure.</a:t>
            </a:r>
          </a:p>
          <a:p>
            <a:pPr algn="just">
              <a:lnSpc>
                <a:spcPct val="150000"/>
              </a:lnSpc>
              <a:buFont typeface="Arial" pitchFamily="34" charset="0"/>
              <a:buChar char="•"/>
            </a:pPr>
            <a:endParaRPr lang="en-US" sz="2200" dirty="0" smtClean="0"/>
          </a:p>
          <a:p>
            <a:pPr>
              <a:lnSpc>
                <a:spcPct val="150000"/>
              </a:lnSpc>
              <a:buFont typeface="Arial" pitchFamily="34" charset="0"/>
              <a:buChar char="•"/>
            </a:pPr>
            <a:endParaRPr lang="en-US" dirty="0" smtClean="0">
              <a:cs typeface="Times New Roman" pitchFamily="18" charset="0"/>
            </a:endParaRPr>
          </a:p>
          <a:p>
            <a:pPr eaLnBrk="0" hangingPunct="0">
              <a:lnSpc>
                <a:spcPct val="150000"/>
              </a:lnSpc>
            </a:pPr>
            <a:endParaRPr lang="en-US" b="1" i="1" dirty="0">
              <a:latin typeface="Monotype Corsiva" pitchFamily="66" charset="0"/>
            </a:endParaRPr>
          </a:p>
        </p:txBody>
      </p:sp>
      <p:sp>
        <p:nvSpPr>
          <p:cNvPr id="8"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pic>
        <p:nvPicPr>
          <p:cNvPr id="10" name="Picture 2" descr="Brush &amp; BondBrush &amp; Bond Complete Kit. Self-Etchi"/>
          <p:cNvPicPr>
            <a:picLocks noChangeAspect="1" noChangeArrowheads="1"/>
          </p:cNvPicPr>
          <p:nvPr/>
        </p:nvPicPr>
        <p:blipFill>
          <a:blip r:embed="rId4"/>
          <a:srcRect/>
          <a:stretch>
            <a:fillRect/>
          </a:stretch>
        </p:blipFill>
        <p:spPr bwMode="auto">
          <a:xfrm>
            <a:off x="5486400" y="762000"/>
            <a:ext cx="2971800" cy="3366287"/>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Rectangle 4"/>
          <p:cNvSpPr>
            <a:spLocks noChangeArrowheads="1"/>
          </p:cNvSpPr>
          <p:nvPr/>
        </p:nvSpPr>
        <p:spPr bwMode="auto">
          <a:xfrm>
            <a:off x="228600" y="914400"/>
            <a:ext cx="4267200" cy="3647152"/>
          </a:xfrm>
          <a:prstGeom prst="rect">
            <a:avLst/>
          </a:prstGeom>
          <a:noFill/>
          <a:ln w="9525">
            <a:noFill/>
            <a:miter lim="800000"/>
            <a:headEnd/>
            <a:tailEnd/>
          </a:ln>
        </p:spPr>
        <p:txBody>
          <a:bodyPr wrap="square" anchor="ctr">
            <a:spAutoFit/>
          </a:bodyPr>
          <a:lstStyle/>
          <a:p>
            <a:pPr>
              <a:lnSpc>
                <a:spcPct val="150000"/>
              </a:lnSpc>
            </a:pPr>
            <a:r>
              <a:rPr lang="en-US" sz="2200" b="1" u="sng" dirty="0" smtClean="0"/>
              <a:t>ONE UP BOND</a:t>
            </a:r>
          </a:p>
          <a:p>
            <a:pPr>
              <a:lnSpc>
                <a:spcPct val="150000"/>
              </a:lnSpc>
              <a:buFont typeface="Arial" pitchFamily="34" charset="0"/>
              <a:buChar char="•"/>
            </a:pPr>
            <a:r>
              <a:rPr lang="en-US" sz="2200" dirty="0" smtClean="0"/>
              <a:t>Single step application</a:t>
            </a:r>
          </a:p>
          <a:p>
            <a:pPr>
              <a:lnSpc>
                <a:spcPct val="150000"/>
              </a:lnSpc>
              <a:buFont typeface="Arial" pitchFamily="34" charset="0"/>
              <a:buChar char="•"/>
            </a:pPr>
            <a:r>
              <a:rPr lang="en-US" sz="2200" dirty="0" smtClean="0"/>
              <a:t>Low film thickness- 10 Microns</a:t>
            </a:r>
          </a:p>
          <a:p>
            <a:pPr>
              <a:lnSpc>
                <a:spcPct val="150000"/>
              </a:lnSpc>
              <a:buFont typeface="Arial" pitchFamily="34" charset="0"/>
              <a:buChar char="•"/>
            </a:pPr>
            <a:r>
              <a:rPr lang="en-US" sz="2200" dirty="0" smtClean="0"/>
              <a:t>Stable adhesion in moist or dry conditions.</a:t>
            </a:r>
          </a:p>
          <a:p>
            <a:pPr>
              <a:lnSpc>
                <a:spcPct val="150000"/>
              </a:lnSpc>
              <a:buFont typeface="Arial" pitchFamily="34" charset="0"/>
              <a:buChar char="•"/>
            </a:pPr>
            <a:r>
              <a:rPr lang="en-US" sz="2200" dirty="0" smtClean="0"/>
              <a:t>Fluoride releasing</a:t>
            </a:r>
            <a:endParaRPr lang="en-US" sz="2200" dirty="0" smtClean="0">
              <a:cs typeface="Times New Roman" pitchFamily="18" charset="0"/>
            </a:endParaRPr>
          </a:p>
          <a:p>
            <a:pPr eaLnBrk="0" hangingPunct="0">
              <a:lnSpc>
                <a:spcPct val="150000"/>
              </a:lnSpc>
              <a:buFont typeface="Arial" pitchFamily="34" charset="0"/>
              <a:buChar char="•"/>
            </a:pPr>
            <a:endParaRPr lang="en-US" sz="2200" b="1" i="1" dirty="0" smtClean="0">
              <a:latin typeface="Monotype Corsiva" pitchFamily="66" charset="0"/>
            </a:endParaRPr>
          </a:p>
        </p:txBody>
      </p:sp>
      <p:sp>
        <p:nvSpPr>
          <p:cNvPr id="4" name="Slide Number Placeholder 3"/>
          <p:cNvSpPr>
            <a:spLocks noGrp="1"/>
          </p:cNvSpPr>
          <p:nvPr>
            <p:ph type="sldNum" sz="quarter" idx="12"/>
          </p:nvPr>
        </p:nvSpPr>
        <p:spPr/>
        <p:txBody>
          <a:bodyPr/>
          <a:lstStyle/>
          <a:p>
            <a:pPr>
              <a:defRPr/>
            </a:pPr>
            <a:fld id="{9A548324-94A1-43FC-98DC-51118876CBA4}" type="slidenum">
              <a:rPr lang="en-US" smtClean="0"/>
              <a:pPr>
                <a:defRPr/>
              </a:pPr>
              <a:t>83</a:t>
            </a:fld>
            <a:endParaRPr lang="en-US"/>
          </a:p>
        </p:txBody>
      </p:sp>
      <p:pic>
        <p:nvPicPr>
          <p:cNvPr id="7" name="Picture 4" descr="One up bond"/>
          <p:cNvPicPr>
            <a:picLocks noChangeAspect="1" noChangeArrowheads="1"/>
          </p:cNvPicPr>
          <p:nvPr/>
        </p:nvPicPr>
        <p:blipFill>
          <a:blip r:embed="rId3"/>
          <a:srcRect/>
          <a:stretch>
            <a:fillRect/>
          </a:stretch>
        </p:blipFill>
        <p:spPr bwMode="auto">
          <a:xfrm>
            <a:off x="4648200" y="1447800"/>
            <a:ext cx="4263634" cy="2798763"/>
          </a:xfrm>
          <a:prstGeom prst="rect">
            <a:avLst/>
          </a:prstGeom>
          <a:noFill/>
          <a:ln w="9525">
            <a:noFill/>
            <a:miter lim="800000"/>
            <a:headEnd/>
            <a:tailEnd/>
          </a:ln>
        </p:spPr>
      </p:pic>
      <p:sp>
        <p:nvSpPr>
          <p:cNvPr id="6"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pic>
        <p:nvPicPr>
          <p:cNvPr id="8" name="Picture 2" descr="http://www.interguidedental.com/images/products/25fa9f21e690b3e5e171bc5b401eb122jmorita.jpg"/>
          <p:cNvPicPr>
            <a:picLocks noChangeAspect="1" noChangeArrowheads="1"/>
          </p:cNvPicPr>
          <p:nvPr/>
        </p:nvPicPr>
        <p:blipFill>
          <a:blip r:embed="rId4"/>
          <a:srcRect/>
          <a:stretch>
            <a:fillRect/>
          </a:stretch>
        </p:blipFill>
        <p:spPr bwMode="auto">
          <a:xfrm>
            <a:off x="58515" y="1524000"/>
            <a:ext cx="9085485"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Rectangle 4"/>
          <p:cNvSpPr>
            <a:spLocks noChangeArrowheads="1"/>
          </p:cNvSpPr>
          <p:nvPr/>
        </p:nvSpPr>
        <p:spPr bwMode="auto">
          <a:xfrm>
            <a:off x="228600" y="609600"/>
            <a:ext cx="5029200" cy="6186309"/>
          </a:xfrm>
          <a:prstGeom prst="rect">
            <a:avLst/>
          </a:prstGeom>
          <a:noFill/>
          <a:ln w="9525">
            <a:noFill/>
            <a:miter lim="800000"/>
            <a:headEnd/>
            <a:tailEnd/>
          </a:ln>
        </p:spPr>
        <p:txBody>
          <a:bodyPr wrap="square" anchor="ctr">
            <a:spAutoFit/>
          </a:bodyPr>
          <a:lstStyle/>
          <a:p>
            <a:pPr>
              <a:lnSpc>
                <a:spcPct val="150000"/>
              </a:lnSpc>
            </a:pPr>
            <a:r>
              <a:rPr lang="en-US" sz="2200" b="1" u="sng" dirty="0" smtClean="0"/>
              <a:t>TOUCH AND BOND</a:t>
            </a:r>
          </a:p>
          <a:p>
            <a:pPr>
              <a:lnSpc>
                <a:spcPct val="150000"/>
              </a:lnSpc>
              <a:buFont typeface="Arial" pitchFamily="34" charset="0"/>
              <a:buChar char="•"/>
            </a:pPr>
            <a:r>
              <a:rPr lang="en-US" sz="2200" dirty="0" smtClean="0"/>
              <a:t>The acetone-based liquid contains the acidic monomer 4-META (4-methacryloxyethyl </a:t>
            </a:r>
            <a:r>
              <a:rPr lang="en-US" sz="2200" dirty="0" err="1" smtClean="0"/>
              <a:t>trimellitate</a:t>
            </a:r>
            <a:r>
              <a:rPr lang="en-US" sz="2200" dirty="0" smtClean="0"/>
              <a:t> anhydride, 13% concentration), which serves as an etchant and primer</a:t>
            </a:r>
          </a:p>
          <a:p>
            <a:pPr>
              <a:lnSpc>
                <a:spcPct val="150000"/>
              </a:lnSpc>
              <a:buFont typeface="Arial" pitchFamily="34" charset="0"/>
              <a:buChar char="•"/>
            </a:pPr>
            <a:r>
              <a:rPr lang="en-US" sz="2200" dirty="0" smtClean="0"/>
              <a:t>The </a:t>
            </a:r>
            <a:r>
              <a:rPr lang="en-US" sz="2200" dirty="0" err="1" smtClean="0"/>
              <a:t>pledgets</a:t>
            </a:r>
            <a:r>
              <a:rPr lang="en-US" sz="2200" dirty="0" smtClean="0"/>
              <a:t> are impregnated with the co-initiator (sodium p-</a:t>
            </a:r>
            <a:r>
              <a:rPr lang="en-US" sz="2200" dirty="0" err="1" smtClean="0"/>
              <a:t>toluenesulfinate</a:t>
            </a:r>
            <a:r>
              <a:rPr lang="en-US" sz="2200" dirty="0" smtClean="0"/>
              <a:t>) that initiates a polymerization reaction when combined with the 4-META-containing liquid</a:t>
            </a:r>
          </a:p>
          <a:p>
            <a:pPr eaLnBrk="0" hangingPunct="0">
              <a:lnSpc>
                <a:spcPct val="150000"/>
              </a:lnSpc>
              <a:buFont typeface="Arial" pitchFamily="34" charset="0"/>
              <a:buChar char="•"/>
            </a:pPr>
            <a:endParaRPr lang="en-US" sz="2200" b="1" i="1" dirty="0" smtClean="0">
              <a:latin typeface="Monotype Corsiva" pitchFamily="66" charset="0"/>
            </a:endParaRPr>
          </a:p>
        </p:txBody>
      </p:sp>
      <p:sp>
        <p:nvSpPr>
          <p:cNvPr id="4" name="Slide Number Placeholder 3"/>
          <p:cNvSpPr>
            <a:spLocks noGrp="1"/>
          </p:cNvSpPr>
          <p:nvPr>
            <p:ph type="sldNum" sz="quarter" idx="12"/>
          </p:nvPr>
        </p:nvSpPr>
        <p:spPr/>
        <p:txBody>
          <a:bodyPr/>
          <a:lstStyle/>
          <a:p>
            <a:pPr>
              <a:defRPr/>
            </a:pPr>
            <a:fld id="{9A548324-94A1-43FC-98DC-51118876CBA4}" type="slidenum">
              <a:rPr lang="en-US" smtClean="0"/>
              <a:pPr>
                <a:defRPr/>
              </a:pPr>
              <a:t>84</a:t>
            </a:fld>
            <a:endParaRPr lang="en-US"/>
          </a:p>
        </p:txBody>
      </p:sp>
      <p:pic>
        <p:nvPicPr>
          <p:cNvPr id="23554" name="Picture 2" descr="Touch N Bond Self Etch Adhsve"/>
          <p:cNvPicPr>
            <a:picLocks noChangeAspect="1" noChangeArrowheads="1"/>
          </p:cNvPicPr>
          <p:nvPr/>
        </p:nvPicPr>
        <p:blipFill>
          <a:blip r:embed="rId3"/>
          <a:srcRect t="27778" b="24074"/>
          <a:stretch>
            <a:fillRect/>
          </a:stretch>
        </p:blipFill>
        <p:spPr bwMode="auto">
          <a:xfrm>
            <a:off x="5181600" y="1676400"/>
            <a:ext cx="37719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graphicFrame>
        <p:nvGraphicFramePr>
          <p:cNvPr id="4" name="Diagram 3"/>
          <p:cNvGraphicFramePr/>
          <p:nvPr/>
        </p:nvGraphicFramePr>
        <p:xfrm>
          <a:off x="304800" y="1066800"/>
          <a:ext cx="8458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85</a:t>
            </a:fld>
            <a:endParaRPr lang="en-US"/>
          </a:p>
        </p:txBody>
      </p:sp>
      <p:sp>
        <p:nvSpPr>
          <p:cNvPr id="8" name="Title 7"/>
          <p:cNvSpPr>
            <a:spLocks noGrp="1"/>
          </p:cNvSpPr>
          <p:nvPr>
            <p:ph type="title"/>
          </p:nvPr>
        </p:nvSpPr>
        <p:spPr>
          <a:xfrm>
            <a:off x="457200" y="0"/>
            <a:ext cx="8229600" cy="914400"/>
          </a:xfrm>
        </p:spPr>
        <p:txBody>
          <a:bodyPr>
            <a:normAutofit/>
          </a:bodyPr>
          <a:lstStyle/>
          <a:p>
            <a:r>
              <a:rPr lang="en-US" sz="3600" b="1" u="sng" dirty="0" smtClean="0">
                <a:solidFill>
                  <a:schemeClr val="accent3">
                    <a:lumMod val="50000"/>
                  </a:schemeClr>
                </a:solidFill>
              </a:rPr>
              <a:t>SIXTH GENERATION </a:t>
            </a:r>
            <a:endParaRPr lang="en-US" sz="3600" b="1" u="sng"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Text Box 5"/>
          <p:cNvSpPr txBox="1">
            <a:spLocks noChangeArrowheads="1"/>
          </p:cNvSpPr>
          <p:nvPr/>
        </p:nvSpPr>
        <p:spPr bwMode="auto">
          <a:xfrm>
            <a:off x="762000" y="838200"/>
            <a:ext cx="7467600" cy="3016210"/>
          </a:xfrm>
          <a:prstGeom prst="rect">
            <a:avLst/>
          </a:prstGeom>
          <a:solidFill>
            <a:schemeClr val="bg1"/>
          </a:solidFill>
          <a:ln w="9525">
            <a:noFill/>
            <a:miter lim="800000"/>
            <a:headEnd/>
            <a:tailEnd/>
          </a:ln>
        </p:spPr>
        <p:txBody>
          <a:bodyPr>
            <a:spAutoFit/>
          </a:bodyPr>
          <a:lstStyle/>
          <a:p>
            <a:pPr algn="just">
              <a:spcBef>
                <a:spcPct val="50000"/>
              </a:spcBef>
            </a:pPr>
            <a:r>
              <a:rPr lang="en-US" sz="2200" dirty="0" smtClean="0"/>
              <a:t>They are truly all in one self etch adhesives that require no mixing.</a:t>
            </a:r>
          </a:p>
          <a:p>
            <a:pPr algn="just">
              <a:spcBef>
                <a:spcPct val="50000"/>
              </a:spcBef>
            </a:pPr>
            <a:r>
              <a:rPr lang="en-GB" sz="2400" dirty="0" smtClean="0">
                <a:solidFill>
                  <a:srgbClr val="66FF66"/>
                </a:solidFill>
                <a:latin typeface="Lucida Handwriting" pitchFamily="66" charset="0"/>
              </a:rPr>
              <a:t>All in one system</a:t>
            </a:r>
          </a:p>
          <a:p>
            <a:pPr algn="just">
              <a:spcBef>
                <a:spcPct val="50000"/>
              </a:spcBef>
            </a:pPr>
            <a:r>
              <a:rPr lang="en-US" sz="2200" dirty="0" err="1" smtClean="0"/>
              <a:t>Eg</a:t>
            </a:r>
            <a:r>
              <a:rPr lang="en-US" sz="2200" dirty="0" smtClean="0"/>
              <a:t>: </a:t>
            </a:r>
          </a:p>
          <a:p>
            <a:pPr algn="just">
              <a:spcBef>
                <a:spcPct val="50000"/>
              </a:spcBef>
            </a:pPr>
            <a:r>
              <a:rPr lang="en-US" sz="2200" dirty="0" smtClean="0"/>
              <a:t>I bond( </a:t>
            </a:r>
            <a:r>
              <a:rPr lang="en-US" sz="2200" dirty="0" err="1" smtClean="0"/>
              <a:t>Heraeus</a:t>
            </a:r>
            <a:r>
              <a:rPr lang="en-US" sz="2200" dirty="0" smtClean="0"/>
              <a:t> </a:t>
            </a:r>
            <a:r>
              <a:rPr lang="en-US" sz="2200" dirty="0" err="1" smtClean="0"/>
              <a:t>Kulzer</a:t>
            </a:r>
            <a:r>
              <a:rPr lang="en-US" sz="2200" dirty="0" smtClean="0"/>
              <a:t>).</a:t>
            </a:r>
          </a:p>
          <a:p>
            <a:pPr algn="just">
              <a:spcBef>
                <a:spcPct val="50000"/>
              </a:spcBef>
            </a:pPr>
            <a:r>
              <a:rPr lang="en-US" sz="2200" dirty="0" smtClean="0"/>
              <a:t> G Bond( GC America).</a:t>
            </a:r>
          </a:p>
          <a:p>
            <a:pPr algn="just">
              <a:spcBef>
                <a:spcPct val="50000"/>
              </a:spcBef>
            </a:pPr>
            <a:endParaRPr lang="en-US" sz="2200" dirty="0"/>
          </a:p>
        </p:txBody>
      </p:sp>
      <p:sp>
        <p:nvSpPr>
          <p:cNvPr id="6" name="Slide Number Placeholder 5"/>
          <p:cNvSpPr>
            <a:spLocks noGrp="1"/>
          </p:cNvSpPr>
          <p:nvPr>
            <p:ph type="sldNum" sz="quarter" idx="12"/>
          </p:nvPr>
        </p:nvSpPr>
        <p:spPr/>
        <p:txBody>
          <a:bodyPr/>
          <a:lstStyle/>
          <a:p>
            <a:pPr>
              <a:defRPr/>
            </a:pPr>
            <a:fld id="{310ECE74-71D9-4240-A785-530546304478}" type="slidenum">
              <a:rPr lang="en-US" smtClean="0"/>
              <a:pPr>
                <a:defRPr/>
              </a:pPr>
              <a:t>86</a:t>
            </a:fld>
            <a:endParaRPr lang="en-US"/>
          </a:p>
        </p:txBody>
      </p:sp>
      <p:sp>
        <p:nvSpPr>
          <p:cNvPr id="7" name="Title 1"/>
          <p:cNvSpPr txBox="1">
            <a:spLocks/>
          </p:cNvSpPr>
          <p:nvPr/>
        </p:nvSpPr>
        <p:spPr bwMode="auto">
          <a:xfrm>
            <a:off x="533400" y="0"/>
            <a:ext cx="82296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effectLst>
                  <a:outerShdw blurRad="38100" dist="38100" dir="2700000" algn="tl">
                    <a:srgbClr val="000000"/>
                  </a:outerShdw>
                </a:effectLst>
                <a:latin typeface="+mj-lt"/>
                <a:ea typeface="+mj-ea"/>
                <a:cs typeface="+mj-cs"/>
              </a:rPr>
              <a:t>SEVENTH</a:t>
            </a:r>
            <a:r>
              <a:rPr kumimoji="0" lang="en-US" sz="3600" b="1" i="0" u="sng"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GENERATION</a:t>
            </a:r>
            <a:endParaRPr kumimoji="0" lang="en-US" sz="3600" b="1" i="0" u="sng"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5" name="Picture 2"/>
          <p:cNvPicPr>
            <a:picLocks noChangeAspect="1" noChangeArrowheads="1"/>
          </p:cNvPicPr>
          <p:nvPr/>
        </p:nvPicPr>
        <p:blipFill>
          <a:blip r:embed="rId2"/>
          <a:srcRect/>
          <a:stretch>
            <a:fillRect/>
          </a:stretch>
        </p:blipFill>
        <p:spPr bwMode="auto">
          <a:xfrm>
            <a:off x="1219200" y="914400"/>
            <a:ext cx="6781800" cy="5409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4"/>
          <p:cNvSpPr>
            <a:spLocks noChangeArrowheads="1"/>
          </p:cNvSpPr>
          <p:nvPr/>
        </p:nvSpPr>
        <p:spPr bwMode="auto">
          <a:xfrm>
            <a:off x="381000" y="816346"/>
            <a:ext cx="6019800" cy="6041654"/>
          </a:xfrm>
          <a:prstGeom prst="rect">
            <a:avLst/>
          </a:prstGeom>
          <a:noFill/>
          <a:ln w="9525">
            <a:noFill/>
            <a:miter lim="800000"/>
            <a:headEnd/>
            <a:tailEnd/>
          </a:ln>
        </p:spPr>
        <p:txBody>
          <a:bodyPr wrap="square">
            <a:spAutoFit/>
          </a:bodyPr>
          <a:lstStyle/>
          <a:p>
            <a:r>
              <a:rPr lang="en-US" sz="2200" b="1" u="sng" dirty="0" smtClean="0">
                <a:solidFill>
                  <a:schemeClr val="tx2"/>
                </a:solidFill>
              </a:rPr>
              <a:t>I BOND        </a:t>
            </a:r>
          </a:p>
          <a:p>
            <a:r>
              <a:rPr lang="en-US" sz="2200" dirty="0" err="1" smtClean="0">
                <a:solidFill>
                  <a:srgbClr val="920000"/>
                </a:solidFill>
                <a:hlinkClick r:id="rId3"/>
              </a:rPr>
              <a:t>Heraeus</a:t>
            </a:r>
            <a:r>
              <a:rPr lang="en-US" sz="2200" dirty="0" smtClean="0">
                <a:solidFill>
                  <a:srgbClr val="920000"/>
                </a:solidFill>
                <a:hlinkClick r:id="rId3"/>
              </a:rPr>
              <a:t> </a:t>
            </a:r>
            <a:r>
              <a:rPr lang="en-US" sz="2200" dirty="0" err="1" smtClean="0">
                <a:solidFill>
                  <a:srgbClr val="920000"/>
                </a:solidFill>
                <a:hlinkClick r:id="rId3"/>
              </a:rPr>
              <a:t>Kulzer</a:t>
            </a:r>
            <a:endParaRPr lang="en-US" sz="2200" u="sng" dirty="0" smtClean="0">
              <a:solidFill>
                <a:srgbClr val="920000"/>
              </a:solidFill>
            </a:endParaRPr>
          </a:p>
          <a:p>
            <a:endParaRPr lang="en-US" sz="2200" u="sng" dirty="0">
              <a:solidFill>
                <a:schemeClr val="tx2"/>
              </a:solidFill>
            </a:endParaRPr>
          </a:p>
          <a:p>
            <a:pPr>
              <a:lnSpc>
                <a:spcPct val="110000"/>
              </a:lnSpc>
            </a:pPr>
            <a:r>
              <a:rPr lang="en-US" sz="2200" dirty="0"/>
              <a:t>      - Single step no mix bonding system</a:t>
            </a:r>
          </a:p>
          <a:p>
            <a:pPr>
              <a:lnSpc>
                <a:spcPct val="110000"/>
              </a:lnSpc>
            </a:pPr>
            <a:endParaRPr lang="en-US" sz="2200" dirty="0"/>
          </a:p>
          <a:p>
            <a:pPr lvl="1">
              <a:lnSpc>
                <a:spcPct val="110000"/>
              </a:lnSpc>
            </a:pPr>
            <a:r>
              <a:rPr lang="en-US" sz="2200" dirty="0"/>
              <a:t>- </a:t>
            </a:r>
            <a:r>
              <a:rPr lang="en-US" sz="2200" dirty="0">
                <a:solidFill>
                  <a:schemeClr val="tx2"/>
                </a:solidFill>
              </a:rPr>
              <a:t>Five in one solution :</a:t>
            </a:r>
          </a:p>
          <a:p>
            <a:pPr>
              <a:lnSpc>
                <a:spcPct val="110000"/>
              </a:lnSpc>
            </a:pPr>
            <a:endParaRPr lang="en-US" sz="2200" dirty="0">
              <a:solidFill>
                <a:schemeClr val="tx2"/>
              </a:solidFill>
            </a:endParaRPr>
          </a:p>
          <a:p>
            <a:pPr lvl="2">
              <a:lnSpc>
                <a:spcPct val="110000"/>
              </a:lnSpc>
              <a:buFont typeface="Wingdings" pitchFamily="2" charset="2"/>
              <a:buChar char="Ø"/>
            </a:pPr>
            <a:r>
              <a:rPr lang="en-US" sz="2200" dirty="0"/>
              <a:t> 	Etch</a:t>
            </a:r>
          </a:p>
          <a:p>
            <a:pPr lvl="2">
              <a:lnSpc>
                <a:spcPct val="110000"/>
              </a:lnSpc>
              <a:buFont typeface="Wingdings" pitchFamily="2" charset="2"/>
              <a:buChar char="Ø"/>
            </a:pPr>
            <a:r>
              <a:rPr lang="en-US" sz="2200" dirty="0"/>
              <a:t> 	Disinfect</a:t>
            </a:r>
          </a:p>
          <a:p>
            <a:pPr lvl="2">
              <a:lnSpc>
                <a:spcPct val="110000"/>
              </a:lnSpc>
              <a:buFont typeface="Wingdings" pitchFamily="2" charset="2"/>
              <a:buChar char="Ø"/>
            </a:pPr>
            <a:r>
              <a:rPr lang="en-US" sz="2200" dirty="0"/>
              <a:t> 	Desensitize</a:t>
            </a:r>
          </a:p>
          <a:p>
            <a:pPr lvl="2">
              <a:lnSpc>
                <a:spcPct val="110000"/>
              </a:lnSpc>
              <a:buFont typeface="Wingdings" pitchFamily="2" charset="2"/>
              <a:buChar char="Ø"/>
            </a:pPr>
            <a:r>
              <a:rPr lang="en-US" sz="2200" dirty="0"/>
              <a:t> 	Prime </a:t>
            </a:r>
          </a:p>
          <a:p>
            <a:pPr lvl="2">
              <a:lnSpc>
                <a:spcPct val="110000"/>
              </a:lnSpc>
              <a:buFont typeface="Wingdings" pitchFamily="2" charset="2"/>
              <a:buChar char="Ø"/>
            </a:pPr>
            <a:r>
              <a:rPr lang="en-US" sz="2200" dirty="0"/>
              <a:t> 	Bond</a:t>
            </a:r>
          </a:p>
          <a:p>
            <a:pPr lvl="1">
              <a:lnSpc>
                <a:spcPct val="110000"/>
              </a:lnSpc>
              <a:buFontTx/>
              <a:buChar char="-"/>
            </a:pPr>
            <a:r>
              <a:rPr lang="en-US" sz="2200" dirty="0">
                <a:solidFill>
                  <a:schemeClr val="tx2"/>
                </a:solidFill>
              </a:rPr>
              <a:t>Composition : </a:t>
            </a:r>
          </a:p>
          <a:p>
            <a:pPr lvl="2">
              <a:lnSpc>
                <a:spcPct val="110000"/>
              </a:lnSpc>
            </a:pPr>
            <a:r>
              <a:rPr lang="en-US" sz="2200" dirty="0">
                <a:solidFill>
                  <a:schemeClr val="tx2"/>
                </a:solidFill>
              </a:rPr>
              <a:t>Matrix – </a:t>
            </a:r>
            <a:r>
              <a:rPr lang="en-US" sz="2200" dirty="0"/>
              <a:t>UDMA ; 4- META</a:t>
            </a:r>
          </a:p>
          <a:p>
            <a:pPr lvl="2">
              <a:lnSpc>
                <a:spcPct val="110000"/>
              </a:lnSpc>
            </a:pPr>
            <a:r>
              <a:rPr lang="en-US" sz="2200" dirty="0">
                <a:solidFill>
                  <a:schemeClr val="tx2"/>
                </a:solidFill>
              </a:rPr>
              <a:t>Solvents –</a:t>
            </a:r>
            <a:r>
              <a:rPr lang="en-US" sz="2200" dirty="0"/>
              <a:t> Acetone ; water</a:t>
            </a:r>
          </a:p>
          <a:p>
            <a:pPr lvl="2">
              <a:lnSpc>
                <a:spcPct val="110000"/>
              </a:lnSpc>
            </a:pPr>
            <a:r>
              <a:rPr lang="en-US" sz="2200" dirty="0" err="1">
                <a:solidFill>
                  <a:schemeClr val="tx2"/>
                </a:solidFill>
              </a:rPr>
              <a:t>Photoinitiators</a:t>
            </a:r>
            <a:r>
              <a:rPr lang="en-US" sz="2200" dirty="0">
                <a:solidFill>
                  <a:schemeClr val="tx2"/>
                </a:solidFill>
              </a:rPr>
              <a:t> –</a:t>
            </a:r>
            <a:r>
              <a:rPr lang="en-US" sz="2200" dirty="0"/>
              <a:t>  </a:t>
            </a:r>
            <a:r>
              <a:rPr lang="en-US" sz="2200" dirty="0" err="1"/>
              <a:t>Camphoroquinone</a:t>
            </a:r>
            <a:endParaRPr lang="en-US" sz="2200" dirty="0">
              <a:solidFill>
                <a:schemeClr val="tx2"/>
              </a:solidFill>
            </a:endParaRPr>
          </a:p>
        </p:txBody>
      </p:sp>
      <p:pic>
        <p:nvPicPr>
          <p:cNvPr id="261123" name="Picture 5"/>
          <p:cNvPicPr>
            <a:picLocks noChangeAspect="1" noChangeArrowheads="1"/>
          </p:cNvPicPr>
          <p:nvPr/>
        </p:nvPicPr>
        <p:blipFill>
          <a:blip r:embed="rId4"/>
          <a:srcRect l="11894"/>
          <a:stretch>
            <a:fillRect/>
          </a:stretch>
        </p:blipFill>
        <p:spPr bwMode="auto">
          <a:xfrm>
            <a:off x="5562600" y="1524000"/>
            <a:ext cx="2879725" cy="304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67364289-F83E-4704-80B5-A1CF86E6A24F}" type="slidenum">
              <a:rPr lang="en-US" smtClean="0"/>
              <a:pPr>
                <a:defRPr/>
              </a:pPr>
              <a:t>87</a:t>
            </a:fld>
            <a:endParaRPr lang="en-US"/>
          </a:p>
        </p:txBody>
      </p:sp>
      <p:sp>
        <p:nvSpPr>
          <p:cNvPr id="7" name="Title 1"/>
          <p:cNvSpPr txBox="1">
            <a:spLocks/>
          </p:cNvSpPr>
          <p:nvPr/>
        </p:nvSpPr>
        <p:spPr bwMode="auto">
          <a:xfrm>
            <a:off x="533400" y="0"/>
            <a:ext cx="82296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effectLst>
                  <a:outerShdw blurRad="38100" dist="38100" dir="2700000" algn="tl">
                    <a:srgbClr val="000000"/>
                  </a:outerShdw>
                </a:effectLst>
                <a:latin typeface="+mj-lt"/>
                <a:ea typeface="+mj-ea"/>
                <a:cs typeface="+mj-cs"/>
              </a:rPr>
              <a:t>SEVENTH</a:t>
            </a:r>
            <a:r>
              <a:rPr kumimoji="0" lang="en-US" sz="3600" b="1" i="0" u="sng"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GENERATION</a:t>
            </a:r>
            <a:endParaRPr kumimoji="0" lang="en-US" sz="3600" b="1" i="0" u="sng"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4"/>
          <p:cNvSpPr>
            <a:spLocks noChangeArrowheads="1"/>
          </p:cNvSpPr>
          <p:nvPr/>
        </p:nvSpPr>
        <p:spPr bwMode="auto">
          <a:xfrm>
            <a:off x="228600" y="533400"/>
            <a:ext cx="6019800" cy="6694140"/>
          </a:xfrm>
          <a:prstGeom prst="rect">
            <a:avLst/>
          </a:prstGeom>
          <a:noFill/>
          <a:ln w="9525">
            <a:noFill/>
            <a:miter lim="800000"/>
            <a:headEnd/>
            <a:tailEnd/>
          </a:ln>
        </p:spPr>
        <p:txBody>
          <a:bodyPr wrap="square">
            <a:spAutoFit/>
          </a:bodyPr>
          <a:lstStyle/>
          <a:p>
            <a:pPr algn="just">
              <a:lnSpc>
                <a:spcPct val="150000"/>
              </a:lnSpc>
            </a:pPr>
            <a:r>
              <a:rPr lang="en-US" sz="2200" b="1" dirty="0" smtClean="0">
                <a:solidFill>
                  <a:schemeClr val="tx2"/>
                </a:solidFill>
              </a:rPr>
              <a:t>G BOND</a:t>
            </a:r>
          </a:p>
          <a:p>
            <a:pPr algn="just">
              <a:lnSpc>
                <a:spcPct val="150000"/>
              </a:lnSpc>
            </a:pPr>
            <a:r>
              <a:rPr lang="en-US" sz="2200" b="1" dirty="0" smtClean="0">
                <a:solidFill>
                  <a:schemeClr val="tx2"/>
                </a:solidFill>
              </a:rPr>
              <a:t>COMPOSITION – </a:t>
            </a:r>
          </a:p>
          <a:p>
            <a:pPr algn="just">
              <a:lnSpc>
                <a:spcPct val="150000"/>
              </a:lnSpc>
            </a:pPr>
            <a:r>
              <a:rPr lang="en-US" sz="2200" dirty="0" smtClean="0"/>
              <a:t>            </a:t>
            </a:r>
            <a:r>
              <a:rPr lang="en-US" sz="2200" dirty="0" smtClean="0">
                <a:cs typeface="Times New Roman" pitchFamily="18" charset="0"/>
              </a:rPr>
              <a:t>- Advanced formulation of Phosphoric acid  	ester monomer, </a:t>
            </a:r>
          </a:p>
          <a:p>
            <a:pPr algn="just">
              <a:lnSpc>
                <a:spcPct val="150000"/>
              </a:lnSpc>
            </a:pPr>
            <a:r>
              <a:rPr lang="en-US" sz="2200" dirty="0" smtClean="0">
                <a:cs typeface="Times New Roman" pitchFamily="18" charset="0"/>
              </a:rPr>
              <a:t>            - 4-MET monomer, </a:t>
            </a:r>
            <a:r>
              <a:rPr lang="en-US" sz="2200" dirty="0" err="1" smtClean="0">
                <a:cs typeface="Times New Roman" pitchFamily="18" charset="0"/>
              </a:rPr>
              <a:t>nanofilled</a:t>
            </a:r>
            <a:r>
              <a:rPr lang="en-US" sz="2200" dirty="0" smtClean="0">
                <a:cs typeface="Times New Roman" pitchFamily="18" charset="0"/>
              </a:rPr>
              <a:t> particles, </a:t>
            </a:r>
          </a:p>
          <a:p>
            <a:pPr algn="just">
              <a:lnSpc>
                <a:spcPct val="150000"/>
              </a:lnSpc>
            </a:pPr>
            <a:r>
              <a:rPr lang="en-US" sz="2200" dirty="0" smtClean="0">
                <a:cs typeface="Times New Roman" pitchFamily="18" charset="0"/>
              </a:rPr>
              <a:t>            - Acetone &amp; water as solvent used. </a:t>
            </a:r>
          </a:p>
          <a:p>
            <a:pPr algn="just">
              <a:lnSpc>
                <a:spcPct val="150000"/>
              </a:lnSpc>
            </a:pPr>
            <a:r>
              <a:rPr lang="en-US" sz="2200" b="1" dirty="0" smtClean="0">
                <a:solidFill>
                  <a:schemeClr val="tx2"/>
                </a:solidFill>
                <a:cs typeface="Times New Roman" pitchFamily="18" charset="0"/>
              </a:rPr>
              <a:t>M.O.A – </a:t>
            </a:r>
          </a:p>
          <a:p>
            <a:pPr algn="just">
              <a:lnSpc>
                <a:spcPct val="150000"/>
              </a:lnSpc>
            </a:pPr>
            <a:r>
              <a:rPr lang="en-US" sz="2200" dirty="0" smtClean="0">
                <a:cs typeface="Times New Roman" pitchFamily="18" charset="0"/>
              </a:rPr>
              <a:t>This decalcifies the tooth, provides wetting property, diffuses monomer into the tooth structure, then polymerizes and hardens when light-cured and creates an ionic bond with the apatite in the tooth structure. Based on </a:t>
            </a:r>
            <a:r>
              <a:rPr lang="en-US" sz="2200" dirty="0" err="1" smtClean="0">
                <a:solidFill>
                  <a:schemeClr val="tx2"/>
                </a:solidFill>
                <a:cs typeface="Times New Roman" pitchFamily="18" charset="0"/>
              </a:rPr>
              <a:t>nano</a:t>
            </a:r>
            <a:r>
              <a:rPr lang="en-US" sz="2200" dirty="0" smtClean="0">
                <a:solidFill>
                  <a:schemeClr val="tx2"/>
                </a:solidFill>
                <a:cs typeface="Times New Roman" pitchFamily="18" charset="0"/>
              </a:rPr>
              <a:t> interaction technology</a:t>
            </a:r>
          </a:p>
          <a:p>
            <a:pPr algn="just">
              <a:lnSpc>
                <a:spcPct val="150000"/>
              </a:lnSpc>
            </a:pPr>
            <a:endParaRPr lang="en-US" sz="2200" dirty="0">
              <a:solidFill>
                <a:schemeClr val="tx2"/>
              </a:solidFill>
            </a:endParaRPr>
          </a:p>
        </p:txBody>
      </p:sp>
      <p:sp>
        <p:nvSpPr>
          <p:cNvPr id="5" name="Slide Number Placeholder 4"/>
          <p:cNvSpPr>
            <a:spLocks noGrp="1"/>
          </p:cNvSpPr>
          <p:nvPr>
            <p:ph type="sldNum" sz="quarter" idx="12"/>
          </p:nvPr>
        </p:nvSpPr>
        <p:spPr/>
        <p:txBody>
          <a:bodyPr/>
          <a:lstStyle/>
          <a:p>
            <a:pPr>
              <a:defRPr/>
            </a:pPr>
            <a:fld id="{67364289-F83E-4704-80B5-A1CF86E6A24F}" type="slidenum">
              <a:rPr lang="en-US" smtClean="0"/>
              <a:pPr>
                <a:defRPr/>
              </a:pPr>
              <a:t>88</a:t>
            </a:fld>
            <a:endParaRPr lang="en-US"/>
          </a:p>
        </p:txBody>
      </p:sp>
      <p:pic>
        <p:nvPicPr>
          <p:cNvPr id="7" name="Picture 5"/>
          <p:cNvPicPr>
            <a:picLocks noChangeAspect="1" noChangeArrowheads="1"/>
          </p:cNvPicPr>
          <p:nvPr/>
        </p:nvPicPr>
        <p:blipFill>
          <a:blip r:embed="rId3"/>
          <a:srcRect/>
          <a:stretch>
            <a:fillRect/>
          </a:stretch>
        </p:blipFill>
        <p:spPr bwMode="auto">
          <a:xfrm>
            <a:off x="6324600" y="2057400"/>
            <a:ext cx="2534276" cy="2133600"/>
          </a:xfrm>
          <a:prstGeom prst="rect">
            <a:avLst/>
          </a:prstGeom>
          <a:noFill/>
          <a:ln w="9525">
            <a:noFill/>
            <a:miter lim="800000"/>
            <a:headEnd/>
            <a:tailEnd/>
          </a:ln>
        </p:spPr>
      </p:pic>
      <p:sp>
        <p:nvSpPr>
          <p:cNvPr id="8" name="Title 1"/>
          <p:cNvSpPr txBox="1">
            <a:spLocks/>
          </p:cNvSpPr>
          <p:nvPr/>
        </p:nvSpPr>
        <p:spPr bwMode="auto">
          <a:xfrm>
            <a:off x="533400" y="0"/>
            <a:ext cx="82296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effectLst>
                  <a:outerShdw blurRad="38100" dist="38100" dir="2700000" algn="tl">
                    <a:srgbClr val="000000"/>
                  </a:outerShdw>
                </a:effectLst>
                <a:latin typeface="+mj-lt"/>
                <a:ea typeface="+mj-ea"/>
                <a:cs typeface="+mj-cs"/>
              </a:rPr>
              <a:t>SEVENTH</a:t>
            </a:r>
            <a:r>
              <a:rPr kumimoji="0" lang="en-US" sz="3600" b="1" i="0" u="sng"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GENERATION</a:t>
            </a:r>
            <a:endParaRPr kumimoji="0" lang="en-US" sz="3600" b="1" i="0" u="sng"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4"/>
          <p:cNvPicPr>
            <a:picLocks noChangeAspect="1" noChangeArrowheads="1"/>
          </p:cNvPicPr>
          <p:nvPr/>
        </p:nvPicPr>
        <p:blipFill>
          <a:blip r:embed="rId3"/>
          <a:srcRect/>
          <a:stretch>
            <a:fillRect/>
          </a:stretch>
        </p:blipFill>
        <p:spPr bwMode="auto">
          <a:xfrm>
            <a:off x="381000" y="838200"/>
            <a:ext cx="3019425" cy="3019425"/>
          </a:xfrm>
          <a:prstGeom prst="rect">
            <a:avLst/>
          </a:prstGeom>
          <a:noFill/>
          <a:ln w="9525">
            <a:noFill/>
            <a:miter lim="800000"/>
            <a:headEnd/>
            <a:tailEnd/>
          </a:ln>
        </p:spPr>
      </p:pic>
      <p:pic>
        <p:nvPicPr>
          <p:cNvPr id="263171" name="Picture 5" descr="composite"/>
          <p:cNvPicPr>
            <a:picLocks noChangeAspect="1" noChangeArrowheads="1"/>
          </p:cNvPicPr>
          <p:nvPr/>
        </p:nvPicPr>
        <p:blipFill>
          <a:blip r:embed="rId4"/>
          <a:srcRect/>
          <a:stretch>
            <a:fillRect/>
          </a:stretch>
        </p:blipFill>
        <p:spPr bwMode="auto">
          <a:xfrm>
            <a:off x="3810000" y="762000"/>
            <a:ext cx="4991100" cy="3144838"/>
          </a:xfrm>
          <a:prstGeom prst="rect">
            <a:avLst/>
          </a:prstGeom>
          <a:noFill/>
          <a:ln w="9525">
            <a:noFill/>
            <a:miter lim="800000"/>
            <a:headEnd/>
            <a:tailEnd/>
          </a:ln>
        </p:spPr>
      </p:pic>
      <p:sp>
        <p:nvSpPr>
          <p:cNvPr id="263172" name="Text Box 6"/>
          <p:cNvSpPr txBox="1">
            <a:spLocks noChangeArrowheads="1"/>
          </p:cNvSpPr>
          <p:nvPr/>
        </p:nvSpPr>
        <p:spPr bwMode="auto">
          <a:xfrm>
            <a:off x="304800" y="4038600"/>
            <a:ext cx="8686800" cy="2631490"/>
          </a:xfrm>
          <a:prstGeom prst="rect">
            <a:avLst/>
          </a:prstGeom>
          <a:noFill/>
          <a:ln w="9525">
            <a:noFill/>
            <a:miter lim="800000"/>
            <a:headEnd/>
            <a:tailEnd/>
          </a:ln>
        </p:spPr>
        <p:txBody>
          <a:bodyPr wrap="square">
            <a:spAutoFit/>
          </a:bodyPr>
          <a:lstStyle/>
          <a:p>
            <a:pPr algn="just">
              <a:spcBef>
                <a:spcPct val="50000"/>
              </a:spcBef>
            </a:pPr>
            <a:r>
              <a:rPr lang="en-US" sz="2200" dirty="0" smtClean="0"/>
              <a:t>4 </a:t>
            </a:r>
            <a:r>
              <a:rPr lang="en-US" sz="2200" dirty="0"/>
              <a:t>MET monomer :strong consistent bond to dentin </a:t>
            </a:r>
          </a:p>
          <a:p>
            <a:pPr algn="just">
              <a:spcBef>
                <a:spcPct val="50000"/>
              </a:spcBef>
            </a:pPr>
            <a:r>
              <a:rPr lang="en-US" sz="2200" dirty="0"/>
              <a:t>Phosphoric acid ester monomer : Consistent bond to enamel.</a:t>
            </a:r>
          </a:p>
          <a:p>
            <a:pPr algn="just">
              <a:spcBef>
                <a:spcPct val="50000"/>
              </a:spcBef>
            </a:pPr>
            <a:r>
              <a:rPr lang="en-US" sz="2200" b="1" dirty="0" err="1"/>
              <a:t>Nanointeraction</a:t>
            </a:r>
            <a:r>
              <a:rPr lang="en-US" sz="2200" b="1" dirty="0"/>
              <a:t> technology</a:t>
            </a:r>
          </a:p>
          <a:p>
            <a:pPr algn="just">
              <a:spcBef>
                <a:spcPct val="50000"/>
              </a:spcBef>
            </a:pPr>
            <a:r>
              <a:rPr lang="en-US" sz="2200" dirty="0"/>
              <a:t>Non-conventional interface with the dentin – a “</a:t>
            </a:r>
            <a:r>
              <a:rPr lang="en-US" sz="2200" dirty="0" err="1"/>
              <a:t>Nano</a:t>
            </a:r>
            <a:r>
              <a:rPr lang="en-US" sz="2200" dirty="0"/>
              <a:t> Interaction Zone” (NIZ) with minimal decalcification and almost no exposure to collagen </a:t>
            </a:r>
            <a:r>
              <a:rPr lang="en-US" sz="2200" dirty="0" err="1"/>
              <a:t>fibers.Ionic</a:t>
            </a:r>
            <a:r>
              <a:rPr lang="en-US" sz="2200" dirty="0"/>
              <a:t> bond  with </a:t>
            </a:r>
            <a:r>
              <a:rPr lang="en-US" sz="2200" dirty="0" err="1"/>
              <a:t>hydroxyapatite</a:t>
            </a:r>
            <a:r>
              <a:rPr lang="en-US" sz="2200" dirty="0"/>
              <a:t> of tooth structure,</a:t>
            </a:r>
          </a:p>
        </p:txBody>
      </p:sp>
      <p:sp>
        <p:nvSpPr>
          <p:cNvPr id="7" name="Title 1"/>
          <p:cNvSpPr txBox="1">
            <a:spLocks/>
          </p:cNvSpPr>
          <p:nvPr/>
        </p:nvSpPr>
        <p:spPr bwMode="auto">
          <a:xfrm>
            <a:off x="533400" y="0"/>
            <a:ext cx="82296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effectLst>
                  <a:outerShdw blurRad="38100" dist="38100" dir="2700000" algn="tl">
                    <a:srgbClr val="000000"/>
                  </a:outerShdw>
                </a:effectLst>
                <a:latin typeface="+mj-lt"/>
                <a:ea typeface="+mj-ea"/>
                <a:cs typeface="+mj-cs"/>
              </a:rPr>
              <a:t>SEVENTH</a:t>
            </a:r>
            <a:r>
              <a:rPr kumimoji="0" lang="en-US" sz="3600" b="1" i="0" u="sng"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GENERATION</a:t>
            </a:r>
            <a:endParaRPr kumimoji="0" lang="en-US" sz="3600" b="1" i="0" u="sng"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6" name="Rectangle 5"/>
          <p:cNvSpPr/>
          <p:nvPr/>
        </p:nvSpPr>
        <p:spPr>
          <a:xfrm>
            <a:off x="5154045" y="6300758"/>
            <a:ext cx="248786" cy="400110"/>
          </a:xfrm>
          <a:prstGeom prst="rect">
            <a:avLst/>
          </a:prstGeom>
        </p:spPr>
        <p:txBody>
          <a:bodyPr wrap="none">
            <a:spAutoFit/>
          </a:bodyPr>
          <a:lstStyle/>
          <a:p>
            <a:r>
              <a:rPr lang="en-US" sz="2000" dirty="0" smtClean="0">
                <a:solidFill>
                  <a:prstClr val="black"/>
                </a:solidFill>
              </a:rPr>
              <a:t> </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90</a:t>
            </a:fld>
            <a:endParaRPr lang="en-US"/>
          </a:p>
        </p:txBody>
      </p:sp>
      <p:sp>
        <p:nvSpPr>
          <p:cNvPr id="5" name="Content Placeholder 2"/>
          <p:cNvSpPr txBox="1">
            <a:spLocks/>
          </p:cNvSpPr>
          <p:nvPr/>
        </p:nvSpPr>
        <p:spPr>
          <a:xfrm>
            <a:off x="228600" y="0"/>
            <a:ext cx="8686800" cy="60960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rgbClr val="FF0000"/>
                </a:solidFill>
                <a:effectLst/>
                <a:uLnTx/>
                <a:uFillTx/>
                <a:latin typeface="+mn-lt"/>
                <a:ea typeface="+mn-ea"/>
                <a:cs typeface="Times New Roman" pitchFamily="18" charset="0"/>
              </a:rPr>
              <a:t>Hurmuzlu</a:t>
            </a:r>
            <a:r>
              <a:rPr kumimoji="0" lang="en-US" sz="2400" b="0" i="0" u="none" strike="noStrike" kern="1200" cap="none" spc="0" normalizeH="0" baseline="0" noProof="0" dirty="0" smtClean="0">
                <a:ln>
                  <a:noFill/>
                </a:ln>
                <a:solidFill>
                  <a:srgbClr val="FF0000"/>
                </a:solidFill>
                <a:effectLst/>
                <a:uLnTx/>
                <a:uFillTx/>
                <a:latin typeface="+mn-lt"/>
                <a:ea typeface="+mn-ea"/>
                <a:cs typeface="Times New Roman" pitchFamily="18" charset="0"/>
              </a:rPr>
              <a:t> F et al (2007) </a:t>
            </a:r>
            <a:r>
              <a:rPr kumimoji="0" lang="en-US" sz="2400" b="0" i="0" u="none" strike="noStrike" kern="1200" cap="none" spc="0" normalizeH="0" baseline="0" noProof="0" dirty="0" smtClean="0">
                <a:ln>
                  <a:noFill/>
                </a:ln>
                <a:solidFill>
                  <a:schemeClr val="tx1"/>
                </a:solidFill>
                <a:effectLst/>
                <a:uLnTx/>
                <a:uFillTx/>
                <a:latin typeface="+mn-lt"/>
                <a:ea typeface="+mn-ea"/>
                <a:cs typeface="Times New Roman" pitchFamily="18" charset="0"/>
              </a:rPr>
              <a:t>evaluated the </a:t>
            </a:r>
            <a:r>
              <a:rPr kumimoji="0" lang="en-US" sz="2400" b="0" i="0" u="none" strike="noStrike" kern="1200" cap="none" spc="0" normalizeH="0" baseline="0" noProof="0" dirty="0" err="1" smtClean="0">
                <a:ln>
                  <a:noFill/>
                </a:ln>
                <a:solidFill>
                  <a:schemeClr val="tx1"/>
                </a:solidFill>
                <a:effectLst/>
                <a:uLnTx/>
                <a:uFillTx/>
                <a:latin typeface="+mn-lt"/>
                <a:ea typeface="+mn-ea"/>
                <a:cs typeface="Times New Roman" pitchFamily="18" charset="0"/>
              </a:rPr>
              <a:t>microtensile</a:t>
            </a:r>
            <a:r>
              <a:rPr kumimoji="0" lang="en-US" sz="2400" b="0" i="0" u="none" strike="noStrike" kern="1200" cap="none" spc="0" normalizeH="0" baseline="0" noProof="0" dirty="0" smtClean="0">
                <a:ln>
                  <a:noFill/>
                </a:ln>
                <a:solidFill>
                  <a:schemeClr val="tx1"/>
                </a:solidFill>
                <a:effectLst/>
                <a:uLnTx/>
                <a:uFillTx/>
                <a:latin typeface="+mn-lt"/>
                <a:ea typeface="+mn-ea"/>
                <a:cs typeface="Times New Roman" pitchFamily="18" charset="0"/>
              </a:rPr>
              <a:t> bond strengths of a total etch, </a:t>
            </a:r>
            <a:r>
              <a:rPr kumimoji="0" lang="en-US" sz="2400" b="0" i="0" u="none" strike="noStrike" kern="1200" cap="none" spc="0" normalizeH="0" baseline="0" noProof="0" dirty="0" smtClean="0">
                <a:ln>
                  <a:noFill/>
                </a:ln>
                <a:solidFill>
                  <a:srgbClr val="660033"/>
                </a:solidFill>
                <a:effectLst/>
                <a:uLnTx/>
                <a:uFillTx/>
                <a:latin typeface="+mn-lt"/>
                <a:ea typeface="+mn-ea"/>
                <a:cs typeface="Times New Roman" pitchFamily="18" charset="0"/>
              </a:rPr>
              <a:t>2-step self-etch and single-step self-etch adhesives.</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lang="en-US" sz="2400" dirty="0" smtClean="0">
              <a:solidFill>
                <a:srgbClr val="660033"/>
              </a:solidFill>
              <a:cs typeface="Times New Roman" pitchFamily="18" charset="0"/>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rgbClr val="660033"/>
              </a:solidFill>
              <a:effectLst/>
              <a:uLnTx/>
              <a:uFillTx/>
              <a:latin typeface="+mn-lt"/>
              <a:ea typeface="+mn-ea"/>
              <a:cs typeface="Times New Roman" pitchFamily="18" charset="0"/>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lang="en-US" sz="2400" dirty="0" smtClean="0">
              <a:solidFill>
                <a:srgbClr val="660033"/>
              </a:solidFill>
              <a:cs typeface="Times New Roman" pitchFamily="18" charset="0"/>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rgbClr val="660033"/>
              </a:solidFill>
              <a:effectLst/>
              <a:uLnTx/>
              <a:uFillTx/>
              <a:latin typeface="+mn-lt"/>
              <a:ea typeface="+mn-ea"/>
              <a:cs typeface="Times New Roman" pitchFamily="18" charset="0"/>
            </a:endParaRPr>
          </a:p>
          <a:p>
            <a:pPr marL="342900" indent="-342900" algn="just">
              <a:lnSpc>
                <a:spcPct val="150000"/>
              </a:lnSpc>
              <a:spcBef>
                <a:spcPct val="20000"/>
              </a:spcBef>
              <a:buFont typeface="Arial" pitchFamily="34" charset="0"/>
              <a:buChar char="•"/>
            </a:pPr>
            <a:endParaRPr lang="en-US" sz="2400" dirty="0" smtClean="0">
              <a:cs typeface="Times New Roman" pitchFamily="18" charset="0"/>
            </a:endParaRPr>
          </a:p>
          <a:p>
            <a:pPr marL="342900" indent="-342900" algn="just">
              <a:lnSpc>
                <a:spcPct val="150000"/>
              </a:lnSpc>
              <a:spcBef>
                <a:spcPct val="20000"/>
              </a:spcBef>
              <a:buFont typeface="Arial" pitchFamily="34" charset="0"/>
              <a:buChar char="•"/>
            </a:pPr>
            <a:r>
              <a:rPr lang="en-US" sz="2400" dirty="0" smtClean="0">
                <a:cs typeface="Times New Roman" pitchFamily="18" charset="0"/>
              </a:rPr>
              <a:t>The results of bond strength were - </a:t>
            </a:r>
            <a:r>
              <a:rPr lang="en-US" sz="2400" dirty="0" err="1" smtClean="0">
                <a:cs typeface="Times New Roman" pitchFamily="18" charset="0"/>
              </a:rPr>
              <a:t>Clearfil</a:t>
            </a:r>
            <a:r>
              <a:rPr lang="en-US" sz="2400" dirty="0" smtClean="0">
                <a:cs typeface="Times New Roman" pitchFamily="18" charset="0"/>
              </a:rPr>
              <a:t> SE Bond (2 step) &gt; 1-bottle adhesive system </a:t>
            </a:r>
            <a:r>
              <a:rPr lang="en-US" sz="2400" dirty="0" err="1" smtClean="0">
                <a:cs typeface="Times New Roman" pitchFamily="18" charset="0"/>
              </a:rPr>
              <a:t>OptiBond</a:t>
            </a:r>
            <a:r>
              <a:rPr lang="en-US" sz="2400" dirty="0" smtClean="0">
                <a:cs typeface="Times New Roman" pitchFamily="18" charset="0"/>
              </a:rPr>
              <a:t> Solo Plus (total etch system) &gt; 1-bottle self-etching adhesive system </a:t>
            </a:r>
            <a:r>
              <a:rPr lang="en-US" sz="2400" dirty="0" err="1" smtClean="0">
                <a:cs typeface="Times New Roman" pitchFamily="18" charset="0"/>
              </a:rPr>
              <a:t>iBond</a:t>
            </a:r>
            <a:r>
              <a:rPr lang="en-US" sz="2400" dirty="0" smtClean="0">
                <a:cs typeface="Times New Roman" pitchFamily="18" charset="0"/>
              </a:rPr>
              <a:t>.</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rgbClr val="660033"/>
              </a:solidFill>
              <a:effectLst/>
              <a:uLnTx/>
              <a:uFillTx/>
              <a:latin typeface="+mn-lt"/>
              <a:ea typeface="+mn-ea"/>
              <a:cs typeface="Times New Roman" pitchFamily="18" charset="0"/>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Times New Roman" pitchFamily="18" charset="0"/>
            </a:endParaRPr>
          </a:p>
        </p:txBody>
      </p:sp>
      <p:sp>
        <p:nvSpPr>
          <p:cNvPr id="6" name="Footer Placeholder 3"/>
          <p:cNvSpPr txBox="1">
            <a:spLocks/>
          </p:cNvSpPr>
          <p:nvPr/>
        </p:nvSpPr>
        <p:spPr>
          <a:xfrm>
            <a:off x="0" y="6248400"/>
            <a:ext cx="8386529" cy="609600"/>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chor="ct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err="1" smtClean="0">
                <a:ln>
                  <a:noFill/>
                </a:ln>
                <a:solidFill>
                  <a:schemeClr val="tx1"/>
                </a:solidFill>
                <a:effectLst/>
                <a:uLnTx/>
                <a:uFillTx/>
                <a:latin typeface="Agency FB" pitchFamily="34" charset="0"/>
                <a:cs typeface="Times New Roman" pitchFamily="18" charset="0"/>
              </a:rPr>
              <a:t>Feridun</a:t>
            </a:r>
            <a:r>
              <a:rPr kumimoji="0" lang="en-US" sz="1600" b="0" i="0"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 </a:t>
            </a:r>
            <a:r>
              <a:rPr kumimoji="0" lang="en-US" sz="1600" b="0" i="0" u="none" strike="noStrike" kern="1200" cap="none" spc="0" normalizeH="0" baseline="0" noProof="0" dirty="0" err="1" smtClean="0">
                <a:ln>
                  <a:noFill/>
                </a:ln>
                <a:solidFill>
                  <a:schemeClr val="tx1"/>
                </a:solidFill>
                <a:effectLst/>
                <a:uLnTx/>
                <a:uFillTx/>
                <a:latin typeface="Agency FB" pitchFamily="34" charset="0"/>
                <a:cs typeface="Times New Roman" pitchFamily="18" charset="0"/>
              </a:rPr>
              <a:t>Özdemir</a:t>
            </a:r>
            <a:r>
              <a:rPr kumimoji="0" lang="en-US" sz="1600" b="0" i="0"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 </a:t>
            </a:r>
            <a:r>
              <a:rPr kumimoji="0" lang="en-US" sz="1600" b="0" i="0" u="none" strike="noStrike" kern="1200" cap="none" spc="0" normalizeH="0" baseline="0" noProof="0" dirty="0" err="1" smtClean="0">
                <a:ln>
                  <a:noFill/>
                </a:ln>
                <a:solidFill>
                  <a:schemeClr val="tx1"/>
                </a:solidFill>
                <a:effectLst/>
                <a:uLnTx/>
                <a:uFillTx/>
                <a:latin typeface="Agency FB" pitchFamily="34" charset="0"/>
                <a:cs typeface="Times New Roman" pitchFamily="18" charset="0"/>
              </a:rPr>
              <a:t>Ihsan</a:t>
            </a:r>
            <a:r>
              <a:rPr kumimoji="0" lang="en-US" sz="1600" b="0" i="0"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 H, Akin C, </a:t>
            </a:r>
            <a:r>
              <a:rPr kumimoji="0" lang="en-US" sz="1600" b="0" i="0" u="none" strike="noStrike" kern="1200" cap="none" spc="0" normalizeH="0" baseline="0" noProof="0" dirty="0" err="1" smtClean="0">
                <a:ln>
                  <a:noFill/>
                </a:ln>
                <a:solidFill>
                  <a:schemeClr val="tx1"/>
                </a:solidFill>
                <a:effectLst/>
                <a:uLnTx/>
                <a:uFillTx/>
                <a:latin typeface="Agency FB" pitchFamily="34" charset="0"/>
                <a:cs typeface="Times New Roman" pitchFamily="18" charset="0"/>
              </a:rPr>
              <a:t>Seyda</a:t>
            </a:r>
            <a:r>
              <a:rPr kumimoji="0" lang="en-US" sz="1600" b="0" i="0"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 H. Bond strength of adhesives to dentin involving total and self-etch adhesives. </a:t>
            </a:r>
            <a:r>
              <a:rPr kumimoji="0" lang="en-US" sz="1600" b="0" i="1"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Quintessence </a:t>
            </a:r>
            <a:r>
              <a:rPr kumimoji="0" lang="en-US" sz="1600" b="0" i="1" u="none" strike="noStrike" kern="1200" cap="none" spc="0" normalizeH="0" baseline="0" noProof="0" dirty="0" err="1" smtClean="0">
                <a:ln>
                  <a:noFill/>
                </a:ln>
                <a:solidFill>
                  <a:schemeClr val="tx1"/>
                </a:solidFill>
                <a:effectLst/>
                <a:uLnTx/>
                <a:uFillTx/>
                <a:latin typeface="Agency FB" pitchFamily="34" charset="0"/>
                <a:cs typeface="Times New Roman" pitchFamily="18" charset="0"/>
              </a:rPr>
              <a:t>Int</a:t>
            </a:r>
            <a:r>
              <a:rPr kumimoji="0" lang="en-US" sz="1600" b="0" i="1" u="none" strike="noStrike" kern="1200" cap="none" spc="0" normalizeH="0" baseline="0" noProof="0" dirty="0" smtClean="0">
                <a:ln>
                  <a:noFill/>
                </a:ln>
                <a:solidFill>
                  <a:schemeClr val="tx1"/>
                </a:solidFill>
                <a:effectLst/>
                <a:uLnTx/>
                <a:uFillTx/>
                <a:latin typeface="Agency FB" pitchFamily="34" charset="0"/>
                <a:cs typeface="Times New Roman" pitchFamily="18" charset="0"/>
              </a:rPr>
              <a:t> 2007;38:358.e206–212</a:t>
            </a:r>
            <a:r>
              <a:rPr kumimoji="0" lang="en-US" sz="1600" b="0" i="1" u="none" strike="noStrike" kern="1200" cap="none" spc="0" normalizeH="0" baseline="0" noProof="0" dirty="0" smtClean="0">
                <a:ln>
                  <a:noFill/>
                </a:ln>
                <a:solidFill>
                  <a:schemeClr val="tx1"/>
                </a:solidFill>
                <a:effectLst/>
                <a:uLnTx/>
                <a:uFillTx/>
                <a:latin typeface="Agency FB" pitchFamily="34" charset="0"/>
              </a:rPr>
              <a:t>.</a:t>
            </a:r>
            <a:endParaRPr kumimoji="0" lang="en-US" sz="1600" b="0" i="0" u="none" strike="noStrike" kern="1200" cap="none" spc="0" normalizeH="0" baseline="0" noProof="0" dirty="0">
              <a:ln>
                <a:noFill/>
              </a:ln>
              <a:solidFill>
                <a:schemeClr val="tx1"/>
              </a:solidFill>
              <a:effectLst/>
              <a:uLnTx/>
              <a:uFillTx/>
              <a:latin typeface="Agency FB" pitchFamily="34" charset="0"/>
            </a:endParaRPr>
          </a:p>
        </p:txBody>
      </p:sp>
      <p:pic>
        <p:nvPicPr>
          <p:cNvPr id="7" name="Picture 2"/>
          <p:cNvPicPr>
            <a:picLocks noChangeAspect="1" noChangeArrowheads="1"/>
          </p:cNvPicPr>
          <p:nvPr/>
        </p:nvPicPr>
        <p:blipFill>
          <a:blip r:embed="rId2" cstate="print"/>
          <a:srcRect/>
          <a:stretch>
            <a:fillRect/>
          </a:stretch>
        </p:blipFill>
        <p:spPr bwMode="auto">
          <a:xfrm>
            <a:off x="533400" y="1676400"/>
            <a:ext cx="8215992" cy="275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91</a:t>
            </a:fld>
            <a:endParaRPr lang="en-US"/>
          </a:p>
        </p:txBody>
      </p:sp>
      <p:sp>
        <p:nvSpPr>
          <p:cNvPr id="5" name="Rectangle 4"/>
          <p:cNvSpPr/>
          <p:nvPr/>
        </p:nvSpPr>
        <p:spPr>
          <a:xfrm>
            <a:off x="304800" y="152400"/>
            <a:ext cx="8610600" cy="7755136"/>
          </a:xfrm>
          <a:prstGeom prst="rect">
            <a:avLst/>
          </a:prstGeom>
        </p:spPr>
        <p:txBody>
          <a:bodyPr wrap="square">
            <a:spAutoFit/>
          </a:bodyPr>
          <a:lstStyle/>
          <a:p>
            <a:pPr algn="just">
              <a:lnSpc>
                <a:spcPct val="200000"/>
              </a:lnSpc>
              <a:buFont typeface="Arial" pitchFamily="34" charset="0"/>
              <a:buChar char="•"/>
            </a:pPr>
            <a:r>
              <a:rPr lang="en-IN" sz="2200" b="1" dirty="0" err="1" smtClean="0">
                <a:solidFill>
                  <a:srgbClr val="006600"/>
                </a:solidFill>
              </a:rPr>
              <a:t>Asande</a:t>
            </a:r>
            <a:r>
              <a:rPr lang="en-IN" sz="2200" b="1" dirty="0" smtClean="0">
                <a:solidFill>
                  <a:srgbClr val="006600"/>
                </a:solidFill>
              </a:rPr>
              <a:t> A O et al </a:t>
            </a:r>
            <a:r>
              <a:rPr lang="en-IN" sz="2200" dirty="0" smtClean="0"/>
              <a:t>determined the </a:t>
            </a:r>
            <a:r>
              <a:rPr lang="en-IN" sz="2200" dirty="0" err="1" smtClean="0"/>
              <a:t>microshear</a:t>
            </a:r>
            <a:r>
              <a:rPr lang="en-IN" sz="2200" dirty="0" smtClean="0"/>
              <a:t> bond strengths of </a:t>
            </a:r>
            <a:r>
              <a:rPr lang="en-IN" sz="2200" dirty="0" smtClean="0">
                <a:solidFill>
                  <a:srgbClr val="C00000"/>
                </a:solidFill>
              </a:rPr>
              <a:t>five 'all-in-one' adhesives </a:t>
            </a:r>
            <a:r>
              <a:rPr lang="en-IN" sz="2200" dirty="0" smtClean="0"/>
              <a:t>and </a:t>
            </a:r>
            <a:r>
              <a:rPr lang="en-IN" sz="2200" dirty="0" smtClean="0">
                <a:solidFill>
                  <a:srgbClr val="C00000"/>
                </a:solidFill>
              </a:rPr>
              <a:t>two 2-step self-etching primer adhesives </a:t>
            </a:r>
            <a:r>
              <a:rPr lang="en-IN" sz="2200" dirty="0" smtClean="0"/>
              <a:t>to dentin with </a:t>
            </a:r>
            <a:r>
              <a:rPr lang="en-IN" sz="2200" dirty="0" smtClean="0">
                <a:solidFill>
                  <a:srgbClr val="002060"/>
                </a:solidFill>
              </a:rPr>
              <a:t>different tubule orientations and to compare bond strengths between the adhesives</a:t>
            </a:r>
            <a:r>
              <a:rPr lang="en-IN" sz="2200" dirty="0" smtClean="0"/>
              <a:t>.</a:t>
            </a:r>
          </a:p>
          <a:p>
            <a:pPr algn="just">
              <a:lnSpc>
                <a:spcPct val="170000"/>
              </a:lnSpc>
              <a:buFont typeface="Arial" pitchFamily="34" charset="0"/>
              <a:buChar char="•"/>
            </a:pPr>
            <a:r>
              <a:rPr lang="en-IN" sz="2200" dirty="0" smtClean="0">
                <a:solidFill>
                  <a:srgbClr val="002060"/>
                </a:solidFill>
              </a:rPr>
              <a:t>Two 2-step self-etching primer adhesives</a:t>
            </a:r>
          </a:p>
          <a:p>
            <a:pPr lvl="1" algn="just">
              <a:lnSpc>
                <a:spcPct val="170000"/>
              </a:lnSpc>
              <a:buFont typeface="Arial" pitchFamily="34" charset="0"/>
              <a:buChar char="•"/>
            </a:pPr>
            <a:r>
              <a:rPr lang="en-IN" sz="2200" dirty="0" smtClean="0">
                <a:solidFill>
                  <a:srgbClr val="002060"/>
                </a:solidFill>
              </a:rPr>
              <a:t> (</a:t>
            </a:r>
            <a:r>
              <a:rPr lang="en-IN" sz="2200" dirty="0" err="1" smtClean="0">
                <a:solidFill>
                  <a:srgbClr val="002060"/>
                </a:solidFill>
              </a:rPr>
              <a:t>Clearfil</a:t>
            </a:r>
            <a:r>
              <a:rPr lang="en-IN" sz="2200" dirty="0" smtClean="0">
                <a:solidFill>
                  <a:srgbClr val="002060"/>
                </a:solidFill>
              </a:rPr>
              <a:t> SE Bond (CSE), </a:t>
            </a:r>
          </a:p>
          <a:p>
            <a:pPr lvl="1" algn="just">
              <a:lnSpc>
                <a:spcPct val="170000"/>
              </a:lnSpc>
              <a:buFont typeface="Arial" pitchFamily="34" charset="0"/>
              <a:buChar char="•"/>
            </a:pPr>
            <a:r>
              <a:rPr lang="en-IN" sz="2200" dirty="0" err="1" smtClean="0">
                <a:solidFill>
                  <a:srgbClr val="002060"/>
                </a:solidFill>
              </a:rPr>
              <a:t>Optibond</a:t>
            </a:r>
            <a:r>
              <a:rPr lang="en-IN" sz="2200" dirty="0" smtClean="0">
                <a:solidFill>
                  <a:srgbClr val="002060"/>
                </a:solidFill>
              </a:rPr>
              <a:t> Solo Plus SE Bond (Op. SE) and</a:t>
            </a:r>
          </a:p>
          <a:p>
            <a:pPr algn="just">
              <a:lnSpc>
                <a:spcPct val="170000"/>
              </a:lnSpc>
              <a:buFont typeface="Arial" pitchFamily="34" charset="0"/>
              <a:buChar char="•"/>
            </a:pPr>
            <a:r>
              <a:rPr lang="en-IN" sz="2200" dirty="0" smtClean="0">
                <a:solidFill>
                  <a:srgbClr val="C00000"/>
                </a:solidFill>
              </a:rPr>
              <a:t>Five all-in-one adhesives </a:t>
            </a:r>
          </a:p>
          <a:p>
            <a:pPr lvl="1" algn="just">
              <a:lnSpc>
                <a:spcPct val="170000"/>
              </a:lnSpc>
              <a:buFont typeface="Arial" pitchFamily="34" charset="0"/>
              <a:buChar char="•"/>
            </a:pPr>
            <a:r>
              <a:rPr lang="en-IN" sz="2200" dirty="0" smtClean="0">
                <a:solidFill>
                  <a:srgbClr val="C00000"/>
                </a:solidFill>
              </a:rPr>
              <a:t>(</a:t>
            </a:r>
            <a:r>
              <a:rPr lang="en-IN" sz="2200" dirty="0" err="1" smtClean="0">
                <a:solidFill>
                  <a:srgbClr val="C00000"/>
                </a:solidFill>
              </a:rPr>
              <a:t>Clearfil</a:t>
            </a:r>
            <a:r>
              <a:rPr lang="en-IN" sz="2200" dirty="0" smtClean="0">
                <a:solidFill>
                  <a:srgbClr val="C00000"/>
                </a:solidFill>
              </a:rPr>
              <a:t> S(3) Bond (S(3)),</a:t>
            </a:r>
          </a:p>
          <a:p>
            <a:pPr lvl="1" algn="just">
              <a:lnSpc>
                <a:spcPct val="170000"/>
              </a:lnSpc>
              <a:buFont typeface="Arial" pitchFamily="34" charset="0"/>
              <a:buChar char="•"/>
            </a:pPr>
            <a:r>
              <a:rPr lang="en-IN" sz="2200" dirty="0" smtClean="0">
                <a:solidFill>
                  <a:srgbClr val="C00000"/>
                </a:solidFill>
              </a:rPr>
              <a:t> </a:t>
            </a:r>
            <a:r>
              <a:rPr lang="en-IN" sz="2200" dirty="0" err="1" smtClean="0">
                <a:solidFill>
                  <a:srgbClr val="C00000"/>
                </a:solidFill>
              </a:rPr>
              <a:t>Optibond</a:t>
            </a:r>
            <a:r>
              <a:rPr lang="en-IN" sz="2200" dirty="0" smtClean="0">
                <a:solidFill>
                  <a:srgbClr val="C00000"/>
                </a:solidFill>
              </a:rPr>
              <a:t> All-in-One Bond (Op. AIO), G-Bond, Go!, and </a:t>
            </a:r>
            <a:r>
              <a:rPr lang="en-IN" sz="2200" dirty="0" err="1" smtClean="0">
                <a:solidFill>
                  <a:srgbClr val="C00000"/>
                </a:solidFill>
              </a:rPr>
              <a:t>Xeno</a:t>
            </a:r>
            <a:r>
              <a:rPr lang="en-IN" sz="2200" dirty="0" smtClean="0">
                <a:solidFill>
                  <a:srgbClr val="C00000"/>
                </a:solidFill>
              </a:rPr>
              <a:t> IV).</a:t>
            </a:r>
          </a:p>
          <a:p>
            <a:pPr>
              <a:lnSpc>
                <a:spcPct val="170000"/>
              </a:lnSpc>
              <a:buFont typeface="Arial" pitchFamily="34" charset="0"/>
              <a:buChar char="•"/>
            </a:pPr>
            <a:endParaRPr lang="en-IN" sz="2200" dirty="0" smtClean="0"/>
          </a:p>
          <a:p>
            <a:pPr algn="just">
              <a:lnSpc>
                <a:spcPct val="200000"/>
              </a:lnSpc>
              <a:buFont typeface="Arial" pitchFamily="34" charset="0"/>
              <a:buChar char="•"/>
            </a:pPr>
            <a:endParaRPr lang="en-IN" sz="2200" dirty="0" smtClean="0"/>
          </a:p>
        </p:txBody>
      </p:sp>
      <p:sp>
        <p:nvSpPr>
          <p:cNvPr id="6" name="Rectangle 5"/>
          <p:cNvSpPr/>
          <p:nvPr/>
        </p:nvSpPr>
        <p:spPr>
          <a:xfrm>
            <a:off x="0" y="6273225"/>
            <a:ext cx="807249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IN" sz="1600" dirty="0" err="1" smtClean="0">
                <a:latin typeface="Agency FB" pitchFamily="34" charset="0"/>
              </a:rPr>
              <a:t>Asande</a:t>
            </a:r>
            <a:r>
              <a:rPr lang="en-IN" sz="1600" dirty="0" smtClean="0">
                <a:latin typeface="Agency FB" pitchFamily="34" charset="0"/>
              </a:rPr>
              <a:t> A O, Francis B M, John T. Bonding of one-step and two-step self-etching primer adhesives to dentin with different tubule orientations. </a:t>
            </a:r>
            <a:r>
              <a:rPr lang="en-IN" sz="1600" dirty="0" err="1" smtClean="0">
                <a:latin typeface="Agency FB" pitchFamily="34" charset="0"/>
              </a:rPr>
              <a:t>Acta</a:t>
            </a:r>
            <a:r>
              <a:rPr lang="en-IN" sz="1600" dirty="0" smtClean="0">
                <a:latin typeface="Agency FB" pitchFamily="34" charset="0"/>
              </a:rPr>
              <a:t> </a:t>
            </a:r>
            <a:r>
              <a:rPr lang="en-IN" sz="1600" dirty="0" err="1" smtClean="0">
                <a:latin typeface="Agency FB" pitchFamily="34" charset="0"/>
              </a:rPr>
              <a:t>Odontol</a:t>
            </a:r>
            <a:r>
              <a:rPr lang="en-IN" sz="1600" dirty="0" smtClean="0">
                <a:latin typeface="Agency FB" pitchFamily="34" charset="0"/>
              </a:rPr>
              <a:t> Scand 2008 Jun;66(3):159-68. </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92</a:t>
            </a:fld>
            <a:endParaRPr lang="en-US"/>
          </a:p>
        </p:txBody>
      </p:sp>
      <p:sp>
        <p:nvSpPr>
          <p:cNvPr id="5" name="Rectangle 4"/>
          <p:cNvSpPr/>
          <p:nvPr/>
        </p:nvSpPr>
        <p:spPr>
          <a:xfrm>
            <a:off x="228600" y="762000"/>
            <a:ext cx="8610600" cy="4742004"/>
          </a:xfrm>
          <a:prstGeom prst="rect">
            <a:avLst/>
          </a:prstGeom>
        </p:spPr>
        <p:txBody>
          <a:bodyPr wrap="square">
            <a:spAutoFit/>
          </a:bodyPr>
          <a:lstStyle/>
          <a:p>
            <a:pPr algn="just">
              <a:lnSpc>
                <a:spcPct val="200000"/>
              </a:lnSpc>
              <a:buFont typeface="Arial" pitchFamily="34" charset="0"/>
              <a:buChar char="•"/>
            </a:pPr>
            <a:r>
              <a:rPr lang="en-IN" sz="2200" dirty="0" smtClean="0"/>
              <a:t>Results showed that </a:t>
            </a:r>
            <a:r>
              <a:rPr lang="en-IN" sz="2200" dirty="0" smtClean="0">
                <a:solidFill>
                  <a:srgbClr val="002060"/>
                </a:solidFill>
              </a:rPr>
              <a:t>all-in-one adhesives </a:t>
            </a:r>
            <a:r>
              <a:rPr lang="en-IN" sz="2200" dirty="0" smtClean="0"/>
              <a:t>(Op. AIO, G-Bond, Go, and </a:t>
            </a:r>
            <a:r>
              <a:rPr lang="en-IN" sz="2200" dirty="0" err="1" smtClean="0"/>
              <a:t>Xeno</a:t>
            </a:r>
            <a:r>
              <a:rPr lang="en-IN" sz="2200" dirty="0" smtClean="0"/>
              <a:t> IV) showed no significant differences in </a:t>
            </a:r>
            <a:r>
              <a:rPr lang="en-IN" sz="2200" dirty="0" err="1" smtClean="0"/>
              <a:t>microshear</a:t>
            </a:r>
            <a:r>
              <a:rPr lang="en-IN" sz="2200" dirty="0" smtClean="0"/>
              <a:t> bond strengths regardless of </a:t>
            </a:r>
            <a:r>
              <a:rPr lang="en-IN" sz="2200" dirty="0" smtClean="0">
                <a:solidFill>
                  <a:srgbClr val="C00000"/>
                </a:solidFill>
              </a:rPr>
              <a:t>dentin depth (superficial or deep) or dentin tubule orientation.</a:t>
            </a:r>
            <a:endParaRPr lang="en-IN" sz="2200" dirty="0" smtClean="0"/>
          </a:p>
          <a:p>
            <a:pPr algn="just">
              <a:lnSpc>
                <a:spcPct val="200000"/>
              </a:lnSpc>
              <a:buFont typeface="Arial" pitchFamily="34" charset="0"/>
              <a:buChar char="•"/>
            </a:pPr>
            <a:r>
              <a:rPr lang="en-IN" sz="2200" dirty="0" smtClean="0">
                <a:solidFill>
                  <a:srgbClr val="002060"/>
                </a:solidFill>
              </a:rPr>
              <a:t>CSE, Op. SE, and S </a:t>
            </a:r>
            <a:r>
              <a:rPr lang="en-IN" sz="2200" dirty="0" smtClean="0"/>
              <a:t>showed </a:t>
            </a:r>
            <a:r>
              <a:rPr lang="en-IN" sz="2200" dirty="0" smtClean="0">
                <a:solidFill>
                  <a:srgbClr val="C00000"/>
                </a:solidFill>
              </a:rPr>
              <a:t>significantly lower bond strengths </a:t>
            </a:r>
            <a:r>
              <a:rPr lang="en-IN" sz="2200" dirty="0" smtClean="0"/>
              <a:t>to </a:t>
            </a:r>
            <a:r>
              <a:rPr lang="en-IN" sz="2200" dirty="0" smtClean="0">
                <a:solidFill>
                  <a:srgbClr val="C00000"/>
                </a:solidFill>
              </a:rPr>
              <a:t>deep dentin </a:t>
            </a:r>
            <a:r>
              <a:rPr lang="en-IN" sz="2200" dirty="0" smtClean="0"/>
              <a:t>with a tubule orientation perpendicular to the surface.</a:t>
            </a:r>
          </a:p>
          <a:p>
            <a:pPr>
              <a:lnSpc>
                <a:spcPct val="200000"/>
              </a:lnSpc>
              <a:buFont typeface="Arial" pitchFamily="34" charset="0"/>
              <a:buChar char="•"/>
            </a:pPr>
            <a:endParaRPr lang="en-IN" sz="2200" dirty="0" smtClean="0"/>
          </a:p>
          <a:p>
            <a:pPr algn="just">
              <a:lnSpc>
                <a:spcPct val="200000"/>
              </a:lnSpc>
              <a:buFont typeface="Arial" pitchFamily="34" charset="0"/>
              <a:buChar char="•"/>
            </a:pPr>
            <a:endParaRPr lang="en-IN" sz="2200" dirty="0" smtClean="0"/>
          </a:p>
        </p:txBody>
      </p:sp>
      <p:sp>
        <p:nvSpPr>
          <p:cNvPr id="6" name="Rectangle 5"/>
          <p:cNvSpPr/>
          <p:nvPr/>
        </p:nvSpPr>
        <p:spPr>
          <a:xfrm>
            <a:off x="0" y="6273225"/>
            <a:ext cx="807249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IN" sz="1600" dirty="0" err="1" smtClean="0">
                <a:latin typeface="Agency FB" pitchFamily="34" charset="0"/>
              </a:rPr>
              <a:t>Asande</a:t>
            </a:r>
            <a:r>
              <a:rPr lang="en-IN" sz="1600" dirty="0" smtClean="0">
                <a:latin typeface="Agency FB" pitchFamily="34" charset="0"/>
              </a:rPr>
              <a:t> A O, Francis B M, John T. Bonding of one-step and two-step self-etching primer adhesives to dentin with different tubule orientations. </a:t>
            </a:r>
            <a:r>
              <a:rPr lang="en-IN" sz="1600" dirty="0" err="1" smtClean="0">
                <a:latin typeface="Agency FB" pitchFamily="34" charset="0"/>
              </a:rPr>
              <a:t>Acta</a:t>
            </a:r>
            <a:r>
              <a:rPr lang="en-IN" sz="1600" dirty="0" smtClean="0">
                <a:latin typeface="Agency FB" pitchFamily="34" charset="0"/>
              </a:rPr>
              <a:t> </a:t>
            </a:r>
            <a:r>
              <a:rPr lang="en-IN" sz="1600" dirty="0" err="1" smtClean="0">
                <a:latin typeface="Agency FB" pitchFamily="34" charset="0"/>
              </a:rPr>
              <a:t>Odontol</a:t>
            </a:r>
            <a:r>
              <a:rPr lang="en-IN" sz="1600" dirty="0" smtClean="0">
                <a:latin typeface="Agency FB" pitchFamily="34" charset="0"/>
              </a:rPr>
              <a:t> Scand 2008 Jun;66(3):159-68.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93</a:t>
            </a:fld>
            <a:endParaRPr lang="en-US"/>
          </a:p>
        </p:txBody>
      </p:sp>
      <p:sp>
        <p:nvSpPr>
          <p:cNvPr id="5" name="Rectangle 4"/>
          <p:cNvSpPr/>
          <p:nvPr/>
        </p:nvSpPr>
        <p:spPr>
          <a:xfrm>
            <a:off x="228600" y="58847"/>
            <a:ext cx="8534400" cy="4154984"/>
          </a:xfrm>
          <a:prstGeom prst="rect">
            <a:avLst/>
          </a:prstGeom>
        </p:spPr>
        <p:txBody>
          <a:bodyPr wrap="square">
            <a:spAutoFit/>
          </a:bodyPr>
          <a:lstStyle/>
          <a:p>
            <a:pPr algn="just">
              <a:lnSpc>
                <a:spcPct val="200000"/>
              </a:lnSpc>
              <a:buFont typeface="Arial" pitchFamily="34" charset="0"/>
              <a:buChar char="•"/>
            </a:pPr>
            <a:r>
              <a:rPr lang="en-IN" sz="2200" i="1" dirty="0" err="1" smtClean="0">
                <a:solidFill>
                  <a:srgbClr val="002060"/>
                </a:solidFill>
              </a:rPr>
              <a:t>Manuja</a:t>
            </a:r>
            <a:r>
              <a:rPr lang="en-IN" sz="2200" i="1" dirty="0" smtClean="0">
                <a:solidFill>
                  <a:srgbClr val="002060"/>
                </a:solidFill>
              </a:rPr>
              <a:t> Nair et al </a:t>
            </a:r>
            <a:r>
              <a:rPr lang="en-IN" sz="2200" dirty="0" smtClean="0"/>
              <a:t>compared the </a:t>
            </a:r>
            <a:r>
              <a:rPr lang="en-IN" sz="2200" dirty="0" smtClean="0">
                <a:solidFill>
                  <a:srgbClr val="660033"/>
                </a:solidFill>
              </a:rPr>
              <a:t>shear bond strength of sixth generation and seventh generation bonding agents to dentin.</a:t>
            </a:r>
          </a:p>
          <a:p>
            <a:pPr algn="just">
              <a:lnSpc>
                <a:spcPct val="200000"/>
              </a:lnSpc>
              <a:buFont typeface="Arial" pitchFamily="34" charset="0"/>
              <a:buChar char="•"/>
            </a:pPr>
            <a:r>
              <a:rPr lang="en-IN" sz="2200" dirty="0" smtClean="0"/>
              <a:t>Sixth generation bonding agents, </a:t>
            </a:r>
            <a:r>
              <a:rPr lang="en-IN" sz="2200" dirty="0" err="1" smtClean="0">
                <a:solidFill>
                  <a:srgbClr val="660033"/>
                </a:solidFill>
              </a:rPr>
              <a:t>Adper</a:t>
            </a:r>
            <a:r>
              <a:rPr lang="en-IN" sz="2200" dirty="0" smtClean="0">
                <a:solidFill>
                  <a:srgbClr val="660033"/>
                </a:solidFill>
              </a:rPr>
              <a:t> SE Plus and </a:t>
            </a:r>
            <a:r>
              <a:rPr lang="en-IN" sz="2200" dirty="0" err="1" smtClean="0">
                <a:solidFill>
                  <a:srgbClr val="660033"/>
                </a:solidFill>
              </a:rPr>
              <a:t>Xeno</a:t>
            </a:r>
            <a:r>
              <a:rPr lang="en-IN" sz="2200" dirty="0" smtClean="0">
                <a:solidFill>
                  <a:srgbClr val="660033"/>
                </a:solidFill>
              </a:rPr>
              <a:t> III </a:t>
            </a:r>
          </a:p>
          <a:p>
            <a:pPr algn="just">
              <a:lnSpc>
                <a:spcPct val="200000"/>
              </a:lnSpc>
              <a:buFont typeface="Arial" pitchFamily="34" charset="0"/>
              <a:buChar char="•"/>
            </a:pPr>
            <a:r>
              <a:rPr lang="en-IN" sz="2200" dirty="0" smtClean="0"/>
              <a:t> Seventh generation bonding agents, </a:t>
            </a:r>
            <a:r>
              <a:rPr lang="en-IN" sz="2200" dirty="0" err="1" smtClean="0">
                <a:solidFill>
                  <a:srgbClr val="660033"/>
                </a:solidFill>
              </a:rPr>
              <a:t>Adper</a:t>
            </a:r>
            <a:r>
              <a:rPr lang="en-IN" sz="2200" dirty="0" smtClean="0">
                <a:solidFill>
                  <a:srgbClr val="660033"/>
                </a:solidFill>
              </a:rPr>
              <a:t> Easy One and </a:t>
            </a:r>
            <a:r>
              <a:rPr lang="en-IN" sz="2200" dirty="0" err="1" smtClean="0">
                <a:solidFill>
                  <a:srgbClr val="660033"/>
                </a:solidFill>
              </a:rPr>
              <a:t>Xeno</a:t>
            </a:r>
            <a:r>
              <a:rPr lang="en-IN" sz="2200" dirty="0" smtClean="0">
                <a:solidFill>
                  <a:srgbClr val="660033"/>
                </a:solidFill>
              </a:rPr>
              <a:t> V.</a:t>
            </a:r>
          </a:p>
          <a:p>
            <a:pPr algn="just">
              <a:lnSpc>
                <a:spcPct val="200000"/>
              </a:lnSpc>
              <a:buFont typeface="Arial" pitchFamily="34" charset="0"/>
              <a:buChar char="•"/>
            </a:pPr>
            <a:r>
              <a:rPr lang="en-IN" sz="2200" dirty="0" smtClean="0"/>
              <a:t>The highest value of shear bond strength was obtained from </a:t>
            </a:r>
            <a:r>
              <a:rPr lang="en-IN" sz="2200" dirty="0" err="1" smtClean="0"/>
              <a:t>Adper</a:t>
            </a:r>
            <a:r>
              <a:rPr lang="en-IN" sz="2200" dirty="0" smtClean="0"/>
              <a:t> Easy One system, while </a:t>
            </a:r>
            <a:r>
              <a:rPr lang="en-IN" sz="2200" dirty="0" err="1" smtClean="0"/>
              <a:t>Adper</a:t>
            </a:r>
            <a:r>
              <a:rPr lang="en-IN" sz="2200" dirty="0" smtClean="0"/>
              <a:t> SE Plus gave the lowest shear bond strength values</a:t>
            </a:r>
            <a:endParaRPr lang="en-IN" sz="2200" dirty="0">
              <a:solidFill>
                <a:srgbClr val="660033"/>
              </a:solidFill>
            </a:endParaRPr>
          </a:p>
        </p:txBody>
      </p:sp>
      <p:sp>
        <p:nvSpPr>
          <p:cNvPr id="6" name="Rectangle 5"/>
          <p:cNvSpPr/>
          <p:nvPr/>
        </p:nvSpPr>
        <p:spPr>
          <a:xfrm>
            <a:off x="0" y="6027003"/>
            <a:ext cx="850112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IN" sz="1600" dirty="0" err="1" smtClean="0">
                <a:latin typeface="Agency FB" pitchFamily="34" charset="0"/>
              </a:rPr>
              <a:t>Manuja</a:t>
            </a:r>
            <a:r>
              <a:rPr lang="en-IN" sz="1600" dirty="0" smtClean="0">
                <a:latin typeface="Agency FB" pitchFamily="34" charset="0"/>
              </a:rPr>
              <a:t> Nair, Joseph,  </a:t>
            </a:r>
            <a:r>
              <a:rPr lang="en-IN" sz="1600" dirty="0" err="1" smtClean="0">
                <a:latin typeface="Agency FB" pitchFamily="34" charset="0"/>
              </a:rPr>
              <a:t>Satheesh</a:t>
            </a:r>
            <a:r>
              <a:rPr lang="en-IN" sz="1600" dirty="0" smtClean="0">
                <a:latin typeface="Agency FB" pitchFamily="34" charset="0"/>
              </a:rPr>
              <a:t> Kumar, </a:t>
            </a:r>
            <a:r>
              <a:rPr lang="en-IN" sz="1600" dirty="0" err="1" smtClean="0">
                <a:latin typeface="Agency FB" pitchFamily="34" charset="0"/>
              </a:rPr>
              <a:t>Yadav</a:t>
            </a:r>
            <a:r>
              <a:rPr lang="en-IN" sz="1600" dirty="0" smtClean="0">
                <a:latin typeface="Agency FB" pitchFamily="34" charset="0"/>
              </a:rPr>
              <a:t> </a:t>
            </a:r>
            <a:r>
              <a:rPr lang="en-IN" sz="1600" dirty="0" err="1" smtClean="0">
                <a:latin typeface="Agency FB" pitchFamily="34" charset="0"/>
              </a:rPr>
              <a:t>Chakravarthy</a:t>
            </a:r>
            <a:r>
              <a:rPr lang="en-IN" sz="1600" dirty="0" smtClean="0">
                <a:latin typeface="Agency FB" pitchFamily="34" charset="0"/>
              </a:rPr>
              <a:t>,  </a:t>
            </a:r>
            <a:r>
              <a:rPr lang="en-IN" sz="1600" dirty="0" err="1" smtClean="0">
                <a:latin typeface="Agency FB" pitchFamily="34" charset="0"/>
              </a:rPr>
              <a:t>Vel</a:t>
            </a:r>
            <a:r>
              <a:rPr lang="en-IN" sz="1600" dirty="0" smtClean="0">
                <a:latin typeface="Agency FB" pitchFamily="34" charset="0"/>
              </a:rPr>
              <a:t> Krishna,  </a:t>
            </a:r>
            <a:r>
              <a:rPr lang="en-IN" sz="1600" dirty="0" err="1" smtClean="0">
                <a:latin typeface="Agency FB" pitchFamily="34" charset="0"/>
              </a:rPr>
              <a:t>Shivaprasad</a:t>
            </a:r>
            <a:r>
              <a:rPr lang="en-IN" sz="1600" dirty="0" smtClean="0">
                <a:latin typeface="Agency FB" pitchFamily="34" charset="0"/>
              </a:rPr>
              <a:t>. Comparative evaluation of the bonding efficacy of sixth and seventh generation bonding agents: An In-Vitro study. Journal of Conservative Dentistry | Jan-Feb 2014 | </a:t>
            </a:r>
            <a:r>
              <a:rPr lang="en-IN" sz="1600" dirty="0" err="1" smtClean="0">
                <a:latin typeface="Agency FB" pitchFamily="34" charset="0"/>
              </a:rPr>
              <a:t>Vol</a:t>
            </a:r>
            <a:r>
              <a:rPr lang="en-IN" sz="1600" dirty="0" smtClean="0">
                <a:latin typeface="Agency FB" pitchFamily="34" charset="0"/>
              </a:rPr>
              <a:t> 17 ,  1</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94</a:t>
            </a:fld>
            <a:endParaRPr lang="en-US"/>
          </a:p>
        </p:txBody>
      </p:sp>
      <p:sp>
        <p:nvSpPr>
          <p:cNvPr id="5" name="Content Placeholder 1"/>
          <p:cNvSpPr txBox="1">
            <a:spLocks/>
          </p:cNvSpPr>
          <p:nvPr/>
        </p:nvSpPr>
        <p:spPr>
          <a:xfrm>
            <a:off x="152400" y="609600"/>
            <a:ext cx="8763000" cy="56388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200" i="0" u="none" strike="noStrike" kern="1200" cap="none" spc="0" normalizeH="0" baseline="0" noProof="0" dirty="0" smtClean="0">
                <a:ln>
                  <a:noFill/>
                </a:ln>
                <a:solidFill>
                  <a:srgbClr val="D60093"/>
                </a:solidFill>
                <a:effectLst/>
                <a:uLnTx/>
                <a:uFillTx/>
                <a:ea typeface="+mn-ea"/>
                <a:cs typeface="Andalus" pitchFamily="18" charset="-78"/>
              </a:rPr>
              <a:t>Self etching-</a:t>
            </a:r>
            <a:r>
              <a:rPr kumimoji="0" lang="en-US" sz="2200" i="0" u="none" strike="noStrike" kern="1200" cap="none" spc="0" normalizeH="0" noProof="0" dirty="0" smtClean="0">
                <a:ln>
                  <a:noFill/>
                </a:ln>
                <a:solidFill>
                  <a:srgbClr val="D60093"/>
                </a:solidFill>
                <a:effectLst/>
                <a:uLnTx/>
                <a:uFillTx/>
                <a:ea typeface="+mn-ea"/>
                <a:cs typeface="Andalus" pitchFamily="18" charset="-78"/>
              </a:rPr>
              <a:t> self bonding. </a:t>
            </a:r>
            <a:endParaRPr kumimoji="0" lang="en-US" sz="2200" i="0" u="none" strike="noStrike" kern="1200" cap="none" spc="0" normalizeH="0" baseline="0" noProof="0" dirty="0" smtClean="0">
              <a:ln>
                <a:noFill/>
              </a:ln>
              <a:solidFill>
                <a:srgbClr val="D60093"/>
              </a:solidFill>
              <a:effectLst/>
              <a:uLnTx/>
              <a:uFillTx/>
              <a:ea typeface="+mn-ea"/>
              <a:cs typeface="Andalus" pitchFamily="18" charset="-78"/>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A new category of composite resin restorative materials, which include what could be referred to as an “eighth-generation” bonding system, has just become available for use. </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This new technology features a bonding agent which is contained within the composite resin restorative material.</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 A self-etching, self-adhering </a:t>
            </a:r>
            <a:r>
              <a:rPr kumimoji="0" lang="en-US" sz="2200" i="0" u="none" strike="noStrike" kern="1200" cap="none" spc="0" normalizeH="0" baseline="0" noProof="0" dirty="0" err="1" smtClean="0">
                <a:ln>
                  <a:noFill/>
                </a:ln>
                <a:solidFill>
                  <a:schemeClr val="tx1"/>
                </a:solidFill>
                <a:effectLst/>
                <a:uLnTx/>
                <a:uFillTx/>
                <a:ea typeface="+mn-ea"/>
                <a:cs typeface="Andalus" pitchFamily="18" charset="-78"/>
              </a:rPr>
              <a:t>flowable</a:t>
            </a: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 composite technology eliminates the need for a separate bonding application step with composites for direct restorative procedures.</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Surpass, </a:t>
            </a:r>
            <a:r>
              <a:rPr kumimoji="0" lang="en-US" sz="2200" i="0" u="none" strike="noStrike" kern="1200" cap="none" spc="0" normalizeH="0" baseline="0" noProof="0" dirty="0" err="1" smtClean="0">
                <a:ln>
                  <a:noFill/>
                </a:ln>
                <a:solidFill>
                  <a:schemeClr val="tx1"/>
                </a:solidFill>
                <a:effectLst/>
                <a:uLnTx/>
                <a:uFillTx/>
                <a:ea typeface="+mn-ea"/>
                <a:cs typeface="Andalus" pitchFamily="18" charset="-78"/>
              </a:rPr>
              <a:t>vertise</a:t>
            </a:r>
            <a:r>
              <a:rPr kumimoji="0" lang="en-US" sz="2200" i="0" u="none" strike="noStrike" kern="1200" cap="none" spc="0" normalizeH="0" baseline="0" noProof="0" dirty="0" smtClean="0">
                <a:ln>
                  <a:noFill/>
                </a:ln>
                <a:solidFill>
                  <a:schemeClr val="tx1"/>
                </a:solidFill>
                <a:effectLst/>
                <a:uLnTx/>
                <a:uFillTx/>
                <a:ea typeface="+mn-ea"/>
                <a:cs typeface="Andalus" pitchFamily="18" charset="-78"/>
              </a:rPr>
              <a:t> flow,</a:t>
            </a:r>
            <a:r>
              <a:rPr lang="en-US" sz="2200" dirty="0">
                <a:cs typeface="Andalus" pitchFamily="18" charset="-78"/>
              </a:rPr>
              <a:t> </a:t>
            </a:r>
            <a:r>
              <a:rPr lang="en-US" sz="2200" dirty="0" err="1" smtClean="0">
                <a:cs typeface="Andalus" pitchFamily="18" charset="-78"/>
              </a:rPr>
              <a:t>futurabond</a:t>
            </a:r>
            <a:r>
              <a:rPr lang="en-US" sz="2200" dirty="0" smtClean="0">
                <a:cs typeface="Andalus" pitchFamily="18" charset="-78"/>
              </a:rPr>
              <a:t>.</a:t>
            </a:r>
            <a:endParaRPr kumimoji="0" lang="en-US" sz="2200" i="0" u="none" strike="noStrike" kern="1200" cap="none" spc="0" normalizeH="0" baseline="0" noProof="0" dirty="0" smtClean="0">
              <a:ln>
                <a:noFill/>
              </a:ln>
              <a:solidFill>
                <a:schemeClr val="tx1"/>
              </a:solidFill>
              <a:effectLst/>
              <a:uLnTx/>
              <a:uFillTx/>
              <a:ea typeface="+mn-ea"/>
              <a:cs typeface="Andalus" pitchFamily="18" charset="-78"/>
            </a:endParaRPr>
          </a:p>
        </p:txBody>
      </p:sp>
      <p:sp>
        <p:nvSpPr>
          <p:cNvPr id="6" name="Title 2"/>
          <p:cNvSpPr txBox="1">
            <a:spLocks/>
          </p:cNvSpPr>
          <p:nvPr/>
        </p:nvSpPr>
        <p:spPr>
          <a:xfrm>
            <a:off x="0" y="0"/>
            <a:ext cx="9144000" cy="990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sng" strike="noStrike" kern="1200" cap="none" spc="0" normalizeH="0" baseline="0" noProof="0" dirty="0" smtClean="0">
                <a:ln>
                  <a:noFill/>
                </a:ln>
                <a:solidFill>
                  <a:srgbClr val="FF0000"/>
                </a:solidFill>
                <a:effectLst/>
                <a:uLnTx/>
                <a:uFillTx/>
                <a:latin typeface="+mj-lt"/>
                <a:ea typeface="+mj-ea"/>
                <a:cs typeface="Andalus" pitchFamily="18" charset="-78"/>
              </a:rPr>
              <a:t>EIGHTH-GENERATION</a:t>
            </a:r>
            <a:endParaRPr kumimoji="0" lang="en-US" sz="2800" b="1" i="0" u="sng" strike="noStrike" kern="1200" cap="none" spc="0" normalizeH="0" baseline="0" noProof="0" dirty="0">
              <a:ln>
                <a:noFill/>
              </a:ln>
              <a:solidFill>
                <a:srgbClr val="FF0000"/>
              </a:solidFill>
              <a:effectLst/>
              <a:uLnTx/>
              <a:uFillTx/>
              <a:latin typeface="+mj-lt"/>
              <a:ea typeface="+mj-ea"/>
              <a:cs typeface="Andalus" pitchFamily="18" charset="-78"/>
            </a:endParaRPr>
          </a:p>
        </p:txBody>
      </p:sp>
      <p:sp>
        <p:nvSpPr>
          <p:cNvPr id="7" name="Footer Placeholder 6"/>
          <p:cNvSpPr>
            <a:spLocks noGrp="1"/>
          </p:cNvSpPr>
          <p:nvPr>
            <p:ph type="ftr" sz="quarter" idx="11"/>
          </p:nvPr>
        </p:nvSpPr>
        <p:spPr>
          <a:xfrm>
            <a:off x="0" y="6356350"/>
            <a:ext cx="6019800" cy="501650"/>
          </a:xfrm>
        </p:spPr>
        <p:style>
          <a:lnRef idx="1">
            <a:schemeClr val="accent6"/>
          </a:lnRef>
          <a:fillRef idx="2">
            <a:schemeClr val="accent6"/>
          </a:fillRef>
          <a:effectRef idx="1">
            <a:schemeClr val="accent6"/>
          </a:effectRef>
          <a:fontRef idx="minor">
            <a:schemeClr val="dk1"/>
          </a:fontRef>
        </p:style>
        <p:txBody>
          <a:bodyPr/>
          <a:lstStyle/>
          <a:p>
            <a:r>
              <a:rPr lang="en-US" sz="1400" dirty="0" err="1" smtClean="0">
                <a:solidFill>
                  <a:schemeClr val="tx1"/>
                </a:solidFill>
                <a:latin typeface="Agency FB" pitchFamily="34" charset="0"/>
              </a:rPr>
              <a:t>Nazarian</a:t>
            </a:r>
            <a:r>
              <a:rPr lang="en-US" sz="1400" dirty="0" smtClean="0">
                <a:solidFill>
                  <a:schemeClr val="tx1"/>
                </a:solidFill>
                <a:latin typeface="Agency FB" pitchFamily="34" charset="0"/>
              </a:rPr>
              <a:t> A. Simplifying Direct Composites With New Material Technology. </a:t>
            </a:r>
            <a:r>
              <a:rPr lang="en-US" sz="1400" i="1" dirty="0" smtClean="0">
                <a:solidFill>
                  <a:schemeClr val="tx1"/>
                </a:solidFill>
                <a:latin typeface="Agency FB" pitchFamily="34" charset="0"/>
              </a:rPr>
              <a:t>Dentistry Today</a:t>
            </a:r>
            <a:r>
              <a:rPr lang="en-US" sz="1400" dirty="0" smtClean="0">
                <a:solidFill>
                  <a:schemeClr val="tx1"/>
                </a:solidFill>
                <a:latin typeface="Agency FB" pitchFamily="34" charset="0"/>
              </a:rPr>
              <a:t> [serial online]. January 2010;:128-130.</a:t>
            </a:r>
            <a:endParaRPr lang="en-US" sz="1400" dirty="0">
              <a:solidFill>
                <a:schemeClr val="tx1"/>
              </a:solidFill>
              <a:latin typeface="Agency FB"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600" b="1" u="sng" dirty="0" smtClean="0"/>
              <a:t>BASED ON  VAN MEERBEEL ET AL</a:t>
            </a:r>
            <a:br>
              <a:rPr lang="en-US" sz="3600" b="1" u="sng" dirty="0" smtClean="0"/>
            </a:br>
            <a:endParaRPr lang="en-US" sz="3600" u="sng"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95</a:t>
            </a:fld>
            <a:endParaRPr lang="en-US"/>
          </a:p>
        </p:txBody>
      </p:sp>
      <p:graphicFrame>
        <p:nvGraphicFramePr>
          <p:cNvPr id="6" name="Diagram 5"/>
          <p:cNvGraphicFramePr/>
          <p:nvPr/>
        </p:nvGraphicFramePr>
        <p:xfrm>
          <a:off x="1600200" y="533400"/>
          <a:ext cx="60960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txBox="1">
            <a:spLocks/>
          </p:cNvSpPr>
          <p:nvPr/>
        </p:nvSpPr>
        <p:spPr>
          <a:xfrm>
            <a:off x="228600" y="2819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200" b="1" i="0" u="sng"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200" b="1" i="0" u="sng" strike="noStrike" kern="1200" cap="none" spc="0" normalizeH="0" baseline="0" noProof="0" dirty="0" smtClean="0">
                <a:ln>
                  <a:noFill/>
                </a:ln>
                <a:solidFill>
                  <a:schemeClr val="tx1"/>
                </a:solidFill>
                <a:effectLst/>
                <a:uLnTx/>
                <a:uFillTx/>
                <a:latin typeface="+mj-lt"/>
                <a:ea typeface="+mj-ea"/>
                <a:cs typeface="+mj-cs"/>
              </a:rPr>
              <a:t>ETCH AND RINSE APPROACH</a:t>
            </a:r>
            <a:endParaRPr kumimoji="0" lang="en-US" sz="2200" b="1" i="0" u="sng"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8" name="Diagram 7"/>
          <p:cNvGraphicFramePr/>
          <p:nvPr/>
        </p:nvGraphicFramePr>
        <p:xfrm>
          <a:off x="1295400" y="3733800"/>
          <a:ext cx="6705600" cy="2133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l="7781" t="5018" r="8713" b="5640"/>
          <a:stretch>
            <a:fillRect/>
          </a:stretch>
        </p:blipFill>
        <p:spPr bwMode="auto">
          <a:xfrm>
            <a:off x="3048000" y="609600"/>
            <a:ext cx="3124200" cy="2658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3771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Title 1"/>
          <p:cNvSpPr>
            <a:spLocks noGrp="1"/>
          </p:cNvSpPr>
          <p:nvPr>
            <p:ph type="title"/>
          </p:nvPr>
        </p:nvSpPr>
        <p:spPr>
          <a:xfrm>
            <a:off x="533400" y="0"/>
            <a:ext cx="8229600" cy="685800"/>
          </a:xfrm>
        </p:spPr>
        <p:txBody>
          <a:bodyPr>
            <a:normAutofit/>
          </a:bodyPr>
          <a:lstStyle/>
          <a:p>
            <a:r>
              <a:rPr lang="en-US" sz="3600" b="1" u="sng" dirty="0" smtClean="0">
                <a:solidFill>
                  <a:srgbClr val="FF0000"/>
                </a:solidFill>
              </a:rPr>
              <a:t>TOTAL ETCH APPROACH</a:t>
            </a:r>
          </a:p>
        </p:txBody>
      </p:sp>
      <p:sp>
        <p:nvSpPr>
          <p:cNvPr id="271363" name="Content Placeholder 2"/>
          <p:cNvSpPr>
            <a:spLocks noGrp="1"/>
          </p:cNvSpPr>
          <p:nvPr>
            <p:ph idx="1"/>
          </p:nvPr>
        </p:nvSpPr>
        <p:spPr>
          <a:xfrm>
            <a:off x="457200" y="1798638"/>
            <a:ext cx="8229600" cy="4830762"/>
          </a:xfrm>
        </p:spPr>
        <p:txBody>
          <a:bodyPr/>
          <a:lstStyle/>
          <a:p>
            <a:endParaRPr lang="en-US" dirty="0" smtClean="0"/>
          </a:p>
        </p:txBody>
      </p:sp>
      <p:sp>
        <p:nvSpPr>
          <p:cNvPr id="4" name="Slide Number Placeholder 3"/>
          <p:cNvSpPr>
            <a:spLocks noGrp="1"/>
          </p:cNvSpPr>
          <p:nvPr>
            <p:ph type="sldNum" sz="quarter" idx="12"/>
          </p:nvPr>
        </p:nvSpPr>
        <p:spPr/>
        <p:txBody>
          <a:bodyPr/>
          <a:lstStyle/>
          <a:p>
            <a:pPr>
              <a:defRPr/>
            </a:pPr>
            <a:fld id="{FD64F0D8-C861-4621-AF16-2C6E3D0BB507}" type="slidenum">
              <a:rPr lang="en-US" smtClean="0"/>
              <a:pPr>
                <a:defRPr/>
              </a:pPr>
              <a:t>96</a:t>
            </a:fld>
            <a:endParaRPr lang="en-US"/>
          </a:p>
        </p:txBody>
      </p:sp>
      <p:pic>
        <p:nvPicPr>
          <p:cNvPr id="271365" name="Picture 2"/>
          <p:cNvPicPr>
            <a:picLocks noChangeAspect="1" noChangeArrowheads="1"/>
          </p:cNvPicPr>
          <p:nvPr/>
        </p:nvPicPr>
        <p:blipFill>
          <a:blip r:embed="rId3"/>
          <a:srcRect r="38420"/>
          <a:stretch>
            <a:fillRect/>
          </a:stretch>
        </p:blipFill>
        <p:spPr bwMode="auto">
          <a:xfrm>
            <a:off x="4281488" y="762000"/>
            <a:ext cx="4862512" cy="5734050"/>
          </a:xfrm>
          <a:prstGeom prst="rect">
            <a:avLst/>
          </a:prstGeom>
          <a:noFill/>
          <a:ln w="9525">
            <a:noFill/>
            <a:miter lim="800000"/>
            <a:headEnd/>
            <a:tailEnd/>
          </a:ln>
        </p:spPr>
      </p:pic>
      <p:graphicFrame>
        <p:nvGraphicFramePr>
          <p:cNvPr id="6" name="Diagram 5"/>
          <p:cNvGraphicFramePr/>
          <p:nvPr/>
        </p:nvGraphicFramePr>
        <p:xfrm>
          <a:off x="0" y="1371600"/>
          <a:ext cx="41910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sz="3600" b="1" i="0" u="sng" dirty="0" smtClean="0">
                <a:solidFill>
                  <a:srgbClr val="7030A0"/>
                </a:solidFill>
              </a:rPr>
              <a:t>SELF ETCH APPROACH</a:t>
            </a:r>
            <a:endParaRPr lang="en-US" sz="3600" b="1" i="0" u="sng" dirty="0">
              <a:solidFill>
                <a:srgbClr val="7030A0"/>
              </a:solidFill>
            </a:endParaRPr>
          </a:p>
        </p:txBody>
      </p:sp>
      <p:sp>
        <p:nvSpPr>
          <p:cNvPr id="3" name="Content Placeholder 2"/>
          <p:cNvSpPr>
            <a:spLocks noGrp="1"/>
          </p:cNvSpPr>
          <p:nvPr>
            <p:ph idx="1"/>
          </p:nvPr>
        </p:nvSpPr>
        <p:spPr>
          <a:xfrm>
            <a:off x="304800" y="762000"/>
            <a:ext cx="8229600" cy="4525963"/>
          </a:xfrm>
        </p:spPr>
        <p:txBody>
          <a:bodyPr/>
          <a:lstStyle/>
          <a:p>
            <a:r>
              <a:rPr lang="en-US" sz="2200" i="0" dirty="0" smtClean="0"/>
              <a:t>Monomers into which carboxylic or phosphate acid groups are added.</a:t>
            </a:r>
          </a:p>
        </p:txBody>
      </p:sp>
      <p:sp>
        <p:nvSpPr>
          <p:cNvPr id="4" name="Slide Number Placeholder 3"/>
          <p:cNvSpPr>
            <a:spLocks noGrp="1"/>
          </p:cNvSpPr>
          <p:nvPr>
            <p:ph type="sldNum" sz="quarter" idx="11"/>
          </p:nvPr>
        </p:nvSpPr>
        <p:spPr/>
        <p:txBody>
          <a:bodyPr/>
          <a:lstStyle/>
          <a:p>
            <a:fld id="{CC8CA953-CD2C-4C2D-8BBA-F6FB10B73F03}" type="slidenum">
              <a:rPr lang="en-US" smtClean="0"/>
              <a:pPr/>
              <a:t>97</a:t>
            </a:fld>
            <a:endParaRPr lang="en-US"/>
          </a:p>
        </p:txBody>
      </p:sp>
      <p:sp>
        <p:nvSpPr>
          <p:cNvPr id="5" name="Footer Placeholder 4"/>
          <p:cNvSpPr>
            <a:spLocks noGrp="1"/>
          </p:cNvSpPr>
          <p:nvPr>
            <p:ph type="ftr" sz="quarter" idx="12"/>
          </p:nvPr>
        </p:nvSpPr>
        <p:spPr/>
        <p:txBody>
          <a:bodyPr/>
          <a:lstStyle/>
          <a:p>
            <a:r>
              <a:rPr lang="en-US" smtClean="0"/>
              <a:t>DENTIN BONDING AGENTS</a:t>
            </a:r>
            <a:endParaRPr lang="en-US"/>
          </a:p>
        </p:txBody>
      </p:sp>
      <p:graphicFrame>
        <p:nvGraphicFramePr>
          <p:cNvPr id="6" name="Diagram 5"/>
          <p:cNvGraphicFramePr/>
          <p:nvPr/>
        </p:nvGraphicFramePr>
        <p:xfrm>
          <a:off x="0" y="1524000"/>
          <a:ext cx="4724400" cy="345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p:cNvPicPr>
            <a:picLocks noChangeAspect="1" noChangeArrowheads="1"/>
          </p:cNvPicPr>
          <p:nvPr/>
        </p:nvPicPr>
        <p:blipFill>
          <a:blip r:embed="rId6"/>
          <a:srcRect l="44210"/>
          <a:stretch>
            <a:fillRect/>
          </a:stretch>
        </p:blipFill>
        <p:spPr bwMode="auto">
          <a:xfrm>
            <a:off x="4738687" y="1123950"/>
            <a:ext cx="4405313" cy="573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3562"/>
          </a:xfrm>
        </p:spPr>
        <p:txBody>
          <a:bodyPr>
            <a:normAutofit fontScale="90000"/>
          </a:bodyPr>
          <a:lstStyle/>
          <a:p>
            <a:r>
              <a:rPr lang="en-US" sz="3600" b="1" i="0" u="sng" dirty="0" smtClean="0">
                <a:solidFill>
                  <a:srgbClr val="FF0000"/>
                </a:solidFill>
              </a:rPr>
              <a:t>GLASS INOMER APPROACH</a:t>
            </a:r>
            <a:endParaRPr lang="en-US" sz="3600" b="1" i="0" u="sng" dirty="0">
              <a:solidFill>
                <a:srgbClr val="FF0000"/>
              </a:solidFill>
            </a:endParaRPr>
          </a:p>
        </p:txBody>
      </p:sp>
      <p:sp>
        <p:nvSpPr>
          <p:cNvPr id="3" name="Content Placeholder 2"/>
          <p:cNvSpPr>
            <a:spLocks noGrp="1"/>
          </p:cNvSpPr>
          <p:nvPr>
            <p:ph idx="1"/>
          </p:nvPr>
        </p:nvSpPr>
        <p:spPr>
          <a:xfrm>
            <a:off x="228600" y="304800"/>
            <a:ext cx="8686800" cy="5867400"/>
          </a:xfrm>
        </p:spPr>
        <p:txBody>
          <a:bodyPr>
            <a:noAutofit/>
          </a:bodyPr>
          <a:lstStyle/>
          <a:p>
            <a:pPr algn="just">
              <a:lnSpc>
                <a:spcPct val="150000"/>
              </a:lnSpc>
              <a:buFont typeface="Arial" pitchFamily="34" charset="0"/>
              <a:buChar char="•"/>
            </a:pPr>
            <a:r>
              <a:rPr lang="en-US" sz="2200" i="0" dirty="0" smtClean="0"/>
              <a:t>Self adhesive</a:t>
            </a:r>
          </a:p>
          <a:p>
            <a:pPr algn="just">
              <a:lnSpc>
                <a:spcPct val="150000"/>
              </a:lnSpc>
              <a:buFont typeface="Arial" pitchFamily="34" charset="0"/>
              <a:buChar char="•"/>
            </a:pPr>
            <a:r>
              <a:rPr lang="en-US" sz="2200" i="0" dirty="0" smtClean="0"/>
              <a:t>Important when coarse cutting diamond is used or thick smear layer is produced</a:t>
            </a:r>
          </a:p>
          <a:p>
            <a:pPr algn="just">
              <a:lnSpc>
                <a:spcPct val="150000"/>
              </a:lnSpc>
              <a:buFont typeface="Arial" pitchFamily="34" charset="0"/>
              <a:buChar char="•"/>
            </a:pPr>
            <a:r>
              <a:rPr lang="en-US" sz="2200" i="0" dirty="0" err="1" smtClean="0"/>
              <a:t>Polyalkenoic</a:t>
            </a:r>
            <a:r>
              <a:rPr lang="en-US" sz="2200" i="0" dirty="0" smtClean="0"/>
              <a:t> acid – 10-20 sec then rinsed, tooth air dried without dehydrating </a:t>
            </a:r>
          </a:p>
          <a:p>
            <a:pPr algn="just">
              <a:lnSpc>
                <a:spcPct val="150000"/>
              </a:lnSpc>
              <a:buFont typeface="Arial" pitchFamily="34" charset="0"/>
              <a:buChar char="•"/>
            </a:pPr>
            <a:r>
              <a:rPr lang="en-US" sz="2200" i="0" dirty="0" smtClean="0"/>
              <a:t>Milder than phosphoric acid .</a:t>
            </a:r>
          </a:p>
          <a:p>
            <a:pPr algn="just">
              <a:lnSpc>
                <a:spcPct val="150000"/>
              </a:lnSpc>
              <a:buNone/>
            </a:pPr>
            <a:r>
              <a:rPr lang="en-US" sz="2200" dirty="0" smtClean="0"/>
              <a:t>Bonding increases due to –</a:t>
            </a:r>
          </a:p>
          <a:p>
            <a:pPr algn="just">
              <a:lnSpc>
                <a:spcPct val="150000"/>
              </a:lnSpc>
            </a:pPr>
            <a:r>
              <a:rPr lang="en-US" sz="2200" dirty="0" smtClean="0"/>
              <a:t>Cleaning effect- loose debris removed</a:t>
            </a:r>
          </a:p>
          <a:p>
            <a:pPr algn="just">
              <a:lnSpc>
                <a:spcPct val="150000"/>
              </a:lnSpc>
            </a:pPr>
            <a:r>
              <a:rPr lang="en-US" sz="2200" dirty="0" smtClean="0"/>
              <a:t>Partial demineralization- surface area increased</a:t>
            </a:r>
          </a:p>
          <a:p>
            <a:pPr algn="just">
              <a:lnSpc>
                <a:spcPct val="150000"/>
              </a:lnSpc>
            </a:pPr>
            <a:r>
              <a:rPr lang="en-US" sz="2200" dirty="0" smtClean="0"/>
              <a:t>Chemical interaction of </a:t>
            </a:r>
            <a:r>
              <a:rPr lang="en-US" sz="2200" dirty="0" err="1" smtClean="0"/>
              <a:t>polyalkenoic</a:t>
            </a:r>
            <a:r>
              <a:rPr lang="en-US" sz="2200" dirty="0" smtClean="0"/>
              <a:t> acid with residual </a:t>
            </a:r>
            <a:r>
              <a:rPr lang="en-US" sz="2200" dirty="0" err="1" smtClean="0"/>
              <a:t>hydroyappetite</a:t>
            </a:r>
            <a:endParaRPr lang="en-US" sz="2200" dirty="0" smtClean="0"/>
          </a:p>
          <a:p>
            <a:pPr algn="just">
              <a:lnSpc>
                <a:spcPct val="150000"/>
              </a:lnSpc>
            </a:pPr>
            <a:r>
              <a:rPr lang="en-US" sz="2200" dirty="0" smtClean="0"/>
              <a:t>Network of </a:t>
            </a:r>
            <a:r>
              <a:rPr lang="en-US" sz="2200" dirty="0" err="1" smtClean="0"/>
              <a:t>hydroxyapatite</a:t>
            </a:r>
            <a:r>
              <a:rPr lang="en-US" sz="2200" dirty="0" smtClean="0"/>
              <a:t> coated collagen fibrils </a:t>
            </a:r>
            <a:r>
              <a:rPr lang="en-US" sz="2200" dirty="0" err="1" smtClean="0"/>
              <a:t>interspread</a:t>
            </a:r>
            <a:r>
              <a:rPr lang="en-US" sz="2200" dirty="0" smtClean="0"/>
              <a:t> with pores is typically exposed up to 1um in depth.</a:t>
            </a:r>
          </a:p>
          <a:p>
            <a:pPr algn="just"/>
            <a:endParaRPr lang="en-US" sz="2200" dirty="0" smtClean="0"/>
          </a:p>
        </p:txBody>
      </p:sp>
      <p:sp>
        <p:nvSpPr>
          <p:cNvPr id="4" name="Slide Number Placeholder 3"/>
          <p:cNvSpPr>
            <a:spLocks noGrp="1"/>
          </p:cNvSpPr>
          <p:nvPr>
            <p:ph type="sldNum" sz="quarter" idx="11"/>
          </p:nvPr>
        </p:nvSpPr>
        <p:spPr>
          <a:xfrm>
            <a:off x="6096000" y="6492875"/>
            <a:ext cx="2895600" cy="365125"/>
          </a:xfrm>
        </p:spPr>
        <p:txBody>
          <a:bodyPr/>
          <a:lstStyle/>
          <a:p>
            <a:fld id="{CC8CA953-CD2C-4C2D-8BBA-F6FB10B73F03}" type="slidenum">
              <a:rPr lang="en-US" smtClean="0"/>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rmAutofit/>
          </a:bodyPr>
          <a:lstStyle/>
          <a:p>
            <a:r>
              <a:rPr lang="en-US" sz="3600" b="1" u="sng" dirty="0" smtClean="0"/>
              <a:t>BASED ON pH</a:t>
            </a:r>
            <a:endParaRPr lang="en-US" sz="3600" b="1" i="0" u="sng" dirty="0"/>
          </a:p>
        </p:txBody>
      </p:sp>
      <p:sp>
        <p:nvSpPr>
          <p:cNvPr id="3" name="Content Placeholder 2"/>
          <p:cNvSpPr>
            <a:spLocks noGrp="1"/>
          </p:cNvSpPr>
          <p:nvPr>
            <p:ph idx="1"/>
          </p:nvPr>
        </p:nvSpPr>
        <p:spPr>
          <a:xfrm>
            <a:off x="381000" y="838200"/>
            <a:ext cx="8229600" cy="4906963"/>
          </a:xfrm>
        </p:spPr>
        <p:txBody>
          <a:bodyPr>
            <a:normAutofit/>
          </a:bodyPr>
          <a:lstStyle/>
          <a:p>
            <a:r>
              <a:rPr lang="en-US" sz="2400" i="0" dirty="0" smtClean="0"/>
              <a:t>Etching aggressiveness- strong, intermediary, mild</a:t>
            </a:r>
          </a:p>
        </p:txBody>
      </p:sp>
      <p:graphicFrame>
        <p:nvGraphicFramePr>
          <p:cNvPr id="4" name="Diagram 3"/>
          <p:cNvGraphicFramePr/>
          <p:nvPr/>
        </p:nvGraphicFramePr>
        <p:xfrm>
          <a:off x="685800" y="1219200"/>
          <a:ext cx="8077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1"/>
          </p:nvPr>
        </p:nvSpPr>
        <p:spPr/>
        <p:txBody>
          <a:bodyPr/>
          <a:lstStyle/>
          <a:p>
            <a:fld id="{CC8CA953-CD2C-4C2D-8BBA-F6FB10B73F03}" type="slidenum">
              <a:rPr lang="en-US" smtClean="0"/>
              <a:pPr/>
              <a:t>99</a:t>
            </a:fld>
            <a:endParaRPr lang="en-US"/>
          </a:p>
        </p:txBody>
      </p:sp>
      <p:pic>
        <p:nvPicPr>
          <p:cNvPr id="8" name="Picture 12"/>
          <p:cNvPicPr>
            <a:picLocks noChangeAspect="1" noChangeArrowheads="1"/>
          </p:cNvPicPr>
          <p:nvPr/>
        </p:nvPicPr>
        <p:blipFill>
          <a:blip r:embed="rId7"/>
          <a:srcRect/>
          <a:stretch>
            <a:fillRect/>
          </a:stretch>
        </p:blipFill>
        <p:spPr bwMode="auto">
          <a:xfrm>
            <a:off x="1447800" y="1752600"/>
            <a:ext cx="6629400"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3"/>
          <p:cNvSpPr/>
          <p:nvPr/>
        </p:nvSpPr>
        <p:spPr>
          <a:xfrm>
            <a:off x="304800" y="381000"/>
            <a:ext cx="4191000" cy="5486400"/>
          </a:xfrm>
          <a:prstGeom prst="round1Rect">
            <a:avLst/>
          </a:prstGeom>
          <a:blipFill>
            <a:blip r:embed="rId2"/>
            <a:tile tx="0" ty="0" sx="100000" sy="100000" flip="none" algn="tl"/>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b="1" u="sng" dirty="0" smtClean="0">
                <a:latin typeface="+mj-lt"/>
              </a:rPr>
              <a:t>According to chemical composition ( Craig)</a:t>
            </a:r>
          </a:p>
          <a:p>
            <a:endParaRPr lang="en-US" altLang="en-US" sz="2400" dirty="0" smtClean="0"/>
          </a:p>
          <a:p>
            <a:pPr>
              <a:lnSpc>
                <a:spcPct val="150000"/>
              </a:lnSpc>
              <a:buFont typeface="Arial" pitchFamily="34" charset="0"/>
              <a:buChar char="•"/>
            </a:pPr>
            <a:r>
              <a:rPr lang="en-US" altLang="en-US" sz="2400" dirty="0" smtClean="0"/>
              <a:t>   Polyurethanes(1-6 </a:t>
            </a:r>
            <a:r>
              <a:rPr lang="en-US" altLang="en-US" sz="2400" dirty="0" err="1" smtClean="0"/>
              <a:t>Mpa</a:t>
            </a:r>
            <a:r>
              <a:rPr lang="en-US" altLang="en-US" sz="2400" dirty="0" smtClean="0"/>
              <a:t>)</a:t>
            </a:r>
          </a:p>
          <a:p>
            <a:pPr>
              <a:lnSpc>
                <a:spcPct val="150000"/>
              </a:lnSpc>
              <a:buFont typeface="Arial" pitchFamily="34" charset="0"/>
              <a:buChar char="•"/>
            </a:pPr>
            <a:r>
              <a:rPr lang="en-US" altLang="en-US" sz="2400" dirty="0" smtClean="0"/>
              <a:t>   </a:t>
            </a:r>
            <a:r>
              <a:rPr lang="en-US" altLang="en-US" sz="2400" dirty="0" err="1" smtClean="0"/>
              <a:t>Polyacrylic</a:t>
            </a:r>
            <a:r>
              <a:rPr lang="en-US" altLang="en-US" sz="2400" dirty="0" smtClean="0"/>
              <a:t> acids(2-4 </a:t>
            </a:r>
            <a:r>
              <a:rPr lang="en-US" altLang="en-US" sz="2400" dirty="0" err="1" smtClean="0"/>
              <a:t>Mpa</a:t>
            </a:r>
            <a:r>
              <a:rPr lang="en-US" altLang="en-US" sz="2400" dirty="0" smtClean="0"/>
              <a:t>)</a:t>
            </a:r>
          </a:p>
          <a:p>
            <a:pPr>
              <a:lnSpc>
                <a:spcPct val="150000"/>
              </a:lnSpc>
              <a:buFont typeface="Arial" pitchFamily="34" charset="0"/>
              <a:buChar char="•"/>
            </a:pPr>
            <a:r>
              <a:rPr lang="en-US" altLang="en-US" sz="2400" dirty="0" smtClean="0"/>
              <a:t>   Organic </a:t>
            </a:r>
            <a:r>
              <a:rPr lang="en-US" altLang="en-US" sz="2400" dirty="0" err="1" smtClean="0"/>
              <a:t>phosphonates</a:t>
            </a:r>
            <a:endParaRPr lang="en-US" altLang="en-US" sz="2400" dirty="0" smtClean="0"/>
          </a:p>
          <a:p>
            <a:pPr>
              <a:lnSpc>
                <a:spcPct val="150000"/>
              </a:lnSpc>
              <a:buFont typeface="Arial" pitchFamily="34" charset="0"/>
              <a:buChar char="•"/>
            </a:pPr>
            <a:r>
              <a:rPr lang="en-US" altLang="en-US" sz="2400" dirty="0" smtClean="0"/>
              <a:t>   4 META (3-7 </a:t>
            </a:r>
            <a:r>
              <a:rPr lang="en-US" altLang="en-US" sz="2400" dirty="0" err="1" smtClean="0"/>
              <a:t>Mpa</a:t>
            </a:r>
            <a:r>
              <a:rPr lang="en-US" altLang="en-US" sz="2400" dirty="0" smtClean="0"/>
              <a:t>)</a:t>
            </a:r>
          </a:p>
          <a:p>
            <a:pPr>
              <a:lnSpc>
                <a:spcPct val="150000"/>
              </a:lnSpc>
              <a:buFont typeface="Arial" pitchFamily="34" charset="0"/>
              <a:buChar char="•"/>
            </a:pPr>
            <a:r>
              <a:rPr lang="en-US" altLang="en-US" sz="2400" dirty="0" smtClean="0"/>
              <a:t>   HEMA+GA(11-17 </a:t>
            </a:r>
            <a:r>
              <a:rPr lang="en-US" altLang="en-US" sz="2400" dirty="0" err="1" smtClean="0"/>
              <a:t>MPa</a:t>
            </a:r>
            <a:r>
              <a:rPr lang="en-US" altLang="en-US" sz="2400" dirty="0" smtClean="0"/>
              <a:t>)</a:t>
            </a:r>
          </a:p>
          <a:p>
            <a:pPr>
              <a:lnSpc>
                <a:spcPct val="150000"/>
              </a:lnSpc>
              <a:buFont typeface="Arial" pitchFamily="34" charset="0"/>
              <a:buChar char="•"/>
            </a:pPr>
            <a:r>
              <a:rPr lang="en-US" altLang="en-US" sz="2400" dirty="0" smtClean="0"/>
              <a:t>   Ferric oxalate+ NPG GMA( 4-12.5 </a:t>
            </a:r>
            <a:r>
              <a:rPr lang="en-US" altLang="en-US" sz="2400" dirty="0" err="1" smtClean="0"/>
              <a:t>Mpa</a:t>
            </a:r>
            <a:r>
              <a:rPr lang="en-US" altLang="en-US" sz="2400" dirty="0" smtClean="0"/>
              <a:t>)</a:t>
            </a:r>
            <a:endParaRPr lang="en-US" altLang="en-US" sz="2400" dirty="0"/>
          </a:p>
        </p:txBody>
      </p:sp>
      <p:sp>
        <p:nvSpPr>
          <p:cNvPr id="5" name="Round Single Corner Rectangle 4"/>
          <p:cNvSpPr/>
          <p:nvPr/>
        </p:nvSpPr>
        <p:spPr>
          <a:xfrm>
            <a:off x="4724400" y="381000"/>
            <a:ext cx="4191000" cy="5486400"/>
          </a:xfrm>
          <a:prstGeom prst="round1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b="1" u="sng" dirty="0" smtClean="0">
                <a:latin typeface="+mj-lt"/>
              </a:rPr>
              <a:t>According to bond strengths</a:t>
            </a:r>
          </a:p>
          <a:p>
            <a:pPr marL="342900" indent="-342900">
              <a:buFont typeface="Arial" pitchFamily="34" charset="0"/>
              <a:buChar char="•"/>
            </a:pPr>
            <a:r>
              <a:rPr lang="en-US" altLang="en-US" sz="2400" dirty="0" smtClean="0"/>
              <a:t>5-7 </a:t>
            </a:r>
            <a:r>
              <a:rPr lang="en-US" altLang="en-US" sz="2400" dirty="0" err="1" smtClean="0"/>
              <a:t>Mpa</a:t>
            </a:r>
            <a:r>
              <a:rPr lang="en-US" altLang="en-US" sz="2400" dirty="0" smtClean="0"/>
              <a:t>: </a:t>
            </a:r>
          </a:p>
          <a:p>
            <a:r>
              <a:rPr lang="en-US" altLang="en-US" sz="2400" dirty="0" smtClean="0"/>
              <a:t>	Scotch bond dual cure</a:t>
            </a:r>
          </a:p>
          <a:p>
            <a:r>
              <a:rPr lang="en-US" altLang="en-US" sz="2400" dirty="0" smtClean="0"/>
              <a:t>	</a:t>
            </a:r>
            <a:r>
              <a:rPr lang="en-US" altLang="en-US" sz="2400" dirty="0" err="1" smtClean="0"/>
              <a:t>Gluma</a:t>
            </a:r>
            <a:endParaRPr lang="en-US" altLang="en-US" sz="2400" dirty="0" smtClean="0"/>
          </a:p>
          <a:p>
            <a:pPr marL="342900" indent="-342900">
              <a:buFont typeface="Arial" pitchFamily="34" charset="0"/>
              <a:buChar char="•"/>
            </a:pPr>
            <a:r>
              <a:rPr lang="en-US" altLang="en-US" sz="2400" dirty="0" smtClean="0"/>
              <a:t>8-14 </a:t>
            </a:r>
            <a:r>
              <a:rPr lang="en-US" altLang="en-US" sz="2400" dirty="0" err="1" smtClean="0"/>
              <a:t>Mpa</a:t>
            </a:r>
            <a:endParaRPr lang="en-US" altLang="en-US" sz="2400" dirty="0" smtClean="0"/>
          </a:p>
          <a:p>
            <a:r>
              <a:rPr lang="en-US" altLang="en-US" sz="2400" dirty="0" smtClean="0"/>
              <a:t>	Tenure</a:t>
            </a:r>
          </a:p>
          <a:p>
            <a:r>
              <a:rPr lang="en-US" altLang="en-US" sz="2400" dirty="0" smtClean="0"/>
              <a:t>	Mirage bond</a:t>
            </a:r>
          </a:p>
          <a:p>
            <a:pPr marL="342900" indent="-342900">
              <a:buFont typeface="Arial" pitchFamily="34" charset="0"/>
              <a:buChar char="•"/>
            </a:pPr>
            <a:r>
              <a:rPr lang="en-US" altLang="en-US" sz="2400" dirty="0" smtClean="0"/>
              <a:t>17-20 </a:t>
            </a:r>
            <a:r>
              <a:rPr lang="en-US" altLang="en-US" sz="2400" dirty="0" err="1" smtClean="0"/>
              <a:t>Mpa</a:t>
            </a:r>
            <a:endParaRPr lang="en-US" altLang="en-US" sz="2400" dirty="0" smtClean="0"/>
          </a:p>
          <a:p>
            <a:r>
              <a:rPr lang="en-US" altLang="en-US" sz="2400" dirty="0" smtClean="0"/>
              <a:t>	Scotch bond 2</a:t>
            </a:r>
          </a:p>
          <a:p>
            <a:r>
              <a:rPr lang="en-US" altLang="en-US" sz="2400" dirty="0" smtClean="0"/>
              <a:t>	Scotch bond    multipurpose</a:t>
            </a:r>
          </a:p>
          <a:p>
            <a:r>
              <a:rPr lang="en-US" altLang="en-US" sz="2400" dirty="0" smtClean="0"/>
              <a:t>	All bond</a:t>
            </a:r>
            <a:endParaRPr lang="en-US" altLang="en-US" sz="2400" dirty="0"/>
          </a:p>
        </p:txBody>
      </p:sp>
    </p:spTree>
    <p:extLst>
      <p:ext uri="{BB962C8B-B14F-4D97-AF65-F5344CB8AC3E}">
        <p14:creationId xmlns="" xmlns:p14="http://schemas.microsoft.com/office/powerpoint/2010/main" val="275518867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3"/>
          <p:cNvSpPr/>
          <p:nvPr/>
        </p:nvSpPr>
        <p:spPr>
          <a:xfrm>
            <a:off x="304800" y="381000"/>
            <a:ext cx="4191000" cy="5486400"/>
          </a:xfrm>
          <a:prstGeom prst="round1Rect">
            <a:avLst/>
          </a:prstGeom>
          <a:blipFill>
            <a:blip r:embed="rId3"/>
            <a:tile tx="0" ty="0" sx="100000" sy="100000" flip="none" algn="tl"/>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en-US" sz="2400" b="1" u="sng" dirty="0" smtClean="0">
              <a:latin typeface="+mj-lt"/>
            </a:endParaRPr>
          </a:p>
          <a:p>
            <a:endParaRPr lang="en-US" altLang="en-US" sz="2400" b="1" u="sng" dirty="0" smtClean="0">
              <a:latin typeface="+mj-lt"/>
            </a:endParaRPr>
          </a:p>
          <a:p>
            <a:endParaRPr lang="en-US" altLang="en-US" sz="2400" b="1" u="sng" dirty="0" smtClean="0">
              <a:latin typeface="+mj-lt"/>
            </a:endParaRPr>
          </a:p>
          <a:p>
            <a:r>
              <a:rPr lang="en-US" altLang="en-US" sz="2400" b="1" u="sng" dirty="0" smtClean="0">
                <a:latin typeface="+mj-lt"/>
              </a:rPr>
              <a:t>According to treatment of smear layer</a:t>
            </a:r>
          </a:p>
          <a:p>
            <a:pPr marL="342900" indent="-342900">
              <a:buFont typeface="Wingdings" panose="05000000000000000000" pitchFamily="2" charset="2"/>
              <a:buChar char="Ø"/>
            </a:pPr>
            <a:r>
              <a:rPr lang="en-US" altLang="en-US" sz="2400" dirty="0" smtClean="0"/>
              <a:t>Removed: </a:t>
            </a:r>
          </a:p>
          <a:p>
            <a:r>
              <a:rPr lang="en-US" altLang="en-US" sz="2400" dirty="0" smtClean="0"/>
              <a:t>	Tenure</a:t>
            </a:r>
          </a:p>
          <a:p>
            <a:r>
              <a:rPr lang="en-US" altLang="en-US" sz="2400" dirty="0" smtClean="0"/>
              <a:t>	Mirage bond</a:t>
            </a:r>
          </a:p>
          <a:p>
            <a:r>
              <a:rPr lang="en-US" altLang="en-US" sz="2400" dirty="0" smtClean="0"/>
              <a:t>	</a:t>
            </a:r>
            <a:r>
              <a:rPr lang="en-US" altLang="en-US" sz="2400" dirty="0" err="1" smtClean="0"/>
              <a:t>Clearfil</a:t>
            </a:r>
            <a:r>
              <a:rPr lang="en-US" altLang="en-US" sz="2400" dirty="0" smtClean="0"/>
              <a:t> liner bond system</a:t>
            </a:r>
          </a:p>
          <a:p>
            <a:pPr marL="342900" indent="-342900">
              <a:buFont typeface="Wingdings" panose="05000000000000000000" pitchFamily="2" charset="2"/>
              <a:buChar char="Ø"/>
            </a:pPr>
            <a:r>
              <a:rPr lang="en-US" altLang="en-US" sz="2400" dirty="0" smtClean="0"/>
              <a:t>Modified: </a:t>
            </a:r>
          </a:p>
          <a:p>
            <a:r>
              <a:rPr lang="en-US" altLang="en-US" sz="2400" dirty="0" smtClean="0"/>
              <a:t>	All bond</a:t>
            </a:r>
          </a:p>
          <a:p>
            <a:r>
              <a:rPr lang="en-US" altLang="en-US" sz="2400" dirty="0" smtClean="0"/>
              <a:t>	Scotch bond 2</a:t>
            </a:r>
          </a:p>
          <a:p>
            <a:r>
              <a:rPr lang="en-US" altLang="en-US" sz="2400" dirty="0" smtClean="0"/>
              <a:t>	XR Bond</a:t>
            </a:r>
          </a:p>
          <a:p>
            <a:pPr marL="342900" indent="-342900">
              <a:buFont typeface="Wingdings" panose="05000000000000000000" pitchFamily="2" charset="2"/>
              <a:buChar char="Ø"/>
            </a:pPr>
            <a:r>
              <a:rPr lang="en-US" altLang="en-US" sz="2400" dirty="0" smtClean="0"/>
              <a:t>Preserved: </a:t>
            </a:r>
          </a:p>
          <a:p>
            <a:r>
              <a:rPr lang="en-US" altLang="en-US" sz="2400" dirty="0" smtClean="0"/>
              <a:t>	Scotch bond dual cure</a:t>
            </a:r>
          </a:p>
          <a:p>
            <a:r>
              <a:rPr lang="en-US" altLang="en-US" sz="2400" dirty="0" smtClean="0"/>
              <a:t>	Prima universal bond</a:t>
            </a:r>
          </a:p>
          <a:p>
            <a:endParaRPr lang="en-US" altLang="en-US" sz="2400" b="1" u="sng" dirty="0" smtClean="0">
              <a:latin typeface="+mj-lt"/>
            </a:endParaRPr>
          </a:p>
          <a:p>
            <a:endParaRPr lang="en-US" altLang="en-US" sz="2400" dirty="0" smtClean="0"/>
          </a:p>
          <a:p>
            <a:pPr>
              <a:lnSpc>
                <a:spcPct val="150000"/>
              </a:lnSpc>
              <a:buFont typeface="Arial" pitchFamily="34" charset="0"/>
              <a:buChar char="•"/>
            </a:pPr>
            <a:r>
              <a:rPr lang="en-US" altLang="en-US" sz="2400" dirty="0" smtClean="0"/>
              <a:t>   </a:t>
            </a:r>
            <a:endParaRPr lang="en-US" altLang="en-US" sz="2400" dirty="0"/>
          </a:p>
        </p:txBody>
      </p:sp>
      <p:sp>
        <p:nvSpPr>
          <p:cNvPr id="5" name="Round Single Corner Rectangle 4"/>
          <p:cNvSpPr/>
          <p:nvPr/>
        </p:nvSpPr>
        <p:spPr>
          <a:xfrm>
            <a:off x="4724400" y="381000"/>
            <a:ext cx="4191000" cy="5486400"/>
          </a:xfrm>
          <a:prstGeom prst="round1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b="1" u="sng" dirty="0" smtClean="0">
                <a:latin typeface="+mj-lt"/>
              </a:rPr>
              <a:t>According to their mode of curing:</a:t>
            </a:r>
          </a:p>
          <a:p>
            <a:pPr marL="342900" indent="-342900">
              <a:buFont typeface="Wingdings" panose="05000000000000000000" pitchFamily="2" charset="2"/>
              <a:buChar char="Ø"/>
            </a:pPr>
            <a:r>
              <a:rPr lang="en-US" altLang="en-US" sz="2400" dirty="0" smtClean="0"/>
              <a:t>Chemical cure:</a:t>
            </a:r>
          </a:p>
          <a:p>
            <a:r>
              <a:rPr lang="en-US" altLang="en-US" sz="2400" dirty="0" smtClean="0"/>
              <a:t>	</a:t>
            </a:r>
            <a:r>
              <a:rPr lang="en-US" altLang="en-US" sz="2400" dirty="0" err="1" smtClean="0"/>
              <a:t>Amalgabond</a:t>
            </a:r>
            <a:r>
              <a:rPr lang="en-US" altLang="en-US" sz="2400" dirty="0" smtClean="0"/>
              <a:t> plus</a:t>
            </a:r>
          </a:p>
          <a:p>
            <a:endParaRPr lang="en-US" altLang="en-US" sz="2400" dirty="0" smtClean="0"/>
          </a:p>
          <a:p>
            <a:pPr marL="342900" indent="-342900">
              <a:buFont typeface="Wingdings" panose="05000000000000000000" pitchFamily="2" charset="2"/>
              <a:buChar char="Ø"/>
            </a:pPr>
            <a:r>
              <a:rPr lang="en-US" altLang="en-US" sz="2400" dirty="0" smtClean="0"/>
              <a:t>Light cure:</a:t>
            </a:r>
          </a:p>
          <a:p>
            <a:r>
              <a:rPr lang="en-US" altLang="en-US" sz="2400" dirty="0" smtClean="0"/>
              <a:t>	One bond </a:t>
            </a:r>
          </a:p>
          <a:p>
            <a:r>
              <a:rPr lang="en-US" altLang="en-US" sz="2400" dirty="0" smtClean="0"/>
              <a:t>	</a:t>
            </a:r>
            <a:r>
              <a:rPr lang="en-US" altLang="en-US" sz="2400" dirty="0" err="1" smtClean="0"/>
              <a:t>Gluma</a:t>
            </a:r>
            <a:r>
              <a:rPr lang="en-US" altLang="en-US" sz="2400" dirty="0" smtClean="0"/>
              <a:t> comfort bond</a:t>
            </a:r>
          </a:p>
          <a:p>
            <a:endParaRPr lang="en-US" altLang="en-US" sz="2400" dirty="0" smtClean="0"/>
          </a:p>
          <a:p>
            <a:pPr marL="342900" indent="-342900">
              <a:buFont typeface="Wingdings" panose="05000000000000000000" pitchFamily="2" charset="2"/>
              <a:buChar char="Ø"/>
            </a:pPr>
            <a:r>
              <a:rPr lang="en-US" altLang="en-US" sz="2400" dirty="0" smtClean="0"/>
              <a:t>Dual cure:</a:t>
            </a:r>
          </a:p>
          <a:p>
            <a:r>
              <a:rPr lang="en-US" altLang="en-US" sz="2400" dirty="0" smtClean="0"/>
              <a:t>	</a:t>
            </a:r>
            <a:r>
              <a:rPr lang="en-US" altLang="en-US" sz="2400" dirty="0" err="1" smtClean="0"/>
              <a:t>Clearfil</a:t>
            </a:r>
            <a:r>
              <a:rPr lang="en-US" altLang="en-US" sz="2400" dirty="0" smtClean="0"/>
              <a:t> liner bond 2V</a:t>
            </a:r>
          </a:p>
          <a:p>
            <a:r>
              <a:rPr lang="en-US" altLang="en-US" sz="2400" dirty="0" smtClean="0"/>
              <a:t>	Prime and Bond NT</a:t>
            </a:r>
          </a:p>
          <a:p>
            <a:endParaRPr lang="en-US" altLang="en-US" sz="2400" dirty="0" smtClean="0"/>
          </a:p>
          <a:p>
            <a:endParaRPr lang="en-US" altLang="en-US" sz="2400" dirty="0"/>
          </a:p>
        </p:txBody>
      </p:sp>
      <p:sp>
        <p:nvSpPr>
          <p:cNvPr id="6" name="Rectangle 5"/>
          <p:cNvSpPr/>
          <p:nvPr/>
        </p:nvSpPr>
        <p:spPr>
          <a:xfrm>
            <a:off x="0" y="6350169"/>
            <a:ext cx="6286528" cy="453394"/>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lnSpc>
                <a:spcPct val="150000"/>
              </a:lnSpc>
            </a:pPr>
            <a:r>
              <a:rPr lang="en-US" dirty="0" smtClean="0">
                <a:solidFill>
                  <a:schemeClr val="bg1"/>
                </a:solidFill>
                <a:latin typeface="Agency FB" pitchFamily="34" charset="0"/>
                <a:cs typeface="Times New Roman" pitchFamily="18" charset="0"/>
              </a:rPr>
              <a:t>Text book of operative dentistry – </a:t>
            </a:r>
            <a:r>
              <a:rPr lang="en-US" dirty="0" err="1" smtClean="0">
                <a:solidFill>
                  <a:schemeClr val="bg1"/>
                </a:solidFill>
                <a:latin typeface="Agency FB" pitchFamily="34" charset="0"/>
                <a:cs typeface="Times New Roman" pitchFamily="18" charset="0"/>
              </a:rPr>
              <a:t>Vimal</a:t>
            </a:r>
            <a:r>
              <a:rPr lang="en-US" dirty="0" smtClean="0">
                <a:solidFill>
                  <a:schemeClr val="bg1"/>
                </a:solidFill>
                <a:latin typeface="Agency FB" pitchFamily="34" charset="0"/>
                <a:cs typeface="Times New Roman" pitchFamily="18" charset="0"/>
              </a:rPr>
              <a:t> </a:t>
            </a:r>
            <a:r>
              <a:rPr lang="en-US" dirty="0" err="1" smtClean="0">
                <a:solidFill>
                  <a:schemeClr val="bg1"/>
                </a:solidFill>
                <a:latin typeface="Agency FB" pitchFamily="34" charset="0"/>
                <a:cs typeface="Times New Roman" pitchFamily="18" charset="0"/>
              </a:rPr>
              <a:t>sikri</a:t>
            </a:r>
            <a:r>
              <a:rPr lang="en-US" dirty="0" smtClean="0">
                <a:solidFill>
                  <a:schemeClr val="bg1"/>
                </a:solidFill>
                <a:latin typeface="Agency FB" pitchFamily="34" charset="0"/>
                <a:cs typeface="Times New Roman" pitchFamily="18" charset="0"/>
              </a:rPr>
              <a:t> (3</a:t>
            </a:r>
            <a:r>
              <a:rPr lang="en-US" baseline="30000" dirty="0" smtClean="0">
                <a:solidFill>
                  <a:schemeClr val="bg1"/>
                </a:solidFill>
                <a:latin typeface="Agency FB" pitchFamily="34" charset="0"/>
                <a:cs typeface="Times New Roman" pitchFamily="18" charset="0"/>
              </a:rPr>
              <a:t>rd</a:t>
            </a:r>
            <a:r>
              <a:rPr lang="en-US" dirty="0" smtClean="0">
                <a:solidFill>
                  <a:schemeClr val="bg1"/>
                </a:solidFill>
                <a:latin typeface="Agency FB" pitchFamily="34" charset="0"/>
                <a:cs typeface="Times New Roman" pitchFamily="18" charset="0"/>
              </a:rPr>
              <a:t> Edition).</a:t>
            </a:r>
          </a:p>
        </p:txBody>
      </p:sp>
    </p:spTree>
    <p:extLst>
      <p:ext uri="{BB962C8B-B14F-4D97-AF65-F5344CB8AC3E}">
        <p14:creationId xmlns="" xmlns:p14="http://schemas.microsoft.com/office/powerpoint/2010/main" val="275518867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i="0" u="sng" dirty="0" smtClean="0"/>
              <a:t>CRITICAL STEPS IN BONDING</a:t>
            </a:r>
            <a:endParaRPr lang="en-US" sz="3600" b="1" i="0" u="sng" dirty="0"/>
          </a:p>
        </p:txBody>
      </p:sp>
      <p:sp>
        <p:nvSpPr>
          <p:cNvPr id="3" name="Content Placeholder 2"/>
          <p:cNvSpPr>
            <a:spLocks noGrp="1"/>
          </p:cNvSpPr>
          <p:nvPr>
            <p:ph idx="1"/>
          </p:nvPr>
        </p:nvSpPr>
        <p:spPr>
          <a:xfrm>
            <a:off x="457200" y="990600"/>
            <a:ext cx="8229600" cy="4525963"/>
          </a:xfrm>
        </p:spPr>
        <p:txBody>
          <a:bodyPr/>
          <a:lstStyle/>
          <a:p>
            <a:pPr algn="just">
              <a:lnSpc>
                <a:spcPct val="150000"/>
              </a:lnSpc>
              <a:buNone/>
            </a:pPr>
            <a:r>
              <a:rPr lang="en-US" sz="2200" b="1" i="0" dirty="0" smtClean="0"/>
              <a:t>Isolation</a:t>
            </a:r>
          </a:p>
          <a:p>
            <a:pPr algn="just">
              <a:lnSpc>
                <a:spcPct val="150000"/>
              </a:lnSpc>
            </a:pPr>
            <a:r>
              <a:rPr lang="en-US" sz="2200" i="0" dirty="0" smtClean="0"/>
              <a:t>Bonding to acid etched enamel requires a surface to allow the </a:t>
            </a:r>
            <a:r>
              <a:rPr lang="en-US" sz="2200" i="0" dirty="0" err="1" smtClean="0"/>
              <a:t>photopolymerizable</a:t>
            </a:r>
            <a:r>
              <a:rPr lang="en-US" sz="2200" i="0" dirty="0" smtClean="0"/>
              <a:t> hydrophobic bonding resin to be drawn by capillary attraction into the etched surface.</a:t>
            </a:r>
          </a:p>
          <a:p>
            <a:pPr algn="just">
              <a:lnSpc>
                <a:spcPct val="150000"/>
              </a:lnSpc>
            </a:pPr>
            <a:endParaRPr lang="en-US" sz="2200" i="0" dirty="0" smtClean="0"/>
          </a:p>
          <a:p>
            <a:endParaRPr lang="en-US" sz="2200" i="0" dirty="0" smtClean="0"/>
          </a:p>
          <a:p>
            <a:endParaRPr lang="en-US" sz="2200" i="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102</a:t>
            </a:fld>
            <a:endParaRPr lang="en-US"/>
          </a:p>
        </p:txBody>
      </p:sp>
      <p:graphicFrame>
        <p:nvGraphicFramePr>
          <p:cNvPr id="6" name="Diagram 5"/>
          <p:cNvGraphicFramePr/>
          <p:nvPr/>
        </p:nvGraphicFramePr>
        <p:xfrm>
          <a:off x="685800" y="3276600"/>
          <a:ext cx="7620000" cy="218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62000" y="5410200"/>
            <a:ext cx="5638800" cy="430887"/>
          </a:xfrm>
          <a:prstGeom prst="rect">
            <a:avLst/>
          </a:prstGeom>
          <a:noFill/>
        </p:spPr>
        <p:txBody>
          <a:bodyPr wrap="square" rtlCol="0">
            <a:spAutoFit/>
          </a:bodyPr>
          <a:lstStyle/>
          <a:p>
            <a:r>
              <a:rPr lang="en-US" sz="2200" dirty="0" smtClean="0"/>
              <a:t>Hence methods of isolation- important</a:t>
            </a:r>
            <a:endParaRPr lang="en-US" sz="22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buNone/>
            </a:pPr>
            <a:r>
              <a:rPr lang="en-US" sz="2200" b="1" i="0" dirty="0" smtClean="0"/>
              <a:t>Dentin and pulp protection</a:t>
            </a:r>
          </a:p>
          <a:p>
            <a:pPr>
              <a:lnSpc>
                <a:spcPct val="150000"/>
              </a:lnSpc>
              <a:buFont typeface="Arial" pitchFamily="34" charset="0"/>
              <a:buChar char="•"/>
            </a:pPr>
            <a:r>
              <a:rPr lang="en-US" sz="2200" i="0" dirty="0" smtClean="0"/>
              <a:t>Non-adhesive liners and bases not recommended.</a:t>
            </a:r>
          </a:p>
          <a:p>
            <a:pPr>
              <a:lnSpc>
                <a:spcPct val="150000"/>
              </a:lnSpc>
              <a:buFont typeface="Arial" pitchFamily="34" charset="0"/>
              <a:buChar char="•"/>
            </a:pPr>
            <a:r>
              <a:rPr lang="en-US" sz="2200" i="0" dirty="0" smtClean="0"/>
              <a:t>Calcium hydroxide-choice in deep cavities- pulp healing capacity. High </a:t>
            </a:r>
            <a:r>
              <a:rPr lang="en-US" sz="2200" i="0" dirty="0" err="1" smtClean="0"/>
              <a:t>solubilty</a:t>
            </a:r>
            <a:r>
              <a:rPr lang="en-US" sz="2200" i="0" dirty="0" smtClean="0"/>
              <a:t>- shouldn’t be etched.</a:t>
            </a:r>
          </a:p>
          <a:p>
            <a:pPr>
              <a:lnSpc>
                <a:spcPct val="150000"/>
              </a:lnSpc>
              <a:buFont typeface="Arial" pitchFamily="34" charset="0"/>
              <a:buChar char="•"/>
            </a:pPr>
            <a:r>
              <a:rPr lang="en-US" sz="2200" i="0" dirty="0" smtClean="0"/>
              <a:t>Resin modified GIC- chemical </a:t>
            </a:r>
            <a:r>
              <a:rPr lang="en-US" sz="2200" i="0" dirty="0" err="1" smtClean="0"/>
              <a:t>coploymerization</a:t>
            </a:r>
            <a:r>
              <a:rPr lang="en-US" sz="2200" i="0" dirty="0" smtClean="0"/>
              <a:t> with adhesive resin and is resistant to acid etching.</a:t>
            </a:r>
          </a:p>
          <a:p>
            <a:pPr>
              <a:lnSpc>
                <a:spcPct val="150000"/>
              </a:lnSpc>
              <a:buFont typeface="Arial" pitchFamily="34" charset="0"/>
              <a:buChar char="•"/>
            </a:pPr>
            <a:r>
              <a:rPr lang="en-US" sz="2200" i="0" dirty="0" smtClean="0"/>
              <a:t>Adhesive systems- pulp healing and have bacterial sealing but not recommended for pulp capping </a:t>
            </a:r>
          </a:p>
          <a:p>
            <a:pPr>
              <a:buNone/>
            </a:pPr>
            <a:endParaRPr lang="en-US" sz="2200" i="0" dirty="0" smtClean="0"/>
          </a:p>
        </p:txBody>
      </p:sp>
      <p:sp>
        <p:nvSpPr>
          <p:cNvPr id="4" name="Slide Number Placeholder 3"/>
          <p:cNvSpPr>
            <a:spLocks noGrp="1"/>
          </p:cNvSpPr>
          <p:nvPr>
            <p:ph type="sldNum" sz="quarter" idx="11"/>
          </p:nvPr>
        </p:nvSpPr>
        <p:spPr/>
        <p:txBody>
          <a:bodyPr/>
          <a:lstStyle/>
          <a:p>
            <a:fld id="{CC8CA953-CD2C-4C2D-8BBA-F6FB10B73F03}" type="slidenum">
              <a:rPr lang="en-US" smtClean="0"/>
              <a:pPr/>
              <a:t>103</a:t>
            </a:fld>
            <a:endParaRPr lang="en-US"/>
          </a:p>
        </p:txBody>
      </p:sp>
      <p:sp>
        <p:nvSpPr>
          <p:cNvPr id="7" name="Title 1"/>
          <p:cNvSpPr>
            <a:spLocks noGrp="1"/>
          </p:cNvSpPr>
          <p:nvPr>
            <p:ph type="title"/>
          </p:nvPr>
        </p:nvSpPr>
        <p:spPr>
          <a:xfrm>
            <a:off x="457200" y="274638"/>
            <a:ext cx="8229600" cy="792162"/>
          </a:xfrm>
        </p:spPr>
        <p:txBody>
          <a:bodyPr>
            <a:normAutofit/>
          </a:bodyPr>
          <a:lstStyle/>
          <a:p>
            <a:r>
              <a:rPr lang="en-US" sz="3600" b="1" i="0" u="sng" dirty="0" smtClean="0"/>
              <a:t>CRITICAL STEPS IN BONDING</a:t>
            </a:r>
            <a:endParaRPr lang="en-US" sz="3600" b="1" i="0" u="sng"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229600" cy="4525963"/>
          </a:xfrm>
        </p:spPr>
        <p:txBody>
          <a:bodyPr/>
          <a:lstStyle/>
          <a:p>
            <a:pPr>
              <a:lnSpc>
                <a:spcPct val="150000"/>
              </a:lnSpc>
            </a:pPr>
            <a:r>
              <a:rPr lang="en-US" sz="2200" b="1" i="0" dirty="0" smtClean="0"/>
              <a:t>Universal enamel and dentin conditioning</a:t>
            </a:r>
          </a:p>
          <a:p>
            <a:pPr>
              <a:lnSpc>
                <a:spcPct val="150000"/>
              </a:lnSpc>
            </a:pPr>
            <a:r>
              <a:rPr lang="en-US" sz="2200" b="1" i="0" dirty="0" smtClean="0"/>
              <a:t>Phosphoric acid - 30-40% phosphoric acid.</a:t>
            </a:r>
          </a:p>
          <a:p>
            <a:pPr>
              <a:lnSpc>
                <a:spcPct val="150000"/>
              </a:lnSpc>
            </a:pPr>
            <a:r>
              <a:rPr lang="en-US" sz="2200" b="1" i="0" dirty="0" smtClean="0"/>
              <a:t>Applied for 15 sec </a:t>
            </a:r>
          </a:p>
          <a:p>
            <a:pPr>
              <a:lnSpc>
                <a:spcPct val="150000"/>
              </a:lnSpc>
            </a:pPr>
            <a:r>
              <a:rPr lang="en-US" sz="2200" b="1" i="0" dirty="0" err="1" smtClean="0"/>
              <a:t>Scelortic</a:t>
            </a:r>
            <a:r>
              <a:rPr lang="en-US" sz="2200" b="1" i="0" dirty="0" smtClean="0"/>
              <a:t> dentin-longer</a:t>
            </a:r>
          </a:p>
          <a:p>
            <a:pPr>
              <a:lnSpc>
                <a:spcPct val="150000"/>
              </a:lnSpc>
            </a:pPr>
            <a:r>
              <a:rPr lang="en-US" sz="2200" b="1" i="0" dirty="0" smtClean="0"/>
              <a:t>Rinsing thoroughly to remove- acid</a:t>
            </a:r>
          </a:p>
        </p:txBody>
      </p:sp>
      <p:sp>
        <p:nvSpPr>
          <p:cNvPr id="4" name="Slide Number Placeholder 3"/>
          <p:cNvSpPr>
            <a:spLocks noGrp="1"/>
          </p:cNvSpPr>
          <p:nvPr>
            <p:ph type="sldNum" sz="quarter" idx="11"/>
          </p:nvPr>
        </p:nvSpPr>
        <p:spPr/>
        <p:txBody>
          <a:bodyPr/>
          <a:lstStyle/>
          <a:p>
            <a:fld id="{CC8CA953-CD2C-4C2D-8BBA-F6FB10B73F03}" type="slidenum">
              <a:rPr lang="en-US" smtClean="0"/>
              <a:pPr/>
              <a:t>104</a:t>
            </a:fld>
            <a:endParaRPr lang="en-US"/>
          </a:p>
        </p:txBody>
      </p:sp>
      <p:sp>
        <p:nvSpPr>
          <p:cNvPr id="7" name="Title 1"/>
          <p:cNvSpPr txBox="1">
            <a:spLocks/>
          </p:cNvSpPr>
          <p:nvPr/>
        </p:nvSpPr>
        <p:spPr>
          <a:xfrm>
            <a:off x="381000" y="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smtClean="0">
                <a:ln>
                  <a:noFill/>
                </a:ln>
                <a:solidFill>
                  <a:schemeClr val="tx1"/>
                </a:solidFill>
                <a:effectLst/>
                <a:uLnTx/>
                <a:uFillTx/>
                <a:latin typeface="+mj-lt"/>
                <a:ea typeface="+mj-ea"/>
                <a:cs typeface="+mj-cs"/>
              </a:rPr>
              <a:t>CRITICAL STEPS IN BONDING</a:t>
            </a:r>
            <a:endParaRPr kumimoji="0" lang="en-US" sz="3600" b="1" i="0" u="sng"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8" name="Content Placeholder 5"/>
          <p:cNvGraphicFramePr>
            <a:graphicFrameLocks/>
          </p:cNvGraphicFramePr>
          <p:nvPr/>
        </p:nvGraphicFramePr>
        <p:xfrm>
          <a:off x="1371600" y="3810000"/>
          <a:ext cx="6858000" cy="2468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a:bodyPr>
          <a:lstStyle/>
          <a:p>
            <a:r>
              <a:rPr lang="en-US" sz="3600" b="1" u="sng" dirty="0" smtClean="0">
                <a:solidFill>
                  <a:srgbClr val="993366"/>
                </a:solidFill>
              </a:rPr>
              <a:t>OVER DRYING</a:t>
            </a:r>
            <a:endParaRPr lang="en-US" sz="3600" b="1" u="sng" dirty="0">
              <a:solidFill>
                <a:srgbClr val="993366"/>
              </a:solidFill>
            </a:endParaRPr>
          </a:p>
        </p:txBody>
      </p:sp>
      <p:sp>
        <p:nvSpPr>
          <p:cNvPr id="3" name="Content Placeholder 2"/>
          <p:cNvSpPr>
            <a:spLocks noGrp="1"/>
          </p:cNvSpPr>
          <p:nvPr>
            <p:ph idx="1"/>
          </p:nvPr>
        </p:nvSpPr>
        <p:spPr>
          <a:xfrm>
            <a:off x="304800" y="609600"/>
            <a:ext cx="8534400" cy="5638800"/>
          </a:xfrm>
        </p:spPr>
        <p:txBody>
          <a:bodyPr>
            <a:normAutofit fontScale="92500"/>
          </a:bodyPr>
          <a:lstStyle/>
          <a:p>
            <a:pPr algn="just">
              <a:lnSpc>
                <a:spcPct val="150000"/>
              </a:lnSpc>
              <a:buFont typeface="Arial" pitchFamily="34" charset="0"/>
              <a:buChar char="•"/>
            </a:pPr>
            <a:r>
              <a:rPr lang="en-US" sz="2400" dirty="0" smtClean="0"/>
              <a:t>When the etched dentin is air dried the collagen network will collapse and the </a:t>
            </a:r>
            <a:r>
              <a:rPr lang="en-US" sz="2400" dirty="0" err="1" smtClean="0"/>
              <a:t>microchannels</a:t>
            </a:r>
            <a:r>
              <a:rPr lang="en-US" sz="2400" dirty="0" smtClean="0"/>
              <a:t> opened by the removal of apatite systems will be closed from a compact coagulate that is impenetrable to resin.</a:t>
            </a:r>
          </a:p>
          <a:p>
            <a:pPr algn="just">
              <a:lnSpc>
                <a:spcPct val="150000"/>
              </a:lnSpc>
              <a:buFont typeface="Arial" pitchFamily="34" charset="0"/>
              <a:buChar char="•"/>
            </a:pPr>
            <a:r>
              <a:rPr lang="en-US" sz="2400" dirty="0" smtClean="0"/>
              <a:t>Drying the dentin will produce a relatively impermeable amorphous layer:</a:t>
            </a:r>
          </a:p>
          <a:p>
            <a:pPr lvl="1" algn="just">
              <a:lnSpc>
                <a:spcPct val="150000"/>
              </a:lnSpc>
              <a:buFont typeface="Arial" pitchFamily="34" charset="0"/>
              <a:buChar char="•"/>
            </a:pPr>
            <a:r>
              <a:rPr lang="en-US" sz="2400" dirty="0" smtClean="0">
                <a:solidFill>
                  <a:srgbClr val="FF0000"/>
                </a:solidFill>
              </a:rPr>
              <a:t>Denatured collagen</a:t>
            </a:r>
          </a:p>
          <a:p>
            <a:pPr lvl="1" algn="just">
              <a:lnSpc>
                <a:spcPct val="150000"/>
              </a:lnSpc>
              <a:buFont typeface="Arial" pitchFamily="34" charset="0"/>
              <a:buChar char="•"/>
            </a:pPr>
            <a:r>
              <a:rPr lang="en-US" sz="2400" dirty="0" smtClean="0">
                <a:solidFill>
                  <a:srgbClr val="FF0000"/>
                </a:solidFill>
              </a:rPr>
              <a:t>Collapse of collagen layer</a:t>
            </a:r>
          </a:p>
          <a:p>
            <a:pPr lvl="1" algn="just">
              <a:lnSpc>
                <a:spcPct val="150000"/>
              </a:lnSpc>
              <a:buFont typeface="Arial" pitchFamily="34" charset="0"/>
              <a:buChar char="•"/>
            </a:pPr>
            <a:r>
              <a:rPr lang="en-US" sz="2400" dirty="0" smtClean="0">
                <a:solidFill>
                  <a:srgbClr val="FF0000"/>
                </a:solidFill>
              </a:rPr>
              <a:t>Affects bonding</a:t>
            </a:r>
          </a:p>
          <a:p>
            <a:pPr algn="just">
              <a:lnSpc>
                <a:spcPct val="150000"/>
              </a:lnSpc>
              <a:buNone/>
            </a:pPr>
            <a:r>
              <a:rPr lang="en-US" sz="2600" b="1" u="sng" dirty="0" err="1" smtClean="0">
                <a:ea typeface="Calibri" pitchFamily="34" charset="0"/>
                <a:cs typeface="Times New Roman" pitchFamily="18" charset="0"/>
              </a:rPr>
              <a:t>Hybridoid</a:t>
            </a:r>
            <a:r>
              <a:rPr lang="en-US" sz="2600" b="1" u="sng" dirty="0" smtClean="0">
                <a:ea typeface="Calibri" pitchFamily="34" charset="0"/>
                <a:cs typeface="Times New Roman" pitchFamily="18" charset="0"/>
              </a:rPr>
              <a:t> region – </a:t>
            </a:r>
            <a:r>
              <a:rPr lang="en-US" sz="2600" dirty="0" smtClean="0">
                <a:ea typeface="Calibri" pitchFamily="34" charset="0"/>
                <a:cs typeface="Times New Roman" pitchFamily="18" charset="0"/>
              </a:rPr>
              <a:t>If surface air dried for more than 3 sec. Collapse of collagen resulting in improper penetration of primer &amp; resin and thus ineffective hybrid layer reduced bond strength.</a:t>
            </a:r>
            <a:endParaRPr lang="en-US" sz="2600" dirty="0" smtClean="0">
              <a:cs typeface="Arial" pitchFamily="34" charset="0"/>
            </a:endParaRPr>
          </a:p>
          <a:p>
            <a:pPr lvl="1"/>
            <a:endParaRPr lang="en-US" sz="2400" dirty="0" smtClean="0"/>
          </a:p>
          <a:p>
            <a:pPr lvl="1" algn="just">
              <a:lnSpc>
                <a:spcPct val="150000"/>
              </a:lnSpc>
              <a:buFont typeface="Arial" pitchFamily="34" charset="0"/>
              <a:buChar char="•"/>
            </a:pPr>
            <a:endParaRPr lang="en-US" sz="2400" dirty="0" smtClean="0"/>
          </a:p>
          <a:p>
            <a:pPr lvl="1" algn="just">
              <a:lnSpc>
                <a:spcPct val="90000"/>
              </a:lnSpc>
              <a:buNone/>
            </a:pPr>
            <a:endParaRPr lang="en-US" sz="2400" dirty="0" smtClean="0"/>
          </a:p>
          <a:p>
            <a:pPr lvl="1" algn="just">
              <a:lnSpc>
                <a:spcPct val="90000"/>
              </a:lnSpc>
              <a:buNone/>
            </a:pPr>
            <a:endParaRPr lang="en-US" sz="2400" dirty="0" smtClean="0"/>
          </a:p>
          <a:p>
            <a:pPr lvl="1" algn="just">
              <a:lnSpc>
                <a:spcPct val="90000"/>
              </a:lnSpc>
              <a:buNone/>
            </a:pPr>
            <a:endParaRPr lang="en-US" sz="2400" dirty="0" smtClean="0"/>
          </a:p>
          <a:p>
            <a:pPr lvl="1">
              <a:lnSpc>
                <a:spcPct val="90000"/>
              </a:lnSpc>
              <a:buNone/>
            </a:pPr>
            <a:endParaRPr lang="en-US" sz="2400" dirty="0" smtClean="0"/>
          </a:p>
          <a:p>
            <a:pPr lvl="1">
              <a:lnSpc>
                <a:spcPct val="90000"/>
              </a:lnSpc>
              <a:buNone/>
            </a:pPr>
            <a:endParaRPr lang="en-US" sz="2400" dirty="0" smtClean="0"/>
          </a:p>
          <a:p>
            <a:pPr lvl="1">
              <a:lnSpc>
                <a:spcPct val="90000"/>
              </a:lnSpc>
              <a:buNone/>
            </a:pPr>
            <a:endParaRPr lang="en-US" sz="2200" dirty="0" smtClean="0"/>
          </a:p>
          <a:p>
            <a:pPr lvl="1">
              <a:lnSpc>
                <a:spcPct val="90000"/>
              </a:lnSpc>
              <a:buNone/>
            </a:pPr>
            <a:endParaRPr lang="en-US" sz="2200" dirty="0" smtClean="0"/>
          </a:p>
        </p:txBody>
      </p:sp>
      <p:sp>
        <p:nvSpPr>
          <p:cNvPr id="4" name="Slide Number Placeholder 3"/>
          <p:cNvSpPr>
            <a:spLocks noGrp="1"/>
          </p:cNvSpPr>
          <p:nvPr>
            <p:ph type="sldNum" sz="quarter" idx="11"/>
          </p:nvPr>
        </p:nvSpPr>
        <p:spPr/>
        <p:txBody>
          <a:bodyPr/>
          <a:lstStyle/>
          <a:p>
            <a:fld id="{CC8CA953-CD2C-4C2D-8BBA-F6FB10B73F03}" type="slidenum">
              <a:rPr lang="en-US" smtClean="0"/>
              <a:pPr/>
              <a:t>105</a:t>
            </a:fld>
            <a:endParaRPr lang="en-US"/>
          </a:p>
        </p:txBody>
      </p:sp>
      <p:pic>
        <p:nvPicPr>
          <p:cNvPr id="6" name="Picture 9" descr="Bonding-76"/>
          <p:cNvPicPr>
            <a:picLocks noChangeAspect="1" noChangeArrowheads="1"/>
          </p:cNvPicPr>
          <p:nvPr/>
        </p:nvPicPr>
        <p:blipFill>
          <a:blip r:embed="rId3"/>
          <a:srcRect/>
          <a:stretch>
            <a:fillRect/>
          </a:stretch>
        </p:blipFill>
        <p:spPr bwMode="auto">
          <a:xfrm>
            <a:off x="6858000" y="2819401"/>
            <a:ext cx="1447800" cy="1671422"/>
          </a:xfrm>
          <a:prstGeom prst="rect">
            <a:avLst/>
          </a:prstGeom>
          <a:noFill/>
          <a:ln w="38100">
            <a:solidFill>
              <a:srgbClr val="FF6600"/>
            </a:solid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525963"/>
          </a:xfrm>
        </p:spPr>
        <p:txBody>
          <a:bodyPr/>
          <a:lstStyle/>
          <a:p>
            <a:pPr marL="0" lvl="0" indent="0" algn="just">
              <a:spcBef>
                <a:spcPct val="0"/>
              </a:spcBef>
              <a:buClrTx/>
              <a:buSzTx/>
              <a:buNone/>
              <a:tabLst>
                <a:tab pos="228600" algn="l"/>
              </a:tabLst>
            </a:pPr>
            <a:r>
              <a:rPr lang="en-US" sz="2200" dirty="0" smtClean="0">
                <a:effectLst/>
                <a:ea typeface="Times New Roman" pitchFamily="18" charset="0"/>
                <a:cs typeface="Calibri" pitchFamily="34" charset="0"/>
              </a:rPr>
              <a:t>Collapse and Re-expansion of Collagen : </a:t>
            </a:r>
            <a:endParaRPr lang="en-US" sz="2200" dirty="0" smtClean="0">
              <a:effectLst/>
              <a:cs typeface="Arial" pitchFamily="34" charset="0"/>
            </a:endParaRPr>
          </a:p>
          <a:p>
            <a:pPr marL="0" lvl="0" indent="0" algn="just" eaLnBrk="0" hangingPunct="0">
              <a:spcBef>
                <a:spcPct val="0"/>
              </a:spcBef>
              <a:buClrTx/>
              <a:buSzTx/>
              <a:buNone/>
              <a:tabLst>
                <a:tab pos="228600" algn="l"/>
              </a:tabLst>
            </a:pPr>
            <a:r>
              <a:rPr lang="en-US" sz="2200" dirty="0" smtClean="0">
                <a:effectLst/>
                <a:ea typeface="Times New Roman" pitchFamily="18" charset="0"/>
                <a:cs typeface="Calibri" pitchFamily="34" charset="0"/>
              </a:rPr>
              <a:t>	</a:t>
            </a:r>
            <a:endParaRPr lang="en-US" dirty="0"/>
          </a:p>
        </p:txBody>
      </p:sp>
      <p:sp>
        <p:nvSpPr>
          <p:cNvPr id="4" name="Slide Number Placeholder 3"/>
          <p:cNvSpPr>
            <a:spLocks noGrp="1"/>
          </p:cNvSpPr>
          <p:nvPr>
            <p:ph type="sldNum" sz="quarter" idx="11"/>
          </p:nvPr>
        </p:nvSpPr>
        <p:spPr>
          <a:xfrm>
            <a:off x="6248400" y="6492875"/>
            <a:ext cx="2895600" cy="365125"/>
          </a:xfrm>
        </p:spPr>
        <p:txBody>
          <a:bodyPr/>
          <a:lstStyle/>
          <a:p>
            <a:pPr algn="r"/>
            <a:fld id="{CC8CA953-CD2C-4C2D-8BBA-F6FB10B73F03}" type="slidenum">
              <a:rPr lang="en-US" smtClean="0"/>
              <a:pPr algn="r"/>
              <a:t>106</a:t>
            </a:fld>
            <a:endParaRPr lang="en-US" dirty="0"/>
          </a:p>
        </p:txBody>
      </p:sp>
      <p:graphicFrame>
        <p:nvGraphicFramePr>
          <p:cNvPr id="6" name="Diagram 5"/>
          <p:cNvGraphicFramePr/>
          <p:nvPr/>
        </p:nvGraphicFramePr>
        <p:xfrm>
          <a:off x="533400" y="1447800"/>
          <a:ext cx="8229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457200" y="0"/>
            <a:ext cx="8229600" cy="792162"/>
          </a:xfrm>
        </p:spPr>
        <p:txBody>
          <a:bodyPr>
            <a:normAutofit/>
          </a:bodyPr>
          <a:lstStyle/>
          <a:p>
            <a:r>
              <a:rPr lang="en-US" sz="3600" b="1" u="sng" dirty="0" smtClean="0">
                <a:solidFill>
                  <a:srgbClr val="993366"/>
                </a:solidFill>
              </a:rPr>
              <a:t>OVER DRYING</a:t>
            </a:r>
            <a:endParaRPr lang="en-US" sz="3600" b="1" u="sng" dirty="0">
              <a:solidFill>
                <a:srgbClr val="993366"/>
              </a:solidFill>
            </a:endParaRPr>
          </a:p>
        </p:txBody>
      </p:sp>
      <p:sp>
        <p:nvSpPr>
          <p:cNvPr id="7" name="Footer Placeholder 6"/>
          <p:cNvSpPr>
            <a:spLocks noGrp="1"/>
          </p:cNvSpPr>
          <p:nvPr>
            <p:ph type="ftr" sz="quarter" idx="11"/>
          </p:nvPr>
        </p:nvSpPr>
        <p:spPr>
          <a:xfrm>
            <a:off x="0" y="6356350"/>
            <a:ext cx="6019800" cy="501650"/>
          </a:xfrm>
        </p:spPr>
        <p:style>
          <a:lnRef idx="0">
            <a:schemeClr val="accent1"/>
          </a:lnRef>
          <a:fillRef idx="3">
            <a:schemeClr val="accent1"/>
          </a:fillRef>
          <a:effectRef idx="3">
            <a:schemeClr val="accent1"/>
          </a:effectRef>
          <a:fontRef idx="minor">
            <a:schemeClr val="lt1"/>
          </a:fontRef>
        </p:style>
        <p:txBody>
          <a:bodyPr/>
          <a:lstStyle/>
          <a:p>
            <a:r>
              <a:rPr lang="en-US" sz="1400" dirty="0" err="1" smtClean="0">
                <a:solidFill>
                  <a:schemeClr val="tx1"/>
                </a:solidFill>
                <a:latin typeface="Agency FB" pitchFamily="34" charset="0"/>
              </a:rPr>
              <a:t>Perdigão</a:t>
            </a:r>
            <a:r>
              <a:rPr lang="en-US" sz="1400" dirty="0" smtClean="0">
                <a:solidFill>
                  <a:schemeClr val="tx1"/>
                </a:solidFill>
                <a:latin typeface="Agency FB" pitchFamily="34" charset="0"/>
              </a:rPr>
              <a:t> J. Dentin bonding—Variables related to the clinical situation and the substrate treatment. </a:t>
            </a:r>
            <a:r>
              <a:rPr lang="en-US" sz="1400" i="1" dirty="0" smtClean="0">
                <a:solidFill>
                  <a:schemeClr val="tx1"/>
                </a:solidFill>
                <a:latin typeface="Agency FB" pitchFamily="34" charset="0"/>
              </a:rPr>
              <a:t>Dental Materials</a:t>
            </a:r>
            <a:r>
              <a:rPr lang="en-US" sz="1400" dirty="0" smtClean="0">
                <a:solidFill>
                  <a:schemeClr val="tx1"/>
                </a:solidFill>
                <a:latin typeface="Agency FB" pitchFamily="34" charset="0"/>
              </a:rPr>
              <a:t> . February 2010;26(2):e24-e37</a:t>
            </a:r>
            <a:endParaRPr lang="en-US" sz="1400" dirty="0">
              <a:solidFill>
                <a:schemeClr val="tx1"/>
              </a:solidFill>
              <a:latin typeface="Agency FB"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686800" cy="4800600"/>
          </a:xfrm>
        </p:spPr>
        <p:txBody>
          <a:bodyPr>
            <a:noAutofit/>
          </a:bodyPr>
          <a:lstStyle/>
          <a:p>
            <a:pPr algn="just">
              <a:lnSpc>
                <a:spcPct val="150000"/>
              </a:lnSpc>
              <a:buNone/>
            </a:pPr>
            <a:r>
              <a:rPr lang="en-US" sz="2200" dirty="0" smtClean="0"/>
              <a:t>Various materials have been tested </a:t>
            </a:r>
            <a:r>
              <a:rPr lang="en-US" sz="2200" dirty="0" smtClean="0">
                <a:solidFill>
                  <a:srgbClr val="FF0000"/>
                </a:solidFill>
              </a:rPr>
              <a:t>as rewetting agents: </a:t>
            </a:r>
          </a:p>
          <a:p>
            <a:pPr lvl="0" algn="just">
              <a:lnSpc>
                <a:spcPct val="150000"/>
              </a:lnSpc>
              <a:buFont typeface="Arial" pitchFamily="34" charset="0"/>
              <a:buChar char="•"/>
            </a:pPr>
            <a:r>
              <a:rPr lang="en-US" sz="2200" dirty="0" smtClean="0"/>
              <a:t>Water: which does not rewet the surface rapidly. </a:t>
            </a:r>
          </a:p>
          <a:p>
            <a:pPr lvl="0" algn="just">
              <a:lnSpc>
                <a:spcPct val="150000"/>
              </a:lnSpc>
              <a:buFont typeface="Arial" pitchFamily="34" charset="0"/>
              <a:buChar char="•"/>
            </a:pPr>
            <a:r>
              <a:rPr lang="en-US" sz="2200" dirty="0" smtClean="0"/>
              <a:t>Aqueous solutions of HEMA  such as Aqua Prep( </a:t>
            </a:r>
            <a:r>
              <a:rPr lang="en-US" sz="2200" dirty="0" err="1" smtClean="0"/>
              <a:t>Bisco</a:t>
            </a:r>
            <a:r>
              <a:rPr lang="en-US" sz="2200" dirty="0" smtClean="0"/>
              <a:t>, Inc) or </a:t>
            </a:r>
            <a:r>
              <a:rPr lang="en-US" sz="2200" dirty="0" err="1" smtClean="0"/>
              <a:t>Gluma</a:t>
            </a:r>
            <a:r>
              <a:rPr lang="en-US" sz="2200" dirty="0" smtClean="0"/>
              <a:t>  Desensitizer( </a:t>
            </a:r>
            <a:r>
              <a:rPr lang="en-US" sz="2200" dirty="0" err="1" smtClean="0"/>
              <a:t>Heraeus</a:t>
            </a:r>
            <a:r>
              <a:rPr lang="en-US" sz="2200" dirty="0" smtClean="0"/>
              <a:t> </a:t>
            </a:r>
            <a:r>
              <a:rPr lang="en-US" sz="2200" dirty="0" err="1" smtClean="0"/>
              <a:t>Kulzer</a:t>
            </a:r>
            <a:r>
              <a:rPr lang="en-US" sz="2200" dirty="0" smtClean="0"/>
              <a:t>). The latter also contains </a:t>
            </a:r>
            <a:r>
              <a:rPr lang="en-US" sz="2200" dirty="0" err="1" smtClean="0"/>
              <a:t>glutaraldehyde</a:t>
            </a:r>
            <a:r>
              <a:rPr lang="en-US" sz="2200" dirty="0" smtClean="0"/>
              <a:t>, which may stabilize the collagen layer, thus facilitating resin penetration. </a:t>
            </a:r>
          </a:p>
          <a:p>
            <a:pPr lvl="0" algn="just">
              <a:lnSpc>
                <a:spcPct val="150000"/>
              </a:lnSpc>
              <a:buFont typeface="Arial" pitchFamily="34" charset="0"/>
              <a:buChar char="•"/>
            </a:pPr>
            <a:r>
              <a:rPr lang="en-US" sz="2200" dirty="0" smtClean="0"/>
              <a:t>Chlorhexidine </a:t>
            </a:r>
          </a:p>
          <a:p>
            <a:pPr algn="just">
              <a:lnSpc>
                <a:spcPct val="150000"/>
              </a:lnSpc>
            </a:pPr>
            <a:r>
              <a:rPr lang="en-US" sz="2200" dirty="0" smtClean="0">
                <a:ea typeface="Times New Roman" pitchFamily="18" charset="0"/>
                <a:cs typeface="Calibri" pitchFamily="34" charset="0"/>
              </a:rPr>
              <a:t>Primers with H</a:t>
            </a:r>
            <a:r>
              <a:rPr lang="en-US" sz="2200" baseline="-30000" dirty="0" smtClean="0">
                <a:ea typeface="Times New Roman" pitchFamily="18" charset="0"/>
                <a:cs typeface="Calibri" pitchFamily="34" charset="0"/>
              </a:rPr>
              <a:t>2</a:t>
            </a:r>
            <a:r>
              <a:rPr lang="en-US" sz="2200" dirty="0" smtClean="0">
                <a:ea typeface="Times New Roman" pitchFamily="18" charset="0"/>
                <a:cs typeface="Calibri" pitchFamily="34" charset="0"/>
              </a:rPr>
              <a:t>O content of 20% or more are able to expand the collapsed collagen due to their “INTRINSIC RE-WETTING CAPACITY”. </a:t>
            </a:r>
          </a:p>
          <a:p>
            <a:pPr algn="just">
              <a:lnSpc>
                <a:spcPct val="150000"/>
              </a:lnSpc>
            </a:pPr>
            <a:r>
              <a:rPr lang="en-US" sz="2200" dirty="0" smtClean="0">
                <a:cs typeface="Calibri" pitchFamily="34" charset="0"/>
              </a:rPr>
              <a:t>Water based primers</a:t>
            </a:r>
            <a:endParaRPr lang="en-US" sz="220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107</a:t>
            </a:fld>
            <a:endParaRPr lang="en-US"/>
          </a:p>
        </p:txBody>
      </p:sp>
      <p:pic>
        <p:nvPicPr>
          <p:cNvPr id="6" name="Picture 5" descr="Gluma comfort bond"/>
          <p:cNvPicPr>
            <a:picLocks noChangeAspect="1" noChangeArrowheads="1"/>
          </p:cNvPicPr>
          <p:nvPr/>
        </p:nvPicPr>
        <p:blipFill>
          <a:blip r:embed="rId2"/>
          <a:srcRect/>
          <a:stretch>
            <a:fillRect/>
          </a:stretch>
        </p:blipFill>
        <p:spPr bwMode="auto">
          <a:xfrm>
            <a:off x="5638800" y="5029200"/>
            <a:ext cx="2533650" cy="1600200"/>
          </a:xfrm>
          <a:prstGeom prst="rect">
            <a:avLst/>
          </a:prstGeom>
          <a:noFill/>
          <a:ln w="22225">
            <a:solidFill>
              <a:schemeClr val="tx1"/>
            </a:solidFill>
            <a:miter lim="800000"/>
            <a:headEnd/>
            <a:tailEnd/>
          </a:ln>
        </p:spPr>
      </p:pic>
      <p:sp>
        <p:nvSpPr>
          <p:cNvPr id="8" name="Title 1"/>
          <p:cNvSpPr>
            <a:spLocks noGrp="1"/>
          </p:cNvSpPr>
          <p:nvPr>
            <p:ph type="title"/>
          </p:nvPr>
        </p:nvSpPr>
        <p:spPr>
          <a:xfrm>
            <a:off x="457200" y="152400"/>
            <a:ext cx="8229600" cy="792162"/>
          </a:xfrm>
        </p:spPr>
        <p:txBody>
          <a:bodyPr>
            <a:normAutofit/>
          </a:bodyPr>
          <a:lstStyle/>
          <a:p>
            <a:r>
              <a:rPr lang="en-US" sz="3600" b="1" u="sng" dirty="0" smtClean="0">
                <a:solidFill>
                  <a:srgbClr val="993366"/>
                </a:solidFill>
              </a:rPr>
              <a:t>OVER DRYING</a:t>
            </a:r>
            <a:endParaRPr lang="en-US" sz="3600" b="1" u="sng" dirty="0">
              <a:solidFill>
                <a:srgbClr val="993366"/>
              </a:solidFill>
            </a:endParaRPr>
          </a:p>
        </p:txBody>
      </p:sp>
      <p:pic>
        <p:nvPicPr>
          <p:cNvPr id="9" name="Picture 2"/>
          <p:cNvPicPr>
            <a:picLocks noChangeAspect="1" noChangeArrowheads="1"/>
          </p:cNvPicPr>
          <p:nvPr/>
        </p:nvPicPr>
        <p:blipFill>
          <a:blip r:embed="rId3"/>
          <a:srcRect/>
          <a:stretch>
            <a:fillRect/>
          </a:stretch>
        </p:blipFill>
        <p:spPr bwMode="auto">
          <a:xfrm>
            <a:off x="1219200" y="1524000"/>
            <a:ext cx="6400800" cy="4608215"/>
          </a:xfrm>
          <a:prstGeom prst="rect">
            <a:avLst/>
          </a:prstGeom>
          <a:noFill/>
          <a:ln w="9525">
            <a:noFill/>
            <a:miter lim="800000"/>
            <a:headEnd/>
            <a:tailEnd/>
          </a:ln>
        </p:spPr>
      </p:pic>
      <p:sp>
        <p:nvSpPr>
          <p:cNvPr id="10" name="Content Placeholder 2"/>
          <p:cNvSpPr txBox="1">
            <a:spLocks/>
          </p:cNvSpPr>
          <p:nvPr/>
        </p:nvSpPr>
        <p:spPr>
          <a:xfrm>
            <a:off x="609600" y="2819400"/>
            <a:ext cx="8229600" cy="144780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1" i="0" u="none" strike="noStrike" kern="1200" cap="none" spc="0" normalizeH="0" baseline="0" noProof="0" dirty="0" smtClean="0">
                <a:ln>
                  <a:noFill/>
                </a:ln>
                <a:solidFill>
                  <a:schemeClr val="dk1"/>
                </a:solidFill>
                <a:effectLst/>
                <a:uLnTx/>
                <a:uFillTx/>
                <a:latin typeface="+mn-lt"/>
                <a:ea typeface="+mn-ea"/>
                <a:cs typeface="+mn-cs"/>
              </a:rPr>
              <a:t>Dry Bonding: </a:t>
            </a:r>
            <a:r>
              <a:rPr kumimoji="0" lang="en-US" sz="2200" b="0" i="0" u="none" strike="noStrike" kern="1200" cap="none" spc="0" normalizeH="0" baseline="0" noProof="0" dirty="0" smtClean="0">
                <a:ln>
                  <a:noFill/>
                </a:ln>
                <a:solidFill>
                  <a:schemeClr val="dk1"/>
                </a:solidFill>
                <a:effectLst/>
                <a:uLnTx/>
                <a:uFillTx/>
                <a:latin typeface="+mn-lt"/>
                <a:ea typeface="+mn-ea"/>
                <a:cs typeface="+mn-cs"/>
              </a:rPr>
              <a:t>refers to the bonding in which the acid etched dentin is dry and uses the adhesive systems that provide water based primers. These rehydrate and </a:t>
            </a:r>
            <a:r>
              <a:rPr kumimoji="0" lang="en-US" sz="2200" b="0" i="0" u="none" strike="noStrike" kern="1200" cap="none" spc="0" normalizeH="0" baseline="0" noProof="0" dirty="0" err="1" smtClean="0">
                <a:ln>
                  <a:noFill/>
                </a:ln>
                <a:solidFill>
                  <a:schemeClr val="dk1"/>
                </a:solidFill>
                <a:effectLst/>
                <a:uLnTx/>
                <a:uFillTx/>
                <a:latin typeface="+mn-lt"/>
                <a:ea typeface="+mn-ea"/>
                <a:cs typeface="+mn-cs"/>
              </a:rPr>
              <a:t>reexpand</a:t>
            </a:r>
            <a:r>
              <a:rPr kumimoji="0" lang="en-US" sz="2200" b="0" i="0" u="none" strike="noStrike" kern="1200" cap="none" spc="0" normalizeH="0" baseline="0" noProof="0" dirty="0" smtClean="0">
                <a:ln>
                  <a:noFill/>
                </a:ln>
                <a:solidFill>
                  <a:schemeClr val="dk1"/>
                </a:solidFill>
                <a:effectLst/>
                <a:uLnTx/>
                <a:uFillTx/>
                <a:latin typeface="+mn-lt"/>
                <a:ea typeface="+mn-ea"/>
                <a:cs typeface="+mn-cs"/>
              </a:rPr>
              <a:t> the collagen fibers , allowing the resin to infiltrate.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bg/>
                                          </p:spTgt>
                                        </p:tgtEl>
                                        <p:attrNameLst>
                                          <p:attrName>style.visibility</p:attrName>
                                        </p:attrNameLst>
                                      </p:cBhvr>
                                      <p:to>
                                        <p:strVal val="visible"/>
                                      </p:to>
                                    </p:set>
                                    <p:animEffect transition="in" filter="fade">
                                      <p:cBhvr>
                                        <p:cTn id="12" dur="2000"/>
                                        <p:tgtEl>
                                          <p:spTgt spid="10">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b="1" u="sng" dirty="0" smtClean="0">
                <a:solidFill>
                  <a:srgbClr val="993366"/>
                </a:solidFill>
              </a:rPr>
              <a:t>UNDERDRYING/OVERWETTING</a:t>
            </a:r>
            <a:endParaRPr lang="en-US" sz="3600" b="1" u="sng" dirty="0">
              <a:solidFill>
                <a:srgbClr val="993366"/>
              </a:solidFill>
            </a:endParaRPr>
          </a:p>
        </p:txBody>
      </p:sp>
      <p:sp>
        <p:nvSpPr>
          <p:cNvPr id="3" name="Content Placeholder 2"/>
          <p:cNvSpPr>
            <a:spLocks noGrp="1"/>
          </p:cNvSpPr>
          <p:nvPr>
            <p:ph idx="1"/>
          </p:nvPr>
        </p:nvSpPr>
        <p:spPr>
          <a:xfrm>
            <a:off x="304800" y="762000"/>
            <a:ext cx="8382000" cy="5364163"/>
          </a:xfrm>
        </p:spPr>
        <p:txBody>
          <a:bodyPr/>
          <a:lstStyle/>
          <a:p>
            <a:pPr algn="just">
              <a:lnSpc>
                <a:spcPct val="150000"/>
              </a:lnSpc>
            </a:pPr>
            <a:r>
              <a:rPr lang="en-US" sz="2200" dirty="0" smtClean="0"/>
              <a:t>Areas of the cavity preparation to pool too much water such as the </a:t>
            </a:r>
            <a:r>
              <a:rPr lang="en-US" sz="2200" dirty="0" err="1" smtClean="0"/>
              <a:t>axio</a:t>
            </a:r>
            <a:r>
              <a:rPr lang="en-US" sz="2200" dirty="0" smtClean="0"/>
              <a:t> gingival line angles of the proximal boxes. </a:t>
            </a:r>
          </a:p>
          <a:p>
            <a:pPr algn="just">
              <a:lnSpc>
                <a:spcPct val="150000"/>
              </a:lnSpc>
            </a:pPr>
            <a:r>
              <a:rPr lang="en-US" sz="2200" dirty="0" smtClean="0"/>
              <a:t>When the primer and adhesives are applied, the solvent may diffuse into the water </a:t>
            </a:r>
          </a:p>
          <a:p>
            <a:pPr algn="just">
              <a:lnSpc>
                <a:spcPct val="150000"/>
              </a:lnSpc>
            </a:pPr>
            <a:r>
              <a:rPr lang="en-US" sz="2200" dirty="0" smtClean="0"/>
              <a:t>Formation of resin tag impaired</a:t>
            </a:r>
          </a:p>
          <a:p>
            <a:pPr algn="just">
              <a:lnSpc>
                <a:spcPct val="150000"/>
              </a:lnSpc>
            </a:pPr>
            <a:r>
              <a:rPr lang="en-US" sz="2200" dirty="0" smtClean="0"/>
              <a:t>Affecting the bond</a:t>
            </a:r>
          </a:p>
          <a:p>
            <a:pPr algn="just">
              <a:lnSpc>
                <a:spcPct val="150000"/>
              </a:lnSpc>
            </a:pPr>
            <a:r>
              <a:rPr lang="en-US" sz="2200" dirty="0" smtClean="0"/>
              <a:t>Hence, water should be removed</a:t>
            </a:r>
          </a:p>
        </p:txBody>
      </p:sp>
      <p:sp>
        <p:nvSpPr>
          <p:cNvPr id="4" name="Slide Number Placeholder 3"/>
          <p:cNvSpPr>
            <a:spLocks noGrp="1"/>
          </p:cNvSpPr>
          <p:nvPr>
            <p:ph type="sldNum" sz="quarter" idx="11"/>
          </p:nvPr>
        </p:nvSpPr>
        <p:spPr/>
        <p:txBody>
          <a:bodyPr/>
          <a:lstStyle/>
          <a:p>
            <a:fld id="{CC8CA953-CD2C-4C2D-8BBA-F6FB10B73F03}" type="slidenum">
              <a:rPr lang="en-US" smtClean="0"/>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a:bodyPr>
          <a:lstStyle/>
          <a:p>
            <a:r>
              <a:rPr lang="en-US" sz="3600" b="1" i="0" u="sng" dirty="0" smtClean="0">
                <a:solidFill>
                  <a:srgbClr val="990099"/>
                </a:solidFill>
              </a:rPr>
              <a:t>WET BONDING</a:t>
            </a:r>
            <a:endParaRPr lang="en-US" sz="3600" b="1" i="0" u="sng" dirty="0">
              <a:solidFill>
                <a:srgbClr val="990099"/>
              </a:solidFill>
            </a:endParaRPr>
          </a:p>
        </p:txBody>
      </p:sp>
      <p:sp>
        <p:nvSpPr>
          <p:cNvPr id="3" name="Content Placeholder 2"/>
          <p:cNvSpPr>
            <a:spLocks noGrp="1"/>
          </p:cNvSpPr>
          <p:nvPr>
            <p:ph idx="1"/>
          </p:nvPr>
        </p:nvSpPr>
        <p:spPr>
          <a:xfrm>
            <a:off x="457200" y="990600"/>
            <a:ext cx="8229600" cy="5135563"/>
          </a:xfrm>
        </p:spPr>
        <p:txBody>
          <a:bodyPr/>
          <a:lstStyle/>
          <a:p>
            <a:pPr algn="just">
              <a:lnSpc>
                <a:spcPct val="150000"/>
              </a:lnSpc>
            </a:pPr>
            <a:r>
              <a:rPr lang="en-US" sz="2200" i="0" dirty="0" smtClean="0"/>
              <a:t> In a moist bonding technique, the surface is not dried after etching and rinsing, and therefore collagen remains in position and behaves almost as a sponge.  </a:t>
            </a:r>
          </a:p>
          <a:p>
            <a:pPr algn="just">
              <a:lnSpc>
                <a:spcPct val="150000"/>
              </a:lnSpc>
            </a:pPr>
            <a:endParaRPr lang="en-US" sz="2200" dirty="0" smtClean="0"/>
          </a:p>
          <a:p>
            <a:pPr algn="just">
              <a:lnSpc>
                <a:spcPct val="150000"/>
              </a:lnSpc>
            </a:pPr>
            <a:r>
              <a:rPr lang="en-US" sz="2200" i="0" dirty="0" smtClean="0"/>
              <a:t>But water –removed for effective bonding.</a:t>
            </a:r>
          </a:p>
          <a:p>
            <a:pPr algn="just">
              <a:lnSpc>
                <a:spcPct val="150000"/>
              </a:lnSpc>
            </a:pPr>
            <a:endParaRPr lang="en-US" sz="2200" i="0" dirty="0" smtClean="0"/>
          </a:p>
          <a:p>
            <a:pPr algn="just">
              <a:lnSpc>
                <a:spcPct val="150000"/>
              </a:lnSpc>
              <a:buNone/>
            </a:pPr>
            <a:r>
              <a:rPr lang="en-US" sz="2200" i="0" dirty="0" smtClean="0"/>
              <a:t> </a:t>
            </a:r>
            <a:endParaRPr lang="en-US" sz="2200" i="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109</a:t>
            </a:fld>
            <a:endParaRPr lang="en-US"/>
          </a:p>
        </p:txBody>
      </p:sp>
      <p:sp>
        <p:nvSpPr>
          <p:cNvPr id="6" name="TextBox 5"/>
          <p:cNvSpPr txBox="1"/>
          <p:nvPr/>
        </p:nvSpPr>
        <p:spPr>
          <a:xfrm>
            <a:off x="457200" y="3810000"/>
            <a:ext cx="7696200" cy="203132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2200" dirty="0" smtClean="0"/>
              <a:t>The acetone or ethanol solvent displaces water and carries the resins into the collagen. </a:t>
            </a:r>
          </a:p>
          <a:p>
            <a:pPr>
              <a:lnSpc>
                <a:spcPct val="150000"/>
              </a:lnSpc>
            </a:pPr>
            <a:r>
              <a:rPr lang="en-US" sz="2200" dirty="0" smtClean="0"/>
              <a:t>Technique developed by Dr. John </a:t>
            </a:r>
            <a:r>
              <a:rPr lang="en-US" sz="2200" dirty="0" err="1" smtClean="0"/>
              <a:t>Kanca</a:t>
            </a:r>
            <a:r>
              <a:rPr lang="en-US" sz="2200" dirty="0" smtClean="0"/>
              <a:t> and Gwinnet in 1992.</a:t>
            </a:r>
            <a:r>
              <a:rPr lang="en-US" dirty="0" smtClean="0"/>
              <a:t>   	</a:t>
            </a:r>
          </a:p>
          <a:p>
            <a:pPr>
              <a:lnSpc>
                <a:spcPct val="150000"/>
              </a:lnSpc>
            </a:pPr>
            <a:endParaRPr lang="en-US" dirty="0"/>
          </a:p>
        </p:txBody>
      </p:sp>
      <p:graphicFrame>
        <p:nvGraphicFramePr>
          <p:cNvPr id="7" name="Diagram 6"/>
          <p:cNvGraphicFramePr/>
          <p:nvPr/>
        </p:nvGraphicFramePr>
        <p:xfrm>
          <a:off x="990600" y="1295400"/>
          <a:ext cx="7315200" cy="474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i="0" u="sng" dirty="0" smtClean="0">
                <a:solidFill>
                  <a:srgbClr val="D60093"/>
                </a:solidFill>
              </a:rPr>
              <a:t>WET/DRY BONDING</a:t>
            </a:r>
            <a:endParaRPr lang="en-US" sz="3600" b="1" i="0" u="sng" dirty="0">
              <a:solidFill>
                <a:srgbClr val="D60093"/>
              </a:solidFill>
            </a:endParaRPr>
          </a:p>
        </p:txBody>
      </p:sp>
      <p:sp>
        <p:nvSpPr>
          <p:cNvPr id="3" name="Content Placeholder 2"/>
          <p:cNvSpPr>
            <a:spLocks noGrp="1"/>
          </p:cNvSpPr>
          <p:nvPr>
            <p:ph idx="1"/>
          </p:nvPr>
        </p:nvSpPr>
        <p:spPr>
          <a:xfrm>
            <a:off x="304800" y="762000"/>
            <a:ext cx="8458200" cy="4906963"/>
          </a:xfrm>
        </p:spPr>
        <p:txBody>
          <a:bodyPr/>
          <a:lstStyle/>
          <a:p>
            <a:pPr algn="just">
              <a:lnSpc>
                <a:spcPct val="150000"/>
              </a:lnSpc>
            </a:pPr>
            <a:r>
              <a:rPr lang="en-US" sz="2200" i="0" dirty="0" smtClean="0"/>
              <a:t>Enamel-dry preferred</a:t>
            </a:r>
          </a:p>
          <a:p>
            <a:pPr algn="just">
              <a:lnSpc>
                <a:spcPct val="150000"/>
              </a:lnSpc>
            </a:pPr>
            <a:r>
              <a:rPr lang="en-US" sz="2200" i="0" dirty="0" smtClean="0"/>
              <a:t>Dentin – moisture needed to avoid collapse of collagen, shrink</a:t>
            </a:r>
          </a:p>
          <a:p>
            <a:pPr algn="just">
              <a:lnSpc>
                <a:spcPct val="150000"/>
              </a:lnSpc>
            </a:pPr>
            <a:r>
              <a:rPr lang="en-US" sz="2200" i="0" dirty="0" smtClean="0"/>
              <a:t>Keep substrate dry and use water based primers thus re-expand collagen.</a:t>
            </a:r>
          </a:p>
          <a:p>
            <a:pPr algn="just">
              <a:lnSpc>
                <a:spcPct val="150000"/>
              </a:lnSpc>
            </a:pPr>
            <a:r>
              <a:rPr lang="en-US" sz="2200" i="0" dirty="0" smtClean="0"/>
              <a:t>Shiny hydrated dentine- moist dentin</a:t>
            </a:r>
          </a:p>
          <a:p>
            <a:pPr algn="just">
              <a:lnSpc>
                <a:spcPct val="150000"/>
              </a:lnSpc>
            </a:pPr>
            <a:r>
              <a:rPr lang="en-US" sz="2200" dirty="0" smtClean="0"/>
              <a:t>Pooled moisture removed by blotting or wiped off with slightly damp cotton pellet.</a:t>
            </a:r>
          </a:p>
          <a:p>
            <a:pPr algn="just">
              <a:lnSpc>
                <a:spcPct val="150000"/>
              </a:lnSpc>
            </a:pPr>
            <a:endParaRPr lang="en-US" sz="2200" i="0" dirty="0" smtClean="0"/>
          </a:p>
        </p:txBody>
      </p:sp>
      <p:sp>
        <p:nvSpPr>
          <p:cNvPr id="4" name="Slide Number Placeholder 3"/>
          <p:cNvSpPr>
            <a:spLocks noGrp="1"/>
          </p:cNvSpPr>
          <p:nvPr>
            <p:ph type="sldNum" sz="quarter" idx="11"/>
          </p:nvPr>
        </p:nvSpPr>
        <p:spPr/>
        <p:txBody>
          <a:bodyPr/>
          <a:lstStyle/>
          <a:p>
            <a:fld id="{CC8CA953-CD2C-4C2D-8BBA-F6FB10B73F03}" type="slidenum">
              <a:rPr lang="en-US" smtClean="0"/>
              <a:pPr/>
              <a:t>110</a:t>
            </a:fld>
            <a:endParaRPr lang="en-US"/>
          </a:p>
        </p:txBody>
      </p:sp>
      <p:pic>
        <p:nvPicPr>
          <p:cNvPr id="7" name="Picture 7" descr="semi 064"/>
          <p:cNvPicPr>
            <a:picLocks noChangeAspect="1" noChangeArrowheads="1"/>
          </p:cNvPicPr>
          <p:nvPr/>
        </p:nvPicPr>
        <p:blipFill>
          <a:blip r:embed="rId2" cstate="print">
            <a:lum bright="20000" contrast="30000"/>
          </a:blip>
          <a:srcRect l="18333" t="6393" r="16667" b="40328"/>
          <a:stretch>
            <a:fillRect/>
          </a:stretch>
        </p:blipFill>
        <p:spPr bwMode="auto">
          <a:xfrm>
            <a:off x="3429000" y="4267200"/>
            <a:ext cx="22860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i="0" u="sng" dirty="0" smtClean="0">
                <a:solidFill>
                  <a:srgbClr val="002060"/>
                </a:solidFill>
              </a:rPr>
              <a:t>MICROLEAKAGE</a:t>
            </a:r>
            <a:endParaRPr lang="en-US" sz="3600" b="1" i="0" u="sng" dirty="0">
              <a:solidFill>
                <a:srgbClr val="002060"/>
              </a:solidFill>
            </a:endParaRPr>
          </a:p>
        </p:txBody>
      </p:sp>
      <p:sp>
        <p:nvSpPr>
          <p:cNvPr id="4" name="Slide Number Placeholder 3"/>
          <p:cNvSpPr>
            <a:spLocks noGrp="1"/>
          </p:cNvSpPr>
          <p:nvPr>
            <p:ph type="sldNum" sz="quarter" idx="11"/>
          </p:nvPr>
        </p:nvSpPr>
        <p:spPr/>
        <p:txBody>
          <a:bodyPr/>
          <a:lstStyle/>
          <a:p>
            <a:fld id="{CC8CA953-CD2C-4C2D-8BBA-F6FB10B73F03}" type="slidenum">
              <a:rPr lang="en-US" smtClean="0"/>
              <a:pPr/>
              <a:t>111</a:t>
            </a:fld>
            <a:endParaRPr lang="en-US"/>
          </a:p>
        </p:txBody>
      </p:sp>
      <p:sp>
        <p:nvSpPr>
          <p:cNvPr id="9" name="Rectangle 8"/>
          <p:cNvSpPr/>
          <p:nvPr/>
        </p:nvSpPr>
        <p:spPr>
          <a:xfrm>
            <a:off x="381000" y="865287"/>
            <a:ext cx="8153400" cy="5078313"/>
          </a:xfrm>
          <a:prstGeom prst="rect">
            <a:avLst/>
          </a:prstGeom>
        </p:spPr>
        <p:txBody>
          <a:bodyPr wrap="square">
            <a:spAutoFit/>
          </a:bodyPr>
          <a:lstStyle/>
          <a:p>
            <a:pPr algn="just">
              <a:lnSpc>
                <a:spcPct val="150000"/>
              </a:lnSpc>
              <a:buFont typeface="Arial" pitchFamily="34" charset="0"/>
              <a:buChar char="•"/>
            </a:pPr>
            <a:r>
              <a:rPr lang="en-US" sz="2400" dirty="0" err="1" smtClean="0"/>
              <a:t>Microleakage</a:t>
            </a:r>
            <a:r>
              <a:rPr lang="en-US" sz="2400" dirty="0" smtClean="0"/>
              <a:t> is the </a:t>
            </a:r>
            <a:r>
              <a:rPr lang="en-US" sz="2400" dirty="0" smtClean="0">
                <a:solidFill>
                  <a:srgbClr val="660066"/>
                </a:solidFill>
              </a:rPr>
              <a:t>passage of bacteria and their toxins between restoration margins and tooth preparation walls. </a:t>
            </a:r>
          </a:p>
          <a:p>
            <a:pPr algn="just">
              <a:lnSpc>
                <a:spcPct val="150000"/>
              </a:lnSpc>
              <a:buFont typeface="Arial" pitchFamily="34" charset="0"/>
              <a:buChar char="•"/>
            </a:pPr>
            <a:r>
              <a:rPr lang="en-US" sz="2400" dirty="0" smtClean="0"/>
              <a:t>Clinically, </a:t>
            </a:r>
            <a:r>
              <a:rPr lang="en-US" sz="2400" dirty="0" err="1" smtClean="0"/>
              <a:t>microleakage</a:t>
            </a:r>
            <a:r>
              <a:rPr lang="en-US" sz="2400" dirty="0" smtClean="0"/>
              <a:t> becomes important when one considers that </a:t>
            </a:r>
            <a:r>
              <a:rPr lang="en-US" sz="2400" dirty="0" err="1" smtClean="0"/>
              <a:t>pulpal</a:t>
            </a:r>
            <a:r>
              <a:rPr lang="en-US" sz="2400" dirty="0" smtClean="0"/>
              <a:t> irritation is more likely caused by bacteria than by chemical toxicity of restorative materials .</a:t>
            </a:r>
          </a:p>
          <a:p>
            <a:pPr algn="just">
              <a:lnSpc>
                <a:spcPct val="150000"/>
              </a:lnSpc>
              <a:buFont typeface="Arial" pitchFamily="34" charset="0"/>
              <a:buChar char="•"/>
            </a:pPr>
            <a:r>
              <a:rPr lang="en-US" sz="2400" dirty="0" smtClean="0"/>
              <a:t> An adhesive restoration may not bond sufficiently to etched dentin to prevent gap formation at margins . </a:t>
            </a:r>
          </a:p>
          <a:p>
            <a:pPr algn="just">
              <a:lnSpc>
                <a:spcPct val="150000"/>
              </a:lnSpc>
              <a:buFont typeface="Arial" pitchFamily="34" charset="0"/>
              <a:buChar char="•"/>
            </a:pPr>
            <a:r>
              <a:rPr lang="en-US" sz="2400" dirty="0" smtClean="0"/>
              <a:t> </a:t>
            </a:r>
            <a:r>
              <a:rPr lang="en-US" sz="2400" dirty="0" smtClean="0">
                <a:solidFill>
                  <a:srgbClr val="7030A0"/>
                </a:solidFill>
              </a:rPr>
              <a:t>The smear layer alone may be a pathway for </a:t>
            </a:r>
            <a:r>
              <a:rPr lang="en-US" sz="2400" dirty="0" err="1" smtClean="0">
                <a:solidFill>
                  <a:srgbClr val="7030A0"/>
                </a:solidFill>
              </a:rPr>
              <a:t>microleakage</a:t>
            </a:r>
            <a:r>
              <a:rPr lang="en-US" sz="2400" dirty="0" smtClean="0">
                <a:solidFill>
                  <a:srgbClr val="7030A0"/>
                </a:solidFill>
              </a:rPr>
              <a:t> through the </a:t>
            </a:r>
            <a:r>
              <a:rPr lang="en-US" sz="2400" dirty="0" err="1" smtClean="0">
                <a:solidFill>
                  <a:srgbClr val="7030A0"/>
                </a:solidFill>
              </a:rPr>
              <a:t>nanochannels</a:t>
            </a:r>
            <a:r>
              <a:rPr lang="en-US" sz="2400" dirty="0" smtClean="0">
                <a:solidFill>
                  <a:srgbClr val="7030A0"/>
                </a:solidFill>
              </a:rPr>
              <a:t> within its core.</a:t>
            </a:r>
            <a:endParaRPr lang="en-US" sz="2400" dirty="0">
              <a:solidFill>
                <a:srgbClr val="7030A0"/>
              </a:solidFil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112</a:t>
            </a:fld>
            <a:endParaRPr lang="en-US"/>
          </a:p>
        </p:txBody>
      </p:sp>
      <p:sp>
        <p:nvSpPr>
          <p:cNvPr id="5" name="Rectangle 4"/>
          <p:cNvSpPr/>
          <p:nvPr/>
        </p:nvSpPr>
        <p:spPr>
          <a:xfrm>
            <a:off x="304800" y="58847"/>
            <a:ext cx="8610600" cy="5419112"/>
          </a:xfrm>
          <a:prstGeom prst="rect">
            <a:avLst/>
          </a:prstGeom>
        </p:spPr>
        <p:txBody>
          <a:bodyPr wrap="square">
            <a:spAutoFit/>
          </a:bodyPr>
          <a:lstStyle/>
          <a:p>
            <a:pPr algn="just">
              <a:lnSpc>
                <a:spcPct val="200000"/>
              </a:lnSpc>
              <a:buFont typeface="Arial" pitchFamily="34" charset="0"/>
              <a:buChar char="•"/>
            </a:pPr>
            <a:r>
              <a:rPr lang="en-IN" sz="2200" b="1" dirty="0" err="1" smtClean="0">
                <a:solidFill>
                  <a:srgbClr val="C00000"/>
                </a:solidFill>
              </a:rPr>
              <a:t>Deliperi</a:t>
            </a:r>
            <a:r>
              <a:rPr lang="en-IN" sz="2200" b="1" dirty="0" smtClean="0">
                <a:solidFill>
                  <a:srgbClr val="C00000"/>
                </a:solidFill>
              </a:rPr>
              <a:t> S et al </a:t>
            </a:r>
            <a:r>
              <a:rPr lang="en-IN" sz="2200" dirty="0" smtClean="0"/>
              <a:t>conducted a study to evaluate the efficacy of a total-etch and three self-etch adhesives in reducing </a:t>
            </a:r>
            <a:r>
              <a:rPr lang="en-IN" sz="2200" b="1" dirty="0" err="1" smtClean="0">
                <a:solidFill>
                  <a:srgbClr val="002060"/>
                </a:solidFill>
              </a:rPr>
              <a:t>microleakage</a:t>
            </a:r>
            <a:r>
              <a:rPr lang="en-IN" sz="2200" b="1" dirty="0" smtClean="0">
                <a:solidFill>
                  <a:srgbClr val="002060"/>
                </a:solidFill>
              </a:rPr>
              <a:t>.</a:t>
            </a:r>
          </a:p>
          <a:p>
            <a:pPr lvl="1" algn="just">
              <a:lnSpc>
                <a:spcPct val="200000"/>
              </a:lnSpc>
              <a:buFont typeface="Arial" pitchFamily="34" charset="0"/>
              <a:buChar char="•"/>
            </a:pPr>
            <a:r>
              <a:rPr lang="en-IN" sz="2200" dirty="0" smtClean="0">
                <a:solidFill>
                  <a:srgbClr val="C00000"/>
                </a:solidFill>
              </a:rPr>
              <a:t>Group I: </a:t>
            </a:r>
            <a:r>
              <a:rPr lang="en-IN" sz="2200" dirty="0" err="1" smtClean="0">
                <a:solidFill>
                  <a:srgbClr val="C00000"/>
                </a:solidFill>
              </a:rPr>
              <a:t>Xeno</a:t>
            </a:r>
            <a:r>
              <a:rPr lang="en-IN" sz="2200" dirty="0" smtClean="0">
                <a:solidFill>
                  <a:srgbClr val="C00000"/>
                </a:solidFill>
              </a:rPr>
              <a:t> III one-step self-etch adhesive </a:t>
            </a:r>
          </a:p>
          <a:p>
            <a:pPr lvl="1" algn="just">
              <a:lnSpc>
                <a:spcPct val="200000"/>
              </a:lnSpc>
              <a:buFont typeface="Arial" pitchFamily="34" charset="0"/>
              <a:buChar char="•"/>
            </a:pPr>
            <a:r>
              <a:rPr lang="en-IN" sz="2200" dirty="0" smtClean="0">
                <a:solidFill>
                  <a:srgbClr val="C00000"/>
                </a:solidFill>
              </a:rPr>
              <a:t>Group II: Prime &amp; Bond NT total-etch adhesive</a:t>
            </a:r>
          </a:p>
          <a:p>
            <a:pPr lvl="1" algn="just">
              <a:lnSpc>
                <a:spcPct val="200000"/>
              </a:lnSpc>
              <a:buFont typeface="Arial" pitchFamily="34" charset="0"/>
              <a:buChar char="•"/>
            </a:pPr>
            <a:r>
              <a:rPr lang="en-IN" sz="2200" dirty="0" smtClean="0">
                <a:solidFill>
                  <a:srgbClr val="C00000"/>
                </a:solidFill>
              </a:rPr>
              <a:t>Group III: </a:t>
            </a:r>
            <a:r>
              <a:rPr lang="en-IN" sz="2200" dirty="0" err="1" smtClean="0">
                <a:solidFill>
                  <a:srgbClr val="C00000"/>
                </a:solidFill>
              </a:rPr>
              <a:t>i</a:t>
            </a:r>
            <a:r>
              <a:rPr lang="en-IN" sz="2200" dirty="0" smtClean="0">
                <a:solidFill>
                  <a:srgbClr val="C00000"/>
                </a:solidFill>
              </a:rPr>
              <a:t>-Bond one-step self-etch adhesive and</a:t>
            </a:r>
          </a:p>
          <a:p>
            <a:pPr lvl="1" algn="just">
              <a:lnSpc>
                <a:spcPct val="200000"/>
              </a:lnSpc>
              <a:buFont typeface="Arial" pitchFamily="34" charset="0"/>
              <a:buChar char="•"/>
            </a:pPr>
            <a:r>
              <a:rPr lang="en-IN" sz="2200" dirty="0" smtClean="0">
                <a:solidFill>
                  <a:srgbClr val="C00000"/>
                </a:solidFill>
              </a:rPr>
              <a:t>Group IV: </a:t>
            </a:r>
            <a:r>
              <a:rPr lang="en-IN" sz="2200" dirty="0" err="1" smtClean="0">
                <a:solidFill>
                  <a:srgbClr val="C00000"/>
                </a:solidFill>
              </a:rPr>
              <a:t>Clearfil</a:t>
            </a:r>
            <a:r>
              <a:rPr lang="en-IN" sz="2200" dirty="0" smtClean="0">
                <a:solidFill>
                  <a:srgbClr val="C00000"/>
                </a:solidFill>
              </a:rPr>
              <a:t> SE Bond two-step self-etch adhesive.</a:t>
            </a:r>
          </a:p>
          <a:p>
            <a:pPr algn="just">
              <a:lnSpc>
                <a:spcPct val="200000"/>
              </a:lnSpc>
              <a:buFont typeface="Arial" pitchFamily="34" charset="0"/>
              <a:buChar char="•"/>
            </a:pPr>
            <a:r>
              <a:rPr lang="en-IN" sz="2200" dirty="0" err="1" smtClean="0">
                <a:solidFill>
                  <a:srgbClr val="002060"/>
                </a:solidFill>
              </a:rPr>
              <a:t>Clearfil</a:t>
            </a:r>
            <a:r>
              <a:rPr lang="en-IN" sz="2200" dirty="0" smtClean="0">
                <a:solidFill>
                  <a:srgbClr val="002060"/>
                </a:solidFill>
              </a:rPr>
              <a:t> SE Bond yielded more dye penetration at the </a:t>
            </a:r>
            <a:r>
              <a:rPr lang="en-IN" sz="2200" dirty="0" err="1" smtClean="0">
                <a:solidFill>
                  <a:srgbClr val="002060"/>
                </a:solidFill>
              </a:rPr>
              <a:t>occlusal</a:t>
            </a:r>
            <a:r>
              <a:rPr lang="en-IN" sz="2200" dirty="0" smtClean="0">
                <a:solidFill>
                  <a:srgbClr val="002060"/>
                </a:solidFill>
              </a:rPr>
              <a:t> than at the gingival wall</a:t>
            </a:r>
            <a:endParaRPr lang="en-IN" sz="2200" dirty="0" smtClean="0">
              <a:solidFill>
                <a:srgbClr val="C00000"/>
              </a:solidFill>
            </a:endParaRPr>
          </a:p>
        </p:txBody>
      </p:sp>
      <p:sp>
        <p:nvSpPr>
          <p:cNvPr id="6" name="Rectangle 5"/>
          <p:cNvSpPr/>
          <p:nvPr/>
        </p:nvSpPr>
        <p:spPr>
          <a:xfrm>
            <a:off x="0" y="5996226"/>
            <a:ext cx="8001000" cy="86177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en-IN" sz="1600" dirty="0" err="1" smtClean="0">
                <a:latin typeface="Agency FB" pitchFamily="34" charset="0"/>
              </a:rPr>
              <a:t>Deliperi</a:t>
            </a:r>
            <a:r>
              <a:rPr lang="en-IN" sz="1600" dirty="0" smtClean="0">
                <a:latin typeface="Agency FB" pitchFamily="34" charset="0"/>
              </a:rPr>
              <a:t> S, Bardwell DN, </a:t>
            </a:r>
            <a:r>
              <a:rPr lang="en-IN" sz="1600" dirty="0" err="1" smtClean="0">
                <a:latin typeface="Agency FB" pitchFamily="34" charset="0"/>
              </a:rPr>
              <a:t>Wegley</a:t>
            </a:r>
            <a:r>
              <a:rPr lang="en-IN" sz="1600" dirty="0" smtClean="0">
                <a:latin typeface="Agency FB" pitchFamily="34" charset="0"/>
              </a:rPr>
              <a:t> C. Restoration interface </a:t>
            </a:r>
            <a:r>
              <a:rPr lang="en-IN" sz="1600" dirty="0" err="1" smtClean="0">
                <a:latin typeface="Agency FB" pitchFamily="34" charset="0"/>
              </a:rPr>
              <a:t>microleakage</a:t>
            </a:r>
            <a:r>
              <a:rPr lang="en-IN" sz="1600" dirty="0" smtClean="0">
                <a:latin typeface="Agency FB" pitchFamily="34" charset="0"/>
              </a:rPr>
              <a:t> using one total-etch and three self-etch adhesives. </a:t>
            </a:r>
            <a:r>
              <a:rPr lang="en-IN" sz="1600" dirty="0" err="1" smtClean="0">
                <a:latin typeface="Agency FB" pitchFamily="34" charset="0"/>
              </a:rPr>
              <a:t>Oper</a:t>
            </a:r>
            <a:r>
              <a:rPr lang="en-IN" sz="1600" dirty="0" smtClean="0">
                <a:latin typeface="Agency FB" pitchFamily="34" charset="0"/>
              </a:rPr>
              <a:t> Dent 2007 Mar-Apr;32(2):179-84</a:t>
            </a:r>
            <a:r>
              <a:rPr lang="en-IN" sz="1600" b="1" dirty="0" smtClean="0">
                <a:latin typeface="Agency FB" pitchFamily="34" charset="0"/>
              </a:rPr>
              <a:t>.</a:t>
            </a:r>
          </a:p>
          <a:p>
            <a:endParaRPr lang="en-IN" b="1" dirty="0"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685800"/>
          </a:xfrm>
        </p:spPr>
        <p:txBody>
          <a:bodyPr>
            <a:normAutofit/>
          </a:bodyPr>
          <a:lstStyle/>
          <a:p>
            <a:r>
              <a:rPr lang="en-US" sz="3600" b="1" u="sng" dirty="0" smtClean="0">
                <a:solidFill>
                  <a:srgbClr val="C00000"/>
                </a:solidFill>
              </a:rPr>
              <a:t>NANOLEAKAGE</a:t>
            </a:r>
            <a:endParaRPr lang="en-US" sz="3600" b="1" u="sng" dirty="0">
              <a:solidFill>
                <a:srgbClr val="C00000"/>
              </a:solidFill>
            </a:endParaRPr>
          </a:p>
        </p:txBody>
      </p:sp>
      <p:sp>
        <p:nvSpPr>
          <p:cNvPr id="157699" name="Rectangle 3"/>
          <p:cNvSpPr>
            <a:spLocks noGrp="1" noChangeArrowheads="1"/>
          </p:cNvSpPr>
          <p:nvPr>
            <p:ph idx="1"/>
          </p:nvPr>
        </p:nvSpPr>
        <p:spPr>
          <a:xfrm>
            <a:off x="381000" y="685800"/>
            <a:ext cx="8305800" cy="5211763"/>
          </a:xfrm>
        </p:spPr>
        <p:txBody>
          <a:bodyPr/>
          <a:lstStyle/>
          <a:p>
            <a:pPr algn="just">
              <a:lnSpc>
                <a:spcPct val="150000"/>
              </a:lnSpc>
              <a:buFont typeface="Wingdings" pitchFamily="2" charset="2"/>
              <a:buNone/>
              <a:defRPr/>
            </a:pPr>
            <a:r>
              <a:rPr lang="en-US" sz="2200" dirty="0"/>
              <a:t>	Presence of sub micron spaces within the hybrid layer in the absence of gap formation between resin composite and the hybrid layer</a:t>
            </a:r>
          </a:p>
          <a:p>
            <a:pPr algn="just">
              <a:lnSpc>
                <a:spcPct val="150000"/>
              </a:lnSpc>
              <a:buFont typeface="Wingdings" pitchFamily="2" charset="2"/>
              <a:buNone/>
              <a:defRPr/>
            </a:pPr>
            <a:r>
              <a:rPr lang="en-US" sz="2200" dirty="0"/>
              <a:t>						(Sano et al 1995)</a:t>
            </a:r>
            <a:endParaRPr lang="en-US" sz="2200" u="sng" dirty="0"/>
          </a:p>
        </p:txBody>
      </p:sp>
      <p:pic>
        <p:nvPicPr>
          <p:cNvPr id="4" name="Picture 2"/>
          <p:cNvPicPr>
            <a:picLocks noChangeAspect="1" noChangeArrowheads="1"/>
          </p:cNvPicPr>
          <p:nvPr/>
        </p:nvPicPr>
        <p:blipFill>
          <a:blip r:embed="rId3"/>
          <a:srcRect r="16887"/>
          <a:stretch>
            <a:fillRect/>
          </a:stretch>
        </p:blipFill>
        <p:spPr bwMode="auto">
          <a:xfrm>
            <a:off x="5334000" y="2667000"/>
            <a:ext cx="3581400" cy="3985042"/>
          </a:xfrm>
          <a:prstGeom prst="rect">
            <a:avLst/>
          </a:prstGeom>
          <a:noFill/>
          <a:ln w="9525">
            <a:noFill/>
            <a:miter lim="800000"/>
            <a:headEnd/>
            <a:tailEnd/>
          </a:ln>
        </p:spPr>
      </p:pic>
      <p:graphicFrame>
        <p:nvGraphicFramePr>
          <p:cNvPr id="5" name="Diagram 4"/>
          <p:cNvGraphicFramePr/>
          <p:nvPr/>
        </p:nvGraphicFramePr>
        <p:xfrm>
          <a:off x="0" y="3124200"/>
          <a:ext cx="5105400" cy="2971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304800" y="762000"/>
            <a:ext cx="7696200" cy="6019800"/>
          </a:xfrm>
        </p:spPr>
        <p:txBody>
          <a:bodyPr/>
          <a:lstStyle/>
          <a:p>
            <a:pPr>
              <a:lnSpc>
                <a:spcPct val="80000"/>
              </a:lnSpc>
              <a:buNone/>
            </a:pPr>
            <a:r>
              <a:rPr lang="en-US" sz="2200" u="sng" dirty="0" smtClean="0"/>
              <a:t>METHODS TO DETECT:</a:t>
            </a:r>
          </a:p>
          <a:p>
            <a:pPr>
              <a:lnSpc>
                <a:spcPct val="150000"/>
              </a:lnSpc>
              <a:buNone/>
            </a:pPr>
            <a:r>
              <a:rPr lang="en-US" sz="2200" dirty="0" smtClean="0"/>
              <a:t>Presence of submicron spaces</a:t>
            </a:r>
          </a:p>
          <a:p>
            <a:pPr>
              <a:lnSpc>
                <a:spcPct val="150000"/>
              </a:lnSpc>
              <a:buNone/>
            </a:pPr>
            <a:r>
              <a:rPr lang="en-US" sz="2200" dirty="0" smtClean="0"/>
              <a:t>		- Too small for bacterial entry</a:t>
            </a:r>
          </a:p>
          <a:p>
            <a:pPr>
              <a:lnSpc>
                <a:spcPct val="150000"/>
              </a:lnSpc>
              <a:buNone/>
            </a:pPr>
            <a:r>
              <a:rPr lang="en-US" sz="2200" dirty="0" smtClean="0"/>
              <a:t>		- Allow diffusion of water, oral fluids and bacterial    </a:t>
            </a:r>
          </a:p>
          <a:p>
            <a:pPr>
              <a:lnSpc>
                <a:spcPct val="150000"/>
              </a:lnSpc>
              <a:buNone/>
            </a:pPr>
            <a:r>
              <a:rPr lang="en-US" sz="2200" dirty="0" smtClean="0"/>
              <a:t>		  enzymes.</a:t>
            </a:r>
          </a:p>
          <a:p>
            <a:pPr>
              <a:lnSpc>
                <a:spcPct val="150000"/>
              </a:lnSpc>
              <a:buNone/>
            </a:pPr>
            <a:endParaRPr lang="en-US" sz="1800" u="sng" dirty="0" smtClean="0"/>
          </a:p>
          <a:p>
            <a:pPr>
              <a:lnSpc>
                <a:spcPct val="80000"/>
              </a:lnSpc>
              <a:buNone/>
            </a:pPr>
            <a:endParaRPr lang="en-US" sz="1800" u="sng" dirty="0" smtClean="0"/>
          </a:p>
          <a:p>
            <a:pPr>
              <a:lnSpc>
                <a:spcPct val="80000"/>
              </a:lnSpc>
            </a:pPr>
            <a:endParaRPr lang="en-US" dirty="0" smtClean="0"/>
          </a:p>
          <a:p>
            <a:pPr>
              <a:lnSpc>
                <a:spcPct val="80000"/>
              </a:lnSpc>
            </a:pPr>
            <a:endParaRPr lang="en-US" dirty="0" smtClean="0"/>
          </a:p>
          <a:p>
            <a:pPr>
              <a:lnSpc>
                <a:spcPct val="80000"/>
              </a:lnSpc>
            </a:pPr>
            <a:endParaRPr lang="en-US" dirty="0" smtClean="0"/>
          </a:p>
        </p:txBody>
      </p:sp>
      <p:graphicFrame>
        <p:nvGraphicFramePr>
          <p:cNvPr id="5" name="Diagram 4"/>
          <p:cNvGraphicFramePr/>
          <p:nvPr/>
        </p:nvGraphicFramePr>
        <p:xfrm>
          <a:off x="2667000" y="2819400"/>
          <a:ext cx="6096000" cy="241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2"/>
          <p:cNvSpPr>
            <a:spLocks noGrp="1"/>
          </p:cNvSpPr>
          <p:nvPr>
            <p:ph type="title"/>
          </p:nvPr>
        </p:nvSpPr>
        <p:spPr>
          <a:xfrm>
            <a:off x="533400" y="0"/>
            <a:ext cx="8229600" cy="1143000"/>
          </a:xfrm>
        </p:spPr>
        <p:txBody>
          <a:bodyPr>
            <a:normAutofit/>
          </a:bodyPr>
          <a:lstStyle/>
          <a:p>
            <a:r>
              <a:rPr lang="en-US" sz="3600" b="1" u="sng" dirty="0" smtClean="0">
                <a:solidFill>
                  <a:srgbClr val="C00000"/>
                </a:solidFill>
              </a:rPr>
              <a:t>NANOLEAKAGE</a:t>
            </a:r>
            <a:endParaRPr lang="en-US" sz="3600" b="1" u="sng" dirty="0">
              <a:solidFill>
                <a:srgbClr val="C00000"/>
              </a:solidFill>
            </a:endParaRPr>
          </a:p>
        </p:txBody>
      </p:sp>
      <p:sp>
        <p:nvSpPr>
          <p:cNvPr id="8" name="Rectangle 7"/>
          <p:cNvSpPr/>
          <p:nvPr/>
        </p:nvSpPr>
        <p:spPr>
          <a:xfrm>
            <a:off x="381000" y="5105400"/>
            <a:ext cx="8382000" cy="1568058"/>
          </a:xfrm>
          <a:prstGeom prst="rect">
            <a:avLst/>
          </a:prstGeom>
        </p:spPr>
        <p:txBody>
          <a:bodyPr wrap="square">
            <a:spAutoFit/>
          </a:bodyPr>
          <a:lstStyle/>
          <a:p>
            <a:pPr algn="just">
              <a:lnSpc>
                <a:spcPct val="150000"/>
              </a:lnSpc>
            </a:pPr>
            <a:r>
              <a:rPr lang="en-US" sz="2200" dirty="0" smtClean="0"/>
              <a:t>In etch-and-rinse adhesive systems, </a:t>
            </a:r>
            <a:r>
              <a:rPr lang="en-US" sz="2200" dirty="0" err="1" smtClean="0"/>
              <a:t>nanoleakage</a:t>
            </a:r>
            <a:r>
              <a:rPr lang="en-US" sz="2200" dirty="0" smtClean="0"/>
              <a:t> is created by the discrepancy between dentin demineralization and adhesive impregnation along the resin–dentin interface  </a:t>
            </a:r>
          </a:p>
        </p:txBody>
      </p:sp>
      <p:pic>
        <p:nvPicPr>
          <p:cNvPr id="9" name="Picture 2"/>
          <p:cNvPicPr>
            <a:picLocks noChangeAspect="1" noChangeArrowheads="1"/>
          </p:cNvPicPr>
          <p:nvPr/>
        </p:nvPicPr>
        <p:blipFill>
          <a:blip r:embed="rId6"/>
          <a:srcRect/>
          <a:stretch>
            <a:fillRect/>
          </a:stretch>
        </p:blipFill>
        <p:spPr bwMode="auto">
          <a:xfrm>
            <a:off x="533400" y="1524000"/>
            <a:ext cx="8077200" cy="34940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81000" y="838200"/>
          <a:ext cx="82296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1"/>
          </p:nvPr>
        </p:nvSpPr>
        <p:spPr/>
        <p:txBody>
          <a:bodyPr/>
          <a:lstStyle/>
          <a:p>
            <a:fld id="{CC8CA953-CD2C-4C2D-8BBA-F6FB10B73F03}" type="slidenum">
              <a:rPr lang="en-US" smtClean="0"/>
              <a:pPr/>
              <a:t>115</a:t>
            </a:fld>
            <a:endParaRPr lang="en-US"/>
          </a:p>
        </p:txBody>
      </p:sp>
      <p:sp>
        <p:nvSpPr>
          <p:cNvPr id="8" name="Title 2"/>
          <p:cNvSpPr txBox="1">
            <a:spLocks/>
          </p:cNvSpPr>
          <p:nvPr/>
        </p:nvSpPr>
        <p:spPr>
          <a:xfrm>
            <a:off x="609600"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smtClean="0">
                <a:ln>
                  <a:noFill/>
                </a:ln>
                <a:solidFill>
                  <a:srgbClr val="C00000"/>
                </a:solidFill>
                <a:effectLst/>
                <a:uLnTx/>
                <a:uFillTx/>
                <a:latin typeface="+mj-lt"/>
                <a:ea typeface="+mj-ea"/>
                <a:cs typeface="+mj-cs"/>
              </a:rPr>
              <a:t>NANOLEAKAGE</a:t>
            </a:r>
            <a:endParaRPr kumimoji="0" lang="en-US" sz="3600" b="1" i="0" u="sng" strike="noStrike" kern="1200" cap="none" spc="0" normalizeH="0" baseline="0" noProof="0" dirty="0">
              <a:ln>
                <a:noFill/>
              </a:ln>
              <a:solidFill>
                <a:srgbClr val="C00000"/>
              </a:solidFill>
              <a:effectLst/>
              <a:uLnTx/>
              <a:uFillTx/>
              <a:latin typeface="+mj-lt"/>
              <a:ea typeface="+mj-ea"/>
              <a:cs typeface="+mj-cs"/>
            </a:endParaRPr>
          </a:p>
        </p:txBody>
      </p:sp>
      <p:pic>
        <p:nvPicPr>
          <p:cNvPr id="5" name="Picture 4"/>
          <p:cNvPicPr>
            <a:picLocks noChangeAspect="1" noChangeArrowheads="1"/>
          </p:cNvPicPr>
          <p:nvPr/>
        </p:nvPicPr>
        <p:blipFill>
          <a:blip r:embed="rId7"/>
          <a:srcRect/>
          <a:stretch>
            <a:fillRect/>
          </a:stretch>
        </p:blipFill>
        <p:spPr bwMode="auto">
          <a:xfrm>
            <a:off x="5029200" y="3886200"/>
            <a:ext cx="3570288" cy="2971800"/>
          </a:xfrm>
          <a:prstGeom prst="rect">
            <a:avLst/>
          </a:prstGeom>
          <a:noFill/>
          <a:ln w="9525">
            <a:noFill/>
            <a:miter lim="800000"/>
            <a:headEnd/>
            <a:tailEnd/>
          </a:ln>
        </p:spPr>
      </p:pic>
      <p:pic>
        <p:nvPicPr>
          <p:cNvPr id="7" name="Picture 2"/>
          <p:cNvPicPr>
            <a:picLocks noChangeAspect="1" noChangeArrowheads="1"/>
          </p:cNvPicPr>
          <p:nvPr/>
        </p:nvPicPr>
        <p:blipFill>
          <a:blip r:embed="rId8"/>
          <a:srcRect/>
          <a:stretch>
            <a:fillRect/>
          </a:stretch>
        </p:blipFill>
        <p:spPr>
          <a:xfrm>
            <a:off x="838200" y="3856318"/>
            <a:ext cx="3124200" cy="3001682"/>
          </a:xfrm>
          <a:prstGeom prst="rect">
            <a:avLst/>
          </a:prstGeo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Title 1"/>
          <p:cNvSpPr>
            <a:spLocks noGrp="1"/>
          </p:cNvSpPr>
          <p:nvPr>
            <p:ph type="title"/>
          </p:nvPr>
        </p:nvSpPr>
        <p:spPr>
          <a:xfrm>
            <a:off x="457200" y="304800"/>
            <a:ext cx="8229600" cy="639762"/>
          </a:xfrm>
        </p:spPr>
        <p:txBody>
          <a:bodyPr>
            <a:normAutofit fontScale="90000"/>
          </a:bodyPr>
          <a:lstStyle/>
          <a:p>
            <a:pPr algn="just"/>
            <a:r>
              <a:rPr lang="en-US" dirty="0" smtClean="0"/>
              <a:t>                    </a:t>
            </a:r>
            <a:r>
              <a:rPr lang="en-US" sz="3600" b="1" u="sng" dirty="0" smtClean="0"/>
              <a:t>WATER TREES </a:t>
            </a:r>
          </a:p>
        </p:txBody>
      </p:sp>
      <p:sp>
        <p:nvSpPr>
          <p:cNvPr id="336899" name="Content Placeholder 2"/>
          <p:cNvSpPr>
            <a:spLocks noGrp="1"/>
          </p:cNvSpPr>
          <p:nvPr>
            <p:ph idx="1"/>
          </p:nvPr>
        </p:nvSpPr>
        <p:spPr>
          <a:xfrm>
            <a:off x="304800" y="914400"/>
            <a:ext cx="8610600" cy="5486400"/>
          </a:xfrm>
        </p:spPr>
        <p:txBody>
          <a:bodyPr/>
          <a:lstStyle/>
          <a:p>
            <a:pPr algn="just"/>
            <a:r>
              <a:rPr lang="en-US" sz="2200" dirty="0" err="1" smtClean="0">
                <a:solidFill>
                  <a:srgbClr val="00B050"/>
                </a:solidFill>
              </a:rPr>
              <a:t>Tay</a:t>
            </a:r>
            <a:r>
              <a:rPr lang="en-US" sz="2200" dirty="0" smtClean="0">
                <a:solidFill>
                  <a:srgbClr val="00B050"/>
                </a:solidFill>
              </a:rPr>
              <a:t> et al </a:t>
            </a:r>
            <a:r>
              <a:rPr lang="en-US" sz="2200" dirty="0" smtClean="0"/>
              <a:t>-transition initial </a:t>
            </a:r>
            <a:r>
              <a:rPr lang="en-US" sz="2200" dirty="0" err="1" smtClean="0"/>
              <a:t>nanoleakage</a:t>
            </a:r>
            <a:endParaRPr lang="en-US" sz="2200" dirty="0" smtClean="0"/>
          </a:p>
          <a:p>
            <a:pPr algn="just"/>
            <a:r>
              <a:rPr lang="en-US" sz="2200" dirty="0" smtClean="0"/>
              <a:t>Heat of polymerization generated during light activation—upward convective movement of water from dentin ,vertically oriented water trees </a:t>
            </a:r>
          </a:p>
          <a:p>
            <a:pPr algn="just"/>
            <a:r>
              <a:rPr lang="en-US" sz="2200" dirty="0" smtClean="0"/>
              <a:t>In region over dentin tubules ---</a:t>
            </a:r>
            <a:r>
              <a:rPr lang="en-US" sz="2200" dirty="0" err="1" smtClean="0"/>
              <a:t>osmotically</a:t>
            </a:r>
            <a:r>
              <a:rPr lang="en-US" sz="2200" dirty="0" smtClean="0"/>
              <a:t> induced outward movement of water </a:t>
            </a:r>
          </a:p>
          <a:p>
            <a:pPr algn="just"/>
            <a:r>
              <a:rPr lang="en-US" sz="2400" dirty="0" smtClean="0"/>
              <a:t>The presence of water filled voids are disclosed by soaking the bonded specimens in silver nitrate solutions. </a:t>
            </a:r>
          </a:p>
          <a:p>
            <a:pPr algn="just"/>
            <a:endParaRPr lang="en-US" dirty="0" smtClean="0"/>
          </a:p>
        </p:txBody>
      </p:sp>
      <p:sp>
        <p:nvSpPr>
          <p:cNvPr id="4" name="Slide Number Placeholder 3"/>
          <p:cNvSpPr>
            <a:spLocks noGrp="1"/>
          </p:cNvSpPr>
          <p:nvPr>
            <p:ph type="sldNum" sz="quarter" idx="12"/>
          </p:nvPr>
        </p:nvSpPr>
        <p:spPr/>
        <p:txBody>
          <a:bodyPr/>
          <a:lstStyle/>
          <a:p>
            <a:pPr algn="just">
              <a:defRPr/>
            </a:pPr>
            <a:fld id="{1BF7377F-8A5D-4ECC-A650-2D14A5C6CD96}" type="slidenum">
              <a:rPr lang="en-US" smtClean="0"/>
              <a:pPr algn="just">
                <a:defRPr/>
              </a:pPr>
              <a:t>116</a:t>
            </a:fld>
            <a:endParaRPr lang="en-US"/>
          </a:p>
        </p:txBody>
      </p:sp>
      <p:pic>
        <p:nvPicPr>
          <p:cNvPr id="5" name="Picture 2"/>
          <p:cNvPicPr>
            <a:picLocks noChangeAspect="1" noChangeArrowheads="1"/>
          </p:cNvPicPr>
          <p:nvPr/>
        </p:nvPicPr>
        <p:blipFill>
          <a:blip r:embed="rId2"/>
          <a:srcRect/>
          <a:stretch>
            <a:fillRect/>
          </a:stretch>
        </p:blipFill>
        <p:spPr bwMode="auto">
          <a:xfrm>
            <a:off x="762000" y="3657600"/>
            <a:ext cx="7543800" cy="28957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305800" cy="5287963"/>
          </a:xfrm>
        </p:spPr>
        <p:txBody>
          <a:bodyPr/>
          <a:lstStyle/>
          <a:p>
            <a:pPr>
              <a:lnSpc>
                <a:spcPct val="150000"/>
              </a:lnSpc>
            </a:pPr>
            <a:r>
              <a:rPr lang="en-US" sz="2200" dirty="0" smtClean="0"/>
              <a:t>Associated with </a:t>
            </a:r>
            <a:r>
              <a:rPr lang="en-US" sz="2200" dirty="0" smtClean="0">
                <a:solidFill>
                  <a:srgbClr val="7030A0"/>
                </a:solidFill>
              </a:rPr>
              <a:t>porosities in the </a:t>
            </a:r>
            <a:r>
              <a:rPr lang="en-US" sz="2200" dirty="0" err="1" smtClean="0">
                <a:solidFill>
                  <a:srgbClr val="7030A0"/>
                </a:solidFill>
              </a:rPr>
              <a:t>polymerised</a:t>
            </a:r>
            <a:r>
              <a:rPr lang="en-US" sz="2200" dirty="0" smtClean="0">
                <a:solidFill>
                  <a:srgbClr val="7030A0"/>
                </a:solidFill>
              </a:rPr>
              <a:t> adhesive layer</a:t>
            </a:r>
            <a:r>
              <a:rPr lang="en-US" sz="2200" dirty="0" smtClean="0"/>
              <a:t>.</a:t>
            </a:r>
          </a:p>
          <a:p>
            <a:pPr>
              <a:lnSpc>
                <a:spcPct val="150000"/>
              </a:lnSpc>
            </a:pPr>
            <a:r>
              <a:rPr lang="en-US" sz="2200" dirty="0" smtClean="0"/>
              <a:t>Polymerized resin impregnated with water.</a:t>
            </a:r>
          </a:p>
          <a:p>
            <a:pPr>
              <a:lnSpc>
                <a:spcPct val="150000"/>
              </a:lnSpc>
            </a:pPr>
            <a:r>
              <a:rPr lang="en-US" sz="2200" dirty="0" smtClean="0"/>
              <a:t>Self etch adhesive- increased permeability in </a:t>
            </a:r>
            <a:r>
              <a:rPr lang="en-US" sz="2200" dirty="0" err="1" smtClean="0"/>
              <a:t>polymerised</a:t>
            </a:r>
            <a:r>
              <a:rPr lang="en-US" sz="2200" dirty="0" smtClean="0"/>
              <a:t> resin from which water was incompletely removed.</a:t>
            </a:r>
          </a:p>
          <a:p>
            <a:pPr>
              <a:lnSpc>
                <a:spcPct val="150000"/>
              </a:lnSpc>
            </a:pPr>
            <a:r>
              <a:rPr lang="en-US" sz="2200" dirty="0" smtClean="0"/>
              <a:t>Residual water prevents complete </a:t>
            </a:r>
            <a:r>
              <a:rPr lang="en-US" sz="2200" dirty="0" err="1" smtClean="0"/>
              <a:t>polymerisation</a:t>
            </a:r>
            <a:endParaRPr lang="en-US" sz="220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117</a:t>
            </a:fld>
            <a:endParaRPr lang="en-US"/>
          </a:p>
        </p:txBody>
      </p:sp>
      <p:sp>
        <p:nvSpPr>
          <p:cNvPr id="7" name="Title 1"/>
          <p:cNvSpPr txBox="1">
            <a:spLocks/>
          </p:cNvSpPr>
          <p:nvPr/>
        </p:nvSpPr>
        <p:spPr>
          <a:xfrm>
            <a:off x="609600" y="228600"/>
            <a:ext cx="8229600" cy="639762"/>
          </a:xfrm>
          <a:prstGeom prst="rect">
            <a:avLst/>
          </a:prstGeom>
        </p:spPr>
        <p:txBody>
          <a:bodyPr vert="horz" lIns="91440" tIns="45720" rIns="91440" bIns="45720" rtlCol="0" anchor="ctr">
            <a:normAutofit fontScale="90000" lnSpcReduction="20000"/>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                    </a:t>
            </a:r>
            <a:r>
              <a:rPr kumimoji="0" lang="en-US" sz="3600" b="1" i="0" u="sng" strike="noStrike" kern="1200" cap="none" spc="0" normalizeH="0" baseline="0" noProof="0" smtClean="0">
                <a:ln>
                  <a:noFill/>
                </a:ln>
                <a:solidFill>
                  <a:schemeClr val="tx1"/>
                </a:solidFill>
                <a:effectLst/>
                <a:uLnTx/>
                <a:uFillTx/>
                <a:latin typeface="+mj-lt"/>
                <a:ea typeface="+mj-ea"/>
                <a:cs typeface="+mj-cs"/>
              </a:rPr>
              <a:t>WATER TREES </a:t>
            </a:r>
            <a:endParaRPr kumimoji="0" lang="en-US" sz="3600" b="1"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8" name="Picture 2"/>
          <p:cNvPicPr>
            <a:picLocks noChangeAspect="1" noChangeArrowheads="1"/>
          </p:cNvPicPr>
          <p:nvPr/>
        </p:nvPicPr>
        <p:blipFill>
          <a:blip r:embed="rId3"/>
          <a:srcRect/>
          <a:stretch>
            <a:fillRect/>
          </a:stretch>
        </p:blipFill>
        <p:spPr bwMode="auto">
          <a:xfrm>
            <a:off x="609600" y="3810000"/>
            <a:ext cx="8122864" cy="2743200"/>
          </a:xfrm>
          <a:prstGeom prst="rect">
            <a:avLst/>
          </a:prstGeom>
          <a:noFill/>
          <a:ln w="9525">
            <a:solidFill>
              <a:schemeClr val="accent1"/>
            </a:solidFill>
            <a:miter lim="800000"/>
            <a:headEnd/>
            <a:tailEnd/>
          </a:ln>
        </p:spPr>
      </p:pic>
      <p:sp>
        <p:nvSpPr>
          <p:cNvPr id="9" name="Rounded Rectangle 8"/>
          <p:cNvSpPr/>
          <p:nvPr/>
        </p:nvSpPr>
        <p:spPr>
          <a:xfrm>
            <a:off x="762000" y="2286000"/>
            <a:ext cx="7848600" cy="35814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just">
              <a:lnSpc>
                <a:spcPct val="150000"/>
              </a:lnSpc>
            </a:pPr>
            <a:r>
              <a:rPr lang="en-IN" sz="2400" dirty="0" smtClean="0">
                <a:solidFill>
                  <a:srgbClr val="FFFF00"/>
                </a:solidFill>
              </a:rPr>
              <a:t>Functional implications of water treeing </a:t>
            </a:r>
          </a:p>
          <a:p>
            <a:pPr algn="just">
              <a:lnSpc>
                <a:spcPct val="150000"/>
              </a:lnSpc>
              <a:buFont typeface="Arial" panose="020B0604020202020204" pitchFamily="34" charset="0"/>
              <a:buChar char="•"/>
            </a:pPr>
            <a:r>
              <a:rPr lang="en-IN" sz="2400" dirty="0" smtClean="0"/>
              <a:t>Functionally reduction in </a:t>
            </a:r>
            <a:r>
              <a:rPr lang="en-IN" sz="2400" dirty="0" err="1" smtClean="0"/>
              <a:t>nanoleakage</a:t>
            </a:r>
            <a:r>
              <a:rPr lang="en-IN" sz="2400" dirty="0" smtClean="0"/>
              <a:t> and water tree formation may be achieved when multiple coats of one step self-etch adhesives are applied to sound dentin .</a:t>
            </a:r>
          </a:p>
          <a:p>
            <a:pPr algn="just">
              <a:lnSpc>
                <a:spcPct val="150000"/>
              </a:lnSpc>
              <a:buFont typeface="Arial" panose="020B0604020202020204" pitchFamily="34" charset="0"/>
              <a:buChar char="•"/>
            </a:pPr>
            <a:r>
              <a:rPr lang="en-IN" sz="2400" dirty="0" smtClean="0"/>
              <a:t>If sufficient layer of adhesives is present phenomenon of water blistering is of minor implications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20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2000"/>
                                        <p:tgtEl>
                                          <p:spTgt spid="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2000"/>
                                        <p:tgtEl>
                                          <p:spTgt spid="9">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118</a:t>
            </a:fld>
            <a:endParaRPr lang="en-US"/>
          </a:p>
        </p:txBody>
      </p:sp>
      <p:sp>
        <p:nvSpPr>
          <p:cNvPr id="5" name="Rectangle 4"/>
          <p:cNvSpPr/>
          <p:nvPr/>
        </p:nvSpPr>
        <p:spPr>
          <a:xfrm>
            <a:off x="457200" y="457200"/>
            <a:ext cx="8305800" cy="4832092"/>
          </a:xfrm>
          <a:prstGeom prst="rect">
            <a:avLst/>
          </a:prstGeom>
        </p:spPr>
        <p:txBody>
          <a:bodyPr wrap="square">
            <a:spAutoFit/>
          </a:bodyPr>
          <a:lstStyle/>
          <a:p>
            <a:pPr algn="just">
              <a:lnSpc>
                <a:spcPct val="200000"/>
              </a:lnSpc>
              <a:buFont typeface="Arial" pitchFamily="34" charset="0"/>
              <a:buChar char="•"/>
            </a:pPr>
            <a:r>
              <a:rPr lang="en-IN" sz="2200" i="1" dirty="0" smtClean="0">
                <a:solidFill>
                  <a:srgbClr val="FF0000"/>
                </a:solidFill>
                <a:cs typeface="Aldhabi" pitchFamily="2" charset="-78"/>
              </a:rPr>
              <a:t>Joao CF et al </a:t>
            </a:r>
            <a:r>
              <a:rPr lang="en-IN" sz="2200" dirty="0" smtClean="0">
                <a:cs typeface="Aldhabi" pitchFamily="2" charset="-78"/>
              </a:rPr>
              <a:t>conducted a study to evaluate </a:t>
            </a:r>
            <a:r>
              <a:rPr lang="en-IN" sz="2200" dirty="0" err="1" smtClean="0">
                <a:cs typeface="Aldhabi" pitchFamily="2" charset="-78"/>
              </a:rPr>
              <a:t>nanoleakage</a:t>
            </a:r>
            <a:r>
              <a:rPr lang="en-IN" sz="2200" dirty="0" smtClean="0">
                <a:cs typeface="Aldhabi" pitchFamily="2" charset="-78"/>
              </a:rPr>
              <a:t> within the hybrid layer yielded by </a:t>
            </a:r>
            <a:r>
              <a:rPr lang="en-IN" sz="2200" dirty="0" smtClean="0">
                <a:solidFill>
                  <a:srgbClr val="C00000"/>
                </a:solidFill>
                <a:cs typeface="Aldhabi" pitchFamily="2" charset="-78"/>
              </a:rPr>
              <a:t>etch-and-rinse</a:t>
            </a:r>
            <a:r>
              <a:rPr lang="en-IN" sz="2200" dirty="0" smtClean="0">
                <a:cs typeface="Aldhabi" pitchFamily="2" charset="-78"/>
              </a:rPr>
              <a:t> and </a:t>
            </a:r>
            <a:r>
              <a:rPr lang="en-IN" sz="2200" dirty="0" smtClean="0">
                <a:solidFill>
                  <a:srgbClr val="C00000"/>
                </a:solidFill>
                <a:cs typeface="Aldhabi" pitchFamily="2" charset="-78"/>
              </a:rPr>
              <a:t>self-etch adhesive systems,</a:t>
            </a:r>
            <a:r>
              <a:rPr lang="en-IN" sz="2200" dirty="0" smtClean="0">
                <a:cs typeface="Aldhabi" pitchFamily="2" charset="-78"/>
              </a:rPr>
              <a:t> with different solvents and compositions.</a:t>
            </a:r>
          </a:p>
          <a:p>
            <a:pPr algn="just">
              <a:lnSpc>
                <a:spcPct val="200000"/>
              </a:lnSpc>
              <a:buFont typeface="Arial" pitchFamily="34" charset="0"/>
              <a:buChar char="•"/>
            </a:pPr>
            <a:r>
              <a:rPr lang="en-IN" sz="2200" dirty="0" smtClean="0">
                <a:cs typeface="Aldhabi" pitchFamily="2" charset="-78"/>
              </a:rPr>
              <a:t>They found that </a:t>
            </a:r>
            <a:r>
              <a:rPr lang="en-IN" sz="2200" dirty="0" smtClean="0">
                <a:solidFill>
                  <a:srgbClr val="C00000"/>
                </a:solidFill>
                <a:cs typeface="Aldhabi" pitchFamily="2" charset="-78"/>
              </a:rPr>
              <a:t>two-step self-etch adhesive system </a:t>
            </a:r>
            <a:r>
              <a:rPr lang="en-IN" sz="2200" dirty="0" smtClean="0">
                <a:cs typeface="Aldhabi" pitchFamily="2" charset="-78"/>
              </a:rPr>
              <a:t>(</a:t>
            </a:r>
            <a:r>
              <a:rPr lang="en-IN" sz="2200" dirty="0" err="1" smtClean="0">
                <a:cs typeface="Aldhabi" pitchFamily="2" charset="-78"/>
              </a:rPr>
              <a:t>AdheSE</a:t>
            </a:r>
            <a:r>
              <a:rPr lang="en-IN" sz="2200" dirty="0" smtClean="0">
                <a:cs typeface="Aldhabi" pitchFamily="2" charset="-78"/>
              </a:rPr>
              <a:t>) might contribute for lower </a:t>
            </a:r>
            <a:r>
              <a:rPr lang="en-IN" sz="2200" dirty="0" err="1" smtClean="0">
                <a:cs typeface="Aldhabi" pitchFamily="2" charset="-78"/>
              </a:rPr>
              <a:t>nanoleakage</a:t>
            </a:r>
            <a:r>
              <a:rPr lang="en-IN" sz="2200" dirty="0" smtClean="0">
                <a:cs typeface="Aldhabi" pitchFamily="2" charset="-78"/>
              </a:rPr>
              <a:t> deposition and showed better performance in dentin adhesion.</a:t>
            </a:r>
          </a:p>
          <a:p>
            <a:pPr>
              <a:lnSpc>
                <a:spcPct val="200000"/>
              </a:lnSpc>
              <a:buFont typeface="Arial" pitchFamily="34" charset="0"/>
              <a:buChar char="•"/>
            </a:pPr>
            <a:endParaRPr lang="en-IN" sz="2200" dirty="0"/>
          </a:p>
        </p:txBody>
      </p:sp>
      <p:sp>
        <p:nvSpPr>
          <p:cNvPr id="6" name="Rectangle 5"/>
          <p:cNvSpPr/>
          <p:nvPr/>
        </p:nvSpPr>
        <p:spPr>
          <a:xfrm>
            <a:off x="285720" y="5934670"/>
            <a:ext cx="8643998" cy="58477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just"/>
            <a:r>
              <a:rPr lang="pt-BR" sz="1600" dirty="0" smtClean="0">
                <a:solidFill>
                  <a:schemeClr val="tx1"/>
                </a:solidFill>
                <a:latin typeface="Agency FB" pitchFamily="34" charset="0"/>
              </a:rPr>
              <a:t>Joao C F, Patricia T P .</a:t>
            </a:r>
            <a:r>
              <a:rPr lang="en-IN" sz="1600" dirty="0" smtClean="0">
                <a:solidFill>
                  <a:schemeClr val="tx1"/>
                </a:solidFill>
                <a:latin typeface="Agency FB" pitchFamily="34" charset="0"/>
              </a:rPr>
              <a:t>Influence of Solvents and Composition of Etch-and-Rinse and Self-Etch Adhesive Systems on the </a:t>
            </a:r>
            <a:r>
              <a:rPr lang="en-IN" sz="1600" dirty="0" err="1" smtClean="0">
                <a:solidFill>
                  <a:schemeClr val="tx1"/>
                </a:solidFill>
                <a:latin typeface="Agency FB" pitchFamily="34" charset="0"/>
              </a:rPr>
              <a:t>Nanoleakage</a:t>
            </a:r>
            <a:r>
              <a:rPr lang="en-IN" sz="1600" dirty="0" smtClean="0">
                <a:solidFill>
                  <a:schemeClr val="tx1"/>
                </a:solidFill>
                <a:latin typeface="Agency FB" pitchFamily="34" charset="0"/>
              </a:rPr>
              <a:t> within the Hybrid Layer. The Journal of Contemporary Dental Practice, July-August 2013;14(4):691-99.</a:t>
            </a:r>
            <a:endParaRPr lang="en-IN" sz="1600" dirty="0">
              <a:solidFill>
                <a:schemeClr val="tx1"/>
              </a:solidFill>
              <a:latin typeface="Agency FB" pitchFamily="34"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90600"/>
          </a:xfrm>
        </p:spPr>
        <p:txBody>
          <a:bodyPr>
            <a:noAutofit/>
          </a:bodyPr>
          <a:lstStyle/>
          <a:p>
            <a:r>
              <a:rPr lang="en-IN" sz="3600" b="1" u="sng" dirty="0" smtClean="0">
                <a:solidFill>
                  <a:schemeClr val="accent6">
                    <a:lumMod val="75000"/>
                  </a:schemeClr>
                </a:solidFill>
              </a:rPr>
              <a:t>ADDITIVES FOR DENTIN /ENAMEL ADHESION </a:t>
            </a:r>
            <a:endParaRPr lang="en-IN" sz="3600" b="1" u="sng" dirty="0">
              <a:solidFill>
                <a:schemeClr val="accent6">
                  <a:lumMod val="75000"/>
                </a:schemeClr>
              </a:solidFill>
            </a:endParaRPr>
          </a:p>
        </p:txBody>
      </p:sp>
      <p:sp>
        <p:nvSpPr>
          <p:cNvPr id="3" name="Content Placeholder 2"/>
          <p:cNvSpPr>
            <a:spLocks noGrp="1"/>
          </p:cNvSpPr>
          <p:nvPr>
            <p:ph idx="1"/>
          </p:nvPr>
        </p:nvSpPr>
        <p:spPr>
          <a:xfrm>
            <a:off x="228600" y="914400"/>
            <a:ext cx="8610600" cy="5486400"/>
          </a:xfrm>
        </p:spPr>
        <p:txBody>
          <a:bodyPr>
            <a:noAutofit/>
          </a:bodyPr>
          <a:lstStyle/>
          <a:p>
            <a:pPr algn="just">
              <a:lnSpc>
                <a:spcPct val="200000"/>
              </a:lnSpc>
            </a:pPr>
            <a:r>
              <a:rPr lang="en-IN" sz="2200" dirty="0" smtClean="0"/>
              <a:t>Filler contents though in minute quantity play a vital role in dental adhesion.</a:t>
            </a:r>
          </a:p>
          <a:p>
            <a:pPr algn="just">
              <a:lnSpc>
                <a:spcPct val="200000"/>
              </a:lnSpc>
            </a:pPr>
            <a:r>
              <a:rPr lang="en-IN" sz="2200" dirty="0" smtClean="0"/>
              <a:t>The addition of </a:t>
            </a:r>
            <a:r>
              <a:rPr lang="en-IN" sz="2200" dirty="0" smtClean="0">
                <a:solidFill>
                  <a:srgbClr val="990099"/>
                </a:solidFill>
              </a:rPr>
              <a:t>fillers in total etch adhesives improves their bond strength.</a:t>
            </a:r>
          </a:p>
          <a:p>
            <a:pPr algn="just">
              <a:lnSpc>
                <a:spcPct val="200000"/>
              </a:lnSpc>
            </a:pPr>
            <a:r>
              <a:rPr lang="en-IN" sz="2200" dirty="0" smtClean="0"/>
              <a:t>In single step system </a:t>
            </a:r>
            <a:r>
              <a:rPr lang="en-IN" sz="2200" dirty="0" smtClean="0">
                <a:solidFill>
                  <a:srgbClr val="993366"/>
                </a:solidFill>
              </a:rPr>
              <a:t>silica fillers </a:t>
            </a:r>
            <a:r>
              <a:rPr lang="en-IN" sz="2200" dirty="0" smtClean="0"/>
              <a:t>are often used as thickener to increase the viscosity, resulting in adequate film thickness. It also prevents over thinning and incomplete polymerization due to oxygen inhibition.</a:t>
            </a:r>
          </a:p>
          <a:p>
            <a:pPr algn="just">
              <a:lnSpc>
                <a:spcPct val="200000"/>
              </a:lnSpc>
            </a:pPr>
            <a:r>
              <a:rPr lang="en-IN" sz="2200" dirty="0" smtClean="0"/>
              <a:t>Recently adhesives with </a:t>
            </a:r>
            <a:r>
              <a:rPr lang="en-IN" sz="2200" dirty="0" smtClean="0">
                <a:solidFill>
                  <a:srgbClr val="00B050"/>
                </a:solidFill>
              </a:rPr>
              <a:t>fluoride </a:t>
            </a:r>
            <a:r>
              <a:rPr lang="en-IN" sz="2200" dirty="0" smtClean="0"/>
              <a:t>releasing properties are introduced</a:t>
            </a:r>
          </a:p>
        </p:txBody>
      </p:sp>
      <p:sp>
        <p:nvSpPr>
          <p:cNvPr id="4" name="Slide Number Placeholder 3"/>
          <p:cNvSpPr>
            <a:spLocks noGrp="1"/>
          </p:cNvSpPr>
          <p:nvPr>
            <p:ph type="sldNum" sz="quarter" idx="11"/>
          </p:nvPr>
        </p:nvSpPr>
        <p:spPr>
          <a:xfrm>
            <a:off x="6248400" y="6492875"/>
            <a:ext cx="2895600" cy="365125"/>
          </a:xfrm>
        </p:spPr>
        <p:txBody>
          <a:bodyPr/>
          <a:lstStyle/>
          <a:p>
            <a:fld id="{CC8CA953-CD2C-4C2D-8BBA-F6FB10B73F03}" type="slidenum">
              <a:rPr lang="en-US" smtClean="0"/>
              <a:pPr/>
              <a:t>119</a:t>
            </a:fld>
            <a:endParaRPr lang="en-US" dirty="0"/>
          </a:p>
        </p:txBody>
      </p:sp>
    </p:spTree>
    <p:extLst>
      <p:ext uri="{BB962C8B-B14F-4D97-AF65-F5344CB8AC3E}">
        <p14:creationId xmlns="" xmlns:p14="http://schemas.microsoft.com/office/powerpoint/2010/main" val="83059975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458200" cy="5638800"/>
          </a:xfrm>
        </p:spPr>
        <p:txBody>
          <a:bodyPr>
            <a:normAutofit lnSpcReduction="10000"/>
          </a:bodyPr>
          <a:lstStyle/>
          <a:p>
            <a:pPr algn="just">
              <a:lnSpc>
                <a:spcPct val="200000"/>
              </a:lnSpc>
            </a:pPr>
            <a:r>
              <a:rPr lang="en-IN" sz="2200" dirty="0" err="1" smtClean="0">
                <a:solidFill>
                  <a:srgbClr val="990099"/>
                </a:solidFill>
              </a:rPr>
              <a:t>Polysiloxane</a:t>
            </a:r>
            <a:r>
              <a:rPr lang="en-IN" sz="2200" dirty="0" smtClean="0">
                <a:solidFill>
                  <a:srgbClr val="990099"/>
                </a:solidFill>
              </a:rPr>
              <a:t> encapsulated sodium fluoride </a:t>
            </a:r>
            <a:r>
              <a:rPr lang="en-IN" sz="2200" dirty="0" smtClean="0"/>
              <a:t>particles are used as a source of fluoride.</a:t>
            </a:r>
          </a:p>
          <a:p>
            <a:pPr algn="just">
              <a:lnSpc>
                <a:spcPct val="200000"/>
              </a:lnSpc>
            </a:pPr>
            <a:r>
              <a:rPr lang="en-IN" sz="2200" dirty="0" smtClean="0"/>
              <a:t>Fluoride is introduced because of its anti-</a:t>
            </a:r>
            <a:r>
              <a:rPr lang="en-IN" sz="2200" dirty="0" err="1" smtClean="0"/>
              <a:t>cariogenic</a:t>
            </a:r>
            <a:r>
              <a:rPr lang="en-IN" sz="2200" dirty="0" smtClean="0"/>
              <a:t> activity </a:t>
            </a:r>
          </a:p>
          <a:p>
            <a:pPr algn="just">
              <a:lnSpc>
                <a:spcPct val="200000"/>
              </a:lnSpc>
              <a:buFont typeface="Arial" panose="020B0604020202020204" pitchFamily="34" charset="0"/>
              <a:buChar char="•"/>
            </a:pPr>
            <a:r>
              <a:rPr lang="en-IN" sz="2200" dirty="0" smtClean="0"/>
              <a:t>Certain adhesives uses dyes with the intention to clearly indicate the proper mixing of components .</a:t>
            </a:r>
          </a:p>
          <a:p>
            <a:pPr algn="just">
              <a:lnSpc>
                <a:spcPct val="200000"/>
              </a:lnSpc>
              <a:buFont typeface="Arial" panose="020B0604020202020204" pitchFamily="34" charset="0"/>
              <a:buChar char="•"/>
            </a:pPr>
            <a:r>
              <a:rPr lang="en-IN" sz="2200" dirty="0" smtClean="0"/>
              <a:t>Example- One up bond and Tyrian SPE</a:t>
            </a:r>
          </a:p>
          <a:p>
            <a:pPr algn="just">
              <a:lnSpc>
                <a:spcPct val="200000"/>
              </a:lnSpc>
              <a:buFont typeface="Arial" panose="020B0604020202020204" pitchFamily="34" charset="0"/>
              <a:buChar char="•"/>
            </a:pPr>
            <a:r>
              <a:rPr lang="en-IN" sz="2200" dirty="0" smtClean="0"/>
              <a:t>In One up bond the </a:t>
            </a:r>
            <a:r>
              <a:rPr lang="en-IN" sz="2200" dirty="0" err="1" smtClean="0"/>
              <a:t>color</a:t>
            </a:r>
            <a:r>
              <a:rPr lang="en-IN" sz="2200" dirty="0" smtClean="0"/>
              <a:t> changes from yellow to pink and when it is light cured the </a:t>
            </a:r>
            <a:r>
              <a:rPr lang="en-IN" sz="2200" dirty="0" err="1" smtClean="0"/>
              <a:t>color</a:t>
            </a:r>
            <a:r>
              <a:rPr lang="en-IN" sz="2200" dirty="0" smtClean="0"/>
              <a:t> fades. </a:t>
            </a:r>
            <a:endParaRPr lang="en-IN" sz="2200" dirty="0"/>
          </a:p>
        </p:txBody>
      </p:sp>
      <p:sp>
        <p:nvSpPr>
          <p:cNvPr id="4" name="Slide Number Placeholder 3"/>
          <p:cNvSpPr>
            <a:spLocks noGrp="1"/>
          </p:cNvSpPr>
          <p:nvPr>
            <p:ph type="sldNum" sz="quarter" idx="11"/>
          </p:nvPr>
        </p:nvSpPr>
        <p:spPr/>
        <p:txBody>
          <a:bodyPr/>
          <a:lstStyle/>
          <a:p>
            <a:fld id="{CC8CA953-CD2C-4C2D-8BBA-F6FB10B73F03}" type="slidenum">
              <a:rPr lang="en-US" smtClean="0"/>
              <a:pPr/>
              <a:t>120</a:t>
            </a:fld>
            <a:endParaRPr lang="en-US"/>
          </a:p>
        </p:txBody>
      </p:sp>
      <p:sp>
        <p:nvSpPr>
          <p:cNvPr id="9" name="Title 1"/>
          <p:cNvSpPr txBox="1">
            <a:spLocks/>
          </p:cNvSpPr>
          <p:nvPr/>
        </p:nvSpPr>
        <p:spPr>
          <a:xfrm>
            <a:off x="609600" y="0"/>
            <a:ext cx="7924800" cy="990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3600" b="1" i="0" u="sng" strike="noStrike" kern="1200" cap="none" spc="0" normalizeH="0" baseline="0" noProof="0" dirty="0" smtClean="0">
                <a:ln>
                  <a:noFill/>
                </a:ln>
                <a:solidFill>
                  <a:schemeClr val="accent6">
                    <a:lumMod val="75000"/>
                  </a:schemeClr>
                </a:solidFill>
                <a:effectLst/>
                <a:uLnTx/>
                <a:uFillTx/>
                <a:latin typeface="+mj-lt"/>
                <a:ea typeface="+mj-ea"/>
                <a:cs typeface="+mj-cs"/>
              </a:rPr>
              <a:t>ADDITIVES FOR DENTIN /ENAMEL ADHESION </a:t>
            </a:r>
            <a:endParaRPr kumimoji="0" lang="en-IN" sz="3600" b="1" i="0" u="sng"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 xmlns:p14="http://schemas.microsoft.com/office/powerpoint/2010/main" val="63402572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0"/>
            <a:ext cx="4419600" cy="60960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600" b="1" u="sng" dirty="0" smtClean="0">
                <a:latin typeface="+mj-lt"/>
              </a:rPr>
              <a:t>BIOCOMPATIBILITY</a:t>
            </a:r>
            <a:endParaRPr lang="en-US" sz="3600" b="1" u="sng" dirty="0">
              <a:latin typeface="+mj-lt"/>
            </a:endParaRPr>
          </a:p>
        </p:txBody>
      </p:sp>
      <p:sp>
        <p:nvSpPr>
          <p:cNvPr id="3" name="Content Placeholder 2"/>
          <p:cNvSpPr>
            <a:spLocks noGrp="1"/>
          </p:cNvSpPr>
          <p:nvPr>
            <p:ph idx="1"/>
          </p:nvPr>
        </p:nvSpPr>
        <p:spPr>
          <a:xfrm>
            <a:off x="0" y="-76200"/>
            <a:ext cx="8458200" cy="5867400"/>
          </a:xfrm>
        </p:spPr>
        <p:txBody>
          <a:bodyPr>
            <a:noAutofit/>
          </a:bodyPr>
          <a:lstStyle/>
          <a:p>
            <a:pPr algn="just">
              <a:lnSpc>
                <a:spcPct val="150000"/>
              </a:lnSpc>
            </a:pPr>
            <a:r>
              <a:rPr lang="en-US" sz="2200" dirty="0" smtClean="0"/>
              <a:t>Typically skin irritants.</a:t>
            </a:r>
          </a:p>
          <a:p>
            <a:pPr algn="just">
              <a:lnSpc>
                <a:spcPct val="150000"/>
              </a:lnSpc>
            </a:pPr>
            <a:r>
              <a:rPr lang="en-US" sz="2200" dirty="0" smtClean="0">
                <a:solidFill>
                  <a:srgbClr val="990099"/>
                </a:solidFill>
              </a:rPr>
              <a:t>HEMA</a:t>
            </a:r>
            <a:r>
              <a:rPr lang="en-US" sz="2200" dirty="0" smtClean="0"/>
              <a:t> is not considered biocompatible as  a monomer.</a:t>
            </a:r>
          </a:p>
          <a:p>
            <a:pPr algn="just">
              <a:lnSpc>
                <a:spcPct val="150000"/>
              </a:lnSpc>
            </a:pPr>
            <a:r>
              <a:rPr lang="en-US" sz="2200" dirty="0" smtClean="0"/>
              <a:t>local and systemic reactions. </a:t>
            </a:r>
            <a:endParaRPr lang="en-US" sz="2200" b="1" u="sng" dirty="0" smtClean="0"/>
          </a:p>
          <a:p>
            <a:pPr algn="just">
              <a:lnSpc>
                <a:spcPct val="150000"/>
              </a:lnSpc>
            </a:pPr>
            <a:r>
              <a:rPr lang="en-US" sz="2200" dirty="0" smtClean="0"/>
              <a:t>Even with double gloves, contact with these aggressive solvents and monomers will produce actual skin contact in a few minutes. </a:t>
            </a:r>
          </a:p>
          <a:p>
            <a:pPr algn="just">
              <a:lnSpc>
                <a:spcPct val="150000"/>
              </a:lnSpc>
            </a:pPr>
            <a:r>
              <a:rPr lang="en-US" sz="2200" dirty="0" smtClean="0"/>
              <a:t>Follow all reasonable precautions, and if unwanted contact occurs, immediately flush the affected areas with copious amounts of water and soap. Once the material is polymerized, there is very little risk of side effects. </a:t>
            </a:r>
          </a:p>
          <a:p>
            <a:pPr algn="just">
              <a:lnSpc>
                <a:spcPct val="150000"/>
              </a:lnSpc>
            </a:pPr>
            <a:r>
              <a:rPr lang="en-US" sz="2200" dirty="0" smtClean="0">
                <a:solidFill>
                  <a:srgbClr val="00B050"/>
                </a:solidFill>
              </a:rPr>
              <a:t>Adverse </a:t>
            </a:r>
            <a:r>
              <a:rPr lang="en-US" sz="2200" dirty="0" err="1" smtClean="0">
                <a:solidFill>
                  <a:srgbClr val="00B050"/>
                </a:solidFill>
              </a:rPr>
              <a:t>pulpal</a:t>
            </a:r>
            <a:r>
              <a:rPr lang="en-US" sz="2200" dirty="0" smtClean="0">
                <a:solidFill>
                  <a:srgbClr val="00B050"/>
                </a:solidFill>
              </a:rPr>
              <a:t> reactions </a:t>
            </a:r>
            <a:r>
              <a:rPr lang="en-US" sz="2200" dirty="0" smtClean="0"/>
              <a:t>after a restorative procedure may not be caused by the material used in that procedure, but by bacteria remaining in, or penetrating the preparation</a:t>
            </a:r>
            <a:endParaRPr lang="en-US" sz="2200" dirty="0"/>
          </a:p>
        </p:txBody>
      </p:sp>
      <p:sp>
        <p:nvSpPr>
          <p:cNvPr id="4" name="Slide Number Placeholder 3"/>
          <p:cNvSpPr>
            <a:spLocks noGrp="1"/>
          </p:cNvSpPr>
          <p:nvPr>
            <p:ph type="sldNum" sz="quarter" idx="12"/>
          </p:nvPr>
        </p:nvSpPr>
        <p:spPr/>
        <p:txBody>
          <a:bodyPr/>
          <a:lstStyle/>
          <a:p>
            <a:fld id="{BF82E644-06F0-4133-A80F-5AC778A6172B}" type="slidenum">
              <a:rPr lang="en-US" smtClean="0"/>
              <a:pPr/>
              <a:t>121</a:t>
            </a:fld>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0"/>
            <a:ext cx="4419600" cy="60960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600" b="1" u="sng" dirty="0" smtClean="0">
                <a:latin typeface="+mj-lt"/>
              </a:rPr>
              <a:t>BIOCOMPATIBILITY</a:t>
            </a:r>
            <a:endParaRPr lang="en-US" sz="3600" b="1" u="sng" dirty="0">
              <a:latin typeface="+mj-lt"/>
            </a:endParaRPr>
          </a:p>
        </p:txBody>
      </p:sp>
      <p:sp>
        <p:nvSpPr>
          <p:cNvPr id="3" name="Content Placeholder 2"/>
          <p:cNvSpPr>
            <a:spLocks noGrp="1"/>
          </p:cNvSpPr>
          <p:nvPr>
            <p:ph idx="1"/>
          </p:nvPr>
        </p:nvSpPr>
        <p:spPr>
          <a:xfrm>
            <a:off x="0" y="0"/>
            <a:ext cx="8458200" cy="5867400"/>
          </a:xfrm>
        </p:spPr>
        <p:txBody>
          <a:bodyPr>
            <a:noAutofit/>
          </a:bodyPr>
          <a:lstStyle/>
          <a:p>
            <a:pPr algn="just">
              <a:lnSpc>
                <a:spcPct val="150000"/>
              </a:lnSpc>
            </a:pPr>
            <a:r>
              <a:rPr lang="en-US" sz="2400" dirty="0" smtClean="0"/>
              <a:t>In some cases, adverse reactions</a:t>
            </a:r>
          </a:p>
          <a:p>
            <a:pPr algn="just">
              <a:lnSpc>
                <a:spcPct val="150000"/>
              </a:lnSpc>
              <a:buNone/>
            </a:pPr>
            <a:r>
              <a:rPr lang="en-US" sz="2400" dirty="0" smtClean="0"/>
              <a:t>     are caused by a combination of factors, such as the following:</a:t>
            </a:r>
          </a:p>
          <a:p>
            <a:pPr algn="just">
              <a:lnSpc>
                <a:spcPct val="150000"/>
              </a:lnSpc>
              <a:buFont typeface="Wingdings" pitchFamily="2" charset="2"/>
              <a:buChar char="ü"/>
            </a:pPr>
            <a:r>
              <a:rPr lang="en-US" sz="2400" dirty="0" smtClean="0"/>
              <a:t> </a:t>
            </a:r>
            <a:r>
              <a:rPr lang="en-US" sz="2400" dirty="0" smtClean="0">
                <a:solidFill>
                  <a:srgbClr val="660066"/>
                </a:solidFill>
              </a:rPr>
              <a:t>Bacterial invasion of the pulp, either from the tooth preparation or from an existing carious lesion</a:t>
            </a:r>
          </a:p>
          <a:p>
            <a:pPr algn="just">
              <a:lnSpc>
                <a:spcPct val="150000"/>
              </a:lnSpc>
              <a:buFont typeface="Wingdings" pitchFamily="2" charset="2"/>
              <a:buChar char="ü"/>
            </a:pPr>
            <a:r>
              <a:rPr lang="en-US" sz="2400" dirty="0" smtClean="0">
                <a:solidFill>
                  <a:srgbClr val="660066"/>
                </a:solidFill>
              </a:rPr>
              <a:t>Bacterial penetration into the pulp caused by a faulty restoration</a:t>
            </a:r>
          </a:p>
          <a:p>
            <a:pPr algn="just">
              <a:lnSpc>
                <a:spcPct val="150000"/>
              </a:lnSpc>
              <a:buFont typeface="Wingdings" pitchFamily="2" charset="2"/>
              <a:buChar char="ü"/>
            </a:pPr>
            <a:r>
              <a:rPr lang="en-US" sz="2400" dirty="0" smtClean="0">
                <a:solidFill>
                  <a:srgbClr val="660066"/>
                </a:solidFill>
              </a:rPr>
              <a:t>Pressure gradient caused by excessive desiccation or by excessive pressure during cementation.</a:t>
            </a:r>
          </a:p>
          <a:p>
            <a:pPr algn="just">
              <a:lnSpc>
                <a:spcPct val="150000"/>
              </a:lnSpc>
              <a:buFont typeface="Wingdings" pitchFamily="2" charset="2"/>
              <a:buChar char="ü"/>
            </a:pPr>
            <a:r>
              <a:rPr lang="en-US" sz="2400" dirty="0" smtClean="0">
                <a:solidFill>
                  <a:srgbClr val="660066"/>
                </a:solidFill>
              </a:rPr>
              <a:t>Traumatic injuries</a:t>
            </a:r>
          </a:p>
          <a:p>
            <a:pPr algn="just">
              <a:lnSpc>
                <a:spcPct val="150000"/>
              </a:lnSpc>
              <a:buFont typeface="Wingdings" pitchFamily="2" charset="2"/>
              <a:buChar char="ü"/>
            </a:pPr>
            <a:r>
              <a:rPr lang="en-US" sz="2400" dirty="0" err="1" smtClean="0">
                <a:solidFill>
                  <a:srgbClr val="660066"/>
                </a:solidFill>
              </a:rPr>
              <a:t>latrogenic</a:t>
            </a:r>
            <a:r>
              <a:rPr lang="en-US" sz="2400" dirty="0" smtClean="0">
                <a:solidFill>
                  <a:srgbClr val="660066"/>
                </a:solidFill>
              </a:rPr>
              <a:t> tooth preparation-excessive pressure, heat, or friction.</a:t>
            </a:r>
          </a:p>
          <a:p>
            <a:pPr algn="just">
              <a:lnSpc>
                <a:spcPct val="150000"/>
              </a:lnSpc>
              <a:buFont typeface="Wingdings" pitchFamily="2" charset="2"/>
              <a:buChar char="ü"/>
            </a:pPr>
            <a:r>
              <a:rPr lang="en-US" sz="2400" dirty="0" smtClean="0">
                <a:solidFill>
                  <a:srgbClr val="660066"/>
                </a:solidFill>
              </a:rPr>
              <a:t> Stress derived from polymerization contraction of composites and adhesives.</a:t>
            </a:r>
            <a:endParaRPr lang="en-US" sz="2200" dirty="0">
              <a:solidFill>
                <a:srgbClr val="6600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122</a:t>
            </a:fld>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123</a:t>
            </a:fld>
            <a:endParaRPr lang="en-US"/>
          </a:p>
        </p:txBody>
      </p:sp>
      <p:sp>
        <p:nvSpPr>
          <p:cNvPr id="7" name="Rectangle 6"/>
          <p:cNvSpPr/>
          <p:nvPr/>
        </p:nvSpPr>
        <p:spPr>
          <a:xfrm>
            <a:off x="457200" y="1066800"/>
            <a:ext cx="8153400" cy="489364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buFont typeface="Wingdings" pitchFamily="2" charset="2"/>
              <a:buChar char="ü"/>
            </a:pPr>
            <a:r>
              <a:rPr lang="en-US" sz="2400" dirty="0" smtClean="0"/>
              <a:t>Bonding of directly placed resin based restorative materials.</a:t>
            </a:r>
          </a:p>
          <a:p>
            <a:pPr>
              <a:buFont typeface="Wingdings" pitchFamily="2" charset="2"/>
              <a:buChar char="ü"/>
            </a:pPr>
            <a:r>
              <a:rPr lang="en-US" sz="2400" dirty="0" smtClean="0"/>
              <a:t>Bonding of indirectly placed restorative materials.</a:t>
            </a:r>
          </a:p>
          <a:p>
            <a:pPr>
              <a:buFont typeface="Wingdings" pitchFamily="2" charset="2"/>
              <a:buChar char="ü"/>
            </a:pPr>
            <a:r>
              <a:rPr lang="en-US" sz="2400" dirty="0" smtClean="0"/>
              <a:t>Bonding of ceramic restorations.</a:t>
            </a:r>
          </a:p>
          <a:p>
            <a:pPr>
              <a:buFont typeface="Wingdings" pitchFamily="2" charset="2"/>
              <a:buChar char="ü"/>
            </a:pPr>
            <a:r>
              <a:rPr lang="en-US" sz="2400" dirty="0" smtClean="0"/>
              <a:t>Bonding of amalgam restorations.</a:t>
            </a:r>
          </a:p>
          <a:p>
            <a:pPr>
              <a:buFont typeface="Wingdings" pitchFamily="2" charset="2"/>
              <a:buChar char="ü"/>
            </a:pPr>
            <a:r>
              <a:rPr lang="en-US" sz="2400" dirty="0" smtClean="0"/>
              <a:t>Bonding of prefabricated and cast posts.</a:t>
            </a:r>
          </a:p>
          <a:p>
            <a:pPr>
              <a:buFont typeface="Wingdings" pitchFamily="2" charset="2"/>
              <a:buChar char="ü"/>
            </a:pPr>
            <a:r>
              <a:rPr lang="en-US" sz="2400" dirty="0" smtClean="0"/>
              <a:t>Bonding orthodontic brackets.</a:t>
            </a:r>
          </a:p>
          <a:p>
            <a:pPr>
              <a:buFont typeface="Wingdings" pitchFamily="2" charset="2"/>
              <a:buChar char="ü"/>
            </a:pPr>
            <a:r>
              <a:rPr lang="en-US" sz="2400" dirty="0" smtClean="0"/>
              <a:t>Bonding periodontal splints</a:t>
            </a:r>
          </a:p>
          <a:p>
            <a:pPr>
              <a:buFont typeface="Wingdings" pitchFamily="2" charset="2"/>
              <a:buChar char="ü"/>
            </a:pPr>
            <a:r>
              <a:rPr lang="en-US" sz="2400" dirty="0" smtClean="0"/>
              <a:t>Repair existing restorations.</a:t>
            </a:r>
          </a:p>
          <a:p>
            <a:pPr>
              <a:buFont typeface="Wingdings" pitchFamily="2" charset="2"/>
              <a:buChar char="ü"/>
            </a:pPr>
            <a:r>
              <a:rPr lang="en-US" sz="2400" dirty="0" smtClean="0"/>
              <a:t>Sealing of pits and fissures of posterior teeth.</a:t>
            </a:r>
          </a:p>
          <a:p>
            <a:pPr>
              <a:buFont typeface="Wingdings" pitchFamily="2" charset="2"/>
              <a:buChar char="ü"/>
            </a:pPr>
            <a:r>
              <a:rPr lang="en-US" sz="2400" dirty="0" smtClean="0"/>
              <a:t>Treatment of cervical sensitive dentine.</a:t>
            </a:r>
          </a:p>
          <a:p>
            <a:pPr>
              <a:buFont typeface="Wingdings" pitchFamily="2" charset="2"/>
              <a:buChar char="ü"/>
            </a:pPr>
            <a:r>
              <a:rPr lang="en-US" sz="2400" dirty="0" smtClean="0"/>
              <a:t>Reattachment of fractured tooth fragments.</a:t>
            </a:r>
          </a:p>
          <a:p>
            <a:pPr>
              <a:buFont typeface="Wingdings" pitchFamily="2" charset="2"/>
              <a:buChar char="ü"/>
            </a:pPr>
            <a:r>
              <a:rPr lang="en-US" sz="2400" dirty="0" smtClean="0"/>
              <a:t>Reinforce fragile roots internally.</a:t>
            </a:r>
          </a:p>
          <a:p>
            <a:pPr>
              <a:buFont typeface="Wingdings" pitchFamily="2" charset="2"/>
              <a:buChar char="ü"/>
            </a:pPr>
            <a:r>
              <a:rPr lang="en-US" sz="2400" dirty="0" smtClean="0"/>
              <a:t>Seal apical restorations placed during endodontic surgery.</a:t>
            </a:r>
            <a:endParaRPr lang="en-US" sz="2400" dirty="0"/>
          </a:p>
        </p:txBody>
      </p:sp>
      <p:sp>
        <p:nvSpPr>
          <p:cNvPr id="9" name="Title 1"/>
          <p:cNvSpPr>
            <a:spLocks noGrp="1"/>
          </p:cNvSpPr>
          <p:nvPr>
            <p:ph type="title"/>
          </p:nvPr>
        </p:nvSpPr>
        <p:spPr>
          <a:xfrm>
            <a:off x="609600" y="0"/>
            <a:ext cx="7924800" cy="990600"/>
          </a:xfrm>
        </p:spPr>
        <p:txBody>
          <a:bodyPr>
            <a:noAutofit/>
          </a:bodyPr>
          <a:lstStyle/>
          <a:p>
            <a:r>
              <a:rPr lang="en-IN" sz="3600" b="1" u="sng" dirty="0" smtClean="0">
                <a:solidFill>
                  <a:srgbClr val="7030A0"/>
                </a:solidFill>
              </a:rPr>
              <a:t>APPLICATIONS OF BONDING AGENTS</a:t>
            </a:r>
            <a:endParaRPr lang="en-IN" sz="3600" b="1" u="sng" dirty="0">
              <a:solidFill>
                <a:srgbClr val="7030A0"/>
              </a:solidFill>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124</a:t>
            </a:fld>
            <a:endParaRPr lang="en-US"/>
          </a:p>
        </p:txBody>
      </p:sp>
      <p:sp>
        <p:nvSpPr>
          <p:cNvPr id="9" name="Title 1"/>
          <p:cNvSpPr>
            <a:spLocks noGrp="1"/>
          </p:cNvSpPr>
          <p:nvPr>
            <p:ph type="title"/>
          </p:nvPr>
        </p:nvSpPr>
        <p:spPr>
          <a:xfrm>
            <a:off x="609600" y="0"/>
            <a:ext cx="7924800" cy="990600"/>
          </a:xfrm>
        </p:spPr>
        <p:txBody>
          <a:bodyPr>
            <a:noAutofit/>
          </a:bodyPr>
          <a:lstStyle/>
          <a:p>
            <a:r>
              <a:rPr lang="en-IN" sz="3600" b="1" u="sng" dirty="0" smtClean="0">
                <a:solidFill>
                  <a:srgbClr val="FF0000"/>
                </a:solidFill>
              </a:rPr>
              <a:t>APPLICATIONS OF BONDING AGENTS</a:t>
            </a:r>
            <a:endParaRPr lang="en-IN" sz="3600" b="1" u="sng" dirty="0">
              <a:solidFill>
                <a:srgbClr val="FF0000"/>
              </a:solidFill>
            </a:endParaRPr>
          </a:p>
        </p:txBody>
      </p:sp>
      <p:graphicFrame>
        <p:nvGraphicFramePr>
          <p:cNvPr id="5" name="Diagram 4"/>
          <p:cNvGraphicFramePr/>
          <p:nvPr/>
        </p:nvGraphicFramePr>
        <p:xfrm>
          <a:off x="228600" y="990600"/>
          <a:ext cx="86868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125</a:t>
            </a:fld>
            <a:endParaRPr lang="en-US"/>
          </a:p>
        </p:txBody>
      </p:sp>
      <p:sp>
        <p:nvSpPr>
          <p:cNvPr id="9" name="Title 1"/>
          <p:cNvSpPr>
            <a:spLocks noGrp="1"/>
          </p:cNvSpPr>
          <p:nvPr>
            <p:ph type="title"/>
          </p:nvPr>
        </p:nvSpPr>
        <p:spPr>
          <a:xfrm>
            <a:off x="609600" y="0"/>
            <a:ext cx="7924800" cy="838200"/>
          </a:xfrm>
        </p:spPr>
        <p:txBody>
          <a:bodyPr>
            <a:noAutofit/>
          </a:bodyPr>
          <a:lstStyle/>
          <a:p>
            <a:r>
              <a:rPr lang="en-IN" sz="3600" b="1" u="sng" dirty="0" smtClean="0">
                <a:solidFill>
                  <a:srgbClr val="FF0000"/>
                </a:solidFill>
              </a:rPr>
              <a:t>APPLICATIONS OF BONDING AGENTS</a:t>
            </a:r>
            <a:endParaRPr lang="en-IN" sz="3600" b="1" u="sng" dirty="0">
              <a:solidFill>
                <a:srgbClr val="FF0000"/>
              </a:solidFill>
            </a:endParaRPr>
          </a:p>
        </p:txBody>
      </p:sp>
      <p:graphicFrame>
        <p:nvGraphicFramePr>
          <p:cNvPr id="5" name="Diagram 4"/>
          <p:cNvGraphicFramePr/>
          <p:nvPr/>
        </p:nvGraphicFramePr>
        <p:xfrm>
          <a:off x="228600" y="914400"/>
          <a:ext cx="86868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fontScale="90000"/>
          </a:bodyPr>
          <a:lstStyle/>
          <a:p>
            <a:r>
              <a:rPr lang="en-IN" b="1" u="sng" dirty="0" smtClean="0">
                <a:solidFill>
                  <a:srgbClr val="993366"/>
                </a:solidFill>
              </a:rPr>
              <a:t>COMMON CLINICAL BONDING PROBLEMS</a:t>
            </a:r>
            <a:endParaRPr lang="en-IN" b="1" u="sng" dirty="0">
              <a:solidFill>
                <a:srgbClr val="993366"/>
              </a:solidFill>
            </a:endParaRPr>
          </a:p>
        </p:txBody>
      </p:sp>
      <p:sp>
        <p:nvSpPr>
          <p:cNvPr id="4" name="Slide Number Placeholder 3"/>
          <p:cNvSpPr>
            <a:spLocks noGrp="1"/>
          </p:cNvSpPr>
          <p:nvPr>
            <p:ph type="sldNum" sz="quarter" idx="11"/>
          </p:nvPr>
        </p:nvSpPr>
        <p:spPr/>
        <p:txBody>
          <a:bodyPr/>
          <a:lstStyle/>
          <a:p>
            <a:fld id="{CC8CA953-CD2C-4C2D-8BBA-F6FB10B73F03}" type="slidenum">
              <a:rPr lang="en-US" smtClean="0"/>
              <a:pPr/>
              <a:t>126</a:t>
            </a:fld>
            <a:endParaRPr lang="en-US"/>
          </a:p>
        </p:txBody>
      </p:sp>
      <p:graphicFrame>
        <p:nvGraphicFramePr>
          <p:cNvPr id="6" name="Group 214"/>
          <p:cNvGraphicFramePr>
            <a:graphicFrameLocks noGrp="1"/>
          </p:cNvGraphicFramePr>
          <p:nvPr/>
        </p:nvGraphicFramePr>
        <p:xfrm>
          <a:off x="381000" y="1143000"/>
          <a:ext cx="8458200" cy="5286974"/>
        </p:xfrm>
        <a:graphic>
          <a:graphicData uri="http://schemas.openxmlformats.org/drawingml/2006/table">
            <a:tbl>
              <a:tblPr/>
              <a:tblGrid>
                <a:gridCol w="4229100"/>
                <a:gridCol w="4229100"/>
              </a:tblGrid>
              <a:tr h="4084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smtClean="0">
                          <a:ln>
                            <a:noFill/>
                          </a:ln>
                          <a:solidFill>
                            <a:schemeClr val="tx1"/>
                          </a:solidFill>
                          <a:effectLst/>
                          <a:latin typeface="+mn-lt"/>
                        </a:rPr>
                        <a:t>Problem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smtClean="0">
                          <a:ln>
                            <a:noFill/>
                          </a:ln>
                          <a:solidFill>
                            <a:schemeClr val="tx1"/>
                          </a:solidFill>
                          <a:effectLst/>
                          <a:latin typeface="+mn-lt"/>
                        </a:rPr>
                        <a:t>Solution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72934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Dentin surface too dry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Use moist cotton pellet to rehydrate surface.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7293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Dentin surface too wet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Gently blot dry to achieve glistening surface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7293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Contamination with saliva and blood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Rinse, re etch if contamination is moderate or greater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10502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Contamination with caries detector, handpiece lubricant or hemostatic agent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Rinse and reetch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10502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Contamination by eugenol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Avoid eugenol containing provisional materials and temporary cements.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4084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Remaining caries affected dentin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Remove caries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Tree>
    <p:extLst>
      <p:ext uri="{BB962C8B-B14F-4D97-AF65-F5344CB8AC3E}">
        <p14:creationId xmlns="" xmlns:p14="http://schemas.microsoft.com/office/powerpoint/2010/main" val="63402572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127</a:t>
            </a:fld>
            <a:endParaRPr lang="en-US"/>
          </a:p>
        </p:txBody>
      </p:sp>
      <p:graphicFrame>
        <p:nvGraphicFramePr>
          <p:cNvPr id="5" name="Group 163"/>
          <p:cNvGraphicFramePr>
            <a:graphicFrameLocks noGrp="1"/>
          </p:cNvGraphicFramePr>
          <p:nvPr/>
        </p:nvGraphicFramePr>
        <p:xfrm>
          <a:off x="381000" y="1066799"/>
          <a:ext cx="8458200" cy="5181600"/>
        </p:xfrm>
        <a:graphic>
          <a:graphicData uri="http://schemas.openxmlformats.org/drawingml/2006/table">
            <a:tbl>
              <a:tblPr/>
              <a:tblGrid>
                <a:gridCol w="4229100"/>
                <a:gridCol w="4229100"/>
              </a:tblGrid>
              <a:tr h="7829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Surface does not glisten after application of primer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Apply additional coats of primer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10488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Self cured composite </a:t>
                      </a:r>
                      <a:r>
                        <a:rPr kumimoji="0" lang="en-US" sz="2200" b="0" i="0" u="none" strike="noStrike" cap="none" normalizeH="0" baseline="0" dirty="0" err="1" smtClean="0">
                          <a:ln>
                            <a:noFill/>
                          </a:ln>
                          <a:solidFill>
                            <a:schemeClr val="tx1"/>
                          </a:solidFill>
                          <a:effectLst/>
                          <a:latin typeface="+mn-lt"/>
                          <a:ea typeface="Times New Roman" pitchFamily="18" charset="0"/>
                          <a:cs typeface="Tahoma" pitchFamily="34" charset="0"/>
                        </a:rPr>
                        <a:t>debonds</a:t>
                      </a: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 from adhesive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Use dual cure bonding agent with self cured composite or resin cement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16898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Bonding agent under cured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Cure recommended time with properly maintained light curing unit, be sure the bonding agent is </a:t>
                      </a:r>
                      <a:r>
                        <a:rPr kumimoji="0" lang="en-US" sz="2200" b="0" i="0" u="none" strike="noStrike" cap="none" normalizeH="0" baseline="0" dirty="0" err="1" smtClean="0">
                          <a:ln>
                            <a:noFill/>
                          </a:ln>
                          <a:solidFill>
                            <a:schemeClr val="tx1"/>
                          </a:solidFill>
                          <a:effectLst/>
                          <a:latin typeface="+mn-lt"/>
                          <a:ea typeface="Times New Roman" pitchFamily="18" charset="0"/>
                          <a:cs typeface="Tahoma" pitchFamily="34" charset="0"/>
                        </a:rPr>
                        <a:t>compabtible</a:t>
                      </a: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 with light curing unit.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4384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Recent bleaching procedure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Wait one week after bleaching.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4384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Flourosed teeth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mn-lt"/>
                          <a:ea typeface="Times New Roman" pitchFamily="18" charset="0"/>
                          <a:cs typeface="Tahoma" pitchFamily="34" charset="0"/>
                        </a:rPr>
                        <a:t>Double the etching time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7829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Smooth single surface lesions lack of bonding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n-lt"/>
                          <a:ea typeface="Times New Roman" pitchFamily="18" charset="0"/>
                          <a:cs typeface="Tahoma" pitchFamily="34" charset="0"/>
                        </a:rPr>
                        <a:t>Create surface roughness and mechanical undercuts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
        <p:nvSpPr>
          <p:cNvPr id="6" name="Title 1"/>
          <p:cNvSpPr txBox="1">
            <a:spLocks/>
          </p:cNvSpPr>
          <p:nvPr/>
        </p:nvSpPr>
        <p:spPr>
          <a:xfrm>
            <a:off x="533400" y="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4400" b="1" i="0" u="sng" strike="noStrike" kern="1200" cap="none" spc="0" normalizeH="0" baseline="0" noProof="0" dirty="0" smtClean="0">
                <a:ln>
                  <a:noFill/>
                </a:ln>
                <a:solidFill>
                  <a:srgbClr val="993366"/>
                </a:solidFill>
                <a:effectLst/>
                <a:uLnTx/>
                <a:uFillTx/>
                <a:latin typeface="+mj-lt"/>
                <a:ea typeface="+mj-ea"/>
                <a:cs typeface="+mj-cs"/>
              </a:rPr>
              <a:t>COMMON CLINICAL BONDING PROBLEMS</a:t>
            </a:r>
            <a:endParaRPr kumimoji="0" lang="en-IN" sz="4400" b="1" i="0" u="sng" strike="noStrike" kern="1200" cap="none" spc="0" normalizeH="0" baseline="0" noProof="0" dirty="0">
              <a:ln>
                <a:noFill/>
              </a:ln>
              <a:solidFill>
                <a:srgbClr val="993366"/>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r>
              <a:rPr lang="en-US" sz="3600" b="1" u="sng" dirty="0" smtClean="0">
                <a:solidFill>
                  <a:srgbClr val="660066"/>
                </a:solidFill>
              </a:rPr>
              <a:t>BOND STRENGTH TESTING</a:t>
            </a:r>
            <a:endParaRPr lang="en-US" sz="3600" b="1" u="sng" dirty="0">
              <a:solidFill>
                <a:srgbClr val="6600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128</a:t>
            </a:fld>
            <a:endParaRPr lang="en-US"/>
          </a:p>
        </p:txBody>
      </p:sp>
      <p:sp>
        <p:nvSpPr>
          <p:cNvPr id="7" name="Content Placeholder 6"/>
          <p:cNvSpPr>
            <a:spLocks noGrp="1"/>
          </p:cNvSpPr>
          <p:nvPr>
            <p:ph idx="1"/>
          </p:nvPr>
        </p:nvSpPr>
        <p:spPr>
          <a:xfrm>
            <a:off x="304800" y="884237"/>
            <a:ext cx="8305800" cy="5135563"/>
          </a:xfrm>
        </p:spPr>
        <p:txBody>
          <a:bodyPr>
            <a:normAutofit/>
          </a:bodyPr>
          <a:lstStyle/>
          <a:p>
            <a:pPr algn="just">
              <a:lnSpc>
                <a:spcPct val="150000"/>
              </a:lnSpc>
            </a:pPr>
            <a:r>
              <a:rPr lang="en-US" sz="2200" dirty="0" smtClean="0"/>
              <a:t>The bond strength can be measured statically using a MACRO- or MICRO-test set-up, basically depending upon the size of the bond area.</a:t>
            </a:r>
          </a:p>
          <a:p>
            <a:pPr algn="just">
              <a:lnSpc>
                <a:spcPct val="150000"/>
              </a:lnSpc>
            </a:pPr>
            <a:r>
              <a:rPr lang="en-US" sz="2200" dirty="0" smtClean="0"/>
              <a:t> The MACRO-bond strength, with a bond area larger than 3 mm</a:t>
            </a:r>
            <a:r>
              <a:rPr lang="en-US" sz="2000" dirty="0" smtClean="0"/>
              <a:t>²</a:t>
            </a:r>
            <a:r>
              <a:rPr lang="en-US" sz="2200" dirty="0" smtClean="0"/>
              <a:t> , can be measured in ‘shear’, ‘tensile’, or using a ‘push-out’ protocol.</a:t>
            </a:r>
          </a:p>
          <a:p>
            <a:pPr algn="just">
              <a:lnSpc>
                <a:spcPct val="150000"/>
              </a:lnSpc>
            </a:pPr>
            <a:r>
              <a:rPr lang="en-US" sz="2400" dirty="0" smtClean="0"/>
              <a:t>MICRO-bond strength is typically measured in tensile, micro-tensile bond-strength testing (µTBS) was developed in 1994. </a:t>
            </a:r>
          </a:p>
          <a:p>
            <a:pPr algn="just">
              <a:lnSpc>
                <a:spcPct val="150000"/>
              </a:lnSpc>
            </a:pPr>
            <a:r>
              <a:rPr lang="en-US" sz="2400" dirty="0" smtClean="0"/>
              <a:t>The bond area tested is much smaller compared to that of the ‘MACRO’ tests, being about 1mm² or less.</a:t>
            </a:r>
            <a:endParaRPr lang="en-US" sz="2200" dirty="0" smtClean="0"/>
          </a:p>
          <a:p>
            <a:pPr algn="just">
              <a:lnSpc>
                <a:spcPct val="150000"/>
              </a:lnSpc>
            </a:pPr>
            <a:endParaRPr lang="en-US" sz="2200" dirty="0" smtClean="0"/>
          </a:p>
        </p:txBody>
      </p:sp>
      <p:sp>
        <p:nvSpPr>
          <p:cNvPr id="5" name="Footer Placeholder 4"/>
          <p:cNvSpPr>
            <a:spLocks noGrp="1"/>
          </p:cNvSpPr>
          <p:nvPr>
            <p:ph type="ftr" sz="quarter" idx="11"/>
          </p:nvPr>
        </p:nvSpPr>
        <p:spPr>
          <a:xfrm>
            <a:off x="0" y="6356350"/>
            <a:ext cx="6019800" cy="501650"/>
          </a:xfrm>
        </p:spPr>
        <p:style>
          <a:lnRef idx="1">
            <a:schemeClr val="accent4"/>
          </a:lnRef>
          <a:fillRef idx="2">
            <a:schemeClr val="accent4"/>
          </a:fillRef>
          <a:effectRef idx="1">
            <a:schemeClr val="accent4"/>
          </a:effectRef>
          <a:fontRef idx="minor">
            <a:schemeClr val="dk1"/>
          </a:fontRef>
        </p:style>
        <p:txBody>
          <a:bodyPr/>
          <a:lstStyle/>
          <a:p>
            <a:r>
              <a:rPr lang="en-US" sz="1400" dirty="0" smtClean="0">
                <a:solidFill>
                  <a:srgbClr val="660066"/>
                </a:solidFill>
                <a:latin typeface="Agency FB" pitchFamily="34" charset="0"/>
              </a:rPr>
              <a:t>Van </a:t>
            </a:r>
            <a:r>
              <a:rPr lang="en-US" sz="1400" dirty="0" err="1" smtClean="0">
                <a:solidFill>
                  <a:srgbClr val="660066"/>
                </a:solidFill>
                <a:latin typeface="Agency FB" pitchFamily="34" charset="0"/>
              </a:rPr>
              <a:t>Meerbeek</a:t>
            </a:r>
            <a:r>
              <a:rPr lang="en-US" sz="1400" dirty="0" smtClean="0">
                <a:solidFill>
                  <a:srgbClr val="660066"/>
                </a:solidFill>
                <a:latin typeface="Agency FB" pitchFamily="34" charset="0"/>
              </a:rPr>
              <a:t> B, </a:t>
            </a:r>
            <a:r>
              <a:rPr lang="en-US" sz="1400" dirty="0" err="1" smtClean="0">
                <a:solidFill>
                  <a:srgbClr val="660066"/>
                </a:solidFill>
                <a:latin typeface="Agency FB" pitchFamily="34" charset="0"/>
              </a:rPr>
              <a:t>Peumans</a:t>
            </a:r>
            <a:r>
              <a:rPr lang="en-US" sz="1400" dirty="0" smtClean="0">
                <a:solidFill>
                  <a:srgbClr val="660066"/>
                </a:solidFill>
                <a:latin typeface="Agency FB" pitchFamily="34" charset="0"/>
              </a:rPr>
              <a:t> M, De </a:t>
            </a:r>
            <a:r>
              <a:rPr lang="en-US" sz="1400" dirty="0" err="1" smtClean="0">
                <a:solidFill>
                  <a:srgbClr val="660066"/>
                </a:solidFill>
                <a:latin typeface="Agency FB" pitchFamily="34" charset="0"/>
              </a:rPr>
              <a:t>Munck</a:t>
            </a:r>
            <a:r>
              <a:rPr lang="en-US" sz="1400" dirty="0" smtClean="0">
                <a:solidFill>
                  <a:srgbClr val="660066"/>
                </a:solidFill>
                <a:latin typeface="Agency FB" pitchFamily="34" charset="0"/>
              </a:rPr>
              <a:t> J, et al. Relationship between bond-strength tests and clinical outcomes. </a:t>
            </a:r>
            <a:r>
              <a:rPr lang="en-US" sz="1400" i="1" dirty="0" smtClean="0">
                <a:solidFill>
                  <a:srgbClr val="660066"/>
                </a:solidFill>
                <a:latin typeface="Agency FB" pitchFamily="34" charset="0"/>
              </a:rPr>
              <a:t>Dental Materials</a:t>
            </a:r>
            <a:r>
              <a:rPr lang="en-US" sz="1400" dirty="0" smtClean="0">
                <a:solidFill>
                  <a:srgbClr val="660066"/>
                </a:solidFill>
                <a:latin typeface="Agency FB" pitchFamily="34" charset="0"/>
              </a:rPr>
              <a:t>  February 2010;26(2):e100-e121</a:t>
            </a:r>
            <a:endParaRPr lang="en-US" sz="1400" dirty="0">
              <a:solidFill>
                <a:srgbClr val="660066"/>
              </a:solidFill>
              <a:latin typeface="Agency FB"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sz="3600" b="1" u="sng" dirty="0" smtClean="0">
                <a:solidFill>
                  <a:srgbClr val="660066"/>
                </a:solidFill>
              </a:rPr>
              <a:t>BOND STRENGTH TESTING</a:t>
            </a:r>
            <a:endParaRPr lang="en-US" sz="3600" b="1" u="sng" dirty="0">
              <a:solidFill>
                <a:srgbClr val="660066"/>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129</a:t>
            </a:fld>
            <a:endParaRPr lang="en-US"/>
          </a:p>
        </p:txBody>
      </p:sp>
      <p:pic>
        <p:nvPicPr>
          <p:cNvPr id="1026" name="Picture 2"/>
          <p:cNvPicPr>
            <a:picLocks noChangeAspect="1" noChangeArrowheads="1"/>
          </p:cNvPicPr>
          <p:nvPr/>
        </p:nvPicPr>
        <p:blipFill>
          <a:blip r:embed="rId3"/>
          <a:srcRect/>
          <a:stretch>
            <a:fillRect/>
          </a:stretch>
        </p:blipFill>
        <p:spPr bwMode="auto">
          <a:xfrm>
            <a:off x="3810000" y="609600"/>
            <a:ext cx="5029200"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p:cNvPicPr>
            <a:picLocks noChangeAspect="1" noChangeArrowheads="1"/>
          </p:cNvPicPr>
          <p:nvPr/>
        </p:nvPicPr>
        <p:blipFill>
          <a:blip r:embed="rId4"/>
          <a:srcRect/>
          <a:stretch>
            <a:fillRect/>
          </a:stretch>
        </p:blipFill>
        <p:spPr bwMode="auto">
          <a:xfrm>
            <a:off x="457200" y="1066800"/>
            <a:ext cx="3156857"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8" name="Picture 4"/>
          <p:cNvPicPr>
            <a:picLocks noChangeAspect="1" noChangeArrowheads="1"/>
          </p:cNvPicPr>
          <p:nvPr/>
        </p:nvPicPr>
        <p:blipFill>
          <a:blip r:embed="rId5"/>
          <a:srcRect l="17621" t="5574" r="17181"/>
          <a:stretch>
            <a:fillRect/>
          </a:stretch>
        </p:blipFill>
        <p:spPr bwMode="auto">
          <a:xfrm>
            <a:off x="152400" y="2667000"/>
            <a:ext cx="352425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Footer Placeholder 4"/>
          <p:cNvSpPr>
            <a:spLocks noGrp="1"/>
          </p:cNvSpPr>
          <p:nvPr>
            <p:ph type="ftr" sz="quarter" idx="11"/>
          </p:nvPr>
        </p:nvSpPr>
        <p:spPr>
          <a:xfrm>
            <a:off x="0" y="6356350"/>
            <a:ext cx="6019800" cy="501650"/>
          </a:xfrm>
        </p:spPr>
        <p:style>
          <a:lnRef idx="1">
            <a:schemeClr val="accent4"/>
          </a:lnRef>
          <a:fillRef idx="2">
            <a:schemeClr val="accent4"/>
          </a:fillRef>
          <a:effectRef idx="1">
            <a:schemeClr val="accent4"/>
          </a:effectRef>
          <a:fontRef idx="minor">
            <a:schemeClr val="dk1"/>
          </a:fontRef>
        </p:style>
        <p:txBody>
          <a:bodyPr/>
          <a:lstStyle/>
          <a:p>
            <a:r>
              <a:rPr lang="en-US" sz="1400" dirty="0" smtClean="0">
                <a:solidFill>
                  <a:srgbClr val="660066"/>
                </a:solidFill>
                <a:latin typeface="Agency FB" pitchFamily="34" charset="0"/>
              </a:rPr>
              <a:t>Van </a:t>
            </a:r>
            <a:r>
              <a:rPr lang="en-US" sz="1400" dirty="0" err="1" smtClean="0">
                <a:solidFill>
                  <a:srgbClr val="660066"/>
                </a:solidFill>
                <a:latin typeface="Agency FB" pitchFamily="34" charset="0"/>
              </a:rPr>
              <a:t>Meerbeek</a:t>
            </a:r>
            <a:r>
              <a:rPr lang="en-US" sz="1400" dirty="0" smtClean="0">
                <a:solidFill>
                  <a:srgbClr val="660066"/>
                </a:solidFill>
                <a:latin typeface="Agency FB" pitchFamily="34" charset="0"/>
              </a:rPr>
              <a:t> B, </a:t>
            </a:r>
            <a:r>
              <a:rPr lang="en-US" sz="1400" dirty="0" err="1" smtClean="0">
                <a:solidFill>
                  <a:srgbClr val="660066"/>
                </a:solidFill>
                <a:latin typeface="Agency FB" pitchFamily="34" charset="0"/>
              </a:rPr>
              <a:t>Peumans</a:t>
            </a:r>
            <a:r>
              <a:rPr lang="en-US" sz="1400" dirty="0" smtClean="0">
                <a:solidFill>
                  <a:srgbClr val="660066"/>
                </a:solidFill>
                <a:latin typeface="Agency FB" pitchFamily="34" charset="0"/>
              </a:rPr>
              <a:t> M, De </a:t>
            </a:r>
            <a:r>
              <a:rPr lang="en-US" sz="1400" dirty="0" err="1" smtClean="0">
                <a:solidFill>
                  <a:srgbClr val="660066"/>
                </a:solidFill>
                <a:latin typeface="Agency FB" pitchFamily="34" charset="0"/>
              </a:rPr>
              <a:t>Munck</a:t>
            </a:r>
            <a:r>
              <a:rPr lang="en-US" sz="1400" dirty="0" smtClean="0">
                <a:solidFill>
                  <a:srgbClr val="660066"/>
                </a:solidFill>
                <a:latin typeface="Agency FB" pitchFamily="34" charset="0"/>
              </a:rPr>
              <a:t> J, et al. Relationship between bond-strength tests and clinical outcomes. </a:t>
            </a:r>
            <a:r>
              <a:rPr lang="en-US" sz="1400" i="1" dirty="0" smtClean="0">
                <a:solidFill>
                  <a:srgbClr val="660066"/>
                </a:solidFill>
                <a:latin typeface="Agency FB" pitchFamily="34" charset="0"/>
              </a:rPr>
              <a:t>Dental Materials</a:t>
            </a:r>
            <a:r>
              <a:rPr lang="en-US" sz="1400" dirty="0" smtClean="0">
                <a:solidFill>
                  <a:srgbClr val="660066"/>
                </a:solidFill>
                <a:latin typeface="Agency FB" pitchFamily="34" charset="0"/>
              </a:rPr>
              <a:t>  February 2010;26(2):e100-e121</a:t>
            </a:r>
            <a:endParaRPr lang="en-US" sz="1400" dirty="0">
              <a:solidFill>
                <a:srgbClr val="660066"/>
              </a:solidFill>
              <a:latin typeface="Agency FB"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82E644-06F0-4133-A80F-5AC778A6172B}" type="slidenum">
              <a:rPr lang="en-US" smtClean="0"/>
              <a:pPr/>
              <a:t>130</a:t>
            </a:fld>
            <a:endParaRPr lang="en-US"/>
          </a:p>
        </p:txBody>
      </p:sp>
      <p:sp>
        <p:nvSpPr>
          <p:cNvPr id="5" name="Rectangle 4"/>
          <p:cNvSpPr/>
          <p:nvPr/>
        </p:nvSpPr>
        <p:spPr>
          <a:xfrm>
            <a:off x="381000" y="354488"/>
            <a:ext cx="7924800" cy="6186309"/>
          </a:xfrm>
          <a:prstGeom prst="rect">
            <a:avLst/>
          </a:prstGeom>
        </p:spPr>
        <p:txBody>
          <a:bodyPr wrap="square">
            <a:spAutoFit/>
          </a:bodyPr>
          <a:lstStyle/>
          <a:p>
            <a:pPr algn="just">
              <a:lnSpc>
                <a:spcPct val="150000"/>
              </a:lnSpc>
              <a:buFont typeface="Arial" pitchFamily="34" charset="0"/>
              <a:buChar char="•"/>
            </a:pPr>
            <a:r>
              <a:rPr lang="en-US" sz="2400" dirty="0" smtClean="0"/>
              <a:t>Can occur at various levels</a:t>
            </a:r>
          </a:p>
          <a:p>
            <a:pPr algn="just">
              <a:lnSpc>
                <a:spcPct val="150000"/>
              </a:lnSpc>
            </a:pPr>
            <a:r>
              <a:rPr lang="en-US" sz="2400" dirty="0" smtClean="0"/>
              <a:t>	between </a:t>
            </a:r>
            <a:r>
              <a:rPr lang="en-US" sz="2400" dirty="0" err="1" smtClean="0"/>
              <a:t>mineralised</a:t>
            </a:r>
            <a:r>
              <a:rPr lang="en-US" sz="2400" dirty="0" smtClean="0"/>
              <a:t> and </a:t>
            </a:r>
            <a:r>
              <a:rPr lang="en-US" sz="2400" dirty="0" err="1" smtClean="0"/>
              <a:t>demineralised</a:t>
            </a:r>
            <a:r>
              <a:rPr lang="en-US" sz="2400" dirty="0" smtClean="0"/>
              <a:t> dentin</a:t>
            </a:r>
          </a:p>
          <a:p>
            <a:pPr algn="just">
              <a:lnSpc>
                <a:spcPct val="150000"/>
              </a:lnSpc>
            </a:pPr>
            <a:r>
              <a:rPr lang="en-US" sz="2400" dirty="0" smtClean="0"/>
              <a:t>	between </a:t>
            </a:r>
            <a:r>
              <a:rPr lang="en-US" sz="2400" dirty="0" err="1" smtClean="0"/>
              <a:t>demineralised</a:t>
            </a:r>
            <a:r>
              <a:rPr lang="en-US" sz="2400" dirty="0" smtClean="0"/>
              <a:t> dentin and bonding agent</a:t>
            </a:r>
          </a:p>
          <a:p>
            <a:pPr algn="just">
              <a:lnSpc>
                <a:spcPct val="150000"/>
              </a:lnSpc>
            </a:pPr>
            <a:r>
              <a:rPr lang="en-US" sz="2400" dirty="0" smtClean="0"/>
              <a:t>	within layer of bonding agent</a:t>
            </a:r>
          </a:p>
          <a:p>
            <a:pPr algn="just">
              <a:lnSpc>
                <a:spcPct val="150000"/>
              </a:lnSpc>
            </a:pPr>
            <a:r>
              <a:rPr lang="en-US" sz="2400" dirty="0" smtClean="0"/>
              <a:t>	between bonding agent and composite resin.</a:t>
            </a:r>
          </a:p>
          <a:p>
            <a:pPr algn="just">
              <a:lnSpc>
                <a:spcPct val="150000"/>
              </a:lnSpc>
              <a:buFont typeface="Arial" pitchFamily="34" charset="0"/>
              <a:buChar char="•"/>
            </a:pPr>
            <a:r>
              <a:rPr lang="en-US" sz="2400" dirty="0" smtClean="0"/>
              <a:t>Affected by –</a:t>
            </a:r>
          </a:p>
          <a:p>
            <a:pPr algn="just">
              <a:lnSpc>
                <a:spcPct val="150000"/>
              </a:lnSpc>
            </a:pPr>
            <a:r>
              <a:rPr lang="en-US" sz="2400" dirty="0" smtClean="0"/>
              <a:t>	dentin wetness</a:t>
            </a:r>
          </a:p>
          <a:p>
            <a:pPr algn="just">
              <a:lnSpc>
                <a:spcPct val="150000"/>
              </a:lnSpc>
            </a:pPr>
            <a:r>
              <a:rPr lang="en-US" sz="2400" dirty="0" smtClean="0"/>
              <a:t>	tooth flexure</a:t>
            </a:r>
          </a:p>
          <a:p>
            <a:pPr algn="just">
              <a:lnSpc>
                <a:spcPct val="150000"/>
              </a:lnSpc>
            </a:pPr>
            <a:r>
              <a:rPr lang="en-US" sz="2400" dirty="0" smtClean="0"/>
              <a:t>	size of lesion</a:t>
            </a:r>
          </a:p>
          <a:p>
            <a:pPr algn="just">
              <a:lnSpc>
                <a:spcPct val="150000"/>
              </a:lnSpc>
            </a:pPr>
            <a:r>
              <a:rPr lang="en-US" sz="2400" dirty="0" smtClean="0"/>
              <a:t>	substrate</a:t>
            </a:r>
          </a:p>
          <a:p>
            <a:pPr algn="just">
              <a:lnSpc>
                <a:spcPct val="150000"/>
              </a:lnSpc>
            </a:pPr>
            <a:r>
              <a:rPr lang="en-US" sz="2400" dirty="0" smtClean="0"/>
              <a:t>	material factors</a:t>
            </a:r>
            <a:endParaRPr lang="en-US" sz="2400" dirty="0"/>
          </a:p>
        </p:txBody>
      </p:sp>
      <p:sp>
        <p:nvSpPr>
          <p:cNvPr id="6" name="Title 1"/>
          <p:cNvSpPr>
            <a:spLocks noGrp="1"/>
          </p:cNvSpPr>
          <p:nvPr>
            <p:ph type="title"/>
          </p:nvPr>
        </p:nvSpPr>
        <p:spPr>
          <a:xfrm>
            <a:off x="457200" y="0"/>
            <a:ext cx="8229600" cy="792162"/>
          </a:xfrm>
        </p:spPr>
        <p:txBody>
          <a:bodyPr>
            <a:noAutofit/>
          </a:bodyPr>
          <a:lstStyle/>
          <a:p>
            <a:r>
              <a:rPr lang="en-US" sz="3600" b="1" u="sng" dirty="0" smtClean="0">
                <a:solidFill>
                  <a:srgbClr val="FF0000"/>
                </a:solidFill>
              </a:rPr>
              <a:t>FAILURES IN BONDING</a:t>
            </a:r>
            <a:endParaRPr lang="en-US" sz="3600" b="1" u="sng" dirty="0">
              <a:solidFill>
                <a:srgbClr val="FF0000"/>
              </a:solidFill>
            </a:endParaRPr>
          </a:p>
        </p:txBody>
      </p:sp>
      <p:pic>
        <p:nvPicPr>
          <p:cNvPr id="1027" name="Picture 3"/>
          <p:cNvPicPr>
            <a:picLocks noChangeAspect="1" noChangeArrowheads="1"/>
          </p:cNvPicPr>
          <p:nvPr/>
        </p:nvPicPr>
        <p:blipFill>
          <a:blip r:embed="rId2"/>
          <a:srcRect/>
          <a:stretch>
            <a:fillRect/>
          </a:stretch>
        </p:blipFill>
        <p:spPr bwMode="auto">
          <a:xfrm>
            <a:off x="4038600" y="3200400"/>
            <a:ext cx="4419600" cy="34782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10600" cy="381000"/>
          </a:xfrm>
        </p:spPr>
        <p:txBody>
          <a:bodyPr>
            <a:noAutofit/>
          </a:bodyPr>
          <a:lstStyle/>
          <a:p>
            <a:r>
              <a:rPr lang="en-US" sz="3200" b="1" u="sng" dirty="0" smtClean="0">
                <a:solidFill>
                  <a:schemeClr val="accent6">
                    <a:lumMod val="50000"/>
                  </a:schemeClr>
                </a:solidFill>
              </a:rPr>
              <a:t>MEASURES TO IMPROVE BOND STRENGTH</a:t>
            </a:r>
            <a:endParaRPr lang="en-US" sz="3200" b="1" u="sng"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131</a:t>
            </a:fld>
            <a:endParaRPr lang="en-US"/>
          </a:p>
        </p:txBody>
      </p:sp>
      <p:sp>
        <p:nvSpPr>
          <p:cNvPr id="6" name="AutoShape 4" descr="http://www.cafeios.net/wp-content/uploads/2013/05/Joining-hands-1024x682.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 name="AutoShape 6" descr="http://www.cafeios.net/wp-content/uploads/2013/05/Joining-hands-1024x682.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 name="AutoShape 8" descr="http://www.cafeios.net/wp-content/uploads/2013/05/Joining-hands-1024x682.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 name="AutoShape 20" descr="Image result for capsu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1" name="Rounded Rectangle 10"/>
          <p:cNvSpPr/>
          <p:nvPr/>
        </p:nvSpPr>
        <p:spPr>
          <a:xfrm>
            <a:off x="0" y="533400"/>
            <a:ext cx="1979712" cy="4896544"/>
          </a:xfrm>
          <a:prstGeom prst="roundRect">
            <a:avLst/>
          </a:prstGeom>
          <a:blipFill>
            <a:blip r:embed="rId2" cstate="print">
              <a:duotone>
                <a:schemeClr val="accent1">
                  <a:shade val="45000"/>
                  <a:satMod val="135000"/>
                </a:schemeClr>
                <a:prstClr val="white"/>
              </a:duotone>
            </a:blip>
            <a:stretch>
              <a:fillRect/>
            </a:stretch>
          </a:blipFill>
          <a:ln>
            <a:solidFill>
              <a:srgbClr val="C00000"/>
            </a:solidFill>
          </a:ln>
          <a:effectLst>
            <a:outerShdw blurRad="304800" dir="21540000" sx="98000" sy="98000" algn="ctr" rotWithShape="0">
              <a:srgbClr val="000000">
                <a:alpha val="55000"/>
              </a:srgbClr>
            </a:outerShdw>
          </a:effectLst>
          <a:scene3d>
            <a:camera prst="orthographicFront">
              <a:rot lat="1200000" lon="6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22" descr="http://i00.i.aliimg.com/wsphoto/v2/1562697938_1/5000-pcs-Carton-Size-2-Empty-Gelatin-Joined-font-b-Capsule-b-font-font-b-Red.jpg"/>
          <p:cNvPicPr>
            <a:picLocks noChangeAspect="1" noChangeArrowheads="1"/>
          </p:cNvPicPr>
          <p:nvPr/>
        </p:nvPicPr>
        <p:blipFill>
          <a:blip r:embed="rId3" cstate="print"/>
          <a:srcRect t="14286" b="21428"/>
          <a:stretch>
            <a:fillRect/>
          </a:stretch>
        </p:blipFill>
        <p:spPr bwMode="auto">
          <a:xfrm>
            <a:off x="179512" y="2492896"/>
            <a:ext cx="1360151" cy="576064"/>
          </a:xfrm>
          <a:prstGeom prst="rect">
            <a:avLst/>
          </a:prstGeom>
          <a:noFill/>
        </p:spPr>
      </p:pic>
      <p:pic>
        <p:nvPicPr>
          <p:cNvPr id="13" name="Picture 12" descr="http://www.drugpillstore.net/media/catalog/product/cache/1/image/800x800/9df78eab33525d08d6e5fb8d27136e95/c/h/chlorhexidine_mouthwash_oral_solution.jpg"/>
          <p:cNvPicPr>
            <a:picLocks noChangeAspect="1" noChangeArrowheads="1"/>
          </p:cNvPicPr>
          <p:nvPr/>
        </p:nvPicPr>
        <p:blipFill>
          <a:blip r:embed="rId4" cstate="print"/>
          <a:srcRect l="16363" t="3636" r="10909"/>
          <a:stretch>
            <a:fillRect/>
          </a:stretch>
        </p:blipFill>
        <p:spPr bwMode="auto">
          <a:xfrm>
            <a:off x="467545" y="1412776"/>
            <a:ext cx="792088" cy="968784"/>
          </a:xfrm>
          <a:prstGeom prst="rect">
            <a:avLst/>
          </a:prstGeom>
          <a:noFill/>
        </p:spPr>
      </p:pic>
      <p:sp>
        <p:nvSpPr>
          <p:cNvPr id="14" name="Rounded Rectangle 13"/>
          <p:cNvSpPr/>
          <p:nvPr/>
        </p:nvSpPr>
        <p:spPr>
          <a:xfrm>
            <a:off x="0" y="2204864"/>
            <a:ext cx="1835696" cy="28803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IN" sz="1400" b="1" dirty="0" err="1" smtClean="0"/>
              <a:t>Chlorhexidine</a:t>
            </a:r>
            <a:r>
              <a:rPr lang="en-IN" sz="1400" b="1" dirty="0" smtClean="0"/>
              <a:t> 0.2-2%</a:t>
            </a:r>
            <a:endParaRPr lang="en-IN" sz="1400" b="1" dirty="0"/>
          </a:p>
        </p:txBody>
      </p:sp>
      <p:sp>
        <p:nvSpPr>
          <p:cNvPr id="15" name="TextBox 14"/>
          <p:cNvSpPr txBox="1"/>
          <p:nvPr/>
        </p:nvSpPr>
        <p:spPr>
          <a:xfrm>
            <a:off x="251520" y="2852936"/>
            <a:ext cx="1224136" cy="30777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IN" sz="1400" b="1" dirty="0" smtClean="0">
                <a:solidFill>
                  <a:schemeClr val="tx2"/>
                </a:solidFill>
              </a:rPr>
              <a:t>Tetracycline</a:t>
            </a:r>
            <a:endParaRPr lang="en-IN" sz="1400" b="1" dirty="0">
              <a:solidFill>
                <a:schemeClr val="tx2"/>
              </a:solidFill>
            </a:endParaRPr>
          </a:p>
        </p:txBody>
      </p:sp>
      <p:sp>
        <p:nvSpPr>
          <p:cNvPr id="16" name="Rounded Rectangle 15"/>
          <p:cNvSpPr/>
          <p:nvPr/>
        </p:nvSpPr>
        <p:spPr>
          <a:xfrm>
            <a:off x="216024" y="3140968"/>
            <a:ext cx="1691680" cy="36004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IN" sz="1400" b="1" dirty="0" err="1" smtClean="0"/>
              <a:t>Galardin</a:t>
            </a:r>
            <a:r>
              <a:rPr lang="en-IN" sz="1400" b="1" dirty="0" smtClean="0"/>
              <a:t> (0.2 </a:t>
            </a:r>
            <a:r>
              <a:rPr lang="en-IN" sz="1400" b="1" dirty="0" err="1" smtClean="0"/>
              <a:t>mM</a:t>
            </a:r>
            <a:r>
              <a:rPr lang="en-IN" sz="1400" b="1" dirty="0" smtClean="0"/>
              <a:t>)</a:t>
            </a:r>
            <a:endParaRPr lang="en-IN" sz="1400" b="1" dirty="0"/>
          </a:p>
        </p:txBody>
      </p:sp>
      <p:pic>
        <p:nvPicPr>
          <p:cNvPr id="17" name="Picture 16" descr="http://upload.wikimedia.org/wikipedia/commons/d/db/Quaternary-ammonium-cation.png"/>
          <p:cNvPicPr>
            <a:picLocks noChangeAspect="1" noChangeArrowheads="1"/>
          </p:cNvPicPr>
          <p:nvPr/>
        </p:nvPicPr>
        <p:blipFill>
          <a:blip r:embed="rId5" cstate="print"/>
          <a:srcRect/>
          <a:stretch>
            <a:fillRect/>
          </a:stretch>
        </p:blipFill>
        <p:spPr bwMode="auto">
          <a:xfrm>
            <a:off x="0" y="3429000"/>
            <a:ext cx="1205808" cy="1091804"/>
          </a:xfrm>
          <a:prstGeom prst="rect">
            <a:avLst/>
          </a:prstGeom>
          <a:ln>
            <a:noFill/>
          </a:ln>
          <a:effectLst>
            <a:softEdge rad="112500"/>
          </a:effectLst>
        </p:spPr>
      </p:pic>
      <p:sp>
        <p:nvSpPr>
          <p:cNvPr id="18" name="Rounded Rectangle 17"/>
          <p:cNvSpPr/>
          <p:nvPr/>
        </p:nvSpPr>
        <p:spPr>
          <a:xfrm>
            <a:off x="899592" y="3645024"/>
            <a:ext cx="971600" cy="36004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400" b="1" dirty="0" err="1" smtClean="0"/>
              <a:t>MDPB</a:t>
            </a:r>
            <a:endParaRPr lang="en-IN" sz="1400" b="1" dirty="0"/>
          </a:p>
        </p:txBody>
      </p:sp>
      <p:pic>
        <p:nvPicPr>
          <p:cNvPr id="19" name="Picture 14" descr="http://3.imimg.com/data3/MT/IL/MY-614929/benzalkonium-chloride-250x250.jpg"/>
          <p:cNvPicPr>
            <a:picLocks noChangeAspect="1" noChangeArrowheads="1"/>
          </p:cNvPicPr>
          <p:nvPr/>
        </p:nvPicPr>
        <p:blipFill>
          <a:blip r:embed="rId6" cstate="print"/>
          <a:srcRect l="19844" r="22701" b="10431"/>
          <a:stretch>
            <a:fillRect/>
          </a:stretch>
        </p:blipFill>
        <p:spPr bwMode="auto">
          <a:xfrm>
            <a:off x="1259632" y="4149080"/>
            <a:ext cx="720080" cy="936104"/>
          </a:xfrm>
          <a:prstGeom prst="rect">
            <a:avLst/>
          </a:prstGeom>
          <a:noFill/>
        </p:spPr>
      </p:pic>
      <p:sp>
        <p:nvSpPr>
          <p:cNvPr id="20" name="Rounded Rectangle 19"/>
          <p:cNvSpPr/>
          <p:nvPr/>
        </p:nvSpPr>
        <p:spPr>
          <a:xfrm>
            <a:off x="0" y="4419600"/>
            <a:ext cx="1447800" cy="37755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1400" b="1" dirty="0" err="1" smtClean="0"/>
              <a:t>Benzalkonium</a:t>
            </a:r>
            <a:r>
              <a:rPr lang="en-IN" sz="1400" b="1" dirty="0" smtClean="0"/>
              <a:t> chloride(0.5%)</a:t>
            </a:r>
            <a:endParaRPr lang="en-IN" sz="1400" b="1" dirty="0"/>
          </a:p>
        </p:txBody>
      </p:sp>
      <p:sp>
        <p:nvSpPr>
          <p:cNvPr id="21" name="Rounded Rectangle 20"/>
          <p:cNvSpPr/>
          <p:nvPr/>
        </p:nvSpPr>
        <p:spPr>
          <a:xfrm>
            <a:off x="7236296" y="692696"/>
            <a:ext cx="1907704" cy="3672408"/>
          </a:xfrm>
          <a:prstGeom prst="roundRect">
            <a:avLst/>
          </a:prstGeom>
          <a:blipFill dpi="0" rotWithShape="1">
            <a:blip r:embed="rId7" cstate="print">
              <a:lum bright="8000" contrast="4000"/>
            </a:blip>
            <a:srcRect/>
            <a:stretch>
              <a:fillRect/>
            </a:stretch>
          </a:blipFill>
          <a:ln w="57150">
            <a:solidFill>
              <a:schemeClr val="accent6">
                <a:lumMod val="50000"/>
              </a:schemeClr>
            </a:solidFill>
          </a:ln>
          <a:effectLst>
            <a:outerShdw blurRad="50800" dist="50800" dir="5400000" algn="ctr" rotWithShape="0">
              <a:schemeClr val="bg1">
                <a:alpha val="27000"/>
              </a:schemeClr>
            </a:outerShdw>
          </a:effectLst>
          <a:scene3d>
            <a:camera prst="orthographicFront">
              <a:rot lat="597694" lon="904604" rev="52827"/>
            </a:camera>
            <a:lightRig rig="threePt" dir="t"/>
          </a:scene3d>
          <a:sp3d>
            <a:bevelB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2" name="Picture 28" descr="http://upload.wikimedia.org/wikipedia/commons/0/02/Riboflavin-3d.png"/>
          <p:cNvPicPr>
            <a:picLocks noChangeAspect="1" noChangeArrowheads="1"/>
          </p:cNvPicPr>
          <p:nvPr/>
        </p:nvPicPr>
        <p:blipFill>
          <a:blip r:embed="rId8" cstate="print"/>
          <a:srcRect/>
          <a:stretch>
            <a:fillRect/>
          </a:stretch>
        </p:blipFill>
        <p:spPr bwMode="auto">
          <a:xfrm>
            <a:off x="8172400" y="1340768"/>
            <a:ext cx="1215719" cy="936104"/>
          </a:xfrm>
          <a:prstGeom prst="rect">
            <a:avLst/>
          </a:prstGeom>
          <a:noFill/>
        </p:spPr>
      </p:pic>
      <p:pic>
        <p:nvPicPr>
          <p:cNvPr id="23" name="Picture 26" descr="http://upload.wikimedia.org/wikipedia/commons/2/2d/Glutaraldehyde-3D-balls.png"/>
          <p:cNvPicPr>
            <a:picLocks noChangeAspect="1" noChangeArrowheads="1"/>
          </p:cNvPicPr>
          <p:nvPr/>
        </p:nvPicPr>
        <p:blipFill>
          <a:blip r:embed="rId9" cstate="print"/>
          <a:srcRect/>
          <a:stretch>
            <a:fillRect/>
          </a:stretch>
        </p:blipFill>
        <p:spPr bwMode="auto">
          <a:xfrm>
            <a:off x="7847856" y="548680"/>
            <a:ext cx="1296144" cy="670804"/>
          </a:xfrm>
          <a:prstGeom prst="rect">
            <a:avLst/>
          </a:prstGeom>
          <a:noFill/>
        </p:spPr>
      </p:pic>
      <p:pic>
        <p:nvPicPr>
          <p:cNvPr id="24" name="Picture 24" descr="http://blog.luckyvitamin.com/wp-content/uploads/2010/05/grapeseed2b.jpg"/>
          <p:cNvPicPr>
            <a:picLocks noChangeAspect="1" noChangeArrowheads="1"/>
          </p:cNvPicPr>
          <p:nvPr/>
        </p:nvPicPr>
        <p:blipFill>
          <a:blip r:embed="rId10" cstate="print"/>
          <a:srcRect/>
          <a:stretch>
            <a:fillRect/>
          </a:stretch>
        </p:blipFill>
        <p:spPr bwMode="auto">
          <a:xfrm>
            <a:off x="7848285" y="3501008"/>
            <a:ext cx="1295715" cy="792088"/>
          </a:xfrm>
          <a:prstGeom prst="rect">
            <a:avLst/>
          </a:prstGeom>
          <a:ln>
            <a:noFill/>
          </a:ln>
          <a:effectLst>
            <a:softEdge rad="112500"/>
          </a:effectLst>
        </p:spPr>
      </p:pic>
      <p:sp>
        <p:nvSpPr>
          <p:cNvPr id="25" name="Rounded Rectangle 24"/>
          <p:cNvSpPr/>
          <p:nvPr/>
        </p:nvSpPr>
        <p:spPr>
          <a:xfrm>
            <a:off x="7524328" y="1124744"/>
            <a:ext cx="1547664" cy="288032"/>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IN" sz="1400" b="1" dirty="0" err="1" smtClean="0"/>
              <a:t>Glutaraldehyde</a:t>
            </a:r>
            <a:endParaRPr lang="en-IN" sz="1400" b="1" dirty="0"/>
          </a:p>
        </p:txBody>
      </p:sp>
      <p:sp>
        <p:nvSpPr>
          <p:cNvPr id="26" name="Rounded Rectangle 25"/>
          <p:cNvSpPr/>
          <p:nvPr/>
        </p:nvSpPr>
        <p:spPr>
          <a:xfrm>
            <a:off x="7416824" y="1916832"/>
            <a:ext cx="1547664" cy="36004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1400" b="1" dirty="0" smtClean="0"/>
              <a:t>Riboflavin</a:t>
            </a:r>
            <a:endParaRPr lang="en-IN" sz="1400" b="1" dirty="0"/>
          </a:p>
        </p:txBody>
      </p:sp>
      <p:sp>
        <p:nvSpPr>
          <p:cNvPr id="27" name="Rounded Rectangle 26"/>
          <p:cNvSpPr/>
          <p:nvPr/>
        </p:nvSpPr>
        <p:spPr>
          <a:xfrm>
            <a:off x="0" y="5229200"/>
            <a:ext cx="4283968" cy="1628800"/>
          </a:xfrm>
          <a:prstGeom prst="roundRect">
            <a:avLst/>
          </a:prstGeom>
          <a:blipFill>
            <a:blip r:embed="rId11" cstate="print"/>
            <a:tile tx="0" ty="0" sx="100000" sy="100000" flip="none" algn="tl"/>
          </a:blip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ounded Rectangle 27"/>
          <p:cNvSpPr/>
          <p:nvPr/>
        </p:nvSpPr>
        <p:spPr>
          <a:xfrm>
            <a:off x="7020272" y="4581128"/>
            <a:ext cx="2123728" cy="2276872"/>
          </a:xfrm>
          <a:prstGeom prst="roundRect">
            <a:avLst/>
          </a:prstGeom>
          <a:blipFill>
            <a:blip r:embed="rId12" cstate="print"/>
            <a:tile tx="0" ty="0" sx="100000" sy="100000" flip="none" algn="tl"/>
          </a:blip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ounded Rectangle 28"/>
          <p:cNvSpPr/>
          <p:nvPr/>
        </p:nvSpPr>
        <p:spPr>
          <a:xfrm>
            <a:off x="4427984" y="5301208"/>
            <a:ext cx="2592288" cy="1628800"/>
          </a:xfrm>
          <a:prstGeom prst="roundRect">
            <a:avLst/>
          </a:prstGeom>
          <a:blipFill dpi="0" rotWithShape="1">
            <a:blip r:embed="rId13" cstate="print">
              <a:alphaModFix amt="65000"/>
              <a:duotone>
                <a:prstClr val="black"/>
                <a:schemeClr val="accent5">
                  <a:tint val="45000"/>
                  <a:satMod val="400000"/>
                </a:schemeClr>
              </a:duotone>
            </a:blip>
            <a:srcRect/>
            <a:stretch>
              <a:fillRect/>
            </a:stretch>
          </a:blipFill>
          <a:ln w="57150">
            <a:solidFill>
              <a:srgbClr val="00B0F0"/>
            </a:solidFill>
          </a:ln>
          <a:scene3d>
            <a:camera prst="orthographicFront"/>
            <a:lightRig rig="glow" dir="t"/>
          </a:scene3d>
          <a:sp3d prstMaterial="dk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0" name="Picture 30" descr="http://newsolio.com/wp-content/uploads/2012/04/Vitamin-B2-riboflavin-Benefits-Looks-LIke-Kool-Aid.jpg"/>
          <p:cNvPicPr>
            <a:picLocks noChangeAspect="1" noChangeArrowheads="1"/>
          </p:cNvPicPr>
          <p:nvPr/>
        </p:nvPicPr>
        <p:blipFill>
          <a:blip r:embed="rId14" cstate="print"/>
          <a:srcRect/>
          <a:stretch>
            <a:fillRect/>
          </a:stretch>
        </p:blipFill>
        <p:spPr bwMode="auto">
          <a:xfrm>
            <a:off x="7308304" y="1599187"/>
            <a:ext cx="432048" cy="533669"/>
          </a:xfrm>
          <a:prstGeom prst="rect">
            <a:avLst/>
          </a:prstGeom>
          <a:noFill/>
        </p:spPr>
      </p:pic>
      <p:sp>
        <p:nvSpPr>
          <p:cNvPr id="31" name="Rounded Rectangle 30"/>
          <p:cNvSpPr/>
          <p:nvPr/>
        </p:nvSpPr>
        <p:spPr>
          <a:xfrm>
            <a:off x="7704856" y="2708920"/>
            <a:ext cx="1403648" cy="43204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1400" b="1" dirty="0" err="1" smtClean="0"/>
              <a:t>Carbodiimide</a:t>
            </a:r>
            <a:endParaRPr lang="en-IN" sz="1400" b="1" dirty="0"/>
          </a:p>
        </p:txBody>
      </p:sp>
      <p:sp>
        <p:nvSpPr>
          <p:cNvPr id="32" name="Rounded Rectangle 31"/>
          <p:cNvSpPr/>
          <p:nvPr/>
        </p:nvSpPr>
        <p:spPr>
          <a:xfrm>
            <a:off x="7308304" y="3284984"/>
            <a:ext cx="1763688" cy="43204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400" b="1" dirty="0" err="1" smtClean="0"/>
              <a:t>Proanthocyanidins</a:t>
            </a:r>
            <a:endParaRPr lang="en-IN" sz="1400" b="1" dirty="0"/>
          </a:p>
        </p:txBody>
      </p:sp>
      <p:pic>
        <p:nvPicPr>
          <p:cNvPr id="33" name="Picture 3"/>
          <p:cNvPicPr>
            <a:picLocks noChangeAspect="1" noChangeArrowheads="1"/>
          </p:cNvPicPr>
          <p:nvPr/>
        </p:nvPicPr>
        <p:blipFill>
          <a:blip r:embed="rId15" cstate="print"/>
          <a:srcRect/>
          <a:stretch>
            <a:fillRect/>
          </a:stretch>
        </p:blipFill>
        <p:spPr bwMode="auto">
          <a:xfrm>
            <a:off x="2555776" y="5301208"/>
            <a:ext cx="1656184" cy="1224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Picture 4"/>
          <p:cNvPicPr>
            <a:picLocks noChangeAspect="1" noChangeArrowheads="1"/>
          </p:cNvPicPr>
          <p:nvPr/>
        </p:nvPicPr>
        <p:blipFill>
          <a:blip r:embed="rId16" cstate="print"/>
          <a:srcRect/>
          <a:stretch>
            <a:fillRect/>
          </a:stretch>
        </p:blipFill>
        <p:spPr bwMode="auto">
          <a:xfrm>
            <a:off x="0" y="5301208"/>
            <a:ext cx="2524468" cy="1296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5" name="Rounded Rectangle 34"/>
          <p:cNvSpPr/>
          <p:nvPr/>
        </p:nvSpPr>
        <p:spPr>
          <a:xfrm>
            <a:off x="-36512" y="6453336"/>
            <a:ext cx="2843808" cy="40466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400" b="1" dirty="0" smtClean="0">
                <a:solidFill>
                  <a:schemeClr val="bg1"/>
                </a:solidFill>
              </a:rPr>
              <a:t>Template-non </a:t>
            </a:r>
            <a:r>
              <a:rPr lang="en-IN" sz="1400" b="1" dirty="0" err="1" smtClean="0">
                <a:solidFill>
                  <a:schemeClr val="bg1"/>
                </a:solidFill>
              </a:rPr>
              <a:t>collagenous</a:t>
            </a:r>
            <a:r>
              <a:rPr lang="en-IN" sz="1400" b="1" dirty="0" smtClean="0">
                <a:solidFill>
                  <a:schemeClr val="bg1"/>
                </a:solidFill>
              </a:rPr>
              <a:t> </a:t>
            </a:r>
            <a:r>
              <a:rPr lang="en-IN" sz="1400" b="1" dirty="0" err="1" smtClean="0">
                <a:solidFill>
                  <a:schemeClr val="bg1"/>
                </a:solidFill>
              </a:rPr>
              <a:t>phospho</a:t>
            </a:r>
            <a:r>
              <a:rPr lang="en-IN" sz="1400" b="1" dirty="0" smtClean="0">
                <a:solidFill>
                  <a:schemeClr val="bg1"/>
                </a:solidFill>
              </a:rPr>
              <a:t> -proteins</a:t>
            </a:r>
            <a:endParaRPr lang="en-IN" sz="1400" b="1" dirty="0">
              <a:solidFill>
                <a:schemeClr val="bg1"/>
              </a:solidFill>
            </a:endParaRPr>
          </a:p>
        </p:txBody>
      </p:sp>
      <p:sp>
        <p:nvSpPr>
          <p:cNvPr id="36" name="Rounded Rectangle 35"/>
          <p:cNvSpPr/>
          <p:nvPr/>
        </p:nvSpPr>
        <p:spPr>
          <a:xfrm>
            <a:off x="2699792" y="6381328"/>
            <a:ext cx="1512168" cy="476672"/>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IN" sz="1400" b="1" dirty="0" smtClean="0">
                <a:solidFill>
                  <a:schemeClr val="bg1"/>
                </a:solidFill>
              </a:rPr>
              <a:t>ACP  </a:t>
            </a:r>
            <a:r>
              <a:rPr lang="en-IN" sz="1400" b="1" dirty="0" err="1" smtClean="0">
                <a:solidFill>
                  <a:schemeClr val="bg1"/>
                </a:solidFill>
              </a:rPr>
              <a:t>nanoprecursors</a:t>
            </a:r>
            <a:endParaRPr lang="en-IN" sz="1400" b="1" dirty="0">
              <a:solidFill>
                <a:schemeClr val="bg1"/>
              </a:solidFill>
            </a:endParaRPr>
          </a:p>
        </p:txBody>
      </p:sp>
      <p:sp>
        <p:nvSpPr>
          <p:cNvPr id="37" name="Left-Up Arrow 36"/>
          <p:cNvSpPr/>
          <p:nvPr/>
        </p:nvSpPr>
        <p:spPr>
          <a:xfrm rot="16200000">
            <a:off x="5457761" y="4817147"/>
            <a:ext cx="502386" cy="462396"/>
          </a:xfrm>
          <a:prstGeom prst="leftUpArrow">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IN"/>
          </a:p>
        </p:txBody>
      </p:sp>
      <p:sp>
        <p:nvSpPr>
          <p:cNvPr id="38" name="Rounded Rectangle 37"/>
          <p:cNvSpPr/>
          <p:nvPr/>
        </p:nvSpPr>
        <p:spPr>
          <a:xfrm>
            <a:off x="5940152" y="6425952"/>
            <a:ext cx="1008112" cy="43204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1400" b="1" dirty="0" smtClean="0"/>
              <a:t>Bioactive silicates</a:t>
            </a:r>
            <a:endParaRPr lang="en-IN" sz="1400" b="1" dirty="0"/>
          </a:p>
        </p:txBody>
      </p:sp>
      <p:sp>
        <p:nvSpPr>
          <p:cNvPr id="39" name="Rounded Rectangle 38"/>
          <p:cNvSpPr/>
          <p:nvPr/>
        </p:nvSpPr>
        <p:spPr>
          <a:xfrm>
            <a:off x="4427984" y="6425952"/>
            <a:ext cx="1368152" cy="43204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IN" sz="1400" b="1" dirty="0" smtClean="0"/>
              <a:t>Biodegradable polymers</a:t>
            </a:r>
            <a:endParaRPr lang="en-IN" sz="1400" b="1" dirty="0"/>
          </a:p>
        </p:txBody>
      </p:sp>
      <p:sp>
        <p:nvSpPr>
          <p:cNvPr id="40" name="Rounded Rectangle 39"/>
          <p:cNvSpPr/>
          <p:nvPr/>
        </p:nvSpPr>
        <p:spPr>
          <a:xfrm>
            <a:off x="7092280" y="6165304"/>
            <a:ext cx="1872208" cy="47667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IN" sz="1400" b="1" dirty="0" smtClean="0"/>
              <a:t>Fluoride containing adhesives</a:t>
            </a:r>
            <a:endParaRPr lang="en-IN" sz="1400" b="1" dirty="0"/>
          </a:p>
        </p:txBody>
      </p:sp>
      <p:sp>
        <p:nvSpPr>
          <p:cNvPr id="41" name="Teardrop 40"/>
          <p:cNvSpPr/>
          <p:nvPr/>
        </p:nvSpPr>
        <p:spPr>
          <a:xfrm rot="7980928">
            <a:off x="3768825" y="334018"/>
            <a:ext cx="1624603" cy="1635677"/>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35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p:cNvSpPr txBox="1"/>
          <p:nvPr/>
        </p:nvSpPr>
        <p:spPr>
          <a:xfrm>
            <a:off x="4038600" y="609600"/>
            <a:ext cx="1368152" cy="553998"/>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IN" sz="1500" b="1" dirty="0" smtClean="0">
                <a:ln/>
                <a:solidFill>
                  <a:schemeClr val="accent3"/>
                </a:solidFill>
                <a:latin typeface="Comic Sans MS" pitchFamily="66" charset="0"/>
              </a:rPr>
              <a:t>Ethanol wet bonding</a:t>
            </a:r>
            <a:endParaRPr lang="en-IN" sz="1500" b="1" dirty="0">
              <a:ln/>
              <a:solidFill>
                <a:schemeClr val="accent3"/>
              </a:solidFill>
              <a:latin typeface="Comic Sans MS" pitchFamily="66" charset="0"/>
            </a:endParaRPr>
          </a:p>
        </p:txBody>
      </p:sp>
      <p:sp>
        <p:nvSpPr>
          <p:cNvPr id="43" name="6-Point Star 42"/>
          <p:cNvSpPr/>
          <p:nvPr/>
        </p:nvSpPr>
        <p:spPr>
          <a:xfrm>
            <a:off x="4419600" y="1447800"/>
            <a:ext cx="360040" cy="432048"/>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2</a:t>
            </a:r>
            <a:endParaRPr lang="en-IN" dirty="0">
              <a:solidFill>
                <a:schemeClr val="tx1"/>
              </a:solidFill>
            </a:endParaRPr>
          </a:p>
        </p:txBody>
      </p:sp>
      <p:sp>
        <p:nvSpPr>
          <p:cNvPr id="44" name="Teardrop 43"/>
          <p:cNvSpPr/>
          <p:nvPr/>
        </p:nvSpPr>
        <p:spPr>
          <a:xfrm rot="11117500">
            <a:off x="5711706" y="1366761"/>
            <a:ext cx="1624075" cy="1656056"/>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62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5" name="Picture 8" descr="https://img1.etsystatic.com/013/0/6962830/il_570xN.441617433_i21z.jpg"/>
          <p:cNvPicPr>
            <a:picLocks noChangeAspect="1" noChangeArrowheads="1"/>
          </p:cNvPicPr>
          <p:nvPr/>
        </p:nvPicPr>
        <p:blipFill>
          <a:blip r:embed="rId17" cstate="print"/>
          <a:srcRect l="24128" t="8780" r="28125" b="3685"/>
          <a:stretch>
            <a:fillRect/>
          </a:stretch>
        </p:blipFill>
        <p:spPr bwMode="auto">
          <a:xfrm>
            <a:off x="3962400" y="1143000"/>
            <a:ext cx="436284" cy="674257"/>
          </a:xfrm>
          <a:prstGeom prst="rect">
            <a:avLst/>
          </a:prstGeom>
          <a:noFill/>
        </p:spPr>
      </p:pic>
      <p:sp>
        <p:nvSpPr>
          <p:cNvPr id="46" name="TextBox 45"/>
          <p:cNvSpPr txBox="1"/>
          <p:nvPr/>
        </p:nvSpPr>
        <p:spPr>
          <a:xfrm>
            <a:off x="5791200" y="1828800"/>
            <a:ext cx="1988157" cy="553998"/>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IN" sz="1500" b="1" dirty="0" smtClean="0">
                <a:ln/>
                <a:solidFill>
                  <a:schemeClr val="accent3"/>
                </a:solidFill>
                <a:latin typeface="Comic Sans MS" pitchFamily="66" charset="0"/>
              </a:rPr>
              <a:t>Collagen cross linking agents</a:t>
            </a:r>
            <a:endParaRPr lang="en-IN" sz="1500" b="1" dirty="0">
              <a:ln/>
              <a:solidFill>
                <a:schemeClr val="accent3"/>
              </a:solidFill>
              <a:latin typeface="Comic Sans MS" pitchFamily="66" charset="0"/>
            </a:endParaRPr>
          </a:p>
        </p:txBody>
      </p:sp>
      <p:sp>
        <p:nvSpPr>
          <p:cNvPr id="47" name="6-Point Star 46"/>
          <p:cNvSpPr/>
          <p:nvPr/>
        </p:nvSpPr>
        <p:spPr>
          <a:xfrm>
            <a:off x="5867400" y="2438400"/>
            <a:ext cx="360040" cy="360040"/>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3</a:t>
            </a:r>
            <a:endParaRPr lang="en-IN" dirty="0">
              <a:solidFill>
                <a:schemeClr val="tx1"/>
              </a:solidFill>
            </a:endParaRPr>
          </a:p>
        </p:txBody>
      </p:sp>
      <p:sp>
        <p:nvSpPr>
          <p:cNvPr id="48" name="Teardrop 47"/>
          <p:cNvSpPr/>
          <p:nvPr/>
        </p:nvSpPr>
        <p:spPr>
          <a:xfrm rot="15932312">
            <a:off x="5732960" y="3286031"/>
            <a:ext cx="1578363" cy="1477726"/>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6200000" scaled="1"/>
            <a:tileRect/>
          </a:gra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9" name="6-Point Star 48"/>
          <p:cNvSpPr/>
          <p:nvPr/>
        </p:nvSpPr>
        <p:spPr>
          <a:xfrm>
            <a:off x="5868144" y="3284984"/>
            <a:ext cx="360040" cy="360040"/>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4</a:t>
            </a:r>
            <a:endParaRPr lang="en-IN" dirty="0">
              <a:solidFill>
                <a:schemeClr val="tx1"/>
              </a:solidFill>
            </a:endParaRPr>
          </a:p>
        </p:txBody>
      </p:sp>
      <p:sp>
        <p:nvSpPr>
          <p:cNvPr id="50" name="TextBox 49"/>
          <p:cNvSpPr txBox="1"/>
          <p:nvPr/>
        </p:nvSpPr>
        <p:spPr>
          <a:xfrm>
            <a:off x="5724128" y="3750130"/>
            <a:ext cx="1512168" cy="784830"/>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IN" sz="1500" b="1" dirty="0" err="1" smtClean="0">
                <a:ln/>
                <a:solidFill>
                  <a:schemeClr val="accent3"/>
                </a:solidFill>
                <a:latin typeface="Comic Sans MS" pitchFamily="66" charset="0"/>
              </a:rPr>
              <a:t>Remineralizing</a:t>
            </a:r>
            <a:r>
              <a:rPr lang="en-IN" sz="1500" b="1" dirty="0" smtClean="0">
                <a:ln/>
                <a:solidFill>
                  <a:schemeClr val="accent3"/>
                </a:solidFill>
                <a:latin typeface="Comic Sans MS" pitchFamily="66" charset="0"/>
              </a:rPr>
              <a:t> the hybrid layer</a:t>
            </a:r>
            <a:endParaRPr lang="en-IN" sz="1500" b="1" dirty="0">
              <a:ln/>
              <a:solidFill>
                <a:schemeClr val="accent3"/>
              </a:solidFill>
              <a:latin typeface="Comic Sans MS" pitchFamily="66" charset="0"/>
            </a:endParaRPr>
          </a:p>
        </p:txBody>
      </p:sp>
      <p:sp>
        <p:nvSpPr>
          <p:cNvPr id="51" name="Teardrop 50"/>
          <p:cNvSpPr/>
          <p:nvPr/>
        </p:nvSpPr>
        <p:spPr>
          <a:xfrm rot="18692851">
            <a:off x="3896070" y="3895296"/>
            <a:ext cx="1591950" cy="1666942"/>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52" name="TextBox 51"/>
          <p:cNvSpPr txBox="1"/>
          <p:nvPr/>
        </p:nvSpPr>
        <p:spPr>
          <a:xfrm>
            <a:off x="3779912" y="4255348"/>
            <a:ext cx="1800200" cy="1261884"/>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IN" sz="1600" b="1" dirty="0" smtClean="0">
                <a:ln/>
                <a:solidFill>
                  <a:schemeClr val="accent3"/>
                </a:solidFill>
                <a:latin typeface="Comic Sans MS" pitchFamily="66" charset="0"/>
              </a:rPr>
              <a:t> </a:t>
            </a:r>
            <a:r>
              <a:rPr lang="en-IN" sz="1500" b="1" dirty="0" err="1" smtClean="0">
                <a:ln/>
                <a:solidFill>
                  <a:schemeClr val="accent3"/>
                </a:solidFill>
                <a:latin typeface="Comic Sans MS" pitchFamily="66" charset="0"/>
              </a:rPr>
              <a:t>Remineralizing</a:t>
            </a:r>
            <a:endParaRPr lang="en-IN" sz="1500" b="1" dirty="0" smtClean="0">
              <a:ln/>
              <a:solidFill>
                <a:schemeClr val="accent3"/>
              </a:solidFill>
              <a:latin typeface="Comic Sans MS" pitchFamily="66" charset="0"/>
            </a:endParaRPr>
          </a:p>
          <a:p>
            <a:pPr algn="ctr"/>
            <a:r>
              <a:rPr lang="en-IN" sz="1500" b="1" dirty="0" smtClean="0">
                <a:ln/>
                <a:solidFill>
                  <a:schemeClr val="accent3"/>
                </a:solidFill>
                <a:latin typeface="Comic Sans MS" pitchFamily="66" charset="0"/>
              </a:rPr>
              <a:t> by adhesives    containing bioactive particles </a:t>
            </a:r>
            <a:endParaRPr lang="en-IN" sz="1500" b="1" dirty="0">
              <a:ln/>
              <a:solidFill>
                <a:schemeClr val="accent3"/>
              </a:solidFill>
              <a:latin typeface="Comic Sans MS" pitchFamily="66" charset="0"/>
            </a:endParaRPr>
          </a:p>
        </p:txBody>
      </p:sp>
      <p:sp>
        <p:nvSpPr>
          <p:cNvPr id="53" name="Teardrop 52"/>
          <p:cNvSpPr/>
          <p:nvPr/>
        </p:nvSpPr>
        <p:spPr>
          <a:xfrm>
            <a:off x="1835696" y="3429000"/>
            <a:ext cx="1656184" cy="1440160"/>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6200000" scaled="1"/>
            <a:tileRect/>
          </a:gradFill>
          <a:effectLst>
            <a:innerShdw blurRad="63500" dist="50800" dir="135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4" name="TextBox 53"/>
          <p:cNvSpPr txBox="1"/>
          <p:nvPr/>
        </p:nvSpPr>
        <p:spPr>
          <a:xfrm>
            <a:off x="1619672" y="3924345"/>
            <a:ext cx="2188902" cy="584775"/>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IN" sz="1600" b="1" dirty="0" err="1" smtClean="0">
                <a:ln/>
                <a:solidFill>
                  <a:schemeClr val="accent3"/>
                </a:solidFill>
                <a:latin typeface="Comic Sans MS" pitchFamily="66" charset="0"/>
              </a:rPr>
              <a:t>Biomimetic</a:t>
            </a:r>
            <a:r>
              <a:rPr lang="en-IN" sz="1600" b="1" dirty="0" smtClean="0">
                <a:ln/>
                <a:solidFill>
                  <a:schemeClr val="accent3"/>
                </a:solidFill>
                <a:latin typeface="Comic Sans MS" pitchFamily="66" charset="0"/>
              </a:rPr>
              <a:t> </a:t>
            </a:r>
            <a:r>
              <a:rPr lang="en-IN" sz="1600" b="1" dirty="0" err="1" smtClean="0">
                <a:ln/>
                <a:solidFill>
                  <a:schemeClr val="accent3"/>
                </a:solidFill>
                <a:latin typeface="Comic Sans MS" pitchFamily="66" charset="0"/>
              </a:rPr>
              <a:t>remineralization</a:t>
            </a:r>
            <a:endParaRPr lang="en-IN" sz="1600" b="1" dirty="0">
              <a:ln/>
              <a:solidFill>
                <a:schemeClr val="accent3"/>
              </a:solidFill>
              <a:latin typeface="Comic Sans MS" pitchFamily="66" charset="0"/>
            </a:endParaRPr>
          </a:p>
        </p:txBody>
      </p:sp>
      <p:sp>
        <p:nvSpPr>
          <p:cNvPr id="56" name="6-Point Star 55"/>
          <p:cNvSpPr/>
          <p:nvPr/>
        </p:nvSpPr>
        <p:spPr>
          <a:xfrm>
            <a:off x="2987824" y="3501008"/>
            <a:ext cx="360040" cy="432048"/>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6</a:t>
            </a:r>
            <a:endParaRPr lang="en-IN" dirty="0">
              <a:solidFill>
                <a:schemeClr val="tx1"/>
              </a:solidFill>
            </a:endParaRPr>
          </a:p>
        </p:txBody>
      </p:sp>
      <p:sp>
        <p:nvSpPr>
          <p:cNvPr id="59" name="Left-Up Arrow 58"/>
          <p:cNvSpPr/>
          <p:nvPr/>
        </p:nvSpPr>
        <p:spPr>
          <a:xfrm rot="10800000">
            <a:off x="6804248" y="1094396"/>
            <a:ext cx="502386" cy="462396"/>
          </a:xfrm>
          <a:prstGeom prst="leftUpArrow">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IN"/>
          </a:p>
        </p:txBody>
      </p:sp>
      <p:sp>
        <p:nvSpPr>
          <p:cNvPr id="60" name="Oval 59"/>
          <p:cNvSpPr/>
          <p:nvPr/>
        </p:nvSpPr>
        <p:spPr>
          <a:xfrm>
            <a:off x="3124200" y="2133600"/>
            <a:ext cx="2808312" cy="1944216"/>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a:effectLst>
            <a:glow rad="101600">
              <a:schemeClr val="accent1">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IN">
              <a:effectLst>
                <a:glow rad="228600">
                  <a:schemeClr val="accent2">
                    <a:satMod val="175000"/>
                    <a:alpha val="40000"/>
                  </a:schemeClr>
                </a:glow>
                <a:outerShdw blurRad="50800" dist="38100" algn="l" rotWithShape="0">
                  <a:prstClr val="black">
                    <a:alpha val="40000"/>
                  </a:prstClr>
                </a:outerShdw>
              </a:effectLst>
            </a:endParaRPr>
          </a:p>
        </p:txBody>
      </p:sp>
      <p:sp>
        <p:nvSpPr>
          <p:cNvPr id="61" name="TextBox 60"/>
          <p:cNvSpPr txBox="1"/>
          <p:nvPr/>
        </p:nvSpPr>
        <p:spPr>
          <a:xfrm rot="19204511">
            <a:off x="3179477" y="2468083"/>
            <a:ext cx="1080120" cy="369332"/>
          </a:xfrm>
          <a:prstGeom prst="rect">
            <a:avLst/>
          </a:prstGeom>
          <a:noFill/>
        </p:spPr>
        <p:txBody>
          <a:bodyPr wrap="square" rtlCol="0">
            <a:prstTxWarp prst="textArchUp">
              <a:avLst>
                <a:gd name="adj" fmla="val 11213747"/>
              </a:avLst>
            </a:prstTxWarp>
            <a:spAutoFit/>
          </a:bodyPr>
          <a:lstStyle/>
          <a:p>
            <a:r>
              <a:rPr lang="en-IN" sz="1200" dirty="0" smtClean="0">
                <a:latin typeface="Arial Rounded MT Bold" pitchFamily="34" charset="0"/>
              </a:rPr>
              <a:t>AGING...</a:t>
            </a:r>
            <a:endParaRPr lang="en-IN" sz="1200" dirty="0">
              <a:latin typeface="Arial Rounded MT Bold" pitchFamily="34" charset="0"/>
            </a:endParaRPr>
          </a:p>
        </p:txBody>
      </p:sp>
      <p:sp>
        <p:nvSpPr>
          <p:cNvPr id="62" name="TextBox 61"/>
          <p:cNvSpPr txBox="1"/>
          <p:nvPr/>
        </p:nvSpPr>
        <p:spPr>
          <a:xfrm rot="20702121">
            <a:off x="3554473" y="2233736"/>
            <a:ext cx="1426072" cy="369332"/>
          </a:xfrm>
          <a:prstGeom prst="rect">
            <a:avLst/>
          </a:prstGeom>
          <a:noFill/>
        </p:spPr>
        <p:txBody>
          <a:bodyPr wrap="square" rtlCol="0">
            <a:prstTxWarp prst="textArchUp">
              <a:avLst>
                <a:gd name="adj" fmla="val 11608350"/>
              </a:avLst>
            </a:prstTxWarp>
            <a:spAutoFit/>
          </a:bodyPr>
          <a:lstStyle/>
          <a:p>
            <a:r>
              <a:rPr lang="en-IN" sz="1200" dirty="0" smtClean="0">
                <a:latin typeface="Arial Rounded MT Bold" pitchFamily="34" charset="0"/>
              </a:rPr>
              <a:t>HYDROLYTIC </a:t>
            </a:r>
            <a:endParaRPr lang="en-IN" sz="1200" dirty="0">
              <a:latin typeface="Arial Rounded MT Bold" pitchFamily="34" charset="0"/>
            </a:endParaRPr>
          </a:p>
        </p:txBody>
      </p:sp>
      <p:sp>
        <p:nvSpPr>
          <p:cNvPr id="63" name="TextBox 62"/>
          <p:cNvSpPr txBox="1"/>
          <p:nvPr/>
        </p:nvSpPr>
        <p:spPr>
          <a:xfrm rot="14611544">
            <a:off x="2781818" y="2414658"/>
            <a:ext cx="1698967" cy="904879"/>
          </a:xfrm>
          <a:prstGeom prst="rect">
            <a:avLst/>
          </a:prstGeom>
          <a:noFill/>
        </p:spPr>
        <p:txBody>
          <a:bodyPr wrap="square" rtlCol="0">
            <a:prstTxWarp prst="textArchUp">
              <a:avLst>
                <a:gd name="adj" fmla="val 10471212"/>
              </a:avLst>
            </a:prstTxWarp>
            <a:spAutoFit/>
          </a:bodyPr>
          <a:lstStyle/>
          <a:p>
            <a:r>
              <a:rPr lang="en-IN" sz="1200" dirty="0" smtClean="0"/>
              <a:t>                 </a:t>
            </a:r>
            <a:r>
              <a:rPr lang="en-IN" sz="1200" dirty="0" smtClean="0">
                <a:latin typeface="Arial Rounded MT Bold" pitchFamily="34" charset="0"/>
              </a:rPr>
              <a:t>BOND...</a:t>
            </a:r>
            <a:endParaRPr lang="en-IN" sz="1200" dirty="0">
              <a:latin typeface="Arial Rounded MT Bold" pitchFamily="34" charset="0"/>
            </a:endParaRPr>
          </a:p>
        </p:txBody>
      </p:sp>
      <p:sp>
        <p:nvSpPr>
          <p:cNvPr id="64" name="Oval 63"/>
          <p:cNvSpPr/>
          <p:nvPr/>
        </p:nvSpPr>
        <p:spPr>
          <a:xfrm>
            <a:off x="3707904" y="2564904"/>
            <a:ext cx="1656184" cy="864096"/>
          </a:xfrm>
          <a:prstGeom prst="ellipse">
            <a:avLst/>
          </a:prstGeom>
          <a:blipFill>
            <a:blip r:embed="rId18" cstate="print"/>
            <a:tile tx="0" ty="0" sx="100000" sy="100000" flip="none" algn="tl"/>
          </a:blipFill>
          <a:effectLst>
            <a:glow rad="101600">
              <a:schemeClr val="accent3">
                <a:satMod val="175000"/>
                <a:alpha val="40000"/>
              </a:schemeClr>
            </a:glow>
            <a:innerShdw blurRad="63500" dist="50800" dir="16200000">
              <a:prstClr val="black">
                <a:alpha val="50000"/>
              </a:prstClr>
            </a:innerShdw>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solidFill>
                <a:srgbClr val="FFC000"/>
              </a:solidFill>
              <a:latin typeface="Monotype Corsiva" pitchFamily="66" charset="0"/>
            </a:endParaRPr>
          </a:p>
        </p:txBody>
      </p:sp>
      <p:sp>
        <p:nvSpPr>
          <p:cNvPr id="65" name="TextBox 64"/>
          <p:cNvSpPr txBox="1"/>
          <p:nvPr/>
        </p:nvSpPr>
        <p:spPr>
          <a:xfrm rot="20221941">
            <a:off x="4839348" y="3325478"/>
            <a:ext cx="1296144" cy="369332"/>
          </a:xfrm>
          <a:prstGeom prst="rect">
            <a:avLst/>
          </a:prstGeom>
          <a:noFill/>
        </p:spPr>
        <p:txBody>
          <a:bodyPr wrap="square" rtlCol="0">
            <a:spAutoFit/>
          </a:bodyPr>
          <a:lstStyle/>
          <a:p>
            <a:endParaRPr lang="en-IN" dirty="0"/>
          </a:p>
        </p:txBody>
      </p:sp>
      <p:sp>
        <p:nvSpPr>
          <p:cNvPr id="66" name="TextBox 65"/>
          <p:cNvSpPr txBox="1"/>
          <p:nvPr/>
        </p:nvSpPr>
        <p:spPr>
          <a:xfrm rot="5786736">
            <a:off x="4644008" y="3356992"/>
            <a:ext cx="1080120" cy="369332"/>
          </a:xfrm>
          <a:prstGeom prst="rect">
            <a:avLst/>
          </a:prstGeom>
          <a:noFill/>
        </p:spPr>
        <p:txBody>
          <a:bodyPr wrap="square" rtlCol="0">
            <a:spAutoFit/>
          </a:bodyPr>
          <a:lstStyle/>
          <a:p>
            <a:endParaRPr lang="en-IN" dirty="0"/>
          </a:p>
        </p:txBody>
      </p:sp>
      <p:sp>
        <p:nvSpPr>
          <p:cNvPr id="67" name="TextBox 66"/>
          <p:cNvSpPr txBox="1"/>
          <p:nvPr/>
        </p:nvSpPr>
        <p:spPr>
          <a:xfrm rot="7878117">
            <a:off x="4167346" y="1964163"/>
            <a:ext cx="1365155" cy="1772013"/>
          </a:xfrm>
          <a:prstGeom prst="rect">
            <a:avLst/>
          </a:prstGeom>
          <a:noFill/>
        </p:spPr>
        <p:txBody>
          <a:bodyPr wrap="square" rtlCol="0">
            <a:prstTxWarp prst="textArchUp">
              <a:avLst>
                <a:gd name="adj" fmla="val 11626517"/>
              </a:avLst>
            </a:prstTxWarp>
            <a:spAutoFit/>
          </a:bodyPr>
          <a:lstStyle/>
          <a:p>
            <a:r>
              <a:rPr lang="en-IN" sz="1200" dirty="0" smtClean="0">
                <a:latin typeface="Arial Rounded MT Bold" pitchFamily="34" charset="0"/>
              </a:rPr>
              <a:t>DEGRADA</a:t>
            </a:r>
            <a:r>
              <a:rPr lang="en-IN" sz="1200" b="1" dirty="0" smtClean="0">
                <a:latin typeface="Arial Rounded MT Bold" pitchFamily="34" charset="0"/>
              </a:rPr>
              <a:t>TIO</a:t>
            </a:r>
            <a:r>
              <a:rPr lang="en-IN" sz="1200" b="1" dirty="0" smtClean="0"/>
              <a:t>N</a:t>
            </a:r>
            <a:endParaRPr lang="en-IN" sz="1200" b="1" dirty="0"/>
          </a:p>
        </p:txBody>
      </p:sp>
      <p:sp>
        <p:nvSpPr>
          <p:cNvPr id="68" name="TextBox 67"/>
          <p:cNvSpPr txBox="1"/>
          <p:nvPr/>
        </p:nvSpPr>
        <p:spPr>
          <a:xfrm rot="1040440">
            <a:off x="4664642" y="2170653"/>
            <a:ext cx="1110380" cy="307777"/>
          </a:xfrm>
          <a:prstGeom prst="rect">
            <a:avLst/>
          </a:prstGeom>
          <a:noFill/>
        </p:spPr>
        <p:txBody>
          <a:bodyPr wrap="square" rtlCol="0">
            <a:spAutoFit/>
          </a:bodyPr>
          <a:lstStyle/>
          <a:p>
            <a:r>
              <a:rPr lang="en-IN" sz="1200" dirty="0" smtClean="0">
                <a:latin typeface="Arial Rounded MT Bold" pitchFamily="34" charset="0"/>
              </a:rPr>
              <a:t>ENZYME</a:t>
            </a:r>
            <a:endParaRPr lang="en-IN" sz="1200" dirty="0">
              <a:latin typeface="Arial Rounded MT Bold" pitchFamily="34" charset="0"/>
            </a:endParaRPr>
          </a:p>
        </p:txBody>
      </p:sp>
      <p:sp>
        <p:nvSpPr>
          <p:cNvPr id="69" name="6-Point Star 68"/>
          <p:cNvSpPr/>
          <p:nvPr/>
        </p:nvSpPr>
        <p:spPr>
          <a:xfrm>
            <a:off x="4427984" y="3933056"/>
            <a:ext cx="360040" cy="432048"/>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5</a:t>
            </a:r>
            <a:endParaRPr lang="en-IN" dirty="0">
              <a:solidFill>
                <a:schemeClr val="tx1"/>
              </a:solidFill>
            </a:endParaRPr>
          </a:p>
        </p:txBody>
      </p:sp>
      <p:sp>
        <p:nvSpPr>
          <p:cNvPr id="70" name="Left-Up Arrow 69"/>
          <p:cNvSpPr/>
          <p:nvPr/>
        </p:nvSpPr>
        <p:spPr>
          <a:xfrm rot="16200000">
            <a:off x="1905000" y="762000"/>
            <a:ext cx="304800" cy="457200"/>
          </a:xfrm>
          <a:prstGeom prst="leftUpArrow">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IN"/>
          </a:p>
        </p:txBody>
      </p:sp>
      <p:sp>
        <p:nvSpPr>
          <p:cNvPr id="71" name="Left-Up Arrow 70"/>
          <p:cNvSpPr/>
          <p:nvPr/>
        </p:nvSpPr>
        <p:spPr>
          <a:xfrm rot="16200000">
            <a:off x="7072285" y="4169075"/>
            <a:ext cx="502386" cy="462396"/>
          </a:xfrm>
          <a:prstGeom prst="leftUpArrow">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IN"/>
          </a:p>
        </p:txBody>
      </p:sp>
      <p:pic>
        <p:nvPicPr>
          <p:cNvPr id="72" name="Picture 4" descr="http://www.giomer.com/Image/qjj4y4v9e1m.jpg"/>
          <p:cNvPicPr>
            <a:picLocks noChangeAspect="1" noChangeArrowheads="1"/>
          </p:cNvPicPr>
          <p:nvPr/>
        </p:nvPicPr>
        <p:blipFill>
          <a:blip r:embed="rId19" cstate="print"/>
          <a:srcRect t="19687" b="16330"/>
          <a:stretch>
            <a:fillRect/>
          </a:stretch>
        </p:blipFill>
        <p:spPr bwMode="auto">
          <a:xfrm>
            <a:off x="7092280" y="4653136"/>
            <a:ext cx="2051720" cy="1440160"/>
          </a:xfrm>
          <a:prstGeom prst="rect">
            <a:avLst/>
          </a:prstGeom>
          <a:ln>
            <a:noFill/>
          </a:ln>
          <a:effectLst>
            <a:softEdge rad="112500"/>
          </a:effectLst>
        </p:spPr>
      </p:pic>
      <p:sp>
        <p:nvSpPr>
          <p:cNvPr id="73" name="Left-Up Arrow 72"/>
          <p:cNvSpPr/>
          <p:nvPr/>
        </p:nvSpPr>
        <p:spPr>
          <a:xfrm rot="10800000">
            <a:off x="2051720" y="4725144"/>
            <a:ext cx="502386" cy="534404"/>
          </a:xfrm>
          <a:prstGeom prst="leftUpArrow">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IN"/>
          </a:p>
        </p:txBody>
      </p:sp>
      <p:sp>
        <p:nvSpPr>
          <p:cNvPr id="74" name="TextBox 73"/>
          <p:cNvSpPr txBox="1"/>
          <p:nvPr/>
        </p:nvSpPr>
        <p:spPr>
          <a:xfrm>
            <a:off x="3707904" y="2740858"/>
            <a:ext cx="1584176" cy="40011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IN"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onotype Corsiva" pitchFamily="66" charset="0"/>
              </a:rPr>
              <a:t>STRATEGIES</a:t>
            </a:r>
            <a:endParaRPr lang="en-IN" sz="2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onotype Corsiva" pitchFamily="66" charset="0"/>
            </a:endParaRPr>
          </a:p>
        </p:txBody>
      </p:sp>
      <p:sp>
        <p:nvSpPr>
          <p:cNvPr id="75" name="TextBox 74"/>
          <p:cNvSpPr txBox="1"/>
          <p:nvPr/>
        </p:nvSpPr>
        <p:spPr>
          <a:xfrm>
            <a:off x="3923928" y="3429000"/>
            <a:ext cx="1584176" cy="523220"/>
          </a:xfrm>
          <a:prstGeom prst="rect">
            <a:avLst/>
          </a:prstGeom>
          <a:noFill/>
        </p:spPr>
        <p:txBody>
          <a:bodyPr wrap="square" rtlCol="0">
            <a:spAutoFit/>
          </a:bodyPr>
          <a:lstStyle/>
          <a:p>
            <a:r>
              <a:rPr lang="en-IN" sz="1400" b="1" dirty="0" err="1" smtClean="0"/>
              <a:t>MMPS</a:t>
            </a:r>
            <a:r>
              <a:rPr lang="en-IN" sz="1400" b="1" dirty="0" smtClean="0"/>
              <a:t>, </a:t>
            </a:r>
            <a:r>
              <a:rPr lang="en-IN" sz="1400" b="1" dirty="0" err="1" smtClean="0"/>
              <a:t>CYSTEINE</a:t>
            </a:r>
            <a:r>
              <a:rPr lang="en-IN" sz="1400" b="1" dirty="0" smtClean="0"/>
              <a:t> </a:t>
            </a:r>
            <a:r>
              <a:rPr lang="en-IN" sz="1400" b="1" dirty="0" err="1" smtClean="0"/>
              <a:t>CAPTHEPSINS</a:t>
            </a:r>
            <a:endParaRPr lang="en-IN" sz="1400" b="1" dirty="0"/>
          </a:p>
        </p:txBody>
      </p:sp>
      <p:sp>
        <p:nvSpPr>
          <p:cNvPr id="76" name="TextBox 75"/>
          <p:cNvSpPr txBox="1"/>
          <p:nvPr/>
        </p:nvSpPr>
        <p:spPr>
          <a:xfrm rot="200724">
            <a:off x="3711660" y="2419604"/>
            <a:ext cx="1800200" cy="721364"/>
          </a:xfrm>
          <a:prstGeom prst="rect">
            <a:avLst/>
          </a:prstGeom>
          <a:noFill/>
        </p:spPr>
        <p:txBody>
          <a:bodyPr wrap="square" rtlCol="0">
            <a:prstTxWarp prst="textArchUp">
              <a:avLst>
                <a:gd name="adj" fmla="val 11308425"/>
              </a:avLst>
            </a:prstTxWarp>
            <a:spAutoFit/>
          </a:bodyPr>
          <a:lstStyle/>
          <a:p>
            <a:r>
              <a:rPr lang="en-IN" sz="1100" dirty="0" err="1" smtClean="0"/>
              <a:t>Tjaderhane.l</a:t>
            </a:r>
            <a:r>
              <a:rPr lang="en-IN" sz="1100" dirty="0" smtClean="0"/>
              <a:t>, </a:t>
            </a:r>
            <a:r>
              <a:rPr lang="en-IN" sz="1100" dirty="0" err="1" smtClean="0"/>
              <a:t>Oper</a:t>
            </a:r>
            <a:r>
              <a:rPr lang="en-IN" sz="1100" dirty="0" smtClean="0"/>
              <a:t> Dent 2015</a:t>
            </a:r>
            <a:endParaRPr lang="en-IN" sz="1100" dirty="0"/>
          </a:p>
        </p:txBody>
      </p:sp>
      <p:pic>
        <p:nvPicPr>
          <p:cNvPr id="77" name="Picture 2"/>
          <p:cNvPicPr>
            <a:picLocks noChangeAspect="1" noChangeArrowheads="1"/>
          </p:cNvPicPr>
          <p:nvPr/>
        </p:nvPicPr>
        <p:blipFill>
          <a:blip r:embed="rId20" cstate="print"/>
          <a:srcRect/>
          <a:stretch>
            <a:fillRect/>
          </a:stretch>
        </p:blipFill>
        <p:spPr bwMode="auto">
          <a:xfrm>
            <a:off x="4644008" y="5517233"/>
            <a:ext cx="1008112" cy="936103"/>
          </a:xfrm>
          <a:prstGeom prst="rect">
            <a:avLst/>
          </a:prstGeom>
          <a:noFill/>
          <a:ln w="9525">
            <a:noFill/>
            <a:miter lim="800000"/>
            <a:headEnd/>
            <a:tailEnd/>
          </a:ln>
        </p:spPr>
      </p:pic>
      <p:pic>
        <p:nvPicPr>
          <p:cNvPr id="78" name="Picture 3" descr="C:\Users\Divya\Desktop\MMP-8_catalytic_domain.jpg"/>
          <p:cNvPicPr>
            <a:picLocks noChangeAspect="1" noChangeArrowheads="1"/>
          </p:cNvPicPr>
          <p:nvPr/>
        </p:nvPicPr>
        <p:blipFill>
          <a:blip r:embed="rId21" cstate="print"/>
          <a:srcRect r="1661" b="5095"/>
          <a:stretch>
            <a:fillRect/>
          </a:stretch>
        </p:blipFill>
        <p:spPr bwMode="auto">
          <a:xfrm>
            <a:off x="0" y="762000"/>
            <a:ext cx="1440160" cy="790895"/>
          </a:xfrm>
          <a:prstGeom prst="rect">
            <a:avLst/>
          </a:prstGeom>
          <a:ln>
            <a:noFill/>
          </a:ln>
          <a:effectLst>
            <a:softEdge rad="112500"/>
          </a:effectLst>
        </p:spPr>
      </p:pic>
      <p:pic>
        <p:nvPicPr>
          <p:cNvPr id="79" name="Picture 78" descr="Bioactive Glass Scaffold"/>
          <p:cNvPicPr>
            <a:picLocks noChangeAspect="1" noChangeArrowheads="1"/>
          </p:cNvPicPr>
          <p:nvPr/>
        </p:nvPicPr>
        <p:blipFill>
          <a:blip r:embed="rId22" cstate="print"/>
          <a:srcRect l="5262" t="7560" r="19139" b="4241"/>
          <a:stretch>
            <a:fillRect/>
          </a:stretch>
        </p:blipFill>
        <p:spPr bwMode="auto">
          <a:xfrm>
            <a:off x="5868144" y="5193196"/>
            <a:ext cx="1080120" cy="1260140"/>
          </a:xfrm>
          <a:prstGeom prst="rect">
            <a:avLst/>
          </a:prstGeom>
          <a:ln>
            <a:noFill/>
          </a:ln>
          <a:effectLst>
            <a:softEdge rad="112500"/>
          </a:effectLst>
        </p:spPr>
      </p:pic>
      <p:pic>
        <p:nvPicPr>
          <p:cNvPr id="80" name="Picture 2" descr="http://media.dentalcompare.com/m/25/Product/57377-134x100.jpg"/>
          <p:cNvPicPr>
            <a:picLocks noChangeAspect="1" noChangeArrowheads="1"/>
          </p:cNvPicPr>
          <p:nvPr/>
        </p:nvPicPr>
        <p:blipFill>
          <a:blip r:embed="rId23" cstate="print"/>
          <a:srcRect l="16925" r="32299"/>
          <a:stretch>
            <a:fillRect/>
          </a:stretch>
        </p:blipFill>
        <p:spPr bwMode="auto">
          <a:xfrm>
            <a:off x="5724128" y="5656891"/>
            <a:ext cx="504056" cy="740833"/>
          </a:xfrm>
          <a:prstGeom prst="rect">
            <a:avLst/>
          </a:prstGeom>
          <a:ln>
            <a:noFill/>
          </a:ln>
          <a:effectLst>
            <a:softEdge rad="112500"/>
          </a:effectLst>
        </p:spPr>
      </p:pic>
      <p:pic>
        <p:nvPicPr>
          <p:cNvPr id="81" name="Picture 2"/>
          <p:cNvPicPr>
            <a:picLocks noChangeAspect="1" noChangeArrowheads="1"/>
          </p:cNvPicPr>
          <p:nvPr/>
        </p:nvPicPr>
        <p:blipFill>
          <a:blip r:embed="rId24" cstate="print"/>
          <a:srcRect l="29065" t="9681" r="26739" b="9681"/>
          <a:stretch>
            <a:fillRect/>
          </a:stretch>
        </p:blipFill>
        <p:spPr bwMode="auto">
          <a:xfrm>
            <a:off x="7308304" y="2276872"/>
            <a:ext cx="514343" cy="720080"/>
          </a:xfrm>
          <a:prstGeom prst="rect">
            <a:avLst/>
          </a:prstGeom>
          <a:ln>
            <a:noFill/>
          </a:ln>
          <a:effectLst>
            <a:outerShdw blurRad="292100" dist="139700" dir="2700000" algn="tl" rotWithShape="0">
              <a:srgbClr val="333333">
                <a:alpha val="65000"/>
              </a:srgbClr>
            </a:outerShdw>
          </a:effectLst>
        </p:spPr>
      </p:pic>
      <p:sp>
        <p:nvSpPr>
          <p:cNvPr id="82" name="Rounded Rectangle 81"/>
          <p:cNvSpPr/>
          <p:nvPr/>
        </p:nvSpPr>
        <p:spPr>
          <a:xfrm>
            <a:off x="0" y="4869160"/>
            <a:ext cx="1259632" cy="28803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IN" sz="1600" dirty="0" err="1" smtClean="0"/>
              <a:t>DMSO</a:t>
            </a:r>
            <a:endParaRPr lang="en-IN" sz="1600" dirty="0"/>
          </a:p>
        </p:txBody>
      </p:sp>
      <p:sp>
        <p:nvSpPr>
          <p:cNvPr id="86" name="Teardrop 85"/>
          <p:cNvSpPr/>
          <p:nvPr/>
        </p:nvSpPr>
        <p:spPr>
          <a:xfrm rot="4933555">
            <a:off x="1876231" y="1003626"/>
            <a:ext cx="1751899" cy="1624716"/>
          </a:xfrm>
          <a:prstGeom prst="teardrop">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35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7" name="TextBox 86"/>
          <p:cNvSpPr txBox="1"/>
          <p:nvPr/>
        </p:nvSpPr>
        <p:spPr>
          <a:xfrm>
            <a:off x="1981200" y="1371600"/>
            <a:ext cx="1879054" cy="784830"/>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IN" sz="1500" b="1" dirty="0" smtClean="0">
                <a:ln/>
                <a:solidFill>
                  <a:schemeClr val="accent3"/>
                </a:solidFill>
                <a:latin typeface="Comic Sans MS" pitchFamily="66" charset="0"/>
              </a:rPr>
              <a:t>Inhibitors of </a:t>
            </a:r>
            <a:r>
              <a:rPr lang="en-IN" sz="1500" b="1" dirty="0" err="1" smtClean="0">
                <a:ln/>
                <a:solidFill>
                  <a:schemeClr val="accent3"/>
                </a:solidFill>
                <a:latin typeface="Comic Sans MS" pitchFamily="66" charset="0"/>
              </a:rPr>
              <a:t>collagenolytic</a:t>
            </a:r>
            <a:r>
              <a:rPr lang="en-IN" sz="1500" b="1" dirty="0" smtClean="0">
                <a:ln/>
                <a:solidFill>
                  <a:schemeClr val="accent3"/>
                </a:solidFill>
                <a:latin typeface="Comic Sans MS" pitchFamily="66" charset="0"/>
              </a:rPr>
              <a:t> enzymes</a:t>
            </a:r>
            <a:endParaRPr lang="en-IN" sz="1500" b="1" dirty="0">
              <a:ln/>
              <a:solidFill>
                <a:schemeClr val="accent3"/>
              </a:solidFill>
              <a:latin typeface="Comic Sans MS" pitchFamily="66" charset="0"/>
            </a:endParaRPr>
          </a:p>
        </p:txBody>
      </p:sp>
      <p:sp>
        <p:nvSpPr>
          <p:cNvPr id="88" name="6-Point Star 87"/>
          <p:cNvSpPr/>
          <p:nvPr/>
        </p:nvSpPr>
        <p:spPr>
          <a:xfrm>
            <a:off x="3124200" y="2133600"/>
            <a:ext cx="360040" cy="432048"/>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1</a:t>
            </a:r>
            <a:endParaRPr lang="en-IN" dirty="0">
              <a:solidFill>
                <a:schemeClr val="tx1"/>
              </a:solidFill>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229600" cy="868362"/>
          </a:xfrm>
        </p:spPr>
        <p:txBody>
          <a:bodyPr/>
          <a:lstStyle/>
          <a:p>
            <a:r>
              <a:rPr lang="en-US" b="1" u="sng" dirty="0" smtClean="0">
                <a:solidFill>
                  <a:srgbClr val="990099"/>
                </a:solidFill>
              </a:rPr>
              <a:t>CONCLUSION</a:t>
            </a:r>
            <a:endParaRPr lang="en-US" b="1" u="sng" dirty="0">
              <a:solidFill>
                <a:srgbClr val="990099"/>
              </a:solidFill>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132</a:t>
            </a:fld>
            <a:endParaRPr lang="en-US"/>
          </a:p>
        </p:txBody>
      </p:sp>
      <p:sp>
        <p:nvSpPr>
          <p:cNvPr id="5" name="Content Placeholder 2"/>
          <p:cNvSpPr>
            <a:spLocks noGrp="1"/>
          </p:cNvSpPr>
          <p:nvPr>
            <p:ph idx="1"/>
          </p:nvPr>
        </p:nvSpPr>
        <p:spPr>
          <a:xfrm>
            <a:off x="304800" y="1752600"/>
            <a:ext cx="5562600" cy="4724400"/>
          </a:xfrm>
        </p:spPr>
        <p:txBody>
          <a:bodyPr>
            <a:normAutofit lnSpcReduction="10000"/>
          </a:bodyPr>
          <a:lstStyle/>
          <a:p>
            <a:pPr marL="0" indent="0" algn="just">
              <a:lnSpc>
                <a:spcPct val="150000"/>
              </a:lnSpc>
              <a:buNone/>
            </a:pPr>
            <a:r>
              <a:rPr lang="en-US" sz="2400" i="1" dirty="0" smtClean="0"/>
              <a:t>The </a:t>
            </a:r>
            <a:r>
              <a:rPr lang="en-US" sz="2400" i="1" dirty="0"/>
              <a:t>choice may be Confusing.</a:t>
            </a:r>
          </a:p>
          <a:p>
            <a:pPr marL="0" indent="0" algn="just">
              <a:lnSpc>
                <a:spcPct val="150000"/>
              </a:lnSpc>
              <a:buNone/>
            </a:pPr>
            <a:r>
              <a:rPr lang="en-US" sz="2400" i="1" dirty="0"/>
              <a:t>It is easy for the clinician to </a:t>
            </a:r>
            <a:r>
              <a:rPr lang="en-US" sz="2400" i="1" dirty="0" smtClean="0"/>
              <a:t>believe that </a:t>
            </a:r>
            <a:r>
              <a:rPr lang="en-US" sz="2400" i="1" dirty="0"/>
              <a:t>a new system is better over the old </a:t>
            </a:r>
            <a:r>
              <a:rPr lang="en-US" sz="2400" i="1" dirty="0" smtClean="0"/>
              <a:t>ones but </a:t>
            </a:r>
            <a:r>
              <a:rPr lang="en-US" sz="2400" i="1" dirty="0"/>
              <a:t>this may not always be true</a:t>
            </a:r>
            <a:r>
              <a:rPr lang="en-US" sz="2400" i="1" dirty="0" smtClean="0"/>
              <a:t>.</a:t>
            </a:r>
          </a:p>
          <a:p>
            <a:pPr marL="0" indent="0" algn="just">
              <a:lnSpc>
                <a:spcPct val="150000"/>
              </a:lnSpc>
              <a:buNone/>
            </a:pPr>
            <a:endParaRPr lang="en-US" sz="2400" i="1" dirty="0">
              <a:solidFill>
                <a:srgbClr val="008000"/>
              </a:solidFill>
            </a:endParaRPr>
          </a:p>
          <a:p>
            <a:pPr marL="0" indent="0" algn="just">
              <a:lnSpc>
                <a:spcPct val="150000"/>
              </a:lnSpc>
              <a:buNone/>
            </a:pPr>
            <a:r>
              <a:rPr lang="en-US" sz="2400" i="1" u="sng" dirty="0">
                <a:solidFill>
                  <a:srgbClr val="008000"/>
                </a:solidFill>
              </a:rPr>
              <a:t>SO:</a:t>
            </a:r>
          </a:p>
          <a:p>
            <a:pPr marL="0" indent="0" algn="just">
              <a:lnSpc>
                <a:spcPct val="150000"/>
              </a:lnSpc>
              <a:buNone/>
            </a:pPr>
            <a:r>
              <a:rPr lang="en-US" sz="2400" i="1" dirty="0"/>
              <a:t>Chemistry is more important than the </a:t>
            </a:r>
            <a:r>
              <a:rPr lang="en-US" sz="2400" i="1" dirty="0" smtClean="0"/>
              <a:t>company.</a:t>
            </a:r>
            <a:endParaRPr lang="en-US" sz="2400" i="1" dirty="0"/>
          </a:p>
          <a:p>
            <a:pPr marL="0" indent="0" algn="just">
              <a:lnSpc>
                <a:spcPct val="150000"/>
              </a:lnSpc>
              <a:buNone/>
            </a:pPr>
            <a:r>
              <a:rPr lang="en-US" sz="2400" i="1" dirty="0"/>
              <a:t>Technique is more important than the </a:t>
            </a:r>
            <a:r>
              <a:rPr lang="en-US" sz="2400" i="1" dirty="0" smtClean="0"/>
              <a:t>material.</a:t>
            </a:r>
            <a:endParaRPr lang="en-US" sz="2400" i="1" dirty="0"/>
          </a:p>
          <a:p>
            <a:endParaRPr lang="en-US" sz="2400" dirty="0"/>
          </a:p>
        </p:txBody>
      </p:sp>
      <p:sp>
        <p:nvSpPr>
          <p:cNvPr id="6" name="Rectangle 5"/>
          <p:cNvSpPr/>
          <p:nvPr/>
        </p:nvSpPr>
        <p:spPr>
          <a:xfrm>
            <a:off x="304800" y="990600"/>
            <a:ext cx="6629400" cy="707886"/>
          </a:xfrm>
          <a:prstGeom prst="rect">
            <a:avLst/>
          </a:prstGeom>
        </p:spPr>
        <p:txBody>
          <a:bodyPr wrap="square">
            <a:spAutoFit/>
          </a:bodyPr>
          <a:lstStyle/>
          <a:p>
            <a:r>
              <a:rPr lang="en-US" sz="4000" b="1" u="sng" dirty="0" smtClean="0">
                <a:solidFill>
                  <a:srgbClr val="FF0000"/>
                </a:solidFill>
                <a:latin typeface="+mj-lt"/>
              </a:rPr>
              <a:t>What we have to choose:</a:t>
            </a:r>
            <a:endParaRPr lang="en-US" sz="4000" b="1" u="sng" dirty="0">
              <a:solidFill>
                <a:srgbClr val="FF0000"/>
              </a:solidFill>
              <a:latin typeface="+mj-lt"/>
            </a:endParaRPr>
          </a:p>
        </p:txBody>
      </p:sp>
      <p:pic>
        <p:nvPicPr>
          <p:cNvPr id="7" name="Picture 2" descr="C:\Users\TOSH\Desktop\cc.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0" y="0"/>
            <a:ext cx="2438400" cy="236220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Down Arrow 7"/>
          <p:cNvSpPr/>
          <p:nvPr/>
        </p:nvSpPr>
        <p:spPr>
          <a:xfrm>
            <a:off x="6934200" y="2743200"/>
            <a:ext cx="762000" cy="1295400"/>
          </a:xfrm>
          <a:prstGeom prst="downArrow">
            <a:avLst/>
          </a:prstGeom>
          <a:solidFill>
            <a:srgbClr val="C832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C0066"/>
              </a:solidFill>
            </a:endParaRPr>
          </a:p>
        </p:txBody>
      </p:sp>
      <p:pic>
        <p:nvPicPr>
          <p:cNvPr id="9" name="Picture 3" descr="C:\Users\TOSH\Desktop\ss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6000" y="4419600"/>
            <a:ext cx="2819400" cy="24384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u="sng" dirty="0" smtClean="0">
                <a:solidFill>
                  <a:srgbClr val="002060"/>
                </a:solidFill>
              </a:rPr>
              <a:t>REFERENCES</a:t>
            </a:r>
            <a:endParaRPr lang="en-US" b="1" u="sng" dirty="0">
              <a:solidFill>
                <a:srgbClr val="002060"/>
              </a:solidFill>
            </a:endParaRPr>
          </a:p>
        </p:txBody>
      </p:sp>
      <p:sp>
        <p:nvSpPr>
          <p:cNvPr id="3" name="Content Placeholder 2"/>
          <p:cNvSpPr>
            <a:spLocks noGrp="1"/>
          </p:cNvSpPr>
          <p:nvPr>
            <p:ph idx="1"/>
          </p:nvPr>
        </p:nvSpPr>
        <p:spPr>
          <a:xfrm>
            <a:off x="0" y="609600"/>
            <a:ext cx="9144000" cy="6248400"/>
          </a:xfrm>
        </p:spPr>
        <p:style>
          <a:lnRef idx="1">
            <a:schemeClr val="accent6"/>
          </a:lnRef>
          <a:fillRef idx="2">
            <a:schemeClr val="accent6"/>
          </a:fillRef>
          <a:effectRef idx="1">
            <a:schemeClr val="accent6"/>
          </a:effectRef>
          <a:fontRef idx="minor">
            <a:schemeClr val="dk1"/>
          </a:fontRef>
        </p:style>
        <p:txBody>
          <a:bodyPr>
            <a:noAutofit/>
          </a:bodyPr>
          <a:lstStyle/>
          <a:p>
            <a:pPr lvl="0" algn="just">
              <a:lnSpc>
                <a:spcPct val="170000"/>
              </a:lnSpc>
              <a:buFont typeface="Wingdings" pitchFamily="2" charset="2"/>
              <a:buChar char="ü"/>
            </a:pPr>
            <a:r>
              <a:rPr lang="en-US" sz="1800" dirty="0" err="1" smtClean="0">
                <a:latin typeface="Agency FB" pitchFamily="34" charset="0"/>
              </a:rPr>
              <a:t>Sturdevant</a:t>
            </a:r>
            <a:r>
              <a:rPr lang="en-US" sz="1800" dirty="0" smtClean="0">
                <a:latin typeface="Agency FB" pitchFamily="34" charset="0"/>
              </a:rPr>
              <a:t> C.M, Theodore M. Roberson, Herald </a:t>
            </a:r>
            <a:r>
              <a:rPr lang="en-US" sz="1800" dirty="0" err="1" smtClean="0">
                <a:latin typeface="Agency FB" pitchFamily="34" charset="0"/>
              </a:rPr>
              <a:t>O.Heymann</a:t>
            </a:r>
            <a:r>
              <a:rPr lang="en-US" sz="1800" dirty="0" smtClean="0">
                <a:latin typeface="Agency FB" pitchFamily="34" charset="0"/>
              </a:rPr>
              <a:t>, Edward J. Swift; the art science of operative dentistry. Fundamental concepts of enamel and dental adhesion 235-268.</a:t>
            </a:r>
          </a:p>
          <a:p>
            <a:pPr algn="just">
              <a:lnSpc>
                <a:spcPct val="170000"/>
              </a:lnSpc>
              <a:buFont typeface="Wingdings" pitchFamily="2" charset="2"/>
              <a:buChar char="ü"/>
            </a:pPr>
            <a:r>
              <a:rPr lang="en-US" sz="1800" dirty="0" smtClean="0">
                <a:latin typeface="Agency FB" pitchFamily="34" charset="0"/>
              </a:rPr>
              <a:t>James B </a:t>
            </a:r>
            <a:r>
              <a:rPr lang="en-US" sz="1800" dirty="0" err="1" smtClean="0">
                <a:latin typeface="Agency FB" pitchFamily="34" charset="0"/>
              </a:rPr>
              <a:t>Summitt</a:t>
            </a:r>
            <a:r>
              <a:rPr lang="en-US" sz="1800" dirty="0" smtClean="0">
                <a:latin typeface="Agency FB" pitchFamily="34" charset="0"/>
              </a:rPr>
              <a:t> . Fundamentals of operative dentistry. 2</a:t>
            </a:r>
            <a:r>
              <a:rPr lang="en-US" sz="1800" baseline="30000" dirty="0" smtClean="0">
                <a:latin typeface="Agency FB" pitchFamily="34" charset="0"/>
              </a:rPr>
              <a:t>nd</a:t>
            </a:r>
            <a:r>
              <a:rPr lang="en-US" sz="1800" dirty="0" smtClean="0">
                <a:latin typeface="Agency FB" pitchFamily="34" charset="0"/>
              </a:rPr>
              <a:t> edition.,. Karl </a:t>
            </a:r>
            <a:r>
              <a:rPr lang="en-US" sz="1800" dirty="0" err="1" smtClean="0">
                <a:latin typeface="Agency FB" pitchFamily="34" charset="0"/>
              </a:rPr>
              <a:t>F.Leinfelder</a:t>
            </a:r>
            <a:r>
              <a:rPr lang="en-US" sz="1800" dirty="0" smtClean="0">
                <a:latin typeface="Agency FB" pitchFamily="34" charset="0"/>
              </a:rPr>
              <a:t>. Dentin adhesives for the twenty-first century.   </a:t>
            </a:r>
          </a:p>
          <a:p>
            <a:pPr lvl="0" algn="just">
              <a:lnSpc>
                <a:spcPct val="170000"/>
              </a:lnSpc>
              <a:buFont typeface="Wingdings" pitchFamily="2" charset="2"/>
              <a:buChar char="ü"/>
            </a:pPr>
            <a:r>
              <a:rPr lang="en-US" sz="1800" dirty="0" smtClean="0">
                <a:latin typeface="Agency FB" pitchFamily="34" charset="0"/>
              </a:rPr>
              <a:t>Nakabayashi . Hybridization of dental hard tissues by. Quintessence Publication</a:t>
            </a:r>
          </a:p>
          <a:p>
            <a:pPr lvl="0" algn="just">
              <a:lnSpc>
                <a:spcPct val="170000"/>
              </a:lnSpc>
              <a:buFont typeface="Wingdings" pitchFamily="2" charset="2"/>
              <a:buChar char="ü"/>
            </a:pPr>
            <a:r>
              <a:rPr lang="en-US" sz="1800" dirty="0" err="1" smtClean="0">
                <a:latin typeface="Agency FB" pitchFamily="34" charset="0"/>
              </a:rPr>
              <a:t>Kenneth.J.Anusavice</a:t>
            </a:r>
            <a:r>
              <a:rPr lang="en-US" sz="1800" dirty="0" smtClean="0">
                <a:latin typeface="Agency FB" pitchFamily="34" charset="0"/>
              </a:rPr>
              <a:t> –</a:t>
            </a:r>
            <a:r>
              <a:rPr lang="en-US" sz="1800" dirty="0" err="1" smtClean="0">
                <a:latin typeface="Agency FB" pitchFamily="34" charset="0"/>
              </a:rPr>
              <a:t>philips</a:t>
            </a:r>
            <a:r>
              <a:rPr lang="en-US" sz="1800" dirty="0" smtClean="0">
                <a:latin typeface="Agency FB" pitchFamily="34" charset="0"/>
              </a:rPr>
              <a:t> science of dental materials 11</a:t>
            </a:r>
            <a:r>
              <a:rPr lang="en-US" sz="1800" baseline="30000" dirty="0" smtClean="0">
                <a:latin typeface="Agency FB" pitchFamily="34" charset="0"/>
              </a:rPr>
              <a:t>th</a:t>
            </a:r>
            <a:r>
              <a:rPr lang="en-US" sz="1800" dirty="0" smtClean="0">
                <a:latin typeface="Agency FB" pitchFamily="34" charset="0"/>
              </a:rPr>
              <a:t> edition.</a:t>
            </a:r>
          </a:p>
          <a:p>
            <a:pPr lvl="0" algn="just">
              <a:lnSpc>
                <a:spcPct val="170000"/>
              </a:lnSpc>
              <a:buFont typeface="Wingdings" pitchFamily="2" charset="2"/>
              <a:buChar char="ü"/>
            </a:pPr>
            <a:r>
              <a:rPr lang="en-US" sz="1800" dirty="0" smtClean="0">
                <a:latin typeface="Agency FB" pitchFamily="34" charset="0"/>
              </a:rPr>
              <a:t>Dental clinics of North America </a:t>
            </a:r>
            <a:r>
              <a:rPr lang="en-US" sz="1800" dirty="0" err="1" smtClean="0">
                <a:latin typeface="Agency FB" pitchFamily="34" charset="0"/>
              </a:rPr>
              <a:t>vol</a:t>
            </a:r>
            <a:r>
              <a:rPr lang="en-US" sz="1800" dirty="0" smtClean="0">
                <a:latin typeface="Agency FB" pitchFamily="34" charset="0"/>
              </a:rPr>
              <a:t> 45. Number 1. January 2001.</a:t>
            </a:r>
          </a:p>
          <a:p>
            <a:pPr lvl="0" algn="just">
              <a:lnSpc>
                <a:spcPct val="170000"/>
              </a:lnSpc>
              <a:buFont typeface="Wingdings" pitchFamily="2" charset="2"/>
              <a:buChar char="ü"/>
            </a:pPr>
            <a:r>
              <a:rPr lang="en-US" sz="1800" dirty="0" smtClean="0">
                <a:latin typeface="Agency FB" pitchFamily="34" charset="0"/>
              </a:rPr>
              <a:t>David H </a:t>
            </a:r>
            <a:r>
              <a:rPr lang="en-US" sz="1800" dirty="0" err="1" smtClean="0">
                <a:latin typeface="Agency FB" pitchFamily="34" charset="0"/>
              </a:rPr>
              <a:t>Pashley</a:t>
            </a:r>
            <a:r>
              <a:rPr lang="en-US" sz="1800" dirty="0" smtClean="0">
                <a:latin typeface="Agency FB" pitchFamily="34" charset="0"/>
              </a:rPr>
              <a:t> et al: The effects of dentin permeability on restorative dentistry, DCNA 46; 2002; 211-245..</a:t>
            </a:r>
          </a:p>
          <a:p>
            <a:pPr lvl="0" algn="just">
              <a:lnSpc>
                <a:spcPct val="170000"/>
              </a:lnSpc>
              <a:buFont typeface="Wingdings" pitchFamily="2" charset="2"/>
              <a:buChar char="ü"/>
            </a:pPr>
            <a:r>
              <a:rPr lang="en-US" sz="1800" dirty="0" err="1" smtClean="0">
                <a:latin typeface="Agency FB" pitchFamily="34" charset="0"/>
              </a:rPr>
              <a:t>Saraf</a:t>
            </a:r>
            <a:r>
              <a:rPr lang="en-US" sz="1800" dirty="0" smtClean="0">
                <a:latin typeface="Agency FB" pitchFamily="34" charset="0"/>
              </a:rPr>
              <a:t> K.K, </a:t>
            </a:r>
            <a:r>
              <a:rPr lang="en-US" sz="1800" dirty="0" err="1" smtClean="0">
                <a:latin typeface="Agency FB" pitchFamily="34" charset="0"/>
              </a:rPr>
              <a:t>Mishra</a:t>
            </a:r>
            <a:r>
              <a:rPr lang="en-US" sz="1800" dirty="0" smtClean="0">
                <a:latin typeface="Agency FB" pitchFamily="34" charset="0"/>
              </a:rPr>
              <a:t> S.K, Kumar A. Current perspective on self etching primers (SEPs) adhesives. Journal of conservative dentistry. Vol.7, no.4. Oct-Dec-2004.</a:t>
            </a:r>
          </a:p>
          <a:p>
            <a:pPr lvl="0" algn="just">
              <a:lnSpc>
                <a:spcPct val="170000"/>
              </a:lnSpc>
              <a:buFont typeface="Wingdings" pitchFamily="2" charset="2"/>
              <a:buChar char="ü"/>
            </a:pPr>
            <a:r>
              <a:rPr lang="en-US" sz="1800" dirty="0" smtClean="0">
                <a:latin typeface="Agency FB" pitchFamily="34" charset="0"/>
              </a:rPr>
              <a:t>Adhesion and its application with restorative materials. DCNA; vol. 37, No.3, July 1993.</a:t>
            </a:r>
          </a:p>
          <a:p>
            <a:pPr lvl="0" algn="just">
              <a:lnSpc>
                <a:spcPct val="170000"/>
              </a:lnSpc>
              <a:buFont typeface="Wingdings" pitchFamily="2" charset="2"/>
              <a:buChar char="ü"/>
            </a:pPr>
            <a:r>
              <a:rPr lang="en-US" sz="1800" dirty="0" smtClean="0">
                <a:latin typeface="Agency FB" pitchFamily="34" charset="0"/>
              </a:rPr>
              <a:t>Bonding to enamel and dentin : a brief history and state of the art, 1995 – Quintessence </a:t>
            </a:r>
            <a:r>
              <a:rPr lang="en-US" sz="1800" dirty="0" err="1" smtClean="0">
                <a:latin typeface="Agency FB" pitchFamily="34" charset="0"/>
              </a:rPr>
              <a:t>Int</a:t>
            </a:r>
            <a:r>
              <a:rPr lang="en-US" sz="1800" dirty="0" smtClean="0">
                <a:latin typeface="Agency FB" pitchFamily="34" charset="0"/>
              </a:rPr>
              <a:t> 1995; 26: 95-110.</a:t>
            </a:r>
          </a:p>
          <a:p>
            <a:pPr algn="just">
              <a:lnSpc>
                <a:spcPct val="170000"/>
              </a:lnSpc>
              <a:buFont typeface="Wingdings" pitchFamily="2" charset="2"/>
              <a:buChar char="ü"/>
            </a:pPr>
            <a:endParaRPr lang="en-US" sz="1400" dirty="0">
              <a:latin typeface="Agency FB" pitchFamily="34" charset="0"/>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133</a:t>
            </a:fld>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u="sng" dirty="0" smtClean="0">
                <a:solidFill>
                  <a:srgbClr val="002060"/>
                </a:solidFill>
              </a:rPr>
              <a:t>REFERENCES</a:t>
            </a:r>
            <a:endParaRPr lang="en-US" b="1" u="sng" dirty="0">
              <a:solidFill>
                <a:srgbClr val="002060"/>
              </a:solidFill>
            </a:endParaRPr>
          </a:p>
        </p:txBody>
      </p:sp>
      <p:sp>
        <p:nvSpPr>
          <p:cNvPr id="3" name="Content Placeholder 2"/>
          <p:cNvSpPr>
            <a:spLocks noGrp="1"/>
          </p:cNvSpPr>
          <p:nvPr>
            <p:ph idx="1"/>
          </p:nvPr>
        </p:nvSpPr>
        <p:spPr>
          <a:xfrm>
            <a:off x="0" y="609600"/>
            <a:ext cx="9144000" cy="6248400"/>
          </a:xfrm>
        </p:spPr>
        <p:style>
          <a:lnRef idx="1">
            <a:schemeClr val="accent6"/>
          </a:lnRef>
          <a:fillRef idx="2">
            <a:schemeClr val="accent6"/>
          </a:fillRef>
          <a:effectRef idx="1">
            <a:schemeClr val="accent6"/>
          </a:effectRef>
          <a:fontRef idx="minor">
            <a:schemeClr val="dk1"/>
          </a:fontRef>
        </p:style>
        <p:txBody>
          <a:bodyPr>
            <a:noAutofit/>
          </a:bodyPr>
          <a:lstStyle/>
          <a:p>
            <a:pPr lvl="0">
              <a:lnSpc>
                <a:spcPct val="150000"/>
              </a:lnSpc>
              <a:buFont typeface="Wingdings" pitchFamily="2" charset="2"/>
              <a:buChar char="ü"/>
            </a:pPr>
            <a:r>
              <a:rPr lang="en-US" sz="1800" dirty="0" err="1" smtClean="0">
                <a:solidFill>
                  <a:schemeClr val="tx1"/>
                </a:solidFill>
                <a:latin typeface="Agency FB" pitchFamily="34" charset="0"/>
                <a:cs typeface="Times New Roman" pitchFamily="18" charset="0"/>
              </a:rPr>
              <a:t>Feridun</a:t>
            </a:r>
            <a:r>
              <a:rPr lang="en-US" sz="1800" dirty="0" smtClean="0">
                <a:solidFill>
                  <a:schemeClr val="tx1"/>
                </a:solidFill>
                <a:latin typeface="Agency FB" pitchFamily="34" charset="0"/>
                <a:cs typeface="Times New Roman" pitchFamily="18" charset="0"/>
              </a:rPr>
              <a:t>, </a:t>
            </a:r>
            <a:r>
              <a:rPr lang="en-US" sz="1800" dirty="0" err="1" smtClean="0">
                <a:solidFill>
                  <a:schemeClr val="tx1"/>
                </a:solidFill>
                <a:latin typeface="Agency FB" pitchFamily="34" charset="0"/>
                <a:cs typeface="Times New Roman" pitchFamily="18" charset="0"/>
              </a:rPr>
              <a:t>Özdemir</a:t>
            </a:r>
            <a:r>
              <a:rPr lang="en-US" sz="1800" dirty="0" smtClean="0">
                <a:solidFill>
                  <a:schemeClr val="tx1"/>
                </a:solidFill>
                <a:latin typeface="Agency FB" pitchFamily="34" charset="0"/>
                <a:cs typeface="Times New Roman" pitchFamily="18" charset="0"/>
              </a:rPr>
              <a:t>,, </a:t>
            </a:r>
            <a:r>
              <a:rPr lang="en-US" sz="1800" dirty="0" err="1" smtClean="0">
                <a:solidFill>
                  <a:schemeClr val="tx1"/>
                </a:solidFill>
                <a:latin typeface="Agency FB" pitchFamily="34" charset="0"/>
                <a:cs typeface="Times New Roman" pitchFamily="18" charset="0"/>
              </a:rPr>
              <a:t>Ihsan</a:t>
            </a:r>
            <a:r>
              <a:rPr lang="en-US" sz="1800" dirty="0" smtClean="0">
                <a:solidFill>
                  <a:schemeClr val="tx1"/>
                </a:solidFill>
                <a:latin typeface="Agency FB" pitchFamily="34" charset="0"/>
                <a:cs typeface="Times New Roman" pitchFamily="18" charset="0"/>
              </a:rPr>
              <a:t> H, Akin C, </a:t>
            </a:r>
            <a:r>
              <a:rPr lang="en-US" sz="1800" dirty="0" err="1" smtClean="0">
                <a:solidFill>
                  <a:schemeClr val="tx1"/>
                </a:solidFill>
                <a:latin typeface="Agency FB" pitchFamily="34" charset="0"/>
                <a:cs typeface="Times New Roman" pitchFamily="18" charset="0"/>
              </a:rPr>
              <a:t>Seyda</a:t>
            </a:r>
            <a:r>
              <a:rPr lang="en-US" sz="1800" dirty="0" smtClean="0">
                <a:solidFill>
                  <a:schemeClr val="tx1"/>
                </a:solidFill>
                <a:latin typeface="Agency FB" pitchFamily="34" charset="0"/>
                <a:cs typeface="Times New Roman" pitchFamily="18" charset="0"/>
              </a:rPr>
              <a:t> H. Bond strength of adhesives to dentin involving total and self-etch adhesives. </a:t>
            </a:r>
            <a:r>
              <a:rPr lang="en-US" sz="1800" i="1" dirty="0" smtClean="0">
                <a:solidFill>
                  <a:schemeClr val="tx1"/>
                </a:solidFill>
                <a:latin typeface="Agency FB" pitchFamily="34" charset="0"/>
                <a:cs typeface="Times New Roman" pitchFamily="18" charset="0"/>
              </a:rPr>
              <a:t>Quintessence </a:t>
            </a:r>
            <a:r>
              <a:rPr lang="en-US" sz="1800" i="1" dirty="0" err="1" smtClean="0">
                <a:solidFill>
                  <a:schemeClr val="tx1"/>
                </a:solidFill>
                <a:latin typeface="Agency FB" pitchFamily="34" charset="0"/>
                <a:cs typeface="Times New Roman" pitchFamily="18" charset="0"/>
              </a:rPr>
              <a:t>Int</a:t>
            </a:r>
            <a:r>
              <a:rPr lang="en-US" sz="1800" i="1" dirty="0" smtClean="0">
                <a:solidFill>
                  <a:schemeClr val="tx1"/>
                </a:solidFill>
                <a:latin typeface="Agency FB" pitchFamily="34" charset="0"/>
                <a:cs typeface="Times New Roman" pitchFamily="18" charset="0"/>
              </a:rPr>
              <a:t> 2007;38:358.e206–212</a:t>
            </a:r>
            <a:r>
              <a:rPr lang="en-US" sz="1800" i="1" dirty="0" smtClean="0">
                <a:solidFill>
                  <a:schemeClr val="tx1"/>
                </a:solidFill>
                <a:latin typeface="Agency FB" pitchFamily="34" charset="0"/>
              </a:rPr>
              <a:t>.</a:t>
            </a:r>
            <a:endParaRPr lang="en-US" sz="1800" dirty="0" smtClean="0">
              <a:solidFill>
                <a:schemeClr val="tx1"/>
              </a:solidFill>
              <a:latin typeface="Agency FB" pitchFamily="34" charset="0"/>
            </a:endParaRPr>
          </a:p>
          <a:p>
            <a:pPr>
              <a:lnSpc>
                <a:spcPct val="150000"/>
              </a:lnSpc>
              <a:buFont typeface="Wingdings" pitchFamily="2" charset="2"/>
              <a:buChar char="ü"/>
            </a:pPr>
            <a:r>
              <a:rPr lang="en-IN" sz="1800" dirty="0" err="1" smtClean="0">
                <a:latin typeface="Agency FB" pitchFamily="34" charset="0"/>
              </a:rPr>
              <a:t>Asande</a:t>
            </a:r>
            <a:r>
              <a:rPr lang="en-IN" sz="1800" dirty="0" smtClean="0">
                <a:latin typeface="Agency FB" pitchFamily="34" charset="0"/>
              </a:rPr>
              <a:t> A O, Francis B M, John T. Bonding of one-step and two-step self-etching primer adhesives to dentin with different tubule orientations. </a:t>
            </a:r>
            <a:r>
              <a:rPr lang="en-IN" sz="1800" dirty="0" err="1" smtClean="0">
                <a:latin typeface="Agency FB" pitchFamily="34" charset="0"/>
              </a:rPr>
              <a:t>Acta</a:t>
            </a:r>
            <a:r>
              <a:rPr lang="en-IN" sz="1800" dirty="0" smtClean="0">
                <a:latin typeface="Agency FB" pitchFamily="34" charset="0"/>
              </a:rPr>
              <a:t> </a:t>
            </a:r>
            <a:r>
              <a:rPr lang="en-IN" sz="1800" dirty="0" err="1" smtClean="0">
                <a:latin typeface="Agency FB" pitchFamily="34" charset="0"/>
              </a:rPr>
              <a:t>Odontol</a:t>
            </a:r>
            <a:r>
              <a:rPr lang="en-IN" sz="1800" dirty="0" smtClean="0">
                <a:latin typeface="Agency FB" pitchFamily="34" charset="0"/>
              </a:rPr>
              <a:t> Scand 2008 Jun;66(3):159-68. </a:t>
            </a:r>
          </a:p>
          <a:p>
            <a:pPr>
              <a:lnSpc>
                <a:spcPct val="150000"/>
              </a:lnSpc>
              <a:buFont typeface="Wingdings" pitchFamily="2" charset="2"/>
              <a:buChar char="ü"/>
            </a:pPr>
            <a:r>
              <a:rPr lang="en-US" sz="1800" dirty="0" err="1" smtClean="0">
                <a:solidFill>
                  <a:schemeClr val="tx1"/>
                </a:solidFill>
                <a:latin typeface="Agency FB" pitchFamily="34" charset="0"/>
              </a:rPr>
              <a:t>Nazarian</a:t>
            </a:r>
            <a:r>
              <a:rPr lang="en-US" sz="1800" dirty="0" smtClean="0">
                <a:solidFill>
                  <a:schemeClr val="tx1"/>
                </a:solidFill>
                <a:latin typeface="Agency FB" pitchFamily="34" charset="0"/>
              </a:rPr>
              <a:t> A. Simplifying Direct Composites With New Material Technology. </a:t>
            </a:r>
            <a:r>
              <a:rPr lang="en-US" sz="1800" i="1" dirty="0" smtClean="0">
                <a:solidFill>
                  <a:schemeClr val="tx1"/>
                </a:solidFill>
                <a:latin typeface="Agency FB" pitchFamily="34" charset="0"/>
              </a:rPr>
              <a:t>Dentistry Today</a:t>
            </a:r>
            <a:r>
              <a:rPr lang="en-US" sz="1800" dirty="0" smtClean="0">
                <a:solidFill>
                  <a:schemeClr val="tx1"/>
                </a:solidFill>
                <a:latin typeface="Agency FB" pitchFamily="34" charset="0"/>
              </a:rPr>
              <a:t> . January 2010;:128-130.</a:t>
            </a:r>
          </a:p>
          <a:p>
            <a:pPr>
              <a:lnSpc>
                <a:spcPct val="150000"/>
              </a:lnSpc>
              <a:buFont typeface="Wingdings" pitchFamily="2" charset="2"/>
              <a:buChar char="ü"/>
            </a:pPr>
            <a:r>
              <a:rPr lang="en-US" sz="1800" dirty="0" err="1" smtClean="0">
                <a:solidFill>
                  <a:schemeClr val="tx1"/>
                </a:solidFill>
                <a:latin typeface="Agency FB" pitchFamily="34" charset="0"/>
              </a:rPr>
              <a:t>Perdigão</a:t>
            </a:r>
            <a:r>
              <a:rPr lang="en-US" sz="1800" dirty="0" smtClean="0">
                <a:solidFill>
                  <a:schemeClr val="tx1"/>
                </a:solidFill>
                <a:latin typeface="Agency FB" pitchFamily="34" charset="0"/>
              </a:rPr>
              <a:t> J. Dentin bonding—Variables related to the clinical situation and the substrate treatment. </a:t>
            </a:r>
            <a:r>
              <a:rPr lang="en-US" sz="1800" i="1" dirty="0" smtClean="0">
                <a:solidFill>
                  <a:schemeClr val="tx1"/>
                </a:solidFill>
                <a:latin typeface="Agency FB" pitchFamily="34" charset="0"/>
              </a:rPr>
              <a:t>Dental Materials</a:t>
            </a:r>
            <a:r>
              <a:rPr lang="en-US" sz="1800" dirty="0" smtClean="0">
                <a:solidFill>
                  <a:schemeClr val="tx1"/>
                </a:solidFill>
                <a:latin typeface="Agency FB" pitchFamily="34" charset="0"/>
              </a:rPr>
              <a:t> . February 2010;26(2):e24-e37.</a:t>
            </a:r>
          </a:p>
          <a:p>
            <a:pPr>
              <a:lnSpc>
                <a:spcPct val="150000"/>
              </a:lnSpc>
              <a:buFont typeface="Wingdings" pitchFamily="2" charset="2"/>
              <a:buChar char="ü"/>
            </a:pPr>
            <a:r>
              <a:rPr lang="en-IN" sz="1800" dirty="0" err="1" smtClean="0">
                <a:latin typeface="Agency FB" pitchFamily="34" charset="0"/>
              </a:rPr>
              <a:t>Deliperi</a:t>
            </a:r>
            <a:r>
              <a:rPr lang="en-IN" sz="1800" dirty="0" smtClean="0">
                <a:latin typeface="Agency FB" pitchFamily="34" charset="0"/>
              </a:rPr>
              <a:t> S, Bardwell DN, </a:t>
            </a:r>
            <a:r>
              <a:rPr lang="en-IN" sz="1800" dirty="0" err="1" smtClean="0">
                <a:latin typeface="Agency FB" pitchFamily="34" charset="0"/>
              </a:rPr>
              <a:t>Wegley</a:t>
            </a:r>
            <a:r>
              <a:rPr lang="en-IN" sz="1800" dirty="0" smtClean="0">
                <a:latin typeface="Agency FB" pitchFamily="34" charset="0"/>
              </a:rPr>
              <a:t> C. Restoration interface </a:t>
            </a:r>
            <a:r>
              <a:rPr lang="en-IN" sz="1800" dirty="0" err="1" smtClean="0">
                <a:latin typeface="Agency FB" pitchFamily="34" charset="0"/>
              </a:rPr>
              <a:t>microleakage</a:t>
            </a:r>
            <a:r>
              <a:rPr lang="en-IN" sz="1800" dirty="0" smtClean="0">
                <a:latin typeface="Agency FB" pitchFamily="34" charset="0"/>
              </a:rPr>
              <a:t> using one total-etch and three self-etch adhesives. </a:t>
            </a:r>
            <a:r>
              <a:rPr lang="en-IN" sz="1800" dirty="0" err="1" smtClean="0">
                <a:latin typeface="Agency FB" pitchFamily="34" charset="0"/>
              </a:rPr>
              <a:t>Oper</a:t>
            </a:r>
            <a:r>
              <a:rPr lang="en-IN" sz="1800" dirty="0" smtClean="0">
                <a:latin typeface="Agency FB" pitchFamily="34" charset="0"/>
              </a:rPr>
              <a:t> Dent 2007 Mar-Apr;32(2):179-84</a:t>
            </a:r>
            <a:r>
              <a:rPr lang="en-IN" sz="1800" b="1" dirty="0" smtClean="0">
                <a:latin typeface="Agency FB" pitchFamily="34" charset="0"/>
              </a:rPr>
              <a:t>.</a:t>
            </a:r>
          </a:p>
          <a:p>
            <a:pPr>
              <a:lnSpc>
                <a:spcPct val="150000"/>
              </a:lnSpc>
              <a:buFont typeface="Wingdings" pitchFamily="2" charset="2"/>
              <a:buChar char="ü"/>
            </a:pPr>
            <a:r>
              <a:rPr lang="pt-BR" sz="1800" dirty="0" smtClean="0">
                <a:solidFill>
                  <a:schemeClr val="tx1"/>
                </a:solidFill>
                <a:latin typeface="Agency FB" pitchFamily="34" charset="0"/>
              </a:rPr>
              <a:t>Joao C F, Patricia T P .</a:t>
            </a:r>
            <a:r>
              <a:rPr lang="en-IN" sz="1800" dirty="0" smtClean="0">
                <a:solidFill>
                  <a:schemeClr val="tx1"/>
                </a:solidFill>
                <a:latin typeface="Agency FB" pitchFamily="34" charset="0"/>
              </a:rPr>
              <a:t>Influence of Solvents and Composition of Etch-and-Rinse and Self-Etch Adhesive Systems on the </a:t>
            </a:r>
            <a:r>
              <a:rPr lang="en-IN" sz="1800" dirty="0" err="1" smtClean="0">
                <a:solidFill>
                  <a:schemeClr val="tx1"/>
                </a:solidFill>
                <a:latin typeface="Agency FB" pitchFamily="34" charset="0"/>
              </a:rPr>
              <a:t>Nanoleakage</a:t>
            </a:r>
            <a:r>
              <a:rPr lang="en-IN" sz="1800" dirty="0" smtClean="0">
                <a:solidFill>
                  <a:schemeClr val="tx1"/>
                </a:solidFill>
                <a:latin typeface="Agency FB" pitchFamily="34" charset="0"/>
              </a:rPr>
              <a:t> within the Hybrid Layer. The Journal of Contemporary Dental Practice, July-August 2013;14(4):691-99.</a:t>
            </a:r>
          </a:p>
          <a:p>
            <a:pPr>
              <a:lnSpc>
                <a:spcPct val="150000"/>
              </a:lnSpc>
              <a:buFont typeface="Wingdings" pitchFamily="2" charset="2"/>
              <a:buChar char="ü"/>
            </a:pPr>
            <a:r>
              <a:rPr lang="en-US" sz="1800" dirty="0" smtClean="0">
                <a:solidFill>
                  <a:schemeClr val="tx1"/>
                </a:solidFill>
                <a:latin typeface="Agency FB" pitchFamily="34" charset="0"/>
              </a:rPr>
              <a:t>Van </a:t>
            </a:r>
            <a:r>
              <a:rPr lang="en-US" sz="1800" dirty="0" err="1" smtClean="0">
                <a:solidFill>
                  <a:schemeClr val="tx1"/>
                </a:solidFill>
                <a:latin typeface="Agency FB" pitchFamily="34" charset="0"/>
              </a:rPr>
              <a:t>Meerbeek</a:t>
            </a:r>
            <a:r>
              <a:rPr lang="en-US" sz="1800" dirty="0" smtClean="0">
                <a:solidFill>
                  <a:schemeClr val="tx1"/>
                </a:solidFill>
                <a:latin typeface="Agency FB" pitchFamily="34" charset="0"/>
              </a:rPr>
              <a:t> B, </a:t>
            </a:r>
            <a:r>
              <a:rPr lang="en-US" sz="1800" dirty="0" err="1" smtClean="0">
                <a:solidFill>
                  <a:schemeClr val="tx1"/>
                </a:solidFill>
                <a:latin typeface="Agency FB" pitchFamily="34" charset="0"/>
              </a:rPr>
              <a:t>Peumans</a:t>
            </a:r>
            <a:r>
              <a:rPr lang="en-US" sz="1800" dirty="0" smtClean="0">
                <a:solidFill>
                  <a:schemeClr val="tx1"/>
                </a:solidFill>
                <a:latin typeface="Agency FB" pitchFamily="34" charset="0"/>
              </a:rPr>
              <a:t> M, De </a:t>
            </a:r>
            <a:r>
              <a:rPr lang="en-US" sz="1800" dirty="0" err="1" smtClean="0">
                <a:solidFill>
                  <a:schemeClr val="tx1"/>
                </a:solidFill>
                <a:latin typeface="Agency FB" pitchFamily="34" charset="0"/>
              </a:rPr>
              <a:t>Munck</a:t>
            </a:r>
            <a:r>
              <a:rPr lang="en-US" sz="1800" dirty="0" smtClean="0">
                <a:solidFill>
                  <a:schemeClr val="tx1"/>
                </a:solidFill>
                <a:latin typeface="Agency FB" pitchFamily="34" charset="0"/>
              </a:rPr>
              <a:t> J, et al. Relationship between bond-strength tests and clinical outcomes. </a:t>
            </a:r>
            <a:r>
              <a:rPr lang="en-US" sz="1800" i="1" dirty="0" smtClean="0">
                <a:solidFill>
                  <a:schemeClr val="tx1"/>
                </a:solidFill>
                <a:latin typeface="Agency FB" pitchFamily="34" charset="0"/>
              </a:rPr>
              <a:t>Dental Materials</a:t>
            </a:r>
            <a:r>
              <a:rPr lang="en-US" sz="1800" dirty="0" smtClean="0">
                <a:solidFill>
                  <a:schemeClr val="tx1"/>
                </a:solidFill>
                <a:latin typeface="Agency FB" pitchFamily="34" charset="0"/>
              </a:rPr>
              <a:t>  February 2010;26(2):e100-e121</a:t>
            </a:r>
          </a:p>
          <a:p>
            <a:pPr>
              <a:lnSpc>
                <a:spcPct val="150000"/>
              </a:lnSpc>
              <a:buFont typeface="Wingdings" pitchFamily="2" charset="2"/>
              <a:buChar char="ü"/>
            </a:pPr>
            <a:endParaRPr lang="en-IN" sz="1800" dirty="0" smtClean="0">
              <a:solidFill>
                <a:schemeClr val="tx1"/>
              </a:solidFill>
              <a:latin typeface="Agency FB" pitchFamily="34" charset="0"/>
            </a:endParaRPr>
          </a:p>
          <a:p>
            <a:pPr>
              <a:lnSpc>
                <a:spcPct val="150000"/>
              </a:lnSpc>
              <a:buFont typeface="Wingdings" pitchFamily="2" charset="2"/>
              <a:buChar char="ü"/>
            </a:pPr>
            <a:endParaRPr lang="en-IN" sz="1800" b="1" dirty="0" smtClean="0">
              <a:latin typeface="Agency FB" pitchFamily="34" charset="0"/>
            </a:endParaRPr>
          </a:p>
          <a:p>
            <a:pPr>
              <a:lnSpc>
                <a:spcPct val="150000"/>
              </a:lnSpc>
              <a:buFont typeface="Wingdings" pitchFamily="2" charset="2"/>
              <a:buChar char="ü"/>
            </a:pPr>
            <a:endParaRPr lang="en-IN" sz="1800" b="1" dirty="0" smtClean="0"/>
          </a:p>
          <a:p>
            <a:pPr>
              <a:lnSpc>
                <a:spcPct val="150000"/>
              </a:lnSpc>
              <a:buFont typeface="Wingdings" pitchFamily="2" charset="2"/>
              <a:buChar char="ü"/>
            </a:pPr>
            <a:endParaRPr lang="en-US" sz="1800" dirty="0" smtClean="0">
              <a:solidFill>
                <a:schemeClr val="tx1"/>
              </a:solidFill>
              <a:latin typeface="Agency FB" pitchFamily="34" charset="0"/>
            </a:endParaRPr>
          </a:p>
          <a:p>
            <a:pPr>
              <a:lnSpc>
                <a:spcPct val="150000"/>
              </a:lnSpc>
              <a:buFont typeface="Wingdings" pitchFamily="2" charset="2"/>
              <a:buChar char="ü"/>
            </a:pPr>
            <a:endParaRPr lang="en-US" sz="1800" dirty="0" smtClean="0">
              <a:solidFill>
                <a:schemeClr val="tx1"/>
              </a:solidFill>
              <a:latin typeface="Agency FB" pitchFamily="34" charset="0"/>
            </a:endParaRPr>
          </a:p>
          <a:p>
            <a:pPr>
              <a:lnSpc>
                <a:spcPct val="150000"/>
              </a:lnSpc>
              <a:buFont typeface="Wingdings" pitchFamily="2" charset="2"/>
              <a:buChar char="ü"/>
            </a:pPr>
            <a:endParaRPr lang="en-IN" sz="1800" dirty="0" smtClean="0">
              <a:latin typeface="Agency FB" pitchFamily="34" charset="0"/>
            </a:endParaRPr>
          </a:p>
          <a:p>
            <a:pPr>
              <a:lnSpc>
                <a:spcPct val="150000"/>
              </a:lnSpc>
              <a:buFont typeface="Wingdings" pitchFamily="2" charset="2"/>
              <a:buChar char="ü"/>
            </a:pPr>
            <a:endParaRPr lang="en-US" sz="1800" dirty="0">
              <a:solidFill>
                <a:schemeClr val="bg1"/>
              </a:solidFill>
              <a:latin typeface="Agency FB" pitchFamily="34" charset="0"/>
            </a:endParaRPr>
          </a:p>
        </p:txBody>
      </p:sp>
      <p:sp>
        <p:nvSpPr>
          <p:cNvPr id="4" name="Slide Number Placeholder 3"/>
          <p:cNvSpPr>
            <a:spLocks noGrp="1"/>
          </p:cNvSpPr>
          <p:nvPr>
            <p:ph type="sldNum" sz="quarter" idx="12"/>
          </p:nvPr>
        </p:nvSpPr>
        <p:spPr/>
        <p:txBody>
          <a:bodyPr/>
          <a:lstStyle/>
          <a:p>
            <a:fld id="{BF82E644-06F0-4133-A80F-5AC778A6172B}" type="slidenum">
              <a:rPr lang="en-US" smtClean="0"/>
              <a:pPr/>
              <a:t>134</a:t>
            </a:fld>
            <a:endParaRPr lang="en-US"/>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thank-you.jpg"/>
          <p:cNvPicPr>
            <a:picLocks noGrp="1" noChangeAspect="1"/>
          </p:cNvPicPr>
          <p:nvPr>
            <p:ph idx="1"/>
          </p:nvPr>
        </p:nvPicPr>
        <p:blipFill>
          <a:blip r:embed="rId2"/>
          <a:srcRect r="18539"/>
          <a:stretch>
            <a:fillRect/>
          </a:stretch>
        </p:blipFill>
        <p:spPr>
          <a:xfrm>
            <a:off x="16633" y="1"/>
            <a:ext cx="9127367" cy="6858000"/>
          </a:xfrm>
        </p:spPr>
      </p:pic>
      <p:sp>
        <p:nvSpPr>
          <p:cNvPr id="4" name="Slide Number Placeholder 3"/>
          <p:cNvSpPr>
            <a:spLocks noGrp="1"/>
          </p:cNvSpPr>
          <p:nvPr>
            <p:ph type="sldNum" sz="quarter" idx="12"/>
          </p:nvPr>
        </p:nvSpPr>
        <p:spPr/>
        <p:txBody>
          <a:bodyPr/>
          <a:lstStyle/>
          <a:p>
            <a:fld id="{BF82E644-06F0-4133-A80F-5AC778A6172B}" type="slidenum">
              <a:rPr lang="en-US" smtClean="0"/>
              <a:pPr/>
              <a:t>135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8">
      <a:majorFont>
        <a:latin typeface="Bradley Hand ITC"/>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3132</TotalTime>
  <Words>9844</Words>
  <Application>Microsoft Office PowerPoint</Application>
  <PresentationFormat>On-screen Show (4:3)</PresentationFormat>
  <Paragraphs>1837</Paragraphs>
  <Slides>135</Slides>
  <Notes>48</Notes>
  <HiddenSlides>1</HiddenSlides>
  <MMClips>0</MMClips>
  <ScaleCrop>false</ScaleCrop>
  <HeadingPairs>
    <vt:vector size="4" baseType="variant">
      <vt:variant>
        <vt:lpstr>Theme</vt:lpstr>
      </vt:variant>
      <vt:variant>
        <vt:i4>1</vt:i4>
      </vt:variant>
      <vt:variant>
        <vt:lpstr>Slide Titles</vt:lpstr>
      </vt:variant>
      <vt:variant>
        <vt:i4>135</vt:i4>
      </vt:variant>
    </vt:vector>
  </HeadingPairs>
  <TitlesOfParts>
    <vt:vector size="136" baseType="lpstr">
      <vt:lpstr>Office Theme</vt:lpstr>
      <vt:lpstr>Slide 1</vt:lpstr>
      <vt:lpstr>DENTIN BONDING AGENTS</vt:lpstr>
      <vt:lpstr>CONTENTS</vt:lpstr>
      <vt:lpstr>INTRODUCTION</vt:lpstr>
      <vt:lpstr>INTRODUCTION</vt:lpstr>
      <vt:lpstr>HISTORY</vt:lpstr>
      <vt:lpstr>BASIC CONCEPTS OF ADHESION</vt:lpstr>
      <vt:lpstr>BASIC CONCEPTS OF ADHESION</vt:lpstr>
      <vt:lpstr>BASIC CONCEPTS OF ADHESION</vt:lpstr>
      <vt:lpstr>BASIC CONCEPTS OF ADHESION</vt:lpstr>
      <vt:lpstr>CLINICAL FACTORS AFFECTING ADHESION</vt:lpstr>
      <vt:lpstr>CLINICAL FACTORS AFFECTING ADHESION</vt:lpstr>
      <vt:lpstr>CLINICAL FACTORS AFFECTING ADHESION</vt:lpstr>
      <vt:lpstr>ENAMEL ADHESION</vt:lpstr>
      <vt:lpstr>ENAMEL ADHESION</vt:lpstr>
      <vt:lpstr>ENAMEL ADHESION</vt:lpstr>
      <vt:lpstr>ENAMEL ADHESION</vt:lpstr>
      <vt:lpstr>ENAMEL ADHESION</vt:lpstr>
      <vt:lpstr>ENAMEL ADHESION</vt:lpstr>
      <vt:lpstr>ENAMEL ADHESION</vt:lpstr>
      <vt:lpstr>ENAMEL ADHESION</vt:lpstr>
      <vt:lpstr>ENAMEL ADHESION</vt:lpstr>
      <vt:lpstr> DENTIN  ADHESION </vt:lpstr>
      <vt:lpstr>CHALLENGES IN DENTIN BONDING</vt:lpstr>
      <vt:lpstr>CHALLENGES IN DENTIN BONDING</vt:lpstr>
      <vt:lpstr>CHALLENGES IN DENTIN BONDING</vt:lpstr>
      <vt:lpstr>CHALLENGES IN DENTIN BONDING</vt:lpstr>
      <vt:lpstr>CHALLENGES IN DENTIN BONDING</vt:lpstr>
      <vt:lpstr>CHALLENGES IN DENTIN BONDING</vt:lpstr>
      <vt:lpstr>CHALLENGES IN DENTIN BONDING</vt:lpstr>
      <vt:lpstr>CHALLENGES IN DENTIN BONDING</vt:lpstr>
      <vt:lpstr>CHALLENGES IN DENTIN BONDING</vt:lpstr>
      <vt:lpstr>IDEAL REQUIREMENTS OF DENTIN BONDING AGENTS</vt:lpstr>
      <vt:lpstr>Adhesion  to  Dentin </vt:lpstr>
      <vt:lpstr>ETCHING/CONDITIONING</vt:lpstr>
      <vt:lpstr>PRIMERS</vt:lpstr>
      <vt:lpstr>PRIMERS</vt:lpstr>
      <vt:lpstr>PRIMERS</vt:lpstr>
      <vt:lpstr>Slide 39</vt:lpstr>
      <vt:lpstr>FILLERS</vt:lpstr>
      <vt:lpstr>ADHESIVE RESIN</vt:lpstr>
      <vt:lpstr>MECHANISM OF BONDING</vt:lpstr>
      <vt:lpstr>MECHANISM OF BONDING</vt:lpstr>
      <vt:lpstr>MECHANISM OF BONDING</vt:lpstr>
      <vt:lpstr>MECHANISM OF BONDING</vt:lpstr>
      <vt:lpstr>CLASSIFICATION OF DENTIN BONDING AGENTS</vt:lpstr>
      <vt:lpstr>EVOLUTION OF BONDING AGENTS</vt:lpstr>
      <vt:lpstr>FIRST GENERATION</vt:lpstr>
      <vt:lpstr>FIRST GENERATION</vt:lpstr>
      <vt:lpstr>SECOND GENERATION   </vt:lpstr>
      <vt:lpstr>SECOND GENERATION</vt:lpstr>
      <vt:lpstr>THIRD GENERATION</vt:lpstr>
      <vt:lpstr>Slide 53</vt:lpstr>
      <vt:lpstr>FOURTH GENERATION</vt:lpstr>
      <vt:lpstr>Slide 55</vt:lpstr>
      <vt:lpstr>Slide 56</vt:lpstr>
      <vt:lpstr>Slide 57</vt:lpstr>
      <vt:lpstr>HYBRID LAYER</vt:lpstr>
      <vt:lpstr>Slide 59</vt:lpstr>
      <vt:lpstr>     </vt:lpstr>
      <vt:lpstr>Specific structure seen in hybrid layer </vt:lpstr>
      <vt:lpstr>HYBRID LAYER</vt:lpstr>
      <vt:lpstr>HYBRID LAYER</vt:lpstr>
      <vt:lpstr>LAYERS</vt:lpstr>
      <vt:lpstr>Slide 65</vt:lpstr>
      <vt:lpstr>Slide 66</vt:lpstr>
      <vt:lpstr>Slide 67</vt:lpstr>
      <vt:lpstr>Slide 68</vt:lpstr>
      <vt:lpstr>Slide 69</vt:lpstr>
      <vt:lpstr>FIFTH GENERATION</vt:lpstr>
      <vt:lpstr>FIFTH GENERATION</vt:lpstr>
      <vt:lpstr>FIFTH GENERATION</vt:lpstr>
      <vt:lpstr>FIFTH GENERATION</vt:lpstr>
      <vt:lpstr>Slide 74</vt:lpstr>
      <vt:lpstr>SIXTH GENERATION </vt:lpstr>
      <vt:lpstr>SIXTH GENERATION </vt:lpstr>
      <vt:lpstr>Slide 77</vt:lpstr>
      <vt:lpstr>SIXTH GENERATION </vt:lpstr>
      <vt:lpstr>SIXTH GENERATION </vt:lpstr>
      <vt:lpstr>SIXTH GENERATION </vt:lpstr>
      <vt:lpstr>SIXTH GENERATION </vt:lpstr>
      <vt:lpstr>SIXTH GENERATION </vt:lpstr>
      <vt:lpstr>SIXTH GENERATION </vt:lpstr>
      <vt:lpstr>SIXTH GENERATION </vt:lpstr>
      <vt:lpstr>SIXTH GENERATION </vt:lpstr>
      <vt:lpstr>Slide 86</vt:lpstr>
      <vt:lpstr>Slide 87</vt:lpstr>
      <vt:lpstr>Slide 88</vt:lpstr>
      <vt:lpstr>Slide 89</vt:lpstr>
      <vt:lpstr>Slide 90</vt:lpstr>
      <vt:lpstr>Slide 91</vt:lpstr>
      <vt:lpstr>Slide 92</vt:lpstr>
      <vt:lpstr>Slide 93</vt:lpstr>
      <vt:lpstr>Slide 94</vt:lpstr>
      <vt:lpstr>BASED ON  VAN MEERBEEL ET AL </vt:lpstr>
      <vt:lpstr>TOTAL ETCH APPROACH</vt:lpstr>
      <vt:lpstr>SELF ETCH APPROACH</vt:lpstr>
      <vt:lpstr>GLASS INOMER APPROACH</vt:lpstr>
      <vt:lpstr>BASED ON pH</vt:lpstr>
      <vt:lpstr>Slide 100</vt:lpstr>
      <vt:lpstr>Slide 101</vt:lpstr>
      <vt:lpstr>CRITICAL STEPS IN BONDING</vt:lpstr>
      <vt:lpstr>CRITICAL STEPS IN BONDING</vt:lpstr>
      <vt:lpstr>Slide 104</vt:lpstr>
      <vt:lpstr>OVER DRYING</vt:lpstr>
      <vt:lpstr>OVER DRYING</vt:lpstr>
      <vt:lpstr>OVER DRYING</vt:lpstr>
      <vt:lpstr>UNDERDRYING/OVERWETTING</vt:lpstr>
      <vt:lpstr>WET BONDING</vt:lpstr>
      <vt:lpstr>WET/DRY BONDING</vt:lpstr>
      <vt:lpstr>MICROLEAKAGE</vt:lpstr>
      <vt:lpstr>Slide 112</vt:lpstr>
      <vt:lpstr>NANOLEAKAGE</vt:lpstr>
      <vt:lpstr>NANOLEAKAGE</vt:lpstr>
      <vt:lpstr>Slide 115</vt:lpstr>
      <vt:lpstr>                    WATER TREES </vt:lpstr>
      <vt:lpstr>Slide 117</vt:lpstr>
      <vt:lpstr>Slide 118</vt:lpstr>
      <vt:lpstr>ADDITIVES FOR DENTIN /ENAMEL ADHESION </vt:lpstr>
      <vt:lpstr>Slide 120</vt:lpstr>
      <vt:lpstr>BIOCOMPATIBILITY</vt:lpstr>
      <vt:lpstr>BIOCOMPATIBILITY</vt:lpstr>
      <vt:lpstr>APPLICATIONS OF BONDING AGENTS</vt:lpstr>
      <vt:lpstr>APPLICATIONS OF BONDING AGENTS</vt:lpstr>
      <vt:lpstr>APPLICATIONS OF BONDING AGENTS</vt:lpstr>
      <vt:lpstr>COMMON CLINICAL BONDING PROBLEMS</vt:lpstr>
      <vt:lpstr>Slide 127</vt:lpstr>
      <vt:lpstr>BOND STRENGTH TESTING</vt:lpstr>
      <vt:lpstr>BOND STRENGTH TESTING</vt:lpstr>
      <vt:lpstr>FAILURES IN BONDING</vt:lpstr>
      <vt:lpstr>MEASURES TO IMPROVE BOND STRENGTH</vt:lpstr>
      <vt:lpstr>CONCLUSION</vt:lpstr>
      <vt:lpstr>REFERENCES</vt:lpstr>
      <vt:lpstr>REFERENCES</vt:lpstr>
      <vt:lpstr>Slide 135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DETIN BONDING AGENTS</dc:title>
  <dc:creator>shree</dc:creator>
  <cp:lastModifiedBy>shree</cp:lastModifiedBy>
  <cp:revision>145</cp:revision>
  <dcterms:created xsi:type="dcterms:W3CDTF">2015-09-14T12:06:41Z</dcterms:created>
  <dcterms:modified xsi:type="dcterms:W3CDTF">2015-10-30T16:04:04Z</dcterms:modified>
</cp:coreProperties>
</file>