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9"/>
  </p:notesMasterIdLst>
  <p:sldIdLst>
    <p:sldId id="256" r:id="rId2"/>
    <p:sldId id="257" r:id="rId3"/>
    <p:sldId id="417" r:id="rId4"/>
    <p:sldId id="259" r:id="rId5"/>
    <p:sldId id="500" r:id="rId6"/>
    <p:sldId id="501" r:id="rId7"/>
    <p:sldId id="502" r:id="rId8"/>
    <p:sldId id="263" r:id="rId9"/>
    <p:sldId id="436" r:id="rId10"/>
    <p:sldId id="264" r:id="rId11"/>
    <p:sldId id="484" r:id="rId12"/>
    <p:sldId id="503" r:id="rId13"/>
    <p:sldId id="267" r:id="rId14"/>
    <p:sldId id="420" r:id="rId15"/>
    <p:sldId id="268" r:id="rId16"/>
    <p:sldId id="269" r:id="rId17"/>
    <p:sldId id="270" r:id="rId18"/>
    <p:sldId id="271" r:id="rId19"/>
    <p:sldId id="337" r:id="rId20"/>
    <p:sldId id="477" r:id="rId21"/>
    <p:sldId id="489" r:id="rId22"/>
    <p:sldId id="486" r:id="rId23"/>
    <p:sldId id="339" r:id="rId24"/>
    <p:sldId id="422" r:id="rId25"/>
    <p:sldId id="490" r:id="rId26"/>
    <p:sldId id="423" r:id="rId27"/>
    <p:sldId id="491" r:id="rId28"/>
    <p:sldId id="492" r:id="rId29"/>
    <p:sldId id="274" r:id="rId30"/>
    <p:sldId id="425" r:id="rId31"/>
    <p:sldId id="493" r:id="rId32"/>
    <p:sldId id="275" r:id="rId33"/>
    <p:sldId id="511" r:id="rId34"/>
    <p:sldId id="512" r:id="rId35"/>
    <p:sldId id="513" r:id="rId36"/>
    <p:sldId id="514" r:id="rId37"/>
    <p:sldId id="515" r:id="rId38"/>
    <p:sldId id="516" r:id="rId39"/>
    <p:sldId id="517" r:id="rId40"/>
    <p:sldId id="518" r:id="rId41"/>
    <p:sldId id="276" r:id="rId42"/>
    <p:sldId id="277" r:id="rId43"/>
    <p:sldId id="439" r:id="rId44"/>
    <p:sldId id="440" r:id="rId45"/>
    <p:sldId id="441" r:id="rId46"/>
    <p:sldId id="278" r:id="rId47"/>
    <p:sldId id="499" r:id="rId48"/>
    <p:sldId id="431" r:id="rId49"/>
    <p:sldId id="432" r:id="rId50"/>
    <p:sldId id="433" r:id="rId51"/>
    <p:sldId id="434" r:id="rId52"/>
    <p:sldId id="442" r:id="rId53"/>
    <p:sldId id="504" r:id="rId54"/>
    <p:sldId id="505" r:id="rId55"/>
    <p:sldId id="506" r:id="rId56"/>
    <p:sldId id="507" r:id="rId57"/>
    <p:sldId id="508" r:id="rId58"/>
    <p:sldId id="509" r:id="rId59"/>
    <p:sldId id="443" r:id="rId60"/>
    <p:sldId id="447" r:id="rId61"/>
    <p:sldId id="448" r:id="rId62"/>
    <p:sldId id="449" r:id="rId63"/>
    <p:sldId id="452" r:id="rId64"/>
    <p:sldId id="445" r:id="rId65"/>
    <p:sldId id="446" r:id="rId66"/>
    <p:sldId id="481" r:id="rId67"/>
    <p:sldId id="450" r:id="rId68"/>
    <p:sldId id="451" r:id="rId69"/>
    <p:sldId id="290" r:id="rId70"/>
    <p:sldId id="380" r:id="rId71"/>
    <p:sldId id="462" r:id="rId72"/>
    <p:sldId id="326" r:id="rId73"/>
    <p:sldId id="327" r:id="rId74"/>
    <p:sldId id="293" r:id="rId75"/>
    <p:sldId id="332" r:id="rId76"/>
    <p:sldId id="294" r:id="rId77"/>
    <p:sldId id="329" r:id="rId78"/>
    <p:sldId id="333" r:id="rId79"/>
    <p:sldId id="455" r:id="rId80"/>
    <p:sldId id="295" r:id="rId81"/>
    <p:sldId id="385" r:id="rId82"/>
    <p:sldId id="386" r:id="rId83"/>
    <p:sldId id="460" r:id="rId84"/>
    <p:sldId id="456" r:id="rId85"/>
    <p:sldId id="457" r:id="rId86"/>
    <p:sldId id="387" r:id="rId87"/>
    <p:sldId id="389" r:id="rId88"/>
    <p:sldId id="390" r:id="rId89"/>
    <p:sldId id="393" r:id="rId90"/>
    <p:sldId id="395" r:id="rId91"/>
    <p:sldId id="459" r:id="rId92"/>
    <p:sldId id="296" r:id="rId93"/>
    <p:sldId id="297" r:id="rId94"/>
    <p:sldId id="300" r:id="rId95"/>
    <p:sldId id="301" r:id="rId96"/>
    <p:sldId id="302" r:id="rId97"/>
    <p:sldId id="303" r:id="rId98"/>
    <p:sldId id="304" r:id="rId99"/>
    <p:sldId id="305" r:id="rId100"/>
    <p:sldId id="479" r:id="rId101"/>
    <p:sldId id="306" r:id="rId102"/>
    <p:sldId id="307" r:id="rId103"/>
    <p:sldId id="308" r:id="rId104"/>
    <p:sldId id="309" r:id="rId105"/>
    <p:sldId id="396" r:id="rId106"/>
    <p:sldId id="397" r:id="rId107"/>
    <p:sldId id="398" r:id="rId108"/>
    <p:sldId id="402" r:id="rId109"/>
    <p:sldId id="310" r:id="rId110"/>
    <p:sldId id="330" r:id="rId111"/>
    <p:sldId id="311" r:id="rId112"/>
    <p:sldId id="312" r:id="rId113"/>
    <p:sldId id="313" r:id="rId114"/>
    <p:sldId id="314" r:id="rId115"/>
    <p:sldId id="315" r:id="rId116"/>
    <p:sldId id="406" r:id="rId117"/>
    <p:sldId id="407" r:id="rId118"/>
    <p:sldId id="408" r:id="rId119"/>
    <p:sldId id="409" r:id="rId120"/>
    <p:sldId id="463" r:id="rId121"/>
    <p:sldId id="465" r:id="rId122"/>
    <p:sldId id="466" r:id="rId123"/>
    <p:sldId id="467" r:id="rId124"/>
    <p:sldId id="316" r:id="rId125"/>
    <p:sldId id="415" r:id="rId126"/>
    <p:sldId id="410" r:id="rId127"/>
    <p:sldId id="510"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87" autoAdjust="0"/>
    <p:restoredTop sz="93428" autoAdjust="0"/>
  </p:normalViewPr>
  <p:slideViewPr>
    <p:cSldViewPr>
      <p:cViewPr varScale="1">
        <p:scale>
          <a:sx n="64" d="100"/>
          <a:sy n="64" d="100"/>
        </p:scale>
        <p:origin x="1410"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_rels/data2.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93157-9DC7-4C44-8A55-F78D0DFC1602}" type="doc">
      <dgm:prSet loTypeId="urn:microsoft.com/office/officeart/2005/8/layout/arrow2" loCatId="process" qsTypeId="urn:microsoft.com/office/officeart/2005/8/quickstyle/3d3" qsCatId="3D" csTypeId="urn:microsoft.com/office/officeart/2005/8/colors/accent1_2" csCatId="accent1" phldr="1"/>
      <dgm:spPr/>
    </dgm:pt>
    <dgm:pt modelId="{A81142AB-F138-42A8-AA3F-D6A853E7EEA9}">
      <dgm:prSet phldrT="[Text]"/>
      <dgm:spPr/>
      <dgm:t>
        <a:bodyPr/>
        <a:lstStyle/>
        <a:p>
          <a:pPr algn="ctr"/>
          <a:r>
            <a:rPr lang="en-US" b="1" dirty="0"/>
            <a:t>Stimulus to C </a:t>
          </a:r>
          <a:r>
            <a:rPr lang="en-US" b="1" dirty="0" err="1"/>
            <a:t>fibres</a:t>
          </a:r>
          <a:endParaRPr lang="en-US" b="1" dirty="0"/>
        </a:p>
      </dgm:t>
    </dgm:pt>
    <dgm:pt modelId="{07139C40-8F0E-408D-B03C-2F2C38DE591C}" type="parTrans" cxnId="{CAFB878A-BCCD-412D-9AE2-EFE2AAB2482A}">
      <dgm:prSet/>
      <dgm:spPr/>
      <dgm:t>
        <a:bodyPr/>
        <a:lstStyle/>
        <a:p>
          <a:endParaRPr lang="en-US"/>
        </a:p>
      </dgm:t>
    </dgm:pt>
    <dgm:pt modelId="{C02212A5-4E19-4A44-A7EE-9B5244F0CCFE}" type="sibTrans" cxnId="{CAFB878A-BCCD-412D-9AE2-EFE2AAB2482A}">
      <dgm:prSet/>
      <dgm:spPr/>
      <dgm:t>
        <a:bodyPr/>
        <a:lstStyle/>
        <a:p>
          <a:endParaRPr lang="en-US"/>
        </a:p>
      </dgm:t>
    </dgm:pt>
    <dgm:pt modelId="{C86D3C1B-8419-4D70-8178-BF886FF52512}">
      <dgm:prSet phldrT="[Text]"/>
      <dgm:spPr/>
      <dgm:t>
        <a:bodyPr/>
        <a:lstStyle/>
        <a:p>
          <a:pPr algn="ctr">
            <a:lnSpc>
              <a:spcPct val="150000"/>
            </a:lnSpc>
          </a:pPr>
          <a:r>
            <a:rPr lang="en-US" b="1" dirty="0"/>
            <a:t>release of </a:t>
          </a:r>
          <a:r>
            <a:rPr lang="en-US" b="1" dirty="0" err="1"/>
            <a:t>vasoactive</a:t>
          </a:r>
          <a:r>
            <a:rPr lang="en-US" b="1" dirty="0"/>
            <a:t> peptides (substance P, CGRP, </a:t>
          </a:r>
          <a:r>
            <a:rPr lang="en-US" b="1" dirty="0" err="1"/>
            <a:t>neurokinins</a:t>
          </a:r>
          <a:r>
            <a:rPr lang="en-US" b="1" dirty="0"/>
            <a:t> A &amp; B )</a:t>
          </a:r>
        </a:p>
      </dgm:t>
    </dgm:pt>
    <dgm:pt modelId="{CD85A1B2-7780-48D6-9DDD-DCBAD634A872}" type="parTrans" cxnId="{DD5A6F55-20CE-418E-8686-B5640FA651B8}">
      <dgm:prSet/>
      <dgm:spPr/>
      <dgm:t>
        <a:bodyPr/>
        <a:lstStyle/>
        <a:p>
          <a:endParaRPr lang="en-US"/>
        </a:p>
      </dgm:t>
    </dgm:pt>
    <dgm:pt modelId="{1268D7A0-DABC-44B3-A348-32AE1CD071E8}" type="sibTrans" cxnId="{DD5A6F55-20CE-418E-8686-B5640FA651B8}">
      <dgm:prSet/>
      <dgm:spPr/>
      <dgm:t>
        <a:bodyPr/>
        <a:lstStyle/>
        <a:p>
          <a:endParaRPr lang="en-US"/>
        </a:p>
      </dgm:t>
    </dgm:pt>
    <dgm:pt modelId="{395FE612-43CD-44BD-A3D6-FB1E1FA82398}">
      <dgm:prSet phldrT="[Text]"/>
      <dgm:spPr/>
      <dgm:t>
        <a:bodyPr/>
        <a:lstStyle/>
        <a:p>
          <a:pPr algn="ctr">
            <a:lnSpc>
              <a:spcPct val="150000"/>
            </a:lnSpc>
          </a:pPr>
          <a:r>
            <a:rPr lang="en-US" b="1" dirty="0"/>
            <a:t>vasodilatation and plasma </a:t>
          </a:r>
          <a:r>
            <a:rPr lang="en-US" b="1" dirty="0" err="1"/>
            <a:t>extravasation</a:t>
          </a:r>
          <a:r>
            <a:rPr lang="en-US" b="1" dirty="0"/>
            <a:t> and promote </a:t>
          </a:r>
          <a:r>
            <a:rPr lang="en-US" b="1" dirty="0" err="1"/>
            <a:t>neurogenic</a:t>
          </a:r>
          <a:r>
            <a:rPr lang="en-US" b="1" dirty="0"/>
            <a:t> inflammation </a:t>
          </a:r>
        </a:p>
      </dgm:t>
    </dgm:pt>
    <dgm:pt modelId="{8F9DE429-23D9-4E2C-AA3B-87A0DC617EB7}" type="parTrans" cxnId="{99CDCD9C-70F9-49DC-844A-2D5D647101BC}">
      <dgm:prSet/>
      <dgm:spPr/>
      <dgm:t>
        <a:bodyPr/>
        <a:lstStyle/>
        <a:p>
          <a:endParaRPr lang="en-US"/>
        </a:p>
      </dgm:t>
    </dgm:pt>
    <dgm:pt modelId="{1A74874A-AF7E-49F8-BFBC-94F90DB1AE84}" type="sibTrans" cxnId="{99CDCD9C-70F9-49DC-844A-2D5D647101BC}">
      <dgm:prSet/>
      <dgm:spPr/>
      <dgm:t>
        <a:bodyPr/>
        <a:lstStyle/>
        <a:p>
          <a:endParaRPr lang="en-US"/>
        </a:p>
      </dgm:t>
    </dgm:pt>
    <dgm:pt modelId="{027BA44E-30A2-4B8E-AAFF-8D0CF9C65B82}">
      <dgm:prSet phldrT="[Text]"/>
      <dgm:spPr/>
      <dgm:t>
        <a:bodyPr/>
        <a:lstStyle/>
        <a:p>
          <a:pPr algn="ctr">
            <a:lnSpc>
              <a:spcPct val="150000"/>
            </a:lnSpc>
          </a:pPr>
          <a:r>
            <a:rPr lang="en-US" b="1" dirty="0"/>
            <a:t>Promote &amp; sustain dentin sensitivity</a:t>
          </a:r>
        </a:p>
      </dgm:t>
    </dgm:pt>
    <dgm:pt modelId="{291BC0AF-AE08-48E6-9078-8533B140FBF4}" type="parTrans" cxnId="{A3DC8F2F-267D-4AF6-ADA2-D1FB6A337493}">
      <dgm:prSet/>
      <dgm:spPr/>
      <dgm:t>
        <a:bodyPr/>
        <a:lstStyle/>
        <a:p>
          <a:endParaRPr lang="en-US"/>
        </a:p>
      </dgm:t>
    </dgm:pt>
    <dgm:pt modelId="{C6E3E921-23A8-4E35-8550-12613520C53F}" type="sibTrans" cxnId="{A3DC8F2F-267D-4AF6-ADA2-D1FB6A337493}">
      <dgm:prSet/>
      <dgm:spPr/>
      <dgm:t>
        <a:bodyPr/>
        <a:lstStyle/>
        <a:p>
          <a:endParaRPr lang="en-US"/>
        </a:p>
      </dgm:t>
    </dgm:pt>
    <dgm:pt modelId="{846F2457-4FA9-4F74-A089-F8FBF593DB43}" type="pres">
      <dgm:prSet presAssocID="{68693157-9DC7-4C44-8A55-F78D0DFC1602}" presName="arrowDiagram" presStyleCnt="0">
        <dgm:presLayoutVars>
          <dgm:chMax val="5"/>
          <dgm:dir/>
          <dgm:resizeHandles val="exact"/>
        </dgm:presLayoutVars>
      </dgm:prSet>
      <dgm:spPr/>
    </dgm:pt>
    <dgm:pt modelId="{B6B48FAC-3259-4C5F-B93C-DB22C3FBEBCB}" type="pres">
      <dgm:prSet presAssocID="{68693157-9DC7-4C44-8A55-F78D0DFC1602}" presName="arrow" presStyleLbl="bgShp" presStyleIdx="0" presStyleCnt="1"/>
      <dgm:spPr/>
    </dgm:pt>
    <dgm:pt modelId="{F430DAE4-0691-48ED-922B-8ED21AFD65F6}" type="pres">
      <dgm:prSet presAssocID="{68693157-9DC7-4C44-8A55-F78D0DFC1602}" presName="arrowDiagram4" presStyleCnt="0"/>
      <dgm:spPr/>
    </dgm:pt>
    <dgm:pt modelId="{C54B51B0-183A-486C-9014-467433D98B2A}" type="pres">
      <dgm:prSet presAssocID="{A81142AB-F138-42A8-AA3F-D6A853E7EEA9}" presName="bullet4a" presStyleLbl="node1" presStyleIdx="0" presStyleCnt="4"/>
      <dgm:spPr/>
    </dgm:pt>
    <dgm:pt modelId="{6609DAED-10C3-443F-A4AD-374CB84C6AC6}" type="pres">
      <dgm:prSet presAssocID="{A81142AB-F138-42A8-AA3F-D6A853E7EEA9}" presName="textBox4a" presStyleLbl="revTx" presStyleIdx="0" presStyleCnt="4">
        <dgm:presLayoutVars>
          <dgm:bulletEnabled val="1"/>
        </dgm:presLayoutVars>
      </dgm:prSet>
      <dgm:spPr/>
    </dgm:pt>
    <dgm:pt modelId="{FAC3924D-4E72-41D3-9BC6-D9137E1E7093}" type="pres">
      <dgm:prSet presAssocID="{C86D3C1B-8419-4D70-8178-BF886FF52512}" presName="bullet4b" presStyleLbl="node1" presStyleIdx="1" presStyleCnt="4"/>
      <dgm:spPr/>
    </dgm:pt>
    <dgm:pt modelId="{B9AA4C8B-2AD7-481D-8D49-AD58FCAA9B9E}" type="pres">
      <dgm:prSet presAssocID="{C86D3C1B-8419-4D70-8178-BF886FF52512}" presName="textBox4b" presStyleLbl="revTx" presStyleIdx="1" presStyleCnt="4">
        <dgm:presLayoutVars>
          <dgm:bulletEnabled val="1"/>
        </dgm:presLayoutVars>
      </dgm:prSet>
      <dgm:spPr/>
    </dgm:pt>
    <dgm:pt modelId="{E37B738F-510C-4F9C-8848-B0F95278F62E}" type="pres">
      <dgm:prSet presAssocID="{395FE612-43CD-44BD-A3D6-FB1E1FA82398}" presName="bullet4c" presStyleLbl="node1" presStyleIdx="2" presStyleCnt="4"/>
      <dgm:spPr/>
    </dgm:pt>
    <dgm:pt modelId="{EA8436AF-CF36-4EEC-8329-DA7C52BEBA8C}" type="pres">
      <dgm:prSet presAssocID="{395FE612-43CD-44BD-A3D6-FB1E1FA82398}" presName="textBox4c" presStyleLbl="revTx" presStyleIdx="2" presStyleCnt="4">
        <dgm:presLayoutVars>
          <dgm:bulletEnabled val="1"/>
        </dgm:presLayoutVars>
      </dgm:prSet>
      <dgm:spPr/>
    </dgm:pt>
    <dgm:pt modelId="{DCFC9E1D-B3A4-42F2-A1F4-D046DF9E0F5B}" type="pres">
      <dgm:prSet presAssocID="{027BA44E-30A2-4B8E-AAFF-8D0CF9C65B82}" presName="bullet4d" presStyleLbl="node1" presStyleIdx="3" presStyleCnt="4"/>
      <dgm:spPr/>
    </dgm:pt>
    <dgm:pt modelId="{9FA177B3-500E-4482-924D-633889C4649B}" type="pres">
      <dgm:prSet presAssocID="{027BA44E-30A2-4B8E-AAFF-8D0CF9C65B82}" presName="textBox4d" presStyleLbl="revTx" presStyleIdx="3" presStyleCnt="4">
        <dgm:presLayoutVars>
          <dgm:bulletEnabled val="1"/>
        </dgm:presLayoutVars>
      </dgm:prSet>
      <dgm:spPr/>
    </dgm:pt>
  </dgm:ptLst>
  <dgm:cxnLst>
    <dgm:cxn modelId="{09E59A18-45E5-428E-82F6-40DE955EFC2C}" type="presOf" srcId="{027BA44E-30A2-4B8E-AAFF-8D0CF9C65B82}" destId="{9FA177B3-500E-4482-924D-633889C4649B}" srcOrd="0" destOrd="0" presId="urn:microsoft.com/office/officeart/2005/8/layout/arrow2"/>
    <dgm:cxn modelId="{A3DC8F2F-267D-4AF6-ADA2-D1FB6A337493}" srcId="{68693157-9DC7-4C44-8A55-F78D0DFC1602}" destId="{027BA44E-30A2-4B8E-AAFF-8D0CF9C65B82}" srcOrd="3" destOrd="0" parTransId="{291BC0AF-AE08-48E6-9078-8533B140FBF4}" sibTransId="{C6E3E921-23A8-4E35-8550-12613520C53F}"/>
    <dgm:cxn modelId="{4002B953-9211-458C-A137-FEFD8EDAED2A}" type="presOf" srcId="{395FE612-43CD-44BD-A3D6-FB1E1FA82398}" destId="{EA8436AF-CF36-4EEC-8329-DA7C52BEBA8C}" srcOrd="0" destOrd="0" presId="urn:microsoft.com/office/officeart/2005/8/layout/arrow2"/>
    <dgm:cxn modelId="{DD5A6F55-20CE-418E-8686-B5640FA651B8}" srcId="{68693157-9DC7-4C44-8A55-F78D0DFC1602}" destId="{C86D3C1B-8419-4D70-8178-BF886FF52512}" srcOrd="1" destOrd="0" parTransId="{CD85A1B2-7780-48D6-9DDD-DCBAD634A872}" sibTransId="{1268D7A0-DABC-44B3-A348-32AE1CD071E8}"/>
    <dgm:cxn modelId="{CAFB878A-BCCD-412D-9AE2-EFE2AAB2482A}" srcId="{68693157-9DC7-4C44-8A55-F78D0DFC1602}" destId="{A81142AB-F138-42A8-AA3F-D6A853E7EEA9}" srcOrd="0" destOrd="0" parTransId="{07139C40-8F0E-408D-B03C-2F2C38DE591C}" sibTransId="{C02212A5-4E19-4A44-A7EE-9B5244F0CCFE}"/>
    <dgm:cxn modelId="{99CDCD9C-70F9-49DC-844A-2D5D647101BC}" srcId="{68693157-9DC7-4C44-8A55-F78D0DFC1602}" destId="{395FE612-43CD-44BD-A3D6-FB1E1FA82398}" srcOrd="2" destOrd="0" parTransId="{8F9DE429-23D9-4E2C-AA3B-87A0DC617EB7}" sibTransId="{1A74874A-AF7E-49F8-BFBC-94F90DB1AE84}"/>
    <dgm:cxn modelId="{EA06AEAB-D9D2-49F4-8A06-F08DBF94789D}" type="presOf" srcId="{68693157-9DC7-4C44-8A55-F78D0DFC1602}" destId="{846F2457-4FA9-4F74-A089-F8FBF593DB43}" srcOrd="0" destOrd="0" presId="urn:microsoft.com/office/officeart/2005/8/layout/arrow2"/>
    <dgm:cxn modelId="{0F0D77B9-9939-4E39-A573-A5DC7E37A929}" type="presOf" srcId="{A81142AB-F138-42A8-AA3F-D6A853E7EEA9}" destId="{6609DAED-10C3-443F-A4AD-374CB84C6AC6}" srcOrd="0" destOrd="0" presId="urn:microsoft.com/office/officeart/2005/8/layout/arrow2"/>
    <dgm:cxn modelId="{33913DF7-50AA-4EA3-93B3-3143D35E1B28}" type="presOf" srcId="{C86D3C1B-8419-4D70-8178-BF886FF52512}" destId="{B9AA4C8B-2AD7-481D-8D49-AD58FCAA9B9E}" srcOrd="0" destOrd="0" presId="urn:microsoft.com/office/officeart/2005/8/layout/arrow2"/>
    <dgm:cxn modelId="{CBA7BD86-8DB8-411A-8D87-FD3504145B9F}" type="presParOf" srcId="{846F2457-4FA9-4F74-A089-F8FBF593DB43}" destId="{B6B48FAC-3259-4C5F-B93C-DB22C3FBEBCB}" srcOrd="0" destOrd="0" presId="urn:microsoft.com/office/officeart/2005/8/layout/arrow2"/>
    <dgm:cxn modelId="{1EF9BC5D-4E80-409D-8334-9E4A0B42ED09}" type="presParOf" srcId="{846F2457-4FA9-4F74-A089-F8FBF593DB43}" destId="{F430DAE4-0691-48ED-922B-8ED21AFD65F6}" srcOrd="1" destOrd="0" presId="urn:microsoft.com/office/officeart/2005/8/layout/arrow2"/>
    <dgm:cxn modelId="{77DFB275-53AF-4E05-A9AF-A5D6DFA2E886}" type="presParOf" srcId="{F430DAE4-0691-48ED-922B-8ED21AFD65F6}" destId="{C54B51B0-183A-486C-9014-467433D98B2A}" srcOrd="0" destOrd="0" presId="urn:microsoft.com/office/officeart/2005/8/layout/arrow2"/>
    <dgm:cxn modelId="{5C94F552-FBAE-4CAB-BC1F-8DC9DEEF4997}" type="presParOf" srcId="{F430DAE4-0691-48ED-922B-8ED21AFD65F6}" destId="{6609DAED-10C3-443F-A4AD-374CB84C6AC6}" srcOrd="1" destOrd="0" presId="urn:microsoft.com/office/officeart/2005/8/layout/arrow2"/>
    <dgm:cxn modelId="{2591FF19-3F3D-43BD-B94F-18EECCBE0872}" type="presParOf" srcId="{F430DAE4-0691-48ED-922B-8ED21AFD65F6}" destId="{FAC3924D-4E72-41D3-9BC6-D9137E1E7093}" srcOrd="2" destOrd="0" presId="urn:microsoft.com/office/officeart/2005/8/layout/arrow2"/>
    <dgm:cxn modelId="{0BC4C783-C611-4DD4-BD4F-1EE1B433AEFE}" type="presParOf" srcId="{F430DAE4-0691-48ED-922B-8ED21AFD65F6}" destId="{B9AA4C8B-2AD7-481D-8D49-AD58FCAA9B9E}" srcOrd="3" destOrd="0" presId="urn:microsoft.com/office/officeart/2005/8/layout/arrow2"/>
    <dgm:cxn modelId="{AA87ECAD-A757-4885-96A1-6457E665BE65}" type="presParOf" srcId="{F430DAE4-0691-48ED-922B-8ED21AFD65F6}" destId="{E37B738F-510C-4F9C-8848-B0F95278F62E}" srcOrd="4" destOrd="0" presId="urn:microsoft.com/office/officeart/2005/8/layout/arrow2"/>
    <dgm:cxn modelId="{AD83826F-B864-4E44-9946-1507524D64D2}" type="presParOf" srcId="{F430DAE4-0691-48ED-922B-8ED21AFD65F6}" destId="{EA8436AF-CF36-4EEC-8329-DA7C52BEBA8C}" srcOrd="5" destOrd="0" presId="urn:microsoft.com/office/officeart/2005/8/layout/arrow2"/>
    <dgm:cxn modelId="{B9A318C5-7F8E-41CF-BF22-774D514A688F}" type="presParOf" srcId="{F430DAE4-0691-48ED-922B-8ED21AFD65F6}" destId="{DCFC9E1D-B3A4-42F2-A1F4-D046DF9E0F5B}" srcOrd="6" destOrd="0" presId="urn:microsoft.com/office/officeart/2005/8/layout/arrow2"/>
    <dgm:cxn modelId="{A3DB4678-86CD-4775-BEAD-E104B2D3A60D}" type="presParOf" srcId="{F430DAE4-0691-48ED-922B-8ED21AFD65F6}" destId="{9FA177B3-500E-4482-924D-633889C4649B}"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577304-9CFD-49D6-AD51-A53B71563866}" type="doc">
      <dgm:prSet loTypeId="urn:microsoft.com/office/officeart/2005/8/layout/pyramid2" loCatId="list" qsTypeId="urn:microsoft.com/office/officeart/2005/8/quickstyle/simple1" qsCatId="simple" csTypeId="urn:microsoft.com/office/officeart/2005/8/colors/accent1_2" csCatId="accent1" phldr="1"/>
      <dgm:spPr/>
    </dgm:pt>
    <dgm:pt modelId="{3AA1FC63-CA7F-4C78-84CF-35375B8E3712}">
      <dgm:prSet phldrT="[Text]"/>
      <dgm:spPr/>
      <dgm:t>
        <a:bodyPr/>
        <a:lstStyle/>
        <a:p>
          <a:r>
            <a:rPr lang="en-US" dirty="0">
              <a:latin typeface="Arial Black" panose="020B0A04020102020204" pitchFamily="34" charset="0"/>
            </a:rPr>
            <a:t>Direct </a:t>
          </a:r>
          <a:r>
            <a:rPr lang="en-US" dirty="0" err="1">
              <a:latin typeface="Arial Black" panose="020B0A04020102020204" pitchFamily="34" charset="0"/>
            </a:rPr>
            <a:t>innervation</a:t>
          </a:r>
          <a:r>
            <a:rPr lang="en-US" dirty="0">
              <a:latin typeface="Arial Black" panose="020B0A04020102020204" pitchFamily="34" charset="0"/>
            </a:rPr>
            <a:t> theory</a:t>
          </a:r>
          <a:endParaRPr lang="en-IN" dirty="0"/>
        </a:p>
      </dgm:t>
    </dgm:pt>
    <dgm:pt modelId="{4FC980DB-71C8-447B-9CAB-B0AA2D398DC5}" type="parTrans" cxnId="{3E051E22-37BF-42D9-8DD5-8E642BC49FF4}">
      <dgm:prSet/>
      <dgm:spPr/>
      <dgm:t>
        <a:bodyPr/>
        <a:lstStyle/>
        <a:p>
          <a:endParaRPr lang="en-IN"/>
        </a:p>
      </dgm:t>
    </dgm:pt>
    <dgm:pt modelId="{F6DF9359-05EB-45EF-90CD-C2835BB933D6}" type="sibTrans" cxnId="{3E051E22-37BF-42D9-8DD5-8E642BC49FF4}">
      <dgm:prSet/>
      <dgm:spPr/>
      <dgm:t>
        <a:bodyPr/>
        <a:lstStyle/>
        <a:p>
          <a:endParaRPr lang="en-IN"/>
        </a:p>
      </dgm:t>
    </dgm:pt>
    <dgm:pt modelId="{5230DD06-522E-4C3C-9A5B-F70B81781C10}">
      <dgm:prSet phldrT="[Text]"/>
      <dgm:spPr/>
      <dgm:t>
        <a:bodyPr/>
        <a:lstStyle/>
        <a:p>
          <a:r>
            <a:rPr lang="en-US" dirty="0" err="1">
              <a:latin typeface="Arial Black" panose="020B0A04020102020204" pitchFamily="34" charset="0"/>
            </a:rPr>
            <a:t>Odontoblast</a:t>
          </a:r>
          <a:r>
            <a:rPr lang="en-US" dirty="0">
              <a:latin typeface="Arial Black" panose="020B0A04020102020204" pitchFamily="34" charset="0"/>
            </a:rPr>
            <a:t> receptor</a:t>
          </a:r>
          <a:endParaRPr lang="en-IN" dirty="0"/>
        </a:p>
      </dgm:t>
    </dgm:pt>
    <dgm:pt modelId="{11C08D20-1EB9-4647-8327-B649BF749881}" type="parTrans" cxnId="{FCB331F1-10A0-4499-8263-685F93D29C9D}">
      <dgm:prSet/>
      <dgm:spPr/>
      <dgm:t>
        <a:bodyPr/>
        <a:lstStyle/>
        <a:p>
          <a:endParaRPr lang="en-IN"/>
        </a:p>
      </dgm:t>
    </dgm:pt>
    <dgm:pt modelId="{7B800444-B797-491D-AE8A-56EB85485D8D}" type="sibTrans" cxnId="{FCB331F1-10A0-4499-8263-685F93D29C9D}">
      <dgm:prSet/>
      <dgm:spPr/>
      <dgm:t>
        <a:bodyPr/>
        <a:lstStyle/>
        <a:p>
          <a:endParaRPr lang="en-IN"/>
        </a:p>
      </dgm:t>
    </dgm:pt>
    <dgm:pt modelId="{DE501917-0600-4632-976F-CA6AFC457A03}">
      <dgm:prSet phldrT="[Text]"/>
      <dgm:spPr/>
      <dgm:t>
        <a:bodyPr/>
        <a:lstStyle/>
        <a:p>
          <a:r>
            <a:rPr lang="en-US" b="1" dirty="0">
              <a:latin typeface="Arial Black" panose="020B0A04020102020204" pitchFamily="34" charset="0"/>
            </a:rPr>
            <a:t>Fluid movement/hydrodynamic theory</a:t>
          </a:r>
          <a:endParaRPr lang="en-IN" dirty="0"/>
        </a:p>
      </dgm:t>
    </dgm:pt>
    <dgm:pt modelId="{BD375A63-3E18-4922-A90D-9C19A6B78844}" type="parTrans" cxnId="{BEF3C856-CF0B-44AA-A9CF-6CCF70F68084}">
      <dgm:prSet/>
      <dgm:spPr/>
      <dgm:t>
        <a:bodyPr/>
        <a:lstStyle/>
        <a:p>
          <a:endParaRPr lang="en-IN"/>
        </a:p>
      </dgm:t>
    </dgm:pt>
    <dgm:pt modelId="{F4878471-FD8B-4B8F-A6B1-899E192487EE}" type="sibTrans" cxnId="{BEF3C856-CF0B-44AA-A9CF-6CCF70F68084}">
      <dgm:prSet/>
      <dgm:spPr/>
      <dgm:t>
        <a:bodyPr/>
        <a:lstStyle/>
        <a:p>
          <a:endParaRPr lang="en-IN"/>
        </a:p>
      </dgm:t>
    </dgm:pt>
    <dgm:pt modelId="{D618966E-5310-42DE-8C9B-9583C09A7161}">
      <dgm:prSet/>
      <dgm:spPr/>
      <dgm:t>
        <a:bodyPr/>
        <a:lstStyle/>
        <a:p>
          <a:r>
            <a:rPr lang="en-US">
              <a:latin typeface="Arial Black" panose="020B0A04020102020204" pitchFamily="34" charset="0"/>
            </a:rPr>
            <a:t>Transducer theory</a:t>
          </a:r>
          <a:endParaRPr lang="en-US" dirty="0">
            <a:latin typeface="Arial Black" panose="020B0A04020102020204" pitchFamily="34" charset="0"/>
          </a:endParaRPr>
        </a:p>
      </dgm:t>
    </dgm:pt>
    <dgm:pt modelId="{ED86D194-C7B9-4793-BFBC-753A0E0D94B6}" type="parTrans" cxnId="{A6949BDD-B167-4A1A-A52F-72936D39F109}">
      <dgm:prSet/>
      <dgm:spPr/>
      <dgm:t>
        <a:bodyPr/>
        <a:lstStyle/>
        <a:p>
          <a:endParaRPr lang="en-IN"/>
        </a:p>
      </dgm:t>
    </dgm:pt>
    <dgm:pt modelId="{E5A6A373-FF3E-44E9-B2C3-BE73A46A2B38}" type="sibTrans" cxnId="{A6949BDD-B167-4A1A-A52F-72936D39F109}">
      <dgm:prSet/>
      <dgm:spPr/>
      <dgm:t>
        <a:bodyPr/>
        <a:lstStyle/>
        <a:p>
          <a:endParaRPr lang="en-IN"/>
        </a:p>
      </dgm:t>
    </dgm:pt>
    <dgm:pt modelId="{099BE618-2D0E-4D6F-9DBB-8FA8E4428566}">
      <dgm:prSet/>
      <dgm:spPr/>
      <dgm:t>
        <a:bodyPr/>
        <a:lstStyle/>
        <a:p>
          <a:r>
            <a:rPr lang="en-US">
              <a:latin typeface="Arial Black" panose="020B0A04020102020204" pitchFamily="34" charset="0"/>
            </a:rPr>
            <a:t>Gate control theory</a:t>
          </a:r>
          <a:endParaRPr lang="en-IN" dirty="0"/>
        </a:p>
      </dgm:t>
    </dgm:pt>
    <dgm:pt modelId="{2FB03FF1-709B-44D8-9BB7-1E5855C6040F}" type="parTrans" cxnId="{7DE23072-504A-46E6-B280-3C92D92B94AE}">
      <dgm:prSet/>
      <dgm:spPr/>
      <dgm:t>
        <a:bodyPr/>
        <a:lstStyle/>
        <a:p>
          <a:endParaRPr lang="en-IN"/>
        </a:p>
      </dgm:t>
    </dgm:pt>
    <dgm:pt modelId="{FC5AEBB5-3666-406E-932A-5FFB7616824A}" type="sibTrans" cxnId="{7DE23072-504A-46E6-B280-3C92D92B94AE}">
      <dgm:prSet/>
      <dgm:spPr/>
      <dgm:t>
        <a:bodyPr/>
        <a:lstStyle/>
        <a:p>
          <a:endParaRPr lang="en-IN"/>
        </a:p>
      </dgm:t>
    </dgm:pt>
    <dgm:pt modelId="{C50F66D6-84F4-442B-AEBB-4DF8F17718CF}" type="pres">
      <dgm:prSet presAssocID="{4C577304-9CFD-49D6-AD51-A53B71563866}" presName="compositeShape" presStyleCnt="0">
        <dgm:presLayoutVars>
          <dgm:dir/>
          <dgm:resizeHandles/>
        </dgm:presLayoutVars>
      </dgm:prSet>
      <dgm:spPr/>
    </dgm:pt>
    <dgm:pt modelId="{AE8D58DC-9A7E-4AC1-82FF-1E104B080C09}" type="pres">
      <dgm:prSet presAssocID="{4C577304-9CFD-49D6-AD51-A53B71563866}" presName="pyramid" presStyleLbl="node1" presStyleIdx="0" presStyleCnt="1" custLinFactNeighborX="-8858"/>
      <dgm:spPr>
        <a:blipFill rotWithShape="0">
          <a:blip xmlns:r="http://schemas.openxmlformats.org/officeDocument/2006/relationships" r:embed="rId1">
            <a:lum bright="5000"/>
          </a:blip>
          <a:stretch>
            <a:fillRect/>
          </a:stretch>
        </a:blipFill>
      </dgm:spPr>
    </dgm:pt>
    <dgm:pt modelId="{15AAD645-7729-4B01-AFEF-ADC7135FA595}" type="pres">
      <dgm:prSet presAssocID="{4C577304-9CFD-49D6-AD51-A53B71563866}" presName="theList" presStyleCnt="0"/>
      <dgm:spPr/>
    </dgm:pt>
    <dgm:pt modelId="{4F834901-4DFD-4DC9-BA3B-6FDECDA799C9}" type="pres">
      <dgm:prSet presAssocID="{3AA1FC63-CA7F-4C78-84CF-35375B8E3712}" presName="aNode" presStyleLbl="fgAcc1" presStyleIdx="0" presStyleCnt="5" custLinFactNeighborX="-13173" custLinFactNeighborY="-25565">
        <dgm:presLayoutVars>
          <dgm:bulletEnabled val="1"/>
        </dgm:presLayoutVars>
      </dgm:prSet>
      <dgm:spPr/>
    </dgm:pt>
    <dgm:pt modelId="{F32FE987-7B26-4ED2-82B2-7A1713271EE1}" type="pres">
      <dgm:prSet presAssocID="{3AA1FC63-CA7F-4C78-84CF-35375B8E3712}" presName="aSpace" presStyleCnt="0"/>
      <dgm:spPr/>
    </dgm:pt>
    <dgm:pt modelId="{B9D56FB1-50B9-4381-82D7-9536C9F70BDF}" type="pres">
      <dgm:prSet presAssocID="{5230DD06-522E-4C3C-9A5B-F70B81781C10}" presName="aNode" presStyleLbl="fgAcc1" presStyleIdx="1" presStyleCnt="5" custLinFactNeighborX="-13173" custLinFactNeighborY="75501">
        <dgm:presLayoutVars>
          <dgm:bulletEnabled val="1"/>
        </dgm:presLayoutVars>
      </dgm:prSet>
      <dgm:spPr/>
    </dgm:pt>
    <dgm:pt modelId="{81D23F02-0C20-4375-8C13-CB69A673A9C3}" type="pres">
      <dgm:prSet presAssocID="{5230DD06-522E-4C3C-9A5B-F70B81781C10}" presName="aSpace" presStyleCnt="0"/>
      <dgm:spPr/>
    </dgm:pt>
    <dgm:pt modelId="{CC0DF2FC-4340-4962-A57E-10655CD199F3}" type="pres">
      <dgm:prSet presAssocID="{DE501917-0600-4632-976F-CA6AFC457A03}" presName="aNode" presStyleLbl="fgAcc1" presStyleIdx="2" presStyleCnt="5" custLinFactNeighborX="-10892" custLinFactNeighborY="93145">
        <dgm:presLayoutVars>
          <dgm:bulletEnabled val="1"/>
        </dgm:presLayoutVars>
      </dgm:prSet>
      <dgm:spPr/>
    </dgm:pt>
    <dgm:pt modelId="{007E668E-3110-42C1-BA42-A563C0F0D8D4}" type="pres">
      <dgm:prSet presAssocID="{DE501917-0600-4632-976F-CA6AFC457A03}" presName="aSpace" presStyleCnt="0"/>
      <dgm:spPr/>
    </dgm:pt>
    <dgm:pt modelId="{F04EEDB9-E9C0-4FCA-BE1D-5674A64E65FA}" type="pres">
      <dgm:prSet presAssocID="{D618966E-5310-42DE-8C9B-9583C09A7161}" presName="aNode" presStyleLbl="fgAcc1" presStyleIdx="3" presStyleCnt="5" custLinFactY="11776" custLinFactNeighborX="-10892" custLinFactNeighborY="100000">
        <dgm:presLayoutVars>
          <dgm:bulletEnabled val="1"/>
        </dgm:presLayoutVars>
      </dgm:prSet>
      <dgm:spPr/>
    </dgm:pt>
    <dgm:pt modelId="{B905AFE3-F31B-4723-9FA3-88FEE99C2802}" type="pres">
      <dgm:prSet presAssocID="{D618966E-5310-42DE-8C9B-9583C09A7161}" presName="aSpace" presStyleCnt="0"/>
      <dgm:spPr/>
    </dgm:pt>
    <dgm:pt modelId="{35A4565A-5D0E-4287-8F16-EC567A05F4B7}" type="pres">
      <dgm:prSet presAssocID="{099BE618-2D0E-4D6F-9DBB-8FA8E4428566}" presName="aNode" presStyleLbl="fgAcc1" presStyleIdx="4" presStyleCnt="5" custLinFactY="24410" custLinFactNeighborX="-10892" custLinFactNeighborY="100000">
        <dgm:presLayoutVars>
          <dgm:bulletEnabled val="1"/>
        </dgm:presLayoutVars>
      </dgm:prSet>
      <dgm:spPr/>
    </dgm:pt>
    <dgm:pt modelId="{F299A352-0B5E-4AD8-8F0A-25D624A0E322}" type="pres">
      <dgm:prSet presAssocID="{099BE618-2D0E-4D6F-9DBB-8FA8E4428566}" presName="aSpace" presStyleCnt="0"/>
      <dgm:spPr/>
    </dgm:pt>
  </dgm:ptLst>
  <dgm:cxnLst>
    <dgm:cxn modelId="{5CA1B315-D70C-4350-A866-8B9F3B3DF349}" type="presOf" srcId="{DE501917-0600-4632-976F-CA6AFC457A03}" destId="{CC0DF2FC-4340-4962-A57E-10655CD199F3}" srcOrd="0" destOrd="0" presId="urn:microsoft.com/office/officeart/2005/8/layout/pyramid2"/>
    <dgm:cxn modelId="{3E051E22-37BF-42D9-8DD5-8E642BC49FF4}" srcId="{4C577304-9CFD-49D6-AD51-A53B71563866}" destId="{3AA1FC63-CA7F-4C78-84CF-35375B8E3712}" srcOrd="0" destOrd="0" parTransId="{4FC980DB-71C8-447B-9CAB-B0AA2D398DC5}" sibTransId="{F6DF9359-05EB-45EF-90CD-C2835BB933D6}"/>
    <dgm:cxn modelId="{7DE23072-504A-46E6-B280-3C92D92B94AE}" srcId="{4C577304-9CFD-49D6-AD51-A53B71563866}" destId="{099BE618-2D0E-4D6F-9DBB-8FA8E4428566}" srcOrd="4" destOrd="0" parTransId="{2FB03FF1-709B-44D8-9BB7-1E5855C6040F}" sibTransId="{FC5AEBB5-3666-406E-932A-5FFB7616824A}"/>
    <dgm:cxn modelId="{BEF3C856-CF0B-44AA-A9CF-6CCF70F68084}" srcId="{4C577304-9CFD-49D6-AD51-A53B71563866}" destId="{DE501917-0600-4632-976F-CA6AFC457A03}" srcOrd="2" destOrd="0" parTransId="{BD375A63-3E18-4922-A90D-9C19A6B78844}" sibTransId="{F4878471-FD8B-4B8F-A6B1-899E192487EE}"/>
    <dgm:cxn modelId="{4DF12C7C-C51A-418B-BC5E-0D8E164A04B4}" type="presOf" srcId="{D618966E-5310-42DE-8C9B-9583C09A7161}" destId="{F04EEDB9-E9C0-4FCA-BE1D-5674A64E65FA}" srcOrd="0" destOrd="0" presId="urn:microsoft.com/office/officeart/2005/8/layout/pyramid2"/>
    <dgm:cxn modelId="{A79D37A1-7B6F-4053-9636-DD1C205B5A33}" type="presOf" srcId="{3AA1FC63-CA7F-4C78-84CF-35375B8E3712}" destId="{4F834901-4DFD-4DC9-BA3B-6FDECDA799C9}" srcOrd="0" destOrd="0" presId="urn:microsoft.com/office/officeart/2005/8/layout/pyramid2"/>
    <dgm:cxn modelId="{F168A9BD-3178-4423-B261-43A0F423C2F9}" type="presOf" srcId="{4C577304-9CFD-49D6-AD51-A53B71563866}" destId="{C50F66D6-84F4-442B-AEBB-4DF8F17718CF}" srcOrd="0" destOrd="0" presId="urn:microsoft.com/office/officeart/2005/8/layout/pyramid2"/>
    <dgm:cxn modelId="{FA965FCA-B706-4D28-9888-9F74EACD2A8F}" type="presOf" srcId="{099BE618-2D0E-4D6F-9DBB-8FA8E4428566}" destId="{35A4565A-5D0E-4287-8F16-EC567A05F4B7}" srcOrd="0" destOrd="0" presId="urn:microsoft.com/office/officeart/2005/8/layout/pyramid2"/>
    <dgm:cxn modelId="{A6949BDD-B167-4A1A-A52F-72936D39F109}" srcId="{4C577304-9CFD-49D6-AD51-A53B71563866}" destId="{D618966E-5310-42DE-8C9B-9583C09A7161}" srcOrd="3" destOrd="0" parTransId="{ED86D194-C7B9-4793-BFBC-753A0E0D94B6}" sibTransId="{E5A6A373-FF3E-44E9-B2C3-BE73A46A2B38}"/>
    <dgm:cxn modelId="{75574CE3-3A03-4B83-B7C1-55531D1C0D6A}" type="presOf" srcId="{5230DD06-522E-4C3C-9A5B-F70B81781C10}" destId="{B9D56FB1-50B9-4381-82D7-9536C9F70BDF}" srcOrd="0" destOrd="0" presId="urn:microsoft.com/office/officeart/2005/8/layout/pyramid2"/>
    <dgm:cxn modelId="{FCB331F1-10A0-4499-8263-685F93D29C9D}" srcId="{4C577304-9CFD-49D6-AD51-A53B71563866}" destId="{5230DD06-522E-4C3C-9A5B-F70B81781C10}" srcOrd="1" destOrd="0" parTransId="{11C08D20-1EB9-4647-8327-B649BF749881}" sibTransId="{7B800444-B797-491D-AE8A-56EB85485D8D}"/>
    <dgm:cxn modelId="{37AAE22C-1BBA-4FA7-BA3F-5174BBF7BAD3}" type="presParOf" srcId="{C50F66D6-84F4-442B-AEBB-4DF8F17718CF}" destId="{AE8D58DC-9A7E-4AC1-82FF-1E104B080C09}" srcOrd="0" destOrd="0" presId="urn:microsoft.com/office/officeart/2005/8/layout/pyramid2"/>
    <dgm:cxn modelId="{CD5C3500-B905-4A4B-88AB-96C62F78B569}" type="presParOf" srcId="{C50F66D6-84F4-442B-AEBB-4DF8F17718CF}" destId="{15AAD645-7729-4B01-AFEF-ADC7135FA595}" srcOrd="1" destOrd="0" presId="urn:microsoft.com/office/officeart/2005/8/layout/pyramid2"/>
    <dgm:cxn modelId="{99C724F0-B282-4AC0-807F-100DDCF30271}" type="presParOf" srcId="{15AAD645-7729-4B01-AFEF-ADC7135FA595}" destId="{4F834901-4DFD-4DC9-BA3B-6FDECDA799C9}" srcOrd="0" destOrd="0" presId="urn:microsoft.com/office/officeart/2005/8/layout/pyramid2"/>
    <dgm:cxn modelId="{982274EF-8505-4F56-B44D-876746943911}" type="presParOf" srcId="{15AAD645-7729-4B01-AFEF-ADC7135FA595}" destId="{F32FE987-7B26-4ED2-82B2-7A1713271EE1}" srcOrd="1" destOrd="0" presId="urn:microsoft.com/office/officeart/2005/8/layout/pyramid2"/>
    <dgm:cxn modelId="{DB667B5B-A47B-48A5-99F2-CF37A3E9B8FA}" type="presParOf" srcId="{15AAD645-7729-4B01-AFEF-ADC7135FA595}" destId="{B9D56FB1-50B9-4381-82D7-9536C9F70BDF}" srcOrd="2" destOrd="0" presId="urn:microsoft.com/office/officeart/2005/8/layout/pyramid2"/>
    <dgm:cxn modelId="{89DC67B7-4327-40CE-A98B-A351C6E5DE10}" type="presParOf" srcId="{15AAD645-7729-4B01-AFEF-ADC7135FA595}" destId="{81D23F02-0C20-4375-8C13-CB69A673A9C3}" srcOrd="3" destOrd="0" presId="urn:microsoft.com/office/officeart/2005/8/layout/pyramid2"/>
    <dgm:cxn modelId="{F607DD90-A156-4949-99F2-8320A2583097}" type="presParOf" srcId="{15AAD645-7729-4B01-AFEF-ADC7135FA595}" destId="{CC0DF2FC-4340-4962-A57E-10655CD199F3}" srcOrd="4" destOrd="0" presId="urn:microsoft.com/office/officeart/2005/8/layout/pyramid2"/>
    <dgm:cxn modelId="{22487B42-7984-49A1-9780-637F6E71BF9E}" type="presParOf" srcId="{15AAD645-7729-4B01-AFEF-ADC7135FA595}" destId="{007E668E-3110-42C1-BA42-A563C0F0D8D4}" srcOrd="5" destOrd="0" presId="urn:microsoft.com/office/officeart/2005/8/layout/pyramid2"/>
    <dgm:cxn modelId="{C1902559-6E33-475A-BF1D-2F3F0AC08B3E}" type="presParOf" srcId="{15AAD645-7729-4B01-AFEF-ADC7135FA595}" destId="{F04EEDB9-E9C0-4FCA-BE1D-5674A64E65FA}" srcOrd="6" destOrd="0" presId="urn:microsoft.com/office/officeart/2005/8/layout/pyramid2"/>
    <dgm:cxn modelId="{0031C4D7-21AF-4C4B-947E-49497543E169}" type="presParOf" srcId="{15AAD645-7729-4B01-AFEF-ADC7135FA595}" destId="{B905AFE3-F31B-4723-9FA3-88FEE99C2802}" srcOrd="7" destOrd="0" presId="urn:microsoft.com/office/officeart/2005/8/layout/pyramid2"/>
    <dgm:cxn modelId="{BF780676-F927-4F2A-9760-A909ACC84934}" type="presParOf" srcId="{15AAD645-7729-4B01-AFEF-ADC7135FA595}" destId="{35A4565A-5D0E-4287-8F16-EC567A05F4B7}" srcOrd="8" destOrd="0" presId="urn:microsoft.com/office/officeart/2005/8/layout/pyramid2"/>
    <dgm:cxn modelId="{DC3B23ED-3C68-4319-A2CB-BCEE7DE1B9A7}" type="presParOf" srcId="{15AAD645-7729-4B01-AFEF-ADC7135FA595}" destId="{F299A352-0B5E-4AD8-8F0A-25D624A0E322}"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1EDC7D-9FD0-49C4-9522-ABDF42A5CD4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IN"/>
        </a:p>
      </dgm:t>
    </dgm:pt>
    <dgm:pt modelId="{39F8209A-1982-42A0-8F53-3A48B10A6EE9}">
      <dgm:prSet phldrT="[Text]"/>
      <dgm:spPr/>
      <dgm:t>
        <a:bodyPr/>
        <a:lstStyle/>
        <a:p>
          <a:r>
            <a:rPr lang="en-IN" dirty="0"/>
            <a:t>2 phases</a:t>
          </a:r>
        </a:p>
      </dgm:t>
    </dgm:pt>
    <dgm:pt modelId="{FB40EED4-899F-4388-885C-AB81205373F2}" type="parTrans" cxnId="{E321FBCB-6950-47DB-AEE4-E14FE523EEE0}">
      <dgm:prSet/>
      <dgm:spPr/>
      <dgm:t>
        <a:bodyPr/>
        <a:lstStyle/>
        <a:p>
          <a:endParaRPr lang="en-IN"/>
        </a:p>
      </dgm:t>
    </dgm:pt>
    <dgm:pt modelId="{04A310BD-751D-4825-866E-DB5C90691AB4}" type="sibTrans" cxnId="{E321FBCB-6950-47DB-AEE4-E14FE523EEE0}">
      <dgm:prSet/>
      <dgm:spPr/>
      <dgm:t>
        <a:bodyPr/>
        <a:lstStyle/>
        <a:p>
          <a:endParaRPr lang="en-IN"/>
        </a:p>
      </dgm:t>
    </dgm:pt>
    <dgm:pt modelId="{D9D95E4D-6109-415F-8D08-D7B2E3282D68}">
      <dgm:prSet phldrT="[Text]"/>
      <dgm:spPr/>
      <dgm:t>
        <a:bodyPr/>
        <a:lstStyle/>
        <a:p>
          <a:r>
            <a:rPr lang="en-US" b="1" dirty="0">
              <a:solidFill>
                <a:srgbClr val="FF0000"/>
              </a:solidFill>
            </a:rPr>
            <a:t>Lesion</a:t>
          </a:r>
          <a:r>
            <a:rPr lang="en-US" b="1" dirty="0">
              <a:solidFill>
                <a:srgbClr val="0070C0"/>
              </a:solidFill>
            </a:rPr>
            <a:t> </a:t>
          </a:r>
          <a:r>
            <a:rPr lang="en-US" b="1" dirty="0">
              <a:solidFill>
                <a:srgbClr val="FF0000"/>
              </a:solidFill>
            </a:rPr>
            <a:t>localization</a:t>
          </a:r>
          <a:endParaRPr lang="en-IN" dirty="0"/>
        </a:p>
      </dgm:t>
    </dgm:pt>
    <dgm:pt modelId="{278D18F1-0A55-4636-8308-135152AA6E55}" type="parTrans" cxnId="{47C30D04-461F-4E0B-92C2-36F69E91B9F8}">
      <dgm:prSet/>
      <dgm:spPr/>
      <dgm:t>
        <a:bodyPr/>
        <a:lstStyle/>
        <a:p>
          <a:endParaRPr lang="en-IN"/>
        </a:p>
      </dgm:t>
    </dgm:pt>
    <dgm:pt modelId="{DF523BA0-C37B-41F8-BF62-EA95A488A434}" type="sibTrans" cxnId="{47C30D04-461F-4E0B-92C2-36F69E91B9F8}">
      <dgm:prSet/>
      <dgm:spPr/>
      <dgm:t>
        <a:bodyPr/>
        <a:lstStyle/>
        <a:p>
          <a:endParaRPr lang="en-IN"/>
        </a:p>
      </dgm:t>
    </dgm:pt>
    <dgm:pt modelId="{14C33940-C96D-4029-B8FD-BBB9B82D710D}">
      <dgm:prSet phldrT="[Text]"/>
      <dgm:spPr/>
      <dgm:t>
        <a:bodyPr/>
        <a:lstStyle/>
        <a:p>
          <a:r>
            <a:rPr lang="en-US" b="1" dirty="0">
              <a:solidFill>
                <a:schemeClr val="accent2">
                  <a:lumMod val="50000"/>
                </a:schemeClr>
              </a:solidFill>
            </a:rPr>
            <a:t>Lesion initiation</a:t>
          </a:r>
          <a:endParaRPr lang="en-IN" dirty="0"/>
        </a:p>
      </dgm:t>
    </dgm:pt>
    <dgm:pt modelId="{F3AAA641-9B93-499B-8C6F-E303BF585529}" type="parTrans" cxnId="{ADDD2566-DD90-4CD3-AA56-58ABB85FAB8A}">
      <dgm:prSet/>
      <dgm:spPr/>
      <dgm:t>
        <a:bodyPr/>
        <a:lstStyle/>
        <a:p>
          <a:endParaRPr lang="en-IN"/>
        </a:p>
      </dgm:t>
    </dgm:pt>
    <dgm:pt modelId="{1B0D413F-4CC0-4E7D-B21B-D9CBF39200A3}" type="sibTrans" cxnId="{ADDD2566-DD90-4CD3-AA56-58ABB85FAB8A}">
      <dgm:prSet/>
      <dgm:spPr/>
      <dgm:t>
        <a:bodyPr/>
        <a:lstStyle/>
        <a:p>
          <a:endParaRPr lang="en-IN"/>
        </a:p>
      </dgm:t>
    </dgm:pt>
    <dgm:pt modelId="{749A0E64-F4CC-4411-8619-CB277D95ED23}" type="pres">
      <dgm:prSet presAssocID="{111EDC7D-9FD0-49C4-9522-ABDF42A5CD45}" presName="hierChild1" presStyleCnt="0">
        <dgm:presLayoutVars>
          <dgm:chPref val="1"/>
          <dgm:dir/>
          <dgm:animOne val="branch"/>
          <dgm:animLvl val="lvl"/>
          <dgm:resizeHandles/>
        </dgm:presLayoutVars>
      </dgm:prSet>
      <dgm:spPr/>
    </dgm:pt>
    <dgm:pt modelId="{9050067C-46FF-402F-8CCC-163513404463}" type="pres">
      <dgm:prSet presAssocID="{39F8209A-1982-42A0-8F53-3A48B10A6EE9}" presName="hierRoot1" presStyleCnt="0"/>
      <dgm:spPr/>
    </dgm:pt>
    <dgm:pt modelId="{F37558EF-0526-49AF-B1F2-6A8CF96592FC}" type="pres">
      <dgm:prSet presAssocID="{39F8209A-1982-42A0-8F53-3A48B10A6EE9}" presName="composite" presStyleCnt="0"/>
      <dgm:spPr/>
    </dgm:pt>
    <dgm:pt modelId="{644B61F0-9756-43DB-9627-095BA1BC3DC2}" type="pres">
      <dgm:prSet presAssocID="{39F8209A-1982-42A0-8F53-3A48B10A6EE9}" presName="background" presStyleLbl="node0" presStyleIdx="0" presStyleCnt="1"/>
      <dgm:spPr/>
    </dgm:pt>
    <dgm:pt modelId="{AEF5750C-4BA8-402D-961C-28C929871495}" type="pres">
      <dgm:prSet presAssocID="{39F8209A-1982-42A0-8F53-3A48B10A6EE9}" presName="text" presStyleLbl="fgAcc0" presStyleIdx="0" presStyleCnt="1">
        <dgm:presLayoutVars>
          <dgm:chPref val="3"/>
        </dgm:presLayoutVars>
      </dgm:prSet>
      <dgm:spPr/>
    </dgm:pt>
    <dgm:pt modelId="{2CF223B9-CDE4-4190-B2FA-5F9D4EB010D7}" type="pres">
      <dgm:prSet presAssocID="{39F8209A-1982-42A0-8F53-3A48B10A6EE9}" presName="hierChild2" presStyleCnt="0"/>
      <dgm:spPr/>
    </dgm:pt>
    <dgm:pt modelId="{66EC4212-4382-487F-BC1E-E36FD580A948}" type="pres">
      <dgm:prSet presAssocID="{278D18F1-0A55-4636-8308-135152AA6E55}" presName="Name10" presStyleLbl="parChTrans1D2" presStyleIdx="0" presStyleCnt="2"/>
      <dgm:spPr/>
    </dgm:pt>
    <dgm:pt modelId="{78C325A8-D991-4D80-B79A-4D0E7AB80B12}" type="pres">
      <dgm:prSet presAssocID="{D9D95E4D-6109-415F-8D08-D7B2E3282D68}" presName="hierRoot2" presStyleCnt="0"/>
      <dgm:spPr/>
    </dgm:pt>
    <dgm:pt modelId="{9F31FC98-B70D-468F-85F4-B87F1FD04AFB}" type="pres">
      <dgm:prSet presAssocID="{D9D95E4D-6109-415F-8D08-D7B2E3282D68}" presName="composite2" presStyleCnt="0"/>
      <dgm:spPr/>
    </dgm:pt>
    <dgm:pt modelId="{06E68D87-005F-46BE-BCC6-EBFCD9BC2C79}" type="pres">
      <dgm:prSet presAssocID="{D9D95E4D-6109-415F-8D08-D7B2E3282D68}" presName="background2" presStyleLbl="node2" presStyleIdx="0" presStyleCnt="2"/>
      <dgm:spPr/>
    </dgm:pt>
    <dgm:pt modelId="{0557242D-E27B-473C-AB6D-0E4CD7710EA9}" type="pres">
      <dgm:prSet presAssocID="{D9D95E4D-6109-415F-8D08-D7B2E3282D68}" presName="text2" presStyleLbl="fgAcc2" presStyleIdx="0" presStyleCnt="2">
        <dgm:presLayoutVars>
          <dgm:chPref val="3"/>
        </dgm:presLayoutVars>
      </dgm:prSet>
      <dgm:spPr/>
    </dgm:pt>
    <dgm:pt modelId="{F90AD6EF-5594-4C23-897D-97E44282A867}" type="pres">
      <dgm:prSet presAssocID="{D9D95E4D-6109-415F-8D08-D7B2E3282D68}" presName="hierChild3" presStyleCnt="0"/>
      <dgm:spPr/>
    </dgm:pt>
    <dgm:pt modelId="{D99011A8-B1C9-438C-9476-B628E06B0F08}" type="pres">
      <dgm:prSet presAssocID="{F3AAA641-9B93-499B-8C6F-E303BF585529}" presName="Name10" presStyleLbl="parChTrans1D2" presStyleIdx="1" presStyleCnt="2"/>
      <dgm:spPr/>
    </dgm:pt>
    <dgm:pt modelId="{40D096E8-86A6-464C-A4F7-98CBF905EFB0}" type="pres">
      <dgm:prSet presAssocID="{14C33940-C96D-4029-B8FD-BBB9B82D710D}" presName="hierRoot2" presStyleCnt="0"/>
      <dgm:spPr/>
    </dgm:pt>
    <dgm:pt modelId="{46982551-1663-4525-BC2A-9E270B3D5133}" type="pres">
      <dgm:prSet presAssocID="{14C33940-C96D-4029-B8FD-BBB9B82D710D}" presName="composite2" presStyleCnt="0"/>
      <dgm:spPr/>
    </dgm:pt>
    <dgm:pt modelId="{FD85BE2E-2EAC-42BD-838C-AB87E636BC93}" type="pres">
      <dgm:prSet presAssocID="{14C33940-C96D-4029-B8FD-BBB9B82D710D}" presName="background2" presStyleLbl="node2" presStyleIdx="1" presStyleCnt="2"/>
      <dgm:spPr/>
    </dgm:pt>
    <dgm:pt modelId="{EC28A074-5320-4166-9284-B4DE6B493CCD}" type="pres">
      <dgm:prSet presAssocID="{14C33940-C96D-4029-B8FD-BBB9B82D710D}" presName="text2" presStyleLbl="fgAcc2" presStyleIdx="1" presStyleCnt="2">
        <dgm:presLayoutVars>
          <dgm:chPref val="3"/>
        </dgm:presLayoutVars>
      </dgm:prSet>
      <dgm:spPr/>
    </dgm:pt>
    <dgm:pt modelId="{F9253B78-ED8D-4CAB-BDA1-1E531344D54C}" type="pres">
      <dgm:prSet presAssocID="{14C33940-C96D-4029-B8FD-BBB9B82D710D}" presName="hierChild3" presStyleCnt="0"/>
      <dgm:spPr/>
    </dgm:pt>
  </dgm:ptLst>
  <dgm:cxnLst>
    <dgm:cxn modelId="{47C30D04-461F-4E0B-92C2-36F69E91B9F8}" srcId="{39F8209A-1982-42A0-8F53-3A48B10A6EE9}" destId="{D9D95E4D-6109-415F-8D08-D7B2E3282D68}" srcOrd="0" destOrd="0" parTransId="{278D18F1-0A55-4636-8308-135152AA6E55}" sibTransId="{DF523BA0-C37B-41F8-BF62-EA95A488A434}"/>
    <dgm:cxn modelId="{3C0F0F24-20AD-4CBC-A434-E82FBD853176}" type="presOf" srcId="{278D18F1-0A55-4636-8308-135152AA6E55}" destId="{66EC4212-4382-487F-BC1E-E36FD580A948}" srcOrd="0" destOrd="0" presId="urn:microsoft.com/office/officeart/2005/8/layout/hierarchy1"/>
    <dgm:cxn modelId="{5866685F-06D6-457B-B8DE-BA99133E4978}" type="presOf" srcId="{39F8209A-1982-42A0-8F53-3A48B10A6EE9}" destId="{AEF5750C-4BA8-402D-961C-28C929871495}" srcOrd="0" destOrd="0" presId="urn:microsoft.com/office/officeart/2005/8/layout/hierarchy1"/>
    <dgm:cxn modelId="{5A00F864-EFFD-43CC-A1DA-B3222747F526}" type="presOf" srcId="{D9D95E4D-6109-415F-8D08-D7B2E3282D68}" destId="{0557242D-E27B-473C-AB6D-0E4CD7710EA9}" srcOrd="0" destOrd="0" presId="urn:microsoft.com/office/officeart/2005/8/layout/hierarchy1"/>
    <dgm:cxn modelId="{ADDD2566-DD90-4CD3-AA56-58ABB85FAB8A}" srcId="{39F8209A-1982-42A0-8F53-3A48B10A6EE9}" destId="{14C33940-C96D-4029-B8FD-BBB9B82D710D}" srcOrd="1" destOrd="0" parTransId="{F3AAA641-9B93-499B-8C6F-E303BF585529}" sibTransId="{1B0D413F-4CC0-4E7D-B21B-D9CBF39200A3}"/>
    <dgm:cxn modelId="{821E504B-2613-40AF-9E1B-1F7C49396583}" type="presOf" srcId="{14C33940-C96D-4029-B8FD-BBB9B82D710D}" destId="{EC28A074-5320-4166-9284-B4DE6B493CCD}" srcOrd="0" destOrd="0" presId="urn:microsoft.com/office/officeart/2005/8/layout/hierarchy1"/>
    <dgm:cxn modelId="{B6BA9D50-4D91-43A5-84FD-289531D7939E}" type="presOf" srcId="{111EDC7D-9FD0-49C4-9522-ABDF42A5CD45}" destId="{749A0E64-F4CC-4411-8619-CB277D95ED23}" srcOrd="0" destOrd="0" presId="urn:microsoft.com/office/officeart/2005/8/layout/hierarchy1"/>
    <dgm:cxn modelId="{D98584BC-294B-4240-A735-4B1EC73F22E5}" type="presOf" srcId="{F3AAA641-9B93-499B-8C6F-E303BF585529}" destId="{D99011A8-B1C9-438C-9476-B628E06B0F08}" srcOrd="0" destOrd="0" presId="urn:microsoft.com/office/officeart/2005/8/layout/hierarchy1"/>
    <dgm:cxn modelId="{E321FBCB-6950-47DB-AEE4-E14FE523EEE0}" srcId="{111EDC7D-9FD0-49C4-9522-ABDF42A5CD45}" destId="{39F8209A-1982-42A0-8F53-3A48B10A6EE9}" srcOrd="0" destOrd="0" parTransId="{FB40EED4-899F-4388-885C-AB81205373F2}" sibTransId="{04A310BD-751D-4825-866E-DB5C90691AB4}"/>
    <dgm:cxn modelId="{66094CAD-7C0A-432A-92BC-4D628C655D72}" type="presParOf" srcId="{749A0E64-F4CC-4411-8619-CB277D95ED23}" destId="{9050067C-46FF-402F-8CCC-163513404463}" srcOrd="0" destOrd="0" presId="urn:microsoft.com/office/officeart/2005/8/layout/hierarchy1"/>
    <dgm:cxn modelId="{693D4061-0110-45A7-8450-ECF453075CD9}" type="presParOf" srcId="{9050067C-46FF-402F-8CCC-163513404463}" destId="{F37558EF-0526-49AF-B1F2-6A8CF96592FC}" srcOrd="0" destOrd="0" presId="urn:microsoft.com/office/officeart/2005/8/layout/hierarchy1"/>
    <dgm:cxn modelId="{8652A696-719A-47CF-8503-40DE9FDDB71C}" type="presParOf" srcId="{F37558EF-0526-49AF-B1F2-6A8CF96592FC}" destId="{644B61F0-9756-43DB-9627-095BA1BC3DC2}" srcOrd="0" destOrd="0" presId="urn:microsoft.com/office/officeart/2005/8/layout/hierarchy1"/>
    <dgm:cxn modelId="{680ED775-51F4-42BB-880B-3AD38352C541}" type="presParOf" srcId="{F37558EF-0526-49AF-B1F2-6A8CF96592FC}" destId="{AEF5750C-4BA8-402D-961C-28C929871495}" srcOrd="1" destOrd="0" presId="urn:microsoft.com/office/officeart/2005/8/layout/hierarchy1"/>
    <dgm:cxn modelId="{8F81D350-C66E-4748-B98A-4A95A9050F06}" type="presParOf" srcId="{9050067C-46FF-402F-8CCC-163513404463}" destId="{2CF223B9-CDE4-4190-B2FA-5F9D4EB010D7}" srcOrd="1" destOrd="0" presId="urn:microsoft.com/office/officeart/2005/8/layout/hierarchy1"/>
    <dgm:cxn modelId="{DD86C9CC-D635-4795-8B0F-00A105066581}" type="presParOf" srcId="{2CF223B9-CDE4-4190-B2FA-5F9D4EB010D7}" destId="{66EC4212-4382-487F-BC1E-E36FD580A948}" srcOrd="0" destOrd="0" presId="urn:microsoft.com/office/officeart/2005/8/layout/hierarchy1"/>
    <dgm:cxn modelId="{583D7079-BBEB-4CE6-A5CB-92721B3A0760}" type="presParOf" srcId="{2CF223B9-CDE4-4190-B2FA-5F9D4EB010D7}" destId="{78C325A8-D991-4D80-B79A-4D0E7AB80B12}" srcOrd="1" destOrd="0" presId="urn:microsoft.com/office/officeart/2005/8/layout/hierarchy1"/>
    <dgm:cxn modelId="{3F54241A-4E92-44D9-8844-DB12443980B7}" type="presParOf" srcId="{78C325A8-D991-4D80-B79A-4D0E7AB80B12}" destId="{9F31FC98-B70D-468F-85F4-B87F1FD04AFB}" srcOrd="0" destOrd="0" presId="urn:microsoft.com/office/officeart/2005/8/layout/hierarchy1"/>
    <dgm:cxn modelId="{640EBA0D-3501-4D74-8941-53799EBDD2EA}" type="presParOf" srcId="{9F31FC98-B70D-468F-85F4-B87F1FD04AFB}" destId="{06E68D87-005F-46BE-BCC6-EBFCD9BC2C79}" srcOrd="0" destOrd="0" presId="urn:microsoft.com/office/officeart/2005/8/layout/hierarchy1"/>
    <dgm:cxn modelId="{126D5683-C191-46DD-A5D3-0F6074BA3AA4}" type="presParOf" srcId="{9F31FC98-B70D-468F-85F4-B87F1FD04AFB}" destId="{0557242D-E27B-473C-AB6D-0E4CD7710EA9}" srcOrd="1" destOrd="0" presId="urn:microsoft.com/office/officeart/2005/8/layout/hierarchy1"/>
    <dgm:cxn modelId="{CAFE1BC7-50B7-4BCF-8FFE-3C2A8D40D5A0}" type="presParOf" srcId="{78C325A8-D991-4D80-B79A-4D0E7AB80B12}" destId="{F90AD6EF-5594-4C23-897D-97E44282A867}" srcOrd="1" destOrd="0" presId="urn:microsoft.com/office/officeart/2005/8/layout/hierarchy1"/>
    <dgm:cxn modelId="{C7DAA73C-7EED-4B66-A469-E24D7D88D66C}" type="presParOf" srcId="{2CF223B9-CDE4-4190-B2FA-5F9D4EB010D7}" destId="{D99011A8-B1C9-438C-9476-B628E06B0F08}" srcOrd="2" destOrd="0" presId="urn:microsoft.com/office/officeart/2005/8/layout/hierarchy1"/>
    <dgm:cxn modelId="{4D2170DF-C6AA-4C70-837F-E89A3DA6F63C}" type="presParOf" srcId="{2CF223B9-CDE4-4190-B2FA-5F9D4EB010D7}" destId="{40D096E8-86A6-464C-A4F7-98CBF905EFB0}" srcOrd="3" destOrd="0" presId="urn:microsoft.com/office/officeart/2005/8/layout/hierarchy1"/>
    <dgm:cxn modelId="{F635D112-E110-4964-9642-C0C2C71AC268}" type="presParOf" srcId="{40D096E8-86A6-464C-A4F7-98CBF905EFB0}" destId="{46982551-1663-4525-BC2A-9E270B3D5133}" srcOrd="0" destOrd="0" presId="urn:microsoft.com/office/officeart/2005/8/layout/hierarchy1"/>
    <dgm:cxn modelId="{0729AAA3-9902-4A56-BE09-6524D51E49CB}" type="presParOf" srcId="{46982551-1663-4525-BC2A-9E270B3D5133}" destId="{FD85BE2E-2EAC-42BD-838C-AB87E636BC93}" srcOrd="0" destOrd="0" presId="urn:microsoft.com/office/officeart/2005/8/layout/hierarchy1"/>
    <dgm:cxn modelId="{8C778041-4767-4354-BA24-EA6B9E847BA1}" type="presParOf" srcId="{46982551-1663-4525-BC2A-9E270B3D5133}" destId="{EC28A074-5320-4166-9284-B4DE6B493CCD}" srcOrd="1" destOrd="0" presId="urn:microsoft.com/office/officeart/2005/8/layout/hierarchy1"/>
    <dgm:cxn modelId="{F27EEEE4-6F06-49D1-B690-16669C84D2BA}" type="presParOf" srcId="{40D096E8-86A6-464C-A4F7-98CBF905EFB0}" destId="{F9253B78-ED8D-4CAB-BDA1-1E531344D54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966073-9B0A-40AC-A9F2-E0D5C73893D8}"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IN"/>
        </a:p>
      </dgm:t>
    </dgm:pt>
    <dgm:pt modelId="{18FCAE24-378A-49F7-BC69-EA1B9255FA04}">
      <dgm:prSet phldrT="[Text]" custT="1"/>
      <dgm:spPr>
        <a:xfrm>
          <a:off x="2884050" y="1668315"/>
          <a:ext cx="1822824" cy="1463968"/>
        </a:xfrm>
        <a:prstGeom prst="ellipse">
          <a:avLst/>
        </a:prstGeom>
        <a:solidFill>
          <a:srgbClr val="FFC000"/>
        </a:solidFill>
        <a:ln w="25400" cap="flat" cmpd="sng" algn="ctr">
          <a:solidFill>
            <a:srgbClr val="FFFFFF">
              <a:hueOff val="0"/>
              <a:satOff val="0"/>
              <a:lumOff val="0"/>
              <a:alphaOff val="0"/>
            </a:srgbClr>
          </a:solidFill>
          <a:prstDash val="solid"/>
        </a:ln>
        <a:effectLst/>
        <a:scene3d>
          <a:camera prst="orthographicFront"/>
          <a:lightRig rig="threePt" dir="t"/>
        </a:scene3d>
        <a:sp3d>
          <a:bevelT w="139700" h="139700" prst="divot"/>
        </a:sp3d>
      </dgm:spPr>
      <dgm:t>
        <a:bodyPr/>
        <a:lstStyle/>
        <a:p>
          <a:r>
            <a:rPr lang="en-IN" sz="1400" b="1" dirty="0">
              <a:solidFill>
                <a:srgbClr val="000000"/>
              </a:solidFill>
              <a:latin typeface="Arial Black" pitchFamily="34" charset="0"/>
              <a:ea typeface="+mn-ea"/>
              <a:cs typeface="+mn-cs"/>
            </a:rPr>
            <a:t>Lesion localization </a:t>
          </a:r>
        </a:p>
      </dgm:t>
    </dgm:pt>
    <dgm:pt modelId="{EB4E0A44-F026-4A8C-B0AB-54FA05C1FCD3}" type="parTrans" cxnId="{4AB258EF-DA4A-4E5D-BDE1-159010730537}">
      <dgm:prSet/>
      <dgm:spPr/>
      <dgm:t>
        <a:bodyPr/>
        <a:lstStyle/>
        <a:p>
          <a:endParaRPr lang="en-IN"/>
        </a:p>
      </dgm:t>
    </dgm:pt>
    <dgm:pt modelId="{06122613-6AF8-40C3-B590-87EBE53E2B0D}" type="sibTrans" cxnId="{4AB258EF-DA4A-4E5D-BDE1-159010730537}">
      <dgm:prSet/>
      <dgm:spPr/>
      <dgm:t>
        <a:bodyPr/>
        <a:lstStyle/>
        <a:p>
          <a:endParaRPr lang="en-IN"/>
        </a:p>
      </dgm:t>
    </dgm:pt>
    <dgm:pt modelId="{D79DA6F9-04BC-468F-A9AC-3807C7C375C8}">
      <dgm:prSet phldrT="[Text]" custT="1"/>
      <dgm:spPr>
        <a:xfrm>
          <a:off x="3134659" y="19235"/>
          <a:ext cx="1321605" cy="1321605"/>
        </a:xfrm>
        <a:prstGeom prst="ellipse">
          <a:avLst/>
        </a:prstGeom>
        <a:solidFill>
          <a:srgbClr val="E4F50B"/>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gm:spPr>
      <dgm:t>
        <a:bodyPr/>
        <a:lstStyle/>
        <a:p>
          <a:r>
            <a:rPr lang="en-US" sz="1400" b="1" dirty="0">
              <a:solidFill>
                <a:srgbClr val="000000"/>
              </a:solidFill>
              <a:latin typeface="Arial Black" panose="020B0A04020102020204" pitchFamily="34" charset="0"/>
              <a:ea typeface="+mn-ea"/>
              <a:cs typeface="+mn-cs"/>
            </a:rPr>
            <a:t>Exposure</a:t>
          </a:r>
          <a:r>
            <a:rPr lang="en-US" sz="1400" dirty="0">
              <a:solidFill>
                <a:srgbClr val="000000"/>
              </a:solidFill>
              <a:latin typeface="Arial Black" panose="020B0A04020102020204" pitchFamily="34" charset="0"/>
              <a:ea typeface="+mn-ea"/>
              <a:cs typeface="+mn-cs"/>
            </a:rPr>
            <a:t> of dentin</a:t>
          </a:r>
          <a:endParaRPr lang="en-IN" sz="1400" dirty="0">
            <a:solidFill>
              <a:srgbClr val="000000"/>
            </a:solidFill>
            <a:latin typeface="Book Antiqua"/>
            <a:ea typeface="+mn-ea"/>
            <a:cs typeface="+mn-cs"/>
          </a:endParaRPr>
        </a:p>
      </dgm:t>
    </dgm:pt>
    <dgm:pt modelId="{A47D44F3-1A60-417B-A119-307BE67E9CB0}" type="parTrans" cxnId="{64C5188C-6226-4510-89FA-B644C1F7E4AC}">
      <dgm:prSet/>
      <dgm:spPr>
        <a:xfrm rot="16200000">
          <a:off x="3631724" y="1488968"/>
          <a:ext cx="327475" cy="31219"/>
        </a:xfrm>
        <a:custGeom>
          <a:avLst/>
          <a:gdLst/>
          <a:ahLst/>
          <a:cxnLst/>
          <a:rect l="0" t="0" r="0" b="0"/>
          <a:pathLst>
            <a:path>
              <a:moveTo>
                <a:pt x="0" y="15609"/>
              </a:moveTo>
              <a:lnTo>
                <a:pt x="327475" y="15609"/>
              </a:lnTo>
            </a:path>
          </a:pathLst>
        </a:custGeom>
        <a:noFill/>
        <a:ln w="25400" cap="flat" cmpd="sng" algn="ctr">
          <a:solidFill>
            <a:srgbClr val="00CC99">
              <a:shade val="60000"/>
              <a:hueOff val="0"/>
              <a:satOff val="0"/>
              <a:lumOff val="0"/>
              <a:alphaOff val="0"/>
            </a:srgbClr>
          </a:solidFill>
          <a:prstDash val="solid"/>
        </a:ln>
        <a:effectLst/>
      </dgm:spPr>
      <dgm:t>
        <a:bodyPr/>
        <a:lstStyle/>
        <a:p>
          <a:endParaRPr lang="en-IN">
            <a:solidFill>
              <a:srgbClr val="000000">
                <a:hueOff val="0"/>
                <a:satOff val="0"/>
                <a:lumOff val="0"/>
                <a:alphaOff val="0"/>
              </a:srgbClr>
            </a:solidFill>
            <a:latin typeface="Book Antiqua"/>
            <a:ea typeface="+mn-ea"/>
            <a:cs typeface="+mn-cs"/>
          </a:endParaRPr>
        </a:p>
      </dgm:t>
    </dgm:pt>
    <dgm:pt modelId="{1CC3E25C-0C1B-4CBB-8B43-C3DFC5DC20C0}" type="sibTrans" cxnId="{64C5188C-6226-4510-89FA-B644C1F7E4AC}">
      <dgm:prSet/>
      <dgm:spPr/>
      <dgm:t>
        <a:bodyPr/>
        <a:lstStyle/>
        <a:p>
          <a:endParaRPr lang="en-IN"/>
        </a:p>
      </dgm:t>
    </dgm:pt>
    <dgm:pt modelId="{8A25DEAD-3003-4372-9A11-44D021541B13}">
      <dgm:prSet phldrT="[Text]" custT="1"/>
      <dgm:spPr>
        <a:xfrm>
          <a:off x="4802844" y="1739497"/>
          <a:ext cx="1425761" cy="1321605"/>
        </a:xfrm>
        <a:prstGeom prst="ellipse">
          <a:avLst/>
        </a:prstGeom>
        <a:solidFill>
          <a:srgbClr val="FFFF66"/>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gm:spPr>
      <dgm:t>
        <a:bodyPr/>
        <a:lstStyle/>
        <a:p>
          <a:r>
            <a:rPr lang="en-US" sz="1400" dirty="0">
              <a:solidFill>
                <a:srgbClr val="000000"/>
              </a:solidFill>
              <a:latin typeface="Arial Black" panose="020B0A04020102020204" pitchFamily="34" charset="0"/>
              <a:ea typeface="+mn-ea"/>
              <a:cs typeface="+mn-cs"/>
            </a:rPr>
            <a:t>By loss of </a:t>
          </a:r>
          <a:r>
            <a:rPr lang="en-US" sz="1400" dirty="0" err="1">
              <a:solidFill>
                <a:srgbClr val="000000"/>
              </a:solidFill>
              <a:latin typeface="Arial Black" panose="020B0A04020102020204" pitchFamily="34" charset="0"/>
              <a:ea typeface="+mn-ea"/>
              <a:cs typeface="+mn-cs"/>
            </a:rPr>
            <a:t>protectie</a:t>
          </a:r>
          <a:r>
            <a:rPr lang="en-US" sz="1400" dirty="0">
              <a:solidFill>
                <a:srgbClr val="000000"/>
              </a:solidFill>
              <a:latin typeface="Arial Black" panose="020B0A04020102020204" pitchFamily="34" charset="0"/>
              <a:ea typeface="+mn-ea"/>
              <a:cs typeface="+mn-cs"/>
            </a:rPr>
            <a:t> covering </a:t>
          </a:r>
          <a:endParaRPr lang="en-IN" sz="1400" dirty="0">
            <a:solidFill>
              <a:srgbClr val="000000"/>
            </a:solidFill>
            <a:latin typeface="Book Antiqua"/>
            <a:ea typeface="+mn-ea"/>
            <a:cs typeface="+mn-cs"/>
          </a:endParaRPr>
        </a:p>
      </dgm:t>
    </dgm:pt>
    <dgm:pt modelId="{F235F240-D1B8-4C3F-B52D-329E01871A58}" type="parTrans" cxnId="{B1D2F85E-CBEF-4C43-9B0B-D53800BFEE7B}">
      <dgm:prSet/>
      <dgm:spPr>
        <a:xfrm>
          <a:off x="4706874" y="2384690"/>
          <a:ext cx="95969" cy="31219"/>
        </a:xfrm>
        <a:custGeom>
          <a:avLst/>
          <a:gdLst/>
          <a:ahLst/>
          <a:cxnLst/>
          <a:rect l="0" t="0" r="0" b="0"/>
          <a:pathLst>
            <a:path>
              <a:moveTo>
                <a:pt x="0" y="15609"/>
              </a:moveTo>
              <a:lnTo>
                <a:pt x="95969" y="15609"/>
              </a:lnTo>
            </a:path>
          </a:pathLst>
        </a:custGeom>
        <a:noFill/>
        <a:ln w="25400" cap="flat" cmpd="sng" algn="ctr">
          <a:solidFill>
            <a:srgbClr val="00CC99">
              <a:shade val="60000"/>
              <a:hueOff val="0"/>
              <a:satOff val="0"/>
              <a:lumOff val="0"/>
              <a:alphaOff val="0"/>
            </a:srgbClr>
          </a:solidFill>
          <a:prstDash val="solid"/>
        </a:ln>
        <a:effectLst/>
      </dgm:spPr>
      <dgm:t>
        <a:bodyPr/>
        <a:lstStyle/>
        <a:p>
          <a:endParaRPr lang="en-IN">
            <a:solidFill>
              <a:srgbClr val="000000">
                <a:hueOff val="0"/>
                <a:satOff val="0"/>
                <a:lumOff val="0"/>
                <a:alphaOff val="0"/>
              </a:srgbClr>
            </a:solidFill>
            <a:latin typeface="Book Antiqua"/>
            <a:ea typeface="+mn-ea"/>
            <a:cs typeface="+mn-cs"/>
          </a:endParaRPr>
        </a:p>
      </dgm:t>
    </dgm:pt>
    <dgm:pt modelId="{2911AD7B-BF85-4236-A3C3-FF06B4A56183}" type="sibTrans" cxnId="{B1D2F85E-CBEF-4C43-9B0B-D53800BFEE7B}">
      <dgm:prSet/>
      <dgm:spPr/>
      <dgm:t>
        <a:bodyPr/>
        <a:lstStyle/>
        <a:p>
          <a:endParaRPr lang="en-IN"/>
        </a:p>
      </dgm:t>
    </dgm:pt>
    <dgm:pt modelId="{3C3AC6DB-D73A-4168-89BC-B2467BEA16DB}">
      <dgm:prSet phldrT="[Text]"/>
      <dgm:spPr>
        <a:xfrm>
          <a:off x="3085291" y="3459759"/>
          <a:ext cx="1420342" cy="1321605"/>
        </a:xfrm>
        <a:prstGeom prst="ellipse">
          <a:avLst/>
        </a:prstGeom>
        <a:solidFill>
          <a:srgbClr val="92D050"/>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gm:spPr>
      <dgm:t>
        <a:bodyPr/>
        <a:lstStyle/>
        <a:p>
          <a:r>
            <a:rPr lang="en-US" dirty="0">
              <a:solidFill>
                <a:srgbClr val="000000"/>
              </a:solidFill>
              <a:latin typeface="Arial Black" panose="020B0A04020102020204" pitchFamily="34" charset="0"/>
              <a:ea typeface="+mn-ea"/>
              <a:cs typeface="+mn-cs"/>
            </a:rPr>
            <a:t>Attrition, abrasion, erosion or </a:t>
          </a:r>
          <a:r>
            <a:rPr lang="en-US" dirty="0" err="1">
              <a:solidFill>
                <a:srgbClr val="000000"/>
              </a:solidFill>
              <a:latin typeface="Arial Black" panose="020B0A04020102020204" pitchFamily="34" charset="0"/>
              <a:ea typeface="+mn-ea"/>
              <a:cs typeface="+mn-cs"/>
            </a:rPr>
            <a:t>abfraction</a:t>
          </a:r>
          <a:r>
            <a:rPr lang="en-US" dirty="0">
              <a:solidFill>
                <a:srgbClr val="000000"/>
              </a:solidFill>
              <a:latin typeface="Arial Black" panose="020B0A04020102020204" pitchFamily="34" charset="0"/>
              <a:ea typeface="+mn-ea"/>
              <a:cs typeface="+mn-cs"/>
            </a:rPr>
            <a:t>. </a:t>
          </a:r>
          <a:endParaRPr lang="en-IN" dirty="0">
            <a:solidFill>
              <a:srgbClr val="000000"/>
            </a:solidFill>
            <a:latin typeface="Book Antiqua"/>
            <a:ea typeface="+mn-ea"/>
            <a:cs typeface="+mn-cs"/>
          </a:endParaRPr>
        </a:p>
      </dgm:t>
    </dgm:pt>
    <dgm:pt modelId="{C2E52360-6238-4400-8034-A78CF2FBDB29}" type="parTrans" cxnId="{94413D04-5399-4264-B6E4-E0DCFBBDE674}">
      <dgm:prSet/>
      <dgm:spPr>
        <a:xfrm rot="5400000">
          <a:off x="3631724" y="3280412"/>
          <a:ext cx="327475" cy="31219"/>
        </a:xfrm>
        <a:custGeom>
          <a:avLst/>
          <a:gdLst/>
          <a:ahLst/>
          <a:cxnLst/>
          <a:rect l="0" t="0" r="0" b="0"/>
          <a:pathLst>
            <a:path>
              <a:moveTo>
                <a:pt x="0" y="15609"/>
              </a:moveTo>
              <a:lnTo>
                <a:pt x="327475" y="15609"/>
              </a:lnTo>
            </a:path>
          </a:pathLst>
        </a:custGeom>
        <a:noFill/>
        <a:ln w="25400" cap="flat" cmpd="sng" algn="ctr">
          <a:solidFill>
            <a:srgbClr val="00CC99">
              <a:shade val="60000"/>
              <a:hueOff val="0"/>
              <a:satOff val="0"/>
              <a:lumOff val="0"/>
              <a:alphaOff val="0"/>
            </a:srgbClr>
          </a:solidFill>
          <a:prstDash val="solid"/>
        </a:ln>
        <a:effectLst/>
      </dgm:spPr>
      <dgm:t>
        <a:bodyPr/>
        <a:lstStyle/>
        <a:p>
          <a:endParaRPr lang="en-IN">
            <a:solidFill>
              <a:srgbClr val="000000">
                <a:hueOff val="0"/>
                <a:satOff val="0"/>
                <a:lumOff val="0"/>
                <a:alphaOff val="0"/>
              </a:srgbClr>
            </a:solidFill>
            <a:latin typeface="Book Antiqua"/>
            <a:ea typeface="+mn-ea"/>
            <a:cs typeface="+mn-cs"/>
          </a:endParaRPr>
        </a:p>
      </dgm:t>
    </dgm:pt>
    <dgm:pt modelId="{DE8069F1-E65C-4AF0-B527-F0E5A2434000}" type="sibTrans" cxnId="{94413D04-5399-4264-B6E4-E0DCFBBDE674}">
      <dgm:prSet/>
      <dgm:spPr/>
      <dgm:t>
        <a:bodyPr/>
        <a:lstStyle/>
        <a:p>
          <a:endParaRPr lang="en-IN"/>
        </a:p>
      </dgm:t>
    </dgm:pt>
    <dgm:pt modelId="{B9318865-95D6-4CC6-9513-14FCD5EE6F19}">
      <dgm:prSet phldrT="[Text]" custT="1"/>
      <dgm:spPr>
        <a:xfrm>
          <a:off x="1338772" y="1721952"/>
          <a:ext cx="1367610" cy="1321605"/>
        </a:xfrm>
        <a:prstGeom prst="ellipse">
          <a:avLst/>
        </a:prstGeom>
        <a:solidFill>
          <a:srgbClr val="00CC99">
            <a:hueOff val="0"/>
            <a:satOff val="0"/>
            <a:lumOff val="0"/>
            <a:alphaOff val="0"/>
          </a:srgbClr>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gm:spPr>
      <dgm:t>
        <a:bodyPr/>
        <a:lstStyle/>
        <a:p>
          <a:r>
            <a:rPr lang="en-US" sz="1400" dirty="0">
              <a:solidFill>
                <a:srgbClr val="000000"/>
              </a:solidFill>
              <a:latin typeface="Arial Black" panose="020B0A04020102020204" pitchFamily="34" charset="0"/>
              <a:ea typeface="+mn-ea"/>
              <a:cs typeface="+mn-cs"/>
            </a:rPr>
            <a:t>By gingival </a:t>
          </a:r>
          <a:r>
            <a:rPr lang="en-US" sz="1400" dirty="0" err="1">
              <a:solidFill>
                <a:srgbClr val="000000"/>
              </a:solidFill>
              <a:latin typeface="Arial Black" panose="020B0A04020102020204" pitchFamily="34" charset="0"/>
              <a:ea typeface="+mn-ea"/>
              <a:cs typeface="+mn-cs"/>
            </a:rPr>
            <a:t>recessin</a:t>
          </a:r>
          <a:endParaRPr lang="en-IN" sz="1400" dirty="0">
            <a:solidFill>
              <a:srgbClr val="000000"/>
            </a:solidFill>
            <a:latin typeface="Book Antiqua"/>
            <a:ea typeface="+mn-ea"/>
            <a:cs typeface="+mn-cs"/>
          </a:endParaRPr>
        </a:p>
      </dgm:t>
    </dgm:pt>
    <dgm:pt modelId="{863E60FA-3542-42DA-A62C-0F89FE8EACFF}" type="parTrans" cxnId="{4832A9B7-1A02-4D9F-BAC0-59D34DC4B03B}">
      <dgm:prSet/>
      <dgm:spPr>
        <a:xfrm rot="10834020">
          <a:off x="2706343" y="2374791"/>
          <a:ext cx="177780" cy="31219"/>
        </a:xfrm>
        <a:custGeom>
          <a:avLst/>
          <a:gdLst/>
          <a:ahLst/>
          <a:cxnLst/>
          <a:rect l="0" t="0" r="0" b="0"/>
          <a:pathLst>
            <a:path>
              <a:moveTo>
                <a:pt x="0" y="15609"/>
              </a:moveTo>
              <a:lnTo>
                <a:pt x="177780" y="15609"/>
              </a:lnTo>
            </a:path>
          </a:pathLst>
        </a:custGeom>
        <a:noFill/>
        <a:ln w="25400" cap="flat" cmpd="sng" algn="ctr">
          <a:solidFill>
            <a:srgbClr val="00CC99">
              <a:shade val="60000"/>
              <a:hueOff val="0"/>
              <a:satOff val="0"/>
              <a:lumOff val="0"/>
              <a:alphaOff val="0"/>
            </a:srgbClr>
          </a:solidFill>
          <a:prstDash val="solid"/>
        </a:ln>
        <a:effectLst/>
      </dgm:spPr>
      <dgm:t>
        <a:bodyPr/>
        <a:lstStyle/>
        <a:p>
          <a:endParaRPr lang="en-IN">
            <a:solidFill>
              <a:srgbClr val="000000">
                <a:hueOff val="0"/>
                <a:satOff val="0"/>
                <a:lumOff val="0"/>
                <a:alphaOff val="0"/>
              </a:srgbClr>
            </a:solidFill>
            <a:latin typeface="Book Antiqua"/>
            <a:ea typeface="+mn-ea"/>
            <a:cs typeface="+mn-cs"/>
          </a:endParaRPr>
        </a:p>
      </dgm:t>
    </dgm:pt>
    <dgm:pt modelId="{A44E31E8-AA91-4B6D-B425-CB8102CAE721}" type="sibTrans" cxnId="{4832A9B7-1A02-4D9F-BAC0-59D34DC4B03B}">
      <dgm:prSet/>
      <dgm:spPr/>
      <dgm:t>
        <a:bodyPr/>
        <a:lstStyle/>
        <a:p>
          <a:endParaRPr lang="en-IN"/>
        </a:p>
      </dgm:t>
    </dgm:pt>
    <dgm:pt modelId="{7D571242-FE5A-4CCF-A88D-8F273CB17DA9}" type="pres">
      <dgm:prSet presAssocID="{A2966073-9B0A-40AC-A9F2-E0D5C73893D8}" presName="cycle" presStyleCnt="0">
        <dgm:presLayoutVars>
          <dgm:chMax val="1"/>
          <dgm:dir/>
          <dgm:animLvl val="ctr"/>
          <dgm:resizeHandles val="exact"/>
        </dgm:presLayoutVars>
      </dgm:prSet>
      <dgm:spPr/>
    </dgm:pt>
    <dgm:pt modelId="{8DBFD833-6E7F-4B47-A433-F59C234F7220}" type="pres">
      <dgm:prSet presAssocID="{18FCAE24-378A-49F7-BC69-EA1B9255FA04}" presName="centerShape" presStyleLbl="node0" presStyleIdx="0" presStyleCnt="1" custScaleX="137925" custScaleY="110772"/>
      <dgm:spPr/>
    </dgm:pt>
    <dgm:pt modelId="{E939C0DD-157E-49AE-9D0D-B2EC3CD2FD2B}" type="pres">
      <dgm:prSet presAssocID="{A47D44F3-1A60-417B-A119-307BE67E9CB0}" presName="Name9" presStyleLbl="parChTrans1D2" presStyleIdx="0" presStyleCnt="4"/>
      <dgm:spPr/>
    </dgm:pt>
    <dgm:pt modelId="{CDDF88F2-C21F-41F3-B08C-2B2806F109C5}" type="pres">
      <dgm:prSet presAssocID="{A47D44F3-1A60-417B-A119-307BE67E9CB0}" presName="connTx" presStyleLbl="parChTrans1D2" presStyleIdx="0" presStyleCnt="4"/>
      <dgm:spPr/>
    </dgm:pt>
    <dgm:pt modelId="{494844C7-1D78-4151-9D62-A4E30E6D2A93}" type="pres">
      <dgm:prSet presAssocID="{D79DA6F9-04BC-468F-A9AC-3807C7C375C8}" presName="node" presStyleLbl="node1" presStyleIdx="0" presStyleCnt="4">
        <dgm:presLayoutVars>
          <dgm:bulletEnabled val="1"/>
        </dgm:presLayoutVars>
      </dgm:prSet>
      <dgm:spPr/>
    </dgm:pt>
    <dgm:pt modelId="{37CCFEEE-338A-46DF-A9F7-9F168F57650D}" type="pres">
      <dgm:prSet presAssocID="{F235F240-D1B8-4C3F-B52D-329E01871A58}" presName="Name9" presStyleLbl="parChTrans1D2" presStyleIdx="1" presStyleCnt="4"/>
      <dgm:spPr/>
    </dgm:pt>
    <dgm:pt modelId="{6C87DB51-3B12-4788-8B25-0AB4E7392E3F}" type="pres">
      <dgm:prSet presAssocID="{F235F240-D1B8-4C3F-B52D-329E01871A58}" presName="connTx" presStyleLbl="parChTrans1D2" presStyleIdx="1" presStyleCnt="4"/>
      <dgm:spPr/>
    </dgm:pt>
    <dgm:pt modelId="{E787EE10-B9E5-4DC8-A9FB-83553AA79F69}" type="pres">
      <dgm:prSet presAssocID="{8A25DEAD-3003-4372-9A11-44D021541B13}" presName="node" presStyleLbl="node1" presStyleIdx="1" presStyleCnt="4" custScaleX="107881">
        <dgm:presLayoutVars>
          <dgm:bulletEnabled val="1"/>
        </dgm:presLayoutVars>
      </dgm:prSet>
      <dgm:spPr/>
    </dgm:pt>
    <dgm:pt modelId="{185DCEDF-FAE9-45FE-A656-369F8187E1E5}" type="pres">
      <dgm:prSet presAssocID="{C2E52360-6238-4400-8034-A78CF2FBDB29}" presName="Name9" presStyleLbl="parChTrans1D2" presStyleIdx="2" presStyleCnt="4"/>
      <dgm:spPr/>
    </dgm:pt>
    <dgm:pt modelId="{29631A5D-D1A2-4A67-B02A-58BB530D44B1}" type="pres">
      <dgm:prSet presAssocID="{C2E52360-6238-4400-8034-A78CF2FBDB29}" presName="connTx" presStyleLbl="parChTrans1D2" presStyleIdx="2" presStyleCnt="4"/>
      <dgm:spPr/>
    </dgm:pt>
    <dgm:pt modelId="{9A3FA4AB-001F-4593-8569-B57BBE7D7875}" type="pres">
      <dgm:prSet presAssocID="{3C3AC6DB-D73A-4168-89BC-B2467BEA16DB}" presName="node" presStyleLbl="node1" presStyleIdx="2" presStyleCnt="4" custScaleX="107471">
        <dgm:presLayoutVars>
          <dgm:bulletEnabled val="1"/>
        </dgm:presLayoutVars>
      </dgm:prSet>
      <dgm:spPr/>
    </dgm:pt>
    <dgm:pt modelId="{BE1B13CE-B182-4F1E-A495-BFBF38A305B5}" type="pres">
      <dgm:prSet presAssocID="{863E60FA-3542-42DA-A62C-0F89FE8EACFF}" presName="Name9" presStyleLbl="parChTrans1D2" presStyleIdx="3" presStyleCnt="4"/>
      <dgm:spPr/>
    </dgm:pt>
    <dgm:pt modelId="{2577BB2E-B230-47EB-8368-7D36AAFD1B56}" type="pres">
      <dgm:prSet presAssocID="{863E60FA-3542-42DA-A62C-0F89FE8EACFF}" presName="connTx" presStyleLbl="parChTrans1D2" presStyleIdx="3" presStyleCnt="4"/>
      <dgm:spPr/>
    </dgm:pt>
    <dgm:pt modelId="{37A26F6F-A28B-4A7F-8D31-FEEECE6D5196}" type="pres">
      <dgm:prSet presAssocID="{B9318865-95D6-4CC6-9513-14FCD5EE6F19}" presName="node" presStyleLbl="node1" presStyleIdx="3" presStyleCnt="4" custScaleX="103481" custRadScaleRad="103064" custRadScaleInc="1260">
        <dgm:presLayoutVars>
          <dgm:bulletEnabled val="1"/>
        </dgm:presLayoutVars>
      </dgm:prSet>
      <dgm:spPr/>
    </dgm:pt>
  </dgm:ptLst>
  <dgm:cxnLst>
    <dgm:cxn modelId="{94413D04-5399-4264-B6E4-E0DCFBBDE674}" srcId="{18FCAE24-378A-49F7-BC69-EA1B9255FA04}" destId="{3C3AC6DB-D73A-4168-89BC-B2467BEA16DB}" srcOrd="2" destOrd="0" parTransId="{C2E52360-6238-4400-8034-A78CF2FBDB29}" sibTransId="{DE8069F1-E65C-4AF0-B527-F0E5A2434000}"/>
    <dgm:cxn modelId="{9A9A8F1C-B6C9-43C8-8304-7AA611FC530D}" type="presOf" srcId="{F235F240-D1B8-4C3F-B52D-329E01871A58}" destId="{37CCFEEE-338A-46DF-A9F7-9F168F57650D}" srcOrd="0" destOrd="0" presId="urn:microsoft.com/office/officeart/2005/8/layout/radial1"/>
    <dgm:cxn modelId="{C023B05B-9C41-492F-B73B-D5E84416257E}" type="presOf" srcId="{A47D44F3-1A60-417B-A119-307BE67E9CB0}" destId="{CDDF88F2-C21F-41F3-B08C-2B2806F109C5}" srcOrd="1" destOrd="0" presId="urn:microsoft.com/office/officeart/2005/8/layout/radial1"/>
    <dgm:cxn modelId="{FBC2FC5B-7B1C-4890-AD3E-EFFF4CC72A02}" type="presOf" srcId="{B9318865-95D6-4CC6-9513-14FCD5EE6F19}" destId="{37A26F6F-A28B-4A7F-8D31-FEEECE6D5196}" srcOrd="0" destOrd="0" presId="urn:microsoft.com/office/officeart/2005/8/layout/radial1"/>
    <dgm:cxn modelId="{8425D95D-FB2C-4AC9-B74F-74DD46E4CB5A}" type="presOf" srcId="{A47D44F3-1A60-417B-A119-307BE67E9CB0}" destId="{E939C0DD-157E-49AE-9D0D-B2EC3CD2FD2B}" srcOrd="0" destOrd="0" presId="urn:microsoft.com/office/officeart/2005/8/layout/radial1"/>
    <dgm:cxn modelId="{B1D2F85E-CBEF-4C43-9B0B-D53800BFEE7B}" srcId="{18FCAE24-378A-49F7-BC69-EA1B9255FA04}" destId="{8A25DEAD-3003-4372-9A11-44D021541B13}" srcOrd="1" destOrd="0" parTransId="{F235F240-D1B8-4C3F-B52D-329E01871A58}" sibTransId="{2911AD7B-BF85-4236-A3C3-FF06B4A56183}"/>
    <dgm:cxn modelId="{59EB1E44-9FA7-4AC0-B164-5B5894691200}" type="presOf" srcId="{8A25DEAD-3003-4372-9A11-44D021541B13}" destId="{E787EE10-B9E5-4DC8-A9FB-83553AA79F69}" srcOrd="0" destOrd="0" presId="urn:microsoft.com/office/officeart/2005/8/layout/radial1"/>
    <dgm:cxn modelId="{E63F9A64-097B-419E-9DCF-53B9E8283BA0}" type="presOf" srcId="{863E60FA-3542-42DA-A62C-0F89FE8EACFF}" destId="{2577BB2E-B230-47EB-8368-7D36AAFD1B56}" srcOrd="1" destOrd="0" presId="urn:microsoft.com/office/officeart/2005/8/layout/radial1"/>
    <dgm:cxn modelId="{15497067-4D93-410C-BEBE-A7295C68D0D9}" type="presOf" srcId="{863E60FA-3542-42DA-A62C-0F89FE8EACFF}" destId="{BE1B13CE-B182-4F1E-A495-BFBF38A305B5}" srcOrd="0" destOrd="0" presId="urn:microsoft.com/office/officeart/2005/8/layout/radial1"/>
    <dgm:cxn modelId="{CABEA769-A4E0-4C06-A431-1F3B3251B307}" type="presOf" srcId="{F235F240-D1B8-4C3F-B52D-329E01871A58}" destId="{6C87DB51-3B12-4788-8B25-0AB4E7392E3F}" srcOrd="1" destOrd="0" presId="urn:microsoft.com/office/officeart/2005/8/layout/radial1"/>
    <dgm:cxn modelId="{E5DE9F6C-D947-4E42-8894-579C5D8BDA0B}" type="presOf" srcId="{A2966073-9B0A-40AC-A9F2-E0D5C73893D8}" destId="{7D571242-FE5A-4CCF-A88D-8F273CB17DA9}" srcOrd="0" destOrd="0" presId="urn:microsoft.com/office/officeart/2005/8/layout/radial1"/>
    <dgm:cxn modelId="{ECF0EB4F-2E12-46BF-A36C-DB24E2F54B99}" type="presOf" srcId="{3C3AC6DB-D73A-4168-89BC-B2467BEA16DB}" destId="{9A3FA4AB-001F-4593-8569-B57BBE7D7875}" srcOrd="0" destOrd="0" presId="urn:microsoft.com/office/officeart/2005/8/layout/radial1"/>
    <dgm:cxn modelId="{64C5188C-6226-4510-89FA-B644C1F7E4AC}" srcId="{18FCAE24-378A-49F7-BC69-EA1B9255FA04}" destId="{D79DA6F9-04BC-468F-A9AC-3807C7C375C8}" srcOrd="0" destOrd="0" parTransId="{A47D44F3-1A60-417B-A119-307BE67E9CB0}" sibTransId="{1CC3E25C-0C1B-4CBB-8B43-C3DFC5DC20C0}"/>
    <dgm:cxn modelId="{661F7BA0-6FFA-4498-B352-1758CD69B954}" type="presOf" srcId="{C2E52360-6238-4400-8034-A78CF2FBDB29}" destId="{185DCEDF-FAE9-45FE-A656-369F8187E1E5}" srcOrd="0" destOrd="0" presId="urn:microsoft.com/office/officeart/2005/8/layout/radial1"/>
    <dgm:cxn modelId="{4832A9B7-1A02-4D9F-BAC0-59D34DC4B03B}" srcId="{18FCAE24-378A-49F7-BC69-EA1B9255FA04}" destId="{B9318865-95D6-4CC6-9513-14FCD5EE6F19}" srcOrd="3" destOrd="0" parTransId="{863E60FA-3542-42DA-A62C-0F89FE8EACFF}" sibTransId="{A44E31E8-AA91-4B6D-B425-CB8102CAE721}"/>
    <dgm:cxn modelId="{11AC69C6-3980-4538-A758-EE942B1AA149}" type="presOf" srcId="{D79DA6F9-04BC-468F-A9AC-3807C7C375C8}" destId="{494844C7-1D78-4151-9D62-A4E30E6D2A93}" srcOrd="0" destOrd="0" presId="urn:microsoft.com/office/officeart/2005/8/layout/radial1"/>
    <dgm:cxn modelId="{88AC0DEF-2A44-4E33-9926-3F5C9489DCC3}" type="presOf" srcId="{C2E52360-6238-4400-8034-A78CF2FBDB29}" destId="{29631A5D-D1A2-4A67-B02A-58BB530D44B1}" srcOrd="1" destOrd="0" presId="urn:microsoft.com/office/officeart/2005/8/layout/radial1"/>
    <dgm:cxn modelId="{4AB258EF-DA4A-4E5D-BDE1-159010730537}" srcId="{A2966073-9B0A-40AC-A9F2-E0D5C73893D8}" destId="{18FCAE24-378A-49F7-BC69-EA1B9255FA04}" srcOrd="0" destOrd="0" parTransId="{EB4E0A44-F026-4A8C-B0AB-54FA05C1FCD3}" sibTransId="{06122613-6AF8-40C3-B590-87EBE53E2B0D}"/>
    <dgm:cxn modelId="{4CEBF7FC-F6EB-45D2-A9B9-A7FEBAEA560C}" type="presOf" srcId="{18FCAE24-378A-49F7-BC69-EA1B9255FA04}" destId="{8DBFD833-6E7F-4B47-A433-F59C234F7220}" srcOrd="0" destOrd="0" presId="urn:microsoft.com/office/officeart/2005/8/layout/radial1"/>
    <dgm:cxn modelId="{1EF52796-DBAF-4BCD-BD32-6DC2A81C6D12}" type="presParOf" srcId="{7D571242-FE5A-4CCF-A88D-8F273CB17DA9}" destId="{8DBFD833-6E7F-4B47-A433-F59C234F7220}" srcOrd="0" destOrd="0" presId="urn:microsoft.com/office/officeart/2005/8/layout/radial1"/>
    <dgm:cxn modelId="{2E9F2573-3333-416C-AB24-A0FF08CBCBDA}" type="presParOf" srcId="{7D571242-FE5A-4CCF-A88D-8F273CB17DA9}" destId="{E939C0DD-157E-49AE-9D0D-B2EC3CD2FD2B}" srcOrd="1" destOrd="0" presId="urn:microsoft.com/office/officeart/2005/8/layout/radial1"/>
    <dgm:cxn modelId="{A03C97EC-3B72-4AAD-98F8-FFE760301DF3}" type="presParOf" srcId="{E939C0DD-157E-49AE-9D0D-B2EC3CD2FD2B}" destId="{CDDF88F2-C21F-41F3-B08C-2B2806F109C5}" srcOrd="0" destOrd="0" presId="urn:microsoft.com/office/officeart/2005/8/layout/radial1"/>
    <dgm:cxn modelId="{A519A775-2042-48D3-BDD7-4F24781B7CCC}" type="presParOf" srcId="{7D571242-FE5A-4CCF-A88D-8F273CB17DA9}" destId="{494844C7-1D78-4151-9D62-A4E30E6D2A93}" srcOrd="2" destOrd="0" presId="urn:microsoft.com/office/officeart/2005/8/layout/radial1"/>
    <dgm:cxn modelId="{29FC08D9-8030-4434-A088-67F91C48463D}" type="presParOf" srcId="{7D571242-FE5A-4CCF-A88D-8F273CB17DA9}" destId="{37CCFEEE-338A-46DF-A9F7-9F168F57650D}" srcOrd="3" destOrd="0" presId="urn:microsoft.com/office/officeart/2005/8/layout/radial1"/>
    <dgm:cxn modelId="{1AFB2DCF-6B6C-4296-819A-56F5716088B6}" type="presParOf" srcId="{37CCFEEE-338A-46DF-A9F7-9F168F57650D}" destId="{6C87DB51-3B12-4788-8B25-0AB4E7392E3F}" srcOrd="0" destOrd="0" presId="urn:microsoft.com/office/officeart/2005/8/layout/radial1"/>
    <dgm:cxn modelId="{6FD63904-B20F-4782-8F10-C6D7BDA56897}" type="presParOf" srcId="{7D571242-FE5A-4CCF-A88D-8F273CB17DA9}" destId="{E787EE10-B9E5-4DC8-A9FB-83553AA79F69}" srcOrd="4" destOrd="0" presId="urn:microsoft.com/office/officeart/2005/8/layout/radial1"/>
    <dgm:cxn modelId="{6B525A21-0821-4851-8E0A-3967611E6D81}" type="presParOf" srcId="{7D571242-FE5A-4CCF-A88D-8F273CB17DA9}" destId="{185DCEDF-FAE9-45FE-A656-369F8187E1E5}" srcOrd="5" destOrd="0" presId="urn:microsoft.com/office/officeart/2005/8/layout/radial1"/>
    <dgm:cxn modelId="{5690AD8F-37E5-4097-9BC0-B09DF33D90AD}" type="presParOf" srcId="{185DCEDF-FAE9-45FE-A656-369F8187E1E5}" destId="{29631A5D-D1A2-4A67-B02A-58BB530D44B1}" srcOrd="0" destOrd="0" presId="urn:microsoft.com/office/officeart/2005/8/layout/radial1"/>
    <dgm:cxn modelId="{94AC80DF-C62F-461B-BBAD-93C5C9445380}" type="presParOf" srcId="{7D571242-FE5A-4CCF-A88D-8F273CB17DA9}" destId="{9A3FA4AB-001F-4593-8569-B57BBE7D7875}" srcOrd="6" destOrd="0" presId="urn:microsoft.com/office/officeart/2005/8/layout/radial1"/>
    <dgm:cxn modelId="{FE8DC7BC-4169-463D-9276-D8D5FC26B015}" type="presParOf" srcId="{7D571242-FE5A-4CCF-A88D-8F273CB17DA9}" destId="{BE1B13CE-B182-4F1E-A495-BFBF38A305B5}" srcOrd="7" destOrd="0" presId="urn:microsoft.com/office/officeart/2005/8/layout/radial1"/>
    <dgm:cxn modelId="{5E8CDDA6-0E9D-44E5-89BA-71717F8CC6CD}" type="presParOf" srcId="{BE1B13CE-B182-4F1E-A495-BFBF38A305B5}" destId="{2577BB2E-B230-47EB-8368-7D36AAFD1B56}" srcOrd="0" destOrd="0" presId="urn:microsoft.com/office/officeart/2005/8/layout/radial1"/>
    <dgm:cxn modelId="{E5C5BDE5-7F5E-495D-9A46-67EEC105E3D8}" type="presParOf" srcId="{7D571242-FE5A-4CCF-A88D-8F273CB17DA9}" destId="{37A26F6F-A28B-4A7F-8D31-FEEECE6D5196}"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DFABB5-E325-4A87-9398-2102D6AB320F}"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US"/>
        </a:p>
      </dgm:t>
    </dgm:pt>
    <dgm:pt modelId="{5839E07B-5A2D-45DB-BB68-E9A9C66A61D1}">
      <dgm:prSet phldrT="[Text]" custT="1"/>
      <dgm:spPr/>
      <dgm:t>
        <a:bodyPr/>
        <a:lstStyle/>
        <a:p>
          <a:pPr algn="ctr"/>
          <a:r>
            <a:rPr lang="en-US" sz="2800" b="1" dirty="0"/>
            <a:t>METHODS FOR ASSESSMENT AND EVALUATION OF HYPERSENSITIVITY</a:t>
          </a:r>
          <a:endParaRPr lang="en-US" sz="2800" dirty="0"/>
        </a:p>
      </dgm:t>
    </dgm:pt>
    <dgm:pt modelId="{A4FE097C-20F1-41FB-88A6-A472FA0F15C9}" type="parTrans" cxnId="{2CA37458-8FF7-45CF-A39B-913C1311DCEC}">
      <dgm:prSet/>
      <dgm:spPr/>
      <dgm:t>
        <a:bodyPr/>
        <a:lstStyle/>
        <a:p>
          <a:endParaRPr lang="en-US"/>
        </a:p>
      </dgm:t>
    </dgm:pt>
    <dgm:pt modelId="{29BEE92F-9850-441F-8D35-085F8E452DB8}" type="sibTrans" cxnId="{2CA37458-8FF7-45CF-A39B-913C1311DCEC}">
      <dgm:prSet/>
      <dgm:spPr/>
      <dgm:t>
        <a:bodyPr/>
        <a:lstStyle/>
        <a:p>
          <a:endParaRPr lang="en-US"/>
        </a:p>
      </dgm:t>
    </dgm:pt>
    <dgm:pt modelId="{5FDDF016-5AB0-4ADA-AF1D-575866103DAD}">
      <dgm:prSet phldrT="[Text]"/>
      <dgm:spPr/>
      <dgm:t>
        <a:bodyPr/>
        <a:lstStyle/>
        <a:p>
          <a:pPr algn="ctr"/>
          <a:r>
            <a:rPr lang="en-US" b="1" u="sng" dirty="0">
              <a:solidFill>
                <a:schemeClr val="tx1"/>
              </a:solidFill>
            </a:rPr>
            <a:t>OBJECTIVE EVALUATION</a:t>
          </a:r>
        </a:p>
      </dgm:t>
    </dgm:pt>
    <dgm:pt modelId="{7054708D-65EF-45CB-9AA2-92DA15B81E7F}" type="parTrans" cxnId="{15595C8D-03BC-47D3-BDDD-1760296D0E48}">
      <dgm:prSet/>
      <dgm:spPr/>
      <dgm:t>
        <a:bodyPr/>
        <a:lstStyle/>
        <a:p>
          <a:endParaRPr lang="en-US"/>
        </a:p>
      </dgm:t>
    </dgm:pt>
    <dgm:pt modelId="{8C820D9C-CEFB-4EE4-AF47-4BE331F44056}" type="sibTrans" cxnId="{15595C8D-03BC-47D3-BDDD-1760296D0E48}">
      <dgm:prSet/>
      <dgm:spPr/>
      <dgm:t>
        <a:bodyPr/>
        <a:lstStyle/>
        <a:p>
          <a:endParaRPr lang="en-US"/>
        </a:p>
      </dgm:t>
    </dgm:pt>
    <dgm:pt modelId="{5A4C7AA3-D272-4381-A99B-C76395C5A314}">
      <dgm:prSet phldrT="[Text]"/>
      <dgm:spPr/>
      <dgm:t>
        <a:bodyPr/>
        <a:lstStyle/>
        <a:p>
          <a:pPr algn="ctr"/>
          <a:r>
            <a:rPr lang="en-US" b="1" u="sng" dirty="0">
              <a:solidFill>
                <a:schemeClr val="tx1"/>
              </a:solidFill>
            </a:rPr>
            <a:t>SUBJECTIVE EVALUATION</a:t>
          </a:r>
        </a:p>
      </dgm:t>
    </dgm:pt>
    <dgm:pt modelId="{881FAFCA-112C-4145-A30E-46C27A1BBBC7}" type="parTrans" cxnId="{4CA2BB39-47D7-4C93-80C7-5C01687AB9F8}">
      <dgm:prSet/>
      <dgm:spPr/>
      <dgm:t>
        <a:bodyPr/>
        <a:lstStyle/>
        <a:p>
          <a:endParaRPr lang="en-US"/>
        </a:p>
      </dgm:t>
    </dgm:pt>
    <dgm:pt modelId="{59DE5BE0-867F-4A71-A16D-B63688563222}" type="sibTrans" cxnId="{4CA2BB39-47D7-4C93-80C7-5C01687AB9F8}">
      <dgm:prSet/>
      <dgm:spPr/>
      <dgm:t>
        <a:bodyPr/>
        <a:lstStyle/>
        <a:p>
          <a:endParaRPr lang="en-US"/>
        </a:p>
      </dgm:t>
    </dgm:pt>
    <dgm:pt modelId="{1F9AA849-52B6-4ADA-8E3D-D11248A427BF}">
      <dgm:prSet/>
      <dgm:spPr/>
      <dgm:t>
        <a:bodyPr/>
        <a:lstStyle/>
        <a:p>
          <a:pPr algn="l"/>
          <a:r>
            <a:rPr lang="en-US" dirty="0">
              <a:solidFill>
                <a:schemeClr val="tx1"/>
              </a:solidFill>
            </a:rPr>
            <a:t>MECHANICAL(TACTILE) STIMULI- EXPLORER, </a:t>
          </a:r>
        </a:p>
      </dgm:t>
    </dgm:pt>
    <dgm:pt modelId="{A6B5539B-8F84-49DC-881A-D09FF4A01E01}" type="parTrans" cxnId="{CD8C3357-8422-425E-9FAC-16FB1B2DBE1C}">
      <dgm:prSet/>
      <dgm:spPr/>
      <dgm:t>
        <a:bodyPr/>
        <a:lstStyle/>
        <a:p>
          <a:endParaRPr lang="en-US"/>
        </a:p>
      </dgm:t>
    </dgm:pt>
    <dgm:pt modelId="{01BE2CB1-A373-4F60-9D7A-6F382C8840A6}" type="sibTrans" cxnId="{CD8C3357-8422-425E-9FAC-16FB1B2DBE1C}">
      <dgm:prSet/>
      <dgm:spPr/>
      <dgm:t>
        <a:bodyPr/>
        <a:lstStyle/>
        <a:p>
          <a:endParaRPr lang="en-US"/>
        </a:p>
      </dgm:t>
    </dgm:pt>
    <dgm:pt modelId="{2418BE28-7503-467C-AECB-2A822AF5DF61}">
      <dgm:prSet/>
      <dgm:spPr/>
      <dgm:t>
        <a:bodyPr/>
        <a:lstStyle/>
        <a:p>
          <a:pPr algn="l"/>
          <a:r>
            <a:rPr lang="en-US" dirty="0">
              <a:solidFill>
                <a:schemeClr val="tx1"/>
              </a:solidFill>
            </a:rPr>
            <a:t>VERBAL RATING SCALES, </a:t>
          </a:r>
        </a:p>
      </dgm:t>
    </dgm:pt>
    <dgm:pt modelId="{3A8F4044-891A-42EB-B223-FEE2D6A35632}" type="parTrans" cxnId="{2174FC3A-915C-4674-A964-EE3E62A1A205}">
      <dgm:prSet/>
      <dgm:spPr/>
      <dgm:t>
        <a:bodyPr/>
        <a:lstStyle/>
        <a:p>
          <a:endParaRPr lang="en-US"/>
        </a:p>
      </dgm:t>
    </dgm:pt>
    <dgm:pt modelId="{7B4EEA08-689D-4B73-8CC2-6C1D534ECCC6}" type="sibTrans" cxnId="{2174FC3A-915C-4674-A964-EE3E62A1A205}">
      <dgm:prSet/>
      <dgm:spPr/>
      <dgm:t>
        <a:bodyPr/>
        <a:lstStyle/>
        <a:p>
          <a:endParaRPr lang="en-US"/>
        </a:p>
      </dgm:t>
    </dgm:pt>
    <dgm:pt modelId="{1076683A-A820-45C1-BD0A-796D0B9B35F6}">
      <dgm:prSet/>
      <dgm:spPr/>
      <dgm:t>
        <a:bodyPr/>
        <a:lstStyle/>
        <a:p>
          <a:pPr algn="l"/>
          <a:r>
            <a:rPr lang="en-US" dirty="0">
              <a:solidFill>
                <a:schemeClr val="tx1"/>
              </a:solidFill>
            </a:rPr>
            <a:t>CONSTANT PRESSURE PROBE, </a:t>
          </a:r>
        </a:p>
      </dgm:t>
    </dgm:pt>
    <dgm:pt modelId="{D7A9DDBC-59E1-483E-A897-58D686F73A7A}" type="parTrans" cxnId="{2416A826-6A93-4ADE-A899-E03455F95D64}">
      <dgm:prSet/>
      <dgm:spPr/>
      <dgm:t>
        <a:bodyPr/>
        <a:lstStyle/>
        <a:p>
          <a:endParaRPr lang="en-US"/>
        </a:p>
      </dgm:t>
    </dgm:pt>
    <dgm:pt modelId="{E684978C-D3B8-474E-A301-A477AB43A4FE}" type="sibTrans" cxnId="{2416A826-6A93-4ADE-A899-E03455F95D64}">
      <dgm:prSet/>
      <dgm:spPr/>
      <dgm:t>
        <a:bodyPr/>
        <a:lstStyle/>
        <a:p>
          <a:endParaRPr lang="en-US"/>
        </a:p>
      </dgm:t>
    </dgm:pt>
    <dgm:pt modelId="{23FCCF5A-B876-43DB-B72A-2477E5F9791F}">
      <dgm:prSet/>
      <dgm:spPr/>
      <dgm:t>
        <a:bodyPr/>
        <a:lstStyle/>
        <a:p>
          <a:pPr algn="l"/>
          <a:r>
            <a:rPr lang="en-US" dirty="0">
              <a:solidFill>
                <a:schemeClr val="tx1"/>
              </a:solidFill>
            </a:rPr>
            <a:t>CHEMICAL(OSMOTIC) STIMULI- HYPERTONIC SOLUTIONS EG. SODIUM CHLORIDE, </a:t>
          </a:r>
        </a:p>
      </dgm:t>
    </dgm:pt>
    <dgm:pt modelId="{6EC7BF86-1F94-402F-80AE-D88559C0D0D5}" type="parTrans" cxnId="{7B4D5418-C185-497F-8B77-FA2352D74BBA}">
      <dgm:prSet/>
      <dgm:spPr/>
      <dgm:t>
        <a:bodyPr/>
        <a:lstStyle/>
        <a:p>
          <a:endParaRPr lang="en-US"/>
        </a:p>
      </dgm:t>
    </dgm:pt>
    <dgm:pt modelId="{03F2C084-9221-4219-9F74-BD965C505DFC}" type="sibTrans" cxnId="{7B4D5418-C185-497F-8B77-FA2352D74BBA}">
      <dgm:prSet/>
      <dgm:spPr/>
      <dgm:t>
        <a:bodyPr/>
        <a:lstStyle/>
        <a:p>
          <a:endParaRPr lang="en-US"/>
        </a:p>
      </dgm:t>
    </dgm:pt>
    <dgm:pt modelId="{72422CA1-CC55-4DB1-8596-CE6931DA5798}">
      <dgm:prSet/>
      <dgm:spPr/>
      <dgm:t>
        <a:bodyPr/>
        <a:lstStyle/>
        <a:p>
          <a:pPr algn="l"/>
          <a:r>
            <a:rPr lang="en-US" dirty="0">
              <a:solidFill>
                <a:schemeClr val="tx1"/>
              </a:solidFill>
            </a:rPr>
            <a:t>ELECTRICAL – ELECTRICAL PULP TESTERS, EVOPARATIVE –COLD AIR BLAST, </a:t>
          </a:r>
        </a:p>
      </dgm:t>
    </dgm:pt>
    <dgm:pt modelId="{D9372ABA-F391-4005-8BE1-B2C400B104B5}" type="parTrans" cxnId="{2B8BB71E-FA98-4955-A488-26BFF60326A0}">
      <dgm:prSet/>
      <dgm:spPr/>
      <dgm:t>
        <a:bodyPr/>
        <a:lstStyle/>
        <a:p>
          <a:endParaRPr lang="en-US"/>
        </a:p>
      </dgm:t>
    </dgm:pt>
    <dgm:pt modelId="{E7881C51-2D52-4BFA-B3CD-4159CFF40050}" type="sibTrans" cxnId="{2B8BB71E-FA98-4955-A488-26BFF60326A0}">
      <dgm:prSet/>
      <dgm:spPr/>
      <dgm:t>
        <a:bodyPr/>
        <a:lstStyle/>
        <a:p>
          <a:endParaRPr lang="en-US"/>
        </a:p>
      </dgm:t>
    </dgm:pt>
    <dgm:pt modelId="{71B12975-A7CC-4078-87E0-C667D372F4F4}">
      <dgm:prSet/>
      <dgm:spPr/>
      <dgm:t>
        <a:bodyPr/>
        <a:lstStyle/>
        <a:p>
          <a:pPr algn="l"/>
          <a:r>
            <a:rPr lang="en-US" dirty="0">
              <a:solidFill>
                <a:schemeClr val="tx1"/>
              </a:solidFill>
            </a:rPr>
            <a:t>THERMAL – COLD </a:t>
          </a:r>
        </a:p>
      </dgm:t>
    </dgm:pt>
    <dgm:pt modelId="{736CBBC9-7C7F-41B8-885C-2B3257EF9C08}" type="parTrans" cxnId="{1268AC11-BFDE-43C2-8B10-08CB027AE442}">
      <dgm:prSet/>
      <dgm:spPr/>
      <dgm:t>
        <a:bodyPr/>
        <a:lstStyle/>
        <a:p>
          <a:endParaRPr lang="en-US"/>
        </a:p>
      </dgm:t>
    </dgm:pt>
    <dgm:pt modelId="{566DCFCC-277F-45BE-B605-E8D1C1827851}" type="sibTrans" cxnId="{1268AC11-BFDE-43C2-8B10-08CB027AE442}">
      <dgm:prSet/>
      <dgm:spPr/>
      <dgm:t>
        <a:bodyPr/>
        <a:lstStyle/>
        <a:p>
          <a:endParaRPr lang="en-US"/>
        </a:p>
      </dgm:t>
    </dgm:pt>
    <dgm:pt modelId="{AD44A6F0-B865-4DC0-9647-DAC73C75F842}">
      <dgm:prSet/>
      <dgm:spPr/>
      <dgm:t>
        <a:bodyPr/>
        <a:lstStyle/>
        <a:p>
          <a:pPr algn="l"/>
          <a:r>
            <a:rPr lang="en-US" dirty="0">
              <a:solidFill>
                <a:schemeClr val="tx1"/>
              </a:solidFill>
            </a:rPr>
            <a:t>VISUAL ANALOGUE SCALES, </a:t>
          </a:r>
        </a:p>
      </dgm:t>
    </dgm:pt>
    <dgm:pt modelId="{D83D75D2-B5BB-493C-8844-3686338CE963}" type="parTrans" cxnId="{AC7E5883-BF2C-4876-B9EB-ADF2058E1147}">
      <dgm:prSet/>
      <dgm:spPr/>
      <dgm:t>
        <a:bodyPr/>
        <a:lstStyle/>
        <a:p>
          <a:endParaRPr lang="en-US"/>
        </a:p>
      </dgm:t>
    </dgm:pt>
    <dgm:pt modelId="{775532F2-AF95-4988-9513-DA1B1B3A738C}" type="sibTrans" cxnId="{AC7E5883-BF2C-4876-B9EB-ADF2058E1147}">
      <dgm:prSet/>
      <dgm:spPr/>
      <dgm:t>
        <a:bodyPr/>
        <a:lstStyle/>
        <a:p>
          <a:endParaRPr lang="en-US"/>
        </a:p>
      </dgm:t>
    </dgm:pt>
    <dgm:pt modelId="{D71552E5-203F-4A6D-BFA7-0325F39116EF}">
      <dgm:prSet/>
      <dgm:spPr/>
      <dgm:t>
        <a:bodyPr/>
        <a:lstStyle/>
        <a:p>
          <a:pPr algn="l"/>
          <a:r>
            <a:rPr lang="en-US" dirty="0">
              <a:solidFill>
                <a:schemeClr val="tx1"/>
              </a:solidFill>
            </a:rPr>
            <a:t>VERBAL DESCRIPTOR CHECK LISTS, </a:t>
          </a:r>
        </a:p>
      </dgm:t>
    </dgm:pt>
    <dgm:pt modelId="{8895621A-1E73-4698-B276-1648AA4A87FE}" type="parTrans" cxnId="{4C0ED86F-B6ED-4F24-A059-B0A9F6EBC243}">
      <dgm:prSet/>
      <dgm:spPr/>
      <dgm:t>
        <a:bodyPr/>
        <a:lstStyle/>
        <a:p>
          <a:endParaRPr lang="en-US"/>
        </a:p>
      </dgm:t>
    </dgm:pt>
    <dgm:pt modelId="{47117C9F-DE75-456D-A7EA-EB270ABB69E9}" type="sibTrans" cxnId="{4C0ED86F-B6ED-4F24-A059-B0A9F6EBC243}">
      <dgm:prSet/>
      <dgm:spPr/>
      <dgm:t>
        <a:bodyPr/>
        <a:lstStyle/>
        <a:p>
          <a:endParaRPr lang="en-US"/>
        </a:p>
      </dgm:t>
    </dgm:pt>
    <dgm:pt modelId="{7B1C2959-2DBB-47AB-A5B8-02D4ED667DA3}">
      <dgm:prSet/>
      <dgm:spPr/>
      <dgm:t>
        <a:bodyPr/>
        <a:lstStyle/>
        <a:p>
          <a:pPr algn="l"/>
          <a:r>
            <a:rPr lang="en-US" dirty="0">
              <a:solidFill>
                <a:schemeClr val="tx1"/>
              </a:solidFill>
            </a:rPr>
            <a:t>MC GILLWORD DESCRIPTORS, </a:t>
          </a:r>
        </a:p>
      </dgm:t>
    </dgm:pt>
    <dgm:pt modelId="{089BEE95-549C-4361-8465-003E0F9007A2}" type="parTrans" cxnId="{A3897FDF-4750-4E30-8318-036EF15BB77E}">
      <dgm:prSet/>
      <dgm:spPr/>
      <dgm:t>
        <a:bodyPr/>
        <a:lstStyle/>
        <a:p>
          <a:endParaRPr lang="en-US"/>
        </a:p>
      </dgm:t>
    </dgm:pt>
    <dgm:pt modelId="{FADC5E11-48B9-489D-B05B-8565E7DE41E9}" type="sibTrans" cxnId="{A3897FDF-4750-4E30-8318-036EF15BB77E}">
      <dgm:prSet/>
      <dgm:spPr/>
      <dgm:t>
        <a:bodyPr/>
        <a:lstStyle/>
        <a:p>
          <a:endParaRPr lang="en-US"/>
        </a:p>
      </dgm:t>
    </dgm:pt>
    <dgm:pt modelId="{3CECE68E-D36F-437D-9D06-09C60F7E6E1F}">
      <dgm:prSet/>
      <dgm:spPr/>
      <dgm:t>
        <a:bodyPr/>
        <a:lstStyle/>
        <a:p>
          <a:pPr algn="l"/>
          <a:r>
            <a:rPr lang="en-US" dirty="0">
              <a:solidFill>
                <a:schemeClr val="tx1"/>
              </a:solidFill>
            </a:rPr>
            <a:t>HOSPITAL ANXIETYAND DEPRESSIONSCALE</a:t>
          </a:r>
        </a:p>
      </dgm:t>
    </dgm:pt>
    <dgm:pt modelId="{0C92944F-3485-44AC-BA1B-8B460A6135AE}" type="parTrans" cxnId="{3F7AA0DF-9EB8-46F3-BBEA-8F01C3E17BB5}">
      <dgm:prSet/>
      <dgm:spPr/>
      <dgm:t>
        <a:bodyPr/>
        <a:lstStyle/>
        <a:p>
          <a:endParaRPr lang="en-US"/>
        </a:p>
      </dgm:t>
    </dgm:pt>
    <dgm:pt modelId="{49501CE4-7C0B-47C3-9CAD-C3BDC532230D}" type="sibTrans" cxnId="{3F7AA0DF-9EB8-46F3-BBEA-8F01C3E17BB5}">
      <dgm:prSet/>
      <dgm:spPr/>
      <dgm:t>
        <a:bodyPr/>
        <a:lstStyle/>
        <a:p>
          <a:endParaRPr lang="en-US"/>
        </a:p>
      </dgm:t>
    </dgm:pt>
    <dgm:pt modelId="{A890862D-EB44-40F2-A0C9-7EFE7C996D59}" type="pres">
      <dgm:prSet presAssocID="{CADFABB5-E325-4A87-9398-2102D6AB320F}" presName="theList" presStyleCnt="0">
        <dgm:presLayoutVars>
          <dgm:dir/>
          <dgm:animLvl val="lvl"/>
          <dgm:resizeHandles val="exact"/>
        </dgm:presLayoutVars>
      </dgm:prSet>
      <dgm:spPr/>
    </dgm:pt>
    <dgm:pt modelId="{9B3ECC76-EAED-49BA-BB71-34AFFB817D70}" type="pres">
      <dgm:prSet presAssocID="{5839E07B-5A2D-45DB-BB68-E9A9C66A61D1}" presName="compNode" presStyleCnt="0"/>
      <dgm:spPr/>
    </dgm:pt>
    <dgm:pt modelId="{B3B5D453-4A58-42CD-9088-0E978D9E2FED}" type="pres">
      <dgm:prSet presAssocID="{5839E07B-5A2D-45DB-BB68-E9A9C66A61D1}" presName="aNode" presStyleLbl="bgShp" presStyleIdx="0" presStyleCnt="1"/>
      <dgm:spPr/>
    </dgm:pt>
    <dgm:pt modelId="{F13606B6-8729-4741-AE49-B9C5435C04DF}" type="pres">
      <dgm:prSet presAssocID="{5839E07B-5A2D-45DB-BB68-E9A9C66A61D1}" presName="textNode" presStyleLbl="bgShp" presStyleIdx="0" presStyleCnt="1"/>
      <dgm:spPr/>
    </dgm:pt>
    <dgm:pt modelId="{C7027DFB-C936-4DE5-B76E-569D51A90DA6}" type="pres">
      <dgm:prSet presAssocID="{5839E07B-5A2D-45DB-BB68-E9A9C66A61D1}" presName="compChildNode" presStyleCnt="0"/>
      <dgm:spPr/>
    </dgm:pt>
    <dgm:pt modelId="{9E1FF4D5-A84A-4701-86AE-4FD57D1771E1}" type="pres">
      <dgm:prSet presAssocID="{5839E07B-5A2D-45DB-BB68-E9A9C66A61D1}" presName="theInnerList" presStyleCnt="0"/>
      <dgm:spPr/>
    </dgm:pt>
    <dgm:pt modelId="{5D340EFA-3ACB-4998-AC42-623998154A9D}" type="pres">
      <dgm:prSet presAssocID="{5FDDF016-5AB0-4ADA-AF1D-575866103DAD}" presName="childNode" presStyleLbl="node1" presStyleIdx="0" presStyleCnt="2">
        <dgm:presLayoutVars>
          <dgm:bulletEnabled val="1"/>
        </dgm:presLayoutVars>
      </dgm:prSet>
      <dgm:spPr/>
    </dgm:pt>
    <dgm:pt modelId="{4DA28ACC-A880-46A0-A29E-6734B812C434}" type="pres">
      <dgm:prSet presAssocID="{5FDDF016-5AB0-4ADA-AF1D-575866103DAD}" presName="aSpace2" presStyleCnt="0"/>
      <dgm:spPr/>
    </dgm:pt>
    <dgm:pt modelId="{8F83D32F-8D0C-4020-B7DB-E3D055BA8720}" type="pres">
      <dgm:prSet presAssocID="{5A4C7AA3-D272-4381-A99B-C76395C5A314}" presName="childNode" presStyleLbl="node1" presStyleIdx="1" presStyleCnt="2">
        <dgm:presLayoutVars>
          <dgm:bulletEnabled val="1"/>
        </dgm:presLayoutVars>
      </dgm:prSet>
      <dgm:spPr/>
    </dgm:pt>
  </dgm:ptLst>
  <dgm:cxnLst>
    <dgm:cxn modelId="{1268AC11-BFDE-43C2-8B10-08CB027AE442}" srcId="{5FDDF016-5AB0-4ADA-AF1D-575866103DAD}" destId="{71B12975-A7CC-4078-87E0-C667D372F4F4}" srcOrd="4" destOrd="0" parTransId="{736CBBC9-7C7F-41B8-885C-2B3257EF9C08}" sibTransId="{566DCFCC-277F-45BE-B605-E8D1C1827851}"/>
    <dgm:cxn modelId="{BD4EA314-2669-45C0-8795-1B39951EE7E0}" type="presOf" srcId="{AD44A6F0-B865-4DC0-9647-DAC73C75F842}" destId="{8F83D32F-8D0C-4020-B7DB-E3D055BA8720}" srcOrd="0" destOrd="2" presId="urn:microsoft.com/office/officeart/2005/8/layout/lProcess2"/>
    <dgm:cxn modelId="{7B4D5418-C185-497F-8B77-FA2352D74BBA}" srcId="{5FDDF016-5AB0-4ADA-AF1D-575866103DAD}" destId="{23FCCF5A-B876-43DB-B72A-2477E5F9791F}" srcOrd="2" destOrd="0" parTransId="{6EC7BF86-1F94-402F-80AE-D88559C0D0D5}" sibTransId="{03F2C084-9221-4219-9F74-BD965C505DFC}"/>
    <dgm:cxn modelId="{2B8BB71E-FA98-4955-A488-26BFF60326A0}" srcId="{5FDDF016-5AB0-4ADA-AF1D-575866103DAD}" destId="{72422CA1-CC55-4DB1-8596-CE6931DA5798}" srcOrd="3" destOrd="0" parTransId="{D9372ABA-F391-4005-8BE1-B2C400B104B5}" sibTransId="{E7881C51-2D52-4BFA-B3CD-4159CFF40050}"/>
    <dgm:cxn modelId="{2416A826-6A93-4ADE-A899-E03455F95D64}" srcId="{5FDDF016-5AB0-4ADA-AF1D-575866103DAD}" destId="{1076683A-A820-45C1-BD0A-796D0B9B35F6}" srcOrd="1" destOrd="0" parTransId="{D7A9DDBC-59E1-483E-A897-58D686F73A7A}" sibTransId="{E684978C-D3B8-474E-A301-A477AB43A4FE}"/>
    <dgm:cxn modelId="{4CA2BB39-47D7-4C93-80C7-5C01687AB9F8}" srcId="{5839E07B-5A2D-45DB-BB68-E9A9C66A61D1}" destId="{5A4C7AA3-D272-4381-A99B-C76395C5A314}" srcOrd="1" destOrd="0" parTransId="{881FAFCA-112C-4145-A30E-46C27A1BBBC7}" sibTransId="{59DE5BE0-867F-4A71-A16D-B63688563222}"/>
    <dgm:cxn modelId="{2174FC3A-915C-4674-A964-EE3E62A1A205}" srcId="{5A4C7AA3-D272-4381-A99B-C76395C5A314}" destId="{2418BE28-7503-467C-AECB-2A822AF5DF61}" srcOrd="0" destOrd="0" parTransId="{3A8F4044-891A-42EB-B223-FEE2D6A35632}" sibTransId="{7B4EEA08-689D-4B73-8CC2-6C1D534ECCC6}"/>
    <dgm:cxn modelId="{73C16F60-4A85-4A57-96BF-11FA0307C244}" type="presOf" srcId="{5FDDF016-5AB0-4ADA-AF1D-575866103DAD}" destId="{5D340EFA-3ACB-4998-AC42-623998154A9D}" srcOrd="0" destOrd="0" presId="urn:microsoft.com/office/officeart/2005/8/layout/lProcess2"/>
    <dgm:cxn modelId="{4C0ED86F-B6ED-4F24-A059-B0A9F6EBC243}" srcId="{5A4C7AA3-D272-4381-A99B-C76395C5A314}" destId="{D71552E5-203F-4A6D-BFA7-0325F39116EF}" srcOrd="2" destOrd="0" parTransId="{8895621A-1E73-4698-B276-1648AA4A87FE}" sibTransId="{47117C9F-DE75-456D-A7EA-EB270ABB69E9}"/>
    <dgm:cxn modelId="{114DC475-3288-4382-A42F-2701A1F943CB}" type="presOf" srcId="{71B12975-A7CC-4078-87E0-C667D372F4F4}" destId="{5D340EFA-3ACB-4998-AC42-623998154A9D}" srcOrd="0" destOrd="5" presId="urn:microsoft.com/office/officeart/2005/8/layout/lProcess2"/>
    <dgm:cxn modelId="{41B9F375-3990-47F3-B3FC-FA2128F76A07}" type="presOf" srcId="{7B1C2959-2DBB-47AB-A5B8-02D4ED667DA3}" destId="{8F83D32F-8D0C-4020-B7DB-E3D055BA8720}" srcOrd="0" destOrd="4" presId="urn:microsoft.com/office/officeart/2005/8/layout/lProcess2"/>
    <dgm:cxn modelId="{CD8C3357-8422-425E-9FAC-16FB1B2DBE1C}" srcId="{5FDDF016-5AB0-4ADA-AF1D-575866103DAD}" destId="{1F9AA849-52B6-4ADA-8E3D-D11248A427BF}" srcOrd="0" destOrd="0" parTransId="{A6B5539B-8F84-49DC-881A-D09FF4A01E01}" sibTransId="{01BE2CB1-A373-4F60-9D7A-6F382C8840A6}"/>
    <dgm:cxn modelId="{2CA37458-8FF7-45CF-A39B-913C1311DCEC}" srcId="{CADFABB5-E325-4A87-9398-2102D6AB320F}" destId="{5839E07B-5A2D-45DB-BB68-E9A9C66A61D1}" srcOrd="0" destOrd="0" parTransId="{A4FE097C-20F1-41FB-88A6-A472FA0F15C9}" sibTransId="{29BEE92F-9850-441F-8D35-085F8E452DB8}"/>
    <dgm:cxn modelId="{64AFA578-DD1F-42EB-8C76-43F4CAE7441E}" type="presOf" srcId="{23FCCF5A-B876-43DB-B72A-2477E5F9791F}" destId="{5D340EFA-3ACB-4998-AC42-623998154A9D}" srcOrd="0" destOrd="3" presId="urn:microsoft.com/office/officeart/2005/8/layout/lProcess2"/>
    <dgm:cxn modelId="{9DF8BA81-301D-462E-B8E0-4D6B2A4F1586}" type="presOf" srcId="{5839E07B-5A2D-45DB-BB68-E9A9C66A61D1}" destId="{F13606B6-8729-4741-AE49-B9C5435C04DF}" srcOrd="1" destOrd="0" presId="urn:microsoft.com/office/officeart/2005/8/layout/lProcess2"/>
    <dgm:cxn modelId="{AC7E5883-BF2C-4876-B9EB-ADF2058E1147}" srcId="{5A4C7AA3-D272-4381-A99B-C76395C5A314}" destId="{AD44A6F0-B865-4DC0-9647-DAC73C75F842}" srcOrd="1" destOrd="0" parTransId="{D83D75D2-B5BB-493C-8844-3686338CE963}" sibTransId="{775532F2-AF95-4988-9513-DA1B1B3A738C}"/>
    <dgm:cxn modelId="{E9AAE785-F76E-4BB6-9C99-E43C43AFEE9F}" type="presOf" srcId="{3CECE68E-D36F-437D-9D06-09C60F7E6E1F}" destId="{8F83D32F-8D0C-4020-B7DB-E3D055BA8720}" srcOrd="0" destOrd="5" presId="urn:microsoft.com/office/officeart/2005/8/layout/lProcess2"/>
    <dgm:cxn modelId="{15595C8D-03BC-47D3-BDDD-1760296D0E48}" srcId="{5839E07B-5A2D-45DB-BB68-E9A9C66A61D1}" destId="{5FDDF016-5AB0-4ADA-AF1D-575866103DAD}" srcOrd="0" destOrd="0" parTransId="{7054708D-65EF-45CB-9AA2-92DA15B81E7F}" sibTransId="{8C820D9C-CEFB-4EE4-AF47-4BE331F44056}"/>
    <dgm:cxn modelId="{F8F0B999-EEF8-4CD2-A200-37A9903DBCAC}" type="presOf" srcId="{5839E07B-5A2D-45DB-BB68-E9A9C66A61D1}" destId="{B3B5D453-4A58-42CD-9088-0E978D9E2FED}" srcOrd="0" destOrd="0" presId="urn:microsoft.com/office/officeart/2005/8/layout/lProcess2"/>
    <dgm:cxn modelId="{6F9B95A7-E629-4BB9-9CDA-0C01EB50E52E}" type="presOf" srcId="{1076683A-A820-45C1-BD0A-796D0B9B35F6}" destId="{5D340EFA-3ACB-4998-AC42-623998154A9D}" srcOrd="0" destOrd="2" presId="urn:microsoft.com/office/officeart/2005/8/layout/lProcess2"/>
    <dgm:cxn modelId="{3D1E16B1-630C-4592-9091-64608EF203F3}" type="presOf" srcId="{1F9AA849-52B6-4ADA-8E3D-D11248A427BF}" destId="{5D340EFA-3ACB-4998-AC42-623998154A9D}" srcOrd="0" destOrd="1" presId="urn:microsoft.com/office/officeart/2005/8/layout/lProcess2"/>
    <dgm:cxn modelId="{574787B2-7164-48F4-9559-BE63DB593530}" type="presOf" srcId="{D71552E5-203F-4A6D-BFA7-0325F39116EF}" destId="{8F83D32F-8D0C-4020-B7DB-E3D055BA8720}" srcOrd="0" destOrd="3" presId="urn:microsoft.com/office/officeart/2005/8/layout/lProcess2"/>
    <dgm:cxn modelId="{CC4000C6-F247-4865-BD39-99AA3E9BDF6B}" type="presOf" srcId="{CADFABB5-E325-4A87-9398-2102D6AB320F}" destId="{A890862D-EB44-40F2-A0C9-7EFE7C996D59}" srcOrd="0" destOrd="0" presId="urn:microsoft.com/office/officeart/2005/8/layout/lProcess2"/>
    <dgm:cxn modelId="{CD35BED3-DDC7-4D81-A217-587470AC1474}" type="presOf" srcId="{5A4C7AA3-D272-4381-A99B-C76395C5A314}" destId="{8F83D32F-8D0C-4020-B7DB-E3D055BA8720}" srcOrd="0" destOrd="0" presId="urn:microsoft.com/office/officeart/2005/8/layout/lProcess2"/>
    <dgm:cxn modelId="{A3897FDF-4750-4E30-8318-036EF15BB77E}" srcId="{5A4C7AA3-D272-4381-A99B-C76395C5A314}" destId="{7B1C2959-2DBB-47AB-A5B8-02D4ED667DA3}" srcOrd="3" destOrd="0" parTransId="{089BEE95-549C-4361-8465-003E0F9007A2}" sibTransId="{FADC5E11-48B9-489D-B05B-8565E7DE41E9}"/>
    <dgm:cxn modelId="{3F7AA0DF-9EB8-46F3-BBEA-8F01C3E17BB5}" srcId="{5A4C7AA3-D272-4381-A99B-C76395C5A314}" destId="{3CECE68E-D36F-437D-9D06-09C60F7E6E1F}" srcOrd="4" destOrd="0" parTransId="{0C92944F-3485-44AC-BA1B-8B460A6135AE}" sibTransId="{49501CE4-7C0B-47C3-9CAD-C3BDC532230D}"/>
    <dgm:cxn modelId="{F2B173FB-1868-463E-A0FF-CA800CAD6A0A}" type="presOf" srcId="{72422CA1-CC55-4DB1-8596-CE6931DA5798}" destId="{5D340EFA-3ACB-4998-AC42-623998154A9D}" srcOrd="0" destOrd="4" presId="urn:microsoft.com/office/officeart/2005/8/layout/lProcess2"/>
    <dgm:cxn modelId="{DB4DB7FF-6E14-4DB2-9B6B-5E2558A9AB74}" type="presOf" srcId="{2418BE28-7503-467C-AECB-2A822AF5DF61}" destId="{8F83D32F-8D0C-4020-B7DB-E3D055BA8720}" srcOrd="0" destOrd="1" presId="urn:microsoft.com/office/officeart/2005/8/layout/lProcess2"/>
    <dgm:cxn modelId="{0863298A-1996-48ED-BFBF-47857DE8DCE0}" type="presParOf" srcId="{A890862D-EB44-40F2-A0C9-7EFE7C996D59}" destId="{9B3ECC76-EAED-49BA-BB71-34AFFB817D70}" srcOrd="0" destOrd="0" presId="urn:microsoft.com/office/officeart/2005/8/layout/lProcess2"/>
    <dgm:cxn modelId="{96D0A525-EADE-4A92-B224-6E37E51DC8A7}" type="presParOf" srcId="{9B3ECC76-EAED-49BA-BB71-34AFFB817D70}" destId="{B3B5D453-4A58-42CD-9088-0E978D9E2FED}" srcOrd="0" destOrd="0" presId="urn:microsoft.com/office/officeart/2005/8/layout/lProcess2"/>
    <dgm:cxn modelId="{19632F1A-056A-4A2F-88C4-BFEA979CD486}" type="presParOf" srcId="{9B3ECC76-EAED-49BA-BB71-34AFFB817D70}" destId="{F13606B6-8729-4741-AE49-B9C5435C04DF}" srcOrd="1" destOrd="0" presId="urn:microsoft.com/office/officeart/2005/8/layout/lProcess2"/>
    <dgm:cxn modelId="{4F3BECFD-E46B-4547-9678-C70A3E4BD42D}" type="presParOf" srcId="{9B3ECC76-EAED-49BA-BB71-34AFFB817D70}" destId="{C7027DFB-C936-4DE5-B76E-569D51A90DA6}" srcOrd="2" destOrd="0" presId="urn:microsoft.com/office/officeart/2005/8/layout/lProcess2"/>
    <dgm:cxn modelId="{C040C6B0-EF03-4AC1-8CB4-9BD5622F84DE}" type="presParOf" srcId="{C7027DFB-C936-4DE5-B76E-569D51A90DA6}" destId="{9E1FF4D5-A84A-4701-86AE-4FD57D1771E1}" srcOrd="0" destOrd="0" presId="urn:microsoft.com/office/officeart/2005/8/layout/lProcess2"/>
    <dgm:cxn modelId="{FA2F4BE2-CAE8-481F-8760-B031EC80B192}" type="presParOf" srcId="{9E1FF4D5-A84A-4701-86AE-4FD57D1771E1}" destId="{5D340EFA-3ACB-4998-AC42-623998154A9D}" srcOrd="0" destOrd="0" presId="urn:microsoft.com/office/officeart/2005/8/layout/lProcess2"/>
    <dgm:cxn modelId="{85839B50-5DE2-4B55-B7A0-5D9B46A47E05}" type="presParOf" srcId="{9E1FF4D5-A84A-4701-86AE-4FD57D1771E1}" destId="{4DA28ACC-A880-46A0-A29E-6734B812C434}" srcOrd="1" destOrd="0" presId="urn:microsoft.com/office/officeart/2005/8/layout/lProcess2"/>
    <dgm:cxn modelId="{CE5BC3BF-9248-4AF5-A88D-42FA8B50163B}" type="presParOf" srcId="{9E1FF4D5-A84A-4701-86AE-4FD57D1771E1}" destId="{8F83D32F-8D0C-4020-B7DB-E3D055BA8720}"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48FAC-3259-4C5F-B93C-DB22C3FBEBCB}">
      <dsp:nvSpPr>
        <dsp:cNvPr id="0" name=""/>
        <dsp:cNvSpPr/>
      </dsp:nvSpPr>
      <dsp:spPr>
        <a:xfrm>
          <a:off x="0" y="19049"/>
          <a:ext cx="7620000" cy="4762500"/>
        </a:xfrm>
        <a:prstGeom prst="swooshArrow">
          <a:avLst>
            <a:gd name="adj1" fmla="val 25000"/>
            <a:gd name="adj2" fmla="val 25000"/>
          </a:avLst>
        </a:prstGeom>
        <a:solidFill>
          <a:schemeClr val="accent1">
            <a:tint val="40000"/>
            <a:hueOff val="0"/>
            <a:satOff val="0"/>
            <a:lumOff val="0"/>
            <a:alphaOff val="0"/>
          </a:schemeClr>
        </a:solidFill>
        <a:ln w="12700"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54B51B0-183A-486C-9014-467433D98B2A}">
      <dsp:nvSpPr>
        <dsp:cNvPr id="0" name=""/>
        <dsp:cNvSpPr/>
      </dsp:nvSpPr>
      <dsp:spPr>
        <a:xfrm>
          <a:off x="750570" y="3560445"/>
          <a:ext cx="175260" cy="175260"/>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609DAED-10C3-443F-A4AD-374CB84C6AC6}">
      <dsp:nvSpPr>
        <dsp:cNvPr id="0" name=""/>
        <dsp:cNvSpPr/>
      </dsp:nvSpPr>
      <dsp:spPr>
        <a:xfrm>
          <a:off x="838200" y="3648075"/>
          <a:ext cx="1303020" cy="1133475"/>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2867" tIns="0" rIns="0" bIns="0" numCol="1" spcCol="1270" anchor="t" anchorCtr="0">
          <a:noAutofit/>
        </a:bodyPr>
        <a:lstStyle/>
        <a:p>
          <a:pPr marL="0" lvl="0" indent="0" algn="ctr" defTabSz="666750">
            <a:lnSpc>
              <a:spcPct val="90000"/>
            </a:lnSpc>
            <a:spcBef>
              <a:spcPct val="0"/>
            </a:spcBef>
            <a:spcAft>
              <a:spcPct val="35000"/>
            </a:spcAft>
            <a:buNone/>
          </a:pPr>
          <a:r>
            <a:rPr lang="en-US" sz="1500" b="1" kern="1200" dirty="0"/>
            <a:t>Stimulus to C </a:t>
          </a:r>
          <a:r>
            <a:rPr lang="en-US" sz="1500" b="1" kern="1200" dirty="0" err="1"/>
            <a:t>fibres</a:t>
          </a:r>
          <a:endParaRPr lang="en-US" sz="1500" b="1" kern="1200" dirty="0"/>
        </a:p>
      </dsp:txBody>
      <dsp:txXfrm>
        <a:off x="838200" y="3648075"/>
        <a:ext cx="1303020" cy="1133475"/>
      </dsp:txXfrm>
    </dsp:sp>
    <dsp:sp modelId="{FAC3924D-4E72-41D3-9BC6-D9137E1E7093}">
      <dsp:nvSpPr>
        <dsp:cNvPr id="0" name=""/>
        <dsp:cNvSpPr/>
      </dsp:nvSpPr>
      <dsp:spPr>
        <a:xfrm>
          <a:off x="1988820" y="2452687"/>
          <a:ext cx="304800" cy="304800"/>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9AA4C8B-2AD7-481D-8D49-AD58FCAA9B9E}">
      <dsp:nvSpPr>
        <dsp:cNvPr id="0" name=""/>
        <dsp:cNvSpPr/>
      </dsp:nvSpPr>
      <dsp:spPr>
        <a:xfrm>
          <a:off x="2141220" y="2605087"/>
          <a:ext cx="1600200" cy="2176462"/>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1507" tIns="0" rIns="0" bIns="0" numCol="1" spcCol="1270" anchor="t" anchorCtr="0">
          <a:noAutofit/>
        </a:bodyPr>
        <a:lstStyle/>
        <a:p>
          <a:pPr marL="0" lvl="0" indent="0" algn="ctr" defTabSz="666750">
            <a:lnSpc>
              <a:spcPct val="150000"/>
            </a:lnSpc>
            <a:spcBef>
              <a:spcPct val="0"/>
            </a:spcBef>
            <a:spcAft>
              <a:spcPct val="35000"/>
            </a:spcAft>
            <a:buNone/>
          </a:pPr>
          <a:r>
            <a:rPr lang="en-US" sz="1500" b="1" kern="1200" dirty="0"/>
            <a:t>release of </a:t>
          </a:r>
          <a:r>
            <a:rPr lang="en-US" sz="1500" b="1" kern="1200" dirty="0" err="1"/>
            <a:t>vasoactive</a:t>
          </a:r>
          <a:r>
            <a:rPr lang="en-US" sz="1500" b="1" kern="1200" dirty="0"/>
            <a:t> peptides (substance P, CGRP, </a:t>
          </a:r>
          <a:r>
            <a:rPr lang="en-US" sz="1500" b="1" kern="1200" dirty="0" err="1"/>
            <a:t>neurokinins</a:t>
          </a:r>
          <a:r>
            <a:rPr lang="en-US" sz="1500" b="1" kern="1200" dirty="0"/>
            <a:t> A &amp; B )</a:t>
          </a:r>
        </a:p>
      </dsp:txBody>
      <dsp:txXfrm>
        <a:off x="2141220" y="2605087"/>
        <a:ext cx="1600200" cy="2176462"/>
      </dsp:txXfrm>
    </dsp:sp>
    <dsp:sp modelId="{E37B738F-510C-4F9C-8848-B0F95278F62E}">
      <dsp:nvSpPr>
        <dsp:cNvPr id="0" name=""/>
        <dsp:cNvSpPr/>
      </dsp:nvSpPr>
      <dsp:spPr>
        <a:xfrm>
          <a:off x="3569970" y="1636394"/>
          <a:ext cx="403860" cy="403860"/>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A8436AF-CF36-4EEC-8329-DA7C52BEBA8C}">
      <dsp:nvSpPr>
        <dsp:cNvPr id="0" name=""/>
        <dsp:cNvSpPr/>
      </dsp:nvSpPr>
      <dsp:spPr>
        <a:xfrm>
          <a:off x="3771900" y="1838324"/>
          <a:ext cx="1600200" cy="2943225"/>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13997" tIns="0" rIns="0" bIns="0" numCol="1" spcCol="1270" anchor="t" anchorCtr="0">
          <a:noAutofit/>
        </a:bodyPr>
        <a:lstStyle/>
        <a:p>
          <a:pPr marL="0" lvl="0" indent="0" algn="ctr" defTabSz="666750">
            <a:lnSpc>
              <a:spcPct val="150000"/>
            </a:lnSpc>
            <a:spcBef>
              <a:spcPct val="0"/>
            </a:spcBef>
            <a:spcAft>
              <a:spcPct val="35000"/>
            </a:spcAft>
            <a:buNone/>
          </a:pPr>
          <a:r>
            <a:rPr lang="en-US" sz="1500" b="1" kern="1200" dirty="0"/>
            <a:t>vasodilatation and plasma </a:t>
          </a:r>
          <a:r>
            <a:rPr lang="en-US" sz="1500" b="1" kern="1200" dirty="0" err="1"/>
            <a:t>extravasation</a:t>
          </a:r>
          <a:r>
            <a:rPr lang="en-US" sz="1500" b="1" kern="1200" dirty="0"/>
            <a:t> and promote </a:t>
          </a:r>
          <a:r>
            <a:rPr lang="en-US" sz="1500" b="1" kern="1200" dirty="0" err="1"/>
            <a:t>neurogenic</a:t>
          </a:r>
          <a:r>
            <a:rPr lang="en-US" sz="1500" b="1" kern="1200" dirty="0"/>
            <a:t> inflammation </a:t>
          </a:r>
        </a:p>
      </dsp:txBody>
      <dsp:txXfrm>
        <a:off x="3771900" y="1838324"/>
        <a:ext cx="1600200" cy="2943225"/>
      </dsp:txXfrm>
    </dsp:sp>
    <dsp:sp modelId="{DCFC9E1D-B3A4-42F2-A1F4-D046DF9E0F5B}">
      <dsp:nvSpPr>
        <dsp:cNvPr id="0" name=""/>
        <dsp:cNvSpPr/>
      </dsp:nvSpPr>
      <dsp:spPr>
        <a:xfrm>
          <a:off x="5292090" y="1096327"/>
          <a:ext cx="541020" cy="541020"/>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FA177B3-500E-4482-924D-633889C4649B}">
      <dsp:nvSpPr>
        <dsp:cNvPr id="0" name=""/>
        <dsp:cNvSpPr/>
      </dsp:nvSpPr>
      <dsp:spPr>
        <a:xfrm>
          <a:off x="5562600" y="1366837"/>
          <a:ext cx="1600200" cy="3414712"/>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86675" tIns="0" rIns="0" bIns="0" numCol="1" spcCol="1270" anchor="t" anchorCtr="0">
          <a:noAutofit/>
        </a:bodyPr>
        <a:lstStyle/>
        <a:p>
          <a:pPr marL="0" lvl="0" indent="0" algn="ctr" defTabSz="666750">
            <a:lnSpc>
              <a:spcPct val="150000"/>
            </a:lnSpc>
            <a:spcBef>
              <a:spcPct val="0"/>
            </a:spcBef>
            <a:spcAft>
              <a:spcPct val="35000"/>
            </a:spcAft>
            <a:buNone/>
          </a:pPr>
          <a:r>
            <a:rPr lang="en-US" sz="1500" b="1" kern="1200" dirty="0"/>
            <a:t>Promote &amp; sustain dentin sensitivity</a:t>
          </a:r>
        </a:p>
      </dsp:txBody>
      <dsp:txXfrm>
        <a:off x="5562600" y="1366837"/>
        <a:ext cx="1600200" cy="34147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D58DC-9A7E-4AC1-82FF-1E104B080C09}">
      <dsp:nvSpPr>
        <dsp:cNvPr id="0" name=""/>
        <dsp:cNvSpPr/>
      </dsp:nvSpPr>
      <dsp:spPr>
        <a:xfrm>
          <a:off x="624417" y="0"/>
          <a:ext cx="4800600" cy="4800600"/>
        </a:xfrm>
        <a:prstGeom prst="triangle">
          <a:avLst/>
        </a:prstGeom>
        <a:blipFill rotWithShape="0">
          <a:blip xmlns:r="http://schemas.openxmlformats.org/officeDocument/2006/relationships" r:embed="rId1">
            <a:lum bright="5000"/>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834901-4DFD-4DC9-BA3B-6FDECDA799C9}">
      <dsp:nvSpPr>
        <dsp:cNvPr id="0" name=""/>
        <dsp:cNvSpPr/>
      </dsp:nvSpPr>
      <dsp:spPr>
        <a:xfrm>
          <a:off x="3038906" y="458715"/>
          <a:ext cx="3120390" cy="68258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Black" panose="020B0A04020102020204" pitchFamily="34" charset="0"/>
            </a:rPr>
            <a:t>Direct </a:t>
          </a:r>
          <a:r>
            <a:rPr lang="en-US" sz="1300" kern="1200" dirty="0" err="1">
              <a:latin typeface="Arial Black" panose="020B0A04020102020204" pitchFamily="34" charset="0"/>
            </a:rPr>
            <a:t>innervation</a:t>
          </a:r>
          <a:r>
            <a:rPr lang="en-US" sz="1300" kern="1200" dirty="0">
              <a:latin typeface="Arial Black" panose="020B0A04020102020204" pitchFamily="34" charset="0"/>
            </a:rPr>
            <a:t> theory</a:t>
          </a:r>
          <a:endParaRPr lang="en-IN" sz="1300" kern="1200" dirty="0"/>
        </a:p>
      </dsp:txBody>
      <dsp:txXfrm>
        <a:off x="3072227" y="492036"/>
        <a:ext cx="3053748" cy="615943"/>
      </dsp:txXfrm>
    </dsp:sp>
    <dsp:sp modelId="{B9D56FB1-50B9-4381-82D7-9536C9F70BDF}">
      <dsp:nvSpPr>
        <dsp:cNvPr id="0" name=""/>
        <dsp:cNvSpPr/>
      </dsp:nvSpPr>
      <dsp:spPr>
        <a:xfrm>
          <a:off x="3038906" y="1312857"/>
          <a:ext cx="3120390" cy="68258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latin typeface="Arial Black" panose="020B0A04020102020204" pitchFamily="34" charset="0"/>
            </a:rPr>
            <a:t>Odontoblast</a:t>
          </a:r>
          <a:r>
            <a:rPr lang="en-US" sz="1300" kern="1200" dirty="0">
              <a:latin typeface="Arial Black" panose="020B0A04020102020204" pitchFamily="34" charset="0"/>
            </a:rPr>
            <a:t> receptor</a:t>
          </a:r>
          <a:endParaRPr lang="en-IN" sz="1300" kern="1200" dirty="0"/>
        </a:p>
      </dsp:txBody>
      <dsp:txXfrm>
        <a:off x="3072227" y="1346178"/>
        <a:ext cx="3053748" cy="615943"/>
      </dsp:txXfrm>
    </dsp:sp>
    <dsp:sp modelId="{CC0DF2FC-4340-4962-A57E-10655CD199F3}">
      <dsp:nvSpPr>
        <dsp:cNvPr id="0" name=""/>
        <dsp:cNvSpPr/>
      </dsp:nvSpPr>
      <dsp:spPr>
        <a:xfrm>
          <a:off x="3110082" y="2095820"/>
          <a:ext cx="3120390" cy="68258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Black" panose="020B0A04020102020204" pitchFamily="34" charset="0"/>
            </a:rPr>
            <a:t>Fluid movement/hydrodynamic theory</a:t>
          </a:r>
          <a:endParaRPr lang="en-IN" sz="1300" kern="1200" dirty="0"/>
        </a:p>
      </dsp:txBody>
      <dsp:txXfrm>
        <a:off x="3143403" y="2129141"/>
        <a:ext cx="3053748" cy="615943"/>
      </dsp:txXfrm>
    </dsp:sp>
    <dsp:sp modelId="{F04EEDB9-E9C0-4FCA-BE1D-5674A64E65FA}">
      <dsp:nvSpPr>
        <dsp:cNvPr id="0" name=""/>
        <dsp:cNvSpPr/>
      </dsp:nvSpPr>
      <dsp:spPr>
        <a:xfrm>
          <a:off x="3110082" y="2949958"/>
          <a:ext cx="3120390" cy="68258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latin typeface="Arial Black" panose="020B0A04020102020204" pitchFamily="34" charset="0"/>
            </a:rPr>
            <a:t>Transducer theory</a:t>
          </a:r>
          <a:endParaRPr lang="en-US" sz="1300" kern="1200" dirty="0">
            <a:latin typeface="Arial Black" panose="020B0A04020102020204" pitchFamily="34" charset="0"/>
          </a:endParaRPr>
        </a:p>
      </dsp:txBody>
      <dsp:txXfrm>
        <a:off x="3143403" y="2983279"/>
        <a:ext cx="3053748" cy="615943"/>
      </dsp:txXfrm>
    </dsp:sp>
    <dsp:sp modelId="{35A4565A-5D0E-4287-8F16-EC567A05F4B7}">
      <dsp:nvSpPr>
        <dsp:cNvPr id="0" name=""/>
        <dsp:cNvSpPr/>
      </dsp:nvSpPr>
      <dsp:spPr>
        <a:xfrm>
          <a:off x="3110082" y="3804104"/>
          <a:ext cx="3120390" cy="68258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latin typeface="Arial Black" panose="020B0A04020102020204" pitchFamily="34" charset="0"/>
            </a:rPr>
            <a:t>Gate control theory</a:t>
          </a:r>
          <a:endParaRPr lang="en-IN" sz="1300" kern="1200" dirty="0"/>
        </a:p>
      </dsp:txBody>
      <dsp:txXfrm>
        <a:off x="3143403" y="3837425"/>
        <a:ext cx="3053748" cy="6159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011A8-B1C9-438C-9476-B628E06B0F08}">
      <dsp:nvSpPr>
        <dsp:cNvPr id="0" name=""/>
        <dsp:cNvSpPr/>
      </dsp:nvSpPr>
      <dsp:spPr>
        <a:xfrm>
          <a:off x="3650009" y="1829534"/>
          <a:ext cx="1759892" cy="837548"/>
        </a:xfrm>
        <a:custGeom>
          <a:avLst/>
          <a:gdLst/>
          <a:ahLst/>
          <a:cxnLst/>
          <a:rect l="0" t="0" r="0" b="0"/>
          <a:pathLst>
            <a:path>
              <a:moveTo>
                <a:pt x="0" y="0"/>
              </a:moveTo>
              <a:lnTo>
                <a:pt x="0" y="570765"/>
              </a:lnTo>
              <a:lnTo>
                <a:pt x="1759892" y="570765"/>
              </a:lnTo>
              <a:lnTo>
                <a:pt x="1759892" y="837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EC4212-4382-487F-BC1E-E36FD580A948}">
      <dsp:nvSpPr>
        <dsp:cNvPr id="0" name=""/>
        <dsp:cNvSpPr/>
      </dsp:nvSpPr>
      <dsp:spPr>
        <a:xfrm>
          <a:off x="1890117" y="1829534"/>
          <a:ext cx="1759892" cy="837548"/>
        </a:xfrm>
        <a:custGeom>
          <a:avLst/>
          <a:gdLst/>
          <a:ahLst/>
          <a:cxnLst/>
          <a:rect l="0" t="0" r="0" b="0"/>
          <a:pathLst>
            <a:path>
              <a:moveTo>
                <a:pt x="1759892" y="0"/>
              </a:moveTo>
              <a:lnTo>
                <a:pt x="1759892" y="570765"/>
              </a:lnTo>
              <a:lnTo>
                <a:pt x="0" y="570765"/>
              </a:lnTo>
              <a:lnTo>
                <a:pt x="0" y="837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4B61F0-9756-43DB-9627-095BA1BC3DC2}">
      <dsp:nvSpPr>
        <dsp:cNvPr id="0" name=""/>
        <dsp:cNvSpPr/>
      </dsp:nvSpPr>
      <dsp:spPr>
        <a:xfrm>
          <a:off x="2210097" y="846"/>
          <a:ext cx="2879824" cy="18286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F5750C-4BA8-402D-961C-28C929871495}">
      <dsp:nvSpPr>
        <dsp:cNvPr id="0" name=""/>
        <dsp:cNvSpPr/>
      </dsp:nvSpPr>
      <dsp:spPr>
        <a:xfrm>
          <a:off x="2530078" y="304827"/>
          <a:ext cx="2879824" cy="182868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2 phases</a:t>
          </a:r>
        </a:p>
      </dsp:txBody>
      <dsp:txXfrm>
        <a:off x="2583638" y="358387"/>
        <a:ext cx="2772704" cy="1721568"/>
      </dsp:txXfrm>
    </dsp:sp>
    <dsp:sp modelId="{06E68D87-005F-46BE-BCC6-EBFCD9BC2C79}">
      <dsp:nvSpPr>
        <dsp:cNvPr id="0" name=""/>
        <dsp:cNvSpPr/>
      </dsp:nvSpPr>
      <dsp:spPr>
        <a:xfrm>
          <a:off x="450205" y="2667083"/>
          <a:ext cx="2879824" cy="18286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57242D-E27B-473C-AB6D-0E4CD7710EA9}">
      <dsp:nvSpPr>
        <dsp:cNvPr id="0" name=""/>
        <dsp:cNvSpPr/>
      </dsp:nvSpPr>
      <dsp:spPr>
        <a:xfrm>
          <a:off x="770185" y="2971065"/>
          <a:ext cx="2879824" cy="182868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kern="1200" dirty="0">
              <a:solidFill>
                <a:srgbClr val="FF0000"/>
              </a:solidFill>
            </a:rPr>
            <a:t>Lesion</a:t>
          </a:r>
          <a:r>
            <a:rPr lang="en-US" sz="4100" b="1" kern="1200" dirty="0">
              <a:solidFill>
                <a:srgbClr val="0070C0"/>
              </a:solidFill>
            </a:rPr>
            <a:t> </a:t>
          </a:r>
          <a:r>
            <a:rPr lang="en-US" sz="4100" b="1" kern="1200" dirty="0">
              <a:solidFill>
                <a:srgbClr val="FF0000"/>
              </a:solidFill>
            </a:rPr>
            <a:t>localization</a:t>
          </a:r>
          <a:endParaRPr lang="en-IN" sz="4100" kern="1200" dirty="0"/>
        </a:p>
      </dsp:txBody>
      <dsp:txXfrm>
        <a:off x="823745" y="3024625"/>
        <a:ext cx="2772704" cy="1721568"/>
      </dsp:txXfrm>
    </dsp:sp>
    <dsp:sp modelId="{FD85BE2E-2EAC-42BD-838C-AB87E636BC93}">
      <dsp:nvSpPr>
        <dsp:cNvPr id="0" name=""/>
        <dsp:cNvSpPr/>
      </dsp:nvSpPr>
      <dsp:spPr>
        <a:xfrm>
          <a:off x="3969990" y="2667083"/>
          <a:ext cx="2879824" cy="18286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28A074-5320-4166-9284-B4DE6B493CCD}">
      <dsp:nvSpPr>
        <dsp:cNvPr id="0" name=""/>
        <dsp:cNvSpPr/>
      </dsp:nvSpPr>
      <dsp:spPr>
        <a:xfrm>
          <a:off x="4289970" y="2971065"/>
          <a:ext cx="2879824" cy="182868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kern="1200" dirty="0">
              <a:solidFill>
                <a:schemeClr val="accent2">
                  <a:lumMod val="50000"/>
                </a:schemeClr>
              </a:solidFill>
            </a:rPr>
            <a:t>Lesion initiation</a:t>
          </a:r>
          <a:endParaRPr lang="en-IN" sz="4100" kern="1200" dirty="0"/>
        </a:p>
      </dsp:txBody>
      <dsp:txXfrm>
        <a:off x="4343530" y="3024625"/>
        <a:ext cx="2772704" cy="1721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BFD833-6E7F-4B47-A433-F59C234F7220}">
      <dsp:nvSpPr>
        <dsp:cNvPr id="0" name=""/>
        <dsp:cNvSpPr/>
      </dsp:nvSpPr>
      <dsp:spPr>
        <a:xfrm>
          <a:off x="2884050" y="1668315"/>
          <a:ext cx="1822824" cy="1463968"/>
        </a:xfrm>
        <a:prstGeom prst="ellipse">
          <a:avLst/>
        </a:prstGeom>
        <a:solidFill>
          <a:srgbClr val="FFC000"/>
        </a:solidFill>
        <a:ln w="25400" cap="flat" cmpd="sng" algn="ctr">
          <a:solidFill>
            <a:srgbClr val="FFFFFF">
              <a:hueOff val="0"/>
              <a:satOff val="0"/>
              <a:lumOff val="0"/>
              <a:alphaOff val="0"/>
            </a:srgbClr>
          </a:solidFill>
          <a:prstDash val="solid"/>
        </a:ln>
        <a:effectLst/>
        <a:scene3d>
          <a:camera prst="orthographicFront"/>
          <a:lightRig rig="threePt" dir="t"/>
        </a:scene3d>
        <a:sp3d>
          <a:bevelT w="139700" h="139700" prst="divo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N" sz="1400" b="1" kern="1200" dirty="0">
              <a:solidFill>
                <a:srgbClr val="000000"/>
              </a:solidFill>
              <a:latin typeface="Arial Black" pitchFamily="34" charset="0"/>
              <a:ea typeface="+mn-ea"/>
              <a:cs typeface="+mn-cs"/>
            </a:rPr>
            <a:t>Lesion localization </a:t>
          </a:r>
        </a:p>
      </dsp:txBody>
      <dsp:txXfrm>
        <a:off x="3150996" y="1882708"/>
        <a:ext cx="1288932" cy="1035182"/>
      </dsp:txXfrm>
    </dsp:sp>
    <dsp:sp modelId="{E939C0DD-157E-49AE-9D0D-B2EC3CD2FD2B}">
      <dsp:nvSpPr>
        <dsp:cNvPr id="0" name=""/>
        <dsp:cNvSpPr/>
      </dsp:nvSpPr>
      <dsp:spPr>
        <a:xfrm rot="16200000">
          <a:off x="3631724" y="1488968"/>
          <a:ext cx="327475" cy="31219"/>
        </a:xfrm>
        <a:custGeom>
          <a:avLst/>
          <a:gdLst/>
          <a:ahLst/>
          <a:cxnLst/>
          <a:rect l="0" t="0" r="0" b="0"/>
          <a:pathLst>
            <a:path>
              <a:moveTo>
                <a:pt x="0" y="15609"/>
              </a:moveTo>
              <a:lnTo>
                <a:pt x="327475" y="15609"/>
              </a:lnTo>
            </a:path>
          </a:pathLst>
        </a:custGeom>
        <a:noFill/>
        <a:ln w="25400" cap="flat" cmpd="sng" algn="ctr">
          <a:solidFill>
            <a:srgbClr val="00CC99">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solidFill>
              <a:srgbClr val="000000">
                <a:hueOff val="0"/>
                <a:satOff val="0"/>
                <a:lumOff val="0"/>
                <a:alphaOff val="0"/>
              </a:srgbClr>
            </a:solidFill>
            <a:latin typeface="Book Antiqua"/>
            <a:ea typeface="+mn-ea"/>
            <a:cs typeface="+mn-cs"/>
          </a:endParaRPr>
        </a:p>
      </dsp:txBody>
      <dsp:txXfrm>
        <a:off x="3787275" y="1512764"/>
        <a:ext cx="0" cy="0"/>
      </dsp:txXfrm>
    </dsp:sp>
    <dsp:sp modelId="{494844C7-1D78-4151-9D62-A4E30E6D2A93}">
      <dsp:nvSpPr>
        <dsp:cNvPr id="0" name=""/>
        <dsp:cNvSpPr/>
      </dsp:nvSpPr>
      <dsp:spPr>
        <a:xfrm>
          <a:off x="3134659" y="19235"/>
          <a:ext cx="1321605" cy="1321605"/>
        </a:xfrm>
        <a:prstGeom prst="ellipse">
          <a:avLst/>
        </a:prstGeom>
        <a:solidFill>
          <a:srgbClr val="E4F50B"/>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0000"/>
              </a:solidFill>
              <a:latin typeface="Arial Black" panose="020B0A04020102020204" pitchFamily="34" charset="0"/>
              <a:ea typeface="+mn-ea"/>
              <a:cs typeface="+mn-cs"/>
            </a:rPr>
            <a:t>Exposure</a:t>
          </a:r>
          <a:r>
            <a:rPr lang="en-US" sz="1400" kern="1200" dirty="0">
              <a:solidFill>
                <a:srgbClr val="000000"/>
              </a:solidFill>
              <a:latin typeface="Arial Black" panose="020B0A04020102020204" pitchFamily="34" charset="0"/>
              <a:ea typeface="+mn-ea"/>
              <a:cs typeface="+mn-cs"/>
            </a:rPr>
            <a:t> of dentin</a:t>
          </a:r>
          <a:endParaRPr lang="en-IN" sz="1400" kern="1200" dirty="0">
            <a:solidFill>
              <a:srgbClr val="000000"/>
            </a:solidFill>
            <a:latin typeface="Book Antiqua"/>
            <a:ea typeface="+mn-ea"/>
            <a:cs typeface="+mn-cs"/>
          </a:endParaRPr>
        </a:p>
      </dsp:txBody>
      <dsp:txXfrm>
        <a:off x="3328204" y="212780"/>
        <a:ext cx="934515" cy="934515"/>
      </dsp:txXfrm>
    </dsp:sp>
    <dsp:sp modelId="{37CCFEEE-338A-46DF-A9F7-9F168F57650D}">
      <dsp:nvSpPr>
        <dsp:cNvPr id="0" name=""/>
        <dsp:cNvSpPr/>
      </dsp:nvSpPr>
      <dsp:spPr>
        <a:xfrm>
          <a:off x="4706874" y="2384690"/>
          <a:ext cx="95969" cy="31219"/>
        </a:xfrm>
        <a:custGeom>
          <a:avLst/>
          <a:gdLst/>
          <a:ahLst/>
          <a:cxnLst/>
          <a:rect l="0" t="0" r="0" b="0"/>
          <a:pathLst>
            <a:path>
              <a:moveTo>
                <a:pt x="0" y="15609"/>
              </a:moveTo>
              <a:lnTo>
                <a:pt x="95969" y="15609"/>
              </a:lnTo>
            </a:path>
          </a:pathLst>
        </a:custGeom>
        <a:noFill/>
        <a:ln w="25400" cap="flat" cmpd="sng" algn="ctr">
          <a:solidFill>
            <a:srgbClr val="00CC99">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solidFill>
              <a:srgbClr val="000000">
                <a:hueOff val="0"/>
                <a:satOff val="0"/>
                <a:lumOff val="0"/>
                <a:alphaOff val="0"/>
              </a:srgbClr>
            </a:solidFill>
            <a:latin typeface="Book Antiqua"/>
            <a:ea typeface="+mn-ea"/>
            <a:cs typeface="+mn-cs"/>
          </a:endParaRPr>
        </a:p>
      </dsp:txBody>
      <dsp:txXfrm>
        <a:off x="4752460" y="2397900"/>
        <a:ext cx="0" cy="0"/>
      </dsp:txXfrm>
    </dsp:sp>
    <dsp:sp modelId="{E787EE10-B9E5-4DC8-A9FB-83553AA79F69}">
      <dsp:nvSpPr>
        <dsp:cNvPr id="0" name=""/>
        <dsp:cNvSpPr/>
      </dsp:nvSpPr>
      <dsp:spPr>
        <a:xfrm>
          <a:off x="4802844" y="1739497"/>
          <a:ext cx="1425761" cy="1321605"/>
        </a:xfrm>
        <a:prstGeom prst="ellipse">
          <a:avLst/>
        </a:prstGeom>
        <a:solidFill>
          <a:srgbClr val="FFFF66"/>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0000"/>
              </a:solidFill>
              <a:latin typeface="Arial Black" panose="020B0A04020102020204" pitchFamily="34" charset="0"/>
              <a:ea typeface="+mn-ea"/>
              <a:cs typeface="+mn-cs"/>
            </a:rPr>
            <a:t>By loss of </a:t>
          </a:r>
          <a:r>
            <a:rPr lang="en-US" sz="1400" kern="1200" dirty="0" err="1">
              <a:solidFill>
                <a:srgbClr val="000000"/>
              </a:solidFill>
              <a:latin typeface="Arial Black" panose="020B0A04020102020204" pitchFamily="34" charset="0"/>
              <a:ea typeface="+mn-ea"/>
              <a:cs typeface="+mn-cs"/>
            </a:rPr>
            <a:t>protectie</a:t>
          </a:r>
          <a:r>
            <a:rPr lang="en-US" sz="1400" kern="1200" dirty="0">
              <a:solidFill>
                <a:srgbClr val="000000"/>
              </a:solidFill>
              <a:latin typeface="Arial Black" panose="020B0A04020102020204" pitchFamily="34" charset="0"/>
              <a:ea typeface="+mn-ea"/>
              <a:cs typeface="+mn-cs"/>
            </a:rPr>
            <a:t> covering </a:t>
          </a:r>
          <a:endParaRPr lang="en-IN" sz="1400" kern="1200" dirty="0">
            <a:solidFill>
              <a:srgbClr val="000000"/>
            </a:solidFill>
            <a:latin typeface="Book Antiqua"/>
            <a:ea typeface="+mn-ea"/>
            <a:cs typeface="+mn-cs"/>
          </a:endParaRPr>
        </a:p>
      </dsp:txBody>
      <dsp:txXfrm>
        <a:off x="5011642" y="1933042"/>
        <a:ext cx="1008165" cy="934515"/>
      </dsp:txXfrm>
    </dsp:sp>
    <dsp:sp modelId="{185DCEDF-FAE9-45FE-A656-369F8187E1E5}">
      <dsp:nvSpPr>
        <dsp:cNvPr id="0" name=""/>
        <dsp:cNvSpPr/>
      </dsp:nvSpPr>
      <dsp:spPr>
        <a:xfrm rot="5400000">
          <a:off x="3631724" y="3280412"/>
          <a:ext cx="327475" cy="31219"/>
        </a:xfrm>
        <a:custGeom>
          <a:avLst/>
          <a:gdLst/>
          <a:ahLst/>
          <a:cxnLst/>
          <a:rect l="0" t="0" r="0" b="0"/>
          <a:pathLst>
            <a:path>
              <a:moveTo>
                <a:pt x="0" y="15609"/>
              </a:moveTo>
              <a:lnTo>
                <a:pt x="327475" y="15609"/>
              </a:lnTo>
            </a:path>
          </a:pathLst>
        </a:custGeom>
        <a:noFill/>
        <a:ln w="25400" cap="flat" cmpd="sng" algn="ctr">
          <a:solidFill>
            <a:srgbClr val="00CC99">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solidFill>
              <a:srgbClr val="000000">
                <a:hueOff val="0"/>
                <a:satOff val="0"/>
                <a:lumOff val="0"/>
                <a:alphaOff val="0"/>
              </a:srgbClr>
            </a:solidFill>
            <a:latin typeface="Book Antiqua"/>
            <a:ea typeface="+mn-ea"/>
            <a:cs typeface="+mn-cs"/>
          </a:endParaRPr>
        </a:p>
      </dsp:txBody>
      <dsp:txXfrm>
        <a:off x="3803648" y="3287835"/>
        <a:ext cx="0" cy="0"/>
      </dsp:txXfrm>
    </dsp:sp>
    <dsp:sp modelId="{9A3FA4AB-001F-4593-8569-B57BBE7D7875}">
      <dsp:nvSpPr>
        <dsp:cNvPr id="0" name=""/>
        <dsp:cNvSpPr/>
      </dsp:nvSpPr>
      <dsp:spPr>
        <a:xfrm>
          <a:off x="3085291" y="3459759"/>
          <a:ext cx="1420342" cy="1321605"/>
        </a:xfrm>
        <a:prstGeom prst="ellipse">
          <a:avLst/>
        </a:prstGeom>
        <a:solidFill>
          <a:srgbClr val="92D050"/>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latin typeface="Arial Black" panose="020B0A04020102020204" pitchFamily="34" charset="0"/>
              <a:ea typeface="+mn-ea"/>
              <a:cs typeface="+mn-cs"/>
            </a:rPr>
            <a:t>Attrition, abrasion, erosion or </a:t>
          </a:r>
          <a:r>
            <a:rPr lang="en-US" sz="1200" kern="1200" dirty="0" err="1">
              <a:solidFill>
                <a:srgbClr val="000000"/>
              </a:solidFill>
              <a:latin typeface="Arial Black" panose="020B0A04020102020204" pitchFamily="34" charset="0"/>
              <a:ea typeface="+mn-ea"/>
              <a:cs typeface="+mn-cs"/>
            </a:rPr>
            <a:t>abfraction</a:t>
          </a:r>
          <a:r>
            <a:rPr lang="en-US" sz="1200" kern="1200" dirty="0">
              <a:solidFill>
                <a:srgbClr val="000000"/>
              </a:solidFill>
              <a:latin typeface="Arial Black" panose="020B0A04020102020204" pitchFamily="34" charset="0"/>
              <a:ea typeface="+mn-ea"/>
              <a:cs typeface="+mn-cs"/>
            </a:rPr>
            <a:t>. </a:t>
          </a:r>
          <a:endParaRPr lang="en-IN" sz="1200" kern="1200" dirty="0">
            <a:solidFill>
              <a:srgbClr val="000000"/>
            </a:solidFill>
            <a:latin typeface="Book Antiqua"/>
            <a:ea typeface="+mn-ea"/>
            <a:cs typeface="+mn-cs"/>
          </a:endParaRPr>
        </a:p>
      </dsp:txBody>
      <dsp:txXfrm>
        <a:off x="3293295" y="3653304"/>
        <a:ext cx="1004334" cy="934515"/>
      </dsp:txXfrm>
    </dsp:sp>
    <dsp:sp modelId="{BE1B13CE-B182-4F1E-A495-BFBF38A305B5}">
      <dsp:nvSpPr>
        <dsp:cNvPr id="0" name=""/>
        <dsp:cNvSpPr/>
      </dsp:nvSpPr>
      <dsp:spPr>
        <a:xfrm rot="10834020">
          <a:off x="2706343" y="2374791"/>
          <a:ext cx="177780" cy="31219"/>
        </a:xfrm>
        <a:custGeom>
          <a:avLst/>
          <a:gdLst/>
          <a:ahLst/>
          <a:cxnLst/>
          <a:rect l="0" t="0" r="0" b="0"/>
          <a:pathLst>
            <a:path>
              <a:moveTo>
                <a:pt x="0" y="15609"/>
              </a:moveTo>
              <a:lnTo>
                <a:pt x="177780" y="15609"/>
              </a:lnTo>
            </a:path>
          </a:pathLst>
        </a:custGeom>
        <a:noFill/>
        <a:ln w="25400" cap="flat" cmpd="sng" algn="ctr">
          <a:solidFill>
            <a:srgbClr val="00CC99">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solidFill>
              <a:srgbClr val="000000">
                <a:hueOff val="0"/>
                <a:satOff val="0"/>
                <a:lumOff val="0"/>
                <a:alphaOff val="0"/>
              </a:srgbClr>
            </a:solidFill>
            <a:latin typeface="Book Antiqua"/>
            <a:ea typeface="+mn-ea"/>
            <a:cs typeface="+mn-cs"/>
          </a:endParaRPr>
        </a:p>
      </dsp:txBody>
      <dsp:txXfrm rot="10800000">
        <a:off x="2799633" y="2394889"/>
        <a:ext cx="0" cy="0"/>
      </dsp:txXfrm>
    </dsp:sp>
    <dsp:sp modelId="{37A26F6F-A28B-4A7F-8D31-FEEECE6D5196}">
      <dsp:nvSpPr>
        <dsp:cNvPr id="0" name=""/>
        <dsp:cNvSpPr/>
      </dsp:nvSpPr>
      <dsp:spPr>
        <a:xfrm>
          <a:off x="1338772" y="1721952"/>
          <a:ext cx="1367610" cy="1321605"/>
        </a:xfrm>
        <a:prstGeom prst="ellipse">
          <a:avLst/>
        </a:prstGeom>
        <a:solidFill>
          <a:srgbClr val="00CC99">
            <a:hueOff val="0"/>
            <a:satOff val="0"/>
            <a:lumOff val="0"/>
            <a:alphaOff val="0"/>
          </a:srgbClr>
        </a:solidFill>
        <a:ln w="25400" cap="flat" cmpd="sng" algn="ctr">
          <a:solidFill>
            <a:srgbClr val="FFFFFF">
              <a:hueOff val="0"/>
              <a:satOff val="0"/>
              <a:lumOff val="0"/>
              <a:alphaOff val="0"/>
            </a:srgb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0000"/>
              </a:solidFill>
              <a:latin typeface="Arial Black" panose="020B0A04020102020204" pitchFamily="34" charset="0"/>
              <a:ea typeface="+mn-ea"/>
              <a:cs typeface="+mn-cs"/>
            </a:rPr>
            <a:t>By gingival </a:t>
          </a:r>
          <a:r>
            <a:rPr lang="en-US" sz="1400" kern="1200" dirty="0" err="1">
              <a:solidFill>
                <a:srgbClr val="000000"/>
              </a:solidFill>
              <a:latin typeface="Arial Black" panose="020B0A04020102020204" pitchFamily="34" charset="0"/>
              <a:ea typeface="+mn-ea"/>
              <a:cs typeface="+mn-cs"/>
            </a:rPr>
            <a:t>recessin</a:t>
          </a:r>
          <a:endParaRPr lang="en-IN" sz="1400" kern="1200" dirty="0">
            <a:solidFill>
              <a:srgbClr val="000000"/>
            </a:solidFill>
            <a:latin typeface="Book Antiqua"/>
            <a:ea typeface="+mn-ea"/>
            <a:cs typeface="+mn-cs"/>
          </a:endParaRPr>
        </a:p>
      </dsp:txBody>
      <dsp:txXfrm>
        <a:off x="1539054" y="1915497"/>
        <a:ext cx="967046" cy="9345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5D453-4A58-42CD-9088-0E978D9E2FED}">
      <dsp:nvSpPr>
        <dsp:cNvPr id="0" name=""/>
        <dsp:cNvSpPr/>
      </dsp:nvSpPr>
      <dsp:spPr>
        <a:xfrm>
          <a:off x="0" y="0"/>
          <a:ext cx="9144000" cy="6858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METHODS FOR ASSESSMENT AND EVALUATION OF HYPERSENSITIVITY</a:t>
          </a:r>
          <a:endParaRPr lang="en-US" sz="2800" kern="1200" dirty="0"/>
        </a:p>
      </dsp:txBody>
      <dsp:txXfrm>
        <a:off x="0" y="0"/>
        <a:ext cx="9144000" cy="2057400"/>
      </dsp:txXfrm>
    </dsp:sp>
    <dsp:sp modelId="{5D340EFA-3ACB-4998-AC42-623998154A9D}">
      <dsp:nvSpPr>
        <dsp:cNvPr id="0" name=""/>
        <dsp:cNvSpPr/>
      </dsp:nvSpPr>
      <dsp:spPr>
        <a:xfrm>
          <a:off x="914399" y="2059409"/>
          <a:ext cx="7315200" cy="20677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t" anchorCtr="0">
          <a:noAutofit/>
        </a:bodyPr>
        <a:lstStyle/>
        <a:p>
          <a:pPr marL="0" lvl="0" indent="0" algn="ctr" defTabSz="933450">
            <a:lnSpc>
              <a:spcPct val="90000"/>
            </a:lnSpc>
            <a:spcBef>
              <a:spcPct val="0"/>
            </a:spcBef>
            <a:spcAft>
              <a:spcPct val="35000"/>
            </a:spcAft>
            <a:buNone/>
          </a:pPr>
          <a:r>
            <a:rPr lang="en-US" sz="2100" b="1" u="sng" kern="1200" dirty="0">
              <a:solidFill>
                <a:schemeClr val="tx1"/>
              </a:solidFill>
            </a:rPr>
            <a:t>OBJECTIVE EVALUATION</a:t>
          </a:r>
        </a:p>
        <a:p>
          <a:pPr marL="171450" lvl="1" indent="-171450" algn="l" defTabSz="711200">
            <a:lnSpc>
              <a:spcPct val="90000"/>
            </a:lnSpc>
            <a:spcBef>
              <a:spcPct val="0"/>
            </a:spcBef>
            <a:spcAft>
              <a:spcPct val="15000"/>
            </a:spcAft>
            <a:buChar char="•"/>
          </a:pPr>
          <a:r>
            <a:rPr lang="en-US" sz="1600" kern="1200" dirty="0">
              <a:solidFill>
                <a:schemeClr val="tx1"/>
              </a:solidFill>
            </a:rPr>
            <a:t>MECHANICAL(TACTILE) STIMULI- EXPLORER, </a:t>
          </a:r>
        </a:p>
        <a:p>
          <a:pPr marL="171450" lvl="1" indent="-171450" algn="l" defTabSz="711200">
            <a:lnSpc>
              <a:spcPct val="90000"/>
            </a:lnSpc>
            <a:spcBef>
              <a:spcPct val="0"/>
            </a:spcBef>
            <a:spcAft>
              <a:spcPct val="15000"/>
            </a:spcAft>
            <a:buChar char="•"/>
          </a:pPr>
          <a:r>
            <a:rPr lang="en-US" sz="1600" kern="1200" dirty="0">
              <a:solidFill>
                <a:schemeClr val="tx1"/>
              </a:solidFill>
            </a:rPr>
            <a:t>CONSTANT PRESSURE PROBE, </a:t>
          </a:r>
        </a:p>
        <a:p>
          <a:pPr marL="171450" lvl="1" indent="-171450" algn="l" defTabSz="711200">
            <a:lnSpc>
              <a:spcPct val="90000"/>
            </a:lnSpc>
            <a:spcBef>
              <a:spcPct val="0"/>
            </a:spcBef>
            <a:spcAft>
              <a:spcPct val="15000"/>
            </a:spcAft>
            <a:buChar char="•"/>
          </a:pPr>
          <a:r>
            <a:rPr lang="en-US" sz="1600" kern="1200" dirty="0">
              <a:solidFill>
                <a:schemeClr val="tx1"/>
              </a:solidFill>
            </a:rPr>
            <a:t>CHEMICAL(OSMOTIC) STIMULI- HYPERTONIC SOLUTIONS EG. SODIUM CHLORIDE, </a:t>
          </a:r>
        </a:p>
        <a:p>
          <a:pPr marL="171450" lvl="1" indent="-171450" algn="l" defTabSz="711200">
            <a:lnSpc>
              <a:spcPct val="90000"/>
            </a:lnSpc>
            <a:spcBef>
              <a:spcPct val="0"/>
            </a:spcBef>
            <a:spcAft>
              <a:spcPct val="15000"/>
            </a:spcAft>
            <a:buChar char="•"/>
          </a:pPr>
          <a:r>
            <a:rPr lang="en-US" sz="1600" kern="1200" dirty="0">
              <a:solidFill>
                <a:schemeClr val="tx1"/>
              </a:solidFill>
            </a:rPr>
            <a:t>ELECTRICAL – ELECTRICAL PULP TESTERS, EVOPARATIVE –COLD AIR BLAST, </a:t>
          </a:r>
        </a:p>
        <a:p>
          <a:pPr marL="171450" lvl="1" indent="-171450" algn="l" defTabSz="711200">
            <a:lnSpc>
              <a:spcPct val="90000"/>
            </a:lnSpc>
            <a:spcBef>
              <a:spcPct val="0"/>
            </a:spcBef>
            <a:spcAft>
              <a:spcPct val="15000"/>
            </a:spcAft>
            <a:buChar char="•"/>
          </a:pPr>
          <a:r>
            <a:rPr lang="en-US" sz="1600" kern="1200" dirty="0">
              <a:solidFill>
                <a:schemeClr val="tx1"/>
              </a:solidFill>
            </a:rPr>
            <a:t>THERMAL – COLD </a:t>
          </a:r>
        </a:p>
      </dsp:txBody>
      <dsp:txXfrm>
        <a:off x="974962" y="2119972"/>
        <a:ext cx="7194074" cy="1946654"/>
      </dsp:txXfrm>
    </dsp:sp>
    <dsp:sp modelId="{8F83D32F-8D0C-4020-B7DB-E3D055BA8720}">
      <dsp:nvSpPr>
        <dsp:cNvPr id="0" name=""/>
        <dsp:cNvSpPr/>
      </dsp:nvSpPr>
      <dsp:spPr>
        <a:xfrm>
          <a:off x="914399" y="4445310"/>
          <a:ext cx="7315200" cy="20677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t" anchorCtr="0">
          <a:noAutofit/>
        </a:bodyPr>
        <a:lstStyle/>
        <a:p>
          <a:pPr marL="0" lvl="0" indent="0" algn="ctr" defTabSz="933450">
            <a:lnSpc>
              <a:spcPct val="90000"/>
            </a:lnSpc>
            <a:spcBef>
              <a:spcPct val="0"/>
            </a:spcBef>
            <a:spcAft>
              <a:spcPct val="35000"/>
            </a:spcAft>
            <a:buNone/>
          </a:pPr>
          <a:r>
            <a:rPr lang="en-US" sz="2100" b="1" u="sng" kern="1200" dirty="0">
              <a:solidFill>
                <a:schemeClr val="tx1"/>
              </a:solidFill>
            </a:rPr>
            <a:t>SUBJECTIVE EVALUATION</a:t>
          </a:r>
        </a:p>
        <a:p>
          <a:pPr marL="171450" lvl="1" indent="-171450" algn="l" defTabSz="711200">
            <a:lnSpc>
              <a:spcPct val="90000"/>
            </a:lnSpc>
            <a:spcBef>
              <a:spcPct val="0"/>
            </a:spcBef>
            <a:spcAft>
              <a:spcPct val="15000"/>
            </a:spcAft>
            <a:buChar char="•"/>
          </a:pPr>
          <a:r>
            <a:rPr lang="en-US" sz="1600" kern="1200" dirty="0">
              <a:solidFill>
                <a:schemeClr val="tx1"/>
              </a:solidFill>
            </a:rPr>
            <a:t>VERBAL RATING SCALES, </a:t>
          </a:r>
        </a:p>
        <a:p>
          <a:pPr marL="171450" lvl="1" indent="-171450" algn="l" defTabSz="711200">
            <a:lnSpc>
              <a:spcPct val="90000"/>
            </a:lnSpc>
            <a:spcBef>
              <a:spcPct val="0"/>
            </a:spcBef>
            <a:spcAft>
              <a:spcPct val="15000"/>
            </a:spcAft>
            <a:buChar char="•"/>
          </a:pPr>
          <a:r>
            <a:rPr lang="en-US" sz="1600" kern="1200" dirty="0">
              <a:solidFill>
                <a:schemeClr val="tx1"/>
              </a:solidFill>
            </a:rPr>
            <a:t>VISUAL ANALOGUE SCALES, </a:t>
          </a:r>
        </a:p>
        <a:p>
          <a:pPr marL="171450" lvl="1" indent="-171450" algn="l" defTabSz="711200">
            <a:lnSpc>
              <a:spcPct val="90000"/>
            </a:lnSpc>
            <a:spcBef>
              <a:spcPct val="0"/>
            </a:spcBef>
            <a:spcAft>
              <a:spcPct val="15000"/>
            </a:spcAft>
            <a:buChar char="•"/>
          </a:pPr>
          <a:r>
            <a:rPr lang="en-US" sz="1600" kern="1200" dirty="0">
              <a:solidFill>
                <a:schemeClr val="tx1"/>
              </a:solidFill>
            </a:rPr>
            <a:t>VERBAL DESCRIPTOR CHECK LISTS, </a:t>
          </a:r>
        </a:p>
        <a:p>
          <a:pPr marL="171450" lvl="1" indent="-171450" algn="l" defTabSz="711200">
            <a:lnSpc>
              <a:spcPct val="90000"/>
            </a:lnSpc>
            <a:spcBef>
              <a:spcPct val="0"/>
            </a:spcBef>
            <a:spcAft>
              <a:spcPct val="15000"/>
            </a:spcAft>
            <a:buChar char="•"/>
          </a:pPr>
          <a:r>
            <a:rPr lang="en-US" sz="1600" kern="1200" dirty="0">
              <a:solidFill>
                <a:schemeClr val="tx1"/>
              </a:solidFill>
            </a:rPr>
            <a:t>MC GILLWORD DESCRIPTORS, </a:t>
          </a:r>
        </a:p>
        <a:p>
          <a:pPr marL="171450" lvl="1" indent="-171450" algn="l" defTabSz="711200">
            <a:lnSpc>
              <a:spcPct val="90000"/>
            </a:lnSpc>
            <a:spcBef>
              <a:spcPct val="0"/>
            </a:spcBef>
            <a:spcAft>
              <a:spcPct val="15000"/>
            </a:spcAft>
            <a:buChar char="•"/>
          </a:pPr>
          <a:r>
            <a:rPr lang="en-US" sz="1600" kern="1200" dirty="0">
              <a:solidFill>
                <a:schemeClr val="tx1"/>
              </a:solidFill>
            </a:rPr>
            <a:t>HOSPITAL ANXIETYAND DEPRESSIONSCALE</a:t>
          </a:r>
        </a:p>
      </dsp:txBody>
      <dsp:txXfrm>
        <a:off x="974962" y="4505873"/>
        <a:ext cx="7194074" cy="194665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CE6E61-9065-4EEA-BA46-1B91FB796474}" type="datetimeFigureOut">
              <a:rPr lang="en-US" smtClean="0"/>
              <a:pPr/>
              <a:t>1/27/2022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82067-9C14-4358-AA3B-EB0678C9E017}" type="slidenum">
              <a:rPr lang="en-US" smtClean="0"/>
              <a:pPr/>
              <a:t>‹#›</a:t>
            </a:fld>
            <a:endParaRPr lang="en-US"/>
          </a:p>
        </p:txBody>
      </p:sp>
    </p:spTree>
    <p:extLst>
      <p:ext uri="{BB962C8B-B14F-4D97-AF65-F5344CB8AC3E}">
        <p14:creationId xmlns:p14="http://schemas.microsoft.com/office/powerpoint/2010/main" val="2956933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3/28/2008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3/28/2008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3/28/2008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3/28/2008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3/28/2008</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3/28/2008</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3/28/2008</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3/28/2008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r>
              <a:rPr lang="en-US"/>
              <a:t>3/28/2008</a:t>
            </a:r>
          </a:p>
        </p:txBody>
      </p:sp>
      <p:sp>
        <p:nvSpPr>
          <p:cNvPr id="9" name="Slide Number Placeholder 8"/>
          <p:cNvSpPr>
            <a:spLocks noGrp="1"/>
          </p:cNvSpPr>
          <p:nvPr>
            <p:ph type="sldNum" sz="quarter" idx="11"/>
          </p:nvPr>
        </p:nvSpPr>
        <p:spPr/>
        <p:txBody>
          <a:bodyPr/>
          <a:lstStyle/>
          <a:p>
            <a:fld id="{DF28FB93-0A08-4E7D-8E63-9EFA29F1E09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3/28/2008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3/28/2008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F28FB93-0A08-4E7D-8E63-9EFA29F1E093}"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r>
              <a:rPr lang="en-US"/>
              <a:t>3/28/2008</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hyperlink" Target="http://jada.info/cgi/content/full/137/7/990/F3"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71600" y="3422561"/>
            <a:ext cx="6553200" cy="1219200"/>
          </a:xfrm>
        </p:spPr>
        <p:txBody>
          <a:bodyPr/>
          <a:lstStyle/>
          <a:p>
            <a:pPr algn="ctr"/>
            <a:r>
              <a:rPr lang="en-US" dirty="0"/>
              <a:t>Dentin Hypersensitivity</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a:t>
            </a:fld>
            <a:endParaRPr lang="en-US"/>
          </a:p>
        </p:txBody>
      </p:sp>
      <p:pic>
        <p:nvPicPr>
          <p:cNvPr id="6" name="Picture 2" descr="http://twinpossible.com/wp-content/uploads/2012/06/Painful-too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539839"/>
            <a:ext cx="3294845" cy="2965361"/>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6">
            <a:extLst>
              <a:ext uri="{FF2B5EF4-FFF2-40B4-BE49-F238E27FC236}">
                <a16:creationId xmlns:a16="http://schemas.microsoft.com/office/drawing/2014/main" id="{01F34F75-518A-40FF-BB61-A2EB5AA3E963}"/>
              </a:ext>
            </a:extLst>
          </p:cNvPr>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contents</a:t>
            </a:r>
          </a:p>
        </p:txBody>
      </p:sp>
      <p:sp>
        <p:nvSpPr>
          <p:cNvPr id="6" name="Content Placeholder 5"/>
          <p:cNvSpPr>
            <a:spLocks noGrp="1"/>
          </p:cNvSpPr>
          <p:nvPr>
            <p:ph sz="half" idx="1"/>
          </p:nvPr>
        </p:nvSpPr>
        <p:spPr>
          <a:xfrm>
            <a:off x="762000" y="1295400"/>
            <a:ext cx="2971800" cy="4178300"/>
          </a:xfrm>
        </p:spPr>
        <p:txBody>
          <a:bodyPr>
            <a:noAutofit/>
          </a:bodyPr>
          <a:lstStyle/>
          <a:p>
            <a:pPr>
              <a:lnSpc>
                <a:spcPct val="120000"/>
              </a:lnSpc>
            </a:pPr>
            <a:r>
              <a:rPr lang="en-US" sz="2000" dirty="0"/>
              <a:t> Introduction</a:t>
            </a:r>
          </a:p>
          <a:p>
            <a:pPr>
              <a:lnSpc>
                <a:spcPct val="120000"/>
              </a:lnSpc>
            </a:pPr>
            <a:r>
              <a:rPr lang="en-US" sz="2000" dirty="0"/>
              <a:t> Definitions</a:t>
            </a:r>
          </a:p>
          <a:p>
            <a:pPr>
              <a:lnSpc>
                <a:spcPct val="120000"/>
              </a:lnSpc>
            </a:pPr>
            <a:r>
              <a:rPr lang="en-US" sz="2000" dirty="0"/>
              <a:t> History</a:t>
            </a:r>
          </a:p>
          <a:p>
            <a:pPr>
              <a:lnSpc>
                <a:spcPct val="120000"/>
              </a:lnSpc>
            </a:pPr>
            <a:r>
              <a:rPr lang="en-US" sz="2000" dirty="0"/>
              <a:t>Epidemiology</a:t>
            </a:r>
          </a:p>
          <a:p>
            <a:pPr>
              <a:lnSpc>
                <a:spcPct val="120000"/>
              </a:lnSpc>
            </a:pPr>
            <a:r>
              <a:rPr lang="en-US" sz="2000" dirty="0"/>
              <a:t>Mechanism of sensitivity</a:t>
            </a:r>
          </a:p>
          <a:p>
            <a:pPr marL="342900" lvl="1" indent="-342900">
              <a:lnSpc>
                <a:spcPct val="120000"/>
              </a:lnSpc>
            </a:pPr>
            <a:r>
              <a:rPr lang="en-US" sz="2000" dirty="0" err="1"/>
              <a:t>Innervation</a:t>
            </a:r>
            <a:r>
              <a:rPr lang="en-US" sz="2000" dirty="0"/>
              <a:t> of dentin</a:t>
            </a:r>
          </a:p>
          <a:p>
            <a:pPr marL="342900" lvl="1" indent="-342900">
              <a:lnSpc>
                <a:spcPct val="120000"/>
              </a:lnSpc>
            </a:pPr>
            <a:r>
              <a:rPr lang="en-US" sz="2000" dirty="0"/>
              <a:t>Theories of dentin sensitivity</a:t>
            </a:r>
          </a:p>
          <a:p>
            <a:pPr marL="342900" lvl="1" indent="-342900">
              <a:lnSpc>
                <a:spcPct val="120000"/>
              </a:lnSpc>
            </a:pPr>
            <a:r>
              <a:rPr lang="en-US" sz="2000" dirty="0"/>
              <a:t>Variables affecting sensitivity</a:t>
            </a:r>
          </a:p>
          <a:p>
            <a:endParaRPr lang="en-US" sz="2000" dirty="0"/>
          </a:p>
        </p:txBody>
      </p:sp>
      <p:sp>
        <p:nvSpPr>
          <p:cNvPr id="7" name="Content Placeholder 6"/>
          <p:cNvSpPr>
            <a:spLocks noGrp="1"/>
          </p:cNvSpPr>
          <p:nvPr>
            <p:ph sz="half" idx="2"/>
          </p:nvPr>
        </p:nvSpPr>
        <p:spPr/>
        <p:txBody>
          <a:bodyPr>
            <a:normAutofit/>
          </a:bodyPr>
          <a:lstStyle/>
          <a:p>
            <a:pPr>
              <a:lnSpc>
                <a:spcPct val="120000"/>
              </a:lnSpc>
            </a:pPr>
            <a:r>
              <a:rPr lang="en-US" sz="2000" dirty="0"/>
              <a:t>Etiology &amp;  predisposing factors</a:t>
            </a:r>
          </a:p>
          <a:p>
            <a:pPr>
              <a:lnSpc>
                <a:spcPct val="120000"/>
              </a:lnSpc>
            </a:pPr>
            <a:r>
              <a:rPr lang="en-US" sz="2000" dirty="0"/>
              <a:t>Clinical features</a:t>
            </a:r>
          </a:p>
          <a:p>
            <a:pPr>
              <a:lnSpc>
                <a:spcPct val="120000"/>
              </a:lnSpc>
            </a:pPr>
            <a:r>
              <a:rPr lang="en-US" sz="2000" dirty="0"/>
              <a:t>Measurement of sensitivity</a:t>
            </a:r>
          </a:p>
          <a:p>
            <a:pPr>
              <a:lnSpc>
                <a:spcPct val="120000"/>
              </a:lnSpc>
            </a:pPr>
            <a:r>
              <a:rPr lang="en-US" sz="2000" dirty="0"/>
              <a:t>Management</a:t>
            </a:r>
          </a:p>
          <a:p>
            <a:pPr>
              <a:lnSpc>
                <a:spcPct val="120000"/>
              </a:lnSpc>
            </a:pPr>
            <a:r>
              <a:rPr lang="en-US" sz="2000" dirty="0"/>
              <a:t>Conclusion</a:t>
            </a:r>
          </a:p>
          <a:p>
            <a:pPr>
              <a:lnSpc>
                <a:spcPct val="120000"/>
              </a:lnSpc>
            </a:pPr>
            <a:r>
              <a:rPr lang="en-US" sz="2000" dirty="0"/>
              <a:t>References </a:t>
            </a:r>
          </a:p>
        </p:txBody>
      </p:sp>
      <p:sp>
        <p:nvSpPr>
          <p:cNvPr id="4" name="Slide Number Placeholder 3"/>
          <p:cNvSpPr>
            <a:spLocks noGrp="1"/>
          </p:cNvSpPr>
          <p:nvPr>
            <p:ph type="sldNum" sz="quarter" idx="12"/>
          </p:nvPr>
        </p:nvSpPr>
        <p:spPr/>
        <p:txBody>
          <a:bodyPr/>
          <a:lstStyle/>
          <a:p>
            <a:fld id="{DF28FB93-0A08-4E7D-8E63-9EFA29F1E093}"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Synonyms</a:t>
            </a:r>
          </a:p>
        </p:txBody>
      </p:sp>
      <p:sp>
        <p:nvSpPr>
          <p:cNvPr id="7" name="Content Placeholder 6"/>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3</a:t>
            </a:fld>
            <a:endParaRPr lang="en-US"/>
          </a:p>
        </p:txBody>
      </p:sp>
      <p:pic>
        <p:nvPicPr>
          <p:cNvPr id="5" name="Picture 4"/>
          <p:cNvPicPr/>
          <p:nvPr/>
        </p:nvPicPr>
        <p:blipFill>
          <a:blip r:embed="rId2"/>
          <a:srcRect/>
          <a:stretch>
            <a:fillRect/>
          </a:stretch>
        </p:blipFill>
        <p:spPr bwMode="auto">
          <a:xfrm>
            <a:off x="838200" y="1600200"/>
            <a:ext cx="6792068" cy="445918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520940" cy="548640"/>
          </a:xfrm>
        </p:spPr>
        <p:txBody>
          <a:bodyPr>
            <a:normAutofit fontScale="90000"/>
          </a:bodyPr>
          <a:lstStyle/>
          <a:p>
            <a:r>
              <a:rPr lang="en-US" dirty="0"/>
              <a:t>	</a:t>
            </a:r>
            <a:r>
              <a:rPr lang="en-US" b="1" dirty="0"/>
              <a:t>Definitions</a:t>
            </a:r>
          </a:p>
        </p:txBody>
      </p:sp>
      <p:sp>
        <p:nvSpPr>
          <p:cNvPr id="3" name="Content Placeholder 2"/>
          <p:cNvSpPr>
            <a:spLocks noGrp="1"/>
          </p:cNvSpPr>
          <p:nvPr>
            <p:ph idx="1"/>
          </p:nvPr>
        </p:nvSpPr>
        <p:spPr>
          <a:xfrm>
            <a:off x="685800" y="1143000"/>
            <a:ext cx="7010400" cy="5059363"/>
          </a:xfrm>
        </p:spPr>
        <p:txBody>
          <a:bodyPr>
            <a:noAutofit/>
          </a:bodyPr>
          <a:lstStyle/>
          <a:p>
            <a:pPr algn="just"/>
            <a:r>
              <a:rPr lang="en-US" sz="2000" dirty="0"/>
              <a:t>Dentine hypersensitivity is </a:t>
            </a:r>
            <a:r>
              <a:rPr lang="en-US" sz="2000" dirty="0" err="1"/>
              <a:t>characterised</a:t>
            </a:r>
            <a:r>
              <a:rPr lang="en-US" sz="2000" dirty="0"/>
              <a:t> by short, sharp pain arising  from exposed dentin in response to stimuli typically thermal,  evaporative, tactile, osmotic or chemical and which cannot be  ascribed  to any other  form of dental defect or pathology </a:t>
            </a:r>
            <a:r>
              <a:rPr lang="en-US" sz="2000" b="1" dirty="0"/>
              <a:t>.</a:t>
            </a:r>
          </a:p>
          <a:p>
            <a:pPr algn="just"/>
            <a:r>
              <a:rPr lang="en-GB" sz="2000" dirty="0"/>
              <a:t>The Canadian Advisory Board on Dentine Hypersensitivity in 2002 suggested that it would be more correct to substitute ‘disease’ for ‘pathology’. </a:t>
            </a:r>
            <a:endParaRPr lang="en-US" sz="2000" dirty="0"/>
          </a:p>
          <a:p>
            <a:pPr algn="just"/>
            <a:r>
              <a:rPr lang="en-US" sz="2000" dirty="0"/>
              <a:t>Hypersensitive dentin is an uncommonly sensitive or painful response of  exposed dentin to an irritation </a:t>
            </a:r>
            <a:r>
              <a:rPr lang="en-US" sz="2000" b="1" dirty="0"/>
              <a:t>(Grossman)</a:t>
            </a:r>
          </a:p>
          <a:p>
            <a:pPr algn="just"/>
            <a:r>
              <a:rPr lang="en-US" sz="2000" dirty="0"/>
              <a:t>Dentinal hypersensitivity can be described as an adverse reaction or  pain in one or more teeth resulting from either a thermal mechanism, or chemical stimulus </a:t>
            </a:r>
            <a:r>
              <a:rPr lang="en-US" sz="2000" b="1" dirty="0"/>
              <a:t>(Clark)</a:t>
            </a:r>
          </a:p>
        </p:txBody>
      </p:sp>
      <p:sp>
        <p:nvSpPr>
          <p:cNvPr id="4" name="Slide Number Placeholder 3"/>
          <p:cNvSpPr>
            <a:spLocks noGrp="1"/>
          </p:cNvSpPr>
          <p:nvPr>
            <p:ph type="sldNum" sz="quarter" idx="12"/>
          </p:nvPr>
        </p:nvSpPr>
        <p:spPr/>
        <p:txBody>
          <a:bodyPr/>
          <a:lstStyle/>
          <a:p>
            <a:fld id="{DF28FB93-0A08-4E7D-8E63-9EFA29F1E093}"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lnSpc>
                <a:spcPct val="150000"/>
              </a:lnSpc>
              <a:buFont typeface="Arial" charset="0"/>
              <a:buNone/>
            </a:pPr>
            <a:r>
              <a:rPr lang="en-US" sz="3000" b="1" dirty="0">
                <a:latin typeface="Times New Roman" pitchFamily="18" charset="0"/>
                <a:cs typeface="Times New Roman" pitchFamily="18" charset="0"/>
              </a:rPr>
              <a:t>HISTORY</a:t>
            </a:r>
          </a:p>
          <a:p>
            <a:pPr algn="just">
              <a:lnSpc>
                <a:spcPct val="150000"/>
              </a:lnSpc>
            </a:pPr>
            <a:r>
              <a:rPr lang="en-US" dirty="0" err="1">
                <a:latin typeface="Calibri" pitchFamily="34" charset="0"/>
                <a:cs typeface="Calibri" pitchFamily="34" charset="0"/>
              </a:rPr>
              <a:t>Ya</a:t>
            </a:r>
            <a:r>
              <a:rPr lang="en-US" dirty="0">
                <a:latin typeface="Calibri" pitchFamily="34" charset="0"/>
                <a:cs typeface="Calibri" pitchFamily="34" charset="0"/>
              </a:rPr>
              <a:t>- tong ( pain in tooth ) treated in China since 2000yrs by applying  “ </a:t>
            </a:r>
            <a:r>
              <a:rPr lang="en-US" dirty="0" err="1">
                <a:latin typeface="Calibri" pitchFamily="34" charset="0"/>
                <a:cs typeface="Calibri" pitchFamily="34" charset="0"/>
              </a:rPr>
              <a:t>xiao</a:t>
            </a:r>
            <a:r>
              <a:rPr lang="en-US" dirty="0">
                <a:latin typeface="Calibri" pitchFamily="34" charset="0"/>
                <a:cs typeface="Calibri" pitchFamily="34" charset="0"/>
              </a:rPr>
              <a:t> – </a:t>
            </a:r>
            <a:r>
              <a:rPr lang="en-US" dirty="0" err="1">
                <a:latin typeface="Calibri" pitchFamily="34" charset="0"/>
                <a:cs typeface="Calibri" pitchFamily="34" charset="0"/>
              </a:rPr>
              <a:t>shi</a:t>
            </a:r>
            <a:r>
              <a:rPr lang="en-US" dirty="0">
                <a:latin typeface="Calibri" pitchFamily="34" charset="0"/>
                <a:cs typeface="Calibri" pitchFamily="34" charset="0"/>
              </a:rPr>
              <a:t>” (niter or </a:t>
            </a:r>
            <a:r>
              <a:rPr lang="en-US" dirty="0" err="1">
                <a:latin typeface="Calibri" pitchFamily="34" charset="0"/>
                <a:cs typeface="Calibri" pitchFamily="34" charset="0"/>
              </a:rPr>
              <a:t>potssium</a:t>
            </a:r>
            <a:r>
              <a:rPr lang="en-US" dirty="0">
                <a:latin typeface="Calibri" pitchFamily="34" charset="0"/>
                <a:cs typeface="Calibri" pitchFamily="34" charset="0"/>
              </a:rPr>
              <a:t> nitrate).</a:t>
            </a:r>
          </a:p>
          <a:p>
            <a:pPr algn="just">
              <a:lnSpc>
                <a:spcPct val="150000"/>
              </a:lnSpc>
            </a:pPr>
            <a:r>
              <a:rPr lang="en-US" dirty="0">
                <a:latin typeface="Calibri" pitchFamily="34" charset="0"/>
                <a:cs typeface="Calibri" pitchFamily="34" charset="0"/>
              </a:rPr>
              <a:t>3700 – 1550 BC   -	Egyptian papyrus </a:t>
            </a:r>
            <a:r>
              <a:rPr lang="en-US" dirty="0" err="1">
                <a:latin typeface="Calibri" pitchFamily="34" charset="0"/>
                <a:cs typeface="Calibri" pitchFamily="34" charset="0"/>
              </a:rPr>
              <a:t>ebers</a:t>
            </a:r>
            <a:r>
              <a:rPr lang="en-US" dirty="0">
                <a:latin typeface="Calibri" pitchFamily="34" charset="0"/>
                <a:cs typeface="Calibri" pitchFamily="34" charset="0"/>
              </a:rPr>
              <a:t> described tooth pain	associated with erosion and gingivitis.</a:t>
            </a:r>
          </a:p>
          <a:p>
            <a:pPr algn="just">
              <a:lnSpc>
                <a:spcPct val="150000"/>
              </a:lnSpc>
            </a:pPr>
            <a:r>
              <a:rPr lang="en-US" dirty="0">
                <a:latin typeface="Calibri" pitchFamily="34" charset="0"/>
                <a:cs typeface="Calibri" pitchFamily="34" charset="0"/>
              </a:rPr>
              <a:t>3000 BC- Egyptian medical papyrus used mixture of red  &amp; yellow vitriol and alum for ‘teeth that suffer.’</a:t>
            </a:r>
          </a:p>
          <a:p>
            <a:pPr algn="just">
              <a:lnSpc>
                <a:spcPct val="150000"/>
              </a:lnSpc>
            </a:pPr>
            <a:r>
              <a:rPr lang="en-US" dirty="0">
                <a:latin typeface="Calibri" pitchFamily="34" charset="0"/>
                <a:cs typeface="Calibri" pitchFamily="34" charset="0"/>
              </a:rPr>
              <a:t>875 AD -</a:t>
            </a:r>
            <a:r>
              <a:rPr lang="en-US" dirty="0" err="1">
                <a:latin typeface="Calibri" pitchFamily="34" charset="0"/>
                <a:cs typeface="Calibri" pitchFamily="34" charset="0"/>
              </a:rPr>
              <a:t>Rhages</a:t>
            </a:r>
            <a:r>
              <a:rPr lang="en-US" dirty="0">
                <a:latin typeface="Calibri" pitchFamily="34" charset="0"/>
                <a:cs typeface="Calibri" pitchFamily="34" charset="0"/>
              </a:rPr>
              <a:t>, </a:t>
            </a:r>
            <a:r>
              <a:rPr lang="en-US" dirty="0" err="1">
                <a:latin typeface="Calibri" pitchFamily="34" charset="0"/>
                <a:cs typeface="Calibri" pitchFamily="34" charset="0"/>
              </a:rPr>
              <a:t>arabian</a:t>
            </a:r>
            <a:r>
              <a:rPr lang="en-US" dirty="0">
                <a:latin typeface="Calibri" pitchFamily="34" charset="0"/>
                <a:cs typeface="Calibri" pitchFamily="34" charset="0"/>
              </a:rPr>
              <a:t> physician </a:t>
            </a:r>
            <a:r>
              <a:rPr lang="en-US" dirty="0" err="1">
                <a:latin typeface="Calibri" pitchFamily="34" charset="0"/>
                <a:cs typeface="Calibri" pitchFamily="34" charset="0"/>
              </a:rPr>
              <a:t>recognised</a:t>
            </a:r>
            <a:r>
              <a:rPr lang="en-US" dirty="0">
                <a:latin typeface="Calibri" pitchFamily="34" charset="0"/>
                <a:cs typeface="Calibri" pitchFamily="34" charset="0"/>
              </a:rPr>
              <a:t> pain associated with gum recession in old age. He advised treatment with astringents.</a:t>
            </a:r>
          </a:p>
          <a:p>
            <a:pPr algn="just">
              <a:lnSpc>
                <a:spcPct val="150000"/>
              </a:lnSpc>
            </a:pPr>
            <a:r>
              <a:rPr lang="en-US" dirty="0">
                <a:latin typeface="Calibri" pitchFamily="34" charset="0"/>
                <a:cs typeface="Calibri" pitchFamily="34" charset="0"/>
              </a:rPr>
              <a:t>1678 Leeuwenhoek described the ‘tooth canals in dentin’ after inventing microscope</a:t>
            </a:r>
            <a:r>
              <a:rPr lang="en-US" dirty="0">
                <a:solidFill>
                  <a:srgbClr val="0000FF"/>
                </a:solidFill>
                <a:latin typeface="Calibri" pitchFamily="34" charset="0"/>
                <a:cs typeface="Calibri" pitchFamily="34" charset="0"/>
              </a:rPr>
              <a:t>.</a:t>
            </a:r>
          </a:p>
          <a:p>
            <a:pPr algn="just">
              <a:lnSpc>
                <a:spcPct val="150000"/>
              </a:lnSpc>
            </a:pPr>
            <a:endParaRPr lang="en-US" sz="2000" dirty="0">
              <a:latin typeface="Times New Roman" pitchFamily="18" charset="0"/>
              <a:cs typeface="Times New Roman" pitchFamily="18" charset="0"/>
            </a:endParaRPr>
          </a:p>
          <a:p>
            <a:pPr algn="just">
              <a:buFont typeface="Wingdings 2" pitchFamily="18" charset="2"/>
              <a:buNone/>
            </a:pPr>
            <a:endParaRPr lang="en-US" sz="2000" dirty="0">
              <a:solidFill>
                <a:srgbClr val="0000FF"/>
              </a:solidFill>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a:t>
            </a:fld>
            <a:endParaRPr lang="en-US"/>
          </a:p>
        </p:txBody>
      </p:sp>
    </p:spTree>
    <p:extLst>
      <p:ext uri="{BB962C8B-B14F-4D97-AF65-F5344CB8AC3E}">
        <p14:creationId xmlns:p14="http://schemas.microsoft.com/office/powerpoint/2010/main" val="1636434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fontAlgn="auto">
              <a:spcAft>
                <a:spcPts val="0"/>
              </a:spcAft>
              <a:buFont typeface="Wingdings 2" pitchFamily="18" charset="2"/>
              <a:buAutoNum type="arabicPlain" startAt="1855"/>
              <a:defRPr/>
            </a:pPr>
            <a:r>
              <a:rPr lang="en-US" sz="2400" dirty="0">
                <a:latin typeface="Times New Roman" pitchFamily="18" charset="0"/>
                <a:cs typeface="Times New Roman" pitchFamily="18" charset="0"/>
              </a:rPr>
              <a:t>J. D. White presented  theory of ‘Concussion’ given by Dr. Goddard which     proposed that dentinal pain was due to movement of fluid in tubules</a:t>
            </a:r>
          </a:p>
          <a:p>
            <a:pPr fontAlgn="auto">
              <a:spcAft>
                <a:spcPts val="0"/>
              </a:spcAft>
              <a:buFont typeface="Wingdings 2" pitchFamily="18" charset="2"/>
              <a:buAutoNum type="arabicPlain" startAt="1855"/>
              <a:defRPr/>
            </a:pP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J . D. White referred to therapies of </a:t>
            </a:r>
            <a:r>
              <a:rPr lang="en-US" sz="2400" dirty="0" err="1">
                <a:latin typeface="Times New Roman" pitchFamily="18" charset="0"/>
                <a:cs typeface="Times New Roman" pitchFamily="18" charset="0"/>
              </a:rPr>
              <a:t>arsenous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acidsilver</a:t>
            </a:r>
            <a:r>
              <a:rPr lang="en-US" sz="2400" dirty="0">
                <a:latin typeface="Times New Roman" pitchFamily="18" charset="0"/>
                <a:cs typeface="Times New Roman" pitchFamily="18" charset="0"/>
              </a:rPr>
              <a:t> nitrate, caustic potash, lunar </a:t>
            </a:r>
            <a:r>
              <a:rPr lang="en-US" sz="2400" dirty="0" err="1">
                <a:latin typeface="Times New Roman" pitchFamily="18" charset="0"/>
                <a:cs typeface="Times New Roman" pitchFamily="18" charset="0"/>
              </a:rPr>
              <a:t>potash,creosote</a:t>
            </a:r>
            <a:r>
              <a:rPr lang="en-US" sz="2400" dirty="0">
                <a:latin typeface="Times New Roman" pitchFamily="18" charset="0"/>
                <a:cs typeface="Times New Roman" pitchFamily="18" charset="0"/>
              </a:rPr>
              <a:t> and nitric acid.</a:t>
            </a:r>
          </a:p>
          <a:p>
            <a:pPr fontAlgn="auto">
              <a:spcAft>
                <a:spcPts val="0"/>
              </a:spcAft>
              <a:buFont typeface="Wingdings 2" pitchFamily="18" charset="2"/>
              <a:buNone/>
              <a:defRPr/>
            </a:pP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1855	-	Dr. </a:t>
            </a:r>
            <a:r>
              <a:rPr lang="en-US" sz="2400" dirty="0" err="1">
                <a:latin typeface="Times New Roman" pitchFamily="18" charset="0"/>
                <a:cs typeface="Times New Roman" pitchFamily="18" charset="0"/>
              </a:rPr>
              <a:t>Dwinelle</a:t>
            </a:r>
            <a:r>
              <a:rPr lang="en-US" sz="2400" dirty="0">
                <a:latin typeface="Times New Roman" pitchFamily="18" charset="0"/>
                <a:cs typeface="Times New Roman" pitchFamily="18" charset="0"/>
              </a:rPr>
              <a:t> gave theory that dentinal tubules were filled with fluid which acted as a medium for transmission of sensation in dentin.</a:t>
            </a:r>
          </a:p>
          <a:p>
            <a:pPr>
              <a:defRPr/>
            </a:pP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1857	-	Cartwright – when affected tooth struck, certain areas of tooth were ‘</a:t>
            </a:r>
            <a:r>
              <a:rPr lang="en-US" sz="2400" dirty="0" err="1">
                <a:latin typeface="Times New Roman" pitchFamily="18" charset="0"/>
                <a:cs typeface="Times New Roman" pitchFamily="18" charset="0"/>
              </a:rPr>
              <a:t>exquisitively</a:t>
            </a:r>
            <a:r>
              <a:rPr lang="en-US" sz="2400" dirty="0">
                <a:latin typeface="Times New Roman" pitchFamily="18" charset="0"/>
                <a:cs typeface="Times New Roman" pitchFamily="18" charset="0"/>
              </a:rPr>
              <a:t> sensitive’. This was treated with caustics – CuSO</a:t>
            </a:r>
            <a:r>
              <a:rPr lang="en-US" sz="2400" baseline="-25000" dirty="0">
                <a:latin typeface="Times New Roman" pitchFamily="18" charset="0"/>
                <a:cs typeface="Times New Roman" pitchFamily="18" charset="0"/>
              </a:rPr>
              <a:t>4</a:t>
            </a:r>
            <a:r>
              <a:rPr lang="en-US" sz="2400" dirty="0">
                <a:latin typeface="Times New Roman" pitchFamily="18" charset="0"/>
                <a:cs typeface="Times New Roman" pitchFamily="18" charset="0"/>
              </a:rPr>
              <a:t>, mercury </a:t>
            </a:r>
            <a:r>
              <a:rPr lang="en-US" sz="2400" dirty="0" err="1">
                <a:latin typeface="Times New Roman" pitchFamily="18" charset="0"/>
                <a:cs typeface="Times New Roman" pitchFamily="18" charset="0"/>
              </a:rPr>
              <a:t>bichloride</a:t>
            </a:r>
            <a:r>
              <a:rPr lang="en-US" sz="2400" dirty="0">
                <a:latin typeface="Times New Roman" pitchFamily="18" charset="0"/>
                <a:cs typeface="Times New Roman" pitchFamily="18" charset="0"/>
              </a:rPr>
              <a:t>,	AgNO</a:t>
            </a:r>
            <a:r>
              <a:rPr lang="en-US" sz="2400" baseline="-25000" dirty="0">
                <a:latin typeface="Times New Roman" pitchFamily="18" charset="0"/>
                <a:cs typeface="Times New Roman" pitchFamily="18" charset="0"/>
              </a:rPr>
              <a:t>3</a:t>
            </a:r>
            <a:r>
              <a:rPr lang="en-US" sz="2400" dirty="0">
                <a:latin typeface="Times New Roman" pitchFamily="18" charset="0"/>
                <a:cs typeface="Times New Roman" pitchFamily="18" charset="0"/>
              </a:rPr>
              <a:t>, ZnCl</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 antimony chloride &amp; </a:t>
            </a:r>
            <a:r>
              <a:rPr lang="en-US" sz="2400" dirty="0" err="1">
                <a:latin typeface="Times New Roman" pitchFamily="18" charset="0"/>
                <a:cs typeface="Times New Roman" pitchFamily="18" charset="0"/>
              </a:rPr>
              <a:t>arsenous</a:t>
            </a:r>
            <a:r>
              <a:rPr lang="en-US" sz="2400" dirty="0">
                <a:latin typeface="Times New Roman" pitchFamily="18" charset="0"/>
                <a:cs typeface="Times New Roman" pitchFamily="18" charset="0"/>
              </a:rPr>
              <a:t> acid.</a:t>
            </a:r>
          </a:p>
          <a:p>
            <a:pPr fontAlgn="auto">
              <a:spcAft>
                <a:spcPts val="0"/>
              </a:spcAft>
              <a:buFont typeface="Wingdings 2" pitchFamily="18" charset="2"/>
              <a:buNone/>
              <a:defRPr/>
            </a:pP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1866	-	Francis	  -  “sensitive dentin – cause and treatment”. He gave use of cavity liners to promote secondary dentin formation. In severe cases, paste of </a:t>
            </a:r>
            <a:r>
              <a:rPr lang="en-US" sz="2400" dirty="0" err="1">
                <a:latin typeface="Times New Roman" pitchFamily="18" charset="0"/>
                <a:cs typeface="Times New Roman" pitchFamily="18" charset="0"/>
              </a:rPr>
              <a:t>arsenous</a:t>
            </a:r>
            <a:r>
              <a:rPr lang="en-US" sz="2400" dirty="0">
                <a:latin typeface="Times New Roman" pitchFamily="18" charset="0"/>
                <a:cs typeface="Times New Roman" pitchFamily="18" charset="0"/>
              </a:rPr>
              <a:t> acid, tannin and creosote.</a:t>
            </a:r>
          </a:p>
          <a:p>
            <a:pPr>
              <a:defRPr/>
            </a:pPr>
            <a:r>
              <a:rPr lang="en-US" sz="2400" dirty="0">
                <a:latin typeface="Times New Roman" pitchFamily="18" charset="0"/>
                <a:cs typeface="Times New Roman" pitchFamily="18" charset="0"/>
              </a:rPr>
              <a:t>1900	-	Alfred </a:t>
            </a:r>
            <a:r>
              <a:rPr lang="en-US" sz="2400" dirty="0" err="1">
                <a:latin typeface="Times New Roman" pitchFamily="18" charset="0"/>
                <a:cs typeface="Times New Roman" pitchFamily="18" charset="0"/>
              </a:rPr>
              <a:t>Gysi</a:t>
            </a:r>
            <a:r>
              <a:rPr lang="en-US" sz="2400" dirty="0">
                <a:latin typeface="Times New Roman" pitchFamily="18" charset="0"/>
                <a:cs typeface="Times New Roman" pitchFamily="18" charset="0"/>
              </a:rPr>
              <a:t>   -  first suggested relieving hypersensitivity </a:t>
            </a:r>
          </a:p>
          <a:p>
            <a:pPr>
              <a:defRPr/>
            </a:pPr>
            <a:r>
              <a:rPr lang="en-US" sz="2400" dirty="0">
                <a:latin typeface="Times New Roman" pitchFamily="18" charset="0"/>
                <a:cs typeface="Times New Roman" pitchFamily="18" charset="0"/>
              </a:rPr>
              <a:t>		by coagulating proteins within dentinal fluid.</a:t>
            </a:r>
          </a:p>
          <a:p>
            <a:pPr>
              <a:defRPr/>
            </a:pPr>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6</a:t>
            </a:fld>
            <a:endParaRPr lang="en-US"/>
          </a:p>
        </p:txBody>
      </p:sp>
    </p:spTree>
    <p:extLst>
      <p:ext uri="{BB962C8B-B14F-4D97-AF65-F5344CB8AC3E}">
        <p14:creationId xmlns:p14="http://schemas.microsoft.com/office/powerpoint/2010/main" val="1137350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nSpc>
                <a:spcPct val="135000"/>
              </a:lnSpc>
            </a:pPr>
            <a:r>
              <a:rPr lang="en-US" sz="2400" dirty="0">
                <a:latin typeface="Times New Roman" pitchFamily="18" charset="0"/>
                <a:cs typeface="Times New Roman" pitchFamily="18" charset="0"/>
              </a:rPr>
              <a:t>1932	-	</a:t>
            </a:r>
            <a:r>
              <a:rPr lang="en-US" sz="2400" dirty="0" err="1">
                <a:latin typeface="Times New Roman" pitchFamily="18" charset="0"/>
                <a:cs typeface="Times New Roman" pitchFamily="18" charset="0"/>
              </a:rPr>
              <a:t>Sensitex</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desensitising</a:t>
            </a:r>
            <a:r>
              <a:rPr lang="en-US" sz="2400" dirty="0">
                <a:latin typeface="Times New Roman" pitchFamily="18" charset="0"/>
                <a:cs typeface="Times New Roman" pitchFamily="18" charset="0"/>
              </a:rPr>
              <a:t> solution by King’s </a:t>
            </a:r>
            <a:r>
              <a:rPr lang="en-US" sz="2400" dirty="0" err="1">
                <a:latin typeface="Times New Roman" pitchFamily="18" charset="0"/>
                <a:cs typeface="Times New Roman" pitchFamily="18" charset="0"/>
              </a:rPr>
              <a:t>speciality</a:t>
            </a:r>
            <a:r>
              <a:rPr lang="en-US" sz="2400" dirty="0">
                <a:latin typeface="Times New Roman" pitchFamily="18" charset="0"/>
                <a:cs typeface="Times New Roman" pitchFamily="18" charset="0"/>
              </a:rPr>
              <a:t> Co.</a:t>
            </a:r>
          </a:p>
          <a:p>
            <a:pPr>
              <a:lnSpc>
                <a:spcPct val="135000"/>
              </a:lnSpc>
              <a:buFont typeface="Wingdings 2" pitchFamily="18" charset="2"/>
              <a:buNone/>
            </a:pPr>
            <a:r>
              <a:rPr lang="en-US" sz="2400" dirty="0">
                <a:latin typeface="Times New Roman" pitchFamily="18" charset="0"/>
                <a:cs typeface="Times New Roman" pitchFamily="18" charset="0"/>
              </a:rPr>
              <a:t>      		active ingredient – </a:t>
            </a:r>
            <a:r>
              <a:rPr lang="en-US" sz="2400" dirty="0" err="1">
                <a:latin typeface="Times New Roman" pitchFamily="18" charset="0"/>
                <a:cs typeface="Times New Roman" pitchFamily="18" charset="0"/>
              </a:rPr>
              <a:t>Chloralum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oxychloride</a:t>
            </a:r>
            <a:r>
              <a:rPr lang="en-US" sz="2400" dirty="0">
                <a:latin typeface="Times New Roman" pitchFamily="18" charset="0"/>
                <a:cs typeface="Times New Roman" pitchFamily="18" charset="0"/>
              </a:rPr>
              <a:t>.</a:t>
            </a:r>
          </a:p>
          <a:p>
            <a:pPr>
              <a:lnSpc>
                <a:spcPct val="135000"/>
              </a:lnSpc>
            </a:pPr>
            <a:r>
              <a:rPr lang="en-US" sz="2400" dirty="0">
                <a:latin typeface="Times New Roman" pitchFamily="18" charset="0"/>
                <a:cs typeface="Times New Roman" pitchFamily="18" charset="0"/>
              </a:rPr>
              <a:t>1940s	-	</a:t>
            </a:r>
            <a:r>
              <a:rPr lang="en-US" sz="2400" dirty="0" err="1">
                <a:latin typeface="Times New Roman" pitchFamily="18" charset="0"/>
                <a:cs typeface="Times New Roman" pitchFamily="18" charset="0"/>
              </a:rPr>
              <a:t>Emoform</a:t>
            </a:r>
            <a:r>
              <a:rPr lang="en-US" sz="2400" dirty="0">
                <a:latin typeface="Times New Roman" pitchFamily="18" charset="0"/>
                <a:cs typeface="Times New Roman" pitchFamily="18" charset="0"/>
              </a:rPr>
              <a:t> tooth paste -	formaldehyde 1.4%, CaCO</a:t>
            </a:r>
            <a:r>
              <a:rPr lang="en-US" sz="2400" baseline="-25000" dirty="0">
                <a:latin typeface="Times New Roman" pitchFamily="18" charset="0"/>
                <a:cs typeface="Times New Roman" pitchFamily="18" charset="0"/>
              </a:rPr>
              <a:t>3    </a:t>
            </a:r>
            <a:r>
              <a:rPr lang="en-US" sz="2400" dirty="0">
                <a:latin typeface="Times New Roman" pitchFamily="18" charset="0"/>
                <a:cs typeface="Times New Roman" pitchFamily="18" charset="0"/>
              </a:rPr>
              <a:t>14%, magnesium carbonate 15%, &amp; a </a:t>
            </a:r>
            <a:r>
              <a:rPr lang="en-US" sz="2400" dirty="0" err="1">
                <a:latin typeface="Times New Roman" pitchFamily="18" charset="0"/>
                <a:cs typeface="Times New Roman" pitchFamily="18" charset="0"/>
              </a:rPr>
              <a:t>mineralising</a:t>
            </a:r>
            <a:r>
              <a:rPr lang="en-US" sz="2400" dirty="0">
                <a:latin typeface="Times New Roman" pitchFamily="18" charset="0"/>
                <a:cs typeface="Times New Roman" pitchFamily="18" charset="0"/>
              </a:rPr>
              <a:t> salt</a:t>
            </a:r>
          </a:p>
          <a:p>
            <a:pPr>
              <a:lnSpc>
                <a:spcPct val="135000"/>
              </a:lnSpc>
              <a:buFont typeface="Wingdings 2" pitchFamily="18" charset="2"/>
              <a:buNone/>
            </a:pPr>
            <a:r>
              <a:rPr lang="en-US" sz="2400" dirty="0">
                <a:latin typeface="Times New Roman" pitchFamily="18" charset="0"/>
                <a:cs typeface="Times New Roman" pitchFamily="18" charset="0"/>
              </a:rPr>
              <a:t>      		made of NaHCO</a:t>
            </a:r>
            <a:r>
              <a:rPr lang="en-US" sz="2400" baseline="-25000" dirty="0">
                <a:latin typeface="Times New Roman" pitchFamily="18" charset="0"/>
                <a:cs typeface="Times New Roman" pitchFamily="18" charset="0"/>
              </a:rPr>
              <a:t>3</a:t>
            </a:r>
            <a:r>
              <a:rPr lang="en-US" sz="2400" dirty="0">
                <a:latin typeface="Times New Roman" pitchFamily="18" charset="0"/>
                <a:cs typeface="Times New Roman" pitchFamily="18" charset="0"/>
              </a:rPr>
              <a:t> 3.4%, </a:t>
            </a:r>
            <a:r>
              <a:rPr lang="en-US" sz="2400" dirty="0" err="1">
                <a:latin typeface="Times New Roman" pitchFamily="18" charset="0"/>
                <a:cs typeface="Times New Roman" pitchFamily="18" charset="0"/>
              </a:rPr>
              <a:t>NaCl</a:t>
            </a:r>
            <a:r>
              <a:rPr lang="en-US" sz="2400" dirty="0">
                <a:latin typeface="Times New Roman" pitchFamily="18" charset="0"/>
                <a:cs typeface="Times New Roman" pitchFamily="18" charset="0"/>
              </a:rPr>
              <a:t> 1.45%, K</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SO</a:t>
            </a:r>
            <a:r>
              <a:rPr lang="en-US" sz="2400" baseline="-25000" dirty="0">
                <a:latin typeface="Times New Roman" pitchFamily="18" charset="0"/>
                <a:cs typeface="Times New Roman" pitchFamily="18" charset="0"/>
              </a:rPr>
              <a:t>4  </a:t>
            </a:r>
            <a:r>
              <a:rPr lang="en-US" sz="2400" dirty="0">
                <a:latin typeface="Times New Roman" pitchFamily="18" charset="0"/>
                <a:cs typeface="Times New Roman" pitchFamily="18" charset="0"/>
              </a:rPr>
              <a:t>and Na</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SO</a:t>
            </a:r>
            <a:r>
              <a:rPr lang="en-US" sz="2400" baseline="-25000" dirty="0">
                <a:latin typeface="Times New Roman" pitchFamily="18" charset="0"/>
                <a:cs typeface="Times New Roman" pitchFamily="18" charset="0"/>
              </a:rPr>
              <a:t>4</a:t>
            </a:r>
            <a:r>
              <a:rPr lang="en-US" sz="2400" dirty="0">
                <a:latin typeface="Times New Roman" pitchFamily="18" charset="0"/>
                <a:cs typeface="Times New Roman" pitchFamily="18" charset="0"/>
              </a:rPr>
              <a:t>.</a:t>
            </a:r>
          </a:p>
          <a:p>
            <a:pPr>
              <a:lnSpc>
                <a:spcPct val="135000"/>
              </a:lnSpc>
            </a:pPr>
            <a:r>
              <a:rPr lang="en-US" sz="2400" dirty="0">
                <a:latin typeface="Times New Roman" pitchFamily="18" charset="0"/>
                <a:cs typeface="Times New Roman" pitchFamily="18" charset="0"/>
              </a:rPr>
              <a:t>1941	-	</a:t>
            </a:r>
            <a:r>
              <a:rPr lang="en-US" sz="2400" dirty="0" err="1">
                <a:latin typeface="Times New Roman" pitchFamily="18" charset="0"/>
                <a:cs typeface="Times New Roman" pitchFamily="18" charset="0"/>
              </a:rPr>
              <a:t>Lukomsky</a:t>
            </a:r>
            <a:r>
              <a:rPr lang="en-US" sz="2400" dirty="0">
                <a:latin typeface="Times New Roman" pitchFamily="18" charset="0"/>
                <a:cs typeface="Times New Roman" pitchFamily="18" charset="0"/>
              </a:rPr>
              <a:t> first used sodium </a:t>
            </a:r>
            <a:r>
              <a:rPr lang="en-US" sz="2400" dirty="0" err="1">
                <a:latin typeface="Times New Roman" pitchFamily="18" charset="0"/>
                <a:cs typeface="Times New Roman" pitchFamily="18" charset="0"/>
              </a:rPr>
              <a:t>flouride</a:t>
            </a:r>
            <a:r>
              <a:rPr lang="en-US" sz="2400" dirty="0">
                <a:latin typeface="Times New Roman" pitchFamily="18" charset="0"/>
                <a:cs typeface="Times New Roman" pitchFamily="18" charset="0"/>
              </a:rPr>
              <a:t>.</a:t>
            </a:r>
          </a:p>
          <a:p>
            <a:pPr>
              <a:lnSpc>
                <a:spcPct val="135000"/>
              </a:lnSpc>
            </a:pPr>
            <a:r>
              <a:rPr lang="en-US" sz="2400" dirty="0">
                <a:latin typeface="Times New Roman" pitchFamily="18" charset="0"/>
                <a:cs typeface="Times New Roman" pitchFamily="18" charset="0"/>
              </a:rPr>
              <a:t>1943	-	</a:t>
            </a:r>
            <a:r>
              <a:rPr lang="en-US" sz="2400" dirty="0" err="1">
                <a:latin typeface="Times New Roman" pitchFamily="18" charset="0"/>
                <a:cs typeface="Times New Roman" pitchFamily="18" charset="0"/>
              </a:rPr>
              <a:t>Hiat</a:t>
            </a:r>
            <a:r>
              <a:rPr lang="en-US" sz="2400" dirty="0">
                <a:latin typeface="Times New Roman" pitchFamily="18" charset="0"/>
                <a:cs typeface="Times New Roman" pitchFamily="18" charset="0"/>
              </a:rPr>
              <a:t> and Bobby - paste of sodium </a:t>
            </a:r>
            <a:r>
              <a:rPr lang="en-US" sz="2400" dirty="0" err="1">
                <a:latin typeface="Times New Roman" pitchFamily="18" charset="0"/>
                <a:cs typeface="Times New Roman" pitchFamily="18" charset="0"/>
              </a:rPr>
              <a:t>flouride</a:t>
            </a:r>
            <a:r>
              <a:rPr lang="en-US" sz="2400" dirty="0">
                <a:latin typeface="Times New Roman" pitchFamily="18" charset="0"/>
                <a:cs typeface="Times New Roman" pitchFamily="18" charset="0"/>
              </a:rPr>
              <a:t>, white clay</a:t>
            </a:r>
          </a:p>
          <a:p>
            <a:pPr>
              <a:lnSpc>
                <a:spcPct val="135000"/>
              </a:lnSpc>
              <a:buFont typeface="Wingdings 2" pitchFamily="18" charset="2"/>
              <a:buNone/>
            </a:pPr>
            <a:r>
              <a:rPr lang="en-US" sz="2400" dirty="0">
                <a:latin typeface="Times New Roman" pitchFamily="18" charset="0"/>
                <a:cs typeface="Times New Roman" pitchFamily="18" charset="0"/>
              </a:rPr>
              <a:t>       		and glycerin</a:t>
            </a:r>
          </a:p>
          <a:p>
            <a:pPr>
              <a:lnSpc>
                <a:spcPct val="135000"/>
              </a:lnSpc>
            </a:pPr>
            <a:r>
              <a:rPr lang="en-US" sz="2400" dirty="0">
                <a:latin typeface="Times New Roman" pitchFamily="18" charset="0"/>
                <a:cs typeface="Times New Roman" pitchFamily="18" charset="0"/>
              </a:rPr>
              <a:t>1956	-	</a:t>
            </a:r>
            <a:r>
              <a:rPr lang="en-US" sz="2400" dirty="0" err="1">
                <a:latin typeface="Times New Roman" pitchFamily="18" charset="0"/>
                <a:cs typeface="Times New Roman" pitchFamily="18" charset="0"/>
              </a:rPr>
              <a:t>Pawlowsky</a:t>
            </a:r>
            <a:r>
              <a:rPr lang="en-US" sz="2400" dirty="0">
                <a:latin typeface="Times New Roman" pitchFamily="18" charset="0"/>
                <a:cs typeface="Times New Roman" pitchFamily="18" charset="0"/>
              </a:rPr>
              <a:t>   -   gave use of strontium chloride 	</a:t>
            </a:r>
          </a:p>
          <a:p>
            <a:pPr>
              <a:lnSpc>
                <a:spcPct val="135000"/>
              </a:lnSpc>
            </a:pPr>
            <a:r>
              <a:rPr lang="en-US" sz="2400" dirty="0">
                <a:latin typeface="Times New Roman" pitchFamily="18" charset="0"/>
                <a:cs typeface="Times New Roman" pitchFamily="18" charset="0"/>
              </a:rPr>
              <a:t>1962	-	</a:t>
            </a:r>
            <a:r>
              <a:rPr lang="en-US" sz="2400" dirty="0" err="1">
                <a:latin typeface="Times New Roman" pitchFamily="18" charset="0"/>
                <a:cs typeface="Times New Roman" pitchFamily="18" charset="0"/>
              </a:rPr>
              <a:t>Brannstrom</a:t>
            </a:r>
            <a:r>
              <a:rPr lang="en-US" sz="2400" dirty="0">
                <a:latin typeface="Times New Roman" pitchFamily="18" charset="0"/>
                <a:cs typeface="Times New Roman" pitchFamily="18" charset="0"/>
              </a:rPr>
              <a:t>	-     Hydrodynamic theory </a:t>
            </a:r>
          </a:p>
          <a:p>
            <a:pPr>
              <a:lnSpc>
                <a:spcPct val="135000"/>
              </a:lnSpc>
            </a:pPr>
            <a:r>
              <a:rPr lang="en-US" sz="2400" dirty="0">
                <a:latin typeface="Times New Roman" pitchFamily="18" charset="0"/>
                <a:cs typeface="Times New Roman" pitchFamily="18" charset="0"/>
              </a:rPr>
              <a:t>1974	-	</a:t>
            </a:r>
            <a:r>
              <a:rPr lang="en-US" sz="2400" dirty="0" err="1">
                <a:latin typeface="Times New Roman" pitchFamily="18" charset="0"/>
                <a:cs typeface="Times New Roman" pitchFamily="18" charset="0"/>
              </a:rPr>
              <a:t>Hodosh</a:t>
            </a:r>
            <a:r>
              <a:rPr lang="en-US" sz="2400" dirty="0">
                <a:latin typeface="Times New Roman" pitchFamily="18" charset="0"/>
                <a:cs typeface="Times New Roman" pitchFamily="18" charset="0"/>
              </a:rPr>
              <a:t>		-     use of potassium nitrate</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7</a:t>
            </a:fld>
            <a:endParaRPr lang="en-US"/>
          </a:p>
        </p:txBody>
      </p:sp>
    </p:spTree>
    <p:extLst>
      <p:ext uri="{BB962C8B-B14F-4D97-AF65-F5344CB8AC3E}">
        <p14:creationId xmlns:p14="http://schemas.microsoft.com/office/powerpoint/2010/main" val="2378834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Epidemiology</a:t>
            </a:r>
          </a:p>
        </p:txBody>
      </p:sp>
      <p:sp>
        <p:nvSpPr>
          <p:cNvPr id="3" name="Content Placeholder 2"/>
          <p:cNvSpPr>
            <a:spLocks noGrp="1"/>
          </p:cNvSpPr>
          <p:nvPr>
            <p:ph idx="1"/>
          </p:nvPr>
        </p:nvSpPr>
        <p:spPr/>
        <p:txBody>
          <a:bodyPr>
            <a:normAutofit/>
          </a:bodyPr>
          <a:lstStyle/>
          <a:p>
            <a:pPr algn="just"/>
            <a:r>
              <a:rPr lang="en-US" dirty="0"/>
              <a:t>Very common finding.</a:t>
            </a:r>
          </a:p>
          <a:p>
            <a:pPr algn="just"/>
            <a:r>
              <a:rPr lang="en-US" dirty="0"/>
              <a:t>More common in the 20 – 40 yrs age with peak in the late 30s.</a:t>
            </a:r>
          </a:p>
          <a:p>
            <a:pPr algn="just"/>
            <a:r>
              <a:rPr lang="en-US" dirty="0"/>
              <a:t>Higher incidence  in females</a:t>
            </a:r>
          </a:p>
          <a:p>
            <a:pPr algn="just"/>
            <a:r>
              <a:rPr lang="en-US" dirty="0"/>
              <a:t>More common in maxillary premolars and canines specially on the cervical aspect of </a:t>
            </a:r>
            <a:r>
              <a:rPr lang="en-US" dirty="0" err="1"/>
              <a:t>buccal</a:t>
            </a:r>
            <a:r>
              <a:rPr lang="en-US" dirty="0"/>
              <a:t> surfaces of the teeth.</a:t>
            </a:r>
          </a:p>
          <a:p>
            <a:pPr algn="just"/>
            <a:r>
              <a:rPr lang="en-US" dirty="0"/>
              <a:t>Inverse relation with oral hygiene </a:t>
            </a:r>
            <a:r>
              <a:rPr lang="en-US" dirty="0" err="1"/>
              <a:t>maintainance</a:t>
            </a:r>
            <a:r>
              <a:rPr lang="en-US" dirty="0"/>
              <a:t>.</a:t>
            </a:r>
          </a:p>
        </p:txBody>
      </p:sp>
      <p:sp>
        <p:nvSpPr>
          <p:cNvPr id="4" name="Slide Number Placeholder 3"/>
          <p:cNvSpPr>
            <a:spLocks noGrp="1"/>
          </p:cNvSpPr>
          <p:nvPr>
            <p:ph type="sldNum" sz="quarter" idx="12"/>
          </p:nvPr>
        </p:nvSpPr>
        <p:spPr/>
        <p:txBody>
          <a:bodyPr/>
          <a:lstStyle/>
          <a:p>
            <a:fld id="{DF28FB93-0A08-4E7D-8E63-9EFA29F1E093}"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PREVALENCE</a:t>
            </a:r>
          </a:p>
        </p:txBody>
      </p:sp>
      <p:sp>
        <p:nvSpPr>
          <p:cNvPr id="3" name="Content Placeholder 2"/>
          <p:cNvSpPr>
            <a:spLocks noGrp="1"/>
          </p:cNvSpPr>
          <p:nvPr>
            <p:ph idx="1"/>
          </p:nvPr>
        </p:nvSpPr>
        <p:spPr/>
        <p:txBody>
          <a:bodyPr>
            <a:normAutofit/>
          </a:bodyPr>
          <a:lstStyle/>
          <a:p>
            <a:pPr algn="just"/>
            <a:r>
              <a:rPr lang="en-US" sz="2400" dirty="0"/>
              <a:t>varies from 4 to 57 percent.</a:t>
            </a:r>
          </a:p>
          <a:p>
            <a:pPr algn="just"/>
            <a:r>
              <a:rPr lang="en-US" sz="2400" dirty="0"/>
              <a:t>These variations</a:t>
            </a:r>
            <a:r>
              <a:rPr lang="en-US" sz="2400" baseline="30000" dirty="0"/>
              <a:t> </a:t>
            </a:r>
            <a:r>
              <a:rPr lang="en-US" sz="2400" dirty="0"/>
              <a:t>are likely due to differences in the populations studied and</a:t>
            </a:r>
            <a:r>
              <a:rPr lang="en-US" sz="2400" baseline="30000" dirty="0"/>
              <a:t> </a:t>
            </a:r>
            <a:r>
              <a:rPr lang="en-US" sz="2400" dirty="0"/>
              <a:t>the methods of investigation (for example, questionnaires or</a:t>
            </a:r>
            <a:r>
              <a:rPr lang="en-US" sz="2400" baseline="30000" dirty="0"/>
              <a:t> </a:t>
            </a:r>
            <a:r>
              <a:rPr lang="en-US" sz="2400" dirty="0"/>
              <a:t>clinical examinations). </a:t>
            </a:r>
          </a:p>
          <a:p>
            <a:pPr algn="just"/>
            <a:r>
              <a:rPr lang="en-US" sz="2400" dirty="0"/>
              <a:t>The prevalence of DH is between 60 and</a:t>
            </a:r>
            <a:r>
              <a:rPr lang="en-US" sz="2400" baseline="30000" dirty="0"/>
              <a:t> </a:t>
            </a:r>
            <a:r>
              <a:rPr lang="en-US" sz="2400" dirty="0"/>
              <a:t>98 percent in patients with </a:t>
            </a:r>
            <a:r>
              <a:rPr lang="en-US" sz="2400" dirty="0" err="1"/>
              <a:t>periodontitis</a:t>
            </a:r>
            <a:r>
              <a:rPr lang="en-US" sz="2400" dirty="0"/>
              <a:t>.</a:t>
            </a:r>
          </a:p>
          <a:p>
            <a:pPr algn="just"/>
            <a:r>
              <a:rPr lang="en-US" sz="2400" dirty="0"/>
              <a:t>A majority of patients,</a:t>
            </a:r>
            <a:r>
              <a:rPr lang="en-US" sz="2400" baseline="30000" dirty="0"/>
              <a:t> </a:t>
            </a:r>
            <a:r>
              <a:rPr lang="en-US" sz="2400" dirty="0"/>
              <a:t>however, do not seek treatment to desensitize their teeth because</a:t>
            </a:r>
            <a:r>
              <a:rPr lang="en-US" sz="2400" baseline="30000" dirty="0"/>
              <a:t> </a:t>
            </a:r>
            <a:r>
              <a:rPr lang="en-US" sz="2400" dirty="0"/>
              <a:t>they do not perceive DH to be a severe oral health problem.</a:t>
            </a:r>
            <a:r>
              <a:rPr lang="en-US" sz="2400" baseline="30000" dirty="0"/>
              <a:t> </a:t>
            </a:r>
          </a:p>
          <a:p>
            <a:pPr algn="just"/>
            <a:endParaRPr lang="en-US" sz="24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Innervation</a:t>
            </a:r>
            <a:r>
              <a:rPr lang="en-US" dirty="0"/>
              <a:t> of pulp</a:t>
            </a:r>
          </a:p>
        </p:txBody>
      </p:sp>
      <p:sp>
        <p:nvSpPr>
          <p:cNvPr id="3" name="Content Placeholder 2"/>
          <p:cNvSpPr>
            <a:spLocks noGrp="1"/>
          </p:cNvSpPr>
          <p:nvPr>
            <p:ph idx="1"/>
          </p:nvPr>
        </p:nvSpPr>
        <p:spPr>
          <a:xfrm>
            <a:off x="762000" y="1752600"/>
            <a:ext cx="6858000" cy="4373563"/>
          </a:xfrm>
        </p:spPr>
        <p:txBody>
          <a:bodyPr>
            <a:noAutofit/>
          </a:bodyPr>
          <a:lstStyle/>
          <a:p>
            <a:pPr algn="just"/>
            <a:r>
              <a:rPr lang="en-US" sz="1800" dirty="0"/>
              <a:t>Pulp richly innervated. 75% non </a:t>
            </a:r>
            <a:r>
              <a:rPr lang="en-US" sz="1800" dirty="0" err="1"/>
              <a:t>myelinated</a:t>
            </a:r>
            <a:r>
              <a:rPr lang="en-US" sz="1800" dirty="0"/>
              <a:t> </a:t>
            </a:r>
            <a:r>
              <a:rPr lang="en-US" sz="1800" dirty="0" err="1"/>
              <a:t>fibres</a:t>
            </a:r>
            <a:r>
              <a:rPr lang="en-US" sz="1800" dirty="0"/>
              <a:t> ( C ) , 25% </a:t>
            </a:r>
            <a:r>
              <a:rPr lang="en-US" sz="1800" dirty="0" err="1"/>
              <a:t>myelinated</a:t>
            </a:r>
            <a:r>
              <a:rPr lang="en-US" sz="1800" dirty="0"/>
              <a:t> </a:t>
            </a:r>
            <a:r>
              <a:rPr lang="en-US" sz="1800" dirty="0" err="1"/>
              <a:t>fibres</a:t>
            </a:r>
            <a:r>
              <a:rPr lang="en-US" sz="1800" dirty="0"/>
              <a:t> ( A )</a:t>
            </a:r>
          </a:p>
          <a:p>
            <a:pPr algn="just"/>
            <a:r>
              <a:rPr lang="en-US" sz="1800" dirty="0"/>
              <a:t>A</a:t>
            </a:r>
            <a:r>
              <a:rPr lang="el-GR" sz="1800" dirty="0"/>
              <a:t>α</a:t>
            </a:r>
            <a:r>
              <a:rPr lang="en-US" sz="1800" dirty="0"/>
              <a:t>, A</a:t>
            </a:r>
            <a:r>
              <a:rPr lang="el-GR" sz="1800" dirty="0"/>
              <a:t>β</a:t>
            </a:r>
            <a:r>
              <a:rPr lang="en-US" sz="1800" dirty="0"/>
              <a:t>, A</a:t>
            </a:r>
            <a:r>
              <a:rPr lang="el-GR" sz="1800" dirty="0"/>
              <a:t>δ</a:t>
            </a:r>
            <a:r>
              <a:rPr lang="en-US" sz="1800" dirty="0"/>
              <a:t> </a:t>
            </a:r>
            <a:r>
              <a:rPr lang="en-US" sz="1600" dirty="0"/>
              <a:t> (depending upon their axon diameter &amp; conduction velocity )</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10</a:t>
            </a:fld>
            <a:endParaRPr lang="en-US"/>
          </a:p>
        </p:txBody>
      </p:sp>
      <p:graphicFrame>
        <p:nvGraphicFramePr>
          <p:cNvPr id="5" name="Content Placeholder 4"/>
          <p:cNvGraphicFramePr>
            <a:graphicFrameLocks/>
          </p:cNvGraphicFramePr>
          <p:nvPr>
            <p:extLst>
              <p:ext uri="{D42A27DB-BD31-4B8C-83A1-F6EECF244321}">
                <p14:modId xmlns:p14="http://schemas.microsoft.com/office/powerpoint/2010/main" val="935069696"/>
              </p:ext>
            </p:extLst>
          </p:nvPr>
        </p:nvGraphicFramePr>
        <p:xfrm>
          <a:off x="609600" y="3124200"/>
          <a:ext cx="6248400" cy="3316886"/>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tblGrid>
              <a:tr h="4481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latin typeface="Monotype Corsiva" pitchFamily="66" charset="0"/>
                        </a:rPr>
                        <a:t>A</a:t>
                      </a:r>
                      <a:r>
                        <a:rPr lang="el-GR" sz="1800" dirty="0">
                          <a:latin typeface="Monotype Corsiva" pitchFamily="66" charset="0"/>
                        </a:rPr>
                        <a:t>δ</a:t>
                      </a:r>
                      <a:r>
                        <a:rPr lang="en-US" sz="1800" dirty="0">
                          <a:latin typeface="Monotype Corsiva" pitchFamily="66" charset="0"/>
                        </a:rPr>
                        <a:t>  </a:t>
                      </a:r>
                      <a:r>
                        <a:rPr lang="en-US" sz="1800" dirty="0" err="1">
                          <a:latin typeface="Monotype Corsiva" pitchFamily="66" charset="0"/>
                        </a:rPr>
                        <a:t>fibres</a:t>
                      </a:r>
                      <a:endParaRPr lang="en-US" sz="1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latin typeface="Monotype Corsiva" pitchFamily="66" charset="0"/>
                        </a:rPr>
                        <a:t>C </a:t>
                      </a:r>
                      <a:r>
                        <a:rPr lang="en-US" sz="1800" dirty="0" err="1">
                          <a:latin typeface="Monotype Corsiva" pitchFamily="66" charset="0"/>
                        </a:rPr>
                        <a:t>fibres</a:t>
                      </a:r>
                      <a:endParaRPr lang="en-US" sz="1800" dirty="0"/>
                    </a:p>
                  </a:txBody>
                  <a:tcPr/>
                </a:tc>
                <a:extLst>
                  <a:ext uri="{0D108BD9-81ED-4DB2-BD59-A6C34878D82A}">
                    <a16:rowId xmlns:a16="http://schemas.microsoft.com/office/drawing/2014/main" val="10000"/>
                  </a:ext>
                </a:extLst>
              </a:tr>
              <a:tr h="994782">
                <a:tc>
                  <a:txBody>
                    <a:bodyPr/>
                    <a:lstStyle/>
                    <a:p>
                      <a:pPr algn="ctr"/>
                      <a:r>
                        <a:rPr lang="en-US" sz="1800" dirty="0"/>
                        <a:t>responsible for brief, sharp well </a:t>
                      </a:r>
                      <a:r>
                        <a:rPr lang="en-US" sz="1800" dirty="0" err="1"/>
                        <a:t>localised</a:t>
                      </a:r>
                      <a:r>
                        <a:rPr lang="en-US" sz="1800" dirty="0"/>
                        <a:t> pain of dentin sensitivity.</a:t>
                      </a:r>
                    </a:p>
                  </a:txBody>
                  <a:tcPr/>
                </a:tc>
                <a:tc>
                  <a:txBody>
                    <a:bodyPr/>
                    <a:lstStyle/>
                    <a:p>
                      <a:pPr algn="ctr"/>
                      <a:r>
                        <a:rPr lang="en-US" sz="1800" dirty="0"/>
                        <a:t>responsible for poorly </a:t>
                      </a:r>
                      <a:r>
                        <a:rPr lang="en-US" sz="1800" dirty="0" err="1"/>
                        <a:t>localised</a:t>
                      </a:r>
                      <a:r>
                        <a:rPr lang="en-US" sz="1800" dirty="0"/>
                        <a:t>, dull burning ache of </a:t>
                      </a:r>
                      <a:r>
                        <a:rPr lang="en-US" sz="1800" dirty="0" err="1"/>
                        <a:t>pulpal</a:t>
                      </a:r>
                      <a:r>
                        <a:rPr lang="en-US" sz="1800" dirty="0"/>
                        <a:t> pain.</a:t>
                      </a:r>
                    </a:p>
                  </a:txBody>
                  <a:tcPr/>
                </a:tc>
                <a:extLst>
                  <a:ext uri="{0D108BD9-81ED-4DB2-BD59-A6C34878D82A}">
                    <a16:rowId xmlns:a16="http://schemas.microsoft.com/office/drawing/2014/main" val="10001"/>
                  </a:ext>
                </a:extLst>
              </a:tr>
              <a:tr h="1099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are relatively large in diameter with faster transmission of impulses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are small </a:t>
                      </a:r>
                      <a:r>
                        <a:rPr lang="en-US" sz="1800" dirty="0" err="1"/>
                        <a:t>fibres</a:t>
                      </a:r>
                      <a:r>
                        <a:rPr lang="en-US" sz="1800" dirty="0"/>
                        <a:t> which contain many peptides involved in pain sensation &amp; inflammation</a:t>
                      </a:r>
                    </a:p>
                  </a:txBody>
                  <a:tcPr/>
                </a:tc>
                <a:extLst>
                  <a:ext uri="{0D108BD9-81ED-4DB2-BD59-A6C34878D82A}">
                    <a16:rowId xmlns:a16="http://schemas.microsoft.com/office/drawing/2014/main" val="10002"/>
                  </a:ext>
                </a:extLst>
              </a:tr>
              <a:tr h="7740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have low stimulation threshold</a:t>
                      </a:r>
                    </a:p>
                    <a:p>
                      <a:pPr algn="ctr"/>
                      <a:endParaRPr lang="en-US" sz="1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stimulation threshold is high</a:t>
                      </a:r>
                    </a:p>
                    <a:p>
                      <a:pPr algn="ctr"/>
                      <a:endParaRPr lang="en-US" sz="18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endParaRPr lang="en-US" sz="1800" dirty="0"/>
          </a:p>
        </p:txBody>
      </p:sp>
      <p:graphicFrame>
        <p:nvGraphicFramePr>
          <p:cNvPr id="7" name="Content Placeholder 6"/>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F28FB93-0A08-4E7D-8E63-9EFA29F1E093}" type="slidenum">
              <a:rPr lang="en-US" smtClean="0"/>
              <a:pPr/>
              <a:t>11</a:t>
            </a:fld>
            <a:endParaRPr lang="en-US"/>
          </a:p>
        </p:txBody>
      </p:sp>
      <p:sp>
        <p:nvSpPr>
          <p:cNvPr id="8" name="Rectangle 7"/>
          <p:cNvSpPr/>
          <p:nvPr/>
        </p:nvSpPr>
        <p:spPr>
          <a:xfrm>
            <a:off x="2286000" y="1828800"/>
            <a:ext cx="6400800" cy="923330"/>
          </a:xfrm>
          <a:prstGeom prst="rect">
            <a:avLst/>
          </a:prstGeom>
        </p:spPr>
        <p:txBody>
          <a:bodyPr wrap="square">
            <a:spAutoFit/>
          </a:bodyPr>
          <a:lstStyle/>
          <a:p>
            <a:pPr algn="ctr"/>
            <a:r>
              <a:rPr lang="en-US" dirty="0"/>
              <a:t>However, some times C </a:t>
            </a:r>
            <a:r>
              <a:rPr lang="en-US" dirty="0" err="1"/>
              <a:t>fibres</a:t>
            </a:r>
            <a:r>
              <a:rPr lang="en-US" dirty="0"/>
              <a:t> can cause sensitivity by process called </a:t>
            </a:r>
            <a:r>
              <a:rPr lang="en-US" b="1" dirty="0"/>
              <a:t>  ‘</a:t>
            </a:r>
            <a:r>
              <a:rPr lang="en-US" b="1" dirty="0" err="1"/>
              <a:t>neurogenic</a:t>
            </a:r>
            <a:r>
              <a:rPr lang="en-US" b="1" dirty="0"/>
              <a:t> inflammation’</a:t>
            </a:r>
            <a:br>
              <a:rPr lang="en-US"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28FB93-0A08-4E7D-8E63-9EFA29F1E093}" type="slidenum">
              <a:rPr lang="en-US" smtClean="0"/>
              <a:pPr/>
              <a:t>12</a:t>
            </a:fld>
            <a:endParaRPr lang="en-US"/>
          </a:p>
        </p:txBody>
      </p:sp>
      <p:graphicFrame>
        <p:nvGraphicFramePr>
          <p:cNvPr id="5" name="Content Placeholder 4"/>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a:spLocks noGrp="1"/>
          </p:cNvSpPr>
          <p:nvPr>
            <p:ph type="title"/>
          </p:nvPr>
        </p:nvSpPr>
        <p:spPr>
          <a:solidFill>
            <a:schemeClr val="accent2">
              <a:lumMod val="20000"/>
              <a:lumOff val="80000"/>
            </a:schemeClr>
          </a:solidFill>
          <a:scene3d>
            <a:camera prst="orthographicFront"/>
            <a:lightRig rig="threePt" dir="t"/>
          </a:scene3d>
          <a:sp3d>
            <a:bevelT prst="angle"/>
          </a:sp3d>
        </p:spPr>
        <p:txBody>
          <a:bodyPr/>
          <a:lstStyle/>
          <a:p>
            <a:r>
              <a:rPr lang="en-US" sz="3600" dirty="0">
                <a:latin typeface="Arial Black" panose="020B0A04020102020204" pitchFamily="34" charset="0"/>
              </a:rPr>
              <a:t>MECHANISM OF DH.</a:t>
            </a:r>
          </a:p>
        </p:txBody>
      </p:sp>
    </p:spTree>
    <p:extLst>
      <p:ext uri="{BB962C8B-B14F-4D97-AF65-F5344CB8AC3E}">
        <p14:creationId xmlns:p14="http://schemas.microsoft.com/office/powerpoint/2010/main" val="379293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grpId="0" nodeType="clickEffect">
                                  <p:stCondLst>
                                    <p:cond delay="0"/>
                                  </p:stCondLst>
                                  <p:childTnLst>
                                    <p:animEffect transition="out" filter="diamond(in)">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Direct stimulation theory</a:t>
            </a:r>
          </a:p>
        </p:txBody>
      </p:sp>
      <p:sp>
        <p:nvSpPr>
          <p:cNvPr id="3" name="Content Placeholder 2"/>
          <p:cNvSpPr>
            <a:spLocks noGrp="1"/>
          </p:cNvSpPr>
          <p:nvPr>
            <p:ph idx="1"/>
          </p:nvPr>
        </p:nvSpPr>
        <p:spPr>
          <a:xfrm>
            <a:off x="304800" y="1524000"/>
            <a:ext cx="7620000" cy="5105400"/>
          </a:xfrm>
        </p:spPr>
        <p:txBody>
          <a:bodyPr>
            <a:normAutofit/>
          </a:bodyPr>
          <a:lstStyle/>
          <a:p>
            <a:pPr lvl="1" algn="just"/>
            <a:r>
              <a:rPr lang="en-US" dirty="0"/>
              <a:t>According to this theory, the stimuli directly acted upon the free nerve endings of the </a:t>
            </a:r>
            <a:r>
              <a:rPr lang="en-US" dirty="0" err="1"/>
              <a:t>pulpal</a:t>
            </a:r>
            <a:r>
              <a:rPr lang="en-US" dirty="0"/>
              <a:t> nerves which extended into the dentinal tubules and thus caused pain.</a:t>
            </a:r>
          </a:p>
          <a:p>
            <a:pPr lvl="1" algn="just"/>
            <a:r>
              <a:rPr lang="en-US" dirty="0"/>
              <a:t>Limitation – </a:t>
            </a:r>
          </a:p>
          <a:p>
            <a:pPr lvl="2" algn="just"/>
            <a:r>
              <a:rPr lang="en-US" dirty="0"/>
              <a:t>The nerves extended only </a:t>
            </a:r>
            <a:r>
              <a:rPr lang="en-US" dirty="0" err="1"/>
              <a:t>upto</a:t>
            </a:r>
            <a:r>
              <a:rPr lang="en-US" dirty="0"/>
              <a:t> about 100</a:t>
            </a:r>
            <a:r>
              <a:rPr lang="el-GR" dirty="0"/>
              <a:t>μ</a:t>
            </a:r>
            <a:r>
              <a:rPr lang="en-US" dirty="0"/>
              <a:t> into the dentin.</a:t>
            </a:r>
          </a:p>
          <a:p>
            <a:pPr lvl="2" algn="just"/>
            <a:r>
              <a:rPr lang="en-US" dirty="0"/>
              <a:t>Topical application of local anesthetics do not abolish sensitivity.</a:t>
            </a:r>
          </a:p>
          <a:p>
            <a:pPr lvl="1" algn="just"/>
            <a:r>
              <a:rPr lang="en-US" dirty="0"/>
              <a:t>Hence this theory is not accepted</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Modulation theory</a:t>
            </a:r>
          </a:p>
        </p:txBody>
      </p:sp>
      <p:sp>
        <p:nvSpPr>
          <p:cNvPr id="3" name="Content Placeholder 2"/>
          <p:cNvSpPr>
            <a:spLocks noGrp="1"/>
          </p:cNvSpPr>
          <p:nvPr>
            <p:ph idx="1"/>
          </p:nvPr>
        </p:nvSpPr>
        <p:spPr>
          <a:xfrm>
            <a:off x="990600" y="1447800"/>
            <a:ext cx="6858000" cy="3840163"/>
          </a:xfrm>
        </p:spPr>
        <p:txBody>
          <a:bodyPr>
            <a:noAutofit/>
          </a:bodyPr>
          <a:lstStyle/>
          <a:p>
            <a:pPr lvl="1">
              <a:lnSpc>
                <a:spcPct val="150000"/>
              </a:lnSpc>
            </a:pPr>
            <a:r>
              <a:rPr lang="en-US" dirty="0"/>
              <a:t>According to this theory, when an irritating stimulus is applied to dentin, the </a:t>
            </a:r>
            <a:r>
              <a:rPr lang="en-US" dirty="0" err="1"/>
              <a:t>odontoblasts</a:t>
            </a:r>
            <a:r>
              <a:rPr lang="en-US" dirty="0"/>
              <a:t> get injured and release neurotransmitters and </a:t>
            </a:r>
            <a:r>
              <a:rPr lang="en-US" dirty="0" err="1"/>
              <a:t>vasoactive</a:t>
            </a:r>
            <a:r>
              <a:rPr lang="en-US" dirty="0"/>
              <a:t> amines. These substances are then thought to activate the nerve </a:t>
            </a:r>
            <a:r>
              <a:rPr lang="en-US" dirty="0" err="1"/>
              <a:t>fibres</a:t>
            </a:r>
            <a:r>
              <a:rPr lang="en-US" dirty="0"/>
              <a:t> by increasing neuronal </a:t>
            </a:r>
            <a:r>
              <a:rPr lang="en-US" dirty="0" err="1"/>
              <a:t>cAMP</a:t>
            </a:r>
            <a:r>
              <a:rPr lang="en-US" dirty="0"/>
              <a:t> levels thus resulting in pain</a:t>
            </a:r>
            <a:r>
              <a:rPr lang="en-US" sz="2400" dirty="0"/>
              <a:t>.</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Transducer theory</a:t>
            </a:r>
          </a:p>
        </p:txBody>
      </p:sp>
      <p:sp>
        <p:nvSpPr>
          <p:cNvPr id="3" name="Content Placeholder 2"/>
          <p:cNvSpPr>
            <a:spLocks noGrp="1"/>
          </p:cNvSpPr>
          <p:nvPr>
            <p:ph idx="1"/>
          </p:nvPr>
        </p:nvSpPr>
        <p:spPr>
          <a:xfrm>
            <a:off x="609600" y="1676400"/>
            <a:ext cx="6858000" cy="4800600"/>
          </a:xfrm>
        </p:spPr>
        <p:txBody>
          <a:bodyPr>
            <a:normAutofit fontScale="92500"/>
          </a:bodyPr>
          <a:lstStyle/>
          <a:p>
            <a:pPr algn="just"/>
            <a:r>
              <a:rPr lang="en-GB" sz="2300" dirty="0" err="1"/>
              <a:t>odontoblasts</a:t>
            </a:r>
            <a:r>
              <a:rPr lang="en-GB" sz="2300" dirty="0"/>
              <a:t> could serve as receptors and that there must be synapses between </a:t>
            </a:r>
            <a:r>
              <a:rPr lang="en-GB" sz="2300" dirty="0" err="1"/>
              <a:t>pulpal</a:t>
            </a:r>
            <a:r>
              <a:rPr lang="en-GB" sz="2300" dirty="0"/>
              <a:t> nerves and </a:t>
            </a:r>
            <a:r>
              <a:rPr lang="en-GB" sz="2300" dirty="0" err="1"/>
              <a:t>odontoblasts</a:t>
            </a:r>
            <a:r>
              <a:rPr lang="en-GB" sz="2300" dirty="0"/>
              <a:t>.</a:t>
            </a:r>
            <a:endParaRPr lang="en-US" sz="3400" dirty="0"/>
          </a:p>
          <a:p>
            <a:pPr algn="just"/>
            <a:r>
              <a:rPr lang="en-US" sz="2400" dirty="0"/>
              <a:t>Thus the </a:t>
            </a:r>
            <a:r>
              <a:rPr lang="en-US" sz="2400" dirty="0" err="1"/>
              <a:t>odontoblatic</a:t>
            </a:r>
            <a:r>
              <a:rPr lang="en-US" sz="2400" dirty="0"/>
              <a:t> processes which extend into the dentinal tubules are thought to relay the impulses to the nerves in the pulp via  the synaptic junctions with them.</a:t>
            </a:r>
          </a:p>
          <a:p>
            <a:pPr algn="just"/>
            <a:r>
              <a:rPr lang="en-US" sz="2400" dirty="0"/>
              <a:t>Limitations –</a:t>
            </a:r>
          </a:p>
          <a:p>
            <a:pPr lvl="1" algn="just"/>
            <a:r>
              <a:rPr lang="en-US" dirty="0"/>
              <a:t>the </a:t>
            </a:r>
            <a:r>
              <a:rPr lang="en-US" dirty="0" err="1"/>
              <a:t>odontoblastic</a:t>
            </a:r>
            <a:r>
              <a:rPr lang="en-US" dirty="0"/>
              <a:t> processes do not extend the whole width of dentin</a:t>
            </a:r>
          </a:p>
          <a:p>
            <a:pPr lvl="1" algn="just"/>
            <a:r>
              <a:rPr lang="en-US" dirty="0"/>
              <a:t>no synaptic junctions present</a:t>
            </a:r>
          </a:p>
          <a:p>
            <a:pPr lvl="1" algn="just"/>
            <a:r>
              <a:rPr lang="en-US" dirty="0"/>
              <a:t>no evidence of a neurotransmitter like acetylcholine ( which would be present if a true synapse were present )</a:t>
            </a:r>
          </a:p>
          <a:p>
            <a:pPr lvl="1" algn="just"/>
            <a:r>
              <a:rPr lang="en-US" dirty="0"/>
              <a:t>dentin remains to be sensitive in cases where the </a:t>
            </a:r>
            <a:r>
              <a:rPr lang="en-US" dirty="0" err="1"/>
              <a:t>odontoblastic</a:t>
            </a:r>
            <a:r>
              <a:rPr lang="en-US" dirty="0"/>
              <a:t> layer is damaged</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676400"/>
            <a:ext cx="7620000" cy="4800600"/>
          </a:xfrm>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16</a:t>
            </a:fld>
            <a:endParaRPr lang="en-US"/>
          </a:p>
        </p:txBody>
      </p:sp>
      <p:pic>
        <p:nvPicPr>
          <p:cNvPr id="5" name="Picture 4"/>
          <p:cNvPicPr>
            <a:picLocks noChangeAspect="1" noChangeArrowheads="1"/>
          </p:cNvPicPr>
          <p:nvPr/>
        </p:nvPicPr>
        <p:blipFill>
          <a:blip r:embed="rId2"/>
          <a:srcRect/>
          <a:stretch>
            <a:fillRect/>
          </a:stretch>
        </p:blipFill>
        <p:spPr bwMode="auto">
          <a:xfrm>
            <a:off x="1828800" y="1676400"/>
            <a:ext cx="7315200" cy="51816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Gate control theory and vibration</a:t>
            </a:r>
          </a:p>
        </p:txBody>
      </p:sp>
      <p:sp>
        <p:nvSpPr>
          <p:cNvPr id="3" name="Content Placeholder 2"/>
          <p:cNvSpPr>
            <a:spLocks noGrp="1"/>
          </p:cNvSpPr>
          <p:nvPr>
            <p:ph idx="1"/>
          </p:nvPr>
        </p:nvSpPr>
        <p:spPr>
          <a:xfrm>
            <a:off x="762000" y="1447800"/>
            <a:ext cx="7239000" cy="4953000"/>
          </a:xfrm>
        </p:spPr>
        <p:txBody>
          <a:bodyPr>
            <a:normAutofit/>
          </a:bodyPr>
          <a:lstStyle/>
          <a:p>
            <a:pPr lvl="1" algn="just"/>
            <a:r>
              <a:rPr lang="en-US" sz="2400" dirty="0"/>
              <a:t>According to this, on application of a stimulus, all the nerves in pulp become activated. </a:t>
            </a:r>
          </a:p>
          <a:p>
            <a:pPr lvl="1" algn="just"/>
            <a:r>
              <a:rPr lang="en-US" sz="2400" dirty="0"/>
              <a:t>The larger </a:t>
            </a:r>
            <a:r>
              <a:rPr lang="en-US" sz="2400" dirty="0" err="1"/>
              <a:t>myelinated</a:t>
            </a:r>
            <a:r>
              <a:rPr lang="en-US" sz="2400" dirty="0"/>
              <a:t> </a:t>
            </a:r>
            <a:r>
              <a:rPr lang="en-US" sz="2400" dirty="0" err="1"/>
              <a:t>fibres</a:t>
            </a:r>
            <a:r>
              <a:rPr lang="en-US" sz="2400" dirty="0"/>
              <a:t> may get </a:t>
            </a:r>
            <a:r>
              <a:rPr lang="en-US" sz="2400" dirty="0" err="1"/>
              <a:t>accomodated</a:t>
            </a:r>
            <a:r>
              <a:rPr lang="en-US" sz="2400" dirty="0"/>
              <a:t> while the gates of the smaller C </a:t>
            </a:r>
            <a:r>
              <a:rPr lang="en-US" sz="2400" dirty="0" err="1"/>
              <a:t>fibres</a:t>
            </a:r>
            <a:r>
              <a:rPr lang="en-US" sz="2400" dirty="0"/>
              <a:t> remain open &amp;  become enhanced as the ‘ pain gates ’ of larger </a:t>
            </a:r>
            <a:r>
              <a:rPr lang="en-US" sz="2400" dirty="0" err="1"/>
              <a:t>fibres</a:t>
            </a:r>
            <a:r>
              <a:rPr lang="en-US" sz="2400" dirty="0"/>
              <a:t> are closed.</a:t>
            </a:r>
          </a:p>
          <a:p>
            <a:pPr lvl="1" algn="just"/>
            <a:r>
              <a:rPr lang="en-US" sz="2400" dirty="0"/>
              <a:t>Pain gates opened by anxiety  and closed by distracting stimuli like audio analgesia.</a:t>
            </a:r>
          </a:p>
          <a:p>
            <a:pPr lvl="1" algn="just"/>
            <a:r>
              <a:rPr lang="en-US" sz="2400" dirty="0"/>
              <a:t>However not accepted because, the theory does not explain perception and transmission of the responses by the free nerve endings.</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Hydrodynamic theory</a:t>
            </a:r>
          </a:p>
        </p:txBody>
      </p:sp>
      <p:sp>
        <p:nvSpPr>
          <p:cNvPr id="3" name="Content Placeholder 2"/>
          <p:cNvSpPr>
            <a:spLocks noGrp="1"/>
          </p:cNvSpPr>
          <p:nvPr>
            <p:ph idx="1"/>
          </p:nvPr>
        </p:nvSpPr>
        <p:spPr>
          <a:xfrm>
            <a:off x="1066800" y="2057400"/>
            <a:ext cx="7162800" cy="4068763"/>
          </a:xfrm>
        </p:spPr>
        <p:txBody>
          <a:bodyPr>
            <a:normAutofit/>
          </a:bodyPr>
          <a:lstStyle/>
          <a:p>
            <a:pPr algn="just">
              <a:lnSpc>
                <a:spcPct val="150000"/>
              </a:lnSpc>
            </a:pPr>
            <a:r>
              <a:rPr lang="en-US" sz="2000" dirty="0"/>
              <a:t>First given by Fish in 1927 who called the dentinal fluid as the </a:t>
            </a:r>
            <a:r>
              <a:rPr lang="en-US" sz="2000" b="1" dirty="0"/>
              <a:t>“dental lymph”. </a:t>
            </a:r>
            <a:r>
              <a:rPr lang="en-US" sz="2000" dirty="0"/>
              <a:t>He proposed that, the movement of fluid can occur in either outward or inner direction based on pressure variations. </a:t>
            </a:r>
          </a:p>
          <a:p>
            <a:pPr algn="just">
              <a:lnSpc>
                <a:spcPct val="150000"/>
              </a:lnSpc>
            </a:pPr>
            <a:r>
              <a:rPr lang="en-US" sz="2000" dirty="0"/>
              <a:t>Actual hydrodynamic theory put forth by </a:t>
            </a:r>
            <a:r>
              <a:rPr lang="en-US" sz="2000" dirty="0" err="1"/>
              <a:t>Brannstrom</a:t>
            </a:r>
            <a:r>
              <a:rPr lang="en-US" sz="2000" dirty="0"/>
              <a:t>  &amp; </a:t>
            </a:r>
            <a:r>
              <a:rPr lang="en-US" sz="2000" dirty="0" err="1"/>
              <a:t>Astrom</a:t>
            </a:r>
            <a:r>
              <a:rPr lang="en-US" sz="2000" dirty="0"/>
              <a:t> in 1960s.</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en-US"/>
          </a:p>
        </p:txBody>
      </p:sp>
      <p:sp>
        <p:nvSpPr>
          <p:cNvPr id="16387" name="Rectangle 3"/>
          <p:cNvSpPr>
            <a:spLocks noGrp="1" noChangeArrowheads="1"/>
          </p:cNvSpPr>
          <p:nvPr>
            <p:ph idx="1"/>
          </p:nvPr>
        </p:nvSpPr>
        <p:spPr>
          <a:xfrm>
            <a:off x="457200" y="1676400"/>
            <a:ext cx="7620000" cy="4800600"/>
          </a:xfrm>
        </p:spPr>
        <p:txBody>
          <a:bodyPr>
            <a:normAutofit/>
          </a:bodyPr>
          <a:lstStyle/>
          <a:p>
            <a:pPr algn="just"/>
            <a:r>
              <a:rPr lang="en-US" sz="2400" dirty="0"/>
              <a:t>Dentine contains many thousands of microscopic tubular structures that radiate outwards from the pulp.</a:t>
            </a:r>
          </a:p>
        </p:txBody>
      </p:sp>
      <p:graphicFrame>
        <p:nvGraphicFramePr>
          <p:cNvPr id="4" name="Content Placeholder 4"/>
          <p:cNvGraphicFramePr>
            <a:graphicFrameLocks/>
          </p:cNvGraphicFramePr>
          <p:nvPr>
            <p:extLst>
              <p:ext uri="{D42A27DB-BD31-4B8C-83A1-F6EECF244321}">
                <p14:modId xmlns:p14="http://schemas.microsoft.com/office/powerpoint/2010/main" val="344161711"/>
              </p:ext>
            </p:extLst>
          </p:nvPr>
        </p:nvGraphicFramePr>
        <p:xfrm>
          <a:off x="914400" y="3505200"/>
          <a:ext cx="6248400" cy="1838960"/>
        </p:xfrm>
        <a:graphic>
          <a:graphicData uri="http://schemas.openxmlformats.org/drawingml/2006/table">
            <a:tbl>
              <a:tblPr firstRow="1" bandRow="1">
                <a:tableStyleId>{5C22544A-7EE6-4342-B048-85BDC9FD1C3A}</a:tableStyleId>
              </a:tblPr>
              <a:tblGrid>
                <a:gridCol w="2082800">
                  <a:extLst>
                    <a:ext uri="{9D8B030D-6E8A-4147-A177-3AD203B41FA5}">
                      <a16:colId xmlns:a16="http://schemas.microsoft.com/office/drawing/2014/main" val="20000"/>
                    </a:ext>
                  </a:extLst>
                </a:gridCol>
                <a:gridCol w="2082800">
                  <a:extLst>
                    <a:ext uri="{9D8B030D-6E8A-4147-A177-3AD203B41FA5}">
                      <a16:colId xmlns:a16="http://schemas.microsoft.com/office/drawing/2014/main" val="20001"/>
                    </a:ext>
                  </a:extLst>
                </a:gridCol>
                <a:gridCol w="2082800">
                  <a:extLst>
                    <a:ext uri="{9D8B030D-6E8A-4147-A177-3AD203B41FA5}">
                      <a16:colId xmlns:a16="http://schemas.microsoft.com/office/drawing/2014/main" val="20002"/>
                    </a:ext>
                  </a:extLst>
                </a:gridCol>
              </a:tblGrid>
              <a:tr h="1097280">
                <a:tc>
                  <a:txBody>
                    <a:bodyPr/>
                    <a:lstStyle/>
                    <a:p>
                      <a:pPr algn="ctr"/>
                      <a:r>
                        <a:rPr lang="en-US" dirty="0">
                          <a:solidFill>
                            <a:schemeClr val="tx1"/>
                          </a:solidFill>
                        </a:rPr>
                        <a:t>Tubules </a:t>
                      </a:r>
                    </a:p>
                  </a:txBody>
                  <a:tcPr/>
                </a:tc>
                <a:tc>
                  <a:txBody>
                    <a:bodyPr/>
                    <a:lstStyle/>
                    <a:p>
                      <a:pPr algn="ctr"/>
                      <a:r>
                        <a:rPr lang="en-US" dirty="0">
                          <a:solidFill>
                            <a:schemeClr val="tx1"/>
                          </a:solidFill>
                        </a:rPr>
                        <a:t>Hypersensitive dentin</a:t>
                      </a:r>
                    </a:p>
                  </a:txBody>
                  <a:tcPr/>
                </a:tc>
                <a:tc>
                  <a:txBody>
                    <a:bodyPr/>
                    <a:lstStyle/>
                    <a:p>
                      <a:pPr algn="ctr"/>
                      <a:r>
                        <a:rPr lang="en-US" dirty="0">
                          <a:solidFill>
                            <a:schemeClr val="tx1"/>
                          </a:solidFill>
                        </a:rPr>
                        <a:t>Non</a:t>
                      </a:r>
                      <a:r>
                        <a:rPr lang="en-US" baseline="0" dirty="0">
                          <a:solidFill>
                            <a:schemeClr val="tx1"/>
                          </a:solidFill>
                        </a:rPr>
                        <a:t> sensitive dentin</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pPr algn="ctr"/>
                      <a:r>
                        <a:rPr lang="en-US" dirty="0">
                          <a:solidFill>
                            <a:schemeClr val="tx1"/>
                          </a:solidFill>
                        </a:rPr>
                        <a:t>Number - ratio</a:t>
                      </a:r>
                    </a:p>
                  </a:txBody>
                  <a:tcPr/>
                </a:tc>
                <a:tc>
                  <a:txBody>
                    <a:bodyPr/>
                    <a:lstStyle/>
                    <a:p>
                      <a:pPr algn="ctr"/>
                      <a:r>
                        <a:rPr lang="en-US" dirty="0">
                          <a:solidFill>
                            <a:schemeClr val="tx1"/>
                          </a:solidFill>
                        </a:rPr>
                        <a:t>8</a:t>
                      </a:r>
                    </a:p>
                  </a:txBody>
                  <a:tcPr/>
                </a:tc>
                <a:tc>
                  <a:txBody>
                    <a:bodyPr/>
                    <a:lstStyle/>
                    <a:p>
                      <a:pPr algn="ctr"/>
                      <a:r>
                        <a:rPr lang="en-US" dirty="0">
                          <a:solidFill>
                            <a:schemeClr val="tx1"/>
                          </a:solidFill>
                        </a:rPr>
                        <a:t>1</a:t>
                      </a:r>
                    </a:p>
                  </a:txBody>
                  <a:tcPr/>
                </a:tc>
                <a:extLst>
                  <a:ext uri="{0D108BD9-81ED-4DB2-BD59-A6C34878D82A}">
                    <a16:rowId xmlns:a16="http://schemas.microsoft.com/office/drawing/2014/main" val="10001"/>
                  </a:ext>
                </a:extLst>
              </a:tr>
              <a:tr h="370840">
                <a:tc>
                  <a:txBody>
                    <a:bodyPr/>
                    <a:lstStyle/>
                    <a:p>
                      <a:pPr algn="ctr"/>
                      <a:r>
                        <a:rPr lang="en-US" dirty="0">
                          <a:solidFill>
                            <a:schemeClr val="tx1"/>
                          </a:solidFill>
                        </a:rPr>
                        <a:t>Diameter (micron)</a:t>
                      </a:r>
                    </a:p>
                  </a:txBody>
                  <a:tcPr/>
                </a:tc>
                <a:tc>
                  <a:txBody>
                    <a:bodyPr/>
                    <a:lstStyle/>
                    <a:p>
                      <a:pPr algn="ctr"/>
                      <a:r>
                        <a:rPr lang="en-US" dirty="0">
                          <a:solidFill>
                            <a:schemeClr val="tx1"/>
                          </a:solidFill>
                        </a:rPr>
                        <a:t>0.83</a:t>
                      </a:r>
                    </a:p>
                  </a:txBody>
                  <a:tcPr/>
                </a:tc>
                <a:tc>
                  <a:txBody>
                    <a:bodyPr/>
                    <a:lstStyle/>
                    <a:p>
                      <a:pPr algn="ctr"/>
                      <a:r>
                        <a:rPr lang="en-US" dirty="0">
                          <a:solidFill>
                            <a:schemeClr val="tx1"/>
                          </a:solidFill>
                        </a:rPr>
                        <a:t>0.4</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0" y="1828800"/>
            <a:ext cx="7086600" cy="4221163"/>
          </a:xfrm>
        </p:spPr>
        <p:txBody>
          <a:bodyPr>
            <a:noAutofit/>
          </a:bodyPr>
          <a:lstStyle/>
          <a:p>
            <a:pPr algn="just"/>
            <a:r>
              <a:rPr lang="en-US" sz="2000" dirty="0"/>
              <a:t>The various stimuli that are reported to cause this transmission of sensation are cold, hot, osmotic, electrical, dehydration, and chemical.</a:t>
            </a:r>
          </a:p>
          <a:p>
            <a:pPr algn="just"/>
            <a:r>
              <a:rPr lang="en-US" sz="2000" b="1" dirty="0"/>
              <a:t>Berman</a:t>
            </a:r>
            <a:r>
              <a:rPr lang="en-US" sz="2000" dirty="0"/>
              <a:t> describes this reaction as:</a:t>
            </a:r>
          </a:p>
          <a:p>
            <a:pPr algn="just"/>
            <a:r>
              <a:rPr lang="en-US" sz="2000" dirty="0"/>
              <a:t>“The coefficient of thermal expansion of the tubule fluid is about ten times that of the tubule wall. Therefore, heat applied to dentin will result in expansion of the fluid and cold will result in contraction of the fluid, both creating an excitation of the ‘mechanoreceptor’.”</a:t>
            </a:r>
          </a:p>
        </p:txBody>
      </p:sp>
      <p:sp>
        <p:nvSpPr>
          <p:cNvPr id="4" name="Slide Number Placeholder 3"/>
          <p:cNvSpPr>
            <a:spLocks noGrp="1"/>
          </p:cNvSpPr>
          <p:nvPr>
            <p:ph type="sldNum" sz="quarter" idx="12"/>
          </p:nvPr>
        </p:nvSpPr>
        <p:spPr/>
        <p:txBody>
          <a:bodyPr/>
          <a:lstStyle/>
          <a:p>
            <a:fld id="{DF28FB93-0A08-4E7D-8E63-9EFA29F1E093}"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endParaRPr lang="en-US"/>
          </a:p>
        </p:txBody>
      </p:sp>
      <p:sp>
        <p:nvSpPr>
          <p:cNvPr id="32771" name="Rectangle 3"/>
          <p:cNvSpPr>
            <a:spLocks noGrp="1" noChangeArrowheads="1"/>
          </p:cNvSpPr>
          <p:nvPr>
            <p:ph idx="1"/>
          </p:nvPr>
        </p:nvSpPr>
        <p:spPr>
          <a:xfrm>
            <a:off x="457200" y="1676400"/>
            <a:ext cx="7620000" cy="4800600"/>
          </a:xfrm>
        </p:spPr>
        <p:txBody>
          <a:bodyPr>
            <a:normAutofit/>
          </a:bodyPr>
          <a:lstStyle/>
          <a:p>
            <a:pPr algn="just">
              <a:lnSpc>
                <a:spcPct val="150000"/>
              </a:lnSpc>
            </a:pPr>
            <a:r>
              <a:rPr lang="en-US" sz="2400" dirty="0"/>
              <a:t>Cooling, drying, evaporation and hypertonic</a:t>
            </a:r>
            <a:r>
              <a:rPr lang="en-US" sz="2400" baseline="30000" dirty="0"/>
              <a:t> </a:t>
            </a:r>
            <a:r>
              <a:rPr lang="en-US" sz="2400" dirty="0"/>
              <a:t>chemical stimuli that stimulate fluid to flow away from the</a:t>
            </a:r>
            <a:r>
              <a:rPr lang="en-US" sz="2400" baseline="30000" dirty="0"/>
              <a:t> </a:t>
            </a:r>
            <a:r>
              <a:rPr lang="en-US" sz="2400" dirty="0"/>
              <a:t>pulp more effectively activate </a:t>
            </a:r>
            <a:r>
              <a:rPr lang="en-US" sz="2400" dirty="0" err="1"/>
              <a:t>intradental</a:t>
            </a:r>
            <a:r>
              <a:rPr lang="en-US" sz="2400" dirty="0"/>
              <a:t> nerves than do stimuli</a:t>
            </a:r>
            <a:r>
              <a:rPr lang="en-US" sz="2400" baseline="30000" dirty="0"/>
              <a:t> </a:t>
            </a:r>
            <a:r>
              <a:rPr lang="en-US" sz="2400" dirty="0"/>
              <a:t>such as heating or probing that cause fluid to flow toward the</a:t>
            </a:r>
            <a:r>
              <a:rPr lang="en-US" sz="2400" baseline="30000" dirty="0"/>
              <a:t> </a:t>
            </a:r>
            <a:r>
              <a:rPr lang="en-US" sz="2400" dirty="0"/>
              <a:t>pulp.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DF28FB93-0A08-4E7D-8E63-9EFA29F1E093}" type="slidenum">
              <a:rPr lang="en-US" smtClean="0"/>
              <a:pPr/>
              <a:t>22</a:t>
            </a:fld>
            <a:endParaRPr lang="en-US"/>
          </a:p>
        </p:txBody>
      </p:sp>
      <p:pic>
        <p:nvPicPr>
          <p:cNvPr id="1026" name="Picture 2"/>
          <p:cNvPicPr>
            <a:picLocks noChangeAspect="1" noChangeArrowheads="1"/>
          </p:cNvPicPr>
          <p:nvPr/>
        </p:nvPicPr>
        <p:blipFill>
          <a:blip r:embed="rId2"/>
          <a:srcRect/>
          <a:stretch>
            <a:fillRect/>
          </a:stretch>
        </p:blipFill>
        <p:spPr bwMode="auto">
          <a:xfrm>
            <a:off x="715537" y="1828800"/>
            <a:ext cx="7895063" cy="4904509"/>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5" name="Picture 5" descr="990fig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a:t>Factors affecting dentin permeability</a:t>
            </a:r>
            <a:endParaRPr lang="en-US" sz="3200" dirty="0"/>
          </a:p>
        </p:txBody>
      </p:sp>
      <p:sp>
        <p:nvSpPr>
          <p:cNvPr id="3" name="Content Placeholder 2"/>
          <p:cNvSpPr>
            <a:spLocks noGrp="1"/>
          </p:cNvSpPr>
          <p:nvPr>
            <p:ph idx="1"/>
          </p:nvPr>
        </p:nvSpPr>
        <p:spPr/>
        <p:txBody>
          <a:bodyPr>
            <a:normAutofit/>
          </a:bodyPr>
          <a:lstStyle/>
          <a:p>
            <a:r>
              <a:rPr lang="en-GB" sz="2400" b="1" dirty="0"/>
              <a:t>1. Dentin thickness</a:t>
            </a:r>
            <a:endParaRPr lang="en-US" sz="2400" dirty="0"/>
          </a:p>
          <a:p>
            <a:pPr lvl="1"/>
            <a:r>
              <a:rPr lang="en-GB" sz="2400" dirty="0"/>
              <a:t>The permeability of the dentin increases as its thickness decreases. </a:t>
            </a:r>
          </a:p>
          <a:p>
            <a:pPr lvl="1"/>
            <a:r>
              <a:rPr lang="en-GB" sz="2400" dirty="0"/>
              <a:t>As the dentin is made thinner during cavity or crown preparation, tubules become shorter, hyper conductive and more sensitive. </a:t>
            </a:r>
            <a:endParaRPr lang="en-US" sz="2400" dirty="0"/>
          </a:p>
          <a:p>
            <a:endParaRPr lang="en-US" sz="24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676400"/>
            <a:ext cx="7391400" cy="4724400"/>
          </a:xfrm>
        </p:spPr>
        <p:txBody>
          <a:bodyPr>
            <a:noAutofit/>
          </a:bodyPr>
          <a:lstStyle/>
          <a:p>
            <a:pPr algn="just"/>
            <a:r>
              <a:rPr lang="en-GB" sz="2000" b="1" dirty="0"/>
              <a:t>2. Resistance to fluid movements</a:t>
            </a:r>
            <a:endParaRPr lang="en-US" sz="2000" dirty="0"/>
          </a:p>
          <a:p>
            <a:pPr lvl="1" algn="just"/>
            <a:r>
              <a:rPr lang="en-GB" dirty="0"/>
              <a:t>Dentin can be shown to have three resistances to fluid movements. </a:t>
            </a:r>
            <a:endParaRPr lang="en-US" dirty="0"/>
          </a:p>
          <a:p>
            <a:pPr lvl="2" algn="just"/>
            <a:r>
              <a:rPr lang="en-GB" dirty="0"/>
              <a:t>Surface resistance due to the presence of smear layer or smear plug accounting for 86% of the total resistance to the fluid movement. </a:t>
            </a:r>
          </a:p>
          <a:p>
            <a:pPr lvl="2" algn="just"/>
            <a:r>
              <a:rPr lang="en-GB" dirty="0" err="1"/>
              <a:t>Pulpal</a:t>
            </a:r>
            <a:r>
              <a:rPr lang="en-GB" dirty="0"/>
              <a:t> resistance caused by the presence of the </a:t>
            </a:r>
            <a:r>
              <a:rPr lang="en-GB" dirty="0" err="1"/>
              <a:t>odontoblasts</a:t>
            </a:r>
            <a:r>
              <a:rPr lang="en-GB" dirty="0"/>
              <a:t> and their processes which constitutes only 7.5 percent of the total resistance. </a:t>
            </a:r>
            <a:endParaRPr lang="en-US" dirty="0"/>
          </a:p>
          <a:p>
            <a:pPr lvl="2" algn="just"/>
            <a:r>
              <a:rPr lang="en-GB" dirty="0" err="1"/>
              <a:t>Intratubular</a:t>
            </a:r>
            <a:r>
              <a:rPr lang="en-GB" dirty="0"/>
              <a:t> resistance due to presence of collagen </a:t>
            </a:r>
            <a:r>
              <a:rPr lang="en-GB" dirty="0" err="1"/>
              <a:t>fiber</a:t>
            </a:r>
            <a:r>
              <a:rPr lang="en-GB" dirty="0"/>
              <a:t> and mineral constrictions which account for about 6.3% of total resistance. </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1600200"/>
            <a:ext cx="7315200" cy="4373563"/>
          </a:xfrm>
        </p:spPr>
        <p:txBody>
          <a:bodyPr>
            <a:noAutofit/>
          </a:bodyPr>
          <a:lstStyle/>
          <a:p>
            <a:pPr algn="just"/>
            <a:r>
              <a:rPr lang="en-GB" b="1" dirty="0"/>
              <a:t>3. Regional differences</a:t>
            </a:r>
            <a:endParaRPr lang="en-US" dirty="0"/>
          </a:p>
          <a:p>
            <a:pPr lvl="1" algn="just"/>
            <a:r>
              <a:rPr lang="en-GB" sz="2200" dirty="0"/>
              <a:t>Dentin near pulp horns is more permeable (4500 tubules/mm</a:t>
            </a:r>
            <a:r>
              <a:rPr lang="en-GB" sz="2200" baseline="30000" dirty="0"/>
              <a:t>2</a:t>
            </a:r>
            <a:r>
              <a:rPr lang="en-GB" sz="2200" dirty="0"/>
              <a:t>, 2.5 mm in diameter) than dentin further away (1500 to 1900 tubules/mm</a:t>
            </a:r>
            <a:r>
              <a:rPr lang="en-GB" sz="2200" baseline="30000" dirty="0"/>
              <a:t>2</a:t>
            </a:r>
            <a:r>
              <a:rPr lang="en-GB" sz="2200" dirty="0"/>
              <a:t>, 0.8 mm in diameter) because the density and diameter of tubules are highest near pulp horns. </a:t>
            </a:r>
            <a:endParaRPr lang="en-US" sz="2200" dirty="0"/>
          </a:p>
          <a:p>
            <a:pPr lvl="1" algn="just"/>
            <a:r>
              <a:rPr lang="en-GB" sz="2200" dirty="0"/>
              <a:t>Abnormal form of dentin provides much resistance to fluid movement. Sclerotic dentin under the carious lesion is insensitive to </a:t>
            </a:r>
            <a:r>
              <a:rPr lang="en-GB" sz="2200" dirty="0" err="1"/>
              <a:t>masticatory</a:t>
            </a:r>
            <a:r>
              <a:rPr lang="en-GB" sz="2200" dirty="0"/>
              <a:t>, thermal and osmotic stimuli. </a:t>
            </a:r>
            <a:endParaRPr lang="en-US" sz="22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b="1" dirty="0"/>
              <a:t>4</a:t>
            </a:r>
            <a:r>
              <a:rPr lang="en-GB" sz="2400" b="1" dirty="0"/>
              <a:t>. Water content of the Dentin</a:t>
            </a:r>
            <a:endParaRPr lang="en-US" sz="2400" dirty="0"/>
          </a:p>
          <a:p>
            <a:pPr lvl="1"/>
            <a:r>
              <a:rPr lang="en-GB" sz="2400" dirty="0"/>
              <a:t>As the dentinal tubules are occupied by fluid which is 95% water (</a:t>
            </a:r>
            <a:r>
              <a:rPr lang="en-GB" sz="2400" dirty="0" err="1"/>
              <a:t>Pashley</a:t>
            </a:r>
            <a:r>
              <a:rPr lang="en-GB" sz="2400" dirty="0"/>
              <a:t> 1996), the surface areas occupied by dentinal tubules are approximately equal to the tubule water content. </a:t>
            </a:r>
            <a:endParaRPr lang="en-US" sz="2400" dirty="0"/>
          </a:p>
          <a:p>
            <a:pPr lvl="1"/>
            <a:r>
              <a:rPr lang="en-GB" sz="2400" dirty="0"/>
              <a:t>Area occupied by tubules at DEJ is approximately 1% of the total surface area of DEJ and 22% at the pulp. Therefore the wetness or water content of the dentin increases 20 fold from superficial to deep dentin. Sensitivity also increases from superficial to deep dentin. </a:t>
            </a:r>
            <a:endParaRPr lang="en-US" sz="24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685800" y="1676400"/>
            <a:ext cx="7239000" cy="5029200"/>
          </a:xfrm>
        </p:spPr>
        <p:txBody>
          <a:bodyPr>
            <a:normAutofit/>
          </a:bodyPr>
          <a:lstStyle/>
          <a:p>
            <a:pPr lvl="1"/>
            <a:r>
              <a:rPr lang="en-US" dirty="0"/>
              <a:t>For hypersensitivity to occur, permeation of substances into the dentin is essential.</a:t>
            </a:r>
          </a:p>
          <a:p>
            <a:pPr lvl="1"/>
            <a:r>
              <a:rPr lang="en-US" dirty="0"/>
              <a:t>This permeation of substances across dentin occurs by 2 mechanisms –</a:t>
            </a:r>
          </a:p>
          <a:p>
            <a:pPr lvl="2"/>
            <a:r>
              <a:rPr lang="en-US" dirty="0"/>
              <a:t>1. diffusion   – movement of  substances from area of high </a:t>
            </a:r>
            <a:r>
              <a:rPr lang="en-US" dirty="0" err="1"/>
              <a:t>conc</a:t>
            </a:r>
            <a:r>
              <a:rPr lang="en-US" dirty="0"/>
              <a:t> to low conc.</a:t>
            </a:r>
          </a:p>
          <a:p>
            <a:pPr lvl="2"/>
            <a:r>
              <a:rPr lang="en-US" dirty="0"/>
              <a:t>2. convection – fluid flows from area of higher hydrostatic pressure to lower hydrostatic pressure.</a:t>
            </a:r>
          </a:p>
          <a:p>
            <a:pPr lvl="1"/>
            <a:r>
              <a:rPr lang="en-US" dirty="0"/>
              <a:t>According to hydrodynamic theory, it is the movement of the fluid  which  causes the stimulation of mechanoreceptors and pain. This fluid movement can be measured by measuring the hydraulic conductance of dentin. ( given by </a:t>
            </a:r>
            <a:r>
              <a:rPr lang="en-US" dirty="0" err="1"/>
              <a:t>Poiseuille</a:t>
            </a:r>
            <a:r>
              <a:rPr lang="en-US" dirty="0"/>
              <a:t> Hagen Equation )</a:t>
            </a:r>
          </a:p>
        </p:txBody>
      </p:sp>
      <p:sp>
        <p:nvSpPr>
          <p:cNvPr id="4" name="Slide Number Placeholder 3"/>
          <p:cNvSpPr>
            <a:spLocks noGrp="1"/>
          </p:cNvSpPr>
          <p:nvPr>
            <p:ph type="sldNum" sz="quarter" idx="12"/>
          </p:nvPr>
        </p:nvSpPr>
        <p:spPr/>
        <p:txBody>
          <a:bodyPr/>
          <a:lstStyle/>
          <a:p>
            <a:fld id="{DF28FB93-0A08-4E7D-8E63-9EFA29F1E093}"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a:xfrm>
            <a:off x="1981200" y="1752600"/>
            <a:ext cx="6705600" cy="4876800"/>
          </a:xfrm>
        </p:spPr>
        <p:txBody>
          <a:bodyPr>
            <a:normAutofit/>
          </a:bodyPr>
          <a:lstStyle/>
          <a:p>
            <a:r>
              <a:rPr lang="en-US" sz="2800" b="1" dirty="0" err="1"/>
              <a:t>Poiseuille</a:t>
            </a:r>
            <a:r>
              <a:rPr lang="en-US" sz="2800" b="1" dirty="0"/>
              <a:t> Hagen Equation</a:t>
            </a:r>
          </a:p>
          <a:p>
            <a:endParaRPr lang="en-US" sz="1600" dirty="0"/>
          </a:p>
          <a:p>
            <a:pPr>
              <a:buNone/>
            </a:pPr>
            <a:r>
              <a:rPr lang="en-US" dirty="0"/>
              <a:t>		 Q	=		</a:t>
            </a:r>
            <a:r>
              <a:rPr lang="el-GR" u="sng" dirty="0"/>
              <a:t>π</a:t>
            </a:r>
            <a:r>
              <a:rPr lang="en-US" u="sng" dirty="0"/>
              <a:t> </a:t>
            </a:r>
            <a:r>
              <a:rPr lang="el-GR" u="sng" dirty="0"/>
              <a:t>∆</a:t>
            </a:r>
            <a:r>
              <a:rPr lang="en-US" u="sng" dirty="0"/>
              <a:t>P r </a:t>
            </a:r>
            <a:r>
              <a:rPr lang="en-US" u="sng" baseline="30000" dirty="0"/>
              <a:t>4</a:t>
            </a:r>
            <a:r>
              <a:rPr lang="en-US" u="sng" dirty="0"/>
              <a:t>N</a:t>
            </a:r>
          </a:p>
          <a:p>
            <a:pPr>
              <a:buNone/>
            </a:pPr>
            <a:r>
              <a:rPr lang="en-US" dirty="0"/>
              <a:t>                                                                              8</a:t>
            </a:r>
            <a:r>
              <a:rPr lang="el-GR" dirty="0"/>
              <a:t>η</a:t>
            </a:r>
            <a:r>
              <a:rPr lang="en-US" dirty="0"/>
              <a:t>L</a:t>
            </a:r>
          </a:p>
          <a:p>
            <a:pPr>
              <a:buNone/>
            </a:pPr>
            <a:r>
              <a:rPr lang="en-US" dirty="0"/>
              <a:t>Where,	</a:t>
            </a:r>
          </a:p>
          <a:p>
            <a:pPr>
              <a:buNone/>
            </a:pPr>
            <a:r>
              <a:rPr lang="en-US" dirty="0"/>
              <a:t>Q 	– fluid flow</a:t>
            </a:r>
          </a:p>
          <a:p>
            <a:pPr>
              <a:buNone/>
            </a:pPr>
            <a:r>
              <a:rPr lang="en-US" dirty="0"/>
              <a:t>∆P 	-  applied pressure ( hydrostatic or osmotic )</a:t>
            </a:r>
          </a:p>
          <a:p>
            <a:pPr>
              <a:buNone/>
            </a:pPr>
            <a:r>
              <a:rPr lang="en-US" dirty="0"/>
              <a:t>r</a:t>
            </a:r>
            <a:r>
              <a:rPr lang="en-US" baseline="30000" dirty="0"/>
              <a:t>4</a:t>
            </a:r>
            <a:r>
              <a:rPr lang="en-US" dirty="0"/>
              <a:t>	-  radius of tubule ( ± smear layer )</a:t>
            </a:r>
          </a:p>
          <a:p>
            <a:pPr>
              <a:buNone/>
            </a:pPr>
            <a:r>
              <a:rPr lang="en-US" dirty="0"/>
              <a:t>N	-  tubule density ( depth dependant)</a:t>
            </a:r>
          </a:p>
          <a:p>
            <a:pPr>
              <a:buNone/>
            </a:pPr>
            <a:r>
              <a:rPr lang="el-GR" dirty="0"/>
              <a:t>η</a:t>
            </a:r>
            <a:r>
              <a:rPr lang="en-US" dirty="0"/>
              <a:t>	-  viscosity of fluid ( temperature dependant )</a:t>
            </a:r>
          </a:p>
          <a:p>
            <a:pPr>
              <a:buNone/>
            </a:pPr>
            <a:r>
              <a:rPr lang="en-US" dirty="0"/>
              <a:t>L  	-  remaining dentin thickness</a:t>
            </a:r>
            <a:endParaRPr lang="el-GR" dirty="0"/>
          </a:p>
          <a:p>
            <a:endParaRPr lang="en-US" sz="1600" dirty="0"/>
          </a:p>
          <a:p>
            <a:endParaRPr lang="en-US" sz="1600"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29</a:t>
            </a:fld>
            <a:endParaRPr lang="en-US"/>
          </a:p>
        </p:txBody>
      </p:sp>
      <p:sp>
        <p:nvSpPr>
          <p:cNvPr id="5" name="Text Box 4"/>
          <p:cNvSpPr txBox="1">
            <a:spLocks noChangeArrowheads="1"/>
          </p:cNvSpPr>
          <p:nvPr/>
        </p:nvSpPr>
        <p:spPr bwMode="auto">
          <a:xfrm>
            <a:off x="1752600" y="1600200"/>
            <a:ext cx="7162800" cy="276999"/>
          </a:xfrm>
          <a:prstGeom prst="rect">
            <a:avLst/>
          </a:prstGeom>
          <a:noFill/>
          <a:ln w="9525">
            <a:noFill/>
            <a:miter lim="800000"/>
            <a:headEnd/>
            <a:tailEnd/>
          </a:ln>
          <a:effectLst/>
        </p:spPr>
        <p:txBody>
          <a:bodyPr wrap="square">
            <a:spAutoFit/>
          </a:bodyPr>
          <a:lstStyle/>
          <a:p>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66800" y="1752600"/>
            <a:ext cx="6858000" cy="4449763"/>
          </a:xfrm>
        </p:spPr>
        <p:txBody>
          <a:bodyPr>
            <a:noAutofit/>
          </a:bodyPr>
          <a:lstStyle/>
          <a:p>
            <a:pPr algn="just"/>
            <a:r>
              <a:rPr lang="en-GB" sz="2000" dirty="0"/>
              <a:t>The most important variable is the radius of the tubule.</a:t>
            </a:r>
          </a:p>
          <a:p>
            <a:pPr algn="just"/>
            <a:r>
              <a:rPr lang="en-GB" sz="2000" dirty="0"/>
              <a:t>If the radius of the tubule is reduced by half, the fluid flow through that tubule is reduced to 1/16</a:t>
            </a:r>
            <a:r>
              <a:rPr lang="en-GB" sz="2000" baseline="30000" dirty="0"/>
              <a:t>th</a:t>
            </a:r>
            <a:r>
              <a:rPr lang="en-GB" sz="2000" dirty="0"/>
              <a:t> of its original value, if all other variables are kept constant. </a:t>
            </a:r>
          </a:p>
          <a:p>
            <a:pPr algn="just"/>
            <a:r>
              <a:rPr lang="en-GB" sz="2000" dirty="0"/>
              <a:t>Thus, the creation or dissolution of smear layers and smear plugs from the dentinal tubules has a profound influence on the hydraulic conductance of dentin and its sensitivity. </a:t>
            </a:r>
          </a:p>
          <a:p>
            <a:pPr marL="114300" indent="0" algn="just">
              <a:buNone/>
            </a:pPr>
            <a:endParaRPr lang="en-US" sz="20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1676400"/>
            <a:ext cx="7315200" cy="4724400"/>
          </a:xfrm>
        </p:spPr>
        <p:txBody>
          <a:bodyPr>
            <a:noAutofit/>
          </a:bodyPr>
          <a:lstStyle/>
          <a:p>
            <a:pPr algn="just"/>
            <a:r>
              <a:rPr lang="en-GB" sz="2000" dirty="0"/>
              <a:t>As saliva is saturated in calcium and phosphate with respect to most forms of insoluble calcium phosphate at normal salivary flow rates and pH, numerous physicochemical mechanisms tend to occlude the dentinal tubules with variety of crystal types. </a:t>
            </a:r>
          </a:p>
          <a:p>
            <a:pPr algn="just"/>
            <a:r>
              <a:rPr lang="en-GB" sz="2000" dirty="0"/>
              <a:t>This lowers the hydraulic conductance of the exposed dentin below levels that permit activation of </a:t>
            </a:r>
            <a:r>
              <a:rPr lang="en-GB" sz="2000" dirty="0" err="1"/>
              <a:t>mechano</a:t>
            </a:r>
            <a:r>
              <a:rPr lang="en-GB" sz="2000" dirty="0"/>
              <a:t>-receptors </a:t>
            </a:r>
            <a:r>
              <a:rPr lang="en-GB" sz="2000" dirty="0" err="1"/>
              <a:t>hydrodynamically</a:t>
            </a:r>
            <a:r>
              <a:rPr lang="en-GB" sz="2000" dirty="0"/>
              <a:t>. </a:t>
            </a:r>
          </a:p>
          <a:p>
            <a:pPr algn="just"/>
            <a:r>
              <a:rPr lang="en-GB" sz="2000" dirty="0"/>
              <a:t>The transudation of plasma and the macromolecules that it contains may tend to fill tissue spaces and perhaps even the pulpal ends of the tubules with fibrin, thereby decreasing the size of diffusion channels, decreasing dentin permeability and hence the rate of permeation of bacterial products from plaque to the pulp.</a:t>
            </a:r>
            <a:endParaRPr lang="en-US" sz="20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43000"/>
          </a:xfrm>
        </p:spPr>
        <p:txBody>
          <a:bodyPr>
            <a:noAutofit/>
          </a:bodyPr>
          <a:lstStyle/>
          <a:p>
            <a:r>
              <a:rPr lang="en-US" sz="3200" dirty="0"/>
              <a:t>Etiology </a:t>
            </a:r>
          </a:p>
        </p:txBody>
      </p:sp>
      <p:sp>
        <p:nvSpPr>
          <p:cNvPr id="3" name="Content Placeholder 2"/>
          <p:cNvSpPr>
            <a:spLocks noGrp="1"/>
          </p:cNvSpPr>
          <p:nvPr>
            <p:ph idx="1"/>
          </p:nvPr>
        </p:nvSpPr>
        <p:spPr>
          <a:xfrm>
            <a:off x="685800" y="1371600"/>
            <a:ext cx="6781800" cy="5181600"/>
          </a:xfrm>
        </p:spPr>
        <p:txBody>
          <a:bodyPr>
            <a:noAutofit/>
          </a:bodyPr>
          <a:lstStyle/>
          <a:p>
            <a:pPr algn="just"/>
            <a:r>
              <a:rPr lang="en-US" sz="2000" dirty="0"/>
              <a:t>Sensitivity of dentin  is always associated with exposed dentin</a:t>
            </a:r>
          </a:p>
          <a:p>
            <a:pPr lvl="1" algn="just"/>
            <a:r>
              <a:rPr lang="en-US" sz="1600" dirty="0"/>
              <a:t>loss of enamel</a:t>
            </a:r>
          </a:p>
          <a:p>
            <a:pPr lvl="1" algn="just"/>
            <a:r>
              <a:rPr lang="en-US" sz="1600" dirty="0"/>
              <a:t>loss of </a:t>
            </a:r>
            <a:r>
              <a:rPr lang="en-US" sz="1600" dirty="0" err="1"/>
              <a:t>cementum</a:t>
            </a:r>
            <a:r>
              <a:rPr lang="en-US" sz="1600" dirty="0"/>
              <a:t> ( with gingival  recession )</a:t>
            </a:r>
          </a:p>
          <a:p>
            <a:pPr lvl="1" algn="just"/>
            <a:r>
              <a:rPr lang="en-US" sz="1600" dirty="0"/>
              <a:t>bone loss</a:t>
            </a:r>
          </a:p>
          <a:p>
            <a:pPr algn="just"/>
            <a:endParaRPr lang="en-US" sz="1400" dirty="0"/>
          </a:p>
          <a:p>
            <a:pPr algn="just"/>
            <a:r>
              <a:rPr lang="en-US" sz="2400" dirty="0"/>
              <a:t>Development of dentin hypersensitivity –</a:t>
            </a:r>
          </a:p>
          <a:p>
            <a:pPr lvl="1" algn="just"/>
            <a:r>
              <a:rPr lang="en-US" dirty="0"/>
              <a:t>Two phases  </a:t>
            </a:r>
          </a:p>
          <a:p>
            <a:pPr lvl="2" algn="just"/>
            <a:r>
              <a:rPr lang="en-US" sz="2000" dirty="0"/>
              <a:t>Lesion </a:t>
            </a:r>
            <a:r>
              <a:rPr lang="en-US" sz="2000" dirty="0" err="1"/>
              <a:t>localisation</a:t>
            </a:r>
            <a:r>
              <a:rPr lang="en-US" sz="2000" dirty="0"/>
              <a:t> (exposure of dentin )	</a:t>
            </a:r>
          </a:p>
          <a:p>
            <a:pPr lvl="2" algn="just"/>
            <a:r>
              <a:rPr lang="en-US" sz="2000" dirty="0"/>
              <a:t>Lesion </a:t>
            </a:r>
            <a:r>
              <a:rPr lang="en-US" sz="2000" dirty="0" err="1"/>
              <a:t>intitiation</a:t>
            </a:r>
            <a:r>
              <a:rPr lang="en-US" sz="2000" dirty="0"/>
              <a:t> (opening of dentinal tubules )</a:t>
            </a:r>
          </a:p>
        </p:txBody>
      </p:sp>
      <p:sp>
        <p:nvSpPr>
          <p:cNvPr id="4" name="Slide Number Placeholder 3"/>
          <p:cNvSpPr>
            <a:spLocks noGrp="1"/>
          </p:cNvSpPr>
          <p:nvPr>
            <p:ph type="sldNum" sz="quarter" idx="12"/>
          </p:nvPr>
        </p:nvSpPr>
        <p:spPr/>
        <p:txBody>
          <a:bodyPr/>
          <a:lstStyle/>
          <a:p>
            <a:fld id="{DF28FB93-0A08-4E7D-8E63-9EFA29F1E093}"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ETIOPATHOGENESIS</a:t>
            </a:r>
          </a:p>
        </p:txBody>
      </p:sp>
      <p:sp>
        <p:nvSpPr>
          <p:cNvPr id="4" name="Slide Number Placeholder 3"/>
          <p:cNvSpPr>
            <a:spLocks noGrp="1"/>
          </p:cNvSpPr>
          <p:nvPr>
            <p:ph type="sldNum" sz="quarter" idx="12"/>
          </p:nvPr>
        </p:nvSpPr>
        <p:spPr/>
        <p:txBody>
          <a:bodyPr/>
          <a:lstStyle/>
          <a:p>
            <a:fld id="{DF28FB93-0A08-4E7D-8E63-9EFA29F1E093}" type="slidenum">
              <a:rPr lang="en-US" smtClean="0"/>
              <a:pPr/>
              <a:t>33</a:t>
            </a:fld>
            <a:endParaRPr lang="en-US"/>
          </a:p>
        </p:txBody>
      </p:sp>
      <p:graphicFrame>
        <p:nvGraphicFramePr>
          <p:cNvPr id="5" name="Content Placeholder 3"/>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9806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28FB93-0A08-4E7D-8E63-9EFA29F1E093}" type="slidenum">
              <a:rPr lang="en-US" smtClean="0"/>
              <a:pPr/>
              <a:t>34</a:t>
            </a:fld>
            <a:endParaRPr lang="en-US"/>
          </a:p>
        </p:txBody>
      </p:sp>
      <p:sp>
        <p:nvSpPr>
          <p:cNvPr id="5" name="Title 1"/>
          <p:cNvSpPr txBox="1">
            <a:spLocks noGrp="1"/>
          </p:cNvSpPr>
          <p:nvPr>
            <p:ph type="title"/>
          </p:nvPr>
        </p:nvSpPr>
        <p:spPr bwMode="auto">
          <a:xfrm>
            <a:off x="533400" y="304800"/>
            <a:ext cx="7620000" cy="1143000"/>
          </a:xfrm>
          <a:prstGeom prst="rect">
            <a:avLst/>
          </a:prstGeom>
          <a:solidFill>
            <a:srgbClr val="3333CC">
              <a:lumMod val="20000"/>
              <a:lumOff val="80000"/>
            </a:srgbClr>
          </a:solid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br>
              <a:rPr kumimoji="0" lang="en-US" sz="2800" b="1" i="0" u="none" strike="noStrike" kern="0" cap="none" spc="0" normalizeH="0" baseline="0" noProof="0" dirty="0">
                <a:ln>
                  <a:noFill/>
                </a:ln>
                <a:solidFill>
                  <a:srgbClr val="FF0000"/>
                </a:solidFill>
                <a:effectLst/>
                <a:uLnTx/>
                <a:uFillTx/>
                <a:latin typeface="Book Antiqua"/>
                <a:ea typeface="+mj-ea"/>
                <a:cs typeface="+mj-cs"/>
              </a:rPr>
            </a:br>
            <a:r>
              <a:rPr kumimoji="0" lang="en-US" sz="4400" b="1" i="0" u="none" strike="noStrike" kern="0" cap="none" spc="0" normalizeH="0" baseline="0" noProof="0" dirty="0">
                <a:ln>
                  <a:noFill/>
                </a:ln>
                <a:solidFill>
                  <a:schemeClr val="tx1"/>
                </a:solidFill>
                <a:effectLst/>
                <a:uLnTx/>
                <a:uFillTx/>
                <a:ea typeface="+mj-ea"/>
                <a:cs typeface="+mj-cs"/>
              </a:rPr>
              <a:t>Lesion localization</a:t>
            </a:r>
            <a:br>
              <a:rPr kumimoji="0" lang="en-US" sz="5400" b="0" i="0" u="none" strike="noStrike" kern="0" cap="none" spc="0" normalizeH="0" baseline="0" noProof="0" dirty="0">
                <a:ln>
                  <a:noFill/>
                </a:ln>
                <a:solidFill>
                  <a:srgbClr val="FF0000"/>
                </a:solidFill>
                <a:effectLst/>
                <a:uLnTx/>
                <a:uFillTx/>
                <a:latin typeface="Arial Black" pitchFamily="34" charset="0"/>
                <a:ea typeface="+mj-ea"/>
                <a:cs typeface="+mj-cs"/>
              </a:rPr>
            </a:br>
            <a:endParaRPr kumimoji="0" lang="en-US" sz="5400" b="0" i="0" u="none" strike="noStrike" kern="0" cap="none" spc="0" normalizeH="0" baseline="0" noProof="0" dirty="0">
              <a:ln>
                <a:noFill/>
              </a:ln>
              <a:solidFill>
                <a:srgbClr val="FF0000"/>
              </a:solidFill>
              <a:effectLst/>
              <a:uLnTx/>
              <a:uFillTx/>
              <a:latin typeface="Arial Black" pitchFamily="34" charset="0"/>
              <a:ea typeface="+mj-ea"/>
              <a:cs typeface="+mj-cs"/>
            </a:endParaRP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653312109"/>
              </p:ext>
            </p:extLst>
          </p:nvPr>
        </p:nvGraphicFramePr>
        <p:xfrm>
          <a:off x="457200" y="17526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708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b="1" kern="0" spc="0" dirty="0">
                <a:solidFill>
                  <a:srgbClr val="000000"/>
                </a:solidFill>
                <a:latin typeface="Book Antiqua"/>
              </a:rPr>
              <a:t>Common reasons for gingival recession </a:t>
            </a:r>
            <a:endParaRPr lang="en-US" dirty="0"/>
          </a:p>
        </p:txBody>
      </p:sp>
      <p:sp>
        <p:nvSpPr>
          <p:cNvPr id="3" name="Content Placeholder 2"/>
          <p:cNvSpPr>
            <a:spLocks noGrp="1"/>
          </p:cNvSpPr>
          <p:nvPr>
            <p:ph idx="1"/>
          </p:nvPr>
        </p:nvSpPr>
        <p:spPr/>
        <p:txBody>
          <a:bodyPr/>
          <a:lstStyle/>
          <a:p>
            <a:pPr>
              <a:buNone/>
            </a:pPr>
            <a:r>
              <a:rPr lang="en-IN" sz="2000" dirty="0"/>
              <a:t> Inadequate attached gingiva </a:t>
            </a:r>
          </a:p>
          <a:p>
            <a:pPr>
              <a:buNone/>
            </a:pPr>
            <a:r>
              <a:rPr lang="en-IN" sz="2000" dirty="0"/>
              <a:t>    Prominent root</a:t>
            </a:r>
          </a:p>
          <a:p>
            <a:pPr>
              <a:buNone/>
            </a:pPr>
            <a:r>
              <a:rPr lang="en-IN" sz="2000" dirty="0"/>
              <a:t>    Tooth abrasion </a:t>
            </a:r>
          </a:p>
          <a:p>
            <a:pPr>
              <a:buNone/>
            </a:pPr>
            <a:r>
              <a:rPr lang="en-IN" sz="2000" dirty="0"/>
              <a:t>    Pocket reduction periodontal surgery</a:t>
            </a:r>
          </a:p>
          <a:p>
            <a:pPr>
              <a:buNone/>
            </a:pPr>
            <a:r>
              <a:rPr lang="en-IN" sz="2000" dirty="0"/>
              <a:t>    Oral habit- traumatic tooth picking</a:t>
            </a:r>
          </a:p>
          <a:p>
            <a:pPr>
              <a:buNone/>
            </a:pPr>
            <a:r>
              <a:rPr lang="en-IN" sz="2000" dirty="0"/>
              <a:t>    Excessive tooth cleaning</a:t>
            </a:r>
          </a:p>
          <a:p>
            <a:pPr>
              <a:buNone/>
            </a:pPr>
            <a:r>
              <a:rPr lang="en-IN" sz="2000" dirty="0"/>
              <a:t>    Excessive flossing</a:t>
            </a:r>
          </a:p>
          <a:p>
            <a:pPr>
              <a:buNone/>
            </a:pPr>
            <a:r>
              <a:rPr lang="en-IN" sz="2000" dirty="0"/>
              <a:t>    Gingival loss secondary to specific diseases, </a:t>
            </a:r>
            <a:r>
              <a:rPr lang="en-IN" sz="2000" dirty="0" err="1"/>
              <a:t>ie</a:t>
            </a:r>
            <a:r>
              <a:rPr lang="en-IN" sz="2000" dirty="0"/>
              <a:t> NUG, periodontitis, herpetic </a:t>
            </a:r>
            <a:r>
              <a:rPr lang="en-IN" sz="2000" dirty="0" err="1"/>
              <a:t>gingivostomatitis</a:t>
            </a:r>
            <a:endParaRPr lang="en-IN" sz="2000" dirty="0"/>
          </a:p>
          <a:p>
            <a:pPr>
              <a:buNone/>
            </a:pPr>
            <a:r>
              <a:rPr lang="en-IN" sz="2000" dirty="0"/>
              <a:t>    Crown preparation </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35</a:t>
            </a:fld>
            <a:endParaRPr lang="en-US"/>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6960" y="1090468"/>
            <a:ext cx="1749356" cy="1857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044" y="4741602"/>
            <a:ext cx="1753192"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80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buNone/>
            </a:pPr>
            <a:r>
              <a:rPr lang="en-US" sz="2400" u="sng" dirty="0">
                <a:solidFill>
                  <a:srgbClr val="FF0000"/>
                </a:solidFill>
                <a:latin typeface="Calibri" pitchFamily="34" charset="0"/>
                <a:cs typeface="Calibri" pitchFamily="34" charset="0"/>
              </a:rPr>
              <a:t>DIET SENSITIVITY</a:t>
            </a:r>
            <a:r>
              <a:rPr lang="en-US" sz="2400" dirty="0">
                <a:solidFill>
                  <a:srgbClr val="FF0000"/>
                </a:solidFill>
                <a:latin typeface="Calibri" pitchFamily="34" charset="0"/>
                <a:cs typeface="Calibri" pitchFamily="34" charset="0"/>
              </a:rPr>
              <a:t>:</a:t>
            </a:r>
          </a:p>
          <a:p>
            <a:pPr marL="0" indent="0" algn="just">
              <a:buNone/>
            </a:pPr>
            <a:r>
              <a:rPr lang="en-US" sz="2400" dirty="0">
                <a:latin typeface="Calibri" pitchFamily="34" charset="0"/>
                <a:cs typeface="Calibri" pitchFamily="34" charset="0"/>
              </a:rPr>
              <a:t>Generally associated with a low pH material - fresh tomatoes, orange juice, cola drinks</a:t>
            </a:r>
          </a:p>
          <a:p>
            <a:pPr marL="0" indent="0" algn="just">
              <a:buNone/>
            </a:pPr>
            <a:endParaRPr lang="en-US" sz="2400" dirty="0">
              <a:latin typeface="Calibri" pitchFamily="34" charset="0"/>
              <a:cs typeface="Calibri" pitchFamily="34" charset="0"/>
            </a:endParaRPr>
          </a:p>
          <a:p>
            <a:pPr marL="0" indent="0" algn="just"/>
            <a:r>
              <a:rPr lang="en-US" sz="2400" dirty="0">
                <a:latin typeface="Calibri" pitchFamily="34" charset="0"/>
                <a:cs typeface="Calibri" pitchFamily="34" charset="0"/>
              </a:rPr>
              <a:t> 10% of the teeth that do not have </a:t>
            </a:r>
            <a:r>
              <a:rPr lang="en-US" sz="2400" dirty="0" err="1">
                <a:latin typeface="Calibri" pitchFamily="34" charset="0"/>
                <a:cs typeface="Calibri" pitchFamily="34" charset="0"/>
              </a:rPr>
              <a:t>cementum</a:t>
            </a:r>
            <a:r>
              <a:rPr lang="en-US" sz="2400" dirty="0">
                <a:latin typeface="Calibri" pitchFamily="34" charset="0"/>
                <a:cs typeface="Calibri" pitchFamily="34" charset="0"/>
              </a:rPr>
              <a:t> covering all the dentine at the CEJ.</a:t>
            </a:r>
          </a:p>
          <a:p>
            <a:pPr marL="0" indent="0" algn="just">
              <a:buFont typeface="Wingdings" pitchFamily="2" charset="2"/>
              <a:buChar char="§"/>
            </a:pPr>
            <a:r>
              <a:rPr lang="en-US" sz="2400" dirty="0">
                <a:latin typeface="Calibri" pitchFamily="34" charset="0"/>
                <a:cs typeface="Calibri" pitchFamily="34" charset="0"/>
              </a:rPr>
              <a:t>factor of lower overall patient pain threshold values</a:t>
            </a:r>
            <a:r>
              <a:rPr lang="en-US" sz="2400" b="1" dirty="0">
                <a:latin typeface="Calibri" pitchFamily="34" charset="0"/>
                <a:cs typeface="Calibri" pitchFamily="34" charset="0"/>
              </a:rPr>
              <a:t>.</a:t>
            </a:r>
          </a:p>
          <a:p>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DF28FB93-0A08-4E7D-8E63-9EFA29F1E093}" type="slidenum">
              <a:rPr lang="en-US" smtClean="0"/>
              <a:pPr/>
              <a:t>36</a:t>
            </a:fld>
            <a:endParaRPr lang="en-US"/>
          </a:p>
        </p:txBody>
      </p:sp>
    </p:spTree>
    <p:extLst>
      <p:ext uri="{BB962C8B-B14F-4D97-AF65-F5344CB8AC3E}">
        <p14:creationId xmlns:p14="http://schemas.microsoft.com/office/powerpoint/2010/main" val="1850454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37</a:t>
            </a:fld>
            <a:endParaRPr lang="en-US"/>
          </a:p>
        </p:txBody>
      </p:sp>
      <p:sp>
        <p:nvSpPr>
          <p:cNvPr id="5" name="Rectangle 4"/>
          <p:cNvSpPr/>
          <p:nvPr/>
        </p:nvSpPr>
        <p:spPr>
          <a:xfrm>
            <a:off x="838200" y="2136339"/>
            <a:ext cx="7315200" cy="2308324"/>
          </a:xfrm>
          <a:prstGeom prst="rect">
            <a:avLst/>
          </a:prstGeom>
        </p:spPr>
        <p:txBody>
          <a:bodyPr wrap="square">
            <a:spAutoFit/>
          </a:bodyPr>
          <a:lstStyle/>
          <a:p>
            <a:pPr algn="just"/>
            <a:r>
              <a:rPr lang="en-US" sz="2400" u="sng" dirty="0">
                <a:solidFill>
                  <a:srgbClr val="FF0000"/>
                </a:solidFill>
                <a:latin typeface="Calibri" pitchFamily="34" charset="0"/>
                <a:cs typeface="Calibri" pitchFamily="34" charset="0"/>
              </a:rPr>
              <a:t>RESTORATIVE SENSITIVITY</a:t>
            </a:r>
            <a:r>
              <a:rPr lang="en-US" sz="2400" dirty="0">
                <a:solidFill>
                  <a:srgbClr val="FF0000"/>
                </a:solidFill>
                <a:latin typeface="Calibri" pitchFamily="34" charset="0"/>
                <a:cs typeface="Calibri" pitchFamily="34" charset="0"/>
              </a:rPr>
              <a:t>:</a:t>
            </a:r>
          </a:p>
          <a:p>
            <a:pPr algn="just"/>
            <a:r>
              <a:rPr lang="en-US" sz="2400" dirty="0">
                <a:latin typeface="Calibri" pitchFamily="34" charset="0"/>
                <a:cs typeface="Calibri" pitchFamily="34" charset="0"/>
              </a:rPr>
              <a:t> Contamination of composites during placement or improper etching of the tooth leads to </a:t>
            </a:r>
            <a:r>
              <a:rPr lang="en-US" sz="2400" dirty="0" err="1">
                <a:latin typeface="Calibri" pitchFamily="34" charset="0"/>
                <a:cs typeface="Calibri" pitchFamily="34" charset="0"/>
              </a:rPr>
              <a:t>microleakage</a:t>
            </a:r>
            <a:endParaRPr lang="en-US" sz="2400" dirty="0">
              <a:latin typeface="Calibri" pitchFamily="34" charset="0"/>
              <a:cs typeface="Calibri" pitchFamily="34" charset="0"/>
            </a:endParaRPr>
          </a:p>
          <a:p>
            <a:pPr algn="just"/>
            <a:r>
              <a:rPr lang="en-US" sz="2400" dirty="0">
                <a:latin typeface="Calibri" pitchFamily="34" charset="0"/>
                <a:cs typeface="Calibri" pitchFamily="34" charset="0"/>
              </a:rPr>
              <a:t>Incorrect manipulation of GIC or ZnPo</a:t>
            </a:r>
            <a:r>
              <a:rPr lang="en-US" sz="2400" baseline="-25000" dirty="0">
                <a:latin typeface="Calibri" pitchFamily="34" charset="0"/>
                <a:cs typeface="Calibri" pitchFamily="34" charset="0"/>
              </a:rPr>
              <a:t>4 </a:t>
            </a:r>
            <a:r>
              <a:rPr lang="en-US" sz="2400" dirty="0">
                <a:latin typeface="Calibri" pitchFamily="34" charset="0"/>
                <a:cs typeface="Calibri" pitchFamily="34" charset="0"/>
              </a:rPr>
              <a:t>cement</a:t>
            </a:r>
          </a:p>
          <a:p>
            <a:pPr algn="just"/>
            <a:r>
              <a:rPr lang="en-US" sz="2400" dirty="0">
                <a:latin typeface="Calibri" pitchFamily="34" charset="0"/>
                <a:cs typeface="Calibri" pitchFamily="34" charset="0"/>
              </a:rPr>
              <a:t>General</a:t>
            </a:r>
            <a:r>
              <a:rPr lang="en-US" sz="2400" baseline="-25000" dirty="0">
                <a:latin typeface="Calibri" pitchFamily="34" charset="0"/>
                <a:cs typeface="Calibri" pitchFamily="34" charset="0"/>
              </a:rPr>
              <a:t> </a:t>
            </a:r>
            <a:r>
              <a:rPr lang="en-US" sz="2400" dirty="0">
                <a:latin typeface="Calibri" pitchFamily="34" charset="0"/>
                <a:cs typeface="Calibri" pitchFamily="34" charset="0"/>
              </a:rPr>
              <a:t>pulpal insult from cavity preparation technique</a:t>
            </a:r>
          </a:p>
          <a:p>
            <a:pPr algn="just"/>
            <a:r>
              <a:rPr lang="en-US" sz="2400" dirty="0">
                <a:latin typeface="Calibri" pitchFamily="34" charset="0"/>
                <a:cs typeface="Calibri" pitchFamily="34" charset="0"/>
              </a:rPr>
              <a:t> Galvanic reaction to dissimilar metals </a:t>
            </a:r>
          </a:p>
        </p:txBody>
      </p:sp>
    </p:spTree>
    <p:extLst>
      <p:ext uri="{BB962C8B-B14F-4D97-AF65-F5344CB8AC3E}">
        <p14:creationId xmlns:p14="http://schemas.microsoft.com/office/powerpoint/2010/main" val="3968684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r>
              <a:rPr lang="en-US" sz="2800" u="sng" dirty="0">
                <a:solidFill>
                  <a:srgbClr val="FF0000"/>
                </a:solidFill>
                <a:latin typeface="Calibri" pitchFamily="34" charset="0"/>
                <a:cs typeface="Calibri" pitchFamily="34" charset="0"/>
              </a:rPr>
              <a:t>MEDICATION SENSITIVITY</a:t>
            </a:r>
            <a:r>
              <a:rPr lang="en-US" sz="2800" dirty="0">
                <a:solidFill>
                  <a:srgbClr val="FF0000"/>
                </a:solidFill>
                <a:latin typeface="Calibri" pitchFamily="34" charset="0"/>
                <a:cs typeface="Calibri" pitchFamily="34" charset="0"/>
              </a:rPr>
              <a:t>:</a:t>
            </a:r>
          </a:p>
          <a:p>
            <a:pPr algn="just"/>
            <a:r>
              <a:rPr lang="en-US" sz="2400" dirty="0">
                <a:latin typeface="Calibri" pitchFamily="34" charset="0"/>
                <a:cs typeface="Calibri" pitchFamily="34" charset="0"/>
              </a:rPr>
              <a:t>Due to medication that dry the mouth ( </a:t>
            </a:r>
            <a:r>
              <a:rPr lang="en-US" sz="2400" dirty="0" err="1">
                <a:latin typeface="Calibri" pitchFamily="34" charset="0"/>
                <a:cs typeface="Calibri" pitchFamily="34" charset="0"/>
              </a:rPr>
              <a:t>eg</a:t>
            </a:r>
            <a:r>
              <a:rPr lang="en-US" sz="2400" dirty="0">
                <a:latin typeface="Calibri" pitchFamily="34" charset="0"/>
                <a:cs typeface="Calibri" pitchFamily="34" charset="0"/>
              </a:rPr>
              <a:t>: antihistamines, antihypertensive)</a:t>
            </a:r>
          </a:p>
          <a:p>
            <a:pPr algn="just">
              <a:buNone/>
            </a:pPr>
            <a:endParaRPr lang="en-US" sz="2400" dirty="0">
              <a:latin typeface="Calibri" pitchFamily="34" charset="0"/>
              <a:cs typeface="Calibri" pitchFamily="34" charset="0"/>
            </a:endParaRPr>
          </a:p>
          <a:p>
            <a:pPr algn="just"/>
            <a:r>
              <a:rPr lang="en-US" sz="2400" dirty="0">
                <a:latin typeface="Calibri" pitchFamily="34" charset="0"/>
                <a:cs typeface="Calibri" pitchFamily="34" charset="0"/>
              </a:rPr>
              <a:t> Compromising the protective effects of saliva and aggravating diet related trauma or proliferating plaque.</a:t>
            </a:r>
          </a:p>
          <a:p>
            <a:pPr algn="just">
              <a:buNone/>
            </a:pPr>
            <a:endParaRPr lang="en-US" sz="2400" dirty="0">
              <a:latin typeface="Calibri" pitchFamily="34" charset="0"/>
              <a:cs typeface="Calibri" pitchFamily="34" charset="0"/>
            </a:endParaRPr>
          </a:p>
          <a:p>
            <a:pPr algn="just"/>
            <a:r>
              <a:rPr lang="en-US" sz="2400" dirty="0">
                <a:latin typeface="Calibri" pitchFamily="34" charset="0"/>
                <a:cs typeface="Calibri" pitchFamily="34" charset="0"/>
              </a:rPr>
              <a:t>Reduction in salivary flow due to aging or medications can lower the pH of the saliva below the level at which caries occurs and increase erosive lesions to exposed dentine.</a:t>
            </a:r>
          </a:p>
          <a:p>
            <a:endParaRPr lang="en-US" sz="28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DF28FB93-0A08-4E7D-8E63-9EFA29F1E093}" type="slidenum">
              <a:rPr lang="en-US" smtClean="0"/>
              <a:pPr/>
              <a:t>38</a:t>
            </a:fld>
            <a:endParaRPr lang="en-US"/>
          </a:p>
        </p:txBody>
      </p:sp>
    </p:spTree>
    <p:extLst>
      <p:ext uri="{BB962C8B-B14F-4D97-AF65-F5344CB8AC3E}">
        <p14:creationId xmlns:p14="http://schemas.microsoft.com/office/powerpoint/2010/main" val="480247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buNone/>
            </a:pPr>
            <a:r>
              <a:rPr lang="en-US" sz="2400" b="1" u="sng" dirty="0">
                <a:solidFill>
                  <a:srgbClr val="FF0000"/>
                </a:solidFill>
                <a:latin typeface="Calibri" pitchFamily="34" charset="0"/>
                <a:cs typeface="Calibri" pitchFamily="34" charset="0"/>
              </a:rPr>
              <a:t>BLEACHING SENSITIVITY:</a:t>
            </a:r>
          </a:p>
          <a:p>
            <a:pPr algn="just"/>
            <a:r>
              <a:rPr lang="en-US" sz="2400" dirty="0">
                <a:latin typeface="Calibri" pitchFamily="34" charset="0"/>
                <a:cs typeface="Calibri" pitchFamily="34" charset="0"/>
              </a:rPr>
              <a:t>Commonly associated with </a:t>
            </a:r>
            <a:r>
              <a:rPr lang="en-US" sz="2400" dirty="0" err="1">
                <a:latin typeface="Calibri" pitchFamily="34" charset="0"/>
                <a:cs typeface="Calibri" pitchFamily="34" charset="0"/>
              </a:rPr>
              <a:t>carbamide</a:t>
            </a:r>
            <a:r>
              <a:rPr lang="en-US" sz="2400" dirty="0">
                <a:latin typeface="Calibri" pitchFamily="34" charset="0"/>
                <a:cs typeface="Calibri" pitchFamily="34" charset="0"/>
              </a:rPr>
              <a:t> peroxide vital tooth bleaching and due to the byproducts of 10% </a:t>
            </a:r>
            <a:r>
              <a:rPr lang="en-US" sz="2400" dirty="0" err="1">
                <a:latin typeface="Calibri" pitchFamily="34" charset="0"/>
                <a:cs typeface="Calibri" pitchFamily="34" charset="0"/>
              </a:rPr>
              <a:t>carbamide</a:t>
            </a:r>
            <a:r>
              <a:rPr lang="en-US" sz="2400" dirty="0">
                <a:latin typeface="Calibri" pitchFamily="34" charset="0"/>
                <a:cs typeface="Calibri" pitchFamily="34" charset="0"/>
              </a:rPr>
              <a:t> peroxide  readily passing through the enamel and dentin into the pulp .</a:t>
            </a:r>
          </a:p>
          <a:p>
            <a:pPr algn="just"/>
            <a:endParaRPr lang="en-US" sz="2400" dirty="0">
              <a:latin typeface="Calibri" pitchFamily="34" charset="0"/>
              <a:cs typeface="Calibri" pitchFamily="34" charset="0"/>
            </a:endParaRPr>
          </a:p>
          <a:p>
            <a:pPr algn="just"/>
            <a:r>
              <a:rPr lang="en-US" sz="2400" dirty="0">
                <a:latin typeface="Calibri" pitchFamily="34" charset="0"/>
                <a:cs typeface="Calibri" pitchFamily="34" charset="0"/>
              </a:rPr>
              <a:t>Sensitivity takes the form of a reversible pulpitis caused from the dentin fluid flow and pulpal contact of the material, which causes </a:t>
            </a:r>
            <a:r>
              <a:rPr lang="en-US" sz="2400" dirty="0" err="1">
                <a:latin typeface="Calibri" pitchFamily="34" charset="0"/>
                <a:cs typeface="Calibri" pitchFamily="34" charset="0"/>
              </a:rPr>
              <a:t>osmolarity</a:t>
            </a:r>
            <a:r>
              <a:rPr lang="en-US" sz="2400" dirty="0">
                <a:latin typeface="Calibri" pitchFamily="34" charset="0"/>
                <a:cs typeface="Calibri" pitchFamily="34" charset="0"/>
              </a:rPr>
              <a:t>, without apparent harm to the pulp</a:t>
            </a:r>
            <a:r>
              <a:rPr lang="en-US" sz="2400" b="1" dirty="0">
                <a:latin typeface="Calibri" pitchFamily="34" charset="0"/>
                <a:cs typeface="Calibri" pitchFamily="34" charset="0"/>
              </a:rPr>
              <a:t>.</a:t>
            </a:r>
          </a:p>
          <a:p>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DF28FB93-0A08-4E7D-8E63-9EFA29F1E093}" type="slidenum">
              <a:rPr lang="en-US" smtClean="0"/>
              <a:pPr/>
              <a:t>39</a:t>
            </a:fld>
            <a:endParaRPr lang="en-US"/>
          </a:p>
        </p:txBody>
      </p:sp>
    </p:spTree>
    <p:extLst>
      <p:ext uri="{BB962C8B-B14F-4D97-AF65-F5344CB8AC3E}">
        <p14:creationId xmlns:p14="http://schemas.microsoft.com/office/powerpoint/2010/main" val="3600552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sz="2400" b="1" dirty="0">
                <a:solidFill>
                  <a:srgbClr val="FF0000"/>
                </a:solidFill>
              </a:rPr>
              <a:t>NOT ALL EXPOSED DENTINE IS SENSITIVE.</a:t>
            </a:r>
            <a:r>
              <a:rPr lang="en-US" sz="2400" b="1" dirty="0"/>
              <a:t> </a:t>
            </a:r>
          </a:p>
          <a:p>
            <a:pPr algn="just"/>
            <a:endParaRPr lang="en-US" sz="2400" dirty="0"/>
          </a:p>
          <a:p>
            <a:pPr algn="just"/>
            <a:r>
              <a:rPr lang="en-US" sz="2400" dirty="0"/>
              <a:t>For DH to occur, the lesion localization has to be initiated.</a:t>
            </a:r>
          </a:p>
          <a:p>
            <a:pPr algn="just"/>
            <a:endParaRPr lang="en-US" sz="2400" b="1" dirty="0"/>
          </a:p>
          <a:p>
            <a:pPr algn="just"/>
            <a:r>
              <a:rPr lang="en-US" sz="2400" dirty="0"/>
              <a:t>The tubular plugs and the smear layer are removed and the tubules are exposed to the external environment by abrasive or erosive agents.</a:t>
            </a:r>
          </a:p>
          <a:p>
            <a:pPr algn="just"/>
            <a:endParaRPr lang="en-US" sz="2400" dirty="0"/>
          </a:p>
          <a:p>
            <a:r>
              <a:rPr lang="en-US" sz="2600" b="1" i="1" dirty="0"/>
              <a:t>Borges A, </a:t>
            </a:r>
            <a:r>
              <a:rPr lang="en-US" sz="2600" b="1" i="1" dirty="0" err="1"/>
              <a:t>Barcellos</a:t>
            </a:r>
            <a:r>
              <a:rPr lang="en-US" sz="2600" b="1" i="1" dirty="0"/>
              <a:t> D, Gomes C. Dentin Hypersensitivity- Etiology, Treatment Possibilities and Other Related Factors: A Literature review. World Journal of Dentistry 2012; 3: 60-67</a:t>
            </a:r>
            <a:r>
              <a:rPr lang="en-US" b="1" i="1" dirty="0">
                <a:latin typeface="Arial Black" panose="020B0A04020102020204" pitchFamily="34" charset="0"/>
              </a:rPr>
              <a:t>.</a:t>
            </a:r>
            <a:endParaRPr lang="en-US" b="1" dirty="0">
              <a:latin typeface="Arial Black" panose="020B0A04020102020204" pitchFamily="34" charset="0"/>
            </a:endParaRP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40</a:t>
            </a:fld>
            <a:endParaRPr lang="en-US"/>
          </a:p>
        </p:txBody>
      </p:sp>
      <p:sp>
        <p:nvSpPr>
          <p:cNvPr id="5" name="Title 1"/>
          <p:cNvSpPr>
            <a:spLocks noGrp="1"/>
          </p:cNvSpPr>
          <p:nvPr>
            <p:ph type="title"/>
          </p:nvPr>
        </p:nvSpPr>
        <p:spPr>
          <a:solidFill>
            <a:schemeClr val="accent2">
              <a:lumMod val="20000"/>
              <a:lumOff val="80000"/>
            </a:schemeClr>
          </a:solidFill>
          <a:scene3d>
            <a:camera prst="orthographicFront"/>
            <a:lightRig rig="threePt" dir="t"/>
          </a:scene3d>
          <a:sp3d>
            <a:bevelT/>
          </a:sp3d>
        </p:spPr>
        <p:txBody>
          <a:bodyPr/>
          <a:lstStyle/>
          <a:p>
            <a:r>
              <a:rPr lang="en-US" b="1" dirty="0">
                <a:solidFill>
                  <a:srgbClr val="7030A0"/>
                </a:solidFill>
              </a:rPr>
              <a:t>Lesion initiation.</a:t>
            </a:r>
          </a:p>
        </p:txBody>
      </p:sp>
    </p:spTree>
    <p:extLst>
      <p:ext uri="{BB962C8B-B14F-4D97-AF65-F5344CB8AC3E}">
        <p14:creationId xmlns:p14="http://schemas.microsoft.com/office/powerpoint/2010/main" val="3245211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Conditions predisposing to hypersensitivity</a:t>
            </a:r>
          </a:p>
        </p:txBody>
      </p:sp>
      <p:sp>
        <p:nvSpPr>
          <p:cNvPr id="3" name="Content Placeholder 2"/>
          <p:cNvSpPr>
            <a:spLocks noGrp="1"/>
          </p:cNvSpPr>
          <p:nvPr>
            <p:ph idx="1"/>
          </p:nvPr>
        </p:nvSpPr>
        <p:spPr>
          <a:xfrm>
            <a:off x="1219200" y="1676400"/>
            <a:ext cx="6781800" cy="4724400"/>
          </a:xfrm>
        </p:spPr>
        <p:txBody>
          <a:bodyPr>
            <a:noAutofit/>
          </a:bodyPr>
          <a:lstStyle/>
          <a:p>
            <a:pPr lvl="1" algn="just"/>
            <a:r>
              <a:rPr lang="en-US" sz="2400" dirty="0"/>
              <a:t>Attrition</a:t>
            </a:r>
          </a:p>
          <a:p>
            <a:pPr lvl="1" algn="just"/>
            <a:r>
              <a:rPr lang="en-US" sz="2400" dirty="0"/>
              <a:t>Abrasion</a:t>
            </a:r>
          </a:p>
          <a:p>
            <a:pPr lvl="1" algn="just"/>
            <a:r>
              <a:rPr lang="en-US" sz="2400" dirty="0"/>
              <a:t>Erosion</a:t>
            </a:r>
          </a:p>
          <a:p>
            <a:pPr lvl="1" algn="just"/>
            <a:r>
              <a:rPr lang="en-US" sz="2400" dirty="0" err="1"/>
              <a:t>occlusal</a:t>
            </a:r>
            <a:r>
              <a:rPr lang="en-US" sz="2400" dirty="0"/>
              <a:t> disturbances leading to </a:t>
            </a:r>
            <a:r>
              <a:rPr lang="en-US" sz="2400" dirty="0" err="1"/>
              <a:t>abfraction</a:t>
            </a:r>
            <a:endParaRPr lang="en-US" sz="2400" dirty="0"/>
          </a:p>
          <a:p>
            <a:pPr lvl="1" algn="just"/>
            <a:r>
              <a:rPr lang="en-US" sz="2400" dirty="0"/>
              <a:t>gingival recession</a:t>
            </a:r>
          </a:p>
          <a:p>
            <a:pPr lvl="1" algn="just"/>
            <a:r>
              <a:rPr lang="en-US" sz="2400" dirty="0"/>
              <a:t>recent periodontal treatment (repeated root </a:t>
            </a:r>
            <a:r>
              <a:rPr lang="en-US" sz="2400" dirty="0" err="1"/>
              <a:t>planings</a:t>
            </a:r>
            <a:r>
              <a:rPr lang="en-US" sz="2400" dirty="0"/>
              <a:t>, flap surgeries)</a:t>
            </a:r>
          </a:p>
          <a:p>
            <a:pPr lvl="1" algn="just"/>
            <a:r>
              <a:rPr lang="en-US" sz="2400" dirty="0"/>
              <a:t>plaque ( marginal leakage under restorations)</a:t>
            </a:r>
          </a:p>
        </p:txBody>
      </p:sp>
      <p:sp>
        <p:nvSpPr>
          <p:cNvPr id="4" name="Slide Number Placeholder 3"/>
          <p:cNvSpPr>
            <a:spLocks noGrp="1"/>
          </p:cNvSpPr>
          <p:nvPr>
            <p:ph type="sldNum" sz="quarter" idx="12"/>
          </p:nvPr>
        </p:nvSpPr>
        <p:spPr/>
        <p:txBody>
          <a:bodyPr/>
          <a:lstStyle/>
          <a:p>
            <a:fld id="{DF28FB93-0A08-4E7D-8E63-9EFA29F1E093}"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Clinical Manifestations</a:t>
            </a:r>
          </a:p>
        </p:txBody>
      </p:sp>
      <p:sp>
        <p:nvSpPr>
          <p:cNvPr id="3" name="Content Placeholder 2"/>
          <p:cNvSpPr>
            <a:spLocks noGrp="1"/>
          </p:cNvSpPr>
          <p:nvPr>
            <p:ph idx="1"/>
          </p:nvPr>
        </p:nvSpPr>
        <p:spPr>
          <a:xfrm>
            <a:off x="1066800" y="1676400"/>
            <a:ext cx="6553200" cy="4373563"/>
          </a:xfrm>
        </p:spPr>
        <p:txBody>
          <a:bodyPr>
            <a:noAutofit/>
          </a:bodyPr>
          <a:lstStyle/>
          <a:p>
            <a:pPr lvl="1" algn="just"/>
            <a:r>
              <a:rPr lang="en-US" sz="2400" dirty="0"/>
              <a:t>Chronic condition with acute episodes of exacerbation ( stimulus )</a:t>
            </a:r>
          </a:p>
          <a:p>
            <a:pPr lvl="1" algn="just"/>
            <a:r>
              <a:rPr lang="en-US" sz="2400" dirty="0"/>
              <a:t>Sharp pain of short duration.</a:t>
            </a:r>
          </a:p>
          <a:p>
            <a:pPr lvl="1" algn="just"/>
            <a:r>
              <a:rPr lang="en-US" sz="2400" dirty="0"/>
              <a:t>Lasts as long as the stimulus is present.</a:t>
            </a:r>
          </a:p>
          <a:p>
            <a:pPr lvl="1" algn="just"/>
            <a:r>
              <a:rPr lang="en-US" sz="2400" dirty="0" err="1"/>
              <a:t>Characterised</a:t>
            </a:r>
            <a:r>
              <a:rPr lang="en-US" sz="2400" dirty="0"/>
              <a:t> by good </a:t>
            </a:r>
            <a:r>
              <a:rPr lang="en-US" sz="2400" dirty="0" err="1"/>
              <a:t>localisation</a:t>
            </a:r>
            <a:endParaRPr lang="en-US" sz="2400" dirty="0"/>
          </a:p>
          <a:p>
            <a:pPr lvl="1" algn="just"/>
            <a:r>
              <a:rPr lang="en-US" sz="2400" dirty="0"/>
              <a:t>Usually more sensitive to cold than warm</a:t>
            </a:r>
          </a:p>
          <a:p>
            <a:pPr lvl="1" algn="just"/>
            <a:r>
              <a:rPr lang="en-US" sz="2400" dirty="0"/>
              <a:t>Patient tends to avoid the stimulus</a:t>
            </a:r>
          </a:p>
          <a:p>
            <a:pPr lvl="1" algn="just"/>
            <a:r>
              <a:rPr lang="en-US" sz="2400" dirty="0"/>
              <a:t>No tenderness on percussion</a:t>
            </a:r>
          </a:p>
          <a:p>
            <a:pPr lvl="1" algn="just"/>
            <a:r>
              <a:rPr lang="en-US" sz="2400" dirty="0" err="1"/>
              <a:t>Radiographically</a:t>
            </a:r>
            <a:r>
              <a:rPr lang="en-US" sz="2400" dirty="0"/>
              <a:t>, no </a:t>
            </a:r>
            <a:r>
              <a:rPr lang="en-US" sz="2400" dirty="0" err="1"/>
              <a:t>periapical</a:t>
            </a:r>
            <a:r>
              <a:rPr lang="en-US" sz="2400" dirty="0"/>
              <a:t> changes seen</a:t>
            </a:r>
          </a:p>
        </p:txBody>
      </p:sp>
      <p:sp>
        <p:nvSpPr>
          <p:cNvPr id="4" name="Slide Number Placeholder 3"/>
          <p:cNvSpPr>
            <a:spLocks noGrp="1"/>
          </p:cNvSpPr>
          <p:nvPr>
            <p:ph type="sldNum" sz="quarter" idx="12"/>
          </p:nvPr>
        </p:nvSpPr>
        <p:spPr/>
        <p:txBody>
          <a:bodyPr/>
          <a:lstStyle/>
          <a:p>
            <a:fld id="{DF28FB93-0A08-4E7D-8E63-9EFA29F1E093}"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HISTORY, EXAMINATION&amp;</a:t>
            </a:r>
            <a:br>
              <a:rPr lang="en-US" sz="3600" dirty="0"/>
            </a:br>
            <a:r>
              <a:rPr lang="en-US" sz="3600" dirty="0"/>
              <a:t>DIAGNOSIS</a:t>
            </a:r>
          </a:p>
        </p:txBody>
      </p:sp>
      <p:sp>
        <p:nvSpPr>
          <p:cNvPr id="3" name="Content Placeholder 2"/>
          <p:cNvSpPr>
            <a:spLocks noGrp="1"/>
          </p:cNvSpPr>
          <p:nvPr>
            <p:ph idx="1"/>
          </p:nvPr>
        </p:nvSpPr>
        <p:spPr>
          <a:xfrm>
            <a:off x="1371600" y="1828800"/>
            <a:ext cx="6705600" cy="4221163"/>
          </a:xfrm>
        </p:spPr>
        <p:txBody>
          <a:bodyPr>
            <a:noAutofit/>
          </a:bodyPr>
          <a:lstStyle/>
          <a:p>
            <a:pPr algn="just"/>
            <a:r>
              <a:rPr lang="en-GB" sz="2400" b="1" dirty="0"/>
              <a:t>Medical History: </a:t>
            </a:r>
            <a:endParaRPr lang="en-US" sz="2400" b="1" dirty="0"/>
          </a:p>
          <a:p>
            <a:pPr lvl="1" algn="just"/>
            <a:r>
              <a:rPr lang="en-GB" dirty="0"/>
              <a:t>Information regarding intrinsic causes of erosion such as vomiting, regurgitation, eating disorders like anorexia nervosa etc. </a:t>
            </a:r>
            <a:endParaRPr lang="en-US" dirty="0"/>
          </a:p>
          <a:p>
            <a:pPr lvl="1" algn="just"/>
            <a:r>
              <a:rPr lang="en-GB" dirty="0"/>
              <a:t>Information regarding excessive use of acidic medicaments such as Vitamin C or aspirin. </a:t>
            </a:r>
          </a:p>
          <a:p>
            <a:pPr lvl="1" algn="just"/>
            <a:r>
              <a:rPr lang="en-GB" dirty="0"/>
              <a:t>Dietary considerations such as frequent intake of acidic beverages and fruit drinks such as orange juice</a:t>
            </a:r>
            <a:r>
              <a:rPr lang="en-GB" sz="2400" dirty="0"/>
              <a:t>. </a:t>
            </a:r>
            <a:endParaRPr lang="en-US" sz="2400" dirty="0"/>
          </a:p>
          <a:p>
            <a:pPr lvl="1" algn="just"/>
            <a:endParaRPr lang="en-US" sz="24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524000"/>
            <a:ext cx="7086600" cy="4449763"/>
          </a:xfrm>
        </p:spPr>
        <p:txBody>
          <a:bodyPr>
            <a:noAutofit/>
          </a:bodyPr>
          <a:lstStyle/>
          <a:p>
            <a:r>
              <a:rPr lang="en-GB" sz="2000" b="1" dirty="0"/>
              <a:t>Dental History: </a:t>
            </a:r>
            <a:endParaRPr lang="en-US" sz="2000" b="1" dirty="0"/>
          </a:p>
          <a:p>
            <a:pPr lvl="1"/>
            <a:r>
              <a:rPr lang="en-GB" sz="1800" dirty="0"/>
              <a:t>History and the nature of the pain (sharp, dull or throbbing). The pain associated with dentinal hypersensitivity is typically short and sharp.</a:t>
            </a:r>
            <a:endParaRPr lang="en-US" sz="1800" dirty="0"/>
          </a:p>
          <a:p>
            <a:pPr lvl="1"/>
            <a:r>
              <a:rPr lang="en-GB" sz="1800" dirty="0"/>
              <a:t>The number and location of sensitive teeth and whether the same teeth are always involved. </a:t>
            </a:r>
            <a:endParaRPr lang="en-US" sz="1800" dirty="0"/>
          </a:p>
          <a:p>
            <a:pPr lvl="1"/>
            <a:r>
              <a:rPr lang="en-GB" sz="1800" dirty="0"/>
              <a:t>The area of tooth from which sensitivity originates. </a:t>
            </a:r>
            <a:endParaRPr lang="en-US" sz="1800" dirty="0"/>
          </a:p>
          <a:p>
            <a:pPr lvl="1"/>
            <a:r>
              <a:rPr lang="en-GB" sz="1800" dirty="0"/>
              <a:t>The intensity of pain and any changes – an increase, decrease or no change in the intensity of pain or application of stimulus. </a:t>
            </a:r>
            <a:endParaRPr lang="en-US" sz="1800" dirty="0"/>
          </a:p>
          <a:p>
            <a:pPr lvl="1"/>
            <a:r>
              <a:rPr lang="en-GB" sz="1800" dirty="0"/>
              <a:t>The frequency and duration of each episode. </a:t>
            </a:r>
            <a:endParaRPr lang="en-US" sz="1800" dirty="0"/>
          </a:p>
          <a:p>
            <a:pPr lvl="1"/>
            <a:r>
              <a:rPr lang="en-GB" sz="1800" dirty="0"/>
              <a:t>Other related events such as recent restorative or periodontal and hygiene treatments, change in oral hygiene aids or regimen or home bleaching. </a:t>
            </a:r>
            <a:endParaRPr lang="en-US" sz="20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3000" y="1676400"/>
            <a:ext cx="6858000" cy="4800600"/>
          </a:xfrm>
        </p:spPr>
        <p:txBody>
          <a:bodyPr>
            <a:noAutofit/>
          </a:bodyPr>
          <a:lstStyle/>
          <a:p>
            <a:r>
              <a:rPr lang="en-GB" sz="1700" b="1" dirty="0"/>
              <a:t>CLINICAL EXAMINATION</a:t>
            </a:r>
            <a:endParaRPr lang="en-US" sz="1700" dirty="0"/>
          </a:p>
          <a:p>
            <a:pPr lvl="1"/>
            <a:r>
              <a:rPr lang="en-GB" sz="1700" dirty="0"/>
              <a:t>Tactile examination – with a dental explorer. </a:t>
            </a:r>
            <a:endParaRPr lang="en-US" sz="1700" dirty="0"/>
          </a:p>
          <a:p>
            <a:pPr lvl="1"/>
            <a:r>
              <a:rPr lang="en-GB" sz="1700" dirty="0"/>
              <a:t>Checking sensitivity with a gentle flow of air from the air-water syringe. </a:t>
            </a:r>
            <a:endParaRPr lang="en-US" sz="1700" dirty="0"/>
          </a:p>
          <a:p>
            <a:pPr lvl="1"/>
            <a:r>
              <a:rPr lang="en-GB" sz="1700" dirty="0"/>
              <a:t>Response to percussion.</a:t>
            </a:r>
            <a:endParaRPr lang="en-US" sz="1700" dirty="0"/>
          </a:p>
          <a:p>
            <a:pPr lvl="1"/>
            <a:r>
              <a:rPr lang="en-GB" sz="1700" dirty="0"/>
              <a:t>Sensitivity to biting pressure or upon release. </a:t>
            </a:r>
            <a:endParaRPr lang="en-US" sz="1700" dirty="0"/>
          </a:p>
          <a:p>
            <a:pPr lvl="1"/>
            <a:r>
              <a:rPr lang="en-GB" sz="1700" dirty="0"/>
              <a:t>Duration of pain after cessation of stimuli. </a:t>
            </a:r>
            <a:endParaRPr lang="en-US" sz="1700" dirty="0"/>
          </a:p>
          <a:p>
            <a:pPr lvl="1"/>
            <a:r>
              <a:rPr lang="en-GB" sz="1700" dirty="0"/>
              <a:t>Radiographic examination for caries or </a:t>
            </a:r>
            <a:r>
              <a:rPr lang="en-GB" sz="1700" dirty="0" err="1"/>
              <a:t>periapical</a:t>
            </a:r>
            <a:r>
              <a:rPr lang="en-GB" sz="1700" dirty="0"/>
              <a:t> pathology. </a:t>
            </a:r>
            <a:endParaRPr lang="en-US" sz="1700" dirty="0"/>
          </a:p>
          <a:p>
            <a:pPr lvl="1"/>
            <a:r>
              <a:rPr lang="en-GB" sz="1700" dirty="0"/>
              <a:t>Exposure of dentin due to gingival recession or loss of enamel. </a:t>
            </a:r>
            <a:endParaRPr lang="en-US" sz="1700" dirty="0"/>
          </a:p>
          <a:p>
            <a:pPr lvl="1"/>
            <a:r>
              <a:rPr lang="en-GB" sz="1700" dirty="0"/>
              <a:t>Evidence of cracked cusps, fractured or leaking restoration or </a:t>
            </a:r>
            <a:r>
              <a:rPr lang="en-GB" sz="1700" dirty="0" err="1"/>
              <a:t>occlusal</a:t>
            </a:r>
            <a:r>
              <a:rPr lang="en-GB" sz="1700" dirty="0"/>
              <a:t> interference and </a:t>
            </a:r>
            <a:r>
              <a:rPr lang="en-GB" sz="1700" dirty="0" err="1"/>
              <a:t>hyperfunction</a:t>
            </a:r>
            <a:r>
              <a:rPr lang="en-GB" sz="1700" dirty="0"/>
              <a:t> or </a:t>
            </a:r>
            <a:r>
              <a:rPr lang="en-GB" sz="1700" dirty="0" err="1"/>
              <a:t>bruxism</a:t>
            </a:r>
            <a:r>
              <a:rPr lang="en-GB" sz="1700" dirty="0"/>
              <a:t>. </a:t>
            </a:r>
            <a:endParaRPr lang="en-US" sz="1700" dirty="0"/>
          </a:p>
          <a:p>
            <a:endParaRPr lang="en-US" sz="17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a:t>Differential diagnosis :</a:t>
            </a:r>
            <a:endParaRPr lang="en-US" sz="1400" dirty="0"/>
          </a:p>
          <a:p>
            <a:pPr lvl="1"/>
            <a:r>
              <a:rPr lang="en-US" dirty="0"/>
              <a:t>Cracked tooth syndrome</a:t>
            </a:r>
          </a:p>
          <a:p>
            <a:pPr lvl="1"/>
            <a:r>
              <a:rPr lang="en-US" dirty="0"/>
              <a:t>Fractured restoration</a:t>
            </a:r>
          </a:p>
          <a:p>
            <a:pPr lvl="1"/>
            <a:r>
              <a:rPr lang="en-US" dirty="0"/>
              <a:t>Post restoration sensitivity</a:t>
            </a:r>
          </a:p>
          <a:p>
            <a:pPr lvl="1"/>
            <a:r>
              <a:rPr lang="en-US" dirty="0"/>
              <a:t>Dental caries</a:t>
            </a:r>
          </a:p>
          <a:p>
            <a:pPr lvl="1"/>
            <a:r>
              <a:rPr lang="en-US" dirty="0"/>
              <a:t>Gingival inflammation</a:t>
            </a:r>
          </a:p>
          <a:p>
            <a:pPr lvl="1"/>
            <a:r>
              <a:rPr lang="en-US" dirty="0" err="1"/>
              <a:t>Pulpitis</a:t>
            </a:r>
            <a:endParaRPr lang="en-US" dirty="0"/>
          </a:p>
          <a:p>
            <a:pPr lvl="1"/>
            <a:r>
              <a:rPr lang="en-US" dirty="0">
                <a:solidFill>
                  <a:srgbClr val="000000"/>
                </a:solidFill>
                <a:cs typeface="Times New Roman" pitchFamily="18" charset="0"/>
              </a:rPr>
              <a:t>Chipped teeth.</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a:t>Verbal rating scales</a:t>
            </a:r>
            <a:endParaRPr lang="en-US" dirty="0"/>
          </a:p>
        </p:txBody>
      </p:sp>
      <p:sp>
        <p:nvSpPr>
          <p:cNvPr id="3" name="Content Placeholder 2"/>
          <p:cNvSpPr>
            <a:spLocks noGrp="1"/>
          </p:cNvSpPr>
          <p:nvPr>
            <p:ph idx="1"/>
          </p:nvPr>
        </p:nvSpPr>
        <p:spPr/>
        <p:txBody>
          <a:bodyPr>
            <a:normAutofit/>
          </a:bodyPr>
          <a:lstStyle/>
          <a:p>
            <a:r>
              <a:rPr lang="en-GB" dirty="0" err="1"/>
              <a:t>Keele</a:t>
            </a:r>
            <a:r>
              <a:rPr lang="en-GB" dirty="0"/>
              <a:t> (1948) described a four-point scale grading pain as slight, moderate, severe and agonizing. Verbal rating scales (VRS) offer a restrictive choice of words that may not represent the pain experience with significant precision for all patients. Recently, modification of this type of pain scale has been reported.</a:t>
            </a:r>
            <a:endParaRPr lang="en-US" dirty="0"/>
          </a:p>
          <a:p>
            <a:r>
              <a:rPr lang="en-GB" dirty="0"/>
              <a:t>Examples of pain scores used in recent clinical studies: subjective evaluation following tactile and/or thermal stimulation. </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lvl="0"/>
            <a:r>
              <a:rPr lang="en-GB" dirty="0"/>
              <a:t>Simple binary pain scale; pain before treatment, pain or no pain after treatment (Hansen 1992) </a:t>
            </a:r>
            <a:endParaRPr lang="en-US" dirty="0"/>
          </a:p>
          <a:p>
            <a:pPr lvl="0"/>
            <a:r>
              <a:rPr lang="en-GB" dirty="0"/>
              <a:t>0 = No discomfort</a:t>
            </a:r>
            <a:endParaRPr lang="en-US" dirty="0"/>
          </a:p>
          <a:p>
            <a:r>
              <a:rPr lang="en-GB" dirty="0"/>
              <a:t>1 = Mild discomfort</a:t>
            </a:r>
            <a:endParaRPr lang="en-US" dirty="0"/>
          </a:p>
          <a:p>
            <a:r>
              <a:rPr lang="en-GB" dirty="0"/>
              <a:t>2 = Marked discomfort</a:t>
            </a:r>
            <a:endParaRPr lang="en-US" dirty="0"/>
          </a:p>
          <a:p>
            <a:r>
              <a:rPr lang="en-GB" dirty="0"/>
              <a:t>3 = Marked discomfort that lasted &gt; 10 s</a:t>
            </a:r>
            <a:endParaRPr lang="en-US" dirty="0"/>
          </a:p>
          <a:p>
            <a:r>
              <a:rPr lang="en-GB" dirty="0"/>
              <a:t> [Gilliam and Newman 1993]</a:t>
            </a:r>
            <a:endParaRPr lang="en-US" dirty="0"/>
          </a:p>
          <a:p>
            <a:pPr lvl="0"/>
            <a:r>
              <a:rPr lang="en-GB" dirty="0"/>
              <a:t>1 = No pain</a:t>
            </a:r>
            <a:endParaRPr lang="en-US" dirty="0"/>
          </a:p>
          <a:p>
            <a:r>
              <a:rPr lang="en-GB" dirty="0"/>
              <a:t>2 = Discomfort only</a:t>
            </a:r>
            <a:endParaRPr lang="en-US" dirty="0"/>
          </a:p>
          <a:p>
            <a:r>
              <a:rPr lang="en-GB" dirty="0"/>
              <a:t>3 = Pain</a:t>
            </a:r>
            <a:endParaRPr lang="en-US" dirty="0"/>
          </a:p>
          <a:p>
            <a:r>
              <a:rPr lang="en-GB" dirty="0"/>
              <a:t>4 = Severe pain</a:t>
            </a:r>
            <a:endParaRPr lang="en-US" dirty="0"/>
          </a:p>
          <a:p>
            <a:r>
              <a:rPr lang="en-GB" dirty="0"/>
              <a:t>5 = Unbearable pain (</a:t>
            </a:r>
            <a:r>
              <a:rPr lang="en-GB" dirty="0" err="1"/>
              <a:t>Gedalia</a:t>
            </a:r>
            <a:r>
              <a:rPr lang="en-GB" dirty="0"/>
              <a:t> et al. 1987)</a:t>
            </a:r>
            <a:endParaRPr lang="en-US" dirty="0"/>
          </a:p>
          <a:p>
            <a:pPr lvl="0"/>
            <a:r>
              <a:rPr lang="en-GB" dirty="0"/>
              <a:t>0 = Tooth/subject does not respond to air stimulus. </a:t>
            </a:r>
            <a:endParaRPr lang="en-US" dirty="0"/>
          </a:p>
          <a:p>
            <a:r>
              <a:rPr lang="en-GB" dirty="0"/>
              <a:t>1 = Tooth/subject responds to air stimulus but does not request discontinuation of stimulus. </a:t>
            </a:r>
            <a:endParaRPr lang="en-US" dirty="0"/>
          </a:p>
          <a:p>
            <a:r>
              <a:rPr lang="en-GB" dirty="0"/>
              <a:t>2 = Tooth/subject responds to air stimulus and requests discontinuation or moves from stimulus.	 </a:t>
            </a:r>
            <a:endParaRPr lang="en-US" dirty="0"/>
          </a:p>
          <a:p>
            <a:r>
              <a:rPr lang="en-GB" dirty="0"/>
              <a:t>3 = Tooth/subject responds to air stimulus considers stimulus to be painful and requests discontinuation of stimulus. </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b="1" dirty="0"/>
              <a:t>Drawbacks of Visual Scales</a:t>
            </a:r>
            <a:endParaRPr lang="en-US" dirty="0"/>
          </a:p>
          <a:p>
            <a:r>
              <a:rPr lang="en-GB" b="1" dirty="0"/>
              <a:t>        </a:t>
            </a:r>
            <a:r>
              <a:rPr lang="en-GB" dirty="0"/>
              <a:t> The mathematical interpretation of this scoring system has been challenged, in that the scores are arbitrarily assigned numerical values and the assigned scores are then analyzed as if these numbers reflect true quantitative differences in pain, rather than simple qualitative differences. </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Visual analogue scales</a:t>
            </a:r>
            <a:endParaRPr lang="en-US" dirty="0"/>
          </a:p>
        </p:txBody>
      </p:sp>
      <p:sp>
        <p:nvSpPr>
          <p:cNvPr id="3" name="Content Placeholder 2"/>
          <p:cNvSpPr>
            <a:spLocks noGrp="1"/>
          </p:cNvSpPr>
          <p:nvPr>
            <p:ph idx="1"/>
          </p:nvPr>
        </p:nvSpPr>
        <p:spPr/>
        <p:txBody>
          <a:bodyPr>
            <a:normAutofit lnSpcReduction="10000"/>
          </a:bodyPr>
          <a:lstStyle/>
          <a:p>
            <a:r>
              <a:rPr lang="en-GB" dirty="0"/>
              <a:t>A visual analogue scale is a line 10 cm in length, the extremes of the line representing the limits of pain a patient might experience from an external stimulus (no pain at one end and the most severe pain at the other end of the line). Patients are asked to place a mark on the 10 cm line, which indicates the intensity of their current, level of sensitivity or discomfort following application of test stimuli. VAS pain intensity can be shown either as an absolute score value or as a percentage of the maximum. </a:t>
            </a:r>
            <a:endParaRPr lang="en-US" dirty="0"/>
          </a:p>
          <a:p>
            <a:r>
              <a:rPr lang="en-GB" dirty="0"/>
              <a:t>The advantages are  - it is simple to understand and suitable for use in the evaluation of the stimulus response in dentin hypersensitivity.  Furthermore, VAS offers the advantage of being a continuous scale, thereby providing quantitative measurements.</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28FB93-0A08-4E7D-8E63-9EFA29F1E093}" type="slidenum">
              <a:rPr lang="en-US" smtClean="0"/>
              <a:pPr/>
              <a:t>52</a:t>
            </a:fld>
            <a:endParaRPr lang="en-US"/>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971800"/>
            <a:ext cx="7848599" cy="1943100"/>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solidFill>
                  <a:schemeClr val="tx1"/>
                </a:solidFill>
              </a:rPr>
              <a:t>Seattle scale</a:t>
            </a:r>
            <a:endParaRPr lang="en-US" dirty="0">
              <a:solidFill>
                <a:schemeClr val="tx1"/>
              </a:solidFill>
            </a:endParaRPr>
          </a:p>
        </p:txBody>
      </p:sp>
      <p:sp>
        <p:nvSpPr>
          <p:cNvPr id="3" name="Content Placeholder 2"/>
          <p:cNvSpPr>
            <a:spLocks noGrp="1"/>
          </p:cNvSpPr>
          <p:nvPr>
            <p:ph idx="1"/>
          </p:nvPr>
        </p:nvSpPr>
        <p:spPr/>
        <p:txBody>
          <a:bodyPr/>
          <a:lstStyle/>
          <a:p>
            <a:pPr algn="just"/>
            <a:r>
              <a:rPr lang="en-US" sz="2400" dirty="0"/>
              <a:t>Developed by: Washington university</a:t>
            </a:r>
          </a:p>
          <a:p>
            <a:pPr marL="0" indent="0" algn="just">
              <a:buNone/>
            </a:pPr>
            <a:endParaRPr lang="en-US" sz="2400" dirty="0"/>
          </a:p>
          <a:p>
            <a:pPr algn="just"/>
            <a:r>
              <a:rPr lang="en-US" sz="2400" dirty="0"/>
              <a:t>Patient rating on </a:t>
            </a:r>
            <a:r>
              <a:rPr lang="en-US" sz="2400" dirty="0" err="1"/>
              <a:t>labelled</a:t>
            </a:r>
            <a:r>
              <a:rPr lang="en-US" sz="2400" dirty="0"/>
              <a:t> magnitude of 100mm scale (per tooth)</a:t>
            </a:r>
          </a:p>
          <a:p>
            <a:pPr lvl="1" algn="just"/>
            <a:endParaRPr lang="en-US" dirty="0"/>
          </a:p>
          <a:p>
            <a:pPr lvl="1" algn="just"/>
            <a:r>
              <a:rPr lang="en-US" dirty="0"/>
              <a:t>Duration of pain</a:t>
            </a:r>
          </a:p>
          <a:p>
            <a:pPr lvl="1" algn="just"/>
            <a:r>
              <a:rPr lang="en-US" dirty="0"/>
              <a:t>Intensity of pain</a:t>
            </a:r>
          </a:p>
          <a:p>
            <a:pPr lvl="1" algn="just"/>
            <a:r>
              <a:rPr lang="en-US" dirty="0"/>
              <a:t>How to cope with feelings/sensation</a:t>
            </a:r>
          </a:p>
          <a:p>
            <a:pPr lvl="1" algn="just"/>
            <a:r>
              <a:rPr lang="en-US" dirty="0"/>
              <a:t>Describes the feelings/sensation</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53</a:t>
            </a:fld>
            <a:endParaRPr lang="en-US"/>
          </a:p>
        </p:txBody>
      </p:sp>
    </p:spTree>
    <p:extLst>
      <p:ext uri="{BB962C8B-B14F-4D97-AF65-F5344CB8AC3E}">
        <p14:creationId xmlns:p14="http://schemas.microsoft.com/office/powerpoint/2010/main" val="7642015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err="1">
                <a:solidFill>
                  <a:schemeClr val="tx1"/>
                </a:solidFill>
              </a:rPr>
              <a:t>Yeaple</a:t>
            </a:r>
            <a:r>
              <a:rPr lang="en-US" sz="4400" dirty="0">
                <a:solidFill>
                  <a:schemeClr val="tx1"/>
                </a:solidFill>
              </a:rPr>
              <a:t> scale</a:t>
            </a:r>
          </a:p>
        </p:txBody>
      </p:sp>
      <p:sp>
        <p:nvSpPr>
          <p:cNvPr id="3" name="Content Placeholder 2"/>
          <p:cNvSpPr>
            <a:spLocks noGrp="1"/>
          </p:cNvSpPr>
          <p:nvPr>
            <p:ph idx="1"/>
          </p:nvPr>
        </p:nvSpPr>
        <p:spPr/>
        <p:txBody>
          <a:bodyPr/>
          <a:lstStyle/>
          <a:p>
            <a:pPr lvl="0" indent="-342900" algn="just" fontAlgn="base">
              <a:spcAft>
                <a:spcPct val="0"/>
              </a:spcAft>
              <a:buClrTx/>
              <a:buSzPct val="110000"/>
              <a:buBlip>
                <a:blip r:embed="rId2"/>
              </a:buBlip>
            </a:pPr>
            <a:r>
              <a:rPr lang="en-US" sz="2000" kern="0" dirty="0">
                <a:solidFill>
                  <a:srgbClr val="000000"/>
                </a:solidFill>
              </a:rPr>
              <a:t>Applying increasing force to the exposed radicular dentin with a </a:t>
            </a:r>
            <a:r>
              <a:rPr lang="en-US" sz="2000" kern="0" dirty="0" err="1">
                <a:solidFill>
                  <a:srgbClr val="000000"/>
                </a:solidFill>
              </a:rPr>
              <a:t>Yeaple’s</a:t>
            </a:r>
            <a:r>
              <a:rPr lang="en-US" sz="2000" kern="0" dirty="0">
                <a:solidFill>
                  <a:srgbClr val="000000"/>
                </a:solidFill>
              </a:rPr>
              <a:t> probe </a:t>
            </a:r>
          </a:p>
          <a:p>
            <a:pPr lvl="0" indent="-342900" algn="just" fontAlgn="base">
              <a:spcAft>
                <a:spcPct val="0"/>
              </a:spcAft>
              <a:buClrTx/>
              <a:buSzPct val="110000"/>
              <a:buBlip>
                <a:blip r:embed="rId2"/>
              </a:buBlip>
            </a:pPr>
            <a:endParaRPr lang="en-US" sz="2000" kern="0" dirty="0">
              <a:solidFill>
                <a:srgbClr val="000000"/>
              </a:solidFill>
            </a:endParaRPr>
          </a:p>
          <a:p>
            <a:pPr lvl="0" indent="-342900" algn="just" fontAlgn="base">
              <a:spcAft>
                <a:spcPct val="0"/>
              </a:spcAft>
              <a:buClrTx/>
              <a:buSzPct val="110000"/>
              <a:buBlip>
                <a:blip r:embed="rId2"/>
              </a:buBlip>
            </a:pPr>
            <a:r>
              <a:rPr lang="en-US" sz="2000" kern="0" dirty="0">
                <a:solidFill>
                  <a:srgbClr val="000000"/>
                </a:solidFill>
              </a:rPr>
              <a:t>10-80gms increasing by 10gm till the patient feels the pain</a:t>
            </a:r>
          </a:p>
          <a:p>
            <a:pPr lvl="0" indent="-342900" algn="just" fontAlgn="base">
              <a:spcAft>
                <a:spcPct val="0"/>
              </a:spcAft>
              <a:buClrTx/>
              <a:buSzPct val="110000"/>
              <a:buBlip>
                <a:blip r:embed="rId2"/>
              </a:buBlip>
            </a:pPr>
            <a:endParaRPr lang="en-US" sz="2000" kern="0" dirty="0">
              <a:solidFill>
                <a:srgbClr val="000000"/>
              </a:solidFill>
            </a:endParaRPr>
          </a:p>
          <a:p>
            <a:pPr lvl="0" indent="-342900" algn="just" fontAlgn="base">
              <a:spcAft>
                <a:spcPct val="0"/>
              </a:spcAft>
              <a:buClrTx/>
              <a:buSzPct val="110000"/>
              <a:buBlip>
                <a:blip r:embed="rId2"/>
              </a:buBlip>
            </a:pPr>
            <a:r>
              <a:rPr lang="en-US" sz="2000" kern="0" dirty="0">
                <a:solidFill>
                  <a:srgbClr val="000000"/>
                </a:solidFill>
              </a:rPr>
              <a:t>Then calculating the threshold value</a:t>
            </a:r>
          </a:p>
        </p:txBody>
      </p:sp>
      <p:sp>
        <p:nvSpPr>
          <p:cNvPr id="4" name="Slide Number Placeholder 3"/>
          <p:cNvSpPr>
            <a:spLocks noGrp="1"/>
          </p:cNvSpPr>
          <p:nvPr>
            <p:ph type="sldNum" sz="quarter" idx="12"/>
          </p:nvPr>
        </p:nvSpPr>
        <p:spPr/>
        <p:txBody>
          <a:bodyPr/>
          <a:lstStyle/>
          <a:p>
            <a:fld id="{DF28FB93-0A08-4E7D-8E63-9EFA29F1E093}" type="slidenum">
              <a:rPr lang="en-US" smtClean="0"/>
              <a:pPr/>
              <a:t>54</a:t>
            </a:fld>
            <a:endParaRPr lang="en-US"/>
          </a:p>
        </p:txBody>
      </p:sp>
    </p:spTree>
    <p:extLst>
      <p:ext uri="{BB962C8B-B14F-4D97-AF65-F5344CB8AC3E}">
        <p14:creationId xmlns:p14="http://schemas.microsoft.com/office/powerpoint/2010/main" val="2579557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0" indent="0" algn="just">
              <a:lnSpc>
                <a:spcPct val="150000"/>
              </a:lnSpc>
              <a:buNone/>
            </a:pPr>
            <a:r>
              <a:rPr lang="en-US" sz="3600" b="1" dirty="0"/>
              <a:t>Chemical (Osmotic) stimulation</a:t>
            </a:r>
            <a:endParaRPr lang="en-US" sz="3600" dirty="0"/>
          </a:p>
          <a:p>
            <a:pPr marL="0" indent="0" algn="just">
              <a:lnSpc>
                <a:spcPct val="150000"/>
              </a:lnSpc>
              <a:buNone/>
            </a:pPr>
            <a:r>
              <a:rPr lang="en-US" sz="2800" dirty="0"/>
              <a:t>		</a:t>
            </a:r>
            <a:r>
              <a:rPr lang="en-US" sz="2400" dirty="0"/>
              <a:t>Popularized by Anderson.  </a:t>
            </a:r>
          </a:p>
          <a:p>
            <a:pPr algn="just">
              <a:lnSpc>
                <a:spcPct val="150000"/>
              </a:lnSpc>
            </a:pPr>
            <a:r>
              <a:rPr lang="en-US" sz="2400" dirty="0"/>
              <a:t>Application of a hypertonic solution sets up a concentration gradient across the dentin and induces a fluid movement, this stimulates the receptors and hence produces hypersensitivity.</a:t>
            </a:r>
          </a:p>
          <a:p>
            <a:pPr algn="just">
              <a:lnSpc>
                <a:spcPct val="150000"/>
              </a:lnSpc>
              <a:buNone/>
            </a:pPr>
            <a:endParaRPr lang="en-US" sz="2400" dirty="0"/>
          </a:p>
          <a:p>
            <a:pPr algn="just">
              <a:lnSpc>
                <a:spcPct val="150000"/>
              </a:lnSpc>
            </a:pPr>
            <a:r>
              <a:rPr lang="en-US" sz="2400" dirty="0"/>
              <a:t>Calcium chloride, sodium chloride are commonly used</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55</a:t>
            </a:fld>
            <a:endParaRPr lang="en-US"/>
          </a:p>
        </p:txBody>
      </p:sp>
    </p:spTree>
    <p:extLst>
      <p:ext uri="{BB962C8B-B14F-4D97-AF65-F5344CB8AC3E}">
        <p14:creationId xmlns:p14="http://schemas.microsoft.com/office/powerpoint/2010/main" val="37304399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lnSpc>
                <a:spcPct val="150000"/>
              </a:lnSpc>
              <a:buNone/>
            </a:pPr>
            <a:r>
              <a:rPr lang="en-US" sz="2800" b="1" dirty="0"/>
              <a:t>Electrical Stimulation..</a:t>
            </a:r>
            <a:r>
              <a:rPr lang="en-US" sz="2000" b="1" dirty="0"/>
              <a:t> </a:t>
            </a:r>
            <a:endParaRPr lang="en-US" sz="2000" dirty="0"/>
          </a:p>
          <a:p>
            <a:pPr algn="just">
              <a:lnSpc>
                <a:spcPct val="150000"/>
              </a:lnSpc>
            </a:pPr>
            <a:r>
              <a:rPr lang="en-US" sz="2000" dirty="0"/>
              <a:t>With electrical stimulation, stimulus intensity needed to evoke a sensory response can be determined accurately. </a:t>
            </a:r>
          </a:p>
          <a:p>
            <a:pPr algn="just">
              <a:lnSpc>
                <a:spcPct val="150000"/>
              </a:lnSpc>
            </a:pPr>
            <a:r>
              <a:rPr lang="en-US" sz="2000" dirty="0"/>
              <a:t>Electric pulp tester have been used in clinical trials and some studies indicate that electrical thresholds of teeth are inversely correlated to degree of dentin hypersensitivity. </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56</a:t>
            </a:fld>
            <a:endParaRPr lang="en-US"/>
          </a:p>
        </p:txBody>
      </p:sp>
    </p:spTree>
    <p:extLst>
      <p:ext uri="{BB962C8B-B14F-4D97-AF65-F5344CB8AC3E}">
        <p14:creationId xmlns:p14="http://schemas.microsoft.com/office/powerpoint/2010/main" val="40574359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chemeClr val="tx1"/>
                </a:solidFill>
              </a:rPr>
              <a:t>Evaporative(dehydrating) stimuli</a:t>
            </a:r>
            <a:endParaRPr lang="en-US" sz="3200" dirty="0">
              <a:solidFill>
                <a:schemeClr val="tx1"/>
              </a:solidFill>
            </a:endParaRPr>
          </a:p>
        </p:txBody>
      </p:sp>
      <p:sp>
        <p:nvSpPr>
          <p:cNvPr id="3" name="Content Placeholder 2"/>
          <p:cNvSpPr>
            <a:spLocks noGrp="1"/>
          </p:cNvSpPr>
          <p:nvPr>
            <p:ph idx="1"/>
          </p:nvPr>
        </p:nvSpPr>
        <p:spPr/>
        <p:txBody>
          <a:bodyPr>
            <a:normAutofit/>
          </a:bodyPr>
          <a:lstStyle/>
          <a:p>
            <a:r>
              <a:rPr lang="en-US" b="1" dirty="0">
                <a:solidFill>
                  <a:srgbClr val="FF0000"/>
                </a:solidFill>
                <a:latin typeface="Arial Black" panose="020B0A04020102020204" pitchFamily="34" charset="0"/>
              </a:rPr>
              <a:t> </a:t>
            </a:r>
            <a:br>
              <a:rPr lang="en-US" dirty="0">
                <a:solidFill>
                  <a:srgbClr val="FF0000"/>
                </a:solidFill>
                <a:latin typeface="Arial Black" panose="020B0A04020102020204" pitchFamily="34" charset="0"/>
              </a:rPr>
            </a:br>
            <a:r>
              <a:rPr lang="en-US" sz="2000" dirty="0"/>
              <a:t> use of an air as a noxious stimuli in testing for dentin hypersensitivity has been widely used.  </a:t>
            </a:r>
          </a:p>
          <a:p>
            <a:pPr>
              <a:buNone/>
            </a:pPr>
            <a:endParaRPr lang="en-US" sz="2000" dirty="0"/>
          </a:p>
          <a:p>
            <a:r>
              <a:rPr lang="en-US" sz="2000" dirty="0"/>
              <a:t> considered a combined thermal and evaporative stimulus - room temperature air blasts have been used.  </a:t>
            </a:r>
          </a:p>
          <a:p>
            <a:endParaRPr lang="en-US" sz="2000" dirty="0"/>
          </a:p>
          <a:p>
            <a:r>
              <a:rPr lang="en-US" sz="2000" dirty="0"/>
              <a:t>Short (1 second) air blasts have been recommended in order to avoid excess evaporation and consequent changes in as well as undesirable pulpal effects</a:t>
            </a:r>
            <a:endParaRPr lang="en-US" sz="4400"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57</a:t>
            </a:fld>
            <a:endParaRPr lang="en-US"/>
          </a:p>
        </p:txBody>
      </p:sp>
    </p:spTree>
    <p:extLst>
      <p:ext uri="{BB962C8B-B14F-4D97-AF65-F5344CB8AC3E}">
        <p14:creationId xmlns:p14="http://schemas.microsoft.com/office/powerpoint/2010/main" val="25002686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buNone/>
            </a:pPr>
            <a:r>
              <a:rPr lang="en-US" sz="3200" b="1" dirty="0">
                <a:latin typeface="+mj-lt"/>
              </a:rPr>
              <a:t>Hydrostatic Pressure </a:t>
            </a:r>
            <a:r>
              <a:rPr lang="en-US" sz="3200" b="1" dirty="0">
                <a:latin typeface="Arial Black" panose="020B0A04020102020204" pitchFamily="34" charset="0"/>
              </a:rPr>
              <a:t> </a:t>
            </a:r>
            <a:endParaRPr lang="en-US" sz="3200" dirty="0">
              <a:latin typeface="Arial Black" panose="020B0A04020102020204" pitchFamily="34" charset="0"/>
            </a:endParaRPr>
          </a:p>
          <a:p>
            <a:pPr marL="0" indent="0" algn="just">
              <a:buNone/>
            </a:pPr>
            <a:endParaRPr lang="en-US" sz="3200" dirty="0">
              <a:latin typeface="Arial Black" panose="020B0A04020102020204" pitchFamily="34" charset="0"/>
            </a:endParaRPr>
          </a:p>
          <a:p>
            <a:pPr algn="just"/>
            <a:r>
              <a:rPr lang="en-US" sz="2000" dirty="0"/>
              <a:t>Stimulation with elevated or reduced hydrostatic pressure has been used in animal experiments.</a:t>
            </a:r>
          </a:p>
          <a:p>
            <a:pPr algn="just"/>
            <a:endParaRPr lang="en-US" sz="2000" dirty="0"/>
          </a:p>
          <a:p>
            <a:pPr algn="just"/>
            <a:r>
              <a:rPr lang="en-US" sz="2000" dirty="0"/>
              <a:t>Fluid filtration, which would be an ideal stimulus, has not been used clinically because of technical difficulties.  </a:t>
            </a:r>
          </a:p>
          <a:p>
            <a:pPr algn="just"/>
            <a:endParaRPr lang="en-US" sz="2000" dirty="0"/>
          </a:p>
          <a:p>
            <a:pPr algn="just"/>
            <a:r>
              <a:rPr lang="en-US" sz="2000" dirty="0"/>
              <a:t>Therefore, it has not been recommended for assessment of dentin hypersensitivity</a:t>
            </a:r>
            <a:r>
              <a:rPr lang="en-US" sz="2000" dirty="0">
                <a:latin typeface="Arial Black" panose="020B0A04020102020204" pitchFamily="34" charset="0"/>
              </a:rPr>
              <a:t>.</a:t>
            </a:r>
          </a:p>
          <a:p>
            <a:pPr algn="just"/>
            <a:endParaRPr lang="en-US" sz="3200" dirty="0">
              <a:latin typeface="Arial Black" panose="020B0A04020102020204" pitchFamily="34" charset="0"/>
            </a:endParaRP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58</a:t>
            </a:fld>
            <a:endParaRPr lang="en-US"/>
          </a:p>
        </p:txBody>
      </p:sp>
    </p:spTree>
    <p:extLst>
      <p:ext uri="{BB962C8B-B14F-4D97-AF65-F5344CB8AC3E}">
        <p14:creationId xmlns:p14="http://schemas.microsoft.com/office/powerpoint/2010/main" val="926367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59</a:t>
            </a:fld>
            <a:endParaRPr lang="en-US"/>
          </a:p>
        </p:txBody>
      </p:sp>
      <p:pic>
        <p:nvPicPr>
          <p:cNvPr id="1027" name="Picture 3"/>
          <p:cNvPicPr>
            <a:picLocks noChangeAspect="1" noChangeArrowheads="1"/>
          </p:cNvPicPr>
          <p:nvPr/>
        </p:nvPicPr>
        <p:blipFill>
          <a:blip r:embed="rId2"/>
          <a:srcRect/>
          <a:stretch>
            <a:fillRect/>
          </a:stretch>
        </p:blipFill>
        <p:spPr bwMode="auto">
          <a:xfrm>
            <a:off x="0" y="304800"/>
            <a:ext cx="9144000" cy="65532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Autofit/>
          </a:bodyPr>
          <a:lstStyle/>
          <a:p>
            <a:pPr algn="ctr"/>
            <a:r>
              <a:rPr lang="en-US" sz="2800" b="1" dirty="0">
                <a:latin typeface="Arial" pitchFamily="34" charset="0"/>
              </a:rPr>
              <a:t>PREVENTION OF DENTIN HYPERSENSITIVITY</a:t>
            </a:r>
          </a:p>
        </p:txBody>
      </p:sp>
      <p:sp>
        <p:nvSpPr>
          <p:cNvPr id="40963" name="Rectangle 3"/>
          <p:cNvSpPr>
            <a:spLocks noGrp="1" noChangeArrowheads="1"/>
          </p:cNvSpPr>
          <p:nvPr>
            <p:ph idx="1"/>
          </p:nvPr>
        </p:nvSpPr>
        <p:spPr/>
        <p:txBody>
          <a:bodyPr>
            <a:normAutofit/>
          </a:bodyPr>
          <a:lstStyle/>
          <a:p>
            <a:r>
              <a:rPr lang="en-US" sz="2400" dirty="0"/>
              <a:t>Prevention of dentin hypersensitivity  should include identifying and eliminating predisposing</a:t>
            </a:r>
            <a:r>
              <a:rPr lang="en-US" sz="2400" baseline="30000" dirty="0"/>
              <a:t> </a:t>
            </a:r>
            <a:r>
              <a:rPr lang="en-US" sz="2400" dirty="0"/>
              <a:t>etiologic factors such as endogenous or exogenous acids and</a:t>
            </a:r>
            <a:r>
              <a:rPr lang="en-US" sz="2400" baseline="30000" dirty="0"/>
              <a:t> </a:t>
            </a:r>
            <a:r>
              <a:rPr lang="en-US" sz="2400" dirty="0"/>
              <a:t>toothbrush trauma.</a:t>
            </a:r>
            <a:r>
              <a:rPr lang="en-US" sz="2400" baseline="30000" dirty="0"/>
              <a:t> </a:t>
            </a:r>
            <a:endParaRPr lang="en-US" sz="2400" dirty="0"/>
          </a:p>
          <a:p>
            <a:r>
              <a:rPr lang="en-US" sz="2400" dirty="0"/>
              <a:t>The role erosive agents play in the development of DH is well-established.</a:t>
            </a:r>
            <a:endParaRPr lang="en-US" sz="2400" baseline="30000" dirty="0"/>
          </a:p>
          <a:p>
            <a:r>
              <a:rPr lang="en-US" sz="2400" dirty="0"/>
              <a:t>Exogenous dietary sources like fruits, fruit juices and wine</a:t>
            </a:r>
            <a:r>
              <a:rPr lang="en-US" sz="2400" baseline="30000" dirty="0"/>
              <a:t> </a:t>
            </a:r>
            <a:r>
              <a:rPr lang="en-US" sz="2400" dirty="0"/>
              <a:t>contain acids that can remove smear layers and open dentinal</a:t>
            </a:r>
            <a:r>
              <a:rPr lang="en-US" sz="2400" baseline="30000" dirty="0"/>
              <a:t> </a:t>
            </a:r>
            <a:r>
              <a:rPr lang="en-US" sz="2400" dirty="0"/>
              <a:t>tubules. </a:t>
            </a:r>
          </a:p>
          <a:p>
            <a:endParaRPr lang="en-US" sz="2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endParaRPr lang="en-US"/>
          </a:p>
        </p:txBody>
      </p:sp>
      <p:sp>
        <p:nvSpPr>
          <p:cNvPr id="43011" name="Rectangle 3"/>
          <p:cNvSpPr>
            <a:spLocks noGrp="1" noChangeArrowheads="1"/>
          </p:cNvSpPr>
          <p:nvPr>
            <p:ph idx="1"/>
          </p:nvPr>
        </p:nvSpPr>
        <p:spPr/>
        <p:txBody>
          <a:bodyPr>
            <a:normAutofit/>
          </a:bodyPr>
          <a:lstStyle/>
          <a:p>
            <a:r>
              <a:rPr lang="en-US" sz="2400" dirty="0"/>
              <a:t>Endogenous acids arising from gastric acid reflux or</a:t>
            </a:r>
            <a:r>
              <a:rPr lang="en-US" sz="2400" baseline="30000" dirty="0"/>
              <a:t> </a:t>
            </a:r>
            <a:r>
              <a:rPr lang="en-US" sz="2400" dirty="0"/>
              <a:t>regurgitation also can produce DH, which characteristically</a:t>
            </a:r>
            <a:r>
              <a:rPr lang="en-US" sz="2400" baseline="30000" dirty="0"/>
              <a:t> </a:t>
            </a:r>
            <a:r>
              <a:rPr lang="en-US" sz="2400" dirty="0"/>
              <a:t>affects palatal surfaces.</a:t>
            </a:r>
            <a:r>
              <a:rPr lang="en-US" sz="2400" baseline="30000" dirty="0"/>
              <a:t> </a:t>
            </a:r>
            <a:endParaRPr lang="en-US" sz="2400" dirty="0"/>
          </a:p>
          <a:p>
            <a:r>
              <a:rPr lang="en-US" sz="2400" dirty="0"/>
              <a:t>Tooth brushing with an abrasive toothpaste can abrade the dentin</a:t>
            </a:r>
            <a:r>
              <a:rPr lang="en-US" sz="2400" baseline="30000" dirty="0"/>
              <a:t> </a:t>
            </a:r>
            <a:r>
              <a:rPr lang="en-US" sz="2400" dirty="0"/>
              <a:t>surface and may open up dentinal tubules if combined with</a:t>
            </a:r>
            <a:r>
              <a:rPr lang="en-US" sz="2400" baseline="30000" dirty="0"/>
              <a:t> </a:t>
            </a:r>
            <a:r>
              <a:rPr lang="en-US" sz="2400" dirty="0"/>
              <a:t>erosive agents. </a:t>
            </a:r>
          </a:p>
          <a:p>
            <a:r>
              <a:rPr lang="en-US" sz="2400" dirty="0"/>
              <a:t>Patients should avoid tooth brushing for at least</a:t>
            </a:r>
            <a:r>
              <a:rPr lang="en-US" sz="2400" baseline="30000" dirty="0"/>
              <a:t> </a:t>
            </a:r>
            <a:r>
              <a:rPr lang="en-US" sz="2400" dirty="0"/>
              <a:t>two to three hours after consuming acidic foods or drinks to</a:t>
            </a:r>
            <a:r>
              <a:rPr lang="en-US" sz="2400" baseline="30000" dirty="0"/>
              <a:t> </a:t>
            </a:r>
            <a:r>
              <a:rPr lang="en-US" sz="2400" dirty="0"/>
              <a:t>reduce the deleterious co effects of acids and abrasion.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endParaRPr lang="en-US"/>
          </a:p>
        </p:txBody>
      </p:sp>
      <p:sp>
        <p:nvSpPr>
          <p:cNvPr id="44035" name="Rectangle 3"/>
          <p:cNvSpPr>
            <a:spLocks noGrp="1" noChangeArrowheads="1"/>
          </p:cNvSpPr>
          <p:nvPr>
            <p:ph idx="1"/>
          </p:nvPr>
        </p:nvSpPr>
        <p:spPr/>
        <p:txBody>
          <a:bodyPr>
            <a:normAutofit lnSpcReduction="10000"/>
          </a:bodyPr>
          <a:lstStyle/>
          <a:p>
            <a:r>
              <a:rPr lang="en-US" sz="2400" dirty="0"/>
              <a:t>Most patients are unable to remember details of their food and</a:t>
            </a:r>
            <a:r>
              <a:rPr lang="en-US" sz="2400" baseline="30000" dirty="0"/>
              <a:t> </a:t>
            </a:r>
            <a:r>
              <a:rPr lang="en-US" sz="2400" dirty="0"/>
              <a:t>drink consumption. </a:t>
            </a:r>
          </a:p>
          <a:p>
            <a:r>
              <a:rPr lang="en-US" sz="2400" dirty="0"/>
              <a:t>They should be asked to keep a daily diet</a:t>
            </a:r>
            <a:r>
              <a:rPr lang="en-US" sz="2400" baseline="30000" dirty="0"/>
              <a:t> </a:t>
            </a:r>
            <a:r>
              <a:rPr lang="en-US" sz="2400" dirty="0"/>
              <a:t>diary in which they record their food and drink consumption</a:t>
            </a:r>
            <a:r>
              <a:rPr lang="en-US" sz="2400" baseline="30000" dirty="0"/>
              <a:t> </a:t>
            </a:r>
            <a:r>
              <a:rPr lang="en-US" sz="2400" dirty="0"/>
              <a:t>over a period of consecutive days spanning a week and weekend.</a:t>
            </a:r>
            <a:r>
              <a:rPr lang="en-US" sz="2400" baseline="30000" dirty="0"/>
              <a:t> </a:t>
            </a:r>
          </a:p>
          <a:p>
            <a:r>
              <a:rPr lang="en-US" sz="2400" dirty="0"/>
              <a:t>The diary may reveal changes in the patient’s diet that</a:t>
            </a:r>
            <a:r>
              <a:rPr lang="en-US" sz="2400" baseline="30000" dirty="0"/>
              <a:t> </a:t>
            </a:r>
            <a:r>
              <a:rPr lang="en-US" sz="2400" dirty="0"/>
              <a:t>may contribute to DH.</a:t>
            </a:r>
          </a:p>
          <a:p>
            <a:r>
              <a:rPr lang="en-US" sz="2400" dirty="0"/>
              <a:t> The diary also could present an opportunity</a:t>
            </a:r>
            <a:r>
              <a:rPr lang="en-US" sz="2400" baseline="30000" dirty="0"/>
              <a:t> </a:t>
            </a:r>
            <a:r>
              <a:rPr lang="en-US" sz="2400" dirty="0"/>
              <a:t>for practitioners to review their patients’ oral hygiene</a:t>
            </a:r>
            <a:r>
              <a:rPr lang="en-US" sz="2400" baseline="30000" dirty="0"/>
              <a:t> </a:t>
            </a:r>
            <a:r>
              <a:rPr lang="en-US" sz="2400" dirty="0"/>
              <a:t>practices.</a:t>
            </a:r>
            <a:r>
              <a:rPr lang="en-US" sz="2400" baseline="30000" dirty="0"/>
              <a:t> </a:t>
            </a:r>
            <a:endParaRPr lang="en-US" sz="2400" dirty="0"/>
          </a:p>
          <a:p>
            <a:pPr>
              <a:buFontTx/>
              <a:buNone/>
            </a:pPr>
            <a:br>
              <a:rPr lang="en-US" sz="2800" dirty="0">
                <a:latin typeface="Arial" pitchFamily="34" charset="0"/>
              </a:rPr>
            </a:br>
            <a:endParaRPr lang="en-US" sz="2800" dirty="0">
              <a:latin typeface="Arial" pitchFamily="34" charset="0"/>
            </a:endParaRPr>
          </a:p>
          <a:p>
            <a:endParaRPr lang="en-US" sz="2800" dirty="0"/>
          </a:p>
          <a:p>
            <a:endParaRPr lang="en-US" sz="2800" dirty="0"/>
          </a:p>
          <a:p>
            <a:endParaRPr lang="en-US" sz="2800" dirty="0"/>
          </a:p>
          <a:p>
            <a:endParaRPr lang="en-US" sz="2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Control of predisposing factors</a:t>
            </a:r>
          </a:p>
        </p:txBody>
      </p:sp>
      <p:sp>
        <p:nvSpPr>
          <p:cNvPr id="3" name="Content Placeholder 2"/>
          <p:cNvSpPr>
            <a:spLocks noGrp="1"/>
          </p:cNvSpPr>
          <p:nvPr>
            <p:ph idx="1"/>
          </p:nvPr>
        </p:nvSpPr>
        <p:spPr/>
        <p:txBody>
          <a:bodyPr>
            <a:normAutofit/>
          </a:bodyPr>
          <a:lstStyle/>
          <a:p>
            <a:r>
              <a:rPr lang="en-US" dirty="0"/>
              <a:t>Proper history about </a:t>
            </a:r>
          </a:p>
          <a:p>
            <a:pPr lvl="1"/>
            <a:r>
              <a:rPr lang="en-US" dirty="0"/>
              <a:t>any </a:t>
            </a:r>
            <a:r>
              <a:rPr lang="en-US" dirty="0" err="1"/>
              <a:t>parafunctional</a:t>
            </a:r>
            <a:r>
              <a:rPr lang="en-US" dirty="0"/>
              <a:t> habits</a:t>
            </a:r>
          </a:p>
          <a:p>
            <a:pPr lvl="2"/>
            <a:r>
              <a:rPr lang="en-US" dirty="0"/>
              <a:t>use of </a:t>
            </a:r>
            <a:r>
              <a:rPr lang="en-US" dirty="0" err="1"/>
              <a:t>occlusal</a:t>
            </a:r>
            <a:r>
              <a:rPr lang="en-US" dirty="0"/>
              <a:t> splints,</a:t>
            </a:r>
          </a:p>
          <a:p>
            <a:pPr lvl="2"/>
            <a:r>
              <a:rPr lang="en-US" dirty="0"/>
              <a:t>correction of </a:t>
            </a:r>
            <a:r>
              <a:rPr lang="en-US" dirty="0" err="1"/>
              <a:t>occlusal</a:t>
            </a:r>
            <a:r>
              <a:rPr lang="en-US" dirty="0"/>
              <a:t> disturbances</a:t>
            </a:r>
          </a:p>
          <a:p>
            <a:pPr lvl="1"/>
            <a:r>
              <a:rPr lang="en-US" dirty="0"/>
              <a:t>diet history</a:t>
            </a:r>
          </a:p>
          <a:p>
            <a:pPr lvl="2"/>
            <a:r>
              <a:rPr lang="en-US" dirty="0"/>
              <a:t>avoid acidic food, </a:t>
            </a:r>
          </a:p>
          <a:p>
            <a:pPr lvl="2"/>
            <a:r>
              <a:rPr lang="en-US" dirty="0"/>
              <a:t>treatment of  digestive disorders</a:t>
            </a:r>
          </a:p>
          <a:p>
            <a:pPr lvl="2"/>
            <a:r>
              <a:rPr lang="en-US" dirty="0"/>
              <a:t>rinsing mouth with liquid antacid</a:t>
            </a:r>
          </a:p>
          <a:p>
            <a:r>
              <a:rPr lang="en-US" dirty="0"/>
              <a:t>Correct brushing techniques</a:t>
            </a:r>
          </a:p>
          <a:p>
            <a:pPr lvl="1"/>
            <a:r>
              <a:rPr lang="en-US" dirty="0"/>
              <a:t>avoid hard toothbrushes,</a:t>
            </a:r>
          </a:p>
          <a:p>
            <a:pPr lvl="1"/>
            <a:r>
              <a:rPr lang="en-US" dirty="0"/>
              <a:t>high abrasive toothpastes &amp;</a:t>
            </a:r>
          </a:p>
          <a:p>
            <a:pPr lvl="1"/>
            <a:r>
              <a:rPr lang="en-US" dirty="0"/>
              <a:t>excessive force.</a:t>
            </a:r>
          </a:p>
          <a:p>
            <a:pPr lvl="1"/>
            <a:r>
              <a:rPr lang="en-US" dirty="0" err="1"/>
              <a:t>dentrifice</a:t>
            </a:r>
            <a:r>
              <a:rPr lang="en-US" dirty="0"/>
              <a:t> with silica as abrasive preferred.</a:t>
            </a:r>
          </a:p>
          <a:p>
            <a:pPr lvl="2"/>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defRPr/>
            </a:pPr>
            <a:r>
              <a:rPr lang="en-US" b="1" dirty="0"/>
              <a:t>Treatment Strategies</a:t>
            </a:r>
            <a:endParaRPr lang="en-US" dirty="0">
              <a:solidFill>
                <a:srgbClr val="F3F30D"/>
              </a:solidFill>
            </a:endParaRPr>
          </a:p>
        </p:txBody>
      </p:sp>
      <p:sp>
        <p:nvSpPr>
          <p:cNvPr id="37891" name="Rectangle 3"/>
          <p:cNvSpPr>
            <a:spLocks noGrp="1" noChangeArrowheads="1"/>
          </p:cNvSpPr>
          <p:nvPr>
            <p:ph idx="1"/>
          </p:nvPr>
        </p:nvSpPr>
        <p:spPr>
          <a:xfrm>
            <a:off x="533400" y="1600200"/>
            <a:ext cx="6781800" cy="3840163"/>
          </a:xfrm>
        </p:spPr>
        <p:txBody>
          <a:bodyPr>
            <a:normAutofit/>
          </a:bodyPr>
          <a:lstStyle/>
          <a:p>
            <a:pPr marL="609600" indent="-609600" algn="just" rtl="0" eaLnBrk="1" hangingPunct="1">
              <a:buFont typeface="+mj-lt"/>
              <a:buAutoNum type="arabicPeriod"/>
              <a:defRPr/>
            </a:pPr>
            <a:r>
              <a:rPr lang="en-US" sz="2400" dirty="0"/>
              <a:t>Dentinal tubules can be covered</a:t>
            </a:r>
          </a:p>
          <a:p>
            <a:pPr marL="609600" indent="-609600" algn="just" rtl="0" eaLnBrk="1" hangingPunct="1">
              <a:buFont typeface="+mj-lt"/>
              <a:buAutoNum type="arabicPeriod"/>
              <a:defRPr/>
            </a:pPr>
            <a:r>
              <a:rPr lang="en-US" sz="2400" dirty="0"/>
              <a:t>Dentinal tubules can be </a:t>
            </a:r>
            <a:r>
              <a:rPr lang="en-US" sz="2400" dirty="0" err="1"/>
              <a:t>pluged</a:t>
            </a:r>
            <a:endParaRPr lang="en-US" sz="2400" dirty="0"/>
          </a:p>
          <a:p>
            <a:pPr marL="609600" indent="-609600" algn="just" rtl="0" eaLnBrk="1" hangingPunct="1">
              <a:buFont typeface="+mj-lt"/>
              <a:buAutoNum type="arabicPeriod"/>
              <a:defRPr/>
            </a:pPr>
            <a:r>
              <a:rPr lang="en-US" sz="2400" dirty="0"/>
              <a:t>Desensitization of the nerve tissues within tubules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anim calcmode="lin" valueType="num">
                                      <p:cBhvr>
                                        <p:cTn id="9" dur="500" fill="hold"/>
                                        <p:tgtEl>
                                          <p:spTgt spid="37890"/>
                                        </p:tgtEl>
                                        <p:attrNameLst>
                                          <p:attrName>style.rotation</p:attrName>
                                        </p:attrNameLst>
                                      </p:cBhvr>
                                      <p:tavLst>
                                        <p:tav tm="0">
                                          <p:val>
                                            <p:fltVal val="360"/>
                                          </p:val>
                                        </p:tav>
                                        <p:tav tm="100000">
                                          <p:val>
                                            <p:fltVal val="0"/>
                                          </p:val>
                                        </p:tav>
                                      </p:tavLst>
                                    </p:anim>
                                    <p:animEffect transition="in" filter="fade">
                                      <p:cBhvr>
                                        <p:cTn id="10" dur="500"/>
                                        <p:tgtEl>
                                          <p:spTgt spid="37890"/>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37891">
                                            <p:txEl>
                                              <p:pRg st="0" end="0"/>
                                            </p:txEl>
                                          </p:spTgt>
                                        </p:tgtEl>
                                        <p:attrNameLst>
                                          <p:attrName>style.visibility</p:attrName>
                                        </p:attrNameLst>
                                      </p:cBhvr>
                                      <p:to>
                                        <p:strVal val="visible"/>
                                      </p:to>
                                    </p:set>
                                    <p:anim calcmode="lin" valueType="num">
                                      <p:cBhvr>
                                        <p:cTn id="15"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7891">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37891">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3789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37891">
                                            <p:txEl>
                                              <p:pRg st="1" end="1"/>
                                            </p:txEl>
                                          </p:spTgt>
                                        </p:tgtEl>
                                        <p:attrNameLst>
                                          <p:attrName>style.visibility</p:attrName>
                                        </p:attrNameLst>
                                      </p:cBhvr>
                                      <p:to>
                                        <p:strVal val="visible"/>
                                      </p:to>
                                    </p:set>
                                    <p:anim calcmode="lin" valueType="num">
                                      <p:cBhvr>
                                        <p:cTn id="23" dur="500" fill="hold"/>
                                        <p:tgtEl>
                                          <p:spTgt spid="37891">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7891">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37891">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37891">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37891">
                                            <p:txEl>
                                              <p:pRg st="2" end="2"/>
                                            </p:txEl>
                                          </p:spTgt>
                                        </p:tgtEl>
                                        <p:attrNameLst>
                                          <p:attrName>style.visibility</p:attrName>
                                        </p:attrNameLst>
                                      </p:cBhvr>
                                      <p:to>
                                        <p:strVal val="visible"/>
                                      </p:to>
                                    </p:set>
                                    <p:anim calcmode="lin" valueType="num">
                                      <p:cBhvr>
                                        <p:cTn id="31" dur="500" fill="hold"/>
                                        <p:tgtEl>
                                          <p:spTgt spid="37891">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7891">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37891">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378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a:solidFill>
                  <a:srgbClr val="F3F30D"/>
                </a:solidFill>
              </a:rPr>
              <a:t>Treatment</a:t>
            </a:r>
          </a:p>
        </p:txBody>
      </p:sp>
      <p:pic>
        <p:nvPicPr>
          <p:cNvPr id="8194" name="Picture 2"/>
          <p:cNvPicPr>
            <a:picLocks noChangeAspect="1" noChangeArrowheads="1"/>
          </p:cNvPicPr>
          <p:nvPr/>
        </p:nvPicPr>
        <p:blipFill>
          <a:blip r:embed="rId2"/>
          <a:srcRect/>
          <a:stretch>
            <a:fillRect/>
          </a:stretch>
        </p:blipFill>
        <p:spPr bwMode="auto">
          <a:xfrm>
            <a:off x="685800" y="1752600"/>
            <a:ext cx="6600825" cy="240030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66</a:t>
            </a:fld>
            <a:endParaRPr lang="en-US"/>
          </a:p>
        </p:txBody>
      </p:sp>
      <p:pic>
        <p:nvPicPr>
          <p:cNvPr id="10242" name="Picture 2"/>
          <p:cNvPicPr>
            <a:picLocks noChangeAspect="1" noChangeArrowheads="1"/>
          </p:cNvPicPr>
          <p:nvPr/>
        </p:nvPicPr>
        <p:blipFill>
          <a:blip r:embed="rId2"/>
          <a:srcRect/>
          <a:stretch>
            <a:fillRect/>
          </a:stretch>
        </p:blipFill>
        <p:spPr bwMode="auto">
          <a:xfrm>
            <a:off x="304800" y="457200"/>
            <a:ext cx="7781925" cy="6038850"/>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a:t>Tubule occlusion can be achieved by </a:t>
            </a:r>
            <a:endParaRPr lang="en-US" dirty="0"/>
          </a:p>
          <a:p>
            <a:r>
              <a:rPr lang="en-GB" dirty="0"/>
              <a:t>	A) Endogenous desensitization / Natural means</a:t>
            </a:r>
            <a:endParaRPr lang="en-US" dirty="0"/>
          </a:p>
          <a:p>
            <a:r>
              <a:rPr lang="en-GB" dirty="0"/>
              <a:t>	B) </a:t>
            </a:r>
            <a:r>
              <a:rPr lang="en-GB" dirty="0" err="1"/>
              <a:t>Exogeneous</a:t>
            </a:r>
            <a:r>
              <a:rPr lang="en-GB" dirty="0"/>
              <a:t> materials</a:t>
            </a:r>
            <a:endParaRPr lang="en-US" dirty="0"/>
          </a:p>
          <a:p>
            <a:r>
              <a:rPr lang="en-GB" b="1" dirty="0"/>
              <a:t>A) Endogenous desensitization or naturally occurring tubular occlusion</a:t>
            </a:r>
            <a:endParaRPr lang="en-US" dirty="0"/>
          </a:p>
          <a:p>
            <a:pPr lvl="1"/>
            <a:r>
              <a:rPr lang="en-GB" dirty="0"/>
              <a:t>Natural processes contributing to tubular occlusion include formation of smear layer. </a:t>
            </a:r>
            <a:endParaRPr lang="en-US" dirty="0"/>
          </a:p>
          <a:p>
            <a:pPr lvl="1"/>
            <a:r>
              <a:rPr lang="en-GB" dirty="0"/>
              <a:t>Formation of mineral deposits (dentinal sclerosis) within the tubules. </a:t>
            </a:r>
            <a:endParaRPr lang="en-US" dirty="0"/>
          </a:p>
          <a:p>
            <a:pPr lvl="1"/>
            <a:r>
              <a:rPr lang="en-GB" dirty="0"/>
              <a:t>Formation of tertiary dentin by the pulp. </a:t>
            </a:r>
            <a:endParaRPr lang="en-US" dirty="0"/>
          </a:p>
          <a:p>
            <a:pPr lvl="1"/>
            <a:r>
              <a:rPr lang="en-GB" dirty="0"/>
              <a:t>Calculus formation on the surface dentin. </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a:t>Exogenous materials used for tubular occlusion include: </a:t>
            </a:r>
            <a:endParaRPr lang="en-US" dirty="0"/>
          </a:p>
          <a:p>
            <a:pPr lvl="1"/>
            <a:r>
              <a:rPr lang="en-GB" dirty="0"/>
              <a:t>Topically applied agents</a:t>
            </a:r>
            <a:endParaRPr lang="en-US" dirty="0"/>
          </a:p>
          <a:p>
            <a:pPr lvl="1"/>
            <a:r>
              <a:rPr lang="en-GB" dirty="0"/>
              <a:t>Toothpaste constituents</a:t>
            </a:r>
            <a:endParaRPr lang="en-US" dirty="0"/>
          </a:p>
          <a:p>
            <a:pPr lvl="1"/>
            <a:r>
              <a:rPr lang="en-GB" dirty="0"/>
              <a:t>Varnishes</a:t>
            </a:r>
            <a:endParaRPr lang="en-US" dirty="0"/>
          </a:p>
          <a:p>
            <a:pPr lvl="1"/>
            <a:r>
              <a:rPr lang="en-GB" dirty="0"/>
              <a:t>Dentin bonding agents</a:t>
            </a:r>
            <a:endParaRPr lang="en-US" dirty="0"/>
          </a:p>
          <a:p>
            <a:pPr lvl="1"/>
            <a:r>
              <a:rPr lang="en-GB" dirty="0"/>
              <a:t>Composite resins</a:t>
            </a:r>
            <a:endParaRPr lang="en-US" dirty="0"/>
          </a:p>
          <a:p>
            <a:pPr lvl="1"/>
            <a:r>
              <a:rPr lang="en-GB" dirty="0"/>
              <a:t>Glass </a:t>
            </a:r>
            <a:r>
              <a:rPr lang="en-GB" dirty="0" err="1"/>
              <a:t>ionomer</a:t>
            </a:r>
            <a:r>
              <a:rPr lang="en-GB" dirty="0"/>
              <a:t> cements</a:t>
            </a:r>
            <a:endParaRPr lang="en-US" dirty="0"/>
          </a:p>
          <a:p>
            <a:pPr lvl="1"/>
            <a:r>
              <a:rPr lang="en-GB" dirty="0" err="1"/>
              <a:t>Compomers</a:t>
            </a:r>
            <a:endParaRPr lang="en-US" dirty="0"/>
          </a:p>
          <a:p>
            <a:pPr lvl="1"/>
            <a:r>
              <a:rPr lang="en-GB" dirty="0"/>
              <a:t>LASERS</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Management</a:t>
            </a:r>
          </a:p>
        </p:txBody>
      </p:sp>
      <p:sp>
        <p:nvSpPr>
          <p:cNvPr id="3" name="Content Placeholder 2"/>
          <p:cNvSpPr>
            <a:spLocks noGrp="1"/>
          </p:cNvSpPr>
          <p:nvPr>
            <p:ph sz="half" idx="1"/>
          </p:nvPr>
        </p:nvSpPr>
        <p:spPr/>
        <p:txBody>
          <a:bodyPr>
            <a:normAutofit/>
          </a:bodyPr>
          <a:lstStyle/>
          <a:p>
            <a:pPr marL="800100" lvl="1" indent="-342900"/>
            <a:r>
              <a:rPr lang="en-US" dirty="0"/>
              <a:t>Control of the predisposing factors</a:t>
            </a:r>
          </a:p>
          <a:p>
            <a:pPr marL="800100" lvl="1" indent="-342900"/>
            <a:r>
              <a:rPr lang="en-US" dirty="0"/>
              <a:t>Over the counter </a:t>
            </a:r>
            <a:r>
              <a:rPr lang="en-US" dirty="0" err="1"/>
              <a:t>dentrifice</a:t>
            </a:r>
            <a:r>
              <a:rPr lang="en-US" dirty="0"/>
              <a:t> for use at home</a:t>
            </a:r>
          </a:p>
          <a:p>
            <a:pPr marL="800100" lvl="1" indent="-342900"/>
            <a:r>
              <a:rPr lang="en-US" dirty="0"/>
              <a:t>In office treatment</a:t>
            </a:r>
          </a:p>
          <a:p>
            <a:pPr marL="1257300" lvl="2" indent="-342900"/>
            <a:r>
              <a:rPr lang="en-US" dirty="0"/>
              <a:t>burnishing of dentin</a:t>
            </a:r>
          </a:p>
          <a:p>
            <a:pPr marL="1257300" lvl="2" indent="-342900"/>
            <a:r>
              <a:rPr lang="en-US" dirty="0"/>
              <a:t>nerve desensitization</a:t>
            </a:r>
          </a:p>
          <a:p>
            <a:pPr marL="1257300" lvl="2" indent="-342900"/>
            <a:r>
              <a:rPr lang="en-US" dirty="0"/>
              <a:t>anti inflammatory agents</a:t>
            </a:r>
          </a:p>
        </p:txBody>
      </p:sp>
      <p:sp>
        <p:nvSpPr>
          <p:cNvPr id="5" name="Content Placeholder 4"/>
          <p:cNvSpPr>
            <a:spLocks noGrp="1"/>
          </p:cNvSpPr>
          <p:nvPr>
            <p:ph sz="half" idx="2"/>
          </p:nvPr>
        </p:nvSpPr>
        <p:spPr/>
        <p:txBody>
          <a:bodyPr>
            <a:normAutofit/>
          </a:bodyPr>
          <a:lstStyle/>
          <a:p>
            <a:pPr marL="1257300" lvl="2" indent="-342900"/>
            <a:r>
              <a:rPr lang="en-US" dirty="0"/>
              <a:t>blocking the tubules</a:t>
            </a:r>
          </a:p>
          <a:p>
            <a:pPr marL="1257300" lvl="2" indent="-342900"/>
            <a:r>
              <a:rPr lang="en-US" dirty="0"/>
              <a:t>plugging tubules with ions /salts</a:t>
            </a:r>
          </a:p>
          <a:p>
            <a:pPr marL="1257300" lvl="2" indent="-342900"/>
            <a:r>
              <a:rPr lang="en-US" dirty="0"/>
              <a:t>use of protein precipitants</a:t>
            </a:r>
          </a:p>
          <a:p>
            <a:pPr marL="1257300" lvl="2" indent="-342900"/>
            <a:r>
              <a:rPr lang="en-US" dirty="0"/>
              <a:t>restorations and dentin sealers</a:t>
            </a:r>
          </a:p>
          <a:p>
            <a:pPr marL="1257300" lvl="2" indent="-342900"/>
            <a:r>
              <a:rPr lang="en-US" dirty="0"/>
              <a:t>periodontal soft tissue grafting</a:t>
            </a:r>
          </a:p>
          <a:p>
            <a:pPr marL="1257300" lvl="2" indent="-342900"/>
            <a:r>
              <a:rPr lang="en-US" dirty="0"/>
              <a:t>Crowns</a:t>
            </a:r>
          </a:p>
          <a:p>
            <a:pPr marL="1257300" lvl="2" indent="-342900"/>
            <a:r>
              <a:rPr lang="en-US" dirty="0"/>
              <a:t>endodontic treatment</a:t>
            </a:r>
          </a:p>
          <a:p>
            <a:pPr marL="1257300" lvl="2" indent="-342900"/>
            <a:r>
              <a:rPr lang="en-US" dirty="0" err="1"/>
              <a:t>exodontia</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en-US"/>
          </a:p>
        </p:txBody>
      </p:sp>
      <p:sp>
        <p:nvSpPr>
          <p:cNvPr id="34819" name="Rectangle 3"/>
          <p:cNvSpPr>
            <a:spLocks noGrp="1" noChangeArrowheads="1"/>
          </p:cNvSpPr>
          <p:nvPr>
            <p:ph idx="1"/>
          </p:nvPr>
        </p:nvSpPr>
        <p:spPr/>
        <p:txBody>
          <a:bodyPr>
            <a:normAutofit fontScale="77500" lnSpcReduction="20000"/>
          </a:bodyPr>
          <a:lstStyle/>
          <a:p>
            <a:r>
              <a:rPr lang="en-US" sz="2800" dirty="0"/>
              <a:t>Classifying treatments for DH can be challenging because its</a:t>
            </a:r>
            <a:r>
              <a:rPr lang="en-US" sz="2800" baseline="30000" dirty="0"/>
              <a:t> </a:t>
            </a:r>
            <a:r>
              <a:rPr lang="en-US" sz="2800" dirty="0"/>
              <a:t>modes of action often are unknown.</a:t>
            </a:r>
          </a:p>
          <a:p>
            <a:r>
              <a:rPr lang="en-US" sz="2800" dirty="0"/>
              <a:t> It can be simpler to classify</a:t>
            </a:r>
            <a:r>
              <a:rPr lang="en-US" sz="2800" baseline="30000" dirty="0"/>
              <a:t> </a:t>
            </a:r>
            <a:r>
              <a:rPr lang="en-US" sz="2800" dirty="0"/>
              <a:t>treatments according to their mode of delivery. </a:t>
            </a:r>
          </a:p>
          <a:p>
            <a:pPr>
              <a:lnSpc>
                <a:spcPct val="90000"/>
              </a:lnSpc>
            </a:pPr>
            <a:r>
              <a:rPr lang="en-US" sz="2800" dirty="0"/>
              <a:t>Treatments can</a:t>
            </a:r>
            <a:r>
              <a:rPr lang="en-US" sz="2800" baseline="30000" dirty="0"/>
              <a:t> </a:t>
            </a:r>
            <a:r>
              <a:rPr lang="en-US" sz="2800" dirty="0"/>
              <a:t>be self-administered by the patient at home or be applied by</a:t>
            </a:r>
            <a:r>
              <a:rPr lang="en-US" sz="2800" baseline="30000" dirty="0"/>
              <a:t> </a:t>
            </a:r>
            <a:r>
              <a:rPr lang="en-US" sz="2800" dirty="0"/>
              <a:t>a dental professional in the dental office. </a:t>
            </a:r>
          </a:p>
          <a:p>
            <a:pPr>
              <a:lnSpc>
                <a:spcPct val="90000"/>
              </a:lnSpc>
            </a:pPr>
            <a:r>
              <a:rPr lang="en-US" sz="2800" dirty="0"/>
              <a:t>At-home methods</a:t>
            </a:r>
            <a:r>
              <a:rPr lang="en-US" sz="2800" baseline="30000" dirty="0"/>
              <a:t> </a:t>
            </a:r>
            <a:r>
              <a:rPr lang="en-US" sz="2800" dirty="0"/>
              <a:t>tend to be simple and inexpensive and can treat simultaneously</a:t>
            </a:r>
            <a:r>
              <a:rPr lang="en-US" sz="2800" baseline="30000" dirty="0"/>
              <a:t> </a:t>
            </a:r>
            <a:r>
              <a:rPr lang="en-US" sz="2800" dirty="0"/>
              <a:t>generalized DH affecting many teeth.</a:t>
            </a:r>
            <a:endParaRPr lang="en-US" sz="2800" baseline="30000" dirty="0"/>
          </a:p>
          <a:p>
            <a:pPr>
              <a:lnSpc>
                <a:spcPct val="90000"/>
              </a:lnSpc>
            </a:pPr>
            <a:r>
              <a:rPr lang="en-US" sz="2800" dirty="0"/>
              <a:t> In-office treatments</a:t>
            </a:r>
            <a:r>
              <a:rPr lang="en-US" sz="2800" baseline="30000" dirty="0"/>
              <a:t> </a:t>
            </a:r>
            <a:r>
              <a:rPr lang="en-US" sz="2800" dirty="0"/>
              <a:t>are more complex and generally target DH localized to one or</a:t>
            </a:r>
            <a:r>
              <a:rPr lang="en-US" sz="2800" baseline="30000" dirty="0"/>
              <a:t> </a:t>
            </a:r>
            <a:r>
              <a:rPr lang="en-US" sz="2800" dirty="0"/>
              <a:t>a few teeth. </a:t>
            </a:r>
          </a:p>
          <a:p>
            <a:pPr>
              <a:lnSpc>
                <a:spcPct val="90000"/>
              </a:lnSpc>
            </a:pPr>
            <a:r>
              <a:rPr lang="en-US" sz="2800" dirty="0"/>
              <a:t>These various treatment options can be graded by</a:t>
            </a:r>
            <a:r>
              <a:rPr lang="en-US" sz="2800" baseline="30000" dirty="0"/>
              <a:t> </a:t>
            </a:r>
            <a:r>
              <a:rPr lang="en-US" sz="2800" dirty="0"/>
              <a:t>their complexity </a:t>
            </a:r>
            <a:r>
              <a:rPr lang="en-US" sz="2800" baseline="30000" dirty="0"/>
              <a:t> </a:t>
            </a:r>
            <a:endParaRPr lang="en-US" sz="2800" dirty="0"/>
          </a:p>
          <a:p>
            <a:pPr>
              <a:lnSpc>
                <a:spcPct val="90000"/>
              </a:lnSpc>
              <a:buFontTx/>
              <a:buNone/>
            </a:pPr>
            <a:br>
              <a:rPr lang="en-US" sz="2800" dirty="0">
                <a:latin typeface="Arial" pitchFamily="34" charset="0"/>
              </a:rPr>
            </a:br>
            <a:endParaRPr lang="en-US" sz="2800" dirty="0">
              <a:latin typeface="Arial" pitchFamily="34" charset="0"/>
            </a:endParaRPr>
          </a:p>
          <a:p>
            <a:pPr algn="ctr">
              <a:lnSpc>
                <a:spcPct val="90000"/>
              </a:lnSpc>
              <a:buFontTx/>
              <a:buNone/>
            </a:pPr>
            <a:r>
              <a:rPr lang="en-US" sz="2800" dirty="0">
                <a:latin typeface="Arial" pitchFamily="34" charset="0"/>
                <a:hlinkClick r:id="rId2"/>
              </a:rPr>
              <a:t> </a:t>
            </a:r>
            <a:br>
              <a:rPr lang="en-US" sz="2800" dirty="0">
                <a:latin typeface="Arial" pitchFamily="34" charset="0"/>
              </a:rPr>
            </a:br>
            <a:endParaRPr lang="en-US" sz="2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762000" y="240883"/>
            <a:ext cx="7772400" cy="6083717"/>
          </a:xfrm>
          <a:prstGeom prst="rect">
            <a:avLst/>
          </a:prstGeom>
        </p:spPr>
        <p:txBody>
          <a:bodyPr wrap="square">
            <a:spAutoFit/>
          </a:bodyPr>
          <a:lstStyle/>
          <a:p>
            <a:pPr algn="ctr">
              <a:lnSpc>
                <a:spcPct val="150000"/>
              </a:lnSpc>
              <a:spcAft>
                <a:spcPts val="1000"/>
              </a:spcAft>
            </a:pPr>
            <a:r>
              <a:rPr lang="en-US" sz="1600" b="1" dirty="0">
                <a:latin typeface="Times New Roman"/>
                <a:ea typeface="Calibri"/>
                <a:cs typeface="Times New Roman"/>
              </a:rPr>
              <a:t>In office treatments for hypersensitive dentine </a:t>
            </a:r>
            <a:endParaRPr lang="en-US" sz="1400" dirty="0">
              <a:ea typeface="Calibri"/>
              <a:cs typeface="Times New Roman"/>
            </a:endParaRPr>
          </a:p>
          <a:p>
            <a:pPr marL="342900" marR="0" lvl="0" indent="-342900" algn="just">
              <a:lnSpc>
                <a:spcPct val="150000"/>
              </a:lnSpc>
              <a:spcBef>
                <a:spcPts val="0"/>
              </a:spcBef>
              <a:spcAft>
                <a:spcPts val="0"/>
              </a:spcAft>
              <a:buFont typeface="+mj-lt"/>
              <a:buAutoNum type="romanUcPeriod"/>
              <a:tabLst>
                <a:tab pos="457200" algn="l"/>
              </a:tabLst>
            </a:pPr>
            <a:r>
              <a:rPr lang="en-US" sz="1200" dirty="0">
                <a:ea typeface="Calibri"/>
                <a:cs typeface="Times New Roman"/>
              </a:rPr>
              <a:t>Treatment agents that do not polymerize </a:t>
            </a:r>
            <a:endParaRPr lang="en-US" sz="1100" dirty="0">
              <a:ea typeface="Calibri"/>
              <a:cs typeface="Times New Roman"/>
            </a:endParaRPr>
          </a:p>
          <a:p>
            <a:pPr marL="800100" marR="0" lvl="1" indent="-342900" algn="just">
              <a:lnSpc>
                <a:spcPct val="150000"/>
              </a:lnSpc>
              <a:spcBef>
                <a:spcPts val="0"/>
              </a:spcBef>
              <a:spcAft>
                <a:spcPts val="0"/>
              </a:spcAft>
              <a:buFont typeface="+mj-lt"/>
              <a:buAutoNum type="alphaUcPeriod"/>
              <a:tabLst>
                <a:tab pos="542925" algn="l"/>
              </a:tabLst>
            </a:pPr>
            <a:r>
              <a:rPr lang="en-US" sz="1200" dirty="0">
                <a:ea typeface="Calibri"/>
                <a:cs typeface="Times New Roman"/>
              </a:rPr>
              <a:t>Varnishes/precipitants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Shellacs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5% sodium fluoride varnish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1% </a:t>
            </a:r>
            <a:r>
              <a:rPr lang="en-US" sz="1200" dirty="0" err="1">
                <a:ea typeface="Calibri"/>
                <a:cs typeface="Times New Roman"/>
              </a:rPr>
              <a:t>NaF</a:t>
            </a:r>
            <a:r>
              <a:rPr lang="en-US" sz="1200" dirty="0">
                <a:ea typeface="Calibri"/>
                <a:cs typeface="Times New Roman"/>
              </a:rPr>
              <a:t>, 0.4% SnF2, 0.14% HF solutions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3% mono potassium –</a:t>
            </a:r>
            <a:r>
              <a:rPr lang="en-US" sz="1200" dirty="0" err="1">
                <a:ea typeface="Calibri"/>
                <a:cs typeface="Times New Roman"/>
              </a:rPr>
              <a:t>monohydrogen</a:t>
            </a:r>
            <a:r>
              <a:rPr lang="en-US" sz="1200" dirty="0">
                <a:ea typeface="Calibri"/>
                <a:cs typeface="Times New Roman"/>
              </a:rPr>
              <a:t> oxalate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6% acidic ferric oxalate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Calcium phosphate preparations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Calcium hydroxide </a:t>
            </a:r>
            <a:endParaRPr lang="en-US" sz="1100" dirty="0">
              <a:ea typeface="Calibri"/>
              <a:cs typeface="Times New Roman"/>
            </a:endParaRPr>
          </a:p>
          <a:p>
            <a:pPr marL="800100" marR="0" lvl="1" indent="-342900" algn="just">
              <a:lnSpc>
                <a:spcPct val="150000"/>
              </a:lnSpc>
              <a:spcBef>
                <a:spcPts val="0"/>
              </a:spcBef>
              <a:spcAft>
                <a:spcPts val="0"/>
              </a:spcAft>
              <a:buFont typeface="+mj-lt"/>
              <a:buAutoNum type="alphaUcPeriod"/>
              <a:tabLst>
                <a:tab pos="542925" algn="l"/>
              </a:tabLst>
            </a:pPr>
            <a:r>
              <a:rPr lang="en-US" sz="1200" dirty="0">
                <a:ea typeface="Calibri"/>
                <a:cs typeface="Times New Roman"/>
              </a:rPr>
              <a:t>Primers containing HEMA</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5% </a:t>
            </a:r>
            <a:r>
              <a:rPr lang="en-US" sz="1200" dirty="0" err="1">
                <a:ea typeface="Calibri"/>
                <a:cs typeface="Times New Roman"/>
              </a:rPr>
              <a:t>glutaraldehyde</a:t>
            </a:r>
            <a:r>
              <a:rPr lang="en-US" sz="1200" dirty="0">
                <a:ea typeface="Calibri"/>
                <a:cs typeface="Times New Roman"/>
              </a:rPr>
              <a:t>,  35% HEMA in water </a:t>
            </a:r>
            <a:endParaRPr lang="en-US" sz="1100" dirty="0">
              <a:ea typeface="Calibri"/>
              <a:cs typeface="Times New Roman"/>
            </a:endParaRPr>
          </a:p>
          <a:p>
            <a:pPr marL="1257300" marR="0" lvl="2" indent="-342900" algn="just">
              <a:lnSpc>
                <a:spcPct val="150000"/>
              </a:lnSpc>
              <a:spcBef>
                <a:spcPts val="0"/>
              </a:spcBef>
              <a:spcAft>
                <a:spcPts val="0"/>
              </a:spcAft>
              <a:buFont typeface="+mj-lt"/>
              <a:buAutoNum type="alphaUcPeriod"/>
              <a:tabLst>
                <a:tab pos="771525" algn="l"/>
              </a:tabLst>
            </a:pPr>
            <a:r>
              <a:rPr lang="en-US" sz="1200" dirty="0">
                <a:ea typeface="Calibri"/>
                <a:cs typeface="Times New Roman"/>
              </a:rPr>
              <a:t>35% HEMA in water </a:t>
            </a:r>
            <a:endParaRPr lang="en-US" sz="1100" dirty="0">
              <a:ea typeface="Calibri"/>
              <a:cs typeface="Times New Roman"/>
            </a:endParaRPr>
          </a:p>
          <a:p>
            <a:pPr marL="342900" marR="0" lvl="0" indent="-342900" algn="just">
              <a:lnSpc>
                <a:spcPct val="150000"/>
              </a:lnSpc>
              <a:spcBef>
                <a:spcPts val="0"/>
              </a:spcBef>
              <a:spcAft>
                <a:spcPts val="0"/>
              </a:spcAft>
              <a:buFont typeface="+mj-lt"/>
              <a:buAutoNum type="romanUcPeriod"/>
              <a:tabLst>
                <a:tab pos="457200" algn="l"/>
              </a:tabLst>
            </a:pPr>
            <a:r>
              <a:rPr lang="en-US" sz="1200" dirty="0">
                <a:ea typeface="Calibri"/>
                <a:cs typeface="Times New Roman"/>
              </a:rPr>
              <a:t>Treatment agents that undergo setting or polymerization reactions </a:t>
            </a:r>
            <a:endParaRPr lang="en-US" sz="1100" dirty="0">
              <a:ea typeface="Calibri"/>
              <a:cs typeface="Times New Roman"/>
            </a:endParaRPr>
          </a:p>
          <a:p>
            <a:pPr marL="800100" marR="0" lvl="1" indent="-342900" algn="just">
              <a:lnSpc>
                <a:spcPct val="150000"/>
              </a:lnSpc>
              <a:spcBef>
                <a:spcPts val="0"/>
              </a:spcBef>
              <a:spcAft>
                <a:spcPts val="0"/>
              </a:spcAft>
              <a:buFont typeface="+mj-lt"/>
              <a:buAutoNum type="alphaUcPeriod"/>
              <a:tabLst>
                <a:tab pos="485775" algn="l"/>
              </a:tabLst>
            </a:pPr>
            <a:r>
              <a:rPr lang="en-US" sz="1200" dirty="0">
                <a:ea typeface="Calibri"/>
                <a:cs typeface="Times New Roman"/>
              </a:rPr>
              <a:t>Conventional glass </a:t>
            </a:r>
            <a:r>
              <a:rPr lang="en-US" sz="1200" dirty="0" err="1">
                <a:ea typeface="Calibri"/>
                <a:cs typeface="Times New Roman"/>
              </a:rPr>
              <a:t>ionomer</a:t>
            </a:r>
            <a:r>
              <a:rPr lang="en-US" sz="1200" dirty="0">
                <a:ea typeface="Calibri"/>
                <a:cs typeface="Times New Roman"/>
              </a:rPr>
              <a:t> cement</a:t>
            </a:r>
            <a:endParaRPr lang="en-US" sz="1100" dirty="0">
              <a:ea typeface="Calibri"/>
              <a:cs typeface="Times New Roman"/>
            </a:endParaRPr>
          </a:p>
          <a:p>
            <a:pPr marL="800100" marR="0" lvl="1" indent="-342900" algn="just">
              <a:lnSpc>
                <a:spcPct val="150000"/>
              </a:lnSpc>
              <a:spcBef>
                <a:spcPts val="0"/>
              </a:spcBef>
              <a:spcAft>
                <a:spcPts val="0"/>
              </a:spcAft>
              <a:buFont typeface="+mj-lt"/>
              <a:buAutoNum type="alphaUcPeriod"/>
              <a:tabLst>
                <a:tab pos="485775" algn="l"/>
              </a:tabLst>
            </a:pPr>
            <a:r>
              <a:rPr lang="en-US" sz="1200" dirty="0">
                <a:ea typeface="Calibri"/>
                <a:cs typeface="Times New Roman"/>
              </a:rPr>
              <a:t>Resin reinforced glass </a:t>
            </a:r>
            <a:r>
              <a:rPr lang="en-US" sz="1200" dirty="0" err="1">
                <a:ea typeface="Calibri"/>
                <a:cs typeface="Times New Roman"/>
              </a:rPr>
              <a:t>ionomer</a:t>
            </a:r>
            <a:r>
              <a:rPr lang="en-US" sz="1200" dirty="0">
                <a:ea typeface="Calibri"/>
                <a:cs typeface="Times New Roman"/>
              </a:rPr>
              <a:t>/</a:t>
            </a:r>
            <a:r>
              <a:rPr lang="en-US" sz="1200" dirty="0" err="1">
                <a:ea typeface="Calibri"/>
                <a:cs typeface="Times New Roman"/>
              </a:rPr>
              <a:t>compomers</a:t>
            </a:r>
            <a:r>
              <a:rPr lang="en-US" sz="1200" dirty="0">
                <a:ea typeface="Calibri"/>
                <a:cs typeface="Times New Roman"/>
              </a:rPr>
              <a:t> </a:t>
            </a:r>
            <a:endParaRPr lang="en-US" sz="1100" dirty="0">
              <a:ea typeface="Calibri"/>
              <a:cs typeface="Times New Roman"/>
            </a:endParaRPr>
          </a:p>
          <a:p>
            <a:pPr marL="800100" marR="0" lvl="1" indent="-342900" algn="just">
              <a:lnSpc>
                <a:spcPct val="150000"/>
              </a:lnSpc>
              <a:spcBef>
                <a:spcPts val="0"/>
              </a:spcBef>
              <a:spcAft>
                <a:spcPts val="0"/>
              </a:spcAft>
              <a:buFont typeface="+mj-lt"/>
              <a:buAutoNum type="alphaUcPeriod"/>
              <a:tabLst>
                <a:tab pos="485775" algn="l"/>
              </a:tabLst>
            </a:pPr>
            <a:r>
              <a:rPr lang="en-US" sz="1200" dirty="0">
                <a:ea typeface="Calibri"/>
                <a:cs typeface="Times New Roman"/>
              </a:rPr>
              <a:t>Adhesive resin primers </a:t>
            </a:r>
            <a:endParaRPr lang="en-US" sz="1100" dirty="0">
              <a:ea typeface="Calibri"/>
              <a:cs typeface="Times New Roman"/>
            </a:endParaRPr>
          </a:p>
          <a:p>
            <a:pPr marL="800100" marR="0" lvl="1" indent="-342900" algn="just">
              <a:lnSpc>
                <a:spcPct val="150000"/>
              </a:lnSpc>
              <a:spcBef>
                <a:spcPts val="0"/>
              </a:spcBef>
              <a:spcAft>
                <a:spcPts val="0"/>
              </a:spcAft>
              <a:buFont typeface="+mj-lt"/>
              <a:buAutoNum type="alphaUcPeriod"/>
              <a:tabLst>
                <a:tab pos="485775" algn="l"/>
              </a:tabLst>
            </a:pPr>
            <a:r>
              <a:rPr lang="en-US" sz="1200" dirty="0">
                <a:ea typeface="Calibri"/>
                <a:cs typeface="Times New Roman"/>
              </a:rPr>
              <a:t>Adhesive resin bonding systems</a:t>
            </a:r>
            <a:endParaRPr lang="en-US" sz="1100" dirty="0">
              <a:ea typeface="Calibri"/>
              <a:cs typeface="Times New Roman"/>
            </a:endParaRPr>
          </a:p>
          <a:p>
            <a:pPr marL="342900" marR="0" lvl="0" indent="-342900" algn="just">
              <a:lnSpc>
                <a:spcPct val="150000"/>
              </a:lnSpc>
              <a:spcBef>
                <a:spcPts val="0"/>
              </a:spcBef>
              <a:spcAft>
                <a:spcPts val="0"/>
              </a:spcAft>
              <a:buFont typeface="+mj-lt"/>
              <a:buAutoNum type="romanUcPeriod"/>
              <a:tabLst>
                <a:tab pos="457200" algn="l"/>
              </a:tabLst>
            </a:pPr>
            <a:r>
              <a:rPr lang="en-US" sz="1200" dirty="0">
                <a:ea typeface="Calibri"/>
                <a:cs typeface="Times New Roman"/>
              </a:rPr>
              <a:t>Use of </a:t>
            </a:r>
            <a:r>
              <a:rPr lang="en-US" sz="1200" dirty="0" err="1">
                <a:ea typeface="Calibri"/>
                <a:cs typeface="Times New Roman"/>
              </a:rPr>
              <a:t>mouthguards</a:t>
            </a:r>
            <a:r>
              <a:rPr lang="en-US" sz="1200" dirty="0">
                <a:ea typeface="Calibri"/>
                <a:cs typeface="Times New Roman"/>
              </a:rPr>
              <a:t> </a:t>
            </a:r>
            <a:endParaRPr lang="en-US" sz="1100" dirty="0">
              <a:ea typeface="Calibri"/>
              <a:cs typeface="Times New Roman"/>
            </a:endParaRPr>
          </a:p>
          <a:p>
            <a:pPr marL="342900" marR="0" lvl="0" indent="-342900" algn="just">
              <a:lnSpc>
                <a:spcPct val="150000"/>
              </a:lnSpc>
              <a:spcBef>
                <a:spcPts val="0"/>
              </a:spcBef>
              <a:spcAft>
                <a:spcPts val="0"/>
              </a:spcAft>
              <a:buFont typeface="+mj-lt"/>
              <a:buAutoNum type="romanUcPeriod"/>
              <a:tabLst>
                <a:tab pos="457200" algn="l"/>
              </a:tabLst>
            </a:pPr>
            <a:r>
              <a:rPr lang="en-US" sz="1200" dirty="0" err="1">
                <a:ea typeface="Calibri"/>
                <a:cs typeface="Times New Roman"/>
              </a:rPr>
              <a:t>Iontophoresis</a:t>
            </a:r>
            <a:r>
              <a:rPr lang="en-US" sz="1200" dirty="0">
                <a:ea typeface="Calibri"/>
                <a:cs typeface="Times New Roman"/>
              </a:rPr>
              <a:t> </a:t>
            </a:r>
            <a:endParaRPr lang="en-US" sz="1100" dirty="0">
              <a:ea typeface="Calibri"/>
              <a:cs typeface="Times New Roman"/>
            </a:endParaRPr>
          </a:p>
          <a:p>
            <a:pPr marL="342900" marR="0" lvl="0" indent="-342900" algn="just">
              <a:lnSpc>
                <a:spcPct val="150000"/>
              </a:lnSpc>
              <a:spcBef>
                <a:spcPts val="0"/>
              </a:spcBef>
              <a:spcAft>
                <a:spcPts val="0"/>
              </a:spcAft>
              <a:buFont typeface="+mj-lt"/>
              <a:buAutoNum type="romanUcPeriod"/>
              <a:tabLst>
                <a:tab pos="457200" algn="l"/>
              </a:tabLst>
            </a:pPr>
            <a:r>
              <a:rPr lang="en-US" sz="1200" dirty="0">
                <a:ea typeface="Calibri"/>
                <a:cs typeface="Times New Roman"/>
              </a:rPr>
              <a:t>Lasers </a:t>
            </a:r>
            <a:endParaRPr lang="en-US" sz="1100" dirty="0">
              <a:ea typeface="Calibri"/>
              <a:cs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dirty="0">
                <a:solidFill>
                  <a:schemeClr val="tx1"/>
                </a:solidFill>
              </a:rPr>
              <a:t>Treatment Options</a:t>
            </a:r>
          </a:p>
        </p:txBody>
      </p:sp>
      <p:sp>
        <p:nvSpPr>
          <p:cNvPr id="39939" name="Rectangle 3"/>
          <p:cNvSpPr>
            <a:spLocks noGrp="1" noChangeArrowheads="1"/>
          </p:cNvSpPr>
          <p:nvPr>
            <p:ph idx="1"/>
          </p:nvPr>
        </p:nvSpPr>
        <p:spPr/>
        <p:txBody>
          <a:bodyPr>
            <a:normAutofit/>
          </a:bodyPr>
          <a:lstStyle/>
          <a:p>
            <a:pPr algn="l" rtl="0" eaLnBrk="1" hangingPunct="1">
              <a:lnSpc>
                <a:spcPct val="90000"/>
              </a:lnSpc>
            </a:pPr>
            <a:r>
              <a:rPr lang="en-US" sz="2400" dirty="0">
                <a:effectLst/>
              </a:rPr>
              <a:t>1. Desensitize the nerve</a:t>
            </a:r>
          </a:p>
          <a:p>
            <a:pPr algn="l" rtl="0" eaLnBrk="1" hangingPunct="1">
              <a:lnSpc>
                <a:spcPct val="90000"/>
              </a:lnSpc>
              <a:buFont typeface="Wingdings" pitchFamily="2" charset="2"/>
              <a:buNone/>
            </a:pPr>
            <a:r>
              <a:rPr lang="en-US" sz="2400" dirty="0">
                <a:effectLst/>
              </a:rPr>
              <a:t>         a. potassium nitrate</a:t>
            </a:r>
          </a:p>
          <a:p>
            <a:pPr algn="l" rtl="0" eaLnBrk="1" hangingPunct="1">
              <a:lnSpc>
                <a:spcPct val="90000"/>
              </a:lnSpc>
            </a:pPr>
            <a:r>
              <a:rPr lang="en-US" sz="2400" dirty="0">
                <a:effectLst/>
              </a:rPr>
              <a:t>2. Cover the dentinal tubules</a:t>
            </a:r>
          </a:p>
          <a:p>
            <a:pPr algn="l" rtl="0" eaLnBrk="1" hangingPunct="1">
              <a:lnSpc>
                <a:spcPct val="90000"/>
              </a:lnSpc>
              <a:buFont typeface="Wingdings" pitchFamily="2" charset="2"/>
              <a:buNone/>
            </a:pPr>
            <a:r>
              <a:rPr lang="en-US" sz="2400" dirty="0">
                <a:effectLst/>
              </a:rPr>
              <a:t>         a. periodontal surgery/grafting</a:t>
            </a:r>
          </a:p>
          <a:p>
            <a:pPr algn="l" rtl="0" eaLnBrk="1" hangingPunct="1">
              <a:lnSpc>
                <a:spcPct val="90000"/>
              </a:lnSpc>
              <a:buFont typeface="Wingdings" pitchFamily="2" charset="2"/>
              <a:buNone/>
            </a:pPr>
            <a:r>
              <a:rPr lang="en-US" sz="2400" dirty="0">
                <a:effectLst/>
              </a:rPr>
              <a:t>         b. composite/glass </a:t>
            </a:r>
            <a:r>
              <a:rPr lang="en-US" sz="2400" dirty="0" err="1">
                <a:effectLst/>
              </a:rPr>
              <a:t>ionomer</a:t>
            </a:r>
            <a:r>
              <a:rPr lang="en-US" sz="2400" dirty="0">
                <a:effectLst/>
              </a:rPr>
              <a:t> restoration</a:t>
            </a:r>
          </a:p>
          <a:p>
            <a:pPr algn="l" rtl="0" eaLnBrk="1" hangingPunct="1">
              <a:lnSpc>
                <a:spcPct val="90000"/>
              </a:lnSpc>
              <a:buFont typeface="Wingdings" pitchFamily="2" charset="2"/>
              <a:buNone/>
            </a:pPr>
            <a:r>
              <a:rPr lang="en-US" sz="2400" dirty="0">
                <a:effectLst/>
              </a:rPr>
              <a:t>         c. crown placement</a:t>
            </a:r>
          </a:p>
          <a:p>
            <a:pPr algn="l" rtl="0" eaLnBrk="1" hangingPunct="1">
              <a:lnSpc>
                <a:spcPct val="90000"/>
              </a:lnSpc>
            </a:pPr>
            <a:r>
              <a:rPr lang="en-US" sz="2400" dirty="0">
                <a:effectLst/>
              </a:rPr>
              <a:t>3. Plug (</a:t>
            </a:r>
            <a:r>
              <a:rPr lang="en-US" sz="2400" dirty="0" err="1">
                <a:effectLst/>
              </a:rPr>
              <a:t>sclerose</a:t>
            </a:r>
            <a:r>
              <a:rPr lang="en-US" sz="2400" dirty="0">
                <a:effectLst/>
              </a:rPr>
              <a:t>)  the dentinal tubules:</a:t>
            </a:r>
          </a:p>
          <a:p>
            <a:pPr algn="l" rtl="0" eaLnBrk="1" hangingPunct="1">
              <a:lnSpc>
                <a:spcPct val="90000"/>
              </a:lnSpc>
              <a:buFont typeface="Wingdings" pitchFamily="2" charset="2"/>
              <a:buNone/>
            </a:pPr>
            <a:r>
              <a:rPr lang="en-US" sz="2400" dirty="0">
                <a:effectLst/>
              </a:rPr>
              <a:t>          </a:t>
            </a:r>
            <a:r>
              <a:rPr lang="en-US" sz="2400" dirty="0" err="1">
                <a:effectLst/>
              </a:rPr>
              <a:t>i</a:t>
            </a:r>
            <a:r>
              <a:rPr lang="en-US" sz="2400" dirty="0">
                <a:effectLst/>
              </a:rPr>
              <a:t>. ions/salts:</a:t>
            </a:r>
          </a:p>
          <a:p>
            <a:pPr algn="l" rtl="0" eaLnBrk="1" hangingPunct="1">
              <a:lnSpc>
                <a:spcPct val="90000"/>
              </a:lnSpc>
              <a:buFont typeface="Wingdings" pitchFamily="2" charset="2"/>
              <a:buNone/>
            </a:pPr>
            <a:r>
              <a:rPr lang="en-US" sz="2400" dirty="0">
                <a:effectLst/>
              </a:rPr>
              <a:t>             a. stannous fluoride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9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9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9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endParaRPr lang="en-US"/>
          </a:p>
        </p:txBody>
      </p:sp>
      <p:sp>
        <p:nvSpPr>
          <p:cNvPr id="40963" name="Rectangle 3"/>
          <p:cNvSpPr>
            <a:spLocks noGrp="1" noChangeArrowheads="1"/>
          </p:cNvSpPr>
          <p:nvPr>
            <p:ph idx="1"/>
          </p:nvPr>
        </p:nvSpPr>
        <p:spPr/>
        <p:txBody>
          <a:bodyPr>
            <a:normAutofit/>
          </a:bodyPr>
          <a:lstStyle/>
          <a:p>
            <a:pPr marL="457200" indent="-457200" algn="l" rtl="0" eaLnBrk="1" hangingPunct="1">
              <a:lnSpc>
                <a:spcPct val="90000"/>
              </a:lnSpc>
              <a:buFont typeface="Wingdings" pitchFamily="2" charset="2"/>
              <a:buNone/>
              <a:defRPr/>
            </a:pPr>
            <a:r>
              <a:rPr lang="en-US" sz="2400" dirty="0">
                <a:effectLst/>
              </a:rPr>
              <a:t>         b. sodium fluoride/stannous fluoride combination</a:t>
            </a:r>
          </a:p>
          <a:p>
            <a:pPr marL="457200" indent="-457200" algn="l" rtl="0" eaLnBrk="1" hangingPunct="1">
              <a:lnSpc>
                <a:spcPct val="90000"/>
              </a:lnSpc>
              <a:buFont typeface="Wingdings" pitchFamily="2" charset="2"/>
              <a:buNone/>
              <a:defRPr/>
            </a:pPr>
            <a:r>
              <a:rPr lang="en-US" sz="2400" dirty="0">
                <a:effectLst/>
              </a:rPr>
              <a:t>         c. potassium oxalate</a:t>
            </a:r>
          </a:p>
          <a:p>
            <a:pPr marL="457200" indent="-457200" algn="l" rtl="0" eaLnBrk="1" hangingPunct="1">
              <a:lnSpc>
                <a:spcPct val="90000"/>
              </a:lnSpc>
              <a:buFont typeface="Wingdings" pitchFamily="2" charset="2"/>
              <a:buNone/>
              <a:defRPr/>
            </a:pPr>
            <a:r>
              <a:rPr lang="en-US" sz="2400" dirty="0">
                <a:effectLst/>
              </a:rPr>
              <a:t>         d. ferrous oxide</a:t>
            </a:r>
          </a:p>
          <a:p>
            <a:pPr marL="457200" indent="-457200" algn="l" rtl="0" eaLnBrk="1" hangingPunct="1">
              <a:lnSpc>
                <a:spcPct val="90000"/>
              </a:lnSpc>
              <a:buFont typeface="Wingdings" pitchFamily="2" charset="2"/>
              <a:buNone/>
              <a:defRPr/>
            </a:pPr>
            <a:r>
              <a:rPr lang="en-US" sz="2400" dirty="0">
                <a:effectLst/>
              </a:rPr>
              <a:t>         e. strontium chloride</a:t>
            </a:r>
          </a:p>
          <a:p>
            <a:pPr marL="457200" indent="-457200" algn="l" rtl="0" eaLnBrk="1" hangingPunct="1">
              <a:lnSpc>
                <a:spcPct val="90000"/>
              </a:lnSpc>
              <a:buFont typeface="Wingdings" pitchFamily="2" charset="2"/>
              <a:buNone/>
              <a:defRPr/>
            </a:pPr>
            <a:r>
              <a:rPr lang="en-US" sz="2400" dirty="0">
                <a:effectLst/>
              </a:rPr>
              <a:t>      ii. precipitates - proteins/amino acids</a:t>
            </a:r>
          </a:p>
          <a:p>
            <a:pPr marL="457200" indent="-457200" algn="l" rtl="0" eaLnBrk="1" hangingPunct="1">
              <a:lnSpc>
                <a:spcPct val="90000"/>
              </a:lnSpc>
              <a:buFont typeface="Wingdings" pitchFamily="2" charset="2"/>
              <a:buNone/>
              <a:defRPr/>
            </a:pPr>
            <a:r>
              <a:rPr lang="en-US" sz="2400" dirty="0">
                <a:effectLst/>
              </a:rPr>
              <a:t>        a. </a:t>
            </a:r>
            <a:r>
              <a:rPr lang="en-US" sz="2400" dirty="0" err="1">
                <a:effectLst/>
              </a:rPr>
              <a:t>glutaraldehyde</a:t>
            </a:r>
            <a:r>
              <a:rPr lang="en-US" sz="2400" dirty="0">
                <a:effectLst/>
              </a:rPr>
              <a:t> :hypothesized to precipitate or coagulate proteins/amino acids</a:t>
            </a:r>
          </a:p>
          <a:p>
            <a:pPr marL="457200" indent="-457200" algn="l" rtl="0" eaLnBrk="1" hangingPunct="1">
              <a:lnSpc>
                <a:spcPct val="90000"/>
              </a:lnSpc>
              <a:buFont typeface="Wingdings" pitchFamily="2" charset="2"/>
              <a:buNone/>
              <a:defRPr/>
            </a:pPr>
            <a:r>
              <a:rPr lang="en-US" sz="2400" dirty="0">
                <a:effectLst/>
              </a:rPr>
              <a:t>    iii. resins</a:t>
            </a:r>
          </a:p>
          <a:p>
            <a:pPr marL="457200" indent="-457200" algn="l" rtl="0" eaLnBrk="1" hangingPunct="1">
              <a:lnSpc>
                <a:spcPct val="90000"/>
              </a:lnSpc>
              <a:buFont typeface="Wingdings" pitchFamily="2" charset="2"/>
              <a:buNone/>
              <a:defRPr/>
            </a:pPr>
            <a:r>
              <a:rPr lang="en-US" sz="2400" dirty="0">
                <a:effectLst/>
              </a:rPr>
              <a:t>        a. dentin sealers</a:t>
            </a:r>
          </a:p>
          <a:p>
            <a:pPr marL="457200" indent="-457200" algn="l" rtl="0" eaLnBrk="1" hangingPunct="1">
              <a:lnSpc>
                <a:spcPct val="90000"/>
              </a:lnSpc>
              <a:buFont typeface="Wingdings" pitchFamily="2" charset="2"/>
              <a:buNone/>
              <a:defRPr/>
            </a:pPr>
            <a:r>
              <a:rPr lang="en-US" sz="2400" dirty="0">
                <a:effectLst/>
              </a:rPr>
              <a:t>        b. methyl </a:t>
            </a:r>
            <a:r>
              <a:rPr lang="en-US" sz="2400" dirty="0" err="1">
                <a:effectLst/>
              </a:rPr>
              <a:t>methacrylat</a:t>
            </a:r>
            <a:endParaRPr lang="en-US" sz="2400" dirty="0">
              <a:effectLst/>
            </a:endParaRPr>
          </a:p>
          <a:p>
            <a:pPr marL="457200" indent="-457200" algn="l" rtl="0" eaLnBrk="1" hangingPunct="1">
              <a:lnSpc>
                <a:spcPct val="90000"/>
              </a:lnSpc>
              <a:buFont typeface="Wingdings" pitchFamily="2" charset="2"/>
              <a:buNone/>
              <a:defRPr/>
            </a:pPr>
            <a:r>
              <a:rPr lang="en-US" sz="2400" dirty="0">
                <a:effectLst/>
              </a:rPr>
              <a:t> 4. Laser</a:t>
            </a:r>
            <a:endParaRPr lang="en-US" sz="2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Burnishing of dentin</a:t>
            </a:r>
          </a:p>
        </p:txBody>
      </p:sp>
      <p:sp>
        <p:nvSpPr>
          <p:cNvPr id="3" name="Content Placeholder 2"/>
          <p:cNvSpPr>
            <a:spLocks noGrp="1"/>
          </p:cNvSpPr>
          <p:nvPr>
            <p:ph idx="1"/>
          </p:nvPr>
        </p:nvSpPr>
        <p:spPr/>
        <p:txBody>
          <a:bodyPr>
            <a:normAutofit/>
          </a:bodyPr>
          <a:lstStyle/>
          <a:p>
            <a:r>
              <a:rPr lang="en-US" dirty="0"/>
              <a:t>Burnishing of dentin :</a:t>
            </a:r>
          </a:p>
          <a:p>
            <a:pPr lvl="1"/>
            <a:r>
              <a:rPr lang="en-US" dirty="0"/>
              <a:t>Done with a toothpick or orangewood stick  ------------ formation of smear layer -------- partially occludes dentinal tubules</a:t>
            </a:r>
          </a:p>
          <a:p>
            <a:pPr lvl="1"/>
            <a:r>
              <a:rPr lang="en-US" dirty="0"/>
              <a:t>Reduction of dentin permeability found to be better when burnished with dry orangewood stick compared to burnishing in combination with glycerin or glycerin and sodium </a:t>
            </a:r>
            <a:r>
              <a:rPr lang="en-US" dirty="0" err="1"/>
              <a:t>flouride</a:t>
            </a:r>
            <a:r>
              <a:rPr lang="en-US" dirty="0"/>
              <a:t>.</a:t>
            </a:r>
          </a:p>
          <a:p>
            <a:pPr lvl="1"/>
            <a:r>
              <a:rPr lang="en-US" dirty="0"/>
              <a:t>Found to reduce fluid movement by 50 – 80 %</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Varnishes</a:t>
            </a:r>
          </a:p>
        </p:txBody>
      </p:sp>
      <p:sp>
        <p:nvSpPr>
          <p:cNvPr id="3" name="Content Placeholder 2"/>
          <p:cNvSpPr>
            <a:spLocks noGrp="1"/>
          </p:cNvSpPr>
          <p:nvPr>
            <p:ph idx="1"/>
          </p:nvPr>
        </p:nvSpPr>
        <p:spPr/>
        <p:txBody>
          <a:bodyPr/>
          <a:lstStyle/>
          <a:p>
            <a:r>
              <a:rPr lang="en-US" dirty="0"/>
              <a:t>Varnishes are commonly used useful in-office measures to treat DH. Copal varnish can be applied to cover the exposed dentinal surface. But its effect is for short term and is not recommended for long term management of DH. To improve its efficacy, removal of smear layer is advocated. Also, the varnishes can act as a vehicle for fluoride. The fluoride varnishes can be acidulated to increase the penetration of ions.</a:t>
            </a:r>
          </a:p>
        </p:txBody>
      </p:sp>
      <p:sp>
        <p:nvSpPr>
          <p:cNvPr id="4" name="Slide Number Placeholder 3"/>
          <p:cNvSpPr>
            <a:spLocks noGrp="1"/>
          </p:cNvSpPr>
          <p:nvPr>
            <p:ph type="sldNum" sz="quarter" idx="12"/>
          </p:nvPr>
        </p:nvSpPr>
        <p:spPr/>
        <p:txBody>
          <a:bodyPr/>
          <a:lstStyle/>
          <a:p>
            <a:fld id="{DF28FB93-0A08-4E7D-8E63-9EFA29F1E093}" type="slidenum">
              <a:rPr lang="en-US" smtClean="0"/>
              <a:pPr/>
              <a:t>75</a:t>
            </a:fld>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4495800"/>
            <a:ext cx="2743200"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desensitising</a:t>
            </a:r>
            <a:r>
              <a:rPr lang="en-US" dirty="0"/>
              <a:t> agent</a:t>
            </a:r>
          </a:p>
        </p:txBody>
      </p:sp>
      <p:sp>
        <p:nvSpPr>
          <p:cNvPr id="3" name="Content Placeholder 2"/>
          <p:cNvSpPr>
            <a:spLocks noGrp="1"/>
          </p:cNvSpPr>
          <p:nvPr>
            <p:ph idx="1"/>
          </p:nvPr>
        </p:nvSpPr>
        <p:spPr/>
        <p:txBody>
          <a:bodyPr>
            <a:normAutofit/>
          </a:bodyPr>
          <a:lstStyle/>
          <a:p>
            <a:pPr marL="342900" indent="-342900"/>
            <a:r>
              <a:rPr lang="en-US" sz="2800" dirty="0"/>
              <a:t>Ideal properties – Grossman</a:t>
            </a:r>
          </a:p>
          <a:p>
            <a:pPr lvl="1">
              <a:buFont typeface="+mj-lt"/>
              <a:buAutoNum type="arabicPeriod"/>
            </a:pPr>
            <a:r>
              <a:rPr lang="en-US" dirty="0"/>
              <a:t>They should be non irritant to the pulp</a:t>
            </a:r>
          </a:p>
          <a:p>
            <a:pPr marL="800100" lvl="1" indent="-342900">
              <a:buFontTx/>
              <a:buAutoNum type="arabicPeriod"/>
            </a:pPr>
            <a:r>
              <a:rPr lang="en-US" dirty="0"/>
              <a:t>Should be relatively painless on application</a:t>
            </a:r>
          </a:p>
          <a:p>
            <a:pPr marL="800100" lvl="1" indent="-342900">
              <a:buFontTx/>
              <a:buAutoNum type="arabicPeriod"/>
            </a:pPr>
            <a:r>
              <a:rPr lang="en-US" dirty="0"/>
              <a:t>Should be easy to apply</a:t>
            </a:r>
          </a:p>
          <a:p>
            <a:pPr marL="800100" lvl="1" indent="-342900">
              <a:buFontTx/>
              <a:buAutoNum type="arabicPeriod"/>
            </a:pPr>
            <a:r>
              <a:rPr lang="en-US" dirty="0"/>
              <a:t>Should be rapid in action</a:t>
            </a:r>
          </a:p>
          <a:p>
            <a:pPr marL="800100" lvl="1" indent="-342900">
              <a:buFontTx/>
              <a:buAutoNum type="arabicPeriod"/>
            </a:pPr>
            <a:r>
              <a:rPr lang="en-US" dirty="0"/>
              <a:t>Should be permanently effective</a:t>
            </a:r>
          </a:p>
          <a:p>
            <a:pPr marL="800100" lvl="1" indent="-342900">
              <a:buFontTx/>
              <a:buAutoNum type="arabicPeriod"/>
            </a:pPr>
            <a:r>
              <a:rPr lang="en-US" dirty="0"/>
              <a:t>Should be consistently effective</a:t>
            </a:r>
          </a:p>
          <a:p>
            <a:pPr marL="800100" lvl="1" indent="-342900">
              <a:buFontTx/>
              <a:buAutoNum type="arabicPeriod"/>
            </a:pPr>
            <a:r>
              <a:rPr lang="en-US" dirty="0"/>
              <a:t>Should not </a:t>
            </a:r>
            <a:r>
              <a:rPr lang="en-US" dirty="0" err="1"/>
              <a:t>discolour</a:t>
            </a:r>
            <a:r>
              <a:rPr lang="en-US" dirty="0"/>
              <a:t> the teeth</a:t>
            </a:r>
          </a:p>
          <a:p>
            <a:pPr marL="342900" indent="-342900"/>
            <a:endParaRPr lang="en-US" sz="2800"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CLASSIFICATION OF DESENSITIZING AGENTS</a:t>
            </a:r>
          </a:p>
        </p:txBody>
      </p:sp>
      <p:sp>
        <p:nvSpPr>
          <p:cNvPr id="6" name="Content Placeholder 5"/>
          <p:cNvSpPr>
            <a:spLocks noGrp="1"/>
          </p:cNvSpPr>
          <p:nvPr>
            <p:ph sz="half" idx="1"/>
          </p:nvPr>
        </p:nvSpPr>
        <p:spPr>
          <a:xfrm>
            <a:off x="381000" y="1752600"/>
            <a:ext cx="3581400" cy="4800600"/>
          </a:xfrm>
        </p:spPr>
        <p:txBody>
          <a:bodyPr>
            <a:noAutofit/>
          </a:bodyPr>
          <a:lstStyle/>
          <a:p>
            <a:pPr lvl="0"/>
            <a:r>
              <a:rPr lang="en-US" sz="1600" b="1" dirty="0"/>
              <a:t>Mode of administration</a:t>
            </a:r>
            <a:endParaRPr lang="en-US" sz="1600" dirty="0"/>
          </a:p>
          <a:p>
            <a:pPr lvl="1"/>
            <a:r>
              <a:rPr lang="en-US" sz="1600" dirty="0"/>
              <a:t>At home desensitizing agents</a:t>
            </a:r>
          </a:p>
          <a:p>
            <a:pPr lvl="1"/>
            <a:r>
              <a:rPr lang="en-US" sz="1600" dirty="0"/>
              <a:t>In-office treatment</a:t>
            </a:r>
          </a:p>
          <a:p>
            <a:pPr lvl="0"/>
            <a:r>
              <a:rPr lang="en-US" sz="1600" b="1" dirty="0"/>
              <a:t>On the basis of mechanism of action</a:t>
            </a:r>
            <a:endParaRPr lang="en-US" sz="1600" dirty="0"/>
          </a:p>
          <a:p>
            <a:pPr lvl="0"/>
            <a:r>
              <a:rPr lang="en-US" sz="1600" dirty="0"/>
              <a:t>Nerve desensitization</a:t>
            </a:r>
          </a:p>
          <a:p>
            <a:pPr lvl="1"/>
            <a:r>
              <a:rPr lang="en-US" sz="1600" dirty="0"/>
              <a:t>Potassium nitrate</a:t>
            </a:r>
          </a:p>
          <a:p>
            <a:pPr lvl="0"/>
            <a:r>
              <a:rPr lang="en-US" sz="1600" dirty="0"/>
              <a:t>Protein precipitation</a:t>
            </a:r>
          </a:p>
          <a:p>
            <a:pPr lvl="1"/>
            <a:r>
              <a:rPr lang="en-US" sz="1600" dirty="0" err="1"/>
              <a:t>Gluteraldehyde</a:t>
            </a:r>
            <a:endParaRPr lang="en-US" sz="1600" dirty="0"/>
          </a:p>
          <a:p>
            <a:pPr lvl="1"/>
            <a:r>
              <a:rPr lang="en-US" sz="1600" dirty="0"/>
              <a:t>Silver nitrate</a:t>
            </a:r>
          </a:p>
          <a:p>
            <a:pPr lvl="1"/>
            <a:r>
              <a:rPr lang="en-US" sz="1600" dirty="0"/>
              <a:t>Zinc chloride</a:t>
            </a:r>
          </a:p>
          <a:p>
            <a:pPr lvl="1"/>
            <a:r>
              <a:rPr lang="en-US" sz="1600" dirty="0"/>
              <a:t>Strontium chloride </a:t>
            </a:r>
            <a:r>
              <a:rPr lang="en-US" sz="1600" dirty="0" err="1"/>
              <a:t>hexahydrate</a:t>
            </a:r>
            <a:endParaRPr lang="en-US" sz="1600" dirty="0"/>
          </a:p>
          <a:p>
            <a:pPr lvl="1"/>
            <a:r>
              <a:rPr lang="en-US" sz="1050" dirty="0"/>
              <a:t>Plugging dentinal tubules</a:t>
            </a:r>
            <a:endParaRPr lang="en-US" sz="1000" dirty="0"/>
          </a:p>
          <a:p>
            <a:pPr lvl="2"/>
            <a:r>
              <a:rPr lang="en-US" sz="1050" dirty="0"/>
              <a:t>Sodium fluoride</a:t>
            </a:r>
            <a:endParaRPr lang="en-US" sz="1000" dirty="0"/>
          </a:p>
          <a:p>
            <a:pPr lvl="2"/>
            <a:r>
              <a:rPr lang="en-US" sz="1050" dirty="0"/>
              <a:t>Stannous fluoride</a:t>
            </a:r>
            <a:endParaRPr lang="en-US" sz="1000" dirty="0"/>
          </a:p>
          <a:p>
            <a:pPr lvl="2"/>
            <a:r>
              <a:rPr lang="en-US" sz="1050" dirty="0"/>
              <a:t>Strontium chloride</a:t>
            </a:r>
            <a:endParaRPr lang="en-US" sz="1000" dirty="0"/>
          </a:p>
          <a:p>
            <a:pPr lvl="1"/>
            <a:endParaRPr lang="en-US" sz="1400" dirty="0"/>
          </a:p>
          <a:p>
            <a:endParaRPr lang="en-US" sz="1400" dirty="0"/>
          </a:p>
        </p:txBody>
      </p:sp>
      <p:sp>
        <p:nvSpPr>
          <p:cNvPr id="7" name="Content Placeholder 6"/>
          <p:cNvSpPr>
            <a:spLocks noGrp="1"/>
          </p:cNvSpPr>
          <p:nvPr>
            <p:ph sz="half" idx="2"/>
          </p:nvPr>
        </p:nvSpPr>
        <p:spPr>
          <a:xfrm>
            <a:off x="4876800" y="1524000"/>
            <a:ext cx="3352800" cy="4876800"/>
          </a:xfrm>
        </p:spPr>
        <p:txBody>
          <a:bodyPr>
            <a:noAutofit/>
          </a:bodyPr>
          <a:lstStyle/>
          <a:p>
            <a:pPr lvl="2"/>
            <a:r>
              <a:rPr lang="en-US" sz="1400" dirty="0"/>
              <a:t>Potassium oxalate</a:t>
            </a:r>
            <a:endParaRPr lang="en-US" sz="1200" dirty="0"/>
          </a:p>
          <a:p>
            <a:pPr lvl="2"/>
            <a:r>
              <a:rPr lang="en-US" sz="1400" dirty="0"/>
              <a:t>Calcium phosphate</a:t>
            </a:r>
            <a:endParaRPr lang="en-US" sz="1200" dirty="0"/>
          </a:p>
          <a:p>
            <a:pPr lvl="2"/>
            <a:r>
              <a:rPr lang="en-US" sz="1400" dirty="0"/>
              <a:t>Calcium carbonate</a:t>
            </a:r>
            <a:endParaRPr lang="en-US" sz="1200" dirty="0"/>
          </a:p>
          <a:p>
            <a:pPr lvl="2"/>
            <a:r>
              <a:rPr lang="en-US" sz="1400" dirty="0"/>
              <a:t>Bio active glasses (SiO</a:t>
            </a:r>
            <a:r>
              <a:rPr lang="en-US" sz="1400" baseline="-25000" dirty="0"/>
              <a:t>2</a:t>
            </a:r>
            <a:r>
              <a:rPr lang="en-US" sz="1400" dirty="0"/>
              <a:t>–P</a:t>
            </a:r>
            <a:r>
              <a:rPr lang="en-US" sz="1400" baseline="-25000" dirty="0"/>
              <a:t>2</a:t>
            </a:r>
            <a:r>
              <a:rPr lang="en-US" sz="1400" dirty="0"/>
              <a:t>O</a:t>
            </a:r>
            <a:r>
              <a:rPr lang="en-US" sz="1400" baseline="-25000" dirty="0"/>
              <a:t>5</a:t>
            </a:r>
            <a:r>
              <a:rPr lang="en-US" sz="1400" dirty="0"/>
              <a:t>–CaO–Na</a:t>
            </a:r>
            <a:r>
              <a:rPr lang="en-US" sz="1400" baseline="-25000" dirty="0"/>
              <a:t>2</a:t>
            </a:r>
            <a:r>
              <a:rPr lang="en-US" sz="1400" dirty="0"/>
              <a:t>O)</a:t>
            </a:r>
            <a:endParaRPr lang="en-US" sz="1200" dirty="0"/>
          </a:p>
          <a:p>
            <a:pPr lvl="1"/>
            <a:r>
              <a:rPr lang="en-US" sz="1400" dirty="0"/>
              <a:t>Dentine adhesive sealers</a:t>
            </a:r>
            <a:endParaRPr lang="en-US" sz="1200" dirty="0"/>
          </a:p>
          <a:p>
            <a:pPr lvl="2"/>
            <a:r>
              <a:rPr lang="en-US" sz="1400" dirty="0"/>
              <a:t>Fluoride varnishes</a:t>
            </a:r>
            <a:endParaRPr lang="en-US" sz="1200" dirty="0"/>
          </a:p>
          <a:p>
            <a:pPr lvl="2"/>
            <a:r>
              <a:rPr lang="en-US" sz="1400" dirty="0"/>
              <a:t>Oxalic acid and resin</a:t>
            </a:r>
            <a:endParaRPr lang="en-US" sz="1200" dirty="0"/>
          </a:p>
          <a:p>
            <a:pPr lvl="2"/>
            <a:r>
              <a:rPr lang="en-US" sz="1400" dirty="0"/>
              <a:t>Glass </a:t>
            </a:r>
            <a:r>
              <a:rPr lang="en-US" sz="1400" dirty="0" err="1"/>
              <a:t>ionomer</a:t>
            </a:r>
            <a:r>
              <a:rPr lang="en-US" sz="1400" dirty="0"/>
              <a:t> cements</a:t>
            </a:r>
            <a:endParaRPr lang="en-US" sz="1200" dirty="0"/>
          </a:p>
          <a:p>
            <a:pPr lvl="2"/>
            <a:r>
              <a:rPr lang="en-US" sz="1400" dirty="0"/>
              <a:t>Composites</a:t>
            </a:r>
            <a:endParaRPr lang="en-US" sz="1200" dirty="0"/>
          </a:p>
          <a:p>
            <a:pPr lvl="2"/>
            <a:r>
              <a:rPr lang="en-US" sz="1400" dirty="0"/>
              <a:t>Dentin bonding agents</a:t>
            </a:r>
            <a:endParaRPr lang="en-US" sz="1200" dirty="0"/>
          </a:p>
          <a:p>
            <a:pPr lvl="1"/>
            <a:r>
              <a:rPr lang="en-US" sz="1400" dirty="0"/>
              <a:t>Lasers</a:t>
            </a:r>
            <a:endParaRPr lang="en-US" sz="1200" dirty="0"/>
          </a:p>
          <a:p>
            <a:pPr lvl="2"/>
            <a:r>
              <a:rPr lang="en-US" sz="1400" dirty="0" err="1"/>
              <a:t>Neodymium:yttrium</a:t>
            </a:r>
            <a:r>
              <a:rPr lang="en-US" sz="1400" dirty="0"/>
              <a:t> aluminum garnet (</a:t>
            </a:r>
            <a:r>
              <a:rPr lang="en-US" sz="1400" dirty="0" err="1"/>
              <a:t>Nd</a:t>
            </a:r>
            <a:r>
              <a:rPr lang="en-US" sz="1400" dirty="0"/>
              <a:t>-YAG) laser</a:t>
            </a:r>
            <a:endParaRPr lang="en-US" sz="1200" dirty="0"/>
          </a:p>
          <a:p>
            <a:pPr lvl="2"/>
            <a:r>
              <a:rPr lang="en-US" sz="1400" dirty="0" err="1"/>
              <a:t>GaAlAs</a:t>
            </a:r>
            <a:r>
              <a:rPr lang="en-US" sz="1400" dirty="0"/>
              <a:t> (</a:t>
            </a:r>
            <a:r>
              <a:rPr lang="en-US" sz="1400" dirty="0" err="1"/>
              <a:t>galium</a:t>
            </a:r>
            <a:r>
              <a:rPr lang="en-US" sz="1400" dirty="0"/>
              <a:t>-</a:t>
            </a:r>
            <a:r>
              <a:rPr lang="en-US" sz="1400" dirty="0" err="1"/>
              <a:t>aluminium</a:t>
            </a:r>
            <a:r>
              <a:rPr lang="en-US" sz="1400" dirty="0"/>
              <a:t>-arsenide laser)</a:t>
            </a:r>
            <a:endParaRPr lang="en-US" sz="1200" dirty="0"/>
          </a:p>
          <a:p>
            <a:pPr lvl="2"/>
            <a:r>
              <a:rPr lang="en-US" sz="1400" dirty="0"/>
              <a:t>Erbium-YAG laser</a:t>
            </a:r>
            <a:endParaRPr lang="en-US" sz="1200" dirty="0"/>
          </a:p>
          <a:p>
            <a:pPr lvl="1"/>
            <a:r>
              <a:rPr lang="en-US" sz="1400" dirty="0"/>
              <a:t>Homeopathic medication</a:t>
            </a:r>
            <a:endParaRPr lang="en-US" sz="1200" dirty="0"/>
          </a:p>
          <a:p>
            <a:pPr lvl="2"/>
            <a:r>
              <a:rPr lang="en-US" sz="1400" dirty="0" err="1"/>
              <a:t>Propolis</a:t>
            </a:r>
            <a:endParaRPr lang="en-US" sz="1200" dirty="0"/>
          </a:p>
          <a:p>
            <a:endParaRPr lang="en-US" sz="700"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lnSpcReduction="10000"/>
          </a:bodyPr>
          <a:lstStyle/>
          <a:p>
            <a:r>
              <a:rPr lang="en-US" sz="2400" b="1" dirty="0"/>
              <a:t>Chemical agents</a:t>
            </a:r>
            <a:r>
              <a:rPr lang="en-US" sz="2400" dirty="0"/>
              <a:t> Corticosteroids Silver nitrate </a:t>
            </a:r>
          </a:p>
          <a:p>
            <a:r>
              <a:rPr lang="en-US" sz="2400" dirty="0"/>
              <a:t>Strontium chloride Formaldehyde</a:t>
            </a:r>
          </a:p>
          <a:p>
            <a:r>
              <a:rPr lang="en-US" sz="2400" dirty="0"/>
              <a:t> Calcium hydroxide Potassium nitrate Fluorides </a:t>
            </a:r>
          </a:p>
          <a:p>
            <a:r>
              <a:rPr lang="en-US" sz="2400" dirty="0"/>
              <a:t>Sodium citrate </a:t>
            </a:r>
            <a:r>
              <a:rPr lang="en-US" sz="2400" dirty="0" err="1"/>
              <a:t>Iontophoresis</a:t>
            </a:r>
            <a:r>
              <a:rPr lang="en-US" sz="2400" dirty="0"/>
              <a:t> with 2% Sodium fluoride Potassium oxalate. </a:t>
            </a:r>
          </a:p>
        </p:txBody>
      </p:sp>
      <p:sp>
        <p:nvSpPr>
          <p:cNvPr id="4" name="Content Placeholder 3"/>
          <p:cNvSpPr>
            <a:spLocks noGrp="1"/>
          </p:cNvSpPr>
          <p:nvPr>
            <p:ph sz="half" idx="2"/>
          </p:nvPr>
        </p:nvSpPr>
        <p:spPr/>
        <p:txBody>
          <a:bodyPr>
            <a:normAutofit lnSpcReduction="10000"/>
          </a:bodyPr>
          <a:lstStyle/>
          <a:p>
            <a:r>
              <a:rPr lang="en-US" sz="2600" b="1" dirty="0"/>
              <a:t>Physical agents</a:t>
            </a:r>
            <a:r>
              <a:rPr lang="en-US" sz="2600" dirty="0"/>
              <a:t> Composites Resins Varnishes Sealants </a:t>
            </a:r>
          </a:p>
          <a:p>
            <a:r>
              <a:rPr lang="en-US" sz="2600" dirty="0"/>
              <a:t>Soft tissue grafts</a:t>
            </a:r>
          </a:p>
          <a:p>
            <a:r>
              <a:rPr lang="en-US" sz="2600" dirty="0"/>
              <a:t> Glass-</a:t>
            </a:r>
            <a:r>
              <a:rPr lang="en-US" sz="2600" dirty="0" err="1"/>
              <a:t>ionomer</a:t>
            </a:r>
            <a:r>
              <a:rPr lang="en-US" sz="2600" dirty="0"/>
              <a:t> cements </a:t>
            </a:r>
          </a:p>
          <a:p>
            <a:r>
              <a:rPr lang="en-US" sz="2600" dirty="0"/>
              <a:t>Lasers </a:t>
            </a:r>
          </a:p>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pPr algn="ctr"/>
            <a:r>
              <a:rPr lang="en-US" sz="2800" dirty="0"/>
              <a:t>NERVE DESENSITIZATION BY DESENSITIZING AGENTS</a:t>
            </a:r>
          </a:p>
        </p:txBody>
      </p:sp>
      <p:sp>
        <p:nvSpPr>
          <p:cNvPr id="98307" name="Rectangle 3"/>
          <p:cNvSpPr>
            <a:spLocks noGrp="1" noChangeArrowheads="1"/>
          </p:cNvSpPr>
          <p:nvPr>
            <p:ph idx="1"/>
          </p:nvPr>
        </p:nvSpPr>
        <p:spPr/>
        <p:txBody>
          <a:bodyPr>
            <a:normAutofit/>
          </a:bodyPr>
          <a:lstStyle/>
          <a:p>
            <a:r>
              <a:rPr lang="en-US" sz="2400" i="1" dirty="0"/>
              <a:t>Desensitizing agents</a:t>
            </a:r>
            <a:r>
              <a:rPr lang="en-US" sz="2400" dirty="0"/>
              <a:t> do not produce immediate relief &amp;must be used for several days or even weeks to produce results</a:t>
            </a:r>
          </a:p>
          <a:p>
            <a:r>
              <a:rPr lang="en-US" sz="2400" i="1" dirty="0"/>
              <a:t>Desensitizing agents</a:t>
            </a:r>
            <a:r>
              <a:rPr lang="en-US" sz="2400" dirty="0"/>
              <a:t> can be applied by the patient at home or by the dentist or hygienist in the dental office</a:t>
            </a:r>
          </a:p>
          <a:p>
            <a:r>
              <a:rPr lang="en-US" sz="2400" dirty="0"/>
              <a:t>The most likely mechanism of action is the reduction in the diameter of the dentinal tubules so as to limit the displacement of fluid in them</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Calcium hydroxide</a:t>
            </a:r>
          </a:p>
        </p:txBody>
      </p:sp>
      <p:sp>
        <p:nvSpPr>
          <p:cNvPr id="3" name="Content Placeholder 2"/>
          <p:cNvSpPr>
            <a:spLocks noGrp="1"/>
          </p:cNvSpPr>
          <p:nvPr>
            <p:ph idx="1"/>
          </p:nvPr>
        </p:nvSpPr>
        <p:spPr>
          <a:xfrm>
            <a:off x="762000" y="1371600"/>
            <a:ext cx="6934200" cy="5105400"/>
          </a:xfrm>
        </p:spPr>
        <p:txBody>
          <a:bodyPr>
            <a:normAutofit/>
          </a:bodyPr>
          <a:lstStyle/>
          <a:p>
            <a:r>
              <a:rPr lang="en-US" sz="2400" dirty="0"/>
              <a:t>Produces immediate effect which is short lived</a:t>
            </a:r>
          </a:p>
          <a:p>
            <a:r>
              <a:rPr lang="en-US" sz="2400" dirty="0"/>
              <a:t>Mechanism of action </a:t>
            </a:r>
          </a:p>
          <a:p>
            <a:pPr lvl="1"/>
            <a:r>
              <a:rPr lang="en-US" dirty="0"/>
              <a:t>physical protection of dentin surface. increases </a:t>
            </a:r>
            <a:r>
              <a:rPr lang="en-US" dirty="0" err="1"/>
              <a:t>peritubular</a:t>
            </a:r>
            <a:r>
              <a:rPr lang="en-US" dirty="0"/>
              <a:t> dentin </a:t>
            </a:r>
            <a:r>
              <a:rPr lang="en-US" dirty="0" err="1"/>
              <a:t>mineralisation</a:t>
            </a:r>
            <a:r>
              <a:rPr lang="en-US" dirty="0"/>
              <a:t> &amp; thus decreases permeability. </a:t>
            </a:r>
          </a:p>
          <a:p>
            <a:pPr lvl="1"/>
            <a:r>
              <a:rPr lang="en-US" dirty="0"/>
              <a:t>occludes tubules by binding of Ca ions to protein radicals.</a:t>
            </a:r>
          </a:p>
          <a:p>
            <a:r>
              <a:rPr lang="en-US" sz="2400" dirty="0"/>
              <a:t>Method of use	</a:t>
            </a:r>
          </a:p>
          <a:p>
            <a:pPr lvl="1"/>
            <a:r>
              <a:rPr lang="en-US" dirty="0"/>
              <a:t>mixed with sterile water and applied onto the dried area. After 5 min, paste removed  and  tooth rinsed. </a:t>
            </a:r>
          </a:p>
          <a:p>
            <a:pPr lvl="1"/>
            <a:r>
              <a:rPr lang="en-US" dirty="0"/>
              <a:t>Burnishing of the paste advised by Hiatt &amp;  Johansen.</a:t>
            </a:r>
          </a:p>
          <a:p>
            <a:r>
              <a:rPr lang="en-US" sz="2400" dirty="0"/>
              <a:t>Disadvantages </a:t>
            </a:r>
          </a:p>
          <a:p>
            <a:pPr lvl="1"/>
            <a:r>
              <a:rPr lang="en-US" dirty="0"/>
              <a:t>short acting</a:t>
            </a:r>
          </a:p>
          <a:p>
            <a:pPr lvl="1"/>
            <a:r>
              <a:rPr lang="en-US" dirty="0"/>
              <a:t>requires multiple applications</a:t>
            </a:r>
          </a:p>
          <a:p>
            <a:pPr lvl="1"/>
            <a:r>
              <a:rPr lang="en-US" dirty="0"/>
              <a:t>irritation to gingiva</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80</a:t>
            </a:fld>
            <a:endParaRPr lang="en-US"/>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283" r="6283" b="4954"/>
          <a:stretch/>
        </p:blipFill>
        <p:spPr bwMode="auto">
          <a:xfrm>
            <a:off x="5410200" y="4724400"/>
            <a:ext cx="3045654"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z="4000" i="1" dirty="0">
                <a:solidFill>
                  <a:schemeClr val="tx1"/>
                </a:solidFill>
                <a:effectLst>
                  <a:outerShdw blurRad="38100" dist="38100" dir="2700000" algn="tl">
                    <a:srgbClr val="000000"/>
                  </a:outerShdw>
                </a:effectLst>
              </a:rPr>
              <a:t>Potassium salts</a:t>
            </a:r>
          </a:p>
        </p:txBody>
      </p:sp>
      <p:sp>
        <p:nvSpPr>
          <p:cNvPr id="52227" name="Rectangle 3"/>
          <p:cNvSpPr>
            <a:spLocks noGrp="1" noChangeArrowheads="1"/>
          </p:cNvSpPr>
          <p:nvPr>
            <p:ph idx="1"/>
          </p:nvPr>
        </p:nvSpPr>
        <p:spPr/>
        <p:txBody>
          <a:bodyPr>
            <a:normAutofit/>
          </a:bodyPr>
          <a:lstStyle/>
          <a:p>
            <a:r>
              <a:rPr lang="en-US" sz="2400" dirty="0"/>
              <a:t>Toothpastes containing potassium nitrate have been used since</a:t>
            </a:r>
            <a:r>
              <a:rPr lang="en-US" sz="2400" baseline="30000" dirty="0"/>
              <a:t> </a:t>
            </a:r>
            <a:r>
              <a:rPr lang="en-US" sz="2400" dirty="0"/>
              <a:t>1980.</a:t>
            </a:r>
            <a:endParaRPr lang="en-US" sz="2400" baseline="30000" dirty="0"/>
          </a:p>
          <a:p>
            <a:r>
              <a:rPr lang="en-US" sz="2400" dirty="0"/>
              <a:t>Since then, pastes containing potassium chloride or</a:t>
            </a:r>
            <a:r>
              <a:rPr lang="en-US" sz="2400" baseline="30000" dirty="0"/>
              <a:t> </a:t>
            </a:r>
            <a:r>
              <a:rPr lang="en-US" sz="2400" dirty="0"/>
              <a:t>potassium citrate have been made available. </a:t>
            </a:r>
          </a:p>
          <a:p>
            <a:r>
              <a:rPr lang="en-US" sz="2400" dirty="0"/>
              <a:t>Potassium ions</a:t>
            </a:r>
            <a:r>
              <a:rPr lang="en-US" sz="2400" baseline="30000" dirty="0"/>
              <a:t> </a:t>
            </a:r>
            <a:r>
              <a:rPr lang="en-US" sz="2400" dirty="0"/>
              <a:t>are thought to diffuse along dentinal tubules and decrease the</a:t>
            </a:r>
            <a:r>
              <a:rPr lang="en-US" sz="2400" baseline="30000" dirty="0"/>
              <a:t> </a:t>
            </a:r>
            <a:r>
              <a:rPr lang="en-US" sz="2400" dirty="0"/>
              <a:t>excitability of intra dental nerves by altering their membrane</a:t>
            </a:r>
            <a:r>
              <a:rPr lang="en-US" sz="2400" baseline="30000" dirty="0"/>
              <a:t> </a:t>
            </a:r>
            <a:r>
              <a:rPr lang="en-US" sz="2400" dirty="0"/>
              <a:t>potential.</a:t>
            </a:r>
            <a:endParaRPr lang="en-US" sz="2400" baseline="30000" dirty="0"/>
          </a:p>
          <a:p>
            <a:r>
              <a:rPr lang="en-US" sz="2400" dirty="0"/>
              <a:t>The efficacy of potassium nitrate to reduce</a:t>
            </a:r>
            <a:r>
              <a:rPr lang="en-US" sz="2400" baseline="30000" dirty="0"/>
              <a:t> </a:t>
            </a:r>
            <a:r>
              <a:rPr lang="en-US" sz="2400" dirty="0"/>
              <a:t>DH, however, is not supported strongly by the literature, according</a:t>
            </a:r>
            <a:r>
              <a:rPr lang="en-US" sz="2400" baseline="30000" dirty="0"/>
              <a:t> </a:t>
            </a:r>
            <a:r>
              <a:rPr lang="en-US" sz="2400" dirty="0"/>
              <a:t>to </a:t>
            </a:r>
            <a:r>
              <a:rPr lang="en-US" sz="2400" dirty="0" err="1"/>
              <a:t>Poulsen</a:t>
            </a:r>
            <a:r>
              <a:rPr lang="en-US" sz="2400" dirty="0"/>
              <a:t> and colleagues</a:t>
            </a:r>
            <a:r>
              <a:rPr lang="en-US" sz="2400" dirty="0">
                <a:latin typeface="Arial" pitchFamily="34" charset="0"/>
              </a:rPr>
              <a:t>.</a:t>
            </a:r>
            <a:endParaRPr lang="en-US" sz="2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endParaRPr lang="en-US"/>
          </a:p>
        </p:txBody>
      </p:sp>
      <p:sp>
        <p:nvSpPr>
          <p:cNvPr id="57347" name="Rectangle 3"/>
          <p:cNvSpPr>
            <a:spLocks noGrp="1" noChangeArrowheads="1"/>
          </p:cNvSpPr>
          <p:nvPr>
            <p:ph idx="1"/>
          </p:nvPr>
        </p:nvSpPr>
        <p:spPr/>
        <p:txBody>
          <a:bodyPr>
            <a:normAutofit/>
          </a:bodyPr>
          <a:lstStyle/>
          <a:p>
            <a:r>
              <a:rPr lang="en-US" sz="2400" dirty="0"/>
              <a:t>Two studies support the desensitizing effectiveness of pastes</a:t>
            </a:r>
            <a:r>
              <a:rPr lang="en-US" sz="2400" baseline="30000" dirty="0"/>
              <a:t> </a:t>
            </a:r>
            <a:r>
              <a:rPr lang="en-US" sz="2400" dirty="0"/>
              <a:t>containing potassium citrate.</a:t>
            </a:r>
            <a:endParaRPr lang="en-US" sz="2400" baseline="30000" dirty="0"/>
          </a:p>
          <a:p>
            <a:r>
              <a:rPr lang="en-US" sz="2400" dirty="0"/>
              <a:t>Many toothpastes contain</a:t>
            </a:r>
            <a:r>
              <a:rPr lang="en-US" sz="2400" baseline="30000" dirty="0"/>
              <a:t> </a:t>
            </a:r>
            <a:r>
              <a:rPr lang="en-US" sz="2400" dirty="0"/>
              <a:t>other ingredients such as fluorides (for example, sodium </a:t>
            </a:r>
            <a:r>
              <a:rPr lang="en-US" sz="2400" dirty="0" err="1"/>
              <a:t>monofluoro</a:t>
            </a:r>
            <a:r>
              <a:rPr lang="en-US" sz="2400" dirty="0"/>
              <a:t>-phosphate,</a:t>
            </a:r>
            <a:r>
              <a:rPr lang="en-US" sz="2400" baseline="30000" dirty="0"/>
              <a:t> </a:t>
            </a:r>
            <a:r>
              <a:rPr lang="en-US" sz="2400" dirty="0"/>
              <a:t>sodium fluoride, stannous fluoride) and antiplaque agents in</a:t>
            </a:r>
            <a:r>
              <a:rPr lang="en-US" sz="2400" baseline="30000" dirty="0"/>
              <a:t> </a:t>
            </a:r>
            <a:r>
              <a:rPr lang="en-US" sz="2400" dirty="0"/>
              <a:t>conjunction with desensitizing and abrasive agents. </a:t>
            </a:r>
          </a:p>
          <a:p>
            <a:r>
              <a:rPr lang="en-US" sz="2400" dirty="0"/>
              <a:t>Further</a:t>
            </a:r>
            <a:r>
              <a:rPr lang="en-US" sz="2400" baseline="30000" dirty="0"/>
              <a:t> </a:t>
            </a:r>
            <a:r>
              <a:rPr lang="en-US" sz="2400" dirty="0"/>
              <a:t>studies are needed to determine that these various ingredients</a:t>
            </a:r>
            <a:r>
              <a:rPr lang="en-US" sz="2400" baseline="30000" dirty="0"/>
              <a:t> </a:t>
            </a:r>
            <a:r>
              <a:rPr lang="en-US" sz="2400" dirty="0"/>
              <a:t>do not interfere with each other.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Potassium nitrate  ( 5 % )</a:t>
            </a:r>
          </a:p>
        </p:txBody>
      </p:sp>
      <p:sp>
        <p:nvSpPr>
          <p:cNvPr id="3" name="Content Placeholder 2"/>
          <p:cNvSpPr>
            <a:spLocks noGrp="1"/>
          </p:cNvSpPr>
          <p:nvPr>
            <p:ph idx="1"/>
          </p:nvPr>
        </p:nvSpPr>
        <p:spPr/>
        <p:txBody>
          <a:bodyPr>
            <a:normAutofit/>
          </a:bodyPr>
          <a:lstStyle/>
          <a:p>
            <a:r>
              <a:rPr lang="en-US" sz="2400" dirty="0"/>
              <a:t>Introduced by </a:t>
            </a:r>
            <a:r>
              <a:rPr lang="en-US" sz="2400" dirty="0" err="1"/>
              <a:t>Hodosh</a:t>
            </a:r>
            <a:r>
              <a:rPr lang="en-US" sz="2400" dirty="0"/>
              <a:t> in 1974, Highly effective home therapy.</a:t>
            </a:r>
          </a:p>
          <a:p>
            <a:r>
              <a:rPr lang="en-US" sz="2400" dirty="0"/>
              <a:t>Mechanism of action </a:t>
            </a:r>
          </a:p>
          <a:p>
            <a:pPr lvl="1"/>
            <a:r>
              <a:rPr lang="en-US" dirty="0"/>
              <a:t> a )  Potassium nitrate through dentinal tubules to the nerve  K ions </a:t>
            </a:r>
            <a:r>
              <a:rPr lang="en-US" dirty="0" err="1"/>
              <a:t>depolarise</a:t>
            </a:r>
            <a:r>
              <a:rPr lang="en-US" dirty="0"/>
              <a:t> the nerve and prevent it’s </a:t>
            </a:r>
            <a:r>
              <a:rPr lang="en-US" dirty="0" err="1"/>
              <a:t>repolarisation</a:t>
            </a:r>
            <a:r>
              <a:rPr lang="en-US" dirty="0"/>
              <a:t>  Prevent transmission of the pain signals to brain.</a:t>
            </a:r>
          </a:p>
          <a:p>
            <a:pPr lvl="1"/>
            <a:r>
              <a:rPr lang="en-US" dirty="0"/>
              <a:t>b )  </a:t>
            </a:r>
            <a:r>
              <a:rPr lang="en-US" dirty="0" err="1"/>
              <a:t>oxidising</a:t>
            </a:r>
            <a:r>
              <a:rPr lang="en-US" dirty="0"/>
              <a:t> effect </a:t>
            </a:r>
          </a:p>
          <a:p>
            <a:pPr lvl="1"/>
            <a:r>
              <a:rPr lang="en-US" dirty="0"/>
              <a:t>c ) blocking of tubules by </a:t>
            </a:r>
            <a:r>
              <a:rPr lang="en-US" dirty="0" err="1"/>
              <a:t>crystallisation</a:t>
            </a:r>
            <a:endParaRPr lang="en-US" dirty="0"/>
          </a:p>
          <a:p>
            <a:endParaRPr lang="en-US" sz="2400" dirty="0"/>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sz="3600" i="1">
                <a:solidFill>
                  <a:srgbClr val="FF7C80"/>
                </a:solidFill>
                <a:effectLst>
                  <a:outerShdw blurRad="38100" dist="38100" dir="2700000" algn="tl">
                    <a:srgbClr val="000000"/>
                  </a:outerShdw>
                </a:effectLst>
                <a:latin typeface="Arial" pitchFamily="34" charset="0"/>
              </a:rPr>
              <a:t>Desensitizing toothpastes/dentifrices</a:t>
            </a:r>
          </a:p>
        </p:txBody>
      </p:sp>
      <p:sp>
        <p:nvSpPr>
          <p:cNvPr id="50179" name="Rectangle 3"/>
          <p:cNvSpPr>
            <a:spLocks noGrp="1" noChangeArrowheads="1"/>
          </p:cNvSpPr>
          <p:nvPr>
            <p:ph idx="1"/>
          </p:nvPr>
        </p:nvSpPr>
        <p:spPr/>
        <p:txBody>
          <a:bodyPr>
            <a:normAutofit/>
          </a:bodyPr>
          <a:lstStyle/>
          <a:p>
            <a:r>
              <a:rPr lang="en-US" sz="2400" dirty="0"/>
              <a:t> Tooth-pastes are the most widely used dentifrices for delivering</a:t>
            </a:r>
            <a:r>
              <a:rPr lang="en-US" sz="2400" baseline="30000" dirty="0"/>
              <a:t> </a:t>
            </a:r>
            <a:r>
              <a:rPr lang="en-US" sz="2400" dirty="0"/>
              <a:t>over-the-counter desensitizing agents.</a:t>
            </a:r>
          </a:p>
          <a:p>
            <a:r>
              <a:rPr lang="en-US" sz="2400" dirty="0"/>
              <a:t> The first desensitizing</a:t>
            </a:r>
            <a:r>
              <a:rPr lang="en-US" sz="2400" baseline="30000" dirty="0"/>
              <a:t> </a:t>
            </a:r>
            <a:r>
              <a:rPr lang="en-US" sz="2400" dirty="0"/>
              <a:t>toothpastes to appear on the market claimed either to occlude</a:t>
            </a:r>
            <a:r>
              <a:rPr lang="en-US" sz="2400" baseline="30000" dirty="0"/>
              <a:t> </a:t>
            </a:r>
            <a:r>
              <a:rPr lang="en-US" sz="2400" dirty="0"/>
              <a:t>dentinal tubules (those that contained strontium salts and fluorides)</a:t>
            </a:r>
            <a:r>
              <a:rPr lang="en-US" sz="2400" baseline="30000" dirty="0"/>
              <a:t> </a:t>
            </a:r>
            <a:r>
              <a:rPr lang="en-US" sz="2400" dirty="0"/>
              <a:t>or destroy vital elements within the tubules (those that contained</a:t>
            </a:r>
            <a:r>
              <a:rPr lang="en-US" sz="2400" baseline="30000" dirty="0"/>
              <a:t> </a:t>
            </a:r>
            <a:r>
              <a:rPr lang="en-US" sz="2400" dirty="0"/>
              <a:t>formaldehyde). </a:t>
            </a:r>
            <a:endParaRPr lang="en-US" sz="2400" b="1" dirty="0"/>
          </a:p>
        </p:txBody>
      </p:sp>
      <p:pic>
        <p:nvPicPr>
          <p:cNvPr id="4" name="Picture 2" descr="C:\Users\TOSHIBA\Desktop\images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572000"/>
            <a:ext cx="2438399" cy="1981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endParaRPr lang="en-US"/>
          </a:p>
        </p:txBody>
      </p:sp>
      <p:sp>
        <p:nvSpPr>
          <p:cNvPr id="51203" name="Rectangle 3"/>
          <p:cNvSpPr>
            <a:spLocks noGrp="1" noChangeArrowheads="1"/>
          </p:cNvSpPr>
          <p:nvPr>
            <p:ph idx="1"/>
          </p:nvPr>
        </p:nvSpPr>
        <p:spPr/>
        <p:txBody>
          <a:bodyPr>
            <a:normAutofit/>
          </a:bodyPr>
          <a:lstStyle/>
          <a:p>
            <a:r>
              <a:rPr lang="en-US" sz="2000" dirty="0">
                <a:latin typeface="Arial" pitchFamily="34" charset="0"/>
              </a:rPr>
              <a:t>Now, most desensitizing toothpastes contain a</a:t>
            </a:r>
            <a:r>
              <a:rPr lang="en-US" sz="2000" baseline="30000" dirty="0">
                <a:latin typeface="Arial" pitchFamily="34" charset="0"/>
              </a:rPr>
              <a:t> </a:t>
            </a:r>
            <a:r>
              <a:rPr lang="en-US" sz="2000" dirty="0">
                <a:latin typeface="Arial" pitchFamily="34" charset="0"/>
              </a:rPr>
              <a:t>potassium salt such as potassium nitrate, potassium chloride</a:t>
            </a:r>
            <a:r>
              <a:rPr lang="en-US" sz="2000" baseline="30000" dirty="0">
                <a:latin typeface="Arial" pitchFamily="34" charset="0"/>
              </a:rPr>
              <a:t> </a:t>
            </a:r>
            <a:r>
              <a:rPr lang="en-US" sz="2000" dirty="0">
                <a:latin typeface="Arial" pitchFamily="34" charset="0"/>
              </a:rPr>
              <a:t>or potassium citrate, </a:t>
            </a:r>
          </a:p>
          <a:p>
            <a:r>
              <a:rPr lang="en-US" sz="2000" dirty="0">
                <a:latin typeface="Arial" pitchFamily="34" charset="0"/>
              </a:rPr>
              <a:t>Though one study reported that a remineralizing</a:t>
            </a:r>
            <a:r>
              <a:rPr lang="en-US" sz="2000" baseline="30000" dirty="0">
                <a:latin typeface="Arial" pitchFamily="34" charset="0"/>
              </a:rPr>
              <a:t> </a:t>
            </a:r>
            <a:r>
              <a:rPr lang="en-US" sz="2000" dirty="0">
                <a:latin typeface="Arial" pitchFamily="34" charset="0"/>
              </a:rPr>
              <a:t>toothpaste containing sodium fluoride and calcium phosphates</a:t>
            </a:r>
            <a:r>
              <a:rPr lang="en-US" sz="2000" baseline="30000" dirty="0">
                <a:latin typeface="Arial" pitchFamily="34" charset="0"/>
              </a:rPr>
              <a:t> </a:t>
            </a:r>
            <a:r>
              <a:rPr lang="en-US" sz="2000" dirty="0">
                <a:latin typeface="Arial" pitchFamily="34" charset="0"/>
              </a:rPr>
              <a:t>reduced DH.</a:t>
            </a:r>
            <a:r>
              <a:rPr lang="en-US" sz="2000" baseline="30000" dirty="0">
                <a:latin typeface="Arial" pitchFamily="34" charset="0"/>
              </a:rPr>
              <a:t> </a:t>
            </a:r>
            <a:endParaRPr lang="en-US" sz="2000" dirty="0">
              <a:latin typeface="Arial"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r>
              <a:rPr lang="en-US" i="1" dirty="0">
                <a:solidFill>
                  <a:schemeClr val="tx1"/>
                </a:solidFill>
                <a:effectLst>
                  <a:outerShdw blurRad="38100" dist="38100" dir="2700000" algn="tl">
                    <a:srgbClr val="000000"/>
                  </a:outerShdw>
                </a:effectLst>
                <a:latin typeface="Arial" pitchFamily="34" charset="0"/>
              </a:rPr>
              <a:t>Toothpaste application</a:t>
            </a:r>
          </a:p>
        </p:txBody>
      </p:sp>
      <p:sp>
        <p:nvSpPr>
          <p:cNvPr id="58371" name="Rectangle 3"/>
          <p:cNvSpPr>
            <a:spLocks noGrp="1" noChangeArrowheads="1"/>
          </p:cNvSpPr>
          <p:nvPr>
            <p:ph idx="1"/>
          </p:nvPr>
        </p:nvSpPr>
        <p:spPr/>
        <p:txBody>
          <a:bodyPr/>
          <a:lstStyle/>
          <a:p>
            <a:pPr>
              <a:buFontTx/>
              <a:buNone/>
            </a:pPr>
            <a:endParaRPr lang="en-US" dirty="0">
              <a:latin typeface="Arial" pitchFamily="34" charset="0"/>
            </a:endParaRPr>
          </a:p>
          <a:p>
            <a:r>
              <a:rPr lang="en-US" sz="2000" dirty="0">
                <a:latin typeface="Arial" pitchFamily="34" charset="0"/>
              </a:rPr>
              <a:t>Practitioners should educate patients on how to use dentifrices</a:t>
            </a:r>
            <a:r>
              <a:rPr lang="en-US" sz="2000" baseline="30000" dirty="0">
                <a:latin typeface="Arial" pitchFamily="34" charset="0"/>
              </a:rPr>
              <a:t> </a:t>
            </a:r>
            <a:r>
              <a:rPr lang="en-US" sz="2000" dirty="0">
                <a:latin typeface="Arial" pitchFamily="34" charset="0"/>
              </a:rPr>
              <a:t>and monitor their </a:t>
            </a:r>
            <a:r>
              <a:rPr lang="en-US" sz="2000" dirty="0" err="1">
                <a:latin typeface="Arial" pitchFamily="34" charset="0"/>
              </a:rPr>
              <a:t>toothbrushing</a:t>
            </a:r>
            <a:r>
              <a:rPr lang="en-US" sz="2000" dirty="0">
                <a:latin typeface="Arial" pitchFamily="34" charset="0"/>
              </a:rPr>
              <a:t> techniques. </a:t>
            </a:r>
          </a:p>
          <a:p>
            <a:r>
              <a:rPr lang="en-US" sz="2000" dirty="0">
                <a:latin typeface="Arial" pitchFamily="34" charset="0"/>
              </a:rPr>
              <a:t>Dentifrices should</a:t>
            </a:r>
            <a:r>
              <a:rPr lang="en-US" sz="2000" baseline="30000" dirty="0">
                <a:latin typeface="Arial" pitchFamily="34" charset="0"/>
              </a:rPr>
              <a:t> </a:t>
            </a:r>
            <a:r>
              <a:rPr lang="en-US" sz="2000" dirty="0">
                <a:latin typeface="Arial" pitchFamily="34" charset="0"/>
              </a:rPr>
              <a:t>be applied by </a:t>
            </a:r>
            <a:r>
              <a:rPr lang="en-US" sz="2000" dirty="0" err="1">
                <a:latin typeface="Arial" pitchFamily="34" charset="0"/>
              </a:rPr>
              <a:t>toothbrushing</a:t>
            </a:r>
            <a:r>
              <a:rPr lang="en-US" sz="3200" dirty="0">
                <a:latin typeface="Arial" pitchFamily="34" charset="0"/>
              </a:rPr>
              <a:t>. </a:t>
            </a:r>
          </a:p>
          <a:p>
            <a:r>
              <a:rPr lang="en-US" sz="2000" dirty="0">
                <a:latin typeface="Arial" pitchFamily="34" charset="0"/>
                <a:cs typeface="Arial" pitchFamily="34" charset="0"/>
              </a:rPr>
              <a:t>Correct brushing techniques</a:t>
            </a:r>
          </a:p>
          <a:p>
            <a:pPr lvl="1"/>
            <a:r>
              <a:rPr lang="en-US" sz="1800" dirty="0">
                <a:latin typeface="Arial" pitchFamily="34" charset="0"/>
                <a:cs typeface="Arial" pitchFamily="34" charset="0"/>
              </a:rPr>
              <a:t>avoid hard toothbrushes,</a:t>
            </a:r>
          </a:p>
          <a:p>
            <a:pPr lvl="1"/>
            <a:r>
              <a:rPr lang="en-US" sz="1800" dirty="0">
                <a:latin typeface="Arial" pitchFamily="34" charset="0"/>
                <a:cs typeface="Arial" pitchFamily="34" charset="0"/>
              </a:rPr>
              <a:t>high abrasive toothpastes &amp;</a:t>
            </a:r>
          </a:p>
          <a:p>
            <a:pPr lvl="1"/>
            <a:r>
              <a:rPr lang="en-US" sz="1800" dirty="0">
                <a:latin typeface="Arial" pitchFamily="34" charset="0"/>
                <a:cs typeface="Arial" pitchFamily="34" charset="0"/>
              </a:rPr>
              <a:t>excessive force.</a:t>
            </a:r>
          </a:p>
          <a:p>
            <a:pPr lvl="1"/>
            <a:r>
              <a:rPr lang="en-US" sz="1800" dirty="0" err="1">
                <a:latin typeface="Arial" pitchFamily="34" charset="0"/>
                <a:cs typeface="Arial" pitchFamily="34" charset="0"/>
              </a:rPr>
              <a:t>dentrifice</a:t>
            </a:r>
            <a:r>
              <a:rPr lang="en-US" sz="1800" dirty="0">
                <a:latin typeface="Arial" pitchFamily="34" charset="0"/>
                <a:cs typeface="Arial" pitchFamily="34" charset="0"/>
              </a:rPr>
              <a:t> with silica as abrasive preferred.</a:t>
            </a:r>
          </a:p>
          <a:p>
            <a:endParaRPr lang="en-US" sz="3200" dirty="0">
              <a:latin typeface="Arial" pitchFamily="34" charset="0"/>
              <a:cs typeface="Arial" pitchFamily="34" charset="0"/>
            </a:endParaRPr>
          </a:p>
          <a:p>
            <a:endParaRPr lang="en-US" sz="3600" dirty="0"/>
          </a:p>
          <a:p>
            <a:endParaRPr lang="en-US" sz="3600" dirty="0"/>
          </a:p>
          <a:p>
            <a:endParaRPr lang="en-US" sz="3600" dirty="0"/>
          </a:p>
          <a:p>
            <a:endParaRPr lang="en-US" sz="36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r>
              <a:rPr lang="en-US" sz="4000" i="1" dirty="0">
                <a:solidFill>
                  <a:schemeClr val="tx1"/>
                </a:solidFill>
                <a:effectLst>
                  <a:outerShdw blurRad="38100" dist="38100" dir="2700000" algn="tl">
                    <a:srgbClr val="000000"/>
                  </a:outerShdw>
                </a:effectLst>
              </a:rPr>
              <a:t>Mouthwashes and chewing gums</a:t>
            </a:r>
          </a:p>
        </p:txBody>
      </p:sp>
      <p:sp>
        <p:nvSpPr>
          <p:cNvPr id="60419" name="Rectangle 3"/>
          <p:cNvSpPr>
            <a:spLocks noGrp="1" noChangeArrowheads="1"/>
          </p:cNvSpPr>
          <p:nvPr>
            <p:ph idx="1"/>
          </p:nvPr>
        </p:nvSpPr>
        <p:spPr/>
        <p:txBody>
          <a:bodyPr>
            <a:normAutofit/>
          </a:bodyPr>
          <a:lstStyle/>
          <a:p>
            <a:r>
              <a:rPr lang="en-US" sz="2400" dirty="0"/>
              <a:t>Studies have found that mouthwashes containing potassium nitrate</a:t>
            </a:r>
            <a:r>
              <a:rPr lang="en-US" sz="2400" baseline="30000" dirty="0"/>
              <a:t> </a:t>
            </a:r>
            <a:r>
              <a:rPr lang="en-US" sz="2400" dirty="0"/>
              <a:t>and sodium fluoride, potassium citrate or sodium </a:t>
            </a:r>
            <a:r>
              <a:rPr lang="en-US" sz="2400" dirty="0" err="1"/>
              <a:t>fluori</a:t>
            </a:r>
            <a:r>
              <a:rPr lang="en-US" sz="2400" dirty="0"/>
              <a:t> </a:t>
            </a:r>
            <a:r>
              <a:rPr lang="en-US" sz="2400" dirty="0" err="1"/>
              <a:t>deor</a:t>
            </a:r>
            <a:r>
              <a:rPr lang="en-US" sz="2400" dirty="0"/>
              <a:t> a mixture of fluorides can reduce DH. </a:t>
            </a:r>
          </a:p>
          <a:p>
            <a:r>
              <a:rPr lang="en-US" sz="2400" dirty="0"/>
              <a:t>In only one of these</a:t>
            </a:r>
            <a:r>
              <a:rPr lang="en-US" sz="2400" baseline="30000" dirty="0"/>
              <a:t> </a:t>
            </a:r>
            <a:r>
              <a:rPr lang="en-US" sz="2400" dirty="0"/>
              <a:t>studies, however, was the effect of the active mouthwash significantly</a:t>
            </a:r>
            <a:r>
              <a:rPr lang="en-US" sz="2400" baseline="30000" dirty="0"/>
              <a:t> </a:t>
            </a:r>
            <a:r>
              <a:rPr lang="en-US" sz="2400" dirty="0"/>
              <a:t>greater than that of the control product.</a:t>
            </a:r>
          </a:p>
          <a:p>
            <a:r>
              <a:rPr lang="en-US" sz="2400" dirty="0"/>
              <a:t> Another study concluded</a:t>
            </a:r>
            <a:r>
              <a:rPr lang="en-US" sz="2400" baseline="30000" dirty="0"/>
              <a:t> </a:t>
            </a:r>
            <a:r>
              <a:rPr lang="en-US" sz="2400" dirty="0"/>
              <a:t>that a chewing gum containing potassium chloride significantly</a:t>
            </a:r>
            <a:r>
              <a:rPr lang="en-US" sz="2400" baseline="30000" dirty="0"/>
              <a:t> </a:t>
            </a:r>
            <a:r>
              <a:rPr lang="en-US" sz="2400" dirty="0"/>
              <a:t>reduced DH, but the study did not include a control group.</a:t>
            </a:r>
            <a:r>
              <a:rPr lang="en-US" sz="2400" baseline="30000" dirty="0"/>
              <a:t> </a:t>
            </a:r>
            <a:endParaRPr lang="en-US" sz="24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endParaRPr lang="en-US"/>
          </a:p>
        </p:txBody>
      </p:sp>
      <p:sp>
        <p:nvSpPr>
          <p:cNvPr id="61443" name="Rectangle 3"/>
          <p:cNvSpPr>
            <a:spLocks noGrp="1" noChangeArrowheads="1"/>
          </p:cNvSpPr>
          <p:nvPr>
            <p:ph idx="1"/>
          </p:nvPr>
        </p:nvSpPr>
        <p:spPr>
          <a:xfrm>
            <a:off x="457200" y="1752600"/>
            <a:ext cx="7620000" cy="4800600"/>
          </a:xfrm>
        </p:spPr>
        <p:txBody>
          <a:bodyPr>
            <a:normAutofit lnSpcReduction="10000"/>
          </a:bodyPr>
          <a:lstStyle/>
          <a:p>
            <a:pPr>
              <a:lnSpc>
                <a:spcPct val="90000"/>
              </a:lnSpc>
            </a:pPr>
            <a:r>
              <a:rPr lang="en-US" sz="2400" dirty="0"/>
              <a:t>DH severity should be reassessed two to four weeks after commencement</a:t>
            </a:r>
            <a:r>
              <a:rPr lang="en-US" sz="2400" baseline="30000" dirty="0"/>
              <a:t> </a:t>
            </a:r>
            <a:r>
              <a:rPr lang="en-US" sz="2400" dirty="0"/>
              <a:t>of treatment to determine the effectiveness of the first level</a:t>
            </a:r>
            <a:r>
              <a:rPr lang="en-US" sz="2400" baseline="30000" dirty="0"/>
              <a:t> </a:t>
            </a:r>
            <a:r>
              <a:rPr lang="en-US" sz="2400" dirty="0"/>
              <a:t>of desensitizing treatment .</a:t>
            </a:r>
          </a:p>
          <a:p>
            <a:r>
              <a:rPr lang="en-US" sz="2400" dirty="0"/>
              <a:t> If at-home care fails</a:t>
            </a:r>
            <a:r>
              <a:rPr lang="en-US" sz="2400" baseline="30000" dirty="0"/>
              <a:t> </a:t>
            </a:r>
            <a:r>
              <a:rPr lang="en-US" sz="2400" dirty="0"/>
              <a:t>to reduce DH compared with baseline levels, the next level of</a:t>
            </a:r>
            <a:r>
              <a:rPr lang="en-US" sz="2400" baseline="30000" dirty="0"/>
              <a:t> </a:t>
            </a:r>
            <a:r>
              <a:rPr lang="en-US" sz="2400" dirty="0"/>
              <a:t>treatment, an in-office method should be started.</a:t>
            </a:r>
            <a:r>
              <a:rPr lang="en-US" sz="2400" baseline="30000" dirty="0"/>
              <a:t> </a:t>
            </a:r>
            <a:r>
              <a:rPr lang="en-US" sz="2400" dirty="0"/>
              <a:t>Desensitizing agents intended for at-home use by patients generally</a:t>
            </a:r>
            <a:r>
              <a:rPr lang="en-US" sz="2400" baseline="30000" dirty="0"/>
              <a:t> </a:t>
            </a:r>
            <a:r>
              <a:rPr lang="en-US" sz="2400" dirty="0"/>
              <a:t>are simple to administer. </a:t>
            </a:r>
          </a:p>
          <a:p>
            <a:r>
              <a:rPr lang="en-US" sz="2400" dirty="0"/>
              <a:t>Dental professionals can deliver a</a:t>
            </a:r>
            <a:r>
              <a:rPr lang="en-US" sz="2400" baseline="30000" dirty="0"/>
              <a:t> </a:t>
            </a:r>
            <a:r>
              <a:rPr lang="en-US" sz="2400" dirty="0"/>
              <a:t>wider range of more complex and more potent desensitizing treatment</a:t>
            </a:r>
            <a:r>
              <a:rPr lang="en-US" sz="2800" dirty="0"/>
              <a:t>.</a:t>
            </a:r>
            <a:r>
              <a:rPr lang="en-US" sz="2800" baseline="30000" dirty="0"/>
              <a:t> </a:t>
            </a:r>
            <a:endParaRPr lang="en-US" sz="2800" dirty="0"/>
          </a:p>
          <a:p>
            <a:pPr>
              <a:lnSpc>
                <a:spcPct val="90000"/>
              </a:lnSpc>
            </a:pPr>
            <a:endParaRPr lang="en-US" sz="2800" dirty="0">
              <a:latin typeface="Arial" pitchFamily="34" charset="0"/>
            </a:endParaRPr>
          </a:p>
          <a:p>
            <a:pPr>
              <a:lnSpc>
                <a:spcPct val="90000"/>
              </a:lnSpc>
              <a:buFontTx/>
              <a:buNone/>
            </a:pPr>
            <a:br>
              <a:rPr lang="en-US" sz="2800" dirty="0">
                <a:latin typeface="Arial" pitchFamily="34" charset="0"/>
              </a:rPr>
            </a:br>
            <a:r>
              <a:rPr lang="en-US" sz="2800" dirty="0">
                <a:latin typeface="Arial" pitchFamily="34" charset="0"/>
              </a:rPr>
              <a:t> </a:t>
            </a:r>
            <a:r>
              <a:rPr lang="en-US" sz="2800" b="1" dirty="0">
                <a:latin typeface="Arial" pitchFamily="34" charset="0"/>
              </a:rPr>
              <a:t>  </a:t>
            </a:r>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endParaRPr lang="en-US"/>
          </a:p>
        </p:txBody>
      </p:sp>
      <p:sp>
        <p:nvSpPr>
          <p:cNvPr id="311299" name="Rectangle 3"/>
          <p:cNvSpPr>
            <a:spLocks noGrp="1" noChangeArrowheads="1"/>
          </p:cNvSpPr>
          <p:nvPr>
            <p:ph idx="1"/>
          </p:nvPr>
        </p:nvSpPr>
        <p:spPr/>
        <p:txBody>
          <a:bodyPr>
            <a:normAutofit/>
          </a:bodyPr>
          <a:lstStyle/>
          <a:p>
            <a:pPr>
              <a:lnSpc>
                <a:spcPct val="90000"/>
              </a:lnSpc>
            </a:pPr>
            <a:r>
              <a:rPr lang="en-US" sz="2400" dirty="0"/>
              <a:t>As alternatives with more accessible cost and simpler techniques of hypersensitivity treatment which aim at producing an occlusive effect on the dentin tubules, blocking the hydrodynamic </a:t>
            </a:r>
            <a:r>
              <a:rPr lang="en-US" sz="2400" dirty="0" err="1"/>
              <a:t>flux,there</a:t>
            </a:r>
            <a:r>
              <a:rPr lang="en-US" sz="2400" dirty="0"/>
              <a:t> are the application of fluoridated varnish, restorative or adhesive systems, </a:t>
            </a:r>
            <a:r>
              <a:rPr lang="en-US" sz="2400" dirty="0" err="1"/>
              <a:t>e.g</a:t>
            </a:r>
            <a:endParaRPr lang="en-US" sz="1800" dirty="0"/>
          </a:p>
          <a:p>
            <a:pPr>
              <a:lnSpc>
                <a:spcPct val="90000"/>
              </a:lnSpc>
            </a:pPr>
            <a:r>
              <a:rPr lang="en-US" sz="1800" dirty="0"/>
              <a:t>silver nitrate,</a:t>
            </a:r>
          </a:p>
          <a:p>
            <a:pPr>
              <a:lnSpc>
                <a:spcPct val="90000"/>
              </a:lnSpc>
            </a:pPr>
            <a:r>
              <a:rPr lang="en-US" sz="1800" dirty="0"/>
              <a:t> formalin,</a:t>
            </a:r>
          </a:p>
          <a:p>
            <a:pPr>
              <a:lnSpc>
                <a:spcPct val="90000"/>
              </a:lnSpc>
            </a:pPr>
            <a:r>
              <a:rPr lang="en-US" sz="1800" dirty="0"/>
              <a:t>zinc chloride, </a:t>
            </a:r>
          </a:p>
          <a:p>
            <a:pPr>
              <a:lnSpc>
                <a:spcPct val="90000"/>
              </a:lnSpc>
            </a:pPr>
            <a:r>
              <a:rPr lang="en-US" sz="1800" dirty="0"/>
              <a:t>calcium hydroxide,</a:t>
            </a:r>
          </a:p>
          <a:p>
            <a:pPr>
              <a:lnSpc>
                <a:spcPct val="90000"/>
              </a:lnSpc>
            </a:pPr>
            <a:r>
              <a:rPr lang="en-US" sz="1800" dirty="0" err="1"/>
              <a:t>strontiumchloride</a:t>
            </a:r>
            <a:r>
              <a:rPr lang="en-US" sz="1800" dirty="0"/>
              <a:t>, </a:t>
            </a:r>
          </a:p>
          <a:p>
            <a:pPr>
              <a:lnSpc>
                <a:spcPct val="90000"/>
              </a:lnSpc>
            </a:pPr>
            <a:r>
              <a:rPr lang="en-US" sz="1800" dirty="0"/>
              <a:t>potassium oxalate (PEREIRA22, 1995),</a:t>
            </a:r>
          </a:p>
          <a:p>
            <a:pPr>
              <a:lnSpc>
                <a:spcPct val="90000"/>
              </a:lnSpc>
            </a:pPr>
            <a:r>
              <a:rPr lang="en-US" sz="1800" dirty="0" err="1"/>
              <a:t>propolis</a:t>
            </a:r>
            <a:r>
              <a:rPr lang="en-US" sz="1800" dirty="0"/>
              <a:t> (MAHMOUD et al.17, 1999)</a:t>
            </a:r>
          </a:p>
          <a:p>
            <a:pPr>
              <a:lnSpc>
                <a:spcPct val="90000"/>
              </a:lnSpc>
            </a:pPr>
            <a:r>
              <a:rPr lang="en-US" sz="1800" dirty="0"/>
              <a:t>potassium nitrate (TOUYZ &amp; STERN25, 1999).</a:t>
            </a:r>
          </a:p>
          <a:p>
            <a:pPr>
              <a:lnSpc>
                <a:spcPct val="90000"/>
              </a:lnSpc>
            </a:pPr>
            <a:endParaRPr lang="en-US"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normAutofit/>
          </a:bodyPr>
          <a:lstStyle/>
          <a:p>
            <a:r>
              <a:rPr lang="en-US" sz="4000" i="1" dirty="0">
                <a:solidFill>
                  <a:schemeClr val="tx1"/>
                </a:solidFill>
                <a:effectLst>
                  <a:outerShdw blurRad="38100" dist="38100" dir="2700000" algn="tl">
                    <a:srgbClr val="000000"/>
                  </a:outerShdw>
                </a:effectLst>
                <a:cs typeface="Times New Roman" pitchFamily="18" charset="0"/>
              </a:rPr>
              <a:t>STRONTIUM CHLORIDE</a:t>
            </a:r>
          </a:p>
        </p:txBody>
      </p:sp>
      <p:sp>
        <p:nvSpPr>
          <p:cNvPr id="313347" name="Rectangle 3"/>
          <p:cNvSpPr>
            <a:spLocks noGrp="1" noChangeArrowheads="1"/>
          </p:cNvSpPr>
          <p:nvPr>
            <p:ph idx="1"/>
          </p:nvPr>
        </p:nvSpPr>
        <p:spPr/>
        <p:txBody>
          <a:bodyPr/>
          <a:lstStyle/>
          <a:p>
            <a:pPr algn="just">
              <a:lnSpc>
                <a:spcPct val="90000"/>
              </a:lnSpc>
              <a:buFontTx/>
              <a:buNone/>
            </a:pPr>
            <a:endParaRPr lang="en-US" b="1" dirty="0">
              <a:cs typeface="Times New Roman" pitchFamily="18" charset="0"/>
            </a:endParaRPr>
          </a:p>
          <a:p>
            <a:pPr algn="just">
              <a:lnSpc>
                <a:spcPct val="90000"/>
              </a:lnSpc>
            </a:pPr>
            <a:r>
              <a:rPr lang="en-US" dirty="0">
                <a:solidFill>
                  <a:srgbClr val="000000"/>
                </a:solidFill>
                <a:cs typeface="Times New Roman" pitchFamily="18" charset="0"/>
              </a:rPr>
              <a:t>It has been effectively and widely used to reduce hypersensitivity. </a:t>
            </a:r>
          </a:p>
          <a:p>
            <a:pPr algn="just">
              <a:lnSpc>
                <a:spcPct val="90000"/>
              </a:lnSpc>
            </a:pPr>
            <a:r>
              <a:rPr lang="en-US" dirty="0">
                <a:solidFill>
                  <a:srgbClr val="000000"/>
                </a:solidFill>
                <a:cs typeface="Times New Roman" pitchFamily="18" charset="0"/>
              </a:rPr>
              <a:t>It has been suggested that strontium deposits are produced by an exchange with calcium in the dentin resulting in </a:t>
            </a:r>
            <a:r>
              <a:rPr lang="en-US" dirty="0" err="1">
                <a:solidFill>
                  <a:srgbClr val="000000"/>
                </a:solidFill>
                <a:cs typeface="Times New Roman" pitchFamily="18" charset="0"/>
              </a:rPr>
              <a:t>recrystallisation</a:t>
            </a:r>
            <a:r>
              <a:rPr lang="en-US" dirty="0">
                <a:solidFill>
                  <a:srgbClr val="000000"/>
                </a:solidFill>
                <a:cs typeface="Times New Roman" pitchFamily="18" charset="0"/>
              </a:rPr>
              <a:t> in the form of a strontium apatite complex. </a:t>
            </a:r>
            <a:endParaRPr lang="en-US" dirty="0">
              <a:cs typeface="Times New Roman" pitchFamily="18" charset="0"/>
            </a:endParaRPr>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Strontium chloride </a:t>
            </a:r>
            <a:r>
              <a:rPr lang="en-US" dirty="0" err="1"/>
              <a:t>hexahydrate</a:t>
            </a:r>
            <a:r>
              <a:rPr lang="en-US" dirty="0"/>
              <a:t> ( 10 % )</a:t>
            </a:r>
          </a:p>
        </p:txBody>
      </p:sp>
      <p:sp>
        <p:nvSpPr>
          <p:cNvPr id="3" name="Content Placeholder 2"/>
          <p:cNvSpPr>
            <a:spLocks noGrp="1"/>
          </p:cNvSpPr>
          <p:nvPr>
            <p:ph idx="1"/>
          </p:nvPr>
        </p:nvSpPr>
        <p:spPr/>
        <p:txBody>
          <a:bodyPr>
            <a:normAutofit/>
          </a:bodyPr>
          <a:lstStyle/>
          <a:p>
            <a:pPr algn="just"/>
            <a:r>
              <a:rPr lang="en-US" sz="2400" dirty="0"/>
              <a:t>Mechanism of action </a:t>
            </a:r>
          </a:p>
          <a:p>
            <a:pPr lvl="1" algn="just"/>
            <a:r>
              <a:rPr lang="en-US" dirty="0"/>
              <a:t>also a protein precipitant.</a:t>
            </a:r>
          </a:p>
          <a:p>
            <a:pPr lvl="1" algn="just"/>
            <a:r>
              <a:rPr lang="en-US" dirty="0"/>
              <a:t>adsorbed onto dentin &amp; blocks outer organic matrix of root surface.</a:t>
            </a:r>
          </a:p>
          <a:p>
            <a:pPr lvl="1" algn="just"/>
            <a:r>
              <a:rPr lang="en-US" dirty="0"/>
              <a:t>strontium ions are exchanged with Ca  of  dentin ------- </a:t>
            </a:r>
            <a:r>
              <a:rPr lang="en-US" dirty="0" err="1"/>
              <a:t>recrystallisation</a:t>
            </a:r>
            <a:r>
              <a:rPr lang="en-US" dirty="0"/>
              <a:t> in form of strontium apatite complex, promote calcification and cause blockage of tubules.</a:t>
            </a:r>
          </a:p>
          <a:p>
            <a:pPr lvl="1" algn="just"/>
            <a:r>
              <a:rPr lang="en-US" dirty="0"/>
              <a:t>at higher </a:t>
            </a:r>
            <a:r>
              <a:rPr lang="en-US" dirty="0" err="1"/>
              <a:t>conc</a:t>
            </a:r>
            <a:r>
              <a:rPr lang="en-US" dirty="0"/>
              <a:t>, may dampen neural impulses</a:t>
            </a:r>
          </a:p>
          <a:p>
            <a:pPr algn="just"/>
            <a:r>
              <a:rPr lang="en-US" sz="2400" dirty="0"/>
              <a:t>Disadvantage </a:t>
            </a:r>
          </a:p>
          <a:p>
            <a:pPr lvl="1" algn="just"/>
            <a:r>
              <a:rPr lang="en-US" dirty="0"/>
              <a:t>detrimental to pulp.</a:t>
            </a:r>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Silver nitrate</a:t>
            </a:r>
          </a:p>
        </p:txBody>
      </p:sp>
      <p:sp>
        <p:nvSpPr>
          <p:cNvPr id="3" name="Content Placeholder 2"/>
          <p:cNvSpPr>
            <a:spLocks noGrp="1"/>
          </p:cNvSpPr>
          <p:nvPr>
            <p:ph idx="1"/>
          </p:nvPr>
        </p:nvSpPr>
        <p:spPr/>
        <p:txBody>
          <a:bodyPr>
            <a:normAutofit/>
          </a:bodyPr>
          <a:lstStyle/>
          <a:p>
            <a:r>
              <a:rPr lang="en-US" sz="2400" dirty="0"/>
              <a:t>Introduced in 1920s.</a:t>
            </a:r>
          </a:p>
          <a:p>
            <a:r>
              <a:rPr lang="en-US" sz="2400" dirty="0"/>
              <a:t>Mechanism of action</a:t>
            </a:r>
          </a:p>
          <a:p>
            <a:pPr lvl="1"/>
            <a:r>
              <a:rPr lang="en-US" dirty="0"/>
              <a:t>precipitates proteins within tubules.</a:t>
            </a:r>
          </a:p>
          <a:p>
            <a:pPr lvl="1"/>
            <a:r>
              <a:rPr lang="en-US" dirty="0"/>
              <a:t>with formalin, precipitated  silver chloride which reduces dentinal fluid flow. ( by Greenhill and </a:t>
            </a:r>
            <a:r>
              <a:rPr lang="en-US" dirty="0" err="1"/>
              <a:t>Pashley</a:t>
            </a:r>
            <a:r>
              <a:rPr lang="en-US" dirty="0"/>
              <a:t> )</a:t>
            </a:r>
          </a:p>
          <a:p>
            <a:r>
              <a:rPr lang="en-US" sz="2400" dirty="0"/>
              <a:t>Disadvantage</a:t>
            </a:r>
          </a:p>
          <a:p>
            <a:pPr lvl="1"/>
            <a:r>
              <a:rPr lang="en-US" dirty="0"/>
              <a:t>potentially harmful to pulp and </a:t>
            </a:r>
            <a:r>
              <a:rPr lang="en-US" dirty="0" err="1"/>
              <a:t>gingiva</a:t>
            </a:r>
            <a:endParaRPr lang="en-US" dirty="0"/>
          </a:p>
          <a:p>
            <a:pPr lvl="1"/>
            <a:r>
              <a:rPr lang="en-US" dirty="0"/>
              <a:t>staining of tooth</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Formaldehyde (1.2 – 1.4 %)</a:t>
            </a:r>
          </a:p>
        </p:txBody>
      </p:sp>
      <p:sp>
        <p:nvSpPr>
          <p:cNvPr id="3" name="Content Placeholder 2"/>
          <p:cNvSpPr>
            <a:spLocks noGrp="1"/>
          </p:cNvSpPr>
          <p:nvPr>
            <p:ph idx="1"/>
          </p:nvPr>
        </p:nvSpPr>
        <p:spPr/>
        <p:txBody>
          <a:bodyPr>
            <a:normAutofit/>
          </a:bodyPr>
          <a:lstStyle/>
          <a:p>
            <a:r>
              <a:rPr lang="en-US" dirty="0"/>
              <a:t>Used in 1950s</a:t>
            </a:r>
          </a:p>
          <a:p>
            <a:r>
              <a:rPr lang="en-US" dirty="0"/>
              <a:t>Mechanism of action </a:t>
            </a:r>
          </a:p>
          <a:p>
            <a:pPr lvl="1"/>
            <a:r>
              <a:rPr lang="en-US" dirty="0"/>
              <a:t>precipitates salivary proteins in dentinal tubules</a:t>
            </a:r>
          </a:p>
          <a:p>
            <a:r>
              <a:rPr lang="en-US" dirty="0"/>
              <a:t>Disadvantages</a:t>
            </a:r>
          </a:p>
          <a:p>
            <a:pPr lvl="1"/>
            <a:r>
              <a:rPr lang="en-US" dirty="0"/>
              <a:t>very strong tissue fixatives</a:t>
            </a:r>
          </a:p>
          <a:p>
            <a:pPr lvl="1"/>
            <a:r>
              <a:rPr lang="en-US" dirty="0"/>
              <a:t>need utmost caution not to come in contact with </a:t>
            </a:r>
            <a:r>
              <a:rPr lang="en-US" dirty="0" err="1"/>
              <a:t>gingiva</a:t>
            </a:r>
            <a:r>
              <a:rPr lang="en-US" dirty="0"/>
              <a:t>.</a:t>
            </a:r>
          </a:p>
          <a:p>
            <a:endParaRPr lang="en-US" dirty="0"/>
          </a:p>
          <a:p>
            <a:r>
              <a:rPr lang="en-US" dirty="0"/>
              <a:t>For in office use, 40 % formalin applied topically.</a:t>
            </a:r>
          </a:p>
          <a:p>
            <a:r>
              <a:rPr lang="en-US" dirty="0"/>
              <a:t>Grossman - </a:t>
            </a:r>
            <a:r>
              <a:rPr lang="en-US" dirty="0" err="1"/>
              <a:t>desensitising</a:t>
            </a:r>
            <a:r>
              <a:rPr lang="en-US" dirty="0"/>
              <a:t> agent of choice as no staining</a:t>
            </a:r>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Sodium citrate and </a:t>
            </a:r>
            <a:r>
              <a:rPr lang="en-US" dirty="0" err="1"/>
              <a:t>pluronic</a:t>
            </a:r>
            <a:r>
              <a:rPr lang="en-US" dirty="0"/>
              <a:t> acid</a:t>
            </a:r>
          </a:p>
        </p:txBody>
      </p:sp>
      <p:sp>
        <p:nvSpPr>
          <p:cNvPr id="3" name="Content Placeholder 2"/>
          <p:cNvSpPr>
            <a:spLocks noGrp="1"/>
          </p:cNvSpPr>
          <p:nvPr>
            <p:ph idx="1"/>
          </p:nvPr>
        </p:nvSpPr>
        <p:spPr/>
        <p:txBody>
          <a:bodyPr>
            <a:normAutofit/>
          </a:bodyPr>
          <a:lstStyle/>
          <a:p>
            <a:r>
              <a:rPr lang="en-US" dirty="0"/>
              <a:t>Mechanism of action </a:t>
            </a:r>
          </a:p>
          <a:p>
            <a:pPr lvl="1"/>
            <a:r>
              <a:rPr lang="en-US" dirty="0" err="1"/>
              <a:t>polyglycol</a:t>
            </a:r>
            <a:r>
              <a:rPr lang="en-US" dirty="0"/>
              <a:t> has ability to precipitate salivary &amp; dentinal proteins</a:t>
            </a:r>
          </a:p>
          <a:p>
            <a:r>
              <a:rPr lang="en-US" sz="2400" dirty="0"/>
              <a:t>Dibasic sodium citrate in </a:t>
            </a:r>
            <a:r>
              <a:rPr lang="en-US" sz="2400" dirty="0" err="1"/>
              <a:t>pluronic</a:t>
            </a:r>
            <a:r>
              <a:rPr lang="en-US" sz="2400" dirty="0"/>
              <a:t> acid F-124 ( Protect )  -  most safe and  effective as given by ADA.</a:t>
            </a:r>
          </a:p>
          <a:p>
            <a:r>
              <a:rPr lang="en-US" sz="2400" dirty="0"/>
              <a:t>Shown to reduce dentinal fluid flow by 19%.</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Corticosteroids</a:t>
            </a:r>
          </a:p>
        </p:txBody>
      </p:sp>
      <p:sp>
        <p:nvSpPr>
          <p:cNvPr id="3" name="Content Placeholder 2"/>
          <p:cNvSpPr>
            <a:spLocks noGrp="1"/>
          </p:cNvSpPr>
          <p:nvPr>
            <p:ph idx="1"/>
          </p:nvPr>
        </p:nvSpPr>
        <p:spPr/>
        <p:txBody>
          <a:bodyPr>
            <a:normAutofit/>
          </a:bodyPr>
          <a:lstStyle/>
          <a:p>
            <a:r>
              <a:rPr lang="en-US" sz="2400" dirty="0"/>
              <a:t>These are anti inflammatory agents. Exact mechanism not known. Thought to induce </a:t>
            </a:r>
            <a:r>
              <a:rPr lang="en-US" sz="2400" dirty="0" err="1"/>
              <a:t>mineralisation</a:t>
            </a:r>
            <a:r>
              <a:rPr lang="en-US" sz="2400" dirty="0"/>
              <a:t> of the </a:t>
            </a:r>
            <a:r>
              <a:rPr lang="en-US" sz="2400" dirty="0" err="1"/>
              <a:t>peritubular</a:t>
            </a:r>
            <a:r>
              <a:rPr lang="en-US" sz="2400" dirty="0"/>
              <a:t> dentin.</a:t>
            </a:r>
          </a:p>
          <a:p>
            <a:r>
              <a:rPr lang="en-US" sz="2400" dirty="0"/>
              <a:t>Topically applied </a:t>
            </a:r>
            <a:r>
              <a:rPr lang="en-US" sz="2400" dirty="0" err="1"/>
              <a:t>prednisalone</a:t>
            </a:r>
            <a:r>
              <a:rPr lang="en-US" sz="2400" dirty="0"/>
              <a:t> successful in reducing thermal  sensitivity.</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dirty="0"/>
              <a:t>Casein </a:t>
            </a:r>
            <a:r>
              <a:rPr lang="en-US" sz="2800" b="1" dirty="0" err="1"/>
              <a:t>phosphopeptide</a:t>
            </a:r>
            <a:r>
              <a:rPr lang="en-US" sz="2800" b="1" dirty="0"/>
              <a:t>–amorphous calcium phosphate</a:t>
            </a:r>
          </a:p>
        </p:txBody>
      </p:sp>
      <p:sp>
        <p:nvSpPr>
          <p:cNvPr id="3" name="Content Placeholder 2"/>
          <p:cNvSpPr>
            <a:spLocks noGrp="1"/>
          </p:cNvSpPr>
          <p:nvPr>
            <p:ph idx="1"/>
          </p:nvPr>
        </p:nvSpPr>
        <p:spPr/>
        <p:txBody>
          <a:bodyPr>
            <a:normAutofit fontScale="92500"/>
          </a:bodyPr>
          <a:lstStyle/>
          <a:p>
            <a:r>
              <a:rPr lang="en-US" dirty="0"/>
              <a:t>A</a:t>
            </a:r>
            <a:r>
              <a:rPr lang="en-US" sz="2000" dirty="0"/>
              <a:t> relatively new product.</a:t>
            </a:r>
          </a:p>
          <a:p>
            <a:r>
              <a:rPr lang="en-US" sz="2000" dirty="0"/>
              <a:t>Thought to reduce sensitivity by plugging of the dentinal tubules. </a:t>
            </a:r>
          </a:p>
          <a:p>
            <a:endParaRPr lang="en-US" sz="2000" dirty="0"/>
          </a:p>
          <a:p>
            <a:r>
              <a:rPr lang="en-US" dirty="0"/>
              <a:t>Recently, milk protein casein has been used to develop a </a:t>
            </a:r>
            <a:r>
              <a:rPr lang="en-US" dirty="0" err="1"/>
              <a:t>remineralizing</a:t>
            </a:r>
            <a:r>
              <a:rPr lang="en-US" dirty="0"/>
              <a:t> agent (GC Tooth Mousse). The casein </a:t>
            </a:r>
            <a:r>
              <a:rPr lang="en-US" dirty="0" err="1"/>
              <a:t>phosphopeptide</a:t>
            </a:r>
            <a:r>
              <a:rPr lang="en-US" dirty="0"/>
              <a:t> (CPP) contains </a:t>
            </a:r>
            <a:r>
              <a:rPr lang="en-US" dirty="0" err="1"/>
              <a:t>phosphoseryl</a:t>
            </a:r>
            <a:r>
              <a:rPr lang="en-US" dirty="0"/>
              <a:t> sequences which get attached and stabilized with amorphous calcium phosphate (ACP).</a:t>
            </a:r>
          </a:p>
          <a:p>
            <a:r>
              <a:rPr lang="en-US" dirty="0"/>
              <a:t> The stabilized CPP–ACP prevents the dissolution of calcium and phosphate ions and maintains a supersaturated solution of bioavailable calcium and </a:t>
            </a:r>
            <a:r>
              <a:rPr lang="en-US" dirty="0" err="1"/>
              <a:t>phosphates.Various</a:t>
            </a:r>
            <a:r>
              <a:rPr lang="en-US" dirty="0"/>
              <a:t> studies have shown that CPP–ACP can effectively </a:t>
            </a:r>
            <a:r>
              <a:rPr lang="en-US" dirty="0" err="1"/>
              <a:t>remineralize</a:t>
            </a:r>
            <a:r>
              <a:rPr lang="en-US" dirty="0"/>
              <a:t> the enamel subsurface </a:t>
            </a:r>
            <a:r>
              <a:rPr lang="en-US" dirty="0" err="1"/>
              <a:t>lesions.By</a:t>
            </a:r>
            <a:r>
              <a:rPr lang="en-US" dirty="0"/>
              <a:t> virtue of its remineralizing capacity, it has also been proposed by the manufacturers that it can also help in prevention and treatment of DH.</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96</a:t>
            </a:fld>
            <a:endParaRPr lang="en-US"/>
          </a:p>
        </p:txBody>
      </p:sp>
      <p:pic>
        <p:nvPicPr>
          <p:cNvPr id="5" name="Picture 2" descr="C:\Users\TOSHIBA\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5140" y="914400"/>
            <a:ext cx="2428860" cy="19912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Oxalates</a:t>
            </a:r>
          </a:p>
        </p:txBody>
      </p:sp>
      <p:sp>
        <p:nvSpPr>
          <p:cNvPr id="3" name="Content Placeholder 2"/>
          <p:cNvSpPr>
            <a:spLocks noGrp="1"/>
          </p:cNvSpPr>
          <p:nvPr>
            <p:ph idx="1"/>
          </p:nvPr>
        </p:nvSpPr>
        <p:spPr>
          <a:xfrm>
            <a:off x="914400" y="1524000"/>
            <a:ext cx="7162800" cy="4876800"/>
          </a:xfrm>
        </p:spPr>
        <p:txBody>
          <a:bodyPr>
            <a:normAutofit lnSpcReduction="10000"/>
          </a:bodyPr>
          <a:lstStyle/>
          <a:p>
            <a:r>
              <a:rPr lang="en-US" sz="2400" dirty="0"/>
              <a:t>Potassium oxalate and ferric oxalate solutions used.</a:t>
            </a:r>
          </a:p>
          <a:p>
            <a:r>
              <a:rPr lang="en-US" sz="2400" dirty="0"/>
              <a:t>Mode of action </a:t>
            </a:r>
          </a:p>
          <a:p>
            <a:pPr lvl="1"/>
            <a:r>
              <a:rPr lang="en-US" dirty="0"/>
              <a:t>these react with Ca ion in dentinal fluid ---------- form insoluble calcium oxalate crystals</a:t>
            </a:r>
          </a:p>
          <a:p>
            <a:r>
              <a:rPr lang="en-US" sz="2400" dirty="0"/>
              <a:t>Commonly used oxalates  -</a:t>
            </a:r>
          </a:p>
          <a:p>
            <a:pPr lvl="1"/>
            <a:r>
              <a:rPr lang="en-US" dirty="0"/>
              <a:t>ferric oxalate 6 %</a:t>
            </a:r>
          </a:p>
          <a:p>
            <a:pPr lvl="1"/>
            <a:r>
              <a:rPr lang="en-US" dirty="0"/>
              <a:t>Di potassium oxalate	30 %</a:t>
            </a:r>
          </a:p>
          <a:p>
            <a:pPr lvl="1"/>
            <a:r>
              <a:rPr lang="en-US" dirty="0" err="1"/>
              <a:t>monohydrogen</a:t>
            </a:r>
            <a:r>
              <a:rPr lang="en-US" dirty="0"/>
              <a:t> </a:t>
            </a:r>
            <a:r>
              <a:rPr lang="en-US" dirty="0" err="1"/>
              <a:t>monopotassium</a:t>
            </a:r>
            <a:r>
              <a:rPr lang="en-US" dirty="0"/>
              <a:t> oxalate 3 %</a:t>
            </a:r>
          </a:p>
          <a:p>
            <a:r>
              <a:rPr lang="en-US" sz="2400" dirty="0"/>
              <a:t>Advantages </a:t>
            </a:r>
          </a:p>
          <a:p>
            <a:pPr lvl="1"/>
            <a:r>
              <a:rPr lang="en-US" dirty="0"/>
              <a:t>inexpensive, easy to use, well tolerated by patients.</a:t>
            </a:r>
          </a:p>
          <a:p>
            <a:pPr lvl="1"/>
            <a:endParaRPr lang="en-US" dirty="0"/>
          </a:p>
          <a:p>
            <a:pPr lvl="1"/>
            <a:r>
              <a:rPr lang="en-US" dirty="0" err="1"/>
              <a:t>Khox</a:t>
            </a:r>
            <a:r>
              <a:rPr lang="en-US" dirty="0"/>
              <a:t> – Protect</a:t>
            </a:r>
          </a:p>
          <a:p>
            <a:pPr lvl="1"/>
            <a:r>
              <a:rPr lang="en-US" dirty="0"/>
              <a:t>Ferric oxalate – </a:t>
            </a:r>
            <a:r>
              <a:rPr lang="en-US" dirty="0" err="1"/>
              <a:t>sensodyne</a:t>
            </a:r>
            <a:r>
              <a:rPr lang="en-US" dirty="0"/>
              <a:t> sealants</a:t>
            </a:r>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Flourides</a:t>
            </a:r>
            <a:endParaRPr lang="en-US" dirty="0"/>
          </a:p>
        </p:txBody>
      </p:sp>
      <p:sp>
        <p:nvSpPr>
          <p:cNvPr id="3" name="Content Placeholder 2"/>
          <p:cNvSpPr>
            <a:spLocks noGrp="1"/>
          </p:cNvSpPr>
          <p:nvPr>
            <p:ph idx="1"/>
          </p:nvPr>
        </p:nvSpPr>
        <p:spPr/>
        <p:txBody>
          <a:bodyPr>
            <a:normAutofit/>
          </a:bodyPr>
          <a:lstStyle/>
          <a:p>
            <a:pPr marL="342900" indent="-342900"/>
            <a:r>
              <a:rPr lang="en-US" sz="2400" dirty="0"/>
              <a:t>Used in various forms.</a:t>
            </a:r>
          </a:p>
          <a:p>
            <a:pPr marL="342900" indent="-342900"/>
            <a:r>
              <a:rPr lang="en-US" sz="2400" dirty="0"/>
              <a:t>Mechanism of action </a:t>
            </a:r>
          </a:p>
          <a:p>
            <a:pPr marL="800100" lvl="1" indent="-342900"/>
            <a:r>
              <a:rPr lang="en-US" dirty="0" err="1"/>
              <a:t>Flouride</a:t>
            </a:r>
            <a:r>
              <a:rPr lang="en-US" dirty="0"/>
              <a:t> ions reduce the diameter of tubules by </a:t>
            </a:r>
            <a:r>
              <a:rPr lang="en-US" dirty="0" err="1"/>
              <a:t>peritubular</a:t>
            </a:r>
            <a:r>
              <a:rPr lang="en-US" dirty="0"/>
              <a:t> precipitation</a:t>
            </a:r>
          </a:p>
          <a:p>
            <a:pPr marL="800100" lvl="1" indent="-342900"/>
            <a:r>
              <a:rPr lang="en-US" dirty="0" err="1"/>
              <a:t>Flouride</a:t>
            </a:r>
            <a:r>
              <a:rPr lang="en-US" dirty="0"/>
              <a:t> ions replace the calcium ions in the </a:t>
            </a:r>
            <a:r>
              <a:rPr lang="en-US" dirty="0" err="1"/>
              <a:t>hydroxyapatite</a:t>
            </a:r>
            <a:r>
              <a:rPr lang="en-US" dirty="0"/>
              <a:t> crystals to form </a:t>
            </a:r>
            <a:r>
              <a:rPr lang="en-US" dirty="0" err="1"/>
              <a:t>flourapatite</a:t>
            </a:r>
            <a:r>
              <a:rPr lang="en-US" dirty="0"/>
              <a:t> which is more resistant to acids and relatively insoluble. </a:t>
            </a:r>
          </a:p>
          <a:p>
            <a:pPr marL="800100" lvl="1" indent="-342900"/>
            <a:r>
              <a:rPr lang="en-US" dirty="0"/>
              <a:t>When used by </a:t>
            </a:r>
            <a:r>
              <a:rPr lang="en-US" dirty="0" err="1"/>
              <a:t>iontophoresis</a:t>
            </a:r>
            <a:r>
              <a:rPr lang="en-US" dirty="0"/>
              <a:t>, stimulates synthesis of secondary dentin.</a:t>
            </a:r>
          </a:p>
          <a:p>
            <a:pPr marL="342900" indent="-342900"/>
            <a:endParaRPr lang="en-US" dirty="0"/>
          </a:p>
          <a:p>
            <a:pPr marL="800100" lvl="1" indent="-342900"/>
            <a:endParaRPr lang="en-US" dirty="0"/>
          </a:p>
          <a:p>
            <a:pPr marL="800100" lvl="1" indent="-342900"/>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Stannous </a:t>
            </a:r>
            <a:r>
              <a:rPr lang="en-US" dirty="0" err="1"/>
              <a:t>flouride</a:t>
            </a:r>
            <a:endParaRPr lang="en-US" dirty="0"/>
          </a:p>
        </p:txBody>
      </p:sp>
      <p:sp>
        <p:nvSpPr>
          <p:cNvPr id="3" name="Content Placeholder 2"/>
          <p:cNvSpPr>
            <a:spLocks noGrp="1"/>
          </p:cNvSpPr>
          <p:nvPr>
            <p:ph idx="1"/>
          </p:nvPr>
        </p:nvSpPr>
        <p:spPr/>
        <p:txBody>
          <a:bodyPr>
            <a:normAutofit/>
          </a:bodyPr>
          <a:lstStyle/>
          <a:p>
            <a:pPr marL="342900" indent="-342900"/>
            <a:r>
              <a:rPr lang="en-US" sz="2400" dirty="0"/>
              <a:t>used either in an aqueous solution OR  in glycerin </a:t>
            </a:r>
          </a:p>
          <a:p>
            <a:pPr marL="342900" indent="-342900"/>
            <a:r>
              <a:rPr lang="en-US" sz="2400" dirty="0"/>
              <a:t>gelled with </a:t>
            </a:r>
            <a:r>
              <a:rPr lang="en-US" sz="2400" dirty="0" err="1"/>
              <a:t>carboxymethylcellulose</a:t>
            </a:r>
            <a:endParaRPr lang="en-US" sz="2400" dirty="0"/>
          </a:p>
          <a:p>
            <a:pPr marL="342900" indent="-342900"/>
            <a:r>
              <a:rPr lang="en-US" sz="2400" dirty="0"/>
              <a:t>Acts by occlusion of dentinal tubules</a:t>
            </a:r>
          </a:p>
          <a:p>
            <a:pPr marL="800100" lvl="1" indent="-342900"/>
            <a:r>
              <a:rPr lang="en-US" dirty="0"/>
              <a:t>increase mineral content  &amp; form a </a:t>
            </a:r>
            <a:r>
              <a:rPr lang="en-US" dirty="0" err="1"/>
              <a:t>calcific</a:t>
            </a:r>
            <a:r>
              <a:rPr lang="en-US" dirty="0"/>
              <a:t> barrier</a:t>
            </a:r>
          </a:p>
          <a:p>
            <a:pPr marL="800100" lvl="1" indent="-342900"/>
            <a:r>
              <a:rPr lang="en-US" dirty="0"/>
              <a:t>it may get precipitated on surface of tubules</a:t>
            </a:r>
          </a:p>
          <a:p>
            <a:pPr marL="342900" indent="-342900"/>
            <a:endParaRPr lang="en-US" sz="2400" dirty="0"/>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100</a:t>
            </a:fld>
            <a:endParaRPr lang="en-US"/>
          </a:p>
        </p:txBody>
      </p:sp>
      <p:pic>
        <p:nvPicPr>
          <p:cNvPr id="7170" name="Picture 2"/>
          <p:cNvPicPr>
            <a:picLocks noChangeAspect="1" noChangeArrowheads="1"/>
          </p:cNvPicPr>
          <p:nvPr/>
        </p:nvPicPr>
        <p:blipFill>
          <a:blip r:embed="rId2"/>
          <a:srcRect/>
          <a:stretch>
            <a:fillRect/>
          </a:stretch>
        </p:blipFill>
        <p:spPr bwMode="auto">
          <a:xfrm>
            <a:off x="914400" y="1933575"/>
            <a:ext cx="2809875" cy="194310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5105400" y="2074808"/>
            <a:ext cx="2733675" cy="1895475"/>
          </a:xfrm>
          <a:prstGeom prst="rect">
            <a:avLst/>
          </a:prstGeom>
          <a:noFill/>
          <a:ln w="9525">
            <a:noFill/>
            <a:miter lim="800000"/>
            <a:headEnd/>
            <a:tailEnd/>
          </a:ln>
          <a:effectLst/>
        </p:spPr>
      </p:pic>
      <p:sp>
        <p:nvSpPr>
          <p:cNvPr id="7" name="Rectangle 6"/>
          <p:cNvSpPr/>
          <p:nvPr/>
        </p:nvSpPr>
        <p:spPr>
          <a:xfrm>
            <a:off x="533400" y="4038600"/>
            <a:ext cx="4343400" cy="646331"/>
          </a:xfrm>
          <a:prstGeom prst="rect">
            <a:avLst/>
          </a:prstGeom>
        </p:spPr>
        <p:txBody>
          <a:bodyPr wrap="square">
            <a:spAutoFit/>
          </a:bodyPr>
          <a:lstStyle/>
          <a:p>
            <a:r>
              <a:rPr lang="en-US" dirty="0"/>
              <a:t>Open tubules following treatment</a:t>
            </a:r>
          </a:p>
          <a:p>
            <a:r>
              <a:rPr lang="en-US" dirty="0"/>
              <a:t>with non-sensitivity fluoride toothpaste.</a:t>
            </a:r>
          </a:p>
        </p:txBody>
      </p:sp>
      <p:sp>
        <p:nvSpPr>
          <p:cNvPr id="8" name="Rectangle 7"/>
          <p:cNvSpPr/>
          <p:nvPr/>
        </p:nvSpPr>
        <p:spPr>
          <a:xfrm>
            <a:off x="4267200" y="3962400"/>
            <a:ext cx="4876800" cy="646331"/>
          </a:xfrm>
          <a:prstGeom prst="rect">
            <a:avLst/>
          </a:prstGeom>
        </p:spPr>
        <p:txBody>
          <a:bodyPr wrap="square">
            <a:spAutoFit/>
          </a:bodyPr>
          <a:lstStyle/>
          <a:p>
            <a:pPr algn="ctr"/>
            <a:r>
              <a:rPr lang="en-US" dirty="0"/>
              <a:t>Closed tubules following treatment</a:t>
            </a:r>
          </a:p>
          <a:p>
            <a:pPr algn="ctr"/>
            <a:r>
              <a:rPr lang="en-US" dirty="0"/>
              <a:t>with SnF2 dentifrice.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Sodium </a:t>
            </a:r>
            <a:r>
              <a:rPr lang="en-US" dirty="0" err="1"/>
              <a:t>monoflorophosphate</a:t>
            </a:r>
            <a:endParaRPr lang="en-US" dirty="0"/>
          </a:p>
        </p:txBody>
      </p:sp>
      <p:sp>
        <p:nvSpPr>
          <p:cNvPr id="3" name="Content Placeholder 2"/>
          <p:cNvSpPr>
            <a:spLocks noGrp="1"/>
          </p:cNvSpPr>
          <p:nvPr>
            <p:ph idx="1"/>
          </p:nvPr>
        </p:nvSpPr>
        <p:spPr/>
        <p:txBody>
          <a:bodyPr>
            <a:normAutofit/>
          </a:bodyPr>
          <a:lstStyle/>
          <a:p>
            <a:r>
              <a:rPr lang="en-US" sz="2400" dirty="0"/>
              <a:t>0.76 % MFP used in </a:t>
            </a:r>
            <a:r>
              <a:rPr lang="en-US" sz="2400" dirty="0" err="1"/>
              <a:t>dentrifices</a:t>
            </a:r>
            <a:r>
              <a:rPr lang="en-US" sz="2400" dirty="0"/>
              <a:t>.</a:t>
            </a:r>
          </a:p>
          <a:p>
            <a:r>
              <a:rPr lang="en-US" sz="2400" dirty="0"/>
              <a:t>Mechanism of action </a:t>
            </a:r>
          </a:p>
          <a:p>
            <a:pPr lvl="1"/>
            <a:r>
              <a:rPr lang="en-US" dirty="0"/>
              <a:t>MFP </a:t>
            </a:r>
            <a:r>
              <a:rPr lang="en-US" dirty="0" err="1"/>
              <a:t>hydrolysed</a:t>
            </a:r>
            <a:r>
              <a:rPr lang="en-US" dirty="0"/>
              <a:t> in presence of </a:t>
            </a:r>
            <a:r>
              <a:rPr lang="en-US" dirty="0" err="1"/>
              <a:t>hydroxyapatite</a:t>
            </a:r>
            <a:r>
              <a:rPr lang="en-US" dirty="0"/>
              <a:t>, near the surface of the crystals ------- </a:t>
            </a:r>
            <a:r>
              <a:rPr lang="en-US" dirty="0" err="1"/>
              <a:t>Flouride</a:t>
            </a:r>
            <a:r>
              <a:rPr lang="en-US" dirty="0"/>
              <a:t> ions then incorporated into crystals</a:t>
            </a:r>
          </a:p>
          <a:p>
            <a:r>
              <a:rPr lang="en-US" sz="2400" dirty="0"/>
              <a:t>No action on dentinal tubules – remain patent.</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Sodium </a:t>
            </a:r>
            <a:r>
              <a:rPr lang="en-US" dirty="0" err="1"/>
              <a:t>flouride</a:t>
            </a:r>
            <a:endParaRPr lang="en-US" dirty="0"/>
          </a:p>
        </p:txBody>
      </p:sp>
      <p:sp>
        <p:nvSpPr>
          <p:cNvPr id="3" name="Content Placeholder 2"/>
          <p:cNvSpPr>
            <a:spLocks noGrp="1"/>
          </p:cNvSpPr>
          <p:nvPr>
            <p:ph idx="1"/>
          </p:nvPr>
        </p:nvSpPr>
        <p:spPr/>
        <p:txBody>
          <a:bodyPr>
            <a:normAutofit/>
          </a:bodyPr>
          <a:lstStyle/>
          <a:p>
            <a:r>
              <a:rPr lang="en-US" sz="2400" dirty="0"/>
              <a:t>Introduced by </a:t>
            </a:r>
            <a:r>
              <a:rPr lang="en-US" sz="2400" dirty="0" err="1"/>
              <a:t>Lukomsky</a:t>
            </a:r>
            <a:r>
              <a:rPr lang="en-US" sz="2400" dirty="0"/>
              <a:t> in 1941</a:t>
            </a:r>
          </a:p>
          <a:p>
            <a:r>
              <a:rPr lang="en-US" sz="2400" dirty="0"/>
              <a:t>Hoyt &amp; </a:t>
            </a:r>
            <a:r>
              <a:rPr lang="en-US" sz="2400" dirty="0" err="1"/>
              <a:t>Bibby</a:t>
            </a:r>
            <a:r>
              <a:rPr lang="en-US" sz="2400" dirty="0"/>
              <a:t> - 33 %  sodium </a:t>
            </a:r>
            <a:r>
              <a:rPr lang="en-US" sz="2400" dirty="0" err="1"/>
              <a:t>flouride</a:t>
            </a:r>
            <a:endParaRPr lang="en-US" sz="2400" dirty="0"/>
          </a:p>
          <a:p>
            <a:r>
              <a:rPr lang="en-US" sz="2400" dirty="0"/>
              <a:t>2 % </a:t>
            </a:r>
            <a:r>
              <a:rPr lang="en-US" sz="2400" dirty="0" err="1"/>
              <a:t>NaF</a:t>
            </a:r>
            <a:r>
              <a:rPr lang="en-US" sz="2400" dirty="0"/>
              <a:t> used  following  pretreatment with 10 % strontium chloride increase the efficacy. </a:t>
            </a:r>
          </a:p>
          <a:p>
            <a:r>
              <a:rPr lang="en-US" sz="2400" dirty="0"/>
              <a:t>2 % </a:t>
            </a:r>
            <a:r>
              <a:rPr lang="en-US" sz="2400" dirty="0" err="1"/>
              <a:t>NaF</a:t>
            </a:r>
            <a:r>
              <a:rPr lang="en-US" sz="2400" dirty="0"/>
              <a:t> can be used with </a:t>
            </a:r>
            <a:r>
              <a:rPr lang="en-US" sz="2400" dirty="0" err="1"/>
              <a:t>iontophoresis</a:t>
            </a:r>
            <a:r>
              <a:rPr lang="en-US" sz="2400" dirty="0"/>
              <a:t> or as topical agent.</a:t>
            </a:r>
          </a:p>
          <a:p>
            <a:endParaRPr lang="en-US" dirty="0"/>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Flouride</a:t>
            </a:r>
            <a:r>
              <a:rPr lang="en-US" dirty="0"/>
              <a:t> </a:t>
            </a:r>
            <a:r>
              <a:rPr lang="en-US" dirty="0" err="1"/>
              <a:t>iontophoresis</a:t>
            </a:r>
            <a:br>
              <a:rPr lang="en-US" dirty="0"/>
            </a:br>
            <a:endParaRPr lang="en-US" dirty="0"/>
          </a:p>
        </p:txBody>
      </p:sp>
      <p:sp>
        <p:nvSpPr>
          <p:cNvPr id="3" name="Content Placeholder 2"/>
          <p:cNvSpPr>
            <a:spLocks noGrp="1"/>
          </p:cNvSpPr>
          <p:nvPr>
            <p:ph idx="1"/>
          </p:nvPr>
        </p:nvSpPr>
        <p:spPr/>
        <p:txBody>
          <a:bodyPr>
            <a:normAutofit/>
          </a:bodyPr>
          <a:lstStyle/>
          <a:p>
            <a:pPr marL="342900" indent="-342900"/>
            <a:r>
              <a:rPr lang="en-US" sz="2400" dirty="0"/>
              <a:t>Introduced by Hiatt and Johansen in 1972</a:t>
            </a:r>
          </a:p>
          <a:p>
            <a:pPr marL="342900" indent="-342900"/>
            <a:r>
              <a:rPr lang="en-US" sz="2400" dirty="0"/>
              <a:t>It is a process of influencing ionic motion by an electric current.</a:t>
            </a:r>
          </a:p>
          <a:p>
            <a:pPr marL="342900" indent="-342900"/>
            <a:r>
              <a:rPr lang="en-US" sz="2400" dirty="0"/>
              <a:t>Used with sodium </a:t>
            </a:r>
            <a:r>
              <a:rPr lang="en-US" sz="2400" dirty="0" err="1"/>
              <a:t>flouride</a:t>
            </a:r>
            <a:r>
              <a:rPr lang="en-US" sz="2400" dirty="0"/>
              <a:t>, causes immediate relief .</a:t>
            </a:r>
          </a:p>
          <a:p>
            <a:pPr marL="342900" indent="-342900"/>
            <a:r>
              <a:rPr lang="en-US" sz="2400" dirty="0"/>
              <a:t>But, the symptoms gradually recur in about 6 months.</a:t>
            </a:r>
          </a:p>
          <a:p>
            <a:pPr marL="342900" indent="-342900"/>
            <a:r>
              <a:rPr lang="en-US" sz="2400" dirty="0"/>
              <a:t>Mechanism of action – exactly not known.</a:t>
            </a:r>
          </a:p>
          <a:p>
            <a:pPr marL="800100" lvl="1" indent="-342900"/>
            <a:r>
              <a:rPr lang="en-US" dirty="0"/>
              <a:t>Murphy et al   -   </a:t>
            </a:r>
            <a:r>
              <a:rPr lang="en-US" dirty="0" err="1"/>
              <a:t>desensitisation</a:t>
            </a:r>
            <a:r>
              <a:rPr lang="en-US" dirty="0"/>
              <a:t> due to formation of secondary dentin by electric current</a:t>
            </a:r>
          </a:p>
          <a:p>
            <a:pPr marL="800100" lvl="1" indent="-342900"/>
            <a:r>
              <a:rPr lang="en-US" dirty="0" err="1"/>
              <a:t>Gangarosa</a:t>
            </a:r>
            <a:r>
              <a:rPr lang="en-US" dirty="0"/>
              <a:t> &amp; Park - </a:t>
            </a:r>
            <a:r>
              <a:rPr lang="en-US" dirty="0" err="1"/>
              <a:t>iontophoresis</a:t>
            </a:r>
            <a:r>
              <a:rPr lang="en-US" dirty="0"/>
              <a:t> caused </a:t>
            </a:r>
            <a:r>
              <a:rPr lang="en-US" dirty="0" err="1"/>
              <a:t>parasthesia</a:t>
            </a:r>
            <a:r>
              <a:rPr lang="en-US" dirty="0"/>
              <a:t> by reversibly altering sensory mechanism of pain conduction</a:t>
            </a:r>
          </a:p>
          <a:p>
            <a:pPr marL="800100" lvl="1" indent="-342900"/>
            <a:r>
              <a:rPr lang="en-US" dirty="0" err="1"/>
              <a:t>Iontophoresis</a:t>
            </a:r>
            <a:r>
              <a:rPr lang="en-US" dirty="0"/>
              <a:t> thought to increase </a:t>
            </a:r>
            <a:r>
              <a:rPr lang="en-US" dirty="0" err="1"/>
              <a:t>conc</a:t>
            </a:r>
            <a:r>
              <a:rPr lang="en-US" dirty="0"/>
              <a:t> and depth of penetration of </a:t>
            </a:r>
            <a:r>
              <a:rPr lang="en-US" dirty="0" err="1"/>
              <a:t>flouride</a:t>
            </a:r>
            <a:r>
              <a:rPr lang="en-US" dirty="0"/>
              <a:t> ions into tubules </a:t>
            </a:r>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a:t>Procedure</a:t>
            </a:r>
            <a:r>
              <a:rPr lang="en-US" dirty="0"/>
              <a:t> -  </a:t>
            </a:r>
            <a:endParaRPr lang="en-US" sz="2400" dirty="0"/>
          </a:p>
          <a:p>
            <a:pPr lvl="1"/>
            <a:r>
              <a:rPr lang="en-US" dirty="0"/>
              <a:t>Following complete isolation with cotton rolls &amp; plastic strips, negative electrode attached to dentin and positive to patient’s face or arm and then current passed after application of </a:t>
            </a:r>
            <a:r>
              <a:rPr lang="en-US" dirty="0" err="1"/>
              <a:t>flouride</a:t>
            </a:r>
            <a:r>
              <a:rPr lang="en-US" dirty="0"/>
              <a:t> with a brush.</a:t>
            </a:r>
          </a:p>
          <a:p>
            <a:pPr lvl="1"/>
            <a:r>
              <a:rPr lang="en-US" dirty="0"/>
              <a:t>Recently, tray technique used. A sophisticated electronic unit with constant current circuit and a more powerful voltage of about 40 V used. It also has a flexible electrode system and the tray  helps in better insulation of gingival tissue.</a:t>
            </a:r>
          </a:p>
        </p:txBody>
      </p:sp>
      <p:sp>
        <p:nvSpPr>
          <p:cNvPr id="4" name="Slide Number Placeholder 3"/>
          <p:cNvSpPr>
            <a:spLocks noGrp="1"/>
          </p:cNvSpPr>
          <p:nvPr>
            <p:ph type="sldNum" sz="quarter" idx="12"/>
          </p:nvPr>
        </p:nvSpPr>
        <p:spPr/>
        <p:txBody>
          <a:bodyPr>
            <a:normAutofit/>
          </a:bodyPr>
          <a:lstStyle/>
          <a:p>
            <a:fld id="{DF28FB93-0A08-4E7D-8E63-9EFA29F1E093}" type="slidenum">
              <a:rPr lang="en-US" smtClean="0"/>
              <a:pPr/>
              <a:t>104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677432"/>
            <a:ext cx="314642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en-US" sz="4000" i="1" dirty="0">
                <a:solidFill>
                  <a:schemeClr val="tx1"/>
                </a:solidFill>
                <a:effectLst>
                  <a:outerShdw blurRad="38100" dist="38100" dir="2700000" algn="tl">
                    <a:srgbClr val="000000"/>
                  </a:outerShdw>
                </a:effectLst>
              </a:rPr>
              <a:t>IONOTOPHORESIS</a:t>
            </a:r>
          </a:p>
        </p:txBody>
      </p:sp>
      <p:sp>
        <p:nvSpPr>
          <p:cNvPr id="176131" name="Rectangle 3"/>
          <p:cNvSpPr>
            <a:spLocks noGrp="1" noChangeArrowheads="1"/>
          </p:cNvSpPr>
          <p:nvPr>
            <p:ph idx="1"/>
          </p:nvPr>
        </p:nvSpPr>
        <p:spPr/>
        <p:txBody>
          <a:bodyPr>
            <a:normAutofit/>
          </a:bodyPr>
          <a:lstStyle/>
          <a:p>
            <a:r>
              <a:rPr lang="en-US" sz="2400" b="1" dirty="0" err="1"/>
              <a:t>Iontophoresis</a:t>
            </a:r>
            <a:r>
              <a:rPr lang="en-US" sz="2400" dirty="0"/>
              <a:t> is a technique using a small electric charge to deliver a medicine or other chemical through the skin.</a:t>
            </a:r>
          </a:p>
          <a:p>
            <a:r>
              <a:rPr lang="en-US" sz="2400" dirty="0"/>
              <a:t> Basically an injection without the needle. </a:t>
            </a:r>
          </a:p>
          <a:p>
            <a:r>
              <a:rPr lang="en-US" sz="2400" dirty="0"/>
              <a:t>The technical description of this process is a non-invasive method of propelling high concentrations of a charged substance, normally medication or bioactive agents, </a:t>
            </a:r>
            <a:r>
              <a:rPr lang="en-US" sz="2400" dirty="0" err="1"/>
              <a:t>transdermally</a:t>
            </a:r>
            <a:r>
              <a:rPr lang="en-US" sz="2400" dirty="0"/>
              <a:t> by repulsive electromotive force using a small electrical charge applied to an </a:t>
            </a:r>
            <a:r>
              <a:rPr lang="en-US" sz="2400" dirty="0" err="1"/>
              <a:t>iontophoretic</a:t>
            </a:r>
            <a:r>
              <a:rPr lang="en-US" sz="2400" dirty="0"/>
              <a:t> chamber containing a similarly charged active agent and its vehicle.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endParaRPr lang="en-US"/>
          </a:p>
        </p:txBody>
      </p:sp>
      <p:sp>
        <p:nvSpPr>
          <p:cNvPr id="177155" name="Rectangle 3"/>
          <p:cNvSpPr>
            <a:spLocks noGrp="1" noChangeArrowheads="1"/>
          </p:cNvSpPr>
          <p:nvPr>
            <p:ph idx="1"/>
          </p:nvPr>
        </p:nvSpPr>
        <p:spPr/>
        <p:txBody>
          <a:bodyPr>
            <a:normAutofit/>
          </a:bodyPr>
          <a:lstStyle/>
          <a:p>
            <a:r>
              <a:rPr lang="en-US" sz="2800" dirty="0"/>
              <a:t>To clarify, one or two chambers are filled with a solution containing an active ingredient and its solvent, termed the vehicle. </a:t>
            </a:r>
          </a:p>
          <a:p>
            <a:r>
              <a:rPr lang="en-US" sz="2800" dirty="0"/>
              <a:t>The positively charged chamber, termed the</a:t>
            </a:r>
            <a:r>
              <a:rPr lang="en-US" sz="2800" b="1" i="1" dirty="0">
                <a:effectLst>
                  <a:outerShdw blurRad="38100" dist="38100" dir="2700000" algn="tl">
                    <a:srgbClr val="000000"/>
                  </a:outerShdw>
                </a:effectLst>
              </a:rPr>
              <a:t> anode</a:t>
            </a:r>
            <a:r>
              <a:rPr lang="en-US" sz="2800" dirty="0"/>
              <a:t> will attract a negatively charged chemical, while the negatively charged chamber, termed the </a:t>
            </a:r>
            <a:r>
              <a:rPr lang="en-US" sz="2800" b="1" i="1" dirty="0">
                <a:effectLst>
                  <a:outerShdw blurRad="38100" dist="38100" dir="2700000" algn="tl">
                    <a:srgbClr val="000000"/>
                  </a:outerShdw>
                </a:effectLst>
              </a:rPr>
              <a:t>cathode</a:t>
            </a:r>
            <a:r>
              <a:rPr lang="en-US" sz="2800" dirty="0"/>
              <a:t>, will attract a positively charged chemical into the skin</a:t>
            </a:r>
            <a:r>
              <a:rPr lang="en-US" sz="2800" dirty="0">
                <a:solidFill>
                  <a:srgbClr val="0645AD"/>
                </a:solidFill>
              </a:rPr>
              <a:t>.</a:t>
            </a:r>
          </a:p>
          <a:p>
            <a:endParaRPr lang="en-US" sz="2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endParaRPr lang="en-US"/>
          </a:p>
        </p:txBody>
      </p:sp>
      <p:sp>
        <p:nvSpPr>
          <p:cNvPr id="178179" name="Rectangle 3"/>
          <p:cNvSpPr>
            <a:spLocks noGrp="1" noChangeArrowheads="1"/>
          </p:cNvSpPr>
          <p:nvPr>
            <p:ph idx="1"/>
          </p:nvPr>
        </p:nvSpPr>
        <p:spPr/>
        <p:txBody>
          <a:bodyPr>
            <a:normAutofit/>
          </a:bodyPr>
          <a:lstStyle/>
          <a:p>
            <a:r>
              <a:rPr lang="en-US" sz="2800" dirty="0" err="1"/>
              <a:t>Iontophoresis</a:t>
            </a:r>
            <a:r>
              <a:rPr lang="en-US" sz="2800" dirty="0"/>
              <a:t> is well classified for use in transdermal drug delivery. Unlike transdermal patches, this method relies on active transportation within an electric field. </a:t>
            </a:r>
          </a:p>
          <a:p>
            <a:r>
              <a:rPr lang="en-US" sz="2800" dirty="0"/>
              <a:t>In the presence of an electric field</a:t>
            </a:r>
            <a:r>
              <a:rPr lang="en-US" sz="2800" dirty="0">
                <a:solidFill>
                  <a:srgbClr val="0645AD"/>
                </a:solidFill>
              </a:rPr>
              <a:t> </a:t>
            </a:r>
            <a:r>
              <a:rPr lang="en-US" sz="2800" b="1" i="1" dirty="0">
                <a:effectLst>
                  <a:outerShdw blurRad="38100" dist="38100" dir="2700000" algn="tl">
                    <a:srgbClr val="000000"/>
                  </a:outerShdw>
                </a:effectLst>
              </a:rPr>
              <a:t>electro </a:t>
            </a:r>
            <a:r>
              <a:rPr lang="en-US" sz="2800" b="1" i="1" dirty="0" err="1">
                <a:effectLst>
                  <a:outerShdw blurRad="38100" dist="38100" dir="2700000" algn="tl">
                    <a:srgbClr val="000000"/>
                  </a:outerShdw>
                </a:effectLst>
              </a:rPr>
              <a:t>migration</a:t>
            </a:r>
            <a:r>
              <a:rPr lang="en-US" sz="2800" dirty="0" err="1"/>
              <a:t>and</a:t>
            </a:r>
            <a:r>
              <a:rPr lang="en-US" sz="2800" dirty="0">
                <a:solidFill>
                  <a:srgbClr val="0645AD"/>
                </a:solidFill>
              </a:rPr>
              <a:t> </a:t>
            </a:r>
            <a:r>
              <a:rPr lang="en-US" sz="2800" b="1" i="1" dirty="0"/>
              <a:t>electro osmosis </a:t>
            </a:r>
            <a:r>
              <a:rPr lang="en-US" sz="2800" b="1" dirty="0">
                <a:solidFill>
                  <a:srgbClr val="003300"/>
                </a:solidFill>
              </a:rPr>
              <a:t>are</a:t>
            </a:r>
            <a:r>
              <a:rPr lang="en-US" sz="2800" dirty="0">
                <a:solidFill>
                  <a:srgbClr val="0645AD"/>
                </a:solidFill>
              </a:rPr>
              <a:t> </a:t>
            </a:r>
            <a:r>
              <a:rPr lang="en-US" sz="2800" dirty="0"/>
              <a:t>the dominant forces in mass transport</a:t>
            </a:r>
          </a:p>
          <a:p>
            <a:r>
              <a:rPr lang="en-US" sz="2800" dirty="0"/>
              <a:t>These movements are measured in units of chemical flux, commonly </a:t>
            </a:r>
            <a:r>
              <a:rPr lang="en-US" sz="2800" b="1" i="1" dirty="0">
                <a:effectLst>
                  <a:outerShdw blurRad="38100" dist="38100" dir="2700000" algn="tl">
                    <a:srgbClr val="000000"/>
                  </a:outerShdw>
                </a:effectLst>
              </a:rPr>
              <a:t>µ</a:t>
            </a:r>
            <a:r>
              <a:rPr lang="en-US" sz="2800" b="1" i="1" dirty="0" err="1">
                <a:effectLst>
                  <a:outerShdw blurRad="38100" dist="38100" dir="2700000" algn="tl">
                    <a:srgbClr val="000000"/>
                  </a:outerShdw>
                </a:effectLst>
              </a:rPr>
              <a:t>mol</a:t>
            </a:r>
            <a:r>
              <a:rPr lang="en-US" sz="2800" b="1" i="1" dirty="0">
                <a:effectLst>
                  <a:outerShdw blurRad="38100" dist="38100" dir="2700000" algn="tl">
                    <a:srgbClr val="000000"/>
                  </a:outerShdw>
                </a:effectLst>
              </a:rPr>
              <a:t>/cm</a:t>
            </a:r>
            <a:r>
              <a:rPr lang="en-US" sz="2800" b="1" i="1" baseline="30000" dirty="0">
                <a:effectLst>
                  <a:outerShdw blurRad="38100" dist="38100" dir="2700000" algn="tl">
                    <a:srgbClr val="000000"/>
                  </a:outerShdw>
                </a:effectLst>
              </a:rPr>
              <a:t>2</a:t>
            </a:r>
            <a:r>
              <a:rPr lang="en-US" sz="2800" b="1" i="1" dirty="0">
                <a:effectLst>
                  <a:outerShdw blurRad="38100" dist="38100" dir="2700000" algn="tl">
                    <a:srgbClr val="000000"/>
                  </a:outerShdw>
                </a:effectLst>
              </a:rPr>
              <a:t>h</a:t>
            </a:r>
          </a:p>
          <a:p>
            <a:endParaRPr lang="en-US" sz="2800" dirty="0"/>
          </a:p>
          <a:p>
            <a:endParaRPr lang="en-US" sz="2800" dirty="0"/>
          </a:p>
          <a:p>
            <a:endParaRPr lang="en-US" sz="2400" dirty="0"/>
          </a:p>
          <a:p>
            <a:endParaRPr lang="en-US" sz="2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noAutofit/>
          </a:bodyPr>
          <a:lstStyle/>
          <a:p>
            <a:r>
              <a:rPr lang="en-US" sz="4000" i="1" dirty="0">
                <a:solidFill>
                  <a:schemeClr val="tx1"/>
                </a:solidFill>
                <a:effectLst>
                  <a:outerShdw blurRad="38100" dist="38100" dir="2700000" algn="tl">
                    <a:srgbClr val="000000"/>
                  </a:outerShdw>
                </a:effectLst>
              </a:rPr>
              <a:t>MECHANISM OF ACTION OF IONOTOPHORESIS</a:t>
            </a:r>
          </a:p>
        </p:txBody>
      </p:sp>
      <p:sp>
        <p:nvSpPr>
          <p:cNvPr id="183299" name="Rectangle 3"/>
          <p:cNvSpPr>
            <a:spLocks noGrp="1" noChangeArrowheads="1"/>
          </p:cNvSpPr>
          <p:nvPr>
            <p:ph idx="1"/>
          </p:nvPr>
        </p:nvSpPr>
        <p:spPr>
          <a:xfrm>
            <a:off x="457200" y="1676400"/>
            <a:ext cx="7620000" cy="4800600"/>
          </a:xfrm>
        </p:spPr>
        <p:txBody>
          <a:bodyPr>
            <a:normAutofit/>
          </a:bodyPr>
          <a:lstStyle/>
          <a:p>
            <a:pPr>
              <a:lnSpc>
                <a:spcPct val="90000"/>
              </a:lnSpc>
            </a:pPr>
            <a:r>
              <a:rPr lang="en-US" sz="2400" dirty="0"/>
              <a:t>The mechanism of action of </a:t>
            </a:r>
            <a:r>
              <a:rPr lang="en-US" sz="2400" dirty="0" err="1"/>
              <a:t>iontophoresis</a:t>
            </a:r>
            <a:r>
              <a:rPr lang="en-US" sz="2400" dirty="0"/>
              <a:t> have been proposed as: a) </a:t>
            </a:r>
            <a:r>
              <a:rPr lang="en-US" sz="2400" i="1" dirty="0">
                <a:latin typeface="Arial" pitchFamily="34" charset="0"/>
                <a:cs typeface="Arial" pitchFamily="34" charset="0"/>
              </a:rPr>
              <a:t>rapid formation (7-28 days) of reparative dentine following application of current,</a:t>
            </a:r>
          </a:p>
          <a:p>
            <a:pPr>
              <a:lnSpc>
                <a:spcPct val="90000"/>
              </a:lnSpc>
            </a:pPr>
            <a:r>
              <a:rPr lang="en-US" sz="2400" dirty="0">
                <a:latin typeface="Arial" pitchFamily="34" charset="0"/>
                <a:cs typeface="Arial" pitchFamily="34" charset="0"/>
              </a:rPr>
              <a:t> b) </a:t>
            </a:r>
            <a:r>
              <a:rPr lang="en-US" sz="2400" i="1" dirty="0">
                <a:latin typeface="Arial" pitchFamily="34" charset="0"/>
                <a:cs typeface="Arial" pitchFamily="34" charset="0"/>
              </a:rPr>
              <a:t>the alteration of the sensory nerve </a:t>
            </a:r>
            <a:r>
              <a:rPr lang="en-US" sz="2400" i="1" dirty="0" err="1">
                <a:latin typeface="Arial" pitchFamily="34" charset="0"/>
                <a:cs typeface="Arial" pitchFamily="34" charset="0"/>
              </a:rPr>
              <a:t>condution</a:t>
            </a:r>
            <a:r>
              <a:rPr lang="en-US" sz="2400" i="1" dirty="0">
                <a:latin typeface="Arial" pitchFamily="34" charset="0"/>
                <a:cs typeface="Arial" pitchFamily="34" charset="0"/>
              </a:rPr>
              <a:t> by the electrical currents</a:t>
            </a:r>
            <a:r>
              <a:rPr lang="en-US" sz="2400" dirty="0">
                <a:latin typeface="Arial" pitchFamily="34" charset="0"/>
                <a:cs typeface="Arial" pitchFamily="34" charset="0"/>
              </a:rPr>
              <a:t>, and c)</a:t>
            </a:r>
            <a:r>
              <a:rPr lang="en-US" sz="2400" i="1" dirty="0">
                <a:latin typeface="Arial" pitchFamily="34" charset="0"/>
                <a:cs typeface="Arial" pitchFamily="34" charset="0"/>
              </a:rPr>
              <a:t>fluoride ion, when introduced into dentinal tubule via </a:t>
            </a:r>
            <a:r>
              <a:rPr lang="en-US" sz="2400" i="1" dirty="0" err="1">
                <a:latin typeface="Arial" pitchFamily="34" charset="0"/>
                <a:cs typeface="Arial" pitchFamily="34" charset="0"/>
              </a:rPr>
              <a:t>iontophoresis</a:t>
            </a:r>
            <a:r>
              <a:rPr lang="en-US" sz="2400" dirty="0"/>
              <a:t>, can </a:t>
            </a:r>
            <a:r>
              <a:rPr lang="en-US" sz="2400" dirty="0">
                <a:latin typeface="Arial" pitchFamily="34" charset="0"/>
                <a:cs typeface="Arial" pitchFamily="34" charset="0"/>
              </a:rPr>
              <a:t>reduce dentine permeability. </a:t>
            </a:r>
          </a:p>
          <a:p>
            <a:pPr>
              <a:lnSpc>
                <a:spcPct val="90000"/>
              </a:lnSpc>
            </a:pPr>
            <a:r>
              <a:rPr lang="en-US" sz="2400" dirty="0">
                <a:latin typeface="Arial" pitchFamily="34" charset="0"/>
                <a:cs typeface="Arial" pitchFamily="34" charset="0"/>
              </a:rPr>
              <a:t>The third mechanism has been supported the most by literatures. </a:t>
            </a:r>
            <a:r>
              <a:rPr lang="en-US" sz="2400" i="1" dirty="0" err="1">
                <a:latin typeface="Arial" pitchFamily="34" charset="0"/>
                <a:cs typeface="Arial" pitchFamily="34" charset="0"/>
              </a:rPr>
              <a:t>Iontophoretic</a:t>
            </a:r>
            <a:r>
              <a:rPr lang="en-US" sz="2400" i="1" dirty="0">
                <a:latin typeface="Arial" pitchFamily="34" charset="0"/>
                <a:cs typeface="Arial" pitchFamily="34" charset="0"/>
              </a:rPr>
              <a:t> fluoride desensitization</a:t>
            </a:r>
            <a:r>
              <a:rPr lang="en-US" sz="2400" dirty="0">
                <a:latin typeface="Arial" pitchFamily="34" charset="0"/>
                <a:cs typeface="Arial" pitchFamily="34" charset="0"/>
              </a:rPr>
              <a:t> occurred by two mechanism: the </a:t>
            </a:r>
            <a:r>
              <a:rPr lang="en-US" sz="2400" i="1" dirty="0" err="1">
                <a:latin typeface="Arial" pitchFamily="34" charset="0"/>
                <a:cs typeface="Arial" pitchFamily="34" charset="0"/>
              </a:rPr>
              <a:t>intratubular</a:t>
            </a:r>
            <a:r>
              <a:rPr lang="en-US" sz="2400" i="1" dirty="0">
                <a:latin typeface="Arial" pitchFamily="34" charset="0"/>
                <a:cs typeface="Arial" pitchFamily="34" charset="0"/>
              </a:rPr>
              <a:t> </a:t>
            </a:r>
            <a:r>
              <a:rPr lang="en-US" sz="2400" i="1" dirty="0" err="1">
                <a:latin typeface="Arial" pitchFamily="34" charset="0"/>
                <a:cs typeface="Arial" pitchFamily="34" charset="0"/>
              </a:rPr>
              <a:t>microprecipitation</a:t>
            </a:r>
            <a:r>
              <a:rPr lang="en-US" sz="2400" dirty="0">
                <a:latin typeface="Arial" pitchFamily="34" charset="0"/>
                <a:cs typeface="Arial" pitchFamily="34" charset="0"/>
              </a:rPr>
              <a:t> of CaF2 affecting dentine permeability and an effect of fluoride on the </a:t>
            </a:r>
            <a:r>
              <a:rPr lang="en-US" sz="2400" b="1" i="1" dirty="0">
                <a:latin typeface="Arial" pitchFamily="34" charset="0"/>
                <a:cs typeface="Arial" pitchFamily="34" charset="0"/>
              </a:rPr>
              <a:t>neural transduction mechanism</a:t>
            </a:r>
            <a:r>
              <a:rPr lang="en-US" sz="2400" b="1" i="1" dirty="0">
                <a:effectLst>
                  <a:outerShdw blurRad="38100" dist="38100" dir="2700000" algn="tl">
                    <a:srgbClr val="000000"/>
                  </a:outerShdw>
                </a:effectLst>
                <a:latin typeface="Arial" pitchFamily="34" charset="0"/>
                <a:cs typeface="Arial" pitchFamily="34" charset="0"/>
              </a:rPr>
              <a: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Resins &amp; adhesives</a:t>
            </a:r>
          </a:p>
        </p:txBody>
      </p:sp>
      <p:sp>
        <p:nvSpPr>
          <p:cNvPr id="3" name="Content Placeholder 2"/>
          <p:cNvSpPr>
            <a:spLocks noGrp="1"/>
          </p:cNvSpPr>
          <p:nvPr>
            <p:ph idx="1"/>
          </p:nvPr>
        </p:nvSpPr>
        <p:spPr/>
        <p:txBody>
          <a:bodyPr>
            <a:normAutofit/>
          </a:bodyPr>
          <a:lstStyle/>
          <a:p>
            <a:r>
              <a:rPr lang="en-US" sz="2400" dirty="0"/>
              <a:t>Dayton, </a:t>
            </a:r>
            <a:r>
              <a:rPr lang="en-US" sz="2400" dirty="0" err="1"/>
              <a:t>Brannstrom</a:t>
            </a:r>
            <a:r>
              <a:rPr lang="en-US" sz="2400" dirty="0"/>
              <a:t> &amp; </a:t>
            </a:r>
            <a:r>
              <a:rPr lang="en-US" sz="2400" dirty="0" err="1"/>
              <a:t>Nordenval</a:t>
            </a:r>
            <a:r>
              <a:rPr lang="en-US" sz="2400" dirty="0"/>
              <a:t> -  immediate and  long lasting blockage </a:t>
            </a:r>
            <a:r>
              <a:rPr lang="en-US" sz="2400" dirty="0" err="1"/>
              <a:t>upto</a:t>
            </a:r>
            <a:r>
              <a:rPr lang="en-US" sz="2400" dirty="0"/>
              <a:t> one year.</a:t>
            </a:r>
          </a:p>
          <a:p>
            <a:r>
              <a:rPr lang="en-US" sz="2400" dirty="0"/>
              <a:t>acts by physical protection of the dentin.</a:t>
            </a:r>
          </a:p>
          <a:p>
            <a:r>
              <a:rPr lang="en-US" sz="2400" dirty="0"/>
              <a:t>Materials used  </a:t>
            </a:r>
          </a:p>
          <a:p>
            <a:pPr lvl="1"/>
            <a:r>
              <a:rPr lang="en-US" dirty="0"/>
              <a:t>dentin bonding agents</a:t>
            </a:r>
          </a:p>
          <a:p>
            <a:pPr lvl="1"/>
            <a:r>
              <a:rPr lang="en-US" dirty="0"/>
              <a:t>Varnish</a:t>
            </a:r>
          </a:p>
          <a:p>
            <a:pPr lvl="1"/>
            <a:r>
              <a:rPr lang="en-US" dirty="0"/>
              <a:t>glass </a:t>
            </a:r>
            <a:r>
              <a:rPr lang="en-US" dirty="0" err="1"/>
              <a:t>ionomer</a:t>
            </a:r>
            <a:r>
              <a:rPr lang="en-US" dirty="0"/>
              <a:t> cements</a:t>
            </a:r>
          </a:p>
          <a:p>
            <a:pPr lvl="1"/>
            <a:r>
              <a:rPr lang="en-US" dirty="0"/>
              <a:t>Composites</a:t>
            </a:r>
          </a:p>
          <a:p>
            <a:r>
              <a:rPr lang="en-US" sz="2400" dirty="0"/>
              <a:t>Useful in cases of specific and </a:t>
            </a:r>
            <a:r>
              <a:rPr lang="en-US" sz="2400" dirty="0" err="1"/>
              <a:t>localised</a:t>
            </a:r>
            <a:r>
              <a:rPr lang="en-US" sz="2400" dirty="0"/>
              <a:t> hypersensitivity.</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109</a:t>
            </a:fld>
            <a:endParaRPr lang="en-US"/>
          </a:p>
        </p:txBody>
      </p:sp>
      <p:pic>
        <p:nvPicPr>
          <p:cNvPr id="5" name="Picture 3"/>
          <p:cNvPicPr>
            <a:picLocks noChangeAspect="1" noChangeArrowheads="1"/>
          </p:cNvPicPr>
          <p:nvPr/>
        </p:nvPicPr>
        <p:blipFill>
          <a:blip r:embed="rId2"/>
          <a:srcRect/>
          <a:stretch>
            <a:fillRect/>
          </a:stretch>
        </p:blipFill>
        <p:spPr bwMode="auto">
          <a:xfrm>
            <a:off x="838200" y="5174742"/>
            <a:ext cx="2333636" cy="1683258"/>
          </a:xfrm>
          <a:prstGeom prst="rect">
            <a:avLst/>
          </a:prstGeom>
          <a:noFill/>
          <a:ln w="9525">
            <a:noFill/>
            <a:miter lim="800000"/>
            <a:headEnd/>
            <a:tailEnd/>
          </a:ln>
          <a:effectLst/>
        </p:spPr>
      </p:pic>
      <p:pic>
        <p:nvPicPr>
          <p:cNvPr id="6" name="Picture 2"/>
          <p:cNvPicPr>
            <a:picLocks noChangeAspect="1" noChangeArrowheads="1"/>
          </p:cNvPicPr>
          <p:nvPr/>
        </p:nvPicPr>
        <p:blipFill>
          <a:blip r:embed="rId3"/>
          <a:srcRect/>
          <a:stretch>
            <a:fillRect/>
          </a:stretch>
        </p:blipFill>
        <p:spPr bwMode="auto">
          <a:xfrm>
            <a:off x="5867400" y="5315934"/>
            <a:ext cx="2428860" cy="1432405"/>
          </a:xfrm>
          <a:prstGeom prst="rect">
            <a:avLst/>
          </a:prstGeom>
          <a:no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Bioglass</a:t>
            </a:r>
            <a:br>
              <a:rPr lang="en-US" dirty="0"/>
            </a:br>
            <a:endParaRPr lang="en-US" dirty="0"/>
          </a:p>
        </p:txBody>
      </p:sp>
      <p:sp>
        <p:nvSpPr>
          <p:cNvPr id="3" name="Content Placeholder 2"/>
          <p:cNvSpPr>
            <a:spLocks noGrp="1"/>
          </p:cNvSpPr>
          <p:nvPr>
            <p:ph idx="1"/>
          </p:nvPr>
        </p:nvSpPr>
        <p:spPr/>
        <p:txBody>
          <a:bodyPr>
            <a:normAutofit/>
          </a:bodyPr>
          <a:lstStyle/>
          <a:p>
            <a:r>
              <a:rPr lang="en-US" dirty="0" err="1"/>
              <a:t>Bioglass</a:t>
            </a:r>
            <a:r>
              <a:rPr lang="en-US" dirty="0"/>
              <a:t> was developed to stimulate the formation of new </a:t>
            </a:r>
            <a:r>
              <a:rPr lang="en-US" dirty="0" err="1"/>
              <a:t>bone.It</a:t>
            </a:r>
            <a:r>
              <a:rPr lang="en-US" dirty="0"/>
              <a:t> is used in orthopedics to cover the implants to promote union between implant and </a:t>
            </a:r>
            <a:r>
              <a:rPr lang="en-US" dirty="0" err="1"/>
              <a:t>bone.It</a:t>
            </a:r>
            <a:r>
              <a:rPr lang="en-US" dirty="0"/>
              <a:t> has been used in dentistry to fill up the osseous defects during periodontal </a:t>
            </a:r>
            <a:r>
              <a:rPr lang="en-US" dirty="0" err="1"/>
              <a:t>surgery.It</a:t>
            </a:r>
            <a:r>
              <a:rPr lang="en-US" dirty="0"/>
              <a:t> has been reported that a formulation of </a:t>
            </a:r>
            <a:r>
              <a:rPr lang="en-US" dirty="0" err="1"/>
              <a:t>bioglass</a:t>
            </a:r>
            <a:r>
              <a:rPr lang="en-US" dirty="0"/>
              <a:t> can promote infiltration and remineralization of dentinal </a:t>
            </a:r>
            <a:r>
              <a:rPr lang="en-US" dirty="0" err="1"/>
              <a:t>tubules.The</a:t>
            </a:r>
            <a:r>
              <a:rPr lang="en-US" dirty="0"/>
              <a:t> basic component is silica, which acts as a nucleation site for precipitation of calcium and phosphate. SEM analysis has shown that </a:t>
            </a:r>
            <a:r>
              <a:rPr lang="en-US" dirty="0" err="1"/>
              <a:t>bioglass</a:t>
            </a:r>
            <a:r>
              <a:rPr lang="en-US" dirty="0"/>
              <a:t> application forms an apatite layer, which occludes the dentinal tubules. The use of </a:t>
            </a:r>
            <a:r>
              <a:rPr lang="en-US" dirty="0" err="1"/>
              <a:t>bioglass</a:t>
            </a:r>
            <a:r>
              <a:rPr lang="en-US" dirty="0"/>
              <a:t> in management of DH has been shown by some products such as </a:t>
            </a:r>
            <a:r>
              <a:rPr lang="en-US" dirty="0" err="1"/>
              <a:t>NovaMin</a:t>
            </a:r>
            <a:r>
              <a:rPr lang="en-US" dirty="0"/>
              <a:t> (</a:t>
            </a:r>
            <a:r>
              <a:rPr lang="en-US" dirty="0" err="1"/>
              <a:t>NovaMin</a:t>
            </a:r>
            <a:r>
              <a:rPr lang="en-US" dirty="0"/>
              <a:t> Technology Inc., FL, USA).</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110</a:t>
            </a:fld>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620" t="77981" r="-1620" b="744"/>
          <a:stretch/>
        </p:blipFill>
        <p:spPr bwMode="auto">
          <a:xfrm>
            <a:off x="3429000" y="0"/>
            <a:ext cx="5104490" cy="163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Lasers</a:t>
            </a:r>
          </a:p>
        </p:txBody>
      </p:sp>
      <p:sp>
        <p:nvSpPr>
          <p:cNvPr id="3" name="Content Placeholder 2"/>
          <p:cNvSpPr>
            <a:spLocks noGrp="1"/>
          </p:cNvSpPr>
          <p:nvPr>
            <p:ph idx="1"/>
          </p:nvPr>
        </p:nvSpPr>
        <p:spPr/>
        <p:txBody>
          <a:bodyPr>
            <a:normAutofit/>
          </a:bodyPr>
          <a:lstStyle/>
          <a:p>
            <a:pPr marL="342900" indent="-342900"/>
            <a:r>
              <a:rPr lang="en-US" sz="2400" dirty="0"/>
              <a:t>The first laser used for treatment of hypersensitivity was </a:t>
            </a:r>
            <a:r>
              <a:rPr lang="en-US" sz="2400" dirty="0" err="1"/>
              <a:t>Nd</a:t>
            </a:r>
            <a:r>
              <a:rPr lang="en-US" sz="2400" dirty="0"/>
              <a:t> : YAG laser by </a:t>
            </a:r>
            <a:r>
              <a:rPr lang="en-US" sz="2400" dirty="0" err="1"/>
              <a:t>Matsumito</a:t>
            </a:r>
            <a:r>
              <a:rPr lang="en-US" sz="2400" dirty="0"/>
              <a:t> in 1985.</a:t>
            </a:r>
          </a:p>
          <a:p>
            <a:pPr marL="342900" indent="-342900"/>
            <a:r>
              <a:rPr lang="en-US" sz="2400" dirty="0"/>
              <a:t>Lasers used for treatment of hypersensitivity are divided into –</a:t>
            </a:r>
          </a:p>
          <a:p>
            <a:pPr marL="800100" lvl="1" indent="-342900"/>
            <a:r>
              <a:rPr lang="en-US" dirty="0"/>
              <a:t>Low output lasers –</a:t>
            </a:r>
          </a:p>
          <a:p>
            <a:pPr marL="1257300" lvl="2" indent="-342900"/>
            <a:r>
              <a:rPr lang="en-US" dirty="0"/>
              <a:t>He – Ne laser</a:t>
            </a:r>
          </a:p>
          <a:p>
            <a:pPr marL="1257300" lvl="2" indent="-342900"/>
            <a:r>
              <a:rPr lang="en-US" dirty="0" err="1"/>
              <a:t>Ga</a:t>
            </a:r>
            <a:r>
              <a:rPr lang="en-US" dirty="0"/>
              <a:t> Al A lasers</a:t>
            </a:r>
          </a:p>
          <a:p>
            <a:pPr marL="800100" lvl="1" indent="-342900"/>
            <a:r>
              <a:rPr lang="en-US" dirty="0"/>
              <a:t>Middle output lasers – </a:t>
            </a:r>
          </a:p>
          <a:p>
            <a:pPr marL="1257300" lvl="2" indent="-342900"/>
            <a:r>
              <a:rPr lang="en-US" dirty="0" err="1"/>
              <a:t>Nd</a:t>
            </a:r>
            <a:r>
              <a:rPr lang="en-US" dirty="0"/>
              <a:t> : YAG laser</a:t>
            </a:r>
          </a:p>
          <a:p>
            <a:pPr marL="1257300" lvl="2" indent="-342900"/>
            <a:r>
              <a:rPr lang="en-US" dirty="0"/>
              <a:t>CO</a:t>
            </a:r>
            <a:r>
              <a:rPr lang="en-US" sz="1000" dirty="0"/>
              <a:t>2  </a:t>
            </a:r>
            <a:r>
              <a:rPr lang="en-US" dirty="0"/>
              <a:t>laser</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111</a:t>
            </a:fld>
            <a:endParaRPr 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200400"/>
            <a:ext cx="3295650" cy="2610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447800"/>
            <a:ext cx="7162800" cy="5029200"/>
          </a:xfrm>
        </p:spPr>
        <p:txBody>
          <a:bodyPr>
            <a:normAutofit fontScale="92500" lnSpcReduction="10000"/>
          </a:bodyPr>
          <a:lstStyle/>
          <a:p>
            <a:pPr>
              <a:buNone/>
            </a:pPr>
            <a:r>
              <a:rPr lang="en-US" sz="2900" b="1" dirty="0"/>
              <a:t>He – Ne laser : </a:t>
            </a:r>
          </a:p>
          <a:p>
            <a:r>
              <a:rPr lang="en-US" sz="2400" dirty="0"/>
              <a:t>First used by </a:t>
            </a:r>
            <a:r>
              <a:rPr lang="en-US" sz="2400" dirty="0" err="1"/>
              <a:t>Senda</a:t>
            </a:r>
            <a:r>
              <a:rPr lang="en-US" sz="2400" dirty="0"/>
              <a:t> et al in 1985.</a:t>
            </a:r>
          </a:p>
          <a:p>
            <a:r>
              <a:rPr lang="en-US" sz="2400" dirty="0"/>
              <a:t>Mode of use -  </a:t>
            </a:r>
          </a:p>
          <a:p>
            <a:pPr lvl="1"/>
            <a:r>
              <a:rPr lang="en-US" dirty="0"/>
              <a:t>This is used with an output power of 6mW.</a:t>
            </a:r>
          </a:p>
          <a:p>
            <a:pPr lvl="1"/>
            <a:r>
              <a:rPr lang="en-US" dirty="0"/>
              <a:t>Can be used either in pulsed mode with 5 Hz or in continuous mode.</a:t>
            </a:r>
          </a:p>
          <a:p>
            <a:r>
              <a:rPr lang="en-US" sz="2400" dirty="0"/>
              <a:t>Efficacy       -  	5.2 – 100 %</a:t>
            </a:r>
          </a:p>
          <a:p>
            <a:r>
              <a:rPr lang="en-US" sz="2400" dirty="0"/>
              <a:t>Action</a:t>
            </a:r>
          </a:p>
          <a:p>
            <a:pPr lvl="1"/>
            <a:r>
              <a:rPr lang="en-US" dirty="0"/>
              <a:t>increases the threshold for the action potential of the nerves by about 33 %.</a:t>
            </a:r>
          </a:p>
          <a:p>
            <a:pPr lvl="1"/>
            <a:r>
              <a:rPr lang="en-US" dirty="0"/>
              <a:t>no effect on enamel or dentin surface</a:t>
            </a:r>
          </a:p>
          <a:p>
            <a:pPr lvl="1"/>
            <a:r>
              <a:rPr lang="en-US" dirty="0"/>
              <a:t>does not affect the A</a:t>
            </a:r>
            <a:r>
              <a:rPr lang="el-GR" dirty="0"/>
              <a:t>δ</a:t>
            </a:r>
            <a:r>
              <a:rPr lang="en-US" dirty="0"/>
              <a:t> or C </a:t>
            </a:r>
            <a:r>
              <a:rPr lang="en-US" dirty="0" err="1"/>
              <a:t>fibres</a:t>
            </a:r>
            <a:r>
              <a:rPr lang="en-US" dirty="0"/>
              <a:t> directly.</a:t>
            </a:r>
          </a:p>
          <a:p>
            <a:r>
              <a:rPr lang="en-US" sz="2400" dirty="0"/>
              <a:t>Advantage</a:t>
            </a:r>
          </a:p>
          <a:p>
            <a:pPr lvl="1"/>
            <a:r>
              <a:rPr lang="en-US" dirty="0"/>
              <a:t>no danger of skin burns or damage to cells.</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900" b="1" dirty="0" err="1"/>
              <a:t>Ga</a:t>
            </a:r>
            <a:r>
              <a:rPr lang="en-US" sz="2900" b="1" dirty="0"/>
              <a:t> Al A laser : </a:t>
            </a:r>
          </a:p>
          <a:p>
            <a:r>
              <a:rPr lang="en-US" sz="2400" dirty="0"/>
              <a:t>introduced for treatment of hypersensitivity by </a:t>
            </a:r>
            <a:r>
              <a:rPr lang="en-US" sz="2400" dirty="0" err="1"/>
              <a:t>Matsumito</a:t>
            </a:r>
            <a:r>
              <a:rPr lang="en-US" sz="2400" dirty="0"/>
              <a:t> in 1985.</a:t>
            </a:r>
          </a:p>
          <a:p>
            <a:r>
              <a:rPr lang="en-US" sz="2400" dirty="0"/>
              <a:t>Mode of use </a:t>
            </a:r>
          </a:p>
          <a:p>
            <a:pPr lvl="1"/>
            <a:r>
              <a:rPr lang="en-US" dirty="0"/>
              <a:t>used with output power of 30 </a:t>
            </a:r>
            <a:r>
              <a:rPr lang="en-US" dirty="0" err="1"/>
              <a:t>mW</a:t>
            </a:r>
            <a:r>
              <a:rPr lang="en-US" dirty="0"/>
              <a:t>  in a continuous </a:t>
            </a:r>
            <a:r>
              <a:rPr lang="en-US" dirty="0" err="1"/>
              <a:t>wavemode</a:t>
            </a:r>
            <a:r>
              <a:rPr lang="en-US" dirty="0"/>
              <a:t>  for 0.5 – 3 min.</a:t>
            </a:r>
          </a:p>
          <a:p>
            <a:pPr lvl="1"/>
            <a:r>
              <a:rPr lang="en-US" dirty="0"/>
              <a:t>different wavelengths of 780, 830 or 900 nm can be used.</a:t>
            </a:r>
          </a:p>
          <a:p>
            <a:r>
              <a:rPr lang="en-US" sz="2400" dirty="0"/>
              <a:t>Efficacy       -	30 – 100 % effective</a:t>
            </a:r>
          </a:p>
          <a:p>
            <a:r>
              <a:rPr lang="en-US" sz="2400" dirty="0"/>
              <a:t>Action      </a:t>
            </a:r>
          </a:p>
          <a:p>
            <a:pPr lvl="1"/>
            <a:r>
              <a:rPr lang="en-US" dirty="0"/>
              <a:t>analgesic effect due to depression of impulse transmission</a:t>
            </a:r>
          </a:p>
          <a:p>
            <a:pPr lvl="1"/>
            <a:r>
              <a:rPr lang="en-US" dirty="0"/>
              <a:t>exact mechanism not known</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676400"/>
            <a:ext cx="6858000" cy="4800600"/>
          </a:xfrm>
        </p:spPr>
        <p:txBody>
          <a:bodyPr>
            <a:normAutofit fontScale="92500" lnSpcReduction="10000"/>
          </a:bodyPr>
          <a:lstStyle/>
          <a:p>
            <a:pPr>
              <a:buNone/>
            </a:pPr>
            <a:r>
              <a:rPr lang="en-US" sz="2800" b="1" dirty="0" err="1"/>
              <a:t>Nd</a:t>
            </a:r>
            <a:r>
              <a:rPr lang="en-US" sz="2800" b="1" dirty="0"/>
              <a:t> : YAG laser : </a:t>
            </a:r>
          </a:p>
          <a:p>
            <a:r>
              <a:rPr lang="en-US" sz="2400" dirty="0"/>
              <a:t>first used by </a:t>
            </a:r>
            <a:r>
              <a:rPr lang="en-US" sz="2400" dirty="0" err="1"/>
              <a:t>Matsumito</a:t>
            </a:r>
            <a:r>
              <a:rPr lang="en-US" sz="2400" dirty="0"/>
              <a:t> in 1985.</a:t>
            </a:r>
          </a:p>
          <a:p>
            <a:r>
              <a:rPr lang="en-US" sz="2400" dirty="0"/>
              <a:t>Mode of use  </a:t>
            </a:r>
          </a:p>
          <a:p>
            <a:pPr lvl="1"/>
            <a:r>
              <a:rPr lang="en-US" dirty="0"/>
              <a:t>used with output power of 1 – 2 </a:t>
            </a:r>
            <a:r>
              <a:rPr lang="en-US" dirty="0" err="1"/>
              <a:t>mW</a:t>
            </a:r>
            <a:r>
              <a:rPr lang="en-US" dirty="0"/>
              <a:t>.</a:t>
            </a:r>
          </a:p>
          <a:p>
            <a:pPr lvl="1"/>
            <a:r>
              <a:rPr lang="en-US" dirty="0"/>
              <a:t>use of black ink as absorption enhancer done to prevent deep penetration of </a:t>
            </a:r>
            <a:r>
              <a:rPr lang="en-US" dirty="0" err="1"/>
              <a:t>Nd</a:t>
            </a:r>
            <a:r>
              <a:rPr lang="en-US" dirty="0"/>
              <a:t> : YAG laser into pulp.</a:t>
            </a:r>
          </a:p>
          <a:p>
            <a:r>
              <a:rPr lang="en-US" sz="2400" dirty="0"/>
              <a:t>Efficacy        -	5.2 – 100 %</a:t>
            </a:r>
          </a:p>
          <a:p>
            <a:r>
              <a:rPr lang="en-US" sz="2400" dirty="0"/>
              <a:t>Action 	</a:t>
            </a:r>
          </a:p>
          <a:p>
            <a:pPr lvl="1"/>
            <a:r>
              <a:rPr lang="en-US" dirty="0"/>
              <a:t>cause laser induced occlusion of dentinal tubules</a:t>
            </a:r>
          </a:p>
          <a:p>
            <a:pPr lvl="1"/>
            <a:r>
              <a:rPr lang="en-US" dirty="0"/>
              <a:t>direct nerve analgesia ( interferes with Na – K pump, changes cell membrane permeability and alters the endings of sensory axons )</a:t>
            </a:r>
          </a:p>
          <a:p>
            <a:pPr lvl="1"/>
            <a:r>
              <a:rPr lang="en-US" dirty="0"/>
              <a:t>also has a suppressive action by blocking </a:t>
            </a:r>
            <a:r>
              <a:rPr lang="en-US" dirty="0" err="1"/>
              <a:t>depolarisation</a:t>
            </a:r>
            <a:r>
              <a:rPr lang="en-US" dirty="0"/>
              <a:t> of both A</a:t>
            </a:r>
            <a:r>
              <a:rPr lang="el-GR" dirty="0"/>
              <a:t>δ</a:t>
            </a:r>
            <a:r>
              <a:rPr lang="en-US" dirty="0"/>
              <a:t> and C </a:t>
            </a:r>
            <a:r>
              <a:rPr lang="en-US" dirty="0" err="1"/>
              <a:t>fibres</a:t>
            </a:r>
            <a:r>
              <a:rPr lang="en-US" dirty="0"/>
              <a:t>.</a:t>
            </a:r>
          </a:p>
        </p:txBody>
      </p:sp>
      <p:sp>
        <p:nvSpPr>
          <p:cNvPr id="4" name="Slide Number Placeholder 3"/>
          <p:cNvSpPr>
            <a:spLocks noGrp="1"/>
          </p:cNvSpPr>
          <p:nvPr>
            <p:ph type="sldNum" sz="quarter" idx="12"/>
          </p:nvPr>
        </p:nvSpPr>
        <p:spPr/>
        <p:txBody>
          <a:bodyPr/>
          <a:lstStyle/>
          <a:p>
            <a:fld id="{DF28FB93-0A08-4E7D-8E63-9EFA29F1E093}" type="slidenum">
              <a:rPr lang="en-US" smtClean="0"/>
              <a:pPr/>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3000" b="1" dirty="0"/>
              <a:t>CO</a:t>
            </a:r>
            <a:r>
              <a:rPr lang="en-US" sz="1700" b="1" dirty="0"/>
              <a:t>2 </a:t>
            </a:r>
            <a:r>
              <a:rPr lang="en-US" sz="3000" b="1" dirty="0"/>
              <a:t> laser : </a:t>
            </a:r>
          </a:p>
          <a:p>
            <a:r>
              <a:rPr lang="en-US" sz="2400" dirty="0"/>
              <a:t>first used by Moritz et al in 1996.</a:t>
            </a:r>
          </a:p>
          <a:p>
            <a:r>
              <a:rPr lang="en-US" sz="2400" dirty="0"/>
              <a:t>Mode of use  </a:t>
            </a:r>
          </a:p>
          <a:p>
            <a:pPr lvl="1"/>
            <a:r>
              <a:rPr lang="en-US" dirty="0"/>
              <a:t>used with output power of 0.5 and 1 </a:t>
            </a:r>
            <a:r>
              <a:rPr lang="en-US" dirty="0" err="1"/>
              <a:t>mW</a:t>
            </a:r>
            <a:r>
              <a:rPr lang="en-US" dirty="0"/>
              <a:t>  in continuous wave mode for 0.5 – 5 sec.</a:t>
            </a:r>
          </a:p>
          <a:p>
            <a:r>
              <a:rPr lang="en-US" sz="2400" dirty="0"/>
              <a:t>Efficacy        - 	59 – 100 %</a:t>
            </a:r>
          </a:p>
          <a:p>
            <a:r>
              <a:rPr lang="en-US" sz="2400" dirty="0"/>
              <a:t>Action  </a:t>
            </a:r>
          </a:p>
          <a:p>
            <a:pPr lvl="1"/>
            <a:r>
              <a:rPr lang="en-US" dirty="0"/>
              <a:t>by occlusion of dentinal tubules</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sz="3600" b="1" i="1" dirty="0">
                <a:solidFill>
                  <a:schemeClr val="tx1"/>
                </a:solidFill>
                <a:effectLst>
                  <a:outerShdw blurRad="38100" dist="38100" dir="2700000" algn="tl">
                    <a:srgbClr val="000000"/>
                  </a:outerShdw>
                </a:effectLst>
              </a:rPr>
              <a:t>ELECTROSURGERY</a:t>
            </a:r>
          </a:p>
        </p:txBody>
      </p:sp>
      <p:sp>
        <p:nvSpPr>
          <p:cNvPr id="201731" name="Rectangle 3"/>
          <p:cNvSpPr>
            <a:spLocks noGrp="1" noChangeArrowheads="1"/>
          </p:cNvSpPr>
          <p:nvPr>
            <p:ph idx="1"/>
          </p:nvPr>
        </p:nvSpPr>
        <p:spPr/>
        <p:txBody>
          <a:bodyPr/>
          <a:lstStyle/>
          <a:p>
            <a:r>
              <a:rPr lang="en-US" dirty="0"/>
              <a:t>Treatment of hypersensitivity by </a:t>
            </a:r>
            <a:r>
              <a:rPr lang="en-US" dirty="0" err="1"/>
              <a:t>electrosurgery</a:t>
            </a:r>
            <a:r>
              <a:rPr lang="en-US" dirty="0"/>
              <a:t> has been advocated by </a:t>
            </a:r>
            <a:r>
              <a:rPr lang="en-US" dirty="0" err="1"/>
              <a:t>Oringer</a:t>
            </a:r>
            <a:r>
              <a:rPr lang="en-US" dirty="0"/>
              <a:t> in 1975. </a:t>
            </a:r>
          </a:p>
          <a:p>
            <a:r>
              <a:rPr lang="en-US" dirty="0"/>
              <a:t>However, the postoperative complications included irritation and pain due to pulpal injury by excessive heat generation are the major draw back.</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normAutofit/>
          </a:bodyPr>
          <a:lstStyle/>
          <a:p>
            <a:r>
              <a:rPr lang="en-US" sz="4000" b="1" i="1" dirty="0">
                <a:solidFill>
                  <a:schemeClr val="tx1"/>
                </a:solidFill>
                <a:effectLst>
                  <a:outerShdw blurRad="38100" dist="38100" dir="2700000" algn="tl">
                    <a:srgbClr val="000000"/>
                  </a:outerShdw>
                </a:effectLst>
              </a:rPr>
              <a:t>REGENERATIVE PROCEDURES</a:t>
            </a:r>
          </a:p>
        </p:txBody>
      </p:sp>
      <p:sp>
        <p:nvSpPr>
          <p:cNvPr id="202755" name="Rectangle 3"/>
          <p:cNvSpPr>
            <a:spLocks noGrp="1" noChangeArrowheads="1"/>
          </p:cNvSpPr>
          <p:nvPr>
            <p:ph idx="1"/>
          </p:nvPr>
        </p:nvSpPr>
        <p:spPr/>
        <p:txBody>
          <a:bodyPr>
            <a:normAutofit/>
          </a:bodyPr>
          <a:lstStyle/>
          <a:p>
            <a:r>
              <a:rPr lang="en-US" sz="2800"/>
              <a:t>Finally, the use of gingival graft on recession defect has been documented successfully. </a:t>
            </a:r>
          </a:p>
          <a:p>
            <a:r>
              <a:rPr lang="en-US" sz="2800"/>
              <a:t>Regenerative procedures using resorbable membrane, free gingival graft for root coverage, connective tissue graft have provided successful result in terms of both functional and esthetics.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endParaRPr lang="en-US"/>
          </a:p>
        </p:txBody>
      </p:sp>
      <p:sp>
        <p:nvSpPr>
          <p:cNvPr id="203779" name="Rectangle 3"/>
          <p:cNvSpPr>
            <a:spLocks noGrp="1" noChangeArrowheads="1"/>
          </p:cNvSpPr>
          <p:nvPr>
            <p:ph idx="1"/>
          </p:nvPr>
        </p:nvSpPr>
        <p:spPr/>
        <p:txBody>
          <a:bodyPr>
            <a:normAutofit/>
          </a:bodyPr>
          <a:lstStyle/>
          <a:p>
            <a:pPr>
              <a:lnSpc>
                <a:spcPct val="90000"/>
              </a:lnSpc>
            </a:pPr>
            <a:r>
              <a:rPr lang="en-US" sz="2400"/>
              <a:t>The major draw back is the selection criterias for each procedures, the technique sensitive, and the cost of treatment.</a:t>
            </a:r>
          </a:p>
          <a:p>
            <a:pPr>
              <a:lnSpc>
                <a:spcPct val="90000"/>
              </a:lnSpc>
            </a:pPr>
            <a:r>
              <a:rPr lang="en-US" sz="2400"/>
              <a:t> Nevertheless, when can be done, periodontal plastic surgery is the best and ideal treatment in providing a long lasting result and esthetically pleasing.</a:t>
            </a:r>
            <a:br>
              <a:rPr lang="en-US" sz="2400"/>
            </a:br>
            <a:endParaRPr lang="en-US" sz="2400"/>
          </a:p>
          <a:p>
            <a:pPr>
              <a:lnSpc>
                <a:spcPct val="90000"/>
              </a:lnSpc>
            </a:pPr>
            <a:r>
              <a:rPr lang="en-US" sz="2400"/>
              <a:t>The clinical goal to treat hypersensitive dentin is to provide a permanent seal of dentin tubules. </a:t>
            </a:r>
          </a:p>
          <a:p>
            <a:pPr>
              <a:lnSpc>
                <a:spcPct val="90000"/>
              </a:lnSpc>
            </a:pPr>
            <a:r>
              <a:rPr lang="en-US" sz="2400"/>
              <a:t>The seal can be established by any of the above methods and if done correctly, will provide the therapeutic effects</a:t>
            </a:r>
            <a:r>
              <a:rPr lang="en-US" sz="2800"/>
              <a:t>. </a:t>
            </a:r>
          </a:p>
          <a:p>
            <a:pPr>
              <a:lnSpc>
                <a:spcPct val="90000"/>
              </a:lnSpc>
            </a:pPr>
            <a:endParaRPr lang="en-US" sz="2800"/>
          </a:p>
          <a:p>
            <a:pPr>
              <a:lnSpc>
                <a:spcPct val="90000"/>
              </a:lnSpc>
            </a:pPr>
            <a:endParaRPr lang="en-US" sz="280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endParaRPr lang="en-US"/>
          </a:p>
        </p:txBody>
      </p:sp>
      <p:sp>
        <p:nvSpPr>
          <p:cNvPr id="204803" name="Rectangle 3"/>
          <p:cNvSpPr>
            <a:spLocks noGrp="1" noChangeArrowheads="1"/>
          </p:cNvSpPr>
          <p:nvPr>
            <p:ph idx="1"/>
          </p:nvPr>
        </p:nvSpPr>
        <p:spPr/>
        <p:txBody>
          <a:bodyPr>
            <a:normAutofit/>
          </a:bodyPr>
          <a:lstStyle/>
          <a:p>
            <a:pPr>
              <a:lnSpc>
                <a:spcPct val="90000"/>
              </a:lnSpc>
            </a:pPr>
            <a:r>
              <a:rPr lang="en-US" sz="2400" dirty="0"/>
              <a:t>Patient must recognized in some situation the condition may recur and require several application or retreatment.</a:t>
            </a:r>
          </a:p>
          <a:p>
            <a:pPr>
              <a:lnSpc>
                <a:spcPct val="90000"/>
              </a:lnSpc>
            </a:pPr>
            <a:r>
              <a:rPr lang="en-US" sz="2400" dirty="0"/>
              <a:t>Patient oral hygiene must be emphasized to reduce the plaque accumulation in the area. </a:t>
            </a:r>
          </a:p>
          <a:p>
            <a:pPr>
              <a:lnSpc>
                <a:spcPct val="90000"/>
              </a:lnSpc>
            </a:pPr>
            <a:r>
              <a:rPr lang="en-US" sz="2400" dirty="0"/>
              <a:t>The dentist also required to evaluate Patient systemic condition, nutritional diet, and be able to communicate with the patient on issues regarding his or her periodontal health and its correlation to the dentinal hypersensitivity.</a:t>
            </a:r>
          </a:p>
          <a:p>
            <a:pPr>
              <a:lnSpc>
                <a:spcPct val="90000"/>
              </a:lnSpc>
            </a:pPr>
            <a:endParaRPr lang="en-US" sz="24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2800" b="1" dirty="0"/>
              <a:t>Conventional glass </a:t>
            </a:r>
            <a:r>
              <a:rPr lang="en-GB" sz="2800" b="1" dirty="0" err="1"/>
              <a:t>ionomer</a:t>
            </a:r>
            <a:r>
              <a:rPr lang="en-GB" sz="2800" b="1" dirty="0"/>
              <a:t> cements and resin-modified GIC</a:t>
            </a:r>
            <a:endParaRPr lang="en-US" sz="2800" dirty="0"/>
          </a:p>
        </p:txBody>
      </p:sp>
      <p:sp>
        <p:nvSpPr>
          <p:cNvPr id="3" name="Content Placeholder 2"/>
          <p:cNvSpPr>
            <a:spLocks noGrp="1"/>
          </p:cNvSpPr>
          <p:nvPr>
            <p:ph idx="1"/>
          </p:nvPr>
        </p:nvSpPr>
        <p:spPr/>
        <p:txBody>
          <a:bodyPr>
            <a:normAutofit/>
          </a:bodyPr>
          <a:lstStyle/>
          <a:p>
            <a:r>
              <a:rPr lang="en-GB" dirty="0"/>
              <a:t>One of the first clinical evaluations of the use of glass </a:t>
            </a:r>
            <a:r>
              <a:rPr lang="en-GB" dirty="0" err="1"/>
              <a:t>ionomers</a:t>
            </a:r>
            <a:r>
              <a:rPr lang="en-GB" dirty="0"/>
              <a:t> for the treatment of hypersensitive dentine in cervical abrasion lesions was reported by Low (1981). The cervical lesions were etched with 50% citric acid for 30- 45 s, then rinsed and dried prior to placement of the glass </a:t>
            </a:r>
            <a:r>
              <a:rPr lang="en-GB" dirty="0" err="1"/>
              <a:t>ionomer</a:t>
            </a:r>
            <a:r>
              <a:rPr lang="en-GB" dirty="0"/>
              <a:t> cement. Although the method of evaluating sensitivity was not described and no controls were used, the author reported complete loss of hypersensitivity in 89.7% of all patients.</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Adhesive Resin Bonding Systems</a:t>
            </a:r>
            <a:endParaRPr lang="en-US" dirty="0"/>
          </a:p>
        </p:txBody>
      </p:sp>
      <p:sp>
        <p:nvSpPr>
          <p:cNvPr id="3" name="Content Placeholder 2"/>
          <p:cNvSpPr>
            <a:spLocks noGrp="1"/>
          </p:cNvSpPr>
          <p:nvPr>
            <p:ph idx="1"/>
          </p:nvPr>
        </p:nvSpPr>
        <p:spPr/>
        <p:txBody>
          <a:bodyPr/>
          <a:lstStyle/>
          <a:p>
            <a:r>
              <a:rPr lang="en-GB" dirty="0"/>
              <a:t>	Has been used with success and most of them contained fluoride in them. The mechanism of action is due to the formation of resin tags thereby occluding the tubule orifice.  Mainly involves multiple applications (twice weekly for 4 weeks) of a fluoride-containing, light cured resin.</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Use of </a:t>
            </a:r>
            <a:r>
              <a:rPr lang="en-US" b="1" dirty="0" err="1"/>
              <a:t>mouthguards</a:t>
            </a:r>
            <a:endParaRPr lang="en-US" dirty="0"/>
          </a:p>
        </p:txBody>
      </p:sp>
      <p:sp>
        <p:nvSpPr>
          <p:cNvPr id="3" name="Content Placeholder 2"/>
          <p:cNvSpPr>
            <a:spLocks noGrp="1"/>
          </p:cNvSpPr>
          <p:nvPr>
            <p:ph idx="1"/>
          </p:nvPr>
        </p:nvSpPr>
        <p:spPr/>
        <p:txBody>
          <a:bodyPr>
            <a:normAutofit fontScale="85000" lnSpcReduction="20000"/>
          </a:bodyPr>
          <a:lstStyle/>
          <a:p>
            <a:r>
              <a:rPr lang="en-GB" dirty="0"/>
              <a:t>The use of a mouth guard-type appliance to deliver potassium nitrate desensitizing agent was first reported by Reinhart et al. (1990). They had only partial success in that they obtained a significant reduction in sensitivity only after 2 weeks of treatment, but not 1, 3 or 4 weeks of treatment with 10% KNO</a:t>
            </a:r>
            <a:r>
              <a:rPr lang="en-GB" baseline="-25000" dirty="0"/>
              <a:t>3 </a:t>
            </a:r>
            <a:r>
              <a:rPr lang="en-GB" dirty="0"/>
              <a:t>gel. The lack of effectiveness of 10% of KNO</a:t>
            </a:r>
            <a:r>
              <a:rPr lang="en-GB" baseline="-25000" dirty="0"/>
              <a:t>3 </a:t>
            </a:r>
            <a:r>
              <a:rPr lang="en-GB" dirty="0"/>
              <a:t> may have been due to the short daily treatment time of 5 min. They used </a:t>
            </a:r>
            <a:r>
              <a:rPr lang="en-GB" dirty="0" err="1"/>
              <a:t>glycerin</a:t>
            </a:r>
            <a:r>
              <a:rPr lang="en-GB" dirty="0"/>
              <a:t> to give the KNO</a:t>
            </a:r>
            <a:r>
              <a:rPr lang="en-GB" baseline="-25000" dirty="0"/>
              <a:t>3 </a:t>
            </a:r>
            <a:r>
              <a:rPr lang="en-GB" dirty="0"/>
              <a:t>a gel- like consistency. These solutions are very hygroscopic and hypertonic. Had the KNO</a:t>
            </a:r>
            <a:r>
              <a:rPr lang="en-GB" baseline="-25000" dirty="0"/>
              <a:t>3 </a:t>
            </a:r>
            <a:r>
              <a:rPr lang="en-GB" dirty="0"/>
              <a:t>been made up as an aqueous solution that was subsequently gelled, the results might have been better.  </a:t>
            </a:r>
            <a:endParaRPr lang="en-US" dirty="0"/>
          </a:p>
          <a:p>
            <a:r>
              <a:rPr lang="en-GB" dirty="0"/>
              <a:t>Many clinicians who are bleaching patients teeth with the ‘</a:t>
            </a:r>
            <a:r>
              <a:rPr lang="en-GB" dirty="0" err="1"/>
              <a:t>mouthguard</a:t>
            </a:r>
            <a:r>
              <a:rPr lang="en-GB" dirty="0"/>
              <a:t>’ technique report that the sensitivity that sometimes develops after a few days of bleaching can be successfully treated with 5% KNO</a:t>
            </a:r>
            <a:r>
              <a:rPr lang="en-GB" baseline="-25000" dirty="0"/>
              <a:t>3</a:t>
            </a:r>
            <a:r>
              <a:rPr lang="en-GB" dirty="0"/>
              <a:t> toothpaste or gel in the same tray (Haywood, 1996). These treatments are usually done overnight. No controlled clinical trials have been done to confirm the efficacy of this technique, but it is something that should be considered for patients who have multiple sensitive teeth that do not respond to conventional treatments.  </a:t>
            </a:r>
            <a:endParaRPr lang="en-US"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3200" b="1" dirty="0"/>
              <a:t>RESTORATIVE MANAGEMENT OF THE WORN DENTITION</a:t>
            </a:r>
            <a:endParaRPr lang="en-US" sz="3200" dirty="0"/>
          </a:p>
        </p:txBody>
      </p:sp>
      <p:sp>
        <p:nvSpPr>
          <p:cNvPr id="3" name="Content Placeholder 2"/>
          <p:cNvSpPr>
            <a:spLocks noGrp="1"/>
          </p:cNvSpPr>
          <p:nvPr>
            <p:ph idx="1"/>
          </p:nvPr>
        </p:nvSpPr>
        <p:spPr/>
        <p:txBody>
          <a:bodyPr>
            <a:normAutofit/>
          </a:bodyPr>
          <a:lstStyle/>
          <a:p>
            <a:r>
              <a:rPr lang="en-GB" dirty="0"/>
              <a:t>indicated: </a:t>
            </a:r>
            <a:endParaRPr lang="en-US" dirty="0"/>
          </a:p>
          <a:p>
            <a:pPr lvl="1"/>
            <a:r>
              <a:rPr lang="en-GB" dirty="0"/>
              <a:t>The patient feels that the appearance of the teeth is unacceptable.</a:t>
            </a:r>
            <a:endParaRPr lang="en-US" dirty="0"/>
          </a:p>
          <a:p>
            <a:pPr lvl="1"/>
            <a:r>
              <a:rPr lang="en-GB" dirty="0"/>
              <a:t>Normal function is disrupted due to the loss of tooth tissue and/or ongoing pulp sensitivity. </a:t>
            </a:r>
            <a:endParaRPr lang="en-US" dirty="0"/>
          </a:p>
          <a:p>
            <a:pPr lvl="1"/>
            <a:r>
              <a:rPr lang="en-GB" dirty="0"/>
              <a:t>There is progressive tooth wear that may result in pulp necrosis.</a:t>
            </a:r>
            <a:endParaRPr lang="en-US" dirty="0"/>
          </a:p>
          <a:p>
            <a:endParaRPr lang="en-GB" b="1" dirty="0"/>
          </a:p>
          <a:p>
            <a:r>
              <a:rPr lang="en-GB" b="1" dirty="0"/>
              <a:t>Conventional fixed restorations</a:t>
            </a:r>
          </a:p>
          <a:p>
            <a:r>
              <a:rPr lang="en-GB" b="1" dirty="0"/>
              <a:t>Removable inlay/overlay Prostheses</a:t>
            </a:r>
          </a:p>
          <a:p>
            <a:r>
              <a:rPr lang="en-GB" b="1" dirty="0"/>
              <a:t>Minimal Preparation adhesive restorations </a:t>
            </a:r>
          </a:p>
          <a:p>
            <a:pPr lvl="1"/>
            <a:r>
              <a:rPr lang="en-GB" b="1" dirty="0"/>
              <a:t>Composite, GIC, Resin modified GIC, </a:t>
            </a:r>
            <a:r>
              <a:rPr lang="en-GB" b="1" dirty="0" err="1"/>
              <a:t>Compomers</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MANAGEMENT STRATEGY</a:t>
            </a:r>
          </a:p>
        </p:txBody>
      </p:sp>
      <p:sp>
        <p:nvSpPr>
          <p:cNvPr id="3" name="Content Placeholder 2"/>
          <p:cNvSpPr>
            <a:spLocks noGrp="1"/>
          </p:cNvSpPr>
          <p:nvPr>
            <p:ph idx="1"/>
          </p:nvPr>
        </p:nvSpPr>
        <p:spPr/>
        <p:txBody>
          <a:bodyPr>
            <a:normAutofit lnSpcReduction="10000"/>
          </a:bodyPr>
          <a:lstStyle/>
          <a:p>
            <a:r>
              <a:rPr lang="en-US" dirty="0"/>
              <a:t>Take a detailed clinical and dietary history.</a:t>
            </a:r>
          </a:p>
          <a:p>
            <a:r>
              <a:rPr lang="en-US" dirty="0"/>
              <a:t>Differentially diagnose the condition from other dental pain conditions.</a:t>
            </a:r>
          </a:p>
          <a:p>
            <a:r>
              <a:rPr lang="en-US" dirty="0"/>
              <a:t>Identify and manage etiological and predisposing factors.</a:t>
            </a:r>
          </a:p>
          <a:p>
            <a:r>
              <a:rPr lang="en-US" dirty="0"/>
              <a:t>In case of mild-to-moderate sensitivity, advice at-home desensitizing therapy.</a:t>
            </a:r>
          </a:p>
          <a:p>
            <a:r>
              <a:rPr lang="en-US" dirty="0"/>
              <a:t>If there is no relief or in case of severe sensitivity, initiate in-office treatment.</a:t>
            </a:r>
          </a:p>
          <a:p>
            <a:r>
              <a:rPr lang="en-US" dirty="0"/>
              <a:t>In extreme cases, if patient does not respond to the therapy and there are individual teeth exhibiting the symptoms, then endodontic therapy can be initiated.</a:t>
            </a:r>
          </a:p>
          <a:p>
            <a:r>
              <a:rPr lang="en-US" dirty="0"/>
              <a:t>A regular review should be made with an emphasis on prevention of the condition.</a:t>
            </a:r>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125</a:t>
            </a:fld>
            <a:endParaRPr lang="en-US"/>
          </a:p>
        </p:txBody>
      </p:sp>
      <p:pic>
        <p:nvPicPr>
          <p:cNvPr id="5122" name="Picture 2"/>
          <p:cNvPicPr>
            <a:picLocks noChangeAspect="1" noChangeArrowheads="1"/>
          </p:cNvPicPr>
          <p:nvPr/>
        </p:nvPicPr>
        <p:blipFill>
          <a:blip r:embed="rId2"/>
          <a:srcRect b="20388"/>
          <a:stretch>
            <a:fillRect/>
          </a:stretch>
        </p:blipFill>
        <p:spPr bwMode="auto">
          <a:xfrm>
            <a:off x="-23901" y="0"/>
            <a:ext cx="9191805" cy="6858000"/>
          </a:xfrm>
          <a:prstGeom prst="rect">
            <a:avLst/>
          </a:prstGeom>
          <a:noFill/>
          <a:ln w="9525">
            <a:noFill/>
            <a:miter lim="800000"/>
            <a:headEnd/>
            <a:tailEnd/>
          </a:ln>
          <a:effec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CONCLUSION</a:t>
            </a:r>
          </a:p>
        </p:txBody>
      </p:sp>
      <p:sp>
        <p:nvSpPr>
          <p:cNvPr id="84995" name="Rectangle 3"/>
          <p:cNvSpPr>
            <a:spLocks noGrp="1" noChangeArrowheads="1"/>
          </p:cNvSpPr>
          <p:nvPr>
            <p:ph idx="1"/>
          </p:nvPr>
        </p:nvSpPr>
        <p:spPr/>
        <p:txBody>
          <a:bodyPr>
            <a:normAutofit/>
          </a:bodyPr>
          <a:lstStyle/>
          <a:p>
            <a:r>
              <a:rPr lang="en-US" sz="2400" dirty="0"/>
              <a:t>Professionals should appreciate the role causative factors play</a:t>
            </a:r>
            <a:r>
              <a:rPr lang="en-US" sz="2400" baseline="30000" dirty="0"/>
              <a:t> </a:t>
            </a:r>
            <a:r>
              <a:rPr lang="en-US" sz="2400" dirty="0"/>
              <a:t>in localizing and initiating hypersensitive lesions. </a:t>
            </a:r>
          </a:p>
          <a:p>
            <a:r>
              <a:rPr lang="en-US" sz="2400" dirty="0"/>
              <a:t>It is important</a:t>
            </a:r>
            <a:r>
              <a:rPr lang="en-US" sz="2400" baseline="30000" dirty="0"/>
              <a:t> </a:t>
            </a:r>
            <a:r>
              <a:rPr lang="en-US" sz="2400" dirty="0"/>
              <a:t>to identify these factors so that prevention can be included</a:t>
            </a:r>
            <a:r>
              <a:rPr lang="en-US" sz="2400" baseline="30000" dirty="0"/>
              <a:t> </a:t>
            </a:r>
            <a:r>
              <a:rPr lang="en-US" sz="2400" dirty="0"/>
              <a:t>in the treatment plan.</a:t>
            </a:r>
          </a:p>
          <a:p>
            <a:r>
              <a:rPr lang="en-US" sz="2400" dirty="0"/>
              <a:t> Active management of DH usually will</a:t>
            </a:r>
            <a:r>
              <a:rPr lang="en-US" sz="2400" baseline="30000" dirty="0"/>
              <a:t> </a:t>
            </a:r>
            <a:r>
              <a:rPr lang="en-US" sz="2400" dirty="0"/>
              <a:t>involve a combination of at-home and in-office therapies</a:t>
            </a:r>
            <a:r>
              <a:rPr lang="en-US" sz="2800" dirty="0"/>
              <a:t>. </a:t>
            </a:r>
          </a:p>
          <a:p>
            <a:r>
              <a:rPr lang="en-US" sz="2400" dirty="0"/>
              <a:t>Root dentin hypersensitivity frequently develops as an uncomfortable&amp; sometimes difficult eliminate to </a:t>
            </a:r>
            <a:r>
              <a:rPr lang="en-US" sz="2400" dirty="0" err="1"/>
              <a:t>treat,subsequent</a:t>
            </a:r>
            <a:r>
              <a:rPr lang="en-US" sz="2400" dirty="0"/>
              <a:t> to </a:t>
            </a:r>
            <a:r>
              <a:rPr lang="en-US" sz="2400" dirty="0" err="1"/>
              <a:t>scaling&amp;root</a:t>
            </a:r>
            <a:r>
              <a:rPr lang="en-US" sz="2400" dirty="0"/>
              <a:t> </a:t>
            </a:r>
            <a:r>
              <a:rPr lang="en-US" sz="2400" dirty="0" err="1"/>
              <a:t>planing</a:t>
            </a:r>
            <a:r>
              <a:rPr lang="en-US" sz="2400" dirty="0"/>
              <a:t> procedures in periodontal therapy.</a:t>
            </a:r>
          </a:p>
          <a:p>
            <a:endParaRPr lang="en-US" sz="2400" baseline="300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2600" b="1" dirty="0"/>
              <a:t>References:</a:t>
            </a:r>
          </a:p>
          <a:p>
            <a:pPr algn="just">
              <a:lnSpc>
                <a:spcPct val="90000"/>
              </a:lnSpc>
              <a:defRPr/>
            </a:pPr>
            <a:r>
              <a:rPr lang="en-US" sz="2400" dirty="0"/>
              <a:t>1. STURDEVANTS ART AND SCIENCE OF OPERATIVE DENTISTRY 5</a:t>
            </a:r>
            <a:r>
              <a:rPr lang="en-US" sz="2400" baseline="30000" dirty="0"/>
              <a:t>TH</a:t>
            </a:r>
            <a:r>
              <a:rPr lang="en-US" sz="2400" dirty="0"/>
              <a:t> EDITION</a:t>
            </a:r>
          </a:p>
          <a:p>
            <a:pPr algn="just">
              <a:lnSpc>
                <a:spcPct val="90000"/>
              </a:lnSpc>
              <a:defRPr/>
            </a:pPr>
            <a:r>
              <a:rPr lang="en-US" sz="2400" dirty="0"/>
              <a:t>2. ART AND SCIENCE OF OPERATIVE DENTISTRY MARZOUK</a:t>
            </a:r>
          </a:p>
          <a:p>
            <a:pPr>
              <a:spcBef>
                <a:spcPct val="50000"/>
              </a:spcBef>
            </a:pPr>
            <a:r>
              <a:rPr lang="en-US" sz="2400" dirty="0"/>
              <a:t>3.FUNDAMENTAL OF OPERATIVE DENTISTRY CONTEMPORARY APPROACH-JAMES.B.SUMMIT,J WILLIAM ROBIN,RICHARD SCHWARTZ  II EDITION </a:t>
            </a:r>
          </a:p>
          <a:p>
            <a:pPr>
              <a:spcBef>
                <a:spcPct val="50000"/>
              </a:spcBef>
            </a:pPr>
            <a:r>
              <a:rPr lang="en-US" sz="2400" dirty="0"/>
              <a:t>4.ART &amp; SCIENCE OF OPERATIVE DENTISTRY-STURDEVANT, IV EDITION</a:t>
            </a:r>
          </a:p>
          <a:p>
            <a:pPr>
              <a:spcBef>
                <a:spcPct val="50000"/>
              </a:spcBef>
            </a:pPr>
            <a:r>
              <a:rPr lang="en-US" sz="2400" dirty="0"/>
              <a:t>5.OPERATIVE DENTISTRY-GILLMORE,LUND BALES,VERNETTI  IV EDITION</a:t>
            </a:r>
          </a:p>
          <a:p>
            <a:pPr>
              <a:spcBef>
                <a:spcPct val="50000"/>
              </a:spcBef>
            </a:pPr>
            <a:r>
              <a:rPr lang="en-US" sz="2400" dirty="0"/>
              <a:t>6.ATLAS OF OPERATIVE DENTISTRY-WILLIAM .W .HOWARD,  II EDITION</a:t>
            </a:r>
          </a:p>
          <a:p>
            <a:pPr algn="just">
              <a:lnSpc>
                <a:spcPct val="90000"/>
              </a:lnSpc>
              <a:defRPr/>
            </a:pPr>
            <a:endParaRPr lang="en-US" sz="2400" dirty="0"/>
          </a:p>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127</a:t>
            </a:fld>
            <a:endParaRPr lang="en-US"/>
          </a:p>
        </p:txBody>
      </p:sp>
    </p:spTree>
    <p:extLst>
      <p:ext uri="{BB962C8B-B14F-4D97-AF65-F5344CB8AC3E}">
        <p14:creationId xmlns:p14="http://schemas.microsoft.com/office/powerpoint/2010/main" val="1880279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1735</TotalTime>
  <Words>7069</Words>
  <Application>Microsoft Office PowerPoint</Application>
  <PresentationFormat>On-screen Show (4:3)</PresentationFormat>
  <Paragraphs>893</Paragraphs>
  <Slides>127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127</vt:i4>
      </vt:variant>
    </vt:vector>
  </HeadingPairs>
  <TitlesOfParts>
    <vt:vector size="137" baseType="lpstr">
      <vt:lpstr>Arial</vt:lpstr>
      <vt:lpstr>Arial Black</vt:lpstr>
      <vt:lpstr>Book Antiqua</vt:lpstr>
      <vt:lpstr>Calibri</vt:lpstr>
      <vt:lpstr>Cambria</vt:lpstr>
      <vt:lpstr>Monotype Corsiva</vt:lpstr>
      <vt:lpstr>Times New Roman</vt:lpstr>
      <vt:lpstr>Wingdings</vt:lpstr>
      <vt:lpstr>Wingdings 2</vt:lpstr>
      <vt:lpstr>Adjacency</vt:lpstr>
      <vt:lpstr>Dentin Hypersensitivity</vt:lpstr>
      <vt:lpstr>contents</vt:lpstr>
      <vt:lpstr>Synonyms</vt:lpstr>
      <vt:lpstr> Definitions</vt:lpstr>
      <vt:lpstr>PowerPoint Presentation</vt:lpstr>
      <vt:lpstr>PowerPoint Presentation</vt:lpstr>
      <vt:lpstr>PowerPoint Presentation</vt:lpstr>
      <vt:lpstr> Epidemiology</vt:lpstr>
      <vt:lpstr>PREVALENCE</vt:lpstr>
      <vt:lpstr>Innervation of pulp</vt:lpstr>
      <vt:lpstr>PowerPoint Presentation</vt:lpstr>
      <vt:lpstr>MECHANISM OF DH.</vt:lpstr>
      <vt:lpstr>Direct stimulation theory</vt:lpstr>
      <vt:lpstr>Modulation theory</vt:lpstr>
      <vt:lpstr>Transducer theory</vt:lpstr>
      <vt:lpstr>PowerPoint Presentation</vt:lpstr>
      <vt:lpstr>Gate control theory and vibration</vt:lpstr>
      <vt:lpstr>Hydrodynamic theory</vt:lpstr>
      <vt:lpstr>PowerPoint Presentation</vt:lpstr>
      <vt:lpstr>PowerPoint Presentation</vt:lpstr>
      <vt:lpstr>PowerPoint Presentation</vt:lpstr>
      <vt:lpstr>PowerPoint Presentation</vt:lpstr>
      <vt:lpstr>PowerPoint Presentation</vt:lpstr>
      <vt:lpstr>Factors affecting dentin permeability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Etiology </vt:lpstr>
      <vt:lpstr>ETIOPATHOGENESIS</vt:lpstr>
      <vt:lpstr> Lesion localization </vt:lpstr>
      <vt:lpstr>Common reasons for gingival recession </vt:lpstr>
      <vt:lpstr>PowerPoint Presentation</vt:lpstr>
      <vt:lpstr>PowerPoint Presentation</vt:lpstr>
      <vt:lpstr>PowerPoint Presentation</vt:lpstr>
      <vt:lpstr>PowerPoint Presentation</vt:lpstr>
      <vt:lpstr>Lesion initiation.</vt:lpstr>
      <vt:lpstr>Conditions predisposing to hypersensitivity</vt:lpstr>
      <vt:lpstr>Clinical Manifestations</vt:lpstr>
      <vt:lpstr>HISTORY, EXAMINATION&amp; DIAGNOSIS</vt:lpstr>
      <vt:lpstr>PowerPoint Presentation</vt:lpstr>
      <vt:lpstr>PowerPoint Presentation</vt:lpstr>
      <vt:lpstr>PowerPoint Presentation</vt:lpstr>
      <vt:lpstr>PowerPoint Presentation</vt:lpstr>
      <vt:lpstr>Verbal rating scales</vt:lpstr>
      <vt:lpstr>PowerPoint Presentation</vt:lpstr>
      <vt:lpstr>PowerPoint Presentation</vt:lpstr>
      <vt:lpstr>Visual analogue scales</vt:lpstr>
      <vt:lpstr>PowerPoint Presentation</vt:lpstr>
      <vt:lpstr>Seattle scale</vt:lpstr>
      <vt:lpstr>Yeaple scale</vt:lpstr>
      <vt:lpstr>PowerPoint Presentation</vt:lpstr>
      <vt:lpstr>PowerPoint Presentation</vt:lpstr>
      <vt:lpstr>Evaporative(dehydrating) stimuli</vt:lpstr>
      <vt:lpstr>PowerPoint Presentation</vt:lpstr>
      <vt:lpstr>PowerPoint Presentation</vt:lpstr>
      <vt:lpstr>PREVENTION OF DENTIN HYPERSENSITIVITY</vt:lpstr>
      <vt:lpstr>PowerPoint Presentation</vt:lpstr>
      <vt:lpstr>PowerPoint Presentation</vt:lpstr>
      <vt:lpstr>Control of predisposing factors</vt:lpstr>
      <vt:lpstr>Treatment Strategies</vt:lpstr>
      <vt:lpstr>Treatment</vt:lpstr>
      <vt:lpstr>PowerPoint Presentation</vt:lpstr>
      <vt:lpstr>PowerPoint Presentation</vt:lpstr>
      <vt:lpstr>PowerPoint Presentation</vt:lpstr>
      <vt:lpstr>Management</vt:lpstr>
      <vt:lpstr>PowerPoint Presentation</vt:lpstr>
      <vt:lpstr>PowerPoint Presentation</vt:lpstr>
      <vt:lpstr>Treatment Options</vt:lpstr>
      <vt:lpstr>PowerPoint Presentation</vt:lpstr>
      <vt:lpstr>Burnishing of dentin</vt:lpstr>
      <vt:lpstr>Varnishes</vt:lpstr>
      <vt:lpstr>desensitising agent</vt:lpstr>
      <vt:lpstr>CLASSIFICATION OF DESENSITIZING AGENTS</vt:lpstr>
      <vt:lpstr>PowerPoint Presentation</vt:lpstr>
      <vt:lpstr>NERVE DESENSITIZATION BY DESENSITIZING AGENTS</vt:lpstr>
      <vt:lpstr>Calcium hydroxide</vt:lpstr>
      <vt:lpstr>Potassium salts</vt:lpstr>
      <vt:lpstr>PowerPoint Presentation</vt:lpstr>
      <vt:lpstr>Potassium nitrate  ( 5 % )</vt:lpstr>
      <vt:lpstr>Desensitizing toothpastes/dentifrices</vt:lpstr>
      <vt:lpstr>PowerPoint Presentation</vt:lpstr>
      <vt:lpstr>Toothpaste application</vt:lpstr>
      <vt:lpstr>Mouthwashes and chewing gums</vt:lpstr>
      <vt:lpstr>PowerPoint Presentation</vt:lpstr>
      <vt:lpstr>PowerPoint Presentation</vt:lpstr>
      <vt:lpstr>STRONTIUM CHLORIDE</vt:lpstr>
      <vt:lpstr>Strontium chloride hexahydrate ( 10 % )</vt:lpstr>
      <vt:lpstr>Silver nitrate</vt:lpstr>
      <vt:lpstr>Formaldehyde (1.2 – 1.4 %)</vt:lpstr>
      <vt:lpstr>Sodium citrate and pluronic acid</vt:lpstr>
      <vt:lpstr>Corticosteroids</vt:lpstr>
      <vt:lpstr>Casein phosphopeptide–amorphous calcium phosphate</vt:lpstr>
      <vt:lpstr>Oxalates</vt:lpstr>
      <vt:lpstr>Flourides</vt:lpstr>
      <vt:lpstr>Stannous flouride</vt:lpstr>
      <vt:lpstr>PowerPoint Presentation</vt:lpstr>
      <vt:lpstr>Sodium monoflorophosphate</vt:lpstr>
      <vt:lpstr>Sodium flouride</vt:lpstr>
      <vt:lpstr>Flouride iontophoresis </vt:lpstr>
      <vt:lpstr>PowerPoint Presentation</vt:lpstr>
      <vt:lpstr>IONOTOPHORESIS</vt:lpstr>
      <vt:lpstr>PowerPoint Presentation</vt:lpstr>
      <vt:lpstr>PowerPoint Presentation</vt:lpstr>
      <vt:lpstr>MECHANISM OF ACTION OF IONOTOPHORESIS</vt:lpstr>
      <vt:lpstr>Resins &amp; adhesives</vt:lpstr>
      <vt:lpstr>Bioglass </vt:lpstr>
      <vt:lpstr>Lasers</vt:lpstr>
      <vt:lpstr>PowerPoint Presentation</vt:lpstr>
      <vt:lpstr>PowerPoint Presentation</vt:lpstr>
      <vt:lpstr>PowerPoint Presentation</vt:lpstr>
      <vt:lpstr>PowerPoint Presentation</vt:lpstr>
      <vt:lpstr>ELECTROSURGERY</vt:lpstr>
      <vt:lpstr>REGENERATIVE PROCEDURES</vt:lpstr>
      <vt:lpstr>PowerPoint Presentation</vt:lpstr>
      <vt:lpstr>PowerPoint Presentation</vt:lpstr>
      <vt:lpstr>Conventional glass ionomer cements and resin-modified GIC</vt:lpstr>
      <vt:lpstr>Adhesive Resin Bonding Systems</vt:lpstr>
      <vt:lpstr>Use of mouthguards</vt:lpstr>
      <vt:lpstr>RESTORATIVE MANAGEMENT OF THE WORN DENTITION</vt:lpstr>
      <vt:lpstr>MANAGEMENT STRATEGY</vt:lpstr>
      <vt:lpstr>PowerPoint Presentation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Dentin Hypersensitivity</dc:title>
  <dc:creator>admin</dc:creator>
  <cp:lastModifiedBy>ashok</cp:lastModifiedBy>
  <cp:revision>202</cp:revision>
  <dcterms:created xsi:type="dcterms:W3CDTF">2012-05-04T12:40:32Z</dcterms:created>
  <dcterms:modified xsi:type="dcterms:W3CDTF">2022-01-27T05:31:30Z</dcterms:modified>
</cp:coreProperties>
</file>