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310" r:id="rId2"/>
    <p:sldId id="293" r:id="rId3"/>
    <p:sldId id="257" r:id="rId4"/>
    <p:sldId id="309" r:id="rId5"/>
    <p:sldId id="315" r:id="rId6"/>
    <p:sldId id="265" r:id="rId7"/>
    <p:sldId id="294" r:id="rId8"/>
    <p:sldId id="303" r:id="rId9"/>
    <p:sldId id="322" r:id="rId10"/>
    <p:sldId id="297" r:id="rId11"/>
    <p:sldId id="298" r:id="rId12"/>
    <p:sldId id="347" r:id="rId13"/>
    <p:sldId id="300" r:id="rId14"/>
    <p:sldId id="316" r:id="rId15"/>
    <p:sldId id="301" r:id="rId16"/>
    <p:sldId id="314" r:id="rId17"/>
    <p:sldId id="261" r:id="rId18"/>
    <p:sldId id="267" r:id="rId19"/>
    <p:sldId id="268" r:id="rId20"/>
    <p:sldId id="317" r:id="rId21"/>
    <p:sldId id="271" r:id="rId22"/>
    <p:sldId id="273" r:id="rId23"/>
    <p:sldId id="274" r:id="rId24"/>
    <p:sldId id="276" r:id="rId25"/>
    <p:sldId id="277" r:id="rId26"/>
    <p:sldId id="318" r:id="rId27"/>
    <p:sldId id="319" r:id="rId28"/>
    <p:sldId id="320" r:id="rId29"/>
    <p:sldId id="321" r:id="rId30"/>
    <p:sldId id="323" r:id="rId31"/>
    <p:sldId id="30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1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 varScale="1">
        <p:scale>
          <a:sx n="95" d="100"/>
          <a:sy n="95" d="100"/>
        </p:scale>
        <p:origin x="-109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2940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C4A34C-968A-4058-B597-58D43DABC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ADF509C-4961-4270-96A2-089F5CCAC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81108B2-12B5-4EF5-97C4-284B0DB3E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827608-88D6-4883-8419-3737E4B90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5EAAF70-8A53-4005-8BA1-FE51E56C2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72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895227-DC40-4372-A5F8-8893C4CAE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A203A66-74E2-48A9-AAA5-0FD052BC2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5CEE584-D801-433E-9D0A-D8404CAAD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1687482-6EE2-468F-9F45-64C0C953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DD8175D-BD31-4B64-ABFA-B3B46A22A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50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C724E6-6476-44B8-A42B-E94E8900D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11C5843-5214-4314-9DBA-F4B5DA2C9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603FEE9-BE14-4E7B-A0CC-991E8290F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1E828F7-49CA-4010-81BA-A5954AFF3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A4C0F8B-9252-49FD-B6C4-CEDD4B9A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895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E287C2-9522-428D-BE3B-58F1A5319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57625F-5BC3-4928-90F0-340250E787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200D313-68DD-40F8-A152-15C6FD256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563675E-F415-4182-80B6-B88BF0653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A3D47E3-EE28-4194-BD04-A2FC0FFF6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F68FB3D-459D-4C16-8AC5-05CEB1233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1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C4AD6D-1B6D-4305-BF86-0B4684B9F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AEAD5EB-BF65-4331-8F23-6B89E038FC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DD0830A-A220-4A96-B881-D9221DF253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B46D12A-2CCE-40BB-8933-3366F7A971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490BC98-C529-4014-9FB8-DCD3947989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20F42BD-8F87-4376-94FA-91CFF0B80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F92FEC7-C31A-4B2A-89D7-325F19AED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CE63378-FDA0-4E4E-884F-3D5EF8A3D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471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6DF144-DDB5-402B-A2AB-B2B52E810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1DA0F9C-D4F6-47F1-BDA7-5B0865B4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C3D3C98-C8F4-4CB8-956E-3AB741A6F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7FA5CC5-C842-4703-BE6D-95C713F56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79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D1B7F8F-65E2-4EFC-89A6-EDE5D5317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D4BF7AE6-271C-44FF-9BB8-87E6F165E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B7F32B9-5905-47E4-867B-C4FDFD512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63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C78AB1-0F77-4DA6-92EE-61FC25A0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E5AA1C-0CFE-4009-80BB-1E63FF08B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91D4BF4-433C-407F-A27B-3F06D029D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2454794-0271-4819-8142-29146BFF5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EE7370B-50A1-49B4-BE14-11018659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417C452-3877-4293-8B1E-D8DC03838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47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B97352-13B7-4825-9A14-5D327029F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6F7AF1C9-6B2C-4444-8A21-A8DCB13095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1D7E384-C416-473D-A445-BE35465A6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4C17481-BBC7-47C1-9DF6-44AE95843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8399194-5DAC-4F5C-A3A0-A1B453990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3DC88B8-A3BD-44FA-B7D6-6D65A62A1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52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8CB370-DE88-4079-BCFF-9D17138DD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2CC59A0-DE9F-47A1-8314-5BCC6C9D0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E87A99B-E17B-4D30-9B11-636196F70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9DBDE04-3650-478D-98F5-D6EDB5E8A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A11A8CE-151D-472C-82D7-E5CEBF26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24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8A8A3D4-4A94-43CC-9B68-CA9AF07D6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8D18470-ADD8-4441-A9F7-B8EBB9090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28184C3-D72C-4587-8248-B3E5A246A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628BC2-D431-4202-80D3-2793BE760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53C2D79-EAEC-4C05-9CA8-735D36D8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705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8484C029-FE8A-42A3-809D-47A53A78B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4DB2E60-3404-49C9-86E7-97792BB8C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348881A-931A-44A1-9C96-4C26A6A83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03D1702-B474-4DF7-85B6-BD7D20B054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748B34D-E27A-49F5-8650-69E22497A4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44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Good Afternoon Rose @ GoodAfternoonImages.Com | Good afternoon quotes, Good  afternoon, Afternoon quotes">
            <a:extLst>
              <a:ext uri="{FF2B5EF4-FFF2-40B4-BE49-F238E27FC236}">
                <a16:creationId xmlns="" xmlns:a16="http://schemas.microsoft.com/office/drawing/2014/main" id="{CAD02BDC-61CE-4CFD-98D2-440C680825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Good-Afternoon-Facebook-Whatsapp-141 - BeutifulImages.net">
            <a:extLst>
              <a:ext uri="{FF2B5EF4-FFF2-40B4-BE49-F238E27FC236}">
                <a16:creationId xmlns="" xmlns:a16="http://schemas.microsoft.com/office/drawing/2014/main" id="{C11522C6-C9AE-422F-8F52-62A9065CD8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Download Good Afternoon Gif Stickers APK for Android - Latest Version">
            <a:extLst>
              <a:ext uri="{FF2B5EF4-FFF2-40B4-BE49-F238E27FC236}">
                <a16:creationId xmlns="" xmlns:a16="http://schemas.microsoft.com/office/drawing/2014/main" id="{653B0909-2D00-405B-BAB8-3CD6313846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8" descr="Download Good Afternoon Gif Stickers APK for Android - Latest Version">
            <a:extLst>
              <a:ext uri="{FF2B5EF4-FFF2-40B4-BE49-F238E27FC236}">
                <a16:creationId xmlns:a16="http://schemas.microsoft.com/office/drawing/2014/main" xmlns="" id="{CBD8F5E1-45BF-4E23-9979-0C4C5B293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64" y="381000"/>
            <a:ext cx="8410472" cy="589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8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 Operating  dental auxiliaries 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 dental auxiliaries 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Duties of each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Auxiliary</a:t>
            </a:r>
          </a:p>
          <a:p>
            <a:pPr lvl="1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Frontier Auxiliaries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Auxiliary types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28650" y="457201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AUXILIARIES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Image result for dental assist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282" y="4465614"/>
            <a:ext cx="3181350" cy="22151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3076" name="Picture 4" descr="Image result for dental assist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802" y="2016816"/>
            <a:ext cx="3157830" cy="22151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900CB0D-10A7-4D71-B533-1C02A27A6C3B}"/>
              </a:ext>
            </a:extLst>
          </p:cNvPr>
          <p:cNvSpPr txBox="1"/>
          <p:nvPr/>
        </p:nvSpPr>
        <p:spPr>
          <a:xfrm>
            <a:off x="575177" y="1284788"/>
            <a:ext cx="71982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0" i="0" dirty="0">
                <a:solidFill>
                  <a:srgbClr val="3B3835"/>
                </a:solidFill>
                <a:effectLst/>
                <a:latin typeface="Helvetica Neue"/>
              </a:rPr>
              <a:t> </a:t>
            </a:r>
            <a:r>
              <a:rPr lang="en-US" sz="2400" b="0" i="0" dirty="0">
                <a:solidFill>
                  <a:srgbClr val="3B38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Dental auxiliary is a generic term for all persons who assist the dentist in treating patients. </a:t>
            </a:r>
          </a:p>
          <a:p>
            <a:pPr algn="just"/>
            <a:r>
              <a:rPr lang="en-US" sz="2400" b="0" i="0" dirty="0">
                <a:solidFill>
                  <a:srgbClr val="3B38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Britain-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“DENTAL ANCILLARIES”. </a:t>
            </a:r>
          </a:p>
          <a:p>
            <a:pPr algn="just"/>
            <a:r>
              <a:rPr lang="en-US" sz="2400" b="0" i="0" dirty="0">
                <a:solidFill>
                  <a:srgbClr val="3B38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“Auxiliary” – being helpful, subsidiary </a:t>
            </a:r>
          </a:p>
          <a:p>
            <a:pPr algn="just"/>
            <a:r>
              <a:rPr lang="en-US" sz="2400" b="0" i="0" dirty="0">
                <a:solidFill>
                  <a:srgbClr val="3B38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“Ancillary” – subservient, subordinate.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Free Vector | Cartoon office room, coworking with workplaces, desks, big  windows.">
            <a:extLst>
              <a:ext uri="{FF2B5EF4-FFF2-40B4-BE49-F238E27FC236}">
                <a16:creationId xmlns="" xmlns:a16="http://schemas.microsoft.com/office/drawing/2014/main" id="{C0FFFB95-C11A-41AF-B4B3-A76E43FF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55" y="2205037"/>
            <a:ext cx="3983545" cy="3977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4000"/>
            <a:ext cx="7886700" cy="46529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AUXILIARY 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dental auxiliary is a person who is given responsibility by a dentist so that he or she can help the dentist to render dental care, but who is not himself/herself qualified with dental degree.</a:t>
            </a:r>
          </a:p>
          <a:p>
            <a:pPr algn="r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BY: SLACK (1960)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070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</a:t>
            </a:r>
            <a:endParaRPr lang="en-GB" sz="3600" u="sng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703920"/>
            <a:ext cx="8382000" cy="5773080"/>
          </a:xfrm>
        </p:spPr>
        <p:txBody>
          <a:bodyPr>
            <a:normAutofit lnSpcReduction="10000"/>
          </a:bodyPr>
          <a:lstStyle/>
          <a:p>
            <a:pPr marL="571500" indent="-571500">
              <a:buNone/>
            </a:pPr>
            <a:endParaRPr lang="en-IN" sz="2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ctr">
              <a:buNone/>
            </a:pP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by WHO</a:t>
            </a:r>
          </a:p>
          <a:p>
            <a:pPr marL="571500" indent="-571500">
              <a:buNone/>
            </a:pPr>
            <a:r>
              <a:rPr lang="en-IN" sz="2400" b="1" u="sng" dirty="0">
                <a:solidFill>
                  <a:srgbClr val="9B15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NON-OPERATING</a:t>
            </a:r>
          </a:p>
          <a:p>
            <a:pPr marL="571500" indent="-5715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CLINICAL:- </a:t>
            </a:r>
            <a:r>
              <a:rPr lang="en-I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 who assists the dentist in his clinical work but does not carry out any independent procedures.</a:t>
            </a:r>
          </a:p>
          <a:p>
            <a:pPr marL="571500" indent="-5715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LABORATORY:- </a:t>
            </a:r>
            <a:r>
              <a:rPr lang="en-I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 who assists the dentist by carrying out certain technical laboratory procedures.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b="1" u="sng" dirty="0">
                <a:solidFill>
                  <a:srgbClr val="9B15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OPERATING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 who is not being a professional is permitted to carry out certain treatment procedures in the mouth </a:t>
            </a:r>
            <a:r>
              <a:rPr lang="en-I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 direction and supervision </a:t>
            </a:r>
            <a:r>
              <a:rPr lang="en-I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dentist.</a:t>
            </a:r>
          </a:p>
        </p:txBody>
      </p:sp>
    </p:spTree>
    <p:extLst>
      <p:ext uri="{BB962C8B-B14F-4D97-AF65-F5344CB8AC3E}">
        <p14:creationId xmlns:p14="http://schemas.microsoft.com/office/powerpoint/2010/main" val="374117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</a:t>
            </a:r>
            <a:endParaRPr lang="en-GB" sz="3600" u="sng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19200" y="703920"/>
            <a:ext cx="8229600" cy="5450160"/>
          </a:xfrm>
        </p:spPr>
        <p:txBody>
          <a:bodyPr>
            <a:normAutofit/>
          </a:bodyPr>
          <a:lstStyle/>
          <a:p>
            <a:pPr marL="571500" indent="-571500">
              <a:buNone/>
            </a:pPr>
            <a:endParaRPr lang="en-IN" sz="2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None/>
            </a:pPr>
            <a:r>
              <a:rPr lang="en-IN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Revised classification: ( WHO)</a:t>
            </a:r>
            <a:endParaRPr lang="en-I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+mj-lt"/>
              <a:buAutoNum type="romanLcPeriod"/>
            </a:pPr>
            <a:r>
              <a:rPr lang="en-I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Non-operating auxiliaries</a:t>
            </a:r>
            <a:endParaRPr lang="en-GB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88670" lvl="1" indent="-514350">
              <a:buAutoNum type="alphaL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surgery assistant</a:t>
            </a:r>
          </a:p>
          <a:p>
            <a:pPr marL="788670" lvl="1" indent="-514350">
              <a:buAutoNum type="alphaL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secretary/ receptionist</a:t>
            </a:r>
          </a:p>
          <a:p>
            <a:pPr marL="788670" lvl="1" indent="-514350">
              <a:buAutoNum type="alphaL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laboratory technician</a:t>
            </a:r>
          </a:p>
          <a:p>
            <a:pPr marL="788670" lvl="1" indent="-514350">
              <a:buAutoNum type="alphaLcPeriod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Dental health educator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AutoNum type="romanLcPeriod" startAt="2"/>
            </a:pPr>
            <a:r>
              <a:rPr lang="en-I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auxiliaries</a:t>
            </a:r>
          </a:p>
          <a:p>
            <a:pPr marL="788670" lvl="1" indent="-514350">
              <a:buAutoNum type="alphaL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 dental nurse</a:t>
            </a:r>
          </a:p>
          <a:p>
            <a:pPr marL="788670" lvl="1" indent="-514350">
              <a:buAutoNum type="alphaL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therapist</a:t>
            </a:r>
          </a:p>
          <a:p>
            <a:pPr marL="788670" lvl="1" indent="-514350">
              <a:buAutoNum type="alphaL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hygienist</a:t>
            </a:r>
          </a:p>
          <a:p>
            <a:pPr marL="788670" lvl="1" indent="-514350">
              <a:buAutoNum type="alphaL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Expanded function dental auxiliaries</a:t>
            </a:r>
          </a:p>
        </p:txBody>
      </p:sp>
    </p:spTree>
    <p:extLst>
      <p:ext uri="{BB962C8B-B14F-4D97-AF65-F5344CB8AC3E}">
        <p14:creationId xmlns:p14="http://schemas.microsoft.com/office/powerpoint/2010/main" val="210820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6248400" cy="6096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</a:rPr>
              <a:t>DENTAL SURGERY ASSISTANT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622495"/>
            <a:ext cx="8458200" cy="5410200"/>
          </a:xfrm>
          <a:noFill/>
        </p:spPr>
        <p:txBody>
          <a:bodyPr/>
          <a:lstStyle/>
          <a:p>
            <a:pPr marL="0" indent="0">
              <a:lnSpc>
                <a:spcPct val="120000"/>
              </a:lnSpc>
              <a:buClr>
                <a:schemeClr val="tx1"/>
              </a:buClr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itchFamily="18" charset="0"/>
              </a:rPr>
              <a:t>Is a non-operating </a:t>
            </a:r>
            <a:r>
              <a:rPr lang="en-US" sz="2400" dirty="0" err="1">
                <a:latin typeface="Times New Roman" pitchFamily="18" charset="0"/>
              </a:rPr>
              <a:t>auxillary</a:t>
            </a:r>
            <a:r>
              <a:rPr lang="en-US" sz="2400" dirty="0">
                <a:latin typeface="Times New Roman" pitchFamily="18" charset="0"/>
              </a:rPr>
              <a:t> who assists the dentist or dental hygienist in treating patients, but who is not legally permitted to treat patients independently.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latin typeface="Times New Roman" pitchFamily="18" charset="0"/>
              </a:rPr>
              <a:t>Duties: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itchFamily="18" charset="0"/>
              </a:rPr>
              <a:t>Reception of the patient.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itchFamily="18" charset="0"/>
              </a:rPr>
              <a:t>Preparation of the patient for any treatment he or she may need.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4665785"/>
            <a:ext cx="29241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7886700" cy="4351338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patient after treatment until he or she leaves.</a:t>
            </a:r>
          </a:p>
          <a:p>
            <a:pPr>
              <a:lnSpc>
                <a:spcPct val="16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 of the patient, where necessary, in the correct use of the tooth brush.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="" xmlns:a16="http://schemas.microsoft.com/office/drawing/2014/main" id="{51BE19FB-2860-4F7E-9D2E-796E2D2DA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4" r="13652" b="15880"/>
          <a:stretch>
            <a:fillRect/>
          </a:stretch>
        </p:blipFill>
        <p:spPr bwMode="auto">
          <a:xfrm>
            <a:off x="228600" y="3048000"/>
            <a:ext cx="3541712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B5D9AED-F00A-4802-93D9-A56612197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87"/>
          <a:stretch>
            <a:fillRect/>
          </a:stretch>
        </p:blipFill>
        <p:spPr bwMode="auto">
          <a:xfrm>
            <a:off x="4191000" y="4148931"/>
            <a:ext cx="3657600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44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2">
            <a:extLst>
              <a:ext uri="{FF2B5EF4-FFF2-40B4-BE49-F238E27FC236}">
                <a16:creationId xmlns="" xmlns:a16="http://schemas.microsoft.com/office/drawing/2014/main" id="{A9526BB3-CA52-484C-A169-006FB63CF9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857250"/>
            <a:ext cx="9144000" cy="514350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alt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Four-handed dentistry 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DEA97BE-540D-4B2D-A91C-73CDB86C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689C1-DBF8-46F1-AA23-4536445CECC3}" type="slidenum">
              <a:rPr lang="en-IN"/>
              <a:pPr>
                <a:defRPr/>
              </a:pPr>
              <a:t>9</a:t>
            </a:fld>
            <a:endParaRPr lang="en-IN"/>
          </a:p>
        </p:txBody>
      </p:sp>
      <p:pic>
        <p:nvPicPr>
          <p:cNvPr id="33797" name="Picture 4">
            <a:extLst>
              <a:ext uri="{FF2B5EF4-FFF2-40B4-BE49-F238E27FC236}">
                <a16:creationId xmlns="" xmlns:a16="http://schemas.microsoft.com/office/drawing/2014/main" id="{66AF6345-B306-474D-AF03-D85ACD1CA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67" y="1513285"/>
            <a:ext cx="3421856" cy="24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="" xmlns:a16="http://schemas.microsoft.com/office/drawing/2014/main" id="{59951F49-163D-4C99-9930-47B3A236A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463" y="3187304"/>
            <a:ext cx="3842147" cy="2334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4E7BFF0-3409-494F-ADFD-7CA3CBC671E8}"/>
              </a:ext>
            </a:extLst>
          </p:cNvPr>
          <p:cNvSpPr txBox="1"/>
          <p:nvPr/>
        </p:nvSpPr>
        <p:spPr>
          <a:xfrm>
            <a:off x="3908182" y="767544"/>
            <a:ext cx="4607168" cy="224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art of seating both the dentist and the dental assistant in such a way that both are within easy reach of the patient's mouth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6934200" cy="960438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itchFamily="18" charset="0"/>
              </a:rPr>
              <a:t>DENTAL SECRETARY/ RECEPTIONIST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</a:rPr>
              <a:t>The person who assists the dentists with his secretarial work and patient reception duties.</a:t>
            </a:r>
          </a:p>
          <a:p>
            <a:endParaRPr lang="en-US" dirty="0">
              <a:latin typeface="Times New Roman" pitchFamily="18" charset="0"/>
            </a:endParaRPr>
          </a:p>
        </p:txBody>
      </p:sp>
      <p:pic>
        <p:nvPicPr>
          <p:cNvPr id="1026" name="Picture 2" descr="Image result for DENTAL RECEPTION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895600"/>
            <a:ext cx="3133725" cy="244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</a:rPr>
              <a:t>DENTAL LABORATORY TECHNICIAN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435608" y="1066800"/>
            <a:ext cx="7498080" cy="518160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130000"/>
              </a:lnSpc>
            </a:pPr>
            <a:endParaRPr lang="en-US" dirty="0"/>
          </a:p>
          <a:p>
            <a:pPr>
              <a:lnSpc>
                <a:spcPct val="130000"/>
              </a:lnSpc>
            </a:pPr>
            <a:endParaRPr lang="en-US" sz="2600" dirty="0">
              <a:latin typeface="Times New Roman" pitchFamily="18" charset="0"/>
            </a:endParaRPr>
          </a:p>
          <a:p>
            <a:pPr>
              <a:lnSpc>
                <a:spcPct val="130000"/>
              </a:lnSpc>
            </a:pPr>
            <a:endParaRPr lang="en-US" sz="2600" dirty="0">
              <a:latin typeface="Times New Roman" pitchFamily="18" charset="0"/>
            </a:endParaRPr>
          </a:p>
          <a:p>
            <a:pPr>
              <a:lnSpc>
                <a:spcPct val="130000"/>
              </a:lnSpc>
            </a:pPr>
            <a:endParaRPr lang="en-US" sz="2600" dirty="0">
              <a:latin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19200"/>
            <a:ext cx="3419475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990600" y="3657600"/>
            <a:ext cx="7391400" cy="2667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2296" indent="0">
              <a:lnSpc>
                <a:spcPct val="150000"/>
              </a:lnSpc>
              <a:buNone/>
            </a:pP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Duties: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Casting of models from impressions made by the dentist.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Fabrication of the dentures, splints, orthodontic appliances, inlays, crowns and special trays.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8AF5FB8-7A92-4CAF-81F9-C8C6C65482C6}"/>
              </a:ext>
            </a:extLst>
          </p:cNvPr>
          <p:cNvSpPr txBox="1"/>
          <p:nvPr/>
        </p:nvSpPr>
        <p:spPr>
          <a:xfrm>
            <a:off x="429387" y="1544791"/>
            <a:ext cx="4572000" cy="1695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category of the personnel have also been known as dental mechanics.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A7CC88F-D749-4518-AEE1-2E8025467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381000"/>
            <a:ext cx="7886700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mechanic is a person, who makes or repairs dental appliances and dentures including inlay, crown and bridge work. He shall , restrict his activities to purely mechanical laboratory work at the instance of the registered dental surgeon. He shall not do any chairside work. -The Dental Council of India</a:t>
            </a:r>
          </a:p>
        </p:txBody>
      </p:sp>
      <p:pic>
        <p:nvPicPr>
          <p:cNvPr id="1026" name="Picture 2" descr="Dental Technician - Career Information">
            <a:extLst>
              <a:ext uri="{FF2B5EF4-FFF2-40B4-BE49-F238E27FC236}">
                <a16:creationId xmlns="" xmlns:a16="http://schemas.microsoft.com/office/drawing/2014/main" id="{55EDA1C2-1549-41A2-8C30-C65354DBD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429000"/>
            <a:ext cx="4379384" cy="328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3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167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  <a:latin typeface="Times New Roman" pitchFamily="18" charset="0"/>
              </a:rPr>
              <a:t>DENTURIST</a:t>
            </a:r>
            <a:r>
              <a:rPr lang="en-US" sz="3600" dirty="0">
                <a:latin typeface="Times New Roman" pitchFamily="18" charset="0"/>
              </a:rPr>
              <a:t> </a:t>
            </a:r>
            <a:endParaRPr lang="en-IN" sz="3600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534400" cy="5756564"/>
          </a:xfrm>
        </p:spPr>
        <p:txBody>
          <a:bodyPr/>
          <a:lstStyle/>
          <a:p>
            <a:pPr>
              <a:buFontTx/>
              <a:buNone/>
            </a:pPr>
            <a:endParaRPr lang="en-US" sz="2800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800" dirty="0">
              <a:latin typeface="Times New Roman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704463"/>
            <a:ext cx="24003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22F54BB-4EC3-4278-BC79-295BC3D49E87}"/>
              </a:ext>
            </a:extLst>
          </p:cNvPr>
          <p:cNvSpPr txBox="1"/>
          <p:nvPr/>
        </p:nvSpPr>
        <p:spPr>
          <a:xfrm>
            <a:off x="228600" y="901867"/>
            <a:ext cx="8534400" cy="390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Tasmania, a state in Australia, was the first place where technicians were legally permitted to provide a prosthetic service.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Denmark uses the term 'Denturist' to describe a special category of dental technician who sits at an examination, to enable him to prescribe, make and fit removable dentures without supervision.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state of Maine, denturists are permitted to take impressions and fit dentures but only under the directions of a dentist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="" xmlns:a16="http://schemas.microsoft.com/office/drawing/2014/main" id="{F75D417F-412C-479D-8A8A-03BE40EF3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699864"/>
            <a:ext cx="3124200" cy="203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3145E28-5095-4204-A610-F34A4D13F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609600"/>
            <a:ext cx="7886700" cy="435133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</a:rPr>
              <a:t>The ADA defines </a:t>
            </a:r>
            <a:r>
              <a:rPr lang="en-US" sz="2400" dirty="0" err="1">
                <a:latin typeface="Times New Roman" pitchFamily="18" charset="0"/>
              </a:rPr>
              <a:t>denturism</a:t>
            </a:r>
            <a:r>
              <a:rPr lang="en-US" sz="2400" dirty="0">
                <a:latin typeface="Times New Roman" pitchFamily="18" charset="0"/>
              </a:rPr>
              <a:t> as “ the fitting and dispensing of dentures illegally to public”.  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ADA has vigorously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opposed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denturist movement at the political level.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Association's principal argument is that denturists are unqualified to treat patients and that poor-quality care and even actual harm could result to patients.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WHO Expert Committee on Auxiliary Dental Personnel (1959) has recommended that only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qualified dentists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work directly on 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8617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609600"/>
            <a:ext cx="6248400" cy="73183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</a:rPr>
              <a:t>DENTAL HEALTH EDUCATOR</a:t>
            </a:r>
            <a:endParaRPr lang="en-US" sz="32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person who instructs in the prevention of dental diseases and who may also be permitted to apply preventive agents intra orally.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Ex:- Fluoride mouth rinsing programs</a:t>
            </a:r>
          </a:p>
          <a:p>
            <a:pPr>
              <a:buFontTx/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276725"/>
            <a:ext cx="3395663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IN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OPERATING AUXILIARIES </a:t>
            </a:r>
          </a:p>
        </p:txBody>
      </p:sp>
    </p:spTree>
    <p:extLst>
      <p:ext uri="{BB962C8B-B14F-4D97-AF65-F5344CB8AC3E}">
        <p14:creationId xmlns:p14="http://schemas.microsoft.com/office/powerpoint/2010/main" val="167798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99060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IN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 DENTAL NURSE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nurse scheme was established in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wellington, New Zealand in 1921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extensive dental disease found in army recruits during world war 1.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man who influenced its formation was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 A. Hunter.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921252"/>
            <a:ext cx="4572000" cy="29367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077200" cy="61722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IN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DUTIES: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examination</a:t>
            </a:r>
          </a:p>
          <a:p>
            <a:pPr>
              <a:lnSpc>
                <a:spcPct val="11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Prophylaxis</a:t>
            </a:r>
          </a:p>
          <a:p>
            <a:pPr>
              <a:lnSpc>
                <a:spcPct val="11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Topical fluoride application</a:t>
            </a:r>
          </a:p>
          <a:p>
            <a:pPr>
              <a:lnSpc>
                <a:spcPct val="11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Advice on dietary fluoride supplements</a:t>
            </a:r>
          </a:p>
          <a:p>
            <a:pPr>
              <a:lnSpc>
                <a:spcPct val="11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 of local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anesthetic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Cavity preparation</a:t>
            </a:r>
          </a:p>
          <a:p>
            <a:pPr>
              <a:lnSpc>
                <a:spcPct val="11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Pulp capping</a:t>
            </a:r>
          </a:p>
          <a:p>
            <a:pPr>
              <a:lnSpc>
                <a:spcPct val="11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Extraction of primary teeth.</a:t>
            </a:r>
          </a:p>
          <a:p>
            <a:pPr algn="just">
              <a:lnSpc>
                <a:spcPct val="11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ndividual patient instruction in tooth brushing and oral hygiene.</a:t>
            </a:r>
          </a:p>
          <a:p>
            <a:pPr algn="just">
              <a:lnSpc>
                <a:spcPct val="110000"/>
              </a:lnSpc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and parent-teacher dental health education. </a:t>
            </a:r>
          </a:p>
          <a:p>
            <a:pPr algn="just">
              <a:lnSpc>
                <a:spcPct val="110000"/>
              </a:lnSpc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Referral of patient to private practitioners for more complex services, such as extraction of permanent teeth, restoration of fractured permanent incisors and orthodontic treatment.</a:t>
            </a:r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1AF620DF-6CFF-48A6-B55C-C2870A259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7" b="19183"/>
          <a:stretch>
            <a:fillRect/>
          </a:stretch>
        </p:blipFill>
        <p:spPr bwMode="auto">
          <a:xfrm>
            <a:off x="5194907" y="404446"/>
            <a:ext cx="3515339" cy="2235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884238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THERAPIST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458200" cy="56388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425196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an operating auxiliary, who is permitted to carry out to the prescription of a supervising dentist, certain specified preventive and treatment measures including the preparation of cavities and restoration of teeth.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29158EF-D4CD-496B-868C-1E002A44A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7886700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u="sng" dirty="0">
                <a:latin typeface="Times New Roman" pitchFamily="18" charset="0"/>
                <a:cs typeface="Times New Roman" pitchFamily="18" charset="0"/>
              </a:rPr>
              <a:t>DUTIES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Clinical caries diagnosis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Taking radiograph and Interpretation of x-rays 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Cavity preparation in deciduous and permanent teeth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Vital pulpotomies under rubber dam in deciduous teeth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Extraction of deciduous teeth under local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anesthesia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411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808038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HYGIENIST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57300"/>
            <a:ext cx="8686800" cy="4343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hygienist is a person, not being a dentist or a medical practitioner; who does oral prophylaxis, gives instructions in oral hygiene and preventive dentistry, assists the dental surgeon in chairside work and manages dental office. He/she shall work under the supervision of dental surgeon. (Dental council of India)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fones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considered as the father of dental hygiene.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="" xmlns:a16="http://schemas.microsoft.com/office/drawing/2014/main" id="{AA1973D2-7F71-46F4-81E8-B0011C2FB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644" y="4658214"/>
            <a:ext cx="2629956" cy="207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731838"/>
          </a:xfrm>
        </p:spPr>
        <p:txBody>
          <a:bodyPr>
            <a:normAutofit/>
          </a:bodyPr>
          <a:lstStyle/>
          <a:p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848600" cy="5334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Duties: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Screening or preliminary examination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Cleaning of mouth and teeth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 in oral hygiene.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Topical application of fluorides, sealants and other prophylactic solutions.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990600"/>
          </a:xfrm>
        </p:spPr>
        <p:txBody>
          <a:bodyPr>
            <a:noAutofit/>
          </a:bodyPr>
          <a:lstStyle/>
          <a:p>
            <a:pPr algn="ctr"/>
            <a: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EXPANDED FUNCTION DENTAL AUXILIARIES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5181600"/>
          </a:xfrm>
        </p:spPr>
        <p:txBody>
          <a:bodyPr>
            <a:normAutofit/>
          </a:bodyPr>
          <a:lstStyle/>
          <a:p>
            <a:pPr marL="0" indent="0"/>
            <a:endParaRPr lang="en-IN" dirty="0"/>
          </a:p>
          <a:p>
            <a:pPr marL="0" indent="0"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EFDA is also referred as</a:t>
            </a:r>
          </a:p>
          <a:p>
            <a:pPr marL="274320" lvl="1" indent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Expanded function dental assistant</a:t>
            </a:r>
          </a:p>
          <a:p>
            <a:pPr marL="274320" lvl="1" indent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Expanded function dental hygienist</a:t>
            </a:r>
          </a:p>
          <a:p>
            <a:pPr marL="274320" lvl="1" indent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Technotherapist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Expanded duty dental auxiliary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884238"/>
          </a:xfrm>
        </p:spPr>
        <p:txBody>
          <a:bodyPr>
            <a:normAutofit/>
          </a:bodyPr>
          <a:lstStyle/>
          <a:p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76400"/>
            <a:ext cx="7467600" cy="4800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Duties :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Placing and removing of rubber dams.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Placing and removing temporary restorations.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Placing and removing matrix bands.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Condensing and carving amalgam restorations in previously placed teeth.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Placing of acrylic restorations in previously prepared teeth.</a:t>
            </a:r>
          </a:p>
          <a:p>
            <a:endParaRPr lang="en-IN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levels of training and qualification were recognised for EFDA: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Certified dental assistant ( Training:8 months)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Preventive dental assistant ( Training: 3-6 weeks)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hygienist ( Training: 8 months)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hygienist with expanded duties ( Training: 4months)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70D8C2-7380-431D-A939-3E2F71303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170" y="1825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FRONTIER AUXILIARIES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15A8AC-6958-4BB9-9592-8951F5C9A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8534400" cy="54864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developed countries, dentists remain in the urban centers and a large number of areas are too distant from public or private dental offices for the inhabitants to receive regular comprehensive care or emergency pain relief.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dental prophylaxis can be performed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health education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first-aid can be rendered in cases with pain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Fluoride rinse programs and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denture repairs</a:t>
            </a:r>
          </a:p>
        </p:txBody>
      </p:sp>
    </p:spTree>
    <p:extLst>
      <p:ext uri="{BB962C8B-B14F-4D97-AF65-F5344CB8AC3E}">
        <p14:creationId xmlns:p14="http://schemas.microsoft.com/office/powerpoint/2010/main" val="35626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7968E9-C74B-47FD-BC5A-EDC3C0E44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961" y="601662"/>
            <a:ext cx="7886700" cy="76200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AUXILIARY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32A613-B8C9-4647-B936-E1C6F4A95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836" y="1524000"/>
            <a:ext cx="8362950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WHO (1959) has suggested two new types of dental auxiliaries: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dental licentiate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dental aide.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licentiate : He is a semi-independent operator, trained for 2 years.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Modern Cavity Preparations | Dentistry Today">
            <a:extLst>
              <a:ext uri="{FF2B5EF4-FFF2-40B4-BE49-F238E27FC236}">
                <a16:creationId xmlns="" xmlns:a16="http://schemas.microsoft.com/office/drawing/2014/main" id="{DB7BFD65-F004-4E34-ACD6-A954DA2DC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419600"/>
            <a:ext cx="2362200" cy="218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rtoon Dentist Extraction Tooth Stock Illustrations – 291 Cartoon Dentist Extraction  Tooth Stock Illustrations, Vectors &amp; Clipart - Dreamstime">
            <a:extLst>
              <a:ext uri="{FF2B5EF4-FFF2-40B4-BE49-F238E27FC236}">
                <a16:creationId xmlns="" xmlns:a16="http://schemas.microsoft.com/office/drawing/2014/main" id="{4D49EA56-6F8B-4B21-A4AF-98A67B394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4198104"/>
            <a:ext cx="2519289" cy="269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50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6CFAF4A-6495-48D5-8AD7-265E44A5A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685800"/>
            <a:ext cx="7886700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perform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prophylaxis.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Cavity preparations and fillings of primary and permanent teeth.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Extractions under local anesthesia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Drainage of dental abscesses.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the most prevalent diseases of supporting tissues of the teeth.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recognition of more serious dental conditions.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015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2319716-5305-4021-A545-D4F6950D3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aide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6AD7E7-24D3-40E6-A881-6CB426074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204" y="1655520"/>
            <a:ext cx="7886700" cy="4837354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type of auxiliary personnel performs duties which include, elementary first - aid procedures for the relief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Extraction of teeth under local anesthesia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of hemorrhage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Recognition of dental disease which is important enough to justify transportation of the patient to a center where proper dental care is available.</a:t>
            </a:r>
          </a:p>
        </p:txBody>
      </p:sp>
    </p:spTree>
    <p:extLst>
      <p:ext uri="{BB962C8B-B14F-4D97-AF65-F5344CB8AC3E}">
        <p14:creationId xmlns:p14="http://schemas.microsoft.com/office/powerpoint/2010/main" val="11115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2195221-0EC3-4391-B0AD-05169900F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55431"/>
            <a:ext cx="8534400" cy="586740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 and Classify dental auxiliaries? Write about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hygienist and his role in dental clinics and scope in public health program? 8M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 dental auxiliaries. Write about functions of dental auxiliaries? 8M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Classify dental auxiliaries. write in detail about functions of school dental nurse? 4M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Classify dental auxiliaries. Role played by auxiliaries on oral health care delivery? 4M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Expanded function dental auxiliaries? 4M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therapist? 2M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 dental nurse? 2M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hygienist? 2M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D583A56-E7D4-4F66-BD32-0F96D5C5BE7D}"/>
              </a:ext>
            </a:extLst>
          </p:cNvPr>
          <p:cNvSpPr txBox="1"/>
          <p:nvPr/>
        </p:nvSpPr>
        <p:spPr>
          <a:xfrm>
            <a:off x="2286000" y="228600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lgerian" panose="04020705040A02060702" pitchFamily="82" charset="0"/>
              </a:rPr>
              <a:t>PREVIOUS QUESTIONS</a:t>
            </a:r>
          </a:p>
        </p:txBody>
      </p:sp>
    </p:spTree>
    <p:extLst>
      <p:ext uri="{BB962C8B-B14F-4D97-AF65-F5344CB8AC3E}">
        <p14:creationId xmlns:p14="http://schemas.microsoft.com/office/powerpoint/2010/main" val="30152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IN" dirty="0"/>
          </a:p>
          <a:p>
            <a:pPr marL="0" indent="0" algn="ctr">
              <a:buNone/>
            </a:pPr>
            <a:endParaRPr lang="en-IN" dirty="0"/>
          </a:p>
          <a:p>
            <a:pPr marL="0" indent="0" algn="ctr">
              <a:buNone/>
            </a:pPr>
            <a:endParaRPr lang="en-IN" dirty="0"/>
          </a:p>
          <a:p>
            <a:pPr marL="0" indent="0" algn="ctr">
              <a:buNone/>
            </a:pPr>
            <a:endParaRPr lang="en-IN" dirty="0"/>
          </a:p>
          <a:p>
            <a:pPr marL="0" indent="0" algn="ctr">
              <a:buNone/>
            </a:pPr>
            <a:r>
              <a:rPr lang="en-IN" sz="9600" dirty="0">
                <a:latin typeface="AR CARTER" panose="02000000000000000000" pitchFamily="2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7199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2002</TotalTime>
  <Words>1269</Words>
  <Application>Microsoft Office PowerPoint</Application>
  <PresentationFormat>On-screen Show (4:3)</PresentationFormat>
  <Paragraphs>164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CONTENTS </vt:lpstr>
      <vt:lpstr>DENTAL AUXILIARIES</vt:lpstr>
      <vt:lpstr>DEFINITION</vt:lpstr>
      <vt:lpstr>CLASSIFICATION </vt:lpstr>
      <vt:lpstr>CLASSIFICATION </vt:lpstr>
      <vt:lpstr>DENTAL SURGERY ASSISTANT</vt:lpstr>
      <vt:lpstr>PowerPoint Presentation</vt:lpstr>
      <vt:lpstr>PowerPoint Presentation</vt:lpstr>
      <vt:lpstr>DENTAL SECRETARY/ RECEPTIONIST</vt:lpstr>
      <vt:lpstr>DENTAL LABORATORY TECHNICIAN</vt:lpstr>
      <vt:lpstr>PowerPoint Presentation</vt:lpstr>
      <vt:lpstr>DENTURIST </vt:lpstr>
      <vt:lpstr>PowerPoint Presentation</vt:lpstr>
      <vt:lpstr>DENTAL HEALTH EDUCATOR</vt:lpstr>
      <vt:lpstr>PowerPoint Presentation</vt:lpstr>
      <vt:lpstr>SCHOOL DENTAL NURSE</vt:lpstr>
      <vt:lpstr>PowerPoint Presentation</vt:lpstr>
      <vt:lpstr>DENTAL THERAPIST</vt:lpstr>
      <vt:lpstr>PowerPoint Presentation</vt:lpstr>
      <vt:lpstr>DENTAL HYGIENIST</vt:lpstr>
      <vt:lpstr>PowerPoint Presentation</vt:lpstr>
      <vt:lpstr> EXPANDED FUNCTION DENTAL AUXILIARIES</vt:lpstr>
      <vt:lpstr>PowerPoint Presentation</vt:lpstr>
      <vt:lpstr>PowerPoint Presentation</vt:lpstr>
      <vt:lpstr>FRONTIER AUXILIARIES </vt:lpstr>
      <vt:lpstr>NEW AUXILIARY TYPES</vt:lpstr>
      <vt:lpstr>PowerPoint Presentation</vt:lpstr>
      <vt:lpstr>Dental aide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morning</dc:title>
  <dc:creator>laxmi</dc:creator>
  <cp:lastModifiedBy>Prasanth</cp:lastModifiedBy>
  <cp:revision>206</cp:revision>
  <dcterms:created xsi:type="dcterms:W3CDTF">2006-08-16T00:00:00Z</dcterms:created>
  <dcterms:modified xsi:type="dcterms:W3CDTF">2022-06-30T07:34:14Z</dcterms:modified>
</cp:coreProperties>
</file>