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vml" ContentType="application/vnd.openxmlformats-officedocument.vmlDrawing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Default Extension="wmf" ContentType="image/x-wmf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68"/>
  </p:notesMasterIdLst>
  <p:sldIdLst>
    <p:sldId id="256" r:id="rId2"/>
    <p:sldId id="259" r:id="rId3"/>
    <p:sldId id="257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410" r:id="rId16"/>
    <p:sldId id="271" r:id="rId17"/>
    <p:sldId id="273" r:id="rId18"/>
    <p:sldId id="275" r:id="rId19"/>
    <p:sldId id="276" r:id="rId20"/>
    <p:sldId id="277" r:id="rId21"/>
    <p:sldId id="278" r:id="rId22"/>
    <p:sldId id="279" r:id="rId23"/>
    <p:sldId id="280" r:id="rId24"/>
    <p:sldId id="285" r:id="rId25"/>
    <p:sldId id="286" r:id="rId26"/>
    <p:sldId id="281" r:id="rId27"/>
    <p:sldId id="282" r:id="rId28"/>
    <p:sldId id="283" r:id="rId29"/>
    <p:sldId id="287" r:id="rId30"/>
    <p:sldId id="288" r:id="rId31"/>
    <p:sldId id="258" r:id="rId32"/>
    <p:sldId id="289" r:id="rId33"/>
    <p:sldId id="316" r:id="rId34"/>
    <p:sldId id="317" r:id="rId35"/>
    <p:sldId id="318" r:id="rId36"/>
    <p:sldId id="319" r:id="rId37"/>
    <p:sldId id="322" r:id="rId38"/>
    <p:sldId id="323" r:id="rId39"/>
    <p:sldId id="324" r:id="rId40"/>
    <p:sldId id="325" r:id="rId41"/>
    <p:sldId id="326" r:id="rId42"/>
    <p:sldId id="327" r:id="rId43"/>
    <p:sldId id="328" r:id="rId44"/>
    <p:sldId id="329" r:id="rId45"/>
    <p:sldId id="330" r:id="rId46"/>
    <p:sldId id="331" r:id="rId47"/>
    <p:sldId id="332" r:id="rId48"/>
    <p:sldId id="333" r:id="rId49"/>
    <p:sldId id="334" r:id="rId50"/>
    <p:sldId id="389" r:id="rId51"/>
    <p:sldId id="390" r:id="rId52"/>
    <p:sldId id="391" r:id="rId53"/>
    <p:sldId id="392" r:id="rId54"/>
    <p:sldId id="394" r:id="rId55"/>
    <p:sldId id="395" r:id="rId56"/>
    <p:sldId id="396" r:id="rId57"/>
    <p:sldId id="397" r:id="rId58"/>
    <p:sldId id="398" r:id="rId59"/>
    <p:sldId id="401" r:id="rId60"/>
    <p:sldId id="402" r:id="rId61"/>
    <p:sldId id="403" r:id="rId62"/>
    <p:sldId id="404" r:id="rId63"/>
    <p:sldId id="405" r:id="rId64"/>
    <p:sldId id="406" r:id="rId65"/>
    <p:sldId id="407" r:id="rId66"/>
    <p:sldId id="409" r:id="rId6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3C0790-A484-4153-AECA-A4435E0B2785}" type="datetimeFigureOut">
              <a:rPr lang="en-US" smtClean="0"/>
              <a:pPr/>
              <a:t>10/25/2016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598EFE-B405-4965-9899-53DD55FC571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3B0EA8-5A23-46BD-9D00-9119A4D36399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402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51C042-146A-4D6D-8AA4-AD67DE99CC0C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13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3600831-D927-4C9F-8DEC-040B918D8F51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23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423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715217-89D1-462D-9550-D620298CC825}" type="slidenum">
              <a:rPr lang="en-US" smtClean="0"/>
              <a:pPr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433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04D213-F4B2-43CF-854B-C6BE72414AAC}" type="slidenum">
              <a:rPr lang="en-US" smtClean="0"/>
              <a:pPr/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4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44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45378D-0095-4CE1-8E5E-F2800A8A9059}" type="slidenum">
              <a:rPr lang="en-US" smtClean="0"/>
              <a:pPr/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54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45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EEBFF88-DC2B-4A41-A5DF-E71AF3575C04}" type="slidenum">
              <a:rPr lang="en-US" smtClean="0"/>
              <a:pPr/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9BDF1F-7BB5-4442-906B-A1DCE2AE5ACE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E3A038-D412-4C64-B72F-30B98C3C2987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872CED-B7B7-4D07-8A19-FCD4DAF2C524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4557E0-B609-415E-9BBC-3213AC444387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8BA86B-5001-4B72-ADBB-E05FC791B951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98EFE-B405-4965-9899-53DD55FC5718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10/25/2016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8CA3B2-3624-48F2-8556-65260D4CCC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44ACFB-9FE8-4B80-9E41-A7D7E4E132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10/25/2016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google.co.in/imgres?imgurl=http://www.library.vcu.edu/pdfgif/tml/oralpathology/47-odontogeni-keratocyst.jpg&amp;imgrefurl=http://www.library.vcu.edu/cfapps/tml/oralpathology/browse_oral.cfm?type=all&amp;display=long&amp;startrow=39&amp;h=407&amp;w=450&amp;sz=38&amp;tbnid=P6fN463jy88J:&amp;tbnh=112&amp;tbnw=124&amp;start=2&amp;prev=/images?q=Odontogenic+keratocyst&amp;hl=en&amp;lr=&amp;sa=G" TargetMode="External"/><Relationship Id="rId3" Type="http://schemas.openxmlformats.org/officeDocument/2006/relationships/hyperlink" Target="http://www.usc.edu/hsc/dental/opfs/OC/34bb.html" TargetMode="Externa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png"/><Relationship Id="rId5" Type="http://schemas.openxmlformats.org/officeDocument/2006/relationships/hyperlink" Target="http://www.usc.edu/hsc/dental/opfs/OC/35bb.html" TargetMode="External"/><Relationship Id="rId4" Type="http://schemas.openxmlformats.org/officeDocument/2006/relationships/image" Target="../media/image9.png"/><Relationship Id="rId9" Type="http://schemas.openxmlformats.org/officeDocument/2006/relationships/image" Target="../media/image11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17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5.bin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359898"/>
            <a:ext cx="8001000" cy="2688102"/>
          </a:xfrm>
        </p:spPr>
        <p:txBody>
          <a:bodyPr/>
          <a:lstStyle/>
          <a:p>
            <a:r>
              <a:rPr lang="en-US" sz="4400" dirty="0" smtClean="0">
                <a:latin typeface="Castellar" pitchFamily="18" charset="0"/>
              </a:rPr>
              <a:t>      Cysts of The </a:t>
            </a:r>
            <a:br>
              <a:rPr lang="en-US" sz="4400" dirty="0" smtClean="0">
                <a:latin typeface="Castellar" pitchFamily="18" charset="0"/>
              </a:rPr>
            </a:br>
            <a:r>
              <a:rPr lang="en-US" sz="4400" dirty="0" smtClean="0">
                <a:latin typeface="Castellar" pitchFamily="18" charset="0"/>
              </a:rPr>
              <a:t>Oro-Facial Region</a:t>
            </a:r>
            <a:endParaRPr lang="en-US" dirty="0">
              <a:latin typeface="Castellar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2560" y="4419600"/>
            <a:ext cx="7406640" cy="167640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CYST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Greek Word </a:t>
            </a:r>
            <a:r>
              <a:rPr lang="en-US" b="1" dirty="0" smtClean="0">
                <a:solidFill>
                  <a:schemeClr val="accent1"/>
                </a:solidFill>
              </a:rPr>
              <a:t>KYSIST</a:t>
            </a:r>
            <a:r>
              <a:rPr lang="en-US" dirty="0" smtClean="0"/>
              <a:t> meaning </a:t>
            </a:r>
            <a:r>
              <a:rPr lang="en-US" b="1" dirty="0" smtClean="0">
                <a:solidFill>
                  <a:schemeClr val="accent1"/>
                </a:solidFill>
              </a:rPr>
              <a:t>BLADDER</a:t>
            </a:r>
          </a:p>
          <a:p>
            <a:r>
              <a:rPr lang="en-US" b="1" dirty="0" smtClean="0">
                <a:solidFill>
                  <a:srgbClr val="663300"/>
                </a:solidFill>
              </a:rPr>
              <a:t>KRAMER 1974</a:t>
            </a:r>
          </a:p>
          <a:p>
            <a:endParaRPr lang="en-US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/>
          <a:srcRect l="11475" t="20332" r="11476"/>
          <a:stretch>
            <a:fillRect/>
          </a:stretch>
        </p:blipFill>
        <p:spPr bwMode="auto">
          <a:xfrm>
            <a:off x="1143000" y="3505200"/>
            <a:ext cx="3962400" cy="308292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3352800"/>
            <a:ext cx="41148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752600"/>
            <a:ext cx="7790688" cy="5105400"/>
          </a:xfrm>
        </p:spPr>
        <p:txBody>
          <a:bodyPr>
            <a:normAutofit fontScale="85000" lnSpcReduction="10000"/>
          </a:bodyPr>
          <a:lstStyle/>
          <a:p>
            <a:pPr algn="just">
              <a:lnSpc>
                <a:spcPct val="90000"/>
              </a:lnSpc>
            </a:pPr>
            <a:r>
              <a:rPr lang="en-US" dirty="0" smtClean="0"/>
              <a:t> Cyst is an entity that constitutes an epithelium lined sac filled with fluid or semi-fluid material.</a:t>
            </a:r>
          </a:p>
          <a:p>
            <a:pPr algn="just">
              <a:lnSpc>
                <a:spcPct val="90000"/>
              </a:lnSpc>
              <a:buNone/>
            </a:pPr>
            <a:r>
              <a:rPr lang="en-US" dirty="0" smtClean="0"/>
              <a:t>                                              - </a:t>
            </a:r>
            <a:r>
              <a:rPr lang="en-US" i="1" dirty="0" err="1" smtClean="0"/>
              <a:t>Killey</a:t>
            </a:r>
            <a:r>
              <a:rPr lang="en-US" i="1" dirty="0" smtClean="0"/>
              <a:t> &amp; Kay (1966)</a:t>
            </a:r>
          </a:p>
          <a:p>
            <a:pPr algn="just">
              <a:lnSpc>
                <a:spcPct val="90000"/>
              </a:lnSpc>
            </a:pPr>
            <a:r>
              <a:rPr lang="en-US" dirty="0" smtClean="0"/>
              <a:t>    A cyst is an abnormal cavity in hard or soft tissues which contains fluid, semi-fluid, or gas and is often encapsulated and lined by epithelium.</a:t>
            </a:r>
          </a:p>
          <a:p>
            <a:pPr algn="just">
              <a:lnSpc>
                <a:spcPct val="90000"/>
              </a:lnSpc>
              <a:buNone/>
            </a:pPr>
            <a:r>
              <a:rPr lang="en-US" dirty="0" smtClean="0"/>
              <a:t>                                              - </a:t>
            </a:r>
            <a:r>
              <a:rPr lang="en-US" i="1" dirty="0" err="1" smtClean="0"/>
              <a:t>Killey</a:t>
            </a:r>
            <a:r>
              <a:rPr lang="en-US" i="1" dirty="0" smtClean="0"/>
              <a:t> &amp; Kay (1966)</a:t>
            </a:r>
          </a:p>
          <a:p>
            <a:pPr algn="just">
              <a:lnSpc>
                <a:spcPct val="90000"/>
              </a:lnSpc>
            </a:pPr>
            <a:r>
              <a:rPr lang="en-US" dirty="0" smtClean="0"/>
              <a:t>    A cyst is a pathologic cavity having fluid, semi-fluid or gaseous contents that are not created by the accumulation of pus; frequently, but not always, is lined by epithelium.</a:t>
            </a:r>
          </a:p>
          <a:p>
            <a:pPr algn="just">
              <a:lnSpc>
                <a:spcPct val="90000"/>
              </a:lnSpc>
              <a:buNone/>
            </a:pPr>
            <a:r>
              <a:rPr lang="en-US" dirty="0" smtClean="0"/>
              <a:t>                  		                - </a:t>
            </a:r>
            <a:r>
              <a:rPr lang="en-US" i="1" dirty="0" smtClean="0"/>
              <a:t>Kramer (1974)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 i="1" dirty="0" smtClean="0">
                <a:solidFill>
                  <a:srgbClr val="FF66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</a:t>
            </a:r>
            <a:r>
              <a:rPr lang="en-US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CLASSIFICATION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66800"/>
            <a:ext cx="9144000" cy="6096000"/>
          </a:xfrm>
          <a:noFill/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en-US" dirty="0" smtClean="0">
                <a:solidFill>
                  <a:schemeClr val="tx2"/>
                </a:solidFill>
              </a:rPr>
              <a:t>               </a:t>
            </a:r>
            <a:r>
              <a:rPr lang="en-US" sz="2400" dirty="0" smtClean="0">
                <a:solidFill>
                  <a:schemeClr val="tx2"/>
                </a:solidFill>
              </a:rPr>
              <a:t>Cysts of the jaws, oral and facial soft tissues</a:t>
            </a:r>
          </a:p>
          <a:p>
            <a:pPr eaLnBrk="1" hangingPunct="1">
              <a:buFontTx/>
              <a:buNone/>
            </a:pPr>
            <a:endParaRPr lang="en-US" dirty="0" smtClean="0">
              <a:solidFill>
                <a:schemeClr val="tx2"/>
              </a:solidFill>
            </a:endParaRPr>
          </a:p>
          <a:p>
            <a:pPr eaLnBrk="1" hangingPunct="1">
              <a:buFontTx/>
              <a:buNone/>
            </a:pPr>
            <a:r>
              <a:rPr lang="en-US" sz="2400" dirty="0" err="1" smtClean="0">
                <a:solidFill>
                  <a:schemeClr val="tx2"/>
                </a:solidFill>
              </a:rPr>
              <a:t>Intraosseous</a:t>
            </a:r>
            <a:r>
              <a:rPr lang="en-US" sz="2400" dirty="0" smtClean="0">
                <a:solidFill>
                  <a:schemeClr val="tx2"/>
                </a:solidFill>
              </a:rPr>
              <a:t> cysts     </a:t>
            </a:r>
            <a:r>
              <a:rPr lang="en-US" sz="2400" dirty="0" err="1" smtClean="0">
                <a:solidFill>
                  <a:schemeClr val="tx2"/>
                </a:solidFill>
              </a:rPr>
              <a:t>Cysts</a:t>
            </a:r>
            <a:r>
              <a:rPr lang="en-US" sz="2400" dirty="0" smtClean="0">
                <a:solidFill>
                  <a:schemeClr val="tx2"/>
                </a:solidFill>
              </a:rPr>
              <a:t> of the maxillary </a:t>
            </a:r>
            <a:r>
              <a:rPr lang="en-US" sz="2400" dirty="0" err="1" smtClean="0">
                <a:solidFill>
                  <a:schemeClr val="tx2"/>
                </a:solidFill>
              </a:rPr>
              <a:t>antrum</a:t>
            </a:r>
            <a:r>
              <a:rPr lang="en-US" sz="2400" dirty="0" smtClean="0">
                <a:solidFill>
                  <a:schemeClr val="tx2"/>
                </a:solidFill>
              </a:rPr>
              <a:t>      Soft tissue cysts </a:t>
            </a:r>
          </a:p>
          <a:p>
            <a:pPr eaLnBrk="1" hangingPunct="1">
              <a:buFontTx/>
              <a:buNone/>
            </a:pPr>
            <a:endParaRPr lang="en-US" sz="2400" dirty="0" smtClean="0">
              <a:solidFill>
                <a:schemeClr val="tx2"/>
              </a:solidFill>
            </a:endParaRPr>
          </a:p>
          <a:p>
            <a:pPr eaLnBrk="1" hangingPunct="1">
              <a:buFontTx/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Epithelial cysts                Non-epithelial cysts/</a:t>
            </a:r>
            <a:r>
              <a:rPr lang="en-US" sz="2400" dirty="0" err="1" smtClean="0">
                <a:solidFill>
                  <a:schemeClr val="tx2"/>
                </a:solidFill>
              </a:rPr>
              <a:t>Pseudocysts</a:t>
            </a:r>
            <a:endParaRPr lang="en-US" sz="2400" dirty="0" smtClean="0">
              <a:solidFill>
                <a:schemeClr val="tx2"/>
              </a:solidFill>
            </a:endParaRPr>
          </a:p>
          <a:p>
            <a:pPr eaLnBrk="1" hangingPunct="1">
              <a:buFontTx/>
              <a:buNone/>
            </a:pPr>
            <a:endParaRPr lang="en-US" sz="2400" dirty="0" smtClean="0">
              <a:solidFill>
                <a:schemeClr val="tx2"/>
              </a:solidFill>
            </a:endParaRPr>
          </a:p>
          <a:p>
            <a:pPr eaLnBrk="1" hangingPunct="1">
              <a:buFontTx/>
              <a:buNone/>
            </a:pPr>
            <a:r>
              <a:rPr lang="en-US" sz="2400" dirty="0" err="1" smtClean="0">
                <a:solidFill>
                  <a:schemeClr val="tx2"/>
                </a:solidFill>
              </a:rPr>
              <a:t>Odontogenic</a:t>
            </a:r>
            <a:r>
              <a:rPr lang="en-US" sz="2400" dirty="0" smtClean="0">
                <a:solidFill>
                  <a:schemeClr val="tx2"/>
                </a:solidFill>
              </a:rPr>
              <a:t> cysts           Non-</a:t>
            </a:r>
            <a:r>
              <a:rPr lang="en-US" sz="2400" dirty="0" err="1" smtClean="0">
                <a:solidFill>
                  <a:schemeClr val="tx2"/>
                </a:solidFill>
              </a:rPr>
              <a:t>ododntogenic</a:t>
            </a:r>
            <a:r>
              <a:rPr lang="en-US" sz="2400" dirty="0" smtClean="0">
                <a:solidFill>
                  <a:schemeClr val="tx2"/>
                </a:solidFill>
              </a:rPr>
              <a:t> cysts</a:t>
            </a:r>
          </a:p>
          <a:p>
            <a:pPr eaLnBrk="1" hangingPunct="1">
              <a:buFontTx/>
              <a:buNone/>
            </a:pPr>
            <a:endParaRPr lang="en-US" sz="2400" dirty="0" smtClean="0">
              <a:solidFill>
                <a:schemeClr val="tx2"/>
              </a:solidFill>
            </a:endParaRPr>
          </a:p>
          <a:p>
            <a:pPr eaLnBrk="1" hangingPunct="1">
              <a:buFontTx/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Developmental cysts        Inflammatory cysts</a:t>
            </a:r>
          </a:p>
          <a:p>
            <a:pPr eaLnBrk="1" hangingPunct="1">
              <a:buFontTx/>
              <a:buNone/>
            </a:pPr>
            <a:endParaRPr lang="en-US" sz="2400" dirty="0" smtClean="0">
              <a:solidFill>
                <a:schemeClr val="tx2"/>
              </a:solidFill>
            </a:endParaRPr>
          </a:p>
          <a:p>
            <a:pPr eaLnBrk="1" hangingPunct="1">
              <a:buFontTx/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    </a:t>
            </a:r>
            <a:r>
              <a:rPr lang="en-US" sz="2400" dirty="0" err="1" smtClean="0">
                <a:solidFill>
                  <a:schemeClr val="tx2"/>
                </a:solidFill>
              </a:rPr>
              <a:t>Odontogenic</a:t>
            </a:r>
            <a:r>
              <a:rPr lang="en-US" sz="2400" dirty="0" smtClean="0">
                <a:solidFill>
                  <a:schemeClr val="tx2"/>
                </a:solidFill>
              </a:rPr>
              <a:t>            Non-</a:t>
            </a:r>
            <a:r>
              <a:rPr lang="en-US" sz="2400" dirty="0" err="1" smtClean="0">
                <a:solidFill>
                  <a:schemeClr val="tx2"/>
                </a:solidFill>
              </a:rPr>
              <a:t>odontogenic</a:t>
            </a:r>
            <a:r>
              <a:rPr lang="en-US" sz="2400" dirty="0" smtClean="0">
                <a:solidFill>
                  <a:schemeClr val="tx2"/>
                </a:solidFill>
              </a:rPr>
              <a:t>          Retention cysts    </a:t>
            </a:r>
          </a:p>
          <a:p>
            <a:pPr eaLnBrk="1" hangingPunct="1">
              <a:buFontTx/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                 Developmental         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smtClean="0">
                <a:solidFill>
                  <a:schemeClr val="tx2"/>
                </a:solidFill>
              </a:rPr>
              <a:t>Parasitic cysts        </a:t>
            </a:r>
            <a:r>
              <a:rPr lang="en-US" sz="2400" dirty="0" err="1" smtClean="0">
                <a:solidFill>
                  <a:schemeClr val="tx2"/>
                </a:solidFill>
              </a:rPr>
              <a:t>Heterotropic</a:t>
            </a:r>
            <a:r>
              <a:rPr lang="en-US" sz="2400" dirty="0" smtClean="0">
                <a:solidFill>
                  <a:schemeClr val="tx2"/>
                </a:solidFill>
              </a:rPr>
              <a:t> cysts</a:t>
            </a:r>
          </a:p>
        </p:txBody>
      </p:sp>
      <p:sp>
        <p:nvSpPr>
          <p:cNvPr id="11268" name="Line 4"/>
          <p:cNvSpPr>
            <a:spLocks noChangeShapeType="1"/>
          </p:cNvSpPr>
          <p:nvPr/>
        </p:nvSpPr>
        <p:spPr bwMode="auto">
          <a:xfrm>
            <a:off x="4343400" y="1676400"/>
            <a:ext cx="0" cy="53340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269" name="Line 5"/>
          <p:cNvSpPr>
            <a:spLocks noChangeShapeType="1"/>
          </p:cNvSpPr>
          <p:nvPr/>
        </p:nvSpPr>
        <p:spPr bwMode="auto">
          <a:xfrm>
            <a:off x="1066800" y="1905000"/>
            <a:ext cx="64770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70" name="Line 6"/>
          <p:cNvSpPr>
            <a:spLocks noChangeShapeType="1"/>
          </p:cNvSpPr>
          <p:nvPr/>
        </p:nvSpPr>
        <p:spPr bwMode="auto">
          <a:xfrm>
            <a:off x="1066800" y="1905000"/>
            <a:ext cx="0" cy="38100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271" name="Line 7"/>
          <p:cNvSpPr>
            <a:spLocks noChangeShapeType="1"/>
          </p:cNvSpPr>
          <p:nvPr/>
        </p:nvSpPr>
        <p:spPr bwMode="auto">
          <a:xfrm>
            <a:off x="7543800" y="1905000"/>
            <a:ext cx="0" cy="38100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272" name="Line 9"/>
          <p:cNvSpPr>
            <a:spLocks noChangeShapeType="1"/>
          </p:cNvSpPr>
          <p:nvPr/>
        </p:nvSpPr>
        <p:spPr bwMode="auto">
          <a:xfrm>
            <a:off x="1066800" y="2819400"/>
            <a:ext cx="0" cy="30480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273" name="Line 11"/>
          <p:cNvSpPr>
            <a:spLocks noChangeShapeType="1"/>
          </p:cNvSpPr>
          <p:nvPr/>
        </p:nvSpPr>
        <p:spPr bwMode="auto">
          <a:xfrm>
            <a:off x="1066800" y="2895600"/>
            <a:ext cx="32766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74" name="Line 12"/>
          <p:cNvSpPr>
            <a:spLocks noChangeShapeType="1"/>
          </p:cNvSpPr>
          <p:nvPr/>
        </p:nvSpPr>
        <p:spPr bwMode="auto">
          <a:xfrm>
            <a:off x="4343400" y="2895600"/>
            <a:ext cx="0" cy="22860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275" name="Line 15"/>
          <p:cNvSpPr>
            <a:spLocks noChangeShapeType="1"/>
          </p:cNvSpPr>
          <p:nvPr/>
        </p:nvSpPr>
        <p:spPr bwMode="auto">
          <a:xfrm>
            <a:off x="1066800" y="2514600"/>
            <a:ext cx="0" cy="15240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76" name="Line 16"/>
          <p:cNvSpPr>
            <a:spLocks noChangeShapeType="1"/>
          </p:cNvSpPr>
          <p:nvPr/>
        </p:nvSpPr>
        <p:spPr bwMode="auto">
          <a:xfrm>
            <a:off x="1066800" y="2667000"/>
            <a:ext cx="16002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77" name="Line 17"/>
          <p:cNvSpPr>
            <a:spLocks noChangeShapeType="1"/>
          </p:cNvSpPr>
          <p:nvPr/>
        </p:nvSpPr>
        <p:spPr bwMode="auto">
          <a:xfrm>
            <a:off x="2667000" y="2667000"/>
            <a:ext cx="0" cy="22860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78" name="Line 19"/>
          <p:cNvSpPr>
            <a:spLocks noChangeShapeType="1"/>
          </p:cNvSpPr>
          <p:nvPr/>
        </p:nvSpPr>
        <p:spPr bwMode="auto">
          <a:xfrm>
            <a:off x="1066800" y="3733800"/>
            <a:ext cx="32766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79" name="Line 20"/>
          <p:cNvSpPr>
            <a:spLocks noChangeShapeType="1"/>
          </p:cNvSpPr>
          <p:nvPr/>
        </p:nvSpPr>
        <p:spPr bwMode="auto">
          <a:xfrm>
            <a:off x="1066800" y="3810000"/>
            <a:ext cx="0" cy="15240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280" name="Line 21"/>
          <p:cNvSpPr>
            <a:spLocks noChangeShapeType="1"/>
          </p:cNvSpPr>
          <p:nvPr/>
        </p:nvSpPr>
        <p:spPr bwMode="auto">
          <a:xfrm>
            <a:off x="4343400" y="3733800"/>
            <a:ext cx="0" cy="22860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281" name="Line 22"/>
          <p:cNvSpPr>
            <a:spLocks noChangeShapeType="1"/>
          </p:cNvSpPr>
          <p:nvPr/>
        </p:nvSpPr>
        <p:spPr bwMode="auto">
          <a:xfrm>
            <a:off x="990600" y="3581400"/>
            <a:ext cx="16764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82" name="Line 23"/>
          <p:cNvSpPr>
            <a:spLocks noChangeShapeType="1"/>
          </p:cNvSpPr>
          <p:nvPr/>
        </p:nvSpPr>
        <p:spPr bwMode="auto">
          <a:xfrm>
            <a:off x="2667000" y="3581400"/>
            <a:ext cx="0" cy="15240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83" name="Line 24"/>
          <p:cNvSpPr>
            <a:spLocks noChangeShapeType="1"/>
          </p:cNvSpPr>
          <p:nvPr/>
        </p:nvSpPr>
        <p:spPr bwMode="auto">
          <a:xfrm>
            <a:off x="990600" y="3505200"/>
            <a:ext cx="0" cy="7620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84" name="Line 25"/>
          <p:cNvSpPr>
            <a:spLocks noChangeShapeType="1"/>
          </p:cNvSpPr>
          <p:nvPr/>
        </p:nvSpPr>
        <p:spPr bwMode="auto">
          <a:xfrm>
            <a:off x="990600" y="4419600"/>
            <a:ext cx="0" cy="15240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85" name="Line 26"/>
          <p:cNvSpPr>
            <a:spLocks noChangeShapeType="1"/>
          </p:cNvSpPr>
          <p:nvPr/>
        </p:nvSpPr>
        <p:spPr bwMode="auto">
          <a:xfrm>
            <a:off x="990600" y="4572000"/>
            <a:ext cx="16764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86" name="Line 27"/>
          <p:cNvSpPr>
            <a:spLocks noChangeShapeType="1"/>
          </p:cNvSpPr>
          <p:nvPr/>
        </p:nvSpPr>
        <p:spPr bwMode="auto">
          <a:xfrm>
            <a:off x="2667000" y="4572000"/>
            <a:ext cx="0" cy="15240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87" name="Line 28"/>
          <p:cNvSpPr>
            <a:spLocks noChangeShapeType="1"/>
          </p:cNvSpPr>
          <p:nvPr/>
        </p:nvSpPr>
        <p:spPr bwMode="auto">
          <a:xfrm>
            <a:off x="990600" y="4724400"/>
            <a:ext cx="33528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88" name="Line 29"/>
          <p:cNvSpPr>
            <a:spLocks noChangeShapeType="1"/>
          </p:cNvSpPr>
          <p:nvPr/>
        </p:nvSpPr>
        <p:spPr bwMode="auto">
          <a:xfrm>
            <a:off x="990600" y="4724400"/>
            <a:ext cx="0" cy="15240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289" name="Line 30"/>
          <p:cNvSpPr>
            <a:spLocks noChangeShapeType="1"/>
          </p:cNvSpPr>
          <p:nvPr/>
        </p:nvSpPr>
        <p:spPr bwMode="auto">
          <a:xfrm>
            <a:off x="4343400" y="4724400"/>
            <a:ext cx="0" cy="15240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290" name="Line 32"/>
          <p:cNvSpPr>
            <a:spLocks noChangeShapeType="1"/>
          </p:cNvSpPr>
          <p:nvPr/>
        </p:nvSpPr>
        <p:spPr bwMode="auto">
          <a:xfrm>
            <a:off x="990600" y="5562600"/>
            <a:ext cx="73152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91" name="Line 34"/>
          <p:cNvSpPr>
            <a:spLocks noChangeShapeType="1"/>
          </p:cNvSpPr>
          <p:nvPr/>
        </p:nvSpPr>
        <p:spPr bwMode="auto">
          <a:xfrm>
            <a:off x="4191000" y="5334000"/>
            <a:ext cx="0" cy="22860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92" name="Line 35"/>
          <p:cNvSpPr>
            <a:spLocks noChangeShapeType="1"/>
          </p:cNvSpPr>
          <p:nvPr/>
        </p:nvSpPr>
        <p:spPr bwMode="auto">
          <a:xfrm>
            <a:off x="4191000" y="5334000"/>
            <a:ext cx="33528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93" name="Line 38"/>
          <p:cNvSpPr>
            <a:spLocks noChangeShapeType="1"/>
          </p:cNvSpPr>
          <p:nvPr/>
        </p:nvSpPr>
        <p:spPr bwMode="auto">
          <a:xfrm>
            <a:off x="7543800" y="2743200"/>
            <a:ext cx="0" cy="259080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94" name="Line 39"/>
          <p:cNvSpPr>
            <a:spLocks noChangeShapeType="1"/>
          </p:cNvSpPr>
          <p:nvPr/>
        </p:nvSpPr>
        <p:spPr bwMode="auto">
          <a:xfrm>
            <a:off x="990600" y="5562600"/>
            <a:ext cx="0" cy="22860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295" name="Line 40"/>
          <p:cNvSpPr>
            <a:spLocks noChangeShapeType="1"/>
          </p:cNvSpPr>
          <p:nvPr/>
        </p:nvSpPr>
        <p:spPr bwMode="auto">
          <a:xfrm>
            <a:off x="4191000" y="5638800"/>
            <a:ext cx="0" cy="22860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296" name="Line 41"/>
          <p:cNvSpPr>
            <a:spLocks noChangeShapeType="1"/>
          </p:cNvSpPr>
          <p:nvPr/>
        </p:nvSpPr>
        <p:spPr bwMode="auto">
          <a:xfrm>
            <a:off x="6705600" y="5562600"/>
            <a:ext cx="0" cy="22860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297" name="Line 42"/>
          <p:cNvSpPr>
            <a:spLocks noChangeShapeType="1"/>
          </p:cNvSpPr>
          <p:nvPr/>
        </p:nvSpPr>
        <p:spPr bwMode="auto">
          <a:xfrm>
            <a:off x="8305800" y="5562600"/>
            <a:ext cx="0" cy="60960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298" name="Line 43"/>
          <p:cNvSpPr>
            <a:spLocks noChangeShapeType="1"/>
          </p:cNvSpPr>
          <p:nvPr/>
        </p:nvSpPr>
        <p:spPr bwMode="auto">
          <a:xfrm>
            <a:off x="2362200" y="5562600"/>
            <a:ext cx="0" cy="60960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299" name="Line 44"/>
          <p:cNvSpPr>
            <a:spLocks noChangeShapeType="1"/>
          </p:cNvSpPr>
          <p:nvPr/>
        </p:nvSpPr>
        <p:spPr bwMode="auto">
          <a:xfrm>
            <a:off x="5486400" y="5638800"/>
            <a:ext cx="0" cy="68580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447800"/>
            <a:ext cx="7772400" cy="54102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dirty="0" smtClean="0"/>
              <a:t>I. </a:t>
            </a:r>
            <a:r>
              <a:rPr lang="en-US" sz="2800" b="1" dirty="0" smtClean="0">
                <a:solidFill>
                  <a:srgbClr val="663300"/>
                </a:solidFill>
              </a:rPr>
              <a:t>Epithelial</a:t>
            </a:r>
            <a:endParaRPr lang="en-US" sz="2800" dirty="0" smtClean="0">
              <a:solidFill>
                <a:srgbClr val="663300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800" dirty="0" smtClean="0"/>
              <a:t>	A. Developmental </a:t>
            </a:r>
            <a:r>
              <a:rPr lang="en-US" sz="2800" dirty="0" smtClean="0">
                <a:solidFill>
                  <a:srgbClr val="663300"/>
                </a:solidFill>
              </a:rPr>
              <a:t>	</a:t>
            </a:r>
            <a:endParaRPr lang="en-US" sz="2800" dirty="0" smtClean="0"/>
          </a:p>
          <a:p>
            <a:pPr eaLnBrk="1" hangingPunct="1">
              <a:buFont typeface="Wingdings" pitchFamily="2" charset="2"/>
              <a:buNone/>
            </a:pPr>
            <a:r>
              <a:rPr lang="en-US" sz="2800" dirty="0" smtClean="0"/>
              <a:t>		a. </a:t>
            </a:r>
            <a:r>
              <a:rPr lang="en-US" sz="2800" dirty="0" err="1" smtClean="0"/>
              <a:t>Odontogenic</a:t>
            </a:r>
            <a:endParaRPr lang="en-US" sz="2800" dirty="0" smtClean="0"/>
          </a:p>
          <a:p>
            <a:pPr lvl="3" eaLnBrk="1" hangingPunct="1">
              <a:lnSpc>
                <a:spcPct val="90000"/>
              </a:lnSpc>
            </a:pPr>
            <a:r>
              <a:rPr lang="en-US" sz="2400" dirty="0" err="1" smtClean="0"/>
              <a:t>Odontogenic</a:t>
            </a:r>
            <a:r>
              <a:rPr lang="en-US" sz="2400" dirty="0" smtClean="0"/>
              <a:t> </a:t>
            </a:r>
            <a:r>
              <a:rPr lang="en-US" sz="2400" dirty="0" err="1" smtClean="0"/>
              <a:t>keratocyst</a:t>
            </a:r>
            <a:endParaRPr lang="en-US" sz="2400" dirty="0" smtClean="0"/>
          </a:p>
          <a:p>
            <a:pPr lvl="3" eaLnBrk="1" hangingPunct="1">
              <a:lnSpc>
                <a:spcPct val="90000"/>
              </a:lnSpc>
            </a:pPr>
            <a:r>
              <a:rPr lang="en-US" sz="2400" dirty="0" err="1" smtClean="0"/>
              <a:t>Dentigerous</a:t>
            </a:r>
            <a:r>
              <a:rPr lang="en-US" sz="2400" dirty="0" smtClean="0"/>
              <a:t> cyst</a:t>
            </a:r>
          </a:p>
          <a:p>
            <a:pPr lvl="3" eaLnBrk="1" hangingPunct="1">
              <a:lnSpc>
                <a:spcPct val="90000"/>
              </a:lnSpc>
            </a:pPr>
            <a:r>
              <a:rPr lang="en-US" sz="2400" dirty="0" smtClean="0"/>
              <a:t>Eruption cyst</a:t>
            </a:r>
          </a:p>
          <a:p>
            <a:pPr lvl="3" eaLnBrk="1" hangingPunct="1">
              <a:lnSpc>
                <a:spcPct val="90000"/>
              </a:lnSpc>
            </a:pPr>
            <a:r>
              <a:rPr lang="en-US" sz="2400" dirty="0" smtClean="0"/>
              <a:t>Gingival Cyst of Infants</a:t>
            </a:r>
          </a:p>
          <a:p>
            <a:pPr lvl="3" eaLnBrk="1" hangingPunct="1">
              <a:lnSpc>
                <a:spcPct val="90000"/>
              </a:lnSpc>
            </a:pPr>
            <a:r>
              <a:rPr lang="en-US" sz="2400" dirty="0" smtClean="0"/>
              <a:t>Lateral Periodontal Cyst</a:t>
            </a:r>
          </a:p>
          <a:p>
            <a:pPr lvl="3" eaLnBrk="1" hangingPunct="1">
              <a:lnSpc>
                <a:spcPct val="90000"/>
              </a:lnSpc>
            </a:pPr>
            <a:r>
              <a:rPr lang="en-US" sz="2400" dirty="0" smtClean="0"/>
              <a:t>Gingival Cyst of Adult</a:t>
            </a:r>
          </a:p>
          <a:p>
            <a:pPr lvl="3" eaLnBrk="1" hangingPunct="1">
              <a:lnSpc>
                <a:spcPct val="90000"/>
              </a:lnSpc>
            </a:pPr>
            <a:r>
              <a:rPr lang="en-US" sz="2400" dirty="0" err="1" smtClean="0"/>
              <a:t>Botryoid</a:t>
            </a:r>
            <a:r>
              <a:rPr lang="en-US" sz="2400" dirty="0" smtClean="0"/>
              <a:t> </a:t>
            </a:r>
            <a:r>
              <a:rPr lang="en-US" sz="2400" dirty="0" err="1" smtClean="0"/>
              <a:t>Odontogenic</a:t>
            </a:r>
            <a:r>
              <a:rPr lang="en-US" sz="2400" dirty="0" smtClean="0"/>
              <a:t> Cyst</a:t>
            </a:r>
          </a:p>
          <a:p>
            <a:pPr lvl="3" eaLnBrk="1" hangingPunct="1">
              <a:lnSpc>
                <a:spcPct val="90000"/>
              </a:lnSpc>
            </a:pPr>
            <a:r>
              <a:rPr lang="en-US" sz="2400" dirty="0" smtClean="0"/>
              <a:t>Glandular </a:t>
            </a:r>
            <a:r>
              <a:rPr lang="en-US" sz="2400" dirty="0" err="1" smtClean="0"/>
              <a:t>Odontogenic</a:t>
            </a:r>
            <a:r>
              <a:rPr lang="en-US" sz="2400" dirty="0" smtClean="0"/>
              <a:t> Cyst</a:t>
            </a:r>
          </a:p>
          <a:p>
            <a:pPr lvl="3" eaLnBrk="1" hangingPunct="1">
              <a:lnSpc>
                <a:spcPct val="90000"/>
              </a:lnSpc>
            </a:pPr>
            <a:r>
              <a:rPr lang="en-US" sz="2400" dirty="0" smtClean="0"/>
              <a:t>Calcifying Epithelial </a:t>
            </a:r>
            <a:r>
              <a:rPr lang="en-US" sz="2400" dirty="0" err="1" smtClean="0"/>
              <a:t>Odontogenic</a:t>
            </a:r>
            <a:r>
              <a:rPr lang="en-US" sz="2400" dirty="0" smtClean="0"/>
              <a:t> Cyst</a:t>
            </a:r>
          </a:p>
          <a:p>
            <a:pPr eaLnBrk="1" hangingPunct="1">
              <a:buFont typeface="Wingdings" pitchFamily="2" charset="2"/>
              <a:buNone/>
            </a:pPr>
            <a:endParaRPr lang="en-US" dirty="0" smtClean="0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931863" y="471488"/>
            <a:ext cx="7158037" cy="900112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400" dirty="0" smtClean="0"/>
              <a:t>CYSTS OF THE JAWS</a:t>
            </a:r>
            <a:endParaRPr lang="en-US" sz="4400" dirty="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b. Non- Odontogenic</a:t>
            </a:r>
          </a:p>
          <a:p>
            <a:pPr lvl="1" eaLnBrk="1" hangingPunct="1"/>
            <a:r>
              <a:rPr lang="en-US" smtClean="0"/>
              <a:t>Nasopalatine duct (incisive canal ) cyst</a:t>
            </a:r>
          </a:p>
          <a:p>
            <a:pPr lvl="1" eaLnBrk="1" hangingPunct="1"/>
            <a:r>
              <a:rPr lang="en-US" smtClean="0"/>
              <a:t>Nasolabial (nasoalveolar ) cyst</a:t>
            </a:r>
          </a:p>
          <a:p>
            <a:pPr lvl="1" eaLnBrk="1" hangingPunct="1"/>
            <a:r>
              <a:rPr lang="en-US" smtClean="0"/>
              <a:t>Median palatine, median alveolar and median mandibular cysts</a:t>
            </a:r>
          </a:p>
          <a:p>
            <a:pPr lvl="1" eaLnBrk="1" hangingPunct="1"/>
            <a:r>
              <a:rPr lang="en-US" smtClean="0"/>
              <a:t>Globulomaxillary cyst</a:t>
            </a:r>
          </a:p>
        </p:txBody>
      </p:sp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B. Inflammatory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Radicular cyst, apical &amp; lateral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Residual cyst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Paradental cyst and mandibular infected buccal cyst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Inflammatory collateral Cyst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ontent Placeholder 2"/>
          <p:cNvSpPr>
            <a:spLocks noGrp="1"/>
          </p:cNvSpPr>
          <p:nvPr>
            <p:ph idx="1"/>
          </p:nvPr>
        </p:nvSpPr>
        <p:spPr>
          <a:xfrm>
            <a:off x="1219200" y="1828800"/>
            <a:ext cx="7204075" cy="4114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dirty="0" smtClean="0"/>
              <a:t>II. </a:t>
            </a:r>
            <a:r>
              <a:rPr lang="en-US" b="1" dirty="0" smtClean="0">
                <a:solidFill>
                  <a:srgbClr val="663300"/>
                </a:solidFill>
              </a:rPr>
              <a:t>Non – Epithelial</a:t>
            </a:r>
          </a:p>
          <a:p>
            <a:pPr eaLnBrk="1" hangingPunct="1">
              <a:buFont typeface="Wingdings" pitchFamily="2" charset="2"/>
              <a:buNone/>
            </a:pPr>
            <a:endParaRPr lang="en-US" b="1" dirty="0" smtClean="0">
              <a:solidFill>
                <a:srgbClr val="66330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Solitary bone cyst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err="1" smtClean="0"/>
              <a:t>Aneurysmal</a:t>
            </a:r>
            <a:r>
              <a:rPr lang="en-US" dirty="0" smtClean="0"/>
              <a:t> bone cyst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Content Placeholder 2"/>
          <p:cNvSpPr>
            <a:spLocks noGrp="1"/>
          </p:cNvSpPr>
          <p:nvPr>
            <p:ph idx="1"/>
          </p:nvPr>
        </p:nvSpPr>
        <p:spPr>
          <a:xfrm>
            <a:off x="1435608" y="1981200"/>
            <a:ext cx="7498080" cy="2590800"/>
          </a:xfrm>
        </p:spPr>
        <p:txBody>
          <a:bodyPr/>
          <a:lstStyle/>
          <a:p>
            <a:pPr marL="571500" indent="-571500" eaLnBrk="1" hangingPunct="1">
              <a:buFont typeface="Wingdings" pitchFamily="2" charset="2"/>
              <a:buAutoNum type="romanUcPeriod"/>
            </a:pPr>
            <a:r>
              <a:rPr lang="en-US" dirty="0" smtClean="0"/>
              <a:t>Benign mucosal cyst of the maxillary </a:t>
            </a:r>
            <a:r>
              <a:rPr lang="en-US" dirty="0" err="1" smtClean="0"/>
              <a:t>antrum</a:t>
            </a:r>
            <a:endParaRPr lang="en-US" dirty="0" smtClean="0"/>
          </a:p>
          <a:p>
            <a:pPr marL="571500" indent="-571500" eaLnBrk="1" hangingPunct="1">
              <a:buFont typeface="Wingdings" pitchFamily="2" charset="2"/>
              <a:buAutoNum type="romanUcPeriod"/>
            </a:pPr>
            <a:r>
              <a:rPr lang="en-US" dirty="0" smtClean="0"/>
              <a:t>Postoperative maxillary cyst (Surgical ciliated cyst of the maxilla)</a:t>
            </a:r>
          </a:p>
        </p:txBody>
      </p:sp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790688" cy="1401762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600" dirty="0" smtClean="0"/>
              <a:t>CYSTS ASSOCIATED WITH </a:t>
            </a:r>
            <a:br>
              <a:rPr lang="en-US" sz="3600" dirty="0" smtClean="0"/>
            </a:br>
            <a:r>
              <a:rPr lang="en-US" sz="3600" dirty="0" smtClean="0"/>
              <a:t>MAXILLARY ANTRUM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990600" y="1752600"/>
            <a:ext cx="7772400" cy="5105400"/>
          </a:xfrm>
        </p:spPr>
        <p:txBody>
          <a:bodyPr>
            <a:normAutofit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sz="2800" dirty="0" smtClean="0"/>
              <a:t>Cysts of the salivary glands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sz="2600" dirty="0" smtClean="0"/>
              <a:t>Mucous </a:t>
            </a:r>
            <a:r>
              <a:rPr lang="en-US" sz="2600" dirty="0" err="1" smtClean="0"/>
              <a:t>extravasation</a:t>
            </a:r>
            <a:r>
              <a:rPr lang="en-US" sz="2600" dirty="0" smtClean="0"/>
              <a:t> cyst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sz="2600" dirty="0" smtClean="0"/>
              <a:t>Mucous retention cyst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sz="2800" dirty="0" err="1" smtClean="0"/>
              <a:t>Dermoid</a:t>
            </a:r>
            <a:r>
              <a:rPr lang="en-US" sz="2800" dirty="0" smtClean="0"/>
              <a:t> and </a:t>
            </a:r>
            <a:r>
              <a:rPr lang="en-US" sz="2800" dirty="0" err="1" smtClean="0"/>
              <a:t>Epidermoid</a:t>
            </a:r>
            <a:r>
              <a:rPr lang="en-US" sz="2800" dirty="0" smtClean="0"/>
              <a:t> cysts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sz="2800" dirty="0" err="1" smtClean="0"/>
              <a:t>Branchial</a:t>
            </a:r>
            <a:r>
              <a:rPr lang="en-US" sz="2800" dirty="0" smtClean="0"/>
              <a:t> cleft (</a:t>
            </a:r>
            <a:r>
              <a:rPr lang="en-US" sz="2800" dirty="0" err="1" smtClean="0"/>
              <a:t>Lympho</a:t>
            </a:r>
            <a:r>
              <a:rPr lang="en-US" sz="2800" dirty="0" smtClean="0"/>
              <a:t> epithelial)cyst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sz="2800" dirty="0" err="1" smtClean="0"/>
              <a:t>Thyroglossal</a:t>
            </a:r>
            <a:r>
              <a:rPr lang="en-US" sz="2800" dirty="0" smtClean="0"/>
              <a:t> duct cyst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sz="2800" dirty="0" smtClean="0"/>
              <a:t>Anterior median lingual cyst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sz="2800" dirty="0" smtClean="0"/>
              <a:t>Cystic </a:t>
            </a:r>
            <a:r>
              <a:rPr lang="en-US" sz="2800" dirty="0" err="1" smtClean="0"/>
              <a:t>hygroma</a:t>
            </a:r>
            <a:endParaRPr lang="en-US" sz="2800" dirty="0" smtClean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sz="2800" dirty="0" smtClean="0"/>
              <a:t>Nasopharyngeal cysts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dirty="0" smtClean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dirty="0" smtClean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dirty="0" smtClean="0"/>
          </a:p>
        </p:txBody>
      </p:sp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790688" cy="1477962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600" dirty="0" smtClean="0"/>
              <a:t>CYSTS OF THE SOFT TISSUE OF THE MOUTH, FACE AND NECK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2"/>
          <p:cNvSpPr>
            <a:spLocks noGrp="1"/>
          </p:cNvSpPr>
          <p:nvPr>
            <p:ph type="ctrTitle"/>
          </p:nvPr>
        </p:nvSpPr>
        <p:spPr>
          <a:xfrm>
            <a:off x="838200" y="1524000"/>
            <a:ext cx="8001000" cy="27432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rgbClr val="FF0000"/>
                </a:solidFill>
                <a:latin typeface="Bookman Old Style" pitchFamily="18" charset="0"/>
              </a:rPr>
              <a:t>DEVELOPMENTAL ODONTOGENIC CYSTS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981200"/>
            <a:ext cx="7280275" cy="4114800"/>
          </a:xfrm>
        </p:spPr>
        <p:txBody>
          <a:bodyPr/>
          <a:lstStyle/>
          <a:p>
            <a:pPr algn="just" eaLnBrk="1" hangingPunct="1">
              <a:buFont typeface="Wingdings" pitchFamily="2" charset="2"/>
              <a:buNone/>
            </a:pPr>
            <a:r>
              <a:rPr lang="en-US" dirty="0" smtClean="0"/>
              <a:t>	</a:t>
            </a:r>
            <a:r>
              <a:rPr lang="en-US" sz="2800" dirty="0" smtClean="0"/>
              <a:t>A cyst in which the lining of the lumen is derived from the epithelium involved in the tooth development</a:t>
            </a:r>
          </a:p>
          <a:p>
            <a:pPr algn="just" eaLnBrk="1" hangingPunct="1">
              <a:buFont typeface="Wingdings" pitchFamily="2" charset="2"/>
              <a:buNone/>
            </a:pPr>
            <a:endParaRPr lang="en-US" sz="2800" dirty="0" smtClean="0"/>
          </a:p>
          <a:p>
            <a:pPr algn="just" eaLnBrk="1" hangingPunct="1"/>
            <a:r>
              <a:rPr lang="en-US" sz="2800" dirty="0" smtClean="0"/>
              <a:t>Epithelial Cell Rest of </a:t>
            </a:r>
            <a:r>
              <a:rPr lang="en-US" sz="2800" dirty="0" err="1" smtClean="0"/>
              <a:t>Serres</a:t>
            </a:r>
            <a:endParaRPr lang="en-US" sz="2800" dirty="0" smtClean="0"/>
          </a:p>
          <a:p>
            <a:pPr algn="just" eaLnBrk="1" hangingPunct="1"/>
            <a:r>
              <a:rPr lang="en-US" sz="2800" dirty="0" smtClean="0"/>
              <a:t>Remnants of Reduced Enamel Epithelium</a:t>
            </a:r>
          </a:p>
          <a:p>
            <a:pPr algn="just" eaLnBrk="1" hangingPunct="1"/>
            <a:r>
              <a:rPr lang="en-US" sz="2800" dirty="0" smtClean="0"/>
              <a:t>Epithelial Cell Rest of </a:t>
            </a:r>
            <a:r>
              <a:rPr lang="en-US" sz="2800" dirty="0" err="1" smtClean="0"/>
              <a:t>Malassez</a:t>
            </a:r>
            <a:r>
              <a:rPr lang="en-US" sz="2800" dirty="0" smtClean="0"/>
              <a:t> </a:t>
            </a:r>
          </a:p>
          <a:p>
            <a:pPr algn="just" eaLnBrk="1" hangingPunct="1"/>
            <a:endParaRPr lang="en-US" sz="2800" dirty="0" smtClean="0"/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931863" y="263525"/>
            <a:ext cx="7754937" cy="141287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>
                <a:latin typeface="Bookman Old Style" pitchFamily="18" charset="0"/>
              </a:rPr>
              <a:t>DEVELOPMENTAL ODONTOGENIC CYSTS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idx="1"/>
          </p:nvPr>
        </p:nvSpPr>
        <p:spPr>
          <a:xfrm>
            <a:off x="949325" y="2057400"/>
            <a:ext cx="7661275" cy="44958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smtClean="0">
                <a:solidFill>
                  <a:srgbClr val="663300"/>
                </a:solidFill>
              </a:rPr>
              <a:t>EPITHELIAL CELL REST OF SERRES</a:t>
            </a:r>
          </a:p>
          <a:p>
            <a:pPr algn="just" eaLnBrk="1" hangingPunct="1">
              <a:lnSpc>
                <a:spcPct val="80000"/>
              </a:lnSpc>
            </a:pPr>
            <a:r>
              <a:rPr lang="en-US" sz="2000" smtClean="0"/>
              <a:t>Odontogenic Keratocyst</a:t>
            </a:r>
          </a:p>
          <a:p>
            <a:pPr algn="just" eaLnBrk="1" hangingPunct="1">
              <a:lnSpc>
                <a:spcPct val="80000"/>
              </a:lnSpc>
            </a:pPr>
            <a:r>
              <a:rPr lang="en-US" sz="2000" smtClean="0"/>
              <a:t>Lateral Periodontal Cyst</a:t>
            </a:r>
          </a:p>
          <a:p>
            <a:pPr algn="just" eaLnBrk="1" hangingPunct="1">
              <a:lnSpc>
                <a:spcPct val="80000"/>
              </a:lnSpc>
            </a:pPr>
            <a:r>
              <a:rPr lang="en-US" sz="2000" smtClean="0"/>
              <a:t>Gingival Cyst of Adults</a:t>
            </a:r>
          </a:p>
          <a:p>
            <a:pPr algn="just" eaLnBrk="1" hangingPunct="1">
              <a:lnSpc>
                <a:spcPct val="80000"/>
              </a:lnSpc>
            </a:pPr>
            <a:r>
              <a:rPr lang="en-US" sz="2000" smtClean="0"/>
              <a:t>Gingival Cyst of New born</a:t>
            </a:r>
          </a:p>
          <a:p>
            <a:pPr algn="just" eaLnBrk="1" hangingPunct="1">
              <a:lnSpc>
                <a:spcPct val="80000"/>
              </a:lnSpc>
            </a:pPr>
            <a:r>
              <a:rPr lang="en-US" sz="2000" smtClean="0"/>
              <a:t>Glandular Odontogenic Cyst</a:t>
            </a:r>
          </a:p>
          <a:p>
            <a:pPr algn="just" eaLnBrk="1" hangingPunct="1">
              <a:lnSpc>
                <a:spcPct val="80000"/>
              </a:lnSpc>
            </a:pPr>
            <a:endParaRPr lang="en-US" sz="20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smtClean="0">
                <a:solidFill>
                  <a:srgbClr val="663300"/>
                </a:solidFill>
              </a:rPr>
              <a:t>REMNANTS OF REDUCED ENAMEL EPITHELIUM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Dentigerous Cyst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Eruption Cyst</a:t>
            </a:r>
          </a:p>
          <a:p>
            <a:pPr eaLnBrk="1" hangingPunct="1">
              <a:lnSpc>
                <a:spcPct val="80000"/>
              </a:lnSpc>
            </a:pPr>
            <a:endParaRPr lang="en-US" sz="200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smtClean="0">
                <a:solidFill>
                  <a:srgbClr val="663300"/>
                </a:solidFill>
              </a:rPr>
              <a:t>EPITHELIAL CELL REST OF MALASSEZ</a:t>
            </a:r>
          </a:p>
          <a:p>
            <a:pPr algn="just" eaLnBrk="1" hangingPunct="1">
              <a:lnSpc>
                <a:spcPct val="80000"/>
              </a:lnSpc>
            </a:pPr>
            <a:r>
              <a:rPr lang="en-US" sz="2000" smtClean="0"/>
              <a:t>Radicular cyst </a:t>
            </a:r>
          </a:p>
          <a:p>
            <a:pPr algn="just" eaLnBrk="1" hangingPunct="1">
              <a:lnSpc>
                <a:spcPct val="80000"/>
              </a:lnSpc>
            </a:pPr>
            <a:r>
              <a:rPr lang="en-US" sz="2000" smtClean="0"/>
              <a:t>Residual Cyst</a:t>
            </a:r>
          </a:p>
        </p:txBody>
      </p:sp>
      <p:sp>
        <p:nvSpPr>
          <p:cNvPr id="17411" name="Rectangle 4"/>
          <p:cNvSpPr>
            <a:spLocks noGrp="1" noChangeArrowheads="1"/>
          </p:cNvSpPr>
          <p:nvPr>
            <p:ph type="title"/>
          </p:nvPr>
        </p:nvSpPr>
        <p:spPr>
          <a:xfrm>
            <a:off x="990600" y="471488"/>
            <a:ext cx="8153400" cy="900112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200" dirty="0" smtClean="0">
                <a:latin typeface="Bookman Old Style" pitchFamily="18" charset="0"/>
              </a:rPr>
              <a:t>CLASSIFICATION BY TISSUE  OF ORIGIN</a:t>
            </a:r>
            <a:r>
              <a:rPr lang="en-US" sz="4800" dirty="0" smtClean="0">
                <a:latin typeface="Bookman Old Style" pitchFamily="18" charset="0"/>
              </a:rPr>
              <a:t> </a:t>
            </a:r>
          </a:p>
        </p:txBody>
      </p:sp>
      <p:pic>
        <p:nvPicPr>
          <p:cNvPr id="24580" name="Picture 5"/>
          <p:cNvPicPr>
            <a:picLocks noChangeAspect="1" noChangeArrowheads="1"/>
          </p:cNvPicPr>
          <p:nvPr/>
        </p:nvPicPr>
        <p:blipFill>
          <a:blip r:embed="rId3" cstate="print"/>
          <a:srcRect t="10001" r="34344" b="34285"/>
          <a:stretch>
            <a:fillRect/>
          </a:stretch>
        </p:blipFill>
        <p:spPr bwMode="auto">
          <a:xfrm>
            <a:off x="6629400" y="1828800"/>
            <a:ext cx="2052638" cy="19081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4581" name="Text Box 6"/>
          <p:cNvSpPr txBox="1">
            <a:spLocks noChangeArrowheads="1"/>
          </p:cNvSpPr>
          <p:nvPr/>
        </p:nvSpPr>
        <p:spPr bwMode="auto">
          <a:xfrm>
            <a:off x="3962400" y="6324600"/>
            <a:ext cx="5029200" cy="404813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663300"/>
                </a:solidFill>
              </a:rPr>
              <a:t>A Textbook of Oral Pathology 5th Ed  Shafer’s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ChangeArrowheads="1"/>
          </p:cNvSpPr>
          <p:nvPr>
            <p:ph idx="1"/>
          </p:nvPr>
        </p:nvSpPr>
        <p:spPr>
          <a:xfrm>
            <a:off x="1219200" y="2286000"/>
            <a:ext cx="7280275" cy="3505200"/>
          </a:xfrm>
          <a:ln w="28575">
            <a:solidFill>
              <a:schemeClr val="accent1"/>
            </a:solidFill>
          </a:ln>
        </p:spPr>
        <p:txBody>
          <a:bodyPr>
            <a:normAutofit fontScale="85000" lnSpcReduction="20000"/>
          </a:bodyPr>
          <a:lstStyle/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Epithelial proliferation</a:t>
            </a:r>
          </a:p>
          <a:p>
            <a:pPr lvl="2"/>
            <a:r>
              <a:rPr lang="en-US" dirty="0" smtClean="0"/>
              <a:t>local proliferation</a:t>
            </a:r>
          </a:p>
          <a:p>
            <a:pPr lvl="2"/>
            <a:r>
              <a:rPr lang="en-US" dirty="0" err="1" smtClean="0"/>
              <a:t>Collagenase</a:t>
            </a:r>
            <a:r>
              <a:rPr lang="en-US" dirty="0" smtClean="0"/>
              <a:t> activity</a:t>
            </a:r>
          </a:p>
          <a:p>
            <a:pPr lvl="2"/>
            <a:r>
              <a:rPr lang="en-US" dirty="0" smtClean="0"/>
              <a:t>Low grade infection</a:t>
            </a:r>
          </a:p>
          <a:p>
            <a:pPr eaLnBrk="1" hangingPunct="1"/>
            <a:endParaRPr lang="en-US" dirty="0" smtClean="0"/>
          </a:p>
          <a:p>
            <a:r>
              <a:rPr lang="en-US" dirty="0" err="1" smtClean="0"/>
              <a:t>Osmolality</a:t>
            </a:r>
            <a:r>
              <a:rPr lang="en-US" dirty="0" smtClean="0"/>
              <a:t> – </a:t>
            </a:r>
            <a:r>
              <a:rPr lang="en-US" sz="2300" dirty="0" smtClean="0"/>
              <a:t>INCRAESED</a:t>
            </a:r>
          </a:p>
          <a:p>
            <a:endParaRPr lang="en-US" dirty="0" smtClean="0"/>
          </a:p>
          <a:p>
            <a:r>
              <a:rPr lang="en-US" dirty="0" smtClean="0"/>
              <a:t>Bone </a:t>
            </a:r>
            <a:r>
              <a:rPr lang="en-US" dirty="0" err="1" smtClean="0"/>
              <a:t>resorption</a:t>
            </a:r>
            <a:r>
              <a:rPr lang="en-US" dirty="0" smtClean="0"/>
              <a:t> -</a:t>
            </a:r>
            <a:r>
              <a:rPr lang="en-US" sz="2600" dirty="0" smtClean="0"/>
              <a:t>PROSTAGLANDINS-PGE2 ,PGI2 </a:t>
            </a:r>
            <a:endParaRPr lang="en-US" dirty="0" smtClean="0"/>
          </a:p>
          <a:p>
            <a:pPr eaLnBrk="1" hangingPunct="1"/>
            <a:endParaRPr lang="en-US" dirty="0" smtClean="0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>
                <a:latin typeface="Bookman Old Style" pitchFamily="18" charset="0"/>
              </a:rPr>
              <a:t>THEORY'S OF CYST EXPANSION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7282" name="Picture 2" descr="C:\Users\User\Documents\New folder\DSC0128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6266" t="21976" r="18544" b="25592"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66800" y="1219200"/>
            <a:ext cx="7848600" cy="5638800"/>
          </a:xfrm>
        </p:spPr>
        <p:txBody>
          <a:bodyPr>
            <a:normAutofit fontScale="62500" lnSpcReduction="20000"/>
          </a:bodyPr>
          <a:lstStyle/>
          <a:p>
            <a:pPr eaLnBrk="1" hangingPunct="1">
              <a:buNone/>
              <a:defRPr/>
            </a:pPr>
            <a:r>
              <a:rPr lang="en-US" i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CYST INITIATION</a:t>
            </a:r>
          </a:p>
          <a:p>
            <a:pPr eaLnBrk="1" hangingPunct="1">
              <a:buFontTx/>
              <a:buNone/>
              <a:defRPr/>
            </a:pPr>
            <a:r>
              <a:rPr lang="en-US" i="1" dirty="0" smtClean="0">
                <a:solidFill>
                  <a:srgbClr val="FF66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lang="en-US" i="1" dirty="0" smtClean="0"/>
              <a:t>- </a:t>
            </a:r>
            <a:r>
              <a:rPr lang="en-US" i="1" dirty="0" smtClean="0">
                <a:latin typeface="Arial Rounded MT Bold" pitchFamily="34" charset="0"/>
              </a:rPr>
              <a:t>Stimulus </a:t>
            </a:r>
          </a:p>
          <a:p>
            <a:pPr eaLnBrk="1" hangingPunct="1">
              <a:buFontTx/>
              <a:buNone/>
              <a:defRPr/>
            </a:pPr>
            <a:r>
              <a:rPr lang="en-US" i="1" dirty="0" smtClean="0">
                <a:latin typeface="Arial Rounded MT Bold" pitchFamily="34" charset="0"/>
              </a:rPr>
              <a:t>           Inflammatory cysts- Infection</a:t>
            </a:r>
          </a:p>
          <a:p>
            <a:pPr eaLnBrk="1" hangingPunct="1">
              <a:buFontTx/>
              <a:buNone/>
              <a:defRPr/>
            </a:pPr>
            <a:r>
              <a:rPr lang="en-US" i="1" dirty="0" smtClean="0">
                <a:latin typeface="Arial Rounded MT Bold" pitchFamily="34" charset="0"/>
              </a:rPr>
              <a:t>          </a:t>
            </a:r>
          </a:p>
          <a:p>
            <a:pPr eaLnBrk="1" hangingPunct="1">
              <a:buFontTx/>
              <a:buNone/>
              <a:defRPr/>
            </a:pPr>
            <a:r>
              <a:rPr lang="en-US" i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CYST FORMATION </a:t>
            </a:r>
          </a:p>
          <a:p>
            <a:pPr eaLnBrk="1" hangingPunct="1">
              <a:defRPr/>
            </a:pPr>
            <a:r>
              <a:rPr lang="en-US" i="1" dirty="0" smtClean="0">
                <a:latin typeface="Arial Rounded MT Bold" pitchFamily="34" charset="0"/>
              </a:rPr>
              <a:t>Formation of cavity lined by stratified </a:t>
            </a:r>
            <a:r>
              <a:rPr lang="en-US" i="1" dirty="0" err="1" smtClean="0">
                <a:latin typeface="Arial Rounded MT Bold" pitchFamily="34" charset="0"/>
              </a:rPr>
              <a:t>squamous</a:t>
            </a:r>
            <a:r>
              <a:rPr lang="en-US" i="1" dirty="0" smtClean="0">
                <a:latin typeface="Arial Rounded MT Bold" pitchFamily="34" charset="0"/>
              </a:rPr>
              <a:t> epithelium could occur by a no. of mechanisms:</a:t>
            </a:r>
          </a:p>
          <a:p>
            <a:pPr eaLnBrk="1" hangingPunct="1">
              <a:buNone/>
              <a:defRPr/>
            </a:pPr>
            <a:endParaRPr lang="en-US" i="1" dirty="0" smtClean="0">
              <a:latin typeface="Arial Rounded MT Bold" pitchFamily="34" charset="0"/>
            </a:endParaRPr>
          </a:p>
          <a:p>
            <a:pPr eaLnBrk="1" hangingPunct="1">
              <a:defRPr/>
            </a:pPr>
            <a:r>
              <a:rPr lang="en-US" i="1" dirty="0" smtClean="0">
                <a:latin typeface="Arial Rounded MT Bold" pitchFamily="34" charset="0"/>
              </a:rPr>
              <a:t>  by accumulation of purulent </a:t>
            </a:r>
            <a:r>
              <a:rPr lang="en-US" i="1" dirty="0" err="1" smtClean="0">
                <a:latin typeface="Arial Rounded MT Bold" pitchFamily="34" charset="0"/>
              </a:rPr>
              <a:t>exudate</a:t>
            </a:r>
            <a:r>
              <a:rPr lang="en-US" i="1" dirty="0" smtClean="0">
                <a:latin typeface="Arial Rounded MT Bold" pitchFamily="34" charset="0"/>
              </a:rPr>
              <a:t> in the form of a </a:t>
            </a:r>
            <a:r>
              <a:rPr lang="en-US" i="1" dirty="0" err="1" smtClean="0">
                <a:latin typeface="Arial Rounded MT Bold" pitchFamily="34" charset="0"/>
              </a:rPr>
              <a:t>microabscess</a:t>
            </a:r>
            <a:r>
              <a:rPr lang="en-US" i="1" dirty="0" smtClean="0">
                <a:latin typeface="Arial Rounded MT Bold" pitchFamily="34" charset="0"/>
              </a:rPr>
              <a:t> involved one of the proliferating strands of epithelium.</a:t>
            </a:r>
          </a:p>
          <a:p>
            <a:pPr eaLnBrk="1" hangingPunct="1">
              <a:defRPr/>
            </a:pPr>
            <a:endParaRPr lang="en-US" i="1" dirty="0" smtClean="0">
              <a:latin typeface="Arial Rounded MT Bold" pitchFamily="34" charset="0"/>
            </a:endParaRPr>
          </a:p>
          <a:p>
            <a:pPr eaLnBrk="1" hangingPunct="1">
              <a:defRPr/>
            </a:pPr>
            <a:r>
              <a:rPr lang="en-US" i="1" dirty="0" smtClean="0">
                <a:latin typeface="Arial Rounded MT Bold" pitchFamily="34" charset="0"/>
              </a:rPr>
              <a:t>Stimulated epithelium proliferated to form a sphere of cells.</a:t>
            </a:r>
          </a:p>
          <a:p>
            <a:pPr eaLnBrk="1" hangingPunct="1">
              <a:buFontTx/>
              <a:buNone/>
              <a:defRPr/>
            </a:pPr>
            <a:endParaRPr lang="en-US" i="1" dirty="0" smtClean="0">
              <a:latin typeface="Arial Rounded MT Bold" pitchFamily="34" charset="0"/>
            </a:endParaRPr>
          </a:p>
          <a:p>
            <a:pPr eaLnBrk="1" hangingPunct="1">
              <a:defRPr/>
            </a:pPr>
            <a:r>
              <a:rPr lang="en-US" i="1" dirty="0" smtClean="0">
                <a:latin typeface="Arial Rounded MT Bold" pitchFamily="34" charset="0"/>
              </a:rPr>
              <a:t>Epithelial cells become oriented in relation to their source of nutrition and the adjacent connective tissue.  Thus in the normal situation they cover a surface and are finally desquamated.</a:t>
            </a:r>
          </a:p>
          <a:p>
            <a:pPr eaLnBrk="1" hangingPunct="1">
              <a:buFontTx/>
              <a:buNone/>
              <a:defRPr/>
            </a:pPr>
            <a:r>
              <a:rPr lang="en-US" sz="2800" i="1" dirty="0" smtClean="0">
                <a:solidFill>
                  <a:schemeClr val="tx2"/>
                </a:solidFill>
              </a:rPr>
              <a:t>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              </a:t>
            </a:r>
            <a:r>
              <a:rPr lang="en-US" dirty="0" smtClean="0">
                <a:solidFill>
                  <a:srgbClr val="FF0000"/>
                </a:solidFill>
              </a:rPr>
              <a:t>PATHOGENESIS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Content Placeholder 1"/>
          <p:cNvSpPr>
            <a:spLocks noGrp="1"/>
          </p:cNvSpPr>
          <p:nvPr>
            <p:ph idx="1"/>
          </p:nvPr>
        </p:nvSpPr>
        <p:spPr>
          <a:xfrm>
            <a:off x="1066800" y="1219200"/>
            <a:ext cx="7620000" cy="4787900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200" i="1" dirty="0" smtClean="0">
                <a:latin typeface="Arial Rounded MT Bold" pitchFamily="34" charset="0"/>
              </a:rPr>
              <a:t>The attraction of fluid into the cystic cavity.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i="1" dirty="0" smtClean="0">
                <a:latin typeface="Arial Rounded MT Bold" pitchFamily="34" charset="0"/>
              </a:rPr>
              <a:t> The retention of the fluid within the cavity.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i="1" dirty="0" smtClean="0">
                <a:latin typeface="Arial Rounded MT Bold" pitchFamily="34" charset="0"/>
              </a:rPr>
              <a:t> The production of a raised internal hydrostatic pressure.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i="1" dirty="0" smtClean="0">
                <a:latin typeface="Arial Rounded MT Bold" pitchFamily="34" charset="0"/>
              </a:rPr>
              <a:t> The </a:t>
            </a:r>
            <a:r>
              <a:rPr lang="en-US" sz="2200" i="1" dirty="0" err="1" smtClean="0">
                <a:latin typeface="Arial Rounded MT Bold" pitchFamily="34" charset="0"/>
              </a:rPr>
              <a:t>resorption</a:t>
            </a:r>
            <a:r>
              <a:rPr lang="en-US" sz="2200" i="1" dirty="0" smtClean="0">
                <a:latin typeface="Arial Rounded MT Bold" pitchFamily="34" charset="0"/>
              </a:rPr>
              <a:t> of surrounding bone with an increase in the size of the    bone cavity.</a:t>
            </a:r>
          </a:p>
          <a:p>
            <a:pPr eaLnBrk="1" hangingPunct="1">
              <a:lnSpc>
                <a:spcPct val="90000"/>
              </a:lnSpc>
            </a:pPr>
            <a:endParaRPr lang="en-US" sz="2200" i="1" dirty="0" smtClean="0">
              <a:latin typeface="Arial Rounded MT Bold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200" i="1" dirty="0" smtClean="0">
                <a:latin typeface="Arial Rounded MT Bold" pitchFamily="34" charset="0"/>
              </a:rPr>
              <a:t>     Harris (1974), described the theories of cyst enlargement :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i="1" dirty="0" smtClean="0">
                <a:latin typeface="Arial Rounded MT Bold" pitchFamily="34" charset="0"/>
              </a:rPr>
              <a:t> Mural growth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200" i="1" dirty="0" smtClean="0">
                <a:latin typeface="Arial Rounded MT Bold" pitchFamily="34" charset="0"/>
              </a:rPr>
              <a:t>                a) Peripheral cell division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200" i="1" dirty="0" smtClean="0">
                <a:latin typeface="Arial Rounded MT Bold" pitchFamily="34" charset="0"/>
              </a:rPr>
              <a:t>                b) Accumulation of cellular content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200" i="1" dirty="0" smtClean="0">
              <a:latin typeface="Arial Rounded MT Bold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200" i="1" dirty="0" smtClean="0">
                <a:latin typeface="Arial Rounded MT Bold" pitchFamily="34" charset="0"/>
              </a:rPr>
              <a:t> Hydrostatic enlargement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200" i="1" dirty="0" smtClean="0">
                <a:latin typeface="Arial Rounded MT Bold" pitchFamily="34" charset="0"/>
              </a:rPr>
              <a:t>                a) Secretion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200" i="1" dirty="0" smtClean="0">
                <a:latin typeface="Arial Rounded MT Bold" pitchFamily="34" charset="0"/>
              </a:rPr>
              <a:t>                b) Transudation &amp; exudation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200" i="1" dirty="0" smtClean="0">
              <a:latin typeface="Arial Rounded MT Bold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200" i="1" dirty="0" smtClean="0">
                <a:latin typeface="Arial Rounded MT Bold" pitchFamily="34" charset="0"/>
              </a:rPr>
              <a:t> Bone </a:t>
            </a:r>
            <a:r>
              <a:rPr lang="en-US" sz="2200" i="1" dirty="0" err="1" smtClean="0">
                <a:latin typeface="Arial Rounded MT Bold" pitchFamily="34" charset="0"/>
              </a:rPr>
              <a:t>resorbing</a:t>
            </a:r>
            <a:r>
              <a:rPr lang="en-US" sz="2200" i="1" dirty="0" smtClean="0">
                <a:latin typeface="Arial Rounded MT Bold" pitchFamily="34" charset="0"/>
              </a:rPr>
              <a:t> factor</a:t>
            </a:r>
          </a:p>
          <a:p>
            <a:pPr>
              <a:lnSpc>
                <a:spcPct val="90000"/>
              </a:lnSpc>
              <a:buNone/>
            </a:pPr>
            <a:endParaRPr lang="en-US" sz="2000" b="1" i="1" dirty="0" smtClean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90000"/>
              </a:lnSpc>
              <a:buNone/>
            </a:pPr>
            <a:r>
              <a:rPr lang="en-US" sz="2600" b="1" i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CYST REGRESSION  </a:t>
            </a:r>
            <a:r>
              <a:rPr lang="en-US" sz="2800" dirty="0" smtClean="0"/>
              <a:t>by extraction or by </a:t>
            </a:r>
            <a:r>
              <a:rPr lang="en-US" sz="2800" dirty="0" err="1" smtClean="0"/>
              <a:t>marsupilization</a:t>
            </a:r>
            <a:endParaRPr lang="en-US" sz="2600" i="1" dirty="0" smtClean="0"/>
          </a:p>
          <a:p>
            <a:pPr eaLnBrk="1" hangingPunct="1">
              <a:lnSpc>
                <a:spcPct val="90000"/>
              </a:lnSpc>
            </a:pPr>
            <a:endParaRPr lang="en-US" sz="2200" i="1" dirty="0" smtClean="0">
              <a:latin typeface="Arial Rounded MT Bold" pitchFamily="34" charset="0"/>
            </a:endParaRPr>
          </a:p>
          <a:p>
            <a:pPr eaLnBrk="1" hangingPunct="1"/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49808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3100" i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CYST ENLARGEMENT</a:t>
            </a:r>
            <a:r>
              <a:rPr lang="en-US" sz="4400" i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sz="4400" i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0"/>
            <a:ext cx="80772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800" b="1" i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DEVELOPMENTAL ODONTOGENIC CYSTS</a:t>
            </a: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1447800" y="1295400"/>
            <a:ext cx="746760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ODONTOGENIC KERATOCYST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sz="2400" dirty="0" smtClean="0">
                <a:latin typeface="+mj-lt"/>
              </a:rPr>
              <a:t>Robinson </a:t>
            </a:r>
            <a:r>
              <a:rPr lang="en-US" sz="2400" dirty="0">
                <a:latin typeface="+mj-lt"/>
              </a:rPr>
              <a:t>(1945) was the first to use the term ‘primordial cyst to describe this cyst </a:t>
            </a:r>
            <a:endParaRPr lang="en-US" sz="2400" dirty="0" smtClean="0">
              <a:latin typeface="+mj-lt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sz="2400" dirty="0" err="1" smtClean="0">
                <a:latin typeface="+mj-lt"/>
              </a:rPr>
              <a:t>Philipsen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>
                <a:latin typeface="+mj-lt"/>
              </a:rPr>
              <a:t>then coined the term ‘OKC’ from the </a:t>
            </a:r>
            <a:r>
              <a:rPr lang="en-US" sz="2400" dirty="0" err="1">
                <a:latin typeface="+mj-lt"/>
              </a:rPr>
              <a:t>histopathological</a:t>
            </a:r>
            <a:r>
              <a:rPr lang="en-US" sz="2400" dirty="0">
                <a:latin typeface="+mj-lt"/>
              </a:rPr>
              <a:t> appearance.</a:t>
            </a:r>
          </a:p>
          <a:p>
            <a:pPr>
              <a:spcBef>
                <a:spcPct val="50000"/>
              </a:spcBef>
              <a:defRPr/>
            </a:pP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PATHOGENESIS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sz="2400" dirty="0" smtClean="0">
                <a:latin typeface="+mj-lt"/>
              </a:rPr>
              <a:t>   Developmental </a:t>
            </a:r>
            <a:r>
              <a:rPr lang="en-US" sz="2400" dirty="0">
                <a:latin typeface="+mj-lt"/>
              </a:rPr>
              <a:t>anomaly.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sz="2400" dirty="0">
                <a:latin typeface="+mj-lt"/>
              </a:rPr>
              <a:t>   </a:t>
            </a:r>
            <a:r>
              <a:rPr lang="en-US" sz="2400" dirty="0" smtClean="0">
                <a:latin typeface="+mj-lt"/>
              </a:rPr>
              <a:t>Arises </a:t>
            </a:r>
            <a:r>
              <a:rPr lang="en-US" sz="2400" dirty="0">
                <a:latin typeface="+mj-lt"/>
              </a:rPr>
              <a:t>from </a:t>
            </a:r>
            <a:r>
              <a:rPr lang="en-US" sz="2400" dirty="0" err="1">
                <a:latin typeface="+mj-lt"/>
              </a:rPr>
              <a:t>odontogenic</a:t>
            </a:r>
            <a:r>
              <a:rPr lang="en-US" sz="2400" dirty="0">
                <a:latin typeface="+mj-lt"/>
              </a:rPr>
              <a:t> epithelium derived from dental lamina or its remnants.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685800"/>
            <a:ext cx="7924800" cy="5943600"/>
          </a:xfrm>
        </p:spPr>
        <p:txBody>
          <a:bodyPr/>
          <a:lstStyle/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sz="24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CLINICAL FEATURES: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sz="2400" dirty="0" smtClean="0"/>
              <a:t>      Age-  2</a:t>
            </a:r>
            <a:r>
              <a:rPr lang="en-US" sz="2400" baseline="30000" dirty="0" smtClean="0"/>
              <a:t>nd</a:t>
            </a:r>
            <a:r>
              <a:rPr lang="en-US" sz="2400" dirty="0" smtClean="0"/>
              <a:t>-3</a:t>
            </a:r>
            <a:r>
              <a:rPr lang="en-US" sz="2400" baseline="30000" dirty="0" smtClean="0"/>
              <a:t>rd</a:t>
            </a:r>
            <a:r>
              <a:rPr lang="en-US" sz="2400" dirty="0" smtClean="0"/>
              <a:t> decade; bimodal- 2</a:t>
            </a:r>
            <a:r>
              <a:rPr lang="en-US" sz="2400" baseline="30000" dirty="0" smtClean="0"/>
              <a:t>nd</a:t>
            </a:r>
            <a:r>
              <a:rPr lang="en-US" sz="2400" dirty="0" smtClean="0"/>
              <a:t> peak in 5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decade.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sz="2400" dirty="0" smtClean="0"/>
              <a:t>      Sex-  Males &gt; Females.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sz="2400" dirty="0" smtClean="0"/>
              <a:t>      Race- Blacks &gt; Whites.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sz="2400" dirty="0" smtClean="0"/>
              <a:t>      Site-  Mandible &gt; Maxilla.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sz="2400" dirty="0" smtClean="0"/>
              <a:t>               Mandible- angle extending for varying distance into 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sz="2400" dirty="0" smtClean="0"/>
              <a:t>                                </a:t>
            </a:r>
            <a:r>
              <a:rPr lang="en-US" sz="2400" dirty="0" err="1" smtClean="0"/>
              <a:t>ramus</a:t>
            </a:r>
            <a:r>
              <a:rPr lang="en-US" sz="2400" dirty="0" smtClean="0"/>
              <a:t> &amp; body.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sz="2400" dirty="0" smtClean="0"/>
              <a:t>               Maxilla- in maxillary sinus, </a:t>
            </a:r>
            <a:r>
              <a:rPr lang="en-US" sz="2400" dirty="0" err="1" smtClean="0"/>
              <a:t>globulomaxillary</a:t>
            </a:r>
            <a:r>
              <a:rPr lang="en-US" sz="2400" dirty="0" smtClean="0"/>
              <a:t> area;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sz="2400" dirty="0" smtClean="0"/>
              <a:t>               Can occur anywhere in the mandible and maxilla.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sz="2400" dirty="0" smtClean="0"/>
              <a:t>      </a:t>
            </a:r>
            <a:endParaRPr lang="en-US" sz="4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90600" y="304800"/>
            <a:ext cx="4191000" cy="6248400"/>
          </a:xfrm>
        </p:spPr>
        <p:txBody>
          <a:bodyPr>
            <a:normAutofit fontScale="92500"/>
          </a:bodyPr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US" sz="24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CLINICAL PRESENTATION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z="2200" dirty="0" smtClean="0">
                <a:latin typeface="+mj-lt"/>
              </a:rPr>
              <a:t>Pain, swelling or discomfort.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z="2200" dirty="0" smtClean="0">
                <a:latin typeface="+mj-lt"/>
              </a:rPr>
              <a:t>Occasionally, </a:t>
            </a:r>
            <a:r>
              <a:rPr lang="en-US" sz="2200" dirty="0" err="1" smtClean="0">
                <a:latin typeface="+mj-lt"/>
              </a:rPr>
              <a:t>paraesthesia</a:t>
            </a:r>
            <a:r>
              <a:rPr lang="en-US" sz="2200" dirty="0" smtClean="0">
                <a:latin typeface="+mj-lt"/>
              </a:rPr>
              <a:t> of lower lip or teeth.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z="2200" dirty="0" smtClean="0">
                <a:latin typeface="+mj-lt"/>
              </a:rPr>
              <a:t>Pathological fracture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z="2200" dirty="0" smtClean="0">
                <a:latin typeface="+mj-lt"/>
              </a:rPr>
              <a:t>Usually symptomless till it reaches a large size or infected.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z="2200" dirty="0" smtClean="0">
                <a:latin typeface="+mj-lt"/>
              </a:rPr>
              <a:t>Maxillary cysts may get infected when small and thus maybe detected earlier.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z="2200" dirty="0" smtClean="0">
                <a:latin typeface="+mj-lt"/>
              </a:rPr>
              <a:t>Displacement of adjacent teeth.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z="2200" dirty="0" smtClean="0">
                <a:latin typeface="+mj-lt"/>
              </a:rPr>
              <a:t>Usually, no bony expansion till it reaches a large size by spreading through the </a:t>
            </a:r>
            <a:r>
              <a:rPr lang="en-US" sz="2200" dirty="0" err="1" smtClean="0">
                <a:latin typeface="+mj-lt"/>
              </a:rPr>
              <a:t>medullary</a:t>
            </a:r>
            <a:r>
              <a:rPr lang="en-US" sz="2200" dirty="0" smtClean="0">
                <a:latin typeface="+mj-lt"/>
              </a:rPr>
              <a:t> space.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z="2200" dirty="0" smtClean="0">
                <a:latin typeface="+mj-lt"/>
              </a:rPr>
              <a:t>Multiple OKCs  in Nevoid basal cell carcinoma syndrome.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US" sz="1800" dirty="0" smtClean="0"/>
              <a:t>   </a:t>
            </a:r>
            <a:endParaRPr lang="en-US" sz="1400" dirty="0" smtClean="0"/>
          </a:p>
        </p:txBody>
      </p:sp>
      <p:pic>
        <p:nvPicPr>
          <p:cNvPr id="24579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l="7143" t="3847" b="5769"/>
          <a:stretch>
            <a:fillRect/>
          </a:stretch>
        </p:blipFill>
        <p:spPr>
          <a:xfrm>
            <a:off x="5029200" y="1371600"/>
            <a:ext cx="3962400" cy="39941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685800"/>
            <a:ext cx="7543800" cy="54102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2200" dirty="0" smtClean="0">
                <a:latin typeface="+mj-lt"/>
              </a:rPr>
              <a:t>Cyst contents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sz="2200" dirty="0" smtClean="0">
                <a:latin typeface="+mj-lt"/>
              </a:rPr>
              <a:t>           -</a:t>
            </a:r>
            <a:r>
              <a:rPr lang="en-US" sz="2200" dirty="0" err="1" smtClean="0">
                <a:latin typeface="+mj-lt"/>
              </a:rPr>
              <a:t>Inspissated</a:t>
            </a:r>
            <a:r>
              <a:rPr lang="en-US" sz="2200" dirty="0" smtClean="0">
                <a:latin typeface="+mj-lt"/>
              </a:rPr>
              <a:t> dirty white material like pus but without an offensive smell.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sz="2200" dirty="0" smtClean="0">
                <a:latin typeface="+mj-lt"/>
              </a:rPr>
              <a:t>           - Contains keratin.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sz="2200" dirty="0" smtClean="0">
                <a:latin typeface="+mj-lt"/>
              </a:rPr>
              <a:t>           - Total protein content- &lt;4gm/dl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200" dirty="0" smtClean="0">
              <a:latin typeface="+mj-lt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+mj-lt"/>
              </a:rPr>
              <a:t>RADIOGRAPHIC FEATURES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2800" dirty="0" smtClean="0">
                <a:latin typeface="+mj-lt"/>
              </a:rPr>
              <a:t> </a:t>
            </a:r>
            <a:r>
              <a:rPr lang="en-US" sz="2200" dirty="0" smtClean="0">
                <a:latin typeface="+mj-lt"/>
              </a:rPr>
              <a:t>Small, ovoid or round radiolucent areas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2200" dirty="0" err="1" smtClean="0">
                <a:latin typeface="+mj-lt"/>
              </a:rPr>
              <a:t>Unilocular</a:t>
            </a:r>
            <a:r>
              <a:rPr lang="en-US" sz="2200" dirty="0" smtClean="0">
                <a:latin typeface="+mj-lt"/>
              </a:rPr>
              <a:t> </a:t>
            </a:r>
            <a:r>
              <a:rPr lang="en-US" sz="2200" dirty="0" err="1" smtClean="0">
                <a:latin typeface="+mj-lt"/>
              </a:rPr>
              <a:t>radiolucenies</a:t>
            </a:r>
            <a:r>
              <a:rPr lang="en-US" sz="2200" dirty="0" smtClean="0">
                <a:latin typeface="+mj-lt"/>
              </a:rPr>
              <a:t>- with smooth periphery or scalloped margin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2200" dirty="0" err="1" smtClean="0">
                <a:latin typeface="+mj-lt"/>
              </a:rPr>
              <a:t>Multilocular</a:t>
            </a:r>
            <a:r>
              <a:rPr lang="en-US" sz="2200" dirty="0" smtClean="0">
                <a:latin typeface="+mj-lt"/>
              </a:rPr>
              <a:t> variety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200" dirty="0" smtClean="0"/>
          </a:p>
          <a:p>
            <a:pPr eaLnBrk="1" hangingPunct="1">
              <a:lnSpc>
                <a:spcPct val="80000"/>
              </a:lnSpc>
            </a:pPr>
            <a:endParaRPr lang="en-US" sz="2200" dirty="0" smtClean="0"/>
          </a:p>
        </p:txBody>
      </p:sp>
      <p:graphicFrame>
        <p:nvGraphicFramePr>
          <p:cNvPr id="2049" name="Object 4"/>
          <p:cNvGraphicFramePr>
            <a:graphicFrameLocks noChangeAspect="1"/>
          </p:cNvGraphicFramePr>
          <p:nvPr/>
        </p:nvGraphicFramePr>
        <p:xfrm>
          <a:off x="5106987" y="3101975"/>
          <a:ext cx="4037013" cy="3756025"/>
        </p:xfrm>
        <a:graphic>
          <a:graphicData uri="http://schemas.openxmlformats.org/presentationml/2006/ole">
            <p:oleObj spid="_x0000_s2049" r:id="rId3" imgW="3142857" imgH="2924583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ChangeArrowheads="1"/>
          </p:cNvSpPr>
          <p:nvPr/>
        </p:nvSpPr>
        <p:spPr bwMode="auto">
          <a:xfrm>
            <a:off x="2974975" y="28686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1028" name="Picture 6" descr="34tn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lum bright="-12000" contrast="30000"/>
          </a:blip>
          <a:srcRect t="13408" b="12849"/>
          <a:stretch>
            <a:fillRect/>
          </a:stretch>
        </p:blipFill>
        <p:spPr bwMode="auto">
          <a:xfrm>
            <a:off x="1219200" y="228600"/>
            <a:ext cx="3962400" cy="3314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29" name="Rectangle 7"/>
          <p:cNvSpPr>
            <a:spLocks noChangeArrowheads="1"/>
          </p:cNvSpPr>
          <p:nvPr/>
        </p:nvSpPr>
        <p:spPr bwMode="auto">
          <a:xfrm>
            <a:off x="2974975" y="28686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1030" name="Picture 9" descr="35tn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lum bright="-24000" contrast="54000"/>
          </a:blip>
          <a:srcRect t="20370" b="20370"/>
          <a:stretch>
            <a:fillRect/>
          </a:stretch>
        </p:blipFill>
        <p:spPr bwMode="auto">
          <a:xfrm>
            <a:off x="5334000" y="3657600"/>
            <a:ext cx="3657600" cy="30146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1026" name="Object 15"/>
          <p:cNvGraphicFramePr>
            <a:graphicFrameLocks noChangeAspect="1"/>
          </p:cNvGraphicFramePr>
          <p:nvPr/>
        </p:nvGraphicFramePr>
        <p:xfrm>
          <a:off x="5334000" y="228600"/>
          <a:ext cx="3657600" cy="3276600"/>
        </p:xfrm>
        <a:graphic>
          <a:graphicData uri="http://schemas.openxmlformats.org/presentationml/2006/ole">
            <p:oleObj spid="_x0000_s1026" name="Slide" r:id="rId7" imgW="4572000" imgH="3429000" progId="PowerPoint.Slide.8">
              <p:embed/>
            </p:oleObj>
          </a:graphicData>
        </a:graphic>
      </p:graphicFrame>
      <p:pic>
        <p:nvPicPr>
          <p:cNvPr id="1031" name="Picture 19" descr="47-odontogeni-keratocyst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lum contrast="30000"/>
          </a:blip>
          <a:srcRect/>
          <a:stretch>
            <a:fillRect/>
          </a:stretch>
        </p:blipFill>
        <p:spPr bwMode="auto">
          <a:xfrm>
            <a:off x="1219200" y="3733800"/>
            <a:ext cx="3886200" cy="2971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5"/>
          <p:cNvSpPr txBox="1">
            <a:spLocks noChangeArrowheads="1"/>
          </p:cNvSpPr>
          <p:nvPr/>
        </p:nvSpPr>
        <p:spPr bwMode="auto">
          <a:xfrm>
            <a:off x="762000" y="1219200"/>
            <a:ext cx="182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2052" name="Rectangle 6"/>
          <p:cNvSpPr>
            <a:spLocks noChangeArrowheads="1"/>
          </p:cNvSpPr>
          <p:nvPr/>
        </p:nvSpPr>
        <p:spPr bwMode="auto">
          <a:xfrm>
            <a:off x="838200" y="381000"/>
            <a:ext cx="8001000" cy="3791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2800" dirty="0" smtClean="0">
                <a:latin typeface="+mj-lt"/>
              </a:rPr>
              <a:t>            </a:t>
            </a:r>
            <a:r>
              <a:rPr lang="en-US" sz="28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+mj-lt"/>
              </a:rPr>
              <a:t>HISTOPATHOLOGICAL FEATURES </a:t>
            </a:r>
            <a:endParaRPr lang="en-US" sz="2800" dirty="0">
              <a:solidFill>
                <a:schemeClr val="tx2">
                  <a:lumMod val="40000"/>
                  <a:lumOff val="60000"/>
                </a:schemeClr>
              </a:solidFill>
              <a:latin typeface="+mj-lt"/>
            </a:endParaRPr>
          </a:p>
          <a:p>
            <a:pPr lvl="1" algn="just">
              <a:lnSpc>
                <a:spcPct val="90000"/>
              </a:lnSpc>
              <a:spcBef>
                <a:spcPct val="50000"/>
              </a:spcBef>
              <a:buFontTx/>
              <a:buChar char="–"/>
            </a:pPr>
            <a:endParaRPr lang="en-US" sz="2000" dirty="0" smtClean="0">
              <a:latin typeface="+mj-lt"/>
            </a:endParaRPr>
          </a:p>
          <a:p>
            <a:pPr lvl="1" algn="just">
              <a:lnSpc>
                <a:spcPct val="90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 Cyst </a:t>
            </a:r>
            <a:r>
              <a:rPr lang="en-US" sz="2000" dirty="0">
                <a:latin typeface="+mj-lt"/>
              </a:rPr>
              <a:t>lining- thin, </a:t>
            </a:r>
            <a:r>
              <a:rPr lang="en-US" sz="2000" dirty="0" err="1">
                <a:latin typeface="+mj-lt"/>
              </a:rPr>
              <a:t>keratinised</a:t>
            </a:r>
            <a:r>
              <a:rPr lang="en-US" sz="2000" dirty="0">
                <a:latin typeface="+mj-lt"/>
              </a:rPr>
              <a:t> stratified </a:t>
            </a:r>
            <a:r>
              <a:rPr lang="en-US" sz="2000" dirty="0" err="1">
                <a:latin typeface="+mj-lt"/>
              </a:rPr>
              <a:t>squamous</a:t>
            </a:r>
            <a:r>
              <a:rPr lang="en-US" sz="2000" dirty="0">
                <a:latin typeface="+mj-lt"/>
              </a:rPr>
              <a:t> epithelium, 5-8 cell layer thick, no </a:t>
            </a:r>
            <a:r>
              <a:rPr lang="en-US" sz="2000" dirty="0" err="1">
                <a:latin typeface="+mj-lt"/>
              </a:rPr>
              <a:t>rete</a:t>
            </a:r>
            <a:r>
              <a:rPr lang="en-US" sz="2000" dirty="0">
                <a:latin typeface="+mj-lt"/>
              </a:rPr>
              <a:t> pegs</a:t>
            </a:r>
          </a:p>
          <a:p>
            <a:pPr lvl="1" algn="just">
              <a:lnSpc>
                <a:spcPct val="90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 Keratin </a:t>
            </a:r>
            <a:r>
              <a:rPr lang="en-US" sz="2000" dirty="0">
                <a:latin typeface="+mj-lt"/>
              </a:rPr>
              <a:t>formed maybe </a:t>
            </a:r>
            <a:r>
              <a:rPr lang="en-US" sz="2000" dirty="0" err="1" smtClean="0">
                <a:latin typeface="+mj-lt"/>
              </a:rPr>
              <a:t>parakeratin,where</a:t>
            </a:r>
            <a:r>
              <a:rPr lang="en-US" sz="2000" dirty="0" smtClean="0">
                <a:latin typeface="+mj-lt"/>
              </a:rPr>
              <a:t> </a:t>
            </a:r>
            <a:r>
              <a:rPr lang="en-US" sz="2000" dirty="0">
                <a:latin typeface="+mj-lt"/>
              </a:rPr>
              <a:t>nuclei </a:t>
            </a:r>
            <a:r>
              <a:rPr lang="en-US" sz="2000" dirty="0" smtClean="0">
                <a:latin typeface="+mj-lt"/>
              </a:rPr>
              <a:t>persists </a:t>
            </a:r>
            <a:r>
              <a:rPr lang="en-US" sz="2000" dirty="0">
                <a:latin typeface="+mj-lt"/>
              </a:rPr>
              <a:t>and </a:t>
            </a:r>
            <a:r>
              <a:rPr lang="en-US" sz="2000" dirty="0" err="1" smtClean="0">
                <a:latin typeface="+mj-lt"/>
              </a:rPr>
              <a:t>orthokeratin</a:t>
            </a:r>
            <a:r>
              <a:rPr lang="en-US" sz="2000" dirty="0">
                <a:latin typeface="+mj-lt"/>
              </a:rPr>
              <a:t>, where nuclei absent.</a:t>
            </a:r>
          </a:p>
          <a:p>
            <a:pPr lvl="1" algn="just">
              <a:lnSpc>
                <a:spcPct val="90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 </a:t>
            </a:r>
            <a:r>
              <a:rPr lang="en-US" sz="2000" dirty="0" err="1" smtClean="0">
                <a:latin typeface="+mj-lt"/>
              </a:rPr>
              <a:t>Parakeratinised</a:t>
            </a:r>
            <a:r>
              <a:rPr lang="en-US" sz="2000" dirty="0" smtClean="0">
                <a:latin typeface="+mj-lt"/>
              </a:rPr>
              <a:t> </a:t>
            </a:r>
            <a:r>
              <a:rPr lang="en-US" sz="2000" dirty="0">
                <a:latin typeface="+mj-lt"/>
              </a:rPr>
              <a:t>variant has higher incidence of recurrence.</a:t>
            </a:r>
          </a:p>
          <a:p>
            <a:pPr lvl="1" algn="just">
              <a:lnSpc>
                <a:spcPct val="90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 Corrugated </a:t>
            </a:r>
            <a:r>
              <a:rPr lang="en-US" sz="2000" dirty="0">
                <a:latin typeface="+mj-lt"/>
              </a:rPr>
              <a:t>appearance of </a:t>
            </a:r>
            <a:r>
              <a:rPr lang="en-US" sz="2000" dirty="0" err="1" smtClean="0">
                <a:latin typeface="+mj-lt"/>
              </a:rPr>
              <a:t>parakeratotic</a:t>
            </a:r>
            <a:r>
              <a:rPr lang="en-US" sz="2000" dirty="0" smtClean="0">
                <a:latin typeface="+mj-lt"/>
              </a:rPr>
              <a:t> </a:t>
            </a:r>
            <a:r>
              <a:rPr lang="en-US" sz="2000" dirty="0">
                <a:latin typeface="+mj-lt"/>
              </a:rPr>
              <a:t>layer.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2800" dirty="0"/>
              <a:t>                       </a:t>
            </a:r>
          </a:p>
        </p:txBody>
      </p:sp>
      <p:sp>
        <p:nvSpPr>
          <p:cNvPr id="2053" name="Text Box 8"/>
          <p:cNvSpPr txBox="1">
            <a:spLocks noChangeArrowheads="1"/>
          </p:cNvSpPr>
          <p:nvPr/>
        </p:nvSpPr>
        <p:spPr bwMode="auto">
          <a:xfrm>
            <a:off x="838200" y="3733800"/>
            <a:ext cx="80010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 algn="just">
              <a:lnSpc>
                <a:spcPct val="90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 Nuclei </a:t>
            </a:r>
            <a:r>
              <a:rPr lang="en-US" sz="2000" dirty="0">
                <a:latin typeface="+mj-lt"/>
              </a:rPr>
              <a:t>of columnar basal cells in </a:t>
            </a:r>
            <a:r>
              <a:rPr lang="en-US" sz="2000" dirty="0" err="1" smtClean="0">
                <a:latin typeface="+mj-lt"/>
              </a:rPr>
              <a:t>parakeratotic</a:t>
            </a:r>
            <a:r>
              <a:rPr lang="en-US" sz="2000" dirty="0" smtClean="0">
                <a:latin typeface="+mj-lt"/>
              </a:rPr>
              <a:t> </a:t>
            </a:r>
            <a:r>
              <a:rPr lang="en-US" sz="2000" dirty="0">
                <a:latin typeface="+mj-lt"/>
              </a:rPr>
              <a:t>lining oriented away from </a:t>
            </a:r>
            <a:r>
              <a:rPr lang="en-US" sz="2000" dirty="0" smtClean="0">
                <a:latin typeface="+mj-lt"/>
              </a:rPr>
              <a:t>basement </a:t>
            </a:r>
            <a:r>
              <a:rPr lang="en-US" sz="2000" dirty="0">
                <a:latin typeface="+mj-lt"/>
              </a:rPr>
              <a:t>membrane and intensely basophilic. This is an important distinguishing feature from other </a:t>
            </a:r>
            <a:r>
              <a:rPr lang="en-US" sz="2000" dirty="0" err="1">
                <a:latin typeface="+mj-lt"/>
              </a:rPr>
              <a:t>keratinising</a:t>
            </a:r>
            <a:r>
              <a:rPr lang="en-US" sz="2000" dirty="0">
                <a:latin typeface="+mj-lt"/>
              </a:rPr>
              <a:t> jaw cysts.</a:t>
            </a:r>
          </a:p>
          <a:p>
            <a:pPr lvl="1" algn="just">
              <a:lnSpc>
                <a:spcPct val="90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 Desquamated </a:t>
            </a:r>
            <a:r>
              <a:rPr lang="en-US" sz="2000" dirty="0">
                <a:latin typeface="+mj-lt"/>
              </a:rPr>
              <a:t>keratin in cyst cavity.</a:t>
            </a:r>
          </a:p>
          <a:p>
            <a:pPr lvl="1" algn="just">
              <a:lnSpc>
                <a:spcPct val="90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lang="en-US" sz="2000" dirty="0">
                <a:latin typeface="+mj-lt"/>
              </a:rPr>
              <a:t> Thin capsule containing daughter cysts, strands of </a:t>
            </a:r>
            <a:r>
              <a:rPr lang="en-US" sz="2000" dirty="0" err="1">
                <a:latin typeface="+mj-lt"/>
              </a:rPr>
              <a:t>odontogenic</a:t>
            </a:r>
            <a:r>
              <a:rPr lang="en-US" sz="2000" dirty="0">
                <a:latin typeface="+mj-lt"/>
              </a:rPr>
              <a:t> epithelium.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931863" y="1066800"/>
            <a:ext cx="7754937" cy="8382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4800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HISTOPATHOLOGICAL FEATURES</a:t>
            </a:r>
            <a:r>
              <a:rPr lang="en-US" sz="4800" b="1" dirty="0" smtClean="0">
                <a:solidFill>
                  <a:srgbClr val="663300"/>
                </a:solidFill>
              </a:rPr>
              <a:t/>
            </a:r>
            <a:br>
              <a:rPr lang="en-US" sz="4800" b="1" dirty="0" smtClean="0">
                <a:solidFill>
                  <a:srgbClr val="663300"/>
                </a:solidFill>
              </a:rPr>
            </a:br>
            <a:endParaRPr lang="en-US" sz="4800" dirty="0" smtClean="0">
              <a:latin typeface="Comic Sans MS" pitchFamily="66" charset="0"/>
            </a:endParaRPr>
          </a:p>
        </p:txBody>
      </p:sp>
      <p:pic>
        <p:nvPicPr>
          <p:cNvPr id="37891" name="Picture 4"/>
          <p:cNvPicPr>
            <a:picLocks noChangeAspect="1" noChangeArrowheads="1"/>
          </p:cNvPicPr>
          <p:nvPr/>
        </p:nvPicPr>
        <p:blipFill>
          <a:blip r:embed="rId3" cstate="print">
            <a:lum bright="12000" contrast="12000"/>
          </a:blip>
          <a:srcRect/>
          <a:stretch>
            <a:fillRect/>
          </a:stretch>
        </p:blipFill>
        <p:spPr bwMode="auto">
          <a:xfrm>
            <a:off x="1257300" y="2438400"/>
            <a:ext cx="6667500" cy="38862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4"/>
          <p:cNvPicPr>
            <a:picLocks noChangeAspect="1" noChangeArrowheads="1"/>
          </p:cNvPicPr>
          <p:nvPr/>
        </p:nvPicPr>
        <p:blipFill>
          <a:blip r:embed="rId3" cstate="print"/>
          <a:srcRect t="56436" r="59000" b="15842"/>
          <a:stretch>
            <a:fillRect/>
          </a:stretch>
        </p:blipFill>
        <p:spPr bwMode="auto">
          <a:xfrm>
            <a:off x="1905000" y="2057400"/>
            <a:ext cx="6248400" cy="38100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8915" name="Rectangle 7"/>
          <p:cNvSpPr>
            <a:spLocks noChangeArrowheads="1"/>
          </p:cNvSpPr>
          <p:nvPr/>
        </p:nvSpPr>
        <p:spPr bwMode="auto">
          <a:xfrm>
            <a:off x="931863" y="457200"/>
            <a:ext cx="7754937" cy="97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endParaRPr lang="en-US" sz="48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0" y="914400"/>
            <a:ext cx="55625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             SATELLITE  CYSTS</a:t>
            </a:r>
            <a:endParaRPr lang="en-US" sz="3200" b="1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609600"/>
            <a:ext cx="7239000" cy="51054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+mj-lt"/>
              </a:rPr>
              <a:t> RECURRENCE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latin typeface="+mj-lt"/>
              </a:rPr>
              <a:t>High tendency to recur.</a:t>
            </a:r>
          </a:p>
          <a:p>
            <a:pPr lvl="1" eaLnBrk="1" hangingPunct="1">
              <a:lnSpc>
                <a:spcPct val="90000"/>
              </a:lnSpc>
            </a:pPr>
            <a:endParaRPr lang="en-US" sz="2000" dirty="0" smtClean="0">
              <a:latin typeface="+mj-lt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latin typeface="+mj-lt"/>
              </a:rPr>
              <a:t>Aggressive nature first reported by </a:t>
            </a:r>
            <a:r>
              <a:rPr lang="en-US" sz="2000" dirty="0" err="1" smtClean="0">
                <a:latin typeface="+mj-lt"/>
              </a:rPr>
              <a:t>Pindborg</a:t>
            </a:r>
            <a:r>
              <a:rPr lang="en-US" sz="2000" dirty="0" smtClean="0">
                <a:latin typeface="+mj-lt"/>
              </a:rPr>
              <a:t> </a:t>
            </a:r>
            <a:r>
              <a:rPr lang="en-US" sz="2000" dirty="0" err="1" smtClean="0">
                <a:latin typeface="+mj-lt"/>
              </a:rPr>
              <a:t>andHansen</a:t>
            </a:r>
            <a:r>
              <a:rPr lang="en-US" sz="2000" dirty="0" smtClean="0">
                <a:latin typeface="+mj-lt"/>
              </a:rPr>
              <a:t> (1963).</a:t>
            </a:r>
          </a:p>
          <a:p>
            <a:pPr lvl="1" eaLnBrk="1" hangingPunct="1">
              <a:lnSpc>
                <a:spcPct val="90000"/>
              </a:lnSpc>
            </a:pPr>
            <a:endParaRPr lang="en-US" sz="2000" dirty="0" smtClean="0">
              <a:latin typeface="+mj-lt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latin typeface="+mj-lt"/>
              </a:rPr>
              <a:t>Recurrence rate- 5 to 62% occurring within 5 years.  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sz="2000" dirty="0" smtClean="0">
              <a:latin typeface="+mj-lt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latin typeface="+mj-lt"/>
              </a:rPr>
              <a:t>Reasons for recurrence:</a:t>
            </a:r>
          </a:p>
          <a:p>
            <a:pPr lvl="3" eaLnBrk="1" hangingPunct="1">
              <a:lnSpc>
                <a:spcPct val="90000"/>
              </a:lnSpc>
            </a:pPr>
            <a:r>
              <a:rPr lang="en-US" dirty="0" smtClean="0">
                <a:latin typeface="+mj-lt"/>
              </a:rPr>
              <a:t>High mitotic activity.</a:t>
            </a:r>
          </a:p>
          <a:p>
            <a:pPr lvl="3" eaLnBrk="1" hangingPunct="1">
              <a:lnSpc>
                <a:spcPct val="90000"/>
              </a:lnSpc>
            </a:pPr>
            <a:r>
              <a:rPr lang="en-US" dirty="0" smtClean="0">
                <a:latin typeface="+mj-lt"/>
              </a:rPr>
              <a:t>Presence of satellite cysts.</a:t>
            </a:r>
          </a:p>
          <a:p>
            <a:pPr lvl="3" eaLnBrk="1" hangingPunct="1">
              <a:lnSpc>
                <a:spcPct val="90000"/>
              </a:lnSpc>
            </a:pPr>
            <a:r>
              <a:rPr lang="en-US" dirty="0" smtClean="0">
                <a:latin typeface="+mj-lt"/>
              </a:rPr>
              <a:t>Thin and fragile cystic lining.</a:t>
            </a:r>
          </a:p>
          <a:p>
            <a:pPr lvl="3" eaLnBrk="1" hangingPunct="1">
              <a:lnSpc>
                <a:spcPct val="90000"/>
              </a:lnSpc>
            </a:pPr>
            <a:r>
              <a:rPr lang="en-US" dirty="0" smtClean="0">
                <a:latin typeface="+mj-lt"/>
              </a:rPr>
              <a:t> Cysts can arise from basal cells of oral mucosa.</a:t>
            </a:r>
          </a:p>
          <a:p>
            <a:pPr lvl="3" eaLnBrk="1" hangingPunct="1">
              <a:lnSpc>
                <a:spcPct val="90000"/>
              </a:lnSpc>
            </a:pPr>
            <a:r>
              <a:rPr lang="en-US" dirty="0" smtClean="0">
                <a:latin typeface="+mj-lt"/>
              </a:rPr>
              <a:t>Patients with nevoid basal cell carcinoma syndrome.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0"/>
            <a:ext cx="7848600" cy="68580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FontTx/>
              <a:buNone/>
              <a:defRPr/>
            </a:pPr>
            <a:endParaRPr lang="en-US" sz="3900" i="1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>
              <a:buFontTx/>
              <a:buNone/>
              <a:defRPr/>
            </a:pPr>
            <a:r>
              <a:rPr lang="en-US" sz="3900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TREATMENT:</a:t>
            </a:r>
          </a:p>
          <a:p>
            <a:pPr eaLnBrk="1" hangingPunct="1">
              <a:buFontTx/>
              <a:buNone/>
              <a:defRPr/>
            </a:pPr>
            <a:endParaRPr lang="en-US" sz="2400" dirty="0" smtClean="0">
              <a:latin typeface="+mj-lt"/>
            </a:endParaRPr>
          </a:p>
          <a:p>
            <a:pPr eaLnBrk="1" hangingPunct="1">
              <a:buFontTx/>
              <a:buNone/>
              <a:defRPr/>
            </a:pPr>
            <a:r>
              <a:rPr lang="en-US" sz="2400" dirty="0" err="1" smtClean="0">
                <a:latin typeface="+mj-lt"/>
              </a:rPr>
              <a:t>Bramley</a:t>
            </a:r>
            <a:r>
              <a:rPr lang="en-US" sz="2400" dirty="0" smtClean="0">
                <a:latin typeface="+mj-lt"/>
              </a:rPr>
              <a:t> (1971,1974), outlined the surgical management of OKCs :</a:t>
            </a:r>
          </a:p>
          <a:p>
            <a:pPr eaLnBrk="1" hangingPunct="1">
              <a:buFontTx/>
              <a:buNone/>
              <a:defRPr/>
            </a:pPr>
            <a:endParaRPr lang="en-US" sz="2400" dirty="0" smtClean="0">
              <a:latin typeface="+mj-lt"/>
            </a:endParaRPr>
          </a:p>
          <a:p>
            <a:pPr eaLnBrk="1" hangingPunct="1">
              <a:defRPr/>
            </a:pPr>
            <a:r>
              <a:rPr lang="en-US" sz="2400" dirty="0" smtClean="0">
                <a:latin typeface="+mj-lt"/>
              </a:rPr>
              <a:t>Small single cysts with regular spherical outline- </a:t>
            </a:r>
            <a:r>
              <a:rPr lang="en-US" sz="2400" dirty="0" err="1" smtClean="0">
                <a:latin typeface="+mj-lt"/>
              </a:rPr>
              <a:t>Enucleation</a:t>
            </a:r>
            <a:r>
              <a:rPr lang="en-US" sz="2400" dirty="0" smtClean="0">
                <a:latin typeface="+mj-lt"/>
              </a:rPr>
              <a:t> with intraoral approach.</a:t>
            </a:r>
          </a:p>
          <a:p>
            <a:pPr eaLnBrk="1" hangingPunct="1">
              <a:buFontTx/>
              <a:buNone/>
              <a:defRPr/>
            </a:pPr>
            <a:endParaRPr lang="en-US" sz="2400" dirty="0" smtClean="0">
              <a:latin typeface="+mj-lt"/>
            </a:endParaRPr>
          </a:p>
          <a:p>
            <a:pPr eaLnBrk="1" hangingPunct="1">
              <a:defRPr/>
            </a:pPr>
            <a:r>
              <a:rPr lang="en-US" sz="2400" dirty="0" smtClean="0">
                <a:latin typeface="+mj-lt"/>
              </a:rPr>
              <a:t>Larger or less accessible cysts with regular spherical outline -  </a:t>
            </a:r>
            <a:r>
              <a:rPr lang="en-US" sz="2400" dirty="0" err="1" smtClean="0">
                <a:latin typeface="+mj-lt"/>
              </a:rPr>
              <a:t>Enucleation</a:t>
            </a:r>
            <a:r>
              <a:rPr lang="en-US" sz="2400" dirty="0" smtClean="0">
                <a:latin typeface="+mj-lt"/>
              </a:rPr>
              <a:t> with </a:t>
            </a:r>
            <a:r>
              <a:rPr lang="en-US" sz="2400" dirty="0" err="1" smtClean="0">
                <a:latin typeface="+mj-lt"/>
              </a:rPr>
              <a:t>extraoral</a:t>
            </a:r>
            <a:r>
              <a:rPr lang="en-US" sz="2400" dirty="0" smtClean="0">
                <a:latin typeface="+mj-lt"/>
              </a:rPr>
              <a:t> approach.</a:t>
            </a:r>
          </a:p>
          <a:p>
            <a:pPr eaLnBrk="1" hangingPunct="1">
              <a:buFontTx/>
              <a:buNone/>
              <a:defRPr/>
            </a:pPr>
            <a:endParaRPr lang="en-US" sz="2400" dirty="0" smtClean="0">
              <a:latin typeface="+mj-lt"/>
            </a:endParaRPr>
          </a:p>
          <a:p>
            <a:pPr eaLnBrk="1" hangingPunct="1">
              <a:defRPr/>
            </a:pPr>
            <a:r>
              <a:rPr lang="en-US" sz="2400" dirty="0" smtClean="0">
                <a:latin typeface="+mj-lt"/>
              </a:rPr>
              <a:t> </a:t>
            </a:r>
            <a:r>
              <a:rPr lang="en-US" sz="2400" dirty="0" err="1" smtClean="0">
                <a:latin typeface="+mj-lt"/>
              </a:rPr>
              <a:t>Unilocular</a:t>
            </a:r>
            <a:r>
              <a:rPr lang="en-US" sz="2400" dirty="0" smtClean="0">
                <a:latin typeface="+mj-lt"/>
              </a:rPr>
              <a:t> lesions with scalloped or </a:t>
            </a:r>
            <a:r>
              <a:rPr lang="en-US" sz="2400" dirty="0" err="1" smtClean="0">
                <a:latin typeface="+mj-lt"/>
              </a:rPr>
              <a:t>loculated</a:t>
            </a:r>
            <a:r>
              <a:rPr lang="en-US" sz="2400" dirty="0" smtClean="0">
                <a:latin typeface="+mj-lt"/>
              </a:rPr>
              <a:t> periphery and small </a:t>
            </a:r>
            <a:r>
              <a:rPr lang="en-US" sz="2400" dirty="0" err="1" smtClean="0">
                <a:latin typeface="+mj-lt"/>
              </a:rPr>
              <a:t>multilocular</a:t>
            </a:r>
            <a:r>
              <a:rPr lang="en-US" sz="2400" dirty="0" smtClean="0">
                <a:latin typeface="+mj-lt"/>
              </a:rPr>
              <a:t> lesions -  Marginal excision.</a:t>
            </a:r>
          </a:p>
          <a:p>
            <a:pPr eaLnBrk="1" hangingPunct="1">
              <a:defRPr/>
            </a:pPr>
            <a:endParaRPr lang="en-US" sz="2400" dirty="0" smtClean="0">
              <a:latin typeface="+mj-lt"/>
            </a:endParaRPr>
          </a:p>
          <a:p>
            <a:pPr eaLnBrk="1" hangingPunct="1">
              <a:defRPr/>
            </a:pPr>
            <a:r>
              <a:rPr lang="en-US" sz="2400" dirty="0" smtClean="0">
                <a:latin typeface="+mj-lt"/>
              </a:rPr>
              <a:t>Large </a:t>
            </a:r>
            <a:r>
              <a:rPr lang="en-US" sz="2400" dirty="0" err="1" smtClean="0">
                <a:latin typeface="+mj-lt"/>
              </a:rPr>
              <a:t>multilocular</a:t>
            </a:r>
            <a:r>
              <a:rPr lang="en-US" sz="2400" dirty="0" smtClean="0">
                <a:latin typeface="+mj-lt"/>
              </a:rPr>
              <a:t> lesions with or without cortical perforation -  Resection followed by primary or secondary reconstruction with reconstruction plates or bone grafting procedures.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381000"/>
            <a:ext cx="7696200" cy="5715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INTRALESIONAL ADJUNCTIVE THERAPY: CHEMICAL FIXATION</a:t>
            </a:r>
          </a:p>
          <a:p>
            <a:pPr eaLnBrk="1" hangingPunct="1">
              <a:buFontTx/>
              <a:buNone/>
              <a:defRPr/>
            </a:pPr>
            <a:r>
              <a:rPr lang="en-US" sz="2200" dirty="0" smtClean="0">
                <a:latin typeface="+mj-lt"/>
              </a:rPr>
              <a:t>   - With </a:t>
            </a:r>
            <a:r>
              <a:rPr lang="en-US" sz="2200" dirty="0" err="1" smtClean="0">
                <a:latin typeface="+mj-lt"/>
              </a:rPr>
              <a:t>carnoy’s</a:t>
            </a:r>
            <a:r>
              <a:rPr lang="en-US" sz="2200" dirty="0" smtClean="0">
                <a:latin typeface="+mj-lt"/>
              </a:rPr>
              <a:t> solution: mixture of absolute alcohol, chloroform, glacial acetic acid, and ferric chloride.</a:t>
            </a:r>
          </a:p>
          <a:p>
            <a:pPr eaLnBrk="1" hangingPunct="1">
              <a:buFontTx/>
              <a:buNone/>
              <a:defRPr/>
            </a:pPr>
            <a:r>
              <a:rPr lang="en-US" sz="2200" dirty="0" smtClean="0">
                <a:latin typeface="+mj-lt"/>
              </a:rPr>
              <a:t>   - This mixture penetrates bone to a predictable and time-dependent depth without injuring the neurovascular structures. </a:t>
            </a:r>
          </a:p>
          <a:p>
            <a:pPr eaLnBrk="1" hangingPunct="1">
              <a:buFontTx/>
              <a:buNone/>
              <a:defRPr/>
            </a:pPr>
            <a:r>
              <a:rPr lang="en-US" sz="2200" dirty="0" smtClean="0">
                <a:latin typeface="+mj-lt"/>
              </a:rPr>
              <a:t>   - A 5-min application penetrates bone to a depth of 1.54mm, nerve to a depth of 0.15mm, and mucosa to a depth of 0.51mm.</a:t>
            </a:r>
          </a:p>
          <a:p>
            <a:pPr eaLnBrk="1" hangingPunct="1">
              <a:buFontTx/>
              <a:buNone/>
              <a:defRPr/>
            </a:pPr>
            <a:endParaRPr lang="en-US" sz="2400" dirty="0" smtClean="0"/>
          </a:p>
          <a:p>
            <a:pPr eaLnBrk="1" hangingPunct="1"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8683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latin typeface="BatangChe" pitchFamily="49" charset="-127"/>
              </a:rPr>
              <a:t>     </a:t>
            </a:r>
            <a:r>
              <a:rPr lang="en-US" dirty="0" smtClean="0">
                <a:solidFill>
                  <a:srgbClr val="FF0000"/>
                </a:solidFill>
                <a:latin typeface="BatangChe" pitchFamily="49" charset="-127"/>
              </a:rPr>
              <a:t>MARSUPIALAZATION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Picture 4" descr="DSC06218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81000" y="4495800"/>
            <a:ext cx="5562600" cy="2057400"/>
          </a:xfrm>
          <a:ln w="38100" cap="sq">
            <a:solidFill>
              <a:srgbClr val="00000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5" descr="DSC0621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4495800"/>
            <a:ext cx="2819400" cy="2057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066800" y="1371600"/>
            <a:ext cx="7772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buFont typeface="Arial" pitchFamily="34" charset="0"/>
              <a:buChar char="•"/>
              <a:defRPr/>
            </a:pPr>
            <a:r>
              <a:rPr lang="en-US" sz="2800" dirty="0" smtClean="0"/>
              <a:t> It refers to creating a surgical window in the wall of the cyst and evacuation of its contents.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>
              <a:lnSpc>
                <a:spcPct val="80000"/>
              </a:lnSpc>
              <a:buFont typeface="Arial" pitchFamily="34" charset="0"/>
              <a:buChar char="•"/>
              <a:defRPr/>
            </a:pPr>
            <a:r>
              <a:rPr lang="en-US" sz="2800" dirty="0" smtClean="0"/>
              <a:t>   This decreases the </a:t>
            </a:r>
            <a:r>
              <a:rPr lang="en-US" sz="2800" dirty="0" err="1" smtClean="0"/>
              <a:t>intracystic</a:t>
            </a:r>
            <a:r>
              <a:rPr lang="en-US" sz="2800" dirty="0" smtClean="0"/>
              <a:t> pressure and promotes shrinkage of the cyst and bone fill.</a:t>
            </a:r>
          </a:p>
          <a:p>
            <a:pPr>
              <a:buFont typeface="Arial" pitchFamily="34" charset="0"/>
              <a:buChar char="•"/>
            </a:pPr>
            <a:endParaRPr lang="en-IN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rgbClr val="FF0000"/>
                </a:solidFill>
                <a:latin typeface="BatangChe" pitchFamily="49" charset="-127"/>
              </a:rPr>
              <a:t>       ENUCLEATION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Picture 4" descr="DSC0621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76400" y="2743200"/>
            <a:ext cx="6781800" cy="4114800"/>
          </a:xfrm>
          <a:ln>
            <a:solidFill>
              <a:schemeClr val="accent2">
                <a:lumMod val="75000"/>
              </a:schemeClr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066800" y="1143000"/>
            <a:ext cx="7696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  <a:defRPr/>
            </a:pPr>
            <a:r>
              <a:rPr lang="en-US" sz="2400" dirty="0" smtClean="0"/>
              <a:t> Complete removal of cyst with cystic lining</a:t>
            </a:r>
          </a:p>
          <a:p>
            <a:pPr algn="just">
              <a:buFont typeface="Arial" pitchFamily="34" charset="0"/>
              <a:buChar char="•"/>
              <a:defRPr/>
            </a:pPr>
            <a:r>
              <a:rPr lang="en-US" sz="2400" dirty="0" smtClean="0"/>
              <a:t> Closure of cystic cavity by a </a:t>
            </a:r>
            <a:r>
              <a:rPr lang="en-US" sz="2400" dirty="0" err="1" smtClean="0"/>
              <a:t>mucoperiosteal</a:t>
            </a:r>
            <a:r>
              <a:rPr lang="en-US" sz="2400" dirty="0" smtClean="0"/>
              <a:t> flap</a:t>
            </a:r>
          </a:p>
          <a:p>
            <a:pPr algn="just">
              <a:buFont typeface="Arial" pitchFamily="34" charset="0"/>
              <a:buChar char="•"/>
              <a:defRPr/>
            </a:pPr>
            <a:r>
              <a:rPr lang="en-US" sz="2400" dirty="0" smtClean="0"/>
              <a:t> Space fills up with blood clot, which will eventually organize and form normal bone.</a:t>
            </a:r>
          </a:p>
          <a:p>
            <a:pPr algn="just">
              <a:buFont typeface="Arial" pitchFamily="34" charset="0"/>
              <a:buChar char="•"/>
            </a:pPr>
            <a:endParaRPr lang="en-IN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CHEMICAL CAUTERIZATION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5" name="Picture 3" descr="G:\SUBBU\STUDY MATERIAL\PATIENT PHOTOS\CYSTS\98369  04.11.08 KANYAKUMARI\INTRAOP\DSC0197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981200"/>
            <a:ext cx="2489200" cy="40365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6" name="Picture 4" descr="G:\SUBBU\STUDY MATERIAL\PATIENT PHOTOS\CYSTS\98369  04.11.08 KANYAKUMARI\INTRAOP\DSC0198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0" y="2057400"/>
            <a:ext cx="5181600" cy="3886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PHOTOS</a:t>
            </a:r>
            <a:endParaRPr lang="en-US" dirty="0"/>
          </a:p>
        </p:txBody>
      </p:sp>
      <p:pic>
        <p:nvPicPr>
          <p:cNvPr id="4098" name="Picture 2" descr="G:\SUBBU\STUDY MATERIAL\PATIENT PHOTOS\CYSTS\98369  04.11.08 KANYAKUMARI\PREOP\DSC0185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524000"/>
            <a:ext cx="6400800" cy="4800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100" name="Picture 4" descr="G:\SUBBU\STUDY MATERIAL\PATIENT PHOTOS\CYSTS\98369  04.11.08 KANYAKUMARI\PREOP\DSC0195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1524000"/>
            <a:ext cx="6705600" cy="4838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Oval 6"/>
          <p:cNvSpPr/>
          <p:nvPr/>
        </p:nvSpPr>
        <p:spPr>
          <a:xfrm>
            <a:off x="2971800" y="5181600"/>
            <a:ext cx="2819400" cy="1066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2" name="Picture 6" descr="G:\SUBBU\STUDY MATERIAL\PATIENT PHOTOS\CYSTS\98369  04.11.08 KANYAKUMARI\INTRAOP\DSC0196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95400" y="1524000"/>
            <a:ext cx="6705600" cy="4876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104" name="Picture 8" descr="G:\SUBBU\STUDY MATERIAL\PATIENT PHOTOS\CYSTS\98369  04.11.08 KANYAKUMARI\INTRAOP\DSC0196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71600" y="1524000"/>
            <a:ext cx="6629400" cy="4876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105" name="Picture 9" descr="G:\SUBBU\STUDY MATERIAL\PATIENT PHOTOS\CYSTS\98369  04.11.08 KANYAKUMARI\INTRAOP\DSC0197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47800" y="1524000"/>
            <a:ext cx="6705600" cy="4876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106" name="Picture 10" descr="G:\SUBBU\STUDY MATERIAL\PATIENT PHOTOS\CYSTS\98369  04.11.08 KANYAKUMARI\INTRAOP\DSC0197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00200" y="1524000"/>
            <a:ext cx="6553200" cy="4876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447800"/>
            <a:ext cx="7772400" cy="5181600"/>
          </a:xfrm>
        </p:spPr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en-US" sz="2900" dirty="0" smtClean="0">
                <a:latin typeface="+mj-lt"/>
              </a:rPr>
              <a:t>defined as one which encloses the crown of an </a:t>
            </a:r>
            <a:r>
              <a:rPr lang="en-US" sz="2900" dirty="0" err="1" smtClean="0">
                <a:latin typeface="+mj-lt"/>
              </a:rPr>
              <a:t>unerupted</a:t>
            </a:r>
            <a:r>
              <a:rPr lang="en-US" sz="2900" dirty="0" smtClean="0">
                <a:latin typeface="+mj-lt"/>
              </a:rPr>
              <a:t> tooth and is attached to the neck.</a:t>
            </a:r>
          </a:p>
          <a:p>
            <a:pPr eaLnBrk="1" hangingPunct="1">
              <a:buFontTx/>
              <a:buChar char="-"/>
              <a:defRPr/>
            </a:pPr>
            <a:endParaRPr lang="en-US" sz="2900" dirty="0" smtClean="0">
              <a:latin typeface="+mj-lt"/>
            </a:endParaRPr>
          </a:p>
          <a:p>
            <a:pPr>
              <a:lnSpc>
                <a:spcPct val="90000"/>
              </a:lnSpc>
              <a:buNone/>
            </a:pPr>
            <a:r>
              <a:rPr lang="en-US" sz="2900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PATHOGENESIS:</a:t>
            </a:r>
          </a:p>
          <a:p>
            <a:pPr>
              <a:lnSpc>
                <a:spcPct val="90000"/>
              </a:lnSpc>
            </a:pPr>
            <a:r>
              <a:rPr lang="en-US" sz="2900" dirty="0" smtClean="0">
                <a:latin typeface="+mj-lt"/>
              </a:rPr>
              <a:t>accumulation of fluid between reduced enamel epithelium and tooth crown after crown formation is completed.</a:t>
            </a:r>
          </a:p>
          <a:p>
            <a:pPr eaLnBrk="1" hangingPunct="1">
              <a:buFontTx/>
              <a:buChar char="-"/>
              <a:defRPr/>
            </a:pPr>
            <a:endParaRPr lang="en-US" sz="2900" dirty="0" smtClean="0">
              <a:latin typeface="+mj-lt"/>
            </a:endParaRPr>
          </a:p>
          <a:p>
            <a:pPr eaLnBrk="1" hangingPunct="1">
              <a:buFontTx/>
              <a:buNone/>
              <a:defRPr/>
            </a:pPr>
            <a:r>
              <a:rPr lang="en-US" sz="29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+mj-lt"/>
              </a:rPr>
              <a:t>CLINICAL FEATURES:</a:t>
            </a:r>
          </a:p>
          <a:p>
            <a:pPr>
              <a:defRPr/>
            </a:pPr>
            <a:r>
              <a:rPr lang="en-US" sz="2900" dirty="0" smtClean="0">
                <a:latin typeface="+mj-lt"/>
              </a:rPr>
              <a:t>     Age- 2</a:t>
            </a:r>
            <a:r>
              <a:rPr lang="en-US" sz="2900" baseline="30000" dirty="0" smtClean="0">
                <a:latin typeface="+mj-lt"/>
              </a:rPr>
              <a:t>nd</a:t>
            </a:r>
            <a:r>
              <a:rPr lang="en-US" sz="2900" dirty="0" smtClean="0">
                <a:latin typeface="+mj-lt"/>
              </a:rPr>
              <a:t> to 3</a:t>
            </a:r>
            <a:r>
              <a:rPr lang="en-US" sz="2900" baseline="30000" dirty="0" smtClean="0">
                <a:latin typeface="+mj-lt"/>
              </a:rPr>
              <a:t>rd</a:t>
            </a:r>
            <a:r>
              <a:rPr lang="en-US" sz="2900" dirty="0" smtClean="0">
                <a:latin typeface="+mj-lt"/>
              </a:rPr>
              <a:t> decade</a:t>
            </a:r>
          </a:p>
          <a:p>
            <a:pPr>
              <a:defRPr/>
            </a:pPr>
            <a:r>
              <a:rPr lang="en-US" sz="2900" dirty="0" smtClean="0">
                <a:latin typeface="+mj-lt"/>
              </a:rPr>
              <a:t>     Sex- Males &gt; Females</a:t>
            </a:r>
          </a:p>
          <a:p>
            <a:pPr>
              <a:defRPr/>
            </a:pPr>
            <a:r>
              <a:rPr lang="en-US" sz="2900" dirty="0" smtClean="0">
                <a:latin typeface="+mj-lt"/>
              </a:rPr>
              <a:t>     Race-Whites &gt; Blacks</a:t>
            </a:r>
          </a:p>
          <a:p>
            <a:pPr>
              <a:defRPr/>
            </a:pPr>
            <a:r>
              <a:rPr lang="en-US" sz="2900" dirty="0" smtClean="0">
                <a:latin typeface="+mj-lt"/>
              </a:rPr>
              <a:t>     Site  - Mandible &gt; Maxilla</a:t>
            </a:r>
          </a:p>
          <a:p>
            <a:pPr lvl="3" eaLnBrk="1" hangingPunct="1">
              <a:buFontTx/>
              <a:buChar char="-"/>
              <a:defRPr/>
            </a:pPr>
            <a:r>
              <a:rPr lang="en-US" sz="2900" dirty="0" err="1" smtClean="0">
                <a:latin typeface="+mj-lt"/>
              </a:rPr>
              <a:t>Mand</a:t>
            </a:r>
            <a:r>
              <a:rPr lang="en-US" sz="2900" dirty="0" smtClean="0">
                <a:latin typeface="+mj-lt"/>
              </a:rPr>
              <a:t>. III molar ( D/d- </a:t>
            </a:r>
            <a:r>
              <a:rPr lang="en-US" sz="2900" dirty="0" err="1" smtClean="0">
                <a:latin typeface="+mj-lt"/>
              </a:rPr>
              <a:t>Ameloblastoma</a:t>
            </a:r>
            <a:r>
              <a:rPr lang="en-US" sz="2900" dirty="0" smtClean="0">
                <a:latin typeface="+mj-lt"/>
              </a:rPr>
              <a:t>)</a:t>
            </a:r>
          </a:p>
          <a:p>
            <a:pPr lvl="3" eaLnBrk="1" hangingPunct="1">
              <a:buFontTx/>
              <a:buChar char="-"/>
              <a:defRPr/>
            </a:pPr>
            <a:r>
              <a:rPr lang="en-US" sz="2900" dirty="0" smtClean="0">
                <a:latin typeface="+mj-lt"/>
              </a:rPr>
              <a:t> Max. canine ( D/d- </a:t>
            </a:r>
            <a:r>
              <a:rPr lang="en-US" sz="2900" dirty="0" err="1" smtClean="0">
                <a:latin typeface="+mj-lt"/>
              </a:rPr>
              <a:t>Adenomatoid</a:t>
            </a:r>
            <a:r>
              <a:rPr lang="en-US" sz="2900" dirty="0" smtClean="0">
                <a:latin typeface="+mj-lt"/>
              </a:rPr>
              <a:t> </a:t>
            </a:r>
            <a:r>
              <a:rPr lang="en-US" sz="2900" dirty="0" err="1" smtClean="0">
                <a:latin typeface="+mj-lt"/>
              </a:rPr>
              <a:t>odontogenic</a:t>
            </a:r>
            <a:r>
              <a:rPr lang="en-US" sz="2900" dirty="0" smtClean="0">
                <a:latin typeface="+mj-lt"/>
              </a:rPr>
              <a:t> </a:t>
            </a:r>
            <a:r>
              <a:rPr lang="en-US" sz="2900" dirty="0" err="1" smtClean="0">
                <a:latin typeface="+mj-lt"/>
              </a:rPr>
              <a:t>tumour</a:t>
            </a:r>
            <a:r>
              <a:rPr lang="en-US" sz="2900" dirty="0" smtClean="0">
                <a:latin typeface="+mj-lt"/>
              </a:rPr>
              <a:t>)</a:t>
            </a:r>
          </a:p>
          <a:p>
            <a:pPr lvl="3" eaLnBrk="1" hangingPunct="1">
              <a:buFontTx/>
              <a:buChar char="-"/>
              <a:defRPr/>
            </a:pPr>
            <a:r>
              <a:rPr lang="en-US" sz="2900" dirty="0" err="1" smtClean="0">
                <a:latin typeface="+mj-lt"/>
              </a:rPr>
              <a:t>Mand</a:t>
            </a:r>
            <a:r>
              <a:rPr lang="en-US" sz="2900" dirty="0" smtClean="0">
                <a:latin typeface="+mj-lt"/>
              </a:rPr>
              <a:t>. Premolar, Max. III molar, Supernumerary.</a:t>
            </a:r>
          </a:p>
          <a:p>
            <a:pPr eaLnBrk="1" hangingPunct="1">
              <a:buFontTx/>
              <a:buNone/>
              <a:defRPr/>
            </a:pPr>
            <a:r>
              <a:rPr lang="en-US" sz="2900" dirty="0" smtClean="0"/>
              <a:t>    </a:t>
            </a:r>
          </a:p>
          <a:p>
            <a:pPr lvl="3" eaLnBrk="1" hangingPunct="1">
              <a:buFontTx/>
              <a:buChar char="-"/>
              <a:defRPr/>
            </a:pPr>
            <a:endParaRPr lang="en-US" sz="1800" dirty="0" smtClean="0"/>
          </a:p>
        </p:txBody>
      </p:sp>
      <p:sp>
        <p:nvSpPr>
          <p:cNvPr id="3" name="Rectangle 2"/>
          <p:cNvSpPr/>
          <p:nvPr/>
        </p:nvSpPr>
        <p:spPr>
          <a:xfrm>
            <a:off x="2133600" y="457200"/>
            <a:ext cx="4267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DENTIGEROUS CYST</a:t>
            </a:r>
          </a:p>
        </p:txBody>
      </p:sp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>
          <a:xfrm>
            <a:off x="5181600" y="3200400"/>
            <a:ext cx="3754437" cy="345757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838200"/>
            <a:ext cx="7467600" cy="5257800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en-US" sz="28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+mj-lt"/>
              </a:rPr>
              <a:t>CLINICAL PRESENTATION</a:t>
            </a:r>
          </a:p>
          <a:p>
            <a:r>
              <a:rPr lang="en-US" sz="2800" dirty="0" smtClean="0">
                <a:latin typeface="+mj-lt"/>
              </a:rPr>
              <a:t>Slowly enlarging swelling</a:t>
            </a:r>
          </a:p>
          <a:p>
            <a:r>
              <a:rPr lang="en-US" sz="2800" dirty="0" err="1" smtClean="0">
                <a:latin typeface="+mj-lt"/>
              </a:rPr>
              <a:t>Resorption</a:t>
            </a:r>
            <a:r>
              <a:rPr lang="en-US" sz="2800" dirty="0" smtClean="0">
                <a:latin typeface="+mj-lt"/>
              </a:rPr>
              <a:t> of roots of adjacent teeth.</a:t>
            </a:r>
          </a:p>
          <a:p>
            <a:r>
              <a:rPr lang="en-US" sz="2800" dirty="0" smtClean="0">
                <a:latin typeface="+mj-lt"/>
              </a:rPr>
              <a:t>Bone expansion with facial asymmetry.</a:t>
            </a:r>
          </a:p>
          <a:p>
            <a:r>
              <a:rPr lang="en-US" sz="2800" dirty="0" smtClean="0">
                <a:latin typeface="+mj-lt"/>
              </a:rPr>
              <a:t>Displacement of teeth, pain.</a:t>
            </a:r>
          </a:p>
          <a:p>
            <a:r>
              <a:rPr lang="en-US" sz="2800" dirty="0" smtClean="0">
                <a:latin typeface="+mj-lt"/>
              </a:rPr>
              <a:t>Cyst contents-</a:t>
            </a:r>
            <a:endParaRPr lang="en-US" dirty="0" smtClean="0">
              <a:latin typeface="+mj-lt"/>
            </a:endParaRPr>
          </a:p>
          <a:p>
            <a:pPr eaLnBrk="1" hangingPunct="1">
              <a:buFontTx/>
              <a:buNone/>
            </a:pPr>
            <a:r>
              <a:rPr lang="en-US" dirty="0" smtClean="0">
                <a:latin typeface="+mj-lt"/>
              </a:rPr>
              <a:t>          --</a:t>
            </a:r>
            <a:r>
              <a:rPr lang="en-US" sz="2800" dirty="0" smtClean="0">
                <a:latin typeface="+mj-lt"/>
              </a:rPr>
              <a:t>Yellowish fluid containing cholesterol crystals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027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381000"/>
            <a:ext cx="7162800" cy="2971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+mj-lt"/>
              </a:rPr>
              <a:t>RADIOGRAPHIC FEATURES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>
                <a:latin typeface="+mj-lt"/>
              </a:rPr>
              <a:t>Radiolucent area associated with </a:t>
            </a:r>
            <a:r>
              <a:rPr lang="en-US" dirty="0" err="1" smtClean="0">
                <a:latin typeface="+mj-lt"/>
              </a:rPr>
              <a:t>unerupted</a:t>
            </a:r>
            <a:r>
              <a:rPr lang="en-US" dirty="0" smtClean="0">
                <a:latin typeface="+mj-lt"/>
              </a:rPr>
              <a:t> tooth crown.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>
                <a:latin typeface="+mj-lt"/>
              </a:rPr>
              <a:t>3 varieties- Lateral, Coronal, Circumferential.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>
                <a:latin typeface="+mj-lt"/>
              </a:rPr>
              <a:t>Usually </a:t>
            </a:r>
            <a:r>
              <a:rPr lang="en-US" dirty="0" err="1" smtClean="0">
                <a:latin typeface="+mj-lt"/>
              </a:rPr>
              <a:t>unilocular</a:t>
            </a:r>
            <a:r>
              <a:rPr lang="en-US" dirty="0" smtClean="0">
                <a:latin typeface="+mj-lt"/>
              </a:rPr>
              <a:t>, rarely </a:t>
            </a:r>
            <a:r>
              <a:rPr lang="en-US" dirty="0" err="1" smtClean="0">
                <a:latin typeface="+mj-lt"/>
              </a:rPr>
              <a:t>multilocular</a:t>
            </a:r>
            <a:r>
              <a:rPr lang="en-US" dirty="0" smtClean="0">
                <a:latin typeface="+mj-lt"/>
              </a:rPr>
              <a:t>.</a:t>
            </a:r>
          </a:p>
        </p:txBody>
      </p:sp>
      <p:pic>
        <p:nvPicPr>
          <p:cNvPr id="35843" name="Picture 1028" descr="DSCN0059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>
            <a:lum bright="6000" contrast="24000"/>
          </a:blip>
          <a:srcRect l="8333" t="10181" r="5556" b="12071"/>
          <a:stretch>
            <a:fillRect/>
          </a:stretch>
        </p:blipFill>
        <p:spPr>
          <a:xfrm>
            <a:off x="1219200" y="3886200"/>
            <a:ext cx="3454400" cy="2590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5844" name="Picture 1031" descr="DSCN0067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>
            <a:lum bright="12000" contrast="12000"/>
          </a:blip>
          <a:srcRect l="5475" t="9732" r="5095" b="7552"/>
          <a:stretch>
            <a:fillRect/>
          </a:stretch>
        </p:blipFill>
        <p:spPr>
          <a:xfrm>
            <a:off x="5257801" y="3864180"/>
            <a:ext cx="3581400" cy="26128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533400"/>
            <a:ext cx="7391400" cy="55626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+mj-lt"/>
              </a:rPr>
              <a:t>POTENTIAL COMPLICATIONS:</a:t>
            </a:r>
          </a:p>
          <a:p>
            <a:r>
              <a:rPr lang="en-US" sz="3600" dirty="0" smtClean="0">
                <a:latin typeface="+mj-lt"/>
              </a:rPr>
              <a:t>     </a:t>
            </a:r>
            <a:r>
              <a:rPr lang="en-US" sz="3600" dirty="0" err="1" smtClean="0">
                <a:latin typeface="+mj-lt"/>
              </a:rPr>
              <a:t>Ameloblastoma</a:t>
            </a:r>
            <a:endParaRPr lang="en-US" sz="3600" dirty="0" smtClean="0">
              <a:latin typeface="+mj-lt"/>
            </a:endParaRPr>
          </a:p>
          <a:p>
            <a:r>
              <a:rPr lang="en-US" sz="3600" dirty="0" smtClean="0">
                <a:latin typeface="+mj-lt"/>
              </a:rPr>
              <a:t>     </a:t>
            </a:r>
            <a:r>
              <a:rPr lang="en-US" sz="3600" dirty="0" err="1" smtClean="0">
                <a:latin typeface="+mj-lt"/>
              </a:rPr>
              <a:t>Epidermoid</a:t>
            </a:r>
            <a:r>
              <a:rPr lang="en-US" sz="3600" dirty="0" smtClean="0">
                <a:latin typeface="+mj-lt"/>
              </a:rPr>
              <a:t> carcinoma</a:t>
            </a:r>
          </a:p>
          <a:p>
            <a:r>
              <a:rPr lang="en-US" sz="3600" dirty="0" smtClean="0">
                <a:latin typeface="+mj-lt"/>
              </a:rPr>
              <a:t>     </a:t>
            </a:r>
            <a:r>
              <a:rPr lang="en-US" sz="3600" dirty="0" err="1" smtClean="0">
                <a:latin typeface="+mj-lt"/>
              </a:rPr>
              <a:t>Mucoepidermoid</a:t>
            </a:r>
            <a:r>
              <a:rPr lang="en-US" sz="3600" dirty="0" smtClean="0">
                <a:latin typeface="+mj-lt"/>
              </a:rPr>
              <a:t> carcinoma</a:t>
            </a:r>
          </a:p>
          <a:p>
            <a:pPr eaLnBrk="1" hangingPunct="1">
              <a:buFontTx/>
              <a:buNone/>
            </a:pPr>
            <a:endParaRPr lang="en-US" sz="3600" dirty="0" smtClean="0">
              <a:latin typeface="+mj-lt"/>
            </a:endParaRPr>
          </a:p>
          <a:p>
            <a:pPr eaLnBrk="1" hangingPunct="1">
              <a:buFontTx/>
              <a:buNone/>
            </a:pPr>
            <a:r>
              <a:rPr lang="en-US" sz="36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+mj-lt"/>
              </a:rPr>
              <a:t>TREATMENT</a:t>
            </a:r>
          </a:p>
          <a:p>
            <a:r>
              <a:rPr lang="en-US" sz="3600" dirty="0" smtClean="0">
                <a:latin typeface="+mj-lt"/>
              </a:rPr>
              <a:t>     </a:t>
            </a:r>
            <a:r>
              <a:rPr lang="en-US" sz="3600" dirty="0" err="1" smtClean="0">
                <a:latin typeface="+mj-lt"/>
              </a:rPr>
              <a:t>Enucleation</a:t>
            </a:r>
            <a:endParaRPr lang="en-US" sz="3600" dirty="0" smtClean="0">
              <a:latin typeface="+mj-lt"/>
            </a:endParaRPr>
          </a:p>
          <a:p>
            <a:r>
              <a:rPr lang="en-US" sz="3600" dirty="0" smtClean="0">
                <a:latin typeface="+mj-lt"/>
              </a:rPr>
              <a:t>     </a:t>
            </a:r>
            <a:r>
              <a:rPr lang="en-US" sz="3600" dirty="0" err="1" smtClean="0">
                <a:latin typeface="+mj-lt"/>
              </a:rPr>
              <a:t>Marsupialisation</a:t>
            </a:r>
            <a:r>
              <a:rPr lang="en-US" sz="4000" dirty="0" smtClean="0">
                <a:latin typeface="+mj-lt"/>
              </a:rPr>
              <a:t>.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143000"/>
            <a:ext cx="7848600" cy="59436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000" dirty="0" smtClean="0">
                <a:latin typeface="+mj-lt"/>
              </a:rPr>
              <a:t>- Those cysts which occur in the lateral periodontal position .</a:t>
            </a:r>
          </a:p>
          <a:p>
            <a:pPr>
              <a:lnSpc>
                <a:spcPct val="90000"/>
              </a:lnSpc>
              <a:buNone/>
            </a:pPr>
            <a:endParaRPr lang="en-US" sz="2000" dirty="0" smtClean="0">
              <a:latin typeface="+mj-lt"/>
            </a:endParaRPr>
          </a:p>
          <a:p>
            <a:pPr>
              <a:lnSpc>
                <a:spcPct val="90000"/>
              </a:lnSpc>
              <a:buNone/>
            </a:pPr>
            <a:r>
              <a:rPr lang="en-US" sz="2000" dirty="0" smtClean="0">
                <a:latin typeface="+mj-lt"/>
              </a:rPr>
              <a:t>PATHOGENESIS</a:t>
            </a:r>
          </a:p>
          <a:p>
            <a:pPr>
              <a:lnSpc>
                <a:spcPct val="90000"/>
              </a:lnSpc>
              <a:buNone/>
            </a:pPr>
            <a:r>
              <a:rPr lang="en-US" sz="2000" dirty="0" smtClean="0">
                <a:latin typeface="+mj-lt"/>
              </a:rPr>
              <a:t>       -from reduced enamel epithelium, remnants of dental lamina &amp; cell rests of </a:t>
            </a:r>
            <a:r>
              <a:rPr lang="en-US" sz="2000" dirty="0" err="1" smtClean="0">
                <a:latin typeface="+mj-lt"/>
              </a:rPr>
              <a:t>Malassez</a:t>
            </a:r>
            <a:r>
              <a:rPr lang="en-US" sz="2000" dirty="0" smtClean="0">
                <a:latin typeface="+mj-lt"/>
              </a:rPr>
              <a:t>.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sz="20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-CLINICAL FEATURES</a:t>
            </a:r>
          </a:p>
          <a:p>
            <a:pPr>
              <a:lnSpc>
                <a:spcPct val="90000"/>
              </a:lnSpc>
              <a:defRPr/>
            </a:pPr>
            <a:r>
              <a:rPr lang="en-US" sz="2000" dirty="0" smtClean="0">
                <a:latin typeface="+mj-lt"/>
              </a:rPr>
              <a:t>        Age- 2</a:t>
            </a:r>
            <a:r>
              <a:rPr lang="en-US" sz="2000" baseline="30000" dirty="0" smtClean="0">
                <a:latin typeface="+mj-lt"/>
              </a:rPr>
              <a:t>nd</a:t>
            </a:r>
            <a:r>
              <a:rPr lang="en-US" sz="2000" dirty="0" smtClean="0">
                <a:latin typeface="+mj-lt"/>
              </a:rPr>
              <a:t>-7</a:t>
            </a:r>
            <a:r>
              <a:rPr lang="en-US" sz="2000" baseline="30000" dirty="0" smtClean="0">
                <a:latin typeface="+mj-lt"/>
              </a:rPr>
              <a:t>th</a:t>
            </a:r>
            <a:r>
              <a:rPr lang="en-US" sz="2000" dirty="0" smtClean="0">
                <a:latin typeface="+mj-lt"/>
              </a:rPr>
              <a:t> decades</a:t>
            </a:r>
          </a:p>
          <a:p>
            <a:pPr>
              <a:lnSpc>
                <a:spcPct val="90000"/>
              </a:lnSpc>
              <a:defRPr/>
            </a:pPr>
            <a:r>
              <a:rPr lang="en-US" sz="2000" dirty="0" smtClean="0">
                <a:latin typeface="+mj-lt"/>
              </a:rPr>
              <a:t>        Sex- Males &gt; Females.</a:t>
            </a:r>
          </a:p>
          <a:p>
            <a:pPr>
              <a:lnSpc>
                <a:spcPct val="90000"/>
              </a:lnSpc>
              <a:defRPr/>
            </a:pPr>
            <a:r>
              <a:rPr lang="en-US" sz="2000" dirty="0" smtClean="0">
                <a:latin typeface="+mj-lt"/>
              </a:rPr>
              <a:t>        Site- (1) </a:t>
            </a:r>
            <a:r>
              <a:rPr lang="en-US" sz="2000" dirty="0" err="1" smtClean="0">
                <a:latin typeface="+mj-lt"/>
              </a:rPr>
              <a:t>Mandibular</a:t>
            </a:r>
            <a:r>
              <a:rPr lang="en-US" sz="2000" dirty="0" smtClean="0">
                <a:latin typeface="+mj-lt"/>
              </a:rPr>
              <a:t> premolar area.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000" dirty="0" smtClean="0">
                <a:latin typeface="+mj-lt"/>
              </a:rPr>
              <a:t>                       (2) Anterior region of maxilla.</a:t>
            </a:r>
          </a:p>
          <a:p>
            <a:pPr>
              <a:lnSpc>
                <a:spcPct val="90000"/>
              </a:lnSpc>
              <a:defRPr/>
            </a:pPr>
            <a:r>
              <a:rPr lang="en-US" sz="2000" dirty="0" smtClean="0">
                <a:latin typeface="+mj-lt"/>
              </a:rPr>
              <a:t>        Clinical presentation</a:t>
            </a:r>
          </a:p>
          <a:p>
            <a:pPr lvl="3" eaLnBrk="1" hangingPunct="1">
              <a:lnSpc>
                <a:spcPct val="90000"/>
              </a:lnSpc>
              <a:defRPr/>
            </a:pPr>
            <a:r>
              <a:rPr lang="en-US" dirty="0" smtClean="0">
                <a:latin typeface="+mj-lt"/>
              </a:rPr>
              <a:t>Symptomless, discovered during routine radiographic examination.</a:t>
            </a:r>
          </a:p>
          <a:p>
            <a:pPr lvl="3" eaLnBrk="1" hangingPunct="1">
              <a:lnSpc>
                <a:spcPct val="90000"/>
              </a:lnSpc>
              <a:defRPr/>
            </a:pPr>
            <a:r>
              <a:rPr lang="en-US" dirty="0" smtClean="0">
                <a:latin typeface="+mj-lt"/>
              </a:rPr>
              <a:t>Gingival swelling may occur on facial aspect. (D/d- Gingival cyst)</a:t>
            </a:r>
          </a:p>
          <a:p>
            <a:pPr lvl="3" eaLnBrk="1" hangingPunct="1">
              <a:lnSpc>
                <a:spcPct val="90000"/>
              </a:lnSpc>
              <a:defRPr/>
            </a:pPr>
            <a:r>
              <a:rPr lang="en-US" dirty="0" smtClean="0">
                <a:latin typeface="+mj-lt"/>
              </a:rPr>
              <a:t>Associated teeth- vital unless otherwise involved.</a:t>
            </a:r>
          </a:p>
          <a:p>
            <a:pPr lvl="3" eaLnBrk="1" hangingPunct="1">
              <a:lnSpc>
                <a:spcPct val="90000"/>
              </a:lnSpc>
              <a:defRPr/>
            </a:pPr>
            <a:endParaRPr lang="en-US" dirty="0" smtClean="0"/>
          </a:p>
        </p:txBody>
      </p:sp>
      <p:sp>
        <p:nvSpPr>
          <p:cNvPr id="3" name="Rectangle 2"/>
          <p:cNvSpPr/>
          <p:nvPr/>
        </p:nvSpPr>
        <p:spPr>
          <a:xfrm>
            <a:off x="1981200" y="228600"/>
            <a:ext cx="6248400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LATERAL PERIODONTAL CYST</a:t>
            </a:r>
          </a:p>
        </p:txBody>
      </p:sp>
      <p:pic>
        <p:nvPicPr>
          <p:cNvPr id="7987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3124200"/>
            <a:ext cx="2466455" cy="24999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304800"/>
            <a:ext cx="5638800" cy="6248400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6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+mj-lt"/>
              </a:rPr>
              <a:t>RADIOGRAPHIC FEATURES</a:t>
            </a:r>
          </a:p>
          <a:p>
            <a:pPr eaLnBrk="1" hangingPunct="1">
              <a:lnSpc>
                <a:spcPct val="90000"/>
              </a:lnSpc>
            </a:pPr>
            <a:r>
              <a:rPr lang="en-US" sz="2600" dirty="0" smtClean="0">
                <a:latin typeface="+mj-lt"/>
              </a:rPr>
              <a:t>  Well defined round or oval radiolucent area with sclerotic margin.</a:t>
            </a:r>
          </a:p>
          <a:p>
            <a:pPr eaLnBrk="1" hangingPunct="1">
              <a:lnSpc>
                <a:spcPct val="90000"/>
              </a:lnSpc>
            </a:pPr>
            <a:r>
              <a:rPr lang="en-US" sz="2600" dirty="0" smtClean="0">
                <a:latin typeface="+mj-lt"/>
              </a:rPr>
              <a:t>   Cyst lies between apex and cervical margin of tooth.</a:t>
            </a:r>
          </a:p>
          <a:p>
            <a:pPr eaLnBrk="1" hangingPunct="1">
              <a:lnSpc>
                <a:spcPct val="90000"/>
              </a:lnSpc>
            </a:pPr>
            <a:r>
              <a:rPr lang="en-US" sz="2600" dirty="0" smtClean="0">
                <a:latin typeface="+mj-lt"/>
              </a:rPr>
              <a:t> Mostly &lt;1cm in diameter; may be larger involving entire root length.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600" dirty="0" smtClean="0">
                <a:latin typeface="+mj-lt"/>
              </a:rPr>
              <a:t>    (D/d- collateral variety of primordial cyst)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6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6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+mj-lt"/>
              </a:rPr>
              <a:t>HISTOPATHOLOGICAL FEATURES</a:t>
            </a:r>
          </a:p>
          <a:p>
            <a:pPr>
              <a:lnSpc>
                <a:spcPct val="90000"/>
              </a:lnSpc>
            </a:pPr>
            <a:r>
              <a:rPr lang="en-US" sz="2600" dirty="0" smtClean="0">
                <a:latin typeface="+mj-lt"/>
              </a:rPr>
              <a:t>  Cyst lining- non-</a:t>
            </a:r>
            <a:r>
              <a:rPr lang="en-US" sz="2600" dirty="0" err="1" smtClean="0">
                <a:latin typeface="+mj-lt"/>
              </a:rPr>
              <a:t>keratinised</a:t>
            </a:r>
            <a:r>
              <a:rPr lang="en-US" sz="2600" dirty="0" smtClean="0">
                <a:latin typeface="+mj-lt"/>
              </a:rPr>
              <a:t> </a:t>
            </a:r>
            <a:r>
              <a:rPr lang="en-US" sz="2600" dirty="0" err="1" smtClean="0">
                <a:latin typeface="+mj-lt"/>
              </a:rPr>
              <a:t>squamous</a:t>
            </a:r>
            <a:r>
              <a:rPr lang="en-US" sz="2600" dirty="0" smtClean="0">
                <a:latin typeface="+mj-lt"/>
              </a:rPr>
              <a:t> or </a:t>
            </a:r>
            <a:r>
              <a:rPr lang="en-US" sz="2600" dirty="0" err="1" smtClean="0">
                <a:latin typeface="+mj-lt"/>
              </a:rPr>
              <a:t>cuboidal</a:t>
            </a:r>
            <a:r>
              <a:rPr lang="en-US" sz="2600" dirty="0" smtClean="0">
                <a:latin typeface="+mj-lt"/>
              </a:rPr>
              <a:t> epithelium 1-5 cell thick.</a:t>
            </a:r>
          </a:p>
          <a:p>
            <a:pPr>
              <a:lnSpc>
                <a:spcPct val="90000"/>
              </a:lnSpc>
            </a:pPr>
            <a:r>
              <a:rPr lang="en-US" sz="2600" dirty="0" smtClean="0">
                <a:latin typeface="+mj-lt"/>
              </a:rPr>
              <a:t>   Presence of </a:t>
            </a:r>
            <a:r>
              <a:rPr lang="en-US" sz="2600" dirty="0" err="1" smtClean="0">
                <a:latin typeface="+mj-lt"/>
              </a:rPr>
              <a:t>localised</a:t>
            </a:r>
            <a:r>
              <a:rPr lang="en-US" sz="2600" dirty="0" smtClean="0">
                <a:latin typeface="+mj-lt"/>
              </a:rPr>
              <a:t> plaques in lining.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6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6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+mj-lt"/>
              </a:rPr>
              <a:t>TREATMENT</a:t>
            </a:r>
          </a:p>
          <a:p>
            <a:pPr>
              <a:lnSpc>
                <a:spcPct val="90000"/>
              </a:lnSpc>
            </a:pPr>
            <a:r>
              <a:rPr lang="en-US" sz="2600" dirty="0" smtClean="0">
                <a:latin typeface="+mj-lt"/>
              </a:rPr>
              <a:t>   Surgical </a:t>
            </a:r>
            <a:r>
              <a:rPr lang="en-US" sz="2600" dirty="0" err="1" smtClean="0">
                <a:latin typeface="+mj-lt"/>
              </a:rPr>
              <a:t>enucleation</a:t>
            </a:r>
            <a:endParaRPr lang="en-US" sz="26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600" dirty="0" smtClean="0">
              <a:solidFill>
                <a:schemeClr val="tx2">
                  <a:lumMod val="40000"/>
                  <a:lumOff val="60000"/>
                </a:schemeClr>
              </a:solidFill>
              <a:latin typeface="+mj-lt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6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+mj-lt"/>
              </a:rPr>
              <a:t>RECURRENCE  </a:t>
            </a:r>
          </a:p>
          <a:p>
            <a:pPr>
              <a:lnSpc>
                <a:spcPct val="90000"/>
              </a:lnSpc>
            </a:pPr>
            <a:r>
              <a:rPr lang="en-US" sz="2600" dirty="0" smtClean="0">
                <a:latin typeface="+mj-lt"/>
              </a:rPr>
              <a:t> None.</a:t>
            </a:r>
          </a:p>
          <a:p>
            <a:pPr eaLnBrk="1" hangingPunct="1">
              <a:lnSpc>
                <a:spcPct val="90000"/>
              </a:lnSpc>
            </a:pPr>
            <a:endParaRPr lang="en-US" dirty="0" smtClean="0"/>
          </a:p>
        </p:txBody>
      </p:sp>
      <p:graphicFrame>
        <p:nvGraphicFramePr>
          <p:cNvPr id="3074" name="Object 6"/>
          <p:cNvGraphicFramePr>
            <a:graphicFrameLocks noChangeAspect="1"/>
          </p:cNvGraphicFramePr>
          <p:nvPr/>
        </p:nvGraphicFramePr>
        <p:xfrm>
          <a:off x="6629400" y="3886200"/>
          <a:ext cx="2514600" cy="2971800"/>
        </p:xfrm>
        <a:graphic>
          <a:graphicData uri="http://schemas.openxmlformats.org/presentationml/2006/ole">
            <p:oleObj spid="_x0000_s51202" name="Slide" r:id="rId3" imgW="4572000" imgH="3429000" progId="PowerPoint.Slide.8">
              <p:embed/>
            </p:oleObj>
          </a:graphicData>
        </a:graphic>
      </p:graphicFrame>
      <p:cxnSp>
        <p:nvCxnSpPr>
          <p:cNvPr id="6" name="Straight Arrow Connector 5"/>
          <p:cNvCxnSpPr/>
          <p:nvPr/>
        </p:nvCxnSpPr>
        <p:spPr>
          <a:xfrm rot="5400000">
            <a:off x="8153400" y="4114800"/>
            <a:ext cx="838200" cy="381000"/>
          </a:xfrm>
          <a:prstGeom prst="straightConnector1">
            <a:avLst/>
          </a:prstGeom>
          <a:ln w="50800" cmpd="sng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066800"/>
            <a:ext cx="7315200" cy="5486400"/>
          </a:xfrm>
        </p:spPr>
        <p:txBody>
          <a:bodyPr>
            <a:normAutofit/>
          </a:bodyPr>
          <a:lstStyle/>
          <a:p>
            <a:pPr eaLnBrk="1" hangingPunct="1">
              <a:buNone/>
              <a:defRPr/>
            </a:pPr>
            <a:r>
              <a:rPr lang="en-US" sz="4000" dirty="0" smtClean="0">
                <a:latin typeface="+mj-lt"/>
              </a:rPr>
              <a:t>- </a:t>
            </a:r>
            <a:r>
              <a:rPr lang="en-US" sz="2800" dirty="0" smtClean="0">
                <a:latin typeface="+mj-lt"/>
              </a:rPr>
              <a:t>Name proposed by Weathers &amp; Waldron (1973), as the gross specimen resembles a cluster of grapes.</a:t>
            </a:r>
          </a:p>
          <a:p>
            <a:pPr eaLnBrk="1" hangingPunct="1">
              <a:buFontTx/>
              <a:buNone/>
              <a:defRPr/>
            </a:pPr>
            <a:r>
              <a:rPr lang="en-US" sz="2800" dirty="0" smtClean="0">
                <a:latin typeface="+mj-lt"/>
              </a:rPr>
              <a:t>    - </a:t>
            </a:r>
            <a:r>
              <a:rPr lang="en-US" sz="2800" dirty="0" err="1" smtClean="0">
                <a:latin typeface="+mj-lt"/>
              </a:rPr>
              <a:t>Radiologically</a:t>
            </a:r>
            <a:r>
              <a:rPr lang="en-US" sz="2800" dirty="0" smtClean="0">
                <a:latin typeface="+mj-lt"/>
              </a:rPr>
              <a:t> &amp; </a:t>
            </a:r>
            <a:r>
              <a:rPr lang="en-US" sz="2800" dirty="0" err="1" smtClean="0">
                <a:latin typeface="+mj-lt"/>
              </a:rPr>
              <a:t>histologically</a:t>
            </a:r>
            <a:r>
              <a:rPr lang="en-US" sz="2800" dirty="0" smtClean="0">
                <a:latin typeface="+mj-lt"/>
              </a:rPr>
              <a:t> similar to lateral periodontal cyst.</a:t>
            </a:r>
          </a:p>
          <a:p>
            <a:pPr eaLnBrk="1" hangingPunct="1">
              <a:buFontTx/>
              <a:buNone/>
              <a:defRPr/>
            </a:pPr>
            <a:r>
              <a:rPr lang="en-US" sz="2800" dirty="0" smtClean="0">
                <a:latin typeface="+mj-lt"/>
              </a:rPr>
              <a:t>   - Microscopically very thin fibrous connective tissue septa will be seen.</a:t>
            </a:r>
          </a:p>
        </p:txBody>
      </p:sp>
      <p:sp>
        <p:nvSpPr>
          <p:cNvPr id="3" name="Rectangle 2"/>
          <p:cNvSpPr/>
          <p:nvPr/>
        </p:nvSpPr>
        <p:spPr>
          <a:xfrm>
            <a:off x="1371600" y="381000"/>
            <a:ext cx="7086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BOTYROID ODONTOGENIC CYST</a:t>
            </a:r>
          </a:p>
        </p:txBody>
      </p:sp>
      <p:pic>
        <p:nvPicPr>
          <p:cNvPr id="7884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4495800"/>
            <a:ext cx="2135946" cy="2162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685800"/>
            <a:ext cx="7848600" cy="5334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CALCIFYING ODONTOGENIC CYST:             GORLIN CYST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828800"/>
            <a:ext cx="8153400" cy="50292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dirty="0" smtClean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first described by </a:t>
            </a:r>
            <a:r>
              <a:rPr lang="en-US" sz="2400" dirty="0" err="1" smtClean="0">
                <a:latin typeface="+mj-lt"/>
              </a:rPr>
              <a:t>Gorlin</a:t>
            </a:r>
            <a:r>
              <a:rPr lang="en-US" sz="2400" dirty="0" smtClean="0">
                <a:latin typeface="+mj-lt"/>
              </a:rPr>
              <a:t> and associates (1962)</a:t>
            </a:r>
          </a:p>
          <a:p>
            <a:pPr eaLnBrk="1" hangingPunct="1">
              <a:buNone/>
            </a:pPr>
            <a:endParaRPr lang="en-US" sz="2400" dirty="0" smtClean="0">
              <a:latin typeface="+mj-lt"/>
            </a:endParaRPr>
          </a:p>
          <a:p>
            <a:pPr>
              <a:buNone/>
            </a:pPr>
            <a:r>
              <a:rPr lang="en-US" sz="2400" dirty="0" smtClean="0">
                <a:solidFill>
                  <a:srgbClr val="C00000"/>
                </a:solidFill>
                <a:latin typeface="+mj-lt"/>
              </a:rPr>
              <a:t>PATHOGENESIS</a:t>
            </a:r>
          </a:p>
          <a:p>
            <a:r>
              <a:rPr lang="en-US" sz="2400" dirty="0" smtClean="0">
                <a:latin typeface="+mj-lt"/>
              </a:rPr>
              <a:t> Remnants of dental lamina</a:t>
            </a:r>
          </a:p>
          <a:p>
            <a:pPr>
              <a:buNone/>
            </a:pPr>
            <a:r>
              <a:rPr lang="en-US" sz="2400" dirty="0" smtClean="0">
                <a:latin typeface="+mj-lt"/>
              </a:rPr>
              <a:t>   - </a:t>
            </a:r>
            <a:r>
              <a:rPr lang="en-US" sz="2400" dirty="0" err="1" smtClean="0">
                <a:latin typeface="+mj-lt"/>
              </a:rPr>
              <a:t>Stellate</a:t>
            </a:r>
            <a:r>
              <a:rPr lang="en-US" sz="2400" dirty="0" smtClean="0">
                <a:latin typeface="+mj-lt"/>
              </a:rPr>
              <a:t> reticulum</a:t>
            </a:r>
          </a:p>
          <a:p>
            <a:pPr>
              <a:buNone/>
            </a:pPr>
            <a:r>
              <a:rPr lang="en-US" sz="2400" dirty="0" smtClean="0">
                <a:latin typeface="+mj-lt"/>
              </a:rPr>
              <a:t>   - Reduced enamel epithelium.</a:t>
            </a:r>
          </a:p>
          <a:p>
            <a:r>
              <a:rPr lang="en-US" sz="2400" dirty="0" smtClean="0">
                <a:latin typeface="+mj-lt"/>
              </a:rPr>
              <a:t>Epithelial lining has the ability to induce formation of dental tissues in the adjacent connective tissue wall.</a:t>
            </a:r>
          </a:p>
          <a:p>
            <a:pPr eaLnBrk="1" hangingPunct="1"/>
            <a:endParaRPr lang="en-US" sz="2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685800"/>
            <a:ext cx="7696200" cy="58674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6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+mj-lt"/>
              </a:rPr>
              <a:t>CLINICAL FEATURES: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600" dirty="0" smtClean="0">
                <a:latin typeface="+mj-lt"/>
              </a:rPr>
              <a:t>    - No sex predilection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6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6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+mj-lt"/>
              </a:rPr>
              <a:t> SITE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600" dirty="0" smtClean="0">
                <a:latin typeface="+mj-lt"/>
              </a:rPr>
              <a:t>     - Ant. part of mandible.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6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6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+mj-lt"/>
              </a:rPr>
              <a:t>CLINICAL PRESENTATION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600" dirty="0" smtClean="0">
                <a:latin typeface="+mj-lt"/>
              </a:rPr>
              <a:t>           - symptomless, discovered accidentally.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600" dirty="0" smtClean="0">
                <a:latin typeface="+mj-lt"/>
              </a:rPr>
              <a:t>           - swelling - most frequent complaint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600" dirty="0" smtClean="0">
                <a:latin typeface="+mj-lt"/>
              </a:rPr>
              <a:t>           - peripheral or </a:t>
            </a:r>
            <a:r>
              <a:rPr lang="en-US" sz="2600" dirty="0" err="1" smtClean="0">
                <a:latin typeface="+mj-lt"/>
              </a:rPr>
              <a:t>intraosseous</a:t>
            </a:r>
            <a:r>
              <a:rPr lang="en-US" sz="2600" dirty="0" smtClean="0">
                <a:latin typeface="+mj-lt"/>
              </a:rPr>
              <a:t> lesion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600" dirty="0" smtClean="0">
                <a:latin typeface="+mj-lt"/>
              </a:rPr>
              <a:t>           - </a:t>
            </a:r>
            <a:r>
              <a:rPr lang="en-US" sz="2600" dirty="0" err="1" smtClean="0">
                <a:latin typeface="+mj-lt"/>
              </a:rPr>
              <a:t>intraosseous</a:t>
            </a:r>
            <a:r>
              <a:rPr lang="en-US" sz="2600" dirty="0" smtClean="0">
                <a:latin typeface="+mj-lt"/>
              </a:rPr>
              <a:t> lesion produces hard, bony expansion.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600" dirty="0" smtClean="0">
                <a:latin typeface="+mj-lt"/>
              </a:rPr>
              <a:t>           -saucer shaped bony depression seen in cysts arising 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600" dirty="0" smtClean="0">
                <a:latin typeface="+mj-lt"/>
              </a:rPr>
              <a:t>            close to </a:t>
            </a:r>
            <a:r>
              <a:rPr lang="en-US" sz="2600" dirty="0" err="1" smtClean="0">
                <a:latin typeface="+mj-lt"/>
              </a:rPr>
              <a:t>periosteum</a:t>
            </a:r>
            <a:r>
              <a:rPr lang="en-US" sz="2600" dirty="0" smtClean="0">
                <a:latin typeface="+mj-lt"/>
              </a:rPr>
              <a:t>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600" dirty="0" smtClean="0">
                <a:latin typeface="+mj-lt"/>
              </a:rPr>
              <a:t>          - displacement of teeth maybe seen.</a:t>
            </a:r>
          </a:p>
          <a:p>
            <a:pPr eaLnBrk="1" hangingPunct="1">
              <a:lnSpc>
                <a:spcPct val="90000"/>
              </a:lnSpc>
            </a:pP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685800"/>
            <a:ext cx="7239000" cy="5867400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en-US" sz="28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+mj-lt"/>
              </a:rPr>
              <a:t>RADIOLOGICAL FEATURES:</a:t>
            </a:r>
          </a:p>
          <a:p>
            <a:pPr eaLnBrk="1" hangingPunct="1">
              <a:buFontTx/>
              <a:buNone/>
            </a:pPr>
            <a:r>
              <a:rPr lang="en-US" sz="2800" dirty="0" smtClean="0">
                <a:latin typeface="+mj-lt"/>
              </a:rPr>
              <a:t>    - when small, cyst seen between roots of teeth.</a:t>
            </a:r>
          </a:p>
          <a:p>
            <a:pPr eaLnBrk="1" hangingPunct="1">
              <a:buFontTx/>
              <a:buNone/>
            </a:pPr>
            <a:r>
              <a:rPr lang="en-US" sz="2800" dirty="0" smtClean="0">
                <a:latin typeface="+mj-lt"/>
              </a:rPr>
              <a:t>    - periphery- well demarcated or irregular.</a:t>
            </a:r>
          </a:p>
          <a:p>
            <a:pPr eaLnBrk="1" hangingPunct="1">
              <a:buFontTx/>
              <a:buNone/>
            </a:pPr>
            <a:r>
              <a:rPr lang="en-US" sz="2800" dirty="0" smtClean="0">
                <a:latin typeface="+mj-lt"/>
              </a:rPr>
              <a:t>    -usually </a:t>
            </a:r>
            <a:r>
              <a:rPr lang="en-US" sz="2800" dirty="0" err="1" smtClean="0">
                <a:latin typeface="+mj-lt"/>
              </a:rPr>
              <a:t>unilocular</a:t>
            </a:r>
            <a:r>
              <a:rPr lang="en-US" sz="2800" dirty="0" smtClean="0">
                <a:latin typeface="+mj-lt"/>
              </a:rPr>
              <a:t>.</a:t>
            </a:r>
          </a:p>
          <a:p>
            <a:pPr eaLnBrk="1" hangingPunct="1">
              <a:buFontTx/>
              <a:buNone/>
            </a:pPr>
            <a:r>
              <a:rPr lang="en-US" sz="2800" dirty="0" smtClean="0">
                <a:latin typeface="+mj-lt"/>
              </a:rPr>
              <a:t>    - irregular calcified bodies of varying size and opacity maybe seen in radiolucent area.</a:t>
            </a:r>
          </a:p>
          <a:p>
            <a:pPr eaLnBrk="1" hangingPunct="1">
              <a:buFontTx/>
              <a:buNone/>
            </a:pPr>
            <a:r>
              <a:rPr lang="en-US" sz="2800" dirty="0" smtClean="0">
                <a:latin typeface="+mj-lt"/>
              </a:rPr>
              <a:t>   - cyst maybe associated with a complex </a:t>
            </a:r>
            <a:r>
              <a:rPr lang="en-US" sz="2800" dirty="0" err="1" smtClean="0">
                <a:latin typeface="+mj-lt"/>
              </a:rPr>
              <a:t>odontome</a:t>
            </a:r>
            <a:r>
              <a:rPr lang="en-US" sz="2800" dirty="0" smtClean="0">
                <a:latin typeface="+mj-lt"/>
              </a:rPr>
              <a:t> or an </a:t>
            </a:r>
            <a:r>
              <a:rPr lang="en-US" sz="2800" dirty="0" err="1" smtClean="0">
                <a:latin typeface="+mj-lt"/>
              </a:rPr>
              <a:t>unerupted</a:t>
            </a:r>
            <a:r>
              <a:rPr lang="en-US" sz="2800" dirty="0" smtClean="0">
                <a:latin typeface="+mj-lt"/>
              </a:rPr>
              <a:t> tooth.</a:t>
            </a:r>
          </a:p>
          <a:p>
            <a:pPr eaLnBrk="1" hangingPunct="1">
              <a:buFontTx/>
              <a:buNone/>
            </a:pPr>
            <a:r>
              <a:rPr lang="en-US" sz="2800" dirty="0" smtClean="0">
                <a:latin typeface="+mj-lt"/>
              </a:rPr>
              <a:t>   - </a:t>
            </a:r>
            <a:r>
              <a:rPr lang="en-US" sz="2800" dirty="0" err="1" smtClean="0">
                <a:latin typeface="+mj-lt"/>
              </a:rPr>
              <a:t>resorption</a:t>
            </a:r>
            <a:r>
              <a:rPr lang="en-US" sz="2800" dirty="0" smtClean="0">
                <a:latin typeface="+mj-lt"/>
              </a:rPr>
              <a:t> of roots of adjacent teeth maybe seen.</a:t>
            </a:r>
          </a:p>
          <a:p>
            <a:pPr eaLnBrk="1" hangingPunct="1">
              <a:buFontTx/>
              <a:buNone/>
            </a:pPr>
            <a:r>
              <a:rPr lang="en-US" sz="2800" dirty="0" smtClean="0">
                <a:latin typeface="+mj-lt"/>
              </a:rPr>
              <a:t>   - cortical perforation maybe evident.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90600" y="0"/>
            <a:ext cx="8072238" cy="68580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>
            <a:lum contrast="12000"/>
          </a:blip>
          <a:srcRect l="2489" t="5647" r="1711" b="6824"/>
          <a:stretch>
            <a:fillRect/>
          </a:stretch>
        </p:blipFill>
        <p:spPr bwMode="auto">
          <a:xfrm>
            <a:off x="990600" y="1600200"/>
            <a:ext cx="8001000" cy="35814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304800"/>
            <a:ext cx="7543800" cy="63246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sz="2400" dirty="0" smtClean="0"/>
          </a:p>
          <a:p>
            <a:pPr eaLnBrk="1" hangingPunct="1">
              <a:buFontTx/>
              <a:buNone/>
            </a:pPr>
            <a:r>
              <a:rPr lang="en-US" sz="2400" dirty="0" smtClean="0"/>
              <a:t> </a:t>
            </a:r>
            <a:r>
              <a:rPr lang="en-US" sz="24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HISTOPATHOLOGY:</a:t>
            </a:r>
          </a:p>
          <a:p>
            <a:r>
              <a:rPr lang="en-US" sz="2400" dirty="0" smtClean="0"/>
              <a:t>    Ghost cells seen, which can evoke a foreign body reaction with the formation of multinucleated giant cells in the connective tissue wall.</a:t>
            </a:r>
          </a:p>
          <a:p>
            <a:pPr eaLnBrk="1" hangingPunct="1">
              <a:buFontTx/>
              <a:buNone/>
            </a:pPr>
            <a:r>
              <a:rPr lang="en-US" sz="24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TREATMENT:</a:t>
            </a:r>
          </a:p>
          <a:p>
            <a:r>
              <a:rPr lang="en-US" sz="2400" dirty="0" smtClean="0"/>
              <a:t>    </a:t>
            </a:r>
            <a:r>
              <a:rPr lang="en-US" sz="2400" dirty="0" err="1" smtClean="0"/>
              <a:t>Enucleation</a:t>
            </a:r>
            <a:r>
              <a:rPr lang="en-US" sz="2400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304800"/>
            <a:ext cx="81534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2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stellar" pitchFamily="18" charset="0"/>
              </a:rPr>
              <a:t>Inflammatory </a:t>
            </a:r>
            <a:r>
              <a:rPr lang="en-US" sz="3200" i="1" dirty="0" err="1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stellar" pitchFamily="18" charset="0"/>
              </a:rPr>
              <a:t>odontogenic</a:t>
            </a:r>
            <a:r>
              <a:rPr lang="en-US" sz="32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stellar" pitchFamily="18" charset="0"/>
              </a:rPr>
              <a:t>     cysts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990600"/>
            <a:ext cx="8077200" cy="5486400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  <a:defRPr/>
            </a:pPr>
            <a:endParaRPr lang="en-US" sz="2000" dirty="0" smtClean="0"/>
          </a:p>
          <a:p>
            <a:pPr eaLnBrk="1" hangingPunct="1">
              <a:buFontTx/>
              <a:buNone/>
              <a:defRPr/>
            </a:pPr>
            <a:r>
              <a:rPr lang="en-US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RADICULAR CYST:</a:t>
            </a:r>
          </a:p>
          <a:p>
            <a:pPr>
              <a:defRPr/>
            </a:pPr>
            <a:r>
              <a:rPr lang="en-US" sz="2800" dirty="0" smtClean="0"/>
              <a:t>   Is one which arises from the epithelial residues in the periodontal ligament as a result of inflammation.</a:t>
            </a:r>
          </a:p>
          <a:p>
            <a:pPr>
              <a:defRPr/>
            </a:pPr>
            <a:r>
              <a:rPr lang="en-US" sz="2800" dirty="0" smtClean="0"/>
              <a:t> Also referred to as:</a:t>
            </a:r>
          </a:p>
          <a:p>
            <a:pPr eaLnBrk="1" hangingPunct="1">
              <a:buFontTx/>
              <a:buNone/>
              <a:defRPr/>
            </a:pPr>
            <a:r>
              <a:rPr lang="en-US" sz="2800" dirty="0" smtClean="0"/>
              <a:t>             -</a:t>
            </a:r>
            <a:r>
              <a:rPr lang="en-US" sz="2800" dirty="0" err="1" smtClean="0"/>
              <a:t>Periapical</a:t>
            </a:r>
            <a:r>
              <a:rPr lang="en-US" sz="2800" dirty="0" smtClean="0"/>
              <a:t> (periodontal) </a:t>
            </a:r>
            <a:r>
              <a:rPr lang="en-US" sz="2800" dirty="0" err="1" smtClean="0"/>
              <a:t>radicular</a:t>
            </a:r>
            <a:r>
              <a:rPr lang="en-US" sz="2800" dirty="0" smtClean="0"/>
              <a:t> cyst</a:t>
            </a:r>
          </a:p>
          <a:p>
            <a:pPr eaLnBrk="1" hangingPunct="1">
              <a:buFontTx/>
              <a:buNone/>
              <a:defRPr/>
            </a:pPr>
            <a:r>
              <a:rPr lang="en-US" sz="2800" dirty="0" smtClean="0"/>
              <a:t>             -Lateral (periodontal) </a:t>
            </a:r>
            <a:r>
              <a:rPr lang="en-US" sz="2800" dirty="0" err="1" smtClean="0"/>
              <a:t>radicular</a:t>
            </a:r>
            <a:r>
              <a:rPr lang="en-US" sz="2800" dirty="0" smtClean="0"/>
              <a:t> cyst</a:t>
            </a:r>
          </a:p>
        </p:txBody>
      </p:sp>
      <p:pic>
        <p:nvPicPr>
          <p:cNvPr id="4" name="Picture 10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b="14881"/>
          <a:stretch>
            <a:fillRect/>
          </a:stretch>
        </p:blipFill>
        <p:spPr>
          <a:xfrm>
            <a:off x="3124200" y="4419600"/>
            <a:ext cx="3733800" cy="2438400"/>
          </a:xfrm>
          <a:noFill/>
          <a:ln w="381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228600"/>
            <a:ext cx="7848600" cy="6629400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en-US" sz="20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CLINICAL FEATURES</a:t>
            </a:r>
          </a:p>
          <a:p>
            <a:r>
              <a:rPr lang="en-US" sz="2000" dirty="0" smtClean="0"/>
              <a:t>    Age- 3</a:t>
            </a:r>
            <a:r>
              <a:rPr lang="en-US" sz="2000" baseline="30000" dirty="0" smtClean="0"/>
              <a:t>rd</a:t>
            </a:r>
            <a:r>
              <a:rPr lang="en-US" sz="2000" dirty="0" smtClean="0"/>
              <a:t>-4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decade</a:t>
            </a:r>
          </a:p>
          <a:p>
            <a:r>
              <a:rPr lang="en-US" sz="2000" dirty="0" smtClean="0"/>
              <a:t>    Sex- Males &gt; Females.</a:t>
            </a:r>
          </a:p>
          <a:p>
            <a:r>
              <a:rPr lang="en-US" sz="2000" dirty="0" smtClean="0"/>
              <a:t>    Site- Maxillary anterior teeth.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 CLINICAL PRESENTATION</a:t>
            </a:r>
          </a:p>
          <a:p>
            <a:r>
              <a:rPr lang="en-US" sz="2000" dirty="0" smtClean="0"/>
              <a:t>     Symptomless unless infected.</a:t>
            </a:r>
          </a:p>
          <a:p>
            <a:r>
              <a:rPr lang="en-US" sz="2000" dirty="0" smtClean="0"/>
              <a:t>     Associated with non-vital teeth.</a:t>
            </a:r>
          </a:p>
          <a:p>
            <a:r>
              <a:rPr lang="en-US" sz="2000" dirty="0" smtClean="0"/>
              <a:t>     May complain of slowly enlarging swelling.</a:t>
            </a:r>
          </a:p>
          <a:p>
            <a:r>
              <a:rPr lang="en-US" sz="2000" dirty="0" smtClean="0"/>
              <a:t>       Initially bony hard swelling, as cyst increases in size bony covering becomes thin and swelling exhibits </a:t>
            </a:r>
            <a:r>
              <a:rPr lang="en-US" sz="2000" i="1" dirty="0" smtClean="0"/>
              <a:t>‘springiness’, </a:t>
            </a:r>
            <a:r>
              <a:rPr lang="en-US" sz="2000" dirty="0" smtClean="0"/>
              <a:t>later fluctuation.</a:t>
            </a:r>
          </a:p>
          <a:p>
            <a:r>
              <a:rPr lang="en-US" sz="2000" dirty="0" smtClean="0"/>
              <a:t>    Cyst content</a:t>
            </a:r>
          </a:p>
          <a:p>
            <a:pPr eaLnBrk="1" hangingPunct="1">
              <a:buFontTx/>
              <a:buNone/>
            </a:pPr>
            <a:r>
              <a:rPr lang="en-US" sz="2000" dirty="0" smtClean="0"/>
              <a:t>          - Uninfected cystic fluid is</a:t>
            </a:r>
            <a:r>
              <a:rPr lang="en-US" sz="2000" dirty="0" smtClean="0">
                <a:solidFill>
                  <a:srgbClr val="FF0000"/>
                </a:solidFill>
              </a:rPr>
              <a:t> straw colored </a:t>
            </a:r>
            <a:r>
              <a:rPr lang="en-US" sz="2000" dirty="0" smtClean="0"/>
              <a:t>or</a:t>
            </a:r>
            <a:r>
              <a:rPr lang="en-US" sz="2000" dirty="0" smtClean="0">
                <a:solidFill>
                  <a:srgbClr val="FF0000"/>
                </a:solidFill>
              </a:rPr>
              <a:t> brownish </a:t>
            </a:r>
            <a:r>
              <a:rPr lang="en-US" sz="2000" dirty="0" smtClean="0"/>
              <a:t>containing </a:t>
            </a:r>
            <a:r>
              <a:rPr lang="en-US" sz="2000" dirty="0" smtClean="0">
                <a:solidFill>
                  <a:srgbClr val="FF0000"/>
                </a:solidFill>
              </a:rPr>
              <a:t>cholesterol clefts</a:t>
            </a:r>
            <a:r>
              <a:rPr lang="en-US" sz="2000" dirty="0" smtClean="0"/>
              <a:t>.</a:t>
            </a:r>
          </a:p>
          <a:p>
            <a:pPr eaLnBrk="1" hangingPunct="1">
              <a:buFontTx/>
              <a:buNone/>
            </a:pPr>
            <a:r>
              <a:rPr lang="en-US" sz="2000" dirty="0" smtClean="0"/>
              <a:t>         - Small amount of keratin flakes maybe seen.</a:t>
            </a:r>
          </a:p>
          <a:p>
            <a:pPr eaLnBrk="1" hangingPunct="1">
              <a:buFontTx/>
              <a:buNone/>
            </a:pPr>
            <a:r>
              <a:rPr lang="en-US" sz="2000" dirty="0" smtClean="0"/>
              <a:t>         - In long- standing infection, a dirty white </a:t>
            </a:r>
            <a:r>
              <a:rPr lang="en-US" sz="2000" dirty="0" err="1" smtClean="0"/>
              <a:t>casseous</a:t>
            </a:r>
            <a:r>
              <a:rPr lang="en-US" sz="2000" dirty="0" smtClean="0"/>
              <a:t> material or frank pus maybe expressed.</a:t>
            </a:r>
          </a:p>
          <a:p>
            <a:pPr eaLnBrk="1" hangingPunct="1"/>
            <a:endParaRPr lang="en-US" sz="2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381000"/>
            <a:ext cx="3810000" cy="61722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RADIOLOGICAL FEATURES:</a:t>
            </a:r>
          </a:p>
          <a:p>
            <a:pPr>
              <a:lnSpc>
                <a:spcPct val="90000"/>
              </a:lnSpc>
            </a:pPr>
            <a:r>
              <a:rPr lang="en-US" sz="2000" dirty="0" smtClean="0"/>
              <a:t> Well-circumscribed </a:t>
            </a:r>
            <a:r>
              <a:rPr lang="en-US" sz="2000" dirty="0" err="1" smtClean="0"/>
              <a:t>unilocular</a:t>
            </a:r>
            <a:r>
              <a:rPr lang="en-US" sz="2000" dirty="0" smtClean="0"/>
              <a:t> </a:t>
            </a:r>
            <a:r>
              <a:rPr lang="en-US" sz="2000" dirty="0" err="1" smtClean="0"/>
              <a:t>radiolucency</a:t>
            </a:r>
            <a:r>
              <a:rPr lang="en-US" sz="2000" dirty="0" smtClean="0"/>
              <a:t> at apex or lateral aspect of tooth.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HISTOPATHOLOGICAL FEATURES: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dirty="0" smtClean="0"/>
              <a:t>    - Inflammatory infiltrate of </a:t>
            </a:r>
            <a:r>
              <a:rPr lang="en-US" sz="2000" dirty="0" err="1" smtClean="0"/>
              <a:t>polymorphonuclear</a:t>
            </a:r>
            <a:r>
              <a:rPr lang="en-US" sz="2000" dirty="0" smtClean="0"/>
              <a:t> leucocytes seen in lining.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dirty="0" smtClean="0"/>
              <a:t>    - Epithelial lining may show presence of </a:t>
            </a:r>
            <a:r>
              <a:rPr lang="en-US" sz="2000" dirty="0" err="1" smtClean="0"/>
              <a:t>Rushton</a:t>
            </a:r>
            <a:r>
              <a:rPr lang="en-US" sz="2000" dirty="0" smtClean="0"/>
              <a:t> bodies, mucus or ciliated cells.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.</a:t>
            </a:r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4876800" y="0"/>
          <a:ext cx="4267200" cy="3271838"/>
        </p:xfrm>
        <a:graphic>
          <a:graphicData uri="http://schemas.openxmlformats.org/presentationml/2006/ole">
            <p:oleObj spid="_x0000_s52226" name="Slide" r:id="rId3" imgW="4572000" imgH="3429000" progId="PowerPoint.Slide.8">
              <p:embed/>
            </p:oleObj>
          </a:graphicData>
        </a:graphic>
      </p:graphicFrame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4876800" y="3352800"/>
          <a:ext cx="4267200" cy="3200400"/>
        </p:xfrm>
        <a:graphic>
          <a:graphicData uri="http://schemas.openxmlformats.org/presentationml/2006/ole">
            <p:oleObj spid="_x0000_s52227" name="Slide" r:id="rId4" imgW="4572000" imgH="3429000" progId="PowerPoint.Slide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35608" y="914400"/>
            <a:ext cx="7498080" cy="5334000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en-US" sz="20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TREATMENT:</a:t>
            </a:r>
          </a:p>
          <a:p>
            <a:pPr eaLnBrk="1" hangingPunct="1">
              <a:buFontTx/>
              <a:buNone/>
            </a:pPr>
            <a:r>
              <a:rPr lang="en-US" sz="2000" dirty="0" smtClean="0"/>
              <a:t>   - </a:t>
            </a:r>
            <a:r>
              <a:rPr lang="en-US" sz="2000" dirty="0" err="1" smtClean="0"/>
              <a:t>Enucleation</a:t>
            </a:r>
            <a:r>
              <a:rPr lang="en-US" sz="2000" dirty="0" smtClean="0"/>
              <a:t> with primary closure.</a:t>
            </a:r>
          </a:p>
          <a:p>
            <a:pPr eaLnBrk="1" hangingPunct="1">
              <a:buFontTx/>
              <a:buNone/>
            </a:pPr>
            <a:r>
              <a:rPr lang="en-US" sz="2000" dirty="0" smtClean="0"/>
              <a:t>  - Associated  non-vital teeth maybe extracted or </a:t>
            </a:r>
            <a:r>
              <a:rPr lang="en-US" sz="2000" dirty="0" err="1" smtClean="0"/>
              <a:t>endodontically</a:t>
            </a:r>
            <a:r>
              <a:rPr lang="en-US" sz="2000" dirty="0" smtClean="0"/>
              <a:t> treated.</a:t>
            </a:r>
          </a:p>
          <a:p>
            <a:pPr eaLnBrk="1" hangingPunct="1">
              <a:buFontTx/>
              <a:buNone/>
            </a:pPr>
            <a:r>
              <a:rPr lang="en-US" sz="2000" dirty="0" smtClean="0"/>
              <a:t>  - Very small cysts can be removed through tooth socket.</a:t>
            </a:r>
          </a:p>
          <a:p>
            <a:pPr eaLnBrk="1" hangingPunct="1">
              <a:buFontTx/>
              <a:buNone/>
            </a:pPr>
            <a:r>
              <a:rPr lang="en-US" sz="2000" dirty="0" smtClean="0"/>
              <a:t>  - </a:t>
            </a:r>
            <a:r>
              <a:rPr lang="en-US" sz="2000" dirty="0" err="1" smtClean="0"/>
              <a:t>Marsupialisation</a:t>
            </a:r>
            <a:r>
              <a:rPr lang="en-US" sz="2000" dirty="0" smtClean="0"/>
              <a:t> and decompression</a:t>
            </a:r>
          </a:p>
        </p:txBody>
      </p:sp>
      <p:pic>
        <p:nvPicPr>
          <p:cNvPr id="3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390900"/>
            <a:ext cx="8534400" cy="34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228600"/>
            <a:ext cx="7848600" cy="60960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400" dirty="0" smtClean="0">
                <a:latin typeface="Arial Rounded MT Bold" pitchFamily="34" charset="0"/>
              </a:rPr>
              <a:t>   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sz="2400" dirty="0" smtClean="0">
              <a:latin typeface="Arial Rounded MT Bold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smtClean="0"/>
              <a:t>- Is a </a:t>
            </a:r>
            <a:r>
              <a:rPr lang="en-US" sz="2400" dirty="0" err="1" smtClean="0"/>
              <a:t>radicular</a:t>
            </a:r>
            <a:r>
              <a:rPr lang="en-US" sz="2400" dirty="0" smtClean="0"/>
              <a:t> cyst that remains behind in the jaws after the removal of the offending tooth.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sz="24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CLINICAL FEATURES: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400" dirty="0" smtClean="0"/>
              <a:t>   </a:t>
            </a: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SITE: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400" dirty="0" smtClean="0"/>
              <a:t>          - Greater in maxilla typically seen in edentulous sites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CLINICAL PRESENTATION: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400" dirty="0" smtClean="0"/>
              <a:t>          - Asymptomatic, discovered on radiographic examination.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400" dirty="0" smtClean="0"/>
              <a:t>          - Pathologic fractures or signs of encroachment on associated structures in case of large residual cysts.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400" dirty="0" smtClean="0"/>
              <a:t> </a:t>
            </a: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HISTOPATHOLOGIC FEATURES: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400" dirty="0" smtClean="0"/>
              <a:t>         - Similar to underlying process that was present.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TREATMENT: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400" dirty="0" smtClean="0"/>
              <a:t>         - Similar to </a:t>
            </a:r>
            <a:r>
              <a:rPr lang="en-US" sz="2400" dirty="0" err="1" smtClean="0"/>
              <a:t>radicular</a:t>
            </a:r>
            <a:r>
              <a:rPr lang="en-US" sz="2400" dirty="0" smtClean="0"/>
              <a:t> cyst.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sz="24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2438400" y="304800"/>
            <a:ext cx="4114800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Rounded MT Bold" pitchFamily="34" charset="0"/>
              </a:rPr>
              <a:t>RESIDUAL CYST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3001963"/>
            <a:ext cx="4419600" cy="3856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457200"/>
            <a:ext cx="7924800" cy="762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3600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GENERAL PRINCIPLES OF TREATMENT</a:t>
            </a:r>
            <a:r>
              <a:rPr lang="en-US" sz="4000" dirty="0" smtClean="0"/>
              <a:t/>
            </a:r>
            <a:br>
              <a:rPr lang="en-US" sz="4000" dirty="0" smtClean="0"/>
            </a:br>
            <a:endParaRPr lang="en-US" sz="4000" dirty="0" smtClean="0"/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219200"/>
            <a:ext cx="8077200" cy="5410200"/>
          </a:xfrm>
        </p:spPr>
        <p:txBody>
          <a:bodyPr>
            <a:normAutofit/>
          </a:bodyPr>
          <a:lstStyle/>
          <a:p>
            <a:pPr eaLnBrk="1" hangingPunct="1">
              <a:lnSpc>
                <a:spcPct val="140000"/>
              </a:lnSpc>
              <a:buFontTx/>
              <a:buNone/>
              <a:defRPr/>
            </a:pPr>
            <a:r>
              <a:rPr lang="en-US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REASONS FOR TREATMENT OF BENIGN CYSTS OF THE ORAL CAVITY</a:t>
            </a:r>
          </a:p>
          <a:p>
            <a:pPr eaLnBrk="1" hangingPunct="1">
              <a:lnSpc>
                <a:spcPct val="140000"/>
              </a:lnSpc>
              <a:defRPr/>
            </a:pPr>
            <a:r>
              <a:rPr lang="en-US" sz="2400" dirty="0" smtClean="0"/>
              <a:t>Cysts tend to increase in size</a:t>
            </a:r>
          </a:p>
          <a:p>
            <a:pPr eaLnBrk="1" hangingPunct="1">
              <a:lnSpc>
                <a:spcPct val="140000"/>
              </a:lnSpc>
              <a:defRPr/>
            </a:pPr>
            <a:r>
              <a:rPr lang="en-US" sz="2400" dirty="0" smtClean="0"/>
              <a:t>Cysts tend to get infected</a:t>
            </a:r>
          </a:p>
          <a:p>
            <a:pPr eaLnBrk="1" hangingPunct="1">
              <a:lnSpc>
                <a:spcPct val="140000"/>
              </a:lnSpc>
              <a:defRPr/>
            </a:pPr>
            <a:r>
              <a:rPr lang="en-US" sz="2400" dirty="0" smtClean="0"/>
              <a:t>Cysts weaken the jaw and can cause pathological fracture.</a:t>
            </a:r>
          </a:p>
          <a:p>
            <a:pPr eaLnBrk="1" hangingPunct="1">
              <a:lnSpc>
                <a:spcPct val="140000"/>
              </a:lnSpc>
              <a:defRPr/>
            </a:pPr>
            <a:r>
              <a:rPr lang="en-US" sz="2400" dirty="0" smtClean="0"/>
              <a:t>Some cysts can undergo malignant changes and it is not possible to be certain about a cystic lesion unless the tissue is examined </a:t>
            </a:r>
            <a:r>
              <a:rPr lang="en-US" sz="2400" dirty="0" err="1" smtClean="0"/>
              <a:t>histologically</a:t>
            </a:r>
            <a:r>
              <a:rPr lang="en-US" sz="2400" dirty="0" smtClean="0"/>
              <a:t>.</a:t>
            </a:r>
          </a:p>
          <a:p>
            <a:pPr eaLnBrk="1" hangingPunct="1">
              <a:lnSpc>
                <a:spcPct val="140000"/>
              </a:lnSpc>
              <a:defRPr/>
            </a:pPr>
            <a:r>
              <a:rPr lang="en-US" sz="2400" dirty="0" smtClean="0"/>
              <a:t>Cysts can prevent eruption of teeth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533400"/>
            <a:ext cx="7620000" cy="63246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200" dirty="0" smtClean="0"/>
              <a:t>Most cysts are discovered accidentally on radiographs.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sz="22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US" sz="2200" dirty="0" smtClean="0"/>
              <a:t>In case of a smooth, rounded expansion of the jaw bones a cyst should be suspected until proved otherwise.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sz="22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US" sz="2200" dirty="0" smtClean="0"/>
              <a:t>A change in the fitting of dentures in the presence of a swelling.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sz="22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US" sz="2200" dirty="0" smtClean="0"/>
              <a:t>Absence of a tooth from its place in the arch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sz="22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US" sz="2200" dirty="0" smtClean="0"/>
              <a:t>Presence of a carious, </a:t>
            </a:r>
            <a:r>
              <a:rPr lang="en-US" sz="2200" dirty="0" err="1" smtClean="0"/>
              <a:t>discoloured</a:t>
            </a:r>
            <a:r>
              <a:rPr lang="en-US" sz="2200" dirty="0" smtClean="0"/>
              <a:t>, fractured or heavily filled tooth related to the swelling, suggestive of apical periodontal cyst.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sz="22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US" sz="2200" dirty="0" smtClean="0"/>
              <a:t>Tilting of the crowns of teeth suggests that their roots have been displaced by the expansion of a cyst or </a:t>
            </a:r>
            <a:r>
              <a:rPr lang="en-US" sz="2200" dirty="0" err="1" smtClean="0"/>
              <a:t>tumour</a:t>
            </a:r>
            <a:r>
              <a:rPr lang="en-US" sz="2200" dirty="0" smtClean="0"/>
              <a:t>.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sz="22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US" sz="2200" dirty="0" smtClean="0"/>
              <a:t>On extraction of a tooth with a sizeable </a:t>
            </a:r>
            <a:r>
              <a:rPr lang="en-US" sz="2200" dirty="0" err="1" smtClean="0"/>
              <a:t>radicular</a:t>
            </a:r>
            <a:r>
              <a:rPr lang="en-US" sz="2200" dirty="0" smtClean="0"/>
              <a:t> cyst, cystic fluid may escape from the socket.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sz="22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US" sz="2200" dirty="0" smtClean="0"/>
              <a:t>Infected cysts may present as painful, tender swellings and may have discharging sinuses.</a:t>
            </a:r>
          </a:p>
        </p:txBody>
      </p:sp>
      <p:sp>
        <p:nvSpPr>
          <p:cNvPr id="3" name="Rectangle 2"/>
          <p:cNvSpPr/>
          <p:nvPr/>
        </p:nvSpPr>
        <p:spPr>
          <a:xfrm>
            <a:off x="1752600" y="152400"/>
            <a:ext cx="5334000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en-US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CLINICAL PRESENTATION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304800"/>
            <a:ext cx="6934200" cy="6248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sz="2200" dirty="0" smtClean="0"/>
          </a:p>
          <a:p>
            <a:pPr eaLnBrk="1" hangingPunct="1">
              <a:lnSpc>
                <a:spcPct val="80000"/>
              </a:lnSpc>
            </a:pPr>
            <a:endParaRPr lang="en-US" sz="2200" dirty="0" smtClean="0"/>
          </a:p>
          <a:p>
            <a:pPr eaLnBrk="1" hangingPunct="1">
              <a:lnSpc>
                <a:spcPct val="80000"/>
              </a:lnSpc>
            </a:pPr>
            <a:r>
              <a:rPr lang="en-US" sz="2200" dirty="0" smtClean="0"/>
              <a:t>Percussion of teeth overlying a solitary bone cyst produces a dull, hollow sound.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200" dirty="0" smtClean="0"/>
          </a:p>
          <a:p>
            <a:pPr eaLnBrk="1" hangingPunct="1">
              <a:lnSpc>
                <a:spcPct val="80000"/>
              </a:lnSpc>
            </a:pPr>
            <a:r>
              <a:rPr lang="en-US" sz="2200" dirty="0" err="1" smtClean="0">
                <a:solidFill>
                  <a:srgbClr val="FF0000"/>
                </a:solidFill>
              </a:rPr>
              <a:t>Dentigerous</a:t>
            </a:r>
            <a:r>
              <a:rPr lang="en-US" sz="2200" dirty="0" smtClean="0">
                <a:solidFill>
                  <a:srgbClr val="FF0000"/>
                </a:solidFill>
              </a:rPr>
              <a:t> cyst </a:t>
            </a:r>
            <a:r>
              <a:rPr lang="en-US" sz="2200" dirty="0" smtClean="0"/>
              <a:t>are mainly associated with impacted third molars, canines and premolars.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200" dirty="0" smtClean="0"/>
          </a:p>
          <a:p>
            <a:pPr eaLnBrk="1" hangingPunct="1">
              <a:lnSpc>
                <a:spcPct val="80000"/>
              </a:lnSpc>
            </a:pPr>
            <a:r>
              <a:rPr lang="en-US" sz="2200" dirty="0" smtClean="0"/>
              <a:t>Static bone cavity is located beneath the inferior alveolar canal.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200" dirty="0" smtClean="0"/>
          </a:p>
          <a:p>
            <a:pPr eaLnBrk="1" hangingPunct="1">
              <a:lnSpc>
                <a:spcPct val="80000"/>
              </a:lnSpc>
            </a:pPr>
            <a:r>
              <a:rPr lang="en-US" sz="2200" dirty="0" smtClean="0">
                <a:solidFill>
                  <a:srgbClr val="FF0000"/>
                </a:solidFill>
              </a:rPr>
              <a:t>OKCs </a:t>
            </a:r>
            <a:r>
              <a:rPr lang="en-US" sz="2200" dirty="0" smtClean="0"/>
              <a:t>are most commonly in the lower III molar area and extending into the </a:t>
            </a:r>
            <a:r>
              <a:rPr lang="en-US" sz="2200" dirty="0" err="1" smtClean="0"/>
              <a:t>ramus</a:t>
            </a:r>
            <a:r>
              <a:rPr lang="en-US" sz="2200" dirty="0" smtClean="0"/>
              <a:t>.</a:t>
            </a:r>
          </a:p>
          <a:p>
            <a:pPr eaLnBrk="1" hangingPunct="1">
              <a:lnSpc>
                <a:spcPct val="80000"/>
              </a:lnSpc>
            </a:pPr>
            <a:endParaRPr lang="en-US" sz="2200" dirty="0" smtClean="0"/>
          </a:p>
          <a:p>
            <a:pPr eaLnBrk="1" hangingPunct="1">
              <a:lnSpc>
                <a:spcPct val="80000"/>
              </a:lnSpc>
            </a:pPr>
            <a:endParaRPr lang="en-US" sz="2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304800"/>
            <a:ext cx="7696200" cy="61722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200" dirty="0" smtClean="0"/>
              <a:t>Large cysts usually deflect the neurovascular bundle, </a:t>
            </a:r>
            <a:r>
              <a:rPr lang="en-US" sz="2200" dirty="0" err="1" smtClean="0"/>
              <a:t>paresthesia</a:t>
            </a:r>
            <a:r>
              <a:rPr lang="en-US" sz="2200" dirty="0" smtClean="0"/>
              <a:t> and </a:t>
            </a:r>
            <a:r>
              <a:rPr lang="en-US" sz="2200" dirty="0" err="1" smtClean="0"/>
              <a:t>anaesthesia</a:t>
            </a:r>
            <a:r>
              <a:rPr lang="en-US" sz="2200" dirty="0" smtClean="0"/>
              <a:t> are rare.</a:t>
            </a:r>
          </a:p>
          <a:p>
            <a:pPr eaLnBrk="1" hangingPunct="1">
              <a:lnSpc>
                <a:spcPct val="80000"/>
              </a:lnSpc>
            </a:pPr>
            <a:endParaRPr lang="en-US" sz="2200" dirty="0" smtClean="0"/>
          </a:p>
          <a:p>
            <a:pPr eaLnBrk="1" hangingPunct="1">
              <a:lnSpc>
                <a:spcPct val="80000"/>
              </a:lnSpc>
            </a:pPr>
            <a:r>
              <a:rPr lang="en-US" sz="2200" dirty="0" smtClean="0"/>
              <a:t>Infected cysts may cause some degree of </a:t>
            </a:r>
            <a:r>
              <a:rPr lang="en-US" sz="2200" dirty="0" err="1" smtClean="0"/>
              <a:t>neuropraxia</a:t>
            </a:r>
            <a:r>
              <a:rPr lang="en-US" sz="2200" dirty="0" smtClean="0"/>
              <a:t>.</a:t>
            </a:r>
          </a:p>
          <a:p>
            <a:pPr eaLnBrk="1" hangingPunct="1">
              <a:lnSpc>
                <a:spcPct val="80000"/>
              </a:lnSpc>
            </a:pPr>
            <a:endParaRPr lang="en-US" sz="2200" dirty="0" smtClean="0"/>
          </a:p>
          <a:p>
            <a:pPr eaLnBrk="1" hangingPunct="1">
              <a:lnSpc>
                <a:spcPct val="80000"/>
              </a:lnSpc>
            </a:pPr>
            <a:r>
              <a:rPr lang="en-US" sz="2200" dirty="0" smtClean="0"/>
              <a:t>As a cyst enlarges, a smooth, hard, painless prominence is generally seen on the </a:t>
            </a:r>
            <a:r>
              <a:rPr lang="en-US" sz="2200" dirty="0" smtClean="0">
                <a:solidFill>
                  <a:srgbClr val="FF0000"/>
                </a:solidFill>
              </a:rPr>
              <a:t>labial side.</a:t>
            </a:r>
          </a:p>
          <a:p>
            <a:pPr eaLnBrk="1" hangingPunct="1">
              <a:lnSpc>
                <a:spcPct val="80000"/>
              </a:lnSpc>
            </a:pPr>
            <a:endParaRPr lang="en-US" sz="2200" dirty="0" smtClean="0"/>
          </a:p>
          <a:p>
            <a:pPr eaLnBrk="1" hangingPunct="1">
              <a:lnSpc>
                <a:spcPct val="80000"/>
              </a:lnSpc>
            </a:pPr>
            <a:r>
              <a:rPr lang="en-US" sz="2200" dirty="0" smtClean="0"/>
              <a:t>Expansion of the </a:t>
            </a:r>
            <a:r>
              <a:rPr lang="en-US" sz="2200" dirty="0" smtClean="0">
                <a:solidFill>
                  <a:srgbClr val="FF0000"/>
                </a:solidFill>
              </a:rPr>
              <a:t>lingual aspect </a:t>
            </a:r>
            <a:r>
              <a:rPr lang="en-US" sz="2200" dirty="0" smtClean="0"/>
              <a:t>alone can occur with an </a:t>
            </a:r>
            <a:r>
              <a:rPr lang="en-US" sz="2200" dirty="0" err="1" smtClean="0"/>
              <a:t>odontogenic</a:t>
            </a:r>
            <a:r>
              <a:rPr lang="en-US" sz="2200" dirty="0" smtClean="0"/>
              <a:t> cyst in the </a:t>
            </a:r>
            <a:r>
              <a:rPr lang="en-US" sz="2200" dirty="0" err="1" smtClean="0">
                <a:solidFill>
                  <a:srgbClr val="FF0000"/>
                </a:solidFill>
              </a:rPr>
              <a:t>ramus</a:t>
            </a:r>
            <a:r>
              <a:rPr lang="en-US" sz="2200" dirty="0" smtClean="0">
                <a:solidFill>
                  <a:srgbClr val="FF0000"/>
                </a:solidFill>
              </a:rPr>
              <a:t> or III molar region</a:t>
            </a:r>
            <a:r>
              <a:rPr lang="en-US" sz="2200" dirty="0" smtClean="0"/>
              <a:t>.</a:t>
            </a:r>
          </a:p>
          <a:p>
            <a:pPr eaLnBrk="1" hangingPunct="1">
              <a:lnSpc>
                <a:spcPct val="80000"/>
              </a:lnSpc>
            </a:pPr>
            <a:endParaRPr lang="en-US" sz="2200" dirty="0" smtClean="0"/>
          </a:p>
          <a:p>
            <a:pPr eaLnBrk="1" hangingPunct="1">
              <a:lnSpc>
                <a:spcPct val="80000"/>
              </a:lnSpc>
            </a:pPr>
            <a:r>
              <a:rPr lang="en-US" sz="2200" dirty="0" smtClean="0"/>
              <a:t>Expansion of </a:t>
            </a:r>
            <a:r>
              <a:rPr lang="en-US" sz="2200" dirty="0" smtClean="0">
                <a:solidFill>
                  <a:srgbClr val="FF0000"/>
                </a:solidFill>
              </a:rPr>
              <a:t>both cortical plates </a:t>
            </a:r>
            <a:r>
              <a:rPr lang="en-US" sz="2200" dirty="0" smtClean="0"/>
              <a:t>is generally indicative of a lesion rather than a cyst.</a:t>
            </a:r>
          </a:p>
          <a:p>
            <a:pPr eaLnBrk="1" hangingPunct="1">
              <a:lnSpc>
                <a:spcPct val="80000"/>
              </a:lnSpc>
            </a:pPr>
            <a:endParaRPr lang="en-US" sz="2200" dirty="0" smtClean="0"/>
          </a:p>
          <a:p>
            <a:pPr eaLnBrk="1" hangingPunct="1">
              <a:lnSpc>
                <a:spcPct val="80000"/>
              </a:lnSpc>
            </a:pPr>
            <a:r>
              <a:rPr lang="en-US" sz="2200" dirty="0" smtClean="0">
                <a:solidFill>
                  <a:srgbClr val="FF0000"/>
                </a:solidFill>
              </a:rPr>
              <a:t>Egg-shell crackling </a:t>
            </a:r>
            <a:r>
              <a:rPr lang="en-US" sz="2200" dirty="0" smtClean="0"/>
              <a:t>is a term used to </a:t>
            </a:r>
            <a:r>
              <a:rPr lang="en-US" sz="2200" dirty="0" err="1" smtClean="0"/>
              <a:t>descibe</a:t>
            </a:r>
            <a:r>
              <a:rPr lang="en-US" sz="2200" dirty="0" smtClean="0"/>
              <a:t> the fragile outer shell of bone that has thinned out due to the expansion and the sensation and sound produced on palpation is like egg-shell crackling.</a:t>
            </a:r>
          </a:p>
          <a:p>
            <a:pPr eaLnBrk="1" hangingPunct="1">
              <a:lnSpc>
                <a:spcPct val="80000"/>
              </a:lnSpc>
            </a:pPr>
            <a:endParaRPr lang="en-US" sz="2200" dirty="0" smtClean="0"/>
          </a:p>
          <a:p>
            <a:pPr eaLnBrk="1" hangingPunct="1">
              <a:lnSpc>
                <a:spcPct val="80000"/>
              </a:lnSpc>
            </a:pPr>
            <a:r>
              <a:rPr lang="en-US" sz="2200" dirty="0" smtClean="0"/>
              <a:t>Fluctuation is elicited when the cystic lining lies immediately beneath the mucosa.</a:t>
            </a:r>
          </a:p>
          <a:p>
            <a:pPr eaLnBrk="1" hangingPunct="1">
              <a:lnSpc>
                <a:spcPct val="80000"/>
              </a:lnSpc>
            </a:pPr>
            <a:endParaRPr lang="en-US" sz="2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600200"/>
            <a:ext cx="7391400" cy="52578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800" dirty="0" err="1" smtClean="0">
                <a:solidFill>
                  <a:srgbClr val="FF0000"/>
                </a:solidFill>
              </a:rPr>
              <a:t>Periapical</a:t>
            </a:r>
            <a:r>
              <a:rPr lang="en-US" sz="2800" dirty="0" smtClean="0">
                <a:solidFill>
                  <a:srgbClr val="FF0000"/>
                </a:solidFill>
              </a:rPr>
              <a:t> radiographs </a:t>
            </a:r>
            <a:r>
              <a:rPr lang="en-US" sz="2800" dirty="0" smtClean="0"/>
              <a:t>provide a clear and accurate image of small cystic lesions.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8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dirty="0" err="1" smtClean="0">
                <a:solidFill>
                  <a:srgbClr val="FF0000"/>
                </a:solidFill>
              </a:rPr>
              <a:t>Occlusal</a:t>
            </a:r>
            <a:r>
              <a:rPr lang="en-US" sz="2800" dirty="0" smtClean="0">
                <a:solidFill>
                  <a:srgbClr val="FF0000"/>
                </a:solidFill>
              </a:rPr>
              <a:t> films </a:t>
            </a:r>
            <a:r>
              <a:rPr lang="en-US" sz="2800" dirty="0" smtClean="0"/>
              <a:t>of the maxilla will disclose </a:t>
            </a:r>
            <a:r>
              <a:rPr lang="en-US" sz="2800" dirty="0" err="1" smtClean="0"/>
              <a:t>amoutn</a:t>
            </a:r>
            <a:r>
              <a:rPr lang="en-US" sz="2800" dirty="0" smtClean="0"/>
              <a:t> of palatal bone destruction by a cystic process.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8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dirty="0" err="1" smtClean="0">
                <a:solidFill>
                  <a:srgbClr val="FF0000"/>
                </a:solidFill>
              </a:rPr>
              <a:t>Occlusal</a:t>
            </a:r>
            <a:r>
              <a:rPr lang="en-US" sz="2800" dirty="0" smtClean="0">
                <a:solidFill>
                  <a:srgbClr val="FF0000"/>
                </a:solidFill>
              </a:rPr>
              <a:t> view </a:t>
            </a:r>
            <a:r>
              <a:rPr lang="en-US" sz="2800" dirty="0" smtClean="0"/>
              <a:t>of mandible will reveal expansion of inner or outer cortical plates.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8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dirty="0" err="1" smtClean="0">
                <a:solidFill>
                  <a:srgbClr val="FF0000"/>
                </a:solidFill>
              </a:rPr>
              <a:t>Extraoral</a:t>
            </a:r>
            <a:r>
              <a:rPr lang="en-US" sz="2800" dirty="0" smtClean="0">
                <a:solidFill>
                  <a:srgbClr val="FF0000"/>
                </a:solidFill>
              </a:rPr>
              <a:t> radiographs</a:t>
            </a:r>
            <a:r>
              <a:rPr lang="en-US" sz="2800" dirty="0" smtClean="0"/>
              <a:t>, provide the full extent of the lesion and help in assessing the damage caused to the adjacent structures, e.g. lateral oblique views, OPG,.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400" dirty="0" smtClean="0"/>
          </a:p>
        </p:txBody>
      </p:sp>
      <p:sp>
        <p:nvSpPr>
          <p:cNvPr id="3" name="Rectangle 2"/>
          <p:cNvSpPr/>
          <p:nvPr/>
        </p:nvSpPr>
        <p:spPr>
          <a:xfrm>
            <a:off x="1752600" y="533400"/>
            <a:ext cx="6248400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en-US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RADIOGRAPHIC EXAMINATION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609600"/>
            <a:ext cx="7543800" cy="5791200"/>
          </a:xfrm>
        </p:spPr>
        <p:txBody>
          <a:bodyPr>
            <a:normAutofit/>
          </a:bodyPr>
          <a:lstStyle/>
          <a:p>
            <a:pPr eaLnBrk="1" hangingPunct="1">
              <a:lnSpc>
                <a:spcPct val="110000"/>
              </a:lnSpc>
            </a:pPr>
            <a:endParaRPr lang="en-US" sz="2800" dirty="0" smtClean="0"/>
          </a:p>
          <a:p>
            <a:pPr eaLnBrk="1" hangingPunct="1">
              <a:lnSpc>
                <a:spcPct val="110000"/>
              </a:lnSpc>
            </a:pPr>
            <a:endParaRPr lang="en-US" sz="2800" dirty="0" smtClean="0"/>
          </a:p>
          <a:p>
            <a:pPr eaLnBrk="1" hangingPunct="1">
              <a:lnSpc>
                <a:spcPct val="110000"/>
              </a:lnSpc>
            </a:pPr>
            <a:r>
              <a:rPr lang="en-US" sz="2800" dirty="0" smtClean="0"/>
              <a:t>PA mandible view helps to reveal both lateral and medial expansion of the </a:t>
            </a:r>
            <a:r>
              <a:rPr lang="en-US" sz="2800" dirty="0" err="1" smtClean="0"/>
              <a:t>ramus</a:t>
            </a:r>
            <a:r>
              <a:rPr lang="en-US" sz="2800" dirty="0" smtClean="0"/>
              <a:t>.</a:t>
            </a:r>
          </a:p>
          <a:p>
            <a:pPr eaLnBrk="1" hangingPunct="1">
              <a:lnSpc>
                <a:spcPct val="110000"/>
              </a:lnSpc>
            </a:pPr>
            <a:endParaRPr lang="en-US" sz="2800" dirty="0" smtClean="0"/>
          </a:p>
          <a:p>
            <a:pPr eaLnBrk="1" hangingPunct="1">
              <a:lnSpc>
                <a:spcPct val="110000"/>
              </a:lnSpc>
            </a:pPr>
            <a:r>
              <a:rPr lang="en-US" sz="2800" dirty="0" smtClean="0"/>
              <a:t>CT scans maybe helpful in the assessment of large cystic lesions and </a:t>
            </a:r>
            <a:r>
              <a:rPr lang="en-US" sz="2800" dirty="0" err="1" smtClean="0"/>
              <a:t>multicystic</a:t>
            </a:r>
            <a:r>
              <a:rPr lang="en-US" sz="2800" dirty="0" smtClean="0"/>
              <a:t> lesions.</a:t>
            </a:r>
          </a:p>
          <a:p>
            <a:pPr eaLnBrk="1" hangingPunct="1">
              <a:lnSpc>
                <a:spcPct val="110000"/>
              </a:lnSpc>
            </a:pPr>
            <a:endParaRPr lang="en-US" sz="2800" dirty="0" smtClean="0"/>
          </a:p>
          <a:p>
            <a:pPr eaLnBrk="1" hangingPunct="1">
              <a:lnSpc>
                <a:spcPct val="110000"/>
              </a:lnSpc>
            </a:pP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762000"/>
            <a:ext cx="7696200" cy="5410200"/>
          </a:xfrm>
        </p:spPr>
        <p:txBody>
          <a:bodyPr>
            <a:normAutofit fontScale="92500"/>
          </a:bodyPr>
          <a:lstStyle/>
          <a:p>
            <a:pPr eaLnBrk="1" hangingPunct="1">
              <a:lnSpc>
                <a:spcPct val="150000"/>
              </a:lnSpc>
            </a:pPr>
            <a:r>
              <a:rPr lang="en-US" dirty="0" smtClean="0"/>
              <a:t>RADIOPAQUE DYES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   </a:t>
            </a:r>
            <a:r>
              <a:rPr lang="en-US" sz="2800" dirty="0" smtClean="0"/>
              <a:t>When the size and relations of a cyst are in doubt, its contents maybe aspirated and </a:t>
            </a:r>
            <a:r>
              <a:rPr lang="en-US" sz="2800" dirty="0" err="1" smtClean="0"/>
              <a:t>radiopaque</a:t>
            </a:r>
            <a:r>
              <a:rPr lang="en-US" sz="2800" dirty="0" smtClean="0"/>
              <a:t> dye injected prior to further radiography.</a:t>
            </a:r>
          </a:p>
          <a:p>
            <a:pPr>
              <a:lnSpc>
                <a:spcPct val="150000"/>
              </a:lnSpc>
            </a:pPr>
            <a:r>
              <a:rPr lang="en-US" sz="2800" dirty="0" smtClean="0"/>
              <a:t>  To follow the progress of regression of a </a:t>
            </a:r>
            <a:r>
              <a:rPr lang="en-US" sz="2800" dirty="0" err="1" smtClean="0"/>
              <a:t>marsupialised</a:t>
            </a:r>
            <a:r>
              <a:rPr lang="en-US" sz="2800" dirty="0" smtClean="0"/>
              <a:t>  lesion.</a:t>
            </a:r>
          </a:p>
          <a:p>
            <a:pPr>
              <a:lnSpc>
                <a:spcPct val="150000"/>
              </a:lnSpc>
            </a:pPr>
            <a:r>
              <a:rPr lang="en-US" sz="2800" dirty="0" smtClean="0"/>
              <a:t> </a:t>
            </a:r>
            <a:r>
              <a:rPr lang="en-US" sz="2800" dirty="0" err="1" smtClean="0"/>
              <a:t>Radiopaque</a:t>
            </a:r>
            <a:r>
              <a:rPr lang="en-US" sz="2800" dirty="0" smtClean="0"/>
              <a:t> dyes used- </a:t>
            </a:r>
            <a:r>
              <a:rPr lang="en-US" sz="2800" dirty="0" err="1" smtClean="0"/>
              <a:t>lipiodol</a:t>
            </a:r>
            <a:r>
              <a:rPr lang="en-US" sz="2800" dirty="0" smtClean="0"/>
              <a:t>, </a:t>
            </a:r>
            <a:r>
              <a:rPr lang="en-US" sz="2800" dirty="0" err="1" smtClean="0"/>
              <a:t>triosil</a:t>
            </a:r>
            <a:r>
              <a:rPr lang="en-US" sz="2800" dirty="0" smtClean="0"/>
              <a:t>.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2400" dirty="0" smtClean="0"/>
              <a:t>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609600"/>
            <a:ext cx="7467600" cy="5867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ASPIRATION</a:t>
            </a:r>
          </a:p>
          <a:p>
            <a:pPr>
              <a:lnSpc>
                <a:spcPct val="90000"/>
              </a:lnSpc>
              <a:buNone/>
            </a:pPr>
            <a:r>
              <a:rPr lang="en-US" sz="2400" dirty="0" smtClean="0"/>
              <a:t>     --  Valuable diagnostic aid</a:t>
            </a:r>
          </a:p>
          <a:p>
            <a:pPr>
              <a:lnSpc>
                <a:spcPct val="90000"/>
              </a:lnSpc>
              <a:buNone/>
            </a:pPr>
            <a:r>
              <a:rPr lang="en-US" sz="2400" dirty="0" smtClean="0"/>
              <a:t>     -- Helps to distinguish:</a:t>
            </a:r>
          </a:p>
          <a:p>
            <a:pPr>
              <a:lnSpc>
                <a:spcPct val="90000"/>
              </a:lnSpc>
              <a:buNone/>
            </a:pPr>
            <a:r>
              <a:rPr lang="en-US" sz="2400" dirty="0" smtClean="0"/>
              <a:t>             -Maxillary cyst from maxillary sinus.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             -Cystic lesion and solid </a:t>
            </a:r>
            <a:r>
              <a:rPr lang="en-US" sz="2400" dirty="0" err="1" smtClean="0"/>
              <a:t>tumour</a:t>
            </a:r>
            <a:r>
              <a:rPr lang="en-US" sz="2400" dirty="0" smtClean="0"/>
              <a:t> mass.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             -</a:t>
            </a:r>
            <a:r>
              <a:rPr lang="en-US" sz="2400" dirty="0" err="1" smtClean="0"/>
              <a:t>Aneurysmal</a:t>
            </a:r>
            <a:r>
              <a:rPr lang="en-US" sz="2400" dirty="0" smtClean="0"/>
              <a:t> bone cyst from central cavernous </a:t>
            </a:r>
            <a:r>
              <a:rPr lang="en-US" sz="2400" dirty="0" err="1" smtClean="0"/>
              <a:t>hemangioma</a:t>
            </a:r>
            <a:endParaRPr lang="en-US" sz="24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             -Helps to distinguish various cysts.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BIOPSY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    --  Valuable diagnostic aid in the differential diagnosis of the cyst or its differentiation from </a:t>
            </a:r>
            <a:r>
              <a:rPr lang="en-US" sz="2400" dirty="0" err="1" smtClean="0"/>
              <a:t>tumour</a:t>
            </a:r>
            <a:r>
              <a:rPr lang="en-US" sz="2400" dirty="0" smtClean="0"/>
              <a:t>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    -- Biopsy prior to surgery is done for large lesions and when doubt exists.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112643" name="Picture 4" descr="scan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contrast="24000"/>
          </a:blip>
          <a:srcRect l="3868" t="8720" r="3845" b="868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533400"/>
            <a:ext cx="7543800" cy="6096000"/>
          </a:xfrm>
        </p:spPr>
        <p:txBody>
          <a:bodyPr>
            <a:normAutofit lnSpcReduction="10000"/>
          </a:bodyPr>
          <a:lstStyle/>
          <a:p>
            <a:pPr marL="609600" indent="-609600" eaLnBrk="1" hangingPunct="1">
              <a:lnSpc>
                <a:spcPct val="80000"/>
              </a:lnSpc>
              <a:buFontTx/>
              <a:buNone/>
              <a:defRPr/>
            </a:pPr>
            <a:r>
              <a:rPr lang="en-US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OPERATIVE PROCEDURES</a:t>
            </a:r>
          </a:p>
          <a:p>
            <a:pPr marL="609600" indent="-609600">
              <a:lnSpc>
                <a:spcPct val="80000"/>
              </a:lnSpc>
              <a:defRPr/>
            </a:pPr>
            <a:r>
              <a:rPr lang="en-US" sz="2800" dirty="0" smtClean="0"/>
              <a:t>Cysts of the jaws maybe treated by one of the following basic methods:</a:t>
            </a:r>
          </a:p>
          <a:p>
            <a:pPr marL="609600" indent="-609600">
              <a:lnSpc>
                <a:spcPct val="80000"/>
              </a:lnSpc>
              <a:buNone/>
              <a:defRPr/>
            </a:pPr>
            <a:endParaRPr lang="en-US" sz="2800" dirty="0" smtClean="0"/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  <a:defRPr/>
            </a:pPr>
            <a:r>
              <a:rPr lang="en-US" sz="2800" dirty="0" smtClean="0"/>
              <a:t>MARSUPIALISATION</a:t>
            </a:r>
          </a:p>
          <a:p>
            <a:pPr marL="1371600" lvl="2" indent="-457200" eaLnBrk="1" hangingPunct="1">
              <a:lnSpc>
                <a:spcPct val="80000"/>
              </a:lnSpc>
              <a:defRPr/>
            </a:pPr>
            <a:r>
              <a:rPr lang="en-US" dirty="0" err="1" smtClean="0"/>
              <a:t>Partsch</a:t>
            </a:r>
            <a:r>
              <a:rPr lang="en-US" dirty="0" smtClean="0"/>
              <a:t> I</a:t>
            </a:r>
          </a:p>
          <a:p>
            <a:pPr marL="1371600" lvl="2" indent="-457200" eaLnBrk="1" hangingPunct="1">
              <a:lnSpc>
                <a:spcPct val="80000"/>
              </a:lnSpc>
              <a:defRPr/>
            </a:pPr>
            <a:r>
              <a:rPr lang="en-US" dirty="0" err="1" smtClean="0"/>
              <a:t>Partsch</a:t>
            </a:r>
            <a:r>
              <a:rPr lang="en-US" dirty="0" smtClean="0"/>
              <a:t> II(combined </a:t>
            </a:r>
            <a:r>
              <a:rPr lang="en-US" dirty="0" err="1" smtClean="0"/>
              <a:t>marsupialisation</a:t>
            </a:r>
            <a:r>
              <a:rPr lang="en-US" dirty="0" smtClean="0"/>
              <a:t> and </a:t>
            </a:r>
          </a:p>
          <a:p>
            <a:pPr marL="1371600" lvl="2" indent="-457200"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 smtClean="0"/>
              <a:t>        </a:t>
            </a:r>
            <a:r>
              <a:rPr lang="en-US" dirty="0" err="1" smtClean="0"/>
              <a:t>enucleation</a:t>
            </a:r>
            <a:r>
              <a:rPr lang="en-US" dirty="0" smtClean="0"/>
              <a:t>)/Waldron’s method</a:t>
            </a:r>
          </a:p>
          <a:p>
            <a:pPr marL="1371600" lvl="2" indent="-457200" eaLnBrk="1" hangingPunct="1">
              <a:lnSpc>
                <a:spcPct val="80000"/>
              </a:lnSpc>
              <a:defRPr/>
            </a:pPr>
            <a:r>
              <a:rPr lang="en-US" dirty="0" err="1" smtClean="0"/>
              <a:t>Marsupialisation</a:t>
            </a:r>
            <a:r>
              <a:rPr lang="en-US" dirty="0" smtClean="0"/>
              <a:t> by opening into nose or </a:t>
            </a:r>
            <a:r>
              <a:rPr lang="en-US" dirty="0" err="1" smtClean="0"/>
              <a:t>antrum</a:t>
            </a:r>
            <a:r>
              <a:rPr lang="en-US" dirty="0" smtClean="0"/>
              <a:t>.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  <a:defRPr/>
            </a:pPr>
            <a:endParaRPr lang="en-US" sz="2400" dirty="0" smtClean="0"/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2"/>
              <a:defRPr/>
            </a:pPr>
            <a:r>
              <a:rPr lang="en-US" sz="2400" dirty="0" smtClean="0"/>
              <a:t>ENUCLEATION</a:t>
            </a:r>
          </a:p>
          <a:p>
            <a:pPr marL="1371600" lvl="2" indent="-457200" eaLnBrk="1" hangingPunct="1">
              <a:lnSpc>
                <a:spcPct val="80000"/>
              </a:lnSpc>
              <a:defRPr/>
            </a:pPr>
            <a:r>
              <a:rPr lang="en-US" dirty="0" err="1" smtClean="0"/>
              <a:t>Enucleation</a:t>
            </a:r>
            <a:r>
              <a:rPr lang="en-US" dirty="0" smtClean="0"/>
              <a:t> and packing</a:t>
            </a:r>
          </a:p>
          <a:p>
            <a:pPr marL="1371600" lvl="2" indent="-457200" eaLnBrk="1" hangingPunct="1">
              <a:lnSpc>
                <a:spcPct val="80000"/>
              </a:lnSpc>
              <a:defRPr/>
            </a:pPr>
            <a:r>
              <a:rPr lang="en-US" dirty="0" err="1" smtClean="0"/>
              <a:t>Enucleation</a:t>
            </a:r>
            <a:r>
              <a:rPr lang="en-US" dirty="0" smtClean="0"/>
              <a:t> and primary closure</a:t>
            </a:r>
          </a:p>
          <a:p>
            <a:pPr marL="1371600" lvl="2" indent="-457200" eaLnBrk="1" hangingPunct="1">
              <a:lnSpc>
                <a:spcPct val="80000"/>
              </a:lnSpc>
              <a:defRPr/>
            </a:pPr>
            <a:r>
              <a:rPr lang="en-US" dirty="0" err="1" smtClean="0"/>
              <a:t>Enucleation</a:t>
            </a:r>
            <a:r>
              <a:rPr lang="en-US" dirty="0" smtClean="0"/>
              <a:t> and primary closure with reconstruction/bone grafting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  <a:defRPr/>
            </a:pPr>
            <a:r>
              <a:rPr lang="en-US" sz="2800" dirty="0" smtClean="0"/>
              <a:t>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457200"/>
            <a:ext cx="8001000" cy="6400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MARSUPIALISATION / DECOMPRESSION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sz="2400" b="1" i="1" dirty="0" smtClean="0">
              <a:solidFill>
                <a:srgbClr val="FF66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200" dirty="0" smtClean="0">
                <a:solidFill>
                  <a:schemeClr val="bg2">
                    <a:lumMod val="50000"/>
                  </a:schemeClr>
                </a:solidFill>
              </a:rPr>
              <a:t>PRINCIPLE- </a:t>
            </a:r>
          </a:p>
          <a:p>
            <a:pPr>
              <a:lnSpc>
                <a:spcPct val="80000"/>
              </a:lnSpc>
              <a:defRPr/>
            </a:pPr>
            <a:r>
              <a:rPr lang="en-US" sz="2200" dirty="0" smtClean="0"/>
              <a:t>   It refers to creating a surgical window in the wall of the cyst and evacuation of its contents.</a:t>
            </a:r>
          </a:p>
          <a:p>
            <a:pPr>
              <a:lnSpc>
                <a:spcPct val="80000"/>
              </a:lnSpc>
              <a:defRPr/>
            </a:pPr>
            <a:r>
              <a:rPr lang="en-US" sz="2200" dirty="0" smtClean="0"/>
              <a:t>   This decreases the </a:t>
            </a:r>
            <a:r>
              <a:rPr lang="en-US" sz="2200" dirty="0" err="1" smtClean="0"/>
              <a:t>intracystic</a:t>
            </a:r>
            <a:r>
              <a:rPr lang="en-US" sz="2200" dirty="0" smtClean="0"/>
              <a:t> pressure and promotes shrinkage of the cyst and bone fill.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sz="2200" dirty="0" smtClean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</a:rPr>
              <a:t>INDICATIONS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200" dirty="0" smtClean="0"/>
              <a:t>In young children with developing tooth germs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200" dirty="0" smtClean="0"/>
              <a:t>In elderly, debilitated patient.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200" dirty="0" smtClean="0"/>
              <a:t>Proximity of cyst to vital structures.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200" dirty="0" smtClean="0"/>
              <a:t>When cyst impedes tooth eruption, </a:t>
            </a:r>
            <a:r>
              <a:rPr lang="en-US" sz="2200" dirty="0" err="1" smtClean="0"/>
              <a:t>marsupialisation</a:t>
            </a:r>
            <a:r>
              <a:rPr lang="en-US" sz="2200" dirty="0" smtClean="0"/>
              <a:t> facilitates the eruption of the </a:t>
            </a:r>
            <a:r>
              <a:rPr lang="en-US" sz="2200" dirty="0" err="1" smtClean="0"/>
              <a:t>unerupted</a:t>
            </a:r>
            <a:r>
              <a:rPr lang="en-US" sz="2200" dirty="0" smtClean="0"/>
              <a:t> tooth or any other developing tooth that have been displaced.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200" dirty="0" smtClean="0"/>
              <a:t>Large cysts, where </a:t>
            </a:r>
            <a:r>
              <a:rPr lang="en-US" sz="2200" dirty="0" err="1" smtClean="0"/>
              <a:t>enucleation</a:t>
            </a:r>
            <a:r>
              <a:rPr lang="en-US" sz="2200" dirty="0" smtClean="0"/>
              <a:t> could cause pathological fracture.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200" dirty="0" smtClean="0"/>
              <a:t>When apices of many adjacent erupted teeth are involved within a large cyst.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sz="2000" dirty="0" smtClean="0"/>
          </a:p>
          <a:p>
            <a:pPr eaLnBrk="1" hangingPunct="1">
              <a:lnSpc>
                <a:spcPct val="80000"/>
              </a:lnSpc>
              <a:defRPr/>
            </a:pPr>
            <a:endParaRPr lang="en-US" sz="2000" dirty="0" smtClean="0"/>
          </a:p>
          <a:p>
            <a:pPr eaLnBrk="1" hangingPunct="1">
              <a:lnSpc>
                <a:spcPct val="80000"/>
              </a:lnSpc>
              <a:defRPr/>
            </a:pP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5000" y="457200"/>
            <a:ext cx="6781800" cy="5943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ADVANTAGES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800" dirty="0" smtClean="0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Simple procedure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Spares vital structures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Allows eruption of teeth.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Prevents, </a:t>
            </a:r>
            <a:r>
              <a:rPr lang="en-US" sz="2800" dirty="0" err="1" smtClean="0"/>
              <a:t>oronasal</a:t>
            </a:r>
            <a:r>
              <a:rPr lang="en-US" sz="2800" dirty="0" smtClean="0"/>
              <a:t>, </a:t>
            </a:r>
            <a:r>
              <a:rPr lang="en-US" sz="2800" dirty="0" err="1" smtClean="0"/>
              <a:t>oroantral</a:t>
            </a:r>
            <a:r>
              <a:rPr lang="en-US" sz="2800" dirty="0" smtClean="0"/>
              <a:t> fistulae.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Prevents pathological fractures.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Reduces operating time.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Reduces blood loss.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Helps shrinkage of cystic lining.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Allows </a:t>
            </a:r>
            <a:r>
              <a:rPr lang="en-US" sz="2800" dirty="0" err="1" smtClean="0"/>
              <a:t>endosteal</a:t>
            </a:r>
            <a:r>
              <a:rPr lang="en-US" sz="2800" dirty="0" smtClean="0"/>
              <a:t> bone formation to take place.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Alveolar ridge is preserved.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609600"/>
            <a:ext cx="7315200" cy="58674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600" dirty="0" smtClean="0">
                <a:solidFill>
                  <a:schemeClr val="bg2">
                    <a:lumMod val="50000"/>
                  </a:schemeClr>
                </a:solidFill>
              </a:rPr>
              <a:t>DISADVANTAGES</a:t>
            </a:r>
          </a:p>
          <a:p>
            <a:pPr eaLnBrk="1" hangingPunct="1">
              <a:lnSpc>
                <a:spcPct val="80000"/>
              </a:lnSpc>
            </a:pPr>
            <a:r>
              <a:rPr lang="en-US" sz="2600" dirty="0" smtClean="0"/>
              <a:t>Pathologic tissue is left in situ.</a:t>
            </a:r>
          </a:p>
          <a:p>
            <a:pPr eaLnBrk="1" hangingPunct="1">
              <a:lnSpc>
                <a:spcPct val="80000"/>
              </a:lnSpc>
            </a:pPr>
            <a:r>
              <a:rPr lang="en-US" sz="2600" dirty="0" err="1" smtClean="0"/>
              <a:t>Histologic</a:t>
            </a:r>
            <a:r>
              <a:rPr lang="en-US" sz="2600" dirty="0" smtClean="0"/>
              <a:t> examination of entire cystic lining cannot be done.</a:t>
            </a:r>
          </a:p>
          <a:p>
            <a:pPr eaLnBrk="1" hangingPunct="1">
              <a:lnSpc>
                <a:spcPct val="80000"/>
              </a:lnSpc>
            </a:pPr>
            <a:r>
              <a:rPr lang="en-US" sz="2600" dirty="0" smtClean="0"/>
              <a:t>Prolonged healing time.</a:t>
            </a:r>
          </a:p>
          <a:p>
            <a:pPr eaLnBrk="1" hangingPunct="1">
              <a:lnSpc>
                <a:spcPct val="80000"/>
              </a:lnSpc>
            </a:pPr>
            <a:r>
              <a:rPr lang="en-US" sz="2600" dirty="0" smtClean="0"/>
              <a:t>Prolonged follow-up visits.</a:t>
            </a:r>
          </a:p>
          <a:p>
            <a:pPr eaLnBrk="1" hangingPunct="1">
              <a:lnSpc>
                <a:spcPct val="80000"/>
              </a:lnSpc>
            </a:pPr>
            <a:r>
              <a:rPr lang="en-US" sz="2600" dirty="0" smtClean="0"/>
              <a:t>Periodic irrigation of cavity.</a:t>
            </a:r>
          </a:p>
          <a:p>
            <a:pPr eaLnBrk="1" hangingPunct="1">
              <a:lnSpc>
                <a:spcPct val="80000"/>
              </a:lnSpc>
            </a:pPr>
            <a:r>
              <a:rPr lang="en-US" sz="2600" dirty="0" smtClean="0"/>
              <a:t>Regular adjustments of plug.</a:t>
            </a:r>
          </a:p>
          <a:p>
            <a:pPr eaLnBrk="1" hangingPunct="1">
              <a:lnSpc>
                <a:spcPct val="80000"/>
              </a:lnSpc>
            </a:pPr>
            <a:r>
              <a:rPr lang="en-US" sz="2600" dirty="0" smtClean="0"/>
              <a:t>Periodic changing of pack.</a:t>
            </a:r>
          </a:p>
          <a:p>
            <a:pPr eaLnBrk="1" hangingPunct="1">
              <a:lnSpc>
                <a:spcPct val="80000"/>
              </a:lnSpc>
            </a:pPr>
            <a:r>
              <a:rPr lang="en-US" sz="2600" dirty="0" smtClean="0"/>
              <a:t>Inconvenience to patient.</a:t>
            </a:r>
          </a:p>
          <a:p>
            <a:pPr eaLnBrk="1" hangingPunct="1">
              <a:lnSpc>
                <a:spcPct val="80000"/>
              </a:lnSpc>
            </a:pPr>
            <a:r>
              <a:rPr lang="en-US" sz="2600" dirty="0" smtClean="0"/>
              <a:t>Secondary surgery maybe needed.</a:t>
            </a:r>
          </a:p>
          <a:p>
            <a:pPr eaLnBrk="1" hangingPunct="1">
              <a:lnSpc>
                <a:spcPct val="80000"/>
              </a:lnSpc>
            </a:pPr>
            <a:r>
              <a:rPr lang="en-US" sz="2600" dirty="0" smtClean="0"/>
              <a:t>Formation of slit-like pockets that may harbor foodstuffs.</a:t>
            </a:r>
          </a:p>
          <a:p>
            <a:pPr eaLnBrk="1" hangingPunct="1">
              <a:lnSpc>
                <a:spcPct val="80000"/>
              </a:lnSpc>
            </a:pPr>
            <a:r>
              <a:rPr lang="en-US" sz="2600" dirty="0" smtClean="0"/>
              <a:t>Risk of </a:t>
            </a:r>
            <a:r>
              <a:rPr lang="en-US" sz="2600" dirty="0" err="1" smtClean="0"/>
              <a:t>invagination</a:t>
            </a:r>
            <a:r>
              <a:rPr lang="en-US" sz="2600" dirty="0" smtClean="0"/>
              <a:t> and new cyst formation.</a:t>
            </a:r>
          </a:p>
          <a:p>
            <a:pPr eaLnBrk="1" hangingPunct="1">
              <a:lnSpc>
                <a:spcPct val="80000"/>
              </a:lnSpc>
            </a:pPr>
            <a:endParaRPr lang="en-US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685800"/>
            <a:ext cx="7543800" cy="6172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ENUCLEATION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sz="3000" b="1" i="1" dirty="0" smtClean="0">
              <a:solidFill>
                <a:srgbClr val="FF66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</a:rPr>
              <a:t>PRINCIPLE</a:t>
            </a:r>
          </a:p>
          <a:p>
            <a:pPr>
              <a:lnSpc>
                <a:spcPct val="80000"/>
              </a:lnSpc>
              <a:defRPr/>
            </a:pPr>
            <a:r>
              <a:rPr lang="en-US" sz="2400" dirty="0" smtClean="0"/>
              <a:t> Complete removal of cyst with cystic lining</a:t>
            </a:r>
          </a:p>
          <a:p>
            <a:pPr>
              <a:lnSpc>
                <a:spcPct val="80000"/>
              </a:lnSpc>
              <a:defRPr/>
            </a:pPr>
            <a:r>
              <a:rPr lang="en-US" sz="2400" dirty="0" smtClean="0"/>
              <a:t> Closure of cystic cavity by a </a:t>
            </a:r>
            <a:r>
              <a:rPr lang="en-US" sz="2400" dirty="0" err="1" smtClean="0"/>
              <a:t>mucoperiosteal</a:t>
            </a:r>
            <a:r>
              <a:rPr lang="en-US" sz="2400" dirty="0" smtClean="0"/>
              <a:t> flap</a:t>
            </a:r>
          </a:p>
          <a:p>
            <a:pPr>
              <a:lnSpc>
                <a:spcPct val="80000"/>
              </a:lnSpc>
              <a:defRPr/>
            </a:pPr>
            <a:r>
              <a:rPr lang="en-US" sz="2400" dirty="0" smtClean="0"/>
              <a:t> Space fills up with blood clot, which will eventually organize and form normal bone.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</a:rPr>
              <a:t>INDICATIONS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 smtClean="0"/>
              <a:t>Treatment of OKCs.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4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 smtClean="0"/>
              <a:t>Cysts with high recurrence rate.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4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 smtClean="0"/>
              <a:t>Small cysts.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381000"/>
            <a:ext cx="7696200" cy="61722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600" dirty="0" smtClean="0">
                <a:solidFill>
                  <a:schemeClr val="bg2">
                    <a:lumMod val="50000"/>
                  </a:schemeClr>
                </a:solidFill>
              </a:rPr>
              <a:t>ADVANTAGES</a:t>
            </a:r>
          </a:p>
          <a:p>
            <a:pPr eaLnBrk="1" hangingPunct="1">
              <a:lnSpc>
                <a:spcPct val="90000"/>
              </a:lnSpc>
            </a:pPr>
            <a:r>
              <a:rPr lang="en-US" sz="2600" dirty="0" smtClean="0"/>
              <a:t>Primary closure of wound.</a:t>
            </a:r>
          </a:p>
          <a:p>
            <a:pPr eaLnBrk="1" hangingPunct="1">
              <a:lnSpc>
                <a:spcPct val="90000"/>
              </a:lnSpc>
            </a:pPr>
            <a:r>
              <a:rPr lang="en-US" sz="2600" dirty="0" smtClean="0"/>
              <a:t>Rapid healing.</a:t>
            </a:r>
          </a:p>
          <a:p>
            <a:pPr eaLnBrk="1" hangingPunct="1">
              <a:lnSpc>
                <a:spcPct val="90000"/>
              </a:lnSpc>
            </a:pPr>
            <a:r>
              <a:rPr lang="en-US" sz="2600" dirty="0" smtClean="0"/>
              <a:t>Post-operative care reduced.</a:t>
            </a:r>
          </a:p>
          <a:p>
            <a:pPr eaLnBrk="1" hangingPunct="1">
              <a:lnSpc>
                <a:spcPct val="90000"/>
              </a:lnSpc>
            </a:pPr>
            <a:r>
              <a:rPr lang="en-US" sz="2600" dirty="0" smtClean="0"/>
              <a:t>Thorough examination of entire cystic lining can be done.</a:t>
            </a:r>
          </a:p>
          <a:p>
            <a:pPr eaLnBrk="1" hangingPunct="1">
              <a:lnSpc>
                <a:spcPct val="90000"/>
              </a:lnSpc>
            </a:pPr>
            <a:endParaRPr lang="en-US" sz="26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600" dirty="0" smtClean="0">
                <a:solidFill>
                  <a:schemeClr val="bg2">
                    <a:lumMod val="50000"/>
                  </a:schemeClr>
                </a:solidFill>
              </a:rPr>
              <a:t>DISADVANTAGES</a:t>
            </a:r>
          </a:p>
          <a:p>
            <a:pPr>
              <a:lnSpc>
                <a:spcPct val="90000"/>
              </a:lnSpc>
            </a:pPr>
            <a:r>
              <a:rPr lang="en-US" sz="2600" dirty="0" smtClean="0"/>
              <a:t>In young persons the </a:t>
            </a:r>
            <a:r>
              <a:rPr lang="en-US" sz="2600" dirty="0" err="1" smtClean="0"/>
              <a:t>unerupted</a:t>
            </a:r>
            <a:r>
              <a:rPr lang="en-US" sz="2600" dirty="0" smtClean="0"/>
              <a:t> teeth associated with the cyst, will be removed with </a:t>
            </a:r>
            <a:r>
              <a:rPr lang="en-US" sz="2600" dirty="0" err="1" smtClean="0"/>
              <a:t>enucleation</a:t>
            </a:r>
            <a:r>
              <a:rPr lang="en-US" sz="2600" dirty="0" smtClean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n-US" sz="2600" dirty="0" smtClean="0"/>
              <a:t>Pathologic fractures, when large cysts are enucleated.</a:t>
            </a:r>
          </a:p>
          <a:p>
            <a:pPr eaLnBrk="1" hangingPunct="1">
              <a:lnSpc>
                <a:spcPct val="90000"/>
              </a:lnSpc>
            </a:pPr>
            <a:r>
              <a:rPr lang="en-US" sz="2600" dirty="0" smtClean="0"/>
              <a:t>Damage to adjacent vital structures.</a:t>
            </a:r>
          </a:p>
          <a:p>
            <a:pPr eaLnBrk="1" hangingPunct="1">
              <a:lnSpc>
                <a:spcPct val="90000"/>
              </a:lnSpc>
            </a:pPr>
            <a:r>
              <a:rPr lang="en-US" sz="2600" dirty="0" err="1" smtClean="0"/>
              <a:t>Pulpal</a:t>
            </a:r>
            <a:r>
              <a:rPr lang="en-US" sz="2600" dirty="0" smtClean="0"/>
              <a:t> necrosis.</a:t>
            </a:r>
          </a:p>
          <a:p>
            <a:pPr eaLnBrk="1" hangingPunct="1">
              <a:lnSpc>
                <a:spcPct val="90000"/>
              </a:lnSpc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533400"/>
            <a:ext cx="7924800" cy="5562600"/>
          </a:xfrm>
        </p:spPr>
        <p:txBody>
          <a:bodyPr>
            <a:normAutofit/>
          </a:bodyPr>
          <a:lstStyle/>
          <a:p>
            <a:pPr eaLnBrk="1" hangingPunct="1">
              <a:lnSpc>
                <a:spcPct val="120000"/>
              </a:lnSpc>
              <a:buFontTx/>
              <a:buNone/>
              <a:defRPr/>
            </a:pPr>
            <a:r>
              <a:rPr lang="en-US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COMPLICATION OF CYSTIC LESIONS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US" sz="2800" dirty="0" smtClean="0"/>
              <a:t>Pathological fracture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US" sz="2800" dirty="0" smtClean="0"/>
              <a:t>Infection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US" sz="2800" dirty="0" smtClean="0"/>
              <a:t>Post-operative wound dehiscence.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US" sz="2800" dirty="0" smtClean="0"/>
              <a:t>Loss of vitality of teeth.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US" sz="2800" dirty="0" err="1" smtClean="0"/>
              <a:t>Neuropraxia</a:t>
            </a:r>
            <a:r>
              <a:rPr lang="en-US" sz="2800" dirty="0" smtClean="0"/>
              <a:t> in infected cysts.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US" sz="2800" dirty="0" smtClean="0"/>
              <a:t>Post-operative infection.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US" sz="2800" dirty="0" smtClean="0"/>
              <a:t>Recurrence in some cysts.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US" sz="2800" dirty="0" smtClean="0"/>
              <a:t>Dysplastic, </a:t>
            </a:r>
            <a:r>
              <a:rPr lang="en-US" sz="2800" dirty="0" err="1" smtClean="0"/>
              <a:t>neoplastic</a:t>
            </a:r>
            <a:r>
              <a:rPr lang="en-US" sz="2800" dirty="0" smtClean="0"/>
              <a:t> or malignant changes.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WordArt 3"/>
          <p:cNvSpPr>
            <a:spLocks noChangeArrowheads="1" noChangeShapeType="1" noTextEdit="1"/>
          </p:cNvSpPr>
          <p:nvPr/>
        </p:nvSpPr>
        <p:spPr bwMode="auto">
          <a:xfrm>
            <a:off x="2209800" y="1600200"/>
            <a:ext cx="5791200" cy="3352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Monotype Corsiva"/>
              </a:rPr>
              <a:t>THANK YOU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561</TotalTime>
  <Words>3221</Words>
  <Application>Microsoft Office PowerPoint</Application>
  <PresentationFormat>On-screen Show (4:3)</PresentationFormat>
  <Paragraphs>543</Paragraphs>
  <Slides>66</Slides>
  <Notes>13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68" baseType="lpstr">
      <vt:lpstr>Solstice</vt:lpstr>
      <vt:lpstr>Slide</vt:lpstr>
      <vt:lpstr>      Cysts of The  Oro-Facial Region</vt:lpstr>
      <vt:lpstr>CYST</vt:lpstr>
      <vt:lpstr>DEFINITION</vt:lpstr>
      <vt:lpstr>   CLASSIFICATION</vt:lpstr>
      <vt:lpstr>CYSTS OF THE JAWS</vt:lpstr>
      <vt:lpstr>Slide 6</vt:lpstr>
      <vt:lpstr>Slide 7</vt:lpstr>
      <vt:lpstr>Slide 8</vt:lpstr>
      <vt:lpstr>CYSTS ASSOCIATED WITH  MAXILLARY ANTRUM</vt:lpstr>
      <vt:lpstr>CYSTS OF THE SOFT TISSUE OF THE MOUTH, FACE AND NECK</vt:lpstr>
      <vt:lpstr>DEVELOPMENTAL ODONTOGENIC CYSTS</vt:lpstr>
      <vt:lpstr>DEVELOPMENTAL ODONTOGENIC CYSTS</vt:lpstr>
      <vt:lpstr>CLASSIFICATION BY TISSUE  OF ORIGIN </vt:lpstr>
      <vt:lpstr>THEORY'S OF CYST EXPANSION</vt:lpstr>
      <vt:lpstr>Slide 15</vt:lpstr>
      <vt:lpstr>              PATHOGENESIS</vt:lpstr>
      <vt:lpstr>CYST ENLARGEMENT </vt:lpstr>
      <vt:lpstr>   DEVELOPMENTAL ODONTOGENIC CYSTS</vt:lpstr>
      <vt:lpstr>Slide 19</vt:lpstr>
      <vt:lpstr>Slide 20</vt:lpstr>
      <vt:lpstr>Slide 21</vt:lpstr>
      <vt:lpstr>Slide 22</vt:lpstr>
      <vt:lpstr>Slide 23</vt:lpstr>
      <vt:lpstr>HISTOPATHOLOGICAL FEATURES </vt:lpstr>
      <vt:lpstr>Slide 25</vt:lpstr>
      <vt:lpstr>Slide 26</vt:lpstr>
      <vt:lpstr>Slide 27</vt:lpstr>
      <vt:lpstr>Slide 28</vt:lpstr>
      <vt:lpstr>     MARSUPIALAZATION</vt:lpstr>
      <vt:lpstr>       ENUCLEATION</vt:lpstr>
      <vt:lpstr>CHEMICAL CAUTERIZATION</vt:lpstr>
      <vt:lpstr>CASE PHOTOS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CALCIFYING ODONTOGENIC CYST:             GORLIN CYST</vt:lpstr>
      <vt:lpstr>Slide 41</vt:lpstr>
      <vt:lpstr>Slide 42</vt:lpstr>
      <vt:lpstr>Slide 43</vt:lpstr>
      <vt:lpstr>Slide 44</vt:lpstr>
      <vt:lpstr>Inflammatory odontogenic     cysts</vt:lpstr>
      <vt:lpstr>Slide 46</vt:lpstr>
      <vt:lpstr>Slide 47</vt:lpstr>
      <vt:lpstr>Slide 48</vt:lpstr>
      <vt:lpstr>Slide 49</vt:lpstr>
      <vt:lpstr>GENERAL PRINCIPLES OF TREATMENT 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Cysts of The  Oro-Facial Region</dc:title>
  <dc:creator>subbu</dc:creator>
  <cp:lastModifiedBy>admin</cp:lastModifiedBy>
  <cp:revision>63</cp:revision>
  <dcterms:created xsi:type="dcterms:W3CDTF">2006-08-16T00:00:00Z</dcterms:created>
  <dcterms:modified xsi:type="dcterms:W3CDTF">2016-10-25T01:28:06Z</dcterms:modified>
</cp:coreProperties>
</file>